
<file path=[Content_Types].xml><?xml version="1.0" encoding="utf-8"?>
<Types xmlns="http://schemas.openxmlformats.org/package/2006/content-types">
  <Default Extension="emf" ContentType="image/x-emf"/>
  <Default Extension="gif" ContentType="image/gif"/>
  <Default Extension="jpeg" ContentType="image/jpeg"/>
  <Default Extension="jpg" ContentType="image/jpeg"/>
  <Default Extension="png" ContentType="image/png"/>
  <Default Extension="rels" ContentType="application/vnd.openxmlformats-package.relationships+xml"/>
  <Default Extension="tif" ContentType="image/tiff"/>
  <Default Extension="tmp" ContentType="image/png"/>
  <Default Extension="wdp" ContentType="image/vnd.ms-photo"/>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slides/slide173.xml" ContentType="application/vnd.openxmlformats-officedocument.presentationml.slide+xml"/>
  <Override PartName="/ppt/slides/slide174.xml" ContentType="application/vnd.openxmlformats-officedocument.presentationml.slide+xml"/>
  <Override PartName="/ppt/slides/slide175.xml" ContentType="application/vnd.openxmlformats-officedocument.presentationml.slide+xml"/>
  <Override PartName="/ppt/slides/slide176.xml" ContentType="application/vnd.openxmlformats-officedocument.presentationml.slide+xml"/>
  <Override PartName="/ppt/slides/slide177.xml" ContentType="application/vnd.openxmlformats-officedocument.presentationml.slide+xml"/>
  <Override PartName="/ppt/slides/slide178.xml" ContentType="application/vnd.openxmlformats-officedocument.presentationml.slide+xml"/>
  <Override PartName="/ppt/slides/slide179.xml" ContentType="application/vnd.openxmlformats-officedocument.presentationml.slide+xml"/>
  <Override PartName="/ppt/slides/slide180.xml" ContentType="application/vnd.openxmlformats-officedocument.presentationml.slide+xml"/>
  <Override PartName="/ppt/slides/slide181.xml" ContentType="application/vnd.openxmlformats-officedocument.presentationml.slide+xml"/>
  <Override PartName="/ppt/slides/slide182.xml" ContentType="application/vnd.openxmlformats-officedocument.presentationml.slide+xml"/>
  <Override PartName="/ppt/slides/slide183.xml" ContentType="application/vnd.openxmlformats-officedocument.presentationml.slide+xml"/>
  <Override PartName="/ppt/slides/slide184.xml" ContentType="application/vnd.openxmlformats-officedocument.presentationml.slide+xml"/>
  <Override PartName="/ppt/slides/slide185.xml" ContentType="application/vnd.openxmlformats-officedocument.presentationml.slide+xml"/>
  <Override PartName="/ppt/slides/slide186.xml" ContentType="application/vnd.openxmlformats-officedocument.presentationml.slide+xml"/>
  <Override PartName="/ppt/slides/slide187.xml" ContentType="application/vnd.openxmlformats-officedocument.presentationml.slide+xml"/>
  <Override PartName="/ppt/slides/slide188.xml" ContentType="application/vnd.openxmlformats-officedocument.presentationml.slide+xml"/>
  <Override PartName="/ppt/slides/slide189.xml" ContentType="application/vnd.openxmlformats-officedocument.presentationml.slide+xml"/>
  <Override PartName="/ppt/slides/slide190.xml" ContentType="application/vnd.openxmlformats-officedocument.presentationml.slide+xml"/>
  <Override PartName="/ppt/slides/slide191.xml" ContentType="application/vnd.openxmlformats-officedocument.presentationml.slide+xml"/>
  <Override PartName="/ppt/slides/slide192.xml" ContentType="application/vnd.openxmlformats-officedocument.presentationml.slide+xml"/>
  <Override PartName="/ppt/slides/slide193.xml" ContentType="application/vnd.openxmlformats-officedocument.presentationml.slide+xml"/>
  <Override PartName="/ppt/slides/slide194.xml" ContentType="application/vnd.openxmlformats-officedocument.presentationml.slide+xml"/>
  <Override PartName="/ppt/slides/slide195.xml" ContentType="application/vnd.openxmlformats-officedocument.presentationml.slide+xml"/>
  <Override PartName="/ppt/slides/slide196.xml" ContentType="application/vnd.openxmlformats-officedocument.presentationml.slide+xml"/>
  <Override PartName="/ppt/slides/slide197.xml" ContentType="application/vnd.openxmlformats-officedocument.presentationml.slide+xml"/>
  <Override PartName="/ppt/slides/slide198.xml" ContentType="application/vnd.openxmlformats-officedocument.presentationml.slide+xml"/>
  <Override PartName="/ppt/slides/slide199.xml" ContentType="application/vnd.openxmlformats-officedocument.presentationml.slide+xml"/>
  <Override PartName="/ppt/slides/slide200.xml" ContentType="application/vnd.openxmlformats-officedocument.presentationml.slide+xml"/>
  <Override PartName="/ppt/slides/slide201.xml" ContentType="application/vnd.openxmlformats-officedocument.presentationml.slide+xml"/>
  <Override PartName="/ppt/slides/slide202.xml" ContentType="application/vnd.openxmlformats-officedocument.presentationml.slide+xml"/>
  <Override PartName="/ppt/slides/slide203.xml" ContentType="application/vnd.openxmlformats-officedocument.presentationml.slide+xml"/>
  <Override PartName="/ppt/slides/slide204.xml" ContentType="application/vnd.openxmlformats-officedocument.presentationml.slide+xml"/>
  <Override PartName="/ppt/slides/slide205.xml" ContentType="application/vnd.openxmlformats-officedocument.presentationml.slide+xml"/>
  <Override PartName="/ppt/slides/slide206.xml" ContentType="application/vnd.openxmlformats-officedocument.presentationml.slide+xml"/>
  <Override PartName="/ppt/slides/slide207.xml" ContentType="application/vnd.openxmlformats-officedocument.presentationml.slide+xml"/>
  <Override PartName="/ppt/slides/slide208.xml" ContentType="application/vnd.openxmlformats-officedocument.presentationml.slide+xml"/>
  <Override PartName="/ppt/slides/slide209.xml" ContentType="application/vnd.openxmlformats-officedocument.presentationml.slide+xml"/>
  <Override PartName="/ppt/slides/slide210.xml" ContentType="application/vnd.openxmlformats-officedocument.presentationml.slide+xml"/>
  <Override PartName="/ppt/slides/slide211.xml" ContentType="application/vnd.openxmlformats-officedocument.presentationml.slide+xml"/>
  <Override PartName="/ppt/slides/slide212.xml" ContentType="application/vnd.openxmlformats-officedocument.presentationml.slide+xml"/>
  <Override PartName="/ppt/slides/slide213.xml" ContentType="application/vnd.openxmlformats-officedocument.presentationml.slide+xml"/>
  <Override PartName="/ppt/slides/slide214.xml" ContentType="application/vnd.openxmlformats-officedocument.presentationml.slide+xml"/>
  <Override PartName="/ppt/slides/slide215.xml" ContentType="application/vnd.openxmlformats-officedocument.presentationml.slide+xml"/>
  <Override PartName="/ppt/slides/slide216.xml" ContentType="application/vnd.openxmlformats-officedocument.presentationml.slide+xml"/>
  <Override PartName="/ppt/slides/slide217.xml" ContentType="application/vnd.openxmlformats-officedocument.presentationml.slide+xml"/>
  <Override PartName="/ppt/slides/slide218.xml" ContentType="application/vnd.openxmlformats-officedocument.presentationml.slide+xml"/>
  <Override PartName="/ppt/slides/slide219.xml" ContentType="application/vnd.openxmlformats-officedocument.presentationml.slide+xml"/>
  <Override PartName="/ppt/slides/slide220.xml" ContentType="application/vnd.openxmlformats-officedocument.presentationml.slide+xml"/>
  <Override PartName="/ppt/slides/slide221.xml" ContentType="application/vnd.openxmlformats-officedocument.presentationml.slide+xml"/>
  <Override PartName="/ppt/slides/slide222.xml" ContentType="application/vnd.openxmlformats-officedocument.presentationml.slide+xml"/>
  <Override PartName="/ppt/slides/slide223.xml" ContentType="application/vnd.openxmlformats-officedocument.presentationml.slide+xml"/>
  <Override PartName="/ppt/slides/slide224.xml" ContentType="application/vnd.openxmlformats-officedocument.presentationml.slide+xml"/>
  <Override PartName="/ppt/slides/slide225.xml" ContentType="application/vnd.openxmlformats-officedocument.presentationml.slide+xml"/>
  <Override PartName="/ppt/slides/slide226.xml" ContentType="application/vnd.openxmlformats-officedocument.presentationml.slide+xml"/>
  <Override PartName="/ppt/slides/slide227.xml" ContentType="application/vnd.openxmlformats-officedocument.presentationml.slide+xml"/>
  <Override PartName="/ppt/slides/slide228.xml" ContentType="application/vnd.openxmlformats-officedocument.presentationml.slide+xml"/>
  <Override PartName="/ppt/slides/slide229.xml" ContentType="application/vnd.openxmlformats-officedocument.presentationml.slide+xml"/>
  <Override PartName="/ppt/slides/slide230.xml" ContentType="application/vnd.openxmlformats-officedocument.presentationml.slide+xml"/>
  <Override PartName="/ppt/slides/slide231.xml" ContentType="application/vnd.openxmlformats-officedocument.presentationml.slide+xml"/>
  <Override PartName="/ppt/slides/slide232.xml" ContentType="application/vnd.openxmlformats-officedocument.presentationml.slide+xml"/>
  <Override PartName="/ppt/slides/slide233.xml" ContentType="application/vnd.openxmlformats-officedocument.presentationml.slide+xml"/>
  <Override PartName="/ppt/slides/slide234.xml" ContentType="application/vnd.openxmlformats-officedocument.presentationml.slide+xml"/>
  <Override PartName="/ppt/slides/slide235.xml" ContentType="application/vnd.openxmlformats-officedocument.presentationml.slide+xml"/>
  <Override PartName="/ppt/slides/slide236.xml" ContentType="application/vnd.openxmlformats-officedocument.presentationml.slide+xml"/>
  <Override PartName="/ppt/slides/slide237.xml" ContentType="application/vnd.openxmlformats-officedocument.presentationml.slide+xml"/>
  <Override PartName="/ppt/slides/slide238.xml" ContentType="application/vnd.openxmlformats-officedocument.presentationml.slide+xml"/>
  <Override PartName="/ppt/slides/slide239.xml" ContentType="application/vnd.openxmlformats-officedocument.presentationml.slide+xml"/>
  <Override PartName="/ppt/slides/slide240.xml" ContentType="application/vnd.openxmlformats-officedocument.presentationml.slide+xml"/>
  <Override PartName="/ppt/slides/slide241.xml" ContentType="application/vnd.openxmlformats-officedocument.presentationml.slide+xml"/>
  <Override PartName="/ppt/slides/slide242.xml" ContentType="application/vnd.openxmlformats-officedocument.presentationml.slide+xml"/>
  <Override PartName="/ppt/slides/slide243.xml" ContentType="application/vnd.openxmlformats-officedocument.presentationml.slide+xml"/>
  <Override PartName="/ppt/slides/slide244.xml" ContentType="application/vnd.openxmlformats-officedocument.presentationml.slide+xml"/>
  <Override PartName="/ppt/slides/slide245.xml" ContentType="application/vnd.openxmlformats-officedocument.presentationml.slide+xml"/>
  <Override PartName="/ppt/slides/slide246.xml" ContentType="application/vnd.openxmlformats-officedocument.presentationml.slide+xml"/>
  <Override PartName="/ppt/slides/slide247.xml" ContentType="application/vnd.openxmlformats-officedocument.presentationml.slide+xml"/>
  <Override PartName="/ppt/slides/slide248.xml" ContentType="application/vnd.openxmlformats-officedocument.presentationml.slide+xml"/>
  <Override PartName="/ppt/slides/slide249.xml" ContentType="application/vnd.openxmlformats-officedocument.presentationml.slide+xml"/>
  <Override PartName="/ppt/slides/slide250.xml" ContentType="application/vnd.openxmlformats-officedocument.presentationml.slide+xml"/>
  <Override PartName="/ppt/slides/slide251.xml" ContentType="application/vnd.openxmlformats-officedocument.presentationml.slide+xml"/>
  <Override PartName="/ppt/slides/slide252.xml" ContentType="application/vnd.openxmlformats-officedocument.presentationml.slide+xml"/>
  <Override PartName="/ppt/slides/slide253.xml" ContentType="application/vnd.openxmlformats-officedocument.presentationml.slide+xml"/>
  <Override PartName="/ppt/slides/slide254.xml" ContentType="application/vnd.openxmlformats-officedocument.presentationml.slide+xml"/>
  <Override PartName="/ppt/slides/slide255.xml" ContentType="application/vnd.openxmlformats-officedocument.presentationml.slide+xml"/>
  <Override PartName="/ppt/slides/slide256.xml" ContentType="application/vnd.openxmlformats-officedocument.presentationml.slide+xml"/>
  <Override PartName="/ppt/slides/slide257.xml" ContentType="application/vnd.openxmlformats-officedocument.presentationml.slide+xml"/>
  <Override PartName="/ppt/slides/slide258.xml" ContentType="application/vnd.openxmlformats-officedocument.presentationml.slide+xml"/>
  <Override PartName="/ppt/slides/slide259.xml" ContentType="application/vnd.openxmlformats-officedocument.presentationml.slide+xml"/>
  <Override PartName="/ppt/slides/slide260.xml" ContentType="application/vnd.openxmlformats-officedocument.presentationml.slide+xml"/>
  <Override PartName="/ppt/slides/slide261.xml" ContentType="application/vnd.openxmlformats-officedocument.presentationml.slide+xml"/>
  <Override PartName="/ppt/slides/slide262.xml" ContentType="application/vnd.openxmlformats-officedocument.presentationml.slide+xml"/>
  <Override PartName="/ppt/slides/slide263.xml" ContentType="application/vnd.openxmlformats-officedocument.presentationml.slide+xml"/>
  <Override PartName="/ppt/slides/slide264.xml" ContentType="application/vnd.openxmlformats-officedocument.presentationml.slide+xml"/>
  <Override PartName="/ppt/slides/slide265.xml" ContentType="application/vnd.openxmlformats-officedocument.presentationml.slide+xml"/>
  <Override PartName="/ppt/slides/slide266.xml" ContentType="application/vnd.openxmlformats-officedocument.presentationml.slide+xml"/>
  <Override PartName="/ppt/slides/slide267.xml" ContentType="application/vnd.openxmlformats-officedocument.presentationml.slide+xml"/>
  <Override PartName="/ppt/slides/slide268.xml" ContentType="application/vnd.openxmlformats-officedocument.presentationml.slide+xml"/>
  <Override PartName="/ppt/slides/slide269.xml" ContentType="application/vnd.openxmlformats-officedocument.presentationml.slide+xml"/>
  <Override PartName="/ppt/slides/slide270.xml" ContentType="application/vnd.openxmlformats-officedocument.presentationml.slide+xml"/>
  <Override PartName="/ppt/slides/slide271.xml" ContentType="application/vnd.openxmlformats-officedocument.presentationml.slide+xml"/>
  <Override PartName="/ppt/slides/slide272.xml" ContentType="application/vnd.openxmlformats-officedocument.presentationml.slide+xml"/>
  <Override PartName="/ppt/slides/slide273.xml" ContentType="application/vnd.openxmlformats-officedocument.presentationml.slide+xml"/>
  <Override PartName="/ppt/slides/slide274.xml" ContentType="application/vnd.openxmlformats-officedocument.presentationml.slide+xml"/>
  <Override PartName="/ppt/slides/slide275.xml" ContentType="application/vnd.openxmlformats-officedocument.presentationml.slide+xml"/>
  <Override PartName="/ppt/slides/slide276.xml" ContentType="application/vnd.openxmlformats-officedocument.presentationml.slide+xml"/>
  <Override PartName="/ppt/slides/slide277.xml" ContentType="application/vnd.openxmlformats-officedocument.presentationml.slide+xml"/>
  <Override PartName="/ppt/slides/slide278.xml" ContentType="application/vnd.openxmlformats-officedocument.presentationml.slide+xml"/>
  <Override PartName="/ppt/slides/slide279.xml" ContentType="application/vnd.openxmlformats-officedocument.presentationml.slide+xml"/>
  <Override PartName="/ppt/slides/slide280.xml" ContentType="application/vnd.openxmlformats-officedocument.presentationml.slide+xml"/>
  <Override PartName="/ppt/slides/slide281.xml" ContentType="application/vnd.openxmlformats-officedocument.presentationml.slide+xml"/>
  <Override PartName="/ppt/slides/slide282.xml" ContentType="application/vnd.openxmlformats-officedocument.presentationml.slide+xml"/>
  <Override PartName="/ppt/slides/slide283.xml" ContentType="application/vnd.openxmlformats-officedocument.presentationml.slide+xml"/>
  <Override PartName="/ppt/slides/slide284.xml" ContentType="application/vnd.openxmlformats-officedocument.presentationml.slide+xml"/>
  <Override PartName="/ppt/slides/slide285.xml" ContentType="application/vnd.openxmlformats-officedocument.presentationml.slide+xml"/>
  <Override PartName="/ppt/slides/slide286.xml" ContentType="application/vnd.openxmlformats-officedocument.presentationml.slide+xml"/>
  <Override PartName="/ppt/slides/slide287.xml" ContentType="application/vnd.openxmlformats-officedocument.presentationml.slide+xml"/>
  <Override PartName="/ppt/slides/slide288.xml" ContentType="application/vnd.openxmlformats-officedocument.presentationml.slide+xml"/>
  <Override PartName="/ppt/slides/slide289.xml" ContentType="application/vnd.openxmlformats-officedocument.presentationml.slide+xml"/>
  <Override PartName="/ppt/slides/slide290.xml" ContentType="application/vnd.openxmlformats-officedocument.presentationml.slide+xml"/>
  <Override PartName="/ppt/slides/slide291.xml" ContentType="application/vnd.openxmlformats-officedocument.presentationml.slide+xml"/>
  <Override PartName="/ppt/slides/slide292.xml" ContentType="application/vnd.openxmlformats-officedocument.presentationml.slide+xml"/>
  <Override PartName="/ppt/slides/slide293.xml" ContentType="application/vnd.openxmlformats-officedocument.presentationml.slide+xml"/>
  <Override PartName="/ppt/slides/slide294.xml" ContentType="application/vnd.openxmlformats-officedocument.presentationml.slide+xml"/>
  <Override PartName="/ppt/slides/slide295.xml" ContentType="application/vnd.openxmlformats-officedocument.presentationml.slide+xml"/>
  <Override PartName="/ppt/slides/slide296.xml" ContentType="application/vnd.openxmlformats-officedocument.presentationml.slide+xml"/>
  <Override PartName="/ppt/slides/slide297.xml" ContentType="application/vnd.openxmlformats-officedocument.presentationml.slide+xml"/>
  <Override PartName="/ppt/slides/slide298.xml" ContentType="application/vnd.openxmlformats-officedocument.presentationml.slide+xml"/>
  <Override PartName="/ppt/slides/slide299.xml" ContentType="application/vnd.openxmlformats-officedocument.presentationml.slide+xml"/>
  <Override PartName="/ppt/slides/slide300.xml" ContentType="application/vnd.openxmlformats-officedocument.presentationml.slide+xml"/>
  <Override PartName="/ppt/slides/slide301.xml" ContentType="application/vnd.openxmlformats-officedocument.presentationml.slide+xml"/>
  <Override PartName="/ppt/slides/slide302.xml" ContentType="application/vnd.openxmlformats-officedocument.presentationml.slide+xml"/>
  <Override PartName="/ppt/slides/slide303.xml" ContentType="application/vnd.openxmlformats-officedocument.presentationml.slide+xml"/>
  <Override PartName="/ppt/slides/slide304.xml" ContentType="application/vnd.openxmlformats-officedocument.presentationml.slide+xml"/>
  <Override PartName="/ppt/slides/slide305.xml" ContentType="application/vnd.openxmlformats-officedocument.presentationml.slide+xml"/>
  <Override PartName="/ppt/slides/slide306.xml" ContentType="application/vnd.openxmlformats-officedocument.presentationml.slide+xml"/>
  <Override PartName="/ppt/slides/slide307.xml" ContentType="application/vnd.openxmlformats-officedocument.presentationml.slide+xml"/>
  <Override PartName="/ppt/slides/slide308.xml" ContentType="application/vnd.openxmlformats-officedocument.presentationml.slide+xml"/>
  <Override PartName="/ppt/slides/slide309.xml" ContentType="application/vnd.openxmlformats-officedocument.presentationml.slide+xml"/>
  <Override PartName="/ppt/slides/slide310.xml" ContentType="application/vnd.openxmlformats-officedocument.presentationml.slide+xml"/>
  <Override PartName="/ppt/slides/slide311.xml" ContentType="application/vnd.openxmlformats-officedocument.presentationml.slide+xml"/>
  <Override PartName="/ppt/slides/slide312.xml" ContentType="application/vnd.openxmlformats-officedocument.presentationml.slide+xml"/>
  <Override PartName="/ppt/slides/slide313.xml" ContentType="application/vnd.openxmlformats-officedocument.presentationml.slide+xml"/>
  <Override PartName="/ppt/slides/slide314.xml" ContentType="application/vnd.openxmlformats-officedocument.presentationml.slide+xml"/>
  <Override PartName="/ppt/slides/slide315.xml" ContentType="application/vnd.openxmlformats-officedocument.presentationml.slide+xml"/>
  <Override PartName="/ppt/slides/slide316.xml" ContentType="application/vnd.openxmlformats-officedocument.presentationml.slide+xml"/>
  <Override PartName="/ppt/slides/slide317.xml" ContentType="application/vnd.openxmlformats-officedocument.presentationml.slide+xml"/>
  <Override PartName="/ppt/slides/slide318.xml" ContentType="application/vnd.openxmlformats-officedocument.presentationml.slide+xml"/>
  <Override PartName="/ppt/slides/slide319.xml" ContentType="application/vnd.openxmlformats-officedocument.presentationml.slide+xml"/>
  <Override PartName="/ppt/slides/slide320.xml" ContentType="application/vnd.openxmlformats-officedocument.presentationml.slide+xml"/>
  <Override PartName="/ppt/slides/slide321.xml" ContentType="application/vnd.openxmlformats-officedocument.presentationml.slide+xml"/>
  <Override PartName="/ppt/slides/slide322.xml" ContentType="application/vnd.openxmlformats-officedocument.presentationml.slide+xml"/>
  <Override PartName="/ppt/slides/slide323.xml" ContentType="application/vnd.openxmlformats-officedocument.presentationml.slide+xml"/>
  <Override PartName="/ppt/slides/slide324.xml" ContentType="application/vnd.openxmlformats-officedocument.presentationml.slide+xml"/>
  <Override PartName="/ppt/slides/slide325.xml" ContentType="application/vnd.openxmlformats-officedocument.presentationml.slide+xml"/>
  <Override PartName="/ppt/slides/slide326.xml" ContentType="application/vnd.openxmlformats-officedocument.presentationml.slide+xml"/>
  <Override PartName="/ppt/slides/slide327.xml" ContentType="application/vnd.openxmlformats-officedocument.presentationml.slide+xml"/>
  <Override PartName="/ppt/slides/slide328.xml" ContentType="application/vnd.openxmlformats-officedocument.presentationml.slide+xml"/>
  <Override PartName="/ppt/slides/slide329.xml" ContentType="application/vnd.openxmlformats-officedocument.presentationml.slide+xml"/>
  <Override PartName="/ppt/slides/slide330.xml" ContentType="application/vnd.openxmlformats-officedocument.presentationml.slide+xml"/>
  <Override PartName="/ppt/slides/slide331.xml" ContentType="application/vnd.openxmlformats-officedocument.presentationml.slide+xml"/>
  <Override PartName="/ppt/slides/slide332.xml" ContentType="application/vnd.openxmlformats-officedocument.presentationml.slide+xml"/>
  <Override PartName="/ppt/slides/slide333.xml" ContentType="application/vnd.openxmlformats-officedocument.presentationml.slide+xml"/>
  <Override PartName="/ppt/slides/slide334.xml" ContentType="application/vnd.openxmlformats-officedocument.presentationml.slide+xml"/>
  <Override PartName="/ppt/slides/slide335.xml" ContentType="application/vnd.openxmlformats-officedocument.presentationml.slide+xml"/>
  <Override PartName="/ppt/slides/slide336.xml" ContentType="application/vnd.openxmlformats-officedocument.presentationml.slide+xml"/>
  <Override PartName="/ppt/slides/slide337.xml" ContentType="application/vnd.openxmlformats-officedocument.presentationml.slide+xml"/>
  <Override PartName="/ppt/slides/slide338.xml" ContentType="application/vnd.openxmlformats-officedocument.presentationml.slide+xml"/>
  <Override PartName="/ppt/slides/slide339.xml" ContentType="application/vnd.openxmlformats-officedocument.presentationml.slide+xml"/>
  <Override PartName="/ppt/slides/slide340.xml" ContentType="application/vnd.openxmlformats-officedocument.presentationml.slide+xml"/>
  <Override PartName="/ppt/slides/slide341.xml" ContentType="application/vnd.openxmlformats-officedocument.presentationml.slide+xml"/>
  <Override PartName="/ppt/slides/slide342.xml" ContentType="application/vnd.openxmlformats-officedocument.presentationml.slide+xml"/>
  <Override PartName="/ppt/slides/slide343.xml" ContentType="application/vnd.openxmlformats-officedocument.presentationml.slide+xml"/>
  <Override PartName="/ppt/slides/slide344.xml" ContentType="application/vnd.openxmlformats-officedocument.presentationml.slide+xml"/>
  <Override PartName="/ppt/slides/slide345.xml" ContentType="application/vnd.openxmlformats-officedocument.presentationml.slide+xml"/>
  <Override PartName="/ppt/slides/slide346.xml" ContentType="application/vnd.openxmlformats-officedocument.presentationml.slide+xml"/>
  <Override PartName="/ppt/slides/slide347.xml" ContentType="application/vnd.openxmlformats-officedocument.presentationml.slide+xml"/>
  <Override PartName="/ppt/slides/slide348.xml" ContentType="application/vnd.openxmlformats-officedocument.presentationml.slide+xml"/>
  <Override PartName="/ppt/slides/slide349.xml" ContentType="application/vnd.openxmlformats-officedocument.presentationml.slide+xml"/>
  <Override PartName="/ppt/slides/slide350.xml" ContentType="application/vnd.openxmlformats-officedocument.presentationml.slide+xml"/>
  <Override PartName="/ppt/slides/slide351.xml" ContentType="application/vnd.openxmlformats-officedocument.presentationml.slide+xml"/>
  <Override PartName="/ppt/slides/slide352.xml" ContentType="application/vnd.openxmlformats-officedocument.presentationml.slide+xml"/>
  <Override PartName="/ppt/slides/slide353.xml" ContentType="application/vnd.openxmlformats-officedocument.presentationml.slide+xml"/>
  <Override PartName="/ppt/slides/slide354.xml" ContentType="application/vnd.openxmlformats-officedocument.presentationml.slide+xml"/>
  <Override PartName="/ppt/slides/slide355.xml" ContentType="application/vnd.openxmlformats-officedocument.presentationml.slide+xml"/>
  <Override PartName="/ppt/slides/slide356.xml" ContentType="application/vnd.openxmlformats-officedocument.presentationml.slide+xml"/>
  <Override PartName="/ppt/slides/slide357.xml" ContentType="application/vnd.openxmlformats-officedocument.presentationml.slide+xml"/>
  <Override PartName="/ppt/slides/slide358.xml" ContentType="application/vnd.openxmlformats-officedocument.presentationml.slide+xml"/>
  <Override PartName="/ppt/slides/slide359.xml" ContentType="application/vnd.openxmlformats-officedocument.presentationml.slide+xml"/>
  <Override PartName="/ppt/slides/slide360.xml" ContentType="application/vnd.openxmlformats-officedocument.presentationml.slide+xml"/>
  <Override PartName="/ppt/slides/slide361.xml" ContentType="application/vnd.openxmlformats-officedocument.presentationml.slide+xml"/>
  <Override PartName="/ppt/slides/slide362.xml" ContentType="application/vnd.openxmlformats-officedocument.presentationml.slide+xml"/>
  <Override PartName="/ppt/slides/slide363.xml" ContentType="application/vnd.openxmlformats-officedocument.presentationml.slide+xml"/>
  <Override PartName="/ppt/slides/slide364.xml" ContentType="application/vnd.openxmlformats-officedocument.presentationml.slide+xml"/>
  <Override PartName="/ppt/slides/slide365.xml" ContentType="application/vnd.openxmlformats-officedocument.presentationml.slide+xml"/>
  <Override PartName="/ppt/slides/slide366.xml" ContentType="application/vnd.openxmlformats-officedocument.presentationml.slide+xml"/>
  <Override PartName="/ppt/slides/slide367.xml" ContentType="application/vnd.openxmlformats-officedocument.presentationml.slide+xml"/>
  <Override PartName="/ppt/slides/slide368.xml" ContentType="application/vnd.openxmlformats-officedocument.presentationml.slide+xml"/>
  <Override PartName="/ppt/slides/slide369.xml" ContentType="application/vnd.openxmlformats-officedocument.presentationml.slide+xml"/>
  <Override PartName="/ppt/slides/slide370.xml" ContentType="application/vnd.openxmlformats-officedocument.presentationml.slide+xml"/>
  <Override PartName="/ppt/slides/slide371.xml" ContentType="application/vnd.openxmlformats-officedocument.presentationml.slide+xml"/>
  <Override PartName="/ppt/slides/slide372.xml" ContentType="application/vnd.openxmlformats-officedocument.presentationml.slide+xml"/>
  <Override PartName="/ppt/slides/slide373.xml" ContentType="application/vnd.openxmlformats-officedocument.presentationml.slide+xml"/>
  <Override PartName="/ppt/slides/slide374.xml" ContentType="application/vnd.openxmlformats-officedocument.presentationml.slide+xml"/>
  <Override PartName="/ppt/slides/slide375.xml" ContentType="application/vnd.openxmlformats-officedocument.presentationml.slide+xml"/>
  <Override PartName="/ppt/slides/slide376.xml" ContentType="application/vnd.openxmlformats-officedocument.presentationml.slide+xml"/>
  <Override PartName="/ppt/slides/slide377.xml" ContentType="application/vnd.openxmlformats-officedocument.presentationml.slide+xml"/>
  <Override PartName="/ppt/slides/slide378.xml" ContentType="application/vnd.openxmlformats-officedocument.presentationml.slide+xml"/>
  <Override PartName="/ppt/slides/slide379.xml" ContentType="application/vnd.openxmlformats-officedocument.presentationml.slide+xml"/>
  <Override PartName="/ppt/slides/slide380.xml" ContentType="application/vnd.openxmlformats-officedocument.presentationml.slide+xml"/>
  <Override PartName="/ppt/slides/slide381.xml" ContentType="application/vnd.openxmlformats-officedocument.presentationml.slide+xml"/>
  <Override PartName="/ppt/slides/slide382.xml" ContentType="application/vnd.openxmlformats-officedocument.presentationml.slide+xml"/>
  <Override PartName="/ppt/slides/slide383.xml" ContentType="application/vnd.openxmlformats-officedocument.presentationml.slide+xml"/>
  <Override PartName="/ppt/slides/slide384.xml" ContentType="application/vnd.openxmlformats-officedocument.presentationml.slide+xml"/>
  <Override PartName="/ppt/slides/slide385.xml" ContentType="application/vnd.openxmlformats-officedocument.presentationml.slide+xml"/>
  <Override PartName="/ppt/slides/slide386.xml" ContentType="application/vnd.openxmlformats-officedocument.presentationml.slide+xml"/>
  <Override PartName="/ppt/slides/slide387.xml" ContentType="application/vnd.openxmlformats-officedocument.presentationml.slide+xml"/>
  <Override PartName="/ppt/slides/slide388.xml" ContentType="application/vnd.openxmlformats-officedocument.presentationml.slide+xml"/>
  <Override PartName="/ppt/slides/slide389.xml" ContentType="application/vnd.openxmlformats-officedocument.presentationml.slide+xml"/>
  <Override PartName="/ppt/slides/slide390.xml" ContentType="application/vnd.openxmlformats-officedocument.presentationml.slide+xml"/>
  <Override PartName="/ppt/slides/slide391.xml" ContentType="application/vnd.openxmlformats-officedocument.presentationml.slide+xml"/>
  <Override PartName="/ppt/slides/slide392.xml" ContentType="application/vnd.openxmlformats-officedocument.presentationml.slide+xml"/>
  <Override PartName="/ppt/slides/slide393.xml" ContentType="application/vnd.openxmlformats-officedocument.presentationml.slide+xml"/>
  <Override PartName="/ppt/slides/slide394.xml" ContentType="application/vnd.openxmlformats-officedocument.presentationml.slide+xml"/>
  <Override PartName="/ppt/slides/slide395.xml" ContentType="application/vnd.openxmlformats-officedocument.presentationml.slide+xml"/>
  <Override PartName="/ppt/slides/slide396.xml" ContentType="application/vnd.openxmlformats-officedocument.presentationml.slide+xml"/>
  <Override PartName="/ppt/slides/slide397.xml" ContentType="application/vnd.openxmlformats-officedocument.presentationml.slide+xml"/>
  <Override PartName="/ppt/slides/slide398.xml" ContentType="application/vnd.openxmlformats-officedocument.presentationml.slide+xml"/>
  <Override PartName="/ppt/slides/slide399.xml" ContentType="application/vnd.openxmlformats-officedocument.presentationml.slide+xml"/>
  <Override PartName="/ppt/slides/slide400.xml" ContentType="application/vnd.openxmlformats-officedocument.presentationml.slide+xml"/>
  <Override PartName="/ppt/slides/slide401.xml" ContentType="application/vnd.openxmlformats-officedocument.presentationml.slide+xml"/>
  <Override PartName="/ppt/slides/slide402.xml" ContentType="application/vnd.openxmlformats-officedocument.presentationml.slide+xml"/>
  <Override PartName="/ppt/slides/slide403.xml" ContentType="application/vnd.openxmlformats-officedocument.presentationml.slide+xml"/>
  <Override PartName="/ppt/slides/slide404.xml" ContentType="application/vnd.openxmlformats-officedocument.presentationml.slide+xml"/>
  <Override PartName="/ppt/slides/slide405.xml" ContentType="application/vnd.openxmlformats-officedocument.presentationml.slide+xml"/>
  <Override PartName="/ppt/slides/slide406.xml" ContentType="application/vnd.openxmlformats-officedocument.presentationml.slide+xml"/>
  <Override PartName="/ppt/slides/slide407.xml" ContentType="application/vnd.openxmlformats-officedocument.presentationml.slide+xml"/>
  <Override PartName="/ppt/slides/slide408.xml" ContentType="application/vnd.openxmlformats-officedocument.presentationml.slide+xml"/>
  <Override PartName="/ppt/slides/slide409.xml" ContentType="application/vnd.openxmlformats-officedocument.presentationml.slide+xml"/>
  <Override PartName="/ppt/slides/slide410.xml" ContentType="application/vnd.openxmlformats-officedocument.presentationml.slide+xml"/>
  <Override PartName="/ppt/slides/slide411.xml" ContentType="application/vnd.openxmlformats-officedocument.presentationml.slide+xml"/>
  <Override PartName="/ppt/slides/slide412.xml" ContentType="application/vnd.openxmlformats-officedocument.presentationml.slide+xml"/>
  <Override PartName="/ppt/slides/slide413.xml" ContentType="application/vnd.openxmlformats-officedocument.presentationml.slide+xml"/>
  <Override PartName="/ppt/slides/slide414.xml" ContentType="application/vnd.openxmlformats-officedocument.presentationml.slide+xml"/>
  <Override PartName="/ppt/slides/slide415.xml" ContentType="application/vnd.openxmlformats-officedocument.presentationml.slide+xml"/>
  <Override PartName="/ppt/slides/slide416.xml" ContentType="application/vnd.openxmlformats-officedocument.presentationml.slide+xml"/>
  <Override PartName="/ppt/slides/slide417.xml" ContentType="application/vnd.openxmlformats-officedocument.presentationml.slide+xml"/>
  <Override PartName="/ppt/slides/slide418.xml" ContentType="application/vnd.openxmlformats-officedocument.presentationml.slide+xml"/>
  <Override PartName="/ppt/slides/slide419.xml" ContentType="application/vnd.openxmlformats-officedocument.presentationml.slide+xml"/>
  <Override PartName="/ppt/slides/slide420.xml" ContentType="application/vnd.openxmlformats-officedocument.presentationml.slide+xml"/>
  <Override PartName="/ppt/slides/slide421.xml" ContentType="application/vnd.openxmlformats-officedocument.presentationml.slide+xml"/>
  <Override PartName="/ppt/slides/slide422.xml" ContentType="application/vnd.openxmlformats-officedocument.presentationml.slide+xml"/>
  <Override PartName="/ppt/slides/slide423.xml" ContentType="application/vnd.openxmlformats-officedocument.presentationml.slide+xml"/>
  <Override PartName="/ppt/slides/slide424.xml" ContentType="application/vnd.openxmlformats-officedocument.presentationml.slide+xml"/>
  <Override PartName="/ppt/slides/slide425.xml" ContentType="application/vnd.openxmlformats-officedocument.presentationml.slide+xml"/>
  <Override PartName="/ppt/slides/slide426.xml" ContentType="application/vnd.openxmlformats-officedocument.presentationml.slide+xml"/>
  <Override PartName="/ppt/slides/slide427.xml" ContentType="application/vnd.openxmlformats-officedocument.presentationml.slide+xml"/>
  <Override PartName="/ppt/slides/slide428.xml" ContentType="application/vnd.openxmlformats-officedocument.presentationml.slide+xml"/>
  <Override PartName="/ppt/slides/slide429.xml" ContentType="application/vnd.openxmlformats-officedocument.presentationml.slide+xml"/>
  <Override PartName="/ppt/slides/slide430.xml" ContentType="application/vnd.openxmlformats-officedocument.presentationml.slide+xml"/>
  <Override PartName="/ppt/slides/slide431.xml" ContentType="application/vnd.openxmlformats-officedocument.presentationml.slide+xml"/>
  <Override PartName="/ppt/slides/slide432.xml" ContentType="application/vnd.openxmlformats-officedocument.presentationml.slide+xml"/>
  <Override PartName="/ppt/slides/slide433.xml" ContentType="application/vnd.openxmlformats-officedocument.presentationml.slide+xml"/>
  <Override PartName="/ppt/slides/slide434.xml" ContentType="application/vnd.openxmlformats-officedocument.presentationml.slide+xml"/>
  <Override PartName="/ppt/slides/slide435.xml" ContentType="application/vnd.openxmlformats-officedocument.presentationml.slide+xml"/>
  <Override PartName="/ppt/slides/slide436.xml" ContentType="application/vnd.openxmlformats-officedocument.presentationml.slide+xml"/>
  <Override PartName="/ppt/slides/slide437.xml" ContentType="application/vnd.openxmlformats-officedocument.presentationml.slide+xml"/>
  <Override PartName="/ppt/slides/slide438.xml" ContentType="application/vnd.openxmlformats-officedocument.presentationml.slide+xml"/>
  <Override PartName="/ppt/slides/slide439.xml" ContentType="application/vnd.openxmlformats-officedocument.presentationml.slide+xml"/>
  <Override PartName="/ppt/slides/slide440.xml" ContentType="application/vnd.openxmlformats-officedocument.presentationml.slide+xml"/>
  <Override PartName="/ppt/slides/slide441.xml" ContentType="application/vnd.openxmlformats-officedocument.presentationml.slide+xml"/>
  <Override PartName="/ppt/slides/slide442.xml" ContentType="application/vnd.openxmlformats-officedocument.presentationml.slide+xml"/>
  <Override PartName="/ppt/slides/slide443.xml" ContentType="application/vnd.openxmlformats-officedocument.presentationml.slide+xml"/>
  <Override PartName="/ppt/slides/slide444.xml" ContentType="application/vnd.openxmlformats-officedocument.presentationml.slide+xml"/>
  <Override PartName="/ppt/slides/slide445.xml" ContentType="application/vnd.openxmlformats-officedocument.presentationml.slide+xml"/>
  <Override PartName="/ppt/slides/slide446.xml" ContentType="application/vnd.openxmlformats-officedocument.presentationml.slide+xml"/>
  <Override PartName="/ppt/slides/slide447.xml" ContentType="application/vnd.openxmlformats-officedocument.presentationml.slide+xml"/>
  <Override PartName="/ppt/slides/slide448.xml" ContentType="application/vnd.openxmlformats-officedocument.presentationml.slide+xml"/>
  <Override PartName="/ppt/slides/slide449.xml" ContentType="application/vnd.openxmlformats-officedocument.presentationml.slide+xml"/>
  <Override PartName="/ppt/slides/slide450.xml" ContentType="application/vnd.openxmlformats-officedocument.presentationml.slide+xml"/>
  <Override PartName="/ppt/slides/slide451.xml" ContentType="application/vnd.openxmlformats-officedocument.presentationml.slide+xml"/>
  <Override PartName="/ppt/slides/slide452.xml" ContentType="application/vnd.openxmlformats-officedocument.presentationml.slide+xml"/>
  <Override PartName="/ppt/slides/slide453.xml" ContentType="application/vnd.openxmlformats-officedocument.presentationml.slide+xml"/>
  <Override PartName="/ppt/slides/slide454.xml" ContentType="application/vnd.openxmlformats-officedocument.presentationml.slide+xml"/>
  <Override PartName="/ppt/slides/slide455.xml" ContentType="application/vnd.openxmlformats-officedocument.presentationml.slide+xml"/>
  <Override PartName="/ppt/slides/slide456.xml" ContentType="application/vnd.openxmlformats-officedocument.presentationml.slide+xml"/>
  <Override PartName="/ppt/slides/slide457.xml" ContentType="application/vnd.openxmlformats-officedocument.presentationml.slide+xml"/>
  <Override PartName="/ppt/slides/slide458.xml" ContentType="application/vnd.openxmlformats-officedocument.presentationml.slide+xml"/>
  <Override PartName="/ppt/slides/slide459.xml" ContentType="application/vnd.openxmlformats-officedocument.presentationml.slide+xml"/>
  <Override PartName="/ppt/slides/slide460.xml" ContentType="application/vnd.openxmlformats-officedocument.presentationml.slide+xml"/>
  <Override PartName="/ppt/slides/slide461.xml" ContentType="application/vnd.openxmlformats-officedocument.presentationml.slide+xml"/>
  <Override PartName="/ppt/slides/slide462.xml" ContentType="application/vnd.openxmlformats-officedocument.presentationml.slide+xml"/>
  <Override PartName="/ppt/slides/slide463.xml" ContentType="application/vnd.openxmlformats-officedocument.presentationml.slide+xml"/>
  <Override PartName="/ppt/slides/slide464.xml" ContentType="application/vnd.openxmlformats-officedocument.presentationml.slide+xml"/>
  <Override PartName="/ppt/slides/slide465.xml" ContentType="application/vnd.openxmlformats-officedocument.presentationml.slide+xml"/>
  <Override PartName="/ppt/slides/slide466.xml" ContentType="application/vnd.openxmlformats-officedocument.presentationml.slide+xml"/>
  <Override PartName="/ppt/slides/slide467.xml" ContentType="application/vnd.openxmlformats-officedocument.presentationml.slide+xml"/>
  <Override PartName="/ppt/slides/slide468.xml" ContentType="application/vnd.openxmlformats-officedocument.presentationml.slide+xml"/>
  <Override PartName="/ppt/slides/slide469.xml" ContentType="application/vnd.openxmlformats-officedocument.presentationml.slide+xml"/>
  <Override PartName="/ppt/slides/slide470.xml" ContentType="application/vnd.openxmlformats-officedocument.presentationml.slide+xml"/>
  <Override PartName="/ppt/slides/slide471.xml" ContentType="application/vnd.openxmlformats-officedocument.presentationml.slide+xml"/>
  <Override PartName="/ppt/slides/slide472.xml" ContentType="application/vnd.openxmlformats-officedocument.presentationml.slide+xml"/>
  <Override PartName="/ppt/slides/slide473.xml" ContentType="application/vnd.openxmlformats-officedocument.presentationml.slide+xml"/>
  <Override PartName="/ppt/slides/slide474.xml" ContentType="application/vnd.openxmlformats-officedocument.presentationml.slide+xml"/>
  <Override PartName="/ppt/slides/slide475.xml" ContentType="application/vnd.openxmlformats-officedocument.presentationml.slide+xml"/>
  <Override PartName="/ppt/slides/slide476.xml" ContentType="application/vnd.openxmlformats-officedocument.presentationml.slide+xml"/>
  <Override PartName="/ppt/slides/slide477.xml" ContentType="application/vnd.openxmlformats-officedocument.presentationml.slide+xml"/>
  <Override PartName="/ppt/slides/slide478.xml" ContentType="application/vnd.openxmlformats-officedocument.presentationml.slide+xml"/>
  <Override PartName="/ppt/slides/slide479.xml" ContentType="application/vnd.openxmlformats-officedocument.presentationml.slide+xml"/>
  <Override PartName="/ppt/slides/slide480.xml" ContentType="application/vnd.openxmlformats-officedocument.presentationml.slide+xml"/>
  <Override PartName="/ppt/slides/slide481.xml" ContentType="application/vnd.openxmlformats-officedocument.presentationml.slide+xml"/>
  <Override PartName="/ppt/slides/slide482.xml" ContentType="application/vnd.openxmlformats-officedocument.presentationml.slide+xml"/>
  <Override PartName="/ppt/slides/slide483.xml" ContentType="application/vnd.openxmlformats-officedocument.presentationml.slide+xml"/>
  <Override PartName="/ppt/slides/slide484.xml" ContentType="application/vnd.openxmlformats-officedocument.presentationml.slide+xml"/>
  <Override PartName="/ppt/slides/slide485.xml" ContentType="application/vnd.openxmlformats-officedocument.presentationml.slide+xml"/>
  <Override PartName="/ppt/slides/slide486.xml" ContentType="application/vnd.openxmlformats-officedocument.presentationml.slide+xml"/>
  <Override PartName="/ppt/slides/slide487.xml" ContentType="application/vnd.openxmlformats-officedocument.presentationml.slide+xml"/>
  <Override PartName="/ppt/slides/slide488.xml" ContentType="application/vnd.openxmlformats-officedocument.presentationml.slide+xml"/>
  <Override PartName="/ppt/slides/slide489.xml" ContentType="application/vnd.openxmlformats-officedocument.presentationml.slide+xml"/>
  <Override PartName="/ppt/slides/slide490.xml" ContentType="application/vnd.openxmlformats-officedocument.presentationml.slide+xml"/>
  <Override PartName="/ppt/slides/slide491.xml" ContentType="application/vnd.openxmlformats-officedocument.presentationml.slide+xml"/>
  <Override PartName="/ppt/slides/slide492.xml" ContentType="application/vnd.openxmlformats-officedocument.presentationml.slide+xml"/>
  <Override PartName="/ppt/slides/slide493.xml" ContentType="application/vnd.openxmlformats-officedocument.presentationml.slide+xml"/>
  <Override PartName="/ppt/slides/slide494.xml" ContentType="application/vnd.openxmlformats-officedocument.presentationml.slide+xml"/>
  <Override PartName="/ppt/slides/slide495.xml" ContentType="application/vnd.openxmlformats-officedocument.presentationml.slide+xml"/>
  <Override PartName="/ppt/slides/slide496.xml" ContentType="application/vnd.openxmlformats-officedocument.presentationml.slide+xml"/>
  <Override PartName="/ppt/slides/slide497.xml" ContentType="application/vnd.openxmlformats-officedocument.presentationml.slide+xml"/>
  <Override PartName="/ppt/slides/slide498.xml" ContentType="application/vnd.openxmlformats-officedocument.presentationml.slide+xml"/>
  <Override PartName="/ppt/slides/slide499.xml" ContentType="application/vnd.openxmlformats-officedocument.presentationml.slide+xml"/>
  <Override PartName="/ppt/slides/slide500.xml" ContentType="application/vnd.openxmlformats-officedocument.presentationml.slide+xml"/>
  <Override PartName="/ppt/slides/slide501.xml" ContentType="application/vnd.openxmlformats-officedocument.presentationml.slide+xml"/>
  <Override PartName="/ppt/slides/slide502.xml" ContentType="application/vnd.openxmlformats-officedocument.presentationml.slide+xml"/>
  <Override PartName="/ppt/slides/slide503.xml" ContentType="application/vnd.openxmlformats-officedocument.presentationml.slide+xml"/>
  <Override PartName="/ppt/slides/slide504.xml" ContentType="application/vnd.openxmlformats-officedocument.presentationml.slide+xml"/>
  <Override PartName="/ppt/slides/slide505.xml" ContentType="application/vnd.openxmlformats-officedocument.presentationml.slide+xml"/>
  <Override PartName="/ppt/slides/slide506.xml" ContentType="application/vnd.openxmlformats-officedocument.presentationml.slide+xml"/>
  <Override PartName="/ppt/slides/slide507.xml" ContentType="application/vnd.openxmlformats-officedocument.presentationml.slide+xml"/>
  <Override PartName="/ppt/slides/slide508.xml" ContentType="application/vnd.openxmlformats-officedocument.presentationml.slide+xml"/>
  <Override PartName="/ppt/slides/slide509.xml" ContentType="application/vnd.openxmlformats-officedocument.presentationml.slide+xml"/>
  <Override PartName="/ppt/slides/slide510.xml" ContentType="application/vnd.openxmlformats-officedocument.presentationml.slide+xml"/>
  <Override PartName="/ppt/slides/slide511.xml" ContentType="application/vnd.openxmlformats-officedocument.presentationml.slide+xml"/>
  <Override PartName="/ppt/slides/slide512.xml" ContentType="application/vnd.openxmlformats-officedocument.presentationml.slide+xml"/>
  <Override PartName="/ppt/slides/slide513.xml" ContentType="application/vnd.openxmlformats-officedocument.presentationml.slide+xml"/>
  <Override PartName="/ppt/slides/slide514.xml" ContentType="application/vnd.openxmlformats-officedocument.presentationml.slide+xml"/>
  <Override PartName="/ppt/slides/slide515.xml" ContentType="application/vnd.openxmlformats-officedocument.presentationml.slide+xml"/>
  <Override PartName="/ppt/slides/slide516.xml" ContentType="application/vnd.openxmlformats-officedocument.presentationml.slide+xml"/>
  <Override PartName="/ppt/slides/slide517.xml" ContentType="application/vnd.openxmlformats-officedocument.presentationml.slide+xml"/>
  <Override PartName="/ppt/slides/slide518.xml" ContentType="application/vnd.openxmlformats-officedocument.presentationml.slide+xml"/>
  <Override PartName="/ppt/slides/slide519.xml" ContentType="application/vnd.openxmlformats-officedocument.presentationml.slide+xml"/>
  <Override PartName="/ppt/slides/slide520.xml" ContentType="application/vnd.openxmlformats-officedocument.presentationml.slide+xml"/>
  <Override PartName="/ppt/slides/slide521.xml" ContentType="application/vnd.openxmlformats-officedocument.presentationml.slide+xml"/>
  <Override PartName="/ppt/slides/slide522.xml" ContentType="application/vnd.openxmlformats-officedocument.presentationml.slide+xml"/>
  <Override PartName="/ppt/slides/slide523.xml" ContentType="application/vnd.openxmlformats-officedocument.presentationml.slide+xml"/>
  <Override PartName="/ppt/slides/slide524.xml" ContentType="application/vnd.openxmlformats-officedocument.presentationml.slide+xml"/>
  <Override PartName="/ppt/slides/slide525.xml" ContentType="application/vnd.openxmlformats-officedocument.presentationml.slide+xml"/>
  <Override PartName="/ppt/slides/slide526.xml" ContentType="application/vnd.openxmlformats-officedocument.presentationml.slide+xml"/>
  <Override PartName="/ppt/slides/slide527.xml" ContentType="application/vnd.openxmlformats-officedocument.presentationml.slide+xml"/>
  <Override PartName="/ppt/slides/slide528.xml" ContentType="application/vnd.openxmlformats-officedocument.presentationml.slide+xml"/>
  <Override PartName="/ppt/slides/slide529.xml" ContentType="application/vnd.openxmlformats-officedocument.presentationml.slide+xml"/>
  <Override PartName="/ppt/slides/slide530.xml" ContentType="application/vnd.openxmlformats-officedocument.presentationml.slide+xml"/>
  <Override PartName="/ppt/slides/slide531.xml" ContentType="application/vnd.openxmlformats-officedocument.presentationml.slide+xml"/>
  <Override PartName="/ppt/slides/slide532.xml" ContentType="application/vnd.openxmlformats-officedocument.presentationml.slide+xml"/>
  <Override PartName="/ppt/slides/slide533.xml" ContentType="application/vnd.openxmlformats-officedocument.presentationml.slide+xml"/>
  <Override PartName="/ppt/slides/slide534.xml" ContentType="application/vnd.openxmlformats-officedocument.presentationml.slide+xml"/>
  <Override PartName="/ppt/slides/slide535.xml" ContentType="application/vnd.openxmlformats-officedocument.presentationml.slide+xml"/>
  <Override PartName="/ppt/slides/slide536.xml" ContentType="application/vnd.openxmlformats-officedocument.presentationml.slide+xml"/>
  <Override PartName="/ppt/slides/slide537.xml" ContentType="application/vnd.openxmlformats-officedocument.presentationml.slide+xml"/>
  <Override PartName="/ppt/slides/slide538.xml" ContentType="application/vnd.openxmlformats-officedocument.presentationml.slide+xml"/>
  <Override PartName="/ppt/slides/slide539.xml" ContentType="application/vnd.openxmlformats-officedocument.presentationml.slide+xml"/>
  <Override PartName="/ppt/slides/slide540.xml" ContentType="application/vnd.openxmlformats-officedocument.presentationml.slide+xml"/>
  <Override PartName="/ppt/slides/slide541.xml" ContentType="application/vnd.openxmlformats-officedocument.presentationml.slide+xml"/>
  <Override PartName="/ppt/slides/slide542.xml" ContentType="application/vnd.openxmlformats-officedocument.presentationml.slide+xml"/>
  <Override PartName="/ppt/slides/slide543.xml" ContentType="application/vnd.openxmlformats-officedocument.presentationml.slide+xml"/>
  <Override PartName="/ppt/slides/slide544.xml" ContentType="application/vnd.openxmlformats-officedocument.presentationml.slide+xml"/>
  <Override PartName="/ppt/slides/slide545.xml" ContentType="application/vnd.openxmlformats-officedocument.presentationml.slide+xml"/>
  <Override PartName="/ppt/slides/slide546.xml" ContentType="application/vnd.openxmlformats-officedocument.presentationml.slide+xml"/>
  <Override PartName="/ppt/slides/slide547.xml" ContentType="application/vnd.openxmlformats-officedocument.presentationml.slide+xml"/>
  <Override PartName="/ppt/slides/slide548.xml" ContentType="application/vnd.openxmlformats-officedocument.presentationml.slide+xml"/>
  <Override PartName="/ppt/slides/slide549.xml" ContentType="application/vnd.openxmlformats-officedocument.presentationml.slide+xml"/>
  <Override PartName="/ppt/slides/slide550.xml" ContentType="application/vnd.openxmlformats-officedocument.presentationml.slide+xml"/>
  <Override PartName="/ppt/slides/slide551.xml" ContentType="application/vnd.openxmlformats-officedocument.presentationml.slide+xml"/>
  <Override PartName="/ppt/slides/slide552.xml" ContentType="application/vnd.openxmlformats-officedocument.presentationml.slide+xml"/>
  <Override PartName="/ppt/slides/slide553.xml" ContentType="application/vnd.openxmlformats-officedocument.presentationml.slide+xml"/>
  <Override PartName="/ppt/slides/slide554.xml" ContentType="application/vnd.openxmlformats-officedocument.presentationml.slide+xml"/>
  <Override PartName="/ppt/slides/slide555.xml" ContentType="application/vnd.openxmlformats-officedocument.presentationml.slide+xml"/>
  <Override PartName="/ppt/slides/slide556.xml" ContentType="application/vnd.openxmlformats-officedocument.presentationml.slide+xml"/>
  <Override PartName="/ppt/slides/slide557.xml" ContentType="application/vnd.openxmlformats-officedocument.presentationml.slide+xml"/>
  <Override PartName="/ppt/slides/slide558.xml" ContentType="application/vnd.openxmlformats-officedocument.presentationml.slide+xml"/>
  <Override PartName="/ppt/slides/slide559.xml" ContentType="application/vnd.openxmlformats-officedocument.presentationml.slide+xml"/>
  <Override PartName="/ppt/slides/slide560.xml" ContentType="application/vnd.openxmlformats-officedocument.presentationml.slide+xml"/>
  <Override PartName="/ppt/slides/slide561.xml" ContentType="application/vnd.openxmlformats-officedocument.presentationml.slide+xml"/>
  <Override PartName="/ppt/slides/slide562.xml" ContentType="application/vnd.openxmlformats-officedocument.presentationml.slide+xml"/>
  <Override PartName="/ppt/slides/slide563.xml" ContentType="application/vnd.openxmlformats-officedocument.presentationml.slide+xml"/>
  <Override PartName="/ppt/slides/slide564.xml" ContentType="application/vnd.openxmlformats-officedocument.presentationml.slide+xml"/>
  <Override PartName="/ppt/slides/slide565.xml" ContentType="application/vnd.openxmlformats-officedocument.presentationml.slide+xml"/>
  <Override PartName="/ppt/slides/slide566.xml" ContentType="application/vnd.openxmlformats-officedocument.presentationml.slide+xml"/>
  <Override PartName="/ppt/slides/slide567.xml" ContentType="application/vnd.openxmlformats-officedocument.presentationml.slide+xml"/>
  <Override PartName="/ppt/slides/slide568.xml" ContentType="application/vnd.openxmlformats-officedocument.presentationml.slide+xml"/>
  <Override PartName="/ppt/slides/slide569.xml" ContentType="application/vnd.openxmlformats-officedocument.presentationml.slide+xml"/>
  <Override PartName="/ppt/slides/slide570.xml" ContentType="application/vnd.openxmlformats-officedocument.presentationml.slide+xml"/>
  <Override PartName="/ppt/slides/slide571.xml" ContentType="application/vnd.openxmlformats-officedocument.presentationml.slide+xml"/>
  <Override PartName="/ppt/slides/slide572.xml" ContentType="application/vnd.openxmlformats-officedocument.presentationml.slide+xml"/>
  <Override PartName="/ppt/slides/slide573.xml" ContentType="application/vnd.openxmlformats-officedocument.presentationml.slide+xml"/>
  <Override PartName="/ppt/slides/slide574.xml" ContentType="application/vnd.openxmlformats-officedocument.presentationml.slide+xml"/>
  <Override PartName="/ppt/slides/slide575.xml" ContentType="application/vnd.openxmlformats-officedocument.presentationml.slide+xml"/>
  <Override PartName="/ppt/slides/slide576.xml" ContentType="application/vnd.openxmlformats-officedocument.presentationml.slide+xml"/>
  <Override PartName="/ppt/slides/slide577.xml" ContentType="application/vnd.openxmlformats-officedocument.presentationml.slide+xml"/>
  <Override PartName="/ppt/slides/slide578.xml" ContentType="application/vnd.openxmlformats-officedocument.presentationml.slide+xml"/>
  <Override PartName="/ppt/slides/slide579.xml" ContentType="application/vnd.openxmlformats-officedocument.presentationml.slide+xml"/>
  <Override PartName="/ppt/slides/slide580.xml" ContentType="application/vnd.openxmlformats-officedocument.presentationml.slide+xml"/>
  <Override PartName="/ppt/slides/slide581.xml" ContentType="application/vnd.openxmlformats-officedocument.presentationml.slide+xml"/>
  <Override PartName="/ppt/slides/slide582.xml" ContentType="application/vnd.openxmlformats-officedocument.presentationml.slide+xml"/>
  <Override PartName="/ppt/slides/slide583.xml" ContentType="application/vnd.openxmlformats-officedocument.presentationml.slide+xml"/>
  <Override PartName="/ppt/slides/slide584.xml" ContentType="application/vnd.openxmlformats-officedocument.presentationml.slide+xml"/>
  <Override PartName="/ppt/slides/slide585.xml" ContentType="application/vnd.openxmlformats-officedocument.presentationml.slide+xml"/>
  <Override PartName="/ppt/slides/slide586.xml" ContentType="application/vnd.openxmlformats-officedocument.presentationml.slide+xml"/>
  <Override PartName="/ppt/slides/slide587.xml" ContentType="application/vnd.openxmlformats-officedocument.presentationml.slide+xml"/>
  <Override PartName="/ppt/slides/slide588.xml" ContentType="application/vnd.openxmlformats-officedocument.presentationml.slide+xml"/>
  <Override PartName="/ppt/slides/slide589.xml" ContentType="application/vnd.openxmlformats-officedocument.presentationml.slide+xml"/>
  <Override PartName="/ppt/slides/slide590.xml" ContentType="application/vnd.openxmlformats-officedocument.presentationml.slide+xml"/>
  <Override PartName="/ppt/slides/slide591.xml" ContentType="application/vnd.openxmlformats-officedocument.presentationml.slide+xml"/>
  <Override PartName="/ppt/slides/slide592.xml" ContentType="application/vnd.openxmlformats-officedocument.presentationml.slide+xml"/>
  <Override PartName="/ppt/slides/slide593.xml" ContentType="application/vnd.openxmlformats-officedocument.presentationml.slide+xml"/>
  <Override PartName="/ppt/slides/slide594.xml" ContentType="application/vnd.openxmlformats-officedocument.presentationml.slide+xml"/>
  <Override PartName="/ppt/slides/slide595.xml" ContentType="application/vnd.openxmlformats-officedocument.presentationml.slide+xml"/>
  <Override PartName="/ppt/slides/slide596.xml" ContentType="application/vnd.openxmlformats-officedocument.presentationml.slide+xml"/>
  <Override PartName="/ppt/slides/slide597.xml" ContentType="application/vnd.openxmlformats-officedocument.presentationml.slide+xml"/>
  <Override PartName="/ppt/slides/slide598.xml" ContentType="application/vnd.openxmlformats-officedocument.presentationml.slide+xml"/>
  <Override PartName="/ppt/slides/slide599.xml" ContentType="application/vnd.openxmlformats-officedocument.presentationml.slide+xml"/>
  <Override PartName="/ppt/slides/slide600.xml" ContentType="application/vnd.openxmlformats-officedocument.presentationml.slide+xml"/>
  <Override PartName="/ppt/slides/slide601.xml" ContentType="application/vnd.openxmlformats-officedocument.presentationml.slide+xml"/>
  <Override PartName="/ppt/slides/slide602.xml" ContentType="application/vnd.openxmlformats-officedocument.presentationml.slide+xml"/>
  <Override PartName="/ppt/slides/slide603.xml" ContentType="application/vnd.openxmlformats-officedocument.presentationml.slide+xml"/>
  <Override PartName="/ppt/slides/slide604.xml" ContentType="application/vnd.openxmlformats-officedocument.presentationml.slide+xml"/>
  <Override PartName="/ppt/slides/slide605.xml" ContentType="application/vnd.openxmlformats-officedocument.presentationml.slide+xml"/>
  <Override PartName="/ppt/slides/slide606.xml" ContentType="application/vnd.openxmlformats-officedocument.presentationml.slide+xml"/>
  <Override PartName="/ppt/slides/slide607.xml" ContentType="application/vnd.openxmlformats-officedocument.presentationml.slide+xml"/>
  <Override PartName="/ppt/slides/slide608.xml" ContentType="application/vnd.openxmlformats-officedocument.presentationml.slide+xml"/>
  <Override PartName="/ppt/slides/slide609.xml" ContentType="application/vnd.openxmlformats-officedocument.presentationml.slide+xml"/>
  <Override PartName="/ppt/slides/slide610.xml" ContentType="application/vnd.openxmlformats-officedocument.presentationml.slide+xml"/>
  <Override PartName="/ppt/slides/slide611.xml" ContentType="application/vnd.openxmlformats-officedocument.presentationml.slide+xml"/>
  <Override PartName="/ppt/slides/slide612.xml" ContentType="application/vnd.openxmlformats-officedocument.presentationml.slide+xml"/>
  <Override PartName="/ppt/slides/slide613.xml" ContentType="application/vnd.openxmlformats-officedocument.presentationml.slide+xml"/>
  <Override PartName="/ppt/slides/slide614.xml" ContentType="application/vnd.openxmlformats-officedocument.presentationml.slide+xml"/>
  <Override PartName="/ppt/slides/slide615.xml" ContentType="application/vnd.openxmlformats-officedocument.presentationml.slide+xml"/>
  <Override PartName="/ppt/slides/slide616.xml" ContentType="application/vnd.openxmlformats-officedocument.presentationml.slide+xml"/>
  <Override PartName="/ppt/slides/slide617.xml" ContentType="application/vnd.openxmlformats-officedocument.presentationml.slide+xml"/>
  <Override PartName="/ppt/slides/slide618.xml" ContentType="application/vnd.openxmlformats-officedocument.presentationml.slide+xml"/>
  <Override PartName="/ppt/slides/slide619.xml" ContentType="application/vnd.openxmlformats-officedocument.presentationml.slide+xml"/>
  <Override PartName="/ppt/slides/slide620.xml" ContentType="application/vnd.openxmlformats-officedocument.presentationml.slide+xml"/>
  <Override PartName="/ppt/slides/slide621.xml" ContentType="application/vnd.openxmlformats-officedocument.presentationml.slide+xml"/>
  <Override PartName="/ppt/slides/slide622.xml" ContentType="application/vnd.openxmlformats-officedocument.presentationml.slide+xml"/>
  <Override PartName="/ppt/slides/slide623.xml" ContentType="application/vnd.openxmlformats-officedocument.presentationml.slide+xml"/>
  <Override PartName="/ppt/slides/slide624.xml" ContentType="application/vnd.openxmlformats-officedocument.presentationml.slide+xml"/>
  <Override PartName="/ppt/slides/slide625.xml" ContentType="application/vnd.openxmlformats-officedocument.presentationml.slide+xml"/>
  <Override PartName="/ppt/notesMasters/notesMaster1.xml" ContentType="application/vnd.openxmlformats-officedocument.presentationml.notesMaster+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ppt/theme/themeOverride1.xml" ContentType="application/vnd.openxmlformats-officedocument.themeOverr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charts/chart2.xml" ContentType="application/vnd.openxmlformats-officedocument.drawingml.chart+xml"/>
  <Override PartName="/ppt/charts/chart3.xml" ContentType="application/vnd.openxmlformats-officedocument.drawingml.chart+xml"/>
  <Override PartName="/ppt/charts/chart4.xml" ContentType="application/vnd.openxmlformats-officedocument.drawingml.chart+xml"/>
  <Override PartName="/ppt/charts/chart5.xml" ContentType="application/vnd.openxmlformats-officedocument.drawingml.chart+xml"/>
  <Override PartName="/ppt/charts/chart6.xml" ContentType="application/vnd.openxmlformats-officedocument.drawingml.chart+xml"/>
  <Override PartName="/ppt/charts/style2.xml" ContentType="application/vnd.ms-office.chartstyle+xml"/>
  <Override PartName="/ppt/charts/colors2.xml" ContentType="application/vnd.ms-office.chartcolorstyle+xml"/>
  <Override PartName="/ppt/notesSlides/notesSlide34.xml" ContentType="application/vnd.openxmlformats-officedocument.presentationml.notesSlide+xml"/>
  <Override PartName="/ppt/charts/chart7.xml" ContentType="application/vnd.openxmlformats-officedocument.drawingml.chart+xml"/>
  <Override PartName="/ppt/theme/themeOverride2.xml" ContentType="application/vnd.openxmlformats-officedocument.themeOverride+xml"/>
  <Override PartName="/ppt/charts/chart8.xml" ContentType="application/vnd.openxmlformats-officedocument.drawingml.chart+xml"/>
  <Override PartName="/ppt/theme/themeOverride3.xml" ContentType="application/vnd.openxmlformats-officedocument.themeOverride+xml"/>
  <Override PartName="/ppt/charts/chart9.xml" ContentType="application/vnd.openxmlformats-officedocument.drawingml.chart+xml"/>
  <Override PartName="/ppt/charts/style3.xml" ContentType="application/vnd.ms-office.chartstyle+xml"/>
  <Override PartName="/ppt/charts/colors3.xml" ContentType="application/vnd.ms-office.chartcolorstyle+xml"/>
  <Override PartName="/ppt/theme/themeOverride4.xml" ContentType="application/vnd.openxmlformats-officedocument.themeOverride+xml"/>
  <Override PartName="/ppt/charts/chart10.xml" ContentType="application/vnd.openxmlformats-officedocument.drawingml.chart+xml"/>
  <Override PartName="/ppt/charts/style4.xml" ContentType="application/vnd.ms-office.chartstyle+xml"/>
  <Override PartName="/ppt/charts/colors4.xml" ContentType="application/vnd.ms-office.chartcolorstyle+xml"/>
  <Override PartName="/ppt/theme/themeOverride5.xml" ContentType="application/vnd.openxmlformats-officedocument.themeOverride+xml"/>
  <Override PartName="/ppt/charts/chart11.xml" ContentType="application/vnd.openxmlformats-officedocument.drawingml.chart+xml"/>
  <Override PartName="/ppt/charts/style5.xml" ContentType="application/vnd.ms-office.chartstyle+xml"/>
  <Override PartName="/ppt/charts/colors5.xml" ContentType="application/vnd.ms-office.chartcolorstyle+xml"/>
  <Override PartName="/ppt/theme/themeOverride6.xml" ContentType="application/vnd.openxmlformats-officedocument.themeOverride+xml"/>
  <Override PartName="/ppt/charts/chart12.xml" ContentType="application/vnd.openxmlformats-officedocument.drawingml.chart+xml"/>
  <Override PartName="/ppt/charts/style6.xml" ContentType="application/vnd.ms-office.chartstyle+xml"/>
  <Override PartName="/ppt/charts/colors6.xml" ContentType="application/vnd.ms-office.chartcolorstyle+xml"/>
  <Override PartName="/ppt/theme/themeOverride7.xml" ContentType="application/vnd.openxmlformats-officedocument.themeOverride+xml"/>
  <Override PartName="/ppt/charts/chart13.xml" ContentType="application/vnd.openxmlformats-officedocument.drawingml.chart+xml"/>
  <Override PartName="/ppt/charts/style7.xml" ContentType="application/vnd.ms-office.chartstyle+xml"/>
  <Override PartName="/ppt/charts/colors7.xml" ContentType="application/vnd.ms-office.chartcolorstyle+xml"/>
  <Override PartName="/ppt/theme/themeOverride8.xml" ContentType="application/vnd.openxmlformats-officedocument.themeOverride+xml"/>
  <Override PartName="/ppt/charts/chart14.xml" ContentType="application/vnd.openxmlformats-officedocument.drawingml.chart+xml"/>
  <Override PartName="/ppt/charts/style8.xml" ContentType="application/vnd.ms-office.chartstyle+xml"/>
  <Override PartName="/ppt/charts/colors8.xml" ContentType="application/vnd.ms-office.chartcolorstyle+xml"/>
  <Override PartName="/ppt/theme/themeOverride9.xml" ContentType="application/vnd.openxmlformats-officedocument.themeOverride+xml"/>
  <Override PartName="/ppt/charts/chart15.xml" ContentType="application/vnd.openxmlformats-officedocument.drawingml.chart+xml"/>
  <Override PartName="/ppt/charts/style9.xml" ContentType="application/vnd.ms-office.chartstyle+xml"/>
  <Override PartName="/ppt/charts/colors9.xml" ContentType="application/vnd.ms-office.chartcolorstyle+xml"/>
  <Override PartName="/ppt/theme/themeOverride10.xml" ContentType="application/vnd.openxmlformats-officedocument.themeOverride+xml"/>
  <Override PartName="/ppt/charts/chart16.xml" ContentType="application/vnd.openxmlformats-officedocument.drawingml.chart+xml"/>
  <Override PartName="/ppt/charts/style10.xml" ContentType="application/vnd.ms-office.chartstyle+xml"/>
  <Override PartName="/ppt/charts/colors10.xml" ContentType="application/vnd.ms-office.chartcolorstyle+xml"/>
  <Override PartName="/ppt/theme/themeOverride11.xml" ContentType="application/vnd.openxmlformats-officedocument.themeOverride+xml"/>
  <Override PartName="/ppt/charts/chart17.xml" ContentType="application/vnd.openxmlformats-officedocument.drawingml.chart+xml"/>
  <Override PartName="/ppt/theme/themeOverride12.xml" ContentType="application/vnd.openxmlformats-officedocument.themeOverride+xml"/>
  <Override PartName="/ppt/charts/chart18.xml" ContentType="application/vnd.openxmlformats-officedocument.drawingml.chart+xml"/>
  <Override PartName="/ppt/theme/themeOverride13.xml" ContentType="application/vnd.openxmlformats-officedocument.themeOverride+xml"/>
  <Override PartName="/ppt/charts/chart19.xml" ContentType="application/vnd.openxmlformats-officedocument.drawingml.chart+xml"/>
  <Override PartName="/ppt/theme/themeOverride14.xml" ContentType="application/vnd.openxmlformats-officedocument.themeOverride+xml"/>
  <Override PartName="/ppt/charts/chart20.xml" ContentType="application/vnd.openxmlformats-officedocument.drawingml.chart+xml"/>
  <Override PartName="/ppt/theme/themeOverride15.xml" ContentType="application/vnd.openxmlformats-officedocument.themeOverride+xml"/>
  <Override PartName="/ppt/charts/chart21.xml" ContentType="application/vnd.openxmlformats-officedocument.drawingml.chart+xml"/>
  <Override PartName="/ppt/charts/style11.xml" ContentType="application/vnd.ms-office.chartstyle+xml"/>
  <Override PartName="/ppt/charts/colors11.xml" ContentType="application/vnd.ms-office.chartcolorstyle+xml"/>
  <Override PartName="/ppt/charts/chart22.xml" ContentType="application/vnd.openxmlformats-officedocument.drawingml.chart+xml"/>
  <Override PartName="/ppt/charts/style12.xml" ContentType="application/vnd.ms-office.chartstyle+xml"/>
  <Override PartName="/ppt/charts/colors12.xml" ContentType="application/vnd.ms-office.chartcolorstyle+xml"/>
  <Override PartName="/ppt/charts/chart23.xml" ContentType="application/vnd.openxmlformats-officedocument.drawingml.chart+xml"/>
  <Override PartName="/ppt/theme/themeOverride16.xml" ContentType="application/vnd.openxmlformats-officedocument.themeOverr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notesSlides/notesSlide76.xml" ContentType="application/vnd.openxmlformats-officedocument.presentationml.notesSlide+xml"/>
  <Override PartName="/ppt/notesSlides/notesSlide77.xml" ContentType="application/vnd.openxmlformats-officedocument.presentationml.notesSlide+xml"/>
  <Override PartName="/ppt/notesSlides/notesSlide78.xml" ContentType="application/vnd.openxmlformats-officedocument.presentationml.notesSlide+xml"/>
  <Override PartName="/ppt/notesSlides/notesSlide79.xml" ContentType="application/vnd.openxmlformats-officedocument.presentationml.notesSlide+xml"/>
  <Override PartName="/ppt/notesSlides/notesSlide80.xml" ContentType="application/vnd.openxmlformats-officedocument.presentationml.notesSlide+xml"/>
  <Override PartName="/ppt/notesSlides/notesSlide81.xml" ContentType="application/vnd.openxmlformats-officedocument.presentationml.notesSlide+xml"/>
  <Override PartName="/ppt/notesSlides/notesSlide82.xml" ContentType="application/vnd.openxmlformats-officedocument.presentationml.notesSlide+xml"/>
  <Override PartName="/ppt/notesSlides/notesSlide83.xml" ContentType="application/vnd.openxmlformats-officedocument.presentationml.notesSlide+xml"/>
  <Override PartName="/ppt/notesSlides/notesSlide84.xml" ContentType="application/vnd.openxmlformats-officedocument.presentationml.notesSlide+xml"/>
  <Override PartName="/ppt/notesSlides/notesSlide85.xml" ContentType="application/vnd.openxmlformats-officedocument.presentationml.notesSlide+xml"/>
  <Override PartName="/ppt/notesSlides/notesSlide86.xml" ContentType="application/vnd.openxmlformats-officedocument.presentationml.notesSlide+xml"/>
  <Override PartName="/ppt/notesSlides/notesSlide87.xml" ContentType="application/vnd.openxmlformats-officedocument.presentationml.notesSlide+xml"/>
  <Override PartName="/ppt/notesSlides/notesSlide88.xml" ContentType="application/vnd.openxmlformats-officedocument.presentationml.notesSlide+xml"/>
  <Override PartName="/ppt/notesSlides/notesSlide89.xml" ContentType="application/vnd.openxmlformats-officedocument.presentationml.notesSlide+xml"/>
  <Override PartName="/ppt/notesSlides/notesSlide90.xml" ContentType="application/vnd.openxmlformats-officedocument.presentationml.notesSlide+xml"/>
  <Override PartName="/ppt/notesSlides/notesSlide91.xml" ContentType="application/vnd.openxmlformats-officedocument.presentationml.notesSlide+xml"/>
  <Override PartName="/ppt/notesSlides/notesSlide92.xml" ContentType="application/vnd.openxmlformats-officedocument.presentationml.notesSlide+xml"/>
  <Override PartName="/ppt/notesSlides/notesSlide93.xml" ContentType="application/vnd.openxmlformats-officedocument.presentationml.notesSlide+xml"/>
  <Override PartName="/ppt/notesSlides/notesSlide94.xml" ContentType="application/vnd.openxmlformats-officedocument.presentationml.notesSlide+xml"/>
  <Override PartName="/ppt/notesSlides/notesSlide95.xml" ContentType="application/vnd.openxmlformats-officedocument.presentationml.notesSlide+xml"/>
  <Override PartName="/ppt/notesSlides/notesSlide96.xml" ContentType="application/vnd.openxmlformats-officedocument.presentationml.notesSlide+xml"/>
  <Override PartName="/ppt/notesSlides/notesSlide97.xml" ContentType="application/vnd.openxmlformats-officedocument.presentationml.notesSlide+xml"/>
  <Override PartName="/ppt/notesSlides/notesSlide98.xml" ContentType="application/vnd.openxmlformats-officedocument.presentationml.notesSlide+xml"/>
  <Override PartName="/ppt/notesSlides/notesSlide99.xml" ContentType="application/vnd.openxmlformats-officedocument.presentationml.notesSlide+xml"/>
  <Override PartName="/ppt/notesSlides/notesSlide100.xml" ContentType="application/vnd.openxmlformats-officedocument.presentationml.notesSlide+xml"/>
  <Override PartName="/ppt/notesSlides/notesSlide101.xml" ContentType="application/vnd.openxmlformats-officedocument.presentationml.notesSlide+xml"/>
  <Override PartName="/ppt/notesSlides/notesSlide102.xml" ContentType="application/vnd.openxmlformats-officedocument.presentationml.notesSlide+xml"/>
  <Override PartName="/ppt/notesSlides/notesSlide103.xml" ContentType="application/vnd.openxmlformats-officedocument.presentationml.notesSlide+xml"/>
  <Override PartName="/ppt/notesSlides/notesSlide104.xml" ContentType="application/vnd.openxmlformats-officedocument.presentationml.notesSlide+xml"/>
  <Override PartName="/ppt/notesSlides/notesSlide105.xml" ContentType="application/vnd.openxmlformats-officedocument.presentationml.notesSlide+xml"/>
  <Override PartName="/ppt/notesSlides/notesSlide106.xml" ContentType="application/vnd.openxmlformats-officedocument.presentationml.notesSlide+xml"/>
  <Override PartName="/ppt/notesSlides/notesSlide107.xml" ContentType="application/vnd.openxmlformats-officedocument.presentationml.notesSlide+xml"/>
  <Override PartName="/ppt/notesSlides/notesSlide108.xml" ContentType="application/vnd.openxmlformats-officedocument.presentationml.notesSlide+xml"/>
  <Override PartName="/ppt/notesSlides/notesSlide109.xml" ContentType="application/vnd.openxmlformats-officedocument.presentationml.notesSlide+xml"/>
  <Override PartName="/ppt/notesSlides/notesSlide110.xml" ContentType="application/vnd.openxmlformats-officedocument.presentationml.notesSlide+xml"/>
  <Override PartName="/ppt/notesSlides/notesSlide111.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60" r:id="rId1"/>
    <p:sldMasterId id="2147483674" r:id="rId2"/>
  </p:sldMasterIdLst>
  <p:notesMasterIdLst>
    <p:notesMasterId r:id="rId628"/>
  </p:notesMasterIdLst>
  <p:sldIdLst>
    <p:sldId id="2869" r:id="rId3"/>
    <p:sldId id="3823" r:id="rId4"/>
    <p:sldId id="2267" r:id="rId5"/>
    <p:sldId id="2867" r:id="rId6"/>
    <p:sldId id="300" r:id="rId7"/>
    <p:sldId id="303" r:id="rId8"/>
    <p:sldId id="2675" r:id="rId9"/>
    <p:sldId id="292" r:id="rId10"/>
    <p:sldId id="285" r:id="rId11"/>
    <p:sldId id="295" r:id="rId12"/>
    <p:sldId id="385" r:id="rId13"/>
    <p:sldId id="377" r:id="rId14"/>
    <p:sldId id="378" r:id="rId15"/>
    <p:sldId id="384" r:id="rId16"/>
    <p:sldId id="391" r:id="rId17"/>
    <p:sldId id="386" r:id="rId18"/>
    <p:sldId id="304" r:id="rId19"/>
    <p:sldId id="387" r:id="rId20"/>
    <p:sldId id="388" r:id="rId21"/>
    <p:sldId id="389" r:id="rId22"/>
    <p:sldId id="3718" r:id="rId23"/>
    <p:sldId id="3775" r:id="rId24"/>
    <p:sldId id="3776" r:id="rId25"/>
    <p:sldId id="3777" r:id="rId26"/>
    <p:sldId id="3727" r:id="rId27"/>
    <p:sldId id="3746" r:id="rId28"/>
    <p:sldId id="3745" r:id="rId29"/>
    <p:sldId id="3772" r:id="rId30"/>
    <p:sldId id="3728" r:id="rId31"/>
    <p:sldId id="3729" r:id="rId32"/>
    <p:sldId id="3719" r:id="rId33"/>
    <p:sldId id="3771" r:id="rId34"/>
    <p:sldId id="3769" r:id="rId35"/>
    <p:sldId id="3773" r:id="rId36"/>
    <p:sldId id="3774" r:id="rId37"/>
    <p:sldId id="3770" r:id="rId38"/>
    <p:sldId id="261" r:id="rId39"/>
    <p:sldId id="3751" r:id="rId40"/>
    <p:sldId id="3792" r:id="rId41"/>
    <p:sldId id="3752" r:id="rId42"/>
    <p:sldId id="3794" r:id="rId43"/>
    <p:sldId id="3793" r:id="rId44"/>
    <p:sldId id="3780" r:id="rId45"/>
    <p:sldId id="264" r:id="rId46"/>
    <p:sldId id="265" r:id="rId47"/>
    <p:sldId id="366" r:id="rId48"/>
    <p:sldId id="268" r:id="rId49"/>
    <p:sldId id="316" r:id="rId50"/>
    <p:sldId id="322" r:id="rId51"/>
    <p:sldId id="323" r:id="rId52"/>
    <p:sldId id="324" r:id="rId53"/>
    <p:sldId id="325" r:id="rId54"/>
    <p:sldId id="326" r:id="rId55"/>
    <p:sldId id="327" r:id="rId56"/>
    <p:sldId id="328" r:id="rId57"/>
    <p:sldId id="321" r:id="rId58"/>
    <p:sldId id="263" r:id="rId59"/>
    <p:sldId id="269" r:id="rId60"/>
    <p:sldId id="320" r:id="rId61"/>
    <p:sldId id="274" r:id="rId62"/>
    <p:sldId id="2870" r:id="rId63"/>
    <p:sldId id="2872" r:id="rId64"/>
    <p:sldId id="3754" r:id="rId65"/>
    <p:sldId id="3762" r:id="rId66"/>
    <p:sldId id="3763" r:id="rId67"/>
    <p:sldId id="3782" r:id="rId68"/>
    <p:sldId id="3783" r:id="rId69"/>
    <p:sldId id="3784" r:id="rId70"/>
    <p:sldId id="3765" r:id="rId71"/>
    <p:sldId id="3781" r:id="rId72"/>
    <p:sldId id="3766" r:id="rId73"/>
    <p:sldId id="3767" r:id="rId74"/>
    <p:sldId id="3768" r:id="rId75"/>
    <p:sldId id="3761" r:id="rId76"/>
    <p:sldId id="275" r:id="rId77"/>
    <p:sldId id="329" r:id="rId78"/>
    <p:sldId id="288" r:id="rId79"/>
    <p:sldId id="291" r:id="rId80"/>
    <p:sldId id="287" r:id="rId81"/>
    <p:sldId id="277" r:id="rId82"/>
    <p:sldId id="279" r:id="rId83"/>
    <p:sldId id="333" r:id="rId84"/>
    <p:sldId id="299" r:id="rId85"/>
    <p:sldId id="2121" r:id="rId86"/>
    <p:sldId id="3443" r:id="rId87"/>
    <p:sldId id="3778" r:id="rId88"/>
    <p:sldId id="305" r:id="rId89"/>
    <p:sldId id="302" r:id="rId90"/>
    <p:sldId id="379" r:id="rId91"/>
    <p:sldId id="2868" r:id="rId92"/>
    <p:sldId id="258" r:id="rId93"/>
    <p:sldId id="259" r:id="rId94"/>
    <p:sldId id="260" r:id="rId95"/>
    <p:sldId id="3716" r:id="rId96"/>
    <p:sldId id="3804" r:id="rId97"/>
    <p:sldId id="3805" r:id="rId98"/>
    <p:sldId id="3717" r:id="rId99"/>
    <p:sldId id="3796" r:id="rId100"/>
    <p:sldId id="3795" r:id="rId101"/>
    <p:sldId id="3797" r:id="rId102"/>
    <p:sldId id="337" r:id="rId103"/>
    <p:sldId id="335" r:id="rId104"/>
    <p:sldId id="3822" r:id="rId105"/>
    <p:sldId id="1742" r:id="rId106"/>
    <p:sldId id="3807" r:id="rId107"/>
    <p:sldId id="293" r:id="rId108"/>
    <p:sldId id="311" r:id="rId109"/>
    <p:sldId id="312" r:id="rId110"/>
    <p:sldId id="306" r:id="rId111"/>
    <p:sldId id="308" r:id="rId112"/>
    <p:sldId id="380" r:id="rId113"/>
    <p:sldId id="477" r:id="rId114"/>
    <p:sldId id="307" r:id="rId115"/>
    <p:sldId id="267" r:id="rId116"/>
    <p:sldId id="294" r:id="rId117"/>
    <p:sldId id="286" r:id="rId118"/>
    <p:sldId id="334" r:id="rId119"/>
    <p:sldId id="278" r:id="rId120"/>
    <p:sldId id="336" r:id="rId121"/>
    <p:sldId id="364" r:id="rId122"/>
    <p:sldId id="367" r:id="rId123"/>
    <p:sldId id="368" r:id="rId124"/>
    <p:sldId id="363" r:id="rId125"/>
    <p:sldId id="365" r:id="rId126"/>
    <p:sldId id="392" r:id="rId127"/>
    <p:sldId id="369" r:id="rId128"/>
    <p:sldId id="3462" r:id="rId129"/>
    <p:sldId id="2112" r:id="rId130"/>
    <p:sldId id="1903" r:id="rId131"/>
    <p:sldId id="2132" r:id="rId132"/>
    <p:sldId id="3747" r:id="rId133"/>
    <p:sldId id="3798" r:id="rId134"/>
    <p:sldId id="3817" r:id="rId135"/>
    <p:sldId id="3818" r:id="rId136"/>
    <p:sldId id="3806" r:id="rId137"/>
    <p:sldId id="3814" r:id="rId138"/>
    <p:sldId id="3813" r:id="rId139"/>
    <p:sldId id="3815" r:id="rId140"/>
    <p:sldId id="3819" r:id="rId141"/>
    <p:sldId id="3816" r:id="rId142"/>
    <p:sldId id="3764" r:id="rId143"/>
    <p:sldId id="262" r:id="rId144"/>
    <p:sldId id="3789" r:id="rId145"/>
    <p:sldId id="3787" r:id="rId146"/>
    <p:sldId id="3741" r:id="rId147"/>
    <p:sldId id="3788" r:id="rId148"/>
    <p:sldId id="3790" r:id="rId149"/>
    <p:sldId id="3791" r:id="rId150"/>
    <p:sldId id="3726" r:id="rId151"/>
    <p:sldId id="3725" r:id="rId152"/>
    <p:sldId id="3723" r:id="rId153"/>
    <p:sldId id="3724" r:id="rId154"/>
    <p:sldId id="1904" r:id="rId155"/>
    <p:sldId id="3447" r:id="rId156"/>
    <p:sldId id="3448" r:id="rId157"/>
    <p:sldId id="3449" r:id="rId158"/>
    <p:sldId id="3450" r:id="rId159"/>
    <p:sldId id="3451" r:id="rId160"/>
    <p:sldId id="3452" r:id="rId161"/>
    <p:sldId id="3820" r:id="rId162"/>
    <p:sldId id="3453" r:id="rId163"/>
    <p:sldId id="3454" r:id="rId164"/>
    <p:sldId id="3703" r:id="rId165"/>
    <p:sldId id="3704" r:id="rId166"/>
    <p:sldId id="3455" r:id="rId167"/>
    <p:sldId id="2133" r:id="rId168"/>
    <p:sldId id="3458" r:id="rId169"/>
    <p:sldId id="1894" r:id="rId170"/>
    <p:sldId id="1896" r:id="rId171"/>
    <p:sldId id="3456" r:id="rId172"/>
    <p:sldId id="1897" r:id="rId173"/>
    <p:sldId id="2100" r:id="rId174"/>
    <p:sldId id="3459" r:id="rId175"/>
    <p:sldId id="3460" r:id="rId176"/>
    <p:sldId id="3461" r:id="rId177"/>
    <p:sldId id="2114" r:id="rId178"/>
    <p:sldId id="3721" r:id="rId179"/>
    <p:sldId id="3463" r:id="rId180"/>
    <p:sldId id="3742" r:id="rId181"/>
    <p:sldId id="256" r:id="rId182"/>
    <p:sldId id="257" r:id="rId183"/>
    <p:sldId id="3466" r:id="rId184"/>
    <p:sldId id="2115" r:id="rId185"/>
    <p:sldId id="2117" r:id="rId186"/>
    <p:sldId id="2130" r:id="rId187"/>
    <p:sldId id="2116" r:id="rId188"/>
    <p:sldId id="3464" r:id="rId189"/>
    <p:sldId id="3696" r:id="rId190"/>
    <p:sldId id="3720" r:id="rId191"/>
    <p:sldId id="3702" r:id="rId192"/>
    <p:sldId id="3697" r:id="rId193"/>
    <p:sldId id="3699" r:id="rId194"/>
    <p:sldId id="3698" r:id="rId195"/>
    <p:sldId id="3701" r:id="rId196"/>
    <p:sldId id="3700" r:id="rId197"/>
    <p:sldId id="3706" r:id="rId198"/>
    <p:sldId id="3710" r:id="rId199"/>
    <p:sldId id="3733" r:id="rId200"/>
    <p:sldId id="3713" r:id="rId201"/>
    <p:sldId id="3711" r:id="rId202"/>
    <p:sldId id="3714" r:id="rId203"/>
    <p:sldId id="3715" r:id="rId204"/>
    <p:sldId id="3730" r:id="rId205"/>
    <p:sldId id="3731" r:id="rId206"/>
    <p:sldId id="3732" r:id="rId207"/>
    <p:sldId id="3737" r:id="rId208"/>
    <p:sldId id="3736" r:id="rId209"/>
    <p:sldId id="3738" r:id="rId210"/>
    <p:sldId id="3734" r:id="rId211"/>
    <p:sldId id="3739" r:id="rId212"/>
    <p:sldId id="3735" r:id="rId213"/>
    <p:sldId id="3740" r:id="rId214"/>
    <p:sldId id="3743" r:id="rId215"/>
    <p:sldId id="3744" r:id="rId216"/>
    <p:sldId id="3708" r:id="rId217"/>
    <p:sldId id="3686" r:id="rId218"/>
    <p:sldId id="3709" r:id="rId219"/>
    <p:sldId id="271" r:id="rId220"/>
    <p:sldId id="3707" r:id="rId221"/>
    <p:sldId id="3779" r:id="rId222"/>
    <p:sldId id="283" r:id="rId223"/>
    <p:sldId id="310" r:id="rId224"/>
    <p:sldId id="309" r:id="rId225"/>
    <p:sldId id="330" r:id="rId226"/>
    <p:sldId id="332" r:id="rId227"/>
    <p:sldId id="331" r:id="rId228"/>
    <p:sldId id="338" r:id="rId229"/>
    <p:sldId id="339" r:id="rId230"/>
    <p:sldId id="382" r:id="rId231"/>
    <p:sldId id="383" r:id="rId232"/>
    <p:sldId id="340" r:id="rId233"/>
    <p:sldId id="341" r:id="rId234"/>
    <p:sldId id="342" r:id="rId235"/>
    <p:sldId id="372" r:id="rId236"/>
    <p:sldId id="373" r:id="rId237"/>
    <p:sldId id="343" r:id="rId238"/>
    <p:sldId id="344" r:id="rId239"/>
    <p:sldId id="345" r:id="rId240"/>
    <p:sldId id="346" r:id="rId241"/>
    <p:sldId id="347" r:id="rId242"/>
    <p:sldId id="348" r:id="rId243"/>
    <p:sldId id="349" r:id="rId244"/>
    <p:sldId id="350" r:id="rId245"/>
    <p:sldId id="351" r:id="rId246"/>
    <p:sldId id="352" r:id="rId247"/>
    <p:sldId id="353" r:id="rId248"/>
    <p:sldId id="354" r:id="rId249"/>
    <p:sldId id="356" r:id="rId250"/>
    <p:sldId id="357" r:id="rId251"/>
    <p:sldId id="358" r:id="rId252"/>
    <p:sldId id="359" r:id="rId253"/>
    <p:sldId id="360" r:id="rId254"/>
    <p:sldId id="361" r:id="rId255"/>
    <p:sldId id="362" r:id="rId256"/>
    <p:sldId id="370" r:id="rId257"/>
    <p:sldId id="371" r:id="rId258"/>
    <p:sldId id="375" r:id="rId259"/>
    <p:sldId id="376" r:id="rId260"/>
    <p:sldId id="394" r:id="rId261"/>
    <p:sldId id="398" r:id="rId262"/>
    <p:sldId id="401" r:id="rId263"/>
    <p:sldId id="402" r:id="rId264"/>
    <p:sldId id="393" r:id="rId265"/>
    <p:sldId id="397" r:id="rId266"/>
    <p:sldId id="400" r:id="rId267"/>
    <p:sldId id="396" r:id="rId268"/>
    <p:sldId id="399" r:id="rId269"/>
    <p:sldId id="395" r:id="rId270"/>
    <p:sldId id="403" r:id="rId271"/>
    <p:sldId id="404" r:id="rId272"/>
    <p:sldId id="409" r:id="rId273"/>
    <p:sldId id="406" r:id="rId274"/>
    <p:sldId id="405" r:id="rId275"/>
    <p:sldId id="407" r:id="rId276"/>
    <p:sldId id="412" r:id="rId277"/>
    <p:sldId id="413" r:id="rId278"/>
    <p:sldId id="410" r:id="rId279"/>
    <p:sldId id="411" r:id="rId280"/>
    <p:sldId id="414" r:id="rId281"/>
    <p:sldId id="415" r:id="rId282"/>
    <p:sldId id="419" r:id="rId283"/>
    <p:sldId id="418" r:id="rId284"/>
    <p:sldId id="416" r:id="rId285"/>
    <p:sldId id="420" r:id="rId286"/>
    <p:sldId id="421" r:id="rId287"/>
    <p:sldId id="424" r:id="rId288"/>
    <p:sldId id="422" r:id="rId289"/>
    <p:sldId id="423" r:id="rId290"/>
    <p:sldId id="425" r:id="rId291"/>
    <p:sldId id="426" r:id="rId292"/>
    <p:sldId id="427" r:id="rId293"/>
    <p:sldId id="429" r:id="rId294"/>
    <p:sldId id="430" r:id="rId295"/>
    <p:sldId id="431" r:id="rId296"/>
    <p:sldId id="432" r:id="rId297"/>
    <p:sldId id="455" r:id="rId298"/>
    <p:sldId id="436" r:id="rId299"/>
    <p:sldId id="434" r:id="rId300"/>
    <p:sldId id="433" r:id="rId301"/>
    <p:sldId id="438" r:id="rId302"/>
    <p:sldId id="439" r:id="rId303"/>
    <p:sldId id="440" r:id="rId304"/>
    <p:sldId id="452" r:id="rId305"/>
    <p:sldId id="457" r:id="rId306"/>
    <p:sldId id="442" r:id="rId307"/>
    <p:sldId id="443" r:id="rId308"/>
    <p:sldId id="469" r:id="rId309"/>
    <p:sldId id="444" r:id="rId310"/>
    <p:sldId id="448" r:id="rId311"/>
    <p:sldId id="449" r:id="rId312"/>
    <p:sldId id="470" r:id="rId313"/>
    <p:sldId id="447" r:id="rId314"/>
    <p:sldId id="474" r:id="rId315"/>
    <p:sldId id="475" r:id="rId316"/>
    <p:sldId id="478" r:id="rId317"/>
    <p:sldId id="1776" r:id="rId318"/>
    <p:sldId id="445" r:id="rId319"/>
    <p:sldId id="451" r:id="rId320"/>
    <p:sldId id="473" r:id="rId321"/>
    <p:sldId id="476" r:id="rId322"/>
    <p:sldId id="471" r:id="rId323"/>
    <p:sldId id="450" r:id="rId324"/>
    <p:sldId id="446" r:id="rId325"/>
    <p:sldId id="453" r:id="rId326"/>
    <p:sldId id="454" r:id="rId327"/>
    <p:sldId id="472" r:id="rId328"/>
    <p:sldId id="456" r:id="rId329"/>
    <p:sldId id="459" r:id="rId330"/>
    <p:sldId id="460" r:id="rId331"/>
    <p:sldId id="466" r:id="rId332"/>
    <p:sldId id="467" r:id="rId333"/>
    <p:sldId id="408" r:id="rId334"/>
    <p:sldId id="461" r:id="rId335"/>
    <p:sldId id="463" r:id="rId336"/>
    <p:sldId id="464" r:id="rId337"/>
    <p:sldId id="462" r:id="rId338"/>
    <p:sldId id="1790" r:id="rId339"/>
    <p:sldId id="1791" r:id="rId340"/>
    <p:sldId id="458" r:id="rId341"/>
    <p:sldId id="1777" r:id="rId342"/>
    <p:sldId id="1785" r:id="rId343"/>
    <p:sldId id="1780" r:id="rId344"/>
    <p:sldId id="1779" r:id="rId345"/>
    <p:sldId id="1786" r:id="rId346"/>
    <p:sldId id="1787" r:id="rId347"/>
    <p:sldId id="1789" r:id="rId348"/>
    <p:sldId id="1778" r:id="rId349"/>
    <p:sldId id="1781" r:id="rId350"/>
    <p:sldId id="1784" r:id="rId351"/>
    <p:sldId id="1775" r:id="rId352"/>
    <p:sldId id="1782" r:id="rId353"/>
    <p:sldId id="1783" r:id="rId354"/>
    <p:sldId id="374" r:id="rId355"/>
    <p:sldId id="1788" r:id="rId356"/>
    <p:sldId id="974" r:id="rId357"/>
    <p:sldId id="812" r:id="rId358"/>
    <p:sldId id="1798" r:id="rId359"/>
    <p:sldId id="1793" r:id="rId360"/>
    <p:sldId id="1792" r:id="rId361"/>
    <p:sldId id="1797" r:id="rId362"/>
    <p:sldId id="273" r:id="rId363"/>
    <p:sldId id="1862" r:id="rId364"/>
    <p:sldId id="1863" r:id="rId365"/>
    <p:sldId id="1864" r:id="rId366"/>
    <p:sldId id="1794" r:id="rId367"/>
    <p:sldId id="1795" r:id="rId368"/>
    <p:sldId id="1800" r:id="rId369"/>
    <p:sldId id="1796" r:id="rId370"/>
    <p:sldId id="1799" r:id="rId371"/>
    <p:sldId id="1861" r:id="rId372"/>
    <p:sldId id="1803" r:id="rId373"/>
    <p:sldId id="1804" r:id="rId374"/>
    <p:sldId id="1826" r:id="rId375"/>
    <p:sldId id="1805" r:id="rId376"/>
    <p:sldId id="1827" r:id="rId377"/>
    <p:sldId id="1828" r:id="rId378"/>
    <p:sldId id="1829" r:id="rId379"/>
    <p:sldId id="1830" r:id="rId380"/>
    <p:sldId id="1802" r:id="rId381"/>
    <p:sldId id="1807" r:id="rId382"/>
    <p:sldId id="1808" r:id="rId383"/>
    <p:sldId id="1809" r:id="rId384"/>
    <p:sldId id="1810" r:id="rId385"/>
    <p:sldId id="1811" r:id="rId386"/>
    <p:sldId id="1812" r:id="rId387"/>
    <p:sldId id="1825" r:id="rId388"/>
    <p:sldId id="1817" r:id="rId389"/>
    <p:sldId id="1818" r:id="rId390"/>
    <p:sldId id="1814" r:id="rId391"/>
    <p:sldId id="1815" r:id="rId392"/>
    <p:sldId id="1816" r:id="rId393"/>
    <p:sldId id="1877" r:id="rId394"/>
    <p:sldId id="1874" r:id="rId395"/>
    <p:sldId id="1875" r:id="rId396"/>
    <p:sldId id="1876" r:id="rId397"/>
    <p:sldId id="1820" r:id="rId398"/>
    <p:sldId id="1824" r:id="rId399"/>
    <p:sldId id="1819" r:id="rId400"/>
    <p:sldId id="1822" r:id="rId401"/>
    <p:sldId id="1823" r:id="rId402"/>
    <p:sldId id="1831" r:id="rId403"/>
    <p:sldId id="1832" r:id="rId404"/>
    <p:sldId id="1848" r:id="rId405"/>
    <p:sldId id="1834" r:id="rId406"/>
    <p:sldId id="1835" r:id="rId407"/>
    <p:sldId id="1836" r:id="rId408"/>
    <p:sldId id="1837" r:id="rId409"/>
    <p:sldId id="1838" r:id="rId410"/>
    <p:sldId id="1840" r:id="rId411"/>
    <p:sldId id="1841" r:id="rId412"/>
    <p:sldId id="1842" r:id="rId413"/>
    <p:sldId id="1843" r:id="rId414"/>
    <p:sldId id="1844" r:id="rId415"/>
    <p:sldId id="1845" r:id="rId416"/>
    <p:sldId id="2099" r:id="rId417"/>
    <p:sldId id="2101" r:id="rId418"/>
    <p:sldId id="2102" r:id="rId419"/>
    <p:sldId id="1849" r:id="rId420"/>
    <p:sldId id="1851" r:id="rId421"/>
    <p:sldId id="1852" r:id="rId422"/>
    <p:sldId id="1850" r:id="rId423"/>
    <p:sldId id="1880" r:id="rId424"/>
    <p:sldId id="1881" r:id="rId425"/>
    <p:sldId id="1882" r:id="rId426"/>
    <p:sldId id="1883" r:id="rId427"/>
    <p:sldId id="1889" r:id="rId428"/>
    <p:sldId id="1890" r:id="rId429"/>
    <p:sldId id="1884" r:id="rId430"/>
    <p:sldId id="1885" r:id="rId431"/>
    <p:sldId id="1888" r:id="rId432"/>
    <p:sldId id="1887" r:id="rId433"/>
    <p:sldId id="1886" r:id="rId434"/>
    <p:sldId id="1879" r:id="rId435"/>
    <p:sldId id="1854" r:id="rId436"/>
    <p:sldId id="1878" r:id="rId437"/>
    <p:sldId id="1856" r:id="rId438"/>
    <p:sldId id="1857" r:id="rId439"/>
    <p:sldId id="1855" r:id="rId440"/>
    <p:sldId id="1867" r:id="rId441"/>
    <p:sldId id="1859" r:id="rId442"/>
    <p:sldId id="1860" r:id="rId443"/>
    <p:sldId id="1872" r:id="rId444"/>
    <p:sldId id="1868" r:id="rId445"/>
    <p:sldId id="1870" r:id="rId446"/>
    <p:sldId id="1871" r:id="rId447"/>
    <p:sldId id="1891" r:id="rId448"/>
    <p:sldId id="1892" r:id="rId449"/>
    <p:sldId id="1893" r:id="rId450"/>
    <p:sldId id="1895" r:id="rId451"/>
    <p:sldId id="1898" r:id="rId452"/>
    <p:sldId id="1900" r:id="rId453"/>
    <p:sldId id="1901" r:id="rId454"/>
    <p:sldId id="1899" r:id="rId455"/>
    <p:sldId id="2134" r:id="rId456"/>
    <p:sldId id="1902" r:id="rId457"/>
    <p:sldId id="1905" r:id="rId458"/>
    <p:sldId id="1906" r:id="rId459"/>
    <p:sldId id="1908" r:id="rId460"/>
    <p:sldId id="1911" r:id="rId461"/>
    <p:sldId id="1912" r:id="rId462"/>
    <p:sldId id="2096" r:id="rId463"/>
    <p:sldId id="1907" r:id="rId464"/>
    <p:sldId id="2090" r:id="rId465"/>
    <p:sldId id="1913" r:id="rId466"/>
    <p:sldId id="2091" r:id="rId467"/>
    <p:sldId id="2092" r:id="rId468"/>
    <p:sldId id="2098" r:id="rId469"/>
    <p:sldId id="2097" r:id="rId470"/>
    <p:sldId id="2094" r:id="rId471"/>
    <p:sldId id="2095" r:id="rId472"/>
    <p:sldId id="2093" r:id="rId473"/>
    <p:sldId id="2140" r:id="rId474"/>
    <p:sldId id="2104" r:id="rId475"/>
    <p:sldId id="2105" r:id="rId476"/>
    <p:sldId id="2106" r:id="rId477"/>
    <p:sldId id="2107" r:id="rId478"/>
    <p:sldId id="2109" r:id="rId479"/>
    <p:sldId id="2110" r:id="rId480"/>
    <p:sldId id="2108" r:id="rId481"/>
    <p:sldId id="2118" r:id="rId482"/>
    <p:sldId id="2120" r:id="rId483"/>
    <p:sldId id="2129" r:id="rId484"/>
    <p:sldId id="2122" r:id="rId485"/>
    <p:sldId id="2123" r:id="rId486"/>
    <p:sldId id="2125" r:id="rId487"/>
    <p:sldId id="2124" r:id="rId488"/>
    <p:sldId id="2126" r:id="rId489"/>
    <p:sldId id="2127" r:id="rId490"/>
    <p:sldId id="2128" r:id="rId491"/>
    <p:sldId id="2135" r:id="rId492"/>
    <p:sldId id="2136" r:id="rId493"/>
    <p:sldId id="2138" r:id="rId494"/>
    <p:sldId id="2137" r:id="rId495"/>
    <p:sldId id="2139" r:id="rId496"/>
    <p:sldId id="2141" r:id="rId497"/>
    <p:sldId id="2143" r:id="rId498"/>
    <p:sldId id="2142" r:id="rId499"/>
    <p:sldId id="2145" r:id="rId500"/>
    <p:sldId id="2559" r:id="rId501"/>
    <p:sldId id="2269" r:id="rId502"/>
    <p:sldId id="2239" r:id="rId503"/>
    <p:sldId id="2270" r:id="rId504"/>
    <p:sldId id="2147" r:id="rId505"/>
    <p:sldId id="2149" r:id="rId506"/>
    <p:sldId id="2309" r:id="rId507"/>
    <p:sldId id="2310" r:id="rId508"/>
    <p:sldId id="2318" r:id="rId509"/>
    <p:sldId id="2312" r:id="rId510"/>
    <p:sldId id="2313" r:id="rId511"/>
    <p:sldId id="2314" r:id="rId512"/>
    <p:sldId id="2315" r:id="rId513"/>
    <p:sldId id="2316" r:id="rId514"/>
    <p:sldId id="2317" r:id="rId515"/>
    <p:sldId id="2224" r:id="rId516"/>
    <p:sldId id="2227" r:id="rId517"/>
    <p:sldId id="2225" r:id="rId518"/>
    <p:sldId id="2226" r:id="rId519"/>
    <p:sldId id="2230" r:id="rId520"/>
    <p:sldId id="2273" r:id="rId521"/>
    <p:sldId id="2274" r:id="rId522"/>
    <p:sldId id="2275" r:id="rId523"/>
    <p:sldId id="2276" r:id="rId524"/>
    <p:sldId id="2277" r:id="rId525"/>
    <p:sldId id="2278" r:id="rId526"/>
    <p:sldId id="2228" r:id="rId527"/>
    <p:sldId id="2238" r:id="rId528"/>
    <p:sldId id="2236" r:id="rId529"/>
    <p:sldId id="2231" r:id="rId530"/>
    <p:sldId id="2232" r:id="rId531"/>
    <p:sldId id="2233" r:id="rId532"/>
    <p:sldId id="2234" r:id="rId533"/>
    <p:sldId id="2235" r:id="rId534"/>
    <p:sldId id="2245" r:id="rId535"/>
    <p:sldId id="900" r:id="rId536"/>
    <p:sldId id="2242" r:id="rId537"/>
    <p:sldId id="2241" r:id="rId538"/>
    <p:sldId id="2243" r:id="rId539"/>
    <p:sldId id="2240" r:id="rId540"/>
    <p:sldId id="2244" r:id="rId541"/>
    <p:sldId id="2281" r:id="rId542"/>
    <p:sldId id="2279" r:id="rId543"/>
    <p:sldId id="2711" r:id="rId544"/>
    <p:sldId id="2280" r:id="rId545"/>
    <p:sldId id="2246" r:id="rId546"/>
    <p:sldId id="2247" r:id="rId547"/>
    <p:sldId id="2248" r:id="rId548"/>
    <p:sldId id="2249" r:id="rId549"/>
    <p:sldId id="2250" r:id="rId550"/>
    <p:sldId id="2251" r:id="rId551"/>
    <p:sldId id="2252" r:id="rId552"/>
    <p:sldId id="2253" r:id="rId553"/>
    <p:sldId id="2254" r:id="rId554"/>
    <p:sldId id="2255" r:id="rId555"/>
    <p:sldId id="2257" r:id="rId556"/>
    <p:sldId id="2615" r:id="rId557"/>
    <p:sldId id="2616" r:id="rId558"/>
    <p:sldId id="2617" r:id="rId559"/>
    <p:sldId id="2618" r:id="rId560"/>
    <p:sldId id="2619" r:id="rId561"/>
    <p:sldId id="2256" r:id="rId562"/>
    <p:sldId id="2258" r:id="rId563"/>
    <p:sldId id="2259" r:id="rId564"/>
    <p:sldId id="2260" r:id="rId565"/>
    <p:sldId id="2261" r:id="rId566"/>
    <p:sldId id="2262" r:id="rId567"/>
    <p:sldId id="2265" r:id="rId568"/>
    <p:sldId id="2264" r:id="rId569"/>
    <p:sldId id="2266" r:id="rId570"/>
    <p:sldId id="2297" r:id="rId571"/>
    <p:sldId id="2263" r:id="rId572"/>
    <p:sldId id="2268" r:id="rId573"/>
    <p:sldId id="2271" r:id="rId574"/>
    <p:sldId id="2272" r:id="rId575"/>
    <p:sldId id="2294" r:id="rId576"/>
    <p:sldId id="2282" r:id="rId577"/>
    <p:sldId id="2291" r:id="rId578"/>
    <p:sldId id="2292" r:id="rId579"/>
    <p:sldId id="2283" r:id="rId580"/>
    <p:sldId id="2293" r:id="rId581"/>
    <p:sldId id="2299" r:id="rId582"/>
    <p:sldId id="2285" r:id="rId583"/>
    <p:sldId id="2295" r:id="rId584"/>
    <p:sldId id="2325" r:id="rId585"/>
    <p:sldId id="2326" r:id="rId586"/>
    <p:sldId id="3748" r:id="rId587"/>
    <p:sldId id="2296" r:id="rId588"/>
    <p:sldId id="2298" r:id="rId589"/>
    <p:sldId id="2300" r:id="rId590"/>
    <p:sldId id="2303" r:id="rId591"/>
    <p:sldId id="2306" r:id="rId592"/>
    <p:sldId id="2304" r:id="rId593"/>
    <p:sldId id="2305" r:id="rId594"/>
    <p:sldId id="2301" r:id="rId595"/>
    <p:sldId id="2302" r:id="rId596"/>
    <p:sldId id="2328" r:id="rId597"/>
    <p:sldId id="2290" r:id="rId598"/>
    <p:sldId id="2866" r:id="rId599"/>
    <p:sldId id="3750" r:id="rId600"/>
    <p:sldId id="3467" r:id="rId601"/>
    <p:sldId id="3682" r:id="rId602"/>
    <p:sldId id="3681" r:id="rId603"/>
    <p:sldId id="3680" r:id="rId604"/>
    <p:sldId id="3679" r:id="rId605"/>
    <p:sldId id="3469" r:id="rId606"/>
    <p:sldId id="3684" r:id="rId607"/>
    <p:sldId id="3685" r:id="rId608"/>
    <p:sldId id="3688" r:id="rId609"/>
    <p:sldId id="3689" r:id="rId610"/>
    <p:sldId id="3690" r:id="rId611"/>
    <p:sldId id="3691" r:id="rId612"/>
    <p:sldId id="3692" r:id="rId613"/>
    <p:sldId id="3693" r:id="rId614"/>
    <p:sldId id="3695" r:id="rId615"/>
    <p:sldId id="3694" r:id="rId616"/>
    <p:sldId id="3786" r:id="rId617"/>
    <p:sldId id="3799" r:id="rId618"/>
    <p:sldId id="3800" r:id="rId619"/>
    <p:sldId id="3801" r:id="rId620"/>
    <p:sldId id="3802" r:id="rId621"/>
    <p:sldId id="3803" r:id="rId622"/>
    <p:sldId id="3809" r:id="rId623"/>
    <p:sldId id="3810" r:id="rId624"/>
    <p:sldId id="3811" r:id="rId625"/>
    <p:sldId id="3812" r:id="rId626"/>
    <p:sldId id="3821" r:id="rId627"/>
  </p:sldIdLst>
  <p:sldSz cx="9144000" cy="6858000" type="screen4x3"/>
  <p:notesSz cx="6858000" cy="9144000"/>
  <p:defaultTex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defaultTextStyle>
  <p:extLst>
    <p:ext uri="{521415D9-36F7-43E2-AB2F-B90AF26B5E84}">
      <p14:sectionLst xmlns:p14="http://schemas.microsoft.com/office/powerpoint/2010/main">
        <p14:section name="Atomic Physics" id="{E58D0A96-DE63-4EA2-9164-F4DB991A2551}">
          <p14:sldIdLst>
            <p14:sldId id="2869"/>
            <p14:sldId id="3823"/>
            <p14:sldId id="2267"/>
            <p14:sldId id="2867"/>
            <p14:sldId id="300"/>
            <p14:sldId id="303"/>
            <p14:sldId id="2675"/>
            <p14:sldId id="292"/>
            <p14:sldId id="285"/>
            <p14:sldId id="295"/>
            <p14:sldId id="385"/>
            <p14:sldId id="377"/>
            <p14:sldId id="378"/>
            <p14:sldId id="384"/>
            <p14:sldId id="391"/>
            <p14:sldId id="386"/>
            <p14:sldId id="304"/>
            <p14:sldId id="387"/>
            <p14:sldId id="388"/>
            <p14:sldId id="389"/>
            <p14:sldId id="3718"/>
            <p14:sldId id="3775"/>
            <p14:sldId id="3776"/>
            <p14:sldId id="3777"/>
            <p14:sldId id="3727"/>
            <p14:sldId id="3746"/>
            <p14:sldId id="3745"/>
            <p14:sldId id="3772"/>
            <p14:sldId id="3728"/>
            <p14:sldId id="3729"/>
            <p14:sldId id="3719"/>
            <p14:sldId id="3771"/>
            <p14:sldId id="3769"/>
            <p14:sldId id="3773"/>
            <p14:sldId id="3774"/>
            <p14:sldId id="3770"/>
            <p14:sldId id="261"/>
            <p14:sldId id="3751"/>
            <p14:sldId id="3792"/>
            <p14:sldId id="3752"/>
          </p14:sldIdLst>
        </p14:section>
        <p14:section name="PXCT for Nuclear Reactions" id="{C3A1AC29-E6B9-46F5-BBFA-D60A07C75CE2}">
          <p14:sldIdLst>
            <p14:sldId id="3794"/>
            <p14:sldId id="3793"/>
          </p14:sldIdLst>
        </p14:section>
        <p14:section name="Astrophysical Motivation" id="{C43F7613-E20D-4044-AA96-64D55B3561E2}">
          <p14:sldIdLst>
            <p14:sldId id="3780"/>
            <p14:sldId id="264"/>
            <p14:sldId id="265"/>
            <p14:sldId id="366"/>
            <p14:sldId id="268"/>
            <p14:sldId id="316"/>
            <p14:sldId id="322"/>
            <p14:sldId id="323"/>
            <p14:sldId id="324"/>
            <p14:sldId id="325"/>
            <p14:sldId id="326"/>
            <p14:sldId id="327"/>
            <p14:sldId id="328"/>
            <p14:sldId id="321"/>
            <p14:sldId id="263"/>
            <p14:sldId id="269"/>
            <p14:sldId id="320"/>
            <p14:sldId id="274"/>
            <p14:sldId id="2870"/>
            <p14:sldId id="2872"/>
            <p14:sldId id="3754"/>
            <p14:sldId id="3762"/>
            <p14:sldId id="3763"/>
            <p14:sldId id="3782"/>
            <p14:sldId id="3783"/>
            <p14:sldId id="3784"/>
            <p14:sldId id="3765"/>
            <p14:sldId id="3781"/>
            <p14:sldId id="3766"/>
            <p14:sldId id="3767"/>
            <p14:sldId id="3768"/>
            <p14:sldId id="3761"/>
            <p14:sldId id="275"/>
            <p14:sldId id="329"/>
            <p14:sldId id="288"/>
            <p14:sldId id="291"/>
            <p14:sldId id="287"/>
            <p14:sldId id="277"/>
            <p14:sldId id="279"/>
            <p14:sldId id="333"/>
            <p14:sldId id="299"/>
            <p14:sldId id="2121"/>
            <p14:sldId id="3443"/>
          </p14:sldIdLst>
        </p14:section>
        <p14:section name="PXCT History" id="{361A1F82-C785-4DDF-8F3C-3418120DB6E7}">
          <p14:sldIdLst>
            <p14:sldId id="3778"/>
            <p14:sldId id="305"/>
            <p14:sldId id="302"/>
            <p14:sldId id="379"/>
            <p14:sldId id="2868"/>
            <p14:sldId id="258"/>
            <p14:sldId id="259"/>
            <p14:sldId id="260"/>
            <p14:sldId id="3716"/>
            <p14:sldId id="3804"/>
            <p14:sldId id="3805"/>
            <p14:sldId id="3717"/>
            <p14:sldId id="3796"/>
            <p14:sldId id="3795"/>
            <p14:sldId id="3797"/>
            <p14:sldId id="337"/>
            <p14:sldId id="335"/>
            <p14:sldId id="3822"/>
            <p14:sldId id="1742"/>
            <p14:sldId id="3807"/>
            <p14:sldId id="293"/>
            <p14:sldId id="311"/>
            <p14:sldId id="312"/>
            <p14:sldId id="306"/>
            <p14:sldId id="308"/>
            <p14:sldId id="380"/>
            <p14:sldId id="477"/>
            <p14:sldId id="307"/>
            <p14:sldId id="267"/>
            <p14:sldId id="294"/>
            <p14:sldId id="286"/>
            <p14:sldId id="334"/>
            <p14:sldId id="278"/>
            <p14:sldId id="336"/>
            <p14:sldId id="364"/>
            <p14:sldId id="367"/>
            <p14:sldId id="368"/>
            <p14:sldId id="363"/>
            <p14:sldId id="365"/>
            <p14:sldId id="392"/>
            <p14:sldId id="369"/>
          </p14:sldIdLst>
        </p14:section>
        <p14:section name="Nuclear Data Evaluation" id="{EF6469C1-F61A-45A3-B025-178BC10383BA}">
          <p14:sldIdLst>
            <p14:sldId id="3462"/>
            <p14:sldId id="2112"/>
            <p14:sldId id="1903"/>
            <p14:sldId id="2132"/>
            <p14:sldId id="3747"/>
            <p14:sldId id="3798"/>
            <p14:sldId id="3817"/>
            <p14:sldId id="3818"/>
            <p14:sldId id="3806"/>
            <p14:sldId id="3814"/>
            <p14:sldId id="3813"/>
            <p14:sldId id="3815"/>
            <p14:sldId id="3819"/>
            <p14:sldId id="3816"/>
            <p14:sldId id="3764"/>
            <p14:sldId id="262"/>
            <p14:sldId id="3789"/>
            <p14:sldId id="3787"/>
            <p14:sldId id="3741"/>
            <p14:sldId id="3788"/>
            <p14:sldId id="3790"/>
            <p14:sldId id="3791"/>
            <p14:sldId id="3726"/>
            <p14:sldId id="3725"/>
            <p14:sldId id="3723"/>
            <p14:sldId id="3724"/>
            <p14:sldId id="1904"/>
            <p14:sldId id="3447"/>
            <p14:sldId id="3448"/>
            <p14:sldId id="3449"/>
            <p14:sldId id="3450"/>
            <p14:sldId id="3451"/>
            <p14:sldId id="3452"/>
            <p14:sldId id="3820"/>
            <p14:sldId id="3453"/>
            <p14:sldId id="3454"/>
            <p14:sldId id="3703"/>
            <p14:sldId id="3704"/>
            <p14:sldId id="3455"/>
            <p14:sldId id="2133"/>
          </p14:sldIdLst>
        </p14:section>
        <p14:section name="Theoretical Calculations" id="{7D645FF7-7B39-4D87-AEAF-811710AC3AD0}">
          <p14:sldIdLst>
            <p14:sldId id="3458"/>
            <p14:sldId id="1894"/>
            <p14:sldId id="1896"/>
            <p14:sldId id="3456"/>
            <p14:sldId id="1897"/>
            <p14:sldId id="2100"/>
            <p14:sldId id="3459"/>
            <p14:sldId id="3460"/>
            <p14:sldId id="3461"/>
            <p14:sldId id="2114"/>
            <p14:sldId id="3721"/>
            <p14:sldId id="3463"/>
            <p14:sldId id="3742"/>
            <p14:sldId id="256"/>
            <p14:sldId id="257"/>
            <p14:sldId id="3466"/>
            <p14:sldId id="2115"/>
            <p14:sldId id="2117"/>
            <p14:sldId id="2130"/>
            <p14:sldId id="2116"/>
            <p14:sldId id="3464"/>
            <p14:sldId id="3696"/>
            <p14:sldId id="3720"/>
            <p14:sldId id="3702"/>
            <p14:sldId id="3697"/>
            <p14:sldId id="3699"/>
            <p14:sldId id="3698"/>
            <p14:sldId id="3701"/>
            <p14:sldId id="3700"/>
            <p14:sldId id="3706"/>
            <p14:sldId id="3710"/>
            <p14:sldId id="3733"/>
            <p14:sldId id="3713"/>
            <p14:sldId id="3711"/>
            <p14:sldId id="3714"/>
            <p14:sldId id="3715"/>
            <p14:sldId id="3730"/>
            <p14:sldId id="3731"/>
            <p14:sldId id="3732"/>
            <p14:sldId id="3737"/>
            <p14:sldId id="3736"/>
            <p14:sldId id="3738"/>
            <p14:sldId id="3734"/>
            <p14:sldId id="3739"/>
            <p14:sldId id="3735"/>
            <p14:sldId id="3740"/>
            <p14:sldId id="3743"/>
            <p14:sldId id="3744"/>
          </p14:sldIdLst>
        </p14:section>
        <p14:section name="Ongoing Efforts" id="{6E91A437-FE44-4820-B592-4C508579815F}">
          <p14:sldIdLst>
            <p14:sldId id="3708"/>
            <p14:sldId id="3686"/>
            <p14:sldId id="3709"/>
            <p14:sldId id="271"/>
            <p14:sldId id="3707"/>
          </p14:sldIdLst>
        </p14:section>
        <p14:section name="Conceptual &amp; Mechanical Design" id="{4C6C412F-B898-4FE0-9902-059BC5FE251E}">
          <p14:sldIdLst>
            <p14:sldId id="3779"/>
            <p14:sldId id="283"/>
            <p14:sldId id="310"/>
            <p14:sldId id="309"/>
            <p14:sldId id="330"/>
            <p14:sldId id="332"/>
            <p14:sldId id="331"/>
            <p14:sldId id="338"/>
            <p14:sldId id="339"/>
            <p14:sldId id="382"/>
            <p14:sldId id="383"/>
            <p14:sldId id="340"/>
            <p14:sldId id="341"/>
            <p14:sldId id="342"/>
            <p14:sldId id="372"/>
            <p14:sldId id="373"/>
            <p14:sldId id="343"/>
            <p14:sldId id="344"/>
            <p14:sldId id="345"/>
            <p14:sldId id="346"/>
            <p14:sldId id="347"/>
            <p14:sldId id="348"/>
            <p14:sldId id="349"/>
            <p14:sldId id="350"/>
            <p14:sldId id="351"/>
            <p14:sldId id="352"/>
            <p14:sldId id="353"/>
            <p14:sldId id="354"/>
            <p14:sldId id="356"/>
            <p14:sldId id="357"/>
            <p14:sldId id="358"/>
            <p14:sldId id="359"/>
            <p14:sldId id="360"/>
            <p14:sldId id="361"/>
            <p14:sldId id="362"/>
            <p14:sldId id="370"/>
            <p14:sldId id="371"/>
            <p14:sldId id="375"/>
            <p14:sldId id="376"/>
            <p14:sldId id="394"/>
            <p14:sldId id="398"/>
            <p14:sldId id="401"/>
            <p14:sldId id="402"/>
            <p14:sldId id="393"/>
            <p14:sldId id="397"/>
            <p14:sldId id="400"/>
            <p14:sldId id="396"/>
            <p14:sldId id="399"/>
            <p14:sldId id="395"/>
            <p14:sldId id="403"/>
            <p14:sldId id="404"/>
            <p14:sldId id="409"/>
            <p14:sldId id="406"/>
            <p14:sldId id="405"/>
            <p14:sldId id="407"/>
            <p14:sldId id="412"/>
            <p14:sldId id="413"/>
            <p14:sldId id="410"/>
            <p14:sldId id="411"/>
            <p14:sldId id="414"/>
            <p14:sldId id="415"/>
            <p14:sldId id="419"/>
            <p14:sldId id="418"/>
            <p14:sldId id="416"/>
            <p14:sldId id="420"/>
            <p14:sldId id="421"/>
            <p14:sldId id="424"/>
            <p14:sldId id="422"/>
            <p14:sldId id="423"/>
            <p14:sldId id="425"/>
            <p14:sldId id="426"/>
            <p14:sldId id="427"/>
            <p14:sldId id="429"/>
            <p14:sldId id="430"/>
            <p14:sldId id="431"/>
            <p14:sldId id="432"/>
            <p14:sldId id="455"/>
            <p14:sldId id="436"/>
            <p14:sldId id="434"/>
            <p14:sldId id="433"/>
            <p14:sldId id="438"/>
            <p14:sldId id="439"/>
            <p14:sldId id="440"/>
            <p14:sldId id="452"/>
            <p14:sldId id="457"/>
            <p14:sldId id="442"/>
            <p14:sldId id="443"/>
            <p14:sldId id="469"/>
            <p14:sldId id="444"/>
            <p14:sldId id="448"/>
            <p14:sldId id="449"/>
            <p14:sldId id="470"/>
            <p14:sldId id="447"/>
            <p14:sldId id="474"/>
            <p14:sldId id="475"/>
            <p14:sldId id="478"/>
            <p14:sldId id="1776"/>
            <p14:sldId id="445"/>
            <p14:sldId id="451"/>
            <p14:sldId id="473"/>
            <p14:sldId id="476"/>
            <p14:sldId id="471"/>
            <p14:sldId id="450"/>
            <p14:sldId id="446"/>
            <p14:sldId id="453"/>
            <p14:sldId id="454"/>
            <p14:sldId id="472"/>
            <p14:sldId id="456"/>
            <p14:sldId id="459"/>
            <p14:sldId id="460"/>
            <p14:sldId id="466"/>
            <p14:sldId id="467"/>
            <p14:sldId id="408"/>
            <p14:sldId id="461"/>
            <p14:sldId id="463"/>
            <p14:sldId id="464"/>
            <p14:sldId id="462"/>
            <p14:sldId id="1790"/>
            <p14:sldId id="1791"/>
            <p14:sldId id="458"/>
            <p14:sldId id="1777"/>
            <p14:sldId id="1785"/>
            <p14:sldId id="1780"/>
            <p14:sldId id="1779"/>
            <p14:sldId id="1786"/>
            <p14:sldId id="1787"/>
            <p14:sldId id="1789"/>
            <p14:sldId id="1778"/>
            <p14:sldId id="1781"/>
            <p14:sldId id="1784"/>
            <p14:sldId id="1775"/>
            <p14:sldId id="1782"/>
            <p14:sldId id="1783"/>
            <p14:sldId id="374"/>
            <p14:sldId id="1788"/>
            <p14:sldId id="974"/>
            <p14:sldId id="812"/>
            <p14:sldId id="1798"/>
            <p14:sldId id="1793"/>
            <p14:sldId id="1792"/>
            <p14:sldId id="1797"/>
            <p14:sldId id="273"/>
            <p14:sldId id="1862"/>
            <p14:sldId id="1863"/>
            <p14:sldId id="1864"/>
            <p14:sldId id="1794"/>
            <p14:sldId id="1795"/>
            <p14:sldId id="1800"/>
            <p14:sldId id="1796"/>
            <p14:sldId id="1799"/>
            <p14:sldId id="1861"/>
            <p14:sldId id="1803"/>
            <p14:sldId id="1804"/>
            <p14:sldId id="1826"/>
            <p14:sldId id="1805"/>
            <p14:sldId id="1827"/>
            <p14:sldId id="1828"/>
            <p14:sldId id="1829"/>
            <p14:sldId id="1830"/>
            <p14:sldId id="1802"/>
            <p14:sldId id="1807"/>
            <p14:sldId id="1808"/>
            <p14:sldId id="1809"/>
            <p14:sldId id="1810"/>
            <p14:sldId id="1811"/>
            <p14:sldId id="1812"/>
            <p14:sldId id="1825"/>
            <p14:sldId id="1817"/>
            <p14:sldId id="1818"/>
            <p14:sldId id="1814"/>
            <p14:sldId id="1815"/>
            <p14:sldId id="1816"/>
            <p14:sldId id="1877"/>
            <p14:sldId id="1874"/>
            <p14:sldId id="1875"/>
            <p14:sldId id="1876"/>
            <p14:sldId id="1820"/>
            <p14:sldId id="1824"/>
            <p14:sldId id="1819"/>
            <p14:sldId id="1822"/>
            <p14:sldId id="1823"/>
            <p14:sldId id="1831"/>
            <p14:sldId id="1832"/>
            <p14:sldId id="1848"/>
            <p14:sldId id="1834"/>
            <p14:sldId id="1835"/>
            <p14:sldId id="1836"/>
            <p14:sldId id="1837"/>
            <p14:sldId id="1838"/>
            <p14:sldId id="1840"/>
            <p14:sldId id="1841"/>
            <p14:sldId id="1842"/>
            <p14:sldId id="1843"/>
            <p14:sldId id="1844"/>
            <p14:sldId id="1845"/>
            <p14:sldId id="2099"/>
            <p14:sldId id="2101"/>
            <p14:sldId id="2102"/>
            <p14:sldId id="1849"/>
            <p14:sldId id="1851"/>
            <p14:sldId id="1852"/>
            <p14:sldId id="1850"/>
            <p14:sldId id="1880"/>
            <p14:sldId id="1881"/>
            <p14:sldId id="1882"/>
            <p14:sldId id="1883"/>
            <p14:sldId id="1889"/>
            <p14:sldId id="1890"/>
            <p14:sldId id="1884"/>
            <p14:sldId id="1885"/>
            <p14:sldId id="1888"/>
            <p14:sldId id="1887"/>
            <p14:sldId id="1886"/>
            <p14:sldId id="1879"/>
            <p14:sldId id="1854"/>
            <p14:sldId id="1878"/>
            <p14:sldId id="1856"/>
            <p14:sldId id="1857"/>
            <p14:sldId id="1855"/>
            <p14:sldId id="1867"/>
            <p14:sldId id="1859"/>
            <p14:sldId id="1860"/>
            <p14:sldId id="1872"/>
            <p14:sldId id="1868"/>
            <p14:sldId id="1870"/>
            <p14:sldId id="1871"/>
            <p14:sldId id="1891"/>
            <p14:sldId id="1892"/>
            <p14:sldId id="1893"/>
            <p14:sldId id="1895"/>
            <p14:sldId id="1898"/>
            <p14:sldId id="1900"/>
            <p14:sldId id="1901"/>
            <p14:sldId id="1899"/>
            <p14:sldId id="2134"/>
            <p14:sldId id="1902"/>
            <p14:sldId id="1905"/>
            <p14:sldId id="1906"/>
            <p14:sldId id="1908"/>
            <p14:sldId id="1911"/>
            <p14:sldId id="1912"/>
            <p14:sldId id="2096"/>
            <p14:sldId id="1907"/>
            <p14:sldId id="2090"/>
            <p14:sldId id="1913"/>
            <p14:sldId id="2091"/>
            <p14:sldId id="2092"/>
            <p14:sldId id="2098"/>
            <p14:sldId id="2097"/>
            <p14:sldId id="2094"/>
            <p14:sldId id="2095"/>
            <p14:sldId id="2093"/>
            <p14:sldId id="2140"/>
            <p14:sldId id="2104"/>
            <p14:sldId id="2105"/>
            <p14:sldId id="2106"/>
            <p14:sldId id="2107"/>
            <p14:sldId id="2109"/>
            <p14:sldId id="2110"/>
            <p14:sldId id="2108"/>
            <p14:sldId id="2118"/>
            <p14:sldId id="2120"/>
            <p14:sldId id="2129"/>
            <p14:sldId id="2122"/>
            <p14:sldId id="2123"/>
            <p14:sldId id="2125"/>
            <p14:sldId id="2124"/>
            <p14:sldId id="2126"/>
            <p14:sldId id="2127"/>
            <p14:sldId id="2128"/>
            <p14:sldId id="2135"/>
            <p14:sldId id="2136"/>
            <p14:sldId id="2138"/>
            <p14:sldId id="2137"/>
            <p14:sldId id="2139"/>
            <p14:sldId id="2141"/>
            <p14:sldId id="2143"/>
            <p14:sldId id="2142"/>
            <p14:sldId id="2145"/>
          </p14:sldIdLst>
        </p14:section>
        <p14:section name="E21010" id="{17767657-8AC1-451D-BBF5-50E9164F67D9}">
          <p14:sldIdLst>
            <p14:sldId id="2559"/>
            <p14:sldId id="2269"/>
            <p14:sldId id="2239"/>
            <p14:sldId id="2270"/>
            <p14:sldId id="2147"/>
            <p14:sldId id="2149"/>
            <p14:sldId id="2309"/>
            <p14:sldId id="2310"/>
            <p14:sldId id="2318"/>
            <p14:sldId id="2312"/>
            <p14:sldId id="2313"/>
            <p14:sldId id="2314"/>
            <p14:sldId id="2315"/>
            <p14:sldId id="2316"/>
            <p14:sldId id="2317"/>
            <p14:sldId id="2224"/>
            <p14:sldId id="2227"/>
            <p14:sldId id="2225"/>
            <p14:sldId id="2226"/>
            <p14:sldId id="2230"/>
            <p14:sldId id="2273"/>
            <p14:sldId id="2274"/>
            <p14:sldId id="2275"/>
            <p14:sldId id="2276"/>
            <p14:sldId id="2277"/>
            <p14:sldId id="2278"/>
            <p14:sldId id="2228"/>
            <p14:sldId id="2238"/>
            <p14:sldId id="2236"/>
            <p14:sldId id="2231"/>
            <p14:sldId id="2232"/>
            <p14:sldId id="2233"/>
            <p14:sldId id="2234"/>
            <p14:sldId id="2235"/>
            <p14:sldId id="2245"/>
            <p14:sldId id="900"/>
            <p14:sldId id="2242"/>
            <p14:sldId id="2241"/>
            <p14:sldId id="2243"/>
            <p14:sldId id="2240"/>
            <p14:sldId id="2244"/>
            <p14:sldId id="2281"/>
            <p14:sldId id="2279"/>
            <p14:sldId id="2711"/>
            <p14:sldId id="2280"/>
            <p14:sldId id="2246"/>
            <p14:sldId id="2247"/>
            <p14:sldId id="2248"/>
            <p14:sldId id="2249"/>
            <p14:sldId id="2250"/>
            <p14:sldId id="2251"/>
            <p14:sldId id="2252"/>
            <p14:sldId id="2253"/>
            <p14:sldId id="2254"/>
            <p14:sldId id="2255"/>
            <p14:sldId id="2257"/>
            <p14:sldId id="2615"/>
            <p14:sldId id="2616"/>
            <p14:sldId id="2617"/>
            <p14:sldId id="2618"/>
            <p14:sldId id="2619"/>
            <p14:sldId id="2256"/>
            <p14:sldId id="2258"/>
            <p14:sldId id="2259"/>
            <p14:sldId id="2260"/>
            <p14:sldId id="2261"/>
            <p14:sldId id="2262"/>
            <p14:sldId id="2265"/>
            <p14:sldId id="2264"/>
            <p14:sldId id="2266"/>
            <p14:sldId id="2297"/>
            <p14:sldId id="2263"/>
            <p14:sldId id="2268"/>
            <p14:sldId id="2271"/>
            <p14:sldId id="2272"/>
            <p14:sldId id="2294"/>
            <p14:sldId id="2282"/>
            <p14:sldId id="2291"/>
            <p14:sldId id="2292"/>
            <p14:sldId id="2283"/>
            <p14:sldId id="2293"/>
            <p14:sldId id="2299"/>
            <p14:sldId id="2285"/>
            <p14:sldId id="2295"/>
            <p14:sldId id="2325"/>
            <p14:sldId id="2326"/>
            <p14:sldId id="3748"/>
            <p14:sldId id="2296"/>
            <p14:sldId id="2298"/>
            <p14:sldId id="2300"/>
            <p14:sldId id="2303"/>
            <p14:sldId id="2306"/>
            <p14:sldId id="2304"/>
            <p14:sldId id="2305"/>
            <p14:sldId id="2301"/>
            <p14:sldId id="2302"/>
            <p14:sldId id="2328"/>
            <p14:sldId id="2290"/>
            <p14:sldId id="2866"/>
            <p14:sldId id="3750"/>
          </p14:sldIdLst>
        </p14:section>
        <p14:section name="E24JOE" id="{8FB66152-3C10-45DA-8E54-4E64D1573634}">
          <p14:sldIdLst>
            <p14:sldId id="3467"/>
            <p14:sldId id="3682"/>
            <p14:sldId id="3681"/>
            <p14:sldId id="3680"/>
            <p14:sldId id="3679"/>
            <p14:sldId id="3469"/>
            <p14:sldId id="3684"/>
            <p14:sldId id="3685"/>
            <p14:sldId id="3688"/>
            <p14:sldId id="3689"/>
            <p14:sldId id="3690"/>
            <p14:sldId id="3691"/>
            <p14:sldId id="3692"/>
            <p14:sldId id="3693"/>
            <p14:sldId id="3695"/>
            <p14:sldId id="3694"/>
            <p14:sldId id="3786"/>
            <p14:sldId id="3799"/>
            <p14:sldId id="3800"/>
            <p14:sldId id="3801"/>
            <p14:sldId id="3802"/>
            <p14:sldId id="3803"/>
            <p14:sldId id="3809"/>
            <p14:sldId id="3810"/>
            <p14:sldId id="3811"/>
            <p14:sldId id="3812"/>
            <p14:sldId id="3821"/>
          </p14:sldIdLst>
        </p14:section>
      </p14:sectionLst>
    </p:ext>
    <p:ext uri="{EFAFB233-063F-42B5-8137-9DF3F51BA10A}">
      <p15:sldGuideLst xmlns:p15="http://schemas.microsoft.com/office/powerpoint/2012/main"/>
    </p:ext>
  </p:extLst>
</p:presentation>
</file>

<file path=ppt/commentAuthors.xml><?xml version="1.0" encoding="utf-8"?>
<p:cmAuthorLst xmlns:a="http://schemas.openxmlformats.org/drawingml/2006/main" xmlns:r="http://schemas.openxmlformats.org/officeDocument/2006/relationships" xmlns:p="http://schemas.openxmlformats.org/presentationml/2006/main">
  <p:cmAuthor id="1" name="lijie sun" initials="ls" lastIdx="1" clrIdx="0">
    <p:extLst>
      <p:ext uri="{19B8F6BF-5375-455C-9EA6-DF929625EA0E}">
        <p15:presenceInfo xmlns:p15="http://schemas.microsoft.com/office/powerpoint/2012/main" userId="5b11d61ee79e5547" providerId="Windows Live"/>
      </p:ext>
    </p:extLst>
  </p:cmAuthor>
</p:cmAuthorLst>
</file>

<file path=ppt/presProps.xml><?xml version="1.0" encoding="utf-8"?>
<p:presentationPr xmlns:a="http://schemas.openxmlformats.org/drawingml/2006/main" xmlns:r="http://schemas.openxmlformats.org/officeDocument/2006/relationships" xmlns:p="http://schemas.openxmlformats.org/presentationml/2006/main">
  <p:clrMru>
    <a:srgbClr val="FF0066"/>
    <a:srgbClr val="0000CC"/>
    <a:srgbClr val="FFFF99"/>
    <a:srgbClr val="FFFFCC"/>
    <a:srgbClr val="FFCCCC"/>
    <a:srgbClr val="CCECFF"/>
    <a:srgbClr val="CCFFCC"/>
    <a:srgbClr val="000066"/>
    <a:srgbClr val="0066FF"/>
    <a:srgbClr val="0033FF"/>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93296810-A885-4BE3-A3E7-6D5BEEA58F35}" styleName="Medium Style 2 - Accent 6">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6">
              <a:tint val="20000"/>
            </a:schemeClr>
          </a:solidFill>
        </a:fill>
      </a:tcStyle>
    </a:wholeTbl>
    <a:band1H>
      <a:tcStyle>
        <a:tcBdr/>
        <a:fill>
          <a:solidFill>
            <a:schemeClr val="accent6">
              <a:tint val="40000"/>
            </a:schemeClr>
          </a:solidFill>
        </a:fill>
      </a:tcStyle>
    </a:band1H>
    <a:band2H>
      <a:tcStyle>
        <a:tcBdr/>
      </a:tcStyle>
    </a:band2H>
    <a:band1V>
      <a:tcStyle>
        <a:tcBdr/>
        <a:fill>
          <a:solidFill>
            <a:schemeClr val="accent6">
              <a:tint val="40000"/>
            </a:schemeClr>
          </a:solidFill>
        </a:fill>
      </a:tcStyle>
    </a:band1V>
    <a:band2V>
      <a:tcStyle>
        <a:tcBdr/>
      </a:tcStyle>
    </a:band2V>
    <a:lastCol>
      <a:tcTxStyle b="on">
        <a:fontRef idx="minor">
          <a:prstClr val="black"/>
        </a:fontRef>
        <a:schemeClr val="lt1"/>
      </a:tcTxStyle>
      <a:tcStyle>
        <a:tcBdr/>
        <a:fill>
          <a:solidFill>
            <a:schemeClr val="accent6"/>
          </a:solidFill>
        </a:fill>
      </a:tcStyle>
    </a:lastCol>
    <a:firstCol>
      <a:tcTxStyle b="on">
        <a:fontRef idx="minor">
          <a:prstClr val="black"/>
        </a:fontRef>
        <a:schemeClr val="lt1"/>
      </a:tcTxStyle>
      <a:tcStyle>
        <a:tcBdr/>
        <a:fill>
          <a:solidFill>
            <a:schemeClr val="accent6"/>
          </a:solidFill>
        </a:fill>
      </a:tcStyle>
    </a:firstCol>
    <a:lastRow>
      <a:tcTxStyle b="on">
        <a:fontRef idx="minor">
          <a:prstClr val="black"/>
        </a:fontRef>
        <a:schemeClr val="lt1"/>
      </a:tcTxStyle>
      <a:tcStyle>
        <a:tcBdr>
          <a:top>
            <a:ln w="38100" cmpd="sng">
              <a:solidFill>
                <a:schemeClr val="lt1"/>
              </a:solidFill>
            </a:ln>
          </a:top>
        </a:tcBdr>
        <a:fill>
          <a:solidFill>
            <a:schemeClr val="accent6"/>
          </a:solidFill>
        </a:fill>
      </a:tcStyle>
    </a:lastRow>
    <a:firstRow>
      <a:tcTxStyle b="on">
        <a:fontRef idx="minor">
          <a:prstClr val="black"/>
        </a:fontRef>
        <a:schemeClr val="lt1"/>
      </a:tcTxStyle>
      <a:tcStyle>
        <a:tcBdr>
          <a:bottom>
            <a:ln w="38100" cmpd="sng">
              <a:solidFill>
                <a:schemeClr val="lt1"/>
              </a:solidFill>
            </a:ln>
          </a:bottom>
        </a:tcBdr>
        <a:fill>
          <a:solidFill>
            <a:schemeClr val="accent6"/>
          </a:solidFill>
        </a:fill>
      </a:tcStyle>
    </a:firstRow>
  </a:tblStyle>
  <a:tblStyle styleId="{073A0DAA-6AF3-43AB-8588-CEC1D06C72B9}" styleName="Medium Style 2">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dk1">
              <a:tint val="20000"/>
            </a:schemeClr>
          </a:solidFill>
        </a:fill>
      </a:tcStyle>
    </a:wholeTbl>
    <a:band1H>
      <a:tcStyle>
        <a:tcBdr/>
        <a:fill>
          <a:solidFill>
            <a:schemeClr val="dk1">
              <a:tint val="40000"/>
            </a:schemeClr>
          </a:solidFill>
        </a:fill>
      </a:tcStyle>
    </a:band1H>
    <a:band2H>
      <a:tcStyle>
        <a:tcBdr/>
      </a:tcStyle>
    </a:band2H>
    <a:band1V>
      <a:tcStyle>
        <a:tcBdr/>
        <a:fill>
          <a:solidFill>
            <a:schemeClr val="dk1">
              <a:tint val="40000"/>
            </a:schemeClr>
          </a:solidFill>
        </a:fill>
      </a:tcStyle>
    </a:band1V>
    <a:band2V>
      <a:tcStyle>
        <a:tcBdr/>
      </a:tcStyle>
    </a:band2V>
    <a:lastCol>
      <a:tcTxStyle b="on">
        <a:fontRef idx="minor">
          <a:prstClr val="black"/>
        </a:fontRef>
        <a:schemeClr val="lt1"/>
      </a:tcTxStyle>
      <a:tcStyle>
        <a:tcBdr/>
        <a:fill>
          <a:solidFill>
            <a:schemeClr val="dk1"/>
          </a:solidFill>
        </a:fill>
      </a:tcStyle>
    </a:lastCol>
    <a:firstCol>
      <a:tcTxStyle b="on">
        <a:fontRef idx="minor">
          <a:prstClr val="black"/>
        </a:fontRef>
        <a:schemeClr val="lt1"/>
      </a:tcTxStyle>
      <a:tcStyle>
        <a:tcBdr/>
        <a:fill>
          <a:solidFill>
            <a:schemeClr val="dk1"/>
          </a:solidFill>
        </a:fill>
      </a:tcStyle>
    </a:firstCol>
    <a:lastRow>
      <a:tcTxStyle b="on">
        <a:fontRef idx="minor">
          <a:prstClr val="black"/>
        </a:fontRef>
        <a:schemeClr val="lt1"/>
      </a:tcTxStyle>
      <a:tcStyle>
        <a:tcBdr>
          <a:top>
            <a:ln w="38100" cmpd="sng">
              <a:solidFill>
                <a:schemeClr val="lt1"/>
              </a:solidFill>
            </a:ln>
          </a:top>
        </a:tcBdr>
        <a:fill>
          <a:solidFill>
            <a:schemeClr val="dk1"/>
          </a:solidFill>
        </a:fill>
      </a:tcStyle>
    </a:lastRow>
    <a:firstRow>
      <a:tcTxStyle b="on">
        <a:fontRef idx="minor">
          <a:prstClr val="black"/>
        </a:fontRef>
        <a:schemeClr val="lt1"/>
      </a:tcTxStyle>
      <a:tcStyle>
        <a:tcBdr>
          <a:bottom>
            <a:ln w="38100" cmpd="sng">
              <a:solidFill>
                <a:schemeClr val="lt1"/>
              </a:solidFill>
            </a:ln>
          </a:bottom>
        </a:tcBdr>
        <a:fill>
          <a:solidFill>
            <a:schemeClr val="dk1"/>
          </a:solidFill>
        </a:fill>
      </a:tcStyle>
    </a:firstRow>
  </a:tblStyle>
  <a:tblStyle styleId="{00A15C55-8517-42AA-B614-E9B94910E393}" styleName="Medium Style 2 - Accent 4">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4">
              <a:tint val="20000"/>
            </a:schemeClr>
          </a:solidFill>
        </a:fill>
      </a:tcStyle>
    </a:wholeTbl>
    <a:band1H>
      <a:tcStyle>
        <a:tcBdr/>
        <a:fill>
          <a:solidFill>
            <a:schemeClr val="accent4">
              <a:tint val="40000"/>
            </a:schemeClr>
          </a:solidFill>
        </a:fill>
      </a:tcStyle>
    </a:band1H>
    <a:band2H>
      <a:tcStyle>
        <a:tcBdr/>
      </a:tcStyle>
    </a:band2H>
    <a:band1V>
      <a:tcStyle>
        <a:tcBdr/>
        <a:fill>
          <a:solidFill>
            <a:schemeClr val="accent4">
              <a:tint val="40000"/>
            </a:schemeClr>
          </a:solidFill>
        </a:fill>
      </a:tcStyle>
    </a:band1V>
    <a:band2V>
      <a:tcStyle>
        <a:tcBdr/>
      </a:tcStyle>
    </a:band2V>
    <a:lastCol>
      <a:tcTxStyle b="on">
        <a:fontRef idx="minor">
          <a:prstClr val="black"/>
        </a:fontRef>
        <a:schemeClr val="lt1"/>
      </a:tcTxStyle>
      <a:tcStyle>
        <a:tcBdr/>
        <a:fill>
          <a:solidFill>
            <a:schemeClr val="accent4"/>
          </a:solidFill>
        </a:fill>
      </a:tcStyle>
    </a:lastCol>
    <a:firstCol>
      <a:tcTxStyle b="on">
        <a:fontRef idx="minor">
          <a:prstClr val="black"/>
        </a:fontRef>
        <a:schemeClr val="lt1"/>
      </a:tcTxStyle>
      <a:tcStyle>
        <a:tcBdr/>
        <a:fill>
          <a:solidFill>
            <a:schemeClr val="accent4"/>
          </a:solidFill>
        </a:fill>
      </a:tcStyle>
    </a:firstCol>
    <a:lastRow>
      <a:tcTxStyle b="on">
        <a:fontRef idx="minor">
          <a:prstClr val="black"/>
        </a:fontRef>
        <a:schemeClr val="lt1"/>
      </a:tcTxStyle>
      <a:tcStyle>
        <a:tcBdr>
          <a:top>
            <a:ln w="38100" cmpd="sng">
              <a:solidFill>
                <a:schemeClr val="lt1"/>
              </a:solidFill>
            </a:ln>
          </a:top>
        </a:tcBdr>
        <a:fill>
          <a:solidFill>
            <a:schemeClr val="accent4"/>
          </a:solidFill>
        </a:fill>
      </a:tcStyle>
    </a:lastRow>
    <a:firstRow>
      <a:tcTxStyle b="on">
        <a:fontRef idx="minor">
          <a:prstClr val="black"/>
        </a:fontRef>
        <a:schemeClr val="lt1"/>
      </a:tcTxStyle>
      <a:tcStyle>
        <a:tcBdr>
          <a:bottom>
            <a:ln w="38100" cmpd="sng">
              <a:solidFill>
                <a:schemeClr val="lt1"/>
              </a:solidFill>
            </a:ln>
          </a:bottom>
        </a:tcBdr>
        <a:fill>
          <a:solidFill>
            <a:schemeClr val="accent4"/>
          </a:solidFill>
        </a:fill>
      </a:tcStyle>
    </a:firstRow>
  </a:tblStyle>
  <a:tblStyle styleId="{F5AB1C69-6EDB-4FF4-983F-18BD219EF322}" styleName="Medium Style 2 - Accent 3">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3">
              <a:tint val="20000"/>
            </a:schemeClr>
          </a:solidFill>
        </a:fill>
      </a:tcStyle>
    </a:wholeTbl>
    <a:band1H>
      <a:tcStyle>
        <a:tcBdr/>
        <a:fill>
          <a:solidFill>
            <a:schemeClr val="accent3">
              <a:tint val="40000"/>
            </a:schemeClr>
          </a:solidFill>
        </a:fill>
      </a:tcStyle>
    </a:band1H>
    <a:band2H>
      <a:tcStyle>
        <a:tcBdr/>
      </a:tcStyle>
    </a:band2H>
    <a:band1V>
      <a:tcStyle>
        <a:tcBdr/>
        <a:fill>
          <a:solidFill>
            <a:schemeClr val="accent3">
              <a:tint val="40000"/>
            </a:schemeClr>
          </a:solidFill>
        </a:fill>
      </a:tcStyle>
    </a:band1V>
    <a:band2V>
      <a:tcStyle>
        <a:tcBdr/>
      </a:tcStyle>
    </a:band2V>
    <a:lastCol>
      <a:tcTxStyle b="on">
        <a:fontRef idx="minor">
          <a:prstClr val="black"/>
        </a:fontRef>
        <a:schemeClr val="lt1"/>
      </a:tcTxStyle>
      <a:tcStyle>
        <a:tcBdr/>
        <a:fill>
          <a:solidFill>
            <a:schemeClr val="accent3"/>
          </a:solidFill>
        </a:fill>
      </a:tcStyle>
    </a:lastCol>
    <a:firstCol>
      <a:tcTxStyle b="on">
        <a:fontRef idx="minor">
          <a:prstClr val="black"/>
        </a:fontRef>
        <a:schemeClr val="lt1"/>
      </a:tcTxStyle>
      <a:tcStyle>
        <a:tcBdr/>
        <a:fill>
          <a:solidFill>
            <a:schemeClr val="accent3"/>
          </a:solidFill>
        </a:fill>
      </a:tcStyle>
    </a:firstCol>
    <a:lastRow>
      <a:tcTxStyle b="on">
        <a:fontRef idx="minor">
          <a:prstClr val="black"/>
        </a:fontRef>
        <a:schemeClr val="lt1"/>
      </a:tcTxStyle>
      <a:tcStyle>
        <a:tcBdr>
          <a:top>
            <a:ln w="38100" cmpd="sng">
              <a:solidFill>
                <a:schemeClr val="lt1"/>
              </a:solidFill>
            </a:ln>
          </a:top>
        </a:tcBdr>
        <a:fill>
          <a:solidFill>
            <a:schemeClr val="accent3"/>
          </a:solidFill>
        </a:fill>
      </a:tcStyle>
    </a:lastRow>
    <a:firstRow>
      <a:tcTxStyle b="on">
        <a:fontRef idx="minor">
          <a:prstClr val="black"/>
        </a:fontRef>
        <a:schemeClr val="lt1"/>
      </a:tcTxStyle>
      <a:tcStyle>
        <a:tcBdr>
          <a:bottom>
            <a:ln w="38100" cmpd="sng">
              <a:solidFill>
                <a:schemeClr val="lt1"/>
              </a:solidFill>
            </a:ln>
          </a:bottom>
        </a:tcBdr>
        <a:fill>
          <a:solidFill>
            <a:schemeClr val="accent3"/>
          </a:solidFill>
        </a:fill>
      </a:tcStyle>
    </a:firstRow>
  </a:tblStyle>
  <a:tblStyle styleId="{2D5ABB26-0587-4C30-8999-92F81FD0307C}" styleName="No Style, No Grid">
    <a:wholeTbl>
      <a:tcTxStyle>
        <a:fontRef idx="minor">
          <a:scrgbClr r="0" g="0" b="0"/>
        </a:fontRef>
        <a:schemeClr val="tx1"/>
      </a:tcTxStyle>
      <a:tcStyle>
        <a:tcBdr>
          <a:left>
            <a:ln>
              <a:noFill/>
            </a:ln>
          </a:left>
          <a:right>
            <a:ln>
              <a:noFill/>
            </a:ln>
          </a:right>
          <a:top>
            <a:ln>
              <a:noFill/>
            </a:ln>
          </a:top>
          <a:bottom>
            <a:ln>
              <a:noFill/>
            </a:ln>
          </a:bottom>
          <a:insideH>
            <a:ln>
              <a:noFill/>
            </a:ln>
          </a:insideH>
          <a:insideV>
            <a:ln>
              <a:noFill/>
            </a:ln>
          </a:insideV>
        </a:tcBdr>
        <a:fill>
          <a:noFill/>
        </a:fill>
      </a:tcStyle>
    </a:wholeTbl>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8997" autoAdjust="0"/>
    <p:restoredTop sz="91191" autoAdjust="0"/>
  </p:normalViewPr>
  <p:slideViewPr>
    <p:cSldViewPr snapToGrid="0">
      <p:cViewPr varScale="1">
        <p:scale>
          <a:sx n="61" d="100"/>
          <a:sy n="61" d="100"/>
        </p:scale>
        <p:origin x="48" y="451"/>
      </p:cViewPr>
      <p:guideLst/>
    </p:cSldViewPr>
  </p:slideViewPr>
  <p:notesTextViewPr>
    <p:cViewPr>
      <p:scale>
        <a:sx n="1" d="1"/>
        <a:sy n="1" d="1"/>
      </p:scale>
      <p:origin x="0" y="0"/>
    </p:cViewPr>
  </p:notesTextViewPr>
  <p:sorterViewPr>
    <p:cViewPr>
      <p:scale>
        <a:sx n="125" d="100"/>
        <a:sy n="125" d="100"/>
      </p:scale>
      <p:origin x="0" y="-40018"/>
    </p:cViewPr>
  </p:sorterViewPr>
  <p:gridSpacing cx="76200" cy="76200"/>
</p:viewPr>
</file>

<file path=ppt/_rels/presentation.xml.rels><?xml version="1.0" encoding="UTF-8" standalone="yes"?>
<Relationships xmlns="http://schemas.openxmlformats.org/package/2006/relationships"><Relationship Id="rId117" Type="http://schemas.openxmlformats.org/officeDocument/2006/relationships/slide" Target="slides/slide115.xml"/><Relationship Id="rId21" Type="http://schemas.openxmlformats.org/officeDocument/2006/relationships/slide" Target="slides/slide19.xml"/><Relationship Id="rId324" Type="http://schemas.openxmlformats.org/officeDocument/2006/relationships/slide" Target="slides/slide322.xml"/><Relationship Id="rId531" Type="http://schemas.openxmlformats.org/officeDocument/2006/relationships/slide" Target="slides/slide529.xml"/><Relationship Id="rId629" Type="http://schemas.openxmlformats.org/officeDocument/2006/relationships/commentAuthors" Target="commentAuthors.xml"/><Relationship Id="rId170" Type="http://schemas.openxmlformats.org/officeDocument/2006/relationships/slide" Target="slides/slide168.xml"/><Relationship Id="rId268" Type="http://schemas.openxmlformats.org/officeDocument/2006/relationships/slide" Target="slides/slide266.xml"/><Relationship Id="rId475" Type="http://schemas.openxmlformats.org/officeDocument/2006/relationships/slide" Target="slides/slide473.xml"/><Relationship Id="rId32" Type="http://schemas.openxmlformats.org/officeDocument/2006/relationships/slide" Target="slides/slide30.xml"/><Relationship Id="rId128" Type="http://schemas.openxmlformats.org/officeDocument/2006/relationships/slide" Target="slides/slide126.xml"/><Relationship Id="rId335" Type="http://schemas.openxmlformats.org/officeDocument/2006/relationships/slide" Target="slides/slide333.xml"/><Relationship Id="rId542" Type="http://schemas.openxmlformats.org/officeDocument/2006/relationships/slide" Target="slides/slide540.xml"/><Relationship Id="rId181" Type="http://schemas.openxmlformats.org/officeDocument/2006/relationships/slide" Target="slides/slide179.xml"/><Relationship Id="rId402" Type="http://schemas.openxmlformats.org/officeDocument/2006/relationships/slide" Target="slides/slide400.xml"/><Relationship Id="rId279" Type="http://schemas.openxmlformats.org/officeDocument/2006/relationships/slide" Target="slides/slide277.xml"/><Relationship Id="rId486" Type="http://schemas.openxmlformats.org/officeDocument/2006/relationships/slide" Target="slides/slide484.xml"/><Relationship Id="rId43" Type="http://schemas.openxmlformats.org/officeDocument/2006/relationships/slide" Target="slides/slide41.xml"/><Relationship Id="rId139" Type="http://schemas.openxmlformats.org/officeDocument/2006/relationships/slide" Target="slides/slide137.xml"/><Relationship Id="rId346" Type="http://schemas.openxmlformats.org/officeDocument/2006/relationships/slide" Target="slides/slide344.xml"/><Relationship Id="rId553" Type="http://schemas.openxmlformats.org/officeDocument/2006/relationships/slide" Target="slides/slide551.xml"/><Relationship Id="rId192" Type="http://schemas.openxmlformats.org/officeDocument/2006/relationships/slide" Target="slides/slide190.xml"/><Relationship Id="rId206" Type="http://schemas.openxmlformats.org/officeDocument/2006/relationships/slide" Target="slides/slide204.xml"/><Relationship Id="rId413" Type="http://schemas.openxmlformats.org/officeDocument/2006/relationships/slide" Target="slides/slide411.xml"/><Relationship Id="rId497" Type="http://schemas.openxmlformats.org/officeDocument/2006/relationships/slide" Target="slides/slide495.xml"/><Relationship Id="rId620" Type="http://schemas.openxmlformats.org/officeDocument/2006/relationships/slide" Target="slides/slide618.xml"/><Relationship Id="rId357" Type="http://schemas.openxmlformats.org/officeDocument/2006/relationships/slide" Target="slides/slide355.xml"/><Relationship Id="rId54" Type="http://schemas.openxmlformats.org/officeDocument/2006/relationships/slide" Target="slides/slide52.xml"/><Relationship Id="rId217" Type="http://schemas.openxmlformats.org/officeDocument/2006/relationships/slide" Target="slides/slide215.xml"/><Relationship Id="rId564" Type="http://schemas.openxmlformats.org/officeDocument/2006/relationships/slide" Target="slides/slide562.xml"/><Relationship Id="rId424" Type="http://schemas.openxmlformats.org/officeDocument/2006/relationships/slide" Target="slides/slide422.xml"/><Relationship Id="rId631" Type="http://schemas.openxmlformats.org/officeDocument/2006/relationships/viewProps" Target="viewProps.xml"/><Relationship Id="rId270" Type="http://schemas.openxmlformats.org/officeDocument/2006/relationships/slide" Target="slides/slide268.xml"/><Relationship Id="rId65" Type="http://schemas.openxmlformats.org/officeDocument/2006/relationships/slide" Target="slides/slide63.xml"/><Relationship Id="rId130" Type="http://schemas.openxmlformats.org/officeDocument/2006/relationships/slide" Target="slides/slide128.xml"/><Relationship Id="rId368" Type="http://schemas.openxmlformats.org/officeDocument/2006/relationships/slide" Target="slides/slide366.xml"/><Relationship Id="rId575" Type="http://schemas.openxmlformats.org/officeDocument/2006/relationships/slide" Target="slides/slide573.xml"/><Relationship Id="rId228" Type="http://schemas.openxmlformats.org/officeDocument/2006/relationships/slide" Target="slides/slide226.xml"/><Relationship Id="rId435" Type="http://schemas.openxmlformats.org/officeDocument/2006/relationships/slide" Target="slides/slide433.xml"/><Relationship Id="rId281" Type="http://schemas.openxmlformats.org/officeDocument/2006/relationships/slide" Target="slides/slide279.xml"/><Relationship Id="rId502" Type="http://schemas.openxmlformats.org/officeDocument/2006/relationships/slide" Target="slides/slide500.xml"/><Relationship Id="rId76" Type="http://schemas.openxmlformats.org/officeDocument/2006/relationships/slide" Target="slides/slide74.xml"/><Relationship Id="rId141" Type="http://schemas.openxmlformats.org/officeDocument/2006/relationships/slide" Target="slides/slide139.xml"/><Relationship Id="rId379" Type="http://schemas.openxmlformats.org/officeDocument/2006/relationships/slide" Target="slides/slide377.xml"/><Relationship Id="rId586" Type="http://schemas.openxmlformats.org/officeDocument/2006/relationships/slide" Target="slides/slide584.xml"/><Relationship Id="rId7" Type="http://schemas.openxmlformats.org/officeDocument/2006/relationships/slide" Target="slides/slide5.xml"/><Relationship Id="rId239" Type="http://schemas.openxmlformats.org/officeDocument/2006/relationships/slide" Target="slides/slide237.xml"/><Relationship Id="rId446" Type="http://schemas.openxmlformats.org/officeDocument/2006/relationships/slide" Target="slides/slide444.xml"/><Relationship Id="rId292" Type="http://schemas.openxmlformats.org/officeDocument/2006/relationships/slide" Target="slides/slide290.xml"/><Relationship Id="rId306" Type="http://schemas.openxmlformats.org/officeDocument/2006/relationships/slide" Target="slides/slide304.xml"/><Relationship Id="rId87" Type="http://schemas.openxmlformats.org/officeDocument/2006/relationships/slide" Target="slides/slide85.xml"/><Relationship Id="rId513" Type="http://schemas.openxmlformats.org/officeDocument/2006/relationships/slide" Target="slides/slide511.xml"/><Relationship Id="rId597" Type="http://schemas.openxmlformats.org/officeDocument/2006/relationships/slide" Target="slides/slide595.xml"/><Relationship Id="rId152" Type="http://schemas.openxmlformats.org/officeDocument/2006/relationships/slide" Target="slides/slide150.xml"/><Relationship Id="rId457" Type="http://schemas.openxmlformats.org/officeDocument/2006/relationships/slide" Target="slides/slide455.xml"/><Relationship Id="rId14" Type="http://schemas.openxmlformats.org/officeDocument/2006/relationships/slide" Target="slides/slide12.xml"/><Relationship Id="rId317" Type="http://schemas.openxmlformats.org/officeDocument/2006/relationships/slide" Target="slides/slide315.xml"/><Relationship Id="rId524" Type="http://schemas.openxmlformats.org/officeDocument/2006/relationships/slide" Target="slides/slide522.xml"/><Relationship Id="rId98" Type="http://schemas.openxmlformats.org/officeDocument/2006/relationships/slide" Target="slides/slide96.xml"/><Relationship Id="rId163" Type="http://schemas.openxmlformats.org/officeDocument/2006/relationships/slide" Target="slides/slide161.xml"/><Relationship Id="rId370" Type="http://schemas.openxmlformats.org/officeDocument/2006/relationships/slide" Target="slides/slide368.xml"/><Relationship Id="rId230" Type="http://schemas.openxmlformats.org/officeDocument/2006/relationships/slide" Target="slides/slide228.xml"/><Relationship Id="rId468" Type="http://schemas.openxmlformats.org/officeDocument/2006/relationships/slide" Target="slides/slide466.xml"/><Relationship Id="rId25" Type="http://schemas.openxmlformats.org/officeDocument/2006/relationships/slide" Target="slides/slide23.xml"/><Relationship Id="rId328" Type="http://schemas.openxmlformats.org/officeDocument/2006/relationships/slide" Target="slides/slide326.xml"/><Relationship Id="rId535" Type="http://schemas.openxmlformats.org/officeDocument/2006/relationships/slide" Target="slides/slide533.xml"/><Relationship Id="rId174" Type="http://schemas.openxmlformats.org/officeDocument/2006/relationships/slide" Target="slides/slide172.xml"/><Relationship Id="rId381" Type="http://schemas.openxmlformats.org/officeDocument/2006/relationships/slide" Target="slides/slide379.xml"/><Relationship Id="rId602" Type="http://schemas.openxmlformats.org/officeDocument/2006/relationships/slide" Target="slides/slide600.xml"/><Relationship Id="rId241" Type="http://schemas.openxmlformats.org/officeDocument/2006/relationships/slide" Target="slides/slide239.xml"/><Relationship Id="rId479" Type="http://schemas.openxmlformats.org/officeDocument/2006/relationships/slide" Target="slides/slide477.xml"/><Relationship Id="rId36" Type="http://schemas.openxmlformats.org/officeDocument/2006/relationships/slide" Target="slides/slide34.xml"/><Relationship Id="rId339" Type="http://schemas.openxmlformats.org/officeDocument/2006/relationships/slide" Target="slides/slide337.xml"/><Relationship Id="rId546" Type="http://schemas.openxmlformats.org/officeDocument/2006/relationships/slide" Target="slides/slide544.xml"/><Relationship Id="rId101" Type="http://schemas.openxmlformats.org/officeDocument/2006/relationships/slide" Target="slides/slide99.xml"/><Relationship Id="rId185" Type="http://schemas.openxmlformats.org/officeDocument/2006/relationships/slide" Target="slides/slide183.xml"/><Relationship Id="rId406" Type="http://schemas.openxmlformats.org/officeDocument/2006/relationships/slide" Target="slides/slide404.xml"/><Relationship Id="rId9" Type="http://schemas.openxmlformats.org/officeDocument/2006/relationships/slide" Target="slides/slide7.xml"/><Relationship Id="rId210" Type="http://schemas.openxmlformats.org/officeDocument/2006/relationships/slide" Target="slides/slide208.xml"/><Relationship Id="rId392" Type="http://schemas.openxmlformats.org/officeDocument/2006/relationships/slide" Target="slides/slide390.xml"/><Relationship Id="rId448" Type="http://schemas.openxmlformats.org/officeDocument/2006/relationships/slide" Target="slides/slide446.xml"/><Relationship Id="rId613" Type="http://schemas.openxmlformats.org/officeDocument/2006/relationships/slide" Target="slides/slide611.xml"/><Relationship Id="rId252" Type="http://schemas.openxmlformats.org/officeDocument/2006/relationships/slide" Target="slides/slide250.xml"/><Relationship Id="rId294" Type="http://schemas.openxmlformats.org/officeDocument/2006/relationships/slide" Target="slides/slide292.xml"/><Relationship Id="rId308" Type="http://schemas.openxmlformats.org/officeDocument/2006/relationships/slide" Target="slides/slide306.xml"/><Relationship Id="rId515" Type="http://schemas.openxmlformats.org/officeDocument/2006/relationships/slide" Target="slides/slide513.xml"/><Relationship Id="rId47" Type="http://schemas.openxmlformats.org/officeDocument/2006/relationships/slide" Target="slides/slide45.xml"/><Relationship Id="rId89" Type="http://schemas.openxmlformats.org/officeDocument/2006/relationships/slide" Target="slides/slide87.xml"/><Relationship Id="rId112" Type="http://schemas.openxmlformats.org/officeDocument/2006/relationships/slide" Target="slides/slide110.xml"/><Relationship Id="rId154" Type="http://schemas.openxmlformats.org/officeDocument/2006/relationships/slide" Target="slides/slide152.xml"/><Relationship Id="rId361" Type="http://schemas.openxmlformats.org/officeDocument/2006/relationships/slide" Target="slides/slide359.xml"/><Relationship Id="rId557" Type="http://schemas.openxmlformats.org/officeDocument/2006/relationships/slide" Target="slides/slide555.xml"/><Relationship Id="rId599" Type="http://schemas.openxmlformats.org/officeDocument/2006/relationships/slide" Target="slides/slide597.xml"/><Relationship Id="rId196" Type="http://schemas.openxmlformats.org/officeDocument/2006/relationships/slide" Target="slides/slide194.xml"/><Relationship Id="rId417" Type="http://schemas.openxmlformats.org/officeDocument/2006/relationships/slide" Target="slides/slide415.xml"/><Relationship Id="rId459" Type="http://schemas.openxmlformats.org/officeDocument/2006/relationships/slide" Target="slides/slide457.xml"/><Relationship Id="rId624" Type="http://schemas.openxmlformats.org/officeDocument/2006/relationships/slide" Target="slides/slide622.xml"/><Relationship Id="rId16" Type="http://schemas.openxmlformats.org/officeDocument/2006/relationships/slide" Target="slides/slide14.xml"/><Relationship Id="rId221" Type="http://schemas.openxmlformats.org/officeDocument/2006/relationships/slide" Target="slides/slide219.xml"/><Relationship Id="rId263" Type="http://schemas.openxmlformats.org/officeDocument/2006/relationships/slide" Target="slides/slide261.xml"/><Relationship Id="rId319" Type="http://schemas.openxmlformats.org/officeDocument/2006/relationships/slide" Target="slides/slide317.xml"/><Relationship Id="rId470" Type="http://schemas.openxmlformats.org/officeDocument/2006/relationships/slide" Target="slides/slide468.xml"/><Relationship Id="rId526" Type="http://schemas.openxmlformats.org/officeDocument/2006/relationships/slide" Target="slides/slide524.xml"/><Relationship Id="rId58" Type="http://schemas.openxmlformats.org/officeDocument/2006/relationships/slide" Target="slides/slide56.xml"/><Relationship Id="rId123" Type="http://schemas.openxmlformats.org/officeDocument/2006/relationships/slide" Target="slides/slide121.xml"/><Relationship Id="rId330" Type="http://schemas.openxmlformats.org/officeDocument/2006/relationships/slide" Target="slides/slide328.xml"/><Relationship Id="rId568" Type="http://schemas.openxmlformats.org/officeDocument/2006/relationships/slide" Target="slides/slide566.xml"/><Relationship Id="rId165" Type="http://schemas.openxmlformats.org/officeDocument/2006/relationships/slide" Target="slides/slide163.xml"/><Relationship Id="rId372" Type="http://schemas.openxmlformats.org/officeDocument/2006/relationships/slide" Target="slides/slide370.xml"/><Relationship Id="rId428" Type="http://schemas.openxmlformats.org/officeDocument/2006/relationships/slide" Target="slides/slide426.xml"/><Relationship Id="rId232" Type="http://schemas.openxmlformats.org/officeDocument/2006/relationships/slide" Target="slides/slide230.xml"/><Relationship Id="rId274" Type="http://schemas.openxmlformats.org/officeDocument/2006/relationships/slide" Target="slides/slide272.xml"/><Relationship Id="rId481" Type="http://schemas.openxmlformats.org/officeDocument/2006/relationships/slide" Target="slides/slide479.xml"/><Relationship Id="rId27" Type="http://schemas.openxmlformats.org/officeDocument/2006/relationships/slide" Target="slides/slide25.xml"/><Relationship Id="rId69" Type="http://schemas.openxmlformats.org/officeDocument/2006/relationships/slide" Target="slides/slide67.xml"/><Relationship Id="rId134" Type="http://schemas.openxmlformats.org/officeDocument/2006/relationships/slide" Target="slides/slide132.xml"/><Relationship Id="rId537" Type="http://schemas.openxmlformats.org/officeDocument/2006/relationships/slide" Target="slides/slide535.xml"/><Relationship Id="rId579" Type="http://schemas.openxmlformats.org/officeDocument/2006/relationships/slide" Target="slides/slide577.xml"/><Relationship Id="rId80" Type="http://schemas.openxmlformats.org/officeDocument/2006/relationships/slide" Target="slides/slide78.xml"/><Relationship Id="rId176" Type="http://schemas.openxmlformats.org/officeDocument/2006/relationships/slide" Target="slides/slide174.xml"/><Relationship Id="rId341" Type="http://schemas.openxmlformats.org/officeDocument/2006/relationships/slide" Target="slides/slide339.xml"/><Relationship Id="rId383" Type="http://schemas.openxmlformats.org/officeDocument/2006/relationships/slide" Target="slides/slide381.xml"/><Relationship Id="rId439" Type="http://schemas.openxmlformats.org/officeDocument/2006/relationships/slide" Target="slides/slide437.xml"/><Relationship Id="rId590" Type="http://schemas.openxmlformats.org/officeDocument/2006/relationships/slide" Target="slides/slide588.xml"/><Relationship Id="rId604" Type="http://schemas.openxmlformats.org/officeDocument/2006/relationships/slide" Target="slides/slide602.xml"/><Relationship Id="rId201" Type="http://schemas.openxmlformats.org/officeDocument/2006/relationships/slide" Target="slides/slide199.xml"/><Relationship Id="rId243" Type="http://schemas.openxmlformats.org/officeDocument/2006/relationships/slide" Target="slides/slide241.xml"/><Relationship Id="rId285" Type="http://schemas.openxmlformats.org/officeDocument/2006/relationships/slide" Target="slides/slide283.xml"/><Relationship Id="rId450" Type="http://schemas.openxmlformats.org/officeDocument/2006/relationships/slide" Target="slides/slide448.xml"/><Relationship Id="rId506" Type="http://schemas.openxmlformats.org/officeDocument/2006/relationships/slide" Target="slides/slide504.xml"/><Relationship Id="rId38" Type="http://schemas.openxmlformats.org/officeDocument/2006/relationships/slide" Target="slides/slide36.xml"/><Relationship Id="rId103" Type="http://schemas.openxmlformats.org/officeDocument/2006/relationships/slide" Target="slides/slide101.xml"/><Relationship Id="rId310" Type="http://schemas.openxmlformats.org/officeDocument/2006/relationships/slide" Target="slides/slide308.xml"/><Relationship Id="rId492" Type="http://schemas.openxmlformats.org/officeDocument/2006/relationships/slide" Target="slides/slide490.xml"/><Relationship Id="rId548" Type="http://schemas.openxmlformats.org/officeDocument/2006/relationships/slide" Target="slides/slide546.xml"/><Relationship Id="rId91" Type="http://schemas.openxmlformats.org/officeDocument/2006/relationships/slide" Target="slides/slide89.xml"/><Relationship Id="rId145" Type="http://schemas.openxmlformats.org/officeDocument/2006/relationships/slide" Target="slides/slide143.xml"/><Relationship Id="rId187" Type="http://schemas.openxmlformats.org/officeDocument/2006/relationships/slide" Target="slides/slide185.xml"/><Relationship Id="rId352" Type="http://schemas.openxmlformats.org/officeDocument/2006/relationships/slide" Target="slides/slide350.xml"/><Relationship Id="rId394" Type="http://schemas.openxmlformats.org/officeDocument/2006/relationships/slide" Target="slides/slide392.xml"/><Relationship Id="rId408" Type="http://schemas.openxmlformats.org/officeDocument/2006/relationships/slide" Target="slides/slide406.xml"/><Relationship Id="rId615" Type="http://schemas.openxmlformats.org/officeDocument/2006/relationships/slide" Target="slides/slide613.xml"/><Relationship Id="rId212" Type="http://schemas.openxmlformats.org/officeDocument/2006/relationships/slide" Target="slides/slide210.xml"/><Relationship Id="rId254" Type="http://schemas.openxmlformats.org/officeDocument/2006/relationships/slide" Target="slides/slide252.xml"/><Relationship Id="rId49" Type="http://schemas.openxmlformats.org/officeDocument/2006/relationships/slide" Target="slides/slide47.xml"/><Relationship Id="rId114" Type="http://schemas.openxmlformats.org/officeDocument/2006/relationships/slide" Target="slides/slide112.xml"/><Relationship Id="rId296" Type="http://schemas.openxmlformats.org/officeDocument/2006/relationships/slide" Target="slides/slide294.xml"/><Relationship Id="rId461" Type="http://schemas.openxmlformats.org/officeDocument/2006/relationships/slide" Target="slides/slide459.xml"/><Relationship Id="rId517" Type="http://schemas.openxmlformats.org/officeDocument/2006/relationships/slide" Target="slides/slide515.xml"/><Relationship Id="rId559" Type="http://schemas.openxmlformats.org/officeDocument/2006/relationships/slide" Target="slides/slide557.xml"/><Relationship Id="rId60" Type="http://schemas.openxmlformats.org/officeDocument/2006/relationships/slide" Target="slides/slide58.xml"/><Relationship Id="rId156" Type="http://schemas.openxmlformats.org/officeDocument/2006/relationships/slide" Target="slides/slide154.xml"/><Relationship Id="rId198" Type="http://schemas.openxmlformats.org/officeDocument/2006/relationships/slide" Target="slides/slide196.xml"/><Relationship Id="rId321" Type="http://schemas.openxmlformats.org/officeDocument/2006/relationships/slide" Target="slides/slide319.xml"/><Relationship Id="rId363" Type="http://schemas.openxmlformats.org/officeDocument/2006/relationships/slide" Target="slides/slide361.xml"/><Relationship Id="rId419" Type="http://schemas.openxmlformats.org/officeDocument/2006/relationships/slide" Target="slides/slide417.xml"/><Relationship Id="rId570" Type="http://schemas.openxmlformats.org/officeDocument/2006/relationships/slide" Target="slides/slide568.xml"/><Relationship Id="rId626" Type="http://schemas.openxmlformats.org/officeDocument/2006/relationships/slide" Target="slides/slide624.xml"/><Relationship Id="rId223" Type="http://schemas.openxmlformats.org/officeDocument/2006/relationships/slide" Target="slides/slide221.xml"/><Relationship Id="rId430" Type="http://schemas.openxmlformats.org/officeDocument/2006/relationships/slide" Target="slides/slide428.xml"/><Relationship Id="rId18" Type="http://schemas.openxmlformats.org/officeDocument/2006/relationships/slide" Target="slides/slide16.xml"/><Relationship Id="rId265" Type="http://schemas.openxmlformats.org/officeDocument/2006/relationships/slide" Target="slides/slide263.xml"/><Relationship Id="rId472" Type="http://schemas.openxmlformats.org/officeDocument/2006/relationships/slide" Target="slides/slide470.xml"/><Relationship Id="rId528" Type="http://schemas.openxmlformats.org/officeDocument/2006/relationships/slide" Target="slides/slide526.xml"/><Relationship Id="rId125" Type="http://schemas.openxmlformats.org/officeDocument/2006/relationships/slide" Target="slides/slide123.xml"/><Relationship Id="rId167" Type="http://schemas.openxmlformats.org/officeDocument/2006/relationships/slide" Target="slides/slide165.xml"/><Relationship Id="rId332" Type="http://schemas.openxmlformats.org/officeDocument/2006/relationships/slide" Target="slides/slide330.xml"/><Relationship Id="rId374" Type="http://schemas.openxmlformats.org/officeDocument/2006/relationships/slide" Target="slides/slide372.xml"/><Relationship Id="rId581" Type="http://schemas.openxmlformats.org/officeDocument/2006/relationships/slide" Target="slides/slide579.xml"/><Relationship Id="rId71" Type="http://schemas.openxmlformats.org/officeDocument/2006/relationships/slide" Target="slides/slide69.xml"/><Relationship Id="rId234" Type="http://schemas.openxmlformats.org/officeDocument/2006/relationships/slide" Target="slides/slide232.xml"/><Relationship Id="rId2" Type="http://schemas.openxmlformats.org/officeDocument/2006/relationships/slideMaster" Target="slideMasters/slideMaster2.xml"/><Relationship Id="rId29" Type="http://schemas.openxmlformats.org/officeDocument/2006/relationships/slide" Target="slides/slide27.xml"/><Relationship Id="rId276" Type="http://schemas.openxmlformats.org/officeDocument/2006/relationships/slide" Target="slides/slide274.xml"/><Relationship Id="rId441" Type="http://schemas.openxmlformats.org/officeDocument/2006/relationships/slide" Target="slides/slide439.xml"/><Relationship Id="rId483" Type="http://schemas.openxmlformats.org/officeDocument/2006/relationships/slide" Target="slides/slide481.xml"/><Relationship Id="rId539" Type="http://schemas.openxmlformats.org/officeDocument/2006/relationships/slide" Target="slides/slide537.xml"/><Relationship Id="rId40" Type="http://schemas.openxmlformats.org/officeDocument/2006/relationships/slide" Target="slides/slide38.xml"/><Relationship Id="rId136" Type="http://schemas.openxmlformats.org/officeDocument/2006/relationships/slide" Target="slides/slide134.xml"/><Relationship Id="rId178" Type="http://schemas.openxmlformats.org/officeDocument/2006/relationships/slide" Target="slides/slide176.xml"/><Relationship Id="rId301" Type="http://schemas.openxmlformats.org/officeDocument/2006/relationships/slide" Target="slides/slide299.xml"/><Relationship Id="rId343" Type="http://schemas.openxmlformats.org/officeDocument/2006/relationships/slide" Target="slides/slide341.xml"/><Relationship Id="rId550" Type="http://schemas.openxmlformats.org/officeDocument/2006/relationships/slide" Target="slides/slide548.xml"/><Relationship Id="rId82" Type="http://schemas.openxmlformats.org/officeDocument/2006/relationships/slide" Target="slides/slide80.xml"/><Relationship Id="rId203" Type="http://schemas.openxmlformats.org/officeDocument/2006/relationships/slide" Target="slides/slide201.xml"/><Relationship Id="rId385" Type="http://schemas.openxmlformats.org/officeDocument/2006/relationships/slide" Target="slides/slide383.xml"/><Relationship Id="rId592" Type="http://schemas.openxmlformats.org/officeDocument/2006/relationships/slide" Target="slides/slide590.xml"/><Relationship Id="rId606" Type="http://schemas.openxmlformats.org/officeDocument/2006/relationships/slide" Target="slides/slide604.xml"/><Relationship Id="rId245" Type="http://schemas.openxmlformats.org/officeDocument/2006/relationships/slide" Target="slides/slide243.xml"/><Relationship Id="rId287" Type="http://schemas.openxmlformats.org/officeDocument/2006/relationships/slide" Target="slides/slide285.xml"/><Relationship Id="rId410" Type="http://schemas.openxmlformats.org/officeDocument/2006/relationships/slide" Target="slides/slide408.xml"/><Relationship Id="rId452" Type="http://schemas.openxmlformats.org/officeDocument/2006/relationships/slide" Target="slides/slide450.xml"/><Relationship Id="rId494" Type="http://schemas.openxmlformats.org/officeDocument/2006/relationships/slide" Target="slides/slide492.xml"/><Relationship Id="rId508" Type="http://schemas.openxmlformats.org/officeDocument/2006/relationships/slide" Target="slides/slide506.xml"/><Relationship Id="rId105" Type="http://schemas.openxmlformats.org/officeDocument/2006/relationships/slide" Target="slides/slide103.xml"/><Relationship Id="rId147" Type="http://schemas.openxmlformats.org/officeDocument/2006/relationships/slide" Target="slides/slide145.xml"/><Relationship Id="rId312" Type="http://schemas.openxmlformats.org/officeDocument/2006/relationships/slide" Target="slides/slide310.xml"/><Relationship Id="rId354" Type="http://schemas.openxmlformats.org/officeDocument/2006/relationships/slide" Target="slides/slide352.xml"/><Relationship Id="rId51" Type="http://schemas.openxmlformats.org/officeDocument/2006/relationships/slide" Target="slides/slide49.xml"/><Relationship Id="rId93" Type="http://schemas.openxmlformats.org/officeDocument/2006/relationships/slide" Target="slides/slide91.xml"/><Relationship Id="rId189" Type="http://schemas.openxmlformats.org/officeDocument/2006/relationships/slide" Target="slides/slide187.xml"/><Relationship Id="rId396" Type="http://schemas.openxmlformats.org/officeDocument/2006/relationships/slide" Target="slides/slide394.xml"/><Relationship Id="rId561" Type="http://schemas.openxmlformats.org/officeDocument/2006/relationships/slide" Target="slides/slide559.xml"/><Relationship Id="rId617" Type="http://schemas.openxmlformats.org/officeDocument/2006/relationships/slide" Target="slides/slide615.xml"/><Relationship Id="rId214" Type="http://schemas.openxmlformats.org/officeDocument/2006/relationships/slide" Target="slides/slide212.xml"/><Relationship Id="rId256" Type="http://schemas.openxmlformats.org/officeDocument/2006/relationships/slide" Target="slides/slide254.xml"/><Relationship Id="rId298" Type="http://schemas.openxmlformats.org/officeDocument/2006/relationships/slide" Target="slides/slide296.xml"/><Relationship Id="rId421" Type="http://schemas.openxmlformats.org/officeDocument/2006/relationships/slide" Target="slides/slide419.xml"/><Relationship Id="rId463" Type="http://schemas.openxmlformats.org/officeDocument/2006/relationships/slide" Target="slides/slide461.xml"/><Relationship Id="rId519" Type="http://schemas.openxmlformats.org/officeDocument/2006/relationships/slide" Target="slides/slide517.xml"/><Relationship Id="rId116" Type="http://schemas.openxmlformats.org/officeDocument/2006/relationships/slide" Target="slides/slide114.xml"/><Relationship Id="rId158" Type="http://schemas.openxmlformats.org/officeDocument/2006/relationships/slide" Target="slides/slide156.xml"/><Relationship Id="rId323" Type="http://schemas.openxmlformats.org/officeDocument/2006/relationships/slide" Target="slides/slide321.xml"/><Relationship Id="rId530" Type="http://schemas.openxmlformats.org/officeDocument/2006/relationships/slide" Target="slides/slide528.xml"/><Relationship Id="rId20" Type="http://schemas.openxmlformats.org/officeDocument/2006/relationships/slide" Target="slides/slide18.xml"/><Relationship Id="rId62" Type="http://schemas.openxmlformats.org/officeDocument/2006/relationships/slide" Target="slides/slide60.xml"/><Relationship Id="rId365" Type="http://schemas.openxmlformats.org/officeDocument/2006/relationships/slide" Target="slides/slide363.xml"/><Relationship Id="rId572" Type="http://schemas.openxmlformats.org/officeDocument/2006/relationships/slide" Target="slides/slide570.xml"/><Relationship Id="rId628" Type="http://schemas.openxmlformats.org/officeDocument/2006/relationships/notesMaster" Target="notesMasters/notesMaster1.xml"/><Relationship Id="rId225" Type="http://schemas.openxmlformats.org/officeDocument/2006/relationships/slide" Target="slides/slide223.xml"/><Relationship Id="rId267" Type="http://schemas.openxmlformats.org/officeDocument/2006/relationships/slide" Target="slides/slide265.xml"/><Relationship Id="rId432" Type="http://schemas.openxmlformats.org/officeDocument/2006/relationships/slide" Target="slides/slide430.xml"/><Relationship Id="rId474" Type="http://schemas.openxmlformats.org/officeDocument/2006/relationships/slide" Target="slides/slide472.xml"/><Relationship Id="rId127" Type="http://schemas.openxmlformats.org/officeDocument/2006/relationships/slide" Target="slides/slide125.xml"/><Relationship Id="rId31" Type="http://schemas.openxmlformats.org/officeDocument/2006/relationships/slide" Target="slides/slide29.xml"/><Relationship Id="rId73" Type="http://schemas.openxmlformats.org/officeDocument/2006/relationships/slide" Target="slides/slide71.xml"/><Relationship Id="rId169" Type="http://schemas.openxmlformats.org/officeDocument/2006/relationships/slide" Target="slides/slide167.xml"/><Relationship Id="rId334" Type="http://schemas.openxmlformats.org/officeDocument/2006/relationships/slide" Target="slides/slide332.xml"/><Relationship Id="rId376" Type="http://schemas.openxmlformats.org/officeDocument/2006/relationships/slide" Target="slides/slide374.xml"/><Relationship Id="rId541" Type="http://schemas.openxmlformats.org/officeDocument/2006/relationships/slide" Target="slides/slide539.xml"/><Relationship Id="rId583" Type="http://schemas.openxmlformats.org/officeDocument/2006/relationships/slide" Target="slides/slide581.xml"/><Relationship Id="rId4" Type="http://schemas.openxmlformats.org/officeDocument/2006/relationships/slide" Target="slides/slide2.xml"/><Relationship Id="rId180" Type="http://schemas.openxmlformats.org/officeDocument/2006/relationships/slide" Target="slides/slide178.xml"/><Relationship Id="rId236" Type="http://schemas.openxmlformats.org/officeDocument/2006/relationships/slide" Target="slides/slide234.xml"/><Relationship Id="rId278" Type="http://schemas.openxmlformats.org/officeDocument/2006/relationships/slide" Target="slides/slide276.xml"/><Relationship Id="rId401" Type="http://schemas.openxmlformats.org/officeDocument/2006/relationships/slide" Target="slides/slide399.xml"/><Relationship Id="rId443" Type="http://schemas.openxmlformats.org/officeDocument/2006/relationships/slide" Target="slides/slide441.xml"/><Relationship Id="rId303" Type="http://schemas.openxmlformats.org/officeDocument/2006/relationships/slide" Target="slides/slide301.xml"/><Relationship Id="rId485" Type="http://schemas.openxmlformats.org/officeDocument/2006/relationships/slide" Target="slides/slide483.xml"/><Relationship Id="rId42" Type="http://schemas.openxmlformats.org/officeDocument/2006/relationships/slide" Target="slides/slide40.xml"/><Relationship Id="rId84" Type="http://schemas.openxmlformats.org/officeDocument/2006/relationships/slide" Target="slides/slide82.xml"/><Relationship Id="rId138" Type="http://schemas.openxmlformats.org/officeDocument/2006/relationships/slide" Target="slides/slide136.xml"/><Relationship Id="rId345" Type="http://schemas.openxmlformats.org/officeDocument/2006/relationships/slide" Target="slides/slide343.xml"/><Relationship Id="rId387" Type="http://schemas.openxmlformats.org/officeDocument/2006/relationships/slide" Target="slides/slide385.xml"/><Relationship Id="rId510" Type="http://schemas.openxmlformats.org/officeDocument/2006/relationships/slide" Target="slides/slide508.xml"/><Relationship Id="rId552" Type="http://schemas.openxmlformats.org/officeDocument/2006/relationships/slide" Target="slides/slide550.xml"/><Relationship Id="rId594" Type="http://schemas.openxmlformats.org/officeDocument/2006/relationships/slide" Target="slides/slide592.xml"/><Relationship Id="rId608" Type="http://schemas.openxmlformats.org/officeDocument/2006/relationships/slide" Target="slides/slide606.xml"/><Relationship Id="rId191" Type="http://schemas.openxmlformats.org/officeDocument/2006/relationships/slide" Target="slides/slide189.xml"/><Relationship Id="rId205" Type="http://schemas.openxmlformats.org/officeDocument/2006/relationships/slide" Target="slides/slide203.xml"/><Relationship Id="rId247" Type="http://schemas.openxmlformats.org/officeDocument/2006/relationships/slide" Target="slides/slide245.xml"/><Relationship Id="rId412" Type="http://schemas.openxmlformats.org/officeDocument/2006/relationships/slide" Target="slides/slide410.xml"/><Relationship Id="rId107" Type="http://schemas.openxmlformats.org/officeDocument/2006/relationships/slide" Target="slides/slide105.xml"/><Relationship Id="rId289" Type="http://schemas.openxmlformats.org/officeDocument/2006/relationships/slide" Target="slides/slide287.xml"/><Relationship Id="rId454" Type="http://schemas.openxmlformats.org/officeDocument/2006/relationships/slide" Target="slides/slide452.xml"/><Relationship Id="rId496" Type="http://schemas.openxmlformats.org/officeDocument/2006/relationships/slide" Target="slides/slide494.xml"/><Relationship Id="rId11" Type="http://schemas.openxmlformats.org/officeDocument/2006/relationships/slide" Target="slides/slide9.xml"/><Relationship Id="rId53" Type="http://schemas.openxmlformats.org/officeDocument/2006/relationships/slide" Target="slides/slide51.xml"/><Relationship Id="rId149" Type="http://schemas.openxmlformats.org/officeDocument/2006/relationships/slide" Target="slides/slide147.xml"/><Relationship Id="rId314" Type="http://schemas.openxmlformats.org/officeDocument/2006/relationships/slide" Target="slides/slide312.xml"/><Relationship Id="rId356" Type="http://schemas.openxmlformats.org/officeDocument/2006/relationships/slide" Target="slides/slide354.xml"/><Relationship Id="rId398" Type="http://schemas.openxmlformats.org/officeDocument/2006/relationships/slide" Target="slides/slide396.xml"/><Relationship Id="rId521" Type="http://schemas.openxmlformats.org/officeDocument/2006/relationships/slide" Target="slides/slide519.xml"/><Relationship Id="rId563" Type="http://schemas.openxmlformats.org/officeDocument/2006/relationships/slide" Target="slides/slide561.xml"/><Relationship Id="rId619" Type="http://schemas.openxmlformats.org/officeDocument/2006/relationships/slide" Target="slides/slide617.xml"/><Relationship Id="rId95" Type="http://schemas.openxmlformats.org/officeDocument/2006/relationships/slide" Target="slides/slide93.xml"/><Relationship Id="rId160" Type="http://schemas.openxmlformats.org/officeDocument/2006/relationships/slide" Target="slides/slide158.xml"/><Relationship Id="rId216" Type="http://schemas.openxmlformats.org/officeDocument/2006/relationships/slide" Target="slides/slide214.xml"/><Relationship Id="rId423" Type="http://schemas.openxmlformats.org/officeDocument/2006/relationships/slide" Target="slides/slide421.xml"/><Relationship Id="rId258" Type="http://schemas.openxmlformats.org/officeDocument/2006/relationships/slide" Target="slides/slide256.xml"/><Relationship Id="rId465" Type="http://schemas.openxmlformats.org/officeDocument/2006/relationships/slide" Target="slides/slide463.xml"/><Relationship Id="rId630" Type="http://schemas.openxmlformats.org/officeDocument/2006/relationships/presProps" Target="presProps.xml"/><Relationship Id="rId22" Type="http://schemas.openxmlformats.org/officeDocument/2006/relationships/slide" Target="slides/slide20.xml"/><Relationship Id="rId64" Type="http://schemas.openxmlformats.org/officeDocument/2006/relationships/slide" Target="slides/slide62.xml"/><Relationship Id="rId118" Type="http://schemas.openxmlformats.org/officeDocument/2006/relationships/slide" Target="slides/slide116.xml"/><Relationship Id="rId325" Type="http://schemas.openxmlformats.org/officeDocument/2006/relationships/slide" Target="slides/slide323.xml"/><Relationship Id="rId367" Type="http://schemas.openxmlformats.org/officeDocument/2006/relationships/slide" Target="slides/slide365.xml"/><Relationship Id="rId532" Type="http://schemas.openxmlformats.org/officeDocument/2006/relationships/slide" Target="slides/slide530.xml"/><Relationship Id="rId574" Type="http://schemas.openxmlformats.org/officeDocument/2006/relationships/slide" Target="slides/slide572.xml"/><Relationship Id="rId171" Type="http://schemas.openxmlformats.org/officeDocument/2006/relationships/slide" Target="slides/slide169.xml"/><Relationship Id="rId227" Type="http://schemas.openxmlformats.org/officeDocument/2006/relationships/slide" Target="slides/slide225.xml"/><Relationship Id="rId269" Type="http://schemas.openxmlformats.org/officeDocument/2006/relationships/slide" Target="slides/slide267.xml"/><Relationship Id="rId434" Type="http://schemas.openxmlformats.org/officeDocument/2006/relationships/slide" Target="slides/slide432.xml"/><Relationship Id="rId476" Type="http://schemas.openxmlformats.org/officeDocument/2006/relationships/slide" Target="slides/slide474.xml"/><Relationship Id="rId33" Type="http://schemas.openxmlformats.org/officeDocument/2006/relationships/slide" Target="slides/slide31.xml"/><Relationship Id="rId129" Type="http://schemas.openxmlformats.org/officeDocument/2006/relationships/slide" Target="slides/slide127.xml"/><Relationship Id="rId280" Type="http://schemas.openxmlformats.org/officeDocument/2006/relationships/slide" Target="slides/slide278.xml"/><Relationship Id="rId336" Type="http://schemas.openxmlformats.org/officeDocument/2006/relationships/slide" Target="slides/slide334.xml"/><Relationship Id="rId501" Type="http://schemas.openxmlformats.org/officeDocument/2006/relationships/slide" Target="slides/slide499.xml"/><Relationship Id="rId543" Type="http://schemas.openxmlformats.org/officeDocument/2006/relationships/slide" Target="slides/slide541.xml"/><Relationship Id="rId75" Type="http://schemas.openxmlformats.org/officeDocument/2006/relationships/slide" Target="slides/slide73.xml"/><Relationship Id="rId140" Type="http://schemas.openxmlformats.org/officeDocument/2006/relationships/slide" Target="slides/slide138.xml"/><Relationship Id="rId182" Type="http://schemas.openxmlformats.org/officeDocument/2006/relationships/slide" Target="slides/slide180.xml"/><Relationship Id="rId378" Type="http://schemas.openxmlformats.org/officeDocument/2006/relationships/slide" Target="slides/slide376.xml"/><Relationship Id="rId403" Type="http://schemas.openxmlformats.org/officeDocument/2006/relationships/slide" Target="slides/slide401.xml"/><Relationship Id="rId585" Type="http://schemas.openxmlformats.org/officeDocument/2006/relationships/slide" Target="slides/slide583.xml"/><Relationship Id="rId6" Type="http://schemas.openxmlformats.org/officeDocument/2006/relationships/slide" Target="slides/slide4.xml"/><Relationship Id="rId238" Type="http://schemas.openxmlformats.org/officeDocument/2006/relationships/slide" Target="slides/slide236.xml"/><Relationship Id="rId445" Type="http://schemas.openxmlformats.org/officeDocument/2006/relationships/slide" Target="slides/slide443.xml"/><Relationship Id="rId487" Type="http://schemas.openxmlformats.org/officeDocument/2006/relationships/slide" Target="slides/slide485.xml"/><Relationship Id="rId610" Type="http://schemas.openxmlformats.org/officeDocument/2006/relationships/slide" Target="slides/slide608.xml"/><Relationship Id="rId291" Type="http://schemas.openxmlformats.org/officeDocument/2006/relationships/slide" Target="slides/slide289.xml"/><Relationship Id="rId305" Type="http://schemas.openxmlformats.org/officeDocument/2006/relationships/slide" Target="slides/slide303.xml"/><Relationship Id="rId347" Type="http://schemas.openxmlformats.org/officeDocument/2006/relationships/slide" Target="slides/slide345.xml"/><Relationship Id="rId512" Type="http://schemas.openxmlformats.org/officeDocument/2006/relationships/slide" Target="slides/slide510.xml"/><Relationship Id="rId44" Type="http://schemas.openxmlformats.org/officeDocument/2006/relationships/slide" Target="slides/slide42.xml"/><Relationship Id="rId86" Type="http://schemas.openxmlformats.org/officeDocument/2006/relationships/slide" Target="slides/slide84.xml"/><Relationship Id="rId151" Type="http://schemas.openxmlformats.org/officeDocument/2006/relationships/slide" Target="slides/slide149.xml"/><Relationship Id="rId389" Type="http://schemas.openxmlformats.org/officeDocument/2006/relationships/slide" Target="slides/slide387.xml"/><Relationship Id="rId554" Type="http://schemas.openxmlformats.org/officeDocument/2006/relationships/slide" Target="slides/slide552.xml"/><Relationship Id="rId596" Type="http://schemas.openxmlformats.org/officeDocument/2006/relationships/slide" Target="slides/slide594.xml"/><Relationship Id="rId193" Type="http://schemas.openxmlformats.org/officeDocument/2006/relationships/slide" Target="slides/slide191.xml"/><Relationship Id="rId207" Type="http://schemas.openxmlformats.org/officeDocument/2006/relationships/slide" Target="slides/slide205.xml"/><Relationship Id="rId249" Type="http://schemas.openxmlformats.org/officeDocument/2006/relationships/slide" Target="slides/slide247.xml"/><Relationship Id="rId414" Type="http://schemas.openxmlformats.org/officeDocument/2006/relationships/slide" Target="slides/slide412.xml"/><Relationship Id="rId456" Type="http://schemas.openxmlformats.org/officeDocument/2006/relationships/slide" Target="slides/slide454.xml"/><Relationship Id="rId498" Type="http://schemas.openxmlformats.org/officeDocument/2006/relationships/slide" Target="slides/slide496.xml"/><Relationship Id="rId621" Type="http://schemas.openxmlformats.org/officeDocument/2006/relationships/slide" Target="slides/slide619.xml"/><Relationship Id="rId13" Type="http://schemas.openxmlformats.org/officeDocument/2006/relationships/slide" Target="slides/slide11.xml"/><Relationship Id="rId109" Type="http://schemas.openxmlformats.org/officeDocument/2006/relationships/slide" Target="slides/slide107.xml"/><Relationship Id="rId260" Type="http://schemas.openxmlformats.org/officeDocument/2006/relationships/slide" Target="slides/slide258.xml"/><Relationship Id="rId316" Type="http://schemas.openxmlformats.org/officeDocument/2006/relationships/slide" Target="slides/slide314.xml"/><Relationship Id="rId523" Type="http://schemas.openxmlformats.org/officeDocument/2006/relationships/slide" Target="slides/slide521.xml"/><Relationship Id="rId55" Type="http://schemas.openxmlformats.org/officeDocument/2006/relationships/slide" Target="slides/slide53.xml"/><Relationship Id="rId97" Type="http://schemas.openxmlformats.org/officeDocument/2006/relationships/slide" Target="slides/slide95.xml"/><Relationship Id="rId120" Type="http://schemas.openxmlformats.org/officeDocument/2006/relationships/slide" Target="slides/slide118.xml"/><Relationship Id="rId358" Type="http://schemas.openxmlformats.org/officeDocument/2006/relationships/slide" Target="slides/slide356.xml"/><Relationship Id="rId565" Type="http://schemas.openxmlformats.org/officeDocument/2006/relationships/slide" Target="slides/slide563.xml"/><Relationship Id="rId162" Type="http://schemas.openxmlformats.org/officeDocument/2006/relationships/slide" Target="slides/slide160.xml"/><Relationship Id="rId218" Type="http://schemas.openxmlformats.org/officeDocument/2006/relationships/slide" Target="slides/slide216.xml"/><Relationship Id="rId425" Type="http://schemas.openxmlformats.org/officeDocument/2006/relationships/slide" Target="slides/slide423.xml"/><Relationship Id="rId467" Type="http://schemas.openxmlformats.org/officeDocument/2006/relationships/slide" Target="slides/slide465.xml"/><Relationship Id="rId632" Type="http://schemas.openxmlformats.org/officeDocument/2006/relationships/theme" Target="theme/theme1.xml"/><Relationship Id="rId271" Type="http://schemas.openxmlformats.org/officeDocument/2006/relationships/slide" Target="slides/slide269.xml"/><Relationship Id="rId24" Type="http://schemas.openxmlformats.org/officeDocument/2006/relationships/slide" Target="slides/slide22.xml"/><Relationship Id="rId66" Type="http://schemas.openxmlformats.org/officeDocument/2006/relationships/slide" Target="slides/slide64.xml"/><Relationship Id="rId131" Type="http://schemas.openxmlformats.org/officeDocument/2006/relationships/slide" Target="slides/slide129.xml"/><Relationship Id="rId327" Type="http://schemas.openxmlformats.org/officeDocument/2006/relationships/slide" Target="slides/slide325.xml"/><Relationship Id="rId369" Type="http://schemas.openxmlformats.org/officeDocument/2006/relationships/slide" Target="slides/slide367.xml"/><Relationship Id="rId534" Type="http://schemas.openxmlformats.org/officeDocument/2006/relationships/slide" Target="slides/slide532.xml"/><Relationship Id="rId576" Type="http://schemas.openxmlformats.org/officeDocument/2006/relationships/slide" Target="slides/slide574.xml"/><Relationship Id="rId173" Type="http://schemas.openxmlformats.org/officeDocument/2006/relationships/slide" Target="slides/slide171.xml"/><Relationship Id="rId229" Type="http://schemas.openxmlformats.org/officeDocument/2006/relationships/slide" Target="slides/slide227.xml"/><Relationship Id="rId380" Type="http://schemas.openxmlformats.org/officeDocument/2006/relationships/slide" Target="slides/slide378.xml"/><Relationship Id="rId436" Type="http://schemas.openxmlformats.org/officeDocument/2006/relationships/slide" Target="slides/slide434.xml"/><Relationship Id="rId601" Type="http://schemas.openxmlformats.org/officeDocument/2006/relationships/slide" Target="slides/slide599.xml"/><Relationship Id="rId240" Type="http://schemas.openxmlformats.org/officeDocument/2006/relationships/slide" Target="slides/slide238.xml"/><Relationship Id="rId478" Type="http://schemas.openxmlformats.org/officeDocument/2006/relationships/slide" Target="slides/slide476.xml"/><Relationship Id="rId35" Type="http://schemas.openxmlformats.org/officeDocument/2006/relationships/slide" Target="slides/slide33.xml"/><Relationship Id="rId77" Type="http://schemas.openxmlformats.org/officeDocument/2006/relationships/slide" Target="slides/slide75.xml"/><Relationship Id="rId100" Type="http://schemas.openxmlformats.org/officeDocument/2006/relationships/slide" Target="slides/slide98.xml"/><Relationship Id="rId282" Type="http://schemas.openxmlformats.org/officeDocument/2006/relationships/slide" Target="slides/slide280.xml"/><Relationship Id="rId338" Type="http://schemas.openxmlformats.org/officeDocument/2006/relationships/slide" Target="slides/slide336.xml"/><Relationship Id="rId503" Type="http://schemas.openxmlformats.org/officeDocument/2006/relationships/slide" Target="slides/slide501.xml"/><Relationship Id="rId545" Type="http://schemas.openxmlformats.org/officeDocument/2006/relationships/slide" Target="slides/slide543.xml"/><Relationship Id="rId587" Type="http://schemas.openxmlformats.org/officeDocument/2006/relationships/slide" Target="slides/slide585.xml"/><Relationship Id="rId8" Type="http://schemas.openxmlformats.org/officeDocument/2006/relationships/slide" Target="slides/slide6.xml"/><Relationship Id="rId142" Type="http://schemas.openxmlformats.org/officeDocument/2006/relationships/slide" Target="slides/slide140.xml"/><Relationship Id="rId184" Type="http://schemas.openxmlformats.org/officeDocument/2006/relationships/slide" Target="slides/slide182.xml"/><Relationship Id="rId391" Type="http://schemas.openxmlformats.org/officeDocument/2006/relationships/slide" Target="slides/slide389.xml"/><Relationship Id="rId405" Type="http://schemas.openxmlformats.org/officeDocument/2006/relationships/slide" Target="slides/slide403.xml"/><Relationship Id="rId447" Type="http://schemas.openxmlformats.org/officeDocument/2006/relationships/slide" Target="slides/slide445.xml"/><Relationship Id="rId612" Type="http://schemas.openxmlformats.org/officeDocument/2006/relationships/slide" Target="slides/slide610.xml"/><Relationship Id="rId251" Type="http://schemas.openxmlformats.org/officeDocument/2006/relationships/slide" Target="slides/slide249.xml"/><Relationship Id="rId489" Type="http://schemas.openxmlformats.org/officeDocument/2006/relationships/slide" Target="slides/slide487.xml"/><Relationship Id="rId46" Type="http://schemas.openxmlformats.org/officeDocument/2006/relationships/slide" Target="slides/slide44.xml"/><Relationship Id="rId293" Type="http://schemas.openxmlformats.org/officeDocument/2006/relationships/slide" Target="slides/slide291.xml"/><Relationship Id="rId307" Type="http://schemas.openxmlformats.org/officeDocument/2006/relationships/slide" Target="slides/slide305.xml"/><Relationship Id="rId349" Type="http://schemas.openxmlformats.org/officeDocument/2006/relationships/slide" Target="slides/slide347.xml"/><Relationship Id="rId514" Type="http://schemas.openxmlformats.org/officeDocument/2006/relationships/slide" Target="slides/slide512.xml"/><Relationship Id="rId556" Type="http://schemas.openxmlformats.org/officeDocument/2006/relationships/slide" Target="slides/slide554.xml"/><Relationship Id="rId88" Type="http://schemas.openxmlformats.org/officeDocument/2006/relationships/slide" Target="slides/slide86.xml"/><Relationship Id="rId111" Type="http://schemas.openxmlformats.org/officeDocument/2006/relationships/slide" Target="slides/slide109.xml"/><Relationship Id="rId153" Type="http://schemas.openxmlformats.org/officeDocument/2006/relationships/slide" Target="slides/slide151.xml"/><Relationship Id="rId195" Type="http://schemas.openxmlformats.org/officeDocument/2006/relationships/slide" Target="slides/slide193.xml"/><Relationship Id="rId209" Type="http://schemas.openxmlformats.org/officeDocument/2006/relationships/slide" Target="slides/slide207.xml"/><Relationship Id="rId360" Type="http://schemas.openxmlformats.org/officeDocument/2006/relationships/slide" Target="slides/slide358.xml"/><Relationship Id="rId416" Type="http://schemas.openxmlformats.org/officeDocument/2006/relationships/slide" Target="slides/slide414.xml"/><Relationship Id="rId598" Type="http://schemas.openxmlformats.org/officeDocument/2006/relationships/slide" Target="slides/slide596.xml"/><Relationship Id="rId220" Type="http://schemas.openxmlformats.org/officeDocument/2006/relationships/slide" Target="slides/slide218.xml"/><Relationship Id="rId458" Type="http://schemas.openxmlformats.org/officeDocument/2006/relationships/slide" Target="slides/slide456.xml"/><Relationship Id="rId623" Type="http://schemas.openxmlformats.org/officeDocument/2006/relationships/slide" Target="slides/slide621.xml"/><Relationship Id="rId15" Type="http://schemas.openxmlformats.org/officeDocument/2006/relationships/slide" Target="slides/slide13.xml"/><Relationship Id="rId57" Type="http://schemas.openxmlformats.org/officeDocument/2006/relationships/slide" Target="slides/slide55.xml"/><Relationship Id="rId262" Type="http://schemas.openxmlformats.org/officeDocument/2006/relationships/slide" Target="slides/slide260.xml"/><Relationship Id="rId318" Type="http://schemas.openxmlformats.org/officeDocument/2006/relationships/slide" Target="slides/slide316.xml"/><Relationship Id="rId525" Type="http://schemas.openxmlformats.org/officeDocument/2006/relationships/slide" Target="slides/slide523.xml"/><Relationship Id="rId567" Type="http://schemas.openxmlformats.org/officeDocument/2006/relationships/slide" Target="slides/slide565.xml"/><Relationship Id="rId99" Type="http://schemas.openxmlformats.org/officeDocument/2006/relationships/slide" Target="slides/slide97.xml"/><Relationship Id="rId122" Type="http://schemas.openxmlformats.org/officeDocument/2006/relationships/slide" Target="slides/slide120.xml"/><Relationship Id="rId164" Type="http://schemas.openxmlformats.org/officeDocument/2006/relationships/slide" Target="slides/slide162.xml"/><Relationship Id="rId371" Type="http://schemas.openxmlformats.org/officeDocument/2006/relationships/slide" Target="slides/slide369.xml"/><Relationship Id="rId427" Type="http://schemas.openxmlformats.org/officeDocument/2006/relationships/slide" Target="slides/slide425.xml"/><Relationship Id="rId469" Type="http://schemas.openxmlformats.org/officeDocument/2006/relationships/slide" Target="slides/slide467.xml"/><Relationship Id="rId26" Type="http://schemas.openxmlformats.org/officeDocument/2006/relationships/slide" Target="slides/slide24.xml"/><Relationship Id="rId231" Type="http://schemas.openxmlformats.org/officeDocument/2006/relationships/slide" Target="slides/slide229.xml"/><Relationship Id="rId273" Type="http://schemas.openxmlformats.org/officeDocument/2006/relationships/slide" Target="slides/slide271.xml"/><Relationship Id="rId329" Type="http://schemas.openxmlformats.org/officeDocument/2006/relationships/slide" Target="slides/slide327.xml"/><Relationship Id="rId480" Type="http://schemas.openxmlformats.org/officeDocument/2006/relationships/slide" Target="slides/slide478.xml"/><Relationship Id="rId536" Type="http://schemas.openxmlformats.org/officeDocument/2006/relationships/slide" Target="slides/slide534.xml"/><Relationship Id="rId68" Type="http://schemas.openxmlformats.org/officeDocument/2006/relationships/slide" Target="slides/slide66.xml"/><Relationship Id="rId133" Type="http://schemas.openxmlformats.org/officeDocument/2006/relationships/slide" Target="slides/slide131.xml"/><Relationship Id="rId175" Type="http://schemas.openxmlformats.org/officeDocument/2006/relationships/slide" Target="slides/slide173.xml"/><Relationship Id="rId340" Type="http://schemas.openxmlformats.org/officeDocument/2006/relationships/slide" Target="slides/slide338.xml"/><Relationship Id="rId578" Type="http://schemas.openxmlformats.org/officeDocument/2006/relationships/slide" Target="slides/slide576.xml"/><Relationship Id="rId200" Type="http://schemas.openxmlformats.org/officeDocument/2006/relationships/slide" Target="slides/slide198.xml"/><Relationship Id="rId382" Type="http://schemas.openxmlformats.org/officeDocument/2006/relationships/slide" Target="slides/slide380.xml"/><Relationship Id="rId438" Type="http://schemas.openxmlformats.org/officeDocument/2006/relationships/slide" Target="slides/slide436.xml"/><Relationship Id="rId603" Type="http://schemas.openxmlformats.org/officeDocument/2006/relationships/slide" Target="slides/slide601.xml"/><Relationship Id="rId242" Type="http://schemas.openxmlformats.org/officeDocument/2006/relationships/slide" Target="slides/slide240.xml"/><Relationship Id="rId284" Type="http://schemas.openxmlformats.org/officeDocument/2006/relationships/slide" Target="slides/slide282.xml"/><Relationship Id="rId491" Type="http://schemas.openxmlformats.org/officeDocument/2006/relationships/slide" Target="slides/slide489.xml"/><Relationship Id="rId505" Type="http://schemas.openxmlformats.org/officeDocument/2006/relationships/slide" Target="slides/slide503.xml"/><Relationship Id="rId37" Type="http://schemas.openxmlformats.org/officeDocument/2006/relationships/slide" Target="slides/slide35.xml"/><Relationship Id="rId79" Type="http://schemas.openxmlformats.org/officeDocument/2006/relationships/slide" Target="slides/slide77.xml"/><Relationship Id="rId102" Type="http://schemas.openxmlformats.org/officeDocument/2006/relationships/slide" Target="slides/slide100.xml"/><Relationship Id="rId144" Type="http://schemas.openxmlformats.org/officeDocument/2006/relationships/slide" Target="slides/slide142.xml"/><Relationship Id="rId547" Type="http://schemas.openxmlformats.org/officeDocument/2006/relationships/slide" Target="slides/slide545.xml"/><Relationship Id="rId589" Type="http://schemas.openxmlformats.org/officeDocument/2006/relationships/slide" Target="slides/slide587.xml"/><Relationship Id="rId90" Type="http://schemas.openxmlformats.org/officeDocument/2006/relationships/slide" Target="slides/slide88.xml"/><Relationship Id="rId186" Type="http://schemas.openxmlformats.org/officeDocument/2006/relationships/slide" Target="slides/slide184.xml"/><Relationship Id="rId351" Type="http://schemas.openxmlformats.org/officeDocument/2006/relationships/slide" Target="slides/slide349.xml"/><Relationship Id="rId393" Type="http://schemas.openxmlformats.org/officeDocument/2006/relationships/slide" Target="slides/slide391.xml"/><Relationship Id="rId407" Type="http://schemas.openxmlformats.org/officeDocument/2006/relationships/slide" Target="slides/slide405.xml"/><Relationship Id="rId449" Type="http://schemas.openxmlformats.org/officeDocument/2006/relationships/slide" Target="slides/slide447.xml"/><Relationship Id="rId614" Type="http://schemas.openxmlformats.org/officeDocument/2006/relationships/slide" Target="slides/slide612.xml"/><Relationship Id="rId211" Type="http://schemas.openxmlformats.org/officeDocument/2006/relationships/slide" Target="slides/slide209.xml"/><Relationship Id="rId253" Type="http://schemas.openxmlformats.org/officeDocument/2006/relationships/slide" Target="slides/slide251.xml"/><Relationship Id="rId295" Type="http://schemas.openxmlformats.org/officeDocument/2006/relationships/slide" Target="slides/slide293.xml"/><Relationship Id="rId309" Type="http://schemas.openxmlformats.org/officeDocument/2006/relationships/slide" Target="slides/slide307.xml"/><Relationship Id="rId460" Type="http://schemas.openxmlformats.org/officeDocument/2006/relationships/slide" Target="slides/slide458.xml"/><Relationship Id="rId516" Type="http://schemas.openxmlformats.org/officeDocument/2006/relationships/slide" Target="slides/slide514.xml"/><Relationship Id="rId48" Type="http://schemas.openxmlformats.org/officeDocument/2006/relationships/slide" Target="slides/slide46.xml"/><Relationship Id="rId113" Type="http://schemas.openxmlformats.org/officeDocument/2006/relationships/slide" Target="slides/slide111.xml"/><Relationship Id="rId320" Type="http://schemas.openxmlformats.org/officeDocument/2006/relationships/slide" Target="slides/slide318.xml"/><Relationship Id="rId558" Type="http://schemas.openxmlformats.org/officeDocument/2006/relationships/slide" Target="slides/slide556.xml"/><Relationship Id="rId155" Type="http://schemas.openxmlformats.org/officeDocument/2006/relationships/slide" Target="slides/slide153.xml"/><Relationship Id="rId197" Type="http://schemas.openxmlformats.org/officeDocument/2006/relationships/slide" Target="slides/slide195.xml"/><Relationship Id="rId362" Type="http://schemas.openxmlformats.org/officeDocument/2006/relationships/slide" Target="slides/slide360.xml"/><Relationship Id="rId418" Type="http://schemas.openxmlformats.org/officeDocument/2006/relationships/slide" Target="slides/slide416.xml"/><Relationship Id="rId625" Type="http://schemas.openxmlformats.org/officeDocument/2006/relationships/slide" Target="slides/slide623.xml"/><Relationship Id="rId222" Type="http://schemas.openxmlformats.org/officeDocument/2006/relationships/slide" Target="slides/slide220.xml"/><Relationship Id="rId264" Type="http://schemas.openxmlformats.org/officeDocument/2006/relationships/slide" Target="slides/slide262.xml"/><Relationship Id="rId471" Type="http://schemas.openxmlformats.org/officeDocument/2006/relationships/slide" Target="slides/slide469.xml"/><Relationship Id="rId17" Type="http://schemas.openxmlformats.org/officeDocument/2006/relationships/slide" Target="slides/slide15.xml"/><Relationship Id="rId59" Type="http://schemas.openxmlformats.org/officeDocument/2006/relationships/slide" Target="slides/slide57.xml"/><Relationship Id="rId124" Type="http://schemas.openxmlformats.org/officeDocument/2006/relationships/slide" Target="slides/slide122.xml"/><Relationship Id="rId527" Type="http://schemas.openxmlformats.org/officeDocument/2006/relationships/slide" Target="slides/slide525.xml"/><Relationship Id="rId569" Type="http://schemas.openxmlformats.org/officeDocument/2006/relationships/slide" Target="slides/slide567.xml"/><Relationship Id="rId70" Type="http://schemas.openxmlformats.org/officeDocument/2006/relationships/slide" Target="slides/slide68.xml"/><Relationship Id="rId166" Type="http://schemas.openxmlformats.org/officeDocument/2006/relationships/slide" Target="slides/slide164.xml"/><Relationship Id="rId331" Type="http://schemas.openxmlformats.org/officeDocument/2006/relationships/slide" Target="slides/slide329.xml"/><Relationship Id="rId373" Type="http://schemas.openxmlformats.org/officeDocument/2006/relationships/slide" Target="slides/slide371.xml"/><Relationship Id="rId429" Type="http://schemas.openxmlformats.org/officeDocument/2006/relationships/slide" Target="slides/slide427.xml"/><Relationship Id="rId580" Type="http://schemas.openxmlformats.org/officeDocument/2006/relationships/slide" Target="slides/slide578.xml"/><Relationship Id="rId1" Type="http://schemas.openxmlformats.org/officeDocument/2006/relationships/slideMaster" Target="slideMasters/slideMaster1.xml"/><Relationship Id="rId233" Type="http://schemas.openxmlformats.org/officeDocument/2006/relationships/slide" Target="slides/slide231.xml"/><Relationship Id="rId440" Type="http://schemas.openxmlformats.org/officeDocument/2006/relationships/slide" Target="slides/slide438.xml"/><Relationship Id="rId28" Type="http://schemas.openxmlformats.org/officeDocument/2006/relationships/slide" Target="slides/slide26.xml"/><Relationship Id="rId275" Type="http://schemas.openxmlformats.org/officeDocument/2006/relationships/slide" Target="slides/slide273.xml"/><Relationship Id="rId300" Type="http://schemas.openxmlformats.org/officeDocument/2006/relationships/slide" Target="slides/slide298.xml"/><Relationship Id="rId482" Type="http://schemas.openxmlformats.org/officeDocument/2006/relationships/slide" Target="slides/slide480.xml"/><Relationship Id="rId538" Type="http://schemas.openxmlformats.org/officeDocument/2006/relationships/slide" Target="slides/slide536.xml"/><Relationship Id="rId81" Type="http://schemas.openxmlformats.org/officeDocument/2006/relationships/slide" Target="slides/slide79.xml"/><Relationship Id="rId135" Type="http://schemas.openxmlformats.org/officeDocument/2006/relationships/slide" Target="slides/slide133.xml"/><Relationship Id="rId177" Type="http://schemas.openxmlformats.org/officeDocument/2006/relationships/slide" Target="slides/slide175.xml"/><Relationship Id="rId342" Type="http://schemas.openxmlformats.org/officeDocument/2006/relationships/slide" Target="slides/slide340.xml"/><Relationship Id="rId384" Type="http://schemas.openxmlformats.org/officeDocument/2006/relationships/slide" Target="slides/slide382.xml"/><Relationship Id="rId591" Type="http://schemas.openxmlformats.org/officeDocument/2006/relationships/slide" Target="slides/slide589.xml"/><Relationship Id="rId605" Type="http://schemas.openxmlformats.org/officeDocument/2006/relationships/slide" Target="slides/slide603.xml"/><Relationship Id="rId202" Type="http://schemas.openxmlformats.org/officeDocument/2006/relationships/slide" Target="slides/slide200.xml"/><Relationship Id="rId244" Type="http://schemas.openxmlformats.org/officeDocument/2006/relationships/slide" Target="slides/slide242.xml"/><Relationship Id="rId39" Type="http://schemas.openxmlformats.org/officeDocument/2006/relationships/slide" Target="slides/slide37.xml"/><Relationship Id="rId286" Type="http://schemas.openxmlformats.org/officeDocument/2006/relationships/slide" Target="slides/slide284.xml"/><Relationship Id="rId451" Type="http://schemas.openxmlformats.org/officeDocument/2006/relationships/slide" Target="slides/slide449.xml"/><Relationship Id="rId493" Type="http://schemas.openxmlformats.org/officeDocument/2006/relationships/slide" Target="slides/slide491.xml"/><Relationship Id="rId507" Type="http://schemas.openxmlformats.org/officeDocument/2006/relationships/slide" Target="slides/slide505.xml"/><Relationship Id="rId549" Type="http://schemas.openxmlformats.org/officeDocument/2006/relationships/slide" Target="slides/slide547.xml"/><Relationship Id="rId50" Type="http://schemas.openxmlformats.org/officeDocument/2006/relationships/slide" Target="slides/slide48.xml"/><Relationship Id="rId104" Type="http://schemas.openxmlformats.org/officeDocument/2006/relationships/slide" Target="slides/slide102.xml"/><Relationship Id="rId146" Type="http://schemas.openxmlformats.org/officeDocument/2006/relationships/slide" Target="slides/slide144.xml"/><Relationship Id="rId188" Type="http://schemas.openxmlformats.org/officeDocument/2006/relationships/slide" Target="slides/slide186.xml"/><Relationship Id="rId311" Type="http://schemas.openxmlformats.org/officeDocument/2006/relationships/slide" Target="slides/slide309.xml"/><Relationship Id="rId353" Type="http://schemas.openxmlformats.org/officeDocument/2006/relationships/slide" Target="slides/slide351.xml"/><Relationship Id="rId395" Type="http://schemas.openxmlformats.org/officeDocument/2006/relationships/slide" Target="slides/slide393.xml"/><Relationship Id="rId409" Type="http://schemas.openxmlformats.org/officeDocument/2006/relationships/slide" Target="slides/slide407.xml"/><Relationship Id="rId560" Type="http://schemas.openxmlformats.org/officeDocument/2006/relationships/slide" Target="slides/slide558.xml"/><Relationship Id="rId92" Type="http://schemas.openxmlformats.org/officeDocument/2006/relationships/slide" Target="slides/slide90.xml"/><Relationship Id="rId213" Type="http://schemas.openxmlformats.org/officeDocument/2006/relationships/slide" Target="slides/slide211.xml"/><Relationship Id="rId420" Type="http://schemas.openxmlformats.org/officeDocument/2006/relationships/slide" Target="slides/slide418.xml"/><Relationship Id="rId616" Type="http://schemas.openxmlformats.org/officeDocument/2006/relationships/slide" Target="slides/slide614.xml"/><Relationship Id="rId255" Type="http://schemas.openxmlformats.org/officeDocument/2006/relationships/slide" Target="slides/slide253.xml"/><Relationship Id="rId297" Type="http://schemas.openxmlformats.org/officeDocument/2006/relationships/slide" Target="slides/slide295.xml"/><Relationship Id="rId462" Type="http://schemas.openxmlformats.org/officeDocument/2006/relationships/slide" Target="slides/slide460.xml"/><Relationship Id="rId518" Type="http://schemas.openxmlformats.org/officeDocument/2006/relationships/slide" Target="slides/slide516.xml"/><Relationship Id="rId115" Type="http://schemas.openxmlformats.org/officeDocument/2006/relationships/slide" Target="slides/slide113.xml"/><Relationship Id="rId157" Type="http://schemas.openxmlformats.org/officeDocument/2006/relationships/slide" Target="slides/slide155.xml"/><Relationship Id="rId322" Type="http://schemas.openxmlformats.org/officeDocument/2006/relationships/slide" Target="slides/slide320.xml"/><Relationship Id="rId364" Type="http://schemas.openxmlformats.org/officeDocument/2006/relationships/slide" Target="slides/slide362.xml"/><Relationship Id="rId61" Type="http://schemas.openxmlformats.org/officeDocument/2006/relationships/slide" Target="slides/slide59.xml"/><Relationship Id="rId199" Type="http://schemas.openxmlformats.org/officeDocument/2006/relationships/slide" Target="slides/slide197.xml"/><Relationship Id="rId571" Type="http://schemas.openxmlformats.org/officeDocument/2006/relationships/slide" Target="slides/slide569.xml"/><Relationship Id="rId627" Type="http://schemas.openxmlformats.org/officeDocument/2006/relationships/slide" Target="slides/slide625.xml"/><Relationship Id="rId19" Type="http://schemas.openxmlformats.org/officeDocument/2006/relationships/slide" Target="slides/slide17.xml"/><Relationship Id="rId224" Type="http://schemas.openxmlformats.org/officeDocument/2006/relationships/slide" Target="slides/slide222.xml"/><Relationship Id="rId266" Type="http://schemas.openxmlformats.org/officeDocument/2006/relationships/slide" Target="slides/slide264.xml"/><Relationship Id="rId431" Type="http://schemas.openxmlformats.org/officeDocument/2006/relationships/slide" Target="slides/slide429.xml"/><Relationship Id="rId473" Type="http://schemas.openxmlformats.org/officeDocument/2006/relationships/slide" Target="slides/slide471.xml"/><Relationship Id="rId529" Type="http://schemas.openxmlformats.org/officeDocument/2006/relationships/slide" Target="slides/slide527.xml"/><Relationship Id="rId30" Type="http://schemas.openxmlformats.org/officeDocument/2006/relationships/slide" Target="slides/slide28.xml"/><Relationship Id="rId126" Type="http://schemas.openxmlformats.org/officeDocument/2006/relationships/slide" Target="slides/slide124.xml"/><Relationship Id="rId168" Type="http://schemas.openxmlformats.org/officeDocument/2006/relationships/slide" Target="slides/slide166.xml"/><Relationship Id="rId333" Type="http://schemas.openxmlformats.org/officeDocument/2006/relationships/slide" Target="slides/slide331.xml"/><Relationship Id="rId540" Type="http://schemas.openxmlformats.org/officeDocument/2006/relationships/slide" Target="slides/slide538.xml"/><Relationship Id="rId72" Type="http://schemas.openxmlformats.org/officeDocument/2006/relationships/slide" Target="slides/slide70.xml"/><Relationship Id="rId375" Type="http://schemas.openxmlformats.org/officeDocument/2006/relationships/slide" Target="slides/slide373.xml"/><Relationship Id="rId582" Type="http://schemas.openxmlformats.org/officeDocument/2006/relationships/slide" Target="slides/slide580.xml"/><Relationship Id="rId3" Type="http://schemas.openxmlformats.org/officeDocument/2006/relationships/slide" Target="slides/slide1.xml"/><Relationship Id="rId235" Type="http://schemas.openxmlformats.org/officeDocument/2006/relationships/slide" Target="slides/slide233.xml"/><Relationship Id="rId277" Type="http://schemas.openxmlformats.org/officeDocument/2006/relationships/slide" Target="slides/slide275.xml"/><Relationship Id="rId400" Type="http://schemas.openxmlformats.org/officeDocument/2006/relationships/slide" Target="slides/slide398.xml"/><Relationship Id="rId442" Type="http://schemas.openxmlformats.org/officeDocument/2006/relationships/slide" Target="slides/slide440.xml"/><Relationship Id="rId484" Type="http://schemas.openxmlformats.org/officeDocument/2006/relationships/slide" Target="slides/slide482.xml"/><Relationship Id="rId137" Type="http://schemas.openxmlformats.org/officeDocument/2006/relationships/slide" Target="slides/slide135.xml"/><Relationship Id="rId302" Type="http://schemas.openxmlformats.org/officeDocument/2006/relationships/slide" Target="slides/slide300.xml"/><Relationship Id="rId344" Type="http://schemas.openxmlformats.org/officeDocument/2006/relationships/slide" Target="slides/slide342.xml"/><Relationship Id="rId41" Type="http://schemas.openxmlformats.org/officeDocument/2006/relationships/slide" Target="slides/slide39.xml"/><Relationship Id="rId83" Type="http://schemas.openxmlformats.org/officeDocument/2006/relationships/slide" Target="slides/slide81.xml"/><Relationship Id="rId179" Type="http://schemas.openxmlformats.org/officeDocument/2006/relationships/slide" Target="slides/slide177.xml"/><Relationship Id="rId386" Type="http://schemas.openxmlformats.org/officeDocument/2006/relationships/slide" Target="slides/slide384.xml"/><Relationship Id="rId551" Type="http://schemas.openxmlformats.org/officeDocument/2006/relationships/slide" Target="slides/slide549.xml"/><Relationship Id="rId593" Type="http://schemas.openxmlformats.org/officeDocument/2006/relationships/slide" Target="slides/slide591.xml"/><Relationship Id="rId607" Type="http://schemas.openxmlformats.org/officeDocument/2006/relationships/slide" Target="slides/slide605.xml"/><Relationship Id="rId190" Type="http://schemas.openxmlformats.org/officeDocument/2006/relationships/slide" Target="slides/slide188.xml"/><Relationship Id="rId204" Type="http://schemas.openxmlformats.org/officeDocument/2006/relationships/slide" Target="slides/slide202.xml"/><Relationship Id="rId246" Type="http://schemas.openxmlformats.org/officeDocument/2006/relationships/slide" Target="slides/slide244.xml"/><Relationship Id="rId288" Type="http://schemas.openxmlformats.org/officeDocument/2006/relationships/slide" Target="slides/slide286.xml"/><Relationship Id="rId411" Type="http://schemas.openxmlformats.org/officeDocument/2006/relationships/slide" Target="slides/slide409.xml"/><Relationship Id="rId453" Type="http://schemas.openxmlformats.org/officeDocument/2006/relationships/slide" Target="slides/slide451.xml"/><Relationship Id="rId509" Type="http://schemas.openxmlformats.org/officeDocument/2006/relationships/slide" Target="slides/slide507.xml"/><Relationship Id="rId106" Type="http://schemas.openxmlformats.org/officeDocument/2006/relationships/slide" Target="slides/slide104.xml"/><Relationship Id="rId313" Type="http://schemas.openxmlformats.org/officeDocument/2006/relationships/slide" Target="slides/slide311.xml"/><Relationship Id="rId495" Type="http://schemas.openxmlformats.org/officeDocument/2006/relationships/slide" Target="slides/slide493.xml"/><Relationship Id="rId10" Type="http://schemas.openxmlformats.org/officeDocument/2006/relationships/slide" Target="slides/slide8.xml"/><Relationship Id="rId52" Type="http://schemas.openxmlformats.org/officeDocument/2006/relationships/slide" Target="slides/slide50.xml"/><Relationship Id="rId94" Type="http://schemas.openxmlformats.org/officeDocument/2006/relationships/slide" Target="slides/slide92.xml"/><Relationship Id="rId148" Type="http://schemas.openxmlformats.org/officeDocument/2006/relationships/slide" Target="slides/slide146.xml"/><Relationship Id="rId355" Type="http://schemas.openxmlformats.org/officeDocument/2006/relationships/slide" Target="slides/slide353.xml"/><Relationship Id="rId397" Type="http://schemas.openxmlformats.org/officeDocument/2006/relationships/slide" Target="slides/slide395.xml"/><Relationship Id="rId520" Type="http://schemas.openxmlformats.org/officeDocument/2006/relationships/slide" Target="slides/slide518.xml"/><Relationship Id="rId562" Type="http://schemas.openxmlformats.org/officeDocument/2006/relationships/slide" Target="slides/slide560.xml"/><Relationship Id="rId618" Type="http://schemas.openxmlformats.org/officeDocument/2006/relationships/slide" Target="slides/slide616.xml"/><Relationship Id="rId215" Type="http://schemas.openxmlformats.org/officeDocument/2006/relationships/slide" Target="slides/slide213.xml"/><Relationship Id="rId257" Type="http://schemas.openxmlformats.org/officeDocument/2006/relationships/slide" Target="slides/slide255.xml"/><Relationship Id="rId422" Type="http://schemas.openxmlformats.org/officeDocument/2006/relationships/slide" Target="slides/slide420.xml"/><Relationship Id="rId464" Type="http://schemas.openxmlformats.org/officeDocument/2006/relationships/slide" Target="slides/slide462.xml"/><Relationship Id="rId299" Type="http://schemas.openxmlformats.org/officeDocument/2006/relationships/slide" Target="slides/slide297.xml"/><Relationship Id="rId63" Type="http://schemas.openxmlformats.org/officeDocument/2006/relationships/slide" Target="slides/slide61.xml"/><Relationship Id="rId159" Type="http://schemas.openxmlformats.org/officeDocument/2006/relationships/slide" Target="slides/slide157.xml"/><Relationship Id="rId366" Type="http://schemas.openxmlformats.org/officeDocument/2006/relationships/slide" Target="slides/slide364.xml"/><Relationship Id="rId573" Type="http://schemas.openxmlformats.org/officeDocument/2006/relationships/slide" Target="slides/slide571.xml"/><Relationship Id="rId226" Type="http://schemas.openxmlformats.org/officeDocument/2006/relationships/slide" Target="slides/slide224.xml"/><Relationship Id="rId433" Type="http://schemas.openxmlformats.org/officeDocument/2006/relationships/slide" Target="slides/slide431.xml"/><Relationship Id="rId74" Type="http://schemas.openxmlformats.org/officeDocument/2006/relationships/slide" Target="slides/slide72.xml"/><Relationship Id="rId377" Type="http://schemas.openxmlformats.org/officeDocument/2006/relationships/slide" Target="slides/slide375.xml"/><Relationship Id="rId500" Type="http://schemas.openxmlformats.org/officeDocument/2006/relationships/slide" Target="slides/slide498.xml"/><Relationship Id="rId584" Type="http://schemas.openxmlformats.org/officeDocument/2006/relationships/slide" Target="slides/slide582.xml"/><Relationship Id="rId5" Type="http://schemas.openxmlformats.org/officeDocument/2006/relationships/slide" Target="slides/slide3.xml"/><Relationship Id="rId237" Type="http://schemas.openxmlformats.org/officeDocument/2006/relationships/slide" Target="slides/slide235.xml"/><Relationship Id="rId444" Type="http://schemas.openxmlformats.org/officeDocument/2006/relationships/slide" Target="slides/slide442.xml"/><Relationship Id="rId290" Type="http://schemas.openxmlformats.org/officeDocument/2006/relationships/slide" Target="slides/slide288.xml"/><Relationship Id="rId304" Type="http://schemas.openxmlformats.org/officeDocument/2006/relationships/slide" Target="slides/slide302.xml"/><Relationship Id="rId388" Type="http://schemas.openxmlformats.org/officeDocument/2006/relationships/slide" Target="slides/slide386.xml"/><Relationship Id="rId511" Type="http://schemas.openxmlformats.org/officeDocument/2006/relationships/slide" Target="slides/slide509.xml"/><Relationship Id="rId609" Type="http://schemas.openxmlformats.org/officeDocument/2006/relationships/slide" Target="slides/slide607.xml"/><Relationship Id="rId85" Type="http://schemas.openxmlformats.org/officeDocument/2006/relationships/slide" Target="slides/slide83.xml"/><Relationship Id="rId150" Type="http://schemas.openxmlformats.org/officeDocument/2006/relationships/slide" Target="slides/slide148.xml"/><Relationship Id="rId595" Type="http://schemas.openxmlformats.org/officeDocument/2006/relationships/slide" Target="slides/slide593.xml"/><Relationship Id="rId248" Type="http://schemas.openxmlformats.org/officeDocument/2006/relationships/slide" Target="slides/slide246.xml"/><Relationship Id="rId455" Type="http://schemas.openxmlformats.org/officeDocument/2006/relationships/slide" Target="slides/slide453.xml"/><Relationship Id="rId12" Type="http://schemas.openxmlformats.org/officeDocument/2006/relationships/slide" Target="slides/slide10.xml"/><Relationship Id="rId108" Type="http://schemas.openxmlformats.org/officeDocument/2006/relationships/slide" Target="slides/slide106.xml"/><Relationship Id="rId315" Type="http://schemas.openxmlformats.org/officeDocument/2006/relationships/slide" Target="slides/slide313.xml"/><Relationship Id="rId522" Type="http://schemas.openxmlformats.org/officeDocument/2006/relationships/slide" Target="slides/slide520.xml"/><Relationship Id="rId96" Type="http://schemas.openxmlformats.org/officeDocument/2006/relationships/slide" Target="slides/slide94.xml"/><Relationship Id="rId161" Type="http://schemas.openxmlformats.org/officeDocument/2006/relationships/slide" Target="slides/slide159.xml"/><Relationship Id="rId399" Type="http://schemas.openxmlformats.org/officeDocument/2006/relationships/slide" Target="slides/slide397.xml"/><Relationship Id="rId259" Type="http://schemas.openxmlformats.org/officeDocument/2006/relationships/slide" Target="slides/slide257.xml"/><Relationship Id="rId466" Type="http://schemas.openxmlformats.org/officeDocument/2006/relationships/slide" Target="slides/slide464.xml"/><Relationship Id="rId23" Type="http://schemas.openxmlformats.org/officeDocument/2006/relationships/slide" Target="slides/slide21.xml"/><Relationship Id="rId119" Type="http://schemas.openxmlformats.org/officeDocument/2006/relationships/slide" Target="slides/slide117.xml"/><Relationship Id="rId326" Type="http://schemas.openxmlformats.org/officeDocument/2006/relationships/slide" Target="slides/slide324.xml"/><Relationship Id="rId533" Type="http://schemas.openxmlformats.org/officeDocument/2006/relationships/slide" Target="slides/slide531.xml"/><Relationship Id="rId172" Type="http://schemas.openxmlformats.org/officeDocument/2006/relationships/slide" Target="slides/slide170.xml"/><Relationship Id="rId477" Type="http://schemas.openxmlformats.org/officeDocument/2006/relationships/slide" Target="slides/slide475.xml"/><Relationship Id="rId600" Type="http://schemas.openxmlformats.org/officeDocument/2006/relationships/slide" Target="slides/slide598.xml"/><Relationship Id="rId337" Type="http://schemas.openxmlformats.org/officeDocument/2006/relationships/slide" Target="slides/slide335.xml"/><Relationship Id="rId34" Type="http://schemas.openxmlformats.org/officeDocument/2006/relationships/slide" Target="slides/slide32.xml"/><Relationship Id="rId544" Type="http://schemas.openxmlformats.org/officeDocument/2006/relationships/slide" Target="slides/slide542.xml"/><Relationship Id="rId183" Type="http://schemas.openxmlformats.org/officeDocument/2006/relationships/slide" Target="slides/slide181.xml"/><Relationship Id="rId390" Type="http://schemas.openxmlformats.org/officeDocument/2006/relationships/slide" Target="slides/slide388.xml"/><Relationship Id="rId404" Type="http://schemas.openxmlformats.org/officeDocument/2006/relationships/slide" Target="slides/slide402.xml"/><Relationship Id="rId611" Type="http://schemas.openxmlformats.org/officeDocument/2006/relationships/slide" Target="slides/slide609.xml"/><Relationship Id="rId250" Type="http://schemas.openxmlformats.org/officeDocument/2006/relationships/slide" Target="slides/slide248.xml"/><Relationship Id="rId488" Type="http://schemas.openxmlformats.org/officeDocument/2006/relationships/slide" Target="slides/slide486.xml"/><Relationship Id="rId45" Type="http://schemas.openxmlformats.org/officeDocument/2006/relationships/slide" Target="slides/slide43.xml"/><Relationship Id="rId110" Type="http://schemas.openxmlformats.org/officeDocument/2006/relationships/slide" Target="slides/slide108.xml"/><Relationship Id="rId348" Type="http://schemas.openxmlformats.org/officeDocument/2006/relationships/slide" Target="slides/slide346.xml"/><Relationship Id="rId555" Type="http://schemas.openxmlformats.org/officeDocument/2006/relationships/slide" Target="slides/slide553.xml"/><Relationship Id="rId194" Type="http://schemas.openxmlformats.org/officeDocument/2006/relationships/slide" Target="slides/slide192.xml"/><Relationship Id="rId208" Type="http://schemas.openxmlformats.org/officeDocument/2006/relationships/slide" Target="slides/slide206.xml"/><Relationship Id="rId415" Type="http://schemas.openxmlformats.org/officeDocument/2006/relationships/slide" Target="slides/slide413.xml"/><Relationship Id="rId622" Type="http://schemas.openxmlformats.org/officeDocument/2006/relationships/slide" Target="slides/slide620.xml"/><Relationship Id="rId261" Type="http://schemas.openxmlformats.org/officeDocument/2006/relationships/slide" Target="slides/slide259.xml"/><Relationship Id="rId499" Type="http://schemas.openxmlformats.org/officeDocument/2006/relationships/slide" Target="slides/slide497.xml"/><Relationship Id="rId56" Type="http://schemas.openxmlformats.org/officeDocument/2006/relationships/slide" Target="slides/slide54.xml"/><Relationship Id="rId359" Type="http://schemas.openxmlformats.org/officeDocument/2006/relationships/slide" Target="slides/slide357.xml"/><Relationship Id="rId566" Type="http://schemas.openxmlformats.org/officeDocument/2006/relationships/slide" Target="slides/slide564.xml"/><Relationship Id="rId121" Type="http://schemas.openxmlformats.org/officeDocument/2006/relationships/slide" Target="slides/slide119.xml"/><Relationship Id="rId219" Type="http://schemas.openxmlformats.org/officeDocument/2006/relationships/slide" Target="slides/slide217.xml"/><Relationship Id="rId426" Type="http://schemas.openxmlformats.org/officeDocument/2006/relationships/slide" Target="slides/slide424.xml"/><Relationship Id="rId633" Type="http://schemas.openxmlformats.org/officeDocument/2006/relationships/tableStyles" Target="tableStyles.xml"/><Relationship Id="rId67" Type="http://schemas.openxmlformats.org/officeDocument/2006/relationships/slide" Target="slides/slide65.xml"/><Relationship Id="rId272" Type="http://schemas.openxmlformats.org/officeDocument/2006/relationships/slide" Target="slides/slide270.xml"/><Relationship Id="rId577" Type="http://schemas.openxmlformats.org/officeDocument/2006/relationships/slide" Target="slides/slide575.xml"/><Relationship Id="rId132" Type="http://schemas.openxmlformats.org/officeDocument/2006/relationships/slide" Target="slides/slide130.xml"/><Relationship Id="rId437" Type="http://schemas.openxmlformats.org/officeDocument/2006/relationships/slide" Target="slides/slide435.xml"/><Relationship Id="rId283" Type="http://schemas.openxmlformats.org/officeDocument/2006/relationships/slide" Target="slides/slide281.xml"/><Relationship Id="rId490" Type="http://schemas.openxmlformats.org/officeDocument/2006/relationships/slide" Target="slides/slide488.xml"/><Relationship Id="rId504" Type="http://schemas.openxmlformats.org/officeDocument/2006/relationships/slide" Target="slides/slide502.xml"/><Relationship Id="rId78" Type="http://schemas.openxmlformats.org/officeDocument/2006/relationships/slide" Target="slides/slide76.xml"/><Relationship Id="rId143" Type="http://schemas.openxmlformats.org/officeDocument/2006/relationships/slide" Target="slides/slide141.xml"/><Relationship Id="rId350" Type="http://schemas.openxmlformats.org/officeDocument/2006/relationships/slide" Target="slides/slide348.xml"/><Relationship Id="rId588" Type="http://schemas.openxmlformats.org/officeDocument/2006/relationships/slide" Target="slides/slide586.xml"/></Relationships>
</file>

<file path=ppt/charts/_rels/chart1.xml.rels><?xml version="1.0" encoding="UTF-8" standalone="yes"?>
<Relationships xmlns="http://schemas.openxmlformats.org/package/2006/relationships"><Relationship Id="rId3" Type="http://schemas.openxmlformats.org/officeDocument/2006/relationships/themeOverride" Target="../theme/themeOverride1.xml"/><Relationship Id="rId2" Type="http://schemas.microsoft.com/office/2011/relationships/chartColorStyle" Target="colors1.xml"/><Relationship Id="rId1" Type="http://schemas.microsoft.com/office/2011/relationships/chartStyle" Target="style1.xml"/><Relationship Id="rId4" Type="http://schemas.openxmlformats.org/officeDocument/2006/relationships/package" Target="../embeddings/Microsoft_Excel_Worksheet.xlsx"/></Relationships>
</file>

<file path=ppt/charts/_rels/chart10.xml.rels><?xml version="1.0" encoding="UTF-8" standalone="yes"?>
<Relationships xmlns="http://schemas.openxmlformats.org/package/2006/relationships"><Relationship Id="rId3" Type="http://schemas.openxmlformats.org/officeDocument/2006/relationships/themeOverride" Target="../theme/themeOverride5.xml"/><Relationship Id="rId2" Type="http://schemas.microsoft.com/office/2011/relationships/chartColorStyle" Target="colors4.xml"/><Relationship Id="rId1" Type="http://schemas.microsoft.com/office/2011/relationships/chartStyle" Target="style4.xml"/><Relationship Id="rId4" Type="http://schemas.openxmlformats.org/officeDocument/2006/relationships/oleObject" Target="file:///D:\S\CIAE_DNP_NRG\note\PXCT.xlsx" TargetMode="External"/></Relationships>
</file>

<file path=ppt/charts/_rels/chart11.xml.rels><?xml version="1.0" encoding="UTF-8" standalone="yes"?>
<Relationships xmlns="http://schemas.openxmlformats.org/package/2006/relationships"><Relationship Id="rId3" Type="http://schemas.openxmlformats.org/officeDocument/2006/relationships/themeOverride" Target="../theme/themeOverride6.xml"/><Relationship Id="rId2" Type="http://schemas.microsoft.com/office/2011/relationships/chartColorStyle" Target="colors5.xml"/><Relationship Id="rId1" Type="http://schemas.microsoft.com/office/2011/relationships/chartStyle" Target="style5.xml"/><Relationship Id="rId4" Type="http://schemas.openxmlformats.org/officeDocument/2006/relationships/oleObject" Target="file:///D:\S\CIAE_DNP_NRG\note\PXCT.xlsx" TargetMode="External"/></Relationships>
</file>

<file path=ppt/charts/_rels/chart12.xml.rels><?xml version="1.0" encoding="UTF-8" standalone="yes"?>
<Relationships xmlns="http://schemas.openxmlformats.org/package/2006/relationships"><Relationship Id="rId3" Type="http://schemas.openxmlformats.org/officeDocument/2006/relationships/themeOverride" Target="../theme/themeOverride7.xml"/><Relationship Id="rId2" Type="http://schemas.microsoft.com/office/2011/relationships/chartColorStyle" Target="colors6.xml"/><Relationship Id="rId1" Type="http://schemas.microsoft.com/office/2011/relationships/chartStyle" Target="style6.xml"/><Relationship Id="rId4" Type="http://schemas.openxmlformats.org/officeDocument/2006/relationships/oleObject" Target="file:///D:\S\CIAE_DNP_NRG\note\PXCT.xlsx" TargetMode="External"/></Relationships>
</file>

<file path=ppt/charts/_rels/chart13.xml.rels><?xml version="1.0" encoding="UTF-8" standalone="yes"?>
<Relationships xmlns="http://schemas.openxmlformats.org/package/2006/relationships"><Relationship Id="rId3" Type="http://schemas.openxmlformats.org/officeDocument/2006/relationships/themeOverride" Target="../theme/themeOverride8.xml"/><Relationship Id="rId2" Type="http://schemas.microsoft.com/office/2011/relationships/chartColorStyle" Target="colors7.xml"/><Relationship Id="rId1" Type="http://schemas.microsoft.com/office/2011/relationships/chartStyle" Target="style7.xml"/><Relationship Id="rId4" Type="http://schemas.openxmlformats.org/officeDocument/2006/relationships/oleObject" Target="file:///D:\S\CIAE_DNP_NRG\note\PXCT.xlsx" TargetMode="External"/></Relationships>
</file>

<file path=ppt/charts/_rels/chart14.xml.rels><?xml version="1.0" encoding="UTF-8" standalone="yes"?>
<Relationships xmlns="http://schemas.openxmlformats.org/package/2006/relationships"><Relationship Id="rId3" Type="http://schemas.openxmlformats.org/officeDocument/2006/relationships/themeOverride" Target="../theme/themeOverride9.xml"/><Relationship Id="rId2" Type="http://schemas.microsoft.com/office/2011/relationships/chartColorStyle" Target="colors8.xml"/><Relationship Id="rId1" Type="http://schemas.microsoft.com/office/2011/relationships/chartStyle" Target="style8.xml"/><Relationship Id="rId4" Type="http://schemas.openxmlformats.org/officeDocument/2006/relationships/oleObject" Target="file:///D:\S\CIAE_DNP_NRG\note\PXCT.xlsx" TargetMode="External"/></Relationships>
</file>

<file path=ppt/charts/_rels/chart15.xml.rels><?xml version="1.0" encoding="UTF-8" standalone="yes"?>
<Relationships xmlns="http://schemas.openxmlformats.org/package/2006/relationships"><Relationship Id="rId3" Type="http://schemas.openxmlformats.org/officeDocument/2006/relationships/themeOverride" Target="../theme/themeOverride10.xml"/><Relationship Id="rId2" Type="http://schemas.microsoft.com/office/2011/relationships/chartColorStyle" Target="colors9.xml"/><Relationship Id="rId1" Type="http://schemas.microsoft.com/office/2011/relationships/chartStyle" Target="style9.xml"/><Relationship Id="rId4" Type="http://schemas.openxmlformats.org/officeDocument/2006/relationships/oleObject" Target="file:///D:\S\CIAE_DNP_NRG\note\PXCT.xlsx" TargetMode="External"/></Relationships>
</file>

<file path=ppt/charts/_rels/chart16.xml.rels><?xml version="1.0" encoding="UTF-8" standalone="yes"?>
<Relationships xmlns="http://schemas.openxmlformats.org/package/2006/relationships"><Relationship Id="rId3" Type="http://schemas.openxmlformats.org/officeDocument/2006/relationships/themeOverride" Target="../theme/themeOverride11.xml"/><Relationship Id="rId2" Type="http://schemas.microsoft.com/office/2011/relationships/chartColorStyle" Target="colors10.xml"/><Relationship Id="rId1" Type="http://schemas.microsoft.com/office/2011/relationships/chartStyle" Target="style10.xml"/><Relationship Id="rId4" Type="http://schemas.openxmlformats.org/officeDocument/2006/relationships/oleObject" Target="file:///D:\S\CIAE_DNP_NRG\note\PXCT.xlsx" TargetMode="External"/></Relationships>
</file>

<file path=ppt/charts/_rels/chart17.xml.rels><?xml version="1.0" encoding="UTF-8" standalone="yes"?>
<Relationships xmlns="http://schemas.openxmlformats.org/package/2006/relationships"><Relationship Id="rId2" Type="http://schemas.openxmlformats.org/officeDocument/2006/relationships/oleObject" Target="file:///D:\S\CIAE_DNP_NRG\note\PXCT.xlsx" TargetMode="External"/><Relationship Id="rId1" Type="http://schemas.openxmlformats.org/officeDocument/2006/relationships/themeOverride" Target="../theme/themeOverride12.xml"/></Relationships>
</file>

<file path=ppt/charts/_rels/chart18.xml.rels><?xml version="1.0" encoding="UTF-8" standalone="yes"?>
<Relationships xmlns="http://schemas.openxmlformats.org/package/2006/relationships"><Relationship Id="rId2" Type="http://schemas.openxmlformats.org/officeDocument/2006/relationships/oleObject" Target="file:///D:\S\CIAE_DNP_NRG\note\PXCT.xlsx" TargetMode="External"/><Relationship Id="rId1" Type="http://schemas.openxmlformats.org/officeDocument/2006/relationships/themeOverride" Target="../theme/themeOverride13.xml"/></Relationships>
</file>

<file path=ppt/charts/_rels/chart19.xml.rels><?xml version="1.0" encoding="UTF-8" standalone="yes"?>
<Relationships xmlns="http://schemas.openxmlformats.org/package/2006/relationships"><Relationship Id="rId2" Type="http://schemas.openxmlformats.org/officeDocument/2006/relationships/oleObject" Target="file:///D:\S\CIAE_DNP_NRG\note\PXCT.xlsx" TargetMode="External"/><Relationship Id="rId1" Type="http://schemas.openxmlformats.org/officeDocument/2006/relationships/themeOverride" Target="../theme/themeOverride14.xml"/></Relationships>
</file>

<file path=ppt/charts/_rels/chart2.xml.rels><?xml version="1.0" encoding="UTF-8" standalone="yes"?>
<Relationships xmlns="http://schemas.openxmlformats.org/package/2006/relationships"><Relationship Id="rId1" Type="http://schemas.openxmlformats.org/officeDocument/2006/relationships/oleObject" Target="file:///D:\S\CIAE_DNP_NRG\note\PXCT.xlsx" TargetMode="External"/></Relationships>
</file>

<file path=ppt/charts/_rels/chart20.xml.rels><?xml version="1.0" encoding="UTF-8" standalone="yes"?>
<Relationships xmlns="http://schemas.openxmlformats.org/package/2006/relationships"><Relationship Id="rId2" Type="http://schemas.openxmlformats.org/officeDocument/2006/relationships/oleObject" Target="file:///D:\S\CIAE_DNP_NRG\note\PXCT.xlsx" TargetMode="External"/><Relationship Id="rId1" Type="http://schemas.openxmlformats.org/officeDocument/2006/relationships/themeOverride" Target="../theme/themeOverride15.xml"/></Relationships>
</file>

<file path=ppt/charts/_rels/chart21.xml.rels><?xml version="1.0" encoding="UTF-8" standalone="yes"?>
<Relationships xmlns="http://schemas.openxmlformats.org/package/2006/relationships"><Relationship Id="rId3" Type="http://schemas.openxmlformats.org/officeDocument/2006/relationships/oleObject" Target="file:///D:\S\CIAE_DNP_NRG\note\PXCT.xlsx" TargetMode="External"/><Relationship Id="rId2" Type="http://schemas.microsoft.com/office/2011/relationships/chartColorStyle" Target="colors11.xml"/><Relationship Id="rId1" Type="http://schemas.microsoft.com/office/2011/relationships/chartStyle" Target="style11.xml"/></Relationships>
</file>

<file path=ppt/charts/_rels/chart22.xml.rels><?xml version="1.0" encoding="UTF-8" standalone="yes"?>
<Relationships xmlns="http://schemas.openxmlformats.org/package/2006/relationships"><Relationship Id="rId3" Type="http://schemas.openxmlformats.org/officeDocument/2006/relationships/oleObject" Target="file:///D:\S\CIAE_DNP_NRG\note\PXCT.xlsx" TargetMode="External"/><Relationship Id="rId2" Type="http://schemas.microsoft.com/office/2011/relationships/chartColorStyle" Target="colors12.xml"/><Relationship Id="rId1" Type="http://schemas.microsoft.com/office/2011/relationships/chartStyle" Target="style12.xml"/></Relationships>
</file>

<file path=ppt/charts/_rels/chart23.xml.rels><?xml version="1.0" encoding="UTF-8" standalone="yes"?>
<Relationships xmlns="http://schemas.openxmlformats.org/package/2006/relationships"><Relationship Id="rId2" Type="http://schemas.openxmlformats.org/officeDocument/2006/relationships/oleObject" Target="file:///D:\S\CIAE_DNP_NRG\note\PXCT.xlsx" TargetMode="External"/><Relationship Id="rId1" Type="http://schemas.openxmlformats.org/officeDocument/2006/relationships/themeOverride" Target="../theme/themeOverride16.xml"/></Relationships>
</file>

<file path=ppt/charts/_rels/chart3.xml.rels><?xml version="1.0" encoding="UTF-8" standalone="yes"?>
<Relationships xmlns="http://schemas.openxmlformats.org/package/2006/relationships"><Relationship Id="rId1" Type="http://schemas.openxmlformats.org/officeDocument/2006/relationships/oleObject" Target="file:///D:\S\CIAE_DNP_NRG\note\PXCT.xlsx" TargetMode="External"/></Relationships>
</file>

<file path=ppt/charts/_rels/chart4.xml.rels><?xml version="1.0" encoding="UTF-8" standalone="yes"?>
<Relationships xmlns="http://schemas.openxmlformats.org/package/2006/relationships"><Relationship Id="rId1" Type="http://schemas.openxmlformats.org/officeDocument/2006/relationships/oleObject" Target="file:///D:\S\CIAE_DNP_NRG\note\PXCT.xlsx" TargetMode="External"/></Relationships>
</file>

<file path=ppt/charts/_rels/chart5.xml.rels><?xml version="1.0" encoding="UTF-8" standalone="yes"?>
<Relationships xmlns="http://schemas.openxmlformats.org/package/2006/relationships"><Relationship Id="rId1" Type="http://schemas.openxmlformats.org/officeDocument/2006/relationships/oleObject" Target="file:///D:\S\CIAE_DNP_NRG\note\PXCT.xlsx" TargetMode="External"/></Relationships>
</file>

<file path=ppt/charts/_rels/chart6.xml.rels><?xml version="1.0" encoding="UTF-8" standalone="yes"?>
<Relationships xmlns="http://schemas.openxmlformats.org/package/2006/relationships"><Relationship Id="rId3" Type="http://schemas.openxmlformats.org/officeDocument/2006/relationships/oleObject" Target="file:///D:\S\CIAE_DNP_NRG\note\PXCT.xlsx" TargetMode="External"/><Relationship Id="rId2" Type="http://schemas.microsoft.com/office/2011/relationships/chartColorStyle" Target="colors2.xml"/><Relationship Id="rId1" Type="http://schemas.microsoft.com/office/2011/relationships/chartStyle" Target="style2.xml"/></Relationships>
</file>

<file path=ppt/charts/_rels/chart7.xml.rels><?xml version="1.0" encoding="UTF-8" standalone="yes"?>
<Relationships xmlns="http://schemas.openxmlformats.org/package/2006/relationships"><Relationship Id="rId2" Type="http://schemas.openxmlformats.org/officeDocument/2006/relationships/oleObject" Target="file:///D:\S\CIAE_DNP_NRG\note\PXCT.xlsx" TargetMode="External"/><Relationship Id="rId1" Type="http://schemas.openxmlformats.org/officeDocument/2006/relationships/themeOverride" Target="../theme/themeOverride2.xml"/></Relationships>
</file>

<file path=ppt/charts/_rels/chart8.xml.rels><?xml version="1.0" encoding="UTF-8" standalone="yes"?>
<Relationships xmlns="http://schemas.openxmlformats.org/package/2006/relationships"><Relationship Id="rId2" Type="http://schemas.openxmlformats.org/officeDocument/2006/relationships/oleObject" Target="file:///D:\S\CIAE_DNP_NRG\note\PXCT.xlsx" TargetMode="External"/><Relationship Id="rId1" Type="http://schemas.openxmlformats.org/officeDocument/2006/relationships/themeOverride" Target="../theme/themeOverride3.xml"/></Relationships>
</file>

<file path=ppt/charts/_rels/chart9.xml.rels><?xml version="1.0" encoding="UTF-8" standalone="yes"?>
<Relationships xmlns="http://schemas.openxmlformats.org/package/2006/relationships"><Relationship Id="rId3" Type="http://schemas.openxmlformats.org/officeDocument/2006/relationships/themeOverride" Target="../theme/themeOverride4.xml"/><Relationship Id="rId2" Type="http://schemas.microsoft.com/office/2011/relationships/chartColorStyle" Target="colors3.xml"/><Relationship Id="rId1" Type="http://schemas.microsoft.com/office/2011/relationships/chartStyle" Target="style3.xml"/><Relationship Id="rId4" Type="http://schemas.openxmlformats.org/officeDocument/2006/relationships/oleObject" Target="file:///D:\S\CIAE_DNP_NRG\note\PXCT.xlsx" TargetMode="External"/></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1088648293963255"/>
          <c:y val="5.0925925925925923E-2"/>
          <c:w val="0.82689129483814527"/>
          <c:h val="0.79711151704854133"/>
        </c:manualLayout>
      </c:layout>
      <c:scatterChart>
        <c:scatterStyle val="smoothMarker"/>
        <c:varyColors val="0"/>
        <c:ser>
          <c:idx val="3"/>
          <c:order val="0"/>
          <c:tx>
            <c:strRef>
              <c:f>'60GaEC'!$M$2</c:f>
              <c:strCache>
                <c:ptCount val="1"/>
                <c:pt idx="0">
                  <c:v>PK %</c:v>
                </c:pt>
              </c:strCache>
            </c:strRef>
          </c:tx>
          <c:spPr>
            <a:ln w="19050" cap="rnd">
              <a:solidFill>
                <a:schemeClr val="accent4"/>
              </a:solidFill>
              <a:round/>
            </a:ln>
            <a:effectLst/>
          </c:spPr>
          <c:marker>
            <c:symbol val="none"/>
          </c:marker>
          <c:xVal>
            <c:numRef>
              <c:f>'60GaEC'!$A$3:$A$27</c:f>
              <c:numCache>
                <c:formatCode>General</c:formatCode>
                <c:ptCount val="25"/>
                <c:pt idx="0">
                  <c:v>12000</c:v>
                </c:pt>
                <c:pt idx="1">
                  <c:v>11500</c:v>
                </c:pt>
                <c:pt idx="2">
                  <c:v>11000</c:v>
                </c:pt>
                <c:pt idx="3">
                  <c:v>10500</c:v>
                </c:pt>
                <c:pt idx="4">
                  <c:v>10000</c:v>
                </c:pt>
                <c:pt idx="5">
                  <c:v>9500</c:v>
                </c:pt>
                <c:pt idx="6">
                  <c:v>9000</c:v>
                </c:pt>
                <c:pt idx="7">
                  <c:v>8500</c:v>
                </c:pt>
                <c:pt idx="8">
                  <c:v>8000</c:v>
                </c:pt>
                <c:pt idx="9">
                  <c:v>7500</c:v>
                </c:pt>
                <c:pt idx="10">
                  <c:v>7000</c:v>
                </c:pt>
                <c:pt idx="11">
                  <c:v>6500</c:v>
                </c:pt>
                <c:pt idx="12">
                  <c:v>6000</c:v>
                </c:pt>
                <c:pt idx="13">
                  <c:v>5500</c:v>
                </c:pt>
                <c:pt idx="14">
                  <c:v>5000</c:v>
                </c:pt>
                <c:pt idx="15">
                  <c:v>4500</c:v>
                </c:pt>
                <c:pt idx="16">
                  <c:v>4000</c:v>
                </c:pt>
                <c:pt idx="17">
                  <c:v>3500</c:v>
                </c:pt>
                <c:pt idx="18">
                  <c:v>3000</c:v>
                </c:pt>
                <c:pt idx="19">
                  <c:v>2500</c:v>
                </c:pt>
                <c:pt idx="20">
                  <c:v>2000</c:v>
                </c:pt>
                <c:pt idx="21">
                  <c:v>1500</c:v>
                </c:pt>
                <c:pt idx="22">
                  <c:v>1000</c:v>
                </c:pt>
                <c:pt idx="23">
                  <c:v>500</c:v>
                </c:pt>
                <c:pt idx="24">
                  <c:v>0</c:v>
                </c:pt>
              </c:numCache>
            </c:numRef>
          </c:xVal>
          <c:yVal>
            <c:numRef>
              <c:f>'60GaEC'!$M$3:$M$27</c:f>
              <c:numCache>
                <c:formatCode>0.00</c:formatCode>
                <c:ptCount val="25"/>
                <c:pt idx="0">
                  <c:v>87.500000000000014</c:v>
                </c:pt>
                <c:pt idx="1">
                  <c:v>92.857142857142847</c:v>
                </c:pt>
                <c:pt idx="2">
                  <c:v>89.743589743589752</c:v>
                </c:pt>
                <c:pt idx="3">
                  <c:v>91.304347826086968</c:v>
                </c:pt>
                <c:pt idx="4">
                  <c:v>88</c:v>
                </c:pt>
                <c:pt idx="5">
                  <c:v>88.118811881188122</c:v>
                </c:pt>
                <c:pt idx="6">
                  <c:v>88.8888888888889</c:v>
                </c:pt>
                <c:pt idx="7">
                  <c:v>88.679245283018872</c:v>
                </c:pt>
                <c:pt idx="8">
                  <c:v>87.5</c:v>
                </c:pt>
                <c:pt idx="9">
                  <c:v>87.096774193548399</c:v>
                </c:pt>
                <c:pt idx="10">
                  <c:v>88.571428571428584</c:v>
                </c:pt>
                <c:pt idx="11">
                  <c:v>88.81987577639751</c:v>
                </c:pt>
                <c:pt idx="12">
                  <c:v>88.721804511278208</c:v>
                </c:pt>
                <c:pt idx="13">
                  <c:v>88.392857142857125</c:v>
                </c:pt>
                <c:pt idx="14">
                  <c:v>89.361702127659584</c:v>
                </c:pt>
                <c:pt idx="15">
                  <c:v>87.654320987654316</c:v>
                </c:pt>
                <c:pt idx="16">
                  <c:v>88.832487309644677</c:v>
                </c:pt>
                <c:pt idx="17">
                  <c:v>88.405797101449252</c:v>
                </c:pt>
                <c:pt idx="18">
                  <c:v>88.333333333333343</c:v>
                </c:pt>
                <c:pt idx="19">
                  <c:v>88.461538461538467</c:v>
                </c:pt>
                <c:pt idx="20">
                  <c:v>88.6710239651416</c:v>
                </c:pt>
                <c:pt idx="21">
                  <c:v>88.64197530864196</c:v>
                </c:pt>
                <c:pt idx="22">
                  <c:v>88.579387186629518</c:v>
                </c:pt>
                <c:pt idx="23">
                  <c:v>88.437499999999986</c:v>
                </c:pt>
                <c:pt idx="24">
                  <c:v>88.461538461538467</c:v>
                </c:pt>
              </c:numCache>
            </c:numRef>
          </c:yVal>
          <c:smooth val="1"/>
          <c:extLst>
            <c:ext xmlns:c16="http://schemas.microsoft.com/office/drawing/2014/chart" uri="{C3380CC4-5D6E-409C-BE32-E72D297353CC}">
              <c16:uniqueId val="{00000000-8B39-4F00-B6CC-B78F8ED57E88}"/>
            </c:ext>
          </c:extLst>
        </c:ser>
        <c:ser>
          <c:idx val="2"/>
          <c:order val="1"/>
          <c:tx>
            <c:strRef>
              <c:f>'60GaEC'!$L$2</c:f>
              <c:strCache>
                <c:ptCount val="1"/>
                <c:pt idx="0">
                  <c:v>PEC %</c:v>
                </c:pt>
              </c:strCache>
            </c:strRef>
          </c:tx>
          <c:spPr>
            <a:ln w="19050" cap="rnd">
              <a:solidFill>
                <a:schemeClr val="accent3"/>
              </a:solidFill>
              <a:round/>
            </a:ln>
            <a:effectLst/>
          </c:spPr>
          <c:marker>
            <c:symbol val="none"/>
          </c:marker>
          <c:xVal>
            <c:numRef>
              <c:f>'60GaEC'!$A$3:$A$16</c:f>
              <c:numCache>
                <c:formatCode>General</c:formatCode>
                <c:ptCount val="14"/>
                <c:pt idx="0">
                  <c:v>12000</c:v>
                </c:pt>
                <c:pt idx="1">
                  <c:v>11500</c:v>
                </c:pt>
                <c:pt idx="2">
                  <c:v>11000</c:v>
                </c:pt>
                <c:pt idx="3">
                  <c:v>10500</c:v>
                </c:pt>
                <c:pt idx="4">
                  <c:v>10000</c:v>
                </c:pt>
                <c:pt idx="5">
                  <c:v>9500</c:v>
                </c:pt>
                <c:pt idx="6">
                  <c:v>9000</c:v>
                </c:pt>
                <c:pt idx="7">
                  <c:v>8500</c:v>
                </c:pt>
                <c:pt idx="8">
                  <c:v>8000</c:v>
                </c:pt>
                <c:pt idx="9">
                  <c:v>7500</c:v>
                </c:pt>
                <c:pt idx="10">
                  <c:v>7000</c:v>
                </c:pt>
                <c:pt idx="11">
                  <c:v>6500</c:v>
                </c:pt>
                <c:pt idx="12">
                  <c:v>6000</c:v>
                </c:pt>
                <c:pt idx="13">
                  <c:v>5500</c:v>
                </c:pt>
              </c:numCache>
            </c:numRef>
          </c:xVal>
          <c:yVal>
            <c:numRef>
              <c:f>'60GaEC'!$L$3:$L$13</c:f>
              <c:numCache>
                <c:formatCode>General</c:formatCode>
                <c:ptCount val="11"/>
                <c:pt idx="0">
                  <c:v>16</c:v>
                </c:pt>
                <c:pt idx="1">
                  <c:v>7.0000000000000009</c:v>
                </c:pt>
                <c:pt idx="2">
                  <c:v>3.9</c:v>
                </c:pt>
                <c:pt idx="3">
                  <c:v>2.2999999999999998</c:v>
                </c:pt>
                <c:pt idx="4">
                  <c:v>1.5</c:v>
                </c:pt>
                <c:pt idx="5">
                  <c:v>1.01</c:v>
                </c:pt>
                <c:pt idx="6">
                  <c:v>0.72</c:v>
                </c:pt>
                <c:pt idx="7">
                  <c:v>0.53</c:v>
                </c:pt>
                <c:pt idx="8">
                  <c:v>0.4</c:v>
                </c:pt>
                <c:pt idx="9">
                  <c:v>0.31</c:v>
                </c:pt>
                <c:pt idx="10">
                  <c:v>0.245</c:v>
                </c:pt>
              </c:numCache>
            </c:numRef>
          </c:yVal>
          <c:smooth val="1"/>
          <c:extLst>
            <c:ext xmlns:c16="http://schemas.microsoft.com/office/drawing/2014/chart" uri="{C3380CC4-5D6E-409C-BE32-E72D297353CC}">
              <c16:uniqueId val="{00000001-8B39-4F00-B6CC-B78F8ED57E88}"/>
            </c:ext>
          </c:extLst>
        </c:ser>
        <c:ser>
          <c:idx val="0"/>
          <c:order val="2"/>
          <c:tx>
            <c:strRef>
              <c:f>'60GaEC'!$B$2</c:f>
              <c:strCache>
                <c:ptCount val="1"/>
                <c:pt idx="0">
                  <c:v>I(EC)</c:v>
                </c:pt>
              </c:strCache>
            </c:strRef>
          </c:tx>
          <c:spPr>
            <a:ln w="19050" cap="rnd">
              <a:solidFill>
                <a:schemeClr val="accent1"/>
              </a:solidFill>
              <a:round/>
            </a:ln>
            <a:effectLst/>
          </c:spPr>
          <c:marker>
            <c:symbol val="none"/>
          </c:marker>
          <c:xVal>
            <c:numRef>
              <c:f>'60GaEC'!$A$3:$A$27</c:f>
              <c:numCache>
                <c:formatCode>General</c:formatCode>
                <c:ptCount val="25"/>
                <c:pt idx="0">
                  <c:v>12000</c:v>
                </c:pt>
                <c:pt idx="1">
                  <c:v>11500</c:v>
                </c:pt>
                <c:pt idx="2">
                  <c:v>11000</c:v>
                </c:pt>
                <c:pt idx="3">
                  <c:v>10500</c:v>
                </c:pt>
                <c:pt idx="4">
                  <c:v>10000</c:v>
                </c:pt>
                <c:pt idx="5">
                  <c:v>9500</c:v>
                </c:pt>
                <c:pt idx="6">
                  <c:v>9000</c:v>
                </c:pt>
                <c:pt idx="7">
                  <c:v>8500</c:v>
                </c:pt>
                <c:pt idx="8">
                  <c:v>8000</c:v>
                </c:pt>
                <c:pt idx="9">
                  <c:v>7500</c:v>
                </c:pt>
                <c:pt idx="10">
                  <c:v>7000</c:v>
                </c:pt>
                <c:pt idx="11">
                  <c:v>6500</c:v>
                </c:pt>
                <c:pt idx="12">
                  <c:v>6000</c:v>
                </c:pt>
                <c:pt idx="13">
                  <c:v>5500</c:v>
                </c:pt>
                <c:pt idx="14">
                  <c:v>5000</c:v>
                </c:pt>
                <c:pt idx="15">
                  <c:v>4500</c:v>
                </c:pt>
                <c:pt idx="16">
                  <c:v>4000</c:v>
                </c:pt>
                <c:pt idx="17">
                  <c:v>3500</c:v>
                </c:pt>
                <c:pt idx="18">
                  <c:v>3000</c:v>
                </c:pt>
                <c:pt idx="19">
                  <c:v>2500</c:v>
                </c:pt>
                <c:pt idx="20">
                  <c:v>2000</c:v>
                </c:pt>
                <c:pt idx="21">
                  <c:v>1500</c:v>
                </c:pt>
                <c:pt idx="22">
                  <c:v>1000</c:v>
                </c:pt>
                <c:pt idx="23">
                  <c:v>500</c:v>
                </c:pt>
                <c:pt idx="24">
                  <c:v>0</c:v>
                </c:pt>
              </c:numCache>
            </c:numRef>
          </c:xVal>
          <c:yVal>
            <c:numRef>
              <c:f>'60GaEC'!$B$3:$B$27</c:f>
              <c:numCache>
                <c:formatCode>General</c:formatCode>
                <c:ptCount val="25"/>
                <c:pt idx="0">
                  <c:v>16</c:v>
                </c:pt>
                <c:pt idx="1">
                  <c:v>7</c:v>
                </c:pt>
                <c:pt idx="2">
                  <c:v>3.9</c:v>
                </c:pt>
                <c:pt idx="3">
                  <c:v>2.2999999999999998</c:v>
                </c:pt>
                <c:pt idx="4">
                  <c:v>1.5</c:v>
                </c:pt>
                <c:pt idx="5">
                  <c:v>1.01</c:v>
                </c:pt>
                <c:pt idx="6">
                  <c:v>0.72</c:v>
                </c:pt>
                <c:pt idx="7">
                  <c:v>0.53</c:v>
                </c:pt>
                <c:pt idx="8">
                  <c:v>0.4</c:v>
                </c:pt>
                <c:pt idx="9">
                  <c:v>0.31</c:v>
                </c:pt>
                <c:pt idx="10">
                  <c:v>0.245</c:v>
                </c:pt>
                <c:pt idx="11">
                  <c:v>0.161</c:v>
                </c:pt>
                <c:pt idx="12">
                  <c:v>0.13300000000000001</c:v>
                </c:pt>
                <c:pt idx="13">
                  <c:v>0.112</c:v>
                </c:pt>
                <c:pt idx="14">
                  <c:v>9.4E-2</c:v>
                </c:pt>
                <c:pt idx="15">
                  <c:v>8.1000000000000003E-2</c:v>
                </c:pt>
                <c:pt idx="16">
                  <c:v>0.19700000000000001</c:v>
                </c:pt>
                <c:pt idx="17">
                  <c:v>6.9000000000000006E-2</c:v>
                </c:pt>
                <c:pt idx="18">
                  <c:v>0.06</c:v>
                </c:pt>
                <c:pt idx="19">
                  <c:v>5.1999999999999998E-2</c:v>
                </c:pt>
                <c:pt idx="20">
                  <c:v>4.5900000000000003E-2</c:v>
                </c:pt>
                <c:pt idx="21">
                  <c:v>4.0500000000000001E-2</c:v>
                </c:pt>
                <c:pt idx="22">
                  <c:v>3.5900000000000001E-2</c:v>
                </c:pt>
                <c:pt idx="23">
                  <c:v>3.2000000000000001E-2</c:v>
                </c:pt>
                <c:pt idx="24">
                  <c:v>2.86E-2</c:v>
                </c:pt>
              </c:numCache>
            </c:numRef>
          </c:yVal>
          <c:smooth val="1"/>
          <c:extLst>
            <c:ext xmlns:c16="http://schemas.microsoft.com/office/drawing/2014/chart" uri="{C3380CC4-5D6E-409C-BE32-E72D297353CC}">
              <c16:uniqueId val="{00000002-8B39-4F00-B6CC-B78F8ED57E88}"/>
            </c:ext>
          </c:extLst>
        </c:ser>
        <c:ser>
          <c:idx val="1"/>
          <c:order val="3"/>
          <c:tx>
            <c:strRef>
              <c:f>'60GaEC'!$C$2</c:f>
              <c:strCache>
                <c:ptCount val="1"/>
                <c:pt idx="0">
                  <c:v>I(β+)</c:v>
                </c:pt>
              </c:strCache>
            </c:strRef>
          </c:tx>
          <c:spPr>
            <a:ln w="19050" cap="rnd">
              <a:solidFill>
                <a:schemeClr val="accent2"/>
              </a:solidFill>
              <a:round/>
            </a:ln>
            <a:effectLst/>
          </c:spPr>
          <c:marker>
            <c:symbol val="none"/>
          </c:marker>
          <c:xVal>
            <c:numRef>
              <c:f>'60GaEC'!$A$3:$A$27</c:f>
              <c:numCache>
                <c:formatCode>General</c:formatCode>
                <c:ptCount val="25"/>
                <c:pt idx="0">
                  <c:v>12000</c:v>
                </c:pt>
                <c:pt idx="1">
                  <c:v>11500</c:v>
                </c:pt>
                <c:pt idx="2">
                  <c:v>11000</c:v>
                </c:pt>
                <c:pt idx="3">
                  <c:v>10500</c:v>
                </c:pt>
                <c:pt idx="4">
                  <c:v>10000</c:v>
                </c:pt>
                <c:pt idx="5">
                  <c:v>9500</c:v>
                </c:pt>
                <c:pt idx="6">
                  <c:v>9000</c:v>
                </c:pt>
                <c:pt idx="7">
                  <c:v>8500</c:v>
                </c:pt>
                <c:pt idx="8">
                  <c:v>8000</c:v>
                </c:pt>
                <c:pt idx="9">
                  <c:v>7500</c:v>
                </c:pt>
                <c:pt idx="10">
                  <c:v>7000</c:v>
                </c:pt>
                <c:pt idx="11">
                  <c:v>6500</c:v>
                </c:pt>
                <c:pt idx="12">
                  <c:v>6000</c:v>
                </c:pt>
                <c:pt idx="13">
                  <c:v>5500</c:v>
                </c:pt>
                <c:pt idx="14">
                  <c:v>5000</c:v>
                </c:pt>
                <c:pt idx="15">
                  <c:v>4500</c:v>
                </c:pt>
                <c:pt idx="16">
                  <c:v>4000</c:v>
                </c:pt>
                <c:pt idx="17">
                  <c:v>3500</c:v>
                </c:pt>
                <c:pt idx="18">
                  <c:v>3000</c:v>
                </c:pt>
                <c:pt idx="19">
                  <c:v>2500</c:v>
                </c:pt>
                <c:pt idx="20">
                  <c:v>2000</c:v>
                </c:pt>
                <c:pt idx="21">
                  <c:v>1500</c:v>
                </c:pt>
                <c:pt idx="22">
                  <c:v>1000</c:v>
                </c:pt>
                <c:pt idx="23">
                  <c:v>500</c:v>
                </c:pt>
                <c:pt idx="24">
                  <c:v>0</c:v>
                </c:pt>
              </c:numCache>
            </c:numRef>
          </c:xVal>
          <c:yVal>
            <c:numRef>
              <c:f>'60GaEC'!$C$3:$C$27</c:f>
              <c:numCache>
                <c:formatCode>General</c:formatCode>
                <c:ptCount val="25"/>
                <c:pt idx="0">
                  <c:v>84</c:v>
                </c:pt>
                <c:pt idx="1">
                  <c:v>93</c:v>
                </c:pt>
                <c:pt idx="2">
                  <c:v>96.1</c:v>
                </c:pt>
                <c:pt idx="3">
                  <c:v>97.7</c:v>
                </c:pt>
                <c:pt idx="4">
                  <c:v>98.5</c:v>
                </c:pt>
                <c:pt idx="5">
                  <c:v>98.99</c:v>
                </c:pt>
                <c:pt idx="6">
                  <c:v>99.28</c:v>
                </c:pt>
                <c:pt idx="7">
                  <c:v>99.47</c:v>
                </c:pt>
                <c:pt idx="8">
                  <c:v>99.6</c:v>
                </c:pt>
                <c:pt idx="9">
                  <c:v>99.69</c:v>
                </c:pt>
                <c:pt idx="10">
                  <c:v>99.754999999999995</c:v>
                </c:pt>
                <c:pt idx="11">
                  <c:v>99.838999999999999</c:v>
                </c:pt>
                <c:pt idx="12">
                  <c:v>99.867000000000004</c:v>
                </c:pt>
                <c:pt idx="13">
                  <c:v>99.888000000000005</c:v>
                </c:pt>
                <c:pt idx="14">
                  <c:v>99.906000000000006</c:v>
                </c:pt>
                <c:pt idx="15">
                  <c:v>99.918999999999997</c:v>
                </c:pt>
                <c:pt idx="16">
                  <c:v>99.802999999999997</c:v>
                </c:pt>
                <c:pt idx="17">
                  <c:v>99.930999999999997</c:v>
                </c:pt>
                <c:pt idx="18">
                  <c:v>99.94</c:v>
                </c:pt>
                <c:pt idx="19">
                  <c:v>99.947999999999993</c:v>
                </c:pt>
                <c:pt idx="20">
                  <c:v>99.954099999999997</c:v>
                </c:pt>
                <c:pt idx="21">
                  <c:v>99.959500000000006</c:v>
                </c:pt>
                <c:pt idx="22">
                  <c:v>99.964100000000002</c:v>
                </c:pt>
                <c:pt idx="23">
                  <c:v>99.968000000000004</c:v>
                </c:pt>
                <c:pt idx="24">
                  <c:v>99.971400000000003</c:v>
                </c:pt>
              </c:numCache>
            </c:numRef>
          </c:yVal>
          <c:smooth val="1"/>
          <c:extLst>
            <c:ext xmlns:c16="http://schemas.microsoft.com/office/drawing/2014/chart" uri="{C3380CC4-5D6E-409C-BE32-E72D297353CC}">
              <c16:uniqueId val="{00000003-8B39-4F00-B6CC-B78F8ED57E88}"/>
            </c:ext>
          </c:extLst>
        </c:ser>
        <c:dLbls>
          <c:showLegendKey val="0"/>
          <c:showVal val="0"/>
          <c:showCatName val="0"/>
          <c:showSerName val="0"/>
          <c:showPercent val="0"/>
          <c:showBubbleSize val="0"/>
        </c:dLbls>
        <c:axId val="647110448"/>
        <c:axId val="507309832"/>
      </c:scatterChart>
      <c:valAx>
        <c:axId val="647110448"/>
        <c:scaling>
          <c:orientation val="minMax"/>
        </c:scaling>
        <c:delete val="0"/>
        <c:axPos val="b"/>
        <c:majorGridlines>
          <c:spPr>
            <a:ln w="9525" cap="flat" cmpd="sng" algn="ctr">
              <a:solidFill>
                <a:schemeClr val="tx1">
                  <a:lumMod val="15000"/>
                  <a:lumOff val="85000"/>
                </a:schemeClr>
              </a:solidFill>
              <a:round/>
            </a:ln>
            <a:effectLst/>
          </c:spPr>
        </c:majorGridlines>
        <c:title>
          <c:tx>
            <c:rich>
              <a:bodyPr rot="0" spcFirstLastPara="1" vertOverflow="ellipsis" vert="horz" wrap="square" anchor="ctr" anchorCtr="1"/>
              <a:lstStyle/>
              <a:p>
                <a:pPr>
                  <a:defRPr sz="1400" b="0" i="0" u="none" strike="noStrike" kern="1200" baseline="0">
                    <a:solidFill>
                      <a:schemeClr val="tx1">
                        <a:lumMod val="65000"/>
                        <a:lumOff val="35000"/>
                      </a:schemeClr>
                    </a:solidFill>
                    <a:latin typeface="+mn-lt"/>
                    <a:ea typeface="+mn-ea"/>
                    <a:cs typeface="+mn-cs"/>
                  </a:defRPr>
                </a:pPr>
                <a:r>
                  <a:rPr lang="en-US" altLang="zh-CN" sz="1400" dirty="0"/>
                  <a:t>E* 60Zn</a:t>
                </a:r>
                <a:endParaRPr lang="zh-CN" altLang="en-US" sz="1400" dirty="0"/>
              </a:p>
            </c:rich>
          </c:tx>
          <c:layout>
            <c:manualLayout>
              <c:xMode val="edge"/>
              <c:yMode val="edge"/>
              <c:x val="0.46434601924759406"/>
              <c:y val="0.9255548264800233"/>
            </c:manualLayout>
          </c:layout>
          <c:overlay val="0"/>
          <c:spPr>
            <a:noFill/>
            <a:ln>
              <a:noFill/>
            </a:ln>
            <a:effectLst/>
          </c:spPr>
          <c:txPr>
            <a:bodyPr rot="0" spcFirstLastPara="1" vertOverflow="ellipsis" vert="horz" wrap="square" anchor="ctr" anchorCtr="1"/>
            <a:lstStyle/>
            <a:p>
              <a:pPr>
                <a:defRPr sz="1400" b="0" i="0" u="none" strike="noStrike" kern="1200" baseline="0">
                  <a:solidFill>
                    <a:schemeClr val="tx1">
                      <a:lumMod val="65000"/>
                      <a:lumOff val="35000"/>
                    </a:schemeClr>
                  </a:solidFill>
                  <a:latin typeface="+mn-lt"/>
                  <a:ea typeface="+mn-ea"/>
                  <a:cs typeface="+mn-cs"/>
                </a:defRPr>
              </a:pPr>
              <a:endParaRPr lang="en-US"/>
            </a:p>
          </c:txPr>
        </c:title>
        <c:numFmt formatCode="General" sourceLinked="1"/>
        <c:majorTickMark val="none"/>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n-US"/>
          </a:p>
        </c:txPr>
        <c:crossAx val="507309832"/>
        <c:crosses val="autoZero"/>
        <c:crossBetween val="midCat"/>
      </c:valAx>
      <c:valAx>
        <c:axId val="507309832"/>
        <c:scaling>
          <c:orientation val="minMax"/>
        </c:scaling>
        <c:delete val="0"/>
        <c:axPos val="l"/>
        <c:majorGridlines>
          <c:spPr>
            <a:ln w="9525" cap="flat" cmpd="sng" algn="ctr">
              <a:solidFill>
                <a:schemeClr val="tx1">
                  <a:lumMod val="15000"/>
                  <a:lumOff val="85000"/>
                </a:schemeClr>
              </a:solidFill>
              <a:round/>
            </a:ln>
            <a:effectLst/>
          </c:spPr>
        </c:majorGridlines>
        <c:numFmt formatCode="0.00" sourceLinked="1"/>
        <c:majorTickMark val="none"/>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n-US"/>
          </a:p>
        </c:txPr>
        <c:crossAx val="647110448"/>
        <c:crosses val="autoZero"/>
        <c:crossBetween val="midCat"/>
      </c:valAx>
      <c:spPr>
        <a:noFill/>
        <a:ln>
          <a:noFill/>
        </a:ln>
        <a:effectLst/>
      </c:spPr>
    </c:plotArea>
    <c:legend>
      <c:legendPos val="b"/>
      <c:layout>
        <c:manualLayout>
          <c:xMode val="edge"/>
          <c:yMode val="edge"/>
          <c:x val="0.17495778652668417"/>
          <c:y val="6.9686006290091862E-2"/>
          <c:w val="0.56675087489063869"/>
          <c:h val="7.8125546806649168E-2"/>
        </c:manualLayout>
      </c:layout>
      <c:overlay val="0"/>
      <c:spPr>
        <a:noFill/>
        <a:ln>
          <a:noFill/>
        </a:ln>
        <a:effectLst/>
      </c:spPr>
      <c:txPr>
        <a:bodyPr rot="0" spcFirstLastPara="1" vertOverflow="ellipsis" vert="horz" wrap="square" anchor="ctr" anchorCtr="1"/>
        <a:lstStyle/>
        <a:p>
          <a:pPr>
            <a:defRPr sz="1400" b="0" i="0" u="none" strike="noStrike" kern="1200" baseline="0">
              <a:solidFill>
                <a:schemeClr val="tx1">
                  <a:lumMod val="65000"/>
                  <a:lumOff val="35000"/>
                </a:schemeClr>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1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title>
      <c:tx>
        <c:rich>
          <a:bodyPr rot="0" spcFirstLastPara="1" vertOverflow="ellipsis" vert="horz" wrap="square" anchor="t" anchorCtr="0"/>
          <a:lstStyle/>
          <a:p>
            <a:pPr>
              <a:defRPr sz="1550" b="0" i="0" u="none" strike="noStrike" kern="1200" baseline="0">
                <a:solidFill>
                  <a:schemeClr val="tx1"/>
                </a:solidFill>
                <a:latin typeface="Cambria" panose="02040503050406030204" pitchFamily="18" charset="0"/>
                <a:ea typeface="Cambria" panose="02040503050406030204" pitchFamily="18" charset="0"/>
                <a:cs typeface="+mn-cs"/>
              </a:defRPr>
            </a:pPr>
            <a:r>
              <a:rPr lang="en-US" sz="1550" dirty="0"/>
              <a:t>(p,</a:t>
            </a:r>
            <a:r>
              <a:rPr lang="el-GR" sz="1550" dirty="0"/>
              <a:t>γ)</a:t>
            </a:r>
            <a:r>
              <a:rPr lang="en-US" sz="1550" dirty="0"/>
              <a:t> rate contributions from Brown's 66 resonances with Brown's Γp and Brown's Γγ</a:t>
            </a:r>
          </a:p>
        </c:rich>
      </c:tx>
      <c:overlay val="0"/>
      <c:spPr>
        <a:noFill/>
        <a:ln>
          <a:noFill/>
        </a:ln>
        <a:effectLst/>
      </c:spPr>
      <c:txPr>
        <a:bodyPr rot="0" spcFirstLastPara="1" vertOverflow="ellipsis" vert="horz" wrap="square" anchor="t" anchorCtr="0"/>
        <a:lstStyle/>
        <a:p>
          <a:pPr>
            <a:defRPr sz="1550" b="0" i="0" u="none" strike="noStrike" kern="1200" baseline="0">
              <a:solidFill>
                <a:schemeClr val="tx1"/>
              </a:solidFill>
              <a:latin typeface="Cambria" panose="02040503050406030204" pitchFamily="18" charset="0"/>
              <a:ea typeface="Cambria" panose="02040503050406030204" pitchFamily="18" charset="0"/>
              <a:cs typeface="+mn-cs"/>
            </a:defRPr>
          </a:pPr>
          <a:endParaRPr lang="en-US"/>
        </a:p>
      </c:txPr>
    </c:title>
    <c:autoTitleDeleted val="0"/>
    <c:plotArea>
      <c:layout>
        <c:manualLayout>
          <c:layoutTarget val="inner"/>
          <c:xMode val="edge"/>
          <c:yMode val="edge"/>
          <c:x val="0.13582863079615048"/>
          <c:y val="0.15850439051490053"/>
          <c:w val="0.83476870078740173"/>
          <c:h val="0.64615668750788302"/>
        </c:manualLayout>
      </c:layout>
      <c:scatterChart>
        <c:scatterStyle val="smoothMarker"/>
        <c:varyColors val="0"/>
        <c:ser>
          <c:idx val="0"/>
          <c:order val="0"/>
          <c:spPr>
            <a:ln w="9525" cap="rnd">
              <a:solidFill>
                <a:schemeClr val="accent1"/>
              </a:solidFill>
              <a:round/>
            </a:ln>
            <a:effectLst/>
          </c:spPr>
          <c:marker>
            <c:symbol val="none"/>
          </c:marker>
          <c:xVal>
            <c:numRef>
              <c:f>Rauscher!$DN$1:$EK$1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Rauscher!$DN$3:$EK$3</c:f>
              <c:numCache>
                <c:formatCode>0%</c:formatCode>
                <c:ptCount val="24"/>
                <c:pt idx="0">
                  <c:v>6.8738778585277258E-2</c:v>
                </c:pt>
                <c:pt idx="1">
                  <c:v>8.3989361517242001E-3</c:v>
                </c:pt>
                <c:pt idx="2">
                  <c:v>2.2308573174849669E-4</c:v>
                </c:pt>
                <c:pt idx="3">
                  <c:v>2.4231968853824934E-6</c:v>
                </c:pt>
                <c:pt idx="4">
                  <c:v>1.6298347579421147E-7</c:v>
                </c:pt>
                <c:pt idx="5">
                  <c:v>1.5165494365497664E-8</c:v>
                </c:pt>
                <c:pt idx="6">
                  <c:v>1.5130898292232427E-9</c:v>
                </c:pt>
                <c:pt idx="7">
                  <c:v>2.3012098097358385E-10</c:v>
                </c:pt>
                <c:pt idx="8">
                  <c:v>5.2230752070168127E-11</c:v>
                </c:pt>
                <c:pt idx="9">
                  <c:v>1.5947582536604245E-11</c:v>
                </c:pt>
                <c:pt idx="10">
                  <c:v>6.0414048923671918E-12</c:v>
                </c:pt>
                <c:pt idx="11">
                  <c:v>2.8312306979126122E-13</c:v>
                </c:pt>
                <c:pt idx="12">
                  <c:v>5.4875781689170241E-14</c:v>
                </c:pt>
                <c:pt idx="13">
                  <c:v>1.9648428515200875E-14</c:v>
                </c:pt>
                <c:pt idx="14">
                  <c:v>9.7271841825300004E-15</c:v>
                </c:pt>
                <c:pt idx="15">
                  <c:v>5.8347084924947087E-15</c:v>
                </c:pt>
                <c:pt idx="16">
                  <c:v>3.9579709779102109E-15</c:v>
                </c:pt>
                <c:pt idx="17">
                  <c:v>2.9186492707365164E-15</c:v>
                </c:pt>
                <c:pt idx="18">
                  <c:v>2.2835495773776215E-15</c:v>
                </c:pt>
                <c:pt idx="19">
                  <c:v>1.5759841120833129E-15</c:v>
                </c:pt>
                <c:pt idx="20">
                  <c:v>1.2068415872431583E-15</c:v>
                </c:pt>
                <c:pt idx="21">
                  <c:v>9.8688506579637683E-16</c:v>
                </c:pt>
                <c:pt idx="22">
                  <c:v>8.4340500256876633E-16</c:v>
                </c:pt>
                <c:pt idx="23">
                  <c:v>7.4351135538796177E-16</c:v>
                </c:pt>
              </c:numCache>
            </c:numRef>
          </c:yVal>
          <c:smooth val="1"/>
          <c:extLst>
            <c:ext xmlns:c16="http://schemas.microsoft.com/office/drawing/2014/chart" uri="{C3380CC4-5D6E-409C-BE32-E72D297353CC}">
              <c16:uniqueId val="{00000000-950D-4D20-96BA-2EEE7D4B5EE9}"/>
            </c:ext>
          </c:extLst>
        </c:ser>
        <c:ser>
          <c:idx val="1"/>
          <c:order val="1"/>
          <c:spPr>
            <a:ln w="9525" cap="rnd">
              <a:solidFill>
                <a:schemeClr val="accent2"/>
              </a:solidFill>
              <a:round/>
            </a:ln>
            <a:effectLst/>
          </c:spPr>
          <c:marker>
            <c:symbol val="none"/>
          </c:marker>
          <c:xVal>
            <c:numRef>
              <c:f>Rauscher!$DN$1:$EK$1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Rauscher!$DN$4:$EK$4</c:f>
              <c:numCache>
                <c:formatCode>0%</c:formatCode>
                <c:ptCount val="24"/>
                <c:pt idx="0">
                  <c:v>6.7669769241657819E-15</c:v>
                </c:pt>
                <c:pt idx="1">
                  <c:v>2.3801186581581228E-8</c:v>
                </c:pt>
                <c:pt idx="2">
                  <c:v>3.3918516221291189E-6</c:v>
                </c:pt>
                <c:pt idx="3">
                  <c:v>1.9767169016849859E-4</c:v>
                </c:pt>
                <c:pt idx="4">
                  <c:v>9.7385592309950344E-4</c:v>
                </c:pt>
                <c:pt idx="5">
                  <c:v>1.1914749701994018E-3</c:v>
                </c:pt>
                <c:pt idx="6">
                  <c:v>6.6223359370080653E-4</c:v>
                </c:pt>
                <c:pt idx="7">
                  <c:v>3.4347994690661475E-4</c:v>
                </c:pt>
                <c:pt idx="8">
                  <c:v>1.9564576687197691E-4</c:v>
                </c:pt>
                <c:pt idx="9">
                  <c:v>1.2219073065310231E-4</c:v>
                </c:pt>
                <c:pt idx="10">
                  <c:v>8.2057962197371926E-5</c:v>
                </c:pt>
                <c:pt idx="11">
                  <c:v>2.1422797749264938E-5</c:v>
                </c:pt>
                <c:pt idx="12">
                  <c:v>9.8003304830442843E-6</c:v>
                </c:pt>
                <c:pt idx="13">
                  <c:v>5.8743966272102418E-6</c:v>
                </c:pt>
                <c:pt idx="14">
                  <c:v>4.1002110605164995E-6</c:v>
                </c:pt>
                <c:pt idx="15">
                  <c:v>3.1433878608428446E-6</c:v>
                </c:pt>
                <c:pt idx="16">
                  <c:v>2.5631334305010263E-6</c:v>
                </c:pt>
                <c:pt idx="17">
                  <c:v>2.1809231615070591E-6</c:v>
                </c:pt>
                <c:pt idx="18">
                  <c:v>1.9133603776258374E-6</c:v>
                </c:pt>
                <c:pt idx="19">
                  <c:v>1.5679419536513536E-6</c:v>
                </c:pt>
                <c:pt idx="20">
                  <c:v>1.3574013620426796E-6</c:v>
                </c:pt>
                <c:pt idx="21">
                  <c:v>1.2169829418028142E-6</c:v>
                </c:pt>
                <c:pt idx="22">
                  <c:v>1.1172079287852133E-6</c:v>
                </c:pt>
                <c:pt idx="23">
                  <c:v>1.0429161204459694E-6</c:v>
                </c:pt>
              </c:numCache>
            </c:numRef>
          </c:yVal>
          <c:smooth val="1"/>
          <c:extLst>
            <c:ext xmlns:c16="http://schemas.microsoft.com/office/drawing/2014/chart" uri="{C3380CC4-5D6E-409C-BE32-E72D297353CC}">
              <c16:uniqueId val="{00000001-950D-4D20-96BA-2EEE7D4B5EE9}"/>
            </c:ext>
          </c:extLst>
        </c:ser>
        <c:ser>
          <c:idx val="2"/>
          <c:order val="2"/>
          <c:spPr>
            <a:ln w="9525" cap="rnd">
              <a:solidFill>
                <a:schemeClr val="accent3"/>
              </a:solidFill>
              <a:round/>
            </a:ln>
            <a:effectLst/>
          </c:spPr>
          <c:marker>
            <c:symbol val="none"/>
          </c:marker>
          <c:xVal>
            <c:numRef>
              <c:f>Rauscher!$DN$1:$EK$1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Rauscher!$DN$5:$EK$5</c:f>
              <c:numCache>
                <c:formatCode>0%</c:formatCode>
                <c:ptCount val="24"/>
                <c:pt idx="0">
                  <c:v>1.9820202530260202E-24</c:v>
                </c:pt>
                <c:pt idx="1">
                  <c:v>8.7599535664897828E-14</c:v>
                </c:pt>
                <c:pt idx="2">
                  <c:v>1.3993776788347213E-9</c:v>
                </c:pt>
                <c:pt idx="3">
                  <c:v>9.1419212051471383E-6</c:v>
                </c:pt>
                <c:pt idx="4">
                  <c:v>4.7685370226740808E-4</c:v>
                </c:pt>
                <c:pt idx="5">
                  <c:v>2.4035537722220169E-3</c:v>
                </c:pt>
                <c:pt idx="6">
                  <c:v>3.4332000273247557E-3</c:v>
                </c:pt>
                <c:pt idx="7">
                  <c:v>3.4945282704057709E-3</c:v>
                </c:pt>
                <c:pt idx="8">
                  <c:v>3.3003278215766262E-3</c:v>
                </c:pt>
                <c:pt idx="9">
                  <c:v>3.0543898066901763E-3</c:v>
                </c:pt>
                <c:pt idx="10">
                  <c:v>2.809613543377918E-3</c:v>
                </c:pt>
                <c:pt idx="11">
                  <c:v>1.8850419869908108E-3</c:v>
                </c:pt>
                <c:pt idx="12">
                  <c:v>1.3824360534840908E-3</c:v>
                </c:pt>
                <c:pt idx="13">
                  <c:v>1.0998748979722892E-3</c:v>
                </c:pt>
                <c:pt idx="14">
                  <c:v>9.2719276360248243E-4</c:v>
                </c:pt>
                <c:pt idx="15">
                  <c:v>8.1343273665046394E-4</c:v>
                </c:pt>
                <c:pt idx="16">
                  <c:v>7.3386264320627259E-4</c:v>
                </c:pt>
                <c:pt idx="17">
                  <c:v>6.7552876316842483E-4</c:v>
                </c:pt>
                <c:pt idx="18">
                  <c:v>6.3114360914023752E-4</c:v>
                </c:pt>
                <c:pt idx="19">
                  <c:v>5.6839898210819903E-4</c:v>
                </c:pt>
                <c:pt idx="20">
                  <c:v>5.2639471288451782E-4</c:v>
                </c:pt>
                <c:pt idx="21">
                  <c:v>4.9641817561117295E-4</c:v>
                </c:pt>
                <c:pt idx="22">
                  <c:v>4.7399869941089216E-4</c:v>
                </c:pt>
                <c:pt idx="23">
                  <c:v>4.5662163762446797E-4</c:v>
                </c:pt>
              </c:numCache>
            </c:numRef>
          </c:yVal>
          <c:smooth val="1"/>
          <c:extLst>
            <c:ext xmlns:c16="http://schemas.microsoft.com/office/drawing/2014/chart" uri="{C3380CC4-5D6E-409C-BE32-E72D297353CC}">
              <c16:uniqueId val="{00000002-950D-4D20-96BA-2EEE7D4B5EE9}"/>
            </c:ext>
          </c:extLst>
        </c:ser>
        <c:ser>
          <c:idx val="3"/>
          <c:order val="3"/>
          <c:spPr>
            <a:ln w="9525" cap="rnd">
              <a:solidFill>
                <a:schemeClr val="accent4"/>
              </a:solidFill>
              <a:round/>
            </a:ln>
            <a:effectLst/>
          </c:spPr>
          <c:marker>
            <c:symbol val="none"/>
          </c:marker>
          <c:xVal>
            <c:numRef>
              <c:f>Rauscher!$DN$1:$EK$1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Rauscher!$DN$6:$EK$6</c:f>
              <c:numCache>
                <c:formatCode>0%</c:formatCode>
                <c:ptCount val="24"/>
                <c:pt idx="0">
                  <c:v>2.5305329876880165E-35</c:v>
                </c:pt>
                <c:pt idx="1">
                  <c:v>4.5771667459479231E-21</c:v>
                </c:pt>
                <c:pt idx="2">
                  <c:v>4.6776247591409301E-15</c:v>
                </c:pt>
                <c:pt idx="3">
                  <c:v>1.954894921786414E-9</c:v>
                </c:pt>
                <c:pt idx="4">
                  <c:v>8.1558430037161007E-7</c:v>
                </c:pt>
                <c:pt idx="5">
                  <c:v>1.4313181986669929E-5</c:v>
                </c:pt>
                <c:pt idx="6">
                  <c:v>4.6965674017228663E-5</c:v>
                </c:pt>
                <c:pt idx="7">
                  <c:v>8.6590324765639426E-5</c:v>
                </c:pt>
                <c:pt idx="8">
                  <c:v>1.2768427339905839E-4</c:v>
                </c:pt>
                <c:pt idx="9">
                  <c:v>1.6711076073555348E-4</c:v>
                </c:pt>
                <c:pt idx="10">
                  <c:v>2.0282722214154164E-4</c:v>
                </c:pt>
                <c:pt idx="11">
                  <c:v>3.1260778162745071E-4</c:v>
                </c:pt>
                <c:pt idx="12">
                  <c:v>3.4747483614751046E-4</c:v>
                </c:pt>
                <c:pt idx="13">
                  <c:v>3.5479813486403717E-4</c:v>
                </c:pt>
                <c:pt idx="14">
                  <c:v>3.5322211891772272E-4</c:v>
                </c:pt>
                <c:pt idx="15">
                  <c:v>3.4897906623508634E-4</c:v>
                </c:pt>
                <c:pt idx="16">
                  <c:v>3.4418537631348807E-4</c:v>
                </c:pt>
                <c:pt idx="17">
                  <c:v>3.3956381478319569E-4</c:v>
                </c:pt>
                <c:pt idx="18">
                  <c:v>3.3534025293121097E-4</c:v>
                </c:pt>
                <c:pt idx="19">
                  <c:v>3.2819404774764603E-4</c:v>
                </c:pt>
                <c:pt idx="20">
                  <c:v>3.225439224762621E-4</c:v>
                </c:pt>
                <c:pt idx="21">
                  <c:v>3.180350391964738E-4</c:v>
                </c:pt>
                <c:pt idx="22">
                  <c:v>3.1437963762379653E-4</c:v>
                </c:pt>
                <c:pt idx="23">
                  <c:v>3.1136781302519627E-4</c:v>
                </c:pt>
              </c:numCache>
            </c:numRef>
          </c:yVal>
          <c:smooth val="1"/>
          <c:extLst>
            <c:ext xmlns:c16="http://schemas.microsoft.com/office/drawing/2014/chart" uri="{C3380CC4-5D6E-409C-BE32-E72D297353CC}">
              <c16:uniqueId val="{00000003-950D-4D20-96BA-2EEE7D4B5EE9}"/>
            </c:ext>
          </c:extLst>
        </c:ser>
        <c:ser>
          <c:idx val="4"/>
          <c:order val="4"/>
          <c:spPr>
            <a:ln w="9525" cap="rnd">
              <a:solidFill>
                <a:schemeClr val="accent5"/>
              </a:solidFill>
              <a:round/>
            </a:ln>
            <a:effectLst/>
          </c:spPr>
          <c:marker>
            <c:symbol val="none"/>
          </c:marker>
          <c:xVal>
            <c:numRef>
              <c:f>Rauscher!$DN$1:$EK$1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Rauscher!$DN$7:$EK$7</c:f>
              <c:numCache>
                <c:formatCode>0%</c:formatCode>
                <c:ptCount val="24"/>
                <c:pt idx="0">
                  <c:v>1.446798302782123E-40</c:v>
                </c:pt>
                <c:pt idx="1">
                  <c:v>4.3190397898574544E-24</c:v>
                </c:pt>
                <c:pt idx="2">
                  <c:v>5.6703921204874073E-17</c:v>
                </c:pt>
                <c:pt idx="3">
                  <c:v>3.0444466848535744E-10</c:v>
                </c:pt>
                <c:pt idx="4">
                  <c:v>4.552525977317795E-7</c:v>
                </c:pt>
                <c:pt idx="5">
                  <c:v>1.7185372145538156E-5</c:v>
                </c:pt>
                <c:pt idx="6">
                  <c:v>9.3964272500661234E-5</c:v>
                </c:pt>
                <c:pt idx="7">
                  <c:v>2.494888669899486E-4</c:v>
                </c:pt>
                <c:pt idx="8">
                  <c:v>4.8363632911756606E-4</c:v>
                </c:pt>
                <c:pt idx="9">
                  <c:v>7.8304314704913706E-4</c:v>
                </c:pt>
                <c:pt idx="10">
                  <c:v>1.1267494005956454E-3</c:v>
                </c:pt>
                <c:pt idx="11">
                  <c:v>2.8937454524850278E-3</c:v>
                </c:pt>
                <c:pt idx="12">
                  <c:v>4.1520600341663485E-3</c:v>
                </c:pt>
                <c:pt idx="13">
                  <c:v>4.9413933693024338E-3</c:v>
                </c:pt>
                <c:pt idx="14">
                  <c:v>5.4483861608443694E-3</c:v>
                </c:pt>
                <c:pt idx="15">
                  <c:v>5.7902762903725025E-3</c:v>
                </c:pt>
                <c:pt idx="16">
                  <c:v>6.0318740687772092E-3</c:v>
                </c:pt>
                <c:pt idx="17">
                  <c:v>6.2095654608497674E-3</c:v>
                </c:pt>
                <c:pt idx="18">
                  <c:v>6.3446761089115096E-3</c:v>
                </c:pt>
                <c:pt idx="19">
                  <c:v>6.5347716174988628E-3</c:v>
                </c:pt>
                <c:pt idx="20">
                  <c:v>6.6608328831692064E-3</c:v>
                </c:pt>
                <c:pt idx="21">
                  <c:v>6.7498576737969702E-3</c:v>
                </c:pt>
                <c:pt idx="22">
                  <c:v>6.8157559429886114E-3</c:v>
                </c:pt>
                <c:pt idx="23">
                  <c:v>6.8663402414164262E-3</c:v>
                </c:pt>
              </c:numCache>
            </c:numRef>
          </c:yVal>
          <c:smooth val="1"/>
          <c:extLst>
            <c:ext xmlns:c16="http://schemas.microsoft.com/office/drawing/2014/chart" uri="{C3380CC4-5D6E-409C-BE32-E72D297353CC}">
              <c16:uniqueId val="{00000004-950D-4D20-96BA-2EEE7D4B5EE9}"/>
            </c:ext>
          </c:extLst>
        </c:ser>
        <c:ser>
          <c:idx val="5"/>
          <c:order val="5"/>
          <c:spPr>
            <a:ln w="9525" cap="rnd">
              <a:solidFill>
                <a:schemeClr val="accent6"/>
              </a:solidFill>
              <a:round/>
            </a:ln>
            <a:effectLst/>
          </c:spPr>
          <c:marker>
            <c:symbol val="none"/>
          </c:marker>
          <c:xVal>
            <c:numRef>
              <c:f>Rauscher!$DN$1:$EK$1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Rauscher!$DN$8:$EK$8</c:f>
              <c:numCache>
                <c:formatCode>0%</c:formatCode>
                <c:ptCount val="24"/>
                <c:pt idx="0">
                  <c:v>0</c:v>
                </c:pt>
                <c:pt idx="1">
                  <c:v>0</c:v>
                </c:pt>
                <c:pt idx="2">
                  <c:v>0</c:v>
                </c:pt>
                <c:pt idx="3">
                  <c:v>0</c:v>
                </c:pt>
                <c:pt idx="4">
                  <c:v>0</c:v>
                </c:pt>
                <c:pt idx="5">
                  <c:v>0</c:v>
                </c:pt>
                <c:pt idx="6">
                  <c:v>0</c:v>
                </c:pt>
                <c:pt idx="7">
                  <c:v>0</c:v>
                </c:pt>
                <c:pt idx="8">
                  <c:v>0</c:v>
                </c:pt>
                <c:pt idx="9">
                  <c:v>0</c:v>
                </c:pt>
                <c:pt idx="10">
                  <c:v>0</c:v>
                </c:pt>
                <c:pt idx="11">
                  <c:v>0</c:v>
                </c:pt>
                <c:pt idx="12">
                  <c:v>0</c:v>
                </c:pt>
                <c:pt idx="13">
                  <c:v>0</c:v>
                </c:pt>
                <c:pt idx="14">
                  <c:v>0</c:v>
                </c:pt>
                <c:pt idx="15">
                  <c:v>0</c:v>
                </c:pt>
                <c:pt idx="16">
                  <c:v>0</c:v>
                </c:pt>
                <c:pt idx="17">
                  <c:v>0</c:v>
                </c:pt>
                <c:pt idx="18">
                  <c:v>0</c:v>
                </c:pt>
                <c:pt idx="19">
                  <c:v>0</c:v>
                </c:pt>
                <c:pt idx="20">
                  <c:v>0</c:v>
                </c:pt>
                <c:pt idx="21">
                  <c:v>0</c:v>
                </c:pt>
                <c:pt idx="22">
                  <c:v>0</c:v>
                </c:pt>
                <c:pt idx="23">
                  <c:v>0</c:v>
                </c:pt>
              </c:numCache>
            </c:numRef>
          </c:yVal>
          <c:smooth val="1"/>
          <c:extLst>
            <c:ext xmlns:c16="http://schemas.microsoft.com/office/drawing/2014/chart" uri="{C3380CC4-5D6E-409C-BE32-E72D297353CC}">
              <c16:uniqueId val="{00000005-950D-4D20-96BA-2EEE7D4B5EE9}"/>
            </c:ext>
          </c:extLst>
        </c:ser>
        <c:ser>
          <c:idx val="6"/>
          <c:order val="6"/>
          <c:spPr>
            <a:ln w="9525" cap="rnd">
              <a:solidFill>
                <a:schemeClr val="accent1">
                  <a:lumMod val="60000"/>
                </a:schemeClr>
              </a:solidFill>
              <a:round/>
            </a:ln>
            <a:effectLst/>
          </c:spPr>
          <c:marker>
            <c:symbol val="none"/>
          </c:marker>
          <c:xVal>
            <c:numRef>
              <c:f>Rauscher!$DN$1:$EK$1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Rauscher!$DN$9:$EK$9</c:f>
              <c:numCache>
                <c:formatCode>0%</c:formatCode>
                <c:ptCount val="24"/>
                <c:pt idx="0">
                  <c:v>0.39180861937540334</c:v>
                </c:pt>
                <c:pt idx="1">
                  <c:v>2.4350039643571439E-3</c:v>
                </c:pt>
                <c:pt idx="2">
                  <c:v>1.4586422742946752E-5</c:v>
                </c:pt>
                <c:pt idx="3">
                  <c:v>3.5732821747368634E-8</c:v>
                </c:pt>
                <c:pt idx="4">
                  <c:v>1.1413608998441446E-9</c:v>
                </c:pt>
                <c:pt idx="5">
                  <c:v>6.7935452113885101E-11</c:v>
                </c:pt>
                <c:pt idx="6">
                  <c:v>5.0320498150558399E-12</c:v>
                </c:pt>
                <c:pt idx="7">
                  <c:v>6.1863810423880535E-13</c:v>
                </c:pt>
                <c:pt idx="8">
                  <c:v>1.197035144447992E-13</c:v>
                </c:pt>
                <c:pt idx="9">
                  <c:v>3.2283128486814219E-14</c:v>
                </c:pt>
                <c:pt idx="10">
                  <c:v>1.1073854329172818E-14</c:v>
                </c:pt>
                <c:pt idx="11">
                  <c:v>3.85279980883591E-16</c:v>
                </c:pt>
                <c:pt idx="12">
                  <c:v>6.4343112549713788E-17</c:v>
                </c:pt>
                <c:pt idx="13">
                  <c:v>2.1068870984825851E-17</c:v>
                </c:pt>
                <c:pt idx="14">
                  <c:v>9.8271740102767113E-18</c:v>
                </c:pt>
                <c:pt idx="15">
                  <c:v>5.6491189055637164E-18</c:v>
                </c:pt>
                <c:pt idx="16">
                  <c:v>3.7117113317543737E-18</c:v>
                </c:pt>
                <c:pt idx="17">
                  <c:v>2.6699524311845141E-18</c:v>
                </c:pt>
                <c:pt idx="18">
                  <c:v>2.0478968620315854E-18</c:v>
                </c:pt>
                <c:pt idx="19">
                  <c:v>1.3718717175210667E-18</c:v>
                </c:pt>
                <c:pt idx="20">
                  <c:v>1.0284234201105161E-18</c:v>
                </c:pt>
                <c:pt idx="21">
                  <c:v>8.2767204139852449E-19</c:v>
                </c:pt>
                <c:pt idx="22">
                  <c:v>6.9861498066348153E-19</c:v>
                </c:pt>
                <c:pt idx="23">
                  <c:v>6.0978584374395869E-19</c:v>
                </c:pt>
              </c:numCache>
            </c:numRef>
          </c:yVal>
          <c:smooth val="1"/>
          <c:extLst>
            <c:ext xmlns:c16="http://schemas.microsoft.com/office/drawing/2014/chart" uri="{C3380CC4-5D6E-409C-BE32-E72D297353CC}">
              <c16:uniqueId val="{00000006-950D-4D20-96BA-2EEE7D4B5EE9}"/>
            </c:ext>
          </c:extLst>
        </c:ser>
        <c:ser>
          <c:idx val="7"/>
          <c:order val="7"/>
          <c:spPr>
            <a:ln w="22225" cap="rnd">
              <a:solidFill>
                <a:srgbClr val="FF9900"/>
              </a:solidFill>
              <a:round/>
            </a:ln>
            <a:effectLst/>
          </c:spPr>
          <c:marker>
            <c:symbol val="none"/>
          </c:marker>
          <c:xVal>
            <c:numRef>
              <c:f>Rauscher!$DN$1:$EK$1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Rauscher!$DN$10:$EK$10</c:f>
              <c:numCache>
                <c:formatCode>0%</c:formatCode>
                <c:ptCount val="24"/>
                <c:pt idx="0">
                  <c:v>5.7598223281725446E-4</c:v>
                </c:pt>
                <c:pt idx="1">
                  <c:v>0.29937982412178077</c:v>
                </c:pt>
                <c:pt idx="2">
                  <c:v>0.5186394283660265</c:v>
                </c:pt>
                <c:pt idx="3">
                  <c:v>0.36743280162169029</c:v>
                </c:pt>
                <c:pt idx="4">
                  <c:v>0.19958621432730533</c:v>
                </c:pt>
                <c:pt idx="5">
                  <c:v>6.50372520726991E-2</c:v>
                </c:pt>
                <c:pt idx="6">
                  <c:v>1.4964059302095099E-2</c:v>
                </c:pt>
                <c:pt idx="7">
                  <c:v>4.1337126179254334E-3</c:v>
                </c:pt>
                <c:pt idx="8">
                  <c:v>1.4679452551795056E-3</c:v>
                </c:pt>
                <c:pt idx="9">
                  <c:v>6.3486014304655171E-4</c:v>
                </c:pt>
                <c:pt idx="10">
                  <c:v>3.1774655170924393E-4</c:v>
                </c:pt>
                <c:pt idx="11">
                  <c:v>3.4339760275758966E-5</c:v>
                </c:pt>
                <c:pt idx="12">
                  <c:v>1.0107465528506062E-5</c:v>
                </c:pt>
                <c:pt idx="13">
                  <c:v>4.6500015697383701E-6</c:v>
                </c:pt>
                <c:pt idx="14">
                  <c:v>2.7207474891265271E-6</c:v>
                </c:pt>
                <c:pt idx="15">
                  <c:v>1.8389085498227338E-6</c:v>
                </c:pt>
                <c:pt idx="16">
                  <c:v>1.3642484766748336E-6</c:v>
                </c:pt>
                <c:pt idx="17">
                  <c:v>1.0785560184611983E-6</c:v>
                </c:pt>
                <c:pt idx="18">
                  <c:v>8.922019777168248E-7</c:v>
                </c:pt>
                <c:pt idx="19">
                  <c:v>6.6941044022164286E-7</c:v>
                </c:pt>
                <c:pt idx="20">
                  <c:v>5.4414024690145343E-7</c:v>
                </c:pt>
                <c:pt idx="21">
                  <c:v>4.6533649100855052E-7</c:v>
                </c:pt>
                <c:pt idx="22">
                  <c:v>4.1177186430341459E-7</c:v>
                </c:pt>
                <c:pt idx="23">
                  <c:v>3.7325365715419702E-7</c:v>
                </c:pt>
              </c:numCache>
            </c:numRef>
          </c:yVal>
          <c:smooth val="1"/>
          <c:extLst>
            <c:ext xmlns:c16="http://schemas.microsoft.com/office/drawing/2014/chart" uri="{C3380CC4-5D6E-409C-BE32-E72D297353CC}">
              <c16:uniqueId val="{00000007-950D-4D20-96BA-2EEE7D4B5EE9}"/>
            </c:ext>
          </c:extLst>
        </c:ser>
        <c:ser>
          <c:idx val="8"/>
          <c:order val="8"/>
          <c:spPr>
            <a:ln w="9525" cap="rnd">
              <a:solidFill>
                <a:schemeClr val="accent3">
                  <a:lumMod val="60000"/>
                </a:schemeClr>
              </a:solidFill>
              <a:round/>
            </a:ln>
            <a:effectLst/>
          </c:spPr>
          <c:marker>
            <c:symbol val="none"/>
          </c:marker>
          <c:xVal>
            <c:numRef>
              <c:f>Rauscher!$DN$1:$EK$1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Rauscher!$DN$11:$EK$11</c:f>
              <c:numCache>
                <c:formatCode>0%</c:formatCode>
                <c:ptCount val="24"/>
                <c:pt idx="0">
                  <c:v>2.6437324546611497E-7</c:v>
                </c:pt>
                <c:pt idx="1">
                  <c:v>2.7016415466976544E-3</c:v>
                </c:pt>
                <c:pt idx="2">
                  <c:v>2.0752437684178896E-2</c:v>
                </c:pt>
                <c:pt idx="3">
                  <c:v>6.5189838292813579E-2</c:v>
                </c:pt>
                <c:pt idx="4">
                  <c:v>7.4564432310911519E-2</c:v>
                </c:pt>
                <c:pt idx="5">
                  <c:v>3.7984190526695535E-2</c:v>
                </c:pt>
                <c:pt idx="6">
                  <c:v>1.1771987469918975E-2</c:v>
                </c:pt>
                <c:pt idx="7">
                  <c:v>4.0229109680182491E-3</c:v>
                </c:pt>
                <c:pt idx="8">
                  <c:v>1.6757523141684261E-3</c:v>
                </c:pt>
                <c:pt idx="9">
                  <c:v>8.2049869914454599E-4</c:v>
                </c:pt>
                <c:pt idx="10">
                  <c:v>4.5352431191913653E-4</c:v>
                </c:pt>
                <c:pt idx="11">
                  <c:v>6.6020173938334501E-5</c:v>
                </c:pt>
                <c:pt idx="12">
                  <c:v>2.255285424248786E-5</c:v>
                </c:pt>
                <c:pt idx="13">
                  <c:v>1.13454113634344E-5</c:v>
                </c:pt>
                <c:pt idx="14">
                  <c:v>7.0457514778141041E-6</c:v>
                </c:pt>
                <c:pt idx="15">
                  <c:v>4.9691163922418776E-6</c:v>
                </c:pt>
                <c:pt idx="16">
                  <c:v>3.8060323947233717E-6</c:v>
                </c:pt>
                <c:pt idx="17">
                  <c:v>3.0846200890692894E-6</c:v>
                </c:pt>
                <c:pt idx="18">
                  <c:v>2.6028319927471029E-6</c:v>
                </c:pt>
                <c:pt idx="19">
                  <c:v>2.0119232242183627E-6</c:v>
                </c:pt>
                <c:pt idx="20">
                  <c:v>1.6705895052513141E-6</c:v>
                </c:pt>
                <c:pt idx="21">
                  <c:v>1.4516301935534828E-6</c:v>
                </c:pt>
                <c:pt idx="22">
                  <c:v>1.3005754068678594E-6</c:v>
                </c:pt>
                <c:pt idx="23">
                  <c:v>1.1906796462229178E-6</c:v>
                </c:pt>
              </c:numCache>
            </c:numRef>
          </c:yVal>
          <c:smooth val="1"/>
          <c:extLst>
            <c:ext xmlns:c16="http://schemas.microsoft.com/office/drawing/2014/chart" uri="{C3380CC4-5D6E-409C-BE32-E72D297353CC}">
              <c16:uniqueId val="{00000008-950D-4D20-96BA-2EEE7D4B5EE9}"/>
            </c:ext>
          </c:extLst>
        </c:ser>
        <c:ser>
          <c:idx val="9"/>
          <c:order val="9"/>
          <c:spPr>
            <a:ln w="9525" cap="rnd">
              <a:solidFill>
                <a:schemeClr val="accent4">
                  <a:lumMod val="60000"/>
                </a:schemeClr>
              </a:solidFill>
              <a:round/>
            </a:ln>
            <a:effectLst/>
          </c:spPr>
          <c:marker>
            <c:symbol val="none"/>
          </c:marker>
          <c:xVal>
            <c:numRef>
              <c:f>Rauscher!$DN$1:$EK$1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Rauscher!$DN$12:$EK$12</c:f>
              <c:numCache>
                <c:formatCode>0%</c:formatCode>
                <c:ptCount val="24"/>
                <c:pt idx="0">
                  <c:v>2.3084944869713066E-24</c:v>
                </c:pt>
                <c:pt idx="1">
                  <c:v>1.5021805689563093E-13</c:v>
                </c:pt>
                <c:pt idx="2">
                  <c:v>2.911756604323178E-9</c:v>
                </c:pt>
                <c:pt idx="3">
                  <c:v>2.3081147251947436E-5</c:v>
                </c:pt>
                <c:pt idx="4">
                  <c:v>1.3261876286703501E-3</c:v>
                </c:pt>
                <c:pt idx="5">
                  <c:v>7.083919109193087E-3</c:v>
                </c:pt>
                <c:pt idx="6">
                  <c:v>1.0517652464421249E-2</c:v>
                </c:pt>
                <c:pt idx="7">
                  <c:v>1.1005460955109172E-2</c:v>
                </c:pt>
                <c:pt idx="8">
                  <c:v>1.0611498994035887E-2</c:v>
                </c:pt>
                <c:pt idx="9">
                  <c:v>9.9803116048699028E-3</c:v>
                </c:pt>
                <c:pt idx="10">
                  <c:v>9.299641632942314E-3</c:v>
                </c:pt>
                <c:pt idx="11">
                  <c:v>6.4854574094475419E-3</c:v>
                </c:pt>
                <c:pt idx="12">
                  <c:v>4.8491387873689906E-3</c:v>
                </c:pt>
                <c:pt idx="13">
                  <c:v>3.903038548193136E-3</c:v>
                </c:pt>
                <c:pt idx="14">
                  <c:v>3.3158095288603287E-3</c:v>
                </c:pt>
                <c:pt idx="15">
                  <c:v>2.9251031294356819E-3</c:v>
                </c:pt>
                <c:pt idx="16">
                  <c:v>2.6499294526652656E-3</c:v>
                </c:pt>
                <c:pt idx="17">
                  <c:v>2.4471656802483245E-3</c:v>
                </c:pt>
                <c:pt idx="18">
                  <c:v>2.292280257815125E-3</c:v>
                </c:pt>
                <c:pt idx="19">
                  <c:v>2.0723963200343057E-3</c:v>
                </c:pt>
                <c:pt idx="20">
                  <c:v>1.9245581446032027E-3</c:v>
                </c:pt>
                <c:pt idx="21">
                  <c:v>1.8187256417779808E-3</c:v>
                </c:pt>
                <c:pt idx="22">
                  <c:v>1.7393887786731348E-3</c:v>
                </c:pt>
                <c:pt idx="23">
                  <c:v>1.67778381202952E-3</c:v>
                </c:pt>
              </c:numCache>
            </c:numRef>
          </c:yVal>
          <c:smooth val="1"/>
          <c:extLst>
            <c:ext xmlns:c16="http://schemas.microsoft.com/office/drawing/2014/chart" uri="{C3380CC4-5D6E-409C-BE32-E72D297353CC}">
              <c16:uniqueId val="{00000009-950D-4D20-96BA-2EEE7D4B5EE9}"/>
            </c:ext>
          </c:extLst>
        </c:ser>
        <c:ser>
          <c:idx val="10"/>
          <c:order val="10"/>
          <c:spPr>
            <a:ln w="9525" cap="rnd">
              <a:solidFill>
                <a:schemeClr val="accent5">
                  <a:lumMod val="60000"/>
                </a:schemeClr>
              </a:solidFill>
              <a:round/>
            </a:ln>
            <a:effectLst/>
          </c:spPr>
          <c:marker>
            <c:symbol val="none"/>
          </c:marker>
          <c:xVal>
            <c:numRef>
              <c:f>Rauscher!$DN$1:$EK$1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Rauscher!$DN$13:$EK$13</c:f>
              <c:numCache>
                <c:formatCode>0%</c:formatCode>
                <c:ptCount val="24"/>
                <c:pt idx="0">
                  <c:v>1.0002504065093787E-30</c:v>
                </c:pt>
                <c:pt idx="1">
                  <c:v>2.0734606981063827E-17</c:v>
                </c:pt>
                <c:pt idx="2">
                  <c:v>7.1734094994550002E-12</c:v>
                </c:pt>
                <c:pt idx="3">
                  <c:v>1.0149036924853334E-6</c:v>
                </c:pt>
                <c:pt idx="4">
                  <c:v>2.4636037497204223E-4</c:v>
                </c:pt>
                <c:pt idx="5">
                  <c:v>3.1240540814500136E-3</c:v>
                </c:pt>
                <c:pt idx="6">
                  <c:v>8.2543550150983025E-3</c:v>
                </c:pt>
                <c:pt idx="7">
                  <c:v>1.3036833530490337E-2</c:v>
                </c:pt>
                <c:pt idx="8">
                  <c:v>1.711749801883573E-2</c:v>
                </c:pt>
                <c:pt idx="9">
                  <c:v>2.0469507359621497E-2</c:v>
                </c:pt>
                <c:pt idx="10">
                  <c:v>2.3113690578445926E-2</c:v>
                </c:pt>
                <c:pt idx="11">
                  <c:v>2.8685542717515996E-2</c:v>
                </c:pt>
                <c:pt idx="12">
                  <c:v>2.8611904198632177E-2</c:v>
                </c:pt>
                <c:pt idx="13">
                  <c:v>2.7376681395325089E-2</c:v>
                </c:pt>
                <c:pt idx="14">
                  <c:v>2.6099453392843603E-2</c:v>
                </c:pt>
                <c:pt idx="15">
                  <c:v>2.5000168173795828E-2</c:v>
                </c:pt>
                <c:pt idx="16">
                  <c:v>2.4091064651229586E-2</c:v>
                </c:pt>
                <c:pt idx="17">
                  <c:v>2.3342372882371794E-2</c:v>
                </c:pt>
                <c:pt idx="18">
                  <c:v>2.2721515848033624E-2</c:v>
                </c:pt>
                <c:pt idx="19">
                  <c:v>2.1760773958500259E-2</c:v>
                </c:pt>
                <c:pt idx="20">
                  <c:v>2.1057776760713277E-2</c:v>
                </c:pt>
                <c:pt idx="21">
                  <c:v>2.0523840802337479E-2</c:v>
                </c:pt>
                <c:pt idx="22">
                  <c:v>2.010564849116352E-2</c:v>
                </c:pt>
                <c:pt idx="23">
                  <c:v>1.9769760156745243E-2</c:v>
                </c:pt>
              </c:numCache>
            </c:numRef>
          </c:yVal>
          <c:smooth val="1"/>
          <c:extLst>
            <c:ext xmlns:c16="http://schemas.microsoft.com/office/drawing/2014/chart" uri="{C3380CC4-5D6E-409C-BE32-E72D297353CC}">
              <c16:uniqueId val="{0000000A-950D-4D20-96BA-2EEE7D4B5EE9}"/>
            </c:ext>
          </c:extLst>
        </c:ser>
        <c:ser>
          <c:idx val="11"/>
          <c:order val="11"/>
          <c:spPr>
            <a:ln w="22225" cap="rnd">
              <a:solidFill>
                <a:srgbClr val="0066FF"/>
              </a:solidFill>
              <a:round/>
            </a:ln>
            <a:effectLst/>
          </c:spPr>
          <c:marker>
            <c:symbol val="none"/>
          </c:marker>
          <c:xVal>
            <c:numRef>
              <c:f>Rauscher!$DN$1:$EK$1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Rauscher!$DN$14:$EK$14</c:f>
              <c:numCache>
                <c:formatCode>0%</c:formatCode>
                <c:ptCount val="24"/>
                <c:pt idx="0">
                  <c:v>3.6860408655056349E-35</c:v>
                </c:pt>
                <c:pt idx="1">
                  <c:v>4.9835945650111023E-20</c:v>
                </c:pt>
                <c:pt idx="2">
                  <c:v>1.3924200316221577E-13</c:v>
                </c:pt>
                <c:pt idx="3">
                  <c:v>1.5909891384603833E-7</c:v>
                </c:pt>
                <c:pt idx="4">
                  <c:v>1.0975191588356472E-4</c:v>
                </c:pt>
                <c:pt idx="5">
                  <c:v>2.6044685663804356E-3</c:v>
                </c:pt>
                <c:pt idx="6">
                  <c:v>1.0450167922479246E-2</c:v>
                </c:pt>
                <c:pt idx="7">
                  <c:v>2.2243950656581416E-2</c:v>
                </c:pt>
                <c:pt idx="8">
                  <c:v>3.6532538236438442E-2</c:v>
                </c:pt>
                <c:pt idx="9">
                  <c:v>5.1993225885376047E-2</c:v>
                </c:pt>
                <c:pt idx="10">
                  <c:v>6.7482088927048628E-2</c:v>
                </c:pt>
                <c:pt idx="11">
                  <c:v>0.12718088488029936</c:v>
                </c:pt>
                <c:pt idx="12">
                  <c:v>0.15632387356171107</c:v>
                </c:pt>
                <c:pt idx="13">
                  <c:v>0.16954743036146691</c:v>
                </c:pt>
                <c:pt idx="14">
                  <c:v>0.17572345432588848</c:v>
                </c:pt>
                <c:pt idx="15">
                  <c:v>0.17867392823339409</c:v>
                </c:pt>
                <c:pt idx="16">
                  <c:v>0.1800587373231253</c:v>
                </c:pt>
                <c:pt idx="17">
                  <c:v>0.18064384639667297</c:v>
                </c:pt>
                <c:pt idx="18">
                  <c:v>0.18080541830763053</c:v>
                </c:pt>
                <c:pt idx="19">
                  <c:v>0.18054789611933264</c:v>
                </c:pt>
                <c:pt idx="20">
                  <c:v>0.18000749132940039</c:v>
                </c:pt>
                <c:pt idx="21">
                  <c:v>0.17941414310798673</c:v>
                </c:pt>
                <c:pt idx="22">
                  <c:v>0.17884471239153818</c:v>
                </c:pt>
                <c:pt idx="23">
                  <c:v>0.17832301757229455</c:v>
                </c:pt>
              </c:numCache>
            </c:numRef>
          </c:yVal>
          <c:smooth val="1"/>
          <c:extLst>
            <c:ext xmlns:c16="http://schemas.microsoft.com/office/drawing/2014/chart" uri="{C3380CC4-5D6E-409C-BE32-E72D297353CC}">
              <c16:uniqueId val="{0000000B-950D-4D20-96BA-2EEE7D4B5EE9}"/>
            </c:ext>
          </c:extLst>
        </c:ser>
        <c:ser>
          <c:idx val="12"/>
          <c:order val="12"/>
          <c:spPr>
            <a:ln w="9525" cap="rnd">
              <a:solidFill>
                <a:schemeClr val="accent1">
                  <a:lumMod val="80000"/>
                  <a:lumOff val="20000"/>
                </a:schemeClr>
              </a:solidFill>
              <a:round/>
            </a:ln>
            <a:effectLst/>
          </c:spPr>
          <c:marker>
            <c:symbol val="none"/>
          </c:marker>
          <c:xVal>
            <c:numRef>
              <c:f>Rauscher!$DN$1:$EK$1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Rauscher!$DN$15:$EK$15</c:f>
              <c:numCache>
                <c:formatCode>0%</c:formatCode>
                <c:ptCount val="24"/>
                <c:pt idx="0">
                  <c:v>9.002201742546693E-42</c:v>
                </c:pt>
                <c:pt idx="1">
                  <c:v>1.0407022491295153E-24</c:v>
                </c:pt>
                <c:pt idx="2">
                  <c:v>2.688757588415484E-17</c:v>
                </c:pt>
                <c:pt idx="3">
                  <c:v>2.8408362321455343E-10</c:v>
                </c:pt>
                <c:pt idx="4">
                  <c:v>5.9592264968520771E-7</c:v>
                </c:pt>
                <c:pt idx="5">
                  <c:v>2.7561076808273194E-5</c:v>
                </c:pt>
                <c:pt idx="6">
                  <c:v>1.725439951647707E-4</c:v>
                </c:pt>
                <c:pt idx="7">
                  <c:v>5.0464753968943452E-4</c:v>
                </c:pt>
                <c:pt idx="8">
                  <c:v>1.051854882764822E-3</c:v>
                </c:pt>
                <c:pt idx="9">
                  <c:v>1.8018662191083966E-3</c:v>
                </c:pt>
                <c:pt idx="10">
                  <c:v>2.7124649634721167E-3</c:v>
                </c:pt>
                <c:pt idx="11">
                  <c:v>7.9762173716263433E-3</c:v>
                </c:pt>
                <c:pt idx="12">
                  <c:v>1.2246167811491647E-2</c:v>
                </c:pt>
                <c:pt idx="13">
                  <c:v>1.5178399042288135E-2</c:v>
                </c:pt>
                <c:pt idx="14">
                  <c:v>1.7195087496556072E-2</c:v>
                </c:pt>
                <c:pt idx="15">
                  <c:v>1.8630983240144765E-2</c:v>
                </c:pt>
                <c:pt idx="16">
                  <c:v>1.9691950629823041E-2</c:v>
                </c:pt>
                <c:pt idx="17">
                  <c:v>2.0502068013554673E-2</c:v>
                </c:pt>
                <c:pt idx="18">
                  <c:v>2.1138097997900548E-2</c:v>
                </c:pt>
                <c:pt idx="19">
                  <c:v>2.2068196882981745E-2</c:v>
                </c:pt>
                <c:pt idx="20">
                  <c:v>2.2712501181563417E-2</c:v>
                </c:pt>
                <c:pt idx="21">
                  <c:v>2.3183608430163264E-2</c:v>
                </c:pt>
                <c:pt idx="22">
                  <c:v>2.3542384169316165E-2</c:v>
                </c:pt>
                <c:pt idx="23">
                  <c:v>2.3824386520774957E-2</c:v>
                </c:pt>
              </c:numCache>
            </c:numRef>
          </c:yVal>
          <c:smooth val="1"/>
          <c:extLst>
            <c:ext xmlns:c16="http://schemas.microsoft.com/office/drawing/2014/chart" uri="{C3380CC4-5D6E-409C-BE32-E72D297353CC}">
              <c16:uniqueId val="{0000000C-950D-4D20-96BA-2EEE7D4B5EE9}"/>
            </c:ext>
          </c:extLst>
        </c:ser>
        <c:ser>
          <c:idx val="13"/>
          <c:order val="13"/>
          <c:spPr>
            <a:ln w="9525" cap="rnd">
              <a:solidFill>
                <a:schemeClr val="accent2">
                  <a:lumMod val="80000"/>
                  <a:lumOff val="20000"/>
                </a:schemeClr>
              </a:solidFill>
              <a:round/>
            </a:ln>
            <a:effectLst/>
          </c:spPr>
          <c:marker>
            <c:symbol val="none"/>
          </c:marker>
          <c:xVal>
            <c:numRef>
              <c:f>Rauscher!$DN$1:$EK$1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Rauscher!$DN$16:$EK$16</c:f>
              <c:numCache>
                <c:formatCode>0%</c:formatCode>
                <c:ptCount val="24"/>
                <c:pt idx="0">
                  <c:v>0</c:v>
                </c:pt>
                <c:pt idx="1">
                  <c:v>0</c:v>
                </c:pt>
                <c:pt idx="2">
                  <c:v>0</c:v>
                </c:pt>
                <c:pt idx="3">
                  <c:v>0</c:v>
                </c:pt>
                <c:pt idx="4">
                  <c:v>0</c:v>
                </c:pt>
                <c:pt idx="5">
                  <c:v>0</c:v>
                </c:pt>
                <c:pt idx="6">
                  <c:v>0</c:v>
                </c:pt>
                <c:pt idx="7">
                  <c:v>0</c:v>
                </c:pt>
                <c:pt idx="8">
                  <c:v>0</c:v>
                </c:pt>
                <c:pt idx="9">
                  <c:v>0</c:v>
                </c:pt>
                <c:pt idx="10">
                  <c:v>0</c:v>
                </c:pt>
                <c:pt idx="11">
                  <c:v>0</c:v>
                </c:pt>
                <c:pt idx="12">
                  <c:v>0</c:v>
                </c:pt>
                <c:pt idx="13">
                  <c:v>0</c:v>
                </c:pt>
                <c:pt idx="14">
                  <c:v>0</c:v>
                </c:pt>
                <c:pt idx="15">
                  <c:v>0</c:v>
                </c:pt>
                <c:pt idx="16">
                  <c:v>0</c:v>
                </c:pt>
                <c:pt idx="17">
                  <c:v>0</c:v>
                </c:pt>
                <c:pt idx="18">
                  <c:v>0</c:v>
                </c:pt>
                <c:pt idx="19">
                  <c:v>0</c:v>
                </c:pt>
                <c:pt idx="20">
                  <c:v>0</c:v>
                </c:pt>
                <c:pt idx="21">
                  <c:v>0</c:v>
                </c:pt>
                <c:pt idx="22">
                  <c:v>0</c:v>
                </c:pt>
                <c:pt idx="23">
                  <c:v>0</c:v>
                </c:pt>
              </c:numCache>
            </c:numRef>
          </c:yVal>
          <c:smooth val="1"/>
          <c:extLst>
            <c:ext xmlns:c16="http://schemas.microsoft.com/office/drawing/2014/chart" uri="{C3380CC4-5D6E-409C-BE32-E72D297353CC}">
              <c16:uniqueId val="{0000000D-950D-4D20-96BA-2EEE7D4B5EE9}"/>
            </c:ext>
          </c:extLst>
        </c:ser>
        <c:ser>
          <c:idx val="14"/>
          <c:order val="14"/>
          <c:spPr>
            <a:ln w="9525" cap="rnd">
              <a:solidFill>
                <a:schemeClr val="accent3">
                  <a:lumMod val="80000"/>
                  <a:lumOff val="20000"/>
                </a:schemeClr>
              </a:solidFill>
              <a:round/>
            </a:ln>
            <a:effectLst/>
          </c:spPr>
          <c:marker>
            <c:symbol val="none"/>
          </c:marker>
          <c:xVal>
            <c:numRef>
              <c:f>Rauscher!$DN$1:$EK$1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Rauscher!$DN$17:$EK$17</c:f>
              <c:numCache>
                <c:formatCode>0%</c:formatCode>
                <c:ptCount val="24"/>
                <c:pt idx="0">
                  <c:v>4.6932564536801547E-4</c:v>
                </c:pt>
                <c:pt idx="1">
                  <c:v>1.6907936632291839E-2</c:v>
                </c:pt>
                <c:pt idx="2">
                  <c:v>7.7114323735022368E-3</c:v>
                </c:pt>
                <c:pt idx="3">
                  <c:v>1.4382980460226197E-3</c:v>
                </c:pt>
                <c:pt idx="4">
                  <c:v>4.0086877400081404E-4</c:v>
                </c:pt>
                <c:pt idx="5">
                  <c:v>8.7529470853958682E-5</c:v>
                </c:pt>
                <c:pt idx="6">
                  <c:v>1.5421329927494816E-5</c:v>
                </c:pt>
                <c:pt idx="7">
                  <c:v>3.5205692756788222E-6</c:v>
                </c:pt>
                <c:pt idx="8">
                  <c:v>1.0836340126023025E-6</c:v>
                </c:pt>
                <c:pt idx="9">
                  <c:v>4.1932518887364624E-7</c:v>
                </c:pt>
                <c:pt idx="10">
                  <c:v>1.9200557146825737E-7</c:v>
                </c:pt>
                <c:pt idx="11">
                  <c:v>1.5889511006528151E-8</c:v>
                </c:pt>
                <c:pt idx="12">
                  <c:v>4.0925659456452618E-9</c:v>
                </c:pt>
                <c:pt idx="13">
                  <c:v>1.7379232902092313E-9</c:v>
                </c:pt>
                <c:pt idx="14">
                  <c:v>9.6401057608040546E-10</c:v>
                </c:pt>
                <c:pt idx="15">
                  <c:v>6.2718221518681082E-10</c:v>
                </c:pt>
                <c:pt idx="16">
                  <c:v>4.5217558705586199E-10</c:v>
                </c:pt>
                <c:pt idx="17">
                  <c:v>3.4962007705266673E-10</c:v>
                </c:pt>
                <c:pt idx="18">
                  <c:v>2.8411152968783698E-10</c:v>
                </c:pt>
                <c:pt idx="19">
                  <c:v>2.0755164845519443E-10</c:v>
                </c:pt>
                <c:pt idx="20">
                  <c:v>1.6552537315220432E-10</c:v>
                </c:pt>
                <c:pt idx="21">
                  <c:v>1.3954389863855601E-10</c:v>
                </c:pt>
                <c:pt idx="22">
                  <c:v>1.2211539606999245E-10</c:v>
                </c:pt>
                <c:pt idx="23">
                  <c:v>1.0971192493927528E-10</c:v>
                </c:pt>
              </c:numCache>
            </c:numRef>
          </c:yVal>
          <c:smooth val="1"/>
          <c:extLst>
            <c:ext xmlns:c16="http://schemas.microsoft.com/office/drawing/2014/chart" uri="{C3380CC4-5D6E-409C-BE32-E72D297353CC}">
              <c16:uniqueId val="{0000000E-950D-4D20-96BA-2EEE7D4B5EE9}"/>
            </c:ext>
          </c:extLst>
        </c:ser>
        <c:ser>
          <c:idx val="15"/>
          <c:order val="15"/>
          <c:spPr>
            <a:ln w="22225" cap="rnd">
              <a:solidFill>
                <a:srgbClr val="00FFFF"/>
              </a:solidFill>
              <a:round/>
            </a:ln>
            <a:effectLst/>
          </c:spPr>
          <c:marker>
            <c:symbol val="none"/>
          </c:marker>
          <c:xVal>
            <c:numRef>
              <c:f>Rauscher!$DN$1:$EK$1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Rauscher!$DN$18:$EK$18</c:f>
              <c:numCache>
                <c:formatCode>0%</c:formatCode>
                <c:ptCount val="24"/>
                <c:pt idx="0">
                  <c:v>9.2725828610765362E-3</c:v>
                </c:pt>
                <c:pt idx="1">
                  <c:v>0.38995714421984806</c:v>
                </c:pt>
                <c:pt idx="2">
                  <c:v>0.19215922588121079</c:v>
                </c:pt>
                <c:pt idx="3">
                  <c:v>3.8723534700501078E-2</c:v>
                </c:pt>
                <c:pt idx="4">
                  <c:v>1.1218332002005487E-2</c:v>
                </c:pt>
                <c:pt idx="5">
                  <c:v>2.5070346632517387E-3</c:v>
                </c:pt>
                <c:pt idx="6">
                  <c:v>4.4858820234125799E-4</c:v>
                </c:pt>
                <c:pt idx="7">
                  <c:v>1.0354732919585869E-4</c:v>
                </c:pt>
                <c:pt idx="8">
                  <c:v>3.2137243701232968E-5</c:v>
                </c:pt>
                <c:pt idx="9">
                  <c:v>1.2516328194734148E-5</c:v>
                </c:pt>
                <c:pt idx="10">
                  <c:v>5.7607604520680024E-6</c:v>
                </c:pt>
                <c:pt idx="11">
                  <c:v>4.8416846676445594E-7</c:v>
                </c:pt>
                <c:pt idx="12">
                  <c:v>1.2567290282452991E-7</c:v>
                </c:pt>
                <c:pt idx="13">
                  <c:v>5.3615771397364263E-8</c:v>
                </c:pt>
                <c:pt idx="14">
                  <c:v>2.9832369579890072E-8</c:v>
                </c:pt>
                <c:pt idx="15">
                  <c:v>1.9451795021988593E-8</c:v>
                </c:pt>
                <c:pt idx="16">
                  <c:v>1.4047306519263139E-8</c:v>
                </c:pt>
                <c:pt idx="17">
                  <c:v>1.0875326662651951E-8</c:v>
                </c:pt>
                <c:pt idx="18">
                  <c:v>8.8467306305506949E-9</c:v>
                </c:pt>
                <c:pt idx="19">
                  <c:v>6.4727991455211792E-9</c:v>
                </c:pt>
                <c:pt idx="20">
                  <c:v>5.1678573618796052E-9</c:v>
                </c:pt>
                <c:pt idx="21">
                  <c:v>4.3603042480569561E-9</c:v>
                </c:pt>
                <c:pt idx="22">
                  <c:v>3.8181796918195966E-9</c:v>
                </c:pt>
                <c:pt idx="23">
                  <c:v>3.4321303635843921E-9</c:v>
                </c:pt>
              </c:numCache>
            </c:numRef>
          </c:yVal>
          <c:smooth val="1"/>
          <c:extLst>
            <c:ext xmlns:c16="http://schemas.microsoft.com/office/drawing/2014/chart" uri="{C3380CC4-5D6E-409C-BE32-E72D297353CC}">
              <c16:uniqueId val="{0000000F-950D-4D20-96BA-2EEE7D4B5EE9}"/>
            </c:ext>
          </c:extLst>
        </c:ser>
        <c:ser>
          <c:idx val="16"/>
          <c:order val="16"/>
          <c:spPr>
            <a:ln w="22225" cap="rnd">
              <a:solidFill>
                <a:srgbClr val="00CC00"/>
              </a:solidFill>
              <a:round/>
            </a:ln>
            <a:effectLst/>
          </c:spPr>
          <c:marker>
            <c:symbol val="none"/>
          </c:marker>
          <c:xVal>
            <c:numRef>
              <c:f>Rauscher!$DN$1:$EK$1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Rauscher!$DN$19:$EK$19</c:f>
              <c:numCache>
                <c:formatCode>0%</c:formatCode>
                <c:ptCount val="24"/>
                <c:pt idx="0">
                  <c:v>1.3974801444632848E-6</c:v>
                </c:pt>
                <c:pt idx="1">
                  <c:v>1.5429639753858398E-2</c:v>
                </c:pt>
                <c:pt idx="2">
                  <c:v>0.1231961502104445</c:v>
                </c:pt>
                <c:pt idx="3">
                  <c:v>0.40226095487655311</c:v>
                </c:pt>
                <c:pt idx="4">
                  <c:v>0.46909377662912349</c:v>
                </c:pt>
                <c:pt idx="5">
                  <c:v>0.24175241360555486</c:v>
                </c:pt>
                <c:pt idx="6">
                  <c:v>7.5505350132576116E-2</c:v>
                </c:pt>
                <c:pt idx="7">
                  <c:v>2.5945876698680048E-2</c:v>
                </c:pt>
                <c:pt idx="8">
                  <c:v>1.0852698850282285E-2</c:v>
                </c:pt>
                <c:pt idx="9">
                  <c:v>5.3309648323725074E-3</c:v>
                </c:pt>
                <c:pt idx="10">
                  <c:v>2.9542584813987203E-3</c:v>
                </c:pt>
                <c:pt idx="11">
                  <c:v>4.3339567573147451E-4</c:v>
                </c:pt>
                <c:pt idx="12">
                  <c:v>1.4862416185564565E-4</c:v>
                </c:pt>
                <c:pt idx="13">
                  <c:v>7.4940424719436105E-5</c:v>
                </c:pt>
                <c:pt idx="14">
                  <c:v>4.6611729945788219E-5</c:v>
                </c:pt>
                <c:pt idx="15">
                  <c:v>3.2909938401799598E-5</c:v>
                </c:pt>
                <c:pt idx="16">
                  <c:v>2.5227858100755997E-5</c:v>
                </c:pt>
                <c:pt idx="17">
                  <c:v>2.045924396521199E-5</c:v>
                </c:pt>
                <c:pt idx="18">
                  <c:v>1.7272612662580207E-5</c:v>
                </c:pt>
                <c:pt idx="19">
                  <c:v>1.3361625675797621E-5</c:v>
                </c:pt>
                <c:pt idx="20">
                  <c:v>1.1100886064884735E-5</c:v>
                </c:pt>
                <c:pt idx="21">
                  <c:v>9.6499239077828111E-6</c:v>
                </c:pt>
                <c:pt idx="22">
                  <c:v>8.6485526401532281E-6</c:v>
                </c:pt>
                <c:pt idx="23">
                  <c:v>7.9198111366299567E-6</c:v>
                </c:pt>
              </c:numCache>
            </c:numRef>
          </c:yVal>
          <c:smooth val="1"/>
          <c:extLst>
            <c:ext xmlns:c16="http://schemas.microsoft.com/office/drawing/2014/chart" uri="{C3380CC4-5D6E-409C-BE32-E72D297353CC}">
              <c16:uniqueId val="{00000010-950D-4D20-96BA-2EEE7D4B5EE9}"/>
            </c:ext>
          </c:extLst>
        </c:ser>
        <c:ser>
          <c:idx val="17"/>
          <c:order val="17"/>
          <c:spPr>
            <a:ln w="9525" cap="rnd">
              <a:solidFill>
                <a:schemeClr val="accent6">
                  <a:lumMod val="80000"/>
                  <a:lumOff val="20000"/>
                </a:schemeClr>
              </a:solidFill>
              <a:round/>
            </a:ln>
            <a:effectLst/>
          </c:spPr>
          <c:marker>
            <c:symbol val="none"/>
          </c:marker>
          <c:xVal>
            <c:numRef>
              <c:f>Rauscher!$DN$1:$EK$1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Rauscher!$DN$20:$EK$20</c:f>
              <c:numCache>
                <c:formatCode>0%</c:formatCode>
                <c:ptCount val="24"/>
                <c:pt idx="0">
                  <c:v>3.5511593661326717E-8</c:v>
                </c:pt>
                <c:pt idx="1">
                  <c:v>9.5450749247621123E-4</c:v>
                </c:pt>
                <c:pt idx="2">
                  <c:v>1.1891050168322218E-2</c:v>
                </c:pt>
                <c:pt idx="3">
                  <c:v>6.0580168132722829E-2</c:v>
                </c:pt>
                <c:pt idx="4">
                  <c:v>8.8243357756996002E-2</c:v>
                </c:pt>
                <c:pt idx="5">
                  <c:v>5.1970037277953872E-2</c:v>
                </c:pt>
                <c:pt idx="6">
                  <c:v>1.7741888245963823E-2</c:v>
                </c:pt>
                <c:pt idx="7">
                  <c:v>6.4966638298590007E-3</c:v>
                </c:pt>
                <c:pt idx="8">
                  <c:v>2.8500976850813087E-3</c:v>
                </c:pt>
                <c:pt idx="9">
                  <c:v>1.4528733944899263E-3</c:v>
                </c:pt>
                <c:pt idx="10">
                  <c:v>8.2937399188398868E-4</c:v>
                </c:pt>
                <c:pt idx="11">
                  <c:v>1.329922700112342E-4</c:v>
                </c:pt>
                <c:pt idx="12">
                  <c:v>4.7681641224320745E-5</c:v>
                </c:pt>
                <c:pt idx="13">
                  <c:v>2.4692774956286442E-5</c:v>
                </c:pt>
                <c:pt idx="14">
                  <c:v>1.5634246342346193E-5</c:v>
                </c:pt>
                <c:pt idx="15">
                  <c:v>1.1179664863077542E-5</c:v>
                </c:pt>
                <c:pt idx="16">
                  <c:v>8.6521110419125809E-6</c:v>
                </c:pt>
                <c:pt idx="17">
                  <c:v>7.0688908873212015E-6</c:v>
                </c:pt>
                <c:pt idx="18">
                  <c:v>6.0033784884124456E-6</c:v>
                </c:pt>
                <c:pt idx="19">
                  <c:v>4.6855543720494521E-6</c:v>
                </c:pt>
                <c:pt idx="20">
                  <c:v>3.9175930394083489E-6</c:v>
                </c:pt>
                <c:pt idx="21">
                  <c:v>3.421807373477184E-6</c:v>
                </c:pt>
                <c:pt idx="22">
                  <c:v>3.0781168203510713E-6</c:v>
                </c:pt>
                <c:pt idx="23">
                  <c:v>2.8271215878955468E-6</c:v>
                </c:pt>
              </c:numCache>
            </c:numRef>
          </c:yVal>
          <c:smooth val="1"/>
          <c:extLst>
            <c:ext xmlns:c16="http://schemas.microsoft.com/office/drawing/2014/chart" uri="{C3380CC4-5D6E-409C-BE32-E72D297353CC}">
              <c16:uniqueId val="{00000011-950D-4D20-96BA-2EEE7D4B5EE9}"/>
            </c:ext>
          </c:extLst>
        </c:ser>
        <c:ser>
          <c:idx val="18"/>
          <c:order val="18"/>
          <c:spPr>
            <a:ln w="9525" cap="rnd">
              <a:solidFill>
                <a:schemeClr val="accent1">
                  <a:lumMod val="80000"/>
                </a:schemeClr>
              </a:solidFill>
              <a:round/>
            </a:ln>
            <a:effectLst/>
          </c:spPr>
          <c:marker>
            <c:symbol val="none"/>
          </c:marker>
          <c:xVal>
            <c:numRef>
              <c:f>Rauscher!$DN$1:$EK$1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Rauscher!$DN$21:$EK$21</c:f>
              <c:numCache>
                <c:formatCode>0%</c:formatCode>
                <c:ptCount val="24"/>
                <c:pt idx="0">
                  <c:v>1.2927431808426425E-15</c:v>
                </c:pt>
                <c:pt idx="1">
                  <c:v>3.3987091110562116E-8</c:v>
                </c:pt>
                <c:pt idx="2">
                  <c:v>1.3241925674987899E-5</c:v>
                </c:pt>
                <c:pt idx="3">
                  <c:v>2.1098796793630097E-3</c:v>
                </c:pt>
                <c:pt idx="4">
                  <c:v>1.7187289034400536E-2</c:v>
                </c:pt>
                <c:pt idx="5">
                  <c:v>2.8433954742274115E-2</c:v>
                </c:pt>
                <c:pt idx="6">
                  <c:v>1.932517053065283E-2</c:v>
                </c:pt>
                <c:pt idx="7">
                  <c:v>1.157213147040094E-2</c:v>
                </c:pt>
                <c:pt idx="8">
                  <c:v>7.3414578742830323E-3</c:v>
                </c:pt>
                <c:pt idx="9">
                  <c:v>4.9859741971657748E-3</c:v>
                </c:pt>
                <c:pt idx="10">
                  <c:v>3.580572073841807E-3</c:v>
                </c:pt>
                <c:pt idx="11">
                  <c:v>1.1430564085255024E-3</c:v>
                </c:pt>
                <c:pt idx="12">
                  <c:v>5.7824526815472587E-4</c:v>
                </c:pt>
                <c:pt idx="13">
                  <c:v>3.6816505740591769E-4</c:v>
                </c:pt>
                <c:pt idx="14">
                  <c:v>2.6752074838738325E-4</c:v>
                </c:pt>
                <c:pt idx="15">
                  <c:v>2.110713065605427E-4</c:v>
                </c:pt>
                <c:pt idx="16">
                  <c:v>1.7585811699329733E-4</c:v>
                </c:pt>
                <c:pt idx="17">
                  <c:v>1.5216387174399123E-4</c:v>
                </c:pt>
                <c:pt idx="18">
                  <c:v>1.3529817768373519E-4</c:v>
                </c:pt>
                <c:pt idx="19">
                  <c:v>1.131256610328914E-4</c:v>
                </c:pt>
                <c:pt idx="20">
                  <c:v>9.9352640603828183E-5</c:v>
                </c:pt>
                <c:pt idx="21">
                  <c:v>9.0040026241182782E-5</c:v>
                </c:pt>
                <c:pt idx="22">
                  <c:v>8.3353745994642605E-5</c:v>
                </c:pt>
                <c:pt idx="23">
                  <c:v>7.8334393663843127E-5</c:v>
                </c:pt>
              </c:numCache>
            </c:numRef>
          </c:yVal>
          <c:smooth val="1"/>
          <c:extLst>
            <c:ext xmlns:c16="http://schemas.microsoft.com/office/drawing/2014/chart" uri="{C3380CC4-5D6E-409C-BE32-E72D297353CC}">
              <c16:uniqueId val="{00000012-950D-4D20-96BA-2EEE7D4B5EE9}"/>
            </c:ext>
          </c:extLst>
        </c:ser>
        <c:ser>
          <c:idx val="19"/>
          <c:order val="19"/>
          <c:spPr>
            <a:ln w="22225" cap="rnd">
              <a:solidFill>
                <a:srgbClr val="FF00FF"/>
              </a:solidFill>
              <a:round/>
            </a:ln>
            <a:effectLst/>
          </c:spPr>
          <c:marker>
            <c:symbol val="none"/>
          </c:marker>
          <c:xVal>
            <c:numRef>
              <c:f>Rauscher!$DN$1:$EK$1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Rauscher!$DN$22:$EK$22</c:f>
              <c:numCache>
                <c:formatCode>0%</c:formatCode>
                <c:ptCount val="24"/>
                <c:pt idx="0">
                  <c:v>1.4105702774976543E-20</c:v>
                </c:pt>
                <c:pt idx="1">
                  <c:v>9.3667837198849705E-11</c:v>
                </c:pt>
                <c:pt idx="2">
                  <c:v>5.7999554070174147E-7</c:v>
                </c:pt>
                <c:pt idx="3">
                  <c:v>1.4686834799195374E-3</c:v>
                </c:pt>
                <c:pt idx="4">
                  <c:v>4.7695390280838065E-2</c:v>
                </c:pt>
                <c:pt idx="5">
                  <c:v>0.18091117644763294</c:v>
                </c:pt>
                <c:pt idx="6">
                  <c:v>0.21379171311978479</c:v>
                </c:pt>
                <c:pt idx="7">
                  <c:v>0.19005550978658867</c:v>
                </c:pt>
                <c:pt idx="8">
                  <c:v>0.16216200165946723</c:v>
                </c:pt>
                <c:pt idx="9">
                  <c:v>0.13868087175616658</c:v>
                </c:pt>
                <c:pt idx="10">
                  <c:v>0.11975640690874004</c:v>
                </c:pt>
                <c:pt idx="11">
                  <c:v>6.6474243308996192E-2</c:v>
                </c:pt>
                <c:pt idx="12">
                  <c:v>4.4342229794235723E-2</c:v>
                </c:pt>
                <c:pt idx="13">
                  <c:v>3.3328811616356292E-2</c:v>
                </c:pt>
                <c:pt idx="14">
                  <c:v>2.705095566287297E-2</c:v>
                </c:pt>
                <c:pt idx="15">
                  <c:v>2.3097993510802137E-2</c:v>
                </c:pt>
                <c:pt idx="16">
                  <c:v>2.0419608494691783E-2</c:v>
                </c:pt>
                <c:pt idx="17">
                  <c:v>1.8501906966013539E-2</c:v>
                </c:pt>
                <c:pt idx="18">
                  <c:v>1.7069187538705254E-2</c:v>
                </c:pt>
                <c:pt idx="19">
                  <c:v>1.5083633555210108E-2</c:v>
                </c:pt>
                <c:pt idx="20">
                  <c:v>1.3781110490461072E-2</c:v>
                </c:pt>
                <c:pt idx="21">
                  <c:v>1.2865017498755319E-2</c:v>
                </c:pt>
                <c:pt idx="22">
                  <c:v>1.2187366336675288E-2</c:v>
                </c:pt>
                <c:pt idx="23">
                  <c:v>1.1666624224991413E-2</c:v>
                </c:pt>
              </c:numCache>
            </c:numRef>
          </c:yVal>
          <c:smooth val="1"/>
          <c:extLst>
            <c:ext xmlns:c16="http://schemas.microsoft.com/office/drawing/2014/chart" uri="{C3380CC4-5D6E-409C-BE32-E72D297353CC}">
              <c16:uniqueId val="{00000013-950D-4D20-96BA-2EEE7D4B5EE9}"/>
            </c:ext>
          </c:extLst>
        </c:ser>
        <c:ser>
          <c:idx val="20"/>
          <c:order val="20"/>
          <c:spPr>
            <a:ln w="22225" cap="rnd">
              <a:solidFill>
                <a:srgbClr val="FF0000"/>
              </a:solidFill>
              <a:round/>
            </a:ln>
            <a:effectLst/>
          </c:spPr>
          <c:marker>
            <c:symbol val="none"/>
          </c:marker>
          <c:xVal>
            <c:numRef>
              <c:f>Rauscher!$DN$1:$EK$1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Rauscher!$DN$23:$EK$23</c:f>
              <c:numCache>
                <c:formatCode>0%</c:formatCode>
                <c:ptCount val="24"/>
                <c:pt idx="0">
                  <c:v>1.0778086149335519E-23</c:v>
                </c:pt>
                <c:pt idx="1">
                  <c:v>1.7747367638397421E-12</c:v>
                </c:pt>
                <c:pt idx="2">
                  <c:v>5.4722555898449263E-8</c:v>
                </c:pt>
                <c:pt idx="3">
                  <c:v>6.9003035250462879E-4</c:v>
                </c:pt>
                <c:pt idx="4">
                  <c:v>5.0005240965150133E-2</c:v>
                </c:pt>
                <c:pt idx="5">
                  <c:v>0.30701811083177161</c:v>
                </c:pt>
                <c:pt idx="6">
                  <c:v>0.500183219535691</c:v>
                </c:pt>
                <c:pt idx="7">
                  <c:v>0.55926606365188536</c:v>
                </c:pt>
                <c:pt idx="8">
                  <c:v>0.56674397674877697</c:v>
                </c:pt>
                <c:pt idx="9">
                  <c:v>0.554056730891198</c:v>
                </c:pt>
                <c:pt idx="10">
                  <c:v>0.5324959559302711</c:v>
                </c:pt>
                <c:pt idx="11">
                  <c:v>0.40748404823040524</c:v>
                </c:pt>
                <c:pt idx="12">
                  <c:v>0.31914979114779884</c:v>
                </c:pt>
                <c:pt idx="13">
                  <c:v>0.26413670799663863</c:v>
                </c:pt>
                <c:pt idx="14">
                  <c:v>0.22860171038373664</c:v>
                </c:pt>
                <c:pt idx="15">
                  <c:v>0.20435772924651649</c:v>
                </c:pt>
                <c:pt idx="16">
                  <c:v>0.18698388856587558</c:v>
                </c:pt>
                <c:pt idx="17">
                  <c:v>0.17401762619695207</c:v>
                </c:pt>
                <c:pt idx="18">
                  <c:v>0.16401575751941702</c:v>
                </c:pt>
                <c:pt idx="19">
                  <c:v>0.1496658313663736</c:v>
                </c:pt>
                <c:pt idx="20">
                  <c:v>0.13991390545757931</c:v>
                </c:pt>
                <c:pt idx="21">
                  <c:v>0.13287920690000271</c:v>
                </c:pt>
                <c:pt idx="22">
                  <c:v>0.12757527033248764</c:v>
                </c:pt>
                <c:pt idx="23">
                  <c:v>0.12343827095473073</c:v>
                </c:pt>
              </c:numCache>
            </c:numRef>
          </c:yVal>
          <c:smooth val="1"/>
          <c:extLst>
            <c:ext xmlns:c16="http://schemas.microsoft.com/office/drawing/2014/chart" uri="{C3380CC4-5D6E-409C-BE32-E72D297353CC}">
              <c16:uniqueId val="{00000014-950D-4D20-96BA-2EEE7D4B5EE9}"/>
            </c:ext>
          </c:extLst>
        </c:ser>
        <c:ser>
          <c:idx val="21"/>
          <c:order val="21"/>
          <c:spPr>
            <a:ln w="9525" cap="rnd">
              <a:solidFill>
                <a:schemeClr val="accent4">
                  <a:lumMod val="80000"/>
                </a:schemeClr>
              </a:solidFill>
              <a:round/>
            </a:ln>
            <a:effectLst/>
          </c:spPr>
          <c:marker>
            <c:symbol val="none"/>
          </c:marker>
          <c:xVal>
            <c:numRef>
              <c:f>Rauscher!$DN$1:$EK$1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Rauscher!$DN$24:$EK$24</c:f>
              <c:numCache>
                <c:formatCode>0%</c:formatCode>
                <c:ptCount val="24"/>
                <c:pt idx="0">
                  <c:v>2.0410837543318247E-26</c:v>
                </c:pt>
                <c:pt idx="1">
                  <c:v>1.5193278243550457E-14</c:v>
                </c:pt>
                <c:pt idx="2">
                  <c:v>9.9605450526731086E-10</c:v>
                </c:pt>
                <c:pt idx="3">
                  <c:v>2.6704479053137586E-5</c:v>
                </c:pt>
                <c:pt idx="4">
                  <c:v>2.82183121045506E-3</c:v>
                </c:pt>
                <c:pt idx="5">
                  <c:v>2.1724973669494864E-2</c:v>
                </c:pt>
                <c:pt idx="6">
                  <c:v>4.1157048101620665E-2</c:v>
                </c:pt>
                <c:pt idx="7">
                  <c:v>5.125467114615205E-2</c:v>
                </c:pt>
                <c:pt idx="8">
                  <c:v>5.6312111255531483E-2</c:v>
                </c:pt>
                <c:pt idx="9">
                  <c:v>5.8623138340541538E-2</c:v>
                </c:pt>
                <c:pt idx="10">
                  <c:v>5.9247644469310884E-2</c:v>
                </c:pt>
                <c:pt idx="11">
                  <c:v>5.2721192363205237E-2</c:v>
                </c:pt>
                <c:pt idx="12">
                  <c:v>4.4527580231716789E-2</c:v>
                </c:pt>
                <c:pt idx="13">
                  <c:v>3.8558421118716296E-2</c:v>
                </c:pt>
                <c:pt idx="14">
                  <c:v>3.4393306044059116E-2</c:v>
                </c:pt>
                <c:pt idx="15">
                  <c:v>3.1415609778679757E-2</c:v>
                </c:pt>
                <c:pt idx="16">
                  <c:v>2.9213163898158562E-2</c:v>
                </c:pt>
                <c:pt idx="17">
                  <c:v>2.7531358050416611E-2</c:v>
                </c:pt>
                <c:pt idx="18">
                  <c:v>2.6211263580061699E-2</c:v>
                </c:pt>
                <c:pt idx="19">
                  <c:v>2.428158486004486E-2</c:v>
                </c:pt>
                <c:pt idx="20">
                  <c:v>2.2945378971533887E-2</c:v>
                </c:pt>
                <c:pt idx="21">
                  <c:v>2.1968549055144154E-2</c:v>
                </c:pt>
                <c:pt idx="22">
                  <c:v>2.1224664664639868E-2</c:v>
                </c:pt>
                <c:pt idx="23">
                  <c:v>2.0639927358616288E-2</c:v>
                </c:pt>
              </c:numCache>
            </c:numRef>
          </c:yVal>
          <c:smooth val="1"/>
          <c:extLst>
            <c:ext xmlns:c16="http://schemas.microsoft.com/office/drawing/2014/chart" uri="{C3380CC4-5D6E-409C-BE32-E72D297353CC}">
              <c16:uniqueId val="{00000015-950D-4D20-96BA-2EEE7D4B5EE9}"/>
            </c:ext>
          </c:extLst>
        </c:ser>
        <c:ser>
          <c:idx val="22"/>
          <c:order val="22"/>
          <c:spPr>
            <a:ln w="9525" cap="rnd">
              <a:solidFill>
                <a:schemeClr val="accent5">
                  <a:lumMod val="80000"/>
                </a:schemeClr>
              </a:solidFill>
              <a:round/>
            </a:ln>
            <a:effectLst/>
          </c:spPr>
          <c:marker>
            <c:symbol val="none"/>
          </c:marker>
          <c:xVal>
            <c:numRef>
              <c:f>Rauscher!$DN$1:$EK$1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Rauscher!$DN$25:$EK$25</c:f>
              <c:numCache>
                <c:formatCode>0%</c:formatCode>
                <c:ptCount val="24"/>
                <c:pt idx="0">
                  <c:v>3.2024843644440406E-27</c:v>
                </c:pt>
                <c:pt idx="1">
                  <c:v>4.6012621047590627E-15</c:v>
                </c:pt>
                <c:pt idx="2">
                  <c:v>4.1909089971570627E-10</c:v>
                </c:pt>
                <c:pt idx="3">
                  <c:v>1.5610214881134314E-5</c:v>
                </c:pt>
                <c:pt idx="4">
                  <c:v>1.9442657515820277E-3</c:v>
                </c:pt>
                <c:pt idx="5">
                  <c:v>1.6520521241276176E-2</c:v>
                </c:pt>
                <c:pt idx="6">
                  <c:v>3.3424785913417562E-2</c:v>
                </c:pt>
                <c:pt idx="7">
                  <c:v>4.3627247789908515E-2</c:v>
                </c:pt>
                <c:pt idx="8">
                  <c:v>4.9650787062104643E-2</c:v>
                </c:pt>
                <c:pt idx="9">
                  <c:v>5.3124317276291848E-2</c:v>
                </c:pt>
                <c:pt idx="10">
                  <c:v>5.4880159184382563E-2</c:v>
                </c:pt>
                <c:pt idx="11">
                  <c:v>5.2154216635304389E-2</c:v>
                </c:pt>
                <c:pt idx="12">
                  <c:v>4.5521153875079719E-2</c:v>
                </c:pt>
                <c:pt idx="13">
                  <c:v>4.0204196606921955E-2</c:v>
                </c:pt>
                <c:pt idx="14">
                  <c:v>3.6336078567322447E-2</c:v>
                </c:pt>
                <c:pt idx="15">
                  <c:v>3.3503456540134265E-2</c:v>
                </c:pt>
                <c:pt idx="16">
                  <c:v>3.1374925931086414E-2</c:v>
                </c:pt>
                <c:pt idx="17">
                  <c:v>2.9731152363810666E-2</c:v>
                </c:pt>
                <c:pt idx="18">
                  <c:v>2.8429947715203373E-2</c:v>
                </c:pt>
                <c:pt idx="19">
                  <c:v>2.6510695772011809E-2</c:v>
                </c:pt>
                <c:pt idx="20">
                  <c:v>2.5169774584142348E-2</c:v>
                </c:pt>
                <c:pt idx="21">
                  <c:v>2.4183294326325259E-2</c:v>
                </c:pt>
                <c:pt idx="22">
                  <c:v>2.3428523616627919E-2</c:v>
                </c:pt>
                <c:pt idx="23">
                  <c:v>2.2833066758713112E-2</c:v>
                </c:pt>
              </c:numCache>
            </c:numRef>
          </c:yVal>
          <c:smooth val="1"/>
          <c:extLst>
            <c:ext xmlns:c16="http://schemas.microsoft.com/office/drawing/2014/chart" uri="{C3380CC4-5D6E-409C-BE32-E72D297353CC}">
              <c16:uniqueId val="{00000016-950D-4D20-96BA-2EEE7D4B5EE9}"/>
            </c:ext>
          </c:extLst>
        </c:ser>
        <c:ser>
          <c:idx val="23"/>
          <c:order val="23"/>
          <c:spPr>
            <a:ln w="9525" cap="rnd">
              <a:solidFill>
                <a:schemeClr val="accent6">
                  <a:lumMod val="80000"/>
                </a:schemeClr>
              </a:solidFill>
              <a:round/>
            </a:ln>
            <a:effectLst/>
          </c:spPr>
          <c:marker>
            <c:symbol val="none"/>
          </c:marker>
          <c:xVal>
            <c:numRef>
              <c:f>Rauscher!$DN$1:$EK$1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Rauscher!$DN$26:$EK$26</c:f>
              <c:numCache>
                <c:formatCode>0%</c:formatCode>
                <c:ptCount val="24"/>
                <c:pt idx="0">
                  <c:v>6.3416285897293939E-33</c:v>
                </c:pt>
                <c:pt idx="1">
                  <c:v>8.4175531714530256E-19</c:v>
                </c:pt>
                <c:pt idx="2">
                  <c:v>7.3691039213254834E-13</c:v>
                </c:pt>
                <c:pt idx="3">
                  <c:v>2.6382314131587706E-7</c:v>
                </c:pt>
                <c:pt idx="4">
                  <c:v>1.0187283904784972E-4</c:v>
                </c:pt>
                <c:pt idx="5">
                  <c:v>1.7067338248382003E-3</c:v>
                </c:pt>
                <c:pt idx="6">
                  <c:v>5.429629493374691E-3</c:v>
                </c:pt>
                <c:pt idx="7">
                  <c:v>9.7917209507992365E-3</c:v>
                </c:pt>
                <c:pt idx="8">
                  <c:v>1.4201266814870791E-2</c:v>
                </c:pt>
                <c:pt idx="9">
                  <c:v>1.8348227140968665E-2</c:v>
                </c:pt>
                <c:pt idx="10">
                  <c:v>2.2041236039810279E-2</c:v>
                </c:pt>
                <c:pt idx="11">
                  <c:v>3.2935898886062125E-2</c:v>
                </c:pt>
                <c:pt idx="12">
                  <c:v>3.6047330772434084E-2</c:v>
                </c:pt>
                <c:pt idx="13">
                  <c:v>3.646692056428933E-2</c:v>
                </c:pt>
                <c:pt idx="14">
                  <c:v>3.6080924842588367E-2</c:v>
                </c:pt>
                <c:pt idx="15">
                  <c:v>3.5490257519697394E-2</c:v>
                </c:pt>
                <c:pt idx="16">
                  <c:v>3.4886884875802625E-2</c:v>
                </c:pt>
                <c:pt idx="17">
                  <c:v>3.4329792995352444E-2</c:v>
                </c:pt>
                <c:pt idx="18">
                  <c:v>3.3832919119308462E-2</c:v>
                </c:pt>
                <c:pt idx="19">
                  <c:v>3.3009617089680872E-2</c:v>
                </c:pt>
                <c:pt idx="20">
                  <c:v>3.2369698315892391E-2</c:v>
                </c:pt>
                <c:pt idx="21">
                  <c:v>3.1864327792406777E-2</c:v>
                </c:pt>
                <c:pt idx="22">
                  <c:v>3.1457499682245503E-2</c:v>
                </c:pt>
                <c:pt idx="23">
                  <c:v>3.1124007356038319E-2</c:v>
                </c:pt>
              </c:numCache>
            </c:numRef>
          </c:yVal>
          <c:smooth val="1"/>
          <c:extLst>
            <c:ext xmlns:c16="http://schemas.microsoft.com/office/drawing/2014/chart" uri="{C3380CC4-5D6E-409C-BE32-E72D297353CC}">
              <c16:uniqueId val="{00000017-950D-4D20-96BA-2EEE7D4B5EE9}"/>
            </c:ext>
          </c:extLst>
        </c:ser>
        <c:ser>
          <c:idx val="24"/>
          <c:order val="24"/>
          <c:spPr>
            <a:ln w="9525" cap="rnd">
              <a:solidFill>
                <a:schemeClr val="accent1">
                  <a:lumMod val="60000"/>
                  <a:lumOff val="40000"/>
                </a:schemeClr>
              </a:solidFill>
              <a:round/>
            </a:ln>
            <a:effectLst/>
          </c:spPr>
          <c:marker>
            <c:symbol val="none"/>
          </c:marker>
          <c:xVal>
            <c:numRef>
              <c:f>Rauscher!$DN$1:$EK$1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Rauscher!$DN$27:$EK$27</c:f>
              <c:numCache>
                <c:formatCode>0%</c:formatCode>
                <c:ptCount val="24"/>
                <c:pt idx="0">
                  <c:v>1.2685473247291442E-35</c:v>
                </c:pt>
                <c:pt idx="1">
                  <c:v>1.4692286844927631E-20</c:v>
                </c:pt>
                <c:pt idx="2">
                  <c:v>3.7994176970411244E-14</c:v>
                </c:pt>
                <c:pt idx="3">
                  <c:v>4.0180383460795538E-8</c:v>
                </c:pt>
                <c:pt idx="4">
                  <c:v>2.6666069972533429E-5</c:v>
                </c:pt>
                <c:pt idx="5">
                  <c:v>6.1828121182248776E-4</c:v>
                </c:pt>
                <c:pt idx="6">
                  <c:v>2.4427004648726945E-3</c:v>
                </c:pt>
                <c:pt idx="7">
                  <c:v>5.1423174205112521E-3</c:v>
                </c:pt>
                <c:pt idx="8">
                  <c:v>8.3758099470664753E-3</c:v>
                </c:pt>
                <c:pt idx="9">
                  <c:v>1.1843872882860318E-2</c:v>
                </c:pt>
                <c:pt idx="10">
                  <c:v>1.5293098903162218E-2</c:v>
                </c:pt>
                <c:pt idx="11">
                  <c:v>2.837976784047657E-2</c:v>
                </c:pt>
                <c:pt idx="12">
                  <c:v>3.4614041685767934E-2</c:v>
                </c:pt>
                <c:pt idx="13">
                  <c:v>3.7368203683919785E-2</c:v>
                </c:pt>
                <c:pt idx="14">
                  <c:v>3.8609728233743389E-2</c:v>
                </c:pt>
                <c:pt idx="15">
                  <c:v>3.9171319474011049E-2</c:v>
                </c:pt>
                <c:pt idx="16">
                  <c:v>3.9409526532660021E-2</c:v>
                </c:pt>
                <c:pt idx="17">
                  <c:v>3.9486640914874943E-2</c:v>
                </c:pt>
                <c:pt idx="18">
                  <c:v>3.9481210577378634E-2</c:v>
                </c:pt>
                <c:pt idx="19">
                  <c:v>3.9364020854638089E-2</c:v>
                </c:pt>
                <c:pt idx="20">
                  <c:v>3.9202846471026676E-2</c:v>
                </c:pt>
                <c:pt idx="21">
                  <c:v>3.9041248585713915E-2</c:v>
                </c:pt>
                <c:pt idx="22">
                  <c:v>3.8892255355451905E-2</c:v>
                </c:pt>
                <c:pt idx="23">
                  <c:v>3.8758809515266009E-2</c:v>
                </c:pt>
              </c:numCache>
            </c:numRef>
          </c:yVal>
          <c:smooth val="1"/>
          <c:extLst>
            <c:ext xmlns:c16="http://schemas.microsoft.com/office/drawing/2014/chart" uri="{C3380CC4-5D6E-409C-BE32-E72D297353CC}">
              <c16:uniqueId val="{00000018-950D-4D20-96BA-2EEE7D4B5EE9}"/>
            </c:ext>
          </c:extLst>
        </c:ser>
        <c:ser>
          <c:idx val="25"/>
          <c:order val="25"/>
          <c:spPr>
            <a:ln w="9525" cap="rnd">
              <a:solidFill>
                <a:schemeClr val="accent2">
                  <a:lumMod val="60000"/>
                  <a:lumOff val="40000"/>
                </a:schemeClr>
              </a:solidFill>
              <a:round/>
            </a:ln>
            <a:effectLst/>
          </c:spPr>
          <c:marker>
            <c:symbol val="none"/>
          </c:marker>
          <c:xVal>
            <c:numRef>
              <c:f>Rauscher!$DN$1:$EK$1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Rauscher!$DN$28:$EK$28</c:f>
              <c:numCache>
                <c:formatCode>0%</c:formatCode>
                <c:ptCount val="24"/>
                <c:pt idx="0">
                  <c:v>3.4843670010323283E-40</c:v>
                </c:pt>
                <c:pt idx="1">
                  <c:v>1.4733391540238618E-23</c:v>
                </c:pt>
                <c:pt idx="2">
                  <c:v>2.3021225007960877E-16</c:v>
                </c:pt>
                <c:pt idx="3">
                  <c:v>1.4710367486336063E-9</c:v>
                </c:pt>
                <c:pt idx="4">
                  <c:v>2.3997582189946044E-6</c:v>
                </c:pt>
                <c:pt idx="5">
                  <c:v>9.5445166493180698E-5</c:v>
                </c:pt>
                <c:pt idx="6">
                  <c:v>5.403531864051664E-4</c:v>
                </c:pt>
                <c:pt idx="7">
                  <c:v>1.4708422788239899E-3</c:v>
                </c:pt>
                <c:pt idx="8">
                  <c:v>2.9049176830431909E-3</c:v>
                </c:pt>
                <c:pt idx="9">
                  <c:v>4.7720017201240044E-3</c:v>
                </c:pt>
                <c:pt idx="10">
                  <c:v>6.9467588274119809E-3</c:v>
                </c:pt>
                <c:pt idx="11">
                  <c:v>1.8472904036672989E-2</c:v>
                </c:pt>
                <c:pt idx="12">
                  <c:v>2.697108723985011E-2</c:v>
                </c:pt>
                <c:pt idx="13">
                  <c:v>3.2435473805697682E-2</c:v>
                </c:pt>
                <c:pt idx="14">
                  <c:v>3.6013281175622393E-2</c:v>
                </c:pt>
                <c:pt idx="15">
                  <c:v>3.846396868745338E-2</c:v>
                </c:pt>
                <c:pt idx="16">
                  <c:v>4.0218610960726063E-2</c:v>
                </c:pt>
                <c:pt idx="17">
                  <c:v>4.1523696480877559E-2</c:v>
                </c:pt>
                <c:pt idx="18">
                  <c:v>4.2525776485330825E-2</c:v>
                </c:pt>
                <c:pt idx="19">
                  <c:v>4.3952664292970491E-2</c:v>
                </c:pt>
                <c:pt idx="20">
                  <c:v>4.4912096326452502E-2</c:v>
                </c:pt>
                <c:pt idx="21">
                  <c:v>4.5597328930427214E-2</c:v>
                </c:pt>
                <c:pt idx="22">
                  <c:v>4.6109330515315426E-2</c:v>
                </c:pt>
                <c:pt idx="23">
                  <c:v>4.6505477100222695E-2</c:v>
                </c:pt>
              </c:numCache>
            </c:numRef>
          </c:yVal>
          <c:smooth val="1"/>
          <c:extLst>
            <c:ext xmlns:c16="http://schemas.microsoft.com/office/drawing/2014/chart" uri="{C3380CC4-5D6E-409C-BE32-E72D297353CC}">
              <c16:uniqueId val="{00000019-950D-4D20-96BA-2EEE7D4B5EE9}"/>
            </c:ext>
          </c:extLst>
        </c:ser>
        <c:ser>
          <c:idx val="26"/>
          <c:order val="26"/>
          <c:spPr>
            <a:ln w="9525" cap="rnd">
              <a:solidFill>
                <a:schemeClr val="accent3">
                  <a:lumMod val="60000"/>
                  <a:lumOff val="40000"/>
                </a:schemeClr>
              </a:solidFill>
              <a:round/>
            </a:ln>
            <a:effectLst/>
          </c:spPr>
          <c:marker>
            <c:symbol val="none"/>
          </c:marker>
          <c:xVal>
            <c:numRef>
              <c:f>Rauscher!$DN$1:$EK$1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Rauscher!$DN$29:$EK$29</c:f>
              <c:numCache>
                <c:formatCode>0%</c:formatCode>
                <c:ptCount val="24"/>
                <c:pt idx="0">
                  <c:v>1.381783981434926E-41</c:v>
                </c:pt>
                <c:pt idx="1">
                  <c:v>1.6604196475499503E-24</c:v>
                </c:pt>
                <c:pt idx="2">
                  <c:v>4.3736396567798592E-17</c:v>
                </c:pt>
                <c:pt idx="3">
                  <c:v>4.7112649338577886E-10</c:v>
                </c:pt>
                <c:pt idx="4">
                  <c:v>9.978866455245376E-7</c:v>
                </c:pt>
                <c:pt idx="5">
                  <c:v>4.6420251965657397E-5</c:v>
                </c:pt>
                <c:pt idx="6">
                  <c:v>2.9173676142628461E-4</c:v>
                </c:pt>
                <c:pt idx="7">
                  <c:v>8.5561711879485712E-4</c:v>
                </c:pt>
                <c:pt idx="8">
                  <c:v>1.7870929022357812E-3</c:v>
                </c:pt>
                <c:pt idx="9">
                  <c:v>3.066294360229115E-3</c:v>
                </c:pt>
                <c:pt idx="10">
                  <c:v>4.62184563806159E-3</c:v>
                </c:pt>
                <c:pt idx="11">
                  <c:v>1.3643577946638967E-2</c:v>
                </c:pt>
                <c:pt idx="12">
                  <c:v>2.0988021460148335E-2</c:v>
                </c:pt>
                <c:pt idx="13">
                  <c:v>2.6043614501713101E-2</c:v>
                </c:pt>
                <c:pt idx="14">
                  <c:v>2.9526752329131826E-2</c:v>
                </c:pt>
                <c:pt idx="15">
                  <c:v>3.2010102566236723E-2</c:v>
                </c:pt>
                <c:pt idx="16">
                  <c:v>3.3846988073077358E-2</c:v>
                </c:pt>
                <c:pt idx="17">
                  <c:v>3.5250798548642298E-2</c:v>
                </c:pt>
                <c:pt idx="18">
                  <c:v>3.6353748339314387E-2</c:v>
                </c:pt>
                <c:pt idx="19">
                  <c:v>3.7968036549801853E-2</c:v>
                </c:pt>
                <c:pt idx="20">
                  <c:v>3.9087352163709441E-2</c:v>
                </c:pt>
                <c:pt idx="21">
                  <c:v>3.9906378878678428E-2</c:v>
                </c:pt>
                <c:pt idx="22">
                  <c:v>4.0530478468568075E-2</c:v>
                </c:pt>
                <c:pt idx="23">
                  <c:v>4.1021261760168772E-2</c:v>
                </c:pt>
              </c:numCache>
            </c:numRef>
          </c:yVal>
          <c:smooth val="1"/>
          <c:extLst>
            <c:ext xmlns:c16="http://schemas.microsoft.com/office/drawing/2014/chart" uri="{C3380CC4-5D6E-409C-BE32-E72D297353CC}">
              <c16:uniqueId val="{0000001A-950D-4D20-96BA-2EEE7D4B5EE9}"/>
            </c:ext>
          </c:extLst>
        </c:ser>
        <c:ser>
          <c:idx val="27"/>
          <c:order val="27"/>
          <c:spPr>
            <a:ln w="9525" cap="rnd">
              <a:solidFill>
                <a:schemeClr val="accent4">
                  <a:lumMod val="60000"/>
                  <a:lumOff val="40000"/>
                </a:schemeClr>
              </a:solidFill>
              <a:round/>
            </a:ln>
            <a:effectLst/>
          </c:spPr>
          <c:marker>
            <c:symbol val="none"/>
          </c:marker>
          <c:xVal>
            <c:numRef>
              <c:f>Rauscher!$DN$1:$EK$1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Rauscher!$DN$30:$EK$30</c:f>
              <c:numCache>
                <c:formatCode>0%</c:formatCode>
                <c:ptCount val="24"/>
                <c:pt idx="0">
                  <c:v>8.3566653619403324E-44</c:v>
                </c:pt>
                <c:pt idx="1">
                  <c:v>8.7621035440718406E-26</c:v>
                </c:pt>
                <c:pt idx="2">
                  <c:v>6.8176130149211866E-18</c:v>
                </c:pt>
                <c:pt idx="3">
                  <c:v>2.1693304090474551E-10</c:v>
                </c:pt>
                <c:pt idx="4">
                  <c:v>7.8971211854335507E-7</c:v>
                </c:pt>
                <c:pt idx="5">
                  <c:v>5.0841076110389912E-5</c:v>
                </c:pt>
                <c:pt idx="6">
                  <c:v>3.9680593969680189E-4</c:v>
                </c:pt>
                <c:pt idx="7">
                  <c:v>1.3585208395540092E-3</c:v>
                </c:pt>
                <c:pt idx="8">
                  <c:v>3.1866461706385463E-3</c:v>
                </c:pt>
                <c:pt idx="9">
                  <c:v>5.9841223028543429E-3</c:v>
                </c:pt>
                <c:pt idx="10">
                  <c:v>9.695316152340672E-3</c:v>
                </c:pt>
                <c:pt idx="11">
                  <c:v>3.5543040885596733E-2</c:v>
                </c:pt>
                <c:pt idx="12">
                  <c:v>6.0930913224428576E-2</c:v>
                </c:pt>
                <c:pt idx="13">
                  <c:v>8.0684734787512008E-2</c:v>
                </c:pt>
                <c:pt idx="14">
                  <c:v>9.5526035012552329E-2</c:v>
                </c:pt>
                <c:pt idx="15">
                  <c:v>0.10681521106534335</c:v>
                </c:pt>
                <c:pt idx="16">
                  <c:v>0.11559686086013501</c:v>
                </c:pt>
                <c:pt idx="17">
                  <c:v>0.12258432849245947</c:v>
                </c:pt>
                <c:pt idx="18">
                  <c:v>0.12825880037221557</c:v>
                </c:pt>
                <c:pt idx="19">
                  <c:v>0.13688759477067503</c:v>
                </c:pt>
                <c:pt idx="20">
                  <c:v>0.14312061331454629</c:v>
                </c:pt>
                <c:pt idx="21">
                  <c:v>0.14782512195222261</c:v>
                </c:pt>
                <c:pt idx="22">
                  <c:v>0.15149826017581386</c:v>
                </c:pt>
                <c:pt idx="23">
                  <c:v>0.154443957471989</c:v>
                </c:pt>
              </c:numCache>
            </c:numRef>
          </c:yVal>
          <c:smooth val="1"/>
          <c:extLst>
            <c:ext xmlns:c16="http://schemas.microsoft.com/office/drawing/2014/chart" uri="{C3380CC4-5D6E-409C-BE32-E72D297353CC}">
              <c16:uniqueId val="{0000001B-950D-4D20-96BA-2EEE7D4B5EE9}"/>
            </c:ext>
          </c:extLst>
        </c:ser>
        <c:ser>
          <c:idx val="28"/>
          <c:order val="28"/>
          <c:spPr>
            <a:ln w="9525" cap="rnd">
              <a:solidFill>
                <a:schemeClr val="accent5">
                  <a:lumMod val="60000"/>
                  <a:lumOff val="40000"/>
                </a:schemeClr>
              </a:solidFill>
              <a:round/>
            </a:ln>
            <a:effectLst/>
          </c:spPr>
          <c:marker>
            <c:symbol val="none"/>
          </c:marker>
          <c:xVal>
            <c:numRef>
              <c:f>Rauscher!$DN$1:$EK$1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Rauscher!$DN$31:$EK$31</c:f>
              <c:numCache>
                <c:formatCode>0%</c:formatCode>
                <c:ptCount val="24"/>
                <c:pt idx="0">
                  <c:v>3.9024910552951529E-45</c:v>
                </c:pt>
                <c:pt idx="1">
                  <c:v>8.2094967198240646E-27</c:v>
                </c:pt>
                <c:pt idx="2">
                  <c:v>9.0477402171355605E-19</c:v>
                </c:pt>
                <c:pt idx="3">
                  <c:v>4.0778674447748727E-11</c:v>
                </c:pt>
                <c:pt idx="4">
                  <c:v>1.7667537217662533E-7</c:v>
                </c:pt>
                <c:pt idx="5">
                  <c:v>1.2626466586724939E-5</c:v>
                </c:pt>
                <c:pt idx="6">
                  <c:v>1.0565381627628833E-4</c:v>
                </c:pt>
                <c:pt idx="7">
                  <c:v>3.8016600179100499E-4</c:v>
                </c:pt>
                <c:pt idx="8">
                  <c:v>9.2563714568708641E-4</c:v>
                </c:pt>
                <c:pt idx="9">
                  <c:v>1.7893996987313886E-3</c:v>
                </c:pt>
                <c:pt idx="10">
                  <c:v>2.9672138621901394E-3</c:v>
                </c:pt>
                <c:pt idx="11">
                  <c:v>1.1662224024519866E-2</c:v>
                </c:pt>
                <c:pt idx="12">
                  <c:v>2.0700672201235105E-2</c:v>
                </c:pt>
                <c:pt idx="13">
                  <c:v>2.7990465053329278E-2</c:v>
                </c:pt>
                <c:pt idx="14">
                  <c:v>3.3603806500557283E-2</c:v>
                </c:pt>
                <c:pt idx="15">
                  <c:v>3.7950702161166729E-2</c:v>
                </c:pt>
                <c:pt idx="16">
                  <c:v>4.1378309634915553E-2</c:v>
                </c:pt>
                <c:pt idx="17">
                  <c:v>4.4134849567324351E-2</c:v>
                </c:pt>
                <c:pt idx="18">
                  <c:v>4.6392723303455584E-2</c:v>
                </c:pt>
                <c:pt idx="19">
                  <c:v>4.9859828273749102E-2</c:v>
                </c:pt>
                <c:pt idx="20">
                  <c:v>5.2390056765143286E-2</c:v>
                </c:pt>
                <c:pt idx="21">
                  <c:v>5.431439198997972E-2</c:v>
                </c:pt>
                <c:pt idx="22">
                  <c:v>5.5825718146525281E-2</c:v>
                </c:pt>
                <c:pt idx="23">
                  <c:v>5.7043424819340265E-2</c:v>
                </c:pt>
              </c:numCache>
            </c:numRef>
          </c:yVal>
          <c:smooth val="1"/>
          <c:extLst>
            <c:ext xmlns:c16="http://schemas.microsoft.com/office/drawing/2014/chart" uri="{C3380CC4-5D6E-409C-BE32-E72D297353CC}">
              <c16:uniqueId val="{0000001C-950D-4D20-96BA-2EEE7D4B5EE9}"/>
            </c:ext>
          </c:extLst>
        </c:ser>
        <c:ser>
          <c:idx val="29"/>
          <c:order val="29"/>
          <c:spPr>
            <a:ln w="9525" cap="rnd">
              <a:solidFill>
                <a:schemeClr val="accent6">
                  <a:lumMod val="60000"/>
                  <a:lumOff val="40000"/>
                </a:schemeClr>
              </a:solidFill>
              <a:round/>
            </a:ln>
            <a:effectLst/>
          </c:spPr>
          <c:marker>
            <c:symbol val="none"/>
          </c:marker>
          <c:xVal>
            <c:numRef>
              <c:f>Rauscher!$DN$1:$EK$1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Rauscher!$DN$32:$EK$32</c:f>
              <c:numCache>
                <c:formatCode>0%</c:formatCode>
                <c:ptCount val="24"/>
                <c:pt idx="0">
                  <c:v>0</c:v>
                </c:pt>
                <c:pt idx="1">
                  <c:v>0</c:v>
                </c:pt>
                <c:pt idx="2">
                  <c:v>0</c:v>
                </c:pt>
                <c:pt idx="3">
                  <c:v>0</c:v>
                </c:pt>
                <c:pt idx="4">
                  <c:v>0</c:v>
                </c:pt>
                <c:pt idx="5">
                  <c:v>0</c:v>
                </c:pt>
                <c:pt idx="6">
                  <c:v>0</c:v>
                </c:pt>
                <c:pt idx="7">
                  <c:v>0</c:v>
                </c:pt>
                <c:pt idx="8">
                  <c:v>0</c:v>
                </c:pt>
                <c:pt idx="9">
                  <c:v>0</c:v>
                </c:pt>
                <c:pt idx="10">
                  <c:v>0</c:v>
                </c:pt>
                <c:pt idx="11">
                  <c:v>0</c:v>
                </c:pt>
                <c:pt idx="12">
                  <c:v>0</c:v>
                </c:pt>
                <c:pt idx="13">
                  <c:v>0</c:v>
                </c:pt>
                <c:pt idx="14">
                  <c:v>0</c:v>
                </c:pt>
                <c:pt idx="15">
                  <c:v>0</c:v>
                </c:pt>
                <c:pt idx="16">
                  <c:v>0</c:v>
                </c:pt>
                <c:pt idx="17">
                  <c:v>0</c:v>
                </c:pt>
                <c:pt idx="18">
                  <c:v>0</c:v>
                </c:pt>
                <c:pt idx="19">
                  <c:v>0</c:v>
                </c:pt>
                <c:pt idx="20">
                  <c:v>0</c:v>
                </c:pt>
                <c:pt idx="21">
                  <c:v>0</c:v>
                </c:pt>
                <c:pt idx="22">
                  <c:v>0</c:v>
                </c:pt>
                <c:pt idx="23">
                  <c:v>0</c:v>
                </c:pt>
              </c:numCache>
            </c:numRef>
          </c:yVal>
          <c:smooth val="1"/>
          <c:extLst>
            <c:ext xmlns:c16="http://schemas.microsoft.com/office/drawing/2014/chart" uri="{C3380CC4-5D6E-409C-BE32-E72D297353CC}">
              <c16:uniqueId val="{0000001D-950D-4D20-96BA-2EEE7D4B5EE9}"/>
            </c:ext>
          </c:extLst>
        </c:ser>
        <c:ser>
          <c:idx val="30"/>
          <c:order val="30"/>
          <c:spPr>
            <a:ln w="9525" cap="rnd">
              <a:solidFill>
                <a:schemeClr val="accent1">
                  <a:lumMod val="50000"/>
                </a:schemeClr>
              </a:solidFill>
              <a:round/>
            </a:ln>
            <a:effectLst/>
          </c:spPr>
          <c:marker>
            <c:symbol val="none"/>
          </c:marker>
          <c:xVal>
            <c:numRef>
              <c:f>Rauscher!$DN$1:$EK$1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Rauscher!$DN$33:$EK$33</c:f>
              <c:numCache>
                <c:formatCode>0%</c:formatCode>
                <c:ptCount val="24"/>
                <c:pt idx="0">
                  <c:v>0.5024318376932434</c:v>
                </c:pt>
                <c:pt idx="1">
                  <c:v>0.1614725023794123</c:v>
                </c:pt>
                <c:pt idx="2">
                  <c:v>6.955775680349126E-3</c:v>
                </c:pt>
                <c:pt idx="3">
                  <c:v>1.2253550733347783E-4</c:v>
                </c:pt>
                <c:pt idx="4">
                  <c:v>1.0495824620571648E-5</c:v>
                </c:pt>
                <c:pt idx="5">
                  <c:v>1.1290921948254368E-6</c:v>
                </c:pt>
                <c:pt idx="6">
                  <c:v>1.2409018748641948E-7</c:v>
                </c:pt>
                <c:pt idx="7">
                  <c:v>2.0222221860878E-8</c:v>
                </c:pt>
                <c:pt idx="8">
                  <c:v>4.8339135301044768E-9</c:v>
                </c:pt>
                <c:pt idx="9">
                  <c:v>1.5366232962615209E-9</c:v>
                </c:pt>
                <c:pt idx="10">
                  <c:v>6.0118822068301668E-10</c:v>
                </c:pt>
                <c:pt idx="11">
                  <c:v>3.1034708734453962E-11</c:v>
                </c:pt>
                <c:pt idx="12">
                  <c:v>6.3132513857313598E-12</c:v>
                </c:pt>
                <c:pt idx="13">
                  <c:v>2.3270201978372309E-12</c:v>
                </c:pt>
                <c:pt idx="14">
                  <c:v>1.1745173864437976E-12</c:v>
                </c:pt>
                <c:pt idx="15">
                  <c:v>7.1431777804058018E-13</c:v>
                </c:pt>
                <c:pt idx="16">
                  <c:v>4.8960392423092953E-13</c:v>
                </c:pt>
                <c:pt idx="17">
                  <c:v>3.6396044357143885E-13</c:v>
                </c:pt>
                <c:pt idx="18">
                  <c:v>2.8660430787468256E-13</c:v>
                </c:pt>
                <c:pt idx="19">
                  <c:v>1.9972116629316766E-13</c:v>
                </c:pt>
                <c:pt idx="20">
                  <c:v>1.5400063743599199E-13</c:v>
                </c:pt>
                <c:pt idx="21">
                  <c:v>1.2658691689985499E-13</c:v>
                </c:pt>
                <c:pt idx="22">
                  <c:v>1.0861965369062725E-13</c:v>
                </c:pt>
                <c:pt idx="23">
                  <c:v>9.606381799507091E-14</c:v>
                </c:pt>
              </c:numCache>
            </c:numRef>
          </c:yVal>
          <c:smooth val="1"/>
          <c:extLst>
            <c:ext xmlns:c16="http://schemas.microsoft.com/office/drawing/2014/chart" uri="{C3380CC4-5D6E-409C-BE32-E72D297353CC}">
              <c16:uniqueId val="{0000001E-950D-4D20-96BA-2EEE7D4B5EE9}"/>
            </c:ext>
          </c:extLst>
        </c:ser>
        <c:ser>
          <c:idx val="31"/>
          <c:order val="31"/>
          <c:spPr>
            <a:ln w="9525" cap="rnd">
              <a:solidFill>
                <a:schemeClr val="accent2">
                  <a:lumMod val="50000"/>
                </a:schemeClr>
              </a:solidFill>
              <a:round/>
            </a:ln>
            <a:effectLst/>
          </c:spPr>
          <c:marker>
            <c:symbol val="none"/>
          </c:marker>
          <c:xVal>
            <c:numRef>
              <c:f>Rauscher!$DN$1:$EK$1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Rauscher!$DN$34:$EK$34</c:f>
              <c:numCache>
                <c:formatCode>0%</c:formatCode>
                <c:ptCount val="24"/>
                <c:pt idx="0">
                  <c:v>3.7981804059410173E-4</c:v>
                </c:pt>
                <c:pt idx="1">
                  <c:v>7.801714147872893E-2</c:v>
                </c:pt>
                <c:pt idx="2">
                  <c:v>8.4963723391978774E-2</c:v>
                </c:pt>
                <c:pt idx="3">
                  <c:v>3.783959087993826E-2</c:v>
                </c:pt>
                <c:pt idx="4">
                  <c:v>1.6296686062226593E-2</c:v>
                </c:pt>
                <c:pt idx="5">
                  <c:v>4.6200969865051438E-3</c:v>
                </c:pt>
                <c:pt idx="6">
                  <c:v>9.6876497782184801E-4</c:v>
                </c:pt>
                <c:pt idx="7">
                  <c:v>2.5044326766378977E-4</c:v>
                </c:pt>
                <c:pt idx="8">
                  <c:v>8.4621163884701249E-5</c:v>
                </c:pt>
                <c:pt idx="9">
                  <c:v>3.5208476990754395E-5</c:v>
                </c:pt>
                <c:pt idx="10">
                  <c:v>1.7084806177092339E-5</c:v>
                </c:pt>
                <c:pt idx="11">
                  <c:v>1.6826995144096052E-6</c:v>
                </c:pt>
                <c:pt idx="12">
                  <c:v>4.7281541731926394E-7</c:v>
                </c:pt>
                <c:pt idx="13">
                  <c:v>2.1154681451984153E-7</c:v>
                </c:pt>
                <c:pt idx="14">
                  <c:v>1.2150038321347981E-7</c:v>
                </c:pt>
                <c:pt idx="15">
                  <c:v>8.103815726504336E-8</c:v>
                </c:pt>
                <c:pt idx="16">
                  <c:v>5.9525480974134826E-8</c:v>
                </c:pt>
                <c:pt idx="17">
                  <c:v>4.6697340851892415E-8</c:v>
                </c:pt>
                <c:pt idx="18">
                  <c:v>3.8390576370073003E-8</c:v>
                </c:pt>
                <c:pt idx="19">
                  <c:v>2.8537895425988814E-8</c:v>
                </c:pt>
                <c:pt idx="20">
                  <c:v>2.304413003934416E-8</c:v>
                </c:pt>
                <c:pt idx="21">
                  <c:v>1.9609051356624065E-8</c:v>
                </c:pt>
                <c:pt idx="22">
                  <c:v>1.7284871139787936E-8</c:v>
                </c:pt>
                <c:pt idx="23">
                  <c:v>1.5619587218473713E-8</c:v>
                </c:pt>
              </c:numCache>
            </c:numRef>
          </c:yVal>
          <c:smooth val="1"/>
          <c:extLst>
            <c:ext xmlns:c16="http://schemas.microsoft.com/office/drawing/2014/chart" uri="{C3380CC4-5D6E-409C-BE32-E72D297353CC}">
              <c16:uniqueId val="{0000001F-950D-4D20-96BA-2EEE7D4B5EE9}"/>
            </c:ext>
          </c:extLst>
        </c:ser>
        <c:ser>
          <c:idx val="32"/>
          <c:order val="32"/>
          <c:spPr>
            <a:ln w="9525" cap="rnd">
              <a:solidFill>
                <a:schemeClr val="accent3">
                  <a:lumMod val="50000"/>
                </a:schemeClr>
              </a:solidFill>
              <a:round/>
            </a:ln>
            <a:effectLst/>
          </c:spPr>
          <c:marker>
            <c:symbol val="none"/>
          </c:marker>
          <c:xVal>
            <c:numRef>
              <c:f>Rauscher!$DN$1:$EK$1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Rauscher!$DN$35:$EK$35</c:f>
              <c:numCache>
                <c:formatCode>0%</c:formatCode>
                <c:ptCount val="24"/>
                <c:pt idx="0">
                  <c:v>6.217477010328254E-5</c:v>
                </c:pt>
                <c:pt idx="1">
                  <c:v>2.2815395736992643E-2</c:v>
                </c:pt>
                <c:pt idx="2">
                  <c:v>3.3210177374744104E-2</c:v>
                </c:pt>
                <c:pt idx="3">
                  <c:v>1.9768957945064114E-2</c:v>
                </c:pt>
                <c:pt idx="4">
                  <c:v>9.8432040478953157E-3</c:v>
                </c:pt>
                <c:pt idx="5">
                  <c:v>3.0443051830972485E-3</c:v>
                </c:pt>
                <c:pt idx="6">
                  <c:v>6.7648077990989537E-4</c:v>
                </c:pt>
                <c:pt idx="7">
                  <c:v>1.8228307604997425E-4</c:v>
                </c:pt>
                <c:pt idx="8">
                  <c:v>6.3535426251492064E-5</c:v>
                </c:pt>
                <c:pt idx="9">
                  <c:v>2.708221407307024E-5</c:v>
                </c:pt>
                <c:pt idx="10">
                  <c:v>1.3398215621140522E-5</c:v>
                </c:pt>
                <c:pt idx="11">
                  <c:v>1.3984386331696638E-6</c:v>
                </c:pt>
                <c:pt idx="12">
                  <c:v>4.0450923573638285E-7</c:v>
                </c:pt>
                <c:pt idx="13">
                  <c:v>1.8416338284345134E-7</c:v>
                </c:pt>
                <c:pt idx="14">
                  <c:v>1.0700755199951471E-7</c:v>
                </c:pt>
                <c:pt idx="15">
                  <c:v>7.1965828444703556E-8</c:v>
                </c:pt>
                <c:pt idx="16">
                  <c:v>5.3191186597025657E-8</c:v>
                </c:pt>
                <c:pt idx="17">
                  <c:v>4.1930390876411919E-8</c:v>
                </c:pt>
                <c:pt idx="18">
                  <c:v>3.4605201981781621E-8</c:v>
                </c:pt>
                <c:pt idx="19">
                  <c:v>2.5873709158164348E-8</c:v>
                </c:pt>
                <c:pt idx="20">
                  <c:v>2.0979593190042227E-8</c:v>
                </c:pt>
                <c:pt idx="21">
                  <c:v>1.7907844967148629E-8</c:v>
                </c:pt>
                <c:pt idx="22">
                  <c:v>1.5823512175399917E-8</c:v>
                </c:pt>
                <c:pt idx="23">
                  <c:v>1.4326704054328627E-8</c:v>
                </c:pt>
              </c:numCache>
            </c:numRef>
          </c:yVal>
          <c:smooth val="1"/>
          <c:extLst>
            <c:ext xmlns:c16="http://schemas.microsoft.com/office/drawing/2014/chart" uri="{C3380CC4-5D6E-409C-BE32-E72D297353CC}">
              <c16:uniqueId val="{00000020-950D-4D20-96BA-2EEE7D4B5EE9}"/>
            </c:ext>
          </c:extLst>
        </c:ser>
        <c:ser>
          <c:idx val="33"/>
          <c:order val="33"/>
          <c:spPr>
            <a:ln w="9525" cap="rnd">
              <a:solidFill>
                <a:schemeClr val="accent4">
                  <a:lumMod val="50000"/>
                </a:schemeClr>
              </a:solidFill>
              <a:round/>
            </a:ln>
            <a:effectLst/>
          </c:spPr>
          <c:marker>
            <c:symbol val="none"/>
          </c:marker>
          <c:xVal>
            <c:numRef>
              <c:f>Rauscher!$DN$1:$EK$1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Rauscher!$DN$36:$EK$36</c:f>
              <c:numCache>
                <c:formatCode>0%</c:formatCode>
                <c:ptCount val="24"/>
                <c:pt idx="0">
                  <c:v>9.1617713224468676E-20</c:v>
                </c:pt>
                <c:pt idx="1">
                  <c:v>6.2083712239698864E-11</c:v>
                </c:pt>
                <c:pt idx="2">
                  <c:v>1.2280415812868912E-7</c:v>
                </c:pt>
                <c:pt idx="3">
                  <c:v>9.9338560041740593E-5</c:v>
                </c:pt>
                <c:pt idx="4">
                  <c:v>1.8233358617528971E-3</c:v>
                </c:pt>
                <c:pt idx="5">
                  <c:v>4.9110689850856322E-3</c:v>
                </c:pt>
                <c:pt idx="6">
                  <c:v>4.6193593759578976E-3</c:v>
                </c:pt>
                <c:pt idx="7">
                  <c:v>3.4887634517276221E-3</c:v>
                </c:pt>
                <c:pt idx="8">
                  <c:v>2.6341487028077684E-3</c:v>
                </c:pt>
                <c:pt idx="9">
                  <c:v>2.0483674093316972E-3</c:v>
                </c:pt>
                <c:pt idx="10">
                  <c:v>1.6392686516968626E-3</c:v>
                </c:pt>
                <c:pt idx="11">
                  <c:v>7.2424419928465776E-4</c:v>
                </c:pt>
                <c:pt idx="12">
                  <c:v>4.3101191361126528E-4</c:v>
                </c:pt>
                <c:pt idx="13">
                  <c:v>3.0252108473593245E-4</c:v>
                </c:pt>
                <c:pt idx="14">
                  <c:v>2.3458189067011295E-4</c:v>
                </c:pt>
                <c:pt idx="15">
                  <c:v>1.9387694150312673E-4</c:v>
                </c:pt>
                <c:pt idx="16">
                  <c:v>1.6725508965273808E-4</c:v>
                </c:pt>
                <c:pt idx="17">
                  <c:v>1.4869228817684081E-4</c:v>
                </c:pt>
                <c:pt idx="18">
                  <c:v>1.3510667881853471E-4</c:v>
                </c:pt>
                <c:pt idx="19">
                  <c:v>1.1669653634550698E-4</c:v>
                </c:pt>
                <c:pt idx="20">
                  <c:v>1.0489534731824504E-4</c:v>
                </c:pt>
                <c:pt idx="21">
                  <c:v>9.673249844826634E-5</c:v>
                </c:pt>
                <c:pt idx="22">
                  <c:v>9.0769908934083026E-5</c:v>
                </c:pt>
                <c:pt idx="23">
                  <c:v>8.6232951706146681E-5</c:v>
                </c:pt>
              </c:numCache>
            </c:numRef>
          </c:yVal>
          <c:smooth val="1"/>
          <c:extLst>
            <c:ext xmlns:c16="http://schemas.microsoft.com/office/drawing/2014/chart" uri="{C3380CC4-5D6E-409C-BE32-E72D297353CC}">
              <c16:uniqueId val="{00000021-950D-4D20-96BA-2EEE7D4B5EE9}"/>
            </c:ext>
          </c:extLst>
        </c:ser>
        <c:ser>
          <c:idx val="34"/>
          <c:order val="34"/>
          <c:spPr>
            <a:ln w="9525" cap="rnd">
              <a:solidFill>
                <a:schemeClr val="accent5">
                  <a:lumMod val="50000"/>
                </a:schemeClr>
              </a:solidFill>
              <a:round/>
            </a:ln>
            <a:effectLst/>
          </c:spPr>
          <c:marker>
            <c:symbol val="none"/>
          </c:marker>
          <c:xVal>
            <c:numRef>
              <c:f>Rauscher!$DN$1:$EK$1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Rauscher!$DN$37:$EK$37</c:f>
              <c:numCache>
                <c:formatCode>0%</c:formatCode>
                <c:ptCount val="24"/>
                <c:pt idx="0">
                  <c:v>1.5967065629251798E-22</c:v>
                </c:pt>
                <c:pt idx="1">
                  <c:v>6.6653256975894493E-13</c:v>
                </c:pt>
                <c:pt idx="2">
                  <c:v>3.2723201653227956E-9</c:v>
                </c:pt>
                <c:pt idx="3">
                  <c:v>6.569912639475887E-6</c:v>
                </c:pt>
                <c:pt idx="4">
                  <c:v>1.8998001479092358E-4</c:v>
                </c:pt>
                <c:pt idx="5">
                  <c:v>6.7213573105457324E-4</c:v>
                </c:pt>
                <c:pt idx="6">
                  <c:v>7.5826760617419447E-4</c:v>
                </c:pt>
                <c:pt idx="7">
                  <c:v>6.5209690051983937E-4</c:v>
                </c:pt>
                <c:pt idx="8">
                  <c:v>5.4272620904697352E-4</c:v>
                </c:pt>
                <c:pt idx="9">
                  <c:v>4.5524824707641727E-4</c:v>
                </c:pt>
                <c:pt idx="10">
                  <c:v>3.8708869976878887E-4</c:v>
                </c:pt>
                <c:pt idx="11">
                  <c:v>2.0511866839566017E-4</c:v>
                </c:pt>
                <c:pt idx="12">
                  <c:v>1.336870498130563E-4</c:v>
                </c:pt>
                <c:pt idx="13">
                  <c:v>9.9093154723643397E-5</c:v>
                </c:pt>
                <c:pt idx="14">
                  <c:v>7.9684609525380463E-5</c:v>
                </c:pt>
                <c:pt idx="15">
                  <c:v>6.7590568364992313E-5</c:v>
                </c:pt>
                <c:pt idx="16">
                  <c:v>5.9456489005548742E-5</c:v>
                </c:pt>
                <c:pt idx="17">
                  <c:v>5.366465550704689E-5</c:v>
                </c:pt>
                <c:pt idx="18">
                  <c:v>4.9356085321148096E-5</c:v>
                </c:pt>
                <c:pt idx="19">
                  <c:v>4.3412803685822642E-5</c:v>
                </c:pt>
                <c:pt idx="20">
                  <c:v>3.9532663849160031E-5</c:v>
                </c:pt>
                <c:pt idx="21">
                  <c:v>3.6813087989098275E-5</c:v>
                </c:pt>
                <c:pt idx="22">
                  <c:v>3.4806610660810186E-5</c:v>
                </c:pt>
                <c:pt idx="23">
                  <c:v>3.3267876537954475E-5</c:v>
                </c:pt>
              </c:numCache>
            </c:numRef>
          </c:yVal>
          <c:smooth val="1"/>
          <c:extLst>
            <c:ext xmlns:c16="http://schemas.microsoft.com/office/drawing/2014/chart" uri="{C3380CC4-5D6E-409C-BE32-E72D297353CC}">
              <c16:uniqueId val="{00000022-950D-4D20-96BA-2EEE7D4B5EE9}"/>
            </c:ext>
          </c:extLst>
        </c:ser>
        <c:ser>
          <c:idx val="35"/>
          <c:order val="35"/>
          <c:spPr>
            <a:ln w="9525" cap="rnd">
              <a:solidFill>
                <a:schemeClr val="accent6">
                  <a:lumMod val="50000"/>
                </a:schemeClr>
              </a:solidFill>
              <a:round/>
            </a:ln>
            <a:effectLst/>
          </c:spPr>
          <c:marker>
            <c:symbol val="none"/>
          </c:marker>
          <c:xVal>
            <c:numRef>
              <c:f>Rauscher!$DN$1:$EK$1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Rauscher!$DN$38:$EK$38</c:f>
              <c:numCache>
                <c:formatCode>0%</c:formatCode>
                <c:ptCount val="24"/>
                <c:pt idx="0">
                  <c:v>1.0392067249770665E-26</c:v>
                </c:pt>
                <c:pt idx="1">
                  <c:v>6.3751854530653243E-15</c:v>
                </c:pt>
                <c:pt idx="2">
                  <c:v>3.7942377451438608E-10</c:v>
                </c:pt>
                <c:pt idx="3">
                  <c:v>9.2347607971286534E-6</c:v>
                </c:pt>
                <c:pt idx="4">
                  <c:v>9.2976378320922622E-4</c:v>
                </c:pt>
                <c:pt idx="5">
                  <c:v>6.9534587517057827E-3</c:v>
                </c:pt>
                <c:pt idx="6">
                  <c:v>1.2920694655566984E-2</c:v>
                </c:pt>
                <c:pt idx="7">
                  <c:v>1.5869933656001336E-2</c:v>
                </c:pt>
                <c:pt idx="8">
                  <c:v>1.7256133072844036E-2</c:v>
                </c:pt>
                <c:pt idx="9">
                  <c:v>1.7820124915016798E-2</c:v>
                </c:pt>
                <c:pt idx="10">
                  <c:v>1.789422011629891E-2</c:v>
                </c:pt>
                <c:pt idx="11">
                  <c:v>1.5618054408147682E-2</c:v>
                </c:pt>
                <c:pt idx="12">
                  <c:v>1.3063838801002144E-2</c:v>
                </c:pt>
                <c:pt idx="13">
                  <c:v>1.1247110616262247E-2</c:v>
                </c:pt>
                <c:pt idx="14">
                  <c:v>9.9934548040576682E-3</c:v>
                </c:pt>
                <c:pt idx="15">
                  <c:v>9.1030562270638937E-3</c:v>
                </c:pt>
                <c:pt idx="16">
                  <c:v>8.4473468925631515E-3</c:v>
                </c:pt>
                <c:pt idx="17">
                  <c:v>7.9482106746267631E-3</c:v>
                </c:pt>
                <c:pt idx="18">
                  <c:v>7.5573527593264297E-3</c:v>
                </c:pt>
                <c:pt idx="19">
                  <c:v>6.9874508917084962E-3</c:v>
                </c:pt>
                <c:pt idx="20">
                  <c:v>6.5938182984677405E-3</c:v>
                </c:pt>
                <c:pt idx="21">
                  <c:v>6.3065684783319047E-3</c:v>
                </c:pt>
                <c:pt idx="22">
                  <c:v>6.0881112494816812E-3</c:v>
                </c:pt>
                <c:pt idx="23">
                  <c:v>5.9165686439745842E-3</c:v>
                </c:pt>
              </c:numCache>
            </c:numRef>
          </c:yVal>
          <c:smooth val="1"/>
          <c:extLst>
            <c:ext xmlns:c16="http://schemas.microsoft.com/office/drawing/2014/chart" uri="{C3380CC4-5D6E-409C-BE32-E72D297353CC}">
              <c16:uniqueId val="{00000023-950D-4D20-96BA-2EEE7D4B5EE9}"/>
            </c:ext>
          </c:extLst>
        </c:ser>
        <c:ser>
          <c:idx val="36"/>
          <c:order val="36"/>
          <c:spPr>
            <a:ln w="9525" cap="rnd">
              <a:solidFill>
                <a:schemeClr val="accent1">
                  <a:lumMod val="70000"/>
                  <a:lumOff val="30000"/>
                </a:schemeClr>
              </a:solidFill>
              <a:round/>
            </a:ln>
            <a:effectLst/>
          </c:spPr>
          <c:marker>
            <c:symbol val="none"/>
          </c:marker>
          <c:xVal>
            <c:numRef>
              <c:f>Rauscher!$DN$1:$EK$1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Rauscher!$DN$39:$EK$39</c:f>
              <c:numCache>
                <c:formatCode>0%</c:formatCode>
                <c:ptCount val="24"/>
                <c:pt idx="0">
                  <c:v>1.9890846904461475E-28</c:v>
                </c:pt>
                <c:pt idx="1">
                  <c:v>1.5390187053772063E-16</c:v>
                </c:pt>
                <c:pt idx="2">
                  <c:v>1.0286686164612684E-11</c:v>
                </c:pt>
                <c:pt idx="3">
                  <c:v>2.8117485209265778E-7</c:v>
                </c:pt>
                <c:pt idx="4">
                  <c:v>3.0000147312514991E-5</c:v>
                </c:pt>
                <c:pt idx="5">
                  <c:v>2.3231198044676722E-4</c:v>
                </c:pt>
                <c:pt idx="6">
                  <c:v>4.4181103875290845E-4</c:v>
                </c:pt>
                <c:pt idx="7">
                  <c:v>5.517289754531599E-4</c:v>
                </c:pt>
                <c:pt idx="8">
                  <c:v>6.0742707961617271E-4</c:v>
                </c:pt>
                <c:pt idx="9">
                  <c:v>6.3337570627092319E-4</c:v>
                </c:pt>
                <c:pt idx="10">
                  <c:v>6.4094892649216079E-4</c:v>
                </c:pt>
                <c:pt idx="11">
                  <c:v>5.7255545343367568E-4</c:v>
                </c:pt>
                <c:pt idx="12">
                  <c:v>4.8450852669311011E-4</c:v>
                </c:pt>
                <c:pt idx="13">
                  <c:v>4.2004475926035847E-4</c:v>
                </c:pt>
                <c:pt idx="14">
                  <c:v>3.7496113208387085E-4</c:v>
                </c:pt>
                <c:pt idx="15">
                  <c:v>3.4268715083635344E-4</c:v>
                </c:pt>
                <c:pt idx="16">
                  <c:v>3.1879457459755938E-4</c:v>
                </c:pt>
                <c:pt idx="17">
                  <c:v>3.0053839354065215E-4</c:v>
                </c:pt>
                <c:pt idx="18">
                  <c:v>2.8620174907399368E-4</c:v>
                </c:pt>
                <c:pt idx="19">
                  <c:v>2.6523409785222598E-4</c:v>
                </c:pt>
                <c:pt idx="20">
                  <c:v>2.50707635028492E-4</c:v>
                </c:pt>
                <c:pt idx="21">
                  <c:v>2.4008426588530279E-4</c:v>
                </c:pt>
                <c:pt idx="22">
                  <c:v>2.3199208182231123E-4</c:v>
                </c:pt>
                <c:pt idx="23">
                  <c:v>2.2562981591036431E-4</c:v>
                </c:pt>
              </c:numCache>
            </c:numRef>
          </c:yVal>
          <c:smooth val="1"/>
          <c:extLst>
            <c:ext xmlns:c16="http://schemas.microsoft.com/office/drawing/2014/chart" uri="{C3380CC4-5D6E-409C-BE32-E72D297353CC}">
              <c16:uniqueId val="{00000024-950D-4D20-96BA-2EEE7D4B5EE9}"/>
            </c:ext>
          </c:extLst>
        </c:ser>
        <c:ser>
          <c:idx val="37"/>
          <c:order val="37"/>
          <c:spPr>
            <a:ln w="9525" cap="rnd">
              <a:solidFill>
                <a:schemeClr val="accent2">
                  <a:lumMod val="70000"/>
                  <a:lumOff val="30000"/>
                </a:schemeClr>
              </a:solidFill>
              <a:round/>
            </a:ln>
            <a:effectLst/>
          </c:spPr>
          <c:marker>
            <c:symbol val="none"/>
          </c:marker>
          <c:xVal>
            <c:numRef>
              <c:f>Rauscher!$DN$1:$EK$1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Rauscher!$DN$40:$EK$40</c:f>
              <c:numCache>
                <c:formatCode>0%</c:formatCode>
                <c:ptCount val="24"/>
                <c:pt idx="0">
                  <c:v>2.8773972991381319E-31</c:v>
                </c:pt>
                <c:pt idx="1">
                  <c:v>5.7383488240204067E-18</c:v>
                </c:pt>
                <c:pt idx="2">
                  <c:v>1.9472278901176219E-12</c:v>
                </c:pt>
                <c:pt idx="3">
                  <c:v>2.7021908012983871E-7</c:v>
                </c:pt>
                <c:pt idx="4">
                  <c:v>6.4962397641856107E-5</c:v>
                </c:pt>
                <c:pt idx="5">
                  <c:v>8.190110077428229E-4</c:v>
                </c:pt>
                <c:pt idx="6">
                  <c:v>2.1556306163999272E-3</c:v>
                </c:pt>
                <c:pt idx="7">
                  <c:v>3.3951840541497388E-3</c:v>
                </c:pt>
                <c:pt idx="8">
                  <c:v>4.4486833148424387E-3</c:v>
                </c:pt>
                <c:pt idx="9">
                  <c:v>5.3112726617748655E-3</c:v>
                </c:pt>
                <c:pt idx="10">
                  <c:v>5.9896370013878498E-3</c:v>
                </c:pt>
                <c:pt idx="11">
                  <c:v>7.404816199406165E-3</c:v>
                </c:pt>
                <c:pt idx="12">
                  <c:v>7.371535755224699E-3</c:v>
                </c:pt>
                <c:pt idx="13">
                  <c:v>7.0451138731325059E-3</c:v>
                </c:pt>
                <c:pt idx="14">
                  <c:v>6.7112378103799395E-3</c:v>
                </c:pt>
                <c:pt idx="15">
                  <c:v>6.425015016004264E-3</c:v>
                </c:pt>
                <c:pt idx="16">
                  <c:v>6.188810863629695E-3</c:v>
                </c:pt>
                <c:pt idx="17">
                  <c:v>5.9945449357928582E-3</c:v>
                </c:pt>
                <c:pt idx="18">
                  <c:v>5.8335982884530468E-3</c:v>
                </c:pt>
                <c:pt idx="19">
                  <c:v>5.5847733946923373E-3</c:v>
                </c:pt>
                <c:pt idx="20">
                  <c:v>5.4028602711130172E-3</c:v>
                </c:pt>
                <c:pt idx="21">
                  <c:v>5.2647754926652733E-3</c:v>
                </c:pt>
                <c:pt idx="22">
                  <c:v>5.1566695822036308E-3</c:v>
                </c:pt>
                <c:pt idx="23">
                  <c:v>5.06986762223109E-3</c:v>
                </c:pt>
              </c:numCache>
            </c:numRef>
          </c:yVal>
          <c:smooth val="1"/>
          <c:extLst>
            <c:ext xmlns:c16="http://schemas.microsoft.com/office/drawing/2014/chart" uri="{C3380CC4-5D6E-409C-BE32-E72D297353CC}">
              <c16:uniqueId val="{00000025-950D-4D20-96BA-2EEE7D4B5EE9}"/>
            </c:ext>
          </c:extLst>
        </c:ser>
        <c:ser>
          <c:idx val="38"/>
          <c:order val="38"/>
          <c:spPr>
            <a:ln w="9525" cap="rnd">
              <a:solidFill>
                <a:schemeClr val="accent3">
                  <a:lumMod val="70000"/>
                  <a:lumOff val="30000"/>
                </a:schemeClr>
              </a:solidFill>
              <a:round/>
            </a:ln>
            <a:effectLst/>
          </c:spPr>
          <c:marker>
            <c:symbol val="none"/>
          </c:marker>
          <c:xVal>
            <c:numRef>
              <c:f>Rauscher!$DN$1:$EK$1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Rauscher!$DN$41:$EK$41</c:f>
              <c:numCache>
                <c:formatCode>0%</c:formatCode>
                <c:ptCount val="24"/>
                <c:pt idx="0">
                  <c:v>2.5250371048504095E-38</c:v>
                </c:pt>
                <c:pt idx="1">
                  <c:v>2.023244645587855E-22</c:v>
                </c:pt>
                <c:pt idx="2">
                  <c:v>1.3761792253348696E-15</c:v>
                </c:pt>
                <c:pt idx="3">
                  <c:v>3.8279917096844067E-9</c:v>
                </c:pt>
                <c:pt idx="4">
                  <c:v>4.1201725409719168E-6</c:v>
                </c:pt>
                <c:pt idx="5">
                  <c:v>1.2768565982313878E-4</c:v>
                </c:pt>
                <c:pt idx="6">
                  <c:v>6.1210521795277925E-4</c:v>
                </c:pt>
                <c:pt idx="7">
                  <c:v>1.4794987353697593E-3</c:v>
                </c:pt>
                <c:pt idx="8">
                  <c:v>2.6728982077138118E-3</c:v>
                </c:pt>
                <c:pt idx="9">
                  <c:v>4.0968423849340428E-3</c:v>
                </c:pt>
                <c:pt idx="10">
                  <c:v>5.6422320806508641E-3</c:v>
                </c:pt>
                <c:pt idx="11">
                  <c:v>1.2704690164869768E-2</c:v>
                </c:pt>
                <c:pt idx="12">
                  <c:v>1.7068975210015658E-2</c:v>
                </c:pt>
                <c:pt idx="13">
                  <c:v>1.9527978763076045E-2</c:v>
                </c:pt>
                <c:pt idx="14">
                  <c:v>2.0972575935878399E-2</c:v>
                </c:pt>
                <c:pt idx="15">
                  <c:v>2.1873747868138754E-2</c:v>
                </c:pt>
                <c:pt idx="16">
                  <c:v>2.2467574779418853E-2</c:v>
                </c:pt>
                <c:pt idx="17">
                  <c:v>2.2877320238466992E-2</c:v>
                </c:pt>
                <c:pt idx="18">
                  <c:v>2.3171033644652932E-2</c:v>
                </c:pt>
                <c:pt idx="19">
                  <c:v>2.3553441864181776E-2</c:v>
                </c:pt>
                <c:pt idx="20">
                  <c:v>2.3783321856810837E-2</c:v>
                </c:pt>
                <c:pt idx="21">
                  <c:v>2.3931978206513708E-2</c:v>
                </c:pt>
                <c:pt idx="22">
                  <c:v>2.4033555245526254E-2</c:v>
                </c:pt>
                <c:pt idx="23">
                  <c:v>2.4106008961650237E-2</c:v>
                </c:pt>
              </c:numCache>
            </c:numRef>
          </c:yVal>
          <c:smooth val="1"/>
          <c:extLst>
            <c:ext xmlns:c16="http://schemas.microsoft.com/office/drawing/2014/chart" uri="{C3380CC4-5D6E-409C-BE32-E72D297353CC}">
              <c16:uniqueId val="{00000026-950D-4D20-96BA-2EEE7D4B5EE9}"/>
            </c:ext>
          </c:extLst>
        </c:ser>
        <c:ser>
          <c:idx val="39"/>
          <c:order val="39"/>
          <c:spPr>
            <a:ln w="9525" cap="rnd">
              <a:solidFill>
                <a:schemeClr val="accent4">
                  <a:lumMod val="70000"/>
                  <a:lumOff val="30000"/>
                </a:schemeClr>
              </a:solidFill>
              <a:round/>
            </a:ln>
            <a:effectLst/>
          </c:spPr>
          <c:marker>
            <c:symbol val="none"/>
          </c:marker>
          <c:xVal>
            <c:numRef>
              <c:f>Rauscher!$DN$1:$EK$1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Rauscher!$DN$42:$EK$42</c:f>
              <c:numCache>
                <c:formatCode>0%</c:formatCode>
                <c:ptCount val="24"/>
                <c:pt idx="0">
                  <c:v>2.4256760229209071E-40</c:v>
                </c:pt>
                <c:pt idx="1">
                  <c:v>9.8676031619232591E-24</c:v>
                </c:pt>
                <c:pt idx="2">
                  <c:v>1.5122980619877303E-16</c:v>
                </c:pt>
                <c:pt idx="3">
                  <c:v>9.4783449259870863E-10</c:v>
                </c:pt>
                <c:pt idx="4">
                  <c:v>1.5313571305039183E-6</c:v>
                </c:pt>
                <c:pt idx="5">
                  <c:v>6.0554014912306195E-5</c:v>
                </c:pt>
                <c:pt idx="6">
                  <c:v>3.4149686769578078E-4</c:v>
                </c:pt>
                <c:pt idx="7">
                  <c:v>9.2699014213589587E-4</c:v>
                </c:pt>
                <c:pt idx="8">
                  <c:v>1.8270180721392066E-3</c:v>
                </c:pt>
                <c:pt idx="9">
                  <c:v>2.9964677388777949E-3</c:v>
                </c:pt>
                <c:pt idx="10">
                  <c:v>4.3564349918769688E-3</c:v>
                </c:pt>
                <c:pt idx="11">
                  <c:v>1.1539957103700919E-2</c:v>
                </c:pt>
                <c:pt idx="12">
                  <c:v>1.6816184986895761E-2</c:v>
                </c:pt>
                <c:pt idx="13">
                  <c:v>2.0199716302120814E-2</c:v>
                </c:pt>
                <c:pt idx="14">
                  <c:v>2.2410508778549651E-2</c:v>
                </c:pt>
                <c:pt idx="15">
                  <c:v>2.3922310197267729E-2</c:v>
                </c:pt>
                <c:pt idx="16">
                  <c:v>2.5003228665828887E-2</c:v>
                </c:pt>
                <c:pt idx="17">
                  <c:v>2.580625793548702E-2</c:v>
                </c:pt>
                <c:pt idx="18">
                  <c:v>2.6422218421257488E-2</c:v>
                </c:pt>
                <c:pt idx="19">
                  <c:v>2.7298213907287022E-2</c:v>
                </c:pt>
                <c:pt idx="20">
                  <c:v>2.788639364762004E-2</c:v>
                </c:pt>
                <c:pt idx="21">
                  <c:v>2.8305995268768893E-2</c:v>
                </c:pt>
                <c:pt idx="22">
                  <c:v>2.8619223337655396E-2</c:v>
                </c:pt>
                <c:pt idx="23">
                  <c:v>2.8861382567403487E-2</c:v>
                </c:pt>
              </c:numCache>
            </c:numRef>
          </c:yVal>
          <c:smooth val="1"/>
          <c:extLst>
            <c:ext xmlns:c16="http://schemas.microsoft.com/office/drawing/2014/chart" uri="{C3380CC4-5D6E-409C-BE32-E72D297353CC}">
              <c16:uniqueId val="{00000027-950D-4D20-96BA-2EEE7D4B5EE9}"/>
            </c:ext>
          </c:extLst>
        </c:ser>
        <c:ser>
          <c:idx val="40"/>
          <c:order val="40"/>
          <c:spPr>
            <a:ln w="9525" cap="rnd">
              <a:solidFill>
                <a:schemeClr val="accent5">
                  <a:lumMod val="70000"/>
                  <a:lumOff val="30000"/>
                </a:schemeClr>
              </a:solidFill>
              <a:round/>
            </a:ln>
            <a:effectLst/>
          </c:spPr>
          <c:marker>
            <c:symbol val="none"/>
          </c:marker>
          <c:xVal>
            <c:numRef>
              <c:f>Rauscher!$DN$1:$EK$1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Rauscher!$DN$43:$EK$43</c:f>
              <c:numCache>
                <c:formatCode>0%</c:formatCode>
                <c:ptCount val="24"/>
                <c:pt idx="0">
                  <c:v>1.1914077182822889E-40</c:v>
                </c:pt>
                <c:pt idx="1">
                  <c:v>7.7097232335891873E-24</c:v>
                </c:pt>
                <c:pt idx="2">
                  <c:v>1.4902675922058538E-16</c:v>
                </c:pt>
                <c:pt idx="3">
                  <c:v>1.1780375123327505E-9</c:v>
                </c:pt>
                <c:pt idx="4">
                  <c:v>2.1374844827813893E-6</c:v>
                </c:pt>
                <c:pt idx="5">
                  <c:v>9.061693189367334E-5</c:v>
                </c:pt>
                <c:pt idx="6">
                  <c:v>5.3531952596897587E-4</c:v>
                </c:pt>
                <c:pt idx="7">
                  <c:v>1.5021089718419275E-3</c:v>
                </c:pt>
                <c:pt idx="8">
                  <c:v>3.0350729962108232E-3</c:v>
                </c:pt>
                <c:pt idx="9">
                  <c:v>5.074998086584172E-3</c:v>
                </c:pt>
                <c:pt idx="10">
                  <c:v>7.4933755266515236E-3</c:v>
                </c:pt>
                <c:pt idx="11">
                  <c:v>2.0792676857016003E-2</c:v>
                </c:pt>
                <c:pt idx="12">
                  <c:v>3.1010849321354336E-2</c:v>
                </c:pt>
                <c:pt idx="13">
                  <c:v>3.7772822649180755E-2</c:v>
                </c:pt>
                <c:pt idx="14">
                  <c:v>4.2297809396360818E-2</c:v>
                </c:pt>
                <c:pt idx="15">
                  <c:v>4.5451609829486365E-2</c:v>
                </c:pt>
                <c:pt idx="16">
                  <c:v>4.7742179328000067E-2</c:v>
                </c:pt>
                <c:pt idx="17">
                  <c:v>4.9466499275023286E-2</c:v>
                </c:pt>
                <c:pt idx="18">
                  <c:v>5.080417670001313E-2</c:v>
                </c:pt>
                <c:pt idx="19">
                  <c:v>5.2732743534703766E-2</c:v>
                </c:pt>
                <c:pt idx="20">
                  <c:v>5.4047857707690238E-2</c:v>
                </c:pt>
                <c:pt idx="21">
                  <c:v>5.4997703829643002E-2</c:v>
                </c:pt>
                <c:pt idx="22">
                  <c:v>5.5713952541210802E-2</c:v>
                </c:pt>
                <c:pt idx="23">
                  <c:v>5.6272376411326729E-2</c:v>
                </c:pt>
              </c:numCache>
            </c:numRef>
          </c:yVal>
          <c:smooth val="1"/>
          <c:extLst>
            <c:ext xmlns:c16="http://schemas.microsoft.com/office/drawing/2014/chart" uri="{C3380CC4-5D6E-409C-BE32-E72D297353CC}">
              <c16:uniqueId val="{00000028-950D-4D20-96BA-2EEE7D4B5EE9}"/>
            </c:ext>
          </c:extLst>
        </c:ser>
        <c:ser>
          <c:idx val="41"/>
          <c:order val="41"/>
          <c:spPr>
            <a:ln w="9525" cap="rnd">
              <a:solidFill>
                <a:schemeClr val="accent6">
                  <a:lumMod val="70000"/>
                  <a:lumOff val="30000"/>
                </a:schemeClr>
              </a:solidFill>
              <a:round/>
            </a:ln>
            <a:effectLst/>
          </c:spPr>
          <c:marker>
            <c:symbol val="none"/>
          </c:marker>
          <c:xVal>
            <c:numRef>
              <c:f>Rauscher!$DN$1:$EK$1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Rauscher!$DN$44:$EK$44</c:f>
              <c:numCache>
                <c:formatCode>0%</c:formatCode>
                <c:ptCount val="24"/>
                <c:pt idx="0">
                  <c:v>1.2834354203388121E-41</c:v>
                </c:pt>
                <c:pt idx="1">
                  <c:v>2.1016064681881003E-24</c:v>
                </c:pt>
                <c:pt idx="2">
                  <c:v>6.4621400251549436E-17</c:v>
                </c:pt>
                <c:pt idx="3">
                  <c:v>8.1258860052469281E-10</c:v>
                </c:pt>
                <c:pt idx="4">
                  <c:v>1.8595776825516782E-6</c:v>
                </c:pt>
                <c:pt idx="5">
                  <c:v>9.0615096671847826E-5</c:v>
                </c:pt>
                <c:pt idx="6">
                  <c:v>5.8738680827306172E-4</c:v>
                </c:pt>
                <c:pt idx="7">
                  <c:v>1.7612153928726526E-3</c:v>
                </c:pt>
                <c:pt idx="8">
                  <c:v>3.7400733478559272E-3</c:v>
                </c:pt>
                <c:pt idx="9">
                  <c:v>6.5005008546960208E-3</c:v>
                </c:pt>
                <c:pt idx="10">
                  <c:v>9.8998451379879657E-3</c:v>
                </c:pt>
                <c:pt idx="11">
                  <c:v>3.0142634489854821E-2</c:v>
                </c:pt>
                <c:pt idx="12">
                  <c:v>4.7091704895028223E-2</c:v>
                </c:pt>
                <c:pt idx="13">
                  <c:v>5.8980189348722963E-2</c:v>
                </c:pt>
                <c:pt idx="14">
                  <c:v>6.7283500601832344E-2</c:v>
                </c:pt>
                <c:pt idx="15">
                  <c:v>7.3265574334503383E-2</c:v>
                </c:pt>
                <c:pt idx="16">
                  <c:v>7.7727181081883895E-2</c:v>
                </c:pt>
                <c:pt idx="17">
                  <c:v>8.115996405494931E-2</c:v>
                </c:pt>
                <c:pt idx="18">
                  <c:v>8.3872208827799527E-2</c:v>
                </c:pt>
                <c:pt idx="19">
                  <c:v>8.7868056320660498E-2</c:v>
                </c:pt>
                <c:pt idx="20">
                  <c:v>9.0658625445834418E-2</c:v>
                </c:pt>
                <c:pt idx="21">
                  <c:v>9.27118395198607E-2</c:v>
                </c:pt>
                <c:pt idx="22">
                  <c:v>9.4283263328127753E-2</c:v>
                </c:pt>
                <c:pt idx="23">
                  <c:v>9.5523425644940138E-2</c:v>
                </c:pt>
              </c:numCache>
            </c:numRef>
          </c:yVal>
          <c:smooth val="1"/>
          <c:extLst>
            <c:ext xmlns:c16="http://schemas.microsoft.com/office/drawing/2014/chart" uri="{C3380CC4-5D6E-409C-BE32-E72D297353CC}">
              <c16:uniqueId val="{00000029-950D-4D20-96BA-2EEE7D4B5EE9}"/>
            </c:ext>
          </c:extLst>
        </c:ser>
        <c:ser>
          <c:idx val="42"/>
          <c:order val="42"/>
          <c:spPr>
            <a:ln w="9525" cap="rnd">
              <a:solidFill>
                <a:schemeClr val="accent1">
                  <a:lumMod val="70000"/>
                </a:schemeClr>
              </a:solidFill>
              <a:round/>
            </a:ln>
            <a:effectLst/>
          </c:spPr>
          <c:marker>
            <c:symbol val="none"/>
          </c:marker>
          <c:xVal>
            <c:numRef>
              <c:f>Rauscher!$DN$1:$EK$1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Rauscher!$DN$45:$EK$45</c:f>
              <c:numCache>
                <c:formatCode>0%</c:formatCode>
                <c:ptCount val="24"/>
                <c:pt idx="0">
                  <c:v>2.4974151986336795E-4</c:v>
                </c:pt>
                <c:pt idx="1">
                  <c:v>9.3867873743527102E-7</c:v>
                </c:pt>
                <c:pt idx="2">
                  <c:v>4.3728680784422867E-9</c:v>
                </c:pt>
                <c:pt idx="3">
                  <c:v>8.3307703774046624E-12</c:v>
                </c:pt>
                <c:pt idx="4">
                  <c:v>2.3466103273228713E-13</c:v>
                </c:pt>
                <c:pt idx="5">
                  <c:v>1.295252796186633E-14</c:v>
                </c:pt>
                <c:pt idx="6">
                  <c:v>9.1235331550850222E-16</c:v>
                </c:pt>
                <c:pt idx="7">
                  <c:v>1.0820686830060747E-16</c:v>
                </c:pt>
                <c:pt idx="8">
                  <c:v>2.0380981372299014E-17</c:v>
                </c:pt>
                <c:pt idx="9">
                  <c:v>5.3826213292176318E-18</c:v>
                </c:pt>
                <c:pt idx="10">
                  <c:v>1.8156705014076503E-18</c:v>
                </c:pt>
                <c:pt idx="11">
                  <c:v>6.0072364919797326E-20</c:v>
                </c:pt>
                <c:pt idx="12">
                  <c:v>9.7831875371147392E-21</c:v>
                </c:pt>
                <c:pt idx="13">
                  <c:v>3.1554957024652169E-21</c:v>
                </c:pt>
                <c:pt idx="14">
                  <c:v>1.4570920422744076E-21</c:v>
                </c:pt>
                <c:pt idx="15">
                  <c:v>8.3160877637693013E-22</c:v>
                </c:pt>
                <c:pt idx="16">
                  <c:v>5.4346620939823974E-22</c:v>
                </c:pt>
                <c:pt idx="17">
                  <c:v>3.8929773968986009E-22</c:v>
                </c:pt>
                <c:pt idx="18">
                  <c:v>2.9759829754007283E-22</c:v>
                </c:pt>
                <c:pt idx="19">
                  <c:v>1.9835898169517622E-22</c:v>
                </c:pt>
                <c:pt idx="20">
                  <c:v>1.4816660485260294E-22</c:v>
                </c:pt>
                <c:pt idx="21">
                  <c:v>1.1892321983604764E-22</c:v>
                </c:pt>
                <c:pt idx="22">
                  <c:v>1.0016967634007262E-22</c:v>
                </c:pt>
                <c:pt idx="23">
                  <c:v>8.7286627939388205E-23</c:v>
                </c:pt>
              </c:numCache>
            </c:numRef>
          </c:yVal>
          <c:smooth val="1"/>
          <c:extLst>
            <c:ext xmlns:c16="http://schemas.microsoft.com/office/drawing/2014/chart" uri="{C3380CC4-5D6E-409C-BE32-E72D297353CC}">
              <c16:uniqueId val="{0000002A-950D-4D20-96BA-2EEE7D4B5EE9}"/>
            </c:ext>
          </c:extLst>
        </c:ser>
        <c:ser>
          <c:idx val="43"/>
          <c:order val="43"/>
          <c:spPr>
            <a:ln w="9525" cap="rnd">
              <a:solidFill>
                <a:schemeClr val="accent2">
                  <a:lumMod val="70000"/>
                </a:schemeClr>
              </a:solidFill>
              <a:round/>
            </a:ln>
            <a:effectLst/>
          </c:spPr>
          <c:marker>
            <c:symbol val="none"/>
          </c:marker>
          <c:xVal>
            <c:numRef>
              <c:f>Rauscher!$DN$1:$EK$1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Rauscher!$DN$46:$EK$46</c:f>
              <c:numCache>
                <c:formatCode>0%</c:formatCode>
                <c:ptCount val="24"/>
                <c:pt idx="0">
                  <c:v>2.3843727303691591E-2</c:v>
                </c:pt>
                <c:pt idx="1">
                  <c:v>1.2439345617664501E-3</c:v>
                </c:pt>
                <c:pt idx="2">
                  <c:v>2.1589645372392052E-5</c:v>
                </c:pt>
                <c:pt idx="3">
                  <c:v>1.5323673017546246E-7</c:v>
                </c:pt>
                <c:pt idx="4">
                  <c:v>8.3313998737717211E-9</c:v>
                </c:pt>
                <c:pt idx="5">
                  <c:v>6.82324733032034E-10</c:v>
                </c:pt>
                <c:pt idx="6">
                  <c:v>6.2522933425631485E-11</c:v>
                </c:pt>
                <c:pt idx="7">
                  <c:v>8.9481017986273132E-12</c:v>
                </c:pt>
                <c:pt idx="8">
                  <c:v>1.9404436170254189E-12</c:v>
                </c:pt>
                <c:pt idx="9">
                  <c:v>5.7183356763110265E-13</c:v>
                </c:pt>
                <c:pt idx="10">
                  <c:v>2.105681883701601E-13</c:v>
                </c:pt>
                <c:pt idx="11">
                  <c:v>9.0629621915495875E-15</c:v>
                </c:pt>
                <c:pt idx="12">
                  <c:v>1.683432376073634E-15</c:v>
                </c:pt>
                <c:pt idx="13">
                  <c:v>5.8756349353388494E-16</c:v>
                </c:pt>
                <c:pt idx="14">
                  <c:v>2.8597109668409422E-16</c:v>
                </c:pt>
                <c:pt idx="15">
                  <c:v>1.6946272197437961E-16</c:v>
                </c:pt>
                <c:pt idx="16">
                  <c:v>1.1391151554512326E-16</c:v>
                </c:pt>
                <c:pt idx="17">
                  <c:v>8.3405932442692535E-17</c:v>
                </c:pt>
                <c:pt idx="18">
                  <c:v>6.4887565947285696E-17</c:v>
                </c:pt>
                <c:pt idx="19">
                  <c:v>4.4402444748657029E-17</c:v>
                </c:pt>
                <c:pt idx="20">
                  <c:v>3.3796001563487279E-17</c:v>
                </c:pt>
                <c:pt idx="21">
                  <c:v>2.7510699688586347E-17</c:v>
                </c:pt>
                <c:pt idx="22">
                  <c:v>2.3427785312337048E-17</c:v>
                </c:pt>
                <c:pt idx="23">
                  <c:v>2.0594472460447027E-17</c:v>
                </c:pt>
              </c:numCache>
            </c:numRef>
          </c:yVal>
          <c:smooth val="1"/>
          <c:extLst>
            <c:ext xmlns:c16="http://schemas.microsoft.com/office/drawing/2014/chart" uri="{C3380CC4-5D6E-409C-BE32-E72D297353CC}">
              <c16:uniqueId val="{0000002B-950D-4D20-96BA-2EEE7D4B5EE9}"/>
            </c:ext>
          </c:extLst>
        </c:ser>
        <c:ser>
          <c:idx val="44"/>
          <c:order val="44"/>
          <c:spPr>
            <a:ln w="9525" cap="rnd">
              <a:solidFill>
                <a:schemeClr val="accent3">
                  <a:lumMod val="70000"/>
                </a:schemeClr>
              </a:solidFill>
              <a:round/>
            </a:ln>
            <a:effectLst/>
          </c:spPr>
          <c:marker>
            <c:symbol val="none"/>
          </c:marker>
          <c:xVal>
            <c:numRef>
              <c:f>Rauscher!$DN$1:$EK$1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Rauscher!$DN$47:$EK$47</c:f>
              <c:numCache>
                <c:formatCode>0%</c:formatCode>
                <c:ptCount val="24"/>
                <c:pt idx="0">
                  <c:v>2.1650841094879025E-3</c:v>
                </c:pt>
                <c:pt idx="1">
                  <c:v>2.2661956865680782E-4</c:v>
                </c:pt>
                <c:pt idx="2">
                  <c:v>5.5711519875551908E-6</c:v>
                </c:pt>
                <c:pt idx="3">
                  <c:v>5.6009538994355947E-8</c:v>
                </c:pt>
                <c:pt idx="4">
                  <c:v>3.6242396981720961E-9</c:v>
                </c:pt>
                <c:pt idx="5">
                  <c:v>3.2949583925161266E-10</c:v>
                </c:pt>
                <c:pt idx="6">
                  <c:v>3.2369656557751611E-11</c:v>
                </c:pt>
                <c:pt idx="7">
                  <c:v>4.8688860232979402E-12</c:v>
                </c:pt>
                <c:pt idx="8">
                  <c:v>1.0959725572912634E-12</c:v>
                </c:pt>
                <c:pt idx="9">
                  <c:v>3.3248209768626442E-13</c:v>
                </c:pt>
                <c:pt idx="10">
                  <c:v>1.2530585261838616E-13</c:v>
                </c:pt>
                <c:pt idx="11">
                  <c:v>5.7821411372963507E-15</c:v>
                </c:pt>
                <c:pt idx="12">
                  <c:v>1.1120752049585051E-15</c:v>
                </c:pt>
                <c:pt idx="13">
                  <c:v>3.9633758997477863E-16</c:v>
                </c:pt>
                <c:pt idx="14">
                  <c:v>1.9560528543909733E-16</c:v>
                </c:pt>
                <c:pt idx="15">
                  <c:v>1.1707188523828749E-16</c:v>
                </c:pt>
                <c:pt idx="16">
                  <c:v>7.9284091849531496E-17</c:v>
                </c:pt>
                <c:pt idx="17">
                  <c:v>5.8389581385256057E-17</c:v>
                </c:pt>
                <c:pt idx="18">
                  <c:v>4.5636874964210585E-17</c:v>
                </c:pt>
                <c:pt idx="19">
                  <c:v>3.1447439458534944E-17</c:v>
                </c:pt>
                <c:pt idx="20">
                  <c:v>2.4054909278431917E-17</c:v>
                </c:pt>
                <c:pt idx="21">
                  <c:v>1.965441101632349E-17</c:v>
                </c:pt>
                <c:pt idx="22">
                  <c:v>1.6786093205258091E-17</c:v>
                </c:pt>
                <c:pt idx="23">
                  <c:v>1.4790302749133851E-17</c:v>
                </c:pt>
              </c:numCache>
            </c:numRef>
          </c:yVal>
          <c:smooth val="1"/>
          <c:extLst>
            <c:ext xmlns:c16="http://schemas.microsoft.com/office/drawing/2014/chart" uri="{C3380CC4-5D6E-409C-BE32-E72D297353CC}">
              <c16:uniqueId val="{0000002C-950D-4D20-96BA-2EEE7D4B5EE9}"/>
            </c:ext>
          </c:extLst>
        </c:ser>
        <c:ser>
          <c:idx val="45"/>
          <c:order val="45"/>
          <c:spPr>
            <a:ln w="9525" cap="rnd">
              <a:solidFill>
                <a:schemeClr val="accent4">
                  <a:lumMod val="70000"/>
                </a:schemeClr>
              </a:solidFill>
              <a:round/>
            </a:ln>
            <a:effectLst/>
          </c:spPr>
          <c:marker>
            <c:symbol val="none"/>
          </c:marker>
          <c:xVal>
            <c:numRef>
              <c:f>Rauscher!$DN$1:$EK$1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Rauscher!$DN$48:$EK$48</c:f>
              <c:numCache>
                <c:formatCode>0%</c:formatCode>
                <c:ptCount val="24"/>
                <c:pt idx="0">
                  <c:v>1.0494921238106509E-8</c:v>
                </c:pt>
                <c:pt idx="1">
                  <c:v>1.550213437616653E-5</c:v>
                </c:pt>
                <c:pt idx="2">
                  <c:v>4.5272443349439595E-5</c:v>
                </c:pt>
                <c:pt idx="3">
                  <c:v>5.4068679622968096E-5</c:v>
                </c:pt>
                <c:pt idx="4">
                  <c:v>3.8132747565574853E-5</c:v>
                </c:pt>
                <c:pt idx="5">
                  <c:v>1.4533478478119066E-5</c:v>
                </c:pt>
                <c:pt idx="6">
                  <c:v>3.7120746069740125E-6</c:v>
                </c:pt>
                <c:pt idx="7">
                  <c:v>1.1048605718466632E-6</c:v>
                </c:pt>
                <c:pt idx="8">
                  <c:v>4.1493206186847663E-7</c:v>
                </c:pt>
                <c:pt idx="9">
                  <c:v>1.874326088965E-7</c:v>
                </c:pt>
                <c:pt idx="10">
                  <c:v>9.7133244633714011E-8</c:v>
                </c:pt>
                <c:pt idx="11">
                  <c:v>1.1653173060817741E-8</c:v>
                </c:pt>
                <c:pt idx="12">
                  <c:v>3.613841905383558E-9</c:v>
                </c:pt>
                <c:pt idx="13">
                  <c:v>1.7154890345286454E-9</c:v>
                </c:pt>
                <c:pt idx="14">
                  <c:v>1.0249320204246975E-9</c:v>
                </c:pt>
                <c:pt idx="15">
                  <c:v>7.031483147266154E-10</c:v>
                </c:pt>
                <c:pt idx="16">
                  <c:v>5.2752163228705676E-10</c:v>
                </c:pt>
                <c:pt idx="17">
                  <c:v>4.2069707576278455E-10</c:v>
                </c:pt>
                <c:pt idx="18">
                  <c:v>3.5044023328418519E-10</c:v>
                </c:pt>
                <c:pt idx="19">
                  <c:v>2.6569247186870681E-10</c:v>
                </c:pt>
                <c:pt idx="20">
                  <c:v>2.17589337146658E-10</c:v>
                </c:pt>
                <c:pt idx="21">
                  <c:v>1.8712157505396602E-10</c:v>
                </c:pt>
                <c:pt idx="22">
                  <c:v>1.6630427670717767E-10</c:v>
                </c:pt>
                <c:pt idx="23">
                  <c:v>1.5127348667062773E-10</c:v>
                </c:pt>
              </c:numCache>
            </c:numRef>
          </c:yVal>
          <c:smooth val="1"/>
          <c:extLst>
            <c:ext xmlns:c16="http://schemas.microsoft.com/office/drawing/2014/chart" uri="{C3380CC4-5D6E-409C-BE32-E72D297353CC}">
              <c16:uniqueId val="{0000002D-950D-4D20-96BA-2EEE7D4B5EE9}"/>
            </c:ext>
          </c:extLst>
        </c:ser>
        <c:ser>
          <c:idx val="46"/>
          <c:order val="46"/>
          <c:spPr>
            <a:ln w="9525" cap="rnd">
              <a:solidFill>
                <a:schemeClr val="accent5">
                  <a:lumMod val="70000"/>
                </a:schemeClr>
              </a:solidFill>
              <a:round/>
            </a:ln>
            <a:effectLst/>
          </c:spPr>
          <c:marker>
            <c:symbol val="none"/>
          </c:marker>
          <c:xVal>
            <c:numRef>
              <c:f>Rauscher!$DN$1:$EK$1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Rauscher!$DN$49:$EK$49</c:f>
              <c:numCache>
                <c:formatCode>0%</c:formatCode>
                <c:ptCount val="24"/>
                <c:pt idx="0">
                  <c:v>5.0214997390865622E-11</c:v>
                </c:pt>
                <c:pt idx="1">
                  <c:v>6.3422148751433805E-6</c:v>
                </c:pt>
                <c:pt idx="2">
                  <c:v>1.712698769477352E-4</c:v>
                </c:pt>
                <c:pt idx="3">
                  <c:v>1.8914306083494456E-3</c:v>
                </c:pt>
                <c:pt idx="4">
                  <c:v>4.0564072071948756E-3</c:v>
                </c:pt>
                <c:pt idx="5">
                  <c:v>3.0130913462016961E-3</c:v>
                </c:pt>
                <c:pt idx="6">
                  <c:v>1.2007675475738519E-3</c:v>
                </c:pt>
                <c:pt idx="7">
                  <c:v>4.910767556669599E-4</c:v>
                </c:pt>
                <c:pt idx="8">
                  <c:v>2.3405538581600346E-4</c:v>
                </c:pt>
                <c:pt idx="9">
                  <c:v>1.2725843993599339E-4</c:v>
                </c:pt>
                <c:pt idx="10">
                  <c:v>7.6490796033177425E-5</c:v>
                </c:pt>
                <c:pt idx="11">
                  <c:v>1.4318087102463433E-5</c:v>
                </c:pt>
                <c:pt idx="12">
                  <c:v>5.5463811749912467E-6</c:v>
                </c:pt>
                <c:pt idx="13">
                  <c:v>3.0087656743262497E-6</c:v>
                </c:pt>
                <c:pt idx="14">
                  <c:v>1.9648770706615358E-6</c:v>
                </c:pt>
                <c:pt idx="15">
                  <c:v>1.4364390228354066E-6</c:v>
                </c:pt>
                <c:pt idx="16">
                  <c:v>1.1302655136844384E-6</c:v>
                </c:pt>
                <c:pt idx="17">
                  <c:v>9.3542647271588532E-7</c:v>
                </c:pt>
                <c:pt idx="18">
                  <c:v>8.026645669820687E-7</c:v>
                </c:pt>
                <c:pt idx="19">
                  <c:v>6.3623760152755972E-7</c:v>
                </c:pt>
                <c:pt idx="20">
                  <c:v>5.3787041597671201E-7</c:v>
                </c:pt>
                <c:pt idx="21">
                  <c:v>4.7371145564527516E-7</c:v>
                </c:pt>
                <c:pt idx="22">
                  <c:v>4.2888753138832989E-7</c:v>
                </c:pt>
                <c:pt idx="23">
                  <c:v>3.9595223964038657E-7</c:v>
                </c:pt>
              </c:numCache>
            </c:numRef>
          </c:yVal>
          <c:smooth val="1"/>
          <c:extLst>
            <c:ext xmlns:c16="http://schemas.microsoft.com/office/drawing/2014/chart" uri="{C3380CC4-5D6E-409C-BE32-E72D297353CC}">
              <c16:uniqueId val="{0000002E-950D-4D20-96BA-2EEE7D4B5EE9}"/>
            </c:ext>
          </c:extLst>
        </c:ser>
        <c:ser>
          <c:idx val="47"/>
          <c:order val="47"/>
          <c:spPr>
            <a:ln w="9525" cap="rnd">
              <a:solidFill>
                <a:schemeClr val="accent6">
                  <a:lumMod val="70000"/>
                </a:schemeClr>
              </a:solidFill>
              <a:round/>
            </a:ln>
            <a:effectLst/>
          </c:spPr>
          <c:marker>
            <c:symbol val="none"/>
          </c:marker>
          <c:xVal>
            <c:numRef>
              <c:f>Rauscher!$DN$1:$EK$1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Rauscher!$DN$50:$EK$50</c:f>
              <c:numCache>
                <c:formatCode>0%</c:formatCode>
                <c:ptCount val="24"/>
                <c:pt idx="0">
                  <c:v>3.7706650700915148E-20</c:v>
                </c:pt>
                <c:pt idx="1">
                  <c:v>1.4866775134262372E-11</c:v>
                </c:pt>
                <c:pt idx="2">
                  <c:v>2.2431197543925454E-8</c:v>
                </c:pt>
                <c:pt idx="3">
                  <c:v>1.3840683603019209E-5</c:v>
                </c:pt>
                <c:pt idx="4">
                  <c:v>2.2187404471501557E-4</c:v>
                </c:pt>
                <c:pt idx="5">
                  <c:v>5.5098014513018929E-4</c:v>
                </c:pt>
                <c:pt idx="6">
                  <c:v>4.9093243227170977E-4</c:v>
                </c:pt>
                <c:pt idx="7">
                  <c:v>3.5670692343026437E-4</c:v>
                </c:pt>
                <c:pt idx="8">
                  <c:v>2.6162565833662505E-4</c:v>
                </c:pt>
                <c:pt idx="9">
                  <c:v>1.9890602015389556E-4</c:v>
                </c:pt>
                <c:pt idx="10">
                  <c:v>1.5633284225234452E-4</c:v>
                </c:pt>
                <c:pt idx="11">
                  <c:v>6.5428230342572474E-5</c:v>
                </c:pt>
                <c:pt idx="12">
                  <c:v>3.789740320691752E-5</c:v>
                </c:pt>
                <c:pt idx="13">
                  <c:v>2.6170971484234419E-5</c:v>
                </c:pt>
                <c:pt idx="14">
                  <c:v>2.0074960030034949E-5</c:v>
                </c:pt>
                <c:pt idx="15">
                  <c:v>1.6463659492065353E-5</c:v>
                </c:pt>
                <c:pt idx="16">
                  <c:v>1.4120808522326156E-5</c:v>
                </c:pt>
                <c:pt idx="17">
                  <c:v>1.249708348901399E-5</c:v>
                </c:pt>
                <c:pt idx="18">
                  <c:v>1.1314335399401722E-5</c:v>
                </c:pt>
                <c:pt idx="19">
                  <c:v>9.7198195497570714E-6</c:v>
                </c:pt>
                <c:pt idx="20">
                  <c:v>8.7031499398558477E-6</c:v>
                </c:pt>
                <c:pt idx="21">
                  <c:v>8.0026283559674547E-6</c:v>
                </c:pt>
                <c:pt idx="22">
                  <c:v>7.4924205391128118E-6</c:v>
                </c:pt>
                <c:pt idx="23">
                  <c:v>7.1050886333583311E-6</c:v>
                </c:pt>
              </c:numCache>
            </c:numRef>
          </c:yVal>
          <c:smooth val="1"/>
          <c:extLst>
            <c:ext xmlns:c16="http://schemas.microsoft.com/office/drawing/2014/chart" uri="{C3380CC4-5D6E-409C-BE32-E72D297353CC}">
              <c16:uniqueId val="{0000002F-950D-4D20-96BA-2EEE7D4B5EE9}"/>
            </c:ext>
          </c:extLst>
        </c:ser>
        <c:ser>
          <c:idx val="48"/>
          <c:order val="48"/>
          <c:spPr>
            <a:ln w="9525" cap="rnd">
              <a:solidFill>
                <a:schemeClr val="accent1">
                  <a:lumMod val="50000"/>
                  <a:lumOff val="50000"/>
                </a:schemeClr>
              </a:solidFill>
              <a:round/>
            </a:ln>
            <a:effectLst/>
          </c:spPr>
          <c:marker>
            <c:symbol val="none"/>
          </c:marker>
          <c:xVal>
            <c:numRef>
              <c:f>Rauscher!$DN$1:$EK$1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Rauscher!$DN$51:$EK$51</c:f>
              <c:numCache>
                <c:formatCode>0%</c:formatCode>
                <c:ptCount val="24"/>
                <c:pt idx="0">
                  <c:v>2.1872435783683538E-21</c:v>
                </c:pt>
                <c:pt idx="1">
                  <c:v>3.2128802876452042E-12</c:v>
                </c:pt>
                <c:pt idx="2">
                  <c:v>9.3568468467366077E-9</c:v>
                </c:pt>
                <c:pt idx="3">
                  <c:v>1.1143814938051503E-5</c:v>
                </c:pt>
                <c:pt idx="4">
                  <c:v>2.4818898089462956E-4</c:v>
                </c:pt>
                <c:pt idx="5">
                  <c:v>7.5074376008839295E-4</c:v>
                </c:pt>
                <c:pt idx="6">
                  <c:v>7.6295225973958543E-4</c:v>
                </c:pt>
                <c:pt idx="7">
                  <c:v>6.0895763125442517E-4</c:v>
                </c:pt>
                <c:pt idx="8">
                  <c:v>4.7924302033779966E-4</c:v>
                </c:pt>
                <c:pt idx="9">
                  <c:v>3.8487821613922019E-4</c:v>
                </c:pt>
                <c:pt idx="10">
                  <c:v>3.1605712088047909E-4</c:v>
                </c:pt>
                <c:pt idx="11">
                  <c:v>1.5086913060251078E-4</c:v>
                </c:pt>
                <c:pt idx="12">
                  <c:v>9.3326417521726672E-5</c:v>
                </c:pt>
                <c:pt idx="13">
                  <c:v>6.7042614794511279E-5</c:v>
                </c:pt>
                <c:pt idx="14">
                  <c:v>5.2797062593551161E-5</c:v>
                </c:pt>
                <c:pt idx="15">
                  <c:v>4.4120601704304401E-5</c:v>
                </c:pt>
                <c:pt idx="16">
                  <c:v>3.8379083559305003E-5</c:v>
                </c:pt>
                <c:pt idx="17">
                  <c:v>3.4340269210014415E-5</c:v>
                </c:pt>
                <c:pt idx="18">
                  <c:v>3.136404465450015E-5</c:v>
                </c:pt>
                <c:pt idx="19">
                  <c:v>2.7300663551046862E-5</c:v>
                </c:pt>
                <c:pt idx="20">
                  <c:v>2.4675812191207118E-5</c:v>
                </c:pt>
                <c:pt idx="21">
                  <c:v>2.2850075082430341E-5</c:v>
                </c:pt>
                <c:pt idx="22">
                  <c:v>2.1510827750248487E-5</c:v>
                </c:pt>
                <c:pt idx="23">
                  <c:v>2.0488420179623155E-5</c:v>
                </c:pt>
              </c:numCache>
            </c:numRef>
          </c:yVal>
          <c:smooth val="1"/>
          <c:extLst>
            <c:ext xmlns:c16="http://schemas.microsoft.com/office/drawing/2014/chart" uri="{C3380CC4-5D6E-409C-BE32-E72D297353CC}">
              <c16:uniqueId val="{00000030-950D-4D20-96BA-2EEE7D4B5EE9}"/>
            </c:ext>
          </c:extLst>
        </c:ser>
        <c:ser>
          <c:idx val="49"/>
          <c:order val="49"/>
          <c:spPr>
            <a:ln w="9525" cap="rnd">
              <a:solidFill>
                <a:schemeClr val="accent2">
                  <a:lumMod val="50000"/>
                  <a:lumOff val="50000"/>
                </a:schemeClr>
              </a:solidFill>
              <a:round/>
            </a:ln>
            <a:effectLst/>
          </c:spPr>
          <c:marker>
            <c:symbol val="none"/>
          </c:marker>
          <c:xVal>
            <c:numRef>
              <c:f>Rauscher!$DN$1:$EK$1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Rauscher!$DN$52:$EK$52</c:f>
              <c:numCache>
                <c:formatCode>0%</c:formatCode>
                <c:ptCount val="24"/>
                <c:pt idx="0">
                  <c:v>2.8201761649445449E-25</c:v>
                </c:pt>
                <c:pt idx="1">
                  <c:v>1.9075217309433185E-14</c:v>
                </c:pt>
                <c:pt idx="2">
                  <c:v>3.7696619205024503E-10</c:v>
                </c:pt>
                <c:pt idx="3">
                  <c:v>3.0465247042072446E-6</c:v>
                </c:pt>
                <c:pt idx="4">
                  <c:v>1.7674709084883515E-4</c:v>
                </c:pt>
                <c:pt idx="5">
                  <c:v>9.4960040050593158E-4</c:v>
                </c:pt>
                <c:pt idx="6">
                  <c:v>1.4153573607780389E-3</c:v>
                </c:pt>
                <c:pt idx="7">
                  <c:v>1.4850994113261926E-3</c:v>
                </c:pt>
                <c:pt idx="8">
                  <c:v>1.4349078898859694E-3</c:v>
                </c:pt>
                <c:pt idx="9">
                  <c:v>1.3517344604644711E-3</c:v>
                </c:pt>
                <c:pt idx="10">
                  <c:v>1.2611696075401639E-3</c:v>
                </c:pt>
                <c:pt idx="11">
                  <c:v>8.8293328787097513E-4</c:v>
                </c:pt>
                <c:pt idx="12">
                  <c:v>6.6144218743905271E-4</c:v>
                </c:pt>
                <c:pt idx="13">
                  <c:v>5.3300847719004016E-4</c:v>
                </c:pt>
                <c:pt idx="14">
                  <c:v>4.5316551148384573E-4</c:v>
                </c:pt>
                <c:pt idx="15">
                  <c:v>3.9998937638186947E-4</c:v>
                </c:pt>
                <c:pt idx="16">
                  <c:v>3.6251133110057695E-4</c:v>
                </c:pt>
                <c:pt idx="17">
                  <c:v>3.3488110714420148E-4</c:v>
                </c:pt>
                <c:pt idx="18">
                  <c:v>3.1376679908645119E-4</c:v>
                </c:pt>
                <c:pt idx="19">
                  <c:v>2.8377888971727413E-4</c:v>
                </c:pt>
                <c:pt idx="20">
                  <c:v>2.6360783176641867E-4</c:v>
                </c:pt>
                <c:pt idx="21">
                  <c:v>2.4916352255725382E-4</c:v>
                </c:pt>
                <c:pt idx="22">
                  <c:v>2.3833286630199819E-4</c:v>
                </c:pt>
                <c:pt idx="23">
                  <c:v>2.29921334626943E-4</c:v>
                </c:pt>
              </c:numCache>
            </c:numRef>
          </c:yVal>
          <c:smooth val="1"/>
          <c:extLst>
            <c:ext xmlns:c16="http://schemas.microsoft.com/office/drawing/2014/chart" uri="{C3380CC4-5D6E-409C-BE32-E72D297353CC}">
              <c16:uniqueId val="{00000031-950D-4D20-96BA-2EEE7D4B5EE9}"/>
            </c:ext>
          </c:extLst>
        </c:ser>
        <c:ser>
          <c:idx val="50"/>
          <c:order val="50"/>
          <c:spPr>
            <a:ln w="9525" cap="rnd">
              <a:solidFill>
                <a:schemeClr val="accent3">
                  <a:lumMod val="50000"/>
                  <a:lumOff val="50000"/>
                </a:schemeClr>
              </a:solidFill>
              <a:round/>
            </a:ln>
            <a:effectLst/>
          </c:spPr>
          <c:marker>
            <c:symbol val="none"/>
          </c:marker>
          <c:xVal>
            <c:numRef>
              <c:f>Rauscher!$DN$1:$EK$1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Rauscher!$DN$53:$EK$53</c:f>
              <c:numCache>
                <c:formatCode>0%</c:formatCode>
                <c:ptCount val="24"/>
                <c:pt idx="0">
                  <c:v>2.0686583136245904E-27</c:v>
                </c:pt>
                <c:pt idx="1">
                  <c:v>2.4996626008491455E-16</c:v>
                </c:pt>
                <c:pt idx="2">
                  <c:v>6.6025847939163381E-12</c:v>
                </c:pt>
                <c:pt idx="3">
                  <c:v>7.132076215411348E-8</c:v>
                </c:pt>
                <c:pt idx="4">
                  <c:v>4.7836939749202022E-6</c:v>
                </c:pt>
                <c:pt idx="5">
                  <c:v>2.8038314945594982E-5</c:v>
                </c:pt>
                <c:pt idx="6">
                  <c:v>4.4287081946753451E-5</c:v>
                </c:pt>
                <c:pt idx="7">
                  <c:v>4.8435795744221573E-5</c:v>
                </c:pt>
                <c:pt idx="8">
                  <c:v>4.8276402902686112E-5</c:v>
                </c:pt>
                <c:pt idx="9">
                  <c:v>4.6591022217860074E-5</c:v>
                </c:pt>
                <c:pt idx="10">
                  <c:v>4.4318426115263136E-5</c:v>
                </c:pt>
                <c:pt idx="11">
                  <c:v>3.288051873621251E-5</c:v>
                </c:pt>
                <c:pt idx="12">
                  <c:v>2.5357277867842655E-5</c:v>
                </c:pt>
                <c:pt idx="13">
                  <c:v>2.0792410271988441E-5</c:v>
                </c:pt>
                <c:pt idx="14">
                  <c:v>1.7884119260430914E-5</c:v>
                </c:pt>
                <c:pt idx="15">
                  <c:v>1.591692445195436E-5</c:v>
                </c:pt>
                <c:pt idx="16">
                  <c:v>1.451550927025821E-5</c:v>
                </c:pt>
                <c:pt idx="17">
                  <c:v>1.3474148612980268E-5</c:v>
                </c:pt>
                <c:pt idx="18">
                  <c:v>1.2673532105518019E-5</c:v>
                </c:pt>
                <c:pt idx="19">
                  <c:v>1.1528976688169115E-5</c:v>
                </c:pt>
                <c:pt idx="20">
                  <c:v>1.0753973954837633E-5</c:v>
                </c:pt>
                <c:pt idx="21">
                  <c:v>1.0196359284224476E-5</c:v>
                </c:pt>
                <c:pt idx="22">
                  <c:v>9.7767520574391927E-6</c:v>
                </c:pt>
                <c:pt idx="23">
                  <c:v>9.449959234589426E-6</c:v>
                </c:pt>
              </c:numCache>
            </c:numRef>
          </c:yVal>
          <c:smooth val="1"/>
          <c:extLst>
            <c:ext xmlns:c16="http://schemas.microsoft.com/office/drawing/2014/chart" uri="{C3380CC4-5D6E-409C-BE32-E72D297353CC}">
              <c16:uniqueId val="{00000032-950D-4D20-96BA-2EEE7D4B5EE9}"/>
            </c:ext>
          </c:extLst>
        </c:ser>
        <c:ser>
          <c:idx val="51"/>
          <c:order val="51"/>
          <c:spPr>
            <a:ln w="9525" cap="rnd">
              <a:solidFill>
                <a:schemeClr val="accent4">
                  <a:lumMod val="50000"/>
                  <a:lumOff val="50000"/>
                </a:schemeClr>
              </a:solidFill>
              <a:round/>
            </a:ln>
            <a:effectLst/>
          </c:spPr>
          <c:marker>
            <c:symbol val="none"/>
          </c:marker>
          <c:xVal>
            <c:numRef>
              <c:f>Rauscher!$DN$1:$EK$1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Rauscher!$DN$54:$EK$54</c:f>
              <c:numCache>
                <c:formatCode>0%</c:formatCode>
                <c:ptCount val="24"/>
                <c:pt idx="0">
                  <c:v>8.4396590002441408E-30</c:v>
                </c:pt>
                <c:pt idx="1">
                  <c:v>6.0438768520270225E-18</c:v>
                </c:pt>
                <c:pt idx="2">
                  <c:v>3.8863976995053883E-13</c:v>
                </c:pt>
                <c:pt idx="3">
                  <c:v>1.0219938146311953E-8</c:v>
                </c:pt>
                <c:pt idx="4">
                  <c:v>1.0695354899577664E-6</c:v>
                </c:pt>
                <c:pt idx="5">
                  <c:v>8.1865973882486278E-6</c:v>
                </c:pt>
                <c:pt idx="6">
                  <c:v>1.5449285409793978E-5</c:v>
                </c:pt>
                <c:pt idx="7">
                  <c:v>1.91865828081783E-5</c:v>
                </c:pt>
                <c:pt idx="8">
                  <c:v>2.1036137141348431E-5</c:v>
                </c:pt>
                <c:pt idx="9">
                  <c:v>2.1864182778634234E-5</c:v>
                </c:pt>
                <c:pt idx="10">
                  <c:v>2.2068624998673525E-5</c:v>
                </c:pt>
                <c:pt idx="11">
                  <c:v>1.9561827027872534E-5</c:v>
                </c:pt>
                <c:pt idx="12">
                  <c:v>1.6489720235868898E-5</c:v>
                </c:pt>
                <c:pt idx="13">
                  <c:v>1.4262624094164041E-5</c:v>
                </c:pt>
                <c:pt idx="14">
                  <c:v>1.2712123953641379E-5</c:v>
                </c:pt>
                <c:pt idx="15">
                  <c:v>1.1605121432156832E-5</c:v>
                </c:pt>
                <c:pt idx="16">
                  <c:v>1.0787052465838943E-5</c:v>
                </c:pt>
                <c:pt idx="17">
                  <c:v>1.0162763769665536E-5</c:v>
                </c:pt>
                <c:pt idx="18">
                  <c:v>9.672976977190852E-6</c:v>
                </c:pt>
                <c:pt idx="19">
                  <c:v>8.9573846989087225E-6</c:v>
                </c:pt>
                <c:pt idx="20">
                  <c:v>8.4621249181717349E-6</c:v>
                </c:pt>
                <c:pt idx="21">
                  <c:v>8.1001968203125762E-6</c:v>
                </c:pt>
                <c:pt idx="22">
                  <c:v>7.824652061943174E-6</c:v>
                </c:pt>
                <c:pt idx="23">
                  <c:v>7.6081026248904902E-6</c:v>
                </c:pt>
              </c:numCache>
            </c:numRef>
          </c:yVal>
          <c:smooth val="1"/>
          <c:extLst>
            <c:ext xmlns:c16="http://schemas.microsoft.com/office/drawing/2014/chart" uri="{C3380CC4-5D6E-409C-BE32-E72D297353CC}">
              <c16:uniqueId val="{00000033-950D-4D20-96BA-2EEE7D4B5EE9}"/>
            </c:ext>
          </c:extLst>
        </c:ser>
        <c:ser>
          <c:idx val="52"/>
          <c:order val="52"/>
          <c:spPr>
            <a:ln w="9525" cap="rnd">
              <a:solidFill>
                <a:schemeClr val="accent5">
                  <a:lumMod val="50000"/>
                  <a:lumOff val="50000"/>
                </a:schemeClr>
              </a:solidFill>
              <a:round/>
            </a:ln>
            <a:effectLst/>
          </c:spPr>
          <c:marker>
            <c:symbol val="none"/>
          </c:marker>
          <c:xVal>
            <c:numRef>
              <c:f>Rauscher!$DN$1:$EK$1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Rauscher!$DN$55:$EK$55</c:f>
              <c:numCache>
                <c:formatCode>0%</c:formatCode>
                <c:ptCount val="24"/>
                <c:pt idx="0">
                  <c:v>7.8567895763269218E-35</c:v>
                </c:pt>
                <c:pt idx="1">
                  <c:v>1.4771677281962482E-20</c:v>
                </c:pt>
                <c:pt idx="2">
                  <c:v>1.5390702225929474E-14</c:v>
                </c:pt>
                <c:pt idx="3">
                  <c:v>6.5577741222425639E-9</c:v>
                </c:pt>
                <c:pt idx="4">
                  <c:v>2.7624974254705167E-6</c:v>
                </c:pt>
                <c:pt idx="5">
                  <c:v>4.876286472540019E-5</c:v>
                </c:pt>
                <c:pt idx="6">
                  <c:v>1.6062516014921609E-4</c:v>
                </c:pt>
                <c:pt idx="7">
                  <c:v>2.96963025910321E-4</c:v>
                </c:pt>
                <c:pt idx="8">
                  <c:v>4.3880383902322615E-4</c:v>
                </c:pt>
                <c:pt idx="9">
                  <c:v>5.7522456397373961E-4</c:v>
                </c:pt>
                <c:pt idx="10">
                  <c:v>6.9906771993470532E-4</c:v>
                </c:pt>
                <c:pt idx="11">
                  <c:v>1.0816152111830291E-3</c:v>
                </c:pt>
                <c:pt idx="12">
                  <c:v>1.2045819700915899E-3</c:v>
                </c:pt>
                <c:pt idx="13">
                  <c:v>1.2313976672497021E-3</c:v>
                </c:pt>
                <c:pt idx="14">
                  <c:v>1.2268766161364953E-3</c:v>
                </c:pt>
                <c:pt idx="15">
                  <c:v>1.2128088942540839E-3</c:v>
                </c:pt>
                <c:pt idx="16">
                  <c:v>1.1966452208880391E-3</c:v>
                </c:pt>
                <c:pt idx="17">
                  <c:v>1.1809578576413686E-3</c:v>
                </c:pt>
                <c:pt idx="18">
                  <c:v>1.1665696769294618E-3</c:v>
                </c:pt>
                <c:pt idx="19">
                  <c:v>1.1421514507614708E-3</c:v>
                </c:pt>
                <c:pt idx="20">
                  <c:v>1.1227985893006644E-3</c:v>
                </c:pt>
                <c:pt idx="21">
                  <c:v>1.107332293423945E-3</c:v>
                </c:pt>
                <c:pt idx="22">
                  <c:v>1.0947813836861648E-3</c:v>
                </c:pt>
                <c:pt idx="23">
                  <c:v>1.0844329649702805E-3</c:v>
                </c:pt>
              </c:numCache>
            </c:numRef>
          </c:yVal>
          <c:smooth val="1"/>
          <c:extLst>
            <c:ext xmlns:c16="http://schemas.microsoft.com/office/drawing/2014/chart" uri="{C3380CC4-5D6E-409C-BE32-E72D297353CC}">
              <c16:uniqueId val="{00000034-950D-4D20-96BA-2EEE7D4B5EE9}"/>
            </c:ext>
          </c:extLst>
        </c:ser>
        <c:ser>
          <c:idx val="53"/>
          <c:order val="53"/>
          <c:spPr>
            <a:ln w="9525" cap="rnd">
              <a:solidFill>
                <a:schemeClr val="accent6">
                  <a:lumMod val="50000"/>
                  <a:lumOff val="50000"/>
                </a:schemeClr>
              </a:solidFill>
              <a:round/>
            </a:ln>
            <a:effectLst/>
          </c:spPr>
          <c:marker>
            <c:symbol val="none"/>
          </c:marker>
          <c:xVal>
            <c:numRef>
              <c:f>Rauscher!$DN$1:$EK$1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Rauscher!$DN$56:$EK$56</c:f>
              <c:numCache>
                <c:formatCode>0%</c:formatCode>
                <c:ptCount val="24"/>
                <c:pt idx="0">
                  <c:v>6.2690533739429254E-38</c:v>
                </c:pt>
                <c:pt idx="1">
                  <c:v>2.1056492485707441E-23</c:v>
                </c:pt>
                <c:pt idx="2">
                  <c:v>2.9323401099032631E-17</c:v>
                </c:pt>
                <c:pt idx="3">
                  <c:v>1.6699829817369668E-11</c:v>
                </c:pt>
                <c:pt idx="4">
                  <c:v>8.1331225632261177E-9</c:v>
                </c:pt>
                <c:pt idx="5">
                  <c:v>1.5661903822484112E-7</c:v>
                </c:pt>
                <c:pt idx="6">
                  <c:v>5.4672489774236243E-7</c:v>
                </c:pt>
                <c:pt idx="7">
                  <c:v>1.0535559724105401E-6</c:v>
                </c:pt>
                <c:pt idx="8">
                  <c:v>1.6059263293632036E-6</c:v>
                </c:pt>
                <c:pt idx="9">
                  <c:v>2.1567141982963163E-6</c:v>
                </c:pt>
                <c:pt idx="10">
                  <c:v>2.6722334844861575E-6</c:v>
                </c:pt>
                <c:pt idx="11">
                  <c:v>4.3815510550183752E-6</c:v>
                </c:pt>
                <c:pt idx="12">
                  <c:v>5.0233266224049606E-6</c:v>
                </c:pt>
                <c:pt idx="13">
                  <c:v>5.2253257121167193E-6</c:v>
                </c:pt>
                <c:pt idx="14">
                  <c:v>5.2669102346313445E-6</c:v>
                </c:pt>
                <c:pt idx="15">
                  <c:v>5.2498560086148985E-6</c:v>
                </c:pt>
                <c:pt idx="16">
                  <c:v>5.2121922074905465E-6</c:v>
                </c:pt>
                <c:pt idx="17">
                  <c:v>5.1687961772152518E-6</c:v>
                </c:pt>
                <c:pt idx="18">
                  <c:v>5.125611507082656E-6</c:v>
                </c:pt>
                <c:pt idx="19">
                  <c:v>5.0475274795081281E-6</c:v>
                </c:pt>
                <c:pt idx="20">
                  <c:v>4.9826094811569115E-6</c:v>
                </c:pt>
                <c:pt idx="21">
                  <c:v>4.9292739354987215E-6</c:v>
                </c:pt>
                <c:pt idx="22">
                  <c:v>4.8852004631339074E-6</c:v>
                </c:pt>
                <c:pt idx="23">
                  <c:v>4.8483916505223974E-6</c:v>
                </c:pt>
              </c:numCache>
            </c:numRef>
          </c:yVal>
          <c:smooth val="1"/>
          <c:extLst>
            <c:ext xmlns:c16="http://schemas.microsoft.com/office/drawing/2014/chart" uri="{C3380CC4-5D6E-409C-BE32-E72D297353CC}">
              <c16:uniqueId val="{00000035-950D-4D20-96BA-2EEE7D4B5EE9}"/>
            </c:ext>
          </c:extLst>
        </c:ser>
        <c:ser>
          <c:idx val="54"/>
          <c:order val="54"/>
          <c:spPr>
            <a:ln w="9525" cap="rnd">
              <a:solidFill>
                <a:schemeClr val="accent1"/>
              </a:solidFill>
              <a:round/>
            </a:ln>
            <a:effectLst/>
          </c:spPr>
          <c:marker>
            <c:symbol val="none"/>
          </c:marker>
          <c:xVal>
            <c:numRef>
              <c:f>Rauscher!$DN$1:$EK$1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Rauscher!$DN$57:$EK$57</c:f>
              <c:numCache>
                <c:formatCode>0%</c:formatCode>
                <c:ptCount val="24"/>
                <c:pt idx="0">
                  <c:v>2.1203937787724285E-41</c:v>
                </c:pt>
                <c:pt idx="1">
                  <c:v>7.6806067003345249E-25</c:v>
                </c:pt>
                <c:pt idx="2">
                  <c:v>1.110762756705186E-17</c:v>
                </c:pt>
                <c:pt idx="3">
                  <c:v>6.569260528485083E-11</c:v>
                </c:pt>
                <c:pt idx="4">
                  <c:v>1.0310043393521939E-7</c:v>
                </c:pt>
                <c:pt idx="5">
                  <c:v>4.0065168202017142E-6</c:v>
                </c:pt>
                <c:pt idx="6">
                  <c:v>2.2334218673677852E-5</c:v>
                </c:pt>
                <c:pt idx="7">
                  <c:v>6.0125564124179747E-5</c:v>
                </c:pt>
                <c:pt idx="8">
                  <c:v>1.1776789116385998E-4</c:v>
                </c:pt>
                <c:pt idx="9">
                  <c:v>1.9221782846018848E-4</c:v>
                </c:pt>
                <c:pt idx="10">
                  <c:v>2.783782512026441E-4</c:v>
                </c:pt>
                <c:pt idx="11">
                  <c:v>7.2890053920442383E-4</c:v>
                </c:pt>
                <c:pt idx="12">
                  <c:v>1.056018580172137E-3</c:v>
                </c:pt>
                <c:pt idx="13">
                  <c:v>1.2640881410366425E-3</c:v>
                </c:pt>
                <c:pt idx="14">
                  <c:v>1.3991871432200286E-3</c:v>
                </c:pt>
                <c:pt idx="15">
                  <c:v>1.4911015061338081E-3</c:v>
                </c:pt>
                <c:pt idx="16">
                  <c:v>1.5565396407157678E-3</c:v>
                </c:pt>
                <c:pt idx="17">
                  <c:v>1.604978161726758E-3</c:v>
                </c:pt>
                <c:pt idx="18">
                  <c:v>1.6420159558883914E-3</c:v>
                </c:pt>
                <c:pt idx="19">
                  <c:v>1.6944873397792943E-3</c:v>
                </c:pt>
                <c:pt idx="20">
                  <c:v>1.729563256393161E-3</c:v>
                </c:pt>
                <c:pt idx="21">
                  <c:v>1.7544965846793372E-3</c:v>
                </c:pt>
                <c:pt idx="22">
                  <c:v>1.7730539145928989E-3</c:v>
                </c:pt>
                <c:pt idx="23">
                  <c:v>1.787364919953846E-3</c:v>
                </c:pt>
              </c:numCache>
            </c:numRef>
          </c:yVal>
          <c:smooth val="1"/>
          <c:extLst>
            <c:ext xmlns:c16="http://schemas.microsoft.com/office/drawing/2014/chart" uri="{C3380CC4-5D6E-409C-BE32-E72D297353CC}">
              <c16:uniqueId val="{00000036-950D-4D20-96BA-2EEE7D4B5EE9}"/>
            </c:ext>
          </c:extLst>
        </c:ser>
        <c:ser>
          <c:idx val="55"/>
          <c:order val="55"/>
          <c:spPr>
            <a:ln w="9525" cap="rnd">
              <a:solidFill>
                <a:schemeClr val="accent2"/>
              </a:solidFill>
              <a:round/>
            </a:ln>
            <a:effectLst/>
          </c:spPr>
          <c:marker>
            <c:symbol val="none"/>
          </c:marker>
          <c:xVal>
            <c:numRef>
              <c:f>Rauscher!$DN$1:$EK$1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Rauscher!$DN$58:$EK$58</c:f>
              <c:numCache>
                <c:formatCode>0%</c:formatCode>
                <c:ptCount val="24"/>
                <c:pt idx="0">
                  <c:v>6.482049390650831E-45</c:v>
                </c:pt>
                <c:pt idx="1">
                  <c:v>3.2590310600968011E-27</c:v>
                </c:pt>
                <c:pt idx="2">
                  <c:v>1.7559528951368186E-19</c:v>
                </c:pt>
                <c:pt idx="3">
                  <c:v>3.8690702627069966E-12</c:v>
                </c:pt>
                <c:pt idx="4">
                  <c:v>1.1720601860649117E-8</c:v>
                </c:pt>
                <c:pt idx="5">
                  <c:v>6.7579654085519496E-7</c:v>
                </c:pt>
                <c:pt idx="6">
                  <c:v>4.9007153043681052E-6</c:v>
                </c:pt>
                <c:pt idx="7">
                  <c:v>1.5920168905450011E-5</c:v>
                </c:pt>
                <c:pt idx="8">
                  <c:v>3.590171979625972E-5</c:v>
                </c:pt>
                <c:pt idx="9">
                  <c:v>6.5385568317715355E-5</c:v>
                </c:pt>
                <c:pt idx="10">
                  <c:v>1.0337212493537007E-4</c:v>
                </c:pt>
                <c:pt idx="11">
                  <c:v>3.5210819166003958E-4</c:v>
                </c:pt>
                <c:pt idx="12">
                  <c:v>5.8183423944135979E-4</c:v>
                </c:pt>
                <c:pt idx="13">
                  <c:v>7.5366263963712917E-4</c:v>
                </c:pt>
                <c:pt idx="14">
                  <c:v>8.7927227451008812E-4</c:v>
                </c:pt>
                <c:pt idx="15">
                  <c:v>9.7291464663888975E-4</c:v>
                </c:pt>
                <c:pt idx="16">
                  <c:v>1.0446424927340987E-3</c:v>
                </c:pt>
                <c:pt idx="17">
                  <c:v>1.1010235441905778E-3</c:v>
                </c:pt>
                <c:pt idx="18">
                  <c:v>1.1463594950079459E-3</c:v>
                </c:pt>
                <c:pt idx="19">
                  <c:v>1.214523044287268E-3</c:v>
                </c:pt>
                <c:pt idx="20">
                  <c:v>1.2631759871114775E-3</c:v>
                </c:pt>
                <c:pt idx="21">
                  <c:v>1.2995707344514967E-3</c:v>
                </c:pt>
                <c:pt idx="22">
                  <c:v>1.3277897919439351E-3</c:v>
                </c:pt>
                <c:pt idx="23">
                  <c:v>1.3502948279910101E-3</c:v>
                </c:pt>
              </c:numCache>
            </c:numRef>
          </c:yVal>
          <c:smooth val="1"/>
          <c:extLst>
            <c:ext xmlns:c16="http://schemas.microsoft.com/office/drawing/2014/chart" uri="{C3380CC4-5D6E-409C-BE32-E72D297353CC}">
              <c16:uniqueId val="{00000037-950D-4D20-96BA-2EEE7D4B5EE9}"/>
            </c:ext>
          </c:extLst>
        </c:ser>
        <c:ser>
          <c:idx val="56"/>
          <c:order val="56"/>
          <c:spPr>
            <a:ln w="9525" cap="rnd">
              <a:solidFill>
                <a:schemeClr val="accent3"/>
              </a:solidFill>
              <a:round/>
            </a:ln>
            <a:effectLst/>
          </c:spPr>
          <c:marker>
            <c:symbol val="none"/>
          </c:marker>
          <c:xVal>
            <c:numRef>
              <c:f>Rauscher!$DN$1:$EK$1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Rauscher!$DN$59:$EK$59</c:f>
              <c:numCache>
                <c:formatCode>0%</c:formatCode>
                <c:ptCount val="24"/>
                <c:pt idx="0">
                  <c:v>0</c:v>
                </c:pt>
                <c:pt idx="1">
                  <c:v>0</c:v>
                </c:pt>
                <c:pt idx="2">
                  <c:v>0</c:v>
                </c:pt>
                <c:pt idx="3">
                  <c:v>0</c:v>
                </c:pt>
                <c:pt idx="4">
                  <c:v>0</c:v>
                </c:pt>
                <c:pt idx="5">
                  <c:v>0</c:v>
                </c:pt>
                <c:pt idx="6">
                  <c:v>0</c:v>
                </c:pt>
                <c:pt idx="7">
                  <c:v>0</c:v>
                </c:pt>
                <c:pt idx="8">
                  <c:v>0</c:v>
                </c:pt>
                <c:pt idx="9">
                  <c:v>0</c:v>
                </c:pt>
                <c:pt idx="10">
                  <c:v>0</c:v>
                </c:pt>
                <c:pt idx="11">
                  <c:v>0</c:v>
                </c:pt>
                <c:pt idx="12">
                  <c:v>0</c:v>
                </c:pt>
                <c:pt idx="13">
                  <c:v>0</c:v>
                </c:pt>
                <c:pt idx="14">
                  <c:v>0</c:v>
                </c:pt>
                <c:pt idx="15">
                  <c:v>0</c:v>
                </c:pt>
                <c:pt idx="16">
                  <c:v>0</c:v>
                </c:pt>
                <c:pt idx="17">
                  <c:v>0</c:v>
                </c:pt>
                <c:pt idx="18">
                  <c:v>0</c:v>
                </c:pt>
                <c:pt idx="19">
                  <c:v>0</c:v>
                </c:pt>
                <c:pt idx="20">
                  <c:v>0</c:v>
                </c:pt>
                <c:pt idx="21">
                  <c:v>0</c:v>
                </c:pt>
                <c:pt idx="22">
                  <c:v>0</c:v>
                </c:pt>
                <c:pt idx="23">
                  <c:v>0</c:v>
                </c:pt>
              </c:numCache>
            </c:numRef>
          </c:yVal>
          <c:smooth val="1"/>
          <c:extLst>
            <c:ext xmlns:c16="http://schemas.microsoft.com/office/drawing/2014/chart" uri="{C3380CC4-5D6E-409C-BE32-E72D297353CC}">
              <c16:uniqueId val="{00000038-950D-4D20-96BA-2EEE7D4B5EE9}"/>
            </c:ext>
          </c:extLst>
        </c:ser>
        <c:ser>
          <c:idx val="57"/>
          <c:order val="57"/>
          <c:spPr>
            <a:ln w="9525" cap="rnd">
              <a:solidFill>
                <a:schemeClr val="accent4"/>
              </a:solidFill>
              <a:round/>
            </a:ln>
            <a:effectLst/>
          </c:spPr>
          <c:marker>
            <c:symbol val="none"/>
          </c:marker>
          <c:xVal>
            <c:numRef>
              <c:f>Rauscher!$DN$1:$EK$1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Rauscher!$DN$60:$EK$60</c:f>
              <c:numCache>
                <c:formatCode>0%</c:formatCode>
                <c:ptCount val="24"/>
                <c:pt idx="0">
                  <c:v>6.1995294405693149E-7</c:v>
                </c:pt>
                <c:pt idx="1">
                  <c:v>3.6929591945719816E-5</c:v>
                </c:pt>
                <c:pt idx="2">
                  <c:v>2.1658016493459466E-5</c:v>
                </c:pt>
                <c:pt idx="3">
                  <c:v>5.1943623808235923E-6</c:v>
                </c:pt>
                <c:pt idx="4">
                  <c:v>1.6416684283392093E-6</c:v>
                </c:pt>
                <c:pt idx="5">
                  <c:v>3.8654266791863424E-7</c:v>
                </c:pt>
                <c:pt idx="6">
                  <c:v>7.1615150864715565E-8</c:v>
                </c:pt>
                <c:pt idx="7">
                  <c:v>1.6947121309854441E-8</c:v>
                </c:pt>
                <c:pt idx="8">
                  <c:v>5.3587764803107862E-9</c:v>
                </c:pt>
                <c:pt idx="9">
                  <c:v>2.1175513137206781E-9</c:v>
                </c:pt>
                <c:pt idx="10">
                  <c:v>9.8599974978935642E-10</c:v>
                </c:pt>
                <c:pt idx="11">
                  <c:v>8.5805169127135588E-11</c:v>
                </c:pt>
                <c:pt idx="12">
                  <c:v>2.2663061561071532E-11</c:v>
                </c:pt>
                <c:pt idx="13">
                  <c:v>9.7702455638731034E-12</c:v>
                </c:pt>
                <c:pt idx="14">
                  <c:v>5.4742504621559703E-12</c:v>
                </c:pt>
                <c:pt idx="15">
                  <c:v>3.5872082696617825E-12</c:v>
                </c:pt>
                <c:pt idx="16">
                  <c:v>2.6002192113284056E-12</c:v>
                </c:pt>
                <c:pt idx="17">
                  <c:v>2.0189204692659181E-12</c:v>
                </c:pt>
                <c:pt idx="18">
                  <c:v>1.6461435393855139E-12</c:v>
                </c:pt>
                <c:pt idx="19">
                  <c:v>1.2086179085518037E-12</c:v>
                </c:pt>
                <c:pt idx="20">
                  <c:v>9.673584056801684E-13</c:v>
                </c:pt>
                <c:pt idx="21">
                  <c:v>8.1771823682684378E-13</c:v>
                </c:pt>
                <c:pt idx="22">
                  <c:v>7.1708931500934643E-13</c:v>
                </c:pt>
                <c:pt idx="23">
                  <c:v>6.4533417122212147E-13</c:v>
                </c:pt>
              </c:numCache>
            </c:numRef>
          </c:yVal>
          <c:smooth val="1"/>
          <c:extLst>
            <c:ext xmlns:c16="http://schemas.microsoft.com/office/drawing/2014/chart" uri="{C3380CC4-5D6E-409C-BE32-E72D297353CC}">
              <c16:uniqueId val="{00000039-950D-4D20-96BA-2EEE7D4B5EE9}"/>
            </c:ext>
          </c:extLst>
        </c:ser>
        <c:ser>
          <c:idx val="58"/>
          <c:order val="58"/>
          <c:spPr>
            <a:ln w="9525" cap="rnd">
              <a:solidFill>
                <a:schemeClr val="accent5"/>
              </a:solidFill>
              <a:round/>
            </a:ln>
            <a:effectLst/>
          </c:spPr>
          <c:marker>
            <c:symbol val="none"/>
          </c:marker>
          <c:xVal>
            <c:numRef>
              <c:f>Rauscher!$DN$1:$EK$1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Rauscher!$DN$61:$EK$61</c:f>
              <c:numCache>
                <c:formatCode>0%</c:formatCode>
                <c:ptCount val="24"/>
                <c:pt idx="0">
                  <c:v>2.0675984970536828E-15</c:v>
                </c:pt>
                <c:pt idx="1">
                  <c:v>1.8066400172027007E-9</c:v>
                </c:pt>
                <c:pt idx="2">
                  <c:v>1.2832480549509808E-7</c:v>
                </c:pt>
                <c:pt idx="3">
                  <c:v>3.7275115425984021E-6</c:v>
                </c:pt>
                <c:pt idx="4">
                  <c:v>1.2964913018880922E-5</c:v>
                </c:pt>
                <c:pt idx="5">
                  <c:v>1.2871822623862696E-5</c:v>
                </c:pt>
                <c:pt idx="6">
                  <c:v>6.224242165867161E-6</c:v>
                </c:pt>
                <c:pt idx="7">
                  <c:v>2.922649719240514E-6</c:v>
                </c:pt>
                <c:pt idx="8">
                  <c:v>1.5450620207736116E-6</c:v>
                </c:pt>
                <c:pt idx="9">
                  <c:v>9.105709398344372E-7</c:v>
                </c:pt>
                <c:pt idx="10">
                  <c:v>5.8376264642050056E-7</c:v>
                </c:pt>
                <c:pt idx="11">
                  <c:v>1.3259034864175943E-7</c:v>
                </c:pt>
                <c:pt idx="12">
                  <c:v>5.657655784662371E-8</c:v>
                </c:pt>
                <c:pt idx="13">
                  <c:v>3.252483567869735E-8</c:v>
                </c:pt>
                <c:pt idx="14">
                  <c:v>2.2078119932245523E-8</c:v>
                </c:pt>
                <c:pt idx="15">
                  <c:v>1.6592578023689509E-8</c:v>
                </c:pt>
                <c:pt idx="16">
                  <c:v>1.3329293413356061E-8</c:v>
                </c:pt>
                <c:pt idx="17">
                  <c:v>1.1210791878692961E-8</c:v>
                </c:pt>
                <c:pt idx="18">
                  <c:v>9.7445258439936554E-9</c:v>
                </c:pt>
                <c:pt idx="19">
                  <c:v>7.8749160246268153E-9</c:v>
                </c:pt>
                <c:pt idx="20">
                  <c:v>6.7500072913074988E-9</c:v>
                </c:pt>
                <c:pt idx="21">
                  <c:v>6.0067624919441559E-9</c:v>
                </c:pt>
                <c:pt idx="22">
                  <c:v>5.482390734843297E-9</c:v>
                </c:pt>
                <c:pt idx="23">
                  <c:v>5.0941222270162946E-9</c:v>
                </c:pt>
              </c:numCache>
            </c:numRef>
          </c:yVal>
          <c:smooth val="1"/>
          <c:extLst>
            <c:ext xmlns:c16="http://schemas.microsoft.com/office/drawing/2014/chart" uri="{C3380CC4-5D6E-409C-BE32-E72D297353CC}">
              <c16:uniqueId val="{0000003A-950D-4D20-96BA-2EEE7D4B5EE9}"/>
            </c:ext>
          </c:extLst>
        </c:ser>
        <c:ser>
          <c:idx val="59"/>
          <c:order val="59"/>
          <c:spPr>
            <a:ln w="9525" cap="rnd">
              <a:solidFill>
                <a:schemeClr val="accent6"/>
              </a:solidFill>
              <a:round/>
            </a:ln>
            <a:effectLst/>
          </c:spPr>
          <c:marker>
            <c:symbol val="none"/>
          </c:marker>
          <c:xVal>
            <c:numRef>
              <c:f>Rauscher!$DN$1:$EK$1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Rauscher!$DN$62:$EK$62</c:f>
              <c:numCache>
                <c:formatCode>0%</c:formatCode>
                <c:ptCount val="24"/>
                <c:pt idx="0">
                  <c:v>6.6606751485064068E-27</c:v>
                </c:pt>
                <c:pt idx="1">
                  <c:v>5.682131217502983E-16</c:v>
                </c:pt>
                <c:pt idx="2">
                  <c:v>1.2610840754749057E-11</c:v>
                </c:pt>
                <c:pt idx="3">
                  <c:v>1.1445801710741118E-7</c:v>
                </c:pt>
                <c:pt idx="4">
                  <c:v>7.0371000440908609E-6</c:v>
                </c:pt>
                <c:pt idx="5">
                  <c:v>3.9147344031156248E-5</c:v>
                </c:pt>
                <c:pt idx="6">
                  <c:v>5.9718308248663661E-5</c:v>
                </c:pt>
                <c:pt idx="7">
                  <c:v>6.3708429070216227E-5</c:v>
                </c:pt>
                <c:pt idx="8">
                  <c:v>6.2325443925704529E-5</c:v>
                </c:pt>
                <c:pt idx="9">
                  <c:v>5.928334935029615E-5</c:v>
                </c:pt>
                <c:pt idx="10">
                  <c:v>5.5741010102445201E-5</c:v>
                </c:pt>
                <c:pt idx="11">
                  <c:v>3.994010513522133E-5</c:v>
                </c:pt>
                <c:pt idx="12">
                  <c:v>3.02700537226045E-5</c:v>
                </c:pt>
                <c:pt idx="13">
                  <c:v>2.45628869439721E-5</c:v>
                </c:pt>
                <c:pt idx="14">
                  <c:v>2.0980611314429696E-5</c:v>
                </c:pt>
                <c:pt idx="15">
                  <c:v>1.8580172476124188E-5</c:v>
                </c:pt>
                <c:pt idx="16">
                  <c:v>1.6881182605024634E-5</c:v>
                </c:pt>
                <c:pt idx="17">
                  <c:v>1.5624708597517361E-5</c:v>
                </c:pt>
                <c:pt idx="18">
                  <c:v>1.4662238015378385E-5</c:v>
                </c:pt>
                <c:pt idx="19">
                  <c:v>1.3291725407935559E-5</c:v>
                </c:pt>
                <c:pt idx="20">
                  <c:v>1.2367433466081453E-5</c:v>
                </c:pt>
                <c:pt idx="21">
                  <c:v>1.1704307802141006E-5</c:v>
                </c:pt>
                <c:pt idx="22">
                  <c:v>1.1206376448143209E-5</c:v>
                </c:pt>
                <c:pt idx="23">
                  <c:v>1.0819234705514949E-5</c:v>
                </c:pt>
              </c:numCache>
            </c:numRef>
          </c:yVal>
          <c:smooth val="1"/>
          <c:extLst>
            <c:ext xmlns:c16="http://schemas.microsoft.com/office/drawing/2014/chart" uri="{C3380CC4-5D6E-409C-BE32-E72D297353CC}">
              <c16:uniqueId val="{0000003B-950D-4D20-96BA-2EEE7D4B5EE9}"/>
            </c:ext>
          </c:extLst>
        </c:ser>
        <c:ser>
          <c:idx val="60"/>
          <c:order val="60"/>
          <c:spPr>
            <a:ln w="9525" cap="rnd">
              <a:solidFill>
                <a:schemeClr val="accent1">
                  <a:lumMod val="60000"/>
                </a:schemeClr>
              </a:solidFill>
              <a:round/>
            </a:ln>
            <a:effectLst/>
          </c:spPr>
          <c:marker>
            <c:symbol val="none"/>
          </c:marker>
          <c:xVal>
            <c:numRef>
              <c:f>Rauscher!$DN$1:$EK$1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Rauscher!$DN$63:$EK$63</c:f>
              <c:numCache>
                <c:formatCode>0%</c:formatCode>
                <c:ptCount val="24"/>
                <c:pt idx="0">
                  <c:v>2.0441880553837984E-29</c:v>
                </c:pt>
                <c:pt idx="1">
                  <c:v>7.8833756598119531E-18</c:v>
                </c:pt>
                <c:pt idx="2">
                  <c:v>3.7200107090949857E-13</c:v>
                </c:pt>
                <c:pt idx="3">
                  <c:v>7.1786958179652263E-9</c:v>
                </c:pt>
                <c:pt idx="4">
                  <c:v>6.4356534711716884E-7</c:v>
                </c:pt>
                <c:pt idx="5">
                  <c:v>4.4893243516934602E-6</c:v>
                </c:pt>
                <c:pt idx="6">
                  <c:v>7.9635372308566296E-6</c:v>
                </c:pt>
                <c:pt idx="7">
                  <c:v>9.4622691794084199E-6</c:v>
                </c:pt>
                <c:pt idx="8">
                  <c:v>1.0036070315522382E-5</c:v>
                </c:pt>
                <c:pt idx="9">
                  <c:v>1.0165552301400034E-5</c:v>
                </c:pt>
                <c:pt idx="10">
                  <c:v>1.0051086883198401E-5</c:v>
                </c:pt>
                <c:pt idx="11">
                  <c:v>8.3746609472658493E-6</c:v>
                </c:pt>
                <c:pt idx="12">
                  <c:v>6.8443331360598579E-6</c:v>
                </c:pt>
                <c:pt idx="13">
                  <c:v>5.8110325563723056E-6</c:v>
                </c:pt>
                <c:pt idx="14">
                  <c:v>5.1155932402396212E-6</c:v>
                </c:pt>
                <c:pt idx="15">
                  <c:v>4.6290043036387214E-6</c:v>
                </c:pt>
                <c:pt idx="16">
                  <c:v>4.2742576104025033E-6</c:v>
                </c:pt>
                <c:pt idx="17">
                  <c:v>4.006173361194622E-6</c:v>
                </c:pt>
                <c:pt idx="18">
                  <c:v>3.7973975575083991E-6</c:v>
                </c:pt>
                <c:pt idx="19">
                  <c:v>3.4947744008969112E-6</c:v>
                </c:pt>
                <c:pt idx="20">
                  <c:v>3.2869822298123684E-6</c:v>
                </c:pt>
                <c:pt idx="21">
                  <c:v>3.1359815523396129E-6</c:v>
                </c:pt>
                <c:pt idx="22">
                  <c:v>3.0215025517809761E-6</c:v>
                </c:pt>
                <c:pt idx="23">
                  <c:v>2.931826694433905E-6</c:v>
                </c:pt>
              </c:numCache>
            </c:numRef>
          </c:yVal>
          <c:smooth val="1"/>
          <c:extLst>
            <c:ext xmlns:c16="http://schemas.microsoft.com/office/drawing/2014/chart" uri="{C3380CC4-5D6E-409C-BE32-E72D297353CC}">
              <c16:uniqueId val="{0000003C-950D-4D20-96BA-2EEE7D4B5EE9}"/>
            </c:ext>
          </c:extLst>
        </c:ser>
        <c:ser>
          <c:idx val="61"/>
          <c:order val="61"/>
          <c:spPr>
            <a:ln w="9525" cap="rnd">
              <a:solidFill>
                <a:schemeClr val="accent2">
                  <a:lumMod val="60000"/>
                </a:schemeClr>
              </a:solidFill>
              <a:round/>
            </a:ln>
            <a:effectLst/>
          </c:spPr>
          <c:marker>
            <c:symbol val="none"/>
          </c:marker>
          <c:xVal>
            <c:numRef>
              <c:f>Rauscher!$DN$1:$EK$1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Rauscher!$DN$64:$EK$64</c:f>
              <c:numCache>
                <c:formatCode>0%</c:formatCode>
                <c:ptCount val="24"/>
                <c:pt idx="0">
                  <c:v>1.8930713787313414E-34</c:v>
                </c:pt>
                <c:pt idx="1">
                  <c:v>2.0330814189383429E-21</c:v>
                </c:pt>
                <c:pt idx="2">
                  <c:v>5.0627320455939205E-16</c:v>
                </c:pt>
                <c:pt idx="3">
                  <c:v>5.1556628155908585E-11</c:v>
                </c:pt>
                <c:pt idx="4">
                  <c:v>1.0617706296775832E-8</c:v>
                </c:pt>
                <c:pt idx="5">
                  <c:v>1.2199400844801701E-7</c:v>
                </c:pt>
                <c:pt idx="6">
                  <c:v>3.0181663497978768E-7</c:v>
                </c:pt>
                <c:pt idx="7">
                  <c:v>4.5481229842137004E-7</c:v>
                </c:pt>
                <c:pt idx="8">
                  <c:v>5.7650145023310048E-7</c:v>
                </c:pt>
                <c:pt idx="9">
                  <c:v>6.7076059001228153E-7</c:v>
                </c:pt>
                <c:pt idx="10">
                  <c:v>7.4098508487410791E-7</c:v>
                </c:pt>
                <c:pt idx="11">
                  <c:v>8.6107962526021381E-7</c:v>
                </c:pt>
                <c:pt idx="12">
                  <c:v>8.3108805418886563E-7</c:v>
                </c:pt>
                <c:pt idx="13">
                  <c:v>7.796740877114713E-7</c:v>
                </c:pt>
                <c:pt idx="14">
                  <c:v>7.3358716654682794E-7</c:v>
                </c:pt>
                <c:pt idx="15">
                  <c:v>6.961186247485641E-7</c:v>
                </c:pt>
                <c:pt idx="16">
                  <c:v>6.6609523072964373E-7</c:v>
                </c:pt>
                <c:pt idx="17">
                  <c:v>6.4186743044137167E-7</c:v>
                </c:pt>
                <c:pt idx="18">
                  <c:v>6.2206195836957605E-7</c:v>
                </c:pt>
                <c:pt idx="19">
                  <c:v>5.9185413541750239E-7</c:v>
                </c:pt>
                <c:pt idx="20">
                  <c:v>5.7004989646668105E-7</c:v>
                </c:pt>
                <c:pt idx="21">
                  <c:v>5.5364195677570994E-7</c:v>
                </c:pt>
                <c:pt idx="22">
                  <c:v>5.4087691528068447E-7</c:v>
                </c:pt>
                <c:pt idx="23">
                  <c:v>5.3067638682302756E-7</c:v>
                </c:pt>
              </c:numCache>
            </c:numRef>
          </c:yVal>
          <c:smooth val="1"/>
          <c:extLst>
            <c:ext xmlns:c16="http://schemas.microsoft.com/office/drawing/2014/chart" uri="{C3380CC4-5D6E-409C-BE32-E72D297353CC}">
              <c16:uniqueId val="{0000003D-950D-4D20-96BA-2EEE7D4B5EE9}"/>
            </c:ext>
          </c:extLst>
        </c:ser>
        <c:ser>
          <c:idx val="62"/>
          <c:order val="62"/>
          <c:spPr>
            <a:ln w="9525" cap="rnd">
              <a:solidFill>
                <a:schemeClr val="accent3">
                  <a:lumMod val="60000"/>
                </a:schemeClr>
              </a:solidFill>
              <a:round/>
            </a:ln>
            <a:effectLst/>
          </c:spPr>
          <c:marker>
            <c:symbol val="none"/>
          </c:marker>
          <c:xVal>
            <c:numRef>
              <c:f>Rauscher!$DN$1:$EK$1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Rauscher!$DN$65:$EK$65</c:f>
              <c:numCache>
                <c:formatCode>0%</c:formatCode>
                <c:ptCount val="24"/>
                <c:pt idx="0">
                  <c:v>6.1050336524739777E-33</c:v>
                </c:pt>
                <c:pt idx="1">
                  <c:v>8.2694303416144702E-20</c:v>
                </c:pt>
                <c:pt idx="2">
                  <c:v>2.3126272506396552E-14</c:v>
                </c:pt>
                <c:pt idx="3">
                  <c:v>2.6448745499975813E-9</c:v>
                </c:pt>
                <c:pt idx="4">
                  <c:v>5.7723308641732309E-7</c:v>
                </c:pt>
                <c:pt idx="5">
                  <c:v>6.8671885598203622E-6</c:v>
                </c:pt>
                <c:pt idx="6">
                  <c:v>1.7388560016625812E-5</c:v>
                </c:pt>
                <c:pt idx="7">
                  <c:v>2.6641129141738496E-5</c:v>
                </c:pt>
                <c:pt idx="8">
                  <c:v>3.4191709791929095E-5</c:v>
                </c:pt>
                <c:pt idx="9">
                  <c:v>4.0168715307998555E-5</c:v>
                </c:pt>
                <c:pt idx="10">
                  <c:v>4.4718771268821034E-5</c:v>
                </c:pt>
                <c:pt idx="11">
                  <c:v>5.3186778221073814E-5</c:v>
                </c:pt>
                <c:pt idx="12">
                  <c:v>5.1933476765296085E-5</c:v>
                </c:pt>
                <c:pt idx="13">
                  <c:v>4.9061119214583616E-5</c:v>
                </c:pt>
                <c:pt idx="14">
                  <c:v>4.6375870082499514E-5</c:v>
                </c:pt>
                <c:pt idx="15">
                  <c:v>4.4153343454021919E-5</c:v>
                </c:pt>
                <c:pt idx="16">
                  <c:v>4.2354217590496607E-5</c:v>
                </c:pt>
                <c:pt idx="17">
                  <c:v>4.0892689655548775E-5</c:v>
                </c:pt>
                <c:pt idx="18">
                  <c:v>3.969227383224659E-5</c:v>
                </c:pt>
                <c:pt idx="19">
                  <c:v>3.7852539343880175E-5</c:v>
                </c:pt>
                <c:pt idx="20">
                  <c:v>3.6518522858889667E-5</c:v>
                </c:pt>
                <c:pt idx="21">
                  <c:v>3.5511525155337713E-5</c:v>
                </c:pt>
                <c:pt idx="22">
                  <c:v>3.4726320962773916E-5</c:v>
                </c:pt>
                <c:pt idx="23">
                  <c:v>3.4097778996376244E-5</c:v>
                </c:pt>
              </c:numCache>
            </c:numRef>
          </c:yVal>
          <c:smooth val="1"/>
          <c:extLst>
            <c:ext xmlns:c16="http://schemas.microsoft.com/office/drawing/2014/chart" uri="{C3380CC4-5D6E-409C-BE32-E72D297353CC}">
              <c16:uniqueId val="{0000003E-950D-4D20-96BA-2EEE7D4B5EE9}"/>
            </c:ext>
          </c:extLst>
        </c:ser>
        <c:ser>
          <c:idx val="63"/>
          <c:order val="63"/>
          <c:spPr>
            <a:ln w="9525" cap="rnd">
              <a:solidFill>
                <a:schemeClr val="accent4">
                  <a:lumMod val="60000"/>
                </a:schemeClr>
              </a:solidFill>
              <a:round/>
            </a:ln>
            <a:effectLst/>
          </c:spPr>
          <c:marker>
            <c:symbol val="none"/>
          </c:marker>
          <c:xVal>
            <c:numRef>
              <c:f>Rauscher!$DN$1:$EK$1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Rauscher!$DN$66:$EK$66</c:f>
              <c:numCache>
                <c:formatCode>0%</c:formatCode>
                <c:ptCount val="24"/>
                <c:pt idx="0">
                  <c:v>3.5614705241448476E-41</c:v>
                </c:pt>
                <c:pt idx="1">
                  <c:v>1.0437850597801517E-25</c:v>
                </c:pt>
                <c:pt idx="2">
                  <c:v>4.2937644637353771E-19</c:v>
                </c:pt>
                <c:pt idx="3">
                  <c:v>7.2232850181333657E-13</c:v>
                </c:pt>
                <c:pt idx="4">
                  <c:v>6.0461572496959647E-10</c:v>
                </c:pt>
                <c:pt idx="5">
                  <c:v>1.6113367893981947E-8</c:v>
                </c:pt>
                <c:pt idx="6">
                  <c:v>6.9853856571745206E-8</c:v>
                </c:pt>
                <c:pt idx="7">
                  <c:v>1.57137189892303E-7</c:v>
                </c:pt>
                <c:pt idx="8">
                  <c:v>2.6899664416351186E-7</c:v>
                </c:pt>
                <c:pt idx="9">
                  <c:v>3.9537913186161383E-7</c:v>
                </c:pt>
                <c:pt idx="10">
                  <c:v>5.2656922042583217E-7</c:v>
                </c:pt>
                <c:pt idx="11">
                  <c:v>1.0722318674112484E-6</c:v>
                </c:pt>
                <c:pt idx="12">
                  <c:v>1.3699103106067292E-6</c:v>
                </c:pt>
                <c:pt idx="13">
                  <c:v>1.5206806278642648E-6</c:v>
                </c:pt>
                <c:pt idx="14">
                  <c:v>1.6006505072949611E-6</c:v>
                </c:pt>
                <c:pt idx="15">
                  <c:v>1.6456139430776473E-6</c:v>
                </c:pt>
                <c:pt idx="16">
                  <c:v>1.672172065619593E-6</c:v>
                </c:pt>
                <c:pt idx="17">
                  <c:v>1.6884567040722914E-6</c:v>
                </c:pt>
                <c:pt idx="18">
                  <c:v>1.69870588887146E-6</c:v>
                </c:pt>
                <c:pt idx="19">
                  <c:v>1.7094609125751614E-6</c:v>
                </c:pt>
                <c:pt idx="20">
                  <c:v>1.7137888632775798E-6</c:v>
                </c:pt>
                <c:pt idx="21">
                  <c:v>1.7152341217322859E-6</c:v>
                </c:pt>
                <c:pt idx="22">
                  <c:v>1.715310845471619E-6</c:v>
                </c:pt>
                <c:pt idx="23">
                  <c:v>1.7147236223304606E-6</c:v>
                </c:pt>
              </c:numCache>
            </c:numRef>
          </c:yVal>
          <c:smooth val="1"/>
          <c:extLst>
            <c:ext xmlns:c16="http://schemas.microsoft.com/office/drawing/2014/chart" uri="{C3380CC4-5D6E-409C-BE32-E72D297353CC}">
              <c16:uniqueId val="{0000003F-950D-4D20-96BA-2EEE7D4B5EE9}"/>
            </c:ext>
          </c:extLst>
        </c:ser>
        <c:ser>
          <c:idx val="64"/>
          <c:order val="64"/>
          <c:spPr>
            <a:ln w="9525" cap="rnd">
              <a:solidFill>
                <a:schemeClr val="accent5">
                  <a:lumMod val="60000"/>
                </a:schemeClr>
              </a:solidFill>
              <a:round/>
            </a:ln>
            <a:effectLst/>
          </c:spPr>
          <c:marker>
            <c:symbol val="none"/>
          </c:marker>
          <c:xVal>
            <c:numRef>
              <c:f>Rauscher!$DN$1:$EK$1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Rauscher!$DN$67:$EK$67</c:f>
              <c:numCache>
                <c:formatCode>0%</c:formatCode>
                <c:ptCount val="24"/>
                <c:pt idx="0">
                  <c:v>2.0038822576407955E-44</c:v>
                </c:pt>
                <c:pt idx="1">
                  <c:v>3.4107472203834226E-27</c:v>
                </c:pt>
                <c:pt idx="2">
                  <c:v>1.0692382362842381E-19</c:v>
                </c:pt>
                <c:pt idx="3">
                  <c:v>1.3707833514130332E-12</c:v>
                </c:pt>
                <c:pt idx="4">
                  <c:v>3.1674692734370122E-9</c:v>
                </c:pt>
                <c:pt idx="5">
                  <c:v>1.5524536295772197E-7</c:v>
                </c:pt>
                <c:pt idx="6">
                  <c:v>1.0102346575524583E-6</c:v>
                </c:pt>
                <c:pt idx="7">
                  <c:v>3.0374598378263273E-6</c:v>
                </c:pt>
                <c:pt idx="8">
                  <c:v>6.4636553149811597E-6</c:v>
                </c:pt>
                <c:pt idx="9">
                  <c:v>1.1252392886980475E-5</c:v>
                </c:pt>
                <c:pt idx="10">
                  <c:v>1.7158782427450836E-5</c:v>
                </c:pt>
                <c:pt idx="11">
                  <c:v>5.244683312959841E-5</c:v>
                </c:pt>
                <c:pt idx="12">
                  <c:v>8.2096090098312527E-5</c:v>
                </c:pt>
                <c:pt idx="13">
                  <c:v>1.0294096173034673E-4</c:v>
                </c:pt>
                <c:pt idx="14">
                  <c:v>1.1752401954665165E-4</c:v>
                </c:pt>
                <c:pt idx="15">
                  <c:v>1.2804364123423519E-4</c:v>
                </c:pt>
                <c:pt idx="16">
                  <c:v>1.3589734575725627E-4</c:v>
                </c:pt>
                <c:pt idx="17">
                  <c:v>1.4194493578261789E-4</c:v>
                </c:pt>
                <c:pt idx="18">
                  <c:v>1.4672635773681615E-4</c:v>
                </c:pt>
                <c:pt idx="19">
                  <c:v>1.5377618262657277E-4</c:v>
                </c:pt>
                <c:pt idx="20">
                  <c:v>1.5870374887540516E-4</c:v>
                </c:pt>
                <c:pt idx="21">
                  <c:v>1.623316688900381E-4</c:v>
                </c:pt>
                <c:pt idx="22">
                  <c:v>1.6510972769666208E-4</c:v>
                </c:pt>
                <c:pt idx="23">
                  <c:v>1.673030828932702E-4</c:v>
                </c:pt>
              </c:numCache>
            </c:numRef>
          </c:yVal>
          <c:smooth val="1"/>
          <c:extLst>
            <c:ext xmlns:c16="http://schemas.microsoft.com/office/drawing/2014/chart" uri="{C3380CC4-5D6E-409C-BE32-E72D297353CC}">
              <c16:uniqueId val="{00000040-950D-4D20-96BA-2EEE7D4B5EE9}"/>
            </c:ext>
          </c:extLst>
        </c:ser>
        <c:ser>
          <c:idx val="65"/>
          <c:order val="65"/>
          <c:spPr>
            <a:ln w="9525" cap="rnd">
              <a:solidFill>
                <a:schemeClr val="accent6">
                  <a:lumMod val="60000"/>
                </a:schemeClr>
              </a:solidFill>
              <a:round/>
            </a:ln>
            <a:effectLst/>
          </c:spPr>
          <c:marker>
            <c:symbol val="none"/>
          </c:marker>
          <c:xVal>
            <c:numRef>
              <c:f>Rauscher!$DN$1:$EK$1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Rauscher!$DN$68:$EK$68</c:f>
              <c:numCache>
                <c:formatCode>0%</c:formatCode>
                <c:ptCount val="24"/>
                <c:pt idx="0">
                  <c:v>3.3581824501938545E-47</c:v>
                </c:pt>
                <c:pt idx="1">
                  <c:v>6.5385129560084999E-29</c:v>
                </c:pt>
                <c:pt idx="2">
                  <c:v>6.9327033822431351E-21</c:v>
                </c:pt>
                <c:pt idx="3">
                  <c:v>3.0060461448999212E-13</c:v>
                </c:pt>
                <c:pt idx="4">
                  <c:v>1.2774343035243522E-9</c:v>
                </c:pt>
                <c:pt idx="5">
                  <c:v>9.0241105244408939E-8</c:v>
                </c:pt>
                <c:pt idx="6">
                  <c:v>7.492862602545713E-7</c:v>
                </c:pt>
                <c:pt idx="7">
                  <c:v>2.6812410610954797E-6</c:v>
                </c:pt>
                <c:pt idx="8">
                  <c:v>6.5013472806391798E-6</c:v>
                </c:pt>
                <c:pt idx="9">
                  <c:v>1.2527659884654134E-5</c:v>
                </c:pt>
                <c:pt idx="10">
                  <c:v>2.0720080878749307E-5</c:v>
                </c:pt>
                <c:pt idx="11">
                  <c:v>8.0809791291995E-5</c:v>
                </c:pt>
                <c:pt idx="12">
                  <c:v>1.4288513775896476E-4</c:v>
                </c:pt>
                <c:pt idx="13">
                  <c:v>1.9275458899548656E-4</c:v>
                </c:pt>
                <c:pt idx="14">
                  <c:v>2.3105272188145425E-4</c:v>
                </c:pt>
                <c:pt idx="15">
                  <c:v>2.6065282157907517E-4</c:v>
                </c:pt>
                <c:pt idx="16">
                  <c:v>2.8395881881703041E-4</c:v>
                </c:pt>
                <c:pt idx="17">
                  <c:v>3.0268037767180344E-4</c:v>
                </c:pt>
                <c:pt idx="18">
                  <c:v>3.180009987137929E-4</c:v>
                </c:pt>
                <c:pt idx="19">
                  <c:v>3.4150211390884594E-4</c:v>
                </c:pt>
                <c:pt idx="20">
                  <c:v>3.5863402266023137E-4</c:v>
                </c:pt>
                <c:pt idx="21">
                  <c:v>3.7165291312063269E-4</c:v>
                </c:pt>
                <c:pt idx="22">
                  <c:v>3.8187122810932368E-4</c:v>
                </c:pt>
                <c:pt idx="23">
                  <c:v>3.9010023484539942E-4</c:v>
                </c:pt>
              </c:numCache>
            </c:numRef>
          </c:yVal>
          <c:smooth val="1"/>
          <c:extLst>
            <c:ext xmlns:c16="http://schemas.microsoft.com/office/drawing/2014/chart" uri="{C3380CC4-5D6E-409C-BE32-E72D297353CC}">
              <c16:uniqueId val="{00000041-950D-4D20-96BA-2EEE7D4B5EE9}"/>
            </c:ext>
          </c:extLst>
        </c:ser>
        <c:dLbls>
          <c:showLegendKey val="0"/>
          <c:showVal val="0"/>
          <c:showCatName val="0"/>
          <c:showSerName val="0"/>
          <c:showPercent val="0"/>
          <c:showBubbleSize val="0"/>
        </c:dLbls>
        <c:axId val="764279072"/>
        <c:axId val="1004934048"/>
      </c:scatterChart>
      <c:valAx>
        <c:axId val="764279072"/>
        <c:scaling>
          <c:orientation val="minMax"/>
          <c:max val="4"/>
        </c:scaling>
        <c:delete val="0"/>
        <c:axPos val="b"/>
        <c:majorGridlines>
          <c:spPr>
            <a:ln w="9525" cap="flat" cmpd="sng" algn="ctr">
              <a:solidFill>
                <a:schemeClr val="bg1">
                  <a:lumMod val="85000"/>
                </a:schemeClr>
              </a:solidFill>
              <a:round/>
            </a:ln>
            <a:effectLst/>
          </c:spPr>
        </c:majorGridlines>
        <c:title>
          <c:tx>
            <c:rich>
              <a:bodyPr rot="0" spcFirstLastPara="1" vertOverflow="ellipsis" vert="horz" wrap="square" anchor="ctr" anchorCtr="1"/>
              <a:lstStyle/>
              <a:p>
                <a:pPr>
                  <a:defRPr sz="1600" b="0" i="0" u="none" strike="noStrike" kern="1200" baseline="0">
                    <a:solidFill>
                      <a:schemeClr val="tx1"/>
                    </a:solidFill>
                    <a:latin typeface="Cambria" panose="02040503050406030204" pitchFamily="18" charset="0"/>
                    <a:ea typeface="Cambria" panose="02040503050406030204" pitchFamily="18" charset="0"/>
                    <a:cs typeface="+mn-cs"/>
                  </a:defRPr>
                </a:pPr>
                <a:r>
                  <a:rPr lang="en-US"/>
                  <a:t>T9 (GK)</a:t>
                </a:r>
              </a:p>
            </c:rich>
          </c:tx>
          <c:overlay val="0"/>
          <c:spPr>
            <a:noFill/>
            <a:ln>
              <a:noFill/>
            </a:ln>
            <a:effectLst/>
          </c:spPr>
          <c:txPr>
            <a:bodyPr rot="0" spcFirstLastPara="1" vertOverflow="ellipsis" vert="horz" wrap="square" anchor="ctr" anchorCtr="1"/>
            <a:lstStyle/>
            <a:p>
              <a:pPr>
                <a:defRPr sz="1600" b="0" i="0" u="none" strike="noStrike" kern="1200" baseline="0">
                  <a:solidFill>
                    <a:schemeClr val="tx1"/>
                  </a:solidFill>
                  <a:latin typeface="Cambria" panose="02040503050406030204" pitchFamily="18" charset="0"/>
                  <a:ea typeface="Cambria" panose="02040503050406030204" pitchFamily="18" charset="0"/>
                  <a:cs typeface="+mn-cs"/>
                </a:defRPr>
              </a:pPr>
              <a:endParaRPr lang="en-US"/>
            </a:p>
          </c:txPr>
        </c:title>
        <c:numFmt formatCode="#,##0" sourceLinked="0"/>
        <c:majorTickMark val="none"/>
        <c:minorTickMark val="none"/>
        <c:tickLblPos val="nextTo"/>
        <c:spPr>
          <a:noFill/>
          <a:ln>
            <a:solidFill>
              <a:schemeClr val="tx2">
                <a:lumMod val="40000"/>
                <a:lumOff val="60000"/>
              </a:schemeClr>
            </a:solidFill>
          </a:ln>
          <a:effectLst/>
        </c:spPr>
        <c:txPr>
          <a:bodyPr rot="-60000000" spcFirstLastPara="1" vertOverflow="ellipsis" vert="horz" wrap="square" anchor="ctr" anchorCtr="1"/>
          <a:lstStyle/>
          <a:p>
            <a:pPr>
              <a:defRPr sz="1600" b="0" i="0" u="none" strike="noStrike" kern="1200" baseline="0">
                <a:solidFill>
                  <a:schemeClr val="tx1"/>
                </a:solidFill>
                <a:latin typeface="Cambria" panose="02040503050406030204" pitchFamily="18" charset="0"/>
                <a:ea typeface="Cambria" panose="02040503050406030204" pitchFamily="18" charset="0"/>
                <a:cs typeface="+mn-cs"/>
              </a:defRPr>
            </a:pPr>
            <a:endParaRPr lang="en-US"/>
          </a:p>
        </c:txPr>
        <c:crossAx val="1004934048"/>
        <c:crossesAt val="1.0000000000000011E-20"/>
        <c:crossBetween val="midCat"/>
        <c:majorUnit val="1"/>
      </c:valAx>
      <c:valAx>
        <c:axId val="1004934048"/>
        <c:scaling>
          <c:orientation val="minMax"/>
          <c:max val="1"/>
          <c:min val="0"/>
        </c:scaling>
        <c:delete val="0"/>
        <c:axPos val="l"/>
        <c:majorGridlines>
          <c:spPr>
            <a:ln w="9525" cap="flat" cmpd="sng" algn="ctr">
              <a:solidFill>
                <a:schemeClr val="tx2">
                  <a:lumMod val="15000"/>
                  <a:lumOff val="85000"/>
                </a:schemeClr>
              </a:solidFill>
              <a:round/>
            </a:ln>
            <a:effectLst/>
          </c:spPr>
        </c:majorGridlines>
        <c:title>
          <c:tx>
            <c:rich>
              <a:bodyPr rot="-5400000" spcFirstLastPara="1" vertOverflow="ellipsis" vert="horz" wrap="square" anchor="ctr" anchorCtr="1"/>
              <a:lstStyle/>
              <a:p>
                <a:pPr>
                  <a:defRPr sz="1600" b="0" i="0" u="none" strike="noStrike" kern="1200" baseline="0">
                    <a:solidFill>
                      <a:schemeClr val="tx1"/>
                    </a:solidFill>
                    <a:latin typeface="Cambria" panose="02040503050406030204" pitchFamily="18" charset="0"/>
                    <a:ea typeface="Cambria" panose="02040503050406030204" pitchFamily="18" charset="0"/>
                    <a:cs typeface="+mn-cs"/>
                  </a:defRPr>
                </a:pPr>
                <a:r>
                  <a:rPr lang="en-US" dirty="0"/>
                  <a:t>Contribution</a:t>
                </a:r>
              </a:p>
            </c:rich>
          </c:tx>
          <c:layout>
            <c:manualLayout>
              <c:xMode val="edge"/>
              <c:yMode val="edge"/>
              <c:x val="1.4113188976377953E-2"/>
              <c:y val="0.33928779497528483"/>
            </c:manualLayout>
          </c:layout>
          <c:overlay val="0"/>
          <c:spPr>
            <a:noFill/>
            <a:ln>
              <a:noFill/>
            </a:ln>
            <a:effectLst/>
          </c:spPr>
          <c:txPr>
            <a:bodyPr rot="-5400000" spcFirstLastPara="1" vertOverflow="ellipsis" vert="horz" wrap="square" anchor="ctr" anchorCtr="1"/>
            <a:lstStyle/>
            <a:p>
              <a:pPr>
                <a:defRPr sz="1600" b="0" i="0" u="none" strike="noStrike" kern="1200" baseline="0">
                  <a:solidFill>
                    <a:schemeClr val="tx1"/>
                  </a:solidFill>
                  <a:latin typeface="Cambria" panose="02040503050406030204" pitchFamily="18" charset="0"/>
                  <a:ea typeface="Cambria" panose="02040503050406030204" pitchFamily="18" charset="0"/>
                  <a:cs typeface="+mn-cs"/>
                </a:defRPr>
              </a:pPr>
              <a:endParaRPr lang="en-US"/>
            </a:p>
          </c:txPr>
        </c:title>
        <c:numFmt formatCode="0%" sourceLinked="1"/>
        <c:majorTickMark val="none"/>
        <c:minorTickMark val="none"/>
        <c:tickLblPos val="nextTo"/>
        <c:spPr>
          <a:noFill/>
          <a:ln>
            <a:solidFill>
              <a:schemeClr val="tx2">
                <a:lumMod val="40000"/>
                <a:lumOff val="60000"/>
              </a:schemeClr>
            </a:solidFill>
          </a:ln>
          <a:effectLst/>
        </c:spPr>
        <c:txPr>
          <a:bodyPr rot="-60000000" spcFirstLastPara="1" vertOverflow="ellipsis" vert="horz" wrap="square" anchor="ctr" anchorCtr="1"/>
          <a:lstStyle/>
          <a:p>
            <a:pPr>
              <a:defRPr sz="1600" b="0" i="0" u="none" strike="noStrike" kern="1200" baseline="0">
                <a:solidFill>
                  <a:schemeClr val="tx1"/>
                </a:solidFill>
                <a:latin typeface="Cambria" panose="02040503050406030204" pitchFamily="18" charset="0"/>
                <a:ea typeface="Cambria" panose="02040503050406030204" pitchFamily="18" charset="0"/>
                <a:cs typeface="+mn-cs"/>
              </a:defRPr>
            </a:pPr>
            <a:endParaRPr lang="en-US"/>
          </a:p>
        </c:txPr>
        <c:crossAx val="764279072"/>
        <c:crosses val="autoZero"/>
        <c:crossBetween val="midCat"/>
      </c:valAx>
      <c:spPr>
        <a:noFill/>
        <a:ln>
          <a:solidFill>
            <a:schemeClr val="bg1">
              <a:lumMod val="50000"/>
            </a:schemeClr>
          </a:solid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600" b="0">
          <a:solidFill>
            <a:schemeClr val="tx1"/>
          </a:solidFill>
          <a:latin typeface="Cambria" panose="02040503050406030204" pitchFamily="18" charset="0"/>
          <a:ea typeface="Cambria" panose="02040503050406030204" pitchFamily="18" charset="0"/>
        </a:defRPr>
      </a:pPr>
      <a:endParaRPr lang="en-US"/>
    </a:p>
  </c:txPr>
  <c:externalData r:id="rId4">
    <c:autoUpdate val="0"/>
  </c:externalData>
</c:chartSpace>
</file>

<file path=ppt/charts/chart1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title>
      <c:tx>
        <c:rich>
          <a:bodyPr rot="0" spcFirstLastPara="1" vertOverflow="ellipsis" vert="horz" wrap="square" anchor="t" anchorCtr="0"/>
          <a:lstStyle/>
          <a:p>
            <a:pPr>
              <a:defRPr sz="1600" b="0" i="0" u="none" strike="noStrike" kern="1200" baseline="0">
                <a:solidFill>
                  <a:schemeClr val="tx1"/>
                </a:solidFill>
                <a:latin typeface="Cambria" panose="02040503050406030204" pitchFamily="18" charset="0"/>
                <a:ea typeface="Cambria" panose="02040503050406030204" pitchFamily="18" charset="0"/>
                <a:cs typeface="+mn-cs"/>
              </a:defRPr>
            </a:pPr>
            <a:r>
              <a:rPr lang="en-US" sz="1600" dirty="0"/>
              <a:t>(p,</a:t>
            </a:r>
            <a:r>
              <a:rPr lang="en-US" altLang="zh-CN" sz="1600" dirty="0"/>
              <a:t>γ</a:t>
            </a:r>
            <a:r>
              <a:rPr lang="el-GR" sz="1600" dirty="0"/>
              <a:t>)</a:t>
            </a:r>
            <a:r>
              <a:rPr lang="en-US" sz="1600" dirty="0"/>
              <a:t> reaction rates for Brown's 66 resonances with interpolated Rauscher's Γp and Rauscher's Γγ</a:t>
            </a:r>
          </a:p>
        </c:rich>
      </c:tx>
      <c:overlay val="0"/>
      <c:spPr>
        <a:noFill/>
        <a:ln>
          <a:noFill/>
        </a:ln>
        <a:effectLst/>
      </c:spPr>
      <c:txPr>
        <a:bodyPr rot="0" spcFirstLastPara="1" vertOverflow="ellipsis" vert="horz" wrap="square" anchor="t" anchorCtr="0"/>
        <a:lstStyle/>
        <a:p>
          <a:pPr>
            <a:defRPr sz="1600" b="0" i="0" u="none" strike="noStrike" kern="1200" baseline="0">
              <a:solidFill>
                <a:schemeClr val="tx1"/>
              </a:solidFill>
              <a:latin typeface="Cambria" panose="02040503050406030204" pitchFamily="18" charset="0"/>
              <a:ea typeface="Cambria" panose="02040503050406030204" pitchFamily="18" charset="0"/>
              <a:cs typeface="+mn-cs"/>
            </a:defRPr>
          </a:pPr>
          <a:endParaRPr lang="en-US"/>
        </a:p>
      </c:txPr>
    </c:title>
    <c:autoTitleDeleted val="0"/>
    <c:plotArea>
      <c:layout>
        <c:manualLayout>
          <c:layoutTarget val="inner"/>
          <c:xMode val="edge"/>
          <c:yMode val="edge"/>
          <c:x val="0.13582863079615048"/>
          <c:y val="0.15850439051490053"/>
          <c:w val="0.84171314523184615"/>
          <c:h val="0.66621755613881595"/>
        </c:manualLayout>
      </c:layout>
      <c:scatterChart>
        <c:scatterStyle val="smoothMarker"/>
        <c:varyColors val="0"/>
        <c:ser>
          <c:idx val="0"/>
          <c:order val="0"/>
          <c:spPr>
            <a:ln w="9525" cap="rnd">
              <a:solidFill>
                <a:schemeClr val="accent1"/>
              </a:solidFill>
              <a:round/>
            </a:ln>
            <a:effectLst/>
          </c:spPr>
          <c:marker>
            <c:symbol val="none"/>
          </c:marker>
          <c:xVal>
            <c:numRef>
              <c:f>Rauscher!$HR$1:$IO$1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Rauscher!$HR$3:$IO$3</c:f>
              <c:numCache>
                <c:formatCode>0E+00</c:formatCode>
                <c:ptCount val="24"/>
                <c:pt idx="0">
                  <c:v>6.8985039614840258E-23</c:v>
                </c:pt>
                <c:pt idx="1">
                  <c:v>4.904647394331785E-19</c:v>
                </c:pt>
                <c:pt idx="2">
                  <c:v>3.6407810838875792E-17</c:v>
                </c:pt>
                <c:pt idx="3">
                  <c:v>2.2649183898113163E-15</c:v>
                </c:pt>
                <c:pt idx="4">
                  <c:v>1.572685538740666E-14</c:v>
                </c:pt>
                <c:pt idx="5">
                  <c:v>4.6631065390858992E-14</c:v>
                </c:pt>
                <c:pt idx="6">
                  <c:v>9.1517141157480253E-14</c:v>
                </c:pt>
                <c:pt idx="7">
                  <c:v>1.4291622270691948E-13</c:v>
                </c:pt>
                <c:pt idx="8">
                  <c:v>1.9435381068663244E-13</c:v>
                </c:pt>
                <c:pt idx="9">
                  <c:v>2.4174853445300834E-13</c:v>
                </c:pt>
                <c:pt idx="10">
                  <c:v>2.8309178890475254E-13</c:v>
                </c:pt>
                <c:pt idx="11">
                  <c:v>3.9754780538381902E-13</c:v>
                </c:pt>
                <c:pt idx="12">
                  <c:v>4.1474460312759326E-13</c:v>
                </c:pt>
                <c:pt idx="13">
                  <c:v>3.9436232355906579E-13</c:v>
                </c:pt>
                <c:pt idx="14">
                  <c:v>3.6261297749972003E-13</c:v>
                </c:pt>
                <c:pt idx="15">
                  <c:v>3.2947541388748461E-13</c:v>
                </c:pt>
                <c:pt idx="16">
                  <c:v>2.9849357126360202E-13</c:v>
                </c:pt>
                <c:pt idx="17">
                  <c:v>2.7071113084782514E-13</c:v>
                </c:pt>
                <c:pt idx="18">
                  <c:v>2.4621233617819861E-13</c:v>
                </c:pt>
                <c:pt idx="19">
                  <c:v>2.0591967185685449E-13</c:v>
                </c:pt>
                <c:pt idx="20">
                  <c:v>1.7485480850806123E-13</c:v>
                </c:pt>
                <c:pt idx="21">
                  <c:v>1.5057040015845225E-13</c:v>
                </c:pt>
                <c:pt idx="22">
                  <c:v>1.3126857727282256E-13</c:v>
                </c:pt>
                <c:pt idx="23">
                  <c:v>1.156763317960455E-13</c:v>
                </c:pt>
              </c:numCache>
            </c:numRef>
          </c:yVal>
          <c:smooth val="1"/>
          <c:extLst>
            <c:ext xmlns:c16="http://schemas.microsoft.com/office/drawing/2014/chart" uri="{C3380CC4-5D6E-409C-BE32-E72D297353CC}">
              <c16:uniqueId val="{00000000-5815-4F6D-97E3-78D6C7917DAF}"/>
            </c:ext>
          </c:extLst>
        </c:ser>
        <c:ser>
          <c:idx val="1"/>
          <c:order val="1"/>
          <c:spPr>
            <a:ln w="9525" cap="rnd">
              <a:solidFill>
                <a:schemeClr val="accent2"/>
              </a:solidFill>
              <a:round/>
            </a:ln>
            <a:effectLst/>
          </c:spPr>
          <c:marker>
            <c:symbol val="none"/>
          </c:marker>
          <c:xVal>
            <c:numRef>
              <c:f>Rauscher!$HR$1:$IO$1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Rauscher!$HR$4:$IO$4</c:f>
              <c:numCache>
                <c:formatCode>0E+00</c:formatCode>
                <c:ptCount val="24"/>
                <c:pt idx="0">
                  <c:v>3.6931754994806218E-35</c:v>
                </c:pt>
                <c:pt idx="1">
                  <c:v>7.5584764228338851E-24</c:v>
                </c:pt>
                <c:pt idx="2">
                  <c:v>3.0103137379360441E-18</c:v>
                </c:pt>
                <c:pt idx="3">
                  <c:v>1.0047556909814885E-12</c:v>
                </c:pt>
                <c:pt idx="4">
                  <c:v>5.1102855864290778E-10</c:v>
                </c:pt>
                <c:pt idx="5">
                  <c:v>1.9923050349809892E-8</c:v>
                </c:pt>
                <c:pt idx="6">
                  <c:v>2.1782167030940615E-7</c:v>
                </c:pt>
                <c:pt idx="7">
                  <c:v>1.1600557012032651E-6</c:v>
                </c:pt>
                <c:pt idx="8">
                  <c:v>3.9590353519257856E-6</c:v>
                </c:pt>
                <c:pt idx="9">
                  <c:v>1.0073013043794972E-5</c:v>
                </c:pt>
                <c:pt idx="10">
                  <c:v>2.0910393261856515E-5</c:v>
                </c:pt>
                <c:pt idx="11">
                  <c:v>1.6358460612093156E-4</c:v>
                </c:pt>
                <c:pt idx="12">
                  <c:v>4.0280317767651529E-4</c:v>
                </c:pt>
                <c:pt idx="13">
                  <c:v>6.411844844782668E-4</c:v>
                </c:pt>
                <c:pt idx="14">
                  <c:v>8.3121727348621098E-4</c:v>
                </c:pt>
                <c:pt idx="15">
                  <c:v>9.6528145789154338E-4</c:v>
                </c:pt>
                <c:pt idx="16">
                  <c:v>1.0512009263299699E-3</c:v>
                </c:pt>
                <c:pt idx="17">
                  <c:v>1.1000608561323685E-3</c:v>
                </c:pt>
                <c:pt idx="18">
                  <c:v>1.1218848504354849E-3</c:v>
                </c:pt>
                <c:pt idx="19">
                  <c:v>1.1141101387806347E-3</c:v>
                </c:pt>
                <c:pt idx="20">
                  <c:v>1.0695171090221534E-3</c:v>
                </c:pt>
                <c:pt idx="21">
                  <c:v>1.0097402344100795E-3</c:v>
                </c:pt>
                <c:pt idx="22">
                  <c:v>9.4560717310609706E-4</c:v>
                </c:pt>
                <c:pt idx="23">
                  <c:v>8.823856286370804E-4</c:v>
                </c:pt>
              </c:numCache>
            </c:numRef>
          </c:yVal>
          <c:smooth val="1"/>
          <c:extLst>
            <c:ext xmlns:c16="http://schemas.microsoft.com/office/drawing/2014/chart" uri="{C3380CC4-5D6E-409C-BE32-E72D297353CC}">
              <c16:uniqueId val="{00000001-5815-4F6D-97E3-78D6C7917DAF}"/>
            </c:ext>
          </c:extLst>
        </c:ser>
        <c:ser>
          <c:idx val="2"/>
          <c:order val="2"/>
          <c:spPr>
            <a:ln w="9525" cap="rnd">
              <a:solidFill>
                <a:schemeClr val="accent3"/>
              </a:solidFill>
              <a:round/>
            </a:ln>
            <a:effectLst/>
          </c:spPr>
          <c:marker>
            <c:symbol val="none"/>
          </c:marker>
          <c:xVal>
            <c:numRef>
              <c:f>Rauscher!$HR$1:$IO$1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Rauscher!$HR$5:$IO$5</c:f>
              <c:numCache>
                <c:formatCode>0E+00</c:formatCode>
                <c:ptCount val="24"/>
                <c:pt idx="0">
                  <c:v>1.7882183204876173E-45</c:v>
                </c:pt>
                <c:pt idx="1">
                  <c:v>4.5988014509581142E-30</c:v>
                </c:pt>
                <c:pt idx="2">
                  <c:v>2.0531328841886524E-22</c:v>
                </c:pt>
                <c:pt idx="3">
                  <c:v>7.6817589405563022E-15</c:v>
                </c:pt>
                <c:pt idx="4">
                  <c:v>4.1365932764496173E-11</c:v>
                </c:pt>
                <c:pt idx="5">
                  <c:v>6.6440356404414702E-9</c:v>
                </c:pt>
                <c:pt idx="6">
                  <c:v>1.8667930924214897E-7</c:v>
                </c:pt>
                <c:pt idx="7">
                  <c:v>1.951071637410211E-6</c:v>
                </c:pt>
                <c:pt idx="8">
                  <c:v>1.1040359273299537E-5</c:v>
                </c:pt>
                <c:pt idx="9">
                  <c:v>4.1624861169989357E-5</c:v>
                </c:pt>
                <c:pt idx="10">
                  <c:v>1.1835735807893253E-4</c:v>
                </c:pt>
                <c:pt idx="11">
                  <c:v>2.3795480271135241E-3</c:v>
                </c:pt>
                <c:pt idx="12">
                  <c:v>9.3930021170417956E-3</c:v>
                </c:pt>
                <c:pt idx="13">
                  <c:v>1.9845874056374592E-2</c:v>
                </c:pt>
                <c:pt idx="14">
                  <c:v>3.1073171502550578E-2</c:v>
                </c:pt>
                <c:pt idx="15">
                  <c:v>4.1293799103533306E-2</c:v>
                </c:pt>
                <c:pt idx="16">
                  <c:v>4.9754973853274778E-2</c:v>
                </c:pt>
                <c:pt idx="17">
                  <c:v>5.6328397199573686E-2</c:v>
                </c:pt>
                <c:pt idx="18">
                  <c:v>6.1176819937894443E-2</c:v>
                </c:pt>
                <c:pt idx="19">
                  <c:v>6.676650438324154E-2</c:v>
                </c:pt>
                <c:pt idx="20">
                  <c:v>6.8564320449949354E-2</c:v>
                </c:pt>
                <c:pt idx="21">
                  <c:v>6.8089484575813999E-2</c:v>
                </c:pt>
                <c:pt idx="22">
                  <c:v>6.6322532393937358E-2</c:v>
                </c:pt>
                <c:pt idx="23">
                  <c:v>6.3866443828438368E-2</c:v>
                </c:pt>
              </c:numCache>
            </c:numRef>
          </c:yVal>
          <c:smooth val="1"/>
          <c:extLst>
            <c:ext xmlns:c16="http://schemas.microsoft.com/office/drawing/2014/chart" uri="{C3380CC4-5D6E-409C-BE32-E72D297353CC}">
              <c16:uniqueId val="{00000002-5815-4F6D-97E3-78D6C7917DAF}"/>
            </c:ext>
          </c:extLst>
        </c:ser>
        <c:ser>
          <c:idx val="3"/>
          <c:order val="3"/>
          <c:spPr>
            <a:ln w="9525" cap="rnd">
              <a:solidFill>
                <a:schemeClr val="accent4"/>
              </a:solidFill>
              <a:round/>
            </a:ln>
            <a:effectLst/>
          </c:spPr>
          <c:marker>
            <c:symbol val="none"/>
          </c:marker>
          <c:xVal>
            <c:numRef>
              <c:f>Rauscher!$HR$1:$IO$1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Rauscher!$HR$6:$IO$6</c:f>
              <c:numCache>
                <c:formatCode>0E+00</c:formatCode>
                <c:ptCount val="24"/>
                <c:pt idx="0">
                  <c:v>2.7480154727474819E-55</c:v>
                </c:pt>
                <c:pt idx="1">
                  <c:v>2.8922398672613503E-36</c:v>
                </c:pt>
                <c:pt idx="2">
                  <c:v>8.2604216233525847E-27</c:v>
                </c:pt>
                <c:pt idx="3">
                  <c:v>1.9771578247957384E-17</c:v>
                </c:pt>
                <c:pt idx="4">
                  <c:v>8.5157173623275543E-13</c:v>
                </c:pt>
                <c:pt idx="5">
                  <c:v>4.7622152636699352E-10</c:v>
                </c:pt>
                <c:pt idx="6">
                  <c:v>3.0737769951710142E-8</c:v>
                </c:pt>
                <c:pt idx="7">
                  <c:v>5.8190051900911076E-7</c:v>
                </c:pt>
                <c:pt idx="8">
                  <c:v>5.1411260721883042E-6</c:v>
                </c:pt>
                <c:pt idx="9">
                  <c:v>2.7411163569419117E-5</c:v>
                </c:pt>
                <c:pt idx="10">
                  <c:v>1.0284179213587354E-4</c:v>
                </c:pt>
                <c:pt idx="11">
                  <c:v>4.7497193600944451E-3</c:v>
                </c:pt>
                <c:pt idx="12">
                  <c:v>2.8416948884666549E-2</c:v>
                </c:pt>
                <c:pt idx="13">
                  <c:v>7.7055383681899986E-2</c:v>
                </c:pt>
                <c:pt idx="14">
                  <c:v>0.14248139503721441</c:v>
                </c:pt>
                <c:pt idx="15">
                  <c:v>0.2132344099895972</c:v>
                </c:pt>
                <c:pt idx="16">
                  <c:v>0.28087226359594597</c:v>
                </c:pt>
                <c:pt idx="17">
                  <c:v>0.34080006650621214</c:v>
                </c:pt>
                <c:pt idx="18">
                  <c:v>0.39123627488002227</c:v>
                </c:pt>
                <c:pt idx="19">
                  <c:v>0.46401366050476689</c:v>
                </c:pt>
                <c:pt idx="20">
                  <c:v>0.50567355159171223</c:v>
                </c:pt>
                <c:pt idx="21">
                  <c:v>0.52505169120955342</c:v>
                </c:pt>
                <c:pt idx="22">
                  <c:v>0.52945990589479142</c:v>
                </c:pt>
                <c:pt idx="23">
                  <c:v>0.52418511258069567</c:v>
                </c:pt>
              </c:numCache>
            </c:numRef>
          </c:yVal>
          <c:smooth val="1"/>
          <c:extLst>
            <c:ext xmlns:c16="http://schemas.microsoft.com/office/drawing/2014/chart" uri="{C3380CC4-5D6E-409C-BE32-E72D297353CC}">
              <c16:uniqueId val="{00000003-5815-4F6D-97E3-78D6C7917DAF}"/>
            </c:ext>
          </c:extLst>
        </c:ser>
        <c:ser>
          <c:idx val="4"/>
          <c:order val="4"/>
          <c:spPr>
            <a:ln w="9525" cap="rnd">
              <a:solidFill>
                <a:schemeClr val="accent5"/>
              </a:solidFill>
              <a:round/>
            </a:ln>
            <a:effectLst/>
          </c:spPr>
          <c:marker>
            <c:symbol val="none"/>
          </c:marker>
          <c:xVal>
            <c:numRef>
              <c:f>Rauscher!$HR$1:$IO$1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Rauscher!$HR$7:$IO$7</c:f>
              <c:numCache>
                <c:formatCode>0E+00</c:formatCode>
                <c:ptCount val="24"/>
                <c:pt idx="0">
                  <c:v>1.3025641525347015E-61</c:v>
                </c:pt>
                <c:pt idx="1">
                  <c:v>2.262604986633919E-40</c:v>
                </c:pt>
                <c:pt idx="2">
                  <c:v>8.3018310023213198E-30</c:v>
                </c:pt>
                <c:pt idx="3">
                  <c:v>2.5527615689506885E-19</c:v>
                </c:pt>
                <c:pt idx="4">
                  <c:v>3.9408397472427166E-14</c:v>
                </c:pt>
                <c:pt idx="5">
                  <c:v>4.7404080972377107E-11</c:v>
                </c:pt>
                <c:pt idx="6">
                  <c:v>5.09845408887726E-9</c:v>
                </c:pt>
                <c:pt idx="7">
                  <c:v>1.3899990629214067E-7</c:v>
                </c:pt>
                <c:pt idx="8">
                  <c:v>1.6144467359558074E-6</c:v>
                </c:pt>
                <c:pt idx="9">
                  <c:v>1.0648604782680177E-5</c:v>
                </c:pt>
                <c:pt idx="10">
                  <c:v>4.7364688970549742E-5</c:v>
                </c:pt>
                <c:pt idx="11">
                  <c:v>3.6451252178007977E-3</c:v>
                </c:pt>
                <c:pt idx="12">
                  <c:v>2.8151508549562759E-2</c:v>
                </c:pt>
                <c:pt idx="13">
                  <c:v>8.8972347202300045E-2</c:v>
                </c:pt>
                <c:pt idx="14">
                  <c:v>0.18220576292729027</c:v>
                </c:pt>
                <c:pt idx="15">
                  <c:v>0.29331965153291351</c:v>
                </c:pt>
                <c:pt idx="16">
                  <c:v>0.40808691227173194</c:v>
                </c:pt>
                <c:pt idx="17">
                  <c:v>0.51668212529844504</c:v>
                </c:pt>
                <c:pt idx="18">
                  <c:v>0.61368688882376421</c:v>
                </c:pt>
                <c:pt idx="19">
                  <c:v>0.7659747275921962</c:v>
                </c:pt>
                <c:pt idx="20">
                  <c:v>0.86575273919370677</c:v>
                </c:pt>
                <c:pt idx="21">
                  <c:v>0.92385894323586937</c:v>
                </c:pt>
                <c:pt idx="22">
                  <c:v>0.95164870446762628</c:v>
                </c:pt>
                <c:pt idx="23">
                  <c:v>0.95834139258432061</c:v>
                </c:pt>
              </c:numCache>
            </c:numRef>
          </c:yVal>
          <c:smooth val="1"/>
          <c:extLst>
            <c:ext xmlns:c16="http://schemas.microsoft.com/office/drawing/2014/chart" uri="{C3380CC4-5D6E-409C-BE32-E72D297353CC}">
              <c16:uniqueId val="{00000004-5815-4F6D-97E3-78D6C7917DAF}"/>
            </c:ext>
          </c:extLst>
        </c:ser>
        <c:ser>
          <c:idx val="5"/>
          <c:order val="5"/>
          <c:spPr>
            <a:ln w="9525" cap="rnd">
              <a:solidFill>
                <a:schemeClr val="accent6"/>
              </a:solidFill>
              <a:round/>
            </a:ln>
            <a:effectLst/>
          </c:spPr>
          <c:marker>
            <c:symbol val="none"/>
          </c:marker>
          <c:xVal>
            <c:numRef>
              <c:f>Rauscher!$HR$1:$IO$1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Rauscher!$HR$8:$IO$8</c:f>
              <c:numCache>
                <c:formatCode>0E+00</c:formatCode>
                <c:ptCount val="24"/>
                <c:pt idx="0">
                  <c:v>3.754224950145869E-48</c:v>
                </c:pt>
                <c:pt idx="1">
                  <c:v>3.250744987494908E-48</c:v>
                </c:pt>
                <c:pt idx="2">
                  <c:v>2.6630207221757245E-48</c:v>
                </c:pt>
                <c:pt idx="3">
                  <c:v>1.8282576804684608E-48</c:v>
                </c:pt>
                <c:pt idx="4">
                  <c:v>1.3336110222797187E-48</c:v>
                </c:pt>
                <c:pt idx="5">
                  <c:v>1.0230670123123446E-48</c:v>
                </c:pt>
                <c:pt idx="6">
                  <c:v>8.1525254328030856E-49</c:v>
                </c:pt>
                <c:pt idx="7">
                  <c:v>6.6876254533467196E-49</c:v>
                </c:pt>
                <c:pt idx="8">
                  <c:v>5.6115649599810954E-49</c:v>
                </c:pt>
                <c:pt idx="9">
                  <c:v>4.7946310124694306E-49</c:v>
                </c:pt>
                <c:pt idx="10">
                  <c:v>4.1575639452320256E-49</c:v>
                </c:pt>
                <c:pt idx="11">
                  <c:v>2.3706202991420521E-49</c:v>
                </c:pt>
                <c:pt idx="12">
                  <c:v>1.5759189174914548E-49</c:v>
                </c:pt>
                <c:pt idx="13">
                  <c:v>1.1434490929339305E-49</c:v>
                </c:pt>
                <c:pt idx="14">
                  <c:v>8.7796449879190117E-50</c:v>
                </c:pt>
                <c:pt idx="15">
                  <c:v>7.0135316892016373E-50</c:v>
                </c:pt>
                <c:pt idx="16">
                  <c:v>5.7691102391396849E-50</c:v>
                </c:pt>
                <c:pt idx="17">
                  <c:v>4.8535560565630722E-50</c:v>
                </c:pt>
                <c:pt idx="18">
                  <c:v>4.1568830932199361E-50</c:v>
                </c:pt>
                <c:pt idx="19">
                  <c:v>3.176961388642826E-50</c:v>
                </c:pt>
                <c:pt idx="20">
                  <c:v>2.529482904702186E-50</c:v>
                </c:pt>
                <c:pt idx="21">
                  <c:v>2.0755051983519743E-50</c:v>
                </c:pt>
                <c:pt idx="22">
                  <c:v>1.7427497924940514E-50</c:v>
                </c:pt>
                <c:pt idx="23">
                  <c:v>1.49029005107392E-50</c:v>
                </c:pt>
              </c:numCache>
            </c:numRef>
          </c:yVal>
          <c:smooth val="1"/>
          <c:extLst>
            <c:ext xmlns:c16="http://schemas.microsoft.com/office/drawing/2014/chart" uri="{C3380CC4-5D6E-409C-BE32-E72D297353CC}">
              <c16:uniqueId val="{00000005-5815-4F6D-97E3-78D6C7917DAF}"/>
            </c:ext>
          </c:extLst>
        </c:ser>
        <c:ser>
          <c:idx val="6"/>
          <c:order val="6"/>
          <c:spPr>
            <a:ln w="9525" cap="rnd">
              <a:solidFill>
                <a:schemeClr val="accent1">
                  <a:lumMod val="60000"/>
                </a:schemeClr>
              </a:solidFill>
              <a:round/>
            </a:ln>
            <a:effectLst/>
          </c:spPr>
          <c:marker>
            <c:symbol val="none"/>
          </c:marker>
          <c:xVal>
            <c:numRef>
              <c:f>Rauscher!$HR$1:$IO$1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Rauscher!$HR$9:$IO$9</c:f>
              <c:numCache>
                <c:formatCode>0E+00</c:formatCode>
                <c:ptCount val="24"/>
                <c:pt idx="0">
                  <c:v>3.0826259211238338E-22</c:v>
                </c:pt>
                <c:pt idx="1">
                  <c:v>1.1147485506879166E-19</c:v>
                </c:pt>
                <c:pt idx="2">
                  <c:v>1.8662305777734984E-18</c:v>
                </c:pt>
                <c:pt idx="3">
                  <c:v>2.6183331357385107E-17</c:v>
                </c:pt>
                <c:pt idx="4">
                  <c:v>8.6340595900241944E-17</c:v>
                </c:pt>
                <c:pt idx="5">
                  <c:v>1.6376042963566784E-16</c:v>
                </c:pt>
                <c:pt idx="6">
                  <c:v>2.3860327362970199E-16</c:v>
                </c:pt>
                <c:pt idx="7">
                  <c:v>3.0120051627564005E-16</c:v>
                </c:pt>
                <c:pt idx="8">
                  <c:v>3.4919451658499061E-16</c:v>
                </c:pt>
                <c:pt idx="9">
                  <c:v>3.8365277083585436E-16</c:v>
                </c:pt>
                <c:pt idx="10">
                  <c:v>4.0680086644599709E-16</c:v>
                </c:pt>
                <c:pt idx="11">
                  <c:v>4.2411563067841089E-16</c:v>
                </c:pt>
                <c:pt idx="12">
                  <c:v>3.8123768403860519E-16</c:v>
                </c:pt>
                <c:pt idx="13">
                  <c:v>3.3151454874092327E-16</c:v>
                </c:pt>
                <c:pt idx="14">
                  <c:v>2.8719612969087008E-16</c:v>
                </c:pt>
                <c:pt idx="15">
                  <c:v>2.5007961854388715E-16</c:v>
                </c:pt>
                <c:pt idx="16">
                  <c:v>2.1944733068450788E-16</c:v>
                </c:pt>
                <c:pt idx="17">
                  <c:v>1.9414287665132952E-16</c:v>
                </c:pt>
                <c:pt idx="18">
                  <c:v>1.7310163809552894E-16</c:v>
                </c:pt>
                <c:pt idx="19">
                  <c:v>1.4052488495904357E-16</c:v>
                </c:pt>
                <c:pt idx="20">
                  <c:v>1.1681349119097038E-16</c:v>
                </c:pt>
                <c:pt idx="21">
                  <c:v>9.8997686538043516E-17</c:v>
                </c:pt>
                <c:pt idx="22">
                  <c:v>8.5242510711048156E-17</c:v>
                </c:pt>
                <c:pt idx="23">
                  <c:v>7.4375170372632556E-17</c:v>
                </c:pt>
              </c:numCache>
            </c:numRef>
          </c:yVal>
          <c:smooth val="1"/>
          <c:extLst>
            <c:ext xmlns:c16="http://schemas.microsoft.com/office/drawing/2014/chart" uri="{C3380CC4-5D6E-409C-BE32-E72D297353CC}">
              <c16:uniqueId val="{00000006-5815-4F6D-97E3-78D6C7917DAF}"/>
            </c:ext>
          </c:extLst>
        </c:ser>
        <c:ser>
          <c:idx val="7"/>
          <c:order val="7"/>
          <c:spPr>
            <a:ln w="9525" cap="rnd">
              <a:solidFill>
                <a:schemeClr val="accent2">
                  <a:lumMod val="60000"/>
                </a:schemeClr>
              </a:solidFill>
              <a:round/>
            </a:ln>
            <a:effectLst/>
          </c:spPr>
          <c:marker>
            <c:symbol val="none"/>
          </c:marker>
          <c:xVal>
            <c:numRef>
              <c:f>Rauscher!$HR$1:$IO$1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Rauscher!$HR$10:$IO$10</c:f>
              <c:numCache>
                <c:formatCode>0E+00</c:formatCode>
                <c:ptCount val="24"/>
                <c:pt idx="0">
                  <c:v>1.5931047559075436E-26</c:v>
                </c:pt>
                <c:pt idx="1">
                  <c:v>4.8182372357870286E-19</c:v>
                </c:pt>
                <c:pt idx="2">
                  <c:v>2.3327620510227579E-15</c:v>
                </c:pt>
                <c:pt idx="3">
                  <c:v>9.4650719594679102E-12</c:v>
                </c:pt>
                <c:pt idx="4">
                  <c:v>5.3077565958503534E-10</c:v>
                </c:pt>
                <c:pt idx="5">
                  <c:v>5.5114146878069421E-9</c:v>
                </c:pt>
                <c:pt idx="6">
                  <c:v>2.4944183551572728E-8</c:v>
                </c:pt>
                <c:pt idx="7">
                  <c:v>7.0753468202747542E-8</c:v>
                </c:pt>
                <c:pt idx="8">
                  <c:v>1.5054238094195636E-7</c:v>
                </c:pt>
                <c:pt idx="9">
                  <c:v>2.6523399944148496E-7</c:v>
                </c:pt>
                <c:pt idx="10">
                  <c:v>4.1034799521659103E-7</c:v>
                </c:pt>
                <c:pt idx="11">
                  <c:v>1.3289036700091914E-6</c:v>
                </c:pt>
                <c:pt idx="12">
                  <c:v>2.1053506202360869E-6</c:v>
                </c:pt>
                <c:pt idx="13">
                  <c:v>2.5721887540459941E-6</c:v>
                </c:pt>
                <c:pt idx="14">
                  <c:v>2.795288132564242E-6</c:v>
                </c:pt>
                <c:pt idx="15">
                  <c:v>2.8618450839754432E-6</c:v>
                </c:pt>
                <c:pt idx="16">
                  <c:v>2.8355544687338054E-6</c:v>
                </c:pt>
                <c:pt idx="17">
                  <c:v>2.7570779816147675E-6</c:v>
                </c:pt>
                <c:pt idx="18">
                  <c:v>2.6512133970651952E-6</c:v>
                </c:pt>
                <c:pt idx="19">
                  <c:v>2.4105748652606283E-6</c:v>
                </c:pt>
                <c:pt idx="20">
                  <c:v>2.1728027479728517E-6</c:v>
                </c:pt>
                <c:pt idx="21">
                  <c:v>1.9566911385463181E-6</c:v>
                </c:pt>
                <c:pt idx="22">
                  <c:v>1.7662957104822847E-6</c:v>
                </c:pt>
                <c:pt idx="23">
                  <c:v>1.6004536975929851E-6</c:v>
                </c:pt>
              </c:numCache>
            </c:numRef>
          </c:yVal>
          <c:smooth val="1"/>
          <c:extLst>
            <c:ext xmlns:c16="http://schemas.microsoft.com/office/drawing/2014/chart" uri="{C3380CC4-5D6E-409C-BE32-E72D297353CC}">
              <c16:uniqueId val="{00000007-5815-4F6D-97E3-78D6C7917DAF}"/>
            </c:ext>
          </c:extLst>
        </c:ser>
        <c:ser>
          <c:idx val="8"/>
          <c:order val="8"/>
          <c:spPr>
            <a:ln w="9525" cap="rnd">
              <a:solidFill>
                <a:schemeClr val="accent3">
                  <a:lumMod val="60000"/>
                </a:schemeClr>
              </a:solidFill>
              <a:round/>
            </a:ln>
            <a:effectLst/>
          </c:spPr>
          <c:marker>
            <c:symbol val="none"/>
          </c:marker>
          <c:xVal>
            <c:numRef>
              <c:f>Rauscher!$HR$1:$IO$1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Rauscher!$HR$11:$IO$11</c:f>
              <c:numCache>
                <c:formatCode>0E+00</c:formatCode>
                <c:ptCount val="24"/>
                <c:pt idx="0">
                  <c:v>4.2864393310440241E-29</c:v>
                </c:pt>
                <c:pt idx="1">
                  <c:v>2.5488090981938355E-20</c:v>
                </c:pt>
                <c:pt idx="2">
                  <c:v>5.4716456199062775E-16</c:v>
                </c:pt>
                <c:pt idx="3">
                  <c:v>9.8439597950052345E-12</c:v>
                </c:pt>
                <c:pt idx="4">
                  <c:v>1.1624013492064276E-9</c:v>
                </c:pt>
                <c:pt idx="5">
                  <c:v>1.8868949114222845E-8</c:v>
                </c:pt>
                <c:pt idx="6">
                  <c:v>1.1503065581596087E-7</c:v>
                </c:pt>
                <c:pt idx="7">
                  <c:v>4.0363777672063002E-7</c:v>
                </c:pt>
                <c:pt idx="8">
                  <c:v>1.0074017023354859E-6</c:v>
                </c:pt>
                <c:pt idx="9">
                  <c:v>2.0094303612927487E-6</c:v>
                </c:pt>
                <c:pt idx="10">
                  <c:v>3.4333333697950815E-6</c:v>
                </c:pt>
                <c:pt idx="11">
                  <c:v>1.4976724386020503E-5</c:v>
                </c:pt>
                <c:pt idx="12">
                  <c:v>2.7537696459257162E-5</c:v>
                </c:pt>
                <c:pt idx="13">
                  <c:v>3.6788655359619804E-5</c:v>
                </c:pt>
                <c:pt idx="14">
                  <c:v>4.2433572401567434E-5</c:v>
                </c:pt>
                <c:pt idx="15">
                  <c:v>4.533243944416257E-5</c:v>
                </c:pt>
                <c:pt idx="16">
                  <c:v>4.6372544721144401E-5</c:v>
                </c:pt>
                <c:pt idx="17">
                  <c:v>4.6222343180191755E-5</c:v>
                </c:pt>
                <c:pt idx="18">
                  <c:v>4.5338961882619079E-5</c:v>
                </c:pt>
                <c:pt idx="19">
                  <c:v>4.2470119016118743E-5</c:v>
                </c:pt>
                <c:pt idx="20">
                  <c:v>3.9104175467790441E-5</c:v>
                </c:pt>
                <c:pt idx="21">
                  <c:v>3.5781215702938111E-5</c:v>
                </c:pt>
                <c:pt idx="22">
                  <c:v>3.2702896111159275E-5</c:v>
                </c:pt>
                <c:pt idx="23">
                  <c:v>2.9928014384911247E-5</c:v>
                </c:pt>
              </c:numCache>
            </c:numRef>
          </c:yVal>
          <c:smooth val="1"/>
          <c:extLst>
            <c:ext xmlns:c16="http://schemas.microsoft.com/office/drawing/2014/chart" uri="{C3380CC4-5D6E-409C-BE32-E72D297353CC}">
              <c16:uniqueId val="{00000008-5815-4F6D-97E3-78D6C7917DAF}"/>
            </c:ext>
          </c:extLst>
        </c:ser>
        <c:ser>
          <c:idx val="9"/>
          <c:order val="9"/>
          <c:spPr>
            <a:ln w="9525" cap="rnd">
              <a:solidFill>
                <a:schemeClr val="accent4">
                  <a:lumMod val="60000"/>
                </a:schemeClr>
              </a:solidFill>
              <a:round/>
            </a:ln>
            <a:effectLst/>
          </c:spPr>
          <c:marker>
            <c:symbol val="none"/>
          </c:marker>
          <c:xVal>
            <c:numRef>
              <c:f>Rauscher!$HR$1:$IO$1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Rauscher!$HR$12:$IO$12</c:f>
              <c:numCache>
                <c:formatCode>0E+00</c:formatCode>
                <c:ptCount val="24"/>
                <c:pt idx="0">
                  <c:v>1.4819936757203727E-45</c:v>
                </c:pt>
                <c:pt idx="1">
                  <c:v>5.6113848097459291E-30</c:v>
                </c:pt>
                <c:pt idx="2">
                  <c:v>3.039780624335246E-22</c:v>
                </c:pt>
                <c:pt idx="3">
                  <c:v>1.3800208535439621E-14</c:v>
                </c:pt>
                <c:pt idx="4">
                  <c:v>8.1859236898251118E-11</c:v>
                </c:pt>
                <c:pt idx="5">
                  <c:v>1.3933388957682369E-8</c:v>
                </c:pt>
                <c:pt idx="6">
                  <c:v>4.0693116410493017E-7</c:v>
                </c:pt>
                <c:pt idx="7">
                  <c:v>4.3721791754963103E-6</c:v>
                </c:pt>
                <c:pt idx="8">
                  <c:v>2.5258521152631437E-5</c:v>
                </c:pt>
                <c:pt idx="9">
                  <c:v>9.6778189671658642E-5</c:v>
                </c:pt>
                <c:pt idx="10">
                  <c:v>2.787532531531308E-4</c:v>
                </c:pt>
                <c:pt idx="11">
                  <c:v>5.8253109814475675E-3</c:v>
                </c:pt>
                <c:pt idx="12">
                  <c:v>2.3443855697337344E-2</c:v>
                </c:pt>
                <c:pt idx="13">
                  <c:v>5.0111204029770262E-2</c:v>
                </c:pt>
                <c:pt idx="14">
                  <c:v>7.9069716282346311E-2</c:v>
                </c:pt>
                <c:pt idx="15">
                  <c:v>0.10565971454096143</c:v>
                </c:pt>
                <c:pt idx="16">
                  <c:v>0.12783833048835808</c:v>
                </c:pt>
                <c:pt idx="17">
                  <c:v>0.14519510603680094</c:v>
                </c:pt>
                <c:pt idx="18">
                  <c:v>0.15809985792539863</c:v>
                </c:pt>
                <c:pt idx="19">
                  <c:v>0.17321408997593452</c:v>
                </c:pt>
                <c:pt idx="20">
                  <c:v>0.17837038534403021</c:v>
                </c:pt>
                <c:pt idx="21">
                  <c:v>0.1775025591767718</c:v>
                </c:pt>
                <c:pt idx="22">
                  <c:v>0.17317518931579007</c:v>
                </c:pt>
                <c:pt idx="23">
                  <c:v>0.16697724985731704</c:v>
                </c:pt>
              </c:numCache>
            </c:numRef>
          </c:yVal>
          <c:smooth val="1"/>
          <c:extLst>
            <c:ext xmlns:c16="http://schemas.microsoft.com/office/drawing/2014/chart" uri="{C3380CC4-5D6E-409C-BE32-E72D297353CC}">
              <c16:uniqueId val="{00000009-5815-4F6D-97E3-78D6C7917DAF}"/>
            </c:ext>
          </c:extLst>
        </c:ser>
        <c:ser>
          <c:idx val="10"/>
          <c:order val="10"/>
          <c:spPr>
            <a:ln w="9525" cap="rnd">
              <a:solidFill>
                <a:schemeClr val="accent5">
                  <a:lumMod val="60000"/>
                </a:schemeClr>
              </a:solidFill>
              <a:round/>
            </a:ln>
            <a:effectLst/>
          </c:spPr>
          <c:marker>
            <c:symbol val="none"/>
          </c:marker>
          <c:xVal>
            <c:numRef>
              <c:f>Rauscher!$HR$1:$IO$1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Rauscher!$HR$13:$IO$13</c:f>
              <c:numCache>
                <c:formatCode>0E+00</c:formatCode>
                <c:ptCount val="24"/>
                <c:pt idx="0">
                  <c:v>3.1152727200275179E-52</c:v>
                </c:pt>
                <c:pt idx="1">
                  <c:v>3.7576259545542438E-34</c:v>
                </c:pt>
                <c:pt idx="2">
                  <c:v>3.6331441023859341E-25</c:v>
                </c:pt>
                <c:pt idx="3">
                  <c:v>2.9438990735296841E-16</c:v>
                </c:pt>
                <c:pt idx="4">
                  <c:v>7.3774012137310466E-12</c:v>
                </c:pt>
                <c:pt idx="5">
                  <c:v>2.9810656330615879E-9</c:v>
                </c:pt>
                <c:pt idx="6">
                  <c:v>1.5493698663035415E-7</c:v>
                </c:pt>
                <c:pt idx="7">
                  <c:v>2.5126480516239713E-6</c:v>
                </c:pt>
                <c:pt idx="8">
                  <c:v>1.976702427650093E-5</c:v>
                </c:pt>
                <c:pt idx="9">
                  <c:v>9.6296523932215864E-5</c:v>
                </c:pt>
                <c:pt idx="10">
                  <c:v>3.3611883793450037E-4</c:v>
                </c:pt>
                <c:pt idx="11">
                  <c:v>1.2500039953912303E-2</c:v>
                </c:pt>
                <c:pt idx="12">
                  <c:v>6.7109038170823976E-2</c:v>
                </c:pt>
                <c:pt idx="13">
                  <c:v>0.17052286698882071</c:v>
                </c:pt>
                <c:pt idx="14">
                  <c:v>0.30194082962254148</c:v>
                </c:pt>
                <c:pt idx="15">
                  <c:v>0.43810782243973362</c:v>
                </c:pt>
                <c:pt idx="16">
                  <c:v>0.56383573614007576</c:v>
                </c:pt>
                <c:pt idx="17">
                  <c:v>0.67189813280673494</c:v>
                </c:pt>
                <c:pt idx="18">
                  <c:v>0.76027532250161667</c:v>
                </c:pt>
                <c:pt idx="19">
                  <c:v>0.88237779115124249</c:v>
                </c:pt>
                <c:pt idx="20">
                  <c:v>0.94683446562011775</c:v>
                </c:pt>
                <c:pt idx="21">
                  <c:v>0.97177538295292876</c:v>
                </c:pt>
                <c:pt idx="22">
                  <c:v>0.97112899149716936</c:v>
                </c:pt>
                <c:pt idx="23">
                  <c:v>0.95453648180314199</c:v>
                </c:pt>
              </c:numCache>
            </c:numRef>
          </c:yVal>
          <c:smooth val="1"/>
          <c:extLst>
            <c:ext xmlns:c16="http://schemas.microsoft.com/office/drawing/2014/chart" uri="{C3380CC4-5D6E-409C-BE32-E72D297353CC}">
              <c16:uniqueId val="{0000000A-5815-4F6D-97E3-78D6C7917DAF}"/>
            </c:ext>
          </c:extLst>
        </c:ser>
        <c:ser>
          <c:idx val="11"/>
          <c:order val="11"/>
          <c:spPr>
            <a:ln w="9525" cap="rnd">
              <a:solidFill>
                <a:schemeClr val="accent6">
                  <a:lumMod val="60000"/>
                </a:schemeClr>
              </a:solidFill>
              <a:round/>
            </a:ln>
            <a:effectLst/>
          </c:spPr>
          <c:marker>
            <c:symbol val="none"/>
          </c:marker>
          <c:xVal>
            <c:numRef>
              <c:f>Rauscher!$HR$1:$IO$1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Rauscher!$HR$14:$IO$14</c:f>
              <c:numCache>
                <c:formatCode>0E+00</c:formatCode>
                <c:ptCount val="24"/>
                <c:pt idx="0">
                  <c:v>3.3819488890770231E-57</c:v>
                </c:pt>
                <c:pt idx="1">
                  <c:v>2.6606025393280765E-37</c:v>
                </c:pt>
                <c:pt idx="2">
                  <c:v>2.0775276918488191E-27</c:v>
                </c:pt>
                <c:pt idx="3">
                  <c:v>1.3595176734453542E-17</c:v>
                </c:pt>
                <c:pt idx="4">
                  <c:v>9.6819807598938632E-13</c:v>
                </c:pt>
                <c:pt idx="5">
                  <c:v>7.3213585012642922E-10</c:v>
                </c:pt>
                <c:pt idx="6">
                  <c:v>5.7784956299878916E-8</c:v>
                </c:pt>
                <c:pt idx="7">
                  <c:v>1.2629641487335805E-6</c:v>
                </c:pt>
                <c:pt idx="8">
                  <c:v>1.2427976274756761E-5</c:v>
                </c:pt>
                <c:pt idx="9">
                  <c:v>7.2055899209163781E-5</c:v>
                </c:pt>
                <c:pt idx="10">
                  <c:v>2.8908904520248371E-4</c:v>
                </c:pt>
                <c:pt idx="11">
                  <c:v>1.6326373630805129E-2</c:v>
                </c:pt>
                <c:pt idx="12">
                  <c:v>0.10801376856594774</c:v>
                </c:pt>
                <c:pt idx="13">
                  <c:v>0.31110901420496778</c:v>
                </c:pt>
                <c:pt idx="14">
                  <c:v>0.59887987986579194</c:v>
                </c:pt>
                <c:pt idx="15">
                  <c:v>0.92239899643404</c:v>
                </c:pt>
                <c:pt idx="16">
                  <c:v>1.2414532334915258</c:v>
                </c:pt>
                <c:pt idx="17">
                  <c:v>1.5317968157795157</c:v>
                </c:pt>
                <c:pt idx="18">
                  <c:v>1.7822334570740908</c:v>
                </c:pt>
                <c:pt idx="19">
                  <c:v>2.1567123321755068</c:v>
                </c:pt>
                <c:pt idx="20">
                  <c:v>2.3843591846737366</c:v>
                </c:pt>
                <c:pt idx="21">
                  <c:v>2.5025541868462815</c:v>
                </c:pt>
                <c:pt idx="22">
                  <c:v>2.5448049287416925</c:v>
                </c:pt>
                <c:pt idx="23">
                  <c:v>2.5364020424196414</c:v>
                </c:pt>
              </c:numCache>
            </c:numRef>
          </c:yVal>
          <c:smooth val="1"/>
          <c:extLst>
            <c:ext xmlns:c16="http://schemas.microsoft.com/office/drawing/2014/chart" uri="{C3380CC4-5D6E-409C-BE32-E72D297353CC}">
              <c16:uniqueId val="{0000000B-5815-4F6D-97E3-78D6C7917DAF}"/>
            </c:ext>
          </c:extLst>
        </c:ser>
        <c:ser>
          <c:idx val="12"/>
          <c:order val="12"/>
          <c:spPr>
            <a:ln w="9525" cap="rnd">
              <a:solidFill>
                <a:schemeClr val="accent1">
                  <a:lumMod val="80000"/>
                  <a:lumOff val="20000"/>
                </a:schemeClr>
              </a:solidFill>
              <a:round/>
            </a:ln>
            <a:effectLst/>
          </c:spPr>
          <c:marker>
            <c:symbol val="none"/>
          </c:marker>
          <c:xVal>
            <c:numRef>
              <c:f>Rauscher!$HR$1:$IO$1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Rauscher!$HR$15:$IO$15</c:f>
              <c:numCache>
                <c:formatCode>0E+00</c:formatCode>
                <c:ptCount val="24"/>
                <c:pt idx="0">
                  <c:v>1.4254535598326269E-62</c:v>
                </c:pt>
                <c:pt idx="1">
                  <c:v>9.5887330536679803E-41</c:v>
                </c:pt>
                <c:pt idx="2">
                  <c:v>6.9234991824569966E-30</c:v>
                </c:pt>
                <c:pt idx="3">
                  <c:v>4.1894911623805763E-19</c:v>
                </c:pt>
                <c:pt idx="4">
                  <c:v>9.0727602500331342E-14</c:v>
                </c:pt>
                <c:pt idx="5">
                  <c:v>1.3371070287515771E-10</c:v>
                </c:pt>
                <c:pt idx="6">
                  <c:v>1.6466026388601579E-8</c:v>
                </c:pt>
                <c:pt idx="7">
                  <c:v>4.9449817963910558E-7</c:v>
                </c:pt>
                <c:pt idx="8">
                  <c:v>6.1755242672764898E-6</c:v>
                </c:pt>
                <c:pt idx="9">
                  <c:v>4.3096575214170426E-5</c:v>
                </c:pt>
                <c:pt idx="10">
                  <c:v>2.0054169966918244E-4</c:v>
                </c:pt>
                <c:pt idx="11">
                  <c:v>1.7671048027812108E-2</c:v>
                </c:pt>
                <c:pt idx="12">
                  <c:v>0.14603315043374043</c:v>
                </c:pt>
                <c:pt idx="13">
                  <c:v>0.48066753069070822</c:v>
                </c:pt>
                <c:pt idx="14">
                  <c:v>1.0113740777036742</c:v>
                </c:pt>
                <c:pt idx="15">
                  <c:v>1.6599341071628768</c:v>
                </c:pt>
                <c:pt idx="16">
                  <c:v>2.3431621279764356</c:v>
                </c:pt>
                <c:pt idx="17">
                  <c:v>3.0003581398846779</c:v>
                </c:pt>
                <c:pt idx="18">
                  <c:v>3.5959736065256753</c:v>
                </c:pt>
                <c:pt idx="19">
                  <c:v>4.549504268499363</c:v>
                </c:pt>
                <c:pt idx="20">
                  <c:v>5.1921053971944335</c:v>
                </c:pt>
                <c:pt idx="21">
                  <c:v>5.5809134183307085</c:v>
                </c:pt>
                <c:pt idx="22">
                  <c:v>5.7813101994890328</c:v>
                </c:pt>
                <c:pt idx="23">
                  <c:v>5.8483028384460596</c:v>
                </c:pt>
              </c:numCache>
            </c:numRef>
          </c:yVal>
          <c:smooth val="1"/>
          <c:extLst>
            <c:ext xmlns:c16="http://schemas.microsoft.com/office/drawing/2014/chart" uri="{C3380CC4-5D6E-409C-BE32-E72D297353CC}">
              <c16:uniqueId val="{0000000C-5815-4F6D-97E3-78D6C7917DAF}"/>
            </c:ext>
          </c:extLst>
        </c:ser>
        <c:ser>
          <c:idx val="13"/>
          <c:order val="13"/>
          <c:spPr>
            <a:ln w="9525" cap="rnd">
              <a:solidFill>
                <a:schemeClr val="accent2">
                  <a:lumMod val="80000"/>
                  <a:lumOff val="20000"/>
                </a:schemeClr>
              </a:solidFill>
              <a:round/>
            </a:ln>
            <a:effectLst/>
          </c:spPr>
          <c:marker>
            <c:symbol val="none"/>
          </c:marker>
          <c:xVal>
            <c:numRef>
              <c:f>Rauscher!$HR$1:$IO$1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Rauscher!$HR$16:$IO$16</c:f>
              <c:numCache>
                <c:formatCode>0E+00</c:formatCode>
                <c:ptCount val="24"/>
                <c:pt idx="0">
                  <c:v>2.3882881433135712E-24</c:v>
                </c:pt>
                <c:pt idx="1">
                  <c:v>1.4019895521258494E-22</c:v>
                </c:pt>
                <c:pt idx="2">
                  <c:v>9.4565809357485448E-22</c:v>
                </c:pt>
                <c:pt idx="3">
                  <c:v>5.3455786889648983E-21</c:v>
                </c:pt>
                <c:pt idx="4">
                  <c:v>1.1188847582160607E-20</c:v>
                </c:pt>
                <c:pt idx="5">
                  <c:v>1.6156213356669064E-20</c:v>
                </c:pt>
                <c:pt idx="6">
                  <c:v>1.9626696421439143E-20</c:v>
                </c:pt>
                <c:pt idx="7">
                  <c:v>2.1758385116942679E-20</c:v>
                </c:pt>
                <c:pt idx="8">
                  <c:v>2.2884344026272446E-20</c:v>
                </c:pt>
                <c:pt idx="9">
                  <c:v>2.3308239589644824E-20</c:v>
                </c:pt>
                <c:pt idx="10">
                  <c:v>2.3261251089411347E-20</c:v>
                </c:pt>
                <c:pt idx="11">
                  <c:v>2.0219745035208366E-20</c:v>
                </c:pt>
                <c:pt idx="12">
                  <c:v>1.6596148692469971E-20</c:v>
                </c:pt>
                <c:pt idx="13">
                  <c:v>1.3665519493263893E-20</c:v>
                </c:pt>
                <c:pt idx="14">
                  <c:v>1.1415900524799982E-20</c:v>
                </c:pt>
                <c:pt idx="15">
                  <c:v>9.6856755971891184E-21</c:v>
                </c:pt>
                <c:pt idx="16">
                  <c:v>8.3353136096449564E-21</c:v>
                </c:pt>
                <c:pt idx="17">
                  <c:v>7.2632855538213457E-21</c:v>
                </c:pt>
                <c:pt idx="18">
                  <c:v>6.3980679639384927E-21</c:v>
                </c:pt>
                <c:pt idx="19">
                  <c:v>5.1004081314264756E-21</c:v>
                </c:pt>
                <c:pt idx="20">
                  <c:v>4.185089103770626E-21</c:v>
                </c:pt>
                <c:pt idx="21">
                  <c:v>3.5124225875568659E-21</c:v>
                </c:pt>
                <c:pt idx="22">
                  <c:v>3.0015664098681411E-21</c:v>
                </c:pt>
                <c:pt idx="23">
                  <c:v>2.6030811297554005E-21</c:v>
                </c:pt>
              </c:numCache>
            </c:numRef>
          </c:yVal>
          <c:smooth val="1"/>
          <c:extLst>
            <c:ext xmlns:c16="http://schemas.microsoft.com/office/drawing/2014/chart" uri="{C3380CC4-5D6E-409C-BE32-E72D297353CC}">
              <c16:uniqueId val="{0000000D-5815-4F6D-97E3-78D6C7917DAF}"/>
            </c:ext>
          </c:extLst>
        </c:ser>
        <c:ser>
          <c:idx val="14"/>
          <c:order val="14"/>
          <c:spPr>
            <a:ln w="9525" cap="rnd">
              <a:solidFill>
                <a:schemeClr val="accent3">
                  <a:lumMod val="80000"/>
                  <a:lumOff val="20000"/>
                </a:schemeClr>
              </a:solidFill>
              <a:round/>
            </a:ln>
            <a:effectLst/>
          </c:spPr>
          <c:marker>
            <c:symbol val="none"/>
          </c:marker>
          <c:xVal>
            <c:numRef>
              <c:f>Rauscher!$HR$1:$IO$1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Rauscher!$HR$17:$IO$17</c:f>
              <c:numCache>
                <c:formatCode>0E+00</c:formatCode>
                <c:ptCount val="24"/>
                <c:pt idx="0">
                  <c:v>1.6317439684073521E-24</c:v>
                </c:pt>
                <c:pt idx="1">
                  <c:v>3.4205720688215064E-18</c:v>
                </c:pt>
                <c:pt idx="2">
                  <c:v>4.3599594390388709E-15</c:v>
                </c:pt>
                <c:pt idx="3">
                  <c:v>4.6573338375241459E-12</c:v>
                </c:pt>
                <c:pt idx="4">
                  <c:v>1.3400628536004663E-10</c:v>
                </c:pt>
                <c:pt idx="5">
                  <c:v>9.3239018224327277E-10</c:v>
                </c:pt>
                <c:pt idx="6">
                  <c:v>3.2313513683923018E-9</c:v>
                </c:pt>
                <c:pt idx="7">
                  <c:v>7.5746545291124503E-9</c:v>
                </c:pt>
                <c:pt idx="8">
                  <c:v>1.3969280304143094E-8</c:v>
                </c:pt>
                <c:pt idx="9">
                  <c:v>2.202138174769261E-8</c:v>
                </c:pt>
                <c:pt idx="10">
                  <c:v>3.1169352728949645E-8</c:v>
                </c:pt>
                <c:pt idx="11">
                  <c:v>7.7294618301660933E-8</c:v>
                </c:pt>
                <c:pt idx="12">
                  <c:v>1.0715694729224456E-7</c:v>
                </c:pt>
                <c:pt idx="13">
                  <c:v>1.2084336826857157E-7</c:v>
                </c:pt>
                <c:pt idx="14">
                  <c:v>1.2449807177834019E-7</c:v>
                </c:pt>
                <c:pt idx="15">
                  <c:v>1.2269368396774122E-7</c:v>
                </c:pt>
                <c:pt idx="16">
                  <c:v>1.1813922313406378E-7</c:v>
                </c:pt>
                <c:pt idx="17">
                  <c:v>1.1234278618072547E-7</c:v>
                </c:pt>
                <c:pt idx="18">
                  <c:v>1.0612381293980767E-7</c:v>
                </c:pt>
                <c:pt idx="19">
                  <c:v>9.395000607805705E-8</c:v>
                </c:pt>
                <c:pt idx="20">
                  <c:v>8.3083830503217069E-8</c:v>
                </c:pt>
                <c:pt idx="21">
                  <c:v>7.3757893146602292E-8</c:v>
                </c:pt>
                <c:pt idx="22">
                  <c:v>6.5844522252849623E-8</c:v>
                </c:pt>
                <c:pt idx="23">
                  <c:v>5.9133741770512883E-8</c:v>
                </c:pt>
              </c:numCache>
            </c:numRef>
          </c:yVal>
          <c:smooth val="1"/>
          <c:extLst>
            <c:ext xmlns:c16="http://schemas.microsoft.com/office/drawing/2014/chart" uri="{C3380CC4-5D6E-409C-BE32-E72D297353CC}">
              <c16:uniqueId val="{0000000E-5815-4F6D-97E3-78D6C7917DAF}"/>
            </c:ext>
          </c:extLst>
        </c:ser>
        <c:ser>
          <c:idx val="15"/>
          <c:order val="15"/>
          <c:spPr>
            <a:ln w="9525" cap="rnd">
              <a:solidFill>
                <a:schemeClr val="accent4">
                  <a:lumMod val="80000"/>
                  <a:lumOff val="20000"/>
                </a:schemeClr>
              </a:solidFill>
              <a:round/>
            </a:ln>
            <a:effectLst/>
          </c:spPr>
          <c:marker>
            <c:symbol val="none"/>
          </c:marker>
          <c:xVal>
            <c:numRef>
              <c:f>Rauscher!$HR$1:$IO$1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Rauscher!$HR$18:$IO$18</c:f>
              <c:numCache>
                <c:formatCode>0E+00</c:formatCode>
                <c:ptCount val="24"/>
                <c:pt idx="0">
                  <c:v>1.1289432311321967E-24</c:v>
                </c:pt>
                <c:pt idx="1">
                  <c:v>2.762604188268411E-18</c:v>
                </c:pt>
                <c:pt idx="2">
                  <c:v>3.8045411536843889E-15</c:v>
                </c:pt>
                <c:pt idx="3">
                  <c:v>4.3909361595358525E-12</c:v>
                </c:pt>
                <c:pt idx="4">
                  <c:v>1.3132423529951785E-10</c:v>
                </c:pt>
                <c:pt idx="5">
                  <c:v>9.3518466914134991E-10</c:v>
                </c:pt>
                <c:pt idx="6">
                  <c:v>3.2915757540560113E-9</c:v>
                </c:pt>
                <c:pt idx="7">
                  <c:v>7.8015785955344165E-9</c:v>
                </c:pt>
                <c:pt idx="8">
                  <c:v>1.4507536804941772E-8</c:v>
                </c:pt>
                <c:pt idx="9">
                  <c:v>2.3017820966880083E-8</c:v>
                </c:pt>
                <c:pt idx="10">
                  <c:v>3.2748198962831E-8</c:v>
                </c:pt>
                <c:pt idx="11">
                  <c:v>8.247624437493588E-8</c:v>
                </c:pt>
                <c:pt idx="12">
                  <c:v>1.1522850953285182E-7</c:v>
                </c:pt>
                <c:pt idx="13">
                  <c:v>1.3055046660107037E-7</c:v>
                </c:pt>
                <c:pt idx="14">
                  <c:v>1.3491561839197358E-7</c:v>
                </c:pt>
                <c:pt idx="15">
                  <c:v>1.3325447649379431E-7</c:v>
                </c:pt>
                <c:pt idx="16">
                  <c:v>1.2852088565239324E-7</c:v>
                </c:pt>
                <c:pt idx="17">
                  <c:v>1.2237276925289811E-7</c:v>
                </c:pt>
                <c:pt idx="18">
                  <c:v>1.1571787289022507E-7</c:v>
                </c:pt>
                <c:pt idx="19">
                  <c:v>1.0260213723042772E-7</c:v>
                </c:pt>
                <c:pt idx="20">
                  <c:v>9.0835603239291965E-8</c:v>
                </c:pt>
                <c:pt idx="21">
                  <c:v>8.0706422302793067E-8</c:v>
                </c:pt>
                <c:pt idx="22">
                  <c:v>7.209402004129822E-8</c:v>
                </c:pt>
                <c:pt idx="23">
                  <c:v>6.4779702908813234E-8</c:v>
                </c:pt>
              </c:numCache>
            </c:numRef>
          </c:yVal>
          <c:smooth val="1"/>
          <c:extLst>
            <c:ext xmlns:c16="http://schemas.microsoft.com/office/drawing/2014/chart" uri="{C3380CC4-5D6E-409C-BE32-E72D297353CC}">
              <c16:uniqueId val="{0000000F-5815-4F6D-97E3-78D6C7917DAF}"/>
            </c:ext>
          </c:extLst>
        </c:ser>
        <c:ser>
          <c:idx val="16"/>
          <c:order val="16"/>
          <c:spPr>
            <a:ln w="9525" cap="rnd">
              <a:solidFill>
                <a:schemeClr val="accent5">
                  <a:lumMod val="80000"/>
                  <a:lumOff val="20000"/>
                </a:schemeClr>
              </a:solidFill>
              <a:round/>
            </a:ln>
            <a:effectLst/>
          </c:spPr>
          <c:marker>
            <c:symbol val="none"/>
          </c:marker>
          <c:xVal>
            <c:numRef>
              <c:f>Rauscher!$HR$1:$IO$1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Rauscher!$HR$19:$IO$19</c:f>
              <c:numCache>
                <c:formatCode>0E+00</c:formatCode>
                <c:ptCount val="24"/>
                <c:pt idx="0">
                  <c:v>4.4310061776716185E-29</c:v>
                </c:pt>
                <c:pt idx="1">
                  <c:v>2.8467078530186649E-20</c:v>
                </c:pt>
                <c:pt idx="2">
                  <c:v>6.3521904529816326E-16</c:v>
                </c:pt>
                <c:pt idx="3">
                  <c:v>1.1878875713067065E-11</c:v>
                </c:pt>
                <c:pt idx="4">
                  <c:v>1.4300841445010577E-9</c:v>
                </c:pt>
                <c:pt idx="5">
                  <c:v>2.3485141812224655E-8</c:v>
                </c:pt>
                <c:pt idx="6">
                  <c:v>1.4428429479640098E-7</c:v>
                </c:pt>
                <c:pt idx="7">
                  <c:v>5.0909316314300002E-7</c:v>
                </c:pt>
                <c:pt idx="8">
                  <c:v>1.2758750220541559E-6</c:v>
                </c:pt>
                <c:pt idx="9">
                  <c:v>2.5531622311560915E-6</c:v>
                </c:pt>
                <c:pt idx="10">
                  <c:v>4.3736237900741451E-6</c:v>
                </c:pt>
                <c:pt idx="11">
                  <c:v>1.922659055968944E-5</c:v>
                </c:pt>
                <c:pt idx="12">
                  <c:v>3.5488941368871211E-5</c:v>
                </c:pt>
                <c:pt idx="13">
                  <c:v>4.7521194439244471E-5</c:v>
                </c:pt>
                <c:pt idx="14">
                  <c:v>5.4897810990581852E-5</c:v>
                </c:pt>
                <c:pt idx="15">
                  <c:v>5.8713033679900582E-5</c:v>
                </c:pt>
                <c:pt idx="16">
                  <c:v>6.0109948865935988E-5</c:v>
                </c:pt>
                <c:pt idx="17">
                  <c:v>5.9953892764875976E-5</c:v>
                </c:pt>
                <c:pt idx="18">
                  <c:v>5.8838419794840262E-5</c:v>
                </c:pt>
                <c:pt idx="19">
                  <c:v>5.5158050199537069E-5</c:v>
                </c:pt>
                <c:pt idx="20">
                  <c:v>5.081460571474078E-5</c:v>
                </c:pt>
                <c:pt idx="21">
                  <c:v>4.6515802591406683E-5</c:v>
                </c:pt>
                <c:pt idx="22">
                  <c:v>4.2527675066931291E-5</c:v>
                </c:pt>
                <c:pt idx="23">
                  <c:v>3.8929186641759813E-5</c:v>
                </c:pt>
              </c:numCache>
            </c:numRef>
          </c:yVal>
          <c:smooth val="1"/>
          <c:extLst>
            <c:ext xmlns:c16="http://schemas.microsoft.com/office/drawing/2014/chart" uri="{C3380CC4-5D6E-409C-BE32-E72D297353CC}">
              <c16:uniqueId val="{00000010-5815-4F6D-97E3-78D6C7917DAF}"/>
            </c:ext>
          </c:extLst>
        </c:ser>
        <c:ser>
          <c:idx val="17"/>
          <c:order val="17"/>
          <c:spPr>
            <a:ln w="9525" cap="rnd">
              <a:solidFill>
                <a:schemeClr val="accent6">
                  <a:lumMod val="80000"/>
                  <a:lumOff val="20000"/>
                </a:schemeClr>
              </a:solidFill>
              <a:round/>
            </a:ln>
            <a:effectLst/>
          </c:spPr>
          <c:marker>
            <c:symbol val="none"/>
          </c:marker>
          <c:xVal>
            <c:numRef>
              <c:f>Rauscher!$HR$1:$IO$1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Rauscher!$HR$20:$IO$20</c:f>
              <c:numCache>
                <c:formatCode>0E+00</c:formatCode>
                <c:ptCount val="24"/>
                <c:pt idx="0">
                  <c:v>6.8864386895737258E-30</c:v>
                </c:pt>
                <c:pt idx="1">
                  <c:v>1.07704603922018E-20</c:v>
                </c:pt>
                <c:pt idx="2">
                  <c:v>3.7498543438618579E-16</c:v>
                </c:pt>
                <c:pt idx="3">
                  <c:v>1.0941219875733178E-11</c:v>
                </c:pt>
                <c:pt idx="4">
                  <c:v>1.645325234788798E-9</c:v>
                </c:pt>
                <c:pt idx="5">
                  <c:v>3.0877576745860034E-8</c:v>
                </c:pt>
                <c:pt idx="6">
                  <c:v>2.0735236247743516E-7</c:v>
                </c:pt>
                <c:pt idx="7">
                  <c:v>7.7962745173560594E-7</c:v>
                </c:pt>
                <c:pt idx="8">
                  <c:v>2.0492641468818873E-6</c:v>
                </c:pt>
                <c:pt idx="9">
                  <c:v>4.2556722930613946E-6</c:v>
                </c:pt>
                <c:pt idx="10">
                  <c:v>7.509502352997089E-6</c:v>
                </c:pt>
                <c:pt idx="11">
                  <c:v>3.6083770856846203E-5</c:v>
                </c:pt>
                <c:pt idx="12">
                  <c:v>6.963420711634704E-5</c:v>
                </c:pt>
                <c:pt idx="13">
                  <c:v>9.5765462300298658E-5</c:v>
                </c:pt>
                <c:pt idx="14">
                  <c:v>1.1261715970357958E-4</c:v>
                </c:pt>
                <c:pt idx="15">
                  <c:v>1.2198433116354257E-4</c:v>
                </c:pt>
                <c:pt idx="16">
                  <c:v>1.2608280924626528E-4</c:v>
                </c:pt>
                <c:pt idx="17">
                  <c:v>1.2669133047707402E-4</c:v>
                </c:pt>
                <c:pt idx="18">
                  <c:v>1.2507384593505734E-4</c:v>
                </c:pt>
                <c:pt idx="19">
                  <c:v>1.1829827174896574E-4</c:v>
                </c:pt>
                <c:pt idx="20">
                  <c:v>1.0967762750839411E-4</c:v>
                </c:pt>
                <c:pt idx="21">
                  <c:v>1.0087882171063376E-4</c:v>
                </c:pt>
                <c:pt idx="22">
                  <c:v>9.2572313880296057E-5</c:v>
                </c:pt>
                <c:pt idx="23">
                  <c:v>8.4990973735829189E-5</c:v>
                </c:pt>
              </c:numCache>
            </c:numRef>
          </c:yVal>
          <c:smooth val="1"/>
          <c:extLst>
            <c:ext xmlns:c16="http://schemas.microsoft.com/office/drawing/2014/chart" uri="{C3380CC4-5D6E-409C-BE32-E72D297353CC}">
              <c16:uniqueId val="{00000011-5815-4F6D-97E3-78D6C7917DAF}"/>
            </c:ext>
          </c:extLst>
        </c:ser>
        <c:ser>
          <c:idx val="18"/>
          <c:order val="18"/>
          <c:spPr>
            <a:ln w="9525" cap="rnd">
              <a:solidFill>
                <a:schemeClr val="accent1">
                  <a:lumMod val="80000"/>
                </a:schemeClr>
              </a:solidFill>
              <a:round/>
            </a:ln>
            <a:effectLst/>
          </c:spPr>
          <c:marker>
            <c:symbol val="none"/>
          </c:marker>
          <c:xVal>
            <c:numRef>
              <c:f>Rauscher!$HR$1:$IO$1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Rauscher!$HR$21:$IO$21</c:f>
              <c:numCache>
                <c:formatCode>0E+00</c:formatCode>
                <c:ptCount val="24"/>
                <c:pt idx="0">
                  <c:v>7.950118693654332E-37</c:v>
                </c:pt>
                <c:pt idx="1">
                  <c:v>1.2162021207937335E-24</c:v>
                </c:pt>
                <c:pt idx="2">
                  <c:v>1.3242871581882462E-18</c:v>
                </c:pt>
                <c:pt idx="3">
                  <c:v>1.2084530864082164E-12</c:v>
                </c:pt>
                <c:pt idx="4">
                  <c:v>1.016281332670872E-9</c:v>
                </c:pt>
                <c:pt idx="5">
                  <c:v>5.3575259557043517E-8</c:v>
                </c:pt>
                <c:pt idx="6">
                  <c:v>7.1625772327216988E-7</c:v>
                </c:pt>
                <c:pt idx="7">
                  <c:v>4.4039960572939578E-6</c:v>
                </c:pt>
                <c:pt idx="8">
                  <c:v>1.6740072788652312E-5</c:v>
                </c:pt>
                <c:pt idx="9">
                  <c:v>4.6315597176264378E-5</c:v>
                </c:pt>
                <c:pt idx="10">
                  <c:v>1.0281346595963987E-4</c:v>
                </c:pt>
                <c:pt idx="11">
                  <c:v>9.8353544231635478E-4</c:v>
                </c:pt>
                <c:pt idx="12">
                  <c:v>2.6780603605952714E-3</c:v>
                </c:pt>
                <c:pt idx="13">
                  <c:v>4.5281250586274137E-3</c:v>
                </c:pt>
                <c:pt idx="14">
                  <c:v>6.1111356557483525E-3</c:v>
                </c:pt>
                <c:pt idx="15">
                  <c:v>7.3036726094491177E-3</c:v>
                </c:pt>
                <c:pt idx="16">
                  <c:v>8.1270521254012077E-3</c:v>
                </c:pt>
                <c:pt idx="17">
                  <c:v>8.6485639987269949E-3</c:v>
                </c:pt>
                <c:pt idx="18">
                  <c:v>8.9392186732184069E-3</c:v>
                </c:pt>
                <c:pt idx="19">
                  <c:v>9.0576468201524016E-3</c:v>
                </c:pt>
                <c:pt idx="20">
                  <c:v>8.8209422100146134E-3</c:v>
                </c:pt>
                <c:pt idx="21">
                  <c:v>8.418154466812872E-3</c:v>
                </c:pt>
                <c:pt idx="22">
                  <c:v>7.9498324895537591E-3</c:v>
                </c:pt>
                <c:pt idx="23">
                  <c:v>7.4682292122322308E-3</c:v>
                </c:pt>
              </c:numCache>
            </c:numRef>
          </c:yVal>
          <c:smooth val="1"/>
          <c:extLst>
            <c:ext xmlns:c16="http://schemas.microsoft.com/office/drawing/2014/chart" uri="{C3380CC4-5D6E-409C-BE32-E72D297353CC}">
              <c16:uniqueId val="{00000012-5815-4F6D-97E3-78D6C7917DAF}"/>
            </c:ext>
          </c:extLst>
        </c:ser>
        <c:ser>
          <c:idx val="19"/>
          <c:order val="19"/>
          <c:spPr>
            <a:ln w="9525" cap="rnd">
              <a:solidFill>
                <a:schemeClr val="accent2">
                  <a:lumMod val="80000"/>
                </a:schemeClr>
              </a:solidFill>
              <a:round/>
            </a:ln>
            <a:effectLst/>
          </c:spPr>
          <c:marker>
            <c:symbol val="none"/>
          </c:marker>
          <c:xVal>
            <c:numRef>
              <c:f>Rauscher!$HR$1:$IO$1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Rauscher!$HR$22:$IO$22</c:f>
              <c:numCache>
                <c:formatCode>0E+00</c:formatCode>
                <c:ptCount val="24"/>
                <c:pt idx="0">
                  <c:v>7.1689749810853417E-43</c:v>
                </c:pt>
                <c:pt idx="1">
                  <c:v>2.7700220891317415E-28</c:v>
                </c:pt>
                <c:pt idx="2">
                  <c:v>4.7935433082490117E-21</c:v>
                </c:pt>
                <c:pt idx="3">
                  <c:v>6.9518644410079454E-14</c:v>
                </c:pt>
                <c:pt idx="4">
                  <c:v>2.3306870014049125E-10</c:v>
                </c:pt>
                <c:pt idx="5">
                  <c:v>2.8170424599820995E-8</c:v>
                </c:pt>
                <c:pt idx="6">
                  <c:v>6.5484396508809629E-7</c:v>
                </c:pt>
                <c:pt idx="7">
                  <c:v>5.9774369820562966E-6</c:v>
                </c:pt>
                <c:pt idx="8">
                  <c:v>3.0558012668112444E-5</c:v>
                </c:pt>
                <c:pt idx="9">
                  <c:v>1.0646203996049593E-4</c:v>
                </c:pt>
                <c:pt idx="10">
                  <c:v>2.8418249070902491E-4</c:v>
                </c:pt>
                <c:pt idx="11">
                  <c:v>4.7269034682238462E-3</c:v>
                </c:pt>
                <c:pt idx="12">
                  <c:v>1.6971756072643372E-2</c:v>
                </c:pt>
                <c:pt idx="13">
                  <c:v>3.3876353290106853E-2</c:v>
                </c:pt>
                <c:pt idx="14">
                  <c:v>5.1067905427751192E-2</c:v>
                </c:pt>
                <c:pt idx="15">
                  <c:v>6.605220699549301E-2</c:v>
                </c:pt>
                <c:pt idx="16">
                  <c:v>7.7986425855912436E-2</c:v>
                </c:pt>
                <c:pt idx="17">
                  <c:v>8.6906032852852505E-2</c:v>
                </c:pt>
                <c:pt idx="18">
                  <c:v>9.3201186946268527E-2</c:v>
                </c:pt>
                <c:pt idx="19">
                  <c:v>9.9807046652088727E-2</c:v>
                </c:pt>
                <c:pt idx="20">
                  <c:v>0.10111620377056145</c:v>
                </c:pt>
                <c:pt idx="21">
                  <c:v>9.940143132600289E-2</c:v>
                </c:pt>
                <c:pt idx="22">
                  <c:v>9.6060247317036856E-2</c:v>
                </c:pt>
                <c:pt idx="23">
                  <c:v>9.1920280605073373E-2</c:v>
                </c:pt>
              </c:numCache>
            </c:numRef>
          </c:yVal>
          <c:smooth val="1"/>
          <c:extLst>
            <c:ext xmlns:c16="http://schemas.microsoft.com/office/drawing/2014/chart" uri="{C3380CC4-5D6E-409C-BE32-E72D297353CC}">
              <c16:uniqueId val="{00000013-5815-4F6D-97E3-78D6C7917DAF}"/>
            </c:ext>
          </c:extLst>
        </c:ser>
        <c:ser>
          <c:idx val="20"/>
          <c:order val="20"/>
          <c:spPr>
            <a:ln w="25400" cap="rnd">
              <a:solidFill>
                <a:srgbClr val="FF0000"/>
              </a:solidFill>
              <a:round/>
            </a:ln>
            <a:effectLst/>
          </c:spPr>
          <c:marker>
            <c:symbol val="none"/>
          </c:marker>
          <c:xVal>
            <c:numRef>
              <c:f>Rauscher!$HR$1:$IO$1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Rauscher!$HR$23:$IO$23</c:f>
              <c:numCache>
                <c:formatCode>0E+00</c:formatCode>
                <c:ptCount val="24"/>
                <c:pt idx="0">
                  <c:v>1.6160208089008108E-46</c:v>
                </c:pt>
                <c:pt idx="1">
                  <c:v>1.5483518150930285E-30</c:v>
                </c:pt>
                <c:pt idx="2">
                  <c:v>1.3342626726093727E-22</c:v>
                </c:pt>
                <c:pt idx="3">
                  <c:v>9.6357215516396671E-15</c:v>
                </c:pt>
                <c:pt idx="4">
                  <c:v>7.208850738602926E-11</c:v>
                </c:pt>
                <c:pt idx="5">
                  <c:v>1.4103761394560409E-8</c:v>
                </c:pt>
                <c:pt idx="6">
                  <c:v>4.5197981670267394E-7</c:v>
                </c:pt>
                <c:pt idx="7">
                  <c:v>5.1891469631335451E-6</c:v>
                </c:pt>
                <c:pt idx="8">
                  <c:v>3.1506915282936735E-5</c:v>
                </c:pt>
                <c:pt idx="9">
                  <c:v>1.2548026224652251E-4</c:v>
                </c:pt>
                <c:pt idx="10">
                  <c:v>3.7278448988421563E-4</c:v>
                </c:pt>
                <c:pt idx="11">
                  <c:v>8.5482438974957779E-3</c:v>
                </c:pt>
                <c:pt idx="12">
                  <c:v>3.603684645763041E-2</c:v>
                </c:pt>
                <c:pt idx="13">
                  <c:v>7.9204261228623771E-2</c:v>
                </c:pt>
                <c:pt idx="14">
                  <c:v>0.12731743195942002</c:v>
                </c:pt>
                <c:pt idx="15">
                  <c:v>0.17240390892427121</c:v>
                </c:pt>
                <c:pt idx="16">
                  <c:v>0.21067779045893734</c:v>
                </c:pt>
                <c:pt idx="17">
                  <c:v>0.24114020983212417</c:v>
                </c:pt>
                <c:pt idx="18">
                  <c:v>0.26420262558947605</c:v>
                </c:pt>
                <c:pt idx="19">
                  <c:v>0.29216006738981548</c:v>
                </c:pt>
                <c:pt idx="20">
                  <c:v>0.30285892948920357</c:v>
                </c:pt>
                <c:pt idx="21">
                  <c:v>0.30288812443947977</c:v>
                </c:pt>
                <c:pt idx="22">
                  <c:v>0.29664927679464764</c:v>
                </c:pt>
                <c:pt idx="23">
                  <c:v>0.28691874553877156</c:v>
                </c:pt>
              </c:numCache>
            </c:numRef>
          </c:yVal>
          <c:smooth val="1"/>
          <c:extLst>
            <c:ext xmlns:c16="http://schemas.microsoft.com/office/drawing/2014/chart" uri="{C3380CC4-5D6E-409C-BE32-E72D297353CC}">
              <c16:uniqueId val="{00000014-5815-4F6D-97E3-78D6C7917DAF}"/>
            </c:ext>
          </c:extLst>
        </c:ser>
        <c:ser>
          <c:idx val="21"/>
          <c:order val="21"/>
          <c:spPr>
            <a:ln w="9525" cap="rnd">
              <a:solidFill>
                <a:schemeClr val="accent4">
                  <a:lumMod val="80000"/>
                </a:schemeClr>
              </a:solidFill>
              <a:round/>
            </a:ln>
            <a:effectLst/>
          </c:spPr>
          <c:marker>
            <c:symbol val="none"/>
          </c:marker>
          <c:xVal>
            <c:numRef>
              <c:f>Rauscher!$HR$1:$IO$1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Rauscher!$HR$24:$IO$24</c:f>
              <c:numCache>
                <c:formatCode>0E+00</c:formatCode>
                <c:ptCount val="24"/>
                <c:pt idx="0">
                  <c:v>2.8606732198942847E-48</c:v>
                </c:pt>
                <c:pt idx="1">
                  <c:v>1.2390513902364004E-31</c:v>
                </c:pt>
                <c:pt idx="2">
                  <c:v>2.2701794767418345E-23</c:v>
                </c:pt>
                <c:pt idx="3">
                  <c:v>3.4857985375623597E-15</c:v>
                </c:pt>
                <c:pt idx="4">
                  <c:v>3.8026264774059117E-11</c:v>
                </c:pt>
                <c:pt idx="5">
                  <c:v>9.3289409038187468E-9</c:v>
                </c:pt>
                <c:pt idx="6">
                  <c:v>3.4764522501878609E-7</c:v>
                </c:pt>
                <c:pt idx="7">
                  <c:v>4.4454228874613546E-6</c:v>
                </c:pt>
                <c:pt idx="8">
                  <c:v>2.9263273640970056E-5</c:v>
                </c:pt>
                <c:pt idx="9">
                  <c:v>1.2410588417059978E-4</c:v>
                </c:pt>
                <c:pt idx="10">
                  <c:v>3.8771690361743443E-4</c:v>
                </c:pt>
                <c:pt idx="11">
                  <c:v>1.0338407416998232E-2</c:v>
                </c:pt>
                <c:pt idx="12">
                  <c:v>4.6998439246614454E-2</c:v>
                </c:pt>
                <c:pt idx="13">
                  <c:v>0.10807895952064001</c:v>
                </c:pt>
                <c:pt idx="14">
                  <c:v>0.17905417221796119</c:v>
                </c:pt>
                <c:pt idx="15">
                  <c:v>0.24774429366425421</c:v>
                </c:pt>
                <c:pt idx="16">
                  <c:v>0.30767718195930766</c:v>
                </c:pt>
                <c:pt idx="17">
                  <c:v>0.35662037729960111</c:v>
                </c:pt>
                <c:pt idx="18">
                  <c:v>0.39467683698386158</c:v>
                </c:pt>
                <c:pt idx="19">
                  <c:v>0.44307510546506568</c:v>
                </c:pt>
                <c:pt idx="20">
                  <c:v>0.46427667422666474</c:v>
                </c:pt>
                <c:pt idx="21">
                  <c:v>0.46808930574758717</c:v>
                </c:pt>
                <c:pt idx="22">
                  <c:v>0.46133856481601226</c:v>
                </c:pt>
                <c:pt idx="23">
                  <c:v>0.44845553050994569</c:v>
                </c:pt>
              </c:numCache>
            </c:numRef>
          </c:yVal>
          <c:smooth val="1"/>
          <c:extLst>
            <c:ext xmlns:c16="http://schemas.microsoft.com/office/drawing/2014/chart" uri="{C3380CC4-5D6E-409C-BE32-E72D297353CC}">
              <c16:uniqueId val="{00000015-5815-4F6D-97E3-78D6C7917DAF}"/>
            </c:ext>
          </c:extLst>
        </c:ser>
        <c:ser>
          <c:idx val="22"/>
          <c:order val="22"/>
          <c:spPr>
            <a:ln w="9525" cap="rnd">
              <a:solidFill>
                <a:schemeClr val="accent5">
                  <a:lumMod val="80000"/>
                </a:schemeClr>
              </a:solidFill>
              <a:round/>
            </a:ln>
            <a:effectLst/>
          </c:spPr>
          <c:marker>
            <c:symbol val="none"/>
          </c:marker>
          <c:xVal>
            <c:numRef>
              <c:f>Rauscher!$HR$1:$IO$1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Rauscher!$HR$25:$IO$25</c:f>
              <c:numCache>
                <c:formatCode>0E+00</c:formatCode>
                <c:ptCount val="24"/>
                <c:pt idx="0">
                  <c:v>5.1346136680921167E-49</c:v>
                </c:pt>
                <c:pt idx="1">
                  <c:v>4.2926762050069997E-32</c:v>
                </c:pt>
                <c:pt idx="2">
                  <c:v>1.0926942297232315E-23</c:v>
                </c:pt>
                <c:pt idx="3">
                  <c:v>2.3309898617133973E-15</c:v>
                </c:pt>
                <c:pt idx="4">
                  <c:v>2.9972404941029583E-11</c:v>
                </c:pt>
                <c:pt idx="5">
                  <c:v>8.1154042680053091E-9</c:v>
                </c:pt>
                <c:pt idx="6">
                  <c:v>3.2297879855207874E-7</c:v>
                </c:pt>
                <c:pt idx="7">
                  <c:v>4.3286331037909973E-6</c:v>
                </c:pt>
                <c:pt idx="8">
                  <c:v>2.9516208237730048E-5</c:v>
                </c:pt>
                <c:pt idx="9">
                  <c:v>1.2865598691488985E-4</c:v>
                </c:pt>
                <c:pt idx="10">
                  <c:v>4.1083963968605546E-4</c:v>
                </c:pt>
                <c:pt idx="11">
                  <c:v>1.1699604363367264E-2</c:v>
                </c:pt>
                <c:pt idx="12">
                  <c:v>5.4964329344612491E-2</c:v>
                </c:pt>
                <c:pt idx="13">
                  <c:v>0.12891594340766221</c:v>
                </c:pt>
                <c:pt idx="14">
                  <c:v>0.21640231729348403</c:v>
                </c:pt>
                <c:pt idx="15">
                  <c:v>0.30224638262525622</c:v>
                </c:pt>
                <c:pt idx="16">
                  <c:v>0.3780182204163513</c:v>
                </c:pt>
                <c:pt idx="17">
                  <c:v>0.44055850863882529</c:v>
                </c:pt>
                <c:pt idx="18">
                  <c:v>0.48971462311965491</c:v>
                </c:pt>
                <c:pt idx="19">
                  <c:v>0.55339442015264784</c:v>
                </c:pt>
                <c:pt idx="20">
                  <c:v>0.58260510537310561</c:v>
                </c:pt>
                <c:pt idx="21">
                  <c:v>0.58946243872842752</c:v>
                </c:pt>
                <c:pt idx="22">
                  <c:v>0.58255532276062716</c:v>
                </c:pt>
                <c:pt idx="23">
                  <c:v>0.56752996447935911</c:v>
                </c:pt>
              </c:numCache>
            </c:numRef>
          </c:yVal>
          <c:smooth val="1"/>
          <c:extLst>
            <c:ext xmlns:c16="http://schemas.microsoft.com/office/drawing/2014/chart" uri="{C3380CC4-5D6E-409C-BE32-E72D297353CC}">
              <c16:uniqueId val="{00000016-5815-4F6D-97E3-78D6C7917DAF}"/>
            </c:ext>
          </c:extLst>
        </c:ser>
        <c:ser>
          <c:idx val="23"/>
          <c:order val="23"/>
          <c:spPr>
            <a:ln w="9525" cap="rnd">
              <a:solidFill>
                <a:schemeClr val="accent6">
                  <a:lumMod val="80000"/>
                </a:schemeClr>
              </a:solidFill>
              <a:round/>
            </a:ln>
            <a:effectLst/>
          </c:spPr>
          <c:marker>
            <c:symbol val="none"/>
          </c:marker>
          <c:xVal>
            <c:numRef>
              <c:f>Rauscher!$HR$1:$IO$1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Rauscher!$HR$26:$IO$26</c:f>
              <c:numCache>
                <c:formatCode>0E+00</c:formatCode>
                <c:ptCount val="24"/>
                <c:pt idx="0">
                  <c:v>2.4371541594140331E-54</c:v>
                </c:pt>
                <c:pt idx="1">
                  <c:v>1.8823417274941184E-35</c:v>
                </c:pt>
                <c:pt idx="2">
                  <c:v>4.605391377739324E-26</c:v>
                </c:pt>
                <c:pt idx="3">
                  <c:v>9.4429096351088387E-17</c:v>
                </c:pt>
                <c:pt idx="4">
                  <c:v>3.7643137852122086E-12</c:v>
                </c:pt>
                <c:pt idx="5">
                  <c:v>2.0096186488352684E-9</c:v>
                </c:pt>
                <c:pt idx="6">
                  <c:v>1.257584045245779E-7</c:v>
                </c:pt>
                <c:pt idx="7">
                  <c:v>2.3286994007801137E-6</c:v>
                </c:pt>
                <c:pt idx="8">
                  <c:v>2.0235920226657897E-5</c:v>
                </c:pt>
                <c:pt idx="9">
                  <c:v>1.065104427274013E-4</c:v>
                </c:pt>
                <c:pt idx="10">
                  <c:v>3.9550717447191605E-4</c:v>
                </c:pt>
                <c:pt idx="11">
                  <c:v>1.7709761525151989E-2</c:v>
                </c:pt>
                <c:pt idx="12">
                  <c:v>0.10432832290861811</c:v>
                </c:pt>
                <c:pt idx="13">
                  <c:v>0.28028236753660574</c:v>
                </c:pt>
                <c:pt idx="14">
                  <c:v>0.5150660862860339</c:v>
                </c:pt>
                <c:pt idx="15">
                  <c:v>0.76743586301201661</c:v>
                </c:pt>
                <c:pt idx="16">
                  <c:v>1.0075199616119346</c:v>
                </c:pt>
                <c:pt idx="17">
                  <c:v>1.2193390392636936</c:v>
                </c:pt>
                <c:pt idx="18">
                  <c:v>1.3969083883175879</c:v>
                </c:pt>
                <c:pt idx="19">
                  <c:v>1.6516407132093103</c:v>
                </c:pt>
                <c:pt idx="20">
                  <c:v>1.7959533639030787</c:v>
                </c:pt>
                <c:pt idx="21">
                  <c:v>1.861687913922152</c:v>
                </c:pt>
                <c:pt idx="22">
                  <c:v>1.8748990850468206</c:v>
                </c:pt>
                <c:pt idx="23">
                  <c:v>1.8543064223686396</c:v>
                </c:pt>
              </c:numCache>
            </c:numRef>
          </c:yVal>
          <c:smooth val="1"/>
          <c:extLst>
            <c:ext xmlns:c16="http://schemas.microsoft.com/office/drawing/2014/chart" uri="{C3380CC4-5D6E-409C-BE32-E72D297353CC}">
              <c16:uniqueId val="{00000017-5815-4F6D-97E3-78D6C7917DAF}"/>
            </c:ext>
          </c:extLst>
        </c:ser>
        <c:ser>
          <c:idx val="24"/>
          <c:order val="24"/>
          <c:spPr>
            <a:ln w="9525" cap="rnd">
              <a:solidFill>
                <a:schemeClr val="accent1">
                  <a:lumMod val="60000"/>
                  <a:lumOff val="40000"/>
                </a:schemeClr>
              </a:solidFill>
              <a:round/>
            </a:ln>
            <a:effectLst/>
          </c:spPr>
          <c:marker>
            <c:symbol val="none"/>
          </c:marker>
          <c:xVal>
            <c:numRef>
              <c:f>Rauscher!$HR$1:$IO$1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Rauscher!$HR$27:$IO$27</c:f>
              <c:numCache>
                <c:formatCode>0E+00</c:formatCode>
                <c:ptCount val="24"/>
                <c:pt idx="0">
                  <c:v>6.2384096838119757E-57</c:v>
                </c:pt>
                <c:pt idx="1">
                  <c:v>4.2042353597284634E-37</c:v>
                </c:pt>
                <c:pt idx="2">
                  <c:v>3.0384628037656356E-27</c:v>
                </c:pt>
                <c:pt idx="3">
                  <c:v>1.8403144837631858E-17</c:v>
                </c:pt>
                <c:pt idx="4">
                  <c:v>1.2608732861330828E-12</c:v>
                </c:pt>
                <c:pt idx="5">
                  <c:v>9.3157736252782572E-10</c:v>
                </c:pt>
                <c:pt idx="6">
                  <c:v>7.2397248219132078E-8</c:v>
                </c:pt>
                <c:pt idx="7">
                  <c:v>1.5649422098316836E-6</c:v>
                </c:pt>
                <c:pt idx="8">
                  <c:v>1.5272414638846365E-5</c:v>
                </c:pt>
                <c:pt idx="9">
                  <c:v>8.797855813919143E-5</c:v>
                </c:pt>
                <c:pt idx="10">
                  <c:v>3.5115506598751983E-4</c:v>
                </c:pt>
                <c:pt idx="11">
                  <c:v>1.9527068571376562E-2</c:v>
                </c:pt>
                <c:pt idx="12">
                  <c:v>0.12819363054634886</c:v>
                </c:pt>
                <c:pt idx="13">
                  <c:v>0.3675224967976311</c:v>
                </c:pt>
                <c:pt idx="14">
                  <c:v>0.70528891734382793</c:v>
                </c:pt>
                <c:pt idx="15">
                  <c:v>1.0838923748849885</c:v>
                </c:pt>
                <c:pt idx="16">
                  <c:v>1.4563900562958489</c:v>
                </c:pt>
                <c:pt idx="17">
                  <c:v>1.7946861235330829</c:v>
                </c:pt>
                <c:pt idx="18">
                  <c:v>2.0859501997527774</c:v>
                </c:pt>
                <c:pt idx="19">
                  <c:v>2.5203425232435515</c:v>
                </c:pt>
                <c:pt idx="20">
                  <c:v>2.7832936286692425</c:v>
                </c:pt>
                <c:pt idx="21">
                  <c:v>2.9188436829568056</c:v>
                </c:pt>
                <c:pt idx="22">
                  <c:v>2.9662096624081875</c:v>
                </c:pt>
                <c:pt idx="23">
                  <c:v>2.9548908473747675</c:v>
                </c:pt>
              </c:numCache>
            </c:numRef>
          </c:yVal>
          <c:smooth val="1"/>
          <c:extLst>
            <c:ext xmlns:c16="http://schemas.microsoft.com/office/drawing/2014/chart" uri="{C3380CC4-5D6E-409C-BE32-E72D297353CC}">
              <c16:uniqueId val="{00000018-5815-4F6D-97E3-78D6C7917DAF}"/>
            </c:ext>
          </c:extLst>
        </c:ser>
        <c:ser>
          <c:idx val="25"/>
          <c:order val="25"/>
          <c:spPr>
            <a:ln w="9525" cap="rnd">
              <a:solidFill>
                <a:schemeClr val="accent2">
                  <a:lumMod val="60000"/>
                  <a:lumOff val="40000"/>
                </a:schemeClr>
              </a:solidFill>
              <a:round/>
            </a:ln>
            <a:effectLst/>
          </c:spPr>
          <c:marker>
            <c:symbol val="none"/>
          </c:marker>
          <c:xVal>
            <c:numRef>
              <c:f>Rauscher!$HR$1:$IO$1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Rauscher!$HR$28:$IO$28</c:f>
              <c:numCache>
                <c:formatCode>0E+00</c:formatCode>
                <c:ptCount val="24"/>
                <c:pt idx="0">
                  <c:v>2.7365738104239321E-61</c:v>
                </c:pt>
                <c:pt idx="1">
                  <c:v>6.733120830622262E-40</c:v>
                </c:pt>
                <c:pt idx="2">
                  <c:v>2.9402304338909993E-29</c:v>
                </c:pt>
                <c:pt idx="3">
                  <c:v>1.0760130666473811E-18</c:v>
                </c:pt>
                <c:pt idx="4">
                  <c:v>1.8121576341644275E-13</c:v>
                </c:pt>
                <c:pt idx="5">
                  <c:v>2.2966926101850473E-10</c:v>
                </c:pt>
                <c:pt idx="6">
                  <c:v>2.5576765224386134E-8</c:v>
                </c:pt>
                <c:pt idx="7">
                  <c:v>7.148609677602559E-7</c:v>
                </c:pt>
                <c:pt idx="8">
                  <c:v>8.4592289314580986E-6</c:v>
                </c:pt>
                <c:pt idx="9">
                  <c:v>5.6610859696669242E-5</c:v>
                </c:pt>
                <c:pt idx="10">
                  <c:v>2.5474268305752143E-4</c:v>
                </c:pt>
                <c:pt idx="11">
                  <c:v>2.029922433383255E-2</c:v>
                </c:pt>
                <c:pt idx="12">
                  <c:v>0.15952496012879458</c:v>
                </c:pt>
                <c:pt idx="13">
                  <c:v>0.5094692883590215</c:v>
                </c:pt>
                <c:pt idx="14">
                  <c:v>1.0506282220885352</c:v>
                </c:pt>
                <c:pt idx="15">
                  <c:v>1.6997619717586301</c:v>
                </c:pt>
                <c:pt idx="16">
                  <c:v>2.3736660107358065</c:v>
                </c:pt>
                <c:pt idx="17">
                  <c:v>3.014049485851539</c:v>
                </c:pt>
                <c:pt idx="18">
                  <c:v>3.5882424810259987</c:v>
                </c:pt>
                <c:pt idx="19">
                  <c:v>4.4942929317768039</c:v>
                </c:pt>
                <c:pt idx="20">
                  <c:v>5.0923800314348115</c:v>
                </c:pt>
                <c:pt idx="21">
                  <c:v>5.4443068834786592</c:v>
                </c:pt>
                <c:pt idx="22">
                  <c:v>5.6162132438963708</c:v>
                </c:pt>
                <c:pt idx="23">
                  <c:v>5.6622778156445257</c:v>
                </c:pt>
              </c:numCache>
            </c:numRef>
          </c:yVal>
          <c:smooth val="1"/>
          <c:extLst>
            <c:ext xmlns:c16="http://schemas.microsoft.com/office/drawing/2014/chart" uri="{C3380CC4-5D6E-409C-BE32-E72D297353CC}">
              <c16:uniqueId val="{00000019-5815-4F6D-97E3-78D6C7917DAF}"/>
            </c:ext>
          </c:extLst>
        </c:ser>
        <c:ser>
          <c:idx val="26"/>
          <c:order val="26"/>
          <c:spPr>
            <a:ln w="9525" cap="rnd">
              <a:solidFill>
                <a:schemeClr val="accent3">
                  <a:lumMod val="60000"/>
                  <a:lumOff val="40000"/>
                </a:schemeClr>
              </a:solidFill>
              <a:round/>
            </a:ln>
            <a:effectLst/>
          </c:spPr>
          <c:marker>
            <c:symbol val="none"/>
          </c:marker>
          <c:xVal>
            <c:numRef>
              <c:f>Rauscher!$HR$1:$IO$1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Rauscher!$HR$29:$IO$29</c:f>
              <c:numCache>
                <c:formatCode>0E+00</c:formatCode>
                <c:ptCount val="24"/>
                <c:pt idx="0">
                  <c:v>1.4326767589915525E-62</c:v>
                </c:pt>
                <c:pt idx="1">
                  <c:v>1.0017430299099076E-40</c:v>
                </c:pt>
                <c:pt idx="2">
                  <c:v>7.3742987083507107E-30</c:v>
                </c:pt>
                <c:pt idx="3">
                  <c:v>4.5494231993256052E-19</c:v>
                </c:pt>
                <c:pt idx="4">
                  <c:v>9.9479703811232425E-14</c:v>
                </c:pt>
                <c:pt idx="5">
                  <c:v>1.4746237162500677E-10</c:v>
                </c:pt>
                <c:pt idx="6">
                  <c:v>1.8229881494635683E-8</c:v>
                </c:pt>
                <c:pt idx="7">
                  <c:v>5.4898405737240781E-7</c:v>
                </c:pt>
                <c:pt idx="8">
                  <c:v>6.8701918648801909E-6</c:v>
                </c:pt>
                <c:pt idx="9">
                  <c:v>4.8021728780308128E-5</c:v>
                </c:pt>
                <c:pt idx="10">
                  <c:v>2.2374828824032317E-4</c:v>
                </c:pt>
                <c:pt idx="11">
                  <c:v>1.9792348672308235E-2</c:v>
                </c:pt>
                <c:pt idx="12">
                  <c:v>0.16388019736119561</c:v>
                </c:pt>
                <c:pt idx="13">
                  <c:v>0.54003736413637893</c:v>
                </c:pt>
                <c:pt idx="14">
                  <c:v>1.1371737859945406</c:v>
                </c:pt>
                <c:pt idx="15">
                  <c:v>1.8674366145232366</c:v>
                </c:pt>
                <c:pt idx="16">
                  <c:v>2.6371653445240706</c:v>
                </c:pt>
                <c:pt idx="17">
                  <c:v>3.3779103406622242</c:v>
                </c:pt>
                <c:pt idx="18">
                  <c:v>4.0495196947133474</c:v>
                </c:pt>
                <c:pt idx="19">
                  <c:v>5.1252977026708617</c:v>
                </c:pt>
                <c:pt idx="20">
                  <c:v>5.8508440053491899</c:v>
                </c:pt>
                <c:pt idx="21">
                  <c:v>6.2902847271105475</c:v>
                </c:pt>
                <c:pt idx="22">
                  <c:v>6.5172036372435995</c:v>
                </c:pt>
                <c:pt idx="23">
                  <c:v>6.5935738085938453</c:v>
                </c:pt>
              </c:numCache>
            </c:numRef>
          </c:yVal>
          <c:smooth val="1"/>
          <c:extLst>
            <c:ext xmlns:c16="http://schemas.microsoft.com/office/drawing/2014/chart" uri="{C3380CC4-5D6E-409C-BE32-E72D297353CC}">
              <c16:uniqueId val="{0000001A-5815-4F6D-97E3-78D6C7917DAF}"/>
            </c:ext>
          </c:extLst>
        </c:ser>
        <c:ser>
          <c:idx val="27"/>
          <c:order val="27"/>
          <c:spPr>
            <a:ln w="9525" cap="rnd">
              <a:solidFill>
                <a:schemeClr val="accent4">
                  <a:lumMod val="60000"/>
                  <a:lumOff val="40000"/>
                </a:schemeClr>
              </a:solidFill>
              <a:round/>
            </a:ln>
            <a:effectLst/>
          </c:spPr>
          <c:marker>
            <c:symbol val="none"/>
          </c:marker>
          <c:xVal>
            <c:numRef>
              <c:f>Rauscher!$HR$1:$IO$1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Rauscher!$HR$30:$IO$30</c:f>
              <c:numCache>
                <c:formatCode>0E+00</c:formatCode>
                <c:ptCount val="24"/>
                <c:pt idx="0">
                  <c:v>3.0209701996318099E-65</c:v>
                </c:pt>
                <c:pt idx="1">
                  <c:v>1.8431140696952689E-42</c:v>
                </c:pt>
                <c:pt idx="2">
                  <c:v>4.0078867416549641E-31</c:v>
                </c:pt>
                <c:pt idx="3">
                  <c:v>7.3038169902772195E-20</c:v>
                </c:pt>
                <c:pt idx="4">
                  <c:v>2.744905789409379E-14</c:v>
                </c:pt>
                <c:pt idx="5">
                  <c:v>5.6311075607209355E-11</c:v>
                </c:pt>
                <c:pt idx="6">
                  <c:v>8.6452233952198315E-9</c:v>
                </c:pt>
                <c:pt idx="7">
                  <c:v>3.0391486313339661E-7</c:v>
                </c:pt>
                <c:pt idx="8">
                  <c:v>4.2713085777543288E-6</c:v>
                </c:pt>
                <c:pt idx="9">
                  <c:v>3.2676066791126473E-5</c:v>
                </c:pt>
                <c:pt idx="10">
                  <c:v>1.6364834892117211E-4</c:v>
                </c:pt>
                <c:pt idx="11">
                  <c:v>1.7977487919219676E-2</c:v>
                </c:pt>
                <c:pt idx="12">
                  <c:v>0.16588153051723459</c:v>
                </c:pt>
                <c:pt idx="13">
                  <c:v>0.58333669145770173</c:v>
                </c:pt>
                <c:pt idx="14">
                  <c:v>1.2827389384726393</c:v>
                </c:pt>
                <c:pt idx="15">
                  <c:v>2.1726875446950893</c:v>
                </c:pt>
                <c:pt idx="16">
                  <c:v>3.1402826511751942</c:v>
                </c:pt>
                <c:pt idx="17">
                  <c:v>4.0956183336181136</c:v>
                </c:pt>
                <c:pt idx="18">
                  <c:v>4.9813477412485261</c:v>
                </c:pt>
                <c:pt idx="19">
                  <c:v>6.4427372158865559</c:v>
                </c:pt>
                <c:pt idx="20">
                  <c:v>7.46947062821648</c:v>
                </c:pt>
                <c:pt idx="21">
                  <c:v>8.1242185191120075</c:v>
                </c:pt>
                <c:pt idx="22">
                  <c:v>8.4936150451285304</c:v>
                </c:pt>
                <c:pt idx="23">
                  <c:v>8.6554200003606816</c:v>
                </c:pt>
              </c:numCache>
            </c:numRef>
          </c:yVal>
          <c:smooth val="1"/>
          <c:extLst>
            <c:ext xmlns:c16="http://schemas.microsoft.com/office/drawing/2014/chart" uri="{C3380CC4-5D6E-409C-BE32-E72D297353CC}">
              <c16:uniqueId val="{0000001B-5815-4F6D-97E3-78D6C7917DAF}"/>
            </c:ext>
          </c:extLst>
        </c:ser>
        <c:ser>
          <c:idx val="28"/>
          <c:order val="28"/>
          <c:spPr>
            <a:ln w="9525" cap="rnd">
              <a:solidFill>
                <a:schemeClr val="accent5">
                  <a:lumMod val="60000"/>
                  <a:lumOff val="40000"/>
                </a:schemeClr>
              </a:solidFill>
              <a:round/>
            </a:ln>
            <a:effectLst/>
          </c:spPr>
          <c:marker>
            <c:symbol val="none"/>
          </c:marker>
          <c:xVal>
            <c:numRef>
              <c:f>Rauscher!$HR$1:$IO$1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Rauscher!$HR$31:$IO$31</c:f>
              <c:numCache>
                <c:formatCode>0E+00</c:formatCode>
                <c:ptCount val="24"/>
                <c:pt idx="0">
                  <c:v>4.1027556868815419E-66</c:v>
                </c:pt>
                <c:pt idx="1">
                  <c:v>5.0220458925706947E-43</c:v>
                </c:pt>
                <c:pt idx="2">
                  <c:v>1.5468333498449777E-31</c:v>
                </c:pt>
                <c:pt idx="3">
                  <c:v>3.9928003332244609E-20</c:v>
                </c:pt>
                <c:pt idx="4">
                  <c:v>1.7858910695859234E-14</c:v>
                </c:pt>
                <c:pt idx="5">
                  <c:v>4.0670661154888232E-11</c:v>
                </c:pt>
                <c:pt idx="6">
                  <c:v>6.694275080404597E-9</c:v>
                </c:pt>
                <c:pt idx="7">
                  <c:v>2.4733137996027162E-7</c:v>
                </c:pt>
                <c:pt idx="8">
                  <c:v>3.6081799438476587E-6</c:v>
                </c:pt>
                <c:pt idx="9">
                  <c:v>2.8415610034466204E-5</c:v>
                </c:pt>
                <c:pt idx="10">
                  <c:v>1.4565279128547643E-4</c:v>
                </c:pt>
                <c:pt idx="11">
                  <c:v>1.7154422974447865E-2</c:v>
                </c:pt>
                <c:pt idx="12">
                  <c:v>0.16389477363776037</c:v>
                </c:pt>
                <c:pt idx="13">
                  <c:v>0.58851609220148904</c:v>
                </c:pt>
                <c:pt idx="14">
                  <c:v>1.3122763792554952</c:v>
                </c:pt>
                <c:pt idx="15">
                  <c:v>2.2449377212255035</c:v>
                </c:pt>
                <c:pt idx="16">
                  <c:v>3.269006277045678</c:v>
                </c:pt>
                <c:pt idx="17">
                  <c:v>4.2883131001990886</c:v>
                </c:pt>
                <c:pt idx="18">
                  <c:v>5.2399828264993422</c:v>
                </c:pt>
                <c:pt idx="19">
                  <c:v>6.8246033289687906</c:v>
                </c:pt>
                <c:pt idx="20">
                  <c:v>7.9516419142701515</c:v>
                </c:pt>
                <c:pt idx="21">
                  <c:v>8.6809765410501427</c:v>
                </c:pt>
                <c:pt idx="22">
                  <c:v>9.1020571263023289</c:v>
                </c:pt>
                <c:pt idx="23">
                  <c:v>9.2970063463976551</c:v>
                </c:pt>
              </c:numCache>
            </c:numRef>
          </c:yVal>
          <c:smooth val="1"/>
          <c:extLst>
            <c:ext xmlns:c16="http://schemas.microsoft.com/office/drawing/2014/chart" uri="{C3380CC4-5D6E-409C-BE32-E72D297353CC}">
              <c16:uniqueId val="{0000001C-5815-4F6D-97E3-78D6C7917DAF}"/>
            </c:ext>
          </c:extLst>
        </c:ser>
        <c:ser>
          <c:idx val="29"/>
          <c:order val="29"/>
          <c:spPr>
            <a:ln w="9525" cap="rnd">
              <a:solidFill>
                <a:schemeClr val="accent6">
                  <a:lumMod val="60000"/>
                  <a:lumOff val="40000"/>
                </a:schemeClr>
              </a:solidFill>
              <a:round/>
            </a:ln>
            <a:effectLst/>
          </c:spPr>
          <c:marker>
            <c:symbol val="none"/>
          </c:marker>
          <c:xVal>
            <c:numRef>
              <c:f>Rauscher!$HR$1:$IO$1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Rauscher!$HR$32:$IO$32</c:f>
              <c:numCache>
                <c:formatCode>0E+00</c:formatCode>
                <c:ptCount val="24"/>
                <c:pt idx="0">
                  <c:v>2.084635451606092E-25</c:v>
                </c:pt>
                <c:pt idx="1">
                  <c:v>3.3457006999499831E-23</c:v>
                </c:pt>
                <c:pt idx="2">
                  <c:v>3.7314352560443645E-22</c:v>
                </c:pt>
                <c:pt idx="3">
                  <c:v>3.4876745345037898E-21</c:v>
                </c:pt>
                <c:pt idx="4">
                  <c:v>9.3869890134481191E-21</c:v>
                </c:pt>
                <c:pt idx="5">
                  <c:v>1.5761602425124388E-20</c:v>
                </c:pt>
                <c:pt idx="6">
                  <c:v>2.1173267537733978E-20</c:v>
                </c:pt>
                <c:pt idx="7">
                  <c:v>2.5221288031240382E-20</c:v>
                </c:pt>
                <c:pt idx="8">
                  <c:v>2.7994905917715206E-20</c:v>
                </c:pt>
                <c:pt idx="9">
                  <c:v>2.973376965469902E-20</c:v>
                </c:pt>
                <c:pt idx="10">
                  <c:v>3.068552316226435E-20</c:v>
                </c:pt>
                <c:pt idx="11">
                  <c:v>2.9495518099706779E-20</c:v>
                </c:pt>
                <c:pt idx="12">
                  <c:v>2.5458195489015865E-20</c:v>
                </c:pt>
                <c:pt idx="13">
                  <c:v>2.1604808104097966E-20</c:v>
                </c:pt>
                <c:pt idx="14">
                  <c:v>1.8414944796387095E-20</c:v>
                </c:pt>
                <c:pt idx="15">
                  <c:v>1.5850032208434537E-20</c:v>
                </c:pt>
                <c:pt idx="16">
                  <c:v>1.3788028193837538E-20</c:v>
                </c:pt>
                <c:pt idx="17">
                  <c:v>1.2115834377182131E-20</c:v>
                </c:pt>
                <c:pt idx="18">
                  <c:v>1.0744372364162244E-20</c:v>
                </c:pt>
                <c:pt idx="19">
                  <c:v>8.6517730887821995E-21</c:v>
                </c:pt>
                <c:pt idx="20">
                  <c:v>7.150310351436271E-21</c:v>
                </c:pt>
                <c:pt idx="21">
                  <c:v>6.0334669611928592E-21</c:v>
                </c:pt>
                <c:pt idx="22">
                  <c:v>5.1775956371620295E-21</c:v>
                </c:pt>
                <c:pt idx="23">
                  <c:v>4.505301640529528E-21</c:v>
                </c:pt>
              </c:numCache>
            </c:numRef>
          </c:yVal>
          <c:smooth val="1"/>
          <c:extLst>
            <c:ext xmlns:c16="http://schemas.microsoft.com/office/drawing/2014/chart" uri="{C3380CC4-5D6E-409C-BE32-E72D297353CC}">
              <c16:uniqueId val="{0000001D-5815-4F6D-97E3-78D6C7917DAF}"/>
            </c:ext>
          </c:extLst>
        </c:ser>
        <c:ser>
          <c:idx val="30"/>
          <c:order val="30"/>
          <c:spPr>
            <a:ln w="9525" cap="rnd">
              <a:solidFill>
                <a:schemeClr val="accent1">
                  <a:lumMod val="50000"/>
                </a:schemeClr>
              </a:solidFill>
              <a:round/>
            </a:ln>
            <a:effectLst/>
          </c:spPr>
          <c:marker>
            <c:symbol val="none"/>
          </c:marker>
          <c:xVal>
            <c:numRef>
              <c:f>Rauscher!$HR$1:$IO$1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Rauscher!$HR$33:$IO$33</c:f>
              <c:numCache>
                <c:formatCode>0E+00</c:formatCode>
                <c:ptCount val="24"/>
                <c:pt idx="0">
                  <c:v>5.1257901260038969E-22</c:v>
                </c:pt>
                <c:pt idx="1">
                  <c:v>9.5854531265646096E-18</c:v>
                </c:pt>
                <c:pt idx="2">
                  <c:v>1.1539816448352077E-15</c:v>
                </c:pt>
                <c:pt idx="3">
                  <c:v>1.1642771404274923E-13</c:v>
                </c:pt>
                <c:pt idx="4">
                  <c:v>1.0295452629242987E-12</c:v>
                </c:pt>
                <c:pt idx="5">
                  <c:v>3.5292200074849689E-12</c:v>
                </c:pt>
                <c:pt idx="6">
                  <c:v>7.6296696662246488E-12</c:v>
                </c:pt>
                <c:pt idx="7">
                  <c:v>1.2766879071459049E-11</c:v>
                </c:pt>
                <c:pt idx="8">
                  <c:v>1.8285052843860702E-11</c:v>
                </c:pt>
                <c:pt idx="9">
                  <c:v>2.367919674322887E-11</c:v>
                </c:pt>
                <c:pt idx="10">
                  <c:v>2.8637186903850728E-11</c:v>
                </c:pt>
                <c:pt idx="11">
                  <c:v>4.4298838266517929E-11</c:v>
                </c:pt>
                <c:pt idx="12">
                  <c:v>4.8504682699963868E-11</c:v>
                </c:pt>
                <c:pt idx="13">
                  <c:v>4.7478644326934581E-11</c:v>
                </c:pt>
                <c:pt idx="14">
                  <c:v>4.45088337912956E-11</c:v>
                </c:pt>
                <c:pt idx="15">
                  <c:v>4.100396645178368E-11</c:v>
                </c:pt>
                <c:pt idx="16">
                  <c:v>3.7535121686136277E-11</c:v>
                </c:pt>
                <c:pt idx="17">
                  <c:v>3.4316971217016618E-11</c:v>
                </c:pt>
                <c:pt idx="18">
                  <c:v>3.1413233274205807E-11</c:v>
                </c:pt>
                <c:pt idx="19">
                  <c:v>2.6527764746558462E-11</c:v>
                </c:pt>
                <c:pt idx="20">
                  <c:v>2.2681950192420309E-11</c:v>
                </c:pt>
                <c:pt idx="21">
                  <c:v>1.9633259710988101E-11</c:v>
                </c:pt>
                <c:pt idx="22">
                  <c:v>1.7185555743208307E-11</c:v>
                </c:pt>
                <c:pt idx="23">
                  <c:v>1.5193131871021549E-11</c:v>
                </c:pt>
              </c:numCache>
            </c:numRef>
          </c:yVal>
          <c:smooth val="1"/>
          <c:extLst>
            <c:ext xmlns:c16="http://schemas.microsoft.com/office/drawing/2014/chart" uri="{C3380CC4-5D6E-409C-BE32-E72D297353CC}">
              <c16:uniqueId val="{0000001E-5815-4F6D-97E3-78D6C7917DAF}"/>
            </c:ext>
          </c:extLst>
        </c:ser>
        <c:ser>
          <c:idx val="31"/>
          <c:order val="31"/>
          <c:spPr>
            <a:ln w="9525" cap="rnd">
              <a:solidFill>
                <a:schemeClr val="accent2">
                  <a:lumMod val="50000"/>
                </a:schemeClr>
              </a:solidFill>
              <a:round/>
            </a:ln>
            <a:effectLst/>
          </c:spPr>
          <c:marker>
            <c:symbol val="none"/>
          </c:marker>
          <c:xVal>
            <c:numRef>
              <c:f>Rauscher!$HR$1:$IO$1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Rauscher!$HR$34:$IO$34</c:f>
              <c:numCache>
                <c:formatCode>0E+00</c:formatCode>
                <c:ptCount val="24"/>
                <c:pt idx="0">
                  <c:v>7.4039587256186494E-26</c:v>
                </c:pt>
                <c:pt idx="1">
                  <c:v>8.8492983521684886E-19</c:v>
                </c:pt>
                <c:pt idx="2">
                  <c:v>2.6933426050161381E-15</c:v>
                </c:pt>
                <c:pt idx="3">
                  <c:v>6.8698235275624233E-12</c:v>
                </c:pt>
                <c:pt idx="4">
                  <c:v>3.0544492266829862E-10</c:v>
                </c:pt>
                <c:pt idx="5">
                  <c:v>2.7593395856627609E-9</c:v>
                </c:pt>
                <c:pt idx="6">
                  <c:v>1.1381289123363128E-8</c:v>
                </c:pt>
                <c:pt idx="7">
                  <c:v>3.0211338511610044E-8</c:v>
                </c:pt>
                <c:pt idx="8">
                  <c:v>6.1161914069486448E-8</c:v>
                </c:pt>
                <c:pt idx="9">
                  <c:v>1.0366962405485196E-7</c:v>
                </c:pt>
                <c:pt idx="10">
                  <c:v>1.5550153449412235E-7</c:v>
                </c:pt>
                <c:pt idx="11">
                  <c:v>4.5894005582665444E-7</c:v>
                </c:pt>
                <c:pt idx="12">
                  <c:v>6.9410783401395412E-7</c:v>
                </c:pt>
                <c:pt idx="13">
                  <c:v>8.2472541603702158E-7</c:v>
                </c:pt>
                <c:pt idx="14">
                  <c:v>8.7976999151611985E-7</c:v>
                </c:pt>
                <c:pt idx="15">
                  <c:v>8.8885045485231253E-7</c:v>
                </c:pt>
                <c:pt idx="16">
                  <c:v>8.7196807152949912E-7</c:v>
                </c:pt>
                <c:pt idx="17">
                  <c:v>8.4130146851935087E-7</c:v>
                </c:pt>
                <c:pt idx="18">
                  <c:v>8.0400599936576725E-7</c:v>
                </c:pt>
                <c:pt idx="19">
                  <c:v>7.2427457123185512E-7</c:v>
                </c:pt>
                <c:pt idx="20">
                  <c:v>6.4851932619234205E-7</c:v>
                </c:pt>
                <c:pt idx="21">
                  <c:v>5.8111877163412491E-7</c:v>
                </c:pt>
                <c:pt idx="22">
                  <c:v>5.2254782537765422E-7</c:v>
                </c:pt>
                <c:pt idx="23">
                  <c:v>4.720214645102738E-7</c:v>
                </c:pt>
              </c:numCache>
            </c:numRef>
          </c:yVal>
          <c:smooth val="1"/>
          <c:extLst>
            <c:ext xmlns:c16="http://schemas.microsoft.com/office/drawing/2014/chart" uri="{C3380CC4-5D6E-409C-BE32-E72D297353CC}">
              <c16:uniqueId val="{0000001F-5815-4F6D-97E3-78D6C7917DAF}"/>
            </c:ext>
          </c:extLst>
        </c:ser>
        <c:ser>
          <c:idx val="32"/>
          <c:order val="32"/>
          <c:spPr>
            <a:ln w="9525" cap="rnd">
              <a:solidFill>
                <a:schemeClr val="accent3">
                  <a:lumMod val="50000"/>
                </a:schemeClr>
              </a:solidFill>
              <a:round/>
            </a:ln>
            <a:effectLst/>
          </c:spPr>
          <c:marker>
            <c:symbol val="none"/>
          </c:marker>
          <c:xVal>
            <c:numRef>
              <c:f>Rauscher!$HR$1:$IO$1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Rauscher!$HR$35:$IO$35</c:f>
              <c:numCache>
                <c:formatCode>0E+00</c:formatCode>
                <c:ptCount val="24"/>
                <c:pt idx="0">
                  <c:v>1.8312327961540657E-26</c:v>
                </c:pt>
                <c:pt idx="1">
                  <c:v>3.9100992319616996E-19</c:v>
                </c:pt>
                <c:pt idx="2">
                  <c:v>1.5906338830551055E-15</c:v>
                </c:pt>
                <c:pt idx="3">
                  <c:v>5.4228038520271544E-12</c:v>
                </c:pt>
                <c:pt idx="4">
                  <c:v>2.7874755614720817E-10</c:v>
                </c:pt>
                <c:pt idx="5">
                  <c:v>2.7471553265958907E-9</c:v>
                </c:pt>
                <c:pt idx="6">
                  <c:v>1.2007966218446824E-8</c:v>
                </c:pt>
                <c:pt idx="7">
                  <c:v>3.3223694427751204E-8</c:v>
                </c:pt>
                <c:pt idx="8">
                  <c:v>6.9383945349490671E-8</c:v>
                </c:pt>
                <c:pt idx="9">
                  <c:v>1.2048401196693003E-7</c:v>
                </c:pt>
                <c:pt idx="10">
                  <c:v>1.8425214609904497E-7</c:v>
                </c:pt>
                <c:pt idx="11">
                  <c:v>5.7628030517997144E-7</c:v>
                </c:pt>
                <c:pt idx="12">
                  <c:v>8.9723194561843761E-7</c:v>
                </c:pt>
                <c:pt idx="13">
                  <c:v>1.084793668865603E-6</c:v>
                </c:pt>
                <c:pt idx="14">
                  <c:v>1.1707034413984819E-6</c:v>
                </c:pt>
                <c:pt idx="15">
                  <c:v>1.1926319527851365E-6</c:v>
                </c:pt>
                <c:pt idx="16">
                  <c:v>1.177276073967731E-6</c:v>
                </c:pt>
                <c:pt idx="17">
                  <c:v>1.1413776832375913E-6</c:v>
                </c:pt>
                <c:pt idx="18">
                  <c:v>1.0950073013265191E-6</c:v>
                </c:pt>
                <c:pt idx="19">
                  <c:v>9.9215827064741696E-7</c:v>
                </c:pt>
                <c:pt idx="20">
                  <c:v>8.9207349849658313E-7</c:v>
                </c:pt>
                <c:pt idx="21">
                  <c:v>8.0184904442233298E-7</c:v>
                </c:pt>
                <c:pt idx="22">
                  <c:v>7.2277605052455092E-7</c:v>
                </c:pt>
                <c:pt idx="23">
                  <c:v>6.5415317676268307E-7</c:v>
                </c:pt>
              </c:numCache>
            </c:numRef>
          </c:yVal>
          <c:smooth val="1"/>
          <c:extLst>
            <c:ext xmlns:c16="http://schemas.microsoft.com/office/drawing/2014/chart" uri="{C3380CC4-5D6E-409C-BE32-E72D297353CC}">
              <c16:uniqueId val="{00000020-5815-4F6D-97E3-78D6C7917DAF}"/>
            </c:ext>
          </c:extLst>
        </c:ser>
        <c:ser>
          <c:idx val="33"/>
          <c:order val="33"/>
          <c:spPr>
            <a:ln w="9525" cap="rnd">
              <a:solidFill>
                <a:schemeClr val="accent4">
                  <a:lumMod val="50000"/>
                </a:schemeClr>
              </a:solidFill>
              <a:round/>
            </a:ln>
            <a:effectLst/>
          </c:spPr>
          <c:marker>
            <c:symbol val="none"/>
          </c:marker>
          <c:xVal>
            <c:numRef>
              <c:f>Rauscher!$HR$1:$IO$1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Rauscher!$HR$36:$IO$36</c:f>
              <c:numCache>
                <c:formatCode>0E+00</c:formatCode>
                <c:ptCount val="24"/>
                <c:pt idx="0">
                  <c:v>1.7372558127016088E-40</c:v>
                </c:pt>
                <c:pt idx="1">
                  <c:v>6.8500289465780913E-27</c:v>
                </c:pt>
                <c:pt idx="2">
                  <c:v>3.7867537374560433E-20</c:v>
                </c:pt>
                <c:pt idx="3">
                  <c:v>1.7543366447860786E-13</c:v>
                </c:pt>
                <c:pt idx="4">
                  <c:v>3.3242693899811334E-10</c:v>
                </c:pt>
                <c:pt idx="5">
                  <c:v>2.853159294386348E-8</c:v>
                </c:pt>
                <c:pt idx="6">
                  <c:v>5.2789883368054445E-7</c:v>
                </c:pt>
                <c:pt idx="7">
                  <c:v>4.0938135141005964E-6</c:v>
                </c:pt>
                <c:pt idx="8">
                  <c:v>1.8519885094729262E-5</c:v>
                </c:pt>
                <c:pt idx="9">
                  <c:v>5.8668916476106154E-5</c:v>
                </c:pt>
                <c:pt idx="10">
                  <c:v>1.4513450713393597E-4</c:v>
                </c:pt>
                <c:pt idx="11">
                  <c:v>1.9214555671175897E-3</c:v>
                </c:pt>
                <c:pt idx="12">
                  <c:v>6.1548931401609851E-3</c:v>
                </c:pt>
                <c:pt idx="13">
                  <c:v>1.1472404821769635E-2</c:v>
                </c:pt>
                <c:pt idx="14">
                  <c:v>1.6522733753597047E-2</c:v>
                </c:pt>
                <c:pt idx="15">
                  <c:v>2.0685271605893181E-2</c:v>
                </c:pt>
                <c:pt idx="16">
                  <c:v>2.3832683077002054E-2</c:v>
                </c:pt>
                <c:pt idx="17">
                  <c:v>2.6058167229799027E-2</c:v>
                </c:pt>
                <c:pt idx="18">
                  <c:v>2.7523737115834175E-2</c:v>
                </c:pt>
                <c:pt idx="19">
                  <c:v>2.8809464597588024E-2</c:v>
                </c:pt>
                <c:pt idx="20">
                  <c:v>2.8715392482193337E-2</c:v>
                </c:pt>
                <c:pt idx="21">
                  <c:v>2.788538541507345E-2</c:v>
                </c:pt>
                <c:pt idx="22">
                  <c:v>2.6693020752151554E-2</c:v>
                </c:pt>
                <c:pt idx="23">
                  <c:v>2.5349031631481223E-2</c:v>
                </c:pt>
              </c:numCache>
            </c:numRef>
          </c:yVal>
          <c:smooth val="1"/>
          <c:extLst>
            <c:ext xmlns:c16="http://schemas.microsoft.com/office/drawing/2014/chart" uri="{C3380CC4-5D6E-409C-BE32-E72D297353CC}">
              <c16:uniqueId val="{00000021-5815-4F6D-97E3-78D6C7917DAF}"/>
            </c:ext>
          </c:extLst>
        </c:ser>
        <c:ser>
          <c:idx val="34"/>
          <c:order val="34"/>
          <c:spPr>
            <a:ln w="9525" cap="rnd">
              <a:solidFill>
                <a:schemeClr val="accent5">
                  <a:lumMod val="50000"/>
                </a:schemeClr>
              </a:solidFill>
              <a:round/>
            </a:ln>
            <a:effectLst/>
          </c:spPr>
          <c:marker>
            <c:symbol val="none"/>
          </c:marker>
          <c:xVal>
            <c:numRef>
              <c:f>Rauscher!$HR$1:$IO$1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Rauscher!$HR$37:$IO$37</c:f>
              <c:numCache>
                <c:formatCode>0E+00</c:formatCode>
                <c:ptCount val="24"/>
                <c:pt idx="0">
                  <c:v>1.6622365513105578E-42</c:v>
                </c:pt>
                <c:pt idx="1">
                  <c:v>4.0375647202419004E-28</c:v>
                </c:pt>
                <c:pt idx="2">
                  <c:v>5.5397883269580176E-21</c:v>
                </c:pt>
                <c:pt idx="3">
                  <c:v>6.369979886932653E-14</c:v>
                </c:pt>
                <c:pt idx="4">
                  <c:v>1.9016073422071137E-10</c:v>
                </c:pt>
                <c:pt idx="5">
                  <c:v>2.1438300774887716E-8</c:v>
                </c:pt>
                <c:pt idx="6">
                  <c:v>4.7574567234011949E-7</c:v>
                </c:pt>
                <c:pt idx="7">
                  <c:v>4.2009939772140018E-6</c:v>
                </c:pt>
                <c:pt idx="8">
                  <c:v>2.0948946428791132E-5</c:v>
                </c:pt>
                <c:pt idx="9">
                  <c:v>7.1586624386306007E-5</c:v>
                </c:pt>
                <c:pt idx="10">
                  <c:v>1.8815442370265413E-4</c:v>
                </c:pt>
                <c:pt idx="11">
                  <c:v>2.9876787671960529E-3</c:v>
                </c:pt>
                <c:pt idx="12">
                  <c:v>1.0481030230674778E-2</c:v>
                </c:pt>
                <c:pt idx="13">
                  <c:v>2.0631265162413551E-2</c:v>
                </c:pt>
                <c:pt idx="14">
                  <c:v>3.0813800249710047E-2</c:v>
                </c:pt>
                <c:pt idx="15">
                  <c:v>3.9591737182028137E-2</c:v>
                </c:pt>
                <c:pt idx="16">
                  <c:v>4.6513202995347815E-2</c:v>
                </c:pt>
                <c:pt idx="17">
                  <c:v>5.1632976255200719E-2</c:v>
                </c:pt>
                <c:pt idx="18">
                  <c:v>5.5201983229251211E-2</c:v>
                </c:pt>
                <c:pt idx="19">
                  <c:v>5.884078354491705E-2</c:v>
                </c:pt>
                <c:pt idx="20">
                  <c:v>5.9415260087269592E-2</c:v>
                </c:pt>
                <c:pt idx="21">
                  <c:v>5.826260342397252E-2</c:v>
                </c:pt>
                <c:pt idx="22">
                  <c:v>5.6195423870640089E-2</c:v>
                </c:pt>
                <c:pt idx="23">
                  <c:v>5.3690394377553005E-2</c:v>
                </c:pt>
              </c:numCache>
            </c:numRef>
          </c:yVal>
          <c:smooth val="1"/>
          <c:extLst>
            <c:ext xmlns:c16="http://schemas.microsoft.com/office/drawing/2014/chart" uri="{C3380CC4-5D6E-409C-BE32-E72D297353CC}">
              <c16:uniqueId val="{00000022-5815-4F6D-97E3-78D6C7917DAF}"/>
            </c:ext>
          </c:extLst>
        </c:ser>
        <c:ser>
          <c:idx val="35"/>
          <c:order val="35"/>
          <c:spPr>
            <a:ln w="9525" cap="rnd">
              <a:solidFill>
                <a:schemeClr val="accent6">
                  <a:lumMod val="50000"/>
                </a:schemeClr>
              </a:solidFill>
              <a:round/>
            </a:ln>
            <a:effectLst/>
          </c:spPr>
          <c:marker>
            <c:symbol val="none"/>
          </c:marker>
          <c:xVal>
            <c:numRef>
              <c:f>Rauscher!$HR$1:$IO$1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Rauscher!$HR$38:$IO$38</c:f>
              <c:numCache>
                <c:formatCode>0E+00</c:formatCode>
                <c:ptCount val="24"/>
                <c:pt idx="0">
                  <c:v>3.370246462139581E-48</c:v>
                </c:pt>
                <c:pt idx="1">
                  <c:v>1.2030479555062865E-31</c:v>
                </c:pt>
                <c:pt idx="2">
                  <c:v>2.0010314650988693E-23</c:v>
                </c:pt>
                <c:pt idx="3">
                  <c:v>2.7893056876326244E-15</c:v>
                </c:pt>
                <c:pt idx="4">
                  <c:v>2.8991958150949473E-11</c:v>
                </c:pt>
                <c:pt idx="5">
                  <c:v>6.9091759809000678E-9</c:v>
                </c:pt>
                <c:pt idx="6">
                  <c:v>2.5254001512774364E-7</c:v>
                </c:pt>
                <c:pt idx="7">
                  <c:v>3.1849823471834847E-6</c:v>
                </c:pt>
                <c:pt idx="8">
                  <c:v>2.0749941088960196E-5</c:v>
                </c:pt>
                <c:pt idx="9">
                  <c:v>8.7294391361846869E-5</c:v>
                </c:pt>
                <c:pt idx="10">
                  <c:v>2.7096220077466786E-4</c:v>
                </c:pt>
                <c:pt idx="11">
                  <c:v>7.0867585947353767E-3</c:v>
                </c:pt>
                <c:pt idx="12">
                  <c:v>3.1906373331553946E-2</c:v>
                </c:pt>
                <c:pt idx="13">
                  <c:v>7.2948298742159481E-2</c:v>
                </c:pt>
                <c:pt idx="14">
                  <c:v>0.12038668679447201</c:v>
                </c:pt>
                <c:pt idx="15">
                  <c:v>0.16611072746155528</c:v>
                </c:pt>
                <c:pt idx="16">
                  <c:v>0.20586822094747745</c:v>
                </c:pt>
                <c:pt idx="17">
                  <c:v>0.23823204524085581</c:v>
                </c:pt>
                <c:pt idx="18">
                  <c:v>0.2633150391985542</c:v>
                </c:pt>
                <c:pt idx="19">
                  <c:v>0.29503353105023172</c:v>
                </c:pt>
                <c:pt idx="20">
                  <c:v>0.30872435632328044</c:v>
                </c:pt>
                <c:pt idx="21">
                  <c:v>0.31093724713338283</c:v>
                </c:pt>
                <c:pt idx="22">
                  <c:v>0.30620606695875252</c:v>
                </c:pt>
                <c:pt idx="23">
                  <c:v>0.29746331669078063</c:v>
                </c:pt>
              </c:numCache>
            </c:numRef>
          </c:yVal>
          <c:smooth val="1"/>
          <c:extLst>
            <c:ext xmlns:c16="http://schemas.microsoft.com/office/drawing/2014/chart" uri="{C3380CC4-5D6E-409C-BE32-E72D297353CC}">
              <c16:uniqueId val="{00000023-5815-4F6D-97E3-78D6C7917DAF}"/>
            </c:ext>
          </c:extLst>
        </c:ser>
        <c:ser>
          <c:idx val="36"/>
          <c:order val="36"/>
          <c:spPr>
            <a:ln w="9525" cap="rnd">
              <a:solidFill>
                <a:schemeClr val="accent1">
                  <a:lumMod val="70000"/>
                  <a:lumOff val="30000"/>
                </a:schemeClr>
              </a:solidFill>
              <a:round/>
            </a:ln>
            <a:effectLst/>
          </c:spPr>
          <c:marker>
            <c:symbol val="none"/>
          </c:marker>
          <c:xVal>
            <c:numRef>
              <c:f>Rauscher!$HR$1:$IO$1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Rauscher!$HR$39:$IO$39</c:f>
              <c:numCache>
                <c:formatCode>0E+00</c:formatCode>
                <c:ptCount val="24"/>
                <c:pt idx="0">
                  <c:v>1.8188761416989048E-48</c:v>
                </c:pt>
                <c:pt idx="1">
                  <c:v>8.1888733343859864E-32</c:v>
                </c:pt>
                <c:pt idx="2">
                  <c:v>1.5296603389956597E-23</c:v>
                </c:pt>
                <c:pt idx="3">
                  <c:v>2.3946225932060161E-15</c:v>
                </c:pt>
                <c:pt idx="4">
                  <c:v>2.6376577919215902E-11</c:v>
                </c:pt>
                <c:pt idx="5">
                  <c:v>6.5085930426004425E-9</c:v>
                </c:pt>
                <c:pt idx="6">
                  <c:v>2.4348434328957726E-7</c:v>
                </c:pt>
                <c:pt idx="7">
                  <c:v>3.1221074791839085E-6</c:v>
                </c:pt>
                <c:pt idx="8">
                  <c:v>2.0594804546869535E-5</c:v>
                </c:pt>
                <c:pt idx="9">
                  <c:v>8.7483698966591558E-5</c:v>
                </c:pt>
                <c:pt idx="10">
                  <c:v>2.7365885079474951E-4</c:v>
                </c:pt>
                <c:pt idx="11">
                  <c:v>7.3253503717092558E-3</c:v>
                </c:pt>
                <c:pt idx="12">
                  <c:v>3.3365542665269927E-2</c:v>
                </c:pt>
                <c:pt idx="13">
                  <c:v>7.6817454291990772E-2</c:v>
                </c:pt>
                <c:pt idx="14">
                  <c:v>0.12736180340554976</c:v>
                </c:pt>
                <c:pt idx="15">
                  <c:v>0.17631871589223785</c:v>
                </c:pt>
                <c:pt idx="16">
                  <c:v>0.21906351046344483</c:v>
                </c:pt>
                <c:pt idx="17">
                  <c:v>0.25399250921255734</c:v>
                </c:pt>
                <c:pt idx="18">
                  <c:v>0.28116961881997193</c:v>
                </c:pt>
                <c:pt idx="19">
                  <c:v>0.31577089802558084</c:v>
                </c:pt>
                <c:pt idx="20">
                  <c:v>0.33097227651927619</c:v>
                </c:pt>
                <c:pt idx="21">
                  <c:v>0.33375937327870187</c:v>
                </c:pt>
                <c:pt idx="22">
                  <c:v>0.32899895024320769</c:v>
                </c:pt>
                <c:pt idx="23">
                  <c:v>0.31985278468469769</c:v>
                </c:pt>
              </c:numCache>
            </c:numRef>
          </c:yVal>
          <c:smooth val="1"/>
          <c:extLst>
            <c:ext xmlns:c16="http://schemas.microsoft.com/office/drawing/2014/chart" uri="{C3380CC4-5D6E-409C-BE32-E72D297353CC}">
              <c16:uniqueId val="{00000024-5815-4F6D-97E3-78D6C7917DAF}"/>
            </c:ext>
          </c:extLst>
        </c:ser>
        <c:ser>
          <c:idx val="37"/>
          <c:order val="37"/>
          <c:spPr>
            <a:ln w="9525" cap="rnd">
              <a:solidFill>
                <a:schemeClr val="accent2">
                  <a:lumMod val="70000"/>
                  <a:lumOff val="30000"/>
                </a:schemeClr>
              </a:solidFill>
              <a:round/>
            </a:ln>
            <a:effectLst/>
          </c:spPr>
          <c:marker>
            <c:symbol val="none"/>
          </c:marker>
          <c:xVal>
            <c:numRef>
              <c:f>Rauscher!$HR$1:$IO$1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Rauscher!$HR$40:$IO$40</c:f>
              <c:numCache>
                <c:formatCode>0E+00</c:formatCode>
                <c:ptCount val="24"/>
                <c:pt idx="0">
                  <c:v>3.0228188214230236E-52</c:v>
                </c:pt>
                <c:pt idx="1">
                  <c:v>3.5077580852012382E-34</c:v>
                </c:pt>
                <c:pt idx="2">
                  <c:v>3.3265858206569658E-25</c:v>
                </c:pt>
                <c:pt idx="3">
                  <c:v>2.6438636026979256E-16</c:v>
                </c:pt>
                <c:pt idx="4">
                  <c:v>6.5617479233203011E-12</c:v>
                </c:pt>
                <c:pt idx="5">
                  <c:v>2.6361352212951681E-9</c:v>
                </c:pt>
                <c:pt idx="6">
                  <c:v>1.3648070437081234E-7</c:v>
                </c:pt>
                <c:pt idx="7">
                  <c:v>2.2072311368145997E-6</c:v>
                </c:pt>
                <c:pt idx="8">
                  <c:v>1.7328359561928687E-5</c:v>
                </c:pt>
                <c:pt idx="9">
                  <c:v>8.4280434808050377E-5</c:v>
                </c:pt>
                <c:pt idx="10">
                  <c:v>2.9379811959035645E-4</c:v>
                </c:pt>
                <c:pt idx="11">
                  <c:v>1.0883975707107356E-2</c:v>
                </c:pt>
                <c:pt idx="12">
                  <c:v>5.8319954854022339E-2</c:v>
                </c:pt>
                <c:pt idx="13">
                  <c:v>0.14801808860809756</c:v>
                </c:pt>
                <c:pt idx="14">
                  <c:v>0.26188945435037486</c:v>
                </c:pt>
                <c:pt idx="15">
                  <c:v>0.37978444659563182</c:v>
                </c:pt>
                <c:pt idx="16">
                  <c:v>0.48857221602748369</c:v>
                </c:pt>
                <c:pt idx="17">
                  <c:v>0.58202226993345629</c:v>
                </c:pt>
                <c:pt idx="18">
                  <c:v>0.65840794457755758</c:v>
                </c:pt>
                <c:pt idx="19">
                  <c:v>0.76385466900529597</c:v>
                </c:pt>
                <c:pt idx="20">
                  <c:v>0.81942692009137408</c:v>
                </c:pt>
                <c:pt idx="21">
                  <c:v>0.84083748147089787</c:v>
                </c:pt>
                <c:pt idx="22">
                  <c:v>0.84014275979901565</c:v>
                </c:pt>
                <c:pt idx="23">
                  <c:v>0.82568177990649494</c:v>
                </c:pt>
              </c:numCache>
            </c:numRef>
          </c:yVal>
          <c:smooth val="1"/>
          <c:extLst>
            <c:ext xmlns:c16="http://schemas.microsoft.com/office/drawing/2014/chart" uri="{C3380CC4-5D6E-409C-BE32-E72D297353CC}">
              <c16:uniqueId val="{00000025-5815-4F6D-97E3-78D6C7917DAF}"/>
            </c:ext>
          </c:extLst>
        </c:ser>
        <c:ser>
          <c:idx val="38"/>
          <c:order val="38"/>
          <c:spPr>
            <a:ln w="9525" cap="rnd">
              <a:solidFill>
                <a:schemeClr val="accent3">
                  <a:lumMod val="70000"/>
                  <a:lumOff val="30000"/>
                </a:schemeClr>
              </a:solidFill>
              <a:round/>
            </a:ln>
            <a:effectLst/>
          </c:spPr>
          <c:marker>
            <c:symbol val="none"/>
          </c:marker>
          <c:xVal>
            <c:numRef>
              <c:f>Rauscher!$HR$1:$IO$1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Rauscher!$HR$41:$IO$41</c:f>
              <c:numCache>
                <c:formatCode>0E+00</c:formatCode>
                <c:ptCount val="24"/>
                <c:pt idx="0">
                  <c:v>2.1742719513670296E-59</c:v>
                </c:pt>
                <c:pt idx="1">
                  <c:v>1.013736076593498E-38</c:v>
                </c:pt>
                <c:pt idx="2">
                  <c:v>1.9270401406241565E-28</c:v>
                </c:pt>
                <c:pt idx="3">
                  <c:v>3.0699255006312424E-18</c:v>
                </c:pt>
                <c:pt idx="4">
                  <c:v>3.4111963109440589E-13</c:v>
                </c:pt>
                <c:pt idx="5">
                  <c:v>3.3686344284776895E-10</c:v>
                </c:pt>
                <c:pt idx="6">
                  <c:v>3.1765581259430108E-8</c:v>
                </c:pt>
                <c:pt idx="7">
                  <c:v>7.8837510661321327E-7</c:v>
                </c:pt>
                <c:pt idx="8">
                  <c:v>8.5337947386953409E-6</c:v>
                </c:pt>
                <c:pt idx="9">
                  <c:v>5.328576919377408E-5</c:v>
                </c:pt>
                <c:pt idx="10">
                  <c:v>2.2684711884526392E-4</c:v>
                </c:pt>
                <c:pt idx="11">
                  <c:v>1.5306333508001901E-2</c:v>
                </c:pt>
                <c:pt idx="12">
                  <c:v>0.1106879803803715</c:v>
                </c:pt>
                <c:pt idx="13">
                  <c:v>0.33629304195287008</c:v>
                </c:pt>
                <c:pt idx="14">
                  <c:v>0.67081222883469227</c:v>
                </c:pt>
                <c:pt idx="15">
                  <c:v>1.0597905503792147</c:v>
                </c:pt>
                <c:pt idx="16">
                  <c:v>1.4538230975947637</c:v>
                </c:pt>
                <c:pt idx="17">
                  <c:v>1.8206327338664103</c:v>
                </c:pt>
                <c:pt idx="18">
                  <c:v>2.1435704615481055</c:v>
                </c:pt>
                <c:pt idx="19">
                  <c:v>2.6405437895893886</c:v>
                </c:pt>
                <c:pt idx="20">
                  <c:v>2.9566016683893572</c:v>
                </c:pt>
                <c:pt idx="21">
                  <c:v>3.1328861891723245</c:v>
                </c:pt>
                <c:pt idx="22">
                  <c:v>3.2094869752626973</c:v>
                </c:pt>
                <c:pt idx="23">
                  <c:v>3.217919741827064</c:v>
                </c:pt>
              </c:numCache>
            </c:numRef>
          </c:yVal>
          <c:smooth val="1"/>
          <c:extLst>
            <c:ext xmlns:c16="http://schemas.microsoft.com/office/drawing/2014/chart" uri="{C3380CC4-5D6E-409C-BE32-E72D297353CC}">
              <c16:uniqueId val="{00000026-5815-4F6D-97E3-78D6C7917DAF}"/>
            </c:ext>
          </c:extLst>
        </c:ser>
        <c:ser>
          <c:idx val="39"/>
          <c:order val="39"/>
          <c:spPr>
            <a:ln w="9525" cap="rnd">
              <a:solidFill>
                <a:schemeClr val="accent4">
                  <a:lumMod val="70000"/>
                  <a:lumOff val="30000"/>
                </a:schemeClr>
              </a:solidFill>
              <a:round/>
            </a:ln>
            <a:effectLst/>
          </c:spPr>
          <c:marker>
            <c:symbol val="none"/>
          </c:marker>
          <c:xVal>
            <c:numRef>
              <c:f>Rauscher!$HR$1:$IO$1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Rauscher!$HR$42:$IO$42</c:f>
              <c:numCache>
                <c:formatCode>0E+00</c:formatCode>
                <c:ptCount val="24"/>
                <c:pt idx="0">
                  <c:v>2.3704348293913425E-61</c:v>
                </c:pt>
                <c:pt idx="1">
                  <c:v>5.610961689133688E-40</c:v>
                </c:pt>
                <c:pt idx="2">
                  <c:v>2.4032684474703715E-29</c:v>
                </c:pt>
                <c:pt idx="3">
                  <c:v>8.6265765839038085E-19</c:v>
                </c:pt>
                <c:pt idx="4">
                  <c:v>1.4388546357288363E-13</c:v>
                </c:pt>
                <c:pt idx="5">
                  <c:v>1.8130251419787137E-10</c:v>
                </c:pt>
                <c:pt idx="6">
                  <c:v>2.0112523976475384E-8</c:v>
                </c:pt>
                <c:pt idx="7">
                  <c:v>5.6058638466627054E-7</c:v>
                </c:pt>
                <c:pt idx="8">
                  <c:v>6.6199047620142658E-6</c:v>
                </c:pt>
                <c:pt idx="9">
                  <c:v>4.423038452108096E-5</c:v>
                </c:pt>
                <c:pt idx="10">
                  <c:v>1.987754223344888E-4</c:v>
                </c:pt>
                <c:pt idx="11">
                  <c:v>1.5778307421349454E-2</c:v>
                </c:pt>
                <c:pt idx="12">
                  <c:v>0.12375695558903989</c:v>
                </c:pt>
                <c:pt idx="13">
                  <c:v>0.39477985470646748</c:v>
                </c:pt>
                <c:pt idx="14">
                  <c:v>0.81348591395839631</c:v>
                </c:pt>
                <c:pt idx="15">
                  <c:v>1.3153734869056275</c:v>
                </c:pt>
                <c:pt idx="16">
                  <c:v>1.8361179936502543</c:v>
                </c:pt>
                <c:pt idx="17">
                  <c:v>2.3307267165279093</c:v>
                </c:pt>
                <c:pt idx="18">
                  <c:v>2.7740274848265387</c:v>
                </c:pt>
                <c:pt idx="19">
                  <c:v>3.4731405004051639</c:v>
                </c:pt>
                <c:pt idx="20">
                  <c:v>3.9342484594477343</c:v>
                </c:pt>
                <c:pt idx="21">
                  <c:v>4.2052669947012769</c:v>
                </c:pt>
                <c:pt idx="22">
                  <c:v>4.3373509781416999</c:v>
                </c:pt>
                <c:pt idx="23">
                  <c:v>4.3723624044236624</c:v>
                </c:pt>
              </c:numCache>
            </c:numRef>
          </c:yVal>
          <c:smooth val="1"/>
          <c:extLst>
            <c:ext xmlns:c16="http://schemas.microsoft.com/office/drawing/2014/chart" uri="{C3380CC4-5D6E-409C-BE32-E72D297353CC}">
              <c16:uniqueId val="{00000027-5815-4F6D-97E3-78D6C7917DAF}"/>
            </c:ext>
          </c:extLst>
        </c:ser>
        <c:ser>
          <c:idx val="40"/>
          <c:order val="40"/>
          <c:spPr>
            <a:ln w="9525" cap="rnd">
              <a:solidFill>
                <a:schemeClr val="accent5">
                  <a:lumMod val="70000"/>
                  <a:lumOff val="30000"/>
                </a:schemeClr>
              </a:solidFill>
              <a:round/>
            </a:ln>
            <a:effectLst/>
          </c:spPr>
          <c:marker>
            <c:symbol val="none"/>
          </c:marker>
          <c:xVal>
            <c:numRef>
              <c:f>Rauscher!$HR$1:$IO$1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Rauscher!$HR$43:$IO$43</c:f>
              <c:numCache>
                <c:formatCode>0E+00</c:formatCode>
                <c:ptCount val="24"/>
                <c:pt idx="0">
                  <c:v>6.407555358672183E-62</c:v>
                </c:pt>
                <c:pt idx="1">
                  <c:v>2.4126879168413757E-40</c:v>
                </c:pt>
                <c:pt idx="2">
                  <c:v>1.3033644754400762E-29</c:v>
                </c:pt>
                <c:pt idx="3">
                  <c:v>5.9006767858975293E-19</c:v>
                </c:pt>
                <c:pt idx="4">
                  <c:v>1.1052999217047769E-13</c:v>
                </c:pt>
                <c:pt idx="5">
                  <c:v>1.4931621426140748E-10</c:v>
                </c:pt>
                <c:pt idx="6">
                  <c:v>1.7351206097685303E-8</c:v>
                </c:pt>
                <c:pt idx="7">
                  <c:v>4.9992586102424364E-7</c:v>
                </c:pt>
                <c:pt idx="8">
                  <c:v>6.0522209188217898E-6</c:v>
                </c:pt>
                <c:pt idx="9">
                  <c:v>4.1227189064077155E-5</c:v>
                </c:pt>
                <c:pt idx="10">
                  <c:v>1.881679606570479E-4</c:v>
                </c:pt>
                <c:pt idx="11">
                  <c:v>1.5646001105469744E-2</c:v>
                </c:pt>
                <c:pt idx="12">
                  <c:v>0.12560083748762663</c:v>
                </c:pt>
                <c:pt idx="13">
                  <c:v>0.40628041353814653</c:v>
                </c:pt>
                <c:pt idx="14">
                  <c:v>0.8449926477328108</c:v>
                </c:pt>
                <c:pt idx="15">
                  <c:v>1.3754093413215194</c:v>
                </c:pt>
                <c:pt idx="16">
                  <c:v>1.9294941537963397</c:v>
                </c:pt>
                <c:pt idx="17">
                  <c:v>2.4587491943259474</c:v>
                </c:pt>
                <c:pt idx="18">
                  <c:v>2.9354699071446277</c:v>
                </c:pt>
                <c:pt idx="19">
                  <c:v>3.6923700552084759</c:v>
                </c:pt>
                <c:pt idx="20">
                  <c:v>4.1964750725567015</c:v>
                </c:pt>
                <c:pt idx="21">
                  <c:v>4.496726111614497</c:v>
                </c:pt>
                <c:pt idx="22">
                  <c:v>4.6469438640205745</c:v>
                </c:pt>
                <c:pt idx="23">
                  <c:v>4.6917083706831644</c:v>
                </c:pt>
              </c:numCache>
            </c:numRef>
          </c:yVal>
          <c:smooth val="1"/>
          <c:extLst>
            <c:ext xmlns:c16="http://schemas.microsoft.com/office/drawing/2014/chart" uri="{C3380CC4-5D6E-409C-BE32-E72D297353CC}">
              <c16:uniqueId val="{00000028-5815-4F6D-97E3-78D6C7917DAF}"/>
            </c:ext>
          </c:extLst>
        </c:ser>
        <c:ser>
          <c:idx val="41"/>
          <c:order val="41"/>
          <c:spPr>
            <a:ln w="9525" cap="rnd">
              <a:solidFill>
                <a:schemeClr val="accent6">
                  <a:lumMod val="70000"/>
                  <a:lumOff val="30000"/>
                </a:schemeClr>
              </a:solidFill>
              <a:round/>
            </a:ln>
            <a:effectLst/>
          </c:spPr>
          <c:marker>
            <c:symbol val="none"/>
          </c:marker>
          <c:xVal>
            <c:numRef>
              <c:f>Rauscher!$HR$1:$IO$1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Rauscher!$HR$44:$IO$44</c:f>
              <c:numCache>
                <c:formatCode>0E+00</c:formatCode>
                <c:ptCount val="24"/>
                <c:pt idx="0">
                  <c:v>4.7957020107525923E-63</c:v>
                </c:pt>
                <c:pt idx="1">
                  <c:v>4.5694083273194577E-41</c:v>
                </c:pt>
                <c:pt idx="2">
                  <c:v>3.9266681319637614E-30</c:v>
                </c:pt>
                <c:pt idx="3">
                  <c:v>2.8278713183411279E-19</c:v>
                </c:pt>
                <c:pt idx="4">
                  <c:v>6.6809420561581582E-14</c:v>
                </c:pt>
                <c:pt idx="5">
                  <c:v>1.037395562109382E-10</c:v>
                </c:pt>
                <c:pt idx="6">
                  <c:v>1.3227780616200665E-8</c:v>
                </c:pt>
                <c:pt idx="7">
                  <c:v>4.0725164455707756E-7</c:v>
                </c:pt>
                <c:pt idx="8">
                  <c:v>5.1816963801973374E-6</c:v>
                </c:pt>
                <c:pt idx="9">
                  <c:v>3.6689422243000757E-5</c:v>
                </c:pt>
                <c:pt idx="10">
                  <c:v>1.7272006494378563E-4</c:v>
                </c:pt>
                <c:pt idx="11">
                  <c:v>1.5758699380427461E-2</c:v>
                </c:pt>
                <c:pt idx="12">
                  <c:v>0.13251636038273484</c:v>
                </c:pt>
                <c:pt idx="13">
                  <c:v>0.44075659549462609</c:v>
                </c:pt>
                <c:pt idx="14">
                  <c:v>0.93387735392740512</c:v>
                </c:pt>
                <c:pt idx="15">
                  <c:v>1.5403835397755783</c:v>
                </c:pt>
                <c:pt idx="16">
                  <c:v>2.1825306727146114</c:v>
                </c:pt>
                <c:pt idx="17">
                  <c:v>2.8027935610812387</c:v>
                </c:pt>
                <c:pt idx="18">
                  <c:v>3.3669952707766964</c:v>
                </c:pt>
                <c:pt idx="19">
                  <c:v>4.2746649871525371</c:v>
                </c:pt>
                <c:pt idx="20">
                  <c:v>4.8905928019039138</c:v>
                </c:pt>
                <c:pt idx="21">
                  <c:v>5.2666358060064864</c:v>
                </c:pt>
                <c:pt idx="22">
                  <c:v>5.4636676433544817</c:v>
                </c:pt>
                <c:pt idx="23">
                  <c:v>5.5333972883177545</c:v>
                </c:pt>
              </c:numCache>
            </c:numRef>
          </c:yVal>
          <c:smooth val="1"/>
          <c:extLst>
            <c:ext xmlns:c16="http://schemas.microsoft.com/office/drawing/2014/chart" uri="{C3380CC4-5D6E-409C-BE32-E72D297353CC}">
              <c16:uniqueId val="{00000029-5815-4F6D-97E3-78D6C7917DAF}"/>
            </c:ext>
          </c:extLst>
        </c:ser>
        <c:ser>
          <c:idx val="42"/>
          <c:order val="42"/>
          <c:spPr>
            <a:ln w="9525" cap="rnd">
              <a:solidFill>
                <a:schemeClr val="accent1">
                  <a:lumMod val="70000"/>
                </a:schemeClr>
              </a:solidFill>
              <a:round/>
            </a:ln>
            <a:effectLst/>
          </c:spPr>
          <c:marker>
            <c:symbol val="none"/>
          </c:marker>
          <c:xVal>
            <c:numRef>
              <c:f>Rauscher!$HR$1:$IO$1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Rauscher!$HR$45:$IO$45</c:f>
              <c:numCache>
                <c:formatCode>0E+00</c:formatCode>
                <c:ptCount val="24"/>
                <c:pt idx="0">
                  <c:v>9.0280803212879824E-25</c:v>
                </c:pt>
                <c:pt idx="1">
                  <c:v>1.9744768582091486E-22</c:v>
                </c:pt>
                <c:pt idx="2">
                  <c:v>2.5706367040959113E-21</c:v>
                </c:pt>
                <c:pt idx="3">
                  <c:v>2.8047914622019476E-20</c:v>
                </c:pt>
                <c:pt idx="4">
                  <c:v>8.156256073561243E-20</c:v>
                </c:pt>
                <c:pt idx="5">
                  <c:v>1.4345802951846117E-19</c:v>
                </c:pt>
                <c:pt idx="6">
                  <c:v>1.9877068958796003E-19</c:v>
                </c:pt>
                <c:pt idx="7">
                  <c:v>2.4206483145101996E-19</c:v>
                </c:pt>
                <c:pt idx="8">
                  <c:v>2.7317655870580809E-19</c:v>
                </c:pt>
                <c:pt idx="9">
                  <c:v>2.9391000909059807E-19</c:v>
                </c:pt>
                <c:pt idx="10">
                  <c:v>3.0646291236654793E-19</c:v>
                </c:pt>
                <c:pt idx="11">
                  <c:v>3.0383681024278065E-19</c:v>
                </c:pt>
                <c:pt idx="12">
                  <c:v>2.6633727946871879E-19</c:v>
                </c:pt>
                <c:pt idx="13">
                  <c:v>2.2813228237009052E-19</c:v>
                </c:pt>
                <c:pt idx="14">
                  <c:v>1.9565671013361239E-19</c:v>
                </c:pt>
                <c:pt idx="15">
                  <c:v>1.6915096113014685E-19</c:v>
                </c:pt>
                <c:pt idx="16">
                  <c:v>1.4763403170203688E-19</c:v>
                </c:pt>
                <c:pt idx="17">
                  <c:v>1.3006416055243616E-19</c:v>
                </c:pt>
                <c:pt idx="18">
                  <c:v>1.1557964688236002E-19</c:v>
                </c:pt>
                <c:pt idx="19">
                  <c:v>9.3357546457028706E-20</c:v>
                </c:pt>
                <c:pt idx="20">
                  <c:v>7.7326650524357429E-20</c:v>
                </c:pt>
                <c:pt idx="21">
                  <c:v>6.5356869741759241E-20</c:v>
                </c:pt>
                <c:pt idx="22">
                  <c:v>5.6158103494552587E-20</c:v>
                </c:pt>
                <c:pt idx="23">
                  <c:v>4.8916590103607675E-20</c:v>
                </c:pt>
              </c:numCache>
            </c:numRef>
          </c:yVal>
          <c:smooth val="1"/>
          <c:extLst>
            <c:ext xmlns:c16="http://schemas.microsoft.com/office/drawing/2014/chart" uri="{C3380CC4-5D6E-409C-BE32-E72D297353CC}">
              <c16:uniqueId val="{0000002A-5815-4F6D-97E3-78D6C7917DAF}"/>
            </c:ext>
          </c:extLst>
        </c:ser>
        <c:ser>
          <c:idx val="43"/>
          <c:order val="43"/>
          <c:spPr>
            <a:ln w="9525" cap="rnd">
              <a:solidFill>
                <a:schemeClr val="accent2">
                  <a:lumMod val="70000"/>
                </a:schemeClr>
              </a:solidFill>
              <a:round/>
            </a:ln>
            <a:effectLst/>
          </c:spPr>
          <c:marker>
            <c:symbol val="none"/>
          </c:marker>
          <c:xVal>
            <c:numRef>
              <c:f>Rauscher!$HR$1:$IO$1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Rauscher!$HR$46:$IO$46</c:f>
              <c:numCache>
                <c:formatCode>0E+00</c:formatCode>
                <c:ptCount val="24"/>
                <c:pt idx="0">
                  <c:v>1.378546485529177E-23</c:v>
                </c:pt>
                <c:pt idx="1">
                  <c:v>4.1848048202564842E-20</c:v>
                </c:pt>
                <c:pt idx="2">
                  <c:v>2.0298429731286939E-18</c:v>
                </c:pt>
                <c:pt idx="3">
                  <c:v>8.2512718197394764E-17</c:v>
                </c:pt>
                <c:pt idx="4">
                  <c:v>4.6313804643026352E-16</c:v>
                </c:pt>
                <c:pt idx="5">
                  <c:v>1.2086597004944531E-15</c:v>
                </c:pt>
                <c:pt idx="6">
                  <c:v>2.1785686057419009E-15</c:v>
                </c:pt>
                <c:pt idx="7">
                  <c:v>3.2014770346019241E-15</c:v>
                </c:pt>
                <c:pt idx="8">
                  <c:v>4.1596996255151887E-15</c:v>
                </c:pt>
                <c:pt idx="9">
                  <c:v>4.9938190197603769E-15</c:v>
                </c:pt>
                <c:pt idx="10">
                  <c:v>5.6842903407640874E-15</c:v>
                </c:pt>
                <c:pt idx="11">
                  <c:v>7.3312567963750908E-15</c:v>
                </c:pt>
                <c:pt idx="12">
                  <c:v>7.3297617975725573E-15</c:v>
                </c:pt>
                <c:pt idx="13">
                  <c:v>6.7938595133560616E-15</c:v>
                </c:pt>
                <c:pt idx="14">
                  <c:v>6.1414724306067961E-15</c:v>
                </c:pt>
                <c:pt idx="15">
                  <c:v>5.5127993923335611E-15</c:v>
                </c:pt>
                <c:pt idx="16">
                  <c:v>4.949076520249565E-15</c:v>
                </c:pt>
                <c:pt idx="17">
                  <c:v>4.4567195651963818E-15</c:v>
                </c:pt>
                <c:pt idx="18">
                  <c:v>4.0304636567312126E-15</c:v>
                </c:pt>
                <c:pt idx="19">
                  <c:v>3.3423124535330177E-15</c:v>
                </c:pt>
                <c:pt idx="20">
                  <c:v>2.8208941886157345E-15</c:v>
                </c:pt>
                <c:pt idx="21">
                  <c:v>2.4180697592848032E-15</c:v>
                </c:pt>
                <c:pt idx="22">
                  <c:v>2.100632126754724E-15</c:v>
                </c:pt>
                <c:pt idx="23">
                  <c:v>1.8458726557163299E-15</c:v>
                </c:pt>
              </c:numCache>
            </c:numRef>
          </c:yVal>
          <c:smooth val="1"/>
          <c:extLst>
            <c:ext xmlns:c16="http://schemas.microsoft.com/office/drawing/2014/chart" uri="{C3380CC4-5D6E-409C-BE32-E72D297353CC}">
              <c16:uniqueId val="{0000002B-5815-4F6D-97E3-78D6C7917DAF}"/>
            </c:ext>
          </c:extLst>
        </c:ser>
        <c:ser>
          <c:idx val="44"/>
          <c:order val="44"/>
          <c:spPr>
            <a:ln w="9525" cap="rnd">
              <a:solidFill>
                <a:schemeClr val="accent3">
                  <a:lumMod val="70000"/>
                </a:schemeClr>
              </a:solidFill>
              <a:round/>
            </a:ln>
            <a:effectLst/>
          </c:spPr>
          <c:marker>
            <c:symbol val="none"/>
          </c:marker>
          <c:xVal>
            <c:numRef>
              <c:f>Rauscher!$HR$1:$IO$1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Rauscher!$HR$47:$IO$47</c:f>
              <c:numCache>
                <c:formatCode>0E+00</c:formatCode>
                <c:ptCount val="24"/>
                <c:pt idx="0">
                  <c:v>3.3554611104286184E-24</c:v>
                </c:pt>
                <c:pt idx="1">
                  <c:v>2.043644022622511E-20</c:v>
                </c:pt>
                <c:pt idx="2">
                  <c:v>1.4040808254704369E-18</c:v>
                </c:pt>
                <c:pt idx="3">
                  <c:v>8.0844445021851458E-17</c:v>
                </c:pt>
                <c:pt idx="4">
                  <c:v>5.4005695223861636E-16</c:v>
                </c:pt>
                <c:pt idx="5">
                  <c:v>1.5645629114140186E-15</c:v>
                </c:pt>
                <c:pt idx="6">
                  <c:v>3.0234316471881444E-15</c:v>
                </c:pt>
                <c:pt idx="7">
                  <c:v>4.6695953818947564E-15</c:v>
                </c:pt>
                <c:pt idx="8">
                  <c:v>6.2978279322030475E-15</c:v>
                </c:pt>
                <c:pt idx="9">
                  <c:v>7.7832608804968096E-15</c:v>
                </c:pt>
                <c:pt idx="10">
                  <c:v>9.0674467933111474E-15</c:v>
                </c:pt>
                <c:pt idx="11">
                  <c:v>1.2537966932717816E-14</c:v>
                </c:pt>
                <c:pt idx="12">
                  <c:v>1.2979516402717753E-14</c:v>
                </c:pt>
                <c:pt idx="13">
                  <c:v>1.2284491663702064E-14</c:v>
                </c:pt>
                <c:pt idx="14">
                  <c:v>1.1260589310506692E-14</c:v>
                </c:pt>
                <c:pt idx="15">
                  <c:v>1.0208943284314822E-14</c:v>
                </c:pt>
                <c:pt idx="16">
                  <c:v>9.2336362664925073E-15</c:v>
                </c:pt>
                <c:pt idx="17">
                  <c:v>8.3634197706312242E-15</c:v>
                </c:pt>
                <c:pt idx="18">
                  <c:v>7.5987051339231016E-15</c:v>
                </c:pt>
                <c:pt idx="19">
                  <c:v>6.3453505876679161E-15</c:v>
                </c:pt>
                <c:pt idx="20">
                  <c:v>5.3821446539362292E-15</c:v>
                </c:pt>
                <c:pt idx="21">
                  <c:v>4.6308145752021424E-15</c:v>
                </c:pt>
                <c:pt idx="22">
                  <c:v>4.0345821791251057E-15</c:v>
                </c:pt>
                <c:pt idx="23">
                  <c:v>3.553516173921206E-15</c:v>
                </c:pt>
              </c:numCache>
            </c:numRef>
          </c:yVal>
          <c:smooth val="1"/>
          <c:extLst>
            <c:ext xmlns:c16="http://schemas.microsoft.com/office/drawing/2014/chart" uri="{C3380CC4-5D6E-409C-BE32-E72D297353CC}">
              <c16:uniqueId val="{0000002C-5815-4F6D-97E3-78D6C7917DAF}"/>
            </c:ext>
          </c:extLst>
        </c:ser>
        <c:ser>
          <c:idx val="45"/>
          <c:order val="45"/>
          <c:spPr>
            <a:ln w="9525" cap="rnd">
              <a:solidFill>
                <a:schemeClr val="accent4">
                  <a:lumMod val="70000"/>
                </a:schemeClr>
              </a:solidFill>
              <a:round/>
            </a:ln>
            <a:effectLst/>
          </c:spPr>
          <c:marker>
            <c:symbol val="none"/>
          </c:marker>
          <c:xVal>
            <c:numRef>
              <c:f>Rauscher!$HR$1:$IO$1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Rauscher!$HR$48:$IO$48</c:f>
              <c:numCache>
                <c:formatCode>0E+00</c:formatCode>
                <c:ptCount val="24"/>
                <c:pt idx="0">
                  <c:v>3.8476959471330471E-29</c:v>
                </c:pt>
                <c:pt idx="1">
                  <c:v>3.3070705735091133E-21</c:v>
                </c:pt>
                <c:pt idx="2">
                  <c:v>2.6991384435178056E-17</c:v>
                </c:pt>
                <c:pt idx="3">
                  <c:v>1.8461971452530905E-13</c:v>
                </c:pt>
                <c:pt idx="4">
                  <c:v>1.3442030348539104E-11</c:v>
                </c:pt>
                <c:pt idx="5">
                  <c:v>1.6325135435328424E-10</c:v>
                </c:pt>
                <c:pt idx="6">
                  <c:v>8.2020589137958351E-10</c:v>
                </c:pt>
                <c:pt idx="7">
                  <c:v>2.5066935482121559E-9</c:v>
                </c:pt>
                <c:pt idx="8">
                  <c:v>5.6404302127824338E-9</c:v>
                </c:pt>
                <c:pt idx="9">
                  <c:v>1.0379647307623819E-8</c:v>
                </c:pt>
                <c:pt idx="10">
                  <c:v>1.6627451170346216E-8</c:v>
                </c:pt>
                <c:pt idx="11">
                  <c:v>5.9775986633474707E-8</c:v>
                </c:pt>
                <c:pt idx="12">
                  <c:v>9.9778651105138468E-8</c:v>
                </c:pt>
                <c:pt idx="13">
                  <c:v>1.2578359327966462E-7</c:v>
                </c:pt>
                <c:pt idx="14">
                  <c:v>1.3957888353668744E-7</c:v>
                </c:pt>
                <c:pt idx="15">
                  <c:v>1.4505050473900162E-7</c:v>
                </c:pt>
                <c:pt idx="16">
                  <c:v>1.4533529798164188E-7</c:v>
                </c:pt>
                <c:pt idx="17">
                  <c:v>1.4254833590821552E-7</c:v>
                </c:pt>
                <c:pt idx="18">
                  <c:v>1.3803263543264736E-7</c:v>
                </c:pt>
                <c:pt idx="19">
                  <c:v>1.2682173986114481E-7</c:v>
                </c:pt>
                <c:pt idx="20">
                  <c:v>1.1516841153029863E-7</c:v>
                </c:pt>
                <c:pt idx="21">
                  <c:v>1.0429544635777881E-7</c:v>
                </c:pt>
                <c:pt idx="22">
                  <c:v>9.4557608224000668E-8</c:v>
                </c:pt>
                <c:pt idx="23">
                  <c:v>8.5978165544485782E-8</c:v>
                </c:pt>
              </c:numCache>
            </c:numRef>
          </c:yVal>
          <c:smooth val="1"/>
          <c:extLst>
            <c:ext xmlns:c16="http://schemas.microsoft.com/office/drawing/2014/chart" uri="{C3380CC4-5D6E-409C-BE32-E72D297353CC}">
              <c16:uniqueId val="{0000002D-5815-4F6D-97E3-78D6C7917DAF}"/>
            </c:ext>
          </c:extLst>
        </c:ser>
        <c:ser>
          <c:idx val="46"/>
          <c:order val="46"/>
          <c:spPr>
            <a:ln w="9525" cap="rnd">
              <a:solidFill>
                <a:schemeClr val="accent5">
                  <a:lumMod val="70000"/>
                </a:schemeClr>
              </a:solidFill>
              <a:round/>
            </a:ln>
            <a:effectLst/>
          </c:spPr>
          <c:marker>
            <c:symbol val="none"/>
          </c:marker>
          <c:xVal>
            <c:numRef>
              <c:f>Rauscher!$HR$1:$IO$1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Rauscher!$HR$49:$IO$49</c:f>
              <c:numCache>
                <c:formatCode>0E+00</c:formatCode>
                <c:ptCount val="24"/>
                <c:pt idx="0">
                  <c:v>2.9684272241051453E-33</c:v>
                </c:pt>
                <c:pt idx="1">
                  <c:v>2.1815457087801275E-23</c:v>
                </c:pt>
                <c:pt idx="2">
                  <c:v>1.6464312926478121E-18</c:v>
                </c:pt>
                <c:pt idx="3">
                  <c:v>1.0413437698214617E-13</c:v>
                </c:pt>
                <c:pt idx="4">
                  <c:v>2.3055774618693955E-11</c:v>
                </c:pt>
                <c:pt idx="5">
                  <c:v>5.4572131690969132E-10</c:v>
                </c:pt>
                <c:pt idx="6">
                  <c:v>4.2779581272200996E-9</c:v>
                </c:pt>
                <c:pt idx="7">
                  <c:v>1.7964475626258009E-8</c:v>
                </c:pt>
                <c:pt idx="8">
                  <c:v>5.1300934275095294E-8</c:v>
                </c:pt>
                <c:pt idx="9">
                  <c:v>1.1363063685095497E-7</c:v>
                </c:pt>
                <c:pt idx="10">
                  <c:v>2.1112436913870362E-7</c:v>
                </c:pt>
                <c:pt idx="11">
                  <c:v>1.1842379006549073E-6</c:v>
                </c:pt>
                <c:pt idx="12">
                  <c:v>2.4691620379963668E-6</c:v>
                </c:pt>
                <c:pt idx="13">
                  <c:v>3.5570978802762405E-6</c:v>
                </c:pt>
                <c:pt idx="14">
                  <c:v>4.314509630316479E-6</c:v>
                </c:pt>
                <c:pt idx="15">
                  <c:v>4.7778322574710357E-6</c:v>
                </c:pt>
                <c:pt idx="16">
                  <c:v>5.0209131340129919E-6</c:v>
                </c:pt>
                <c:pt idx="17">
                  <c:v>5.110621458077863E-6</c:v>
                </c:pt>
                <c:pt idx="18">
                  <c:v>5.0976886921953126E-6</c:v>
                </c:pt>
                <c:pt idx="19">
                  <c:v>4.8967190744418882E-6</c:v>
                </c:pt>
                <c:pt idx="20">
                  <c:v>4.5903396874831819E-6</c:v>
                </c:pt>
                <c:pt idx="21">
                  <c:v>4.2572266218154331E-6</c:v>
                </c:pt>
                <c:pt idx="22">
                  <c:v>3.9319490406600365E-6</c:v>
                </c:pt>
                <c:pt idx="23">
                  <c:v>3.6286038811620711E-6</c:v>
                </c:pt>
              </c:numCache>
            </c:numRef>
          </c:yVal>
          <c:smooth val="1"/>
          <c:extLst>
            <c:ext xmlns:c16="http://schemas.microsoft.com/office/drawing/2014/chart" uri="{C3380CC4-5D6E-409C-BE32-E72D297353CC}">
              <c16:uniqueId val="{0000002E-5815-4F6D-97E3-78D6C7917DAF}"/>
            </c:ext>
          </c:extLst>
        </c:ser>
        <c:ser>
          <c:idx val="47"/>
          <c:order val="47"/>
          <c:spPr>
            <a:ln w="9525" cap="rnd">
              <a:solidFill>
                <a:schemeClr val="accent6">
                  <a:lumMod val="70000"/>
                </a:schemeClr>
              </a:solidFill>
              <a:round/>
            </a:ln>
            <a:effectLst/>
          </c:spPr>
          <c:marker>
            <c:symbol val="none"/>
          </c:marker>
          <c:xVal>
            <c:numRef>
              <c:f>Rauscher!$HR$1:$IO$1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Rauscher!$HR$50:$IO$50</c:f>
              <c:numCache>
                <c:formatCode>0E+00</c:formatCode>
                <c:ptCount val="24"/>
                <c:pt idx="0">
                  <c:v>1.6540895704564149E-41</c:v>
                </c:pt>
                <c:pt idx="1">
                  <c:v>3.7947943180129843E-28</c:v>
                </c:pt>
                <c:pt idx="2">
                  <c:v>1.6001591903374601E-21</c:v>
                </c:pt>
                <c:pt idx="3">
                  <c:v>5.6546972124292986E-15</c:v>
                </c:pt>
                <c:pt idx="4">
                  <c:v>9.3582097902490991E-12</c:v>
                </c:pt>
                <c:pt idx="5">
                  <c:v>7.4053002772974434E-10</c:v>
                </c:pt>
                <c:pt idx="6">
                  <c:v>1.2979184769767939E-8</c:v>
                </c:pt>
                <c:pt idx="7">
                  <c:v>9.683331719998738E-8</c:v>
                </c:pt>
                <c:pt idx="8">
                  <c:v>4.2553479142376279E-7</c:v>
                </c:pt>
                <c:pt idx="9">
                  <c:v>1.3179680358003092E-6</c:v>
                </c:pt>
                <c:pt idx="10">
                  <c:v>3.2020455971923804E-6</c:v>
                </c:pt>
                <c:pt idx="11">
                  <c:v>4.0157552341998841E-5</c:v>
                </c:pt>
                <c:pt idx="12">
                  <c:v>1.2519801248952556E-4</c:v>
                </c:pt>
                <c:pt idx="13">
                  <c:v>2.2960185803150488E-4</c:v>
                </c:pt>
                <c:pt idx="14">
                  <c:v>3.2711378880376343E-4</c:v>
                </c:pt>
                <c:pt idx="15">
                  <c:v>4.0636676595639327E-4</c:v>
                </c:pt>
                <c:pt idx="16">
                  <c:v>4.6548951068020524E-4</c:v>
                </c:pt>
                <c:pt idx="17">
                  <c:v>5.0666491637454015E-4</c:v>
                </c:pt>
                <c:pt idx="18">
                  <c:v>5.332322050474646E-4</c:v>
                </c:pt>
                <c:pt idx="19">
                  <c:v>5.5512676006801295E-4</c:v>
                </c:pt>
                <c:pt idx="20">
                  <c:v>5.5117782487416607E-4</c:v>
                </c:pt>
                <c:pt idx="21">
                  <c:v>5.3369561505126474E-4</c:v>
                </c:pt>
                <c:pt idx="22">
                  <c:v>5.0972356239596325E-4</c:v>
                </c:pt>
                <c:pt idx="23">
                  <c:v>4.8318602054198243E-4</c:v>
                </c:pt>
              </c:numCache>
            </c:numRef>
          </c:yVal>
          <c:smooth val="1"/>
          <c:extLst>
            <c:ext xmlns:c16="http://schemas.microsoft.com/office/drawing/2014/chart" uri="{C3380CC4-5D6E-409C-BE32-E72D297353CC}">
              <c16:uniqueId val="{0000002F-5815-4F6D-97E3-78D6C7917DAF}"/>
            </c:ext>
          </c:extLst>
        </c:ser>
        <c:ser>
          <c:idx val="48"/>
          <c:order val="48"/>
          <c:spPr>
            <a:ln w="9525" cap="rnd">
              <a:solidFill>
                <a:schemeClr val="accent1">
                  <a:lumMod val="50000"/>
                  <a:lumOff val="50000"/>
                </a:schemeClr>
              </a:solidFill>
              <a:round/>
            </a:ln>
            <a:effectLst/>
          </c:spPr>
          <c:marker>
            <c:symbol val="none"/>
          </c:marker>
          <c:xVal>
            <c:numRef>
              <c:f>Rauscher!$HR$1:$IO$1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Rauscher!$HR$51:$IO$51</c:f>
              <c:numCache>
                <c:formatCode>0E+00</c:formatCode>
                <c:ptCount val="24"/>
                <c:pt idx="0">
                  <c:v>5.9906552206563526E-43</c:v>
                </c:pt>
                <c:pt idx="1">
                  <c:v>5.1203791778611401E-29</c:v>
                </c:pt>
                <c:pt idx="2">
                  <c:v>4.1675072203658076E-22</c:v>
                </c:pt>
                <c:pt idx="3">
                  <c:v>2.842639688864587E-15</c:v>
                </c:pt>
                <c:pt idx="4">
                  <c:v>6.5358922212323947E-12</c:v>
                </c:pt>
                <c:pt idx="5">
                  <c:v>6.2999131931835861E-10</c:v>
                </c:pt>
                <c:pt idx="6">
                  <c:v>1.2593868807196277E-8</c:v>
                </c:pt>
                <c:pt idx="7">
                  <c:v>1.0321348874235269E-7</c:v>
                </c:pt>
                <c:pt idx="8">
                  <c:v>4.8668352584434361E-7</c:v>
                </c:pt>
                <c:pt idx="9">
                  <c:v>1.5922688193734135E-6</c:v>
                </c:pt>
                <c:pt idx="10">
                  <c:v>4.0418386976908071E-6</c:v>
                </c:pt>
                <c:pt idx="11">
                  <c:v>5.7814737436676081E-5</c:v>
                </c:pt>
                <c:pt idx="12">
                  <c:v>1.9249909276098544E-4</c:v>
                </c:pt>
                <c:pt idx="13">
                  <c:v>3.6723376745390773E-4</c:v>
                </c:pt>
                <c:pt idx="14">
                  <c:v>5.371431389437838E-4</c:v>
                </c:pt>
                <c:pt idx="15">
                  <c:v>6.7993804753606118E-4</c:v>
                </c:pt>
                <c:pt idx="16">
                  <c:v>7.899162442839829E-4</c:v>
                </c:pt>
                <c:pt idx="17">
                  <c:v>8.6926454655386078E-4</c:v>
                </c:pt>
                <c:pt idx="18">
                  <c:v>9.2290180584390946E-4</c:v>
                </c:pt>
                <c:pt idx="19">
                  <c:v>9.7351640326179441E-4</c:v>
                </c:pt>
                <c:pt idx="20">
                  <c:v>9.7571467484866266E-4</c:v>
                </c:pt>
                <c:pt idx="21">
                  <c:v>9.5144727634405692E-4</c:v>
                </c:pt>
                <c:pt idx="22">
                  <c:v>9.1370456856829476E-4</c:v>
                </c:pt>
                <c:pt idx="23">
                  <c:v>8.6994028567310045E-4</c:v>
                </c:pt>
              </c:numCache>
            </c:numRef>
          </c:yVal>
          <c:smooth val="1"/>
          <c:extLst>
            <c:ext xmlns:c16="http://schemas.microsoft.com/office/drawing/2014/chart" uri="{C3380CC4-5D6E-409C-BE32-E72D297353CC}">
              <c16:uniqueId val="{00000030-5815-4F6D-97E3-78D6C7917DAF}"/>
            </c:ext>
          </c:extLst>
        </c:ser>
        <c:ser>
          <c:idx val="49"/>
          <c:order val="49"/>
          <c:spPr>
            <a:ln w="9525" cap="rnd">
              <a:solidFill>
                <a:schemeClr val="accent2">
                  <a:lumMod val="50000"/>
                  <a:lumOff val="50000"/>
                </a:schemeClr>
              </a:solidFill>
              <a:round/>
            </a:ln>
            <a:effectLst/>
          </c:spPr>
          <c:marker>
            <c:symbol val="none"/>
          </c:marker>
          <c:xVal>
            <c:numRef>
              <c:f>Rauscher!$HR$1:$IO$1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Rauscher!$HR$52:$IO$52</c:f>
              <c:numCache>
                <c:formatCode>0E+00</c:formatCode>
                <c:ptCount val="24"/>
                <c:pt idx="0">
                  <c:v>3.1600347054857345E-47</c:v>
                </c:pt>
                <c:pt idx="1">
                  <c:v>1.2436996507806252E-31</c:v>
                </c:pt>
                <c:pt idx="2">
                  <c:v>6.8689077180257812E-24</c:v>
                </c:pt>
                <c:pt idx="3">
                  <c:v>3.1792967603846392E-16</c:v>
                </c:pt>
                <c:pt idx="4">
                  <c:v>1.9042023630113289E-12</c:v>
                </c:pt>
                <c:pt idx="5">
                  <c:v>3.2600342480371507E-10</c:v>
                </c:pt>
                <c:pt idx="6">
                  <c:v>9.5579850817134227E-9</c:v>
                </c:pt>
                <c:pt idx="7">
                  <c:v>1.0297773752758308E-7</c:v>
                </c:pt>
                <c:pt idx="8">
                  <c:v>5.9614693027745611E-7</c:v>
                </c:pt>
                <c:pt idx="9">
                  <c:v>2.2878254378737833E-6</c:v>
                </c:pt>
                <c:pt idx="10">
                  <c:v>6.5981978455388903E-6</c:v>
                </c:pt>
                <c:pt idx="11">
                  <c:v>1.3842180239667421E-4</c:v>
                </c:pt>
                <c:pt idx="12">
                  <c:v>5.5815448963128132E-4</c:v>
                </c:pt>
                <c:pt idx="13">
                  <c:v>1.1944396714651823E-3</c:v>
                </c:pt>
                <c:pt idx="14">
                  <c:v>1.8861471046422952E-3</c:v>
                </c:pt>
                <c:pt idx="15">
                  <c:v>2.5218242304376405E-3</c:v>
                </c:pt>
                <c:pt idx="16">
                  <c:v>3.052435319356507E-3</c:v>
                </c:pt>
                <c:pt idx="17">
                  <c:v>3.4679861761087536E-3</c:v>
                </c:pt>
                <c:pt idx="18">
                  <c:v>3.7771902397283198E-3</c:v>
                </c:pt>
                <c:pt idx="19">
                  <c:v>4.1398880312622129E-3</c:v>
                </c:pt>
                <c:pt idx="20">
                  <c:v>4.2643037174329105E-3</c:v>
                </c:pt>
                <c:pt idx="21">
                  <c:v>4.2444360755202887E-3</c:v>
                </c:pt>
                <c:pt idx="22">
                  <c:v>4.1416276282610414E-3</c:v>
                </c:pt>
                <c:pt idx="23">
                  <c:v>3.9939137487973609E-3</c:v>
                </c:pt>
              </c:numCache>
            </c:numRef>
          </c:yVal>
          <c:smooth val="1"/>
          <c:extLst>
            <c:ext xmlns:c16="http://schemas.microsoft.com/office/drawing/2014/chart" uri="{C3380CC4-5D6E-409C-BE32-E72D297353CC}">
              <c16:uniqueId val="{00000031-5815-4F6D-97E3-78D6C7917DAF}"/>
            </c:ext>
          </c:extLst>
        </c:ser>
        <c:ser>
          <c:idx val="50"/>
          <c:order val="50"/>
          <c:spPr>
            <a:ln w="9525" cap="rnd">
              <a:solidFill>
                <a:schemeClr val="accent3">
                  <a:lumMod val="50000"/>
                  <a:lumOff val="50000"/>
                </a:schemeClr>
              </a:solidFill>
              <a:round/>
            </a:ln>
            <a:effectLst/>
          </c:spPr>
          <c:marker>
            <c:symbol val="none"/>
          </c:marker>
          <c:xVal>
            <c:numRef>
              <c:f>Rauscher!$HR$1:$IO$1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Rauscher!$HR$53:$IO$53</c:f>
              <c:numCache>
                <c:formatCode>0E+00</c:formatCode>
                <c:ptCount val="24"/>
                <c:pt idx="0">
                  <c:v>6.9031054043333523E-48</c:v>
                </c:pt>
                <c:pt idx="1">
                  <c:v>4.8536397410025287E-32</c:v>
                </c:pt>
                <c:pt idx="2">
                  <c:v>3.5829388313182707E-24</c:v>
                </c:pt>
                <c:pt idx="3">
                  <c:v>2.2165751811314442E-16</c:v>
                </c:pt>
                <c:pt idx="4">
                  <c:v>1.5348443565145579E-12</c:v>
                </c:pt>
                <c:pt idx="5">
                  <c:v>2.866641015676047E-10</c:v>
                </c:pt>
                <c:pt idx="6">
                  <c:v>8.9067124916975296E-9</c:v>
                </c:pt>
                <c:pt idx="7">
                  <c:v>1.0002173562358201E-7</c:v>
                </c:pt>
                <c:pt idx="8">
                  <c:v>5.9731623479307049E-7</c:v>
                </c:pt>
                <c:pt idx="9">
                  <c:v>2.3484096983762474E-6</c:v>
                </c:pt>
                <c:pt idx="10">
                  <c:v>6.9052005023876589E-6</c:v>
                </c:pt>
                <c:pt idx="11">
                  <c:v>1.5351661899261273E-4</c:v>
                </c:pt>
                <c:pt idx="12">
                  <c:v>6.3724331503982583E-4</c:v>
                </c:pt>
                <c:pt idx="13">
                  <c:v>1.3876344279048259E-3</c:v>
                </c:pt>
                <c:pt idx="14">
                  <c:v>2.2167994025672211E-3</c:v>
                </c:pt>
                <c:pt idx="15">
                  <c:v>2.9885851815564042E-3</c:v>
                </c:pt>
                <c:pt idx="16">
                  <c:v>3.6399656800745537E-3</c:v>
                </c:pt>
                <c:pt idx="17">
                  <c:v>4.1555467376421084E-3</c:v>
                </c:pt>
                <c:pt idx="18">
                  <c:v>4.5435955777472095E-3</c:v>
                </c:pt>
                <c:pt idx="19">
                  <c:v>5.0088658266266564E-3</c:v>
                </c:pt>
                <c:pt idx="20">
                  <c:v>5.1808250577714265E-3</c:v>
                </c:pt>
                <c:pt idx="21">
                  <c:v>5.1727416988600287E-3</c:v>
                </c:pt>
                <c:pt idx="22">
                  <c:v>5.0596659154576347E-3</c:v>
                </c:pt>
                <c:pt idx="23">
                  <c:v>4.8886559323325085E-3</c:v>
                </c:pt>
              </c:numCache>
            </c:numRef>
          </c:yVal>
          <c:smooth val="1"/>
          <c:extLst>
            <c:ext xmlns:c16="http://schemas.microsoft.com/office/drawing/2014/chart" uri="{C3380CC4-5D6E-409C-BE32-E72D297353CC}">
              <c16:uniqueId val="{00000032-5815-4F6D-97E3-78D6C7917DAF}"/>
            </c:ext>
          </c:extLst>
        </c:ser>
        <c:ser>
          <c:idx val="51"/>
          <c:order val="51"/>
          <c:spPr>
            <a:ln w="9525" cap="rnd">
              <a:solidFill>
                <a:schemeClr val="accent4">
                  <a:lumMod val="50000"/>
                  <a:lumOff val="50000"/>
                </a:schemeClr>
              </a:solidFill>
              <a:round/>
            </a:ln>
            <a:effectLst/>
          </c:spPr>
          <c:marker>
            <c:symbol val="none"/>
          </c:marker>
          <c:xVal>
            <c:numRef>
              <c:f>Rauscher!$HR$1:$IO$1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Rauscher!$HR$54:$IO$54</c:f>
              <c:numCache>
                <c:formatCode>0E+00</c:formatCode>
                <c:ptCount val="24"/>
                <c:pt idx="0">
                  <c:v>6.2982033926521868E-50</c:v>
                </c:pt>
                <c:pt idx="1">
                  <c:v>2.6244469126401217E-33</c:v>
                </c:pt>
                <c:pt idx="2">
                  <c:v>4.7163788920169508E-25</c:v>
                </c:pt>
                <c:pt idx="3">
                  <c:v>7.103146928042704E-17</c:v>
                </c:pt>
                <c:pt idx="4">
                  <c:v>7.6741837382749193E-13</c:v>
                </c:pt>
                <c:pt idx="5">
                  <c:v>1.8718061653518158E-10</c:v>
                </c:pt>
                <c:pt idx="6">
                  <c:v>6.9483998826696849E-9</c:v>
                </c:pt>
                <c:pt idx="7">
                  <c:v>8.8605691607006849E-8</c:v>
                </c:pt>
                <c:pt idx="8">
                  <c:v>5.8206495130325455E-7</c:v>
                </c:pt>
                <c:pt idx="9">
                  <c:v>2.4645686259076234E-6</c:v>
                </c:pt>
                <c:pt idx="10">
                  <c:v>7.6895916888429718E-6</c:v>
                </c:pt>
                <c:pt idx="11">
                  <c:v>2.0425005919701063E-4</c:v>
                </c:pt>
                <c:pt idx="12">
                  <c:v>9.2672736242245524E-4</c:v>
                </c:pt>
                <c:pt idx="13">
                  <c:v>2.1286570947355887E-3</c:v>
                </c:pt>
                <c:pt idx="14">
                  <c:v>3.5238141691221097E-3</c:v>
                </c:pt>
                <c:pt idx="15">
                  <c:v>4.8729528929325333E-3</c:v>
                </c:pt>
                <c:pt idx="16">
                  <c:v>6.0492821678829597E-3</c:v>
                </c:pt>
                <c:pt idx="17">
                  <c:v>7.0093009780420852E-3</c:v>
                </c:pt>
                <c:pt idx="18">
                  <c:v>7.7552926905980661E-3</c:v>
                </c:pt>
                <c:pt idx="19">
                  <c:v>8.7029382880896913E-3</c:v>
                </c:pt>
                <c:pt idx="20">
                  <c:v>9.1168628083183184E-3</c:v>
                </c:pt>
                <c:pt idx="21">
                  <c:v>9.1898256936279524E-3</c:v>
                </c:pt>
                <c:pt idx="22">
                  <c:v>9.0558311308523241E-3</c:v>
                </c:pt>
                <c:pt idx="23">
                  <c:v>8.8018089886951374E-3</c:v>
                </c:pt>
              </c:numCache>
            </c:numRef>
          </c:yVal>
          <c:smooth val="1"/>
          <c:extLst>
            <c:ext xmlns:c16="http://schemas.microsoft.com/office/drawing/2014/chart" uri="{C3380CC4-5D6E-409C-BE32-E72D297353CC}">
              <c16:uniqueId val="{00000033-5815-4F6D-97E3-78D6C7917DAF}"/>
            </c:ext>
          </c:extLst>
        </c:ser>
        <c:ser>
          <c:idx val="52"/>
          <c:order val="52"/>
          <c:spPr>
            <a:ln w="9525" cap="rnd">
              <a:solidFill>
                <a:schemeClr val="accent5">
                  <a:lumMod val="50000"/>
                  <a:lumOff val="50000"/>
                </a:schemeClr>
              </a:solidFill>
              <a:round/>
            </a:ln>
            <a:effectLst/>
          </c:spPr>
          <c:marker>
            <c:symbol val="none"/>
          </c:marker>
          <c:xVal>
            <c:numRef>
              <c:f>Rauscher!$HR$1:$IO$1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Rauscher!$HR$55:$IO$55</c:f>
              <c:numCache>
                <c:formatCode>0E+00</c:formatCode>
                <c:ptCount val="24"/>
                <c:pt idx="0">
                  <c:v>2.0374182680594476E-56</c:v>
                </c:pt>
                <c:pt idx="1">
                  <c:v>2.2289241440509277E-37</c:v>
                </c:pt>
                <c:pt idx="2">
                  <c:v>6.4902761300838369E-28</c:v>
                </c:pt>
                <c:pt idx="3">
                  <c:v>1.5838070668082931E-18</c:v>
                </c:pt>
                <c:pt idx="4">
                  <c:v>6.8878259902213323E-14</c:v>
                </c:pt>
                <c:pt idx="5">
                  <c:v>3.8742705429700487E-11</c:v>
                </c:pt>
                <c:pt idx="6">
                  <c:v>2.5103442043027044E-9</c:v>
                </c:pt>
                <c:pt idx="7">
                  <c:v>4.7655130068356056E-8</c:v>
                </c:pt>
                <c:pt idx="8">
                  <c:v>4.2190936591359631E-7</c:v>
                </c:pt>
                <c:pt idx="9">
                  <c:v>2.2531410594938321E-6</c:v>
                </c:pt>
                <c:pt idx="10">
                  <c:v>8.464290211692611E-6</c:v>
                </c:pt>
                <c:pt idx="11">
                  <c:v>3.924360131601124E-4</c:v>
                </c:pt>
                <c:pt idx="12">
                  <c:v>2.3524388828428332E-3</c:v>
                </c:pt>
                <c:pt idx="13">
                  <c:v>6.3862790181816974E-3</c:v>
                </c:pt>
                <c:pt idx="14">
                  <c:v>1.1817865953809499E-2</c:v>
                </c:pt>
                <c:pt idx="15">
                  <c:v>1.7696125481863587E-2</c:v>
                </c:pt>
                <c:pt idx="16">
                  <c:v>2.331899096903866E-2</c:v>
                </c:pt>
                <c:pt idx="17">
                  <c:v>2.8303527819675739E-2</c:v>
                </c:pt>
                <c:pt idx="18">
                  <c:v>3.2500647579676932E-2</c:v>
                </c:pt>
                <c:pt idx="19">
                  <c:v>3.8561299869191323E-2</c:v>
                </c:pt>
                <c:pt idx="20">
                  <c:v>4.2035008323089075E-2</c:v>
                </c:pt>
                <c:pt idx="21">
                  <c:v>4.3654896211859438E-2</c:v>
                </c:pt>
                <c:pt idx="22">
                  <c:v>4.4028508767820385E-2</c:v>
                </c:pt>
                <c:pt idx="23">
                  <c:v>4.359549170842407E-2</c:v>
                </c:pt>
              </c:numCache>
            </c:numRef>
          </c:yVal>
          <c:smooth val="1"/>
          <c:extLst>
            <c:ext xmlns:c16="http://schemas.microsoft.com/office/drawing/2014/chart" uri="{C3380CC4-5D6E-409C-BE32-E72D297353CC}">
              <c16:uniqueId val="{00000034-5815-4F6D-97E3-78D6C7917DAF}"/>
            </c:ext>
          </c:extLst>
        </c:ser>
        <c:ser>
          <c:idx val="53"/>
          <c:order val="53"/>
          <c:spPr>
            <a:ln w="9525" cap="rnd">
              <a:solidFill>
                <a:schemeClr val="accent6">
                  <a:lumMod val="50000"/>
                  <a:lumOff val="50000"/>
                </a:schemeClr>
              </a:solidFill>
              <a:round/>
            </a:ln>
            <a:effectLst/>
          </c:spPr>
          <c:marker>
            <c:symbol val="none"/>
          </c:marker>
          <c:xVal>
            <c:numRef>
              <c:f>Rauscher!$HR$1:$IO$1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Rauscher!$HR$56:$IO$56</c:f>
              <c:numCache>
                <c:formatCode>0E+00</c:formatCode>
                <c:ptCount val="24"/>
                <c:pt idx="0">
                  <c:v>4.3597324437279579E-57</c:v>
                </c:pt>
                <c:pt idx="1">
                  <c:v>8.5206809410957266E-38</c:v>
                </c:pt>
                <c:pt idx="2">
                  <c:v>3.3162088629149326E-28</c:v>
                </c:pt>
                <c:pt idx="3">
                  <c:v>1.0816348316328122E-18</c:v>
                </c:pt>
                <c:pt idx="4">
                  <c:v>5.4382653957022599E-14</c:v>
                </c:pt>
                <c:pt idx="5">
                  <c:v>3.337091245552625E-11</c:v>
                </c:pt>
                <c:pt idx="6">
                  <c:v>2.2914550797926956E-9</c:v>
                </c:pt>
                <c:pt idx="7">
                  <c:v>4.5340644473089865E-8</c:v>
                </c:pt>
                <c:pt idx="8">
                  <c:v>4.1409230715977749E-7</c:v>
                </c:pt>
                <c:pt idx="9">
                  <c:v>2.2655119215487534E-6</c:v>
                </c:pt>
                <c:pt idx="10">
                  <c:v>8.6769779635868667E-6</c:v>
                </c:pt>
                <c:pt idx="11">
                  <c:v>4.2633083165935769E-4</c:v>
                </c:pt>
                <c:pt idx="12">
                  <c:v>2.6308507089113694E-3</c:v>
                </c:pt>
                <c:pt idx="13">
                  <c:v>7.267511460339349E-3</c:v>
                </c:pt>
                <c:pt idx="14">
                  <c:v>1.3605574455411079E-2</c:v>
                </c:pt>
                <c:pt idx="15">
                  <c:v>2.0542628104523841E-2</c:v>
                </c:pt>
                <c:pt idx="16">
                  <c:v>2.7238774370033806E-2</c:v>
                </c:pt>
                <c:pt idx="17">
                  <c:v>3.3221433878389134E-2</c:v>
                </c:pt>
                <c:pt idx="18">
                  <c:v>3.8295682429806729E-2</c:v>
                </c:pt>
                <c:pt idx="19">
                  <c:v>4.5701395079999825E-2</c:v>
                </c:pt>
                <c:pt idx="20">
                  <c:v>5.0025210598313601E-2</c:v>
                </c:pt>
                <c:pt idx="21">
                  <c:v>5.2114760296562396E-2</c:v>
                </c:pt>
                <c:pt idx="22">
                  <c:v>5.2688005438418263E-2</c:v>
                </c:pt>
                <c:pt idx="23">
                  <c:v>5.2270825662137574E-2</c:v>
                </c:pt>
              </c:numCache>
            </c:numRef>
          </c:yVal>
          <c:smooth val="1"/>
          <c:extLst>
            <c:ext xmlns:c16="http://schemas.microsoft.com/office/drawing/2014/chart" uri="{C3380CC4-5D6E-409C-BE32-E72D297353CC}">
              <c16:uniqueId val="{00000035-5815-4F6D-97E3-78D6C7917DAF}"/>
            </c:ext>
          </c:extLst>
        </c:ser>
        <c:ser>
          <c:idx val="54"/>
          <c:order val="54"/>
          <c:spPr>
            <a:ln w="9525" cap="rnd">
              <a:solidFill>
                <a:schemeClr val="accent1"/>
              </a:solidFill>
              <a:round/>
            </a:ln>
            <a:effectLst/>
          </c:spPr>
          <c:marker>
            <c:symbol val="none"/>
          </c:marker>
          <c:xVal>
            <c:numRef>
              <c:f>Rauscher!$HR$1:$IO$1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Rauscher!$HR$57:$IO$57</c:f>
              <c:numCache>
                <c:formatCode>0E+00</c:formatCode>
                <c:ptCount val="24"/>
                <c:pt idx="0">
                  <c:v>1.1245589222940609E-62</c:v>
                </c:pt>
                <c:pt idx="1">
                  <c:v>2.3702361890329745E-41</c:v>
                </c:pt>
                <c:pt idx="2">
                  <c:v>9.5798049921477239E-31</c:v>
                </c:pt>
                <c:pt idx="3">
                  <c:v>3.2448373239975016E-20</c:v>
                </c:pt>
                <c:pt idx="4">
                  <c:v>5.2574045704614929E-15</c:v>
                </c:pt>
                <c:pt idx="5">
                  <c:v>6.510259852690569E-12</c:v>
                </c:pt>
                <c:pt idx="6">
                  <c:v>7.1387320996719284E-10</c:v>
                </c:pt>
                <c:pt idx="7">
                  <c:v>1.9733179384366392E-8</c:v>
                </c:pt>
                <c:pt idx="8">
                  <c:v>2.3158278182905059E-7</c:v>
                </c:pt>
                <c:pt idx="9">
                  <c:v>1.5398387527287336E-6</c:v>
                </c:pt>
                <c:pt idx="10">
                  <c:v>6.8934593554785721E-6</c:v>
                </c:pt>
                <c:pt idx="11">
                  <c:v>5.4087257427495189E-4</c:v>
                </c:pt>
                <c:pt idx="12">
                  <c:v>4.2177824018143706E-3</c:v>
                </c:pt>
                <c:pt idx="13">
                  <c:v>1.3407800517453666E-2</c:v>
                </c:pt>
                <c:pt idx="14">
                  <c:v>2.7564149500235509E-2</c:v>
                </c:pt>
                <c:pt idx="15">
                  <c:v>4.4496273926579427E-2</c:v>
                </c:pt>
                <c:pt idx="16">
                  <c:v>6.2034766127916086E-2</c:v>
                </c:pt>
                <c:pt idx="17">
                  <c:v>7.8669414527264239E-2</c:v>
                </c:pt>
                <c:pt idx="18">
                  <c:v>9.3559808501426728E-2</c:v>
                </c:pt>
                <c:pt idx="19">
                  <c:v>0.11700297865420684</c:v>
                </c:pt>
                <c:pt idx="20">
                  <c:v>0.13242694189184445</c:v>
                </c:pt>
                <c:pt idx="21">
                  <c:v>0.14146146191712625</c:v>
                </c:pt>
                <c:pt idx="22">
                  <c:v>0.14583411636132793</c:v>
                </c:pt>
                <c:pt idx="23">
                  <c:v>0.1469544425433742</c:v>
                </c:pt>
              </c:numCache>
            </c:numRef>
          </c:yVal>
          <c:smooth val="1"/>
          <c:extLst>
            <c:ext xmlns:c16="http://schemas.microsoft.com/office/drawing/2014/chart" uri="{C3380CC4-5D6E-409C-BE32-E72D297353CC}">
              <c16:uniqueId val="{00000036-5815-4F6D-97E3-78D6C7917DAF}"/>
            </c:ext>
          </c:extLst>
        </c:ser>
        <c:ser>
          <c:idx val="55"/>
          <c:order val="55"/>
          <c:spPr>
            <a:ln w="9525" cap="rnd">
              <a:solidFill>
                <a:schemeClr val="accent2"/>
              </a:solidFill>
              <a:round/>
            </a:ln>
            <a:effectLst/>
          </c:spPr>
          <c:marker>
            <c:symbol val="none"/>
          </c:marker>
          <c:xVal>
            <c:numRef>
              <c:f>Rauscher!$HR$1:$IO$1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Rauscher!$HR$58:$IO$58</c:f>
              <c:numCache>
                <c:formatCode>0E+00</c:formatCode>
                <c:ptCount val="24"/>
                <c:pt idx="0">
                  <c:v>7.1239865472211668E-66</c:v>
                </c:pt>
                <c:pt idx="1">
                  <c:v>2.0841532882863058E-43</c:v>
                </c:pt>
                <c:pt idx="2">
                  <c:v>3.1382915026817288E-32</c:v>
                </c:pt>
                <c:pt idx="3">
                  <c:v>3.9603003142274613E-21</c:v>
                </c:pt>
                <c:pt idx="4">
                  <c:v>1.2385281424181381E-15</c:v>
                </c:pt>
                <c:pt idx="5">
                  <c:v>2.2755814148576662E-12</c:v>
                </c:pt>
                <c:pt idx="6">
                  <c:v>3.2460473804231962E-10</c:v>
                </c:pt>
                <c:pt idx="7">
                  <c:v>1.082756080572049E-8</c:v>
                </c:pt>
                <c:pt idx="8">
                  <c:v>1.4629843545346297E-7</c:v>
                </c:pt>
                <c:pt idx="9">
                  <c:v>1.0854467984897286E-6</c:v>
                </c:pt>
                <c:pt idx="10">
                  <c:v>5.3045728896366514E-6</c:v>
                </c:pt>
                <c:pt idx="11">
                  <c:v>5.4143693479630879E-4</c:v>
                </c:pt>
                <c:pt idx="12">
                  <c:v>4.8156725235623072E-3</c:v>
                </c:pt>
                <c:pt idx="13">
                  <c:v>1.6565411568703517E-2</c:v>
                </c:pt>
                <c:pt idx="14">
                  <c:v>3.5895270502318298E-2</c:v>
                </c:pt>
                <c:pt idx="15">
                  <c:v>6.0163935674361742E-2</c:v>
                </c:pt>
                <c:pt idx="16">
                  <c:v>8.6275545110587423E-2</c:v>
                </c:pt>
                <c:pt idx="17">
                  <c:v>0.11183518411880865</c:v>
                </c:pt>
                <c:pt idx="18">
                  <c:v>0.13535610364081596</c:v>
                </c:pt>
                <c:pt idx="19">
                  <c:v>0.17378384817169268</c:v>
                </c:pt>
                <c:pt idx="20">
                  <c:v>0.20042358282741521</c:v>
                </c:pt>
                <c:pt idx="21">
                  <c:v>0.21713538248271319</c:v>
                </c:pt>
                <c:pt idx="22">
                  <c:v>0.22631408239877776</c:v>
                </c:pt>
                <c:pt idx="23">
                  <c:v>0.23006108012880014</c:v>
                </c:pt>
              </c:numCache>
            </c:numRef>
          </c:yVal>
          <c:smooth val="1"/>
          <c:extLst>
            <c:ext xmlns:c16="http://schemas.microsoft.com/office/drawing/2014/chart" uri="{C3380CC4-5D6E-409C-BE32-E72D297353CC}">
              <c16:uniqueId val="{00000037-5815-4F6D-97E3-78D6C7917DAF}"/>
            </c:ext>
          </c:extLst>
        </c:ser>
        <c:ser>
          <c:idx val="56"/>
          <c:order val="56"/>
          <c:spPr>
            <a:ln w="9525" cap="rnd">
              <a:solidFill>
                <a:schemeClr val="accent3"/>
              </a:solidFill>
              <a:round/>
            </a:ln>
            <a:effectLst/>
          </c:spPr>
          <c:marker>
            <c:symbol val="none"/>
          </c:marker>
          <c:xVal>
            <c:numRef>
              <c:f>Rauscher!$HR$1:$IO$1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Rauscher!$HR$59:$IO$59</c:f>
              <c:numCache>
                <c:formatCode>0E+00</c:formatCode>
                <c:ptCount val="24"/>
                <c:pt idx="0">
                  <c:v>2.1816762017390968E-32</c:v>
                </c:pt>
                <c:pt idx="1">
                  <c:v>2.9447602150104405E-31</c:v>
                </c:pt>
                <c:pt idx="2">
                  <c:v>9.5244541986814069E-31</c:v>
                </c:pt>
                <c:pt idx="3">
                  <c:v>2.5816744384542325E-30</c:v>
                </c:pt>
                <c:pt idx="4">
                  <c:v>3.7419028054666966E-30</c:v>
                </c:pt>
                <c:pt idx="5">
                  <c:v>4.3339805987874027E-30</c:v>
                </c:pt>
                <c:pt idx="6">
                  <c:v>4.5452183035752089E-30</c:v>
                </c:pt>
                <c:pt idx="7">
                  <c:v>4.5366399688766217E-30</c:v>
                </c:pt>
                <c:pt idx="8">
                  <c:v>4.4100773664665673E-30</c:v>
                </c:pt>
                <c:pt idx="9">
                  <c:v>4.2249082320477308E-30</c:v>
                </c:pt>
                <c:pt idx="10">
                  <c:v>4.0147723894822748E-30</c:v>
                </c:pt>
                <c:pt idx="11">
                  <c:v>3.0127541495509908E-30</c:v>
                </c:pt>
                <c:pt idx="12">
                  <c:v>2.29760525011004E-30</c:v>
                </c:pt>
                <c:pt idx="13">
                  <c:v>1.810265569397198E-30</c:v>
                </c:pt>
                <c:pt idx="14">
                  <c:v>1.4684472589246952E-30</c:v>
                </c:pt>
                <c:pt idx="15">
                  <c:v>1.219995191437427E-30</c:v>
                </c:pt>
                <c:pt idx="16">
                  <c:v>1.0334992392724321E-30</c:v>
                </c:pt>
                <c:pt idx="17">
                  <c:v>8.896134671279504E-31</c:v>
                </c:pt>
                <c:pt idx="18">
                  <c:v>7.759988716174901E-31</c:v>
                </c:pt>
                <c:pt idx="19">
                  <c:v>6.095834759091004E-31</c:v>
                </c:pt>
                <c:pt idx="20">
                  <c:v>4.9496327519545327E-31</c:v>
                </c:pt>
                <c:pt idx="21">
                  <c:v>4.1214974712674281E-31</c:v>
                </c:pt>
                <c:pt idx="22">
                  <c:v>3.5005496318960586E-31</c:v>
                </c:pt>
                <c:pt idx="23">
                  <c:v>3.0209809884489713E-31</c:v>
                </c:pt>
              </c:numCache>
            </c:numRef>
          </c:yVal>
          <c:smooth val="1"/>
          <c:extLst>
            <c:ext xmlns:c16="http://schemas.microsoft.com/office/drawing/2014/chart" uri="{C3380CC4-5D6E-409C-BE32-E72D297353CC}">
              <c16:uniqueId val="{00000038-5815-4F6D-97E3-78D6C7917DAF}"/>
            </c:ext>
          </c:extLst>
        </c:ser>
        <c:ser>
          <c:idx val="57"/>
          <c:order val="57"/>
          <c:spPr>
            <a:ln w="9525" cap="rnd">
              <a:solidFill>
                <a:schemeClr val="accent4"/>
              </a:solidFill>
              <a:round/>
            </a:ln>
            <a:effectLst/>
          </c:spPr>
          <c:marker>
            <c:symbol val="none"/>
          </c:marker>
          <c:xVal>
            <c:numRef>
              <c:f>Rauscher!$HR$1:$IO$1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Rauscher!$HR$60:$IO$60</c:f>
              <c:numCache>
                <c:formatCode>0E+00</c:formatCode>
                <c:ptCount val="24"/>
                <c:pt idx="0">
                  <c:v>6.3507841422129567E-27</c:v>
                </c:pt>
                <c:pt idx="1">
                  <c:v>2.2012711283471963E-20</c:v>
                </c:pt>
                <c:pt idx="2">
                  <c:v>3.6079205861334284E-17</c:v>
                </c:pt>
                <c:pt idx="3">
                  <c:v>4.9557754316381545E-14</c:v>
                </c:pt>
                <c:pt idx="4">
                  <c:v>1.6169600202627774E-12</c:v>
                </c:pt>
                <c:pt idx="5">
                  <c:v>1.2131981060205547E-11</c:v>
                </c:pt>
                <c:pt idx="6">
                  <c:v>4.4213832538803489E-11</c:v>
                </c:pt>
                <c:pt idx="7">
                  <c:v>1.0743276877533119E-10</c:v>
                </c:pt>
                <c:pt idx="8">
                  <c:v>2.0353914290485787E-10</c:v>
                </c:pt>
                <c:pt idx="9">
                  <c:v>3.2765624698294555E-10</c:v>
                </c:pt>
                <c:pt idx="10">
                  <c:v>4.716085309336688E-10</c:v>
                </c:pt>
                <c:pt idx="11">
                  <c:v>1.2298243037444513E-9</c:v>
                </c:pt>
                <c:pt idx="12">
                  <c:v>1.7483731168301081E-9</c:v>
                </c:pt>
                <c:pt idx="13">
                  <c:v>2.0016520829454787E-9</c:v>
                </c:pt>
                <c:pt idx="14">
                  <c:v>2.0830341272734228E-9</c:v>
                </c:pt>
                <c:pt idx="15">
                  <c:v>2.0676449212944732E-9</c:v>
                </c:pt>
                <c:pt idx="16">
                  <c:v>2.0016486924127297E-9</c:v>
                </c:pt>
                <c:pt idx="17">
                  <c:v>1.9114323523340628E-9</c:v>
                </c:pt>
                <c:pt idx="18">
                  <c:v>1.8116845629477079E-9</c:v>
                </c:pt>
                <c:pt idx="19">
                  <c:v>1.6119462099613095E-9</c:v>
                </c:pt>
                <c:pt idx="20">
                  <c:v>1.4306395934431672E-9</c:v>
                </c:pt>
                <c:pt idx="21">
                  <c:v>1.2734802938890404E-9</c:v>
                </c:pt>
                <c:pt idx="22">
                  <c:v>1.1392351462058574E-9</c:v>
                </c:pt>
                <c:pt idx="23">
                  <c:v>1.0248423945654913E-9</c:v>
                </c:pt>
              </c:numCache>
            </c:numRef>
          </c:yVal>
          <c:smooth val="1"/>
          <c:extLst>
            <c:ext xmlns:c16="http://schemas.microsoft.com/office/drawing/2014/chart" uri="{C3380CC4-5D6E-409C-BE32-E72D297353CC}">
              <c16:uniqueId val="{00000039-5815-4F6D-97E3-78D6C7917DAF}"/>
            </c:ext>
          </c:extLst>
        </c:ser>
        <c:ser>
          <c:idx val="58"/>
          <c:order val="58"/>
          <c:spPr>
            <a:ln w="9525" cap="rnd">
              <a:solidFill>
                <a:schemeClr val="accent5"/>
              </a:solidFill>
              <a:round/>
            </a:ln>
            <a:effectLst/>
          </c:spPr>
          <c:marker>
            <c:symbol val="none"/>
          </c:marker>
          <c:xVal>
            <c:numRef>
              <c:f>Rauscher!$HR$1:$IO$1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Rauscher!$HR$61:$IO$61</c:f>
              <c:numCache>
                <c:formatCode>0E+00</c:formatCode>
                <c:ptCount val="24"/>
                <c:pt idx="0">
                  <c:v>3.2910250721889247E-35</c:v>
                </c:pt>
                <c:pt idx="1">
                  <c:v>1.6732738053531227E-24</c:v>
                </c:pt>
                <c:pt idx="2">
                  <c:v>3.321584172775213E-19</c:v>
                </c:pt>
                <c:pt idx="3">
                  <c:v>5.525794488000272E-14</c:v>
                </c:pt>
                <c:pt idx="4">
                  <c:v>1.9841742146393879E-11</c:v>
                </c:pt>
                <c:pt idx="5">
                  <c:v>6.2772682564965533E-10</c:v>
                </c:pt>
                <c:pt idx="6">
                  <c:v>5.9708490296946805E-9</c:v>
                </c:pt>
                <c:pt idx="7">
                  <c:v>2.8788163240276935E-8</c:v>
                </c:pt>
                <c:pt idx="8">
                  <c:v>9.1185246027391416E-8</c:v>
                </c:pt>
                <c:pt idx="9">
                  <c:v>2.1892464465493383E-7</c:v>
                </c:pt>
                <c:pt idx="10">
                  <c:v>4.3384790831305111E-7</c:v>
                </c:pt>
                <c:pt idx="11">
                  <c:v>2.9528262321864072E-6</c:v>
                </c:pt>
                <c:pt idx="12">
                  <c:v>6.7818537645718648E-6</c:v>
                </c:pt>
                <c:pt idx="13">
                  <c:v>1.0353676294842731E-5</c:v>
                </c:pt>
                <c:pt idx="14">
                  <c:v>1.3053596012917885E-5</c:v>
                </c:pt>
                <c:pt idx="15">
                  <c:v>1.4860368999484646E-5</c:v>
                </c:pt>
                <c:pt idx="16">
                  <c:v>1.5943416100498166E-5</c:v>
                </c:pt>
                <c:pt idx="17">
                  <c:v>1.6491963677576376E-5</c:v>
                </c:pt>
                <c:pt idx="18">
                  <c:v>1.6663719704119126E-5</c:v>
                </c:pt>
                <c:pt idx="19">
                  <c:v>1.6319385813463247E-5</c:v>
                </c:pt>
                <c:pt idx="20">
                  <c:v>1.551112974250274E-5</c:v>
                </c:pt>
                <c:pt idx="21">
                  <c:v>1.4535345653584941E-5</c:v>
                </c:pt>
                <c:pt idx="22">
                  <c:v>1.3533385922048517E-5</c:v>
                </c:pt>
                <c:pt idx="23">
                  <c:v>1.257008283570571E-5</c:v>
                </c:pt>
              </c:numCache>
            </c:numRef>
          </c:yVal>
          <c:smooth val="1"/>
          <c:extLst>
            <c:ext xmlns:c16="http://schemas.microsoft.com/office/drawing/2014/chart" uri="{C3380CC4-5D6E-409C-BE32-E72D297353CC}">
              <c16:uniqueId val="{0000003A-5815-4F6D-97E3-78D6C7917DAF}"/>
            </c:ext>
          </c:extLst>
        </c:ser>
        <c:ser>
          <c:idx val="59"/>
          <c:order val="59"/>
          <c:spPr>
            <a:ln w="9525" cap="rnd">
              <a:solidFill>
                <a:schemeClr val="accent6"/>
              </a:solidFill>
              <a:round/>
            </a:ln>
            <a:effectLst/>
          </c:spPr>
          <c:marker>
            <c:symbol val="none"/>
          </c:marker>
          <c:xVal>
            <c:numRef>
              <c:f>Rauscher!$HR$1:$IO$1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Rauscher!$HR$62:$IO$62</c:f>
              <c:numCache>
                <c:formatCode>0E+00</c:formatCode>
                <c:ptCount val="24"/>
                <c:pt idx="0">
                  <c:v>1.4658888151136143E-47</c:v>
                </c:pt>
                <c:pt idx="1">
                  <c:v>7.2765319472513734E-32</c:v>
                </c:pt>
                <c:pt idx="2">
                  <c:v>4.5133237186725144E-24</c:v>
                </c:pt>
                <c:pt idx="3">
                  <c:v>2.3460634027309309E-16</c:v>
                </c:pt>
                <c:pt idx="4">
                  <c:v>1.4890926306885095E-12</c:v>
                </c:pt>
                <c:pt idx="5">
                  <c:v>2.6396767033486497E-10</c:v>
                </c:pt>
                <c:pt idx="6">
                  <c:v>7.9209067450796182E-9</c:v>
                </c:pt>
                <c:pt idx="7">
                  <c:v>8.6766460197417425E-8</c:v>
                </c:pt>
                <c:pt idx="8">
                  <c:v>5.0858299216931375E-7</c:v>
                </c:pt>
                <c:pt idx="9">
                  <c:v>1.9707493620624714E-6</c:v>
                </c:pt>
                <c:pt idx="10">
                  <c:v>5.72787900490789E-6</c:v>
                </c:pt>
                <c:pt idx="11">
                  <c:v>1.2298523536628095E-4</c:v>
                </c:pt>
                <c:pt idx="12">
                  <c:v>5.0169859707831406E-4</c:v>
                </c:pt>
                <c:pt idx="13">
                  <c:v>1.0811269066223522E-3</c:v>
                </c:pt>
                <c:pt idx="14">
                  <c:v>1.7151575243613314E-3</c:v>
                </c:pt>
                <c:pt idx="15">
                  <c:v>2.3008232710807945E-3</c:v>
                </c:pt>
                <c:pt idx="16">
                  <c:v>2.7918682219057289E-3</c:v>
                </c:pt>
                <c:pt idx="17">
                  <c:v>3.1780871396819553E-3</c:v>
                </c:pt>
                <c:pt idx="18">
                  <c:v>3.4668040911004392E-3</c:v>
                </c:pt>
                <c:pt idx="19">
                  <c:v>3.8085269604750181E-3</c:v>
                </c:pt>
                <c:pt idx="20">
                  <c:v>3.9294934235428163E-3</c:v>
                </c:pt>
                <c:pt idx="21">
                  <c:v>3.9160518474792381E-3</c:v>
                </c:pt>
                <c:pt idx="22">
                  <c:v>3.8248947049490355E-3</c:v>
                </c:pt>
                <c:pt idx="23">
                  <c:v>3.6913320701021093E-3</c:v>
                </c:pt>
              </c:numCache>
            </c:numRef>
          </c:yVal>
          <c:smooth val="1"/>
          <c:extLst>
            <c:ext xmlns:c16="http://schemas.microsoft.com/office/drawing/2014/chart" uri="{C3380CC4-5D6E-409C-BE32-E72D297353CC}">
              <c16:uniqueId val="{0000003B-5815-4F6D-97E3-78D6C7917DAF}"/>
            </c:ext>
          </c:extLst>
        </c:ser>
        <c:ser>
          <c:idx val="60"/>
          <c:order val="60"/>
          <c:spPr>
            <a:ln w="9525" cap="rnd">
              <a:solidFill>
                <a:schemeClr val="accent1">
                  <a:lumMod val="60000"/>
                </a:schemeClr>
              </a:solidFill>
              <a:round/>
            </a:ln>
            <a:effectLst/>
          </c:spPr>
          <c:marker>
            <c:symbol val="none"/>
          </c:marker>
          <c:xVal>
            <c:numRef>
              <c:f>Rauscher!$HR$1:$IO$1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Rauscher!$HR$63:$IO$63</c:f>
              <c:numCache>
                <c:formatCode>0E+00</c:formatCode>
                <c:ptCount val="24"/>
                <c:pt idx="0">
                  <c:v>2.8876369855359548E-49</c:v>
                </c:pt>
                <c:pt idx="1">
                  <c:v>6.4798413834410529E-33</c:v>
                </c:pt>
                <c:pt idx="2">
                  <c:v>8.5454631202433785E-25</c:v>
                </c:pt>
                <c:pt idx="3">
                  <c:v>9.4444799647691513E-17</c:v>
                </c:pt>
                <c:pt idx="4">
                  <c:v>8.7409696385130681E-13</c:v>
                </c:pt>
                <c:pt idx="5">
                  <c:v>1.9429802782355396E-10</c:v>
                </c:pt>
                <c:pt idx="6">
                  <c:v>6.7797298678843257E-9</c:v>
                </c:pt>
                <c:pt idx="7">
                  <c:v>8.2715948361031311E-8</c:v>
                </c:pt>
                <c:pt idx="8">
                  <c:v>5.2565296535637297E-7</c:v>
                </c:pt>
                <c:pt idx="9">
                  <c:v>2.1690452533000924E-6</c:v>
                </c:pt>
                <c:pt idx="10">
                  <c:v>6.6293507768930376E-6</c:v>
                </c:pt>
                <c:pt idx="11">
                  <c:v>1.6551980939273641E-4</c:v>
                </c:pt>
                <c:pt idx="12">
                  <c:v>7.2811471150032705E-4</c:v>
                </c:pt>
                <c:pt idx="13">
                  <c:v>1.6416839282528926E-3</c:v>
                </c:pt>
                <c:pt idx="14">
                  <c:v>2.6842369529199083E-3</c:v>
                </c:pt>
                <c:pt idx="15">
                  <c:v>3.6792565858896754E-3</c:v>
                </c:pt>
                <c:pt idx="16">
                  <c:v>4.5372395872477914E-3</c:v>
                </c:pt>
                <c:pt idx="17">
                  <c:v>5.2302516424377037E-3</c:v>
                </c:pt>
                <c:pt idx="18">
                  <c:v>5.7630723680476524E-3</c:v>
                </c:pt>
                <c:pt idx="19">
                  <c:v>6.4273772426736266E-3</c:v>
                </c:pt>
                <c:pt idx="20">
                  <c:v>6.7033718467657405E-3</c:v>
                </c:pt>
                <c:pt idx="21">
                  <c:v>6.7346521529790147E-3</c:v>
                </c:pt>
                <c:pt idx="22">
                  <c:v>6.6193632321387228E-3</c:v>
                </c:pt>
                <c:pt idx="23">
                  <c:v>6.4204259245727634E-3</c:v>
                </c:pt>
              </c:numCache>
            </c:numRef>
          </c:yVal>
          <c:smooth val="1"/>
          <c:extLst>
            <c:ext xmlns:c16="http://schemas.microsoft.com/office/drawing/2014/chart" uri="{C3380CC4-5D6E-409C-BE32-E72D297353CC}">
              <c16:uniqueId val="{0000003C-5815-4F6D-97E3-78D6C7917DAF}"/>
            </c:ext>
          </c:extLst>
        </c:ser>
        <c:ser>
          <c:idx val="61"/>
          <c:order val="61"/>
          <c:spPr>
            <a:ln w="9525" cap="rnd">
              <a:solidFill>
                <a:schemeClr val="accent2">
                  <a:lumMod val="60000"/>
                </a:schemeClr>
              </a:solidFill>
              <a:round/>
            </a:ln>
            <a:effectLst/>
          </c:spPr>
          <c:marker>
            <c:symbol val="none"/>
          </c:marker>
          <c:xVal>
            <c:numRef>
              <c:f>Rauscher!$HR$1:$IO$1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Rauscher!$HR$64:$IO$64</c:f>
              <c:numCache>
                <c:formatCode>0E+00</c:formatCode>
                <c:ptCount val="24"/>
                <c:pt idx="0">
                  <c:v>4.1874927140893673E-53</c:v>
                </c:pt>
                <c:pt idx="1">
                  <c:v>2.6168103553965322E-35</c:v>
                </c:pt>
                <c:pt idx="2">
                  <c:v>1.8211330740839472E-26</c:v>
                </c:pt>
                <c:pt idx="3">
                  <c:v>1.0621413831580103E-17</c:v>
                </c:pt>
                <c:pt idx="4">
                  <c:v>2.2582030712098891E-13</c:v>
                </c:pt>
                <c:pt idx="5">
                  <c:v>8.26782423253953E-11</c:v>
                </c:pt>
                <c:pt idx="6">
                  <c:v>4.0236006868520935E-9</c:v>
                </c:pt>
                <c:pt idx="7">
                  <c:v>6.2257471746321445E-8</c:v>
                </c:pt>
                <c:pt idx="8">
                  <c:v>4.7282578574046566E-7</c:v>
                </c:pt>
                <c:pt idx="9">
                  <c:v>2.2411477941387245E-6</c:v>
                </c:pt>
                <c:pt idx="10">
                  <c:v>7.6530185140960733E-6</c:v>
                </c:pt>
                <c:pt idx="11">
                  <c:v>2.664964221508172E-4</c:v>
                </c:pt>
                <c:pt idx="12">
                  <c:v>1.3844619732478107E-3</c:v>
                </c:pt>
                <c:pt idx="13">
                  <c:v>3.4491705099145495E-3</c:v>
                </c:pt>
                <c:pt idx="14">
                  <c:v>6.0275649203135146E-3</c:v>
                </c:pt>
                <c:pt idx="15">
                  <c:v>8.6640524039525886E-3</c:v>
                </c:pt>
                <c:pt idx="16">
                  <c:v>1.1072168046357498E-2</c:v>
                </c:pt>
                <c:pt idx="17">
                  <c:v>1.3122105060330992E-2</c:v>
                </c:pt>
                <c:pt idx="18">
                  <c:v>1.4783149715105507E-2</c:v>
                </c:pt>
                <c:pt idx="19">
                  <c:v>1.7044907819843934E-2</c:v>
                </c:pt>
                <c:pt idx="20">
                  <c:v>1.8204307026310602E-2</c:v>
                </c:pt>
                <c:pt idx="21">
                  <c:v>1.8618127083610731E-2</c:v>
                </c:pt>
                <c:pt idx="22">
                  <c:v>1.8554831702137571E-2</c:v>
                </c:pt>
                <c:pt idx="23">
                  <c:v>1.8197873171514042E-2</c:v>
                </c:pt>
              </c:numCache>
            </c:numRef>
          </c:yVal>
          <c:smooth val="1"/>
          <c:extLst>
            <c:ext xmlns:c16="http://schemas.microsoft.com/office/drawing/2014/chart" uri="{C3380CC4-5D6E-409C-BE32-E72D297353CC}">
              <c16:uniqueId val="{0000003D-5815-4F6D-97E3-78D6C7917DAF}"/>
            </c:ext>
          </c:extLst>
        </c:ser>
        <c:ser>
          <c:idx val="62"/>
          <c:order val="62"/>
          <c:spPr>
            <a:ln w="9525" cap="rnd">
              <a:solidFill>
                <a:schemeClr val="accent3">
                  <a:lumMod val="60000"/>
                </a:schemeClr>
              </a:solidFill>
              <a:round/>
            </a:ln>
            <a:effectLst/>
          </c:spPr>
          <c:marker>
            <c:symbol val="none"/>
          </c:marker>
          <c:xVal>
            <c:numRef>
              <c:f>Rauscher!$HR$1:$IO$1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Rauscher!$HR$65:$IO$65</c:f>
              <c:numCache>
                <c:formatCode>0E+00</c:formatCode>
                <c:ptCount val="24"/>
                <c:pt idx="0">
                  <c:v>2.2456209810349857E-53</c:v>
                </c:pt>
                <c:pt idx="1">
                  <c:v>1.7699230772767064E-35</c:v>
                </c:pt>
                <c:pt idx="2">
                  <c:v>1.3833233207250808E-26</c:v>
                </c:pt>
                <c:pt idx="3">
                  <c:v>9.0607515401883988E-18</c:v>
                </c:pt>
                <c:pt idx="4">
                  <c:v>2.0414785561521571E-13</c:v>
                </c:pt>
                <c:pt idx="5">
                  <c:v>7.739145761629916E-11</c:v>
                </c:pt>
                <c:pt idx="6">
                  <c:v>3.8547537502159509E-9</c:v>
                </c:pt>
                <c:pt idx="7">
                  <c:v>6.0641959810746206E-8</c:v>
                </c:pt>
                <c:pt idx="8">
                  <c:v>4.6631876015110889E-7</c:v>
                </c:pt>
                <c:pt idx="9">
                  <c:v>2.2317843177744902E-6</c:v>
                </c:pt>
                <c:pt idx="10">
                  <c:v>7.6802344880076982E-6</c:v>
                </c:pt>
                <c:pt idx="11">
                  <c:v>2.7372412336910138E-4</c:v>
                </c:pt>
                <c:pt idx="12">
                  <c:v>1.438608790898541E-3</c:v>
                </c:pt>
                <c:pt idx="13">
                  <c:v>3.6091117960359558E-3</c:v>
                </c:pt>
                <c:pt idx="14">
                  <c:v>6.3364142558765589E-3</c:v>
                </c:pt>
                <c:pt idx="15">
                  <c:v>9.1382436338666318E-3</c:v>
                </c:pt>
                <c:pt idx="16">
                  <c:v>1.1707234784209699E-2</c:v>
                </c:pt>
                <c:pt idx="17">
                  <c:v>1.3901612157299273E-2</c:v>
                </c:pt>
                <c:pt idx="18">
                  <c:v>1.5685581762893367E-2</c:v>
                </c:pt>
                <c:pt idx="19">
                  <c:v>1.8127433059465285E-2</c:v>
                </c:pt>
                <c:pt idx="20">
                  <c:v>1.9392589430844907E-2</c:v>
                </c:pt>
                <c:pt idx="21">
                  <c:v>1.9858097579926813E-2</c:v>
                </c:pt>
                <c:pt idx="22">
                  <c:v>1.9809735119185854E-2</c:v>
                </c:pt>
                <c:pt idx="23">
                  <c:v>1.9443671813904939E-2</c:v>
                </c:pt>
              </c:numCache>
            </c:numRef>
          </c:yVal>
          <c:smooth val="1"/>
          <c:extLst>
            <c:ext xmlns:c16="http://schemas.microsoft.com/office/drawing/2014/chart" uri="{C3380CC4-5D6E-409C-BE32-E72D297353CC}">
              <c16:uniqueId val="{0000003E-5815-4F6D-97E3-78D6C7917DAF}"/>
            </c:ext>
          </c:extLst>
        </c:ser>
        <c:ser>
          <c:idx val="63"/>
          <c:order val="63"/>
          <c:spPr>
            <a:ln w="9525" cap="rnd">
              <a:solidFill>
                <a:schemeClr val="accent4">
                  <a:lumMod val="60000"/>
                </a:schemeClr>
              </a:solidFill>
              <a:round/>
            </a:ln>
            <a:effectLst/>
          </c:spPr>
          <c:marker>
            <c:symbol val="none"/>
          </c:marker>
          <c:xVal>
            <c:numRef>
              <c:f>Rauscher!$HR$1:$IO$1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Rauscher!$HR$66:$IO$66</c:f>
              <c:numCache>
                <c:formatCode>0E+00</c:formatCode>
                <c:ptCount val="24"/>
                <c:pt idx="0">
                  <c:v>1.0327938450073449E-59</c:v>
                </c:pt>
                <c:pt idx="1">
                  <c:v>1.7612693058801584E-39</c:v>
                </c:pt>
                <c:pt idx="2">
                  <c:v>2.024846793875366E-29</c:v>
                </c:pt>
                <c:pt idx="3">
                  <c:v>1.9508765445100671E-19</c:v>
                </c:pt>
                <c:pt idx="4">
                  <c:v>1.6858112038960356E-14</c:v>
                </c:pt>
                <c:pt idx="5">
                  <c:v>1.4316480578105613E-11</c:v>
                </c:pt>
                <c:pt idx="6">
                  <c:v>1.2208415476884121E-9</c:v>
                </c:pt>
                <c:pt idx="7">
                  <c:v>2.8199114729199064E-8</c:v>
                </c:pt>
                <c:pt idx="8">
                  <c:v>2.8923098900796491E-7</c:v>
                </c:pt>
                <c:pt idx="9">
                  <c:v>1.7318645177994651E-6</c:v>
                </c:pt>
                <c:pt idx="10">
                  <c:v>7.129777536136926E-6</c:v>
                </c:pt>
                <c:pt idx="11">
                  <c:v>4.3504481002759333E-4</c:v>
                </c:pt>
                <c:pt idx="12">
                  <c:v>2.9917364849287847E-3</c:v>
                </c:pt>
                <c:pt idx="13">
                  <c:v>8.8193542763748446E-3</c:v>
                </c:pt>
                <c:pt idx="14">
                  <c:v>1.7241851484912585E-2</c:v>
                </c:pt>
                <c:pt idx="15">
                  <c:v>2.6851155959943546E-2</c:v>
                </c:pt>
                <c:pt idx="16">
                  <c:v>3.6439677135118906E-2</c:v>
                </c:pt>
                <c:pt idx="17">
                  <c:v>4.525278495620913E-2</c:v>
                </c:pt>
                <c:pt idx="18">
                  <c:v>5.2923521729199313E-2</c:v>
                </c:pt>
                <c:pt idx="19">
                  <c:v>6.4541099129125173E-2</c:v>
                </c:pt>
                <c:pt idx="20">
                  <c:v>7.1748992733650888E-2</c:v>
                </c:pt>
                <c:pt idx="21">
                  <c:v>7.561842280042444E-2</c:v>
                </c:pt>
                <c:pt idx="22">
                  <c:v>7.7143372082784462E-2</c:v>
                </c:pt>
                <c:pt idx="23">
                  <c:v>7.7087189649880761E-2</c:v>
                </c:pt>
              </c:numCache>
            </c:numRef>
          </c:yVal>
          <c:smooth val="1"/>
          <c:extLst>
            <c:ext xmlns:c16="http://schemas.microsoft.com/office/drawing/2014/chart" uri="{C3380CC4-5D6E-409C-BE32-E72D297353CC}">
              <c16:uniqueId val="{0000003F-5815-4F6D-97E3-78D6C7917DAF}"/>
            </c:ext>
          </c:extLst>
        </c:ser>
        <c:ser>
          <c:idx val="64"/>
          <c:order val="64"/>
          <c:spPr>
            <a:ln w="9525" cap="rnd">
              <a:solidFill>
                <a:schemeClr val="accent5">
                  <a:lumMod val="60000"/>
                </a:schemeClr>
              </a:solidFill>
              <a:round/>
            </a:ln>
            <a:effectLst/>
          </c:spPr>
          <c:marker>
            <c:symbol val="none"/>
          </c:marker>
          <c:xVal>
            <c:numRef>
              <c:f>Rauscher!$HR$1:$IO$1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Rauscher!$HR$67:$IO$67</c:f>
              <c:numCache>
                <c:formatCode>0E+00</c:formatCode>
                <c:ptCount val="24"/>
                <c:pt idx="0">
                  <c:v>1.4192834724085496E-64</c:v>
                </c:pt>
                <c:pt idx="1">
                  <c:v>1.4056489833576627E-42</c:v>
                </c:pt>
                <c:pt idx="2">
                  <c:v>1.2315189272462762E-31</c:v>
                </c:pt>
                <c:pt idx="3">
                  <c:v>9.0422501059081278E-21</c:v>
                </c:pt>
                <c:pt idx="4">
                  <c:v>2.1570219617599248E-15</c:v>
                </c:pt>
                <c:pt idx="5">
                  <c:v>3.3688466418936274E-12</c:v>
                </c:pt>
                <c:pt idx="6">
                  <c:v>4.3122490463432348E-10</c:v>
                </c:pt>
                <c:pt idx="7">
                  <c:v>1.3313115355027836E-8</c:v>
                </c:pt>
                <c:pt idx="8">
                  <c:v>1.6974180190694674E-7</c:v>
                </c:pt>
                <c:pt idx="9">
                  <c:v>1.2038093640191509E-6</c:v>
                </c:pt>
                <c:pt idx="10">
                  <c:v>5.6743959332405512E-6</c:v>
                </c:pt>
                <c:pt idx="11">
                  <c:v>5.1972931019674928E-4</c:v>
                </c:pt>
                <c:pt idx="12">
                  <c:v>4.3789131940989417E-3</c:v>
                </c:pt>
                <c:pt idx="13">
                  <c:v>1.458141448674718E-2</c:v>
                </c:pt>
                <c:pt idx="14">
                  <c:v>3.0919088239842664E-2</c:v>
                </c:pt>
                <c:pt idx="15">
                  <c:v>5.1027665882376637E-2</c:v>
                </c:pt>
                <c:pt idx="16">
                  <c:v>7.2329787545182184E-2</c:v>
                </c:pt>
                <c:pt idx="17">
                  <c:v>9.2915452085552075E-2</c:v>
                </c:pt>
                <c:pt idx="18">
                  <c:v>0.11164810065992357</c:v>
                </c:pt>
                <c:pt idx="19">
                  <c:v>0.14180087688888152</c:v>
                </c:pt>
                <c:pt idx="20">
                  <c:v>0.16227751048665301</c:v>
                </c:pt>
                <c:pt idx="21">
                  <c:v>0.17479142356044297</c:v>
                </c:pt>
                <c:pt idx="22">
                  <c:v>0.18135983208710194</c:v>
                </c:pt>
                <c:pt idx="23">
                  <c:v>0.18369810854743129</c:v>
                </c:pt>
              </c:numCache>
            </c:numRef>
          </c:yVal>
          <c:smooth val="1"/>
          <c:extLst>
            <c:ext xmlns:c16="http://schemas.microsoft.com/office/drawing/2014/chart" uri="{C3380CC4-5D6E-409C-BE32-E72D297353CC}">
              <c16:uniqueId val="{00000040-5815-4F6D-97E3-78D6C7917DAF}"/>
            </c:ext>
          </c:extLst>
        </c:ser>
        <c:ser>
          <c:idx val="65"/>
          <c:order val="65"/>
          <c:spPr>
            <a:ln w="9525" cap="rnd">
              <a:solidFill>
                <a:schemeClr val="accent6">
                  <a:lumMod val="60000"/>
                </a:schemeClr>
              </a:solidFill>
              <a:round/>
            </a:ln>
            <a:effectLst/>
          </c:spPr>
          <c:marker>
            <c:symbol val="none"/>
          </c:marker>
          <c:xVal>
            <c:numRef>
              <c:f>Rauscher!$HR$1:$IO$1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Rauscher!$HR$68:$IO$68</c:f>
              <c:numCache>
                <c:formatCode>0E+00</c:formatCode>
                <c:ptCount val="24"/>
                <c:pt idx="0">
                  <c:v>1.6108592931698618E-67</c:v>
                </c:pt>
                <c:pt idx="1">
                  <c:v>1.8249993387840818E-44</c:v>
                </c:pt>
                <c:pt idx="2">
                  <c:v>5.4078620312675398E-33</c:v>
                </c:pt>
                <c:pt idx="3">
                  <c:v>1.3429495902953726E-21</c:v>
                </c:pt>
                <c:pt idx="4">
                  <c:v>5.8916522414819523E-16</c:v>
                </c:pt>
                <c:pt idx="5">
                  <c:v>1.3262438525977694E-12</c:v>
                </c:pt>
                <c:pt idx="6">
                  <c:v>2.1661359698666791E-10</c:v>
                </c:pt>
                <c:pt idx="7">
                  <c:v>7.9590528094490932E-9</c:v>
                </c:pt>
                <c:pt idx="8">
                  <c:v>1.1562995545559292E-7</c:v>
                </c:pt>
                <c:pt idx="9">
                  <c:v>9.0769335838565214E-7</c:v>
                </c:pt>
                <c:pt idx="10">
                  <c:v>4.6406732233611531E-6</c:v>
                </c:pt>
                <c:pt idx="11">
                  <c:v>5.423483197878054E-4</c:v>
                </c:pt>
                <c:pt idx="12">
                  <c:v>5.1616350380108379E-3</c:v>
                </c:pt>
                <c:pt idx="13">
                  <c:v>1.849151670006444E-2</c:v>
                </c:pt>
                <c:pt idx="14">
                  <c:v>4.116873332242918E-2</c:v>
                </c:pt>
                <c:pt idx="15">
                  <c:v>7.0350387144013718E-2</c:v>
                </c:pt>
                <c:pt idx="16">
                  <c:v>0.10235709455279071</c:v>
                </c:pt>
                <c:pt idx="17">
                  <c:v>0.13418645594369211</c:v>
                </c:pt>
                <c:pt idx="18">
                  <c:v>0.16388079426979879</c:v>
                </c:pt>
                <c:pt idx="19">
                  <c:v>0.21327483321960475</c:v>
                </c:pt>
                <c:pt idx="20">
                  <c:v>0.24835849087175901</c:v>
                </c:pt>
                <c:pt idx="21">
                  <c:v>0.27102589110614222</c:v>
                </c:pt>
                <c:pt idx="22">
                  <c:v>0.28408071714520894</c:v>
                </c:pt>
                <c:pt idx="23">
                  <c:v>0.29009037967606233</c:v>
                </c:pt>
              </c:numCache>
            </c:numRef>
          </c:yVal>
          <c:smooth val="1"/>
          <c:extLst>
            <c:ext xmlns:c16="http://schemas.microsoft.com/office/drawing/2014/chart" uri="{C3380CC4-5D6E-409C-BE32-E72D297353CC}">
              <c16:uniqueId val="{00000041-5815-4F6D-97E3-78D6C7917DAF}"/>
            </c:ext>
          </c:extLst>
        </c:ser>
        <c:ser>
          <c:idx val="66"/>
          <c:order val="66"/>
          <c:spPr>
            <a:ln w="25400" cap="rnd">
              <a:solidFill>
                <a:srgbClr val="0066FF"/>
              </a:solidFill>
              <a:round/>
            </a:ln>
            <a:effectLst/>
          </c:spPr>
          <c:marker>
            <c:symbol val="none"/>
          </c:marker>
          <c:xVal>
            <c:numRef>
              <c:f>Rauscher!$HR$1:$IO$1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Rauscher!$HR$69:$IO$69</c:f>
              <c:numCache>
                <c:formatCode>0E+00</c:formatCode>
                <c:ptCount val="24"/>
                <c:pt idx="0">
                  <c:v>9.1334258352310426E-22</c:v>
                </c:pt>
                <c:pt idx="1">
                  <c:v>1.8281065735369937E-17</c:v>
                </c:pt>
                <c:pt idx="2">
                  <c:v>1.7603736400395871E-14</c:v>
                </c:pt>
                <c:pt idx="3">
                  <c:v>6.6556627706332587E-11</c:v>
                </c:pt>
                <c:pt idx="4">
                  <c:v>8.3237050799251695E-9</c:v>
                </c:pt>
                <c:pt idx="5">
                  <c:v>3.1873331084466066E-7</c:v>
                </c:pt>
                <c:pt idx="6">
                  <c:v>6.1599890563252611E-6</c:v>
                </c:pt>
                <c:pt idx="7">
                  <c:v>6.444131806079797E-5</c:v>
                </c:pt>
                <c:pt idx="8">
                  <c:v>4.1745536086978767E-4</c:v>
                </c:pt>
                <c:pt idx="9">
                  <c:v>1.8932717496117886E-3</c:v>
                </c:pt>
                <c:pt idx="10">
                  <c:v>6.5646911622454117E-3</c:v>
                </c:pt>
                <c:pt idx="11">
                  <c:v>0.30961041306286285</c:v>
                </c:pt>
                <c:pt idx="12">
                  <c:v>2.1202945183321065</c:v>
                </c:pt>
                <c:pt idx="13">
                  <c:v>6.4314975606617182</c:v>
                </c:pt>
                <c:pt idx="14">
                  <c:v>12.95482345346465</c:v>
                </c:pt>
                <c:pt idx="15">
                  <c:v>20.706895384326586</c:v>
                </c:pt>
                <c:pt idx="16">
                  <c:v>28.722746546053109</c:v>
                </c:pt>
                <c:pt idx="17">
                  <c:v>36.328873795594014</c:v>
                </c:pt>
                <c:pt idx="18">
                  <c:v>43.147822786473256</c:v>
                </c:pt>
                <c:pt idx="19">
                  <c:v>53.918811371206445</c:v>
                </c:pt>
                <c:pt idx="20">
                  <c:v>61.047001281248804</c:v>
                </c:pt>
                <c:pt idx="21">
                  <c:v>65.257757202640548</c:v>
                </c:pt>
                <c:pt idx="22">
                  <c:v>67.329359310917766</c:v>
                </c:pt>
                <c:pt idx="23">
                  <c:v>67.901408361070253</c:v>
                </c:pt>
              </c:numCache>
            </c:numRef>
          </c:yVal>
          <c:smooth val="1"/>
          <c:extLst>
            <c:ext xmlns:c16="http://schemas.microsoft.com/office/drawing/2014/chart" uri="{C3380CC4-5D6E-409C-BE32-E72D297353CC}">
              <c16:uniqueId val="{00000042-5815-4F6D-97E3-78D6C7917DAF}"/>
            </c:ext>
          </c:extLst>
        </c:ser>
        <c:dLbls>
          <c:showLegendKey val="0"/>
          <c:showVal val="0"/>
          <c:showCatName val="0"/>
          <c:showSerName val="0"/>
          <c:showPercent val="0"/>
          <c:showBubbleSize val="0"/>
        </c:dLbls>
        <c:axId val="764279072"/>
        <c:axId val="1004934048"/>
      </c:scatterChart>
      <c:valAx>
        <c:axId val="764279072"/>
        <c:scaling>
          <c:orientation val="minMax"/>
          <c:max val="4"/>
        </c:scaling>
        <c:delete val="0"/>
        <c:axPos val="b"/>
        <c:majorGridlines>
          <c:spPr>
            <a:ln w="9525" cap="flat" cmpd="sng" algn="ctr">
              <a:solidFill>
                <a:schemeClr val="bg1">
                  <a:lumMod val="85000"/>
                </a:schemeClr>
              </a:solidFill>
              <a:round/>
            </a:ln>
            <a:effectLst/>
          </c:spPr>
        </c:majorGridlines>
        <c:title>
          <c:tx>
            <c:rich>
              <a:bodyPr rot="0" spcFirstLastPara="1" vertOverflow="ellipsis" vert="horz" wrap="square" anchor="ctr" anchorCtr="1"/>
              <a:lstStyle/>
              <a:p>
                <a:pPr>
                  <a:defRPr sz="1600" b="0" i="0" u="none" strike="noStrike" kern="1200" baseline="0">
                    <a:solidFill>
                      <a:schemeClr val="tx1"/>
                    </a:solidFill>
                    <a:latin typeface="Cambria" panose="02040503050406030204" pitchFamily="18" charset="0"/>
                    <a:ea typeface="Cambria" panose="02040503050406030204" pitchFamily="18" charset="0"/>
                    <a:cs typeface="+mn-cs"/>
                  </a:defRPr>
                </a:pPr>
                <a:r>
                  <a:rPr lang="en-US"/>
                  <a:t>T9 (GK)</a:t>
                </a:r>
              </a:p>
            </c:rich>
          </c:tx>
          <c:overlay val="0"/>
          <c:spPr>
            <a:noFill/>
            <a:ln>
              <a:noFill/>
            </a:ln>
            <a:effectLst/>
          </c:spPr>
          <c:txPr>
            <a:bodyPr rot="0" spcFirstLastPara="1" vertOverflow="ellipsis" vert="horz" wrap="square" anchor="ctr" anchorCtr="1"/>
            <a:lstStyle/>
            <a:p>
              <a:pPr>
                <a:defRPr sz="1600" b="0" i="0" u="none" strike="noStrike" kern="1200" baseline="0">
                  <a:solidFill>
                    <a:schemeClr val="tx1"/>
                  </a:solidFill>
                  <a:latin typeface="Cambria" panose="02040503050406030204" pitchFamily="18" charset="0"/>
                  <a:ea typeface="Cambria" panose="02040503050406030204" pitchFamily="18" charset="0"/>
                  <a:cs typeface="+mn-cs"/>
                </a:defRPr>
              </a:pPr>
              <a:endParaRPr lang="en-US"/>
            </a:p>
          </c:txPr>
        </c:title>
        <c:numFmt formatCode="#,##0" sourceLinked="0"/>
        <c:majorTickMark val="none"/>
        <c:minorTickMark val="none"/>
        <c:tickLblPos val="nextTo"/>
        <c:spPr>
          <a:noFill/>
          <a:ln>
            <a:solidFill>
              <a:schemeClr val="tx2">
                <a:lumMod val="40000"/>
                <a:lumOff val="60000"/>
              </a:schemeClr>
            </a:solidFill>
          </a:ln>
          <a:effectLst/>
        </c:spPr>
        <c:txPr>
          <a:bodyPr rot="-60000000" spcFirstLastPara="1" vertOverflow="ellipsis" vert="horz" wrap="square" anchor="ctr" anchorCtr="1"/>
          <a:lstStyle/>
          <a:p>
            <a:pPr>
              <a:defRPr sz="1600" b="0" i="0" u="none" strike="noStrike" kern="1200" baseline="0">
                <a:solidFill>
                  <a:schemeClr val="tx1"/>
                </a:solidFill>
                <a:latin typeface="Cambria" panose="02040503050406030204" pitchFamily="18" charset="0"/>
                <a:ea typeface="Cambria" panose="02040503050406030204" pitchFamily="18" charset="0"/>
                <a:cs typeface="+mn-cs"/>
              </a:defRPr>
            </a:pPr>
            <a:endParaRPr lang="en-US"/>
          </a:p>
        </c:txPr>
        <c:crossAx val="1004934048"/>
        <c:crossesAt val="1.0000000000000011E-20"/>
        <c:crossBetween val="midCat"/>
        <c:majorUnit val="1"/>
      </c:valAx>
      <c:valAx>
        <c:axId val="1004934048"/>
        <c:scaling>
          <c:logBase val="10"/>
          <c:orientation val="minMax"/>
          <c:min val="1.0000000000000008E-14"/>
        </c:scaling>
        <c:delete val="0"/>
        <c:axPos val="l"/>
        <c:majorGridlines>
          <c:spPr>
            <a:ln w="9525" cap="flat" cmpd="sng" algn="ctr">
              <a:solidFill>
                <a:schemeClr val="tx2">
                  <a:lumMod val="15000"/>
                  <a:lumOff val="85000"/>
                </a:schemeClr>
              </a:solidFill>
              <a:round/>
            </a:ln>
            <a:effectLst/>
          </c:spPr>
        </c:majorGridlines>
        <c:title>
          <c:tx>
            <c:rich>
              <a:bodyPr rot="-5400000" spcFirstLastPara="1" vertOverflow="ellipsis" vert="horz" wrap="square" anchor="ctr" anchorCtr="1"/>
              <a:lstStyle/>
              <a:p>
                <a:pPr>
                  <a:defRPr sz="1550" b="0" i="0" u="none" strike="noStrike" kern="1200" baseline="0">
                    <a:solidFill>
                      <a:schemeClr val="tx1"/>
                    </a:solidFill>
                    <a:latin typeface="Cambria" panose="02040503050406030204" pitchFamily="18" charset="0"/>
                    <a:ea typeface="Cambria" panose="02040503050406030204" pitchFamily="18" charset="0"/>
                    <a:cs typeface="+mn-cs"/>
                  </a:defRPr>
                </a:pPr>
                <a:r>
                  <a:rPr lang="en-US" sz="1550" dirty="0"/>
                  <a:t>Reaction Rate (cm3 s−1 mol−1)</a:t>
                </a:r>
              </a:p>
            </c:rich>
          </c:tx>
          <c:layout>
            <c:manualLayout>
              <c:xMode val="edge"/>
              <c:yMode val="edge"/>
              <c:x val="1.4837817147856515E-2"/>
              <c:y val="0.13638174394867311"/>
            </c:manualLayout>
          </c:layout>
          <c:overlay val="0"/>
          <c:spPr>
            <a:noFill/>
            <a:ln>
              <a:noFill/>
            </a:ln>
            <a:effectLst/>
          </c:spPr>
          <c:txPr>
            <a:bodyPr rot="-5400000" spcFirstLastPara="1" vertOverflow="ellipsis" vert="horz" wrap="square" anchor="ctr" anchorCtr="1"/>
            <a:lstStyle/>
            <a:p>
              <a:pPr>
                <a:defRPr sz="1550" b="0" i="0" u="none" strike="noStrike" kern="1200" baseline="0">
                  <a:solidFill>
                    <a:schemeClr val="tx1"/>
                  </a:solidFill>
                  <a:latin typeface="Cambria" panose="02040503050406030204" pitchFamily="18" charset="0"/>
                  <a:ea typeface="Cambria" panose="02040503050406030204" pitchFamily="18" charset="0"/>
                  <a:cs typeface="+mn-cs"/>
                </a:defRPr>
              </a:pPr>
              <a:endParaRPr lang="en-US"/>
            </a:p>
          </c:txPr>
        </c:title>
        <c:numFmt formatCode="0E+00" sourceLinked="1"/>
        <c:majorTickMark val="none"/>
        <c:minorTickMark val="none"/>
        <c:tickLblPos val="nextTo"/>
        <c:spPr>
          <a:noFill/>
          <a:ln>
            <a:solidFill>
              <a:schemeClr val="tx2">
                <a:lumMod val="40000"/>
                <a:lumOff val="60000"/>
              </a:schemeClr>
            </a:solidFill>
          </a:ln>
          <a:effectLst/>
        </c:spPr>
        <c:txPr>
          <a:bodyPr rot="-60000000" spcFirstLastPara="1" vertOverflow="ellipsis" vert="horz" wrap="square" anchor="ctr" anchorCtr="1"/>
          <a:lstStyle/>
          <a:p>
            <a:pPr>
              <a:defRPr sz="1600" b="0" i="0" u="none" strike="noStrike" kern="1200" baseline="0">
                <a:solidFill>
                  <a:schemeClr val="tx1"/>
                </a:solidFill>
                <a:latin typeface="Cambria" panose="02040503050406030204" pitchFamily="18" charset="0"/>
                <a:ea typeface="Cambria" panose="02040503050406030204" pitchFamily="18" charset="0"/>
                <a:cs typeface="+mn-cs"/>
              </a:defRPr>
            </a:pPr>
            <a:endParaRPr lang="en-US"/>
          </a:p>
        </c:txPr>
        <c:crossAx val="764279072"/>
        <c:crosses val="autoZero"/>
        <c:crossBetween val="midCat"/>
        <c:majorUnit val="100"/>
      </c:valAx>
      <c:spPr>
        <a:noFill/>
        <a:ln>
          <a:solidFill>
            <a:schemeClr val="bg1">
              <a:lumMod val="50000"/>
            </a:schemeClr>
          </a:solid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600" b="0">
          <a:solidFill>
            <a:schemeClr val="tx1"/>
          </a:solidFill>
          <a:latin typeface="Cambria" panose="02040503050406030204" pitchFamily="18" charset="0"/>
          <a:ea typeface="Cambria" panose="02040503050406030204" pitchFamily="18" charset="0"/>
        </a:defRPr>
      </a:pPr>
      <a:endParaRPr lang="en-US"/>
    </a:p>
  </c:txPr>
  <c:externalData r:id="rId4">
    <c:autoUpdate val="0"/>
  </c:externalData>
</c:chartSpace>
</file>

<file path=ppt/charts/chart1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title>
      <c:tx>
        <c:rich>
          <a:bodyPr rot="0" spcFirstLastPara="1" vertOverflow="ellipsis" vert="horz" wrap="square" anchor="ctr" anchorCtr="1"/>
          <a:lstStyle/>
          <a:p>
            <a:pPr>
              <a:defRPr sz="1920" b="0" i="0" u="none" strike="noStrike" kern="1200" baseline="0">
                <a:solidFill>
                  <a:schemeClr val="tx1"/>
                </a:solidFill>
                <a:latin typeface="Cambria" panose="02040503050406030204" pitchFamily="18" charset="0"/>
                <a:ea typeface="Cambria" panose="02040503050406030204" pitchFamily="18" charset="0"/>
                <a:cs typeface="+mn-cs"/>
              </a:defRPr>
            </a:pPr>
            <a:r>
              <a:rPr lang="en-US" sz="1600" dirty="0"/>
              <a:t>(p,γ</a:t>
            </a:r>
            <a:r>
              <a:rPr lang="el-GR" sz="1600" dirty="0"/>
              <a:t>)</a:t>
            </a:r>
            <a:r>
              <a:rPr lang="en-US" sz="1600" dirty="0"/>
              <a:t> reaction rate contributions from Brown's 66 resonances with interpolated Rauscher's Γp and Rauscher's Γγ</a:t>
            </a:r>
          </a:p>
        </c:rich>
      </c:tx>
      <c:overlay val="0"/>
      <c:spPr>
        <a:noFill/>
        <a:ln>
          <a:noFill/>
        </a:ln>
        <a:effectLst/>
      </c:spPr>
      <c:txPr>
        <a:bodyPr rot="0" spcFirstLastPara="1" vertOverflow="ellipsis" vert="horz" wrap="square" anchor="ctr" anchorCtr="1"/>
        <a:lstStyle/>
        <a:p>
          <a:pPr>
            <a:defRPr sz="1920" b="0" i="0" u="none" strike="noStrike" kern="1200" baseline="0">
              <a:solidFill>
                <a:schemeClr val="tx1"/>
              </a:solidFill>
              <a:latin typeface="Cambria" panose="02040503050406030204" pitchFamily="18" charset="0"/>
              <a:ea typeface="Cambria" panose="02040503050406030204" pitchFamily="18" charset="0"/>
              <a:cs typeface="+mn-cs"/>
            </a:defRPr>
          </a:pPr>
          <a:endParaRPr lang="en-US"/>
        </a:p>
      </c:txPr>
    </c:title>
    <c:autoTitleDeleted val="0"/>
    <c:plotArea>
      <c:layout>
        <c:manualLayout>
          <c:layoutTarget val="inner"/>
          <c:xMode val="edge"/>
          <c:yMode val="edge"/>
          <c:x val="0.13305086756899254"/>
          <c:y val="0.15850439051490053"/>
          <c:w val="0.84726868408450173"/>
          <c:h val="0.65510644502770488"/>
        </c:manualLayout>
      </c:layout>
      <c:scatterChart>
        <c:scatterStyle val="smoothMarker"/>
        <c:varyColors val="0"/>
        <c:ser>
          <c:idx val="0"/>
          <c:order val="0"/>
          <c:spPr>
            <a:ln w="9525" cap="rnd">
              <a:solidFill>
                <a:schemeClr val="accent1"/>
              </a:solidFill>
              <a:round/>
            </a:ln>
            <a:effectLst/>
          </c:spPr>
          <c:marker>
            <c:symbol val="none"/>
          </c:marker>
          <c:xVal>
            <c:numRef>
              <c:f>Rauscher!$IQ$1:$JN$1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Rauscher!$IQ$3:$JN$3</c:f>
              <c:numCache>
                <c:formatCode>0%</c:formatCode>
                <c:ptCount val="24"/>
                <c:pt idx="0">
                  <c:v>7.5530300304995232E-2</c:v>
                </c:pt>
                <c:pt idx="1">
                  <c:v>2.6829110869845765E-2</c:v>
                </c:pt>
                <c:pt idx="2">
                  <c:v>2.0681865491951504E-3</c:v>
                </c:pt>
                <c:pt idx="3">
                  <c:v>3.4029945143927697E-5</c:v>
                </c:pt>
                <c:pt idx="4">
                  <c:v>1.8894056476527692E-6</c:v>
                </c:pt>
                <c:pt idx="5">
                  <c:v>1.4630119853894193E-7</c:v>
                </c:pt>
                <c:pt idx="6">
                  <c:v>1.485670515331642E-8</c:v>
                </c:pt>
                <c:pt idx="7">
                  <c:v>2.2177731152563232E-9</c:v>
                </c:pt>
                <c:pt idx="8">
                  <c:v>4.6556788798133348E-10</c:v>
                </c:pt>
                <c:pt idx="9">
                  <c:v>1.2768823836439664E-10</c:v>
                </c:pt>
                <c:pt idx="10">
                  <c:v>4.3123397873285901E-11</c:v>
                </c:pt>
                <c:pt idx="11">
                  <c:v>1.2840259520053722E-12</c:v>
                </c:pt>
                <c:pt idx="12">
                  <c:v>1.9560707229194039E-13</c:v>
                </c:pt>
                <c:pt idx="13">
                  <c:v>6.1317340143481452E-14</c:v>
                </c:pt>
                <c:pt idx="14">
                  <c:v>2.7990576544888574E-14</c:v>
                </c:pt>
                <c:pt idx="15">
                  <c:v>1.5911386413671185E-14</c:v>
                </c:pt>
                <c:pt idx="16">
                  <c:v>1.039223636865671E-14</c:v>
                </c:pt>
                <c:pt idx="17">
                  <c:v>7.4516796851725449E-15</c:v>
                </c:pt>
                <c:pt idx="18">
                  <c:v>5.7062516780194437E-15</c:v>
                </c:pt>
                <c:pt idx="19">
                  <c:v>3.8190692008989473E-15</c:v>
                </c:pt>
                <c:pt idx="20">
                  <c:v>2.8642653175131412E-15</c:v>
                </c:pt>
                <c:pt idx="21">
                  <c:v>2.3073180356305544E-15</c:v>
                </c:pt>
                <c:pt idx="22">
                  <c:v>1.9496483943452103E-15</c:v>
                </c:pt>
                <c:pt idx="23">
                  <c:v>1.7035925261068064E-15</c:v>
                </c:pt>
              </c:numCache>
            </c:numRef>
          </c:yVal>
          <c:smooth val="1"/>
          <c:extLst>
            <c:ext xmlns:c16="http://schemas.microsoft.com/office/drawing/2014/chart" uri="{C3380CC4-5D6E-409C-BE32-E72D297353CC}">
              <c16:uniqueId val="{00000000-739E-4593-BBF5-E483EFDB1217}"/>
            </c:ext>
          </c:extLst>
        </c:ser>
        <c:ser>
          <c:idx val="1"/>
          <c:order val="1"/>
          <c:spPr>
            <a:ln w="9525" cap="rnd">
              <a:solidFill>
                <a:schemeClr val="accent2"/>
              </a:solidFill>
              <a:round/>
            </a:ln>
            <a:effectLst/>
          </c:spPr>
          <c:marker>
            <c:symbol val="none"/>
          </c:marker>
          <c:xVal>
            <c:numRef>
              <c:f>Rauscher!$IQ$1:$JN$1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Rauscher!$IQ$4:$JN$4</c:f>
              <c:numCache>
                <c:formatCode>0%</c:formatCode>
                <c:ptCount val="24"/>
                <c:pt idx="0">
                  <c:v>4.0435818564756514E-14</c:v>
                </c:pt>
                <c:pt idx="1">
                  <c:v>4.1345928800036291E-7</c:v>
                </c:pt>
                <c:pt idx="2">
                  <c:v>1.7100424986302048E-4</c:v>
                </c:pt>
                <c:pt idx="3">
                  <c:v>1.5096253004505667E-2</c:v>
                </c:pt>
                <c:pt idx="4">
                  <c:v>6.139436149358405E-2</c:v>
                </c:pt>
                <c:pt idx="5">
                  <c:v>6.250696011977136E-2</c:v>
                </c:pt>
                <c:pt idx="6">
                  <c:v>3.5360723585334999E-2</c:v>
                </c:pt>
                <c:pt idx="7">
                  <c:v>1.8001737644608634E-2</c:v>
                </c:pt>
                <c:pt idx="8">
                  <c:v>9.4837334072724599E-3</c:v>
                </c:pt>
                <c:pt idx="9">
                  <c:v>5.3204264236554636E-3</c:v>
                </c:pt>
                <c:pt idx="10">
                  <c:v>3.1852821016341987E-3</c:v>
                </c:pt>
                <c:pt idx="11">
                  <c:v>5.2835628008324632E-4</c:v>
                </c:pt>
                <c:pt idx="12">
                  <c:v>1.8997510685136965E-4</c:v>
                </c:pt>
                <c:pt idx="13">
                  <c:v>9.9694430174408272E-5</c:v>
                </c:pt>
                <c:pt idx="14">
                  <c:v>6.4162763504423476E-5</c:v>
                </c:pt>
                <c:pt idx="15">
                  <c:v>4.6616426073325407E-5</c:v>
                </c:pt>
                <c:pt idx="16">
                  <c:v>3.6598203609968456E-5</c:v>
                </c:pt>
                <c:pt idx="17">
                  <c:v>3.0280620927637579E-5</c:v>
                </c:pt>
                <c:pt idx="18">
                  <c:v>2.6000960836132692E-5</c:v>
                </c:pt>
                <c:pt idx="19">
                  <c:v>2.0662735517489325E-5</c:v>
                </c:pt>
                <c:pt idx="20">
                  <c:v>1.7519568309257252E-5</c:v>
                </c:pt>
                <c:pt idx="21">
                  <c:v>1.5473106611289149E-5</c:v>
                </c:pt>
                <c:pt idx="22">
                  <c:v>1.4044499795986659E-5</c:v>
                </c:pt>
                <c:pt idx="23">
                  <c:v>1.2995100542612256E-5</c:v>
                </c:pt>
              </c:numCache>
            </c:numRef>
          </c:yVal>
          <c:smooth val="1"/>
          <c:extLst>
            <c:ext xmlns:c16="http://schemas.microsoft.com/office/drawing/2014/chart" uri="{C3380CC4-5D6E-409C-BE32-E72D297353CC}">
              <c16:uniqueId val="{00000001-739E-4593-BBF5-E483EFDB1217}"/>
            </c:ext>
          </c:extLst>
        </c:ser>
        <c:ser>
          <c:idx val="2"/>
          <c:order val="2"/>
          <c:spPr>
            <a:ln w="9525" cap="rnd">
              <a:solidFill>
                <a:schemeClr val="accent3"/>
              </a:solidFill>
              <a:round/>
            </a:ln>
            <a:effectLst/>
          </c:spPr>
          <c:marker>
            <c:symbol val="none"/>
          </c:marker>
          <c:xVal>
            <c:numRef>
              <c:f>Rauscher!$IQ$1:$JN$1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Rauscher!$IQ$5:$JN$5</c:f>
              <c:numCache>
                <c:formatCode>0%</c:formatCode>
                <c:ptCount val="24"/>
                <c:pt idx="0">
                  <c:v>1.9578834412710614E-24</c:v>
                </c:pt>
                <c:pt idx="1">
                  <c:v>2.5156090555817112E-13</c:v>
                </c:pt>
                <c:pt idx="2">
                  <c:v>1.1663051737939463E-8</c:v>
                </c:pt>
                <c:pt idx="3">
                  <c:v>1.1541688942610616E-4</c:v>
                </c:pt>
                <c:pt idx="4">
                  <c:v>4.9696538221015458E-3</c:v>
                </c:pt>
                <c:pt idx="5">
                  <c:v>2.0845124793622646E-2</c:v>
                </c:pt>
                <c:pt idx="6">
                  <c:v>3.0305136508393803E-2</c:v>
                </c:pt>
                <c:pt idx="7">
                  <c:v>3.0276718355907121E-2</c:v>
                </c:pt>
                <c:pt idx="8">
                  <c:v>2.6446802001288079E-2</c:v>
                </c:pt>
                <c:pt idx="9">
                  <c:v>2.1985677005176063E-2</c:v>
                </c:pt>
                <c:pt idx="10">
                  <c:v>1.8029387088249426E-2</c:v>
                </c:pt>
                <c:pt idx="11">
                  <c:v>7.6856201429839639E-3</c:v>
                </c:pt>
                <c:pt idx="12">
                  <c:v>4.4300459374062053E-3</c:v>
                </c:pt>
                <c:pt idx="13">
                  <c:v>3.0857314131256092E-3</c:v>
                </c:pt>
                <c:pt idx="14">
                  <c:v>2.398579310182752E-3</c:v>
                </c:pt>
                <c:pt idx="15">
                  <c:v>1.9942052314993251E-3</c:v>
                </c:pt>
                <c:pt idx="16">
                  <c:v>1.732249865920701E-3</c:v>
                </c:pt>
                <c:pt idx="17">
                  <c:v>1.5505131680246368E-3</c:v>
                </c:pt>
                <c:pt idx="18">
                  <c:v>1.4178425697315424E-3</c:v>
                </c:pt>
                <c:pt idx="19">
                  <c:v>1.2382784910369145E-3</c:v>
                </c:pt>
                <c:pt idx="20">
                  <c:v>1.1231398596315584E-3</c:v>
                </c:pt>
                <c:pt idx="21">
                  <c:v>1.0433929619183858E-3</c:v>
                </c:pt>
                <c:pt idx="22">
                  <c:v>9.8504624242255127E-4</c:v>
                </c:pt>
                <c:pt idx="23">
                  <c:v>9.4057612897841978E-4</c:v>
                </c:pt>
              </c:numCache>
            </c:numRef>
          </c:yVal>
          <c:smooth val="1"/>
          <c:extLst>
            <c:ext xmlns:c16="http://schemas.microsoft.com/office/drawing/2014/chart" uri="{C3380CC4-5D6E-409C-BE32-E72D297353CC}">
              <c16:uniqueId val="{00000002-739E-4593-BBF5-E483EFDB1217}"/>
            </c:ext>
          </c:extLst>
        </c:ser>
        <c:ser>
          <c:idx val="3"/>
          <c:order val="3"/>
          <c:spPr>
            <a:ln w="9525" cap="rnd">
              <a:solidFill>
                <a:schemeClr val="accent4"/>
              </a:solidFill>
              <a:round/>
            </a:ln>
            <a:effectLst/>
          </c:spPr>
          <c:marker>
            <c:symbol val="none"/>
          </c:marker>
          <c:xVal>
            <c:numRef>
              <c:f>Rauscher!$IQ$1:$JN$1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Rauscher!$IQ$6:$JN$6</c:f>
              <c:numCache>
                <c:formatCode>0%</c:formatCode>
                <c:ptCount val="24"/>
                <c:pt idx="0">
                  <c:v>3.0087455926420922E-34</c:v>
                </c:pt>
                <c:pt idx="1">
                  <c:v>1.5820958740197993E-19</c:v>
                </c:pt>
                <c:pt idx="2">
                  <c:v>4.6924251962593718E-13</c:v>
                </c:pt>
                <c:pt idx="3">
                  <c:v>2.9706400292988701E-7</c:v>
                </c:pt>
                <c:pt idx="4">
                  <c:v>1.0230681265804904E-4</c:v>
                </c:pt>
                <c:pt idx="5">
                  <c:v>1.4941065466454713E-3</c:v>
                </c:pt>
                <c:pt idx="6">
                  <c:v>4.989906584354672E-3</c:v>
                </c:pt>
                <c:pt idx="7">
                  <c:v>9.029928879792766E-3</c:v>
                </c:pt>
                <c:pt idx="8">
                  <c:v>1.2315391186920032E-2</c:v>
                </c:pt>
                <c:pt idx="9">
                  <c:v>1.4478198164124996E-2</c:v>
                </c:pt>
                <c:pt idx="10">
                  <c:v>1.5665899521265087E-2</c:v>
                </c:pt>
                <c:pt idx="11">
                  <c:v>1.5340954824830355E-2</c:v>
                </c:pt>
                <c:pt idx="12">
                  <c:v>1.3402359266117547E-2</c:v>
                </c:pt>
                <c:pt idx="13">
                  <c:v>1.1980939579797024E-2</c:v>
                </c:pt>
                <c:pt idx="14">
                  <c:v>1.0998327808095992E-2</c:v>
                </c:pt>
                <c:pt idx="15">
                  <c:v>1.0297748939756468E-2</c:v>
                </c:pt>
                <c:pt idx="16">
                  <c:v>9.7787397575508517E-3</c:v>
                </c:pt>
                <c:pt idx="17">
                  <c:v>9.3809697604098196E-3</c:v>
                </c:pt>
                <c:pt idx="18">
                  <c:v>9.0673468465869832E-3</c:v>
                </c:pt>
                <c:pt idx="19">
                  <c:v>8.60578430244399E-3</c:v>
                </c:pt>
                <c:pt idx="20">
                  <c:v>8.2833479282959453E-3</c:v>
                </c:pt>
                <c:pt idx="21">
                  <c:v>8.0458126928748958E-3</c:v>
                </c:pt>
                <c:pt idx="22">
                  <c:v>7.8637300475386685E-3</c:v>
                </c:pt>
                <c:pt idx="23">
                  <c:v>7.7197973537353817E-3</c:v>
                </c:pt>
              </c:numCache>
            </c:numRef>
          </c:yVal>
          <c:smooth val="1"/>
          <c:extLst>
            <c:ext xmlns:c16="http://schemas.microsoft.com/office/drawing/2014/chart" uri="{C3380CC4-5D6E-409C-BE32-E72D297353CC}">
              <c16:uniqueId val="{00000003-739E-4593-BBF5-E483EFDB1217}"/>
            </c:ext>
          </c:extLst>
        </c:ser>
        <c:ser>
          <c:idx val="4"/>
          <c:order val="4"/>
          <c:spPr>
            <a:ln w="9525" cap="rnd">
              <a:solidFill>
                <a:schemeClr val="accent5"/>
              </a:solidFill>
              <a:round/>
            </a:ln>
            <a:effectLst/>
          </c:spPr>
          <c:marker>
            <c:symbol val="none"/>
          </c:marker>
          <c:xVal>
            <c:numRef>
              <c:f>Rauscher!$IQ$1:$JN$1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Rauscher!$IQ$7:$JN$7</c:f>
              <c:numCache>
                <c:formatCode>0%</c:formatCode>
                <c:ptCount val="24"/>
                <c:pt idx="0">
                  <c:v>1.4261506865367253E-40</c:v>
                </c:pt>
                <c:pt idx="1">
                  <c:v>1.2376767412723999E-23</c:v>
                </c:pt>
                <c:pt idx="2">
                  <c:v>4.7159482586518562E-16</c:v>
                </c:pt>
                <c:pt idx="3">
                  <c:v>3.8354731255529098E-9</c:v>
                </c:pt>
                <c:pt idx="4">
                  <c:v>4.73447786701033E-6</c:v>
                </c:pt>
                <c:pt idx="5">
                  <c:v>1.4872647244416879E-4</c:v>
                </c:pt>
                <c:pt idx="6">
                  <c:v>8.2767258874299695E-4</c:v>
                </c:pt>
                <c:pt idx="7">
                  <c:v>2.1569997398408185E-3</c:v>
                </c:pt>
                <c:pt idx="8">
                  <c:v>3.8673517872474614E-3</c:v>
                </c:pt>
                <c:pt idx="9">
                  <c:v>5.6244460336259978E-3</c:v>
                </c:pt>
                <c:pt idx="10">
                  <c:v>7.2150673656898954E-3</c:v>
                </c:pt>
                <c:pt idx="11">
                  <c:v>1.1773264283138619E-2</c:v>
                </c:pt>
                <c:pt idx="12">
                  <c:v>1.3277168952786645E-2</c:v>
                </c:pt>
                <c:pt idx="13">
                  <c:v>1.3833846061996474E-2</c:v>
                </c:pt>
                <c:pt idx="14">
                  <c:v>1.4064704438605143E-2</c:v>
                </c:pt>
                <c:pt idx="15">
                  <c:v>1.4165312862638613E-2</c:v>
                </c:pt>
                <c:pt idx="16">
                  <c:v>1.4207795609567447E-2</c:v>
                </c:pt>
                <c:pt idx="17">
                  <c:v>1.4222354598867542E-2</c:v>
                </c:pt>
                <c:pt idx="18">
                  <c:v>1.4222893513323542E-2</c:v>
                </c:pt>
                <c:pt idx="19">
                  <c:v>1.4206075915116327E-2</c:v>
                </c:pt>
                <c:pt idx="20">
                  <c:v>1.4181740642838609E-2</c:v>
                </c:pt>
                <c:pt idx="21">
                  <c:v>1.4157074696377812E-2</c:v>
                </c:pt>
                <c:pt idx="22">
                  <c:v>1.4134230805212965E-2</c:v>
                </c:pt>
                <c:pt idx="23">
                  <c:v>1.4113718930368521E-2</c:v>
                </c:pt>
              </c:numCache>
            </c:numRef>
          </c:yVal>
          <c:smooth val="1"/>
          <c:extLst>
            <c:ext xmlns:c16="http://schemas.microsoft.com/office/drawing/2014/chart" uri="{C3380CC4-5D6E-409C-BE32-E72D297353CC}">
              <c16:uniqueId val="{00000004-739E-4593-BBF5-E483EFDB1217}"/>
            </c:ext>
          </c:extLst>
        </c:ser>
        <c:ser>
          <c:idx val="5"/>
          <c:order val="5"/>
          <c:spPr>
            <a:ln w="9525" cap="rnd">
              <a:solidFill>
                <a:schemeClr val="accent6"/>
              </a:solidFill>
              <a:round/>
            </a:ln>
            <a:effectLst/>
          </c:spPr>
          <c:marker>
            <c:symbol val="none"/>
          </c:marker>
          <c:xVal>
            <c:numRef>
              <c:f>Rauscher!$IQ$1:$JN$1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Rauscher!$IQ$8:$JN$8</c:f>
              <c:numCache>
                <c:formatCode>0%</c:formatCode>
                <c:ptCount val="24"/>
                <c:pt idx="0">
                  <c:v>4.1104236437377284E-27</c:v>
                </c:pt>
                <c:pt idx="1">
                  <c:v>1.7782032155846441E-31</c:v>
                </c:pt>
                <c:pt idx="2">
                  <c:v>1.5127588039297377E-34</c:v>
                </c:pt>
                <c:pt idx="3">
                  <c:v>2.7469205449159345E-38</c:v>
                </c:pt>
                <c:pt idx="4">
                  <c:v>1.6021843751961811E-40</c:v>
                </c:pt>
                <c:pt idx="5">
                  <c:v>3.2097900580305245E-42</c:v>
                </c:pt>
                <c:pt idx="6">
                  <c:v>1.3234642721372741E-43</c:v>
                </c:pt>
                <c:pt idx="7">
                  <c:v>1.0377853300637326E-44</c:v>
                </c:pt>
                <c:pt idx="8">
                  <c:v>1.3442311408551895E-45</c:v>
                </c:pt>
                <c:pt idx="9">
                  <c:v>2.5324579070345076E-46</c:v>
                </c:pt>
                <c:pt idx="10">
                  <c:v>6.3332209276543586E-47</c:v>
                </c:pt>
                <c:pt idx="11">
                  <c:v>7.6567847821730885E-49</c:v>
                </c:pt>
                <c:pt idx="12">
                  <c:v>7.4325472422157868E-50</c:v>
                </c:pt>
                <c:pt idx="13">
                  <c:v>1.7778893362688056E-50</c:v>
                </c:pt>
                <c:pt idx="14">
                  <c:v>6.7771243810898677E-51</c:v>
                </c:pt>
                <c:pt idx="15">
                  <c:v>3.3870512981440488E-51</c:v>
                </c:pt>
                <c:pt idx="16">
                  <c:v>2.0085510380734944E-51</c:v>
                </c:pt>
                <c:pt idx="17">
                  <c:v>1.3360050971774727E-51</c:v>
                </c:pt>
                <c:pt idx="18">
                  <c:v>9.6340506305294023E-52</c:v>
                </c:pt>
                <c:pt idx="19">
                  <c:v>5.8921205936289923E-52</c:v>
                </c:pt>
                <c:pt idx="20">
                  <c:v>4.1435006660665277E-52</c:v>
                </c:pt>
                <c:pt idx="21">
                  <c:v>3.1804727703206945E-52</c:v>
                </c:pt>
                <c:pt idx="22">
                  <c:v>2.5883950335042866E-52</c:v>
                </c:pt>
                <c:pt idx="23">
                  <c:v>2.1947851849393218E-52</c:v>
                </c:pt>
              </c:numCache>
            </c:numRef>
          </c:yVal>
          <c:smooth val="1"/>
          <c:extLst>
            <c:ext xmlns:c16="http://schemas.microsoft.com/office/drawing/2014/chart" uri="{C3380CC4-5D6E-409C-BE32-E72D297353CC}">
              <c16:uniqueId val="{00000005-739E-4593-BBF5-E483EFDB1217}"/>
            </c:ext>
          </c:extLst>
        </c:ser>
        <c:ser>
          <c:idx val="6"/>
          <c:order val="6"/>
          <c:spPr>
            <a:ln w="9525" cap="rnd">
              <a:solidFill>
                <a:schemeClr val="accent1">
                  <a:lumMod val="60000"/>
                </a:schemeClr>
              </a:solidFill>
              <a:round/>
            </a:ln>
            <a:effectLst/>
          </c:spPr>
          <c:marker>
            <c:symbol val="none"/>
          </c:marker>
          <c:xVal>
            <c:numRef>
              <c:f>Rauscher!$IQ$1:$JN$1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Rauscher!$IQ$9:$JN$9</c:f>
              <c:numCache>
                <c:formatCode>0%</c:formatCode>
                <c:ptCount val="24"/>
                <c:pt idx="0">
                  <c:v>0.33751036869790868</c:v>
                </c:pt>
                <c:pt idx="1">
                  <c:v>6.0978313125974789E-3</c:v>
                </c:pt>
                <c:pt idx="2">
                  <c:v>1.0601332213379035E-4</c:v>
                </c:pt>
                <c:pt idx="3">
                  <c:v>3.9339930912536108E-7</c:v>
                </c:pt>
                <c:pt idx="4">
                  <c:v>1.0372856206603869E-8</c:v>
                </c:pt>
                <c:pt idx="5">
                  <c:v>5.1378511145162006E-10</c:v>
                </c:pt>
                <c:pt idx="6">
                  <c:v>3.8734366481495125E-11</c:v>
                </c:pt>
                <c:pt idx="7">
                  <c:v>4.6740278650332487E-12</c:v>
                </c:pt>
                <c:pt idx="8">
                  <c:v>8.3648348857570687E-13</c:v>
                </c:pt>
                <c:pt idx="9">
                  <c:v>2.0264009691927298E-13</c:v>
                </c:pt>
                <c:pt idx="10">
                  <c:v>6.1968012872497937E-14</c:v>
                </c:pt>
                <c:pt idx="11">
                  <c:v>1.3698364550558545E-15</c:v>
                </c:pt>
                <c:pt idx="12">
                  <c:v>1.7980411718391806E-16</c:v>
                </c:pt>
                <c:pt idx="13">
                  <c:v>5.1545467539105262E-17</c:v>
                </c:pt>
                <c:pt idx="14">
                  <c:v>2.2169050062512592E-17</c:v>
                </c:pt>
                <c:pt idx="15">
                  <c:v>1.2077117979413603E-17</c:v>
                </c:pt>
                <c:pt idx="16">
                  <c:v>7.6401931247296719E-18</c:v>
                </c:pt>
                <c:pt idx="17">
                  <c:v>5.344037851095601E-18</c:v>
                </c:pt>
                <c:pt idx="18">
                  <c:v>4.0118278725710331E-18</c:v>
                </c:pt>
                <c:pt idx="19">
                  <c:v>2.6062311350225021E-18</c:v>
                </c:pt>
                <c:pt idx="20">
                  <c:v>1.9135008884842772E-18</c:v>
                </c:pt>
                <c:pt idx="21">
                  <c:v>1.5170255733832934E-18</c:v>
                </c:pt>
                <c:pt idx="22">
                  <c:v>1.2660526044427351E-18</c:v>
                </c:pt>
                <c:pt idx="23">
                  <c:v>1.0953406146914899E-18</c:v>
                </c:pt>
              </c:numCache>
            </c:numRef>
          </c:yVal>
          <c:smooth val="1"/>
          <c:extLst>
            <c:ext xmlns:c16="http://schemas.microsoft.com/office/drawing/2014/chart" uri="{C3380CC4-5D6E-409C-BE32-E72D297353CC}">
              <c16:uniqueId val="{00000006-739E-4593-BBF5-E483EFDB1217}"/>
            </c:ext>
          </c:extLst>
        </c:ser>
        <c:ser>
          <c:idx val="7"/>
          <c:order val="7"/>
          <c:spPr>
            <a:ln w="9525" cap="rnd">
              <a:solidFill>
                <a:schemeClr val="accent2">
                  <a:lumMod val="60000"/>
                </a:schemeClr>
              </a:solidFill>
              <a:round/>
            </a:ln>
            <a:effectLst/>
          </c:spPr>
          <c:marker>
            <c:symbol val="none"/>
          </c:marker>
          <c:xVal>
            <c:numRef>
              <c:f>Rauscher!$IQ$1:$JN$1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Rauscher!$IQ$10:$JN$10</c:f>
              <c:numCache>
                <c:formatCode>0%</c:formatCode>
                <c:ptCount val="24"/>
                <c:pt idx="0">
                  <c:v>1.7442576144455481E-5</c:v>
                </c:pt>
                <c:pt idx="1">
                  <c:v>2.6356435152819206E-2</c:v>
                </c:pt>
                <c:pt idx="2">
                  <c:v>0.1325151659831886</c:v>
                </c:pt>
                <c:pt idx="3">
                  <c:v>0.14221081033778621</c:v>
                </c:pt>
                <c:pt idx="4">
                  <c:v>6.376675464693507E-2</c:v>
                </c:pt>
                <c:pt idx="5">
                  <c:v>1.7291618102925586E-2</c:v>
                </c:pt>
                <c:pt idx="6">
                  <c:v>4.049387640706812E-3</c:v>
                </c:pt>
                <c:pt idx="7">
                  <c:v>1.0979519093013319E-3</c:v>
                </c:pt>
                <c:pt idx="8">
                  <c:v>3.6061911057578541E-4</c:v>
                </c:pt>
                <c:pt idx="9">
                  <c:v>1.4009293673550595E-4</c:v>
                </c:pt>
                <c:pt idx="10">
                  <c:v>6.250834731975937E-5</c:v>
                </c:pt>
                <c:pt idx="11">
                  <c:v>4.2921801526726197E-6</c:v>
                </c:pt>
                <c:pt idx="12">
                  <c:v>9.9295197060275617E-7</c:v>
                </c:pt>
                <c:pt idx="13">
                  <c:v>3.9993620922423999E-7</c:v>
                </c:pt>
                <c:pt idx="14">
                  <c:v>2.1577199740353602E-7</c:v>
                </c:pt>
                <c:pt idx="15">
                  <c:v>1.3820734740088677E-7</c:v>
                </c:pt>
                <c:pt idx="16">
                  <c:v>9.8721564255262652E-8</c:v>
                </c:pt>
                <c:pt idx="17">
                  <c:v>7.5892195203396243E-8</c:v>
                </c:pt>
                <c:pt idx="18">
                  <c:v>6.1444893991182895E-8</c:v>
                </c:pt>
                <c:pt idx="19">
                  <c:v>4.4707492690536499E-8</c:v>
                </c:pt>
                <c:pt idx="20">
                  <c:v>3.5592292862389131E-8</c:v>
                </c:pt>
                <c:pt idx="21">
                  <c:v>2.9984039023442624E-8</c:v>
                </c:pt>
                <c:pt idx="22">
                  <c:v>2.6233662826431673E-8</c:v>
                </c:pt>
                <c:pt idx="23">
                  <c:v>2.3570257763763399E-8</c:v>
                </c:pt>
              </c:numCache>
            </c:numRef>
          </c:yVal>
          <c:smooth val="1"/>
          <c:extLst>
            <c:ext xmlns:c16="http://schemas.microsoft.com/office/drawing/2014/chart" uri="{C3380CC4-5D6E-409C-BE32-E72D297353CC}">
              <c16:uniqueId val="{00000007-739E-4593-BBF5-E483EFDB1217}"/>
            </c:ext>
          </c:extLst>
        </c:ser>
        <c:ser>
          <c:idx val="8"/>
          <c:order val="8"/>
          <c:spPr>
            <a:ln w="9525" cap="rnd">
              <a:solidFill>
                <a:schemeClr val="accent3">
                  <a:lumMod val="60000"/>
                </a:schemeClr>
              </a:solidFill>
              <a:round/>
            </a:ln>
            <a:effectLst/>
          </c:spPr>
          <c:marker>
            <c:symbol val="none"/>
          </c:marker>
          <c:xVal>
            <c:numRef>
              <c:f>Rauscher!$IQ$1:$JN$1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Rauscher!$IQ$11:$JN$11</c:f>
              <c:numCache>
                <c:formatCode>0%</c:formatCode>
                <c:ptCount val="24"/>
                <c:pt idx="0">
                  <c:v>4.6931342175130204E-8</c:v>
                </c:pt>
                <c:pt idx="1">
                  <c:v>1.3942344144972014E-3</c:v>
                </c:pt>
                <c:pt idx="2">
                  <c:v>3.1082296936593711E-2</c:v>
                </c:pt>
                <c:pt idx="3">
                  <c:v>0.14790352417552885</c:v>
                </c:pt>
                <c:pt idx="4">
                  <c:v>0.13964951161110548</c:v>
                </c:pt>
                <c:pt idx="5">
                  <c:v>5.919980269467004E-2</c:v>
                </c:pt>
                <c:pt idx="6">
                  <c:v>1.8673840937727632E-2</c:v>
                </c:pt>
                <c:pt idx="7">
                  <c:v>6.2636486786290264E-3</c:v>
                </c:pt>
                <c:pt idx="8">
                  <c:v>2.4131962283021535E-3</c:v>
                </c:pt>
                <c:pt idx="9">
                  <c:v>1.0613533750264738E-3</c:v>
                </c:pt>
                <c:pt idx="10">
                  <c:v>5.2299998353932183E-4</c:v>
                </c:pt>
                <c:pt idx="11">
                  <c:v>4.8372805804111151E-5</c:v>
                </c:pt>
                <c:pt idx="12">
                  <c:v>1.2987675165485605E-5</c:v>
                </c:pt>
                <c:pt idx="13">
                  <c:v>5.7200760806686403E-6</c:v>
                </c:pt>
                <c:pt idx="14">
                  <c:v>3.2755037190583219E-6</c:v>
                </c:pt>
                <c:pt idx="15">
                  <c:v>2.1892436602773149E-6</c:v>
                </c:pt>
                <c:pt idx="16">
                  <c:v>1.6144885255590785E-6</c:v>
                </c:pt>
                <c:pt idx="17">
                  <c:v>1.2723307482710247E-6</c:v>
                </c:pt>
                <c:pt idx="18">
                  <c:v>1.0507821473864201E-6</c:v>
                </c:pt>
                <c:pt idx="19">
                  <c:v>7.8766793881510716E-7</c:v>
                </c:pt>
                <c:pt idx="20">
                  <c:v>6.4055849832220473E-7</c:v>
                </c:pt>
                <c:pt idx="21">
                  <c:v>5.4830593689925776E-7</c:v>
                </c:pt>
                <c:pt idx="22">
                  <c:v>4.8571524288745684E-7</c:v>
                </c:pt>
                <c:pt idx="23">
                  <c:v>4.4075690191530403E-7</c:v>
                </c:pt>
              </c:numCache>
            </c:numRef>
          </c:yVal>
          <c:smooth val="1"/>
          <c:extLst>
            <c:ext xmlns:c16="http://schemas.microsoft.com/office/drawing/2014/chart" uri="{C3380CC4-5D6E-409C-BE32-E72D297353CC}">
              <c16:uniqueId val="{00000008-739E-4593-BBF5-E483EFDB1217}"/>
            </c:ext>
          </c:extLst>
        </c:ser>
        <c:ser>
          <c:idx val="9"/>
          <c:order val="9"/>
          <c:spPr>
            <a:ln w="9525" cap="rnd">
              <a:solidFill>
                <a:schemeClr val="accent4">
                  <a:lumMod val="60000"/>
                </a:schemeClr>
              </a:solidFill>
              <a:round/>
            </a:ln>
            <a:effectLst/>
          </c:spPr>
          <c:marker>
            <c:symbol val="none"/>
          </c:marker>
          <c:xVal>
            <c:numRef>
              <c:f>Rauscher!$IQ$1:$JN$1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Rauscher!$IQ$12:$JN$12</c:f>
              <c:numCache>
                <c:formatCode>0%</c:formatCode>
                <c:ptCount val="24"/>
                <c:pt idx="0">
                  <c:v>1.6226043791846083E-24</c:v>
                </c:pt>
                <c:pt idx="1">
                  <c:v>3.0695063903682073E-13</c:v>
                </c:pt>
                <c:pt idx="2">
                  <c:v>1.7267814941076305E-8</c:v>
                </c:pt>
                <c:pt idx="3">
                  <c:v>2.07345369064223E-4</c:v>
                </c:pt>
                <c:pt idx="4">
                  <c:v>9.8344710813549202E-3</c:v>
                </c:pt>
                <c:pt idx="5">
                  <c:v>4.3714881638063273E-2</c:v>
                </c:pt>
                <c:pt idx="6">
                  <c:v>6.6060371274049762E-2</c:v>
                </c:pt>
                <c:pt idx="7">
                  <c:v>6.7847451092966832E-2</c:v>
                </c:pt>
                <c:pt idx="8">
                  <c:v>6.0505921160059206E-2</c:v>
                </c:pt>
                <c:pt idx="9">
                  <c:v>5.1116903683532389E-2</c:v>
                </c:pt>
                <c:pt idx="10">
                  <c:v>4.2462508328843455E-2</c:v>
                </c:pt>
                <c:pt idx="11">
                  <c:v>1.8814971123935695E-2</c:v>
                </c:pt>
                <c:pt idx="12">
                  <c:v>1.1056886434710519E-2</c:v>
                </c:pt>
                <c:pt idx="13">
                  <c:v>7.7915296643002174E-3</c:v>
                </c:pt>
                <c:pt idx="14">
                  <c:v>6.1034962434165655E-3</c:v>
                </c:pt>
                <c:pt idx="15">
                  <c:v>5.1026342954790379E-3</c:v>
                </c:pt>
                <c:pt idx="16">
                  <c:v>4.4507697160292899E-3</c:v>
                </c:pt>
                <c:pt idx="17">
                  <c:v>3.9966861305348331E-3</c:v>
                </c:pt>
                <c:pt idx="18">
                  <c:v>3.664144508699581E-3</c:v>
                </c:pt>
                <c:pt idx="19">
                  <c:v>3.2124983020014007E-3</c:v>
                </c:pt>
                <c:pt idx="20">
                  <c:v>2.9218533523417876E-3</c:v>
                </c:pt>
                <c:pt idx="21">
                  <c:v>2.7200223664687858E-3</c:v>
                </c:pt>
                <c:pt idx="22">
                  <c:v>2.5720605555756256E-3</c:v>
                </c:pt>
                <c:pt idx="23">
                  <c:v>2.4591132037999038E-3</c:v>
                </c:pt>
              </c:numCache>
            </c:numRef>
          </c:yVal>
          <c:smooth val="1"/>
          <c:extLst>
            <c:ext xmlns:c16="http://schemas.microsoft.com/office/drawing/2014/chart" uri="{C3380CC4-5D6E-409C-BE32-E72D297353CC}">
              <c16:uniqueId val="{00000009-739E-4593-BBF5-E483EFDB1217}"/>
            </c:ext>
          </c:extLst>
        </c:ser>
        <c:ser>
          <c:idx val="10"/>
          <c:order val="10"/>
          <c:spPr>
            <a:ln w="9525" cap="rnd">
              <a:solidFill>
                <a:schemeClr val="accent5">
                  <a:lumMod val="60000"/>
                </a:schemeClr>
              </a:solidFill>
              <a:round/>
            </a:ln>
            <a:effectLst/>
          </c:spPr>
          <c:marker>
            <c:symbol val="none"/>
          </c:marker>
          <c:xVal>
            <c:numRef>
              <c:f>Rauscher!$IQ$1:$JN$1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Rauscher!$IQ$13:$JN$13</c:f>
              <c:numCache>
                <c:formatCode>0%</c:formatCode>
                <c:ptCount val="24"/>
                <c:pt idx="0">
                  <c:v>3.4108479952951988E-31</c:v>
                </c:pt>
                <c:pt idx="1">
                  <c:v>2.0554742316166199E-17</c:v>
                </c:pt>
                <c:pt idx="2">
                  <c:v>2.063848276155869E-11</c:v>
                </c:pt>
                <c:pt idx="3">
                  <c:v>4.4231493917015035E-6</c:v>
                </c:pt>
                <c:pt idx="4">
                  <c:v>8.863121822424504E-4</c:v>
                </c:pt>
                <c:pt idx="5">
                  <c:v>9.3528524682958344E-3</c:v>
                </c:pt>
                <c:pt idx="6">
                  <c:v>2.5152152903788069E-2</c:v>
                </c:pt>
                <c:pt idx="7">
                  <c:v>3.8991257895336376E-2</c:v>
                </c:pt>
                <c:pt idx="8">
                  <c:v>4.7351228728540973E-2</c:v>
                </c:pt>
                <c:pt idx="9">
                  <c:v>5.0862494489743094E-2</c:v>
                </c:pt>
                <c:pt idx="10">
                  <c:v>5.1201013060229478E-2</c:v>
                </c:pt>
                <c:pt idx="11">
                  <c:v>4.0373448135203105E-2</c:v>
                </c:pt>
                <c:pt idx="12">
                  <c:v>3.1650809635452984E-2</c:v>
                </c:pt>
                <c:pt idx="13">
                  <c:v>2.6513710901769526E-2</c:v>
                </c:pt>
                <c:pt idx="14">
                  <c:v>2.3307213001176805E-2</c:v>
                </c:pt>
                <c:pt idx="15">
                  <c:v>2.1157581293975394E-2</c:v>
                </c:pt>
                <c:pt idx="16">
                  <c:v>1.9630286234501984E-2</c:v>
                </c:pt>
                <c:pt idx="17">
                  <c:v>1.8494879213355166E-2</c:v>
                </c:pt>
                <c:pt idx="18">
                  <c:v>1.7620247637152187E-2</c:v>
                </c:pt>
                <c:pt idx="19">
                  <c:v>1.6364934031584514E-2</c:v>
                </c:pt>
                <c:pt idx="20">
                  <c:v>1.5509925889037032E-2</c:v>
                </c:pt>
                <c:pt idx="21">
                  <c:v>1.4891338970405307E-2</c:v>
                </c:pt>
                <c:pt idx="22">
                  <c:v>1.4423559074914534E-2</c:v>
                </c:pt>
                <c:pt idx="23">
                  <c:v>1.4057683115014799E-2</c:v>
                </c:pt>
              </c:numCache>
            </c:numRef>
          </c:yVal>
          <c:smooth val="1"/>
          <c:extLst>
            <c:ext xmlns:c16="http://schemas.microsoft.com/office/drawing/2014/chart" uri="{C3380CC4-5D6E-409C-BE32-E72D297353CC}">
              <c16:uniqueId val="{0000000A-739E-4593-BBF5-E483EFDB1217}"/>
            </c:ext>
          </c:extLst>
        </c:ser>
        <c:ser>
          <c:idx val="11"/>
          <c:order val="11"/>
          <c:spPr>
            <a:ln w="9525" cap="rnd">
              <a:solidFill>
                <a:schemeClr val="accent6">
                  <a:lumMod val="60000"/>
                </a:schemeClr>
              </a:solidFill>
              <a:round/>
            </a:ln>
            <a:effectLst/>
          </c:spPr>
          <c:marker>
            <c:symbol val="none"/>
          </c:marker>
          <c:xVal>
            <c:numRef>
              <c:f>Rauscher!$IQ$1:$JN$1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Rauscher!$IQ$14:$JN$14</c:f>
              <c:numCache>
                <c:formatCode>0%</c:formatCode>
                <c:ptCount val="24"/>
                <c:pt idx="0">
                  <c:v>3.7028262451440512E-36</c:v>
                </c:pt>
                <c:pt idx="1">
                  <c:v>1.4553869986804884E-20</c:v>
                </c:pt>
                <c:pt idx="2">
                  <c:v>1.1801629180280726E-13</c:v>
                </c:pt>
                <c:pt idx="3">
                  <c:v>2.0426480732226189E-7</c:v>
                </c:pt>
                <c:pt idx="4">
                  <c:v>1.1631816200749996E-4</c:v>
                </c:pt>
                <c:pt idx="5">
                  <c:v>2.2970170522379017E-3</c:v>
                </c:pt>
                <c:pt idx="6">
                  <c:v>9.3806913894666083E-3</c:v>
                </c:pt>
                <c:pt idx="7">
                  <c:v>1.959867033666228E-2</c:v>
                </c:pt>
                <c:pt idx="8">
                  <c:v>2.9770790938850308E-2</c:v>
                </c:pt>
                <c:pt idx="9">
                  <c:v>3.8058931172420804E-2</c:v>
                </c:pt>
                <c:pt idx="10">
                  <c:v>4.4036960468922137E-2</c:v>
                </c:pt>
                <c:pt idx="11">
                  <c:v>5.2731991373591962E-2</c:v>
                </c:pt>
                <c:pt idx="12">
                  <c:v>5.0942813666714062E-2</c:v>
                </c:pt>
                <c:pt idx="13">
                  <c:v>4.8372717437983243E-2</c:v>
                </c:pt>
                <c:pt idx="14">
                  <c:v>4.6228332019887693E-2</c:v>
                </c:pt>
                <c:pt idx="15">
                  <c:v>4.4545499424902685E-2</c:v>
                </c:pt>
                <c:pt idx="16">
                  <c:v>4.322195412270273E-2</c:v>
                </c:pt>
                <c:pt idx="17">
                  <c:v>4.2164720668145042E-2</c:v>
                </c:pt>
                <c:pt idx="18">
                  <c:v>4.1305292874077922E-2</c:v>
                </c:pt>
                <c:pt idx="19">
                  <c:v>3.999925586874542E-2</c:v>
                </c:pt>
                <c:pt idx="20">
                  <c:v>3.9057760981391833E-2</c:v>
                </c:pt>
                <c:pt idx="21">
                  <c:v>3.8348761804290442E-2</c:v>
                </c:pt>
                <c:pt idx="22">
                  <c:v>3.7796363351537798E-2</c:v>
                </c:pt>
                <c:pt idx="23">
                  <c:v>3.7354189016701317E-2</c:v>
                </c:pt>
              </c:numCache>
            </c:numRef>
          </c:yVal>
          <c:smooth val="1"/>
          <c:extLst>
            <c:ext xmlns:c16="http://schemas.microsoft.com/office/drawing/2014/chart" uri="{C3380CC4-5D6E-409C-BE32-E72D297353CC}">
              <c16:uniqueId val="{0000000B-739E-4593-BBF5-E483EFDB1217}"/>
            </c:ext>
          </c:extLst>
        </c:ser>
        <c:ser>
          <c:idx val="12"/>
          <c:order val="12"/>
          <c:spPr>
            <a:ln w="9525" cap="rnd">
              <a:solidFill>
                <a:schemeClr val="accent1">
                  <a:lumMod val="80000"/>
                  <a:lumOff val="20000"/>
                </a:schemeClr>
              </a:solidFill>
              <a:round/>
            </a:ln>
            <a:effectLst/>
          </c:spPr>
          <c:marker>
            <c:symbol val="none"/>
          </c:marker>
          <c:xVal>
            <c:numRef>
              <c:f>Rauscher!$IQ$1:$JN$1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Rauscher!$IQ$15:$JN$15</c:f>
              <c:numCache>
                <c:formatCode>0%</c:formatCode>
                <c:ptCount val="24"/>
                <c:pt idx="0">
                  <c:v>1.5606997697776434E-41</c:v>
                </c:pt>
                <c:pt idx="1">
                  <c:v>5.2451718036962369E-24</c:v>
                </c:pt>
                <c:pt idx="2">
                  <c:v>3.9329714016288619E-16</c:v>
                </c:pt>
                <c:pt idx="3">
                  <c:v>6.294626555999567E-9</c:v>
                </c:pt>
                <c:pt idx="4">
                  <c:v>1.0899905946829508E-5</c:v>
                </c:pt>
                <c:pt idx="5">
                  <c:v>4.1950652261860252E-4</c:v>
                </c:pt>
                <c:pt idx="6">
                  <c:v>2.6730609807973232E-3</c:v>
                </c:pt>
                <c:pt idx="7">
                  <c:v>7.6736198842575669E-3</c:v>
                </c:pt>
                <c:pt idx="8">
                  <c:v>1.4793256587745088E-2</c:v>
                </c:pt>
                <c:pt idx="9">
                  <c:v>2.2763016045112005E-2</c:v>
                </c:pt>
                <c:pt idx="10">
                  <c:v>3.0548535294779716E-2</c:v>
                </c:pt>
                <c:pt idx="11">
                  <c:v>5.7075108853732917E-2</c:v>
                </c:pt>
                <c:pt idx="12">
                  <c:v>6.8873993292504918E-2</c:v>
                </c:pt>
                <c:pt idx="13">
                  <c:v>7.4736486511432915E-2</c:v>
                </c:pt>
                <c:pt idx="14">
                  <c:v>7.8069306103371969E-2</c:v>
                </c:pt>
                <c:pt idx="15">
                  <c:v>8.0163350244156356E-2</c:v>
                </c:pt>
                <c:pt idx="16">
                  <c:v>8.157862355605465E-2</c:v>
                </c:pt>
                <c:pt idx="17">
                  <c:v>8.2588801314522522E-2</c:v>
                </c:pt>
                <c:pt idx="18">
                  <c:v>8.3340789275073338E-2</c:v>
                </c:pt>
                <c:pt idx="19">
                  <c:v>8.4376939194339792E-2</c:v>
                </c:pt>
                <c:pt idx="20">
                  <c:v>8.5050949075679505E-2</c:v>
                </c:pt>
                <c:pt idx="21">
                  <c:v>8.5521073012066157E-2</c:v>
                </c:pt>
                <c:pt idx="22">
                  <c:v>8.5866110396086395E-2</c:v>
                </c:pt>
                <c:pt idx="23">
                  <c:v>8.6129330445508884E-2</c:v>
                </c:pt>
              </c:numCache>
            </c:numRef>
          </c:yVal>
          <c:smooth val="1"/>
          <c:extLst>
            <c:ext xmlns:c16="http://schemas.microsoft.com/office/drawing/2014/chart" uri="{C3380CC4-5D6E-409C-BE32-E72D297353CC}">
              <c16:uniqueId val="{0000000C-739E-4593-BBF5-E483EFDB1217}"/>
            </c:ext>
          </c:extLst>
        </c:ser>
        <c:ser>
          <c:idx val="13"/>
          <c:order val="13"/>
          <c:spPr>
            <a:ln w="9525" cap="rnd">
              <a:solidFill>
                <a:schemeClr val="accent2">
                  <a:lumMod val="80000"/>
                  <a:lumOff val="20000"/>
                </a:schemeClr>
              </a:solidFill>
              <a:round/>
            </a:ln>
            <a:effectLst/>
          </c:spPr>
          <c:marker>
            <c:symbol val="none"/>
          </c:marker>
          <c:xVal>
            <c:numRef>
              <c:f>Rauscher!$IQ$1:$JN$1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Rauscher!$IQ$16:$JN$16</c:f>
              <c:numCache>
                <c:formatCode>0%</c:formatCode>
                <c:ptCount val="24"/>
                <c:pt idx="0">
                  <c:v>2.6148875420885882E-3</c:v>
                </c:pt>
                <c:pt idx="1">
                  <c:v>7.6690799782711835E-6</c:v>
                </c:pt>
                <c:pt idx="2">
                  <c:v>5.3719169161927954E-8</c:v>
                </c:pt>
                <c:pt idx="3">
                  <c:v>8.0316249082678343E-11</c:v>
                </c:pt>
                <c:pt idx="4">
                  <c:v>1.3442148027499786E-12</c:v>
                </c:pt>
                <c:pt idx="5">
                  <c:v>5.0688813522045177E-14</c:v>
                </c:pt>
                <c:pt idx="6">
                  <c:v>3.1861576769013679E-15</c:v>
                </c:pt>
                <c:pt idx="7">
                  <c:v>3.3764649407720768E-16</c:v>
                </c:pt>
                <c:pt idx="8">
                  <c:v>5.4818661278158819E-17</c:v>
                </c:pt>
                <c:pt idx="9">
                  <c:v>1.2311090362186057E-17</c:v>
                </c:pt>
                <c:pt idx="10">
                  <c:v>3.5433884876702991E-18</c:v>
                </c:pt>
                <c:pt idx="11">
                  <c:v>6.5307057457085518E-20</c:v>
                </c:pt>
                <c:pt idx="12">
                  <c:v>7.8272846290830611E-21</c:v>
                </c:pt>
                <c:pt idx="13">
                  <c:v>2.1247803275008763E-21</c:v>
                </c:pt>
                <c:pt idx="14">
                  <c:v>8.812084985802646E-22</c:v>
                </c:pt>
                <c:pt idx="15">
                  <c:v>4.6775122090588127E-22</c:v>
                </c:pt>
                <c:pt idx="16">
                  <c:v>2.9019904472855297E-22</c:v>
                </c:pt>
                <c:pt idx="17">
                  <c:v>1.9993148135250591E-22</c:v>
                </c:pt>
                <c:pt idx="18">
                  <c:v>1.4828252159096826E-22</c:v>
                </c:pt>
                <c:pt idx="19">
                  <c:v>9.4594224199648796E-23</c:v>
                </c:pt>
                <c:pt idx="20">
                  <c:v>6.8555195438504162E-23</c:v>
                </c:pt>
                <c:pt idx="21">
                  <c:v>5.3823832416581147E-23</c:v>
                </c:pt>
                <c:pt idx="22">
                  <c:v>4.4580350096713654E-23</c:v>
                </c:pt>
                <c:pt idx="23">
                  <c:v>3.8336187607675874E-23</c:v>
                </c:pt>
              </c:numCache>
            </c:numRef>
          </c:yVal>
          <c:smooth val="1"/>
          <c:extLst>
            <c:ext xmlns:c16="http://schemas.microsoft.com/office/drawing/2014/chart" uri="{C3380CC4-5D6E-409C-BE32-E72D297353CC}">
              <c16:uniqueId val="{0000000D-739E-4593-BBF5-E483EFDB1217}"/>
            </c:ext>
          </c:extLst>
        </c:ser>
        <c:ser>
          <c:idx val="14"/>
          <c:order val="14"/>
          <c:spPr>
            <a:ln w="9525" cap="rnd">
              <a:solidFill>
                <a:schemeClr val="accent3">
                  <a:lumMod val="80000"/>
                  <a:lumOff val="20000"/>
                </a:schemeClr>
              </a:solidFill>
              <a:round/>
            </a:ln>
            <a:effectLst/>
          </c:spPr>
          <c:marker>
            <c:symbol val="none"/>
          </c:marker>
          <c:xVal>
            <c:numRef>
              <c:f>Rauscher!$IQ$1:$JN$1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Rauscher!$IQ$17:$JN$17</c:f>
              <c:numCache>
                <c:formatCode>0%</c:formatCode>
                <c:ptCount val="24"/>
                <c:pt idx="0">
                  <c:v>1.7865628930965913E-3</c:v>
                </c:pt>
                <c:pt idx="1">
                  <c:v>0.18711010169409512</c:v>
                </c:pt>
                <c:pt idx="2">
                  <c:v>0.24767238839936417</c:v>
                </c:pt>
                <c:pt idx="3">
                  <c:v>6.9975508045174287E-2</c:v>
                </c:pt>
                <c:pt idx="4">
                  <c:v>1.6099355283891358E-2</c:v>
                </c:pt>
                <c:pt idx="5">
                  <c:v>2.9252988329722673E-3</c:v>
                </c:pt>
                <c:pt idx="6">
                  <c:v>5.2457095927374315E-4</c:v>
                </c:pt>
                <c:pt idx="7">
                  <c:v>1.1754344506060611E-4</c:v>
                </c:pt>
                <c:pt idx="8">
                  <c:v>3.3462931880997883E-5</c:v>
                </c:pt>
                <c:pt idx="9">
                  <c:v>1.163138981617829E-5</c:v>
                </c:pt>
                <c:pt idx="10">
                  <c:v>4.7480303274904352E-6</c:v>
                </c:pt>
                <c:pt idx="11">
                  <c:v>2.4965122308714837E-7</c:v>
                </c:pt>
                <c:pt idx="12">
                  <c:v>5.0538708828308317E-8</c:v>
                </c:pt>
                <c:pt idx="13">
                  <c:v>1.8789304843666668E-8</c:v>
                </c:pt>
                <c:pt idx="14">
                  <c:v>9.6101712405076662E-9</c:v>
                </c:pt>
                <c:pt idx="15">
                  <c:v>5.9252573449813358E-9</c:v>
                </c:pt>
                <c:pt idx="16">
                  <c:v>4.1130893574067933E-9</c:v>
                </c:pt>
                <c:pt idx="17">
                  <c:v>3.0923828471211915E-9</c:v>
                </c:pt>
                <c:pt idx="18">
                  <c:v>2.4595403912958788E-9</c:v>
                </c:pt>
                <c:pt idx="19">
                  <c:v>1.7424346659137953E-9</c:v>
                </c:pt>
                <c:pt idx="20">
                  <c:v>1.3609813546851005E-9</c:v>
                </c:pt>
                <c:pt idx="21">
                  <c:v>1.130254797411545E-9</c:v>
                </c:pt>
                <c:pt idx="22">
                  <c:v>9.7794666289320577E-10</c:v>
                </c:pt>
                <c:pt idx="23">
                  <c:v>8.708765134305504E-10</c:v>
                </c:pt>
              </c:numCache>
            </c:numRef>
          </c:yVal>
          <c:smooth val="1"/>
          <c:extLst>
            <c:ext xmlns:c16="http://schemas.microsoft.com/office/drawing/2014/chart" uri="{C3380CC4-5D6E-409C-BE32-E72D297353CC}">
              <c16:uniqueId val="{0000000E-739E-4593-BBF5-E483EFDB1217}"/>
            </c:ext>
          </c:extLst>
        </c:ser>
        <c:ser>
          <c:idx val="15"/>
          <c:order val="15"/>
          <c:spPr>
            <a:ln w="9525" cap="rnd">
              <a:solidFill>
                <a:schemeClr val="accent4">
                  <a:lumMod val="80000"/>
                  <a:lumOff val="20000"/>
                </a:schemeClr>
              </a:solidFill>
              <a:round/>
            </a:ln>
            <a:effectLst/>
          </c:spPr>
          <c:marker>
            <c:symbol val="none"/>
          </c:marker>
          <c:xVal>
            <c:numRef>
              <c:f>Rauscher!$IQ$1:$JN$1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Rauscher!$IQ$18:$JN$18</c:f>
              <c:numCache>
                <c:formatCode>0%</c:formatCode>
                <c:ptCount val="24"/>
                <c:pt idx="0">
                  <c:v>1.2360567124522323E-3</c:v>
                </c:pt>
                <c:pt idx="1">
                  <c:v>0.1511183334855235</c:v>
                </c:pt>
                <c:pt idx="2">
                  <c:v>0.21612122944529166</c:v>
                </c:pt>
                <c:pt idx="3">
                  <c:v>6.5972936292835543E-2</c:v>
                </c:pt>
                <c:pt idx="4">
                  <c:v>1.5777136988700043E-2</c:v>
                </c:pt>
                <c:pt idx="5">
                  <c:v>2.934066309740452E-3</c:v>
                </c:pt>
                <c:pt idx="6">
                  <c:v>5.3434766262711508E-4</c:v>
                </c:pt>
                <c:pt idx="7">
                  <c:v>1.210648514075072E-4</c:v>
                </c:pt>
                <c:pt idx="8">
                  <c:v>3.4752306868726382E-5</c:v>
                </c:pt>
                <c:pt idx="9">
                  <c:v>1.2157695255105263E-5</c:v>
                </c:pt>
                <c:pt idx="10">
                  <c:v>4.9885361174598934E-6</c:v>
                </c:pt>
                <c:pt idx="11">
                  <c:v>2.6638717851582731E-7</c:v>
                </c:pt>
                <c:pt idx="12">
                  <c:v>5.434552065129818E-8</c:v>
                </c:pt>
                <c:pt idx="13">
                  <c:v>2.0298610917554078E-8</c:v>
                </c:pt>
                <c:pt idx="14">
                  <c:v>1.0414315476903826E-8</c:v>
                </c:pt>
                <c:pt idx="15">
                  <c:v>6.4352706680817526E-9</c:v>
                </c:pt>
                <c:pt idx="16">
                  <c:v>4.4745332918050535E-9</c:v>
                </c:pt>
                <c:pt idx="17">
                  <c:v>3.3684713140691842E-9</c:v>
                </c:pt>
                <c:pt idx="18">
                  <c:v>2.6818936719676701E-9</c:v>
                </c:pt>
                <c:pt idx="19">
                  <c:v>1.9029005762767796E-9</c:v>
                </c:pt>
                <c:pt idx="20">
                  <c:v>1.4879617562344219E-9</c:v>
                </c:pt>
                <c:pt idx="21">
                  <c:v>1.2367330071148601E-9</c:v>
                </c:pt>
                <c:pt idx="22">
                  <c:v>1.0707664647212504E-9</c:v>
                </c:pt>
                <c:pt idx="23">
                  <c:v>9.5402591010105215E-10</c:v>
                </c:pt>
              </c:numCache>
            </c:numRef>
          </c:yVal>
          <c:smooth val="1"/>
          <c:extLst>
            <c:ext xmlns:c16="http://schemas.microsoft.com/office/drawing/2014/chart" uri="{C3380CC4-5D6E-409C-BE32-E72D297353CC}">
              <c16:uniqueId val="{0000000F-739E-4593-BBF5-E483EFDB1217}"/>
            </c:ext>
          </c:extLst>
        </c:ser>
        <c:ser>
          <c:idx val="16"/>
          <c:order val="16"/>
          <c:spPr>
            <a:ln w="9525" cap="rnd">
              <a:solidFill>
                <a:schemeClr val="accent5">
                  <a:lumMod val="80000"/>
                  <a:lumOff val="20000"/>
                </a:schemeClr>
              </a:solidFill>
              <a:round/>
            </a:ln>
            <a:effectLst/>
          </c:spPr>
          <c:marker>
            <c:symbol val="none"/>
          </c:marker>
          <c:xVal>
            <c:numRef>
              <c:f>Rauscher!$IQ$1:$JN$1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Rauscher!$IQ$19:$JN$19</c:f>
              <c:numCache>
                <c:formatCode>0%</c:formatCode>
                <c:ptCount val="24"/>
                <c:pt idx="0">
                  <c:v>4.8514174829991706E-8</c:v>
                </c:pt>
                <c:pt idx="1">
                  <c:v>1.5571892220216114E-3</c:v>
                </c:pt>
                <c:pt idx="2">
                  <c:v>3.6084330669929741E-2</c:v>
                </c:pt>
                <c:pt idx="3">
                  <c:v>0.17847772825089872</c:v>
                </c:pt>
                <c:pt idx="4">
                  <c:v>0.17180860335262074</c:v>
                </c:pt>
                <c:pt idx="5">
                  <c:v>7.3682734164144142E-2</c:v>
                </c:pt>
                <c:pt idx="6">
                  <c:v>2.3422816741572868E-2</c:v>
                </c:pt>
                <c:pt idx="7">
                  <c:v>7.9001047536409741E-3</c:v>
                </c:pt>
                <c:pt idx="8">
                  <c:v>3.0563148581822281E-3</c:v>
                </c:pt>
                <c:pt idx="9">
                  <c:v>1.3485450420308717E-3</c:v>
                </c:pt>
                <c:pt idx="10">
                  <c:v>6.6623450852152115E-4</c:v>
                </c:pt>
                <c:pt idx="11">
                  <c:v>6.2099302053467107E-5</c:v>
                </c:pt>
                <c:pt idx="12">
                  <c:v>1.6737741413767358E-5</c:v>
                </c:pt>
                <c:pt idx="13">
                  <c:v>7.3888225861901986E-6</c:v>
                </c:pt>
                <c:pt idx="14">
                  <c:v>4.2376348228736325E-6</c:v>
                </c:pt>
                <c:pt idx="15">
                  <c:v>2.8354339262437918E-6</c:v>
                </c:pt>
                <c:pt idx="16">
                  <c:v>2.0927646584757369E-6</c:v>
                </c:pt>
                <c:pt idx="17">
                  <c:v>1.6503096986217947E-6</c:v>
                </c:pt>
                <c:pt idx="18">
                  <c:v>1.3636474796426106E-6</c:v>
                </c:pt>
                <c:pt idx="19">
                  <c:v>1.0229834226092083E-6</c:v>
                </c:pt>
                <c:pt idx="20">
                  <c:v>8.3238495992020159E-7</c:v>
                </c:pt>
                <c:pt idx="21">
                  <c:v>7.1280112258477219E-7</c:v>
                </c:pt>
                <c:pt idx="22">
                  <c:v>6.3163641392374329E-7</c:v>
                </c:pt>
                <c:pt idx="23">
                  <c:v>5.7331928131374348E-7</c:v>
                </c:pt>
              </c:numCache>
            </c:numRef>
          </c:yVal>
          <c:smooth val="1"/>
          <c:extLst>
            <c:ext xmlns:c16="http://schemas.microsoft.com/office/drawing/2014/chart" uri="{C3380CC4-5D6E-409C-BE32-E72D297353CC}">
              <c16:uniqueId val="{00000010-739E-4593-BBF5-E483EFDB1217}"/>
            </c:ext>
          </c:extLst>
        </c:ser>
        <c:ser>
          <c:idx val="17"/>
          <c:order val="17"/>
          <c:spPr>
            <a:ln w="9525" cap="rnd">
              <a:solidFill>
                <a:schemeClr val="accent6">
                  <a:lumMod val="80000"/>
                  <a:lumOff val="20000"/>
                </a:schemeClr>
              </a:solidFill>
              <a:round/>
            </a:ln>
            <a:effectLst/>
          </c:spPr>
          <c:marker>
            <c:symbol val="none"/>
          </c:marker>
          <c:xVal>
            <c:numRef>
              <c:f>Rauscher!$IQ$1:$JN$1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Rauscher!$IQ$20:$JN$20</c:f>
              <c:numCache>
                <c:formatCode>0%</c:formatCode>
                <c:ptCount val="24"/>
                <c:pt idx="0">
                  <c:v>7.5398200125632528E-9</c:v>
                </c:pt>
                <c:pt idx="1">
                  <c:v>5.8915932736696374E-4</c:v>
                </c:pt>
                <c:pt idx="2">
                  <c:v>2.1301468384731844E-2</c:v>
                </c:pt>
                <c:pt idx="3">
                  <c:v>0.16438963710735252</c:v>
                </c:pt>
                <c:pt idx="4">
                  <c:v>0.1976674112057307</c:v>
                </c:pt>
                <c:pt idx="5">
                  <c:v>9.6875901248077184E-2</c:v>
                </c:pt>
                <c:pt idx="6">
                  <c:v>3.3661157606200538E-2</c:v>
                </c:pt>
                <c:pt idx="7">
                  <c:v>1.2098254275309153E-2</c:v>
                </c:pt>
                <c:pt idx="8">
                  <c:v>4.908941982711996E-3</c:v>
                </c:pt>
                <c:pt idx="9">
                  <c:v>2.2477873522034073E-3</c:v>
                </c:pt>
                <c:pt idx="10">
                  <c:v>1.1439231743582147E-3</c:v>
                </c:pt>
                <c:pt idx="11">
                  <c:v>1.1654572758029235E-4</c:v>
                </c:pt>
                <c:pt idx="12">
                  <c:v>3.2841761611082034E-5</c:v>
                </c:pt>
                <c:pt idx="13">
                  <c:v>1.489007208617298E-5</c:v>
                </c:pt>
                <c:pt idx="14">
                  <c:v>8.6930678837974547E-6</c:v>
                </c:pt>
                <c:pt idx="15">
                  <c:v>5.8910005048789044E-6</c:v>
                </c:pt>
                <c:pt idx="16">
                  <c:v>4.3896501695653738E-6</c:v>
                </c:pt>
                <c:pt idx="17">
                  <c:v>3.4873453878561801E-6</c:v>
                </c:pt>
                <c:pt idx="18">
                  <c:v>2.8987290170818933E-6</c:v>
                </c:pt>
                <c:pt idx="19">
                  <c:v>2.1940074111525946E-6</c:v>
                </c:pt>
                <c:pt idx="20">
                  <c:v>1.796609582886796E-6</c:v>
                </c:pt>
                <c:pt idx="21">
                  <c:v>1.5458518042135819E-6</c:v>
                </c:pt>
                <c:pt idx="22">
                  <c:v>1.374917492572739E-6</c:v>
                </c:pt>
                <c:pt idx="23">
                  <c:v>1.2516820458845866E-6</c:v>
                </c:pt>
              </c:numCache>
            </c:numRef>
          </c:yVal>
          <c:smooth val="1"/>
          <c:extLst>
            <c:ext xmlns:c16="http://schemas.microsoft.com/office/drawing/2014/chart" uri="{C3380CC4-5D6E-409C-BE32-E72D297353CC}">
              <c16:uniqueId val="{00000011-739E-4593-BBF5-E483EFDB1217}"/>
            </c:ext>
          </c:extLst>
        </c:ser>
        <c:ser>
          <c:idx val="18"/>
          <c:order val="18"/>
          <c:spPr>
            <a:ln w="9525" cap="rnd">
              <a:solidFill>
                <a:schemeClr val="accent1">
                  <a:lumMod val="80000"/>
                </a:schemeClr>
              </a:solidFill>
              <a:round/>
            </a:ln>
            <a:effectLst/>
          </c:spPr>
          <c:marker>
            <c:symbol val="none"/>
          </c:marker>
          <c:xVal>
            <c:numRef>
              <c:f>Rauscher!$IQ$1:$JN$1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Rauscher!$IQ$21:$JN$21</c:f>
              <c:numCache>
                <c:formatCode>0%</c:formatCode>
                <c:ptCount val="24"/>
                <c:pt idx="0">
                  <c:v>8.704421360698795E-16</c:v>
                </c:pt>
                <c:pt idx="1">
                  <c:v>6.6527966060569626E-8</c:v>
                </c:pt>
                <c:pt idx="2">
                  <c:v>7.5227618050362641E-5</c:v>
                </c:pt>
                <c:pt idx="3">
                  <c:v>1.8156765570218895E-2</c:v>
                </c:pt>
                <c:pt idx="4">
                  <c:v>0.12209482711273673</c:v>
                </c:pt>
                <c:pt idx="5">
                  <c:v>0.16808804644568262</c:v>
                </c:pt>
                <c:pt idx="6">
                  <c:v>0.11627581099948466</c:v>
                </c:pt>
                <c:pt idx="7">
                  <c:v>6.8341185280210326E-2</c:v>
                </c:pt>
                <c:pt idx="8">
                  <c:v>4.0100270251108024E-2</c:v>
                </c:pt>
                <c:pt idx="9">
                  <c:v>2.4463259004293119E-2</c:v>
                </c:pt>
                <c:pt idx="10">
                  <c:v>1.5661584592270929E-2</c:v>
                </c:pt>
                <c:pt idx="11">
                  <c:v>3.1766872198728639E-3</c:v>
                </c:pt>
                <c:pt idx="12">
                  <c:v>1.2630605500512835E-3</c:v>
                </c:pt>
                <c:pt idx="13">
                  <c:v>7.0405454031790507E-4</c:v>
                </c:pt>
                <c:pt idx="14">
                  <c:v>4.7172666441193259E-4</c:v>
                </c:pt>
                <c:pt idx="15">
                  <c:v>3.5271693191522065E-4</c:v>
                </c:pt>
                <c:pt idx="16">
                  <c:v>2.8294829369366047E-4</c:v>
                </c:pt>
                <c:pt idx="17">
                  <c:v>2.3806309128624565E-4</c:v>
                </c:pt>
                <c:pt idx="18">
                  <c:v>2.0717658727431392E-4</c:v>
                </c:pt>
                <c:pt idx="19">
                  <c:v>1.6798676732308936E-4</c:v>
                </c:pt>
                <c:pt idx="20">
                  <c:v>1.4449427531052297E-4</c:v>
                </c:pt>
                <c:pt idx="21">
                  <c:v>1.2899852565684321E-4</c:v>
                </c:pt>
                <c:pt idx="22">
                  <c:v>1.1807378788267568E-4</c:v>
                </c:pt>
                <c:pt idx="23">
                  <c:v>1.0998636688828935E-4</c:v>
                </c:pt>
              </c:numCache>
            </c:numRef>
          </c:yVal>
          <c:smooth val="1"/>
          <c:extLst>
            <c:ext xmlns:c16="http://schemas.microsoft.com/office/drawing/2014/chart" uri="{C3380CC4-5D6E-409C-BE32-E72D297353CC}">
              <c16:uniqueId val="{00000012-739E-4593-BBF5-E483EFDB1217}"/>
            </c:ext>
          </c:extLst>
        </c:ser>
        <c:ser>
          <c:idx val="19"/>
          <c:order val="19"/>
          <c:spPr>
            <a:ln w="9525" cap="rnd">
              <a:solidFill>
                <a:schemeClr val="accent2">
                  <a:lumMod val="80000"/>
                </a:schemeClr>
              </a:solidFill>
              <a:round/>
            </a:ln>
            <a:effectLst/>
          </c:spPr>
          <c:marker>
            <c:symbol val="none"/>
          </c:marker>
          <c:xVal>
            <c:numRef>
              <c:f>Rauscher!$IQ$1:$JN$1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Rauscher!$IQ$22:$JN$22</c:f>
              <c:numCache>
                <c:formatCode>0%</c:formatCode>
                <c:ptCount val="24"/>
                <c:pt idx="0">
                  <c:v>7.8491631841273859E-22</c:v>
                </c:pt>
                <c:pt idx="1">
                  <c:v>1.5152410309276135E-11</c:v>
                </c:pt>
                <c:pt idx="2">
                  <c:v>2.7230260662964798E-7</c:v>
                </c:pt>
                <c:pt idx="3">
                  <c:v>1.0445037076820681E-3</c:v>
                </c:pt>
                <c:pt idx="4">
                  <c:v>2.8000595636503083E-2</c:v>
                </c:pt>
                <c:pt idx="5">
                  <c:v>8.8382430205264179E-2</c:v>
                </c:pt>
                <c:pt idx="6">
                  <c:v>0.1063060273484874</c:v>
                </c:pt>
                <c:pt idx="7">
                  <c:v>9.2757832426965697E-2</c:v>
                </c:pt>
                <c:pt idx="8">
                  <c:v>7.3200671335118095E-2</c:v>
                </c:pt>
                <c:pt idx="9">
                  <c:v>5.6231779712725208E-2</c:v>
                </c:pt>
                <c:pt idx="10">
                  <c:v>4.3289544578030394E-2</c:v>
                </c:pt>
                <c:pt idx="11">
                  <c:v>1.5267262562206209E-2</c:v>
                </c:pt>
                <c:pt idx="12">
                  <c:v>8.0044333114599169E-3</c:v>
                </c:pt>
                <c:pt idx="13">
                  <c:v>5.2672574265302859E-3</c:v>
                </c:pt>
                <c:pt idx="14">
                  <c:v>3.9419993341625621E-3</c:v>
                </c:pt>
                <c:pt idx="15">
                  <c:v>3.1898652970202908E-3</c:v>
                </c:pt>
                <c:pt idx="16">
                  <c:v>2.7151451457078299E-3</c:v>
                </c:pt>
                <c:pt idx="17">
                  <c:v>2.3922027790300648E-3</c:v>
                </c:pt>
                <c:pt idx="18">
                  <c:v>2.1600437965895902E-3</c:v>
                </c:pt>
                <c:pt idx="19">
                  <c:v>1.8510617002471122E-3</c:v>
                </c:pt>
                <c:pt idx="20">
                  <c:v>1.656366433212835E-3</c:v>
                </c:pt>
                <c:pt idx="21">
                  <c:v>1.5232124974405461E-3</c:v>
                </c:pt>
                <c:pt idx="22">
                  <c:v>1.4267215416894699E-3</c:v>
                </c:pt>
                <c:pt idx="23">
                  <c:v>1.3537315767631973E-3</c:v>
                </c:pt>
              </c:numCache>
            </c:numRef>
          </c:yVal>
          <c:smooth val="1"/>
          <c:extLst>
            <c:ext xmlns:c16="http://schemas.microsoft.com/office/drawing/2014/chart" uri="{C3380CC4-5D6E-409C-BE32-E72D297353CC}">
              <c16:uniqueId val="{00000013-739E-4593-BBF5-E483EFDB1217}"/>
            </c:ext>
          </c:extLst>
        </c:ser>
        <c:ser>
          <c:idx val="20"/>
          <c:order val="20"/>
          <c:spPr>
            <a:ln w="25400" cap="rnd">
              <a:solidFill>
                <a:srgbClr val="FF0000"/>
              </a:solidFill>
              <a:round/>
            </a:ln>
            <a:effectLst/>
          </c:spPr>
          <c:marker>
            <c:symbol val="none"/>
          </c:marker>
          <c:xVal>
            <c:numRef>
              <c:f>Rauscher!$IQ$1:$JN$1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Rauscher!$IQ$23:$JN$23</c:f>
              <c:numCache>
                <c:formatCode>0%</c:formatCode>
                <c:ptCount val="24"/>
                <c:pt idx="0">
                  <c:v>1.7693479293029496E-25</c:v>
                </c:pt>
                <c:pt idx="1">
                  <c:v>8.4697021361139811E-14</c:v>
                </c:pt>
                <c:pt idx="2">
                  <c:v>7.5794288340932438E-9</c:v>
                </c:pt>
                <c:pt idx="3">
                  <c:v>1.4477478627906607E-4</c:v>
                </c:pt>
                <c:pt idx="4">
                  <c:v>8.6606272920324735E-3</c:v>
                </c:pt>
                <c:pt idx="5">
                  <c:v>4.4249411387798386E-2</c:v>
                </c:pt>
                <c:pt idx="6">
                  <c:v>7.3373477220477781E-2</c:v>
                </c:pt>
                <c:pt idx="7">
                  <c:v>8.0525152484276927E-2</c:v>
                </c:pt>
                <c:pt idx="8">
                  <c:v>7.54737350055599E-2</c:v>
                </c:pt>
                <c:pt idx="9">
                  <c:v>6.6276942162292324E-2</c:v>
                </c:pt>
                <c:pt idx="10">
                  <c:v>5.6786295146397568E-2</c:v>
                </c:pt>
                <c:pt idx="11">
                  <c:v>2.7609678282235792E-2</c:v>
                </c:pt>
                <c:pt idx="12">
                  <c:v>1.6996151311082095E-2</c:v>
                </c:pt>
                <c:pt idx="13">
                  <c:v>1.2315057337979411E-2</c:v>
                </c:pt>
                <c:pt idx="14">
                  <c:v>9.8278013912547861E-3</c:v>
                </c:pt>
                <c:pt idx="15">
                  <c:v>8.3259178029540231E-3</c:v>
                </c:pt>
                <c:pt idx="16">
                  <c:v>7.3348762146107256E-3</c:v>
                </c:pt>
                <c:pt idx="17">
                  <c:v>6.6377012177396425E-3</c:v>
                </c:pt>
                <c:pt idx="18">
                  <c:v>6.1231971517298192E-3</c:v>
                </c:pt>
                <c:pt idx="19">
                  <c:v>5.4185183233811766E-3</c:v>
                </c:pt>
                <c:pt idx="20">
                  <c:v>4.9610779093621051E-3</c:v>
                </c:pt>
                <c:pt idx="21">
                  <c:v>4.6414118018022216E-3</c:v>
                </c:pt>
                <c:pt idx="22">
                  <c:v>4.4059423679462311E-3</c:v>
                </c:pt>
                <c:pt idx="23">
                  <c:v>4.2255198009010665E-3</c:v>
                </c:pt>
              </c:numCache>
            </c:numRef>
          </c:yVal>
          <c:smooth val="1"/>
          <c:extLst>
            <c:ext xmlns:c16="http://schemas.microsoft.com/office/drawing/2014/chart" uri="{C3380CC4-5D6E-409C-BE32-E72D297353CC}">
              <c16:uniqueId val="{00000014-739E-4593-BBF5-E483EFDB1217}"/>
            </c:ext>
          </c:extLst>
        </c:ser>
        <c:ser>
          <c:idx val="21"/>
          <c:order val="21"/>
          <c:spPr>
            <a:ln w="9525" cap="rnd">
              <a:solidFill>
                <a:schemeClr val="accent4">
                  <a:lumMod val="80000"/>
                </a:schemeClr>
              </a:solidFill>
              <a:round/>
            </a:ln>
            <a:effectLst/>
          </c:spPr>
          <c:marker>
            <c:symbol val="none"/>
          </c:marker>
          <c:xVal>
            <c:numRef>
              <c:f>Rauscher!$IQ$1:$JN$1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Rauscher!$IQ$24:$JN$24</c:f>
              <c:numCache>
                <c:formatCode>0%</c:formatCode>
                <c:ptCount val="24"/>
                <c:pt idx="0">
                  <c:v>3.1320922417299293E-27</c:v>
                </c:pt>
                <c:pt idx="1">
                  <c:v>6.7777853226527271E-15</c:v>
                </c:pt>
                <c:pt idx="2">
                  <c:v>1.2896009262503971E-9</c:v>
                </c:pt>
                <c:pt idx="3">
                  <c:v>5.2373424821683089E-5</c:v>
                </c:pt>
                <c:pt idx="4">
                  <c:v>4.5684300932008724E-3</c:v>
                </c:pt>
                <c:pt idx="5">
                  <c:v>2.926879804026929E-2</c:v>
                </c:pt>
                <c:pt idx="6">
                  <c:v>5.6436013414961114E-2</c:v>
                </c:pt>
                <c:pt idx="7">
                  <c:v>6.8984046590531631E-2</c:v>
                </c:pt>
                <c:pt idx="8">
                  <c:v>7.0099168399703052E-2</c:v>
                </c:pt>
                <c:pt idx="9">
                  <c:v>6.5551014636988814E-2</c:v>
                </c:pt>
                <c:pt idx="10">
                  <c:v>5.9060951084379462E-2</c:v>
                </c:pt>
                <c:pt idx="11">
                  <c:v>3.3391665721847465E-2</c:v>
                </c:pt>
                <c:pt idx="12">
                  <c:v>2.2165995733264911E-2</c:v>
                </c:pt>
                <c:pt idx="13">
                  <c:v>1.680463352450064E-2</c:v>
                </c:pt>
                <c:pt idx="14">
                  <c:v>1.3821428972856807E-2</c:v>
                </c:pt>
                <c:pt idx="15">
                  <c:v>1.1964337920583509E-2</c:v>
                </c:pt>
                <c:pt idx="16">
                  <c:v>1.0711969395614314E-2</c:v>
                </c:pt>
                <c:pt idx="17">
                  <c:v>9.8164446083889405E-3</c:v>
                </c:pt>
                <c:pt idx="18">
                  <c:v>9.1470857970518942E-3</c:v>
                </c:pt>
                <c:pt idx="19">
                  <c:v>8.2174494243705681E-3</c:v>
                </c:pt>
                <c:pt idx="20">
                  <c:v>7.6052330906100042E-3</c:v>
                </c:pt>
                <c:pt idx="21">
                  <c:v>7.1729297146094183E-3</c:v>
                </c:pt>
                <c:pt idx="22">
                  <c:v>6.851967247833355E-3</c:v>
                </c:pt>
                <c:pt idx="23">
                  <c:v>6.6045099996343759E-3</c:v>
                </c:pt>
              </c:numCache>
            </c:numRef>
          </c:yVal>
          <c:smooth val="1"/>
          <c:extLst>
            <c:ext xmlns:c16="http://schemas.microsoft.com/office/drawing/2014/chart" uri="{C3380CC4-5D6E-409C-BE32-E72D297353CC}">
              <c16:uniqueId val="{00000015-739E-4593-BBF5-E483EFDB1217}"/>
            </c:ext>
          </c:extLst>
        </c:ser>
        <c:ser>
          <c:idx val="22"/>
          <c:order val="22"/>
          <c:spPr>
            <a:ln w="9525" cap="rnd">
              <a:solidFill>
                <a:schemeClr val="accent5">
                  <a:lumMod val="80000"/>
                </a:schemeClr>
              </a:solidFill>
              <a:round/>
            </a:ln>
            <a:effectLst/>
          </c:spPr>
          <c:marker>
            <c:symbol val="none"/>
          </c:marker>
          <c:xVal>
            <c:numRef>
              <c:f>Rauscher!$IQ$1:$JN$1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Rauscher!$IQ$25:$JN$25</c:f>
              <c:numCache>
                <c:formatCode>0%</c:formatCode>
                <c:ptCount val="24"/>
                <c:pt idx="0">
                  <c:v>5.6217828454751224E-28</c:v>
                </c:pt>
                <c:pt idx="1">
                  <c:v>2.348154241741822E-15</c:v>
                </c:pt>
                <c:pt idx="2">
                  <c:v>6.207172187028767E-10</c:v>
                </c:pt>
                <c:pt idx="3">
                  <c:v>3.5022655775145488E-5</c:v>
                </c:pt>
                <c:pt idx="4">
                  <c:v>3.6008489792984156E-3</c:v>
                </c:pt>
                <c:pt idx="5">
                  <c:v>2.5461424933901779E-2</c:v>
                </c:pt>
                <c:pt idx="6">
                  <c:v>5.2431716290215556E-2</c:v>
                </c:pt>
                <c:pt idx="7">
                  <c:v>6.7171703404748706E-2</c:v>
                </c:pt>
                <c:pt idx="8">
                  <c:v>7.0705064551648475E-2</c:v>
                </c:pt>
                <c:pt idx="9">
                  <c:v>6.7954316088681133E-2</c:v>
                </c:pt>
                <c:pt idx="10">
                  <c:v>6.2583239566372892E-2</c:v>
                </c:pt>
                <c:pt idx="11">
                  <c:v>3.7788148814593629E-2</c:v>
                </c:pt>
                <c:pt idx="12">
                  <c:v>2.5922969129708096E-2</c:v>
                </c:pt>
                <c:pt idx="13">
                  <c:v>2.0044467434175383E-2</c:v>
                </c:pt>
                <c:pt idx="14">
                  <c:v>1.6704381813525154E-2</c:v>
                </c:pt>
                <c:pt idx="15">
                  <c:v>1.4596412306889416E-2</c:v>
                </c:pt>
                <c:pt idx="16">
                  <c:v>1.3160935699872896E-2</c:v>
                </c:pt>
                <c:pt idx="17">
                  <c:v>1.2126951997401485E-2</c:v>
                </c:pt>
                <c:pt idx="18">
                  <c:v>1.1349694874365233E-2</c:v>
                </c:pt>
                <c:pt idx="19">
                  <c:v>1.0263475883078717E-2</c:v>
                </c:pt>
                <c:pt idx="20">
                  <c:v>9.5435499393163245E-3</c:v>
                </c:pt>
                <c:pt idx="21">
                  <c:v>9.0328332446058361E-3</c:v>
                </c:pt>
                <c:pt idx="22">
                  <c:v>8.6523223854019816E-3</c:v>
                </c:pt>
                <c:pt idx="23">
                  <c:v>8.3581471751142597E-3</c:v>
                </c:pt>
              </c:numCache>
            </c:numRef>
          </c:yVal>
          <c:smooth val="1"/>
          <c:extLst>
            <c:ext xmlns:c16="http://schemas.microsoft.com/office/drawing/2014/chart" uri="{C3380CC4-5D6E-409C-BE32-E72D297353CC}">
              <c16:uniqueId val="{00000016-739E-4593-BBF5-E483EFDB1217}"/>
            </c:ext>
          </c:extLst>
        </c:ser>
        <c:ser>
          <c:idx val="23"/>
          <c:order val="23"/>
          <c:spPr>
            <a:ln w="9525" cap="rnd">
              <a:solidFill>
                <a:schemeClr val="accent6">
                  <a:lumMod val="80000"/>
                </a:schemeClr>
              </a:solidFill>
              <a:round/>
            </a:ln>
            <a:effectLst/>
          </c:spPr>
          <c:marker>
            <c:symbol val="none"/>
          </c:marker>
          <c:xVal>
            <c:numRef>
              <c:f>Rauscher!$IQ$1:$JN$1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Rauscher!$IQ$26:$JN$26</c:f>
              <c:numCache>
                <c:formatCode>0%</c:formatCode>
                <c:ptCount val="24"/>
                <c:pt idx="0">
                  <c:v>2.6683899375555414E-33</c:v>
                </c:pt>
                <c:pt idx="1">
                  <c:v>1.0296673917933524E-18</c:v>
                </c:pt>
                <c:pt idx="2">
                  <c:v>2.6161442508510629E-12</c:v>
                </c:pt>
                <c:pt idx="3">
                  <c:v>1.418778258534031E-6</c:v>
                </c:pt>
                <c:pt idx="4">
                  <c:v>4.5224016817833364E-4</c:v>
                </c:pt>
                <c:pt idx="5">
                  <c:v>6.305016076009343E-3</c:v>
                </c:pt>
                <c:pt idx="6">
                  <c:v>2.0415361679164901E-2</c:v>
                </c:pt>
                <c:pt idx="7">
                  <c:v>3.613674379818043E-2</c:v>
                </c:pt>
                <c:pt idx="8">
                  <c:v>4.8474452895982498E-2</c:v>
                </c:pt>
                <c:pt idx="9">
                  <c:v>5.625734538596535E-2</c:v>
                </c:pt>
                <c:pt idx="10">
                  <c:v>6.0247643750027578E-2</c:v>
                </c:pt>
                <c:pt idx="11">
                  <c:v>5.7200148244226603E-2</c:v>
                </c:pt>
                <c:pt idx="12">
                  <c:v>4.9204637377776278E-2</c:v>
                </c:pt>
                <c:pt idx="13">
                  <c:v>4.3579642982523079E-2</c:v>
                </c:pt>
                <c:pt idx="14">
                  <c:v>3.9758634159409105E-2</c:v>
                </c:pt>
                <c:pt idx="15">
                  <c:v>3.7061850594604456E-2</c:v>
                </c:pt>
                <c:pt idx="16">
                  <c:v>3.5077424089528145E-2</c:v>
                </c:pt>
                <c:pt idx="17">
                  <c:v>3.3563909691347926E-2</c:v>
                </c:pt>
                <c:pt idx="18">
                  <c:v>3.2374944970700016E-2</c:v>
                </c:pt>
                <c:pt idx="19">
                  <c:v>3.0631994126104092E-2</c:v>
                </c:pt>
                <c:pt idx="20">
                  <c:v>2.9419190561530886E-2</c:v>
                </c:pt>
                <c:pt idx="21">
                  <c:v>2.8528223980195597E-2</c:v>
                </c:pt>
                <c:pt idx="22">
                  <c:v>2.7846679431313064E-2</c:v>
                </c:pt>
                <c:pt idx="23">
                  <c:v>2.7308806505282512E-2</c:v>
                </c:pt>
              </c:numCache>
            </c:numRef>
          </c:yVal>
          <c:smooth val="1"/>
          <c:extLst>
            <c:ext xmlns:c16="http://schemas.microsoft.com/office/drawing/2014/chart" uri="{C3380CC4-5D6E-409C-BE32-E72D297353CC}">
              <c16:uniqueId val="{00000017-739E-4593-BBF5-E483EFDB1217}"/>
            </c:ext>
          </c:extLst>
        </c:ser>
        <c:ser>
          <c:idx val="24"/>
          <c:order val="24"/>
          <c:spPr>
            <a:ln w="9525" cap="rnd">
              <a:solidFill>
                <a:schemeClr val="accent1">
                  <a:lumMod val="60000"/>
                  <a:lumOff val="40000"/>
                </a:schemeClr>
              </a:solidFill>
              <a:round/>
            </a:ln>
            <a:effectLst/>
          </c:spPr>
          <c:marker>
            <c:symbol val="none"/>
          </c:marker>
          <c:xVal>
            <c:numRef>
              <c:f>Rauscher!$IQ$1:$JN$1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Rauscher!$IQ$27:$JN$27</c:f>
              <c:numCache>
                <c:formatCode>0%</c:formatCode>
                <c:ptCount val="24"/>
                <c:pt idx="0">
                  <c:v>6.8303063892500167E-36</c:v>
                </c:pt>
                <c:pt idx="1">
                  <c:v>2.2997758558431146E-20</c:v>
                </c:pt>
                <c:pt idx="2">
                  <c:v>1.7260328913453322E-13</c:v>
                </c:pt>
                <c:pt idx="3">
                  <c:v>2.7650356503685772E-7</c:v>
                </c:pt>
                <c:pt idx="4">
                  <c:v>1.5147981265866979E-4</c:v>
                </c:pt>
                <c:pt idx="5">
                  <c:v>2.9227486768141518E-3</c:v>
                </c:pt>
                <c:pt idx="6">
                  <c:v>1.1752820915289194E-2</c:v>
                </c:pt>
                <c:pt idx="7">
                  <c:v>2.4284764137741863E-2</c:v>
                </c:pt>
                <c:pt idx="8">
                  <c:v>3.6584545487751259E-2</c:v>
                </c:pt>
                <c:pt idx="9">
                  <c:v>4.6469059794100473E-2</c:v>
                </c:pt>
                <c:pt idx="10">
                  <c:v>5.3491483042960003E-2</c:v>
                </c:pt>
                <c:pt idx="11">
                  <c:v>6.3069805625083464E-2</c:v>
                </c:pt>
                <c:pt idx="12">
                  <c:v>6.0460294283640456E-2</c:v>
                </c:pt>
                <c:pt idx="13">
                  <c:v>5.7144155514507848E-2</c:v>
                </c:pt>
                <c:pt idx="14">
                  <c:v>5.4442186717350037E-2</c:v>
                </c:pt>
                <c:pt idx="15">
                  <c:v>5.2344513977957592E-2</c:v>
                </c:pt>
                <c:pt idx="16">
                  <c:v>5.0705111155046431E-2</c:v>
                </c:pt>
                <c:pt idx="17">
                  <c:v>4.940109439205196E-2</c:v>
                </c:pt>
                <c:pt idx="18">
                  <c:v>4.834427475229916E-2</c:v>
                </c:pt>
                <c:pt idx="19">
                  <c:v>4.6743287901733252E-2</c:v>
                </c:pt>
                <c:pt idx="20">
                  <c:v>4.5592634695459787E-2</c:v>
                </c:pt>
                <c:pt idx="21">
                  <c:v>4.4727919071645625E-2</c:v>
                </c:pt>
                <c:pt idx="22">
                  <c:v>4.4055218893597918E-2</c:v>
                </c:pt>
                <c:pt idx="23">
                  <c:v>4.3517372005922747E-2</c:v>
                </c:pt>
              </c:numCache>
            </c:numRef>
          </c:yVal>
          <c:smooth val="1"/>
          <c:extLst>
            <c:ext xmlns:c16="http://schemas.microsoft.com/office/drawing/2014/chart" uri="{C3380CC4-5D6E-409C-BE32-E72D297353CC}">
              <c16:uniqueId val="{00000018-739E-4593-BBF5-E483EFDB1217}"/>
            </c:ext>
          </c:extLst>
        </c:ser>
        <c:ser>
          <c:idx val="25"/>
          <c:order val="25"/>
          <c:spPr>
            <a:ln w="9525" cap="rnd">
              <a:solidFill>
                <a:schemeClr val="accent2">
                  <a:lumMod val="60000"/>
                  <a:lumOff val="40000"/>
                </a:schemeClr>
              </a:solidFill>
              <a:round/>
            </a:ln>
            <a:effectLst/>
          </c:spPr>
          <c:marker>
            <c:symbol val="none"/>
          </c:marker>
          <c:xVal>
            <c:numRef>
              <c:f>Rauscher!$IQ$1:$JN$1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Rauscher!$IQ$28:$JN$28</c:f>
              <c:numCache>
                <c:formatCode>0%</c:formatCode>
                <c:ptCount val="24"/>
                <c:pt idx="0">
                  <c:v>2.99621835200976E-40</c:v>
                </c:pt>
                <c:pt idx="1">
                  <c:v>3.6831117660690419E-23</c:v>
                </c:pt>
                <c:pt idx="2">
                  <c:v>1.6702308913378637E-15</c:v>
                </c:pt>
                <c:pt idx="3">
                  <c:v>1.6166880801038585E-8</c:v>
                </c:pt>
                <c:pt idx="4">
                  <c:v>2.177104566733062E-5</c:v>
                </c:pt>
                <c:pt idx="5">
                  <c:v>7.2056874259508253E-4</c:v>
                </c:pt>
                <c:pt idx="6">
                  <c:v>4.1520796531485955E-3</c:v>
                </c:pt>
                <c:pt idx="7">
                  <c:v>1.109320835253263E-2</c:v>
                </c:pt>
                <c:pt idx="8">
                  <c:v>2.0263792789324591E-2</c:v>
                </c:pt>
                <c:pt idx="9">
                  <c:v>2.9901074533160481E-2</c:v>
                </c:pt>
                <c:pt idx="10">
                  <c:v>3.8804976009014301E-2</c:v>
                </c:pt>
                <c:pt idx="11">
                  <c:v>6.556376490383424E-2</c:v>
                </c:pt>
                <c:pt idx="12">
                  <c:v>7.5237170473035117E-2</c:v>
                </c:pt>
                <c:pt idx="13">
                  <c:v>7.9214721540935118E-2</c:v>
                </c:pt>
                <c:pt idx="14">
                  <c:v>8.1099385558014242E-2</c:v>
                </c:pt>
                <c:pt idx="15">
                  <c:v>8.208676096587661E-2</c:v>
                </c:pt>
                <c:pt idx="16">
                  <c:v>8.2640634903418733E-2</c:v>
                </c:pt>
                <c:pt idx="17">
                  <c:v>8.2965673607451176E-2</c:v>
                </c:pt>
                <c:pt idx="18">
                  <c:v>8.3161611624837414E-2</c:v>
                </c:pt>
                <c:pt idx="19">
                  <c:v>8.3352967498405053E-2</c:v>
                </c:pt>
                <c:pt idx="20">
                  <c:v>8.3417365710950764E-2</c:v>
                </c:pt>
                <c:pt idx="21">
                  <c:v>8.3427735136112902E-2</c:v>
                </c:pt>
                <c:pt idx="22">
                  <c:v>8.3414030689961963E-2</c:v>
                </c:pt>
                <c:pt idx="23">
                  <c:v>8.3389696212705741E-2</c:v>
                </c:pt>
              </c:numCache>
            </c:numRef>
          </c:yVal>
          <c:smooth val="1"/>
          <c:extLst>
            <c:ext xmlns:c16="http://schemas.microsoft.com/office/drawing/2014/chart" uri="{C3380CC4-5D6E-409C-BE32-E72D297353CC}">
              <c16:uniqueId val="{00000019-739E-4593-BBF5-E483EFDB1217}"/>
            </c:ext>
          </c:extLst>
        </c:ser>
        <c:ser>
          <c:idx val="26"/>
          <c:order val="26"/>
          <c:spPr>
            <a:ln w="9525" cap="rnd">
              <a:solidFill>
                <a:schemeClr val="accent3">
                  <a:lumMod val="60000"/>
                  <a:lumOff val="40000"/>
                </a:schemeClr>
              </a:solidFill>
              <a:round/>
            </a:ln>
            <a:effectLst/>
          </c:spPr>
          <c:marker>
            <c:symbol val="none"/>
          </c:marker>
          <c:xVal>
            <c:numRef>
              <c:f>Rauscher!$IQ$1:$JN$1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Rauscher!$IQ$29:$JN$29</c:f>
              <c:numCache>
                <c:formatCode>0%</c:formatCode>
                <c:ptCount val="24"/>
                <c:pt idx="0">
                  <c:v>1.5686083018982668E-41</c:v>
                </c:pt>
                <c:pt idx="1">
                  <c:v>5.47967522468753E-24</c:v>
                </c:pt>
                <c:pt idx="2">
                  <c:v>4.1890531308937789E-16</c:v>
                </c:pt>
                <c:pt idx="3">
                  <c:v>6.8354172320734132E-9</c:v>
                </c:pt>
                <c:pt idx="4">
                  <c:v>1.1951372959038903E-5</c:v>
                </c:pt>
                <c:pt idx="5">
                  <c:v>4.6265127179278328E-4</c:v>
                </c:pt>
                <c:pt idx="6">
                  <c:v>2.9594016041175745E-3</c:v>
                </c:pt>
                <c:pt idx="7">
                  <c:v>8.5191314189828008E-3</c:v>
                </c:pt>
                <c:pt idx="8">
                  <c:v>1.645730899362707E-2</c:v>
                </c:pt>
                <c:pt idx="9">
                  <c:v>2.536441416302487E-2</c:v>
                </c:pt>
                <c:pt idx="10">
                  <c:v>3.4083597036085315E-2</c:v>
                </c:pt>
                <c:pt idx="11">
                  <c:v>6.3926624678122906E-2</c:v>
                </c:pt>
                <c:pt idx="12">
                  <c:v>7.7291242298786478E-2</c:v>
                </c:pt>
                <c:pt idx="13">
                  <c:v>8.3967592157621229E-2</c:v>
                </c:pt>
                <c:pt idx="14">
                  <c:v>8.7779952392204444E-2</c:v>
                </c:pt>
                <c:pt idx="15">
                  <c:v>9.0184287883964112E-2</c:v>
                </c:pt>
                <c:pt idx="16">
                  <c:v>9.1814525477071848E-2</c:v>
                </c:pt>
                <c:pt idx="17">
                  <c:v>9.2981421875838577E-2</c:v>
                </c:pt>
                <c:pt idx="18">
                  <c:v>9.385223710483169E-2</c:v>
                </c:pt>
                <c:pt idx="19">
                  <c:v>9.5055836216149547E-2</c:v>
                </c:pt>
                <c:pt idx="20">
                  <c:v>9.5841628295448067E-2</c:v>
                </c:pt>
                <c:pt idx="21">
                  <c:v>9.639137164303313E-2</c:v>
                </c:pt>
                <c:pt idx="22">
                  <c:v>9.6795865933433964E-2</c:v>
                </c:pt>
                <c:pt idx="23">
                  <c:v>9.7105111186090248E-2</c:v>
                </c:pt>
              </c:numCache>
            </c:numRef>
          </c:yVal>
          <c:smooth val="1"/>
          <c:extLst>
            <c:ext xmlns:c16="http://schemas.microsoft.com/office/drawing/2014/chart" uri="{C3380CC4-5D6E-409C-BE32-E72D297353CC}">
              <c16:uniqueId val="{0000001A-739E-4593-BBF5-E483EFDB1217}"/>
            </c:ext>
          </c:extLst>
        </c:ser>
        <c:ser>
          <c:idx val="27"/>
          <c:order val="27"/>
          <c:spPr>
            <a:ln w="9525" cap="rnd">
              <a:solidFill>
                <a:schemeClr val="accent4">
                  <a:lumMod val="60000"/>
                  <a:lumOff val="40000"/>
                </a:schemeClr>
              </a:solidFill>
              <a:round/>
            </a:ln>
            <a:effectLst/>
          </c:spPr>
          <c:marker>
            <c:symbol val="none"/>
          </c:marker>
          <c:xVal>
            <c:numRef>
              <c:f>Rauscher!$IQ$1:$JN$1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Rauscher!$IQ$30:$JN$30</c:f>
              <c:numCache>
                <c:formatCode>0%</c:formatCode>
                <c:ptCount val="24"/>
                <c:pt idx="0">
                  <c:v>3.3075981062645705E-44</c:v>
                </c:pt>
                <c:pt idx="1">
                  <c:v>1.0082093114129769E-25</c:v>
                </c:pt>
                <c:pt idx="2">
                  <c:v>2.2767250375123973E-17</c:v>
                </c:pt>
                <c:pt idx="3">
                  <c:v>1.0973838732490787E-9</c:v>
                </c:pt>
                <c:pt idx="4">
                  <c:v>3.2976970748632722E-6</c:v>
                </c:pt>
                <c:pt idx="5">
                  <c:v>1.7667144817082951E-4</c:v>
                </c:pt>
                <c:pt idx="6">
                  <c:v>1.4034478496910085E-3</c:v>
                </c:pt>
                <c:pt idx="7">
                  <c:v>4.716149083832586E-3</c:v>
                </c:pt>
                <c:pt idx="8">
                  <c:v>1.0231773210086123E-2</c:v>
                </c:pt>
                <c:pt idx="9">
                  <c:v>1.7259047359591474E-2</c:v>
                </c:pt>
                <c:pt idx="10">
                  <c:v>2.492856783002069E-2</c:v>
                </c:pt>
                <c:pt idx="11">
                  <c:v>5.8064868495135376E-2</c:v>
                </c:pt>
                <c:pt idx="12">
                  <c:v>7.8235136243111389E-2</c:v>
                </c:pt>
                <c:pt idx="13">
                  <c:v>9.0699978652823102E-2</c:v>
                </c:pt>
                <c:pt idx="14">
                  <c:v>9.9016319526113061E-2</c:v>
                </c:pt>
                <c:pt idx="15">
                  <c:v>0.10492579908138401</c:v>
                </c:pt>
                <c:pt idx="16">
                  <c:v>0.10933086242780328</c:v>
                </c:pt>
                <c:pt idx="17">
                  <c:v>0.1127372776998893</c:v>
                </c:pt>
                <c:pt idx="18">
                  <c:v>0.11544841476474607</c:v>
                </c:pt>
                <c:pt idx="19">
                  <c:v>0.11948960023490218</c:v>
                </c:pt>
                <c:pt idx="20">
                  <c:v>0.12235606125522831</c:v>
                </c:pt>
                <c:pt idx="21">
                  <c:v>0.12449429565721076</c:v>
                </c:pt>
                <c:pt idx="22">
                  <c:v>0.1261502431042924</c:v>
                </c:pt>
                <c:pt idx="23">
                  <c:v>0.12747040465397877</c:v>
                </c:pt>
              </c:numCache>
            </c:numRef>
          </c:yVal>
          <c:smooth val="1"/>
          <c:extLst>
            <c:ext xmlns:c16="http://schemas.microsoft.com/office/drawing/2014/chart" uri="{C3380CC4-5D6E-409C-BE32-E72D297353CC}">
              <c16:uniqueId val="{0000001B-739E-4593-BBF5-E483EFDB1217}"/>
            </c:ext>
          </c:extLst>
        </c:ser>
        <c:ser>
          <c:idx val="28"/>
          <c:order val="28"/>
          <c:spPr>
            <a:ln w="9525" cap="rnd">
              <a:solidFill>
                <a:schemeClr val="accent5">
                  <a:lumMod val="60000"/>
                  <a:lumOff val="40000"/>
                </a:schemeClr>
              </a:solidFill>
              <a:round/>
            </a:ln>
            <a:effectLst/>
          </c:spPr>
          <c:marker>
            <c:symbol val="none"/>
          </c:marker>
          <c:xVal>
            <c:numRef>
              <c:f>Rauscher!$IQ$1:$JN$1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Rauscher!$IQ$31:$JN$31</c:f>
              <c:numCache>
                <c:formatCode>0%</c:formatCode>
                <c:ptCount val="24"/>
                <c:pt idx="0">
                  <c:v>4.4920227753486293E-45</c:v>
                </c:pt>
                <c:pt idx="1">
                  <c:v>2.7471297162145826E-26</c:v>
                </c:pt>
                <c:pt idx="2">
                  <c:v>8.7869604194379586E-18</c:v>
                </c:pt>
                <c:pt idx="3">
                  <c:v>5.9991025249083679E-10</c:v>
                </c:pt>
                <c:pt idx="4">
                  <c:v>2.1455482293493015E-6</c:v>
                </c:pt>
                <c:pt idx="5">
                  <c:v>1.2760091201986001E-4</c:v>
                </c:pt>
                <c:pt idx="6">
                  <c:v>1.0867348982593914E-3</c:v>
                </c:pt>
                <c:pt idx="7">
                  <c:v>3.8380869200552933E-3</c:v>
                </c:pt>
                <c:pt idx="8">
                  <c:v>8.643271310086539E-3</c:v>
                </c:pt>
                <c:pt idx="9">
                  <c:v>1.5008732919768526E-2</c:v>
                </c:pt>
                <c:pt idx="10">
                  <c:v>2.2187302903623085E-2</c:v>
                </c:pt>
                <c:pt idx="11">
                  <c:v>5.5406479403407066E-2</c:v>
                </c:pt>
                <c:pt idx="12">
                  <c:v>7.7298116945887965E-2</c:v>
                </c:pt>
                <c:pt idx="13">
                  <c:v>9.1505296651459553E-2</c:v>
                </c:pt>
                <c:pt idx="14">
                  <c:v>0.10129635374571923</c:v>
                </c:pt>
                <c:pt idx="15">
                  <c:v>0.10841498349022116</c:v>
                </c:pt>
                <c:pt idx="16">
                  <c:v>0.11381245424438295</c:v>
                </c:pt>
                <c:pt idx="17">
                  <c:v>0.11804145441797807</c:v>
                </c:pt>
                <c:pt idx="18">
                  <c:v>0.12144257781975652</c:v>
                </c:pt>
                <c:pt idx="19">
                  <c:v>0.12657184302496038</c:v>
                </c:pt>
                <c:pt idx="20">
                  <c:v>0.13025442277887248</c:v>
                </c:pt>
                <c:pt idx="21">
                  <c:v>0.13302597136603525</c:v>
                </c:pt>
                <c:pt idx="22">
                  <c:v>0.13518704498984277</c:v>
                </c:pt>
                <c:pt idx="23">
                  <c:v>0.13691919756597987</c:v>
                </c:pt>
              </c:numCache>
            </c:numRef>
          </c:yVal>
          <c:smooth val="1"/>
          <c:extLst>
            <c:ext xmlns:c16="http://schemas.microsoft.com/office/drawing/2014/chart" uri="{C3380CC4-5D6E-409C-BE32-E72D297353CC}">
              <c16:uniqueId val="{0000001C-739E-4593-BBF5-E483EFDB1217}"/>
            </c:ext>
          </c:extLst>
        </c:ser>
        <c:ser>
          <c:idx val="29"/>
          <c:order val="29"/>
          <c:spPr>
            <a:ln w="9525" cap="rnd">
              <a:solidFill>
                <a:schemeClr val="accent6">
                  <a:lumMod val="60000"/>
                  <a:lumOff val="40000"/>
                </a:schemeClr>
              </a:solidFill>
              <a:round/>
            </a:ln>
            <a:effectLst/>
          </c:spPr>
          <c:marker>
            <c:symbol val="none"/>
          </c:marker>
          <c:xVal>
            <c:numRef>
              <c:f>Rauscher!$IQ$1:$JN$1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Rauscher!$IQ$32:$JN$32</c:f>
              <c:numCache>
                <c:formatCode>0%</c:formatCode>
                <c:ptCount val="24"/>
                <c:pt idx="0">
                  <c:v>2.2824244584818029E-4</c:v>
                </c:pt>
                <c:pt idx="1">
                  <c:v>1.8301453254318596E-6</c:v>
                </c:pt>
                <c:pt idx="2">
                  <c:v>2.1196836689513554E-8</c:v>
                </c:pt>
                <c:pt idx="3">
                  <c:v>5.2401611299966032E-11</c:v>
                </c:pt>
                <c:pt idx="4">
                  <c:v>1.1277416635156069E-12</c:v>
                </c:pt>
                <c:pt idx="5">
                  <c:v>4.9450753620182599E-14</c:v>
                </c:pt>
                <c:pt idx="6">
                  <c:v>3.4372248625981944E-15</c:v>
                </c:pt>
                <c:pt idx="7">
                  <c:v>3.9138380142139617E-16</c:v>
                </c:pt>
                <c:pt idx="8">
                  <c:v>6.706083701832578E-17</c:v>
                </c:pt>
                <c:pt idx="9">
                  <c:v>1.5704966632917786E-17</c:v>
                </c:pt>
                <c:pt idx="10">
                  <c:v>4.6743285257258864E-18</c:v>
                </c:pt>
                <c:pt idx="11">
                  <c:v>9.5266557115823014E-20</c:v>
                </c:pt>
                <c:pt idx="12">
                  <c:v>1.200691473231847E-20</c:v>
                </c:pt>
                <c:pt idx="13">
                  <c:v>3.3592188911403568E-21</c:v>
                </c:pt>
                <c:pt idx="14">
                  <c:v>1.4214740063834822E-21</c:v>
                </c:pt>
                <c:pt idx="15">
                  <c:v>7.6544706071349094E-22</c:v>
                </c:pt>
                <c:pt idx="16">
                  <c:v>4.8003864016730661E-22</c:v>
                </c:pt>
                <c:pt idx="17">
                  <c:v>3.3350426565250547E-22</c:v>
                </c:pt>
                <c:pt idx="18">
                  <c:v>2.4901308270716689E-22</c:v>
                </c:pt>
                <c:pt idx="19">
                  <c:v>1.6045926957140588E-22</c:v>
                </c:pt>
                <c:pt idx="20">
                  <c:v>1.1712795389398693E-22</c:v>
                </c:pt>
                <c:pt idx="21">
                  <c:v>9.2455935046274085E-23</c:v>
                </c:pt>
                <c:pt idx="22">
                  <c:v>7.6899523330566707E-23</c:v>
                </c:pt>
                <c:pt idx="23">
                  <c:v>6.6350636154294281E-23</c:v>
                </c:pt>
              </c:numCache>
            </c:numRef>
          </c:yVal>
          <c:smooth val="1"/>
          <c:extLst>
            <c:ext xmlns:c16="http://schemas.microsoft.com/office/drawing/2014/chart" uri="{C3380CC4-5D6E-409C-BE32-E72D297353CC}">
              <c16:uniqueId val="{0000001D-739E-4593-BBF5-E483EFDB1217}"/>
            </c:ext>
          </c:extLst>
        </c:ser>
        <c:ser>
          <c:idx val="30"/>
          <c:order val="30"/>
          <c:spPr>
            <a:ln w="9525" cap="rnd">
              <a:solidFill>
                <a:schemeClr val="accent1">
                  <a:lumMod val="50000"/>
                </a:schemeClr>
              </a:solidFill>
              <a:round/>
            </a:ln>
            <a:effectLst/>
          </c:spPr>
          <c:marker>
            <c:symbol val="none"/>
          </c:marker>
          <c:xVal>
            <c:numRef>
              <c:f>Rauscher!$IQ$1:$JN$1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Rauscher!$IQ$33:$JN$33</c:f>
              <c:numCache>
                <c:formatCode>0%</c:formatCode>
                <c:ptCount val="24"/>
                <c:pt idx="0">
                  <c:v>0.56121221308129587</c:v>
                </c:pt>
                <c:pt idx="1">
                  <c:v>0.52433776374529506</c:v>
                </c:pt>
                <c:pt idx="2">
                  <c:v>6.555322225850059E-2</c:v>
                </c:pt>
                <c:pt idx="3">
                  <c:v>1.7493030830297253E-3</c:v>
                </c:pt>
                <c:pt idx="4">
                  <c:v>1.2368833987250714E-4</c:v>
                </c:pt>
                <c:pt idx="5">
                  <c:v>1.1072642511485051E-5</c:v>
                </c:pt>
                <c:pt idx="6">
                  <c:v>1.2385849384570377E-6</c:v>
                </c:pt>
                <c:pt idx="7">
                  <c:v>1.9811635540126565E-7</c:v>
                </c:pt>
                <c:pt idx="8">
                  <c:v>4.3801216987040107E-8</c:v>
                </c:pt>
                <c:pt idx="9">
                  <c:v>1.250702480934617E-8</c:v>
                </c:pt>
                <c:pt idx="10">
                  <c:v>4.3623052777482916E-9</c:v>
                </c:pt>
                <c:pt idx="11">
                  <c:v>1.4307929061004661E-10</c:v>
                </c:pt>
                <c:pt idx="12">
                  <c:v>2.2876389237717432E-11</c:v>
                </c:pt>
                <c:pt idx="13">
                  <c:v>7.3822066912281685E-12</c:v>
                </c:pt>
                <c:pt idx="14">
                  <c:v>3.4356958974529381E-12</c:v>
                </c:pt>
                <c:pt idx="15">
                  <c:v>1.98020831663738E-12</c:v>
                </c:pt>
                <c:pt idx="16">
                  <c:v>1.3068082338836814E-12</c:v>
                </c:pt>
                <c:pt idx="17">
                  <c:v>9.4461973718487803E-13</c:v>
                </c:pt>
                <c:pt idx="18">
                  <c:v>7.2803750561555062E-13</c:v>
                </c:pt>
                <c:pt idx="19">
                  <c:v>4.9199461323297527E-13</c:v>
                </c:pt>
                <c:pt idx="20">
                  <c:v>3.7154896581934642E-13</c:v>
                </c:pt>
                <c:pt idx="21">
                  <c:v>3.0085710193842939E-13</c:v>
                </c:pt>
                <c:pt idx="22">
                  <c:v>2.552460905479252E-13</c:v>
                </c:pt>
                <c:pt idx="23">
                  <c:v>2.2375282395073547E-13</c:v>
                </c:pt>
              </c:numCache>
            </c:numRef>
          </c:yVal>
          <c:smooth val="1"/>
          <c:extLst>
            <c:ext xmlns:c16="http://schemas.microsoft.com/office/drawing/2014/chart" uri="{C3380CC4-5D6E-409C-BE32-E72D297353CC}">
              <c16:uniqueId val="{0000001E-739E-4593-BBF5-E483EFDB1217}"/>
            </c:ext>
          </c:extLst>
        </c:ser>
        <c:ser>
          <c:idx val="31"/>
          <c:order val="31"/>
          <c:spPr>
            <a:ln w="9525" cap="rnd">
              <a:solidFill>
                <a:schemeClr val="accent2">
                  <a:lumMod val="50000"/>
                </a:schemeClr>
              </a:solidFill>
              <a:round/>
            </a:ln>
            <a:effectLst/>
          </c:spPr>
          <c:marker>
            <c:symbol val="none"/>
          </c:marker>
          <c:xVal>
            <c:numRef>
              <c:f>Rauscher!$IQ$1:$JN$1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Rauscher!$IQ$34:$JN$34</c:f>
              <c:numCache>
                <c:formatCode>0%</c:formatCode>
                <c:ptCount val="24"/>
                <c:pt idx="0">
                  <c:v>8.1064420505379359E-5</c:v>
                </c:pt>
                <c:pt idx="1">
                  <c:v>4.8406906250804606E-2</c:v>
                </c:pt>
                <c:pt idx="2">
                  <c:v>0.15299834897298112</c:v>
                </c:pt>
                <c:pt idx="3">
                  <c:v>0.1032177224764768</c:v>
                </c:pt>
                <c:pt idx="4">
                  <c:v>3.669578868248953E-2</c:v>
                </c:pt>
                <c:pt idx="5">
                  <c:v>8.6572049163934593E-3</c:v>
                </c:pt>
                <c:pt idx="6">
                  <c:v>1.8476151530945465E-3</c:v>
                </c:pt>
                <c:pt idx="7">
                  <c:v>4.6881937584061794E-4</c:v>
                </c:pt>
                <c:pt idx="8">
                  <c:v>1.4651126755697364E-4</c:v>
                </c:pt>
                <c:pt idx="9">
                  <c:v>5.4756864182919962E-5</c:v>
                </c:pt>
                <c:pt idx="10">
                  <c:v>2.3687562849633589E-5</c:v>
                </c:pt>
                <c:pt idx="11">
                  <c:v>1.4823146653451603E-6</c:v>
                </c:pt>
                <c:pt idx="12">
                  <c:v>3.2736387705230791E-7</c:v>
                </c:pt>
                <c:pt idx="13">
                  <c:v>1.2823225201568265E-7</c:v>
                </c:pt>
                <c:pt idx="14">
                  <c:v>6.791061218829913E-8</c:v>
                </c:pt>
                <c:pt idx="15">
                  <c:v>4.2925336626035166E-8</c:v>
                </c:pt>
                <c:pt idx="16">
                  <c:v>3.0358102075350422E-8</c:v>
                </c:pt>
                <c:pt idx="17">
                  <c:v>2.3157928683750841E-8</c:v>
                </c:pt>
                <c:pt idx="18">
                  <c:v>1.8633755945104633E-8</c:v>
                </c:pt>
                <c:pt idx="19">
                  <c:v>1.3432688013939231E-8</c:v>
                </c:pt>
                <c:pt idx="20">
                  <c:v>1.0623278991289967E-8</c:v>
                </c:pt>
                <c:pt idx="21">
                  <c:v>8.9049761521778268E-9</c:v>
                </c:pt>
                <c:pt idx="22">
                  <c:v>7.761069327343512E-9</c:v>
                </c:pt>
                <c:pt idx="23">
                  <c:v>6.9515710484275716E-9</c:v>
                </c:pt>
              </c:numCache>
            </c:numRef>
          </c:yVal>
          <c:smooth val="1"/>
          <c:extLst>
            <c:ext xmlns:c16="http://schemas.microsoft.com/office/drawing/2014/chart" uri="{C3380CC4-5D6E-409C-BE32-E72D297353CC}">
              <c16:uniqueId val="{0000001F-739E-4593-BBF5-E483EFDB1217}"/>
            </c:ext>
          </c:extLst>
        </c:ser>
        <c:ser>
          <c:idx val="32"/>
          <c:order val="32"/>
          <c:spPr>
            <a:ln w="9525" cap="rnd">
              <a:solidFill>
                <a:schemeClr val="accent3">
                  <a:lumMod val="50000"/>
                </a:schemeClr>
              </a:solidFill>
              <a:round/>
            </a:ln>
            <a:effectLst/>
          </c:spPr>
          <c:marker>
            <c:symbol val="none"/>
          </c:marker>
          <c:xVal>
            <c:numRef>
              <c:f>Rauscher!$IQ$1:$JN$1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Rauscher!$IQ$35:$JN$35</c:f>
              <c:numCache>
                <c:formatCode>0%</c:formatCode>
                <c:ptCount val="24"/>
                <c:pt idx="0">
                  <c:v>2.004979105529401E-5</c:v>
                </c:pt>
                <c:pt idx="1">
                  <c:v>2.1388792582242605E-2</c:v>
                </c:pt>
                <c:pt idx="2">
                  <c:v>9.0357742633509069E-2</c:v>
                </c:pt>
                <c:pt idx="3">
                  <c:v>8.1476541689494239E-2</c:v>
                </c:pt>
                <c:pt idx="4">
                  <c:v>3.3488398912580659E-2</c:v>
                </c:pt>
                <c:pt idx="5">
                  <c:v>8.6189777884080557E-3</c:v>
                </c:pt>
                <c:pt idx="6">
                  <c:v>1.9493486284876895E-3</c:v>
                </c:pt>
                <c:pt idx="7">
                  <c:v>5.1556509747994128E-4</c:v>
                </c:pt>
                <c:pt idx="8">
                  <c:v>1.6620686150712257E-4</c:v>
                </c:pt>
                <c:pt idx="9">
                  <c:v>6.3637991741880175E-5</c:v>
                </c:pt>
                <c:pt idx="10">
                  <c:v>2.8067146122380977E-5</c:v>
                </c:pt>
                <c:pt idx="11">
                  <c:v>1.8613078916792256E-6</c:v>
                </c:pt>
                <c:pt idx="12">
                  <c:v>4.2316382835542572E-7</c:v>
                </c:pt>
                <c:pt idx="13">
                  <c:v>1.6866890776741454E-7</c:v>
                </c:pt>
                <c:pt idx="14">
                  <c:v>9.0368150951944311E-8</c:v>
                </c:pt>
                <c:pt idx="15">
                  <c:v>5.7595884397419651E-8</c:v>
                </c:pt>
                <c:pt idx="16">
                  <c:v>4.098758703594467E-8</c:v>
                </c:pt>
                <c:pt idx="17">
                  <c:v>3.1417920898390697E-8</c:v>
                </c:pt>
                <c:pt idx="18">
                  <c:v>2.5378042983661308E-8</c:v>
                </c:pt>
                <c:pt idx="19">
                  <c:v>1.8400967035731916E-8</c:v>
                </c:pt>
                <c:pt idx="20">
                  <c:v>1.4612896289315237E-8</c:v>
                </c:pt>
                <c:pt idx="21">
                  <c:v>1.228741346308309E-8</c:v>
                </c:pt>
                <c:pt idx="22">
                  <c:v>1.0734931357164265E-8</c:v>
                </c:pt>
                <c:pt idx="23">
                  <c:v>9.6338675817175991E-9</c:v>
                </c:pt>
              </c:numCache>
            </c:numRef>
          </c:yVal>
          <c:smooth val="1"/>
          <c:extLst>
            <c:ext xmlns:c16="http://schemas.microsoft.com/office/drawing/2014/chart" uri="{C3380CC4-5D6E-409C-BE32-E72D297353CC}">
              <c16:uniqueId val="{00000020-739E-4593-BBF5-E483EFDB1217}"/>
            </c:ext>
          </c:extLst>
        </c:ser>
        <c:ser>
          <c:idx val="33"/>
          <c:order val="33"/>
          <c:spPr>
            <a:ln w="9525" cap="rnd">
              <a:solidFill>
                <a:schemeClr val="accent4">
                  <a:lumMod val="50000"/>
                </a:schemeClr>
              </a:solidFill>
              <a:round/>
            </a:ln>
            <a:effectLst/>
          </c:spPr>
          <c:marker>
            <c:symbol val="none"/>
          </c:marker>
          <c:xVal>
            <c:numRef>
              <c:f>Rauscher!$IQ$1:$JN$1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Rauscher!$IQ$36:$JN$36</c:f>
              <c:numCache>
                <c:formatCode>0%</c:formatCode>
                <c:ptCount val="24"/>
                <c:pt idx="0">
                  <c:v>1.9020856401990618E-19</c:v>
                </c:pt>
                <c:pt idx="1">
                  <c:v>3.7470621492951344E-10</c:v>
                </c:pt>
                <c:pt idx="2">
                  <c:v>2.1511079530655137E-6</c:v>
                </c:pt>
                <c:pt idx="3">
                  <c:v>2.6358556694409574E-3</c:v>
                </c:pt>
                <c:pt idx="4">
                  <c:v>3.9937375940895525E-2</c:v>
                </c:pt>
                <c:pt idx="5">
                  <c:v>8.9515566691956996E-2</c:v>
                </c:pt>
                <c:pt idx="6">
                  <c:v>8.5698014859049487E-2</c:v>
                </c:pt>
                <c:pt idx="7">
                  <c:v>6.3527774373550783E-2</c:v>
                </c:pt>
                <c:pt idx="8">
                  <c:v>4.4363749590236951E-2</c:v>
                </c:pt>
                <c:pt idx="9">
                  <c:v>3.0988111710923746E-2</c:v>
                </c:pt>
                <c:pt idx="10">
                  <c:v>2.2108352631823369E-2</c:v>
                </c:pt>
                <c:pt idx="11">
                  <c:v>6.2060430981934062E-3</c:v>
                </c:pt>
                <c:pt idx="12">
                  <c:v>2.9028482066739609E-3</c:v>
                </c:pt>
                <c:pt idx="13">
                  <c:v>1.7837843695907851E-3</c:v>
                </c:pt>
                <c:pt idx="14">
                  <c:v>1.2754117269871549E-3</c:v>
                </c:pt>
                <c:pt idx="15">
                  <c:v>9.9895572088272715E-4</c:v>
                </c:pt>
                <c:pt idx="16">
                  <c:v>8.2974944749066785E-4</c:v>
                </c:pt>
                <c:pt idx="17">
                  <c:v>7.1728530249565224E-4</c:v>
                </c:pt>
                <c:pt idx="18">
                  <c:v>6.3789399646053068E-4</c:v>
                </c:pt>
                <c:pt idx="19">
                  <c:v>5.3431193798483411E-4</c:v>
                </c:pt>
                <c:pt idx="20">
                  <c:v>4.7038170392512887E-4</c:v>
                </c:pt>
                <c:pt idx="21">
                  <c:v>4.273114279499804E-4</c:v>
                </c:pt>
                <c:pt idx="22">
                  <c:v>3.9645440006174482E-4</c:v>
                </c:pt>
                <c:pt idx="23">
                  <c:v>3.7332114669383679E-4</c:v>
                </c:pt>
              </c:numCache>
            </c:numRef>
          </c:yVal>
          <c:smooth val="1"/>
          <c:extLst>
            <c:ext xmlns:c16="http://schemas.microsoft.com/office/drawing/2014/chart" uri="{C3380CC4-5D6E-409C-BE32-E72D297353CC}">
              <c16:uniqueId val="{00000021-739E-4593-BBF5-E483EFDB1217}"/>
            </c:ext>
          </c:extLst>
        </c:ser>
        <c:ser>
          <c:idx val="34"/>
          <c:order val="34"/>
          <c:spPr>
            <a:ln w="9525" cap="rnd">
              <a:solidFill>
                <a:schemeClr val="accent5">
                  <a:lumMod val="50000"/>
                </a:schemeClr>
              </a:solidFill>
              <a:round/>
            </a:ln>
            <a:effectLst/>
          </c:spPr>
          <c:marker>
            <c:symbol val="none"/>
          </c:marker>
          <c:xVal>
            <c:numRef>
              <c:f>Rauscher!$IQ$1:$JN$1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Rauscher!$IQ$37:$JN$37</c:f>
              <c:numCache>
                <c:formatCode>0%</c:formatCode>
                <c:ptCount val="24"/>
                <c:pt idx="0">
                  <c:v>1.8199485946430849E-21</c:v>
                </c:pt>
                <c:pt idx="1">
                  <c:v>2.2086046725547732E-11</c:v>
                </c:pt>
                <c:pt idx="2">
                  <c:v>3.1469389230535395E-7</c:v>
                </c:pt>
                <c:pt idx="3">
                  <c:v>9.5707671894659048E-4</c:v>
                </c:pt>
                <c:pt idx="4">
                  <c:v>2.2845683790423402E-2</c:v>
                </c:pt>
                <c:pt idx="5">
                  <c:v>6.7260935852845288E-2</c:v>
                </c:pt>
                <c:pt idx="6">
                  <c:v>7.7231577522302516E-2</c:v>
                </c:pt>
                <c:pt idx="7">
                  <c:v>6.5191000178651246E-2</c:v>
                </c:pt>
                <c:pt idx="8">
                  <c:v>5.0182482709392032E-2</c:v>
                </c:pt>
                <c:pt idx="9">
                  <c:v>3.7811066689705103E-2</c:v>
                </c:pt>
                <c:pt idx="10">
                  <c:v>2.8661580423578841E-2</c:v>
                </c:pt>
                <c:pt idx="11">
                  <c:v>9.6498006563798585E-3</c:v>
                </c:pt>
                <c:pt idx="12">
                  <c:v>4.9431954570723991E-3</c:v>
                </c:pt>
                <c:pt idx="13">
                  <c:v>3.2078477785025951E-3</c:v>
                </c:pt>
                <c:pt idx="14">
                  <c:v>2.3785580992590968E-3</c:v>
                </c:pt>
                <c:pt idx="15">
                  <c:v>1.9120073988491688E-3</c:v>
                </c:pt>
                <c:pt idx="16">
                  <c:v>1.6193856294616559E-3</c:v>
                </c:pt>
                <c:pt idx="17">
                  <c:v>1.4212655351144631E-3</c:v>
                </c:pt>
                <c:pt idx="18">
                  <c:v>1.27936891514621E-3</c:v>
                </c:pt>
                <c:pt idx="19">
                  <c:v>1.0912848790346113E-3</c:v>
                </c:pt>
                <c:pt idx="20">
                  <c:v>9.7327073959846714E-4</c:v>
                </c:pt>
                <c:pt idx="21">
                  <c:v>8.9280732163463041E-4</c:v>
                </c:pt>
                <c:pt idx="22">
                  <c:v>8.3463476328561679E-4</c:v>
                </c:pt>
                <c:pt idx="23">
                  <c:v>7.9071105700857878E-4</c:v>
                </c:pt>
              </c:numCache>
            </c:numRef>
          </c:yVal>
          <c:smooth val="1"/>
          <c:extLst>
            <c:ext xmlns:c16="http://schemas.microsoft.com/office/drawing/2014/chart" uri="{C3380CC4-5D6E-409C-BE32-E72D297353CC}">
              <c16:uniqueId val="{00000022-739E-4593-BBF5-E483EFDB1217}"/>
            </c:ext>
          </c:extLst>
        </c:ser>
        <c:ser>
          <c:idx val="35"/>
          <c:order val="35"/>
          <c:spPr>
            <a:ln w="9525" cap="rnd">
              <a:solidFill>
                <a:schemeClr val="accent6">
                  <a:lumMod val="50000"/>
                </a:schemeClr>
              </a:solidFill>
              <a:round/>
            </a:ln>
            <a:effectLst/>
          </c:spPr>
          <c:marker>
            <c:symbol val="none"/>
          </c:marker>
          <c:xVal>
            <c:numRef>
              <c:f>Rauscher!$IQ$1:$JN$1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Rauscher!$IQ$38:$JN$38</c:f>
              <c:numCache>
                <c:formatCode>0%</c:formatCode>
                <c:ptCount val="24"/>
                <c:pt idx="0">
                  <c:v>3.6900134987019639E-27</c:v>
                </c:pt>
                <c:pt idx="1">
                  <c:v>6.5808414723800647E-15</c:v>
                </c:pt>
                <c:pt idx="2">
                  <c:v>1.1367083780315357E-9</c:v>
                </c:pt>
                <c:pt idx="3">
                  <c:v>4.1908759258955565E-5</c:v>
                </c:pt>
                <c:pt idx="4">
                  <c:v>3.4830592713900087E-3</c:v>
                </c:pt>
                <c:pt idx="5">
                  <c:v>2.167698118088246E-2</c:v>
                </c:pt>
                <c:pt idx="6">
                  <c:v>4.0996828536315012E-2</c:v>
                </c:pt>
                <c:pt idx="7">
                  <c:v>4.9424537595251748E-2</c:v>
                </c:pt>
                <c:pt idx="8">
                  <c:v>4.9705772242873411E-2</c:v>
                </c:pt>
                <c:pt idx="9">
                  <c:v>4.6107692347781767E-2</c:v>
                </c:pt>
                <c:pt idx="10">
                  <c:v>4.1275696613576399E-2</c:v>
                </c:pt>
                <c:pt idx="11">
                  <c:v>2.2889277284406102E-2</c:v>
                </c:pt>
                <c:pt idx="12">
                  <c:v>1.5048085563439815E-2</c:v>
                </c:pt>
                <c:pt idx="13">
                  <c:v>1.1342350370829347E-2</c:v>
                </c:pt>
                <c:pt idx="14">
                  <c:v>9.2928079820551839E-3</c:v>
                </c:pt>
                <c:pt idx="15">
                  <c:v>8.022000612766287E-3</c:v>
                </c:pt>
                <c:pt idx="16">
                  <c:v>7.1674281084991333E-3</c:v>
                </c:pt>
                <c:pt idx="17">
                  <c:v>6.557650165025174E-3</c:v>
                </c:pt>
                <c:pt idx="18">
                  <c:v>6.1026263248931036E-3</c:v>
                </c:pt>
                <c:pt idx="19">
                  <c:v>5.4718107381681747E-3</c:v>
                </c:pt>
                <c:pt idx="20">
                  <c:v>5.0571584163644776E-3</c:v>
                </c:pt>
                <c:pt idx="21">
                  <c:v>4.7647553403934832E-3</c:v>
                </c:pt>
                <c:pt idx="22">
                  <c:v>4.5478832725072407E-3</c:v>
                </c:pt>
                <c:pt idx="23">
                  <c:v>4.3808121785780885E-3</c:v>
                </c:pt>
              </c:numCache>
            </c:numRef>
          </c:yVal>
          <c:smooth val="1"/>
          <c:extLst>
            <c:ext xmlns:c16="http://schemas.microsoft.com/office/drawing/2014/chart" uri="{C3380CC4-5D6E-409C-BE32-E72D297353CC}">
              <c16:uniqueId val="{00000023-739E-4593-BBF5-E483EFDB1217}"/>
            </c:ext>
          </c:extLst>
        </c:ser>
        <c:ser>
          <c:idx val="36"/>
          <c:order val="36"/>
          <c:spPr>
            <a:ln w="9525" cap="rnd">
              <a:solidFill>
                <a:schemeClr val="accent1">
                  <a:lumMod val="70000"/>
                  <a:lumOff val="30000"/>
                </a:schemeClr>
              </a:solidFill>
              <a:round/>
            </a:ln>
            <a:effectLst/>
          </c:spPr>
          <c:marker>
            <c:symbol val="none"/>
          </c:marker>
          <c:xVal>
            <c:numRef>
              <c:f>Rauscher!$IQ$1:$JN$1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Rauscher!$IQ$39:$JN$39</c:f>
              <c:numCache>
                <c:formatCode>0%</c:formatCode>
                <c:ptCount val="24"/>
                <c:pt idx="0">
                  <c:v>1.9914500588408114E-27</c:v>
                </c:pt>
                <c:pt idx="1">
                  <c:v>4.4794288543814349E-15</c:v>
                </c:pt>
                <c:pt idx="2">
                  <c:v>8.6894072042640954E-10</c:v>
                </c:pt>
                <c:pt idx="3">
                  <c:v>3.5978724820190636E-5</c:v>
                </c:pt>
                <c:pt idx="4">
                  <c:v>3.1688506099080854E-3</c:v>
                </c:pt>
                <c:pt idx="5">
                  <c:v>2.0420184590535316E-2</c:v>
                </c:pt>
                <c:pt idx="6">
                  <c:v>3.9526749327510616E-2</c:v>
                </c:pt>
                <c:pt idx="7">
                  <c:v>4.8448845758218617E-2</c:v>
                </c:pt>
                <c:pt idx="8">
                  <c:v>4.9334147976826316E-2</c:v>
                </c:pt>
                <c:pt idx="9">
                  <c:v>4.6207682011063601E-2</c:v>
                </c:pt>
                <c:pt idx="10">
                  <c:v>4.1686477555654911E-2</c:v>
                </c:pt>
                <c:pt idx="11">
                  <c:v>2.3659896639916717E-2</c:v>
                </c:pt>
                <c:pt idx="12">
                  <c:v>1.5736277378822053E-2</c:v>
                </c:pt>
                <c:pt idx="13">
                  <c:v>1.1943945180333279E-2</c:v>
                </c:pt>
                <c:pt idx="14">
                  <c:v>9.8312264820164721E-3</c:v>
                </c:pt>
                <c:pt idx="15">
                  <c:v>8.5149759352962495E-3</c:v>
                </c:pt>
                <c:pt idx="16">
                  <c:v>7.626830188826322E-3</c:v>
                </c:pt>
                <c:pt idx="17">
                  <c:v>6.9914776505778081E-3</c:v>
                </c:pt>
                <c:pt idx="18">
                  <c:v>6.5164265694564304E-3</c:v>
                </c:pt>
                <c:pt idx="19">
                  <c:v>5.8564143013398809E-3</c:v>
                </c:pt>
                <c:pt idx="20">
                  <c:v>5.4215976145078502E-3</c:v>
                </c:pt>
                <c:pt idx="21">
                  <c:v>5.114478149199967E-3</c:v>
                </c:pt>
                <c:pt idx="22">
                  <c:v>4.8864114200750904E-3</c:v>
                </c:pt>
                <c:pt idx="23">
                  <c:v>4.7105471359866237E-3</c:v>
                </c:pt>
              </c:numCache>
            </c:numRef>
          </c:yVal>
          <c:smooth val="1"/>
          <c:extLst>
            <c:ext xmlns:c16="http://schemas.microsoft.com/office/drawing/2014/chart" uri="{C3380CC4-5D6E-409C-BE32-E72D297353CC}">
              <c16:uniqueId val="{00000024-739E-4593-BBF5-E483EFDB1217}"/>
            </c:ext>
          </c:extLst>
        </c:ser>
        <c:ser>
          <c:idx val="37"/>
          <c:order val="37"/>
          <c:spPr>
            <a:ln w="9525" cap="rnd">
              <a:solidFill>
                <a:schemeClr val="accent2">
                  <a:lumMod val="70000"/>
                  <a:lumOff val="30000"/>
                </a:schemeClr>
              </a:solidFill>
              <a:round/>
            </a:ln>
            <a:effectLst/>
          </c:spPr>
          <c:marker>
            <c:symbol val="none"/>
          </c:marker>
          <c:xVal>
            <c:numRef>
              <c:f>Rauscher!$IQ$1:$JN$1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Rauscher!$IQ$40:$JN$40</c:f>
              <c:numCache>
                <c:formatCode>0%</c:formatCode>
                <c:ptCount val="24"/>
                <c:pt idx="0">
                  <c:v>3.3096221242229609E-31</c:v>
                </c:pt>
                <c:pt idx="1">
                  <c:v>1.918792993788365E-17</c:v>
                </c:pt>
                <c:pt idx="2">
                  <c:v>1.8897044042207754E-11</c:v>
                </c:pt>
                <c:pt idx="3">
                  <c:v>3.9723521064850661E-6</c:v>
                </c:pt>
                <c:pt idx="4">
                  <c:v>7.8832056882285548E-4</c:v>
                </c:pt>
                <c:pt idx="5">
                  <c:v>8.2706611816294514E-3</c:v>
                </c:pt>
                <c:pt idx="6">
                  <c:v>2.2155997863449104E-2</c:v>
                </c:pt>
                <c:pt idx="7">
                  <c:v>3.4251799982305757E-2</c:v>
                </c:pt>
                <c:pt idx="8">
                  <c:v>4.1509491040728867E-2</c:v>
                </c:pt>
                <c:pt idx="9">
                  <c:v>4.4515762106169865E-2</c:v>
                </c:pt>
                <c:pt idx="10">
                  <c:v>4.475429419742339E-2</c:v>
                </c:pt>
                <c:pt idx="11">
                  <c:v>3.515377793477989E-2</c:v>
                </c:pt>
                <c:pt idx="12">
                  <c:v>2.750559148730844E-2</c:v>
                </c:pt>
                <c:pt idx="13">
                  <c:v>2.301456032782331E-2</c:v>
                </c:pt>
                <c:pt idx="14">
                  <c:v>2.0215594237244113E-2</c:v>
                </c:pt>
                <c:pt idx="15">
                  <c:v>1.834096514937229E-2</c:v>
                </c:pt>
                <c:pt idx="16">
                  <c:v>1.7009940718730469E-2</c:v>
                </c:pt>
                <c:pt idx="17">
                  <c:v>1.6020927959623243E-2</c:v>
                </c:pt>
                <c:pt idx="18">
                  <c:v>1.5259354981497861E-2</c:v>
                </c:pt>
                <c:pt idx="19">
                  <c:v>1.4166756454375536E-2</c:v>
                </c:pt>
                <c:pt idx="20">
                  <c:v>1.3422885692881187E-2</c:v>
                </c:pt>
                <c:pt idx="21">
                  <c:v>1.2884866374734601E-2</c:v>
                </c:pt>
                <c:pt idx="22">
                  <c:v>1.2478104179179121E-2</c:v>
                </c:pt>
                <c:pt idx="23">
                  <c:v>1.2160009635085581E-2</c:v>
                </c:pt>
              </c:numCache>
            </c:numRef>
          </c:yVal>
          <c:smooth val="1"/>
          <c:extLst>
            <c:ext xmlns:c16="http://schemas.microsoft.com/office/drawing/2014/chart" uri="{C3380CC4-5D6E-409C-BE32-E72D297353CC}">
              <c16:uniqueId val="{00000025-739E-4593-BBF5-E483EFDB1217}"/>
            </c:ext>
          </c:extLst>
        </c:ser>
        <c:ser>
          <c:idx val="38"/>
          <c:order val="38"/>
          <c:spPr>
            <a:ln w="9525" cap="rnd">
              <a:solidFill>
                <a:schemeClr val="accent3">
                  <a:lumMod val="70000"/>
                  <a:lumOff val="30000"/>
                </a:schemeClr>
              </a:solidFill>
              <a:round/>
            </a:ln>
            <a:effectLst/>
          </c:spPr>
          <c:marker>
            <c:symbol val="none"/>
          </c:marker>
          <c:xVal>
            <c:numRef>
              <c:f>Rauscher!$IQ$1:$JN$1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Rauscher!$IQ$41:$JN$41</c:f>
              <c:numCache>
                <c:formatCode>0%</c:formatCode>
                <c:ptCount val="24"/>
                <c:pt idx="0">
                  <c:v>2.3805656175364658E-38</c:v>
                </c:pt>
                <c:pt idx="1">
                  <c:v>5.5452788763410901E-22</c:v>
                </c:pt>
                <c:pt idx="2">
                  <c:v>1.0946767758808416E-14</c:v>
                </c:pt>
                <c:pt idx="3">
                  <c:v>4.6125015741131845E-8</c:v>
                </c:pt>
                <c:pt idx="4">
                  <c:v>4.0981705600923643E-5</c:v>
                </c:pt>
                <c:pt idx="5">
                  <c:v>1.056881823726119E-3</c:v>
                </c:pt>
                <c:pt idx="6">
                  <c:v>5.156759365799889E-3</c:v>
                </c:pt>
                <c:pt idx="7">
                  <c:v>1.2234000332975978E-2</c:v>
                </c:pt>
                <c:pt idx="8">
                  <c:v>2.044241262326775E-2</c:v>
                </c:pt>
                <c:pt idx="9">
                  <c:v>2.8144807635090006E-2</c:v>
                </c:pt>
                <c:pt idx="10">
                  <c:v>3.4555642183123243E-2</c:v>
                </c:pt>
                <c:pt idx="11">
                  <c:v>4.9437398944634739E-2</c:v>
                </c:pt>
                <c:pt idx="12">
                  <c:v>5.2204059116958107E-2</c:v>
                </c:pt>
                <c:pt idx="13">
                  <c:v>5.2288450517311534E-2</c:v>
                </c:pt>
                <c:pt idx="14">
                  <c:v>5.1780885416488606E-2</c:v>
                </c:pt>
                <c:pt idx="15">
                  <c:v>5.118056235418994E-2</c:v>
                </c:pt>
                <c:pt idx="16">
                  <c:v>5.0615740916828807E-2</c:v>
                </c:pt>
                <c:pt idx="17">
                  <c:v>5.0115308944347667E-2</c:v>
                </c:pt>
                <c:pt idx="18">
                  <c:v>4.9679690031083329E-2</c:v>
                </c:pt>
                <c:pt idx="19">
                  <c:v>4.8972589017410785E-2</c:v>
                </c:pt>
                <c:pt idx="20">
                  <c:v>4.8431562670343757E-2</c:v>
                </c:pt>
                <c:pt idx="21">
                  <c:v>4.8007874059232264E-2</c:v>
                </c:pt>
                <c:pt idx="22">
                  <c:v>4.7668461546496017E-2</c:v>
                </c:pt>
                <c:pt idx="23">
                  <c:v>4.7391060354971752E-2</c:v>
                </c:pt>
              </c:numCache>
            </c:numRef>
          </c:yVal>
          <c:smooth val="1"/>
          <c:extLst>
            <c:ext xmlns:c16="http://schemas.microsoft.com/office/drawing/2014/chart" uri="{C3380CC4-5D6E-409C-BE32-E72D297353CC}">
              <c16:uniqueId val="{00000026-739E-4593-BBF5-E483EFDB1217}"/>
            </c:ext>
          </c:extLst>
        </c:ser>
        <c:ser>
          <c:idx val="39"/>
          <c:order val="39"/>
          <c:spPr>
            <a:ln w="9525" cap="rnd">
              <a:solidFill>
                <a:schemeClr val="accent4">
                  <a:lumMod val="70000"/>
                  <a:lumOff val="30000"/>
                </a:schemeClr>
              </a:solidFill>
              <a:round/>
            </a:ln>
            <a:effectLst/>
          </c:spPr>
          <c:marker>
            <c:symbol val="none"/>
          </c:marker>
          <c:xVal>
            <c:numRef>
              <c:f>Rauscher!$IQ$1:$JN$1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Rauscher!$IQ$42:$JN$42</c:f>
              <c:numCache>
                <c:formatCode>0%</c:formatCode>
                <c:ptCount val="24"/>
                <c:pt idx="0">
                  <c:v>2.5953403160593782E-40</c:v>
                </c:pt>
                <c:pt idx="1">
                  <c:v>3.0692749374439816E-23</c:v>
                </c:pt>
                <c:pt idx="2">
                  <c:v>1.3652036095111758E-15</c:v>
                </c:pt>
                <c:pt idx="3">
                  <c:v>1.296125852704978E-8</c:v>
                </c:pt>
                <c:pt idx="4">
                  <c:v>1.7286227970750879E-5</c:v>
                </c:pt>
                <c:pt idx="5">
                  <c:v>5.6882198386296631E-4</c:v>
                </c:pt>
                <c:pt idx="6">
                  <c:v>3.265025926600185E-3</c:v>
                </c:pt>
                <c:pt idx="7">
                  <c:v>8.699176266652061E-3</c:v>
                </c:pt>
                <c:pt idx="8">
                  <c:v>1.5857754822506977E-2</c:v>
                </c:pt>
                <c:pt idx="9">
                  <c:v>2.336187846786934E-2</c:v>
                </c:pt>
                <c:pt idx="10">
                  <c:v>3.0279478108228158E-2</c:v>
                </c:pt>
                <c:pt idx="11">
                  <c:v>5.0961811217072495E-2</c:v>
                </c:pt>
                <c:pt idx="12">
                  <c:v>5.8367813772584383E-2</c:v>
                </c:pt>
                <c:pt idx="13">
                  <c:v>6.1382259883163155E-2</c:v>
                </c:pt>
                <c:pt idx="14">
                  <c:v>6.2794056351330424E-2</c:v>
                </c:pt>
                <c:pt idx="15">
                  <c:v>6.3523452574221095E-2</c:v>
                </c:pt>
                <c:pt idx="16">
                  <c:v>6.3925571696504827E-2</c:v>
                </c:pt>
                <c:pt idx="17">
                  <c:v>6.4156316258022317E-2</c:v>
                </c:pt>
                <c:pt idx="18">
                  <c:v>6.4291250535500721E-2</c:v>
                </c:pt>
                <c:pt idx="19">
                  <c:v>6.4414263075908224E-2</c:v>
                </c:pt>
                <c:pt idx="20">
                  <c:v>6.4446219746688488E-2</c:v>
                </c:pt>
                <c:pt idx="21">
                  <c:v>6.4440875306868775E-2</c:v>
                </c:pt>
                <c:pt idx="22">
                  <c:v>6.4419905707291919E-2</c:v>
                </c:pt>
                <c:pt idx="23">
                  <c:v>6.4392808779065891E-2</c:v>
                </c:pt>
              </c:numCache>
            </c:numRef>
          </c:yVal>
          <c:smooth val="1"/>
          <c:extLst>
            <c:ext xmlns:c16="http://schemas.microsoft.com/office/drawing/2014/chart" uri="{C3380CC4-5D6E-409C-BE32-E72D297353CC}">
              <c16:uniqueId val="{00000027-739E-4593-BBF5-E483EFDB1217}"/>
            </c:ext>
          </c:extLst>
        </c:ser>
        <c:ser>
          <c:idx val="40"/>
          <c:order val="40"/>
          <c:spPr>
            <a:ln w="9525" cap="rnd">
              <a:solidFill>
                <a:schemeClr val="accent5">
                  <a:lumMod val="70000"/>
                  <a:lumOff val="30000"/>
                </a:schemeClr>
              </a:solidFill>
              <a:round/>
            </a:ln>
            <a:effectLst/>
          </c:spPr>
          <c:marker>
            <c:symbol val="none"/>
          </c:marker>
          <c:xVal>
            <c:numRef>
              <c:f>Rauscher!$IQ$1:$JN$1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Rauscher!$IQ$43:$JN$43</c:f>
              <c:numCache>
                <c:formatCode>0%</c:formatCode>
                <c:ptCount val="24"/>
                <c:pt idx="0">
                  <c:v>7.0155005079866568E-41</c:v>
                </c:pt>
                <c:pt idx="1">
                  <c:v>1.3197742143519252E-23</c:v>
                </c:pt>
                <c:pt idx="2">
                  <c:v>7.4039081578770191E-16</c:v>
                </c:pt>
                <c:pt idx="3">
                  <c:v>8.8656486802983018E-9</c:v>
                </c:pt>
                <c:pt idx="4">
                  <c:v>1.3278941422017725E-5</c:v>
                </c:pt>
                <c:pt idx="5">
                  <c:v>4.6846755322094E-4</c:v>
                </c:pt>
                <c:pt idx="6">
                  <c:v>2.8167592408088072E-3</c:v>
                </c:pt>
                <c:pt idx="7">
                  <c:v>7.7578466125193517E-3</c:v>
                </c:pt>
                <c:pt idx="8">
                  <c:v>1.4497887645308245E-2</c:v>
                </c:pt>
                <c:pt idx="9">
                  <c:v>2.1775632089017703E-2</c:v>
                </c:pt>
                <c:pt idx="10">
                  <c:v>2.8663642509069113E-2</c:v>
                </c:pt>
                <c:pt idx="11">
                  <c:v>5.0534479608387722E-2</c:v>
                </c:pt>
                <c:pt idx="12">
                  <c:v>5.9237448572205142E-2</c:v>
                </c:pt>
                <c:pt idx="13">
                  <c:v>6.3170421772863972E-2</c:v>
                </c:pt>
                <c:pt idx="14">
                  <c:v>6.5226102908166245E-2</c:v>
                </c:pt>
                <c:pt idx="15">
                  <c:v>6.6422769603722967E-2</c:v>
                </c:pt>
                <c:pt idx="16">
                  <c:v>6.7176519860405834E-2</c:v>
                </c:pt>
                <c:pt idx="17">
                  <c:v>6.7680303225478619E-2</c:v>
                </c:pt>
                <c:pt idx="18">
                  <c:v>6.8032862785950138E-2</c:v>
                </c:pt>
                <c:pt idx="19">
                  <c:v>6.8480182728587816E-2</c:v>
                </c:pt>
                <c:pt idx="20">
                  <c:v>6.8741706954993223E-2</c:v>
                </c:pt>
                <c:pt idx="21">
                  <c:v>6.890715072617519E-2</c:v>
                </c:pt>
                <c:pt idx="22">
                  <c:v>6.9018091239538212E-2</c:v>
                </c:pt>
                <c:pt idx="23">
                  <c:v>6.9095891880985638E-2</c:v>
                </c:pt>
              </c:numCache>
            </c:numRef>
          </c:yVal>
          <c:smooth val="1"/>
          <c:extLst>
            <c:ext xmlns:c16="http://schemas.microsoft.com/office/drawing/2014/chart" uri="{C3380CC4-5D6E-409C-BE32-E72D297353CC}">
              <c16:uniqueId val="{00000028-739E-4593-BBF5-E483EFDB1217}"/>
            </c:ext>
          </c:extLst>
        </c:ser>
        <c:ser>
          <c:idx val="41"/>
          <c:order val="41"/>
          <c:spPr>
            <a:ln w="9525" cap="rnd">
              <a:solidFill>
                <a:schemeClr val="accent6">
                  <a:lumMod val="70000"/>
                  <a:lumOff val="30000"/>
                </a:schemeClr>
              </a:solidFill>
              <a:round/>
            </a:ln>
            <a:effectLst/>
          </c:spPr>
          <c:marker>
            <c:symbol val="none"/>
          </c:marker>
          <c:xVal>
            <c:numRef>
              <c:f>Rauscher!$IQ$1:$JN$1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Rauscher!$IQ$44:$JN$44</c:f>
              <c:numCache>
                <c:formatCode>0%</c:formatCode>
                <c:ptCount val="24"/>
                <c:pt idx="0">
                  <c:v>5.2507154459543258E-42</c:v>
                </c:pt>
                <c:pt idx="1">
                  <c:v>2.4995306036664122E-24</c:v>
                </c:pt>
                <c:pt idx="2">
                  <c:v>2.2305878948945513E-16</c:v>
                </c:pt>
                <c:pt idx="3">
                  <c:v>4.2488200135657829E-9</c:v>
                </c:pt>
                <c:pt idx="4">
                  <c:v>8.0264040977028712E-6</c:v>
                </c:pt>
                <c:pt idx="5">
                  <c:v>3.2547447248617575E-4</c:v>
                </c:pt>
                <c:pt idx="6">
                  <c:v>2.1473707981052312E-3</c:v>
                </c:pt>
                <c:pt idx="7">
                  <c:v>6.3197286587597552E-3</c:v>
                </c:pt>
                <c:pt idx="8">
                  <c:v>1.2412575968364694E-2</c:v>
                </c:pt>
                <c:pt idx="9">
                  <c:v>1.9378846301659466E-2</c:v>
                </c:pt>
                <c:pt idx="10">
                  <c:v>2.6310463154325725E-2</c:v>
                </c:pt>
                <c:pt idx="11">
                  <c:v>5.0898479881643505E-2</c:v>
                </c:pt>
                <c:pt idx="12">
                  <c:v>6.2499034561942168E-2</c:v>
                </c:pt>
                <c:pt idx="13">
                  <c:v>6.8530943429181354E-2</c:v>
                </c:pt>
                <c:pt idx="14">
                  <c:v>7.208723123723064E-2</c:v>
                </c:pt>
                <c:pt idx="15">
                  <c:v>7.4389883716779764E-2</c:v>
                </c:pt>
                <c:pt idx="16">
                  <c:v>7.5986141130870391E-2</c:v>
                </c:pt>
                <c:pt idx="17">
                  <c:v>7.715057661438332E-2</c:v>
                </c:pt>
                <c:pt idx="18">
                  <c:v>7.8033955211113032E-2</c:v>
                </c:pt>
                <c:pt idx="19">
                  <c:v>7.9279659147591677E-2</c:v>
                </c:pt>
                <c:pt idx="20">
                  <c:v>8.0111925225819544E-2</c:v>
                </c:pt>
                <c:pt idx="21">
                  <c:v>8.0705130420776719E-2</c:v>
                </c:pt>
                <c:pt idx="22">
                  <c:v>8.1148368249339964E-2</c:v>
                </c:pt>
                <c:pt idx="23">
                  <c:v>8.1491642395597252E-2</c:v>
                </c:pt>
              </c:numCache>
            </c:numRef>
          </c:yVal>
          <c:smooth val="1"/>
          <c:extLst>
            <c:ext xmlns:c16="http://schemas.microsoft.com/office/drawing/2014/chart" uri="{C3380CC4-5D6E-409C-BE32-E72D297353CC}">
              <c16:uniqueId val="{00000029-739E-4593-BBF5-E483EFDB1217}"/>
            </c:ext>
          </c:extLst>
        </c:ser>
        <c:ser>
          <c:idx val="42"/>
          <c:order val="42"/>
          <c:spPr>
            <a:ln w="9525" cap="rnd">
              <a:solidFill>
                <a:schemeClr val="accent1">
                  <a:lumMod val="70000"/>
                </a:schemeClr>
              </a:solidFill>
              <a:round/>
            </a:ln>
            <a:effectLst/>
          </c:spPr>
          <c:marker>
            <c:symbol val="none"/>
          </c:marker>
          <c:xVal>
            <c:numRef>
              <c:f>Rauscher!$IQ$1:$JN$1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Rauscher!$IQ$45:$JN$45</c:f>
              <c:numCache>
                <c:formatCode>0%</c:formatCode>
                <c:ptCount val="24"/>
                <c:pt idx="0">
                  <c:v>9.8846593645763193E-4</c:v>
                </c:pt>
                <c:pt idx="1">
                  <c:v>1.0800666037696915E-5</c:v>
                </c:pt>
                <c:pt idx="2">
                  <c:v>1.4602790257857436E-7</c:v>
                </c:pt>
                <c:pt idx="3">
                  <c:v>4.2141429920060136E-10</c:v>
                </c:pt>
                <c:pt idx="4">
                  <c:v>9.7988287610432346E-12</c:v>
                </c:pt>
                <c:pt idx="5">
                  <c:v>4.5008797209896127E-13</c:v>
                </c:pt>
                <c:pt idx="6">
                  <c:v>3.2268026415380781E-14</c:v>
                </c:pt>
                <c:pt idx="7">
                  <c:v>3.7563606508271736E-15</c:v>
                </c:pt>
                <c:pt idx="8">
                  <c:v>6.5438507757244274E-16</c:v>
                </c:pt>
                <c:pt idx="9">
                  <c:v>1.5523920913670406E-16</c:v>
                </c:pt>
                <c:pt idx="10">
                  <c:v>4.6683523229404171E-17</c:v>
                </c:pt>
                <c:pt idx="11">
                  <c:v>9.8135203928393087E-19</c:v>
                </c:pt>
                <c:pt idx="12">
                  <c:v>1.2561334152683112E-19</c:v>
                </c:pt>
                <c:pt idx="13">
                  <c:v>3.547109832793261E-20</c:v>
                </c:pt>
                <c:pt idx="14">
                  <c:v>1.5103000888930353E-20</c:v>
                </c:pt>
                <c:pt idx="15">
                  <c:v>8.1688228964627978E-21</c:v>
                </c:pt>
                <c:pt idx="16">
                  <c:v>5.1399691692201274E-21</c:v>
                </c:pt>
                <c:pt idx="17">
                  <c:v>3.5801869687523986E-21</c:v>
                </c:pt>
                <c:pt idx="18">
                  <c:v>2.6786901265987857E-21</c:v>
                </c:pt>
                <c:pt idx="19">
                  <c:v>1.7314466710756017E-21</c:v>
                </c:pt>
                <c:pt idx="20">
                  <c:v>1.266674020040835E-21</c:v>
                </c:pt>
                <c:pt idx="21">
                  <c:v>1.0015187855569558E-21</c:v>
                </c:pt>
                <c:pt idx="22">
                  <c:v>8.3408046755980781E-22</c:v>
                </c:pt>
                <c:pt idx="23">
                  <c:v>7.2040611946501101E-22</c:v>
                </c:pt>
              </c:numCache>
            </c:numRef>
          </c:yVal>
          <c:smooth val="1"/>
          <c:extLst>
            <c:ext xmlns:c16="http://schemas.microsoft.com/office/drawing/2014/chart" uri="{C3380CC4-5D6E-409C-BE32-E72D297353CC}">
              <c16:uniqueId val="{0000002A-739E-4593-BBF5-E483EFDB1217}"/>
            </c:ext>
          </c:extLst>
        </c:ser>
        <c:ser>
          <c:idx val="43"/>
          <c:order val="43"/>
          <c:spPr>
            <a:ln w="9525" cap="rnd">
              <a:solidFill>
                <a:schemeClr val="accent2">
                  <a:lumMod val="70000"/>
                </a:schemeClr>
              </a:solidFill>
              <a:round/>
            </a:ln>
            <a:effectLst/>
          </c:spPr>
          <c:marker>
            <c:symbol val="none"/>
          </c:marker>
          <c:xVal>
            <c:numRef>
              <c:f>Rauscher!$IQ$1:$JN$1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Rauscher!$IQ$46:$JN$46</c:f>
              <c:numCache>
                <c:formatCode>0%</c:formatCode>
                <c:ptCount val="24"/>
                <c:pt idx="0">
                  <c:v>1.5093421793732721E-2</c:v>
                </c:pt>
                <c:pt idx="1">
                  <c:v>2.2891470775468991E-3</c:v>
                </c:pt>
                <c:pt idx="2">
                  <c:v>1.1530750784720038E-4</c:v>
                </c:pt>
                <c:pt idx="3">
                  <c:v>1.2397370636244543E-6</c:v>
                </c:pt>
                <c:pt idx="4">
                  <c:v>5.5640852478933234E-8</c:v>
                </c:pt>
                <c:pt idx="5">
                  <c:v>3.7920721160001727E-9</c:v>
                </c:pt>
                <c:pt idx="6">
                  <c:v>3.536643630080611E-10</c:v>
                </c:pt>
                <c:pt idx="7">
                  <c:v>4.9680502058965495E-11</c:v>
                </c:pt>
                <c:pt idx="8">
                  <c:v>9.9644177927150361E-12</c:v>
                </c:pt>
                <c:pt idx="9">
                  <c:v>2.63766626253434E-12</c:v>
                </c:pt>
                <c:pt idx="10">
                  <c:v>8.6588846303316595E-13</c:v>
                </c:pt>
                <c:pt idx="11">
                  <c:v>2.3678973597333636E-14</c:v>
                </c:pt>
                <c:pt idx="12">
                  <c:v>3.4569545571142587E-15</c:v>
                </c:pt>
                <c:pt idx="13">
                  <c:v>1.05634176943652E-15</c:v>
                </c:pt>
                <c:pt idx="14">
                  <c:v>4.7406840028872144E-16</c:v>
                </c:pt>
                <c:pt idx="15">
                  <c:v>2.6623012721193809E-16</c:v>
                </c:pt>
                <c:pt idx="16">
                  <c:v>1.7230512800418923E-16</c:v>
                </c:pt>
                <c:pt idx="17">
                  <c:v>1.2267706371169963E-16</c:v>
                </c:pt>
                <c:pt idx="18">
                  <c:v>9.3410591692583708E-17</c:v>
                </c:pt>
                <c:pt idx="19">
                  <c:v>6.198787340697701E-17</c:v>
                </c:pt>
                <c:pt idx="20">
                  <c:v>4.6208562737088943E-17</c:v>
                </c:pt>
                <c:pt idx="21">
                  <c:v>3.7054135216080638E-17</c:v>
                </c:pt>
                <c:pt idx="22">
                  <c:v>3.1199348222731368E-17</c:v>
                </c:pt>
                <c:pt idx="23">
                  <c:v>2.7184600441581115E-17</c:v>
                </c:pt>
              </c:numCache>
            </c:numRef>
          </c:yVal>
          <c:smooth val="1"/>
          <c:extLst>
            <c:ext xmlns:c16="http://schemas.microsoft.com/office/drawing/2014/chart" uri="{C3380CC4-5D6E-409C-BE32-E72D297353CC}">
              <c16:uniqueId val="{0000002B-739E-4593-BBF5-E483EFDB1217}"/>
            </c:ext>
          </c:extLst>
        </c:ser>
        <c:ser>
          <c:idx val="44"/>
          <c:order val="44"/>
          <c:spPr>
            <a:ln w="9525" cap="rnd">
              <a:solidFill>
                <a:schemeClr val="accent3">
                  <a:lumMod val="70000"/>
                </a:schemeClr>
              </a:solidFill>
              <a:round/>
            </a:ln>
            <a:effectLst/>
          </c:spPr>
          <c:marker>
            <c:symbol val="none"/>
          </c:marker>
          <c:xVal>
            <c:numRef>
              <c:f>Rauscher!$IQ$1:$JN$1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Rauscher!$IQ$47:$JN$47</c:f>
              <c:numCache>
                <c:formatCode>0%</c:formatCode>
                <c:ptCount val="24"/>
                <c:pt idx="0">
                  <c:v>3.6738253213655591E-3</c:v>
                </c:pt>
                <c:pt idx="1">
                  <c:v>1.1179020152356318E-3</c:v>
                </c:pt>
                <c:pt idx="2">
                  <c:v>7.9760386859624991E-5</c:v>
                </c:pt>
                <c:pt idx="3">
                  <c:v>1.2146715933169108E-6</c:v>
                </c:pt>
                <c:pt idx="4">
                  <c:v>6.4881798075848154E-8</c:v>
                </c:pt>
                <c:pt idx="5">
                  <c:v>4.9086896730932877E-9</c:v>
                </c:pt>
                <c:pt idx="6">
                  <c:v>4.9081769781451061E-10</c:v>
                </c:pt>
                <c:pt idx="7">
                  <c:v>7.2462754059269366E-11</c:v>
                </c:pt>
                <c:pt idx="8">
                  <c:v>1.5086230822575208E-11</c:v>
                </c:pt>
                <c:pt idx="9">
                  <c:v>4.1110109428785125E-12</c:v>
                </c:pt>
                <c:pt idx="10">
                  <c:v>1.3812449922182911E-12</c:v>
                </c:pt>
                <c:pt idx="11">
                  <c:v>4.0495947176596171E-14</c:v>
                </c:pt>
                <c:pt idx="12">
                  <c:v>6.1215629670767941E-15</c:v>
                </c:pt>
                <c:pt idx="13">
                  <c:v>1.9100515156594645E-15</c:v>
                </c:pt>
                <c:pt idx="14">
                  <c:v>8.6921982001191602E-16</c:v>
                </c:pt>
                <c:pt idx="15">
                  <c:v>4.9302143536409383E-16</c:v>
                </c:pt>
                <c:pt idx="16">
                  <c:v>3.2147469782137993E-16</c:v>
                </c:pt>
                <c:pt idx="17">
                  <c:v>2.3021412162921342E-16</c:v>
                </c:pt>
                <c:pt idx="18">
                  <c:v>1.7610865724388944E-16</c:v>
                </c:pt>
                <c:pt idx="19">
                  <c:v>1.1768342859012727E-16</c:v>
                </c:pt>
                <c:pt idx="20">
                  <c:v>8.8163948121550216E-17</c:v>
                </c:pt>
                <c:pt idx="21">
                  <c:v>7.09619020589749E-17</c:v>
                </c:pt>
                <c:pt idx="22">
                  <c:v>5.9923073981648299E-17</c:v>
                </c:pt>
                <c:pt idx="23">
                  <c:v>5.2333467886632744E-17</c:v>
                </c:pt>
              </c:numCache>
            </c:numRef>
          </c:yVal>
          <c:smooth val="1"/>
          <c:extLst>
            <c:ext xmlns:c16="http://schemas.microsoft.com/office/drawing/2014/chart" uri="{C3380CC4-5D6E-409C-BE32-E72D297353CC}">
              <c16:uniqueId val="{0000002C-739E-4593-BBF5-E483EFDB1217}"/>
            </c:ext>
          </c:extLst>
        </c:ser>
        <c:ser>
          <c:idx val="45"/>
          <c:order val="45"/>
          <c:spPr>
            <a:ln w="9525" cap="rnd">
              <a:solidFill>
                <a:schemeClr val="accent4">
                  <a:lumMod val="70000"/>
                </a:schemeClr>
              </a:solidFill>
              <a:round/>
            </a:ln>
            <a:effectLst/>
          </c:spPr>
          <c:marker>
            <c:symbol val="none"/>
          </c:marker>
          <c:xVal>
            <c:numRef>
              <c:f>Rauscher!$IQ$1:$JN$1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Rauscher!$IQ$48:$JN$48</c:f>
              <c:numCache>
                <c:formatCode>0%</c:formatCode>
                <c:ptCount val="24"/>
                <c:pt idx="0">
                  <c:v>4.212763114899388E-8</c:v>
                </c:pt>
                <c:pt idx="1">
                  <c:v>1.8090141031059485E-4</c:v>
                </c:pt>
                <c:pt idx="2">
                  <c:v>1.5332758808278381E-3</c:v>
                </c:pt>
                <c:pt idx="3">
                  <c:v>2.7738742314274926E-3</c:v>
                </c:pt>
                <c:pt idx="4">
                  <c:v>1.6149094927640022E-3</c:v>
                </c:pt>
                <c:pt idx="5">
                  <c:v>5.1218792890099637E-4</c:v>
                </c:pt>
                <c:pt idx="6">
                  <c:v>1.3315054359347791E-4</c:v>
                </c:pt>
                <c:pt idx="7">
                  <c:v>3.8898855945919421E-5</c:v>
                </c:pt>
                <c:pt idx="8">
                  <c:v>1.3511457131680703E-5</c:v>
                </c:pt>
                <c:pt idx="9">
                  <c:v>5.4823864084763019E-6</c:v>
                </c:pt>
                <c:pt idx="10">
                  <c:v>2.5328611444774958E-6</c:v>
                </c:pt>
                <c:pt idx="11">
                  <c:v>1.9306839857914558E-7</c:v>
                </c:pt>
                <c:pt idx="12">
                  <c:v>4.7058863871245415E-8</c:v>
                </c:pt>
                <c:pt idx="13">
                  <c:v>1.9557434655502397E-8</c:v>
                </c:pt>
                <c:pt idx="14">
                  <c:v>1.0774279096745108E-8</c:v>
                </c:pt>
                <c:pt idx="15">
                  <c:v>7.0049373431805183E-9</c:v>
                </c:pt>
                <c:pt idx="16">
                  <c:v>5.0599373478652547E-9</c:v>
                </c:pt>
                <c:pt idx="17">
                  <c:v>3.9238303039689571E-9</c:v>
                </c:pt>
                <c:pt idx="18">
                  <c:v>3.1990637422363817E-9</c:v>
                </c:pt>
                <c:pt idx="19">
                  <c:v>2.3520870849328433E-9</c:v>
                </c:pt>
                <c:pt idx="20">
                  <c:v>1.8865531330475649E-9</c:v>
                </c:pt>
                <c:pt idx="21">
                  <c:v>1.5982076434824008E-9</c:v>
                </c:pt>
                <c:pt idx="22">
                  <c:v>1.4044038023196771E-9</c:v>
                </c:pt>
                <c:pt idx="23">
                  <c:v>1.2662206516732491E-9</c:v>
                </c:pt>
              </c:numCache>
            </c:numRef>
          </c:yVal>
          <c:smooth val="1"/>
          <c:extLst>
            <c:ext xmlns:c16="http://schemas.microsoft.com/office/drawing/2014/chart" uri="{C3380CC4-5D6E-409C-BE32-E72D297353CC}">
              <c16:uniqueId val="{0000002D-739E-4593-BBF5-E483EFDB1217}"/>
            </c:ext>
          </c:extLst>
        </c:ser>
        <c:ser>
          <c:idx val="46"/>
          <c:order val="46"/>
          <c:spPr>
            <a:ln w="9525" cap="rnd">
              <a:solidFill>
                <a:schemeClr val="accent5">
                  <a:lumMod val="70000"/>
                </a:schemeClr>
              </a:solidFill>
              <a:round/>
            </a:ln>
            <a:effectLst/>
          </c:spPr>
          <c:marker>
            <c:symbol val="none"/>
          </c:marker>
          <c:xVal>
            <c:numRef>
              <c:f>Rauscher!$IQ$1:$JN$1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Rauscher!$IQ$49:$JN$49</c:f>
              <c:numCache>
                <c:formatCode>0%</c:formatCode>
                <c:ptCount val="24"/>
                <c:pt idx="0">
                  <c:v>3.2500698835860803E-12</c:v>
                </c:pt>
                <c:pt idx="1">
                  <c:v>1.1933361765442947E-6</c:v>
                </c:pt>
                <c:pt idx="2">
                  <c:v>9.3527377097670433E-5</c:v>
                </c:pt>
                <c:pt idx="3">
                  <c:v>1.5645981560486757E-3</c:v>
                </c:pt>
                <c:pt idx="4">
                  <c:v>2.7698932623524942E-3</c:v>
                </c:pt>
                <c:pt idx="5">
                  <c:v>1.7121565219007078E-3</c:v>
                </c:pt>
                <c:pt idx="6">
                  <c:v>6.9447495573508595E-4</c:v>
                </c:pt>
                <c:pt idx="7">
                  <c:v>2.787726286000109E-4</c:v>
                </c:pt>
                <c:pt idx="8">
                  <c:v>1.2288962864965349E-4</c:v>
                </c:pt>
                <c:pt idx="9">
                  <c:v>6.0018133621998368E-5</c:v>
                </c:pt>
                <c:pt idx="10">
                  <c:v>3.2160594294658309E-5</c:v>
                </c:pt>
                <c:pt idx="11">
                  <c:v>3.8249291712758427E-6</c:v>
                </c:pt>
                <c:pt idx="12">
                  <c:v>1.1645372926487076E-6</c:v>
                </c:pt>
                <c:pt idx="13">
                  <c:v>5.5307459059508076E-7</c:v>
                </c:pt>
                <c:pt idx="14">
                  <c:v>3.3304271924775654E-7</c:v>
                </c:pt>
                <c:pt idx="15">
                  <c:v>2.3073629188697506E-7</c:v>
                </c:pt>
                <c:pt idx="16">
                  <c:v>1.7480616367806694E-7</c:v>
                </c:pt>
                <c:pt idx="17">
                  <c:v>1.4067657276779338E-7</c:v>
                </c:pt>
                <c:pt idx="18">
                  <c:v>1.1814474898124933E-7</c:v>
                </c:pt>
                <c:pt idx="19">
                  <c:v>9.0816524880903048E-8</c:v>
                </c:pt>
                <c:pt idx="20">
                  <c:v>7.5193532706628635E-8</c:v>
                </c:pt>
                <c:pt idx="21">
                  <c:v>6.5237096772966806E-8</c:v>
                </c:pt>
                <c:pt idx="22">
                  <c:v>5.8398729482970929E-8</c:v>
                </c:pt>
                <c:pt idx="23">
                  <c:v>5.3439302199252315E-8</c:v>
                </c:pt>
              </c:numCache>
            </c:numRef>
          </c:yVal>
          <c:smooth val="1"/>
          <c:extLst>
            <c:ext xmlns:c16="http://schemas.microsoft.com/office/drawing/2014/chart" uri="{C3380CC4-5D6E-409C-BE32-E72D297353CC}">
              <c16:uniqueId val="{0000002E-739E-4593-BBF5-E483EFDB1217}"/>
            </c:ext>
          </c:extLst>
        </c:ser>
        <c:ser>
          <c:idx val="47"/>
          <c:order val="47"/>
          <c:spPr>
            <a:ln w="9525" cap="rnd">
              <a:solidFill>
                <a:schemeClr val="accent6">
                  <a:lumMod val="70000"/>
                </a:schemeClr>
              </a:solidFill>
              <a:round/>
            </a:ln>
            <a:effectLst/>
          </c:spPr>
          <c:marker>
            <c:symbol val="none"/>
          </c:marker>
          <c:xVal>
            <c:numRef>
              <c:f>Rauscher!$IQ$1:$JN$1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Rauscher!$IQ$50:$JN$50</c:f>
              <c:numCache>
                <c:formatCode>0%</c:formatCode>
                <c:ptCount val="24"/>
                <c:pt idx="0">
                  <c:v>1.8110286329538827E-20</c:v>
                </c:pt>
                <c:pt idx="1">
                  <c:v>2.0758058490380418E-11</c:v>
                </c:pt>
                <c:pt idx="2">
                  <c:v>9.0898838402367577E-8</c:v>
                </c:pt>
                <c:pt idx="3">
                  <c:v>8.4960692981313378E-5</c:v>
                </c:pt>
                <c:pt idx="4">
                  <c:v>1.124284161967597E-3</c:v>
                </c:pt>
                <c:pt idx="5">
                  <c:v>2.3233531059784727E-3</c:v>
                </c:pt>
                <c:pt idx="6">
                  <c:v>2.1070142578322481E-3</c:v>
                </c:pt>
                <c:pt idx="7">
                  <c:v>1.5026588548146822E-3</c:v>
                </c:pt>
                <c:pt idx="8">
                  <c:v>1.0193539988015514E-3</c:v>
                </c:pt>
                <c:pt idx="9">
                  <c:v>6.9613252089698995E-4</c:v>
                </c:pt>
                <c:pt idx="10">
                  <c:v>4.8776789616667066E-4</c:v>
                </c:pt>
                <c:pt idx="11">
                  <c:v>1.2970349396434968E-4</c:v>
                </c:pt>
                <c:pt idx="12">
                  <c:v>5.9047463174130376E-5</c:v>
                </c:pt>
                <c:pt idx="13">
                  <c:v>3.5699594980159147E-5</c:v>
                </c:pt>
                <c:pt idx="14">
                  <c:v>2.5250347098808192E-5</c:v>
                </c:pt>
                <c:pt idx="15">
                  <c:v>1.9624707538918629E-5</c:v>
                </c:pt>
                <c:pt idx="16">
                  <c:v>1.6206302204904209E-5</c:v>
                </c:pt>
                <c:pt idx="17">
                  <c:v>1.3946617757140293E-5</c:v>
                </c:pt>
                <c:pt idx="18">
                  <c:v>1.2358264464148854E-5</c:v>
                </c:pt>
                <c:pt idx="19">
                  <c:v>1.0295604557122341E-5</c:v>
                </c:pt>
                <c:pt idx="20">
                  <c:v>9.0287452832423697E-6</c:v>
                </c:pt>
                <c:pt idx="21">
                  <c:v>8.1782708742811287E-6</c:v>
                </c:pt>
                <c:pt idx="22">
                  <c:v>7.570598734530201E-6</c:v>
                </c:pt>
                <c:pt idx="23">
                  <c:v>7.1159940891447886E-6</c:v>
                </c:pt>
              </c:numCache>
            </c:numRef>
          </c:yVal>
          <c:smooth val="1"/>
          <c:extLst>
            <c:ext xmlns:c16="http://schemas.microsoft.com/office/drawing/2014/chart" uri="{C3380CC4-5D6E-409C-BE32-E72D297353CC}">
              <c16:uniqueId val="{0000002F-739E-4593-BBF5-E483EFDB1217}"/>
            </c:ext>
          </c:extLst>
        </c:ser>
        <c:ser>
          <c:idx val="48"/>
          <c:order val="48"/>
          <c:spPr>
            <a:ln w="9525" cap="rnd">
              <a:solidFill>
                <a:schemeClr val="accent1">
                  <a:lumMod val="50000"/>
                  <a:lumOff val="50000"/>
                </a:schemeClr>
              </a:solidFill>
              <a:round/>
            </a:ln>
            <a:effectLst/>
          </c:spPr>
          <c:marker>
            <c:symbol val="none"/>
          </c:marker>
          <c:xVal>
            <c:numRef>
              <c:f>Rauscher!$IQ$1:$JN$1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Rauscher!$IQ$51:$JN$51</c:f>
              <c:numCache>
                <c:formatCode>0%</c:formatCode>
                <c:ptCount val="24"/>
                <c:pt idx="0">
                  <c:v>6.5590451258148429E-22</c:v>
                </c:pt>
                <c:pt idx="1">
                  <c:v>2.8009194058934464E-12</c:v>
                </c:pt>
                <c:pt idx="2">
                  <c:v>2.3673992416019641E-8</c:v>
                </c:pt>
                <c:pt idx="3">
                  <c:v>4.2710091944669268E-5</c:v>
                </c:pt>
                <c:pt idx="4">
                  <c:v>7.8521429561403358E-4</c:v>
                </c:pt>
                <c:pt idx="5">
                  <c:v>1.9765468430295134E-3</c:v>
                </c:pt>
                <c:pt idx="6">
                  <c:v>2.044462854079995E-3</c:v>
                </c:pt>
                <c:pt idx="7">
                  <c:v>1.6016663198132389E-3</c:v>
                </c:pt>
                <c:pt idx="8">
                  <c:v>1.1658336949615783E-3</c:v>
                </c:pt>
                <c:pt idx="9">
                  <c:v>8.410144078365427E-4</c:v>
                </c:pt>
                <c:pt idx="10">
                  <c:v>6.1569365531406381E-4</c:v>
                </c:pt>
                <c:pt idx="11">
                  <c:v>1.8673382740824502E-4</c:v>
                </c:pt>
                <c:pt idx="12">
                  <c:v>9.0788846123326106E-5</c:v>
                </c:pt>
                <c:pt idx="13">
                  <c:v>5.7099262495269312E-5</c:v>
                </c:pt>
                <c:pt idx="14">
                  <c:v>4.1462791127433675E-5</c:v>
                </c:pt>
                <c:pt idx="15">
                  <c:v>3.2836310558207496E-5</c:v>
                </c:pt>
                <c:pt idx="16">
                  <c:v>2.7501417492141884E-5</c:v>
                </c:pt>
                <c:pt idx="17">
                  <c:v>2.3927649159861533E-5</c:v>
                </c:pt>
                <c:pt idx="18">
                  <c:v>2.1389301852172182E-5</c:v>
                </c:pt>
                <c:pt idx="19">
                  <c:v>1.8055227452244406E-5</c:v>
                </c:pt>
                <c:pt idx="20">
                  <c:v>1.5983007426580397E-5</c:v>
                </c:pt>
                <c:pt idx="21">
                  <c:v>1.4579834139711412E-5</c:v>
                </c:pt>
                <c:pt idx="22">
                  <c:v>1.35706707730417E-5</c:v>
                </c:pt>
                <c:pt idx="23">
                  <c:v>1.2811815051716382E-5</c:v>
                </c:pt>
              </c:numCache>
            </c:numRef>
          </c:yVal>
          <c:smooth val="1"/>
          <c:extLst>
            <c:ext xmlns:c16="http://schemas.microsoft.com/office/drawing/2014/chart" uri="{C3380CC4-5D6E-409C-BE32-E72D297353CC}">
              <c16:uniqueId val="{00000030-739E-4593-BBF5-E483EFDB1217}"/>
            </c:ext>
          </c:extLst>
        </c:ser>
        <c:ser>
          <c:idx val="49"/>
          <c:order val="49"/>
          <c:spPr>
            <a:ln w="9525" cap="rnd">
              <a:solidFill>
                <a:schemeClr val="accent2">
                  <a:lumMod val="50000"/>
                  <a:lumOff val="50000"/>
                </a:schemeClr>
              </a:solidFill>
              <a:round/>
            </a:ln>
            <a:effectLst/>
          </c:spPr>
          <c:marker>
            <c:symbol val="none"/>
          </c:marker>
          <c:xVal>
            <c:numRef>
              <c:f>Rauscher!$IQ$1:$JN$1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Rauscher!$IQ$52:$JN$52</c:f>
              <c:numCache>
                <c:formatCode>0%</c:formatCode>
                <c:ptCount val="24"/>
                <c:pt idx="0">
                  <c:v>3.4598569720644116E-26</c:v>
                </c:pt>
                <c:pt idx="1">
                  <c:v>6.8032119614029584E-15</c:v>
                </c:pt>
                <c:pt idx="2">
                  <c:v>3.9019601076685709E-10</c:v>
                </c:pt>
                <c:pt idx="3">
                  <c:v>4.7768297011871322E-6</c:v>
                </c:pt>
                <c:pt idx="4">
                  <c:v>2.287686006083781E-4</c:v>
                </c:pt>
                <c:pt idx="5">
                  <c:v>1.0228093949132214E-3</c:v>
                </c:pt>
                <c:pt idx="6">
                  <c:v>1.551623711392636E-3</c:v>
                </c:pt>
                <c:pt idx="7">
                  <c:v>1.5980079338294639E-3</c:v>
                </c:pt>
                <c:pt idx="8">
                  <c:v>1.4280495261465951E-3</c:v>
                </c:pt>
                <c:pt idx="9">
                  <c:v>1.2083978110077949E-3</c:v>
                </c:pt>
                <c:pt idx="10">
                  <c:v>1.0051040761043233E-3</c:v>
                </c:pt>
                <c:pt idx="11">
                  <c:v>4.4708380776769689E-4</c:v>
                </c:pt>
                <c:pt idx="12">
                  <c:v>2.6324384881697664E-4</c:v>
                </c:pt>
                <c:pt idx="13">
                  <c:v>1.8571719264436599E-4</c:v>
                </c:pt>
                <c:pt idx="14">
                  <c:v>1.4559419597013978E-4</c:v>
                </c:pt>
                <c:pt idx="15">
                  <c:v>1.2178668910195267E-4</c:v>
                </c:pt>
                <c:pt idx="16">
                  <c:v>1.0627240380589413E-4</c:v>
                </c:pt>
                <c:pt idx="17">
                  <c:v>9.5460877637482746E-5</c:v>
                </c:pt>
                <c:pt idx="18">
                  <c:v>8.7540691413807791E-5</c:v>
                </c:pt>
                <c:pt idx="19">
                  <c:v>7.6780031420963088E-5</c:v>
                </c:pt>
                <c:pt idx="20">
                  <c:v>6.9852795844744199E-5</c:v>
                </c:pt>
                <c:pt idx="21">
                  <c:v>6.5041096376333092E-5</c:v>
                </c:pt>
                <c:pt idx="22">
                  <c:v>6.1512951714504991E-5</c:v>
                </c:pt>
                <c:pt idx="23">
                  <c:v>5.8819306479763409E-5</c:v>
                </c:pt>
              </c:numCache>
            </c:numRef>
          </c:yVal>
          <c:smooth val="1"/>
          <c:extLst>
            <c:ext xmlns:c16="http://schemas.microsoft.com/office/drawing/2014/chart" uri="{C3380CC4-5D6E-409C-BE32-E72D297353CC}">
              <c16:uniqueId val="{00000031-739E-4593-BBF5-E483EFDB1217}"/>
            </c:ext>
          </c:extLst>
        </c:ser>
        <c:ser>
          <c:idx val="50"/>
          <c:order val="50"/>
          <c:spPr>
            <a:ln w="9525" cap="rnd">
              <a:solidFill>
                <a:schemeClr val="accent3">
                  <a:lumMod val="50000"/>
                  <a:lumOff val="50000"/>
                </a:schemeClr>
              </a:solidFill>
              <a:round/>
            </a:ln>
            <a:effectLst/>
          </c:spPr>
          <c:marker>
            <c:symbol val="none"/>
          </c:marker>
          <c:xVal>
            <c:numRef>
              <c:f>Rauscher!$IQ$1:$JN$1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Rauscher!$IQ$53:$JN$53</c:f>
              <c:numCache>
                <c:formatCode>0%</c:formatCode>
                <c:ptCount val="24"/>
                <c:pt idx="0">
                  <c:v>7.5580680555870839E-27</c:v>
                </c:pt>
                <c:pt idx="1">
                  <c:v>2.6550091834152635E-15</c:v>
                </c:pt>
                <c:pt idx="2">
                  <c:v>2.0353286085547713E-10</c:v>
                </c:pt>
                <c:pt idx="3">
                  <c:v>3.3303598116653773E-6</c:v>
                </c:pt>
                <c:pt idx="4">
                  <c:v>1.8439437026862516E-4</c:v>
                </c:pt>
                <c:pt idx="5">
                  <c:v>8.9938544800331408E-4</c:v>
                </c:pt>
                <c:pt idx="6">
                  <c:v>1.4458974537547029E-3</c:v>
                </c:pt>
                <c:pt idx="7">
                  <c:v>1.552136713423758E-3</c:v>
                </c:pt>
                <c:pt idx="8">
                  <c:v>1.4308505550115211E-3</c:v>
                </c:pt>
                <c:pt idx="9">
                  <c:v>1.2403975809905704E-3</c:v>
                </c:pt>
                <c:pt idx="10">
                  <c:v>1.0518698186596455E-3</c:v>
                </c:pt>
                <c:pt idx="11">
                  <c:v>4.9583803552964776E-4</c:v>
                </c:pt>
                <c:pt idx="12">
                  <c:v>3.0054471656187762E-4</c:v>
                </c:pt>
                <c:pt idx="13">
                  <c:v>2.1575603734848596E-4</c:v>
                </c:pt>
                <c:pt idx="14">
                  <c:v>1.7111768527994554E-4</c:v>
                </c:pt>
                <c:pt idx="15">
                  <c:v>1.44328018570013E-4</c:v>
                </c:pt>
                <c:pt idx="16">
                  <c:v>1.2672763289674796E-4</c:v>
                </c:pt>
                <c:pt idx="17">
                  <c:v>1.1438688578741726E-4</c:v>
                </c:pt>
                <c:pt idx="18">
                  <c:v>1.0530300915140535E-4</c:v>
                </c:pt>
                <c:pt idx="19">
                  <c:v>9.289644373172282E-5</c:v>
                </c:pt>
                <c:pt idx="20">
                  <c:v>8.4866167854878214E-5</c:v>
                </c:pt>
                <c:pt idx="21">
                  <c:v>7.9266311325984737E-5</c:v>
                </c:pt>
                <c:pt idx="22">
                  <c:v>7.5147988444280151E-5</c:v>
                </c:pt>
                <c:pt idx="23">
                  <c:v>7.1996384910556722E-5</c:v>
                </c:pt>
              </c:numCache>
            </c:numRef>
          </c:yVal>
          <c:smooth val="1"/>
          <c:extLst>
            <c:ext xmlns:c16="http://schemas.microsoft.com/office/drawing/2014/chart" uri="{C3380CC4-5D6E-409C-BE32-E72D297353CC}">
              <c16:uniqueId val="{00000032-739E-4593-BBF5-E483EFDB1217}"/>
            </c:ext>
          </c:extLst>
        </c:ser>
        <c:ser>
          <c:idx val="51"/>
          <c:order val="51"/>
          <c:spPr>
            <a:ln w="9525" cap="rnd">
              <a:solidFill>
                <a:schemeClr val="accent4">
                  <a:lumMod val="50000"/>
                  <a:lumOff val="50000"/>
                </a:schemeClr>
              </a:solidFill>
              <a:round/>
            </a:ln>
            <a:effectLst/>
          </c:spPr>
          <c:marker>
            <c:symbol val="none"/>
          </c:marker>
          <c:xVal>
            <c:numRef>
              <c:f>Rauscher!$IQ$1:$JN$1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Rauscher!$IQ$54:$JN$54</c:f>
              <c:numCache>
                <c:formatCode>0%</c:formatCode>
                <c:ptCount val="24"/>
                <c:pt idx="0">
                  <c:v>6.8957732906284289E-29</c:v>
                </c:pt>
                <c:pt idx="1">
                  <c:v>1.4356093625123729E-16</c:v>
                </c:pt>
                <c:pt idx="2">
                  <c:v>2.6791919537666385E-11</c:v>
                </c:pt>
                <c:pt idx="3">
                  <c:v>1.06723359834033E-6</c:v>
                </c:pt>
                <c:pt idx="4">
                  <c:v>9.2196728074655791E-5</c:v>
                </c:pt>
                <c:pt idx="5">
                  <c:v>5.8726405482735001E-4</c:v>
                </c:pt>
                <c:pt idx="6">
                  <c:v>1.1279889978919458E-3</c:v>
                </c:pt>
                <c:pt idx="7">
                  <c:v>1.3749826085712694E-3</c:v>
                </c:pt>
                <c:pt idx="8">
                  <c:v>1.3943166284665627E-3</c:v>
                </c:pt>
                <c:pt idx="9">
                  <c:v>1.3017511228448732E-3</c:v>
                </c:pt>
                <c:pt idx="10">
                  <c:v>1.1713561992172676E-3</c:v>
                </c:pt>
                <c:pt idx="11">
                  <c:v>6.5970022511981855E-4</c:v>
                </c:pt>
                <c:pt idx="12">
                  <c:v>4.3707482824199796E-4</c:v>
                </c:pt>
                <c:pt idx="13">
                  <c:v>3.309737856009662E-4</c:v>
                </c:pt>
                <c:pt idx="14">
                  <c:v>2.7200788816459694E-4</c:v>
                </c:pt>
                <c:pt idx="15">
                  <c:v>2.3532996146882344E-4</c:v>
                </c:pt>
                <c:pt idx="16">
                  <c:v>2.1060946097838307E-4</c:v>
                </c:pt>
                <c:pt idx="17">
                  <c:v>1.9294022208010691E-4</c:v>
                </c:pt>
                <c:pt idx="18">
                  <c:v>1.7973775244644171E-4</c:v>
                </c:pt>
                <c:pt idx="19">
                  <c:v>1.6140819997262045E-4</c:v>
                </c:pt>
                <c:pt idx="20">
                  <c:v>1.4934169765876205E-4</c:v>
                </c:pt>
                <c:pt idx="21">
                  <c:v>1.408234988078337E-4</c:v>
                </c:pt>
                <c:pt idx="22">
                  <c:v>1.3450047978377064E-4</c:v>
                </c:pt>
                <c:pt idx="23">
                  <c:v>1.296263096914122E-4</c:v>
                </c:pt>
              </c:numCache>
            </c:numRef>
          </c:yVal>
          <c:smooth val="1"/>
          <c:extLst>
            <c:ext xmlns:c16="http://schemas.microsoft.com/office/drawing/2014/chart" uri="{C3380CC4-5D6E-409C-BE32-E72D297353CC}">
              <c16:uniqueId val="{00000033-739E-4593-BBF5-E483EFDB1217}"/>
            </c:ext>
          </c:extLst>
        </c:ser>
        <c:ser>
          <c:idx val="52"/>
          <c:order val="52"/>
          <c:spPr>
            <a:ln w="9525" cap="rnd">
              <a:solidFill>
                <a:schemeClr val="accent5">
                  <a:lumMod val="50000"/>
                  <a:lumOff val="50000"/>
                </a:schemeClr>
              </a:solidFill>
              <a:round/>
            </a:ln>
            <a:effectLst/>
          </c:spPr>
          <c:marker>
            <c:symbol val="none"/>
          </c:marker>
          <c:xVal>
            <c:numRef>
              <c:f>Rauscher!$IQ$1:$JN$1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Rauscher!$IQ$55:$JN$55</c:f>
              <c:numCache>
                <c:formatCode>0%</c:formatCode>
                <c:ptCount val="24"/>
                <c:pt idx="0">
                  <c:v>2.2307273358484641E-35</c:v>
                </c:pt>
                <c:pt idx="1">
                  <c:v>1.2192528468066488E-20</c:v>
                </c:pt>
                <c:pt idx="2">
                  <c:v>3.6868741853791249E-14</c:v>
                </c:pt>
                <c:pt idx="3">
                  <c:v>2.3796383942355305E-8</c:v>
                </c:pt>
                <c:pt idx="4">
                  <c:v>8.2749519884277951E-6</c:v>
                </c:pt>
                <c:pt idx="5">
                  <c:v>1.2155210676609296E-4</c:v>
                </c:pt>
                <c:pt idx="6">
                  <c:v>4.0752413378478456E-4</c:v>
                </c:pt>
                <c:pt idx="7">
                  <c:v>7.3951203206916449E-4</c:v>
                </c:pt>
                <c:pt idx="8">
                  <c:v>1.0106694163287985E-3</c:v>
                </c:pt>
                <c:pt idx="9">
                  <c:v>1.190078001193349E-3</c:v>
                </c:pt>
                <c:pt idx="10">
                  <c:v>1.2893660954489523E-3</c:v>
                </c:pt>
                <c:pt idx="11">
                  <c:v>1.2675155505200426E-3</c:v>
                </c:pt>
                <c:pt idx="12">
                  <c:v>1.1094868484088423E-3</c:v>
                </c:pt>
                <c:pt idx="13">
                  <c:v>9.9296920475308885E-4</c:v>
                </c:pt>
                <c:pt idx="14">
                  <c:v>9.1223674303712084E-4</c:v>
                </c:pt>
                <c:pt idx="15">
                  <c:v>8.5460061266635348E-4</c:v>
                </c:pt>
                <c:pt idx="16">
                  <c:v>8.1186494236022157E-4</c:v>
                </c:pt>
                <c:pt idx="17">
                  <c:v>7.7909180391681743E-4</c:v>
                </c:pt>
                <c:pt idx="18">
                  <c:v>7.5323957226100904E-4</c:v>
                </c:pt>
                <c:pt idx="19">
                  <c:v>7.1517340402247275E-4</c:v>
                </c:pt>
                <c:pt idx="20">
                  <c:v>6.8856794667816951E-4</c:v>
                </c:pt>
                <c:pt idx="21">
                  <c:v>6.6896102598654758E-4</c:v>
                </c:pt>
                <c:pt idx="22">
                  <c:v>6.5392733895629034E-4</c:v>
                </c:pt>
                <c:pt idx="23">
                  <c:v>6.4204105276582989E-4</c:v>
                </c:pt>
              </c:numCache>
            </c:numRef>
          </c:yVal>
          <c:smooth val="1"/>
          <c:extLst>
            <c:ext xmlns:c16="http://schemas.microsoft.com/office/drawing/2014/chart" uri="{C3380CC4-5D6E-409C-BE32-E72D297353CC}">
              <c16:uniqueId val="{00000034-739E-4593-BBF5-E483EFDB1217}"/>
            </c:ext>
          </c:extLst>
        </c:ser>
        <c:ser>
          <c:idx val="53"/>
          <c:order val="53"/>
          <c:spPr>
            <a:ln w="9525" cap="rnd">
              <a:solidFill>
                <a:schemeClr val="accent6">
                  <a:lumMod val="50000"/>
                  <a:lumOff val="50000"/>
                </a:schemeClr>
              </a:solidFill>
              <a:round/>
            </a:ln>
            <a:effectLst/>
          </c:spPr>
          <c:marker>
            <c:symbol val="none"/>
          </c:marker>
          <c:xVal>
            <c:numRef>
              <c:f>Rauscher!$IQ$1:$JN$1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Rauscher!$IQ$56:$JN$56</c:f>
              <c:numCache>
                <c:formatCode>0%</c:formatCode>
                <c:ptCount val="24"/>
                <c:pt idx="0">
                  <c:v>4.7733813383701413E-36</c:v>
                </c:pt>
                <c:pt idx="1">
                  <c:v>4.6609322806656937E-21</c:v>
                </c:pt>
                <c:pt idx="2">
                  <c:v>1.8838096569318988E-14</c:v>
                </c:pt>
                <c:pt idx="3">
                  <c:v>1.6251346693905572E-8</c:v>
                </c:pt>
                <c:pt idx="4">
                  <c:v>6.5334671801600521E-6</c:v>
                </c:pt>
                <c:pt idx="5">
                  <c:v>1.0469854050425891E-4</c:v>
                </c:pt>
                <c:pt idx="6">
                  <c:v>3.7199012187201226E-4</c:v>
                </c:pt>
                <c:pt idx="7">
                  <c:v>7.0359585802252933E-4</c:v>
                </c:pt>
                <c:pt idx="8">
                  <c:v>9.9194392017627211E-4</c:v>
                </c:pt>
                <c:pt idx="9">
                  <c:v>1.1966121197410206E-3</c:v>
                </c:pt>
                <c:pt idx="10">
                  <c:v>1.321764839980524E-3</c:v>
                </c:pt>
                <c:pt idx="11">
                  <c:v>1.3769912563399349E-3</c:v>
                </c:pt>
                <c:pt idx="12">
                  <c:v>1.2407949396487066E-3</c:v>
                </c:pt>
                <c:pt idx="13">
                  <c:v>1.1299874394404056E-3</c:v>
                </c:pt>
                <c:pt idx="14">
                  <c:v>1.0502323327125228E-3</c:v>
                </c:pt>
                <c:pt idx="15">
                  <c:v>9.9206702517427685E-4</c:v>
                </c:pt>
                <c:pt idx="16">
                  <c:v>9.4833460046587288E-4</c:v>
                </c:pt>
                <c:pt idx="17">
                  <c:v>9.144636320220378E-4</c:v>
                </c:pt>
                <c:pt idx="18">
                  <c:v>8.8754611372447603E-4</c:v>
                </c:pt>
                <c:pt idx="19">
                  <c:v>8.4759648660217202E-4</c:v>
                </c:pt>
                <c:pt idx="20">
                  <c:v>8.1945401982716785E-4</c:v>
                </c:pt>
                <c:pt idx="21">
                  <c:v>7.9859870351863178E-4</c:v>
                </c:pt>
                <c:pt idx="22">
                  <c:v>7.8254131596755983E-4</c:v>
                </c:pt>
                <c:pt idx="23">
                  <c:v>7.6980473489127036E-4</c:v>
                </c:pt>
              </c:numCache>
            </c:numRef>
          </c:yVal>
          <c:smooth val="1"/>
          <c:extLst>
            <c:ext xmlns:c16="http://schemas.microsoft.com/office/drawing/2014/chart" uri="{C3380CC4-5D6E-409C-BE32-E72D297353CC}">
              <c16:uniqueId val="{00000035-739E-4593-BBF5-E483EFDB1217}"/>
            </c:ext>
          </c:extLst>
        </c:ser>
        <c:ser>
          <c:idx val="54"/>
          <c:order val="54"/>
          <c:spPr>
            <a:ln w="9525" cap="rnd">
              <a:solidFill>
                <a:schemeClr val="accent1"/>
              </a:solidFill>
              <a:round/>
            </a:ln>
            <a:effectLst/>
          </c:spPr>
          <c:marker>
            <c:symbol val="none"/>
          </c:marker>
          <c:xVal>
            <c:numRef>
              <c:f>Rauscher!$IQ$1:$JN$1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Rauscher!$IQ$57:$JN$57</c:f>
              <c:numCache>
                <c:formatCode>0%</c:formatCode>
                <c:ptCount val="24"/>
                <c:pt idx="0">
                  <c:v>1.2312564229253565E-41</c:v>
                </c:pt>
                <c:pt idx="1">
                  <c:v>1.2965525223439661E-24</c:v>
                </c:pt>
                <c:pt idx="2">
                  <c:v>5.4419157241710881E-17</c:v>
                </c:pt>
                <c:pt idx="3">
                  <c:v>4.8753030852384502E-10</c:v>
                </c:pt>
                <c:pt idx="4">
                  <c:v>6.3161831419773906E-7</c:v>
                </c:pt>
                <c:pt idx="5">
                  <c:v>2.0425414072467122E-5</c:v>
                </c:pt>
                <c:pt idx="6">
                  <c:v>1.1588871399603649E-4</c:v>
                </c:pt>
                <c:pt idx="7">
                  <c:v>3.0621936326238511E-4</c:v>
                </c:pt>
                <c:pt idx="8">
                  <c:v>5.5474861155582495E-4</c:v>
                </c:pt>
                <c:pt idx="9">
                  <c:v>8.1332157047421972E-4</c:v>
                </c:pt>
                <c:pt idx="10">
                  <c:v>1.0500812886863526E-3</c:v>
                </c:pt>
                <c:pt idx="11">
                  <c:v>1.7469456822343178E-3</c:v>
                </c:pt>
                <c:pt idx="12">
                  <c:v>1.9892436476854252E-3</c:v>
                </c:pt>
                <c:pt idx="13">
                  <c:v>2.0847089485756063E-3</c:v>
                </c:pt>
                <c:pt idx="14">
                  <c:v>2.1277132489878683E-3</c:v>
                </c:pt>
                <c:pt idx="15">
                  <c:v>2.1488626421640898E-3</c:v>
                </c:pt>
                <c:pt idx="16">
                  <c:v>2.1597783494851919E-3</c:v>
                </c:pt>
                <c:pt idx="17">
                  <c:v>2.1654790338368627E-3</c:v>
                </c:pt>
                <c:pt idx="18">
                  <c:v>2.168355260111931E-3</c:v>
                </c:pt>
                <c:pt idx="19">
                  <c:v>2.1699843835335064E-3</c:v>
                </c:pt>
                <c:pt idx="20">
                  <c:v>2.1692620294605806E-3</c:v>
                </c:pt>
                <c:pt idx="21">
                  <c:v>2.1677340439061588E-3</c:v>
                </c:pt>
                <c:pt idx="22">
                  <c:v>2.1659810497807641E-3</c:v>
                </c:pt>
                <c:pt idx="23">
                  <c:v>2.1642326144685276E-3</c:v>
                </c:pt>
              </c:numCache>
            </c:numRef>
          </c:yVal>
          <c:smooth val="1"/>
          <c:extLst>
            <c:ext xmlns:c16="http://schemas.microsoft.com/office/drawing/2014/chart" uri="{C3380CC4-5D6E-409C-BE32-E72D297353CC}">
              <c16:uniqueId val="{00000036-739E-4593-BBF5-E483EFDB1217}"/>
            </c:ext>
          </c:extLst>
        </c:ser>
        <c:ser>
          <c:idx val="55"/>
          <c:order val="55"/>
          <c:spPr>
            <a:ln w="9525" cap="rnd">
              <a:solidFill>
                <a:schemeClr val="accent2"/>
              </a:solidFill>
              <a:round/>
            </a:ln>
            <a:effectLst/>
          </c:spPr>
          <c:marker>
            <c:symbol val="none"/>
          </c:marker>
          <c:xVal>
            <c:numRef>
              <c:f>Rauscher!$IQ$1:$JN$1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Rauscher!$IQ$58:$JN$58</c:f>
              <c:numCache>
                <c:formatCode>0%</c:formatCode>
                <c:ptCount val="24"/>
                <c:pt idx="0">
                  <c:v>7.7999062736583291E-45</c:v>
                </c:pt>
                <c:pt idx="1">
                  <c:v>1.1400611531383079E-26</c:v>
                </c:pt>
                <c:pt idx="2">
                  <c:v>1.7827417039777733E-18</c:v>
                </c:pt>
                <c:pt idx="3">
                  <c:v>5.9502718973405187E-11</c:v>
                </c:pt>
                <c:pt idx="4">
                  <c:v>1.487952937454714E-7</c:v>
                </c:pt>
                <c:pt idx="5">
                  <c:v>7.1394527570000487E-6</c:v>
                </c:pt>
                <c:pt idx="6">
                  <c:v>5.2695667975092546E-5</c:v>
                </c:pt>
                <c:pt idx="7">
                  <c:v>1.6802202579880646E-4</c:v>
                </c:pt>
                <c:pt idx="8">
                  <c:v>3.5045288470758498E-4</c:v>
                </c:pt>
                <c:pt idx="9">
                  <c:v>5.7331801349293741E-4</c:v>
                </c:pt>
                <c:pt idx="10">
                  <c:v>8.0804606927194049E-4</c:v>
                </c:pt>
                <c:pt idx="11">
                  <c:v>1.7487684908271358E-3</c:v>
                </c:pt>
                <c:pt idx="12">
                  <c:v>2.2712281156820014E-3</c:v>
                </c:pt>
                <c:pt idx="13">
                  <c:v>2.5756694164086958E-3</c:v>
                </c:pt>
                <c:pt idx="14">
                  <c:v>2.7708035259035842E-3</c:v>
                </c:pt>
                <c:pt idx="15">
                  <c:v>2.9055024694769494E-3</c:v>
                </c:pt>
                <c:pt idx="16">
                  <c:v>3.0037359056960672E-3</c:v>
                </c:pt>
                <c:pt idx="17">
                  <c:v>3.078410433201265E-3</c:v>
                </c:pt>
                <c:pt idx="18">
                  <c:v>3.1370320655727218E-3</c:v>
                </c:pt>
                <c:pt idx="19">
                  <c:v>3.2230652670599521E-3</c:v>
                </c:pt>
                <c:pt idx="20">
                  <c:v>3.2831028325870826E-3</c:v>
                </c:pt>
                <c:pt idx="21">
                  <c:v>3.3273497556536797E-3</c:v>
                </c:pt>
                <c:pt idx="22">
                  <c:v>3.3612986179430331E-3</c:v>
                </c:pt>
                <c:pt idx="23">
                  <c:v>3.3881635989850912E-3</c:v>
                </c:pt>
              </c:numCache>
            </c:numRef>
          </c:yVal>
          <c:smooth val="1"/>
          <c:extLst>
            <c:ext xmlns:c16="http://schemas.microsoft.com/office/drawing/2014/chart" uri="{C3380CC4-5D6E-409C-BE32-E72D297353CC}">
              <c16:uniqueId val="{00000037-739E-4593-BBF5-E483EFDB1217}"/>
            </c:ext>
          </c:extLst>
        </c:ser>
        <c:ser>
          <c:idx val="56"/>
          <c:order val="56"/>
          <c:spPr>
            <a:ln w="9525" cap="rnd">
              <a:solidFill>
                <a:schemeClr val="accent3"/>
              </a:solidFill>
              <a:round/>
            </a:ln>
            <a:effectLst/>
          </c:spPr>
          <c:marker>
            <c:symbol val="none"/>
          </c:marker>
          <c:xVal>
            <c:numRef>
              <c:f>Rauscher!$IQ$1:$JN$1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Rauscher!$IQ$59:$JN$59</c:f>
              <c:numCache>
                <c:formatCode>0%</c:formatCode>
                <c:ptCount val="24"/>
                <c:pt idx="0">
                  <c:v>2.3886723789046985E-11</c:v>
                </c:pt>
                <c:pt idx="1">
                  <c:v>1.6108252427061526E-14</c:v>
                </c:pt>
                <c:pt idx="2">
                  <c:v>5.410473084831708E-17</c:v>
                </c:pt>
                <c:pt idx="3">
                  <c:v>3.8789141328574208E-20</c:v>
                </c:pt>
                <c:pt idx="4">
                  <c:v>4.4954773980295041E-22</c:v>
                </c:pt>
                <c:pt idx="5">
                  <c:v>1.3597513819004728E-23</c:v>
                </c:pt>
                <c:pt idx="6">
                  <c:v>7.3786142507965053E-25</c:v>
                </c:pt>
                <c:pt idx="7">
                  <c:v>7.0399552731005155E-26</c:v>
                </c:pt>
                <c:pt idx="8">
                  <c:v>1.0564189084260328E-26</c:v>
                </c:pt>
                <c:pt idx="9">
                  <c:v>2.2315381998986883E-27</c:v>
                </c:pt>
                <c:pt idx="10">
                  <c:v>6.1157064213041319E-28</c:v>
                </c:pt>
                <c:pt idx="11">
                  <c:v>9.7307907694283061E-30</c:v>
                </c:pt>
                <c:pt idx="12">
                  <c:v>1.083625520060964E-30</c:v>
                </c:pt>
                <c:pt idx="13">
                  <c:v>2.814687485026341E-31</c:v>
                </c:pt>
                <c:pt idx="14">
                  <c:v>1.1335139102431939E-31</c:v>
                </c:pt>
                <c:pt idx="15">
                  <c:v>5.8917339794011942E-32</c:v>
                </c:pt>
                <c:pt idx="16">
                  <c:v>3.5981908541209781E-32</c:v>
                </c:pt>
                <c:pt idx="17">
                  <c:v>2.4487779944222857E-32</c:v>
                </c:pt>
                <c:pt idx="18">
                  <c:v>1.7984658819465716E-32</c:v>
                </c:pt>
                <c:pt idx="19">
                  <c:v>1.1305580750146659E-32</c:v>
                </c:pt>
                <c:pt idx="20">
                  <c:v>8.107904807889166E-33</c:v>
                </c:pt>
                <c:pt idx="21">
                  <c:v>6.3157203801369055E-33</c:v>
                </c:pt>
                <c:pt idx="22">
                  <c:v>5.1991429410920122E-33</c:v>
                </c:pt>
                <c:pt idx="23">
                  <c:v>4.4490697046881624E-33</c:v>
                </c:pt>
              </c:numCache>
            </c:numRef>
          </c:yVal>
          <c:smooth val="1"/>
          <c:extLst>
            <c:ext xmlns:c16="http://schemas.microsoft.com/office/drawing/2014/chart" uri="{C3380CC4-5D6E-409C-BE32-E72D297353CC}">
              <c16:uniqueId val="{00000038-739E-4593-BBF5-E483EFDB1217}"/>
            </c:ext>
          </c:extLst>
        </c:ser>
        <c:ser>
          <c:idx val="57"/>
          <c:order val="57"/>
          <c:spPr>
            <a:ln w="9525" cap="rnd">
              <a:solidFill>
                <a:schemeClr val="accent4"/>
              </a:solidFill>
              <a:round/>
            </a:ln>
            <a:effectLst/>
          </c:spPr>
          <c:marker>
            <c:symbol val="none"/>
          </c:marker>
          <c:xVal>
            <c:numRef>
              <c:f>Rauscher!$IQ$1:$JN$1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Rauscher!$IQ$60:$JN$60</c:f>
              <c:numCache>
                <c:formatCode>0%</c:formatCode>
                <c:ptCount val="24"/>
                <c:pt idx="0">
                  <c:v>6.9533428713195493E-6</c:v>
                </c:pt>
                <c:pt idx="1">
                  <c:v>1.2041262583987154E-3</c:v>
                </c:pt>
                <c:pt idx="2">
                  <c:v>2.0495197747066323E-3</c:v>
                </c:pt>
                <c:pt idx="3">
                  <c:v>7.4459533218907857E-4</c:v>
                </c:pt>
                <c:pt idx="4">
                  <c:v>1.9425964816587591E-4</c:v>
                </c:pt>
                <c:pt idx="5">
                  <c:v>3.8063109965052395E-5</c:v>
                </c:pt>
                <c:pt idx="6">
                  <c:v>7.1775829688209271E-6</c:v>
                </c:pt>
                <c:pt idx="7">
                  <c:v>1.6671410828992106E-6</c:v>
                </c:pt>
                <c:pt idx="8">
                  <c:v>4.8757103629181954E-7</c:v>
                </c:pt>
                <c:pt idx="9">
                  <c:v>1.7306350609738446E-7</c:v>
                </c:pt>
                <c:pt idx="10">
                  <c:v>7.1840170280357564E-8</c:v>
                </c:pt>
                <c:pt idx="11">
                  <c:v>3.9721671231217589E-9</c:v>
                </c:pt>
                <c:pt idx="12">
                  <c:v>8.2458974529889173E-10</c:v>
                </c:pt>
                <c:pt idx="13">
                  <c:v>3.1122643895390586E-10</c:v>
                </c:pt>
                <c:pt idx="14">
                  <c:v>1.6079216631210317E-10</c:v>
                </c:pt>
                <c:pt idx="15">
                  <c:v>9.9852966025003928E-11</c:v>
                </c:pt>
                <c:pt idx="16">
                  <c:v>6.9688624282616985E-11</c:v>
                </c:pt>
                <c:pt idx="17">
                  <c:v>5.2614687784950888E-11</c:v>
                </c:pt>
                <c:pt idx="18">
                  <c:v>4.198785583952261E-11</c:v>
                </c:pt>
                <c:pt idx="19">
                  <c:v>2.989580387564174E-11</c:v>
                </c:pt>
                <c:pt idx="20">
                  <c:v>2.3435051082232314E-11</c:v>
                </c:pt>
                <c:pt idx="21">
                  <c:v>1.951461938746358E-11</c:v>
                </c:pt>
                <c:pt idx="22">
                  <c:v>1.6920332494848574E-11</c:v>
                </c:pt>
                <c:pt idx="23">
                  <c:v>1.5093094816470135E-11</c:v>
                </c:pt>
              </c:numCache>
            </c:numRef>
          </c:yVal>
          <c:smooth val="1"/>
          <c:extLst>
            <c:ext xmlns:c16="http://schemas.microsoft.com/office/drawing/2014/chart" uri="{C3380CC4-5D6E-409C-BE32-E72D297353CC}">
              <c16:uniqueId val="{00000039-739E-4593-BBF5-E483EFDB1217}"/>
            </c:ext>
          </c:extLst>
        </c:ser>
        <c:ser>
          <c:idx val="58"/>
          <c:order val="58"/>
          <c:spPr>
            <a:ln w="9525" cap="rnd">
              <a:solidFill>
                <a:schemeClr val="accent5"/>
              </a:solidFill>
              <a:round/>
            </a:ln>
            <a:effectLst/>
          </c:spPr>
          <c:marker>
            <c:symbol val="none"/>
          </c:marker>
          <c:xVal>
            <c:numRef>
              <c:f>Rauscher!$IQ$1:$JN$1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Rauscher!$IQ$61:$JN$61</c:f>
              <c:numCache>
                <c:formatCode>0%</c:formatCode>
                <c:ptCount val="24"/>
                <c:pt idx="0">
                  <c:v>3.6032756290571817E-14</c:v>
                </c:pt>
                <c:pt idx="1">
                  <c:v>9.1530429876180417E-8</c:v>
                </c:pt>
                <c:pt idx="2">
                  <c:v>1.8868631620162852E-5</c:v>
                </c:pt>
                <c:pt idx="3">
                  <c:v>8.3023955365973501E-4</c:v>
                </c:pt>
                <c:pt idx="4">
                  <c:v>2.3837632347459693E-3</c:v>
                </c:pt>
                <c:pt idx="5">
                  <c:v>1.9694421771798655E-3</c:v>
                </c:pt>
                <c:pt idx="6">
                  <c:v>9.692953956734118E-4</c:v>
                </c:pt>
                <c:pt idx="7">
                  <c:v>4.4673455023245152E-4</c:v>
                </c:pt>
                <c:pt idx="8">
                  <c:v>2.1843112958808988E-4</c:v>
                </c:pt>
                <c:pt idx="9">
                  <c:v>1.1563297487527814E-4</c:v>
                </c:pt>
                <c:pt idx="10">
                  <c:v>6.6088091212604155E-5</c:v>
                </c:pt>
                <c:pt idx="11">
                  <c:v>9.5372316550182359E-6</c:v>
                </c:pt>
                <c:pt idx="12">
                  <c:v>3.1985432711992741E-6</c:v>
                </c:pt>
                <c:pt idx="13">
                  <c:v>1.6098391077952101E-6</c:v>
                </c:pt>
                <c:pt idx="14">
                  <c:v>1.0076243848330345E-6</c:v>
                </c:pt>
                <c:pt idx="15">
                  <c:v>7.1765316449769291E-7</c:v>
                </c:pt>
                <c:pt idx="16">
                  <c:v>5.5507978928599384E-7</c:v>
                </c:pt>
                <c:pt idx="17">
                  <c:v>4.5396297640188698E-7</c:v>
                </c:pt>
                <c:pt idx="18">
                  <c:v>3.8620070789164276E-7</c:v>
                </c:pt>
                <c:pt idx="19">
                  <c:v>3.026659045043058E-7</c:v>
                </c:pt>
                <c:pt idx="20">
                  <c:v>2.5408503967363813E-7</c:v>
                </c:pt>
                <c:pt idx="21">
                  <c:v>2.2273743807114462E-7</c:v>
                </c:pt>
                <c:pt idx="22">
                  <c:v>2.0100274323944169E-7</c:v>
                </c:pt>
                <c:pt idx="23">
                  <c:v>1.851225643047558E-7</c:v>
                </c:pt>
              </c:numCache>
            </c:numRef>
          </c:yVal>
          <c:smooth val="1"/>
          <c:extLst>
            <c:ext xmlns:c16="http://schemas.microsoft.com/office/drawing/2014/chart" uri="{C3380CC4-5D6E-409C-BE32-E72D297353CC}">
              <c16:uniqueId val="{0000003A-739E-4593-BBF5-E483EFDB1217}"/>
            </c:ext>
          </c:extLst>
        </c:ser>
        <c:ser>
          <c:idx val="59"/>
          <c:order val="59"/>
          <c:spPr>
            <a:ln w="9525" cap="rnd">
              <a:solidFill>
                <a:schemeClr val="accent6"/>
              </a:solidFill>
              <a:round/>
            </a:ln>
            <a:effectLst/>
          </c:spPr>
          <c:marker>
            <c:symbol val="none"/>
          </c:marker>
          <c:xVal>
            <c:numRef>
              <c:f>Rauscher!$IQ$1:$JN$1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Rauscher!$IQ$62:$JN$62</c:f>
              <c:numCache>
                <c:formatCode>0%</c:formatCode>
                <c:ptCount val="24"/>
                <c:pt idx="0">
                  <c:v>1.6049714987109572E-26</c:v>
                </c:pt>
                <c:pt idx="1">
                  <c:v>3.9803652875515056E-15</c:v>
                </c:pt>
                <c:pt idx="2">
                  <c:v>2.5638441839943818E-10</c:v>
                </c:pt>
                <c:pt idx="3">
                  <c:v>3.5249132709704774E-6</c:v>
                </c:pt>
                <c:pt idx="4">
                  <c:v>1.7889781249937035E-4</c:v>
                </c:pt>
                <c:pt idx="5">
                  <c:v>8.2817722953191261E-4</c:v>
                </c:pt>
                <c:pt idx="6">
                  <c:v>1.285863769018582E-3</c:v>
                </c:pt>
                <c:pt idx="7">
                  <c:v>1.346441426222172E-3</c:v>
                </c:pt>
                <c:pt idx="8">
                  <c:v>1.2182931154834315E-3</c:v>
                </c:pt>
                <c:pt idx="9">
                  <c:v>1.0409226052554628E-3</c:v>
                </c:pt>
                <c:pt idx="10">
                  <c:v>8.7252832819460541E-4</c:v>
                </c:pt>
                <c:pt idx="11">
                  <c:v>3.9722577205861031E-4</c:v>
                </c:pt>
                <c:pt idx="12">
                  <c:v>2.366174098648176E-4</c:v>
                </c:pt>
                <c:pt idx="13">
                  <c:v>1.6809878203718362E-4</c:v>
                </c:pt>
                <c:pt idx="14">
                  <c:v>1.3239528354225683E-4</c:v>
                </c:pt>
                <c:pt idx="15">
                  <c:v>1.111138694805175E-4</c:v>
                </c:pt>
                <c:pt idx="16">
                  <c:v>9.7200600834928473E-5</c:v>
                </c:pt>
                <c:pt idx="17">
                  <c:v>8.7481025631666994E-5</c:v>
                </c:pt>
                <c:pt idx="18">
                  <c:v>8.034713844674625E-5</c:v>
                </c:pt>
                <c:pt idx="19">
                  <c:v>7.0634475494184122E-5</c:v>
                </c:pt>
                <c:pt idx="20">
                  <c:v>6.4368328354726239E-5</c:v>
                </c:pt>
                <c:pt idx="21">
                  <c:v>6.0008986139670477E-5</c:v>
                </c:pt>
                <c:pt idx="22">
                  <c:v>5.6808719763486763E-5</c:v>
                </c:pt>
                <c:pt idx="23">
                  <c:v>5.4363114980961893E-5</c:v>
                </c:pt>
              </c:numCache>
            </c:numRef>
          </c:yVal>
          <c:smooth val="1"/>
          <c:extLst>
            <c:ext xmlns:c16="http://schemas.microsoft.com/office/drawing/2014/chart" uri="{C3380CC4-5D6E-409C-BE32-E72D297353CC}">
              <c16:uniqueId val="{0000003B-739E-4593-BBF5-E483EFDB1217}"/>
            </c:ext>
          </c:extLst>
        </c:ser>
        <c:ser>
          <c:idx val="60"/>
          <c:order val="60"/>
          <c:spPr>
            <a:ln w="9525" cap="rnd">
              <a:solidFill>
                <a:schemeClr val="accent1">
                  <a:lumMod val="60000"/>
                </a:schemeClr>
              </a:solidFill>
              <a:round/>
            </a:ln>
            <a:effectLst/>
          </c:spPr>
          <c:marker>
            <c:symbol val="none"/>
          </c:marker>
          <c:xVal>
            <c:numRef>
              <c:f>Rauscher!$IQ$1:$JN$1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Rauscher!$IQ$63:$JN$63</c:f>
              <c:numCache>
                <c:formatCode>0%</c:formatCode>
                <c:ptCount val="24"/>
                <c:pt idx="0">
                  <c:v>3.1616143138725209E-28</c:v>
                </c:pt>
                <c:pt idx="1">
                  <c:v>3.5445643471999288E-16</c:v>
                </c:pt>
                <c:pt idx="2">
                  <c:v>4.8543462171196844E-11</c:v>
                </c:pt>
                <c:pt idx="3">
                  <c:v>1.4190141974201239E-6</c:v>
                </c:pt>
                <c:pt idx="4">
                  <c:v>1.0501296663662727E-4</c:v>
                </c:pt>
                <c:pt idx="5">
                  <c:v>6.0959435745405331E-4</c:v>
                </c:pt>
                <c:pt idx="6">
                  <c:v>1.1006074533399855E-3</c:v>
                </c:pt>
                <c:pt idx="7">
                  <c:v>1.2835856070323066E-3</c:v>
                </c:pt>
                <c:pt idx="8">
                  <c:v>1.2591836508247267E-3</c:v>
                </c:pt>
                <c:pt idx="9">
                  <c:v>1.145659757372311E-3</c:v>
                </c:pt>
                <c:pt idx="10">
                  <c:v>1.0098496049623009E-3</c:v>
                </c:pt>
                <c:pt idx="11">
                  <c:v>5.346067264188866E-4</c:v>
                </c:pt>
                <c:pt idx="12">
                  <c:v>3.434026288353026E-4</c:v>
                </c:pt>
                <c:pt idx="13">
                  <c:v>2.5525686867927297E-4</c:v>
                </c:pt>
                <c:pt idx="14">
                  <c:v>2.0719980959694464E-4</c:v>
                </c:pt>
                <c:pt idx="15">
                  <c:v>1.7768267611351191E-4</c:v>
                </c:pt>
                <c:pt idx="16">
                  <c:v>1.5796677312780413E-4</c:v>
                </c:pt>
                <c:pt idx="17">
                  <c:v>1.4396955082797067E-4</c:v>
                </c:pt>
                <c:pt idx="18">
                  <c:v>1.3356577449034955E-4</c:v>
                </c:pt>
                <c:pt idx="19">
                  <c:v>1.1920472798304219E-4</c:v>
                </c:pt>
                <c:pt idx="20">
                  <c:v>1.0980673425518032E-4</c:v>
                </c:pt>
                <c:pt idx="21">
                  <c:v>1.0320079085872274E-4</c:v>
                </c:pt>
                <c:pt idx="22">
                  <c:v>9.8313177191712304E-5</c:v>
                </c:pt>
                <c:pt idx="23">
                  <c:v>9.4555121602658395E-5</c:v>
                </c:pt>
              </c:numCache>
            </c:numRef>
          </c:yVal>
          <c:smooth val="1"/>
          <c:extLst>
            <c:ext xmlns:c16="http://schemas.microsoft.com/office/drawing/2014/chart" uri="{C3380CC4-5D6E-409C-BE32-E72D297353CC}">
              <c16:uniqueId val="{0000003C-739E-4593-BBF5-E483EFDB1217}"/>
            </c:ext>
          </c:extLst>
        </c:ser>
        <c:ser>
          <c:idx val="61"/>
          <c:order val="61"/>
          <c:spPr>
            <a:ln w="9525" cap="rnd">
              <a:solidFill>
                <a:schemeClr val="accent2">
                  <a:lumMod val="60000"/>
                </a:schemeClr>
              </a:solidFill>
              <a:round/>
            </a:ln>
            <a:effectLst/>
          </c:spPr>
          <c:marker>
            <c:symbol val="none"/>
          </c:marker>
          <c:xVal>
            <c:numRef>
              <c:f>Rauscher!$IQ$1:$JN$1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Rauscher!$IQ$64:$JN$64</c:f>
              <c:numCache>
                <c:formatCode>0%</c:formatCode>
                <c:ptCount val="24"/>
                <c:pt idx="0">
                  <c:v>4.5847996027258912E-32</c:v>
                </c:pt>
                <c:pt idx="1">
                  <c:v>1.4314320583255526E-18</c:v>
                </c:pt>
                <c:pt idx="2">
                  <c:v>1.0345150783120074E-12</c:v>
                </c:pt>
                <c:pt idx="3">
                  <c:v>1.5958461535107974E-7</c:v>
                </c:pt>
                <c:pt idx="4">
                  <c:v>2.7129782344837602E-5</c:v>
                </c:pt>
                <c:pt idx="5">
                  <c:v>2.5939630252731804E-4</c:v>
                </c:pt>
                <c:pt idx="6">
                  <c:v>6.5318309010963904E-4</c:v>
                </c:pt>
                <c:pt idx="7">
                  <c:v>9.6611108555513792E-4</c:v>
                </c:pt>
                <c:pt idx="8">
                  <c:v>1.1326379538049557E-3</c:v>
                </c:pt>
                <c:pt idx="9">
                  <c:v>1.1837433240094915E-3</c:v>
                </c:pt>
                <c:pt idx="10">
                  <c:v>1.1657850041917898E-3</c:v>
                </c:pt>
                <c:pt idx="11">
                  <c:v>8.6074760701510434E-4</c:v>
                </c:pt>
                <c:pt idx="12">
                  <c:v>6.5295738930498865E-4</c:v>
                </c:pt>
                <c:pt idx="13">
                  <c:v>5.3629352687800354E-4</c:v>
                </c:pt>
                <c:pt idx="14">
                  <c:v>4.652757285319467E-4</c:v>
                </c:pt>
                <c:pt idx="15">
                  <c:v>4.1841387823452099E-4</c:v>
                </c:pt>
                <c:pt idx="16">
                  <c:v>3.8548430696224497E-4</c:v>
                </c:pt>
                <c:pt idx="17">
                  <c:v>3.6120318879586213E-4</c:v>
                </c:pt>
                <c:pt idx="18">
                  <c:v>3.426163537442726E-4</c:v>
                </c:pt>
                <c:pt idx="19">
                  <c:v>3.1612172795311661E-4</c:v>
                </c:pt>
                <c:pt idx="20">
                  <c:v>2.9820149465559806E-4</c:v>
                </c:pt>
                <c:pt idx="21">
                  <c:v>2.8530136311300289E-4</c:v>
                </c:pt>
                <c:pt idx="22">
                  <c:v>2.7558307240759412E-4</c:v>
                </c:pt>
                <c:pt idx="23">
                  <c:v>2.6800435529622068E-4</c:v>
                </c:pt>
              </c:numCache>
            </c:numRef>
          </c:yVal>
          <c:smooth val="1"/>
          <c:extLst>
            <c:ext xmlns:c16="http://schemas.microsoft.com/office/drawing/2014/chart" uri="{C3380CC4-5D6E-409C-BE32-E72D297353CC}">
              <c16:uniqueId val="{0000003D-739E-4593-BBF5-E483EFDB1217}"/>
            </c:ext>
          </c:extLst>
        </c:ser>
        <c:ser>
          <c:idx val="62"/>
          <c:order val="62"/>
          <c:spPr>
            <a:ln w="9525" cap="rnd">
              <a:solidFill>
                <a:schemeClr val="accent3">
                  <a:lumMod val="60000"/>
                </a:schemeClr>
              </a:solidFill>
              <a:round/>
            </a:ln>
            <a:effectLst/>
          </c:spPr>
          <c:marker>
            <c:symbol val="none"/>
          </c:marker>
          <c:xVal>
            <c:numRef>
              <c:f>Rauscher!$IQ$1:$JN$1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Rauscher!$IQ$65:$JN$65</c:f>
              <c:numCache>
                <c:formatCode>0%</c:formatCode>
                <c:ptCount val="24"/>
                <c:pt idx="0">
                  <c:v>2.4586842019045964E-32</c:v>
                </c:pt>
                <c:pt idx="1">
                  <c:v>9.6817280945075607E-19</c:v>
                </c:pt>
                <c:pt idx="2">
                  <c:v>7.858123350983447E-13</c:v>
                </c:pt>
                <c:pt idx="3">
                  <c:v>1.3613597702346188E-7</c:v>
                </c:pt>
                <c:pt idx="4">
                  <c:v>2.452607987127903E-5</c:v>
                </c:pt>
                <c:pt idx="5">
                  <c:v>2.4280944282606539E-4</c:v>
                </c:pt>
                <c:pt idx="6">
                  <c:v>6.2577282442698081E-4</c:v>
                </c:pt>
                <c:pt idx="7">
                  <c:v>9.410415807065397E-4</c:v>
                </c:pt>
                <c:pt idx="8">
                  <c:v>1.1170505971692688E-3</c:v>
                </c:pt>
                <c:pt idx="9">
                  <c:v>1.1787976650642533E-3</c:v>
                </c:pt>
                <c:pt idx="10">
                  <c:v>1.1699308159655636E-3</c:v>
                </c:pt>
                <c:pt idx="11">
                  <c:v>8.8409211002061746E-4</c:v>
                </c:pt>
                <c:pt idx="12">
                  <c:v>6.7849479327532192E-4</c:v>
                </c:pt>
                <c:pt idx="13">
                  <c:v>5.6116196297905849E-4</c:v>
                </c:pt>
                <c:pt idx="14">
                  <c:v>4.8911621826709976E-4</c:v>
                </c:pt>
                <c:pt idx="15">
                  <c:v>4.4131403883865321E-4</c:v>
                </c:pt>
                <c:pt idx="16">
                  <c:v>4.0759454411640975E-4</c:v>
                </c:pt>
                <c:pt idx="17">
                  <c:v>3.8266014618337188E-4</c:v>
                </c:pt>
                <c:pt idx="18">
                  <c:v>3.6353124560923992E-4</c:v>
                </c:pt>
                <c:pt idx="19">
                  <c:v>3.3619867720499565E-4</c:v>
                </c:pt>
                <c:pt idx="20">
                  <c:v>3.1766653601053346E-4</c:v>
                </c:pt>
                <c:pt idx="21">
                  <c:v>3.0430248343139946E-4</c:v>
                </c:pt>
                <c:pt idx="22">
                  <c:v>2.9422135190247705E-4</c:v>
                </c:pt>
                <c:pt idx="23">
                  <c:v>2.8635152470640849E-4</c:v>
                </c:pt>
              </c:numCache>
            </c:numRef>
          </c:yVal>
          <c:smooth val="1"/>
          <c:extLst>
            <c:ext xmlns:c16="http://schemas.microsoft.com/office/drawing/2014/chart" uri="{C3380CC4-5D6E-409C-BE32-E72D297353CC}">
              <c16:uniqueId val="{0000003E-739E-4593-BBF5-E483EFDB1217}"/>
            </c:ext>
          </c:extLst>
        </c:ser>
        <c:ser>
          <c:idx val="63"/>
          <c:order val="63"/>
          <c:spPr>
            <a:ln w="9525" cap="rnd">
              <a:solidFill>
                <a:schemeClr val="accent4">
                  <a:lumMod val="60000"/>
                </a:schemeClr>
              </a:solidFill>
              <a:round/>
            </a:ln>
            <a:effectLst/>
          </c:spPr>
          <c:marker>
            <c:symbol val="none"/>
          </c:marker>
          <c:xVal>
            <c:numRef>
              <c:f>Rauscher!$IQ$1:$JN$1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Rauscher!$IQ$66:$JN$66</c:f>
              <c:numCache>
                <c:formatCode>0%</c:formatCode>
                <c:ptCount val="24"/>
                <c:pt idx="0">
                  <c:v>1.1307847281394375E-38</c:v>
                </c:pt>
                <c:pt idx="1">
                  <c:v>9.6343907481962641E-23</c:v>
                </c:pt>
                <c:pt idx="2">
                  <c:v>1.1502369427832556E-15</c:v>
                </c:pt>
                <c:pt idx="3">
                  <c:v>2.9311529320835006E-9</c:v>
                </c:pt>
                <c:pt idx="4">
                  <c:v>2.0253134724364732E-6</c:v>
                </c:pt>
                <c:pt idx="5">
                  <c:v>4.4916800632372433E-5</c:v>
                </c:pt>
                <c:pt idx="6">
                  <c:v>1.9818891503302517E-4</c:v>
                </c:pt>
                <c:pt idx="7">
                  <c:v>4.3759369885318383E-4</c:v>
                </c:pt>
                <c:pt idx="8">
                  <c:v>6.928429147618052E-4</c:v>
                </c:pt>
                <c:pt idx="9">
                  <c:v>9.1474692851387031E-4</c:v>
                </c:pt>
                <c:pt idx="10">
                  <c:v>1.086079658574255E-3</c:v>
                </c:pt>
                <c:pt idx="11">
                  <c:v>1.4051362346758746E-3</c:v>
                </c:pt>
                <c:pt idx="12">
                  <c:v>1.4110004336954959E-3</c:v>
                </c:pt>
                <c:pt idx="13">
                  <c:v>1.3712753823181807E-3</c:v>
                </c:pt>
                <c:pt idx="14">
                  <c:v>1.330921378191488E-3</c:v>
                </c:pt>
                <c:pt idx="15">
                  <c:v>1.2967253401138859E-3</c:v>
                </c:pt>
                <c:pt idx="16">
                  <c:v>1.2686696614020781E-3</c:v>
                </c:pt>
                <c:pt idx="17">
                  <c:v>1.2456423838191598E-3</c:v>
                </c:pt>
                <c:pt idx="18">
                  <c:v>1.2265629714644771E-3</c:v>
                </c:pt>
                <c:pt idx="19">
                  <c:v>1.1970052285609398E-3</c:v>
                </c:pt>
                <c:pt idx="20">
                  <c:v>1.1753074062245432E-3</c:v>
                </c:pt>
                <c:pt idx="21">
                  <c:v>1.1587652723891752E-3</c:v>
                </c:pt>
                <c:pt idx="22">
                  <c:v>1.1457612677783985E-3</c:v>
                </c:pt>
                <c:pt idx="23">
                  <c:v>1.1352811600013435E-3</c:v>
                </c:pt>
              </c:numCache>
            </c:numRef>
          </c:yVal>
          <c:smooth val="1"/>
          <c:extLst>
            <c:ext xmlns:c16="http://schemas.microsoft.com/office/drawing/2014/chart" uri="{C3380CC4-5D6E-409C-BE32-E72D297353CC}">
              <c16:uniqueId val="{0000003F-739E-4593-BBF5-E483EFDB1217}"/>
            </c:ext>
          </c:extLst>
        </c:ser>
        <c:ser>
          <c:idx val="64"/>
          <c:order val="64"/>
          <c:spPr>
            <a:ln w="9525" cap="rnd">
              <a:solidFill>
                <a:schemeClr val="accent5">
                  <a:lumMod val="60000"/>
                </a:schemeClr>
              </a:solidFill>
              <a:round/>
            </a:ln>
            <a:effectLst/>
          </c:spPr>
          <c:marker>
            <c:symbol val="none"/>
          </c:marker>
          <c:xVal>
            <c:numRef>
              <c:f>Rauscher!$IQ$1:$JN$1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Rauscher!$IQ$67:$JN$67</c:f>
              <c:numCache>
                <c:formatCode>0%</c:formatCode>
                <c:ptCount val="24"/>
                <c:pt idx="0">
                  <c:v>1.5539442680246463E-43</c:v>
                </c:pt>
                <c:pt idx="1">
                  <c:v>7.6890975816471895E-26</c:v>
                </c:pt>
                <c:pt idx="2">
                  <c:v>6.9957814593189546E-18</c:v>
                </c:pt>
                <c:pt idx="3">
                  <c:v>1.3585799667923674E-10</c:v>
                </c:pt>
                <c:pt idx="4">
                  <c:v>2.5914204564529292E-7</c:v>
                </c:pt>
                <c:pt idx="5">
                  <c:v>1.0569484039700777E-5</c:v>
                </c:pt>
                <c:pt idx="6">
                  <c:v>7.0004167327461216E-5</c:v>
                </c:pt>
                <c:pt idx="7">
                  <c:v>2.0659284688229703E-4</c:v>
                </c:pt>
                <c:pt idx="8">
                  <c:v>4.0661066503800981E-4</c:v>
                </c:pt>
                <c:pt idx="9">
                  <c:v>6.358354865148067E-4</c:v>
                </c:pt>
                <c:pt idx="10">
                  <c:v>8.6438124703792755E-4</c:v>
                </c:pt>
                <c:pt idx="11">
                  <c:v>1.6786557824565939E-3</c:v>
                </c:pt>
                <c:pt idx="12">
                  <c:v>2.0652381809407963E-3</c:v>
                </c:pt>
                <c:pt idx="13">
                  <c:v>2.2671880614453565E-3</c:v>
                </c:pt>
                <c:pt idx="14">
                  <c:v>2.3866854188254981E-3</c:v>
                </c:pt>
                <c:pt idx="15">
                  <c:v>2.4642837535655093E-3</c:v>
                </c:pt>
                <c:pt idx="16">
                  <c:v>2.5182058209235309E-3</c:v>
                </c:pt>
                <c:pt idx="17">
                  <c:v>2.5576199418772213E-3</c:v>
                </c:pt>
                <c:pt idx="18">
                  <c:v>2.5875720592540533E-3</c:v>
                </c:pt>
                <c:pt idx="19">
                  <c:v>2.6298961954603767E-3</c:v>
                </c:pt>
                <c:pt idx="20">
                  <c:v>2.6582388500792447E-3</c:v>
                </c:pt>
                <c:pt idx="21">
                  <c:v>2.6784773343906817E-3</c:v>
                </c:pt>
                <c:pt idx="22">
                  <c:v>2.6936218307025178E-3</c:v>
                </c:pt>
                <c:pt idx="23">
                  <c:v>2.7053652196815181E-3</c:v>
                </c:pt>
              </c:numCache>
            </c:numRef>
          </c:yVal>
          <c:smooth val="1"/>
          <c:extLst>
            <c:ext xmlns:c16="http://schemas.microsoft.com/office/drawing/2014/chart" uri="{C3380CC4-5D6E-409C-BE32-E72D297353CC}">
              <c16:uniqueId val="{00000040-739E-4593-BBF5-E483EFDB1217}"/>
            </c:ext>
          </c:extLst>
        </c:ser>
        <c:ser>
          <c:idx val="65"/>
          <c:order val="65"/>
          <c:spPr>
            <a:ln w="9525" cap="rnd">
              <a:solidFill>
                <a:schemeClr val="accent6">
                  <a:lumMod val="60000"/>
                </a:schemeClr>
              </a:solidFill>
              <a:round/>
            </a:ln>
            <a:effectLst/>
          </c:spPr>
          <c:marker>
            <c:symbol val="none"/>
          </c:marker>
          <c:xVal>
            <c:numRef>
              <c:f>Rauscher!$IQ$1:$JN$1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Rauscher!$IQ$68:$JN$68</c:f>
              <c:numCache>
                <c:formatCode>0%</c:formatCode>
                <c:ptCount val="24"/>
                <c:pt idx="0">
                  <c:v>1.7636966919424413E-46</c:v>
                </c:pt>
                <c:pt idx="1">
                  <c:v>9.9830029890057232E-28</c:v>
                </c:pt>
                <c:pt idx="2">
                  <c:v>3.0719967103949185E-19</c:v>
                </c:pt>
                <c:pt idx="3">
                  <c:v>2.0177548601483553E-11</c:v>
                </c:pt>
                <c:pt idx="4">
                  <c:v>7.0781607287976123E-8</c:v>
                </c:pt>
                <c:pt idx="5">
                  <c:v>4.1609828890590405E-6</c:v>
                </c:pt>
                <c:pt idx="6">
                  <c:v>3.5164607437775004E-5</c:v>
                </c:pt>
                <c:pt idx="7">
                  <c:v>1.2350853534590997E-4</c:v>
                </c:pt>
                <c:pt idx="8">
                  <c:v>2.7698759267259744E-4</c:v>
                </c:pt>
                <c:pt idx="9">
                  <c:v>4.7943110045970566E-4</c:v>
                </c:pt>
                <c:pt idx="10">
                  <c:v>7.0691417290891104E-4</c:v>
                </c:pt>
                <c:pt idx="11">
                  <c:v>1.7517121417931372E-3</c:v>
                </c:pt>
                <c:pt idx="12">
                  <c:v>2.4343953131903346E-3</c:v>
                </c:pt>
                <c:pt idx="13">
                  <c:v>2.8751494540195243E-3</c:v>
                </c:pt>
                <c:pt idx="14">
                  <c:v>3.1778691134087956E-3</c:v>
                </c:pt>
                <c:pt idx="15">
                  <c:v>3.3974377055704433E-3</c:v>
                </c:pt>
                <c:pt idx="16">
                  <c:v>3.5636248918143919E-3</c:v>
                </c:pt>
                <c:pt idx="17">
                  <c:v>3.6936585675267017E-3</c:v>
                </c:pt>
                <c:pt idx="18">
                  <c:v>3.7981243012144531E-3</c:v>
                </c:pt>
                <c:pt idx="19">
                  <c:v>3.9554809869843882E-3</c:v>
                </c:pt>
                <c:pt idx="20">
                  <c:v>4.0683159804615135E-3</c:v>
                </c:pt>
                <c:pt idx="21">
                  <c:v>4.1531597579203289E-3</c:v>
                </c:pt>
                <c:pt idx="22">
                  <c:v>4.2192695735208631E-3</c:v>
                </c:pt>
                <c:pt idx="23">
                  <c:v>4.2722292022793909E-3</c:v>
                </c:pt>
              </c:numCache>
            </c:numRef>
          </c:yVal>
          <c:smooth val="1"/>
          <c:extLst>
            <c:ext xmlns:c16="http://schemas.microsoft.com/office/drawing/2014/chart" uri="{C3380CC4-5D6E-409C-BE32-E72D297353CC}">
              <c16:uniqueId val="{00000041-739E-4593-BBF5-E483EFDB1217}"/>
            </c:ext>
          </c:extLst>
        </c:ser>
        <c:dLbls>
          <c:showLegendKey val="0"/>
          <c:showVal val="0"/>
          <c:showCatName val="0"/>
          <c:showSerName val="0"/>
          <c:showPercent val="0"/>
          <c:showBubbleSize val="0"/>
        </c:dLbls>
        <c:axId val="764279072"/>
        <c:axId val="1004934048"/>
      </c:scatterChart>
      <c:valAx>
        <c:axId val="764279072"/>
        <c:scaling>
          <c:orientation val="minMax"/>
          <c:max val="4"/>
        </c:scaling>
        <c:delete val="0"/>
        <c:axPos val="b"/>
        <c:majorGridlines>
          <c:spPr>
            <a:ln w="9525" cap="flat" cmpd="sng" algn="ctr">
              <a:solidFill>
                <a:schemeClr val="bg1">
                  <a:lumMod val="85000"/>
                </a:schemeClr>
              </a:solidFill>
              <a:round/>
            </a:ln>
            <a:effectLst/>
          </c:spPr>
        </c:majorGridlines>
        <c:title>
          <c:tx>
            <c:rich>
              <a:bodyPr rot="0" spcFirstLastPara="1" vertOverflow="ellipsis" vert="horz" wrap="square" anchor="ctr" anchorCtr="1"/>
              <a:lstStyle/>
              <a:p>
                <a:pPr>
                  <a:defRPr sz="1600" b="0" i="0" u="none" strike="noStrike" kern="1200" baseline="0">
                    <a:solidFill>
                      <a:schemeClr val="tx1"/>
                    </a:solidFill>
                    <a:latin typeface="Cambria" panose="02040503050406030204" pitchFamily="18" charset="0"/>
                    <a:ea typeface="Cambria" panose="02040503050406030204" pitchFamily="18" charset="0"/>
                    <a:cs typeface="+mn-cs"/>
                  </a:defRPr>
                </a:pPr>
                <a:r>
                  <a:rPr lang="en-US"/>
                  <a:t>T9 (GK)</a:t>
                </a:r>
              </a:p>
            </c:rich>
          </c:tx>
          <c:overlay val="0"/>
          <c:spPr>
            <a:noFill/>
            <a:ln>
              <a:noFill/>
            </a:ln>
            <a:effectLst/>
          </c:spPr>
          <c:txPr>
            <a:bodyPr rot="0" spcFirstLastPara="1" vertOverflow="ellipsis" vert="horz" wrap="square" anchor="ctr" anchorCtr="1"/>
            <a:lstStyle/>
            <a:p>
              <a:pPr>
                <a:defRPr sz="1600" b="0" i="0" u="none" strike="noStrike" kern="1200" baseline="0">
                  <a:solidFill>
                    <a:schemeClr val="tx1"/>
                  </a:solidFill>
                  <a:latin typeface="Cambria" panose="02040503050406030204" pitchFamily="18" charset="0"/>
                  <a:ea typeface="Cambria" panose="02040503050406030204" pitchFamily="18" charset="0"/>
                  <a:cs typeface="+mn-cs"/>
                </a:defRPr>
              </a:pPr>
              <a:endParaRPr lang="en-US"/>
            </a:p>
          </c:txPr>
        </c:title>
        <c:numFmt formatCode="#,##0" sourceLinked="0"/>
        <c:majorTickMark val="none"/>
        <c:minorTickMark val="none"/>
        <c:tickLblPos val="nextTo"/>
        <c:spPr>
          <a:noFill/>
          <a:ln>
            <a:solidFill>
              <a:schemeClr val="tx2">
                <a:lumMod val="40000"/>
                <a:lumOff val="60000"/>
              </a:schemeClr>
            </a:solidFill>
          </a:ln>
          <a:effectLst/>
        </c:spPr>
        <c:txPr>
          <a:bodyPr rot="-60000000" spcFirstLastPara="1" vertOverflow="ellipsis" vert="horz" wrap="square" anchor="ctr" anchorCtr="1"/>
          <a:lstStyle/>
          <a:p>
            <a:pPr>
              <a:defRPr sz="1600" b="0" i="0" u="none" strike="noStrike" kern="1200" baseline="0">
                <a:solidFill>
                  <a:schemeClr val="tx1"/>
                </a:solidFill>
                <a:latin typeface="Cambria" panose="02040503050406030204" pitchFamily="18" charset="0"/>
                <a:ea typeface="Cambria" panose="02040503050406030204" pitchFamily="18" charset="0"/>
                <a:cs typeface="+mn-cs"/>
              </a:defRPr>
            </a:pPr>
            <a:endParaRPr lang="en-US"/>
          </a:p>
        </c:txPr>
        <c:crossAx val="1004934048"/>
        <c:crossesAt val="1.0000000000000011E-20"/>
        <c:crossBetween val="midCat"/>
        <c:majorUnit val="1"/>
      </c:valAx>
      <c:valAx>
        <c:axId val="1004934048"/>
        <c:scaling>
          <c:orientation val="minMax"/>
          <c:max val="1"/>
          <c:min val="0"/>
        </c:scaling>
        <c:delete val="0"/>
        <c:axPos val="l"/>
        <c:majorGridlines>
          <c:spPr>
            <a:ln w="9525" cap="flat" cmpd="sng" algn="ctr">
              <a:solidFill>
                <a:schemeClr val="tx2">
                  <a:lumMod val="15000"/>
                  <a:lumOff val="85000"/>
                </a:schemeClr>
              </a:solidFill>
              <a:round/>
            </a:ln>
            <a:effectLst/>
          </c:spPr>
        </c:majorGridlines>
        <c:title>
          <c:tx>
            <c:rich>
              <a:bodyPr rot="-5400000" spcFirstLastPara="1" vertOverflow="ellipsis" vert="horz" wrap="square" anchor="ctr" anchorCtr="1"/>
              <a:lstStyle/>
              <a:p>
                <a:pPr>
                  <a:defRPr sz="1600" b="0" i="0" u="none" strike="noStrike" kern="1200" baseline="0">
                    <a:solidFill>
                      <a:schemeClr val="tx1"/>
                    </a:solidFill>
                    <a:latin typeface="Cambria" panose="02040503050406030204" pitchFamily="18" charset="0"/>
                    <a:ea typeface="Cambria" panose="02040503050406030204" pitchFamily="18" charset="0"/>
                    <a:cs typeface="+mn-cs"/>
                  </a:defRPr>
                </a:pPr>
                <a:r>
                  <a:rPr lang="en-US"/>
                  <a:t>Contribution</a:t>
                </a:r>
              </a:p>
            </c:rich>
          </c:tx>
          <c:layout>
            <c:manualLayout>
              <c:xMode val="edge"/>
              <c:yMode val="edge"/>
              <c:x val="1.5502079560594875E-2"/>
              <c:y val="0.32220180810731991"/>
            </c:manualLayout>
          </c:layout>
          <c:overlay val="0"/>
          <c:spPr>
            <a:noFill/>
            <a:ln>
              <a:noFill/>
            </a:ln>
            <a:effectLst/>
          </c:spPr>
          <c:txPr>
            <a:bodyPr rot="-5400000" spcFirstLastPara="1" vertOverflow="ellipsis" vert="horz" wrap="square" anchor="ctr" anchorCtr="1"/>
            <a:lstStyle/>
            <a:p>
              <a:pPr>
                <a:defRPr sz="1600" b="0" i="0" u="none" strike="noStrike" kern="1200" baseline="0">
                  <a:solidFill>
                    <a:schemeClr val="tx1"/>
                  </a:solidFill>
                  <a:latin typeface="Cambria" panose="02040503050406030204" pitchFamily="18" charset="0"/>
                  <a:ea typeface="Cambria" panose="02040503050406030204" pitchFamily="18" charset="0"/>
                  <a:cs typeface="+mn-cs"/>
                </a:defRPr>
              </a:pPr>
              <a:endParaRPr lang="en-US"/>
            </a:p>
          </c:txPr>
        </c:title>
        <c:numFmt formatCode="0%" sourceLinked="1"/>
        <c:majorTickMark val="none"/>
        <c:minorTickMark val="none"/>
        <c:tickLblPos val="nextTo"/>
        <c:spPr>
          <a:noFill/>
          <a:ln>
            <a:solidFill>
              <a:schemeClr val="tx2">
                <a:lumMod val="40000"/>
                <a:lumOff val="60000"/>
              </a:schemeClr>
            </a:solidFill>
          </a:ln>
          <a:effectLst/>
        </c:spPr>
        <c:txPr>
          <a:bodyPr rot="-60000000" spcFirstLastPara="1" vertOverflow="ellipsis" vert="horz" wrap="square" anchor="ctr" anchorCtr="1"/>
          <a:lstStyle/>
          <a:p>
            <a:pPr>
              <a:defRPr sz="1600" b="0" i="0" u="none" strike="noStrike" kern="1200" baseline="0">
                <a:solidFill>
                  <a:schemeClr val="tx1"/>
                </a:solidFill>
                <a:latin typeface="Cambria" panose="02040503050406030204" pitchFamily="18" charset="0"/>
                <a:ea typeface="Cambria" panose="02040503050406030204" pitchFamily="18" charset="0"/>
                <a:cs typeface="+mn-cs"/>
              </a:defRPr>
            </a:pPr>
            <a:endParaRPr lang="en-US"/>
          </a:p>
        </c:txPr>
        <c:crossAx val="764279072"/>
        <c:crosses val="autoZero"/>
        <c:crossBetween val="midCat"/>
      </c:valAx>
      <c:spPr>
        <a:noFill/>
        <a:ln>
          <a:solidFill>
            <a:schemeClr val="bg1">
              <a:lumMod val="50000"/>
            </a:schemeClr>
          </a:solid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600" b="0">
          <a:solidFill>
            <a:schemeClr val="tx1"/>
          </a:solidFill>
          <a:latin typeface="Cambria" panose="02040503050406030204" pitchFamily="18" charset="0"/>
          <a:ea typeface="Cambria" panose="02040503050406030204" pitchFamily="18" charset="0"/>
        </a:defRPr>
      </a:pPr>
      <a:endParaRPr lang="en-US"/>
    </a:p>
  </c:txPr>
  <c:externalData r:id="rId4">
    <c:autoUpdate val="0"/>
  </c:externalData>
</c:chartSpace>
</file>

<file path=ppt/charts/chart1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title>
      <c:tx>
        <c:rich>
          <a:bodyPr rot="0" spcFirstLastPara="1" vertOverflow="ellipsis" vert="horz" wrap="square" anchor="ctr" anchorCtr="1"/>
          <a:lstStyle/>
          <a:p>
            <a:pPr>
              <a:defRPr sz="1600" b="0" i="0" u="none" strike="noStrike" kern="1200" baseline="0">
                <a:solidFill>
                  <a:schemeClr val="tx1"/>
                </a:solidFill>
                <a:latin typeface="Cambria" panose="02040503050406030204" pitchFamily="18" charset="0"/>
                <a:ea typeface="Cambria" panose="02040503050406030204" pitchFamily="18" charset="0"/>
                <a:cs typeface="+mn-cs"/>
              </a:defRPr>
            </a:pPr>
            <a:r>
              <a:rPr lang="en-US" sz="1600"/>
              <a:t>(p,α</a:t>
            </a:r>
            <a:r>
              <a:rPr lang="el-GR" sz="1600"/>
              <a:t>)</a:t>
            </a:r>
            <a:r>
              <a:rPr lang="en-US" sz="1600"/>
              <a:t> reaction rates for Brown's 66 resonances with Brown's Γp and Rauscher's Γα</a:t>
            </a:r>
          </a:p>
        </c:rich>
      </c:tx>
      <c:overlay val="0"/>
      <c:spPr>
        <a:noFill/>
        <a:ln>
          <a:noFill/>
        </a:ln>
        <a:effectLst/>
      </c:spPr>
      <c:txPr>
        <a:bodyPr rot="0" spcFirstLastPara="1" vertOverflow="ellipsis" vert="horz" wrap="square" anchor="ctr" anchorCtr="1"/>
        <a:lstStyle/>
        <a:p>
          <a:pPr>
            <a:defRPr sz="1600" b="0" i="0" u="none" strike="noStrike" kern="1200" baseline="0">
              <a:solidFill>
                <a:schemeClr val="tx1"/>
              </a:solidFill>
              <a:latin typeface="Cambria" panose="02040503050406030204" pitchFamily="18" charset="0"/>
              <a:ea typeface="Cambria" panose="02040503050406030204" pitchFamily="18" charset="0"/>
              <a:cs typeface="+mn-cs"/>
            </a:defRPr>
          </a:pPr>
          <a:endParaRPr lang="en-US"/>
        </a:p>
      </c:txPr>
    </c:title>
    <c:autoTitleDeleted val="0"/>
    <c:plotArea>
      <c:layout>
        <c:manualLayout>
          <c:layoutTarget val="inner"/>
          <c:xMode val="edge"/>
          <c:yMode val="edge"/>
          <c:x val="0.16221753221441379"/>
          <c:y val="0.15850439051490053"/>
          <c:w val="0.79865759354338151"/>
          <c:h val="0.63835592365209204"/>
        </c:manualLayout>
      </c:layout>
      <c:scatterChart>
        <c:scatterStyle val="smoothMarker"/>
        <c:varyColors val="0"/>
        <c:ser>
          <c:idx val="0"/>
          <c:order val="0"/>
          <c:spPr>
            <a:ln w="9525" cap="rnd">
              <a:solidFill>
                <a:schemeClr val="accent1"/>
              </a:solidFill>
              <a:round/>
            </a:ln>
            <a:effectLst/>
          </c:spPr>
          <c:marker>
            <c:symbol val="none"/>
          </c:marker>
          <c:xVal>
            <c:numRef>
              <c:f>Rauscher!$EM$1:$FJ$1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Rauscher!$EM$3:$FJ$3</c:f>
              <c:numCache>
                <c:formatCode>0E+00</c:formatCode>
                <c:ptCount val="24"/>
                <c:pt idx="0">
                  <c:v>5.3044785712453206E-27</c:v>
                </c:pt>
                <c:pt idx="1">
                  <c:v>3.7713389958176359E-23</c:v>
                </c:pt>
                <c:pt idx="2">
                  <c:v>2.7995120898535266E-21</c:v>
                </c:pt>
                <c:pt idx="3">
                  <c:v>1.7415676111011542E-19</c:v>
                </c:pt>
                <c:pt idx="4">
                  <c:v>1.2092878087965394E-18</c:v>
                </c:pt>
                <c:pt idx="5">
                  <c:v>3.5856105686273958E-18</c:v>
                </c:pt>
                <c:pt idx="6">
                  <c:v>7.0370433485560503E-18</c:v>
                </c:pt>
                <c:pt idx="7">
                  <c:v>1.0989281807545625E-17</c:v>
                </c:pt>
                <c:pt idx="8">
                  <c:v>1.4944481148131886E-17</c:v>
                </c:pt>
                <c:pt idx="9">
                  <c:v>1.8588811832182829E-17</c:v>
                </c:pt>
                <c:pt idx="10">
                  <c:v>2.1767825840571435E-17</c:v>
                </c:pt>
                <c:pt idx="11">
                  <c:v>3.0568712092910438E-17</c:v>
                </c:pt>
                <c:pt idx="12">
                  <c:v>3.1891028433311098E-17</c:v>
                </c:pt>
                <c:pt idx="13">
                  <c:v>3.0323770288530293E-17</c:v>
                </c:pt>
                <c:pt idx="14">
                  <c:v>2.7882462335919905E-17</c:v>
                </c:pt>
                <c:pt idx="15">
                  <c:v>2.5334409931140721E-17</c:v>
                </c:pt>
                <c:pt idx="16">
                  <c:v>2.2952117752812734E-17</c:v>
                </c:pt>
                <c:pt idx="17">
                  <c:v>2.0815837761307367E-17</c:v>
                </c:pt>
                <c:pt idx="18">
                  <c:v>1.8932047709552189E-17</c:v>
                </c:pt>
                <c:pt idx="19">
                  <c:v>1.5833816909595202E-17</c:v>
                </c:pt>
                <c:pt idx="20">
                  <c:v>1.3445141004321252E-17</c:v>
                </c:pt>
                <c:pt idx="21">
                  <c:v>1.1577835796915668E-17</c:v>
                </c:pt>
                <c:pt idx="22">
                  <c:v>1.0093657394548416E-17</c:v>
                </c:pt>
                <c:pt idx="23">
                  <c:v>8.8947201688695854E-18</c:v>
                </c:pt>
              </c:numCache>
            </c:numRef>
          </c:yVal>
          <c:smooth val="1"/>
          <c:extLst>
            <c:ext xmlns:c16="http://schemas.microsoft.com/office/drawing/2014/chart" uri="{C3380CC4-5D6E-409C-BE32-E72D297353CC}">
              <c16:uniqueId val="{00000000-B1C3-4D85-B0C5-4FF81F20A9A6}"/>
            </c:ext>
          </c:extLst>
        </c:ser>
        <c:ser>
          <c:idx val="1"/>
          <c:order val="1"/>
          <c:spPr>
            <a:ln w="9525" cap="rnd">
              <a:solidFill>
                <a:schemeClr val="accent2"/>
              </a:solidFill>
              <a:round/>
            </a:ln>
            <a:effectLst/>
          </c:spPr>
          <c:marker>
            <c:symbol val="none"/>
          </c:marker>
          <c:xVal>
            <c:numRef>
              <c:f>Rauscher!$EM$1:$FJ$1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Rauscher!$EM$4:$FJ$4</c:f>
              <c:numCache>
                <c:formatCode>0E+00</c:formatCode>
                <c:ptCount val="24"/>
                <c:pt idx="0">
                  <c:v>8.6745559234006571E-39</c:v>
                </c:pt>
                <c:pt idx="1">
                  <c:v>1.7753401222010326E-27</c:v>
                </c:pt>
                <c:pt idx="2">
                  <c:v>7.0706455380687489E-22</c:v>
                </c:pt>
                <c:pt idx="3">
                  <c:v>2.3599770528098955E-16</c:v>
                </c:pt>
                <c:pt idx="4">
                  <c:v>1.2003073807421684E-13</c:v>
                </c:pt>
                <c:pt idx="5">
                  <c:v>4.6795397199092602E-12</c:v>
                </c:pt>
                <c:pt idx="6">
                  <c:v>5.1162103200706516E-11</c:v>
                </c:pt>
                <c:pt idx="7">
                  <c:v>2.7247467811271516E-10</c:v>
                </c:pt>
                <c:pt idx="8">
                  <c:v>9.299009366825413E-10</c:v>
                </c:pt>
                <c:pt idx="9">
                  <c:v>2.3659562070048392E-9</c:v>
                </c:pt>
                <c:pt idx="10">
                  <c:v>4.9114474997406322E-9</c:v>
                </c:pt>
                <c:pt idx="11">
                  <c:v>3.842286439415214E-8</c:v>
                </c:pt>
                <c:pt idx="12">
                  <c:v>9.4610686423372238E-8</c:v>
                </c:pt>
                <c:pt idx="13">
                  <c:v>1.5060185113341457E-7</c:v>
                </c:pt>
                <c:pt idx="14">
                  <c:v>1.9523688284964449E-7</c:v>
                </c:pt>
                <c:pt idx="15">
                  <c:v>2.2672597036018118E-7</c:v>
                </c:pt>
                <c:pt idx="16">
                  <c:v>2.4690679398967848E-7</c:v>
                </c:pt>
                <c:pt idx="17">
                  <c:v>2.5838304778655167E-7</c:v>
                </c:pt>
                <c:pt idx="18">
                  <c:v>2.6350908252497621E-7</c:v>
                </c:pt>
                <c:pt idx="19">
                  <c:v>2.61682952923288E-7</c:v>
                </c:pt>
                <c:pt idx="20">
                  <c:v>2.5120891153293937E-7</c:v>
                </c:pt>
                <c:pt idx="21">
                  <c:v>2.3716847825752455E-7</c:v>
                </c:pt>
                <c:pt idx="22">
                  <c:v>2.2210486086651469E-7</c:v>
                </c:pt>
                <c:pt idx="23">
                  <c:v>2.0725534117438604E-7</c:v>
                </c:pt>
              </c:numCache>
            </c:numRef>
          </c:yVal>
          <c:smooth val="1"/>
          <c:extLst>
            <c:ext xmlns:c16="http://schemas.microsoft.com/office/drawing/2014/chart" uri="{C3380CC4-5D6E-409C-BE32-E72D297353CC}">
              <c16:uniqueId val="{00000001-B1C3-4D85-B0C5-4FF81F20A9A6}"/>
            </c:ext>
          </c:extLst>
        </c:ser>
        <c:ser>
          <c:idx val="2"/>
          <c:order val="2"/>
          <c:spPr>
            <a:ln w="9525" cap="rnd">
              <a:solidFill>
                <a:schemeClr val="accent3"/>
              </a:solidFill>
              <a:round/>
            </a:ln>
            <a:effectLst/>
          </c:spPr>
          <c:marker>
            <c:symbol val="none"/>
          </c:marker>
          <c:xVal>
            <c:numRef>
              <c:f>Rauscher!$EM$1:$FJ$1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Rauscher!$EM$5:$FJ$5</c:f>
              <c:numCache>
                <c:formatCode>0E+00</c:formatCode>
                <c:ptCount val="24"/>
                <c:pt idx="0">
                  <c:v>8.1277123460479723E-47</c:v>
                </c:pt>
                <c:pt idx="1">
                  <c:v>2.0902221446754502E-31</c:v>
                </c:pt>
                <c:pt idx="2">
                  <c:v>9.3317875673854266E-24</c:v>
                </c:pt>
                <c:pt idx="3">
                  <c:v>3.4914711623969293E-16</c:v>
                </c:pt>
                <c:pt idx="4">
                  <c:v>1.8801418069808554E-12</c:v>
                </c:pt>
                <c:pt idx="5">
                  <c:v>3.0198108297913965E-10</c:v>
                </c:pt>
                <c:pt idx="6">
                  <c:v>8.484846112444403E-9</c:v>
                </c:pt>
                <c:pt idx="7">
                  <c:v>8.8679043569349322E-8</c:v>
                </c:pt>
                <c:pt idx="8">
                  <c:v>5.0180038612921279E-7</c:v>
                </c:pt>
                <c:pt idx="9">
                  <c:v>1.8919104795973823E-6</c:v>
                </c:pt>
                <c:pt idx="10">
                  <c:v>5.3795140642639567E-6</c:v>
                </c:pt>
                <c:pt idx="11">
                  <c:v>1.0815391865972447E-4</c:v>
                </c:pt>
                <c:pt idx="12">
                  <c:v>4.2692560745221373E-4</c:v>
                </c:pt>
                <c:pt idx="13">
                  <c:v>9.0202383980790839E-4</c:v>
                </c:pt>
                <c:pt idx="14">
                  <c:v>1.4123208377782373E-3</c:v>
                </c:pt>
                <c:pt idx="15">
                  <c:v>1.8768632271785098E-3</c:v>
                </c:pt>
                <c:pt idx="16">
                  <c:v>2.2614359255322025E-3</c:v>
                </c:pt>
                <c:pt idx="17">
                  <c:v>2.560207577043663E-3</c:v>
                </c:pt>
                <c:pt idx="18">
                  <c:v>2.7805754420723791E-3</c:v>
                </c:pt>
                <c:pt idx="19">
                  <c:v>3.0346347297804462E-3</c:v>
                </c:pt>
                <c:pt idx="20">
                  <c:v>3.1163480847656477E-3</c:v>
                </c:pt>
                <c:pt idx="21">
                  <c:v>3.0947661036823536E-3</c:v>
                </c:pt>
                <c:pt idx="22">
                  <c:v>3.0144555571513291E-3</c:v>
                </c:pt>
                <c:pt idx="23">
                  <c:v>2.902822759701015E-3</c:v>
                </c:pt>
              </c:numCache>
            </c:numRef>
          </c:yVal>
          <c:smooth val="1"/>
          <c:extLst>
            <c:ext xmlns:c16="http://schemas.microsoft.com/office/drawing/2014/chart" uri="{C3380CC4-5D6E-409C-BE32-E72D297353CC}">
              <c16:uniqueId val="{00000002-B1C3-4D85-B0C5-4FF81F20A9A6}"/>
            </c:ext>
          </c:extLst>
        </c:ser>
        <c:ser>
          <c:idx val="3"/>
          <c:order val="3"/>
          <c:spPr>
            <a:ln w="9525" cap="rnd">
              <a:solidFill>
                <a:schemeClr val="accent4"/>
              </a:solidFill>
              <a:round/>
            </a:ln>
            <a:effectLst/>
          </c:spPr>
          <c:marker>
            <c:symbol val="none"/>
          </c:marker>
          <c:xVal>
            <c:numRef>
              <c:f>Rauscher!$EM$1:$FJ$1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Rauscher!$EM$6:$FJ$6</c:f>
              <c:numCache>
                <c:formatCode>0E+00</c:formatCode>
                <c:ptCount val="24"/>
                <c:pt idx="0">
                  <c:v>1.2703340456803046E-58</c:v>
                </c:pt>
                <c:pt idx="1">
                  <c:v>1.3370051253687379E-39</c:v>
                </c:pt>
                <c:pt idx="2">
                  <c:v>3.8185719563387694E-30</c:v>
                </c:pt>
                <c:pt idx="3">
                  <c:v>9.1398717490119455E-21</c:v>
                </c:pt>
                <c:pt idx="4">
                  <c:v>3.936588347495682E-16</c:v>
                </c:pt>
                <c:pt idx="5">
                  <c:v>2.201444730676825E-13</c:v>
                </c:pt>
                <c:pt idx="6">
                  <c:v>1.4209248836181692E-11</c:v>
                </c:pt>
                <c:pt idx="7">
                  <c:v>2.6899704453164819E-10</c:v>
                </c:pt>
                <c:pt idx="8">
                  <c:v>2.3766050618724441E-9</c:v>
                </c:pt>
                <c:pt idx="9">
                  <c:v>1.2671447689896082E-8</c:v>
                </c:pt>
                <c:pt idx="10">
                  <c:v>4.7541009562933473E-8</c:v>
                </c:pt>
                <c:pt idx="11">
                  <c:v>2.1956682087100062E-6</c:v>
                </c:pt>
                <c:pt idx="12">
                  <c:v>1.3136395337125549E-5</c:v>
                </c:pt>
                <c:pt idx="13">
                  <c:v>3.5620642701916475E-5</c:v>
                </c:pt>
                <c:pt idx="14">
                  <c:v>6.5865337654316203E-5</c:v>
                </c:pt>
                <c:pt idx="15">
                  <c:v>9.8572563876254829E-5</c:v>
                </c:pt>
                <c:pt idx="16">
                  <c:v>1.2983973433617195E-4</c:v>
                </c:pt>
                <c:pt idx="17">
                  <c:v>1.5754275459741406E-4</c:v>
                </c:pt>
                <c:pt idx="18">
                  <c:v>1.808580645975498E-4</c:v>
                </c:pt>
                <c:pt idx="19">
                  <c:v>2.1450110323091088E-4</c:v>
                </c:pt>
                <c:pt idx="20">
                  <c:v>2.3375935650929159E-4</c:v>
                </c:pt>
                <c:pt idx="21">
                  <c:v>2.4271735210379164E-4</c:v>
                </c:pt>
                <c:pt idx="22">
                  <c:v>2.4475515183631168E-4</c:v>
                </c:pt>
                <c:pt idx="23">
                  <c:v>2.4231675598400482E-4</c:v>
                </c:pt>
              </c:numCache>
            </c:numRef>
          </c:yVal>
          <c:smooth val="1"/>
          <c:extLst>
            <c:ext xmlns:c16="http://schemas.microsoft.com/office/drawing/2014/chart" uri="{C3380CC4-5D6E-409C-BE32-E72D297353CC}">
              <c16:uniqueId val="{00000003-B1C3-4D85-B0C5-4FF81F20A9A6}"/>
            </c:ext>
          </c:extLst>
        </c:ser>
        <c:ser>
          <c:idx val="4"/>
          <c:order val="4"/>
          <c:spPr>
            <a:ln w="9525" cap="rnd">
              <a:solidFill>
                <a:schemeClr val="accent5"/>
              </a:solidFill>
              <a:round/>
            </a:ln>
            <a:effectLst/>
          </c:spPr>
          <c:marker>
            <c:symbol val="none"/>
          </c:marker>
          <c:xVal>
            <c:numRef>
              <c:f>Rauscher!$EM$1:$FJ$1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Rauscher!$EM$7:$FJ$7</c:f>
              <c:numCache>
                <c:formatCode>0E+00</c:formatCode>
                <c:ptCount val="24"/>
                <c:pt idx="0">
                  <c:v>8.8859271505131059E-63</c:v>
                </c:pt>
                <c:pt idx="1">
                  <c:v>1.5435203742167363E-41</c:v>
                </c:pt>
                <c:pt idx="2">
                  <c:v>5.6634036303661583E-31</c:v>
                </c:pt>
                <c:pt idx="3">
                  <c:v>1.7414615080711769E-20</c:v>
                </c:pt>
                <c:pt idx="4">
                  <c:v>2.6883908049904936E-15</c:v>
                </c:pt>
                <c:pt idx="5">
                  <c:v>3.2338461743929009E-12</c:v>
                </c:pt>
                <c:pt idx="6">
                  <c:v>3.4781006007143322E-10</c:v>
                </c:pt>
                <c:pt idx="7">
                  <c:v>9.4823970000756251E-9</c:v>
                </c:pt>
                <c:pt idx="8">
                  <c:v>1.1013550508181046E-7</c:v>
                </c:pt>
                <c:pt idx="9">
                  <c:v>7.2643428862503315E-7</c:v>
                </c:pt>
                <c:pt idx="10">
                  <c:v>3.2311589020779849E-6</c:v>
                </c:pt>
                <c:pt idx="11">
                  <c:v>2.4866581102241103E-4</c:v>
                </c:pt>
                <c:pt idx="12">
                  <c:v>1.9204601451811971E-3</c:v>
                </c:pt>
                <c:pt idx="13">
                  <c:v>6.0695804817854021E-3</c:v>
                </c:pt>
                <c:pt idx="14">
                  <c:v>1.2429845644262265E-2</c:v>
                </c:pt>
                <c:pt idx="15">
                  <c:v>2.000989394851262E-2</c:v>
                </c:pt>
                <c:pt idx="16">
                  <c:v>2.7839170657875424E-2</c:v>
                </c:pt>
                <c:pt idx="17">
                  <c:v>3.5247398114251073E-2</c:v>
                </c:pt>
                <c:pt idx="18">
                  <c:v>4.1864939831957548E-2</c:v>
                </c:pt>
                <c:pt idx="19">
                  <c:v>5.2253822702502555E-2</c:v>
                </c:pt>
                <c:pt idx="20">
                  <c:v>5.9060551880399631E-2</c:v>
                </c:pt>
                <c:pt idx="21">
                  <c:v>6.3024483292965908E-2</c:v>
                </c:pt>
                <c:pt idx="22">
                  <c:v>6.4920265495746643E-2</c:v>
                </c:pt>
                <c:pt idx="23">
                  <c:v>6.5376832175632033E-2</c:v>
                </c:pt>
              </c:numCache>
            </c:numRef>
          </c:yVal>
          <c:smooth val="1"/>
          <c:extLst>
            <c:ext xmlns:c16="http://schemas.microsoft.com/office/drawing/2014/chart" uri="{C3380CC4-5D6E-409C-BE32-E72D297353CC}">
              <c16:uniqueId val="{00000004-B1C3-4D85-B0C5-4FF81F20A9A6}"/>
            </c:ext>
          </c:extLst>
        </c:ser>
        <c:ser>
          <c:idx val="5"/>
          <c:order val="5"/>
          <c:spPr>
            <a:ln w="9525" cap="rnd">
              <a:solidFill>
                <a:schemeClr val="accent6"/>
              </a:solidFill>
              <a:round/>
            </a:ln>
            <a:effectLst/>
          </c:spPr>
          <c:marker>
            <c:symbol val="none"/>
          </c:marker>
          <c:xVal>
            <c:numRef>
              <c:f>Rauscher!$EM$1:$FJ$1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Rauscher!$EM$8:$FJ$8</c:f>
              <c:numCache>
                <c:formatCode>0E+00</c:formatCode>
                <c:ptCount val="24"/>
                <c:pt idx="0">
                  <c:v>0</c:v>
                </c:pt>
                <c:pt idx="1">
                  <c:v>0</c:v>
                </c:pt>
                <c:pt idx="2">
                  <c:v>0</c:v>
                </c:pt>
                <c:pt idx="3">
                  <c:v>0</c:v>
                </c:pt>
                <c:pt idx="4">
                  <c:v>0</c:v>
                </c:pt>
                <c:pt idx="5">
                  <c:v>0</c:v>
                </c:pt>
                <c:pt idx="6">
                  <c:v>0</c:v>
                </c:pt>
                <c:pt idx="7">
                  <c:v>0</c:v>
                </c:pt>
                <c:pt idx="8">
                  <c:v>0</c:v>
                </c:pt>
                <c:pt idx="9">
                  <c:v>0</c:v>
                </c:pt>
                <c:pt idx="10">
                  <c:v>0</c:v>
                </c:pt>
                <c:pt idx="11">
                  <c:v>0</c:v>
                </c:pt>
                <c:pt idx="12">
                  <c:v>0</c:v>
                </c:pt>
                <c:pt idx="13">
                  <c:v>0</c:v>
                </c:pt>
                <c:pt idx="14">
                  <c:v>0</c:v>
                </c:pt>
                <c:pt idx="15">
                  <c:v>0</c:v>
                </c:pt>
                <c:pt idx="16">
                  <c:v>0</c:v>
                </c:pt>
                <c:pt idx="17">
                  <c:v>0</c:v>
                </c:pt>
                <c:pt idx="18">
                  <c:v>0</c:v>
                </c:pt>
                <c:pt idx="19">
                  <c:v>0</c:v>
                </c:pt>
                <c:pt idx="20">
                  <c:v>0</c:v>
                </c:pt>
                <c:pt idx="21">
                  <c:v>0</c:v>
                </c:pt>
                <c:pt idx="22">
                  <c:v>0</c:v>
                </c:pt>
                <c:pt idx="23">
                  <c:v>0</c:v>
                </c:pt>
              </c:numCache>
            </c:numRef>
          </c:yVal>
          <c:smooth val="1"/>
          <c:extLst>
            <c:ext xmlns:c16="http://schemas.microsoft.com/office/drawing/2014/chart" uri="{C3380CC4-5D6E-409C-BE32-E72D297353CC}">
              <c16:uniqueId val="{00000005-B1C3-4D85-B0C5-4FF81F20A9A6}"/>
            </c:ext>
          </c:extLst>
        </c:ser>
        <c:ser>
          <c:idx val="6"/>
          <c:order val="6"/>
          <c:spPr>
            <a:ln w="9525" cap="rnd">
              <a:solidFill>
                <a:schemeClr val="accent1">
                  <a:lumMod val="60000"/>
                </a:schemeClr>
              </a:solidFill>
              <a:round/>
            </a:ln>
            <a:effectLst/>
          </c:spPr>
          <c:marker>
            <c:symbol val="none"/>
          </c:marker>
          <c:xVal>
            <c:numRef>
              <c:f>Rauscher!$EM$1:$FJ$1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Rauscher!$EM$9:$FJ$9</c:f>
              <c:numCache>
                <c:formatCode>0E+00</c:formatCode>
                <c:ptCount val="24"/>
                <c:pt idx="0">
                  <c:v>0</c:v>
                </c:pt>
                <c:pt idx="1">
                  <c:v>0</c:v>
                </c:pt>
                <c:pt idx="2">
                  <c:v>0</c:v>
                </c:pt>
                <c:pt idx="3">
                  <c:v>0</c:v>
                </c:pt>
                <c:pt idx="4">
                  <c:v>0</c:v>
                </c:pt>
                <c:pt idx="5">
                  <c:v>0</c:v>
                </c:pt>
                <c:pt idx="6">
                  <c:v>0</c:v>
                </c:pt>
                <c:pt idx="7">
                  <c:v>0</c:v>
                </c:pt>
                <c:pt idx="8">
                  <c:v>0</c:v>
                </c:pt>
                <c:pt idx="9">
                  <c:v>0</c:v>
                </c:pt>
                <c:pt idx="10">
                  <c:v>0</c:v>
                </c:pt>
                <c:pt idx="11">
                  <c:v>0</c:v>
                </c:pt>
                <c:pt idx="12">
                  <c:v>0</c:v>
                </c:pt>
                <c:pt idx="13">
                  <c:v>0</c:v>
                </c:pt>
                <c:pt idx="14">
                  <c:v>0</c:v>
                </c:pt>
                <c:pt idx="15">
                  <c:v>0</c:v>
                </c:pt>
                <c:pt idx="16">
                  <c:v>0</c:v>
                </c:pt>
                <c:pt idx="17">
                  <c:v>0</c:v>
                </c:pt>
                <c:pt idx="18">
                  <c:v>0</c:v>
                </c:pt>
                <c:pt idx="19">
                  <c:v>0</c:v>
                </c:pt>
                <c:pt idx="20">
                  <c:v>0</c:v>
                </c:pt>
                <c:pt idx="21">
                  <c:v>0</c:v>
                </c:pt>
                <c:pt idx="22">
                  <c:v>0</c:v>
                </c:pt>
                <c:pt idx="23">
                  <c:v>0</c:v>
                </c:pt>
              </c:numCache>
            </c:numRef>
          </c:yVal>
          <c:smooth val="1"/>
          <c:extLst>
            <c:ext xmlns:c16="http://schemas.microsoft.com/office/drawing/2014/chart" uri="{C3380CC4-5D6E-409C-BE32-E72D297353CC}">
              <c16:uniqueId val="{00000006-B1C3-4D85-B0C5-4FF81F20A9A6}"/>
            </c:ext>
          </c:extLst>
        </c:ser>
        <c:ser>
          <c:idx val="7"/>
          <c:order val="7"/>
          <c:spPr>
            <a:ln w="9525" cap="rnd">
              <a:solidFill>
                <a:schemeClr val="accent2">
                  <a:lumMod val="60000"/>
                </a:schemeClr>
              </a:solidFill>
              <a:round/>
            </a:ln>
            <a:effectLst/>
          </c:spPr>
          <c:marker>
            <c:symbol val="none"/>
          </c:marker>
          <c:xVal>
            <c:numRef>
              <c:f>Rauscher!$EM$1:$FJ$1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Rauscher!$EM$10:$FJ$10</c:f>
              <c:numCache>
                <c:formatCode>0E+00</c:formatCode>
                <c:ptCount val="24"/>
                <c:pt idx="0">
                  <c:v>0</c:v>
                </c:pt>
                <c:pt idx="1">
                  <c:v>0</c:v>
                </c:pt>
                <c:pt idx="2">
                  <c:v>0</c:v>
                </c:pt>
                <c:pt idx="3">
                  <c:v>0</c:v>
                </c:pt>
                <c:pt idx="4">
                  <c:v>0</c:v>
                </c:pt>
                <c:pt idx="5">
                  <c:v>0</c:v>
                </c:pt>
                <c:pt idx="6">
                  <c:v>0</c:v>
                </c:pt>
                <c:pt idx="7">
                  <c:v>0</c:v>
                </c:pt>
                <c:pt idx="8">
                  <c:v>0</c:v>
                </c:pt>
                <c:pt idx="9">
                  <c:v>0</c:v>
                </c:pt>
                <c:pt idx="10">
                  <c:v>0</c:v>
                </c:pt>
                <c:pt idx="11">
                  <c:v>0</c:v>
                </c:pt>
                <c:pt idx="12">
                  <c:v>0</c:v>
                </c:pt>
                <c:pt idx="13">
                  <c:v>0</c:v>
                </c:pt>
                <c:pt idx="14">
                  <c:v>0</c:v>
                </c:pt>
                <c:pt idx="15">
                  <c:v>0</c:v>
                </c:pt>
                <c:pt idx="16">
                  <c:v>0</c:v>
                </c:pt>
                <c:pt idx="17">
                  <c:v>0</c:v>
                </c:pt>
                <c:pt idx="18">
                  <c:v>0</c:v>
                </c:pt>
                <c:pt idx="19">
                  <c:v>0</c:v>
                </c:pt>
                <c:pt idx="20">
                  <c:v>0</c:v>
                </c:pt>
                <c:pt idx="21">
                  <c:v>0</c:v>
                </c:pt>
                <c:pt idx="22">
                  <c:v>0</c:v>
                </c:pt>
                <c:pt idx="23">
                  <c:v>0</c:v>
                </c:pt>
              </c:numCache>
            </c:numRef>
          </c:yVal>
          <c:smooth val="1"/>
          <c:extLst>
            <c:ext xmlns:c16="http://schemas.microsoft.com/office/drawing/2014/chart" uri="{C3380CC4-5D6E-409C-BE32-E72D297353CC}">
              <c16:uniqueId val="{00000007-B1C3-4D85-B0C5-4FF81F20A9A6}"/>
            </c:ext>
          </c:extLst>
        </c:ser>
        <c:ser>
          <c:idx val="8"/>
          <c:order val="8"/>
          <c:spPr>
            <a:ln w="9525" cap="rnd">
              <a:solidFill>
                <a:schemeClr val="accent3">
                  <a:lumMod val="60000"/>
                </a:schemeClr>
              </a:solidFill>
              <a:round/>
            </a:ln>
            <a:effectLst/>
          </c:spPr>
          <c:marker>
            <c:symbol val="none"/>
          </c:marker>
          <c:xVal>
            <c:numRef>
              <c:f>Rauscher!$EM$1:$FJ$1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Rauscher!$EM$11:$FJ$11</c:f>
              <c:numCache>
                <c:formatCode>0E+00</c:formatCode>
                <c:ptCount val="24"/>
                <c:pt idx="0">
                  <c:v>0</c:v>
                </c:pt>
                <c:pt idx="1">
                  <c:v>0</c:v>
                </c:pt>
                <c:pt idx="2">
                  <c:v>0</c:v>
                </c:pt>
                <c:pt idx="3">
                  <c:v>0</c:v>
                </c:pt>
                <c:pt idx="4">
                  <c:v>0</c:v>
                </c:pt>
                <c:pt idx="5">
                  <c:v>0</c:v>
                </c:pt>
                <c:pt idx="6">
                  <c:v>0</c:v>
                </c:pt>
                <c:pt idx="7">
                  <c:v>0</c:v>
                </c:pt>
                <c:pt idx="8">
                  <c:v>0</c:v>
                </c:pt>
                <c:pt idx="9">
                  <c:v>0</c:v>
                </c:pt>
                <c:pt idx="10">
                  <c:v>0</c:v>
                </c:pt>
                <c:pt idx="11">
                  <c:v>0</c:v>
                </c:pt>
                <c:pt idx="12">
                  <c:v>0</c:v>
                </c:pt>
                <c:pt idx="13">
                  <c:v>0</c:v>
                </c:pt>
                <c:pt idx="14">
                  <c:v>0</c:v>
                </c:pt>
                <c:pt idx="15">
                  <c:v>0</c:v>
                </c:pt>
                <c:pt idx="16">
                  <c:v>0</c:v>
                </c:pt>
                <c:pt idx="17">
                  <c:v>0</c:v>
                </c:pt>
                <c:pt idx="18">
                  <c:v>0</c:v>
                </c:pt>
                <c:pt idx="19">
                  <c:v>0</c:v>
                </c:pt>
                <c:pt idx="20">
                  <c:v>0</c:v>
                </c:pt>
                <c:pt idx="21">
                  <c:v>0</c:v>
                </c:pt>
                <c:pt idx="22">
                  <c:v>0</c:v>
                </c:pt>
                <c:pt idx="23">
                  <c:v>0</c:v>
                </c:pt>
              </c:numCache>
            </c:numRef>
          </c:yVal>
          <c:smooth val="1"/>
          <c:extLst>
            <c:ext xmlns:c16="http://schemas.microsoft.com/office/drawing/2014/chart" uri="{C3380CC4-5D6E-409C-BE32-E72D297353CC}">
              <c16:uniqueId val="{00000008-B1C3-4D85-B0C5-4FF81F20A9A6}"/>
            </c:ext>
          </c:extLst>
        </c:ser>
        <c:ser>
          <c:idx val="9"/>
          <c:order val="9"/>
          <c:spPr>
            <a:ln w="9525" cap="rnd">
              <a:solidFill>
                <a:schemeClr val="accent4">
                  <a:lumMod val="60000"/>
                </a:schemeClr>
              </a:solidFill>
              <a:round/>
            </a:ln>
            <a:effectLst/>
          </c:spPr>
          <c:marker>
            <c:symbol val="none"/>
          </c:marker>
          <c:xVal>
            <c:numRef>
              <c:f>Rauscher!$EM$1:$FJ$1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Rauscher!$EM$12:$FJ$12</c:f>
              <c:numCache>
                <c:formatCode>0E+00</c:formatCode>
                <c:ptCount val="24"/>
                <c:pt idx="0">
                  <c:v>8.436228481554772E-79</c:v>
                </c:pt>
                <c:pt idx="1">
                  <c:v>3.1942730342578377E-63</c:v>
                </c:pt>
                <c:pt idx="2">
                  <c:v>1.7303909119740396E-55</c:v>
                </c:pt>
                <c:pt idx="3">
                  <c:v>7.8557496030798046E-48</c:v>
                </c:pt>
                <c:pt idx="4">
                  <c:v>4.659825727418737E-44</c:v>
                </c:pt>
                <c:pt idx="5">
                  <c:v>7.9315623740596572E-42</c:v>
                </c:pt>
                <c:pt idx="6">
                  <c:v>2.3164500179027706E-40</c:v>
                </c:pt>
                <c:pt idx="7">
                  <c:v>2.4888569425813223E-39</c:v>
                </c:pt>
                <c:pt idx="8">
                  <c:v>1.4378378196938329E-38</c:v>
                </c:pt>
                <c:pt idx="9">
                  <c:v>5.5090850485883284E-38</c:v>
                </c:pt>
                <c:pt idx="10">
                  <c:v>1.5867990343706445E-37</c:v>
                </c:pt>
                <c:pt idx="11">
                  <c:v>3.3160502113285892E-36</c:v>
                </c:pt>
                <c:pt idx="12">
                  <c:v>1.334538239882845E-35</c:v>
                </c:pt>
                <c:pt idx="13">
                  <c:v>2.8525733517415887E-35</c:v>
                </c:pt>
                <c:pt idx="14">
                  <c:v>4.5010326525539519E-35</c:v>
                </c:pt>
                <c:pt idx="15">
                  <c:v>6.0146646221693592E-35</c:v>
                </c:pt>
                <c:pt idx="16">
                  <c:v>7.2771792644531354E-35</c:v>
                </c:pt>
                <c:pt idx="17">
                  <c:v>8.2652113095868771E-35</c:v>
                </c:pt>
                <c:pt idx="18">
                  <c:v>8.9998125242450089E-35</c:v>
                </c:pt>
                <c:pt idx="19">
                  <c:v>9.8601880912296645E-35</c:v>
                </c:pt>
                <c:pt idx="20">
                  <c:v>1.0153709491194434E-34</c:v>
                </c:pt>
                <c:pt idx="21">
                  <c:v>1.0104308606769571E-34</c:v>
                </c:pt>
                <c:pt idx="22">
                  <c:v>9.8579736765365484E-35</c:v>
                </c:pt>
                <c:pt idx="23">
                  <c:v>9.5051568309376214E-35</c:v>
                </c:pt>
              </c:numCache>
            </c:numRef>
          </c:yVal>
          <c:smooth val="1"/>
          <c:extLst>
            <c:ext xmlns:c16="http://schemas.microsoft.com/office/drawing/2014/chart" uri="{C3380CC4-5D6E-409C-BE32-E72D297353CC}">
              <c16:uniqueId val="{00000009-B1C3-4D85-B0C5-4FF81F20A9A6}"/>
            </c:ext>
          </c:extLst>
        </c:ser>
        <c:ser>
          <c:idx val="10"/>
          <c:order val="10"/>
          <c:spPr>
            <a:ln w="9525" cap="rnd">
              <a:solidFill>
                <a:schemeClr val="accent5">
                  <a:lumMod val="60000"/>
                </a:schemeClr>
              </a:solidFill>
              <a:round/>
            </a:ln>
            <a:effectLst/>
          </c:spPr>
          <c:marker>
            <c:symbol val="none"/>
          </c:marker>
          <c:xVal>
            <c:numRef>
              <c:f>Rauscher!$EM$1:$FJ$1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Rauscher!$EM$13:$FJ$13</c:f>
              <c:numCache>
                <c:formatCode>0E+00</c:formatCode>
                <c:ptCount val="24"/>
                <c:pt idx="0">
                  <c:v>1.9852650874499346E-79</c:v>
                </c:pt>
                <c:pt idx="1">
                  <c:v>2.3946165519680025E-61</c:v>
                </c:pt>
                <c:pt idx="2">
                  <c:v>2.3152881921932385E-52</c:v>
                </c:pt>
                <c:pt idx="3">
                  <c:v>1.8760540655339687E-43</c:v>
                </c:pt>
                <c:pt idx="4">
                  <c:v>4.7013852018713946E-39</c:v>
                </c:pt>
                <c:pt idx="5">
                  <c:v>1.8997391421518082E-36</c:v>
                </c:pt>
                <c:pt idx="6">
                  <c:v>9.8736456790602371E-35</c:v>
                </c:pt>
                <c:pt idx="7">
                  <c:v>1.6012313855764473E-33</c:v>
                </c:pt>
                <c:pt idx="8">
                  <c:v>1.2596901364887876E-32</c:v>
                </c:pt>
                <c:pt idx="9">
                  <c:v>6.1366738705215695E-32</c:v>
                </c:pt>
                <c:pt idx="10">
                  <c:v>2.1419793840062642E-31</c:v>
                </c:pt>
                <c:pt idx="11">
                  <c:v>7.9658813665636892E-30</c:v>
                </c:pt>
                <c:pt idx="12">
                  <c:v>4.2766474240401334E-29</c:v>
                </c:pt>
                <c:pt idx="13">
                  <c:v>1.0866884695789473E-28</c:v>
                </c:pt>
                <c:pt idx="14">
                  <c:v>1.9241737125345666E-28</c:v>
                </c:pt>
                <c:pt idx="15">
                  <c:v>2.7919230275949495E-28</c:v>
                </c:pt>
                <c:pt idx="16">
                  <c:v>3.5931473826331269E-28</c:v>
                </c:pt>
                <c:pt idx="17">
                  <c:v>4.2817949671264344E-28</c:v>
                </c:pt>
                <c:pt idx="18">
                  <c:v>4.8449949338588472E-28</c:v>
                </c:pt>
                <c:pt idx="19">
                  <c:v>5.6231154706040566E-28</c:v>
                </c:pt>
                <c:pt idx="20">
                  <c:v>6.0338775353617546E-28</c:v>
                </c:pt>
                <c:pt idx="21">
                  <c:v>6.192818138254998E-28</c:v>
                </c:pt>
                <c:pt idx="22">
                  <c:v>6.1886988892990549E-28</c:v>
                </c:pt>
                <c:pt idx="23">
                  <c:v>6.0829600562365163E-28</c:v>
                </c:pt>
              </c:numCache>
            </c:numRef>
          </c:yVal>
          <c:smooth val="1"/>
          <c:extLst>
            <c:ext xmlns:c16="http://schemas.microsoft.com/office/drawing/2014/chart" uri="{C3380CC4-5D6E-409C-BE32-E72D297353CC}">
              <c16:uniqueId val="{0000000A-B1C3-4D85-B0C5-4FF81F20A9A6}"/>
            </c:ext>
          </c:extLst>
        </c:ser>
        <c:ser>
          <c:idx val="11"/>
          <c:order val="11"/>
          <c:spPr>
            <a:ln w="9525" cap="rnd">
              <a:solidFill>
                <a:schemeClr val="accent6">
                  <a:lumMod val="60000"/>
                </a:schemeClr>
              </a:solidFill>
              <a:round/>
            </a:ln>
            <a:effectLst/>
          </c:spPr>
          <c:marker>
            <c:symbol val="none"/>
          </c:marker>
          <c:xVal>
            <c:numRef>
              <c:f>Rauscher!$EM$1:$FJ$1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Rauscher!$EM$14:$FJ$14</c:f>
              <c:numCache>
                <c:formatCode>0E+00</c:formatCode>
                <c:ptCount val="24"/>
                <c:pt idx="0">
                  <c:v>2.0418390697131791E-82</c:v>
                </c:pt>
                <c:pt idx="1">
                  <c:v>1.6063288925873644E-62</c:v>
                </c:pt>
                <c:pt idx="2">
                  <c:v>1.2542996209459719E-52</c:v>
                </c:pt>
                <c:pt idx="3">
                  <c:v>8.2080374146750355E-43</c:v>
                </c:pt>
                <c:pt idx="4">
                  <c:v>5.8454598919612322E-38</c:v>
                </c:pt>
                <c:pt idx="5">
                  <c:v>4.4202429786979836E-35</c:v>
                </c:pt>
                <c:pt idx="6">
                  <c:v>3.4887452556079812E-33</c:v>
                </c:pt>
                <c:pt idx="7">
                  <c:v>7.625099098511363E-32</c:v>
                </c:pt>
                <c:pt idx="8">
                  <c:v>7.5033444760876366E-31</c:v>
                </c:pt>
                <c:pt idx="9">
                  <c:v>4.3503481286714022E-30</c:v>
                </c:pt>
                <c:pt idx="10">
                  <c:v>1.7453643638050472E-29</c:v>
                </c:pt>
                <c:pt idx="11">
                  <c:v>9.8569873878876653E-28</c:v>
                </c:pt>
                <c:pt idx="12">
                  <c:v>6.5212911240979564E-27</c:v>
                </c:pt>
                <c:pt idx="13">
                  <c:v>1.8783091080865479E-26</c:v>
                </c:pt>
                <c:pt idx="14">
                  <c:v>3.6157150119108721E-26</c:v>
                </c:pt>
                <c:pt idx="15">
                  <c:v>5.5689496516822019E-26</c:v>
                </c:pt>
                <c:pt idx="16">
                  <c:v>7.495227747384874E-26</c:v>
                </c:pt>
                <c:pt idx="17">
                  <c:v>9.2481663322074626E-26</c:v>
                </c:pt>
                <c:pt idx="18">
                  <c:v>1.0760168244284149E-25</c:v>
                </c:pt>
                <c:pt idx="19">
                  <c:v>1.302107053181987E-25</c:v>
                </c:pt>
                <c:pt idx="20">
                  <c:v>1.4395479941226924E-25</c:v>
                </c:pt>
                <c:pt idx="21">
                  <c:v>1.510907787305906E-25</c:v>
                </c:pt>
                <c:pt idx="22">
                  <c:v>1.5364165156622241E-25</c:v>
                </c:pt>
                <c:pt idx="23">
                  <c:v>1.5313433042822011E-25</c:v>
                </c:pt>
              </c:numCache>
            </c:numRef>
          </c:yVal>
          <c:smooth val="1"/>
          <c:extLst>
            <c:ext xmlns:c16="http://schemas.microsoft.com/office/drawing/2014/chart" uri="{C3380CC4-5D6E-409C-BE32-E72D297353CC}">
              <c16:uniqueId val="{0000000B-B1C3-4D85-B0C5-4FF81F20A9A6}"/>
            </c:ext>
          </c:extLst>
        </c:ser>
        <c:ser>
          <c:idx val="12"/>
          <c:order val="12"/>
          <c:spPr>
            <a:ln w="9525" cap="rnd">
              <a:solidFill>
                <a:schemeClr val="accent1">
                  <a:lumMod val="80000"/>
                  <a:lumOff val="20000"/>
                </a:schemeClr>
              </a:solidFill>
              <a:round/>
            </a:ln>
            <a:effectLst/>
          </c:spPr>
          <c:marker>
            <c:symbol val="none"/>
          </c:marker>
          <c:xVal>
            <c:numRef>
              <c:f>Rauscher!$EM$1:$FJ$1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Rauscher!$EM$15:$FJ$15</c:f>
              <c:numCache>
                <c:formatCode>0E+00</c:formatCode>
                <c:ptCount val="24"/>
                <c:pt idx="0">
                  <c:v>8.2026593487541771E-85</c:v>
                </c:pt>
                <c:pt idx="1">
                  <c:v>5.5177603144512888E-63</c:v>
                </c:pt>
                <c:pt idx="2">
                  <c:v>3.9840726415346043E-52</c:v>
                </c:pt>
                <c:pt idx="3">
                  <c:v>2.4108094306249508E-41</c:v>
                </c:pt>
                <c:pt idx="4">
                  <c:v>5.220847860710234E-36</c:v>
                </c:pt>
                <c:pt idx="5">
                  <c:v>7.6942762491412629E-33</c:v>
                </c:pt>
                <c:pt idx="6">
                  <c:v>9.4752441678390942E-31</c:v>
                </c:pt>
                <c:pt idx="7">
                  <c:v>2.8455505184152758E-29</c:v>
                </c:pt>
                <c:pt idx="8">
                  <c:v>3.5536564144805708E-28</c:v>
                </c:pt>
                <c:pt idx="9">
                  <c:v>2.4799582079777503E-27</c:v>
                </c:pt>
                <c:pt idx="10">
                  <c:v>1.154001290508279E-26</c:v>
                </c:pt>
                <c:pt idx="11">
                  <c:v>1.016866430391718E-24</c:v>
                </c:pt>
                <c:pt idx="12">
                  <c:v>8.4033617115803908E-24</c:v>
                </c:pt>
                <c:pt idx="13">
                  <c:v>2.7659631470040112E-23</c:v>
                </c:pt>
                <c:pt idx="14">
                  <c:v>5.8198718410284551E-23</c:v>
                </c:pt>
                <c:pt idx="15">
                  <c:v>9.5519590438528428E-23</c:v>
                </c:pt>
                <c:pt idx="16">
                  <c:v>1.3483540450766717E-22</c:v>
                </c:pt>
                <c:pt idx="17">
                  <c:v>1.7265322729016507E-22</c:v>
                </c:pt>
                <c:pt idx="18">
                  <c:v>2.0692744648169748E-22</c:v>
                </c:pt>
                <c:pt idx="19">
                  <c:v>2.6179761145347395E-22</c:v>
                </c:pt>
                <c:pt idx="20">
                  <c:v>2.9877558326778911E-22</c:v>
                </c:pt>
                <c:pt idx="21">
                  <c:v>3.2114923218426835E-22</c:v>
                </c:pt>
                <c:pt idx="22">
                  <c:v>3.3268090586868915E-22</c:v>
                </c:pt>
                <c:pt idx="23">
                  <c:v>3.3653594409457901E-22</c:v>
                </c:pt>
              </c:numCache>
            </c:numRef>
          </c:yVal>
          <c:smooth val="1"/>
          <c:extLst>
            <c:ext xmlns:c16="http://schemas.microsoft.com/office/drawing/2014/chart" uri="{C3380CC4-5D6E-409C-BE32-E72D297353CC}">
              <c16:uniqueId val="{0000000C-B1C3-4D85-B0C5-4FF81F20A9A6}"/>
            </c:ext>
          </c:extLst>
        </c:ser>
        <c:ser>
          <c:idx val="13"/>
          <c:order val="13"/>
          <c:spPr>
            <a:ln w="9525" cap="rnd">
              <a:solidFill>
                <a:schemeClr val="accent2">
                  <a:lumMod val="80000"/>
                  <a:lumOff val="20000"/>
                </a:schemeClr>
              </a:solidFill>
              <a:round/>
            </a:ln>
            <a:effectLst/>
          </c:spPr>
          <c:marker>
            <c:symbol val="none"/>
          </c:marker>
          <c:xVal>
            <c:numRef>
              <c:f>Rauscher!$EM$1:$FJ$1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Rauscher!$EM$16:$FJ$16</c:f>
              <c:numCache>
                <c:formatCode>0E+00</c:formatCode>
                <c:ptCount val="24"/>
                <c:pt idx="0">
                  <c:v>0</c:v>
                </c:pt>
                <c:pt idx="1">
                  <c:v>0</c:v>
                </c:pt>
                <c:pt idx="2">
                  <c:v>0</c:v>
                </c:pt>
                <c:pt idx="3">
                  <c:v>0</c:v>
                </c:pt>
                <c:pt idx="4">
                  <c:v>0</c:v>
                </c:pt>
                <c:pt idx="5">
                  <c:v>0</c:v>
                </c:pt>
                <c:pt idx="6">
                  <c:v>0</c:v>
                </c:pt>
                <c:pt idx="7">
                  <c:v>0</c:v>
                </c:pt>
                <c:pt idx="8">
                  <c:v>0</c:v>
                </c:pt>
                <c:pt idx="9">
                  <c:v>0</c:v>
                </c:pt>
                <c:pt idx="10">
                  <c:v>0</c:v>
                </c:pt>
                <c:pt idx="11">
                  <c:v>0</c:v>
                </c:pt>
                <c:pt idx="12">
                  <c:v>0</c:v>
                </c:pt>
                <c:pt idx="13">
                  <c:v>0</c:v>
                </c:pt>
                <c:pt idx="14">
                  <c:v>0</c:v>
                </c:pt>
                <c:pt idx="15">
                  <c:v>0</c:v>
                </c:pt>
                <c:pt idx="16">
                  <c:v>0</c:v>
                </c:pt>
                <c:pt idx="17">
                  <c:v>0</c:v>
                </c:pt>
                <c:pt idx="18">
                  <c:v>0</c:v>
                </c:pt>
                <c:pt idx="19">
                  <c:v>0</c:v>
                </c:pt>
                <c:pt idx="20">
                  <c:v>0</c:v>
                </c:pt>
                <c:pt idx="21">
                  <c:v>0</c:v>
                </c:pt>
                <c:pt idx="22">
                  <c:v>0</c:v>
                </c:pt>
                <c:pt idx="23">
                  <c:v>0</c:v>
                </c:pt>
              </c:numCache>
            </c:numRef>
          </c:yVal>
          <c:smooth val="1"/>
          <c:extLst>
            <c:ext xmlns:c16="http://schemas.microsoft.com/office/drawing/2014/chart" uri="{C3380CC4-5D6E-409C-BE32-E72D297353CC}">
              <c16:uniqueId val="{0000000D-B1C3-4D85-B0C5-4FF81F20A9A6}"/>
            </c:ext>
          </c:extLst>
        </c:ser>
        <c:ser>
          <c:idx val="14"/>
          <c:order val="14"/>
          <c:spPr>
            <a:ln w="9525" cap="rnd">
              <a:solidFill>
                <a:schemeClr val="accent3">
                  <a:lumMod val="80000"/>
                  <a:lumOff val="20000"/>
                </a:schemeClr>
              </a:solidFill>
              <a:round/>
            </a:ln>
            <a:effectLst/>
          </c:spPr>
          <c:marker>
            <c:symbol val="none"/>
          </c:marker>
          <c:xVal>
            <c:numRef>
              <c:f>Rauscher!$EM$1:$FJ$1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Rauscher!$EM$17:$FJ$17</c:f>
              <c:numCache>
                <c:formatCode>0E+00</c:formatCode>
                <c:ptCount val="24"/>
                <c:pt idx="0">
                  <c:v>8.0459784217903069E-30</c:v>
                </c:pt>
                <c:pt idx="1">
                  <c:v>1.6866524153773282E-23</c:v>
                </c:pt>
                <c:pt idx="2">
                  <c:v>2.1498556296566154E-20</c:v>
                </c:pt>
                <c:pt idx="3">
                  <c:v>2.2964881921008784E-17</c:v>
                </c:pt>
                <c:pt idx="4">
                  <c:v>6.6077258520133378E-16</c:v>
                </c:pt>
                <c:pt idx="5">
                  <c:v>4.5975296567762099E-15</c:v>
                </c:pt>
                <c:pt idx="6">
                  <c:v>1.593349440027867E-14</c:v>
                </c:pt>
                <c:pt idx="7">
                  <c:v>3.7349920130693219E-14</c:v>
                </c:pt>
                <c:pt idx="8">
                  <c:v>6.8881227736223353E-14</c:v>
                </c:pt>
                <c:pt idx="9">
                  <c:v>1.0858539439424434E-13</c:v>
                </c:pt>
                <c:pt idx="10">
                  <c:v>1.536931922739563E-13</c:v>
                </c:pt>
                <c:pt idx="11">
                  <c:v>3.8113260598272171E-13</c:v>
                </c:pt>
                <c:pt idx="12">
                  <c:v>5.2838098522272813E-13</c:v>
                </c:pt>
                <c:pt idx="13">
                  <c:v>5.9586745980399938E-13</c:v>
                </c:pt>
                <c:pt idx="14">
                  <c:v>6.1388846441438598E-13</c:v>
                </c:pt>
                <c:pt idx="15">
                  <c:v>6.0499119519218638E-13</c:v>
                </c:pt>
                <c:pt idx="16">
                  <c:v>5.8253357052792919E-13</c:v>
                </c:pt>
                <c:pt idx="17">
                  <c:v>5.5395187661466872E-13</c:v>
                </c:pt>
                <c:pt idx="18">
                  <c:v>5.2328669539083078E-13</c:v>
                </c:pt>
                <c:pt idx="19">
                  <c:v>4.6325878095257999E-13</c:v>
                </c:pt>
                <c:pt idx="20">
                  <c:v>4.0967867531389855E-13</c:v>
                </c:pt>
                <c:pt idx="21">
                  <c:v>3.6369334171555888E-13</c:v>
                </c:pt>
                <c:pt idx="22">
                  <c:v>3.24673242553248E-13</c:v>
                </c:pt>
                <c:pt idx="23">
                  <c:v>2.9158300535938601E-13</c:v>
                </c:pt>
              </c:numCache>
            </c:numRef>
          </c:yVal>
          <c:smooth val="1"/>
          <c:extLst>
            <c:ext xmlns:c16="http://schemas.microsoft.com/office/drawing/2014/chart" uri="{C3380CC4-5D6E-409C-BE32-E72D297353CC}">
              <c16:uniqueId val="{0000000E-B1C3-4D85-B0C5-4FF81F20A9A6}"/>
            </c:ext>
          </c:extLst>
        </c:ser>
        <c:ser>
          <c:idx val="15"/>
          <c:order val="15"/>
          <c:spPr>
            <a:ln w="9525" cap="rnd">
              <a:solidFill>
                <a:schemeClr val="accent4">
                  <a:lumMod val="80000"/>
                  <a:lumOff val="20000"/>
                </a:schemeClr>
              </a:solidFill>
              <a:round/>
            </a:ln>
            <a:effectLst/>
          </c:spPr>
          <c:marker>
            <c:symbol val="none"/>
          </c:marker>
          <c:xVal>
            <c:numRef>
              <c:f>Rauscher!$EM$1:$FJ$1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Rauscher!$EM$18:$FJ$18</c:f>
              <c:numCache>
                <c:formatCode>0E+00</c:formatCode>
                <c:ptCount val="24"/>
                <c:pt idx="0">
                  <c:v>1.1375983606474366E-28</c:v>
                </c:pt>
                <c:pt idx="1">
                  <c:v>2.7837839042979117E-22</c:v>
                </c:pt>
                <c:pt idx="2">
                  <c:v>3.8337089590470862E-19</c:v>
                </c:pt>
                <c:pt idx="3">
                  <c:v>4.4245996070023998E-16</c:v>
                </c:pt>
                <c:pt idx="4">
                  <c:v>1.3233104258057773E-14</c:v>
                </c:pt>
                <c:pt idx="5">
                  <c:v>9.4235433384093604E-14</c:v>
                </c:pt>
                <c:pt idx="6">
                  <c:v>3.316810870999852E-13</c:v>
                </c:pt>
                <c:pt idx="7">
                  <c:v>7.861389993756767E-13</c:v>
                </c:pt>
                <c:pt idx="8">
                  <c:v>1.4618759944007815E-12</c:v>
                </c:pt>
                <c:pt idx="9">
                  <c:v>2.3194288849527426E-12</c:v>
                </c:pt>
                <c:pt idx="10">
                  <c:v>3.2999265531634364E-12</c:v>
                </c:pt>
                <c:pt idx="11">
                  <c:v>8.3108554802343054E-12</c:v>
                </c:pt>
                <c:pt idx="12">
                  <c:v>1.1611191770285758E-11</c:v>
                </c:pt>
                <c:pt idx="13">
                  <c:v>1.3155134172529965E-11</c:v>
                </c:pt>
                <c:pt idx="14">
                  <c:v>1.3594995928583776E-11</c:v>
                </c:pt>
                <c:pt idx="15">
                  <c:v>1.3427608211641061E-11</c:v>
                </c:pt>
                <c:pt idx="16">
                  <c:v>1.2950620083925099E-11</c:v>
                </c:pt>
                <c:pt idx="17">
                  <c:v>1.2331094943575832E-11</c:v>
                </c:pt>
                <c:pt idx="18">
                  <c:v>1.166050328017899E-11</c:v>
                </c:pt>
                <c:pt idx="19">
                  <c:v>1.0338874435271779E-11</c:v>
                </c:pt>
                <c:pt idx="20">
                  <c:v>9.1532001329958189E-12</c:v>
                </c:pt>
                <c:pt idx="21">
                  <c:v>8.1325164254097191E-12</c:v>
                </c:pt>
                <c:pt idx="22">
                  <c:v>7.2646734352810544E-12</c:v>
                </c:pt>
                <c:pt idx="23">
                  <c:v>6.5276341449328904E-12</c:v>
                </c:pt>
              </c:numCache>
            </c:numRef>
          </c:yVal>
          <c:smooth val="1"/>
          <c:extLst>
            <c:ext xmlns:c16="http://schemas.microsoft.com/office/drawing/2014/chart" uri="{C3380CC4-5D6E-409C-BE32-E72D297353CC}">
              <c16:uniqueId val="{0000000F-B1C3-4D85-B0C5-4FF81F20A9A6}"/>
            </c:ext>
          </c:extLst>
        </c:ser>
        <c:ser>
          <c:idx val="16"/>
          <c:order val="16"/>
          <c:spPr>
            <a:ln w="9525" cap="rnd">
              <a:solidFill>
                <a:schemeClr val="accent5">
                  <a:lumMod val="80000"/>
                  <a:lumOff val="20000"/>
                </a:schemeClr>
              </a:solidFill>
              <a:round/>
            </a:ln>
            <a:effectLst/>
          </c:spPr>
          <c:marker>
            <c:symbol val="none"/>
          </c:marker>
          <c:xVal>
            <c:numRef>
              <c:f>Rauscher!$EM$1:$FJ$1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Rauscher!$EM$19:$FJ$19</c:f>
              <c:numCache>
                <c:formatCode>0E+00</c:formatCode>
                <c:ptCount val="24"/>
                <c:pt idx="0">
                  <c:v>1.2423190986791023E-32</c:v>
                </c:pt>
                <c:pt idx="1">
                  <c:v>7.9813012944685654E-24</c:v>
                </c:pt>
                <c:pt idx="2">
                  <c:v>1.780960621980648E-19</c:v>
                </c:pt>
                <c:pt idx="3">
                  <c:v>3.3304747448881164E-15</c:v>
                </c:pt>
                <c:pt idx="4">
                  <c:v>4.0095201274700053E-13</c:v>
                </c:pt>
                <c:pt idx="5">
                  <c:v>6.5845180617295144E-12</c:v>
                </c:pt>
                <c:pt idx="6">
                  <c:v>4.0452919241743093E-11</c:v>
                </c:pt>
                <c:pt idx="7">
                  <c:v>1.4273420848892713E-10</c:v>
                </c:pt>
                <c:pt idx="8">
                  <c:v>3.5771647428810375E-10</c:v>
                </c:pt>
                <c:pt idx="9">
                  <c:v>7.1582888278844236E-10</c:v>
                </c:pt>
                <c:pt idx="10">
                  <c:v>1.2262308259072489E-9</c:v>
                </c:pt>
                <c:pt idx="11">
                  <c:v>5.3905500685482619E-9</c:v>
                </c:pt>
                <c:pt idx="12">
                  <c:v>9.950017645341904E-9</c:v>
                </c:pt>
                <c:pt idx="13">
                  <c:v>1.3323494727091247E-8</c:v>
                </c:pt>
                <c:pt idx="14">
                  <c:v>1.5391673207982989E-8</c:v>
                </c:pt>
                <c:pt idx="15">
                  <c:v>1.6461345382338905E-8</c:v>
                </c:pt>
                <c:pt idx="16">
                  <c:v>1.6852997829945869E-8</c:v>
                </c:pt>
                <c:pt idx="17">
                  <c:v>1.6809244454969954E-8</c:v>
                </c:pt>
                <c:pt idx="18">
                  <c:v>1.6496499827864997E-8</c:v>
                </c:pt>
                <c:pt idx="19">
                  <c:v>1.546463635146479E-8</c:v>
                </c:pt>
                <c:pt idx="20">
                  <c:v>1.4246866883052476E-8</c:v>
                </c:pt>
                <c:pt idx="21">
                  <c:v>1.3041613491962507E-8</c:v>
                </c:pt>
                <c:pt idx="22">
                  <c:v>1.1923464071049925E-8</c:v>
                </c:pt>
                <c:pt idx="23">
                  <c:v>1.0914557579451366E-8</c:v>
                </c:pt>
              </c:numCache>
            </c:numRef>
          </c:yVal>
          <c:smooth val="1"/>
          <c:extLst>
            <c:ext xmlns:c16="http://schemas.microsoft.com/office/drawing/2014/chart" uri="{C3380CC4-5D6E-409C-BE32-E72D297353CC}">
              <c16:uniqueId val="{00000010-B1C3-4D85-B0C5-4FF81F20A9A6}"/>
            </c:ext>
          </c:extLst>
        </c:ser>
        <c:ser>
          <c:idx val="17"/>
          <c:order val="17"/>
          <c:spPr>
            <a:ln w="9525" cap="rnd">
              <a:solidFill>
                <a:schemeClr val="accent6">
                  <a:lumMod val="80000"/>
                  <a:lumOff val="20000"/>
                </a:schemeClr>
              </a:solidFill>
              <a:round/>
            </a:ln>
            <a:effectLst/>
          </c:spPr>
          <c:marker>
            <c:symbol val="none"/>
          </c:marker>
          <c:xVal>
            <c:numRef>
              <c:f>Rauscher!$EM$1:$FJ$1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Rauscher!$EM$20:$FJ$20</c:f>
              <c:numCache>
                <c:formatCode>0E+00</c:formatCode>
                <c:ptCount val="24"/>
                <c:pt idx="0">
                  <c:v>5.480085019470533E-33</c:v>
                </c:pt>
                <c:pt idx="1">
                  <c:v>8.5709088991772257E-24</c:v>
                </c:pt>
                <c:pt idx="2">
                  <c:v>2.9840562794970441E-19</c:v>
                </c:pt>
                <c:pt idx="3">
                  <c:v>8.7067957530091835E-15</c:v>
                </c:pt>
                <c:pt idx="4">
                  <c:v>1.3093156822806267E-12</c:v>
                </c:pt>
                <c:pt idx="5">
                  <c:v>2.457173488217225E-11</c:v>
                </c:pt>
                <c:pt idx="6">
                  <c:v>1.6500670761576969E-10</c:v>
                </c:pt>
                <c:pt idx="7">
                  <c:v>6.2041134926429517E-10</c:v>
                </c:pt>
                <c:pt idx="8">
                  <c:v>1.6307618870212645E-9</c:v>
                </c:pt>
                <c:pt idx="9">
                  <c:v>3.3865757080348259E-9</c:v>
                </c:pt>
                <c:pt idx="10">
                  <c:v>5.9759061546056456E-9</c:v>
                </c:pt>
                <c:pt idx="11">
                  <c:v>2.8714716130123655E-8</c:v>
                </c:pt>
                <c:pt idx="12">
                  <c:v>5.5413457152934166E-8</c:v>
                </c:pt>
                <c:pt idx="13">
                  <c:v>7.6208167819616834E-8</c:v>
                </c:pt>
                <c:pt idx="14">
                  <c:v>8.9618398949996171E-8</c:v>
                </c:pt>
                <c:pt idx="15">
                  <c:v>9.7072599634346216E-8</c:v>
                </c:pt>
                <c:pt idx="16">
                  <c:v>1.0033408345148413E-7</c:v>
                </c:pt>
                <c:pt idx="17">
                  <c:v>1.0081833202049175E-7</c:v>
                </c:pt>
                <c:pt idx="18">
                  <c:v>9.9531171383840581E-8</c:v>
                </c:pt>
                <c:pt idx="19">
                  <c:v>9.4139310035865658E-8</c:v>
                </c:pt>
                <c:pt idx="20">
                  <c:v>8.7279180222691356E-8</c:v>
                </c:pt>
                <c:pt idx="21">
                  <c:v>8.0277273139057448E-8</c:v>
                </c:pt>
                <c:pt idx="22">
                  <c:v>7.3667126562995206E-8</c:v>
                </c:pt>
                <c:pt idx="23">
                  <c:v>6.7634053384531295E-8</c:v>
                </c:pt>
              </c:numCache>
            </c:numRef>
          </c:yVal>
          <c:smooth val="1"/>
          <c:extLst>
            <c:ext xmlns:c16="http://schemas.microsoft.com/office/drawing/2014/chart" uri="{C3380CC4-5D6E-409C-BE32-E72D297353CC}">
              <c16:uniqueId val="{00000011-B1C3-4D85-B0C5-4FF81F20A9A6}"/>
            </c:ext>
          </c:extLst>
        </c:ser>
        <c:ser>
          <c:idx val="18"/>
          <c:order val="18"/>
          <c:spPr>
            <a:ln w="9525" cap="rnd">
              <a:solidFill>
                <a:schemeClr val="accent1">
                  <a:lumMod val="80000"/>
                </a:schemeClr>
              </a:solidFill>
              <a:round/>
            </a:ln>
            <a:effectLst/>
          </c:spPr>
          <c:marker>
            <c:symbol val="none"/>
          </c:marker>
          <c:xVal>
            <c:numRef>
              <c:f>Rauscher!$EM$1:$FJ$1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Rauscher!$EM$21:$FJ$21</c:f>
              <c:numCache>
                <c:formatCode>0E+00</c:formatCode>
                <c:ptCount val="24"/>
                <c:pt idx="0">
                  <c:v>4.9625584821072601E-40</c:v>
                </c:pt>
                <c:pt idx="1">
                  <c:v>7.5916780403784505E-28</c:v>
                </c:pt>
                <c:pt idx="2">
                  <c:v>8.2663576769719881E-22</c:v>
                </c:pt>
                <c:pt idx="3">
                  <c:v>7.543307647683957E-16</c:v>
                </c:pt>
                <c:pt idx="4">
                  <c:v>6.3437487438755327E-13</c:v>
                </c:pt>
                <c:pt idx="5">
                  <c:v>3.3442313126484285E-11</c:v>
                </c:pt>
                <c:pt idx="6">
                  <c:v>4.4709657515381091E-10</c:v>
                </c:pt>
                <c:pt idx="7">
                  <c:v>2.7490266285880073E-9</c:v>
                </c:pt>
                <c:pt idx="8">
                  <c:v>1.0449352193285816E-8</c:v>
                </c:pt>
                <c:pt idx="9">
                  <c:v>2.8910745672815152E-8</c:v>
                </c:pt>
                <c:pt idx="10">
                  <c:v>6.4177386179165511E-8</c:v>
                </c:pt>
                <c:pt idx="11">
                  <c:v>6.1393450082902117E-7</c:v>
                </c:pt>
                <c:pt idx="12">
                  <c:v>1.6716770742901233E-6</c:v>
                </c:pt>
                <c:pt idx="13">
                  <c:v>2.826509425031603E-6</c:v>
                </c:pt>
                <c:pt idx="14">
                  <c:v>3.8146434351915472E-6</c:v>
                </c:pt>
                <c:pt idx="15">
                  <c:v>4.5590391609481675E-6</c:v>
                </c:pt>
                <c:pt idx="16">
                  <c:v>5.0730024309736645E-6</c:v>
                </c:pt>
                <c:pt idx="17">
                  <c:v>5.3985363343301336E-6</c:v>
                </c:pt>
                <c:pt idx="18">
                  <c:v>5.5799664331552963E-6</c:v>
                </c:pt>
                <c:pt idx="19">
                  <c:v>5.6538906885952366E-6</c:v>
                </c:pt>
                <c:pt idx="20">
                  <c:v>5.5061368605007235E-6</c:v>
                </c:pt>
                <c:pt idx="21">
                  <c:v>5.254711968805697E-6</c:v>
                </c:pt>
                <c:pt idx="22">
                  <c:v>4.9623798301095171E-6</c:v>
                </c:pt>
                <c:pt idx="23">
                  <c:v>4.6617573462225461E-6</c:v>
                </c:pt>
              </c:numCache>
            </c:numRef>
          </c:yVal>
          <c:smooth val="1"/>
          <c:extLst>
            <c:ext xmlns:c16="http://schemas.microsoft.com/office/drawing/2014/chart" uri="{C3380CC4-5D6E-409C-BE32-E72D297353CC}">
              <c16:uniqueId val="{00000012-B1C3-4D85-B0C5-4FF81F20A9A6}"/>
            </c:ext>
          </c:extLst>
        </c:ser>
        <c:ser>
          <c:idx val="19"/>
          <c:order val="19"/>
          <c:spPr>
            <a:ln w="9525" cap="rnd">
              <a:solidFill>
                <a:schemeClr val="accent2">
                  <a:lumMod val="80000"/>
                </a:schemeClr>
              </a:solidFill>
              <a:round/>
            </a:ln>
            <a:effectLst/>
          </c:spPr>
          <c:marker>
            <c:symbol val="none"/>
          </c:marker>
          <c:xVal>
            <c:numRef>
              <c:f>Rauscher!$EM$1:$FJ$1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Rauscher!$EM$22:$FJ$22</c:f>
              <c:numCache>
                <c:formatCode>0E+00</c:formatCode>
                <c:ptCount val="24"/>
                <c:pt idx="0">
                  <c:v>1.2991821820378399E-44</c:v>
                </c:pt>
                <c:pt idx="1">
                  <c:v>5.0199133788947326E-30</c:v>
                </c:pt>
                <c:pt idx="2">
                  <c:v>8.6869964971770626E-23</c:v>
                </c:pt>
                <c:pt idx="3">
                  <c:v>1.2598367880386458E-15</c:v>
                </c:pt>
                <c:pt idx="4">
                  <c:v>4.22373774789495E-12</c:v>
                </c:pt>
                <c:pt idx="5">
                  <c:v>5.1051250418769181E-10</c:v>
                </c:pt>
                <c:pt idx="6">
                  <c:v>1.1867269919369471E-8</c:v>
                </c:pt>
                <c:pt idx="7">
                  <c:v>1.0832482526206117E-7</c:v>
                </c:pt>
                <c:pt idx="8">
                  <c:v>5.5378105910041629E-7</c:v>
                </c:pt>
                <c:pt idx="9">
                  <c:v>1.9293355848640009E-6</c:v>
                </c:pt>
                <c:pt idx="10">
                  <c:v>5.1500365024346019E-6</c:v>
                </c:pt>
                <c:pt idx="11">
                  <c:v>8.5662298701446438E-5</c:v>
                </c:pt>
                <c:pt idx="12">
                  <c:v>3.0756702521135901E-4</c:v>
                </c:pt>
                <c:pt idx="13">
                  <c:v>6.1391697841108484E-4</c:v>
                </c:pt>
                <c:pt idx="14">
                  <c:v>9.2546721087431326E-4</c:v>
                </c:pt>
                <c:pt idx="15">
                  <c:v>1.1970170162293962E-3</c:v>
                </c:pt>
                <c:pt idx="16">
                  <c:v>1.4132923490476107E-3</c:v>
                </c:pt>
                <c:pt idx="17">
                  <c:v>1.5749360221219196E-3</c:v>
                </c:pt>
                <c:pt idx="18">
                  <c:v>1.6890186078880438E-3</c:v>
                </c:pt>
                <c:pt idx="19">
                  <c:v>1.8087318897656718E-3</c:v>
                </c:pt>
                <c:pt idx="20">
                  <c:v>1.8324568100826662E-3</c:v>
                </c:pt>
                <c:pt idx="21">
                  <c:v>1.801381212635363E-3</c:v>
                </c:pt>
                <c:pt idx="22">
                  <c:v>1.7408313189223674E-3</c:v>
                </c:pt>
                <c:pt idx="23">
                  <c:v>1.6658056562494803E-3</c:v>
                </c:pt>
              </c:numCache>
            </c:numRef>
          </c:yVal>
          <c:smooth val="1"/>
          <c:extLst>
            <c:ext xmlns:c16="http://schemas.microsoft.com/office/drawing/2014/chart" uri="{C3380CC4-5D6E-409C-BE32-E72D297353CC}">
              <c16:uniqueId val="{00000013-B1C3-4D85-B0C5-4FF81F20A9A6}"/>
            </c:ext>
          </c:extLst>
        </c:ser>
        <c:ser>
          <c:idx val="20"/>
          <c:order val="20"/>
          <c:spPr>
            <a:ln w="25400" cap="rnd">
              <a:solidFill>
                <a:srgbClr val="FF0000"/>
              </a:solidFill>
              <a:round/>
            </a:ln>
            <a:effectLst/>
          </c:spPr>
          <c:marker>
            <c:symbol val="none"/>
          </c:marker>
          <c:xVal>
            <c:numRef>
              <c:f>Rauscher!$EM$1:$FJ$1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Rauscher!$EM$23:$FJ$23</c:f>
              <c:numCache>
                <c:formatCode>0E+00</c:formatCode>
                <c:ptCount val="24"/>
                <c:pt idx="0">
                  <c:v>2.0495558247368626E-48</c:v>
                </c:pt>
                <c:pt idx="1">
                  <c:v>1.9637330558412331E-32</c:v>
                </c:pt>
                <c:pt idx="2">
                  <c:v>1.6922095416800805E-24</c:v>
                </c:pt>
                <c:pt idx="3">
                  <c:v>1.2220727061762587E-16</c:v>
                </c:pt>
                <c:pt idx="4">
                  <c:v>9.1427919365790361E-13</c:v>
                </c:pt>
                <c:pt idx="5">
                  <c:v>1.7887422091168397E-10</c:v>
                </c:pt>
                <c:pt idx="6">
                  <c:v>5.7323387228940284E-9</c:v>
                </c:pt>
                <c:pt idx="7">
                  <c:v>6.5812558384938153E-8</c:v>
                </c:pt>
                <c:pt idx="8">
                  <c:v>3.9959375140445611E-7</c:v>
                </c:pt>
                <c:pt idx="9">
                  <c:v>1.5914324924553281E-6</c:v>
                </c:pt>
                <c:pt idx="10">
                  <c:v>4.7279256455456339E-6</c:v>
                </c:pt>
                <c:pt idx="11">
                  <c:v>1.084150833633181E-4</c:v>
                </c:pt>
                <c:pt idx="12">
                  <c:v>4.5704565285036367E-4</c:v>
                </c:pt>
                <c:pt idx="13">
                  <c:v>1.0045263900749048E-3</c:v>
                </c:pt>
                <c:pt idx="14">
                  <c:v>1.6147328229050354E-3</c:v>
                </c:pt>
                <c:pt idx="15">
                  <c:v>2.1865525109388113E-3</c:v>
                </c:pt>
                <c:pt idx="16">
                  <c:v>2.6719698793452257E-3</c:v>
                </c:pt>
                <c:pt idx="17">
                  <c:v>3.0583165694250329E-3</c:v>
                </c:pt>
                <c:pt idx="18">
                  <c:v>3.3508109994944972E-3</c:v>
                </c:pt>
                <c:pt idx="19">
                  <c:v>3.7053877312483554E-3</c:v>
                </c:pt>
                <c:pt idx="20">
                  <c:v>3.8410785281309296E-3</c:v>
                </c:pt>
                <c:pt idx="21">
                  <c:v>3.841448799850588E-3</c:v>
                </c:pt>
                <c:pt idx="22">
                  <c:v>3.7623231694151166E-3</c:v>
                </c:pt>
                <c:pt idx="23">
                  <c:v>3.6389134527615922E-3</c:v>
                </c:pt>
              </c:numCache>
            </c:numRef>
          </c:yVal>
          <c:smooth val="1"/>
          <c:extLst>
            <c:ext xmlns:c16="http://schemas.microsoft.com/office/drawing/2014/chart" uri="{C3380CC4-5D6E-409C-BE32-E72D297353CC}">
              <c16:uniqueId val="{00000014-B1C3-4D85-B0C5-4FF81F20A9A6}"/>
            </c:ext>
          </c:extLst>
        </c:ser>
        <c:ser>
          <c:idx val="21"/>
          <c:order val="21"/>
          <c:spPr>
            <a:ln w="9525" cap="rnd">
              <a:solidFill>
                <a:schemeClr val="accent4">
                  <a:lumMod val="80000"/>
                </a:schemeClr>
              </a:solidFill>
              <a:round/>
            </a:ln>
            <a:effectLst/>
          </c:spPr>
          <c:marker>
            <c:symbol val="none"/>
          </c:marker>
          <c:xVal>
            <c:numRef>
              <c:f>Rauscher!$EM$1:$FJ$1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Rauscher!$EM$24:$FJ$24</c:f>
              <c:numCache>
                <c:formatCode>0E+00</c:formatCode>
                <c:ptCount val="24"/>
                <c:pt idx="0">
                  <c:v>4.3168149877121334E-50</c:v>
                </c:pt>
                <c:pt idx="1">
                  <c:v>1.8697541455349139E-33</c:v>
                </c:pt>
                <c:pt idx="2">
                  <c:v>3.4257477302345616E-25</c:v>
                </c:pt>
                <c:pt idx="3">
                  <c:v>5.260142006590431E-17</c:v>
                </c:pt>
                <c:pt idx="4">
                  <c:v>5.7382419131897391E-13</c:v>
                </c:pt>
                <c:pt idx="5">
                  <c:v>1.4077564551247054E-10</c:v>
                </c:pt>
                <c:pt idx="6">
                  <c:v>5.2460382658565652E-9</c:v>
                </c:pt>
                <c:pt idx="7">
                  <c:v>6.7082349755491767E-8</c:v>
                </c:pt>
                <c:pt idx="8">
                  <c:v>4.4158884476685955E-7</c:v>
                </c:pt>
                <c:pt idx="9">
                  <c:v>1.8727834312746473E-6</c:v>
                </c:pt>
                <c:pt idx="10">
                  <c:v>5.8507281743523738E-6</c:v>
                </c:pt>
                <c:pt idx="11">
                  <c:v>1.5600870374289554E-4</c:v>
                </c:pt>
                <c:pt idx="12">
                  <c:v>7.0921615767899891E-4</c:v>
                </c:pt>
                <c:pt idx="13">
                  <c:v>1.6309338272907424E-3</c:v>
                </c:pt>
                <c:pt idx="14">
                  <c:v>2.701964449722951E-3</c:v>
                </c:pt>
                <c:pt idx="15">
                  <c:v>3.7385125730981976E-3</c:v>
                </c:pt>
                <c:pt idx="16">
                  <c:v>4.6429122390569842E-3</c:v>
                </c:pt>
                <c:pt idx="17">
                  <c:v>5.3814751679584173E-3</c:v>
                </c:pt>
                <c:pt idx="18">
                  <c:v>5.9557550067103207E-3</c:v>
                </c:pt>
                <c:pt idx="19">
                  <c:v>6.6860948767311921E-3</c:v>
                </c:pt>
                <c:pt idx="20">
                  <c:v>7.0060309293938665E-3</c:v>
                </c:pt>
                <c:pt idx="21">
                  <c:v>7.063564326699379E-3</c:v>
                </c:pt>
                <c:pt idx="22">
                  <c:v>6.9616942514005966E-3</c:v>
                </c:pt>
                <c:pt idx="23">
                  <c:v>6.7672866022050237E-3</c:v>
                </c:pt>
              </c:numCache>
            </c:numRef>
          </c:yVal>
          <c:smooth val="1"/>
          <c:extLst>
            <c:ext xmlns:c16="http://schemas.microsoft.com/office/drawing/2014/chart" uri="{C3380CC4-5D6E-409C-BE32-E72D297353CC}">
              <c16:uniqueId val="{00000015-B1C3-4D85-B0C5-4FF81F20A9A6}"/>
            </c:ext>
          </c:extLst>
        </c:ser>
        <c:ser>
          <c:idx val="22"/>
          <c:order val="22"/>
          <c:spPr>
            <a:ln w="9525" cap="rnd">
              <a:solidFill>
                <a:schemeClr val="accent5">
                  <a:lumMod val="80000"/>
                </a:schemeClr>
              </a:solidFill>
              <a:round/>
            </a:ln>
            <a:effectLst/>
          </c:spPr>
          <c:marker>
            <c:symbol val="none"/>
          </c:marker>
          <c:xVal>
            <c:numRef>
              <c:f>Rauscher!$EM$1:$FJ$1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Rauscher!$EM$25:$FJ$25</c:f>
              <c:numCache>
                <c:formatCode>0E+00</c:formatCode>
                <c:ptCount val="24"/>
                <c:pt idx="0">
                  <c:v>1.3889873578814638E-51</c:v>
                </c:pt>
                <c:pt idx="1">
                  <c:v>1.1612310809838971E-34</c:v>
                </c:pt>
                <c:pt idx="2">
                  <c:v>2.9558961379065999E-26</c:v>
                </c:pt>
                <c:pt idx="3">
                  <c:v>6.3056651552770429E-18</c:v>
                </c:pt>
                <c:pt idx="4">
                  <c:v>8.1079696038481264E-14</c:v>
                </c:pt>
                <c:pt idx="5">
                  <c:v>2.195334383656773E-11</c:v>
                </c:pt>
                <c:pt idx="6">
                  <c:v>8.7370442461988368E-10</c:v>
                </c:pt>
                <c:pt idx="7">
                  <c:v>1.1709579428410916E-8</c:v>
                </c:pt>
                <c:pt idx="8">
                  <c:v>7.9845617888594458E-8</c:v>
                </c:pt>
                <c:pt idx="9">
                  <c:v>3.4803307686232551E-7</c:v>
                </c:pt>
                <c:pt idx="10">
                  <c:v>1.1113807240974863E-6</c:v>
                </c:pt>
                <c:pt idx="11">
                  <c:v>3.1649124166668268E-5</c:v>
                </c:pt>
                <c:pt idx="12">
                  <c:v>1.4868647093846022E-4</c:v>
                </c:pt>
                <c:pt idx="13">
                  <c:v>3.4873629682277517E-4</c:v>
                </c:pt>
                <c:pt idx="14">
                  <c:v>5.853996081629059E-4</c:v>
                </c:pt>
                <c:pt idx="15">
                  <c:v>8.1762023702140957E-4</c:v>
                </c:pt>
                <c:pt idx="16">
                  <c:v>1.0225940316990968E-3</c:v>
                </c:pt>
                <c:pt idx="17">
                  <c:v>1.191774568570057E-3</c:v>
                </c:pt>
                <c:pt idx="18">
                  <c:v>1.3247489771428761E-3</c:v>
                </c:pt>
                <c:pt idx="19">
                  <c:v>1.4970120503725909E-3</c:v>
                </c:pt>
                <c:pt idx="20">
                  <c:v>1.576031184252914E-3</c:v>
                </c:pt>
                <c:pt idx="21">
                  <c:v>1.5945812640739342E-3</c:v>
                </c:pt>
                <c:pt idx="22">
                  <c:v>1.5758965150765268E-3</c:v>
                </c:pt>
                <c:pt idx="23">
                  <c:v>1.5352507449185634E-3</c:v>
                </c:pt>
              </c:numCache>
            </c:numRef>
          </c:yVal>
          <c:smooth val="1"/>
          <c:extLst>
            <c:ext xmlns:c16="http://schemas.microsoft.com/office/drawing/2014/chart" uri="{C3380CC4-5D6E-409C-BE32-E72D297353CC}">
              <c16:uniqueId val="{00000016-B1C3-4D85-B0C5-4FF81F20A9A6}"/>
            </c:ext>
          </c:extLst>
        </c:ser>
        <c:ser>
          <c:idx val="23"/>
          <c:order val="23"/>
          <c:spPr>
            <a:ln w="9525" cap="rnd">
              <a:solidFill>
                <a:schemeClr val="accent6">
                  <a:lumMod val="80000"/>
                </a:schemeClr>
              </a:solidFill>
              <a:round/>
            </a:ln>
            <a:effectLst/>
          </c:spPr>
          <c:marker>
            <c:symbol val="none"/>
          </c:marker>
          <c:xVal>
            <c:numRef>
              <c:f>Rauscher!$EM$1:$FJ$1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Rauscher!$EM$26:$FJ$26</c:f>
              <c:numCache>
                <c:formatCode>0E+00</c:formatCode>
                <c:ptCount val="24"/>
                <c:pt idx="0">
                  <c:v>2.6587435435934471E-56</c:v>
                </c:pt>
                <c:pt idx="1">
                  <c:v>2.0534868077507244E-37</c:v>
                </c:pt>
                <c:pt idx="2">
                  <c:v>5.0241198506003927E-28</c:v>
                </c:pt>
                <c:pt idx="3">
                  <c:v>1.0301471873703017E-18</c:v>
                </c:pt>
                <c:pt idx="4">
                  <c:v>4.1065703348445901E-14</c:v>
                </c:pt>
                <c:pt idx="5">
                  <c:v>2.192335920580581E-11</c:v>
                </c:pt>
                <c:pt idx="6">
                  <c:v>1.371925303907426E-9</c:v>
                </c:pt>
                <c:pt idx="7">
                  <c:v>2.5404279302063774E-8</c:v>
                </c:pt>
                <c:pt idx="8">
                  <c:v>2.2075797726408253E-7</c:v>
                </c:pt>
                <c:pt idx="9">
                  <c:v>1.1619451762331029E-6</c:v>
                </c:pt>
                <c:pt idx="10">
                  <c:v>4.3146722685155027E-6</c:v>
                </c:pt>
                <c:pt idx="11">
                  <c:v>1.9319957226217628E-4</c:v>
                </c:pt>
                <c:pt idx="12">
                  <c:v>1.1381399649085472E-3</c:v>
                </c:pt>
                <c:pt idx="13">
                  <c:v>3.0576602312682791E-3</c:v>
                </c:pt>
                <c:pt idx="14">
                  <c:v>5.6189659818900858E-3</c:v>
                </c:pt>
                <c:pt idx="15">
                  <c:v>8.3721217963325014E-3</c:v>
                </c:pt>
                <c:pt idx="16">
                  <c:v>1.0991250523197514E-2</c:v>
                </c:pt>
                <c:pt idx="17">
                  <c:v>1.3302030097567719E-2</c:v>
                </c:pt>
                <c:pt idx="18">
                  <c:v>1.523917206502801E-2</c:v>
                </c:pt>
                <c:pt idx="19">
                  <c:v>1.8018101422181399E-2</c:v>
                </c:pt>
                <c:pt idx="20">
                  <c:v>1.9592438961761431E-2</c:v>
                </c:pt>
                <c:pt idx="21">
                  <c:v>2.0309551212454067E-2</c:v>
                </c:pt>
                <c:pt idx="22">
                  <c:v>2.0453674700889719E-2</c:v>
                </c:pt>
                <c:pt idx="23">
                  <c:v>2.0229024944002059E-2</c:v>
                </c:pt>
              </c:numCache>
            </c:numRef>
          </c:yVal>
          <c:smooth val="1"/>
          <c:extLst>
            <c:ext xmlns:c16="http://schemas.microsoft.com/office/drawing/2014/chart" uri="{C3380CC4-5D6E-409C-BE32-E72D297353CC}">
              <c16:uniqueId val="{00000017-B1C3-4D85-B0C5-4FF81F20A9A6}"/>
            </c:ext>
          </c:extLst>
        </c:ser>
        <c:ser>
          <c:idx val="24"/>
          <c:order val="24"/>
          <c:spPr>
            <a:ln w="9525" cap="rnd">
              <a:solidFill>
                <a:schemeClr val="accent1">
                  <a:lumMod val="60000"/>
                  <a:lumOff val="40000"/>
                </a:schemeClr>
              </a:solidFill>
              <a:round/>
            </a:ln>
            <a:effectLst/>
          </c:spPr>
          <c:marker>
            <c:symbol val="none"/>
          </c:marker>
          <c:xVal>
            <c:numRef>
              <c:f>Rauscher!$EM$1:$FJ$1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Rauscher!$EM$27:$FJ$27</c:f>
              <c:numCache>
                <c:formatCode>0E+00</c:formatCode>
                <c:ptCount val="24"/>
                <c:pt idx="0">
                  <c:v>1.4540935918901701E-58</c:v>
                </c:pt>
                <c:pt idx="1">
                  <c:v>9.7995354669359634E-39</c:v>
                </c:pt>
                <c:pt idx="2">
                  <c:v>7.082268584599443E-29</c:v>
                </c:pt>
                <c:pt idx="3">
                  <c:v>4.2895379327950035E-19</c:v>
                </c:pt>
                <c:pt idx="4">
                  <c:v>2.9389345337629412E-14</c:v>
                </c:pt>
                <c:pt idx="5">
                  <c:v>2.1713878085254728E-11</c:v>
                </c:pt>
                <c:pt idx="6">
                  <c:v>1.6874873572201077E-9</c:v>
                </c:pt>
                <c:pt idx="7">
                  <c:v>3.6476803453604007E-8</c:v>
                </c:pt>
                <c:pt idx="8">
                  <c:v>3.5598047234157023E-7</c:v>
                </c:pt>
                <c:pt idx="9">
                  <c:v>2.0506677839048889E-6</c:v>
                </c:pt>
                <c:pt idx="10">
                  <c:v>8.1849759328440445E-6</c:v>
                </c:pt>
                <c:pt idx="11">
                  <c:v>4.5515101952535371E-4</c:v>
                </c:pt>
                <c:pt idx="12">
                  <c:v>2.9880297406931259E-3</c:v>
                </c:pt>
                <c:pt idx="13">
                  <c:v>8.5664798330839804E-3</c:v>
                </c:pt>
                <c:pt idx="14">
                  <c:v>1.6439383546771984E-2</c:v>
                </c:pt>
                <c:pt idx="15">
                  <c:v>2.5264146417133298E-2</c:v>
                </c:pt>
                <c:pt idx="16">
                  <c:v>3.3946591446977918E-2</c:v>
                </c:pt>
                <c:pt idx="17">
                  <c:v>4.1831840548327802E-2</c:v>
                </c:pt>
                <c:pt idx="18">
                  <c:v>4.8620834029757407E-2</c:v>
                </c:pt>
                <c:pt idx="19">
                  <c:v>5.874596408643315E-2</c:v>
                </c:pt>
                <c:pt idx="20">
                  <c:v>6.4875018392887354E-2</c:v>
                </c:pt>
                <c:pt idx="21">
                  <c:v>6.803451697201035E-2</c:v>
                </c:pt>
                <c:pt idx="22">
                  <c:v>6.9138557435601211E-2</c:v>
                </c:pt>
                <c:pt idx="23">
                  <c:v>6.8874730318722446E-2</c:v>
                </c:pt>
              </c:numCache>
            </c:numRef>
          </c:yVal>
          <c:smooth val="1"/>
          <c:extLst>
            <c:ext xmlns:c16="http://schemas.microsoft.com/office/drawing/2014/chart" uri="{C3380CC4-5D6E-409C-BE32-E72D297353CC}">
              <c16:uniqueId val="{00000018-B1C3-4D85-B0C5-4FF81F20A9A6}"/>
            </c:ext>
          </c:extLst>
        </c:ser>
        <c:ser>
          <c:idx val="25"/>
          <c:order val="25"/>
          <c:spPr>
            <a:ln w="9525" cap="rnd">
              <a:solidFill>
                <a:schemeClr val="accent2">
                  <a:lumMod val="60000"/>
                  <a:lumOff val="40000"/>
                </a:schemeClr>
              </a:solidFill>
              <a:round/>
            </a:ln>
            <a:effectLst/>
          </c:spPr>
          <c:marker>
            <c:symbol val="none"/>
          </c:marker>
          <c:xVal>
            <c:numRef>
              <c:f>Rauscher!$EM$1:$FJ$1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Rauscher!$EM$28:$FJ$28</c:f>
              <c:numCache>
                <c:formatCode>0E+00</c:formatCode>
                <c:ptCount val="24"/>
                <c:pt idx="0">
                  <c:v>5.4300234973474417E-63</c:v>
                </c:pt>
                <c:pt idx="1">
                  <c:v>1.3360138206940824E-41</c:v>
                </c:pt>
                <c:pt idx="2">
                  <c:v>5.8341274343961192E-31</c:v>
                </c:pt>
                <c:pt idx="3">
                  <c:v>2.1350698501507012E-20</c:v>
                </c:pt>
                <c:pt idx="4">
                  <c:v>3.5957584980636914E-15</c:v>
                </c:pt>
                <c:pt idx="5">
                  <c:v>4.5571929366513575E-12</c:v>
                </c:pt>
                <c:pt idx="6">
                  <c:v>5.0750480628564098E-10</c:v>
                </c:pt>
                <c:pt idx="7">
                  <c:v>1.418456844645967E-8</c:v>
                </c:pt>
                <c:pt idx="8">
                  <c:v>1.6785153644418971E-7</c:v>
                </c:pt>
                <c:pt idx="9">
                  <c:v>1.1232962077874052E-6</c:v>
                </c:pt>
                <c:pt idx="10">
                  <c:v>5.0547101982437956E-6</c:v>
                </c:pt>
                <c:pt idx="11">
                  <c:v>4.0278564638299424E-4</c:v>
                </c:pt>
                <c:pt idx="12">
                  <c:v>3.16536056368448E-3</c:v>
                </c:pt>
                <c:pt idx="13">
                  <c:v>1.0109101374970071E-2</c:v>
                </c:pt>
                <c:pt idx="14">
                  <c:v>2.0847001864836748E-2</c:v>
                </c:pt>
                <c:pt idx="15">
                  <c:v>3.3727383531150464E-2</c:v>
                </c:pt>
                <c:pt idx="16">
                  <c:v>4.7099267573395748E-2</c:v>
                </c:pt>
                <c:pt idx="17">
                  <c:v>5.9806022655045664E-2</c:v>
                </c:pt>
                <c:pt idx="18">
                  <c:v>7.1199398722350135E-2</c:v>
                </c:pt>
                <c:pt idx="19">
                  <c:v>8.9177628356130606E-2</c:v>
                </c:pt>
                <c:pt idx="20">
                  <c:v>0.10104512117592145</c:v>
                </c:pt>
                <c:pt idx="21">
                  <c:v>0.10802820004873129</c:v>
                </c:pt>
                <c:pt idx="22">
                  <c:v>0.11143923750314239</c:v>
                </c:pt>
                <c:pt idx="23">
                  <c:v>0.11235326988200585</c:v>
                </c:pt>
              </c:numCache>
            </c:numRef>
          </c:yVal>
          <c:smooth val="1"/>
          <c:extLst>
            <c:ext xmlns:c16="http://schemas.microsoft.com/office/drawing/2014/chart" uri="{C3380CC4-5D6E-409C-BE32-E72D297353CC}">
              <c16:uniqueId val="{00000019-B1C3-4D85-B0C5-4FF81F20A9A6}"/>
            </c:ext>
          </c:extLst>
        </c:ser>
        <c:ser>
          <c:idx val="26"/>
          <c:order val="26"/>
          <c:spPr>
            <a:ln w="9525" cap="rnd">
              <a:solidFill>
                <a:schemeClr val="accent3">
                  <a:lumMod val="60000"/>
                  <a:lumOff val="40000"/>
                </a:schemeClr>
              </a:solidFill>
              <a:round/>
            </a:ln>
            <a:effectLst/>
          </c:spPr>
          <c:marker>
            <c:symbol val="none"/>
          </c:marker>
          <c:xVal>
            <c:numRef>
              <c:f>Rauscher!$EM$1:$FJ$1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Rauscher!$EM$29:$FJ$29</c:f>
              <c:numCache>
                <c:formatCode>0E+00</c:formatCode>
                <c:ptCount val="24"/>
                <c:pt idx="0">
                  <c:v>2.7508117105021036E-64</c:v>
                </c:pt>
                <c:pt idx="1">
                  <c:v>1.9233971936067959E-42</c:v>
                </c:pt>
                <c:pt idx="2">
                  <c:v>1.4159025834934536E-31</c:v>
                </c:pt>
                <c:pt idx="3">
                  <c:v>8.735122234790583E-21</c:v>
                </c:pt>
                <c:pt idx="4">
                  <c:v>1.9100605386649705E-15</c:v>
                </c:pt>
                <c:pt idx="5">
                  <c:v>2.831351986263871E-12</c:v>
                </c:pt>
                <c:pt idx="6">
                  <c:v>3.5002292863190848E-10</c:v>
                </c:pt>
                <c:pt idx="7">
                  <c:v>1.0540771073594853E-8</c:v>
                </c:pt>
                <c:pt idx="8">
                  <c:v>1.319111524403541E-7</c:v>
                </c:pt>
                <c:pt idx="9">
                  <c:v>9.2204143787751913E-7</c:v>
                </c:pt>
                <c:pt idx="10">
                  <c:v>4.2960801006468355E-6</c:v>
                </c:pt>
                <c:pt idx="11">
                  <c:v>3.8002308730442162E-4</c:v>
                </c:pt>
                <c:pt idx="12">
                  <c:v>3.1465825294596747E-3</c:v>
                </c:pt>
                <c:pt idx="13">
                  <c:v>1.0368990046440749E-2</c:v>
                </c:pt>
                <c:pt idx="14">
                  <c:v>2.1834310829413259E-2</c:v>
                </c:pt>
                <c:pt idx="15">
                  <c:v>3.5855725833556368E-2</c:v>
                </c:pt>
                <c:pt idx="16">
                  <c:v>5.0634906071578854E-2</c:v>
                </c:pt>
                <c:pt idx="17">
                  <c:v>6.4857583986078923E-2</c:v>
                </c:pt>
                <c:pt idx="18">
                  <c:v>7.7752822667182392E-2</c:v>
                </c:pt>
                <c:pt idx="19">
                  <c:v>9.8408303560675439E-2</c:v>
                </c:pt>
                <c:pt idx="20">
                  <c:v>0.11233915888720354</c:v>
                </c:pt>
                <c:pt idx="21">
                  <c:v>0.12077664261063266</c:v>
                </c:pt>
                <c:pt idx="22">
                  <c:v>0.12513360025240911</c:v>
                </c:pt>
                <c:pt idx="23">
                  <c:v>0.12659994610024139</c:v>
                </c:pt>
              </c:numCache>
            </c:numRef>
          </c:yVal>
          <c:smooth val="1"/>
          <c:extLst>
            <c:ext xmlns:c16="http://schemas.microsoft.com/office/drawing/2014/chart" uri="{C3380CC4-5D6E-409C-BE32-E72D297353CC}">
              <c16:uniqueId val="{0000001A-B1C3-4D85-B0C5-4FF81F20A9A6}"/>
            </c:ext>
          </c:extLst>
        </c:ser>
        <c:ser>
          <c:idx val="27"/>
          <c:order val="27"/>
          <c:spPr>
            <a:ln w="9525" cap="rnd">
              <a:solidFill>
                <a:schemeClr val="accent4">
                  <a:lumMod val="60000"/>
                  <a:lumOff val="40000"/>
                </a:schemeClr>
              </a:solidFill>
              <a:round/>
            </a:ln>
            <a:effectLst/>
          </c:spPr>
          <c:marker>
            <c:symbol val="none"/>
          </c:marker>
          <c:xVal>
            <c:numRef>
              <c:f>Rauscher!$EM$1:$FJ$1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Rauscher!$EM$30:$FJ$30</c:f>
              <c:numCache>
                <c:formatCode>0E+00</c:formatCode>
                <c:ptCount val="24"/>
                <c:pt idx="0">
                  <c:v>2.9946223458867041E-67</c:v>
                </c:pt>
                <c:pt idx="1">
                  <c:v>1.8270390683762234E-44</c:v>
                </c:pt>
                <c:pt idx="2">
                  <c:v>3.972931344309785E-33</c:v>
                </c:pt>
                <c:pt idx="3">
                  <c:v>7.2401156330561849E-22</c:v>
                </c:pt>
                <c:pt idx="4">
                  <c:v>2.7209656736504523E-16</c:v>
                </c:pt>
                <c:pt idx="5">
                  <c:v>5.5819949946814154E-13</c:v>
                </c:pt>
                <c:pt idx="6">
                  <c:v>8.5698227568292949E-11</c:v>
                </c:pt>
                <c:pt idx="7">
                  <c:v>3.0126422316158269E-9</c:v>
                </c:pt>
                <c:pt idx="8">
                  <c:v>4.2340557065672492E-8</c:v>
                </c:pt>
                <c:pt idx="9">
                  <c:v>3.2391077475812191E-7</c:v>
                </c:pt>
                <c:pt idx="10">
                  <c:v>1.6222106481107773E-6</c:v>
                </c:pt>
                <c:pt idx="11">
                  <c:v>1.7820694508130172E-4</c:v>
                </c:pt>
                <c:pt idx="12">
                  <c:v>1.6443476937221726E-3</c:v>
                </c:pt>
                <c:pt idx="13">
                  <c:v>5.782490312641139E-3</c:v>
                </c:pt>
                <c:pt idx="14">
                  <c:v>1.2715513345869244E-2</c:v>
                </c:pt>
                <c:pt idx="15">
                  <c:v>2.153738117895574E-2</c:v>
                </c:pt>
                <c:pt idx="16">
                  <c:v>3.1128941956314941E-2</c:v>
                </c:pt>
                <c:pt idx="17">
                  <c:v>4.0598977717724194E-2</c:v>
                </c:pt>
                <c:pt idx="18">
                  <c:v>4.9379021548750068E-2</c:v>
                </c:pt>
                <c:pt idx="19">
                  <c:v>6.386545897646137E-2</c:v>
                </c:pt>
                <c:pt idx="20">
                  <c:v>7.4043244974504083E-2</c:v>
                </c:pt>
                <c:pt idx="21">
                  <c:v>8.0533619044519431E-2</c:v>
                </c:pt>
                <c:pt idx="22">
                  <c:v>8.4195366821564102E-2</c:v>
                </c:pt>
                <c:pt idx="23">
                  <c:v>8.5799304307185298E-2</c:v>
                </c:pt>
              </c:numCache>
            </c:numRef>
          </c:yVal>
          <c:smooth val="1"/>
          <c:extLst>
            <c:ext xmlns:c16="http://schemas.microsoft.com/office/drawing/2014/chart" uri="{C3380CC4-5D6E-409C-BE32-E72D297353CC}">
              <c16:uniqueId val="{0000001B-B1C3-4D85-B0C5-4FF81F20A9A6}"/>
            </c:ext>
          </c:extLst>
        </c:ser>
        <c:ser>
          <c:idx val="28"/>
          <c:order val="28"/>
          <c:spPr>
            <a:ln w="9525" cap="rnd">
              <a:solidFill>
                <a:schemeClr val="accent5">
                  <a:lumMod val="60000"/>
                  <a:lumOff val="40000"/>
                </a:schemeClr>
              </a:solidFill>
              <a:round/>
            </a:ln>
            <a:effectLst/>
          </c:spPr>
          <c:marker>
            <c:symbol val="none"/>
          </c:marker>
          <c:xVal>
            <c:numRef>
              <c:f>Rauscher!$EM$1:$FJ$1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Rauscher!$EM$31:$FJ$31</c:f>
              <c:numCache>
                <c:formatCode>0E+00</c:formatCode>
                <c:ptCount val="24"/>
                <c:pt idx="0">
                  <c:v>7.9606752634678949E-68</c:v>
                </c:pt>
                <c:pt idx="1">
                  <c:v>9.7443960986562082E-45</c:v>
                </c:pt>
                <c:pt idx="2">
                  <c:v>3.0013578493575139E-33</c:v>
                </c:pt>
                <c:pt idx="3">
                  <c:v>7.7473262534981805E-22</c:v>
                </c:pt>
                <c:pt idx="4">
                  <c:v>3.4652072767479321E-16</c:v>
                </c:pt>
                <c:pt idx="5">
                  <c:v>7.8914259320835673E-13</c:v>
                </c:pt>
                <c:pt idx="6">
                  <c:v>1.2989062500071085E-10</c:v>
                </c:pt>
                <c:pt idx="7">
                  <c:v>4.7990300875694368E-9</c:v>
                </c:pt>
                <c:pt idx="8">
                  <c:v>7.001038086906285E-8</c:v>
                </c:pt>
                <c:pt idx="9">
                  <c:v>5.5135489695625255E-7</c:v>
                </c:pt>
                <c:pt idx="10">
                  <c:v>2.8261360439979377E-6</c:v>
                </c:pt>
                <c:pt idx="11">
                  <c:v>3.3285138344552696E-4</c:v>
                </c:pt>
                <c:pt idx="12">
                  <c:v>3.1800896029017182E-3</c:v>
                </c:pt>
                <c:pt idx="13">
                  <c:v>1.1419118892020083E-2</c:v>
                </c:pt>
                <c:pt idx="14">
                  <c:v>2.5462413334957266E-2</c:v>
                </c:pt>
                <c:pt idx="15">
                  <c:v>4.3559065051152389E-2</c:v>
                </c:pt>
                <c:pt idx="16">
                  <c:v>6.3429312861617085E-2</c:v>
                </c:pt>
                <c:pt idx="17">
                  <c:v>8.3207167631051418E-2</c:v>
                </c:pt>
                <c:pt idx="18">
                  <c:v>0.10167264358754952</c:v>
                </c:pt>
                <c:pt idx="19">
                  <c:v>0.13241941526671047</c:v>
                </c:pt>
                <c:pt idx="20">
                  <c:v>0.15428761525646398</c:v>
                </c:pt>
                <c:pt idx="21">
                  <c:v>0.1684390699501046</c:v>
                </c:pt>
                <c:pt idx="22">
                  <c:v>0.17660939754153751</c:v>
                </c:pt>
                <c:pt idx="23">
                  <c:v>0.18039204401743536</c:v>
                </c:pt>
              </c:numCache>
            </c:numRef>
          </c:yVal>
          <c:smooth val="1"/>
          <c:extLst>
            <c:ext xmlns:c16="http://schemas.microsoft.com/office/drawing/2014/chart" uri="{C3380CC4-5D6E-409C-BE32-E72D297353CC}">
              <c16:uniqueId val="{0000001C-B1C3-4D85-B0C5-4FF81F20A9A6}"/>
            </c:ext>
          </c:extLst>
        </c:ser>
        <c:ser>
          <c:idx val="29"/>
          <c:order val="29"/>
          <c:spPr>
            <a:ln w="9525" cap="rnd">
              <a:solidFill>
                <a:schemeClr val="accent6">
                  <a:lumMod val="60000"/>
                  <a:lumOff val="40000"/>
                </a:schemeClr>
              </a:solidFill>
              <a:round/>
            </a:ln>
            <a:effectLst/>
          </c:spPr>
          <c:marker>
            <c:symbol val="none"/>
          </c:marker>
          <c:xVal>
            <c:numRef>
              <c:f>Rauscher!$EM$1:$FJ$1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Rauscher!$EM$32:$FJ$32</c:f>
              <c:numCache>
                <c:formatCode>0E+00</c:formatCode>
                <c:ptCount val="24"/>
                <c:pt idx="0">
                  <c:v>0</c:v>
                </c:pt>
                <c:pt idx="1">
                  <c:v>0</c:v>
                </c:pt>
                <c:pt idx="2">
                  <c:v>0</c:v>
                </c:pt>
                <c:pt idx="3">
                  <c:v>0</c:v>
                </c:pt>
                <c:pt idx="4">
                  <c:v>0</c:v>
                </c:pt>
                <c:pt idx="5">
                  <c:v>0</c:v>
                </c:pt>
                <c:pt idx="6">
                  <c:v>0</c:v>
                </c:pt>
                <c:pt idx="7">
                  <c:v>0</c:v>
                </c:pt>
                <c:pt idx="8">
                  <c:v>0</c:v>
                </c:pt>
                <c:pt idx="9">
                  <c:v>0</c:v>
                </c:pt>
                <c:pt idx="10">
                  <c:v>0</c:v>
                </c:pt>
                <c:pt idx="11">
                  <c:v>0</c:v>
                </c:pt>
                <c:pt idx="12">
                  <c:v>0</c:v>
                </c:pt>
                <c:pt idx="13">
                  <c:v>0</c:v>
                </c:pt>
                <c:pt idx="14">
                  <c:v>0</c:v>
                </c:pt>
                <c:pt idx="15">
                  <c:v>0</c:v>
                </c:pt>
                <c:pt idx="16">
                  <c:v>0</c:v>
                </c:pt>
                <c:pt idx="17">
                  <c:v>0</c:v>
                </c:pt>
                <c:pt idx="18">
                  <c:v>0</c:v>
                </c:pt>
                <c:pt idx="19">
                  <c:v>0</c:v>
                </c:pt>
                <c:pt idx="20">
                  <c:v>0</c:v>
                </c:pt>
                <c:pt idx="21">
                  <c:v>0</c:v>
                </c:pt>
                <c:pt idx="22">
                  <c:v>0</c:v>
                </c:pt>
                <c:pt idx="23">
                  <c:v>0</c:v>
                </c:pt>
              </c:numCache>
            </c:numRef>
          </c:yVal>
          <c:smooth val="1"/>
          <c:extLst>
            <c:ext xmlns:c16="http://schemas.microsoft.com/office/drawing/2014/chart" uri="{C3380CC4-5D6E-409C-BE32-E72D297353CC}">
              <c16:uniqueId val="{0000001D-B1C3-4D85-B0C5-4FF81F20A9A6}"/>
            </c:ext>
          </c:extLst>
        </c:ser>
        <c:ser>
          <c:idx val="30"/>
          <c:order val="30"/>
          <c:spPr>
            <a:ln w="9525" cap="rnd">
              <a:solidFill>
                <a:schemeClr val="accent1">
                  <a:lumMod val="50000"/>
                </a:schemeClr>
              </a:solidFill>
              <a:round/>
            </a:ln>
            <a:effectLst/>
          </c:spPr>
          <c:marker>
            <c:symbol val="none"/>
          </c:marker>
          <c:xVal>
            <c:numRef>
              <c:f>Rauscher!$EM$1:$FJ$1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Rauscher!$EM$33:$FJ$33</c:f>
              <c:numCache>
                <c:formatCode>0E+00</c:formatCode>
                <c:ptCount val="24"/>
                <c:pt idx="0">
                  <c:v>0</c:v>
                </c:pt>
                <c:pt idx="1">
                  <c:v>0</c:v>
                </c:pt>
                <c:pt idx="2">
                  <c:v>0</c:v>
                </c:pt>
                <c:pt idx="3">
                  <c:v>0</c:v>
                </c:pt>
                <c:pt idx="4">
                  <c:v>0</c:v>
                </c:pt>
                <c:pt idx="5">
                  <c:v>0</c:v>
                </c:pt>
                <c:pt idx="6">
                  <c:v>0</c:v>
                </c:pt>
                <c:pt idx="7">
                  <c:v>0</c:v>
                </c:pt>
                <c:pt idx="8">
                  <c:v>0</c:v>
                </c:pt>
                <c:pt idx="9">
                  <c:v>0</c:v>
                </c:pt>
                <c:pt idx="10">
                  <c:v>0</c:v>
                </c:pt>
                <c:pt idx="11">
                  <c:v>0</c:v>
                </c:pt>
                <c:pt idx="12">
                  <c:v>0</c:v>
                </c:pt>
                <c:pt idx="13">
                  <c:v>0</c:v>
                </c:pt>
                <c:pt idx="14">
                  <c:v>0</c:v>
                </c:pt>
                <c:pt idx="15">
                  <c:v>0</c:v>
                </c:pt>
                <c:pt idx="16">
                  <c:v>0</c:v>
                </c:pt>
                <c:pt idx="17">
                  <c:v>0</c:v>
                </c:pt>
                <c:pt idx="18">
                  <c:v>0</c:v>
                </c:pt>
                <c:pt idx="19">
                  <c:v>0</c:v>
                </c:pt>
                <c:pt idx="20">
                  <c:v>0</c:v>
                </c:pt>
                <c:pt idx="21">
                  <c:v>0</c:v>
                </c:pt>
                <c:pt idx="22">
                  <c:v>0</c:v>
                </c:pt>
                <c:pt idx="23">
                  <c:v>0</c:v>
                </c:pt>
              </c:numCache>
            </c:numRef>
          </c:yVal>
          <c:smooth val="1"/>
          <c:extLst>
            <c:ext xmlns:c16="http://schemas.microsoft.com/office/drawing/2014/chart" uri="{C3380CC4-5D6E-409C-BE32-E72D297353CC}">
              <c16:uniqueId val="{0000001E-B1C3-4D85-B0C5-4FF81F20A9A6}"/>
            </c:ext>
          </c:extLst>
        </c:ser>
        <c:ser>
          <c:idx val="31"/>
          <c:order val="31"/>
          <c:spPr>
            <a:ln w="9525" cap="rnd">
              <a:solidFill>
                <a:schemeClr val="accent2">
                  <a:lumMod val="50000"/>
                </a:schemeClr>
              </a:solidFill>
              <a:round/>
            </a:ln>
            <a:effectLst/>
          </c:spPr>
          <c:marker>
            <c:symbol val="none"/>
          </c:marker>
          <c:xVal>
            <c:numRef>
              <c:f>Rauscher!$EM$1:$FJ$1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Rauscher!$EM$34:$FJ$34</c:f>
              <c:numCache>
                <c:formatCode>0E+00</c:formatCode>
                <c:ptCount val="24"/>
                <c:pt idx="0">
                  <c:v>0</c:v>
                </c:pt>
                <c:pt idx="1">
                  <c:v>0</c:v>
                </c:pt>
                <c:pt idx="2">
                  <c:v>0</c:v>
                </c:pt>
                <c:pt idx="3">
                  <c:v>0</c:v>
                </c:pt>
                <c:pt idx="4">
                  <c:v>0</c:v>
                </c:pt>
                <c:pt idx="5">
                  <c:v>0</c:v>
                </c:pt>
                <c:pt idx="6">
                  <c:v>0</c:v>
                </c:pt>
                <c:pt idx="7">
                  <c:v>0</c:v>
                </c:pt>
                <c:pt idx="8">
                  <c:v>0</c:v>
                </c:pt>
                <c:pt idx="9">
                  <c:v>0</c:v>
                </c:pt>
                <c:pt idx="10">
                  <c:v>0</c:v>
                </c:pt>
                <c:pt idx="11">
                  <c:v>0</c:v>
                </c:pt>
                <c:pt idx="12">
                  <c:v>0</c:v>
                </c:pt>
                <c:pt idx="13">
                  <c:v>0</c:v>
                </c:pt>
                <c:pt idx="14">
                  <c:v>0</c:v>
                </c:pt>
                <c:pt idx="15">
                  <c:v>0</c:v>
                </c:pt>
                <c:pt idx="16">
                  <c:v>0</c:v>
                </c:pt>
                <c:pt idx="17">
                  <c:v>0</c:v>
                </c:pt>
                <c:pt idx="18">
                  <c:v>0</c:v>
                </c:pt>
                <c:pt idx="19">
                  <c:v>0</c:v>
                </c:pt>
                <c:pt idx="20">
                  <c:v>0</c:v>
                </c:pt>
                <c:pt idx="21">
                  <c:v>0</c:v>
                </c:pt>
                <c:pt idx="22">
                  <c:v>0</c:v>
                </c:pt>
                <c:pt idx="23">
                  <c:v>0</c:v>
                </c:pt>
              </c:numCache>
            </c:numRef>
          </c:yVal>
          <c:smooth val="1"/>
          <c:extLst>
            <c:ext xmlns:c16="http://schemas.microsoft.com/office/drawing/2014/chart" uri="{C3380CC4-5D6E-409C-BE32-E72D297353CC}">
              <c16:uniqueId val="{0000001F-B1C3-4D85-B0C5-4FF81F20A9A6}"/>
            </c:ext>
          </c:extLst>
        </c:ser>
        <c:ser>
          <c:idx val="32"/>
          <c:order val="32"/>
          <c:spPr>
            <a:ln w="9525" cap="rnd">
              <a:solidFill>
                <a:schemeClr val="accent3">
                  <a:lumMod val="50000"/>
                </a:schemeClr>
              </a:solidFill>
              <a:round/>
            </a:ln>
            <a:effectLst/>
          </c:spPr>
          <c:marker>
            <c:symbol val="none"/>
          </c:marker>
          <c:xVal>
            <c:numRef>
              <c:f>Rauscher!$EM$1:$FJ$1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Rauscher!$EM$35:$FJ$35</c:f>
              <c:numCache>
                <c:formatCode>0E+00</c:formatCode>
                <c:ptCount val="24"/>
                <c:pt idx="0">
                  <c:v>0</c:v>
                </c:pt>
                <c:pt idx="1">
                  <c:v>0</c:v>
                </c:pt>
                <c:pt idx="2">
                  <c:v>0</c:v>
                </c:pt>
                <c:pt idx="3">
                  <c:v>0</c:v>
                </c:pt>
                <c:pt idx="4">
                  <c:v>0</c:v>
                </c:pt>
                <c:pt idx="5">
                  <c:v>0</c:v>
                </c:pt>
                <c:pt idx="6">
                  <c:v>0</c:v>
                </c:pt>
                <c:pt idx="7">
                  <c:v>0</c:v>
                </c:pt>
                <c:pt idx="8">
                  <c:v>0</c:v>
                </c:pt>
                <c:pt idx="9">
                  <c:v>0</c:v>
                </c:pt>
                <c:pt idx="10">
                  <c:v>0</c:v>
                </c:pt>
                <c:pt idx="11">
                  <c:v>0</c:v>
                </c:pt>
                <c:pt idx="12">
                  <c:v>0</c:v>
                </c:pt>
                <c:pt idx="13">
                  <c:v>0</c:v>
                </c:pt>
                <c:pt idx="14">
                  <c:v>0</c:v>
                </c:pt>
                <c:pt idx="15">
                  <c:v>0</c:v>
                </c:pt>
                <c:pt idx="16">
                  <c:v>0</c:v>
                </c:pt>
                <c:pt idx="17">
                  <c:v>0</c:v>
                </c:pt>
                <c:pt idx="18">
                  <c:v>0</c:v>
                </c:pt>
                <c:pt idx="19">
                  <c:v>0</c:v>
                </c:pt>
                <c:pt idx="20">
                  <c:v>0</c:v>
                </c:pt>
                <c:pt idx="21">
                  <c:v>0</c:v>
                </c:pt>
                <c:pt idx="22">
                  <c:v>0</c:v>
                </c:pt>
                <c:pt idx="23">
                  <c:v>0</c:v>
                </c:pt>
              </c:numCache>
            </c:numRef>
          </c:yVal>
          <c:smooth val="1"/>
          <c:extLst>
            <c:ext xmlns:c16="http://schemas.microsoft.com/office/drawing/2014/chart" uri="{C3380CC4-5D6E-409C-BE32-E72D297353CC}">
              <c16:uniqueId val="{00000020-B1C3-4D85-B0C5-4FF81F20A9A6}"/>
            </c:ext>
          </c:extLst>
        </c:ser>
        <c:ser>
          <c:idx val="33"/>
          <c:order val="33"/>
          <c:spPr>
            <a:ln w="9525" cap="rnd">
              <a:solidFill>
                <a:schemeClr val="accent4">
                  <a:lumMod val="50000"/>
                </a:schemeClr>
              </a:solidFill>
              <a:round/>
            </a:ln>
            <a:effectLst/>
          </c:spPr>
          <c:marker>
            <c:symbol val="none"/>
          </c:marker>
          <c:xVal>
            <c:numRef>
              <c:f>Rauscher!$EM$1:$FJ$1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Rauscher!$EM$36:$FJ$36</c:f>
              <c:numCache>
                <c:formatCode>0E+00</c:formatCode>
                <c:ptCount val="24"/>
                <c:pt idx="0">
                  <c:v>1.954608701265217E-79</c:v>
                </c:pt>
                <c:pt idx="1">
                  <c:v>7.7070550491229597E-66</c:v>
                </c:pt>
                <c:pt idx="2">
                  <c:v>4.2605249904272252E-59</c:v>
                </c:pt>
                <c:pt idx="3">
                  <c:v>1.9738265635817833E-52</c:v>
                </c:pt>
                <c:pt idx="4">
                  <c:v>3.7401779447220499E-49</c:v>
                </c:pt>
                <c:pt idx="5">
                  <c:v>3.2101259596482672E-47</c:v>
                </c:pt>
                <c:pt idx="6">
                  <c:v>5.9394571953979676E-46</c:v>
                </c:pt>
                <c:pt idx="7">
                  <c:v>4.6060018665728586E-45</c:v>
                </c:pt>
                <c:pt idx="8">
                  <c:v>2.0836959236473355E-44</c:v>
                </c:pt>
                <c:pt idx="9">
                  <c:v>6.6009147184644289E-44</c:v>
                </c:pt>
                <c:pt idx="10">
                  <c:v>1.6329268748088225E-43</c:v>
                </c:pt>
                <c:pt idx="11">
                  <c:v>2.1618541973631668E-42</c:v>
                </c:pt>
                <c:pt idx="12">
                  <c:v>6.924948875783442E-42</c:v>
                </c:pt>
                <c:pt idx="13">
                  <c:v>1.2907749178398932E-41</c:v>
                </c:pt>
                <c:pt idx="14">
                  <c:v>1.8589938757059931E-41</c:v>
                </c:pt>
                <c:pt idx="15">
                  <c:v>2.3273263254211185E-41</c:v>
                </c:pt>
                <c:pt idx="16">
                  <c:v>2.6814456095767688E-41</c:v>
                </c:pt>
                <c:pt idx="17">
                  <c:v>2.9318376737610408E-41</c:v>
                </c:pt>
                <c:pt idx="18">
                  <c:v>3.0967308133097754E-41</c:v>
                </c:pt>
                <c:pt idx="19">
                  <c:v>3.2413896542771155E-41</c:v>
                </c:pt>
                <c:pt idx="20">
                  <c:v>3.2308054804350979E-41</c:v>
                </c:pt>
                <c:pt idx="21">
                  <c:v>3.1374203253161612E-41</c:v>
                </c:pt>
                <c:pt idx="22">
                  <c:v>3.0032658543287267E-41</c:v>
                </c:pt>
                <c:pt idx="23">
                  <c:v>2.8520519219612869E-41</c:v>
                </c:pt>
              </c:numCache>
            </c:numRef>
          </c:yVal>
          <c:smooth val="1"/>
          <c:extLst>
            <c:ext xmlns:c16="http://schemas.microsoft.com/office/drawing/2014/chart" uri="{C3380CC4-5D6E-409C-BE32-E72D297353CC}">
              <c16:uniqueId val="{00000021-B1C3-4D85-B0C5-4FF81F20A9A6}"/>
            </c:ext>
          </c:extLst>
        </c:ser>
        <c:ser>
          <c:idx val="34"/>
          <c:order val="34"/>
          <c:spPr>
            <a:ln w="9525" cap="rnd">
              <a:solidFill>
                <a:schemeClr val="accent5">
                  <a:lumMod val="50000"/>
                </a:schemeClr>
              </a:solidFill>
              <a:round/>
            </a:ln>
            <a:effectLst/>
          </c:spPr>
          <c:marker>
            <c:symbol val="none"/>
          </c:marker>
          <c:xVal>
            <c:numRef>
              <c:f>Rauscher!$EM$1:$FJ$1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Rauscher!$EM$37:$FJ$37</c:f>
              <c:numCache>
                <c:formatCode>0E+00</c:formatCode>
                <c:ptCount val="24"/>
                <c:pt idx="0">
                  <c:v>5.844826823438922E-79</c:v>
                </c:pt>
                <c:pt idx="1">
                  <c:v>1.4197056706299995E-64</c:v>
                </c:pt>
                <c:pt idx="2">
                  <c:v>1.9479239211801342E-57</c:v>
                </c:pt>
                <c:pt idx="3">
                  <c:v>2.2398394066449819E-50</c:v>
                </c:pt>
                <c:pt idx="4">
                  <c:v>6.6865125740481842E-47</c:v>
                </c:pt>
                <c:pt idx="5">
                  <c:v>7.5382264527405779E-45</c:v>
                </c:pt>
                <c:pt idx="6">
                  <c:v>1.6728371570437222E-43</c:v>
                </c:pt>
                <c:pt idx="7">
                  <c:v>1.4771713607047429E-42</c:v>
                </c:pt>
                <c:pt idx="8">
                  <c:v>7.3661575973194477E-42</c:v>
                </c:pt>
                <c:pt idx="9">
                  <c:v>2.5171593181646737E-41</c:v>
                </c:pt>
                <c:pt idx="10">
                  <c:v>6.6159658307291119E-41</c:v>
                </c:pt>
                <c:pt idx="11">
                  <c:v>1.0505403087519934E-39</c:v>
                </c:pt>
                <c:pt idx="12">
                  <c:v>3.6853844045977143E-39</c:v>
                </c:pt>
                <c:pt idx="13">
                  <c:v>7.2544531599718403E-39</c:v>
                </c:pt>
                <c:pt idx="14">
                  <c:v>1.083487943335122E-38</c:v>
                </c:pt>
                <c:pt idx="15">
                  <c:v>1.3921414932526542E-38</c:v>
                </c:pt>
                <c:pt idx="16">
                  <c:v>1.635517016497589E-38</c:v>
                </c:pt>
                <c:pt idx="17">
                  <c:v>1.8155406602775342E-38</c:v>
                </c:pt>
                <c:pt idx="18">
                  <c:v>1.9410356006849271E-38</c:v>
                </c:pt>
                <c:pt idx="19">
                  <c:v>2.0689846442393671E-38</c:v>
                </c:pt>
                <c:pt idx="20">
                  <c:v>2.0891846326317005E-38</c:v>
                </c:pt>
                <c:pt idx="21">
                  <c:v>2.0486544290421899E-38</c:v>
                </c:pt>
                <c:pt idx="22">
                  <c:v>1.9759673828293283E-38</c:v>
                </c:pt>
                <c:pt idx="23">
                  <c:v>1.8878844709046855E-38</c:v>
                </c:pt>
              </c:numCache>
            </c:numRef>
          </c:yVal>
          <c:smooth val="1"/>
          <c:extLst>
            <c:ext xmlns:c16="http://schemas.microsoft.com/office/drawing/2014/chart" uri="{C3380CC4-5D6E-409C-BE32-E72D297353CC}">
              <c16:uniqueId val="{00000022-B1C3-4D85-B0C5-4FF81F20A9A6}"/>
            </c:ext>
          </c:extLst>
        </c:ser>
        <c:ser>
          <c:idx val="35"/>
          <c:order val="35"/>
          <c:spPr>
            <a:ln w="9525" cap="rnd">
              <a:solidFill>
                <a:schemeClr val="accent6">
                  <a:lumMod val="50000"/>
                </a:schemeClr>
              </a:solidFill>
              <a:round/>
            </a:ln>
            <a:effectLst/>
          </c:spPr>
          <c:marker>
            <c:symbol val="none"/>
          </c:marker>
          <c:xVal>
            <c:numRef>
              <c:f>Rauscher!$EM$1:$FJ$1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Rauscher!$EM$38:$FJ$38</c:f>
              <c:numCache>
                <c:formatCode>0E+00</c:formatCode>
                <c:ptCount val="24"/>
                <c:pt idx="0">
                  <c:v>4.7820664205026542E-80</c:v>
                </c:pt>
                <c:pt idx="1">
                  <c:v>1.70701320954097E-63</c:v>
                </c:pt>
                <c:pt idx="2">
                  <c:v>2.8392776264628633E-55</c:v>
                </c:pt>
                <c:pt idx="3">
                  <c:v>3.9577654676557628E-47</c:v>
                </c:pt>
                <c:pt idx="4">
                  <c:v>4.1136893427745927E-43</c:v>
                </c:pt>
                <c:pt idx="5">
                  <c:v>9.8034784170147502E-41</c:v>
                </c:pt>
                <c:pt idx="6">
                  <c:v>3.5833080451004689E-39</c:v>
                </c:pt>
                <c:pt idx="7">
                  <c:v>4.5191938641456773E-38</c:v>
                </c:pt>
                <c:pt idx="8">
                  <c:v>2.9442237421986875E-37</c:v>
                </c:pt>
                <c:pt idx="9">
                  <c:v>1.2386262616671978E-36</c:v>
                </c:pt>
                <c:pt idx="10">
                  <c:v>3.8447017335564015E-36</c:v>
                </c:pt>
                <c:pt idx="11">
                  <c:v>1.0055451637379119E-34</c:v>
                </c:pt>
                <c:pt idx="12">
                  <c:v>4.5272177635335915E-34</c:v>
                </c:pt>
                <c:pt idx="13">
                  <c:v>1.0350685439966772E-33</c:v>
                </c:pt>
                <c:pt idx="14">
                  <c:v>1.7081751701622944E-33</c:v>
                </c:pt>
                <c:pt idx="15">
                  <c:v>2.3569568006456175E-33</c:v>
                </c:pt>
                <c:pt idx="16">
                  <c:v>2.921078673328136E-33</c:v>
                </c:pt>
                <c:pt idx="17">
                  <c:v>3.3802912535682187E-33</c:v>
                </c:pt>
                <c:pt idx="18">
                  <c:v>3.7361956198460248E-33</c:v>
                </c:pt>
                <c:pt idx="19">
                  <c:v>4.1862515326607836E-33</c:v>
                </c:pt>
                <c:pt idx="20">
                  <c:v>4.3805116158407292E-33</c:v>
                </c:pt>
                <c:pt idx="21">
                  <c:v>4.4119104792594939E-33</c:v>
                </c:pt>
                <c:pt idx="22">
                  <c:v>4.3447794308432778E-33</c:v>
                </c:pt>
                <c:pt idx="23">
                  <c:v>4.2207279320909661E-33</c:v>
                </c:pt>
              </c:numCache>
            </c:numRef>
          </c:yVal>
          <c:smooth val="1"/>
          <c:extLst>
            <c:ext xmlns:c16="http://schemas.microsoft.com/office/drawing/2014/chart" uri="{C3380CC4-5D6E-409C-BE32-E72D297353CC}">
              <c16:uniqueId val="{00000023-B1C3-4D85-B0C5-4FF81F20A9A6}"/>
            </c:ext>
          </c:extLst>
        </c:ser>
        <c:ser>
          <c:idx val="36"/>
          <c:order val="36"/>
          <c:spPr>
            <a:ln w="9525" cap="rnd">
              <a:solidFill>
                <a:schemeClr val="accent1">
                  <a:lumMod val="70000"/>
                  <a:lumOff val="30000"/>
                </a:schemeClr>
              </a:solidFill>
              <a:round/>
            </a:ln>
            <a:effectLst/>
          </c:spPr>
          <c:marker>
            <c:symbol val="none"/>
          </c:marker>
          <c:xVal>
            <c:numRef>
              <c:f>Rauscher!$EM$1:$FJ$1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Rauscher!$EM$39:$FJ$39</c:f>
              <c:numCache>
                <c:formatCode>0E+00</c:formatCode>
                <c:ptCount val="24"/>
                <c:pt idx="0">
                  <c:v>6.5646932775125228E-81</c:v>
                </c:pt>
                <c:pt idx="1">
                  <c:v>2.9555306431384381E-64</c:v>
                </c:pt>
                <c:pt idx="2">
                  <c:v>5.5208547267561211E-56</c:v>
                </c:pt>
                <c:pt idx="3">
                  <c:v>8.6426791134420245E-48</c:v>
                </c:pt>
                <c:pt idx="4">
                  <c:v>9.5198424884681171E-44</c:v>
                </c:pt>
                <c:pt idx="5">
                  <c:v>2.3490833714996786E-41</c:v>
                </c:pt>
                <c:pt idx="6">
                  <c:v>8.7878442898243107E-40</c:v>
                </c:pt>
                <c:pt idx="7">
                  <c:v>1.1268319766472044E-38</c:v>
                </c:pt>
                <c:pt idx="8">
                  <c:v>7.4330830924109971E-38</c:v>
                </c:pt>
                <c:pt idx="9">
                  <c:v>3.1574643117892006E-37</c:v>
                </c:pt>
                <c:pt idx="10">
                  <c:v>9.8769035282748992E-37</c:v>
                </c:pt>
                <c:pt idx="11">
                  <c:v>2.6438676740059289E-35</c:v>
                </c:pt>
                <c:pt idx="12">
                  <c:v>1.2042301760617275E-34</c:v>
                </c:pt>
                <c:pt idx="13">
                  <c:v>2.7724978860585659E-34</c:v>
                </c:pt>
                <c:pt idx="14">
                  <c:v>4.5967460645634772E-34</c:v>
                </c:pt>
                <c:pt idx="15">
                  <c:v>6.3637004322695803E-34</c:v>
                </c:pt>
                <c:pt idx="16">
                  <c:v>7.9064468520898883E-34</c:v>
                </c:pt>
                <c:pt idx="17">
                  <c:v>9.1671053324654029E-34</c:v>
                </c:pt>
                <c:pt idx="18">
                  <c:v>1.0147982395239859E-33</c:v>
                </c:pt>
                <c:pt idx="19">
                  <c:v>1.139681281192909E-33</c:v>
                </c:pt>
                <c:pt idx="20">
                  <c:v>1.194546142476578E-33</c:v>
                </c:pt>
                <c:pt idx="21">
                  <c:v>1.2046053405390085E-33</c:v>
                </c:pt>
                <c:pt idx="22">
                  <c:v>1.1874240073064801E-33</c:v>
                </c:pt>
                <c:pt idx="23">
                  <c:v>1.1544136388814561E-33</c:v>
                </c:pt>
              </c:numCache>
            </c:numRef>
          </c:yVal>
          <c:smooth val="1"/>
          <c:extLst>
            <c:ext xmlns:c16="http://schemas.microsoft.com/office/drawing/2014/chart" uri="{C3380CC4-5D6E-409C-BE32-E72D297353CC}">
              <c16:uniqueId val="{00000024-B1C3-4D85-B0C5-4FF81F20A9A6}"/>
            </c:ext>
          </c:extLst>
        </c:ser>
        <c:ser>
          <c:idx val="37"/>
          <c:order val="37"/>
          <c:spPr>
            <a:ln w="9525" cap="rnd">
              <a:solidFill>
                <a:schemeClr val="accent2">
                  <a:lumMod val="70000"/>
                  <a:lumOff val="30000"/>
                </a:schemeClr>
              </a:solidFill>
              <a:round/>
            </a:ln>
            <a:effectLst/>
          </c:spPr>
          <c:marker>
            <c:symbol val="none"/>
          </c:marker>
          <c:xVal>
            <c:numRef>
              <c:f>Rauscher!$EM$1:$FJ$1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Rauscher!$EM$40:$FJ$40</c:f>
              <c:numCache>
                <c:formatCode>0E+00</c:formatCode>
                <c:ptCount val="24"/>
                <c:pt idx="0">
                  <c:v>1.0941711832473695E-79</c:v>
                </c:pt>
                <c:pt idx="1">
                  <c:v>1.2697048818901245E-61</c:v>
                </c:pt>
                <c:pt idx="2">
                  <c:v>1.2041258701203448E-52</c:v>
                </c:pt>
                <c:pt idx="3">
                  <c:v>9.570005803876819E-44</c:v>
                </c:pt>
                <c:pt idx="4">
                  <c:v>2.375159053049179E-39</c:v>
                </c:pt>
                <c:pt idx="5">
                  <c:v>9.5420313445274452E-37</c:v>
                </c:pt>
                <c:pt idx="6">
                  <c:v>4.940198623004008E-35</c:v>
                </c:pt>
                <c:pt idx="7">
                  <c:v>7.9895251662219659E-34</c:v>
                </c:pt>
                <c:pt idx="8">
                  <c:v>6.2723546483297573E-33</c:v>
                </c:pt>
                <c:pt idx="9">
                  <c:v>3.050702953977078E-32</c:v>
                </c:pt>
                <c:pt idx="10">
                  <c:v>1.063462467117693E-31</c:v>
                </c:pt>
                <c:pt idx="11">
                  <c:v>3.9396779236259444E-30</c:v>
                </c:pt>
                <c:pt idx="12">
                  <c:v>2.1110102119689268E-29</c:v>
                </c:pt>
                <c:pt idx="13">
                  <c:v>5.3578178753727971E-29</c:v>
                </c:pt>
                <c:pt idx="14">
                  <c:v>9.4796251801707502E-29</c:v>
                </c:pt>
                <c:pt idx="15">
                  <c:v>1.3747075887097521E-28</c:v>
                </c:pt>
                <c:pt idx="16">
                  <c:v>1.7684872011645122E-28</c:v>
                </c:pt>
                <c:pt idx="17">
                  <c:v>2.1067488109314288E-28</c:v>
                </c:pt>
                <c:pt idx="18">
                  <c:v>2.3832424049773306E-28</c:v>
                </c:pt>
                <c:pt idx="19">
                  <c:v>2.7649284207549581E-28</c:v>
                </c:pt>
                <c:pt idx="20">
                  <c:v>2.9660835654021958E-28</c:v>
                </c:pt>
                <c:pt idx="21">
                  <c:v>3.0435834774465295E-28</c:v>
                </c:pt>
                <c:pt idx="22">
                  <c:v>3.0410687900681003E-28</c:v>
                </c:pt>
                <c:pt idx="23">
                  <c:v>2.9887243115708179E-28</c:v>
                </c:pt>
              </c:numCache>
            </c:numRef>
          </c:yVal>
          <c:smooth val="1"/>
          <c:extLst>
            <c:ext xmlns:c16="http://schemas.microsoft.com/office/drawing/2014/chart" uri="{C3380CC4-5D6E-409C-BE32-E72D297353CC}">
              <c16:uniqueId val="{00000025-B1C3-4D85-B0C5-4FF81F20A9A6}"/>
            </c:ext>
          </c:extLst>
        </c:ser>
        <c:ser>
          <c:idx val="38"/>
          <c:order val="38"/>
          <c:spPr>
            <a:ln w="9525" cap="rnd">
              <a:solidFill>
                <a:schemeClr val="accent3">
                  <a:lumMod val="70000"/>
                  <a:lumOff val="30000"/>
                </a:schemeClr>
              </a:solidFill>
              <a:round/>
            </a:ln>
            <a:effectLst/>
          </c:spPr>
          <c:marker>
            <c:symbol val="none"/>
          </c:marker>
          <c:xVal>
            <c:numRef>
              <c:f>Rauscher!$EM$1:$FJ$1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Rauscher!$EM$41:$FJ$41</c:f>
              <c:numCache>
                <c:formatCode>0E+00</c:formatCode>
                <c:ptCount val="24"/>
                <c:pt idx="0">
                  <c:v>3.7291885911278518E-84</c:v>
                </c:pt>
                <c:pt idx="1">
                  <c:v>1.738702929442807E-63</c:v>
                </c:pt>
                <c:pt idx="2">
                  <c:v>3.3051505367315148E-53</c:v>
                </c:pt>
                <c:pt idx="3">
                  <c:v>5.2653630312291801E-43</c:v>
                </c:pt>
                <c:pt idx="4">
                  <c:v>5.8506914725510446E-38</c:v>
                </c:pt>
                <c:pt idx="5">
                  <c:v>5.7776917328401429E-35</c:v>
                </c:pt>
                <c:pt idx="6">
                  <c:v>5.4482532945675086E-33</c:v>
                </c:pt>
                <c:pt idx="7">
                  <c:v>1.3521765072960323E-31</c:v>
                </c:pt>
                <c:pt idx="8">
                  <c:v>1.4636683308433783E-30</c:v>
                </c:pt>
                <c:pt idx="9">
                  <c:v>9.1392745246038631E-30</c:v>
                </c:pt>
                <c:pt idx="10">
                  <c:v>3.8907538084005752E-29</c:v>
                </c:pt>
                <c:pt idx="11">
                  <c:v>2.6252559738054211E-27</c:v>
                </c:pt>
                <c:pt idx="12">
                  <c:v>1.8984577957230243E-26</c:v>
                </c:pt>
                <c:pt idx="13">
                  <c:v>5.7679085384780541E-26</c:v>
                </c:pt>
                <c:pt idx="14">
                  <c:v>1.1505392915484004E-25</c:v>
                </c:pt>
                <c:pt idx="15">
                  <c:v>1.817692964752838E-25</c:v>
                </c:pt>
                <c:pt idx="16">
                  <c:v>2.4935153606980199E-25</c:v>
                </c:pt>
                <c:pt idx="17">
                  <c:v>3.1226465555515156E-25</c:v>
                </c:pt>
                <c:pt idx="18">
                  <c:v>3.6765311277910436E-25</c:v>
                </c:pt>
                <c:pt idx="19">
                  <c:v>4.5289117436846359E-25</c:v>
                </c:pt>
                <c:pt idx="20">
                  <c:v>5.0709963872435374E-25</c:v>
                </c:pt>
                <c:pt idx="21">
                  <c:v>5.3733496523366899E-25</c:v>
                </c:pt>
                <c:pt idx="22">
                  <c:v>5.5047309992652752E-25</c:v>
                </c:pt>
                <c:pt idx="23">
                  <c:v>5.5191944047485268E-25</c:v>
                </c:pt>
              </c:numCache>
            </c:numRef>
          </c:yVal>
          <c:smooth val="1"/>
          <c:extLst>
            <c:ext xmlns:c16="http://schemas.microsoft.com/office/drawing/2014/chart" uri="{C3380CC4-5D6E-409C-BE32-E72D297353CC}">
              <c16:uniqueId val="{00000026-B1C3-4D85-B0C5-4FF81F20A9A6}"/>
            </c:ext>
          </c:extLst>
        </c:ser>
        <c:ser>
          <c:idx val="39"/>
          <c:order val="39"/>
          <c:spPr>
            <a:ln w="9525" cap="rnd">
              <a:solidFill>
                <a:schemeClr val="accent4">
                  <a:lumMod val="70000"/>
                  <a:lumOff val="30000"/>
                </a:schemeClr>
              </a:solidFill>
              <a:round/>
            </a:ln>
            <a:effectLst/>
          </c:spPr>
          <c:marker>
            <c:symbol val="none"/>
          </c:marker>
          <c:xVal>
            <c:numRef>
              <c:f>Rauscher!$EM$1:$FJ$1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Rauscher!$EM$42:$FJ$42</c:f>
              <c:numCache>
                <c:formatCode>0E+00</c:formatCode>
                <c:ptCount val="24"/>
                <c:pt idx="0">
                  <c:v>7.6715801504791379E-84</c:v>
                </c:pt>
                <c:pt idx="1">
                  <c:v>1.8159091229059256E-62</c:v>
                </c:pt>
                <c:pt idx="2">
                  <c:v>7.7778415543364928E-52</c:v>
                </c:pt>
                <c:pt idx="3">
                  <c:v>2.7918706250471991E-41</c:v>
                </c:pt>
                <c:pt idx="4">
                  <c:v>4.6566513983076E-36</c:v>
                </c:pt>
                <c:pt idx="5">
                  <c:v>5.8676018083546652E-33</c:v>
                </c:pt>
                <c:pt idx="6">
                  <c:v>6.5091365432553434E-31</c:v>
                </c:pt>
                <c:pt idx="7">
                  <c:v>1.8142592776275089E-29</c:v>
                </c:pt>
                <c:pt idx="8">
                  <c:v>2.142439409877009E-28</c:v>
                </c:pt>
                <c:pt idx="9">
                  <c:v>1.4314544139022417E-27</c:v>
                </c:pt>
                <c:pt idx="10">
                  <c:v>6.4330879949816073E-27</c:v>
                </c:pt>
                <c:pt idx="11">
                  <c:v>5.1064280916283542E-25</c:v>
                </c:pt>
                <c:pt idx="12">
                  <c:v>4.0052204439823711E-24</c:v>
                </c:pt>
                <c:pt idx="13">
                  <c:v>1.2776496782882765E-23</c:v>
                </c:pt>
                <c:pt idx="14">
                  <c:v>2.6327331647502188E-23</c:v>
                </c:pt>
                <c:pt idx="15">
                  <c:v>4.2570219638574963E-23</c:v>
                </c:pt>
                <c:pt idx="16">
                  <c:v>5.9423385867316669E-23</c:v>
                </c:pt>
                <c:pt idx="17">
                  <c:v>7.5430704075918737E-23</c:v>
                </c:pt>
                <c:pt idx="18">
                  <c:v>8.9777512233665672E-23</c:v>
                </c:pt>
                <c:pt idx="19">
                  <c:v>1.1240332529865397E-22</c:v>
                </c:pt>
                <c:pt idx="20">
                  <c:v>1.2732643823117544E-22</c:v>
                </c:pt>
                <c:pt idx="21">
                  <c:v>1.3609757333973637E-22</c:v>
                </c:pt>
                <c:pt idx="22">
                  <c:v>1.4037228637126044E-22</c:v>
                </c:pt>
                <c:pt idx="23">
                  <c:v>1.4150538212050587E-22</c:v>
                </c:pt>
              </c:numCache>
            </c:numRef>
          </c:yVal>
          <c:smooth val="1"/>
          <c:extLst>
            <c:ext xmlns:c16="http://schemas.microsoft.com/office/drawing/2014/chart" uri="{C3380CC4-5D6E-409C-BE32-E72D297353CC}">
              <c16:uniqueId val="{00000027-B1C3-4D85-B0C5-4FF81F20A9A6}"/>
            </c:ext>
          </c:extLst>
        </c:ser>
        <c:ser>
          <c:idx val="40"/>
          <c:order val="40"/>
          <c:spPr>
            <a:ln w="9525" cap="rnd">
              <a:solidFill>
                <a:schemeClr val="accent5">
                  <a:lumMod val="70000"/>
                  <a:lumOff val="30000"/>
                </a:schemeClr>
              </a:solidFill>
              <a:round/>
            </a:ln>
            <a:effectLst/>
          </c:spPr>
          <c:marker>
            <c:symbol val="none"/>
          </c:marker>
          <c:xVal>
            <c:numRef>
              <c:f>Rauscher!$EM$1:$FJ$1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Rauscher!$EM$43:$FJ$43</c:f>
              <c:numCache>
                <c:formatCode>0E+00</c:formatCode>
                <c:ptCount val="24"/>
                <c:pt idx="0">
                  <c:v>1.7663637219337074E-84</c:v>
                </c:pt>
                <c:pt idx="1">
                  <c:v>6.6510301824993519E-63</c:v>
                </c:pt>
                <c:pt idx="2">
                  <c:v>3.5929704809473344E-52</c:v>
                </c:pt>
                <c:pt idx="3">
                  <c:v>1.6266330645679594E-41</c:v>
                </c:pt>
                <c:pt idx="4">
                  <c:v>3.0469681091605375E-36</c:v>
                </c:pt>
                <c:pt idx="5">
                  <c:v>4.116183617686075E-33</c:v>
                </c:pt>
                <c:pt idx="6">
                  <c:v>4.7831878567019431E-31</c:v>
                </c:pt>
                <c:pt idx="7">
                  <c:v>1.3781401098229265E-29</c:v>
                </c:pt>
                <c:pt idx="8">
                  <c:v>1.6684090686265157E-28</c:v>
                </c:pt>
                <c:pt idx="9">
                  <c:v>1.1365053759781899E-27</c:v>
                </c:pt>
                <c:pt idx="10">
                  <c:v>5.1872054274960666E-27</c:v>
                </c:pt>
                <c:pt idx="11">
                  <c:v>4.3131158763431211E-25</c:v>
                </c:pt>
                <c:pt idx="12">
                  <c:v>3.4624244405843026E-24</c:v>
                </c:pt>
                <c:pt idx="13">
                  <c:v>1.119988737100385E-23</c:v>
                </c:pt>
                <c:pt idx="14">
                  <c:v>2.3293819166710167E-23</c:v>
                </c:pt>
                <c:pt idx="15">
                  <c:v>3.7915757684885917E-23</c:v>
                </c:pt>
                <c:pt idx="16">
                  <c:v>5.3190152627183845E-23</c:v>
                </c:pt>
                <c:pt idx="17">
                  <c:v>6.7780067983541834E-23</c:v>
                </c:pt>
                <c:pt idx="18">
                  <c:v>8.092177531936097E-23</c:v>
                </c:pt>
                <c:pt idx="19">
                  <c:v>1.0178715825915484E-22</c:v>
                </c:pt>
                <c:pt idx="20">
                  <c:v>1.1568376569905042E-22</c:v>
                </c:pt>
                <c:pt idx="21">
                  <c:v>1.2396075299260217E-22</c:v>
                </c:pt>
                <c:pt idx="22">
                  <c:v>1.2810178921293535E-22</c:v>
                </c:pt>
                <c:pt idx="23">
                  <c:v>1.2933580743319221E-22</c:v>
                </c:pt>
              </c:numCache>
            </c:numRef>
          </c:yVal>
          <c:smooth val="1"/>
          <c:extLst>
            <c:ext xmlns:c16="http://schemas.microsoft.com/office/drawing/2014/chart" uri="{C3380CC4-5D6E-409C-BE32-E72D297353CC}">
              <c16:uniqueId val="{00000028-B1C3-4D85-B0C5-4FF81F20A9A6}"/>
            </c:ext>
          </c:extLst>
        </c:ser>
        <c:ser>
          <c:idx val="41"/>
          <c:order val="41"/>
          <c:spPr>
            <a:ln w="9525" cap="rnd">
              <a:solidFill>
                <a:schemeClr val="accent6">
                  <a:lumMod val="70000"/>
                  <a:lumOff val="30000"/>
                </a:schemeClr>
              </a:solidFill>
              <a:round/>
            </a:ln>
            <a:effectLst/>
          </c:spPr>
          <c:marker>
            <c:symbol val="none"/>
          </c:marker>
          <c:xVal>
            <c:numRef>
              <c:f>Rauscher!$EM$1:$FJ$1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Rauscher!$EM$44:$FJ$44</c:f>
              <c:numCache>
                <c:formatCode>0E+00</c:formatCode>
                <c:ptCount val="24"/>
                <c:pt idx="0">
                  <c:v>2.5606865793839354E-85</c:v>
                </c:pt>
                <c:pt idx="1">
                  <c:v>2.439856053036105E-63</c:v>
                </c:pt>
                <c:pt idx="2">
                  <c:v>2.0966620454460348E-52</c:v>
                </c:pt>
                <c:pt idx="3">
                  <c:v>1.509954562828332E-41</c:v>
                </c:pt>
                <c:pt idx="4">
                  <c:v>3.5673189498613518E-36</c:v>
                </c:pt>
                <c:pt idx="5">
                  <c:v>5.5392200921780595E-33</c:v>
                </c:pt>
                <c:pt idx="6">
                  <c:v>7.063032737020377E-31</c:v>
                </c:pt>
                <c:pt idx="7">
                  <c:v>2.174538406079345E-29</c:v>
                </c:pt>
                <c:pt idx="8">
                  <c:v>2.7667900026864635E-28</c:v>
                </c:pt>
                <c:pt idx="9">
                  <c:v>1.9590481421146276E-27</c:v>
                </c:pt>
                <c:pt idx="10">
                  <c:v>9.2224652678631735E-27</c:v>
                </c:pt>
                <c:pt idx="11">
                  <c:v>8.4144281528605462E-25</c:v>
                </c:pt>
                <c:pt idx="12">
                  <c:v>7.0757704465382827E-24</c:v>
                </c:pt>
                <c:pt idx="13">
                  <c:v>2.3534395930512061E-23</c:v>
                </c:pt>
                <c:pt idx="14">
                  <c:v>4.9864799806800532E-23</c:v>
                </c:pt>
                <c:pt idx="15">
                  <c:v>8.2249469390785628E-23</c:v>
                </c:pt>
                <c:pt idx="16">
                  <c:v>1.165372033162888E-22</c:v>
                </c:pt>
                <c:pt idx="17">
                  <c:v>1.496564181959699E-22</c:v>
                </c:pt>
                <c:pt idx="18">
                  <c:v>1.7978222131808477E-22</c:v>
                </c:pt>
                <c:pt idx="19">
                  <c:v>2.2824765257352035E-22</c:v>
                </c:pt>
                <c:pt idx="20">
                  <c:v>2.6113539425485999E-22</c:v>
                </c:pt>
                <c:pt idx="21">
                  <c:v>2.8121437897321129E-22</c:v>
                </c:pt>
                <c:pt idx="22">
                  <c:v>2.9173498222331167E-22</c:v>
                </c:pt>
                <c:pt idx="23">
                  <c:v>2.9545822786372708E-22</c:v>
                </c:pt>
              </c:numCache>
            </c:numRef>
          </c:yVal>
          <c:smooth val="1"/>
          <c:extLst>
            <c:ext xmlns:c16="http://schemas.microsoft.com/office/drawing/2014/chart" uri="{C3380CC4-5D6E-409C-BE32-E72D297353CC}">
              <c16:uniqueId val="{00000029-B1C3-4D85-B0C5-4FF81F20A9A6}"/>
            </c:ext>
          </c:extLst>
        </c:ser>
        <c:ser>
          <c:idx val="42"/>
          <c:order val="42"/>
          <c:spPr>
            <a:ln w="9525" cap="rnd">
              <a:solidFill>
                <a:schemeClr val="accent1">
                  <a:lumMod val="70000"/>
                </a:schemeClr>
              </a:solidFill>
              <a:round/>
            </a:ln>
            <a:effectLst/>
          </c:spPr>
          <c:marker>
            <c:symbol val="none"/>
          </c:marker>
          <c:xVal>
            <c:numRef>
              <c:f>Rauscher!$EM$1:$FJ$1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Rauscher!$EM$45:$FJ$45</c:f>
              <c:numCache>
                <c:formatCode>0E+00</c:formatCode>
                <c:ptCount val="24"/>
                <c:pt idx="0">
                  <c:v>6.7299336291863894E-31</c:v>
                </c:pt>
                <c:pt idx="1">
                  <c:v>1.4718630910692099E-28</c:v>
                </c:pt>
                <c:pt idx="2">
                  <c:v>1.9162672226699703E-27</c:v>
                </c:pt>
                <c:pt idx="3">
                  <c:v>2.0908166202086711E-26</c:v>
                </c:pt>
                <c:pt idx="4">
                  <c:v>6.0800369607128806E-26</c:v>
                </c:pt>
                <c:pt idx="5">
                  <c:v>1.0694001192662948E-25</c:v>
                </c:pt>
                <c:pt idx="6">
                  <c:v>1.481725351069692E-25</c:v>
                </c:pt>
                <c:pt idx="7">
                  <c:v>1.8044591891636419E-25</c:v>
                </c:pt>
                <c:pt idx="8">
                  <c:v>2.0363798766882772E-25</c:v>
                </c:pt>
                <c:pt idx="9">
                  <c:v>2.1909362608009064E-25</c:v>
                </c:pt>
                <c:pt idx="10">
                  <c:v>2.2845111990981842E-25</c:v>
                </c:pt>
                <c:pt idx="11">
                  <c:v>2.2649350629014935E-25</c:v>
                </c:pt>
                <c:pt idx="12">
                  <c:v>1.9853968396537578E-25</c:v>
                </c:pt>
                <c:pt idx="13">
                  <c:v>1.7005997558587108E-25</c:v>
                </c:pt>
                <c:pt idx="14">
                  <c:v>1.4585123597087334E-25</c:v>
                </c:pt>
                <c:pt idx="15">
                  <c:v>1.2609266878526954E-25</c:v>
                </c:pt>
                <c:pt idx="16">
                  <c:v>1.1005299016016745E-25</c:v>
                </c:pt>
                <c:pt idx="17">
                  <c:v>9.6955624773269731E-26</c:v>
                </c:pt>
                <c:pt idx="18">
                  <c:v>8.6158222426194841E-26</c:v>
                </c:pt>
                <c:pt idx="19">
                  <c:v>6.9592877896533135E-26</c:v>
                </c:pt>
                <c:pt idx="20">
                  <c:v>5.7642733258488968E-26</c:v>
                </c:pt>
                <c:pt idx="21">
                  <c:v>4.8719924936453104E-26</c:v>
                </c:pt>
                <c:pt idx="22">
                  <c:v>4.1862754407284749E-26</c:v>
                </c:pt>
                <c:pt idx="23">
                  <c:v>3.6464607430124154E-26</c:v>
                </c:pt>
              </c:numCache>
            </c:numRef>
          </c:yVal>
          <c:smooth val="1"/>
          <c:extLst>
            <c:ext xmlns:c16="http://schemas.microsoft.com/office/drawing/2014/chart" uri="{C3380CC4-5D6E-409C-BE32-E72D297353CC}">
              <c16:uniqueId val="{0000002A-B1C3-4D85-B0C5-4FF81F20A9A6}"/>
            </c:ext>
          </c:extLst>
        </c:ser>
        <c:ser>
          <c:idx val="43"/>
          <c:order val="43"/>
          <c:spPr>
            <a:ln w="9525" cap="rnd">
              <a:solidFill>
                <a:schemeClr val="accent2">
                  <a:lumMod val="70000"/>
                </a:schemeClr>
              </a:solidFill>
              <a:round/>
            </a:ln>
            <a:effectLst/>
          </c:spPr>
          <c:marker>
            <c:symbol val="none"/>
          </c:marker>
          <c:xVal>
            <c:numRef>
              <c:f>Rauscher!$EM$1:$FJ$1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Rauscher!$EM$46:$FJ$46</c:f>
              <c:numCache>
                <c:formatCode>0E+00</c:formatCode>
                <c:ptCount val="24"/>
                <c:pt idx="0">
                  <c:v>8.2633159902157658E-28</c:v>
                </c:pt>
                <c:pt idx="1">
                  <c:v>2.5084656157882988E-24</c:v>
                </c:pt>
                <c:pt idx="2">
                  <c:v>1.2167332820149896E-22</c:v>
                </c:pt>
                <c:pt idx="3">
                  <c:v>4.9459968948016202E-21</c:v>
                </c:pt>
                <c:pt idx="4">
                  <c:v>2.7761530459202552E-20</c:v>
                </c:pt>
                <c:pt idx="5">
                  <c:v>7.2449766001117752E-20</c:v>
                </c:pt>
                <c:pt idx="6">
                  <c:v>1.3058827529271662E-19</c:v>
                </c:pt>
                <c:pt idx="7">
                  <c:v>1.9190369458001651E-19</c:v>
                </c:pt>
                <c:pt idx="8">
                  <c:v>2.4934170005024969E-19</c:v>
                </c:pt>
                <c:pt idx="9">
                  <c:v>2.9934068231575904E-19</c:v>
                </c:pt>
                <c:pt idx="10">
                  <c:v>3.407290777563755E-19</c:v>
                </c:pt>
                <c:pt idx="11">
                  <c:v>4.3945193107223733E-19</c:v>
                </c:pt>
                <c:pt idx="12">
                  <c:v>4.393623174999712E-19</c:v>
                </c:pt>
                <c:pt idx="13">
                  <c:v>4.0723913586740229E-19</c:v>
                </c:pt>
                <c:pt idx="14">
                  <c:v>3.6813359485532072E-19</c:v>
                </c:pt>
                <c:pt idx="15">
                  <c:v>3.3044952671316736E-19</c:v>
                </c:pt>
                <c:pt idx="16">
                  <c:v>2.9665871681418946E-19</c:v>
                </c:pt>
                <c:pt idx="17">
                  <c:v>2.6714573961470715E-19</c:v>
                </c:pt>
                <c:pt idx="18">
                  <c:v>2.4159500700381446E-19</c:v>
                </c:pt>
                <c:pt idx="19">
                  <c:v>2.0034568461414516E-19</c:v>
                </c:pt>
                <c:pt idx="20">
                  <c:v>1.6909070749650664E-19</c:v>
                </c:pt>
                <c:pt idx="21">
                  <c:v>1.4494451015690758E-19</c:v>
                </c:pt>
                <c:pt idx="22">
                  <c:v>1.2591658841239617E-19</c:v>
                </c:pt>
                <c:pt idx="23">
                  <c:v>1.1064573586742469E-19</c:v>
                </c:pt>
              </c:numCache>
            </c:numRef>
          </c:yVal>
          <c:smooth val="1"/>
          <c:extLst>
            <c:ext xmlns:c16="http://schemas.microsoft.com/office/drawing/2014/chart" uri="{C3380CC4-5D6E-409C-BE32-E72D297353CC}">
              <c16:uniqueId val="{0000002B-B1C3-4D85-B0C5-4FF81F20A9A6}"/>
            </c:ext>
          </c:extLst>
        </c:ser>
        <c:ser>
          <c:idx val="44"/>
          <c:order val="44"/>
          <c:spPr>
            <a:ln w="9525" cap="rnd">
              <a:solidFill>
                <a:schemeClr val="accent3">
                  <a:lumMod val="70000"/>
                </a:schemeClr>
              </a:solidFill>
              <a:round/>
            </a:ln>
            <a:effectLst/>
          </c:spPr>
          <c:marker>
            <c:symbol val="none"/>
          </c:marker>
          <c:xVal>
            <c:numRef>
              <c:f>Rauscher!$EM$1:$FJ$1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Rauscher!$EM$47:$FJ$47</c:f>
              <c:numCache>
                <c:formatCode>0E+00</c:formatCode>
                <c:ptCount val="24"/>
                <c:pt idx="0">
                  <c:v>9.9865409182855139E-29</c:v>
                </c:pt>
                <c:pt idx="1">
                  <c:v>6.082304035919024E-25</c:v>
                </c:pt>
                <c:pt idx="2">
                  <c:v>4.1788327012824462E-23</c:v>
                </c:pt>
                <c:pt idx="3">
                  <c:v>2.4060966038842679E-21</c:v>
                </c:pt>
                <c:pt idx="4">
                  <c:v>1.607320327740762E-20</c:v>
                </c:pt>
                <c:pt idx="5">
                  <c:v>4.6564603253804867E-20</c:v>
                </c:pt>
                <c:pt idx="6">
                  <c:v>8.9983530920514579E-20</c:v>
                </c:pt>
                <c:pt idx="7">
                  <c:v>1.38976742147884E-19</c:v>
                </c:pt>
                <c:pt idx="8">
                  <c:v>1.8743628452672881E-19</c:v>
                </c:pt>
                <c:pt idx="9">
                  <c:v>2.3164581767673527E-19</c:v>
                </c:pt>
                <c:pt idx="10">
                  <c:v>2.6986582602416635E-19</c:v>
                </c:pt>
                <c:pt idx="11">
                  <c:v>3.7315562804929389E-19</c:v>
                </c:pt>
                <c:pt idx="12">
                  <c:v>3.8629704648474216E-19</c:v>
                </c:pt>
                <c:pt idx="13">
                  <c:v>3.6561168382674886E-19</c:v>
                </c:pt>
                <c:pt idx="14">
                  <c:v>3.3513824840312011E-19</c:v>
                </c:pt>
                <c:pt idx="15">
                  <c:v>3.0383910433175303E-19</c:v>
                </c:pt>
                <c:pt idx="16">
                  <c:v>2.748119658228242E-19</c:v>
                </c:pt>
                <c:pt idx="17">
                  <c:v>2.4891253692860688E-19</c:v>
                </c:pt>
                <c:pt idx="18">
                  <c:v>2.2615305988814134E-19</c:v>
                </c:pt>
                <c:pt idx="19">
                  <c:v>1.8885065628586053E-19</c:v>
                </c:pt>
                <c:pt idx="20">
                  <c:v>1.6018367087496964E-19</c:v>
                </c:pt>
                <c:pt idx="21">
                  <c:v>1.3782254574943299E-19</c:v>
                </c:pt>
                <c:pt idx="22">
                  <c:v>1.200774459724603E-19</c:v>
                </c:pt>
                <c:pt idx="23">
                  <c:v>1.0575993434810048E-19</c:v>
                </c:pt>
              </c:numCache>
            </c:numRef>
          </c:yVal>
          <c:smooth val="1"/>
          <c:extLst>
            <c:ext xmlns:c16="http://schemas.microsoft.com/office/drawing/2014/chart" uri="{C3380CC4-5D6E-409C-BE32-E72D297353CC}">
              <c16:uniqueId val="{0000002C-B1C3-4D85-B0C5-4FF81F20A9A6}"/>
            </c:ext>
          </c:extLst>
        </c:ser>
        <c:ser>
          <c:idx val="45"/>
          <c:order val="45"/>
          <c:spPr>
            <a:ln w="9525" cap="rnd">
              <a:solidFill>
                <a:schemeClr val="accent4">
                  <a:lumMod val="70000"/>
                </a:schemeClr>
              </a:solidFill>
              <a:round/>
            </a:ln>
            <a:effectLst/>
          </c:spPr>
          <c:marker>
            <c:symbol val="none"/>
          </c:marker>
          <c:xVal>
            <c:numRef>
              <c:f>Rauscher!$EM$1:$FJ$1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Rauscher!$EM$48:$FJ$48</c:f>
              <c:numCache>
                <c:formatCode>0E+00</c:formatCode>
                <c:ptCount val="24"/>
                <c:pt idx="0">
                  <c:v>1.7234263003820822E-32</c:v>
                </c:pt>
                <c:pt idx="1">
                  <c:v>1.4812741136294843E-24</c:v>
                </c:pt>
                <c:pt idx="2">
                  <c:v>1.2089744735149919E-20</c:v>
                </c:pt>
                <c:pt idx="3">
                  <c:v>8.2693247063616668E-17</c:v>
                </c:pt>
                <c:pt idx="4">
                  <c:v>6.0208366127442775E-15</c:v>
                </c:pt>
                <c:pt idx="5">
                  <c:v>7.3122118153614157E-14</c:v>
                </c:pt>
                <c:pt idx="6">
                  <c:v>3.6737944586945946E-13</c:v>
                </c:pt>
                <c:pt idx="7">
                  <c:v>1.1227762399484441E-12</c:v>
                </c:pt>
                <c:pt idx="8">
                  <c:v>2.5264121457991127E-12</c:v>
                </c:pt>
                <c:pt idx="9">
                  <c:v>4.6491607976399188E-12</c:v>
                </c:pt>
                <c:pt idx="10">
                  <c:v>7.4476224340557592E-12</c:v>
                </c:pt>
                <c:pt idx="11">
                  <c:v>2.6774336878718001E-11</c:v>
                </c:pt>
                <c:pt idx="12">
                  <c:v>4.4691980316005259E-11</c:v>
                </c:pt>
                <c:pt idx="13">
                  <c:v>5.6339886465369171E-11</c:v>
                </c:pt>
                <c:pt idx="14">
                  <c:v>6.2518952165212962E-11</c:v>
                </c:pt>
                <c:pt idx="15">
                  <c:v>6.4969752856162264E-11</c:v>
                </c:pt>
                <c:pt idx="16">
                  <c:v>6.5097314953396859E-11</c:v>
                </c:pt>
                <c:pt idx="17">
                  <c:v>6.3849003288050944E-11</c:v>
                </c:pt>
                <c:pt idx="18">
                  <c:v>6.182637024449124E-11</c:v>
                </c:pt>
                <c:pt idx="19">
                  <c:v>5.6804883998115446E-11</c:v>
                </c:pt>
                <c:pt idx="20">
                  <c:v>5.158522714156666E-11</c:v>
                </c:pt>
                <c:pt idx="21">
                  <c:v>4.6715103722531575E-11</c:v>
                </c:pt>
                <c:pt idx="22">
                  <c:v>4.2353416474057179E-11</c:v>
                </c:pt>
                <c:pt idx="23">
                  <c:v>3.8510587581219718E-11</c:v>
                </c:pt>
              </c:numCache>
            </c:numRef>
          </c:yVal>
          <c:smooth val="1"/>
          <c:extLst>
            <c:ext xmlns:c16="http://schemas.microsoft.com/office/drawing/2014/chart" uri="{C3380CC4-5D6E-409C-BE32-E72D297353CC}">
              <c16:uniqueId val="{0000002D-B1C3-4D85-B0C5-4FF81F20A9A6}"/>
            </c:ext>
          </c:extLst>
        </c:ser>
        <c:ser>
          <c:idx val="46"/>
          <c:order val="46"/>
          <c:spPr>
            <a:ln w="9525" cap="rnd">
              <a:solidFill>
                <a:schemeClr val="accent5">
                  <a:lumMod val="70000"/>
                </a:schemeClr>
              </a:solidFill>
              <a:round/>
            </a:ln>
            <a:effectLst/>
          </c:spPr>
          <c:marker>
            <c:symbol val="none"/>
          </c:marker>
          <c:xVal>
            <c:numRef>
              <c:f>Rauscher!$EM$1:$FJ$1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Rauscher!$EM$49:$FJ$49</c:f>
              <c:numCache>
                <c:formatCode>0E+00</c:formatCode>
                <c:ptCount val="24"/>
                <c:pt idx="0">
                  <c:v>3.2376876381668669E-34</c:v>
                </c:pt>
                <c:pt idx="1">
                  <c:v>2.3794295902075345E-24</c:v>
                </c:pt>
                <c:pt idx="2">
                  <c:v>1.7957759583962426E-19</c:v>
                </c:pt>
                <c:pt idx="3">
                  <c:v>1.1358020918466031E-14</c:v>
                </c:pt>
                <c:pt idx="4">
                  <c:v>2.5147120288188924E-12</c:v>
                </c:pt>
                <c:pt idx="5">
                  <c:v>5.952226644785905E-11</c:v>
                </c:pt>
                <c:pt idx="6">
                  <c:v>4.6660036104713308E-10</c:v>
                </c:pt>
                <c:pt idx="7">
                  <c:v>1.95939992023282E-9</c:v>
                </c:pt>
                <c:pt idx="8">
                  <c:v>5.5954344906992947E-9</c:v>
                </c:pt>
                <c:pt idx="9">
                  <c:v>1.2393785680909584E-8</c:v>
                </c:pt>
                <c:pt idx="10">
                  <c:v>2.3027506099032691E-8</c:v>
                </c:pt>
                <c:pt idx="11">
                  <c:v>1.2916578787795352E-7</c:v>
                </c:pt>
                <c:pt idx="12">
                  <c:v>2.6931350521694894E-7</c:v>
                </c:pt>
                <c:pt idx="13">
                  <c:v>3.8797554951652107E-7</c:v>
                </c:pt>
                <c:pt idx="14">
                  <c:v>4.7058706312190738E-7</c:v>
                </c:pt>
                <c:pt idx="15">
                  <c:v>5.2112203767812269E-7</c:v>
                </c:pt>
                <c:pt idx="16">
                  <c:v>5.4763506594654893E-7</c:v>
                </c:pt>
                <c:pt idx="17">
                  <c:v>5.5741962557822586E-7</c:v>
                </c:pt>
                <c:pt idx="18">
                  <c:v>5.5600903831891173E-7</c:v>
                </c:pt>
                <c:pt idx="19">
                  <c:v>5.3408911918585864E-7</c:v>
                </c:pt>
                <c:pt idx="20">
                  <c:v>5.006720710706103E-7</c:v>
                </c:pt>
                <c:pt idx="21">
                  <c:v>4.6433915894575729E-7</c:v>
                </c:pt>
                <c:pt idx="22">
                  <c:v>4.2886086946883985E-7</c:v>
                </c:pt>
                <c:pt idx="23">
                  <c:v>3.9577476700256178E-7</c:v>
                </c:pt>
              </c:numCache>
            </c:numRef>
          </c:yVal>
          <c:smooth val="1"/>
          <c:extLst>
            <c:ext xmlns:c16="http://schemas.microsoft.com/office/drawing/2014/chart" uri="{C3380CC4-5D6E-409C-BE32-E72D297353CC}">
              <c16:uniqueId val="{0000002E-B1C3-4D85-B0C5-4FF81F20A9A6}"/>
            </c:ext>
          </c:extLst>
        </c:ser>
        <c:ser>
          <c:idx val="47"/>
          <c:order val="47"/>
          <c:spPr>
            <a:ln w="9525" cap="rnd">
              <a:solidFill>
                <a:schemeClr val="accent6">
                  <a:lumMod val="70000"/>
                </a:schemeClr>
              </a:solidFill>
              <a:round/>
            </a:ln>
            <a:effectLst/>
          </c:spPr>
          <c:marker>
            <c:symbol val="none"/>
          </c:marker>
          <c:xVal>
            <c:numRef>
              <c:f>Rauscher!$EM$1:$FJ$1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Rauscher!$EM$50:$FJ$50</c:f>
              <c:numCache>
                <c:formatCode>0E+00</c:formatCode>
                <c:ptCount val="24"/>
                <c:pt idx="0">
                  <c:v>6.3633157594959721E-44</c:v>
                </c:pt>
                <c:pt idx="1">
                  <c:v>1.4598649867065393E-30</c:v>
                </c:pt>
                <c:pt idx="2">
                  <c:v>6.1558445053051479E-24</c:v>
                </c:pt>
                <c:pt idx="3">
                  <c:v>2.1753733612564023E-17</c:v>
                </c:pt>
                <c:pt idx="4">
                  <c:v>3.6001220793944129E-14</c:v>
                </c:pt>
                <c:pt idx="5">
                  <c:v>2.8488338721175913E-12</c:v>
                </c:pt>
                <c:pt idx="6">
                  <c:v>4.9931184178910643E-11</c:v>
                </c:pt>
                <c:pt idx="7">
                  <c:v>3.7251971379816431E-10</c:v>
                </c:pt>
                <c:pt idx="8">
                  <c:v>1.6370408790701046E-9</c:v>
                </c:pt>
                <c:pt idx="9">
                  <c:v>5.0702494728903476E-9</c:v>
                </c:pt>
                <c:pt idx="10">
                  <c:v>1.2318333647201884E-8</c:v>
                </c:pt>
                <c:pt idx="11">
                  <c:v>1.5448690944234388E-7</c:v>
                </c:pt>
                <c:pt idx="12">
                  <c:v>4.8163926558846767E-7</c:v>
                </c:pt>
                <c:pt idx="13">
                  <c:v>8.8328295378725389E-7</c:v>
                </c:pt>
                <c:pt idx="14">
                  <c:v>1.2584133076113081E-6</c:v>
                </c:pt>
                <c:pt idx="15">
                  <c:v>1.563301100575959E-6</c:v>
                </c:pt>
                <c:pt idx="16">
                  <c:v>1.7907474855633693E-6</c:v>
                </c:pt>
                <c:pt idx="17">
                  <c:v>1.9491500972708503E-6</c:v>
                </c:pt>
                <c:pt idx="18">
                  <c:v>2.0513549897500714E-6</c:v>
                </c:pt>
                <c:pt idx="19">
                  <c:v>2.1355837821309845E-6</c:v>
                </c:pt>
                <c:pt idx="20">
                  <c:v>2.1203921492224354E-6</c:v>
                </c:pt>
                <c:pt idx="21">
                  <c:v>2.0531377373309513E-6</c:v>
                </c:pt>
                <c:pt idx="22">
                  <c:v>1.9609167698733933E-6</c:v>
                </c:pt>
                <c:pt idx="23">
                  <c:v>1.8588263140033861E-6</c:v>
                </c:pt>
              </c:numCache>
            </c:numRef>
          </c:yVal>
          <c:smooth val="1"/>
          <c:extLst>
            <c:ext xmlns:c16="http://schemas.microsoft.com/office/drawing/2014/chart" uri="{C3380CC4-5D6E-409C-BE32-E72D297353CC}">
              <c16:uniqueId val="{0000002F-B1C3-4D85-B0C5-4FF81F20A9A6}"/>
            </c:ext>
          </c:extLst>
        </c:ser>
        <c:ser>
          <c:idx val="48"/>
          <c:order val="48"/>
          <c:spPr>
            <a:ln w="9525" cap="rnd">
              <a:solidFill>
                <a:schemeClr val="accent1">
                  <a:lumMod val="50000"/>
                  <a:lumOff val="50000"/>
                </a:schemeClr>
              </a:solidFill>
              <a:round/>
            </a:ln>
            <a:effectLst/>
          </c:spPr>
          <c:marker>
            <c:symbol val="none"/>
          </c:marker>
          <c:xVal>
            <c:numRef>
              <c:f>Rauscher!$EM$1:$FJ$1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Rauscher!$EM$51:$FJ$51</c:f>
              <c:numCache>
                <c:formatCode>0E+00</c:formatCode>
                <c:ptCount val="24"/>
                <c:pt idx="0">
                  <c:v>6.0659804758457371E-44</c:v>
                </c:pt>
                <c:pt idx="1">
                  <c:v>5.1847617627424884E-30</c:v>
                </c:pt>
                <c:pt idx="2">
                  <c:v>4.2199085910531463E-23</c:v>
                </c:pt>
                <c:pt idx="3">
                  <c:v>2.8783824502301352E-16</c:v>
                </c:pt>
                <c:pt idx="4">
                  <c:v>6.6180731732853662E-13</c:v>
                </c:pt>
                <c:pt idx="5">
                  <c:v>6.3791269939229848E-11</c:v>
                </c:pt>
                <c:pt idx="6">
                  <c:v>1.2752221499311272E-9</c:v>
                </c:pt>
                <c:pt idx="7">
                  <c:v>1.0451127372448567E-8</c:v>
                </c:pt>
                <c:pt idx="8">
                  <c:v>4.9280298347133039E-8</c:v>
                </c:pt>
                <c:pt idx="9">
                  <c:v>1.6122896769810826E-7</c:v>
                </c:pt>
                <c:pt idx="10">
                  <c:v>4.0926599384606149E-7</c:v>
                </c:pt>
                <c:pt idx="11">
                  <c:v>5.8541687943877478E-6</c:v>
                </c:pt>
                <c:pt idx="12">
                  <c:v>1.9491953639392036E-5</c:v>
                </c:pt>
                <c:pt idx="13">
                  <c:v>3.7185128861457194E-5</c:v>
                </c:pt>
                <c:pt idx="14">
                  <c:v>5.4389706527135066E-5</c:v>
                </c:pt>
                <c:pt idx="15">
                  <c:v>6.8848744740254413E-5</c:v>
                </c:pt>
                <c:pt idx="16">
                  <c:v>7.9984848716682612E-5</c:v>
                </c:pt>
                <c:pt idx="17">
                  <c:v>8.8019449851812687E-5</c:v>
                </c:pt>
                <c:pt idx="18">
                  <c:v>9.3450618157233254E-5</c:v>
                </c:pt>
                <c:pt idx="19">
                  <c:v>9.8575719643144566E-5</c:v>
                </c:pt>
                <c:pt idx="20">
                  <c:v>9.8798310862892433E-5</c:v>
                </c:pt>
                <c:pt idx="21">
                  <c:v>9.6341057689300878E-5</c:v>
                </c:pt>
                <c:pt idx="22">
                  <c:v>9.2519330014439969E-5</c:v>
                </c:pt>
                <c:pt idx="23">
                  <c:v>8.8087873424078016E-5</c:v>
                </c:pt>
              </c:numCache>
            </c:numRef>
          </c:yVal>
          <c:smooth val="1"/>
          <c:extLst>
            <c:ext xmlns:c16="http://schemas.microsoft.com/office/drawing/2014/chart" uri="{C3380CC4-5D6E-409C-BE32-E72D297353CC}">
              <c16:uniqueId val="{00000030-B1C3-4D85-B0C5-4FF81F20A9A6}"/>
            </c:ext>
          </c:extLst>
        </c:ser>
        <c:ser>
          <c:idx val="49"/>
          <c:order val="49"/>
          <c:spPr>
            <a:ln w="9525" cap="rnd">
              <a:solidFill>
                <a:schemeClr val="accent2">
                  <a:lumMod val="50000"/>
                  <a:lumOff val="50000"/>
                </a:schemeClr>
              </a:solidFill>
              <a:round/>
            </a:ln>
            <a:effectLst/>
          </c:spPr>
          <c:marker>
            <c:symbol val="none"/>
          </c:marker>
          <c:xVal>
            <c:numRef>
              <c:f>Rauscher!$EM$1:$FJ$1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Rauscher!$EM$52:$FJ$52</c:f>
              <c:numCache>
                <c:formatCode>0E+00</c:formatCode>
                <c:ptCount val="24"/>
                <c:pt idx="0">
                  <c:v>8.8767555411216585E-49</c:v>
                </c:pt>
                <c:pt idx="1">
                  <c:v>3.4936381386548744E-33</c:v>
                </c:pt>
                <c:pt idx="2">
                  <c:v>1.929523575851561E-25</c:v>
                </c:pt>
                <c:pt idx="3">
                  <c:v>8.9308639824816255E-18</c:v>
                </c:pt>
                <c:pt idx="4">
                  <c:v>5.3490358343009274E-14</c:v>
                </c:pt>
                <c:pt idx="5">
                  <c:v>9.1576611564656728E-12</c:v>
                </c:pt>
                <c:pt idx="6">
                  <c:v>2.684903962882783E-10</c:v>
                </c:pt>
                <c:pt idx="7">
                  <c:v>2.8927157053790511E-9</c:v>
                </c:pt>
                <c:pt idx="8">
                  <c:v>1.6746178633660465E-8</c:v>
                </c:pt>
                <c:pt idx="9">
                  <c:v>6.4266595229192401E-8</c:v>
                </c:pt>
                <c:pt idx="10">
                  <c:v>1.8534793046774892E-7</c:v>
                </c:pt>
                <c:pt idx="11">
                  <c:v>3.8883639451923484E-6</c:v>
                </c:pt>
                <c:pt idx="12">
                  <c:v>1.5678944759800751E-5</c:v>
                </c:pt>
                <c:pt idx="13">
                  <c:v>3.3552634576474762E-5</c:v>
                </c:pt>
                <c:pt idx="14">
                  <c:v>5.2983173676665332E-5</c:v>
                </c:pt>
                <c:pt idx="15">
                  <c:v>7.0839782779636443E-5</c:v>
                </c:pt>
                <c:pt idx="16">
                  <c:v>8.5745014407518662E-5</c:v>
                </c:pt>
                <c:pt idx="17">
                  <c:v>9.7418124718268734E-5</c:v>
                </c:pt>
                <c:pt idx="18">
                  <c:v>1.0610388022692673E-4</c:v>
                </c:pt>
                <c:pt idx="19">
                  <c:v>1.1629231146523551E-4</c:v>
                </c:pt>
                <c:pt idx="20">
                  <c:v>1.1978723394093165E-4</c:v>
                </c:pt>
                <c:pt idx="21">
                  <c:v>1.192291381702405E-4</c:v>
                </c:pt>
                <c:pt idx="22">
                  <c:v>1.1634117794531517E-4</c:v>
                </c:pt>
                <c:pt idx="23">
                  <c:v>1.1219179314345349E-4</c:v>
                </c:pt>
              </c:numCache>
            </c:numRef>
          </c:yVal>
          <c:smooth val="1"/>
          <c:extLst>
            <c:ext xmlns:c16="http://schemas.microsoft.com/office/drawing/2014/chart" uri="{C3380CC4-5D6E-409C-BE32-E72D297353CC}">
              <c16:uniqueId val="{00000031-B1C3-4D85-B0C5-4FF81F20A9A6}"/>
            </c:ext>
          </c:extLst>
        </c:ser>
        <c:ser>
          <c:idx val="50"/>
          <c:order val="50"/>
          <c:spPr>
            <a:ln w="9525" cap="rnd">
              <a:solidFill>
                <a:schemeClr val="accent3">
                  <a:lumMod val="50000"/>
                  <a:lumOff val="50000"/>
                </a:schemeClr>
              </a:solidFill>
              <a:round/>
            </a:ln>
            <a:effectLst/>
          </c:spPr>
          <c:marker>
            <c:symbol val="none"/>
          </c:marker>
          <c:xVal>
            <c:numRef>
              <c:f>Rauscher!$EM$1:$FJ$1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Rauscher!$EM$53:$FJ$53</c:f>
              <c:numCache>
                <c:formatCode>0E+00</c:formatCode>
                <c:ptCount val="24"/>
                <c:pt idx="0">
                  <c:v>1.6113589515795891E-50</c:v>
                </c:pt>
                <c:pt idx="1">
                  <c:v>1.1329619622347555E-34</c:v>
                </c:pt>
                <c:pt idx="2">
                  <c:v>8.3634831291763486E-27</c:v>
                </c:pt>
                <c:pt idx="3">
                  <c:v>5.1740456660609663E-19</c:v>
                </c:pt>
                <c:pt idx="4">
                  <c:v>3.5827139356710827E-15</c:v>
                </c:pt>
                <c:pt idx="5">
                  <c:v>6.6914633212396775E-13</c:v>
                </c:pt>
                <c:pt idx="6">
                  <c:v>2.0790513923825205E-11</c:v>
                </c:pt>
                <c:pt idx="7">
                  <c:v>2.3347596423547663E-10</c:v>
                </c:pt>
                <c:pt idx="8">
                  <c:v>1.394286781791621E-9</c:v>
                </c:pt>
                <c:pt idx="9">
                  <c:v>5.4817806882673987E-9</c:v>
                </c:pt>
                <c:pt idx="10">
                  <c:v>1.6118480003201927E-8</c:v>
                </c:pt>
                <c:pt idx="11">
                  <c:v>3.5834651760451957E-7</c:v>
                </c:pt>
                <c:pt idx="12">
                  <c:v>1.4874866598141396E-6</c:v>
                </c:pt>
                <c:pt idx="13">
                  <c:v>3.2390888244598607E-6</c:v>
                </c:pt>
                <c:pt idx="14">
                  <c:v>5.1745690554582182E-6</c:v>
                </c:pt>
                <c:pt idx="15">
                  <c:v>6.9761117682427803E-6</c:v>
                </c:pt>
                <c:pt idx="16">
                  <c:v>8.4965981807966335E-6</c:v>
                </c:pt>
                <c:pt idx="17">
                  <c:v>9.7000944389514544E-6</c:v>
                </c:pt>
                <c:pt idx="18">
                  <c:v>1.0605898327967716E-5</c:v>
                </c:pt>
                <c:pt idx="19">
                  <c:v>1.1691956466330969E-5</c:v>
                </c:pt>
                <c:pt idx="20">
                  <c:v>1.2093352693365154E-5</c:v>
                </c:pt>
                <c:pt idx="21">
                  <c:v>1.2074484094411796E-5</c:v>
                </c:pt>
                <c:pt idx="22">
                  <c:v>1.1810536689410643E-5</c:v>
                </c:pt>
                <c:pt idx="23">
                  <c:v>1.1411356246728763E-5</c:v>
                </c:pt>
              </c:numCache>
            </c:numRef>
          </c:yVal>
          <c:smooth val="1"/>
          <c:extLst>
            <c:ext xmlns:c16="http://schemas.microsoft.com/office/drawing/2014/chart" uri="{C3380CC4-5D6E-409C-BE32-E72D297353CC}">
              <c16:uniqueId val="{00000032-B1C3-4D85-B0C5-4FF81F20A9A6}"/>
            </c:ext>
          </c:extLst>
        </c:ser>
        <c:ser>
          <c:idx val="51"/>
          <c:order val="51"/>
          <c:spPr>
            <a:ln w="9525" cap="rnd">
              <a:solidFill>
                <a:schemeClr val="accent4">
                  <a:lumMod val="50000"/>
                  <a:lumOff val="50000"/>
                </a:schemeClr>
              </a:solidFill>
              <a:round/>
            </a:ln>
            <a:effectLst/>
          </c:spPr>
          <c:marker>
            <c:symbol val="none"/>
          </c:marker>
          <c:xVal>
            <c:numRef>
              <c:f>Rauscher!$EM$1:$FJ$1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Rauscher!$EM$54:$FJ$54</c:f>
              <c:numCache>
                <c:formatCode>0E+00</c:formatCode>
                <c:ptCount val="24"/>
                <c:pt idx="0">
                  <c:v>1.6485176914834185E-53</c:v>
                </c:pt>
                <c:pt idx="1">
                  <c:v>6.8693354217390596E-37</c:v>
                </c:pt>
                <c:pt idx="2">
                  <c:v>1.2344844328621822E-28</c:v>
                </c:pt>
                <c:pt idx="3">
                  <c:v>1.8592069271287108E-20</c:v>
                </c:pt>
                <c:pt idx="4">
                  <c:v>2.0086724533221504E-16</c:v>
                </c:pt>
                <c:pt idx="5">
                  <c:v>4.8993425366512466E-14</c:v>
                </c:pt>
                <c:pt idx="6">
                  <c:v>1.8187027982369977E-12</c:v>
                </c:pt>
                <c:pt idx="7">
                  <c:v>2.3192018592267957E-11</c:v>
                </c:pt>
                <c:pt idx="8">
                  <c:v>1.5235207725036384E-10</c:v>
                </c:pt>
                <c:pt idx="9">
                  <c:v>6.4508634103872712E-10</c:v>
                </c:pt>
                <c:pt idx="10">
                  <c:v>2.0127053937525232E-9</c:v>
                </c:pt>
                <c:pt idx="11">
                  <c:v>5.3461251579399734E-8</c:v>
                </c:pt>
                <c:pt idx="12">
                  <c:v>2.4256543602855199E-7</c:v>
                </c:pt>
                <c:pt idx="13">
                  <c:v>5.5716347361332374E-7</c:v>
                </c:pt>
                <c:pt idx="14">
                  <c:v>9.2233763140690337E-7</c:v>
                </c:pt>
                <c:pt idx="15">
                  <c:v>1.2754667566208608E-6</c:v>
                </c:pt>
                <c:pt idx="16">
                  <c:v>1.5833640250749107E-6</c:v>
                </c:pt>
                <c:pt idx="17">
                  <c:v>1.8346433017255401E-6</c:v>
                </c:pt>
                <c:pt idx="18">
                  <c:v>2.0299022445032967E-6</c:v>
                </c:pt>
                <c:pt idx="19">
                  <c:v>2.277942905518448E-6</c:v>
                </c:pt>
                <c:pt idx="20">
                  <c:v>2.3862852139506843E-6</c:v>
                </c:pt>
                <c:pt idx="21">
                  <c:v>2.4053828200068714E-6</c:v>
                </c:pt>
                <c:pt idx="22">
                  <c:v>2.3703105313672381E-6</c:v>
                </c:pt>
                <c:pt idx="23">
                  <c:v>2.3038217298364427E-6</c:v>
                </c:pt>
              </c:numCache>
            </c:numRef>
          </c:yVal>
          <c:smooth val="1"/>
          <c:extLst>
            <c:ext xmlns:c16="http://schemas.microsoft.com/office/drawing/2014/chart" uri="{C3380CC4-5D6E-409C-BE32-E72D297353CC}">
              <c16:uniqueId val="{00000033-B1C3-4D85-B0C5-4FF81F20A9A6}"/>
            </c:ext>
          </c:extLst>
        </c:ser>
        <c:ser>
          <c:idx val="52"/>
          <c:order val="52"/>
          <c:spPr>
            <a:ln w="9525" cap="rnd">
              <a:solidFill>
                <a:schemeClr val="accent5">
                  <a:lumMod val="50000"/>
                  <a:lumOff val="50000"/>
                </a:schemeClr>
              </a:solidFill>
              <a:round/>
            </a:ln>
            <a:effectLst/>
          </c:spPr>
          <c:marker>
            <c:symbol val="none"/>
          </c:marker>
          <c:xVal>
            <c:numRef>
              <c:f>Rauscher!$EM$1:$FJ$1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Rauscher!$EM$55:$FJ$55</c:f>
              <c:numCache>
                <c:formatCode>0E+00</c:formatCode>
                <c:ptCount val="24"/>
                <c:pt idx="0">
                  <c:v>2.7376634095626132E-57</c:v>
                </c:pt>
                <c:pt idx="1">
                  <c:v>2.9949883965999886E-38</c:v>
                </c:pt>
                <c:pt idx="2">
                  <c:v>8.7209346052500003E-29</c:v>
                </c:pt>
                <c:pt idx="3">
                  <c:v>2.128149493200303E-19</c:v>
                </c:pt>
                <c:pt idx="4">
                  <c:v>9.2551193245279777E-15</c:v>
                </c:pt>
                <c:pt idx="5">
                  <c:v>5.2058278216664664E-12</c:v>
                </c:pt>
                <c:pt idx="6">
                  <c:v>3.3731303882304063E-10</c:v>
                </c:pt>
                <c:pt idx="7">
                  <c:v>6.403383532550066E-9</c:v>
                </c:pt>
                <c:pt idx="8">
                  <c:v>5.6691640166432161E-8</c:v>
                </c:pt>
                <c:pt idx="9">
                  <c:v>3.0275284814416044E-7</c:v>
                </c:pt>
                <c:pt idx="10">
                  <c:v>1.137340229237295E-6</c:v>
                </c:pt>
                <c:pt idx="11">
                  <c:v>5.2731328204215569E-5</c:v>
                </c:pt>
                <c:pt idx="12">
                  <c:v>3.1609542104111854E-4</c:v>
                </c:pt>
                <c:pt idx="13">
                  <c:v>8.5811944780419288E-4</c:v>
                </c:pt>
                <c:pt idx="14">
                  <c:v>1.5879576475808861E-3</c:v>
                </c:pt>
                <c:pt idx="15">
                  <c:v>2.3778149034105428E-3</c:v>
                </c:pt>
                <c:pt idx="16">
                  <c:v>3.133355056478538E-3</c:v>
                </c:pt>
                <c:pt idx="17">
                  <c:v>3.8031234768138877E-3</c:v>
                </c:pt>
                <c:pt idx="18">
                  <c:v>4.367087262387063E-3</c:v>
                </c:pt>
                <c:pt idx="19">
                  <c:v>5.181452494661563E-3</c:v>
                </c:pt>
                <c:pt idx="20">
                  <c:v>5.6482120539925939E-3</c:v>
                </c:pt>
                <c:pt idx="21">
                  <c:v>5.865875155880068E-3</c:v>
                </c:pt>
                <c:pt idx="22">
                  <c:v>5.9160771904766081E-3</c:v>
                </c:pt>
                <c:pt idx="23">
                  <c:v>5.8578930179966609E-3</c:v>
                </c:pt>
              </c:numCache>
            </c:numRef>
          </c:yVal>
          <c:smooth val="1"/>
          <c:extLst>
            <c:ext xmlns:c16="http://schemas.microsoft.com/office/drawing/2014/chart" uri="{C3380CC4-5D6E-409C-BE32-E72D297353CC}">
              <c16:uniqueId val="{00000034-B1C3-4D85-B0C5-4FF81F20A9A6}"/>
            </c:ext>
          </c:extLst>
        </c:ser>
        <c:ser>
          <c:idx val="53"/>
          <c:order val="53"/>
          <c:spPr>
            <a:ln w="9525" cap="rnd">
              <a:solidFill>
                <a:schemeClr val="accent6">
                  <a:lumMod val="50000"/>
                  <a:lumOff val="50000"/>
                </a:schemeClr>
              </a:solidFill>
              <a:round/>
            </a:ln>
            <a:effectLst/>
          </c:spPr>
          <c:marker>
            <c:symbol val="none"/>
          </c:marker>
          <c:xVal>
            <c:numRef>
              <c:f>Rauscher!$EM$1:$FJ$1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Rauscher!$EM$56:$FJ$56</c:f>
              <c:numCache>
                <c:formatCode>0E+00</c:formatCode>
                <c:ptCount val="24"/>
                <c:pt idx="0">
                  <c:v>9.7434820843034703E-61</c:v>
                </c:pt>
                <c:pt idx="1">
                  <c:v>1.9042705754815046E-41</c:v>
                </c:pt>
                <c:pt idx="2">
                  <c:v>7.411331328394753E-32</c:v>
                </c:pt>
                <c:pt idx="3">
                  <c:v>2.4173248564678479E-22</c:v>
                </c:pt>
                <c:pt idx="4">
                  <c:v>1.2153874609654569E-17</c:v>
                </c:pt>
                <c:pt idx="5">
                  <c:v>7.4580009632253579E-15</c:v>
                </c:pt>
                <c:pt idx="6">
                  <c:v>5.121128831900279E-13</c:v>
                </c:pt>
                <c:pt idx="7">
                  <c:v>1.0133093322042646E-11</c:v>
                </c:pt>
                <c:pt idx="8">
                  <c:v>9.2544692320824035E-11</c:v>
                </c:pt>
                <c:pt idx="9">
                  <c:v>5.0631489671212487E-10</c:v>
                </c:pt>
                <c:pt idx="10">
                  <c:v>1.9392010960611165E-9</c:v>
                </c:pt>
                <c:pt idx="11">
                  <c:v>9.5279856593840834E-8</c:v>
                </c:pt>
                <c:pt idx="12">
                  <c:v>5.879637587768109E-7</c:v>
                </c:pt>
                <c:pt idx="13">
                  <c:v>1.6242021414217115E-6</c:v>
                </c:pt>
                <c:pt idx="14">
                  <c:v>3.0406836351544404E-6</c:v>
                </c:pt>
                <c:pt idx="15">
                  <c:v>4.5910323966987581E-6</c:v>
                </c:pt>
                <c:pt idx="16">
                  <c:v>6.0875412309904962E-6</c:v>
                </c:pt>
                <c:pt idx="17">
                  <c:v>7.4245942838678231E-6</c:v>
                </c:pt>
                <c:pt idx="18">
                  <c:v>8.5586283212814549E-6</c:v>
                </c:pt>
                <c:pt idx="19">
                  <c:v>1.0213716780493301E-5</c:v>
                </c:pt>
                <c:pt idx="20">
                  <c:v>1.1180037984427081E-5</c:v>
                </c:pt>
                <c:pt idx="21">
                  <c:v>1.1647027422699576E-5</c:v>
                </c:pt>
                <c:pt idx="22">
                  <c:v>1.1775140875570334E-5</c:v>
                </c:pt>
                <c:pt idx="23">
                  <c:v>1.1681906170721134E-5</c:v>
                </c:pt>
              </c:numCache>
            </c:numRef>
          </c:yVal>
          <c:smooth val="1"/>
          <c:extLst>
            <c:ext xmlns:c16="http://schemas.microsoft.com/office/drawing/2014/chart" uri="{C3380CC4-5D6E-409C-BE32-E72D297353CC}">
              <c16:uniqueId val="{00000035-B1C3-4D85-B0C5-4FF81F20A9A6}"/>
            </c:ext>
          </c:extLst>
        </c:ser>
        <c:ser>
          <c:idx val="54"/>
          <c:order val="54"/>
          <c:spPr>
            <a:ln w="9525" cap="rnd">
              <a:solidFill>
                <a:schemeClr val="accent1"/>
              </a:solidFill>
              <a:round/>
            </a:ln>
            <a:effectLst/>
          </c:spPr>
          <c:marker>
            <c:symbol val="none"/>
          </c:marker>
          <c:xVal>
            <c:numRef>
              <c:f>Rauscher!$EM$1:$FJ$1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Rauscher!$EM$57:$FJ$57</c:f>
              <c:numCache>
                <c:formatCode>0E+00</c:formatCode>
                <c:ptCount val="24"/>
                <c:pt idx="0">
                  <c:v>2.1404586724317053E-64</c:v>
                </c:pt>
                <c:pt idx="1">
                  <c:v>4.5114511173656975E-43</c:v>
                </c:pt>
                <c:pt idx="2">
                  <c:v>1.8233972688436192E-32</c:v>
                </c:pt>
                <c:pt idx="3">
                  <c:v>6.176146089892813E-22</c:v>
                </c:pt>
                <c:pt idx="4">
                  <c:v>1.0006818659506197E-16</c:v>
                </c:pt>
                <c:pt idx="5">
                  <c:v>1.2391473568186798E-13</c:v>
                </c:pt>
                <c:pt idx="6">
                  <c:v>1.3587692676643731E-11</c:v>
                </c:pt>
                <c:pt idx="7">
                  <c:v>3.7559663713977234E-10</c:v>
                </c:pt>
                <c:pt idx="8">
                  <c:v>4.4078915201762278E-9</c:v>
                </c:pt>
                <c:pt idx="9">
                  <c:v>2.9308924122010365E-8</c:v>
                </c:pt>
                <c:pt idx="10">
                  <c:v>1.3120846376274854E-7</c:v>
                </c:pt>
                <c:pt idx="11">
                  <c:v>1.029483977527459E-5</c:v>
                </c:pt>
                <c:pt idx="12">
                  <c:v>8.0280265812809681E-5</c:v>
                </c:pt>
                <c:pt idx="13">
                  <c:v>2.5520088211361454E-4</c:v>
                </c:pt>
                <c:pt idx="14">
                  <c:v>5.2464945745684343E-4</c:v>
                </c:pt>
                <c:pt idx="15">
                  <c:v>8.4693148156925787E-4</c:v>
                </c:pt>
                <c:pt idx="16">
                  <c:v>1.1807549655103728E-3</c:v>
                </c:pt>
                <c:pt idx="17">
                  <c:v>1.4973749017659352E-3</c:v>
                </c:pt>
                <c:pt idx="18">
                  <c:v>1.7807951146695204E-3</c:v>
                </c:pt>
                <c:pt idx="19">
                  <c:v>2.2270068325975288E-3</c:v>
                </c:pt>
                <c:pt idx="20">
                  <c:v>2.5205828757978361E-3</c:v>
                </c:pt>
                <c:pt idx="21">
                  <c:v>2.6925437784771147E-3</c:v>
                </c:pt>
                <c:pt idx="22">
                  <c:v>2.7757718418634733E-3</c:v>
                </c:pt>
                <c:pt idx="23">
                  <c:v>2.7970958636178993E-3</c:v>
                </c:pt>
              </c:numCache>
            </c:numRef>
          </c:yVal>
          <c:smooth val="1"/>
          <c:extLst>
            <c:ext xmlns:c16="http://schemas.microsoft.com/office/drawing/2014/chart" uri="{C3380CC4-5D6E-409C-BE32-E72D297353CC}">
              <c16:uniqueId val="{00000036-B1C3-4D85-B0C5-4FF81F20A9A6}"/>
            </c:ext>
          </c:extLst>
        </c:ser>
        <c:ser>
          <c:idx val="55"/>
          <c:order val="55"/>
          <c:spPr>
            <a:ln w="9525" cap="rnd">
              <a:solidFill>
                <a:schemeClr val="accent2"/>
              </a:solidFill>
              <a:round/>
            </a:ln>
            <a:effectLst/>
          </c:spPr>
          <c:marker>
            <c:symbol val="none"/>
          </c:marker>
          <c:xVal>
            <c:numRef>
              <c:f>Rauscher!$EM$1:$FJ$1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Rauscher!$EM$58:$FJ$58</c:f>
              <c:numCache>
                <c:formatCode>0E+00</c:formatCode>
                <c:ptCount val="24"/>
                <c:pt idx="0">
                  <c:v>2.6094930903331212E-67</c:v>
                </c:pt>
                <c:pt idx="1">
                  <c:v>7.634185675293815E-45</c:v>
                </c:pt>
                <c:pt idx="2">
                  <c:v>1.1495459652283475E-33</c:v>
                </c:pt>
                <c:pt idx="3">
                  <c:v>1.450645118027595E-22</c:v>
                </c:pt>
                <c:pt idx="4">
                  <c:v>4.5366882831690877E-17</c:v>
                </c:pt>
                <c:pt idx="5">
                  <c:v>8.3353806737293903E-14</c:v>
                </c:pt>
                <c:pt idx="6">
                  <c:v>1.1890165926004362E-11</c:v>
                </c:pt>
                <c:pt idx="7">
                  <c:v>3.9661002895507254E-10</c:v>
                </c:pt>
                <c:pt idx="8">
                  <c:v>5.3588640842011645E-9</c:v>
                </c:pt>
                <c:pt idx="9">
                  <c:v>3.9759563017254799E-8</c:v>
                </c:pt>
                <c:pt idx="10">
                  <c:v>1.9430477880498867E-7</c:v>
                </c:pt>
                <c:pt idx="11">
                  <c:v>1.9832658734500686E-5</c:v>
                </c:pt>
                <c:pt idx="12">
                  <c:v>1.7639651748703358E-4</c:v>
                </c:pt>
                <c:pt idx="13">
                  <c:v>6.0678563526931045E-4</c:v>
                </c:pt>
                <c:pt idx="14">
                  <c:v>1.3148320779462295E-3</c:v>
                </c:pt>
                <c:pt idx="15">
                  <c:v>2.2037853860172275E-3</c:v>
                </c:pt>
                <c:pt idx="16">
                  <c:v>3.1602451427792111E-3</c:v>
                </c:pt>
                <c:pt idx="17">
                  <c:v>4.0964864023781472E-3</c:v>
                </c:pt>
                <c:pt idx="18">
                  <c:v>4.9580500306096028E-3</c:v>
                </c:pt>
                <c:pt idx="19">
                  <c:v>6.3656458081384629E-3</c:v>
                </c:pt>
                <c:pt idx="20">
                  <c:v>7.3414506198352459E-3</c:v>
                </c:pt>
                <c:pt idx="21">
                  <c:v>7.9535984030808804E-3</c:v>
                </c:pt>
                <c:pt idx="22">
                  <c:v>8.2898111941978794E-3</c:v>
                </c:pt>
                <c:pt idx="23">
                  <c:v>8.427062501751249E-3</c:v>
                </c:pt>
              </c:numCache>
            </c:numRef>
          </c:yVal>
          <c:smooth val="1"/>
          <c:extLst>
            <c:ext xmlns:c16="http://schemas.microsoft.com/office/drawing/2014/chart" uri="{C3380CC4-5D6E-409C-BE32-E72D297353CC}">
              <c16:uniqueId val="{00000037-B1C3-4D85-B0C5-4FF81F20A9A6}"/>
            </c:ext>
          </c:extLst>
        </c:ser>
        <c:ser>
          <c:idx val="56"/>
          <c:order val="56"/>
          <c:spPr>
            <a:ln w="9525" cap="rnd">
              <a:solidFill>
                <a:schemeClr val="accent3"/>
              </a:solidFill>
              <a:round/>
            </a:ln>
            <a:effectLst/>
          </c:spPr>
          <c:marker>
            <c:symbol val="none"/>
          </c:marker>
          <c:xVal>
            <c:numRef>
              <c:f>Rauscher!$EM$1:$FJ$1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Rauscher!$EM$59:$FJ$59</c:f>
              <c:numCache>
                <c:formatCode>0E+00</c:formatCode>
                <c:ptCount val="24"/>
                <c:pt idx="0">
                  <c:v>0</c:v>
                </c:pt>
                <c:pt idx="1">
                  <c:v>0</c:v>
                </c:pt>
                <c:pt idx="2">
                  <c:v>0</c:v>
                </c:pt>
                <c:pt idx="3">
                  <c:v>0</c:v>
                </c:pt>
                <c:pt idx="4">
                  <c:v>0</c:v>
                </c:pt>
                <c:pt idx="5">
                  <c:v>0</c:v>
                </c:pt>
                <c:pt idx="6">
                  <c:v>0</c:v>
                </c:pt>
                <c:pt idx="7">
                  <c:v>0</c:v>
                </c:pt>
                <c:pt idx="8">
                  <c:v>0</c:v>
                </c:pt>
                <c:pt idx="9">
                  <c:v>0</c:v>
                </c:pt>
                <c:pt idx="10">
                  <c:v>0</c:v>
                </c:pt>
                <c:pt idx="11">
                  <c:v>0</c:v>
                </c:pt>
                <c:pt idx="12">
                  <c:v>0</c:v>
                </c:pt>
                <c:pt idx="13">
                  <c:v>0</c:v>
                </c:pt>
                <c:pt idx="14">
                  <c:v>0</c:v>
                </c:pt>
                <c:pt idx="15">
                  <c:v>0</c:v>
                </c:pt>
                <c:pt idx="16">
                  <c:v>0</c:v>
                </c:pt>
                <c:pt idx="17">
                  <c:v>0</c:v>
                </c:pt>
                <c:pt idx="18">
                  <c:v>0</c:v>
                </c:pt>
                <c:pt idx="19">
                  <c:v>0</c:v>
                </c:pt>
                <c:pt idx="20">
                  <c:v>0</c:v>
                </c:pt>
                <c:pt idx="21">
                  <c:v>0</c:v>
                </c:pt>
                <c:pt idx="22">
                  <c:v>0</c:v>
                </c:pt>
                <c:pt idx="23">
                  <c:v>0</c:v>
                </c:pt>
              </c:numCache>
            </c:numRef>
          </c:yVal>
          <c:smooth val="1"/>
          <c:extLst>
            <c:ext xmlns:c16="http://schemas.microsoft.com/office/drawing/2014/chart" uri="{C3380CC4-5D6E-409C-BE32-E72D297353CC}">
              <c16:uniqueId val="{00000038-B1C3-4D85-B0C5-4FF81F20A9A6}"/>
            </c:ext>
          </c:extLst>
        </c:ser>
        <c:ser>
          <c:idx val="57"/>
          <c:order val="57"/>
          <c:spPr>
            <a:ln w="9525" cap="rnd">
              <a:solidFill>
                <a:schemeClr val="accent4"/>
              </a:solidFill>
              <a:round/>
            </a:ln>
            <a:effectLst/>
          </c:spPr>
          <c:marker>
            <c:symbol val="none"/>
          </c:marker>
          <c:xVal>
            <c:numRef>
              <c:f>Rauscher!$EM$1:$FJ$1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Rauscher!$EM$60:$FJ$60</c:f>
              <c:numCache>
                <c:formatCode>0E+00</c:formatCode>
                <c:ptCount val="24"/>
                <c:pt idx="0">
                  <c:v>0</c:v>
                </c:pt>
                <c:pt idx="1">
                  <c:v>0</c:v>
                </c:pt>
                <c:pt idx="2">
                  <c:v>0</c:v>
                </c:pt>
                <c:pt idx="3">
                  <c:v>0</c:v>
                </c:pt>
                <c:pt idx="4">
                  <c:v>0</c:v>
                </c:pt>
                <c:pt idx="5">
                  <c:v>0</c:v>
                </c:pt>
                <c:pt idx="6">
                  <c:v>0</c:v>
                </c:pt>
                <c:pt idx="7">
                  <c:v>0</c:v>
                </c:pt>
                <c:pt idx="8">
                  <c:v>0</c:v>
                </c:pt>
                <c:pt idx="9">
                  <c:v>0</c:v>
                </c:pt>
                <c:pt idx="10">
                  <c:v>0</c:v>
                </c:pt>
                <c:pt idx="11">
                  <c:v>0</c:v>
                </c:pt>
                <c:pt idx="12">
                  <c:v>0</c:v>
                </c:pt>
                <c:pt idx="13">
                  <c:v>0</c:v>
                </c:pt>
                <c:pt idx="14">
                  <c:v>0</c:v>
                </c:pt>
                <c:pt idx="15">
                  <c:v>0</c:v>
                </c:pt>
                <c:pt idx="16">
                  <c:v>0</c:v>
                </c:pt>
                <c:pt idx="17">
                  <c:v>0</c:v>
                </c:pt>
                <c:pt idx="18">
                  <c:v>0</c:v>
                </c:pt>
                <c:pt idx="19">
                  <c:v>0</c:v>
                </c:pt>
                <c:pt idx="20">
                  <c:v>0</c:v>
                </c:pt>
                <c:pt idx="21">
                  <c:v>0</c:v>
                </c:pt>
                <c:pt idx="22">
                  <c:v>0</c:v>
                </c:pt>
                <c:pt idx="23">
                  <c:v>0</c:v>
                </c:pt>
              </c:numCache>
            </c:numRef>
          </c:yVal>
          <c:smooth val="1"/>
          <c:extLst>
            <c:ext xmlns:c16="http://schemas.microsoft.com/office/drawing/2014/chart" uri="{C3380CC4-5D6E-409C-BE32-E72D297353CC}">
              <c16:uniqueId val="{00000039-B1C3-4D85-B0C5-4FF81F20A9A6}"/>
            </c:ext>
          </c:extLst>
        </c:ser>
        <c:ser>
          <c:idx val="58"/>
          <c:order val="58"/>
          <c:spPr>
            <a:ln w="9525" cap="rnd">
              <a:solidFill>
                <a:schemeClr val="accent5"/>
              </a:solidFill>
              <a:round/>
            </a:ln>
            <a:effectLst/>
          </c:spPr>
          <c:marker>
            <c:symbol val="none"/>
          </c:marker>
          <c:xVal>
            <c:numRef>
              <c:f>Rauscher!$EM$1:$FJ$1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Rauscher!$EM$61:$FJ$61</c:f>
              <c:numCache>
                <c:formatCode>0E+00</c:formatCode>
                <c:ptCount val="24"/>
                <c:pt idx="0">
                  <c:v>3.8251987114589373E-91</c:v>
                </c:pt>
                <c:pt idx="1">
                  <c:v>1.9448666186847344E-80</c:v>
                </c:pt>
                <c:pt idx="2">
                  <c:v>3.8607179280014795E-75</c:v>
                </c:pt>
                <c:pt idx="3">
                  <c:v>6.422698548822278E-70</c:v>
                </c:pt>
                <c:pt idx="4">
                  <c:v>2.3062299686767419E-67</c:v>
                </c:pt>
                <c:pt idx="5">
                  <c:v>7.2961457052230824E-66</c:v>
                </c:pt>
                <c:pt idx="6">
                  <c:v>6.9399908884658906E-65</c:v>
                </c:pt>
                <c:pt idx="7">
                  <c:v>3.3460834395507545E-64</c:v>
                </c:pt>
                <c:pt idx="8">
                  <c:v>1.0598572722998097E-63</c:v>
                </c:pt>
                <c:pt idx="9">
                  <c:v>2.5445879331562416E-63</c:v>
                </c:pt>
                <c:pt idx="10">
                  <c:v>5.0426673253644837E-63</c:v>
                </c:pt>
                <c:pt idx="11">
                  <c:v>3.4321060614129481E-62</c:v>
                </c:pt>
                <c:pt idx="12">
                  <c:v>7.8826316155314968E-62</c:v>
                </c:pt>
                <c:pt idx="13">
                  <c:v>1.203420464844815E-61</c:v>
                </c:pt>
                <c:pt idx="14">
                  <c:v>1.5172354373863178E-61</c:v>
                </c:pt>
                <c:pt idx="15">
                  <c:v>1.7272388724411952E-61</c:v>
                </c:pt>
                <c:pt idx="16">
                  <c:v>1.8531227622436741E-61</c:v>
                </c:pt>
                <c:pt idx="17">
                  <c:v>1.9168811183481406E-61</c:v>
                </c:pt>
                <c:pt idx="18">
                  <c:v>1.9368445314794677E-61</c:v>
                </c:pt>
                <c:pt idx="19">
                  <c:v>1.8968221820303808E-61</c:v>
                </c:pt>
                <c:pt idx="20">
                  <c:v>1.8028775898942104E-61</c:v>
                </c:pt>
                <c:pt idx="21">
                  <c:v>1.6894610112381292E-61</c:v>
                </c:pt>
                <c:pt idx="22">
                  <c:v>1.5730020056111176E-61</c:v>
                </c:pt>
                <c:pt idx="23">
                  <c:v>1.461036109156489E-61</c:v>
                </c:pt>
              </c:numCache>
            </c:numRef>
          </c:yVal>
          <c:smooth val="1"/>
          <c:extLst>
            <c:ext xmlns:c16="http://schemas.microsoft.com/office/drawing/2014/chart" uri="{C3380CC4-5D6E-409C-BE32-E72D297353CC}">
              <c16:uniqueId val="{0000003A-B1C3-4D85-B0C5-4FF81F20A9A6}"/>
            </c:ext>
          </c:extLst>
        </c:ser>
        <c:ser>
          <c:idx val="59"/>
          <c:order val="59"/>
          <c:spPr>
            <a:ln w="9525" cap="rnd">
              <a:solidFill>
                <a:schemeClr val="accent6"/>
              </a:solidFill>
              <a:round/>
            </a:ln>
            <a:effectLst/>
          </c:spPr>
          <c:marker>
            <c:symbol val="none"/>
          </c:marker>
          <c:xVal>
            <c:numRef>
              <c:f>Rauscher!$EM$1:$FJ$1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Rauscher!$EM$62:$FJ$62</c:f>
              <c:numCache>
                <c:formatCode>0E+00</c:formatCode>
                <c:ptCount val="24"/>
                <c:pt idx="0">
                  <c:v>7.02411541231472E-81</c:v>
                </c:pt>
                <c:pt idx="1">
                  <c:v>3.4867037439621513E-65</c:v>
                </c:pt>
                <c:pt idx="2">
                  <c:v>2.1626542454132925E-57</c:v>
                </c:pt>
                <c:pt idx="3">
                  <c:v>1.124165757695111E-49</c:v>
                </c:pt>
                <c:pt idx="4">
                  <c:v>7.1353013883066959E-46</c:v>
                </c:pt>
                <c:pt idx="5">
                  <c:v>1.2648567629654985E-43</c:v>
                </c:pt>
                <c:pt idx="6">
                  <c:v>3.7954695181509498E-42</c:v>
                </c:pt>
                <c:pt idx="7">
                  <c:v>4.1575979300819966E-41</c:v>
                </c:pt>
                <c:pt idx="8">
                  <c:v>2.4369826666974987E-40</c:v>
                </c:pt>
                <c:pt idx="9">
                  <c:v>9.4432611976778838E-40</c:v>
                </c:pt>
                <c:pt idx="10">
                  <c:v>2.7446340256801204E-39</c:v>
                </c:pt>
                <c:pt idx="11">
                  <c:v>5.8930969273852698E-38</c:v>
                </c:pt>
                <c:pt idx="12">
                  <c:v>2.4039946357059357E-37</c:v>
                </c:pt>
                <c:pt idx="13">
                  <c:v>5.1804475818212906E-37</c:v>
                </c:pt>
                <c:pt idx="14">
                  <c:v>8.2185390032328237E-37</c:v>
                </c:pt>
                <c:pt idx="15">
                  <c:v>1.1024879945044395E-36</c:v>
                </c:pt>
                <c:pt idx="16">
                  <c:v>1.3377825387882376E-36</c:v>
                </c:pt>
                <c:pt idx="17">
                  <c:v>1.5228474785646724E-36</c:v>
                </c:pt>
                <c:pt idx="18">
                  <c:v>1.66119229485266E-36</c:v>
                </c:pt>
                <c:pt idx="19">
                  <c:v>1.8249360146195888E-36</c:v>
                </c:pt>
                <c:pt idx="20">
                  <c:v>1.8828996465708884E-36</c:v>
                </c:pt>
                <c:pt idx="21">
                  <c:v>1.8764588319183347E-36</c:v>
                </c:pt>
                <c:pt idx="22">
                  <c:v>1.832778964578646E-36</c:v>
                </c:pt>
                <c:pt idx="23">
                  <c:v>1.7687796112671913E-36</c:v>
                </c:pt>
              </c:numCache>
            </c:numRef>
          </c:yVal>
          <c:smooth val="1"/>
          <c:extLst>
            <c:ext xmlns:c16="http://schemas.microsoft.com/office/drawing/2014/chart" uri="{C3380CC4-5D6E-409C-BE32-E72D297353CC}">
              <c16:uniqueId val="{0000003B-B1C3-4D85-B0C5-4FF81F20A9A6}"/>
            </c:ext>
          </c:extLst>
        </c:ser>
        <c:ser>
          <c:idx val="60"/>
          <c:order val="60"/>
          <c:spPr>
            <a:ln w="9525" cap="rnd">
              <a:solidFill>
                <a:schemeClr val="accent1">
                  <a:lumMod val="60000"/>
                </a:schemeClr>
              </a:solidFill>
              <a:round/>
            </a:ln>
            <a:effectLst/>
          </c:spPr>
          <c:marker>
            <c:symbol val="none"/>
          </c:marker>
          <c:xVal>
            <c:numRef>
              <c:f>Rauscher!$EM$1:$FJ$1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Rauscher!$EM$63:$FJ$63</c:f>
              <c:numCache>
                <c:formatCode>0E+00</c:formatCode>
                <c:ptCount val="24"/>
                <c:pt idx="0">
                  <c:v>1.3423853170391798E-82</c:v>
                </c:pt>
                <c:pt idx="1">
                  <c:v>3.012305207837493E-66</c:v>
                </c:pt>
                <c:pt idx="2">
                  <c:v>3.9725575885659378E-58</c:v>
                </c:pt>
                <c:pt idx="3">
                  <c:v>4.3904865103477389E-50</c:v>
                </c:pt>
                <c:pt idx="4">
                  <c:v>4.0634433476919149E-46</c:v>
                </c:pt>
                <c:pt idx="5">
                  <c:v>9.0323964191641377E-44</c:v>
                </c:pt>
                <c:pt idx="6">
                  <c:v>3.1517153554018216E-42</c:v>
                </c:pt>
                <c:pt idx="7">
                  <c:v>3.8452435372242841E-41</c:v>
                </c:pt>
                <c:pt idx="8">
                  <c:v>2.4436202545090088E-40</c:v>
                </c:pt>
                <c:pt idx="9">
                  <c:v>1.0083312115089677E-39</c:v>
                </c:pt>
                <c:pt idx="10">
                  <c:v>3.0818081320397629E-39</c:v>
                </c:pt>
                <c:pt idx="11">
                  <c:v>7.6945738997276919E-38</c:v>
                </c:pt>
                <c:pt idx="12">
                  <c:v>3.3848108426857777E-37</c:v>
                </c:pt>
                <c:pt idx="13">
                  <c:v>7.6317501526143463E-37</c:v>
                </c:pt>
                <c:pt idx="14">
                  <c:v>1.2478300738986043E-36</c:v>
                </c:pt>
                <c:pt idx="15">
                  <c:v>1.7103881281674714E-36</c:v>
                </c:pt>
                <c:pt idx="16">
                  <c:v>2.1092415121147527E-36</c:v>
                </c:pt>
                <c:pt idx="17">
                  <c:v>2.4314043089198434E-36</c:v>
                </c:pt>
                <c:pt idx="18">
                  <c:v>2.6790984346896737E-36</c:v>
                </c:pt>
                <c:pt idx="19">
                  <c:v>2.9879160299075669E-36</c:v>
                </c:pt>
                <c:pt idx="20">
                  <c:v>3.11621855060912E-36</c:v>
                </c:pt>
                <c:pt idx="21">
                  <c:v>3.1307599295925293E-36</c:v>
                </c:pt>
                <c:pt idx="22">
                  <c:v>3.0771651892119007E-36</c:v>
                </c:pt>
                <c:pt idx="23">
                  <c:v>2.9846845477651069E-36</c:v>
                </c:pt>
              </c:numCache>
            </c:numRef>
          </c:yVal>
          <c:smooth val="1"/>
          <c:extLst>
            <c:ext xmlns:c16="http://schemas.microsoft.com/office/drawing/2014/chart" uri="{C3380CC4-5D6E-409C-BE32-E72D297353CC}">
              <c16:uniqueId val="{0000003C-B1C3-4D85-B0C5-4FF81F20A9A6}"/>
            </c:ext>
          </c:extLst>
        </c:ser>
        <c:ser>
          <c:idx val="61"/>
          <c:order val="61"/>
          <c:spPr>
            <a:ln w="9525" cap="rnd">
              <a:solidFill>
                <a:schemeClr val="accent2">
                  <a:lumMod val="60000"/>
                </a:schemeClr>
              </a:solidFill>
              <a:round/>
            </a:ln>
            <a:effectLst/>
          </c:spPr>
          <c:marker>
            <c:symbol val="none"/>
          </c:marker>
          <c:xVal>
            <c:numRef>
              <c:f>Rauscher!$EM$1:$FJ$1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Rauscher!$EM$64:$FJ$64</c:f>
              <c:numCache>
                <c:formatCode>0E+00</c:formatCode>
                <c:ptCount val="24"/>
                <c:pt idx="0">
                  <c:v>1.8925621186931989E-84</c:v>
                </c:pt>
                <c:pt idx="1">
                  <c:v>1.1826829295163451E-66</c:v>
                </c:pt>
                <c:pt idx="2">
                  <c:v>8.2307187246296845E-58</c:v>
                </c:pt>
                <c:pt idx="3">
                  <c:v>4.8004108513377792E-49</c:v>
                </c:pt>
                <c:pt idx="4">
                  <c:v>1.0206082447639257E-44</c:v>
                </c:pt>
                <c:pt idx="5">
                  <c:v>3.736692100709897E-42</c:v>
                </c:pt>
                <c:pt idx="6">
                  <c:v>1.8184901468754397E-40</c:v>
                </c:pt>
                <c:pt idx="7">
                  <c:v>2.8137632869487423E-39</c:v>
                </c:pt>
                <c:pt idx="8">
                  <c:v>2.1369641261055926E-38</c:v>
                </c:pt>
                <c:pt idx="9">
                  <c:v>1.0129000113382056E-37</c:v>
                </c:pt>
                <c:pt idx="10">
                  <c:v>3.4588270171081746E-37</c:v>
                </c:pt>
                <c:pt idx="11">
                  <c:v>1.2044463543373321E-35</c:v>
                </c:pt>
                <c:pt idx="12">
                  <c:v>6.2571578370133133E-35</c:v>
                </c:pt>
                <c:pt idx="13">
                  <c:v>1.5588730282477739E-34</c:v>
                </c:pt>
                <c:pt idx="14">
                  <c:v>2.7241936440312324E-34</c:v>
                </c:pt>
                <c:pt idx="15">
                  <c:v>3.9157697681294329E-34</c:v>
                </c:pt>
                <c:pt idx="16">
                  <c:v>5.0041318868057796E-34</c:v>
                </c:pt>
                <c:pt idx="17">
                  <c:v>5.9306130542355768E-34</c:v>
                </c:pt>
                <c:pt idx="18">
                  <c:v>6.6813320179980477E-34</c:v>
                </c:pt>
                <c:pt idx="19">
                  <c:v>7.7035469812081111E-34</c:v>
                </c:pt>
                <c:pt idx="20">
                  <c:v>8.2275443152736692E-34</c:v>
                </c:pt>
                <c:pt idx="21">
                  <c:v>8.4145727396495628E-34</c:v>
                </c:pt>
                <c:pt idx="22">
                  <c:v>8.3859660173354475E-34</c:v>
                </c:pt>
                <c:pt idx="23">
                  <c:v>8.2246364965151618E-34</c:v>
                </c:pt>
              </c:numCache>
            </c:numRef>
          </c:yVal>
          <c:smooth val="1"/>
          <c:extLst>
            <c:ext xmlns:c16="http://schemas.microsoft.com/office/drawing/2014/chart" uri="{C3380CC4-5D6E-409C-BE32-E72D297353CC}">
              <c16:uniqueId val="{0000003D-B1C3-4D85-B0C5-4FF81F20A9A6}"/>
            </c:ext>
          </c:extLst>
        </c:ser>
        <c:ser>
          <c:idx val="62"/>
          <c:order val="62"/>
          <c:spPr>
            <a:ln w="9525" cap="rnd">
              <a:solidFill>
                <a:schemeClr val="accent3">
                  <a:lumMod val="60000"/>
                </a:schemeClr>
              </a:solidFill>
              <a:round/>
            </a:ln>
            <a:effectLst/>
          </c:spPr>
          <c:marker>
            <c:symbol val="none"/>
          </c:marker>
          <c:xVal>
            <c:numRef>
              <c:f>Rauscher!$EM$1:$FJ$1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Rauscher!$EM$65:$FJ$65</c:f>
              <c:numCache>
                <c:formatCode>0E+00</c:formatCode>
                <c:ptCount val="24"/>
                <c:pt idx="0">
                  <c:v>2.7955728351701673E-83</c:v>
                </c:pt>
                <c:pt idx="1">
                  <c:v>2.2033766681744691E-65</c:v>
                </c:pt>
                <c:pt idx="2">
                  <c:v>1.7220987559058507E-56</c:v>
                </c:pt>
                <c:pt idx="3">
                  <c:v>1.127972667066131E-47</c:v>
                </c:pt>
                <c:pt idx="4">
                  <c:v>2.5414359962610592E-43</c:v>
                </c:pt>
                <c:pt idx="5">
                  <c:v>9.6344600630972923E-41</c:v>
                </c:pt>
                <c:pt idx="6">
                  <c:v>4.7987817006445007E-39</c:v>
                </c:pt>
                <c:pt idx="7">
                  <c:v>7.5493156213863297E-38</c:v>
                </c:pt>
                <c:pt idx="8">
                  <c:v>5.8052007414351944E-37</c:v>
                </c:pt>
                <c:pt idx="9">
                  <c:v>2.7783475775389308E-36</c:v>
                </c:pt>
                <c:pt idx="10">
                  <c:v>9.5611214375614519E-36</c:v>
                </c:pt>
                <c:pt idx="11">
                  <c:v>3.4075907291743715E-34</c:v>
                </c:pt>
                <c:pt idx="12">
                  <c:v>1.7909236198975042E-33</c:v>
                </c:pt>
                <c:pt idx="13">
                  <c:v>4.4929821110952386E-33</c:v>
                </c:pt>
                <c:pt idx="14">
                  <c:v>7.8882000639080787E-33</c:v>
                </c:pt>
                <c:pt idx="15">
                  <c:v>1.1376196553093334E-32</c:v>
                </c:pt>
                <c:pt idx="16">
                  <c:v>1.4574332807761569E-32</c:v>
                </c:pt>
                <c:pt idx="17">
                  <c:v>1.7306112491924447E-32</c:v>
                </c:pt>
                <c:pt idx="18">
                  <c:v>1.9526975678671806E-32</c:v>
                </c:pt>
                <c:pt idx="19">
                  <c:v>2.2566835570377705E-32</c:v>
                </c:pt>
                <c:pt idx="20">
                  <c:v>2.4141828329147366E-32</c:v>
                </c:pt>
                <c:pt idx="21">
                  <c:v>2.4721339273832231E-32</c:v>
                </c:pt>
                <c:pt idx="22">
                  <c:v>2.4661132862050704E-32</c:v>
                </c:pt>
                <c:pt idx="23">
                  <c:v>2.4205420771346833E-32</c:v>
                </c:pt>
              </c:numCache>
            </c:numRef>
          </c:yVal>
          <c:smooth val="1"/>
          <c:extLst>
            <c:ext xmlns:c16="http://schemas.microsoft.com/office/drawing/2014/chart" uri="{C3380CC4-5D6E-409C-BE32-E72D297353CC}">
              <c16:uniqueId val="{0000003E-B1C3-4D85-B0C5-4FF81F20A9A6}"/>
            </c:ext>
          </c:extLst>
        </c:ser>
        <c:ser>
          <c:idx val="63"/>
          <c:order val="63"/>
          <c:spPr>
            <a:ln w="9525" cap="rnd">
              <a:solidFill>
                <a:schemeClr val="accent4">
                  <a:lumMod val="60000"/>
                </a:schemeClr>
              </a:solidFill>
              <a:round/>
            </a:ln>
            <a:effectLst/>
          </c:spPr>
          <c:marker>
            <c:symbol val="none"/>
          </c:marker>
          <c:xVal>
            <c:numRef>
              <c:f>Rauscher!$EM$1:$FJ$1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Rauscher!$EM$66:$FJ$66</c:f>
              <c:numCache>
                <c:formatCode>0E+00</c:formatCode>
                <c:ptCount val="24"/>
                <c:pt idx="0">
                  <c:v>2.0443460751095242E-86</c:v>
                </c:pt>
                <c:pt idx="1">
                  <c:v>3.4863143405559033E-66</c:v>
                </c:pt>
                <c:pt idx="2">
                  <c:v>4.0080482816275582E-56</c:v>
                </c:pt>
                <c:pt idx="3">
                  <c:v>3.8616291393216266E-46</c:v>
                </c:pt>
                <c:pt idx="4">
                  <c:v>3.3369500938844312E-41</c:v>
                </c:pt>
                <c:pt idx="5">
                  <c:v>2.8338512105505235E-38</c:v>
                </c:pt>
                <c:pt idx="6">
                  <c:v>2.4165738771707074E-36</c:v>
                </c:pt>
                <c:pt idx="7">
                  <c:v>5.5818254336896516E-35</c:v>
                </c:pt>
                <c:pt idx="8">
                  <c:v>5.7251332396764417E-34</c:v>
                </c:pt>
                <c:pt idx="9">
                  <c:v>3.42810953676782E-33</c:v>
                </c:pt>
                <c:pt idx="10">
                  <c:v>1.4112915944325672E-32</c:v>
                </c:pt>
                <c:pt idx="11">
                  <c:v>8.6114199283435296E-31</c:v>
                </c:pt>
                <c:pt idx="12">
                  <c:v>5.9219415087457538E-30</c:v>
                </c:pt>
                <c:pt idx="13">
                  <c:v>1.7457319664583291E-29</c:v>
                </c:pt>
                <c:pt idx="14">
                  <c:v>3.4129087408099035E-29</c:v>
                </c:pt>
                <c:pt idx="15">
                  <c:v>5.3150060454198296E-29</c:v>
                </c:pt>
                <c:pt idx="16">
                  <c:v>7.2129894353610143E-29</c:v>
                </c:pt>
                <c:pt idx="17">
                  <c:v>8.9574849579340322E-29</c:v>
                </c:pt>
                <c:pt idx="18">
                  <c:v>1.0475855801337853E-28</c:v>
                </c:pt>
                <c:pt idx="19">
                  <c:v>1.2775477248021693E-28</c:v>
                </c:pt>
                <c:pt idx="20">
                  <c:v>1.4202231393725802E-28</c:v>
                </c:pt>
                <c:pt idx="21">
                  <c:v>1.4968159096351007E-28</c:v>
                </c:pt>
                <c:pt idx="22">
                  <c:v>1.5270012568387497E-28</c:v>
                </c:pt>
                <c:pt idx="23">
                  <c:v>1.5258891632999276E-28</c:v>
                </c:pt>
              </c:numCache>
            </c:numRef>
          </c:yVal>
          <c:smooth val="1"/>
          <c:extLst>
            <c:ext xmlns:c16="http://schemas.microsoft.com/office/drawing/2014/chart" uri="{C3380CC4-5D6E-409C-BE32-E72D297353CC}">
              <c16:uniqueId val="{0000003F-B1C3-4D85-B0C5-4FF81F20A9A6}"/>
            </c:ext>
          </c:extLst>
        </c:ser>
        <c:ser>
          <c:idx val="64"/>
          <c:order val="64"/>
          <c:spPr>
            <a:ln w="9525" cap="rnd">
              <a:solidFill>
                <a:schemeClr val="accent5">
                  <a:lumMod val="60000"/>
                </a:schemeClr>
              </a:solidFill>
              <a:round/>
            </a:ln>
            <a:effectLst/>
          </c:spPr>
          <c:marker>
            <c:symbol val="none"/>
          </c:marker>
          <c:xVal>
            <c:numRef>
              <c:f>Rauscher!$EM$1:$FJ$1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Rauscher!$EM$67:$FJ$67</c:f>
              <c:numCache>
                <c:formatCode>0E+00</c:formatCode>
                <c:ptCount val="24"/>
                <c:pt idx="0">
                  <c:v>5.5942673434489088E-87</c:v>
                </c:pt>
                <c:pt idx="1">
                  <c:v>5.5405254530339182E-65</c:v>
                </c:pt>
                <c:pt idx="2">
                  <c:v>4.8541720181110561E-54</c:v>
                </c:pt>
                <c:pt idx="3">
                  <c:v>3.5641057943791895E-43</c:v>
                </c:pt>
                <c:pt idx="4">
                  <c:v>8.502147565558418E-38</c:v>
                </c:pt>
                <c:pt idx="5">
                  <c:v>1.327869246715785E-34</c:v>
                </c:pt>
                <c:pt idx="6">
                  <c:v>1.6997220418439746E-32</c:v>
                </c:pt>
                <c:pt idx="7">
                  <c:v>5.2475159415343185E-31</c:v>
                </c:pt>
                <c:pt idx="8">
                  <c:v>6.6905663152319385E-30</c:v>
                </c:pt>
                <c:pt idx="9">
                  <c:v>4.7449516208639312E-29</c:v>
                </c:pt>
                <c:pt idx="10">
                  <c:v>2.2366277407047254E-28</c:v>
                </c:pt>
                <c:pt idx="11">
                  <c:v>2.0485722295721623E-26</c:v>
                </c:pt>
                <c:pt idx="12">
                  <c:v>1.7259984744255306E-25</c:v>
                </c:pt>
                <c:pt idx="13">
                  <c:v>5.7474304795554964E-25</c:v>
                </c:pt>
                <c:pt idx="14">
                  <c:v>1.2187110537955778E-24</c:v>
                </c:pt>
                <c:pt idx="15">
                  <c:v>2.0113135283240273E-24</c:v>
                </c:pt>
                <c:pt idx="16">
                  <c:v>2.8509608988537168E-24</c:v>
                </c:pt>
                <c:pt idx="17">
                  <c:v>3.6623682964608638E-24</c:v>
                </c:pt>
                <c:pt idx="18">
                  <c:v>4.4007369607423642E-24</c:v>
                </c:pt>
                <c:pt idx="19">
                  <c:v>5.5892429544444155E-24</c:v>
                </c:pt>
                <c:pt idx="20">
                  <c:v>6.3963527733545549E-24</c:v>
                </c:pt>
                <c:pt idx="21">
                  <c:v>6.8896028999741488E-24</c:v>
                </c:pt>
                <c:pt idx="22">
                  <c:v>7.1485041979422158E-24</c:v>
                </c:pt>
                <c:pt idx="23">
                  <c:v>7.2406700259552561E-24</c:v>
                </c:pt>
              </c:numCache>
            </c:numRef>
          </c:yVal>
          <c:smooth val="1"/>
          <c:extLst>
            <c:ext xmlns:c16="http://schemas.microsoft.com/office/drawing/2014/chart" uri="{C3380CC4-5D6E-409C-BE32-E72D297353CC}">
              <c16:uniqueId val="{00000040-B1C3-4D85-B0C5-4FF81F20A9A6}"/>
            </c:ext>
          </c:extLst>
        </c:ser>
        <c:ser>
          <c:idx val="65"/>
          <c:order val="65"/>
          <c:spPr>
            <a:ln w="9525" cap="rnd">
              <a:solidFill>
                <a:schemeClr val="accent6">
                  <a:lumMod val="60000"/>
                </a:schemeClr>
              </a:solidFill>
              <a:round/>
            </a:ln>
            <a:effectLst/>
          </c:spPr>
          <c:marker>
            <c:symbol val="none"/>
          </c:marker>
          <c:xVal>
            <c:numRef>
              <c:f>Rauscher!$EM$1:$FJ$1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Rauscher!$EM$68:$FJ$68</c:f>
              <c:numCache>
                <c:formatCode>0E+00</c:formatCode>
                <c:ptCount val="24"/>
                <c:pt idx="0">
                  <c:v>7.8140536161109851E-90</c:v>
                </c:pt>
                <c:pt idx="1">
                  <c:v>8.852817091531133E-67</c:v>
                </c:pt>
                <c:pt idx="2">
                  <c:v>2.6232783980592817E-55</c:v>
                </c:pt>
                <c:pt idx="3">
                  <c:v>6.5144610375325711E-44</c:v>
                </c:pt>
                <c:pt idx="4">
                  <c:v>2.8579582771520111E-38</c:v>
                </c:pt>
                <c:pt idx="5">
                  <c:v>6.4334238354508919E-35</c:v>
                </c:pt>
                <c:pt idx="6">
                  <c:v>1.0507623279136371E-32</c:v>
                </c:pt>
                <c:pt idx="7">
                  <c:v>3.8608254395771071E-31</c:v>
                </c:pt>
                <c:pt idx="8">
                  <c:v>5.609047763448895E-30</c:v>
                </c:pt>
                <c:pt idx="9">
                  <c:v>4.4030938018528801E-29</c:v>
                </c:pt>
                <c:pt idx="10">
                  <c:v>2.2511258143991624E-28</c:v>
                </c:pt>
                <c:pt idx="11">
                  <c:v>2.6308560079696148E-26</c:v>
                </c:pt>
                <c:pt idx="12">
                  <c:v>2.5038371200283779E-25</c:v>
                </c:pt>
                <c:pt idx="13">
                  <c:v>8.9699766795384949E-25</c:v>
                </c:pt>
                <c:pt idx="14">
                  <c:v>1.997037797483871E-24</c:v>
                </c:pt>
                <c:pt idx="15">
                  <c:v>3.4125990978128293E-24</c:v>
                </c:pt>
                <c:pt idx="16">
                  <c:v>4.9651998049497458E-24</c:v>
                </c:pt>
                <c:pt idx="17">
                  <c:v>6.5091977042675096E-24</c:v>
                </c:pt>
                <c:pt idx="18">
                  <c:v>7.9496286143970982E-24</c:v>
                </c:pt>
                <c:pt idx="19">
                  <c:v>1.0345664508448078E-23</c:v>
                </c:pt>
                <c:pt idx="20">
                  <c:v>1.2047523777631981E-23</c:v>
                </c:pt>
                <c:pt idx="21">
                  <c:v>1.3147087727880985E-23</c:v>
                </c:pt>
                <c:pt idx="22">
                  <c:v>1.3780359119434565E-23</c:v>
                </c:pt>
                <c:pt idx="23">
                  <c:v>1.4071879461589426E-23</c:v>
                </c:pt>
              </c:numCache>
            </c:numRef>
          </c:yVal>
          <c:smooth val="1"/>
          <c:extLst>
            <c:ext xmlns:c16="http://schemas.microsoft.com/office/drawing/2014/chart" uri="{C3380CC4-5D6E-409C-BE32-E72D297353CC}">
              <c16:uniqueId val="{00000041-B1C3-4D85-B0C5-4FF81F20A9A6}"/>
            </c:ext>
          </c:extLst>
        </c:ser>
        <c:ser>
          <c:idx val="66"/>
          <c:order val="66"/>
          <c:spPr>
            <a:ln w="25400" cap="rnd">
              <a:solidFill>
                <a:srgbClr val="0066FF"/>
              </a:solidFill>
              <a:round/>
            </a:ln>
            <a:effectLst/>
          </c:spPr>
          <c:marker>
            <c:symbol val="none"/>
          </c:marker>
          <c:xVal>
            <c:numRef>
              <c:f>Rauscher!$EM$1:$FJ$1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Rauscher!$EM$69:$FJ$69</c:f>
              <c:numCache>
                <c:formatCode>0E+00</c:formatCode>
                <c:ptCount val="24"/>
                <c:pt idx="0">
                  <c:v>6.3531898486161504E-27</c:v>
                </c:pt>
                <c:pt idx="1">
                  <c:v>3.5649060805163262E-22</c:v>
                </c:pt>
                <c:pt idx="2">
                  <c:v>1.0776819820378319E-18</c:v>
                </c:pt>
                <c:pt idx="3">
                  <c:v>2.7044807643737509E-14</c:v>
                </c:pt>
                <c:pt idx="4">
                  <c:v>1.35165206593507E-11</c:v>
                </c:pt>
                <c:pt idx="5">
                  <c:v>1.4208327024959933E-9</c:v>
                </c:pt>
                <c:pt idx="6">
                  <c:v>3.9849335627679445E-8</c:v>
                </c:pt>
                <c:pt idx="7">
                  <c:v>4.7268259216735301E-7</c:v>
                </c:pt>
                <c:pt idx="8">
                  <c:v>3.232702166206917E-6</c:v>
                </c:pt>
                <c:pt idx="9">
                  <c:v>1.5162617377841292E-5</c:v>
                </c:pt>
                <c:pt idx="10">
                  <c:v>5.3986255708975927E-5</c:v>
                </c:pt>
                <c:pt idx="11">
                  <c:v>2.7770468597413953E-3</c:v>
                </c:pt>
                <c:pt idx="12">
                  <c:v>1.9858431329452114E-2</c:v>
                </c:pt>
                <c:pt idx="13">
                  <c:v>6.1709781301916497E-2</c:v>
                </c:pt>
                <c:pt idx="14">
                  <c:v>0.12620297843609718</c:v>
                </c:pt>
                <c:pt idx="15">
                  <c:v>0.20382890259579142</c:v>
                </c:pt>
                <c:pt idx="16">
                  <c:v>0.28487551333879224</c:v>
                </c:pt>
                <c:pt idx="17">
                  <c:v>0.36238493629073137</c:v>
                </c:pt>
                <c:pt idx="18">
                  <c:v>0.43234584782664998</c:v>
                </c:pt>
                <c:pt idx="19">
                  <c:v>0.54385690845297874</c:v>
                </c:pt>
                <c:pt idx="20">
                  <c:v>0.61861182518978541</c:v>
                </c:pt>
                <c:pt idx="21">
                  <c:v>0.66354635934953987</c:v>
                </c:pt>
                <c:pt idx="22">
                  <c:v>0.68641419234015089</c:v>
                </c:pt>
                <c:pt idx="23">
                  <c:v>0.69369247805883394</c:v>
                </c:pt>
              </c:numCache>
            </c:numRef>
          </c:yVal>
          <c:smooth val="1"/>
          <c:extLst>
            <c:ext xmlns:c16="http://schemas.microsoft.com/office/drawing/2014/chart" uri="{C3380CC4-5D6E-409C-BE32-E72D297353CC}">
              <c16:uniqueId val="{00000042-B1C3-4D85-B0C5-4FF81F20A9A6}"/>
            </c:ext>
          </c:extLst>
        </c:ser>
        <c:dLbls>
          <c:showLegendKey val="0"/>
          <c:showVal val="0"/>
          <c:showCatName val="0"/>
          <c:showSerName val="0"/>
          <c:showPercent val="0"/>
          <c:showBubbleSize val="0"/>
        </c:dLbls>
        <c:axId val="764279072"/>
        <c:axId val="1004934048"/>
      </c:scatterChart>
      <c:valAx>
        <c:axId val="764279072"/>
        <c:scaling>
          <c:orientation val="minMax"/>
          <c:max val="4"/>
        </c:scaling>
        <c:delete val="0"/>
        <c:axPos val="b"/>
        <c:majorGridlines>
          <c:spPr>
            <a:ln w="9525" cap="flat" cmpd="sng" algn="ctr">
              <a:solidFill>
                <a:schemeClr val="bg1">
                  <a:lumMod val="85000"/>
                </a:schemeClr>
              </a:solidFill>
              <a:round/>
            </a:ln>
            <a:effectLst/>
          </c:spPr>
        </c:majorGridlines>
        <c:title>
          <c:tx>
            <c:rich>
              <a:bodyPr rot="0" spcFirstLastPara="1" vertOverflow="ellipsis" vert="horz" wrap="square" anchor="ctr" anchorCtr="1"/>
              <a:lstStyle/>
              <a:p>
                <a:pPr>
                  <a:defRPr sz="1600" b="0" i="0" u="none" strike="noStrike" kern="1200" baseline="0">
                    <a:solidFill>
                      <a:schemeClr val="tx1"/>
                    </a:solidFill>
                    <a:latin typeface="Cambria" panose="02040503050406030204" pitchFamily="18" charset="0"/>
                    <a:ea typeface="Cambria" panose="02040503050406030204" pitchFamily="18" charset="0"/>
                    <a:cs typeface="+mn-cs"/>
                  </a:defRPr>
                </a:pPr>
                <a:r>
                  <a:rPr lang="en-US"/>
                  <a:t>T9 (GK)</a:t>
                </a:r>
              </a:p>
            </c:rich>
          </c:tx>
          <c:overlay val="0"/>
          <c:spPr>
            <a:noFill/>
            <a:ln>
              <a:noFill/>
            </a:ln>
            <a:effectLst/>
          </c:spPr>
          <c:txPr>
            <a:bodyPr rot="0" spcFirstLastPara="1" vertOverflow="ellipsis" vert="horz" wrap="square" anchor="ctr" anchorCtr="1"/>
            <a:lstStyle/>
            <a:p>
              <a:pPr>
                <a:defRPr sz="1600" b="0" i="0" u="none" strike="noStrike" kern="1200" baseline="0">
                  <a:solidFill>
                    <a:schemeClr val="tx1"/>
                  </a:solidFill>
                  <a:latin typeface="Cambria" panose="02040503050406030204" pitchFamily="18" charset="0"/>
                  <a:ea typeface="Cambria" panose="02040503050406030204" pitchFamily="18" charset="0"/>
                  <a:cs typeface="+mn-cs"/>
                </a:defRPr>
              </a:pPr>
              <a:endParaRPr lang="en-US"/>
            </a:p>
          </c:txPr>
        </c:title>
        <c:numFmt formatCode="#,##0" sourceLinked="0"/>
        <c:majorTickMark val="none"/>
        <c:minorTickMark val="none"/>
        <c:tickLblPos val="nextTo"/>
        <c:spPr>
          <a:noFill/>
          <a:ln>
            <a:solidFill>
              <a:schemeClr val="tx2">
                <a:lumMod val="40000"/>
                <a:lumOff val="60000"/>
              </a:schemeClr>
            </a:solidFill>
          </a:ln>
          <a:effectLst/>
        </c:spPr>
        <c:txPr>
          <a:bodyPr rot="-60000000" spcFirstLastPara="1" vertOverflow="ellipsis" vert="horz" wrap="square" anchor="ctr" anchorCtr="1"/>
          <a:lstStyle/>
          <a:p>
            <a:pPr>
              <a:defRPr sz="1600" b="0" i="0" u="none" strike="noStrike" kern="1200" baseline="0">
                <a:solidFill>
                  <a:schemeClr val="tx1"/>
                </a:solidFill>
                <a:latin typeface="Cambria" panose="02040503050406030204" pitchFamily="18" charset="0"/>
                <a:ea typeface="Cambria" panose="02040503050406030204" pitchFamily="18" charset="0"/>
                <a:cs typeface="+mn-cs"/>
              </a:defRPr>
            </a:pPr>
            <a:endParaRPr lang="en-US"/>
          </a:p>
        </c:txPr>
        <c:crossAx val="1004934048"/>
        <c:crossesAt val="1.0000000000000011E-20"/>
        <c:crossBetween val="midCat"/>
        <c:majorUnit val="1"/>
      </c:valAx>
      <c:valAx>
        <c:axId val="1004934048"/>
        <c:scaling>
          <c:logBase val="10"/>
          <c:orientation val="minMax"/>
          <c:max val="1000"/>
          <c:min val="1.0000000000000008E-14"/>
        </c:scaling>
        <c:delete val="0"/>
        <c:axPos val="l"/>
        <c:majorGridlines>
          <c:spPr>
            <a:ln w="9525" cap="flat" cmpd="sng" algn="ctr">
              <a:solidFill>
                <a:schemeClr val="tx2">
                  <a:lumMod val="15000"/>
                  <a:lumOff val="85000"/>
                </a:schemeClr>
              </a:solidFill>
              <a:round/>
            </a:ln>
            <a:effectLst/>
          </c:spPr>
        </c:majorGridlines>
        <c:title>
          <c:tx>
            <c:rich>
              <a:bodyPr rot="-5400000" spcFirstLastPara="1" vertOverflow="ellipsis" vert="horz" wrap="square" anchor="ctr" anchorCtr="1"/>
              <a:lstStyle/>
              <a:p>
                <a:pPr>
                  <a:defRPr sz="1550" b="0" i="0" u="none" strike="noStrike" kern="1200" baseline="0">
                    <a:solidFill>
                      <a:schemeClr val="tx1"/>
                    </a:solidFill>
                    <a:latin typeface="Cambria" panose="02040503050406030204" pitchFamily="18" charset="0"/>
                    <a:ea typeface="Cambria" panose="02040503050406030204" pitchFamily="18" charset="0"/>
                    <a:cs typeface="+mn-cs"/>
                  </a:defRPr>
                </a:pPr>
                <a:r>
                  <a:rPr lang="en-US" sz="1550"/>
                  <a:t>Reaction Rate (cm3 s−1 mol−1)</a:t>
                </a:r>
              </a:p>
            </c:rich>
          </c:tx>
          <c:layout>
            <c:manualLayout>
              <c:xMode val="edge"/>
              <c:yMode val="edge"/>
              <c:x val="1.6844706911636045E-2"/>
              <c:y val="0.13690611837667158"/>
            </c:manualLayout>
          </c:layout>
          <c:overlay val="0"/>
          <c:spPr>
            <a:noFill/>
            <a:ln>
              <a:noFill/>
            </a:ln>
            <a:effectLst/>
          </c:spPr>
          <c:txPr>
            <a:bodyPr rot="-5400000" spcFirstLastPara="1" vertOverflow="ellipsis" vert="horz" wrap="square" anchor="ctr" anchorCtr="1"/>
            <a:lstStyle/>
            <a:p>
              <a:pPr>
                <a:defRPr sz="1550" b="0" i="0" u="none" strike="noStrike" kern="1200" baseline="0">
                  <a:solidFill>
                    <a:schemeClr val="tx1"/>
                  </a:solidFill>
                  <a:latin typeface="Cambria" panose="02040503050406030204" pitchFamily="18" charset="0"/>
                  <a:ea typeface="Cambria" panose="02040503050406030204" pitchFamily="18" charset="0"/>
                  <a:cs typeface="+mn-cs"/>
                </a:defRPr>
              </a:pPr>
              <a:endParaRPr lang="en-US"/>
            </a:p>
          </c:txPr>
        </c:title>
        <c:numFmt formatCode="0E+00" sourceLinked="1"/>
        <c:majorTickMark val="none"/>
        <c:minorTickMark val="none"/>
        <c:tickLblPos val="nextTo"/>
        <c:spPr>
          <a:noFill/>
          <a:ln>
            <a:solidFill>
              <a:schemeClr val="tx2">
                <a:lumMod val="40000"/>
                <a:lumOff val="60000"/>
              </a:schemeClr>
            </a:solidFill>
          </a:ln>
          <a:effectLst/>
        </c:spPr>
        <c:txPr>
          <a:bodyPr rot="-60000000" spcFirstLastPara="1" vertOverflow="ellipsis" vert="horz" wrap="square" anchor="ctr" anchorCtr="1"/>
          <a:lstStyle/>
          <a:p>
            <a:pPr>
              <a:defRPr sz="1600" b="0" i="0" u="none" strike="noStrike" kern="1200" baseline="0">
                <a:solidFill>
                  <a:schemeClr val="tx1"/>
                </a:solidFill>
                <a:latin typeface="Cambria" panose="02040503050406030204" pitchFamily="18" charset="0"/>
                <a:ea typeface="Cambria" panose="02040503050406030204" pitchFamily="18" charset="0"/>
                <a:cs typeface="+mn-cs"/>
              </a:defRPr>
            </a:pPr>
            <a:endParaRPr lang="en-US"/>
          </a:p>
        </c:txPr>
        <c:crossAx val="764279072"/>
        <c:crosses val="autoZero"/>
        <c:crossBetween val="midCat"/>
        <c:majorUnit val="100"/>
      </c:valAx>
      <c:spPr>
        <a:noFill/>
        <a:ln>
          <a:solidFill>
            <a:schemeClr val="bg1">
              <a:lumMod val="50000"/>
            </a:schemeClr>
          </a:solid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600" b="0">
          <a:solidFill>
            <a:schemeClr val="tx1"/>
          </a:solidFill>
          <a:latin typeface="Cambria" panose="02040503050406030204" pitchFamily="18" charset="0"/>
          <a:ea typeface="Cambria" panose="02040503050406030204" pitchFamily="18" charset="0"/>
        </a:defRPr>
      </a:pPr>
      <a:endParaRPr lang="en-US"/>
    </a:p>
  </c:txPr>
  <c:externalData r:id="rId4">
    <c:autoUpdate val="0"/>
  </c:externalData>
</c:chartSpace>
</file>

<file path=ppt/charts/chart1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title>
      <c:tx>
        <c:rich>
          <a:bodyPr rot="0" spcFirstLastPara="1" vertOverflow="ellipsis" vert="horz" wrap="square" anchor="ctr" anchorCtr="1"/>
          <a:lstStyle/>
          <a:p>
            <a:pPr>
              <a:defRPr sz="1600" b="0" i="0" u="none" strike="noStrike" kern="1200" baseline="0">
                <a:solidFill>
                  <a:schemeClr val="tx1"/>
                </a:solidFill>
                <a:latin typeface="Cambria" panose="02040503050406030204" pitchFamily="18" charset="0"/>
                <a:ea typeface="Cambria" panose="02040503050406030204" pitchFamily="18" charset="0"/>
                <a:cs typeface="+mn-cs"/>
              </a:defRPr>
            </a:pPr>
            <a:r>
              <a:rPr lang="en-US" sz="1600" dirty="0"/>
              <a:t>(p,α</a:t>
            </a:r>
            <a:r>
              <a:rPr lang="el-GR" sz="1600" dirty="0"/>
              <a:t>)</a:t>
            </a:r>
            <a:r>
              <a:rPr lang="en-US" sz="1600" dirty="0"/>
              <a:t> reaction rate contributions from Brown's 66 resonances with Brown's Γp and Rauscher's Γα</a:t>
            </a:r>
          </a:p>
        </c:rich>
      </c:tx>
      <c:overlay val="0"/>
      <c:spPr>
        <a:noFill/>
        <a:ln>
          <a:noFill/>
        </a:ln>
        <a:effectLst/>
      </c:spPr>
      <c:txPr>
        <a:bodyPr rot="0" spcFirstLastPara="1" vertOverflow="ellipsis" vert="horz" wrap="square" anchor="ctr" anchorCtr="1"/>
        <a:lstStyle/>
        <a:p>
          <a:pPr>
            <a:defRPr sz="1600" b="0" i="0" u="none" strike="noStrike" kern="1200" baseline="0">
              <a:solidFill>
                <a:schemeClr val="tx1"/>
              </a:solidFill>
              <a:latin typeface="Cambria" panose="02040503050406030204" pitchFamily="18" charset="0"/>
              <a:ea typeface="Cambria" panose="02040503050406030204" pitchFamily="18" charset="0"/>
              <a:cs typeface="+mn-cs"/>
            </a:defRPr>
          </a:pPr>
          <a:endParaRPr lang="en-US"/>
        </a:p>
      </c:txPr>
    </c:title>
    <c:autoTitleDeleted val="0"/>
    <c:plotArea>
      <c:layout>
        <c:manualLayout>
          <c:layoutTarget val="inner"/>
          <c:xMode val="edge"/>
          <c:yMode val="edge"/>
          <c:x val="0.15666198126224642"/>
          <c:y val="0.15850439051490053"/>
          <c:w val="0.80837979094267187"/>
          <c:h val="0.64997046492443256"/>
        </c:manualLayout>
      </c:layout>
      <c:scatterChart>
        <c:scatterStyle val="smoothMarker"/>
        <c:varyColors val="0"/>
        <c:ser>
          <c:idx val="0"/>
          <c:order val="0"/>
          <c:spPr>
            <a:ln w="9525" cap="rnd">
              <a:solidFill>
                <a:schemeClr val="accent1"/>
              </a:solidFill>
              <a:round/>
            </a:ln>
            <a:effectLst/>
          </c:spPr>
          <c:marker>
            <c:symbol val="none"/>
          </c:marker>
          <c:xVal>
            <c:numRef>
              <c:f>Rauscher!$FL$1:$GI$1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Rauscher!$FL$3:$GI$3</c:f>
              <c:numCache>
                <c:formatCode>0%</c:formatCode>
                <c:ptCount val="24"/>
                <c:pt idx="0">
                  <c:v>0.83493153795817077</c:v>
                </c:pt>
                <c:pt idx="1">
                  <c:v>0.10579069716393232</c:v>
                </c:pt>
                <c:pt idx="2">
                  <c:v>2.5977163360937122E-3</c:v>
                </c:pt>
                <c:pt idx="3">
                  <c:v>6.4395636827701057E-6</c:v>
                </c:pt>
                <c:pt idx="4">
                  <c:v>8.9467388780999404E-8</c:v>
                </c:pt>
                <c:pt idx="5">
                  <c:v>2.523598001600408E-9</c:v>
                </c:pt>
                <c:pt idx="6">
                  <c:v>1.7659123389921971E-10</c:v>
                </c:pt>
                <c:pt idx="7">
                  <c:v>2.3248755062371485E-11</c:v>
                </c:pt>
                <c:pt idx="8">
                  <c:v>4.6229068994830892E-12</c:v>
                </c:pt>
                <c:pt idx="9">
                  <c:v>1.2259632600997101E-12</c:v>
                </c:pt>
                <c:pt idx="10">
                  <c:v>4.0321051265187569E-13</c:v>
                </c:pt>
                <c:pt idx="11">
                  <c:v>1.1007632797293548E-14</c:v>
                </c:pt>
                <c:pt idx="12">
                  <c:v>1.6059188112211761E-15</c:v>
                </c:pt>
                <c:pt idx="13">
                  <c:v>4.9139325482569062E-16</c:v>
                </c:pt>
                <c:pt idx="14">
                  <c:v>2.209334730561702E-16</c:v>
                </c:pt>
                <c:pt idx="15">
                  <c:v>1.2429252970753037E-16</c:v>
                </c:pt>
                <c:pt idx="16">
                  <c:v>8.0568938635019162E-17</c:v>
                </c:pt>
                <c:pt idx="17">
                  <c:v>5.744123355228926E-17</c:v>
                </c:pt>
                <c:pt idx="18">
                  <c:v>4.3789128089748735E-17</c:v>
                </c:pt>
                <c:pt idx="19">
                  <c:v>2.9113939095919703E-17</c:v>
                </c:pt>
                <c:pt idx="20">
                  <c:v>2.1734374379598038E-17</c:v>
                </c:pt>
                <c:pt idx="21">
                  <c:v>1.7448420345889878E-17</c:v>
                </c:pt>
                <c:pt idx="22">
                  <c:v>1.4704907776071344E-17</c:v>
                </c:pt>
                <c:pt idx="23">
                  <c:v>1.2822281414611505E-17</c:v>
                </c:pt>
              </c:numCache>
            </c:numRef>
          </c:yVal>
          <c:smooth val="1"/>
          <c:extLst>
            <c:ext xmlns:c16="http://schemas.microsoft.com/office/drawing/2014/chart" uri="{C3380CC4-5D6E-409C-BE32-E72D297353CC}">
              <c16:uniqueId val="{00000000-EECF-4E06-B0EB-34243229D6E2}"/>
            </c:ext>
          </c:extLst>
        </c:ser>
        <c:ser>
          <c:idx val="1"/>
          <c:order val="1"/>
          <c:spPr>
            <a:ln w="9525" cap="rnd">
              <a:solidFill>
                <a:schemeClr val="accent2"/>
              </a:solidFill>
              <a:round/>
            </a:ln>
            <a:effectLst/>
          </c:spPr>
          <c:marker>
            <c:symbol val="none"/>
          </c:marker>
          <c:xVal>
            <c:numRef>
              <c:f>Rauscher!$FL$1:$GI$1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Rauscher!$FL$4:$GI$4</c:f>
              <c:numCache>
                <c:formatCode>0%</c:formatCode>
                <c:ptCount val="24"/>
                <c:pt idx="0">
                  <c:v>1.3653859132338295E-12</c:v>
                </c:pt>
                <c:pt idx="1">
                  <c:v>4.9800473900392345E-6</c:v>
                </c:pt>
                <c:pt idx="2">
                  <c:v>6.5609759241762431E-4</c:v>
                </c:pt>
                <c:pt idx="3">
                  <c:v>8.7261742952583782E-3</c:v>
                </c:pt>
                <c:pt idx="4">
                  <c:v>8.880298495395695E-3</c:v>
                </c:pt>
                <c:pt idx="5">
                  <c:v>3.2935191537248956E-3</c:v>
                </c:pt>
                <c:pt idx="6">
                  <c:v>1.2838884863407658E-3</c:v>
                </c:pt>
                <c:pt idx="7">
                  <c:v>5.7644322559745472E-4</c:v>
                </c:pt>
                <c:pt idx="8">
                  <c:v>2.8765437979510442E-4</c:v>
                </c:pt>
                <c:pt idx="9">
                  <c:v>1.5603877272946668E-4</c:v>
                </c:pt>
                <c:pt idx="10">
                  <c:v>9.0975887014961836E-5</c:v>
                </c:pt>
                <c:pt idx="11">
                  <c:v>1.3835871821669643E-5</c:v>
                </c:pt>
                <c:pt idx="12">
                  <c:v>4.7642578033369021E-6</c:v>
                </c:pt>
                <c:pt idx="13">
                  <c:v>2.4404858995787331E-6</c:v>
                </c:pt>
                <c:pt idx="14">
                  <c:v>1.5470069349314336E-6</c:v>
                </c:pt>
                <c:pt idx="15">
                  <c:v>1.1123347448413459E-6</c:v>
                </c:pt>
                <c:pt idx="16">
                  <c:v>8.6671820647512468E-7</c:v>
                </c:pt>
                <c:pt idx="17">
                  <c:v>7.1300714216017558E-7</c:v>
                </c:pt>
                <c:pt idx="18">
                  <c:v>6.0948678898988927E-7</c:v>
                </c:pt>
                <c:pt idx="19">
                  <c:v>4.8116140267052029E-7</c:v>
                </c:pt>
                <c:pt idx="20">
                  <c:v>4.0608488441983853E-7</c:v>
                </c:pt>
                <c:pt idx="21">
                  <c:v>3.5742563411848973E-7</c:v>
                </c:pt>
                <c:pt idx="22">
                  <c:v>3.2357265240875318E-7</c:v>
                </c:pt>
                <c:pt idx="23">
                  <c:v>2.9877121019727727E-7</c:v>
                </c:pt>
              </c:numCache>
            </c:numRef>
          </c:yVal>
          <c:smooth val="1"/>
          <c:extLst>
            <c:ext xmlns:c16="http://schemas.microsoft.com/office/drawing/2014/chart" uri="{C3380CC4-5D6E-409C-BE32-E72D297353CC}">
              <c16:uniqueId val="{00000001-EECF-4E06-B0EB-34243229D6E2}"/>
            </c:ext>
          </c:extLst>
        </c:ser>
        <c:ser>
          <c:idx val="2"/>
          <c:order val="2"/>
          <c:spPr>
            <a:ln w="9525" cap="rnd">
              <a:solidFill>
                <a:schemeClr val="accent3"/>
              </a:solidFill>
              <a:round/>
            </a:ln>
            <a:effectLst/>
          </c:spPr>
          <c:marker>
            <c:symbol val="none"/>
          </c:marker>
          <c:xVal>
            <c:numRef>
              <c:f>Rauscher!$FL$1:$GI$1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Rauscher!$FL$5:$GI$5</c:f>
              <c:numCache>
                <c:formatCode>0%</c:formatCode>
                <c:ptCount val="24"/>
                <c:pt idx="0">
                  <c:v>1.279312052640509E-20</c:v>
                </c:pt>
                <c:pt idx="1">
                  <c:v>5.8633301900977743E-10</c:v>
                </c:pt>
                <c:pt idx="2">
                  <c:v>8.6591292449184103E-6</c:v>
                </c:pt>
                <c:pt idx="3">
                  <c:v>1.2909950066534911E-2</c:v>
                </c:pt>
                <c:pt idx="4">
                  <c:v>0.13909954006397182</c:v>
                </c:pt>
                <c:pt idx="5">
                  <c:v>0.21253809998083939</c:v>
                </c:pt>
                <c:pt idx="6">
                  <c:v>0.21292315113406329</c:v>
                </c:pt>
                <c:pt idx="7">
                  <c:v>0.18760801653967524</c:v>
                </c:pt>
                <c:pt idx="8">
                  <c:v>0.15522629686544834</c:v>
                </c:pt>
                <c:pt idx="9">
                  <c:v>0.12477466340093944</c:v>
                </c:pt>
                <c:pt idx="10">
                  <c:v>9.9645993107270472E-2</c:v>
                </c:pt>
                <c:pt idx="11">
                  <c:v>3.8945658507827989E-2</c:v>
                </c:pt>
                <c:pt idx="12">
                  <c:v>2.1498455762668362E-2</c:v>
                </c:pt>
                <c:pt idx="13">
                  <c:v>1.4617193916062293E-2</c:v>
                </c:pt>
                <c:pt idx="14">
                  <c:v>1.1190867721821362E-2</c:v>
                </c:pt>
                <c:pt idx="15">
                  <c:v>9.2080328318328609E-3</c:v>
                </c:pt>
                <c:pt idx="16">
                  <c:v>7.93833032199843E-3</c:v>
                </c:pt>
                <c:pt idx="17">
                  <c:v>7.0648841070746924E-3</c:v>
                </c:pt>
                <c:pt idx="18">
                  <c:v>6.431368442764037E-3</c:v>
                </c:pt>
                <c:pt idx="19">
                  <c:v>5.5798403635481577E-3</c:v>
                </c:pt>
                <c:pt idx="20">
                  <c:v>5.0376471284065347E-3</c:v>
                </c:pt>
                <c:pt idx="21">
                  <c:v>4.6639787259417503E-3</c:v>
                </c:pt>
                <c:pt idx="22">
                  <c:v>4.391598528687651E-3</c:v>
                </c:pt>
                <c:pt idx="23">
                  <c:v>4.1845959867173573E-3</c:v>
                </c:pt>
              </c:numCache>
            </c:numRef>
          </c:yVal>
          <c:smooth val="1"/>
          <c:extLst>
            <c:ext xmlns:c16="http://schemas.microsoft.com/office/drawing/2014/chart" uri="{C3380CC4-5D6E-409C-BE32-E72D297353CC}">
              <c16:uniqueId val="{00000002-EECF-4E06-B0EB-34243229D6E2}"/>
            </c:ext>
          </c:extLst>
        </c:ser>
        <c:ser>
          <c:idx val="3"/>
          <c:order val="3"/>
          <c:spPr>
            <a:ln w="9525" cap="rnd">
              <a:solidFill>
                <a:schemeClr val="accent4"/>
              </a:solidFill>
              <a:round/>
            </a:ln>
            <a:effectLst/>
          </c:spPr>
          <c:marker>
            <c:symbol val="none"/>
          </c:marker>
          <c:xVal>
            <c:numRef>
              <c:f>Rauscher!$FL$1:$GI$1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Rauscher!$FL$6:$GI$6</c:f>
              <c:numCache>
                <c:formatCode>0%</c:formatCode>
                <c:ptCount val="24"/>
                <c:pt idx="0">
                  <c:v>1.9995216197687032E-32</c:v>
                </c:pt>
                <c:pt idx="1">
                  <c:v>3.750463813551833E-18</c:v>
                </c:pt>
                <c:pt idx="2">
                  <c:v>3.5433198475844232E-12</c:v>
                </c:pt>
                <c:pt idx="3">
                  <c:v>3.3795292129313305E-7</c:v>
                </c:pt>
                <c:pt idx="4">
                  <c:v>2.9124272782229342E-5</c:v>
                </c:pt>
                <c:pt idx="5">
                  <c:v>1.5494046039407183E-4</c:v>
                </c:pt>
                <c:pt idx="6">
                  <c:v>3.5657429697050994E-4</c:v>
                </c:pt>
                <c:pt idx="7">
                  <c:v>5.6908599764217665E-4</c:v>
                </c:pt>
                <c:pt idx="8">
                  <c:v>7.3517600437068029E-4</c:v>
                </c:pt>
                <c:pt idx="9">
                  <c:v>8.3570318858102854E-4</c:v>
                </c:pt>
                <c:pt idx="10">
                  <c:v>8.8061320309400812E-4</c:v>
                </c:pt>
                <c:pt idx="11">
                  <c:v>7.9064859889129552E-4</c:v>
                </c:pt>
                <c:pt idx="12">
                  <c:v>6.6150216596629725E-4</c:v>
                </c:pt>
                <c:pt idx="13">
                  <c:v>5.7722847092329943E-4</c:v>
                </c:pt>
                <c:pt idx="14">
                  <c:v>5.2190002542346558E-4</c:v>
                </c:pt>
                <c:pt idx="15">
                  <c:v>4.8360444775455565E-4</c:v>
                </c:pt>
                <c:pt idx="16">
                  <c:v>4.5577709650937323E-4</c:v>
                </c:pt>
                <c:pt idx="17">
                  <c:v>4.3473869584640209E-4</c:v>
                </c:pt>
                <c:pt idx="18">
                  <c:v>4.1831803290514133E-4</c:v>
                </c:pt>
                <c:pt idx="19">
                  <c:v>3.9440724186269377E-4</c:v>
                </c:pt>
                <c:pt idx="20">
                  <c:v>3.778772842526507E-4</c:v>
                </c:pt>
                <c:pt idx="21">
                  <c:v>3.6578808501296306E-4</c:v>
                </c:pt>
                <c:pt idx="22">
                  <c:v>3.565706457814961E-4</c:v>
                </c:pt>
                <c:pt idx="23">
                  <c:v>3.4931437726135078E-4</c:v>
                </c:pt>
              </c:numCache>
            </c:numRef>
          </c:yVal>
          <c:smooth val="1"/>
          <c:extLst>
            <c:ext xmlns:c16="http://schemas.microsoft.com/office/drawing/2014/chart" uri="{C3380CC4-5D6E-409C-BE32-E72D297353CC}">
              <c16:uniqueId val="{00000003-EECF-4E06-B0EB-34243229D6E2}"/>
            </c:ext>
          </c:extLst>
        </c:ser>
        <c:ser>
          <c:idx val="4"/>
          <c:order val="4"/>
          <c:spPr>
            <a:ln w="9525" cap="rnd">
              <a:solidFill>
                <a:schemeClr val="accent5"/>
              </a:solidFill>
              <a:round/>
            </a:ln>
            <a:effectLst/>
          </c:spPr>
          <c:marker>
            <c:symbol val="none"/>
          </c:marker>
          <c:xVal>
            <c:numRef>
              <c:f>Rauscher!$FL$1:$GI$1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Rauscher!$FL$7:$GI$7</c:f>
              <c:numCache>
                <c:formatCode>0%</c:formatCode>
                <c:ptCount val="24"/>
                <c:pt idx="0">
                  <c:v>1.3986560078082092E-36</c:v>
                </c:pt>
                <c:pt idx="1">
                  <c:v>4.3297644856696452E-20</c:v>
                </c:pt>
                <c:pt idx="2">
                  <c:v>5.255171492852652E-13</c:v>
                </c:pt>
                <c:pt idx="3">
                  <c:v>6.4391713596618221E-7</c:v>
                </c:pt>
                <c:pt idx="4">
                  <c:v>1.9889665933597124E-4</c:v>
                </c:pt>
                <c:pt idx="5">
                  <c:v>2.2760217784345517E-3</c:v>
                </c:pt>
                <c:pt idx="6">
                  <c:v>8.728126945982094E-3</c:v>
                </c:pt>
                <c:pt idx="7">
                  <c:v>2.0060812810128593E-2</c:v>
                </c:pt>
                <c:pt idx="8">
                  <c:v>3.4069177863990385E-2</c:v>
                </c:pt>
                <c:pt idx="9">
                  <c:v>4.7909557467739512E-2</c:v>
                </c:pt>
                <c:pt idx="10">
                  <c:v>5.9851509604522582E-2</c:v>
                </c:pt>
                <c:pt idx="11">
                  <c:v>8.9543253528522507E-2</c:v>
                </c:pt>
                <c:pt idx="12">
                  <c:v>9.6707545189279653E-2</c:v>
                </c:pt>
                <c:pt idx="13">
                  <c:v>9.8356862619393234E-2</c:v>
                </c:pt>
                <c:pt idx="14">
                  <c:v>9.8490905668728826E-2</c:v>
                </c:pt>
                <c:pt idx="15">
                  <c:v>9.8170051909634209E-2</c:v>
                </c:pt>
                <c:pt idx="16">
                  <c:v>9.7723985931943882E-2</c:v>
                </c:pt>
                <c:pt idx="17">
                  <c:v>9.726507529543961E-2</c:v>
                </c:pt>
                <c:pt idx="18">
                  <c:v>9.6832061745030076E-2</c:v>
                </c:pt>
                <c:pt idx="19">
                  <c:v>9.608009366129136E-2</c:v>
                </c:pt>
                <c:pt idx="20">
                  <c:v>9.5472717260586315E-2</c:v>
                </c:pt>
                <c:pt idx="21">
                  <c:v>9.4981281119148095E-2</c:v>
                </c:pt>
                <c:pt idx="22">
                  <c:v>9.4578850816615351E-2</c:v>
                </c:pt>
                <c:pt idx="23">
                  <c:v>9.424468946034506E-2</c:v>
                </c:pt>
              </c:numCache>
            </c:numRef>
          </c:yVal>
          <c:smooth val="1"/>
          <c:extLst>
            <c:ext xmlns:c16="http://schemas.microsoft.com/office/drawing/2014/chart" uri="{C3380CC4-5D6E-409C-BE32-E72D297353CC}">
              <c16:uniqueId val="{00000004-EECF-4E06-B0EB-34243229D6E2}"/>
            </c:ext>
          </c:extLst>
        </c:ser>
        <c:ser>
          <c:idx val="5"/>
          <c:order val="5"/>
          <c:spPr>
            <a:ln w="9525" cap="rnd">
              <a:solidFill>
                <a:schemeClr val="accent6"/>
              </a:solidFill>
              <a:round/>
            </a:ln>
            <a:effectLst/>
          </c:spPr>
          <c:marker>
            <c:symbol val="none"/>
          </c:marker>
          <c:xVal>
            <c:numRef>
              <c:f>Rauscher!$FL$1:$GI$1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Rauscher!$FL$8:$GI$8</c:f>
              <c:numCache>
                <c:formatCode>0%</c:formatCode>
                <c:ptCount val="24"/>
                <c:pt idx="0">
                  <c:v>0</c:v>
                </c:pt>
                <c:pt idx="1">
                  <c:v>0</c:v>
                </c:pt>
                <c:pt idx="2">
                  <c:v>0</c:v>
                </c:pt>
                <c:pt idx="3">
                  <c:v>0</c:v>
                </c:pt>
                <c:pt idx="4">
                  <c:v>0</c:v>
                </c:pt>
                <c:pt idx="5">
                  <c:v>0</c:v>
                </c:pt>
                <c:pt idx="6">
                  <c:v>0</c:v>
                </c:pt>
                <c:pt idx="7">
                  <c:v>0</c:v>
                </c:pt>
                <c:pt idx="8">
                  <c:v>0</c:v>
                </c:pt>
                <c:pt idx="9">
                  <c:v>0</c:v>
                </c:pt>
                <c:pt idx="10">
                  <c:v>0</c:v>
                </c:pt>
                <c:pt idx="11">
                  <c:v>0</c:v>
                </c:pt>
                <c:pt idx="12">
                  <c:v>0</c:v>
                </c:pt>
                <c:pt idx="13">
                  <c:v>0</c:v>
                </c:pt>
                <c:pt idx="14">
                  <c:v>0</c:v>
                </c:pt>
                <c:pt idx="15">
                  <c:v>0</c:v>
                </c:pt>
                <c:pt idx="16">
                  <c:v>0</c:v>
                </c:pt>
                <c:pt idx="17">
                  <c:v>0</c:v>
                </c:pt>
                <c:pt idx="18">
                  <c:v>0</c:v>
                </c:pt>
                <c:pt idx="19">
                  <c:v>0</c:v>
                </c:pt>
                <c:pt idx="20">
                  <c:v>0</c:v>
                </c:pt>
                <c:pt idx="21">
                  <c:v>0</c:v>
                </c:pt>
                <c:pt idx="22">
                  <c:v>0</c:v>
                </c:pt>
                <c:pt idx="23">
                  <c:v>0</c:v>
                </c:pt>
              </c:numCache>
            </c:numRef>
          </c:yVal>
          <c:smooth val="1"/>
          <c:extLst>
            <c:ext xmlns:c16="http://schemas.microsoft.com/office/drawing/2014/chart" uri="{C3380CC4-5D6E-409C-BE32-E72D297353CC}">
              <c16:uniqueId val="{00000005-EECF-4E06-B0EB-34243229D6E2}"/>
            </c:ext>
          </c:extLst>
        </c:ser>
        <c:ser>
          <c:idx val="6"/>
          <c:order val="6"/>
          <c:spPr>
            <a:ln w="9525" cap="rnd">
              <a:solidFill>
                <a:schemeClr val="accent1">
                  <a:lumMod val="60000"/>
                </a:schemeClr>
              </a:solidFill>
              <a:round/>
            </a:ln>
            <a:effectLst/>
          </c:spPr>
          <c:marker>
            <c:symbol val="none"/>
          </c:marker>
          <c:xVal>
            <c:numRef>
              <c:f>Rauscher!$FL$1:$GI$1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Rauscher!$FL$9:$GI$9</c:f>
              <c:numCache>
                <c:formatCode>0%</c:formatCode>
                <c:ptCount val="24"/>
                <c:pt idx="0">
                  <c:v>0</c:v>
                </c:pt>
                <c:pt idx="1">
                  <c:v>0</c:v>
                </c:pt>
                <c:pt idx="2">
                  <c:v>0</c:v>
                </c:pt>
                <c:pt idx="3">
                  <c:v>0</c:v>
                </c:pt>
                <c:pt idx="4">
                  <c:v>0</c:v>
                </c:pt>
                <c:pt idx="5">
                  <c:v>0</c:v>
                </c:pt>
                <c:pt idx="6">
                  <c:v>0</c:v>
                </c:pt>
                <c:pt idx="7">
                  <c:v>0</c:v>
                </c:pt>
                <c:pt idx="8">
                  <c:v>0</c:v>
                </c:pt>
                <c:pt idx="9">
                  <c:v>0</c:v>
                </c:pt>
                <c:pt idx="10">
                  <c:v>0</c:v>
                </c:pt>
                <c:pt idx="11">
                  <c:v>0</c:v>
                </c:pt>
                <c:pt idx="12">
                  <c:v>0</c:v>
                </c:pt>
                <c:pt idx="13">
                  <c:v>0</c:v>
                </c:pt>
                <c:pt idx="14">
                  <c:v>0</c:v>
                </c:pt>
                <c:pt idx="15">
                  <c:v>0</c:v>
                </c:pt>
                <c:pt idx="16">
                  <c:v>0</c:v>
                </c:pt>
                <c:pt idx="17">
                  <c:v>0</c:v>
                </c:pt>
                <c:pt idx="18">
                  <c:v>0</c:v>
                </c:pt>
                <c:pt idx="19">
                  <c:v>0</c:v>
                </c:pt>
                <c:pt idx="20">
                  <c:v>0</c:v>
                </c:pt>
                <c:pt idx="21">
                  <c:v>0</c:v>
                </c:pt>
                <c:pt idx="22">
                  <c:v>0</c:v>
                </c:pt>
                <c:pt idx="23">
                  <c:v>0</c:v>
                </c:pt>
              </c:numCache>
            </c:numRef>
          </c:yVal>
          <c:smooth val="1"/>
          <c:extLst>
            <c:ext xmlns:c16="http://schemas.microsoft.com/office/drawing/2014/chart" uri="{C3380CC4-5D6E-409C-BE32-E72D297353CC}">
              <c16:uniqueId val="{00000006-EECF-4E06-B0EB-34243229D6E2}"/>
            </c:ext>
          </c:extLst>
        </c:ser>
        <c:ser>
          <c:idx val="7"/>
          <c:order val="7"/>
          <c:spPr>
            <a:ln w="9525" cap="rnd">
              <a:solidFill>
                <a:schemeClr val="accent2">
                  <a:lumMod val="60000"/>
                </a:schemeClr>
              </a:solidFill>
              <a:round/>
            </a:ln>
            <a:effectLst/>
          </c:spPr>
          <c:marker>
            <c:symbol val="none"/>
          </c:marker>
          <c:xVal>
            <c:numRef>
              <c:f>Rauscher!$FL$1:$GI$1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Rauscher!$FL$10:$GI$10</c:f>
              <c:numCache>
                <c:formatCode>0%</c:formatCode>
                <c:ptCount val="24"/>
                <c:pt idx="0">
                  <c:v>0</c:v>
                </c:pt>
                <c:pt idx="1">
                  <c:v>0</c:v>
                </c:pt>
                <c:pt idx="2">
                  <c:v>0</c:v>
                </c:pt>
                <c:pt idx="3">
                  <c:v>0</c:v>
                </c:pt>
                <c:pt idx="4">
                  <c:v>0</c:v>
                </c:pt>
                <c:pt idx="5">
                  <c:v>0</c:v>
                </c:pt>
                <c:pt idx="6">
                  <c:v>0</c:v>
                </c:pt>
                <c:pt idx="7">
                  <c:v>0</c:v>
                </c:pt>
                <c:pt idx="8">
                  <c:v>0</c:v>
                </c:pt>
                <c:pt idx="9">
                  <c:v>0</c:v>
                </c:pt>
                <c:pt idx="10">
                  <c:v>0</c:v>
                </c:pt>
                <c:pt idx="11">
                  <c:v>0</c:v>
                </c:pt>
                <c:pt idx="12">
                  <c:v>0</c:v>
                </c:pt>
                <c:pt idx="13">
                  <c:v>0</c:v>
                </c:pt>
                <c:pt idx="14">
                  <c:v>0</c:v>
                </c:pt>
                <c:pt idx="15">
                  <c:v>0</c:v>
                </c:pt>
                <c:pt idx="16">
                  <c:v>0</c:v>
                </c:pt>
                <c:pt idx="17">
                  <c:v>0</c:v>
                </c:pt>
                <c:pt idx="18">
                  <c:v>0</c:v>
                </c:pt>
                <c:pt idx="19">
                  <c:v>0</c:v>
                </c:pt>
                <c:pt idx="20">
                  <c:v>0</c:v>
                </c:pt>
                <c:pt idx="21">
                  <c:v>0</c:v>
                </c:pt>
                <c:pt idx="22">
                  <c:v>0</c:v>
                </c:pt>
                <c:pt idx="23">
                  <c:v>0</c:v>
                </c:pt>
              </c:numCache>
            </c:numRef>
          </c:yVal>
          <c:smooth val="1"/>
          <c:extLst>
            <c:ext xmlns:c16="http://schemas.microsoft.com/office/drawing/2014/chart" uri="{C3380CC4-5D6E-409C-BE32-E72D297353CC}">
              <c16:uniqueId val="{00000007-EECF-4E06-B0EB-34243229D6E2}"/>
            </c:ext>
          </c:extLst>
        </c:ser>
        <c:ser>
          <c:idx val="8"/>
          <c:order val="8"/>
          <c:spPr>
            <a:ln w="9525" cap="rnd">
              <a:solidFill>
                <a:schemeClr val="accent3">
                  <a:lumMod val="60000"/>
                </a:schemeClr>
              </a:solidFill>
              <a:round/>
            </a:ln>
            <a:effectLst/>
          </c:spPr>
          <c:marker>
            <c:symbol val="none"/>
          </c:marker>
          <c:xVal>
            <c:numRef>
              <c:f>Rauscher!$FL$1:$GI$1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Rauscher!$FL$11:$GI$11</c:f>
              <c:numCache>
                <c:formatCode>0%</c:formatCode>
                <c:ptCount val="24"/>
                <c:pt idx="0">
                  <c:v>0</c:v>
                </c:pt>
                <c:pt idx="1">
                  <c:v>0</c:v>
                </c:pt>
                <c:pt idx="2">
                  <c:v>0</c:v>
                </c:pt>
                <c:pt idx="3">
                  <c:v>0</c:v>
                </c:pt>
                <c:pt idx="4">
                  <c:v>0</c:v>
                </c:pt>
                <c:pt idx="5">
                  <c:v>0</c:v>
                </c:pt>
                <c:pt idx="6">
                  <c:v>0</c:v>
                </c:pt>
                <c:pt idx="7">
                  <c:v>0</c:v>
                </c:pt>
                <c:pt idx="8">
                  <c:v>0</c:v>
                </c:pt>
                <c:pt idx="9">
                  <c:v>0</c:v>
                </c:pt>
                <c:pt idx="10">
                  <c:v>0</c:v>
                </c:pt>
                <c:pt idx="11">
                  <c:v>0</c:v>
                </c:pt>
                <c:pt idx="12">
                  <c:v>0</c:v>
                </c:pt>
                <c:pt idx="13">
                  <c:v>0</c:v>
                </c:pt>
                <c:pt idx="14">
                  <c:v>0</c:v>
                </c:pt>
                <c:pt idx="15">
                  <c:v>0</c:v>
                </c:pt>
                <c:pt idx="16">
                  <c:v>0</c:v>
                </c:pt>
                <c:pt idx="17">
                  <c:v>0</c:v>
                </c:pt>
                <c:pt idx="18">
                  <c:v>0</c:v>
                </c:pt>
                <c:pt idx="19">
                  <c:v>0</c:v>
                </c:pt>
                <c:pt idx="20">
                  <c:v>0</c:v>
                </c:pt>
                <c:pt idx="21">
                  <c:v>0</c:v>
                </c:pt>
                <c:pt idx="22">
                  <c:v>0</c:v>
                </c:pt>
                <c:pt idx="23">
                  <c:v>0</c:v>
                </c:pt>
              </c:numCache>
            </c:numRef>
          </c:yVal>
          <c:smooth val="1"/>
          <c:extLst>
            <c:ext xmlns:c16="http://schemas.microsoft.com/office/drawing/2014/chart" uri="{C3380CC4-5D6E-409C-BE32-E72D297353CC}">
              <c16:uniqueId val="{00000008-EECF-4E06-B0EB-34243229D6E2}"/>
            </c:ext>
          </c:extLst>
        </c:ser>
        <c:ser>
          <c:idx val="9"/>
          <c:order val="9"/>
          <c:spPr>
            <a:ln w="9525" cap="rnd">
              <a:solidFill>
                <a:schemeClr val="accent4">
                  <a:lumMod val="60000"/>
                </a:schemeClr>
              </a:solidFill>
              <a:round/>
            </a:ln>
            <a:effectLst/>
          </c:spPr>
          <c:marker>
            <c:symbol val="none"/>
          </c:marker>
          <c:xVal>
            <c:numRef>
              <c:f>Rauscher!$FL$1:$GI$1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Rauscher!$FL$12:$GI$12</c:f>
              <c:numCache>
                <c:formatCode>0%</c:formatCode>
                <c:ptCount val="24"/>
                <c:pt idx="0">
                  <c:v>1.3278728768655242E-52</c:v>
                </c:pt>
                <c:pt idx="1">
                  <c:v>8.9603287214657625E-42</c:v>
                </c:pt>
                <c:pt idx="2">
                  <c:v>1.6056600563201163E-37</c:v>
                </c:pt>
                <c:pt idx="3">
                  <c:v>2.9047163901344592E-34</c:v>
                </c:pt>
                <c:pt idx="4">
                  <c:v>3.4475038694185547E-33</c:v>
                </c:pt>
                <c:pt idx="5">
                  <c:v>5.582333768167209E-33</c:v>
                </c:pt>
                <c:pt idx="6">
                  <c:v>5.8130204215845415E-33</c:v>
                </c:pt>
                <c:pt idx="7">
                  <c:v>5.2653873525770625E-33</c:v>
                </c:pt>
                <c:pt idx="8">
                  <c:v>4.4477893284580444E-33</c:v>
                </c:pt>
                <c:pt idx="9">
                  <c:v>3.6333338178402671E-33</c:v>
                </c:pt>
                <c:pt idx="10">
                  <c:v>2.9392648434901891E-33</c:v>
                </c:pt>
                <c:pt idx="11">
                  <c:v>1.1940922781682506E-33</c:v>
                </c:pt>
                <c:pt idx="12">
                  <c:v>6.7202601139173887E-34</c:v>
                </c:pt>
                <c:pt idx="13">
                  <c:v>4.6225627308340464E-34</c:v>
                </c:pt>
                <c:pt idx="14">
                  <c:v>3.5665027151740701E-34</c:v>
                </c:pt>
                <c:pt idx="15">
                  <c:v>2.9508399179761604E-34</c:v>
                </c:pt>
                <c:pt idx="16">
                  <c:v>2.5545120319971647E-34</c:v>
                </c:pt>
                <c:pt idx="17">
                  <c:v>2.2807822516540611E-34</c:v>
                </c:pt>
                <c:pt idx="18">
                  <c:v>2.0816234432424812E-34</c:v>
                </c:pt>
                <c:pt idx="19">
                  <c:v>1.8130114627535646E-34</c:v>
                </c:pt>
                <c:pt idx="20">
                  <c:v>1.6413700931241254E-34</c:v>
                </c:pt>
                <c:pt idx="21">
                  <c:v>1.5227735733000789E-34</c:v>
                </c:pt>
                <c:pt idx="22">
                  <c:v>1.4361552815404862E-34</c:v>
                </c:pt>
                <c:pt idx="23">
                  <c:v>1.3702263079939961E-34</c:v>
                </c:pt>
              </c:numCache>
            </c:numRef>
          </c:yVal>
          <c:smooth val="1"/>
          <c:extLst>
            <c:ext xmlns:c16="http://schemas.microsoft.com/office/drawing/2014/chart" uri="{C3380CC4-5D6E-409C-BE32-E72D297353CC}">
              <c16:uniqueId val="{00000009-EECF-4E06-B0EB-34243229D6E2}"/>
            </c:ext>
          </c:extLst>
        </c:ser>
        <c:ser>
          <c:idx val="10"/>
          <c:order val="10"/>
          <c:spPr>
            <a:ln w="9525" cap="rnd">
              <a:solidFill>
                <a:schemeClr val="accent5">
                  <a:lumMod val="60000"/>
                </a:schemeClr>
              </a:solidFill>
              <a:round/>
            </a:ln>
            <a:effectLst/>
          </c:spPr>
          <c:marker>
            <c:symbol val="none"/>
          </c:marker>
          <c:xVal>
            <c:numRef>
              <c:f>Rauscher!$FL$1:$GI$1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Rauscher!$FL$13:$GI$13</c:f>
              <c:numCache>
                <c:formatCode>0%</c:formatCode>
                <c:ptCount val="24"/>
                <c:pt idx="0">
                  <c:v>3.12483198952785E-53</c:v>
                </c:pt>
                <c:pt idx="1">
                  <c:v>6.71719393971012E-40</c:v>
                </c:pt>
                <c:pt idx="2">
                  <c:v>2.148396494311956E-34</c:v>
                </c:pt>
                <c:pt idx="3">
                  <c:v>6.9368364169836778E-30</c:v>
                </c:pt>
                <c:pt idx="4">
                  <c:v>3.4782510383831555E-28</c:v>
                </c:pt>
                <c:pt idx="5">
                  <c:v>1.3370604004359658E-27</c:v>
                </c:pt>
                <c:pt idx="6">
                  <c:v>2.4777441138070014E-27</c:v>
                </c:pt>
                <c:pt idx="7">
                  <c:v>3.387540417417217E-27</c:v>
                </c:pt>
                <c:pt idx="8">
                  <c:v>3.8967095380977884E-27</c:v>
                </c:pt>
                <c:pt idx="9">
                  <c:v>4.0472391524498462E-27</c:v>
                </c:pt>
                <c:pt idx="10">
                  <c:v>3.9676383477176985E-27</c:v>
                </c:pt>
                <c:pt idx="11">
                  <c:v>2.8684720744343109E-27</c:v>
                </c:pt>
                <c:pt idx="12">
                  <c:v>2.1535675971029098E-27</c:v>
                </c:pt>
                <c:pt idx="13">
                  <c:v>1.760966327626895E-27</c:v>
                </c:pt>
                <c:pt idx="14">
                  <c:v>1.5246658489196205E-27</c:v>
                </c:pt>
                <c:pt idx="15">
                  <c:v>1.3697385366056502E-27</c:v>
                </c:pt>
                <c:pt idx="16">
                  <c:v>1.2613043994272423E-27</c:v>
                </c:pt>
                <c:pt idx="17">
                  <c:v>1.1815598658580193E-27</c:v>
                </c:pt>
                <c:pt idx="18">
                  <c:v>1.1206294586183833E-27</c:v>
                </c:pt>
                <c:pt idx="19">
                  <c:v>1.0339328935986523E-27</c:v>
                </c:pt>
                <c:pt idx="20">
                  <c:v>9.7538994401062523E-28</c:v>
                </c:pt>
                <c:pt idx="21">
                  <c:v>9.3329095262095691E-28</c:v>
                </c:pt>
                <c:pt idx="22">
                  <c:v>9.0159832916628561E-28</c:v>
                </c:pt>
                <c:pt idx="23">
                  <c:v>8.7689577855284219E-28</c:v>
                </c:pt>
              </c:numCache>
            </c:numRef>
          </c:yVal>
          <c:smooth val="1"/>
          <c:extLst>
            <c:ext xmlns:c16="http://schemas.microsoft.com/office/drawing/2014/chart" uri="{C3380CC4-5D6E-409C-BE32-E72D297353CC}">
              <c16:uniqueId val="{0000000A-EECF-4E06-B0EB-34243229D6E2}"/>
            </c:ext>
          </c:extLst>
        </c:ser>
        <c:ser>
          <c:idx val="11"/>
          <c:order val="11"/>
          <c:spPr>
            <a:ln w="9525" cap="rnd">
              <a:solidFill>
                <a:schemeClr val="accent6">
                  <a:lumMod val="60000"/>
                </a:schemeClr>
              </a:solidFill>
              <a:round/>
            </a:ln>
            <a:effectLst/>
          </c:spPr>
          <c:marker>
            <c:symbol val="none"/>
          </c:marker>
          <c:xVal>
            <c:numRef>
              <c:f>Rauscher!$FL$1:$GI$1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Rauscher!$FL$14:$GI$14</c:f>
              <c:numCache>
                <c:formatCode>0%</c:formatCode>
                <c:ptCount val="24"/>
                <c:pt idx="0">
                  <c:v>3.2138801426781412E-56</c:v>
                </c:pt>
                <c:pt idx="1">
                  <c:v>4.5059501044546741E-41</c:v>
                </c:pt>
                <c:pt idx="2">
                  <c:v>1.1638866027751216E-34</c:v>
                </c:pt>
                <c:pt idx="3">
                  <c:v>3.0349771840864571E-29</c:v>
                </c:pt>
                <c:pt idx="4">
                  <c:v>4.3246779546904736E-27</c:v>
                </c:pt>
                <c:pt idx="5">
                  <c:v>3.1110228325494561E-26</c:v>
                </c:pt>
                <c:pt idx="6">
                  <c:v>8.7548391978326739E-26</c:v>
                </c:pt>
                <c:pt idx="7">
                  <c:v>1.6131542021779599E-25</c:v>
                </c:pt>
                <c:pt idx="8">
                  <c:v>2.3210750914587556E-25</c:v>
                </c:pt>
                <c:pt idx="9">
                  <c:v>2.8691274205923168E-25</c:v>
                </c:pt>
                <c:pt idx="10">
                  <c:v>3.2329790997430803E-25</c:v>
                </c:pt>
                <c:pt idx="11">
                  <c:v>3.5494494280177792E-25</c:v>
                </c:pt>
                <c:pt idx="12">
                  <c:v>3.2838903616854191E-25</c:v>
                </c:pt>
                <c:pt idx="13">
                  <c:v>3.043778584948921E-25</c:v>
                </c:pt>
                <c:pt idx="14">
                  <c:v>2.8649997462157266E-25</c:v>
                </c:pt>
                <c:pt idx="15">
                  <c:v>2.7321687850745398E-25</c:v>
                </c:pt>
                <c:pt idx="16">
                  <c:v>2.6310537046654018E-25</c:v>
                </c:pt>
                <c:pt idx="17">
                  <c:v>2.5520283560539379E-25</c:v>
                </c:pt>
                <c:pt idx="18">
                  <c:v>2.4887872286444306E-25</c:v>
                </c:pt>
                <c:pt idx="19">
                  <c:v>2.3942089048494008E-25</c:v>
                </c:pt>
                <c:pt idx="20">
                  <c:v>2.3270618754839515E-25</c:v>
                </c:pt>
                <c:pt idx="21">
                  <c:v>2.2770191803734953E-25</c:v>
                </c:pt>
                <c:pt idx="22">
                  <c:v>2.2383227689745329E-25</c:v>
                </c:pt>
                <c:pt idx="23">
                  <c:v>2.2075247356975431E-25</c:v>
                </c:pt>
              </c:numCache>
            </c:numRef>
          </c:yVal>
          <c:smooth val="1"/>
          <c:extLst>
            <c:ext xmlns:c16="http://schemas.microsoft.com/office/drawing/2014/chart" uri="{C3380CC4-5D6E-409C-BE32-E72D297353CC}">
              <c16:uniqueId val="{0000000B-EECF-4E06-B0EB-34243229D6E2}"/>
            </c:ext>
          </c:extLst>
        </c:ser>
        <c:ser>
          <c:idx val="12"/>
          <c:order val="12"/>
          <c:spPr>
            <a:ln w="9525" cap="rnd">
              <a:solidFill>
                <a:schemeClr val="accent1">
                  <a:lumMod val="80000"/>
                  <a:lumOff val="20000"/>
                </a:schemeClr>
              </a:solidFill>
              <a:round/>
            </a:ln>
            <a:effectLst/>
          </c:spPr>
          <c:marker>
            <c:symbol val="none"/>
          </c:marker>
          <c:xVal>
            <c:numRef>
              <c:f>Rauscher!$FL$1:$GI$1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Rauscher!$FL$15:$GI$15</c:f>
              <c:numCache>
                <c:formatCode>0%</c:formatCode>
                <c:ptCount val="24"/>
                <c:pt idx="0">
                  <c:v>1.2911088042711139E-58</c:v>
                </c:pt>
                <c:pt idx="1">
                  <c:v>1.5477996305731901E-41</c:v>
                </c:pt>
                <c:pt idx="2">
                  <c:v>3.6968908341595933E-34</c:v>
                </c:pt>
                <c:pt idx="3">
                  <c:v>8.9141304400558281E-28</c:v>
                </c:pt>
                <c:pt idx="4">
                  <c:v>3.8625678843604348E-25</c:v>
                </c:pt>
                <c:pt idx="5">
                  <c:v>5.415328796715221E-24</c:v>
                </c:pt>
                <c:pt idx="6">
                  <c:v>2.3777671618840157E-23</c:v>
                </c:pt>
                <c:pt idx="7">
                  <c:v>6.0200027789637959E-23</c:v>
                </c:pt>
                <c:pt idx="8">
                  <c:v>1.0992835812803148E-22</c:v>
                </c:pt>
                <c:pt idx="9">
                  <c:v>1.6355739554583569E-22</c:v>
                </c:pt>
                <c:pt idx="10">
                  <c:v>2.1375834929711771E-22</c:v>
                </c:pt>
                <c:pt idx="11">
                  <c:v>3.6616826497713864E-22</c:v>
                </c:pt>
                <c:pt idx="12">
                  <c:v>4.2316341971670914E-22</c:v>
                </c:pt>
                <c:pt idx="13">
                  <c:v>4.4822118773545379E-22</c:v>
                </c:pt>
                <c:pt idx="14">
                  <c:v>4.6115170284791217E-22</c:v>
                </c:pt>
                <c:pt idx="15">
                  <c:v>4.686263293481554E-22</c:v>
                </c:pt>
                <c:pt idx="16">
                  <c:v>4.7331342356305739E-22</c:v>
                </c:pt>
                <c:pt idx="17">
                  <c:v>4.7643599388372531E-22</c:v>
                </c:pt>
                <c:pt idx="18">
                  <c:v>4.786155516975509E-22</c:v>
                </c:pt>
                <c:pt idx="19">
                  <c:v>4.8137222748198056E-22</c:v>
                </c:pt>
                <c:pt idx="20">
                  <c:v>4.829774845899964E-22</c:v>
                </c:pt>
                <c:pt idx="21">
                  <c:v>4.8398914056145828E-22</c:v>
                </c:pt>
                <c:pt idx="22">
                  <c:v>4.8466495824408882E-22</c:v>
                </c:pt>
                <c:pt idx="23">
                  <c:v>4.8513708125581906E-22</c:v>
                </c:pt>
              </c:numCache>
            </c:numRef>
          </c:yVal>
          <c:smooth val="1"/>
          <c:extLst>
            <c:ext xmlns:c16="http://schemas.microsoft.com/office/drawing/2014/chart" uri="{C3380CC4-5D6E-409C-BE32-E72D297353CC}">
              <c16:uniqueId val="{0000000C-EECF-4E06-B0EB-34243229D6E2}"/>
            </c:ext>
          </c:extLst>
        </c:ser>
        <c:ser>
          <c:idx val="13"/>
          <c:order val="13"/>
          <c:spPr>
            <a:ln w="9525" cap="rnd">
              <a:solidFill>
                <a:schemeClr val="accent2">
                  <a:lumMod val="80000"/>
                  <a:lumOff val="20000"/>
                </a:schemeClr>
              </a:solidFill>
              <a:round/>
            </a:ln>
            <a:effectLst/>
          </c:spPr>
          <c:marker>
            <c:symbol val="none"/>
          </c:marker>
          <c:xVal>
            <c:numRef>
              <c:f>Rauscher!$FL$1:$GI$1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Rauscher!$FL$16:$GI$16</c:f>
              <c:numCache>
                <c:formatCode>0%</c:formatCode>
                <c:ptCount val="24"/>
                <c:pt idx="0">
                  <c:v>0</c:v>
                </c:pt>
                <c:pt idx="1">
                  <c:v>0</c:v>
                </c:pt>
                <c:pt idx="2">
                  <c:v>0</c:v>
                </c:pt>
                <c:pt idx="3">
                  <c:v>0</c:v>
                </c:pt>
                <c:pt idx="4">
                  <c:v>0</c:v>
                </c:pt>
                <c:pt idx="5">
                  <c:v>0</c:v>
                </c:pt>
                <c:pt idx="6">
                  <c:v>0</c:v>
                </c:pt>
                <c:pt idx="7">
                  <c:v>0</c:v>
                </c:pt>
                <c:pt idx="8">
                  <c:v>0</c:v>
                </c:pt>
                <c:pt idx="9">
                  <c:v>0</c:v>
                </c:pt>
                <c:pt idx="10">
                  <c:v>0</c:v>
                </c:pt>
                <c:pt idx="11">
                  <c:v>0</c:v>
                </c:pt>
                <c:pt idx="12">
                  <c:v>0</c:v>
                </c:pt>
                <c:pt idx="13">
                  <c:v>0</c:v>
                </c:pt>
                <c:pt idx="14">
                  <c:v>0</c:v>
                </c:pt>
                <c:pt idx="15">
                  <c:v>0</c:v>
                </c:pt>
                <c:pt idx="16">
                  <c:v>0</c:v>
                </c:pt>
                <c:pt idx="17">
                  <c:v>0</c:v>
                </c:pt>
                <c:pt idx="18">
                  <c:v>0</c:v>
                </c:pt>
                <c:pt idx="19">
                  <c:v>0</c:v>
                </c:pt>
                <c:pt idx="20">
                  <c:v>0</c:v>
                </c:pt>
                <c:pt idx="21">
                  <c:v>0</c:v>
                </c:pt>
                <c:pt idx="22">
                  <c:v>0</c:v>
                </c:pt>
                <c:pt idx="23">
                  <c:v>0</c:v>
                </c:pt>
              </c:numCache>
            </c:numRef>
          </c:yVal>
          <c:smooth val="1"/>
          <c:extLst>
            <c:ext xmlns:c16="http://schemas.microsoft.com/office/drawing/2014/chart" uri="{C3380CC4-5D6E-409C-BE32-E72D297353CC}">
              <c16:uniqueId val="{0000000D-EECF-4E06-B0EB-34243229D6E2}"/>
            </c:ext>
          </c:extLst>
        </c:ser>
        <c:ser>
          <c:idx val="14"/>
          <c:order val="14"/>
          <c:spPr>
            <a:ln w="9525" cap="rnd">
              <a:solidFill>
                <a:schemeClr val="accent3">
                  <a:lumMod val="80000"/>
                  <a:lumOff val="20000"/>
                </a:schemeClr>
              </a:solidFill>
              <a:round/>
            </a:ln>
            <a:effectLst/>
          </c:spPr>
          <c:marker>
            <c:symbol val="none"/>
          </c:marker>
          <c:xVal>
            <c:numRef>
              <c:f>Rauscher!$FL$1:$GI$1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Rauscher!$FL$17:$GI$17</c:f>
              <c:numCache>
                <c:formatCode>0%</c:formatCode>
                <c:ptCount val="24"/>
                <c:pt idx="0">
                  <c:v>1.2664470310993271E-3</c:v>
                </c:pt>
                <c:pt idx="1">
                  <c:v>4.7312674647884141E-2</c:v>
                </c:pt>
                <c:pt idx="2">
                  <c:v>1.9948887199462754E-2</c:v>
                </c:pt>
                <c:pt idx="3">
                  <c:v>8.4914199514843022E-4</c:v>
                </c:pt>
                <c:pt idx="4">
                  <c:v>4.8886292697241782E-5</c:v>
                </c:pt>
                <c:pt idx="5">
                  <c:v>3.2357994355701952E-6</c:v>
                </c:pt>
                <c:pt idx="6">
                  <c:v>3.9984341393162968E-7</c:v>
                </c:pt>
                <c:pt idx="7">
                  <c:v>7.9016914838000854E-8</c:v>
                </c:pt>
                <c:pt idx="8">
                  <c:v>2.130763188031175E-8</c:v>
                </c:pt>
                <c:pt idx="9">
                  <c:v>7.1613885444957187E-9</c:v>
                </c:pt>
                <c:pt idx="10">
                  <c:v>2.8468948300928896E-9</c:v>
                </c:pt>
                <c:pt idx="11">
                  <c:v>1.3724385119601964E-10</c:v>
                </c:pt>
                <c:pt idx="12">
                  <c:v>2.6607387887636639E-11</c:v>
                </c:pt>
                <c:pt idx="13">
                  <c:v>9.6559645364598585E-12</c:v>
                </c:pt>
                <c:pt idx="14">
                  <c:v>4.8642945833899482E-12</c:v>
                </c:pt>
                <c:pt idx="15">
                  <c:v>2.9681325243257137E-12</c:v>
                </c:pt>
                <c:pt idx="16">
                  <c:v>2.0448706303343907E-12</c:v>
                </c:pt>
                <c:pt idx="17">
                  <c:v>1.5286283207154298E-12</c:v>
                </c:pt>
                <c:pt idx="18">
                  <c:v>1.2103428262843957E-12</c:v>
                </c:pt>
                <c:pt idx="19">
                  <c:v>8.5180269617303729E-13</c:v>
                </c:pt>
                <c:pt idx="20">
                  <c:v>6.6225484000117879E-13</c:v>
                </c:pt>
                <c:pt idx="21">
                  <c:v>5.4810539850159013E-13</c:v>
                </c:pt>
                <c:pt idx="22">
                  <c:v>4.7299902329577261E-13</c:v>
                </c:pt>
                <c:pt idx="23">
                  <c:v>4.2033467938894971E-13</c:v>
                </c:pt>
              </c:numCache>
            </c:numRef>
          </c:yVal>
          <c:smooth val="1"/>
          <c:extLst>
            <c:ext xmlns:c16="http://schemas.microsoft.com/office/drawing/2014/chart" uri="{C3380CC4-5D6E-409C-BE32-E72D297353CC}">
              <c16:uniqueId val="{0000000E-EECF-4E06-B0EB-34243229D6E2}"/>
            </c:ext>
          </c:extLst>
        </c:ser>
        <c:ser>
          <c:idx val="15"/>
          <c:order val="15"/>
          <c:spPr>
            <a:ln w="9525" cap="rnd">
              <a:solidFill>
                <a:schemeClr val="accent4">
                  <a:lumMod val="80000"/>
                  <a:lumOff val="20000"/>
                </a:schemeClr>
              </a:solidFill>
              <a:round/>
            </a:ln>
            <a:effectLst/>
          </c:spPr>
          <c:marker>
            <c:symbol val="none"/>
          </c:marker>
          <c:xVal>
            <c:numRef>
              <c:f>Rauscher!$FL$1:$GI$1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Rauscher!$FL$18:$GI$18</c:f>
              <c:numCache>
                <c:formatCode>0%</c:formatCode>
                <c:ptCount val="24"/>
                <c:pt idx="0">
                  <c:v>1.7905939972740273E-2</c:v>
                </c:pt>
                <c:pt idx="1">
                  <c:v>0.78088562262900341</c:v>
                </c:pt>
                <c:pt idx="2">
                  <c:v>0.35573657377084222</c:v>
                </c:pt>
                <c:pt idx="3">
                  <c:v>1.6360255414968571E-2</c:v>
                </c:pt>
                <c:pt idx="4">
                  <c:v>9.7903185232089593E-4</c:v>
                </c:pt>
                <c:pt idx="5">
                  <c:v>6.632408813405627E-5</c:v>
                </c:pt>
                <c:pt idx="6">
                  <c:v>8.323378090890898E-6</c:v>
                </c:pt>
                <c:pt idx="7">
                  <c:v>1.6631435394543674E-6</c:v>
                </c:pt>
                <c:pt idx="8">
                  <c:v>4.5221487141083272E-7</c:v>
                </c:pt>
                <c:pt idx="9">
                  <c:v>1.5297021794814694E-7</c:v>
                </c:pt>
                <c:pt idx="10">
                  <c:v>6.1125308836982007E-8</c:v>
                </c:pt>
                <c:pt idx="11">
                  <c:v>2.9926954423117768E-9</c:v>
                </c:pt>
                <c:pt idx="12">
                  <c:v>5.8469833682508229E-10</c:v>
                </c:pt>
                <c:pt idx="13">
                  <c:v>2.1317745574511397E-10</c:v>
                </c:pt>
                <c:pt idx="14">
                  <c:v>1.0772325738308622E-10</c:v>
                </c:pt>
                <c:pt idx="15">
                  <c:v>6.5876860644582153E-11</c:v>
                </c:pt>
                <c:pt idx="16">
                  <c:v>4.5460629213587028E-11</c:v>
                </c:pt>
                <c:pt idx="17">
                  <c:v>3.4027614585179493E-11</c:v>
                </c:pt>
                <c:pt idx="18">
                  <c:v>2.6970314017805242E-11</c:v>
                </c:pt>
                <c:pt idx="19">
                  <c:v>1.9010284276209882E-11</c:v>
                </c:pt>
                <c:pt idx="20">
                  <c:v>1.4796354935807582E-11</c:v>
                </c:pt>
                <c:pt idx="21">
                  <c:v>1.2256139018503317E-11</c:v>
                </c:pt>
                <c:pt idx="22">
                  <c:v>1.0583512864898724E-11</c:v>
                </c:pt>
                <c:pt idx="23">
                  <c:v>9.4099825951684374E-12</c:v>
                </c:pt>
              </c:numCache>
            </c:numRef>
          </c:yVal>
          <c:smooth val="1"/>
          <c:extLst>
            <c:ext xmlns:c16="http://schemas.microsoft.com/office/drawing/2014/chart" uri="{C3380CC4-5D6E-409C-BE32-E72D297353CC}">
              <c16:uniqueId val="{0000000F-EECF-4E06-B0EB-34243229D6E2}"/>
            </c:ext>
          </c:extLst>
        </c:ser>
        <c:ser>
          <c:idx val="16"/>
          <c:order val="16"/>
          <c:spPr>
            <a:ln w="9525" cap="rnd">
              <a:solidFill>
                <a:schemeClr val="accent5">
                  <a:lumMod val="80000"/>
                  <a:lumOff val="20000"/>
                </a:schemeClr>
              </a:solidFill>
              <a:round/>
            </a:ln>
            <a:effectLst/>
          </c:spPr>
          <c:marker>
            <c:symbol val="none"/>
          </c:marker>
          <c:xVal>
            <c:numRef>
              <c:f>Rauscher!$FL$1:$GI$1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Rauscher!$FL$19:$GI$19</c:f>
              <c:numCache>
                <c:formatCode>0%</c:formatCode>
                <c:ptCount val="24"/>
                <c:pt idx="0">
                  <c:v>1.9554257440452592E-6</c:v>
                </c:pt>
                <c:pt idx="1">
                  <c:v>2.2388531743065127E-2</c:v>
                </c:pt>
                <c:pt idx="2">
                  <c:v>0.16525845765862751</c:v>
                </c:pt>
                <c:pt idx="3">
                  <c:v>0.12314654956177219</c:v>
                </c:pt>
                <c:pt idx="4">
                  <c:v>2.9663847883043982E-2</c:v>
                </c:pt>
                <c:pt idx="5">
                  <c:v>4.634266969054425E-3</c:v>
                </c:pt>
                <c:pt idx="6">
                  <c:v>1.0151466418337072E-3</c:v>
                </c:pt>
                <c:pt idx="7">
                  <c:v>3.0196628954423638E-4</c:v>
                </c:pt>
                <c:pt idx="8">
                  <c:v>1.1065556178589427E-4</c:v>
                </c:pt>
                <c:pt idx="9">
                  <c:v>4.7210113198171015E-5</c:v>
                </c:pt>
                <c:pt idx="10">
                  <c:v>2.2713759452359498E-5</c:v>
                </c:pt>
                <c:pt idx="11">
                  <c:v>1.9411087895903353E-6</c:v>
                </c:pt>
                <c:pt idx="12">
                  <c:v>5.0104751378750626E-7</c:v>
                </c:pt>
                <c:pt idx="13">
                  <c:v>2.1590571941757093E-7</c:v>
                </c:pt>
                <c:pt idx="14">
                  <c:v>1.2195966686932476E-7</c:v>
                </c:pt>
                <c:pt idx="15">
                  <c:v>8.0760604471207073E-8</c:v>
                </c:pt>
                <c:pt idx="16">
                  <c:v>5.915916616498801E-8</c:v>
                </c:pt>
                <c:pt idx="17">
                  <c:v>4.6385052941285518E-8</c:v>
                </c:pt>
                <c:pt idx="18">
                  <c:v>3.8155795668654841E-8</c:v>
                </c:pt>
                <c:pt idx="19">
                  <c:v>2.8435119810198834E-8</c:v>
                </c:pt>
                <c:pt idx="20">
                  <c:v>2.3030382386695641E-8</c:v>
                </c:pt>
                <c:pt idx="21">
                  <c:v>1.9654411946057422E-8</c:v>
                </c:pt>
                <c:pt idx="22">
                  <c:v>1.7370654925417511E-8</c:v>
                </c:pt>
                <c:pt idx="23">
                  <c:v>1.5734000186932506E-8</c:v>
                </c:pt>
              </c:numCache>
            </c:numRef>
          </c:yVal>
          <c:smooth val="1"/>
          <c:extLst>
            <c:ext xmlns:c16="http://schemas.microsoft.com/office/drawing/2014/chart" uri="{C3380CC4-5D6E-409C-BE32-E72D297353CC}">
              <c16:uniqueId val="{00000010-EECF-4E06-B0EB-34243229D6E2}"/>
            </c:ext>
          </c:extLst>
        </c:ser>
        <c:ser>
          <c:idx val="17"/>
          <c:order val="17"/>
          <c:spPr>
            <a:ln w="9525" cap="rnd">
              <a:solidFill>
                <a:schemeClr val="accent6">
                  <a:lumMod val="80000"/>
                  <a:lumOff val="20000"/>
                </a:schemeClr>
              </a:solidFill>
              <a:round/>
            </a:ln>
            <a:effectLst/>
          </c:spPr>
          <c:marker>
            <c:symbol val="none"/>
          </c:marker>
          <c:xVal>
            <c:numRef>
              <c:f>Rauscher!$FL$1:$GI$1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Rauscher!$FL$20:$GI$20</c:f>
              <c:numCache>
                <c:formatCode>0%</c:formatCode>
                <c:ptCount val="24"/>
                <c:pt idx="0">
                  <c:v>8.6257221176291516E-7</c:v>
                </c:pt>
                <c:pt idx="1">
                  <c:v>2.4042453589509013E-2</c:v>
                </c:pt>
                <c:pt idx="2">
                  <c:v>0.27689581242273098</c:v>
                </c:pt>
                <c:pt idx="3">
                  <c:v>0.32193964430082855</c:v>
                </c:pt>
                <c:pt idx="4">
                  <c:v>9.6867804613226763E-2</c:v>
                </c:pt>
                <c:pt idx="5">
                  <c:v>1.7293897331478084E-2</c:v>
                </c:pt>
                <c:pt idx="6">
                  <c:v>4.1407643318689515E-3</c:v>
                </c:pt>
                <c:pt idx="7">
                  <c:v>1.3125326795293507E-3</c:v>
                </c:pt>
                <c:pt idx="8">
                  <c:v>5.0445781985994549E-4</c:v>
                </c:pt>
                <c:pt idx="9">
                  <c:v>2.2335033745453345E-4</c:v>
                </c:pt>
                <c:pt idx="10">
                  <c:v>1.1069310283009815E-4</c:v>
                </c:pt>
                <c:pt idx="11">
                  <c:v>1.0340018581032383E-5</c:v>
                </c:pt>
                <c:pt idx="12">
                  <c:v>2.7904246933517987E-6</c:v>
                </c:pt>
                <c:pt idx="13">
                  <c:v>1.2349447074972872E-6</c:v>
                </c:pt>
                <c:pt idx="14">
                  <c:v>7.1011318481183392E-7</c:v>
                </c:pt>
                <c:pt idx="15">
                  <c:v>4.7624550982766528E-7</c:v>
                </c:pt>
                <c:pt idx="16">
                  <c:v>3.5220325634713432E-7</c:v>
                </c:pt>
                <c:pt idx="17">
                  <c:v>2.7820784454353809E-7</c:v>
                </c:pt>
                <c:pt idx="18">
                  <c:v>2.3021192844610785E-7</c:v>
                </c:pt>
                <c:pt idx="19">
                  <c:v>1.7309573266918396E-7</c:v>
                </c:pt>
                <c:pt idx="20">
                  <c:v>1.4108876789724279E-7</c:v>
                </c:pt>
                <c:pt idx="21">
                  <c:v>1.2098216199656573E-7</c:v>
                </c:pt>
                <c:pt idx="22">
                  <c:v>1.0732168330005863E-7</c:v>
                </c:pt>
                <c:pt idx="23">
                  <c:v>9.749861145069973E-8</c:v>
                </c:pt>
              </c:numCache>
            </c:numRef>
          </c:yVal>
          <c:smooth val="1"/>
          <c:extLst>
            <c:ext xmlns:c16="http://schemas.microsoft.com/office/drawing/2014/chart" uri="{C3380CC4-5D6E-409C-BE32-E72D297353CC}">
              <c16:uniqueId val="{00000011-EECF-4E06-B0EB-34243229D6E2}"/>
            </c:ext>
          </c:extLst>
        </c:ser>
        <c:ser>
          <c:idx val="18"/>
          <c:order val="18"/>
          <c:spPr>
            <a:ln w="9525" cap="rnd">
              <a:solidFill>
                <a:schemeClr val="accent1">
                  <a:lumMod val="80000"/>
                </a:schemeClr>
              </a:solidFill>
              <a:round/>
            </a:ln>
            <a:effectLst/>
          </c:spPr>
          <c:marker>
            <c:symbol val="none"/>
          </c:marker>
          <c:xVal>
            <c:numRef>
              <c:f>Rauscher!$FL$1:$GI$1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Rauscher!$FL$21:$GI$21</c:f>
              <c:numCache>
                <c:formatCode>0%</c:formatCode>
                <c:ptCount val="24"/>
                <c:pt idx="0">
                  <c:v>7.811128898010505E-14</c:v>
                </c:pt>
                <c:pt idx="1">
                  <c:v>2.1295590595976946E-6</c:v>
                </c:pt>
                <c:pt idx="2">
                  <c:v>7.6704981754829025E-4</c:v>
                </c:pt>
                <c:pt idx="3">
                  <c:v>2.7891888702083943E-2</c:v>
                </c:pt>
                <c:pt idx="4">
                  <c:v>4.6933296694863118E-2</c:v>
                </c:pt>
                <c:pt idx="5">
                  <c:v>2.3537122328150095E-2</c:v>
                </c:pt>
                <c:pt idx="6">
                  <c:v>1.121967450928483E-2</c:v>
                </c:pt>
                <c:pt idx="7">
                  <c:v>5.8157983267018978E-3</c:v>
                </c:pt>
                <c:pt idx="8">
                  <c:v>3.2323893931579034E-3</c:v>
                </c:pt>
                <c:pt idx="9">
                  <c:v>1.9067120769706574E-3</c:v>
                </c:pt>
                <c:pt idx="10">
                  <c:v>1.1887726854984532E-3</c:v>
                </c:pt>
                <c:pt idx="11">
                  <c:v>2.2107459176479006E-4</c:v>
                </c:pt>
                <c:pt idx="12">
                  <c:v>8.4179714226010022E-5</c:v>
                </c:pt>
                <c:pt idx="13">
                  <c:v>4.5803264335079102E-5</c:v>
                </c:pt>
                <c:pt idx="14">
                  <c:v>3.0226255215704678E-5</c:v>
                </c:pt>
                <c:pt idx="15">
                  <c:v>2.2366990661717375E-5</c:v>
                </c:pt>
                <c:pt idx="16">
                  <c:v>1.7807786887392194E-5</c:v>
                </c:pt>
                <c:pt idx="17">
                  <c:v>1.4897242665735525E-5</c:v>
                </c:pt>
                <c:pt idx="18">
                  <c:v>1.2906256556423773E-5</c:v>
                </c:pt>
                <c:pt idx="19">
                  <c:v>1.0395915912290127E-5</c:v>
                </c:pt>
                <c:pt idx="20">
                  <c:v>8.9007947088814261E-6</c:v>
                </c:pt>
                <c:pt idx="21">
                  <c:v>7.9191331468637363E-6</c:v>
                </c:pt>
                <c:pt idx="22">
                  <c:v>7.2294248654614386E-6</c:v>
                </c:pt>
                <c:pt idx="23">
                  <c:v>6.7202074314941175E-6</c:v>
                </c:pt>
              </c:numCache>
            </c:numRef>
          </c:yVal>
          <c:smooth val="1"/>
          <c:extLst>
            <c:ext xmlns:c16="http://schemas.microsoft.com/office/drawing/2014/chart" uri="{C3380CC4-5D6E-409C-BE32-E72D297353CC}">
              <c16:uniqueId val="{00000012-EECF-4E06-B0EB-34243229D6E2}"/>
            </c:ext>
          </c:extLst>
        </c:ser>
        <c:ser>
          <c:idx val="19"/>
          <c:order val="19"/>
          <c:spPr>
            <a:ln w="9525" cap="rnd">
              <a:solidFill>
                <a:schemeClr val="accent2">
                  <a:lumMod val="80000"/>
                </a:schemeClr>
              </a:solidFill>
              <a:round/>
            </a:ln>
            <a:effectLst/>
          </c:spPr>
          <c:marker>
            <c:symbol val="none"/>
          </c:marker>
          <c:xVal>
            <c:numRef>
              <c:f>Rauscher!$FL$1:$GI$1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Rauscher!$FL$22:$GI$22</c:f>
              <c:numCache>
                <c:formatCode>0%</c:formatCode>
                <c:ptCount val="24"/>
                <c:pt idx="0">
                  <c:v>2.0449289459228538E-18</c:v>
                </c:pt>
                <c:pt idx="1">
                  <c:v>1.4081474421810487E-8</c:v>
                </c:pt>
                <c:pt idx="2">
                  <c:v>8.060816309418548E-5</c:v>
                </c:pt>
                <c:pt idx="3">
                  <c:v>4.6583314795007366E-2</c:v>
                </c:pt>
                <c:pt idx="4">
                  <c:v>0.31248705597715914</c:v>
                </c:pt>
                <c:pt idx="5">
                  <c:v>0.35930514781287659</c:v>
                </c:pt>
                <c:pt idx="6">
                  <c:v>0.29780345725830459</c:v>
                </c:pt>
                <c:pt idx="7">
                  <c:v>0.22917032921683908</c:v>
                </c:pt>
                <c:pt idx="8">
                  <c:v>0.17130593250729123</c:v>
                </c:pt>
                <c:pt idx="9">
                  <c:v>0.12724291174711957</c:v>
                </c:pt>
                <c:pt idx="10">
                  <c:v>9.5395326732732461E-2</c:v>
                </c:pt>
                <c:pt idx="11">
                  <c:v>3.0846544198906135E-2</c:v>
                </c:pt>
                <c:pt idx="12">
                  <c:v>1.5487981910998438E-2</c:v>
                </c:pt>
                <c:pt idx="13">
                  <c:v>9.9484549363006523E-3</c:v>
                </c:pt>
                <c:pt idx="14">
                  <c:v>7.3331645761666644E-3</c:v>
                </c:pt>
                <c:pt idx="15">
                  <c:v>5.8726559432210361E-3</c:v>
                </c:pt>
                <c:pt idx="16">
                  <c:v>4.9610875026904564E-3</c:v>
                </c:pt>
                <c:pt idx="17">
                  <c:v>4.3460306000644355E-3</c:v>
                </c:pt>
                <c:pt idx="18">
                  <c:v>3.9066377447095537E-3</c:v>
                </c:pt>
                <c:pt idx="19">
                  <c:v>3.3257495890061913E-3</c:v>
                </c:pt>
                <c:pt idx="20">
                  <c:v>2.9622078587335158E-3</c:v>
                </c:pt>
                <c:pt idx="21">
                  <c:v>2.7147782325280452E-3</c:v>
                </c:pt>
                <c:pt idx="22">
                  <c:v>2.5361237258038844E-3</c:v>
                </c:pt>
                <c:pt idx="23">
                  <c:v>2.4013604139271044E-3</c:v>
                </c:pt>
              </c:numCache>
            </c:numRef>
          </c:yVal>
          <c:smooth val="1"/>
          <c:extLst>
            <c:ext xmlns:c16="http://schemas.microsoft.com/office/drawing/2014/chart" uri="{C3380CC4-5D6E-409C-BE32-E72D297353CC}">
              <c16:uniqueId val="{00000013-EECF-4E06-B0EB-34243229D6E2}"/>
            </c:ext>
          </c:extLst>
        </c:ser>
        <c:ser>
          <c:idx val="20"/>
          <c:order val="20"/>
          <c:spPr>
            <a:ln w="25400" cap="rnd">
              <a:solidFill>
                <a:srgbClr val="FF0000"/>
              </a:solidFill>
              <a:round/>
            </a:ln>
            <a:effectLst/>
          </c:spPr>
          <c:marker>
            <c:symbol val="none"/>
          </c:marker>
          <c:xVal>
            <c:numRef>
              <c:f>Rauscher!$FL$1:$GI$1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Rauscher!$FL$23:$GI$23</c:f>
              <c:numCache>
                <c:formatCode>0%</c:formatCode>
                <c:ptCount val="24"/>
                <c:pt idx="0">
                  <c:v>3.2260264112574824E-22</c:v>
                </c:pt>
                <c:pt idx="1">
                  <c:v>5.5085127391541664E-11</c:v>
                </c:pt>
                <c:pt idx="2">
                  <c:v>1.5702308936076057E-6</c:v>
                </c:pt>
                <c:pt idx="3">
                  <c:v>4.5186962402346447E-3</c:v>
                </c:pt>
                <c:pt idx="4">
                  <c:v>6.7641608125343061E-2</c:v>
                </c:pt>
                <c:pt idx="5">
                  <c:v>0.12589393571632576</c:v>
                </c:pt>
                <c:pt idx="6">
                  <c:v>0.14385029593598375</c:v>
                </c:pt>
                <c:pt idx="7">
                  <c:v>0.13923203324068523</c:v>
                </c:pt>
                <c:pt idx="8">
                  <c:v>0.1236098257308122</c:v>
                </c:pt>
                <c:pt idx="9">
                  <c:v>0.10495763711488583</c:v>
                </c:pt>
                <c:pt idx="10">
                  <c:v>8.7576468926322551E-2</c:v>
                </c:pt>
                <c:pt idx="11">
                  <c:v>3.9039702546976092E-2</c:v>
                </c:pt>
                <c:pt idx="12">
                  <c:v>2.3015194164531894E-2</c:v>
                </c:pt>
                <c:pt idx="13">
                  <c:v>1.6278236105881444E-2</c:v>
                </c:pt>
                <c:pt idx="14">
                  <c:v>1.2794728325073997E-2</c:v>
                </c:pt>
                <c:pt idx="15">
                  <c:v>1.0727391861962358E-2</c:v>
                </c:pt>
                <c:pt idx="16">
                  <c:v>9.3794298008602357E-3</c:v>
                </c:pt>
                <c:pt idx="17">
                  <c:v>8.4394141785502658E-3</c:v>
                </c:pt>
                <c:pt idx="18">
                  <c:v>7.7503022553324311E-3</c:v>
                </c:pt>
                <c:pt idx="19">
                  <c:v>6.8131666136014872E-3</c:v>
                </c:pt>
                <c:pt idx="20">
                  <c:v>6.2091902736461846E-3</c:v>
                </c:pt>
                <c:pt idx="21">
                  <c:v>5.7892696504525725E-3</c:v>
                </c:pt>
                <c:pt idx="22">
                  <c:v>5.481126718240561E-3</c:v>
                </c:pt>
                <c:pt idx="23">
                  <c:v>5.2457155985666691E-3</c:v>
                </c:pt>
              </c:numCache>
            </c:numRef>
          </c:yVal>
          <c:smooth val="1"/>
          <c:extLst>
            <c:ext xmlns:c16="http://schemas.microsoft.com/office/drawing/2014/chart" uri="{C3380CC4-5D6E-409C-BE32-E72D297353CC}">
              <c16:uniqueId val="{00000014-EECF-4E06-B0EB-34243229D6E2}"/>
            </c:ext>
          </c:extLst>
        </c:ser>
        <c:ser>
          <c:idx val="21"/>
          <c:order val="21"/>
          <c:spPr>
            <a:ln w="9525" cap="rnd">
              <a:solidFill>
                <a:schemeClr val="accent4">
                  <a:lumMod val="80000"/>
                </a:schemeClr>
              </a:solidFill>
              <a:round/>
            </a:ln>
            <a:effectLst/>
          </c:spPr>
          <c:marker>
            <c:symbol val="none"/>
          </c:marker>
          <c:xVal>
            <c:numRef>
              <c:f>Rauscher!$FL$1:$GI$1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Rauscher!$FL$24:$GI$24</c:f>
              <c:numCache>
                <c:formatCode>0%</c:formatCode>
                <c:ptCount val="24"/>
                <c:pt idx="0">
                  <c:v>6.7947205900866017E-24</c:v>
                </c:pt>
                <c:pt idx="1">
                  <c:v>5.2448903373749088E-12</c:v>
                </c:pt>
                <c:pt idx="2">
                  <c:v>3.1788113630300087E-7</c:v>
                </c:pt>
                <c:pt idx="3">
                  <c:v>1.9449729781341109E-3</c:v>
                </c:pt>
                <c:pt idx="4">
                  <c:v>4.2453543021961318E-2</c:v>
                </c:pt>
                <c:pt idx="5">
                  <c:v>9.9079677195751711E-2</c:v>
                </c:pt>
                <c:pt idx="6">
                  <c:v>0.13164681877939904</c:v>
                </c:pt>
                <c:pt idx="7">
                  <c:v>0.14191838427538558</c:v>
                </c:pt>
                <c:pt idx="8">
                  <c:v>0.13660053480429243</c:v>
                </c:pt>
                <c:pt idx="9">
                  <c:v>0.12351320254321924</c:v>
                </c:pt>
                <c:pt idx="10">
                  <c:v>0.10837440191985037</c:v>
                </c:pt>
                <c:pt idx="11">
                  <c:v>5.617791547004123E-2</c:v>
                </c:pt>
                <c:pt idx="12">
                  <c:v>3.5713604257711827E-2</c:v>
                </c:pt>
                <c:pt idx="13">
                  <c:v>2.6429097509053902E-2</c:v>
                </c:pt>
                <c:pt idx="14">
                  <c:v>2.1409672602070082E-2</c:v>
                </c:pt>
                <c:pt idx="15">
                  <c:v>1.8341425212458504E-2</c:v>
                </c:pt>
                <c:pt idx="16">
                  <c:v>1.6298039043936133E-2</c:v>
                </c:pt>
                <c:pt idx="17">
                  <c:v>1.4850162435121224E-2</c:v>
                </c:pt>
                <c:pt idx="18">
                  <c:v>1.3775441667010745E-2</c:v>
                </c:pt>
                <c:pt idx="19">
                  <c:v>1.2293849306336915E-2</c:v>
                </c:pt>
                <c:pt idx="20">
                  <c:v>1.1325407378438764E-2</c:v>
                </c:pt>
                <c:pt idx="21">
                  <c:v>1.064517079654184E-2</c:v>
                </c:pt>
                <c:pt idx="22">
                  <c:v>1.0142118751458953E-2</c:v>
                </c:pt>
                <c:pt idx="23">
                  <c:v>9.7554562234002939E-3</c:v>
                </c:pt>
              </c:numCache>
            </c:numRef>
          </c:yVal>
          <c:smooth val="1"/>
          <c:extLst>
            <c:ext xmlns:c16="http://schemas.microsoft.com/office/drawing/2014/chart" uri="{C3380CC4-5D6E-409C-BE32-E72D297353CC}">
              <c16:uniqueId val="{00000015-EECF-4E06-B0EB-34243229D6E2}"/>
            </c:ext>
          </c:extLst>
        </c:ser>
        <c:ser>
          <c:idx val="22"/>
          <c:order val="22"/>
          <c:spPr>
            <a:ln w="9525" cap="rnd">
              <a:solidFill>
                <a:schemeClr val="accent5">
                  <a:lumMod val="80000"/>
                </a:schemeClr>
              </a:solidFill>
              <a:round/>
            </a:ln>
            <a:effectLst/>
          </c:spPr>
          <c:marker>
            <c:symbol val="none"/>
          </c:marker>
          <c:xVal>
            <c:numRef>
              <c:f>Rauscher!$FL$1:$GI$1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Rauscher!$FL$25:$GI$25</c:f>
              <c:numCache>
                <c:formatCode>0%</c:formatCode>
                <c:ptCount val="24"/>
                <c:pt idx="0">
                  <c:v>2.1862834119210409E-25</c:v>
                </c:pt>
                <c:pt idx="1">
                  <c:v>3.2573960007824647E-13</c:v>
                </c:pt>
                <c:pt idx="2">
                  <c:v>2.7428278352739812E-8</c:v>
                </c:pt>
                <c:pt idx="3">
                  <c:v>2.3315622127329796E-4</c:v>
                </c:pt>
                <c:pt idx="4">
                  <c:v>5.9985626539467837E-3</c:v>
                </c:pt>
                <c:pt idx="5">
                  <c:v>1.5451040645391984E-2</c:v>
                </c:pt>
                <c:pt idx="6">
                  <c:v>2.1925194256262742E-2</c:v>
                </c:pt>
                <c:pt idx="7">
                  <c:v>2.4772605597172374E-2</c:v>
                </c:pt>
                <c:pt idx="8">
                  <c:v>2.4699342464413018E-2</c:v>
                </c:pt>
                <c:pt idx="9">
                  <c:v>2.2953364065688448E-2</c:v>
                </c:pt>
                <c:pt idx="10">
                  <c:v>2.0586364242199236E-2</c:v>
                </c:pt>
                <c:pt idx="11">
                  <c:v>1.1396683514953545E-2</c:v>
                </c:pt>
                <c:pt idx="12">
                  <c:v>7.4873220584116707E-3</c:v>
                </c:pt>
                <c:pt idx="13">
                  <c:v>5.6512320974948039E-3</c:v>
                </c:pt>
                <c:pt idx="14">
                  <c:v>4.638556200631372E-3</c:v>
                </c:pt>
                <c:pt idx="15">
                  <c:v>4.0113066724536814E-3</c:v>
                </c:pt>
                <c:pt idx="16">
                  <c:v>3.5896171619459703E-3</c:v>
                </c:pt>
                <c:pt idx="17">
                  <c:v>3.2886978712987377E-3</c:v>
                </c:pt>
                <c:pt idx="18">
                  <c:v>3.064095523993646E-3</c:v>
                </c:pt>
                <c:pt idx="19">
                  <c:v>2.7525844153214814E-3</c:v>
                </c:pt>
                <c:pt idx="20">
                  <c:v>2.5476900377217971E-3</c:v>
                </c:pt>
                <c:pt idx="21">
                  <c:v>2.4031196036356341E-3</c:v>
                </c:pt>
                <c:pt idx="22">
                  <c:v>2.2958390614038981E-3</c:v>
                </c:pt>
                <c:pt idx="23">
                  <c:v>2.2131575496027716E-3</c:v>
                </c:pt>
              </c:numCache>
            </c:numRef>
          </c:yVal>
          <c:smooth val="1"/>
          <c:extLst>
            <c:ext xmlns:c16="http://schemas.microsoft.com/office/drawing/2014/chart" uri="{C3380CC4-5D6E-409C-BE32-E72D297353CC}">
              <c16:uniqueId val="{00000016-EECF-4E06-B0EB-34243229D6E2}"/>
            </c:ext>
          </c:extLst>
        </c:ser>
        <c:ser>
          <c:idx val="23"/>
          <c:order val="23"/>
          <c:spPr>
            <a:ln w="9525" cap="rnd">
              <a:solidFill>
                <a:schemeClr val="accent6">
                  <a:lumMod val="80000"/>
                </a:schemeClr>
              </a:solidFill>
              <a:round/>
            </a:ln>
            <a:effectLst/>
          </c:spPr>
          <c:marker>
            <c:symbol val="none"/>
          </c:marker>
          <c:xVal>
            <c:numRef>
              <c:f>Rauscher!$FL$1:$GI$1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Rauscher!$FL$26:$GI$26</c:f>
              <c:numCache>
                <c:formatCode>0%</c:formatCode>
                <c:ptCount val="24"/>
                <c:pt idx="0">
                  <c:v>4.1848954728978764E-30</c:v>
                </c:pt>
                <c:pt idx="1">
                  <c:v>5.7602830519824126E-16</c:v>
                </c:pt>
                <c:pt idx="2">
                  <c:v>4.6619688686824695E-10</c:v>
                </c:pt>
                <c:pt idx="3">
                  <c:v>3.8090386921603504E-5</c:v>
                </c:pt>
                <c:pt idx="4">
                  <c:v>3.0381859639327176E-3</c:v>
                </c:pt>
                <c:pt idx="5">
                  <c:v>1.5429937083579785E-2</c:v>
                </c:pt>
                <c:pt idx="6">
                  <c:v>3.442780870239863E-2</c:v>
                </c:pt>
                <c:pt idx="7">
                  <c:v>5.3744901384202876E-2</c:v>
                </c:pt>
                <c:pt idx="8">
                  <c:v>6.8288993515016064E-2</c:v>
                </c:pt>
                <c:pt idx="9">
                  <c:v>7.6632229599829779E-2</c:v>
                </c:pt>
                <c:pt idx="10">
                  <c:v>7.9921680284230787E-2</c:v>
                </c:pt>
                <c:pt idx="11">
                  <c:v>6.9570152042795361E-2</c:v>
                </c:pt>
                <c:pt idx="12">
                  <c:v>5.7312682257060633E-2</c:v>
                </c:pt>
                <c:pt idx="13">
                  <c:v>4.9549036907270944E-2</c:v>
                </c:pt>
                <c:pt idx="14">
                  <c:v>4.4523243837190786E-2</c:v>
                </c:pt>
                <c:pt idx="15">
                  <c:v>4.1074262235199638E-2</c:v>
                </c:pt>
                <c:pt idx="16">
                  <c:v>3.8582644027133399E-2</c:v>
                </c:pt>
                <c:pt idx="17">
                  <c:v>3.6706906842551172E-2</c:v>
                </c:pt>
                <c:pt idx="18">
                  <c:v>3.5247642926683524E-2</c:v>
                </c:pt>
                <c:pt idx="19">
                  <c:v>3.3130224406700215E-2</c:v>
                </c:pt>
                <c:pt idx="20">
                  <c:v>3.1671620496020458E-2</c:v>
                </c:pt>
                <c:pt idx="21">
                  <c:v>3.0607584423133719E-2</c:v>
                </c:pt>
                <c:pt idx="22">
                  <c:v>2.9797861013272801E-2</c:v>
                </c:pt>
                <c:pt idx="23">
                  <c:v>2.9161372775165628E-2</c:v>
                </c:pt>
              </c:numCache>
            </c:numRef>
          </c:yVal>
          <c:smooth val="1"/>
          <c:extLst>
            <c:ext xmlns:c16="http://schemas.microsoft.com/office/drawing/2014/chart" uri="{C3380CC4-5D6E-409C-BE32-E72D297353CC}">
              <c16:uniqueId val="{00000017-EECF-4E06-B0EB-34243229D6E2}"/>
            </c:ext>
          </c:extLst>
        </c:ser>
        <c:ser>
          <c:idx val="24"/>
          <c:order val="24"/>
          <c:spPr>
            <a:ln w="9525" cap="rnd">
              <a:solidFill>
                <a:schemeClr val="accent1">
                  <a:lumMod val="60000"/>
                  <a:lumOff val="40000"/>
                </a:schemeClr>
              </a:solidFill>
              <a:round/>
            </a:ln>
            <a:effectLst/>
          </c:spPr>
          <c:marker>
            <c:symbol val="none"/>
          </c:marker>
          <c:xVal>
            <c:numRef>
              <c:f>Rauscher!$FL$1:$GI$1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Rauscher!$FL$27:$GI$27</c:f>
              <c:numCache>
                <c:formatCode>0%</c:formatCode>
                <c:ptCount val="24"/>
                <c:pt idx="0">
                  <c:v>2.2887614356540915E-32</c:v>
                </c:pt>
                <c:pt idx="1">
                  <c:v>2.7488902219596875E-17</c:v>
                </c:pt>
                <c:pt idx="2">
                  <c:v>6.5717611527728233E-11</c:v>
                </c:pt>
                <c:pt idx="3">
                  <c:v>1.5860855766849162E-5</c:v>
                </c:pt>
                <c:pt idx="4">
                  <c:v>2.174327704467194E-3</c:v>
                </c:pt>
                <c:pt idx="5">
                  <c:v>1.5282501625356529E-2</c:v>
                </c:pt>
                <c:pt idx="6">
                  <c:v>4.2346687357266127E-2</c:v>
                </c:pt>
                <c:pt idx="7">
                  <c:v>7.7169762665364697E-2</c:v>
                </c:pt>
                <c:pt idx="8">
                  <c:v>0.11011854913911201</c:v>
                </c:pt>
                <c:pt idx="9">
                  <c:v>0.13524497339764985</c:v>
                </c:pt>
                <c:pt idx="10">
                  <c:v>0.15161221732003141</c:v>
                </c:pt>
                <c:pt idx="11">
                  <c:v>0.16389749345739826</c:v>
                </c:pt>
                <c:pt idx="12">
                  <c:v>0.15046655453905705</c:v>
                </c:pt>
                <c:pt idx="13">
                  <c:v>0.13881883313072016</c:v>
                </c:pt>
                <c:pt idx="14">
                  <c:v>0.13026145460660468</c:v>
                </c:pt>
                <c:pt idx="15">
                  <c:v>0.12394781159781872</c:v>
                </c:pt>
                <c:pt idx="16">
                  <c:v>0.11916289697600808</c:v>
                </c:pt>
                <c:pt idx="17">
                  <c:v>0.11543482181270161</c:v>
                </c:pt>
                <c:pt idx="18">
                  <c:v>0.11245819584984666</c:v>
                </c:pt>
                <c:pt idx="19">
                  <c:v>0.1080173170063027</c:v>
                </c:pt>
                <c:pt idx="20">
                  <c:v>0.10487193382212535</c:v>
                </c:pt>
                <c:pt idx="21">
                  <c:v>0.10253167094263484</c:v>
                </c:pt>
                <c:pt idx="22">
                  <c:v>0.10072425396667756</c:v>
                </c:pt>
                <c:pt idx="23">
                  <c:v>9.928712289263282E-2</c:v>
                </c:pt>
              </c:numCache>
            </c:numRef>
          </c:yVal>
          <c:smooth val="1"/>
          <c:extLst>
            <c:ext xmlns:c16="http://schemas.microsoft.com/office/drawing/2014/chart" uri="{C3380CC4-5D6E-409C-BE32-E72D297353CC}">
              <c16:uniqueId val="{00000018-EECF-4E06-B0EB-34243229D6E2}"/>
            </c:ext>
          </c:extLst>
        </c:ser>
        <c:ser>
          <c:idx val="25"/>
          <c:order val="25"/>
          <c:spPr>
            <a:ln w="9525" cap="rnd">
              <a:solidFill>
                <a:schemeClr val="accent2">
                  <a:lumMod val="60000"/>
                  <a:lumOff val="40000"/>
                </a:schemeClr>
              </a:solidFill>
              <a:round/>
            </a:ln>
            <a:effectLst/>
          </c:spPr>
          <c:marker>
            <c:symbol val="none"/>
          </c:marker>
          <c:xVal>
            <c:numRef>
              <c:f>Rauscher!$FL$1:$GI$1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Rauscher!$FL$28:$GI$28</c:f>
              <c:numCache>
                <c:formatCode>0%</c:formatCode>
                <c:ptCount val="24"/>
                <c:pt idx="0">
                  <c:v>8.5469246579026875E-37</c:v>
                </c:pt>
                <c:pt idx="1">
                  <c:v>3.7476830820198764E-20</c:v>
                </c:pt>
                <c:pt idx="2">
                  <c:v>5.4135891029412358E-13</c:v>
                </c:pt>
                <c:pt idx="3">
                  <c:v>7.8945647470526472E-7</c:v>
                </c:pt>
                <c:pt idx="4">
                  <c:v>2.660269302053079E-4</c:v>
                </c:pt>
                <c:pt idx="5">
                  <c:v>3.2074099425257342E-3</c:v>
                </c:pt>
                <c:pt idx="6">
                  <c:v>1.2735590149541337E-2</c:v>
                </c:pt>
                <c:pt idx="7">
                  <c:v>3.0008654182546311E-2</c:v>
                </c:pt>
                <c:pt idx="8">
                  <c:v>5.192298201759115E-2</c:v>
                </c:pt>
                <c:pt idx="9">
                  <c:v>7.4083265428104436E-2</c:v>
                </c:pt>
                <c:pt idx="10">
                  <c:v>9.362957537733782E-2</c:v>
                </c:pt>
                <c:pt idx="11">
                  <c:v>0.14504099740704501</c:v>
                </c:pt>
                <c:pt idx="12">
                  <c:v>0.15939630432892862</c:v>
                </c:pt>
                <c:pt idx="13">
                  <c:v>0.16381684008100864</c:v>
                </c:pt>
                <c:pt idx="14">
                  <c:v>0.16518629055488274</c:v>
                </c:pt>
                <c:pt idx="15">
                  <c:v>0.16546909246739402</c:v>
                </c:pt>
                <c:pt idx="16">
                  <c:v>0.16533280456920943</c:v>
                </c:pt>
                <c:pt idx="17">
                  <c:v>0.16503451624452997</c:v>
                </c:pt>
                <c:pt idx="18">
                  <c:v>0.1646815832284752</c:v>
                </c:pt>
                <c:pt idx="19">
                  <c:v>0.16397259457418625</c:v>
                </c:pt>
                <c:pt idx="20">
                  <c:v>0.16334172264638097</c:v>
                </c:pt>
                <c:pt idx="21">
                  <c:v>0.16280429924237547</c:v>
                </c:pt>
                <c:pt idx="22">
                  <c:v>0.16234984466626376</c:v>
                </c:pt>
                <c:pt idx="23">
                  <c:v>0.16196408846237606</c:v>
                </c:pt>
              </c:numCache>
            </c:numRef>
          </c:yVal>
          <c:smooth val="1"/>
          <c:extLst>
            <c:ext xmlns:c16="http://schemas.microsoft.com/office/drawing/2014/chart" uri="{C3380CC4-5D6E-409C-BE32-E72D297353CC}">
              <c16:uniqueId val="{00000019-EECF-4E06-B0EB-34243229D6E2}"/>
            </c:ext>
          </c:extLst>
        </c:ser>
        <c:ser>
          <c:idx val="26"/>
          <c:order val="26"/>
          <c:spPr>
            <a:ln w="9525" cap="rnd">
              <a:solidFill>
                <a:schemeClr val="accent3">
                  <a:lumMod val="60000"/>
                  <a:lumOff val="40000"/>
                </a:schemeClr>
              </a:solidFill>
              <a:round/>
            </a:ln>
            <a:effectLst/>
          </c:spPr>
          <c:marker>
            <c:symbol val="none"/>
          </c:marker>
          <c:xVal>
            <c:numRef>
              <c:f>Rauscher!$FL$1:$GI$1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Rauscher!$FL$29:$GI$29</c:f>
              <c:numCache>
                <c:formatCode>0%</c:formatCode>
                <c:ptCount val="24"/>
                <c:pt idx="0">
                  <c:v>4.3298119150355385E-38</c:v>
                </c:pt>
                <c:pt idx="1">
                  <c:v>5.39536568472014E-21</c:v>
                </c:pt>
                <c:pt idx="2">
                  <c:v>1.3138408241882887E-13</c:v>
                </c:pt>
                <c:pt idx="3">
                  <c:v>3.2298703506635169E-7</c:v>
                </c:pt>
                <c:pt idx="4">
                  <c:v>1.413130336425443E-4</c:v>
                </c:pt>
                <c:pt idx="5">
                  <c:v>1.9927412856489031E-3</c:v>
                </c:pt>
                <c:pt idx="6">
                  <c:v>8.7836578231126564E-3</c:v>
                </c:pt>
                <c:pt idx="7">
                  <c:v>2.229989267271958E-2</c:v>
                </c:pt>
                <c:pt idx="8">
                  <c:v>4.08052290802687E-2</c:v>
                </c:pt>
                <c:pt idx="9">
                  <c:v>6.0810176429367271E-2</c:v>
                </c:pt>
                <c:pt idx="10">
                  <c:v>7.9577293224515205E-2</c:v>
                </c:pt>
                <c:pt idx="11">
                  <c:v>0.13684431934281807</c:v>
                </c:pt>
                <c:pt idx="12">
                  <c:v>0.15845070928603339</c:v>
                </c:pt>
                <c:pt idx="13">
                  <c:v>0.16802830649666753</c:v>
                </c:pt>
                <c:pt idx="14">
                  <c:v>0.17300947331024405</c:v>
                </c:pt>
                <c:pt idx="15">
                  <c:v>0.17591090064720147</c:v>
                </c:pt>
                <c:pt idx="16">
                  <c:v>0.17774397482650808</c:v>
                </c:pt>
                <c:pt idx="17">
                  <c:v>0.17897428256798589</c:v>
                </c:pt>
                <c:pt idx="18">
                  <c:v>0.17983941110579962</c:v>
                </c:pt>
                <c:pt idx="19">
                  <c:v>0.18094521193194277</c:v>
                </c:pt>
                <c:pt idx="20">
                  <c:v>0.18159878992409939</c:v>
                </c:pt>
                <c:pt idx="21">
                  <c:v>0.18201688685177533</c:v>
                </c:pt>
                <c:pt idx="22">
                  <c:v>0.18230042683965872</c:v>
                </c:pt>
                <c:pt idx="23">
                  <c:v>0.18250154081893347</c:v>
                </c:pt>
              </c:numCache>
            </c:numRef>
          </c:yVal>
          <c:smooth val="1"/>
          <c:extLst>
            <c:ext xmlns:c16="http://schemas.microsoft.com/office/drawing/2014/chart" uri="{C3380CC4-5D6E-409C-BE32-E72D297353CC}">
              <c16:uniqueId val="{0000001A-EECF-4E06-B0EB-34243229D6E2}"/>
            </c:ext>
          </c:extLst>
        </c:ser>
        <c:ser>
          <c:idx val="27"/>
          <c:order val="27"/>
          <c:spPr>
            <a:ln w="9525" cap="rnd">
              <a:solidFill>
                <a:schemeClr val="accent4">
                  <a:lumMod val="60000"/>
                  <a:lumOff val="40000"/>
                </a:schemeClr>
              </a:solidFill>
              <a:round/>
            </a:ln>
            <a:effectLst/>
          </c:spPr>
          <c:marker>
            <c:symbol val="none"/>
          </c:marker>
          <c:xVal>
            <c:numRef>
              <c:f>Rauscher!$FL$1:$GI$1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Rauscher!$FL$30:$GI$30</c:f>
              <c:numCache>
                <c:formatCode>0%</c:formatCode>
                <c:ptCount val="24"/>
                <c:pt idx="0">
                  <c:v>4.713572893684252E-41</c:v>
                </c:pt>
                <c:pt idx="1">
                  <c:v>5.1250692924611426E-23</c:v>
                </c:pt>
                <c:pt idx="2">
                  <c:v>3.6865526291877039E-15</c:v>
                </c:pt>
                <c:pt idx="3">
                  <c:v>2.6770815782572982E-8</c:v>
                </c:pt>
                <c:pt idx="4">
                  <c:v>2.0130666332153268E-5</c:v>
                </c:pt>
                <c:pt idx="5">
                  <c:v>3.9286785733995709E-4</c:v>
                </c:pt>
                <c:pt idx="6">
                  <c:v>2.1505559934295805E-3</c:v>
                </c:pt>
                <c:pt idx="7">
                  <c:v>6.3734994297171043E-3</c:v>
                </c:pt>
                <c:pt idx="8">
                  <c:v>1.3097574378574034E-2</c:v>
                </c:pt>
                <c:pt idx="9">
                  <c:v>2.1362457858462244E-2</c:v>
                </c:pt>
                <c:pt idx="10">
                  <c:v>3.0048586011514472E-2</c:v>
                </c:pt>
                <c:pt idx="11">
                  <c:v>6.4171385677624732E-2</c:v>
                </c:pt>
                <c:pt idx="12">
                  <c:v>8.2803503783475299E-2</c:v>
                </c:pt>
                <c:pt idx="13">
                  <c:v>9.3704599022157845E-2</c:v>
                </c:pt>
                <c:pt idx="14">
                  <c:v>0.10075446319444623</c:v>
                </c:pt>
                <c:pt idx="15">
                  <c:v>0.10566401969825664</c:v>
                </c:pt>
                <c:pt idx="16">
                  <c:v>0.10927208727587058</c:v>
                </c:pt>
                <c:pt idx="17">
                  <c:v>0.11203274102197439</c:v>
                </c:pt>
                <c:pt idx="18">
                  <c:v>0.11421185561737764</c:v>
                </c:pt>
                <c:pt idx="19">
                  <c:v>0.11743062924056449</c:v>
                </c:pt>
                <c:pt idx="20">
                  <c:v>0.11969257935182241</c:v>
                </c:pt>
                <c:pt idx="21">
                  <c:v>0.12136848904342538</c:v>
                </c:pt>
                <c:pt idx="22">
                  <c:v>0.12265971152857703</c:v>
                </c:pt>
                <c:pt idx="23">
                  <c:v>0.12368492815040792</c:v>
                </c:pt>
              </c:numCache>
            </c:numRef>
          </c:yVal>
          <c:smooth val="1"/>
          <c:extLst>
            <c:ext xmlns:c16="http://schemas.microsoft.com/office/drawing/2014/chart" uri="{C3380CC4-5D6E-409C-BE32-E72D297353CC}">
              <c16:uniqueId val="{0000001B-EECF-4E06-B0EB-34243229D6E2}"/>
            </c:ext>
          </c:extLst>
        </c:ser>
        <c:ser>
          <c:idx val="28"/>
          <c:order val="28"/>
          <c:spPr>
            <a:ln w="9525" cap="rnd">
              <a:solidFill>
                <a:schemeClr val="accent5">
                  <a:lumMod val="60000"/>
                  <a:lumOff val="40000"/>
                </a:schemeClr>
              </a:solidFill>
              <a:round/>
            </a:ln>
            <a:effectLst/>
          </c:spPr>
          <c:marker>
            <c:symbol val="none"/>
          </c:marker>
          <c:xVal>
            <c:numRef>
              <c:f>Rauscher!$FL$1:$GI$1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Rauscher!$FL$31:$GI$31</c:f>
              <c:numCache>
                <c:formatCode>0%</c:formatCode>
                <c:ptCount val="24"/>
                <c:pt idx="0">
                  <c:v>1.2530202076681033E-41</c:v>
                </c:pt>
                <c:pt idx="1">
                  <c:v>2.7334229510037669E-23</c:v>
                </c:pt>
                <c:pt idx="2">
                  <c:v>2.7850125541508325E-15</c:v>
                </c:pt>
                <c:pt idx="3">
                  <c:v>2.8646261254855512E-8</c:v>
                </c:pt>
                <c:pt idx="4">
                  <c:v>2.5636828915366685E-5</c:v>
                </c:pt>
                <c:pt idx="5">
                  <c:v>5.5540852334132001E-4</c:v>
                </c:pt>
                <c:pt idx="6">
                  <c:v>3.2595430502105663E-3</c:v>
                </c:pt>
                <c:pt idx="7">
                  <c:v>1.0152754019488713E-2</c:v>
                </c:pt>
                <c:pt idx="8">
                  <c:v>2.1656922682490528E-2</c:v>
                </c:pt>
                <c:pt idx="9">
                  <c:v>3.6362778484538213E-2</c:v>
                </c:pt>
                <c:pt idx="10">
                  <c:v>5.2349176783676357E-2</c:v>
                </c:pt>
                <c:pt idx="11">
                  <c:v>0.11985803634459478</c:v>
                </c:pt>
                <c:pt idx="12">
                  <c:v>0.16013800637844519</c:v>
                </c:pt>
                <c:pt idx="13">
                  <c:v>0.18504552521668788</c:v>
                </c:pt>
                <c:pt idx="14">
                  <c:v>0.20175762609160725</c:v>
                </c:pt>
                <c:pt idx="15">
                  <c:v>0.21370406500953107</c:v>
                </c:pt>
                <c:pt idx="16">
                  <c:v>0.22265624769996598</c:v>
                </c:pt>
                <c:pt idx="17">
                  <c:v>0.22960989626869208</c:v>
                </c:pt>
                <c:pt idx="18">
                  <c:v>0.23516507467030281</c:v>
                </c:pt>
                <c:pt idx="19">
                  <c:v>0.24348208730745452</c:v>
                </c:pt>
                <c:pt idx="20">
                  <c:v>0.24940941794820962</c:v>
                </c:pt>
                <c:pt idx="21">
                  <c:v>0.25384672461351726</c:v>
                </c:pt>
                <c:pt idx="22">
                  <c:v>0.2572927534313264</c:v>
                </c:pt>
                <c:pt idx="23">
                  <c:v>0.26004612955041417</c:v>
                </c:pt>
              </c:numCache>
            </c:numRef>
          </c:yVal>
          <c:smooth val="1"/>
          <c:extLst>
            <c:ext xmlns:c16="http://schemas.microsoft.com/office/drawing/2014/chart" uri="{C3380CC4-5D6E-409C-BE32-E72D297353CC}">
              <c16:uniqueId val="{0000001C-EECF-4E06-B0EB-34243229D6E2}"/>
            </c:ext>
          </c:extLst>
        </c:ser>
        <c:ser>
          <c:idx val="29"/>
          <c:order val="29"/>
          <c:spPr>
            <a:ln w="9525" cap="rnd">
              <a:solidFill>
                <a:schemeClr val="accent6">
                  <a:lumMod val="60000"/>
                  <a:lumOff val="40000"/>
                </a:schemeClr>
              </a:solidFill>
              <a:round/>
            </a:ln>
            <a:effectLst/>
          </c:spPr>
          <c:marker>
            <c:symbol val="none"/>
          </c:marker>
          <c:xVal>
            <c:numRef>
              <c:f>Rauscher!$FL$1:$GI$1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Rauscher!$FL$32:$GI$32</c:f>
              <c:numCache>
                <c:formatCode>0%</c:formatCode>
                <c:ptCount val="24"/>
                <c:pt idx="0">
                  <c:v>0</c:v>
                </c:pt>
                <c:pt idx="1">
                  <c:v>0</c:v>
                </c:pt>
                <c:pt idx="2">
                  <c:v>0</c:v>
                </c:pt>
                <c:pt idx="3">
                  <c:v>0</c:v>
                </c:pt>
                <c:pt idx="4">
                  <c:v>0</c:v>
                </c:pt>
                <c:pt idx="5">
                  <c:v>0</c:v>
                </c:pt>
                <c:pt idx="6">
                  <c:v>0</c:v>
                </c:pt>
                <c:pt idx="7">
                  <c:v>0</c:v>
                </c:pt>
                <c:pt idx="8">
                  <c:v>0</c:v>
                </c:pt>
                <c:pt idx="9">
                  <c:v>0</c:v>
                </c:pt>
                <c:pt idx="10">
                  <c:v>0</c:v>
                </c:pt>
                <c:pt idx="11">
                  <c:v>0</c:v>
                </c:pt>
                <c:pt idx="12">
                  <c:v>0</c:v>
                </c:pt>
                <c:pt idx="13">
                  <c:v>0</c:v>
                </c:pt>
                <c:pt idx="14">
                  <c:v>0</c:v>
                </c:pt>
                <c:pt idx="15">
                  <c:v>0</c:v>
                </c:pt>
                <c:pt idx="16">
                  <c:v>0</c:v>
                </c:pt>
                <c:pt idx="17">
                  <c:v>0</c:v>
                </c:pt>
                <c:pt idx="18">
                  <c:v>0</c:v>
                </c:pt>
                <c:pt idx="19">
                  <c:v>0</c:v>
                </c:pt>
                <c:pt idx="20">
                  <c:v>0</c:v>
                </c:pt>
                <c:pt idx="21">
                  <c:v>0</c:v>
                </c:pt>
                <c:pt idx="22">
                  <c:v>0</c:v>
                </c:pt>
                <c:pt idx="23">
                  <c:v>0</c:v>
                </c:pt>
              </c:numCache>
            </c:numRef>
          </c:yVal>
          <c:smooth val="1"/>
          <c:extLst>
            <c:ext xmlns:c16="http://schemas.microsoft.com/office/drawing/2014/chart" uri="{C3380CC4-5D6E-409C-BE32-E72D297353CC}">
              <c16:uniqueId val="{0000001D-EECF-4E06-B0EB-34243229D6E2}"/>
            </c:ext>
          </c:extLst>
        </c:ser>
        <c:ser>
          <c:idx val="30"/>
          <c:order val="30"/>
          <c:spPr>
            <a:ln w="9525" cap="rnd">
              <a:solidFill>
                <a:schemeClr val="accent1">
                  <a:lumMod val="50000"/>
                </a:schemeClr>
              </a:solidFill>
              <a:round/>
            </a:ln>
            <a:effectLst/>
          </c:spPr>
          <c:marker>
            <c:symbol val="none"/>
          </c:marker>
          <c:xVal>
            <c:numRef>
              <c:f>Rauscher!$FL$1:$GI$1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Rauscher!$FL$33:$GI$33</c:f>
              <c:numCache>
                <c:formatCode>0%</c:formatCode>
                <c:ptCount val="24"/>
                <c:pt idx="0">
                  <c:v>0</c:v>
                </c:pt>
                <c:pt idx="1">
                  <c:v>0</c:v>
                </c:pt>
                <c:pt idx="2">
                  <c:v>0</c:v>
                </c:pt>
                <c:pt idx="3">
                  <c:v>0</c:v>
                </c:pt>
                <c:pt idx="4">
                  <c:v>0</c:v>
                </c:pt>
                <c:pt idx="5">
                  <c:v>0</c:v>
                </c:pt>
                <c:pt idx="6">
                  <c:v>0</c:v>
                </c:pt>
                <c:pt idx="7">
                  <c:v>0</c:v>
                </c:pt>
                <c:pt idx="8">
                  <c:v>0</c:v>
                </c:pt>
                <c:pt idx="9">
                  <c:v>0</c:v>
                </c:pt>
                <c:pt idx="10">
                  <c:v>0</c:v>
                </c:pt>
                <c:pt idx="11">
                  <c:v>0</c:v>
                </c:pt>
                <c:pt idx="12">
                  <c:v>0</c:v>
                </c:pt>
                <c:pt idx="13">
                  <c:v>0</c:v>
                </c:pt>
                <c:pt idx="14">
                  <c:v>0</c:v>
                </c:pt>
                <c:pt idx="15">
                  <c:v>0</c:v>
                </c:pt>
                <c:pt idx="16">
                  <c:v>0</c:v>
                </c:pt>
                <c:pt idx="17">
                  <c:v>0</c:v>
                </c:pt>
                <c:pt idx="18">
                  <c:v>0</c:v>
                </c:pt>
                <c:pt idx="19">
                  <c:v>0</c:v>
                </c:pt>
                <c:pt idx="20">
                  <c:v>0</c:v>
                </c:pt>
                <c:pt idx="21">
                  <c:v>0</c:v>
                </c:pt>
                <c:pt idx="22">
                  <c:v>0</c:v>
                </c:pt>
                <c:pt idx="23">
                  <c:v>0</c:v>
                </c:pt>
              </c:numCache>
            </c:numRef>
          </c:yVal>
          <c:smooth val="1"/>
          <c:extLst>
            <c:ext xmlns:c16="http://schemas.microsoft.com/office/drawing/2014/chart" uri="{C3380CC4-5D6E-409C-BE32-E72D297353CC}">
              <c16:uniqueId val="{0000001E-EECF-4E06-B0EB-34243229D6E2}"/>
            </c:ext>
          </c:extLst>
        </c:ser>
        <c:ser>
          <c:idx val="31"/>
          <c:order val="31"/>
          <c:spPr>
            <a:ln w="9525" cap="rnd">
              <a:solidFill>
                <a:schemeClr val="accent2">
                  <a:lumMod val="50000"/>
                </a:schemeClr>
              </a:solidFill>
              <a:round/>
            </a:ln>
            <a:effectLst/>
          </c:spPr>
          <c:marker>
            <c:symbol val="none"/>
          </c:marker>
          <c:xVal>
            <c:numRef>
              <c:f>Rauscher!$FL$1:$GI$1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Rauscher!$FL$34:$GI$34</c:f>
              <c:numCache>
                <c:formatCode>0%</c:formatCode>
                <c:ptCount val="24"/>
                <c:pt idx="0">
                  <c:v>0</c:v>
                </c:pt>
                <c:pt idx="1">
                  <c:v>0</c:v>
                </c:pt>
                <c:pt idx="2">
                  <c:v>0</c:v>
                </c:pt>
                <c:pt idx="3">
                  <c:v>0</c:v>
                </c:pt>
                <c:pt idx="4">
                  <c:v>0</c:v>
                </c:pt>
                <c:pt idx="5">
                  <c:v>0</c:v>
                </c:pt>
                <c:pt idx="6">
                  <c:v>0</c:v>
                </c:pt>
                <c:pt idx="7">
                  <c:v>0</c:v>
                </c:pt>
                <c:pt idx="8">
                  <c:v>0</c:v>
                </c:pt>
                <c:pt idx="9">
                  <c:v>0</c:v>
                </c:pt>
                <c:pt idx="10">
                  <c:v>0</c:v>
                </c:pt>
                <c:pt idx="11">
                  <c:v>0</c:v>
                </c:pt>
                <c:pt idx="12">
                  <c:v>0</c:v>
                </c:pt>
                <c:pt idx="13">
                  <c:v>0</c:v>
                </c:pt>
                <c:pt idx="14">
                  <c:v>0</c:v>
                </c:pt>
                <c:pt idx="15">
                  <c:v>0</c:v>
                </c:pt>
                <c:pt idx="16">
                  <c:v>0</c:v>
                </c:pt>
                <c:pt idx="17">
                  <c:v>0</c:v>
                </c:pt>
                <c:pt idx="18">
                  <c:v>0</c:v>
                </c:pt>
                <c:pt idx="19">
                  <c:v>0</c:v>
                </c:pt>
                <c:pt idx="20">
                  <c:v>0</c:v>
                </c:pt>
                <c:pt idx="21">
                  <c:v>0</c:v>
                </c:pt>
                <c:pt idx="22">
                  <c:v>0</c:v>
                </c:pt>
                <c:pt idx="23">
                  <c:v>0</c:v>
                </c:pt>
              </c:numCache>
            </c:numRef>
          </c:yVal>
          <c:smooth val="1"/>
          <c:extLst>
            <c:ext xmlns:c16="http://schemas.microsoft.com/office/drawing/2014/chart" uri="{C3380CC4-5D6E-409C-BE32-E72D297353CC}">
              <c16:uniqueId val="{0000001F-EECF-4E06-B0EB-34243229D6E2}"/>
            </c:ext>
          </c:extLst>
        </c:ser>
        <c:ser>
          <c:idx val="32"/>
          <c:order val="32"/>
          <c:spPr>
            <a:ln w="9525" cap="rnd">
              <a:solidFill>
                <a:schemeClr val="accent3">
                  <a:lumMod val="50000"/>
                </a:schemeClr>
              </a:solidFill>
              <a:round/>
            </a:ln>
            <a:effectLst/>
          </c:spPr>
          <c:marker>
            <c:symbol val="none"/>
          </c:marker>
          <c:xVal>
            <c:numRef>
              <c:f>Rauscher!$FL$1:$GI$1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Rauscher!$FL$35:$GI$35</c:f>
              <c:numCache>
                <c:formatCode>0%</c:formatCode>
                <c:ptCount val="24"/>
                <c:pt idx="0">
                  <c:v>0</c:v>
                </c:pt>
                <c:pt idx="1">
                  <c:v>0</c:v>
                </c:pt>
                <c:pt idx="2">
                  <c:v>0</c:v>
                </c:pt>
                <c:pt idx="3">
                  <c:v>0</c:v>
                </c:pt>
                <c:pt idx="4">
                  <c:v>0</c:v>
                </c:pt>
                <c:pt idx="5">
                  <c:v>0</c:v>
                </c:pt>
                <c:pt idx="6">
                  <c:v>0</c:v>
                </c:pt>
                <c:pt idx="7">
                  <c:v>0</c:v>
                </c:pt>
                <c:pt idx="8">
                  <c:v>0</c:v>
                </c:pt>
                <c:pt idx="9">
                  <c:v>0</c:v>
                </c:pt>
                <c:pt idx="10">
                  <c:v>0</c:v>
                </c:pt>
                <c:pt idx="11">
                  <c:v>0</c:v>
                </c:pt>
                <c:pt idx="12">
                  <c:v>0</c:v>
                </c:pt>
                <c:pt idx="13">
                  <c:v>0</c:v>
                </c:pt>
                <c:pt idx="14">
                  <c:v>0</c:v>
                </c:pt>
                <c:pt idx="15">
                  <c:v>0</c:v>
                </c:pt>
                <c:pt idx="16">
                  <c:v>0</c:v>
                </c:pt>
                <c:pt idx="17">
                  <c:v>0</c:v>
                </c:pt>
                <c:pt idx="18">
                  <c:v>0</c:v>
                </c:pt>
                <c:pt idx="19">
                  <c:v>0</c:v>
                </c:pt>
                <c:pt idx="20">
                  <c:v>0</c:v>
                </c:pt>
                <c:pt idx="21">
                  <c:v>0</c:v>
                </c:pt>
                <c:pt idx="22">
                  <c:v>0</c:v>
                </c:pt>
                <c:pt idx="23">
                  <c:v>0</c:v>
                </c:pt>
              </c:numCache>
            </c:numRef>
          </c:yVal>
          <c:smooth val="1"/>
          <c:extLst>
            <c:ext xmlns:c16="http://schemas.microsoft.com/office/drawing/2014/chart" uri="{C3380CC4-5D6E-409C-BE32-E72D297353CC}">
              <c16:uniqueId val="{00000020-EECF-4E06-B0EB-34243229D6E2}"/>
            </c:ext>
          </c:extLst>
        </c:ser>
        <c:ser>
          <c:idx val="33"/>
          <c:order val="33"/>
          <c:spPr>
            <a:ln w="9525" cap="rnd">
              <a:solidFill>
                <a:schemeClr val="accent4">
                  <a:lumMod val="50000"/>
                </a:schemeClr>
              </a:solidFill>
              <a:round/>
            </a:ln>
            <a:effectLst/>
          </c:spPr>
          <c:marker>
            <c:symbol val="none"/>
          </c:marker>
          <c:xVal>
            <c:numRef>
              <c:f>Rauscher!$FL$1:$GI$1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Rauscher!$FL$36:$GI$36</c:f>
              <c:numCache>
                <c:formatCode>0%</c:formatCode>
                <c:ptCount val="24"/>
                <c:pt idx="0">
                  <c:v>3.0765784556099316E-53</c:v>
                </c:pt>
                <c:pt idx="1">
                  <c:v>2.161923729560556E-44</c:v>
                </c:pt>
                <c:pt idx="2">
                  <c:v>3.9534158141633105E-41</c:v>
                </c:pt>
                <c:pt idx="3">
                  <c:v>7.2983568216978694E-39</c:v>
                </c:pt>
                <c:pt idx="4">
                  <c:v>2.7671159161323092E-38</c:v>
                </c:pt>
                <c:pt idx="5">
                  <c:v>2.2593271917298932E-38</c:v>
                </c:pt>
                <c:pt idx="6">
                  <c:v>1.4904783484702329E-38</c:v>
                </c:pt>
                <c:pt idx="7">
                  <c:v>9.7443864929599654E-39</c:v>
                </c:pt>
                <c:pt idx="8">
                  <c:v>6.445678619667691E-39</c:v>
                </c:pt>
                <c:pt idx="9">
                  <c:v>4.3534137635834767E-39</c:v>
                </c:pt>
                <c:pt idx="10">
                  <c:v>3.024708517685413E-39</c:v>
                </c:pt>
                <c:pt idx="11">
                  <c:v>7.7847235086428585E-40</c:v>
                </c:pt>
                <c:pt idx="12">
                  <c:v>3.4871580543791615E-40</c:v>
                </c:pt>
                <c:pt idx="13">
                  <c:v>2.0916861000118407E-40</c:v>
                </c:pt>
                <c:pt idx="14">
                  <c:v>1.4730190196321663E-40</c:v>
                </c:pt>
                <c:pt idx="15">
                  <c:v>1.1418038834445317E-40</c:v>
                </c:pt>
                <c:pt idx="16">
                  <c:v>9.4126925061046638E-41</c:v>
                </c:pt>
                <c:pt idx="17">
                  <c:v>8.0903960958490532E-41</c:v>
                </c:pt>
                <c:pt idx="18">
                  <c:v>7.1626241558156852E-41</c:v>
                </c:pt>
                <c:pt idx="19">
                  <c:v>5.9600045598342573E-41</c:v>
                </c:pt>
                <c:pt idx="20">
                  <c:v>5.2226700959748244E-41</c:v>
                </c:pt>
                <c:pt idx="21">
                  <c:v>4.728260928734062E-41</c:v>
                </c:pt>
                <c:pt idx="22">
                  <c:v>4.3752968511473691E-41</c:v>
                </c:pt>
                <c:pt idx="23">
                  <c:v>4.1114067287311663E-41</c:v>
                </c:pt>
              </c:numCache>
            </c:numRef>
          </c:yVal>
          <c:smooth val="1"/>
          <c:extLst>
            <c:ext xmlns:c16="http://schemas.microsoft.com/office/drawing/2014/chart" uri="{C3380CC4-5D6E-409C-BE32-E72D297353CC}">
              <c16:uniqueId val="{00000021-EECF-4E06-B0EB-34243229D6E2}"/>
            </c:ext>
          </c:extLst>
        </c:ser>
        <c:ser>
          <c:idx val="34"/>
          <c:order val="34"/>
          <c:spPr>
            <a:ln w="9525" cap="rnd">
              <a:solidFill>
                <a:schemeClr val="accent5">
                  <a:lumMod val="50000"/>
                </a:schemeClr>
              </a:solidFill>
              <a:round/>
            </a:ln>
            <a:effectLst/>
          </c:spPr>
          <c:marker>
            <c:symbol val="none"/>
          </c:marker>
          <c:xVal>
            <c:numRef>
              <c:f>Rauscher!$FL$1:$GI$1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Rauscher!$FL$37:$GI$37</c:f>
              <c:numCache>
                <c:formatCode>0%</c:formatCode>
                <c:ptCount val="24"/>
                <c:pt idx="0">
                  <c:v>9.1998302627648384E-53</c:v>
                </c:pt>
                <c:pt idx="1">
                  <c:v>3.9824490142651254E-43</c:v>
                </c:pt>
                <c:pt idx="2">
                  <c:v>1.8075127483311236E-39</c:v>
                </c:pt>
                <c:pt idx="3">
                  <c:v>8.2819572472116976E-37</c:v>
                </c:pt>
                <c:pt idx="4">
                  <c:v>4.9469184730039745E-36</c:v>
                </c:pt>
                <c:pt idx="5">
                  <c:v>5.3054989792240057E-36</c:v>
                </c:pt>
                <c:pt idx="6">
                  <c:v>4.1979047597515414E-36</c:v>
                </c:pt>
                <c:pt idx="7">
                  <c:v>3.1250809426503085E-36</c:v>
                </c:pt>
                <c:pt idx="8">
                  <c:v>2.2786378758679494E-36</c:v>
                </c:pt>
                <c:pt idx="9">
                  <c:v>1.6601087104151688E-36</c:v>
                </c:pt>
                <c:pt idx="10">
                  <c:v>1.2254907742433267E-36</c:v>
                </c:pt>
                <c:pt idx="11">
                  <c:v>3.7829405185111716E-37</c:v>
                </c:pt>
                <c:pt idx="12">
                  <c:v>1.8558285614090307E-37</c:v>
                </c:pt>
                <c:pt idx="13">
                  <c:v>1.1755758984915641E-37</c:v>
                </c:pt>
                <c:pt idx="14">
                  <c:v>8.5852802902250497E-38</c:v>
                </c:pt>
                <c:pt idx="15">
                  <c:v>6.8299513735467589E-38</c:v>
                </c:pt>
                <c:pt idx="16">
                  <c:v>5.7411639116645571E-38</c:v>
                </c:pt>
                <c:pt idx="17">
                  <c:v>5.0099782812742978E-38</c:v>
                </c:pt>
                <c:pt idx="18">
                  <c:v>4.4895437540160894E-38</c:v>
                </c:pt>
                <c:pt idx="19">
                  <c:v>3.804281258694812E-38</c:v>
                </c:pt>
                <c:pt idx="20">
                  <c:v>3.3772141875735311E-38</c:v>
                </c:pt>
                <c:pt idx="21">
                  <c:v>3.0874322497232019E-38</c:v>
                </c:pt>
                <c:pt idx="22">
                  <c:v>2.8786808385951066E-38</c:v>
                </c:pt>
                <c:pt idx="23">
                  <c:v>2.7215005649009921E-38</c:v>
                </c:pt>
              </c:numCache>
            </c:numRef>
          </c:yVal>
          <c:smooth val="1"/>
          <c:extLst>
            <c:ext xmlns:c16="http://schemas.microsoft.com/office/drawing/2014/chart" uri="{C3380CC4-5D6E-409C-BE32-E72D297353CC}">
              <c16:uniqueId val="{00000022-EECF-4E06-B0EB-34243229D6E2}"/>
            </c:ext>
          </c:extLst>
        </c:ser>
        <c:ser>
          <c:idx val="35"/>
          <c:order val="35"/>
          <c:spPr>
            <a:ln w="9525" cap="rnd">
              <a:solidFill>
                <a:schemeClr val="accent6">
                  <a:lumMod val="50000"/>
                </a:schemeClr>
              </a:solidFill>
              <a:round/>
            </a:ln>
            <a:effectLst/>
          </c:spPr>
          <c:marker>
            <c:symbol val="none"/>
          </c:marker>
          <c:xVal>
            <c:numRef>
              <c:f>Rauscher!$FL$1:$GI$1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Rauscher!$FL$38:$GI$38</c:f>
              <c:numCache>
                <c:formatCode>0%</c:formatCode>
                <c:ptCount val="24"/>
                <c:pt idx="0">
                  <c:v>7.5270321436156705E-54</c:v>
                </c:pt>
                <c:pt idx="1">
                  <c:v>4.7883819965706732E-42</c:v>
                </c:pt>
                <c:pt idx="2">
                  <c:v>2.6346154744964374E-37</c:v>
                </c:pt>
                <c:pt idx="3">
                  <c:v>1.4634104704280351E-33</c:v>
                </c:pt>
                <c:pt idx="4">
                  <c:v>3.0434528577653975E-32</c:v>
                </c:pt>
                <c:pt idx="5">
                  <c:v>6.8998119200049849E-32</c:v>
                </c:pt>
                <c:pt idx="6">
                  <c:v>8.9921399909400111E-32</c:v>
                </c:pt>
                <c:pt idx="7">
                  <c:v>9.5607368221964464E-32</c:v>
                </c:pt>
                <c:pt idx="8">
                  <c:v>9.1076244912883051E-32</c:v>
                </c:pt>
                <c:pt idx="9">
                  <c:v>8.1689475556992621E-32</c:v>
                </c:pt>
                <c:pt idx="10">
                  <c:v>7.121630650367866E-32</c:v>
                </c:pt>
                <c:pt idx="11">
                  <c:v>3.6209153627013352E-32</c:v>
                </c:pt>
                <c:pt idx="12">
                  <c:v>2.2797459116618431E-32</c:v>
                </c:pt>
                <c:pt idx="13">
                  <c:v>1.6773168242690425E-32</c:v>
                </c:pt>
                <c:pt idx="14">
                  <c:v>1.3535141494518913E-32</c:v>
                </c:pt>
                <c:pt idx="15">
                  <c:v>1.156340818514657E-32</c:v>
                </c:pt>
                <c:pt idx="16">
                  <c:v>1.0253877699394268E-32</c:v>
                </c:pt>
                <c:pt idx="17">
                  <c:v>9.3279022250977471E-33</c:v>
                </c:pt>
                <c:pt idx="18">
                  <c:v>8.6416826682329115E-33</c:v>
                </c:pt>
                <c:pt idx="19">
                  <c:v>7.6973399943906787E-33</c:v>
                </c:pt>
                <c:pt idx="20">
                  <c:v>7.0811960545642999E-33</c:v>
                </c:pt>
                <c:pt idx="21">
                  <c:v>6.6489860385706794E-33</c:v>
                </c:pt>
                <c:pt idx="22">
                  <c:v>6.3296759876582401E-33</c:v>
                </c:pt>
                <c:pt idx="23">
                  <c:v>6.0844366424469069E-33</c:v>
                </c:pt>
              </c:numCache>
            </c:numRef>
          </c:yVal>
          <c:smooth val="1"/>
          <c:extLst>
            <c:ext xmlns:c16="http://schemas.microsoft.com/office/drawing/2014/chart" uri="{C3380CC4-5D6E-409C-BE32-E72D297353CC}">
              <c16:uniqueId val="{00000023-EECF-4E06-B0EB-34243229D6E2}"/>
            </c:ext>
          </c:extLst>
        </c:ser>
        <c:ser>
          <c:idx val="36"/>
          <c:order val="36"/>
          <c:spPr>
            <a:ln w="9525" cap="rnd">
              <a:solidFill>
                <a:schemeClr val="accent1">
                  <a:lumMod val="70000"/>
                  <a:lumOff val="30000"/>
                </a:schemeClr>
              </a:solidFill>
              <a:round/>
            </a:ln>
            <a:effectLst/>
          </c:spPr>
          <c:marker>
            <c:symbol val="none"/>
          </c:marker>
          <c:xVal>
            <c:numRef>
              <c:f>Rauscher!$FL$1:$GI$1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Rauscher!$FL$39:$GI$39</c:f>
              <c:numCache>
                <c:formatCode>0%</c:formatCode>
                <c:ptCount val="24"/>
                <c:pt idx="0">
                  <c:v>1.0332909032999292E-54</c:v>
                </c:pt>
                <c:pt idx="1">
                  <c:v>8.290626951693413E-43</c:v>
                </c:pt>
                <c:pt idx="2">
                  <c:v>5.122897866693954E-38</c:v>
                </c:pt>
                <c:pt idx="3">
                  <c:v>3.1956888831647215E-34</c:v>
                </c:pt>
                <c:pt idx="4">
                  <c:v>7.0431161453390081E-33</c:v>
                </c:pt>
                <c:pt idx="5">
                  <c:v>1.6533145439100723E-32</c:v>
                </c:pt>
                <c:pt idx="6">
                  <c:v>2.205267453372611E-32</c:v>
                </c:pt>
                <c:pt idx="7">
                  <c:v>2.3839083463607863E-32</c:v>
                </c:pt>
                <c:pt idx="8">
                  <c:v>2.2993405238851889E-32</c:v>
                </c:pt>
                <c:pt idx="9">
                  <c:v>2.0824005731382044E-32</c:v>
                </c:pt>
                <c:pt idx="10">
                  <c:v>1.8295218659946321E-32</c:v>
                </c:pt>
                <c:pt idx="11">
                  <c:v>9.5204287415306045E-33</c:v>
                </c:pt>
                <c:pt idx="12">
                  <c:v>6.0640750323301177E-33</c:v>
                </c:pt>
                <c:pt idx="13">
                  <c:v>4.4928013478026401E-33</c:v>
                </c:pt>
                <c:pt idx="14">
                  <c:v>3.642343565521346E-33</c:v>
                </c:pt>
                <c:pt idx="15">
                  <c:v>3.122079524163113E-33</c:v>
                </c:pt>
                <c:pt idx="16">
                  <c:v>2.7754041614264806E-33</c:v>
                </c:pt>
                <c:pt idx="17">
                  <c:v>2.5296596007265846E-33</c:v>
                </c:pt>
                <c:pt idx="18">
                  <c:v>2.3471908996588111E-33</c:v>
                </c:pt>
                <c:pt idx="19">
                  <c:v>2.0955535610180532E-33</c:v>
                </c:pt>
                <c:pt idx="20">
                  <c:v>1.9310108436903874E-33</c:v>
                </c:pt>
                <c:pt idx="21">
                  <c:v>1.8154049427983554E-33</c:v>
                </c:pt>
                <c:pt idx="22">
                  <c:v>1.7298943124387718E-33</c:v>
                </c:pt>
                <c:pt idx="23">
                  <c:v>1.6641576424640822E-33</c:v>
                </c:pt>
              </c:numCache>
            </c:numRef>
          </c:yVal>
          <c:smooth val="1"/>
          <c:extLst>
            <c:ext xmlns:c16="http://schemas.microsoft.com/office/drawing/2014/chart" uri="{C3380CC4-5D6E-409C-BE32-E72D297353CC}">
              <c16:uniqueId val="{00000024-EECF-4E06-B0EB-34243229D6E2}"/>
            </c:ext>
          </c:extLst>
        </c:ser>
        <c:ser>
          <c:idx val="37"/>
          <c:order val="37"/>
          <c:spPr>
            <a:ln w="9525" cap="rnd">
              <a:solidFill>
                <a:schemeClr val="accent2">
                  <a:lumMod val="70000"/>
                  <a:lumOff val="30000"/>
                </a:schemeClr>
              </a:solidFill>
              <a:round/>
            </a:ln>
            <a:effectLst/>
          </c:spPr>
          <c:marker>
            <c:symbol val="none"/>
          </c:marker>
          <c:xVal>
            <c:numRef>
              <c:f>Rauscher!$FL$1:$GI$1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Rauscher!$FL$40:$GI$40</c:f>
              <c:numCache>
                <c:formatCode>0%</c:formatCode>
                <c:ptCount val="24"/>
                <c:pt idx="0">
                  <c:v>1.722239078823847E-53</c:v>
                </c:pt>
                <c:pt idx="1">
                  <c:v>3.5616783534062299E-40</c:v>
                </c:pt>
                <c:pt idx="2">
                  <c:v>1.1173294999730953E-34</c:v>
                </c:pt>
                <c:pt idx="3">
                  <c:v>3.5385741802799802E-30</c:v>
                </c:pt>
                <c:pt idx="4">
                  <c:v>1.7572266657292821E-28</c:v>
                </c:pt>
                <c:pt idx="5">
                  <c:v>6.7158021685205077E-28</c:v>
                </c:pt>
                <c:pt idx="6">
                  <c:v>1.2397191936049579E-27</c:v>
                </c:pt>
                <c:pt idx="7">
                  <c:v>1.6902516188692812E-27</c:v>
                </c:pt>
                <c:pt idx="8">
                  <c:v>1.9402822548572139E-27</c:v>
                </c:pt>
                <c:pt idx="9">
                  <c:v>2.0119896703555859E-27</c:v>
                </c:pt>
                <c:pt idx="10">
                  <c:v>1.969876319725723E-27</c:v>
                </c:pt>
                <c:pt idx="11">
                  <c:v>1.4186573445119381E-27</c:v>
                </c:pt>
                <c:pt idx="12">
                  <c:v>1.0630296909897811E-27</c:v>
                </c:pt>
                <c:pt idx="13">
                  <c:v>8.6822830389878588E-28</c:v>
                </c:pt>
                <c:pt idx="14">
                  <c:v>7.5114116145608674E-28</c:v>
                </c:pt>
                <c:pt idx="15">
                  <c:v>6.7444193203350762E-28</c:v>
                </c:pt>
                <c:pt idx="16">
                  <c:v>6.2079298442941767E-28</c:v>
                </c:pt>
                <c:pt idx="17">
                  <c:v>5.813566183229103E-28</c:v>
                </c:pt>
                <c:pt idx="18">
                  <c:v>5.5123517826240274E-28</c:v>
                </c:pt>
                <c:pt idx="19">
                  <c:v>5.0839262640239324E-28</c:v>
                </c:pt>
                <c:pt idx="20">
                  <c:v>4.7947411359170572E-28</c:v>
                </c:pt>
                <c:pt idx="21">
                  <c:v>4.586843759387194E-28</c:v>
                </c:pt>
                <c:pt idx="22">
                  <c:v>4.4303699195093365E-28</c:v>
                </c:pt>
                <c:pt idx="23">
                  <c:v>4.3084283109630841E-28</c:v>
                </c:pt>
              </c:numCache>
            </c:numRef>
          </c:yVal>
          <c:smooth val="1"/>
          <c:extLst>
            <c:ext xmlns:c16="http://schemas.microsoft.com/office/drawing/2014/chart" uri="{C3380CC4-5D6E-409C-BE32-E72D297353CC}">
              <c16:uniqueId val="{00000025-EECF-4E06-B0EB-34243229D6E2}"/>
            </c:ext>
          </c:extLst>
        </c:ser>
        <c:ser>
          <c:idx val="38"/>
          <c:order val="38"/>
          <c:spPr>
            <a:ln w="9525" cap="rnd">
              <a:solidFill>
                <a:schemeClr val="accent3">
                  <a:lumMod val="70000"/>
                  <a:lumOff val="30000"/>
                </a:schemeClr>
              </a:solidFill>
              <a:round/>
            </a:ln>
            <a:effectLst/>
          </c:spPr>
          <c:marker>
            <c:symbol val="none"/>
          </c:marker>
          <c:xVal>
            <c:numRef>
              <c:f>Rauscher!$FL$1:$GI$1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Rauscher!$FL$41:$GI$41</c:f>
              <c:numCache>
                <c:formatCode>0%</c:formatCode>
                <c:ptCount val="24"/>
                <c:pt idx="0">
                  <c:v>5.8697893184163897E-58</c:v>
                </c:pt>
                <c:pt idx="1">
                  <c:v>4.8772755583815561E-42</c:v>
                </c:pt>
                <c:pt idx="2">
                  <c:v>3.0669071134340333E-35</c:v>
                </c:pt>
                <c:pt idx="3">
                  <c:v>1.9469034872017019E-29</c:v>
                </c:pt>
                <c:pt idx="4">
                  <c:v>4.3285484630273904E-27</c:v>
                </c:pt>
                <c:pt idx="5">
                  <c:v>4.0664124092093356E-26</c:v>
                </c:pt>
                <c:pt idx="6">
                  <c:v>1.3672130811594106E-25</c:v>
                </c:pt>
                <c:pt idx="7">
                  <c:v>2.8606437590519411E-25</c:v>
                </c:pt>
                <c:pt idx="8">
                  <c:v>4.5276931049938634E-25</c:v>
                </c:pt>
                <c:pt idx="9">
                  <c:v>6.0275045507380769E-25</c:v>
                </c:pt>
                <c:pt idx="10">
                  <c:v>7.2069339821870366E-25</c:v>
                </c:pt>
                <c:pt idx="11">
                  <c:v>9.4534089858674206E-25</c:v>
                </c:pt>
                <c:pt idx="12">
                  <c:v>9.5599585094489024E-25</c:v>
                </c:pt>
                <c:pt idx="13">
                  <c:v>9.3468303027334219E-25</c:v>
                </c:pt>
                <c:pt idx="14">
                  <c:v>9.1165779588234954E-25</c:v>
                </c:pt>
                <c:pt idx="15">
                  <c:v>8.9177390527263187E-25</c:v>
                </c:pt>
                <c:pt idx="16">
                  <c:v>8.7529999734746302E-25</c:v>
                </c:pt>
                <c:pt idx="17">
                  <c:v>8.6169325566179236E-25</c:v>
                </c:pt>
                <c:pt idx="18">
                  <c:v>8.5036808986891365E-25</c:v>
                </c:pt>
                <c:pt idx="19">
                  <c:v>8.3273958155046602E-25</c:v>
                </c:pt>
                <c:pt idx="20">
                  <c:v>8.1973802969055659E-25</c:v>
                </c:pt>
                <c:pt idx="21">
                  <c:v>8.0979265075074304E-25</c:v>
                </c:pt>
                <c:pt idx="22">
                  <c:v>8.0195471782107603E-25</c:v>
                </c:pt>
                <c:pt idx="23">
                  <c:v>7.9562552273781884E-25</c:v>
                </c:pt>
              </c:numCache>
            </c:numRef>
          </c:yVal>
          <c:smooth val="1"/>
          <c:extLst>
            <c:ext xmlns:c16="http://schemas.microsoft.com/office/drawing/2014/chart" uri="{C3380CC4-5D6E-409C-BE32-E72D297353CC}">
              <c16:uniqueId val="{00000026-EECF-4E06-B0EB-34243229D6E2}"/>
            </c:ext>
          </c:extLst>
        </c:ser>
        <c:ser>
          <c:idx val="39"/>
          <c:order val="39"/>
          <c:spPr>
            <a:ln w="9525" cap="rnd">
              <a:solidFill>
                <a:schemeClr val="accent4">
                  <a:lumMod val="70000"/>
                  <a:lumOff val="30000"/>
                </a:schemeClr>
              </a:solidFill>
              <a:round/>
            </a:ln>
            <a:effectLst/>
          </c:spPr>
          <c:marker>
            <c:symbol val="none"/>
          </c:marker>
          <c:xVal>
            <c:numRef>
              <c:f>Rauscher!$FL$1:$GI$1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Rauscher!$FL$42:$GI$42</c:f>
              <c:numCache>
                <c:formatCode>0%</c:formatCode>
                <c:ptCount val="24"/>
                <c:pt idx="0">
                  <c:v>1.2075162765913817E-57</c:v>
                </c:pt>
                <c:pt idx="1">
                  <c:v>5.0938484265563505E-41</c:v>
                </c:pt>
                <c:pt idx="2">
                  <c:v>7.2171955029154905E-34</c:v>
                </c:pt>
                <c:pt idx="3">
                  <c:v>1.0323129902880579E-27</c:v>
                </c:pt>
                <c:pt idx="4">
                  <c:v>3.4451553884809391E-25</c:v>
                </c:pt>
                <c:pt idx="5">
                  <c:v>4.1296922558489684E-24</c:v>
                </c:pt>
                <c:pt idx="6">
                  <c:v>1.633436653517024E-23</c:v>
                </c:pt>
                <c:pt idx="7">
                  <c:v>3.8382189394975041E-23</c:v>
                </c:pt>
                <c:pt idx="8">
                  <c:v>6.6273949770969309E-23</c:v>
                </c:pt>
                <c:pt idx="9">
                  <c:v>9.4406815012965688E-23</c:v>
                </c:pt>
                <c:pt idx="10">
                  <c:v>1.1916158863953259E-22</c:v>
                </c:pt>
                <c:pt idx="11">
                  <c:v>1.8387979567992871E-22</c:v>
                </c:pt>
                <c:pt idx="12">
                  <c:v>2.0168866198621709E-22</c:v>
                </c:pt>
                <c:pt idx="13">
                  <c:v>2.0704167983311213E-22</c:v>
                </c:pt>
                <c:pt idx="14">
                  <c:v>2.0861101674262799E-22</c:v>
                </c:pt>
                <c:pt idx="15">
                  <c:v>2.0885271468588055E-22</c:v>
                </c:pt>
                <c:pt idx="16">
                  <c:v>2.0859422128235558E-22</c:v>
                </c:pt>
                <c:pt idx="17">
                  <c:v>2.081507715193845E-22</c:v>
                </c:pt>
                <c:pt idx="18">
                  <c:v>2.0765207457170299E-22</c:v>
                </c:pt>
                <c:pt idx="19">
                  <c:v>2.0667812351302005E-22</c:v>
                </c:pt>
                <c:pt idx="20">
                  <c:v>2.0582606579192478E-22</c:v>
                </c:pt>
                <c:pt idx="21">
                  <c:v>2.0510635228735166E-22</c:v>
                </c:pt>
                <c:pt idx="22">
                  <c:v>2.045008508531818E-22</c:v>
                </c:pt>
                <c:pt idx="23">
                  <c:v>2.0398863559322668E-22</c:v>
                </c:pt>
              </c:numCache>
            </c:numRef>
          </c:yVal>
          <c:smooth val="1"/>
          <c:extLst>
            <c:ext xmlns:c16="http://schemas.microsoft.com/office/drawing/2014/chart" uri="{C3380CC4-5D6E-409C-BE32-E72D297353CC}">
              <c16:uniqueId val="{00000027-EECF-4E06-B0EB-34243229D6E2}"/>
            </c:ext>
          </c:extLst>
        </c:ser>
        <c:ser>
          <c:idx val="40"/>
          <c:order val="40"/>
          <c:spPr>
            <a:ln w="9525" cap="rnd">
              <a:solidFill>
                <a:schemeClr val="accent5">
                  <a:lumMod val="70000"/>
                  <a:lumOff val="30000"/>
                </a:schemeClr>
              </a:solidFill>
              <a:round/>
            </a:ln>
            <a:effectLst/>
          </c:spPr>
          <c:marker>
            <c:symbol val="none"/>
          </c:marker>
          <c:xVal>
            <c:numRef>
              <c:f>Rauscher!$FL$1:$GI$1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Rauscher!$FL$43:$GI$43</c:f>
              <c:numCache>
                <c:formatCode>0%</c:formatCode>
                <c:ptCount val="24"/>
                <c:pt idx="0">
                  <c:v>2.7802785120902001E-58</c:v>
                </c:pt>
                <c:pt idx="1">
                  <c:v>1.8656957665308378E-41</c:v>
                </c:pt>
                <c:pt idx="2">
                  <c:v>3.3339802843815233E-34</c:v>
                </c:pt>
                <c:pt idx="3">
                  <c:v>6.0145854464770887E-28</c:v>
                </c:pt>
                <c:pt idx="4">
                  <c:v>2.2542547641893713E-25</c:v>
                </c:pt>
                <c:pt idx="5">
                  <c:v>2.8970220142421606E-24</c:v>
                </c:pt>
                <c:pt idx="6">
                  <c:v>1.2003180934789611E-23</c:v>
                </c:pt>
                <c:pt idx="7">
                  <c:v>2.9155719560220163E-23</c:v>
                </c:pt>
                <c:pt idx="8">
                  <c:v>5.1610355140886345E-23</c:v>
                </c:pt>
                <c:pt idx="9">
                  <c:v>7.4954432183923819E-23</c:v>
                </c:pt>
                <c:pt idx="10">
                  <c:v>9.6083815396621871E-23</c:v>
                </c:pt>
                <c:pt idx="11">
                  <c:v>1.5531303914492707E-22</c:v>
                </c:pt>
                <c:pt idx="12">
                  <c:v>1.7435538503230956E-22</c:v>
                </c:pt>
                <c:pt idx="13">
                  <c:v>1.8149290330828024E-22</c:v>
                </c:pt>
                <c:pt idx="14">
                  <c:v>1.8457424266341687E-22</c:v>
                </c:pt>
                <c:pt idx="15">
                  <c:v>1.8601757259163493E-22</c:v>
                </c:pt>
                <c:pt idx="16">
                  <c:v>1.8671367013537137E-22</c:v>
                </c:pt>
                <c:pt idx="17">
                  <c:v>1.8703886722588205E-22</c:v>
                </c:pt>
                <c:pt idx="18">
                  <c:v>1.8716908171119231E-22</c:v>
                </c:pt>
                <c:pt idx="19">
                  <c:v>1.8715797607258905E-22</c:v>
                </c:pt>
                <c:pt idx="20">
                  <c:v>1.8700542244493876E-22</c:v>
                </c:pt>
                <c:pt idx="21">
                  <c:v>1.8681551220342497E-22</c:v>
                </c:pt>
                <c:pt idx="22">
                  <c:v>1.8662462204664734E-22</c:v>
                </c:pt>
                <c:pt idx="23">
                  <c:v>1.8644545172972581E-22</c:v>
                </c:pt>
              </c:numCache>
            </c:numRef>
          </c:yVal>
          <c:smooth val="1"/>
          <c:extLst>
            <c:ext xmlns:c16="http://schemas.microsoft.com/office/drawing/2014/chart" uri="{C3380CC4-5D6E-409C-BE32-E72D297353CC}">
              <c16:uniqueId val="{00000028-EECF-4E06-B0EB-34243229D6E2}"/>
            </c:ext>
          </c:extLst>
        </c:ser>
        <c:ser>
          <c:idx val="41"/>
          <c:order val="41"/>
          <c:spPr>
            <a:ln w="9525" cap="rnd">
              <a:solidFill>
                <a:schemeClr val="accent6">
                  <a:lumMod val="70000"/>
                  <a:lumOff val="30000"/>
                </a:schemeClr>
              </a:solidFill>
              <a:round/>
            </a:ln>
            <a:effectLst/>
          </c:spPr>
          <c:marker>
            <c:symbol val="none"/>
          </c:marker>
          <c:xVal>
            <c:numRef>
              <c:f>Rauscher!$FL$1:$GI$1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Rauscher!$FL$44:$GI$44</c:f>
              <c:numCache>
                <c:formatCode>0%</c:formatCode>
                <c:ptCount val="24"/>
                <c:pt idx="0">
                  <c:v>4.0305525891717269E-59</c:v>
                </c:pt>
                <c:pt idx="1">
                  <c:v>6.8440963041661009E-42</c:v>
                </c:pt>
                <c:pt idx="2">
                  <c:v>1.9455294608167923E-34</c:v>
                </c:pt>
                <c:pt idx="3">
                  <c:v>5.5831588182065586E-28</c:v>
                </c:pt>
                <c:pt idx="4">
                  <c:v>2.6392287185189836E-25</c:v>
                </c:pt>
                <c:pt idx="5">
                  <c:v>3.8985730568048209E-24</c:v>
                </c:pt>
                <c:pt idx="6">
                  <c:v>1.7724342516050324E-23</c:v>
                </c:pt>
                <c:pt idx="7">
                  <c:v>4.6004199056889553E-23</c:v>
                </c:pt>
                <c:pt idx="8">
                  <c:v>8.558753205318848E-23</c:v>
                </c:pt>
                <c:pt idx="9">
                  <c:v>1.2920250463996989E-22</c:v>
                </c:pt>
                <c:pt idx="10">
                  <c:v>1.7082987413646131E-22</c:v>
                </c:pt>
                <c:pt idx="11">
                  <c:v>3.0299914181657403E-22</c:v>
                </c:pt>
                <c:pt idx="12">
                  <c:v>3.5631064353226033E-22</c:v>
                </c:pt>
                <c:pt idx="13">
                  <c:v>3.8137221416114727E-22</c:v>
                </c:pt>
                <c:pt idx="14">
                  <c:v>3.9511587146930569E-22</c:v>
                </c:pt>
                <c:pt idx="15">
                  <c:v>4.0352211263136086E-22</c:v>
                </c:pt>
                <c:pt idx="16">
                  <c:v>4.0908115250219938E-22</c:v>
                </c:pt>
                <c:pt idx="17">
                  <c:v>4.1297637735113995E-22</c:v>
                </c:pt>
                <c:pt idx="18">
                  <c:v>4.1582964707959644E-22</c:v>
                </c:pt>
                <c:pt idx="19">
                  <c:v>4.196832825435266E-22</c:v>
                </c:pt>
                <c:pt idx="20">
                  <c:v>4.2213126814177153E-22</c:v>
                </c:pt>
                <c:pt idx="21">
                  <c:v>4.2380517202879337E-22</c:v>
                </c:pt>
                <c:pt idx="22">
                  <c:v>4.2501303947215458E-22</c:v>
                </c:pt>
                <c:pt idx="23">
                  <c:v>4.2592104889260236E-22</c:v>
                </c:pt>
              </c:numCache>
            </c:numRef>
          </c:yVal>
          <c:smooth val="1"/>
          <c:extLst>
            <c:ext xmlns:c16="http://schemas.microsoft.com/office/drawing/2014/chart" uri="{C3380CC4-5D6E-409C-BE32-E72D297353CC}">
              <c16:uniqueId val="{00000029-EECF-4E06-B0EB-34243229D6E2}"/>
            </c:ext>
          </c:extLst>
        </c:ser>
        <c:ser>
          <c:idx val="42"/>
          <c:order val="42"/>
          <c:spPr>
            <a:ln w="9525" cap="rnd">
              <a:solidFill>
                <a:schemeClr val="accent1">
                  <a:lumMod val="70000"/>
                </a:schemeClr>
              </a:solidFill>
              <a:round/>
            </a:ln>
            <a:effectLst/>
          </c:spPr>
          <c:marker>
            <c:symbol val="none"/>
          </c:marker>
          <c:xVal>
            <c:numRef>
              <c:f>Rauscher!$FL$1:$GI$1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Rauscher!$FL$45:$GI$45</c:f>
              <c:numCache>
                <c:formatCode>0%</c:formatCode>
                <c:ptCount val="24"/>
                <c:pt idx="0">
                  <c:v>1.0592999405884748E-4</c:v>
                </c:pt>
                <c:pt idx="1">
                  <c:v>4.1287569933848897E-7</c:v>
                </c:pt>
                <c:pt idx="2">
                  <c:v>1.7781379429267473E-9</c:v>
                </c:pt>
                <c:pt idx="3">
                  <c:v>7.730935445173411E-13</c:v>
                </c:pt>
                <c:pt idx="4">
                  <c:v>4.4982263660483689E-15</c:v>
                </c:pt>
                <c:pt idx="5">
                  <c:v>7.5265730960982755E-17</c:v>
                </c:pt>
                <c:pt idx="6">
                  <c:v>3.7183188319969929E-18</c:v>
                </c:pt>
                <c:pt idx="7">
                  <c:v>3.8174860235275473E-19</c:v>
                </c:pt>
                <c:pt idx="8">
                  <c:v>6.2993117583660936E-20</c:v>
                </c:pt>
                <c:pt idx="9">
                  <c:v>1.4449591427419049E-20</c:v>
                </c:pt>
                <c:pt idx="10">
                  <c:v>4.2316533515739895E-21</c:v>
                </c:pt>
                <c:pt idx="11">
                  <c:v>8.1559122956693979E-23</c:v>
                </c:pt>
                <c:pt idx="12">
                  <c:v>9.9977526256528044E-24</c:v>
                </c:pt>
                <c:pt idx="13">
                  <c:v>2.7558025972227775E-24</c:v>
                </c:pt>
                <c:pt idx="14">
                  <c:v>1.1556877482469644E-24</c:v>
                </c:pt>
                <c:pt idx="15">
                  <c:v>6.1862016220202647E-25</c:v>
                </c:pt>
                <c:pt idx="16">
                  <c:v>3.863195852473476E-25</c:v>
                </c:pt>
                <c:pt idx="17">
                  <c:v>2.6754871702361527E-25</c:v>
                </c:pt>
                <c:pt idx="18">
                  <c:v>1.9928079073570789E-25</c:v>
                </c:pt>
                <c:pt idx="19">
                  <c:v>1.2796174290493554E-25</c:v>
                </c:pt>
                <c:pt idx="20">
                  <c:v>9.3180781406505789E-26</c:v>
                </c:pt>
                <c:pt idx="21">
                  <c:v>7.3423543434421357E-26</c:v>
                </c:pt>
                <c:pt idx="22">
                  <c:v>6.0987600306696105E-26</c:v>
                </c:pt>
                <c:pt idx="23">
                  <c:v>5.2565954776046295E-26</c:v>
                </c:pt>
              </c:numCache>
            </c:numRef>
          </c:yVal>
          <c:smooth val="1"/>
          <c:extLst>
            <c:ext xmlns:c16="http://schemas.microsoft.com/office/drawing/2014/chart" uri="{C3380CC4-5D6E-409C-BE32-E72D297353CC}">
              <c16:uniqueId val="{0000002A-EECF-4E06-B0EB-34243229D6E2}"/>
            </c:ext>
          </c:extLst>
        </c:ser>
        <c:ser>
          <c:idx val="43"/>
          <c:order val="43"/>
          <c:spPr>
            <a:ln w="9525" cap="rnd">
              <a:solidFill>
                <a:schemeClr val="accent2">
                  <a:lumMod val="70000"/>
                </a:schemeClr>
              </a:solidFill>
              <a:round/>
            </a:ln>
            <a:effectLst/>
          </c:spPr>
          <c:marker>
            <c:symbol val="none"/>
          </c:marker>
          <c:xVal>
            <c:numRef>
              <c:f>Rauscher!$FL$1:$GI$1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Rauscher!$FL$46:$GI$46</c:f>
              <c:numCache>
                <c:formatCode>0%</c:formatCode>
                <c:ptCount val="24"/>
                <c:pt idx="0">
                  <c:v>0.13006562352320825</c:v>
                </c:pt>
                <c:pt idx="1">
                  <c:v>7.0365545659059354E-3</c:v>
                </c:pt>
                <c:pt idx="2">
                  <c:v>1.1290281384441634E-4</c:v>
                </c:pt>
                <c:pt idx="3">
                  <c:v>1.8288157046466974E-7</c:v>
                </c:pt>
                <c:pt idx="4">
                  <c:v>2.0538962029401541E-9</c:v>
                </c:pt>
                <c:pt idx="5">
                  <c:v>5.0991060294322062E-11</c:v>
                </c:pt>
                <c:pt idx="6">
                  <c:v>3.2770502502935003E-12</c:v>
                </c:pt>
                <c:pt idx="7">
                  <c:v>4.0598849578973516E-13</c:v>
                </c:pt>
                <c:pt idx="8">
                  <c:v>7.7131046174542628E-14</c:v>
                </c:pt>
                <c:pt idx="9">
                  <c:v>1.9742019128782914E-14</c:v>
                </c:pt>
                <c:pt idx="10">
                  <c:v>6.3114041394747961E-15</c:v>
                </c:pt>
                <c:pt idx="11">
                  <c:v>1.5824433409566595E-16</c:v>
                </c:pt>
                <c:pt idx="12">
                  <c:v>2.2124724265020435E-17</c:v>
                </c:pt>
                <c:pt idx="13">
                  <c:v>6.5992639623040573E-18</c:v>
                </c:pt>
                <c:pt idx="14">
                  <c:v>2.9169960916708873E-18</c:v>
                </c:pt>
                <c:pt idx="15">
                  <c:v>1.6212103509602586E-18</c:v>
                </c:pt>
                <c:pt idx="16">
                  <c:v>1.0413626406049996E-18</c:v>
                </c:pt>
                <c:pt idx="17">
                  <c:v>7.3718776047684148E-19</c:v>
                </c:pt>
                <c:pt idx="18">
                  <c:v>5.5880034055671681E-19</c:v>
                </c:pt>
                <c:pt idx="19">
                  <c:v>3.6837940550214931E-19</c:v>
                </c:pt>
                <c:pt idx="20">
                  <c:v>2.7333895119872772E-19</c:v>
                </c:pt>
                <c:pt idx="21">
                  <c:v>2.1843916120494361E-19</c:v>
                </c:pt>
                <c:pt idx="22">
                  <c:v>1.8344112027042486E-19</c:v>
                </c:pt>
                <c:pt idx="23">
                  <c:v>1.5950257407582921E-19</c:v>
                </c:pt>
              </c:numCache>
            </c:numRef>
          </c:yVal>
          <c:smooth val="1"/>
          <c:extLst>
            <c:ext xmlns:c16="http://schemas.microsoft.com/office/drawing/2014/chart" uri="{C3380CC4-5D6E-409C-BE32-E72D297353CC}">
              <c16:uniqueId val="{0000002B-EECF-4E06-B0EB-34243229D6E2}"/>
            </c:ext>
          </c:extLst>
        </c:ser>
        <c:ser>
          <c:idx val="44"/>
          <c:order val="44"/>
          <c:spPr>
            <a:ln w="9525" cap="rnd">
              <a:solidFill>
                <a:schemeClr val="accent3">
                  <a:lumMod val="70000"/>
                </a:schemeClr>
              </a:solidFill>
              <a:round/>
            </a:ln>
            <a:effectLst/>
          </c:spPr>
          <c:marker>
            <c:symbol val="none"/>
          </c:marker>
          <c:xVal>
            <c:numRef>
              <c:f>Rauscher!$FL$1:$GI$1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Rauscher!$FL$47:$GI$47</c:f>
              <c:numCache>
                <c:formatCode>0%</c:formatCode>
                <c:ptCount val="24"/>
                <c:pt idx="0">
                  <c:v>1.5718939865240731E-2</c:v>
                </c:pt>
                <c:pt idx="1">
                  <c:v>1.7061610877103636E-3</c:v>
                </c:pt>
                <c:pt idx="2">
                  <c:v>3.877612107219724E-5</c:v>
                </c:pt>
                <c:pt idx="3">
                  <c:v>8.8967044453777923E-8</c:v>
                </c:pt>
                <c:pt idx="4">
                  <c:v>1.1891524218762772E-9</c:v>
                </c:pt>
                <c:pt idx="5">
                  <c:v>3.2772755843812075E-11</c:v>
                </c:pt>
                <c:pt idx="6">
                  <c:v>2.2580936294960911E-12</c:v>
                </c:pt>
                <c:pt idx="7">
                  <c:v>2.9401705171888233E-13</c:v>
                </c:pt>
                <c:pt idx="8">
                  <c:v>5.7981303222454517E-14</c:v>
                </c:pt>
                <c:pt idx="9">
                  <c:v>1.5277429477001995E-14</c:v>
                </c:pt>
                <c:pt idx="10">
                  <c:v>4.9987876077002612E-15</c:v>
                </c:pt>
                <c:pt idx="11">
                  <c:v>1.3437138330609335E-16</c:v>
                </c:pt>
                <c:pt idx="12">
                  <c:v>1.9452545877167223E-17</c:v>
                </c:pt>
                <c:pt idx="13">
                  <c:v>5.9246958280079696E-18</c:v>
                </c:pt>
                <c:pt idx="14">
                  <c:v>2.655549437550059E-18</c:v>
                </c:pt>
                <c:pt idx="15">
                  <c:v>1.4906576077402018E-18</c:v>
                </c:pt>
                <c:pt idx="16">
                  <c:v>9.6467387667679319E-19</c:v>
                </c:pt>
                <c:pt idx="17">
                  <c:v>6.8687329963658112E-19</c:v>
                </c:pt>
                <c:pt idx="18">
                  <c:v>5.2308368641675474E-19</c:v>
                </c:pt>
                <c:pt idx="19">
                  <c:v>3.4724327916152294E-19</c:v>
                </c:pt>
                <c:pt idx="20">
                  <c:v>2.5894052514406187E-19</c:v>
                </c:pt>
                <c:pt idx="21">
                  <c:v>2.0770597835023532E-19</c:v>
                </c:pt>
                <c:pt idx="22">
                  <c:v>1.7493438701068729E-19</c:v>
                </c:pt>
                <c:pt idx="23">
                  <c:v>1.5245939330933713E-19</c:v>
                </c:pt>
              </c:numCache>
            </c:numRef>
          </c:yVal>
          <c:smooth val="1"/>
          <c:extLst>
            <c:ext xmlns:c16="http://schemas.microsoft.com/office/drawing/2014/chart" uri="{C3380CC4-5D6E-409C-BE32-E72D297353CC}">
              <c16:uniqueId val="{0000002C-EECF-4E06-B0EB-34243229D6E2}"/>
            </c:ext>
          </c:extLst>
        </c:ser>
        <c:ser>
          <c:idx val="45"/>
          <c:order val="45"/>
          <c:spPr>
            <a:ln w="9525" cap="rnd">
              <a:solidFill>
                <a:schemeClr val="accent4">
                  <a:lumMod val="70000"/>
                </a:schemeClr>
              </a:solidFill>
              <a:round/>
            </a:ln>
            <a:effectLst/>
          </c:spPr>
          <c:marker>
            <c:symbol val="none"/>
          </c:marker>
          <c:xVal>
            <c:numRef>
              <c:f>Rauscher!$FL$1:$GI$1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Rauscher!$FL$48:$GI$48</c:f>
              <c:numCache>
                <c:formatCode>0%</c:formatCode>
                <c:ptCount val="24"/>
                <c:pt idx="0">
                  <c:v>2.7126944754491768E-6</c:v>
                </c:pt>
                <c:pt idx="1">
                  <c:v>4.1551560691184958E-3</c:v>
                </c:pt>
                <c:pt idx="2">
                  <c:v>1.1218286040459671E-2</c:v>
                </c:pt>
                <c:pt idx="3">
                  <c:v>3.0576385734717953E-3</c:v>
                </c:pt>
                <c:pt idx="4">
                  <c:v>4.4544278549813599E-4</c:v>
                </c:pt>
                <c:pt idx="5">
                  <c:v>5.1464270230520233E-5</c:v>
                </c:pt>
                <c:pt idx="6">
                  <c:v>9.2192113138839081E-6</c:v>
                </c:pt>
                <c:pt idx="7">
                  <c:v>2.3753280923680089E-6</c:v>
                </c:pt>
                <c:pt idx="8">
                  <c:v>7.8151713826562378E-7</c:v>
                </c:pt>
                <c:pt idx="9">
                  <c:v>3.0661993782381007E-7</c:v>
                </c:pt>
                <c:pt idx="10">
                  <c:v>1.3795404656703194E-7</c:v>
                </c:pt>
                <c:pt idx="11">
                  <c:v>9.6412981958868668E-9</c:v>
                </c:pt>
                <c:pt idx="12">
                  <c:v>2.2505292374087178E-9</c:v>
                </c:pt>
                <c:pt idx="13">
                  <c:v>9.1298146382540239E-10</c:v>
                </c:pt>
                <c:pt idx="14">
                  <c:v>4.9538412595285465E-10</c:v>
                </c:pt>
                <c:pt idx="15">
                  <c:v>3.1874651744067099E-10</c:v>
                </c:pt>
                <c:pt idx="16">
                  <c:v>2.2851144414079196E-10</c:v>
                </c:pt>
                <c:pt idx="17">
                  <c:v>1.761911075597984E-10</c:v>
                </c:pt>
                <c:pt idx="18">
                  <c:v>1.4300211406050246E-10</c:v>
                </c:pt>
                <c:pt idx="19">
                  <c:v>1.0444821627751141E-10</c:v>
                </c:pt>
                <c:pt idx="20">
                  <c:v>8.3388685830149951E-11</c:v>
                </c:pt>
                <c:pt idx="21">
                  <c:v>7.0402170193994245E-11</c:v>
                </c:pt>
                <c:pt idx="22">
                  <c:v>6.1702419540109169E-11</c:v>
                </c:pt>
                <c:pt idx="23">
                  <c:v>5.5515359902682313E-11</c:v>
                </c:pt>
              </c:numCache>
            </c:numRef>
          </c:yVal>
          <c:smooth val="1"/>
          <c:extLst>
            <c:ext xmlns:c16="http://schemas.microsoft.com/office/drawing/2014/chart" uri="{C3380CC4-5D6E-409C-BE32-E72D297353CC}">
              <c16:uniqueId val="{0000002D-EECF-4E06-B0EB-34243229D6E2}"/>
            </c:ext>
          </c:extLst>
        </c:ser>
        <c:ser>
          <c:idx val="46"/>
          <c:order val="46"/>
          <c:spPr>
            <a:ln w="9525" cap="rnd">
              <a:solidFill>
                <a:schemeClr val="accent5">
                  <a:lumMod val="70000"/>
                </a:schemeClr>
              </a:solidFill>
              <a:round/>
            </a:ln>
            <a:effectLst/>
          </c:spPr>
          <c:marker>
            <c:symbol val="none"/>
          </c:marker>
          <c:xVal>
            <c:numRef>
              <c:f>Rauscher!$FL$1:$GI$1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Rauscher!$FL$49:$GI$49</c:f>
              <c:numCache>
                <c:formatCode>0%</c:formatCode>
                <c:ptCount val="24"/>
                <c:pt idx="0">
                  <c:v>5.0961606929975482E-8</c:v>
                </c:pt>
                <c:pt idx="1">
                  <c:v>6.6745926441431182E-3</c:v>
                </c:pt>
                <c:pt idx="2">
                  <c:v>0.16663319869193119</c:v>
                </c:pt>
                <c:pt idx="3">
                  <c:v>0.41997048261854036</c:v>
                </c:pt>
                <c:pt idx="4">
                  <c:v>0.1860472892540744</c:v>
                </c:pt>
                <c:pt idx="5">
                  <c:v>4.1892522844734353E-2</c:v>
                </c:pt>
                <c:pt idx="6">
                  <c:v>1.170911267898357E-2</c:v>
                </c:pt>
                <c:pt idx="7">
                  <c:v>4.1452762439347368E-3</c:v>
                </c:pt>
                <c:pt idx="8">
                  <c:v>1.730884629333077E-3</c:v>
                </c:pt>
                <c:pt idx="9">
                  <c:v>8.1739091425085425E-4</c:v>
                </c:pt>
                <c:pt idx="10">
                  <c:v>4.2654386374130524E-4</c:v>
                </c:pt>
                <c:pt idx="11">
                  <c:v>4.6511922341123808E-5</c:v>
                </c:pt>
                <c:pt idx="12">
                  <c:v>1.3561670645028697E-5</c:v>
                </c:pt>
                <c:pt idx="13">
                  <c:v>6.2870997325098586E-6</c:v>
                </c:pt>
                <c:pt idx="14">
                  <c:v>3.7288110704945757E-6</c:v>
                </c:pt>
                <c:pt idx="15">
                  <c:v>2.5566640993576278E-6</c:v>
                </c:pt>
                <c:pt idx="16">
                  <c:v>1.9223662277187939E-6</c:v>
                </c:pt>
                <c:pt idx="17">
                  <c:v>1.5381975621939858E-6</c:v>
                </c:pt>
                <c:pt idx="18">
                  <c:v>1.2860283985931669E-6</c:v>
                </c:pt>
                <c:pt idx="19">
                  <c:v>9.8203978084069033E-7</c:v>
                </c:pt>
                <c:pt idx="20">
                  <c:v>8.0934772127417368E-7</c:v>
                </c:pt>
                <c:pt idx="21">
                  <c:v>6.9978405035774575E-7</c:v>
                </c:pt>
                <c:pt idx="22">
                  <c:v>6.2478438565897092E-7</c:v>
                </c:pt>
                <c:pt idx="23">
                  <c:v>5.7053345613615695E-7</c:v>
                </c:pt>
              </c:numCache>
            </c:numRef>
          </c:yVal>
          <c:smooth val="1"/>
          <c:extLst>
            <c:ext xmlns:c16="http://schemas.microsoft.com/office/drawing/2014/chart" uri="{C3380CC4-5D6E-409C-BE32-E72D297353CC}">
              <c16:uniqueId val="{0000002E-EECF-4E06-B0EB-34243229D6E2}"/>
            </c:ext>
          </c:extLst>
        </c:ser>
        <c:ser>
          <c:idx val="47"/>
          <c:order val="47"/>
          <c:spPr>
            <a:ln w="9525" cap="rnd">
              <a:solidFill>
                <a:schemeClr val="accent6">
                  <a:lumMod val="70000"/>
                </a:schemeClr>
              </a:solidFill>
              <a:round/>
            </a:ln>
            <a:effectLst/>
          </c:spPr>
          <c:marker>
            <c:symbol val="none"/>
          </c:marker>
          <c:xVal>
            <c:numRef>
              <c:f>Rauscher!$FL$1:$GI$1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Rauscher!$FL$50:$GI$50</c:f>
              <c:numCache>
                <c:formatCode>0%</c:formatCode>
                <c:ptCount val="24"/>
                <c:pt idx="0">
                  <c:v>1.0015938309921633E-17</c:v>
                </c:pt>
                <c:pt idx="1">
                  <c:v>4.0951008350130179E-9</c:v>
                </c:pt>
                <c:pt idx="2">
                  <c:v>5.7121160118728307E-6</c:v>
                </c:pt>
                <c:pt idx="3">
                  <c:v>8.0435896971895501E-4</c:v>
                </c:pt>
                <c:pt idx="4">
                  <c:v>2.6634976338410403E-3</c:v>
                </c:pt>
                <c:pt idx="5">
                  <c:v>2.0050452576950207E-3</c:v>
                </c:pt>
                <c:pt idx="6">
                  <c:v>1.2529991627822353E-3</c:v>
                </c:pt>
                <c:pt idx="7">
                  <c:v>7.8809695971683656E-4</c:v>
                </c:pt>
                <c:pt idx="8">
                  <c:v>5.0640015531988288E-4</c:v>
                </c:pt>
                <c:pt idx="9">
                  <c:v>3.3439144090650403E-4</c:v>
                </c:pt>
                <c:pt idx="10">
                  <c:v>2.2817536584878953E-4</c:v>
                </c:pt>
                <c:pt idx="11">
                  <c:v>5.5629925328926586E-5</c:v>
                </c:pt>
                <c:pt idx="12">
                  <c:v>2.4253641065502826E-5</c:v>
                </c:pt>
                <c:pt idx="13">
                  <c:v>1.4313499985776519E-5</c:v>
                </c:pt>
                <c:pt idx="14">
                  <c:v>9.9713439667234561E-6</c:v>
                </c:pt>
                <c:pt idx="15">
                  <c:v>7.6696733420387718E-6</c:v>
                </c:pt>
                <c:pt idx="16">
                  <c:v>6.2860702366991349E-6</c:v>
                </c:pt>
                <c:pt idx="17">
                  <c:v>5.3786730685380955E-6</c:v>
                </c:pt>
                <c:pt idx="18">
                  <c:v>4.7447084320619331E-6</c:v>
                </c:pt>
                <c:pt idx="19">
                  <c:v>3.9267383551414879E-6</c:v>
                </c:pt>
                <c:pt idx="20">
                  <c:v>3.4276618436317722E-6</c:v>
                </c:pt>
                <c:pt idx="21">
                  <c:v>3.0941888360951867E-6</c:v>
                </c:pt>
                <c:pt idx="22">
                  <c:v>2.8567544082795799E-6</c:v>
                </c:pt>
                <c:pt idx="23">
                  <c:v>2.6796114601169628E-6</c:v>
                </c:pt>
              </c:numCache>
            </c:numRef>
          </c:yVal>
          <c:smooth val="1"/>
          <c:extLst>
            <c:ext xmlns:c16="http://schemas.microsoft.com/office/drawing/2014/chart" uri="{C3380CC4-5D6E-409C-BE32-E72D297353CC}">
              <c16:uniqueId val="{0000002F-EECF-4E06-B0EB-34243229D6E2}"/>
            </c:ext>
          </c:extLst>
        </c:ser>
        <c:ser>
          <c:idx val="48"/>
          <c:order val="48"/>
          <c:spPr>
            <a:ln w="9525" cap="rnd">
              <a:solidFill>
                <a:schemeClr val="accent1">
                  <a:lumMod val="50000"/>
                  <a:lumOff val="50000"/>
                </a:schemeClr>
              </a:solidFill>
              <a:round/>
            </a:ln>
            <a:effectLst/>
          </c:spPr>
          <c:marker>
            <c:symbol val="none"/>
          </c:marker>
          <c:xVal>
            <c:numRef>
              <c:f>Rauscher!$FL$1:$GI$1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Rauscher!$FL$51:$GI$51</c:f>
              <c:numCache>
                <c:formatCode>0%</c:formatCode>
                <c:ptCount val="24"/>
                <c:pt idx="0">
                  <c:v>9.5479288678379829E-18</c:v>
                </c:pt>
                <c:pt idx="1">
                  <c:v>1.4543894413037522E-8</c:v>
                </c:pt>
                <c:pt idx="2">
                  <c:v>3.915727145287845E-5</c:v>
                </c:pt>
                <c:pt idx="3">
                  <c:v>1.0643013210325616E-2</c:v>
                </c:pt>
                <c:pt idx="4">
                  <c:v>4.8962845839376552E-2</c:v>
                </c:pt>
                <c:pt idx="5">
                  <c:v>4.4897101416068889E-2</c:v>
                </c:pt>
                <c:pt idx="6">
                  <c:v>3.200108934928779E-2</c:v>
                </c:pt>
                <c:pt idx="7">
                  <c:v>2.2110243841491736E-2</c:v>
                </c:pt>
                <c:pt idx="8">
                  <c:v>1.5244305170542807E-2</c:v>
                </c:pt>
                <c:pt idx="9">
                  <c:v>1.0633320335163829E-2</c:v>
                </c:pt>
                <c:pt idx="10">
                  <c:v>7.5809294138177398E-3</c:v>
                </c:pt>
                <c:pt idx="11">
                  <c:v>2.1080554596521646E-3</c:v>
                </c:pt>
                <c:pt idx="12">
                  <c:v>9.8154548644954894E-4</c:v>
                </c:pt>
                <c:pt idx="13">
                  <c:v>6.0258079152036067E-4</c:v>
                </c:pt>
                <c:pt idx="14">
                  <c:v>4.3097007060475417E-4</c:v>
                </c:pt>
                <c:pt idx="15">
                  <c:v>3.3777714476924221E-4</c:v>
                </c:pt>
                <c:pt idx="16">
                  <c:v>2.8077123154337066E-4</c:v>
                </c:pt>
                <c:pt idx="17">
                  <c:v>2.4288937270062772E-4</c:v>
                </c:pt>
                <c:pt idx="18">
                  <c:v>2.1614783309935356E-4</c:v>
                </c:pt>
                <c:pt idx="19">
                  <c:v>1.8125304305418658E-4</c:v>
                </c:pt>
                <c:pt idx="20">
                  <c:v>1.5970970298309745E-4</c:v>
                </c:pt>
                <c:pt idx="21">
                  <c:v>1.4519114803635111E-4</c:v>
                </c:pt>
                <c:pt idx="22">
                  <c:v>1.3478644679390929E-4</c:v>
                </c:pt>
                <c:pt idx="23">
                  <c:v>1.2698404006134697E-4</c:v>
                </c:pt>
              </c:numCache>
            </c:numRef>
          </c:yVal>
          <c:smooth val="1"/>
          <c:extLst>
            <c:ext xmlns:c16="http://schemas.microsoft.com/office/drawing/2014/chart" uri="{C3380CC4-5D6E-409C-BE32-E72D297353CC}">
              <c16:uniqueId val="{00000030-EECF-4E06-B0EB-34243229D6E2}"/>
            </c:ext>
          </c:extLst>
        </c:ser>
        <c:ser>
          <c:idx val="49"/>
          <c:order val="49"/>
          <c:spPr>
            <a:ln w="9525" cap="rnd">
              <a:solidFill>
                <a:schemeClr val="accent2">
                  <a:lumMod val="50000"/>
                  <a:lumOff val="50000"/>
                </a:schemeClr>
              </a:solidFill>
              <a:round/>
            </a:ln>
            <a:effectLst/>
          </c:spPr>
          <c:marker>
            <c:symbol val="none"/>
          </c:marker>
          <c:xVal>
            <c:numRef>
              <c:f>Rauscher!$FL$1:$GI$1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Rauscher!$FL$52:$GI$52</c:f>
              <c:numCache>
                <c:formatCode>0%</c:formatCode>
                <c:ptCount val="24"/>
                <c:pt idx="0">
                  <c:v>1.3972123850596391E-22</c:v>
                </c:pt>
                <c:pt idx="1">
                  <c:v>9.8000846579073699E-12</c:v>
                </c:pt>
                <c:pt idx="2">
                  <c:v>1.7904387453921682E-7</c:v>
                </c:pt>
                <c:pt idx="3">
                  <c:v>3.3022471818355327E-4</c:v>
                </c:pt>
                <c:pt idx="4">
                  <c:v>3.957405880632806E-3</c:v>
                </c:pt>
                <c:pt idx="5">
                  <c:v>6.4452775758738539E-3</c:v>
                </c:pt>
                <c:pt idx="6">
                  <c:v>6.7376379570500099E-3</c:v>
                </c:pt>
                <c:pt idx="7">
                  <c:v>6.1197847208955113E-3</c:v>
                </c:pt>
                <c:pt idx="8">
                  <c:v>5.18024172121911E-3</c:v>
                </c:pt>
                <c:pt idx="9">
                  <c:v>4.2384895448929457E-3</c:v>
                </c:pt>
                <c:pt idx="10">
                  <c:v>3.4332429251420077E-3</c:v>
                </c:pt>
                <c:pt idx="11">
                  <c:v>1.4001794501783962E-3</c:v>
                </c:pt>
                <c:pt idx="12">
                  <c:v>7.8953591548529061E-4</c:v>
                </c:pt>
                <c:pt idx="13">
                  <c:v>5.4371663403436383E-4</c:v>
                </c:pt>
                <c:pt idx="14">
                  <c:v>4.1982506540836782E-4</c:v>
                </c:pt>
                <c:pt idx="15">
                  <c:v>3.475453278582245E-4</c:v>
                </c:pt>
                <c:pt idx="16">
                  <c:v>3.0099117120517549E-4</c:v>
                </c:pt>
                <c:pt idx="17">
                  <c:v>2.6882498404986923E-4</c:v>
                </c:pt>
                <c:pt idx="18">
                  <c:v>2.4541436158181706E-4</c:v>
                </c:pt>
                <c:pt idx="19">
                  <c:v>2.1382887604762314E-4</c:v>
                </c:pt>
                <c:pt idx="20">
                  <c:v>1.9363877162254672E-4</c:v>
                </c:pt>
                <c:pt idx="21">
                  <c:v>1.7968471454973885E-4</c:v>
                </c:pt>
                <c:pt idx="22">
                  <c:v>1.6949121863095537E-4</c:v>
                </c:pt>
                <c:pt idx="23">
                  <c:v>1.6173130989887739E-4</c:v>
                </c:pt>
              </c:numCache>
            </c:numRef>
          </c:yVal>
          <c:smooth val="1"/>
          <c:extLst>
            <c:ext xmlns:c16="http://schemas.microsoft.com/office/drawing/2014/chart" uri="{C3380CC4-5D6E-409C-BE32-E72D297353CC}">
              <c16:uniqueId val="{00000031-EECF-4E06-B0EB-34243229D6E2}"/>
            </c:ext>
          </c:extLst>
        </c:ser>
        <c:ser>
          <c:idx val="50"/>
          <c:order val="50"/>
          <c:spPr>
            <a:ln w="9525" cap="rnd">
              <a:solidFill>
                <a:schemeClr val="accent3">
                  <a:lumMod val="50000"/>
                  <a:lumOff val="50000"/>
                </a:schemeClr>
              </a:solidFill>
              <a:round/>
            </a:ln>
            <a:effectLst/>
          </c:spPr>
          <c:marker>
            <c:symbol val="none"/>
          </c:marker>
          <c:xVal>
            <c:numRef>
              <c:f>Rauscher!$FL$1:$GI$1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Rauscher!$FL$53:$GI$53</c:f>
              <c:numCache>
                <c:formatCode>0%</c:formatCode>
                <c:ptCount val="24"/>
                <c:pt idx="0">
                  <c:v>2.5362990717656183E-24</c:v>
                </c:pt>
                <c:pt idx="1">
                  <c:v>3.1780976459011284E-13</c:v>
                </c:pt>
                <c:pt idx="2">
                  <c:v>7.7606225849313215E-9</c:v>
                </c:pt>
                <c:pt idx="3">
                  <c:v>1.9131382756420038E-5</c:v>
                </c:pt>
                <c:pt idx="4">
                  <c:v>2.650618473469775E-4</c:v>
                </c:pt>
                <c:pt idx="5">
                  <c:v>4.7095363933309718E-4</c:v>
                </c:pt>
                <c:pt idx="6">
                  <c:v>5.2172799361262288E-4</c:v>
                </c:pt>
                <c:pt idx="7">
                  <c:v>4.939381481449069E-4</c:v>
                </c:pt>
                <c:pt idx="8">
                  <c:v>4.313069098560366E-4</c:v>
                </c:pt>
                <c:pt idx="9">
                  <c:v>3.6153261351028312E-4</c:v>
                </c:pt>
                <c:pt idx="10">
                  <c:v>2.9856636270705504E-4</c:v>
                </c:pt>
                <c:pt idx="11">
                  <c:v>1.2903870035448E-4</c:v>
                </c:pt>
                <c:pt idx="12">
                  <c:v>7.4904539796556967E-5</c:v>
                </c:pt>
                <c:pt idx="13">
                  <c:v>5.2489066662099247E-5</c:v>
                </c:pt>
                <c:pt idx="14">
                  <c:v>4.1001956685819095E-5</c:v>
                </c:pt>
                <c:pt idx="15">
                  <c:v>3.4225331537387277E-5</c:v>
                </c:pt>
                <c:pt idx="16">
                  <c:v>2.9825652900858256E-5</c:v>
                </c:pt>
                <c:pt idx="17">
                  <c:v>2.6767377635060795E-5</c:v>
                </c:pt>
                <c:pt idx="18">
                  <c:v>2.4531051659874328E-5</c:v>
                </c:pt>
                <c:pt idx="19">
                  <c:v>2.1498221838514795E-5</c:v>
                </c:pt>
                <c:pt idx="20">
                  <c:v>1.9549178015882585E-5</c:v>
                </c:pt>
                <c:pt idx="21">
                  <c:v>1.819689600323955E-5</c:v>
                </c:pt>
                <c:pt idx="22">
                  <c:v>1.7206137083421435E-5</c:v>
                </c:pt>
                <c:pt idx="23">
                  <c:v>1.6450165754515988E-5</c:v>
                </c:pt>
              </c:numCache>
            </c:numRef>
          </c:yVal>
          <c:smooth val="1"/>
          <c:extLst>
            <c:ext xmlns:c16="http://schemas.microsoft.com/office/drawing/2014/chart" uri="{C3380CC4-5D6E-409C-BE32-E72D297353CC}">
              <c16:uniqueId val="{00000032-EECF-4E06-B0EB-34243229D6E2}"/>
            </c:ext>
          </c:extLst>
        </c:ser>
        <c:ser>
          <c:idx val="51"/>
          <c:order val="51"/>
          <c:spPr>
            <a:ln w="9525" cap="rnd">
              <a:solidFill>
                <a:schemeClr val="accent4">
                  <a:lumMod val="50000"/>
                  <a:lumOff val="50000"/>
                </a:schemeClr>
              </a:solidFill>
              <a:round/>
            </a:ln>
            <a:effectLst/>
          </c:spPr>
          <c:marker>
            <c:symbol val="none"/>
          </c:marker>
          <c:xVal>
            <c:numRef>
              <c:f>Rauscher!$FL$1:$GI$1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Rauscher!$FL$54:$GI$54</c:f>
              <c:numCache>
                <c:formatCode>0%</c:formatCode>
                <c:ptCount val="24"/>
                <c:pt idx="0">
                  <c:v>2.5947873914746907E-27</c:v>
                </c:pt>
                <c:pt idx="1">
                  <c:v>1.926933071051379E-15</c:v>
                </c:pt>
                <c:pt idx="2">
                  <c:v>1.1454997424452123E-10</c:v>
                </c:pt>
                <c:pt idx="3">
                  <c:v>6.8745429866617236E-7</c:v>
                </c:pt>
                <c:pt idx="4">
                  <c:v>1.4860869183317195E-5</c:v>
                </c:pt>
                <c:pt idx="5">
                  <c:v>3.4482191520820958E-5</c:v>
                </c:pt>
                <c:pt idx="6">
                  <c:v>4.5639476031156775E-5</c:v>
                </c:pt>
                <c:pt idx="7">
                  <c:v>4.9064676754706538E-5</c:v>
                </c:pt>
                <c:pt idx="8">
                  <c:v>4.7128398911281632E-5</c:v>
                </c:pt>
                <c:pt idx="9">
                  <c:v>4.2544524138784828E-5</c:v>
                </c:pt>
                <c:pt idx="10">
                  <c:v>3.7281811218811463E-5</c:v>
                </c:pt>
                <c:pt idx="11">
                  <c:v>1.9251116124262362E-5</c:v>
                </c:pt>
                <c:pt idx="12">
                  <c:v>1.2214732976859169E-5</c:v>
                </c:pt>
                <c:pt idx="13">
                  <c:v>9.0287708343575044E-6</c:v>
                </c:pt>
                <c:pt idx="14">
                  <c:v>7.3083665919495602E-6</c:v>
                </c:pt>
                <c:pt idx="15">
                  <c:v>6.2575362982266092E-6</c:v>
                </c:pt>
                <c:pt idx="16">
                  <c:v>5.5580909939137961E-6</c:v>
                </c:pt>
                <c:pt idx="17">
                  <c:v>5.0626919554229392E-6</c:v>
                </c:pt>
                <c:pt idx="18">
                  <c:v>4.6950890235383748E-6</c:v>
                </c:pt>
                <c:pt idx="19">
                  <c:v>4.1884967720611324E-6</c:v>
                </c:pt>
                <c:pt idx="20">
                  <c:v>3.8574839936475353E-6</c:v>
                </c:pt>
                <c:pt idx="21">
                  <c:v>3.6250410933831603E-6</c:v>
                </c:pt>
                <c:pt idx="22">
                  <c:v>3.4531782090435513E-6</c:v>
                </c:pt>
                <c:pt idx="23">
                  <c:v>3.3210994824151019E-6</c:v>
                </c:pt>
              </c:numCache>
            </c:numRef>
          </c:yVal>
          <c:smooth val="1"/>
          <c:extLst>
            <c:ext xmlns:c16="http://schemas.microsoft.com/office/drawing/2014/chart" uri="{C3380CC4-5D6E-409C-BE32-E72D297353CC}">
              <c16:uniqueId val="{00000033-EECF-4E06-B0EB-34243229D6E2}"/>
            </c:ext>
          </c:extLst>
        </c:ser>
        <c:ser>
          <c:idx val="52"/>
          <c:order val="52"/>
          <c:spPr>
            <a:ln w="9525" cap="rnd">
              <a:solidFill>
                <a:schemeClr val="accent5">
                  <a:lumMod val="50000"/>
                  <a:lumOff val="50000"/>
                </a:schemeClr>
              </a:solidFill>
              <a:round/>
            </a:ln>
            <a:effectLst/>
          </c:spPr>
          <c:marker>
            <c:symbol val="none"/>
          </c:marker>
          <c:xVal>
            <c:numRef>
              <c:f>Rauscher!$FL$1:$GI$1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Rauscher!$FL$55:$GI$55</c:f>
              <c:numCache>
                <c:formatCode>0%</c:formatCode>
                <c:ptCount val="24"/>
                <c:pt idx="0">
                  <c:v>4.3091163254926658E-31</c:v>
                </c:pt>
                <c:pt idx="1">
                  <c:v>8.4013108030217922E-17</c:v>
                </c:pt>
                <c:pt idx="2">
                  <c:v>8.0923080747431972E-11</c:v>
                </c:pt>
                <c:pt idx="3">
                  <c:v>7.868976260561783E-6</c:v>
                </c:pt>
                <c:pt idx="4">
                  <c:v>6.8472645866340649E-4</c:v>
                </c:pt>
                <c:pt idx="5">
                  <c:v>3.6639273663404059E-3</c:v>
                </c:pt>
                <c:pt idx="6">
                  <c:v>8.4647092231254703E-3</c:v>
                </c:pt>
                <c:pt idx="7">
                  <c:v>1.3546899417617967E-2</c:v>
                </c:pt>
                <c:pt idx="8">
                  <c:v>1.7536920276497711E-2</c:v>
                </c:pt>
                <c:pt idx="9">
                  <c:v>1.9967057177516373E-2</c:v>
                </c:pt>
                <c:pt idx="10">
                  <c:v>2.1067218207692764E-2</c:v>
                </c:pt>
                <c:pt idx="11">
                  <c:v>1.898827454756238E-2</c:v>
                </c:pt>
                <c:pt idx="12">
                  <c:v>1.5917441604378701E-2</c:v>
                </c:pt>
                <c:pt idx="13">
                  <c:v>1.3905728228168953E-2</c:v>
                </c:pt>
                <c:pt idx="14">
                  <c:v>1.2582568710016204E-2</c:v>
                </c:pt>
                <c:pt idx="15">
                  <c:v>1.1665739613610808E-2</c:v>
                </c:pt>
                <c:pt idx="16">
                  <c:v>1.0999032594114718E-2</c:v>
                </c:pt>
                <c:pt idx="17">
                  <c:v>1.0494706307998264E-2</c:v>
                </c:pt>
                <c:pt idx="18">
                  <c:v>1.0100911768529477E-2</c:v>
                </c:pt>
                <c:pt idx="19">
                  <c:v>9.5272348555806678E-3</c:v>
                </c:pt>
                <c:pt idx="20">
                  <c:v>9.1304624709683899E-3</c:v>
                </c:pt>
                <c:pt idx="21">
                  <c:v>8.8401888929512899E-3</c:v>
                </c:pt>
                <c:pt idx="22">
                  <c:v>8.6188153690518535E-3</c:v>
                </c:pt>
                <c:pt idx="23">
                  <c:v>8.4445099280719554E-3</c:v>
                </c:pt>
              </c:numCache>
            </c:numRef>
          </c:yVal>
          <c:smooth val="1"/>
          <c:extLst>
            <c:ext xmlns:c16="http://schemas.microsoft.com/office/drawing/2014/chart" uri="{C3380CC4-5D6E-409C-BE32-E72D297353CC}">
              <c16:uniqueId val="{00000034-EECF-4E06-B0EB-34243229D6E2}"/>
            </c:ext>
          </c:extLst>
        </c:ser>
        <c:ser>
          <c:idx val="53"/>
          <c:order val="53"/>
          <c:spPr>
            <a:ln w="9525" cap="rnd">
              <a:solidFill>
                <a:schemeClr val="accent6">
                  <a:lumMod val="50000"/>
                  <a:lumOff val="50000"/>
                </a:schemeClr>
              </a:solidFill>
              <a:round/>
            </a:ln>
            <a:effectLst/>
          </c:spPr>
          <c:marker>
            <c:symbol val="none"/>
          </c:marker>
          <c:xVal>
            <c:numRef>
              <c:f>Rauscher!$FL$1:$GI$1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Rauscher!$FL$56:$GI$56</c:f>
              <c:numCache>
                <c:formatCode>0%</c:formatCode>
                <c:ptCount val="24"/>
                <c:pt idx="0">
                  <c:v>1.5336362231369164E-34</c:v>
                </c:pt>
                <c:pt idx="1">
                  <c:v>5.3417131685155022E-20</c:v>
                </c:pt>
                <c:pt idx="2">
                  <c:v>6.8771042403254911E-14</c:v>
                </c:pt>
                <c:pt idx="3">
                  <c:v>8.9382216664706176E-9</c:v>
                </c:pt>
                <c:pt idx="4">
                  <c:v>8.991866262007704E-7</c:v>
                </c:pt>
                <c:pt idx="5">
                  <c:v>5.2490352665192751E-6</c:v>
                </c:pt>
                <c:pt idx="6">
                  <c:v>1.2851227633373969E-5</c:v>
                </c:pt>
                <c:pt idx="7">
                  <c:v>2.1437415910707009E-5</c:v>
                </c:pt>
                <c:pt idx="8">
                  <c:v>2.8627658089953617E-5</c:v>
                </c:pt>
                <c:pt idx="9">
                  <c:v>3.3392315066398462E-5</c:v>
                </c:pt>
                <c:pt idx="10">
                  <c:v>3.5920273977042986E-5</c:v>
                </c:pt>
                <c:pt idx="11">
                  <c:v>3.430977632214442E-5</c:v>
                </c:pt>
                <c:pt idx="12">
                  <c:v>2.9607764531974871E-5</c:v>
                </c:pt>
                <c:pt idx="13">
                  <c:v>2.6320011303803944E-5</c:v>
                </c:pt>
                <c:pt idx="14">
                  <c:v>2.4093596465269552E-5</c:v>
                </c:pt>
                <c:pt idx="15">
                  <c:v>2.2523951894119416E-5</c:v>
                </c:pt>
                <c:pt idx="16">
                  <c:v>2.1369127727558675E-5</c:v>
                </c:pt>
                <c:pt idx="17">
                  <c:v>2.0488142691205237E-5</c:v>
                </c:pt>
                <c:pt idx="18">
                  <c:v>1.9795791642974345E-5</c:v>
                </c:pt>
                <c:pt idx="19">
                  <c:v>1.878015452547362E-5</c:v>
                </c:pt>
                <c:pt idx="20">
                  <c:v>1.80727841421349E-5</c:v>
                </c:pt>
                <c:pt idx="21">
                  <c:v>1.7552695841955796E-5</c:v>
                </c:pt>
                <c:pt idx="22">
                  <c:v>1.7154570821774606E-5</c:v>
                </c:pt>
                <c:pt idx="23">
                  <c:v>1.6840179964774479E-5</c:v>
                </c:pt>
              </c:numCache>
            </c:numRef>
          </c:yVal>
          <c:smooth val="1"/>
          <c:extLst>
            <c:ext xmlns:c16="http://schemas.microsoft.com/office/drawing/2014/chart" uri="{C3380CC4-5D6E-409C-BE32-E72D297353CC}">
              <c16:uniqueId val="{00000035-EECF-4E06-B0EB-34243229D6E2}"/>
            </c:ext>
          </c:extLst>
        </c:ser>
        <c:ser>
          <c:idx val="54"/>
          <c:order val="54"/>
          <c:spPr>
            <a:ln w="9525" cap="rnd">
              <a:solidFill>
                <a:schemeClr val="accent1"/>
              </a:solidFill>
              <a:round/>
            </a:ln>
            <a:effectLst/>
          </c:spPr>
          <c:marker>
            <c:symbol val="none"/>
          </c:marker>
          <c:xVal>
            <c:numRef>
              <c:f>Rauscher!$FL$1:$GI$1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Rauscher!$FL$57:$GI$57</c:f>
              <c:numCache>
                <c:formatCode>0%</c:formatCode>
                <c:ptCount val="24"/>
                <c:pt idx="0">
                  <c:v>3.369108626429508E-38</c:v>
                </c:pt>
                <c:pt idx="1">
                  <c:v>1.265517524296819E-21</c:v>
                </c:pt>
                <c:pt idx="2">
                  <c:v>1.6919622850107268E-14</c:v>
                </c:pt>
                <c:pt idx="3">
                  <c:v>2.2836716649093861E-8</c:v>
                </c:pt>
                <c:pt idx="4">
                  <c:v>7.4033983387459267E-6</c:v>
                </c:pt>
                <c:pt idx="5">
                  <c:v>8.7212755917136142E-5</c:v>
                </c:pt>
                <c:pt idx="6">
                  <c:v>3.4097664271234894E-4</c:v>
                </c:pt>
                <c:pt idx="7">
                  <c:v>7.946064512712001E-4</c:v>
                </c:pt>
                <c:pt idx="8">
                  <c:v>1.3635315886053976E-3</c:v>
                </c:pt>
                <c:pt idx="9">
                  <c:v>1.9329726122907078E-3</c:v>
                </c:pt>
                <c:pt idx="10">
                  <c:v>2.4304049621454559E-3</c:v>
                </c:pt>
                <c:pt idx="11">
                  <c:v>3.7071177748269138E-3</c:v>
                </c:pt>
                <c:pt idx="12">
                  <c:v>4.0426287696624713E-3</c:v>
                </c:pt>
                <c:pt idx="13">
                  <c:v>4.13550132133897E-3</c:v>
                </c:pt>
                <c:pt idx="14">
                  <c:v>4.157187603321893E-3</c:v>
                </c:pt>
                <c:pt idx="15">
                  <c:v>4.1551098533302161E-3</c:v>
                </c:pt>
                <c:pt idx="16">
                  <c:v>4.144810312658018E-3</c:v>
                </c:pt>
                <c:pt idx="17">
                  <c:v>4.1320009520611888E-3</c:v>
                </c:pt>
                <c:pt idx="18">
                  <c:v>4.1189134199423006E-3</c:v>
                </c:pt>
                <c:pt idx="19">
                  <c:v>4.0948396498857263E-3</c:v>
                </c:pt>
                <c:pt idx="20">
                  <c:v>4.0745792000088914E-3</c:v>
                </c:pt>
                <c:pt idx="21">
                  <c:v>4.0578080800813335E-3</c:v>
                </c:pt>
                <c:pt idx="22">
                  <c:v>4.0438730329863956E-3</c:v>
                </c:pt>
                <c:pt idx="23">
                  <c:v>4.0321842200812651E-3</c:v>
                </c:pt>
              </c:numCache>
            </c:numRef>
          </c:yVal>
          <c:smooth val="1"/>
          <c:extLst>
            <c:ext xmlns:c16="http://schemas.microsoft.com/office/drawing/2014/chart" uri="{C3380CC4-5D6E-409C-BE32-E72D297353CC}">
              <c16:uniqueId val="{00000036-EECF-4E06-B0EB-34243229D6E2}"/>
            </c:ext>
          </c:extLst>
        </c:ser>
        <c:ser>
          <c:idx val="55"/>
          <c:order val="55"/>
          <c:spPr>
            <a:ln w="9525" cap="rnd">
              <a:solidFill>
                <a:schemeClr val="accent2"/>
              </a:solidFill>
              <a:round/>
            </a:ln>
            <a:effectLst/>
          </c:spPr>
          <c:marker>
            <c:symbol val="none"/>
          </c:marker>
          <c:xVal>
            <c:numRef>
              <c:f>Rauscher!$FL$1:$GI$1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Rauscher!$FL$58:$GI$58</c:f>
              <c:numCache>
                <c:formatCode>0%</c:formatCode>
                <c:ptCount val="24"/>
                <c:pt idx="0">
                  <c:v>4.107374645669561E-41</c:v>
                </c:pt>
                <c:pt idx="1">
                  <c:v>2.1414829739885071E-23</c:v>
                </c:pt>
                <c:pt idx="2">
                  <c:v>1.0666838495848516E-15</c:v>
                </c:pt>
                <c:pt idx="3">
                  <c:v>5.3638581465877281E-9</c:v>
                </c:pt>
                <c:pt idx="4">
                  <c:v>3.3564024333663235E-6</c:v>
                </c:pt>
                <c:pt idx="5">
                  <c:v>5.8665461873776768E-5</c:v>
                </c:pt>
                <c:pt idx="6">
                  <c:v>2.9837802158351229E-4</c:v>
                </c:pt>
                <c:pt idx="7">
                  <c:v>8.3906205882583668E-4</c:v>
                </c:pt>
                <c:pt idx="8">
                  <c:v>1.6577042389552929E-3</c:v>
                </c:pt>
                <c:pt idx="9">
                  <c:v>2.6222097429800992E-3</c:v>
                </c:pt>
                <c:pt idx="10">
                  <c:v>3.5991527149507969E-3</c:v>
                </c:pt>
                <c:pt idx="11">
                  <c:v>7.1416363267084179E-3</c:v>
                </c:pt>
                <c:pt idx="12">
                  <c:v>8.8827014863666117E-3</c:v>
                </c:pt>
                <c:pt idx="13">
                  <c:v>9.8328923303195332E-3</c:v>
                </c:pt>
                <c:pt idx="14">
                  <c:v>1.0418391818002885E-2</c:v>
                </c:pt>
                <c:pt idx="15">
                  <c:v>1.081193764942897E-2</c:v>
                </c:pt>
                <c:pt idx="16">
                  <c:v>1.1093425004278429E-2</c:v>
                </c:pt>
                <c:pt idx="17">
                  <c:v>1.1304240303994451E-2</c:v>
                </c:pt>
                <c:pt idx="18">
                  <c:v>1.1467786855206585E-2</c:v>
                </c:pt>
                <c:pt idx="19">
                  <c:v>1.1704633533562679E-2</c:v>
                </c:pt>
                <c:pt idx="20">
                  <c:v>1.1867620890665878E-2</c:v>
                </c:pt>
                <c:pt idx="21">
                  <c:v>1.1986499949871807E-2</c:v>
                </c:pt>
                <c:pt idx="22">
                  <c:v>1.2076981051245344E-2</c:v>
                </c:pt>
                <c:pt idx="23">
                  <c:v>1.2148124375418883E-2</c:v>
                </c:pt>
              </c:numCache>
            </c:numRef>
          </c:yVal>
          <c:smooth val="1"/>
          <c:extLst>
            <c:ext xmlns:c16="http://schemas.microsoft.com/office/drawing/2014/chart" uri="{C3380CC4-5D6E-409C-BE32-E72D297353CC}">
              <c16:uniqueId val="{00000037-EECF-4E06-B0EB-34243229D6E2}"/>
            </c:ext>
          </c:extLst>
        </c:ser>
        <c:ser>
          <c:idx val="56"/>
          <c:order val="56"/>
          <c:spPr>
            <a:ln w="9525" cap="rnd">
              <a:solidFill>
                <a:schemeClr val="accent3"/>
              </a:solidFill>
              <a:round/>
            </a:ln>
            <a:effectLst/>
          </c:spPr>
          <c:marker>
            <c:symbol val="none"/>
          </c:marker>
          <c:xVal>
            <c:numRef>
              <c:f>Rauscher!$FL$1:$GI$1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Rauscher!$FL$59:$GI$59</c:f>
              <c:numCache>
                <c:formatCode>0%</c:formatCode>
                <c:ptCount val="24"/>
                <c:pt idx="0">
                  <c:v>0</c:v>
                </c:pt>
                <c:pt idx="1">
                  <c:v>0</c:v>
                </c:pt>
                <c:pt idx="2">
                  <c:v>0</c:v>
                </c:pt>
                <c:pt idx="3">
                  <c:v>0</c:v>
                </c:pt>
                <c:pt idx="4">
                  <c:v>0</c:v>
                </c:pt>
                <c:pt idx="5">
                  <c:v>0</c:v>
                </c:pt>
                <c:pt idx="6">
                  <c:v>0</c:v>
                </c:pt>
                <c:pt idx="7">
                  <c:v>0</c:v>
                </c:pt>
                <c:pt idx="8">
                  <c:v>0</c:v>
                </c:pt>
                <c:pt idx="9">
                  <c:v>0</c:v>
                </c:pt>
                <c:pt idx="10">
                  <c:v>0</c:v>
                </c:pt>
                <c:pt idx="11">
                  <c:v>0</c:v>
                </c:pt>
                <c:pt idx="12">
                  <c:v>0</c:v>
                </c:pt>
                <c:pt idx="13">
                  <c:v>0</c:v>
                </c:pt>
                <c:pt idx="14">
                  <c:v>0</c:v>
                </c:pt>
                <c:pt idx="15">
                  <c:v>0</c:v>
                </c:pt>
                <c:pt idx="16">
                  <c:v>0</c:v>
                </c:pt>
                <c:pt idx="17">
                  <c:v>0</c:v>
                </c:pt>
                <c:pt idx="18">
                  <c:v>0</c:v>
                </c:pt>
                <c:pt idx="19">
                  <c:v>0</c:v>
                </c:pt>
                <c:pt idx="20">
                  <c:v>0</c:v>
                </c:pt>
                <c:pt idx="21">
                  <c:v>0</c:v>
                </c:pt>
                <c:pt idx="22">
                  <c:v>0</c:v>
                </c:pt>
                <c:pt idx="23">
                  <c:v>0</c:v>
                </c:pt>
              </c:numCache>
            </c:numRef>
          </c:yVal>
          <c:smooth val="1"/>
          <c:extLst>
            <c:ext xmlns:c16="http://schemas.microsoft.com/office/drawing/2014/chart" uri="{C3380CC4-5D6E-409C-BE32-E72D297353CC}">
              <c16:uniqueId val="{00000038-EECF-4E06-B0EB-34243229D6E2}"/>
            </c:ext>
          </c:extLst>
        </c:ser>
        <c:ser>
          <c:idx val="57"/>
          <c:order val="57"/>
          <c:spPr>
            <a:ln w="9525" cap="rnd">
              <a:solidFill>
                <a:schemeClr val="accent4"/>
              </a:solidFill>
              <a:round/>
            </a:ln>
            <a:effectLst/>
          </c:spPr>
          <c:marker>
            <c:symbol val="none"/>
          </c:marker>
          <c:xVal>
            <c:numRef>
              <c:f>Rauscher!$FL$1:$GI$1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Rauscher!$FL$60:$GI$60</c:f>
              <c:numCache>
                <c:formatCode>0%</c:formatCode>
                <c:ptCount val="24"/>
                <c:pt idx="0">
                  <c:v>0</c:v>
                </c:pt>
                <c:pt idx="1">
                  <c:v>0</c:v>
                </c:pt>
                <c:pt idx="2">
                  <c:v>0</c:v>
                </c:pt>
                <c:pt idx="3">
                  <c:v>0</c:v>
                </c:pt>
                <c:pt idx="4">
                  <c:v>0</c:v>
                </c:pt>
                <c:pt idx="5">
                  <c:v>0</c:v>
                </c:pt>
                <c:pt idx="6">
                  <c:v>0</c:v>
                </c:pt>
                <c:pt idx="7">
                  <c:v>0</c:v>
                </c:pt>
                <c:pt idx="8">
                  <c:v>0</c:v>
                </c:pt>
                <c:pt idx="9">
                  <c:v>0</c:v>
                </c:pt>
                <c:pt idx="10">
                  <c:v>0</c:v>
                </c:pt>
                <c:pt idx="11">
                  <c:v>0</c:v>
                </c:pt>
                <c:pt idx="12">
                  <c:v>0</c:v>
                </c:pt>
                <c:pt idx="13">
                  <c:v>0</c:v>
                </c:pt>
                <c:pt idx="14">
                  <c:v>0</c:v>
                </c:pt>
                <c:pt idx="15">
                  <c:v>0</c:v>
                </c:pt>
                <c:pt idx="16">
                  <c:v>0</c:v>
                </c:pt>
                <c:pt idx="17">
                  <c:v>0</c:v>
                </c:pt>
                <c:pt idx="18">
                  <c:v>0</c:v>
                </c:pt>
                <c:pt idx="19">
                  <c:v>0</c:v>
                </c:pt>
                <c:pt idx="20">
                  <c:v>0</c:v>
                </c:pt>
                <c:pt idx="21">
                  <c:v>0</c:v>
                </c:pt>
                <c:pt idx="22">
                  <c:v>0</c:v>
                </c:pt>
                <c:pt idx="23">
                  <c:v>0</c:v>
                </c:pt>
              </c:numCache>
            </c:numRef>
          </c:yVal>
          <c:smooth val="1"/>
          <c:extLst>
            <c:ext xmlns:c16="http://schemas.microsoft.com/office/drawing/2014/chart" uri="{C3380CC4-5D6E-409C-BE32-E72D297353CC}">
              <c16:uniqueId val="{00000039-EECF-4E06-B0EB-34243229D6E2}"/>
            </c:ext>
          </c:extLst>
        </c:ser>
        <c:ser>
          <c:idx val="58"/>
          <c:order val="58"/>
          <c:spPr>
            <a:ln w="9525" cap="rnd">
              <a:solidFill>
                <a:schemeClr val="accent5"/>
              </a:solidFill>
              <a:round/>
            </a:ln>
            <a:effectLst/>
          </c:spPr>
          <c:marker>
            <c:symbol val="none"/>
          </c:marker>
          <c:xVal>
            <c:numRef>
              <c:f>Rauscher!$FL$1:$GI$1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Rauscher!$FL$61:$GI$61</c:f>
              <c:numCache>
                <c:formatCode>0%</c:formatCode>
                <c:ptCount val="24"/>
                <c:pt idx="0">
                  <c:v>6.0209104443685732E-65</c:v>
                </c:pt>
                <c:pt idx="1">
                  <c:v>5.455590062566383E-59</c:v>
                </c:pt>
                <c:pt idx="2">
                  <c:v>3.5824278333957983E-57</c:v>
                </c:pt>
                <c:pt idx="3">
                  <c:v>2.3748360991983306E-56</c:v>
                </c:pt>
                <c:pt idx="4">
                  <c:v>1.7062304914107439E-56</c:v>
                </c:pt>
                <c:pt idx="5">
                  <c:v>5.1351194918345131E-57</c:v>
                </c:pt>
                <c:pt idx="6">
                  <c:v>1.7415574887640929E-57</c:v>
                </c:pt>
                <c:pt idx="7">
                  <c:v>7.0789225052867522E-58</c:v>
                </c:pt>
                <c:pt idx="8">
                  <c:v>3.2785490831139283E-58</c:v>
                </c:pt>
                <c:pt idx="9">
                  <c:v>1.6781983411880541E-58</c:v>
                </c:pt>
                <c:pt idx="10">
                  <c:v>9.3406502435509218E-59</c:v>
                </c:pt>
                <c:pt idx="11">
                  <c:v>1.2358833807120393E-59</c:v>
                </c:pt>
                <c:pt idx="12">
                  <c:v>3.9694130340701864E-60</c:v>
                </c:pt>
                <c:pt idx="13">
                  <c:v>1.9501292006806074E-60</c:v>
                </c:pt>
                <c:pt idx="14">
                  <c:v>1.2022184073528576E-60</c:v>
                </c:pt>
                <c:pt idx="15">
                  <c:v>8.4739644400011524E-61</c:v>
                </c:pt>
                <c:pt idx="16">
                  <c:v>6.5050264956954082E-61</c:v>
                </c:pt>
                <c:pt idx="17">
                  <c:v>5.2896269308784957E-61</c:v>
                </c:pt>
                <c:pt idx="18">
                  <c:v>4.4798499655212363E-61</c:v>
                </c:pt>
                <c:pt idx="19">
                  <c:v>3.4877228781113811E-61</c:v>
                </c:pt>
                <c:pt idx="20">
                  <c:v>2.914392380619464E-61</c:v>
                </c:pt>
                <c:pt idx="21">
                  <c:v>2.5461084782294205E-61</c:v>
                </c:pt>
                <c:pt idx="22">
                  <c:v>2.2916222058992923E-61</c:v>
                </c:pt>
                <c:pt idx="23">
                  <c:v>2.1061726274514606E-61</c:v>
                </c:pt>
              </c:numCache>
            </c:numRef>
          </c:yVal>
          <c:smooth val="1"/>
          <c:extLst>
            <c:ext xmlns:c16="http://schemas.microsoft.com/office/drawing/2014/chart" uri="{C3380CC4-5D6E-409C-BE32-E72D297353CC}">
              <c16:uniqueId val="{0000003A-EECF-4E06-B0EB-34243229D6E2}"/>
            </c:ext>
          </c:extLst>
        </c:ser>
        <c:ser>
          <c:idx val="59"/>
          <c:order val="59"/>
          <c:spPr>
            <a:ln w="9525" cap="rnd">
              <a:solidFill>
                <a:schemeClr val="accent6"/>
              </a:solidFill>
              <a:round/>
            </a:ln>
            <a:effectLst/>
          </c:spPr>
          <c:marker>
            <c:symbol val="none"/>
          </c:marker>
          <c:xVal>
            <c:numRef>
              <c:f>Rauscher!$FL$1:$GI$1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Rauscher!$FL$62:$GI$62</c:f>
              <c:numCache>
                <c:formatCode>0%</c:formatCode>
                <c:ptCount val="24"/>
                <c:pt idx="0">
                  <c:v>1.1056045198845601E-54</c:v>
                </c:pt>
                <c:pt idx="1">
                  <c:v>9.7806328279401732E-44</c:v>
                </c:pt>
                <c:pt idx="2">
                  <c:v>2.0067647798322129E-39</c:v>
                </c:pt>
                <c:pt idx="3">
                  <c:v>4.1566786959766848E-36</c:v>
                </c:pt>
                <c:pt idx="4">
                  <c:v>5.2789483093568977E-35</c:v>
                </c:pt>
                <c:pt idx="5">
                  <c:v>8.90222163906778E-35</c:v>
                </c:pt>
                <c:pt idx="6">
                  <c:v>9.5245490504855682E-35</c:v>
                </c:pt>
                <c:pt idx="7">
                  <c:v>8.7957500423666999E-35</c:v>
                </c:pt>
                <c:pt idx="8">
                  <c:v>7.5385313629338336E-35</c:v>
                </c:pt>
                <c:pt idx="9">
                  <c:v>6.2279888507101038E-35</c:v>
                </c:pt>
                <c:pt idx="10">
                  <c:v>5.0839495898282658E-35</c:v>
                </c:pt>
                <c:pt idx="11">
                  <c:v>2.1220732760462127E-35</c:v>
                </c:pt>
                <c:pt idx="12">
                  <c:v>1.2105662304456859E-35</c:v>
                </c:pt>
                <c:pt idx="13">
                  <c:v>8.3948564919973279E-36</c:v>
                </c:pt>
                <c:pt idx="14">
                  <c:v>6.5121593048568795E-36</c:v>
                </c:pt>
                <c:pt idx="15">
                  <c:v>5.408889418841444E-36</c:v>
                </c:pt>
                <c:pt idx="16">
                  <c:v>4.6960250219795508E-36</c:v>
                </c:pt>
                <c:pt idx="17">
                  <c:v>4.2022924411596794E-36</c:v>
                </c:pt>
                <c:pt idx="18">
                  <c:v>3.8422765089644594E-36</c:v>
                </c:pt>
                <c:pt idx="19">
                  <c:v>3.3555444203341786E-36</c:v>
                </c:pt>
                <c:pt idx="20">
                  <c:v>3.0437498442472049E-36</c:v>
                </c:pt>
                <c:pt idx="21">
                  <c:v>2.8279242369105705E-36</c:v>
                </c:pt>
                <c:pt idx="22">
                  <c:v>2.6700773163361646E-36</c:v>
                </c:pt>
                <c:pt idx="23">
                  <c:v>2.5498036481767592E-36</c:v>
                </c:pt>
              </c:numCache>
            </c:numRef>
          </c:yVal>
          <c:smooth val="1"/>
          <c:extLst>
            <c:ext xmlns:c16="http://schemas.microsoft.com/office/drawing/2014/chart" uri="{C3380CC4-5D6E-409C-BE32-E72D297353CC}">
              <c16:uniqueId val="{0000003B-EECF-4E06-B0EB-34243229D6E2}"/>
            </c:ext>
          </c:extLst>
        </c:ser>
        <c:ser>
          <c:idx val="60"/>
          <c:order val="60"/>
          <c:spPr>
            <a:ln w="9525" cap="rnd">
              <a:solidFill>
                <a:schemeClr val="accent1">
                  <a:lumMod val="60000"/>
                </a:schemeClr>
              </a:solidFill>
              <a:round/>
            </a:ln>
            <a:effectLst/>
          </c:spPr>
          <c:marker>
            <c:symbol val="none"/>
          </c:marker>
          <c:xVal>
            <c:numRef>
              <c:f>Rauscher!$FL$1:$GI$1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Rauscher!$FL$63:$GI$63</c:f>
              <c:numCache>
                <c:formatCode>0%</c:formatCode>
                <c:ptCount val="24"/>
                <c:pt idx="0">
                  <c:v>2.1129312188452509E-56</c:v>
                </c:pt>
                <c:pt idx="1">
                  <c:v>8.4498865883198902E-45</c:v>
                </c:pt>
                <c:pt idx="2">
                  <c:v>3.6862058146820548E-40</c:v>
                </c:pt>
                <c:pt idx="3">
                  <c:v>1.6234119939708275E-36</c:v>
                </c:pt>
                <c:pt idx="4">
                  <c:v>3.0062790936370401E-35</c:v>
                </c:pt>
                <c:pt idx="5">
                  <c:v>6.3571146717673532E-35</c:v>
                </c:pt>
                <c:pt idx="6">
                  <c:v>7.9090787983241369E-35</c:v>
                </c:pt>
                <c:pt idx="7">
                  <c:v>8.1349379074719085E-35</c:v>
                </c:pt>
                <c:pt idx="8">
                  <c:v>7.559063993130628E-35</c:v>
                </c:pt>
                <c:pt idx="9">
                  <c:v>6.6501131459173201E-35</c:v>
                </c:pt>
                <c:pt idx="10">
                  <c:v>5.7085050473825906E-35</c:v>
                </c:pt>
                <c:pt idx="11">
                  <c:v>2.7707756794727716E-35</c:v>
                </c:pt>
                <c:pt idx="12">
                  <c:v>1.7044704017813089E-35</c:v>
                </c:pt>
                <c:pt idx="13">
                  <c:v>1.236716447798743E-35</c:v>
                </c:pt>
                <c:pt idx="14">
                  <c:v>9.8874851399045427E-36</c:v>
                </c:pt>
                <c:pt idx="15">
                  <c:v>8.3912934151409533E-36</c:v>
                </c:pt>
                <c:pt idx="16">
                  <c:v>7.4040814789381608E-36</c:v>
                </c:pt>
                <c:pt idx="17">
                  <c:v>6.7094519264707931E-36</c:v>
                </c:pt>
                <c:pt idx="18">
                  <c:v>6.1966558674199733E-36</c:v>
                </c:pt>
                <c:pt idx="19">
                  <c:v>5.4939378050870136E-36</c:v>
                </c:pt>
                <c:pt idx="20">
                  <c:v>5.0374377335142078E-36</c:v>
                </c:pt>
                <c:pt idx="21">
                  <c:v>4.7182233546749399E-36</c:v>
                </c:pt>
                <c:pt idx="22">
                  <c:v>4.4829568262875002E-36</c:v>
                </c:pt>
                <c:pt idx="23">
                  <c:v>4.3026047451417914E-36</c:v>
                </c:pt>
              </c:numCache>
            </c:numRef>
          </c:yVal>
          <c:smooth val="1"/>
          <c:extLst>
            <c:ext xmlns:c16="http://schemas.microsoft.com/office/drawing/2014/chart" uri="{C3380CC4-5D6E-409C-BE32-E72D297353CC}">
              <c16:uniqueId val="{0000003C-EECF-4E06-B0EB-34243229D6E2}"/>
            </c:ext>
          </c:extLst>
        </c:ser>
        <c:ser>
          <c:idx val="61"/>
          <c:order val="61"/>
          <c:spPr>
            <a:ln w="9525" cap="rnd">
              <a:solidFill>
                <a:schemeClr val="accent2">
                  <a:lumMod val="60000"/>
                </a:schemeClr>
              </a:solidFill>
              <a:round/>
            </a:ln>
            <a:effectLst/>
          </c:spPr>
          <c:marker>
            <c:symbol val="none"/>
          </c:marker>
          <c:xVal>
            <c:numRef>
              <c:f>Rauscher!$FL$1:$GI$1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Rauscher!$FL$64:$GI$64</c:f>
              <c:numCache>
                <c:formatCode>0%</c:formatCode>
                <c:ptCount val="24"/>
                <c:pt idx="0">
                  <c:v>2.9789163613699286E-58</c:v>
                </c:pt>
                <c:pt idx="1">
                  <c:v>3.3175710742568855E-45</c:v>
                </c:pt>
                <c:pt idx="2">
                  <c:v>7.6374281669494833E-40</c:v>
                </c:pt>
                <c:pt idx="3">
                  <c:v>1.7749842833322431E-35</c:v>
                </c:pt>
                <c:pt idx="4">
                  <c:v>7.550820736236371E-34</c:v>
                </c:pt>
                <c:pt idx="5">
                  <c:v>2.6299310919192714E-33</c:v>
                </c:pt>
                <c:pt idx="6">
                  <c:v>4.5634139647043755E-33</c:v>
                </c:pt>
                <c:pt idx="7">
                  <c:v>5.9527542024490947E-33</c:v>
                </c:pt>
                <c:pt idx="8">
                  <c:v>6.6104578035191966E-33</c:v>
                </c:pt>
                <c:pt idx="9">
                  <c:v>6.6802451456597564E-33</c:v>
                </c:pt>
                <c:pt idx="10">
                  <c:v>6.4068659174173825E-33</c:v>
                </c:pt>
                <c:pt idx="11">
                  <c:v>4.3371481115356212E-33</c:v>
                </c:pt>
                <c:pt idx="12">
                  <c:v>3.1508822289166912E-33</c:v>
                </c:pt>
                <c:pt idx="13">
                  <c:v>2.5261360441725637E-33</c:v>
                </c:pt>
                <c:pt idx="14">
                  <c:v>2.1585811030685197E-33</c:v>
                </c:pt>
                <c:pt idx="15">
                  <c:v>1.9211062407055732E-33</c:v>
                </c:pt>
                <c:pt idx="16">
                  <c:v>1.7566030257063704E-33</c:v>
                </c:pt>
                <c:pt idx="17">
                  <c:v>1.6365506565862359E-33</c:v>
                </c:pt>
                <c:pt idx="18">
                  <c:v>1.5453674532979308E-33</c:v>
                </c:pt>
                <c:pt idx="19">
                  <c:v>1.416465776470715E-33</c:v>
                </c:pt>
                <c:pt idx="20">
                  <c:v>1.3300011380722509E-33</c:v>
                </c:pt>
                <c:pt idx="21">
                  <c:v>1.2681213032195952E-33</c:v>
                </c:pt>
                <c:pt idx="22">
                  <c:v>1.2217063852869467E-33</c:v>
                </c:pt>
                <c:pt idx="23">
                  <c:v>1.185631494741047E-33</c:v>
                </c:pt>
              </c:numCache>
            </c:numRef>
          </c:yVal>
          <c:smooth val="1"/>
          <c:extLst>
            <c:ext xmlns:c16="http://schemas.microsoft.com/office/drawing/2014/chart" uri="{C3380CC4-5D6E-409C-BE32-E72D297353CC}">
              <c16:uniqueId val="{0000003D-EECF-4E06-B0EB-34243229D6E2}"/>
            </c:ext>
          </c:extLst>
        </c:ser>
        <c:ser>
          <c:idx val="62"/>
          <c:order val="62"/>
          <c:spPr>
            <a:ln w="9525" cap="rnd">
              <a:solidFill>
                <a:schemeClr val="accent3">
                  <a:lumMod val="60000"/>
                </a:schemeClr>
              </a:solidFill>
              <a:round/>
            </a:ln>
            <a:effectLst/>
          </c:spPr>
          <c:marker>
            <c:symbol val="none"/>
          </c:marker>
          <c:xVal>
            <c:numRef>
              <c:f>Rauscher!$FL$1:$GI$1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Rauscher!$FL$65:$GI$65</c:f>
              <c:numCache>
                <c:formatCode>0%</c:formatCode>
                <c:ptCount val="24"/>
                <c:pt idx="0">
                  <c:v>4.4002664831102097E-57</c:v>
                </c:pt>
                <c:pt idx="1">
                  <c:v>6.1807425452716029E-44</c:v>
                </c:pt>
                <c:pt idx="2">
                  <c:v>1.5979656193652467E-38</c:v>
                </c:pt>
                <c:pt idx="3">
                  <c:v>4.1707550000908372E-34</c:v>
                </c:pt>
                <c:pt idx="4">
                  <c:v>1.8802442287563843E-32</c:v>
                </c:pt>
                <c:pt idx="5">
                  <c:v>6.7808546679509304E-32</c:v>
                </c:pt>
                <c:pt idx="6">
                  <c:v>1.204231293961964E-31</c:v>
                </c:pt>
                <c:pt idx="7">
                  <c:v>1.5971215666671936E-31</c:v>
                </c:pt>
                <c:pt idx="8">
                  <c:v>1.795773456064068E-31</c:v>
                </c:pt>
                <c:pt idx="9">
                  <c:v>1.8323667400584933E-31</c:v>
                </c:pt>
                <c:pt idx="10">
                  <c:v>1.7710288131673094E-31</c:v>
                </c:pt>
                <c:pt idx="11">
                  <c:v>1.2270555382316069E-31</c:v>
                </c:pt>
                <c:pt idx="12">
                  <c:v>9.0184546311136799E-32</c:v>
                </c:pt>
                <c:pt idx="13">
                  <c:v>7.2808265015771526E-32</c:v>
                </c:pt>
                <c:pt idx="14">
                  <c:v>6.2504072103989721E-32</c:v>
                </c:pt>
                <c:pt idx="15">
                  <c:v>5.5812480017386041E-32</c:v>
                </c:pt>
                <c:pt idx="16">
                  <c:v>5.1160356455167964E-32</c:v>
                </c:pt>
                <c:pt idx="17">
                  <c:v>4.775615860047845E-32</c:v>
                </c:pt>
                <c:pt idx="18">
                  <c:v>4.5165174539854006E-32</c:v>
                </c:pt>
                <c:pt idx="19">
                  <c:v>4.149406805288161E-32</c:v>
                </c:pt>
                <c:pt idx="20">
                  <c:v>3.9025811253674044E-32</c:v>
                </c:pt>
                <c:pt idx="21">
                  <c:v>3.7256385971382655E-32</c:v>
                </c:pt>
                <c:pt idx="22">
                  <c:v>3.5927481012557412E-32</c:v>
                </c:pt>
                <c:pt idx="23">
                  <c:v>3.4893589792239184E-32</c:v>
                </c:pt>
              </c:numCache>
            </c:numRef>
          </c:yVal>
          <c:smooth val="1"/>
          <c:extLst>
            <c:ext xmlns:c16="http://schemas.microsoft.com/office/drawing/2014/chart" uri="{C3380CC4-5D6E-409C-BE32-E72D297353CC}">
              <c16:uniqueId val="{0000003E-EECF-4E06-B0EB-34243229D6E2}"/>
            </c:ext>
          </c:extLst>
        </c:ser>
        <c:ser>
          <c:idx val="63"/>
          <c:order val="63"/>
          <c:spPr>
            <a:ln w="9525" cap="rnd">
              <a:solidFill>
                <a:schemeClr val="accent4">
                  <a:lumMod val="60000"/>
                </a:schemeClr>
              </a:solidFill>
              <a:round/>
            </a:ln>
            <a:effectLst/>
          </c:spPr>
          <c:marker>
            <c:symbol val="none"/>
          </c:marker>
          <c:xVal>
            <c:numRef>
              <c:f>Rauscher!$FL$1:$GI$1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Rauscher!$FL$66:$GI$66</c:f>
              <c:numCache>
                <c:formatCode>0%</c:formatCode>
                <c:ptCount val="24"/>
                <c:pt idx="0">
                  <c:v>3.2178262004161938E-60</c:v>
                </c:pt>
                <c:pt idx="1">
                  <c:v>9.7795405034933208E-45</c:v>
                </c:pt>
                <c:pt idx="2">
                  <c:v>3.719138250830342E-38</c:v>
                </c:pt>
                <c:pt idx="3">
                  <c:v>1.4278634147415816E-32</c:v>
                </c:pt>
                <c:pt idx="4">
                  <c:v>2.4687936917966652E-30</c:v>
                </c:pt>
                <c:pt idx="5">
                  <c:v>1.9945002712650575E-29</c:v>
                </c:pt>
                <c:pt idx="6">
                  <c:v>6.0642764530612382E-29</c:v>
                </c:pt>
                <c:pt idx="7">
                  <c:v>1.1808823777697761E-28</c:v>
                </c:pt>
                <c:pt idx="8">
                  <c:v>1.771005476323856E-28</c:v>
                </c:pt>
                <c:pt idx="9">
                  <c:v>2.2608956299178746E-28</c:v>
                </c:pt>
                <c:pt idx="10">
                  <c:v>2.6141683209897465E-28</c:v>
                </c:pt>
                <c:pt idx="11">
                  <c:v>3.1009271226865231E-28</c:v>
                </c:pt>
                <c:pt idx="12">
                  <c:v>2.9820792037903316E-28</c:v>
                </c:pt>
                <c:pt idx="13">
                  <c:v>2.8289388321071763E-28</c:v>
                </c:pt>
                <c:pt idx="14">
                  <c:v>2.7043012638073578E-28</c:v>
                </c:pt>
                <c:pt idx="15">
                  <c:v>2.6075821327262405E-28</c:v>
                </c:pt>
                <c:pt idx="16">
                  <c:v>2.5319794428181912E-28</c:v>
                </c:pt>
                <c:pt idx="17">
                  <c:v>2.4718149296216029E-28</c:v>
                </c:pt>
                <c:pt idx="18">
                  <c:v>2.423026809208116E-28</c:v>
                </c:pt>
                <c:pt idx="19">
                  <c:v>2.3490512025234754E-28</c:v>
                </c:pt>
                <c:pt idx="20">
                  <c:v>2.2958228109151751E-28</c:v>
                </c:pt>
                <c:pt idx="21">
                  <c:v>2.2557819639043714E-28</c:v>
                </c:pt>
                <c:pt idx="22">
                  <c:v>2.224606183670002E-28</c:v>
                </c:pt>
                <c:pt idx="23">
                  <c:v>2.1996622589448241E-28</c:v>
                </c:pt>
              </c:numCache>
            </c:numRef>
          </c:yVal>
          <c:smooth val="1"/>
          <c:extLst>
            <c:ext xmlns:c16="http://schemas.microsoft.com/office/drawing/2014/chart" uri="{C3380CC4-5D6E-409C-BE32-E72D297353CC}">
              <c16:uniqueId val="{0000003F-EECF-4E06-B0EB-34243229D6E2}"/>
            </c:ext>
          </c:extLst>
        </c:ser>
        <c:ser>
          <c:idx val="64"/>
          <c:order val="64"/>
          <c:spPr>
            <a:ln w="9525" cap="rnd">
              <a:solidFill>
                <a:schemeClr val="accent5">
                  <a:lumMod val="60000"/>
                </a:schemeClr>
              </a:solidFill>
              <a:round/>
            </a:ln>
            <a:effectLst/>
          </c:spPr>
          <c:marker>
            <c:symbol val="none"/>
          </c:marker>
          <c:xVal>
            <c:numRef>
              <c:f>Rauscher!$FL$1:$GI$1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Rauscher!$FL$67:$GI$67</c:f>
              <c:numCache>
                <c:formatCode>0%</c:formatCode>
                <c:ptCount val="24"/>
                <c:pt idx="0">
                  <c:v>8.8054465185979769E-61</c:v>
                </c:pt>
                <c:pt idx="1">
                  <c:v>1.554185531931728E-43</c:v>
                </c:pt>
                <c:pt idx="2">
                  <c:v>4.5042712961871261E-36</c:v>
                </c:pt>
                <c:pt idx="3">
                  <c:v>1.3178521516326973E-29</c:v>
                </c:pt>
                <c:pt idx="4">
                  <c:v>6.290189450253716E-27</c:v>
                </c:pt>
                <c:pt idx="5">
                  <c:v>9.3457114576762048E-26</c:v>
                </c:pt>
                <c:pt idx="6">
                  <c:v>4.2653710910636705E-25</c:v>
                </c:pt>
                <c:pt idx="7">
                  <c:v>1.1101563773426287E-24</c:v>
                </c:pt>
                <c:pt idx="8">
                  <c:v>2.0696513230237656E-24</c:v>
                </c:pt>
                <c:pt idx="9">
                  <c:v>3.1293750298007399E-24</c:v>
                </c:pt>
                <c:pt idx="10">
                  <c:v>4.142957705312496E-24</c:v>
                </c:pt>
                <c:pt idx="11">
                  <c:v>7.3768010877674929E-24</c:v>
                </c:pt>
                <c:pt idx="12">
                  <c:v>8.6915146810498353E-24</c:v>
                </c:pt>
                <c:pt idx="13">
                  <c:v>9.3136458407396765E-24</c:v>
                </c:pt>
                <c:pt idx="14">
                  <c:v>9.6567535005734554E-24</c:v>
                </c:pt>
                <c:pt idx="15">
                  <c:v>9.8676561700016535E-24</c:v>
                </c:pt>
                <c:pt idx="16">
                  <c:v>1.0007742910016879E-23</c:v>
                </c:pt>
                <c:pt idx="17">
                  <c:v>1.0106292866220707E-23</c:v>
                </c:pt>
                <c:pt idx="18">
                  <c:v>1.0178742279738164E-23</c:v>
                </c:pt>
                <c:pt idx="19">
                  <c:v>1.0277046898867619E-23</c:v>
                </c:pt>
                <c:pt idx="20">
                  <c:v>1.0339848856578522E-23</c:v>
                </c:pt>
                <c:pt idx="21">
                  <c:v>1.0383001583684186E-23</c:v>
                </c:pt>
                <c:pt idx="22">
                  <c:v>1.0414272137310052E-23</c:v>
                </c:pt>
                <c:pt idx="23">
                  <c:v>1.0437867289864364E-23</c:v>
                </c:pt>
              </c:numCache>
            </c:numRef>
          </c:yVal>
          <c:smooth val="1"/>
          <c:extLst>
            <c:ext xmlns:c16="http://schemas.microsoft.com/office/drawing/2014/chart" uri="{C3380CC4-5D6E-409C-BE32-E72D297353CC}">
              <c16:uniqueId val="{00000040-EECF-4E06-B0EB-34243229D6E2}"/>
            </c:ext>
          </c:extLst>
        </c:ser>
        <c:ser>
          <c:idx val="65"/>
          <c:order val="65"/>
          <c:spPr>
            <a:ln w="9525" cap="rnd">
              <a:solidFill>
                <a:schemeClr val="accent6">
                  <a:lumMod val="60000"/>
                </a:schemeClr>
              </a:solidFill>
              <a:round/>
            </a:ln>
            <a:effectLst/>
          </c:spPr>
          <c:marker>
            <c:symbol val="none"/>
          </c:marker>
          <c:xVal>
            <c:numRef>
              <c:f>Rauscher!$FL$1:$GI$1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Rauscher!$FL$68:$GI$68</c:f>
              <c:numCache>
                <c:formatCode>0%</c:formatCode>
                <c:ptCount val="24"/>
                <c:pt idx="0">
                  <c:v>1.2299417776430906E-63</c:v>
                </c:pt>
                <c:pt idx="1">
                  <c:v>2.4833240740661889E-45</c:v>
                </c:pt>
                <c:pt idx="2">
                  <c:v>2.4341860045751343E-37</c:v>
                </c:pt>
                <c:pt idx="3">
                  <c:v>2.408765898189355E-30</c:v>
                </c:pt>
                <c:pt idx="4">
                  <c:v>2.1144186060743982E-27</c:v>
                </c:pt>
                <c:pt idx="5">
                  <c:v>4.5279249444000142E-26</c:v>
                </c:pt>
                <c:pt idx="6">
                  <c:v>2.6368377574249322E-25</c:v>
                </c:pt>
                <c:pt idx="7">
                  <c:v>8.1679027397103383E-25</c:v>
                </c:pt>
                <c:pt idx="8">
                  <c:v>1.7350957419100123E-24</c:v>
                </c:pt>
                <c:pt idx="9">
                  <c:v>2.9039140750775514E-24</c:v>
                </c:pt>
                <c:pt idx="10">
                  <c:v>4.1698128252018839E-24</c:v>
                </c:pt>
                <c:pt idx="11">
                  <c:v>9.4735744149978299E-24</c:v>
                </c:pt>
                <c:pt idx="12">
                  <c:v>1.2608433558973653E-23</c:v>
                </c:pt>
                <c:pt idx="13">
                  <c:v>1.4535745371795569E-23</c:v>
                </c:pt>
                <c:pt idx="14">
                  <c:v>1.5824014791339255E-23</c:v>
                </c:pt>
                <c:pt idx="15">
                  <c:v>1.6742469072603892E-23</c:v>
                </c:pt>
                <c:pt idx="16">
                  <c:v>1.7429366767107188E-23</c:v>
                </c:pt>
                <c:pt idx="17">
                  <c:v>1.7962108941099475E-23</c:v>
                </c:pt>
                <c:pt idx="18">
                  <c:v>1.8387197782420983E-23</c:v>
                </c:pt>
                <c:pt idx="19">
                  <c:v>1.9022769312385324E-23</c:v>
                </c:pt>
                <c:pt idx="20">
                  <c:v>1.9475094537573529E-23</c:v>
                </c:pt>
                <c:pt idx="21">
                  <c:v>1.9813367284192155E-23</c:v>
                </c:pt>
                <c:pt idx="22">
                  <c:v>2.007586567004684E-23</c:v>
                </c:pt>
                <c:pt idx="23">
                  <c:v>2.0285472174884894E-23</c:v>
                </c:pt>
              </c:numCache>
            </c:numRef>
          </c:yVal>
          <c:smooth val="1"/>
          <c:extLst>
            <c:ext xmlns:c16="http://schemas.microsoft.com/office/drawing/2014/chart" uri="{C3380CC4-5D6E-409C-BE32-E72D297353CC}">
              <c16:uniqueId val="{00000041-EECF-4E06-B0EB-34243229D6E2}"/>
            </c:ext>
          </c:extLst>
        </c:ser>
        <c:dLbls>
          <c:showLegendKey val="0"/>
          <c:showVal val="0"/>
          <c:showCatName val="0"/>
          <c:showSerName val="0"/>
          <c:showPercent val="0"/>
          <c:showBubbleSize val="0"/>
        </c:dLbls>
        <c:axId val="764279072"/>
        <c:axId val="1004934048"/>
      </c:scatterChart>
      <c:valAx>
        <c:axId val="764279072"/>
        <c:scaling>
          <c:orientation val="minMax"/>
          <c:max val="4"/>
        </c:scaling>
        <c:delete val="0"/>
        <c:axPos val="b"/>
        <c:majorGridlines>
          <c:spPr>
            <a:ln w="9525" cap="flat" cmpd="sng" algn="ctr">
              <a:solidFill>
                <a:schemeClr val="bg1">
                  <a:lumMod val="85000"/>
                </a:schemeClr>
              </a:solidFill>
              <a:round/>
            </a:ln>
            <a:effectLst/>
          </c:spPr>
        </c:majorGridlines>
        <c:title>
          <c:tx>
            <c:rich>
              <a:bodyPr rot="0" spcFirstLastPara="1" vertOverflow="ellipsis" vert="horz" wrap="square" anchor="ctr" anchorCtr="1"/>
              <a:lstStyle/>
              <a:p>
                <a:pPr>
                  <a:defRPr sz="1600" b="0" i="0" u="none" strike="noStrike" kern="1200" baseline="0">
                    <a:solidFill>
                      <a:schemeClr val="tx1"/>
                    </a:solidFill>
                    <a:latin typeface="Cambria" panose="02040503050406030204" pitchFamily="18" charset="0"/>
                    <a:ea typeface="Cambria" panose="02040503050406030204" pitchFamily="18" charset="0"/>
                    <a:cs typeface="+mn-cs"/>
                  </a:defRPr>
                </a:pPr>
                <a:r>
                  <a:rPr lang="en-US"/>
                  <a:t>T9 (GK)</a:t>
                </a:r>
              </a:p>
            </c:rich>
          </c:tx>
          <c:overlay val="0"/>
          <c:spPr>
            <a:noFill/>
            <a:ln>
              <a:noFill/>
            </a:ln>
            <a:effectLst/>
          </c:spPr>
          <c:txPr>
            <a:bodyPr rot="0" spcFirstLastPara="1" vertOverflow="ellipsis" vert="horz" wrap="square" anchor="ctr" anchorCtr="1"/>
            <a:lstStyle/>
            <a:p>
              <a:pPr>
                <a:defRPr sz="1600" b="0" i="0" u="none" strike="noStrike" kern="1200" baseline="0">
                  <a:solidFill>
                    <a:schemeClr val="tx1"/>
                  </a:solidFill>
                  <a:latin typeface="Cambria" panose="02040503050406030204" pitchFamily="18" charset="0"/>
                  <a:ea typeface="Cambria" panose="02040503050406030204" pitchFamily="18" charset="0"/>
                  <a:cs typeface="+mn-cs"/>
                </a:defRPr>
              </a:pPr>
              <a:endParaRPr lang="en-US"/>
            </a:p>
          </c:txPr>
        </c:title>
        <c:numFmt formatCode="#,##0" sourceLinked="0"/>
        <c:majorTickMark val="none"/>
        <c:minorTickMark val="none"/>
        <c:tickLblPos val="nextTo"/>
        <c:spPr>
          <a:noFill/>
          <a:ln>
            <a:solidFill>
              <a:schemeClr val="tx2">
                <a:lumMod val="40000"/>
                <a:lumOff val="60000"/>
              </a:schemeClr>
            </a:solidFill>
          </a:ln>
          <a:effectLst/>
        </c:spPr>
        <c:txPr>
          <a:bodyPr rot="-60000000" spcFirstLastPara="1" vertOverflow="ellipsis" vert="horz" wrap="square" anchor="ctr" anchorCtr="1"/>
          <a:lstStyle/>
          <a:p>
            <a:pPr>
              <a:defRPr sz="1600" b="0" i="0" u="none" strike="noStrike" kern="1200" baseline="0">
                <a:solidFill>
                  <a:schemeClr val="tx1"/>
                </a:solidFill>
                <a:latin typeface="Cambria" panose="02040503050406030204" pitchFamily="18" charset="0"/>
                <a:ea typeface="Cambria" panose="02040503050406030204" pitchFamily="18" charset="0"/>
                <a:cs typeface="+mn-cs"/>
              </a:defRPr>
            </a:pPr>
            <a:endParaRPr lang="en-US"/>
          </a:p>
        </c:txPr>
        <c:crossAx val="1004934048"/>
        <c:crossesAt val="1.0000000000000011E-20"/>
        <c:crossBetween val="midCat"/>
        <c:majorUnit val="1"/>
      </c:valAx>
      <c:valAx>
        <c:axId val="1004934048"/>
        <c:scaling>
          <c:orientation val="minMax"/>
          <c:max val="1"/>
          <c:min val="0"/>
        </c:scaling>
        <c:delete val="0"/>
        <c:axPos val="l"/>
        <c:majorGridlines>
          <c:spPr>
            <a:ln w="9525" cap="flat" cmpd="sng" algn="ctr">
              <a:solidFill>
                <a:schemeClr val="tx2">
                  <a:lumMod val="15000"/>
                  <a:lumOff val="85000"/>
                </a:schemeClr>
              </a:solidFill>
              <a:round/>
            </a:ln>
            <a:effectLst/>
          </c:spPr>
        </c:majorGridlines>
        <c:title>
          <c:tx>
            <c:rich>
              <a:bodyPr rot="-5400000" spcFirstLastPara="1" vertOverflow="ellipsis" vert="horz" wrap="square" anchor="ctr" anchorCtr="1"/>
              <a:lstStyle/>
              <a:p>
                <a:pPr>
                  <a:defRPr sz="1600" b="0" i="0" u="none" strike="noStrike" kern="1200" baseline="0">
                    <a:solidFill>
                      <a:schemeClr val="tx1"/>
                    </a:solidFill>
                    <a:latin typeface="Cambria" panose="02040503050406030204" pitchFamily="18" charset="0"/>
                    <a:ea typeface="Cambria" panose="02040503050406030204" pitchFamily="18" charset="0"/>
                    <a:cs typeface="+mn-cs"/>
                  </a:defRPr>
                </a:pPr>
                <a:r>
                  <a:rPr lang="en-US"/>
                  <a:t>Contribution</a:t>
                </a:r>
              </a:p>
            </c:rich>
          </c:tx>
          <c:layout>
            <c:manualLayout>
              <c:xMode val="edge"/>
              <c:yMode val="edge"/>
              <c:x val="1.6890968601374515E-2"/>
              <c:y val="0.33547401318762898"/>
            </c:manualLayout>
          </c:layout>
          <c:overlay val="0"/>
          <c:spPr>
            <a:noFill/>
            <a:ln>
              <a:noFill/>
            </a:ln>
            <a:effectLst/>
          </c:spPr>
          <c:txPr>
            <a:bodyPr rot="-5400000" spcFirstLastPara="1" vertOverflow="ellipsis" vert="horz" wrap="square" anchor="ctr" anchorCtr="1"/>
            <a:lstStyle/>
            <a:p>
              <a:pPr>
                <a:defRPr sz="1600" b="0" i="0" u="none" strike="noStrike" kern="1200" baseline="0">
                  <a:solidFill>
                    <a:schemeClr val="tx1"/>
                  </a:solidFill>
                  <a:latin typeface="Cambria" panose="02040503050406030204" pitchFamily="18" charset="0"/>
                  <a:ea typeface="Cambria" panose="02040503050406030204" pitchFamily="18" charset="0"/>
                  <a:cs typeface="+mn-cs"/>
                </a:defRPr>
              </a:pPr>
              <a:endParaRPr lang="en-US"/>
            </a:p>
          </c:txPr>
        </c:title>
        <c:numFmt formatCode="0%" sourceLinked="1"/>
        <c:majorTickMark val="none"/>
        <c:minorTickMark val="none"/>
        <c:tickLblPos val="nextTo"/>
        <c:spPr>
          <a:noFill/>
          <a:ln>
            <a:solidFill>
              <a:schemeClr val="tx2">
                <a:lumMod val="40000"/>
                <a:lumOff val="60000"/>
              </a:schemeClr>
            </a:solidFill>
          </a:ln>
          <a:effectLst/>
        </c:spPr>
        <c:txPr>
          <a:bodyPr rot="-60000000" spcFirstLastPara="1" vertOverflow="ellipsis" vert="horz" wrap="square" anchor="ctr" anchorCtr="1"/>
          <a:lstStyle/>
          <a:p>
            <a:pPr>
              <a:defRPr sz="1600" b="0" i="0" u="none" strike="noStrike" kern="1200" baseline="0">
                <a:solidFill>
                  <a:schemeClr val="tx1"/>
                </a:solidFill>
                <a:latin typeface="Cambria" panose="02040503050406030204" pitchFamily="18" charset="0"/>
                <a:ea typeface="Cambria" panose="02040503050406030204" pitchFamily="18" charset="0"/>
                <a:cs typeface="+mn-cs"/>
              </a:defRPr>
            </a:pPr>
            <a:endParaRPr lang="en-US"/>
          </a:p>
        </c:txPr>
        <c:crossAx val="764279072"/>
        <c:crosses val="autoZero"/>
        <c:crossBetween val="midCat"/>
      </c:valAx>
      <c:spPr>
        <a:noFill/>
        <a:ln>
          <a:solidFill>
            <a:schemeClr val="bg1">
              <a:lumMod val="50000"/>
            </a:schemeClr>
          </a:solid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600" b="0">
          <a:solidFill>
            <a:schemeClr val="tx1"/>
          </a:solidFill>
          <a:latin typeface="Cambria" panose="02040503050406030204" pitchFamily="18" charset="0"/>
          <a:ea typeface="Cambria" panose="02040503050406030204" pitchFamily="18" charset="0"/>
        </a:defRPr>
      </a:pPr>
      <a:endParaRPr lang="en-US"/>
    </a:p>
  </c:txPr>
  <c:externalData r:id="rId4">
    <c:autoUpdate val="0"/>
  </c:externalData>
</c:chartSpace>
</file>

<file path=ppt/charts/chart1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title>
      <c:tx>
        <c:rich>
          <a:bodyPr rot="0" spcFirstLastPara="1" vertOverflow="ellipsis" vert="horz" wrap="square" anchor="ctr" anchorCtr="1"/>
          <a:lstStyle/>
          <a:p>
            <a:pPr>
              <a:defRPr sz="1600" b="0" i="0" u="none" strike="noStrike" kern="1200" baseline="0">
                <a:solidFill>
                  <a:schemeClr val="tx1"/>
                </a:solidFill>
                <a:latin typeface="Cambria" panose="02040503050406030204" pitchFamily="18" charset="0"/>
                <a:ea typeface="Cambria" panose="02040503050406030204" pitchFamily="18" charset="0"/>
                <a:cs typeface="+mn-cs"/>
              </a:defRPr>
            </a:pPr>
            <a:r>
              <a:rPr lang="en-US" sz="1600"/>
              <a:t>(p,α</a:t>
            </a:r>
            <a:r>
              <a:rPr lang="el-GR" sz="1600"/>
              <a:t>)</a:t>
            </a:r>
            <a:r>
              <a:rPr lang="en-US" sz="1600"/>
              <a:t> reaction rates for Brown's 66 resonances with interpolated Rauscher's Γp and Rauscher's Γα</a:t>
            </a:r>
          </a:p>
        </c:rich>
      </c:tx>
      <c:overlay val="0"/>
      <c:spPr>
        <a:noFill/>
        <a:ln>
          <a:noFill/>
        </a:ln>
        <a:effectLst/>
      </c:spPr>
      <c:txPr>
        <a:bodyPr rot="0" spcFirstLastPara="1" vertOverflow="ellipsis" vert="horz" wrap="square" anchor="ctr" anchorCtr="1"/>
        <a:lstStyle/>
        <a:p>
          <a:pPr>
            <a:defRPr sz="1600" b="0" i="0" u="none" strike="noStrike" kern="1200" baseline="0">
              <a:solidFill>
                <a:schemeClr val="tx1"/>
              </a:solidFill>
              <a:latin typeface="Cambria" panose="02040503050406030204" pitchFamily="18" charset="0"/>
              <a:ea typeface="Cambria" panose="02040503050406030204" pitchFamily="18" charset="0"/>
              <a:cs typeface="+mn-cs"/>
            </a:defRPr>
          </a:pPr>
          <a:endParaRPr lang="en-US"/>
        </a:p>
      </c:txPr>
    </c:title>
    <c:autoTitleDeleted val="0"/>
    <c:plotArea>
      <c:layout>
        <c:manualLayout>
          <c:layoutTarget val="inner"/>
          <c:xMode val="edge"/>
          <c:yMode val="edge"/>
          <c:x val="0.14416196412948382"/>
          <c:y val="0.15850439051490053"/>
          <c:w val="0.83337981189851273"/>
          <c:h val="0.67075333185943553"/>
        </c:manualLayout>
      </c:layout>
      <c:scatterChart>
        <c:scatterStyle val="smoothMarker"/>
        <c:varyColors val="0"/>
        <c:ser>
          <c:idx val="0"/>
          <c:order val="0"/>
          <c:spPr>
            <a:ln w="9525" cap="rnd">
              <a:solidFill>
                <a:schemeClr val="accent1"/>
              </a:solidFill>
              <a:round/>
            </a:ln>
            <a:effectLst/>
          </c:spPr>
          <c:marker>
            <c:symbol val="none"/>
          </c:marker>
          <c:xVal>
            <c:numRef>
              <c:f>Rauscher!$JP$1:$KM$1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Rauscher!$JP$3:$KM$3</c:f>
              <c:numCache>
                <c:formatCode>0E+00</c:formatCode>
                <c:ptCount val="24"/>
                <c:pt idx="0">
                  <c:v>3.5298634416220744E-27</c:v>
                </c:pt>
                <c:pt idx="1">
                  <c:v>2.5096362382278565E-23</c:v>
                </c:pt>
                <c:pt idx="2">
                  <c:v>1.8629343577559264E-21</c:v>
                </c:pt>
                <c:pt idx="3">
                  <c:v>1.1589255680781876E-19</c:v>
                </c:pt>
                <c:pt idx="4">
                  <c:v>8.0472015662569373E-19</c:v>
                </c:pt>
                <c:pt idx="5">
                  <c:v>2.386043320205212E-18</c:v>
                </c:pt>
                <c:pt idx="6">
                  <c:v>4.6827980770494849E-18</c:v>
                </c:pt>
                <c:pt idx="7">
                  <c:v>7.3128138008541439E-18</c:v>
                </c:pt>
                <c:pt idx="8">
                  <c:v>9.9447998422994047E-18</c:v>
                </c:pt>
                <c:pt idx="9">
                  <c:v>1.2369918443125976E-17</c:v>
                </c:pt>
                <c:pt idx="10">
                  <c:v>1.4485392222103078E-17</c:v>
                </c:pt>
                <c:pt idx="11">
                  <c:v>2.0341938953087886E-17</c:v>
                </c:pt>
                <c:pt idx="12">
                  <c:v>2.1221873907211755E-17</c:v>
                </c:pt>
                <c:pt idx="13">
                  <c:v>2.0178942513571034E-17</c:v>
                </c:pt>
                <c:pt idx="14">
                  <c:v>1.8554374975797475E-17</c:v>
                </c:pt>
                <c:pt idx="15">
                  <c:v>1.6858774379025585E-17</c:v>
                </c:pt>
                <c:pt idx="16">
                  <c:v>1.5273478867959362E-17</c:v>
                </c:pt>
                <c:pt idx="17">
                  <c:v>1.3851892082038353E-17</c:v>
                </c:pt>
                <c:pt idx="18">
                  <c:v>1.2598324639721231E-17</c:v>
                </c:pt>
                <c:pt idx="19">
                  <c:v>1.0536608019022702E-17</c:v>
                </c:pt>
                <c:pt idx="20">
                  <c:v>8.9470644590549315E-18</c:v>
                </c:pt>
                <c:pt idx="21">
                  <c:v>7.70446685074297E-18</c:v>
                </c:pt>
                <c:pt idx="22">
                  <c:v>6.716820843129578E-18</c:v>
                </c:pt>
                <c:pt idx="23">
                  <c:v>5.9189884784811642E-18</c:v>
                </c:pt>
              </c:numCache>
            </c:numRef>
          </c:yVal>
          <c:smooth val="1"/>
          <c:extLst>
            <c:ext xmlns:c16="http://schemas.microsoft.com/office/drawing/2014/chart" uri="{C3380CC4-5D6E-409C-BE32-E72D297353CC}">
              <c16:uniqueId val="{00000000-C904-4C23-BC56-108CBE96CAB0}"/>
            </c:ext>
          </c:extLst>
        </c:ser>
        <c:ser>
          <c:idx val="1"/>
          <c:order val="1"/>
          <c:spPr>
            <a:ln w="9525" cap="rnd">
              <a:solidFill>
                <a:schemeClr val="accent2"/>
              </a:solidFill>
              <a:round/>
            </a:ln>
            <a:effectLst/>
          </c:spPr>
          <c:marker>
            <c:symbol val="none"/>
          </c:marker>
          <c:xVal>
            <c:numRef>
              <c:f>Rauscher!$JP$1:$KM$1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Rauscher!$JP$4:$KM$4</c:f>
              <c:numCache>
                <c:formatCode>0E+00</c:formatCode>
                <c:ptCount val="24"/>
                <c:pt idx="0">
                  <c:v>1.0087665282611721E-37</c:v>
                </c:pt>
                <c:pt idx="1">
                  <c:v>2.0645479807494504E-26</c:v>
                </c:pt>
                <c:pt idx="2">
                  <c:v>8.2224734211025507E-21</c:v>
                </c:pt>
                <c:pt idx="3">
                  <c:v>2.7444238983080841E-15</c:v>
                </c:pt>
                <c:pt idx="4">
                  <c:v>1.3958408015460241E-12</c:v>
                </c:pt>
                <c:pt idx="5">
                  <c:v>5.4418497947299377E-11</c:v>
                </c:pt>
                <c:pt idx="6">
                  <c:v>5.9496552538315738E-10</c:v>
                </c:pt>
                <c:pt idx="7">
                  <c:v>3.1686156329613049E-9</c:v>
                </c:pt>
                <c:pt idx="8">
                  <c:v>1.0813843933999535E-8</c:v>
                </c:pt>
                <c:pt idx="9">
                  <c:v>2.751377073401348E-8</c:v>
                </c:pt>
                <c:pt idx="10">
                  <c:v>5.7115359988457768E-8</c:v>
                </c:pt>
                <c:pt idx="11">
                  <c:v>4.4682056191694736E-7</c:v>
                </c:pt>
                <c:pt idx="12">
                  <c:v>1.1002303117586749E-6</c:v>
                </c:pt>
                <c:pt idx="13">
                  <c:v>1.7513531281495615E-6</c:v>
                </c:pt>
                <c:pt idx="14">
                  <c:v>2.2704151571549275E-6</c:v>
                </c:pt>
                <c:pt idx="15">
                  <c:v>2.6366026342616929E-6</c:v>
                </c:pt>
                <c:pt idx="16">
                  <c:v>2.8712859952307716E-6</c:v>
                </c:pt>
                <c:pt idx="17">
                  <c:v>3.0047436707860805E-6</c:v>
                </c:pt>
                <c:pt idx="18">
                  <c:v>3.0643544717595043E-6</c:v>
                </c:pt>
                <c:pt idx="19">
                  <c:v>3.0431183596781866E-6</c:v>
                </c:pt>
                <c:pt idx="20">
                  <c:v>2.9213154401569327E-6</c:v>
                </c:pt>
                <c:pt idx="21">
                  <c:v>2.7580388499131023E-6</c:v>
                </c:pt>
                <c:pt idx="22">
                  <c:v>2.5828636230453905E-6</c:v>
                </c:pt>
                <c:pt idx="23">
                  <c:v>2.4101781442906222E-6</c:v>
                </c:pt>
              </c:numCache>
            </c:numRef>
          </c:yVal>
          <c:smooth val="1"/>
          <c:extLst>
            <c:ext xmlns:c16="http://schemas.microsoft.com/office/drawing/2014/chart" uri="{C3380CC4-5D6E-409C-BE32-E72D297353CC}">
              <c16:uniqueId val="{00000001-C904-4C23-BC56-108CBE96CAB0}"/>
            </c:ext>
          </c:extLst>
        </c:ser>
        <c:ser>
          <c:idx val="2"/>
          <c:order val="2"/>
          <c:spPr>
            <a:ln w="9525" cap="rnd">
              <a:solidFill>
                <a:schemeClr val="accent3"/>
              </a:solidFill>
              <a:round/>
            </a:ln>
            <a:effectLst/>
          </c:spPr>
          <c:marker>
            <c:symbol val="none"/>
          </c:marker>
          <c:xVal>
            <c:numRef>
              <c:f>Rauscher!$JP$1:$KM$1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Rauscher!$JP$5:$KM$5</c:f>
              <c:numCache>
                <c:formatCode>0E+00</c:formatCode>
                <c:ptCount val="24"/>
                <c:pt idx="0">
                  <c:v>2.9143213166156311E-47</c:v>
                </c:pt>
                <c:pt idx="1">
                  <c:v>7.4948259649613249E-32</c:v>
                </c:pt>
                <c:pt idx="2">
                  <c:v>3.3460617541396871E-24</c:v>
                </c:pt>
                <c:pt idx="3">
                  <c:v>1.2519228537744401E-16</c:v>
                </c:pt>
                <c:pt idx="4">
                  <c:v>6.7415492983198618E-13</c:v>
                </c:pt>
                <c:pt idx="5">
                  <c:v>1.0828014942835749E-10</c:v>
                </c:pt>
                <c:pt idx="6">
                  <c:v>3.0423773432045181E-9</c:v>
                </c:pt>
                <c:pt idx="7">
                  <c:v>3.1797290062425107E-8</c:v>
                </c:pt>
                <c:pt idx="8">
                  <c:v>1.7992855796544059E-7</c:v>
                </c:pt>
                <c:pt idx="9">
                  <c:v>6.7837477571411708E-7</c:v>
                </c:pt>
                <c:pt idx="10">
                  <c:v>1.9289108476066017E-6</c:v>
                </c:pt>
                <c:pt idx="11">
                  <c:v>3.8780318151737856E-5</c:v>
                </c:pt>
                <c:pt idx="12">
                  <c:v>1.530810079680101E-4</c:v>
                </c:pt>
                <c:pt idx="13">
                  <c:v>3.2343508142557419E-4</c:v>
                </c:pt>
                <c:pt idx="14">
                  <c:v>5.0641023552450289E-4</c:v>
                </c:pt>
                <c:pt idx="15">
                  <c:v>6.7297934258192223E-4</c:v>
                </c:pt>
                <c:pt idx="16">
                  <c:v>8.108740372859643E-4</c:v>
                </c:pt>
                <c:pt idx="17">
                  <c:v>9.1800339370612415E-4</c:v>
                </c:pt>
                <c:pt idx="18">
                  <c:v>9.9701981791096685E-4</c:v>
                </c:pt>
                <c:pt idx="19">
                  <c:v>1.0881168408281006E-3</c:v>
                </c:pt>
                <c:pt idx="20">
                  <c:v>1.1174164717877699E-3</c:v>
                </c:pt>
                <c:pt idx="21">
                  <c:v>1.1096779071280078E-3</c:v>
                </c:pt>
                <c:pt idx="22">
                  <c:v>1.080881275586511E-3</c:v>
                </c:pt>
                <c:pt idx="23">
                  <c:v>1.0408535497774061E-3</c:v>
                </c:pt>
              </c:numCache>
            </c:numRef>
          </c:yVal>
          <c:smooth val="1"/>
          <c:extLst>
            <c:ext xmlns:c16="http://schemas.microsoft.com/office/drawing/2014/chart" uri="{C3380CC4-5D6E-409C-BE32-E72D297353CC}">
              <c16:uniqueId val="{00000002-C904-4C23-BC56-108CBE96CAB0}"/>
            </c:ext>
          </c:extLst>
        </c:ser>
        <c:ser>
          <c:idx val="3"/>
          <c:order val="3"/>
          <c:spPr>
            <a:ln w="9525" cap="rnd">
              <a:solidFill>
                <a:schemeClr val="accent4"/>
              </a:solidFill>
              <a:round/>
            </a:ln>
            <a:effectLst/>
          </c:spPr>
          <c:marker>
            <c:symbol val="none"/>
          </c:marker>
          <c:xVal>
            <c:numRef>
              <c:f>Rauscher!$JP$1:$KM$1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Rauscher!$JP$6:$KM$6</c:f>
              <c:numCache>
                <c:formatCode>0E+00</c:formatCode>
                <c:ptCount val="24"/>
                <c:pt idx="0">
                  <c:v>1.7864586912665078E-56</c:v>
                </c:pt>
                <c:pt idx="1">
                  <c:v>1.8802175967847324E-37</c:v>
                </c:pt>
                <c:pt idx="2">
                  <c:v>5.370021438711182E-28</c:v>
                </c:pt>
                <c:pt idx="3">
                  <c:v>1.2853314747098222E-18</c:v>
                </c:pt>
                <c:pt idx="4">
                  <c:v>5.5359867676032903E-14</c:v>
                </c:pt>
                <c:pt idx="5">
                  <c:v>3.0958707954287214E-11</c:v>
                </c:pt>
                <c:pt idx="6">
                  <c:v>1.9982331549786357E-9</c:v>
                </c:pt>
                <c:pt idx="7">
                  <c:v>3.7828798634709947E-8</c:v>
                </c:pt>
                <c:pt idx="8">
                  <c:v>3.3421971039249701E-7</c:v>
                </c:pt>
                <c:pt idx="9">
                  <c:v>1.7819736417771058E-6</c:v>
                </c:pt>
                <c:pt idx="10">
                  <c:v>6.6856469771936161E-6</c:v>
                </c:pt>
                <c:pt idx="11">
                  <c:v>3.0877473275046691E-4</c:v>
                </c:pt>
                <c:pt idx="12">
                  <c:v>1.8473587873773071E-3</c:v>
                </c:pt>
                <c:pt idx="13">
                  <c:v>5.0092971183228509E-3</c:v>
                </c:pt>
                <c:pt idx="14">
                  <c:v>9.2625798155903626E-3</c:v>
                </c:pt>
                <c:pt idx="15">
                  <c:v>1.3862165944143729E-2</c:v>
                </c:pt>
                <c:pt idx="16">
                  <c:v>1.8259238399957262E-2</c:v>
                </c:pt>
                <c:pt idx="17">
                  <c:v>2.2155087801798999E-2</c:v>
                </c:pt>
                <c:pt idx="18">
                  <c:v>2.5433897681054779E-2</c:v>
                </c:pt>
                <c:pt idx="19">
                  <c:v>3.0165086219341674E-2</c:v>
                </c:pt>
                <c:pt idx="20">
                  <c:v>3.2873356068895333E-2</c:v>
                </c:pt>
                <c:pt idx="21">
                  <c:v>3.413311047290736E-2</c:v>
                </c:pt>
                <c:pt idx="22">
                  <c:v>3.4419684311938127E-2</c:v>
                </c:pt>
                <c:pt idx="23">
                  <c:v>3.4076775021431867E-2</c:v>
                </c:pt>
              </c:numCache>
            </c:numRef>
          </c:yVal>
          <c:smooth val="1"/>
          <c:extLst>
            <c:ext xmlns:c16="http://schemas.microsoft.com/office/drawing/2014/chart" uri="{C3380CC4-5D6E-409C-BE32-E72D297353CC}">
              <c16:uniqueId val="{00000003-C904-4C23-BC56-108CBE96CAB0}"/>
            </c:ext>
          </c:extLst>
        </c:ser>
        <c:ser>
          <c:idx val="4"/>
          <c:order val="4"/>
          <c:spPr>
            <a:ln w="9525" cap="rnd">
              <a:solidFill>
                <a:schemeClr val="accent5"/>
              </a:solidFill>
              <a:round/>
            </a:ln>
            <a:effectLst/>
          </c:spPr>
          <c:marker>
            <c:symbol val="none"/>
          </c:marker>
          <c:xVal>
            <c:numRef>
              <c:f>Rauscher!$JP$1:$KM$1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Rauscher!$JP$7:$KM$7</c:f>
              <c:numCache>
                <c:formatCode>0E+00</c:formatCode>
                <c:ptCount val="24"/>
                <c:pt idx="0">
                  <c:v>1.8594783426842314E-62</c:v>
                </c:pt>
                <c:pt idx="1">
                  <c:v>3.2299867630381692E-41</c:v>
                </c:pt>
                <c:pt idx="2">
                  <c:v>1.1851297245822036E-30</c:v>
                </c:pt>
                <c:pt idx="3">
                  <c:v>3.6442004351674074E-20</c:v>
                </c:pt>
                <c:pt idx="4">
                  <c:v>5.62575451483708E-15</c:v>
                </c:pt>
                <c:pt idx="5">
                  <c:v>6.767180084870068E-12</c:v>
                </c:pt>
                <c:pt idx="6">
                  <c:v>7.2783094337340591E-10</c:v>
                </c:pt>
                <c:pt idx="7">
                  <c:v>1.9842962427793923E-8</c:v>
                </c:pt>
                <c:pt idx="8">
                  <c:v>2.3047070158389721E-7</c:v>
                </c:pt>
                <c:pt idx="9">
                  <c:v>1.5201439356876515E-6</c:v>
                </c:pt>
                <c:pt idx="10">
                  <c:v>6.7615566709191759E-6</c:v>
                </c:pt>
                <c:pt idx="11">
                  <c:v>5.2036065829718519E-4</c:v>
                </c:pt>
                <c:pt idx="12">
                  <c:v>4.0187748419099343E-3</c:v>
                </c:pt>
                <c:pt idx="13">
                  <c:v>1.2701267142852017E-2</c:v>
                </c:pt>
                <c:pt idx="14">
                  <c:v>2.6010824066995616E-2</c:v>
                </c:pt>
                <c:pt idx="15">
                  <c:v>4.1872911859871541E-2</c:v>
                </c:pt>
                <c:pt idx="16">
                  <c:v>5.8256537601279447E-2</c:v>
                </c:pt>
                <c:pt idx="17">
                  <c:v>7.375907130370099E-2</c:v>
                </c:pt>
                <c:pt idx="18">
                  <c:v>8.7607007818883934E-2</c:v>
                </c:pt>
                <c:pt idx="19">
                  <c:v>0.1093468919921929</c:v>
                </c:pt>
                <c:pt idx="20">
                  <c:v>0.12359072415109777</c:v>
                </c:pt>
                <c:pt idx="21">
                  <c:v>0.13188568818659191</c:v>
                </c:pt>
                <c:pt idx="22">
                  <c:v>0.13585282170997826</c:v>
                </c:pt>
                <c:pt idx="23">
                  <c:v>0.13680823788530569</c:v>
                </c:pt>
              </c:numCache>
            </c:numRef>
          </c:yVal>
          <c:smooth val="1"/>
          <c:extLst>
            <c:ext xmlns:c16="http://schemas.microsoft.com/office/drawing/2014/chart" uri="{C3380CC4-5D6E-409C-BE32-E72D297353CC}">
              <c16:uniqueId val="{00000004-C904-4C23-BC56-108CBE96CAB0}"/>
            </c:ext>
          </c:extLst>
        </c:ser>
        <c:ser>
          <c:idx val="5"/>
          <c:order val="5"/>
          <c:spPr>
            <a:ln w="9525" cap="rnd">
              <a:solidFill>
                <a:schemeClr val="accent6"/>
              </a:solidFill>
              <a:round/>
            </a:ln>
            <a:effectLst/>
          </c:spPr>
          <c:marker>
            <c:symbol val="none"/>
          </c:marker>
          <c:xVal>
            <c:numRef>
              <c:f>Rauscher!$JP$1:$KM$1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Rauscher!$JP$8:$KM$8</c:f>
              <c:numCache>
                <c:formatCode>0E+00</c:formatCode>
                <c:ptCount val="24"/>
                <c:pt idx="0">
                  <c:v>0</c:v>
                </c:pt>
                <c:pt idx="1">
                  <c:v>0</c:v>
                </c:pt>
                <c:pt idx="2">
                  <c:v>0</c:v>
                </c:pt>
                <c:pt idx="3">
                  <c:v>0</c:v>
                </c:pt>
                <c:pt idx="4">
                  <c:v>0</c:v>
                </c:pt>
                <c:pt idx="5">
                  <c:v>0</c:v>
                </c:pt>
                <c:pt idx="6">
                  <c:v>0</c:v>
                </c:pt>
                <c:pt idx="7">
                  <c:v>0</c:v>
                </c:pt>
                <c:pt idx="8">
                  <c:v>0</c:v>
                </c:pt>
                <c:pt idx="9">
                  <c:v>0</c:v>
                </c:pt>
                <c:pt idx="10">
                  <c:v>0</c:v>
                </c:pt>
                <c:pt idx="11">
                  <c:v>0</c:v>
                </c:pt>
                <c:pt idx="12">
                  <c:v>0</c:v>
                </c:pt>
                <c:pt idx="13">
                  <c:v>0</c:v>
                </c:pt>
                <c:pt idx="14">
                  <c:v>0</c:v>
                </c:pt>
                <c:pt idx="15">
                  <c:v>0</c:v>
                </c:pt>
                <c:pt idx="16">
                  <c:v>0</c:v>
                </c:pt>
                <c:pt idx="17">
                  <c:v>0</c:v>
                </c:pt>
                <c:pt idx="18">
                  <c:v>0</c:v>
                </c:pt>
                <c:pt idx="19">
                  <c:v>0</c:v>
                </c:pt>
                <c:pt idx="20">
                  <c:v>0</c:v>
                </c:pt>
                <c:pt idx="21">
                  <c:v>0</c:v>
                </c:pt>
                <c:pt idx="22">
                  <c:v>0</c:v>
                </c:pt>
                <c:pt idx="23">
                  <c:v>0</c:v>
                </c:pt>
              </c:numCache>
            </c:numRef>
          </c:yVal>
          <c:smooth val="1"/>
          <c:extLst>
            <c:ext xmlns:c16="http://schemas.microsoft.com/office/drawing/2014/chart" uri="{C3380CC4-5D6E-409C-BE32-E72D297353CC}">
              <c16:uniqueId val="{00000005-C904-4C23-BC56-108CBE96CAB0}"/>
            </c:ext>
          </c:extLst>
        </c:ser>
        <c:ser>
          <c:idx val="6"/>
          <c:order val="6"/>
          <c:spPr>
            <a:ln w="9525" cap="rnd">
              <a:solidFill>
                <a:schemeClr val="accent1">
                  <a:lumMod val="60000"/>
                </a:schemeClr>
              </a:solidFill>
              <a:round/>
            </a:ln>
            <a:effectLst/>
          </c:spPr>
          <c:marker>
            <c:symbol val="none"/>
          </c:marker>
          <c:xVal>
            <c:numRef>
              <c:f>Rauscher!$JP$1:$KM$1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Rauscher!$JP$9:$KM$9</c:f>
              <c:numCache>
                <c:formatCode>0E+00</c:formatCode>
                <c:ptCount val="24"/>
                <c:pt idx="0">
                  <c:v>0</c:v>
                </c:pt>
                <c:pt idx="1">
                  <c:v>0</c:v>
                </c:pt>
                <c:pt idx="2">
                  <c:v>0</c:v>
                </c:pt>
                <c:pt idx="3">
                  <c:v>0</c:v>
                </c:pt>
                <c:pt idx="4">
                  <c:v>0</c:v>
                </c:pt>
                <c:pt idx="5">
                  <c:v>0</c:v>
                </c:pt>
                <c:pt idx="6">
                  <c:v>0</c:v>
                </c:pt>
                <c:pt idx="7">
                  <c:v>0</c:v>
                </c:pt>
                <c:pt idx="8">
                  <c:v>0</c:v>
                </c:pt>
                <c:pt idx="9">
                  <c:v>0</c:v>
                </c:pt>
                <c:pt idx="10">
                  <c:v>0</c:v>
                </c:pt>
                <c:pt idx="11">
                  <c:v>0</c:v>
                </c:pt>
                <c:pt idx="12">
                  <c:v>0</c:v>
                </c:pt>
                <c:pt idx="13">
                  <c:v>0</c:v>
                </c:pt>
                <c:pt idx="14">
                  <c:v>0</c:v>
                </c:pt>
                <c:pt idx="15">
                  <c:v>0</c:v>
                </c:pt>
                <c:pt idx="16">
                  <c:v>0</c:v>
                </c:pt>
                <c:pt idx="17">
                  <c:v>0</c:v>
                </c:pt>
                <c:pt idx="18">
                  <c:v>0</c:v>
                </c:pt>
                <c:pt idx="19">
                  <c:v>0</c:v>
                </c:pt>
                <c:pt idx="20">
                  <c:v>0</c:v>
                </c:pt>
                <c:pt idx="21">
                  <c:v>0</c:v>
                </c:pt>
                <c:pt idx="22">
                  <c:v>0</c:v>
                </c:pt>
                <c:pt idx="23">
                  <c:v>0</c:v>
                </c:pt>
              </c:numCache>
            </c:numRef>
          </c:yVal>
          <c:smooth val="1"/>
          <c:extLst>
            <c:ext xmlns:c16="http://schemas.microsoft.com/office/drawing/2014/chart" uri="{C3380CC4-5D6E-409C-BE32-E72D297353CC}">
              <c16:uniqueId val="{00000006-C904-4C23-BC56-108CBE96CAB0}"/>
            </c:ext>
          </c:extLst>
        </c:ser>
        <c:ser>
          <c:idx val="7"/>
          <c:order val="7"/>
          <c:spPr>
            <a:ln w="9525" cap="rnd">
              <a:solidFill>
                <a:schemeClr val="accent2">
                  <a:lumMod val="60000"/>
                </a:schemeClr>
              </a:solidFill>
              <a:round/>
            </a:ln>
            <a:effectLst/>
          </c:spPr>
          <c:marker>
            <c:symbol val="none"/>
          </c:marker>
          <c:xVal>
            <c:numRef>
              <c:f>Rauscher!$JP$1:$KM$1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Rauscher!$JP$10:$KM$10</c:f>
              <c:numCache>
                <c:formatCode>0E+00</c:formatCode>
                <c:ptCount val="24"/>
                <c:pt idx="0">
                  <c:v>0</c:v>
                </c:pt>
                <c:pt idx="1">
                  <c:v>0</c:v>
                </c:pt>
                <c:pt idx="2">
                  <c:v>0</c:v>
                </c:pt>
                <c:pt idx="3">
                  <c:v>0</c:v>
                </c:pt>
                <c:pt idx="4">
                  <c:v>0</c:v>
                </c:pt>
                <c:pt idx="5">
                  <c:v>0</c:v>
                </c:pt>
                <c:pt idx="6">
                  <c:v>0</c:v>
                </c:pt>
                <c:pt idx="7">
                  <c:v>0</c:v>
                </c:pt>
                <c:pt idx="8">
                  <c:v>0</c:v>
                </c:pt>
                <c:pt idx="9">
                  <c:v>0</c:v>
                </c:pt>
                <c:pt idx="10">
                  <c:v>0</c:v>
                </c:pt>
                <c:pt idx="11">
                  <c:v>0</c:v>
                </c:pt>
                <c:pt idx="12">
                  <c:v>0</c:v>
                </c:pt>
                <c:pt idx="13">
                  <c:v>0</c:v>
                </c:pt>
                <c:pt idx="14">
                  <c:v>0</c:v>
                </c:pt>
                <c:pt idx="15">
                  <c:v>0</c:v>
                </c:pt>
                <c:pt idx="16">
                  <c:v>0</c:v>
                </c:pt>
                <c:pt idx="17">
                  <c:v>0</c:v>
                </c:pt>
                <c:pt idx="18">
                  <c:v>0</c:v>
                </c:pt>
                <c:pt idx="19">
                  <c:v>0</c:v>
                </c:pt>
                <c:pt idx="20">
                  <c:v>0</c:v>
                </c:pt>
                <c:pt idx="21">
                  <c:v>0</c:v>
                </c:pt>
                <c:pt idx="22">
                  <c:v>0</c:v>
                </c:pt>
                <c:pt idx="23">
                  <c:v>0</c:v>
                </c:pt>
              </c:numCache>
            </c:numRef>
          </c:yVal>
          <c:smooth val="1"/>
          <c:extLst>
            <c:ext xmlns:c16="http://schemas.microsoft.com/office/drawing/2014/chart" uri="{C3380CC4-5D6E-409C-BE32-E72D297353CC}">
              <c16:uniqueId val="{00000007-C904-4C23-BC56-108CBE96CAB0}"/>
            </c:ext>
          </c:extLst>
        </c:ser>
        <c:ser>
          <c:idx val="8"/>
          <c:order val="8"/>
          <c:spPr>
            <a:ln w="9525" cap="rnd">
              <a:solidFill>
                <a:schemeClr val="accent3">
                  <a:lumMod val="60000"/>
                </a:schemeClr>
              </a:solidFill>
              <a:round/>
            </a:ln>
            <a:effectLst/>
          </c:spPr>
          <c:marker>
            <c:symbol val="none"/>
          </c:marker>
          <c:xVal>
            <c:numRef>
              <c:f>Rauscher!$JP$1:$KM$1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Rauscher!$JP$11:$KM$11</c:f>
              <c:numCache>
                <c:formatCode>0E+00</c:formatCode>
                <c:ptCount val="24"/>
                <c:pt idx="0">
                  <c:v>0</c:v>
                </c:pt>
                <c:pt idx="1">
                  <c:v>0</c:v>
                </c:pt>
                <c:pt idx="2">
                  <c:v>0</c:v>
                </c:pt>
                <c:pt idx="3">
                  <c:v>0</c:v>
                </c:pt>
                <c:pt idx="4">
                  <c:v>0</c:v>
                </c:pt>
                <c:pt idx="5">
                  <c:v>0</c:v>
                </c:pt>
                <c:pt idx="6">
                  <c:v>0</c:v>
                </c:pt>
                <c:pt idx="7">
                  <c:v>0</c:v>
                </c:pt>
                <c:pt idx="8">
                  <c:v>0</c:v>
                </c:pt>
                <c:pt idx="9">
                  <c:v>0</c:v>
                </c:pt>
                <c:pt idx="10">
                  <c:v>0</c:v>
                </c:pt>
                <c:pt idx="11">
                  <c:v>0</c:v>
                </c:pt>
                <c:pt idx="12">
                  <c:v>0</c:v>
                </c:pt>
                <c:pt idx="13">
                  <c:v>0</c:v>
                </c:pt>
                <c:pt idx="14">
                  <c:v>0</c:v>
                </c:pt>
                <c:pt idx="15">
                  <c:v>0</c:v>
                </c:pt>
                <c:pt idx="16">
                  <c:v>0</c:v>
                </c:pt>
                <c:pt idx="17">
                  <c:v>0</c:v>
                </c:pt>
                <c:pt idx="18">
                  <c:v>0</c:v>
                </c:pt>
                <c:pt idx="19">
                  <c:v>0</c:v>
                </c:pt>
                <c:pt idx="20">
                  <c:v>0</c:v>
                </c:pt>
                <c:pt idx="21">
                  <c:v>0</c:v>
                </c:pt>
                <c:pt idx="22">
                  <c:v>0</c:v>
                </c:pt>
                <c:pt idx="23">
                  <c:v>0</c:v>
                </c:pt>
              </c:numCache>
            </c:numRef>
          </c:yVal>
          <c:smooth val="1"/>
          <c:extLst>
            <c:ext xmlns:c16="http://schemas.microsoft.com/office/drawing/2014/chart" uri="{C3380CC4-5D6E-409C-BE32-E72D297353CC}">
              <c16:uniqueId val="{00000008-C904-4C23-BC56-108CBE96CAB0}"/>
            </c:ext>
          </c:extLst>
        </c:ser>
        <c:ser>
          <c:idx val="9"/>
          <c:order val="9"/>
          <c:spPr>
            <a:ln w="9525" cap="rnd">
              <a:solidFill>
                <a:schemeClr val="accent4">
                  <a:lumMod val="60000"/>
                </a:schemeClr>
              </a:solidFill>
              <a:round/>
            </a:ln>
            <a:effectLst/>
          </c:spPr>
          <c:marker>
            <c:symbol val="none"/>
          </c:marker>
          <c:xVal>
            <c:numRef>
              <c:f>Rauscher!$JP$1:$KM$1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Rauscher!$JP$12:$KM$12</c:f>
              <c:numCache>
                <c:formatCode>0E+00</c:formatCode>
                <c:ptCount val="24"/>
                <c:pt idx="0">
                  <c:v>4.896182613017481E-80</c:v>
                </c:pt>
                <c:pt idx="1">
                  <c:v>1.8538786764439859E-64</c:v>
                </c:pt>
                <c:pt idx="2">
                  <c:v>1.0042769604278586E-56</c:v>
                </c:pt>
                <c:pt idx="3">
                  <c:v>4.5592867361185631E-49</c:v>
                </c:pt>
                <c:pt idx="4">
                  <c:v>2.7044499513216542E-45</c:v>
                </c:pt>
                <c:pt idx="5">
                  <c:v>4.6032866315609178E-43</c:v>
                </c:pt>
                <c:pt idx="6">
                  <c:v>1.3444114661400594E-41</c:v>
                </c:pt>
                <c:pt idx="7">
                  <c:v>1.4444722680517887E-40</c:v>
                </c:pt>
                <c:pt idx="8">
                  <c:v>8.3448623380888708E-40</c:v>
                </c:pt>
                <c:pt idx="9">
                  <c:v>3.1973394849971638E-39</c:v>
                </c:pt>
                <c:pt idx="10">
                  <c:v>9.2093971369142266E-39</c:v>
                </c:pt>
                <c:pt idx="11">
                  <c:v>1.9245551995300793E-37</c:v>
                </c:pt>
                <c:pt idx="12">
                  <c:v>7.7453366048676699E-37</c:v>
                </c:pt>
                <c:pt idx="13">
                  <c:v>1.6555644596031782E-36</c:v>
                </c:pt>
                <c:pt idx="14">
                  <c:v>2.6122902979978438E-36</c:v>
                </c:pt>
                <c:pt idx="15">
                  <c:v>3.490765620038023E-36</c:v>
                </c:pt>
                <c:pt idx="16">
                  <c:v>4.2234985295064229E-36</c:v>
                </c:pt>
                <c:pt idx="17">
                  <c:v>4.796928389907309E-36</c:v>
                </c:pt>
                <c:pt idx="18">
                  <c:v>5.2232731365645023E-36</c:v>
                </c:pt>
                <c:pt idx="19">
                  <c:v>5.7226142699804332E-36</c:v>
                </c:pt>
                <c:pt idx="20">
                  <c:v>5.892966978918824E-36</c:v>
                </c:pt>
                <c:pt idx="21">
                  <c:v>5.8642959025109786E-36</c:v>
                </c:pt>
                <c:pt idx="22">
                  <c:v>5.7213290773446308E-36</c:v>
                </c:pt>
                <c:pt idx="23">
                  <c:v>5.5165627284035015E-36</c:v>
                </c:pt>
              </c:numCache>
            </c:numRef>
          </c:yVal>
          <c:smooth val="1"/>
          <c:extLst>
            <c:ext xmlns:c16="http://schemas.microsoft.com/office/drawing/2014/chart" uri="{C3380CC4-5D6E-409C-BE32-E72D297353CC}">
              <c16:uniqueId val="{00000009-C904-4C23-BC56-108CBE96CAB0}"/>
            </c:ext>
          </c:extLst>
        </c:ser>
        <c:ser>
          <c:idx val="10"/>
          <c:order val="10"/>
          <c:spPr>
            <a:ln w="9525" cap="rnd">
              <a:solidFill>
                <a:schemeClr val="accent5">
                  <a:lumMod val="60000"/>
                </a:schemeClr>
              </a:solidFill>
              <a:round/>
            </a:ln>
            <a:effectLst/>
          </c:spPr>
          <c:marker>
            <c:symbol val="none"/>
          </c:marker>
          <c:xVal>
            <c:numRef>
              <c:f>Rauscher!$JP$1:$KM$1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Rauscher!$JP$13:$KM$13</c:f>
              <c:numCache>
                <c:formatCode>0E+00</c:formatCode>
                <c:ptCount val="24"/>
                <c:pt idx="0">
                  <c:v>3.5247467115145669E-81</c:v>
                </c:pt>
                <c:pt idx="1">
                  <c:v>4.2515313799877738E-63</c:v>
                </c:pt>
                <c:pt idx="2">
                  <c:v>4.1106875314692342E-54</c:v>
                </c:pt>
                <c:pt idx="3">
                  <c:v>3.3308475729094039E-45</c:v>
                </c:pt>
                <c:pt idx="4">
                  <c:v>8.3470928565741709E-41</c:v>
                </c:pt>
                <c:pt idx="5">
                  <c:v>3.3728993353911266E-38</c:v>
                </c:pt>
                <c:pt idx="6">
                  <c:v>1.7530203073600994E-36</c:v>
                </c:pt>
                <c:pt idx="7">
                  <c:v>2.8429125643538666E-35</c:v>
                </c:pt>
                <c:pt idx="8">
                  <c:v>2.2365218096992112E-34</c:v>
                </c:pt>
                <c:pt idx="9">
                  <c:v>1.089538177117808E-33</c:v>
                </c:pt>
                <c:pt idx="10">
                  <c:v>3.8029857260049548E-33</c:v>
                </c:pt>
                <c:pt idx="11">
                  <c:v>1.4143055417942317E-31</c:v>
                </c:pt>
                <c:pt idx="12">
                  <c:v>7.5929904975840413E-31</c:v>
                </c:pt>
                <c:pt idx="13">
                  <c:v>1.9293653194240166E-30</c:v>
                </c:pt>
                <c:pt idx="14">
                  <c:v>3.4162817895270256E-30</c:v>
                </c:pt>
                <c:pt idx="15">
                  <c:v>4.9569307255373083E-30</c:v>
                </c:pt>
                <c:pt idx="16">
                  <c:v>6.3794676595010026E-30</c:v>
                </c:pt>
                <c:pt idx="17">
                  <c:v>7.6021297232121538E-30</c:v>
                </c:pt>
                <c:pt idx="18">
                  <c:v>8.6020653203343929E-30</c:v>
                </c:pt>
                <c:pt idx="19">
                  <c:v>9.9835824891965054E-30</c:v>
                </c:pt>
                <c:pt idx="20">
                  <c:v>1.0712871613415864E-29</c:v>
                </c:pt>
                <c:pt idx="21">
                  <c:v>1.0995063332252621E-29</c:v>
                </c:pt>
                <c:pt idx="22">
                  <c:v>1.0987749795484582E-29</c:v>
                </c:pt>
                <c:pt idx="23">
                  <c:v>1.080001536824227E-29</c:v>
                </c:pt>
              </c:numCache>
            </c:numRef>
          </c:yVal>
          <c:smooth val="1"/>
          <c:extLst>
            <c:ext xmlns:c16="http://schemas.microsoft.com/office/drawing/2014/chart" uri="{C3380CC4-5D6E-409C-BE32-E72D297353CC}">
              <c16:uniqueId val="{0000000A-C904-4C23-BC56-108CBE96CAB0}"/>
            </c:ext>
          </c:extLst>
        </c:ser>
        <c:ser>
          <c:idx val="11"/>
          <c:order val="11"/>
          <c:spPr>
            <a:ln w="9525" cap="rnd">
              <a:solidFill>
                <a:schemeClr val="accent6">
                  <a:lumMod val="60000"/>
                </a:schemeClr>
              </a:solidFill>
              <a:round/>
            </a:ln>
            <a:effectLst/>
          </c:spPr>
          <c:marker>
            <c:symbol val="none"/>
          </c:marker>
          <c:xVal>
            <c:numRef>
              <c:f>Rauscher!$JP$1:$KM$1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Rauscher!$JP$14:$KM$14</c:f>
              <c:numCache>
                <c:formatCode>0E+00</c:formatCode>
                <c:ptCount val="24"/>
                <c:pt idx="0">
                  <c:v>3.5096618580069609E-83</c:v>
                </c:pt>
                <c:pt idx="1">
                  <c:v>2.761075213689768E-63</c:v>
                </c:pt>
                <c:pt idx="2">
                  <c:v>2.1559816360870431E-53</c:v>
                </c:pt>
                <c:pt idx="3">
                  <c:v>1.4108573134231225E-43</c:v>
                </c:pt>
                <c:pt idx="4">
                  <c:v>1.0047602639030552E-38</c:v>
                </c:pt>
                <c:pt idx="5">
                  <c:v>7.597835899789403E-36</c:v>
                </c:pt>
                <c:pt idx="6">
                  <c:v>5.9967097003536413E-34</c:v>
                </c:pt>
                <c:pt idx="7">
                  <c:v>1.3106576255947452E-32</c:v>
                </c:pt>
                <c:pt idx="8">
                  <c:v>1.2897295534124155E-31</c:v>
                </c:pt>
                <c:pt idx="9">
                  <c:v>7.4776955357185599E-31</c:v>
                </c:pt>
                <c:pt idx="10">
                  <c:v>3.0000595183202362E-30</c:v>
                </c:pt>
                <c:pt idx="11">
                  <c:v>1.6942908568687824E-28</c:v>
                </c:pt>
                <c:pt idx="12">
                  <c:v>1.1209270633860969E-27</c:v>
                </c:pt>
                <c:pt idx="13">
                  <c:v>3.2285746374343078E-27</c:v>
                </c:pt>
                <c:pt idx="14">
                  <c:v>6.2149545745098081E-27</c:v>
                </c:pt>
                <c:pt idx="15">
                  <c:v>9.572316678422515E-27</c:v>
                </c:pt>
                <c:pt idx="16">
                  <c:v>1.2883343909061029E-26</c:v>
                </c:pt>
                <c:pt idx="17">
                  <c:v>1.5896422550682262E-26</c:v>
                </c:pt>
                <c:pt idx="18">
                  <c:v>1.849536167314433E-26</c:v>
                </c:pt>
                <c:pt idx="19">
                  <c:v>2.2381565361253526E-26</c:v>
                </c:pt>
                <c:pt idx="20">
                  <c:v>2.4744000458628465E-26</c:v>
                </c:pt>
                <c:pt idx="21">
                  <c:v>2.5970584610363655E-26</c:v>
                </c:pt>
                <c:pt idx="22">
                  <c:v>2.6409047231078454E-26</c:v>
                </c:pt>
                <c:pt idx="23">
                  <c:v>2.6321845175136911E-26</c:v>
                </c:pt>
              </c:numCache>
            </c:numRef>
          </c:yVal>
          <c:smooth val="1"/>
          <c:extLst>
            <c:ext xmlns:c16="http://schemas.microsoft.com/office/drawing/2014/chart" uri="{C3380CC4-5D6E-409C-BE32-E72D297353CC}">
              <c16:uniqueId val="{0000000B-C904-4C23-BC56-108CBE96CAB0}"/>
            </c:ext>
          </c:extLst>
        </c:ser>
        <c:ser>
          <c:idx val="12"/>
          <c:order val="12"/>
          <c:spPr>
            <a:ln w="9525" cap="rnd">
              <a:solidFill>
                <a:schemeClr val="accent1">
                  <a:lumMod val="80000"/>
                  <a:lumOff val="20000"/>
                </a:schemeClr>
              </a:solidFill>
              <a:round/>
            </a:ln>
            <a:effectLst/>
          </c:spPr>
          <c:marker>
            <c:symbol val="none"/>
          </c:marker>
          <c:xVal>
            <c:numRef>
              <c:f>Rauscher!$JP$1:$KM$1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Rauscher!$JP$15:$KM$15</c:f>
              <c:numCache>
                <c:formatCode>0E+00</c:formatCode>
                <c:ptCount val="24"/>
                <c:pt idx="0">
                  <c:v>1.4002063180969193E-85</c:v>
                </c:pt>
                <c:pt idx="1">
                  <c:v>9.418900048814739E-64</c:v>
                </c:pt>
                <c:pt idx="2">
                  <c:v>6.8008720675217422E-53</c:v>
                </c:pt>
                <c:pt idx="3">
                  <c:v>4.1152880461888071E-42</c:v>
                </c:pt>
                <c:pt idx="4">
                  <c:v>8.9120660136880374E-37</c:v>
                </c:pt>
                <c:pt idx="5">
                  <c:v>1.3134245564966632E-33</c:v>
                </c:pt>
                <c:pt idx="6">
                  <c:v>1.6174384654087007E-31</c:v>
                </c:pt>
                <c:pt idx="7">
                  <c:v>4.8573976376992664E-30</c:v>
                </c:pt>
                <c:pt idx="8">
                  <c:v>6.0661450784946652E-29</c:v>
                </c:pt>
                <c:pt idx="9">
                  <c:v>4.2333260516958542E-28</c:v>
                </c:pt>
                <c:pt idx="10">
                  <c:v>1.9698976019369929E-27</c:v>
                </c:pt>
                <c:pt idx="11">
                  <c:v>1.7358063281164973E-25</c:v>
                </c:pt>
                <c:pt idx="12">
                  <c:v>1.4344665140331221E-24</c:v>
                </c:pt>
                <c:pt idx="13">
                  <c:v>4.7215407947502729E-24</c:v>
                </c:pt>
                <c:pt idx="14">
                  <c:v>9.9346089796598334E-24</c:v>
                </c:pt>
                <c:pt idx="15">
                  <c:v>1.6305338104083425E-23</c:v>
                </c:pt>
                <c:pt idx="16">
                  <c:v>2.3016606842689872E-23</c:v>
                </c:pt>
                <c:pt idx="17">
                  <c:v>2.9472166210124249E-23</c:v>
                </c:pt>
                <c:pt idx="18">
                  <c:v>3.532282710183997E-23</c:v>
                </c:pt>
                <c:pt idx="19">
                  <c:v>4.4689246991039746E-23</c:v>
                </c:pt>
                <c:pt idx="20">
                  <c:v>5.1001442531950245E-23</c:v>
                </c:pt>
                <c:pt idx="21">
                  <c:v>5.4820658135057623E-23</c:v>
                </c:pt>
                <c:pt idx="22">
                  <c:v>5.6789132219454451E-23</c:v>
                </c:pt>
                <c:pt idx="23">
                  <c:v>5.7447193056909068E-23</c:v>
                </c:pt>
              </c:numCache>
            </c:numRef>
          </c:yVal>
          <c:smooth val="1"/>
          <c:extLst>
            <c:ext xmlns:c16="http://schemas.microsoft.com/office/drawing/2014/chart" uri="{C3380CC4-5D6E-409C-BE32-E72D297353CC}">
              <c16:uniqueId val="{0000000C-C904-4C23-BC56-108CBE96CAB0}"/>
            </c:ext>
          </c:extLst>
        </c:ser>
        <c:ser>
          <c:idx val="13"/>
          <c:order val="13"/>
          <c:spPr>
            <a:ln w="9525" cap="rnd">
              <a:solidFill>
                <a:schemeClr val="accent2">
                  <a:lumMod val="80000"/>
                  <a:lumOff val="20000"/>
                </a:schemeClr>
              </a:solidFill>
              <a:round/>
            </a:ln>
            <a:effectLst/>
          </c:spPr>
          <c:marker>
            <c:symbol val="none"/>
          </c:marker>
          <c:xVal>
            <c:numRef>
              <c:f>Rauscher!$JP$1:$KM$1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Rauscher!$JP$16:$KM$16</c:f>
              <c:numCache>
                <c:formatCode>0E+00</c:formatCode>
                <c:ptCount val="24"/>
                <c:pt idx="0">
                  <c:v>7.157529320040428E-31</c:v>
                </c:pt>
                <c:pt idx="1">
                  <c:v>4.2016627490385675E-29</c:v>
                </c:pt>
                <c:pt idx="2">
                  <c:v>2.8340698966518602E-28</c:v>
                </c:pt>
                <c:pt idx="3">
                  <c:v>1.6020318279420451E-27</c:v>
                </c:pt>
                <c:pt idx="4">
                  <c:v>3.3532178623835041E-27</c:v>
                </c:pt>
                <c:pt idx="5">
                  <c:v>4.8419019758959131E-27</c:v>
                </c:pt>
                <c:pt idx="6">
                  <c:v>5.8819810115993619E-27</c:v>
                </c:pt>
                <c:pt idx="7">
                  <c:v>6.5208329182246854E-27</c:v>
                </c:pt>
                <c:pt idx="8">
                  <c:v>6.8582747771248088E-27</c:v>
                </c:pt>
                <c:pt idx="9">
                  <c:v>6.9853132557927699E-27</c:v>
                </c:pt>
                <c:pt idx="10">
                  <c:v>6.9712311372231391E-27</c:v>
                </c:pt>
                <c:pt idx="11">
                  <c:v>6.0597134536895882E-27</c:v>
                </c:pt>
                <c:pt idx="12">
                  <c:v>4.9737474600236375E-27</c:v>
                </c:pt>
                <c:pt idx="13">
                  <c:v>4.095458779563943E-27</c:v>
                </c:pt>
                <c:pt idx="14">
                  <c:v>3.4212640107803231E-27</c:v>
                </c:pt>
                <c:pt idx="15">
                  <c:v>2.9027279336193179E-27</c:v>
                </c:pt>
                <c:pt idx="16">
                  <c:v>2.4980340718013887E-27</c:v>
                </c:pt>
                <c:pt idx="17">
                  <c:v>2.1767549052592134E-27</c:v>
                </c:pt>
                <c:pt idx="18">
                  <c:v>1.9174553611426836E-27</c:v>
                </c:pt>
                <c:pt idx="19">
                  <c:v>1.5285559595086303E-27</c:v>
                </c:pt>
                <c:pt idx="20">
                  <c:v>1.2542413716319755E-27</c:v>
                </c:pt>
                <c:pt idx="21">
                  <c:v>1.0526480117231706E-27</c:v>
                </c:pt>
                <c:pt idx="22">
                  <c:v>8.9954805683004975E-28</c:v>
                </c:pt>
                <c:pt idx="23">
                  <c:v>7.8012485892168148E-28</c:v>
                </c:pt>
              </c:numCache>
            </c:numRef>
          </c:yVal>
          <c:smooth val="1"/>
          <c:extLst>
            <c:ext xmlns:c16="http://schemas.microsoft.com/office/drawing/2014/chart" uri="{C3380CC4-5D6E-409C-BE32-E72D297353CC}">
              <c16:uniqueId val="{0000000D-C904-4C23-BC56-108CBE96CAB0}"/>
            </c:ext>
          </c:extLst>
        </c:ser>
        <c:ser>
          <c:idx val="14"/>
          <c:order val="14"/>
          <c:spPr>
            <a:ln w="9525" cap="rnd">
              <a:solidFill>
                <a:schemeClr val="accent3">
                  <a:lumMod val="80000"/>
                  <a:lumOff val="20000"/>
                </a:schemeClr>
              </a:solidFill>
              <a:round/>
            </a:ln>
            <a:effectLst/>
          </c:spPr>
          <c:marker>
            <c:symbol val="none"/>
          </c:marker>
          <c:xVal>
            <c:numRef>
              <c:f>Rauscher!$JP$1:$KM$1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Rauscher!$JP$17:$KM$17</c:f>
              <c:numCache>
                <c:formatCode>0E+00</c:formatCode>
                <c:ptCount val="24"/>
                <c:pt idx="0">
                  <c:v>8.2945114040532088E-30</c:v>
                </c:pt>
                <c:pt idx="1">
                  <c:v>1.7387515800605688E-23</c:v>
                </c:pt>
                <c:pt idx="2">
                  <c:v>2.2162627218787641E-20</c:v>
                </c:pt>
                <c:pt idx="3">
                  <c:v>2.3674246312999502E-17</c:v>
                </c:pt>
                <c:pt idx="4">
                  <c:v>6.8118325157261065E-16</c:v>
                </c:pt>
                <c:pt idx="5">
                  <c:v>4.7395431816380483E-15</c:v>
                </c:pt>
                <c:pt idx="6">
                  <c:v>1.6425665603527979E-14</c:v>
                </c:pt>
                <c:pt idx="7">
                  <c:v>3.8503625317401502E-14</c:v>
                </c:pt>
                <c:pt idx="8">
                  <c:v>7.1008906441506844E-14</c:v>
                </c:pt>
                <c:pt idx="9">
                  <c:v>1.119394988280703E-13</c:v>
                </c:pt>
                <c:pt idx="10">
                  <c:v>1.5844063570804552E-13</c:v>
                </c:pt>
                <c:pt idx="11">
                  <c:v>3.9290544680292375E-13</c:v>
                </c:pt>
                <c:pt idx="12">
                  <c:v>5.4470219504262667E-13</c:v>
                </c:pt>
                <c:pt idx="13">
                  <c:v>6.1427326566813641E-13</c:v>
                </c:pt>
                <c:pt idx="14">
                  <c:v>6.3285092278048146E-13</c:v>
                </c:pt>
                <c:pt idx="15">
                  <c:v>6.2367882497462564E-13</c:v>
                </c:pt>
                <c:pt idx="16">
                  <c:v>6.0052750463536721E-13</c:v>
                </c:pt>
                <c:pt idx="17">
                  <c:v>5.7106294809757494E-13</c:v>
                </c:pt>
                <c:pt idx="18">
                  <c:v>5.3945054721421696E-13</c:v>
                </c:pt>
                <c:pt idx="19">
                  <c:v>4.77568424895672E-13</c:v>
                </c:pt>
                <c:pt idx="20">
                  <c:v>4.2233327834757444E-13</c:v>
                </c:pt>
                <c:pt idx="21">
                  <c:v>3.7492749946583733E-13</c:v>
                </c:pt>
                <c:pt idx="22">
                  <c:v>3.3470210480003128E-13</c:v>
                </c:pt>
                <c:pt idx="23">
                  <c:v>3.0058974016529709E-13</c:v>
                </c:pt>
              </c:numCache>
            </c:numRef>
          </c:yVal>
          <c:smooth val="1"/>
          <c:extLst>
            <c:ext xmlns:c16="http://schemas.microsoft.com/office/drawing/2014/chart" uri="{C3380CC4-5D6E-409C-BE32-E72D297353CC}">
              <c16:uniqueId val="{0000000E-C904-4C23-BC56-108CBE96CAB0}"/>
            </c:ext>
          </c:extLst>
        </c:ser>
        <c:ser>
          <c:idx val="15"/>
          <c:order val="15"/>
          <c:spPr>
            <a:ln w="9525" cap="rnd">
              <a:solidFill>
                <a:schemeClr val="accent4">
                  <a:lumMod val="80000"/>
                  <a:lumOff val="20000"/>
                </a:schemeClr>
              </a:solidFill>
              <a:round/>
            </a:ln>
            <a:effectLst/>
          </c:spPr>
          <c:marker>
            <c:symbol val="none"/>
          </c:marker>
          <c:xVal>
            <c:numRef>
              <c:f>Rauscher!$JP$1:$KM$1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Rauscher!$JP$18:$KM$18</c:f>
              <c:numCache>
                <c:formatCode>0E+00</c:formatCode>
                <c:ptCount val="24"/>
                <c:pt idx="0">
                  <c:v>5.9349463829701887E-30</c:v>
                </c:pt>
                <c:pt idx="1">
                  <c:v>1.4523234900216144E-23</c:v>
                </c:pt>
                <c:pt idx="2">
                  <c:v>2.0000782268100031E-20</c:v>
                </c:pt>
                <c:pt idx="3">
                  <c:v>2.3083508505343752E-17</c:v>
                </c:pt>
                <c:pt idx="4">
                  <c:v>6.9038218556441577E-16</c:v>
                </c:pt>
                <c:pt idx="5">
                  <c:v>4.9163418642081424E-15</c:v>
                </c:pt>
                <c:pt idx="6">
                  <c:v>1.7304081442798033E-14</c:v>
                </c:pt>
                <c:pt idx="7">
                  <c:v>4.1013533178802312E-14</c:v>
                </c:pt>
                <c:pt idx="8">
                  <c:v>7.6267300880972097E-14</c:v>
                </c:pt>
                <c:pt idx="9">
                  <c:v>1.2100655686135527E-13</c:v>
                </c:pt>
                <c:pt idx="10">
                  <c:v>1.7215994535732589E-13</c:v>
                </c:pt>
                <c:pt idx="11">
                  <c:v>4.3358432446872309E-13</c:v>
                </c:pt>
                <c:pt idx="12">
                  <c:v>6.0576564614431403E-13</c:v>
                </c:pt>
                <c:pt idx="13">
                  <c:v>6.8631442058609979E-13</c:v>
                </c:pt>
                <c:pt idx="14">
                  <c:v>7.0926237856850008E-13</c:v>
                </c:pt>
                <c:pt idx="15">
                  <c:v>7.0052962050916701E-13</c:v>
                </c:pt>
                <c:pt idx="16">
                  <c:v>6.7564474847316611E-13</c:v>
                </c:pt>
                <c:pt idx="17">
                  <c:v>6.4332360053495724E-13</c:v>
                </c:pt>
                <c:pt idx="18">
                  <c:v>6.0833826911392758E-13</c:v>
                </c:pt>
                <c:pt idx="19">
                  <c:v>5.3938778004811174E-13</c:v>
                </c:pt>
                <c:pt idx="20">
                  <c:v>4.7753015388496802E-13</c:v>
                </c:pt>
                <c:pt idx="21">
                  <c:v>4.2428022589590937E-13</c:v>
                </c:pt>
                <c:pt idx="22">
                  <c:v>3.7900412676089648E-13</c:v>
                </c:pt>
                <c:pt idx="23">
                  <c:v>3.4055216672230051E-13</c:v>
                </c:pt>
              </c:numCache>
            </c:numRef>
          </c:yVal>
          <c:smooth val="1"/>
          <c:extLst>
            <c:ext xmlns:c16="http://schemas.microsoft.com/office/drawing/2014/chart" uri="{C3380CC4-5D6E-409C-BE32-E72D297353CC}">
              <c16:uniqueId val="{0000000F-C904-4C23-BC56-108CBE96CAB0}"/>
            </c:ext>
          </c:extLst>
        </c:ser>
        <c:ser>
          <c:idx val="16"/>
          <c:order val="16"/>
          <c:spPr>
            <a:ln w="9525" cap="rnd">
              <a:solidFill>
                <a:schemeClr val="accent5">
                  <a:lumMod val="80000"/>
                  <a:lumOff val="20000"/>
                </a:schemeClr>
              </a:solidFill>
              <a:round/>
            </a:ln>
            <a:effectLst/>
          </c:spPr>
          <c:marker>
            <c:symbol val="none"/>
          </c:marker>
          <c:xVal>
            <c:numRef>
              <c:f>Rauscher!$JP$1:$KM$1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Rauscher!$JP$19:$KM$19</c:f>
              <c:numCache>
                <c:formatCode>0E+00</c:formatCode>
                <c:ptCount val="24"/>
                <c:pt idx="0">
                  <c:v>8.8317119038541783E-34</c:v>
                </c:pt>
                <c:pt idx="1">
                  <c:v>5.6739491267221004E-25</c:v>
                </c:pt>
                <c:pt idx="2">
                  <c:v>1.26609428625591E-20</c:v>
                </c:pt>
                <c:pt idx="3">
                  <c:v>2.3676520373218405E-16</c:v>
                </c:pt>
                <c:pt idx="4">
                  <c:v>2.850388976243744E-14</c:v>
                </c:pt>
                <c:pt idx="5">
                  <c:v>4.6809685698907961E-13</c:v>
                </c:pt>
                <c:pt idx="6">
                  <c:v>2.8758193349262729E-12</c:v>
                </c:pt>
                <c:pt idx="7">
                  <c:v>1.0147050057744291E-11</c:v>
                </c:pt>
                <c:pt idx="8">
                  <c:v>2.5430252561794066E-11</c:v>
                </c:pt>
                <c:pt idx="9">
                  <c:v>5.088865229526934E-11</c:v>
                </c:pt>
                <c:pt idx="10">
                  <c:v>8.7173395253704989E-11</c:v>
                </c:pt>
                <c:pt idx="11">
                  <c:v>3.8321704350628352E-10</c:v>
                </c:pt>
                <c:pt idx="12">
                  <c:v>7.073519949533029E-10</c:v>
                </c:pt>
                <c:pt idx="13">
                  <c:v>9.4717425746172774E-10</c:v>
                </c:pt>
                <c:pt idx="14">
                  <c:v>1.0942021549512497E-9</c:v>
                </c:pt>
                <c:pt idx="15">
                  <c:v>1.1702457132087482E-9</c:v>
                </c:pt>
                <c:pt idx="16">
                  <c:v>1.1980884919874195E-9</c:v>
                </c:pt>
                <c:pt idx="17">
                  <c:v>1.1949780415160435E-9</c:v>
                </c:pt>
                <c:pt idx="18">
                  <c:v>1.1727448612565911E-9</c:v>
                </c:pt>
                <c:pt idx="19">
                  <c:v>1.0993891432501175E-9</c:v>
                </c:pt>
                <c:pt idx="20">
                  <c:v>1.0128172703572153E-9</c:v>
                </c:pt>
                <c:pt idx="21">
                  <c:v>9.271351719932151E-10</c:v>
                </c:pt>
                <c:pt idx="22">
                  <c:v>8.4764534074566288E-10</c:v>
                </c:pt>
                <c:pt idx="23">
                  <c:v>7.7592164687988616E-10</c:v>
                </c:pt>
              </c:numCache>
            </c:numRef>
          </c:yVal>
          <c:smooth val="1"/>
          <c:extLst>
            <c:ext xmlns:c16="http://schemas.microsoft.com/office/drawing/2014/chart" uri="{C3380CC4-5D6E-409C-BE32-E72D297353CC}">
              <c16:uniqueId val="{00000010-C904-4C23-BC56-108CBE96CAB0}"/>
            </c:ext>
          </c:extLst>
        </c:ser>
        <c:ser>
          <c:idx val="17"/>
          <c:order val="17"/>
          <c:spPr>
            <a:ln w="9525" cap="rnd">
              <a:solidFill>
                <a:schemeClr val="accent6">
                  <a:lumMod val="80000"/>
                  <a:lumOff val="20000"/>
                </a:schemeClr>
              </a:solidFill>
              <a:round/>
            </a:ln>
            <a:effectLst/>
          </c:spPr>
          <c:marker>
            <c:symbol val="none"/>
          </c:marker>
          <c:xVal>
            <c:numRef>
              <c:f>Rauscher!$JP$1:$KM$1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Rauscher!$JP$20:$KM$20</c:f>
              <c:numCache>
                <c:formatCode>0E+00</c:formatCode>
                <c:ptCount val="24"/>
                <c:pt idx="0">
                  <c:v>1.673669471526533E-34</c:v>
                </c:pt>
                <c:pt idx="1">
                  <c:v>2.6176361346258745E-25</c:v>
                </c:pt>
                <c:pt idx="2">
                  <c:v>9.1135883450103546E-21</c:v>
                </c:pt>
                <c:pt idx="3">
                  <c:v>2.6591372569683721E-16</c:v>
                </c:pt>
                <c:pt idx="4">
                  <c:v>3.9987731545006947E-14</c:v>
                </c:pt>
                <c:pt idx="5">
                  <c:v>7.5044387794386178E-13</c:v>
                </c:pt>
                <c:pt idx="6">
                  <c:v>5.0394599381653513E-12</c:v>
                </c:pt>
                <c:pt idx="7">
                  <c:v>1.8947945722793902E-11</c:v>
                </c:pt>
                <c:pt idx="8">
                  <c:v>4.9805000760739879E-11</c:v>
                </c:pt>
                <c:pt idx="9">
                  <c:v>1.0342920512023123E-10</c:v>
                </c:pt>
                <c:pt idx="10">
                  <c:v>1.8250979063527951E-10</c:v>
                </c:pt>
                <c:pt idx="11">
                  <c:v>8.7697441918851386E-10</c:v>
                </c:pt>
                <c:pt idx="12">
                  <c:v>1.6923790638118619E-9</c:v>
                </c:pt>
                <c:pt idx="13">
                  <c:v>2.3274690722405372E-9</c:v>
                </c:pt>
                <c:pt idx="14">
                  <c:v>2.737030135057754E-9</c:v>
                </c:pt>
                <c:pt idx="15">
                  <c:v>2.9646884300605242E-9</c:v>
                </c:pt>
                <c:pt idx="16">
                  <c:v>3.0642972112605828E-9</c:v>
                </c:pt>
                <c:pt idx="17">
                  <c:v>3.0790866176967762E-9</c:v>
                </c:pt>
                <c:pt idx="18">
                  <c:v>3.0397755220685218E-9</c:v>
                </c:pt>
                <c:pt idx="19">
                  <c:v>2.875103008763583E-9</c:v>
                </c:pt>
                <c:pt idx="20">
                  <c:v>2.6655881965257227E-9</c:v>
                </c:pt>
                <c:pt idx="21">
                  <c:v>2.4517433731934796E-9</c:v>
                </c:pt>
                <c:pt idx="22">
                  <c:v>2.2498632839728952E-9</c:v>
                </c:pt>
                <c:pt idx="23">
                  <c:v>2.0656075586984695E-9</c:v>
                </c:pt>
              </c:numCache>
            </c:numRef>
          </c:yVal>
          <c:smooth val="1"/>
          <c:extLst>
            <c:ext xmlns:c16="http://schemas.microsoft.com/office/drawing/2014/chart" uri="{C3380CC4-5D6E-409C-BE32-E72D297353CC}">
              <c16:uniqueId val="{00000011-C904-4C23-BC56-108CBE96CAB0}"/>
            </c:ext>
          </c:extLst>
        </c:ser>
        <c:ser>
          <c:idx val="18"/>
          <c:order val="18"/>
          <c:spPr>
            <a:ln w="9525" cap="rnd">
              <a:solidFill>
                <a:schemeClr val="accent1">
                  <a:lumMod val="80000"/>
                </a:schemeClr>
              </a:solidFill>
              <a:round/>
            </a:ln>
            <a:effectLst/>
          </c:spPr>
          <c:marker>
            <c:symbol val="none"/>
          </c:marker>
          <c:xVal>
            <c:numRef>
              <c:f>Rauscher!$JP$1:$KM$1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Rauscher!$JP$21:$KM$21</c:f>
              <c:numCache>
                <c:formatCode>0E+00</c:formatCode>
                <c:ptCount val="24"/>
                <c:pt idx="0">
                  <c:v>8.4835398630938199E-41</c:v>
                </c:pt>
                <c:pt idx="1">
                  <c:v>1.297804419142612E-28</c:v>
                </c:pt>
                <c:pt idx="2">
                  <c:v>1.413141530281874E-22</c:v>
                </c:pt>
                <c:pt idx="3">
                  <c:v>1.2895354555405353E-16</c:v>
                </c:pt>
                <c:pt idx="4">
                  <c:v>1.0844697456797897E-13</c:v>
                </c:pt>
                <c:pt idx="5">
                  <c:v>5.7169945209819104E-12</c:v>
                </c:pt>
                <c:pt idx="6">
                  <c:v>7.6431575197466791E-11</c:v>
                </c:pt>
                <c:pt idx="7">
                  <c:v>4.6994865798397054E-10</c:v>
                </c:pt>
                <c:pt idx="8">
                  <c:v>1.7863264724208251E-9</c:v>
                </c:pt>
                <c:pt idx="9">
                  <c:v>4.9423188516852899E-9</c:v>
                </c:pt>
                <c:pt idx="10">
                  <c:v>1.0971183834370162E-8</c:v>
                </c:pt>
                <c:pt idx="11">
                  <c:v>1.049526737043103E-7</c:v>
                </c:pt>
                <c:pt idx="12">
                  <c:v>2.857747500426089E-7</c:v>
                </c:pt>
                <c:pt idx="13">
                  <c:v>4.8319441407335988E-7</c:v>
                </c:pt>
                <c:pt idx="14">
                  <c:v>6.5211684179880614E-7</c:v>
                </c:pt>
                <c:pt idx="15">
                  <c:v>7.7937198319698558E-7</c:v>
                </c:pt>
                <c:pt idx="16">
                  <c:v>8.6723448205011489E-7</c:v>
                </c:pt>
                <c:pt idx="17">
                  <c:v>9.2288480548449864E-7</c:v>
                </c:pt>
                <c:pt idx="18">
                  <c:v>9.5390044955797144E-7</c:v>
                </c:pt>
                <c:pt idx="19">
                  <c:v>9.6653786975433686E-7</c:v>
                </c:pt>
                <c:pt idx="20">
                  <c:v>9.412792154717931E-7</c:v>
                </c:pt>
                <c:pt idx="21">
                  <c:v>8.9829789648161227E-7</c:v>
                </c:pt>
                <c:pt idx="22">
                  <c:v>8.4832344558427149E-7</c:v>
                </c:pt>
                <c:pt idx="23">
                  <c:v>7.9693175246885956E-7</c:v>
                </c:pt>
              </c:numCache>
            </c:numRef>
          </c:yVal>
          <c:smooth val="1"/>
          <c:extLst>
            <c:ext xmlns:c16="http://schemas.microsoft.com/office/drawing/2014/chart" uri="{C3380CC4-5D6E-409C-BE32-E72D297353CC}">
              <c16:uniqueId val="{00000012-C904-4C23-BC56-108CBE96CAB0}"/>
            </c:ext>
          </c:extLst>
        </c:ser>
        <c:ser>
          <c:idx val="19"/>
          <c:order val="19"/>
          <c:spPr>
            <a:ln w="9525" cap="rnd">
              <a:solidFill>
                <a:schemeClr val="accent2">
                  <a:lumMod val="80000"/>
                </a:schemeClr>
              </a:solidFill>
              <a:round/>
            </a:ln>
            <a:effectLst/>
          </c:spPr>
          <c:marker>
            <c:symbol val="none"/>
          </c:marker>
          <c:xVal>
            <c:numRef>
              <c:f>Rauscher!$JP$1:$KM$1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Rauscher!$JP$22:$KM$22</c:f>
              <c:numCache>
                <c:formatCode>0E+00</c:formatCode>
                <c:ptCount val="24"/>
                <c:pt idx="0">
                  <c:v>2.2766865267461155E-46</c:v>
                </c:pt>
                <c:pt idx="1">
                  <c:v>8.7968949337309592E-32</c:v>
                </c:pt>
                <c:pt idx="2">
                  <c:v>1.5223090461409731E-24</c:v>
                </c:pt>
                <c:pt idx="3">
                  <c:v>2.2077376682673336E-17</c:v>
                </c:pt>
                <c:pt idx="4">
                  <c:v>7.4016769596223853E-14</c:v>
                </c:pt>
                <c:pt idx="5">
                  <c:v>8.946219830358523E-12</c:v>
                </c:pt>
                <c:pt idx="6">
                  <c:v>2.0796200800959733E-10</c:v>
                </c:pt>
                <c:pt idx="7">
                  <c:v>1.8982839635271325E-9</c:v>
                </c:pt>
                <c:pt idx="8">
                  <c:v>9.7044578770584674E-9</c:v>
                </c:pt>
                <c:pt idx="9">
                  <c:v>3.380967190253363E-8</c:v>
                </c:pt>
                <c:pt idx="10">
                  <c:v>9.0249226624646276E-8</c:v>
                </c:pt>
                <c:pt idx="11">
                  <c:v>1.5011459054785904E-6</c:v>
                </c:pt>
                <c:pt idx="12">
                  <c:v>5.3898037707977818E-6</c:v>
                </c:pt>
                <c:pt idx="13">
                  <c:v>1.0758279574746306E-5</c:v>
                </c:pt>
                <c:pt idx="14">
                  <c:v>1.6217885059337174E-5</c:v>
                </c:pt>
                <c:pt idx="15">
                  <c:v>2.0976523160598027E-5</c:v>
                </c:pt>
                <c:pt idx="16">
                  <c:v>2.4766531545122035E-5</c:v>
                </c:pt>
                <c:pt idx="17">
                  <c:v>2.7599174862664965E-5</c:v>
                </c:pt>
                <c:pt idx="18">
                  <c:v>2.9598357806682036E-5</c:v>
                </c:pt>
                <c:pt idx="19">
                  <c:v>3.169621305509567E-5</c:v>
                </c:pt>
                <c:pt idx="20">
                  <c:v>3.2111968498640171E-5</c:v>
                </c:pt>
                <c:pt idx="21">
                  <c:v>3.156739980768194E-5</c:v>
                </c:pt>
                <c:pt idx="22">
                  <c:v>3.0506323623616233E-5</c:v>
                </c:pt>
                <c:pt idx="23">
                  <c:v>2.9191574100961641E-5</c:v>
                </c:pt>
              </c:numCache>
            </c:numRef>
          </c:yVal>
          <c:smooth val="1"/>
          <c:extLst>
            <c:ext xmlns:c16="http://schemas.microsoft.com/office/drawing/2014/chart" uri="{C3380CC4-5D6E-409C-BE32-E72D297353CC}">
              <c16:uniqueId val="{00000013-C904-4C23-BC56-108CBE96CAB0}"/>
            </c:ext>
          </c:extLst>
        </c:ser>
        <c:ser>
          <c:idx val="20"/>
          <c:order val="20"/>
          <c:spPr>
            <a:ln w="25400" cap="rnd">
              <a:solidFill>
                <a:srgbClr val="FF0000"/>
              </a:solidFill>
              <a:round/>
            </a:ln>
            <a:effectLst/>
          </c:spPr>
          <c:marker>
            <c:symbol val="none"/>
          </c:marker>
          <c:xVal>
            <c:numRef>
              <c:f>Rauscher!$JP$1:$KM$1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Rauscher!$JP$23:$KM$23</c:f>
              <c:numCache>
                <c:formatCode>0E+00</c:formatCode>
                <c:ptCount val="24"/>
                <c:pt idx="0">
                  <c:v>9.2838811416774225E-50</c:v>
                </c:pt>
                <c:pt idx="1">
                  <c:v>8.895129405296214E-34</c:v>
                </c:pt>
                <c:pt idx="2">
                  <c:v>7.6652082671557824E-26</c:v>
                </c:pt>
                <c:pt idx="3">
                  <c:v>5.5356275802270914E-18</c:v>
                </c:pt>
                <c:pt idx="4">
                  <c:v>4.1414140867904443E-14</c:v>
                </c:pt>
                <c:pt idx="5">
                  <c:v>8.1024726734019547E-12</c:v>
                </c:pt>
                <c:pt idx="6">
                  <c:v>2.596579743028745E-10</c:v>
                </c:pt>
                <c:pt idx="7">
                  <c:v>2.9811140653068857E-9</c:v>
                </c:pt>
                <c:pt idx="8">
                  <c:v>1.8100413993223408E-8</c:v>
                </c:pt>
                <c:pt idx="9">
                  <c:v>7.2087180679041015E-8</c:v>
                </c:pt>
                <c:pt idx="10">
                  <c:v>2.1416103533344612E-7</c:v>
                </c:pt>
                <c:pt idx="11">
                  <c:v>4.9108823275858713E-6</c:v>
                </c:pt>
                <c:pt idx="12">
                  <c:v>2.0702815049831123E-5</c:v>
                </c:pt>
                <c:pt idx="13">
                  <c:v>4.5502071700491667E-5</c:v>
                </c:pt>
                <c:pt idx="14">
                  <c:v>7.3142616670810904E-5</c:v>
                </c:pt>
                <c:pt idx="15">
                  <c:v>9.9044355740827254E-5</c:v>
                </c:pt>
                <c:pt idx="16">
                  <c:v>1.2103232551456873E-4</c:v>
                </c:pt>
                <c:pt idx="17">
                  <c:v>1.3853268684598996E-4</c:v>
                </c:pt>
                <c:pt idx="18">
                  <c:v>1.5178181863636811E-4</c:v>
                </c:pt>
                <c:pt idx="19">
                  <c:v>1.678430949064589E-4</c:v>
                </c:pt>
                <c:pt idx="20">
                  <c:v>1.7398948631025996E-4</c:v>
                </c:pt>
                <c:pt idx="21">
                  <c:v>1.740062585230192E-4</c:v>
                </c:pt>
                <c:pt idx="22">
                  <c:v>1.7042210170544375E-4</c:v>
                </c:pt>
                <c:pt idx="23">
                  <c:v>1.6483200687947573E-4</c:v>
                </c:pt>
              </c:numCache>
            </c:numRef>
          </c:yVal>
          <c:smooth val="1"/>
          <c:extLst>
            <c:ext xmlns:c16="http://schemas.microsoft.com/office/drawing/2014/chart" uri="{C3380CC4-5D6E-409C-BE32-E72D297353CC}">
              <c16:uniqueId val="{00000014-C904-4C23-BC56-108CBE96CAB0}"/>
            </c:ext>
          </c:extLst>
        </c:ser>
        <c:ser>
          <c:idx val="21"/>
          <c:order val="21"/>
          <c:spPr>
            <a:ln w="9525" cap="rnd">
              <a:solidFill>
                <a:schemeClr val="accent4">
                  <a:lumMod val="80000"/>
                </a:schemeClr>
              </a:solidFill>
              <a:round/>
            </a:ln>
            <a:effectLst/>
          </c:spPr>
          <c:marker>
            <c:symbol val="none"/>
          </c:marker>
          <c:xVal>
            <c:numRef>
              <c:f>Rauscher!$JP$1:$KM$1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Rauscher!$JP$24:$KM$24</c:f>
              <c:numCache>
                <c:formatCode>0E+00</c:formatCode>
                <c:ptCount val="24"/>
                <c:pt idx="0">
                  <c:v>2.1370324377622831E-51</c:v>
                </c:pt>
                <c:pt idx="1">
                  <c:v>9.256188349564417E-35</c:v>
                </c:pt>
                <c:pt idx="2">
                  <c:v>1.6959110001102433E-26</c:v>
                </c:pt>
                <c:pt idx="3">
                  <c:v>2.6040249877091433E-18</c:v>
                </c:pt>
                <c:pt idx="4">
                  <c:v>2.8407075909252103E-14</c:v>
                </c:pt>
                <c:pt idx="5">
                  <c:v>6.9690760841830071E-12</c:v>
                </c:pt>
                <c:pt idx="6">
                  <c:v>2.5970429531471218E-10</c:v>
                </c:pt>
                <c:pt idx="7">
                  <c:v>3.3209011235568018E-9</c:v>
                </c:pt>
                <c:pt idx="8">
                  <c:v>2.1860785975469794E-8</c:v>
                </c:pt>
                <c:pt idx="9">
                  <c:v>9.2711847807468704E-8</c:v>
                </c:pt>
                <c:pt idx="10">
                  <c:v>2.8963937367506424E-7</c:v>
                </c:pt>
                <c:pt idx="11">
                  <c:v>7.7231862245852252E-6</c:v>
                </c:pt>
                <c:pt idx="12">
                  <c:v>3.5109633807781329E-5</c:v>
                </c:pt>
                <c:pt idx="13">
                  <c:v>8.0739121381973077E-5</c:v>
                </c:pt>
                <c:pt idx="14">
                  <c:v>1.3376032308947113E-4</c:v>
                </c:pt>
                <c:pt idx="15">
                  <c:v>1.8507447413045706E-4</c:v>
                </c:pt>
                <c:pt idx="16">
                  <c:v>2.2984663667059008E-4</c:v>
                </c:pt>
                <c:pt idx="17">
                  <c:v>2.6640907775003927E-4</c:v>
                </c:pt>
                <c:pt idx="18">
                  <c:v>2.948387104134522E-4</c:v>
                </c:pt>
                <c:pt idx="19">
                  <c:v>3.3099407026251714E-4</c:v>
                </c:pt>
                <c:pt idx="20">
                  <c:v>3.4683245398977805E-4</c:v>
                </c:pt>
                <c:pt idx="21">
                  <c:v>3.496806357313288E-4</c:v>
                </c:pt>
                <c:pt idx="22">
                  <c:v>3.446375737522894E-4</c:v>
                </c:pt>
                <c:pt idx="23">
                  <c:v>3.3501345380129201E-4</c:v>
                </c:pt>
              </c:numCache>
            </c:numRef>
          </c:yVal>
          <c:smooth val="1"/>
          <c:extLst>
            <c:ext xmlns:c16="http://schemas.microsoft.com/office/drawing/2014/chart" uri="{C3380CC4-5D6E-409C-BE32-E72D297353CC}">
              <c16:uniqueId val="{00000015-C904-4C23-BC56-108CBE96CAB0}"/>
            </c:ext>
          </c:extLst>
        </c:ser>
        <c:ser>
          <c:idx val="22"/>
          <c:order val="22"/>
          <c:spPr>
            <a:ln w="9525" cap="rnd">
              <a:solidFill>
                <a:schemeClr val="accent5">
                  <a:lumMod val="80000"/>
                </a:schemeClr>
              </a:solidFill>
              <a:round/>
            </a:ln>
            <a:effectLst/>
          </c:spPr>
          <c:marker>
            <c:symbol val="none"/>
          </c:marker>
          <c:xVal>
            <c:numRef>
              <c:f>Rauscher!$JP$1:$KM$1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Rauscher!$JP$25:$KM$25</c:f>
              <c:numCache>
                <c:formatCode>0E+00</c:formatCode>
                <c:ptCount val="24"/>
                <c:pt idx="0">
                  <c:v>4.3551397292705691E-52</c:v>
                </c:pt>
                <c:pt idx="1">
                  <c:v>3.6410148637856586E-35</c:v>
                </c:pt>
                <c:pt idx="2">
                  <c:v>9.2681482180150128E-27</c:v>
                </c:pt>
                <c:pt idx="3">
                  <c:v>1.9771276305286383E-18</c:v>
                </c:pt>
                <c:pt idx="4">
                  <c:v>2.5422362806307559E-14</c:v>
                </c:pt>
                <c:pt idx="5">
                  <c:v>6.883423336465864E-12</c:v>
                </c:pt>
                <c:pt idx="6">
                  <c:v>2.7394812700853012E-10</c:v>
                </c:pt>
                <c:pt idx="7">
                  <c:v>3.6715132281336307E-9</c:v>
                </c:pt>
                <c:pt idx="8">
                  <c:v>2.5035420279501974E-8</c:v>
                </c:pt>
                <c:pt idx="9">
                  <c:v>1.0912501626042475E-7</c:v>
                </c:pt>
                <c:pt idx="10">
                  <c:v>3.4847101511744072E-7</c:v>
                </c:pt>
                <c:pt idx="11">
                  <c:v>9.9235142258679396E-6</c:v>
                </c:pt>
                <c:pt idx="12">
                  <c:v>4.6620320416507635E-5</c:v>
                </c:pt>
                <c:pt idx="13">
                  <c:v>1.0934550935352545E-4</c:v>
                </c:pt>
                <c:pt idx="14">
                  <c:v>1.8355077722941157E-4</c:v>
                </c:pt>
                <c:pt idx="15">
                  <c:v>2.5636305165071518E-4</c:v>
                </c:pt>
                <c:pt idx="16">
                  <c:v>3.2063214032130666E-4</c:v>
                </c:pt>
                <c:pt idx="17">
                  <c:v>3.736783306530779E-4</c:v>
                </c:pt>
                <c:pt idx="18">
                  <c:v>4.1537216799908812E-4</c:v>
                </c:pt>
                <c:pt idx="19">
                  <c:v>4.6938488091918665E-4</c:v>
                </c:pt>
                <c:pt idx="20">
                  <c:v>4.9416115893079074E-4</c:v>
                </c:pt>
                <c:pt idx="21">
                  <c:v>4.9997749621789802E-4</c:v>
                </c:pt>
                <c:pt idx="22">
                  <c:v>4.94118933702673E-4</c:v>
                </c:pt>
                <c:pt idx="23">
                  <c:v>4.8137454064270006E-4</c:v>
                </c:pt>
              </c:numCache>
            </c:numRef>
          </c:yVal>
          <c:smooth val="1"/>
          <c:extLst>
            <c:ext xmlns:c16="http://schemas.microsoft.com/office/drawing/2014/chart" uri="{C3380CC4-5D6E-409C-BE32-E72D297353CC}">
              <c16:uniqueId val="{00000016-C904-4C23-BC56-108CBE96CAB0}"/>
            </c:ext>
          </c:extLst>
        </c:ser>
        <c:ser>
          <c:idx val="23"/>
          <c:order val="23"/>
          <c:spPr>
            <a:ln w="9525" cap="rnd">
              <a:solidFill>
                <a:schemeClr val="accent6">
                  <a:lumMod val="80000"/>
                </a:schemeClr>
              </a:solidFill>
              <a:round/>
            </a:ln>
            <a:effectLst/>
          </c:spPr>
          <c:marker>
            <c:symbol val="none"/>
          </c:marker>
          <c:xVal>
            <c:numRef>
              <c:f>Rauscher!$JP$1:$KM$1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Rauscher!$JP$26:$KM$26</c:f>
              <c:numCache>
                <c:formatCode>0E+00</c:formatCode>
                <c:ptCount val="24"/>
                <c:pt idx="0">
                  <c:v>4.4806914955231354E-57</c:v>
                </c:pt>
                <c:pt idx="1">
                  <c:v>3.4606725789061544E-38</c:v>
                </c:pt>
                <c:pt idx="2">
                  <c:v>8.466981007370308E-29</c:v>
                </c:pt>
                <c:pt idx="3">
                  <c:v>1.7360725718392169E-19</c:v>
                </c:pt>
                <c:pt idx="4">
                  <c:v>6.9206655224206778E-15</c:v>
                </c:pt>
                <c:pt idx="5">
                  <c:v>3.6946703409380702E-12</c:v>
                </c:pt>
                <c:pt idx="6">
                  <c:v>2.3120597909953861E-10</c:v>
                </c:pt>
                <c:pt idx="7">
                  <c:v>4.2812981527660021E-9</c:v>
                </c:pt>
                <c:pt idx="8">
                  <c:v>3.7203602945441386E-8</c:v>
                </c:pt>
                <c:pt idx="9">
                  <c:v>1.9581873106780175E-7</c:v>
                </c:pt>
                <c:pt idx="10">
                  <c:v>7.2713727452545625E-7</c:v>
                </c:pt>
                <c:pt idx="11">
                  <c:v>3.2559277199178085E-5</c:v>
                </c:pt>
                <c:pt idx="12">
                  <c:v>1.9180691848858224E-4</c:v>
                </c:pt>
                <c:pt idx="13">
                  <c:v>5.1529724359673096E-4</c:v>
                </c:pt>
                <c:pt idx="14">
                  <c:v>9.4694552806175224E-4</c:v>
                </c:pt>
                <c:pt idx="15">
                  <c:v>1.4109256615856243E-3</c:v>
                </c:pt>
                <c:pt idx="16">
                  <c:v>1.8523186586809055E-3</c:v>
                </c:pt>
                <c:pt idx="17">
                  <c:v>2.2417466052708675E-3</c:v>
                </c:pt>
                <c:pt idx="18">
                  <c:v>2.5682066566788007E-3</c:v>
                </c:pt>
                <c:pt idx="19">
                  <c:v>3.0365303190816738E-3</c:v>
                </c:pt>
                <c:pt idx="20">
                  <c:v>3.3018481547065805E-3</c:v>
                </c:pt>
                <c:pt idx="21">
                  <c:v>3.4227006818619891E-3</c:v>
                </c:pt>
                <c:pt idx="22">
                  <c:v>3.4469893309306372E-3</c:v>
                </c:pt>
                <c:pt idx="23">
                  <c:v>3.4091298593925358E-3</c:v>
                </c:pt>
              </c:numCache>
            </c:numRef>
          </c:yVal>
          <c:smooth val="1"/>
          <c:extLst>
            <c:ext xmlns:c16="http://schemas.microsoft.com/office/drawing/2014/chart" uri="{C3380CC4-5D6E-409C-BE32-E72D297353CC}">
              <c16:uniqueId val="{00000017-C904-4C23-BC56-108CBE96CAB0}"/>
            </c:ext>
          </c:extLst>
        </c:ser>
        <c:ser>
          <c:idx val="24"/>
          <c:order val="24"/>
          <c:spPr>
            <a:ln w="9525" cap="rnd">
              <a:solidFill>
                <a:schemeClr val="accent1">
                  <a:lumMod val="60000"/>
                  <a:lumOff val="40000"/>
                </a:schemeClr>
              </a:solidFill>
              <a:round/>
            </a:ln>
            <a:effectLst/>
          </c:spPr>
          <c:marker>
            <c:symbol val="none"/>
          </c:marker>
          <c:xVal>
            <c:numRef>
              <c:f>Rauscher!$JP$1:$KM$1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Rauscher!$JP$27:$KM$27</c:f>
              <c:numCache>
                <c:formatCode>0E+00</c:formatCode>
                <c:ptCount val="24"/>
                <c:pt idx="0">
                  <c:v>1.6326612322274186E-59</c:v>
                </c:pt>
                <c:pt idx="1">
                  <c:v>1.1002951763171248E-39</c:v>
                </c:pt>
                <c:pt idx="2">
                  <c:v>7.9519952627444265E-30</c:v>
                </c:pt>
                <c:pt idx="3">
                  <c:v>4.8163077852091368E-20</c:v>
                </c:pt>
                <c:pt idx="4">
                  <c:v>3.2998456936268091E-15</c:v>
                </c:pt>
                <c:pt idx="5">
                  <c:v>2.4380416191109669E-12</c:v>
                </c:pt>
                <c:pt idx="6">
                  <c:v>1.8947165460139567E-10</c:v>
                </c:pt>
                <c:pt idx="7">
                  <c:v>4.0956279022496844E-9</c:v>
                </c:pt>
                <c:pt idx="8">
                  <c:v>3.9969608549515226E-8</c:v>
                </c:pt>
                <c:pt idx="9">
                  <c:v>2.3024967647420237E-7</c:v>
                </c:pt>
                <c:pt idx="10">
                  <c:v>9.190118825087477E-7</c:v>
                </c:pt>
                <c:pt idx="11">
                  <c:v>5.1104511328040968E-5</c:v>
                </c:pt>
                <c:pt idx="12">
                  <c:v>3.3549699590043229E-4</c:v>
                </c:pt>
                <c:pt idx="13">
                  <c:v>9.6184727022651071E-4</c:v>
                </c:pt>
                <c:pt idx="14">
                  <c:v>1.8458195777922909E-3</c:v>
                </c:pt>
                <c:pt idx="15">
                  <c:v>2.8366669553197702E-3</c:v>
                </c:pt>
                <c:pt idx="16">
                  <c:v>3.8115348372933281E-3</c:v>
                </c:pt>
                <c:pt idx="17">
                  <c:v>4.6968932891860481E-3</c:v>
                </c:pt>
                <c:pt idx="18">
                  <c:v>5.4591637870957839E-3</c:v>
                </c:pt>
                <c:pt idx="19">
                  <c:v>6.5960168347257257E-3</c:v>
                </c:pt>
                <c:pt idx="20">
                  <c:v>7.2841891375385499E-3</c:v>
                </c:pt>
                <c:pt idx="21">
                  <c:v>7.6389387129566179E-3</c:v>
                </c:pt>
                <c:pt idx="22">
                  <c:v>7.7629007518355666E-3</c:v>
                </c:pt>
                <c:pt idx="23">
                  <c:v>7.7332781533906922E-3</c:v>
                </c:pt>
              </c:numCache>
            </c:numRef>
          </c:yVal>
          <c:smooth val="1"/>
          <c:extLst>
            <c:ext xmlns:c16="http://schemas.microsoft.com/office/drawing/2014/chart" uri="{C3380CC4-5D6E-409C-BE32-E72D297353CC}">
              <c16:uniqueId val="{00000018-C904-4C23-BC56-108CBE96CAB0}"/>
            </c:ext>
          </c:extLst>
        </c:ser>
        <c:ser>
          <c:idx val="25"/>
          <c:order val="25"/>
          <c:spPr>
            <a:ln w="9525" cap="rnd">
              <a:solidFill>
                <a:schemeClr val="accent2">
                  <a:lumMod val="60000"/>
                  <a:lumOff val="40000"/>
                </a:schemeClr>
              </a:solidFill>
              <a:round/>
            </a:ln>
            <a:effectLst/>
          </c:spPr>
          <c:marker>
            <c:symbol val="none"/>
          </c:marker>
          <c:xVal>
            <c:numRef>
              <c:f>Rauscher!$JP$1:$KM$1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Rauscher!$JP$28:$KM$28</c:f>
              <c:numCache>
                <c:formatCode>0E+00</c:formatCode>
                <c:ptCount val="24"/>
                <c:pt idx="0">
                  <c:v>1.2706863865435359E-63</c:v>
                </c:pt>
                <c:pt idx="1">
                  <c:v>3.1264221508788837E-42</c:v>
                </c:pt>
                <c:pt idx="2">
                  <c:v>1.3652512391279194E-31</c:v>
                </c:pt>
                <c:pt idx="3">
                  <c:v>4.9963028598888038E-21</c:v>
                </c:pt>
                <c:pt idx="4">
                  <c:v>8.4144780865492609E-16</c:v>
                </c:pt>
                <c:pt idx="5">
                  <c:v>1.0664342480808816E-12</c:v>
                </c:pt>
                <c:pt idx="6">
                  <c:v>1.1876181544473994E-10</c:v>
                </c:pt>
                <c:pt idx="7">
                  <c:v>3.3193480714615793E-9</c:v>
                </c:pt>
                <c:pt idx="8">
                  <c:v>3.9279141687736383E-8</c:v>
                </c:pt>
                <c:pt idx="9">
                  <c:v>2.6286390841378433E-7</c:v>
                </c:pt>
                <c:pt idx="10">
                  <c:v>1.1828588660746624E-6</c:v>
                </c:pt>
                <c:pt idx="11">
                  <c:v>9.4256357786302362E-5</c:v>
                </c:pt>
                <c:pt idx="12">
                  <c:v>7.4072986585425838E-4</c:v>
                </c:pt>
                <c:pt idx="13">
                  <c:v>2.3656430775369601E-3</c:v>
                </c:pt>
                <c:pt idx="14">
                  <c:v>4.878432198835987E-3</c:v>
                </c:pt>
                <c:pt idx="15">
                  <c:v>7.8925859395822286E-3</c:v>
                </c:pt>
                <c:pt idx="16">
                  <c:v>1.1021756747631242E-2</c:v>
                </c:pt>
                <c:pt idx="17">
                  <c:v>1.399527992064935E-2</c:v>
                </c:pt>
                <c:pt idx="18">
                  <c:v>1.6661457677074696E-2</c:v>
                </c:pt>
                <c:pt idx="19">
                  <c:v>2.0868565005607995E-2</c:v>
                </c:pt>
                <c:pt idx="20">
                  <c:v>2.3645691398500743E-2</c:v>
                </c:pt>
                <c:pt idx="21">
                  <c:v>2.52798101576873E-2</c:v>
                </c:pt>
                <c:pt idx="22">
                  <c:v>2.6078031170805867E-2</c:v>
                </c:pt>
                <c:pt idx="23">
                  <c:v>2.629192499672562E-2</c:v>
                </c:pt>
              </c:numCache>
            </c:numRef>
          </c:yVal>
          <c:smooth val="1"/>
          <c:extLst>
            <c:ext xmlns:c16="http://schemas.microsoft.com/office/drawing/2014/chart" uri="{C3380CC4-5D6E-409C-BE32-E72D297353CC}">
              <c16:uniqueId val="{00000019-C904-4C23-BC56-108CBE96CAB0}"/>
            </c:ext>
          </c:extLst>
        </c:ser>
        <c:ser>
          <c:idx val="26"/>
          <c:order val="26"/>
          <c:spPr>
            <a:ln w="9525" cap="rnd">
              <a:solidFill>
                <a:schemeClr val="accent3">
                  <a:lumMod val="60000"/>
                  <a:lumOff val="40000"/>
                </a:schemeClr>
              </a:solidFill>
              <a:round/>
            </a:ln>
            <a:effectLst/>
          </c:spPr>
          <c:marker>
            <c:symbol val="none"/>
          </c:marker>
          <c:xVal>
            <c:numRef>
              <c:f>Rauscher!$JP$1:$KM$1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Rauscher!$JP$29:$KM$29</c:f>
              <c:numCache>
                <c:formatCode>0E+00</c:formatCode>
                <c:ptCount val="24"/>
                <c:pt idx="0">
                  <c:v>7.8078565937331351E-65</c:v>
                </c:pt>
                <c:pt idx="1">
                  <c:v>5.4593374759661314E-43</c:v>
                </c:pt>
                <c:pt idx="2">
                  <c:v>4.018873513009457E-32</c:v>
                </c:pt>
                <c:pt idx="3">
                  <c:v>2.479362054392505E-21</c:v>
                </c:pt>
                <c:pt idx="4">
                  <c:v>5.4214829442188926E-16</c:v>
                </c:pt>
                <c:pt idx="5">
                  <c:v>8.0364607256578231E-13</c:v>
                </c:pt>
                <c:pt idx="6">
                  <c:v>9.9349905369480566E-11</c:v>
                </c:pt>
                <c:pt idx="7">
                  <c:v>2.9918743117091337E-9</c:v>
                </c:pt>
                <c:pt idx="8">
                  <c:v>3.744143437503255E-8</c:v>
                </c:pt>
                <c:pt idx="9">
                  <c:v>2.6171065409319165E-7</c:v>
                </c:pt>
                <c:pt idx="10">
                  <c:v>1.2193919784832707E-6</c:v>
                </c:pt>
                <c:pt idx="11">
                  <c:v>1.0786509875076315E-4</c:v>
                </c:pt>
                <c:pt idx="12">
                  <c:v>8.93120567160986E-4</c:v>
                </c:pt>
                <c:pt idx="13">
                  <c:v>2.9431162807460258E-3</c:v>
                </c:pt>
                <c:pt idx="14">
                  <c:v>6.1974131900120371E-3</c:v>
                </c:pt>
                <c:pt idx="15">
                  <c:v>1.0177227481757388E-2</c:v>
                </c:pt>
                <c:pt idx="16">
                  <c:v>1.4372124552715096E-2</c:v>
                </c:pt>
                <c:pt idx="17">
                  <c:v>1.8409064962387929E-2</c:v>
                </c:pt>
                <c:pt idx="18">
                  <c:v>2.2069227305729071E-2</c:v>
                </c:pt>
                <c:pt idx="19">
                  <c:v>2.7932043436519463E-2</c:v>
                </c:pt>
                <c:pt idx="20">
                  <c:v>3.1886153425302419E-2</c:v>
                </c:pt>
                <c:pt idx="21">
                  <c:v>3.4281034277124409E-2</c:v>
                </c:pt>
                <c:pt idx="22">
                  <c:v>3.5517705632058798E-2</c:v>
                </c:pt>
                <c:pt idx="23">
                  <c:v>3.5933910712653019E-2</c:v>
                </c:pt>
              </c:numCache>
            </c:numRef>
          </c:yVal>
          <c:smooth val="1"/>
          <c:extLst>
            <c:ext xmlns:c16="http://schemas.microsoft.com/office/drawing/2014/chart" uri="{C3380CC4-5D6E-409C-BE32-E72D297353CC}">
              <c16:uniqueId val="{0000001A-C904-4C23-BC56-108CBE96CAB0}"/>
            </c:ext>
          </c:extLst>
        </c:ser>
        <c:ser>
          <c:idx val="27"/>
          <c:order val="27"/>
          <c:spPr>
            <a:ln w="9525" cap="rnd">
              <a:solidFill>
                <a:schemeClr val="accent4">
                  <a:lumMod val="60000"/>
                  <a:lumOff val="40000"/>
                </a:schemeClr>
              </a:solidFill>
              <a:round/>
            </a:ln>
            <a:effectLst/>
          </c:spPr>
          <c:marker>
            <c:symbol val="none"/>
          </c:marker>
          <c:xVal>
            <c:numRef>
              <c:f>Rauscher!$JP$1:$KM$1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Rauscher!$JP$30:$KM$30</c:f>
              <c:numCache>
                <c:formatCode>0E+00</c:formatCode>
                <c:ptCount val="24"/>
                <c:pt idx="0">
                  <c:v>2.287928303164489E-67</c:v>
                </c:pt>
                <c:pt idx="1">
                  <c:v>1.3958803190214989E-44</c:v>
                </c:pt>
                <c:pt idx="2">
                  <c:v>3.0353684101973891E-33</c:v>
                </c:pt>
                <c:pt idx="3">
                  <c:v>5.5315373899502807E-22</c:v>
                </c:pt>
                <c:pt idx="4">
                  <c:v>2.0788512398683029E-16</c:v>
                </c:pt>
                <c:pt idx="5">
                  <c:v>4.2647128289803053E-13</c:v>
                </c:pt>
                <c:pt idx="6">
                  <c:v>6.5474499866016407E-11</c:v>
                </c:pt>
                <c:pt idx="7">
                  <c:v>2.3016957174883955E-9</c:v>
                </c:pt>
                <c:pt idx="8">
                  <c:v>3.2348706345347052E-8</c:v>
                </c:pt>
                <c:pt idx="9">
                  <c:v>2.4747181569888762E-7</c:v>
                </c:pt>
                <c:pt idx="10">
                  <c:v>1.239388886750755E-6</c:v>
                </c:pt>
                <c:pt idx="11">
                  <c:v>1.3615229781211799E-4</c:v>
                </c:pt>
                <c:pt idx="12">
                  <c:v>1.2563018618617313E-3</c:v>
                </c:pt>
                <c:pt idx="13">
                  <c:v>4.4178937177965834E-3</c:v>
                </c:pt>
                <c:pt idx="14">
                  <c:v>9.7148085845415264E-3</c:v>
                </c:pt>
                <c:pt idx="15">
                  <c:v>1.6454824109310002E-2</c:v>
                </c:pt>
                <c:pt idx="16">
                  <c:v>2.3782894509968379E-2</c:v>
                </c:pt>
                <c:pt idx="17">
                  <c:v>3.1018118303802921E-2</c:v>
                </c:pt>
                <c:pt idx="18">
                  <c:v>3.772617977660303E-2</c:v>
                </c:pt>
                <c:pt idx="19">
                  <c:v>4.8793996140294851E-2</c:v>
                </c:pt>
                <c:pt idx="20">
                  <c:v>5.656994981954859E-2</c:v>
                </c:pt>
                <c:pt idx="21">
                  <c:v>6.1528675434252465E-2</c:v>
                </c:pt>
                <c:pt idx="22">
                  <c:v>6.4326295771807748E-2</c:v>
                </c:pt>
                <c:pt idx="23">
                  <c:v>6.5551723737674539E-2</c:v>
                </c:pt>
              </c:numCache>
            </c:numRef>
          </c:yVal>
          <c:smooth val="1"/>
          <c:extLst>
            <c:ext xmlns:c16="http://schemas.microsoft.com/office/drawing/2014/chart" uri="{C3380CC4-5D6E-409C-BE32-E72D297353CC}">
              <c16:uniqueId val="{0000001B-C904-4C23-BC56-108CBE96CAB0}"/>
            </c:ext>
          </c:extLst>
        </c:ser>
        <c:ser>
          <c:idx val="28"/>
          <c:order val="28"/>
          <c:spPr>
            <a:ln w="9525" cap="rnd">
              <a:solidFill>
                <a:schemeClr val="accent5">
                  <a:lumMod val="60000"/>
                  <a:lumOff val="40000"/>
                </a:schemeClr>
              </a:solidFill>
              <a:round/>
            </a:ln>
            <a:effectLst/>
          </c:spPr>
          <c:marker>
            <c:symbol val="none"/>
          </c:marker>
          <c:xVal>
            <c:numRef>
              <c:f>Rauscher!$JP$1:$KM$1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Rauscher!$JP$31:$KM$31</c:f>
              <c:numCache>
                <c:formatCode>0E+00</c:formatCode>
                <c:ptCount val="24"/>
                <c:pt idx="0">
                  <c:v>3.4417341914327258E-68</c:v>
                </c:pt>
                <c:pt idx="1">
                  <c:v>4.2129116083299201E-45</c:v>
                </c:pt>
                <c:pt idx="2">
                  <c:v>1.2976130276615205E-33</c:v>
                </c:pt>
                <c:pt idx="3">
                  <c:v>3.3494944557295506E-22</c:v>
                </c:pt>
                <c:pt idx="4">
                  <c:v>1.4981546125258474E-16</c:v>
                </c:pt>
                <c:pt idx="5">
                  <c:v>3.4117947976412166E-13</c:v>
                </c:pt>
                <c:pt idx="6">
                  <c:v>5.6157171397639174E-11</c:v>
                </c:pt>
                <c:pt idx="7">
                  <c:v>2.0748222219162417E-9</c:v>
                </c:pt>
                <c:pt idx="8">
                  <c:v>3.0268427440829123E-8</c:v>
                </c:pt>
                <c:pt idx="9">
                  <c:v>2.3837387378134885E-7</c:v>
                </c:pt>
                <c:pt idx="10">
                  <c:v>1.2218572835027128E-6</c:v>
                </c:pt>
                <c:pt idx="11">
                  <c:v>1.4390562975572318E-4</c:v>
                </c:pt>
                <c:pt idx="12">
                  <c:v>1.3748862698060372E-3</c:v>
                </c:pt>
                <c:pt idx="13">
                  <c:v>4.9369645948326287E-3</c:v>
                </c:pt>
                <c:pt idx="14">
                  <c:v>1.1008470471528668E-2</c:v>
                </c:pt>
                <c:pt idx="15">
                  <c:v>1.8832412901124255E-2</c:v>
                </c:pt>
                <c:pt idx="16">
                  <c:v>2.7423155396972002E-2</c:v>
                </c:pt>
                <c:pt idx="17">
                  <c:v>3.597395250152563E-2</c:v>
                </c:pt>
                <c:pt idx="18">
                  <c:v>4.3957353137425048E-2</c:v>
                </c:pt>
                <c:pt idx="19">
                  <c:v>5.7250473615529394E-2</c:v>
                </c:pt>
                <c:pt idx="20">
                  <c:v>6.6705014734072143E-2</c:v>
                </c:pt>
                <c:pt idx="21">
                  <c:v>7.282328282888155E-2</c:v>
                </c:pt>
                <c:pt idx="22">
                  <c:v>7.6355658525160242E-2</c:v>
                </c:pt>
                <c:pt idx="23">
                  <c:v>7.7991055433001027E-2</c:v>
                </c:pt>
              </c:numCache>
            </c:numRef>
          </c:yVal>
          <c:smooth val="1"/>
          <c:extLst>
            <c:ext xmlns:c16="http://schemas.microsoft.com/office/drawing/2014/chart" uri="{C3380CC4-5D6E-409C-BE32-E72D297353CC}">
              <c16:uniqueId val="{0000001C-C904-4C23-BC56-108CBE96CAB0}"/>
            </c:ext>
          </c:extLst>
        </c:ser>
        <c:ser>
          <c:idx val="29"/>
          <c:order val="29"/>
          <c:spPr>
            <a:ln w="9525" cap="rnd">
              <a:solidFill>
                <a:schemeClr val="accent6">
                  <a:lumMod val="60000"/>
                  <a:lumOff val="40000"/>
                </a:schemeClr>
              </a:solidFill>
              <a:round/>
            </a:ln>
            <a:effectLst/>
          </c:spPr>
          <c:marker>
            <c:symbol val="none"/>
          </c:marker>
          <c:xVal>
            <c:numRef>
              <c:f>Rauscher!$JP$1:$KM$1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Rauscher!$JP$32:$KM$32</c:f>
              <c:numCache>
                <c:formatCode>0E+00</c:formatCode>
                <c:ptCount val="24"/>
                <c:pt idx="0">
                  <c:v>0</c:v>
                </c:pt>
                <c:pt idx="1">
                  <c:v>0</c:v>
                </c:pt>
                <c:pt idx="2">
                  <c:v>0</c:v>
                </c:pt>
                <c:pt idx="3">
                  <c:v>0</c:v>
                </c:pt>
                <c:pt idx="4">
                  <c:v>0</c:v>
                </c:pt>
                <c:pt idx="5">
                  <c:v>0</c:v>
                </c:pt>
                <c:pt idx="6">
                  <c:v>0</c:v>
                </c:pt>
                <c:pt idx="7">
                  <c:v>0</c:v>
                </c:pt>
                <c:pt idx="8">
                  <c:v>0</c:v>
                </c:pt>
                <c:pt idx="9">
                  <c:v>0</c:v>
                </c:pt>
                <c:pt idx="10">
                  <c:v>0</c:v>
                </c:pt>
                <c:pt idx="11">
                  <c:v>0</c:v>
                </c:pt>
                <c:pt idx="12">
                  <c:v>0</c:v>
                </c:pt>
                <c:pt idx="13">
                  <c:v>0</c:v>
                </c:pt>
                <c:pt idx="14">
                  <c:v>0</c:v>
                </c:pt>
                <c:pt idx="15">
                  <c:v>0</c:v>
                </c:pt>
                <c:pt idx="16">
                  <c:v>0</c:v>
                </c:pt>
                <c:pt idx="17">
                  <c:v>0</c:v>
                </c:pt>
                <c:pt idx="18">
                  <c:v>0</c:v>
                </c:pt>
                <c:pt idx="19">
                  <c:v>0</c:v>
                </c:pt>
                <c:pt idx="20">
                  <c:v>0</c:v>
                </c:pt>
                <c:pt idx="21">
                  <c:v>0</c:v>
                </c:pt>
                <c:pt idx="22">
                  <c:v>0</c:v>
                </c:pt>
                <c:pt idx="23">
                  <c:v>0</c:v>
                </c:pt>
              </c:numCache>
            </c:numRef>
          </c:yVal>
          <c:smooth val="1"/>
          <c:extLst>
            <c:ext xmlns:c16="http://schemas.microsoft.com/office/drawing/2014/chart" uri="{C3380CC4-5D6E-409C-BE32-E72D297353CC}">
              <c16:uniqueId val="{0000001D-C904-4C23-BC56-108CBE96CAB0}"/>
            </c:ext>
          </c:extLst>
        </c:ser>
        <c:ser>
          <c:idx val="30"/>
          <c:order val="30"/>
          <c:spPr>
            <a:ln w="9525" cap="rnd">
              <a:solidFill>
                <a:schemeClr val="accent1">
                  <a:lumMod val="50000"/>
                </a:schemeClr>
              </a:solidFill>
              <a:round/>
            </a:ln>
            <a:effectLst/>
          </c:spPr>
          <c:marker>
            <c:symbol val="none"/>
          </c:marker>
          <c:xVal>
            <c:numRef>
              <c:f>Rauscher!$JP$1:$KM$1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Rauscher!$JP$33:$KM$33</c:f>
              <c:numCache>
                <c:formatCode>0E+00</c:formatCode>
                <c:ptCount val="24"/>
                <c:pt idx="0">
                  <c:v>0</c:v>
                </c:pt>
                <c:pt idx="1">
                  <c:v>0</c:v>
                </c:pt>
                <c:pt idx="2">
                  <c:v>0</c:v>
                </c:pt>
                <c:pt idx="3">
                  <c:v>0</c:v>
                </c:pt>
                <c:pt idx="4">
                  <c:v>0</c:v>
                </c:pt>
                <c:pt idx="5">
                  <c:v>0</c:v>
                </c:pt>
                <c:pt idx="6">
                  <c:v>0</c:v>
                </c:pt>
                <c:pt idx="7">
                  <c:v>0</c:v>
                </c:pt>
                <c:pt idx="8">
                  <c:v>0</c:v>
                </c:pt>
                <c:pt idx="9">
                  <c:v>0</c:v>
                </c:pt>
                <c:pt idx="10">
                  <c:v>0</c:v>
                </c:pt>
                <c:pt idx="11">
                  <c:v>0</c:v>
                </c:pt>
                <c:pt idx="12">
                  <c:v>0</c:v>
                </c:pt>
                <c:pt idx="13">
                  <c:v>0</c:v>
                </c:pt>
                <c:pt idx="14">
                  <c:v>0</c:v>
                </c:pt>
                <c:pt idx="15">
                  <c:v>0</c:v>
                </c:pt>
                <c:pt idx="16">
                  <c:v>0</c:v>
                </c:pt>
                <c:pt idx="17">
                  <c:v>0</c:v>
                </c:pt>
                <c:pt idx="18">
                  <c:v>0</c:v>
                </c:pt>
                <c:pt idx="19">
                  <c:v>0</c:v>
                </c:pt>
                <c:pt idx="20">
                  <c:v>0</c:v>
                </c:pt>
                <c:pt idx="21">
                  <c:v>0</c:v>
                </c:pt>
                <c:pt idx="22">
                  <c:v>0</c:v>
                </c:pt>
                <c:pt idx="23">
                  <c:v>0</c:v>
                </c:pt>
              </c:numCache>
            </c:numRef>
          </c:yVal>
          <c:smooth val="1"/>
          <c:extLst>
            <c:ext xmlns:c16="http://schemas.microsoft.com/office/drawing/2014/chart" uri="{C3380CC4-5D6E-409C-BE32-E72D297353CC}">
              <c16:uniqueId val="{0000001E-C904-4C23-BC56-108CBE96CAB0}"/>
            </c:ext>
          </c:extLst>
        </c:ser>
        <c:ser>
          <c:idx val="31"/>
          <c:order val="31"/>
          <c:spPr>
            <a:ln w="9525" cap="rnd">
              <a:solidFill>
                <a:schemeClr val="accent2">
                  <a:lumMod val="50000"/>
                </a:schemeClr>
              </a:solidFill>
              <a:round/>
            </a:ln>
            <a:effectLst/>
          </c:spPr>
          <c:marker>
            <c:symbol val="none"/>
          </c:marker>
          <c:xVal>
            <c:numRef>
              <c:f>Rauscher!$JP$1:$KM$1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Rauscher!$JP$34:$KM$34</c:f>
              <c:numCache>
                <c:formatCode>0E+00</c:formatCode>
                <c:ptCount val="24"/>
                <c:pt idx="0">
                  <c:v>0</c:v>
                </c:pt>
                <c:pt idx="1">
                  <c:v>0</c:v>
                </c:pt>
                <c:pt idx="2">
                  <c:v>0</c:v>
                </c:pt>
                <c:pt idx="3">
                  <c:v>0</c:v>
                </c:pt>
                <c:pt idx="4">
                  <c:v>0</c:v>
                </c:pt>
                <c:pt idx="5">
                  <c:v>0</c:v>
                </c:pt>
                <c:pt idx="6">
                  <c:v>0</c:v>
                </c:pt>
                <c:pt idx="7">
                  <c:v>0</c:v>
                </c:pt>
                <c:pt idx="8">
                  <c:v>0</c:v>
                </c:pt>
                <c:pt idx="9">
                  <c:v>0</c:v>
                </c:pt>
                <c:pt idx="10">
                  <c:v>0</c:v>
                </c:pt>
                <c:pt idx="11">
                  <c:v>0</c:v>
                </c:pt>
                <c:pt idx="12">
                  <c:v>0</c:v>
                </c:pt>
                <c:pt idx="13">
                  <c:v>0</c:v>
                </c:pt>
                <c:pt idx="14">
                  <c:v>0</c:v>
                </c:pt>
                <c:pt idx="15">
                  <c:v>0</c:v>
                </c:pt>
                <c:pt idx="16">
                  <c:v>0</c:v>
                </c:pt>
                <c:pt idx="17">
                  <c:v>0</c:v>
                </c:pt>
                <c:pt idx="18">
                  <c:v>0</c:v>
                </c:pt>
                <c:pt idx="19">
                  <c:v>0</c:v>
                </c:pt>
                <c:pt idx="20">
                  <c:v>0</c:v>
                </c:pt>
                <c:pt idx="21">
                  <c:v>0</c:v>
                </c:pt>
                <c:pt idx="22">
                  <c:v>0</c:v>
                </c:pt>
                <c:pt idx="23">
                  <c:v>0</c:v>
                </c:pt>
              </c:numCache>
            </c:numRef>
          </c:yVal>
          <c:smooth val="1"/>
          <c:extLst>
            <c:ext xmlns:c16="http://schemas.microsoft.com/office/drawing/2014/chart" uri="{C3380CC4-5D6E-409C-BE32-E72D297353CC}">
              <c16:uniqueId val="{0000001F-C904-4C23-BC56-108CBE96CAB0}"/>
            </c:ext>
          </c:extLst>
        </c:ser>
        <c:ser>
          <c:idx val="32"/>
          <c:order val="32"/>
          <c:spPr>
            <a:ln w="9525" cap="rnd">
              <a:solidFill>
                <a:schemeClr val="accent3">
                  <a:lumMod val="50000"/>
                </a:schemeClr>
              </a:solidFill>
              <a:round/>
            </a:ln>
            <a:effectLst/>
          </c:spPr>
          <c:marker>
            <c:symbol val="none"/>
          </c:marker>
          <c:xVal>
            <c:numRef>
              <c:f>Rauscher!$JP$1:$KM$1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Rauscher!$JP$35:$KM$35</c:f>
              <c:numCache>
                <c:formatCode>0E+00</c:formatCode>
                <c:ptCount val="24"/>
                <c:pt idx="0">
                  <c:v>0</c:v>
                </c:pt>
                <c:pt idx="1">
                  <c:v>0</c:v>
                </c:pt>
                <c:pt idx="2">
                  <c:v>0</c:v>
                </c:pt>
                <c:pt idx="3">
                  <c:v>0</c:v>
                </c:pt>
                <c:pt idx="4">
                  <c:v>0</c:v>
                </c:pt>
                <c:pt idx="5">
                  <c:v>0</c:v>
                </c:pt>
                <c:pt idx="6">
                  <c:v>0</c:v>
                </c:pt>
                <c:pt idx="7">
                  <c:v>0</c:v>
                </c:pt>
                <c:pt idx="8">
                  <c:v>0</c:v>
                </c:pt>
                <c:pt idx="9">
                  <c:v>0</c:v>
                </c:pt>
                <c:pt idx="10">
                  <c:v>0</c:v>
                </c:pt>
                <c:pt idx="11">
                  <c:v>0</c:v>
                </c:pt>
                <c:pt idx="12">
                  <c:v>0</c:v>
                </c:pt>
                <c:pt idx="13">
                  <c:v>0</c:v>
                </c:pt>
                <c:pt idx="14">
                  <c:v>0</c:v>
                </c:pt>
                <c:pt idx="15">
                  <c:v>0</c:v>
                </c:pt>
                <c:pt idx="16">
                  <c:v>0</c:v>
                </c:pt>
                <c:pt idx="17">
                  <c:v>0</c:v>
                </c:pt>
                <c:pt idx="18">
                  <c:v>0</c:v>
                </c:pt>
                <c:pt idx="19">
                  <c:v>0</c:v>
                </c:pt>
                <c:pt idx="20">
                  <c:v>0</c:v>
                </c:pt>
                <c:pt idx="21">
                  <c:v>0</c:v>
                </c:pt>
                <c:pt idx="22">
                  <c:v>0</c:v>
                </c:pt>
                <c:pt idx="23">
                  <c:v>0</c:v>
                </c:pt>
              </c:numCache>
            </c:numRef>
          </c:yVal>
          <c:smooth val="1"/>
          <c:extLst>
            <c:ext xmlns:c16="http://schemas.microsoft.com/office/drawing/2014/chart" uri="{C3380CC4-5D6E-409C-BE32-E72D297353CC}">
              <c16:uniqueId val="{00000020-C904-4C23-BC56-108CBE96CAB0}"/>
            </c:ext>
          </c:extLst>
        </c:ser>
        <c:ser>
          <c:idx val="33"/>
          <c:order val="33"/>
          <c:spPr>
            <a:ln w="9525" cap="rnd">
              <a:solidFill>
                <a:schemeClr val="accent4">
                  <a:lumMod val="50000"/>
                </a:schemeClr>
              </a:solidFill>
              <a:round/>
            </a:ln>
            <a:effectLst/>
          </c:spPr>
          <c:marker>
            <c:symbol val="none"/>
          </c:marker>
          <c:xVal>
            <c:numRef>
              <c:f>Rauscher!$JP$1:$KM$1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Rauscher!$JP$36:$KM$36</c:f>
              <c:numCache>
                <c:formatCode>0E+00</c:formatCode>
                <c:ptCount val="24"/>
                <c:pt idx="0">
                  <c:v>7.1982430249941886E-80</c:v>
                </c:pt>
                <c:pt idx="1">
                  <c:v>2.838279355590978E-66</c:v>
                </c:pt>
                <c:pt idx="2">
                  <c:v>1.5690247503402926E-59</c:v>
                </c:pt>
                <c:pt idx="3">
                  <c:v>7.2690167012220585E-53</c:v>
                </c:pt>
                <c:pt idx="4">
                  <c:v>1.3773963957801651E-49</c:v>
                </c:pt>
                <c:pt idx="5">
                  <c:v>1.1821940004377139E-47</c:v>
                </c:pt>
                <c:pt idx="6">
                  <c:v>2.1873255911196219E-46</c:v>
                </c:pt>
                <c:pt idx="7">
                  <c:v>1.6962536178063162E-45</c:v>
                </c:pt>
                <c:pt idx="8">
                  <c:v>7.6736329061128418E-45</c:v>
                </c:pt>
                <c:pt idx="9">
                  <c:v>2.430920741323398E-44</c:v>
                </c:pt>
                <c:pt idx="10">
                  <c:v>6.0135844475212234E-44</c:v>
                </c:pt>
                <c:pt idx="11">
                  <c:v>7.961466603085743E-43</c:v>
                </c:pt>
                <c:pt idx="12">
                  <c:v>2.5502528926267068E-42</c:v>
                </c:pt>
                <c:pt idx="13">
                  <c:v>4.7535404621724012E-42</c:v>
                </c:pt>
                <c:pt idx="14">
                  <c:v>6.8461220348838868E-42</c:v>
                </c:pt>
                <c:pt idx="15">
                  <c:v>8.5708512798515286E-42</c:v>
                </c:pt>
                <c:pt idx="16">
                  <c:v>9.8749673750778277E-42</c:v>
                </c:pt>
                <c:pt idx="17">
                  <c:v>1.0797086942212493E-41</c:v>
                </c:pt>
                <c:pt idx="18">
                  <c:v>1.1404339376348168E-41</c:v>
                </c:pt>
                <c:pt idx="19">
                  <c:v>1.1937074901531738E-41</c:v>
                </c:pt>
                <c:pt idx="20">
                  <c:v>1.1898096534411861E-41</c:v>
                </c:pt>
                <c:pt idx="21">
                  <c:v>1.1554186757975394E-41</c:v>
                </c:pt>
                <c:pt idx="22">
                  <c:v>1.1060135706001663E-41</c:v>
                </c:pt>
                <c:pt idx="23">
                  <c:v>1.050325972706977E-41</c:v>
                </c:pt>
              </c:numCache>
            </c:numRef>
          </c:yVal>
          <c:smooth val="1"/>
          <c:extLst>
            <c:ext xmlns:c16="http://schemas.microsoft.com/office/drawing/2014/chart" uri="{C3380CC4-5D6E-409C-BE32-E72D297353CC}">
              <c16:uniqueId val="{00000021-C904-4C23-BC56-108CBE96CAB0}"/>
            </c:ext>
          </c:extLst>
        </c:ser>
        <c:ser>
          <c:idx val="34"/>
          <c:order val="34"/>
          <c:spPr>
            <a:ln w="9525" cap="rnd">
              <a:solidFill>
                <a:schemeClr val="accent5">
                  <a:lumMod val="50000"/>
                </a:schemeClr>
              </a:solidFill>
              <a:round/>
            </a:ln>
            <a:effectLst/>
          </c:spPr>
          <c:marker>
            <c:symbol val="none"/>
          </c:marker>
          <c:xVal>
            <c:numRef>
              <c:f>Rauscher!$JP$1:$KM$1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Rauscher!$JP$37:$KM$37</c:f>
              <c:numCache>
                <c:formatCode>0E+00</c:formatCode>
                <c:ptCount val="24"/>
                <c:pt idx="0">
                  <c:v>2.4458578934240728E-79</c:v>
                </c:pt>
                <c:pt idx="1">
                  <c:v>5.9409772534650473E-65</c:v>
                </c:pt>
                <c:pt idx="2">
                  <c:v>8.1513879578125868E-58</c:v>
                </c:pt>
                <c:pt idx="3">
                  <c:v>9.3729533110813956E-51</c:v>
                </c:pt>
                <c:pt idx="4">
                  <c:v>2.7980742719581051E-47</c:v>
                </c:pt>
                <c:pt idx="5">
                  <c:v>3.1544870752912491E-45</c:v>
                </c:pt>
                <c:pt idx="6">
                  <c:v>7.0002449834110626E-44</c:v>
                </c:pt>
                <c:pt idx="7">
                  <c:v>6.1814512930152488E-43</c:v>
                </c:pt>
                <c:pt idx="8">
                  <c:v>3.0824822099706038E-42</c:v>
                </c:pt>
                <c:pt idx="9">
                  <c:v>1.0533441234990527E-41</c:v>
                </c:pt>
                <c:pt idx="10">
                  <c:v>2.7685528996036045E-41</c:v>
                </c:pt>
                <c:pt idx="11">
                  <c:v>4.3961478828031806E-40</c:v>
                </c:pt>
                <c:pt idx="12">
                  <c:v>1.5422059213353682E-39</c:v>
                </c:pt>
                <c:pt idx="13">
                  <c:v>3.0357377660254897E-39</c:v>
                </c:pt>
                <c:pt idx="14">
                  <c:v>4.5340223392227175E-39</c:v>
                </c:pt>
                <c:pt idx="15">
                  <c:v>5.8256307036857434E-39</c:v>
                </c:pt>
                <c:pt idx="16">
                  <c:v>6.8440731016841219E-39</c:v>
                </c:pt>
                <c:pt idx="17">
                  <c:v>7.5974097931604222E-39</c:v>
                </c:pt>
                <c:pt idx="18">
                  <c:v>8.1225627187343759E-39</c:v>
                </c:pt>
                <c:pt idx="19">
                  <c:v>8.6579852172739642E-39</c:v>
                </c:pt>
                <c:pt idx="20">
                  <c:v>8.7425151829152635E-39</c:v>
                </c:pt>
                <c:pt idx="21">
                  <c:v>8.5729102974908498E-39</c:v>
                </c:pt>
                <c:pt idx="22">
                  <c:v>8.2687401465182561E-39</c:v>
                </c:pt>
                <c:pt idx="23">
                  <c:v>7.9001436219082971E-39</c:v>
                </c:pt>
              </c:numCache>
            </c:numRef>
          </c:yVal>
          <c:smooth val="1"/>
          <c:extLst>
            <c:ext xmlns:c16="http://schemas.microsoft.com/office/drawing/2014/chart" uri="{C3380CC4-5D6E-409C-BE32-E72D297353CC}">
              <c16:uniqueId val="{00000022-C904-4C23-BC56-108CBE96CAB0}"/>
            </c:ext>
          </c:extLst>
        </c:ser>
        <c:ser>
          <c:idx val="35"/>
          <c:order val="35"/>
          <c:spPr>
            <a:ln w="9525" cap="rnd">
              <a:solidFill>
                <a:schemeClr val="accent6">
                  <a:lumMod val="50000"/>
                </a:schemeClr>
              </a:solidFill>
              <a:round/>
            </a:ln>
            <a:effectLst/>
          </c:spPr>
          <c:marker>
            <c:symbol val="none"/>
          </c:marker>
          <c:xVal>
            <c:numRef>
              <c:f>Rauscher!$JP$1:$KM$1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Rauscher!$JP$38:$KM$38</c:f>
              <c:numCache>
                <c:formatCode>0E+00</c:formatCode>
                <c:ptCount val="24"/>
                <c:pt idx="0">
                  <c:v>2.9477166676435811E-80</c:v>
                </c:pt>
                <c:pt idx="1">
                  <c:v>1.0522211209945467E-63</c:v>
                </c:pt>
                <c:pt idx="2">
                  <c:v>1.7501609655000071E-55</c:v>
                </c:pt>
                <c:pt idx="3">
                  <c:v>2.4396087820141161E-47</c:v>
                </c:pt>
                <c:pt idx="4">
                  <c:v>2.5357219191300665E-43</c:v>
                </c:pt>
                <c:pt idx="5">
                  <c:v>6.0429684972215349E-41</c:v>
                </c:pt>
                <c:pt idx="6">
                  <c:v>2.2087892390113922E-39</c:v>
                </c:pt>
                <c:pt idx="7">
                  <c:v>2.7856792244752176E-38</c:v>
                </c:pt>
                <c:pt idx="8">
                  <c:v>1.8148508688507063E-37</c:v>
                </c:pt>
                <c:pt idx="9">
                  <c:v>7.6350241829424054E-37</c:v>
                </c:pt>
                <c:pt idx="10">
                  <c:v>2.3699150922565245E-36</c:v>
                </c:pt>
                <c:pt idx="11">
                  <c:v>6.1982874736128758E-35</c:v>
                </c:pt>
                <c:pt idx="12">
                  <c:v>2.7906252415074875E-34</c:v>
                </c:pt>
                <c:pt idx="13">
                  <c:v>6.3802727335850594E-34</c:v>
                </c:pt>
                <c:pt idx="14">
                  <c:v>1.0529373658956921E-33</c:v>
                </c:pt>
                <c:pt idx="15">
                  <c:v>1.452853272048173E-33</c:v>
                </c:pt>
                <c:pt idx="16">
                  <c:v>1.8005840019182493E-33</c:v>
                </c:pt>
                <c:pt idx="17">
                  <c:v>2.0836475267078158E-33</c:v>
                </c:pt>
                <c:pt idx="18">
                  <c:v>2.3030307682425373E-33</c:v>
                </c:pt>
                <c:pt idx="19">
                  <c:v>2.5804500257182973E-33</c:v>
                </c:pt>
                <c:pt idx="20">
                  <c:v>2.7001940097399925E-33</c:v>
                </c:pt>
                <c:pt idx="21">
                  <c:v>2.7195486035297684E-33</c:v>
                </c:pt>
                <c:pt idx="22">
                  <c:v>2.6781683103819225E-33</c:v>
                </c:pt>
                <c:pt idx="23">
                  <c:v>2.6017016454793641E-33</c:v>
                </c:pt>
              </c:numCache>
            </c:numRef>
          </c:yVal>
          <c:smooth val="1"/>
          <c:extLst>
            <c:ext xmlns:c16="http://schemas.microsoft.com/office/drawing/2014/chart" uri="{C3380CC4-5D6E-409C-BE32-E72D297353CC}">
              <c16:uniqueId val="{00000023-C904-4C23-BC56-108CBE96CAB0}"/>
            </c:ext>
          </c:extLst>
        </c:ser>
        <c:ser>
          <c:idx val="36"/>
          <c:order val="36"/>
          <c:spPr>
            <a:ln w="9525" cap="rnd">
              <a:solidFill>
                <a:schemeClr val="accent1">
                  <a:lumMod val="70000"/>
                  <a:lumOff val="30000"/>
                </a:schemeClr>
              </a:solidFill>
              <a:round/>
            </a:ln>
            <a:effectLst/>
          </c:spPr>
          <c:marker>
            <c:symbol val="none"/>
          </c:marker>
          <c:xVal>
            <c:numRef>
              <c:f>Rauscher!$JP$1:$KM$1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Rauscher!$JP$39:$KM$39</c:f>
              <c:numCache>
                <c:formatCode>0E+00</c:formatCode>
                <c:ptCount val="24"/>
                <c:pt idx="0">
                  <c:v>7.615432693463632E-80</c:v>
                </c:pt>
                <c:pt idx="1">
                  <c:v>3.4285904511929607E-63</c:v>
                </c:pt>
                <c:pt idx="2">
                  <c:v>6.4045182013336766E-55</c:v>
                </c:pt>
                <c:pt idx="3">
                  <c:v>1.0026019236128144E-46</c:v>
                </c:pt>
                <c:pt idx="4">
                  <c:v>1.1043580660751743E-42</c:v>
                </c:pt>
                <c:pt idx="5">
                  <c:v>2.7250757271890379E-40</c:v>
                </c:pt>
                <c:pt idx="6">
                  <c:v>1.0194419431451964E-38</c:v>
                </c:pt>
                <c:pt idx="7">
                  <c:v>1.3071917776257443E-37</c:v>
                </c:pt>
                <c:pt idx="8">
                  <c:v>8.6228162691292589E-37</c:v>
                </c:pt>
                <c:pt idx="9">
                  <c:v>3.6628454570470608E-36</c:v>
                </c:pt>
                <c:pt idx="10">
                  <c:v>1.1457792597419259E-35</c:v>
                </c:pt>
                <c:pt idx="11">
                  <c:v>3.0670429631170212E-34</c:v>
                </c:pt>
                <c:pt idx="12">
                  <c:v>1.3969782692895132E-33</c:v>
                </c:pt>
                <c:pt idx="13">
                  <c:v>3.2162616212968885E-33</c:v>
                </c:pt>
                <c:pt idx="14">
                  <c:v>5.3324974654248355E-33</c:v>
                </c:pt>
                <c:pt idx="15">
                  <c:v>7.3822690984395275E-33</c:v>
                </c:pt>
                <c:pt idx="16">
                  <c:v>9.1719462435193853E-33</c:v>
                </c:pt>
                <c:pt idx="17">
                  <c:v>1.0634384685179779E-32</c:v>
                </c:pt>
                <c:pt idx="18">
                  <c:v>1.1772260125256944E-32</c:v>
                </c:pt>
                <c:pt idx="19">
                  <c:v>1.3220977313069051E-32</c:v>
                </c:pt>
                <c:pt idx="20">
                  <c:v>1.3857442172399567E-32</c:v>
                </c:pt>
                <c:pt idx="21">
                  <c:v>1.3974134822849927E-32</c:v>
                </c:pt>
                <c:pt idx="22">
                  <c:v>1.3774821189622771E-32</c:v>
                </c:pt>
                <c:pt idx="23">
                  <c:v>1.3391881380708406E-32</c:v>
                </c:pt>
              </c:numCache>
            </c:numRef>
          </c:yVal>
          <c:smooth val="1"/>
          <c:extLst>
            <c:ext xmlns:c16="http://schemas.microsoft.com/office/drawing/2014/chart" uri="{C3380CC4-5D6E-409C-BE32-E72D297353CC}">
              <c16:uniqueId val="{00000024-C904-4C23-BC56-108CBE96CAB0}"/>
            </c:ext>
          </c:extLst>
        </c:ser>
        <c:ser>
          <c:idx val="37"/>
          <c:order val="37"/>
          <c:spPr>
            <a:ln w="9525" cap="rnd">
              <a:solidFill>
                <a:schemeClr val="accent2">
                  <a:lumMod val="70000"/>
                  <a:lumOff val="30000"/>
                </a:schemeClr>
              </a:solidFill>
              <a:round/>
            </a:ln>
            <a:effectLst/>
          </c:spPr>
          <c:marker>
            <c:symbol val="none"/>
          </c:marker>
          <c:xVal>
            <c:numRef>
              <c:f>Rauscher!$JP$1:$KM$1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Rauscher!$JP$40:$KM$40</c:f>
              <c:numCache>
                <c:formatCode>0E+00</c:formatCode>
                <c:ptCount val="24"/>
                <c:pt idx="0">
                  <c:v>6.4272489245332436E-81</c:v>
                </c:pt>
                <c:pt idx="1">
                  <c:v>7.45834789066817E-63</c:v>
                </c:pt>
                <c:pt idx="2">
                  <c:v>7.0731315375758398E-54</c:v>
                </c:pt>
                <c:pt idx="3">
                  <c:v>5.621497847182685E-45</c:v>
                </c:pt>
                <c:pt idx="4">
                  <c:v>1.395187398739459E-40</c:v>
                </c:pt>
                <c:pt idx="5">
                  <c:v>5.6050654263219895E-38</c:v>
                </c:pt>
                <c:pt idx="6">
                  <c:v>2.9019121297315941E-36</c:v>
                </c:pt>
                <c:pt idx="7">
                  <c:v>4.6931108969374214E-35</c:v>
                </c:pt>
                <c:pt idx="8">
                  <c:v>3.6844312192651091E-34</c:v>
                </c:pt>
                <c:pt idx="9">
                  <c:v>1.7920072818794647E-33</c:v>
                </c:pt>
                <c:pt idx="10">
                  <c:v>6.246863473206988E-33</c:v>
                </c:pt>
                <c:pt idx="11">
                  <c:v>2.3141982795125021E-31</c:v>
                </c:pt>
                <c:pt idx="12">
                  <c:v>1.2400242596672863E-30</c:v>
                </c:pt>
                <c:pt idx="13">
                  <c:v>3.1472250142004993E-30</c:v>
                </c:pt>
                <c:pt idx="14">
                  <c:v>5.5684075469255127E-30</c:v>
                </c:pt>
                <c:pt idx="15">
                  <c:v>8.0751421773505965E-30</c:v>
                </c:pt>
                <c:pt idx="16">
                  <c:v>1.038823507305409E-29</c:v>
                </c:pt>
                <c:pt idx="17">
                  <c:v>1.2375210786610037E-29</c:v>
                </c:pt>
                <c:pt idx="18">
                  <c:v>1.3999356242257715E-29</c:v>
                </c:pt>
                <c:pt idx="19">
                  <c:v>1.6241410385134476E-29</c:v>
                </c:pt>
                <c:pt idx="20">
                  <c:v>1.7423011771547517E-29</c:v>
                </c:pt>
                <c:pt idx="21">
                  <c:v>1.7878252445004139E-29</c:v>
                </c:pt>
                <c:pt idx="22">
                  <c:v>1.7863480970488993E-29</c:v>
                </c:pt>
                <c:pt idx="23">
                  <c:v>1.7556005322913969E-29</c:v>
                </c:pt>
              </c:numCache>
            </c:numRef>
          </c:yVal>
          <c:smooth val="1"/>
          <c:extLst>
            <c:ext xmlns:c16="http://schemas.microsoft.com/office/drawing/2014/chart" uri="{C3380CC4-5D6E-409C-BE32-E72D297353CC}">
              <c16:uniqueId val="{00000025-C904-4C23-BC56-108CBE96CAB0}"/>
            </c:ext>
          </c:extLst>
        </c:ser>
        <c:ser>
          <c:idx val="38"/>
          <c:order val="38"/>
          <c:spPr>
            <a:ln w="9525" cap="rnd">
              <a:solidFill>
                <a:schemeClr val="accent3">
                  <a:lumMod val="70000"/>
                  <a:lumOff val="30000"/>
                </a:schemeClr>
              </a:solidFill>
              <a:round/>
            </a:ln>
            <a:effectLst/>
          </c:spPr>
          <c:marker>
            <c:symbol val="none"/>
          </c:marker>
          <c:xVal>
            <c:numRef>
              <c:f>Rauscher!$JP$1:$KM$1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Rauscher!$JP$41:$KM$41</c:f>
              <c:numCache>
                <c:formatCode>0E+00</c:formatCode>
                <c:ptCount val="24"/>
                <c:pt idx="0">
                  <c:v>7.140659612485313E-84</c:v>
                </c:pt>
                <c:pt idx="1">
                  <c:v>3.3292727045019806E-63</c:v>
                </c:pt>
                <c:pt idx="2">
                  <c:v>6.3287104886494996E-53</c:v>
                </c:pt>
                <c:pt idx="3">
                  <c:v>1.0082130260620663E-42</c:v>
                </c:pt>
                <c:pt idx="4">
                  <c:v>1.1202918619495787E-37</c:v>
                </c:pt>
                <c:pt idx="5">
                  <c:v>1.1063138535883034E-34</c:v>
                </c:pt>
                <c:pt idx="6">
                  <c:v>1.0432328992871379E-32</c:v>
                </c:pt>
                <c:pt idx="7">
                  <c:v>2.589150947627471E-31</c:v>
                </c:pt>
                <c:pt idx="8">
                  <c:v>2.8026357693447054E-30</c:v>
                </c:pt>
                <c:pt idx="9">
                  <c:v>1.7499905647173884E-29</c:v>
                </c:pt>
                <c:pt idx="10">
                  <c:v>7.4500250933586827E-29</c:v>
                </c:pt>
                <c:pt idx="11">
                  <c:v>5.0268466843396173E-27</c:v>
                </c:pt>
                <c:pt idx="12">
                  <c:v>3.63517172078105E-26</c:v>
                </c:pt>
                <c:pt idx="13">
                  <c:v>1.1044405650925523E-25</c:v>
                </c:pt>
                <c:pt idx="14">
                  <c:v>2.2030555041606003E-25</c:v>
                </c:pt>
                <c:pt idx="15">
                  <c:v>3.4805230210638843E-25</c:v>
                </c:pt>
                <c:pt idx="16">
                  <c:v>4.7745894298853552E-25</c:v>
                </c:pt>
                <c:pt idx="17">
                  <c:v>5.9792514104386911E-25</c:v>
                </c:pt>
                <c:pt idx="18">
                  <c:v>7.039830970394206E-25</c:v>
                </c:pt>
                <c:pt idx="19">
                  <c:v>8.6719714989953403E-25</c:v>
                </c:pt>
                <c:pt idx="20">
                  <c:v>9.7099565260917699E-25</c:v>
                </c:pt>
                <c:pt idx="21">
                  <c:v>1.0288903311966383E-24</c:v>
                </c:pt>
                <c:pt idx="22">
                  <c:v>1.0540472642645671E-24</c:v>
                </c:pt>
                <c:pt idx="23">
                  <c:v>1.0568167207527414E-24</c:v>
                </c:pt>
              </c:numCache>
            </c:numRef>
          </c:yVal>
          <c:smooth val="1"/>
          <c:extLst>
            <c:ext xmlns:c16="http://schemas.microsoft.com/office/drawing/2014/chart" uri="{C3380CC4-5D6E-409C-BE32-E72D297353CC}">
              <c16:uniqueId val="{00000026-C904-4C23-BC56-108CBE96CAB0}"/>
            </c:ext>
          </c:extLst>
        </c:ser>
        <c:ser>
          <c:idx val="39"/>
          <c:order val="39"/>
          <c:spPr>
            <a:ln w="9525" cap="rnd">
              <a:solidFill>
                <a:schemeClr val="accent4">
                  <a:lumMod val="70000"/>
                  <a:lumOff val="30000"/>
                </a:schemeClr>
              </a:solidFill>
              <a:round/>
            </a:ln>
            <a:effectLst/>
          </c:spPr>
          <c:marker>
            <c:symbol val="none"/>
          </c:marker>
          <c:xVal>
            <c:numRef>
              <c:f>Rauscher!$JP$1:$KM$1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Rauscher!$JP$42:$KM$42</c:f>
              <c:numCache>
                <c:formatCode>0E+00</c:formatCode>
                <c:ptCount val="24"/>
                <c:pt idx="0">
                  <c:v>9.2567996734353226E-85</c:v>
                </c:pt>
                <c:pt idx="1">
                  <c:v>2.1911401101445748E-63</c:v>
                </c:pt>
                <c:pt idx="2">
                  <c:v>9.3850184379181637E-53</c:v>
                </c:pt>
                <c:pt idx="3">
                  <c:v>3.3687697427754144E-42</c:v>
                </c:pt>
                <c:pt idx="4">
                  <c:v>5.6188801130447299E-37</c:v>
                </c:pt>
                <c:pt idx="5">
                  <c:v>7.0800556649380306E-34</c:v>
                </c:pt>
                <c:pt idx="6">
                  <c:v>7.854154143744265E-32</c:v>
                </c:pt>
                <c:pt idx="7">
                  <c:v>2.1891493485368098E-30</c:v>
                </c:pt>
                <c:pt idx="8">
                  <c:v>2.5851430918656078E-29</c:v>
                </c:pt>
                <c:pt idx="9">
                  <c:v>1.7272434741257618E-28</c:v>
                </c:pt>
                <c:pt idx="10">
                  <c:v>7.7623912783349024E-28</c:v>
                </c:pt>
                <c:pt idx="11">
                  <c:v>6.1615965633956183E-26</c:v>
                </c:pt>
                <c:pt idx="12">
                  <c:v>4.8328405062126461E-25</c:v>
                </c:pt>
                <c:pt idx="13">
                  <c:v>1.5416572456725224E-24</c:v>
                </c:pt>
                <c:pt idx="14">
                  <c:v>3.1767488602957585E-24</c:v>
                </c:pt>
                <c:pt idx="15">
                  <c:v>5.1366731171259273E-24</c:v>
                </c:pt>
                <c:pt idx="16">
                  <c:v>7.1702357024405554E-24</c:v>
                </c:pt>
                <c:pt idx="17">
                  <c:v>9.1017352769670407E-24</c:v>
                </c:pt>
                <c:pt idx="18">
                  <c:v>1.0832871841592212E-23</c:v>
                </c:pt>
                <c:pt idx="19">
                  <c:v>1.356298239095682E-23</c:v>
                </c:pt>
                <c:pt idx="20">
                  <c:v>1.5363657925993439E-23</c:v>
                </c:pt>
                <c:pt idx="21">
                  <c:v>1.6422014079692921E-23</c:v>
                </c:pt>
                <c:pt idx="22">
                  <c:v>1.6937816058138918E-23</c:v>
                </c:pt>
                <c:pt idx="23">
                  <c:v>1.7074539394868064E-23</c:v>
                </c:pt>
              </c:numCache>
            </c:numRef>
          </c:yVal>
          <c:smooth val="1"/>
          <c:extLst>
            <c:ext xmlns:c16="http://schemas.microsoft.com/office/drawing/2014/chart" uri="{C3380CC4-5D6E-409C-BE32-E72D297353CC}">
              <c16:uniqueId val="{00000027-C904-4C23-BC56-108CBE96CAB0}"/>
            </c:ext>
          </c:extLst>
        </c:ser>
        <c:ser>
          <c:idx val="40"/>
          <c:order val="40"/>
          <c:spPr>
            <a:ln w="9525" cap="rnd">
              <a:solidFill>
                <a:schemeClr val="accent5">
                  <a:lumMod val="70000"/>
                  <a:lumOff val="30000"/>
                </a:schemeClr>
              </a:solidFill>
              <a:round/>
            </a:ln>
            <a:effectLst/>
          </c:spPr>
          <c:marker>
            <c:symbol val="none"/>
          </c:marker>
          <c:xVal>
            <c:numRef>
              <c:f>Rauscher!$JP$1:$KM$1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Rauscher!$JP$43:$KM$43</c:f>
              <c:numCache>
                <c:formatCode>0E+00</c:formatCode>
                <c:ptCount val="24"/>
                <c:pt idx="0">
                  <c:v>3.3147836454994368E-85</c:v>
                </c:pt>
                <c:pt idx="1">
                  <c:v>1.2481419200874764E-63</c:v>
                </c:pt>
                <c:pt idx="2">
                  <c:v>6.7426202435635504E-53</c:v>
                </c:pt>
                <c:pt idx="3">
                  <c:v>3.0525630778669635E-42</c:v>
                </c:pt>
                <c:pt idx="4">
                  <c:v>5.7179843150009809E-37</c:v>
                </c:pt>
                <c:pt idx="5">
                  <c:v>7.724489564834137E-34</c:v>
                </c:pt>
                <c:pt idx="6">
                  <c:v>8.9761993432415851E-32</c:v>
                </c:pt>
                <c:pt idx="7">
                  <c:v>2.586237613761003E-30</c:v>
                </c:pt>
                <c:pt idx="8">
                  <c:v>3.1309605298232472E-29</c:v>
                </c:pt>
                <c:pt idx="9">
                  <c:v>2.1327823859462625E-28</c:v>
                </c:pt>
                <c:pt idx="10">
                  <c:v>9.7343845457188309E-28</c:v>
                </c:pt>
                <c:pt idx="11">
                  <c:v>8.0940554827488278E-26</c:v>
                </c:pt>
                <c:pt idx="12">
                  <c:v>6.497635660713106E-25</c:v>
                </c:pt>
                <c:pt idx="13">
                  <c:v>2.1017870231277647E-24</c:v>
                </c:pt>
                <c:pt idx="14">
                  <c:v>4.3713517129135244E-24</c:v>
                </c:pt>
                <c:pt idx="15">
                  <c:v>7.1153257916206442E-24</c:v>
                </c:pt>
                <c:pt idx="16">
                  <c:v>9.9817407842361187E-24</c:v>
                </c:pt>
                <c:pt idx="17">
                  <c:v>1.2719705350193823E-23</c:v>
                </c:pt>
                <c:pt idx="18">
                  <c:v>1.5185897109557197E-23</c:v>
                </c:pt>
                <c:pt idx="19">
                  <c:v>1.9101524976404172E-23</c:v>
                </c:pt>
                <c:pt idx="20">
                  <c:v>2.170938237846083E-23</c:v>
                </c:pt>
                <c:pt idx="21">
                  <c:v>2.3262653755923016E-23</c:v>
                </c:pt>
                <c:pt idx="22">
                  <c:v>2.4039766587676269E-23</c:v>
                </c:pt>
                <c:pt idx="23">
                  <c:v>2.4271344227318787E-23</c:v>
                </c:pt>
              </c:numCache>
            </c:numRef>
          </c:yVal>
          <c:smooth val="1"/>
          <c:extLst>
            <c:ext xmlns:c16="http://schemas.microsoft.com/office/drawing/2014/chart" uri="{C3380CC4-5D6E-409C-BE32-E72D297353CC}">
              <c16:uniqueId val="{00000028-C904-4C23-BC56-108CBE96CAB0}"/>
            </c:ext>
          </c:extLst>
        </c:ser>
        <c:ser>
          <c:idx val="41"/>
          <c:order val="41"/>
          <c:spPr>
            <a:ln w="9525" cap="rnd">
              <a:solidFill>
                <a:schemeClr val="accent6">
                  <a:lumMod val="70000"/>
                  <a:lumOff val="30000"/>
                </a:schemeClr>
              </a:solidFill>
              <a:round/>
            </a:ln>
            <a:effectLst/>
          </c:spPr>
          <c:marker>
            <c:symbol val="none"/>
          </c:marker>
          <c:xVal>
            <c:numRef>
              <c:f>Rauscher!$JP$1:$KM$1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Rauscher!$JP$44:$KM$44</c:f>
              <c:numCache>
                <c:formatCode>0E+00</c:formatCode>
                <c:ptCount val="24"/>
                <c:pt idx="0">
                  <c:v>1.4079090747606379E-85</c:v>
                </c:pt>
                <c:pt idx="1">
                  <c:v>1.3414743943421768E-63</c:v>
                </c:pt>
                <c:pt idx="2">
                  <c:v>1.1527804863959029E-52</c:v>
                </c:pt>
                <c:pt idx="3">
                  <c:v>8.3019872427874278E-42</c:v>
                </c:pt>
                <c:pt idx="4">
                  <c:v>1.9613726890714282E-36</c:v>
                </c:pt>
                <c:pt idx="5">
                  <c:v>3.0455575069832283E-33</c:v>
                </c:pt>
                <c:pt idx="6">
                  <c:v>3.8833756406748016E-31</c:v>
                </c:pt>
                <c:pt idx="7">
                  <c:v>1.1955982352479895E-29</c:v>
                </c:pt>
                <c:pt idx="8">
                  <c:v>1.5212282456201478E-28</c:v>
                </c:pt>
                <c:pt idx="9">
                  <c:v>1.0771180195897798E-27</c:v>
                </c:pt>
                <c:pt idx="10">
                  <c:v>5.0706684085536228E-27</c:v>
                </c:pt>
                <c:pt idx="11">
                  <c:v>4.626395846610762E-25</c:v>
                </c:pt>
                <c:pt idx="12">
                  <c:v>3.8903790502159412E-24</c:v>
                </c:pt>
                <c:pt idx="13">
                  <c:v>1.2939611534789781E-23</c:v>
                </c:pt>
                <c:pt idx="14">
                  <c:v>2.7416515837720101E-23</c:v>
                </c:pt>
                <c:pt idx="15">
                  <c:v>4.5222158495240047E-23</c:v>
                </c:pt>
                <c:pt idx="16">
                  <c:v>6.4074138325707285E-23</c:v>
                </c:pt>
                <c:pt idx="17">
                  <c:v>8.2283646491782348E-23</c:v>
                </c:pt>
                <c:pt idx="18">
                  <c:v>9.8847325913370203E-23</c:v>
                </c:pt>
                <c:pt idx="19">
                  <c:v>1.2549444509854279E-22</c:v>
                </c:pt>
                <c:pt idx="20">
                  <c:v>1.4357668535954403E-22</c:v>
                </c:pt>
                <c:pt idx="21">
                  <c:v>1.5461645298458002E-22</c:v>
                </c:pt>
                <c:pt idx="22">
                  <c:v>1.604008597554142E-22</c:v>
                </c:pt>
                <c:pt idx="23">
                  <c:v>1.6244796359346569E-22</c:v>
                </c:pt>
              </c:numCache>
            </c:numRef>
          </c:yVal>
          <c:smooth val="1"/>
          <c:extLst>
            <c:ext xmlns:c16="http://schemas.microsoft.com/office/drawing/2014/chart" uri="{C3380CC4-5D6E-409C-BE32-E72D297353CC}">
              <c16:uniqueId val="{00000029-C904-4C23-BC56-108CBE96CAB0}"/>
            </c:ext>
          </c:extLst>
        </c:ser>
        <c:ser>
          <c:idx val="42"/>
          <c:order val="42"/>
          <c:spPr>
            <a:ln w="9525" cap="rnd">
              <a:solidFill>
                <a:schemeClr val="accent1">
                  <a:lumMod val="70000"/>
                </a:schemeClr>
              </a:solidFill>
              <a:round/>
            </a:ln>
            <a:effectLst/>
          </c:spPr>
          <c:marker>
            <c:symbol val="none"/>
          </c:marker>
          <c:xVal>
            <c:numRef>
              <c:f>Rauscher!$JP$1:$KM$1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Rauscher!$JP$45:$KM$45</c:f>
              <c:numCache>
                <c:formatCode>0E+00</c:formatCode>
                <c:ptCount val="24"/>
                <c:pt idx="0">
                  <c:v>3.5855494425334231E-31</c:v>
                </c:pt>
                <c:pt idx="1">
                  <c:v>7.8417383832457477E-29</c:v>
                </c:pt>
                <c:pt idx="2">
                  <c:v>1.0209418473596495E-27</c:v>
                </c:pt>
                <c:pt idx="3">
                  <c:v>1.1139376374407317E-26</c:v>
                </c:pt>
                <c:pt idx="4">
                  <c:v>3.2392998707332284E-26</c:v>
                </c:pt>
                <c:pt idx="5">
                  <c:v>5.6975108712089846E-26</c:v>
                </c:pt>
                <c:pt idx="6">
                  <c:v>7.8942821716324431E-26</c:v>
                </c:pt>
                <c:pt idx="7">
                  <c:v>9.6137317190187384E-26</c:v>
                </c:pt>
                <c:pt idx="8">
                  <c:v>1.0849350281822387E-25</c:v>
                </c:pt>
                <c:pt idx="9">
                  <c:v>1.1672790136402373E-25</c:v>
                </c:pt>
                <c:pt idx="10">
                  <c:v>1.2171335272704802E-25</c:v>
                </c:pt>
                <c:pt idx="11">
                  <c:v>1.2067038249740719E-25</c:v>
                </c:pt>
                <c:pt idx="12">
                  <c:v>1.057772472042754E-25</c:v>
                </c:pt>
                <c:pt idx="13">
                  <c:v>9.0603932260901648E-26</c:v>
                </c:pt>
                <c:pt idx="14">
                  <c:v>7.7706088446432141E-26</c:v>
                </c:pt>
                <c:pt idx="15">
                  <c:v>6.7179191234495493E-26</c:v>
                </c:pt>
                <c:pt idx="16">
                  <c:v>5.8633629878104696E-26</c:v>
                </c:pt>
                <c:pt idx="17">
                  <c:v>5.1655663415257869E-26</c:v>
                </c:pt>
                <c:pt idx="18">
                  <c:v>4.5903062854909728E-26</c:v>
                </c:pt>
                <c:pt idx="19">
                  <c:v>3.7077439139080712E-26</c:v>
                </c:pt>
                <c:pt idx="20">
                  <c:v>3.0710684753969027E-26</c:v>
                </c:pt>
                <c:pt idx="21">
                  <c:v>2.5956823547053073E-26</c:v>
                </c:pt>
                <c:pt idx="22">
                  <c:v>2.2303485293970096E-26</c:v>
                </c:pt>
                <c:pt idx="23">
                  <c:v>1.9427480276516213E-26</c:v>
                </c:pt>
              </c:numCache>
            </c:numRef>
          </c:yVal>
          <c:smooth val="1"/>
          <c:extLst>
            <c:ext xmlns:c16="http://schemas.microsoft.com/office/drawing/2014/chart" uri="{C3380CC4-5D6E-409C-BE32-E72D297353CC}">
              <c16:uniqueId val="{0000002A-C904-4C23-BC56-108CBE96CAB0}"/>
            </c:ext>
          </c:extLst>
        </c:ser>
        <c:ser>
          <c:idx val="43"/>
          <c:order val="43"/>
          <c:spPr>
            <a:ln w="9525" cap="rnd">
              <a:solidFill>
                <a:schemeClr val="accent2">
                  <a:lumMod val="70000"/>
                </a:schemeClr>
              </a:solidFill>
              <a:round/>
            </a:ln>
            <a:effectLst/>
          </c:spPr>
          <c:marker>
            <c:symbol val="none"/>
          </c:marker>
          <c:xVal>
            <c:numRef>
              <c:f>Rauscher!$JP$1:$KM$1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Rauscher!$JP$46:$KM$46</c:f>
              <c:numCache>
                <c:formatCode>0E+00</c:formatCode>
                <c:ptCount val="24"/>
                <c:pt idx="0">
                  <c:v>1.4491147738054121E-28</c:v>
                </c:pt>
                <c:pt idx="1">
                  <c:v>4.3990264776583942E-25</c:v>
                </c:pt>
                <c:pt idx="2">
                  <c:v>2.1337513618459956E-23</c:v>
                </c:pt>
                <c:pt idx="3">
                  <c:v>8.6736573791190248E-22</c:v>
                </c:pt>
                <c:pt idx="4">
                  <c:v>4.8684624888499414E-21</c:v>
                </c:pt>
                <c:pt idx="5">
                  <c:v>1.2705314234052838E-20</c:v>
                </c:pt>
                <c:pt idx="6">
                  <c:v>2.2900903128539647E-20</c:v>
                </c:pt>
                <c:pt idx="7">
                  <c:v>3.3653617905090208E-20</c:v>
                </c:pt>
                <c:pt idx="8">
                  <c:v>4.3726361390076751E-20</c:v>
                </c:pt>
                <c:pt idx="9">
                  <c:v>5.2494544037572539E-20</c:v>
                </c:pt>
                <c:pt idx="10">
                  <c:v>5.975271198953196E-20</c:v>
                </c:pt>
                <c:pt idx="11">
                  <c:v>7.7065464572348852E-20</c:v>
                </c:pt>
                <c:pt idx="12">
                  <c:v>7.7049749289082643E-20</c:v>
                </c:pt>
                <c:pt idx="13">
                  <c:v>7.1416396148465935E-20</c:v>
                </c:pt>
                <c:pt idx="14">
                  <c:v>6.4558566036999855E-20</c:v>
                </c:pt>
                <c:pt idx="15">
                  <c:v>5.7950015674585548E-20</c:v>
                </c:pt>
                <c:pt idx="16">
                  <c:v>5.2024215196733993E-20</c:v>
                </c:pt>
                <c:pt idx="17">
                  <c:v>4.6848606357692677E-20</c:v>
                </c:pt>
                <c:pt idx="18">
                  <c:v>4.2367845346999498E-20</c:v>
                </c:pt>
                <c:pt idx="19">
                  <c:v>3.5134066249708635E-20</c:v>
                </c:pt>
                <c:pt idx="20">
                  <c:v>2.9652967723433176E-20</c:v>
                </c:pt>
                <c:pt idx="21">
                  <c:v>2.5418516162163481E-20</c:v>
                </c:pt>
                <c:pt idx="22">
                  <c:v>2.2081642375969965E-20</c:v>
                </c:pt>
                <c:pt idx="23">
                  <c:v>1.9403635380022527E-20</c:v>
                </c:pt>
              </c:numCache>
            </c:numRef>
          </c:yVal>
          <c:smooth val="1"/>
          <c:extLst>
            <c:ext xmlns:c16="http://schemas.microsoft.com/office/drawing/2014/chart" uri="{C3380CC4-5D6E-409C-BE32-E72D297353CC}">
              <c16:uniqueId val="{0000002B-C904-4C23-BC56-108CBE96CAB0}"/>
            </c:ext>
          </c:extLst>
        </c:ser>
        <c:ser>
          <c:idx val="44"/>
          <c:order val="44"/>
          <c:spPr>
            <a:ln w="9525" cap="rnd">
              <a:solidFill>
                <a:schemeClr val="accent3">
                  <a:lumMod val="70000"/>
                </a:schemeClr>
              </a:solidFill>
              <a:round/>
            </a:ln>
            <a:effectLst/>
          </c:spPr>
          <c:marker>
            <c:symbol val="none"/>
          </c:marker>
          <c:xVal>
            <c:numRef>
              <c:f>Rauscher!$JP$1:$KM$1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Rauscher!$JP$47:$KM$47</c:f>
              <c:numCache>
                <c:formatCode>0E+00</c:formatCode>
                <c:ptCount val="24"/>
                <c:pt idx="0">
                  <c:v>6.8144319411933359E-29</c:v>
                </c:pt>
                <c:pt idx="1">
                  <c:v>4.1503306537827137E-25</c:v>
                </c:pt>
                <c:pt idx="2">
                  <c:v>2.8514749270572406E-23</c:v>
                </c:pt>
                <c:pt idx="3">
                  <c:v>1.6418279047036295E-21</c:v>
                </c:pt>
                <c:pt idx="4">
                  <c:v>1.0967736547327333E-20</c:v>
                </c:pt>
                <c:pt idx="5">
                  <c:v>3.1773896721408414E-20</c:v>
                </c:pt>
                <c:pt idx="6">
                  <c:v>6.1401305247080937E-20</c:v>
                </c:pt>
                <c:pt idx="7">
                  <c:v>9.4832390767204694E-20</c:v>
                </c:pt>
                <c:pt idx="8">
                  <c:v>1.2789932116323065E-19</c:v>
                </c:pt>
                <c:pt idx="9">
                  <c:v>1.580662085036743E-19</c:v>
                </c:pt>
                <c:pt idx="10">
                  <c:v>1.8414607417553332E-19</c:v>
                </c:pt>
                <c:pt idx="11">
                  <c:v>2.5462706773265022E-19</c:v>
                </c:pt>
                <c:pt idx="12">
                  <c:v>2.6359426691321291E-19</c:v>
                </c:pt>
                <c:pt idx="13">
                  <c:v>2.4947936995688047E-19</c:v>
                </c:pt>
                <c:pt idx="14">
                  <c:v>2.2868546810359306E-19</c:v>
                </c:pt>
                <c:pt idx="15">
                  <c:v>2.0732813438442644E-19</c:v>
                </c:pt>
                <c:pt idx="16">
                  <c:v>1.8752112999369626E-19</c:v>
                </c:pt>
                <c:pt idx="17">
                  <c:v>1.6984835450921752E-19</c:v>
                </c:pt>
                <c:pt idx="18">
                  <c:v>1.5431816156468885E-19</c:v>
                </c:pt>
                <c:pt idx="19">
                  <c:v>1.2886443412586831E-19</c:v>
                </c:pt>
                <c:pt idx="20">
                  <c:v>1.0930318437581613E-19</c:v>
                </c:pt>
                <c:pt idx="21">
                  <c:v>9.4044811477401397E-20</c:v>
                </c:pt>
                <c:pt idx="22">
                  <c:v>8.1936236976048861E-20</c:v>
                </c:pt>
                <c:pt idx="23">
                  <c:v>7.2166516976924859E-20</c:v>
                </c:pt>
              </c:numCache>
            </c:numRef>
          </c:yVal>
          <c:smooth val="1"/>
          <c:extLst>
            <c:ext xmlns:c16="http://schemas.microsoft.com/office/drawing/2014/chart" uri="{C3380CC4-5D6E-409C-BE32-E72D297353CC}">
              <c16:uniqueId val="{0000002C-C904-4C23-BC56-108CBE96CAB0}"/>
            </c:ext>
          </c:extLst>
        </c:ser>
        <c:ser>
          <c:idx val="45"/>
          <c:order val="45"/>
          <c:spPr>
            <a:ln w="9525" cap="rnd">
              <a:solidFill>
                <a:schemeClr val="accent4">
                  <a:lumMod val="70000"/>
                </a:schemeClr>
              </a:solidFill>
              <a:round/>
            </a:ln>
            <a:effectLst/>
          </c:spPr>
          <c:marker>
            <c:symbol val="none"/>
          </c:marker>
          <c:xVal>
            <c:numRef>
              <c:f>Rauscher!$JP$1:$KM$1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Rauscher!$JP$48:$KM$48</c:f>
              <c:numCache>
                <c:formatCode>0E+00</c:formatCode>
                <c:ptCount val="24"/>
                <c:pt idx="0">
                  <c:v>7.8400428812509082E-33</c:v>
                </c:pt>
                <c:pt idx="1">
                  <c:v>6.738467764573069E-25</c:v>
                </c:pt>
                <c:pt idx="2">
                  <c:v>5.4997487926196332E-21</c:v>
                </c:pt>
                <c:pt idx="3">
                  <c:v>3.7618005645202158E-17</c:v>
                </c:pt>
                <c:pt idx="4">
                  <c:v>2.7389402850853329E-15</c:v>
                </c:pt>
                <c:pt idx="5">
                  <c:v>3.3264001005736925E-14</c:v>
                </c:pt>
                <c:pt idx="6">
                  <c:v>1.671246753440054E-13</c:v>
                </c:pt>
                <c:pt idx="7">
                  <c:v>5.1076241933257771E-13</c:v>
                </c:pt>
                <c:pt idx="8">
                  <c:v>1.1492907793264459E-12</c:v>
                </c:pt>
                <c:pt idx="9">
                  <c:v>2.1149508979436364E-12</c:v>
                </c:pt>
                <c:pt idx="10">
                  <c:v>3.3879997788950109E-12</c:v>
                </c:pt>
                <c:pt idx="11">
                  <c:v>1.2179920266951326E-11</c:v>
                </c:pt>
                <c:pt idx="12">
                  <c:v>2.0330839911623855E-11</c:v>
                </c:pt>
                <c:pt idx="13">
                  <c:v>2.5629591802990112E-11</c:v>
                </c:pt>
                <c:pt idx="14">
                  <c:v>2.8440512121549831E-11</c:v>
                </c:pt>
                <c:pt idx="15">
                  <c:v>2.9555406475093243E-11</c:v>
                </c:pt>
                <c:pt idx="16">
                  <c:v>2.9613435780559893E-11</c:v>
                </c:pt>
                <c:pt idx="17">
                  <c:v>2.9045566009551537E-11</c:v>
                </c:pt>
                <c:pt idx="18">
                  <c:v>2.8125449507266088E-11</c:v>
                </c:pt>
                <c:pt idx="19">
                  <c:v>2.5841123946580961E-11</c:v>
                </c:pt>
                <c:pt idx="20">
                  <c:v>2.3466648544198782E-11</c:v>
                </c:pt>
                <c:pt idx="21">
                  <c:v>2.125117948504874E-11</c:v>
                </c:pt>
                <c:pt idx="22">
                  <c:v>1.9267003251051184E-11</c:v>
                </c:pt>
                <c:pt idx="23">
                  <c:v>1.7518861001018424E-11</c:v>
                </c:pt>
              </c:numCache>
            </c:numRef>
          </c:yVal>
          <c:smooth val="1"/>
          <c:extLst>
            <c:ext xmlns:c16="http://schemas.microsoft.com/office/drawing/2014/chart" uri="{C3380CC4-5D6E-409C-BE32-E72D297353CC}">
              <c16:uniqueId val="{0000002D-C904-4C23-BC56-108CBE96CAB0}"/>
            </c:ext>
          </c:extLst>
        </c:ser>
        <c:ser>
          <c:idx val="46"/>
          <c:order val="46"/>
          <c:spPr>
            <a:ln w="9525" cap="rnd">
              <a:solidFill>
                <a:schemeClr val="accent5">
                  <a:lumMod val="70000"/>
                </a:schemeClr>
              </a:solidFill>
              <a:round/>
            </a:ln>
            <a:effectLst/>
          </c:spPr>
          <c:marker>
            <c:symbol val="none"/>
          </c:marker>
          <c:xVal>
            <c:numRef>
              <c:f>Rauscher!$JP$1:$KM$1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Rauscher!$JP$49:$KM$49</c:f>
              <c:numCache>
                <c:formatCode>0E+00</c:formatCode>
                <c:ptCount val="24"/>
                <c:pt idx="0">
                  <c:v>2.0553756272467834E-36</c:v>
                </c:pt>
                <c:pt idx="1">
                  <c:v>1.5105291593945639E-26</c:v>
                </c:pt>
                <c:pt idx="2">
                  <c:v>1.1400093367169788E-21</c:v>
                </c:pt>
                <c:pt idx="3">
                  <c:v>7.2103927180547336E-17</c:v>
                </c:pt>
                <c:pt idx="4">
                  <c:v>1.5964102752373897E-14</c:v>
                </c:pt>
                <c:pt idx="5">
                  <c:v>3.7786417161813058E-13</c:v>
                </c:pt>
                <c:pt idx="6">
                  <c:v>2.9621109783889508E-12</c:v>
                </c:pt>
                <c:pt idx="7">
                  <c:v>1.2438824525876847E-11</c:v>
                </c:pt>
                <c:pt idx="8">
                  <c:v>3.5521399718939212E-11</c:v>
                </c:pt>
                <c:pt idx="9">
                  <c:v>7.8679254655599497E-11</c:v>
                </c:pt>
                <c:pt idx="10">
                  <c:v>1.4618511753353122E-10</c:v>
                </c:pt>
                <c:pt idx="11">
                  <c:v>8.1998093067676888E-10</c:v>
                </c:pt>
                <c:pt idx="12">
                  <c:v>1.7096782536585993E-9</c:v>
                </c:pt>
                <c:pt idx="13">
                  <c:v>2.4629784511745911E-9</c:v>
                </c:pt>
                <c:pt idx="14">
                  <c:v>2.9874196900169337E-9</c:v>
                </c:pt>
                <c:pt idx="15">
                  <c:v>3.3082299924128445E-9</c:v>
                </c:pt>
                <c:pt idx="16">
                  <c:v>3.4765421898744941E-9</c:v>
                </c:pt>
                <c:pt idx="17">
                  <c:v>3.5386573400613665E-9</c:v>
                </c:pt>
                <c:pt idx="18">
                  <c:v>3.5297025334310991E-9</c:v>
                </c:pt>
                <c:pt idx="19">
                  <c:v>3.3905486910215004E-9</c:v>
                </c:pt>
                <c:pt idx="20">
                  <c:v>3.1784078241233491E-9</c:v>
                </c:pt>
                <c:pt idx="21">
                  <c:v>2.9477562283115822E-9</c:v>
                </c:pt>
                <c:pt idx="22">
                  <c:v>2.7225300186314253E-9</c:v>
                </c:pt>
                <c:pt idx="23">
                  <c:v>2.5124900882560523E-9</c:v>
                </c:pt>
              </c:numCache>
            </c:numRef>
          </c:yVal>
          <c:smooth val="1"/>
          <c:extLst>
            <c:ext xmlns:c16="http://schemas.microsoft.com/office/drawing/2014/chart" uri="{C3380CC4-5D6E-409C-BE32-E72D297353CC}">
              <c16:uniqueId val="{0000002E-C904-4C23-BC56-108CBE96CAB0}"/>
            </c:ext>
          </c:extLst>
        </c:ser>
        <c:ser>
          <c:idx val="47"/>
          <c:order val="47"/>
          <c:spPr>
            <a:ln w="9525" cap="rnd">
              <a:solidFill>
                <a:schemeClr val="accent6">
                  <a:lumMod val="70000"/>
                </a:schemeClr>
              </a:solidFill>
              <a:round/>
            </a:ln>
            <a:effectLst/>
          </c:spPr>
          <c:marker>
            <c:symbol val="none"/>
          </c:marker>
          <c:xVal>
            <c:numRef>
              <c:f>Rauscher!$JP$1:$KM$1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Rauscher!$JP$50:$KM$50</c:f>
              <c:numCache>
                <c:formatCode>0E+00</c:formatCode>
                <c:ptCount val="24"/>
                <c:pt idx="0">
                  <c:v>1.1969799438368123E-44</c:v>
                </c:pt>
                <c:pt idx="1">
                  <c:v>2.7460983799045879E-31</c:v>
                </c:pt>
                <c:pt idx="2">
                  <c:v>1.1579532886188168E-24</c:v>
                </c:pt>
                <c:pt idx="3">
                  <c:v>4.0920148900280804E-18</c:v>
                </c:pt>
                <c:pt idx="4">
                  <c:v>6.7720573475683098E-15</c:v>
                </c:pt>
                <c:pt idx="5">
                  <c:v>5.3588367089264531E-13</c:v>
                </c:pt>
                <c:pt idx="6">
                  <c:v>9.3923715705901103E-12</c:v>
                </c:pt>
                <c:pt idx="7">
                  <c:v>7.0073314440638567E-11</c:v>
                </c:pt>
                <c:pt idx="8">
                  <c:v>3.0793774402342541E-10</c:v>
                </c:pt>
                <c:pt idx="9">
                  <c:v>9.5374599637652282E-10</c:v>
                </c:pt>
                <c:pt idx="10">
                  <c:v>2.3171564754094077E-9</c:v>
                </c:pt>
                <c:pt idx="11">
                  <c:v>2.9059964832307255E-8</c:v>
                </c:pt>
                <c:pt idx="12">
                  <c:v>9.0599392339341048E-8</c:v>
                </c:pt>
                <c:pt idx="13">
                  <c:v>1.6615111058075569E-7</c:v>
                </c:pt>
                <c:pt idx="14">
                  <c:v>2.3671550292317915E-7</c:v>
                </c:pt>
                <c:pt idx="15">
                  <c:v>2.9406682526715537E-7</c:v>
                </c:pt>
                <c:pt idx="16">
                  <c:v>3.3685092893541039E-7</c:v>
                </c:pt>
                <c:pt idx="17">
                  <c:v>3.666474621315319E-7</c:v>
                </c:pt>
                <c:pt idx="18">
                  <c:v>3.8587284887696599E-7</c:v>
                </c:pt>
                <c:pt idx="19">
                  <c:v>4.0171681749082798E-7</c:v>
                </c:pt>
                <c:pt idx="20">
                  <c:v>3.9885917525006248E-7</c:v>
                </c:pt>
                <c:pt idx="21">
                  <c:v>3.8620819497322913E-7</c:v>
                </c:pt>
                <c:pt idx="22">
                  <c:v>3.6886084767505449E-7</c:v>
                </c:pt>
                <c:pt idx="23">
                  <c:v>3.4965698717965214E-7</c:v>
                </c:pt>
              </c:numCache>
            </c:numRef>
          </c:yVal>
          <c:smooth val="1"/>
          <c:extLst>
            <c:ext xmlns:c16="http://schemas.microsoft.com/office/drawing/2014/chart" uri="{C3380CC4-5D6E-409C-BE32-E72D297353CC}">
              <c16:uniqueId val="{0000002F-C904-4C23-BC56-108CBE96CAB0}"/>
            </c:ext>
          </c:extLst>
        </c:ser>
        <c:ser>
          <c:idx val="48"/>
          <c:order val="48"/>
          <c:spPr>
            <a:ln w="9525" cap="rnd">
              <a:solidFill>
                <a:schemeClr val="accent1">
                  <a:lumMod val="50000"/>
                  <a:lumOff val="50000"/>
                </a:schemeClr>
              </a:solidFill>
              <a:round/>
            </a:ln>
            <a:effectLst/>
          </c:spPr>
          <c:marker>
            <c:symbol val="none"/>
          </c:marker>
          <c:xVal>
            <c:numRef>
              <c:f>Rauscher!$JP$1:$KM$1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Rauscher!$JP$51:$KM$51</c:f>
              <c:numCache>
                <c:formatCode>0E+00</c:formatCode>
                <c:ptCount val="24"/>
                <c:pt idx="0">
                  <c:v>2.4500600767513335E-45</c:v>
                </c:pt>
                <c:pt idx="1">
                  <c:v>2.0941343040823347E-31</c:v>
                </c:pt>
                <c:pt idx="2">
                  <c:v>1.7044284279595848E-24</c:v>
                </c:pt>
                <c:pt idx="3">
                  <c:v>1.1625836837114608E-17</c:v>
                </c:pt>
                <c:pt idx="4">
                  <c:v>2.6730512785939664E-14</c:v>
                </c:pt>
                <c:pt idx="5">
                  <c:v>2.5765405006778197E-12</c:v>
                </c:pt>
                <c:pt idx="6">
                  <c:v>5.1506444687322363E-11</c:v>
                </c:pt>
                <c:pt idx="7">
                  <c:v>4.2212285440482317E-10</c:v>
                </c:pt>
                <c:pt idx="8">
                  <c:v>1.9904398313097357E-9</c:v>
                </c:pt>
                <c:pt idx="9">
                  <c:v>6.5120660797690815E-9</c:v>
                </c:pt>
                <c:pt idx="10">
                  <c:v>1.6530324756022053E-8</c:v>
                </c:pt>
                <c:pt idx="11">
                  <c:v>2.3645089697874694E-7</c:v>
                </c:pt>
                <c:pt idx="12">
                  <c:v>7.8728340158569247E-7</c:v>
                </c:pt>
                <c:pt idx="13">
                  <c:v>1.5019138296782566E-6</c:v>
                </c:pt>
                <c:pt idx="14">
                  <c:v>2.1968097173899298E-6</c:v>
                </c:pt>
                <c:pt idx="15">
                  <c:v>2.7808127885380696E-6</c:v>
                </c:pt>
                <c:pt idx="16">
                  <c:v>3.2306019672510861E-6</c:v>
                </c:pt>
                <c:pt idx="17">
                  <c:v>3.5551209061462626E-6</c:v>
                </c:pt>
                <c:pt idx="18">
                  <c:v>3.7744867397194883E-6</c:v>
                </c:pt>
                <c:pt idx="19">
                  <c:v>3.9814904811579983E-6</c:v>
                </c:pt>
                <c:pt idx="20">
                  <c:v>3.9904809792829309E-6</c:v>
                </c:pt>
                <c:pt idx="21">
                  <c:v>3.8912320957255246E-6</c:v>
                </c:pt>
                <c:pt idx="22">
                  <c:v>3.7368718494689293E-6</c:v>
                </c:pt>
                <c:pt idx="23">
                  <c:v>3.5578845461445042E-6</c:v>
                </c:pt>
              </c:numCache>
            </c:numRef>
          </c:yVal>
          <c:smooth val="1"/>
          <c:extLst>
            <c:ext xmlns:c16="http://schemas.microsoft.com/office/drawing/2014/chart" uri="{C3380CC4-5D6E-409C-BE32-E72D297353CC}">
              <c16:uniqueId val="{00000030-C904-4C23-BC56-108CBE96CAB0}"/>
            </c:ext>
          </c:extLst>
        </c:ser>
        <c:ser>
          <c:idx val="49"/>
          <c:order val="49"/>
          <c:spPr>
            <a:ln w="9525" cap="rnd">
              <a:solidFill>
                <a:schemeClr val="accent2">
                  <a:lumMod val="50000"/>
                  <a:lumOff val="50000"/>
                </a:schemeClr>
              </a:solidFill>
              <a:round/>
            </a:ln>
            <a:effectLst/>
          </c:spPr>
          <c:marker>
            <c:symbol val="none"/>
          </c:marker>
          <c:xVal>
            <c:numRef>
              <c:f>Rauscher!$JP$1:$KM$1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Rauscher!$JP$52:$KM$52</c:f>
              <c:numCache>
                <c:formatCode>0E+00</c:formatCode>
                <c:ptCount val="24"/>
                <c:pt idx="0">
                  <c:v>2.5663571593612377E-49</c:v>
                </c:pt>
                <c:pt idx="1">
                  <c:v>1.010045078724955E-33</c:v>
                </c:pt>
                <c:pt idx="2">
                  <c:v>5.5784420558879549E-26</c:v>
                </c:pt>
                <c:pt idx="3">
                  <c:v>2.5820004408758358E-18</c:v>
                </c:pt>
                <c:pt idx="4">
                  <c:v>1.5464587647418078E-14</c:v>
                </c:pt>
                <c:pt idx="5">
                  <c:v>2.647569730069454E-12</c:v>
                </c:pt>
                <c:pt idx="6">
                  <c:v>7.7623209013942527E-11</c:v>
                </c:pt>
                <c:pt idx="7">
                  <c:v>8.3631250473280068E-10</c:v>
                </c:pt>
                <c:pt idx="8">
                  <c:v>4.8414846200671923E-9</c:v>
                </c:pt>
                <c:pt idx="9">
                  <c:v>1.8580103508558285E-8</c:v>
                </c:pt>
                <c:pt idx="10">
                  <c:v>5.3585906035730626E-8</c:v>
                </c:pt>
                <c:pt idx="11">
                  <c:v>1.1241641839429954E-6</c:v>
                </c:pt>
                <c:pt idx="12">
                  <c:v>4.5329368313841859E-6</c:v>
                </c:pt>
                <c:pt idx="13">
                  <c:v>9.700396001880537E-6</c:v>
                </c:pt>
                <c:pt idx="14">
                  <c:v>1.5317955581956746E-5</c:v>
                </c:pt>
                <c:pt idx="15">
                  <c:v>2.0480476550460782E-5</c:v>
                </c:pt>
                <c:pt idx="16">
                  <c:v>2.478972532079693E-5</c:v>
                </c:pt>
                <c:pt idx="17">
                  <c:v>2.8164536092506155E-5</c:v>
                </c:pt>
                <c:pt idx="18">
                  <c:v>3.0675673267664764E-5</c:v>
                </c:pt>
                <c:pt idx="19">
                  <c:v>3.3621248746224074E-5</c:v>
                </c:pt>
                <c:pt idx="20">
                  <c:v>3.463166513939445E-5</c:v>
                </c:pt>
                <c:pt idx="21">
                  <c:v>3.4470314173933316E-5</c:v>
                </c:pt>
                <c:pt idx="22">
                  <c:v>3.3635376525278511E-5</c:v>
                </c:pt>
                <c:pt idx="23">
                  <c:v>3.2435748649544888E-5</c:v>
                </c:pt>
              </c:numCache>
            </c:numRef>
          </c:yVal>
          <c:smooth val="1"/>
          <c:extLst>
            <c:ext xmlns:c16="http://schemas.microsoft.com/office/drawing/2014/chart" uri="{C3380CC4-5D6E-409C-BE32-E72D297353CC}">
              <c16:uniqueId val="{00000031-C904-4C23-BC56-108CBE96CAB0}"/>
            </c:ext>
          </c:extLst>
        </c:ser>
        <c:ser>
          <c:idx val="50"/>
          <c:order val="50"/>
          <c:spPr>
            <a:ln w="9525" cap="rnd">
              <a:solidFill>
                <a:schemeClr val="accent3">
                  <a:lumMod val="50000"/>
                  <a:lumOff val="50000"/>
                </a:schemeClr>
              </a:solidFill>
              <a:round/>
            </a:ln>
            <a:effectLst/>
          </c:spPr>
          <c:marker>
            <c:symbol val="none"/>
          </c:marker>
          <c:xVal>
            <c:numRef>
              <c:f>Rauscher!$JP$1:$KM$1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Rauscher!$JP$53:$KM$53</c:f>
              <c:numCache>
                <c:formatCode>0E+00</c:formatCode>
                <c:ptCount val="24"/>
                <c:pt idx="0">
                  <c:v>1.0410374205722969E-50</c:v>
                </c:pt>
                <c:pt idx="1">
                  <c:v>7.3196341362375948E-35</c:v>
                </c:pt>
                <c:pt idx="2">
                  <c:v>5.4033267356492056E-27</c:v>
                </c:pt>
                <c:pt idx="3">
                  <c:v>3.3427531145926265E-19</c:v>
                </c:pt>
                <c:pt idx="4">
                  <c:v>2.3146545160426503E-15</c:v>
                </c:pt>
                <c:pt idx="5">
                  <c:v>4.3230986546906699E-13</c:v>
                </c:pt>
                <c:pt idx="6">
                  <c:v>1.3431956279148383E-11</c:v>
                </c:pt>
                <c:pt idx="7">
                  <c:v>1.5083989531635108E-10</c:v>
                </c:pt>
                <c:pt idx="8">
                  <c:v>9.00795389774272E-10</c:v>
                </c:pt>
                <c:pt idx="9">
                  <c:v>3.5415689485342168E-9</c:v>
                </c:pt>
                <c:pt idx="10">
                  <c:v>1.0413533762685451E-8</c:v>
                </c:pt>
                <c:pt idx="11">
                  <c:v>2.3151398637304077E-7</c:v>
                </c:pt>
                <c:pt idx="12">
                  <c:v>9.6100826817675578E-7</c:v>
                </c:pt>
                <c:pt idx="13">
                  <c:v>2.0926514675794105E-6</c:v>
                </c:pt>
                <c:pt idx="14">
                  <c:v>3.3430912564743819E-6</c:v>
                </c:pt>
                <c:pt idx="15">
                  <c:v>4.5069991349328474E-6</c:v>
                </c:pt>
                <c:pt idx="16">
                  <c:v>5.4893272818603943E-6</c:v>
                </c:pt>
                <c:pt idx="17">
                  <c:v>6.2668602077362337E-6</c:v>
                </c:pt>
                <c:pt idx="18">
                  <c:v>6.8520654739132451E-6</c:v>
                </c:pt>
                <c:pt idx="19">
                  <c:v>7.5537261199442848E-6</c:v>
                </c:pt>
                <c:pt idx="20">
                  <c:v>7.813052877901901E-6</c:v>
                </c:pt>
                <c:pt idx="21">
                  <c:v>7.8008625974153831E-6</c:v>
                </c:pt>
                <c:pt idx="22">
                  <c:v>7.6303362690639076E-6</c:v>
                </c:pt>
                <c:pt idx="23">
                  <c:v>7.3724410446726671E-6</c:v>
                </c:pt>
              </c:numCache>
            </c:numRef>
          </c:yVal>
          <c:smooth val="1"/>
          <c:extLst>
            <c:ext xmlns:c16="http://schemas.microsoft.com/office/drawing/2014/chart" uri="{C3380CC4-5D6E-409C-BE32-E72D297353CC}">
              <c16:uniqueId val="{00000032-C904-4C23-BC56-108CBE96CAB0}"/>
            </c:ext>
          </c:extLst>
        </c:ser>
        <c:ser>
          <c:idx val="51"/>
          <c:order val="51"/>
          <c:spPr>
            <a:ln w="9525" cap="rnd">
              <a:solidFill>
                <a:schemeClr val="accent4">
                  <a:lumMod val="50000"/>
                  <a:lumOff val="50000"/>
                </a:schemeClr>
              </a:solidFill>
              <a:round/>
            </a:ln>
            <a:effectLst/>
          </c:spPr>
          <c:marker>
            <c:symbol val="none"/>
          </c:marker>
          <c:xVal>
            <c:numRef>
              <c:f>Rauscher!$JP$1:$KM$1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Rauscher!$JP$54:$KM$54</c:f>
              <c:numCache>
                <c:formatCode>0E+00</c:formatCode>
                <c:ptCount val="24"/>
                <c:pt idx="0">
                  <c:v>3.3138017895654888E-53</c:v>
                </c:pt>
                <c:pt idx="1">
                  <c:v>1.3808536075339695E-36</c:v>
                </c:pt>
                <c:pt idx="2">
                  <c:v>2.4815243075300562E-28</c:v>
                </c:pt>
                <c:pt idx="3">
                  <c:v>3.7373230958459786E-20</c:v>
                </c:pt>
                <c:pt idx="4">
                  <c:v>4.0377743016395137E-16</c:v>
                </c:pt>
                <c:pt idx="5">
                  <c:v>9.8485143044111072E-14</c:v>
                </c:pt>
                <c:pt idx="6">
                  <c:v>3.6559028869519087E-12</c:v>
                </c:pt>
                <c:pt idx="7">
                  <c:v>4.6619913824240979E-11</c:v>
                </c:pt>
                <c:pt idx="8">
                  <c:v>3.0625366585054541E-10</c:v>
                </c:pt>
                <c:pt idx="9">
                  <c:v>1.2967335943084655E-9</c:v>
                </c:pt>
                <c:pt idx="10">
                  <c:v>4.0458811999060129E-9</c:v>
                </c:pt>
                <c:pt idx="11">
                  <c:v>1.0746623592301778E-7</c:v>
                </c:pt>
                <c:pt idx="12">
                  <c:v>4.8759790698687441E-7</c:v>
                </c:pt>
                <c:pt idx="13">
                  <c:v>1.1199936315387294E-6</c:v>
                </c:pt>
                <c:pt idx="14">
                  <c:v>1.8540559857683117E-6</c:v>
                </c:pt>
                <c:pt idx="15">
                  <c:v>2.5639057696846142E-6</c:v>
                </c:pt>
                <c:pt idx="16">
                  <c:v>3.1828318051627238E-6</c:v>
                </c:pt>
                <c:pt idx="17">
                  <c:v>3.6879460183418864E-6</c:v>
                </c:pt>
                <c:pt idx="18">
                  <c:v>4.0804498036202537E-6</c:v>
                </c:pt>
                <c:pt idx="19">
                  <c:v>4.5790538468788835E-6</c:v>
                </c:pt>
                <c:pt idx="20">
                  <c:v>4.7968403695369035E-6</c:v>
                </c:pt>
                <c:pt idx="21">
                  <c:v>4.8352298156753073E-6</c:v>
                </c:pt>
                <c:pt idx="22">
                  <c:v>4.7647285323353692E-6</c:v>
                </c:pt>
                <c:pt idx="23">
                  <c:v>4.6310746985687741E-6</c:v>
                </c:pt>
              </c:numCache>
            </c:numRef>
          </c:yVal>
          <c:smooth val="1"/>
          <c:extLst>
            <c:ext xmlns:c16="http://schemas.microsoft.com/office/drawing/2014/chart" uri="{C3380CC4-5D6E-409C-BE32-E72D297353CC}">
              <c16:uniqueId val="{00000033-C904-4C23-BC56-108CBE96CAB0}"/>
            </c:ext>
          </c:extLst>
        </c:ser>
        <c:ser>
          <c:idx val="52"/>
          <c:order val="52"/>
          <c:spPr>
            <a:ln w="9525" cap="rnd">
              <a:solidFill>
                <a:schemeClr val="accent5">
                  <a:lumMod val="50000"/>
                  <a:lumOff val="50000"/>
                </a:schemeClr>
              </a:solidFill>
              <a:round/>
            </a:ln>
            <a:effectLst/>
          </c:spPr>
          <c:marker>
            <c:symbol val="none"/>
          </c:marker>
          <c:xVal>
            <c:numRef>
              <c:f>Rauscher!$JP$1:$KM$1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Rauscher!$JP$55:$KM$55</c:f>
              <c:numCache>
                <c:formatCode>0E+00</c:formatCode>
                <c:ptCount val="24"/>
                <c:pt idx="0">
                  <c:v>6.9357819539743147E-58</c:v>
                </c:pt>
                <c:pt idx="1">
                  <c:v>7.5877065094789832E-39</c:v>
                </c:pt>
                <c:pt idx="2">
                  <c:v>2.2094206557900696E-29</c:v>
                </c:pt>
                <c:pt idx="3">
                  <c:v>5.3915981046977786E-20</c:v>
                </c:pt>
                <c:pt idx="4">
                  <c:v>2.3447546315854708E-15</c:v>
                </c:pt>
                <c:pt idx="5">
                  <c:v>1.3188796889673263E-12</c:v>
                </c:pt>
                <c:pt idx="6">
                  <c:v>8.5457170495727987E-11</c:v>
                </c:pt>
                <c:pt idx="7">
                  <c:v>1.622276566005339E-9</c:v>
                </c:pt>
                <c:pt idx="8">
                  <c:v>1.4362644196291678E-8</c:v>
                </c:pt>
                <c:pt idx="9">
                  <c:v>7.6701457649539033E-8</c:v>
                </c:pt>
                <c:pt idx="10">
                  <c:v>2.8814147896776442E-7</c:v>
                </c:pt>
                <c:pt idx="11">
                  <c:v>1.3359311933322255E-5</c:v>
                </c:pt>
                <c:pt idx="12">
                  <c:v>8.0081755460988886E-5</c:v>
                </c:pt>
                <c:pt idx="13">
                  <c:v>2.1740179452468231E-4</c:v>
                </c:pt>
                <c:pt idx="14">
                  <c:v>4.023039485897442E-4</c:v>
                </c:pt>
                <c:pt idx="15">
                  <c:v>6.0241173693448638E-4</c:v>
                </c:pt>
                <c:pt idx="16">
                  <c:v>7.9382539797286848E-4</c:v>
                </c:pt>
                <c:pt idx="17">
                  <c:v>9.6350906715139499E-4</c:v>
                </c:pt>
                <c:pt idx="18">
                  <c:v>1.1063874733502931E-3</c:v>
                </c:pt>
                <c:pt idx="19">
                  <c:v>1.3127042784850771E-3</c:v>
                </c:pt>
                <c:pt idx="20">
                  <c:v>1.430956307465162E-3</c:v>
                </c:pt>
                <c:pt idx="21">
                  <c:v>1.4861005523290115E-3</c:v>
                </c:pt>
                <c:pt idx="22">
                  <c:v>1.4988190758842177E-3</c:v>
                </c:pt>
                <c:pt idx="23">
                  <c:v>1.4840783034399591E-3</c:v>
                </c:pt>
              </c:numCache>
            </c:numRef>
          </c:yVal>
          <c:smooth val="1"/>
          <c:extLst>
            <c:ext xmlns:c16="http://schemas.microsoft.com/office/drawing/2014/chart" uri="{C3380CC4-5D6E-409C-BE32-E72D297353CC}">
              <c16:uniqueId val="{00000034-C904-4C23-BC56-108CBE96CAB0}"/>
            </c:ext>
          </c:extLst>
        </c:ser>
        <c:ser>
          <c:idx val="53"/>
          <c:order val="53"/>
          <c:spPr>
            <a:ln w="9525" cap="rnd">
              <a:solidFill>
                <a:schemeClr val="accent6">
                  <a:lumMod val="50000"/>
                  <a:lumOff val="50000"/>
                </a:schemeClr>
              </a:solidFill>
              <a:round/>
            </a:ln>
            <a:effectLst/>
          </c:spPr>
          <c:marker>
            <c:symbol val="none"/>
          </c:marker>
          <c:xVal>
            <c:numRef>
              <c:f>Rauscher!$JP$1:$KM$1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Rauscher!$JP$56:$KM$56</c:f>
              <c:numCache>
                <c:formatCode>0E+00</c:formatCode>
                <c:ptCount val="24"/>
                <c:pt idx="0">
                  <c:v>4.6015656093248181E-59</c:v>
                </c:pt>
                <c:pt idx="1">
                  <c:v>8.9933207811828028E-40</c:v>
                </c:pt>
                <c:pt idx="2">
                  <c:v>3.5001580610481392E-30</c:v>
                </c:pt>
                <c:pt idx="3">
                  <c:v>1.1416328197501565E-20</c:v>
                </c:pt>
                <c:pt idx="4">
                  <c:v>5.7399244890006475E-16</c:v>
                </c:pt>
                <c:pt idx="5">
                  <c:v>3.5221987837362045E-13</c:v>
                </c:pt>
                <c:pt idx="6">
                  <c:v>2.4185614660037329E-11</c:v>
                </c:pt>
                <c:pt idx="7">
                  <c:v>4.7855677614378963E-10</c:v>
                </c:pt>
                <c:pt idx="8">
                  <c:v>4.3706189412005594E-9</c:v>
                </c:pt>
                <c:pt idx="9">
                  <c:v>2.3911792478714387E-8</c:v>
                </c:pt>
                <c:pt idx="10">
                  <c:v>9.1582875567402745E-8</c:v>
                </c:pt>
                <c:pt idx="11">
                  <c:v>4.4997928622451087E-6</c:v>
                </c:pt>
                <c:pt idx="12">
                  <c:v>2.7767832777927645E-5</c:v>
                </c:pt>
                <c:pt idx="13">
                  <c:v>7.6706383322632798E-5</c:v>
                </c:pt>
                <c:pt idx="14">
                  <c:v>1.4360271947237518E-4</c:v>
                </c:pt>
                <c:pt idx="15">
                  <c:v>2.1682122063916462E-4</c:v>
                </c:pt>
                <c:pt idx="16">
                  <c:v>2.8749701730349344E-4</c:v>
                </c:pt>
                <c:pt idx="17">
                  <c:v>3.5064217724456491E-4</c:v>
                </c:pt>
                <c:pt idx="18">
                  <c:v>4.0419933454434546E-4</c:v>
                </c:pt>
                <c:pt idx="19">
                  <c:v>4.8236438958733499E-4</c:v>
                </c:pt>
                <c:pt idx="20">
                  <c:v>5.2800095340620201E-4</c:v>
                </c:pt>
                <c:pt idx="21">
                  <c:v>5.5005551788817953E-4</c:v>
                </c:pt>
                <c:pt idx="22">
                  <c:v>5.5610594681821919E-4</c:v>
                </c:pt>
                <c:pt idx="23">
                  <c:v>5.5170274057513718E-4</c:v>
                </c:pt>
              </c:numCache>
            </c:numRef>
          </c:yVal>
          <c:smooth val="1"/>
          <c:extLst>
            <c:ext xmlns:c16="http://schemas.microsoft.com/office/drawing/2014/chart" uri="{C3380CC4-5D6E-409C-BE32-E72D297353CC}">
              <c16:uniqueId val="{00000035-C904-4C23-BC56-108CBE96CAB0}"/>
            </c:ext>
          </c:extLst>
        </c:ser>
        <c:ser>
          <c:idx val="54"/>
          <c:order val="54"/>
          <c:spPr>
            <a:ln w="9525" cap="rnd">
              <a:solidFill>
                <a:schemeClr val="accent1"/>
              </a:solidFill>
              <a:round/>
            </a:ln>
            <a:effectLst/>
          </c:spPr>
          <c:marker>
            <c:symbol val="none"/>
          </c:marker>
          <c:xVal>
            <c:numRef>
              <c:f>Rauscher!$JP$1:$KM$1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Rauscher!$JP$57:$KM$57</c:f>
              <c:numCache>
                <c:formatCode>0E+00</c:formatCode>
                <c:ptCount val="24"/>
                <c:pt idx="0">
                  <c:v>6.532197264101867E-64</c:v>
                </c:pt>
                <c:pt idx="1">
                  <c:v>1.37679316239757E-42</c:v>
                </c:pt>
                <c:pt idx="2">
                  <c:v>5.5645973474365859E-32</c:v>
                </c:pt>
                <c:pt idx="3">
                  <c:v>1.8848205345286111E-21</c:v>
                </c:pt>
                <c:pt idx="4">
                  <c:v>3.0538554335052462E-16</c:v>
                </c:pt>
                <c:pt idx="5">
                  <c:v>3.7815983453837522E-13</c:v>
                </c:pt>
                <c:pt idx="6">
                  <c:v>4.146657446415196E-11</c:v>
                </c:pt>
                <c:pt idx="7">
                  <c:v>1.1462362516642165E-9</c:v>
                </c:pt>
                <c:pt idx="8">
                  <c:v>1.3451891082691142E-8</c:v>
                </c:pt>
                <c:pt idx="9">
                  <c:v>8.9444228206500859E-8</c:v>
                </c:pt>
                <c:pt idx="10">
                  <c:v>4.0041864814158495E-7</c:v>
                </c:pt>
                <c:pt idx="11">
                  <c:v>3.1417529840937117E-5</c:v>
                </c:pt>
                <c:pt idx="12">
                  <c:v>2.4499727065883725E-4</c:v>
                </c:pt>
                <c:pt idx="13">
                  <c:v>7.7881555267081425E-4</c:v>
                </c:pt>
                <c:pt idx="14">
                  <c:v>1.6011118526846812E-3</c:v>
                </c:pt>
                <c:pt idx="15">
                  <c:v>2.5846439261092368E-3</c:v>
                </c:pt>
                <c:pt idx="16">
                  <c:v>3.6033979327053066E-3</c:v>
                </c:pt>
                <c:pt idx="17">
                  <c:v>4.5696505906083207E-3</c:v>
                </c:pt>
                <c:pt idx="18">
                  <c:v>5.4345851783042841E-3</c:v>
                </c:pt>
                <c:pt idx="19">
                  <c:v>6.7963227351187719E-3</c:v>
                </c:pt>
                <c:pt idx="20">
                  <c:v>7.6922506270692709E-3</c:v>
                </c:pt>
                <c:pt idx="21">
                  <c:v>8.217036530427985E-3</c:v>
                </c:pt>
                <c:pt idx="22">
                  <c:v>8.4710298146483398E-3</c:v>
                </c:pt>
                <c:pt idx="23">
                  <c:v>8.5361059211660449E-3</c:v>
                </c:pt>
              </c:numCache>
            </c:numRef>
          </c:yVal>
          <c:smooth val="1"/>
          <c:extLst>
            <c:ext xmlns:c16="http://schemas.microsoft.com/office/drawing/2014/chart" uri="{C3380CC4-5D6E-409C-BE32-E72D297353CC}">
              <c16:uniqueId val="{00000036-C904-4C23-BC56-108CBE96CAB0}"/>
            </c:ext>
          </c:extLst>
        </c:ser>
        <c:ser>
          <c:idx val="55"/>
          <c:order val="55"/>
          <c:spPr>
            <a:ln w="9525" cap="rnd">
              <a:solidFill>
                <a:schemeClr val="accent2"/>
              </a:solidFill>
              <a:round/>
            </a:ln>
            <a:effectLst/>
          </c:spPr>
          <c:marker>
            <c:symbol val="none"/>
          </c:marker>
          <c:xVal>
            <c:numRef>
              <c:f>Rauscher!$JP$1:$KM$1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Rauscher!$JP$58:$KM$58</c:f>
              <c:numCache>
                <c:formatCode>0E+00</c:formatCode>
                <c:ptCount val="24"/>
                <c:pt idx="0">
                  <c:v>8.6933431234774711E-67</c:v>
                </c:pt>
                <c:pt idx="1">
                  <c:v>2.5432753889834411E-44</c:v>
                </c:pt>
                <c:pt idx="2">
                  <c:v>3.8296317200301136E-33</c:v>
                </c:pt>
                <c:pt idx="3">
                  <c:v>4.832722419587428E-22</c:v>
                </c:pt>
                <c:pt idx="4">
                  <c:v>1.5113658677982598E-16</c:v>
                </c:pt>
                <c:pt idx="5">
                  <c:v>2.7768735824581949E-13</c:v>
                </c:pt>
                <c:pt idx="6">
                  <c:v>3.9611253454838933E-11</c:v>
                </c:pt>
                <c:pt idx="7">
                  <c:v>1.3212784815148275E-9</c:v>
                </c:pt>
                <c:pt idx="8">
                  <c:v>1.785267966741138E-8</c:v>
                </c:pt>
                <c:pt idx="9">
                  <c:v>1.3245619428116488E-7</c:v>
                </c:pt>
                <c:pt idx="10">
                  <c:v>6.4731273630907604E-7</c:v>
                </c:pt>
                <c:pt idx="11">
                  <c:v>6.607111092516334E-5</c:v>
                </c:pt>
                <c:pt idx="12">
                  <c:v>5.8765262034302503E-4</c:v>
                </c:pt>
                <c:pt idx="13">
                  <c:v>2.0214637660220733E-3</c:v>
                </c:pt>
                <c:pt idx="14">
                  <c:v>4.3802708064968618E-3</c:v>
                </c:pt>
                <c:pt idx="15">
                  <c:v>7.3417563748778948E-3</c:v>
                </c:pt>
                <c:pt idx="16">
                  <c:v>1.0528134940175522E-2</c:v>
                </c:pt>
                <c:pt idx="17">
                  <c:v>1.3647157000897395E-2</c:v>
                </c:pt>
                <c:pt idx="18">
                  <c:v>1.6517395772814619E-2</c:v>
                </c:pt>
                <c:pt idx="19">
                  <c:v>2.1206702335283555E-2</c:v>
                </c:pt>
                <c:pt idx="20">
                  <c:v>2.4457527593662584E-2</c:v>
                </c:pt>
                <c:pt idx="21">
                  <c:v>2.6496854979408246E-2</c:v>
                </c:pt>
                <c:pt idx="22">
                  <c:v>2.7616924301112792E-2</c:v>
                </c:pt>
                <c:pt idx="23">
                  <c:v>2.8074167401363755E-2</c:v>
                </c:pt>
              </c:numCache>
            </c:numRef>
          </c:yVal>
          <c:smooth val="1"/>
          <c:extLst>
            <c:ext xmlns:c16="http://schemas.microsoft.com/office/drawing/2014/chart" uri="{C3380CC4-5D6E-409C-BE32-E72D297353CC}">
              <c16:uniqueId val="{00000037-C904-4C23-BC56-108CBE96CAB0}"/>
            </c:ext>
          </c:extLst>
        </c:ser>
        <c:ser>
          <c:idx val="56"/>
          <c:order val="56"/>
          <c:spPr>
            <a:ln w="9525" cap="rnd">
              <a:solidFill>
                <a:schemeClr val="accent3"/>
              </a:solidFill>
              <a:round/>
            </a:ln>
            <a:effectLst/>
          </c:spPr>
          <c:marker>
            <c:symbol val="none"/>
          </c:marker>
          <c:xVal>
            <c:numRef>
              <c:f>Rauscher!$JP$1:$KM$1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Rauscher!$JP$59:$KM$59</c:f>
              <c:numCache>
                <c:formatCode>0E+00</c:formatCode>
                <c:ptCount val="24"/>
                <c:pt idx="0">
                  <c:v>0</c:v>
                </c:pt>
                <c:pt idx="1">
                  <c:v>0</c:v>
                </c:pt>
                <c:pt idx="2">
                  <c:v>0</c:v>
                </c:pt>
                <c:pt idx="3">
                  <c:v>0</c:v>
                </c:pt>
                <c:pt idx="4">
                  <c:v>0</c:v>
                </c:pt>
                <c:pt idx="5">
                  <c:v>0</c:v>
                </c:pt>
                <c:pt idx="6">
                  <c:v>0</c:v>
                </c:pt>
                <c:pt idx="7">
                  <c:v>0</c:v>
                </c:pt>
                <c:pt idx="8">
                  <c:v>0</c:v>
                </c:pt>
                <c:pt idx="9">
                  <c:v>0</c:v>
                </c:pt>
                <c:pt idx="10">
                  <c:v>0</c:v>
                </c:pt>
                <c:pt idx="11">
                  <c:v>0</c:v>
                </c:pt>
                <c:pt idx="12">
                  <c:v>0</c:v>
                </c:pt>
                <c:pt idx="13">
                  <c:v>0</c:v>
                </c:pt>
                <c:pt idx="14">
                  <c:v>0</c:v>
                </c:pt>
                <c:pt idx="15">
                  <c:v>0</c:v>
                </c:pt>
                <c:pt idx="16">
                  <c:v>0</c:v>
                </c:pt>
                <c:pt idx="17">
                  <c:v>0</c:v>
                </c:pt>
                <c:pt idx="18">
                  <c:v>0</c:v>
                </c:pt>
                <c:pt idx="19">
                  <c:v>0</c:v>
                </c:pt>
                <c:pt idx="20">
                  <c:v>0</c:v>
                </c:pt>
                <c:pt idx="21">
                  <c:v>0</c:v>
                </c:pt>
                <c:pt idx="22">
                  <c:v>0</c:v>
                </c:pt>
                <c:pt idx="23">
                  <c:v>0</c:v>
                </c:pt>
              </c:numCache>
            </c:numRef>
          </c:yVal>
          <c:smooth val="1"/>
          <c:extLst>
            <c:ext xmlns:c16="http://schemas.microsoft.com/office/drawing/2014/chart" uri="{C3380CC4-5D6E-409C-BE32-E72D297353CC}">
              <c16:uniqueId val="{00000038-C904-4C23-BC56-108CBE96CAB0}"/>
            </c:ext>
          </c:extLst>
        </c:ser>
        <c:ser>
          <c:idx val="57"/>
          <c:order val="57"/>
          <c:spPr>
            <a:ln w="9525" cap="rnd">
              <a:solidFill>
                <a:schemeClr val="accent4"/>
              </a:solidFill>
              <a:round/>
            </a:ln>
            <a:effectLst/>
          </c:spPr>
          <c:marker>
            <c:symbol val="none"/>
          </c:marker>
          <c:xVal>
            <c:numRef>
              <c:f>Rauscher!$JP$1:$KM$1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Rauscher!$JP$60:$KM$60</c:f>
              <c:numCache>
                <c:formatCode>0E+00</c:formatCode>
                <c:ptCount val="24"/>
                <c:pt idx="0">
                  <c:v>0</c:v>
                </c:pt>
                <c:pt idx="1">
                  <c:v>0</c:v>
                </c:pt>
                <c:pt idx="2">
                  <c:v>0</c:v>
                </c:pt>
                <c:pt idx="3">
                  <c:v>0</c:v>
                </c:pt>
                <c:pt idx="4">
                  <c:v>0</c:v>
                </c:pt>
                <c:pt idx="5">
                  <c:v>0</c:v>
                </c:pt>
                <c:pt idx="6">
                  <c:v>0</c:v>
                </c:pt>
                <c:pt idx="7">
                  <c:v>0</c:v>
                </c:pt>
                <c:pt idx="8">
                  <c:v>0</c:v>
                </c:pt>
                <c:pt idx="9">
                  <c:v>0</c:v>
                </c:pt>
                <c:pt idx="10">
                  <c:v>0</c:v>
                </c:pt>
                <c:pt idx="11">
                  <c:v>0</c:v>
                </c:pt>
                <c:pt idx="12">
                  <c:v>0</c:v>
                </c:pt>
                <c:pt idx="13">
                  <c:v>0</c:v>
                </c:pt>
                <c:pt idx="14">
                  <c:v>0</c:v>
                </c:pt>
                <c:pt idx="15">
                  <c:v>0</c:v>
                </c:pt>
                <c:pt idx="16">
                  <c:v>0</c:v>
                </c:pt>
                <c:pt idx="17">
                  <c:v>0</c:v>
                </c:pt>
                <c:pt idx="18">
                  <c:v>0</c:v>
                </c:pt>
                <c:pt idx="19">
                  <c:v>0</c:v>
                </c:pt>
                <c:pt idx="20">
                  <c:v>0</c:v>
                </c:pt>
                <c:pt idx="21">
                  <c:v>0</c:v>
                </c:pt>
                <c:pt idx="22">
                  <c:v>0</c:v>
                </c:pt>
                <c:pt idx="23">
                  <c:v>0</c:v>
                </c:pt>
              </c:numCache>
            </c:numRef>
          </c:yVal>
          <c:smooth val="1"/>
          <c:extLst>
            <c:ext xmlns:c16="http://schemas.microsoft.com/office/drawing/2014/chart" uri="{C3380CC4-5D6E-409C-BE32-E72D297353CC}">
              <c16:uniqueId val="{00000039-C904-4C23-BC56-108CBE96CAB0}"/>
            </c:ext>
          </c:extLst>
        </c:ser>
        <c:ser>
          <c:idx val="58"/>
          <c:order val="58"/>
          <c:spPr>
            <a:ln w="9525" cap="rnd">
              <a:solidFill>
                <a:schemeClr val="accent5"/>
              </a:solidFill>
              <a:round/>
            </a:ln>
            <a:effectLst/>
          </c:spPr>
          <c:marker>
            <c:symbol val="none"/>
          </c:marker>
          <c:xVal>
            <c:numRef>
              <c:f>Rauscher!$JP$1:$KM$1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Rauscher!$JP$61:$KM$61</c:f>
              <c:numCache>
                <c:formatCode>0E+00</c:formatCode>
                <c:ptCount val="24"/>
                <c:pt idx="0">
                  <c:v>3.6258313885746666E-90</c:v>
                </c:pt>
                <c:pt idx="1">
                  <c:v>1.8435012046547077E-79</c:v>
                </c:pt>
                <c:pt idx="2">
                  <c:v>3.6594993624374962E-74</c:v>
                </c:pt>
                <c:pt idx="3">
                  <c:v>6.0879509155723921E-69</c:v>
                </c:pt>
                <c:pt idx="4">
                  <c:v>2.1860304889913601E-66</c:v>
                </c:pt>
                <c:pt idx="5">
                  <c:v>6.9158744706160038E-65</c:v>
                </c:pt>
                <c:pt idx="6">
                  <c:v>6.5782822535314801E-64</c:v>
                </c:pt>
                <c:pt idx="7">
                  <c:v>3.1716873498803714E-63</c:v>
                </c:pt>
                <c:pt idx="8">
                  <c:v>1.0046180748210338E-62</c:v>
                </c:pt>
                <c:pt idx="9">
                  <c:v>2.4119653631032748E-62</c:v>
                </c:pt>
                <c:pt idx="10">
                  <c:v>4.7798461856829683E-62</c:v>
                </c:pt>
                <c:pt idx="11">
                  <c:v>3.2532265184315576E-61</c:v>
                </c:pt>
                <c:pt idx="12">
                  <c:v>7.471793047128852E-61</c:v>
                </c:pt>
                <c:pt idx="13">
                  <c:v>1.1406988301068514E-60</c:v>
                </c:pt>
                <c:pt idx="14">
                  <c:v>1.4381579331430188E-60</c:v>
                </c:pt>
                <c:pt idx="15">
                  <c:v>1.637216100827087E-60</c:v>
                </c:pt>
                <c:pt idx="16">
                  <c:v>1.7565389892287768E-60</c:v>
                </c:pt>
                <c:pt idx="17">
                  <c:v>1.8169742937150435E-60</c:v>
                </c:pt>
                <c:pt idx="18">
                  <c:v>1.8358972243690284E-60</c:v>
                </c:pt>
                <c:pt idx="19">
                  <c:v>1.7979608184923107E-60</c:v>
                </c:pt>
                <c:pt idx="20">
                  <c:v>1.7089125685455111E-60</c:v>
                </c:pt>
                <c:pt idx="21">
                  <c:v>1.6014072016624606E-60</c:v>
                </c:pt>
                <c:pt idx="22">
                  <c:v>1.4910179774844666E-60</c:v>
                </c:pt>
                <c:pt idx="23">
                  <c:v>1.3848876840178939E-60</c:v>
                </c:pt>
              </c:numCache>
            </c:numRef>
          </c:yVal>
          <c:smooth val="1"/>
          <c:extLst>
            <c:ext xmlns:c16="http://schemas.microsoft.com/office/drawing/2014/chart" uri="{C3380CC4-5D6E-409C-BE32-E72D297353CC}">
              <c16:uniqueId val="{0000003A-C904-4C23-BC56-108CBE96CAB0}"/>
            </c:ext>
          </c:extLst>
        </c:ser>
        <c:ser>
          <c:idx val="59"/>
          <c:order val="59"/>
          <c:spPr>
            <a:ln w="9525" cap="rnd">
              <a:solidFill>
                <a:schemeClr val="accent6"/>
              </a:solidFill>
              <a:round/>
            </a:ln>
            <a:effectLst/>
          </c:spPr>
          <c:marker>
            <c:symbol val="none"/>
          </c:marker>
          <c:xVal>
            <c:numRef>
              <c:f>Rauscher!$JP$1:$KM$1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Rauscher!$JP$62:$KM$62</c:f>
              <c:numCache>
                <c:formatCode>0E+00</c:formatCode>
                <c:ptCount val="24"/>
                <c:pt idx="0">
                  <c:v>6.0810173525345391E-82</c:v>
                </c:pt>
                <c:pt idx="1">
                  <c:v>3.0185588825901521E-66</c:v>
                </c:pt>
                <c:pt idx="2">
                  <c:v>1.8722838709105023E-58</c:v>
                </c:pt>
                <c:pt idx="3">
                  <c:v>9.7322880937919497E-51</c:v>
                </c:pt>
                <c:pt idx="4">
                  <c:v>6.1772748610857675E-47</c:v>
                </c:pt>
                <c:pt idx="5">
                  <c:v>1.095029832593422E-44</c:v>
                </c:pt>
                <c:pt idx="6">
                  <c:v>3.2858679913526606E-43</c:v>
                </c:pt>
                <c:pt idx="7">
                  <c:v>3.5993749637662572E-42</c:v>
                </c:pt>
                <c:pt idx="8">
                  <c:v>2.1097793834697029E-41</c:v>
                </c:pt>
                <c:pt idx="9">
                  <c:v>8.1753547367570458E-41</c:v>
                </c:pt>
                <c:pt idx="10">
                  <c:v>2.3761237048093263E-40</c:v>
                </c:pt>
                <c:pt idx="11">
                  <c:v>5.1018559024200931E-39</c:v>
                </c:pt>
                <c:pt idx="12">
                  <c:v>2.0812205148990142E-38</c:v>
                </c:pt>
                <c:pt idx="13">
                  <c:v>4.4848909492177031E-38</c:v>
                </c:pt>
                <c:pt idx="14">
                  <c:v>7.1150707751072269E-38</c:v>
                </c:pt>
                <c:pt idx="15">
                  <c:v>9.5446162712369065E-38</c:v>
                </c:pt>
                <c:pt idx="16">
                  <c:v>1.1581641750969119E-37</c:v>
                </c:pt>
                <c:pt idx="17">
                  <c:v>1.3183812336254821E-37</c:v>
                </c:pt>
                <c:pt idx="18">
                  <c:v>1.4381510806592486E-37</c:v>
                </c:pt>
                <c:pt idx="19">
                  <c:v>1.5799096285791091E-37</c:v>
                </c:pt>
                <c:pt idx="20">
                  <c:v>1.6300907305430393E-37</c:v>
                </c:pt>
                <c:pt idx="21">
                  <c:v>1.6245146966416074E-37</c:v>
                </c:pt>
                <c:pt idx="22">
                  <c:v>1.5866995390513191E-37</c:v>
                </c:pt>
                <c:pt idx="23">
                  <c:v>1.5312931063273307E-37</c:v>
                </c:pt>
              </c:numCache>
            </c:numRef>
          </c:yVal>
          <c:smooth val="1"/>
          <c:extLst>
            <c:ext xmlns:c16="http://schemas.microsoft.com/office/drawing/2014/chart" uri="{C3380CC4-5D6E-409C-BE32-E72D297353CC}">
              <c16:uniqueId val="{0000003B-C904-4C23-BC56-108CBE96CAB0}"/>
            </c:ext>
          </c:extLst>
        </c:ser>
        <c:ser>
          <c:idx val="60"/>
          <c:order val="60"/>
          <c:spPr>
            <a:ln w="9525" cap="rnd">
              <a:solidFill>
                <a:schemeClr val="accent1">
                  <a:lumMod val="60000"/>
                </a:schemeClr>
              </a:solidFill>
              <a:round/>
            </a:ln>
            <a:effectLst/>
          </c:spPr>
          <c:marker>
            <c:symbol val="none"/>
          </c:marker>
          <c:xVal>
            <c:numRef>
              <c:f>Rauscher!$JP$1:$KM$1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Rauscher!$JP$63:$KM$63</c:f>
              <c:numCache>
                <c:formatCode>0E+00</c:formatCode>
                <c:ptCount val="24"/>
                <c:pt idx="0">
                  <c:v>1.0117576821888002E-81</c:v>
                </c:pt>
                <c:pt idx="1">
                  <c:v>2.2703786285811718E-65</c:v>
                </c:pt>
                <c:pt idx="2">
                  <c:v>2.9941221847048066E-57</c:v>
                </c:pt>
                <c:pt idx="3">
                  <c:v>3.3091157948511527E-49</c:v>
                </c:pt>
                <c:pt idx="4">
                  <c:v>3.0626229078802396E-45</c:v>
                </c:pt>
                <c:pt idx="5">
                  <c:v>6.807729755134979E-43</c:v>
                </c:pt>
                <c:pt idx="6">
                  <c:v>2.3754522508734561E-41</c:v>
                </c:pt>
                <c:pt idx="7">
                  <c:v>2.898165406974543E-40</c:v>
                </c:pt>
                <c:pt idx="8">
                  <c:v>1.8417599875904194E-39</c:v>
                </c:pt>
                <c:pt idx="9">
                  <c:v>7.5998063781351849E-39</c:v>
                </c:pt>
                <c:pt idx="10">
                  <c:v>2.3227630793075348E-38</c:v>
                </c:pt>
                <c:pt idx="11">
                  <c:v>5.7994110598512366E-37</c:v>
                </c:pt>
                <c:pt idx="12">
                  <c:v>2.5511366441319089E-36</c:v>
                </c:pt>
                <c:pt idx="13">
                  <c:v>5.7520607141948861E-36</c:v>
                </c:pt>
                <c:pt idx="14">
                  <c:v>9.4049126380326973E-36</c:v>
                </c:pt>
                <c:pt idx="15">
                  <c:v>1.2891219132333924E-35</c:v>
                </c:pt>
                <c:pt idx="16">
                  <c:v>1.58973826395878E-35</c:v>
                </c:pt>
                <c:pt idx="17">
                  <c:v>1.8325528123940311E-35</c:v>
                </c:pt>
                <c:pt idx="18">
                  <c:v>2.0192402198020721E-35</c:v>
                </c:pt>
                <c:pt idx="19">
                  <c:v>2.2519964712231796E-35</c:v>
                </c:pt>
                <c:pt idx="20">
                  <c:v>2.3486982596860479E-35</c:v>
                </c:pt>
                <c:pt idx="21">
                  <c:v>2.3596581172689166E-35</c:v>
                </c:pt>
                <c:pt idx="22">
                  <c:v>2.3192636868347282E-35</c:v>
                </c:pt>
                <c:pt idx="23">
                  <c:v>2.2495608986338568E-35</c:v>
                </c:pt>
              </c:numCache>
            </c:numRef>
          </c:yVal>
          <c:smooth val="1"/>
          <c:extLst>
            <c:ext xmlns:c16="http://schemas.microsoft.com/office/drawing/2014/chart" uri="{C3380CC4-5D6E-409C-BE32-E72D297353CC}">
              <c16:uniqueId val="{0000003C-C904-4C23-BC56-108CBE96CAB0}"/>
            </c:ext>
          </c:extLst>
        </c:ser>
        <c:ser>
          <c:idx val="61"/>
          <c:order val="61"/>
          <c:spPr>
            <a:ln w="9525" cap="rnd">
              <a:solidFill>
                <a:schemeClr val="accent2">
                  <a:lumMod val="60000"/>
                </a:schemeClr>
              </a:solidFill>
              <a:round/>
            </a:ln>
            <a:effectLst/>
          </c:spPr>
          <c:marker>
            <c:symbol val="none"/>
          </c:marker>
          <c:xVal>
            <c:numRef>
              <c:f>Rauscher!$JP$1:$KM$1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Rauscher!$JP$64:$KM$64</c:f>
              <c:numCache>
                <c:formatCode>0E+00</c:formatCode>
                <c:ptCount val="24"/>
                <c:pt idx="0">
                  <c:v>2.7365485867453316E-82</c:v>
                </c:pt>
                <c:pt idx="1">
                  <c:v>1.7100993765903665E-64</c:v>
                </c:pt>
                <c:pt idx="2">
                  <c:v>1.1901200743326831E-55</c:v>
                </c:pt>
                <c:pt idx="3">
                  <c:v>6.9411499898856994E-47</c:v>
                </c:pt>
                <c:pt idx="4">
                  <c:v>1.4757476239447629E-42</c:v>
                </c:pt>
                <c:pt idx="5">
                  <c:v>5.4030667666331852E-40</c:v>
                </c:pt>
                <c:pt idx="6">
                  <c:v>2.6294442820605835E-38</c:v>
                </c:pt>
                <c:pt idx="7">
                  <c:v>4.0685586329141352E-37</c:v>
                </c:pt>
                <c:pt idx="8">
                  <c:v>3.0899414616084952E-36</c:v>
                </c:pt>
                <c:pt idx="9">
                  <c:v>1.4646019103752542E-35</c:v>
                </c:pt>
                <c:pt idx="10">
                  <c:v>5.0012879851994693E-35</c:v>
                </c:pt>
                <c:pt idx="11">
                  <c:v>1.7415681822101965E-33</c:v>
                </c:pt>
                <c:pt idx="12">
                  <c:v>9.047532055510328E-33</c:v>
                </c:pt>
                <c:pt idx="13">
                  <c:v>2.2540511300693567E-32</c:v>
                </c:pt>
                <c:pt idx="14">
                  <c:v>3.9390454838765518E-32</c:v>
                </c:pt>
                <c:pt idx="15">
                  <c:v>5.6620039676128625E-32</c:v>
                </c:pt>
                <c:pt idx="16">
                  <c:v>7.2357202479468707E-32</c:v>
                </c:pt>
                <c:pt idx="17">
                  <c:v>8.5753649044334044E-32</c:v>
                </c:pt>
                <c:pt idx="18">
                  <c:v>9.6608663519344478E-32</c:v>
                </c:pt>
                <c:pt idx="19">
                  <c:v>1.1138937209050607E-31</c:v>
                </c:pt>
                <c:pt idx="20">
                  <c:v>1.189661070881692E-31</c:v>
                </c:pt>
                <c:pt idx="21">
                  <c:v>1.2167044300059073E-31</c:v>
                </c:pt>
                <c:pt idx="22">
                  <c:v>1.2125680434246222E-31</c:v>
                </c:pt>
                <c:pt idx="23">
                  <c:v>1.1892406150754859E-31</c:v>
                </c:pt>
              </c:numCache>
            </c:numRef>
          </c:yVal>
          <c:smooth val="1"/>
          <c:extLst>
            <c:ext xmlns:c16="http://schemas.microsoft.com/office/drawing/2014/chart" uri="{C3380CC4-5D6E-409C-BE32-E72D297353CC}">
              <c16:uniqueId val="{0000003D-C904-4C23-BC56-108CBE96CAB0}"/>
            </c:ext>
          </c:extLst>
        </c:ser>
        <c:ser>
          <c:idx val="62"/>
          <c:order val="62"/>
          <c:spPr>
            <a:ln w="9525" cap="rnd">
              <a:solidFill>
                <a:schemeClr val="accent3">
                  <a:lumMod val="60000"/>
                </a:schemeClr>
              </a:solidFill>
              <a:round/>
            </a:ln>
            <a:effectLst/>
          </c:spPr>
          <c:marker>
            <c:symbol val="none"/>
          </c:marker>
          <c:xVal>
            <c:numRef>
              <c:f>Rauscher!$JP$1:$KM$1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Rauscher!$JP$65:$KM$65</c:f>
              <c:numCache>
                <c:formatCode>0E+00</c:formatCode>
                <c:ptCount val="24"/>
                <c:pt idx="0">
                  <c:v>1.8734061354256427E-82</c:v>
                </c:pt>
                <c:pt idx="1">
                  <c:v>1.476555830304632E-64</c:v>
                </c:pt>
                <c:pt idx="2">
                  <c:v>1.1540355287958389E-55</c:v>
                </c:pt>
                <c:pt idx="3">
                  <c:v>7.5589191899751988E-47</c:v>
                </c:pt>
                <c:pt idx="4">
                  <c:v>1.7031006054604323E-42</c:v>
                </c:pt>
                <c:pt idx="5">
                  <c:v>6.4563714336640157E-40</c:v>
                </c:pt>
                <c:pt idx="6">
                  <c:v>3.2158228780358278E-38</c:v>
                </c:pt>
                <c:pt idx="7">
                  <c:v>5.0590469421659383E-37</c:v>
                </c:pt>
                <c:pt idx="8">
                  <c:v>3.8902576779832629E-36</c:v>
                </c:pt>
                <c:pt idx="9">
                  <c:v>1.8618629186206039E-35</c:v>
                </c:pt>
                <c:pt idx="10">
                  <c:v>6.4072247867535751E-35</c:v>
                </c:pt>
                <c:pt idx="11">
                  <c:v>2.2835396376521962E-33</c:v>
                </c:pt>
                <c:pt idx="12">
                  <c:v>1.2001573542942436E-32</c:v>
                </c:pt>
                <c:pt idx="13">
                  <c:v>3.0108964242997872E-32</c:v>
                </c:pt>
                <c:pt idx="14">
                  <c:v>5.2861446538883717E-32</c:v>
                </c:pt>
                <c:pt idx="15">
                  <c:v>7.6235668598045359E-32</c:v>
                </c:pt>
                <c:pt idx="16">
                  <c:v>9.766744102781987E-32</c:v>
                </c:pt>
                <c:pt idx="17">
                  <c:v>1.1597400330570933E-31</c:v>
                </c:pt>
                <c:pt idx="18">
                  <c:v>1.3085674457308247E-31</c:v>
                </c:pt>
                <c:pt idx="19">
                  <c:v>1.5122785456639268E-31</c:v>
                </c:pt>
                <c:pt idx="20">
                  <c:v>1.6178240374647313E-31</c:v>
                </c:pt>
                <c:pt idx="21">
                  <c:v>1.6566589891304729E-31</c:v>
                </c:pt>
                <c:pt idx="22">
                  <c:v>1.6526243576658772E-31</c:v>
                </c:pt>
                <c:pt idx="23">
                  <c:v>1.6220855780650834E-31</c:v>
                </c:pt>
              </c:numCache>
            </c:numRef>
          </c:yVal>
          <c:smooth val="1"/>
          <c:extLst>
            <c:ext xmlns:c16="http://schemas.microsoft.com/office/drawing/2014/chart" uri="{C3380CC4-5D6E-409C-BE32-E72D297353CC}">
              <c16:uniqueId val="{0000003E-C904-4C23-BC56-108CBE96CAB0}"/>
            </c:ext>
          </c:extLst>
        </c:ser>
        <c:ser>
          <c:idx val="63"/>
          <c:order val="63"/>
          <c:spPr>
            <a:ln w="9525" cap="rnd">
              <a:solidFill>
                <a:schemeClr val="accent4">
                  <a:lumMod val="60000"/>
                </a:schemeClr>
              </a:solidFill>
              <a:round/>
            </a:ln>
            <a:effectLst/>
          </c:spPr>
          <c:marker>
            <c:symbol val="none"/>
          </c:marker>
          <c:xVal>
            <c:numRef>
              <c:f>Rauscher!$JP$1:$KM$1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Rauscher!$JP$66:$KM$66</c:f>
              <c:numCache>
                <c:formatCode>0E+00</c:formatCode>
                <c:ptCount val="24"/>
                <c:pt idx="0">
                  <c:v>7.4325101879864978E-85</c:v>
                </c:pt>
                <c:pt idx="1">
                  <c:v>1.2674990389441259E-64</c:v>
                </c:pt>
                <c:pt idx="2">
                  <c:v>1.4571828150741372E-54</c:v>
                </c:pt>
                <c:pt idx="3">
                  <c:v>1.4039500586365179E-44</c:v>
                </c:pt>
                <c:pt idx="4">
                  <c:v>1.2131955480321399E-39</c:v>
                </c:pt>
                <c:pt idx="5">
                  <c:v>1.0302868115187504E-36</c:v>
                </c:pt>
                <c:pt idx="6">
                  <c:v>8.7857971704380133E-35</c:v>
                </c:pt>
                <c:pt idx="7">
                  <c:v>2.0293518259249651E-33</c:v>
                </c:pt>
                <c:pt idx="8">
                  <c:v>2.0814534119031483E-32</c:v>
                </c:pt>
                <c:pt idx="9">
                  <c:v>1.2463378567738563E-31</c:v>
                </c:pt>
                <c:pt idx="10">
                  <c:v>5.1309508118765079E-31</c:v>
                </c:pt>
                <c:pt idx="11">
                  <c:v>3.1308038853947101E-29</c:v>
                </c:pt>
                <c:pt idx="12">
                  <c:v>2.1530058502474876E-28</c:v>
                </c:pt>
                <c:pt idx="13">
                  <c:v>6.3468562315214159E-28</c:v>
                </c:pt>
                <c:pt idx="14">
                  <c:v>1.2408113917492558E-27</c:v>
                </c:pt>
                <c:pt idx="15">
                  <c:v>1.9323458519456557E-27</c:v>
                </c:pt>
                <c:pt idx="16">
                  <c:v>2.6223846401000164E-27</c:v>
                </c:pt>
                <c:pt idx="17">
                  <c:v>3.2566207365361909E-27</c:v>
                </c:pt>
                <c:pt idx="18">
                  <c:v>3.8086459978235167E-27</c:v>
                </c:pt>
                <c:pt idx="19">
                  <c:v>4.6447059995565504E-27</c:v>
                </c:pt>
                <c:pt idx="20">
                  <c:v>5.1634227106265994E-27</c:v>
                </c:pt>
                <c:pt idx="21">
                  <c:v>5.4418865931528476E-27</c:v>
                </c:pt>
                <c:pt idx="22">
                  <c:v>5.5516297053150132E-27</c:v>
                </c:pt>
                <c:pt idx="23">
                  <c:v>5.5475865314816177E-27</c:v>
                </c:pt>
              </c:numCache>
            </c:numRef>
          </c:yVal>
          <c:smooth val="1"/>
          <c:extLst>
            <c:ext xmlns:c16="http://schemas.microsoft.com/office/drawing/2014/chart" uri="{C3380CC4-5D6E-409C-BE32-E72D297353CC}">
              <c16:uniqueId val="{0000003F-C904-4C23-BC56-108CBE96CAB0}"/>
            </c:ext>
          </c:extLst>
        </c:ser>
        <c:ser>
          <c:idx val="64"/>
          <c:order val="64"/>
          <c:spPr>
            <a:ln w="9525" cap="rnd">
              <a:solidFill>
                <a:schemeClr val="accent5">
                  <a:lumMod val="60000"/>
                </a:schemeClr>
              </a:solidFill>
              <a:round/>
            </a:ln>
            <a:effectLst/>
          </c:spPr>
          <c:marker>
            <c:symbol val="none"/>
          </c:marker>
          <c:xVal>
            <c:numRef>
              <c:f>Rauscher!$JP$1:$KM$1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Rauscher!$JP$67:$KM$67</c:f>
              <c:numCache>
                <c:formatCode>0E+00</c:formatCode>
                <c:ptCount val="24"/>
                <c:pt idx="0">
                  <c:v>2.2750707077406073E-87</c:v>
                </c:pt>
                <c:pt idx="1">
                  <c:v>2.25321501276655E-65</c:v>
                </c:pt>
                <c:pt idx="2">
                  <c:v>1.9740895260701139E-54</c:v>
                </c:pt>
                <c:pt idx="3">
                  <c:v>1.4494467629574621E-43</c:v>
                </c:pt>
                <c:pt idx="4">
                  <c:v>3.4576443512198992E-38</c:v>
                </c:pt>
                <c:pt idx="5">
                  <c:v>5.4001645639090974E-35</c:v>
                </c:pt>
                <c:pt idx="6">
                  <c:v>6.9124115657945177E-33</c:v>
                </c:pt>
                <c:pt idx="7">
                  <c:v>2.1340542155117032E-31</c:v>
                </c:pt>
                <c:pt idx="8">
                  <c:v>2.7209124104169135E-30</c:v>
                </c:pt>
                <c:pt idx="9">
                  <c:v>1.9296718908000173E-29</c:v>
                </c:pt>
                <c:pt idx="10">
                  <c:v>9.0958939653754259E-29</c:v>
                </c:pt>
                <c:pt idx="11">
                  <c:v>8.331111807962272E-27</c:v>
                </c:pt>
                <c:pt idx="12">
                  <c:v>7.0192722830253899E-26</c:v>
                </c:pt>
                <c:pt idx="13">
                  <c:v>2.3373589294270165E-25</c:v>
                </c:pt>
                <c:pt idx="14">
                  <c:v>4.9562411831048534E-25</c:v>
                </c:pt>
                <c:pt idx="15">
                  <c:v>8.1795885170395467E-25</c:v>
                </c:pt>
                <c:pt idx="16">
                  <c:v>1.1594257534887796E-24</c:v>
                </c:pt>
                <c:pt idx="17">
                  <c:v>1.4894080530479523E-24</c:v>
                </c:pt>
                <c:pt idx="18">
                  <c:v>1.7896870380320284E-24</c:v>
                </c:pt>
                <c:pt idx="19">
                  <c:v>2.2730273945511146E-24</c:v>
                </c:pt>
                <c:pt idx="20">
                  <c:v>2.6012619593655011E-24</c:v>
                </c:pt>
                <c:pt idx="21">
                  <c:v>2.8018563975229293E-24</c:v>
                </c:pt>
                <c:pt idx="22">
                  <c:v>2.9071461026874372E-24</c:v>
                </c:pt>
                <c:pt idx="23">
                  <c:v>2.9446280038362403E-24</c:v>
                </c:pt>
              </c:numCache>
            </c:numRef>
          </c:yVal>
          <c:smooth val="1"/>
          <c:extLst>
            <c:ext xmlns:c16="http://schemas.microsoft.com/office/drawing/2014/chart" uri="{C3380CC4-5D6E-409C-BE32-E72D297353CC}">
              <c16:uniqueId val="{00000040-C904-4C23-BC56-108CBE96CAB0}"/>
            </c:ext>
          </c:extLst>
        </c:ser>
        <c:ser>
          <c:idx val="65"/>
          <c:order val="65"/>
          <c:spPr>
            <a:ln w="9525" cap="rnd">
              <a:solidFill>
                <a:schemeClr val="accent6">
                  <a:lumMod val="60000"/>
                </a:schemeClr>
              </a:solidFill>
              <a:round/>
            </a:ln>
            <a:effectLst/>
          </c:spPr>
          <c:marker>
            <c:symbol val="none"/>
          </c:marker>
          <c:xVal>
            <c:numRef>
              <c:f>Rauscher!$JP$1:$KM$1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Rauscher!$JP$68:$KM$68</c:f>
              <c:numCache>
                <c:formatCode>0E+00</c:formatCode>
                <c:ptCount val="24"/>
                <c:pt idx="0">
                  <c:v>3.8848065861893933E-89</c:v>
                </c:pt>
                <c:pt idx="1">
                  <c:v>4.4012344722849033E-66</c:v>
                </c:pt>
                <c:pt idx="2">
                  <c:v>1.3041795844831984E-54</c:v>
                </c:pt>
                <c:pt idx="3">
                  <c:v>3.2387058481275296E-43</c:v>
                </c:pt>
                <c:pt idx="4">
                  <c:v>1.4208521829493587E-37</c:v>
                </c:pt>
                <c:pt idx="5">
                  <c:v>3.1984176863309198E-34</c:v>
                </c:pt>
                <c:pt idx="6">
                  <c:v>5.223931921304363E-32</c:v>
                </c:pt>
                <c:pt idx="7">
                  <c:v>1.9194339881252837E-30</c:v>
                </c:pt>
                <c:pt idx="8">
                  <c:v>2.7885738650129662E-29</c:v>
                </c:pt>
                <c:pt idx="9">
                  <c:v>2.1890261625259897E-28</c:v>
                </c:pt>
                <c:pt idx="10">
                  <c:v>1.1191615542652577E-27</c:v>
                </c:pt>
                <c:pt idx="11">
                  <c:v>1.307946841573237E-25</c:v>
                </c:pt>
                <c:pt idx="12">
                  <c:v>1.2447985914221005E-24</c:v>
                </c:pt>
                <c:pt idx="13">
                  <c:v>4.4594811086002494E-24</c:v>
                </c:pt>
                <c:pt idx="14">
                  <c:v>9.9284007631312751E-24</c:v>
                </c:pt>
                <c:pt idx="15">
                  <c:v>1.6965954039364968E-23</c:v>
                </c:pt>
                <c:pt idx="16">
                  <c:v>2.468480746567365E-23</c:v>
                </c:pt>
                <c:pt idx="17">
                  <c:v>3.2360891484300436E-23</c:v>
                </c:pt>
                <c:pt idx="18">
                  <c:v>3.9522085611615887E-23</c:v>
                </c:pt>
                <c:pt idx="19">
                  <c:v>5.1434130856306767E-23</c:v>
                </c:pt>
                <c:pt idx="20">
                  <c:v>5.9895032742188047E-23</c:v>
                </c:pt>
                <c:pt idx="21">
                  <c:v>6.5361585041057115E-23</c:v>
                </c:pt>
                <c:pt idx="22">
                  <c:v>6.8509934148465791E-23</c:v>
                </c:pt>
                <c:pt idx="23">
                  <c:v>6.9959246120009496E-23</c:v>
                </c:pt>
              </c:numCache>
            </c:numRef>
          </c:yVal>
          <c:smooth val="1"/>
          <c:extLst>
            <c:ext xmlns:c16="http://schemas.microsoft.com/office/drawing/2014/chart" uri="{C3380CC4-5D6E-409C-BE32-E72D297353CC}">
              <c16:uniqueId val="{00000041-C904-4C23-BC56-108CBE96CAB0}"/>
            </c:ext>
          </c:extLst>
        </c:ser>
        <c:ser>
          <c:idx val="66"/>
          <c:order val="66"/>
          <c:spPr>
            <a:ln w="25400" cap="rnd">
              <a:solidFill>
                <a:srgbClr val="0066FF"/>
              </a:solidFill>
              <a:round/>
            </a:ln>
            <a:effectLst/>
          </c:spPr>
          <c:marker>
            <c:symbol val="none"/>
          </c:marker>
          <c:xVal>
            <c:numRef>
              <c:f>Rauscher!$JP$1:$KM$1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Rauscher!$JP$69:$KM$69</c:f>
              <c:numCache>
                <c:formatCode>0E+00</c:formatCode>
                <c:ptCount val="24"/>
                <c:pt idx="0">
                  <c:v>3.7582318968151864E-27</c:v>
                </c:pt>
                <c:pt idx="1">
                  <c:v>5.9401055733735103E-23</c:v>
                </c:pt>
                <c:pt idx="2">
                  <c:v>8.0862170047319702E-20</c:v>
                </c:pt>
                <c:pt idx="3">
                  <c:v>3.7103320136516791E-15</c:v>
                </c:pt>
                <c:pt idx="4">
                  <c:v>2.5642783944970912E-12</c:v>
                </c:pt>
                <c:pt idx="5">
                  <c:v>2.5607022779696689E-10</c:v>
                </c:pt>
                <c:pt idx="6">
                  <c:v>8.5589407195053937E-9</c:v>
                </c:pt>
                <c:pt idx="7">
                  <c:v>1.3018053483936232E-7</c:v>
                </c:pt>
                <c:pt idx="8">
                  <c:v>1.1069279381861752E-6</c:v>
                </c:pt>
                <c:pt idx="9">
                  <c:v>6.1108040547083267E-6</c:v>
                </c:pt>
                <c:pt idx="10">
                  <c:v>2.4411135990272514E-5</c:v>
                </c:pt>
                <c:pt idx="11">
                  <c:v>1.5754478777591963E-3</c:v>
                </c:pt>
                <c:pt idx="12">
                  <c:v>1.186812873036589E-2</c:v>
                </c:pt>
                <c:pt idx="13">
                  <c:v>3.7532315424022272E-2</c:v>
                </c:pt>
                <c:pt idx="14">
                  <c:v>7.7331542606653508E-2</c:v>
                </c:pt>
                <c:pt idx="15">
                  <c:v>0.12535384156824994</c:v>
                </c:pt>
                <c:pt idx="16">
                  <c:v>0.17554034329159118</c:v>
                </c:pt>
                <c:pt idx="17">
                  <c:v>0.22355037277018738</c:v>
                </c:pt>
                <c:pt idx="18">
                  <c:v>0.26688346704687654</c:v>
                </c:pt>
                <c:pt idx="19">
                  <c:v>0.3359298866858797</c:v>
                </c:pt>
                <c:pt idx="20">
                  <c:v>0.38218567428515943</c:v>
                </c:pt>
                <c:pt idx="21">
                  <c:v>0.40996324456203415</c:v>
                </c:pt>
                <c:pt idx="22">
                  <c:v>0.4240771057524611</c:v>
                </c:pt>
                <c:pt idx="23">
                  <c:v>0.42854491457932392</c:v>
                </c:pt>
              </c:numCache>
            </c:numRef>
          </c:yVal>
          <c:smooth val="1"/>
          <c:extLst>
            <c:ext xmlns:c16="http://schemas.microsoft.com/office/drawing/2014/chart" uri="{C3380CC4-5D6E-409C-BE32-E72D297353CC}">
              <c16:uniqueId val="{00000042-C904-4C23-BC56-108CBE96CAB0}"/>
            </c:ext>
          </c:extLst>
        </c:ser>
        <c:dLbls>
          <c:showLegendKey val="0"/>
          <c:showVal val="0"/>
          <c:showCatName val="0"/>
          <c:showSerName val="0"/>
          <c:showPercent val="0"/>
          <c:showBubbleSize val="0"/>
        </c:dLbls>
        <c:axId val="764279072"/>
        <c:axId val="1004934048"/>
      </c:scatterChart>
      <c:valAx>
        <c:axId val="764279072"/>
        <c:scaling>
          <c:orientation val="minMax"/>
          <c:max val="4"/>
        </c:scaling>
        <c:delete val="0"/>
        <c:axPos val="b"/>
        <c:majorGridlines>
          <c:spPr>
            <a:ln w="9525" cap="flat" cmpd="sng" algn="ctr">
              <a:solidFill>
                <a:schemeClr val="bg1">
                  <a:lumMod val="85000"/>
                </a:schemeClr>
              </a:solidFill>
              <a:round/>
            </a:ln>
            <a:effectLst/>
          </c:spPr>
        </c:majorGridlines>
        <c:title>
          <c:tx>
            <c:rich>
              <a:bodyPr rot="0" spcFirstLastPara="1" vertOverflow="ellipsis" vert="horz" wrap="square" anchor="ctr" anchorCtr="1"/>
              <a:lstStyle/>
              <a:p>
                <a:pPr>
                  <a:defRPr sz="1600" b="0" i="0" u="none" strike="noStrike" kern="1200" baseline="0">
                    <a:solidFill>
                      <a:schemeClr val="tx1"/>
                    </a:solidFill>
                    <a:latin typeface="Cambria" panose="02040503050406030204" pitchFamily="18" charset="0"/>
                    <a:ea typeface="Cambria" panose="02040503050406030204" pitchFamily="18" charset="0"/>
                    <a:cs typeface="+mn-cs"/>
                  </a:defRPr>
                </a:pPr>
                <a:r>
                  <a:rPr lang="en-US"/>
                  <a:t>T9 (GK)</a:t>
                </a:r>
              </a:p>
            </c:rich>
          </c:tx>
          <c:overlay val="0"/>
          <c:spPr>
            <a:noFill/>
            <a:ln>
              <a:noFill/>
            </a:ln>
            <a:effectLst/>
          </c:spPr>
          <c:txPr>
            <a:bodyPr rot="0" spcFirstLastPara="1" vertOverflow="ellipsis" vert="horz" wrap="square" anchor="ctr" anchorCtr="1"/>
            <a:lstStyle/>
            <a:p>
              <a:pPr>
                <a:defRPr sz="1600" b="0" i="0" u="none" strike="noStrike" kern="1200" baseline="0">
                  <a:solidFill>
                    <a:schemeClr val="tx1"/>
                  </a:solidFill>
                  <a:latin typeface="Cambria" panose="02040503050406030204" pitchFamily="18" charset="0"/>
                  <a:ea typeface="Cambria" panose="02040503050406030204" pitchFamily="18" charset="0"/>
                  <a:cs typeface="+mn-cs"/>
                </a:defRPr>
              </a:pPr>
              <a:endParaRPr lang="en-US"/>
            </a:p>
          </c:txPr>
        </c:title>
        <c:numFmt formatCode="#,##0" sourceLinked="0"/>
        <c:majorTickMark val="none"/>
        <c:minorTickMark val="none"/>
        <c:tickLblPos val="nextTo"/>
        <c:spPr>
          <a:noFill/>
          <a:ln>
            <a:solidFill>
              <a:schemeClr val="tx2">
                <a:lumMod val="40000"/>
                <a:lumOff val="60000"/>
              </a:schemeClr>
            </a:solidFill>
          </a:ln>
          <a:effectLst/>
        </c:spPr>
        <c:txPr>
          <a:bodyPr rot="-60000000" spcFirstLastPara="1" vertOverflow="ellipsis" vert="horz" wrap="square" anchor="ctr" anchorCtr="1"/>
          <a:lstStyle/>
          <a:p>
            <a:pPr>
              <a:defRPr sz="1600" b="0" i="0" u="none" strike="noStrike" kern="1200" baseline="0">
                <a:solidFill>
                  <a:schemeClr val="tx1"/>
                </a:solidFill>
                <a:latin typeface="Cambria" panose="02040503050406030204" pitchFamily="18" charset="0"/>
                <a:ea typeface="Cambria" panose="02040503050406030204" pitchFamily="18" charset="0"/>
                <a:cs typeface="+mn-cs"/>
              </a:defRPr>
            </a:pPr>
            <a:endParaRPr lang="en-US"/>
          </a:p>
        </c:txPr>
        <c:crossAx val="1004934048"/>
        <c:crossesAt val="1.0000000000000011E-20"/>
        <c:crossBetween val="midCat"/>
        <c:majorUnit val="1"/>
      </c:valAx>
      <c:valAx>
        <c:axId val="1004934048"/>
        <c:scaling>
          <c:logBase val="10"/>
          <c:orientation val="minMax"/>
          <c:min val="1.0000000000000008E-14"/>
        </c:scaling>
        <c:delete val="0"/>
        <c:axPos val="l"/>
        <c:majorGridlines>
          <c:spPr>
            <a:ln w="9525" cap="flat" cmpd="sng" algn="ctr">
              <a:solidFill>
                <a:schemeClr val="tx2">
                  <a:lumMod val="15000"/>
                  <a:lumOff val="85000"/>
                </a:schemeClr>
              </a:solidFill>
              <a:round/>
            </a:ln>
            <a:effectLst/>
          </c:spPr>
        </c:majorGridlines>
        <c:title>
          <c:tx>
            <c:rich>
              <a:bodyPr rot="-5400000" spcFirstLastPara="1" vertOverflow="ellipsis" vert="horz" wrap="square" anchor="ctr" anchorCtr="1"/>
              <a:lstStyle/>
              <a:p>
                <a:pPr>
                  <a:defRPr sz="1500" b="0" i="0" u="none" strike="noStrike" kern="1200" baseline="0">
                    <a:solidFill>
                      <a:schemeClr val="tx1"/>
                    </a:solidFill>
                    <a:latin typeface="Cambria" panose="02040503050406030204" pitchFamily="18" charset="0"/>
                    <a:ea typeface="Cambria" panose="02040503050406030204" pitchFamily="18" charset="0"/>
                    <a:cs typeface="+mn-cs"/>
                  </a:defRPr>
                </a:pPr>
                <a:r>
                  <a:rPr lang="en-US" sz="1500"/>
                  <a:t>Reaction Rate (cm3 s−1 mol−1)</a:t>
                </a:r>
              </a:p>
            </c:rich>
          </c:tx>
          <c:layout>
            <c:manualLayout>
              <c:xMode val="edge"/>
              <c:yMode val="edge"/>
              <c:x val="1.4066929133858265E-2"/>
              <c:y val="0.11077223680373287"/>
            </c:manualLayout>
          </c:layout>
          <c:overlay val="0"/>
          <c:spPr>
            <a:noFill/>
            <a:ln>
              <a:noFill/>
            </a:ln>
            <a:effectLst/>
          </c:spPr>
          <c:txPr>
            <a:bodyPr rot="-5400000" spcFirstLastPara="1" vertOverflow="ellipsis" vert="horz" wrap="square" anchor="ctr" anchorCtr="1"/>
            <a:lstStyle/>
            <a:p>
              <a:pPr>
                <a:defRPr sz="1500" b="0" i="0" u="none" strike="noStrike" kern="1200" baseline="0">
                  <a:solidFill>
                    <a:schemeClr val="tx1"/>
                  </a:solidFill>
                  <a:latin typeface="Cambria" panose="02040503050406030204" pitchFamily="18" charset="0"/>
                  <a:ea typeface="Cambria" panose="02040503050406030204" pitchFamily="18" charset="0"/>
                  <a:cs typeface="+mn-cs"/>
                </a:defRPr>
              </a:pPr>
              <a:endParaRPr lang="en-US"/>
            </a:p>
          </c:txPr>
        </c:title>
        <c:numFmt formatCode="0E+00" sourceLinked="1"/>
        <c:majorTickMark val="none"/>
        <c:minorTickMark val="none"/>
        <c:tickLblPos val="nextTo"/>
        <c:spPr>
          <a:noFill/>
          <a:ln>
            <a:solidFill>
              <a:schemeClr val="tx2">
                <a:lumMod val="40000"/>
                <a:lumOff val="60000"/>
              </a:schemeClr>
            </a:solidFill>
          </a:ln>
          <a:effectLst/>
        </c:spPr>
        <c:txPr>
          <a:bodyPr rot="-60000000" spcFirstLastPara="1" vertOverflow="ellipsis" vert="horz" wrap="square" anchor="ctr" anchorCtr="1"/>
          <a:lstStyle/>
          <a:p>
            <a:pPr>
              <a:defRPr sz="1600" b="0" i="0" u="none" strike="noStrike" kern="1200" baseline="0">
                <a:solidFill>
                  <a:schemeClr val="tx1"/>
                </a:solidFill>
                <a:latin typeface="Cambria" panose="02040503050406030204" pitchFamily="18" charset="0"/>
                <a:ea typeface="Cambria" panose="02040503050406030204" pitchFamily="18" charset="0"/>
                <a:cs typeface="+mn-cs"/>
              </a:defRPr>
            </a:pPr>
            <a:endParaRPr lang="en-US"/>
          </a:p>
        </c:txPr>
        <c:crossAx val="764279072"/>
        <c:crosses val="autoZero"/>
        <c:crossBetween val="midCat"/>
        <c:majorUnit val="100"/>
      </c:valAx>
      <c:spPr>
        <a:noFill/>
        <a:ln>
          <a:solidFill>
            <a:schemeClr val="bg1">
              <a:lumMod val="50000"/>
            </a:schemeClr>
          </a:solid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600" b="0">
          <a:solidFill>
            <a:schemeClr val="tx1"/>
          </a:solidFill>
          <a:latin typeface="Cambria" panose="02040503050406030204" pitchFamily="18" charset="0"/>
          <a:ea typeface="Cambria" panose="02040503050406030204" pitchFamily="18" charset="0"/>
        </a:defRPr>
      </a:pPr>
      <a:endParaRPr lang="en-US"/>
    </a:p>
  </c:txPr>
  <c:externalData r:id="rId4">
    <c:autoUpdate val="0"/>
  </c:externalData>
</c:chartSpace>
</file>

<file path=ppt/charts/chart1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title>
      <c:tx>
        <c:rich>
          <a:bodyPr rot="0" spcFirstLastPara="1" vertOverflow="ellipsis" vert="horz" wrap="square" anchor="ctr" anchorCtr="1"/>
          <a:lstStyle/>
          <a:p>
            <a:pPr>
              <a:defRPr sz="1600" b="0" i="0" u="none" strike="noStrike" kern="1200" baseline="0">
                <a:solidFill>
                  <a:schemeClr val="tx1"/>
                </a:solidFill>
                <a:latin typeface="Cambria" panose="02040503050406030204" pitchFamily="18" charset="0"/>
                <a:ea typeface="Cambria" panose="02040503050406030204" pitchFamily="18" charset="0"/>
                <a:cs typeface="+mn-cs"/>
              </a:defRPr>
            </a:pPr>
            <a:r>
              <a:rPr lang="en-US" sz="1600"/>
              <a:t>(p,γ</a:t>
            </a:r>
            <a:r>
              <a:rPr lang="el-GR" sz="1600"/>
              <a:t>)</a:t>
            </a:r>
            <a:r>
              <a:rPr lang="en-US" sz="1600"/>
              <a:t> reaction rate contributions from Brown's 66 resonances with interpolated Rauscher's Γp and Rauscher's Γα</a:t>
            </a:r>
          </a:p>
        </c:rich>
      </c:tx>
      <c:overlay val="0"/>
      <c:spPr>
        <a:noFill/>
        <a:ln>
          <a:noFill/>
        </a:ln>
        <a:effectLst/>
      </c:spPr>
      <c:txPr>
        <a:bodyPr rot="0" spcFirstLastPara="1" vertOverflow="ellipsis" vert="horz" wrap="square" anchor="ctr" anchorCtr="1"/>
        <a:lstStyle/>
        <a:p>
          <a:pPr>
            <a:defRPr sz="1600" b="0" i="0" u="none" strike="noStrike" kern="1200" baseline="0">
              <a:solidFill>
                <a:schemeClr val="tx1"/>
              </a:solidFill>
              <a:latin typeface="Cambria" panose="02040503050406030204" pitchFamily="18" charset="0"/>
              <a:ea typeface="Cambria" panose="02040503050406030204" pitchFamily="18" charset="0"/>
              <a:cs typeface="+mn-cs"/>
            </a:defRPr>
          </a:pPr>
          <a:endParaRPr lang="en-US"/>
        </a:p>
      </c:txPr>
    </c:title>
    <c:autoTitleDeleted val="0"/>
    <c:plotArea>
      <c:layout>
        <c:manualLayout>
          <c:layoutTarget val="inner"/>
          <c:xMode val="edge"/>
          <c:yMode val="edge"/>
          <c:x val="0.13860642373211107"/>
          <c:y val="0.15850439051490053"/>
          <c:w val="0.83893534983982399"/>
          <c:h val="0.65881014873140853"/>
        </c:manualLayout>
      </c:layout>
      <c:scatterChart>
        <c:scatterStyle val="smoothMarker"/>
        <c:varyColors val="0"/>
        <c:ser>
          <c:idx val="0"/>
          <c:order val="0"/>
          <c:spPr>
            <a:ln w="9525" cap="rnd">
              <a:solidFill>
                <a:schemeClr val="accent1"/>
              </a:solidFill>
              <a:round/>
            </a:ln>
            <a:effectLst/>
          </c:spPr>
          <c:marker>
            <c:symbol val="none"/>
          </c:marker>
          <c:xVal>
            <c:numRef>
              <c:f>Rauscher!$KO$1:$LL$1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Rauscher!$KO$3:$LL$3</c:f>
              <c:numCache>
                <c:formatCode>0%</c:formatCode>
                <c:ptCount val="24"/>
                <c:pt idx="0">
                  <c:v>0.93923513464226704</c:v>
                </c:pt>
                <c:pt idx="1">
                  <c:v>0.42249017416075679</c:v>
                </c:pt>
                <c:pt idx="2">
                  <c:v>2.3038391829773509E-2</c:v>
                </c:pt>
                <c:pt idx="3">
                  <c:v>3.1235090655339553E-5</c:v>
                </c:pt>
                <c:pt idx="4">
                  <c:v>3.1381934128237128E-7</c:v>
                </c:pt>
                <c:pt idx="5">
                  <c:v>9.317925557894451E-9</c:v>
                </c:pt>
                <c:pt idx="6">
                  <c:v>5.4712355541587341E-10</c:v>
                </c:pt>
                <c:pt idx="7">
                  <c:v>5.6174402800525208E-11</c:v>
                </c:pt>
                <c:pt idx="8">
                  <c:v>8.984143862693599E-12</c:v>
                </c:pt>
                <c:pt idx="9">
                  <c:v>2.024270183167639E-12</c:v>
                </c:pt>
                <c:pt idx="10">
                  <c:v>5.933927953158468E-13</c:v>
                </c:pt>
                <c:pt idx="11">
                  <c:v>1.2911845095136246E-14</c:v>
                </c:pt>
                <c:pt idx="12">
                  <c:v>1.7881398482739151E-15</c:v>
                </c:pt>
                <c:pt idx="13">
                  <c:v>5.3764182373506476E-16</c:v>
                </c:pt>
                <c:pt idx="14">
                  <c:v>2.3993281849004624E-16</c:v>
                </c:pt>
                <c:pt idx="15">
                  <c:v>1.3448949125222211E-16</c:v>
                </c:pt>
                <c:pt idx="16">
                  <c:v>8.7008368455725811E-17</c:v>
                </c:pt>
                <c:pt idx="17">
                  <c:v>6.1963180425014424E-17</c:v>
                </c:pt>
                <c:pt idx="18">
                  <c:v>4.7205339390725198E-17</c:v>
                </c:pt>
                <c:pt idx="19">
                  <c:v>3.1365497494050721E-17</c:v>
                </c:pt>
                <c:pt idx="20">
                  <c:v>2.3410255959461411E-17</c:v>
                </c:pt>
                <c:pt idx="21">
                  <c:v>1.8793067312592113E-17</c:v>
                </c:pt>
                <c:pt idx="22">
                  <c:v>1.5838678278120175E-17</c:v>
                </c:pt>
                <c:pt idx="23">
                  <c:v>1.3811827598727824E-17</c:v>
                </c:pt>
              </c:numCache>
            </c:numRef>
          </c:yVal>
          <c:smooth val="1"/>
          <c:extLst>
            <c:ext xmlns:c16="http://schemas.microsoft.com/office/drawing/2014/chart" uri="{C3380CC4-5D6E-409C-BE32-E72D297353CC}">
              <c16:uniqueId val="{00000000-FB37-4266-9FCF-9E705F2DEDAC}"/>
            </c:ext>
          </c:extLst>
        </c:ser>
        <c:ser>
          <c:idx val="1"/>
          <c:order val="1"/>
          <c:spPr>
            <a:ln w="9525" cap="rnd">
              <a:solidFill>
                <a:schemeClr val="accent2"/>
              </a:solidFill>
              <a:round/>
            </a:ln>
            <a:effectLst/>
          </c:spPr>
          <c:marker>
            <c:symbol val="none"/>
          </c:marker>
          <c:xVal>
            <c:numRef>
              <c:f>Rauscher!$KO$1:$LL$1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Rauscher!$KO$4:$LL$4</c:f>
              <c:numCache>
                <c:formatCode>0%</c:formatCode>
                <c:ptCount val="24"/>
                <c:pt idx="0">
                  <c:v>2.6841518989714936E-11</c:v>
                </c:pt>
                <c:pt idx="1">
                  <c:v>3.4756082282506477E-4</c:v>
                </c:pt>
                <c:pt idx="2">
                  <c:v>0.10168504526023535</c:v>
                </c:pt>
                <c:pt idx="3">
                  <c:v>0.73967070553533676</c:v>
                </c:pt>
                <c:pt idx="4">
                  <c:v>0.54434058507121563</c:v>
                </c:pt>
                <c:pt idx="5">
                  <c:v>0.21251395921921368</c:v>
                </c:pt>
                <c:pt idx="6">
                  <c:v>6.9513920575154931E-2</c:v>
                </c:pt>
                <c:pt idx="7">
                  <c:v>2.4340164502098971E-2</c:v>
                </c:pt>
                <c:pt idx="8">
                  <c:v>9.7692393162640955E-3</c:v>
                </c:pt>
                <c:pt idx="9">
                  <c:v>4.5024796225980011E-3</c:v>
                </c:pt>
                <c:pt idx="10">
                  <c:v>2.339725607657809E-3</c:v>
                </c:pt>
                <c:pt idx="11">
                  <c:v>2.8361494418493413E-4</c:v>
                </c:pt>
                <c:pt idx="12">
                  <c:v>9.2704615593157232E-5</c:v>
                </c:pt>
                <c:pt idx="13">
                  <c:v>4.6662538891182324E-5</c:v>
                </c:pt>
                <c:pt idx="14">
                  <c:v>2.935949653433635E-5</c:v>
                </c:pt>
                <c:pt idx="15">
                  <c:v>2.10332814796599E-5</c:v>
                </c:pt>
                <c:pt idx="16">
                  <c:v>1.6356843910583336E-5</c:v>
                </c:pt>
                <c:pt idx="17">
                  <c:v>1.3441013913562091E-5</c:v>
                </c:pt>
                <c:pt idx="18">
                  <c:v>1.1481994391287146E-5</c:v>
                </c:pt>
                <c:pt idx="19">
                  <c:v>9.0587901829757012E-6</c:v>
                </c:pt>
                <c:pt idx="20">
                  <c:v>7.643707330529761E-6</c:v>
                </c:pt>
                <c:pt idx="21">
                  <c:v>6.7275271295589664E-6</c:v>
                </c:pt>
                <c:pt idx="22">
                  <c:v>6.090551902023777E-6</c:v>
                </c:pt>
                <c:pt idx="23">
                  <c:v>5.6240969436226892E-6</c:v>
                </c:pt>
              </c:numCache>
            </c:numRef>
          </c:yVal>
          <c:smooth val="1"/>
          <c:extLst>
            <c:ext xmlns:c16="http://schemas.microsoft.com/office/drawing/2014/chart" uri="{C3380CC4-5D6E-409C-BE32-E72D297353CC}">
              <c16:uniqueId val="{00000001-FB37-4266-9FCF-9E705F2DEDAC}"/>
            </c:ext>
          </c:extLst>
        </c:ser>
        <c:ser>
          <c:idx val="2"/>
          <c:order val="2"/>
          <c:spPr>
            <a:ln w="9525" cap="rnd">
              <a:solidFill>
                <a:schemeClr val="accent3"/>
              </a:solidFill>
              <a:round/>
            </a:ln>
            <a:effectLst/>
          </c:spPr>
          <c:marker>
            <c:symbol val="none"/>
          </c:marker>
          <c:xVal>
            <c:numRef>
              <c:f>Rauscher!$KO$1:$LL$1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Rauscher!$KO$5:$LL$5</c:f>
              <c:numCache>
                <c:formatCode>0%</c:formatCode>
                <c:ptCount val="24"/>
                <c:pt idx="0">
                  <c:v>7.7545010436564474E-21</c:v>
                </c:pt>
                <c:pt idx="1">
                  <c:v>1.261732787807146E-9</c:v>
                </c:pt>
                <c:pt idx="2">
                  <c:v>4.1379816447933645E-5</c:v>
                </c:pt>
                <c:pt idx="3">
                  <c:v>3.374153173269008E-2</c:v>
                </c:pt>
                <c:pt idx="4">
                  <c:v>0.26290239440409985</c:v>
                </c:pt>
                <c:pt idx="5">
                  <c:v>0.42285333347776266</c:v>
                </c:pt>
                <c:pt idx="6">
                  <c:v>0.35546190152609586</c:v>
                </c:pt>
                <c:pt idx="7">
                  <c:v>0.24425533434519775</c:v>
                </c:pt>
                <c:pt idx="8">
                  <c:v>0.16254767068240558</c:v>
                </c:pt>
                <c:pt idx="9">
                  <c:v>0.11101235936233868</c:v>
                </c:pt>
                <c:pt idx="10">
                  <c:v>7.9017660152122582E-2</c:v>
                </c:pt>
                <c:pt idx="11">
                  <c:v>2.461542441308575E-2</c:v>
                </c:pt>
                <c:pt idx="12">
                  <c:v>1.2898495748224891E-2</c:v>
                </c:pt>
                <c:pt idx="13">
                  <c:v>8.6175094121308075E-3</c:v>
                </c:pt>
                <c:pt idx="14">
                  <c:v>6.5485598561036851E-3</c:v>
                </c:pt>
                <c:pt idx="15">
                  <c:v>5.3686375635764866E-3</c:v>
                </c:pt>
                <c:pt idx="16">
                  <c:v>4.6193030165095229E-3</c:v>
                </c:pt>
                <c:pt idx="17">
                  <c:v>4.1064722117455082E-3</c:v>
                </c:pt>
                <c:pt idx="18">
                  <c:v>3.735787116913638E-3</c:v>
                </c:pt>
                <c:pt idx="19">
                  <c:v>3.2391188874646738E-3</c:v>
                </c:pt>
                <c:pt idx="20">
                  <c:v>2.9237528954422142E-3</c:v>
                </c:pt>
                <c:pt idx="21">
                  <c:v>2.7067741360898888E-3</c:v>
                </c:pt>
                <c:pt idx="22">
                  <c:v>2.5487847868341054E-3</c:v>
                </c:pt>
                <c:pt idx="23">
                  <c:v>2.4288085434385513E-3</c:v>
                </c:pt>
              </c:numCache>
            </c:numRef>
          </c:yVal>
          <c:smooth val="1"/>
          <c:extLst>
            <c:ext xmlns:c16="http://schemas.microsoft.com/office/drawing/2014/chart" uri="{C3380CC4-5D6E-409C-BE32-E72D297353CC}">
              <c16:uniqueId val="{00000002-FB37-4266-9FCF-9E705F2DEDAC}"/>
            </c:ext>
          </c:extLst>
        </c:ser>
        <c:ser>
          <c:idx val="3"/>
          <c:order val="3"/>
          <c:spPr>
            <a:ln w="9525" cap="rnd">
              <a:solidFill>
                <a:schemeClr val="accent4"/>
              </a:solidFill>
              <a:round/>
            </a:ln>
            <a:effectLst/>
          </c:spPr>
          <c:marker>
            <c:symbol val="none"/>
          </c:marker>
          <c:xVal>
            <c:numRef>
              <c:f>Rauscher!$KO$1:$LL$1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Rauscher!$KO$6:$LL$6</c:f>
              <c:numCache>
                <c:formatCode>0%</c:formatCode>
                <c:ptCount val="24"/>
                <c:pt idx="0">
                  <c:v>4.753455189341548E-30</c:v>
                </c:pt>
                <c:pt idx="1">
                  <c:v>3.1652932318455705E-15</c:v>
                </c:pt>
                <c:pt idx="2">
                  <c:v>6.6409563774614276E-9</c:v>
                </c:pt>
                <c:pt idx="3">
                  <c:v>3.4641953064594054E-4</c:v>
                </c:pt>
                <c:pt idx="4">
                  <c:v>2.1588867961776097E-2</c:v>
                </c:pt>
                <c:pt idx="5">
                  <c:v>0.12089928696761176</c:v>
                </c:pt>
                <c:pt idx="6">
                  <c:v>0.23346734373621297</c:v>
                </c:pt>
                <c:pt idx="7">
                  <c:v>0.29058721168559648</c:v>
                </c:pt>
                <c:pt idx="8">
                  <c:v>0.30193447907743054</c:v>
                </c:pt>
                <c:pt idx="9">
                  <c:v>0.29161033897071353</c:v>
                </c:pt>
                <c:pt idx="10">
                  <c:v>0.27387692976917377</c:v>
                </c:pt>
                <c:pt idx="11">
                  <c:v>0.19599171582219901</c:v>
                </c:pt>
                <c:pt idx="12">
                  <c:v>0.1556571241640344</c:v>
                </c:pt>
                <c:pt idx="13">
                  <c:v>0.13346624266928889</c:v>
                </c:pt>
                <c:pt idx="14">
                  <c:v>0.11977751255660872</c:v>
                </c:pt>
                <c:pt idx="15">
                  <c:v>0.11058429299589002</c:v>
                </c:pt>
                <c:pt idx="16">
                  <c:v>0.10401733332392273</c:v>
                </c:pt>
                <c:pt idx="17">
                  <c:v>9.9105573062831395E-2</c:v>
                </c:pt>
                <c:pt idx="18">
                  <c:v>9.5299637562739931E-2</c:v>
                </c:pt>
                <c:pt idx="19">
                  <c:v>8.9795780056772231E-2</c:v>
                </c:pt>
                <c:pt idx="20">
                  <c:v>8.6014098069954345E-2</c:v>
                </c:pt>
                <c:pt idx="21">
                  <c:v>8.3258952907770883E-2</c:v>
                </c:pt>
                <c:pt idx="22">
                  <c:v>8.1163740850536056E-2</c:v>
                </c:pt>
                <c:pt idx="23">
                  <c:v>7.9517394471669167E-2</c:v>
                </c:pt>
              </c:numCache>
            </c:numRef>
          </c:yVal>
          <c:smooth val="1"/>
          <c:extLst>
            <c:ext xmlns:c16="http://schemas.microsoft.com/office/drawing/2014/chart" uri="{C3380CC4-5D6E-409C-BE32-E72D297353CC}">
              <c16:uniqueId val="{00000003-FB37-4266-9FCF-9E705F2DEDAC}"/>
            </c:ext>
          </c:extLst>
        </c:ser>
        <c:ser>
          <c:idx val="4"/>
          <c:order val="4"/>
          <c:spPr>
            <a:ln w="9525" cap="rnd">
              <a:solidFill>
                <a:schemeClr val="accent5"/>
              </a:solidFill>
              <a:round/>
            </a:ln>
            <a:effectLst/>
          </c:spPr>
          <c:marker>
            <c:symbol val="none"/>
          </c:marker>
          <c:xVal>
            <c:numRef>
              <c:f>Rauscher!$KO$1:$LL$1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Rauscher!$KO$7:$LL$7</c:f>
              <c:numCache>
                <c:formatCode>0%</c:formatCode>
                <c:ptCount val="24"/>
                <c:pt idx="0">
                  <c:v>4.9477477540968051E-36</c:v>
                </c:pt>
                <c:pt idx="1">
                  <c:v>5.4375915093438184E-19</c:v>
                </c:pt>
                <c:pt idx="2">
                  <c:v>1.465617017065802E-11</c:v>
                </c:pt>
                <c:pt idx="3">
                  <c:v>9.8217637175299971E-6</c:v>
                </c:pt>
                <c:pt idx="4">
                  <c:v>2.1938938170324553E-3</c:v>
                </c:pt>
                <c:pt idx="5">
                  <c:v>2.6427047545080615E-2</c:v>
                </c:pt>
                <c:pt idx="6">
                  <c:v>8.5037502563222095E-2</c:v>
                </c:pt>
                <c:pt idx="7">
                  <c:v>0.15242649334848224</c:v>
                </c:pt>
                <c:pt idx="8">
                  <c:v>0.20820750261444224</c:v>
                </c:pt>
                <c:pt idx="9">
                  <c:v>0.24876332510062935</c:v>
                </c:pt>
                <c:pt idx="10">
                  <c:v>0.27698656357547469</c:v>
                </c:pt>
                <c:pt idx="11">
                  <c:v>0.33029379495392053</c:v>
                </c:pt>
                <c:pt idx="12">
                  <c:v>0.33861908083516695</c:v>
                </c:pt>
                <c:pt idx="13">
                  <c:v>0.33840883514270659</c:v>
                </c:pt>
                <c:pt idx="14">
                  <c:v>0.33635465154625893</c:v>
                </c:pt>
                <c:pt idx="15">
                  <c:v>0.33403772342368532</c:v>
                </c:pt>
                <c:pt idx="16">
                  <c:v>0.33186979419602219</c:v>
                </c:pt>
                <c:pt idx="17">
                  <c:v>0.32994385287617595</c:v>
                </c:pt>
                <c:pt idx="18">
                  <c:v>0.32825940395736941</c:v>
                </c:pt>
                <c:pt idx="19">
                  <c:v>0.32550510188586068</c:v>
                </c:pt>
                <c:pt idx="20">
                  <c:v>0.32337874616117418</c:v>
                </c:pt>
                <c:pt idx="21">
                  <c:v>0.32170124989494137</c:v>
                </c:pt>
                <c:pt idx="22">
                  <c:v>0.32034934182294006</c:v>
                </c:pt>
                <c:pt idx="23">
                  <c:v>0.31923897176472599</c:v>
                </c:pt>
              </c:numCache>
            </c:numRef>
          </c:yVal>
          <c:smooth val="1"/>
          <c:extLst>
            <c:ext xmlns:c16="http://schemas.microsoft.com/office/drawing/2014/chart" uri="{C3380CC4-5D6E-409C-BE32-E72D297353CC}">
              <c16:uniqueId val="{00000004-FB37-4266-9FCF-9E705F2DEDAC}"/>
            </c:ext>
          </c:extLst>
        </c:ser>
        <c:ser>
          <c:idx val="5"/>
          <c:order val="5"/>
          <c:spPr>
            <a:ln w="9525" cap="rnd">
              <a:solidFill>
                <a:schemeClr val="accent6"/>
              </a:solidFill>
              <a:round/>
            </a:ln>
            <a:effectLst/>
          </c:spPr>
          <c:marker>
            <c:symbol val="none"/>
          </c:marker>
          <c:xVal>
            <c:numRef>
              <c:f>Rauscher!$KO$1:$LL$1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Rauscher!$KO$8:$LL$8</c:f>
              <c:numCache>
                <c:formatCode>0%</c:formatCode>
                <c:ptCount val="24"/>
                <c:pt idx="0">
                  <c:v>0</c:v>
                </c:pt>
                <c:pt idx="1">
                  <c:v>0</c:v>
                </c:pt>
                <c:pt idx="2">
                  <c:v>0</c:v>
                </c:pt>
                <c:pt idx="3">
                  <c:v>0</c:v>
                </c:pt>
                <c:pt idx="4">
                  <c:v>0</c:v>
                </c:pt>
                <c:pt idx="5">
                  <c:v>0</c:v>
                </c:pt>
                <c:pt idx="6">
                  <c:v>0</c:v>
                </c:pt>
                <c:pt idx="7">
                  <c:v>0</c:v>
                </c:pt>
                <c:pt idx="8">
                  <c:v>0</c:v>
                </c:pt>
                <c:pt idx="9">
                  <c:v>0</c:v>
                </c:pt>
                <c:pt idx="10">
                  <c:v>0</c:v>
                </c:pt>
                <c:pt idx="11">
                  <c:v>0</c:v>
                </c:pt>
                <c:pt idx="12">
                  <c:v>0</c:v>
                </c:pt>
                <c:pt idx="13">
                  <c:v>0</c:v>
                </c:pt>
                <c:pt idx="14">
                  <c:v>0</c:v>
                </c:pt>
                <c:pt idx="15">
                  <c:v>0</c:v>
                </c:pt>
                <c:pt idx="16">
                  <c:v>0</c:v>
                </c:pt>
                <c:pt idx="17">
                  <c:v>0</c:v>
                </c:pt>
                <c:pt idx="18">
                  <c:v>0</c:v>
                </c:pt>
                <c:pt idx="19">
                  <c:v>0</c:v>
                </c:pt>
                <c:pt idx="20">
                  <c:v>0</c:v>
                </c:pt>
                <c:pt idx="21">
                  <c:v>0</c:v>
                </c:pt>
                <c:pt idx="22">
                  <c:v>0</c:v>
                </c:pt>
                <c:pt idx="23">
                  <c:v>0</c:v>
                </c:pt>
              </c:numCache>
            </c:numRef>
          </c:yVal>
          <c:smooth val="1"/>
          <c:extLst>
            <c:ext xmlns:c16="http://schemas.microsoft.com/office/drawing/2014/chart" uri="{C3380CC4-5D6E-409C-BE32-E72D297353CC}">
              <c16:uniqueId val="{00000005-FB37-4266-9FCF-9E705F2DEDAC}"/>
            </c:ext>
          </c:extLst>
        </c:ser>
        <c:ser>
          <c:idx val="6"/>
          <c:order val="6"/>
          <c:spPr>
            <a:ln w="9525" cap="rnd">
              <a:solidFill>
                <a:schemeClr val="accent1">
                  <a:lumMod val="60000"/>
                </a:schemeClr>
              </a:solidFill>
              <a:round/>
            </a:ln>
            <a:effectLst/>
          </c:spPr>
          <c:marker>
            <c:symbol val="none"/>
          </c:marker>
          <c:xVal>
            <c:numRef>
              <c:f>Rauscher!$KO$1:$LL$1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Rauscher!$KO$9:$LL$9</c:f>
              <c:numCache>
                <c:formatCode>0%</c:formatCode>
                <c:ptCount val="24"/>
                <c:pt idx="0">
                  <c:v>0</c:v>
                </c:pt>
                <c:pt idx="1">
                  <c:v>0</c:v>
                </c:pt>
                <c:pt idx="2">
                  <c:v>0</c:v>
                </c:pt>
                <c:pt idx="3">
                  <c:v>0</c:v>
                </c:pt>
                <c:pt idx="4">
                  <c:v>0</c:v>
                </c:pt>
                <c:pt idx="5">
                  <c:v>0</c:v>
                </c:pt>
                <c:pt idx="6">
                  <c:v>0</c:v>
                </c:pt>
                <c:pt idx="7">
                  <c:v>0</c:v>
                </c:pt>
                <c:pt idx="8">
                  <c:v>0</c:v>
                </c:pt>
                <c:pt idx="9">
                  <c:v>0</c:v>
                </c:pt>
                <c:pt idx="10">
                  <c:v>0</c:v>
                </c:pt>
                <c:pt idx="11">
                  <c:v>0</c:v>
                </c:pt>
                <c:pt idx="12">
                  <c:v>0</c:v>
                </c:pt>
                <c:pt idx="13">
                  <c:v>0</c:v>
                </c:pt>
                <c:pt idx="14">
                  <c:v>0</c:v>
                </c:pt>
                <c:pt idx="15">
                  <c:v>0</c:v>
                </c:pt>
                <c:pt idx="16">
                  <c:v>0</c:v>
                </c:pt>
                <c:pt idx="17">
                  <c:v>0</c:v>
                </c:pt>
                <c:pt idx="18">
                  <c:v>0</c:v>
                </c:pt>
                <c:pt idx="19">
                  <c:v>0</c:v>
                </c:pt>
                <c:pt idx="20">
                  <c:v>0</c:v>
                </c:pt>
                <c:pt idx="21">
                  <c:v>0</c:v>
                </c:pt>
                <c:pt idx="22">
                  <c:v>0</c:v>
                </c:pt>
                <c:pt idx="23">
                  <c:v>0</c:v>
                </c:pt>
              </c:numCache>
            </c:numRef>
          </c:yVal>
          <c:smooth val="1"/>
          <c:extLst>
            <c:ext xmlns:c16="http://schemas.microsoft.com/office/drawing/2014/chart" uri="{C3380CC4-5D6E-409C-BE32-E72D297353CC}">
              <c16:uniqueId val="{00000006-FB37-4266-9FCF-9E705F2DEDAC}"/>
            </c:ext>
          </c:extLst>
        </c:ser>
        <c:ser>
          <c:idx val="7"/>
          <c:order val="7"/>
          <c:spPr>
            <a:ln w="9525" cap="rnd">
              <a:solidFill>
                <a:schemeClr val="accent2">
                  <a:lumMod val="60000"/>
                </a:schemeClr>
              </a:solidFill>
              <a:round/>
            </a:ln>
            <a:effectLst/>
          </c:spPr>
          <c:marker>
            <c:symbol val="none"/>
          </c:marker>
          <c:xVal>
            <c:numRef>
              <c:f>Rauscher!$KO$1:$LL$1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Rauscher!$KO$10:$LL$10</c:f>
              <c:numCache>
                <c:formatCode>0%</c:formatCode>
                <c:ptCount val="24"/>
                <c:pt idx="0">
                  <c:v>0</c:v>
                </c:pt>
                <c:pt idx="1">
                  <c:v>0</c:v>
                </c:pt>
                <c:pt idx="2">
                  <c:v>0</c:v>
                </c:pt>
                <c:pt idx="3">
                  <c:v>0</c:v>
                </c:pt>
                <c:pt idx="4">
                  <c:v>0</c:v>
                </c:pt>
                <c:pt idx="5">
                  <c:v>0</c:v>
                </c:pt>
                <c:pt idx="6">
                  <c:v>0</c:v>
                </c:pt>
                <c:pt idx="7">
                  <c:v>0</c:v>
                </c:pt>
                <c:pt idx="8">
                  <c:v>0</c:v>
                </c:pt>
                <c:pt idx="9">
                  <c:v>0</c:v>
                </c:pt>
                <c:pt idx="10">
                  <c:v>0</c:v>
                </c:pt>
                <c:pt idx="11">
                  <c:v>0</c:v>
                </c:pt>
                <c:pt idx="12">
                  <c:v>0</c:v>
                </c:pt>
                <c:pt idx="13">
                  <c:v>0</c:v>
                </c:pt>
                <c:pt idx="14">
                  <c:v>0</c:v>
                </c:pt>
                <c:pt idx="15">
                  <c:v>0</c:v>
                </c:pt>
                <c:pt idx="16">
                  <c:v>0</c:v>
                </c:pt>
                <c:pt idx="17">
                  <c:v>0</c:v>
                </c:pt>
                <c:pt idx="18">
                  <c:v>0</c:v>
                </c:pt>
                <c:pt idx="19">
                  <c:v>0</c:v>
                </c:pt>
                <c:pt idx="20">
                  <c:v>0</c:v>
                </c:pt>
                <c:pt idx="21">
                  <c:v>0</c:v>
                </c:pt>
                <c:pt idx="22">
                  <c:v>0</c:v>
                </c:pt>
                <c:pt idx="23">
                  <c:v>0</c:v>
                </c:pt>
              </c:numCache>
            </c:numRef>
          </c:yVal>
          <c:smooth val="1"/>
          <c:extLst>
            <c:ext xmlns:c16="http://schemas.microsoft.com/office/drawing/2014/chart" uri="{C3380CC4-5D6E-409C-BE32-E72D297353CC}">
              <c16:uniqueId val="{00000007-FB37-4266-9FCF-9E705F2DEDAC}"/>
            </c:ext>
          </c:extLst>
        </c:ser>
        <c:ser>
          <c:idx val="8"/>
          <c:order val="8"/>
          <c:spPr>
            <a:ln w="9525" cap="rnd">
              <a:solidFill>
                <a:schemeClr val="accent3">
                  <a:lumMod val="60000"/>
                </a:schemeClr>
              </a:solidFill>
              <a:round/>
            </a:ln>
            <a:effectLst/>
          </c:spPr>
          <c:marker>
            <c:symbol val="none"/>
          </c:marker>
          <c:xVal>
            <c:numRef>
              <c:f>Rauscher!$KO$1:$LL$1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Rauscher!$KO$11:$LL$11</c:f>
              <c:numCache>
                <c:formatCode>0%</c:formatCode>
                <c:ptCount val="24"/>
                <c:pt idx="0">
                  <c:v>0</c:v>
                </c:pt>
                <c:pt idx="1">
                  <c:v>0</c:v>
                </c:pt>
                <c:pt idx="2">
                  <c:v>0</c:v>
                </c:pt>
                <c:pt idx="3">
                  <c:v>0</c:v>
                </c:pt>
                <c:pt idx="4">
                  <c:v>0</c:v>
                </c:pt>
                <c:pt idx="5">
                  <c:v>0</c:v>
                </c:pt>
                <c:pt idx="6">
                  <c:v>0</c:v>
                </c:pt>
                <c:pt idx="7">
                  <c:v>0</c:v>
                </c:pt>
                <c:pt idx="8">
                  <c:v>0</c:v>
                </c:pt>
                <c:pt idx="9">
                  <c:v>0</c:v>
                </c:pt>
                <c:pt idx="10">
                  <c:v>0</c:v>
                </c:pt>
                <c:pt idx="11">
                  <c:v>0</c:v>
                </c:pt>
                <c:pt idx="12">
                  <c:v>0</c:v>
                </c:pt>
                <c:pt idx="13">
                  <c:v>0</c:v>
                </c:pt>
                <c:pt idx="14">
                  <c:v>0</c:v>
                </c:pt>
                <c:pt idx="15">
                  <c:v>0</c:v>
                </c:pt>
                <c:pt idx="16">
                  <c:v>0</c:v>
                </c:pt>
                <c:pt idx="17">
                  <c:v>0</c:v>
                </c:pt>
                <c:pt idx="18">
                  <c:v>0</c:v>
                </c:pt>
                <c:pt idx="19">
                  <c:v>0</c:v>
                </c:pt>
                <c:pt idx="20">
                  <c:v>0</c:v>
                </c:pt>
                <c:pt idx="21">
                  <c:v>0</c:v>
                </c:pt>
                <c:pt idx="22">
                  <c:v>0</c:v>
                </c:pt>
                <c:pt idx="23">
                  <c:v>0</c:v>
                </c:pt>
              </c:numCache>
            </c:numRef>
          </c:yVal>
          <c:smooth val="1"/>
          <c:extLst>
            <c:ext xmlns:c16="http://schemas.microsoft.com/office/drawing/2014/chart" uri="{C3380CC4-5D6E-409C-BE32-E72D297353CC}">
              <c16:uniqueId val="{00000008-FB37-4266-9FCF-9E705F2DEDAC}"/>
            </c:ext>
          </c:extLst>
        </c:ser>
        <c:ser>
          <c:idx val="9"/>
          <c:order val="9"/>
          <c:spPr>
            <a:ln w="9525" cap="rnd">
              <a:solidFill>
                <a:schemeClr val="accent4">
                  <a:lumMod val="60000"/>
                </a:schemeClr>
              </a:solidFill>
              <a:round/>
            </a:ln>
            <a:effectLst/>
          </c:spPr>
          <c:marker>
            <c:symbol val="none"/>
          </c:marker>
          <c:xVal>
            <c:numRef>
              <c:f>Rauscher!$KO$1:$LL$1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Rauscher!$KO$12:$LL$12</c:f>
              <c:numCache>
                <c:formatCode>0%</c:formatCode>
                <c:ptCount val="24"/>
                <c:pt idx="0">
                  <c:v>1.3027888505673694E-53</c:v>
                </c:pt>
                <c:pt idx="1">
                  <c:v>3.1209524031929439E-42</c:v>
                </c:pt>
                <c:pt idx="2">
                  <c:v>1.2419614262641803E-37</c:v>
                </c:pt>
                <c:pt idx="3">
                  <c:v>1.2288082897550049E-34</c:v>
                </c:pt>
                <c:pt idx="4">
                  <c:v>1.0546631586981232E-33</c:v>
                </c:pt>
                <c:pt idx="5">
                  <c:v>1.7976656916206497E-33</c:v>
                </c:pt>
                <c:pt idx="6">
                  <c:v>1.5707685217122881E-33</c:v>
                </c:pt>
                <c:pt idx="7">
                  <c:v>1.1095915912730048E-33</c:v>
                </c:pt>
                <c:pt idx="8">
                  <c:v>7.538758441459937E-34</c:v>
                </c:pt>
                <c:pt idx="9">
                  <c:v>5.2322729650178177E-34</c:v>
                </c:pt>
                <c:pt idx="10">
                  <c:v>3.7726212907846805E-34</c:v>
                </c:pt>
                <c:pt idx="11">
                  <c:v>1.2215924288573915E-34</c:v>
                </c:pt>
                <c:pt idx="12">
                  <c:v>6.5261649758233491E-35</c:v>
                </c:pt>
                <c:pt idx="13">
                  <c:v>4.4110373711277796E-35</c:v>
                </c:pt>
                <c:pt idx="14">
                  <c:v>3.3780398139543717E-35</c:v>
                </c:pt>
                <c:pt idx="15">
                  <c:v>2.7847296711185726E-35</c:v>
                </c:pt>
                <c:pt idx="16">
                  <c:v>2.4059987865528682E-35</c:v>
                </c:pt>
                <c:pt idx="17">
                  <c:v>2.1457930624157858E-35</c:v>
                </c:pt>
                <c:pt idx="18">
                  <c:v>1.9571362716323916E-35</c:v>
                </c:pt>
                <c:pt idx="19">
                  <c:v>1.7035144822739507E-35</c:v>
                </c:pt>
                <c:pt idx="20">
                  <c:v>1.5419120535956868E-35</c:v>
                </c:pt>
                <c:pt idx="21">
                  <c:v>1.4304443094101854E-35</c:v>
                </c:pt>
                <c:pt idx="22">
                  <c:v>1.3491247227772392E-35</c:v>
                </c:pt>
                <c:pt idx="23">
                  <c:v>1.287277608653639E-35</c:v>
                </c:pt>
              </c:numCache>
            </c:numRef>
          </c:yVal>
          <c:smooth val="1"/>
          <c:extLst>
            <c:ext xmlns:c16="http://schemas.microsoft.com/office/drawing/2014/chart" uri="{C3380CC4-5D6E-409C-BE32-E72D297353CC}">
              <c16:uniqueId val="{00000009-FB37-4266-9FCF-9E705F2DEDAC}"/>
            </c:ext>
          </c:extLst>
        </c:ser>
        <c:ser>
          <c:idx val="10"/>
          <c:order val="10"/>
          <c:spPr>
            <a:ln w="9525" cap="rnd">
              <a:solidFill>
                <a:schemeClr val="accent5">
                  <a:lumMod val="60000"/>
                </a:schemeClr>
              </a:solidFill>
              <a:round/>
            </a:ln>
            <a:effectLst/>
          </c:spPr>
          <c:marker>
            <c:symbol val="none"/>
          </c:marker>
          <c:xVal>
            <c:numRef>
              <c:f>Rauscher!$KO$1:$LL$1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Rauscher!$KO$13:$LL$13</c:f>
              <c:numCache>
                <c:formatCode>0%</c:formatCode>
                <c:ptCount val="24"/>
                <c:pt idx="0">
                  <c:v>9.3787366194766209E-55</c:v>
                </c:pt>
                <c:pt idx="1">
                  <c:v>7.1573330262769056E-41</c:v>
                </c:pt>
                <c:pt idx="2">
                  <c:v>5.0835731084927626E-35</c:v>
                </c:pt>
                <c:pt idx="3">
                  <c:v>8.9772224174386219E-31</c:v>
                </c:pt>
                <c:pt idx="4">
                  <c:v>3.2551429963637821E-29</c:v>
                </c:pt>
                <c:pt idx="5">
                  <c:v>1.3171774651075144E-28</c:v>
                </c:pt>
                <c:pt idx="6">
                  <c:v>2.0481743767252114E-28</c:v>
                </c:pt>
                <c:pt idx="7">
                  <c:v>2.183823079127697E-28</c:v>
                </c:pt>
                <c:pt idx="8">
                  <c:v>2.0204764308000044E-28</c:v>
                </c:pt>
                <c:pt idx="9">
                  <c:v>1.7829702398628334E-28</c:v>
                </c:pt>
                <c:pt idx="10">
                  <c:v>1.5578896973579559E-28</c:v>
                </c:pt>
                <c:pt idx="11">
                  <c:v>8.9771649177365243E-29</c:v>
                </c:pt>
                <c:pt idx="12">
                  <c:v>6.3977992403777645E-29</c:v>
                </c:pt>
                <c:pt idx="13">
                  <c:v>5.1405443485885798E-29</c:v>
                </c:pt>
                <c:pt idx="14">
                  <c:v>4.4177080585394828E-29</c:v>
                </c:pt>
                <c:pt idx="15">
                  <c:v>3.9543508707217929E-29</c:v>
                </c:pt>
                <c:pt idx="16">
                  <c:v>3.6341888934921519E-29</c:v>
                </c:pt>
                <c:pt idx="17">
                  <c:v>3.400633883544108E-29</c:v>
                </c:pt>
                <c:pt idx="18">
                  <c:v>3.2231540662739856E-29</c:v>
                </c:pt>
                <c:pt idx="19">
                  <c:v>2.9719244654560681E-29</c:v>
                </c:pt>
                <c:pt idx="20">
                  <c:v>2.80305420485821E-29</c:v>
                </c:pt>
                <c:pt idx="21">
                  <c:v>2.6819631950173251E-29</c:v>
                </c:pt>
                <c:pt idx="22">
                  <c:v>2.5909792456229086E-29</c:v>
                </c:pt>
                <c:pt idx="23">
                  <c:v>2.5201594980642761E-29</c:v>
                </c:pt>
              </c:numCache>
            </c:numRef>
          </c:yVal>
          <c:smooth val="1"/>
          <c:extLst>
            <c:ext xmlns:c16="http://schemas.microsoft.com/office/drawing/2014/chart" uri="{C3380CC4-5D6E-409C-BE32-E72D297353CC}">
              <c16:uniqueId val="{0000000A-FB37-4266-9FCF-9E705F2DEDAC}"/>
            </c:ext>
          </c:extLst>
        </c:ser>
        <c:ser>
          <c:idx val="11"/>
          <c:order val="11"/>
          <c:spPr>
            <a:ln w="9525" cap="rnd">
              <a:solidFill>
                <a:schemeClr val="accent6">
                  <a:lumMod val="60000"/>
                </a:schemeClr>
              </a:solidFill>
              <a:round/>
            </a:ln>
            <a:effectLst/>
          </c:spPr>
          <c:marker>
            <c:symbol val="none"/>
          </c:marker>
          <c:xVal>
            <c:numRef>
              <c:f>Rauscher!$KO$1:$LL$1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Rauscher!$KO$14:$LL$14</c:f>
              <c:numCache>
                <c:formatCode>0%</c:formatCode>
                <c:ptCount val="24"/>
                <c:pt idx="0">
                  <c:v>9.3385984536535129E-57</c:v>
                </c:pt>
                <c:pt idx="1">
                  <c:v>4.6481921568301275E-41</c:v>
                </c:pt>
                <c:pt idx="2">
                  <c:v>2.666242613604588E-34</c:v>
                </c:pt>
                <c:pt idx="3">
                  <c:v>3.8025096089300323E-29</c:v>
                </c:pt>
                <c:pt idx="4">
                  <c:v>3.9182963365415314E-27</c:v>
                </c:pt>
                <c:pt idx="5">
                  <c:v>2.9670906942815625E-26</c:v>
                </c:pt>
                <c:pt idx="6">
                  <c:v>7.006369008594069E-26</c:v>
                </c:pt>
                <c:pt idx="7">
                  <c:v>1.0068000006391473E-25</c:v>
                </c:pt>
                <c:pt idx="8">
                  <c:v>1.1651431939876603E-25</c:v>
                </c:pt>
                <c:pt idx="9">
                  <c:v>1.2236843905929292E-25</c:v>
                </c:pt>
                <c:pt idx="10">
                  <c:v>1.2289716953425342E-25</c:v>
                </c:pt>
                <c:pt idx="11">
                  <c:v>1.0754344087083477E-25</c:v>
                </c:pt>
                <c:pt idx="12">
                  <c:v>9.4448509015417389E-26</c:v>
                </c:pt>
                <c:pt idx="13">
                  <c:v>8.6021195360835189E-26</c:v>
                </c:pt>
                <c:pt idx="14">
                  <c:v>8.0367652900992058E-26</c:v>
                </c:pt>
                <c:pt idx="15">
                  <c:v>7.6362371975738674E-26</c:v>
                </c:pt>
                <c:pt idx="16">
                  <c:v>7.3392495807419172E-26</c:v>
                </c:pt>
                <c:pt idx="17">
                  <c:v>7.110890647909581E-26</c:v>
                </c:pt>
                <c:pt idx="18">
                  <c:v>6.9301264247649054E-26</c:v>
                </c:pt>
                <c:pt idx="19">
                  <c:v>6.662570449464656E-26</c:v>
                </c:pt>
                <c:pt idx="20">
                  <c:v>6.474340124053492E-26</c:v>
                </c:pt>
                <c:pt idx="21">
                  <c:v>6.3348568328627028E-26</c:v>
                </c:pt>
                <c:pt idx="22">
                  <c:v>6.2274163997180577E-26</c:v>
                </c:pt>
                <c:pt idx="23">
                  <c:v>6.1421438639577462E-26</c:v>
                </c:pt>
              </c:numCache>
            </c:numRef>
          </c:yVal>
          <c:smooth val="1"/>
          <c:extLst>
            <c:ext xmlns:c16="http://schemas.microsoft.com/office/drawing/2014/chart" uri="{C3380CC4-5D6E-409C-BE32-E72D297353CC}">
              <c16:uniqueId val="{0000000B-FB37-4266-9FCF-9E705F2DEDAC}"/>
            </c:ext>
          </c:extLst>
        </c:ser>
        <c:ser>
          <c:idx val="12"/>
          <c:order val="12"/>
          <c:spPr>
            <a:ln w="9525" cap="rnd">
              <a:solidFill>
                <a:schemeClr val="accent1">
                  <a:lumMod val="80000"/>
                  <a:lumOff val="20000"/>
                </a:schemeClr>
              </a:solidFill>
              <a:round/>
            </a:ln>
            <a:effectLst/>
          </c:spPr>
          <c:marker>
            <c:symbol val="none"/>
          </c:marker>
          <c:xVal>
            <c:numRef>
              <c:f>Rauscher!$KO$1:$LL$1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Rauscher!$KO$15:$LL$15</c:f>
              <c:numCache>
                <c:formatCode>0%</c:formatCode>
                <c:ptCount val="24"/>
                <c:pt idx="0">
                  <c:v>3.7257049499353322E-59</c:v>
                </c:pt>
                <c:pt idx="1">
                  <c:v>1.5856452267506668E-41</c:v>
                </c:pt>
                <c:pt idx="2">
                  <c:v>8.4104496126457436E-34</c:v>
                </c:pt>
                <c:pt idx="3">
                  <c:v>1.1091428020584534E-27</c:v>
                </c:pt>
                <c:pt idx="4">
                  <c:v>3.4754674191434196E-25</c:v>
                </c:pt>
                <c:pt idx="5">
                  <c:v>5.1291576056942162E-24</c:v>
                </c:pt>
                <c:pt idx="6">
                  <c:v>1.8897647716178711E-23</c:v>
                </c:pt>
                <c:pt idx="7">
                  <c:v>3.7312779853709351E-23</c:v>
                </c:pt>
                <c:pt idx="8">
                  <c:v>5.4801625916450536E-23</c:v>
                </c:pt>
                <c:pt idx="9">
                  <c:v>6.927608893684145E-23</c:v>
                </c:pt>
                <c:pt idx="10">
                  <c:v>8.0696678873198233E-23</c:v>
                </c:pt>
                <c:pt idx="11">
                  <c:v>1.1017859445692252E-22</c:v>
                </c:pt>
                <c:pt idx="12">
                  <c:v>1.2086711786019682E-22</c:v>
                </c:pt>
                <c:pt idx="13">
                  <c:v>1.2579934761307815E-22</c:v>
                </c:pt>
                <c:pt idx="14">
                  <c:v>1.2846774608120998E-22</c:v>
                </c:pt>
                <c:pt idx="15">
                  <c:v>1.3007449871574815E-22</c:v>
                </c:pt>
                <c:pt idx="16">
                  <c:v>1.3111861587542209E-22</c:v>
                </c:pt>
                <c:pt idx="17">
                  <c:v>1.3183680190245985E-22</c:v>
                </c:pt>
                <c:pt idx="18">
                  <c:v>1.3235299845544843E-22</c:v>
                </c:pt>
                <c:pt idx="19">
                  <c:v>1.330314710367751E-22</c:v>
                </c:pt>
                <c:pt idx="20">
                  <c:v>1.3344676675111752E-22</c:v>
                </c:pt>
                <c:pt idx="21">
                  <c:v>1.3372091001383017E-22</c:v>
                </c:pt>
                <c:pt idx="22">
                  <c:v>1.3391228021774641E-22</c:v>
                </c:pt>
                <c:pt idx="23">
                  <c:v>1.3405174370882789E-22</c:v>
                </c:pt>
              </c:numCache>
            </c:numRef>
          </c:yVal>
          <c:smooth val="1"/>
          <c:extLst>
            <c:ext xmlns:c16="http://schemas.microsoft.com/office/drawing/2014/chart" uri="{C3380CC4-5D6E-409C-BE32-E72D297353CC}">
              <c16:uniqueId val="{0000000C-FB37-4266-9FCF-9E705F2DEDAC}"/>
            </c:ext>
          </c:extLst>
        </c:ser>
        <c:ser>
          <c:idx val="13"/>
          <c:order val="13"/>
          <c:spPr>
            <a:ln w="9525" cap="rnd">
              <a:solidFill>
                <a:schemeClr val="accent2">
                  <a:lumMod val="80000"/>
                  <a:lumOff val="20000"/>
                </a:schemeClr>
              </a:solidFill>
              <a:round/>
            </a:ln>
            <a:effectLst/>
          </c:spPr>
          <c:marker>
            <c:symbol val="none"/>
          </c:marker>
          <c:xVal>
            <c:numRef>
              <c:f>Rauscher!$KO$1:$LL$1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Rauscher!$KO$16:$LL$16</c:f>
              <c:numCache>
                <c:formatCode>0%</c:formatCode>
                <c:ptCount val="24"/>
                <c:pt idx="0">
                  <c:v>1.9044937929737346E-4</c:v>
                </c:pt>
                <c:pt idx="1">
                  <c:v>7.0733805942313497E-7</c:v>
                </c:pt>
                <c:pt idx="2">
                  <c:v>3.5048155336338264E-9</c:v>
                </c:pt>
                <c:pt idx="3">
                  <c:v>4.3177586858738776E-13</c:v>
                </c:pt>
                <c:pt idx="4">
                  <c:v>1.3076652946807441E-15</c:v>
                </c:pt>
                <c:pt idx="5">
                  <c:v>1.8908492477051894E-17</c:v>
                </c:pt>
                <c:pt idx="6">
                  <c:v>6.8723235787749111E-19</c:v>
                </c:pt>
                <c:pt idx="7">
                  <c:v>5.0090690795449084E-20</c:v>
                </c:pt>
                <c:pt idx="8">
                  <c:v>6.195773492141554E-21</c:v>
                </c:pt>
                <c:pt idx="9">
                  <c:v>1.1431086962133306E-21</c:v>
                </c:pt>
                <c:pt idx="10">
                  <c:v>2.8557585931277734E-22</c:v>
                </c:pt>
                <c:pt idx="11">
                  <c:v>3.8463433409859857E-24</c:v>
                </c:pt>
                <c:pt idx="12">
                  <c:v>4.1908438752419046E-25</c:v>
                </c:pt>
                <c:pt idx="13">
                  <c:v>1.0911820209585779E-25</c:v>
                </c:pt>
                <c:pt idx="14">
                  <c:v>4.4241507352084837E-26</c:v>
                </c:pt>
                <c:pt idx="15">
                  <c:v>2.3156274249791567E-26</c:v>
                </c:pt>
                <c:pt idx="16">
                  <c:v>1.4230541110722839E-26</c:v>
                </c:pt>
                <c:pt idx="17">
                  <c:v>9.7372009640840322E-27</c:v>
                </c:pt>
                <c:pt idx="18">
                  <c:v>7.1846165008261588E-27</c:v>
                </c:pt>
                <c:pt idx="19">
                  <c:v>4.5502231867149936E-27</c:v>
                </c:pt>
                <c:pt idx="20">
                  <c:v>3.2817592495530087E-27</c:v>
                </c:pt>
                <c:pt idx="21">
                  <c:v>2.5676643593932914E-27</c:v>
                </c:pt>
                <c:pt idx="22">
                  <c:v>2.1211898605890004E-27</c:v>
                </c:pt>
                <c:pt idx="23">
                  <c:v>1.8204039585616873E-27</c:v>
                </c:pt>
              </c:numCache>
            </c:numRef>
          </c:yVal>
          <c:smooth val="1"/>
          <c:extLst>
            <c:ext xmlns:c16="http://schemas.microsoft.com/office/drawing/2014/chart" uri="{C3380CC4-5D6E-409C-BE32-E72D297353CC}">
              <c16:uniqueId val="{0000000D-FB37-4266-9FCF-9E705F2DEDAC}"/>
            </c:ext>
          </c:extLst>
        </c:ser>
        <c:ser>
          <c:idx val="14"/>
          <c:order val="14"/>
          <c:spPr>
            <a:ln w="9525" cap="rnd">
              <a:solidFill>
                <a:schemeClr val="accent3">
                  <a:lumMod val="80000"/>
                  <a:lumOff val="20000"/>
                </a:schemeClr>
              </a:solidFill>
              <a:round/>
            </a:ln>
            <a:effectLst/>
          </c:spPr>
          <c:marker>
            <c:symbol val="none"/>
          </c:marker>
          <c:xVal>
            <c:numRef>
              <c:f>Rauscher!$KO$1:$LL$1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Rauscher!$KO$17:$LL$17</c:f>
              <c:numCache>
                <c:formatCode>0%</c:formatCode>
                <c:ptCount val="24"/>
                <c:pt idx="0">
                  <c:v>2.2070249073991872E-3</c:v>
                </c:pt>
                <c:pt idx="1">
                  <c:v>0.2927139187314301</c:v>
                </c:pt>
                <c:pt idx="2">
                  <c:v>0.27407905582818642</c:v>
                </c:pt>
                <c:pt idx="3">
                  <c:v>6.3806274548728319E-3</c:v>
                </c:pt>
                <c:pt idx="4">
                  <c:v>2.6564325193177978E-4</c:v>
                </c:pt>
                <c:pt idx="5">
                  <c:v>1.8508763093677331E-5</c:v>
                </c:pt>
                <c:pt idx="6">
                  <c:v>1.9191236558158087E-6</c:v>
                </c:pt>
                <c:pt idx="7">
                  <c:v>2.957709873055405E-7</c:v>
                </c:pt>
                <c:pt idx="8">
                  <c:v>6.414952951486874E-8</c:v>
                </c:pt>
                <c:pt idx="9">
                  <c:v>1.8318292948997734E-8</c:v>
                </c:pt>
                <c:pt idx="10">
                  <c:v>6.4905064545616329E-9</c:v>
                </c:pt>
                <c:pt idx="11">
                  <c:v>2.4939285669149792E-10</c:v>
                </c:pt>
                <c:pt idx="12">
                  <c:v>4.5896215605493666E-11</c:v>
                </c:pt>
                <c:pt idx="13">
                  <c:v>1.6366516659800198E-11</c:v>
                </c:pt>
                <c:pt idx="14">
                  <c:v>8.1836066040926463E-12</c:v>
                </c:pt>
                <c:pt idx="15">
                  <c:v>4.9753467238980346E-12</c:v>
                </c:pt>
                <c:pt idx="16">
                  <c:v>3.4210227311554652E-12</c:v>
                </c:pt>
                <c:pt idx="17">
                  <c:v>2.5545157497215845E-12</c:v>
                </c:pt>
                <c:pt idx="18">
                  <c:v>2.0212962353320506E-12</c:v>
                </c:pt>
                <c:pt idx="19">
                  <c:v>1.4216312505181632E-12</c:v>
                </c:pt>
                <c:pt idx="20">
                  <c:v>1.1050473807986317E-12</c:v>
                </c:pt>
                <c:pt idx="21">
                  <c:v>9.1453930184978977E-13</c:v>
                </c:pt>
                <c:pt idx="22">
                  <c:v>7.8924822929583213E-13</c:v>
                </c:pt>
                <c:pt idx="23">
                  <c:v>7.0141945438873653E-13</c:v>
                </c:pt>
              </c:numCache>
            </c:numRef>
          </c:yVal>
          <c:smooth val="1"/>
          <c:extLst>
            <c:ext xmlns:c16="http://schemas.microsoft.com/office/drawing/2014/chart" uri="{C3380CC4-5D6E-409C-BE32-E72D297353CC}">
              <c16:uniqueId val="{0000000E-FB37-4266-9FCF-9E705F2DEDAC}"/>
            </c:ext>
          </c:extLst>
        </c:ser>
        <c:ser>
          <c:idx val="15"/>
          <c:order val="15"/>
          <c:spPr>
            <a:ln w="9525" cap="rnd">
              <a:solidFill>
                <a:schemeClr val="accent4">
                  <a:lumMod val="80000"/>
                  <a:lumOff val="20000"/>
                </a:schemeClr>
              </a:solidFill>
              <a:round/>
            </a:ln>
            <a:effectLst/>
          </c:spPr>
          <c:marker>
            <c:symbol val="none"/>
          </c:marker>
          <c:xVal>
            <c:numRef>
              <c:f>Rauscher!$KO$1:$LL$1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Rauscher!$KO$18:$LL$18</c:f>
              <c:numCache>
                <c:formatCode>0%</c:formatCode>
                <c:ptCount val="24"/>
                <c:pt idx="0">
                  <c:v>1.5791857836126614E-3</c:v>
                </c:pt>
                <c:pt idx="1">
                  <c:v>0.24449455857007765</c:v>
                </c:pt>
                <c:pt idx="2">
                  <c:v>0.24734411970883025</c:v>
                </c:pt>
                <c:pt idx="3">
                  <c:v>6.2214131836210388E-3</c:v>
                </c:pt>
                <c:pt idx="4">
                  <c:v>2.6923059019097424E-4</c:v>
                </c:pt>
                <c:pt idx="5">
                  <c:v>1.9199193543523592E-5</c:v>
                </c:pt>
                <c:pt idx="6">
                  <c:v>2.021755029026303E-6</c:v>
                </c:pt>
                <c:pt idx="7">
                  <c:v>3.1505119585974511E-7</c:v>
                </c:pt>
                <c:pt idx="8">
                  <c:v>6.8899969230105958E-8</c:v>
                </c:pt>
                <c:pt idx="9">
                  <c:v>1.9802067907597311E-8</c:v>
                </c:pt>
                <c:pt idx="10">
                  <c:v>7.0525167458789773E-9</c:v>
                </c:pt>
                <c:pt idx="11">
                  <c:v>2.7521337302851444E-10</c:v>
                </c:pt>
                <c:pt idx="12">
                  <c:v>5.1041378123443943E-11</c:v>
                </c:pt>
                <c:pt idx="13">
                  <c:v>1.8285960054221156E-11</c:v>
                </c:pt>
                <c:pt idx="14">
                  <c:v>9.1717086542054314E-12</c:v>
                </c:pt>
                <c:pt idx="15">
                  <c:v>5.5884176483554983E-12</c:v>
                </c:pt>
                <c:pt idx="16">
                  <c:v>3.8489428458667663E-12</c:v>
                </c:pt>
                <c:pt idx="17">
                  <c:v>2.8777567783181557E-12</c:v>
                </c:pt>
                <c:pt idx="18">
                  <c:v>2.2794153412548274E-12</c:v>
                </c:pt>
                <c:pt idx="19">
                  <c:v>1.6056558270818006E-12</c:v>
                </c:pt>
                <c:pt idx="20">
                  <c:v>1.2494716207721313E-12</c:v>
                </c:pt>
                <c:pt idx="21">
                  <c:v>1.0349225973883833E-12</c:v>
                </c:pt>
                <c:pt idx="22">
                  <c:v>8.9371513250735529E-13</c:v>
                </c:pt>
                <c:pt idx="23">
                  <c:v>7.9467088544639376E-13</c:v>
                </c:pt>
              </c:numCache>
            </c:numRef>
          </c:yVal>
          <c:smooth val="1"/>
          <c:extLst>
            <c:ext xmlns:c16="http://schemas.microsoft.com/office/drawing/2014/chart" uri="{C3380CC4-5D6E-409C-BE32-E72D297353CC}">
              <c16:uniqueId val="{0000000F-FB37-4266-9FCF-9E705F2DEDAC}"/>
            </c:ext>
          </c:extLst>
        </c:ser>
        <c:ser>
          <c:idx val="16"/>
          <c:order val="16"/>
          <c:spPr>
            <a:ln w="9525" cap="rnd">
              <a:solidFill>
                <a:schemeClr val="accent5">
                  <a:lumMod val="80000"/>
                  <a:lumOff val="20000"/>
                </a:schemeClr>
              </a:solidFill>
              <a:round/>
            </a:ln>
            <a:effectLst/>
          </c:spPr>
          <c:marker>
            <c:symbol val="none"/>
          </c:marker>
          <c:xVal>
            <c:numRef>
              <c:f>Rauscher!$KO$1:$LL$1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Rauscher!$KO$19:$LL$19</c:f>
              <c:numCache>
                <c:formatCode>0%</c:formatCode>
                <c:ptCount val="24"/>
                <c:pt idx="0">
                  <c:v>2.3499645967398599E-7</c:v>
                </c:pt>
                <c:pt idx="1">
                  <c:v>9.5519331376121407E-3</c:v>
                </c:pt>
                <c:pt idx="2">
                  <c:v>0.15657436419465429</c:v>
                </c:pt>
                <c:pt idx="3">
                  <c:v>6.381240354260416E-2</c:v>
                </c:pt>
                <c:pt idx="4">
                  <c:v>1.1115754757208276E-2</c:v>
                </c:pt>
                <c:pt idx="5">
                  <c:v>1.8280018767360354E-3</c:v>
                </c:pt>
                <c:pt idx="6">
                  <c:v>3.3600178213320558E-4</c:v>
                </c:pt>
                <c:pt idx="7">
                  <c:v>7.79459853215794E-5</c:v>
                </c:pt>
                <c:pt idx="8">
                  <c:v>2.2973720044923945E-5</c:v>
                </c:pt>
                <c:pt idx="9">
                  <c:v>8.3276524397898234E-6</c:v>
                </c:pt>
                <c:pt idx="10">
                  <c:v>3.5710503308179649E-6</c:v>
                </c:pt>
                <c:pt idx="11">
                  <c:v>2.4324323826653273E-7</c:v>
                </c:pt>
                <c:pt idx="12">
                  <c:v>5.9600970887977172E-8</c:v>
                </c:pt>
                <c:pt idx="13">
                  <c:v>2.5236233010433884E-8</c:v>
                </c:pt>
                <c:pt idx="14">
                  <c:v>1.4149493441724075E-8</c:v>
                </c:pt>
                <c:pt idx="15">
                  <c:v>9.3355392907651592E-9</c:v>
                </c:pt>
                <c:pt idx="16">
                  <c:v>6.825146114686965E-9</c:v>
                </c:pt>
                <c:pt idx="17">
                  <c:v>5.3454531375105155E-9</c:v>
                </c:pt>
                <c:pt idx="18">
                  <c:v>4.3942207220000078E-9</c:v>
                </c:pt>
                <c:pt idx="19">
                  <c:v>3.2726744086278067E-9</c:v>
                </c:pt>
                <c:pt idx="20">
                  <c:v>2.6500660241951509E-9</c:v>
                </c:pt>
                <c:pt idx="21">
                  <c:v>2.2615080358817981E-9</c:v>
                </c:pt>
                <c:pt idx="22">
                  <c:v>1.9988000513294478E-9</c:v>
                </c:pt>
                <c:pt idx="23">
                  <c:v>1.8105958570096684E-9</c:v>
                </c:pt>
              </c:numCache>
            </c:numRef>
          </c:yVal>
          <c:smooth val="1"/>
          <c:extLst>
            <c:ext xmlns:c16="http://schemas.microsoft.com/office/drawing/2014/chart" uri="{C3380CC4-5D6E-409C-BE32-E72D297353CC}">
              <c16:uniqueId val="{00000010-FB37-4266-9FCF-9E705F2DEDAC}"/>
            </c:ext>
          </c:extLst>
        </c:ser>
        <c:ser>
          <c:idx val="17"/>
          <c:order val="17"/>
          <c:spPr>
            <a:ln w="9525" cap="rnd">
              <a:solidFill>
                <a:schemeClr val="accent6">
                  <a:lumMod val="80000"/>
                  <a:lumOff val="20000"/>
                </a:schemeClr>
              </a:solidFill>
              <a:round/>
            </a:ln>
            <a:effectLst/>
          </c:spPr>
          <c:marker>
            <c:symbol val="none"/>
          </c:marker>
          <c:xVal>
            <c:numRef>
              <c:f>Rauscher!$KO$1:$LL$1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Rauscher!$KO$20:$LL$20</c:f>
              <c:numCache>
                <c:formatCode>0%</c:formatCode>
                <c:ptCount val="24"/>
                <c:pt idx="0">
                  <c:v>4.4533427353028416E-8</c:v>
                </c:pt>
                <c:pt idx="1">
                  <c:v>4.4067165175639533E-3</c:v>
                </c:pt>
                <c:pt idx="2">
                  <c:v>0.11270521604450112</c:v>
                </c:pt>
                <c:pt idx="3">
                  <c:v>7.1668444958144603E-2</c:v>
                </c:pt>
                <c:pt idx="4">
                  <c:v>1.5594145951867047E-2</c:v>
                </c:pt>
                <c:pt idx="5">
                  <c:v>2.9306174497523941E-3</c:v>
                </c:pt>
                <c:pt idx="6">
                  <c:v>5.8879481741013536E-4</c:v>
                </c:pt>
                <c:pt idx="7">
                  <c:v>1.4555129725173525E-4</c:v>
                </c:pt>
                <c:pt idx="8">
                  <c:v>4.4993896208230973E-5</c:v>
                </c:pt>
                <c:pt idx="9">
                  <c:v>1.6925629457966312E-5</c:v>
                </c:pt>
                <c:pt idx="10">
                  <c:v>7.4764972309362025E-6</c:v>
                </c:pt>
                <c:pt idx="11">
                  <c:v>5.5665086199859504E-7</c:v>
                </c:pt>
                <c:pt idx="12">
                  <c:v>1.42598644003728E-7</c:v>
                </c:pt>
                <c:pt idx="13">
                  <c:v>6.2012403070418037E-8</c:v>
                </c:pt>
                <c:pt idx="14">
                  <c:v>3.5393450625699317E-8</c:v>
                </c:pt>
                <c:pt idx="15">
                  <c:v>2.3650559033297556E-8</c:v>
                </c:pt>
                <c:pt idx="16">
                  <c:v>1.7456370164267362E-8</c:v>
                </c:pt>
                <c:pt idx="17">
                  <c:v>1.3773569596603251E-8</c:v>
                </c:pt>
                <c:pt idx="18">
                  <c:v>1.138989820427731E-8</c:v>
                </c:pt>
                <c:pt idx="19">
                  <c:v>8.5586401291291638E-9</c:v>
                </c:pt>
                <c:pt idx="20">
                  <c:v>6.9745895146683411E-9</c:v>
                </c:pt>
                <c:pt idx="21">
                  <c:v>5.9803980130284354E-9</c:v>
                </c:pt>
                <c:pt idx="22">
                  <c:v>5.3053165413889789E-9</c:v>
                </c:pt>
                <c:pt idx="23">
                  <c:v>4.82004916736942E-9</c:v>
                </c:pt>
              </c:numCache>
            </c:numRef>
          </c:yVal>
          <c:smooth val="1"/>
          <c:extLst>
            <c:ext xmlns:c16="http://schemas.microsoft.com/office/drawing/2014/chart" uri="{C3380CC4-5D6E-409C-BE32-E72D297353CC}">
              <c16:uniqueId val="{00000011-FB37-4266-9FCF-9E705F2DEDAC}"/>
            </c:ext>
          </c:extLst>
        </c:ser>
        <c:ser>
          <c:idx val="18"/>
          <c:order val="18"/>
          <c:spPr>
            <a:ln w="9525" cap="rnd">
              <a:solidFill>
                <a:schemeClr val="accent1">
                  <a:lumMod val="80000"/>
                </a:schemeClr>
              </a:solidFill>
              <a:round/>
            </a:ln>
            <a:effectLst/>
          </c:spPr>
          <c:marker>
            <c:symbol val="none"/>
          </c:marker>
          <c:xVal>
            <c:numRef>
              <c:f>Rauscher!$KO$1:$LL$1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Rauscher!$KO$21:$LL$21</c:f>
              <c:numCache>
                <c:formatCode>0%</c:formatCode>
                <c:ptCount val="24"/>
                <c:pt idx="0">
                  <c:v>2.2573220854953016E-14</c:v>
                </c:pt>
                <c:pt idx="1">
                  <c:v>2.1848170930833505E-6</c:v>
                </c:pt>
                <c:pt idx="2">
                  <c:v>1.747592884849514E-3</c:v>
                </c:pt>
                <c:pt idx="3">
                  <c:v>3.4755257771969167E-2</c:v>
                </c:pt>
                <c:pt idx="4">
                  <c:v>4.2291419995857234E-2</c:v>
                </c:pt>
                <c:pt idx="5">
                  <c:v>2.2325885247053416E-2</c:v>
                </c:pt>
                <c:pt idx="6">
                  <c:v>8.9300274066956772E-3</c:v>
                </c:pt>
                <c:pt idx="7">
                  <c:v>3.6099763959632578E-3</c:v>
                </c:pt>
                <c:pt idx="8">
                  <c:v>1.6137694341222611E-3</c:v>
                </c:pt>
                <c:pt idx="9">
                  <c:v>8.0878372263912994E-4</c:v>
                </c:pt>
                <c:pt idx="10">
                  <c:v>4.4943356338443329E-4</c:v>
                </c:pt>
                <c:pt idx="11">
                  <c:v>6.6617674367994595E-5</c:v>
                </c:pt>
                <c:pt idx="12">
                  <c:v>2.4079175119783066E-5</c:v>
                </c:pt>
                <c:pt idx="13">
                  <c:v>1.2874090197059757E-5</c:v>
                </c:pt>
                <c:pt idx="14">
                  <c:v>8.4327406361954412E-6</c:v>
                </c:pt>
                <c:pt idx="15">
                  <c:v>6.2173761365953039E-6</c:v>
                </c:pt>
                <c:pt idx="16">
                  <c:v>4.9403713459164548E-6</c:v>
                </c:pt>
                <c:pt idx="17">
                  <c:v>4.128308058932364E-6</c:v>
                </c:pt>
                <c:pt idx="18">
                  <c:v>3.5742208392040421E-6</c:v>
                </c:pt>
                <c:pt idx="19">
                  <c:v>2.8772011900748926E-6</c:v>
                </c:pt>
                <c:pt idx="20">
                  <c:v>2.4628846102941009E-6</c:v>
                </c:pt>
                <c:pt idx="21">
                  <c:v>2.1911669116612357E-6</c:v>
                </c:pt>
                <c:pt idx="22">
                  <c:v>2.0003990644084617E-6</c:v>
                </c:pt>
                <c:pt idx="23">
                  <c:v>1.8596224697967965E-6</c:v>
                </c:pt>
              </c:numCache>
            </c:numRef>
          </c:yVal>
          <c:smooth val="1"/>
          <c:extLst>
            <c:ext xmlns:c16="http://schemas.microsoft.com/office/drawing/2014/chart" uri="{C3380CC4-5D6E-409C-BE32-E72D297353CC}">
              <c16:uniqueId val="{00000012-FB37-4266-9FCF-9E705F2DEDAC}"/>
            </c:ext>
          </c:extLst>
        </c:ser>
        <c:ser>
          <c:idx val="19"/>
          <c:order val="19"/>
          <c:spPr>
            <a:ln w="9525" cap="rnd">
              <a:solidFill>
                <a:schemeClr val="accent2">
                  <a:lumMod val="80000"/>
                </a:schemeClr>
              </a:solidFill>
              <a:round/>
            </a:ln>
            <a:effectLst/>
          </c:spPr>
          <c:marker>
            <c:symbol val="none"/>
          </c:marker>
          <c:xVal>
            <c:numRef>
              <c:f>Rauscher!$KO$1:$LL$1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Rauscher!$KO$22:$LL$22</c:f>
              <c:numCache>
                <c:formatCode>0%</c:formatCode>
                <c:ptCount val="24"/>
                <c:pt idx="0">
                  <c:v>6.0578660105445679E-20</c:v>
                </c:pt>
                <c:pt idx="1">
                  <c:v>1.4809324220032368E-9</c:v>
                </c:pt>
                <c:pt idx="2">
                  <c:v>1.8825973199212112E-5</c:v>
                </c:pt>
                <c:pt idx="3">
                  <c:v>5.9502428897043524E-3</c:v>
                </c:pt>
                <c:pt idx="4">
                  <c:v>2.8864560788353907E-2</c:v>
                </c:pt>
                <c:pt idx="5">
                  <c:v>3.4936587151598926E-2</c:v>
                </c:pt>
                <c:pt idx="6">
                  <c:v>2.4297633880751436E-2</c:v>
                </c:pt>
                <c:pt idx="7">
                  <c:v>1.4581933972460173E-2</c:v>
                </c:pt>
                <c:pt idx="8">
                  <c:v>8.767018648892632E-3</c:v>
                </c:pt>
                <c:pt idx="9">
                  <c:v>5.5327697631678344E-3</c:v>
                </c:pt>
                <c:pt idx="10">
                  <c:v>3.6970514875100157E-3</c:v>
                </c:pt>
                <c:pt idx="11">
                  <c:v>9.5283755601849069E-4</c:v>
                </c:pt>
                <c:pt idx="12">
                  <c:v>4.5414099334863014E-4</c:v>
                </c:pt>
                <c:pt idx="13">
                  <c:v>2.8664044445977747E-4</c:v>
                </c:pt>
                <c:pt idx="14">
                  <c:v>2.0971888717944451E-4</c:v>
                </c:pt>
                <c:pt idx="15">
                  <c:v>1.6733849476146436E-4</c:v>
                </c:pt>
                <c:pt idx="16">
                  <c:v>1.4108740521249973E-4</c:v>
                </c:pt>
                <c:pt idx="17">
                  <c:v>1.2345841575060699E-4</c:v>
                </c:pt>
                <c:pt idx="18">
                  <c:v>1.1090367692759048E-4</c:v>
                </c:pt>
                <c:pt idx="19">
                  <c:v>9.4353656257843081E-5</c:v>
                </c:pt>
                <c:pt idx="20">
                  <c:v>8.4021905213225057E-5</c:v>
                </c:pt>
                <c:pt idx="21">
                  <c:v>7.7000560968351091E-5</c:v>
                </c:pt>
                <c:pt idx="22">
                  <c:v>7.1935794717065303E-5</c:v>
                </c:pt>
                <c:pt idx="23">
                  <c:v>6.8117887082191149E-5</c:v>
                </c:pt>
              </c:numCache>
            </c:numRef>
          </c:yVal>
          <c:smooth val="1"/>
          <c:extLst>
            <c:ext xmlns:c16="http://schemas.microsoft.com/office/drawing/2014/chart" uri="{C3380CC4-5D6E-409C-BE32-E72D297353CC}">
              <c16:uniqueId val="{00000013-FB37-4266-9FCF-9E705F2DEDAC}"/>
            </c:ext>
          </c:extLst>
        </c:ser>
        <c:ser>
          <c:idx val="20"/>
          <c:order val="20"/>
          <c:spPr>
            <a:ln w="25400" cap="rnd">
              <a:solidFill>
                <a:srgbClr val="FF0000"/>
              </a:solidFill>
              <a:round/>
            </a:ln>
            <a:effectLst/>
          </c:spPr>
          <c:marker>
            <c:symbol val="none"/>
          </c:marker>
          <c:xVal>
            <c:numRef>
              <c:f>Rauscher!$KO$1:$LL$1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Rauscher!$KO$23:$LL$23</c:f>
              <c:numCache>
                <c:formatCode>0%</c:formatCode>
                <c:ptCount val="24"/>
                <c:pt idx="0">
                  <c:v>2.4702789494029893E-23</c:v>
                </c:pt>
                <c:pt idx="1">
                  <c:v>1.4974699179032409E-11</c:v>
                </c:pt>
                <c:pt idx="2">
                  <c:v>9.47935018645948E-7</c:v>
                </c:pt>
                <c:pt idx="3">
                  <c:v>1.4919493888577834E-3</c:v>
                </c:pt>
                <c:pt idx="4">
                  <c:v>1.615040744280288E-2</c:v>
                </c:pt>
                <c:pt idx="5">
                  <c:v>3.1641603723749752E-2</c:v>
                </c:pt>
                <c:pt idx="6">
                  <c:v>3.0337629715220141E-2</c:v>
                </c:pt>
                <c:pt idx="7">
                  <c:v>2.2899844965189795E-2</c:v>
                </c:pt>
                <c:pt idx="8">
                  <c:v>1.6351935269501783E-2</c:v>
                </c:pt>
                <c:pt idx="9">
                  <c:v>1.1796676842141323E-2</c:v>
                </c:pt>
                <c:pt idx="10">
                  <c:v>8.7730876358554644E-3</c:v>
                </c:pt>
                <c:pt idx="11">
                  <c:v>3.1171341159002717E-3</c:v>
                </c:pt>
                <c:pt idx="12">
                  <c:v>1.7444043218760119E-3</c:v>
                </c:pt>
                <c:pt idx="13">
                  <c:v>1.2123438478663219E-3</c:v>
                </c:pt>
                <c:pt idx="14">
                  <c:v>9.4583159995721851E-4</c:v>
                </c:pt>
                <c:pt idx="15">
                  <c:v>7.9011823253060602E-4</c:v>
                </c:pt>
                <c:pt idx="16">
                  <c:v>6.8948438430202431E-4</c:v>
                </c:pt>
                <c:pt idx="17">
                  <c:v>6.1969338332709168E-4</c:v>
                </c:pt>
                <c:pt idx="18">
                  <c:v>5.687194501625255E-4</c:v>
                </c:pt>
                <c:pt idx="19">
                  <c:v>4.9963728015484706E-4</c:v>
                </c:pt>
                <c:pt idx="20">
                  <c:v>4.5524858208170706E-4</c:v>
                </c:pt>
                <c:pt idx="21">
                  <c:v>4.2444355885833373E-4</c:v>
                </c:pt>
                <c:pt idx="22">
                  <c:v>4.0186583853201726E-4</c:v>
                </c:pt>
                <c:pt idx="23">
                  <c:v>3.8463181167668536E-4</c:v>
                </c:pt>
              </c:numCache>
            </c:numRef>
          </c:yVal>
          <c:smooth val="1"/>
          <c:extLst>
            <c:ext xmlns:c16="http://schemas.microsoft.com/office/drawing/2014/chart" uri="{C3380CC4-5D6E-409C-BE32-E72D297353CC}">
              <c16:uniqueId val="{00000014-FB37-4266-9FCF-9E705F2DEDAC}"/>
            </c:ext>
          </c:extLst>
        </c:ser>
        <c:ser>
          <c:idx val="21"/>
          <c:order val="21"/>
          <c:spPr>
            <a:ln w="9525" cap="rnd">
              <a:solidFill>
                <a:schemeClr val="accent4">
                  <a:lumMod val="80000"/>
                </a:schemeClr>
              </a:solidFill>
              <a:round/>
            </a:ln>
            <a:effectLst/>
          </c:spPr>
          <c:marker>
            <c:symbol val="none"/>
          </c:marker>
          <c:xVal>
            <c:numRef>
              <c:f>Rauscher!$KO$1:$LL$1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Rauscher!$KO$24:$LL$24</c:f>
              <c:numCache>
                <c:formatCode>0%</c:formatCode>
                <c:ptCount val="24"/>
                <c:pt idx="0">
                  <c:v>5.6862708221205146E-25</c:v>
                </c:pt>
                <c:pt idx="1">
                  <c:v>1.5582531716364148E-12</c:v>
                </c:pt>
                <c:pt idx="2">
                  <c:v>2.0972860351358538E-7</c:v>
                </c:pt>
                <c:pt idx="3">
                  <c:v>7.0183071976523273E-4</c:v>
                </c:pt>
                <c:pt idx="4">
                  <c:v>1.1077999943459075E-2</c:v>
                </c:pt>
                <c:pt idx="5">
                  <c:v>2.72154875017671E-2</c:v>
                </c:pt>
                <c:pt idx="6">
                  <c:v>3.0343041718101774E-2</c:v>
                </c:pt>
                <c:pt idx="7">
                  <c:v>2.5509966813814858E-2</c:v>
                </c:pt>
                <c:pt idx="8">
                  <c:v>1.9749059736708E-2</c:v>
                </c:pt>
                <c:pt idx="9">
                  <c:v>1.5171791956908674E-2</c:v>
                </c:pt>
                <c:pt idx="10">
                  <c:v>1.1865051007477954E-2</c:v>
                </c:pt>
                <c:pt idx="11">
                  <c:v>4.9022162736161922E-3</c:v>
                </c:pt>
                <c:pt idx="12">
                  <c:v>2.9583125196434327E-3</c:v>
                </c:pt>
                <c:pt idx="13">
                  <c:v>2.1511894608638137E-3</c:v>
                </c:pt>
                <c:pt idx="14">
                  <c:v>1.7296994031250912E-3</c:v>
                </c:pt>
                <c:pt idx="15">
                  <c:v>1.4764164529388732E-3</c:v>
                </c:pt>
                <c:pt idx="16">
                  <c:v>1.3093664530938645E-3</c:v>
                </c:pt>
                <c:pt idx="17">
                  <c:v>1.1917183337641364E-3</c:v>
                </c:pt>
                <c:pt idx="18">
                  <c:v>1.1047470031617414E-3</c:v>
                </c:pt>
                <c:pt idx="19">
                  <c:v>9.8530700417263591E-4</c:v>
                </c:pt>
                <c:pt idx="20">
                  <c:v>9.0749726461750277E-4</c:v>
                </c:pt>
                <c:pt idx="21">
                  <c:v>8.5295606464646471E-4</c:v>
                </c:pt>
                <c:pt idx="22">
                  <c:v>8.1267667855066544E-4</c:v>
                </c:pt>
                <c:pt idx="23">
                  <c:v>7.8174642237944657E-4</c:v>
                </c:pt>
              </c:numCache>
            </c:numRef>
          </c:yVal>
          <c:smooth val="1"/>
          <c:extLst>
            <c:ext xmlns:c16="http://schemas.microsoft.com/office/drawing/2014/chart" uri="{C3380CC4-5D6E-409C-BE32-E72D297353CC}">
              <c16:uniqueId val="{00000015-FB37-4266-9FCF-9E705F2DEDAC}"/>
            </c:ext>
          </c:extLst>
        </c:ser>
        <c:ser>
          <c:idx val="22"/>
          <c:order val="22"/>
          <c:spPr>
            <a:ln w="9525" cap="rnd">
              <a:solidFill>
                <a:schemeClr val="accent5">
                  <a:lumMod val="80000"/>
                </a:schemeClr>
              </a:solidFill>
              <a:round/>
            </a:ln>
            <a:effectLst/>
          </c:spPr>
          <c:marker>
            <c:symbol val="none"/>
          </c:marker>
          <c:xVal>
            <c:numRef>
              <c:f>Rauscher!$KO$1:$LL$1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Rauscher!$KO$25:$LL$25</c:f>
              <c:numCache>
                <c:formatCode>0%</c:formatCode>
                <c:ptCount val="24"/>
                <c:pt idx="0">
                  <c:v>1.1588267698332335E-25</c:v>
                </c:pt>
                <c:pt idx="1">
                  <c:v>6.1295457106124294E-13</c:v>
                </c:pt>
                <c:pt idx="2">
                  <c:v>1.1461661506970922E-7</c:v>
                </c:pt>
                <c:pt idx="3">
                  <c:v>5.3287081135975354E-4</c:v>
                </c:pt>
                <c:pt idx="4">
                  <c:v>9.9140416504165958E-3</c:v>
                </c:pt>
                <c:pt idx="5">
                  <c:v>2.6880998215550449E-2</c:v>
                </c:pt>
                <c:pt idx="6">
                  <c:v>3.2007246689326425E-2</c:v>
                </c:pt>
                <c:pt idx="7">
                  <c:v>2.8203242771003625E-2</c:v>
                </c:pt>
                <c:pt idx="8">
                  <c:v>2.2617028097172524E-2</c:v>
                </c:pt>
                <c:pt idx="9">
                  <c:v>1.7857718114254503E-2</c:v>
                </c:pt>
                <c:pt idx="10">
                  <c:v>1.4275083931214893E-2</c:v>
                </c:pt>
                <c:pt idx="11">
                  <c:v>6.2988527681299318E-3</c:v>
                </c:pt>
                <c:pt idx="12">
                  <c:v>3.9281947032832991E-3</c:v>
                </c:pt>
                <c:pt idx="13">
                  <c:v>2.9133696687292489E-3</c:v>
                </c:pt>
                <c:pt idx="14">
                  <c:v>2.3735563916401055E-3</c:v>
                </c:pt>
                <c:pt idx="15">
                  <c:v>2.0451152389385384E-3</c:v>
                </c:pt>
                <c:pt idx="16">
                  <c:v>1.8265438833550791E-3</c:v>
                </c:pt>
                <c:pt idx="17">
                  <c:v>1.6715621004006285E-3</c:v>
                </c:pt>
                <c:pt idx="18">
                  <c:v>1.5563802906012549E-3</c:v>
                </c:pt>
                <c:pt idx="19">
                  <c:v>1.3972703814772445E-3</c:v>
                </c:pt>
                <c:pt idx="20">
                  <c:v>1.2929871321186238E-3</c:v>
                </c:pt>
                <c:pt idx="21">
                  <c:v>1.219566638838627E-3</c:v>
                </c:pt>
                <c:pt idx="22">
                  <c:v>1.1651629550384079E-3</c:v>
                </c:pt>
                <c:pt idx="23">
                  <c:v>1.1232767541186103E-3</c:v>
                </c:pt>
              </c:numCache>
            </c:numRef>
          </c:yVal>
          <c:smooth val="1"/>
          <c:extLst>
            <c:ext xmlns:c16="http://schemas.microsoft.com/office/drawing/2014/chart" uri="{C3380CC4-5D6E-409C-BE32-E72D297353CC}">
              <c16:uniqueId val="{00000016-FB37-4266-9FCF-9E705F2DEDAC}"/>
            </c:ext>
          </c:extLst>
        </c:ser>
        <c:ser>
          <c:idx val="23"/>
          <c:order val="23"/>
          <c:spPr>
            <a:ln w="9525" cap="rnd">
              <a:solidFill>
                <a:schemeClr val="accent6">
                  <a:lumMod val="80000"/>
                </a:schemeClr>
              </a:solidFill>
              <a:round/>
            </a:ln>
            <a:effectLst/>
          </c:spPr>
          <c:marker>
            <c:symbol val="none"/>
          </c:marker>
          <c:xVal>
            <c:numRef>
              <c:f>Rauscher!$KO$1:$LL$1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Rauscher!$KO$26:$LL$26</c:f>
              <c:numCache>
                <c:formatCode>0%</c:formatCode>
                <c:ptCount val="24"/>
                <c:pt idx="0">
                  <c:v>1.1922339064069406E-30</c:v>
                </c:pt>
                <c:pt idx="1">
                  <c:v>5.8259445664040041E-16</c:v>
                </c:pt>
                <c:pt idx="2">
                  <c:v>1.0470880267516341E-9</c:v>
                </c:pt>
                <c:pt idx="3">
                  <c:v>4.6790221614981247E-5</c:v>
                </c:pt>
                <c:pt idx="4">
                  <c:v>2.6988744815197672E-3</c:v>
                </c:pt>
                <c:pt idx="5">
                  <c:v>1.4428347929098195E-2</c:v>
                </c:pt>
                <c:pt idx="6">
                  <c:v>2.7013387132432388E-2</c:v>
                </c:pt>
                <c:pt idx="7">
                  <c:v>3.2887391022390224E-2</c:v>
                </c:pt>
                <c:pt idx="8">
                  <c:v>3.3609778615221908E-2</c:v>
                </c:pt>
                <c:pt idx="9">
                  <c:v>3.2044675187535253E-2</c:v>
                </c:pt>
                <c:pt idx="10">
                  <c:v>2.9787113341026406E-2</c:v>
                </c:pt>
                <c:pt idx="11">
                  <c:v>2.0666680033545801E-2</c:v>
                </c:pt>
                <c:pt idx="12">
                  <c:v>1.6161513145524241E-2</c:v>
                </c:pt>
                <c:pt idx="13">
                  <c:v>1.3729428567759475E-2</c:v>
                </c:pt>
                <c:pt idx="14">
                  <c:v>1.2245268827474266E-2</c:v>
                </c:pt>
                <c:pt idx="15">
                  <c:v>1.1255543858362204E-2</c:v>
                </c:pt>
                <c:pt idx="16">
                  <c:v>1.0552096594707048E-2</c:v>
                </c:pt>
                <c:pt idx="17">
                  <c:v>1.0027926044101977E-2</c:v>
                </c:pt>
                <c:pt idx="18">
                  <c:v>9.6229514892644512E-3</c:v>
                </c:pt>
                <c:pt idx="19">
                  <c:v>9.0391788269826179E-3</c:v>
                </c:pt>
                <c:pt idx="20">
                  <c:v>8.6393823130141174E-3</c:v>
                </c:pt>
                <c:pt idx="21">
                  <c:v>8.3487988917603524E-3</c:v>
                </c:pt>
                <c:pt idx="22">
                  <c:v>8.1282136766484304E-3</c:v>
                </c:pt>
                <c:pt idx="23">
                  <c:v>7.9551284904152177E-3</c:v>
                </c:pt>
              </c:numCache>
            </c:numRef>
          </c:yVal>
          <c:smooth val="1"/>
          <c:extLst>
            <c:ext xmlns:c16="http://schemas.microsoft.com/office/drawing/2014/chart" uri="{C3380CC4-5D6E-409C-BE32-E72D297353CC}">
              <c16:uniqueId val="{00000017-FB37-4266-9FCF-9E705F2DEDAC}"/>
            </c:ext>
          </c:extLst>
        </c:ser>
        <c:ser>
          <c:idx val="24"/>
          <c:order val="24"/>
          <c:spPr>
            <a:ln w="9525" cap="rnd">
              <a:solidFill>
                <a:schemeClr val="accent1">
                  <a:lumMod val="60000"/>
                  <a:lumOff val="40000"/>
                </a:schemeClr>
              </a:solidFill>
              <a:round/>
            </a:ln>
            <a:effectLst/>
          </c:spPr>
          <c:marker>
            <c:symbol val="none"/>
          </c:marker>
          <c:xVal>
            <c:numRef>
              <c:f>Rauscher!$KO$1:$LL$1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Rauscher!$KO$27:$LL$27</c:f>
              <c:numCache>
                <c:formatCode>0%</c:formatCode>
                <c:ptCount val="24"/>
                <c:pt idx="0">
                  <c:v>4.3442269584561133E-33</c:v>
                </c:pt>
                <c:pt idx="1">
                  <c:v>1.8523158599220724E-17</c:v>
                </c:pt>
                <c:pt idx="2">
                  <c:v>9.8340116992791576E-11</c:v>
                </c:pt>
                <c:pt idx="3">
                  <c:v>1.2980800013282276E-5</c:v>
                </c:pt>
                <c:pt idx="4">
                  <c:v>1.2868515761425264E-3</c:v>
                </c:pt>
                <c:pt idx="5">
                  <c:v>9.5209882073602203E-3</c:v>
                </c:pt>
                <c:pt idx="6">
                  <c:v>2.2137278526722277E-2</c:v>
                </c:pt>
                <c:pt idx="7">
                  <c:v>3.146113900441052E-2</c:v>
                </c:pt>
                <c:pt idx="8">
                  <c:v>3.6108591328004501E-2</c:v>
                </c:pt>
                <c:pt idx="9">
                  <c:v>3.7679112996070754E-2</c:v>
                </c:pt>
                <c:pt idx="10">
                  <c:v>3.7647239476071931E-2</c:v>
                </c:pt>
                <c:pt idx="11">
                  <c:v>3.2438084464418045E-2</c:v>
                </c:pt>
                <c:pt idx="12">
                  <c:v>2.8268735832130552E-2</c:v>
                </c:pt>
                <c:pt idx="13">
                  <c:v>2.5627176457407894E-2</c:v>
                </c:pt>
                <c:pt idx="14">
                  <c:v>2.3868909316616671E-2</c:v>
                </c:pt>
                <c:pt idx="15">
                  <c:v>2.2629278208241614E-2</c:v>
                </c:pt>
                <c:pt idx="16">
                  <c:v>2.1713155880992915E-2</c:v>
                </c:pt>
                <c:pt idx="17">
                  <c:v>2.1010447135395807E-2</c:v>
                </c:pt>
                <c:pt idx="18">
                  <c:v>2.045523406714779E-2</c:v>
                </c:pt>
                <c:pt idx="19">
                  <c:v>1.9635099751911949E-2</c:v>
                </c:pt>
                <c:pt idx="20">
                  <c:v>1.9059294022893209E-2</c:v>
                </c:pt>
                <c:pt idx="21">
                  <c:v>1.8633228257126648E-2</c:v>
                </c:pt>
                <c:pt idx="22">
                  <c:v>1.8305399293040037E-2</c:v>
                </c:pt>
                <c:pt idx="23">
                  <c:v>1.8045432089614163E-2</c:v>
                </c:pt>
              </c:numCache>
            </c:numRef>
          </c:yVal>
          <c:smooth val="1"/>
          <c:extLst>
            <c:ext xmlns:c16="http://schemas.microsoft.com/office/drawing/2014/chart" uri="{C3380CC4-5D6E-409C-BE32-E72D297353CC}">
              <c16:uniqueId val="{00000018-FB37-4266-9FCF-9E705F2DEDAC}"/>
            </c:ext>
          </c:extLst>
        </c:ser>
        <c:ser>
          <c:idx val="25"/>
          <c:order val="25"/>
          <c:spPr>
            <a:ln w="9525" cap="rnd">
              <a:solidFill>
                <a:schemeClr val="accent2">
                  <a:lumMod val="60000"/>
                  <a:lumOff val="40000"/>
                </a:schemeClr>
              </a:solidFill>
              <a:round/>
            </a:ln>
            <a:effectLst/>
          </c:spPr>
          <c:marker>
            <c:symbol val="none"/>
          </c:marker>
          <c:xVal>
            <c:numRef>
              <c:f>Rauscher!$KO$1:$LL$1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Rauscher!$KO$28:$LL$28</c:f>
              <c:numCache>
                <c:formatCode>0%</c:formatCode>
                <c:ptCount val="24"/>
                <c:pt idx="0">
                  <c:v>3.3810749880025904E-37</c:v>
                </c:pt>
                <c:pt idx="1">
                  <c:v>5.2632434091627147E-20</c:v>
                </c:pt>
                <c:pt idx="2">
                  <c:v>1.6883682917846361E-12</c:v>
                </c:pt>
                <c:pt idx="3">
                  <c:v>1.3465918525634807E-6</c:v>
                </c:pt>
                <c:pt idx="4">
                  <c:v>3.2814214340403226E-4</c:v>
                </c:pt>
                <c:pt idx="5">
                  <c:v>4.1646163134842701E-3</c:v>
                </c:pt>
                <c:pt idx="6">
                  <c:v>1.3875760954166649E-2</c:v>
                </c:pt>
                <c:pt idx="7">
                  <c:v>2.5498036826761581E-2</c:v>
                </c:pt>
                <c:pt idx="8">
                  <c:v>3.5484822753773508E-2</c:v>
                </c:pt>
                <c:pt idx="9">
                  <c:v>4.3016255481346966E-2</c:v>
                </c:pt>
                <c:pt idx="10">
                  <c:v>4.8455707532251452E-2</c:v>
                </c:pt>
                <c:pt idx="11">
                  <c:v>5.9828293348787788E-2</c:v>
                </c:pt>
                <c:pt idx="12">
                  <c:v>6.2413366309300389E-2</c:v>
                </c:pt>
                <c:pt idx="13">
                  <c:v>6.3029500067103464E-2</c:v>
                </c:pt>
                <c:pt idx="14">
                  <c:v>6.3084635769521724E-2</c:v>
                </c:pt>
                <c:pt idx="15">
                  <c:v>6.2962457638643998E-2</c:v>
                </c:pt>
                <c:pt idx="16">
                  <c:v>6.2787599368670094E-2</c:v>
                </c:pt>
                <c:pt idx="17">
                  <c:v>6.2604592187536515E-2</c:v>
                </c:pt>
                <c:pt idx="18">
                  <c:v>6.2429710845101571E-2</c:v>
                </c:pt>
                <c:pt idx="19">
                  <c:v>6.2121787410721545E-2</c:v>
                </c:pt>
                <c:pt idx="20">
                  <c:v>6.1869643446808086E-2</c:v>
                </c:pt>
                <c:pt idx="21">
                  <c:v>6.1663601537483813E-2</c:v>
                </c:pt>
                <c:pt idx="22">
                  <c:v>6.1493607688475234E-2</c:v>
                </c:pt>
                <c:pt idx="23">
                  <c:v>6.1351620570587753E-2</c:v>
                </c:pt>
              </c:numCache>
            </c:numRef>
          </c:yVal>
          <c:smooth val="1"/>
          <c:extLst>
            <c:ext xmlns:c16="http://schemas.microsoft.com/office/drawing/2014/chart" uri="{C3380CC4-5D6E-409C-BE32-E72D297353CC}">
              <c16:uniqueId val="{00000019-FB37-4266-9FCF-9E705F2DEDAC}"/>
            </c:ext>
          </c:extLst>
        </c:ser>
        <c:ser>
          <c:idx val="26"/>
          <c:order val="26"/>
          <c:spPr>
            <a:ln w="9525" cap="rnd">
              <a:solidFill>
                <a:schemeClr val="accent3">
                  <a:lumMod val="60000"/>
                  <a:lumOff val="40000"/>
                </a:schemeClr>
              </a:solidFill>
              <a:round/>
            </a:ln>
            <a:effectLst/>
          </c:spPr>
          <c:marker>
            <c:symbol val="none"/>
          </c:marker>
          <c:xVal>
            <c:numRef>
              <c:f>Rauscher!$KO$1:$LL$1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Rauscher!$KO$29:$LL$29</c:f>
              <c:numCache>
                <c:formatCode>0%</c:formatCode>
                <c:ptCount val="24"/>
                <c:pt idx="0">
                  <c:v>2.0775345449943352E-38</c:v>
                </c:pt>
                <c:pt idx="1">
                  <c:v>9.1906404836263868E-21</c:v>
                </c:pt>
                <c:pt idx="2">
                  <c:v>4.9700292617149078E-13</c:v>
                </c:pt>
                <c:pt idx="3">
                  <c:v>6.6823185776098156E-7</c:v>
                </c:pt>
                <c:pt idx="4">
                  <c:v>2.1142333671154138E-4</c:v>
                </c:pt>
                <c:pt idx="5">
                  <c:v>3.1383815271292595E-3</c:v>
                </c:pt>
                <c:pt idx="6">
                  <c:v>1.1607733786853687E-2</c:v>
                </c:pt>
                <c:pt idx="7">
                  <c:v>2.2982501304062004E-2</c:v>
                </c:pt>
                <c:pt idx="8">
                  <c:v>3.3824635808166983E-2</c:v>
                </c:pt>
                <c:pt idx="9">
                  <c:v>4.2827531655436672E-2</c:v>
                </c:pt>
                <c:pt idx="10">
                  <c:v>4.9952283210792849E-2</c:v>
                </c:pt>
                <c:pt idx="11">
                  <c:v>6.8466307437719046E-2</c:v>
                </c:pt>
                <c:pt idx="12">
                  <c:v>7.5253697314205947E-2</c:v>
                </c:pt>
                <c:pt idx="13">
                  <c:v>7.8415526660055371E-2</c:v>
                </c:pt>
                <c:pt idx="14">
                  <c:v>8.0140819400631211E-2</c:v>
                </c:pt>
                <c:pt idx="15">
                  <c:v>8.1187998344799922E-2</c:v>
                </c:pt>
                <c:pt idx="16">
                  <c:v>8.1873626786985759E-2</c:v>
                </c:pt>
                <c:pt idx="17">
                  <c:v>8.2348621182182863E-2</c:v>
                </c:pt>
                <c:pt idx="18">
                  <c:v>8.2692373379025158E-2</c:v>
                </c:pt>
                <c:pt idx="19">
                  <c:v>8.3148432287711488E-2</c:v>
                </c:pt>
                <c:pt idx="20">
                  <c:v>8.343105346620415E-2</c:v>
                </c:pt>
                <c:pt idx="21">
                  <c:v>8.361977502092173E-2</c:v>
                </c:pt>
                <c:pt idx="22">
                  <c:v>8.3752942920693546E-2</c:v>
                </c:pt>
                <c:pt idx="23">
                  <c:v>8.3850979185990618E-2</c:v>
                </c:pt>
              </c:numCache>
            </c:numRef>
          </c:yVal>
          <c:smooth val="1"/>
          <c:extLst>
            <c:ext xmlns:c16="http://schemas.microsoft.com/office/drawing/2014/chart" uri="{C3380CC4-5D6E-409C-BE32-E72D297353CC}">
              <c16:uniqueId val="{0000001A-FB37-4266-9FCF-9E705F2DEDAC}"/>
            </c:ext>
          </c:extLst>
        </c:ser>
        <c:ser>
          <c:idx val="27"/>
          <c:order val="27"/>
          <c:spPr>
            <a:ln w="9525" cap="rnd">
              <a:solidFill>
                <a:schemeClr val="accent4">
                  <a:lumMod val="60000"/>
                  <a:lumOff val="40000"/>
                </a:schemeClr>
              </a:solidFill>
              <a:round/>
            </a:ln>
            <a:effectLst/>
          </c:spPr>
          <c:marker>
            <c:symbol val="none"/>
          </c:marker>
          <c:xVal>
            <c:numRef>
              <c:f>Rauscher!$KO$1:$LL$1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Rauscher!$KO$30:$LL$30</c:f>
              <c:numCache>
                <c:formatCode>0%</c:formatCode>
                <c:ptCount val="24"/>
                <c:pt idx="0">
                  <c:v>6.087778418099567E-41</c:v>
                </c:pt>
                <c:pt idx="1">
                  <c:v>2.3499251011270312E-22</c:v>
                </c:pt>
                <c:pt idx="2">
                  <c:v>3.7537558148898589E-14</c:v>
                </c:pt>
                <c:pt idx="3">
                  <c:v>1.4908470103477845E-7</c:v>
                </c:pt>
                <c:pt idx="4">
                  <c:v>8.1069639097279417E-5</c:v>
                </c:pt>
                <c:pt idx="5">
                  <c:v>1.6654465713061002E-3</c:v>
                </c:pt>
                <c:pt idx="6">
                  <c:v>7.6498368211387804E-3</c:v>
                </c:pt>
                <c:pt idx="7">
                  <c:v>1.7680797826868648E-2</c:v>
                </c:pt>
                <c:pt idx="8">
                  <c:v>2.922385932218317E-2</c:v>
                </c:pt>
                <c:pt idx="9">
                  <c:v>4.0497422840487338E-2</c:v>
                </c:pt>
                <c:pt idx="10">
                  <c:v>5.0771454767391144E-2</c:v>
                </c:pt>
                <c:pt idx="11">
                  <c:v>8.6421328013574925E-2</c:v>
                </c:pt>
                <c:pt idx="12">
                  <c:v>0.10585509227308491</c:v>
                </c:pt>
                <c:pt idx="13">
                  <c:v>0.11770906398620279</c:v>
                </c:pt>
                <c:pt idx="14">
                  <c:v>0.12562543377617397</c:v>
                </c:pt>
                <c:pt idx="15">
                  <c:v>0.13126701107401673</c:v>
                </c:pt>
                <c:pt idx="16">
                  <c:v>0.1354839238890086</c:v>
                </c:pt>
                <c:pt idx="17">
                  <c:v>0.13875225489196541</c:v>
                </c:pt>
                <c:pt idx="18">
                  <c:v>0.1413582497037055</c:v>
                </c:pt>
                <c:pt idx="19">
                  <c:v>0.14525053612130973</c:v>
                </c:pt>
                <c:pt idx="20">
                  <c:v>0.14801692901063626</c:v>
                </c:pt>
                <c:pt idx="21">
                  <c:v>0.15008339467110976</c:v>
                </c:pt>
                <c:pt idx="22">
                  <c:v>0.15168537725626666</c:v>
                </c:pt>
                <c:pt idx="23">
                  <c:v>0.15296348529073694</c:v>
                </c:pt>
              </c:numCache>
            </c:numRef>
          </c:yVal>
          <c:smooth val="1"/>
          <c:extLst>
            <c:ext xmlns:c16="http://schemas.microsoft.com/office/drawing/2014/chart" uri="{C3380CC4-5D6E-409C-BE32-E72D297353CC}">
              <c16:uniqueId val="{0000001B-FB37-4266-9FCF-9E705F2DEDAC}"/>
            </c:ext>
          </c:extLst>
        </c:ser>
        <c:ser>
          <c:idx val="28"/>
          <c:order val="28"/>
          <c:spPr>
            <a:ln w="9525" cap="rnd">
              <a:solidFill>
                <a:schemeClr val="accent5">
                  <a:lumMod val="60000"/>
                  <a:lumOff val="40000"/>
                </a:schemeClr>
              </a:solidFill>
              <a:round/>
            </a:ln>
            <a:effectLst/>
          </c:spPr>
          <c:marker>
            <c:symbol val="none"/>
          </c:marker>
          <c:xVal>
            <c:numRef>
              <c:f>Rauscher!$KO$1:$LL$1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Rauscher!$KO$31:$LL$31</c:f>
              <c:numCache>
                <c:formatCode>0%</c:formatCode>
                <c:ptCount val="24"/>
                <c:pt idx="0">
                  <c:v>9.1578547730099674E-42</c:v>
                </c:pt>
                <c:pt idx="1">
                  <c:v>7.0923177312104895E-23</c:v>
                </c:pt>
                <c:pt idx="2">
                  <c:v>1.6047219941069734E-14</c:v>
                </c:pt>
                <c:pt idx="3">
                  <c:v>9.0274790595707497E-8</c:v>
                </c:pt>
                <c:pt idx="4">
                  <c:v>5.8424023528056397E-5</c:v>
                </c:pt>
                <c:pt idx="5">
                  <c:v>1.3323668381887653E-3</c:v>
                </c:pt>
                <c:pt idx="6">
                  <c:v>6.5612291565076289E-3</c:v>
                </c:pt>
                <c:pt idx="7">
                  <c:v>1.593803731469141E-2</c:v>
                </c:pt>
                <c:pt idx="8">
                  <c:v>2.7344532915509673E-2</c:v>
                </c:pt>
                <c:pt idx="9">
                  <c:v>3.9008593901433256E-2</c:v>
                </c:pt>
                <c:pt idx="10">
                  <c:v>5.0053274210163978E-2</c:v>
                </c:pt>
                <c:pt idx="11">
                  <c:v>9.134267898497804E-2</c:v>
                </c:pt>
                <c:pt idx="12">
                  <c:v>0.11584692928787013</c:v>
                </c:pt>
                <c:pt idx="13">
                  <c:v>0.13153903613611759</c:v>
                </c:pt>
                <c:pt idx="14">
                  <c:v>0.14235420761645989</c:v>
                </c:pt>
                <c:pt idx="15">
                  <c:v>0.1502340308483549</c:v>
                </c:pt>
                <c:pt idx="16">
                  <c:v>0.15622138411464323</c:v>
                </c:pt>
                <c:pt idx="17">
                  <c:v>0.160921013263115</c:v>
                </c:pt>
                <c:pt idx="18">
                  <c:v>0.1647061679159923</c:v>
                </c:pt>
                <c:pt idx="19">
                  <c:v>0.17042387678076107</c:v>
                </c:pt>
                <c:pt idx="20">
                  <c:v>0.17453562292421684</c:v>
                </c:pt>
                <c:pt idx="21">
                  <c:v>0.17763368739721785</c:v>
                </c:pt>
                <c:pt idx="22">
                  <c:v>0.18005135738152758</c:v>
                </c:pt>
                <c:pt idx="23">
                  <c:v>0.1819903883576825</c:v>
                </c:pt>
              </c:numCache>
            </c:numRef>
          </c:yVal>
          <c:smooth val="1"/>
          <c:extLst>
            <c:ext xmlns:c16="http://schemas.microsoft.com/office/drawing/2014/chart" uri="{C3380CC4-5D6E-409C-BE32-E72D297353CC}">
              <c16:uniqueId val="{0000001C-FB37-4266-9FCF-9E705F2DEDAC}"/>
            </c:ext>
          </c:extLst>
        </c:ser>
        <c:ser>
          <c:idx val="29"/>
          <c:order val="29"/>
          <c:spPr>
            <a:ln w="9525" cap="rnd">
              <a:solidFill>
                <a:schemeClr val="accent6">
                  <a:lumMod val="60000"/>
                  <a:lumOff val="40000"/>
                </a:schemeClr>
              </a:solidFill>
              <a:round/>
            </a:ln>
            <a:effectLst/>
          </c:spPr>
          <c:marker>
            <c:symbol val="none"/>
          </c:marker>
          <c:xVal>
            <c:numRef>
              <c:f>Rauscher!$KO$1:$LL$1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Rauscher!$KO$32:$LL$32</c:f>
              <c:numCache>
                <c:formatCode>0%</c:formatCode>
                <c:ptCount val="24"/>
                <c:pt idx="0">
                  <c:v>0</c:v>
                </c:pt>
                <c:pt idx="1">
                  <c:v>0</c:v>
                </c:pt>
                <c:pt idx="2">
                  <c:v>0</c:v>
                </c:pt>
                <c:pt idx="3">
                  <c:v>0</c:v>
                </c:pt>
                <c:pt idx="4">
                  <c:v>0</c:v>
                </c:pt>
                <c:pt idx="5">
                  <c:v>0</c:v>
                </c:pt>
                <c:pt idx="6">
                  <c:v>0</c:v>
                </c:pt>
                <c:pt idx="7">
                  <c:v>0</c:v>
                </c:pt>
                <c:pt idx="8">
                  <c:v>0</c:v>
                </c:pt>
                <c:pt idx="9">
                  <c:v>0</c:v>
                </c:pt>
                <c:pt idx="10">
                  <c:v>0</c:v>
                </c:pt>
                <c:pt idx="11">
                  <c:v>0</c:v>
                </c:pt>
                <c:pt idx="12">
                  <c:v>0</c:v>
                </c:pt>
                <c:pt idx="13">
                  <c:v>0</c:v>
                </c:pt>
                <c:pt idx="14">
                  <c:v>0</c:v>
                </c:pt>
                <c:pt idx="15">
                  <c:v>0</c:v>
                </c:pt>
                <c:pt idx="16">
                  <c:v>0</c:v>
                </c:pt>
                <c:pt idx="17">
                  <c:v>0</c:v>
                </c:pt>
                <c:pt idx="18">
                  <c:v>0</c:v>
                </c:pt>
                <c:pt idx="19">
                  <c:v>0</c:v>
                </c:pt>
                <c:pt idx="20">
                  <c:v>0</c:v>
                </c:pt>
                <c:pt idx="21">
                  <c:v>0</c:v>
                </c:pt>
                <c:pt idx="22">
                  <c:v>0</c:v>
                </c:pt>
                <c:pt idx="23">
                  <c:v>0</c:v>
                </c:pt>
              </c:numCache>
            </c:numRef>
          </c:yVal>
          <c:smooth val="1"/>
          <c:extLst>
            <c:ext xmlns:c16="http://schemas.microsoft.com/office/drawing/2014/chart" uri="{C3380CC4-5D6E-409C-BE32-E72D297353CC}">
              <c16:uniqueId val="{0000001D-FB37-4266-9FCF-9E705F2DEDAC}"/>
            </c:ext>
          </c:extLst>
        </c:ser>
        <c:ser>
          <c:idx val="30"/>
          <c:order val="30"/>
          <c:spPr>
            <a:ln w="9525" cap="rnd">
              <a:solidFill>
                <a:schemeClr val="accent1">
                  <a:lumMod val="50000"/>
                </a:schemeClr>
              </a:solidFill>
              <a:round/>
            </a:ln>
            <a:effectLst/>
          </c:spPr>
          <c:marker>
            <c:symbol val="none"/>
          </c:marker>
          <c:xVal>
            <c:numRef>
              <c:f>Rauscher!$KO$1:$LL$1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Rauscher!$KO$33:$LL$33</c:f>
              <c:numCache>
                <c:formatCode>0%</c:formatCode>
                <c:ptCount val="24"/>
                <c:pt idx="0">
                  <c:v>0</c:v>
                </c:pt>
                <c:pt idx="1">
                  <c:v>0</c:v>
                </c:pt>
                <c:pt idx="2">
                  <c:v>0</c:v>
                </c:pt>
                <c:pt idx="3">
                  <c:v>0</c:v>
                </c:pt>
                <c:pt idx="4">
                  <c:v>0</c:v>
                </c:pt>
                <c:pt idx="5">
                  <c:v>0</c:v>
                </c:pt>
                <c:pt idx="6">
                  <c:v>0</c:v>
                </c:pt>
                <c:pt idx="7">
                  <c:v>0</c:v>
                </c:pt>
                <c:pt idx="8">
                  <c:v>0</c:v>
                </c:pt>
                <c:pt idx="9">
                  <c:v>0</c:v>
                </c:pt>
                <c:pt idx="10">
                  <c:v>0</c:v>
                </c:pt>
                <c:pt idx="11">
                  <c:v>0</c:v>
                </c:pt>
                <c:pt idx="12">
                  <c:v>0</c:v>
                </c:pt>
                <c:pt idx="13">
                  <c:v>0</c:v>
                </c:pt>
                <c:pt idx="14">
                  <c:v>0</c:v>
                </c:pt>
                <c:pt idx="15">
                  <c:v>0</c:v>
                </c:pt>
                <c:pt idx="16">
                  <c:v>0</c:v>
                </c:pt>
                <c:pt idx="17">
                  <c:v>0</c:v>
                </c:pt>
                <c:pt idx="18">
                  <c:v>0</c:v>
                </c:pt>
                <c:pt idx="19">
                  <c:v>0</c:v>
                </c:pt>
                <c:pt idx="20">
                  <c:v>0</c:v>
                </c:pt>
                <c:pt idx="21">
                  <c:v>0</c:v>
                </c:pt>
                <c:pt idx="22">
                  <c:v>0</c:v>
                </c:pt>
                <c:pt idx="23">
                  <c:v>0</c:v>
                </c:pt>
              </c:numCache>
            </c:numRef>
          </c:yVal>
          <c:smooth val="1"/>
          <c:extLst>
            <c:ext xmlns:c16="http://schemas.microsoft.com/office/drawing/2014/chart" uri="{C3380CC4-5D6E-409C-BE32-E72D297353CC}">
              <c16:uniqueId val="{0000001E-FB37-4266-9FCF-9E705F2DEDAC}"/>
            </c:ext>
          </c:extLst>
        </c:ser>
        <c:ser>
          <c:idx val="31"/>
          <c:order val="31"/>
          <c:spPr>
            <a:ln w="9525" cap="rnd">
              <a:solidFill>
                <a:schemeClr val="accent2">
                  <a:lumMod val="50000"/>
                </a:schemeClr>
              </a:solidFill>
              <a:round/>
            </a:ln>
            <a:effectLst/>
          </c:spPr>
          <c:marker>
            <c:symbol val="none"/>
          </c:marker>
          <c:xVal>
            <c:numRef>
              <c:f>Rauscher!$KO$1:$LL$1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Rauscher!$KO$34:$LL$34</c:f>
              <c:numCache>
                <c:formatCode>0%</c:formatCode>
                <c:ptCount val="24"/>
                <c:pt idx="0">
                  <c:v>0</c:v>
                </c:pt>
                <c:pt idx="1">
                  <c:v>0</c:v>
                </c:pt>
                <c:pt idx="2">
                  <c:v>0</c:v>
                </c:pt>
                <c:pt idx="3">
                  <c:v>0</c:v>
                </c:pt>
                <c:pt idx="4">
                  <c:v>0</c:v>
                </c:pt>
                <c:pt idx="5">
                  <c:v>0</c:v>
                </c:pt>
                <c:pt idx="6">
                  <c:v>0</c:v>
                </c:pt>
                <c:pt idx="7">
                  <c:v>0</c:v>
                </c:pt>
                <c:pt idx="8">
                  <c:v>0</c:v>
                </c:pt>
                <c:pt idx="9">
                  <c:v>0</c:v>
                </c:pt>
                <c:pt idx="10">
                  <c:v>0</c:v>
                </c:pt>
                <c:pt idx="11">
                  <c:v>0</c:v>
                </c:pt>
                <c:pt idx="12">
                  <c:v>0</c:v>
                </c:pt>
                <c:pt idx="13">
                  <c:v>0</c:v>
                </c:pt>
                <c:pt idx="14">
                  <c:v>0</c:v>
                </c:pt>
                <c:pt idx="15">
                  <c:v>0</c:v>
                </c:pt>
                <c:pt idx="16">
                  <c:v>0</c:v>
                </c:pt>
                <c:pt idx="17">
                  <c:v>0</c:v>
                </c:pt>
                <c:pt idx="18">
                  <c:v>0</c:v>
                </c:pt>
                <c:pt idx="19">
                  <c:v>0</c:v>
                </c:pt>
                <c:pt idx="20">
                  <c:v>0</c:v>
                </c:pt>
                <c:pt idx="21">
                  <c:v>0</c:v>
                </c:pt>
                <c:pt idx="22">
                  <c:v>0</c:v>
                </c:pt>
                <c:pt idx="23">
                  <c:v>0</c:v>
                </c:pt>
              </c:numCache>
            </c:numRef>
          </c:yVal>
          <c:smooth val="1"/>
          <c:extLst>
            <c:ext xmlns:c16="http://schemas.microsoft.com/office/drawing/2014/chart" uri="{C3380CC4-5D6E-409C-BE32-E72D297353CC}">
              <c16:uniqueId val="{0000001F-FB37-4266-9FCF-9E705F2DEDAC}"/>
            </c:ext>
          </c:extLst>
        </c:ser>
        <c:ser>
          <c:idx val="32"/>
          <c:order val="32"/>
          <c:spPr>
            <a:ln w="9525" cap="rnd">
              <a:solidFill>
                <a:schemeClr val="accent3">
                  <a:lumMod val="50000"/>
                </a:schemeClr>
              </a:solidFill>
              <a:round/>
            </a:ln>
            <a:effectLst/>
          </c:spPr>
          <c:marker>
            <c:symbol val="none"/>
          </c:marker>
          <c:xVal>
            <c:numRef>
              <c:f>Rauscher!$KO$1:$LL$1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Rauscher!$KO$35:$LL$35</c:f>
              <c:numCache>
                <c:formatCode>0%</c:formatCode>
                <c:ptCount val="24"/>
                <c:pt idx="0">
                  <c:v>0</c:v>
                </c:pt>
                <c:pt idx="1">
                  <c:v>0</c:v>
                </c:pt>
                <c:pt idx="2">
                  <c:v>0</c:v>
                </c:pt>
                <c:pt idx="3">
                  <c:v>0</c:v>
                </c:pt>
                <c:pt idx="4">
                  <c:v>0</c:v>
                </c:pt>
                <c:pt idx="5">
                  <c:v>0</c:v>
                </c:pt>
                <c:pt idx="6">
                  <c:v>0</c:v>
                </c:pt>
                <c:pt idx="7">
                  <c:v>0</c:v>
                </c:pt>
                <c:pt idx="8">
                  <c:v>0</c:v>
                </c:pt>
                <c:pt idx="9">
                  <c:v>0</c:v>
                </c:pt>
                <c:pt idx="10">
                  <c:v>0</c:v>
                </c:pt>
                <c:pt idx="11">
                  <c:v>0</c:v>
                </c:pt>
                <c:pt idx="12">
                  <c:v>0</c:v>
                </c:pt>
                <c:pt idx="13">
                  <c:v>0</c:v>
                </c:pt>
                <c:pt idx="14">
                  <c:v>0</c:v>
                </c:pt>
                <c:pt idx="15">
                  <c:v>0</c:v>
                </c:pt>
                <c:pt idx="16">
                  <c:v>0</c:v>
                </c:pt>
                <c:pt idx="17">
                  <c:v>0</c:v>
                </c:pt>
                <c:pt idx="18">
                  <c:v>0</c:v>
                </c:pt>
                <c:pt idx="19">
                  <c:v>0</c:v>
                </c:pt>
                <c:pt idx="20">
                  <c:v>0</c:v>
                </c:pt>
                <c:pt idx="21">
                  <c:v>0</c:v>
                </c:pt>
                <c:pt idx="22">
                  <c:v>0</c:v>
                </c:pt>
                <c:pt idx="23">
                  <c:v>0</c:v>
                </c:pt>
              </c:numCache>
            </c:numRef>
          </c:yVal>
          <c:smooth val="1"/>
          <c:extLst>
            <c:ext xmlns:c16="http://schemas.microsoft.com/office/drawing/2014/chart" uri="{C3380CC4-5D6E-409C-BE32-E72D297353CC}">
              <c16:uniqueId val="{00000020-FB37-4266-9FCF-9E705F2DEDAC}"/>
            </c:ext>
          </c:extLst>
        </c:ser>
        <c:ser>
          <c:idx val="33"/>
          <c:order val="33"/>
          <c:spPr>
            <a:ln w="9525" cap="rnd">
              <a:solidFill>
                <a:schemeClr val="accent4">
                  <a:lumMod val="50000"/>
                </a:schemeClr>
              </a:solidFill>
              <a:round/>
            </a:ln>
            <a:effectLst/>
          </c:spPr>
          <c:marker>
            <c:symbol val="none"/>
          </c:marker>
          <c:xVal>
            <c:numRef>
              <c:f>Rauscher!$KO$1:$LL$1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Rauscher!$KO$36:$LL$36</c:f>
              <c:numCache>
                <c:formatCode>0%</c:formatCode>
                <c:ptCount val="24"/>
                <c:pt idx="0">
                  <c:v>1.9153270002029807E-53</c:v>
                </c:pt>
                <c:pt idx="1">
                  <c:v>4.7781631496812938E-44</c:v>
                </c:pt>
                <c:pt idx="2">
                  <c:v>1.9403693339198239E-40</c:v>
                </c:pt>
                <c:pt idx="3">
                  <c:v>1.9591283676168781E-38</c:v>
                </c:pt>
                <c:pt idx="4">
                  <c:v>5.3714776006226162E-38</c:v>
                </c:pt>
                <c:pt idx="5">
                  <c:v>4.6166788330233081E-38</c:v>
                </c:pt>
                <c:pt idx="6">
                  <c:v>2.5556031555807102E-38</c:v>
                </c:pt>
                <c:pt idx="7">
                  <c:v>1.3030009593211663E-38</c:v>
                </c:pt>
                <c:pt idx="8">
                  <c:v>6.9323689839168256E-39</c:v>
                </c:pt>
                <c:pt idx="9">
                  <c:v>3.9780701844798846E-39</c:v>
                </c:pt>
                <c:pt idx="10">
                  <c:v>2.4634594841950616E-39</c:v>
                </c:pt>
                <c:pt idx="11">
                  <c:v>5.0534623934430378E-40</c:v>
                </c:pt>
                <c:pt idx="12">
                  <c:v>2.1488247646839296E-40</c:v>
                </c:pt>
                <c:pt idx="13">
                  <c:v>1.266519373630206E-40</c:v>
                </c:pt>
                <c:pt idx="14">
                  <c:v>8.8529490090565648E-41</c:v>
                </c:pt>
                <c:pt idx="15">
                  <c:v>6.837326381565305E-41</c:v>
                </c:pt>
                <c:pt idx="16">
                  <c:v>5.6254688750804459E-41</c:v>
                </c:pt>
                <c:pt idx="17">
                  <c:v>4.8298228307192471E-41</c:v>
                </c:pt>
                <c:pt idx="18">
                  <c:v>4.2731531864973344E-41</c:v>
                </c:pt>
                <c:pt idx="19">
                  <c:v>3.5534423624218415E-41</c:v>
                </c:pt>
                <c:pt idx="20">
                  <c:v>3.1131717735538036E-41</c:v>
                </c:pt>
                <c:pt idx="21">
                  <c:v>2.8183469887206086E-41</c:v>
                </c:pt>
                <c:pt idx="22">
                  <c:v>2.6080482902695525E-41</c:v>
                </c:pt>
                <c:pt idx="23">
                  <c:v>2.4509122310738822E-41</c:v>
                </c:pt>
              </c:numCache>
            </c:numRef>
          </c:yVal>
          <c:smooth val="1"/>
          <c:extLst>
            <c:ext xmlns:c16="http://schemas.microsoft.com/office/drawing/2014/chart" uri="{C3380CC4-5D6E-409C-BE32-E72D297353CC}">
              <c16:uniqueId val="{00000021-FB37-4266-9FCF-9E705F2DEDAC}"/>
            </c:ext>
          </c:extLst>
        </c:ser>
        <c:ser>
          <c:idx val="34"/>
          <c:order val="34"/>
          <c:spPr>
            <a:ln w="9525" cap="rnd">
              <a:solidFill>
                <a:schemeClr val="accent5">
                  <a:lumMod val="50000"/>
                </a:schemeClr>
              </a:solidFill>
              <a:round/>
            </a:ln>
            <a:effectLst/>
          </c:spPr>
          <c:marker>
            <c:symbol val="none"/>
          </c:marker>
          <c:xVal>
            <c:numRef>
              <c:f>Rauscher!$KO$1:$LL$1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Rauscher!$KO$37:$LL$37</c:f>
              <c:numCache>
                <c:formatCode>0%</c:formatCode>
                <c:ptCount val="24"/>
                <c:pt idx="0">
                  <c:v>6.5080015299129092E-53</c:v>
                </c:pt>
                <c:pt idx="1">
                  <c:v>1.0001467448820177E-42</c:v>
                </c:pt>
                <c:pt idx="2">
                  <c:v>1.0080595107752462E-38</c:v>
                </c:pt>
                <c:pt idx="3">
                  <c:v>2.5261764382796055E-36</c:v>
                </c:pt>
                <c:pt idx="4">
                  <c:v>1.0911741400476395E-35</c:v>
                </c:pt>
                <c:pt idx="5">
                  <c:v>1.2318835744514511E-35</c:v>
                </c:pt>
                <c:pt idx="6">
                  <c:v>8.1788684053598569E-36</c:v>
                </c:pt>
                <c:pt idx="7">
                  <c:v>4.7483683337473744E-36</c:v>
                </c:pt>
                <c:pt idx="8">
                  <c:v>2.7847180504103948E-36</c:v>
                </c:pt>
                <c:pt idx="9">
                  <c:v>1.7237406306416571E-36</c:v>
                </c:pt>
                <c:pt idx="10">
                  <c:v>1.1341352162827788E-36</c:v>
                </c:pt>
                <c:pt idx="11">
                  <c:v>2.7904115044770286E-37</c:v>
                </c:pt>
                <c:pt idx="12">
                  <c:v>1.2994516291262226E-37</c:v>
                </c:pt>
                <c:pt idx="13">
                  <c:v>8.0883306338262548E-38</c:v>
                </c:pt>
                <c:pt idx="14">
                  <c:v>5.8630956869501474E-38</c:v>
                </c:pt>
                <c:pt idx="15">
                  <c:v>4.647349160427549E-38</c:v>
                </c:pt>
                <c:pt idx="16">
                  <c:v>3.8988604974500868E-38</c:v>
                </c:pt>
                <c:pt idx="17">
                  <c:v>3.3985225338768083E-38</c:v>
                </c:pt>
                <c:pt idx="18">
                  <c:v>3.0434866605310152E-38</c:v>
                </c:pt>
                <c:pt idx="19">
                  <c:v>2.5773191253357718E-38</c:v>
                </c:pt>
                <c:pt idx="20">
                  <c:v>2.2875046793073222E-38</c:v>
                </c:pt>
                <c:pt idx="21">
                  <c:v>2.0911411964868545E-38</c:v>
                </c:pt>
                <c:pt idx="22">
                  <c:v>1.9498199818749044E-38</c:v>
                </c:pt>
                <c:pt idx="23">
                  <c:v>1.8434808938669546E-38</c:v>
                </c:pt>
              </c:numCache>
            </c:numRef>
          </c:yVal>
          <c:smooth val="1"/>
          <c:extLst>
            <c:ext xmlns:c16="http://schemas.microsoft.com/office/drawing/2014/chart" uri="{C3380CC4-5D6E-409C-BE32-E72D297353CC}">
              <c16:uniqueId val="{00000022-FB37-4266-9FCF-9E705F2DEDAC}"/>
            </c:ext>
          </c:extLst>
        </c:ser>
        <c:ser>
          <c:idx val="35"/>
          <c:order val="35"/>
          <c:spPr>
            <a:ln w="9525" cap="rnd">
              <a:solidFill>
                <a:schemeClr val="accent6">
                  <a:lumMod val="50000"/>
                </a:schemeClr>
              </a:solidFill>
              <a:round/>
            </a:ln>
            <a:effectLst/>
          </c:spPr>
          <c:marker>
            <c:symbol val="none"/>
          </c:marker>
          <c:xVal>
            <c:numRef>
              <c:f>Rauscher!$KO$1:$LL$1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Rauscher!$KO$38:$LL$38</c:f>
              <c:numCache>
                <c:formatCode>0%</c:formatCode>
                <c:ptCount val="24"/>
                <c:pt idx="0">
                  <c:v>7.8433602517756956E-54</c:v>
                </c:pt>
                <c:pt idx="1">
                  <c:v>1.7713845452699055E-41</c:v>
                </c:pt>
                <c:pt idx="2">
                  <c:v>2.1643754607078082E-36</c:v>
                </c:pt>
                <c:pt idx="3">
                  <c:v>6.5751764883517054E-33</c:v>
                </c:pt>
                <c:pt idx="4">
                  <c:v>9.8886373826324538E-32</c:v>
                </c:pt>
                <c:pt idx="5">
                  <c:v>2.3598871876713788E-31</c:v>
                </c:pt>
                <c:pt idx="6">
                  <c:v>2.580680613872781E-31</c:v>
                </c:pt>
                <c:pt idx="7">
                  <c:v>2.1398584879933367E-31</c:v>
                </c:pt>
                <c:pt idx="8">
                  <c:v>1.6395384073732405E-31</c:v>
                </c:pt>
                <c:pt idx="9">
                  <c:v>1.2494303719425725E-31</c:v>
                </c:pt>
                <c:pt idx="10">
                  <c:v>9.7083359545450965E-32</c:v>
                </c:pt>
                <c:pt idx="11">
                  <c:v>3.9343018332214672E-32</c:v>
                </c:pt>
                <c:pt idx="12">
                  <c:v>2.3513607788626116E-32</c:v>
                </c:pt>
                <c:pt idx="13">
                  <c:v>1.6999411471164964E-32</c:v>
                </c:pt>
                <c:pt idx="14">
                  <c:v>1.3615884675305814E-32</c:v>
                </c:pt>
                <c:pt idx="15">
                  <c:v>1.1590017935406909E-32</c:v>
                </c:pt>
                <c:pt idx="16">
                  <c:v>1.0257379974056948E-32</c:v>
                </c:pt>
                <c:pt idx="17">
                  <c:v>9.3207070106290171E-33</c:v>
                </c:pt>
                <c:pt idx="18">
                  <c:v>8.6293497072938694E-33</c:v>
                </c:pt>
                <c:pt idx="19">
                  <c:v>7.6815136967292721E-33</c:v>
                </c:pt>
                <c:pt idx="20">
                  <c:v>7.06513663755304E-33</c:v>
                </c:pt>
                <c:pt idx="21">
                  <c:v>6.6336400631112089E-33</c:v>
                </c:pt>
                <c:pt idx="22">
                  <c:v>6.3152862393500715E-33</c:v>
                </c:pt>
                <c:pt idx="23">
                  <c:v>6.0710127619488709E-33</c:v>
                </c:pt>
              </c:numCache>
            </c:numRef>
          </c:yVal>
          <c:smooth val="1"/>
          <c:extLst>
            <c:ext xmlns:c16="http://schemas.microsoft.com/office/drawing/2014/chart" uri="{C3380CC4-5D6E-409C-BE32-E72D297353CC}">
              <c16:uniqueId val="{00000023-FB37-4266-9FCF-9E705F2DEDAC}"/>
            </c:ext>
          </c:extLst>
        </c:ser>
        <c:ser>
          <c:idx val="36"/>
          <c:order val="36"/>
          <c:spPr>
            <a:ln w="9525" cap="rnd">
              <a:solidFill>
                <a:schemeClr val="accent1">
                  <a:lumMod val="70000"/>
                  <a:lumOff val="30000"/>
                </a:schemeClr>
              </a:solidFill>
              <a:round/>
            </a:ln>
            <a:effectLst/>
          </c:spPr>
          <c:marker>
            <c:symbol val="none"/>
          </c:marker>
          <c:xVal>
            <c:numRef>
              <c:f>Rauscher!$KO$1:$LL$1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Rauscher!$KO$39:$LL$39</c:f>
              <c:numCache>
                <c:formatCode>0%</c:formatCode>
                <c:ptCount val="24"/>
                <c:pt idx="0">
                  <c:v>2.0263338991713438E-53</c:v>
                </c:pt>
                <c:pt idx="1">
                  <c:v>5.7719352103127564E-41</c:v>
                </c:pt>
                <c:pt idx="2">
                  <c:v>7.9202897938378584E-36</c:v>
                </c:pt>
                <c:pt idx="3">
                  <c:v>2.7021892378468353E-32</c:v>
                </c:pt>
                <c:pt idx="4">
                  <c:v>4.3067011305992074E-31</c:v>
                </c:pt>
                <c:pt idx="5">
                  <c:v>1.0641907693188359E-30</c:v>
                </c:pt>
                <c:pt idx="6">
                  <c:v>1.1910842434297268E-30</c:v>
                </c:pt>
                <c:pt idx="7">
                  <c:v>1.0041376610095878E-30</c:v>
                </c:pt>
                <c:pt idx="8">
                  <c:v>7.7898623493582656E-31</c:v>
                </c:pt>
                <c:pt idx="9">
                  <c:v>5.994048286043253E-31</c:v>
                </c:pt>
                <c:pt idx="10">
                  <c:v>4.6936744779042751E-31</c:v>
                </c:pt>
                <c:pt idx="11">
                  <c:v>1.946775267157275E-31</c:v>
                </c:pt>
                <c:pt idx="12">
                  <c:v>1.1770838529204636E-31</c:v>
                </c:pt>
                <c:pt idx="13">
                  <c:v>8.5693130971566569E-32</c:v>
                </c:pt>
                <c:pt idx="14">
                  <c:v>6.8956305353283277E-32</c:v>
                </c:pt>
                <c:pt idx="15">
                  <c:v>5.8891446852230606E-32</c:v>
                </c:pt>
                <c:pt idx="16">
                  <c:v>5.2249790968471603E-32</c:v>
                </c:pt>
                <c:pt idx="17">
                  <c:v>4.7570418037781853E-32</c:v>
                </c:pt>
                <c:pt idx="18">
                  <c:v>4.4110113884234027E-32</c:v>
                </c:pt>
                <c:pt idx="19">
                  <c:v>3.9356359279314982E-32</c:v>
                </c:pt>
                <c:pt idx="20">
                  <c:v>3.6258402930247307E-32</c:v>
                </c:pt>
                <c:pt idx="21">
                  <c:v>3.4086311415011285E-32</c:v>
                </c:pt>
                <c:pt idx="22">
                  <c:v>3.2481878891296007E-32</c:v>
                </c:pt>
                <c:pt idx="23">
                  <c:v>3.1249656512327044E-32</c:v>
                </c:pt>
              </c:numCache>
            </c:numRef>
          </c:yVal>
          <c:smooth val="1"/>
          <c:extLst>
            <c:ext xmlns:c16="http://schemas.microsoft.com/office/drawing/2014/chart" uri="{C3380CC4-5D6E-409C-BE32-E72D297353CC}">
              <c16:uniqueId val="{00000024-FB37-4266-9FCF-9E705F2DEDAC}"/>
            </c:ext>
          </c:extLst>
        </c:ser>
        <c:ser>
          <c:idx val="37"/>
          <c:order val="37"/>
          <c:spPr>
            <a:ln w="9525" cap="rnd">
              <a:solidFill>
                <a:schemeClr val="accent2">
                  <a:lumMod val="70000"/>
                  <a:lumOff val="30000"/>
                </a:schemeClr>
              </a:solidFill>
              <a:round/>
            </a:ln>
            <a:effectLst/>
          </c:spPr>
          <c:marker>
            <c:symbol val="none"/>
          </c:marker>
          <c:xVal>
            <c:numRef>
              <c:f>Rauscher!$KO$1:$LL$1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Rauscher!$KO$40:$LL$40</c:f>
              <c:numCache>
                <c:formatCode>0%</c:formatCode>
                <c:ptCount val="24"/>
                <c:pt idx="0">
                  <c:v>1.7101789088586697E-54</c:v>
                </c:pt>
                <c:pt idx="1">
                  <c:v>1.2555918070042682E-40</c:v>
                </c:pt>
                <c:pt idx="2">
                  <c:v>8.7471453380940883E-35</c:v>
                </c:pt>
                <c:pt idx="3">
                  <c:v>1.5150929422216455E-30</c:v>
                </c:pt>
                <c:pt idx="4">
                  <c:v>5.4408577544993293E-29</c:v>
                </c:pt>
                <c:pt idx="5">
                  <c:v>2.1888782130369866E-28</c:v>
                </c:pt>
                <c:pt idx="6">
                  <c:v>3.3905038308283675E-28</c:v>
                </c:pt>
                <c:pt idx="7">
                  <c:v>3.605078825900152E-28</c:v>
                </c:pt>
                <c:pt idx="8">
                  <c:v>3.3285194926983781E-28</c:v>
                </c:pt>
                <c:pt idx="9">
                  <c:v>2.9325228985189554E-28</c:v>
                </c:pt>
                <c:pt idx="10">
                  <c:v>2.5590220281826595E-28</c:v>
                </c:pt>
                <c:pt idx="11">
                  <c:v>1.4689145303899557E-28</c:v>
                </c:pt>
                <c:pt idx="12">
                  <c:v>1.0448355320704858E-28</c:v>
                </c:pt>
                <c:pt idx="13">
                  <c:v>8.3853739867755193E-29</c:v>
                </c:pt>
                <c:pt idx="14">
                  <c:v>7.2006937392277157E-29</c:v>
                </c:pt>
                <c:pt idx="15">
                  <c:v>6.4418785067340899E-29</c:v>
                </c:pt>
                <c:pt idx="16">
                  <c:v>5.9178618876221093E-29</c:v>
                </c:pt>
                <c:pt idx="17">
                  <c:v>5.5357594054794576E-29</c:v>
                </c:pt>
                <c:pt idx="18">
                  <c:v>5.2454939967483287E-29</c:v>
                </c:pt>
                <c:pt idx="19">
                  <c:v>4.8347619633859623E-29</c:v>
                </c:pt>
                <c:pt idx="20">
                  <c:v>4.5587820119462984E-29</c:v>
                </c:pt>
                <c:pt idx="21">
                  <c:v>4.3609403238340474E-29</c:v>
                </c:pt>
                <c:pt idx="22">
                  <c:v>4.2123191108826611E-29</c:v>
                </c:pt>
                <c:pt idx="23">
                  <c:v>4.0966546855765667E-29</c:v>
                </c:pt>
              </c:numCache>
            </c:numRef>
          </c:yVal>
          <c:smooth val="1"/>
          <c:extLst>
            <c:ext xmlns:c16="http://schemas.microsoft.com/office/drawing/2014/chart" uri="{C3380CC4-5D6E-409C-BE32-E72D297353CC}">
              <c16:uniqueId val="{00000025-FB37-4266-9FCF-9E705F2DEDAC}"/>
            </c:ext>
          </c:extLst>
        </c:ser>
        <c:ser>
          <c:idx val="38"/>
          <c:order val="38"/>
          <c:spPr>
            <a:ln w="9525" cap="rnd">
              <a:solidFill>
                <a:schemeClr val="accent3">
                  <a:lumMod val="70000"/>
                  <a:lumOff val="30000"/>
                </a:schemeClr>
              </a:solidFill>
              <a:round/>
            </a:ln>
            <a:effectLst/>
          </c:spPr>
          <c:marker>
            <c:symbol val="none"/>
          </c:marker>
          <c:xVal>
            <c:numRef>
              <c:f>Rauscher!$KO$1:$LL$1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Rauscher!$KO$41:$LL$41</c:f>
              <c:numCache>
                <c:formatCode>0%</c:formatCode>
                <c:ptCount val="24"/>
                <c:pt idx="0">
                  <c:v>1.9000050578402239E-57</c:v>
                </c:pt>
                <c:pt idx="1">
                  <c:v>5.6047365882273653E-41</c:v>
                </c:pt>
                <c:pt idx="2">
                  <c:v>7.826540500886885E-34</c:v>
                </c:pt>
                <c:pt idx="3">
                  <c:v>2.7173121498358609E-28</c:v>
                </c:pt>
                <c:pt idx="4">
                  <c:v>4.3688386734985978E-26</c:v>
                </c:pt>
                <c:pt idx="5">
                  <c:v>4.3203532995857609E-25</c:v>
                </c:pt>
                <c:pt idx="6">
                  <c:v>1.2188808562602412E-24</c:v>
                </c:pt>
                <c:pt idx="7">
                  <c:v>1.9888925412868995E-24</c:v>
                </c:pt>
                <c:pt idx="8">
                  <c:v>2.5319044471288135E-24</c:v>
                </c:pt>
                <c:pt idx="9">
                  <c:v>2.8637648156448976E-24</c:v>
                </c:pt>
                <c:pt idx="10">
                  <c:v>3.0518961085331755E-24</c:v>
                </c:pt>
                <c:pt idx="11">
                  <c:v>3.1907413474633272E-24</c:v>
                </c:pt>
                <c:pt idx="12">
                  <c:v>3.0629695745379559E-24</c:v>
                </c:pt>
                <c:pt idx="13">
                  <c:v>2.9426390368276174E-24</c:v>
                </c:pt>
                <c:pt idx="14">
                  <c:v>2.8488446368727322E-24</c:v>
                </c:pt>
                <c:pt idx="15">
                  <c:v>2.7765587217116792E-24</c:v>
                </c:pt>
                <c:pt idx="16">
                  <c:v>2.719938528292755E-24</c:v>
                </c:pt>
                <c:pt idx="17">
                  <c:v>2.6746774502520902E-24</c:v>
                </c:pt>
                <c:pt idx="18">
                  <c:v>2.6377920851716529E-24</c:v>
                </c:pt>
                <c:pt idx="19">
                  <c:v>2.5814825779714865E-24</c:v>
                </c:pt>
                <c:pt idx="20">
                  <c:v>2.5406385376043425E-24</c:v>
                </c:pt>
                <c:pt idx="21">
                  <c:v>2.5097136019981673E-24</c:v>
                </c:pt>
                <c:pt idx="22">
                  <c:v>2.4855085312712618E-24</c:v>
                </c:pt>
                <c:pt idx="23">
                  <c:v>2.4660582468704666E-24</c:v>
                </c:pt>
              </c:numCache>
            </c:numRef>
          </c:yVal>
          <c:smooth val="1"/>
          <c:extLst>
            <c:ext xmlns:c16="http://schemas.microsoft.com/office/drawing/2014/chart" uri="{C3380CC4-5D6E-409C-BE32-E72D297353CC}">
              <c16:uniqueId val="{00000026-FB37-4266-9FCF-9E705F2DEDAC}"/>
            </c:ext>
          </c:extLst>
        </c:ser>
        <c:ser>
          <c:idx val="39"/>
          <c:order val="39"/>
          <c:spPr>
            <a:ln w="9525" cap="rnd">
              <a:solidFill>
                <a:schemeClr val="accent4">
                  <a:lumMod val="70000"/>
                  <a:lumOff val="30000"/>
                </a:schemeClr>
              </a:solidFill>
              <a:round/>
            </a:ln>
            <a:effectLst/>
          </c:spPr>
          <c:marker>
            <c:symbol val="none"/>
          </c:marker>
          <c:xVal>
            <c:numRef>
              <c:f>Rauscher!$KO$1:$LL$1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Rauscher!$KO$42:$LL$42</c:f>
              <c:numCache>
                <c:formatCode>0%</c:formatCode>
                <c:ptCount val="24"/>
                <c:pt idx="0">
                  <c:v>2.4630730427464445E-58</c:v>
                </c:pt>
                <c:pt idx="1">
                  <c:v>3.6887225034624773E-41</c:v>
                </c:pt>
                <c:pt idx="2">
                  <c:v>1.1606191662215037E-33</c:v>
                </c:pt>
                <c:pt idx="3">
                  <c:v>9.0794293620637423E-28</c:v>
                </c:pt>
                <c:pt idx="4">
                  <c:v>2.1912129841684801E-25</c:v>
                </c:pt>
                <c:pt idx="5">
                  <c:v>2.7648882596971284E-24</c:v>
                </c:pt>
                <c:pt idx="6">
                  <c:v>9.1765492963925371E-24</c:v>
                </c:pt>
                <c:pt idx="7">
                  <c:v>1.681625714042529E-23</c:v>
                </c:pt>
                <c:pt idx="8">
                  <c:v>2.3354213067398523E-23</c:v>
                </c:pt>
                <c:pt idx="9">
                  <c:v>2.8265404334065239E-23</c:v>
                </c:pt>
                <c:pt idx="10">
                  <c:v>3.1798566365072497E-23</c:v>
                </c:pt>
                <c:pt idx="11">
                  <c:v>3.9110126398846211E-23</c:v>
                </c:pt>
                <c:pt idx="12">
                  <c:v>4.0721166883261906E-23</c:v>
                </c:pt>
                <c:pt idx="13">
                  <c:v>4.1075463324221038E-23</c:v>
                </c:pt>
                <c:pt idx="14">
                  <c:v>4.1079600292655159E-23</c:v>
                </c:pt>
                <c:pt idx="15">
                  <c:v>4.0977388908573835E-23</c:v>
                </c:pt>
                <c:pt idx="16">
                  <c:v>4.0846654210593807E-23</c:v>
                </c:pt>
                <c:pt idx="17">
                  <c:v>4.0714471482110834E-23</c:v>
                </c:pt>
                <c:pt idx="18">
                  <c:v>4.0590269459027529E-23</c:v>
                </c:pt>
                <c:pt idx="19">
                  <c:v>4.0374443979255862E-23</c:v>
                </c:pt>
                <c:pt idx="20">
                  <c:v>4.0199460523290533E-23</c:v>
                </c:pt>
                <c:pt idx="21">
                  <c:v>4.0057283909040783E-23</c:v>
                </c:pt>
                <c:pt idx="22">
                  <c:v>3.9940416090336472E-23</c:v>
                </c:pt>
                <c:pt idx="23">
                  <c:v>3.9843056851179959E-23</c:v>
                </c:pt>
              </c:numCache>
            </c:numRef>
          </c:yVal>
          <c:smooth val="1"/>
          <c:extLst>
            <c:ext xmlns:c16="http://schemas.microsoft.com/office/drawing/2014/chart" uri="{C3380CC4-5D6E-409C-BE32-E72D297353CC}">
              <c16:uniqueId val="{00000027-FB37-4266-9FCF-9E705F2DEDAC}"/>
            </c:ext>
          </c:extLst>
        </c:ser>
        <c:ser>
          <c:idx val="40"/>
          <c:order val="40"/>
          <c:spPr>
            <a:ln w="9525" cap="rnd">
              <a:solidFill>
                <a:schemeClr val="accent5">
                  <a:lumMod val="70000"/>
                  <a:lumOff val="30000"/>
                </a:schemeClr>
              </a:solidFill>
              <a:round/>
            </a:ln>
            <a:effectLst/>
          </c:spPr>
          <c:marker>
            <c:symbol val="none"/>
          </c:marker>
          <c:xVal>
            <c:numRef>
              <c:f>Rauscher!$KO$1:$LL$1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Rauscher!$KO$43:$LL$43</c:f>
              <c:numCache>
                <c:formatCode>0%</c:formatCode>
                <c:ptCount val="24"/>
                <c:pt idx="0">
                  <c:v>8.8200614983563469E-59</c:v>
                </c:pt>
                <c:pt idx="1">
                  <c:v>2.1012116782608468E-41</c:v>
                </c:pt>
                <c:pt idx="2">
                  <c:v>8.3384111997214995E-34</c:v>
                </c:pt>
                <c:pt idx="3">
                  <c:v>8.2271965598643427E-28</c:v>
                </c:pt>
                <c:pt idx="4">
                  <c:v>2.229860972689901E-25</c:v>
                </c:pt>
                <c:pt idx="5">
                  <c:v>3.0165512138173029E-24</c:v>
                </c:pt>
                <c:pt idx="6">
                  <c:v>1.0487511991741314E-23</c:v>
                </c:pt>
                <c:pt idx="7">
                  <c:v>1.9866546230988518E-23</c:v>
                </c:pt>
                <c:pt idx="8">
                  <c:v>2.8285134215273988E-23</c:v>
                </c:pt>
                <c:pt idx="9">
                  <c:v>3.4901829069498151E-23</c:v>
                </c:pt>
                <c:pt idx="10">
                  <c:v>3.9876819127130518E-23</c:v>
                </c:pt>
                <c:pt idx="11">
                  <c:v>5.1376218769364999E-23</c:v>
                </c:pt>
                <c:pt idx="12">
                  <c:v>5.4748611245580801E-23</c:v>
                </c:pt>
                <c:pt idx="13">
                  <c:v>5.5999396770030656E-23</c:v>
                </c:pt>
                <c:pt idx="14">
                  <c:v>5.6527408681711961E-23</c:v>
                </c:pt>
                <c:pt idx="15">
                  <c:v>5.6761928494601783E-23</c:v>
                </c:pt>
                <c:pt idx="16">
                  <c:v>5.6862944421017712E-23</c:v>
                </c:pt>
                <c:pt idx="17">
                  <c:v>5.689860943900031E-23</c:v>
                </c:pt>
                <c:pt idx="18">
                  <c:v>5.6900853685664544E-23</c:v>
                </c:pt>
                <c:pt idx="19">
                  <c:v>5.686164206718996E-23</c:v>
                </c:pt>
                <c:pt idx="20">
                  <c:v>5.6803234237039591E-23</c:v>
                </c:pt>
                <c:pt idx="21">
                  <c:v>5.6743266779378309E-23</c:v>
                </c:pt>
                <c:pt idx="22">
                  <c:v>5.6687253948833938E-23</c:v>
                </c:pt>
                <c:pt idx="23">
                  <c:v>5.6636640411762834E-23</c:v>
                </c:pt>
              </c:numCache>
            </c:numRef>
          </c:yVal>
          <c:smooth val="1"/>
          <c:extLst>
            <c:ext xmlns:c16="http://schemas.microsoft.com/office/drawing/2014/chart" uri="{C3380CC4-5D6E-409C-BE32-E72D297353CC}">
              <c16:uniqueId val="{00000028-FB37-4266-9FCF-9E705F2DEDAC}"/>
            </c:ext>
          </c:extLst>
        </c:ser>
        <c:ser>
          <c:idx val="41"/>
          <c:order val="41"/>
          <c:spPr>
            <a:ln w="9525" cap="rnd">
              <a:solidFill>
                <a:schemeClr val="accent6">
                  <a:lumMod val="70000"/>
                  <a:lumOff val="30000"/>
                </a:schemeClr>
              </a:solidFill>
              <a:round/>
            </a:ln>
            <a:effectLst/>
          </c:spPr>
          <c:marker>
            <c:symbol val="none"/>
          </c:marker>
          <c:xVal>
            <c:numRef>
              <c:f>Rauscher!$KO$1:$LL$1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Rauscher!$KO$44:$LL$44</c:f>
              <c:numCache>
                <c:formatCode>0%</c:formatCode>
                <c:ptCount val="24"/>
                <c:pt idx="0">
                  <c:v>3.7462006427909173E-59</c:v>
                </c:pt>
                <c:pt idx="1">
                  <c:v>2.2583342632079271E-41</c:v>
                </c:pt>
                <c:pt idx="2">
                  <c:v>1.42561161260118E-33</c:v>
                </c:pt>
                <c:pt idx="3">
                  <c:v>2.2375321702320323E-27</c:v>
                </c:pt>
                <c:pt idx="4">
                  <c:v>7.6488289776980102E-25</c:v>
                </c:pt>
                <c:pt idx="5">
                  <c:v>1.1893446314258726E-23</c:v>
                </c:pt>
                <c:pt idx="6">
                  <c:v>4.5372152558841593E-23</c:v>
                </c:pt>
                <c:pt idx="7">
                  <c:v>9.1841551943484554E-23</c:v>
                </c:pt>
                <c:pt idx="8">
                  <c:v>1.3742793845395662E-22</c:v>
                </c:pt>
                <c:pt idx="9">
                  <c:v>1.7626453244886305E-22</c:v>
                </c:pt>
                <c:pt idx="10">
                  <c:v>2.0771947731454248E-22</c:v>
                </c:pt>
                <c:pt idx="11">
                  <c:v>2.9365591283102396E-22</c:v>
                </c:pt>
                <c:pt idx="12">
                  <c:v>3.2780054367475693E-22</c:v>
                </c:pt>
                <c:pt idx="13">
                  <c:v>3.4475921319013219E-22</c:v>
                </c:pt>
                <c:pt idx="14">
                  <c:v>3.5453212122217795E-22</c:v>
                </c:pt>
                <c:pt idx="15">
                  <c:v>3.6075606403030309E-22</c:v>
                </c:pt>
                <c:pt idx="16">
                  <c:v>3.650108979180548E-22</c:v>
                </c:pt>
                <c:pt idx="17">
                  <c:v>3.6807653448366636E-22</c:v>
                </c:pt>
                <c:pt idx="18">
                  <c:v>3.7037635566990083E-22</c:v>
                </c:pt>
                <c:pt idx="19">
                  <c:v>3.7357332607887238E-22</c:v>
                </c:pt>
                <c:pt idx="20">
                  <c:v>3.7567259847740252E-22</c:v>
                </c:pt>
                <c:pt idx="21">
                  <c:v>3.7714711022388746E-22</c:v>
                </c:pt>
                <c:pt idx="22">
                  <c:v>3.7823513125238622E-22</c:v>
                </c:pt>
                <c:pt idx="23">
                  <c:v>3.7906869984195428E-22</c:v>
                </c:pt>
              </c:numCache>
            </c:numRef>
          </c:yVal>
          <c:smooth val="1"/>
          <c:extLst>
            <c:ext xmlns:c16="http://schemas.microsoft.com/office/drawing/2014/chart" uri="{C3380CC4-5D6E-409C-BE32-E72D297353CC}">
              <c16:uniqueId val="{00000029-FB37-4266-9FCF-9E705F2DEDAC}"/>
            </c:ext>
          </c:extLst>
        </c:ser>
        <c:ser>
          <c:idx val="42"/>
          <c:order val="42"/>
          <c:spPr>
            <a:ln w="9525" cap="rnd">
              <a:solidFill>
                <a:schemeClr val="accent1">
                  <a:lumMod val="70000"/>
                </a:schemeClr>
              </a:solidFill>
              <a:round/>
            </a:ln>
            <a:effectLst/>
          </c:spPr>
          <c:marker>
            <c:symbol val="none"/>
          </c:marker>
          <c:xVal>
            <c:numRef>
              <c:f>Rauscher!$KO$1:$LL$1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Rauscher!$KO$45:$LL$45</c:f>
              <c:numCache>
                <c:formatCode>0%</c:formatCode>
                <c:ptCount val="24"/>
                <c:pt idx="0">
                  <c:v>9.5405220885169475E-5</c:v>
                </c:pt>
                <c:pt idx="1">
                  <c:v>1.3201345138369755E-6</c:v>
                </c:pt>
                <c:pt idx="2">
                  <c:v>1.2625704291168601E-8</c:v>
                </c:pt>
                <c:pt idx="3">
                  <c:v>3.0022586478572389E-12</c:v>
                </c:pt>
                <c:pt idx="4">
                  <c:v>1.2632403243285615E-14</c:v>
                </c:pt>
                <c:pt idx="5">
                  <c:v>2.2249798112908427E-16</c:v>
                </c:pt>
                <c:pt idx="6">
                  <c:v>9.223433635475209E-18</c:v>
                </c:pt>
                <c:pt idx="7">
                  <c:v>7.3849225853017945E-19</c:v>
                </c:pt>
                <c:pt idx="8">
                  <c:v>9.8013157926072922E-20</c:v>
                </c:pt>
                <c:pt idx="9">
                  <c:v>1.910188909986171E-20</c:v>
                </c:pt>
                <c:pt idx="10">
                  <c:v>4.9859765959088936E-21</c:v>
                </c:pt>
                <c:pt idx="11">
                  <c:v>7.6594334983039911E-23</c:v>
                </c:pt>
                <c:pt idx="12">
                  <c:v>8.9127148523113745E-24</c:v>
                </c:pt>
                <c:pt idx="13">
                  <c:v>2.4140245875401358E-24</c:v>
                </c:pt>
                <c:pt idx="14">
                  <c:v>1.004843377322547E-24</c:v>
                </c:pt>
                <c:pt idx="15">
                  <c:v>5.3591649361554848E-25</c:v>
                </c:pt>
                <c:pt idx="16">
                  <c:v>3.3401797432233571E-25</c:v>
                </c:pt>
                <c:pt idx="17">
                  <c:v>2.3106945774749632E-25</c:v>
                </c:pt>
                <c:pt idx="18">
                  <c:v>1.7199665218245655E-25</c:v>
                </c:pt>
                <c:pt idx="19">
                  <c:v>1.1037255275161324E-25</c:v>
                </c:pt>
                <c:pt idx="20">
                  <c:v>8.0355405291970538E-26</c:v>
                </c:pt>
                <c:pt idx="21">
                  <c:v>6.331500175042004E-26</c:v>
                </c:pt>
                <c:pt idx="22">
                  <c:v>5.2592995451607584E-26</c:v>
                </c:pt>
                <c:pt idx="23">
                  <c:v>4.5333591919033673E-26</c:v>
                </c:pt>
              </c:numCache>
            </c:numRef>
          </c:yVal>
          <c:smooth val="1"/>
          <c:extLst>
            <c:ext xmlns:c16="http://schemas.microsoft.com/office/drawing/2014/chart" uri="{C3380CC4-5D6E-409C-BE32-E72D297353CC}">
              <c16:uniqueId val="{0000002A-FB37-4266-9FCF-9E705F2DEDAC}"/>
            </c:ext>
          </c:extLst>
        </c:ser>
        <c:ser>
          <c:idx val="43"/>
          <c:order val="43"/>
          <c:spPr>
            <a:ln w="9525" cap="rnd">
              <a:solidFill>
                <a:schemeClr val="accent2">
                  <a:lumMod val="70000"/>
                </a:schemeClr>
              </a:solidFill>
              <a:round/>
            </a:ln>
            <a:effectLst/>
          </c:spPr>
          <c:marker>
            <c:symbol val="none"/>
          </c:marker>
          <c:xVal>
            <c:numRef>
              <c:f>Rauscher!$KO$1:$LL$1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Rauscher!$KO$46:$LL$46</c:f>
              <c:numCache>
                <c:formatCode>0%</c:formatCode>
                <c:ptCount val="24"/>
                <c:pt idx="0">
                  <c:v>3.8558418256026877E-2</c:v>
                </c:pt>
                <c:pt idx="1">
                  <c:v>7.4056368583363327E-3</c:v>
                </c:pt>
                <c:pt idx="2">
                  <c:v>2.6387510508280281E-4</c:v>
                </c:pt>
                <c:pt idx="3">
                  <c:v>2.3377038354533886E-7</c:v>
                </c:pt>
                <c:pt idx="4">
                  <c:v>1.8985701783775117E-9</c:v>
                </c:pt>
                <c:pt idx="5">
                  <c:v>4.9616522558517172E-11</c:v>
                </c:pt>
                <c:pt idx="6">
                  <c:v>2.6756702586278749E-12</c:v>
                </c:pt>
                <c:pt idx="7">
                  <c:v>2.5851497650257355E-13</c:v>
                </c:pt>
                <c:pt idx="8">
                  <c:v>3.9502446258360116E-14</c:v>
                </c:pt>
                <c:pt idx="9">
                  <c:v>8.5904479292092342E-15</c:v>
                </c:pt>
                <c:pt idx="10">
                  <c:v>2.4477644962259255E-15</c:v>
                </c:pt>
                <c:pt idx="11">
                  <c:v>4.8916543454272337E-17</c:v>
                </c:pt>
                <c:pt idx="12">
                  <c:v>6.4921565176439762E-18</c:v>
                </c:pt>
                <c:pt idx="13">
                  <c:v>1.9027975050736256E-18</c:v>
                </c:pt>
                <c:pt idx="14">
                  <c:v>8.3482837482470339E-19</c:v>
                </c:pt>
                <c:pt idx="15">
                  <c:v>4.6229150179680919E-19</c:v>
                </c:pt>
                <c:pt idx="16">
                  <c:v>2.9636614707034176E-19</c:v>
                </c:pt>
                <c:pt idx="17">
                  <c:v>2.0956621891144703E-19</c:v>
                </c:pt>
                <c:pt idx="18">
                  <c:v>1.5875035578565018E-19</c:v>
                </c:pt>
                <c:pt idx="19">
                  <c:v>1.0458749769579654E-19</c:v>
                </c:pt>
                <c:pt idx="20">
                  <c:v>7.7587857731444601E-20</c:v>
                </c:pt>
                <c:pt idx="21">
                  <c:v>6.2001939196569231E-20</c:v>
                </c:pt>
                <c:pt idx="22">
                  <c:v>5.2069876153275023E-20</c:v>
                </c:pt>
                <c:pt idx="23">
                  <c:v>4.5277950384896943E-20</c:v>
                </c:pt>
              </c:numCache>
            </c:numRef>
          </c:yVal>
          <c:smooth val="1"/>
          <c:extLst>
            <c:ext xmlns:c16="http://schemas.microsoft.com/office/drawing/2014/chart" uri="{C3380CC4-5D6E-409C-BE32-E72D297353CC}">
              <c16:uniqueId val="{0000002B-FB37-4266-9FCF-9E705F2DEDAC}"/>
            </c:ext>
          </c:extLst>
        </c:ser>
        <c:ser>
          <c:idx val="44"/>
          <c:order val="44"/>
          <c:spPr>
            <a:ln w="9525" cap="rnd">
              <a:solidFill>
                <a:schemeClr val="accent3">
                  <a:lumMod val="70000"/>
                </a:schemeClr>
              </a:solidFill>
              <a:round/>
            </a:ln>
            <a:effectLst/>
          </c:spPr>
          <c:marker>
            <c:symbol val="none"/>
          </c:marker>
          <c:xVal>
            <c:numRef>
              <c:f>Rauscher!$KO$1:$LL$1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Rauscher!$KO$47:$LL$47</c:f>
              <c:numCache>
                <c:formatCode>0%</c:formatCode>
                <c:ptCount val="24"/>
                <c:pt idx="0">
                  <c:v>1.8132015608105623E-2</c:v>
                </c:pt>
                <c:pt idx="1">
                  <c:v>6.9869644613498915E-3</c:v>
                </c:pt>
                <c:pt idx="2">
                  <c:v>3.5263398513650908E-4</c:v>
                </c:pt>
                <c:pt idx="3">
                  <c:v>4.4250161405037054E-7</c:v>
                </c:pt>
                <c:pt idx="4">
                  <c:v>4.2771239545846335E-9</c:v>
                </c:pt>
                <c:pt idx="5">
                  <c:v>1.2408274477969115E-10</c:v>
                </c:pt>
                <c:pt idx="6">
                  <c:v>7.1739374368080931E-12</c:v>
                </c:pt>
                <c:pt idx="7">
                  <c:v>7.2846828355886035E-13</c:v>
                </c:pt>
                <c:pt idx="8">
                  <c:v>1.1554439702082862E-13</c:v>
                </c:pt>
                <c:pt idx="9">
                  <c:v>2.586667925997161E-14</c:v>
                </c:pt>
                <c:pt idx="10">
                  <c:v>7.5435274396452865E-15</c:v>
                </c:pt>
                <c:pt idx="11">
                  <c:v>1.6162201957123039E-16</c:v>
                </c:pt>
                <c:pt idx="12">
                  <c:v>2.2210263547173911E-17</c:v>
                </c:pt>
                <c:pt idx="13">
                  <c:v>6.6470551347120753E-18</c:v>
                </c:pt>
                <c:pt idx="14">
                  <c:v>2.9572081507128403E-18</c:v>
                </c:pt>
                <c:pt idx="15">
                  <c:v>1.6539432042179969E-18</c:v>
                </c:pt>
                <c:pt idx="16">
                  <c:v>1.0682509016300812E-18</c:v>
                </c:pt>
                <c:pt idx="17">
                  <c:v>7.5977665527681217E-19</c:v>
                </c:pt>
                <c:pt idx="18">
                  <c:v>5.7822300973624472E-19</c:v>
                </c:pt>
                <c:pt idx="19">
                  <c:v>3.8360514867308153E-19</c:v>
                </c:pt>
                <c:pt idx="20">
                  <c:v>2.8599498026778985E-19</c:v>
                </c:pt>
                <c:pt idx="21">
                  <c:v>2.2939815391955432E-19</c:v>
                </c:pt>
                <c:pt idx="22">
                  <c:v>1.93210705941471E-19</c:v>
                </c:pt>
                <c:pt idx="23">
                  <c:v>1.6839895777964434E-19</c:v>
                </c:pt>
              </c:numCache>
            </c:numRef>
          </c:yVal>
          <c:smooth val="1"/>
          <c:extLst>
            <c:ext xmlns:c16="http://schemas.microsoft.com/office/drawing/2014/chart" uri="{C3380CC4-5D6E-409C-BE32-E72D297353CC}">
              <c16:uniqueId val="{0000002C-FB37-4266-9FCF-9E705F2DEDAC}"/>
            </c:ext>
          </c:extLst>
        </c:ser>
        <c:ser>
          <c:idx val="45"/>
          <c:order val="45"/>
          <c:spPr>
            <a:ln w="9525" cap="rnd">
              <a:solidFill>
                <a:schemeClr val="accent4">
                  <a:lumMod val="70000"/>
                </a:schemeClr>
              </a:solidFill>
              <a:round/>
            </a:ln>
            <a:effectLst/>
          </c:spPr>
          <c:marker>
            <c:symbol val="none"/>
          </c:marker>
          <c:xVal>
            <c:numRef>
              <c:f>Rauscher!$KO$1:$LL$1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Rauscher!$KO$48:$LL$48</c:f>
              <c:numCache>
                <c:formatCode>0%</c:formatCode>
                <c:ptCount val="24"/>
                <c:pt idx="0">
                  <c:v>2.0860987550807452E-6</c:v>
                </c:pt>
                <c:pt idx="1">
                  <c:v>1.1344020205260682E-2</c:v>
                </c:pt>
                <c:pt idx="2">
                  <c:v>6.8013865932626316E-2</c:v>
                </c:pt>
                <c:pt idx="3">
                  <c:v>1.013871683363959E-2</c:v>
                </c:pt>
                <c:pt idx="4">
                  <c:v>1.0681134665265143E-3</c:v>
                </c:pt>
                <c:pt idx="5">
                  <c:v>1.2990186829572121E-4</c:v>
                </c:pt>
                <c:pt idx="6">
                  <c:v>1.9526327009502087E-5</c:v>
                </c:pt>
                <c:pt idx="7">
                  <c:v>3.9234930165468943E-6</c:v>
                </c:pt>
                <c:pt idx="8">
                  <c:v>1.0382706404625464E-6</c:v>
                </c:pt>
                <c:pt idx="9">
                  <c:v>3.4610026422203525E-7</c:v>
                </c:pt>
                <c:pt idx="10">
                  <c:v>1.3878910757144117E-7</c:v>
                </c:pt>
                <c:pt idx="11">
                  <c:v>7.7310842452466077E-9</c:v>
                </c:pt>
                <c:pt idx="12">
                  <c:v>1.7130619639813313E-9</c:v>
                </c:pt>
                <c:pt idx="13">
                  <c:v>6.8286732415624126E-10</c:v>
                </c:pt>
                <c:pt idx="14">
                  <c:v>3.6777375910128094E-10</c:v>
                </c:pt>
                <c:pt idx="15">
                  <c:v>2.3577583347536705E-10</c:v>
                </c:pt>
                <c:pt idx="16">
                  <c:v>1.6869874597071298E-10</c:v>
                </c:pt>
                <c:pt idx="17">
                  <c:v>1.2992850626740287E-10</c:v>
                </c:pt>
                <c:pt idx="18">
                  <c:v>1.053847576939864E-10</c:v>
                </c:pt>
                <c:pt idx="19">
                  <c:v>7.6924158792529229E-11</c:v>
                </c:pt>
                <c:pt idx="20">
                  <c:v>6.1401172579508191E-11</c:v>
                </c:pt>
                <c:pt idx="21">
                  <c:v>5.1836792119624005E-11</c:v>
                </c:pt>
                <c:pt idx="22">
                  <c:v>4.543278330685827E-11</c:v>
                </c:pt>
                <c:pt idx="23">
                  <c:v>4.087987140908114E-11</c:v>
                </c:pt>
              </c:numCache>
            </c:numRef>
          </c:yVal>
          <c:smooth val="1"/>
          <c:extLst>
            <c:ext xmlns:c16="http://schemas.microsoft.com/office/drawing/2014/chart" uri="{C3380CC4-5D6E-409C-BE32-E72D297353CC}">
              <c16:uniqueId val="{0000002D-FB37-4266-9FCF-9E705F2DEDAC}"/>
            </c:ext>
          </c:extLst>
        </c:ser>
        <c:ser>
          <c:idx val="46"/>
          <c:order val="46"/>
          <c:spPr>
            <a:ln w="9525" cap="rnd">
              <a:solidFill>
                <a:schemeClr val="accent5">
                  <a:lumMod val="70000"/>
                </a:schemeClr>
              </a:solidFill>
              <a:round/>
            </a:ln>
            <a:effectLst/>
          </c:spPr>
          <c:marker>
            <c:symbol val="none"/>
          </c:marker>
          <c:xVal>
            <c:numRef>
              <c:f>Rauscher!$KO$1:$LL$1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Rauscher!$KO$49:$LL$49</c:f>
              <c:numCache>
                <c:formatCode>0%</c:formatCode>
                <c:ptCount val="24"/>
                <c:pt idx="0">
                  <c:v>5.4689962825033676E-10</c:v>
                </c:pt>
                <c:pt idx="1">
                  <c:v>2.5429331865169238E-4</c:v>
                </c:pt>
                <c:pt idx="2">
                  <c:v>1.4098178864725707E-2</c:v>
                </c:pt>
                <c:pt idx="3">
                  <c:v>1.9433281688875932E-2</c:v>
                </c:pt>
                <c:pt idx="4">
                  <c:v>6.2255731618815879E-3</c:v>
                </c:pt>
                <c:pt idx="5">
                  <c:v>1.4756271155338362E-3</c:v>
                </c:pt>
                <c:pt idx="6">
                  <c:v>3.4608382923349959E-4</c:v>
                </c:pt>
                <c:pt idx="7">
                  <c:v>9.5550571682823928E-5</c:v>
                </c:pt>
                <c:pt idx="8">
                  <c:v>3.209007424380758E-5</c:v>
                </c:pt>
                <c:pt idx="9">
                  <c:v>1.2875434059283531E-5</c:v>
                </c:pt>
                <c:pt idx="10">
                  <c:v>5.9884602499360896E-6</c:v>
                </c:pt>
                <c:pt idx="11">
                  <c:v>5.2047480735640131E-7</c:v>
                </c:pt>
                <c:pt idx="12">
                  <c:v>1.4405626131137278E-7</c:v>
                </c:pt>
                <c:pt idx="13">
                  <c:v>6.5622875203648652E-8</c:v>
                </c:pt>
                <c:pt idx="14">
                  <c:v>3.8631321570971738E-8</c:v>
                </c:pt>
                <c:pt idx="15">
                  <c:v>2.6391133698217389E-8</c:v>
                </c:pt>
                <c:pt idx="16">
                  <c:v>1.9804804551963234E-8</c:v>
                </c:pt>
                <c:pt idx="17">
                  <c:v>1.5829351104232561E-8</c:v>
                </c:pt>
                <c:pt idx="18">
                  <c:v>1.3225632042659005E-8</c:v>
                </c:pt>
                <c:pt idx="19">
                  <c:v>1.0093024840602898E-8</c:v>
                </c:pt>
                <c:pt idx="20">
                  <c:v>8.3163970760239704E-9</c:v>
                </c:pt>
                <c:pt idx="21">
                  <c:v>7.1902939285708047E-9</c:v>
                </c:pt>
                <c:pt idx="22">
                  <c:v>6.4198938865155306E-9</c:v>
                </c:pt>
                <c:pt idx="23">
                  <c:v>5.862839582923084E-9</c:v>
                </c:pt>
              </c:numCache>
            </c:numRef>
          </c:yVal>
          <c:smooth val="1"/>
          <c:extLst>
            <c:ext xmlns:c16="http://schemas.microsoft.com/office/drawing/2014/chart" uri="{C3380CC4-5D6E-409C-BE32-E72D297353CC}">
              <c16:uniqueId val="{0000002E-FB37-4266-9FCF-9E705F2DEDAC}"/>
            </c:ext>
          </c:extLst>
        </c:ser>
        <c:ser>
          <c:idx val="47"/>
          <c:order val="47"/>
          <c:spPr>
            <a:ln w="9525" cap="rnd">
              <a:solidFill>
                <a:schemeClr val="accent6">
                  <a:lumMod val="70000"/>
                </a:schemeClr>
              </a:solidFill>
              <a:round/>
            </a:ln>
            <a:effectLst/>
          </c:spPr>
          <c:marker>
            <c:symbol val="none"/>
          </c:marker>
          <c:xVal>
            <c:numRef>
              <c:f>Rauscher!$KO$1:$LL$1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Rauscher!$KO$50:$LL$50</c:f>
              <c:numCache>
                <c:formatCode>0%</c:formatCode>
                <c:ptCount val="24"/>
                <c:pt idx="0">
                  <c:v>3.1849549913382437E-18</c:v>
                </c:pt>
                <c:pt idx="1">
                  <c:v>4.6229790800587089E-9</c:v>
                </c:pt>
                <c:pt idx="2">
                  <c:v>1.4320086734516208E-5</c:v>
                </c:pt>
                <c:pt idx="3">
                  <c:v>1.1028702754826386E-3</c:v>
                </c:pt>
                <c:pt idx="4">
                  <c:v>2.6409212674025793E-3</c:v>
                </c:pt>
                <c:pt idx="5">
                  <c:v>2.0927214987192383E-3</c:v>
                </c:pt>
                <c:pt idx="6">
                  <c:v>1.0973754671749706E-3</c:v>
                </c:pt>
                <c:pt idx="7">
                  <c:v>5.3827797317860377E-4</c:v>
                </c:pt>
                <c:pt idx="8">
                  <c:v>2.7819131977824659E-4</c:v>
                </c:pt>
                <c:pt idx="9">
                  <c:v>1.5607536877928021E-4</c:v>
                </c:pt>
                <c:pt idx="10">
                  <c:v>9.4922107530463195E-5</c:v>
                </c:pt>
                <c:pt idx="11">
                  <c:v>1.8445526026313264E-5</c:v>
                </c:pt>
                <c:pt idx="12">
                  <c:v>7.6338397061309847E-6</c:v>
                </c:pt>
                <c:pt idx="13">
                  <c:v>4.4268814407973336E-6</c:v>
                </c:pt>
                <c:pt idx="14">
                  <c:v>3.061047212354619E-6</c:v>
                </c:pt>
                <c:pt idx="15">
                  <c:v>2.3458940036316975E-6</c:v>
                </c:pt>
                <c:pt idx="16">
                  <c:v>1.9189373942140764E-6</c:v>
                </c:pt>
                <c:pt idx="17">
                  <c:v>1.6401111641556068E-6</c:v>
                </c:pt>
                <c:pt idx="18">
                  <c:v>1.4458477070413269E-6</c:v>
                </c:pt>
                <c:pt idx="19">
                  <c:v>1.1958353019850958E-6</c:v>
                </c:pt>
                <c:pt idx="20">
                  <c:v>1.04362670316225E-6</c:v>
                </c:pt>
                <c:pt idx="21">
                  <c:v>9.4205566010147406E-7</c:v>
                </c:pt>
                <c:pt idx="22">
                  <c:v>8.6979665412629701E-7</c:v>
                </c:pt>
                <c:pt idx="23">
                  <c:v>8.1591678091172497E-7</c:v>
                </c:pt>
              </c:numCache>
            </c:numRef>
          </c:yVal>
          <c:smooth val="1"/>
          <c:extLst>
            <c:ext xmlns:c16="http://schemas.microsoft.com/office/drawing/2014/chart" uri="{C3380CC4-5D6E-409C-BE32-E72D297353CC}">
              <c16:uniqueId val="{0000002F-FB37-4266-9FCF-9E705F2DEDAC}"/>
            </c:ext>
          </c:extLst>
        </c:ser>
        <c:ser>
          <c:idx val="48"/>
          <c:order val="48"/>
          <c:spPr>
            <a:ln w="9525" cap="rnd">
              <a:solidFill>
                <a:schemeClr val="accent1">
                  <a:lumMod val="50000"/>
                  <a:lumOff val="50000"/>
                </a:schemeClr>
              </a:solidFill>
              <a:round/>
            </a:ln>
            <a:effectLst/>
          </c:spPr>
          <c:marker>
            <c:symbol val="none"/>
          </c:marker>
          <c:xVal>
            <c:numRef>
              <c:f>Rauscher!$KO$1:$LL$1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Rauscher!$KO$51:$LL$51</c:f>
              <c:numCache>
                <c:formatCode>0%</c:formatCode>
                <c:ptCount val="24"/>
                <c:pt idx="0">
                  <c:v>6.5191828072865111E-19</c:v>
                </c:pt>
                <c:pt idx="1">
                  <c:v>3.5254159681425188E-9</c:v>
                </c:pt>
                <c:pt idx="2">
                  <c:v>2.1078193016118304E-5</c:v>
                </c:pt>
                <c:pt idx="3">
                  <c:v>3.1333683331677244E-3</c:v>
                </c:pt>
                <c:pt idx="4">
                  <c:v>1.0424185159966641E-2</c:v>
                </c:pt>
                <c:pt idx="5">
                  <c:v>1.0061851090009217E-2</c:v>
                </c:pt>
                <c:pt idx="6">
                  <c:v>6.0178527197812899E-3</c:v>
                </c:pt>
                <c:pt idx="7">
                  <c:v>3.2425957914960653E-3</c:v>
                </c:pt>
                <c:pt idx="8">
                  <c:v>1.7981656823761205E-3</c:v>
                </c:pt>
                <c:pt idx="9">
                  <c:v>1.0656643579909236E-3</c:v>
                </c:pt>
                <c:pt idx="10">
                  <c:v>6.7716327345884882E-4</c:v>
                </c:pt>
                <c:pt idx="11">
                  <c:v>1.5008487447712817E-4</c:v>
                </c:pt>
                <c:pt idx="12">
                  <c:v>6.6335933783001763E-5</c:v>
                </c:pt>
                <c:pt idx="13">
                  <c:v>4.0016551409374762E-5</c:v>
                </c:pt>
                <c:pt idx="14">
                  <c:v>2.8407680014402285E-5</c:v>
                </c:pt>
                <c:pt idx="15">
                  <c:v>2.218370616926034E-5</c:v>
                </c:pt>
                <c:pt idx="16">
                  <c:v>1.8403757829530459E-5</c:v>
                </c:pt>
                <c:pt idx="17">
                  <c:v>1.5902996993885454E-5</c:v>
                </c:pt>
                <c:pt idx="18">
                  <c:v>1.4142827135322404E-5</c:v>
                </c:pt>
                <c:pt idx="19">
                  <c:v>1.1852147245478633E-5</c:v>
                </c:pt>
                <c:pt idx="20">
                  <c:v>1.0441210248779553E-5</c:v>
                </c:pt>
                <c:pt idx="21">
                  <c:v>9.4916608923869451E-6</c:v>
                </c:pt>
                <c:pt idx="22">
                  <c:v>8.8117745541542768E-6</c:v>
                </c:pt>
                <c:pt idx="23">
                  <c:v>8.3022442341593515E-6</c:v>
                </c:pt>
              </c:numCache>
            </c:numRef>
          </c:yVal>
          <c:smooth val="1"/>
          <c:extLst>
            <c:ext xmlns:c16="http://schemas.microsoft.com/office/drawing/2014/chart" uri="{C3380CC4-5D6E-409C-BE32-E72D297353CC}">
              <c16:uniqueId val="{00000030-FB37-4266-9FCF-9E705F2DEDAC}"/>
            </c:ext>
          </c:extLst>
        </c:ser>
        <c:ser>
          <c:idx val="49"/>
          <c:order val="49"/>
          <c:spPr>
            <a:ln w="9525" cap="rnd">
              <a:solidFill>
                <a:schemeClr val="accent2">
                  <a:lumMod val="50000"/>
                  <a:lumOff val="50000"/>
                </a:schemeClr>
              </a:solidFill>
              <a:round/>
            </a:ln>
            <a:effectLst/>
          </c:spPr>
          <c:marker>
            <c:symbol val="none"/>
          </c:marker>
          <c:xVal>
            <c:numRef>
              <c:f>Rauscher!$KO$1:$LL$1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Rauscher!$KO$52:$LL$52</c:f>
              <c:numCache>
                <c:formatCode>0%</c:formatCode>
                <c:ptCount val="24"/>
                <c:pt idx="0">
                  <c:v>6.828629072985168E-23</c:v>
                </c:pt>
                <c:pt idx="1">
                  <c:v>1.7003823690482479E-11</c:v>
                </c:pt>
                <c:pt idx="2">
                  <c:v>6.8987043664837446E-7</c:v>
                </c:pt>
                <c:pt idx="3">
                  <c:v>6.9589471545287713E-4</c:v>
                </c:pt>
                <c:pt idx="4">
                  <c:v>6.0307756289663733E-3</c:v>
                </c:pt>
                <c:pt idx="5">
                  <c:v>1.0339232923901877E-2</c:v>
                </c:pt>
                <c:pt idx="6">
                  <c:v>9.0692541936928193E-3</c:v>
                </c:pt>
                <c:pt idx="7">
                  <c:v>6.4242515654493008E-3</c:v>
                </c:pt>
                <c:pt idx="8">
                  <c:v>4.3738028945231114E-3</c:v>
                </c:pt>
                <c:pt idx="9">
                  <c:v>3.0405333475293584E-3</c:v>
                </c:pt>
                <c:pt idx="10">
                  <c:v>2.1951418425215376E-3</c:v>
                </c:pt>
                <c:pt idx="11">
                  <c:v>7.1355212686688538E-4</c:v>
                </c:pt>
                <c:pt idx="12">
                  <c:v>3.8194200066150088E-4</c:v>
                </c:pt>
                <c:pt idx="13">
                  <c:v>2.5845450493235149E-4</c:v>
                </c:pt>
                <c:pt idx="14">
                  <c:v>1.9808159860293292E-4</c:v>
                </c:pt>
                <c:pt idx="15">
                  <c:v>1.6338132357363789E-4</c:v>
                </c:pt>
                <c:pt idx="16">
                  <c:v>1.4121953310538169E-4</c:v>
                </c:pt>
                <c:pt idx="17">
                  <c:v>1.2598742620509811E-4</c:v>
                </c:pt>
                <c:pt idx="18">
                  <c:v>1.149403281031146E-4</c:v>
                </c:pt>
                <c:pt idx="19">
                  <c:v>1.0008412492831437E-4</c:v>
                </c:pt>
                <c:pt idx="20">
                  <c:v>9.0614765203247253E-5</c:v>
                </c:pt>
                <c:pt idx="21">
                  <c:v>8.4081474696001416E-5</c:v>
                </c:pt>
                <c:pt idx="22">
                  <c:v>7.9314294662518012E-5</c:v>
                </c:pt>
                <c:pt idx="23">
                  <c:v>7.5688096033959618E-5</c:v>
                </c:pt>
              </c:numCache>
            </c:numRef>
          </c:yVal>
          <c:smooth val="1"/>
          <c:extLst>
            <c:ext xmlns:c16="http://schemas.microsoft.com/office/drawing/2014/chart" uri="{C3380CC4-5D6E-409C-BE32-E72D297353CC}">
              <c16:uniqueId val="{00000031-FB37-4266-9FCF-9E705F2DEDAC}"/>
            </c:ext>
          </c:extLst>
        </c:ser>
        <c:ser>
          <c:idx val="50"/>
          <c:order val="50"/>
          <c:spPr>
            <a:ln w="9525" cap="rnd">
              <a:solidFill>
                <a:schemeClr val="accent3">
                  <a:lumMod val="50000"/>
                  <a:lumOff val="50000"/>
                </a:schemeClr>
              </a:solidFill>
              <a:round/>
            </a:ln>
            <a:effectLst/>
          </c:spPr>
          <c:marker>
            <c:symbol val="none"/>
          </c:marker>
          <c:xVal>
            <c:numRef>
              <c:f>Rauscher!$KO$1:$LL$1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Rauscher!$KO$53:$LL$53</c:f>
              <c:numCache>
                <c:formatCode>0%</c:formatCode>
                <c:ptCount val="24"/>
                <c:pt idx="0">
                  <c:v>2.7700191184436923E-24</c:v>
                </c:pt>
                <c:pt idx="1">
                  <c:v>1.2322397381366105E-12</c:v>
                </c:pt>
                <c:pt idx="2">
                  <c:v>6.6821441132327204E-8</c:v>
                </c:pt>
                <c:pt idx="3">
                  <c:v>9.0093099547248218E-5</c:v>
                </c:pt>
                <c:pt idx="4">
                  <c:v>9.0265336283683914E-4</c:v>
                </c:pt>
                <c:pt idx="5">
                  <c:v>1.6882472796167351E-3</c:v>
                </c:pt>
                <c:pt idx="6">
                  <c:v>1.5693479741643302E-3</c:v>
                </c:pt>
                <c:pt idx="7">
                  <c:v>1.1586977692362502E-3</c:v>
                </c:pt>
                <c:pt idx="8">
                  <c:v>8.137796135585173E-4</c:v>
                </c:pt>
                <c:pt idx="9">
                  <c:v>5.7955858457046504E-4</c:v>
                </c:pt>
                <c:pt idx="10">
                  <c:v>4.2658947813141896E-4</c:v>
                </c:pt>
                <c:pt idx="11">
                  <c:v>1.469512191684371E-4</c:v>
                </c:pt>
                <c:pt idx="12">
                  <c:v>8.0973866226940423E-5</c:v>
                </c:pt>
                <c:pt idx="13">
                  <c:v>5.5755991708415221E-5</c:v>
                </c:pt>
                <c:pt idx="14">
                  <c:v>4.3230629362703891E-5</c:v>
                </c:pt>
                <c:pt idx="15">
                  <c:v>3.5954216309190444E-5</c:v>
                </c:pt>
                <c:pt idx="16">
                  <c:v>3.1271029661495183E-5</c:v>
                </c:pt>
                <c:pt idx="17">
                  <c:v>2.8033324794222758E-5</c:v>
                </c:pt>
                <c:pt idx="18">
                  <c:v>2.5674372225948786E-5</c:v>
                </c:pt>
                <c:pt idx="19">
                  <c:v>2.2486019908694818E-5</c:v>
                </c:pt>
                <c:pt idx="20">
                  <c:v>2.0443081474771249E-5</c:v>
                </c:pt>
                <c:pt idx="21">
                  <c:v>1.9028199968875465E-5</c:v>
                </c:pt>
                <c:pt idx="22">
                  <c:v>1.7992804057472103E-5</c:v>
                </c:pt>
                <c:pt idx="23">
                  <c:v>1.7203426744451599E-5</c:v>
                </c:pt>
              </c:numCache>
            </c:numRef>
          </c:yVal>
          <c:smooth val="1"/>
          <c:extLst>
            <c:ext xmlns:c16="http://schemas.microsoft.com/office/drawing/2014/chart" uri="{C3380CC4-5D6E-409C-BE32-E72D297353CC}">
              <c16:uniqueId val="{00000032-FB37-4266-9FCF-9E705F2DEDAC}"/>
            </c:ext>
          </c:extLst>
        </c:ser>
        <c:ser>
          <c:idx val="51"/>
          <c:order val="51"/>
          <c:spPr>
            <a:ln w="9525" cap="rnd">
              <a:solidFill>
                <a:schemeClr val="accent4">
                  <a:lumMod val="50000"/>
                  <a:lumOff val="50000"/>
                </a:schemeClr>
              </a:solidFill>
              <a:round/>
            </a:ln>
            <a:effectLst/>
          </c:spPr>
          <c:marker>
            <c:symbol val="none"/>
          </c:marker>
          <c:xVal>
            <c:numRef>
              <c:f>Rauscher!$KO$1:$LL$1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Rauscher!$KO$54:$LL$54</c:f>
              <c:numCache>
                <c:formatCode>0%</c:formatCode>
                <c:ptCount val="24"/>
                <c:pt idx="0">
                  <c:v>8.8174489508581995E-27</c:v>
                </c:pt>
                <c:pt idx="1">
                  <c:v>2.3246280566521206E-14</c:v>
                </c:pt>
                <c:pt idx="2">
                  <c:v>3.0688321944339285E-9</c:v>
                </c:pt>
                <c:pt idx="3">
                  <c:v>1.0072745732982896E-5</c:v>
                </c:pt>
                <c:pt idx="4">
                  <c:v>1.5746239996033683E-4</c:v>
                </c:pt>
                <c:pt idx="5">
                  <c:v>3.8460208315274364E-4</c:v>
                </c:pt>
                <c:pt idx="6">
                  <c:v>4.2714431689195963E-4</c:v>
                </c:pt>
                <c:pt idx="7">
                  <c:v>3.5811739352406351E-4</c:v>
                </c:pt>
                <c:pt idx="8">
                  <c:v>2.7666992157807145E-4</c:v>
                </c:pt>
                <c:pt idx="9">
                  <c:v>2.1220343226507852E-4</c:v>
                </c:pt>
                <c:pt idx="10">
                  <c:v>1.6573916107461112E-4</c:v>
                </c:pt>
                <c:pt idx="11">
                  <c:v>6.8213133192238657E-5</c:v>
                </c:pt>
                <c:pt idx="12">
                  <c:v>4.1084649321278632E-5</c:v>
                </c:pt>
                <c:pt idx="13">
                  <c:v>2.9840781707325364E-5</c:v>
                </c:pt>
                <c:pt idx="14">
                  <c:v>2.3975417058456441E-5</c:v>
                </c:pt>
                <c:pt idx="15">
                  <c:v>2.0453348199055186E-5</c:v>
                </c:pt>
                <c:pt idx="16">
                  <c:v>1.8131625730477818E-5</c:v>
                </c:pt>
                <c:pt idx="17">
                  <c:v>1.6497158884781381E-5</c:v>
                </c:pt>
                <c:pt idx="18">
                  <c:v>1.5289256576180294E-5</c:v>
                </c:pt>
                <c:pt idx="19">
                  <c:v>1.3630980833690011E-5</c:v>
                </c:pt>
                <c:pt idx="20">
                  <c:v>1.2551073188467674E-5</c:v>
                </c:pt>
                <c:pt idx="21">
                  <c:v>1.1794300781380557E-5</c:v>
                </c:pt>
                <c:pt idx="22">
                  <c:v>1.1235524077351628E-5</c:v>
                </c:pt>
                <c:pt idx="23">
                  <c:v>1.0806509518645938E-5</c:v>
                </c:pt>
              </c:numCache>
            </c:numRef>
          </c:yVal>
          <c:smooth val="1"/>
          <c:extLst>
            <c:ext xmlns:c16="http://schemas.microsoft.com/office/drawing/2014/chart" uri="{C3380CC4-5D6E-409C-BE32-E72D297353CC}">
              <c16:uniqueId val="{00000033-FB37-4266-9FCF-9E705F2DEDAC}"/>
            </c:ext>
          </c:extLst>
        </c:ser>
        <c:ser>
          <c:idx val="52"/>
          <c:order val="52"/>
          <c:spPr>
            <a:ln w="9525" cap="rnd">
              <a:solidFill>
                <a:schemeClr val="accent5">
                  <a:lumMod val="50000"/>
                  <a:lumOff val="50000"/>
                </a:schemeClr>
              </a:solidFill>
              <a:round/>
            </a:ln>
            <a:effectLst/>
          </c:spPr>
          <c:marker>
            <c:symbol val="none"/>
          </c:marker>
          <c:xVal>
            <c:numRef>
              <c:f>Rauscher!$KO$1:$LL$1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Rauscher!$KO$55:$LL$55</c:f>
              <c:numCache>
                <c:formatCode>0%</c:formatCode>
                <c:ptCount val="24"/>
                <c:pt idx="0">
                  <c:v>1.8454906840240111E-31</c:v>
                </c:pt>
                <c:pt idx="1">
                  <c:v>1.2773689652067523E-16</c:v>
                </c:pt>
                <c:pt idx="2">
                  <c:v>2.7323291651672711E-10</c:v>
                </c:pt>
                <c:pt idx="3">
                  <c:v>1.4531309017252639E-5</c:v>
                </c:pt>
                <c:pt idx="4">
                  <c:v>9.1439160296217614E-4</c:v>
                </c:pt>
                <c:pt idx="5">
                  <c:v>5.1504608728393068E-3</c:v>
                </c:pt>
                <c:pt idx="6">
                  <c:v>9.9845498755442262E-3</c:v>
                </c:pt>
                <c:pt idx="7">
                  <c:v>1.2461744515085645E-2</c:v>
                </c:pt>
                <c:pt idx="8">
                  <c:v>1.2975229643066442E-2</c:v>
                </c:pt>
                <c:pt idx="9">
                  <c:v>1.2551778286924642E-2</c:v>
                </c:pt>
                <c:pt idx="10">
                  <c:v>1.1803689884919106E-2</c:v>
                </c:pt>
                <c:pt idx="11">
                  <c:v>8.4796914718140836E-3</c:v>
                </c:pt>
                <c:pt idx="12">
                  <c:v>6.7476311793021812E-3</c:v>
                </c:pt>
                <c:pt idx="13">
                  <c:v>5.7923896266079003E-3</c:v>
                </c:pt>
                <c:pt idx="14">
                  <c:v>5.2023266965727189E-3</c:v>
                </c:pt>
                <c:pt idx="15">
                  <c:v>4.8056902716180289E-3</c:v>
                </c:pt>
                <c:pt idx="16">
                  <c:v>4.5221820983580964E-3</c:v>
                </c:pt>
                <c:pt idx="17">
                  <c:v>4.3100311362123944E-3</c:v>
                </c:pt>
                <c:pt idx="18">
                  <c:v>4.1455826604499353E-3</c:v>
                </c:pt>
                <c:pt idx="19">
                  <c:v>3.9076733881452967E-3</c:v>
                </c:pt>
                <c:pt idx="20">
                  <c:v>3.7441390500615296E-3</c:v>
                </c:pt>
                <c:pt idx="21">
                  <c:v>3.6249604618009607E-3</c:v>
                </c:pt>
                <c:pt idx="22">
                  <c:v>3.5343079255004545E-3</c:v>
                </c:pt>
                <c:pt idx="23">
                  <c:v>3.4630636205233872E-3</c:v>
                </c:pt>
              </c:numCache>
            </c:numRef>
          </c:yVal>
          <c:smooth val="1"/>
          <c:extLst>
            <c:ext xmlns:c16="http://schemas.microsoft.com/office/drawing/2014/chart" uri="{C3380CC4-5D6E-409C-BE32-E72D297353CC}">
              <c16:uniqueId val="{00000034-FB37-4266-9FCF-9E705F2DEDAC}"/>
            </c:ext>
          </c:extLst>
        </c:ser>
        <c:ser>
          <c:idx val="53"/>
          <c:order val="53"/>
          <c:spPr>
            <a:ln w="9525" cap="rnd">
              <a:solidFill>
                <a:schemeClr val="accent6">
                  <a:lumMod val="50000"/>
                  <a:lumOff val="50000"/>
                </a:schemeClr>
              </a:solidFill>
              <a:round/>
            </a:ln>
            <a:effectLst/>
          </c:spPr>
          <c:marker>
            <c:symbol val="none"/>
          </c:marker>
          <c:xVal>
            <c:numRef>
              <c:f>Rauscher!$KO$1:$LL$1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Rauscher!$KO$56:$LL$56</c:f>
              <c:numCache>
                <c:formatCode>0%</c:formatCode>
                <c:ptCount val="24"/>
                <c:pt idx="0">
                  <c:v>1.2243964011971407E-32</c:v>
                </c:pt>
                <c:pt idx="1">
                  <c:v>1.5140001587674321E-17</c:v>
                </c:pt>
                <c:pt idx="2">
                  <c:v>4.3285482679971153E-11</c:v>
                </c:pt>
                <c:pt idx="3">
                  <c:v>3.0769020549904121E-6</c:v>
                </c:pt>
                <c:pt idx="4">
                  <c:v>2.2384170538263133E-4</c:v>
                </c:pt>
                <c:pt idx="5">
                  <c:v>1.3754815677084053E-3</c:v>
                </c:pt>
                <c:pt idx="6">
                  <c:v>2.8257719562094332E-3</c:v>
                </c:pt>
                <c:pt idx="7">
                  <c:v>3.6761008605035303E-3</c:v>
                </c:pt>
                <c:pt idx="8">
                  <c:v>3.9484222869668514E-3</c:v>
                </c:pt>
                <c:pt idx="9">
                  <c:v>3.9130353820280885E-3</c:v>
                </c:pt>
                <c:pt idx="10">
                  <c:v>3.7516842970313712E-3</c:v>
                </c:pt>
                <c:pt idx="11">
                  <c:v>2.8561991328112297E-3</c:v>
                </c:pt>
                <c:pt idx="12">
                  <c:v>2.3396976396860818E-3</c:v>
                </c:pt>
                <c:pt idx="13">
                  <c:v>2.0437423712350413E-3</c:v>
                </c:pt>
                <c:pt idx="14">
                  <c:v>1.8569747173260162E-3</c:v>
                </c:pt>
                <c:pt idx="15">
                  <c:v>1.7296735219806925E-3</c:v>
                </c:pt>
                <c:pt idx="16">
                  <c:v>1.6377831552142421E-3</c:v>
                </c:pt>
                <c:pt idx="17">
                  <c:v>1.5685152876261563E-3</c:v>
                </c:pt>
                <c:pt idx="18">
                  <c:v>1.5145162007107402E-3</c:v>
                </c:pt>
                <c:pt idx="19">
                  <c:v>1.4359079340814436E-3</c:v>
                </c:pt>
                <c:pt idx="20">
                  <c:v>1.3815299445584287E-3</c:v>
                </c:pt>
                <c:pt idx="21">
                  <c:v>1.3417191057598509E-3</c:v>
                </c:pt>
                <c:pt idx="22">
                  <c:v>1.311332159352231E-3</c:v>
                </c:pt>
                <c:pt idx="23">
                  <c:v>1.2873860400763586E-3</c:v>
                </c:pt>
              </c:numCache>
            </c:numRef>
          </c:yVal>
          <c:smooth val="1"/>
          <c:extLst>
            <c:ext xmlns:c16="http://schemas.microsoft.com/office/drawing/2014/chart" uri="{C3380CC4-5D6E-409C-BE32-E72D297353CC}">
              <c16:uniqueId val="{00000035-FB37-4266-9FCF-9E705F2DEDAC}"/>
            </c:ext>
          </c:extLst>
        </c:ser>
        <c:ser>
          <c:idx val="54"/>
          <c:order val="54"/>
          <c:spPr>
            <a:ln w="9525" cap="rnd">
              <a:solidFill>
                <a:schemeClr val="accent1"/>
              </a:solidFill>
              <a:round/>
            </a:ln>
            <a:effectLst/>
          </c:spPr>
          <c:marker>
            <c:symbol val="none"/>
          </c:marker>
          <c:xVal>
            <c:numRef>
              <c:f>Rauscher!$KO$1:$LL$1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Rauscher!$KO$57:$LL$57</c:f>
              <c:numCache>
                <c:formatCode>0%</c:formatCode>
                <c:ptCount val="24"/>
                <c:pt idx="0">
                  <c:v>1.738103832719158E-37</c:v>
                </c:pt>
                <c:pt idx="1">
                  <c:v>2.3177924119211578E-20</c:v>
                </c:pt>
                <c:pt idx="2">
                  <c:v>6.8815830000360387E-13</c:v>
                </c:pt>
                <c:pt idx="3">
                  <c:v>5.079924188977325E-7</c:v>
                </c:pt>
                <c:pt idx="4">
                  <c:v>1.1909219529590784E-4</c:v>
                </c:pt>
                <c:pt idx="5">
                  <c:v>1.476781732073167E-3</c:v>
                </c:pt>
                <c:pt idx="6">
                  <c:v>4.844825524921762E-3</c:v>
                </c:pt>
                <c:pt idx="7">
                  <c:v>8.8049742081535241E-3</c:v>
                </c:pt>
                <c:pt idx="8">
                  <c:v>1.2152454210102932E-2</c:v>
                </c:pt>
                <c:pt idx="9">
                  <c:v>1.4637063699920926E-2</c:v>
                </c:pt>
                <c:pt idx="10">
                  <c:v>1.6403114066512351E-2</c:v>
                </c:pt>
                <c:pt idx="11">
                  <c:v>1.9941967160235826E-2</c:v>
                </c:pt>
                <c:pt idx="12">
                  <c:v>2.0643294004048445E-2</c:v>
                </c:pt>
                <c:pt idx="13">
                  <c:v>2.0750533077219618E-2</c:v>
                </c:pt>
                <c:pt idx="14">
                  <c:v>2.0704512010431868E-2</c:v>
                </c:pt>
                <c:pt idx="15">
                  <c:v>2.0618785142711451E-2</c:v>
                </c:pt>
                <c:pt idx="16">
                  <c:v>2.0527463175343569E-2</c:v>
                </c:pt>
                <c:pt idx="17">
                  <c:v>2.0441256858497747E-2</c:v>
                </c:pt>
                <c:pt idx="18">
                  <c:v>2.0363139157472541E-2</c:v>
                </c:pt>
                <c:pt idx="19">
                  <c:v>2.0231372689604891E-2</c:v>
                </c:pt>
                <c:pt idx="20">
                  <c:v>2.0126998850642078E-2</c:v>
                </c:pt>
                <c:pt idx="21">
                  <c:v>2.0043349347589168E-2</c:v>
                </c:pt>
                <c:pt idx="22">
                  <c:v>1.997521134657286E-2</c:v>
                </c:pt>
                <c:pt idx="23">
                  <c:v>1.991881277962524E-2</c:v>
                </c:pt>
              </c:numCache>
            </c:numRef>
          </c:yVal>
          <c:smooth val="1"/>
          <c:extLst>
            <c:ext xmlns:c16="http://schemas.microsoft.com/office/drawing/2014/chart" uri="{C3380CC4-5D6E-409C-BE32-E72D297353CC}">
              <c16:uniqueId val="{00000036-FB37-4266-9FCF-9E705F2DEDAC}"/>
            </c:ext>
          </c:extLst>
        </c:ser>
        <c:ser>
          <c:idx val="55"/>
          <c:order val="55"/>
          <c:spPr>
            <a:ln w="9525" cap="rnd">
              <a:solidFill>
                <a:schemeClr val="accent2"/>
              </a:solidFill>
              <a:round/>
            </a:ln>
            <a:effectLst/>
          </c:spPr>
          <c:marker>
            <c:symbol val="none"/>
          </c:marker>
          <c:xVal>
            <c:numRef>
              <c:f>Rauscher!$KO$1:$LL$1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Rauscher!$KO$58:$LL$58</c:f>
              <c:numCache>
                <c:formatCode>0%</c:formatCode>
                <c:ptCount val="24"/>
                <c:pt idx="0">
                  <c:v>2.3131470761142797E-40</c:v>
                </c:pt>
                <c:pt idx="1">
                  <c:v>4.2815323020244938E-22</c:v>
                </c:pt>
                <c:pt idx="2">
                  <c:v>4.7359991919448278E-14</c:v>
                </c:pt>
                <c:pt idx="3">
                  <c:v>1.3025040351661418E-7</c:v>
                </c:pt>
                <c:pt idx="4">
                  <c:v>5.8939227154182311E-5</c:v>
                </c:pt>
                <c:pt idx="5">
                  <c:v>1.0844187574433385E-3</c:v>
                </c:pt>
                <c:pt idx="6">
                  <c:v>4.6280555915718504E-3</c:v>
                </c:pt>
                <c:pt idx="7">
                  <c:v>1.0149585597764162E-2</c:v>
                </c:pt>
                <c:pt idx="8">
                  <c:v>1.6128131788474855E-2</c:v>
                </c:pt>
                <c:pt idx="9">
                  <c:v>2.1675739083649462E-2</c:v>
                </c:pt>
                <c:pt idx="10">
                  <c:v>2.65171082807052E-2</c:v>
                </c:pt>
                <c:pt idx="11">
                  <c:v>4.1937985926350119E-2</c:v>
                </c:pt>
                <c:pt idx="12">
                  <c:v>4.9515187582980312E-2</c:v>
                </c:pt>
                <c:pt idx="13">
                  <c:v>5.3859287474927561E-2</c:v>
                </c:pt>
                <c:pt idx="14">
                  <c:v>5.6642744459102369E-2</c:v>
                </c:pt>
                <c:pt idx="15">
                  <c:v>5.8568259919506455E-2</c:v>
                </c:pt>
                <c:pt idx="16">
                  <c:v>5.9975585912391494E-2</c:v>
                </c:pt>
                <c:pt idx="17">
                  <c:v>6.1047346205621612E-2</c:v>
                </c:pt>
                <c:pt idx="18">
                  <c:v>6.1889917556839265E-2</c:v>
                </c:pt>
                <c:pt idx="19">
                  <c:v>6.3128358552728164E-2</c:v>
                </c:pt>
                <c:pt idx="20">
                  <c:v>6.3993836606795834E-2</c:v>
                </c:pt>
                <c:pt idx="21">
                  <c:v>6.4632269675089948E-2</c:v>
                </c:pt>
                <c:pt idx="22">
                  <c:v>6.5122412708676428E-2</c:v>
                </c:pt>
                <c:pt idx="23">
                  <c:v>6.5510443471071017E-2</c:v>
                </c:pt>
              </c:numCache>
            </c:numRef>
          </c:yVal>
          <c:smooth val="1"/>
          <c:extLst>
            <c:ext xmlns:c16="http://schemas.microsoft.com/office/drawing/2014/chart" uri="{C3380CC4-5D6E-409C-BE32-E72D297353CC}">
              <c16:uniqueId val="{00000037-FB37-4266-9FCF-9E705F2DEDAC}"/>
            </c:ext>
          </c:extLst>
        </c:ser>
        <c:ser>
          <c:idx val="56"/>
          <c:order val="56"/>
          <c:spPr>
            <a:ln w="9525" cap="rnd">
              <a:solidFill>
                <a:schemeClr val="accent3"/>
              </a:solidFill>
              <a:round/>
            </a:ln>
            <a:effectLst/>
          </c:spPr>
          <c:marker>
            <c:symbol val="none"/>
          </c:marker>
          <c:xVal>
            <c:numRef>
              <c:f>Rauscher!$KO$1:$LL$1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Rauscher!$KO$59:$LL$59</c:f>
              <c:numCache>
                <c:formatCode>0%</c:formatCode>
                <c:ptCount val="24"/>
                <c:pt idx="0">
                  <c:v>0</c:v>
                </c:pt>
                <c:pt idx="1">
                  <c:v>0</c:v>
                </c:pt>
                <c:pt idx="2">
                  <c:v>0</c:v>
                </c:pt>
                <c:pt idx="3">
                  <c:v>0</c:v>
                </c:pt>
                <c:pt idx="4">
                  <c:v>0</c:v>
                </c:pt>
                <c:pt idx="5">
                  <c:v>0</c:v>
                </c:pt>
                <c:pt idx="6">
                  <c:v>0</c:v>
                </c:pt>
                <c:pt idx="7">
                  <c:v>0</c:v>
                </c:pt>
                <c:pt idx="8">
                  <c:v>0</c:v>
                </c:pt>
                <c:pt idx="9">
                  <c:v>0</c:v>
                </c:pt>
                <c:pt idx="10">
                  <c:v>0</c:v>
                </c:pt>
                <c:pt idx="11">
                  <c:v>0</c:v>
                </c:pt>
                <c:pt idx="12">
                  <c:v>0</c:v>
                </c:pt>
                <c:pt idx="13">
                  <c:v>0</c:v>
                </c:pt>
                <c:pt idx="14">
                  <c:v>0</c:v>
                </c:pt>
                <c:pt idx="15">
                  <c:v>0</c:v>
                </c:pt>
                <c:pt idx="16">
                  <c:v>0</c:v>
                </c:pt>
                <c:pt idx="17">
                  <c:v>0</c:v>
                </c:pt>
                <c:pt idx="18">
                  <c:v>0</c:v>
                </c:pt>
                <c:pt idx="19">
                  <c:v>0</c:v>
                </c:pt>
                <c:pt idx="20">
                  <c:v>0</c:v>
                </c:pt>
                <c:pt idx="21">
                  <c:v>0</c:v>
                </c:pt>
                <c:pt idx="22">
                  <c:v>0</c:v>
                </c:pt>
                <c:pt idx="23">
                  <c:v>0</c:v>
                </c:pt>
              </c:numCache>
            </c:numRef>
          </c:yVal>
          <c:smooth val="1"/>
          <c:extLst>
            <c:ext xmlns:c16="http://schemas.microsoft.com/office/drawing/2014/chart" uri="{C3380CC4-5D6E-409C-BE32-E72D297353CC}">
              <c16:uniqueId val="{00000038-FB37-4266-9FCF-9E705F2DEDAC}"/>
            </c:ext>
          </c:extLst>
        </c:ser>
        <c:ser>
          <c:idx val="57"/>
          <c:order val="57"/>
          <c:spPr>
            <a:ln w="9525" cap="rnd">
              <a:solidFill>
                <a:schemeClr val="accent4"/>
              </a:solidFill>
              <a:round/>
            </a:ln>
            <a:effectLst/>
          </c:spPr>
          <c:marker>
            <c:symbol val="none"/>
          </c:marker>
          <c:xVal>
            <c:numRef>
              <c:f>Rauscher!$KO$1:$LL$1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Rauscher!$KO$60:$LL$60</c:f>
              <c:numCache>
                <c:formatCode>0%</c:formatCode>
                <c:ptCount val="24"/>
                <c:pt idx="0">
                  <c:v>0</c:v>
                </c:pt>
                <c:pt idx="1">
                  <c:v>0</c:v>
                </c:pt>
                <c:pt idx="2">
                  <c:v>0</c:v>
                </c:pt>
                <c:pt idx="3">
                  <c:v>0</c:v>
                </c:pt>
                <c:pt idx="4">
                  <c:v>0</c:v>
                </c:pt>
                <c:pt idx="5">
                  <c:v>0</c:v>
                </c:pt>
                <c:pt idx="6">
                  <c:v>0</c:v>
                </c:pt>
                <c:pt idx="7">
                  <c:v>0</c:v>
                </c:pt>
                <c:pt idx="8">
                  <c:v>0</c:v>
                </c:pt>
                <c:pt idx="9">
                  <c:v>0</c:v>
                </c:pt>
                <c:pt idx="10">
                  <c:v>0</c:v>
                </c:pt>
                <c:pt idx="11">
                  <c:v>0</c:v>
                </c:pt>
                <c:pt idx="12">
                  <c:v>0</c:v>
                </c:pt>
                <c:pt idx="13">
                  <c:v>0</c:v>
                </c:pt>
                <c:pt idx="14">
                  <c:v>0</c:v>
                </c:pt>
                <c:pt idx="15">
                  <c:v>0</c:v>
                </c:pt>
                <c:pt idx="16">
                  <c:v>0</c:v>
                </c:pt>
                <c:pt idx="17">
                  <c:v>0</c:v>
                </c:pt>
                <c:pt idx="18">
                  <c:v>0</c:v>
                </c:pt>
                <c:pt idx="19">
                  <c:v>0</c:v>
                </c:pt>
                <c:pt idx="20">
                  <c:v>0</c:v>
                </c:pt>
                <c:pt idx="21">
                  <c:v>0</c:v>
                </c:pt>
                <c:pt idx="22">
                  <c:v>0</c:v>
                </c:pt>
                <c:pt idx="23">
                  <c:v>0</c:v>
                </c:pt>
              </c:numCache>
            </c:numRef>
          </c:yVal>
          <c:smooth val="1"/>
          <c:extLst>
            <c:ext xmlns:c16="http://schemas.microsoft.com/office/drawing/2014/chart" uri="{C3380CC4-5D6E-409C-BE32-E72D297353CC}">
              <c16:uniqueId val="{00000039-FB37-4266-9FCF-9E705F2DEDAC}"/>
            </c:ext>
          </c:extLst>
        </c:ser>
        <c:ser>
          <c:idx val="58"/>
          <c:order val="58"/>
          <c:spPr>
            <a:ln w="9525" cap="rnd">
              <a:solidFill>
                <a:schemeClr val="accent5"/>
              </a:solidFill>
              <a:round/>
            </a:ln>
            <a:effectLst/>
          </c:spPr>
          <c:marker>
            <c:symbol val="none"/>
          </c:marker>
          <c:xVal>
            <c:numRef>
              <c:f>Rauscher!$KO$1:$LL$1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Rauscher!$KO$61:$LL$61</c:f>
              <c:numCache>
                <c:formatCode>0%</c:formatCode>
                <c:ptCount val="24"/>
                <c:pt idx="0">
                  <c:v>9.6477053256007992E-64</c:v>
                </c:pt>
                <c:pt idx="1">
                  <c:v>3.1034822224678825E-57</c:v>
                </c:pt>
                <c:pt idx="2">
                  <c:v>4.5256012302118468E-55</c:v>
                </c:pt>
                <c:pt idx="3">
                  <c:v>1.6408102814445115E-54</c:v>
                </c:pt>
                <c:pt idx="4">
                  <c:v>8.5249343194660672E-55</c:v>
                </c:pt>
                <c:pt idx="5">
                  <c:v>2.7007725693513523E-55</c:v>
                </c:pt>
                <c:pt idx="6">
                  <c:v>7.685860282382733E-56</c:v>
                </c:pt>
                <c:pt idx="7">
                  <c:v>2.4363760325567179E-56</c:v>
                </c:pt>
                <c:pt idx="8">
                  <c:v>9.0757314922163092E-57</c:v>
                </c:pt>
                <c:pt idx="9">
                  <c:v>3.9470507342562789E-57</c:v>
                </c:pt>
                <c:pt idx="10">
                  <c:v>1.9580597099568279E-57</c:v>
                </c:pt>
                <c:pt idx="11">
                  <c:v>2.0649534423561589E-58</c:v>
                </c:pt>
                <c:pt idx="12">
                  <c:v>6.2956791393840061E-59</c:v>
                </c:pt>
                <c:pt idx="13">
                  <c:v>3.0392444942971884E-59</c:v>
                </c:pt>
                <c:pt idx="14">
                  <c:v>1.8597300463256007E-59</c:v>
                </c:pt>
                <c:pt idx="15">
                  <c:v>1.3060757295863893E-59</c:v>
                </c:pt>
                <c:pt idx="16">
                  <c:v>1.0006468919289845E-59</c:v>
                </c:pt>
                <c:pt idx="17">
                  <c:v>8.1278070405318275E-60</c:v>
                </c:pt>
                <c:pt idx="18">
                  <c:v>6.8790219367412657E-60</c:v>
                </c:pt>
                <c:pt idx="19">
                  <c:v>5.3521907092879253E-60</c:v>
                </c:pt>
                <c:pt idx="20">
                  <c:v>4.4714197405275942E-60</c:v>
                </c:pt>
                <c:pt idx="21">
                  <c:v>3.9062214061976509E-60</c:v>
                </c:pt>
                <c:pt idx="22">
                  <c:v>3.5159124537951163E-60</c:v>
                </c:pt>
                <c:pt idx="23">
                  <c:v>3.2316045224276029E-60</c:v>
                </c:pt>
              </c:numCache>
            </c:numRef>
          </c:yVal>
          <c:smooth val="1"/>
          <c:extLst>
            <c:ext xmlns:c16="http://schemas.microsoft.com/office/drawing/2014/chart" uri="{C3380CC4-5D6E-409C-BE32-E72D297353CC}">
              <c16:uniqueId val="{0000003A-FB37-4266-9FCF-9E705F2DEDAC}"/>
            </c:ext>
          </c:extLst>
        </c:ser>
        <c:ser>
          <c:idx val="59"/>
          <c:order val="59"/>
          <c:spPr>
            <a:ln w="9525" cap="rnd">
              <a:solidFill>
                <a:schemeClr val="accent6"/>
              </a:solidFill>
              <a:round/>
            </a:ln>
            <a:effectLst/>
          </c:spPr>
          <c:marker>
            <c:symbol val="none"/>
          </c:marker>
          <c:xVal>
            <c:numRef>
              <c:f>Rauscher!$KO$1:$LL$1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Rauscher!$KO$62:$LL$62</c:f>
              <c:numCache>
                <c:formatCode>0%</c:formatCode>
                <c:ptCount val="24"/>
                <c:pt idx="0">
                  <c:v>1.6180527225283079E-55</c:v>
                </c:pt>
                <c:pt idx="1">
                  <c:v>5.081658642770299E-44</c:v>
                </c:pt>
                <c:pt idx="2">
                  <c:v>2.3154014662417064E-39</c:v>
                </c:pt>
                <c:pt idx="3">
                  <c:v>2.623023507864869E-36</c:v>
                </c:pt>
                <c:pt idx="4">
                  <c:v>2.4089720033293268E-35</c:v>
                </c:pt>
                <c:pt idx="5">
                  <c:v>4.276287181115213E-35</c:v>
                </c:pt>
                <c:pt idx="6">
                  <c:v>3.8391059116279816E-35</c:v>
                </c:pt>
                <c:pt idx="7">
                  <c:v>2.764910259592761E-35</c:v>
                </c:pt>
                <c:pt idx="8">
                  <c:v>1.9059771740216545E-35</c:v>
                </c:pt>
                <c:pt idx="9">
                  <c:v>1.3378525417547955E-35</c:v>
                </c:pt>
                <c:pt idx="10">
                  <c:v>9.7337694802739923E-36</c:v>
                </c:pt>
                <c:pt idx="11">
                  <c:v>3.2383527087399466E-36</c:v>
                </c:pt>
                <c:pt idx="12">
                  <c:v>1.7536214530383265E-36</c:v>
                </c:pt>
                <c:pt idx="13">
                  <c:v>1.1949411856288469E-36</c:v>
                </c:pt>
                <c:pt idx="14">
                  <c:v>9.2007356057773183E-37</c:v>
                </c:pt>
                <c:pt idx="15">
                  <c:v>7.6141394247102199E-37</c:v>
                </c:pt>
                <c:pt idx="16">
                  <c:v>6.5977094118648158E-37</c:v>
                </c:pt>
                <c:pt idx="17">
                  <c:v>5.8974682855071534E-37</c:v>
                </c:pt>
                <c:pt idx="18">
                  <c:v>5.3886855434422455E-37</c:v>
                </c:pt>
                <c:pt idx="19">
                  <c:v>4.7030933870330096E-37</c:v>
                </c:pt>
                <c:pt idx="20">
                  <c:v>4.2651800949681411E-37</c:v>
                </c:pt>
                <c:pt idx="21">
                  <c:v>3.9625862030072591E-37</c:v>
                </c:pt>
                <c:pt idx="22">
                  <c:v>3.7415354838266009E-37</c:v>
                </c:pt>
                <c:pt idx="23">
                  <c:v>3.5732383099925629E-37</c:v>
                </c:pt>
              </c:numCache>
            </c:numRef>
          </c:yVal>
          <c:smooth val="1"/>
          <c:extLst>
            <c:ext xmlns:c16="http://schemas.microsoft.com/office/drawing/2014/chart" uri="{C3380CC4-5D6E-409C-BE32-E72D297353CC}">
              <c16:uniqueId val="{0000003B-FB37-4266-9FCF-9E705F2DEDAC}"/>
            </c:ext>
          </c:extLst>
        </c:ser>
        <c:ser>
          <c:idx val="60"/>
          <c:order val="60"/>
          <c:spPr>
            <a:ln w="9525" cap="rnd">
              <a:solidFill>
                <a:schemeClr val="accent1">
                  <a:lumMod val="60000"/>
                </a:schemeClr>
              </a:solidFill>
              <a:round/>
            </a:ln>
            <a:effectLst/>
          </c:spPr>
          <c:marker>
            <c:symbol val="none"/>
          </c:marker>
          <c:xVal>
            <c:numRef>
              <c:f>Rauscher!$KO$1:$LL$1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Rauscher!$KO$63:$LL$63</c:f>
              <c:numCache>
                <c:formatCode>0%</c:formatCode>
                <c:ptCount val="24"/>
                <c:pt idx="0">
                  <c:v>2.6921108382007701E-55</c:v>
                </c:pt>
                <c:pt idx="1">
                  <c:v>3.8221183117655875E-43</c:v>
                </c:pt>
                <c:pt idx="2">
                  <c:v>3.7027477533099561E-38</c:v>
                </c:pt>
                <c:pt idx="3">
                  <c:v>8.9186514378651178E-35</c:v>
                </c:pt>
                <c:pt idx="4">
                  <c:v>1.1943410335057961E-33</c:v>
                </c:pt>
                <c:pt idx="5">
                  <c:v>2.6585401253802515E-33</c:v>
                </c:pt>
                <c:pt idx="6">
                  <c:v>2.7754044907215215E-33</c:v>
                </c:pt>
                <c:pt idx="7">
                  <c:v>2.226266323571927E-33</c:v>
                </c:pt>
                <c:pt idx="8">
                  <c:v>1.6638481368609673E-33</c:v>
                </c:pt>
                <c:pt idx="9">
                  <c:v>1.2436671688531059E-33</c:v>
                </c:pt>
                <c:pt idx="10">
                  <c:v>9.5151781557118945E-34</c:v>
                </c:pt>
                <c:pt idx="11">
                  <c:v>3.6811189641512621E-34</c:v>
                </c:pt>
                <c:pt idx="12">
                  <c:v>2.1495694073527785E-34</c:v>
                </c:pt>
                <c:pt idx="13">
                  <c:v>1.5325621798737532E-34</c:v>
                </c:pt>
                <c:pt idx="14">
                  <c:v>1.2161806581139518E-34</c:v>
                </c:pt>
                <c:pt idx="15">
                  <c:v>1.0283864436109197E-34</c:v>
                </c:pt>
                <c:pt idx="16">
                  <c:v>9.0562558677355189E-35</c:v>
                </c:pt>
                <c:pt idx="17">
                  <c:v>8.1974938788311423E-35</c:v>
                </c:pt>
                <c:pt idx="18">
                  <c:v>7.5659996557501415E-35</c:v>
                </c:pt>
                <c:pt idx="19">
                  <c:v>6.7037693294880002E-35</c:v>
                </c:pt>
                <c:pt idx="20">
                  <c:v>6.1454377223297451E-35</c:v>
                </c:pt>
                <c:pt idx="21">
                  <c:v>5.7557796913958756E-35</c:v>
                </c:pt>
                <c:pt idx="22">
                  <c:v>5.4689669764642052E-35</c:v>
                </c:pt>
                <c:pt idx="23">
                  <c:v>5.2493001832540983E-35</c:v>
                </c:pt>
              </c:numCache>
            </c:numRef>
          </c:yVal>
          <c:smooth val="1"/>
          <c:extLst>
            <c:ext xmlns:c16="http://schemas.microsoft.com/office/drawing/2014/chart" uri="{C3380CC4-5D6E-409C-BE32-E72D297353CC}">
              <c16:uniqueId val="{0000003C-FB37-4266-9FCF-9E705F2DEDAC}"/>
            </c:ext>
          </c:extLst>
        </c:ser>
        <c:ser>
          <c:idx val="61"/>
          <c:order val="61"/>
          <c:spPr>
            <a:ln w="9525" cap="rnd">
              <a:solidFill>
                <a:schemeClr val="accent2">
                  <a:lumMod val="60000"/>
                </a:schemeClr>
              </a:solidFill>
              <a:round/>
            </a:ln>
            <a:effectLst/>
          </c:spPr>
          <c:marker>
            <c:symbol val="none"/>
          </c:marker>
          <c:xVal>
            <c:numRef>
              <c:f>Rauscher!$KO$1:$LL$1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Rauscher!$KO$64:$LL$64</c:f>
              <c:numCache>
                <c:formatCode>0%</c:formatCode>
                <c:ptCount val="24"/>
                <c:pt idx="0">
                  <c:v>7.2814787960911803E-56</c:v>
                </c:pt>
                <c:pt idx="1">
                  <c:v>2.8789040118341958E-42</c:v>
                </c:pt>
                <c:pt idx="2">
                  <c:v>1.4717884440106384E-36</c:v>
                </c:pt>
                <c:pt idx="3">
                  <c:v>1.8707624989749301E-32</c:v>
                </c:pt>
                <c:pt idx="4">
                  <c:v>5.7550210894093968E-31</c:v>
                </c:pt>
                <c:pt idx="5">
                  <c:v>2.1099941266569936E-30</c:v>
                </c:pt>
                <c:pt idx="6">
                  <c:v>3.072160876249806E-30</c:v>
                </c:pt>
                <c:pt idx="7">
                  <c:v>3.1253202623069393E-30</c:v>
                </c:pt>
                <c:pt idx="8">
                  <c:v>2.7914567471047019E-30</c:v>
                </c:pt>
                <c:pt idx="9">
                  <c:v>2.3967417335968903E-30</c:v>
                </c:pt>
                <c:pt idx="10">
                  <c:v>2.048773144843571E-30</c:v>
                </c:pt>
                <c:pt idx="11">
                  <c:v>1.1054432246195779E-30</c:v>
                </c:pt>
                <c:pt idx="12">
                  <c:v>7.6233855067321941E-31</c:v>
                </c:pt>
                <c:pt idx="13">
                  <c:v>6.0056276960378212E-31</c:v>
                </c:pt>
                <c:pt idx="14">
                  <c:v>5.0937112478312843E-31</c:v>
                </c:pt>
                <c:pt idx="15">
                  <c:v>4.5168172724328818E-31</c:v>
                </c:pt>
                <c:pt idx="16">
                  <c:v>4.1219699769685252E-31</c:v>
                </c:pt>
                <c:pt idx="17">
                  <c:v>3.8359877454773866E-31</c:v>
                </c:pt>
                <c:pt idx="18">
                  <c:v>3.6198819128191152E-31</c:v>
                </c:pt>
                <c:pt idx="19">
                  <c:v>3.3158518043577263E-31</c:v>
                </c:pt>
                <c:pt idx="20">
                  <c:v>3.1127830029391747E-31</c:v>
                </c:pt>
                <c:pt idx="21">
                  <c:v>2.9678378394768508E-31</c:v>
                </c:pt>
                <c:pt idx="22">
                  <c:v>2.8593103163942376E-31</c:v>
                </c:pt>
                <c:pt idx="23">
                  <c:v>2.7750664507193836E-31</c:v>
                </c:pt>
              </c:numCache>
            </c:numRef>
          </c:yVal>
          <c:smooth val="1"/>
          <c:extLst>
            <c:ext xmlns:c16="http://schemas.microsoft.com/office/drawing/2014/chart" uri="{C3380CC4-5D6E-409C-BE32-E72D297353CC}">
              <c16:uniqueId val="{0000003D-FB37-4266-9FCF-9E705F2DEDAC}"/>
            </c:ext>
          </c:extLst>
        </c:ser>
        <c:ser>
          <c:idx val="62"/>
          <c:order val="62"/>
          <c:spPr>
            <a:ln w="9525" cap="rnd">
              <a:solidFill>
                <a:schemeClr val="accent3">
                  <a:lumMod val="60000"/>
                </a:schemeClr>
              </a:solidFill>
              <a:round/>
            </a:ln>
            <a:effectLst/>
          </c:spPr>
          <c:marker>
            <c:symbol val="none"/>
          </c:marker>
          <c:xVal>
            <c:numRef>
              <c:f>Rauscher!$KO$1:$LL$1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Rauscher!$KO$65:$LL$65</c:f>
              <c:numCache>
                <c:formatCode>0%</c:formatCode>
                <c:ptCount val="24"/>
                <c:pt idx="0">
                  <c:v>4.9848071829021807E-56</c:v>
                </c:pt>
                <c:pt idx="1">
                  <c:v>2.4857400463104312E-42</c:v>
                </c:pt>
                <c:pt idx="2">
                  <c:v>1.427163688682247E-36</c:v>
                </c:pt>
                <c:pt idx="3">
                  <c:v>2.0372622078464001E-32</c:v>
                </c:pt>
                <c:pt idx="4">
                  <c:v>6.6416369186561974E-31</c:v>
                </c:pt>
                <c:pt idx="5">
                  <c:v>2.5213284219761567E-30</c:v>
                </c:pt>
                <c:pt idx="6">
                  <c:v>3.7572673808887701E-30</c:v>
                </c:pt>
                <c:pt idx="7">
                  <c:v>3.8861777211229033E-30</c:v>
                </c:pt>
                <c:pt idx="8">
                  <c:v>3.5144633573508717E-30</c:v>
                </c:pt>
                <c:pt idx="9">
                  <c:v>3.0468378661005389E-30</c:v>
                </c:pt>
                <c:pt idx="10">
                  <c:v>2.6247138966850057E-30</c:v>
                </c:pt>
                <c:pt idx="11">
                  <c:v>1.449454259889663E-30</c:v>
                </c:pt>
                <c:pt idx="12">
                  <c:v>1.0112439640324353E-30</c:v>
                </c:pt>
                <c:pt idx="13">
                  <c:v>8.0221440917889276E-31</c:v>
                </c:pt>
                <c:pt idx="14">
                  <c:v>6.8356901669171648E-31</c:v>
                </c:pt>
                <c:pt idx="15">
                  <c:v>6.081637997231877E-31</c:v>
                </c:pt>
                <c:pt idx="16">
                  <c:v>5.5638173650819324E-31</c:v>
                </c:pt>
                <c:pt idx="17">
                  <c:v>5.1878241967832487E-31</c:v>
                </c:pt>
                <c:pt idx="18">
                  <c:v>4.9031416603299086E-31</c:v>
                </c:pt>
                <c:pt idx="19">
                  <c:v>4.5017683915632781E-31</c:v>
                </c:pt>
                <c:pt idx="20">
                  <c:v>4.2330839335899011E-31</c:v>
                </c:pt>
                <c:pt idx="21">
                  <c:v>4.0409939454457446E-31</c:v>
                </c:pt>
                <c:pt idx="22">
                  <c:v>3.896990276646846E-31</c:v>
                </c:pt>
                <c:pt idx="23">
                  <c:v>3.7851005177774297E-31</c:v>
                </c:pt>
              </c:numCache>
            </c:numRef>
          </c:yVal>
          <c:smooth val="1"/>
          <c:extLst>
            <c:ext xmlns:c16="http://schemas.microsoft.com/office/drawing/2014/chart" uri="{C3380CC4-5D6E-409C-BE32-E72D297353CC}">
              <c16:uniqueId val="{0000003E-FB37-4266-9FCF-9E705F2DEDAC}"/>
            </c:ext>
          </c:extLst>
        </c:ser>
        <c:ser>
          <c:idx val="63"/>
          <c:order val="63"/>
          <c:spPr>
            <a:ln w="9525" cap="rnd">
              <a:solidFill>
                <a:schemeClr val="accent4">
                  <a:lumMod val="60000"/>
                </a:schemeClr>
              </a:solidFill>
              <a:round/>
            </a:ln>
            <a:effectLst/>
          </c:spPr>
          <c:marker>
            <c:symbol val="none"/>
          </c:marker>
          <c:xVal>
            <c:numRef>
              <c:f>Rauscher!$KO$1:$LL$1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Rauscher!$KO$66:$LL$66</c:f>
              <c:numCache>
                <c:formatCode>0%</c:formatCode>
                <c:ptCount val="24"/>
                <c:pt idx="0">
                  <c:v>1.9776614088888397E-58</c:v>
                </c:pt>
                <c:pt idx="1">
                  <c:v>2.1337988412624906E-42</c:v>
                </c:pt>
                <c:pt idx="2">
                  <c:v>1.8020575186411753E-35</c:v>
                </c:pt>
                <c:pt idx="3">
                  <c:v>3.783893337498823E-30</c:v>
                </c:pt>
                <c:pt idx="4">
                  <c:v>4.7311382049454619E-28</c:v>
                </c:pt>
                <c:pt idx="5">
                  <c:v>4.0234541140629781E-27</c:v>
                </c:pt>
                <c:pt idx="6">
                  <c:v>1.0265052017962486E-26</c:v>
                </c:pt>
                <c:pt idx="7">
                  <c:v>1.5588750103301585E-26</c:v>
                </c:pt>
                <c:pt idx="8">
                  <c:v>1.8803874580253542E-26</c:v>
                </c:pt>
                <c:pt idx="9">
                  <c:v>2.0395644265725764E-26</c:v>
                </c:pt>
                <c:pt idx="10">
                  <c:v>2.1018894056880916E-26</c:v>
                </c:pt>
                <c:pt idx="11">
                  <c:v>1.9872468836276198E-26</c:v>
                </c:pt>
                <c:pt idx="12">
                  <c:v>1.8141072608513164E-26</c:v>
                </c:pt>
                <c:pt idx="13">
                  <c:v>1.691037752352246E-26</c:v>
                </c:pt>
                <c:pt idx="14">
                  <c:v>1.6045346438524271E-26</c:v>
                </c:pt>
                <c:pt idx="15">
                  <c:v>1.5415130703382345E-26</c:v>
                </c:pt>
                <c:pt idx="16">
                  <c:v>1.4938928515959187E-26</c:v>
                </c:pt>
                <c:pt idx="17">
                  <c:v>1.4567726710453926E-26</c:v>
                </c:pt>
                <c:pt idx="18">
                  <c:v>1.4270820294591535E-26</c:v>
                </c:pt>
                <c:pt idx="19">
                  <c:v>1.382641492657576E-26</c:v>
                </c:pt>
                <c:pt idx="20">
                  <c:v>1.3510246610588616E-26</c:v>
                </c:pt>
                <c:pt idx="21">
                  <c:v>1.3274084116897951E-26</c:v>
                </c:pt>
                <c:pt idx="22">
                  <c:v>1.3091085630440908E-26</c:v>
                </c:pt>
                <c:pt idx="23">
                  <c:v>1.2945169439071142E-26</c:v>
                </c:pt>
              </c:numCache>
            </c:numRef>
          </c:yVal>
          <c:smooth val="1"/>
          <c:extLst>
            <c:ext xmlns:c16="http://schemas.microsoft.com/office/drawing/2014/chart" uri="{C3380CC4-5D6E-409C-BE32-E72D297353CC}">
              <c16:uniqueId val="{0000003F-FB37-4266-9FCF-9E705F2DEDAC}"/>
            </c:ext>
          </c:extLst>
        </c:ser>
        <c:ser>
          <c:idx val="64"/>
          <c:order val="64"/>
          <c:spPr>
            <a:ln w="9525" cap="rnd">
              <a:solidFill>
                <a:schemeClr val="accent5">
                  <a:lumMod val="60000"/>
                </a:schemeClr>
              </a:solidFill>
              <a:round/>
            </a:ln>
            <a:effectLst/>
          </c:spPr>
          <c:marker>
            <c:symbol val="none"/>
          </c:marker>
          <c:xVal>
            <c:numRef>
              <c:f>Rauscher!$KO$1:$LL$1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Rauscher!$KO$67:$LL$67</c:f>
              <c:numCache>
                <c:formatCode>0%</c:formatCode>
                <c:ptCount val="24"/>
                <c:pt idx="0">
                  <c:v>6.053566597815732E-61</c:v>
                </c:pt>
                <c:pt idx="1">
                  <c:v>3.7932238491965087E-43</c:v>
                </c:pt>
                <c:pt idx="2">
                  <c:v>2.4413016926393356E-35</c:v>
                </c:pt>
                <c:pt idx="3">
                  <c:v>3.9065149900990351E-29</c:v>
                </c:pt>
                <c:pt idx="4">
                  <c:v>1.3483888327569893E-26</c:v>
                </c:pt>
                <c:pt idx="5">
                  <c:v>2.1088607646300778E-25</c:v>
                </c:pt>
                <c:pt idx="6">
                  <c:v>8.0762465734123863E-25</c:v>
                </c:pt>
                <c:pt idx="7">
                  <c:v>1.639303616431629E-24</c:v>
                </c:pt>
                <c:pt idx="8">
                  <c:v>2.4580754686483313E-24</c:v>
                </c:pt>
                <c:pt idx="9">
                  <c:v>3.1578035779321385E-24</c:v>
                </c:pt>
                <c:pt idx="10">
                  <c:v>3.7261248181977312E-24</c:v>
                </c:pt>
                <c:pt idx="11">
                  <c:v>5.2880910410135852E-24</c:v>
                </c:pt>
                <c:pt idx="12">
                  <c:v>5.9143883947482162E-24</c:v>
                </c:pt>
                <c:pt idx="13">
                  <c:v>6.2275905523564041E-24</c:v>
                </c:pt>
                <c:pt idx="14">
                  <c:v>6.4090809727083149E-24</c:v>
                </c:pt>
                <c:pt idx="15">
                  <c:v>6.5251997184195598E-24</c:v>
                </c:pt>
                <c:pt idx="16">
                  <c:v>6.6048962406485104E-24</c:v>
                </c:pt>
                <c:pt idx="17">
                  <c:v>6.6625165263270776E-24</c:v>
                </c:pt>
                <c:pt idx="18">
                  <c:v>6.7058745070846978E-24</c:v>
                </c:pt>
                <c:pt idx="19">
                  <c:v>6.7663744270439686E-24</c:v>
                </c:pt>
                <c:pt idx="20">
                  <c:v>6.8062780328721229E-24</c:v>
                </c:pt>
                <c:pt idx="21">
                  <c:v>6.8344087785629834E-24</c:v>
                </c:pt>
                <c:pt idx="22">
                  <c:v>6.8552300118374544E-24</c:v>
                </c:pt>
                <c:pt idx="23">
                  <c:v>6.8712237706211031E-24</c:v>
                </c:pt>
              </c:numCache>
            </c:numRef>
          </c:yVal>
          <c:smooth val="1"/>
          <c:extLst>
            <c:ext xmlns:c16="http://schemas.microsoft.com/office/drawing/2014/chart" uri="{C3380CC4-5D6E-409C-BE32-E72D297353CC}">
              <c16:uniqueId val="{00000040-FB37-4266-9FCF-9E705F2DEDAC}"/>
            </c:ext>
          </c:extLst>
        </c:ser>
        <c:ser>
          <c:idx val="65"/>
          <c:order val="65"/>
          <c:spPr>
            <a:ln w="9525" cap="rnd">
              <a:solidFill>
                <a:schemeClr val="accent6">
                  <a:lumMod val="60000"/>
                </a:schemeClr>
              </a:solidFill>
              <a:round/>
            </a:ln>
            <a:effectLst/>
          </c:spPr>
          <c:marker>
            <c:symbol val="none"/>
          </c:marker>
          <c:xVal>
            <c:numRef>
              <c:f>Rauscher!$KO$1:$LL$1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Rauscher!$KO$68:$LL$68</c:f>
              <c:numCache>
                <c:formatCode>0%</c:formatCode>
                <c:ptCount val="24"/>
                <c:pt idx="0">
                  <c:v>1.0336793185863462E-62</c:v>
                </c:pt>
                <c:pt idx="1">
                  <c:v>7.4093539549421681E-44</c:v>
                </c:pt>
                <c:pt idx="2">
                  <c:v>1.6128426725624678E-35</c:v>
                </c:pt>
                <c:pt idx="3">
                  <c:v>8.7288841974549362E-29</c:v>
                </c:pt>
                <c:pt idx="4">
                  <c:v>5.5409435496492483E-26</c:v>
                </c:pt>
                <c:pt idx="5">
                  <c:v>1.2490392631145246E-24</c:v>
                </c:pt>
                <c:pt idx="6">
                  <c:v>6.1034794988114429E-24</c:v>
                </c:pt>
                <c:pt idx="7">
                  <c:v>1.4744400846822377E-23</c:v>
                </c:pt>
                <c:pt idx="8">
                  <c:v>2.5192009062327537E-23</c:v>
                </c:pt>
                <c:pt idx="9">
                  <c:v>3.5822228023157804E-23</c:v>
                </c:pt>
                <c:pt idx="10">
                  <c:v>4.5846352857614962E-23</c:v>
                </c:pt>
                <c:pt idx="11">
                  <c:v>8.3020635594340729E-23</c:v>
                </c:pt>
                <c:pt idx="12">
                  <c:v>1.0488583497052478E-22</c:v>
                </c:pt>
                <c:pt idx="13">
                  <c:v>1.1881710622483984E-22</c:v>
                </c:pt>
                <c:pt idx="14">
                  <c:v>1.2838746556023115E-22</c:v>
                </c:pt>
                <c:pt idx="15">
                  <c:v>1.3534450821060567E-22</c:v>
                </c:pt>
                <c:pt idx="16">
                  <c:v>1.4062184796271909E-22</c:v>
                </c:pt>
                <c:pt idx="17">
                  <c:v>1.4475883481334133E-22</c:v>
                </c:pt>
                <c:pt idx="18">
                  <c:v>1.480874257552794E-22</c:v>
                </c:pt>
                <c:pt idx="19">
                  <c:v>1.5310971989938375E-22</c:v>
                </c:pt>
                <c:pt idx="20">
                  <c:v>1.5671710577382523E-22</c:v>
                </c:pt>
                <c:pt idx="21">
                  <c:v>1.5943279283703406E-22</c:v>
                </c:pt>
                <c:pt idx="22">
                  <c:v>1.6155065486712659E-22</c:v>
                </c:pt>
                <c:pt idx="23">
                  <c:v>1.6324834046551263E-22</c:v>
                </c:pt>
              </c:numCache>
            </c:numRef>
          </c:yVal>
          <c:smooth val="1"/>
          <c:extLst>
            <c:ext xmlns:c16="http://schemas.microsoft.com/office/drawing/2014/chart" uri="{C3380CC4-5D6E-409C-BE32-E72D297353CC}">
              <c16:uniqueId val="{00000041-FB37-4266-9FCF-9E705F2DEDAC}"/>
            </c:ext>
          </c:extLst>
        </c:ser>
        <c:dLbls>
          <c:showLegendKey val="0"/>
          <c:showVal val="0"/>
          <c:showCatName val="0"/>
          <c:showSerName val="0"/>
          <c:showPercent val="0"/>
          <c:showBubbleSize val="0"/>
        </c:dLbls>
        <c:axId val="764279072"/>
        <c:axId val="1004934048"/>
      </c:scatterChart>
      <c:valAx>
        <c:axId val="764279072"/>
        <c:scaling>
          <c:orientation val="minMax"/>
          <c:max val="4"/>
        </c:scaling>
        <c:delete val="0"/>
        <c:axPos val="b"/>
        <c:majorGridlines>
          <c:spPr>
            <a:ln w="9525" cap="flat" cmpd="sng" algn="ctr">
              <a:solidFill>
                <a:schemeClr val="bg1">
                  <a:lumMod val="85000"/>
                </a:schemeClr>
              </a:solidFill>
              <a:round/>
            </a:ln>
            <a:effectLst/>
          </c:spPr>
        </c:majorGridlines>
        <c:title>
          <c:tx>
            <c:rich>
              <a:bodyPr rot="0" spcFirstLastPara="1" vertOverflow="ellipsis" vert="horz" wrap="square" anchor="ctr" anchorCtr="1"/>
              <a:lstStyle/>
              <a:p>
                <a:pPr>
                  <a:defRPr sz="1600" b="0" i="0" u="none" strike="noStrike" kern="1200" baseline="0">
                    <a:solidFill>
                      <a:schemeClr val="tx1"/>
                    </a:solidFill>
                    <a:latin typeface="Cambria" panose="02040503050406030204" pitchFamily="18" charset="0"/>
                    <a:ea typeface="Cambria" panose="02040503050406030204" pitchFamily="18" charset="0"/>
                    <a:cs typeface="+mn-cs"/>
                  </a:defRPr>
                </a:pPr>
                <a:r>
                  <a:rPr lang="en-US"/>
                  <a:t>T9 (GK)</a:t>
                </a:r>
              </a:p>
            </c:rich>
          </c:tx>
          <c:overlay val="0"/>
          <c:spPr>
            <a:noFill/>
            <a:ln>
              <a:noFill/>
            </a:ln>
            <a:effectLst/>
          </c:spPr>
          <c:txPr>
            <a:bodyPr rot="0" spcFirstLastPara="1" vertOverflow="ellipsis" vert="horz" wrap="square" anchor="ctr" anchorCtr="1"/>
            <a:lstStyle/>
            <a:p>
              <a:pPr>
                <a:defRPr sz="1600" b="0" i="0" u="none" strike="noStrike" kern="1200" baseline="0">
                  <a:solidFill>
                    <a:schemeClr val="tx1"/>
                  </a:solidFill>
                  <a:latin typeface="Cambria" panose="02040503050406030204" pitchFamily="18" charset="0"/>
                  <a:ea typeface="Cambria" panose="02040503050406030204" pitchFamily="18" charset="0"/>
                  <a:cs typeface="+mn-cs"/>
                </a:defRPr>
              </a:pPr>
              <a:endParaRPr lang="en-US"/>
            </a:p>
          </c:txPr>
        </c:title>
        <c:numFmt formatCode="#,##0" sourceLinked="0"/>
        <c:majorTickMark val="none"/>
        <c:minorTickMark val="none"/>
        <c:tickLblPos val="nextTo"/>
        <c:spPr>
          <a:noFill/>
          <a:ln>
            <a:solidFill>
              <a:schemeClr val="tx2">
                <a:lumMod val="40000"/>
                <a:lumOff val="60000"/>
              </a:schemeClr>
            </a:solidFill>
          </a:ln>
          <a:effectLst/>
        </c:spPr>
        <c:txPr>
          <a:bodyPr rot="-60000000" spcFirstLastPara="1" vertOverflow="ellipsis" vert="horz" wrap="square" anchor="ctr" anchorCtr="1"/>
          <a:lstStyle/>
          <a:p>
            <a:pPr>
              <a:defRPr sz="1600" b="0" i="0" u="none" strike="noStrike" kern="1200" baseline="0">
                <a:solidFill>
                  <a:schemeClr val="tx1"/>
                </a:solidFill>
                <a:latin typeface="Cambria" panose="02040503050406030204" pitchFamily="18" charset="0"/>
                <a:ea typeface="Cambria" panose="02040503050406030204" pitchFamily="18" charset="0"/>
                <a:cs typeface="+mn-cs"/>
              </a:defRPr>
            </a:pPr>
            <a:endParaRPr lang="en-US"/>
          </a:p>
        </c:txPr>
        <c:crossAx val="1004934048"/>
        <c:crossesAt val="1.0000000000000011E-20"/>
        <c:crossBetween val="midCat"/>
        <c:majorUnit val="1"/>
      </c:valAx>
      <c:valAx>
        <c:axId val="1004934048"/>
        <c:scaling>
          <c:orientation val="minMax"/>
          <c:max val="1"/>
          <c:min val="0"/>
        </c:scaling>
        <c:delete val="0"/>
        <c:axPos val="l"/>
        <c:majorGridlines>
          <c:spPr>
            <a:ln w="9525" cap="flat" cmpd="sng" algn="ctr">
              <a:solidFill>
                <a:schemeClr val="tx2">
                  <a:lumMod val="15000"/>
                  <a:lumOff val="85000"/>
                </a:schemeClr>
              </a:solidFill>
              <a:round/>
            </a:ln>
            <a:effectLst/>
          </c:spPr>
        </c:majorGridlines>
        <c:title>
          <c:tx>
            <c:rich>
              <a:bodyPr rot="-5400000" spcFirstLastPara="1" vertOverflow="ellipsis" vert="horz" wrap="square" anchor="ctr" anchorCtr="1"/>
              <a:lstStyle/>
              <a:p>
                <a:pPr>
                  <a:defRPr sz="1600" b="0" i="0" u="none" strike="noStrike" kern="1200" baseline="0">
                    <a:solidFill>
                      <a:schemeClr val="tx1"/>
                    </a:solidFill>
                    <a:latin typeface="Cambria" panose="02040503050406030204" pitchFamily="18" charset="0"/>
                    <a:ea typeface="Cambria" panose="02040503050406030204" pitchFamily="18" charset="0"/>
                    <a:cs typeface="+mn-cs"/>
                  </a:defRPr>
                </a:pPr>
                <a:r>
                  <a:rPr lang="en-US"/>
                  <a:t>Contribution</a:t>
                </a:r>
              </a:p>
            </c:rich>
          </c:tx>
          <c:layout>
            <c:manualLayout>
              <c:xMode val="edge"/>
              <c:yMode val="edge"/>
              <c:x val="9.9465233974763111E-3"/>
              <c:y val="0.32590551181102362"/>
            </c:manualLayout>
          </c:layout>
          <c:overlay val="0"/>
          <c:spPr>
            <a:noFill/>
            <a:ln>
              <a:noFill/>
            </a:ln>
            <a:effectLst/>
          </c:spPr>
          <c:txPr>
            <a:bodyPr rot="-5400000" spcFirstLastPara="1" vertOverflow="ellipsis" vert="horz" wrap="square" anchor="ctr" anchorCtr="1"/>
            <a:lstStyle/>
            <a:p>
              <a:pPr>
                <a:defRPr sz="1600" b="0" i="0" u="none" strike="noStrike" kern="1200" baseline="0">
                  <a:solidFill>
                    <a:schemeClr val="tx1"/>
                  </a:solidFill>
                  <a:latin typeface="Cambria" panose="02040503050406030204" pitchFamily="18" charset="0"/>
                  <a:ea typeface="Cambria" panose="02040503050406030204" pitchFamily="18" charset="0"/>
                  <a:cs typeface="+mn-cs"/>
                </a:defRPr>
              </a:pPr>
              <a:endParaRPr lang="en-US"/>
            </a:p>
          </c:txPr>
        </c:title>
        <c:numFmt formatCode="0%" sourceLinked="1"/>
        <c:majorTickMark val="none"/>
        <c:minorTickMark val="none"/>
        <c:tickLblPos val="nextTo"/>
        <c:spPr>
          <a:noFill/>
          <a:ln>
            <a:solidFill>
              <a:schemeClr val="tx2">
                <a:lumMod val="40000"/>
                <a:lumOff val="60000"/>
              </a:schemeClr>
            </a:solidFill>
          </a:ln>
          <a:effectLst/>
        </c:spPr>
        <c:txPr>
          <a:bodyPr rot="-60000000" spcFirstLastPara="1" vertOverflow="ellipsis" vert="horz" wrap="square" anchor="ctr" anchorCtr="1"/>
          <a:lstStyle/>
          <a:p>
            <a:pPr>
              <a:defRPr sz="1600" b="0" i="0" u="none" strike="noStrike" kern="1200" baseline="0">
                <a:solidFill>
                  <a:schemeClr val="tx1"/>
                </a:solidFill>
                <a:latin typeface="Cambria" panose="02040503050406030204" pitchFamily="18" charset="0"/>
                <a:ea typeface="Cambria" panose="02040503050406030204" pitchFamily="18" charset="0"/>
                <a:cs typeface="+mn-cs"/>
              </a:defRPr>
            </a:pPr>
            <a:endParaRPr lang="en-US"/>
          </a:p>
        </c:txPr>
        <c:crossAx val="764279072"/>
        <c:crosses val="autoZero"/>
        <c:crossBetween val="midCat"/>
      </c:valAx>
      <c:spPr>
        <a:noFill/>
        <a:ln>
          <a:solidFill>
            <a:schemeClr val="bg1">
              <a:lumMod val="50000"/>
            </a:schemeClr>
          </a:solid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600" b="0">
          <a:solidFill>
            <a:schemeClr val="tx1"/>
          </a:solidFill>
          <a:latin typeface="Cambria" panose="02040503050406030204" pitchFamily="18" charset="0"/>
          <a:ea typeface="Cambria" panose="02040503050406030204" pitchFamily="18" charset="0"/>
        </a:defRPr>
      </a:pPr>
      <a:endParaRPr lang="en-US"/>
    </a:p>
  </c:txPr>
  <c:externalData r:id="rId4">
    <c:autoUpdate val="0"/>
  </c:externalData>
</c:chartSpace>
</file>

<file path=ppt/charts/chart1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scatterChart>
        <c:scatterStyle val="smoothMarker"/>
        <c:varyColors val="0"/>
        <c:ser>
          <c:idx val="1"/>
          <c:order val="0"/>
          <c:tx>
            <c:strRef>
              <c:f>Rauscher!$W$2298</c:f>
              <c:strCache>
                <c:ptCount val="1"/>
                <c:pt idx="0">
                  <c:v>59Cu(p,γ)60Zn rate from Rauscher_ADNDT2001</c:v>
                </c:pt>
              </c:strCache>
            </c:strRef>
          </c:tx>
          <c:spPr>
            <a:ln w="22225">
              <a:solidFill>
                <a:srgbClr val="FF0000"/>
              </a:solidFill>
            </a:ln>
          </c:spPr>
          <c:marker>
            <c:symbol val="none"/>
          </c:marker>
          <c:xVal>
            <c:numRef>
              <c:f>Rauscher!$X$1:$AU$1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Rauscher!$X$2296:$AU$2296</c:f>
              <c:numCache>
                <c:formatCode>0.00E+00</c:formatCode>
                <c:ptCount val="24"/>
                <c:pt idx="0">
                  <c:v>2.5700000000000002E-21</c:v>
                </c:pt>
                <c:pt idx="1">
                  <c:v>1.12E-16</c:v>
                </c:pt>
                <c:pt idx="2">
                  <c:v>8.8399999999999994E-14</c:v>
                </c:pt>
                <c:pt idx="3">
                  <c:v>3.6900000000000002E-10</c:v>
                </c:pt>
                <c:pt idx="4">
                  <c:v>6.73E-8</c:v>
                </c:pt>
                <c:pt idx="5">
                  <c:v>2.48E-6</c:v>
                </c:pt>
                <c:pt idx="6">
                  <c:v>3.4799999999999999E-5</c:v>
                </c:pt>
                <c:pt idx="7">
                  <c:v>2.61E-4</c:v>
                </c:pt>
                <c:pt idx="8">
                  <c:v>1.2700000000000001E-3</c:v>
                </c:pt>
                <c:pt idx="9">
                  <c:v>4.5900000000000003E-3</c:v>
                </c:pt>
                <c:pt idx="10">
                  <c:v>1.3299999999999999E-2</c:v>
                </c:pt>
                <c:pt idx="11">
                  <c:v>0.42199999999999999</c:v>
                </c:pt>
                <c:pt idx="12">
                  <c:v>2.99</c:v>
                </c:pt>
                <c:pt idx="13">
                  <c:v>10.8</c:v>
                </c:pt>
                <c:pt idx="14">
                  <c:v>27</c:v>
                </c:pt>
                <c:pt idx="15">
                  <c:v>53.9</c:v>
                </c:pt>
                <c:pt idx="16">
                  <c:v>92.5</c:v>
                </c:pt>
                <c:pt idx="17">
                  <c:v>143</c:v>
                </c:pt>
                <c:pt idx="18">
                  <c:v>205</c:v>
                </c:pt>
                <c:pt idx="19">
                  <c:v>359</c:v>
                </c:pt>
                <c:pt idx="20">
                  <c:v>546</c:v>
                </c:pt>
                <c:pt idx="21">
                  <c:v>758</c:v>
                </c:pt>
                <c:pt idx="22">
                  <c:v>987</c:v>
                </c:pt>
                <c:pt idx="23">
                  <c:v>1230</c:v>
                </c:pt>
              </c:numCache>
            </c:numRef>
          </c:yVal>
          <c:smooth val="1"/>
          <c:extLst>
            <c:ext xmlns:c16="http://schemas.microsoft.com/office/drawing/2014/chart" uri="{C3380CC4-5D6E-409C-BE32-E72D297353CC}">
              <c16:uniqueId val="{00000000-1AB3-4D75-AFD3-A99F98F6CFDF}"/>
            </c:ext>
          </c:extLst>
        </c:ser>
        <c:ser>
          <c:idx val="2"/>
          <c:order val="1"/>
          <c:tx>
            <c:strRef>
              <c:f>Rauscher!$W$2302</c:f>
              <c:strCache>
                <c:ptCount val="1"/>
                <c:pt idx="0">
                  <c:v>59Cu(p,α)56Ni rate from Rauscher_ADNDT2001</c:v>
                </c:pt>
              </c:strCache>
            </c:strRef>
          </c:tx>
          <c:spPr>
            <a:ln w="22225">
              <a:solidFill>
                <a:srgbClr val="33CC33"/>
              </a:solidFill>
            </a:ln>
          </c:spPr>
          <c:marker>
            <c:symbol val="none"/>
          </c:marker>
          <c:xVal>
            <c:numRef>
              <c:f>Rauscher!$X$1:$AU$1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extLst xmlns:c15="http://schemas.microsoft.com/office/drawing/2012/chart"/>
            </c:numRef>
          </c:xVal>
          <c:yVal>
            <c:numRef>
              <c:f>Rauscher!$X$2300:$AU$2300</c:f>
              <c:numCache>
                <c:formatCode>0.00E+00</c:formatCode>
                <c:ptCount val="24"/>
                <c:pt idx="0">
                  <c:v>1.3400000000000001E-24</c:v>
                </c:pt>
                <c:pt idx="1">
                  <c:v>1.07E-19</c:v>
                </c:pt>
                <c:pt idx="2">
                  <c:v>1.4300000000000001E-16</c:v>
                </c:pt>
                <c:pt idx="3">
                  <c:v>1.2999999999999999E-12</c:v>
                </c:pt>
                <c:pt idx="4">
                  <c:v>3.7100000000000001E-10</c:v>
                </c:pt>
                <c:pt idx="5">
                  <c:v>1.81E-8</c:v>
                </c:pt>
                <c:pt idx="6">
                  <c:v>3.1399999999999998E-7</c:v>
                </c:pt>
                <c:pt idx="7">
                  <c:v>2.8399999999999999E-6</c:v>
                </c:pt>
                <c:pt idx="8">
                  <c:v>1.6500000000000001E-5</c:v>
                </c:pt>
                <c:pt idx="9">
                  <c:v>7.0400000000000004E-5</c:v>
                </c:pt>
                <c:pt idx="10">
                  <c:v>2.41E-4</c:v>
                </c:pt>
                <c:pt idx="11">
                  <c:v>1.7399999999999999E-2</c:v>
                </c:pt>
                <c:pt idx="12">
                  <c:v>0.29399999999999998</c:v>
                </c:pt>
                <c:pt idx="13">
                  <c:v>2.56</c:v>
                </c:pt>
                <c:pt idx="14">
                  <c:v>14.8</c:v>
                </c:pt>
                <c:pt idx="15">
                  <c:v>63.4</c:v>
                </c:pt>
                <c:pt idx="16">
                  <c:v>216</c:v>
                </c:pt>
                <c:pt idx="17">
                  <c:v>610</c:v>
                </c:pt>
                <c:pt idx="18">
                  <c:v>1490</c:v>
                </c:pt>
                <c:pt idx="19">
                  <c:v>6230</c:v>
                </c:pt>
                <c:pt idx="20">
                  <c:v>18600</c:v>
                </c:pt>
                <c:pt idx="21">
                  <c:v>44000</c:v>
                </c:pt>
                <c:pt idx="22">
                  <c:v>87600</c:v>
                </c:pt>
                <c:pt idx="23">
                  <c:v>154000</c:v>
                </c:pt>
              </c:numCache>
              <c:extLst xmlns:c15="http://schemas.microsoft.com/office/drawing/2012/chart"/>
            </c:numRef>
          </c:yVal>
          <c:smooth val="1"/>
          <c:extLst xmlns:c15="http://schemas.microsoft.com/office/drawing/2012/chart">
            <c:ext xmlns:c16="http://schemas.microsoft.com/office/drawing/2014/chart" uri="{C3380CC4-5D6E-409C-BE32-E72D297353CC}">
              <c16:uniqueId val="{00000001-1AB3-4D75-AFD3-A99F98F6CFDF}"/>
            </c:ext>
          </c:extLst>
        </c:ser>
        <c:dLbls>
          <c:showLegendKey val="0"/>
          <c:showVal val="0"/>
          <c:showCatName val="0"/>
          <c:showSerName val="0"/>
          <c:showPercent val="0"/>
          <c:showBubbleSize val="0"/>
        </c:dLbls>
        <c:axId val="2034433680"/>
        <c:axId val="2034421616"/>
        <c:extLst/>
      </c:scatterChart>
      <c:valAx>
        <c:axId val="2034433680"/>
        <c:scaling>
          <c:orientation val="minMax"/>
          <c:max val="5"/>
          <c:min val="0"/>
        </c:scaling>
        <c:delete val="0"/>
        <c:axPos val="b"/>
        <c:majorGridlines>
          <c:spPr>
            <a:ln w="9525" cap="flat" cmpd="sng" algn="ctr">
              <a:solidFill>
                <a:schemeClr val="tx1">
                  <a:lumMod val="15000"/>
                  <a:lumOff val="85000"/>
                </a:schemeClr>
              </a:solidFill>
              <a:round/>
            </a:ln>
            <a:effectLst/>
          </c:spPr>
        </c:majorGridlines>
        <c:title>
          <c:tx>
            <c:rich>
              <a:bodyPr rot="0" vert="horz"/>
              <a:lstStyle/>
              <a:p>
                <a:pPr>
                  <a:defRPr/>
                </a:pPr>
                <a:r>
                  <a:rPr lang="en-US"/>
                  <a:t>T9 (GK)</a:t>
                </a:r>
              </a:p>
            </c:rich>
          </c:tx>
          <c:overlay val="0"/>
          <c:spPr>
            <a:noFill/>
            <a:ln>
              <a:noFill/>
            </a:ln>
            <a:effectLst/>
          </c:spPr>
        </c:title>
        <c:numFmt formatCode="General" sourceLinked="1"/>
        <c:majorTickMark val="none"/>
        <c:minorTickMark val="none"/>
        <c:tickLblPos val="nextTo"/>
        <c:spPr>
          <a:noFill/>
          <a:ln w="9525" cap="flat" cmpd="sng" algn="ctr">
            <a:solidFill>
              <a:schemeClr val="tx1">
                <a:lumMod val="25000"/>
                <a:lumOff val="75000"/>
              </a:schemeClr>
            </a:solidFill>
            <a:round/>
          </a:ln>
          <a:effectLst/>
        </c:spPr>
        <c:txPr>
          <a:bodyPr rot="-60000000" vert="horz"/>
          <a:lstStyle/>
          <a:p>
            <a:pPr>
              <a:defRPr/>
            </a:pPr>
            <a:endParaRPr lang="en-US"/>
          </a:p>
        </c:txPr>
        <c:crossAx val="2034421616"/>
        <c:crossesAt val="1.0000000000000008E-14"/>
        <c:crossBetween val="midCat"/>
        <c:majorUnit val="1"/>
      </c:valAx>
      <c:valAx>
        <c:axId val="2034421616"/>
        <c:scaling>
          <c:logBase val="10"/>
          <c:orientation val="minMax"/>
          <c:min val="1.0000000000000005E-7"/>
        </c:scaling>
        <c:delete val="0"/>
        <c:axPos val="l"/>
        <c:majorGridlines>
          <c:spPr>
            <a:ln w="9525" cap="flat" cmpd="sng" algn="ctr">
              <a:solidFill>
                <a:schemeClr val="tx1">
                  <a:lumMod val="15000"/>
                  <a:lumOff val="85000"/>
                </a:schemeClr>
              </a:solidFill>
              <a:round/>
            </a:ln>
            <a:effectLst/>
          </c:spPr>
        </c:majorGridlines>
        <c:title>
          <c:tx>
            <c:rich>
              <a:bodyPr rot="-5400000" vert="horz"/>
              <a:lstStyle/>
              <a:p>
                <a:pPr>
                  <a:defRPr sz="1400"/>
                </a:pPr>
                <a:r>
                  <a:rPr lang="en-US" sz="1400"/>
                  <a:t>Reaction Rate (cm3 s−1 mol−1)</a:t>
                </a:r>
              </a:p>
            </c:rich>
          </c:tx>
          <c:layout>
            <c:manualLayout>
              <c:xMode val="edge"/>
              <c:yMode val="edge"/>
              <c:x val="1.5277777777777777E-2"/>
              <c:y val="0.16675823855351418"/>
            </c:manualLayout>
          </c:layout>
          <c:overlay val="0"/>
          <c:spPr>
            <a:noFill/>
            <a:ln>
              <a:noFill/>
            </a:ln>
            <a:effectLst/>
          </c:spPr>
        </c:title>
        <c:numFmt formatCode="0E+0" sourceLinked="0"/>
        <c:majorTickMark val="none"/>
        <c:minorTickMark val="none"/>
        <c:tickLblPos val="nextTo"/>
        <c:spPr>
          <a:noFill/>
          <a:ln w="9525" cap="flat" cmpd="sng" algn="ctr">
            <a:solidFill>
              <a:schemeClr val="tx1">
                <a:lumMod val="25000"/>
                <a:lumOff val="75000"/>
              </a:schemeClr>
            </a:solidFill>
            <a:round/>
          </a:ln>
          <a:effectLst/>
        </c:spPr>
        <c:txPr>
          <a:bodyPr rot="-60000000" vert="horz"/>
          <a:lstStyle/>
          <a:p>
            <a:pPr>
              <a:defRPr/>
            </a:pPr>
            <a:endParaRPr lang="en-US"/>
          </a:p>
        </c:txPr>
        <c:crossAx val="2034433680"/>
        <c:crossesAt val="0"/>
        <c:crossBetween val="midCat"/>
        <c:majorUnit val="100"/>
      </c:valAx>
    </c:plotArea>
    <c:legend>
      <c:legendPos val="t"/>
      <c:overlay val="0"/>
    </c:legend>
    <c:plotVisOnly val="1"/>
    <c:dispBlanksAs val="gap"/>
    <c:showDLblsOverMax val="0"/>
    <c:extLst/>
  </c:chart>
  <c:txPr>
    <a:bodyPr/>
    <a:lstStyle/>
    <a:p>
      <a:pPr>
        <a:defRPr sz="1600" b="0">
          <a:solidFill>
            <a:schemeClr val="tx1"/>
          </a:solidFill>
          <a:latin typeface="Cambria" panose="02040503050406030204" pitchFamily="18" charset="0"/>
          <a:ea typeface="Cambria" panose="02040503050406030204" pitchFamily="18" charset="0"/>
          <a:cs typeface="Times New Roman" panose="02020603050405020304" pitchFamily="18" charset="0"/>
        </a:defRPr>
      </a:pPr>
      <a:endParaRPr lang="en-US"/>
    </a:p>
  </c:txPr>
  <c:externalData r:id="rId2">
    <c:autoUpdate val="0"/>
  </c:externalData>
</c:chartSpace>
</file>

<file path=ppt/charts/chart1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1409504747321167"/>
          <c:y val="0.25194342373869932"/>
          <c:w val="0.86447439462755848"/>
          <c:h val="0.53266112569262181"/>
        </c:manualLayout>
      </c:layout>
      <c:scatterChart>
        <c:scatterStyle val="smoothMarker"/>
        <c:varyColors val="0"/>
        <c:ser>
          <c:idx val="1"/>
          <c:order val="0"/>
          <c:tx>
            <c:strRef>
              <c:f>Rauscher!$CN$69</c:f>
              <c:strCache>
                <c:ptCount val="1"/>
                <c:pt idx="0">
                  <c:v>59Cu(p,γ)60Zn rate with Brown Γp and Brown Γγ</c:v>
                </c:pt>
              </c:strCache>
            </c:strRef>
          </c:tx>
          <c:spPr>
            <a:ln w="22225">
              <a:solidFill>
                <a:srgbClr val="FF0000"/>
              </a:solidFill>
            </a:ln>
          </c:spPr>
          <c:marker>
            <c:symbol val="none"/>
          </c:marker>
          <c:xVal>
            <c:numRef>
              <c:f>Rauscher!$CO$1:$DL$1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Rauscher!$CO$69:$DL$69</c:f>
              <c:numCache>
                <c:formatCode>0E+00</c:formatCode>
                <c:ptCount val="24"/>
                <c:pt idx="0">
                  <c:v>1.6295912545906977E-21</c:v>
                </c:pt>
                <c:pt idx="1">
                  <c:v>9.4821995108523833E-17</c:v>
                </c:pt>
                <c:pt idx="2">
                  <c:v>2.6500151084194327E-13</c:v>
                </c:pt>
                <c:pt idx="3">
                  <c:v>1.5177122311442155E-9</c:v>
                </c:pt>
                <c:pt idx="4">
                  <c:v>1.5668372798645893E-7</c:v>
                </c:pt>
                <c:pt idx="5">
                  <c:v>4.9928020071564945E-6</c:v>
                </c:pt>
                <c:pt idx="6">
                  <c:v>9.8211718693367933E-5</c:v>
                </c:pt>
                <c:pt idx="7">
                  <c:v>1.008441920300083E-3</c:v>
                </c:pt>
                <c:pt idx="8">
                  <c:v>6.0421619156247079E-3</c:v>
                </c:pt>
                <c:pt idx="9">
                  <c:v>2.4614701280914447E-2</c:v>
                </c:pt>
                <c:pt idx="10">
                  <c:v>7.6087779145208215E-2</c:v>
                </c:pt>
                <c:pt idx="11">
                  <c:v>2.2800253728134767</c:v>
                </c:pt>
                <c:pt idx="12">
                  <c:v>12.27228979274672</c:v>
                </c:pt>
                <c:pt idx="13">
                  <c:v>32.59066137285172</c:v>
                </c:pt>
                <c:pt idx="14">
                  <c:v>60.531548199407219</c:v>
                </c:pt>
                <c:pt idx="15">
                  <c:v>91.691573842342947</c:v>
                </c:pt>
                <c:pt idx="16">
                  <c:v>122.45822350494403</c:v>
                </c:pt>
                <c:pt idx="17">
                  <c:v>150.60860349300947</c:v>
                </c:pt>
                <c:pt idx="18">
                  <c:v>175.07532542820346</c:v>
                </c:pt>
                <c:pt idx="19">
                  <c:v>212.16394433172692</c:v>
                </c:pt>
                <c:pt idx="20">
                  <c:v>235.2625991536882</c:v>
                </c:pt>
                <c:pt idx="21">
                  <c:v>247.74141044683435</c:v>
                </c:pt>
                <c:pt idx="22">
                  <c:v>252.72615137976641</c:v>
                </c:pt>
                <c:pt idx="23">
                  <c:v>252.62857988030302</c:v>
                </c:pt>
              </c:numCache>
            </c:numRef>
          </c:yVal>
          <c:smooth val="1"/>
          <c:extLst>
            <c:ext xmlns:c16="http://schemas.microsoft.com/office/drawing/2014/chart" uri="{C3380CC4-5D6E-409C-BE32-E72D297353CC}">
              <c16:uniqueId val="{00000000-5E43-45A6-BDE0-0D332194E681}"/>
            </c:ext>
          </c:extLst>
        </c:ser>
        <c:ser>
          <c:idx val="2"/>
          <c:order val="1"/>
          <c:tx>
            <c:strRef>
              <c:f>Rauscher!$EL$69</c:f>
              <c:strCache>
                <c:ptCount val="1"/>
                <c:pt idx="0">
                  <c:v>59Cu(p,α)56Ni rate with Brown Γp and Rauscher Γα</c:v>
                </c:pt>
              </c:strCache>
            </c:strRef>
          </c:tx>
          <c:spPr>
            <a:ln w="22225">
              <a:solidFill>
                <a:srgbClr val="33CC33"/>
              </a:solidFill>
            </a:ln>
          </c:spPr>
          <c:marker>
            <c:symbol val="none"/>
          </c:marker>
          <c:xVal>
            <c:numRef>
              <c:f>Rauscher!$EM$1:$FJ$1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Rauscher!$EM$69:$FJ$69</c:f>
              <c:numCache>
                <c:formatCode>0E+00</c:formatCode>
                <c:ptCount val="24"/>
                <c:pt idx="0">
                  <c:v>6.3531898486161504E-27</c:v>
                </c:pt>
                <c:pt idx="1">
                  <c:v>3.5649060805163262E-22</c:v>
                </c:pt>
                <c:pt idx="2">
                  <c:v>1.0776819820378319E-18</c:v>
                </c:pt>
                <c:pt idx="3">
                  <c:v>2.7044807643737509E-14</c:v>
                </c:pt>
                <c:pt idx="4">
                  <c:v>1.35165206593507E-11</c:v>
                </c:pt>
                <c:pt idx="5">
                  <c:v>1.4208327024959933E-9</c:v>
                </c:pt>
                <c:pt idx="6">
                  <c:v>3.9849335627679445E-8</c:v>
                </c:pt>
                <c:pt idx="7">
                  <c:v>4.7268259216735301E-7</c:v>
                </c:pt>
                <c:pt idx="8">
                  <c:v>3.232702166206917E-6</c:v>
                </c:pt>
                <c:pt idx="9">
                  <c:v>1.5162617377841292E-5</c:v>
                </c:pt>
                <c:pt idx="10">
                  <c:v>5.3986255708975927E-5</c:v>
                </c:pt>
                <c:pt idx="11">
                  <c:v>2.7770468597413953E-3</c:v>
                </c:pt>
                <c:pt idx="12">
                  <c:v>1.9858431329452114E-2</c:v>
                </c:pt>
                <c:pt idx="13">
                  <c:v>6.1709781301916497E-2</c:v>
                </c:pt>
                <c:pt idx="14">
                  <c:v>0.12620297843609718</c:v>
                </c:pt>
                <c:pt idx="15">
                  <c:v>0.20382890259579142</c:v>
                </c:pt>
                <c:pt idx="16">
                  <c:v>0.28487551333879224</c:v>
                </c:pt>
                <c:pt idx="17">
                  <c:v>0.36238493629073137</c:v>
                </c:pt>
                <c:pt idx="18">
                  <c:v>0.43234584782664998</c:v>
                </c:pt>
                <c:pt idx="19">
                  <c:v>0.54385690845297874</c:v>
                </c:pt>
                <c:pt idx="20">
                  <c:v>0.61861182518978541</c:v>
                </c:pt>
                <c:pt idx="21">
                  <c:v>0.66354635934953987</c:v>
                </c:pt>
                <c:pt idx="22">
                  <c:v>0.68641419234015089</c:v>
                </c:pt>
                <c:pt idx="23">
                  <c:v>0.69369247805883394</c:v>
                </c:pt>
              </c:numCache>
            </c:numRef>
          </c:yVal>
          <c:smooth val="1"/>
          <c:extLst xmlns:c15="http://schemas.microsoft.com/office/drawing/2012/chart">
            <c:ext xmlns:c16="http://schemas.microsoft.com/office/drawing/2014/chart" uri="{C3380CC4-5D6E-409C-BE32-E72D297353CC}">
              <c16:uniqueId val="{00000001-5E43-45A6-BDE0-0D332194E681}"/>
            </c:ext>
          </c:extLst>
        </c:ser>
        <c:dLbls>
          <c:showLegendKey val="0"/>
          <c:showVal val="0"/>
          <c:showCatName val="0"/>
          <c:showSerName val="0"/>
          <c:showPercent val="0"/>
          <c:showBubbleSize val="0"/>
        </c:dLbls>
        <c:axId val="2034433680"/>
        <c:axId val="2034421616"/>
        <c:extLst/>
      </c:scatterChart>
      <c:valAx>
        <c:axId val="2034433680"/>
        <c:scaling>
          <c:orientation val="minMax"/>
          <c:max val="5"/>
          <c:min val="0"/>
        </c:scaling>
        <c:delete val="0"/>
        <c:axPos val="b"/>
        <c:majorGridlines>
          <c:spPr>
            <a:ln w="9525" cap="flat" cmpd="sng" algn="ctr">
              <a:solidFill>
                <a:schemeClr val="tx1">
                  <a:lumMod val="15000"/>
                  <a:lumOff val="85000"/>
                </a:schemeClr>
              </a:solidFill>
              <a:round/>
            </a:ln>
            <a:effectLst/>
          </c:spPr>
        </c:majorGridlines>
        <c:title>
          <c:tx>
            <c:rich>
              <a:bodyPr rot="0" vert="horz"/>
              <a:lstStyle/>
              <a:p>
                <a:pPr>
                  <a:defRPr/>
                </a:pPr>
                <a:r>
                  <a:rPr lang="en-US"/>
                  <a:t>T9 (GK)</a:t>
                </a:r>
              </a:p>
            </c:rich>
          </c:tx>
          <c:layout>
            <c:manualLayout>
              <c:xMode val="edge"/>
              <c:yMode val="edge"/>
              <c:x val="0.50054401799475268"/>
              <c:y val="0.8971851851851852"/>
            </c:manualLayout>
          </c:layout>
          <c:overlay val="0"/>
          <c:spPr>
            <a:noFill/>
            <a:ln>
              <a:noFill/>
            </a:ln>
            <a:effectLst/>
          </c:spPr>
        </c:title>
        <c:numFmt formatCode="General" sourceLinked="1"/>
        <c:majorTickMark val="none"/>
        <c:minorTickMark val="none"/>
        <c:tickLblPos val="nextTo"/>
        <c:spPr>
          <a:noFill/>
          <a:ln w="9525" cap="flat" cmpd="sng" algn="ctr">
            <a:solidFill>
              <a:schemeClr val="tx1">
                <a:lumMod val="25000"/>
                <a:lumOff val="75000"/>
              </a:schemeClr>
            </a:solidFill>
            <a:round/>
          </a:ln>
          <a:effectLst/>
        </c:spPr>
        <c:txPr>
          <a:bodyPr rot="-60000000" vert="horz"/>
          <a:lstStyle/>
          <a:p>
            <a:pPr>
              <a:defRPr/>
            </a:pPr>
            <a:endParaRPr lang="en-US"/>
          </a:p>
        </c:txPr>
        <c:crossAx val="2034421616"/>
        <c:crossesAt val="1.0000000000000008E-14"/>
        <c:crossBetween val="midCat"/>
      </c:valAx>
      <c:valAx>
        <c:axId val="2034421616"/>
        <c:scaling>
          <c:logBase val="10"/>
          <c:orientation val="minMax"/>
          <c:max val="1000000"/>
          <c:min val="1.0000000000000005E-7"/>
        </c:scaling>
        <c:delete val="0"/>
        <c:axPos val="l"/>
        <c:majorGridlines>
          <c:spPr>
            <a:ln w="9525" cap="flat" cmpd="sng" algn="ctr">
              <a:solidFill>
                <a:schemeClr val="tx1">
                  <a:lumMod val="15000"/>
                  <a:lumOff val="85000"/>
                </a:schemeClr>
              </a:solidFill>
              <a:round/>
            </a:ln>
            <a:effectLst/>
          </c:spPr>
        </c:majorGridlines>
        <c:title>
          <c:tx>
            <c:rich>
              <a:bodyPr rot="-5400000" vert="horz"/>
              <a:lstStyle/>
              <a:p>
                <a:pPr>
                  <a:defRPr sz="1400"/>
                </a:pPr>
                <a:r>
                  <a:rPr lang="en-US" sz="1400"/>
                  <a:t>Reaction Rate (cm3 s−1 mol−1)</a:t>
                </a:r>
              </a:p>
            </c:rich>
          </c:tx>
          <c:layout>
            <c:manualLayout>
              <c:xMode val="edge"/>
              <c:yMode val="edge"/>
              <c:x val="1.5277779448576055E-2"/>
              <c:y val="0.15194342373869935"/>
            </c:manualLayout>
          </c:layout>
          <c:overlay val="0"/>
          <c:spPr>
            <a:noFill/>
            <a:ln>
              <a:noFill/>
            </a:ln>
            <a:effectLst/>
          </c:spPr>
        </c:title>
        <c:numFmt formatCode="0E+0" sourceLinked="0"/>
        <c:majorTickMark val="none"/>
        <c:minorTickMark val="none"/>
        <c:tickLblPos val="nextTo"/>
        <c:spPr>
          <a:noFill/>
          <a:ln w="9525" cap="flat" cmpd="sng" algn="ctr">
            <a:solidFill>
              <a:schemeClr val="tx1">
                <a:lumMod val="25000"/>
                <a:lumOff val="75000"/>
              </a:schemeClr>
            </a:solidFill>
            <a:round/>
          </a:ln>
          <a:effectLst/>
        </c:spPr>
        <c:txPr>
          <a:bodyPr rot="-60000000" vert="horz"/>
          <a:lstStyle/>
          <a:p>
            <a:pPr>
              <a:defRPr/>
            </a:pPr>
            <a:endParaRPr lang="en-US"/>
          </a:p>
        </c:txPr>
        <c:crossAx val="2034433680"/>
        <c:crossesAt val="0"/>
        <c:crossBetween val="midCat"/>
        <c:majorUnit val="100"/>
      </c:valAx>
    </c:plotArea>
    <c:legend>
      <c:legendPos val="t"/>
      <c:overlay val="0"/>
    </c:legend>
    <c:plotVisOnly val="1"/>
    <c:dispBlanksAs val="gap"/>
    <c:showDLblsOverMax val="0"/>
    <c:extLst/>
  </c:chart>
  <c:txPr>
    <a:bodyPr/>
    <a:lstStyle/>
    <a:p>
      <a:pPr>
        <a:defRPr sz="1600" b="0">
          <a:solidFill>
            <a:schemeClr val="tx1"/>
          </a:solidFill>
          <a:latin typeface="Cambria" panose="02040503050406030204" pitchFamily="18" charset="0"/>
          <a:ea typeface="Cambria" panose="02040503050406030204" pitchFamily="18" charset="0"/>
          <a:cs typeface="Times New Roman" panose="02020603050405020304" pitchFamily="18" charset="0"/>
        </a:defRPr>
      </a:pPr>
      <a:endParaRPr lang="en-US"/>
    </a:p>
  </c:txPr>
  <c:externalData r:id="rId2">
    <c:autoUpdate val="0"/>
  </c:externalData>
</c:chartSpace>
</file>

<file path=ppt/charts/chart1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scatterChart>
        <c:scatterStyle val="smoothMarker"/>
        <c:varyColors val="0"/>
        <c:ser>
          <c:idx val="2"/>
          <c:order val="0"/>
          <c:tx>
            <c:strRef>
              <c:f>Rauscher!$W$2298</c:f>
              <c:strCache>
                <c:ptCount val="1"/>
                <c:pt idx="0">
                  <c:v>59Cu(p,γ)60Zn rate from Rauscher_ADNDT2001</c:v>
                </c:pt>
              </c:strCache>
            </c:strRef>
          </c:tx>
          <c:spPr>
            <a:ln w="22225">
              <a:solidFill>
                <a:srgbClr val="0066FF"/>
              </a:solidFill>
            </a:ln>
          </c:spPr>
          <c:marker>
            <c:symbol val="none"/>
          </c:marker>
          <c:xVal>
            <c:numRef>
              <c:f>Rauscher!$X$1:$AU$1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Rauscher!$X$2296:$AU$2296</c:f>
              <c:numCache>
                <c:formatCode>0.00E+00</c:formatCode>
                <c:ptCount val="24"/>
                <c:pt idx="0">
                  <c:v>2.5700000000000002E-21</c:v>
                </c:pt>
                <c:pt idx="1">
                  <c:v>1.12E-16</c:v>
                </c:pt>
                <c:pt idx="2">
                  <c:v>8.8399999999999994E-14</c:v>
                </c:pt>
                <c:pt idx="3">
                  <c:v>3.6900000000000002E-10</c:v>
                </c:pt>
                <c:pt idx="4">
                  <c:v>6.73E-8</c:v>
                </c:pt>
                <c:pt idx="5">
                  <c:v>2.48E-6</c:v>
                </c:pt>
                <c:pt idx="6">
                  <c:v>3.4799999999999999E-5</c:v>
                </c:pt>
                <c:pt idx="7">
                  <c:v>2.61E-4</c:v>
                </c:pt>
                <c:pt idx="8">
                  <c:v>1.2700000000000001E-3</c:v>
                </c:pt>
                <c:pt idx="9">
                  <c:v>4.5900000000000003E-3</c:v>
                </c:pt>
                <c:pt idx="10">
                  <c:v>1.3299999999999999E-2</c:v>
                </c:pt>
                <c:pt idx="11">
                  <c:v>0.42199999999999999</c:v>
                </c:pt>
                <c:pt idx="12">
                  <c:v>2.99</c:v>
                </c:pt>
                <c:pt idx="13">
                  <c:v>10.8</c:v>
                </c:pt>
                <c:pt idx="14">
                  <c:v>27</c:v>
                </c:pt>
                <c:pt idx="15">
                  <c:v>53.9</c:v>
                </c:pt>
                <c:pt idx="16">
                  <c:v>92.5</c:v>
                </c:pt>
                <c:pt idx="17">
                  <c:v>143</c:v>
                </c:pt>
                <c:pt idx="18">
                  <c:v>205</c:v>
                </c:pt>
                <c:pt idx="19">
                  <c:v>359</c:v>
                </c:pt>
                <c:pt idx="20">
                  <c:v>546</c:v>
                </c:pt>
                <c:pt idx="21">
                  <c:v>758</c:v>
                </c:pt>
                <c:pt idx="22">
                  <c:v>987</c:v>
                </c:pt>
                <c:pt idx="23">
                  <c:v>1230</c:v>
                </c:pt>
              </c:numCache>
            </c:numRef>
          </c:yVal>
          <c:smooth val="1"/>
          <c:extLst xmlns:c15="http://schemas.microsoft.com/office/drawing/2012/chart">
            <c:ext xmlns:c16="http://schemas.microsoft.com/office/drawing/2014/chart" uri="{C3380CC4-5D6E-409C-BE32-E72D297353CC}">
              <c16:uniqueId val="{00000000-E388-4C1E-9DBF-2F3FED5C2FF2}"/>
            </c:ext>
          </c:extLst>
        </c:ser>
        <c:ser>
          <c:idx val="1"/>
          <c:order val="1"/>
          <c:tx>
            <c:strRef>
              <c:f>Rauscher!$CN$69</c:f>
              <c:strCache>
                <c:ptCount val="1"/>
                <c:pt idx="0">
                  <c:v>59Cu(p,γ)60Zn rate with Brown Γp and Brown Γγ</c:v>
                </c:pt>
              </c:strCache>
            </c:strRef>
          </c:tx>
          <c:spPr>
            <a:ln w="22225">
              <a:solidFill>
                <a:srgbClr val="FF0000"/>
              </a:solidFill>
            </a:ln>
          </c:spPr>
          <c:marker>
            <c:symbol val="none"/>
          </c:marker>
          <c:xVal>
            <c:numRef>
              <c:f>Rauscher!$CQ$1:$DN$1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Rauscher!$CQ$69:$DN$69</c:f>
              <c:numCache>
                <c:formatCode>0E+00</c:formatCode>
                <c:ptCount val="24"/>
                <c:pt idx="0">
                  <c:v>1.6295912545906977E-21</c:v>
                </c:pt>
                <c:pt idx="1">
                  <c:v>9.4821995108523833E-17</c:v>
                </c:pt>
                <c:pt idx="2">
                  <c:v>2.6500151084194327E-13</c:v>
                </c:pt>
                <c:pt idx="3">
                  <c:v>1.5177122311442155E-9</c:v>
                </c:pt>
                <c:pt idx="4">
                  <c:v>1.5668372798645893E-7</c:v>
                </c:pt>
                <c:pt idx="5">
                  <c:v>4.9928020071564945E-6</c:v>
                </c:pt>
                <c:pt idx="6">
                  <c:v>9.8211718693367933E-5</c:v>
                </c:pt>
                <c:pt idx="7">
                  <c:v>1.008441920300083E-3</c:v>
                </c:pt>
                <c:pt idx="8">
                  <c:v>6.0421619156247079E-3</c:v>
                </c:pt>
                <c:pt idx="9">
                  <c:v>2.4614701280914447E-2</c:v>
                </c:pt>
                <c:pt idx="10">
                  <c:v>7.6087779145208215E-2</c:v>
                </c:pt>
                <c:pt idx="11">
                  <c:v>2.2800253728134767</c:v>
                </c:pt>
                <c:pt idx="12">
                  <c:v>12.27228979274672</c:v>
                </c:pt>
                <c:pt idx="13">
                  <c:v>32.59066137285172</c:v>
                </c:pt>
                <c:pt idx="14">
                  <c:v>60.531548199407219</c:v>
                </c:pt>
                <c:pt idx="15">
                  <c:v>91.691573842342947</c:v>
                </c:pt>
                <c:pt idx="16">
                  <c:v>122.45822350494403</c:v>
                </c:pt>
                <c:pt idx="17">
                  <c:v>150.60860349300947</c:v>
                </c:pt>
                <c:pt idx="18">
                  <c:v>175.07532542820346</c:v>
                </c:pt>
                <c:pt idx="19">
                  <c:v>212.16394433172692</c:v>
                </c:pt>
                <c:pt idx="20">
                  <c:v>235.2625991536882</c:v>
                </c:pt>
                <c:pt idx="21">
                  <c:v>247.74141044683435</c:v>
                </c:pt>
                <c:pt idx="22">
                  <c:v>252.72615137976641</c:v>
                </c:pt>
                <c:pt idx="23">
                  <c:v>252.62857988030302</c:v>
                </c:pt>
              </c:numCache>
            </c:numRef>
          </c:yVal>
          <c:smooth val="1"/>
          <c:extLst>
            <c:ext xmlns:c16="http://schemas.microsoft.com/office/drawing/2014/chart" uri="{C3380CC4-5D6E-409C-BE32-E72D297353CC}">
              <c16:uniqueId val="{00000001-E388-4C1E-9DBF-2F3FED5C2FF2}"/>
            </c:ext>
          </c:extLst>
        </c:ser>
        <c:dLbls>
          <c:showLegendKey val="0"/>
          <c:showVal val="0"/>
          <c:showCatName val="0"/>
          <c:showSerName val="0"/>
          <c:showPercent val="0"/>
          <c:showBubbleSize val="0"/>
        </c:dLbls>
        <c:axId val="2034433680"/>
        <c:axId val="2034421616"/>
        <c:extLst/>
      </c:scatterChart>
      <c:valAx>
        <c:axId val="2034433680"/>
        <c:scaling>
          <c:orientation val="minMax"/>
          <c:max val="5"/>
          <c:min val="0"/>
        </c:scaling>
        <c:delete val="0"/>
        <c:axPos val="b"/>
        <c:majorGridlines>
          <c:spPr>
            <a:ln w="9525" cap="flat" cmpd="sng" algn="ctr">
              <a:solidFill>
                <a:schemeClr val="tx1">
                  <a:lumMod val="15000"/>
                  <a:lumOff val="85000"/>
                </a:schemeClr>
              </a:solidFill>
              <a:round/>
            </a:ln>
            <a:effectLst/>
          </c:spPr>
        </c:majorGridlines>
        <c:title>
          <c:tx>
            <c:rich>
              <a:bodyPr rot="0" vert="horz"/>
              <a:lstStyle/>
              <a:p>
                <a:pPr>
                  <a:defRPr/>
                </a:pPr>
                <a:r>
                  <a:rPr lang="en-US" dirty="0"/>
                  <a:t>T9 (GK)</a:t>
                </a:r>
              </a:p>
            </c:rich>
          </c:tx>
          <c:layout>
            <c:manualLayout>
              <c:xMode val="edge"/>
              <c:yMode val="edge"/>
              <c:x val="0.50054396325459316"/>
              <c:y val="0.89348148148148143"/>
            </c:manualLayout>
          </c:layout>
          <c:overlay val="0"/>
          <c:spPr>
            <a:noFill/>
            <a:ln>
              <a:noFill/>
            </a:ln>
            <a:effectLst/>
          </c:spPr>
        </c:title>
        <c:numFmt formatCode="General" sourceLinked="1"/>
        <c:majorTickMark val="none"/>
        <c:minorTickMark val="none"/>
        <c:tickLblPos val="nextTo"/>
        <c:spPr>
          <a:noFill/>
          <a:ln w="9525" cap="flat" cmpd="sng" algn="ctr">
            <a:solidFill>
              <a:schemeClr val="tx1">
                <a:lumMod val="25000"/>
                <a:lumOff val="75000"/>
              </a:schemeClr>
            </a:solidFill>
            <a:round/>
          </a:ln>
          <a:effectLst/>
        </c:spPr>
        <c:txPr>
          <a:bodyPr rot="-60000000" vert="horz"/>
          <a:lstStyle/>
          <a:p>
            <a:pPr>
              <a:defRPr/>
            </a:pPr>
            <a:endParaRPr lang="en-US"/>
          </a:p>
        </c:txPr>
        <c:crossAx val="2034421616"/>
        <c:crossesAt val="1.0000000000000008E-14"/>
        <c:crossBetween val="midCat"/>
      </c:valAx>
      <c:valAx>
        <c:axId val="2034421616"/>
        <c:scaling>
          <c:logBase val="10"/>
          <c:orientation val="minMax"/>
          <c:max val="1000000"/>
          <c:min val="1.0000000000000005E-7"/>
        </c:scaling>
        <c:delete val="0"/>
        <c:axPos val="l"/>
        <c:majorGridlines>
          <c:spPr>
            <a:ln w="9525" cap="flat" cmpd="sng" algn="ctr">
              <a:solidFill>
                <a:schemeClr val="tx1">
                  <a:lumMod val="15000"/>
                  <a:lumOff val="85000"/>
                </a:schemeClr>
              </a:solidFill>
              <a:round/>
            </a:ln>
            <a:effectLst/>
          </c:spPr>
        </c:majorGridlines>
        <c:title>
          <c:tx>
            <c:rich>
              <a:bodyPr rot="-5400000" vert="horz"/>
              <a:lstStyle/>
              <a:p>
                <a:pPr>
                  <a:defRPr sz="1400"/>
                </a:pPr>
                <a:r>
                  <a:rPr lang="en-US" sz="1400"/>
                  <a:t>Reaction Rate (cm3 s−1 mol−1)</a:t>
                </a:r>
              </a:p>
            </c:rich>
          </c:tx>
          <c:layout>
            <c:manualLayout>
              <c:xMode val="edge"/>
              <c:yMode val="edge"/>
              <c:x val="8.3333333333333332E-3"/>
              <c:y val="0.15194342373869935"/>
            </c:manualLayout>
          </c:layout>
          <c:overlay val="0"/>
          <c:spPr>
            <a:noFill/>
            <a:ln>
              <a:noFill/>
            </a:ln>
            <a:effectLst/>
          </c:spPr>
        </c:title>
        <c:numFmt formatCode="0E+0" sourceLinked="0"/>
        <c:majorTickMark val="none"/>
        <c:minorTickMark val="none"/>
        <c:tickLblPos val="nextTo"/>
        <c:spPr>
          <a:noFill/>
          <a:ln w="9525" cap="flat" cmpd="sng" algn="ctr">
            <a:solidFill>
              <a:schemeClr val="tx1">
                <a:lumMod val="25000"/>
                <a:lumOff val="75000"/>
              </a:schemeClr>
            </a:solidFill>
            <a:round/>
          </a:ln>
          <a:effectLst/>
        </c:spPr>
        <c:txPr>
          <a:bodyPr rot="-60000000" vert="horz"/>
          <a:lstStyle/>
          <a:p>
            <a:pPr>
              <a:defRPr/>
            </a:pPr>
            <a:endParaRPr lang="en-US"/>
          </a:p>
        </c:txPr>
        <c:crossAx val="2034433680"/>
        <c:crossesAt val="0"/>
        <c:crossBetween val="midCat"/>
        <c:majorUnit val="100"/>
      </c:valAx>
    </c:plotArea>
    <c:legend>
      <c:legendPos val="t"/>
      <c:overlay val="0"/>
    </c:legend>
    <c:plotVisOnly val="1"/>
    <c:dispBlanksAs val="gap"/>
    <c:showDLblsOverMax val="0"/>
    <c:extLst/>
  </c:chart>
  <c:txPr>
    <a:bodyPr/>
    <a:lstStyle/>
    <a:p>
      <a:pPr>
        <a:defRPr sz="1600" b="0">
          <a:solidFill>
            <a:schemeClr val="tx1"/>
          </a:solidFill>
          <a:latin typeface="Cambria" panose="02040503050406030204" pitchFamily="18" charset="0"/>
          <a:ea typeface="Cambria" panose="02040503050406030204" pitchFamily="18" charset="0"/>
          <a:cs typeface="Times New Roman" panose="02020603050405020304" pitchFamily="18" charset="0"/>
        </a:defRPr>
      </a:pPr>
      <a:endParaRPr lang="en-US"/>
    </a:p>
  </c:txPr>
  <c:externalData r:id="rId2">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scatterChart>
        <c:scatterStyle val="smoothMarker"/>
        <c:varyColors val="0"/>
        <c:ser>
          <c:idx val="1"/>
          <c:order val="0"/>
          <c:tx>
            <c:strRef>
              <c:f>Rauscher!$Z$2296</c:f>
              <c:strCache>
                <c:ptCount val="1"/>
                <c:pt idx="0">
                  <c:v>59Cu(p,γ)60Zn Lab rate</c:v>
                </c:pt>
              </c:strCache>
            </c:strRef>
          </c:tx>
          <c:spPr>
            <a:ln w="25400">
              <a:solidFill>
                <a:srgbClr val="FF0000"/>
              </a:solidFill>
            </a:ln>
          </c:spPr>
          <c:marker>
            <c:symbol val="none"/>
          </c:marker>
          <c:xVal>
            <c:numRef>
              <c:f>Rauscher!$AA$1:$AX$1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Rauscher!$AA$2296:$AX$2296</c:f>
              <c:numCache>
                <c:formatCode>0.00E+00</c:formatCode>
                <c:ptCount val="24"/>
                <c:pt idx="0">
                  <c:v>2.5700000000000002E-21</c:v>
                </c:pt>
                <c:pt idx="1">
                  <c:v>1.12E-16</c:v>
                </c:pt>
                <c:pt idx="2">
                  <c:v>8.8399999999999994E-14</c:v>
                </c:pt>
                <c:pt idx="3">
                  <c:v>3.6900000000000002E-10</c:v>
                </c:pt>
                <c:pt idx="4">
                  <c:v>6.73E-8</c:v>
                </c:pt>
                <c:pt idx="5">
                  <c:v>2.48E-6</c:v>
                </c:pt>
                <c:pt idx="6">
                  <c:v>3.4799999999999999E-5</c:v>
                </c:pt>
                <c:pt idx="7">
                  <c:v>2.61E-4</c:v>
                </c:pt>
                <c:pt idx="8">
                  <c:v>1.2700000000000001E-3</c:v>
                </c:pt>
                <c:pt idx="9">
                  <c:v>4.5900000000000003E-3</c:v>
                </c:pt>
                <c:pt idx="10">
                  <c:v>1.3299999999999999E-2</c:v>
                </c:pt>
                <c:pt idx="11">
                  <c:v>0.42199999999999999</c:v>
                </c:pt>
                <c:pt idx="12">
                  <c:v>2.99</c:v>
                </c:pt>
                <c:pt idx="13">
                  <c:v>10.8</c:v>
                </c:pt>
                <c:pt idx="14">
                  <c:v>27</c:v>
                </c:pt>
                <c:pt idx="15">
                  <c:v>53.9</c:v>
                </c:pt>
                <c:pt idx="16">
                  <c:v>92.5</c:v>
                </c:pt>
                <c:pt idx="17">
                  <c:v>143</c:v>
                </c:pt>
                <c:pt idx="18">
                  <c:v>205</c:v>
                </c:pt>
                <c:pt idx="19">
                  <c:v>359</c:v>
                </c:pt>
                <c:pt idx="20">
                  <c:v>546</c:v>
                </c:pt>
                <c:pt idx="21">
                  <c:v>758</c:v>
                </c:pt>
                <c:pt idx="22">
                  <c:v>987</c:v>
                </c:pt>
                <c:pt idx="23">
                  <c:v>1230</c:v>
                </c:pt>
              </c:numCache>
            </c:numRef>
          </c:yVal>
          <c:smooth val="1"/>
          <c:extLst>
            <c:ext xmlns:c16="http://schemas.microsoft.com/office/drawing/2014/chart" uri="{C3380CC4-5D6E-409C-BE32-E72D297353CC}">
              <c16:uniqueId val="{00000000-4EB3-4F83-8AED-304A13C8E5C5}"/>
            </c:ext>
          </c:extLst>
        </c:ser>
        <c:ser>
          <c:idx val="2"/>
          <c:order val="1"/>
          <c:tx>
            <c:strRef>
              <c:f>Rauscher!$Z$2297</c:f>
              <c:strCache>
                <c:ptCount val="1"/>
                <c:pt idx="0">
                  <c:v>59Cu(p,γ)60Zn Stellar rate</c:v>
                </c:pt>
              </c:strCache>
            </c:strRef>
          </c:tx>
          <c:spPr>
            <a:ln w="22225">
              <a:solidFill>
                <a:srgbClr val="0066FF"/>
              </a:solidFill>
            </a:ln>
          </c:spPr>
          <c:marker>
            <c:symbol val="none"/>
          </c:marker>
          <c:xVal>
            <c:numRef>
              <c:f>Rauscher!$AA$1:$AX$1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extLst xmlns:c15="http://schemas.microsoft.com/office/drawing/2012/chart"/>
            </c:numRef>
          </c:xVal>
          <c:yVal>
            <c:numRef>
              <c:f>Rauscher!$AA$2297:$AX$2297</c:f>
              <c:numCache>
                <c:formatCode>0.00E+00</c:formatCode>
                <c:ptCount val="24"/>
                <c:pt idx="0">
                  <c:v>2.5700000000000002E-21</c:v>
                </c:pt>
                <c:pt idx="1">
                  <c:v>1.12E-16</c:v>
                </c:pt>
                <c:pt idx="2">
                  <c:v>8.8399999999999994E-14</c:v>
                </c:pt>
                <c:pt idx="3">
                  <c:v>3.6900000000000002E-10</c:v>
                </c:pt>
                <c:pt idx="4">
                  <c:v>6.73E-8</c:v>
                </c:pt>
                <c:pt idx="5">
                  <c:v>2.48E-6</c:v>
                </c:pt>
                <c:pt idx="6">
                  <c:v>3.4799999999999999E-5</c:v>
                </c:pt>
                <c:pt idx="7">
                  <c:v>2.61E-4</c:v>
                </c:pt>
                <c:pt idx="8">
                  <c:v>1.2700000000000001E-3</c:v>
                </c:pt>
                <c:pt idx="9">
                  <c:v>4.5900000000000003E-3</c:v>
                </c:pt>
                <c:pt idx="10">
                  <c:v>1.3299999999999999E-2</c:v>
                </c:pt>
                <c:pt idx="11">
                  <c:v>0.41699999999999998</c:v>
                </c:pt>
                <c:pt idx="12">
                  <c:v>2.9</c:v>
                </c:pt>
                <c:pt idx="13">
                  <c:v>10.199999999999999</c:v>
                </c:pt>
                <c:pt idx="14">
                  <c:v>24.7</c:v>
                </c:pt>
                <c:pt idx="15">
                  <c:v>47.2</c:v>
                </c:pt>
                <c:pt idx="16">
                  <c:v>77.3</c:v>
                </c:pt>
                <c:pt idx="17">
                  <c:v>113</c:v>
                </c:pt>
                <c:pt idx="18">
                  <c:v>153</c:v>
                </c:pt>
                <c:pt idx="19">
                  <c:v>232</c:v>
                </c:pt>
                <c:pt idx="20">
                  <c:v>295</c:v>
                </c:pt>
                <c:pt idx="21">
                  <c:v>329</c:v>
                </c:pt>
                <c:pt idx="22">
                  <c:v>333</c:v>
                </c:pt>
                <c:pt idx="23">
                  <c:v>314</c:v>
                </c:pt>
              </c:numCache>
            </c:numRef>
          </c:yVal>
          <c:smooth val="1"/>
          <c:extLst xmlns:c15="http://schemas.microsoft.com/office/drawing/2012/chart">
            <c:ext xmlns:c16="http://schemas.microsoft.com/office/drawing/2014/chart" uri="{C3380CC4-5D6E-409C-BE32-E72D297353CC}">
              <c16:uniqueId val="{00000001-4EB3-4F83-8AED-304A13C8E5C5}"/>
            </c:ext>
          </c:extLst>
        </c:ser>
        <c:dLbls>
          <c:showLegendKey val="0"/>
          <c:showVal val="0"/>
          <c:showCatName val="0"/>
          <c:showSerName val="0"/>
          <c:showPercent val="0"/>
          <c:showBubbleSize val="0"/>
        </c:dLbls>
        <c:axId val="2034433680"/>
        <c:axId val="2034421616"/>
        <c:extLst/>
      </c:scatterChart>
      <c:valAx>
        <c:axId val="2034433680"/>
        <c:scaling>
          <c:orientation val="minMax"/>
          <c:max val="5"/>
          <c:min val="0"/>
        </c:scaling>
        <c:delete val="0"/>
        <c:axPos val="b"/>
        <c:majorGridlines>
          <c:spPr>
            <a:ln w="9525" cap="flat" cmpd="sng" algn="ctr">
              <a:solidFill>
                <a:schemeClr val="tx1">
                  <a:lumMod val="15000"/>
                  <a:lumOff val="85000"/>
                </a:schemeClr>
              </a:solidFill>
              <a:round/>
            </a:ln>
            <a:effectLst/>
          </c:spPr>
        </c:majorGridlines>
        <c:title>
          <c:tx>
            <c:rich>
              <a:bodyPr rot="0" vert="horz"/>
              <a:lstStyle/>
              <a:p>
                <a:pPr>
                  <a:defRPr/>
                </a:pPr>
                <a:r>
                  <a:rPr lang="en-US"/>
                  <a:t>T9 (GK)</a:t>
                </a:r>
              </a:p>
            </c:rich>
          </c:tx>
          <c:overlay val="0"/>
          <c:spPr>
            <a:noFill/>
            <a:ln>
              <a:noFill/>
            </a:ln>
            <a:effectLst/>
          </c:spPr>
        </c:title>
        <c:numFmt formatCode="General" sourceLinked="1"/>
        <c:majorTickMark val="none"/>
        <c:minorTickMark val="none"/>
        <c:tickLblPos val="nextTo"/>
        <c:spPr>
          <a:noFill/>
          <a:ln w="9525" cap="flat" cmpd="sng" algn="ctr">
            <a:solidFill>
              <a:schemeClr val="tx1">
                <a:lumMod val="25000"/>
                <a:lumOff val="75000"/>
              </a:schemeClr>
            </a:solidFill>
            <a:round/>
          </a:ln>
          <a:effectLst/>
        </c:spPr>
        <c:txPr>
          <a:bodyPr rot="-60000000" vert="horz"/>
          <a:lstStyle/>
          <a:p>
            <a:pPr>
              <a:defRPr/>
            </a:pPr>
            <a:endParaRPr lang="en-US"/>
          </a:p>
        </c:txPr>
        <c:crossAx val="2034421616"/>
        <c:crossesAt val="1.0000000000000008E-14"/>
        <c:crossBetween val="midCat"/>
        <c:majorUnit val="1"/>
      </c:valAx>
      <c:valAx>
        <c:axId val="2034421616"/>
        <c:scaling>
          <c:logBase val="10"/>
          <c:orientation val="minMax"/>
          <c:max val="4000"/>
          <c:min val="1.0000000000000005E-7"/>
        </c:scaling>
        <c:delete val="0"/>
        <c:axPos val="l"/>
        <c:majorGridlines>
          <c:spPr>
            <a:ln w="9525" cap="flat" cmpd="sng" algn="ctr">
              <a:solidFill>
                <a:schemeClr val="tx1">
                  <a:lumMod val="15000"/>
                  <a:lumOff val="85000"/>
                </a:schemeClr>
              </a:solidFill>
              <a:round/>
            </a:ln>
            <a:effectLst/>
          </c:spPr>
        </c:majorGridlines>
        <c:title>
          <c:tx>
            <c:rich>
              <a:bodyPr rot="-5400000" vert="horz"/>
              <a:lstStyle/>
              <a:p>
                <a:pPr>
                  <a:defRPr/>
                </a:pPr>
                <a:r>
                  <a:rPr lang="en-US"/>
                  <a:t>Reaction Rate (cm3 s−1 mol−1)</a:t>
                </a:r>
              </a:p>
            </c:rich>
          </c:tx>
          <c:overlay val="0"/>
          <c:spPr>
            <a:noFill/>
            <a:ln>
              <a:noFill/>
            </a:ln>
            <a:effectLst/>
          </c:spPr>
        </c:title>
        <c:numFmt formatCode="0E+0" sourceLinked="0"/>
        <c:majorTickMark val="none"/>
        <c:minorTickMark val="none"/>
        <c:tickLblPos val="nextTo"/>
        <c:spPr>
          <a:noFill/>
          <a:ln w="9525" cap="flat" cmpd="sng" algn="ctr">
            <a:solidFill>
              <a:schemeClr val="tx1">
                <a:lumMod val="25000"/>
                <a:lumOff val="75000"/>
              </a:schemeClr>
            </a:solidFill>
            <a:round/>
          </a:ln>
          <a:effectLst/>
        </c:spPr>
        <c:txPr>
          <a:bodyPr rot="-60000000" vert="horz"/>
          <a:lstStyle/>
          <a:p>
            <a:pPr>
              <a:defRPr/>
            </a:pPr>
            <a:endParaRPr lang="en-US"/>
          </a:p>
        </c:txPr>
        <c:crossAx val="2034433680"/>
        <c:crossesAt val="0"/>
        <c:crossBetween val="midCat"/>
        <c:majorUnit val="100"/>
      </c:valAx>
    </c:plotArea>
    <c:legend>
      <c:legendPos val="t"/>
      <c:overlay val="0"/>
    </c:legend>
    <c:plotVisOnly val="1"/>
    <c:dispBlanksAs val="gap"/>
    <c:showDLblsOverMax val="0"/>
    <c:extLst/>
  </c:chart>
  <c:txPr>
    <a:bodyPr/>
    <a:lstStyle/>
    <a:p>
      <a:pPr>
        <a:defRPr sz="1600" b="0">
          <a:solidFill>
            <a:schemeClr val="tx1"/>
          </a:solidFill>
          <a:latin typeface="Cambria" panose="02040503050406030204" pitchFamily="18" charset="0"/>
          <a:ea typeface="Cambria" panose="02040503050406030204" pitchFamily="18" charset="0"/>
          <a:cs typeface="Times New Roman" panose="02020603050405020304" pitchFamily="18" charset="0"/>
        </a:defRPr>
      </a:pPr>
      <a:endParaRPr lang="en-US"/>
    </a:p>
  </c:txPr>
  <c:externalData r:id="rId1">
    <c:autoUpdate val="0"/>
  </c:externalData>
</c:chartSpace>
</file>

<file path=ppt/charts/chart2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scatterChart>
        <c:scatterStyle val="smoothMarker"/>
        <c:varyColors val="0"/>
        <c:ser>
          <c:idx val="2"/>
          <c:order val="0"/>
          <c:tx>
            <c:strRef>
              <c:f>Rauscher!$W$2302</c:f>
              <c:strCache>
                <c:ptCount val="1"/>
                <c:pt idx="0">
                  <c:v>59Cu(p,α)56Ni rate from Rauscher_ADNDT2001</c:v>
                </c:pt>
              </c:strCache>
            </c:strRef>
          </c:tx>
          <c:spPr>
            <a:ln w="22225">
              <a:solidFill>
                <a:srgbClr val="0066FF"/>
              </a:solidFill>
            </a:ln>
          </c:spPr>
          <c:marker>
            <c:symbol val="none"/>
          </c:marker>
          <c:xVal>
            <c:numRef>
              <c:f>Rauscher!$X$1:$AU$1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Rauscher!$X$2300:$AU$2300</c:f>
              <c:numCache>
                <c:formatCode>0.00E+00</c:formatCode>
                <c:ptCount val="24"/>
                <c:pt idx="0">
                  <c:v>1.3400000000000001E-24</c:v>
                </c:pt>
                <c:pt idx="1">
                  <c:v>1.07E-19</c:v>
                </c:pt>
                <c:pt idx="2">
                  <c:v>1.4300000000000001E-16</c:v>
                </c:pt>
                <c:pt idx="3">
                  <c:v>1.2999999999999999E-12</c:v>
                </c:pt>
                <c:pt idx="4">
                  <c:v>3.7100000000000001E-10</c:v>
                </c:pt>
                <c:pt idx="5">
                  <c:v>1.81E-8</c:v>
                </c:pt>
                <c:pt idx="6">
                  <c:v>3.1399999999999998E-7</c:v>
                </c:pt>
                <c:pt idx="7">
                  <c:v>2.8399999999999999E-6</c:v>
                </c:pt>
                <c:pt idx="8">
                  <c:v>1.6500000000000001E-5</c:v>
                </c:pt>
                <c:pt idx="9">
                  <c:v>7.0400000000000004E-5</c:v>
                </c:pt>
                <c:pt idx="10">
                  <c:v>2.41E-4</c:v>
                </c:pt>
                <c:pt idx="11">
                  <c:v>1.7399999999999999E-2</c:v>
                </c:pt>
                <c:pt idx="12">
                  <c:v>0.29399999999999998</c:v>
                </c:pt>
                <c:pt idx="13">
                  <c:v>2.56</c:v>
                </c:pt>
                <c:pt idx="14">
                  <c:v>14.8</c:v>
                </c:pt>
                <c:pt idx="15">
                  <c:v>63.4</c:v>
                </c:pt>
                <c:pt idx="16">
                  <c:v>216</c:v>
                </c:pt>
                <c:pt idx="17">
                  <c:v>610</c:v>
                </c:pt>
                <c:pt idx="18">
                  <c:v>1490</c:v>
                </c:pt>
                <c:pt idx="19">
                  <c:v>6230</c:v>
                </c:pt>
                <c:pt idx="20">
                  <c:v>18600</c:v>
                </c:pt>
                <c:pt idx="21">
                  <c:v>44000</c:v>
                </c:pt>
                <c:pt idx="22">
                  <c:v>87600</c:v>
                </c:pt>
                <c:pt idx="23">
                  <c:v>154000</c:v>
                </c:pt>
              </c:numCache>
            </c:numRef>
          </c:yVal>
          <c:smooth val="1"/>
          <c:extLst xmlns:c15="http://schemas.microsoft.com/office/drawing/2012/chart">
            <c:ext xmlns:c16="http://schemas.microsoft.com/office/drawing/2014/chart" uri="{C3380CC4-5D6E-409C-BE32-E72D297353CC}">
              <c16:uniqueId val="{00000000-D491-40F0-9BC4-C6B49EB58419}"/>
            </c:ext>
          </c:extLst>
        </c:ser>
        <c:ser>
          <c:idx val="1"/>
          <c:order val="1"/>
          <c:tx>
            <c:strRef>
              <c:f>Rauscher!$EP$69</c:f>
              <c:strCache>
                <c:ptCount val="1"/>
                <c:pt idx="0">
                  <c:v>59Cu(p,α)56Ni rate with Brown Γp and Rauscher Γα</c:v>
                </c:pt>
              </c:strCache>
            </c:strRef>
          </c:tx>
          <c:spPr>
            <a:ln w="22225">
              <a:solidFill>
                <a:srgbClr val="FF0000"/>
              </a:solidFill>
            </a:ln>
          </c:spPr>
          <c:marker>
            <c:symbol val="none"/>
          </c:marker>
          <c:xVal>
            <c:numRef>
              <c:f>Rauscher!$EQ$1:$FN$1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Rauscher!$EQ$69:$FN$69</c:f>
              <c:numCache>
                <c:formatCode>0E+00</c:formatCode>
                <c:ptCount val="24"/>
                <c:pt idx="0">
                  <c:v>6.3531898486161504E-27</c:v>
                </c:pt>
                <c:pt idx="1">
                  <c:v>3.5649060805163262E-22</c:v>
                </c:pt>
                <c:pt idx="2">
                  <c:v>1.0776819820378319E-18</c:v>
                </c:pt>
                <c:pt idx="3">
                  <c:v>2.7044807643737509E-14</c:v>
                </c:pt>
                <c:pt idx="4">
                  <c:v>1.35165206593507E-11</c:v>
                </c:pt>
                <c:pt idx="5">
                  <c:v>1.4208327024959933E-9</c:v>
                </c:pt>
                <c:pt idx="6">
                  <c:v>3.9849335627679445E-8</c:v>
                </c:pt>
                <c:pt idx="7">
                  <c:v>4.7268259216735301E-7</c:v>
                </c:pt>
                <c:pt idx="8">
                  <c:v>3.232702166206917E-6</c:v>
                </c:pt>
                <c:pt idx="9">
                  <c:v>1.5162617377841292E-5</c:v>
                </c:pt>
                <c:pt idx="10">
                  <c:v>5.3986255708975927E-5</c:v>
                </c:pt>
                <c:pt idx="11">
                  <c:v>2.7770468597413953E-3</c:v>
                </c:pt>
                <c:pt idx="12">
                  <c:v>1.9858431329452114E-2</c:v>
                </c:pt>
                <c:pt idx="13">
                  <c:v>6.1709781301916497E-2</c:v>
                </c:pt>
                <c:pt idx="14">
                  <c:v>0.12620297843609718</c:v>
                </c:pt>
                <c:pt idx="15">
                  <c:v>0.20382890259579142</c:v>
                </c:pt>
                <c:pt idx="16">
                  <c:v>0.28487551333879224</c:v>
                </c:pt>
                <c:pt idx="17">
                  <c:v>0.36238493629073137</c:v>
                </c:pt>
                <c:pt idx="18">
                  <c:v>0.43234584782664998</c:v>
                </c:pt>
                <c:pt idx="19">
                  <c:v>0.54385690845297874</c:v>
                </c:pt>
                <c:pt idx="20">
                  <c:v>0.61861182518978541</c:v>
                </c:pt>
                <c:pt idx="21">
                  <c:v>0.66354635934953987</c:v>
                </c:pt>
                <c:pt idx="22">
                  <c:v>0.68641419234015089</c:v>
                </c:pt>
                <c:pt idx="23">
                  <c:v>0.69369247805883394</c:v>
                </c:pt>
              </c:numCache>
            </c:numRef>
          </c:yVal>
          <c:smooth val="1"/>
          <c:extLst>
            <c:ext xmlns:c16="http://schemas.microsoft.com/office/drawing/2014/chart" uri="{C3380CC4-5D6E-409C-BE32-E72D297353CC}">
              <c16:uniqueId val="{00000001-D491-40F0-9BC4-C6B49EB58419}"/>
            </c:ext>
          </c:extLst>
        </c:ser>
        <c:dLbls>
          <c:showLegendKey val="0"/>
          <c:showVal val="0"/>
          <c:showCatName val="0"/>
          <c:showSerName val="0"/>
          <c:showPercent val="0"/>
          <c:showBubbleSize val="0"/>
        </c:dLbls>
        <c:axId val="2034433680"/>
        <c:axId val="2034421616"/>
        <c:extLst/>
      </c:scatterChart>
      <c:valAx>
        <c:axId val="2034433680"/>
        <c:scaling>
          <c:orientation val="minMax"/>
          <c:max val="5"/>
          <c:min val="0"/>
        </c:scaling>
        <c:delete val="0"/>
        <c:axPos val="b"/>
        <c:majorGridlines>
          <c:spPr>
            <a:ln w="9525" cap="flat" cmpd="sng" algn="ctr">
              <a:solidFill>
                <a:schemeClr val="tx1">
                  <a:lumMod val="15000"/>
                  <a:lumOff val="85000"/>
                </a:schemeClr>
              </a:solidFill>
              <a:round/>
            </a:ln>
            <a:effectLst/>
          </c:spPr>
        </c:majorGridlines>
        <c:title>
          <c:tx>
            <c:rich>
              <a:bodyPr rot="0" vert="horz"/>
              <a:lstStyle/>
              <a:p>
                <a:pPr>
                  <a:defRPr/>
                </a:pPr>
                <a:r>
                  <a:rPr lang="en-US"/>
                  <a:t>T9 (GK)</a:t>
                </a:r>
              </a:p>
            </c:rich>
          </c:tx>
          <c:layout>
            <c:manualLayout>
              <c:xMode val="edge"/>
              <c:yMode val="edge"/>
              <c:x val="0.50054396325459316"/>
              <c:y val="0.90088888888888885"/>
            </c:manualLayout>
          </c:layout>
          <c:overlay val="0"/>
          <c:spPr>
            <a:noFill/>
            <a:ln>
              <a:noFill/>
            </a:ln>
            <a:effectLst/>
          </c:spPr>
        </c:title>
        <c:numFmt formatCode="General" sourceLinked="1"/>
        <c:majorTickMark val="none"/>
        <c:minorTickMark val="none"/>
        <c:tickLblPos val="nextTo"/>
        <c:spPr>
          <a:noFill/>
          <a:ln w="9525" cap="flat" cmpd="sng" algn="ctr">
            <a:solidFill>
              <a:schemeClr val="tx1">
                <a:lumMod val="25000"/>
                <a:lumOff val="75000"/>
              </a:schemeClr>
            </a:solidFill>
            <a:round/>
          </a:ln>
          <a:effectLst/>
        </c:spPr>
        <c:txPr>
          <a:bodyPr rot="-60000000" vert="horz"/>
          <a:lstStyle/>
          <a:p>
            <a:pPr>
              <a:defRPr/>
            </a:pPr>
            <a:endParaRPr lang="en-US"/>
          </a:p>
        </c:txPr>
        <c:crossAx val="2034421616"/>
        <c:crossesAt val="1.0000000000000008E-14"/>
        <c:crossBetween val="midCat"/>
      </c:valAx>
      <c:valAx>
        <c:axId val="2034421616"/>
        <c:scaling>
          <c:logBase val="10"/>
          <c:orientation val="minMax"/>
          <c:max val="1000000"/>
          <c:min val="1.0000000000000005E-7"/>
        </c:scaling>
        <c:delete val="0"/>
        <c:axPos val="l"/>
        <c:majorGridlines>
          <c:spPr>
            <a:ln w="9525" cap="flat" cmpd="sng" algn="ctr">
              <a:solidFill>
                <a:schemeClr val="tx1">
                  <a:lumMod val="15000"/>
                  <a:lumOff val="85000"/>
                </a:schemeClr>
              </a:solidFill>
              <a:round/>
            </a:ln>
            <a:effectLst/>
          </c:spPr>
        </c:majorGridlines>
        <c:title>
          <c:tx>
            <c:rich>
              <a:bodyPr rot="-5400000" vert="horz"/>
              <a:lstStyle/>
              <a:p>
                <a:pPr>
                  <a:defRPr sz="1400"/>
                </a:pPr>
                <a:r>
                  <a:rPr lang="en-US" sz="1400"/>
                  <a:t>Reaction Rate (cm3 s−1 mol−1)</a:t>
                </a:r>
              </a:p>
            </c:rich>
          </c:tx>
          <c:layout>
            <c:manualLayout>
              <c:xMode val="edge"/>
              <c:yMode val="edge"/>
              <c:x val="9.7222222222222224E-3"/>
              <c:y val="0.16305453484981045"/>
            </c:manualLayout>
          </c:layout>
          <c:overlay val="0"/>
          <c:spPr>
            <a:noFill/>
            <a:ln>
              <a:noFill/>
            </a:ln>
            <a:effectLst/>
          </c:spPr>
        </c:title>
        <c:numFmt formatCode="0E+0" sourceLinked="0"/>
        <c:majorTickMark val="none"/>
        <c:minorTickMark val="none"/>
        <c:tickLblPos val="nextTo"/>
        <c:spPr>
          <a:noFill/>
          <a:ln w="9525" cap="flat" cmpd="sng" algn="ctr">
            <a:solidFill>
              <a:schemeClr val="tx1">
                <a:lumMod val="25000"/>
                <a:lumOff val="75000"/>
              </a:schemeClr>
            </a:solidFill>
            <a:round/>
          </a:ln>
          <a:effectLst/>
        </c:spPr>
        <c:txPr>
          <a:bodyPr rot="-60000000" vert="horz"/>
          <a:lstStyle/>
          <a:p>
            <a:pPr>
              <a:defRPr/>
            </a:pPr>
            <a:endParaRPr lang="en-US"/>
          </a:p>
        </c:txPr>
        <c:crossAx val="2034433680"/>
        <c:crossesAt val="0"/>
        <c:crossBetween val="midCat"/>
        <c:majorUnit val="100"/>
      </c:valAx>
    </c:plotArea>
    <c:legend>
      <c:legendPos val="t"/>
      <c:overlay val="0"/>
    </c:legend>
    <c:plotVisOnly val="1"/>
    <c:dispBlanksAs val="gap"/>
    <c:showDLblsOverMax val="0"/>
    <c:extLst/>
  </c:chart>
  <c:txPr>
    <a:bodyPr/>
    <a:lstStyle/>
    <a:p>
      <a:pPr>
        <a:defRPr sz="1600" b="0">
          <a:solidFill>
            <a:schemeClr val="tx1"/>
          </a:solidFill>
          <a:latin typeface="Cambria" panose="02040503050406030204" pitchFamily="18" charset="0"/>
          <a:ea typeface="Cambria" panose="02040503050406030204" pitchFamily="18" charset="0"/>
          <a:cs typeface="Times New Roman" panose="02020603050405020304" pitchFamily="18" charset="0"/>
        </a:defRPr>
      </a:pPr>
      <a:endParaRPr lang="en-US"/>
    </a:p>
  </c:txPr>
  <c:externalData r:id="rId2">
    <c:autoUpdate val="0"/>
  </c:externalData>
</c:chartSpace>
</file>

<file path=ppt/charts/chart2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overlay val="0"/>
      <c:spPr>
        <a:noFill/>
        <a:ln>
          <a:noFill/>
        </a:ln>
        <a:effectLst/>
      </c:spPr>
      <c:txPr>
        <a:bodyPr rot="0" spcFirstLastPara="1" vertOverflow="ellipsis" vert="horz" wrap="square" anchor="ctr" anchorCtr="1"/>
        <a:lstStyle/>
        <a:p>
          <a:pPr>
            <a:defRPr sz="1920" b="0" i="0" u="none" strike="noStrike" kern="1200" spc="0" baseline="0">
              <a:solidFill>
                <a:schemeClr val="tx1"/>
              </a:solidFill>
              <a:latin typeface="Cambria" panose="02040503050406030204" pitchFamily="18" charset="0"/>
              <a:ea typeface="Cambria" panose="02040503050406030204" pitchFamily="18" charset="0"/>
              <a:cs typeface="+mn-cs"/>
            </a:defRPr>
          </a:pPr>
          <a:endParaRPr lang="en-US"/>
        </a:p>
      </c:txPr>
    </c:title>
    <c:autoTitleDeleted val="0"/>
    <c:plotArea>
      <c:layout>
        <c:manualLayout>
          <c:layoutTarget val="inner"/>
          <c:xMode val="edge"/>
          <c:yMode val="edge"/>
          <c:x val="0.12976159230096238"/>
          <c:y val="0.16996296296296295"/>
          <c:w val="0.84037729658792648"/>
          <c:h val="0.5961230679498396"/>
        </c:manualLayout>
      </c:layout>
      <c:scatterChart>
        <c:scatterStyle val="lineMarker"/>
        <c:varyColors val="0"/>
        <c:ser>
          <c:idx val="0"/>
          <c:order val="0"/>
          <c:tx>
            <c:strRef>
              <c:f>Rauscher!$GV$1</c:f>
              <c:strCache>
                <c:ptCount val="1"/>
                <c:pt idx="0">
                  <c:v>Γγ B/R</c:v>
                </c:pt>
              </c:strCache>
            </c:strRef>
          </c:tx>
          <c:spPr>
            <a:ln w="25400" cap="rnd">
              <a:noFill/>
              <a:round/>
            </a:ln>
            <a:effectLst/>
          </c:spPr>
          <c:marker>
            <c:symbol val="circle"/>
            <c:size val="5"/>
            <c:spPr>
              <a:solidFill>
                <a:srgbClr val="0000CC"/>
              </a:solidFill>
              <a:ln w="9525">
                <a:solidFill>
                  <a:srgbClr val="0000CC"/>
                </a:solidFill>
              </a:ln>
              <a:effectLst/>
            </c:spPr>
          </c:marker>
          <c:xVal>
            <c:numRef>
              <c:f>Rauscher!$HC$3:$HC$130</c:f>
              <c:numCache>
                <c:formatCode>General</c:formatCode>
                <c:ptCount val="128"/>
                <c:pt idx="0">
                  <c:v>5.35</c:v>
                </c:pt>
                <c:pt idx="1">
                  <c:v>5.7939999999999996</c:v>
                </c:pt>
                <c:pt idx="2">
                  <c:v>6.0380000000000003</c:v>
                </c:pt>
                <c:pt idx="3">
                  <c:v>6.2530000000000001</c:v>
                </c:pt>
                <c:pt idx="4">
                  <c:v>6.3849999999999998</c:v>
                </c:pt>
                <c:pt idx="5">
                  <c:v>6.5149999999999997</c:v>
                </c:pt>
                <c:pt idx="6">
                  <c:v>6.8150000000000004</c:v>
                </c:pt>
                <c:pt idx="7">
                  <c:v>7.0949999999999998</c:v>
                </c:pt>
                <c:pt idx="8">
                  <c:v>7.1150000000000002</c:v>
                </c:pt>
                <c:pt idx="9">
                  <c:v>5.117</c:v>
                </c:pt>
                <c:pt idx="10">
                  <c:v>5.2729999999999997</c:v>
                </c:pt>
                <c:pt idx="11">
                  <c:v>5.5659999999999998</c:v>
                </c:pt>
                <c:pt idx="12">
                  <c:v>5.6429999999999998</c:v>
                </c:pt>
                <c:pt idx="13">
                  <c:v>6.048</c:v>
                </c:pt>
                <c:pt idx="14">
                  <c:v>6.1970000000000001</c:v>
                </c:pt>
                <c:pt idx="15">
                  <c:v>6.3049999999999997</c:v>
                </c:pt>
                <c:pt idx="16">
                  <c:v>6.42</c:v>
                </c:pt>
                <c:pt idx="17">
                  <c:v>6.51</c:v>
                </c:pt>
                <c:pt idx="18">
                  <c:v>6.5860000000000003</c:v>
                </c:pt>
                <c:pt idx="19">
                  <c:v>6.7039999999999997</c:v>
                </c:pt>
                <c:pt idx="20">
                  <c:v>6.7729999999999997</c:v>
                </c:pt>
                <c:pt idx="21">
                  <c:v>6.9210000000000003</c:v>
                </c:pt>
                <c:pt idx="22">
                  <c:v>7.0110000000000001</c:v>
                </c:pt>
                <c:pt idx="23">
                  <c:v>7.0449999999999999</c:v>
                </c:pt>
                <c:pt idx="24">
                  <c:v>7.2359999999999998</c:v>
                </c:pt>
                <c:pt idx="25">
                  <c:v>7.2629999999999999</c:v>
                </c:pt>
                <c:pt idx="26">
                  <c:v>5.226</c:v>
                </c:pt>
                <c:pt idx="27">
                  <c:v>5.4969999999999999</c:v>
                </c:pt>
                <c:pt idx="28">
                  <c:v>5.5010000000000003</c:v>
                </c:pt>
                <c:pt idx="29">
                  <c:v>5.6449999999999996</c:v>
                </c:pt>
                <c:pt idx="30">
                  <c:v>5.6680000000000001</c:v>
                </c:pt>
                <c:pt idx="31">
                  <c:v>5.8460000000000001</c:v>
                </c:pt>
                <c:pt idx="32">
                  <c:v>5.9889999999999999</c:v>
                </c:pt>
                <c:pt idx="33">
                  <c:v>6.0720000000000001</c:v>
                </c:pt>
                <c:pt idx="34">
                  <c:v>6.1109999999999998</c:v>
                </c:pt>
                <c:pt idx="35">
                  <c:v>6.1280000000000001</c:v>
                </c:pt>
                <c:pt idx="36">
                  <c:v>6.2450000000000001</c:v>
                </c:pt>
                <c:pt idx="37">
                  <c:v>6.3010000000000002</c:v>
                </c:pt>
                <c:pt idx="38">
                  <c:v>6.3940000000000001</c:v>
                </c:pt>
                <c:pt idx="39">
                  <c:v>6.4210000000000003</c:v>
                </c:pt>
                <c:pt idx="40">
                  <c:v>6.4770000000000003</c:v>
                </c:pt>
                <c:pt idx="41">
                  <c:v>6.4950000000000001</c:v>
                </c:pt>
                <c:pt idx="42">
                  <c:v>6.609</c:v>
                </c:pt>
                <c:pt idx="43">
                  <c:v>6.62</c:v>
                </c:pt>
                <c:pt idx="44">
                  <c:v>6.6379999999999999</c:v>
                </c:pt>
                <c:pt idx="45">
                  <c:v>6.7430000000000003</c:v>
                </c:pt>
                <c:pt idx="46">
                  <c:v>6.766</c:v>
                </c:pt>
                <c:pt idx="47">
                  <c:v>6.7789999999999999</c:v>
                </c:pt>
                <c:pt idx="48">
                  <c:v>6.8220000000000001</c:v>
                </c:pt>
                <c:pt idx="49">
                  <c:v>6.9459999999999997</c:v>
                </c:pt>
                <c:pt idx="50">
                  <c:v>6.9669999999999996</c:v>
                </c:pt>
                <c:pt idx="51">
                  <c:v>7.0359999999999996</c:v>
                </c:pt>
                <c:pt idx="52">
                  <c:v>7.1639999999999997</c:v>
                </c:pt>
                <c:pt idx="53">
                  <c:v>7.1790000000000003</c:v>
                </c:pt>
                <c:pt idx="54">
                  <c:v>7.2430000000000003</c:v>
                </c:pt>
                <c:pt idx="55">
                  <c:v>7.2530000000000001</c:v>
                </c:pt>
                <c:pt idx="56">
                  <c:v>5.2519999999999998</c:v>
                </c:pt>
                <c:pt idx="57">
                  <c:v>5.375</c:v>
                </c:pt>
                <c:pt idx="58">
                  <c:v>5.5419999999999998</c:v>
                </c:pt>
                <c:pt idx="59">
                  <c:v>5.5570000000000004</c:v>
                </c:pt>
                <c:pt idx="60">
                  <c:v>5.93</c:v>
                </c:pt>
                <c:pt idx="61">
                  <c:v>5.9770000000000003</c:v>
                </c:pt>
                <c:pt idx="62">
                  <c:v>6.1059999999999999</c:v>
                </c:pt>
                <c:pt idx="63">
                  <c:v>6.1120000000000001</c:v>
                </c:pt>
                <c:pt idx="64">
                  <c:v>6.1959999999999997</c:v>
                </c:pt>
                <c:pt idx="65">
                  <c:v>6.351</c:v>
                </c:pt>
                <c:pt idx="66">
                  <c:v>6.3929999999999998</c:v>
                </c:pt>
                <c:pt idx="67">
                  <c:v>6.4050000000000002</c:v>
                </c:pt>
                <c:pt idx="68">
                  <c:v>6.4290000000000003</c:v>
                </c:pt>
                <c:pt idx="69">
                  <c:v>6.6260000000000003</c:v>
                </c:pt>
                <c:pt idx="70">
                  <c:v>6.6420000000000003</c:v>
                </c:pt>
                <c:pt idx="71">
                  <c:v>6.7439999999999998</c:v>
                </c:pt>
                <c:pt idx="72">
                  <c:v>6.8490000000000002</c:v>
                </c:pt>
                <c:pt idx="73">
                  <c:v>6.8579999999999997</c:v>
                </c:pt>
                <c:pt idx="74">
                  <c:v>6.915</c:v>
                </c:pt>
                <c:pt idx="75">
                  <c:v>6.9809999999999999</c:v>
                </c:pt>
                <c:pt idx="76">
                  <c:v>7.06</c:v>
                </c:pt>
                <c:pt idx="77">
                  <c:v>7.0940000000000003</c:v>
                </c:pt>
                <c:pt idx="78">
                  <c:v>7.133</c:v>
                </c:pt>
                <c:pt idx="79">
                  <c:v>7.18</c:v>
                </c:pt>
                <c:pt idx="80">
                  <c:v>7.2169999999999996</c:v>
                </c:pt>
                <c:pt idx="81">
                  <c:v>7.2469999999999999</c:v>
                </c:pt>
                <c:pt idx="82">
                  <c:v>7.2679999999999998</c:v>
                </c:pt>
                <c:pt idx="83">
                  <c:v>7.29</c:v>
                </c:pt>
                <c:pt idx="84">
                  <c:v>5.26</c:v>
                </c:pt>
                <c:pt idx="85">
                  <c:v>5.3280000000000003</c:v>
                </c:pt>
                <c:pt idx="86">
                  <c:v>5.3460000000000001</c:v>
                </c:pt>
                <c:pt idx="87">
                  <c:v>5.593</c:v>
                </c:pt>
                <c:pt idx="88">
                  <c:v>5.7080000000000002</c:v>
                </c:pt>
                <c:pt idx="89">
                  <c:v>5.9160000000000004</c:v>
                </c:pt>
                <c:pt idx="90">
                  <c:v>5.95</c:v>
                </c:pt>
                <c:pt idx="91">
                  <c:v>6.0490000000000004</c:v>
                </c:pt>
                <c:pt idx="92">
                  <c:v>6.0640000000000001</c:v>
                </c:pt>
                <c:pt idx="93">
                  <c:v>6.11</c:v>
                </c:pt>
                <c:pt idx="94">
                  <c:v>6.2539999999999996</c:v>
                </c:pt>
                <c:pt idx="95">
                  <c:v>6.2690000000000001</c:v>
                </c:pt>
                <c:pt idx="96">
                  <c:v>6.39</c:v>
                </c:pt>
                <c:pt idx="97">
                  <c:v>6.4580000000000002</c:v>
                </c:pt>
                <c:pt idx="98">
                  <c:v>6.5609999999999999</c:v>
                </c:pt>
                <c:pt idx="99">
                  <c:v>6.6070000000000002</c:v>
                </c:pt>
                <c:pt idx="100">
                  <c:v>6.7619999999999996</c:v>
                </c:pt>
                <c:pt idx="101">
                  <c:v>6.8730000000000002</c:v>
                </c:pt>
                <c:pt idx="102">
                  <c:v>6.9130000000000003</c:v>
                </c:pt>
                <c:pt idx="103">
                  <c:v>6.9269999999999996</c:v>
                </c:pt>
                <c:pt idx="104">
                  <c:v>6.99</c:v>
                </c:pt>
                <c:pt idx="105">
                  <c:v>7.0129999999999999</c:v>
                </c:pt>
                <c:pt idx="106">
                  <c:v>7.0819999999999999</c:v>
                </c:pt>
                <c:pt idx="107">
                  <c:v>7.1349999999999998</c:v>
                </c:pt>
                <c:pt idx="108">
                  <c:v>7.1970000000000001</c:v>
                </c:pt>
                <c:pt idx="109">
                  <c:v>7.2380000000000004</c:v>
                </c:pt>
                <c:pt idx="110">
                  <c:v>7.2610000000000001</c:v>
                </c:pt>
                <c:pt idx="111" formatCode="0.00">
                  <c:v>5.1879999999999997</c:v>
                </c:pt>
                <c:pt idx="112">
                  <c:v>5.51</c:v>
                </c:pt>
                <c:pt idx="113">
                  <c:v>5.758</c:v>
                </c:pt>
                <c:pt idx="114">
                  <c:v>6.0549999999999997</c:v>
                </c:pt>
                <c:pt idx="115">
                  <c:v>6.0940000000000003</c:v>
                </c:pt>
                <c:pt idx="116">
                  <c:v>6.18</c:v>
                </c:pt>
                <c:pt idx="117">
                  <c:v>6.1859999999999999</c:v>
                </c:pt>
                <c:pt idx="118">
                  <c:v>6.3250000000000002</c:v>
                </c:pt>
                <c:pt idx="119">
                  <c:v>6.43</c:v>
                </c:pt>
                <c:pt idx="120">
                  <c:v>6.4930000000000003</c:v>
                </c:pt>
                <c:pt idx="121">
                  <c:v>6.5549999999999997</c:v>
                </c:pt>
                <c:pt idx="122">
                  <c:v>6.6970000000000001</c:v>
                </c:pt>
                <c:pt idx="123">
                  <c:v>6.7519999999999998</c:v>
                </c:pt>
                <c:pt idx="124">
                  <c:v>6.7779999999999996</c:v>
                </c:pt>
                <c:pt idx="125">
                  <c:v>6.899</c:v>
                </c:pt>
                <c:pt idx="126">
                  <c:v>7.0090000000000003</c:v>
                </c:pt>
                <c:pt idx="127">
                  <c:v>7.2190000000000003</c:v>
                </c:pt>
              </c:numCache>
            </c:numRef>
          </c:xVal>
          <c:yVal>
            <c:numRef>
              <c:f>Rauscher!$GV$3:$GV$130</c:f>
              <c:numCache>
                <c:formatCode>0.0</c:formatCode>
                <c:ptCount val="128"/>
                <c:pt idx="0">
                  <c:v>1.0805398377029165</c:v>
                </c:pt>
                <c:pt idx="1">
                  <c:v>3.4722968582327343</c:v>
                </c:pt>
                <c:pt idx="2">
                  <c:v>0.64764250133926071</c:v>
                </c:pt>
                <c:pt idx="3">
                  <c:v>21.103114507062511</c:v>
                </c:pt>
                <c:pt idx="4">
                  <c:v>3.7877031059165471</c:v>
                </c:pt>
                <c:pt idx="5">
                  <c:v>0.56690349954126784</c:v>
                </c:pt>
                <c:pt idx="6">
                  <c:v>2.4794728815675406</c:v>
                </c:pt>
                <c:pt idx="7">
                  <c:v>20.516135020504816</c:v>
                </c:pt>
                <c:pt idx="8">
                  <c:v>3.669186174506494</c:v>
                </c:pt>
                <c:pt idx="9">
                  <c:v>2.9452011345820987E-2</c:v>
                </c:pt>
                <c:pt idx="10">
                  <c:v>4.9982171065568135</c:v>
                </c:pt>
                <c:pt idx="11">
                  <c:v>0.40687372470516914</c:v>
                </c:pt>
                <c:pt idx="12">
                  <c:v>9.7483977533452601E-2</c:v>
                </c:pt>
                <c:pt idx="13">
                  <c:v>0.14732296493949151</c:v>
                </c:pt>
                <c:pt idx="14">
                  <c:v>0.3870700039326313</c:v>
                </c:pt>
                <c:pt idx="15">
                  <c:v>1.6068004938661997</c:v>
                </c:pt>
                <c:pt idx="16">
                  <c:v>0.19240672707457115</c:v>
                </c:pt>
                <c:pt idx="17">
                  <c:v>0.31105564336157132</c:v>
                </c:pt>
                <c:pt idx="18">
                  <c:v>0.15101880841540763</c:v>
                </c:pt>
                <c:pt idx="19">
                  <c:v>1.763353504859988</c:v>
                </c:pt>
                <c:pt idx="20">
                  <c:v>0.25471563546456738</c:v>
                </c:pt>
                <c:pt idx="21">
                  <c:v>0.21320258975247569</c:v>
                </c:pt>
                <c:pt idx="22">
                  <c:v>1.490680741024949</c:v>
                </c:pt>
                <c:pt idx="23">
                  <c:v>0.18059145869821167</c:v>
                </c:pt>
                <c:pt idx="24">
                  <c:v>0.86752841155547855</c:v>
                </c:pt>
                <c:pt idx="25">
                  <c:v>1.9185650156917298</c:v>
                </c:pt>
                <c:pt idx="26">
                  <c:v>0.11295572246897158</c:v>
                </c:pt>
                <c:pt idx="27">
                  <c:v>0.48318439562078885</c:v>
                </c:pt>
                <c:pt idx="28">
                  <c:v>0.6803840689287789</c:v>
                </c:pt>
                <c:pt idx="29">
                  <c:v>3.4710215735317287</c:v>
                </c:pt>
                <c:pt idx="30">
                  <c:v>0.25664721794049117</c:v>
                </c:pt>
                <c:pt idx="31">
                  <c:v>0.41524100587981261</c:v>
                </c:pt>
                <c:pt idx="32">
                  <c:v>0.63938945979263329</c:v>
                </c:pt>
                <c:pt idx="33">
                  <c:v>4.9231515732029312</c:v>
                </c:pt>
                <c:pt idx="34">
                  <c:v>0.55574936211882142</c:v>
                </c:pt>
                <c:pt idx="35">
                  <c:v>2.9876726237406364</c:v>
                </c:pt>
                <c:pt idx="36">
                  <c:v>0.71460340654302323</c:v>
                </c:pt>
                <c:pt idx="37">
                  <c:v>0.3720618892707438</c:v>
                </c:pt>
                <c:pt idx="38">
                  <c:v>0.40110478613430578</c:v>
                </c:pt>
                <c:pt idx="39">
                  <c:v>0.44610961822533696</c:v>
                </c:pt>
                <c:pt idx="40">
                  <c:v>2.0233614732688983</c:v>
                </c:pt>
                <c:pt idx="41">
                  <c:v>0.54044397342710482</c:v>
                </c:pt>
                <c:pt idx="42">
                  <c:v>0.35563091769847049</c:v>
                </c:pt>
                <c:pt idx="43">
                  <c:v>1.2258318338809757</c:v>
                </c:pt>
                <c:pt idx="44">
                  <c:v>0.78358936406842472</c:v>
                </c:pt>
                <c:pt idx="45">
                  <c:v>0.36790059914452078</c:v>
                </c:pt>
                <c:pt idx="46">
                  <c:v>2.9931624197682818</c:v>
                </c:pt>
                <c:pt idx="47">
                  <c:v>0.54943615945589708</c:v>
                </c:pt>
                <c:pt idx="48">
                  <c:v>0.88377385758858995</c:v>
                </c:pt>
                <c:pt idx="49">
                  <c:v>4.4280378133920459</c:v>
                </c:pt>
                <c:pt idx="50">
                  <c:v>0.65509862322601631</c:v>
                </c:pt>
                <c:pt idx="51">
                  <c:v>0.61621210437760865</c:v>
                </c:pt>
                <c:pt idx="52">
                  <c:v>3.3978530616888958</c:v>
                </c:pt>
                <c:pt idx="53">
                  <c:v>1.5090045710182336</c:v>
                </c:pt>
                <c:pt idx="54">
                  <c:v>0.56646495916723549</c:v>
                </c:pt>
                <c:pt idx="55">
                  <c:v>4.6880604082738051</c:v>
                </c:pt>
                <c:pt idx="56">
                  <c:v>1.4890815627385987</c:v>
                </c:pt>
                <c:pt idx="57">
                  <c:v>4.3371674306483836</c:v>
                </c:pt>
                <c:pt idx="58">
                  <c:v>6.1421594295439509E-2</c:v>
                </c:pt>
                <c:pt idx="59">
                  <c:v>4.2594689256281584E-2</c:v>
                </c:pt>
                <c:pt idx="60">
                  <c:v>0.31649076110164637</c:v>
                </c:pt>
                <c:pt idx="61">
                  <c:v>6.5504410159996043E-2</c:v>
                </c:pt>
                <c:pt idx="62">
                  <c:v>3.0973415998856875</c:v>
                </c:pt>
                <c:pt idx="63">
                  <c:v>2.0673260563915554</c:v>
                </c:pt>
                <c:pt idx="64">
                  <c:v>9.1118433918037978E-2</c:v>
                </c:pt>
                <c:pt idx="65">
                  <c:v>3.6237361676554882</c:v>
                </c:pt>
                <c:pt idx="66">
                  <c:v>0.2012146045218409</c:v>
                </c:pt>
                <c:pt idx="67">
                  <c:v>0.56861953850104552</c:v>
                </c:pt>
                <c:pt idx="68">
                  <c:v>2.3978317108743221</c:v>
                </c:pt>
                <c:pt idx="69">
                  <c:v>0.50302262425510091</c:v>
                </c:pt>
                <c:pt idx="70">
                  <c:v>2.9138154011694426</c:v>
                </c:pt>
                <c:pt idx="71">
                  <c:v>0.19943494495914613</c:v>
                </c:pt>
                <c:pt idx="72">
                  <c:v>0.95070936386927307</c:v>
                </c:pt>
                <c:pt idx="73">
                  <c:v>4.1690443454497137</c:v>
                </c:pt>
                <c:pt idx="74">
                  <c:v>5.0366498880413175</c:v>
                </c:pt>
                <c:pt idx="75">
                  <c:v>0.6544549731706184</c:v>
                </c:pt>
                <c:pt idx="76">
                  <c:v>0.56240031454424699</c:v>
                </c:pt>
                <c:pt idx="77">
                  <c:v>0.41980974726025866</c:v>
                </c:pt>
                <c:pt idx="78">
                  <c:v>0.5718137015711916</c:v>
                </c:pt>
                <c:pt idx="79">
                  <c:v>2.0552918026227922</c:v>
                </c:pt>
                <c:pt idx="80">
                  <c:v>0.53983256035068905</c:v>
                </c:pt>
                <c:pt idx="81">
                  <c:v>3.4784532431532735</c:v>
                </c:pt>
                <c:pt idx="82">
                  <c:v>0.98300029865733507</c:v>
                </c:pt>
                <c:pt idx="83">
                  <c:v>4.1713744652517484</c:v>
                </c:pt>
                <c:pt idx="84">
                  <c:v>0.24017010931637076</c:v>
                </c:pt>
                <c:pt idx="85">
                  <c:v>0.49428774125061264</c:v>
                </c:pt>
                <c:pt idx="86">
                  <c:v>0.71748994751740414</c:v>
                </c:pt>
                <c:pt idx="87">
                  <c:v>0.20220078854790996</c:v>
                </c:pt>
                <c:pt idx="88">
                  <c:v>0.17500158376433309</c:v>
                </c:pt>
                <c:pt idx="89">
                  <c:v>0.69878088939084659</c:v>
                </c:pt>
                <c:pt idx="90">
                  <c:v>0.24031298362987955</c:v>
                </c:pt>
                <c:pt idx="91">
                  <c:v>4.2046118284840723</c:v>
                </c:pt>
                <c:pt idx="92">
                  <c:v>0.31549827431207789</c:v>
                </c:pt>
                <c:pt idx="93">
                  <c:v>0.43895481697603328</c:v>
                </c:pt>
                <c:pt idx="94">
                  <c:v>1.5920583882107013</c:v>
                </c:pt>
                <c:pt idx="95">
                  <c:v>1.1066549803900738</c:v>
                </c:pt>
                <c:pt idx="96">
                  <c:v>9.377032806754892</c:v>
                </c:pt>
                <c:pt idx="97">
                  <c:v>4.9396775558116213</c:v>
                </c:pt>
                <c:pt idx="98">
                  <c:v>0.38992633475411609</c:v>
                </c:pt>
                <c:pt idx="99">
                  <c:v>0.44640156608601667</c:v>
                </c:pt>
                <c:pt idx="100">
                  <c:v>0.23133676748137935</c:v>
                </c:pt>
                <c:pt idx="101">
                  <c:v>0.49980553021188112</c:v>
                </c:pt>
                <c:pt idx="102">
                  <c:v>1.3703195365908203</c:v>
                </c:pt>
                <c:pt idx="103">
                  <c:v>5.0337112216615783</c:v>
                </c:pt>
                <c:pt idx="104">
                  <c:v>0.69220004987532091</c:v>
                </c:pt>
                <c:pt idx="105">
                  <c:v>6.9437372119506335</c:v>
                </c:pt>
                <c:pt idx="106">
                  <c:v>0.84113250079907587</c:v>
                </c:pt>
                <c:pt idx="107">
                  <c:v>0.89412673559411238</c:v>
                </c:pt>
                <c:pt idx="108">
                  <c:v>6.6444526793470677</c:v>
                </c:pt>
                <c:pt idx="109">
                  <c:v>0.8112597508649938</c:v>
                </c:pt>
                <c:pt idx="110">
                  <c:v>6.7012835830040132</c:v>
                </c:pt>
                <c:pt idx="111">
                  <c:v>2.3954513007068745E-2</c:v>
                </c:pt>
                <c:pt idx="112">
                  <c:v>9.003366358681511E-2</c:v>
                </c:pt>
                <c:pt idx="113">
                  <c:v>0.97043690861201537</c:v>
                </c:pt>
                <c:pt idx="114">
                  <c:v>6.4103318259249503E-2</c:v>
                </c:pt>
                <c:pt idx="115">
                  <c:v>0.86947330633782538</c:v>
                </c:pt>
                <c:pt idx="116">
                  <c:v>1.06523304559867</c:v>
                </c:pt>
                <c:pt idx="117">
                  <c:v>2.9688716095486218</c:v>
                </c:pt>
                <c:pt idx="118">
                  <c:v>0.20430335331959801</c:v>
                </c:pt>
                <c:pt idx="119">
                  <c:v>9.3569308892406056E-2</c:v>
                </c:pt>
                <c:pt idx="120">
                  <c:v>1.6889561748080639</c:v>
                </c:pt>
                <c:pt idx="121">
                  <c:v>0.10292069944273982</c:v>
                </c:pt>
                <c:pt idx="122">
                  <c:v>4.4402478271849093</c:v>
                </c:pt>
                <c:pt idx="123">
                  <c:v>0.27265604919594139</c:v>
                </c:pt>
                <c:pt idx="124">
                  <c:v>0.23002777767016255</c:v>
                </c:pt>
                <c:pt idx="125">
                  <c:v>4.8431262961416746</c:v>
                </c:pt>
                <c:pt idx="126">
                  <c:v>9.9238345696777225E-2</c:v>
                </c:pt>
                <c:pt idx="127">
                  <c:v>0.32944644327885914</c:v>
                </c:pt>
              </c:numCache>
            </c:numRef>
          </c:yVal>
          <c:smooth val="0"/>
          <c:extLst>
            <c:ext xmlns:c16="http://schemas.microsoft.com/office/drawing/2014/chart" uri="{C3380CC4-5D6E-409C-BE32-E72D297353CC}">
              <c16:uniqueId val="{00000000-E6B3-486D-B9E8-3F7E4B2B3CB3}"/>
            </c:ext>
          </c:extLst>
        </c:ser>
        <c:dLbls>
          <c:showLegendKey val="0"/>
          <c:showVal val="0"/>
          <c:showCatName val="0"/>
          <c:showSerName val="0"/>
          <c:showPercent val="0"/>
          <c:showBubbleSize val="0"/>
        </c:dLbls>
        <c:axId val="2118036656"/>
        <c:axId val="2118037072"/>
      </c:scatterChart>
      <c:valAx>
        <c:axId val="2118036656"/>
        <c:scaling>
          <c:orientation val="minMax"/>
          <c:max val="7.4"/>
          <c:min val="5"/>
        </c:scaling>
        <c:delete val="0"/>
        <c:axPos val="b"/>
        <c:majorGridlines>
          <c:spPr>
            <a:ln w="12700" cap="flat" cmpd="sng" algn="ctr">
              <a:solidFill>
                <a:schemeClr val="tx1">
                  <a:lumMod val="15000"/>
                  <a:lumOff val="85000"/>
                </a:schemeClr>
              </a:solidFill>
              <a:round/>
            </a:ln>
            <a:effectLst/>
          </c:spPr>
        </c:majorGridlines>
        <c:title>
          <c:tx>
            <c:rich>
              <a:bodyPr rot="0" spcFirstLastPara="1" vertOverflow="ellipsis" vert="horz" wrap="square" anchor="ctr" anchorCtr="1"/>
              <a:lstStyle/>
              <a:p>
                <a:pPr>
                  <a:defRPr sz="1600" b="0" i="0" u="none" strike="noStrike" kern="1200" baseline="0">
                    <a:solidFill>
                      <a:schemeClr val="tx1"/>
                    </a:solidFill>
                    <a:latin typeface="Cambria" panose="02040503050406030204" pitchFamily="18" charset="0"/>
                    <a:ea typeface="Cambria" panose="02040503050406030204" pitchFamily="18" charset="0"/>
                    <a:cs typeface="+mn-cs"/>
                  </a:defRPr>
                </a:pPr>
                <a:r>
                  <a:rPr lang="en-US"/>
                  <a:t>Ex 60Zn (MeV)</a:t>
                </a:r>
              </a:p>
            </c:rich>
          </c:tx>
          <c:overlay val="0"/>
          <c:spPr>
            <a:noFill/>
            <a:ln>
              <a:noFill/>
            </a:ln>
            <a:effectLst/>
          </c:spPr>
          <c:txPr>
            <a:bodyPr rot="0" spcFirstLastPara="1" vertOverflow="ellipsis" vert="horz" wrap="square" anchor="ctr" anchorCtr="1"/>
            <a:lstStyle/>
            <a:p>
              <a:pPr>
                <a:defRPr sz="1600" b="0" i="0" u="none" strike="noStrike" kern="1200" baseline="0">
                  <a:solidFill>
                    <a:schemeClr val="tx1"/>
                  </a:solidFill>
                  <a:latin typeface="Cambria" panose="02040503050406030204" pitchFamily="18" charset="0"/>
                  <a:ea typeface="Cambria" panose="02040503050406030204" pitchFamily="18" charset="0"/>
                  <a:cs typeface="+mn-cs"/>
                </a:defRPr>
              </a:pPr>
              <a:endParaRPr lang="en-US"/>
            </a:p>
          </c:txPr>
        </c:title>
        <c:numFmt formatCode="#,##0.0" sourceLinked="0"/>
        <c:majorTickMark val="none"/>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1600" b="0" i="0" u="none" strike="noStrike" kern="1200" baseline="0">
                <a:solidFill>
                  <a:schemeClr val="tx1"/>
                </a:solidFill>
                <a:latin typeface="Cambria" panose="02040503050406030204" pitchFamily="18" charset="0"/>
                <a:ea typeface="Cambria" panose="02040503050406030204" pitchFamily="18" charset="0"/>
                <a:cs typeface="+mn-cs"/>
              </a:defRPr>
            </a:pPr>
            <a:endParaRPr lang="en-US"/>
          </a:p>
        </c:txPr>
        <c:crossAx val="2118037072"/>
        <c:crossesAt val="1.0000000000000002E-2"/>
        <c:crossBetween val="midCat"/>
      </c:valAx>
      <c:valAx>
        <c:axId val="2118037072"/>
        <c:scaling>
          <c:logBase val="10"/>
          <c:orientation val="minMax"/>
        </c:scaling>
        <c:delete val="0"/>
        <c:axPos val="l"/>
        <c:majorGridlines>
          <c:spPr>
            <a:ln w="25400" cap="flat" cmpd="sng" algn="ctr">
              <a:solidFill>
                <a:schemeClr val="tx1">
                  <a:lumMod val="15000"/>
                  <a:lumOff val="85000"/>
                </a:schemeClr>
              </a:solidFill>
              <a:round/>
            </a:ln>
            <a:effectLst/>
          </c:spPr>
        </c:majorGridlines>
        <c:title>
          <c:tx>
            <c:rich>
              <a:bodyPr rot="-5400000" spcFirstLastPara="1" vertOverflow="ellipsis" vert="horz" wrap="square" anchor="ctr" anchorCtr="1"/>
              <a:lstStyle/>
              <a:p>
                <a:pPr>
                  <a:defRPr sz="1600" b="0" i="0" u="none" strike="noStrike" kern="1200" baseline="0">
                    <a:solidFill>
                      <a:schemeClr val="tx1"/>
                    </a:solidFill>
                    <a:latin typeface="Cambria" panose="02040503050406030204" pitchFamily="18" charset="0"/>
                    <a:ea typeface="Cambria" panose="02040503050406030204" pitchFamily="18" charset="0"/>
                    <a:cs typeface="+mn-cs"/>
                  </a:defRPr>
                </a:pPr>
                <a:r>
                  <a:rPr lang="en-US" sz="1800" b="0" i="0" baseline="0" dirty="0">
                    <a:effectLst/>
                  </a:rPr>
                  <a:t>Brown/Rauscher</a:t>
                </a:r>
                <a:endParaRPr lang="en-US" dirty="0">
                  <a:effectLst/>
                </a:endParaRPr>
              </a:p>
            </c:rich>
          </c:tx>
          <c:overlay val="0"/>
          <c:spPr>
            <a:noFill/>
            <a:ln>
              <a:noFill/>
            </a:ln>
            <a:effectLst/>
          </c:spPr>
          <c:txPr>
            <a:bodyPr rot="-5400000" spcFirstLastPara="1" vertOverflow="ellipsis" vert="horz" wrap="square" anchor="ctr" anchorCtr="1"/>
            <a:lstStyle/>
            <a:p>
              <a:pPr>
                <a:defRPr sz="1600" b="0" i="0" u="none" strike="noStrike" kern="1200" baseline="0">
                  <a:solidFill>
                    <a:schemeClr val="tx1"/>
                  </a:solidFill>
                  <a:latin typeface="Cambria" panose="02040503050406030204" pitchFamily="18" charset="0"/>
                  <a:ea typeface="Cambria" panose="02040503050406030204" pitchFamily="18" charset="0"/>
                  <a:cs typeface="+mn-cs"/>
                </a:defRPr>
              </a:pPr>
              <a:endParaRPr lang="en-US"/>
            </a:p>
          </c:txPr>
        </c:title>
        <c:numFmt formatCode="General" sourceLinked="0"/>
        <c:majorTickMark val="none"/>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1600" b="0" i="0" u="none" strike="noStrike" kern="1200" baseline="0">
                <a:solidFill>
                  <a:schemeClr val="tx1"/>
                </a:solidFill>
                <a:latin typeface="Cambria" panose="02040503050406030204" pitchFamily="18" charset="0"/>
                <a:ea typeface="Cambria" panose="02040503050406030204" pitchFamily="18" charset="0"/>
                <a:cs typeface="+mn-cs"/>
              </a:defRPr>
            </a:pPr>
            <a:endParaRPr lang="en-US"/>
          </a:p>
        </c:txPr>
        <c:crossAx val="2118036656"/>
        <c:crosses val="autoZero"/>
        <c:crossBetween val="midCat"/>
      </c:valAx>
      <c:spPr>
        <a:noFill/>
        <a:ln w="25400">
          <a:solidFill>
            <a:schemeClr val="tx1">
              <a:lumMod val="15000"/>
              <a:lumOff val="85000"/>
            </a:schemeClr>
          </a:solid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600">
          <a:solidFill>
            <a:schemeClr val="tx1"/>
          </a:solidFill>
          <a:latin typeface="Cambria" panose="02040503050406030204" pitchFamily="18" charset="0"/>
          <a:ea typeface="Cambria" panose="02040503050406030204" pitchFamily="18" charset="0"/>
        </a:defRPr>
      </a:pPr>
      <a:endParaRPr lang="en-US"/>
    </a:p>
  </c:txPr>
  <c:externalData r:id="rId3">
    <c:autoUpdate val="0"/>
  </c:externalData>
</c:chartSpace>
</file>

<file path=ppt/charts/chart2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overlay val="0"/>
      <c:spPr>
        <a:noFill/>
        <a:ln>
          <a:noFill/>
        </a:ln>
        <a:effectLst/>
      </c:spPr>
      <c:txPr>
        <a:bodyPr rot="0" spcFirstLastPara="1" vertOverflow="ellipsis" vert="horz" wrap="square" anchor="ctr" anchorCtr="1"/>
        <a:lstStyle/>
        <a:p>
          <a:pPr>
            <a:defRPr sz="1920" b="0" i="0" u="none" strike="noStrike" kern="1200" spc="0" baseline="0">
              <a:solidFill>
                <a:schemeClr val="tx1"/>
              </a:solidFill>
              <a:latin typeface="Cambria" panose="02040503050406030204" pitchFamily="18" charset="0"/>
              <a:ea typeface="Cambria" panose="02040503050406030204" pitchFamily="18" charset="0"/>
              <a:cs typeface="+mn-cs"/>
            </a:defRPr>
          </a:pPr>
          <a:endParaRPr lang="en-US"/>
        </a:p>
      </c:txPr>
    </c:title>
    <c:autoTitleDeleted val="0"/>
    <c:plotArea>
      <c:layout/>
      <c:scatterChart>
        <c:scatterStyle val="lineMarker"/>
        <c:varyColors val="0"/>
        <c:ser>
          <c:idx val="0"/>
          <c:order val="0"/>
          <c:tx>
            <c:strRef>
              <c:f>Rauscher!$GW$1</c:f>
              <c:strCache>
                <c:ptCount val="1"/>
                <c:pt idx="0">
                  <c:v>Γp B/R</c:v>
                </c:pt>
              </c:strCache>
            </c:strRef>
          </c:tx>
          <c:spPr>
            <a:ln w="25400" cap="rnd">
              <a:noFill/>
              <a:round/>
            </a:ln>
            <a:effectLst/>
          </c:spPr>
          <c:marker>
            <c:symbol val="circle"/>
            <c:size val="5"/>
            <c:spPr>
              <a:solidFill>
                <a:srgbClr val="C00000"/>
              </a:solidFill>
              <a:ln w="9525">
                <a:solidFill>
                  <a:srgbClr val="C00000"/>
                </a:solidFill>
              </a:ln>
              <a:effectLst/>
            </c:spPr>
          </c:marker>
          <c:xVal>
            <c:numRef>
              <c:f>Rauscher!$HC$3:$HC$130</c:f>
              <c:numCache>
                <c:formatCode>General</c:formatCode>
                <c:ptCount val="128"/>
                <c:pt idx="0">
                  <c:v>5.35</c:v>
                </c:pt>
                <c:pt idx="1">
                  <c:v>5.7939999999999996</c:v>
                </c:pt>
                <c:pt idx="2">
                  <c:v>6.0380000000000003</c:v>
                </c:pt>
                <c:pt idx="3">
                  <c:v>6.2530000000000001</c:v>
                </c:pt>
                <c:pt idx="4">
                  <c:v>6.3849999999999998</c:v>
                </c:pt>
                <c:pt idx="5">
                  <c:v>6.5149999999999997</c:v>
                </c:pt>
                <c:pt idx="6">
                  <c:v>6.8150000000000004</c:v>
                </c:pt>
                <c:pt idx="7">
                  <c:v>7.0949999999999998</c:v>
                </c:pt>
                <c:pt idx="8">
                  <c:v>7.1150000000000002</c:v>
                </c:pt>
                <c:pt idx="9">
                  <c:v>5.117</c:v>
                </c:pt>
                <c:pt idx="10">
                  <c:v>5.2729999999999997</c:v>
                </c:pt>
                <c:pt idx="11">
                  <c:v>5.5659999999999998</c:v>
                </c:pt>
                <c:pt idx="12">
                  <c:v>5.6429999999999998</c:v>
                </c:pt>
                <c:pt idx="13">
                  <c:v>6.048</c:v>
                </c:pt>
                <c:pt idx="14">
                  <c:v>6.1970000000000001</c:v>
                </c:pt>
                <c:pt idx="15">
                  <c:v>6.3049999999999997</c:v>
                </c:pt>
                <c:pt idx="16">
                  <c:v>6.42</c:v>
                </c:pt>
                <c:pt idx="17">
                  <c:v>6.51</c:v>
                </c:pt>
                <c:pt idx="18">
                  <c:v>6.5860000000000003</c:v>
                </c:pt>
                <c:pt idx="19">
                  <c:v>6.7039999999999997</c:v>
                </c:pt>
                <c:pt idx="20">
                  <c:v>6.7729999999999997</c:v>
                </c:pt>
                <c:pt idx="21">
                  <c:v>6.9210000000000003</c:v>
                </c:pt>
                <c:pt idx="22">
                  <c:v>7.0110000000000001</c:v>
                </c:pt>
                <c:pt idx="23">
                  <c:v>7.0449999999999999</c:v>
                </c:pt>
                <c:pt idx="24">
                  <c:v>7.2359999999999998</c:v>
                </c:pt>
                <c:pt idx="25">
                  <c:v>7.2629999999999999</c:v>
                </c:pt>
                <c:pt idx="26">
                  <c:v>5.226</c:v>
                </c:pt>
                <c:pt idx="27">
                  <c:v>5.4969999999999999</c:v>
                </c:pt>
                <c:pt idx="28">
                  <c:v>5.5010000000000003</c:v>
                </c:pt>
                <c:pt idx="29">
                  <c:v>5.6449999999999996</c:v>
                </c:pt>
                <c:pt idx="30">
                  <c:v>5.6680000000000001</c:v>
                </c:pt>
                <c:pt idx="31">
                  <c:v>5.8460000000000001</c:v>
                </c:pt>
                <c:pt idx="32">
                  <c:v>5.9889999999999999</c:v>
                </c:pt>
                <c:pt idx="33">
                  <c:v>6.0720000000000001</c:v>
                </c:pt>
                <c:pt idx="34">
                  <c:v>6.1109999999999998</c:v>
                </c:pt>
                <c:pt idx="35">
                  <c:v>6.1280000000000001</c:v>
                </c:pt>
                <c:pt idx="36">
                  <c:v>6.2450000000000001</c:v>
                </c:pt>
                <c:pt idx="37">
                  <c:v>6.3010000000000002</c:v>
                </c:pt>
                <c:pt idx="38">
                  <c:v>6.3940000000000001</c:v>
                </c:pt>
                <c:pt idx="39">
                  <c:v>6.4210000000000003</c:v>
                </c:pt>
                <c:pt idx="40">
                  <c:v>6.4770000000000003</c:v>
                </c:pt>
                <c:pt idx="41">
                  <c:v>6.4950000000000001</c:v>
                </c:pt>
                <c:pt idx="42">
                  <c:v>6.609</c:v>
                </c:pt>
                <c:pt idx="43">
                  <c:v>6.62</c:v>
                </c:pt>
                <c:pt idx="44">
                  <c:v>6.6379999999999999</c:v>
                </c:pt>
                <c:pt idx="45">
                  <c:v>6.7430000000000003</c:v>
                </c:pt>
                <c:pt idx="46">
                  <c:v>6.766</c:v>
                </c:pt>
                <c:pt idx="47">
                  <c:v>6.7789999999999999</c:v>
                </c:pt>
                <c:pt idx="48">
                  <c:v>6.8220000000000001</c:v>
                </c:pt>
                <c:pt idx="49">
                  <c:v>6.9459999999999997</c:v>
                </c:pt>
                <c:pt idx="50">
                  <c:v>6.9669999999999996</c:v>
                </c:pt>
                <c:pt idx="51">
                  <c:v>7.0359999999999996</c:v>
                </c:pt>
                <c:pt idx="52">
                  <c:v>7.1639999999999997</c:v>
                </c:pt>
                <c:pt idx="53">
                  <c:v>7.1790000000000003</c:v>
                </c:pt>
                <c:pt idx="54">
                  <c:v>7.2430000000000003</c:v>
                </c:pt>
                <c:pt idx="55">
                  <c:v>7.2530000000000001</c:v>
                </c:pt>
                <c:pt idx="56">
                  <c:v>5.2519999999999998</c:v>
                </c:pt>
                <c:pt idx="57">
                  <c:v>5.375</c:v>
                </c:pt>
                <c:pt idx="58">
                  <c:v>5.5419999999999998</c:v>
                </c:pt>
                <c:pt idx="59">
                  <c:v>5.5570000000000004</c:v>
                </c:pt>
                <c:pt idx="60">
                  <c:v>5.93</c:v>
                </c:pt>
                <c:pt idx="61">
                  <c:v>5.9770000000000003</c:v>
                </c:pt>
                <c:pt idx="62">
                  <c:v>6.1059999999999999</c:v>
                </c:pt>
                <c:pt idx="63">
                  <c:v>6.1120000000000001</c:v>
                </c:pt>
                <c:pt idx="64">
                  <c:v>6.1959999999999997</c:v>
                </c:pt>
                <c:pt idx="65">
                  <c:v>6.351</c:v>
                </c:pt>
                <c:pt idx="66">
                  <c:v>6.3929999999999998</c:v>
                </c:pt>
                <c:pt idx="67">
                  <c:v>6.4050000000000002</c:v>
                </c:pt>
                <c:pt idx="68">
                  <c:v>6.4290000000000003</c:v>
                </c:pt>
                <c:pt idx="69">
                  <c:v>6.6260000000000003</c:v>
                </c:pt>
                <c:pt idx="70">
                  <c:v>6.6420000000000003</c:v>
                </c:pt>
                <c:pt idx="71">
                  <c:v>6.7439999999999998</c:v>
                </c:pt>
                <c:pt idx="72">
                  <c:v>6.8490000000000002</c:v>
                </c:pt>
                <c:pt idx="73">
                  <c:v>6.8579999999999997</c:v>
                </c:pt>
                <c:pt idx="74">
                  <c:v>6.915</c:v>
                </c:pt>
                <c:pt idx="75">
                  <c:v>6.9809999999999999</c:v>
                </c:pt>
                <c:pt idx="76">
                  <c:v>7.06</c:v>
                </c:pt>
                <c:pt idx="77">
                  <c:v>7.0940000000000003</c:v>
                </c:pt>
                <c:pt idx="78">
                  <c:v>7.133</c:v>
                </c:pt>
                <c:pt idx="79">
                  <c:v>7.18</c:v>
                </c:pt>
                <c:pt idx="80">
                  <c:v>7.2169999999999996</c:v>
                </c:pt>
                <c:pt idx="81">
                  <c:v>7.2469999999999999</c:v>
                </c:pt>
                <c:pt idx="82">
                  <c:v>7.2679999999999998</c:v>
                </c:pt>
                <c:pt idx="83">
                  <c:v>7.29</c:v>
                </c:pt>
                <c:pt idx="84">
                  <c:v>5.26</c:v>
                </c:pt>
                <c:pt idx="85">
                  <c:v>5.3280000000000003</c:v>
                </c:pt>
                <c:pt idx="86">
                  <c:v>5.3460000000000001</c:v>
                </c:pt>
                <c:pt idx="87">
                  <c:v>5.593</c:v>
                </c:pt>
                <c:pt idx="88">
                  <c:v>5.7080000000000002</c:v>
                </c:pt>
                <c:pt idx="89">
                  <c:v>5.9160000000000004</c:v>
                </c:pt>
                <c:pt idx="90">
                  <c:v>5.95</c:v>
                </c:pt>
                <c:pt idx="91">
                  <c:v>6.0490000000000004</c:v>
                </c:pt>
                <c:pt idx="92">
                  <c:v>6.0640000000000001</c:v>
                </c:pt>
                <c:pt idx="93">
                  <c:v>6.11</c:v>
                </c:pt>
                <c:pt idx="94">
                  <c:v>6.2539999999999996</c:v>
                </c:pt>
                <c:pt idx="95">
                  <c:v>6.2690000000000001</c:v>
                </c:pt>
                <c:pt idx="96">
                  <c:v>6.39</c:v>
                </c:pt>
                <c:pt idx="97">
                  <c:v>6.4580000000000002</c:v>
                </c:pt>
                <c:pt idx="98">
                  <c:v>6.5609999999999999</c:v>
                </c:pt>
                <c:pt idx="99">
                  <c:v>6.6070000000000002</c:v>
                </c:pt>
                <c:pt idx="100">
                  <c:v>6.7619999999999996</c:v>
                </c:pt>
                <c:pt idx="101">
                  <c:v>6.8730000000000002</c:v>
                </c:pt>
                <c:pt idx="102">
                  <c:v>6.9130000000000003</c:v>
                </c:pt>
                <c:pt idx="103">
                  <c:v>6.9269999999999996</c:v>
                </c:pt>
                <c:pt idx="104">
                  <c:v>6.99</c:v>
                </c:pt>
                <c:pt idx="105">
                  <c:v>7.0129999999999999</c:v>
                </c:pt>
                <c:pt idx="106">
                  <c:v>7.0819999999999999</c:v>
                </c:pt>
                <c:pt idx="107">
                  <c:v>7.1349999999999998</c:v>
                </c:pt>
                <c:pt idx="108">
                  <c:v>7.1970000000000001</c:v>
                </c:pt>
                <c:pt idx="109">
                  <c:v>7.2380000000000004</c:v>
                </c:pt>
                <c:pt idx="110">
                  <c:v>7.2610000000000001</c:v>
                </c:pt>
                <c:pt idx="111" formatCode="0.00">
                  <c:v>5.1879999999999997</c:v>
                </c:pt>
                <c:pt idx="112">
                  <c:v>5.51</c:v>
                </c:pt>
                <c:pt idx="113">
                  <c:v>5.758</c:v>
                </c:pt>
                <c:pt idx="114">
                  <c:v>6.0549999999999997</c:v>
                </c:pt>
                <c:pt idx="115">
                  <c:v>6.0940000000000003</c:v>
                </c:pt>
                <c:pt idx="116">
                  <c:v>6.18</c:v>
                </c:pt>
                <c:pt idx="117">
                  <c:v>6.1859999999999999</c:v>
                </c:pt>
                <c:pt idx="118">
                  <c:v>6.3250000000000002</c:v>
                </c:pt>
                <c:pt idx="119">
                  <c:v>6.43</c:v>
                </c:pt>
                <c:pt idx="120">
                  <c:v>6.4930000000000003</c:v>
                </c:pt>
                <c:pt idx="121">
                  <c:v>6.5549999999999997</c:v>
                </c:pt>
                <c:pt idx="122">
                  <c:v>6.6970000000000001</c:v>
                </c:pt>
                <c:pt idx="123">
                  <c:v>6.7519999999999998</c:v>
                </c:pt>
                <c:pt idx="124">
                  <c:v>6.7779999999999996</c:v>
                </c:pt>
                <c:pt idx="125">
                  <c:v>6.899</c:v>
                </c:pt>
                <c:pt idx="126">
                  <c:v>7.0090000000000003</c:v>
                </c:pt>
                <c:pt idx="127">
                  <c:v>7.2190000000000003</c:v>
                </c:pt>
              </c:numCache>
            </c:numRef>
          </c:xVal>
          <c:yVal>
            <c:numRef>
              <c:f>Rauscher!$GW$3:$GW$130</c:f>
              <c:numCache>
                <c:formatCode>0.0</c:formatCode>
                <c:ptCount val="128"/>
                <c:pt idx="0">
                  <c:v>2.7604052409147006</c:v>
                </c:pt>
                <c:pt idx="1">
                  <c:v>0.50712986556241357</c:v>
                </c:pt>
                <c:pt idx="2">
                  <c:v>3.1455649250319717</c:v>
                </c:pt>
                <c:pt idx="3">
                  <c:v>0.17505131440935573</c:v>
                </c:pt>
                <c:pt idx="4">
                  <c:v>1.7182189629517637</c:v>
                </c:pt>
                <c:pt idx="5">
                  <c:v>1.8220442364576224</c:v>
                </c:pt>
                <c:pt idx="6">
                  <c:v>0.5387089643199735</c:v>
                </c:pt>
                <c:pt idx="7">
                  <c:v>9.2427343705361889E-2</c:v>
                </c:pt>
                <c:pt idx="8">
                  <c:v>2.0920048224585215</c:v>
                </c:pt>
                <c:pt idx="9">
                  <c:v>0</c:v>
                </c:pt>
                <c:pt idx="10">
                  <c:v>3.7282441940744802</c:v>
                </c:pt>
                <c:pt idx="11">
                  <c:v>102.76289413303824</c:v>
                </c:pt>
                <c:pt idx="12">
                  <c:v>16.752217336888496</c:v>
                </c:pt>
                <c:pt idx="13">
                  <c:v>4.1204341469218022</c:v>
                </c:pt>
                <c:pt idx="14">
                  <c:v>39.752536647482167</c:v>
                </c:pt>
                <c:pt idx="15">
                  <c:v>36.819383182056058</c:v>
                </c:pt>
                <c:pt idx="16">
                  <c:v>4.9591391424240188</c:v>
                </c:pt>
                <c:pt idx="17">
                  <c:v>3.0303647395486499</c:v>
                </c:pt>
                <c:pt idx="18">
                  <c:v>1.7367734972254667</c:v>
                </c:pt>
                <c:pt idx="19">
                  <c:v>8.2202782031497659</c:v>
                </c:pt>
                <c:pt idx="20">
                  <c:v>17.396266065451776</c:v>
                </c:pt>
                <c:pt idx="21">
                  <c:v>3.7014488359091366</c:v>
                </c:pt>
                <c:pt idx="22">
                  <c:v>22.728860795728341</c:v>
                </c:pt>
                <c:pt idx="23">
                  <c:v>15.313565580539516</c:v>
                </c:pt>
                <c:pt idx="24">
                  <c:v>17.460643063843623</c:v>
                </c:pt>
                <c:pt idx="25">
                  <c:v>76.349614516669462</c:v>
                </c:pt>
                <c:pt idx="26">
                  <c:v>0.29165317369562305</c:v>
                </c:pt>
                <c:pt idx="27">
                  <c:v>0.80350118678464943</c:v>
                </c:pt>
                <c:pt idx="28">
                  <c:v>22.510613876121504</c:v>
                </c:pt>
                <c:pt idx="29">
                  <c:v>89.940678212332031</c:v>
                </c:pt>
                <c:pt idx="30">
                  <c:v>14.134387926757</c:v>
                </c:pt>
                <c:pt idx="31">
                  <c:v>4.5960028633804839</c:v>
                </c:pt>
                <c:pt idx="32">
                  <c:v>57.082372730113477</c:v>
                </c:pt>
                <c:pt idx="33">
                  <c:v>200.56617367735763</c:v>
                </c:pt>
                <c:pt idx="34">
                  <c:v>23.577977860021644</c:v>
                </c:pt>
                <c:pt idx="35">
                  <c:v>16.559393809608384</c:v>
                </c:pt>
                <c:pt idx="36">
                  <c:v>9.393234616699667</c:v>
                </c:pt>
                <c:pt idx="37">
                  <c:v>16.472450021133184</c:v>
                </c:pt>
                <c:pt idx="38">
                  <c:v>10.187858818934544</c:v>
                </c:pt>
                <c:pt idx="39">
                  <c:v>7.4583016085286289</c:v>
                </c:pt>
                <c:pt idx="40">
                  <c:v>7.7154461173817381</c:v>
                </c:pt>
                <c:pt idx="41">
                  <c:v>6.7324592506683087</c:v>
                </c:pt>
                <c:pt idx="42">
                  <c:v>0.8456587423878632</c:v>
                </c:pt>
                <c:pt idx="43">
                  <c:v>0.55753414097481113</c:v>
                </c:pt>
                <c:pt idx="44">
                  <c:v>2.1435419927461212</c:v>
                </c:pt>
                <c:pt idx="45">
                  <c:v>12.2450793148773</c:v>
                </c:pt>
                <c:pt idx="46">
                  <c:v>4.6736132393502992</c:v>
                </c:pt>
                <c:pt idx="47">
                  <c:v>3.0234847419490989</c:v>
                </c:pt>
                <c:pt idx="48">
                  <c:v>1.9199817437164486</c:v>
                </c:pt>
                <c:pt idx="49">
                  <c:v>13.046871478827294</c:v>
                </c:pt>
                <c:pt idx="50">
                  <c:v>4.3079578104459815</c:v>
                </c:pt>
                <c:pt idx="51">
                  <c:v>0.47402459761039578</c:v>
                </c:pt>
                <c:pt idx="52">
                  <c:v>5.9958435401792762</c:v>
                </c:pt>
                <c:pt idx="53">
                  <c:v>18.833847179770935</c:v>
                </c:pt>
                <c:pt idx="54">
                  <c:v>5.513574595688695</c:v>
                </c:pt>
                <c:pt idx="55">
                  <c:v>38.894897868762541</c:v>
                </c:pt>
                <c:pt idx="56">
                  <c:v>441.4590904429366</c:v>
                </c:pt>
                <c:pt idx="57">
                  <c:v>2.5221021394467669</c:v>
                </c:pt>
                <c:pt idx="58">
                  <c:v>14.490138613557821</c:v>
                </c:pt>
                <c:pt idx="59">
                  <c:v>9.089695598582809</c:v>
                </c:pt>
                <c:pt idx="60">
                  <c:v>1.3227223138413178</c:v>
                </c:pt>
                <c:pt idx="61">
                  <c:v>0.26011227864740449</c:v>
                </c:pt>
                <c:pt idx="62">
                  <c:v>7.7838072267796727</c:v>
                </c:pt>
                <c:pt idx="63">
                  <c:v>0.19022944376403308</c:v>
                </c:pt>
                <c:pt idx="64">
                  <c:v>2.9480217771547861</c:v>
                </c:pt>
                <c:pt idx="65">
                  <c:v>2.1714284887074857</c:v>
                </c:pt>
                <c:pt idx="66">
                  <c:v>7.8206950078774993</c:v>
                </c:pt>
                <c:pt idx="67">
                  <c:v>8.6303175701708312</c:v>
                </c:pt>
                <c:pt idx="68">
                  <c:v>7.8721857390147196</c:v>
                </c:pt>
                <c:pt idx="69">
                  <c:v>1.8248561727083898</c:v>
                </c:pt>
                <c:pt idx="70">
                  <c:v>7.1037661326528649</c:v>
                </c:pt>
                <c:pt idx="71">
                  <c:v>0.17498328384689441</c:v>
                </c:pt>
                <c:pt idx="72">
                  <c:v>0.73250560713765711</c:v>
                </c:pt>
                <c:pt idx="73">
                  <c:v>5.636882108547284</c:v>
                </c:pt>
                <c:pt idx="74">
                  <c:v>0.97718796573476296</c:v>
                </c:pt>
                <c:pt idx="75">
                  <c:v>3.1297767576415811</c:v>
                </c:pt>
                <c:pt idx="76">
                  <c:v>15.407574363557163</c:v>
                </c:pt>
                <c:pt idx="77">
                  <c:v>2.4829598919212099</c:v>
                </c:pt>
                <c:pt idx="78">
                  <c:v>0.87313462971997435</c:v>
                </c:pt>
                <c:pt idx="79">
                  <c:v>13.020557312747025</c:v>
                </c:pt>
                <c:pt idx="80">
                  <c:v>0.41978869516240319</c:v>
                </c:pt>
                <c:pt idx="81">
                  <c:v>1.0957315901644842</c:v>
                </c:pt>
                <c:pt idx="82">
                  <c:v>6.8510020676658545</c:v>
                </c:pt>
                <c:pt idx="83">
                  <c:v>2.9432057334886945</c:v>
                </c:pt>
                <c:pt idx="84">
                  <c:v>0.45079030486488048</c:v>
                </c:pt>
                <c:pt idx="85">
                  <c:v>2.8186171290156001</c:v>
                </c:pt>
                <c:pt idx="86">
                  <c:v>1.0514889687495517</c:v>
                </c:pt>
                <c:pt idx="87">
                  <c:v>0.44484228502314521</c:v>
                </c:pt>
                <c:pt idx="88">
                  <c:v>27.656927249005737</c:v>
                </c:pt>
                <c:pt idx="89">
                  <c:v>3.7161310906028406</c:v>
                </c:pt>
                <c:pt idx="90">
                  <c:v>6.0289834940901041</c:v>
                </c:pt>
                <c:pt idx="91">
                  <c:v>14.457320683519701</c:v>
                </c:pt>
                <c:pt idx="92">
                  <c:v>0.48996727923129763</c:v>
                </c:pt>
                <c:pt idx="93">
                  <c:v>0.21848946868843158</c:v>
                </c:pt>
                <c:pt idx="94">
                  <c:v>6.231120524694493</c:v>
                </c:pt>
                <c:pt idx="95">
                  <c:v>2.3372586079309768E-2</c:v>
                </c:pt>
                <c:pt idx="96">
                  <c:v>2.9117419000921219</c:v>
                </c:pt>
                <c:pt idx="97">
                  <c:v>1.3457329767918422</c:v>
                </c:pt>
                <c:pt idx="98">
                  <c:v>5.8464461324823497E-2</c:v>
                </c:pt>
                <c:pt idx="99">
                  <c:v>1.1626351646424247</c:v>
                </c:pt>
                <c:pt idx="100">
                  <c:v>1.5679268029051423</c:v>
                </c:pt>
                <c:pt idx="101">
                  <c:v>2.7125960135688936</c:v>
                </c:pt>
                <c:pt idx="102">
                  <c:v>1.3729992416268495</c:v>
                </c:pt>
                <c:pt idx="103">
                  <c:v>7.5329561318850899</c:v>
                </c:pt>
                <c:pt idx="104">
                  <c:v>1.3253584219794885</c:v>
                </c:pt>
                <c:pt idx="105">
                  <c:v>11.860507527247407</c:v>
                </c:pt>
                <c:pt idx="106">
                  <c:v>0.41359550899426778</c:v>
                </c:pt>
                <c:pt idx="107">
                  <c:v>0.85626453673717384</c:v>
                </c:pt>
                <c:pt idx="108">
                  <c:v>5.9791518931788525</c:v>
                </c:pt>
                <c:pt idx="109">
                  <c:v>0.11627721551284211</c:v>
                </c:pt>
                <c:pt idx="110">
                  <c:v>4.1517831531207863</c:v>
                </c:pt>
                <c:pt idx="111">
                  <c:v>0</c:v>
                </c:pt>
                <c:pt idx="112">
                  <c:v>0.15907797734530488</c:v>
                </c:pt>
                <c:pt idx="113">
                  <c:v>0.10237965118433846</c:v>
                </c:pt>
                <c:pt idx="114">
                  <c:v>0.74092771064698659</c:v>
                </c:pt>
                <c:pt idx="115">
                  <c:v>0.11534930075253839</c:v>
                </c:pt>
                <c:pt idx="116">
                  <c:v>7.3644468505488156E-3</c:v>
                </c:pt>
                <c:pt idx="117">
                  <c:v>0.44288461378186716</c:v>
                </c:pt>
                <c:pt idx="118">
                  <c:v>5.6097108409819511E-3</c:v>
                </c:pt>
                <c:pt idx="119">
                  <c:v>0.2317310436814615</c:v>
                </c:pt>
                <c:pt idx="120">
                  <c:v>0.33746414443465311</c:v>
                </c:pt>
                <c:pt idx="121">
                  <c:v>3.1842406257692926E-2</c:v>
                </c:pt>
                <c:pt idx="122">
                  <c:v>0.13696317494293656</c:v>
                </c:pt>
                <c:pt idx="123">
                  <c:v>0.12650756083599798</c:v>
                </c:pt>
                <c:pt idx="124">
                  <c:v>0.1681441765319561</c:v>
                </c:pt>
                <c:pt idx="125">
                  <c:v>0.89553647328596075</c:v>
                </c:pt>
                <c:pt idx="126">
                  <c:v>6.2287492870751512E-2</c:v>
                </c:pt>
                <c:pt idx="127">
                  <c:v>0.31071497776128093</c:v>
                </c:pt>
              </c:numCache>
            </c:numRef>
          </c:yVal>
          <c:smooth val="0"/>
          <c:extLst>
            <c:ext xmlns:c16="http://schemas.microsoft.com/office/drawing/2014/chart" uri="{C3380CC4-5D6E-409C-BE32-E72D297353CC}">
              <c16:uniqueId val="{00000000-B9F6-47B1-83F2-EB3E8940D4CF}"/>
            </c:ext>
          </c:extLst>
        </c:ser>
        <c:dLbls>
          <c:showLegendKey val="0"/>
          <c:showVal val="0"/>
          <c:showCatName val="0"/>
          <c:showSerName val="0"/>
          <c:showPercent val="0"/>
          <c:showBubbleSize val="0"/>
        </c:dLbls>
        <c:axId val="2118036656"/>
        <c:axId val="2118037072"/>
      </c:scatterChart>
      <c:valAx>
        <c:axId val="2118036656"/>
        <c:scaling>
          <c:orientation val="minMax"/>
          <c:max val="7.4"/>
          <c:min val="5"/>
        </c:scaling>
        <c:delete val="0"/>
        <c:axPos val="b"/>
        <c:majorGridlines>
          <c:spPr>
            <a:ln w="9525" cap="flat" cmpd="sng" algn="ctr">
              <a:solidFill>
                <a:schemeClr val="tx1">
                  <a:lumMod val="15000"/>
                  <a:lumOff val="85000"/>
                </a:schemeClr>
              </a:solidFill>
              <a:round/>
            </a:ln>
            <a:effectLst/>
          </c:spPr>
        </c:majorGridlines>
        <c:title>
          <c:tx>
            <c:rich>
              <a:bodyPr rot="0" spcFirstLastPara="1" vertOverflow="ellipsis" vert="horz" wrap="square" anchor="ctr" anchorCtr="1"/>
              <a:lstStyle/>
              <a:p>
                <a:pPr>
                  <a:defRPr sz="1600" b="0" i="0" u="none" strike="noStrike" kern="1200" baseline="0">
                    <a:solidFill>
                      <a:schemeClr val="tx1"/>
                    </a:solidFill>
                    <a:latin typeface="Cambria" panose="02040503050406030204" pitchFamily="18" charset="0"/>
                    <a:ea typeface="Cambria" panose="02040503050406030204" pitchFamily="18" charset="0"/>
                    <a:cs typeface="+mn-cs"/>
                  </a:defRPr>
                </a:pPr>
                <a:r>
                  <a:rPr lang="en-US"/>
                  <a:t>Ex 60Zn (MeV)</a:t>
                </a:r>
              </a:p>
            </c:rich>
          </c:tx>
          <c:overlay val="0"/>
          <c:spPr>
            <a:noFill/>
            <a:ln>
              <a:noFill/>
            </a:ln>
            <a:effectLst/>
          </c:spPr>
          <c:txPr>
            <a:bodyPr rot="0" spcFirstLastPara="1" vertOverflow="ellipsis" vert="horz" wrap="square" anchor="ctr" anchorCtr="1"/>
            <a:lstStyle/>
            <a:p>
              <a:pPr>
                <a:defRPr sz="1600" b="0" i="0" u="none" strike="noStrike" kern="1200" baseline="0">
                  <a:solidFill>
                    <a:schemeClr val="tx1"/>
                  </a:solidFill>
                  <a:latin typeface="Cambria" panose="02040503050406030204" pitchFamily="18" charset="0"/>
                  <a:ea typeface="Cambria" panose="02040503050406030204" pitchFamily="18" charset="0"/>
                  <a:cs typeface="+mn-cs"/>
                </a:defRPr>
              </a:pPr>
              <a:endParaRPr lang="en-US"/>
            </a:p>
          </c:txPr>
        </c:title>
        <c:numFmt formatCode="#,##0.0" sourceLinked="0"/>
        <c:majorTickMark val="none"/>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1600" b="0" i="0" u="none" strike="noStrike" kern="1200" baseline="0">
                <a:solidFill>
                  <a:schemeClr val="tx1"/>
                </a:solidFill>
                <a:latin typeface="Cambria" panose="02040503050406030204" pitchFamily="18" charset="0"/>
                <a:ea typeface="Cambria" panose="02040503050406030204" pitchFamily="18" charset="0"/>
                <a:cs typeface="+mn-cs"/>
              </a:defRPr>
            </a:pPr>
            <a:endParaRPr lang="en-US"/>
          </a:p>
        </c:txPr>
        <c:crossAx val="2118037072"/>
        <c:crossesAt val="1.0000000000000002E-3"/>
        <c:crossBetween val="midCat"/>
      </c:valAx>
      <c:valAx>
        <c:axId val="2118037072"/>
        <c:scaling>
          <c:logBase val="10"/>
          <c:orientation val="minMax"/>
        </c:scaling>
        <c:delete val="0"/>
        <c:axPos val="l"/>
        <c:majorGridlines>
          <c:spPr>
            <a:ln w="25400" cap="flat" cmpd="sng" algn="ctr">
              <a:solidFill>
                <a:schemeClr val="tx1">
                  <a:lumMod val="15000"/>
                  <a:lumOff val="85000"/>
                </a:schemeClr>
              </a:solidFill>
              <a:round/>
            </a:ln>
            <a:effectLst/>
          </c:spPr>
        </c:majorGridlines>
        <c:title>
          <c:tx>
            <c:rich>
              <a:bodyPr rot="-5400000" spcFirstLastPara="1" vertOverflow="ellipsis" vert="horz" wrap="square" anchor="ctr" anchorCtr="1"/>
              <a:lstStyle/>
              <a:p>
                <a:pPr>
                  <a:defRPr sz="1600" b="0" i="0" u="none" strike="noStrike" kern="1200" baseline="0">
                    <a:solidFill>
                      <a:schemeClr val="tx1"/>
                    </a:solidFill>
                    <a:latin typeface="Cambria" panose="02040503050406030204" pitchFamily="18" charset="0"/>
                    <a:ea typeface="Cambria" panose="02040503050406030204" pitchFamily="18" charset="0"/>
                    <a:cs typeface="+mn-cs"/>
                  </a:defRPr>
                </a:pPr>
                <a:r>
                  <a:rPr lang="en-US" sz="1800" b="0" i="0" baseline="0" dirty="0">
                    <a:effectLst/>
                  </a:rPr>
                  <a:t>Brown/Rauscher</a:t>
                </a:r>
                <a:endParaRPr lang="en-US" dirty="0">
                  <a:effectLst/>
                </a:endParaRPr>
              </a:p>
            </c:rich>
          </c:tx>
          <c:overlay val="0"/>
          <c:spPr>
            <a:noFill/>
            <a:ln>
              <a:noFill/>
            </a:ln>
            <a:effectLst/>
          </c:spPr>
          <c:txPr>
            <a:bodyPr rot="-5400000" spcFirstLastPara="1" vertOverflow="ellipsis" vert="horz" wrap="square" anchor="ctr" anchorCtr="1"/>
            <a:lstStyle/>
            <a:p>
              <a:pPr>
                <a:defRPr sz="1600" b="0" i="0" u="none" strike="noStrike" kern="1200" baseline="0">
                  <a:solidFill>
                    <a:schemeClr val="tx1"/>
                  </a:solidFill>
                  <a:latin typeface="Cambria" panose="02040503050406030204" pitchFamily="18" charset="0"/>
                  <a:ea typeface="Cambria" panose="02040503050406030204" pitchFamily="18" charset="0"/>
                  <a:cs typeface="+mn-cs"/>
                </a:defRPr>
              </a:pPr>
              <a:endParaRPr lang="en-US"/>
            </a:p>
          </c:txPr>
        </c:title>
        <c:numFmt formatCode="General" sourceLinked="0"/>
        <c:majorTickMark val="none"/>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1600" b="0" i="0" u="none" strike="noStrike" kern="1200" baseline="0">
                <a:solidFill>
                  <a:schemeClr val="tx1"/>
                </a:solidFill>
                <a:latin typeface="Cambria" panose="02040503050406030204" pitchFamily="18" charset="0"/>
                <a:ea typeface="Cambria" panose="02040503050406030204" pitchFamily="18" charset="0"/>
                <a:cs typeface="+mn-cs"/>
              </a:defRPr>
            </a:pPr>
            <a:endParaRPr lang="en-US"/>
          </a:p>
        </c:txPr>
        <c:crossAx val="2118036656"/>
        <c:crosses val="autoZero"/>
        <c:crossBetween val="midCat"/>
      </c:valAx>
      <c:spPr>
        <a:noFill/>
        <a:ln w="25400">
          <a:solidFill>
            <a:schemeClr val="tx1">
              <a:lumMod val="15000"/>
              <a:lumOff val="85000"/>
            </a:schemeClr>
          </a:solid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600">
          <a:solidFill>
            <a:schemeClr val="tx1"/>
          </a:solidFill>
          <a:latin typeface="Cambria" panose="02040503050406030204" pitchFamily="18" charset="0"/>
          <a:ea typeface="Cambria" panose="02040503050406030204" pitchFamily="18" charset="0"/>
        </a:defRPr>
      </a:pPr>
      <a:endParaRPr lang="en-US"/>
    </a:p>
  </c:txPr>
  <c:externalData r:id="rId3">
    <c:autoUpdate val="0"/>
  </c:externalData>
</c:chartSpace>
</file>

<file path=ppt/charts/chart2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scatterChart>
        <c:scatterStyle val="lineMarker"/>
        <c:varyColors val="0"/>
        <c:ser>
          <c:idx val="4"/>
          <c:order val="0"/>
          <c:tx>
            <c:strRef>
              <c:f>Rauscher!$HD$3</c:f>
              <c:strCache>
                <c:ptCount val="1"/>
                <c:pt idx="0">
                  <c:v>0+</c:v>
                </c:pt>
              </c:strCache>
            </c:strRef>
          </c:tx>
          <c:spPr>
            <a:ln w="25400">
              <a:noFill/>
            </a:ln>
          </c:spPr>
          <c:marker>
            <c:symbol val="square"/>
            <c:size val="7"/>
            <c:spPr>
              <a:solidFill>
                <a:srgbClr val="CC0000"/>
              </a:solidFill>
              <a:ln>
                <a:noFill/>
              </a:ln>
            </c:spPr>
          </c:marker>
          <c:xVal>
            <c:numRef>
              <c:f>Rauscher!$HF$3:$HF$11</c:f>
              <c:numCache>
                <c:formatCode>General</c:formatCode>
                <c:ptCount val="9"/>
                <c:pt idx="0">
                  <c:v>5.35</c:v>
                </c:pt>
                <c:pt idx="1">
                  <c:v>5.7939999999999996</c:v>
                </c:pt>
                <c:pt idx="2">
                  <c:v>6.0380000000000003</c:v>
                </c:pt>
                <c:pt idx="3">
                  <c:v>6.2530000000000001</c:v>
                </c:pt>
                <c:pt idx="4">
                  <c:v>6.3849999999999998</c:v>
                </c:pt>
                <c:pt idx="5">
                  <c:v>6.5149999999999997</c:v>
                </c:pt>
                <c:pt idx="6">
                  <c:v>6.8150000000000004</c:v>
                </c:pt>
                <c:pt idx="7">
                  <c:v>7.0949999999999998</c:v>
                </c:pt>
                <c:pt idx="8">
                  <c:v>7.1150000000000002</c:v>
                </c:pt>
              </c:numCache>
            </c:numRef>
          </c:xVal>
          <c:yVal>
            <c:numRef>
              <c:f>Rauscher!$GZ$3:$GZ$11</c:f>
              <c:numCache>
                <c:formatCode>0.0</c:formatCode>
                <c:ptCount val="9"/>
                <c:pt idx="0">
                  <c:v>2.7604052409147006</c:v>
                </c:pt>
                <c:pt idx="1">
                  <c:v>0.50712986556241357</c:v>
                </c:pt>
                <c:pt idx="2">
                  <c:v>3.1455649250319717</c:v>
                </c:pt>
                <c:pt idx="3">
                  <c:v>0.17505131440935573</c:v>
                </c:pt>
                <c:pt idx="4">
                  <c:v>1.7182189629517637</c:v>
                </c:pt>
                <c:pt idx="5">
                  <c:v>1.8220442364576224</c:v>
                </c:pt>
                <c:pt idx="6">
                  <c:v>0.5387089643199735</c:v>
                </c:pt>
                <c:pt idx="7">
                  <c:v>9.2427343705361889E-2</c:v>
                </c:pt>
                <c:pt idx="8">
                  <c:v>2.0920048224585215</c:v>
                </c:pt>
              </c:numCache>
            </c:numRef>
          </c:yVal>
          <c:smooth val="0"/>
          <c:extLst>
            <c:ext xmlns:c16="http://schemas.microsoft.com/office/drawing/2014/chart" uri="{C3380CC4-5D6E-409C-BE32-E72D297353CC}">
              <c16:uniqueId val="{00000000-2A2B-4B93-9D8D-F3EA403C896F}"/>
            </c:ext>
          </c:extLst>
        </c:ser>
        <c:ser>
          <c:idx val="5"/>
          <c:order val="1"/>
          <c:tx>
            <c:strRef>
              <c:f>Rauscher!$HD$12</c:f>
              <c:strCache>
                <c:ptCount val="1"/>
                <c:pt idx="0">
                  <c:v>1+</c:v>
                </c:pt>
              </c:strCache>
            </c:strRef>
          </c:tx>
          <c:spPr>
            <a:ln w="25400" cap="rnd">
              <a:noFill/>
              <a:round/>
            </a:ln>
            <a:effectLst/>
          </c:spPr>
          <c:marker>
            <c:symbol val="circle"/>
            <c:size val="7"/>
            <c:spPr>
              <a:solidFill>
                <a:srgbClr val="33CC33"/>
              </a:solidFill>
              <a:ln>
                <a:noFill/>
              </a:ln>
            </c:spPr>
          </c:marker>
          <c:xVal>
            <c:numRef>
              <c:f>Rauscher!$HF$12:$HF$28</c:f>
              <c:numCache>
                <c:formatCode>General</c:formatCode>
                <c:ptCount val="17"/>
                <c:pt idx="0">
                  <c:v>5.117</c:v>
                </c:pt>
                <c:pt idx="1">
                  <c:v>5.2729999999999997</c:v>
                </c:pt>
                <c:pt idx="2">
                  <c:v>5.5659999999999998</c:v>
                </c:pt>
                <c:pt idx="3">
                  <c:v>5.6429999999999998</c:v>
                </c:pt>
                <c:pt idx="4">
                  <c:v>6.048</c:v>
                </c:pt>
                <c:pt idx="5">
                  <c:v>6.1970000000000001</c:v>
                </c:pt>
                <c:pt idx="6">
                  <c:v>6.3049999999999997</c:v>
                </c:pt>
                <c:pt idx="7">
                  <c:v>6.42</c:v>
                </c:pt>
                <c:pt idx="8">
                  <c:v>6.51</c:v>
                </c:pt>
                <c:pt idx="9">
                  <c:v>6.5860000000000003</c:v>
                </c:pt>
                <c:pt idx="10">
                  <c:v>6.7039999999999997</c:v>
                </c:pt>
                <c:pt idx="11">
                  <c:v>6.7729999999999997</c:v>
                </c:pt>
                <c:pt idx="12">
                  <c:v>6.9210000000000003</c:v>
                </c:pt>
                <c:pt idx="13">
                  <c:v>7.0110000000000001</c:v>
                </c:pt>
                <c:pt idx="14">
                  <c:v>7.0449999999999999</c:v>
                </c:pt>
                <c:pt idx="15">
                  <c:v>7.2359999999999998</c:v>
                </c:pt>
                <c:pt idx="16">
                  <c:v>7.2629999999999999</c:v>
                </c:pt>
              </c:numCache>
            </c:numRef>
          </c:xVal>
          <c:yVal>
            <c:numRef>
              <c:f>Rauscher!$GZ$12:$GZ$28</c:f>
              <c:numCache>
                <c:formatCode>0.0</c:formatCode>
                <c:ptCount val="17"/>
                <c:pt idx="0">
                  <c:v>0</c:v>
                </c:pt>
                <c:pt idx="1">
                  <c:v>3.7282441940744802</c:v>
                </c:pt>
                <c:pt idx="2">
                  <c:v>102.76289413303824</c:v>
                </c:pt>
                <c:pt idx="3">
                  <c:v>16.752217336888496</c:v>
                </c:pt>
                <c:pt idx="4">
                  <c:v>4.1204341469218022</c:v>
                </c:pt>
                <c:pt idx="5">
                  <c:v>39.752536647482167</c:v>
                </c:pt>
                <c:pt idx="6">
                  <c:v>36.819383182056058</c:v>
                </c:pt>
                <c:pt idx="7">
                  <c:v>4.9591391424240188</c:v>
                </c:pt>
                <c:pt idx="8">
                  <c:v>3.0303647395486499</c:v>
                </c:pt>
                <c:pt idx="9">
                  <c:v>1.7367734972254667</c:v>
                </c:pt>
                <c:pt idx="10">
                  <c:v>8.2202782031497659</c:v>
                </c:pt>
                <c:pt idx="11">
                  <c:v>17.396266065451776</c:v>
                </c:pt>
                <c:pt idx="12">
                  <c:v>3.7014488359091366</c:v>
                </c:pt>
                <c:pt idx="13">
                  <c:v>22.728860795728341</c:v>
                </c:pt>
                <c:pt idx="14">
                  <c:v>15.313565580539516</c:v>
                </c:pt>
                <c:pt idx="15">
                  <c:v>17.460643063843623</c:v>
                </c:pt>
                <c:pt idx="16">
                  <c:v>76.349614516669462</c:v>
                </c:pt>
              </c:numCache>
            </c:numRef>
          </c:yVal>
          <c:smooth val="0"/>
          <c:extLst>
            <c:ext xmlns:c16="http://schemas.microsoft.com/office/drawing/2014/chart" uri="{C3380CC4-5D6E-409C-BE32-E72D297353CC}">
              <c16:uniqueId val="{00000001-2A2B-4B93-9D8D-F3EA403C896F}"/>
            </c:ext>
          </c:extLst>
        </c:ser>
        <c:ser>
          <c:idx val="6"/>
          <c:order val="2"/>
          <c:tx>
            <c:strRef>
              <c:f>Rauscher!$HD$29</c:f>
              <c:strCache>
                <c:ptCount val="1"/>
                <c:pt idx="0">
                  <c:v>2+</c:v>
                </c:pt>
              </c:strCache>
            </c:strRef>
          </c:tx>
          <c:spPr>
            <a:ln w="25400" cap="rnd">
              <a:noFill/>
              <a:round/>
            </a:ln>
            <a:effectLst/>
          </c:spPr>
          <c:marker>
            <c:symbol val="diamond"/>
            <c:size val="7"/>
            <c:spPr>
              <a:solidFill>
                <a:srgbClr val="0066FF"/>
              </a:solidFill>
              <a:ln>
                <a:noFill/>
              </a:ln>
            </c:spPr>
          </c:marker>
          <c:xVal>
            <c:numRef>
              <c:f>Rauscher!$HF$29:$HF$58</c:f>
              <c:numCache>
                <c:formatCode>General</c:formatCode>
                <c:ptCount val="30"/>
                <c:pt idx="0">
                  <c:v>5.226</c:v>
                </c:pt>
                <c:pt idx="1">
                  <c:v>5.4969999999999999</c:v>
                </c:pt>
                <c:pt idx="2">
                  <c:v>5.5010000000000003</c:v>
                </c:pt>
                <c:pt idx="3">
                  <c:v>5.6449999999999996</c:v>
                </c:pt>
                <c:pt idx="4">
                  <c:v>5.6680000000000001</c:v>
                </c:pt>
                <c:pt idx="5">
                  <c:v>5.8460000000000001</c:v>
                </c:pt>
                <c:pt idx="6">
                  <c:v>5.9889999999999999</c:v>
                </c:pt>
                <c:pt idx="7">
                  <c:v>6.0720000000000001</c:v>
                </c:pt>
                <c:pt idx="8">
                  <c:v>6.1109999999999998</c:v>
                </c:pt>
                <c:pt idx="9">
                  <c:v>6.1280000000000001</c:v>
                </c:pt>
                <c:pt idx="10">
                  <c:v>6.2450000000000001</c:v>
                </c:pt>
                <c:pt idx="11">
                  <c:v>6.3010000000000002</c:v>
                </c:pt>
                <c:pt idx="12">
                  <c:v>6.3940000000000001</c:v>
                </c:pt>
                <c:pt idx="13">
                  <c:v>6.4210000000000003</c:v>
                </c:pt>
                <c:pt idx="14">
                  <c:v>6.4770000000000003</c:v>
                </c:pt>
                <c:pt idx="15">
                  <c:v>6.4950000000000001</c:v>
                </c:pt>
                <c:pt idx="16">
                  <c:v>6.609</c:v>
                </c:pt>
                <c:pt idx="17">
                  <c:v>6.62</c:v>
                </c:pt>
                <c:pt idx="18">
                  <c:v>6.6379999999999999</c:v>
                </c:pt>
                <c:pt idx="19">
                  <c:v>6.7430000000000003</c:v>
                </c:pt>
                <c:pt idx="20">
                  <c:v>6.766</c:v>
                </c:pt>
                <c:pt idx="21">
                  <c:v>6.7789999999999999</c:v>
                </c:pt>
                <c:pt idx="22">
                  <c:v>6.8220000000000001</c:v>
                </c:pt>
                <c:pt idx="23">
                  <c:v>6.9459999999999997</c:v>
                </c:pt>
                <c:pt idx="24">
                  <c:v>6.9669999999999996</c:v>
                </c:pt>
                <c:pt idx="25">
                  <c:v>7.0359999999999996</c:v>
                </c:pt>
                <c:pt idx="26">
                  <c:v>7.1639999999999997</c:v>
                </c:pt>
                <c:pt idx="27">
                  <c:v>7.1790000000000003</c:v>
                </c:pt>
                <c:pt idx="28">
                  <c:v>7.2430000000000003</c:v>
                </c:pt>
                <c:pt idx="29">
                  <c:v>7.2530000000000001</c:v>
                </c:pt>
              </c:numCache>
            </c:numRef>
          </c:xVal>
          <c:yVal>
            <c:numRef>
              <c:f>Rauscher!$GZ$29:$GZ$58</c:f>
              <c:numCache>
                <c:formatCode>0.0</c:formatCode>
                <c:ptCount val="30"/>
                <c:pt idx="0">
                  <c:v>0.29165317369562305</c:v>
                </c:pt>
                <c:pt idx="1">
                  <c:v>0.80350118678464943</c:v>
                </c:pt>
                <c:pt idx="2">
                  <c:v>22.510613876121504</c:v>
                </c:pt>
                <c:pt idx="3">
                  <c:v>89.940678212332031</c:v>
                </c:pt>
                <c:pt idx="4">
                  <c:v>14.134387926757</c:v>
                </c:pt>
                <c:pt idx="5">
                  <c:v>4.5960028633804839</c:v>
                </c:pt>
                <c:pt idx="6">
                  <c:v>57.082372730113477</c:v>
                </c:pt>
                <c:pt idx="7">
                  <c:v>200.56617367735763</c:v>
                </c:pt>
                <c:pt idx="8">
                  <c:v>23.577977860021644</c:v>
                </c:pt>
                <c:pt idx="9">
                  <c:v>16.559393809608384</c:v>
                </c:pt>
                <c:pt idx="10">
                  <c:v>9.393234616699667</c:v>
                </c:pt>
                <c:pt idx="11">
                  <c:v>16.472450021133184</c:v>
                </c:pt>
                <c:pt idx="12">
                  <c:v>10.187858818934544</c:v>
                </c:pt>
                <c:pt idx="13">
                  <c:v>7.4583016085286289</c:v>
                </c:pt>
                <c:pt idx="14">
                  <c:v>7.7154461173817381</c:v>
                </c:pt>
                <c:pt idx="15">
                  <c:v>6.7324592506683087</c:v>
                </c:pt>
                <c:pt idx="16">
                  <c:v>0.8456587423878632</c:v>
                </c:pt>
                <c:pt idx="17">
                  <c:v>0.55753414097481113</c:v>
                </c:pt>
                <c:pt idx="18">
                  <c:v>2.1435419927461212</c:v>
                </c:pt>
                <c:pt idx="19">
                  <c:v>12.2450793148773</c:v>
                </c:pt>
                <c:pt idx="20">
                  <c:v>4.6736132393502992</c:v>
                </c:pt>
                <c:pt idx="21">
                  <c:v>3.0234847419490989</c:v>
                </c:pt>
                <c:pt idx="22">
                  <c:v>1.9199817437164486</c:v>
                </c:pt>
                <c:pt idx="23">
                  <c:v>13.046871478827294</c:v>
                </c:pt>
                <c:pt idx="24">
                  <c:v>4.3079578104459815</c:v>
                </c:pt>
                <c:pt idx="25">
                  <c:v>0.47402459761039578</c:v>
                </c:pt>
                <c:pt idx="26">
                  <c:v>5.9958435401792762</c:v>
                </c:pt>
                <c:pt idx="27">
                  <c:v>18.833847179770935</c:v>
                </c:pt>
                <c:pt idx="28">
                  <c:v>5.513574595688695</c:v>
                </c:pt>
                <c:pt idx="29">
                  <c:v>38.894897868762541</c:v>
                </c:pt>
              </c:numCache>
            </c:numRef>
          </c:yVal>
          <c:smooth val="0"/>
          <c:extLst>
            <c:ext xmlns:c16="http://schemas.microsoft.com/office/drawing/2014/chart" uri="{C3380CC4-5D6E-409C-BE32-E72D297353CC}">
              <c16:uniqueId val="{00000002-2A2B-4B93-9D8D-F3EA403C896F}"/>
            </c:ext>
          </c:extLst>
        </c:ser>
        <c:ser>
          <c:idx val="7"/>
          <c:order val="3"/>
          <c:tx>
            <c:strRef>
              <c:f>Rauscher!$HD$59</c:f>
              <c:strCache>
                <c:ptCount val="1"/>
                <c:pt idx="0">
                  <c:v>3+</c:v>
                </c:pt>
              </c:strCache>
            </c:strRef>
          </c:tx>
          <c:spPr>
            <a:ln w="25400">
              <a:noFill/>
            </a:ln>
          </c:spPr>
          <c:marker>
            <c:symbol val="x"/>
            <c:size val="7"/>
            <c:spPr>
              <a:noFill/>
              <a:ln w="25400">
                <a:solidFill>
                  <a:srgbClr val="FF9900"/>
                </a:solidFill>
              </a:ln>
            </c:spPr>
          </c:marker>
          <c:xVal>
            <c:numRef>
              <c:f>Rauscher!$HF$59:$HF$86</c:f>
              <c:numCache>
                <c:formatCode>General</c:formatCode>
                <c:ptCount val="28"/>
                <c:pt idx="0">
                  <c:v>5.2519999999999998</c:v>
                </c:pt>
                <c:pt idx="1">
                  <c:v>5.375</c:v>
                </c:pt>
                <c:pt idx="2">
                  <c:v>5.5419999999999998</c:v>
                </c:pt>
                <c:pt idx="3">
                  <c:v>5.5570000000000004</c:v>
                </c:pt>
                <c:pt idx="4">
                  <c:v>5.93</c:v>
                </c:pt>
                <c:pt idx="5">
                  <c:v>5.9770000000000003</c:v>
                </c:pt>
                <c:pt idx="6">
                  <c:v>6.1059999999999999</c:v>
                </c:pt>
                <c:pt idx="7">
                  <c:v>6.1120000000000001</c:v>
                </c:pt>
                <c:pt idx="8">
                  <c:v>6.1959999999999997</c:v>
                </c:pt>
                <c:pt idx="9">
                  <c:v>6.351</c:v>
                </c:pt>
                <c:pt idx="10">
                  <c:v>6.3929999999999998</c:v>
                </c:pt>
                <c:pt idx="11">
                  <c:v>6.4050000000000002</c:v>
                </c:pt>
                <c:pt idx="12">
                  <c:v>6.4290000000000003</c:v>
                </c:pt>
                <c:pt idx="13">
                  <c:v>6.6260000000000003</c:v>
                </c:pt>
                <c:pt idx="14">
                  <c:v>6.6420000000000003</c:v>
                </c:pt>
                <c:pt idx="15">
                  <c:v>6.7439999999999998</c:v>
                </c:pt>
                <c:pt idx="16">
                  <c:v>6.8490000000000002</c:v>
                </c:pt>
                <c:pt idx="17">
                  <c:v>6.8579999999999997</c:v>
                </c:pt>
                <c:pt idx="18">
                  <c:v>6.915</c:v>
                </c:pt>
                <c:pt idx="19">
                  <c:v>6.9809999999999999</c:v>
                </c:pt>
                <c:pt idx="20">
                  <c:v>7.06</c:v>
                </c:pt>
                <c:pt idx="21">
                  <c:v>7.0940000000000003</c:v>
                </c:pt>
                <c:pt idx="22">
                  <c:v>7.133</c:v>
                </c:pt>
                <c:pt idx="23">
                  <c:v>7.18</c:v>
                </c:pt>
                <c:pt idx="24">
                  <c:v>7.2169999999999996</c:v>
                </c:pt>
                <c:pt idx="25">
                  <c:v>7.2469999999999999</c:v>
                </c:pt>
                <c:pt idx="26">
                  <c:v>7.2679999999999998</c:v>
                </c:pt>
                <c:pt idx="27">
                  <c:v>7.29</c:v>
                </c:pt>
              </c:numCache>
            </c:numRef>
          </c:xVal>
          <c:yVal>
            <c:numRef>
              <c:f>Rauscher!$GZ$59:$GZ$86</c:f>
              <c:numCache>
                <c:formatCode>0.0</c:formatCode>
                <c:ptCount val="28"/>
                <c:pt idx="0">
                  <c:v>441.4590904429366</c:v>
                </c:pt>
                <c:pt idx="1">
                  <c:v>2.5221021394467669</c:v>
                </c:pt>
                <c:pt idx="2">
                  <c:v>14.490138613557821</c:v>
                </c:pt>
                <c:pt idx="3">
                  <c:v>9.089695598582809</c:v>
                </c:pt>
                <c:pt idx="4">
                  <c:v>1.3227223138413178</c:v>
                </c:pt>
                <c:pt idx="5">
                  <c:v>0.26011227864740449</c:v>
                </c:pt>
                <c:pt idx="6">
                  <c:v>7.7838072267796727</c:v>
                </c:pt>
                <c:pt idx="7">
                  <c:v>0.19022944376403308</c:v>
                </c:pt>
                <c:pt idx="8">
                  <c:v>2.9480217771547861</c:v>
                </c:pt>
                <c:pt idx="9">
                  <c:v>2.1714284887074857</c:v>
                </c:pt>
                <c:pt idx="10">
                  <c:v>7.8206950078774993</c:v>
                </c:pt>
                <c:pt idx="11">
                  <c:v>8.6303175701708312</c:v>
                </c:pt>
                <c:pt idx="12">
                  <c:v>7.8721857390147196</c:v>
                </c:pt>
                <c:pt idx="13">
                  <c:v>1.8248561727083898</c:v>
                </c:pt>
                <c:pt idx="14">
                  <c:v>7.1037661326528649</c:v>
                </c:pt>
                <c:pt idx="15">
                  <c:v>0.17498328384689441</c:v>
                </c:pt>
                <c:pt idx="16">
                  <c:v>0.73250560713765711</c:v>
                </c:pt>
                <c:pt idx="17">
                  <c:v>5.636882108547284</c:v>
                </c:pt>
                <c:pt idx="18">
                  <c:v>0.97718796573476296</c:v>
                </c:pt>
                <c:pt idx="19">
                  <c:v>3.1297767576415811</c:v>
                </c:pt>
                <c:pt idx="20">
                  <c:v>15.407574363557163</c:v>
                </c:pt>
                <c:pt idx="21">
                  <c:v>2.4829598919212099</c:v>
                </c:pt>
                <c:pt idx="22">
                  <c:v>0.87313462971997435</c:v>
                </c:pt>
                <c:pt idx="23">
                  <c:v>13.020557312747025</c:v>
                </c:pt>
                <c:pt idx="24">
                  <c:v>0.41978869516240319</c:v>
                </c:pt>
                <c:pt idx="25">
                  <c:v>1.0957315901644842</c:v>
                </c:pt>
                <c:pt idx="26">
                  <c:v>6.8510020676658545</c:v>
                </c:pt>
                <c:pt idx="27">
                  <c:v>2.9432057334886945</c:v>
                </c:pt>
              </c:numCache>
            </c:numRef>
          </c:yVal>
          <c:smooth val="0"/>
          <c:extLst>
            <c:ext xmlns:c16="http://schemas.microsoft.com/office/drawing/2014/chart" uri="{C3380CC4-5D6E-409C-BE32-E72D297353CC}">
              <c16:uniqueId val="{00000003-2A2B-4B93-9D8D-F3EA403C896F}"/>
            </c:ext>
          </c:extLst>
        </c:ser>
        <c:ser>
          <c:idx val="3"/>
          <c:order val="4"/>
          <c:tx>
            <c:strRef>
              <c:f>Rauscher!$HD$87</c:f>
              <c:strCache>
                <c:ptCount val="1"/>
                <c:pt idx="0">
                  <c:v>4+</c:v>
                </c:pt>
              </c:strCache>
            </c:strRef>
          </c:tx>
          <c:spPr>
            <a:ln w="25400" cap="rnd">
              <a:noFill/>
              <a:round/>
            </a:ln>
            <a:effectLst/>
          </c:spPr>
          <c:marker>
            <c:symbol val="triangle"/>
            <c:size val="7"/>
            <c:spPr>
              <a:solidFill>
                <a:srgbClr val="7030A0"/>
              </a:solidFill>
              <a:ln>
                <a:noFill/>
              </a:ln>
            </c:spPr>
          </c:marker>
          <c:xVal>
            <c:numRef>
              <c:f>Rauscher!$HF$87:$HF$113</c:f>
              <c:numCache>
                <c:formatCode>General</c:formatCode>
                <c:ptCount val="27"/>
                <c:pt idx="0">
                  <c:v>5.26</c:v>
                </c:pt>
                <c:pt idx="1">
                  <c:v>5.3280000000000003</c:v>
                </c:pt>
                <c:pt idx="2">
                  <c:v>5.3460000000000001</c:v>
                </c:pt>
                <c:pt idx="3">
                  <c:v>5.593</c:v>
                </c:pt>
                <c:pt idx="4">
                  <c:v>5.7080000000000002</c:v>
                </c:pt>
                <c:pt idx="5">
                  <c:v>5.9160000000000004</c:v>
                </c:pt>
                <c:pt idx="6">
                  <c:v>5.95</c:v>
                </c:pt>
                <c:pt idx="7">
                  <c:v>6.0490000000000004</c:v>
                </c:pt>
                <c:pt idx="8">
                  <c:v>6.0640000000000001</c:v>
                </c:pt>
                <c:pt idx="9">
                  <c:v>6.11</c:v>
                </c:pt>
                <c:pt idx="10">
                  <c:v>6.2539999999999996</c:v>
                </c:pt>
                <c:pt idx="11">
                  <c:v>6.2690000000000001</c:v>
                </c:pt>
                <c:pt idx="12">
                  <c:v>6.39</c:v>
                </c:pt>
                <c:pt idx="13">
                  <c:v>6.4580000000000002</c:v>
                </c:pt>
                <c:pt idx="14">
                  <c:v>6.5609999999999999</c:v>
                </c:pt>
                <c:pt idx="15">
                  <c:v>6.6070000000000002</c:v>
                </c:pt>
                <c:pt idx="16">
                  <c:v>6.7619999999999996</c:v>
                </c:pt>
                <c:pt idx="17">
                  <c:v>6.8730000000000002</c:v>
                </c:pt>
                <c:pt idx="18">
                  <c:v>6.9130000000000003</c:v>
                </c:pt>
                <c:pt idx="19">
                  <c:v>6.9269999999999996</c:v>
                </c:pt>
                <c:pt idx="20">
                  <c:v>6.99</c:v>
                </c:pt>
                <c:pt idx="21">
                  <c:v>7.0129999999999999</c:v>
                </c:pt>
                <c:pt idx="22">
                  <c:v>7.0819999999999999</c:v>
                </c:pt>
                <c:pt idx="23">
                  <c:v>7.1349999999999998</c:v>
                </c:pt>
                <c:pt idx="24">
                  <c:v>7.1970000000000001</c:v>
                </c:pt>
                <c:pt idx="25">
                  <c:v>7.2380000000000004</c:v>
                </c:pt>
                <c:pt idx="26">
                  <c:v>7.2610000000000001</c:v>
                </c:pt>
              </c:numCache>
            </c:numRef>
          </c:xVal>
          <c:yVal>
            <c:numRef>
              <c:f>Rauscher!$GZ$87:$GZ$113</c:f>
              <c:numCache>
                <c:formatCode>0.0</c:formatCode>
                <c:ptCount val="27"/>
                <c:pt idx="0">
                  <c:v>0.45079030486488048</c:v>
                </c:pt>
                <c:pt idx="1">
                  <c:v>2.8186171290156001</c:v>
                </c:pt>
                <c:pt idx="2">
                  <c:v>1.0514889687495517</c:v>
                </c:pt>
                <c:pt idx="3">
                  <c:v>0.44484228502314521</c:v>
                </c:pt>
                <c:pt idx="4">
                  <c:v>27.656927249005737</c:v>
                </c:pt>
                <c:pt idx="5">
                  <c:v>3.7161310906028406</c:v>
                </c:pt>
                <c:pt idx="6">
                  <c:v>6.0289834940901041</c:v>
                </c:pt>
                <c:pt idx="7">
                  <c:v>14.457320683519701</c:v>
                </c:pt>
                <c:pt idx="8">
                  <c:v>0.48996727923129763</c:v>
                </c:pt>
                <c:pt idx="9">
                  <c:v>0.21848946868843158</c:v>
                </c:pt>
                <c:pt idx="10">
                  <c:v>6.231120524694493</c:v>
                </c:pt>
                <c:pt idx="11">
                  <c:v>2.3372586079309768E-2</c:v>
                </c:pt>
                <c:pt idx="12">
                  <c:v>2.9117419000921219</c:v>
                </c:pt>
                <c:pt idx="13">
                  <c:v>1.3457329767918422</c:v>
                </c:pt>
                <c:pt idx="14">
                  <c:v>5.8464461324823497E-2</c:v>
                </c:pt>
                <c:pt idx="15">
                  <c:v>1.1626351646424247</c:v>
                </c:pt>
                <c:pt idx="16">
                  <c:v>1.5679268029051423</c:v>
                </c:pt>
                <c:pt idx="17">
                  <c:v>2.7125960135688936</c:v>
                </c:pt>
                <c:pt idx="18">
                  <c:v>1.3729992416268495</c:v>
                </c:pt>
                <c:pt idx="19">
                  <c:v>7.5329561318850899</c:v>
                </c:pt>
                <c:pt idx="20">
                  <c:v>1.3253584219794885</c:v>
                </c:pt>
                <c:pt idx="21">
                  <c:v>11.860507527247407</c:v>
                </c:pt>
                <c:pt idx="22">
                  <c:v>0.41359550899426778</c:v>
                </c:pt>
                <c:pt idx="23">
                  <c:v>0.85626453673717384</c:v>
                </c:pt>
                <c:pt idx="24">
                  <c:v>5.9791518931788525</c:v>
                </c:pt>
                <c:pt idx="25">
                  <c:v>0.11627721551284211</c:v>
                </c:pt>
                <c:pt idx="26">
                  <c:v>4.1517831531207863</c:v>
                </c:pt>
              </c:numCache>
            </c:numRef>
          </c:yVal>
          <c:smooth val="0"/>
          <c:extLst>
            <c:ext xmlns:c16="http://schemas.microsoft.com/office/drawing/2014/chart" uri="{C3380CC4-5D6E-409C-BE32-E72D297353CC}">
              <c16:uniqueId val="{00000004-2A2B-4B93-9D8D-F3EA403C896F}"/>
            </c:ext>
          </c:extLst>
        </c:ser>
        <c:ser>
          <c:idx val="1"/>
          <c:order val="5"/>
          <c:tx>
            <c:strRef>
              <c:f>Rauscher!$HD$114</c:f>
              <c:strCache>
                <c:ptCount val="1"/>
                <c:pt idx="0">
                  <c:v>5+</c:v>
                </c:pt>
              </c:strCache>
            </c:strRef>
          </c:tx>
          <c:spPr>
            <a:ln w="25400">
              <a:noFill/>
            </a:ln>
          </c:spPr>
          <c:marker>
            <c:symbol val="plus"/>
            <c:size val="7"/>
            <c:spPr>
              <a:noFill/>
              <a:ln w="25400">
                <a:solidFill>
                  <a:srgbClr val="FF00FF"/>
                </a:solidFill>
              </a:ln>
            </c:spPr>
          </c:marker>
          <c:xVal>
            <c:numRef>
              <c:f>Rauscher!$HF$114:$HF$130</c:f>
              <c:numCache>
                <c:formatCode>General</c:formatCode>
                <c:ptCount val="17"/>
                <c:pt idx="0" formatCode="0.00">
                  <c:v>5.1879999999999997</c:v>
                </c:pt>
                <c:pt idx="1">
                  <c:v>5.51</c:v>
                </c:pt>
                <c:pt idx="2">
                  <c:v>5.758</c:v>
                </c:pt>
                <c:pt idx="3">
                  <c:v>6.0549999999999997</c:v>
                </c:pt>
                <c:pt idx="4">
                  <c:v>6.0940000000000003</c:v>
                </c:pt>
                <c:pt idx="5">
                  <c:v>6.18</c:v>
                </c:pt>
                <c:pt idx="6">
                  <c:v>6.1859999999999999</c:v>
                </c:pt>
                <c:pt idx="7">
                  <c:v>6.3250000000000002</c:v>
                </c:pt>
                <c:pt idx="8">
                  <c:v>6.43</c:v>
                </c:pt>
                <c:pt idx="9">
                  <c:v>6.4930000000000003</c:v>
                </c:pt>
                <c:pt idx="10">
                  <c:v>6.5549999999999997</c:v>
                </c:pt>
                <c:pt idx="11">
                  <c:v>6.6970000000000001</c:v>
                </c:pt>
                <c:pt idx="12">
                  <c:v>6.7519999999999998</c:v>
                </c:pt>
                <c:pt idx="13">
                  <c:v>6.7779999999999996</c:v>
                </c:pt>
                <c:pt idx="14">
                  <c:v>6.899</c:v>
                </c:pt>
                <c:pt idx="15">
                  <c:v>7.0090000000000003</c:v>
                </c:pt>
                <c:pt idx="16">
                  <c:v>7.2190000000000003</c:v>
                </c:pt>
              </c:numCache>
            </c:numRef>
          </c:xVal>
          <c:yVal>
            <c:numRef>
              <c:f>Rauscher!$GZ$114:$GZ$130</c:f>
              <c:numCache>
                <c:formatCode>0.0</c:formatCode>
                <c:ptCount val="17"/>
                <c:pt idx="0">
                  <c:v>0</c:v>
                </c:pt>
                <c:pt idx="1">
                  <c:v>0.15907797734530488</c:v>
                </c:pt>
                <c:pt idx="2">
                  <c:v>0.10237965118433846</c:v>
                </c:pt>
                <c:pt idx="3">
                  <c:v>0.74092771064698659</c:v>
                </c:pt>
                <c:pt idx="4">
                  <c:v>0.11534930075253839</c:v>
                </c:pt>
                <c:pt idx="5">
                  <c:v>7.3644468505488156E-3</c:v>
                </c:pt>
                <c:pt idx="6">
                  <c:v>0.44288461378186716</c:v>
                </c:pt>
                <c:pt idx="7">
                  <c:v>5.6097108409819511E-3</c:v>
                </c:pt>
                <c:pt idx="8">
                  <c:v>0.2317310436814615</c:v>
                </c:pt>
                <c:pt idx="9">
                  <c:v>0.33746414443465311</c:v>
                </c:pt>
                <c:pt idx="10">
                  <c:v>3.1842406257692926E-2</c:v>
                </c:pt>
                <c:pt idx="11">
                  <c:v>0.13696317494293656</c:v>
                </c:pt>
                <c:pt idx="12">
                  <c:v>0.12650756083599798</c:v>
                </c:pt>
                <c:pt idx="13">
                  <c:v>0.1681441765319561</c:v>
                </c:pt>
                <c:pt idx="14">
                  <c:v>0.89553647328596075</c:v>
                </c:pt>
                <c:pt idx="15">
                  <c:v>6.2287492870751512E-2</c:v>
                </c:pt>
                <c:pt idx="16">
                  <c:v>0.31071497776128093</c:v>
                </c:pt>
              </c:numCache>
            </c:numRef>
          </c:yVal>
          <c:smooth val="0"/>
          <c:extLst>
            <c:ext xmlns:c16="http://schemas.microsoft.com/office/drawing/2014/chart" uri="{C3380CC4-5D6E-409C-BE32-E72D297353CC}">
              <c16:uniqueId val="{00000005-2A2B-4B93-9D8D-F3EA403C896F}"/>
            </c:ext>
          </c:extLst>
        </c:ser>
        <c:dLbls>
          <c:showLegendKey val="0"/>
          <c:showVal val="0"/>
          <c:showCatName val="0"/>
          <c:showSerName val="0"/>
          <c:showPercent val="0"/>
          <c:showBubbleSize val="0"/>
        </c:dLbls>
        <c:axId val="2118036656"/>
        <c:axId val="2118037072"/>
      </c:scatterChart>
      <c:valAx>
        <c:axId val="2118036656"/>
        <c:scaling>
          <c:orientation val="minMax"/>
          <c:min val="5"/>
        </c:scaling>
        <c:delete val="0"/>
        <c:axPos val="b"/>
        <c:majorGridlines>
          <c:spPr>
            <a:ln w="9525" cap="flat" cmpd="sng" algn="ctr">
              <a:solidFill>
                <a:schemeClr val="tx1">
                  <a:lumMod val="15000"/>
                  <a:lumOff val="85000"/>
                </a:schemeClr>
              </a:solidFill>
              <a:round/>
            </a:ln>
            <a:effectLst/>
          </c:spPr>
        </c:majorGridlines>
        <c:title>
          <c:tx>
            <c:rich>
              <a:bodyPr rot="0" vert="horz"/>
              <a:lstStyle/>
              <a:p>
                <a:pPr>
                  <a:defRPr/>
                </a:pPr>
                <a:r>
                  <a:rPr lang="en-US" i="1" dirty="0"/>
                  <a:t>E</a:t>
                </a:r>
                <a:r>
                  <a:rPr lang="en-US" i="1" baseline="-25000" dirty="0"/>
                  <a:t>x</a:t>
                </a:r>
                <a:r>
                  <a:rPr lang="en-US" dirty="0"/>
                  <a:t> </a:t>
                </a:r>
                <a:r>
                  <a:rPr lang="en-US" baseline="30000" dirty="0"/>
                  <a:t>60</a:t>
                </a:r>
                <a:r>
                  <a:rPr lang="en-US" dirty="0"/>
                  <a:t>Zn (MeV)</a:t>
                </a:r>
              </a:p>
            </c:rich>
          </c:tx>
          <c:overlay val="0"/>
          <c:spPr>
            <a:noFill/>
            <a:ln>
              <a:noFill/>
            </a:ln>
            <a:effectLst/>
          </c:spPr>
        </c:title>
        <c:numFmt formatCode="#,##0.0" sourceLinked="0"/>
        <c:majorTickMark val="none"/>
        <c:minorTickMark val="none"/>
        <c:tickLblPos val="nextTo"/>
        <c:spPr>
          <a:noFill/>
          <a:ln w="9525" cap="flat" cmpd="sng" algn="ctr">
            <a:solidFill>
              <a:schemeClr val="tx1">
                <a:lumMod val="25000"/>
                <a:lumOff val="75000"/>
              </a:schemeClr>
            </a:solidFill>
            <a:round/>
          </a:ln>
          <a:effectLst/>
        </c:spPr>
        <c:txPr>
          <a:bodyPr rot="-60000000" vert="horz"/>
          <a:lstStyle/>
          <a:p>
            <a:pPr>
              <a:defRPr/>
            </a:pPr>
            <a:endParaRPr lang="en-US"/>
          </a:p>
        </c:txPr>
        <c:crossAx val="2118037072"/>
        <c:crossesAt val="1.0000000000000002E-3"/>
        <c:crossBetween val="midCat"/>
      </c:valAx>
      <c:valAx>
        <c:axId val="2118037072"/>
        <c:scaling>
          <c:logBase val="10"/>
          <c:orientation val="minMax"/>
        </c:scaling>
        <c:delete val="0"/>
        <c:axPos val="l"/>
        <c:majorGridlines>
          <c:spPr>
            <a:ln w="9525" cap="flat" cmpd="sng" algn="ctr">
              <a:solidFill>
                <a:schemeClr val="tx1">
                  <a:lumMod val="15000"/>
                  <a:lumOff val="85000"/>
                </a:schemeClr>
              </a:solidFill>
              <a:round/>
            </a:ln>
            <a:effectLst/>
          </c:spPr>
        </c:majorGridlines>
        <c:title>
          <c:tx>
            <c:rich>
              <a:bodyPr rot="-5400000" vert="horz"/>
              <a:lstStyle/>
              <a:p>
                <a:pPr>
                  <a:defRPr/>
                </a:pPr>
                <a:r>
                  <a:rPr lang="en-US" altLang="zh-CN" i="1" dirty="0"/>
                  <a:t>Γ</a:t>
                </a:r>
                <a:r>
                  <a:rPr lang="en-US" altLang="zh-CN" i="1" baseline="-25000" dirty="0"/>
                  <a:t>p</a:t>
                </a:r>
                <a:r>
                  <a:rPr lang="en-US" altLang="zh-CN" dirty="0"/>
                  <a:t>  </a:t>
                </a:r>
                <a:r>
                  <a:rPr lang="en-US" dirty="0"/>
                  <a:t>Brown/Rauscher</a:t>
                </a:r>
              </a:p>
            </c:rich>
          </c:tx>
          <c:overlay val="0"/>
          <c:spPr>
            <a:noFill/>
            <a:ln>
              <a:noFill/>
            </a:ln>
            <a:effectLst/>
          </c:spPr>
        </c:title>
        <c:numFmt formatCode="General" sourceLinked="0"/>
        <c:majorTickMark val="none"/>
        <c:minorTickMark val="none"/>
        <c:tickLblPos val="nextTo"/>
        <c:spPr>
          <a:noFill/>
          <a:ln w="9525" cap="flat" cmpd="sng" algn="ctr">
            <a:solidFill>
              <a:schemeClr val="tx1">
                <a:lumMod val="25000"/>
                <a:lumOff val="75000"/>
              </a:schemeClr>
            </a:solidFill>
            <a:round/>
          </a:ln>
          <a:effectLst/>
        </c:spPr>
        <c:txPr>
          <a:bodyPr rot="-60000000" vert="horz"/>
          <a:lstStyle/>
          <a:p>
            <a:pPr>
              <a:defRPr/>
            </a:pPr>
            <a:endParaRPr lang="en-US"/>
          </a:p>
        </c:txPr>
        <c:crossAx val="2118036656"/>
        <c:crosses val="autoZero"/>
        <c:crossBetween val="midCat"/>
      </c:valAx>
    </c:plotArea>
    <c:legend>
      <c:legendPos val="r"/>
      <c:overlay val="0"/>
      <c:spPr>
        <a:noFill/>
        <a:ln>
          <a:noFill/>
        </a:ln>
        <a:effectLst/>
      </c:spPr>
      <c:txPr>
        <a:bodyPr rot="0" vert="horz"/>
        <a:lstStyle/>
        <a:p>
          <a:pPr>
            <a:defRPr/>
          </a:pPr>
          <a:endParaRPr lang="en-US"/>
        </a:p>
      </c:txPr>
    </c:legend>
    <c:plotVisOnly val="1"/>
    <c:dispBlanksAs val="gap"/>
    <c:showDLblsOverMax val="0"/>
    <c:extLst/>
  </c:chart>
  <c:txPr>
    <a:bodyPr/>
    <a:lstStyle/>
    <a:p>
      <a:pPr>
        <a:defRPr sz="2400" b="0">
          <a:solidFill>
            <a:schemeClr val="tx1"/>
          </a:solidFill>
          <a:latin typeface="Cambria" panose="02040503050406030204" pitchFamily="18" charset="0"/>
          <a:ea typeface="Cambria" panose="02040503050406030204" pitchFamily="18" charset="0"/>
        </a:defRPr>
      </a:pPr>
      <a:endParaRPr lang="en-US"/>
    </a:p>
  </c:txPr>
  <c:externalData r:id="rId2">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scatterChart>
        <c:scatterStyle val="smoothMarker"/>
        <c:varyColors val="0"/>
        <c:ser>
          <c:idx val="1"/>
          <c:order val="0"/>
          <c:tx>
            <c:strRef>
              <c:f>Rauscher!$Z$2300</c:f>
              <c:strCache>
                <c:ptCount val="1"/>
                <c:pt idx="0">
                  <c:v>59Cu(p,α)56Ni Lab rate</c:v>
                </c:pt>
              </c:strCache>
            </c:strRef>
          </c:tx>
          <c:spPr>
            <a:ln w="25400">
              <a:solidFill>
                <a:srgbClr val="FF0000"/>
              </a:solidFill>
            </a:ln>
          </c:spPr>
          <c:marker>
            <c:symbol val="none"/>
          </c:marker>
          <c:xVal>
            <c:numRef>
              <c:f>Rauscher!$AA$1:$AX$1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Rauscher!$AA$2300:$AX$2300</c:f>
              <c:numCache>
                <c:formatCode>0.00E+00</c:formatCode>
                <c:ptCount val="24"/>
                <c:pt idx="0">
                  <c:v>1.3400000000000001E-24</c:v>
                </c:pt>
                <c:pt idx="1">
                  <c:v>1.07E-19</c:v>
                </c:pt>
                <c:pt idx="2">
                  <c:v>1.4300000000000001E-16</c:v>
                </c:pt>
                <c:pt idx="3">
                  <c:v>1.2999999999999999E-12</c:v>
                </c:pt>
                <c:pt idx="4">
                  <c:v>3.7100000000000001E-10</c:v>
                </c:pt>
                <c:pt idx="5">
                  <c:v>1.81E-8</c:v>
                </c:pt>
                <c:pt idx="6">
                  <c:v>3.1399999999999998E-7</c:v>
                </c:pt>
                <c:pt idx="7">
                  <c:v>2.8399999999999999E-6</c:v>
                </c:pt>
                <c:pt idx="8">
                  <c:v>1.6500000000000001E-5</c:v>
                </c:pt>
                <c:pt idx="9">
                  <c:v>7.0400000000000004E-5</c:v>
                </c:pt>
                <c:pt idx="10">
                  <c:v>2.41E-4</c:v>
                </c:pt>
                <c:pt idx="11">
                  <c:v>1.7399999999999999E-2</c:v>
                </c:pt>
                <c:pt idx="12">
                  <c:v>0.29399999999999998</c:v>
                </c:pt>
                <c:pt idx="13">
                  <c:v>2.56</c:v>
                </c:pt>
                <c:pt idx="14">
                  <c:v>14.8</c:v>
                </c:pt>
                <c:pt idx="15">
                  <c:v>63.4</c:v>
                </c:pt>
                <c:pt idx="16">
                  <c:v>216</c:v>
                </c:pt>
                <c:pt idx="17">
                  <c:v>610</c:v>
                </c:pt>
                <c:pt idx="18">
                  <c:v>1490</c:v>
                </c:pt>
                <c:pt idx="19">
                  <c:v>6230</c:v>
                </c:pt>
                <c:pt idx="20">
                  <c:v>18600</c:v>
                </c:pt>
                <c:pt idx="21">
                  <c:v>44000</c:v>
                </c:pt>
                <c:pt idx="22">
                  <c:v>87600</c:v>
                </c:pt>
                <c:pt idx="23">
                  <c:v>154000</c:v>
                </c:pt>
              </c:numCache>
            </c:numRef>
          </c:yVal>
          <c:smooth val="1"/>
          <c:extLst>
            <c:ext xmlns:c16="http://schemas.microsoft.com/office/drawing/2014/chart" uri="{C3380CC4-5D6E-409C-BE32-E72D297353CC}">
              <c16:uniqueId val="{00000000-872D-4FCD-8566-89D2657404EB}"/>
            </c:ext>
          </c:extLst>
        </c:ser>
        <c:ser>
          <c:idx val="2"/>
          <c:order val="1"/>
          <c:tx>
            <c:strRef>
              <c:f>Rauscher!$Z$2301</c:f>
              <c:strCache>
                <c:ptCount val="1"/>
                <c:pt idx="0">
                  <c:v>59Cu(p,α)56Ni Stellar rate</c:v>
                </c:pt>
              </c:strCache>
            </c:strRef>
          </c:tx>
          <c:spPr>
            <a:ln w="22225">
              <a:solidFill>
                <a:srgbClr val="0066FF"/>
              </a:solidFill>
            </a:ln>
          </c:spPr>
          <c:marker>
            <c:symbol val="none"/>
          </c:marker>
          <c:xVal>
            <c:numRef>
              <c:f>Rauscher!$AA$1:$AX$1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extLst xmlns:c15="http://schemas.microsoft.com/office/drawing/2012/chart"/>
            </c:numRef>
          </c:xVal>
          <c:yVal>
            <c:numRef>
              <c:f>Rauscher!$AA$2301:$AX$2301</c:f>
              <c:numCache>
                <c:formatCode>0.00E+00</c:formatCode>
                <c:ptCount val="24"/>
                <c:pt idx="0">
                  <c:v>1.3400000000000001E-24</c:v>
                </c:pt>
                <c:pt idx="1">
                  <c:v>1.07E-19</c:v>
                </c:pt>
                <c:pt idx="2">
                  <c:v>1.4300000000000001E-16</c:v>
                </c:pt>
                <c:pt idx="3">
                  <c:v>1.2999999999999999E-12</c:v>
                </c:pt>
                <c:pt idx="4">
                  <c:v>3.7100000000000001E-10</c:v>
                </c:pt>
                <c:pt idx="5">
                  <c:v>1.81E-8</c:v>
                </c:pt>
                <c:pt idx="6">
                  <c:v>3.1399999999999998E-7</c:v>
                </c:pt>
                <c:pt idx="7">
                  <c:v>2.8399999999999999E-6</c:v>
                </c:pt>
                <c:pt idx="8">
                  <c:v>1.6500000000000001E-5</c:v>
                </c:pt>
                <c:pt idx="9">
                  <c:v>7.0500000000000006E-5</c:v>
                </c:pt>
                <c:pt idx="10">
                  <c:v>2.41E-4</c:v>
                </c:pt>
                <c:pt idx="11">
                  <c:v>1.77E-2</c:v>
                </c:pt>
                <c:pt idx="12">
                  <c:v>0.312</c:v>
                </c:pt>
                <c:pt idx="13">
                  <c:v>2.89</c:v>
                </c:pt>
                <c:pt idx="14">
                  <c:v>17.8</c:v>
                </c:pt>
                <c:pt idx="15">
                  <c:v>80.900000000000006</c:v>
                </c:pt>
                <c:pt idx="16">
                  <c:v>289</c:v>
                </c:pt>
                <c:pt idx="17">
                  <c:v>848</c:v>
                </c:pt>
                <c:pt idx="18">
                  <c:v>2120</c:v>
                </c:pt>
                <c:pt idx="19">
                  <c:v>9110</c:v>
                </c:pt>
                <c:pt idx="20">
                  <c:v>26700</c:v>
                </c:pt>
                <c:pt idx="21">
                  <c:v>59800</c:v>
                </c:pt>
                <c:pt idx="22">
                  <c:v>112000</c:v>
                </c:pt>
                <c:pt idx="23">
                  <c:v>187000</c:v>
                </c:pt>
              </c:numCache>
            </c:numRef>
          </c:yVal>
          <c:smooth val="1"/>
          <c:extLst xmlns:c15="http://schemas.microsoft.com/office/drawing/2012/chart">
            <c:ext xmlns:c16="http://schemas.microsoft.com/office/drawing/2014/chart" uri="{C3380CC4-5D6E-409C-BE32-E72D297353CC}">
              <c16:uniqueId val="{00000001-872D-4FCD-8566-89D2657404EB}"/>
            </c:ext>
          </c:extLst>
        </c:ser>
        <c:dLbls>
          <c:showLegendKey val="0"/>
          <c:showVal val="0"/>
          <c:showCatName val="0"/>
          <c:showSerName val="0"/>
          <c:showPercent val="0"/>
          <c:showBubbleSize val="0"/>
        </c:dLbls>
        <c:axId val="2034433680"/>
        <c:axId val="2034421616"/>
        <c:extLst/>
      </c:scatterChart>
      <c:valAx>
        <c:axId val="2034433680"/>
        <c:scaling>
          <c:orientation val="minMax"/>
          <c:max val="5"/>
          <c:min val="0"/>
        </c:scaling>
        <c:delete val="0"/>
        <c:axPos val="b"/>
        <c:majorGridlines>
          <c:spPr>
            <a:ln w="9525" cap="flat" cmpd="sng" algn="ctr">
              <a:solidFill>
                <a:schemeClr val="tx1">
                  <a:lumMod val="15000"/>
                  <a:lumOff val="85000"/>
                </a:schemeClr>
              </a:solidFill>
              <a:round/>
            </a:ln>
            <a:effectLst/>
          </c:spPr>
        </c:majorGridlines>
        <c:title>
          <c:tx>
            <c:rich>
              <a:bodyPr rot="0" vert="horz"/>
              <a:lstStyle/>
              <a:p>
                <a:pPr>
                  <a:defRPr/>
                </a:pPr>
                <a:r>
                  <a:rPr lang="en-US"/>
                  <a:t>T9 (GK)</a:t>
                </a:r>
              </a:p>
            </c:rich>
          </c:tx>
          <c:overlay val="0"/>
          <c:spPr>
            <a:noFill/>
            <a:ln>
              <a:noFill/>
            </a:ln>
            <a:effectLst/>
          </c:spPr>
        </c:title>
        <c:numFmt formatCode="General" sourceLinked="1"/>
        <c:majorTickMark val="none"/>
        <c:minorTickMark val="none"/>
        <c:tickLblPos val="nextTo"/>
        <c:spPr>
          <a:noFill/>
          <a:ln w="9525" cap="flat" cmpd="sng" algn="ctr">
            <a:solidFill>
              <a:schemeClr val="tx1">
                <a:lumMod val="25000"/>
                <a:lumOff val="75000"/>
              </a:schemeClr>
            </a:solidFill>
            <a:round/>
          </a:ln>
          <a:effectLst/>
        </c:spPr>
        <c:txPr>
          <a:bodyPr rot="-60000000" vert="horz"/>
          <a:lstStyle/>
          <a:p>
            <a:pPr>
              <a:defRPr/>
            </a:pPr>
            <a:endParaRPr lang="en-US"/>
          </a:p>
        </c:txPr>
        <c:crossAx val="2034421616"/>
        <c:crossesAt val="1.0000000000000008E-14"/>
        <c:crossBetween val="midCat"/>
        <c:majorUnit val="1"/>
      </c:valAx>
      <c:valAx>
        <c:axId val="2034421616"/>
        <c:scaling>
          <c:logBase val="10"/>
          <c:orientation val="minMax"/>
          <c:max val="4000"/>
          <c:min val="1.0000000000000005E-7"/>
        </c:scaling>
        <c:delete val="0"/>
        <c:axPos val="l"/>
        <c:majorGridlines>
          <c:spPr>
            <a:ln w="9525" cap="flat" cmpd="sng" algn="ctr">
              <a:solidFill>
                <a:schemeClr val="tx1">
                  <a:lumMod val="15000"/>
                  <a:lumOff val="85000"/>
                </a:schemeClr>
              </a:solidFill>
              <a:round/>
            </a:ln>
            <a:effectLst/>
          </c:spPr>
        </c:majorGridlines>
        <c:title>
          <c:tx>
            <c:rich>
              <a:bodyPr rot="-5400000" vert="horz"/>
              <a:lstStyle/>
              <a:p>
                <a:pPr>
                  <a:defRPr/>
                </a:pPr>
                <a:r>
                  <a:rPr lang="en-US"/>
                  <a:t>Reaction Rate (cm3 s−1 mol−1)</a:t>
                </a:r>
              </a:p>
            </c:rich>
          </c:tx>
          <c:overlay val="0"/>
          <c:spPr>
            <a:noFill/>
            <a:ln>
              <a:noFill/>
            </a:ln>
            <a:effectLst/>
          </c:spPr>
        </c:title>
        <c:numFmt formatCode="0E+0" sourceLinked="0"/>
        <c:majorTickMark val="none"/>
        <c:minorTickMark val="none"/>
        <c:tickLblPos val="nextTo"/>
        <c:spPr>
          <a:noFill/>
          <a:ln w="9525" cap="flat" cmpd="sng" algn="ctr">
            <a:solidFill>
              <a:schemeClr val="tx1">
                <a:lumMod val="25000"/>
                <a:lumOff val="75000"/>
              </a:schemeClr>
            </a:solidFill>
            <a:round/>
          </a:ln>
          <a:effectLst/>
        </c:spPr>
        <c:txPr>
          <a:bodyPr rot="-60000000" vert="horz"/>
          <a:lstStyle/>
          <a:p>
            <a:pPr>
              <a:defRPr/>
            </a:pPr>
            <a:endParaRPr lang="en-US"/>
          </a:p>
        </c:txPr>
        <c:crossAx val="2034433680"/>
        <c:crossesAt val="0"/>
        <c:crossBetween val="midCat"/>
        <c:majorUnit val="100"/>
      </c:valAx>
    </c:plotArea>
    <c:legend>
      <c:legendPos val="t"/>
      <c:overlay val="0"/>
    </c:legend>
    <c:plotVisOnly val="1"/>
    <c:dispBlanksAs val="gap"/>
    <c:showDLblsOverMax val="0"/>
    <c:extLst/>
  </c:chart>
  <c:txPr>
    <a:bodyPr/>
    <a:lstStyle/>
    <a:p>
      <a:pPr>
        <a:defRPr sz="1600" b="0">
          <a:solidFill>
            <a:schemeClr val="tx1"/>
          </a:solidFill>
          <a:latin typeface="Cambria" panose="02040503050406030204" pitchFamily="18" charset="0"/>
          <a:ea typeface="Cambria" panose="02040503050406030204" pitchFamily="18" charset="0"/>
          <a:cs typeface="Times New Roman" panose="02020603050405020304" pitchFamily="18" charset="0"/>
        </a:defRPr>
      </a:pPr>
      <a:endParaRPr lang="en-US"/>
    </a:p>
  </c:txPr>
  <c:externalData r:id="rId1">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6842949010724004"/>
          <c:y val="0.14422572178477691"/>
          <c:w val="0.79839151461999458"/>
          <c:h val="0.65928929338378162"/>
        </c:manualLayout>
      </c:layout>
      <c:scatterChart>
        <c:scatterStyle val="smoothMarker"/>
        <c:varyColors val="0"/>
        <c:ser>
          <c:idx val="1"/>
          <c:order val="1"/>
          <c:tx>
            <c:strRef>
              <c:f>Rauscher!$F$1</c:f>
              <c:strCache>
                <c:ptCount val="1"/>
                <c:pt idx="0">
                  <c:v>Γγ (MeV)</c:v>
                </c:pt>
              </c:strCache>
            </c:strRef>
          </c:tx>
          <c:spPr>
            <a:ln w="25400">
              <a:solidFill>
                <a:srgbClr val="0066FF"/>
              </a:solidFill>
            </a:ln>
          </c:spPr>
          <c:marker>
            <c:symbol val="none"/>
          </c:marker>
          <c:xVal>
            <c:numRef>
              <c:f>Rauscher!$BB$3:$BB$302</c:f>
              <c:numCache>
                <c:formatCode>General</c:formatCode>
                <c:ptCount val="300"/>
                <c:pt idx="0">
                  <c:v>2.7094</c:v>
                </c:pt>
                <c:pt idx="1">
                  <c:v>2.7593999999999999</c:v>
                </c:pt>
                <c:pt idx="2">
                  <c:v>2.8094000000000001</c:v>
                </c:pt>
                <c:pt idx="3">
                  <c:v>2.8593999999999999</c:v>
                </c:pt>
                <c:pt idx="4">
                  <c:v>2.9094000000000002</c:v>
                </c:pt>
                <c:pt idx="5">
                  <c:v>2.9594</c:v>
                </c:pt>
                <c:pt idx="6">
                  <c:v>3.0093999999999999</c:v>
                </c:pt>
                <c:pt idx="7">
                  <c:v>3.0594000000000001</c:v>
                </c:pt>
                <c:pt idx="8">
                  <c:v>3.1093999999999999</c:v>
                </c:pt>
                <c:pt idx="9">
                  <c:v>3.1594000000000002</c:v>
                </c:pt>
                <c:pt idx="10">
                  <c:v>3.2094</c:v>
                </c:pt>
                <c:pt idx="11">
                  <c:v>3.2593999999999999</c:v>
                </c:pt>
                <c:pt idx="12">
                  <c:v>3.3094000000000001</c:v>
                </c:pt>
                <c:pt idx="13">
                  <c:v>3.3593999999999999</c:v>
                </c:pt>
                <c:pt idx="14">
                  <c:v>3.4094000000000002</c:v>
                </c:pt>
                <c:pt idx="15">
                  <c:v>3.4594</c:v>
                </c:pt>
                <c:pt idx="16">
                  <c:v>3.5093999999999999</c:v>
                </c:pt>
                <c:pt idx="17">
                  <c:v>3.5594000000000001</c:v>
                </c:pt>
                <c:pt idx="18">
                  <c:v>3.6093999999999999</c:v>
                </c:pt>
                <c:pt idx="19">
                  <c:v>3.6594000000000002</c:v>
                </c:pt>
                <c:pt idx="20">
                  <c:v>3.7094</c:v>
                </c:pt>
                <c:pt idx="21">
                  <c:v>3.7593999999999999</c:v>
                </c:pt>
                <c:pt idx="22">
                  <c:v>3.8094000000000001</c:v>
                </c:pt>
                <c:pt idx="23">
                  <c:v>3.8593999999999999</c:v>
                </c:pt>
                <c:pt idx="24">
                  <c:v>3.9094000000000002</c:v>
                </c:pt>
                <c:pt idx="25">
                  <c:v>3.9594</c:v>
                </c:pt>
                <c:pt idx="26">
                  <c:v>4.0094000000000003</c:v>
                </c:pt>
                <c:pt idx="27">
                  <c:v>4.0594000000000001</c:v>
                </c:pt>
                <c:pt idx="28">
                  <c:v>4.1093999999999999</c:v>
                </c:pt>
                <c:pt idx="29">
                  <c:v>4.1593999999999998</c:v>
                </c:pt>
                <c:pt idx="30">
                  <c:v>4.2093999999999996</c:v>
                </c:pt>
                <c:pt idx="31">
                  <c:v>4.2594000000000003</c:v>
                </c:pt>
                <c:pt idx="32">
                  <c:v>4.3094000000000001</c:v>
                </c:pt>
                <c:pt idx="33">
                  <c:v>4.3593999999999999</c:v>
                </c:pt>
                <c:pt idx="34">
                  <c:v>4.4093999999999998</c:v>
                </c:pt>
                <c:pt idx="35">
                  <c:v>4.4593999999999996</c:v>
                </c:pt>
                <c:pt idx="36">
                  <c:v>4.5094000000000003</c:v>
                </c:pt>
                <c:pt idx="37">
                  <c:v>4.5594000000000001</c:v>
                </c:pt>
                <c:pt idx="38">
                  <c:v>4.6093999999999999</c:v>
                </c:pt>
                <c:pt idx="39">
                  <c:v>4.6593999999999998</c:v>
                </c:pt>
                <c:pt idx="40">
                  <c:v>4.7093999999999996</c:v>
                </c:pt>
                <c:pt idx="41">
                  <c:v>4.7594000000000003</c:v>
                </c:pt>
                <c:pt idx="42">
                  <c:v>4.8094000000000001</c:v>
                </c:pt>
                <c:pt idx="43">
                  <c:v>4.8593999999999999</c:v>
                </c:pt>
                <c:pt idx="44">
                  <c:v>4.9093999999999998</c:v>
                </c:pt>
                <c:pt idx="45">
                  <c:v>4.9593999999999996</c:v>
                </c:pt>
                <c:pt idx="46">
                  <c:v>5.0094000000000003</c:v>
                </c:pt>
                <c:pt idx="47">
                  <c:v>5.0594000000000001</c:v>
                </c:pt>
                <c:pt idx="48">
                  <c:v>5.1093999999999999</c:v>
                </c:pt>
                <c:pt idx="49">
                  <c:v>5.1593999999999998</c:v>
                </c:pt>
                <c:pt idx="50">
                  <c:v>5.2093999999999996</c:v>
                </c:pt>
                <c:pt idx="51">
                  <c:v>5.2594000000000003</c:v>
                </c:pt>
                <c:pt idx="52">
                  <c:v>5.3094000000000001</c:v>
                </c:pt>
                <c:pt idx="53">
                  <c:v>5.3593999999999999</c:v>
                </c:pt>
                <c:pt idx="54">
                  <c:v>5.4093999999999998</c:v>
                </c:pt>
                <c:pt idx="55">
                  <c:v>5.4593999999999996</c:v>
                </c:pt>
                <c:pt idx="56">
                  <c:v>5.5094000000000003</c:v>
                </c:pt>
                <c:pt idx="57">
                  <c:v>5.5594000000000001</c:v>
                </c:pt>
                <c:pt idx="58">
                  <c:v>5.6093999999999999</c:v>
                </c:pt>
                <c:pt idx="59">
                  <c:v>5.6593999999999998</c:v>
                </c:pt>
                <c:pt idx="60">
                  <c:v>5.7093999999999996</c:v>
                </c:pt>
                <c:pt idx="61">
                  <c:v>5.7594000000000003</c:v>
                </c:pt>
                <c:pt idx="62">
                  <c:v>5.8094000000000001</c:v>
                </c:pt>
                <c:pt idx="63">
                  <c:v>5.8593999999999999</c:v>
                </c:pt>
                <c:pt idx="64">
                  <c:v>5.9093999999999998</c:v>
                </c:pt>
                <c:pt idx="65">
                  <c:v>5.9593999999999996</c:v>
                </c:pt>
                <c:pt idx="66">
                  <c:v>6.0094000000000003</c:v>
                </c:pt>
                <c:pt idx="67">
                  <c:v>6.0594000000000001</c:v>
                </c:pt>
                <c:pt idx="68">
                  <c:v>6.1093999999999999</c:v>
                </c:pt>
                <c:pt idx="69">
                  <c:v>6.1593999999999998</c:v>
                </c:pt>
                <c:pt idx="70">
                  <c:v>6.2093999999999996</c:v>
                </c:pt>
                <c:pt idx="71">
                  <c:v>6.2594000000000003</c:v>
                </c:pt>
                <c:pt idx="72">
                  <c:v>6.3094000000000001</c:v>
                </c:pt>
                <c:pt idx="73">
                  <c:v>6.3593999999999999</c:v>
                </c:pt>
                <c:pt idx="74">
                  <c:v>6.4093999999999998</c:v>
                </c:pt>
                <c:pt idx="75">
                  <c:v>6.4593999999999996</c:v>
                </c:pt>
                <c:pt idx="76">
                  <c:v>6.5094000000000003</c:v>
                </c:pt>
                <c:pt idx="77">
                  <c:v>6.5594000000000001</c:v>
                </c:pt>
                <c:pt idx="78">
                  <c:v>6.6093999999999999</c:v>
                </c:pt>
                <c:pt idx="79">
                  <c:v>6.6593999999999998</c:v>
                </c:pt>
                <c:pt idx="80">
                  <c:v>6.7093999999999996</c:v>
                </c:pt>
                <c:pt idx="81">
                  <c:v>6.7594000000000003</c:v>
                </c:pt>
                <c:pt idx="82">
                  <c:v>6.8094000000000001</c:v>
                </c:pt>
                <c:pt idx="83">
                  <c:v>6.8593999999999999</c:v>
                </c:pt>
                <c:pt idx="84">
                  <c:v>6.9093999999999998</c:v>
                </c:pt>
                <c:pt idx="85">
                  <c:v>6.9593999999999996</c:v>
                </c:pt>
                <c:pt idx="86">
                  <c:v>7.0094000000000003</c:v>
                </c:pt>
                <c:pt idx="87">
                  <c:v>7.0594000000000001</c:v>
                </c:pt>
                <c:pt idx="88">
                  <c:v>7.1093999999999999</c:v>
                </c:pt>
                <c:pt idx="89">
                  <c:v>7.1593999999999998</c:v>
                </c:pt>
                <c:pt idx="90">
                  <c:v>7.2093999999999996</c:v>
                </c:pt>
                <c:pt idx="91">
                  <c:v>7.2594000000000003</c:v>
                </c:pt>
                <c:pt idx="92">
                  <c:v>7.3094000000000001</c:v>
                </c:pt>
                <c:pt idx="93">
                  <c:v>7.3593999999999999</c:v>
                </c:pt>
                <c:pt idx="94">
                  <c:v>7.4093999999999998</c:v>
                </c:pt>
                <c:pt idx="95">
                  <c:v>7.4593999999999996</c:v>
                </c:pt>
                <c:pt idx="96">
                  <c:v>7.5094000000000003</c:v>
                </c:pt>
                <c:pt idx="97">
                  <c:v>7.5594000000000001</c:v>
                </c:pt>
                <c:pt idx="98">
                  <c:v>7.6093999999999999</c:v>
                </c:pt>
                <c:pt idx="99">
                  <c:v>7.6593999999999998</c:v>
                </c:pt>
                <c:pt idx="100">
                  <c:v>7.7093999999999996</c:v>
                </c:pt>
                <c:pt idx="101">
                  <c:v>7.7594000000000003</c:v>
                </c:pt>
                <c:pt idx="102">
                  <c:v>7.8094000000000001</c:v>
                </c:pt>
                <c:pt idx="103">
                  <c:v>7.8593999999999999</c:v>
                </c:pt>
                <c:pt idx="104">
                  <c:v>7.9093999999999998</c:v>
                </c:pt>
                <c:pt idx="105">
                  <c:v>7.9593999999999996</c:v>
                </c:pt>
                <c:pt idx="106">
                  <c:v>8.0093999999999994</c:v>
                </c:pt>
                <c:pt idx="107">
                  <c:v>8.0594000000000001</c:v>
                </c:pt>
                <c:pt idx="108">
                  <c:v>8.1094000000000008</c:v>
                </c:pt>
                <c:pt idx="109">
                  <c:v>8.1593999999999998</c:v>
                </c:pt>
                <c:pt idx="110">
                  <c:v>8.2094000000000005</c:v>
                </c:pt>
                <c:pt idx="111">
                  <c:v>8.2593999999999994</c:v>
                </c:pt>
                <c:pt idx="112">
                  <c:v>8.3094000000000001</c:v>
                </c:pt>
                <c:pt idx="113">
                  <c:v>8.3594000000000008</c:v>
                </c:pt>
                <c:pt idx="114">
                  <c:v>8.4093999999999998</c:v>
                </c:pt>
                <c:pt idx="115">
                  <c:v>8.4594000000000005</c:v>
                </c:pt>
                <c:pt idx="116">
                  <c:v>8.5093999999999994</c:v>
                </c:pt>
                <c:pt idx="117">
                  <c:v>8.5594000000000001</c:v>
                </c:pt>
                <c:pt idx="118">
                  <c:v>8.6094000000000008</c:v>
                </c:pt>
                <c:pt idx="119">
                  <c:v>8.6593999999999998</c:v>
                </c:pt>
                <c:pt idx="120">
                  <c:v>8.7094000000000005</c:v>
                </c:pt>
                <c:pt idx="121">
                  <c:v>8.7593999999999994</c:v>
                </c:pt>
                <c:pt idx="122">
                  <c:v>8.8094000000000001</c:v>
                </c:pt>
                <c:pt idx="123">
                  <c:v>8.8594000000000008</c:v>
                </c:pt>
                <c:pt idx="124">
                  <c:v>8.9093999999999998</c:v>
                </c:pt>
                <c:pt idx="125">
                  <c:v>8.9594000000000005</c:v>
                </c:pt>
                <c:pt idx="126">
                  <c:v>9.0093999999999994</c:v>
                </c:pt>
                <c:pt idx="127">
                  <c:v>9.0594000000000001</c:v>
                </c:pt>
                <c:pt idx="128">
                  <c:v>9.1094000000000008</c:v>
                </c:pt>
                <c:pt idx="129">
                  <c:v>9.1593999999999998</c:v>
                </c:pt>
                <c:pt idx="130">
                  <c:v>9.2094000000000005</c:v>
                </c:pt>
                <c:pt idx="131">
                  <c:v>9.2593999999999994</c:v>
                </c:pt>
                <c:pt idx="132">
                  <c:v>9.3094000000000001</c:v>
                </c:pt>
                <c:pt idx="133">
                  <c:v>9.3594000000000008</c:v>
                </c:pt>
                <c:pt idx="134">
                  <c:v>9.4093999999999998</c:v>
                </c:pt>
                <c:pt idx="135">
                  <c:v>9.4594000000000005</c:v>
                </c:pt>
                <c:pt idx="136">
                  <c:v>9.5093999999999994</c:v>
                </c:pt>
                <c:pt idx="137">
                  <c:v>9.5594000000000001</c:v>
                </c:pt>
                <c:pt idx="138">
                  <c:v>9.6094000000000008</c:v>
                </c:pt>
                <c:pt idx="139">
                  <c:v>9.6593999999999998</c:v>
                </c:pt>
                <c:pt idx="140">
                  <c:v>9.7094000000000005</c:v>
                </c:pt>
                <c:pt idx="141">
                  <c:v>9.7593999999999994</c:v>
                </c:pt>
                <c:pt idx="142">
                  <c:v>9.8094000000000001</c:v>
                </c:pt>
                <c:pt idx="143">
                  <c:v>9.8594000000000008</c:v>
                </c:pt>
                <c:pt idx="144">
                  <c:v>9.9093999999999998</c:v>
                </c:pt>
                <c:pt idx="145">
                  <c:v>9.9594000000000005</c:v>
                </c:pt>
                <c:pt idx="146">
                  <c:v>10.009</c:v>
                </c:pt>
                <c:pt idx="147">
                  <c:v>10.058999999999999</c:v>
                </c:pt>
                <c:pt idx="148">
                  <c:v>10.109</c:v>
                </c:pt>
                <c:pt idx="149">
                  <c:v>10.159000000000001</c:v>
                </c:pt>
                <c:pt idx="150">
                  <c:v>10.209</c:v>
                </c:pt>
                <c:pt idx="151">
                  <c:v>10.259</c:v>
                </c:pt>
                <c:pt idx="152">
                  <c:v>10.308999999999999</c:v>
                </c:pt>
                <c:pt idx="153">
                  <c:v>10.359</c:v>
                </c:pt>
                <c:pt idx="154">
                  <c:v>10.409000000000001</c:v>
                </c:pt>
                <c:pt idx="155">
                  <c:v>10.459</c:v>
                </c:pt>
                <c:pt idx="156">
                  <c:v>10.509</c:v>
                </c:pt>
                <c:pt idx="157">
                  <c:v>10.558999999999999</c:v>
                </c:pt>
                <c:pt idx="158">
                  <c:v>10.609</c:v>
                </c:pt>
                <c:pt idx="159">
                  <c:v>10.659000000000001</c:v>
                </c:pt>
                <c:pt idx="160">
                  <c:v>10.709</c:v>
                </c:pt>
                <c:pt idx="161">
                  <c:v>10.759</c:v>
                </c:pt>
                <c:pt idx="162">
                  <c:v>10.808999999999999</c:v>
                </c:pt>
                <c:pt idx="163">
                  <c:v>10.859</c:v>
                </c:pt>
                <c:pt idx="164">
                  <c:v>10.909000000000001</c:v>
                </c:pt>
                <c:pt idx="165">
                  <c:v>10.959</c:v>
                </c:pt>
                <c:pt idx="166">
                  <c:v>11.009</c:v>
                </c:pt>
                <c:pt idx="167">
                  <c:v>11.058999999999999</c:v>
                </c:pt>
                <c:pt idx="168">
                  <c:v>11.109</c:v>
                </c:pt>
                <c:pt idx="169">
                  <c:v>11.159000000000001</c:v>
                </c:pt>
                <c:pt idx="170">
                  <c:v>11.209</c:v>
                </c:pt>
                <c:pt idx="171">
                  <c:v>11.259</c:v>
                </c:pt>
                <c:pt idx="172">
                  <c:v>11.308999999999999</c:v>
                </c:pt>
                <c:pt idx="173">
                  <c:v>11.359</c:v>
                </c:pt>
                <c:pt idx="174">
                  <c:v>11.409000000000001</c:v>
                </c:pt>
                <c:pt idx="175">
                  <c:v>11.459</c:v>
                </c:pt>
                <c:pt idx="176">
                  <c:v>11.509</c:v>
                </c:pt>
                <c:pt idx="177">
                  <c:v>11.558999999999999</c:v>
                </c:pt>
                <c:pt idx="178">
                  <c:v>11.609</c:v>
                </c:pt>
                <c:pt idx="179">
                  <c:v>11.659000000000001</c:v>
                </c:pt>
                <c:pt idx="180">
                  <c:v>11.709</c:v>
                </c:pt>
                <c:pt idx="181">
                  <c:v>11.759</c:v>
                </c:pt>
                <c:pt idx="182">
                  <c:v>11.808999999999999</c:v>
                </c:pt>
                <c:pt idx="183">
                  <c:v>11.859</c:v>
                </c:pt>
                <c:pt idx="184">
                  <c:v>11.909000000000001</c:v>
                </c:pt>
                <c:pt idx="185">
                  <c:v>11.959</c:v>
                </c:pt>
                <c:pt idx="186">
                  <c:v>12.009</c:v>
                </c:pt>
                <c:pt idx="187">
                  <c:v>12.058999999999999</c:v>
                </c:pt>
                <c:pt idx="188">
                  <c:v>12.109</c:v>
                </c:pt>
                <c:pt idx="189">
                  <c:v>12.159000000000001</c:v>
                </c:pt>
                <c:pt idx="190">
                  <c:v>12.209</c:v>
                </c:pt>
                <c:pt idx="191">
                  <c:v>12.259</c:v>
                </c:pt>
                <c:pt idx="192">
                  <c:v>12.308999999999999</c:v>
                </c:pt>
                <c:pt idx="193">
                  <c:v>12.359</c:v>
                </c:pt>
                <c:pt idx="194">
                  <c:v>12.409000000000001</c:v>
                </c:pt>
                <c:pt idx="195">
                  <c:v>12.459</c:v>
                </c:pt>
                <c:pt idx="196">
                  <c:v>12.509</c:v>
                </c:pt>
                <c:pt idx="197">
                  <c:v>12.558999999999999</c:v>
                </c:pt>
                <c:pt idx="198">
                  <c:v>12.609</c:v>
                </c:pt>
                <c:pt idx="199">
                  <c:v>12.659000000000001</c:v>
                </c:pt>
                <c:pt idx="200">
                  <c:v>12.709</c:v>
                </c:pt>
                <c:pt idx="201">
                  <c:v>12.759</c:v>
                </c:pt>
                <c:pt idx="202">
                  <c:v>12.808999999999999</c:v>
                </c:pt>
                <c:pt idx="203">
                  <c:v>12.859</c:v>
                </c:pt>
                <c:pt idx="204">
                  <c:v>12.909000000000001</c:v>
                </c:pt>
                <c:pt idx="205">
                  <c:v>12.959</c:v>
                </c:pt>
                <c:pt idx="206">
                  <c:v>13.009</c:v>
                </c:pt>
                <c:pt idx="207">
                  <c:v>13.058999999999999</c:v>
                </c:pt>
                <c:pt idx="208">
                  <c:v>13.109</c:v>
                </c:pt>
                <c:pt idx="209">
                  <c:v>13.159000000000001</c:v>
                </c:pt>
                <c:pt idx="210">
                  <c:v>13.209</c:v>
                </c:pt>
                <c:pt idx="211">
                  <c:v>13.259</c:v>
                </c:pt>
                <c:pt idx="212">
                  <c:v>13.308999999999999</c:v>
                </c:pt>
                <c:pt idx="213">
                  <c:v>13.359</c:v>
                </c:pt>
                <c:pt idx="214">
                  <c:v>13.409000000000001</c:v>
                </c:pt>
                <c:pt idx="215">
                  <c:v>13.459</c:v>
                </c:pt>
                <c:pt idx="216">
                  <c:v>13.509</c:v>
                </c:pt>
                <c:pt idx="217">
                  <c:v>13.558999999999999</c:v>
                </c:pt>
                <c:pt idx="218">
                  <c:v>13.609</c:v>
                </c:pt>
                <c:pt idx="219">
                  <c:v>13.659000000000001</c:v>
                </c:pt>
                <c:pt idx="220">
                  <c:v>13.709</c:v>
                </c:pt>
                <c:pt idx="221">
                  <c:v>13.759</c:v>
                </c:pt>
                <c:pt idx="222">
                  <c:v>13.808999999999999</c:v>
                </c:pt>
                <c:pt idx="223">
                  <c:v>13.859</c:v>
                </c:pt>
                <c:pt idx="224">
                  <c:v>13.909000000000001</c:v>
                </c:pt>
                <c:pt idx="225">
                  <c:v>13.959</c:v>
                </c:pt>
                <c:pt idx="226">
                  <c:v>14.009</c:v>
                </c:pt>
                <c:pt idx="227">
                  <c:v>14.058999999999999</c:v>
                </c:pt>
                <c:pt idx="228">
                  <c:v>14.109</c:v>
                </c:pt>
                <c:pt idx="229">
                  <c:v>14.159000000000001</c:v>
                </c:pt>
                <c:pt idx="230">
                  <c:v>14.209</c:v>
                </c:pt>
                <c:pt idx="231">
                  <c:v>14.259</c:v>
                </c:pt>
                <c:pt idx="232">
                  <c:v>14.308999999999999</c:v>
                </c:pt>
                <c:pt idx="233">
                  <c:v>14.359</c:v>
                </c:pt>
                <c:pt idx="234">
                  <c:v>14.409000000000001</c:v>
                </c:pt>
                <c:pt idx="235">
                  <c:v>14.459</c:v>
                </c:pt>
                <c:pt idx="236">
                  <c:v>14.509</c:v>
                </c:pt>
                <c:pt idx="237">
                  <c:v>14.558999999999999</c:v>
                </c:pt>
                <c:pt idx="238">
                  <c:v>14.609</c:v>
                </c:pt>
                <c:pt idx="239">
                  <c:v>14.659000000000001</c:v>
                </c:pt>
                <c:pt idx="240">
                  <c:v>14.709</c:v>
                </c:pt>
                <c:pt idx="241">
                  <c:v>14.759</c:v>
                </c:pt>
                <c:pt idx="242">
                  <c:v>14.808999999999999</c:v>
                </c:pt>
                <c:pt idx="243">
                  <c:v>14.859</c:v>
                </c:pt>
                <c:pt idx="244">
                  <c:v>14.909000000000001</c:v>
                </c:pt>
                <c:pt idx="245">
                  <c:v>14.959</c:v>
                </c:pt>
                <c:pt idx="246">
                  <c:v>15.009</c:v>
                </c:pt>
                <c:pt idx="247">
                  <c:v>15.058999999999999</c:v>
                </c:pt>
                <c:pt idx="248">
                  <c:v>15.109</c:v>
                </c:pt>
                <c:pt idx="249">
                  <c:v>15.159000000000001</c:v>
                </c:pt>
                <c:pt idx="250">
                  <c:v>15.209</c:v>
                </c:pt>
                <c:pt idx="251">
                  <c:v>15.259</c:v>
                </c:pt>
                <c:pt idx="252">
                  <c:v>15.308999999999999</c:v>
                </c:pt>
                <c:pt idx="253">
                  <c:v>15.359</c:v>
                </c:pt>
                <c:pt idx="254">
                  <c:v>15.409000000000001</c:v>
                </c:pt>
                <c:pt idx="255">
                  <c:v>15.459</c:v>
                </c:pt>
                <c:pt idx="256">
                  <c:v>15.509</c:v>
                </c:pt>
                <c:pt idx="257">
                  <c:v>15.558999999999999</c:v>
                </c:pt>
                <c:pt idx="258">
                  <c:v>15.609</c:v>
                </c:pt>
                <c:pt idx="259">
                  <c:v>15.659000000000001</c:v>
                </c:pt>
                <c:pt idx="260">
                  <c:v>15.709</c:v>
                </c:pt>
                <c:pt idx="261">
                  <c:v>15.759</c:v>
                </c:pt>
                <c:pt idx="262">
                  <c:v>15.808999999999999</c:v>
                </c:pt>
                <c:pt idx="263">
                  <c:v>15.859</c:v>
                </c:pt>
                <c:pt idx="264">
                  <c:v>15.909000000000001</c:v>
                </c:pt>
                <c:pt idx="265">
                  <c:v>15.959</c:v>
                </c:pt>
                <c:pt idx="266">
                  <c:v>16.009</c:v>
                </c:pt>
                <c:pt idx="267">
                  <c:v>16.059000000000001</c:v>
                </c:pt>
                <c:pt idx="268">
                  <c:v>16.109000000000002</c:v>
                </c:pt>
                <c:pt idx="269">
                  <c:v>16.158999999999999</c:v>
                </c:pt>
                <c:pt idx="270">
                  <c:v>16.209</c:v>
                </c:pt>
                <c:pt idx="271">
                  <c:v>16.259</c:v>
                </c:pt>
                <c:pt idx="272">
                  <c:v>16.309000000000001</c:v>
                </c:pt>
                <c:pt idx="273">
                  <c:v>16.359000000000002</c:v>
                </c:pt>
                <c:pt idx="274">
                  <c:v>16.408999999999999</c:v>
                </c:pt>
                <c:pt idx="275">
                  <c:v>16.459</c:v>
                </c:pt>
                <c:pt idx="276">
                  <c:v>16.509</c:v>
                </c:pt>
                <c:pt idx="277">
                  <c:v>16.559000000000001</c:v>
                </c:pt>
                <c:pt idx="278">
                  <c:v>16.609000000000002</c:v>
                </c:pt>
                <c:pt idx="279">
                  <c:v>16.658999999999999</c:v>
                </c:pt>
                <c:pt idx="280">
                  <c:v>16.709</c:v>
                </c:pt>
                <c:pt idx="281">
                  <c:v>16.759</c:v>
                </c:pt>
                <c:pt idx="282">
                  <c:v>16.809000000000001</c:v>
                </c:pt>
                <c:pt idx="283">
                  <c:v>16.859000000000002</c:v>
                </c:pt>
                <c:pt idx="284">
                  <c:v>16.908999999999999</c:v>
                </c:pt>
                <c:pt idx="285">
                  <c:v>16.959</c:v>
                </c:pt>
                <c:pt idx="286">
                  <c:v>17.009</c:v>
                </c:pt>
                <c:pt idx="287">
                  <c:v>17.059000000000001</c:v>
                </c:pt>
                <c:pt idx="288">
                  <c:v>17.109000000000002</c:v>
                </c:pt>
                <c:pt idx="289">
                  <c:v>17.158999999999999</c:v>
                </c:pt>
                <c:pt idx="290">
                  <c:v>17.209</c:v>
                </c:pt>
                <c:pt idx="291">
                  <c:v>17.259</c:v>
                </c:pt>
                <c:pt idx="292">
                  <c:v>17.309000000000001</c:v>
                </c:pt>
                <c:pt idx="293">
                  <c:v>17.359000000000002</c:v>
                </c:pt>
                <c:pt idx="294">
                  <c:v>17.408999999999999</c:v>
                </c:pt>
                <c:pt idx="295">
                  <c:v>17.459</c:v>
                </c:pt>
                <c:pt idx="296">
                  <c:v>17.509</c:v>
                </c:pt>
                <c:pt idx="297">
                  <c:v>17.559000000000001</c:v>
                </c:pt>
                <c:pt idx="298">
                  <c:v>17.609000000000002</c:v>
                </c:pt>
                <c:pt idx="299">
                  <c:v>17.658999999999999</c:v>
                </c:pt>
              </c:numCache>
            </c:numRef>
          </c:xVal>
          <c:yVal>
            <c:numRef>
              <c:f>Rauscher!$BE$3:$BE$302</c:f>
              <c:numCache>
                <c:formatCode>0.00E+00</c:formatCode>
                <c:ptCount val="300"/>
                <c:pt idx="0">
                  <c:v>1.9732000000000002E-9</c:v>
                </c:pt>
                <c:pt idx="1">
                  <c:v>2.1172000000000001E-9</c:v>
                </c:pt>
                <c:pt idx="2">
                  <c:v>2.2647999999999999E-9</c:v>
                </c:pt>
                <c:pt idx="3">
                  <c:v>2.4158999999999999E-9</c:v>
                </c:pt>
                <c:pt idx="4">
                  <c:v>2.5704000000000001E-9</c:v>
                </c:pt>
                <c:pt idx="5">
                  <c:v>2.7280000000000001E-9</c:v>
                </c:pt>
                <c:pt idx="6">
                  <c:v>2.8888999999999998E-9</c:v>
                </c:pt>
                <c:pt idx="7">
                  <c:v>3.0527E-9</c:v>
                </c:pt>
                <c:pt idx="8">
                  <c:v>3.2194999999999999E-9</c:v>
                </c:pt>
                <c:pt idx="9">
                  <c:v>3.3890999999999998E-9</c:v>
                </c:pt>
                <c:pt idx="10">
                  <c:v>3.5614000000000001E-9</c:v>
                </c:pt>
                <c:pt idx="11">
                  <c:v>3.7363E-9</c:v>
                </c:pt>
                <c:pt idx="12">
                  <c:v>3.9136000000000002E-9</c:v>
                </c:pt>
                <c:pt idx="13">
                  <c:v>4.0931999999999999E-9</c:v>
                </c:pt>
                <c:pt idx="14">
                  <c:v>4.2748999999999998E-9</c:v>
                </c:pt>
                <c:pt idx="15">
                  <c:v>4.4586999999999999E-9</c:v>
                </c:pt>
                <c:pt idx="16">
                  <c:v>4.6442999999999998E-9</c:v>
                </c:pt>
                <c:pt idx="17">
                  <c:v>4.8315999999999997E-9</c:v>
                </c:pt>
                <c:pt idx="18">
                  <c:v>5.0203999999999997E-9</c:v>
                </c:pt>
                <c:pt idx="19">
                  <c:v>5.2106000000000002E-9</c:v>
                </c:pt>
                <c:pt idx="20">
                  <c:v>5.4018000000000001E-9</c:v>
                </c:pt>
                <c:pt idx="21">
                  <c:v>5.5940000000000003E-9</c:v>
                </c:pt>
                <c:pt idx="22">
                  <c:v>5.7869000000000004E-9</c:v>
                </c:pt>
                <c:pt idx="23">
                  <c:v>5.9803999999999997E-9</c:v>
                </c:pt>
                <c:pt idx="24">
                  <c:v>6.1743000000000001E-9</c:v>
                </c:pt>
                <c:pt idx="25">
                  <c:v>6.3683E-9</c:v>
                </c:pt>
                <c:pt idx="26">
                  <c:v>6.5622000000000004E-9</c:v>
                </c:pt>
                <c:pt idx="27">
                  <c:v>6.7558999999999998E-9</c:v>
                </c:pt>
                <c:pt idx="28">
                  <c:v>6.9491999999999999E-9</c:v>
                </c:pt>
                <c:pt idx="29">
                  <c:v>7.1416999999999999E-9</c:v>
                </c:pt>
                <c:pt idx="30">
                  <c:v>7.3335E-9</c:v>
                </c:pt>
                <c:pt idx="31">
                  <c:v>7.5241999999999993E-9</c:v>
                </c:pt>
                <c:pt idx="32">
                  <c:v>7.7136000000000003E-9</c:v>
                </c:pt>
                <c:pt idx="33">
                  <c:v>7.9017000000000005E-9</c:v>
                </c:pt>
                <c:pt idx="34">
                  <c:v>8.0880999999999998E-9</c:v>
                </c:pt>
                <c:pt idx="35">
                  <c:v>8.2726999999999994E-9</c:v>
                </c:pt>
                <c:pt idx="36">
                  <c:v>8.4554999999999992E-9</c:v>
                </c:pt>
                <c:pt idx="37">
                  <c:v>8.6360000000000004E-9</c:v>
                </c:pt>
                <c:pt idx="38">
                  <c:v>8.8144000000000005E-9</c:v>
                </c:pt>
                <c:pt idx="39">
                  <c:v>8.9902999999999994E-9</c:v>
                </c:pt>
                <c:pt idx="40">
                  <c:v>9.1636000000000001E-9</c:v>
                </c:pt>
                <c:pt idx="41">
                  <c:v>9.3342000000000003E-9</c:v>
                </c:pt>
                <c:pt idx="42">
                  <c:v>9.5019999999999997E-9</c:v>
                </c:pt>
                <c:pt idx="43">
                  <c:v>9.6668000000000006E-9</c:v>
                </c:pt>
                <c:pt idx="44">
                  <c:v>9.8285999999999997E-9</c:v>
                </c:pt>
                <c:pt idx="45">
                  <c:v>9.9871000000000008E-9</c:v>
                </c:pt>
                <c:pt idx="46">
                  <c:v>1.0142000000000001E-8</c:v>
                </c:pt>
                <c:pt idx="47">
                  <c:v>1.0293999999999999E-8</c:v>
                </c:pt>
                <c:pt idx="48">
                  <c:v>1.0443E-8</c:v>
                </c:pt>
                <c:pt idx="49">
                  <c:v>1.0588E-8</c:v>
                </c:pt>
                <c:pt idx="50">
                  <c:v>1.0729E-8</c:v>
                </c:pt>
                <c:pt idx="51">
                  <c:v>1.0865999999999999E-8</c:v>
                </c:pt>
                <c:pt idx="52">
                  <c:v>1.0999999999999999E-8</c:v>
                </c:pt>
                <c:pt idx="53">
                  <c:v>1.1129999999999999E-8</c:v>
                </c:pt>
                <c:pt idx="54">
                  <c:v>1.1256E-8</c:v>
                </c:pt>
                <c:pt idx="55">
                  <c:v>1.1379000000000001E-8</c:v>
                </c:pt>
                <c:pt idx="56">
                  <c:v>1.1497E-8</c:v>
                </c:pt>
                <c:pt idx="57">
                  <c:v>1.1612E-8</c:v>
                </c:pt>
                <c:pt idx="58">
                  <c:v>1.1722000000000001E-8</c:v>
                </c:pt>
                <c:pt idx="59">
                  <c:v>1.1829E-8</c:v>
                </c:pt>
                <c:pt idx="60">
                  <c:v>1.1930999999999999E-8</c:v>
                </c:pt>
                <c:pt idx="61">
                  <c:v>1.2029999999999999E-8</c:v>
                </c:pt>
                <c:pt idx="62">
                  <c:v>1.2124999999999999E-8</c:v>
                </c:pt>
                <c:pt idx="63">
                  <c:v>1.2215000000000001E-8</c:v>
                </c:pt>
                <c:pt idx="64">
                  <c:v>1.2302E-8</c:v>
                </c:pt>
                <c:pt idx="65">
                  <c:v>1.2385E-8</c:v>
                </c:pt>
                <c:pt idx="66">
                  <c:v>1.2464E-8</c:v>
                </c:pt>
                <c:pt idx="67">
                  <c:v>1.2539000000000001E-8</c:v>
                </c:pt>
                <c:pt idx="68">
                  <c:v>1.2611E-8</c:v>
                </c:pt>
                <c:pt idx="69">
                  <c:v>1.2677999999999999E-8</c:v>
                </c:pt>
                <c:pt idx="70">
                  <c:v>1.2741999999999999E-8</c:v>
                </c:pt>
                <c:pt idx="71">
                  <c:v>1.2801999999999999E-8</c:v>
                </c:pt>
                <c:pt idx="72">
                  <c:v>1.2859E-8</c:v>
                </c:pt>
                <c:pt idx="73">
                  <c:v>1.2911000000000001E-8</c:v>
                </c:pt>
                <c:pt idx="74">
                  <c:v>1.2960999999999999E-8</c:v>
                </c:pt>
                <c:pt idx="75">
                  <c:v>1.3007E-8</c:v>
                </c:pt>
                <c:pt idx="76">
                  <c:v>1.3049E-8</c:v>
                </c:pt>
                <c:pt idx="77">
                  <c:v>1.3087999999999999E-8</c:v>
                </c:pt>
                <c:pt idx="78">
                  <c:v>1.3124000000000001E-8</c:v>
                </c:pt>
                <c:pt idx="79">
                  <c:v>1.3156E-8</c:v>
                </c:pt>
                <c:pt idx="80">
                  <c:v>1.3184000000000001E-8</c:v>
                </c:pt>
                <c:pt idx="81">
                  <c:v>1.321E-8</c:v>
                </c:pt>
                <c:pt idx="82">
                  <c:v>1.3707999999999999E-8</c:v>
                </c:pt>
                <c:pt idx="83">
                  <c:v>1.3749E-8</c:v>
                </c:pt>
                <c:pt idx="84">
                  <c:v>1.3787E-8</c:v>
                </c:pt>
                <c:pt idx="85">
                  <c:v>1.3884E-8</c:v>
                </c:pt>
                <c:pt idx="86">
                  <c:v>1.3977E-8</c:v>
                </c:pt>
                <c:pt idx="87">
                  <c:v>1.4069E-8</c:v>
                </c:pt>
                <c:pt idx="88">
                  <c:v>1.4162E-8</c:v>
                </c:pt>
                <c:pt idx="89">
                  <c:v>1.4251999999999999E-8</c:v>
                </c:pt>
                <c:pt idx="90">
                  <c:v>1.4339E-8</c:v>
                </c:pt>
                <c:pt idx="91">
                  <c:v>1.4428E-8</c:v>
                </c:pt>
                <c:pt idx="92">
                  <c:v>1.4514E-8</c:v>
                </c:pt>
                <c:pt idx="93">
                  <c:v>1.4596E-8</c:v>
                </c:pt>
                <c:pt idx="94">
                  <c:v>1.468E-8</c:v>
                </c:pt>
                <c:pt idx="95">
                  <c:v>1.4759999999999999E-8</c:v>
                </c:pt>
                <c:pt idx="96">
                  <c:v>1.4836E-8</c:v>
                </c:pt>
                <c:pt idx="97">
                  <c:v>1.4914E-8</c:v>
                </c:pt>
                <c:pt idx="98">
                  <c:v>1.4987E-8</c:v>
                </c:pt>
                <c:pt idx="99">
                  <c:v>1.5057E-8</c:v>
                </c:pt>
                <c:pt idx="100">
                  <c:v>1.5128000000000002E-8</c:v>
                </c:pt>
                <c:pt idx="101">
                  <c:v>1.5195000000000001E-8</c:v>
                </c:pt>
                <c:pt idx="102">
                  <c:v>1.5258E-8</c:v>
                </c:pt>
                <c:pt idx="103">
                  <c:v>1.5320999999999999E-8</c:v>
                </c:pt>
                <c:pt idx="104">
                  <c:v>1.5381000000000001E-8</c:v>
                </c:pt>
                <c:pt idx="105">
                  <c:v>1.5437000000000001E-8</c:v>
                </c:pt>
                <c:pt idx="106">
                  <c:v>1.5492999999999999E-8</c:v>
                </c:pt>
                <c:pt idx="107">
                  <c:v>1.5545999999999999E-8</c:v>
                </c:pt>
                <c:pt idx="108">
                  <c:v>1.5592999999999999E-8</c:v>
                </c:pt>
                <c:pt idx="109">
                  <c:v>1.5641999999999999E-8</c:v>
                </c:pt>
                <c:pt idx="110">
                  <c:v>1.5688000000000001E-8</c:v>
                </c:pt>
                <c:pt idx="111">
                  <c:v>1.5729000000000001E-8</c:v>
                </c:pt>
                <c:pt idx="112">
                  <c:v>1.5769E-8</c:v>
                </c:pt>
                <c:pt idx="113">
                  <c:v>1.5805999999999999E-8</c:v>
                </c:pt>
                <c:pt idx="114">
                  <c:v>1.5839E-8</c:v>
                </c:pt>
                <c:pt idx="115">
                  <c:v>1.5874E-8</c:v>
                </c:pt>
                <c:pt idx="116">
                  <c:v>1.5904000000000001E-8</c:v>
                </c:pt>
                <c:pt idx="117">
                  <c:v>1.5929E-8</c:v>
                </c:pt>
                <c:pt idx="118">
                  <c:v>1.5956000000000001E-8</c:v>
                </c:pt>
                <c:pt idx="119">
                  <c:v>1.5980000000000001E-8</c:v>
                </c:pt>
                <c:pt idx="120">
                  <c:v>1.5999E-8</c:v>
                </c:pt>
                <c:pt idx="121">
                  <c:v>1.6018999999999999E-8</c:v>
                </c:pt>
                <c:pt idx="122">
                  <c:v>1.6034E-8</c:v>
                </c:pt>
                <c:pt idx="123">
                  <c:v>1.6046E-8</c:v>
                </c:pt>
                <c:pt idx="124">
                  <c:v>1.6061000000000001E-8</c:v>
                </c:pt>
                <c:pt idx="125">
                  <c:v>1.6070000000000001E-8</c:v>
                </c:pt>
                <c:pt idx="126">
                  <c:v>1.6076000000000001E-8</c:v>
                </c:pt>
                <c:pt idx="127">
                  <c:v>1.6082000000000001E-8</c:v>
                </c:pt>
                <c:pt idx="128">
                  <c:v>1.6087E-8</c:v>
                </c:pt>
                <c:pt idx="129">
                  <c:v>1.6087E-8</c:v>
                </c:pt>
                <c:pt idx="130">
                  <c:v>1.6088999999999999E-8</c:v>
                </c:pt>
                <c:pt idx="131">
                  <c:v>1.6087E-8</c:v>
                </c:pt>
                <c:pt idx="132">
                  <c:v>1.6082000000000001E-8</c:v>
                </c:pt>
                <c:pt idx="133">
                  <c:v>1.6088000000000002E-8</c:v>
                </c:pt>
                <c:pt idx="134">
                  <c:v>1.6079000000000001E-8</c:v>
                </c:pt>
                <c:pt idx="135">
                  <c:v>1.6070999999999999E-8</c:v>
                </c:pt>
                <c:pt idx="136">
                  <c:v>1.6079000000000001E-8</c:v>
                </c:pt>
                <c:pt idx="137">
                  <c:v>1.6066E-8</c:v>
                </c:pt>
                <c:pt idx="138">
                  <c:v>1.6053999999999999E-8</c:v>
                </c:pt>
                <c:pt idx="139">
                  <c:v>1.606E-8</c:v>
                </c:pt>
                <c:pt idx="140">
                  <c:v>1.6046E-8</c:v>
                </c:pt>
                <c:pt idx="141">
                  <c:v>1.6025E-8</c:v>
                </c:pt>
                <c:pt idx="142">
                  <c:v>1.6031E-8</c:v>
                </c:pt>
                <c:pt idx="143">
                  <c:v>1.6009000000000001E-8</c:v>
                </c:pt>
                <c:pt idx="144">
                  <c:v>1.5991000000000001E-8</c:v>
                </c:pt>
                <c:pt idx="145">
                  <c:v>1.5994999999999999E-8</c:v>
                </c:pt>
                <c:pt idx="146">
                  <c:v>1.5973E-8</c:v>
                </c:pt>
                <c:pt idx="147">
                  <c:v>1.5950999999999998E-8</c:v>
                </c:pt>
                <c:pt idx="148">
                  <c:v>1.5947E-8</c:v>
                </c:pt>
                <c:pt idx="149">
                  <c:v>1.5926E-8</c:v>
                </c:pt>
                <c:pt idx="150">
                  <c:v>1.5897E-8</c:v>
                </c:pt>
                <c:pt idx="151">
                  <c:v>1.5898999999999999E-8</c:v>
                </c:pt>
                <c:pt idx="152">
                  <c:v>1.5875999999999999E-8</c:v>
                </c:pt>
                <c:pt idx="153">
                  <c:v>1.5847E-8</c:v>
                </c:pt>
                <c:pt idx="154">
                  <c:v>1.5847E-8</c:v>
                </c:pt>
                <c:pt idx="155">
                  <c:v>1.5816000000000001E-8</c:v>
                </c:pt>
                <c:pt idx="156">
                  <c:v>1.5790999999999999E-8</c:v>
                </c:pt>
                <c:pt idx="157">
                  <c:v>1.5792E-8</c:v>
                </c:pt>
                <c:pt idx="158">
                  <c:v>1.5761999999999999E-8</c:v>
                </c:pt>
                <c:pt idx="159">
                  <c:v>1.5735999999999999E-8</c:v>
                </c:pt>
                <c:pt idx="160">
                  <c:v>1.5731E-8</c:v>
                </c:pt>
                <c:pt idx="161">
                  <c:v>1.5707E-8</c:v>
                </c:pt>
                <c:pt idx="162">
                  <c:v>1.5682000000000001E-8</c:v>
                </c:pt>
                <c:pt idx="163">
                  <c:v>1.5675E-8</c:v>
                </c:pt>
                <c:pt idx="164">
                  <c:v>1.5650999999999999E-8</c:v>
                </c:pt>
                <c:pt idx="165">
                  <c:v>1.5627000000000002E-8</c:v>
                </c:pt>
                <c:pt idx="166">
                  <c:v>1.5624999999999999E-8</c:v>
                </c:pt>
                <c:pt idx="167">
                  <c:v>1.5602E-8</c:v>
                </c:pt>
                <c:pt idx="168">
                  <c:v>1.5577999999999999E-8</c:v>
                </c:pt>
                <c:pt idx="169">
                  <c:v>1.5574999999999999E-8</c:v>
                </c:pt>
                <c:pt idx="170">
                  <c:v>1.5554000000000002E-8</c:v>
                </c:pt>
                <c:pt idx="171">
                  <c:v>1.5530999999999999E-8</c:v>
                </c:pt>
                <c:pt idx="172">
                  <c:v>1.5530000000000001E-8</c:v>
                </c:pt>
                <c:pt idx="173">
                  <c:v>1.5510999999999999E-8</c:v>
                </c:pt>
                <c:pt idx="174">
                  <c:v>1.5491E-8</c:v>
                </c:pt>
                <c:pt idx="175">
                  <c:v>1.5498000000000001E-8</c:v>
                </c:pt>
                <c:pt idx="176">
                  <c:v>1.548E-8</c:v>
                </c:pt>
                <c:pt idx="177">
                  <c:v>1.5462E-8</c:v>
                </c:pt>
                <c:pt idx="178">
                  <c:v>1.5478999999999999E-8</c:v>
                </c:pt>
                <c:pt idx="179">
                  <c:v>1.5449999999999999E-8</c:v>
                </c:pt>
                <c:pt idx="180">
                  <c:v>1.5434999999999999E-8</c:v>
                </c:pt>
                <c:pt idx="181">
                  <c:v>1.5457000000000001E-8</c:v>
                </c:pt>
                <c:pt idx="182">
                  <c:v>1.5433E-8</c:v>
                </c:pt>
                <c:pt idx="183">
                  <c:v>1.5421E-8</c:v>
                </c:pt>
                <c:pt idx="184">
                  <c:v>1.5449000000000002E-8</c:v>
                </c:pt>
                <c:pt idx="185">
                  <c:v>1.5440000000000001E-8</c:v>
                </c:pt>
                <c:pt idx="186">
                  <c:v>1.5419999999999998E-8</c:v>
                </c:pt>
                <c:pt idx="187">
                  <c:v>1.5452000000000002E-8</c:v>
                </c:pt>
                <c:pt idx="188">
                  <c:v>1.5446999999999999E-8</c:v>
                </c:pt>
                <c:pt idx="189">
                  <c:v>1.5440000000000001E-8</c:v>
                </c:pt>
                <c:pt idx="190">
                  <c:v>1.5463000000000001E-8</c:v>
                </c:pt>
                <c:pt idx="191">
                  <c:v>1.5463000000000001E-8</c:v>
                </c:pt>
                <c:pt idx="192">
                  <c:v>1.5462E-8</c:v>
                </c:pt>
                <c:pt idx="193">
                  <c:v>1.5498000000000001E-8</c:v>
                </c:pt>
                <c:pt idx="194">
                  <c:v>1.5501999999999999E-8</c:v>
                </c:pt>
                <c:pt idx="195">
                  <c:v>1.5504999999999999E-8</c:v>
                </c:pt>
                <c:pt idx="196">
                  <c:v>1.5557000000000002E-8</c:v>
                </c:pt>
                <c:pt idx="197">
                  <c:v>1.5545999999999999E-8</c:v>
                </c:pt>
                <c:pt idx="198">
                  <c:v>1.5556E-8</c:v>
                </c:pt>
                <c:pt idx="199">
                  <c:v>1.5615999999999999E-8</c:v>
                </c:pt>
                <c:pt idx="200">
                  <c:v>1.5630000000000002E-8</c:v>
                </c:pt>
                <c:pt idx="201">
                  <c:v>1.5624999999999999E-8</c:v>
                </c:pt>
                <c:pt idx="202">
                  <c:v>1.5694999999999999E-8</c:v>
                </c:pt>
                <c:pt idx="203">
                  <c:v>1.5714000000000001E-8</c:v>
                </c:pt>
                <c:pt idx="204">
                  <c:v>1.5734E-8</c:v>
                </c:pt>
                <c:pt idx="205">
                  <c:v>1.5810999999999998E-8</c:v>
                </c:pt>
                <c:pt idx="206">
                  <c:v>1.5824E-8</c:v>
                </c:pt>
                <c:pt idx="207">
                  <c:v>1.585E-8</c:v>
                </c:pt>
                <c:pt idx="208">
                  <c:v>1.5935E-8</c:v>
                </c:pt>
                <c:pt idx="209">
                  <c:v>1.5965000000000001E-8</c:v>
                </c:pt>
                <c:pt idx="210">
                  <c:v>1.5973E-8</c:v>
                </c:pt>
                <c:pt idx="211">
                  <c:v>1.6041000000000001E-8</c:v>
                </c:pt>
                <c:pt idx="212">
                  <c:v>1.6079000000000001E-8</c:v>
                </c:pt>
                <c:pt idx="213">
                  <c:v>1.6117999999999999E-8</c:v>
                </c:pt>
                <c:pt idx="214">
                  <c:v>1.6161000000000002E-8</c:v>
                </c:pt>
                <c:pt idx="215">
                  <c:v>1.6192E-8</c:v>
                </c:pt>
                <c:pt idx="216">
                  <c:v>1.6236999999999998E-8</c:v>
                </c:pt>
                <c:pt idx="217">
                  <c:v>1.6286000000000001E-8</c:v>
                </c:pt>
                <c:pt idx="218" formatCode="General">
                  <c:v>1.6333999999999999E-8</c:v>
                </c:pt>
                <c:pt idx="219" formatCode="General">
                  <c:v>1.6365000000000001E-8</c:v>
                </c:pt>
                <c:pt idx="220" formatCode="General">
                  <c:v>1.6420000000000001E-8</c:v>
                </c:pt>
                <c:pt idx="221" formatCode="General">
                  <c:v>1.6475E-8</c:v>
                </c:pt>
                <c:pt idx="222" formatCode="General">
                  <c:v>1.6531999999999999E-8</c:v>
                </c:pt>
                <c:pt idx="223" formatCode="General">
                  <c:v>1.6592000000000001E-8</c:v>
                </c:pt>
                <c:pt idx="224" formatCode="General">
                  <c:v>1.6627000000000001E-8</c:v>
                </c:pt>
                <c:pt idx="225" formatCode="General">
                  <c:v>1.6692000000000002E-8</c:v>
                </c:pt>
                <c:pt idx="226" formatCode="General">
                  <c:v>1.6759999999999999E-8</c:v>
                </c:pt>
                <c:pt idx="227" formatCode="General">
                  <c:v>1.6828E-8</c:v>
                </c:pt>
                <c:pt idx="228" formatCode="General">
                  <c:v>1.6898E-8</c:v>
                </c:pt>
                <c:pt idx="229" formatCode="General">
                  <c:v>1.6963999999999999E-8</c:v>
                </c:pt>
                <c:pt idx="230" formatCode="General">
                  <c:v>1.7035E-8</c:v>
                </c:pt>
                <c:pt idx="231" formatCode="General">
                  <c:v>1.7109000000000001E-8</c:v>
                </c:pt>
                <c:pt idx="232" formatCode="General">
                  <c:v>1.7185000000000001E-8</c:v>
                </c:pt>
                <c:pt idx="233" formatCode="General">
                  <c:v>1.726E-8</c:v>
                </c:pt>
                <c:pt idx="234" formatCode="General">
                  <c:v>1.7310000000000001E-8</c:v>
                </c:pt>
                <c:pt idx="235" formatCode="General">
                  <c:v>1.7392999999999999E-8</c:v>
                </c:pt>
                <c:pt idx="236" formatCode="General">
                  <c:v>1.7477000000000002E-8</c:v>
                </c:pt>
                <c:pt idx="237" formatCode="General">
                  <c:v>1.7563E-8</c:v>
                </c:pt>
                <c:pt idx="238" formatCode="General">
                  <c:v>1.7651E-8</c:v>
                </c:pt>
                <c:pt idx="239" formatCode="General">
                  <c:v>1.7721E-8</c:v>
                </c:pt>
                <c:pt idx="240" formatCode="General">
                  <c:v>1.7811E-8</c:v>
                </c:pt>
                <c:pt idx="241" formatCode="General">
                  <c:v>1.7903999999999999E-8</c:v>
                </c:pt>
                <c:pt idx="242" formatCode="General">
                  <c:v>1.7996000000000001E-8</c:v>
                </c:pt>
                <c:pt idx="243" formatCode="General">
                  <c:v>1.8089999999999999E-8</c:v>
                </c:pt>
                <c:pt idx="244" formatCode="General">
                  <c:v>1.8185E-8</c:v>
                </c:pt>
                <c:pt idx="245" formatCode="General">
                  <c:v>1.8266E-8</c:v>
                </c:pt>
                <c:pt idx="246" formatCode="General">
                  <c:v>1.8361999999999999E-8</c:v>
                </c:pt>
                <c:pt idx="247" formatCode="General">
                  <c:v>1.8460000000000001E-8</c:v>
                </c:pt>
                <c:pt idx="248" formatCode="General">
                  <c:v>1.8556000000000001E-8</c:v>
                </c:pt>
                <c:pt idx="249" formatCode="General">
                  <c:v>1.8655000000000001E-8</c:v>
                </c:pt>
                <c:pt idx="250" formatCode="General">
                  <c:v>1.8754E-8</c:v>
                </c:pt>
                <c:pt idx="251" formatCode="General">
                  <c:v>1.8819999999999999E-8</c:v>
                </c:pt>
                <c:pt idx="252" formatCode="General">
                  <c:v>1.8924000000000001E-8</c:v>
                </c:pt>
                <c:pt idx="253" formatCode="General">
                  <c:v>1.9028E-8</c:v>
                </c:pt>
                <c:pt idx="254" formatCode="General">
                  <c:v>1.913E-8</c:v>
                </c:pt>
                <c:pt idx="255" formatCode="General">
                  <c:v>1.9233999999999999E-8</c:v>
                </c:pt>
                <c:pt idx="256" formatCode="General">
                  <c:v>1.934E-8</c:v>
                </c:pt>
                <c:pt idx="257" formatCode="General">
                  <c:v>1.9439E-8</c:v>
                </c:pt>
                <c:pt idx="258" formatCode="General">
                  <c:v>1.9539E-8</c:v>
                </c:pt>
                <c:pt idx="259" formatCode="General">
                  <c:v>1.9636999999999999E-8</c:v>
                </c:pt>
                <c:pt idx="260" formatCode="General">
                  <c:v>1.9734E-8</c:v>
                </c:pt>
                <c:pt idx="261" formatCode="General">
                  <c:v>1.9831999999999999E-8</c:v>
                </c:pt>
                <c:pt idx="262" formatCode="General">
                  <c:v>1.9901999999999998E-8</c:v>
                </c:pt>
                <c:pt idx="263" formatCode="General">
                  <c:v>1.9998000000000001E-8</c:v>
                </c:pt>
                <c:pt idx="264" formatCode="General">
                  <c:v>2.0094999999999999E-8</c:v>
                </c:pt>
                <c:pt idx="265" formatCode="General">
                  <c:v>2.0187000000000001E-8</c:v>
                </c:pt>
                <c:pt idx="266" formatCode="General">
                  <c:v>2.0277E-8</c:v>
                </c:pt>
                <c:pt idx="267" formatCode="General">
                  <c:v>2.0367E-8</c:v>
                </c:pt>
                <c:pt idx="268" formatCode="General">
                  <c:v>2.0453000000000001E-8</c:v>
                </c:pt>
                <c:pt idx="269" formatCode="General">
                  <c:v>2.051E-8</c:v>
                </c:pt>
                <c:pt idx="270" formatCode="General">
                  <c:v>2.0595E-8</c:v>
                </c:pt>
                <c:pt idx="271" formatCode="General">
                  <c:v>2.0675000000000001E-8</c:v>
                </c:pt>
                <c:pt idx="272" formatCode="General">
                  <c:v>2.0753000000000001E-8</c:v>
                </c:pt>
                <c:pt idx="273" formatCode="General">
                  <c:v>2.0831E-8</c:v>
                </c:pt>
                <c:pt idx="274" formatCode="General">
                  <c:v>2.0904E-8</c:v>
                </c:pt>
                <c:pt idx="275" formatCode="General">
                  <c:v>2.0990000000000001E-8</c:v>
                </c:pt>
                <c:pt idx="276" formatCode="General">
                  <c:v>2.1054000000000001E-8</c:v>
                </c:pt>
                <c:pt idx="277" formatCode="General">
                  <c:v>2.1114E-8</c:v>
                </c:pt>
                <c:pt idx="278" formatCode="General">
                  <c:v>2.1171000000000001E-8</c:v>
                </c:pt>
                <c:pt idx="279" formatCode="General">
                  <c:v>2.1228E-8</c:v>
                </c:pt>
                <c:pt idx="280" formatCode="General">
                  <c:v>2.1281E-8</c:v>
                </c:pt>
                <c:pt idx="281" formatCode="General">
                  <c:v>2.1301E-8</c:v>
                </c:pt>
                <c:pt idx="282" formatCode="General">
                  <c:v>2.1354E-8</c:v>
                </c:pt>
                <c:pt idx="283" formatCode="General">
                  <c:v>2.1401999999999999E-8</c:v>
                </c:pt>
                <c:pt idx="284" formatCode="General">
                  <c:v>2.1445999999999999E-8</c:v>
                </c:pt>
                <c:pt idx="285" formatCode="General">
                  <c:v>2.1492999999999999E-8</c:v>
                </c:pt>
                <c:pt idx="286" formatCode="General">
                  <c:v>2.1533999999999999E-8</c:v>
                </c:pt>
                <c:pt idx="287" formatCode="General">
                  <c:v>2.1573999999999998E-8</c:v>
                </c:pt>
                <c:pt idx="288" formatCode="General">
                  <c:v>2.1619E-8</c:v>
                </c:pt>
                <c:pt idx="289" formatCode="General">
                  <c:v>2.1652000000000001E-8</c:v>
                </c:pt>
                <c:pt idx="290" formatCode="General">
                  <c:v>2.1686E-8</c:v>
                </c:pt>
                <c:pt idx="291" formatCode="General">
                  <c:v>2.1719999999999999E-8</c:v>
                </c:pt>
                <c:pt idx="292" formatCode="General">
                  <c:v>2.1751000000000001E-8</c:v>
                </c:pt>
                <c:pt idx="293" formatCode="General">
                  <c:v>2.1783000000000001E-8</c:v>
                </c:pt>
                <c:pt idx="294" formatCode="General">
                  <c:v>2.1813999999999999E-8</c:v>
                </c:pt>
                <c:pt idx="295" formatCode="General">
                  <c:v>2.1864E-8</c:v>
                </c:pt>
                <c:pt idx="296" formatCode="General">
                  <c:v>2.1888000000000001E-8</c:v>
                </c:pt>
                <c:pt idx="297" formatCode="General">
                  <c:v>2.1912999999999999E-8</c:v>
                </c:pt>
                <c:pt idx="298" formatCode="General">
                  <c:v>2.194E-8</c:v>
                </c:pt>
                <c:pt idx="299" formatCode="General">
                  <c:v>2.1963E-8</c:v>
                </c:pt>
              </c:numCache>
            </c:numRef>
          </c:yVal>
          <c:smooth val="1"/>
          <c:extLst>
            <c:ext xmlns:c16="http://schemas.microsoft.com/office/drawing/2014/chart" uri="{C3380CC4-5D6E-409C-BE32-E72D297353CC}">
              <c16:uniqueId val="{00000000-3117-448A-9B19-A076FF61AE05}"/>
            </c:ext>
          </c:extLst>
        </c:ser>
        <c:ser>
          <c:idx val="0"/>
          <c:order val="2"/>
          <c:tx>
            <c:strRef>
              <c:f>Rauscher!$K$1</c:f>
              <c:strCache>
                <c:ptCount val="1"/>
                <c:pt idx="0">
                  <c:v>Γp (MeV)</c:v>
                </c:pt>
              </c:strCache>
            </c:strRef>
          </c:tx>
          <c:spPr>
            <a:ln w="25400">
              <a:solidFill>
                <a:srgbClr val="FF0000"/>
              </a:solidFill>
            </a:ln>
          </c:spPr>
          <c:marker>
            <c:symbol val="none"/>
          </c:marker>
          <c:xVal>
            <c:numRef>
              <c:f>Rauscher!$BB$3:$BB$302</c:f>
              <c:numCache>
                <c:formatCode>General</c:formatCode>
                <c:ptCount val="300"/>
                <c:pt idx="0">
                  <c:v>2.7094</c:v>
                </c:pt>
                <c:pt idx="1">
                  <c:v>2.7593999999999999</c:v>
                </c:pt>
                <c:pt idx="2">
                  <c:v>2.8094000000000001</c:v>
                </c:pt>
                <c:pt idx="3">
                  <c:v>2.8593999999999999</c:v>
                </c:pt>
                <c:pt idx="4">
                  <c:v>2.9094000000000002</c:v>
                </c:pt>
                <c:pt idx="5">
                  <c:v>2.9594</c:v>
                </c:pt>
                <c:pt idx="6">
                  <c:v>3.0093999999999999</c:v>
                </c:pt>
                <c:pt idx="7">
                  <c:v>3.0594000000000001</c:v>
                </c:pt>
                <c:pt idx="8">
                  <c:v>3.1093999999999999</c:v>
                </c:pt>
                <c:pt idx="9">
                  <c:v>3.1594000000000002</c:v>
                </c:pt>
                <c:pt idx="10">
                  <c:v>3.2094</c:v>
                </c:pt>
                <c:pt idx="11">
                  <c:v>3.2593999999999999</c:v>
                </c:pt>
                <c:pt idx="12">
                  <c:v>3.3094000000000001</c:v>
                </c:pt>
                <c:pt idx="13">
                  <c:v>3.3593999999999999</c:v>
                </c:pt>
                <c:pt idx="14">
                  <c:v>3.4094000000000002</c:v>
                </c:pt>
                <c:pt idx="15">
                  <c:v>3.4594</c:v>
                </c:pt>
                <c:pt idx="16">
                  <c:v>3.5093999999999999</c:v>
                </c:pt>
                <c:pt idx="17">
                  <c:v>3.5594000000000001</c:v>
                </c:pt>
                <c:pt idx="18">
                  <c:v>3.6093999999999999</c:v>
                </c:pt>
                <c:pt idx="19">
                  <c:v>3.6594000000000002</c:v>
                </c:pt>
                <c:pt idx="20">
                  <c:v>3.7094</c:v>
                </c:pt>
                <c:pt idx="21">
                  <c:v>3.7593999999999999</c:v>
                </c:pt>
                <c:pt idx="22">
                  <c:v>3.8094000000000001</c:v>
                </c:pt>
                <c:pt idx="23">
                  <c:v>3.8593999999999999</c:v>
                </c:pt>
                <c:pt idx="24">
                  <c:v>3.9094000000000002</c:v>
                </c:pt>
                <c:pt idx="25">
                  <c:v>3.9594</c:v>
                </c:pt>
                <c:pt idx="26">
                  <c:v>4.0094000000000003</c:v>
                </c:pt>
                <c:pt idx="27">
                  <c:v>4.0594000000000001</c:v>
                </c:pt>
                <c:pt idx="28">
                  <c:v>4.1093999999999999</c:v>
                </c:pt>
                <c:pt idx="29">
                  <c:v>4.1593999999999998</c:v>
                </c:pt>
                <c:pt idx="30">
                  <c:v>4.2093999999999996</c:v>
                </c:pt>
                <c:pt idx="31">
                  <c:v>4.2594000000000003</c:v>
                </c:pt>
                <c:pt idx="32">
                  <c:v>4.3094000000000001</c:v>
                </c:pt>
                <c:pt idx="33">
                  <c:v>4.3593999999999999</c:v>
                </c:pt>
                <c:pt idx="34">
                  <c:v>4.4093999999999998</c:v>
                </c:pt>
                <c:pt idx="35">
                  <c:v>4.4593999999999996</c:v>
                </c:pt>
                <c:pt idx="36">
                  <c:v>4.5094000000000003</c:v>
                </c:pt>
                <c:pt idx="37">
                  <c:v>4.5594000000000001</c:v>
                </c:pt>
                <c:pt idx="38">
                  <c:v>4.6093999999999999</c:v>
                </c:pt>
                <c:pt idx="39">
                  <c:v>4.6593999999999998</c:v>
                </c:pt>
                <c:pt idx="40">
                  <c:v>4.7093999999999996</c:v>
                </c:pt>
                <c:pt idx="41">
                  <c:v>4.7594000000000003</c:v>
                </c:pt>
                <c:pt idx="42">
                  <c:v>4.8094000000000001</c:v>
                </c:pt>
                <c:pt idx="43">
                  <c:v>4.8593999999999999</c:v>
                </c:pt>
                <c:pt idx="44">
                  <c:v>4.9093999999999998</c:v>
                </c:pt>
                <c:pt idx="45">
                  <c:v>4.9593999999999996</c:v>
                </c:pt>
                <c:pt idx="46">
                  <c:v>5.0094000000000003</c:v>
                </c:pt>
                <c:pt idx="47">
                  <c:v>5.0594000000000001</c:v>
                </c:pt>
                <c:pt idx="48">
                  <c:v>5.1093999999999999</c:v>
                </c:pt>
                <c:pt idx="49">
                  <c:v>5.1593999999999998</c:v>
                </c:pt>
                <c:pt idx="50">
                  <c:v>5.2093999999999996</c:v>
                </c:pt>
                <c:pt idx="51">
                  <c:v>5.2594000000000003</c:v>
                </c:pt>
                <c:pt idx="52">
                  <c:v>5.3094000000000001</c:v>
                </c:pt>
                <c:pt idx="53">
                  <c:v>5.3593999999999999</c:v>
                </c:pt>
                <c:pt idx="54">
                  <c:v>5.4093999999999998</c:v>
                </c:pt>
                <c:pt idx="55">
                  <c:v>5.4593999999999996</c:v>
                </c:pt>
                <c:pt idx="56">
                  <c:v>5.5094000000000003</c:v>
                </c:pt>
                <c:pt idx="57">
                  <c:v>5.5594000000000001</c:v>
                </c:pt>
                <c:pt idx="58">
                  <c:v>5.6093999999999999</c:v>
                </c:pt>
                <c:pt idx="59">
                  <c:v>5.6593999999999998</c:v>
                </c:pt>
                <c:pt idx="60">
                  <c:v>5.7093999999999996</c:v>
                </c:pt>
                <c:pt idx="61">
                  <c:v>5.7594000000000003</c:v>
                </c:pt>
                <c:pt idx="62">
                  <c:v>5.8094000000000001</c:v>
                </c:pt>
                <c:pt idx="63">
                  <c:v>5.8593999999999999</c:v>
                </c:pt>
                <c:pt idx="64">
                  <c:v>5.9093999999999998</c:v>
                </c:pt>
                <c:pt idx="65">
                  <c:v>5.9593999999999996</c:v>
                </c:pt>
                <c:pt idx="66">
                  <c:v>6.0094000000000003</c:v>
                </c:pt>
                <c:pt idx="67">
                  <c:v>6.0594000000000001</c:v>
                </c:pt>
                <c:pt idx="68">
                  <c:v>6.1093999999999999</c:v>
                </c:pt>
                <c:pt idx="69">
                  <c:v>6.1593999999999998</c:v>
                </c:pt>
                <c:pt idx="70">
                  <c:v>6.2093999999999996</c:v>
                </c:pt>
                <c:pt idx="71">
                  <c:v>6.2594000000000003</c:v>
                </c:pt>
                <c:pt idx="72">
                  <c:v>6.3094000000000001</c:v>
                </c:pt>
                <c:pt idx="73">
                  <c:v>6.3593999999999999</c:v>
                </c:pt>
                <c:pt idx="74">
                  <c:v>6.4093999999999998</c:v>
                </c:pt>
                <c:pt idx="75">
                  <c:v>6.4593999999999996</c:v>
                </c:pt>
                <c:pt idx="76">
                  <c:v>6.5094000000000003</c:v>
                </c:pt>
                <c:pt idx="77">
                  <c:v>6.5594000000000001</c:v>
                </c:pt>
                <c:pt idx="78">
                  <c:v>6.6093999999999999</c:v>
                </c:pt>
                <c:pt idx="79">
                  <c:v>6.6593999999999998</c:v>
                </c:pt>
                <c:pt idx="80">
                  <c:v>6.7093999999999996</c:v>
                </c:pt>
                <c:pt idx="81">
                  <c:v>6.7594000000000003</c:v>
                </c:pt>
                <c:pt idx="82">
                  <c:v>6.8094000000000001</c:v>
                </c:pt>
                <c:pt idx="83">
                  <c:v>6.8593999999999999</c:v>
                </c:pt>
                <c:pt idx="84">
                  <c:v>6.9093999999999998</c:v>
                </c:pt>
                <c:pt idx="85">
                  <c:v>6.9593999999999996</c:v>
                </c:pt>
                <c:pt idx="86">
                  <c:v>7.0094000000000003</c:v>
                </c:pt>
                <c:pt idx="87">
                  <c:v>7.0594000000000001</c:v>
                </c:pt>
                <c:pt idx="88">
                  <c:v>7.1093999999999999</c:v>
                </c:pt>
                <c:pt idx="89">
                  <c:v>7.1593999999999998</c:v>
                </c:pt>
                <c:pt idx="90">
                  <c:v>7.2093999999999996</c:v>
                </c:pt>
                <c:pt idx="91">
                  <c:v>7.2594000000000003</c:v>
                </c:pt>
                <c:pt idx="92">
                  <c:v>7.3094000000000001</c:v>
                </c:pt>
                <c:pt idx="93">
                  <c:v>7.3593999999999999</c:v>
                </c:pt>
                <c:pt idx="94">
                  <c:v>7.4093999999999998</c:v>
                </c:pt>
                <c:pt idx="95">
                  <c:v>7.4593999999999996</c:v>
                </c:pt>
                <c:pt idx="96">
                  <c:v>7.5094000000000003</c:v>
                </c:pt>
                <c:pt idx="97">
                  <c:v>7.5594000000000001</c:v>
                </c:pt>
                <c:pt idx="98">
                  <c:v>7.6093999999999999</c:v>
                </c:pt>
                <c:pt idx="99">
                  <c:v>7.6593999999999998</c:v>
                </c:pt>
                <c:pt idx="100">
                  <c:v>7.7093999999999996</c:v>
                </c:pt>
                <c:pt idx="101">
                  <c:v>7.7594000000000003</c:v>
                </c:pt>
                <c:pt idx="102">
                  <c:v>7.8094000000000001</c:v>
                </c:pt>
                <c:pt idx="103">
                  <c:v>7.8593999999999999</c:v>
                </c:pt>
                <c:pt idx="104">
                  <c:v>7.9093999999999998</c:v>
                </c:pt>
                <c:pt idx="105">
                  <c:v>7.9593999999999996</c:v>
                </c:pt>
                <c:pt idx="106">
                  <c:v>8.0093999999999994</c:v>
                </c:pt>
                <c:pt idx="107">
                  <c:v>8.0594000000000001</c:v>
                </c:pt>
                <c:pt idx="108">
                  <c:v>8.1094000000000008</c:v>
                </c:pt>
                <c:pt idx="109">
                  <c:v>8.1593999999999998</c:v>
                </c:pt>
                <c:pt idx="110">
                  <c:v>8.2094000000000005</c:v>
                </c:pt>
                <c:pt idx="111">
                  <c:v>8.2593999999999994</c:v>
                </c:pt>
                <c:pt idx="112">
                  <c:v>8.3094000000000001</c:v>
                </c:pt>
                <c:pt idx="113">
                  <c:v>8.3594000000000008</c:v>
                </c:pt>
                <c:pt idx="114">
                  <c:v>8.4093999999999998</c:v>
                </c:pt>
                <c:pt idx="115">
                  <c:v>8.4594000000000005</c:v>
                </c:pt>
                <c:pt idx="116">
                  <c:v>8.5093999999999994</c:v>
                </c:pt>
                <c:pt idx="117">
                  <c:v>8.5594000000000001</c:v>
                </c:pt>
                <c:pt idx="118">
                  <c:v>8.6094000000000008</c:v>
                </c:pt>
                <c:pt idx="119">
                  <c:v>8.6593999999999998</c:v>
                </c:pt>
                <c:pt idx="120">
                  <c:v>8.7094000000000005</c:v>
                </c:pt>
                <c:pt idx="121">
                  <c:v>8.7593999999999994</c:v>
                </c:pt>
                <c:pt idx="122">
                  <c:v>8.8094000000000001</c:v>
                </c:pt>
                <c:pt idx="123">
                  <c:v>8.8594000000000008</c:v>
                </c:pt>
                <c:pt idx="124">
                  <c:v>8.9093999999999998</c:v>
                </c:pt>
                <c:pt idx="125">
                  <c:v>8.9594000000000005</c:v>
                </c:pt>
                <c:pt idx="126">
                  <c:v>9.0093999999999994</c:v>
                </c:pt>
                <c:pt idx="127">
                  <c:v>9.0594000000000001</c:v>
                </c:pt>
                <c:pt idx="128">
                  <c:v>9.1094000000000008</c:v>
                </c:pt>
                <c:pt idx="129">
                  <c:v>9.1593999999999998</c:v>
                </c:pt>
                <c:pt idx="130">
                  <c:v>9.2094000000000005</c:v>
                </c:pt>
                <c:pt idx="131">
                  <c:v>9.2593999999999994</c:v>
                </c:pt>
                <c:pt idx="132">
                  <c:v>9.3094000000000001</c:v>
                </c:pt>
                <c:pt idx="133">
                  <c:v>9.3594000000000008</c:v>
                </c:pt>
                <c:pt idx="134">
                  <c:v>9.4093999999999998</c:v>
                </c:pt>
                <c:pt idx="135">
                  <c:v>9.4594000000000005</c:v>
                </c:pt>
                <c:pt idx="136">
                  <c:v>9.5093999999999994</c:v>
                </c:pt>
                <c:pt idx="137">
                  <c:v>9.5594000000000001</c:v>
                </c:pt>
                <c:pt idx="138">
                  <c:v>9.6094000000000008</c:v>
                </c:pt>
                <c:pt idx="139">
                  <c:v>9.6593999999999998</c:v>
                </c:pt>
                <c:pt idx="140">
                  <c:v>9.7094000000000005</c:v>
                </c:pt>
                <c:pt idx="141">
                  <c:v>9.7593999999999994</c:v>
                </c:pt>
                <c:pt idx="142">
                  <c:v>9.8094000000000001</c:v>
                </c:pt>
                <c:pt idx="143">
                  <c:v>9.8594000000000008</c:v>
                </c:pt>
                <c:pt idx="144">
                  <c:v>9.9093999999999998</c:v>
                </c:pt>
                <c:pt idx="145">
                  <c:v>9.9594000000000005</c:v>
                </c:pt>
                <c:pt idx="146">
                  <c:v>10.009</c:v>
                </c:pt>
                <c:pt idx="147">
                  <c:v>10.058999999999999</c:v>
                </c:pt>
                <c:pt idx="148">
                  <c:v>10.109</c:v>
                </c:pt>
                <c:pt idx="149">
                  <c:v>10.159000000000001</c:v>
                </c:pt>
                <c:pt idx="150">
                  <c:v>10.209</c:v>
                </c:pt>
                <c:pt idx="151">
                  <c:v>10.259</c:v>
                </c:pt>
                <c:pt idx="152">
                  <c:v>10.308999999999999</c:v>
                </c:pt>
                <c:pt idx="153">
                  <c:v>10.359</c:v>
                </c:pt>
                <c:pt idx="154">
                  <c:v>10.409000000000001</c:v>
                </c:pt>
                <c:pt idx="155">
                  <c:v>10.459</c:v>
                </c:pt>
                <c:pt idx="156">
                  <c:v>10.509</c:v>
                </c:pt>
                <c:pt idx="157">
                  <c:v>10.558999999999999</c:v>
                </c:pt>
                <c:pt idx="158">
                  <c:v>10.609</c:v>
                </c:pt>
                <c:pt idx="159">
                  <c:v>10.659000000000001</c:v>
                </c:pt>
                <c:pt idx="160">
                  <c:v>10.709</c:v>
                </c:pt>
                <c:pt idx="161">
                  <c:v>10.759</c:v>
                </c:pt>
                <c:pt idx="162">
                  <c:v>10.808999999999999</c:v>
                </c:pt>
                <c:pt idx="163">
                  <c:v>10.859</c:v>
                </c:pt>
                <c:pt idx="164">
                  <c:v>10.909000000000001</c:v>
                </c:pt>
                <c:pt idx="165">
                  <c:v>10.959</c:v>
                </c:pt>
                <c:pt idx="166">
                  <c:v>11.009</c:v>
                </c:pt>
                <c:pt idx="167">
                  <c:v>11.058999999999999</c:v>
                </c:pt>
                <c:pt idx="168">
                  <c:v>11.109</c:v>
                </c:pt>
                <c:pt idx="169">
                  <c:v>11.159000000000001</c:v>
                </c:pt>
                <c:pt idx="170">
                  <c:v>11.209</c:v>
                </c:pt>
                <c:pt idx="171">
                  <c:v>11.259</c:v>
                </c:pt>
                <c:pt idx="172">
                  <c:v>11.308999999999999</c:v>
                </c:pt>
                <c:pt idx="173">
                  <c:v>11.359</c:v>
                </c:pt>
                <c:pt idx="174">
                  <c:v>11.409000000000001</c:v>
                </c:pt>
                <c:pt idx="175">
                  <c:v>11.459</c:v>
                </c:pt>
                <c:pt idx="176">
                  <c:v>11.509</c:v>
                </c:pt>
                <c:pt idx="177">
                  <c:v>11.558999999999999</c:v>
                </c:pt>
                <c:pt idx="178">
                  <c:v>11.609</c:v>
                </c:pt>
                <c:pt idx="179">
                  <c:v>11.659000000000001</c:v>
                </c:pt>
                <c:pt idx="180">
                  <c:v>11.709</c:v>
                </c:pt>
                <c:pt idx="181">
                  <c:v>11.759</c:v>
                </c:pt>
                <c:pt idx="182">
                  <c:v>11.808999999999999</c:v>
                </c:pt>
                <c:pt idx="183">
                  <c:v>11.859</c:v>
                </c:pt>
                <c:pt idx="184">
                  <c:v>11.909000000000001</c:v>
                </c:pt>
                <c:pt idx="185">
                  <c:v>11.959</c:v>
                </c:pt>
                <c:pt idx="186">
                  <c:v>12.009</c:v>
                </c:pt>
                <c:pt idx="187">
                  <c:v>12.058999999999999</c:v>
                </c:pt>
                <c:pt idx="188">
                  <c:v>12.109</c:v>
                </c:pt>
                <c:pt idx="189">
                  <c:v>12.159000000000001</c:v>
                </c:pt>
                <c:pt idx="190">
                  <c:v>12.209</c:v>
                </c:pt>
                <c:pt idx="191">
                  <c:v>12.259</c:v>
                </c:pt>
                <c:pt idx="192">
                  <c:v>12.308999999999999</c:v>
                </c:pt>
                <c:pt idx="193">
                  <c:v>12.359</c:v>
                </c:pt>
                <c:pt idx="194">
                  <c:v>12.409000000000001</c:v>
                </c:pt>
                <c:pt idx="195">
                  <c:v>12.459</c:v>
                </c:pt>
                <c:pt idx="196">
                  <c:v>12.509</c:v>
                </c:pt>
                <c:pt idx="197">
                  <c:v>12.558999999999999</c:v>
                </c:pt>
                <c:pt idx="198">
                  <c:v>12.609</c:v>
                </c:pt>
                <c:pt idx="199">
                  <c:v>12.659000000000001</c:v>
                </c:pt>
                <c:pt idx="200">
                  <c:v>12.709</c:v>
                </c:pt>
                <c:pt idx="201">
                  <c:v>12.759</c:v>
                </c:pt>
                <c:pt idx="202">
                  <c:v>12.808999999999999</c:v>
                </c:pt>
                <c:pt idx="203">
                  <c:v>12.859</c:v>
                </c:pt>
                <c:pt idx="204">
                  <c:v>12.909000000000001</c:v>
                </c:pt>
                <c:pt idx="205">
                  <c:v>12.959</c:v>
                </c:pt>
                <c:pt idx="206">
                  <c:v>13.009</c:v>
                </c:pt>
                <c:pt idx="207">
                  <c:v>13.058999999999999</c:v>
                </c:pt>
                <c:pt idx="208">
                  <c:v>13.109</c:v>
                </c:pt>
                <c:pt idx="209">
                  <c:v>13.159000000000001</c:v>
                </c:pt>
                <c:pt idx="210">
                  <c:v>13.209</c:v>
                </c:pt>
                <c:pt idx="211">
                  <c:v>13.259</c:v>
                </c:pt>
                <c:pt idx="212">
                  <c:v>13.308999999999999</c:v>
                </c:pt>
                <c:pt idx="213">
                  <c:v>13.359</c:v>
                </c:pt>
                <c:pt idx="214">
                  <c:v>13.409000000000001</c:v>
                </c:pt>
                <c:pt idx="215">
                  <c:v>13.459</c:v>
                </c:pt>
                <c:pt idx="216">
                  <c:v>13.509</c:v>
                </c:pt>
                <c:pt idx="217">
                  <c:v>13.558999999999999</c:v>
                </c:pt>
                <c:pt idx="218">
                  <c:v>13.609</c:v>
                </c:pt>
                <c:pt idx="219">
                  <c:v>13.659000000000001</c:v>
                </c:pt>
                <c:pt idx="220">
                  <c:v>13.709</c:v>
                </c:pt>
                <c:pt idx="221">
                  <c:v>13.759</c:v>
                </c:pt>
                <c:pt idx="222">
                  <c:v>13.808999999999999</c:v>
                </c:pt>
                <c:pt idx="223">
                  <c:v>13.859</c:v>
                </c:pt>
                <c:pt idx="224">
                  <c:v>13.909000000000001</c:v>
                </c:pt>
                <c:pt idx="225">
                  <c:v>13.959</c:v>
                </c:pt>
                <c:pt idx="226">
                  <c:v>14.009</c:v>
                </c:pt>
                <c:pt idx="227">
                  <c:v>14.058999999999999</c:v>
                </c:pt>
                <c:pt idx="228">
                  <c:v>14.109</c:v>
                </c:pt>
                <c:pt idx="229">
                  <c:v>14.159000000000001</c:v>
                </c:pt>
                <c:pt idx="230">
                  <c:v>14.209</c:v>
                </c:pt>
                <c:pt idx="231">
                  <c:v>14.259</c:v>
                </c:pt>
                <c:pt idx="232">
                  <c:v>14.308999999999999</c:v>
                </c:pt>
                <c:pt idx="233">
                  <c:v>14.359</c:v>
                </c:pt>
                <c:pt idx="234">
                  <c:v>14.409000000000001</c:v>
                </c:pt>
                <c:pt idx="235">
                  <c:v>14.459</c:v>
                </c:pt>
                <c:pt idx="236">
                  <c:v>14.509</c:v>
                </c:pt>
                <c:pt idx="237">
                  <c:v>14.558999999999999</c:v>
                </c:pt>
                <c:pt idx="238">
                  <c:v>14.609</c:v>
                </c:pt>
                <c:pt idx="239">
                  <c:v>14.659000000000001</c:v>
                </c:pt>
                <c:pt idx="240">
                  <c:v>14.709</c:v>
                </c:pt>
                <c:pt idx="241">
                  <c:v>14.759</c:v>
                </c:pt>
                <c:pt idx="242">
                  <c:v>14.808999999999999</c:v>
                </c:pt>
                <c:pt idx="243">
                  <c:v>14.859</c:v>
                </c:pt>
                <c:pt idx="244">
                  <c:v>14.909000000000001</c:v>
                </c:pt>
                <c:pt idx="245">
                  <c:v>14.959</c:v>
                </c:pt>
                <c:pt idx="246">
                  <c:v>15.009</c:v>
                </c:pt>
                <c:pt idx="247">
                  <c:v>15.058999999999999</c:v>
                </c:pt>
                <c:pt idx="248">
                  <c:v>15.109</c:v>
                </c:pt>
                <c:pt idx="249">
                  <c:v>15.159000000000001</c:v>
                </c:pt>
                <c:pt idx="250">
                  <c:v>15.209</c:v>
                </c:pt>
                <c:pt idx="251">
                  <c:v>15.259</c:v>
                </c:pt>
                <c:pt idx="252">
                  <c:v>15.308999999999999</c:v>
                </c:pt>
                <c:pt idx="253">
                  <c:v>15.359</c:v>
                </c:pt>
                <c:pt idx="254">
                  <c:v>15.409000000000001</c:v>
                </c:pt>
                <c:pt idx="255">
                  <c:v>15.459</c:v>
                </c:pt>
                <c:pt idx="256">
                  <c:v>15.509</c:v>
                </c:pt>
                <c:pt idx="257">
                  <c:v>15.558999999999999</c:v>
                </c:pt>
                <c:pt idx="258">
                  <c:v>15.609</c:v>
                </c:pt>
                <c:pt idx="259">
                  <c:v>15.659000000000001</c:v>
                </c:pt>
                <c:pt idx="260">
                  <c:v>15.709</c:v>
                </c:pt>
                <c:pt idx="261">
                  <c:v>15.759</c:v>
                </c:pt>
                <c:pt idx="262">
                  <c:v>15.808999999999999</c:v>
                </c:pt>
                <c:pt idx="263">
                  <c:v>15.859</c:v>
                </c:pt>
                <c:pt idx="264">
                  <c:v>15.909000000000001</c:v>
                </c:pt>
                <c:pt idx="265">
                  <c:v>15.959</c:v>
                </c:pt>
                <c:pt idx="266">
                  <c:v>16.009</c:v>
                </c:pt>
                <c:pt idx="267">
                  <c:v>16.059000000000001</c:v>
                </c:pt>
                <c:pt idx="268">
                  <c:v>16.109000000000002</c:v>
                </c:pt>
                <c:pt idx="269">
                  <c:v>16.158999999999999</c:v>
                </c:pt>
                <c:pt idx="270">
                  <c:v>16.209</c:v>
                </c:pt>
                <c:pt idx="271">
                  <c:v>16.259</c:v>
                </c:pt>
                <c:pt idx="272">
                  <c:v>16.309000000000001</c:v>
                </c:pt>
                <c:pt idx="273">
                  <c:v>16.359000000000002</c:v>
                </c:pt>
                <c:pt idx="274">
                  <c:v>16.408999999999999</c:v>
                </c:pt>
                <c:pt idx="275">
                  <c:v>16.459</c:v>
                </c:pt>
                <c:pt idx="276">
                  <c:v>16.509</c:v>
                </c:pt>
                <c:pt idx="277">
                  <c:v>16.559000000000001</c:v>
                </c:pt>
                <c:pt idx="278">
                  <c:v>16.609000000000002</c:v>
                </c:pt>
                <c:pt idx="279">
                  <c:v>16.658999999999999</c:v>
                </c:pt>
                <c:pt idx="280">
                  <c:v>16.709</c:v>
                </c:pt>
                <c:pt idx="281">
                  <c:v>16.759</c:v>
                </c:pt>
                <c:pt idx="282">
                  <c:v>16.809000000000001</c:v>
                </c:pt>
                <c:pt idx="283">
                  <c:v>16.859000000000002</c:v>
                </c:pt>
                <c:pt idx="284">
                  <c:v>16.908999999999999</c:v>
                </c:pt>
                <c:pt idx="285">
                  <c:v>16.959</c:v>
                </c:pt>
                <c:pt idx="286">
                  <c:v>17.009</c:v>
                </c:pt>
                <c:pt idx="287">
                  <c:v>17.059000000000001</c:v>
                </c:pt>
                <c:pt idx="288">
                  <c:v>17.109000000000002</c:v>
                </c:pt>
                <c:pt idx="289">
                  <c:v>17.158999999999999</c:v>
                </c:pt>
                <c:pt idx="290">
                  <c:v>17.209</c:v>
                </c:pt>
                <c:pt idx="291">
                  <c:v>17.259</c:v>
                </c:pt>
                <c:pt idx="292">
                  <c:v>17.309000000000001</c:v>
                </c:pt>
                <c:pt idx="293">
                  <c:v>17.359000000000002</c:v>
                </c:pt>
                <c:pt idx="294">
                  <c:v>17.408999999999999</c:v>
                </c:pt>
                <c:pt idx="295">
                  <c:v>17.459</c:v>
                </c:pt>
                <c:pt idx="296">
                  <c:v>17.509</c:v>
                </c:pt>
                <c:pt idx="297">
                  <c:v>17.559000000000001</c:v>
                </c:pt>
                <c:pt idx="298">
                  <c:v>17.609000000000002</c:v>
                </c:pt>
                <c:pt idx="299">
                  <c:v>17.658999999999999</c:v>
                </c:pt>
              </c:numCache>
            </c:numRef>
          </c:xVal>
          <c:yVal>
            <c:numRef>
              <c:f>Rauscher!$BJ$3:$BJ$302</c:f>
              <c:numCache>
                <c:formatCode>General</c:formatCode>
                <c:ptCount val="300"/>
                <c:pt idx="0">
                  <c:v>0</c:v>
                </c:pt>
                <c:pt idx="1">
                  <c:v>0</c:v>
                </c:pt>
                <c:pt idx="2">
                  <c:v>0</c:v>
                </c:pt>
                <c:pt idx="3">
                  <c:v>0</c:v>
                </c:pt>
                <c:pt idx="4">
                  <c:v>0</c:v>
                </c:pt>
                <c:pt idx="5">
                  <c:v>0</c:v>
                </c:pt>
                <c:pt idx="6">
                  <c:v>0</c:v>
                </c:pt>
                <c:pt idx="7">
                  <c:v>0</c:v>
                </c:pt>
                <c:pt idx="8">
                  <c:v>0</c:v>
                </c:pt>
                <c:pt idx="9">
                  <c:v>0</c:v>
                </c:pt>
                <c:pt idx="10">
                  <c:v>0</c:v>
                </c:pt>
                <c:pt idx="11">
                  <c:v>0</c:v>
                </c:pt>
                <c:pt idx="12">
                  <c:v>0</c:v>
                </c:pt>
                <c:pt idx="13">
                  <c:v>0</c:v>
                </c:pt>
                <c:pt idx="14">
                  <c:v>0</c:v>
                </c:pt>
                <c:pt idx="15">
                  <c:v>0</c:v>
                </c:pt>
                <c:pt idx="16">
                  <c:v>0</c:v>
                </c:pt>
                <c:pt idx="17">
                  <c:v>0</c:v>
                </c:pt>
                <c:pt idx="18">
                  <c:v>0</c:v>
                </c:pt>
                <c:pt idx="19">
                  <c:v>0</c:v>
                </c:pt>
                <c:pt idx="20">
                  <c:v>0</c:v>
                </c:pt>
                <c:pt idx="21">
                  <c:v>0</c:v>
                </c:pt>
                <c:pt idx="22">
                  <c:v>0</c:v>
                </c:pt>
                <c:pt idx="23">
                  <c:v>0</c:v>
                </c:pt>
                <c:pt idx="24">
                  <c:v>0</c:v>
                </c:pt>
                <c:pt idx="25">
                  <c:v>0</c:v>
                </c:pt>
                <c:pt idx="26">
                  <c:v>0</c:v>
                </c:pt>
                <c:pt idx="27">
                  <c:v>0</c:v>
                </c:pt>
                <c:pt idx="28">
                  <c:v>0</c:v>
                </c:pt>
                <c:pt idx="29">
                  <c:v>0</c:v>
                </c:pt>
                <c:pt idx="30">
                  <c:v>0</c:v>
                </c:pt>
                <c:pt idx="31">
                  <c:v>0</c:v>
                </c:pt>
                <c:pt idx="32">
                  <c:v>0</c:v>
                </c:pt>
                <c:pt idx="33">
                  <c:v>0</c:v>
                </c:pt>
                <c:pt idx="34">
                  <c:v>0</c:v>
                </c:pt>
                <c:pt idx="35">
                  <c:v>0</c:v>
                </c:pt>
                <c:pt idx="36">
                  <c:v>0</c:v>
                </c:pt>
                <c:pt idx="37">
                  <c:v>0</c:v>
                </c:pt>
                <c:pt idx="38">
                  <c:v>0</c:v>
                </c:pt>
                <c:pt idx="39">
                  <c:v>0</c:v>
                </c:pt>
                <c:pt idx="40">
                  <c:v>0</c:v>
                </c:pt>
                <c:pt idx="41">
                  <c:v>0</c:v>
                </c:pt>
                <c:pt idx="42">
                  <c:v>0</c:v>
                </c:pt>
                <c:pt idx="43">
                  <c:v>0</c:v>
                </c:pt>
                <c:pt idx="44">
                  <c:v>0</c:v>
                </c:pt>
                <c:pt idx="45">
                  <c:v>0</c:v>
                </c:pt>
                <c:pt idx="46">
                  <c:v>0</c:v>
                </c:pt>
                <c:pt idx="47">
                  <c:v>0</c:v>
                </c:pt>
                <c:pt idx="48">
                  <c:v>0</c:v>
                </c:pt>
                <c:pt idx="49">
                  <c:v>7.1324E-59</c:v>
                </c:pt>
                <c:pt idx="50">
                  <c:v>3.5556999999999999E-38</c:v>
                </c:pt>
                <c:pt idx="51">
                  <c:v>5.2004000000000002E-30</c:v>
                </c:pt>
                <c:pt idx="52">
                  <c:v>2.3831E-25</c:v>
                </c:pt>
                <c:pt idx="53">
                  <c:v>3.0332E-22</c:v>
                </c:pt>
                <c:pt idx="54">
                  <c:v>5.4504999999999994E-20</c:v>
                </c:pt>
                <c:pt idx="55">
                  <c:v>2.9303000000000001E-18</c:v>
                </c:pt>
                <c:pt idx="56">
                  <c:v>7.0392000000000006E-17</c:v>
                </c:pt>
                <c:pt idx="57">
                  <c:v>9.5686999999999991E-16</c:v>
                </c:pt>
                <c:pt idx="58">
                  <c:v>8.5466999999999998E-15</c:v>
                </c:pt>
                <c:pt idx="59">
                  <c:v>5.5419000000000002E-14</c:v>
                </c:pt>
                <c:pt idx="60">
                  <c:v>2.7964000000000001E-13</c:v>
                </c:pt>
                <c:pt idx="61">
                  <c:v>1.1543E-12</c:v>
                </c:pt>
                <c:pt idx="62">
                  <c:v>4.0455000000000001E-12</c:v>
                </c:pt>
                <c:pt idx="63">
                  <c:v>1.2381000000000001E-11</c:v>
                </c:pt>
                <c:pt idx="64">
                  <c:v>3.3818000000000002E-11</c:v>
                </c:pt>
                <c:pt idx="65">
                  <c:v>8.3870999999999999E-11</c:v>
                </c:pt>
                <c:pt idx="66">
                  <c:v>1.9147999999999999E-10</c:v>
                </c:pt>
                <c:pt idx="67">
                  <c:v>4.0694999999999998E-10</c:v>
                </c:pt>
                <c:pt idx="68">
                  <c:v>8.1252999999999998E-10</c:v>
                </c:pt>
                <c:pt idx="69">
                  <c:v>1.5357E-9</c:v>
                </c:pt>
                <c:pt idx="70">
                  <c:v>2.7653E-9</c:v>
                </c:pt>
                <c:pt idx="71">
                  <c:v>4.7695000000000001E-9</c:v>
                </c:pt>
                <c:pt idx="72">
                  <c:v>7.9159000000000008E-9</c:v>
                </c:pt>
                <c:pt idx="73">
                  <c:v>1.2693E-8</c:v>
                </c:pt>
                <c:pt idx="74">
                  <c:v>1.9729999999999999E-8</c:v>
                </c:pt>
                <c:pt idx="75">
                  <c:v>2.9819999999999998E-8</c:v>
                </c:pt>
                <c:pt idx="76">
                  <c:v>4.3937999999999999E-8</c:v>
                </c:pt>
                <c:pt idx="77">
                  <c:v>6.3259999999999999E-8</c:v>
                </c:pt>
                <c:pt idx="78">
                  <c:v>8.9176000000000004E-8</c:v>
                </c:pt>
                <c:pt idx="79">
                  <c:v>1.233E-7</c:v>
                </c:pt>
                <c:pt idx="80">
                  <c:v>1.6750000000000001E-7</c:v>
                </c:pt>
                <c:pt idx="81">
                  <c:v>2.2385000000000001E-7</c:v>
                </c:pt>
                <c:pt idx="82">
                  <c:v>3.0530000000000001E-7</c:v>
                </c:pt>
                <c:pt idx="83">
                  <c:v>3.9699000000000001E-7</c:v>
                </c:pt>
                <c:pt idx="84">
                  <c:v>5.0959E-7</c:v>
                </c:pt>
                <c:pt idx="85">
                  <c:v>6.4919000000000001E-7</c:v>
                </c:pt>
                <c:pt idx="86">
                  <c:v>8.1783999999999997E-7</c:v>
                </c:pt>
                <c:pt idx="87">
                  <c:v>1.0195999999999999E-6</c:v>
                </c:pt>
                <c:pt idx="88">
                  <c:v>1.2590999999999999E-6</c:v>
                </c:pt>
                <c:pt idx="89">
                  <c:v>1.5405999999999999E-6</c:v>
                </c:pt>
                <c:pt idx="90">
                  <c:v>1.8689E-6</c:v>
                </c:pt>
                <c:pt idx="91">
                  <c:v>2.2492999999999998E-6</c:v>
                </c:pt>
                <c:pt idx="92">
                  <c:v>2.6863999999999998E-6</c:v>
                </c:pt>
                <c:pt idx="93">
                  <c:v>3.185E-6</c:v>
                </c:pt>
                <c:pt idx="94">
                  <c:v>3.7512000000000002E-6</c:v>
                </c:pt>
                <c:pt idx="95">
                  <c:v>4.3892999999999996E-6</c:v>
                </c:pt>
                <c:pt idx="96">
                  <c:v>5.1039999999999998E-6</c:v>
                </c:pt>
                <c:pt idx="97">
                  <c:v>5.9016999999999998E-6</c:v>
                </c:pt>
                <c:pt idx="98">
                  <c:v>6.7854999999999997E-6</c:v>
                </c:pt>
                <c:pt idx="99">
                  <c:v>7.7600000000000002E-6</c:v>
                </c:pt>
                <c:pt idx="100">
                  <c:v>8.8313999999999998E-6</c:v>
                </c:pt>
                <c:pt idx="101">
                  <c:v>1.0002E-5</c:v>
                </c:pt>
                <c:pt idx="102">
                  <c:v>1.1274000000000001E-5</c:v>
                </c:pt>
                <c:pt idx="103">
                  <c:v>1.2655E-5</c:v>
                </c:pt>
                <c:pt idx="104">
                  <c:v>1.4143E-5</c:v>
                </c:pt>
                <c:pt idx="105">
                  <c:v>1.5730999999999999E-5</c:v>
                </c:pt>
                <c:pt idx="106">
                  <c:v>1.7436E-5</c:v>
                </c:pt>
                <c:pt idx="107">
                  <c:v>1.9256999999999999E-5</c:v>
                </c:pt>
                <c:pt idx="108">
                  <c:v>2.1192999999999999E-5</c:v>
                </c:pt>
                <c:pt idx="109">
                  <c:v>2.3254000000000001E-5</c:v>
                </c:pt>
                <c:pt idx="110">
                  <c:v>2.5432E-5</c:v>
                </c:pt>
                <c:pt idx="111">
                  <c:v>2.7725999999999998E-5</c:v>
                </c:pt>
                <c:pt idx="112">
                  <c:v>3.0142999999999999E-5</c:v>
                </c:pt>
                <c:pt idx="113">
                  <c:v>3.2675999999999997E-5</c:v>
                </c:pt>
                <c:pt idx="114">
                  <c:v>3.5321000000000003E-5</c:v>
                </c:pt>
                <c:pt idx="115">
                  <c:v>3.8080999999999997E-5</c:v>
                </c:pt>
                <c:pt idx="116">
                  <c:v>4.0951000000000001E-5</c:v>
                </c:pt>
                <c:pt idx="117">
                  <c:v>4.3925999999999999E-5</c:v>
                </c:pt>
                <c:pt idx="118">
                  <c:v>4.7018000000000003E-5</c:v>
                </c:pt>
                <c:pt idx="119">
                  <c:v>5.0216000000000002E-5</c:v>
                </c:pt>
                <c:pt idx="120">
                  <c:v>5.3508000000000003E-5</c:v>
                </c:pt>
                <c:pt idx="121">
                  <c:v>5.6907999999999998E-5</c:v>
                </c:pt>
                <c:pt idx="122">
                  <c:v>6.0396000000000002E-5</c:v>
                </c:pt>
                <c:pt idx="123">
                  <c:v>6.3967999999999995E-5</c:v>
                </c:pt>
                <c:pt idx="124">
                  <c:v>6.7648E-5</c:v>
                </c:pt>
                <c:pt idx="125">
                  <c:v>7.1398999999999999E-5</c:v>
                </c:pt>
                <c:pt idx="126">
                  <c:v>7.5227000000000003E-5</c:v>
                </c:pt>
                <c:pt idx="127">
                  <c:v>7.9139000000000002E-5</c:v>
                </c:pt>
                <c:pt idx="128">
                  <c:v>8.3131000000000001E-5</c:v>
                </c:pt>
                <c:pt idx="129">
                  <c:v>8.7170999999999996E-5</c:v>
                </c:pt>
                <c:pt idx="130">
                  <c:v>9.1308000000000001E-5</c:v>
                </c:pt>
                <c:pt idx="131">
                  <c:v>9.5488999999999993E-5</c:v>
                </c:pt>
                <c:pt idx="132">
                  <c:v>9.9726E-5</c:v>
                </c:pt>
                <c:pt idx="133">
                  <c:v>1.0404999999999999E-4</c:v>
                </c:pt>
                <c:pt idx="134">
                  <c:v>1.0840000000000001E-4</c:v>
                </c:pt>
                <c:pt idx="135">
                  <c:v>1.1281999999999999E-4</c:v>
                </c:pt>
                <c:pt idx="136">
                  <c:v>1.1729E-4</c:v>
                </c:pt>
                <c:pt idx="137">
                  <c:v>1.2181E-4</c:v>
                </c:pt>
                <c:pt idx="138">
                  <c:v>1.2638999999999999E-4</c:v>
                </c:pt>
                <c:pt idx="139">
                  <c:v>1.3103E-4</c:v>
                </c:pt>
                <c:pt idx="140">
                  <c:v>1.3574E-4</c:v>
                </c:pt>
                <c:pt idx="141">
                  <c:v>1.4044E-4</c:v>
                </c:pt>
                <c:pt idx="142">
                  <c:v>1.4527999999999999E-4</c:v>
                </c:pt>
                <c:pt idx="143">
                  <c:v>1.5009999999999999E-4</c:v>
                </c:pt>
                <c:pt idx="144">
                  <c:v>1.5503000000000001E-4</c:v>
                </c:pt>
                <c:pt idx="145">
                  <c:v>1.6007E-4</c:v>
                </c:pt>
                <c:pt idx="146">
                  <c:v>1.6509000000000001E-4</c:v>
                </c:pt>
                <c:pt idx="147">
                  <c:v>1.7024E-4</c:v>
                </c:pt>
                <c:pt idx="148">
                  <c:v>1.7542E-4</c:v>
                </c:pt>
                <c:pt idx="149">
                  <c:v>1.8074000000000001E-4</c:v>
                </c:pt>
                <c:pt idx="150">
                  <c:v>1.8605999999999999E-4</c:v>
                </c:pt>
                <c:pt idx="151">
                  <c:v>1.9157000000000001E-4</c:v>
                </c:pt>
                <c:pt idx="152">
                  <c:v>1.9714E-4</c:v>
                </c:pt>
                <c:pt idx="153">
                  <c:v>2.0273000000000001E-4</c:v>
                </c:pt>
                <c:pt idx="154">
                  <c:v>2.0849E-4</c:v>
                </c:pt>
                <c:pt idx="155">
                  <c:v>2.1434000000000001E-4</c:v>
                </c:pt>
                <c:pt idx="156">
                  <c:v>2.2028999999999999E-4</c:v>
                </c:pt>
                <c:pt idx="157">
                  <c:v>2.2649000000000001E-4</c:v>
                </c:pt>
                <c:pt idx="158">
                  <c:v>2.3271000000000001E-4</c:v>
                </c:pt>
                <c:pt idx="159">
                  <c:v>2.3913E-4</c:v>
                </c:pt>
                <c:pt idx="160">
                  <c:v>2.4544999999999998E-4</c:v>
                </c:pt>
                <c:pt idx="161">
                  <c:v>2.5212999999999999E-4</c:v>
                </c:pt>
                <c:pt idx="162">
                  <c:v>2.5889000000000001E-4</c:v>
                </c:pt>
                <c:pt idx="163">
                  <c:v>2.6563999999999998E-4</c:v>
                </c:pt>
                <c:pt idx="164">
                  <c:v>2.7273E-4</c:v>
                </c:pt>
                <c:pt idx="165">
                  <c:v>2.8005E-4</c:v>
                </c:pt>
                <c:pt idx="166">
                  <c:v>2.8726000000000001E-4</c:v>
                </c:pt>
                <c:pt idx="167">
                  <c:v>2.9461E-4</c:v>
                </c:pt>
                <c:pt idx="168">
                  <c:v>3.0234000000000001E-4</c:v>
                </c:pt>
                <c:pt idx="169">
                  <c:v>3.0976000000000002E-4</c:v>
                </c:pt>
                <c:pt idx="170">
                  <c:v>3.1773000000000001E-4</c:v>
                </c:pt>
                <c:pt idx="171">
                  <c:v>3.2546000000000002E-4</c:v>
                </c:pt>
                <c:pt idx="172">
                  <c:v>3.3333000000000001E-4</c:v>
                </c:pt>
                <c:pt idx="173">
                  <c:v>3.4119E-4</c:v>
                </c:pt>
                <c:pt idx="174">
                  <c:v>3.4937E-4</c:v>
                </c:pt>
                <c:pt idx="175">
                  <c:v>3.5743999999999999E-4</c:v>
                </c:pt>
                <c:pt idx="176">
                  <c:v>3.6567000000000001E-4</c:v>
                </c:pt>
                <c:pt idx="177">
                  <c:v>3.7401999999999997E-4</c:v>
                </c:pt>
                <c:pt idx="178">
                  <c:v>3.8178000000000002E-4</c:v>
                </c:pt>
                <c:pt idx="179">
                  <c:v>3.8953000000000002E-4</c:v>
                </c:pt>
                <c:pt idx="180">
                  <c:v>3.9774999999999999E-4</c:v>
                </c:pt>
                <c:pt idx="181">
                  <c:v>4.0570999999999999E-4</c:v>
                </c:pt>
                <c:pt idx="182">
                  <c:v>4.1393000000000002E-4</c:v>
                </c:pt>
                <c:pt idx="183">
                  <c:v>4.2190000000000001E-4</c:v>
                </c:pt>
                <c:pt idx="184">
                  <c:v>4.2952000000000002E-4</c:v>
                </c:pt>
                <c:pt idx="185">
                  <c:v>4.3721999999999999E-4</c:v>
                </c:pt>
                <c:pt idx="186">
                  <c:v>4.4445999999999998E-4</c:v>
                </c:pt>
                <c:pt idx="187">
                  <c:v>4.5237000000000001E-4</c:v>
                </c:pt>
                <c:pt idx="188">
                  <c:v>4.5961999999999999E-4</c:v>
                </c:pt>
                <c:pt idx="189">
                  <c:v>4.6669000000000002E-4</c:v>
                </c:pt>
                <c:pt idx="190">
                  <c:v>4.7365999999999999E-4</c:v>
                </c:pt>
                <c:pt idx="191">
                  <c:v>4.8048999999999998E-4</c:v>
                </c:pt>
                <c:pt idx="192">
                  <c:v>4.8757999999999999E-4</c:v>
                </c:pt>
                <c:pt idx="193">
                  <c:v>4.9386000000000005E-4</c:v>
                </c:pt>
                <c:pt idx="194">
                  <c:v>5.0067999999999998E-4</c:v>
                </c:pt>
                <c:pt idx="195">
                  <c:v>5.0726000000000005E-4</c:v>
                </c:pt>
                <c:pt idx="196">
                  <c:v>5.1382000000000001E-4</c:v>
                </c:pt>
                <c:pt idx="197">
                  <c:v>5.1964999999999997E-4</c:v>
                </c:pt>
                <c:pt idx="198">
                  <c:v>5.2605000000000002E-4</c:v>
                </c:pt>
                <c:pt idx="199">
                  <c:v>5.3235999999999995E-4</c:v>
                </c:pt>
                <c:pt idx="200">
                  <c:v>5.3857999999999998E-4</c:v>
                </c:pt>
                <c:pt idx="201">
                  <c:v>5.4443999999999998E-4</c:v>
                </c:pt>
                <c:pt idx="202">
                  <c:v>5.5046999999999995E-4</c:v>
                </c:pt>
                <c:pt idx="203">
                  <c:v>5.5694000000000002E-4</c:v>
                </c:pt>
                <c:pt idx="204">
                  <c:v>5.6305000000000005E-4</c:v>
                </c:pt>
                <c:pt idx="205">
                  <c:v>5.6948000000000003E-4</c:v>
                </c:pt>
                <c:pt idx="206">
                  <c:v>5.7554999999999998E-4</c:v>
                </c:pt>
                <c:pt idx="207">
                  <c:v>5.8173000000000003E-4</c:v>
                </c:pt>
                <c:pt idx="208">
                  <c:v>5.8828999999999999E-4</c:v>
                </c:pt>
                <c:pt idx="209">
                  <c:v>5.9477E-4</c:v>
                </c:pt>
                <c:pt idx="210">
                  <c:v>6.0039000000000002E-4</c:v>
                </c:pt>
                <c:pt idx="211">
                  <c:v>6.0709000000000002E-4</c:v>
                </c:pt>
                <c:pt idx="212">
                  <c:v>6.1392E-4</c:v>
                </c:pt>
                <c:pt idx="213">
                  <c:v>6.2067999999999997E-4</c:v>
                </c:pt>
                <c:pt idx="214">
                  <c:v>6.2766000000000005E-4</c:v>
                </c:pt>
                <c:pt idx="215">
                  <c:v>6.3416000000000004E-4</c:v>
                </c:pt>
                <c:pt idx="216">
                  <c:v>6.4123999999999995E-4</c:v>
                </c:pt>
                <c:pt idx="217">
                  <c:v>6.4848E-4</c:v>
                </c:pt>
                <c:pt idx="218">
                  <c:v>6.5583000000000004E-4</c:v>
                </c:pt>
                <c:pt idx="219">
                  <c:v>6.6231999999999999E-4</c:v>
                </c:pt>
                <c:pt idx="220">
                  <c:v>6.6998999999999997E-4</c:v>
                </c:pt>
                <c:pt idx="221">
                  <c:v>6.7767000000000001E-4</c:v>
                </c:pt>
                <c:pt idx="222">
                  <c:v>6.8550999999999996E-4</c:v>
                </c:pt>
                <c:pt idx="223">
                  <c:v>6.9348000000000001E-4</c:v>
                </c:pt>
                <c:pt idx="224">
                  <c:v>7.0058999999999996E-4</c:v>
                </c:pt>
                <c:pt idx="225">
                  <c:v>7.0894000000000003E-4</c:v>
                </c:pt>
                <c:pt idx="226">
                  <c:v>7.1730000000000003E-4</c:v>
                </c:pt>
                <c:pt idx="227">
                  <c:v>7.2596E-4</c:v>
                </c:pt>
                <c:pt idx="228">
                  <c:v>7.3474E-4</c:v>
                </c:pt>
                <c:pt idx="229">
                  <c:v>7.4344999999999999E-4</c:v>
                </c:pt>
                <c:pt idx="230">
                  <c:v>7.5254E-4</c:v>
                </c:pt>
                <c:pt idx="231">
                  <c:v>7.6168999999999998E-4</c:v>
                </c:pt>
                <c:pt idx="232">
                  <c:v>7.7103999999999996E-4</c:v>
                </c:pt>
                <c:pt idx="233">
                  <c:v>7.8056000000000002E-4</c:v>
                </c:pt>
                <c:pt idx="234">
                  <c:v>7.8901999999999998E-4</c:v>
                </c:pt>
                <c:pt idx="235">
                  <c:v>7.9889000000000002E-4</c:v>
                </c:pt>
                <c:pt idx="236">
                  <c:v>8.0911999999999998E-4</c:v>
                </c:pt>
                <c:pt idx="237">
                  <c:v>8.1954E-4</c:v>
                </c:pt>
                <c:pt idx="238">
                  <c:v>8.2996999999999997E-4</c:v>
                </c:pt>
                <c:pt idx="239">
                  <c:v>8.3962999999999996E-4</c:v>
                </c:pt>
                <c:pt idx="240">
                  <c:v>8.5050000000000002E-4</c:v>
                </c:pt>
                <c:pt idx="241">
                  <c:v>8.6147999999999997E-4</c:v>
                </c:pt>
                <c:pt idx="242">
                  <c:v>8.7819000000000005E-4</c:v>
                </c:pt>
                <c:pt idx="243">
                  <c:v>8.8951000000000004E-4</c:v>
                </c:pt>
                <c:pt idx="244">
                  <c:v>9.0098999999999995E-4</c:v>
                </c:pt>
                <c:pt idx="245">
                  <c:v>9.2024999999999995E-4</c:v>
                </c:pt>
                <c:pt idx="246">
                  <c:v>9.3221999999999999E-4</c:v>
                </c:pt>
                <c:pt idx="247">
                  <c:v>9.4417000000000004E-4</c:v>
                </c:pt>
                <c:pt idx="248">
                  <c:v>9.6502000000000003E-4</c:v>
                </c:pt>
                <c:pt idx="249">
                  <c:v>9.7725999999999998E-4</c:v>
                </c:pt>
                <c:pt idx="250">
                  <c:v>9.8985999999999996E-4</c:v>
                </c:pt>
                <c:pt idx="251">
                  <c:v>1.01E-3</c:v>
                </c:pt>
                <c:pt idx="252">
                  <c:v>1.0231000000000001E-3</c:v>
                </c:pt>
                <c:pt idx="253">
                  <c:v>1.0367E-3</c:v>
                </c:pt>
                <c:pt idx="254">
                  <c:v>1.0597E-3</c:v>
                </c:pt>
                <c:pt idx="255">
                  <c:v>1.0736999999999999E-3</c:v>
                </c:pt>
                <c:pt idx="256">
                  <c:v>1.088E-3</c:v>
                </c:pt>
                <c:pt idx="257">
                  <c:v>1.1119999999999999E-3</c:v>
                </c:pt>
                <c:pt idx="258">
                  <c:v>1.1266E-3</c:v>
                </c:pt>
                <c:pt idx="259">
                  <c:v>1.1414999999999999E-3</c:v>
                </c:pt>
                <c:pt idx="260">
                  <c:v>1.1669E-3</c:v>
                </c:pt>
                <c:pt idx="261">
                  <c:v>1.1823000000000001E-3</c:v>
                </c:pt>
                <c:pt idx="262">
                  <c:v>1.1967E-3</c:v>
                </c:pt>
                <c:pt idx="263">
                  <c:v>1.2236E-3</c:v>
                </c:pt>
                <c:pt idx="264">
                  <c:v>1.2401000000000001E-3</c:v>
                </c:pt>
                <c:pt idx="265">
                  <c:v>1.2569E-3</c:v>
                </c:pt>
                <c:pt idx="266">
                  <c:v>1.2851E-3</c:v>
                </c:pt>
                <c:pt idx="267">
                  <c:v>1.3025000000000001E-3</c:v>
                </c:pt>
                <c:pt idx="268">
                  <c:v>1.3202999999999999E-3</c:v>
                </c:pt>
                <c:pt idx="269">
                  <c:v>1.348E-3</c:v>
                </c:pt>
                <c:pt idx="270">
                  <c:v>1.3663E-3</c:v>
                </c:pt>
                <c:pt idx="271">
                  <c:v>1.3849999999999999E-3</c:v>
                </c:pt>
                <c:pt idx="272">
                  <c:v>1.4159000000000001E-3</c:v>
                </c:pt>
                <c:pt idx="273">
                  <c:v>1.4350000000000001E-3</c:v>
                </c:pt>
                <c:pt idx="274">
                  <c:v>1.4541999999999999E-3</c:v>
                </c:pt>
                <c:pt idx="275">
                  <c:v>1.4878999999999999E-3</c:v>
                </c:pt>
                <c:pt idx="276">
                  <c:v>1.5072E-3</c:v>
                </c:pt>
                <c:pt idx="277">
                  <c:v>1.5268E-3</c:v>
                </c:pt>
                <c:pt idx="278">
                  <c:v>1.56E-3</c:v>
                </c:pt>
                <c:pt idx="279">
                  <c:v>1.5797999999999999E-3</c:v>
                </c:pt>
                <c:pt idx="280">
                  <c:v>1.6000999999999999E-3</c:v>
                </c:pt>
                <c:pt idx="281">
                  <c:v>1.6322999999999999E-3</c:v>
                </c:pt>
                <c:pt idx="282">
                  <c:v>1.6528000000000001E-3</c:v>
                </c:pt>
                <c:pt idx="283">
                  <c:v>1.6737E-3</c:v>
                </c:pt>
                <c:pt idx="284">
                  <c:v>1.7091000000000001E-3</c:v>
                </c:pt>
                <c:pt idx="285">
                  <c:v>1.7302000000000001E-3</c:v>
                </c:pt>
                <c:pt idx="286">
                  <c:v>1.7518E-3</c:v>
                </c:pt>
                <c:pt idx="287">
                  <c:v>1.7880999999999999E-3</c:v>
                </c:pt>
                <c:pt idx="288">
                  <c:v>1.8101E-3</c:v>
                </c:pt>
                <c:pt idx="289">
                  <c:v>1.8320000000000001E-3</c:v>
                </c:pt>
                <c:pt idx="290">
                  <c:v>1.869E-3</c:v>
                </c:pt>
                <c:pt idx="291">
                  <c:v>1.8909E-3</c:v>
                </c:pt>
                <c:pt idx="292">
                  <c:v>1.9132999999999999E-3</c:v>
                </c:pt>
                <c:pt idx="293">
                  <c:v>1.9514000000000001E-3</c:v>
                </c:pt>
                <c:pt idx="294">
                  <c:v>1.9737999999999999E-3</c:v>
                </c:pt>
                <c:pt idx="295">
                  <c:v>1.9983000000000002E-3</c:v>
                </c:pt>
                <c:pt idx="296">
                  <c:v>2.0368000000000001E-3</c:v>
                </c:pt>
                <c:pt idx="297">
                  <c:v>2.0592000000000002E-3</c:v>
                </c:pt>
                <c:pt idx="298">
                  <c:v>2.0818999999999998E-3</c:v>
                </c:pt>
                <c:pt idx="299">
                  <c:v>2.1213E-3</c:v>
                </c:pt>
              </c:numCache>
            </c:numRef>
          </c:yVal>
          <c:smooth val="1"/>
          <c:extLst>
            <c:ext xmlns:c16="http://schemas.microsoft.com/office/drawing/2014/chart" uri="{C3380CC4-5D6E-409C-BE32-E72D297353CC}">
              <c16:uniqueId val="{00000001-3117-448A-9B19-A076FF61AE05}"/>
            </c:ext>
          </c:extLst>
        </c:ser>
        <c:ser>
          <c:idx val="2"/>
          <c:order val="3"/>
          <c:tx>
            <c:strRef>
              <c:f>Rauscher!$M$1</c:f>
              <c:strCache>
                <c:ptCount val="1"/>
                <c:pt idx="0">
                  <c:v>Γα (MeV)</c:v>
                </c:pt>
              </c:strCache>
            </c:strRef>
          </c:tx>
          <c:spPr>
            <a:ln w="25400">
              <a:solidFill>
                <a:srgbClr val="00FF00"/>
              </a:solidFill>
            </a:ln>
          </c:spPr>
          <c:marker>
            <c:symbol val="none"/>
          </c:marker>
          <c:xVal>
            <c:numRef>
              <c:f>Rauscher!$BB$3:$BB$302</c:f>
              <c:numCache>
                <c:formatCode>General</c:formatCode>
                <c:ptCount val="300"/>
                <c:pt idx="0">
                  <c:v>2.7094</c:v>
                </c:pt>
                <c:pt idx="1">
                  <c:v>2.7593999999999999</c:v>
                </c:pt>
                <c:pt idx="2">
                  <c:v>2.8094000000000001</c:v>
                </c:pt>
                <c:pt idx="3">
                  <c:v>2.8593999999999999</c:v>
                </c:pt>
                <c:pt idx="4">
                  <c:v>2.9094000000000002</c:v>
                </c:pt>
                <c:pt idx="5">
                  <c:v>2.9594</c:v>
                </c:pt>
                <c:pt idx="6">
                  <c:v>3.0093999999999999</c:v>
                </c:pt>
                <c:pt idx="7">
                  <c:v>3.0594000000000001</c:v>
                </c:pt>
                <c:pt idx="8">
                  <c:v>3.1093999999999999</c:v>
                </c:pt>
                <c:pt idx="9">
                  <c:v>3.1594000000000002</c:v>
                </c:pt>
                <c:pt idx="10">
                  <c:v>3.2094</c:v>
                </c:pt>
                <c:pt idx="11">
                  <c:v>3.2593999999999999</c:v>
                </c:pt>
                <c:pt idx="12">
                  <c:v>3.3094000000000001</c:v>
                </c:pt>
                <c:pt idx="13">
                  <c:v>3.3593999999999999</c:v>
                </c:pt>
                <c:pt idx="14">
                  <c:v>3.4094000000000002</c:v>
                </c:pt>
                <c:pt idx="15">
                  <c:v>3.4594</c:v>
                </c:pt>
                <c:pt idx="16">
                  <c:v>3.5093999999999999</c:v>
                </c:pt>
                <c:pt idx="17">
                  <c:v>3.5594000000000001</c:v>
                </c:pt>
                <c:pt idx="18">
                  <c:v>3.6093999999999999</c:v>
                </c:pt>
                <c:pt idx="19">
                  <c:v>3.6594000000000002</c:v>
                </c:pt>
                <c:pt idx="20">
                  <c:v>3.7094</c:v>
                </c:pt>
                <c:pt idx="21">
                  <c:v>3.7593999999999999</c:v>
                </c:pt>
                <c:pt idx="22">
                  <c:v>3.8094000000000001</c:v>
                </c:pt>
                <c:pt idx="23">
                  <c:v>3.8593999999999999</c:v>
                </c:pt>
                <c:pt idx="24">
                  <c:v>3.9094000000000002</c:v>
                </c:pt>
                <c:pt idx="25">
                  <c:v>3.9594</c:v>
                </c:pt>
                <c:pt idx="26">
                  <c:v>4.0094000000000003</c:v>
                </c:pt>
                <c:pt idx="27">
                  <c:v>4.0594000000000001</c:v>
                </c:pt>
                <c:pt idx="28">
                  <c:v>4.1093999999999999</c:v>
                </c:pt>
                <c:pt idx="29">
                  <c:v>4.1593999999999998</c:v>
                </c:pt>
                <c:pt idx="30">
                  <c:v>4.2093999999999996</c:v>
                </c:pt>
                <c:pt idx="31">
                  <c:v>4.2594000000000003</c:v>
                </c:pt>
                <c:pt idx="32">
                  <c:v>4.3094000000000001</c:v>
                </c:pt>
                <c:pt idx="33">
                  <c:v>4.3593999999999999</c:v>
                </c:pt>
                <c:pt idx="34">
                  <c:v>4.4093999999999998</c:v>
                </c:pt>
                <c:pt idx="35">
                  <c:v>4.4593999999999996</c:v>
                </c:pt>
                <c:pt idx="36">
                  <c:v>4.5094000000000003</c:v>
                </c:pt>
                <c:pt idx="37">
                  <c:v>4.5594000000000001</c:v>
                </c:pt>
                <c:pt idx="38">
                  <c:v>4.6093999999999999</c:v>
                </c:pt>
                <c:pt idx="39">
                  <c:v>4.6593999999999998</c:v>
                </c:pt>
                <c:pt idx="40">
                  <c:v>4.7093999999999996</c:v>
                </c:pt>
                <c:pt idx="41">
                  <c:v>4.7594000000000003</c:v>
                </c:pt>
                <c:pt idx="42">
                  <c:v>4.8094000000000001</c:v>
                </c:pt>
                <c:pt idx="43">
                  <c:v>4.8593999999999999</c:v>
                </c:pt>
                <c:pt idx="44">
                  <c:v>4.9093999999999998</c:v>
                </c:pt>
                <c:pt idx="45">
                  <c:v>4.9593999999999996</c:v>
                </c:pt>
                <c:pt idx="46">
                  <c:v>5.0094000000000003</c:v>
                </c:pt>
                <c:pt idx="47">
                  <c:v>5.0594000000000001</c:v>
                </c:pt>
                <c:pt idx="48">
                  <c:v>5.1093999999999999</c:v>
                </c:pt>
                <c:pt idx="49">
                  <c:v>5.1593999999999998</c:v>
                </c:pt>
                <c:pt idx="50">
                  <c:v>5.2093999999999996</c:v>
                </c:pt>
                <c:pt idx="51">
                  <c:v>5.2594000000000003</c:v>
                </c:pt>
                <c:pt idx="52">
                  <c:v>5.3094000000000001</c:v>
                </c:pt>
                <c:pt idx="53">
                  <c:v>5.3593999999999999</c:v>
                </c:pt>
                <c:pt idx="54">
                  <c:v>5.4093999999999998</c:v>
                </c:pt>
                <c:pt idx="55">
                  <c:v>5.4593999999999996</c:v>
                </c:pt>
                <c:pt idx="56">
                  <c:v>5.5094000000000003</c:v>
                </c:pt>
                <c:pt idx="57">
                  <c:v>5.5594000000000001</c:v>
                </c:pt>
                <c:pt idx="58">
                  <c:v>5.6093999999999999</c:v>
                </c:pt>
                <c:pt idx="59">
                  <c:v>5.6593999999999998</c:v>
                </c:pt>
                <c:pt idx="60">
                  <c:v>5.7093999999999996</c:v>
                </c:pt>
                <c:pt idx="61">
                  <c:v>5.7594000000000003</c:v>
                </c:pt>
                <c:pt idx="62">
                  <c:v>5.8094000000000001</c:v>
                </c:pt>
                <c:pt idx="63">
                  <c:v>5.8593999999999999</c:v>
                </c:pt>
                <c:pt idx="64">
                  <c:v>5.9093999999999998</c:v>
                </c:pt>
                <c:pt idx="65">
                  <c:v>5.9593999999999996</c:v>
                </c:pt>
                <c:pt idx="66">
                  <c:v>6.0094000000000003</c:v>
                </c:pt>
                <c:pt idx="67">
                  <c:v>6.0594000000000001</c:v>
                </c:pt>
                <c:pt idx="68">
                  <c:v>6.1093999999999999</c:v>
                </c:pt>
                <c:pt idx="69">
                  <c:v>6.1593999999999998</c:v>
                </c:pt>
                <c:pt idx="70">
                  <c:v>6.2093999999999996</c:v>
                </c:pt>
                <c:pt idx="71">
                  <c:v>6.2594000000000003</c:v>
                </c:pt>
                <c:pt idx="72">
                  <c:v>6.3094000000000001</c:v>
                </c:pt>
                <c:pt idx="73">
                  <c:v>6.3593999999999999</c:v>
                </c:pt>
                <c:pt idx="74">
                  <c:v>6.4093999999999998</c:v>
                </c:pt>
                <c:pt idx="75">
                  <c:v>6.4593999999999996</c:v>
                </c:pt>
                <c:pt idx="76">
                  <c:v>6.5094000000000003</c:v>
                </c:pt>
                <c:pt idx="77">
                  <c:v>6.5594000000000001</c:v>
                </c:pt>
                <c:pt idx="78">
                  <c:v>6.6093999999999999</c:v>
                </c:pt>
                <c:pt idx="79">
                  <c:v>6.6593999999999998</c:v>
                </c:pt>
                <c:pt idx="80">
                  <c:v>6.7093999999999996</c:v>
                </c:pt>
                <c:pt idx="81">
                  <c:v>6.7594000000000003</c:v>
                </c:pt>
                <c:pt idx="82">
                  <c:v>6.8094000000000001</c:v>
                </c:pt>
                <c:pt idx="83">
                  <c:v>6.8593999999999999</c:v>
                </c:pt>
                <c:pt idx="84">
                  <c:v>6.9093999999999998</c:v>
                </c:pt>
                <c:pt idx="85">
                  <c:v>6.9593999999999996</c:v>
                </c:pt>
                <c:pt idx="86">
                  <c:v>7.0094000000000003</c:v>
                </c:pt>
                <c:pt idx="87">
                  <c:v>7.0594000000000001</c:v>
                </c:pt>
                <c:pt idx="88">
                  <c:v>7.1093999999999999</c:v>
                </c:pt>
                <c:pt idx="89">
                  <c:v>7.1593999999999998</c:v>
                </c:pt>
                <c:pt idx="90">
                  <c:v>7.2093999999999996</c:v>
                </c:pt>
                <c:pt idx="91">
                  <c:v>7.2594000000000003</c:v>
                </c:pt>
                <c:pt idx="92">
                  <c:v>7.3094000000000001</c:v>
                </c:pt>
                <c:pt idx="93">
                  <c:v>7.3593999999999999</c:v>
                </c:pt>
                <c:pt idx="94">
                  <c:v>7.4093999999999998</c:v>
                </c:pt>
                <c:pt idx="95">
                  <c:v>7.4593999999999996</c:v>
                </c:pt>
                <c:pt idx="96">
                  <c:v>7.5094000000000003</c:v>
                </c:pt>
                <c:pt idx="97">
                  <c:v>7.5594000000000001</c:v>
                </c:pt>
                <c:pt idx="98">
                  <c:v>7.6093999999999999</c:v>
                </c:pt>
                <c:pt idx="99">
                  <c:v>7.6593999999999998</c:v>
                </c:pt>
                <c:pt idx="100">
                  <c:v>7.7093999999999996</c:v>
                </c:pt>
                <c:pt idx="101">
                  <c:v>7.7594000000000003</c:v>
                </c:pt>
                <c:pt idx="102">
                  <c:v>7.8094000000000001</c:v>
                </c:pt>
                <c:pt idx="103">
                  <c:v>7.8593999999999999</c:v>
                </c:pt>
                <c:pt idx="104">
                  <c:v>7.9093999999999998</c:v>
                </c:pt>
                <c:pt idx="105">
                  <c:v>7.9593999999999996</c:v>
                </c:pt>
                <c:pt idx="106">
                  <c:v>8.0093999999999994</c:v>
                </c:pt>
                <c:pt idx="107">
                  <c:v>8.0594000000000001</c:v>
                </c:pt>
                <c:pt idx="108">
                  <c:v>8.1094000000000008</c:v>
                </c:pt>
                <c:pt idx="109">
                  <c:v>8.1593999999999998</c:v>
                </c:pt>
                <c:pt idx="110">
                  <c:v>8.2094000000000005</c:v>
                </c:pt>
                <c:pt idx="111">
                  <c:v>8.2593999999999994</c:v>
                </c:pt>
                <c:pt idx="112">
                  <c:v>8.3094000000000001</c:v>
                </c:pt>
                <c:pt idx="113">
                  <c:v>8.3594000000000008</c:v>
                </c:pt>
                <c:pt idx="114">
                  <c:v>8.4093999999999998</c:v>
                </c:pt>
                <c:pt idx="115">
                  <c:v>8.4594000000000005</c:v>
                </c:pt>
                <c:pt idx="116">
                  <c:v>8.5093999999999994</c:v>
                </c:pt>
                <c:pt idx="117">
                  <c:v>8.5594000000000001</c:v>
                </c:pt>
                <c:pt idx="118">
                  <c:v>8.6094000000000008</c:v>
                </c:pt>
                <c:pt idx="119">
                  <c:v>8.6593999999999998</c:v>
                </c:pt>
                <c:pt idx="120">
                  <c:v>8.7094000000000005</c:v>
                </c:pt>
                <c:pt idx="121">
                  <c:v>8.7593999999999994</c:v>
                </c:pt>
                <c:pt idx="122">
                  <c:v>8.8094000000000001</c:v>
                </c:pt>
                <c:pt idx="123">
                  <c:v>8.8594000000000008</c:v>
                </c:pt>
                <c:pt idx="124">
                  <c:v>8.9093999999999998</c:v>
                </c:pt>
                <c:pt idx="125">
                  <c:v>8.9594000000000005</c:v>
                </c:pt>
                <c:pt idx="126">
                  <c:v>9.0093999999999994</c:v>
                </c:pt>
                <c:pt idx="127">
                  <c:v>9.0594000000000001</c:v>
                </c:pt>
                <c:pt idx="128">
                  <c:v>9.1094000000000008</c:v>
                </c:pt>
                <c:pt idx="129">
                  <c:v>9.1593999999999998</c:v>
                </c:pt>
                <c:pt idx="130">
                  <c:v>9.2094000000000005</c:v>
                </c:pt>
                <c:pt idx="131">
                  <c:v>9.2593999999999994</c:v>
                </c:pt>
                <c:pt idx="132">
                  <c:v>9.3094000000000001</c:v>
                </c:pt>
                <c:pt idx="133">
                  <c:v>9.3594000000000008</c:v>
                </c:pt>
                <c:pt idx="134">
                  <c:v>9.4093999999999998</c:v>
                </c:pt>
                <c:pt idx="135">
                  <c:v>9.4594000000000005</c:v>
                </c:pt>
                <c:pt idx="136">
                  <c:v>9.5093999999999994</c:v>
                </c:pt>
                <c:pt idx="137">
                  <c:v>9.5594000000000001</c:v>
                </c:pt>
                <c:pt idx="138">
                  <c:v>9.6094000000000008</c:v>
                </c:pt>
                <c:pt idx="139">
                  <c:v>9.6593999999999998</c:v>
                </c:pt>
                <c:pt idx="140">
                  <c:v>9.7094000000000005</c:v>
                </c:pt>
                <c:pt idx="141">
                  <c:v>9.7593999999999994</c:v>
                </c:pt>
                <c:pt idx="142">
                  <c:v>9.8094000000000001</c:v>
                </c:pt>
                <c:pt idx="143">
                  <c:v>9.8594000000000008</c:v>
                </c:pt>
                <c:pt idx="144">
                  <c:v>9.9093999999999998</c:v>
                </c:pt>
                <c:pt idx="145">
                  <c:v>9.9594000000000005</c:v>
                </c:pt>
                <c:pt idx="146">
                  <c:v>10.009</c:v>
                </c:pt>
                <c:pt idx="147">
                  <c:v>10.058999999999999</c:v>
                </c:pt>
                <c:pt idx="148">
                  <c:v>10.109</c:v>
                </c:pt>
                <c:pt idx="149">
                  <c:v>10.159000000000001</c:v>
                </c:pt>
                <c:pt idx="150">
                  <c:v>10.209</c:v>
                </c:pt>
                <c:pt idx="151">
                  <c:v>10.259</c:v>
                </c:pt>
                <c:pt idx="152">
                  <c:v>10.308999999999999</c:v>
                </c:pt>
                <c:pt idx="153">
                  <c:v>10.359</c:v>
                </c:pt>
                <c:pt idx="154">
                  <c:v>10.409000000000001</c:v>
                </c:pt>
                <c:pt idx="155">
                  <c:v>10.459</c:v>
                </c:pt>
                <c:pt idx="156">
                  <c:v>10.509</c:v>
                </c:pt>
                <c:pt idx="157">
                  <c:v>10.558999999999999</c:v>
                </c:pt>
                <c:pt idx="158">
                  <c:v>10.609</c:v>
                </c:pt>
                <c:pt idx="159">
                  <c:v>10.659000000000001</c:v>
                </c:pt>
                <c:pt idx="160">
                  <c:v>10.709</c:v>
                </c:pt>
                <c:pt idx="161">
                  <c:v>10.759</c:v>
                </c:pt>
                <c:pt idx="162">
                  <c:v>10.808999999999999</c:v>
                </c:pt>
                <c:pt idx="163">
                  <c:v>10.859</c:v>
                </c:pt>
                <c:pt idx="164">
                  <c:v>10.909000000000001</c:v>
                </c:pt>
                <c:pt idx="165">
                  <c:v>10.959</c:v>
                </c:pt>
                <c:pt idx="166">
                  <c:v>11.009</c:v>
                </c:pt>
                <c:pt idx="167">
                  <c:v>11.058999999999999</c:v>
                </c:pt>
                <c:pt idx="168">
                  <c:v>11.109</c:v>
                </c:pt>
                <c:pt idx="169">
                  <c:v>11.159000000000001</c:v>
                </c:pt>
                <c:pt idx="170">
                  <c:v>11.209</c:v>
                </c:pt>
                <c:pt idx="171">
                  <c:v>11.259</c:v>
                </c:pt>
                <c:pt idx="172">
                  <c:v>11.308999999999999</c:v>
                </c:pt>
                <c:pt idx="173">
                  <c:v>11.359</c:v>
                </c:pt>
                <c:pt idx="174">
                  <c:v>11.409000000000001</c:v>
                </c:pt>
                <c:pt idx="175">
                  <c:v>11.459</c:v>
                </c:pt>
                <c:pt idx="176">
                  <c:v>11.509</c:v>
                </c:pt>
                <c:pt idx="177">
                  <c:v>11.558999999999999</c:v>
                </c:pt>
                <c:pt idx="178">
                  <c:v>11.609</c:v>
                </c:pt>
                <c:pt idx="179">
                  <c:v>11.659000000000001</c:v>
                </c:pt>
                <c:pt idx="180">
                  <c:v>11.709</c:v>
                </c:pt>
                <c:pt idx="181">
                  <c:v>11.759</c:v>
                </c:pt>
                <c:pt idx="182">
                  <c:v>11.808999999999999</c:v>
                </c:pt>
                <c:pt idx="183">
                  <c:v>11.859</c:v>
                </c:pt>
                <c:pt idx="184">
                  <c:v>11.909000000000001</c:v>
                </c:pt>
                <c:pt idx="185">
                  <c:v>11.959</c:v>
                </c:pt>
                <c:pt idx="186">
                  <c:v>12.009</c:v>
                </c:pt>
                <c:pt idx="187">
                  <c:v>12.058999999999999</c:v>
                </c:pt>
                <c:pt idx="188">
                  <c:v>12.109</c:v>
                </c:pt>
                <c:pt idx="189">
                  <c:v>12.159000000000001</c:v>
                </c:pt>
                <c:pt idx="190">
                  <c:v>12.209</c:v>
                </c:pt>
                <c:pt idx="191">
                  <c:v>12.259</c:v>
                </c:pt>
                <c:pt idx="192">
                  <c:v>12.308999999999999</c:v>
                </c:pt>
                <c:pt idx="193">
                  <c:v>12.359</c:v>
                </c:pt>
                <c:pt idx="194">
                  <c:v>12.409000000000001</c:v>
                </c:pt>
                <c:pt idx="195">
                  <c:v>12.459</c:v>
                </c:pt>
                <c:pt idx="196">
                  <c:v>12.509</c:v>
                </c:pt>
                <c:pt idx="197">
                  <c:v>12.558999999999999</c:v>
                </c:pt>
                <c:pt idx="198">
                  <c:v>12.609</c:v>
                </c:pt>
                <c:pt idx="199">
                  <c:v>12.659000000000001</c:v>
                </c:pt>
                <c:pt idx="200">
                  <c:v>12.709</c:v>
                </c:pt>
                <c:pt idx="201">
                  <c:v>12.759</c:v>
                </c:pt>
                <c:pt idx="202">
                  <c:v>12.808999999999999</c:v>
                </c:pt>
                <c:pt idx="203">
                  <c:v>12.859</c:v>
                </c:pt>
                <c:pt idx="204">
                  <c:v>12.909000000000001</c:v>
                </c:pt>
                <c:pt idx="205">
                  <c:v>12.959</c:v>
                </c:pt>
                <c:pt idx="206">
                  <c:v>13.009</c:v>
                </c:pt>
                <c:pt idx="207">
                  <c:v>13.058999999999999</c:v>
                </c:pt>
                <c:pt idx="208">
                  <c:v>13.109</c:v>
                </c:pt>
                <c:pt idx="209">
                  <c:v>13.159000000000001</c:v>
                </c:pt>
                <c:pt idx="210">
                  <c:v>13.209</c:v>
                </c:pt>
                <c:pt idx="211">
                  <c:v>13.259</c:v>
                </c:pt>
                <c:pt idx="212">
                  <c:v>13.308999999999999</c:v>
                </c:pt>
                <c:pt idx="213">
                  <c:v>13.359</c:v>
                </c:pt>
                <c:pt idx="214">
                  <c:v>13.409000000000001</c:v>
                </c:pt>
                <c:pt idx="215">
                  <c:v>13.459</c:v>
                </c:pt>
                <c:pt idx="216">
                  <c:v>13.509</c:v>
                </c:pt>
                <c:pt idx="217">
                  <c:v>13.558999999999999</c:v>
                </c:pt>
                <c:pt idx="218">
                  <c:v>13.609</c:v>
                </c:pt>
                <c:pt idx="219">
                  <c:v>13.659000000000001</c:v>
                </c:pt>
                <c:pt idx="220">
                  <c:v>13.709</c:v>
                </c:pt>
                <c:pt idx="221">
                  <c:v>13.759</c:v>
                </c:pt>
                <c:pt idx="222">
                  <c:v>13.808999999999999</c:v>
                </c:pt>
                <c:pt idx="223">
                  <c:v>13.859</c:v>
                </c:pt>
                <c:pt idx="224">
                  <c:v>13.909000000000001</c:v>
                </c:pt>
                <c:pt idx="225">
                  <c:v>13.959</c:v>
                </c:pt>
                <c:pt idx="226">
                  <c:v>14.009</c:v>
                </c:pt>
                <c:pt idx="227">
                  <c:v>14.058999999999999</c:v>
                </c:pt>
                <c:pt idx="228">
                  <c:v>14.109</c:v>
                </c:pt>
                <c:pt idx="229">
                  <c:v>14.159000000000001</c:v>
                </c:pt>
                <c:pt idx="230">
                  <c:v>14.209</c:v>
                </c:pt>
                <c:pt idx="231">
                  <c:v>14.259</c:v>
                </c:pt>
                <c:pt idx="232">
                  <c:v>14.308999999999999</c:v>
                </c:pt>
                <c:pt idx="233">
                  <c:v>14.359</c:v>
                </c:pt>
                <c:pt idx="234">
                  <c:v>14.409000000000001</c:v>
                </c:pt>
                <c:pt idx="235">
                  <c:v>14.459</c:v>
                </c:pt>
                <c:pt idx="236">
                  <c:v>14.509</c:v>
                </c:pt>
                <c:pt idx="237">
                  <c:v>14.558999999999999</c:v>
                </c:pt>
                <c:pt idx="238">
                  <c:v>14.609</c:v>
                </c:pt>
                <c:pt idx="239">
                  <c:v>14.659000000000001</c:v>
                </c:pt>
                <c:pt idx="240">
                  <c:v>14.709</c:v>
                </c:pt>
                <c:pt idx="241">
                  <c:v>14.759</c:v>
                </c:pt>
                <c:pt idx="242">
                  <c:v>14.808999999999999</c:v>
                </c:pt>
                <c:pt idx="243">
                  <c:v>14.859</c:v>
                </c:pt>
                <c:pt idx="244">
                  <c:v>14.909000000000001</c:v>
                </c:pt>
                <c:pt idx="245">
                  <c:v>14.959</c:v>
                </c:pt>
                <c:pt idx="246">
                  <c:v>15.009</c:v>
                </c:pt>
                <c:pt idx="247">
                  <c:v>15.058999999999999</c:v>
                </c:pt>
                <c:pt idx="248">
                  <c:v>15.109</c:v>
                </c:pt>
                <c:pt idx="249">
                  <c:v>15.159000000000001</c:v>
                </c:pt>
                <c:pt idx="250">
                  <c:v>15.209</c:v>
                </c:pt>
                <c:pt idx="251">
                  <c:v>15.259</c:v>
                </c:pt>
                <c:pt idx="252">
                  <c:v>15.308999999999999</c:v>
                </c:pt>
                <c:pt idx="253">
                  <c:v>15.359</c:v>
                </c:pt>
                <c:pt idx="254">
                  <c:v>15.409000000000001</c:v>
                </c:pt>
                <c:pt idx="255">
                  <c:v>15.459</c:v>
                </c:pt>
                <c:pt idx="256">
                  <c:v>15.509</c:v>
                </c:pt>
                <c:pt idx="257">
                  <c:v>15.558999999999999</c:v>
                </c:pt>
                <c:pt idx="258">
                  <c:v>15.609</c:v>
                </c:pt>
                <c:pt idx="259">
                  <c:v>15.659000000000001</c:v>
                </c:pt>
                <c:pt idx="260">
                  <c:v>15.709</c:v>
                </c:pt>
                <c:pt idx="261">
                  <c:v>15.759</c:v>
                </c:pt>
                <c:pt idx="262">
                  <c:v>15.808999999999999</c:v>
                </c:pt>
                <c:pt idx="263">
                  <c:v>15.859</c:v>
                </c:pt>
                <c:pt idx="264">
                  <c:v>15.909000000000001</c:v>
                </c:pt>
                <c:pt idx="265">
                  <c:v>15.959</c:v>
                </c:pt>
                <c:pt idx="266">
                  <c:v>16.009</c:v>
                </c:pt>
                <c:pt idx="267">
                  <c:v>16.059000000000001</c:v>
                </c:pt>
                <c:pt idx="268">
                  <c:v>16.109000000000002</c:v>
                </c:pt>
                <c:pt idx="269">
                  <c:v>16.158999999999999</c:v>
                </c:pt>
                <c:pt idx="270">
                  <c:v>16.209</c:v>
                </c:pt>
                <c:pt idx="271">
                  <c:v>16.259</c:v>
                </c:pt>
                <c:pt idx="272">
                  <c:v>16.309000000000001</c:v>
                </c:pt>
                <c:pt idx="273">
                  <c:v>16.359000000000002</c:v>
                </c:pt>
                <c:pt idx="274">
                  <c:v>16.408999999999999</c:v>
                </c:pt>
                <c:pt idx="275">
                  <c:v>16.459</c:v>
                </c:pt>
                <c:pt idx="276">
                  <c:v>16.509</c:v>
                </c:pt>
                <c:pt idx="277">
                  <c:v>16.559000000000001</c:v>
                </c:pt>
                <c:pt idx="278">
                  <c:v>16.609000000000002</c:v>
                </c:pt>
                <c:pt idx="279">
                  <c:v>16.658999999999999</c:v>
                </c:pt>
                <c:pt idx="280">
                  <c:v>16.709</c:v>
                </c:pt>
                <c:pt idx="281">
                  <c:v>16.759</c:v>
                </c:pt>
                <c:pt idx="282">
                  <c:v>16.809000000000001</c:v>
                </c:pt>
                <c:pt idx="283">
                  <c:v>16.859000000000002</c:v>
                </c:pt>
                <c:pt idx="284">
                  <c:v>16.908999999999999</c:v>
                </c:pt>
                <c:pt idx="285">
                  <c:v>16.959</c:v>
                </c:pt>
                <c:pt idx="286">
                  <c:v>17.009</c:v>
                </c:pt>
                <c:pt idx="287">
                  <c:v>17.059000000000001</c:v>
                </c:pt>
                <c:pt idx="288">
                  <c:v>17.109000000000002</c:v>
                </c:pt>
                <c:pt idx="289">
                  <c:v>17.158999999999999</c:v>
                </c:pt>
                <c:pt idx="290">
                  <c:v>17.209</c:v>
                </c:pt>
                <c:pt idx="291">
                  <c:v>17.259</c:v>
                </c:pt>
                <c:pt idx="292">
                  <c:v>17.309000000000001</c:v>
                </c:pt>
                <c:pt idx="293">
                  <c:v>17.359000000000002</c:v>
                </c:pt>
                <c:pt idx="294">
                  <c:v>17.408999999999999</c:v>
                </c:pt>
                <c:pt idx="295">
                  <c:v>17.459</c:v>
                </c:pt>
                <c:pt idx="296">
                  <c:v>17.509</c:v>
                </c:pt>
                <c:pt idx="297">
                  <c:v>17.559000000000001</c:v>
                </c:pt>
                <c:pt idx="298">
                  <c:v>17.609000000000002</c:v>
                </c:pt>
                <c:pt idx="299">
                  <c:v>17.658999999999999</c:v>
                </c:pt>
              </c:numCache>
            </c:numRef>
          </c:xVal>
          <c:yVal>
            <c:numRef>
              <c:f>Rauscher!$BL$3:$BL$302</c:f>
              <c:numCache>
                <c:formatCode>0.0000</c:formatCode>
                <c:ptCount val="300"/>
                <c:pt idx="0">
                  <c:v>0</c:v>
                </c:pt>
                <c:pt idx="1">
                  <c:v>0</c:v>
                </c:pt>
                <c:pt idx="2">
                  <c:v>0</c:v>
                </c:pt>
                <c:pt idx="3">
                  <c:v>0</c:v>
                </c:pt>
                <c:pt idx="4">
                  <c:v>0</c:v>
                </c:pt>
                <c:pt idx="5">
                  <c:v>0</c:v>
                </c:pt>
                <c:pt idx="6">
                  <c:v>0</c:v>
                </c:pt>
                <c:pt idx="7">
                  <c:v>1.3343000000000001E-60</c:v>
                </c:pt>
                <c:pt idx="8">
                  <c:v>1.3611999999999999E-55</c:v>
                </c:pt>
                <c:pt idx="9">
                  <c:v>1.8814000000000001E-51</c:v>
                </c:pt>
                <c:pt idx="10">
                  <c:v>5.8735000000000002E-48</c:v>
                </c:pt>
                <c:pt idx="11">
                  <c:v>5.8567999999999998E-45</c:v>
                </c:pt>
                <c:pt idx="12">
                  <c:v>2.3820000000000001E-42</c:v>
                </c:pt>
                <c:pt idx="13">
                  <c:v>4.7125E-40</c:v>
                </c:pt>
                <c:pt idx="14">
                  <c:v>5.1649999999999995E-38</c:v>
                </c:pt>
                <c:pt idx="15">
                  <c:v>3.4682999999999999E-36</c:v>
                </c:pt>
                <c:pt idx="16">
                  <c:v>1.5424E-34</c:v>
                </c:pt>
                <c:pt idx="17">
                  <c:v>4.8324999999999998E-33</c:v>
                </c:pt>
                <c:pt idx="18">
                  <c:v>1.1206000000000001E-31</c:v>
                </c:pt>
                <c:pt idx="19">
                  <c:v>2.0017000000000001E-30</c:v>
                </c:pt>
                <c:pt idx="20">
                  <c:v>2.8475999999999999E-29</c:v>
                </c:pt>
                <c:pt idx="21">
                  <c:v>3.3165999999999998E-28</c:v>
                </c:pt>
                <c:pt idx="22">
                  <c:v>3.2368E-27</c:v>
                </c:pt>
                <c:pt idx="23">
                  <c:v>2.6982999999999997E-26</c:v>
                </c:pt>
                <c:pt idx="24">
                  <c:v>1.9538999999999999E-25</c:v>
                </c:pt>
                <c:pt idx="25">
                  <c:v>1.2466E-24</c:v>
                </c:pt>
                <c:pt idx="26">
                  <c:v>7.0962999999999997E-24</c:v>
                </c:pt>
                <c:pt idx="27">
                  <c:v>3.6427999999999999E-23</c:v>
                </c:pt>
                <c:pt idx="28">
                  <c:v>1.7021E-22</c:v>
                </c:pt>
                <c:pt idx="29">
                  <c:v>7.2995000000000003E-22</c:v>
                </c:pt>
                <c:pt idx="30">
                  <c:v>2.8941E-21</c:v>
                </c:pt>
                <c:pt idx="31">
                  <c:v>1.0676E-20</c:v>
                </c:pt>
                <c:pt idx="32">
                  <c:v>3.6859000000000001E-20</c:v>
                </c:pt>
                <c:pt idx="33">
                  <c:v>1.1969E-19</c:v>
                </c:pt>
                <c:pt idx="34">
                  <c:v>3.6730000000000001E-19</c:v>
                </c:pt>
                <c:pt idx="35">
                  <c:v>1.0695E-18</c:v>
                </c:pt>
                <c:pt idx="36">
                  <c:v>2.9659000000000001E-18</c:v>
                </c:pt>
                <c:pt idx="37">
                  <c:v>7.8596999999999999E-18</c:v>
                </c:pt>
                <c:pt idx="38">
                  <c:v>1.9965000000000001E-17</c:v>
                </c:pt>
                <c:pt idx="39">
                  <c:v>4.8748E-17</c:v>
                </c:pt>
                <c:pt idx="40">
                  <c:v>1.147E-16</c:v>
                </c:pt>
                <c:pt idx="41">
                  <c:v>2.6065000000000001E-16</c:v>
                </c:pt>
                <c:pt idx="42">
                  <c:v>5.7332999999999999E-16</c:v>
                </c:pt>
                <c:pt idx="43">
                  <c:v>1.223E-15</c:v>
                </c:pt>
                <c:pt idx="44">
                  <c:v>2.5345999999999998E-15</c:v>
                </c:pt>
                <c:pt idx="45">
                  <c:v>5.1115000000000003E-15</c:v>
                </c:pt>
                <c:pt idx="46">
                  <c:v>1.0046999999999999E-14</c:v>
                </c:pt>
                <c:pt idx="47">
                  <c:v>1.9272999999999999E-14</c:v>
                </c:pt>
                <c:pt idx="48">
                  <c:v>3.6129000000000003E-14</c:v>
                </c:pt>
                <c:pt idx="49">
                  <c:v>6.6267000000000002E-14</c:v>
                </c:pt>
                <c:pt idx="50">
                  <c:v>1.1905000000000001E-13</c:v>
                </c:pt>
                <c:pt idx="51">
                  <c:v>2.0971999999999999E-13</c:v>
                </c:pt>
                <c:pt idx="52">
                  <c:v>3.6259999999999999E-13</c:v>
                </c:pt>
                <c:pt idx="53">
                  <c:v>6.1586999999999998E-13</c:v>
                </c:pt>
                <c:pt idx="54">
                  <c:v>1.0284999999999999E-12</c:v>
                </c:pt>
                <c:pt idx="55">
                  <c:v>1.6900000000000001E-12</c:v>
                </c:pt>
                <c:pt idx="56">
                  <c:v>2.7344000000000001E-12</c:v>
                </c:pt>
                <c:pt idx="57">
                  <c:v>4.3596000000000001E-12</c:v>
                </c:pt>
                <c:pt idx="58">
                  <c:v>6.8537000000000002E-12</c:v>
                </c:pt>
                <c:pt idx="59">
                  <c:v>1.063E-11</c:v>
                </c:pt>
                <c:pt idx="60">
                  <c:v>1.6275999999999999E-11</c:v>
                </c:pt>
                <c:pt idx="61">
                  <c:v>2.4615E-11</c:v>
                </c:pt>
                <c:pt idx="62">
                  <c:v>3.6787999999999999E-11</c:v>
                </c:pt>
                <c:pt idx="63">
                  <c:v>5.4357E-11</c:v>
                </c:pt>
                <c:pt idx="64">
                  <c:v>7.9445000000000003E-11</c:v>
                </c:pt>
                <c:pt idx="65">
                  <c:v>1.149E-10</c:v>
                </c:pt>
                <c:pt idx="66">
                  <c:v>1.6451000000000001E-10</c:v>
                </c:pt>
                <c:pt idx="67">
                  <c:v>2.3325E-10</c:v>
                </c:pt>
                <c:pt idx="68">
                  <c:v>3.2765E-10</c:v>
                </c:pt>
                <c:pt idx="69">
                  <c:v>4.5612000000000002E-10</c:v>
                </c:pt>
                <c:pt idx="70">
                  <c:v>6.2946000000000002E-10</c:v>
                </c:pt>
                <c:pt idx="71">
                  <c:v>8.6143999999999997E-10</c:v>
                </c:pt>
                <c:pt idx="72">
                  <c:v>1.1693999999999999E-9</c:v>
                </c:pt>
                <c:pt idx="73">
                  <c:v>1.5751000000000001E-9</c:v>
                </c:pt>
                <c:pt idx="74">
                  <c:v>2.1056999999999999E-9</c:v>
                </c:pt>
                <c:pt idx="75">
                  <c:v>2.7944999999999998E-9</c:v>
                </c:pt>
                <c:pt idx="76">
                  <c:v>3.6827000000000001E-9</c:v>
                </c:pt>
                <c:pt idx="77">
                  <c:v>4.8202000000000004E-9</c:v>
                </c:pt>
                <c:pt idx="78">
                  <c:v>6.2676999999999998E-9</c:v>
                </c:pt>
                <c:pt idx="79">
                  <c:v>8.0982E-9</c:v>
                </c:pt>
                <c:pt idx="80">
                  <c:v>1.0398999999999999E-8</c:v>
                </c:pt>
                <c:pt idx="81">
                  <c:v>1.3274E-8</c:v>
                </c:pt>
                <c:pt idx="82">
                  <c:v>1.7452E-8</c:v>
                </c:pt>
                <c:pt idx="83">
                  <c:v>2.2061000000000001E-8</c:v>
                </c:pt>
                <c:pt idx="84">
                  <c:v>2.7735E-8</c:v>
                </c:pt>
                <c:pt idx="85">
                  <c:v>3.4841000000000001E-8</c:v>
                </c:pt>
                <c:pt idx="86">
                  <c:v>4.3548000000000001E-8</c:v>
                </c:pt>
                <c:pt idx="87">
                  <c:v>5.4164000000000001E-8</c:v>
                </c:pt>
                <c:pt idx="88">
                  <c:v>6.7069000000000003E-8</c:v>
                </c:pt>
                <c:pt idx="89">
                  <c:v>8.2664000000000005E-8</c:v>
                </c:pt>
                <c:pt idx="90">
                  <c:v>1.0143E-7</c:v>
                </c:pt>
                <c:pt idx="91">
                  <c:v>1.2394999999999999E-7</c:v>
                </c:pt>
                <c:pt idx="92">
                  <c:v>1.5082E-7</c:v>
                </c:pt>
                <c:pt idx="93">
                  <c:v>1.8276999999999999E-7</c:v>
                </c:pt>
                <c:pt idx="94">
                  <c:v>2.2065000000000001E-7</c:v>
                </c:pt>
                <c:pt idx="95">
                  <c:v>2.6533000000000001E-7</c:v>
                </c:pt>
                <c:pt idx="96">
                  <c:v>3.1785E-7</c:v>
                </c:pt>
                <c:pt idx="97">
                  <c:v>3.7944000000000001E-7</c:v>
                </c:pt>
                <c:pt idx="98">
                  <c:v>4.5130000000000002E-7</c:v>
                </c:pt>
                <c:pt idx="99">
                  <c:v>5.3488000000000004E-7</c:v>
                </c:pt>
                <c:pt idx="100">
                  <c:v>6.3188000000000002E-7</c:v>
                </c:pt>
                <c:pt idx="101">
                  <c:v>7.4394999999999999E-7</c:v>
                </c:pt>
                <c:pt idx="102">
                  <c:v>8.7293999999999998E-7</c:v>
                </c:pt>
                <c:pt idx="103">
                  <c:v>1.0212000000000001E-6</c:v>
                </c:pt>
                <c:pt idx="104">
                  <c:v>1.1908999999999999E-6</c:v>
                </c:pt>
                <c:pt idx="105">
                  <c:v>1.3845E-6</c:v>
                </c:pt>
                <c:pt idx="106">
                  <c:v>1.6049000000000001E-6</c:v>
                </c:pt>
                <c:pt idx="107">
                  <c:v>1.8549E-6</c:v>
                </c:pt>
                <c:pt idx="108">
                  <c:v>2.1374000000000001E-6</c:v>
                </c:pt>
                <c:pt idx="109">
                  <c:v>2.4565999999999999E-6</c:v>
                </c:pt>
                <c:pt idx="110">
                  <c:v>2.8154000000000002E-6</c:v>
                </c:pt>
                <c:pt idx="111">
                  <c:v>3.2177999999999999E-6</c:v>
                </c:pt>
                <c:pt idx="112">
                  <c:v>3.6683000000000001E-6</c:v>
                </c:pt>
                <c:pt idx="113">
                  <c:v>4.1710000000000004E-6</c:v>
                </c:pt>
                <c:pt idx="114">
                  <c:v>4.7303000000000003E-6</c:v>
                </c:pt>
                <c:pt idx="115">
                  <c:v>5.3525E-6</c:v>
                </c:pt>
                <c:pt idx="116">
                  <c:v>6.0411999999999999E-6</c:v>
                </c:pt>
                <c:pt idx="117">
                  <c:v>6.8016999999999996E-6</c:v>
                </c:pt>
                <c:pt idx="118">
                  <c:v>7.6415999999999998E-6</c:v>
                </c:pt>
                <c:pt idx="119">
                  <c:v>8.5660000000000007E-6</c:v>
                </c:pt>
                <c:pt idx="120">
                  <c:v>9.5794000000000001E-6</c:v>
                </c:pt>
                <c:pt idx="121">
                  <c:v>1.0692E-5</c:v>
                </c:pt>
                <c:pt idx="122">
                  <c:v>1.1905999999999999E-5</c:v>
                </c:pt>
                <c:pt idx="123">
                  <c:v>1.323E-5</c:v>
                </c:pt>
                <c:pt idx="124">
                  <c:v>1.4676E-5</c:v>
                </c:pt>
                <c:pt idx="125">
                  <c:v>1.6243E-5</c:v>
                </c:pt>
                <c:pt idx="126">
                  <c:v>1.7943000000000001E-5</c:v>
                </c:pt>
                <c:pt idx="127">
                  <c:v>1.9783999999999999E-5</c:v>
                </c:pt>
                <c:pt idx="128">
                  <c:v>2.1773999999999999E-5</c:v>
                </c:pt>
                <c:pt idx="129">
                  <c:v>2.3913999999999998E-5</c:v>
                </c:pt>
                <c:pt idx="130">
                  <c:v>2.6225999999999999E-5</c:v>
                </c:pt>
                <c:pt idx="131">
                  <c:v>2.8700999999999998E-5</c:v>
                </c:pt>
                <c:pt idx="132">
                  <c:v>3.1353999999999998E-5</c:v>
                </c:pt>
                <c:pt idx="133">
                  <c:v>3.4201E-5</c:v>
                </c:pt>
                <c:pt idx="134">
                  <c:v>3.7230000000000001E-5</c:v>
                </c:pt>
                <c:pt idx="135">
                  <c:v>4.0462E-5</c:v>
                </c:pt>
                <c:pt idx="136">
                  <c:v>4.3897999999999999E-5</c:v>
                </c:pt>
                <c:pt idx="137">
                  <c:v>4.7540000000000002E-5</c:v>
                </c:pt>
                <c:pt idx="138">
                  <c:v>5.1406999999999998E-5</c:v>
                </c:pt>
                <c:pt idx="139">
                  <c:v>5.5492000000000003E-5</c:v>
                </c:pt>
                <c:pt idx="140">
                  <c:v>5.9806000000000003E-5</c:v>
                </c:pt>
                <c:pt idx="141">
                  <c:v>6.4319999999999994E-5</c:v>
                </c:pt>
                <c:pt idx="142">
                  <c:v>6.9097000000000006E-5</c:v>
                </c:pt>
                <c:pt idx="143">
                  <c:v>7.4074999999999998E-5</c:v>
                </c:pt>
                <c:pt idx="144">
                  <c:v>7.9302999999999996E-5</c:v>
                </c:pt>
                <c:pt idx="145">
                  <c:v>8.4770000000000003E-5</c:v>
                </c:pt>
                <c:pt idx="146">
                  <c:v>9.0438000000000004E-5</c:v>
                </c:pt>
                <c:pt idx="147">
                  <c:v>9.6335999999999994E-5</c:v>
                </c:pt>
                <c:pt idx="148">
                  <c:v>1.0242999999999999E-4</c:v>
                </c:pt>
                <c:pt idx="149">
                  <c:v>1.0876E-4</c:v>
                </c:pt>
                <c:pt idx="150">
                  <c:v>1.1524E-4</c:v>
                </c:pt>
                <c:pt idx="151">
                  <c:v>1.2197E-4</c:v>
                </c:pt>
                <c:pt idx="152">
                  <c:v>1.2887E-4</c:v>
                </c:pt>
                <c:pt idx="153">
                  <c:v>1.3588000000000001E-4</c:v>
                </c:pt>
                <c:pt idx="154">
                  <c:v>1.4310000000000001E-4</c:v>
                </c:pt>
                <c:pt idx="155">
                  <c:v>1.5035999999999999E-4</c:v>
                </c:pt>
                <c:pt idx="156">
                  <c:v>1.5781000000000001E-4</c:v>
                </c:pt>
                <c:pt idx="157">
                  <c:v>1.6537E-4</c:v>
                </c:pt>
                <c:pt idx="158">
                  <c:v>1.7291999999999999E-4</c:v>
                </c:pt>
                <c:pt idx="159">
                  <c:v>1.8056999999999999E-4</c:v>
                </c:pt>
                <c:pt idx="160">
                  <c:v>1.8818E-4</c:v>
                </c:pt>
                <c:pt idx="161">
                  <c:v>1.9587000000000001E-4</c:v>
                </c:pt>
                <c:pt idx="162">
                  <c:v>2.0350000000000001E-4</c:v>
                </c:pt>
                <c:pt idx="163">
                  <c:v>2.1096E-4</c:v>
                </c:pt>
                <c:pt idx="164">
                  <c:v>2.1846999999999999E-4</c:v>
                </c:pt>
                <c:pt idx="165">
                  <c:v>2.2583999999999999E-4</c:v>
                </c:pt>
                <c:pt idx="166">
                  <c:v>2.3299E-4</c:v>
                </c:pt>
                <c:pt idx="167">
                  <c:v>2.4006E-4</c:v>
                </c:pt>
                <c:pt idx="168">
                  <c:v>2.4689999999999998E-4</c:v>
                </c:pt>
                <c:pt idx="169">
                  <c:v>2.5336999999999999E-4</c:v>
                </c:pt>
                <c:pt idx="170">
                  <c:v>2.5975E-4</c:v>
                </c:pt>
                <c:pt idx="171">
                  <c:v>2.6582E-4</c:v>
                </c:pt>
                <c:pt idx="172">
                  <c:v>2.7140999999999998E-4</c:v>
                </c:pt>
                <c:pt idx="173">
                  <c:v>2.7688000000000002E-4</c:v>
                </c:pt>
                <c:pt idx="174">
                  <c:v>2.8197999999999998E-4</c:v>
                </c:pt>
                <c:pt idx="175">
                  <c:v>2.8661000000000002E-4</c:v>
                </c:pt>
                <c:pt idx="176">
                  <c:v>2.9097999999999998E-4</c:v>
                </c:pt>
                <c:pt idx="177">
                  <c:v>2.9493E-4</c:v>
                </c:pt>
                <c:pt idx="178">
                  <c:v>2.9850999999999999E-4</c:v>
                </c:pt>
                <c:pt idx="179">
                  <c:v>3.0142E-4</c:v>
                </c:pt>
                <c:pt idx="180">
                  <c:v>3.0416999999999998E-4</c:v>
                </c:pt>
                <c:pt idx="181">
                  <c:v>3.0655E-4</c:v>
                </c:pt>
                <c:pt idx="182">
                  <c:v>3.0825999999999998E-4</c:v>
                </c:pt>
                <c:pt idx="183">
                  <c:v>3.0980999999999999E-4</c:v>
                </c:pt>
                <c:pt idx="184">
                  <c:v>3.1098999999999998E-4</c:v>
                </c:pt>
                <c:pt idx="185">
                  <c:v>3.1176000000000001E-4</c:v>
                </c:pt>
                <c:pt idx="186">
                  <c:v>3.1191999999999998E-4</c:v>
                </c:pt>
                <c:pt idx="187">
                  <c:v>3.1199E-4</c:v>
                </c:pt>
                <c:pt idx="188">
                  <c:v>3.1168E-4</c:v>
                </c:pt>
                <c:pt idx="189">
                  <c:v>3.1102000000000001E-4</c:v>
                </c:pt>
                <c:pt idx="190">
                  <c:v>3.0978000000000001E-4</c:v>
                </c:pt>
                <c:pt idx="191">
                  <c:v>3.0857999999999998E-4</c:v>
                </c:pt>
                <c:pt idx="192">
                  <c:v>3.0708999999999999E-4</c:v>
                </c:pt>
                <c:pt idx="193">
                  <c:v>3.0518E-4</c:v>
                </c:pt>
                <c:pt idx="194">
                  <c:v>3.0321999999999999E-4</c:v>
                </c:pt>
                <c:pt idx="195">
                  <c:v>3.0101999999999999E-4</c:v>
                </c:pt>
                <c:pt idx="196">
                  <c:v>2.9866000000000002E-4</c:v>
                </c:pt>
                <c:pt idx="197">
                  <c:v>2.9577E-4</c:v>
                </c:pt>
                <c:pt idx="198">
                  <c:v>2.9308999999999997E-4</c:v>
                </c:pt>
                <c:pt idx="199">
                  <c:v>2.9031E-4</c:v>
                </c:pt>
                <c:pt idx="200">
                  <c:v>2.8739E-4</c:v>
                </c:pt>
                <c:pt idx="201">
                  <c:v>2.8402000000000001E-4</c:v>
                </c:pt>
                <c:pt idx="202">
                  <c:v>2.8098000000000001E-4</c:v>
                </c:pt>
                <c:pt idx="203">
                  <c:v>2.7785E-4</c:v>
                </c:pt>
                <c:pt idx="204">
                  <c:v>2.7465999999999998E-4</c:v>
                </c:pt>
                <c:pt idx="205">
                  <c:v>2.7146000000000001E-4</c:v>
                </c:pt>
                <c:pt idx="206">
                  <c:v>2.6804999999999998E-4</c:v>
                </c:pt>
                <c:pt idx="207">
                  <c:v>2.6480999999999998E-4</c:v>
                </c:pt>
                <c:pt idx="208">
                  <c:v>2.6161000000000001E-4</c:v>
                </c:pt>
                <c:pt idx="209">
                  <c:v>2.5840999999999999E-4</c:v>
                </c:pt>
                <c:pt idx="210">
                  <c:v>2.5488000000000003E-4</c:v>
                </c:pt>
                <c:pt idx="211">
                  <c:v>2.5181999999999998E-4</c:v>
                </c:pt>
                <c:pt idx="212">
                  <c:v>2.4881000000000003E-4</c:v>
                </c:pt>
                <c:pt idx="213">
                  <c:v>2.4583999999999999E-4</c:v>
                </c:pt>
                <c:pt idx="214">
                  <c:v>2.4295999999999999E-4</c:v>
                </c:pt>
                <c:pt idx="215">
                  <c:v>2.3996E-4</c:v>
                </c:pt>
                <c:pt idx="216">
                  <c:v>2.3722000000000001E-4</c:v>
                </c:pt>
                <c:pt idx="217">
                  <c:v>2.3458999999999999E-4</c:v>
                </c:pt>
                <c:pt idx="218" formatCode="General">
                  <c:v>2.3203000000000001E-4</c:v>
                </c:pt>
                <c:pt idx="219" formatCode="General">
                  <c:v>2.2929E-4</c:v>
                </c:pt>
                <c:pt idx="220" formatCode="General">
                  <c:v>2.2697E-4</c:v>
                </c:pt>
                <c:pt idx="221" formatCode="General">
                  <c:v>2.2473E-4</c:v>
                </c:pt>
                <c:pt idx="222" formatCode="General">
                  <c:v>2.2258E-4</c:v>
                </c:pt>
                <c:pt idx="223" formatCode="General">
                  <c:v>2.2054999999999999E-4</c:v>
                </c:pt>
                <c:pt idx="224" formatCode="General">
                  <c:v>2.1828E-4</c:v>
                </c:pt>
                <c:pt idx="225" formatCode="General">
                  <c:v>2.1647999999999999E-4</c:v>
                </c:pt>
                <c:pt idx="226" formatCode="General">
                  <c:v>2.1479999999999999E-4</c:v>
                </c:pt>
                <c:pt idx="227" formatCode="General">
                  <c:v>2.1320000000000001E-4</c:v>
                </c:pt>
                <c:pt idx="228" formatCode="General">
                  <c:v>2.1169E-4</c:v>
                </c:pt>
                <c:pt idx="229" formatCode="General">
                  <c:v>2.1019999999999999E-4</c:v>
                </c:pt>
                <c:pt idx="230" formatCode="General">
                  <c:v>2.0887E-4</c:v>
                </c:pt>
                <c:pt idx="231" formatCode="General">
                  <c:v>2.0761E-4</c:v>
                </c:pt>
                <c:pt idx="232" formatCode="General">
                  <c:v>2.0646E-4</c:v>
                </c:pt>
                <c:pt idx="233" formatCode="General">
                  <c:v>2.0536999999999999E-4</c:v>
                </c:pt>
                <c:pt idx="234" formatCode="General">
                  <c:v>2.0400999999999999E-4</c:v>
                </c:pt>
                <c:pt idx="235" formatCode="General">
                  <c:v>2.0312999999999999E-4</c:v>
                </c:pt>
                <c:pt idx="236" formatCode="General">
                  <c:v>2.0230000000000001E-4</c:v>
                </c:pt>
                <c:pt idx="237" formatCode="General">
                  <c:v>2.0153E-4</c:v>
                </c:pt>
                <c:pt idx="238" formatCode="General">
                  <c:v>2.0083000000000001E-4</c:v>
                </c:pt>
                <c:pt idx="239" formatCode="General">
                  <c:v>1.9997E-4</c:v>
                </c:pt>
                <c:pt idx="240" formatCode="General">
                  <c:v>1.9937000000000001E-4</c:v>
                </c:pt>
                <c:pt idx="241" formatCode="General">
                  <c:v>1.9882999999999999E-4</c:v>
                </c:pt>
                <c:pt idx="242" formatCode="General">
                  <c:v>1.9832000000000001E-4</c:v>
                </c:pt>
                <c:pt idx="243" formatCode="General">
                  <c:v>1.9783999999999999E-4</c:v>
                </c:pt>
                <c:pt idx="244" formatCode="General">
                  <c:v>1.9741E-4</c:v>
                </c:pt>
                <c:pt idx="245" formatCode="General">
                  <c:v>1.9683999999999999E-4</c:v>
                </c:pt>
                <c:pt idx="246" formatCode="General">
                  <c:v>1.9645E-4</c:v>
                </c:pt>
                <c:pt idx="247" formatCode="General">
                  <c:v>1.9609E-4</c:v>
                </c:pt>
                <c:pt idx="248" formatCode="General">
                  <c:v>1.9574999999999999E-4</c:v>
                </c:pt>
                <c:pt idx="249" formatCode="General">
                  <c:v>1.9541E-4</c:v>
                </c:pt>
                <c:pt idx="250" formatCode="General">
                  <c:v>1.951E-4</c:v>
                </c:pt>
                <c:pt idx="251" formatCode="General">
                  <c:v>1.9447E-4</c:v>
                </c:pt>
                <c:pt idx="252" formatCode="General">
                  <c:v>1.9421999999999999E-4</c:v>
                </c:pt>
                <c:pt idx="253" formatCode="General">
                  <c:v>1.9399E-4</c:v>
                </c:pt>
                <c:pt idx="254" formatCode="General">
                  <c:v>1.9375999999999999E-4</c:v>
                </c:pt>
                <c:pt idx="255" formatCode="General">
                  <c:v>1.9352E-4</c:v>
                </c:pt>
                <c:pt idx="256" formatCode="General">
                  <c:v>1.9333999999999999E-4</c:v>
                </c:pt>
                <c:pt idx="257" formatCode="General">
                  <c:v>1.9309000000000001E-4</c:v>
                </c:pt>
                <c:pt idx="258" formatCode="General">
                  <c:v>1.9284E-4</c:v>
                </c:pt>
                <c:pt idx="259" formatCode="General">
                  <c:v>1.9260999999999999E-4</c:v>
                </c:pt>
                <c:pt idx="260" formatCode="General">
                  <c:v>1.9238E-4</c:v>
                </c:pt>
                <c:pt idx="261" formatCode="General">
                  <c:v>1.9215000000000001E-4</c:v>
                </c:pt>
                <c:pt idx="262" formatCode="General">
                  <c:v>1.9169E-4</c:v>
                </c:pt>
                <c:pt idx="263" formatCode="General">
                  <c:v>1.9149999999999999E-4</c:v>
                </c:pt>
                <c:pt idx="264" formatCode="General">
                  <c:v>1.9131000000000001E-4</c:v>
                </c:pt>
                <c:pt idx="265" formatCode="General">
                  <c:v>1.9112999999999999E-4</c:v>
                </c:pt>
                <c:pt idx="266" formatCode="General">
                  <c:v>1.9095000000000001E-4</c:v>
                </c:pt>
                <c:pt idx="267" formatCode="General">
                  <c:v>1.9076999999999999E-4</c:v>
                </c:pt>
                <c:pt idx="268" formatCode="General">
                  <c:v>1.906E-4</c:v>
                </c:pt>
                <c:pt idx="269" formatCode="General">
                  <c:v>1.9019999999999999E-4</c:v>
                </c:pt>
                <c:pt idx="270" formatCode="General">
                  <c:v>1.9007E-4</c:v>
                </c:pt>
                <c:pt idx="271" formatCode="General">
                  <c:v>1.8996E-4</c:v>
                </c:pt>
                <c:pt idx="272" formatCode="General">
                  <c:v>1.8986E-4</c:v>
                </c:pt>
                <c:pt idx="273" formatCode="General">
                  <c:v>1.8977999999999999E-4</c:v>
                </c:pt>
                <c:pt idx="274" formatCode="General">
                  <c:v>1.8971E-4</c:v>
                </c:pt>
                <c:pt idx="275" formatCode="General">
                  <c:v>1.8981E-4</c:v>
                </c:pt>
                <c:pt idx="276" formatCode="General">
                  <c:v>1.8972999999999999E-4</c:v>
                </c:pt>
                <c:pt idx="277" formatCode="General">
                  <c:v>1.8968000000000001E-4</c:v>
                </c:pt>
                <c:pt idx="278" formatCode="General">
                  <c:v>1.8965E-4</c:v>
                </c:pt>
                <c:pt idx="279" formatCode="General">
                  <c:v>1.8964000000000001E-4</c:v>
                </c:pt>
                <c:pt idx="280" formatCode="General">
                  <c:v>1.8966E-4</c:v>
                </c:pt>
                <c:pt idx="281" formatCode="General">
                  <c:v>1.8945E-4</c:v>
                </c:pt>
                <c:pt idx="282" formatCode="General">
                  <c:v>1.8954E-4</c:v>
                </c:pt>
                <c:pt idx="283" formatCode="General">
                  <c:v>1.8965E-4</c:v>
                </c:pt>
                <c:pt idx="284" formatCode="General">
                  <c:v>1.8980000000000001E-4</c:v>
                </c:pt>
                <c:pt idx="285" formatCode="General">
                  <c:v>1.8997E-4</c:v>
                </c:pt>
                <c:pt idx="286" formatCode="General">
                  <c:v>1.9018E-4</c:v>
                </c:pt>
                <c:pt idx="287" formatCode="General">
                  <c:v>1.9042000000000001E-4</c:v>
                </c:pt>
                <c:pt idx="288" formatCode="General">
                  <c:v>1.9071999999999999E-4</c:v>
                </c:pt>
                <c:pt idx="289" formatCode="General">
                  <c:v>1.9099000000000001E-4</c:v>
                </c:pt>
                <c:pt idx="290" formatCode="General">
                  <c:v>1.9129999999999999E-4</c:v>
                </c:pt>
                <c:pt idx="291" formatCode="General">
                  <c:v>1.9165E-4</c:v>
                </c:pt>
                <c:pt idx="292" formatCode="General">
                  <c:v>1.9201999999999999E-4</c:v>
                </c:pt>
                <c:pt idx="293" formatCode="General">
                  <c:v>1.9243999999999999E-4</c:v>
                </c:pt>
                <c:pt idx="294" formatCode="General">
                  <c:v>1.9288000000000001E-4</c:v>
                </c:pt>
                <c:pt idx="295" formatCode="General">
                  <c:v>1.9353999999999999E-4</c:v>
                </c:pt>
                <c:pt idx="296" formatCode="General">
                  <c:v>1.9400999999999999E-4</c:v>
                </c:pt>
                <c:pt idx="297" formatCode="General">
                  <c:v>1.9451000000000001E-4</c:v>
                </c:pt>
                <c:pt idx="298" formatCode="General">
                  <c:v>1.9505999999999999E-4</c:v>
                </c:pt>
                <c:pt idx="299" formatCode="General">
                  <c:v>1.9563999999999999E-4</c:v>
                </c:pt>
              </c:numCache>
            </c:numRef>
          </c:yVal>
          <c:smooth val="1"/>
          <c:extLst>
            <c:ext xmlns:c16="http://schemas.microsoft.com/office/drawing/2014/chart" uri="{C3380CC4-5D6E-409C-BE32-E72D297353CC}">
              <c16:uniqueId val="{00000002-3117-448A-9B19-A076FF61AE05}"/>
            </c:ext>
          </c:extLst>
        </c:ser>
        <c:ser>
          <c:idx val="3"/>
          <c:order val="4"/>
          <c:tx>
            <c:strRef>
              <c:f>Rauscher!$Q$1</c:f>
              <c:strCache>
                <c:ptCount val="1"/>
                <c:pt idx="0">
                  <c:v>τ (fs)</c:v>
                </c:pt>
              </c:strCache>
            </c:strRef>
          </c:tx>
          <c:spPr>
            <a:ln w="25400">
              <a:solidFill>
                <a:schemeClr val="tx1"/>
              </a:solidFill>
            </a:ln>
          </c:spPr>
          <c:marker>
            <c:symbol val="none"/>
          </c:marker>
          <c:xVal>
            <c:numRef>
              <c:f>Rauscher!$BB$3:$BB$302</c:f>
              <c:numCache>
                <c:formatCode>General</c:formatCode>
                <c:ptCount val="300"/>
                <c:pt idx="0">
                  <c:v>2.7094</c:v>
                </c:pt>
                <c:pt idx="1">
                  <c:v>2.7593999999999999</c:v>
                </c:pt>
                <c:pt idx="2">
                  <c:v>2.8094000000000001</c:v>
                </c:pt>
                <c:pt idx="3">
                  <c:v>2.8593999999999999</c:v>
                </c:pt>
                <c:pt idx="4">
                  <c:v>2.9094000000000002</c:v>
                </c:pt>
                <c:pt idx="5">
                  <c:v>2.9594</c:v>
                </c:pt>
                <c:pt idx="6">
                  <c:v>3.0093999999999999</c:v>
                </c:pt>
                <c:pt idx="7">
                  <c:v>3.0594000000000001</c:v>
                </c:pt>
                <c:pt idx="8">
                  <c:v>3.1093999999999999</c:v>
                </c:pt>
                <c:pt idx="9">
                  <c:v>3.1594000000000002</c:v>
                </c:pt>
                <c:pt idx="10">
                  <c:v>3.2094</c:v>
                </c:pt>
                <c:pt idx="11">
                  <c:v>3.2593999999999999</c:v>
                </c:pt>
                <c:pt idx="12">
                  <c:v>3.3094000000000001</c:v>
                </c:pt>
                <c:pt idx="13">
                  <c:v>3.3593999999999999</c:v>
                </c:pt>
                <c:pt idx="14">
                  <c:v>3.4094000000000002</c:v>
                </c:pt>
                <c:pt idx="15">
                  <c:v>3.4594</c:v>
                </c:pt>
                <c:pt idx="16">
                  <c:v>3.5093999999999999</c:v>
                </c:pt>
                <c:pt idx="17">
                  <c:v>3.5594000000000001</c:v>
                </c:pt>
                <c:pt idx="18">
                  <c:v>3.6093999999999999</c:v>
                </c:pt>
                <c:pt idx="19">
                  <c:v>3.6594000000000002</c:v>
                </c:pt>
                <c:pt idx="20">
                  <c:v>3.7094</c:v>
                </c:pt>
                <c:pt idx="21">
                  <c:v>3.7593999999999999</c:v>
                </c:pt>
                <c:pt idx="22">
                  <c:v>3.8094000000000001</c:v>
                </c:pt>
                <c:pt idx="23">
                  <c:v>3.8593999999999999</c:v>
                </c:pt>
                <c:pt idx="24">
                  <c:v>3.9094000000000002</c:v>
                </c:pt>
                <c:pt idx="25">
                  <c:v>3.9594</c:v>
                </c:pt>
                <c:pt idx="26">
                  <c:v>4.0094000000000003</c:v>
                </c:pt>
                <c:pt idx="27">
                  <c:v>4.0594000000000001</c:v>
                </c:pt>
                <c:pt idx="28">
                  <c:v>4.1093999999999999</c:v>
                </c:pt>
                <c:pt idx="29">
                  <c:v>4.1593999999999998</c:v>
                </c:pt>
                <c:pt idx="30">
                  <c:v>4.2093999999999996</c:v>
                </c:pt>
                <c:pt idx="31">
                  <c:v>4.2594000000000003</c:v>
                </c:pt>
                <c:pt idx="32">
                  <c:v>4.3094000000000001</c:v>
                </c:pt>
                <c:pt idx="33">
                  <c:v>4.3593999999999999</c:v>
                </c:pt>
                <c:pt idx="34">
                  <c:v>4.4093999999999998</c:v>
                </c:pt>
                <c:pt idx="35">
                  <c:v>4.4593999999999996</c:v>
                </c:pt>
                <c:pt idx="36">
                  <c:v>4.5094000000000003</c:v>
                </c:pt>
                <c:pt idx="37">
                  <c:v>4.5594000000000001</c:v>
                </c:pt>
                <c:pt idx="38">
                  <c:v>4.6093999999999999</c:v>
                </c:pt>
                <c:pt idx="39">
                  <c:v>4.6593999999999998</c:v>
                </c:pt>
                <c:pt idx="40">
                  <c:v>4.7093999999999996</c:v>
                </c:pt>
                <c:pt idx="41">
                  <c:v>4.7594000000000003</c:v>
                </c:pt>
                <c:pt idx="42">
                  <c:v>4.8094000000000001</c:v>
                </c:pt>
                <c:pt idx="43">
                  <c:v>4.8593999999999999</c:v>
                </c:pt>
                <c:pt idx="44">
                  <c:v>4.9093999999999998</c:v>
                </c:pt>
                <c:pt idx="45">
                  <c:v>4.9593999999999996</c:v>
                </c:pt>
                <c:pt idx="46">
                  <c:v>5.0094000000000003</c:v>
                </c:pt>
                <c:pt idx="47">
                  <c:v>5.0594000000000001</c:v>
                </c:pt>
                <c:pt idx="48">
                  <c:v>5.1093999999999999</c:v>
                </c:pt>
                <c:pt idx="49">
                  <c:v>5.1593999999999998</c:v>
                </c:pt>
                <c:pt idx="50">
                  <c:v>5.2093999999999996</c:v>
                </c:pt>
                <c:pt idx="51">
                  <c:v>5.2594000000000003</c:v>
                </c:pt>
                <c:pt idx="52">
                  <c:v>5.3094000000000001</c:v>
                </c:pt>
                <c:pt idx="53">
                  <c:v>5.3593999999999999</c:v>
                </c:pt>
                <c:pt idx="54">
                  <c:v>5.4093999999999998</c:v>
                </c:pt>
                <c:pt idx="55">
                  <c:v>5.4593999999999996</c:v>
                </c:pt>
                <c:pt idx="56">
                  <c:v>5.5094000000000003</c:v>
                </c:pt>
                <c:pt idx="57">
                  <c:v>5.5594000000000001</c:v>
                </c:pt>
                <c:pt idx="58">
                  <c:v>5.6093999999999999</c:v>
                </c:pt>
                <c:pt idx="59">
                  <c:v>5.6593999999999998</c:v>
                </c:pt>
                <c:pt idx="60">
                  <c:v>5.7093999999999996</c:v>
                </c:pt>
                <c:pt idx="61">
                  <c:v>5.7594000000000003</c:v>
                </c:pt>
                <c:pt idx="62">
                  <c:v>5.8094000000000001</c:v>
                </c:pt>
                <c:pt idx="63">
                  <c:v>5.8593999999999999</c:v>
                </c:pt>
                <c:pt idx="64">
                  <c:v>5.9093999999999998</c:v>
                </c:pt>
                <c:pt idx="65">
                  <c:v>5.9593999999999996</c:v>
                </c:pt>
                <c:pt idx="66">
                  <c:v>6.0094000000000003</c:v>
                </c:pt>
                <c:pt idx="67">
                  <c:v>6.0594000000000001</c:v>
                </c:pt>
                <c:pt idx="68">
                  <c:v>6.1093999999999999</c:v>
                </c:pt>
                <c:pt idx="69">
                  <c:v>6.1593999999999998</c:v>
                </c:pt>
                <c:pt idx="70">
                  <c:v>6.2093999999999996</c:v>
                </c:pt>
                <c:pt idx="71">
                  <c:v>6.2594000000000003</c:v>
                </c:pt>
                <c:pt idx="72">
                  <c:v>6.3094000000000001</c:v>
                </c:pt>
                <c:pt idx="73">
                  <c:v>6.3593999999999999</c:v>
                </c:pt>
                <c:pt idx="74">
                  <c:v>6.4093999999999998</c:v>
                </c:pt>
                <c:pt idx="75">
                  <c:v>6.4593999999999996</c:v>
                </c:pt>
                <c:pt idx="76">
                  <c:v>6.5094000000000003</c:v>
                </c:pt>
                <c:pt idx="77">
                  <c:v>6.5594000000000001</c:v>
                </c:pt>
                <c:pt idx="78">
                  <c:v>6.6093999999999999</c:v>
                </c:pt>
                <c:pt idx="79">
                  <c:v>6.6593999999999998</c:v>
                </c:pt>
                <c:pt idx="80">
                  <c:v>6.7093999999999996</c:v>
                </c:pt>
                <c:pt idx="81">
                  <c:v>6.7594000000000003</c:v>
                </c:pt>
                <c:pt idx="82">
                  <c:v>6.8094000000000001</c:v>
                </c:pt>
                <c:pt idx="83">
                  <c:v>6.8593999999999999</c:v>
                </c:pt>
                <c:pt idx="84">
                  <c:v>6.9093999999999998</c:v>
                </c:pt>
                <c:pt idx="85">
                  <c:v>6.9593999999999996</c:v>
                </c:pt>
                <c:pt idx="86">
                  <c:v>7.0094000000000003</c:v>
                </c:pt>
                <c:pt idx="87">
                  <c:v>7.0594000000000001</c:v>
                </c:pt>
                <c:pt idx="88">
                  <c:v>7.1093999999999999</c:v>
                </c:pt>
                <c:pt idx="89">
                  <c:v>7.1593999999999998</c:v>
                </c:pt>
                <c:pt idx="90">
                  <c:v>7.2093999999999996</c:v>
                </c:pt>
                <c:pt idx="91">
                  <c:v>7.2594000000000003</c:v>
                </c:pt>
                <c:pt idx="92">
                  <c:v>7.3094000000000001</c:v>
                </c:pt>
                <c:pt idx="93">
                  <c:v>7.3593999999999999</c:v>
                </c:pt>
                <c:pt idx="94">
                  <c:v>7.4093999999999998</c:v>
                </c:pt>
                <c:pt idx="95">
                  <c:v>7.4593999999999996</c:v>
                </c:pt>
                <c:pt idx="96">
                  <c:v>7.5094000000000003</c:v>
                </c:pt>
                <c:pt idx="97">
                  <c:v>7.5594000000000001</c:v>
                </c:pt>
                <c:pt idx="98">
                  <c:v>7.6093999999999999</c:v>
                </c:pt>
                <c:pt idx="99">
                  <c:v>7.6593999999999998</c:v>
                </c:pt>
                <c:pt idx="100">
                  <c:v>7.7093999999999996</c:v>
                </c:pt>
                <c:pt idx="101">
                  <c:v>7.7594000000000003</c:v>
                </c:pt>
                <c:pt idx="102">
                  <c:v>7.8094000000000001</c:v>
                </c:pt>
                <c:pt idx="103">
                  <c:v>7.8593999999999999</c:v>
                </c:pt>
                <c:pt idx="104">
                  <c:v>7.9093999999999998</c:v>
                </c:pt>
                <c:pt idx="105">
                  <c:v>7.9593999999999996</c:v>
                </c:pt>
                <c:pt idx="106">
                  <c:v>8.0093999999999994</c:v>
                </c:pt>
                <c:pt idx="107">
                  <c:v>8.0594000000000001</c:v>
                </c:pt>
                <c:pt idx="108">
                  <c:v>8.1094000000000008</c:v>
                </c:pt>
                <c:pt idx="109">
                  <c:v>8.1593999999999998</c:v>
                </c:pt>
                <c:pt idx="110">
                  <c:v>8.2094000000000005</c:v>
                </c:pt>
                <c:pt idx="111">
                  <c:v>8.2593999999999994</c:v>
                </c:pt>
                <c:pt idx="112">
                  <c:v>8.3094000000000001</c:v>
                </c:pt>
                <c:pt idx="113">
                  <c:v>8.3594000000000008</c:v>
                </c:pt>
                <c:pt idx="114">
                  <c:v>8.4093999999999998</c:v>
                </c:pt>
                <c:pt idx="115">
                  <c:v>8.4594000000000005</c:v>
                </c:pt>
                <c:pt idx="116">
                  <c:v>8.5093999999999994</c:v>
                </c:pt>
                <c:pt idx="117">
                  <c:v>8.5594000000000001</c:v>
                </c:pt>
                <c:pt idx="118">
                  <c:v>8.6094000000000008</c:v>
                </c:pt>
                <c:pt idx="119">
                  <c:v>8.6593999999999998</c:v>
                </c:pt>
                <c:pt idx="120">
                  <c:v>8.7094000000000005</c:v>
                </c:pt>
                <c:pt idx="121">
                  <c:v>8.7593999999999994</c:v>
                </c:pt>
                <c:pt idx="122">
                  <c:v>8.8094000000000001</c:v>
                </c:pt>
                <c:pt idx="123">
                  <c:v>8.8594000000000008</c:v>
                </c:pt>
                <c:pt idx="124">
                  <c:v>8.9093999999999998</c:v>
                </c:pt>
                <c:pt idx="125">
                  <c:v>8.9594000000000005</c:v>
                </c:pt>
                <c:pt idx="126">
                  <c:v>9.0093999999999994</c:v>
                </c:pt>
                <c:pt idx="127">
                  <c:v>9.0594000000000001</c:v>
                </c:pt>
                <c:pt idx="128">
                  <c:v>9.1094000000000008</c:v>
                </c:pt>
                <c:pt idx="129">
                  <c:v>9.1593999999999998</c:v>
                </c:pt>
                <c:pt idx="130">
                  <c:v>9.2094000000000005</c:v>
                </c:pt>
                <c:pt idx="131">
                  <c:v>9.2593999999999994</c:v>
                </c:pt>
                <c:pt idx="132">
                  <c:v>9.3094000000000001</c:v>
                </c:pt>
                <c:pt idx="133">
                  <c:v>9.3594000000000008</c:v>
                </c:pt>
                <c:pt idx="134">
                  <c:v>9.4093999999999998</c:v>
                </c:pt>
                <c:pt idx="135">
                  <c:v>9.4594000000000005</c:v>
                </c:pt>
                <c:pt idx="136">
                  <c:v>9.5093999999999994</c:v>
                </c:pt>
                <c:pt idx="137">
                  <c:v>9.5594000000000001</c:v>
                </c:pt>
                <c:pt idx="138">
                  <c:v>9.6094000000000008</c:v>
                </c:pt>
                <c:pt idx="139">
                  <c:v>9.6593999999999998</c:v>
                </c:pt>
                <c:pt idx="140">
                  <c:v>9.7094000000000005</c:v>
                </c:pt>
                <c:pt idx="141">
                  <c:v>9.7593999999999994</c:v>
                </c:pt>
                <c:pt idx="142">
                  <c:v>9.8094000000000001</c:v>
                </c:pt>
                <c:pt idx="143">
                  <c:v>9.8594000000000008</c:v>
                </c:pt>
                <c:pt idx="144">
                  <c:v>9.9093999999999998</c:v>
                </c:pt>
                <c:pt idx="145">
                  <c:v>9.9594000000000005</c:v>
                </c:pt>
                <c:pt idx="146">
                  <c:v>10.009</c:v>
                </c:pt>
                <c:pt idx="147">
                  <c:v>10.058999999999999</c:v>
                </c:pt>
                <c:pt idx="148">
                  <c:v>10.109</c:v>
                </c:pt>
                <c:pt idx="149">
                  <c:v>10.159000000000001</c:v>
                </c:pt>
                <c:pt idx="150">
                  <c:v>10.209</c:v>
                </c:pt>
                <c:pt idx="151">
                  <c:v>10.259</c:v>
                </c:pt>
                <c:pt idx="152">
                  <c:v>10.308999999999999</c:v>
                </c:pt>
                <c:pt idx="153">
                  <c:v>10.359</c:v>
                </c:pt>
                <c:pt idx="154">
                  <c:v>10.409000000000001</c:v>
                </c:pt>
                <c:pt idx="155">
                  <c:v>10.459</c:v>
                </c:pt>
                <c:pt idx="156">
                  <c:v>10.509</c:v>
                </c:pt>
                <c:pt idx="157">
                  <c:v>10.558999999999999</c:v>
                </c:pt>
                <c:pt idx="158">
                  <c:v>10.609</c:v>
                </c:pt>
                <c:pt idx="159">
                  <c:v>10.659000000000001</c:v>
                </c:pt>
                <c:pt idx="160">
                  <c:v>10.709</c:v>
                </c:pt>
                <c:pt idx="161">
                  <c:v>10.759</c:v>
                </c:pt>
                <c:pt idx="162">
                  <c:v>10.808999999999999</c:v>
                </c:pt>
                <c:pt idx="163">
                  <c:v>10.859</c:v>
                </c:pt>
                <c:pt idx="164">
                  <c:v>10.909000000000001</c:v>
                </c:pt>
                <c:pt idx="165">
                  <c:v>10.959</c:v>
                </c:pt>
                <c:pt idx="166">
                  <c:v>11.009</c:v>
                </c:pt>
                <c:pt idx="167">
                  <c:v>11.058999999999999</c:v>
                </c:pt>
                <c:pt idx="168">
                  <c:v>11.109</c:v>
                </c:pt>
                <c:pt idx="169">
                  <c:v>11.159000000000001</c:v>
                </c:pt>
                <c:pt idx="170">
                  <c:v>11.209</c:v>
                </c:pt>
                <c:pt idx="171">
                  <c:v>11.259</c:v>
                </c:pt>
                <c:pt idx="172">
                  <c:v>11.308999999999999</c:v>
                </c:pt>
                <c:pt idx="173">
                  <c:v>11.359</c:v>
                </c:pt>
                <c:pt idx="174">
                  <c:v>11.409000000000001</c:v>
                </c:pt>
                <c:pt idx="175">
                  <c:v>11.459</c:v>
                </c:pt>
                <c:pt idx="176">
                  <c:v>11.509</c:v>
                </c:pt>
                <c:pt idx="177">
                  <c:v>11.558999999999999</c:v>
                </c:pt>
                <c:pt idx="178">
                  <c:v>11.609</c:v>
                </c:pt>
                <c:pt idx="179">
                  <c:v>11.659000000000001</c:v>
                </c:pt>
                <c:pt idx="180">
                  <c:v>11.709</c:v>
                </c:pt>
                <c:pt idx="181">
                  <c:v>11.759</c:v>
                </c:pt>
                <c:pt idx="182">
                  <c:v>11.808999999999999</c:v>
                </c:pt>
                <c:pt idx="183">
                  <c:v>11.859</c:v>
                </c:pt>
                <c:pt idx="184">
                  <c:v>11.909000000000001</c:v>
                </c:pt>
                <c:pt idx="185">
                  <c:v>11.959</c:v>
                </c:pt>
                <c:pt idx="186">
                  <c:v>12.009</c:v>
                </c:pt>
                <c:pt idx="187">
                  <c:v>12.058999999999999</c:v>
                </c:pt>
                <c:pt idx="188">
                  <c:v>12.109</c:v>
                </c:pt>
                <c:pt idx="189">
                  <c:v>12.159000000000001</c:v>
                </c:pt>
                <c:pt idx="190">
                  <c:v>12.209</c:v>
                </c:pt>
                <c:pt idx="191">
                  <c:v>12.259</c:v>
                </c:pt>
                <c:pt idx="192">
                  <c:v>12.308999999999999</c:v>
                </c:pt>
                <c:pt idx="193">
                  <c:v>12.359</c:v>
                </c:pt>
                <c:pt idx="194">
                  <c:v>12.409000000000001</c:v>
                </c:pt>
                <c:pt idx="195">
                  <c:v>12.459</c:v>
                </c:pt>
                <c:pt idx="196">
                  <c:v>12.509</c:v>
                </c:pt>
                <c:pt idx="197">
                  <c:v>12.558999999999999</c:v>
                </c:pt>
                <c:pt idx="198">
                  <c:v>12.609</c:v>
                </c:pt>
                <c:pt idx="199">
                  <c:v>12.659000000000001</c:v>
                </c:pt>
                <c:pt idx="200">
                  <c:v>12.709</c:v>
                </c:pt>
                <c:pt idx="201">
                  <c:v>12.759</c:v>
                </c:pt>
                <c:pt idx="202">
                  <c:v>12.808999999999999</c:v>
                </c:pt>
                <c:pt idx="203">
                  <c:v>12.859</c:v>
                </c:pt>
                <c:pt idx="204">
                  <c:v>12.909000000000001</c:v>
                </c:pt>
                <c:pt idx="205">
                  <c:v>12.959</c:v>
                </c:pt>
                <c:pt idx="206">
                  <c:v>13.009</c:v>
                </c:pt>
                <c:pt idx="207">
                  <c:v>13.058999999999999</c:v>
                </c:pt>
                <c:pt idx="208">
                  <c:v>13.109</c:v>
                </c:pt>
                <c:pt idx="209">
                  <c:v>13.159000000000001</c:v>
                </c:pt>
                <c:pt idx="210">
                  <c:v>13.209</c:v>
                </c:pt>
                <c:pt idx="211">
                  <c:v>13.259</c:v>
                </c:pt>
                <c:pt idx="212">
                  <c:v>13.308999999999999</c:v>
                </c:pt>
                <c:pt idx="213">
                  <c:v>13.359</c:v>
                </c:pt>
                <c:pt idx="214">
                  <c:v>13.409000000000001</c:v>
                </c:pt>
                <c:pt idx="215">
                  <c:v>13.459</c:v>
                </c:pt>
                <c:pt idx="216">
                  <c:v>13.509</c:v>
                </c:pt>
                <c:pt idx="217">
                  <c:v>13.558999999999999</c:v>
                </c:pt>
                <c:pt idx="218">
                  <c:v>13.609</c:v>
                </c:pt>
                <c:pt idx="219">
                  <c:v>13.659000000000001</c:v>
                </c:pt>
                <c:pt idx="220">
                  <c:v>13.709</c:v>
                </c:pt>
                <c:pt idx="221">
                  <c:v>13.759</c:v>
                </c:pt>
                <c:pt idx="222">
                  <c:v>13.808999999999999</c:v>
                </c:pt>
                <c:pt idx="223">
                  <c:v>13.859</c:v>
                </c:pt>
                <c:pt idx="224">
                  <c:v>13.909000000000001</c:v>
                </c:pt>
                <c:pt idx="225">
                  <c:v>13.959</c:v>
                </c:pt>
                <c:pt idx="226">
                  <c:v>14.009</c:v>
                </c:pt>
                <c:pt idx="227">
                  <c:v>14.058999999999999</c:v>
                </c:pt>
                <c:pt idx="228">
                  <c:v>14.109</c:v>
                </c:pt>
                <c:pt idx="229">
                  <c:v>14.159000000000001</c:v>
                </c:pt>
                <c:pt idx="230">
                  <c:v>14.209</c:v>
                </c:pt>
                <c:pt idx="231">
                  <c:v>14.259</c:v>
                </c:pt>
                <c:pt idx="232">
                  <c:v>14.308999999999999</c:v>
                </c:pt>
                <c:pt idx="233">
                  <c:v>14.359</c:v>
                </c:pt>
                <c:pt idx="234">
                  <c:v>14.409000000000001</c:v>
                </c:pt>
                <c:pt idx="235">
                  <c:v>14.459</c:v>
                </c:pt>
                <c:pt idx="236">
                  <c:v>14.509</c:v>
                </c:pt>
                <c:pt idx="237">
                  <c:v>14.558999999999999</c:v>
                </c:pt>
                <c:pt idx="238">
                  <c:v>14.609</c:v>
                </c:pt>
                <c:pt idx="239">
                  <c:v>14.659000000000001</c:v>
                </c:pt>
                <c:pt idx="240">
                  <c:v>14.709</c:v>
                </c:pt>
                <c:pt idx="241">
                  <c:v>14.759</c:v>
                </c:pt>
                <c:pt idx="242">
                  <c:v>14.808999999999999</c:v>
                </c:pt>
                <c:pt idx="243">
                  <c:v>14.859</c:v>
                </c:pt>
                <c:pt idx="244">
                  <c:v>14.909000000000001</c:v>
                </c:pt>
                <c:pt idx="245">
                  <c:v>14.959</c:v>
                </c:pt>
                <c:pt idx="246">
                  <c:v>15.009</c:v>
                </c:pt>
                <c:pt idx="247">
                  <c:v>15.058999999999999</c:v>
                </c:pt>
                <c:pt idx="248">
                  <c:v>15.109</c:v>
                </c:pt>
                <c:pt idx="249">
                  <c:v>15.159000000000001</c:v>
                </c:pt>
                <c:pt idx="250">
                  <c:v>15.209</c:v>
                </c:pt>
                <c:pt idx="251">
                  <c:v>15.259</c:v>
                </c:pt>
                <c:pt idx="252">
                  <c:v>15.308999999999999</c:v>
                </c:pt>
                <c:pt idx="253">
                  <c:v>15.359</c:v>
                </c:pt>
                <c:pt idx="254">
                  <c:v>15.409000000000001</c:v>
                </c:pt>
                <c:pt idx="255">
                  <c:v>15.459</c:v>
                </c:pt>
                <c:pt idx="256">
                  <c:v>15.509</c:v>
                </c:pt>
                <c:pt idx="257">
                  <c:v>15.558999999999999</c:v>
                </c:pt>
                <c:pt idx="258">
                  <c:v>15.609</c:v>
                </c:pt>
                <c:pt idx="259">
                  <c:v>15.659000000000001</c:v>
                </c:pt>
                <c:pt idx="260">
                  <c:v>15.709</c:v>
                </c:pt>
                <c:pt idx="261">
                  <c:v>15.759</c:v>
                </c:pt>
                <c:pt idx="262">
                  <c:v>15.808999999999999</c:v>
                </c:pt>
                <c:pt idx="263">
                  <c:v>15.859</c:v>
                </c:pt>
                <c:pt idx="264">
                  <c:v>15.909000000000001</c:v>
                </c:pt>
                <c:pt idx="265">
                  <c:v>15.959</c:v>
                </c:pt>
                <c:pt idx="266">
                  <c:v>16.009</c:v>
                </c:pt>
                <c:pt idx="267">
                  <c:v>16.059000000000001</c:v>
                </c:pt>
                <c:pt idx="268">
                  <c:v>16.109000000000002</c:v>
                </c:pt>
                <c:pt idx="269">
                  <c:v>16.158999999999999</c:v>
                </c:pt>
                <c:pt idx="270">
                  <c:v>16.209</c:v>
                </c:pt>
                <c:pt idx="271">
                  <c:v>16.259</c:v>
                </c:pt>
                <c:pt idx="272">
                  <c:v>16.309000000000001</c:v>
                </c:pt>
                <c:pt idx="273">
                  <c:v>16.359000000000002</c:v>
                </c:pt>
                <c:pt idx="274">
                  <c:v>16.408999999999999</c:v>
                </c:pt>
                <c:pt idx="275">
                  <c:v>16.459</c:v>
                </c:pt>
                <c:pt idx="276">
                  <c:v>16.509</c:v>
                </c:pt>
                <c:pt idx="277">
                  <c:v>16.559000000000001</c:v>
                </c:pt>
                <c:pt idx="278">
                  <c:v>16.609000000000002</c:v>
                </c:pt>
                <c:pt idx="279">
                  <c:v>16.658999999999999</c:v>
                </c:pt>
                <c:pt idx="280">
                  <c:v>16.709</c:v>
                </c:pt>
                <c:pt idx="281">
                  <c:v>16.759</c:v>
                </c:pt>
                <c:pt idx="282">
                  <c:v>16.809000000000001</c:v>
                </c:pt>
                <c:pt idx="283">
                  <c:v>16.859000000000002</c:v>
                </c:pt>
                <c:pt idx="284">
                  <c:v>16.908999999999999</c:v>
                </c:pt>
                <c:pt idx="285">
                  <c:v>16.959</c:v>
                </c:pt>
                <c:pt idx="286">
                  <c:v>17.009</c:v>
                </c:pt>
                <c:pt idx="287">
                  <c:v>17.059000000000001</c:v>
                </c:pt>
                <c:pt idx="288">
                  <c:v>17.109000000000002</c:v>
                </c:pt>
                <c:pt idx="289">
                  <c:v>17.158999999999999</c:v>
                </c:pt>
                <c:pt idx="290">
                  <c:v>17.209</c:v>
                </c:pt>
                <c:pt idx="291">
                  <c:v>17.259</c:v>
                </c:pt>
                <c:pt idx="292">
                  <c:v>17.309000000000001</c:v>
                </c:pt>
                <c:pt idx="293">
                  <c:v>17.359000000000002</c:v>
                </c:pt>
                <c:pt idx="294">
                  <c:v>17.408999999999999</c:v>
                </c:pt>
                <c:pt idx="295">
                  <c:v>17.459</c:v>
                </c:pt>
                <c:pt idx="296">
                  <c:v>17.509</c:v>
                </c:pt>
                <c:pt idx="297">
                  <c:v>17.559000000000001</c:v>
                </c:pt>
                <c:pt idx="298">
                  <c:v>17.609000000000002</c:v>
                </c:pt>
                <c:pt idx="299">
                  <c:v>17.658999999999999</c:v>
                </c:pt>
              </c:numCache>
            </c:numRef>
          </c:xVal>
          <c:yVal>
            <c:numRef>
              <c:f>Rauscher!$BP$3:$BP$302</c:f>
              <c:numCache>
                <c:formatCode>0.000E+00</c:formatCode>
                <c:ptCount val="300"/>
                <c:pt idx="0">
                  <c:v>333.57589544901685</c:v>
                </c:pt>
                <c:pt idx="1">
                  <c:v>310.8879448800302</c:v>
                </c:pt>
                <c:pt idx="2">
                  <c:v>290.62696790003531</c:v>
                </c:pt>
                <c:pt idx="3">
                  <c:v>272.45000078645643</c:v>
                </c:pt>
                <c:pt idx="4">
                  <c:v>256.07374607065049</c:v>
                </c:pt>
                <c:pt idx="5">
                  <c:v>241.28004285190616</c:v>
                </c:pt>
                <c:pt idx="6">
                  <c:v>227.84172415106096</c:v>
                </c:pt>
                <c:pt idx="7">
                  <c:v>215.61632551511775</c:v>
                </c:pt>
                <c:pt idx="8">
                  <c:v>204.44539739089922</c:v>
                </c:pt>
                <c:pt idx="9">
                  <c:v>194.21438048449443</c:v>
                </c:pt>
                <c:pt idx="10">
                  <c:v>184.81831776829338</c:v>
                </c:pt>
                <c:pt idx="11">
                  <c:v>176.16678449267994</c:v>
                </c:pt>
                <c:pt idx="12">
                  <c:v>168.18580256030251</c:v>
                </c:pt>
                <c:pt idx="13">
                  <c:v>160.80620465650347</c:v>
                </c:pt>
                <c:pt idx="14">
                  <c:v>153.97131088446514</c:v>
                </c:pt>
                <c:pt idx="15">
                  <c:v>147.62418572678135</c:v>
                </c:pt>
                <c:pt idx="16">
                  <c:v>141.72468550696556</c:v>
                </c:pt>
                <c:pt idx="17">
                  <c:v>136.23063931202915</c:v>
                </c:pt>
                <c:pt idx="18">
                  <c:v>131.10747289060635</c:v>
                </c:pt>
                <c:pt idx="19">
                  <c:v>126.32172051203315</c:v>
                </c:pt>
                <c:pt idx="20">
                  <c:v>121.85048630086267</c:v>
                </c:pt>
                <c:pt idx="21">
                  <c:v>117.66391792992493</c:v>
                </c:pt>
                <c:pt idx="22">
                  <c:v>113.7417195562391</c:v>
                </c:pt>
                <c:pt idx="23">
                  <c:v>110.06152713865295</c:v>
                </c:pt>
                <c:pt idx="24">
                  <c:v>106.605114247769</c:v>
                </c:pt>
                <c:pt idx="25">
                  <c:v>103.35756118587375</c:v>
                </c:pt>
                <c:pt idx="26">
                  <c:v>100.30355016610272</c:v>
                </c:pt>
                <c:pt idx="27">
                  <c:v>97.427723456533769</c:v>
                </c:pt>
                <c:pt idx="28">
                  <c:v>94.717659140618196</c:v>
                </c:pt>
                <c:pt idx="29">
                  <c:v>92.164604631940975</c:v>
                </c:pt>
                <c:pt idx="30">
                  <c:v>89.754136074144711</c:v>
                </c:pt>
                <c:pt idx="31">
                  <c:v>87.479327622746112</c:v>
                </c:pt>
                <c:pt idx="32">
                  <c:v>85.331357199861898</c:v>
                </c:pt>
                <c:pt idx="33">
                  <c:v>83.300043900683377</c:v>
                </c:pt>
                <c:pt idx="34">
                  <c:v>81.380294119769673</c:v>
                </c:pt>
                <c:pt idx="35">
                  <c:v>79.564344991950151</c:v>
                </c:pt>
                <c:pt idx="36">
                  <c:v>77.844238267296063</c:v>
                </c:pt>
                <c:pt idx="37">
                  <c:v>76.217225139063856</c:v>
                </c:pt>
                <c:pt idx="38">
                  <c:v>74.67461828475237</c:v>
                </c:pt>
                <c:pt idx="39">
                  <c:v>73.213569439394121</c:v>
                </c:pt>
                <c:pt idx="40">
                  <c:v>71.828969909338809</c:v>
                </c:pt>
                <c:pt idx="41">
                  <c:v>70.51615976944602</c:v>
                </c:pt>
                <c:pt idx="42">
                  <c:v>69.270881623334617</c:v>
                </c:pt>
                <c:pt idx="43">
                  <c:v>68.089944306905906</c:v>
                </c:pt>
                <c:pt idx="44">
                  <c:v>66.969027853438135</c:v>
                </c:pt>
                <c:pt idx="45">
                  <c:v>65.906180975514019</c:v>
                </c:pt>
                <c:pt idx="46">
                  <c:v>64.899556779151354</c:v>
                </c:pt>
                <c:pt idx="47">
                  <c:v>63.941201142532584</c:v>
                </c:pt>
                <c:pt idx="48">
                  <c:v>63.028792466988122</c:v>
                </c:pt>
                <c:pt idx="49">
                  <c:v>62.165454985058034</c:v>
                </c:pt>
                <c:pt idx="50">
                  <c:v>61.348182812828419</c:v>
                </c:pt>
                <c:pt idx="51">
                  <c:v>60.574199639135983</c:v>
                </c:pt>
                <c:pt idx="52">
                  <c:v>59.835478232326636</c:v>
                </c:pt>
                <c:pt idx="53">
                  <c:v>59.135268397325632</c:v>
                </c:pt>
                <c:pt idx="54">
                  <c:v>58.471199295339183</c:v>
                </c:pt>
                <c:pt idx="55">
                  <c:v>57.835856765321218</c:v>
                </c:pt>
                <c:pt idx="56">
                  <c:v>57.237143917946739</c:v>
                </c:pt>
                <c:pt idx="57">
                  <c:v>56.662493702533077</c:v>
                </c:pt>
                <c:pt idx="58">
                  <c:v>56.118994584081904</c:v>
                </c:pt>
                <c:pt idx="59">
                  <c:v>55.593703177596225</c:v>
                </c:pt>
                <c:pt idx="60">
                  <c:v>55.091767448759917</c:v>
                </c:pt>
                <c:pt idx="61">
                  <c:v>54.597258832748238</c:v>
                </c:pt>
                <c:pt idx="62">
                  <c:v>54.103317861451927</c:v>
                </c:pt>
                <c:pt idx="63">
                  <c:v>53.592737192407135</c:v>
                </c:pt>
                <c:pt idx="64">
                  <c:v>53.016352283475591</c:v>
                </c:pt>
                <c:pt idx="65">
                  <c:v>52.306415692084677</c:v>
                </c:pt>
                <c:pt idx="66">
                  <c:v>51.342626390504208</c:v>
                </c:pt>
                <c:pt idx="67">
                  <c:v>49.943240629173246</c:v>
                </c:pt>
                <c:pt idx="68">
                  <c:v>47.865852741364741</c:v>
                </c:pt>
                <c:pt idx="69">
                  <c:v>44.8684412555846</c:v>
                </c:pt>
                <c:pt idx="70">
                  <c:v>40.789598215502998</c:v>
                </c:pt>
                <c:pt idx="71">
                  <c:v>35.708463050386968</c:v>
                </c:pt>
                <c:pt idx="72">
                  <c:v>29.994666355272212</c:v>
                </c:pt>
                <c:pt idx="73">
                  <c:v>24.217577362752994</c:v>
                </c:pt>
                <c:pt idx="74">
                  <c:v>18.915930444553652</c:v>
                </c:pt>
                <c:pt idx="75">
                  <c:v>14.427670219085302</c:v>
                </c:pt>
                <c:pt idx="76">
                  <c:v>10.849105185949494</c:v>
                </c:pt>
                <c:pt idx="77">
                  <c:v>8.1092343664144337</c:v>
                </c:pt>
                <c:pt idx="78">
                  <c:v>6.062686755821483</c:v>
                </c:pt>
                <c:pt idx="79">
                  <c:v>4.5533921318093844</c:v>
                </c:pt>
                <c:pt idx="80">
                  <c:v>3.4446390149830175</c:v>
                </c:pt>
                <c:pt idx="81">
                  <c:v>2.629335035991915</c:v>
                </c:pt>
                <c:pt idx="82">
                  <c:v>1.9562859088747551</c:v>
                </c:pt>
                <c:pt idx="83">
                  <c:v>1.5208224512476896</c:v>
                </c:pt>
                <c:pt idx="84">
                  <c:v>1.1943342857713133</c:v>
                </c:pt>
                <c:pt idx="85">
                  <c:v>0.94311192179563408</c:v>
                </c:pt>
                <c:pt idx="86">
                  <c:v>0.75192857482307396</c:v>
                </c:pt>
                <c:pt idx="87">
                  <c:v>0.60506709844250006</c:v>
                </c:pt>
                <c:pt idx="88">
                  <c:v>0.49108164841371282</c:v>
                </c:pt>
                <c:pt idx="89">
                  <c:v>0.4019575728725705</c:v>
                </c:pt>
                <c:pt idx="90">
                  <c:v>0.3316482279412839</c:v>
                </c:pt>
                <c:pt idx="91">
                  <c:v>0.27567031940655318</c:v>
                </c:pt>
                <c:pt idx="92">
                  <c:v>0.2308111334717754</c:v>
                </c:pt>
                <c:pt idx="93">
                  <c:v>0.19460104462379293</c:v>
                </c:pt>
                <c:pt idx="94">
                  <c:v>0.16510899376149182</c:v>
                </c:pt>
                <c:pt idx="95">
                  <c:v>0.14096315726465344</c:v>
                </c:pt>
                <c:pt idx="96">
                  <c:v>0.12106859894060464</c:v>
                </c:pt>
                <c:pt idx="97">
                  <c:v>0.10454356917840921</c:v>
                </c:pt>
                <c:pt idx="98">
                  <c:v>9.0765483997254745E-2</c:v>
                </c:pt>
                <c:pt idx="99">
                  <c:v>7.9207815522548478E-2</c:v>
                </c:pt>
                <c:pt idx="100">
                  <c:v>6.9443302809923349E-2</c:v>
                </c:pt>
                <c:pt idx="101">
                  <c:v>6.1165606159939295E-2</c:v>
                </c:pt>
                <c:pt idx="102">
                  <c:v>5.4119490317457414E-2</c:v>
                </c:pt>
                <c:pt idx="103">
                  <c:v>4.8074421892206134E-2</c:v>
                </c:pt>
                <c:pt idx="104">
                  <c:v>4.2882266400621635E-2</c:v>
                </c:pt>
                <c:pt idx="105">
                  <c:v>3.8422414191354511E-2</c:v>
                </c:pt>
                <c:pt idx="106">
                  <c:v>3.4540217390562844E-2</c:v>
                </c:pt>
                <c:pt idx="107">
                  <c:v>3.1154355188033615E-2</c:v>
                </c:pt>
                <c:pt idx="108">
                  <c:v>2.8193787126553151E-2</c:v>
                </c:pt>
                <c:pt idx="109">
                  <c:v>2.5585235375613743E-2</c:v>
                </c:pt>
                <c:pt idx="110">
                  <c:v>2.328874880550915E-2</c:v>
                </c:pt>
                <c:pt idx="111">
                  <c:v>2.1260399565510187E-2</c:v>
                </c:pt>
                <c:pt idx="112">
                  <c:v>1.9458143325985475E-2</c:v>
                </c:pt>
                <c:pt idx="113">
                  <c:v>1.785572039469812E-2</c:v>
                </c:pt>
                <c:pt idx="114">
                  <c:v>1.6427725396115755E-2</c:v>
                </c:pt>
                <c:pt idx="115">
                  <c:v>1.5148939934094332E-2</c:v>
                </c:pt>
                <c:pt idx="116">
                  <c:v>1.4002095402528893E-2</c:v>
                </c:pt>
                <c:pt idx="117">
                  <c:v>1.2971322112180822E-2</c:v>
                </c:pt>
                <c:pt idx="118">
                  <c:v>1.2038505047849903E-2</c:v>
                </c:pt>
                <c:pt idx="119">
                  <c:v>1.1194465471432862E-2</c:v>
                </c:pt>
                <c:pt idx="120">
                  <c:v>1.0430689429265134E-2</c:v>
                </c:pt>
                <c:pt idx="121">
                  <c:v>9.734556494667335E-3</c:v>
                </c:pt>
                <c:pt idx="122">
                  <c:v>9.1016295727840146E-3</c:v>
                </c:pt>
                <c:pt idx="123">
                  <c:v>8.5245106427916002E-3</c:v>
                </c:pt>
                <c:pt idx="124">
                  <c:v>7.9938240135624863E-3</c:v>
                </c:pt>
                <c:pt idx="125">
                  <c:v>7.508857506217056E-3</c:v>
                </c:pt>
                <c:pt idx="126">
                  <c:v>7.0634153207610123E-3</c:v>
                </c:pt>
                <c:pt idx="127">
                  <c:v>6.6526992528594502E-3</c:v>
                </c:pt>
                <c:pt idx="128">
                  <c:v>6.2734000925857743E-3</c:v>
                </c:pt>
                <c:pt idx="129">
                  <c:v>5.9244420974927103E-3</c:v>
                </c:pt>
                <c:pt idx="130">
                  <c:v>5.5994169166473364E-3</c:v>
                </c:pt>
                <c:pt idx="131">
                  <c:v>5.2993534600280908E-3</c:v>
                </c:pt>
                <c:pt idx="132">
                  <c:v>5.0208362207193958E-3</c:v>
                </c:pt>
                <c:pt idx="133">
                  <c:v>4.7604384125020417E-3</c:v>
                </c:pt>
                <c:pt idx="134">
                  <c:v>4.5192562780903972E-3</c:v>
                </c:pt>
                <c:pt idx="135">
                  <c:v>4.2936740991346197E-3</c:v>
                </c:pt>
                <c:pt idx="136">
                  <c:v>4.0830974066109081E-3</c:v>
                </c:pt>
                <c:pt idx="137">
                  <c:v>3.8863272463328046E-3</c:v>
                </c:pt>
                <c:pt idx="138">
                  <c:v>3.70170773232431E-3</c:v>
                </c:pt>
                <c:pt idx="139">
                  <c:v>3.5285665397184894E-3</c:v>
                </c:pt>
                <c:pt idx="140">
                  <c:v>3.365744889476152E-3</c:v>
                </c:pt>
                <c:pt idx="141">
                  <c:v>3.2143018544285155E-3</c:v>
                </c:pt>
                <c:pt idx="142">
                  <c:v>3.0701182488529679E-3</c:v>
                </c:pt>
                <c:pt idx="143">
                  <c:v>2.935942702769138E-3</c:v>
                </c:pt>
                <c:pt idx="144">
                  <c:v>2.8086827004943243E-3</c:v>
                </c:pt>
                <c:pt idx="145">
                  <c:v>2.6881594502107245E-3</c:v>
                </c:pt>
                <c:pt idx="146">
                  <c:v>2.575728745126773E-3</c:v>
                </c:pt>
                <c:pt idx="147">
                  <c:v>2.4689866083016138E-3</c:v>
                </c:pt>
                <c:pt idx="148">
                  <c:v>2.3688111623839966E-3</c:v>
                </c:pt>
                <c:pt idx="149">
                  <c:v>2.2734913619225222E-3</c:v>
                </c:pt>
                <c:pt idx="150">
                  <c:v>2.1844581167252521E-3</c:v>
                </c:pt>
                <c:pt idx="151">
                  <c:v>2.0991853733231792E-3</c:v>
                </c:pt>
                <c:pt idx="152">
                  <c:v>2.0188948342860983E-3</c:v>
                </c:pt>
                <c:pt idx="153">
                  <c:v>1.9437735268329945E-3</c:v>
                </c:pt>
                <c:pt idx="154">
                  <c:v>1.8720165279276484E-3</c:v>
                </c:pt>
                <c:pt idx="155">
                  <c:v>1.8047255644652383E-3</c:v>
                </c:pt>
                <c:pt idx="156">
                  <c:v>1.740768231761048E-3</c:v>
                </c:pt>
                <c:pt idx="157">
                  <c:v>1.6796443422562831E-3</c:v>
                </c:pt>
                <c:pt idx="158">
                  <c:v>1.6226274709607344E-3</c:v>
                </c:pt>
                <c:pt idx="159">
                  <c:v>1.5682327357390293E-3</c:v>
                </c:pt>
                <c:pt idx="160">
                  <c:v>1.5178564202215105E-3</c:v>
                </c:pt>
                <c:pt idx="161">
                  <c:v>1.4691716085302338E-3</c:v>
                </c:pt>
                <c:pt idx="162">
                  <c:v>1.4234512734642392E-3</c:v>
                </c:pt>
                <c:pt idx="163">
                  <c:v>1.3810119797255938E-3</c:v>
                </c:pt>
                <c:pt idx="164">
                  <c:v>1.3399653605499634E-3</c:v>
                </c:pt>
                <c:pt idx="165">
                  <c:v>1.3010568014496509E-3</c:v>
                </c:pt>
                <c:pt idx="166">
                  <c:v>1.265145966351323E-3</c:v>
                </c:pt>
                <c:pt idx="167">
                  <c:v>1.2310261477734724E-3</c:v>
                </c:pt>
                <c:pt idx="168">
                  <c:v>1.1983710011589542E-3</c:v>
                </c:pt>
                <c:pt idx="169">
                  <c:v>1.1688131561719188E-3</c:v>
                </c:pt>
                <c:pt idx="170">
                  <c:v>1.1397697390757749E-3</c:v>
                </c:pt>
                <c:pt idx="171">
                  <c:v>1.1131691724218359E-3</c:v>
                </c:pt>
                <c:pt idx="172">
                  <c:v>1.0883934486717302E-3</c:v>
                </c:pt>
                <c:pt idx="173">
                  <c:v>1.0649205412291247E-3</c:v>
                </c:pt>
                <c:pt idx="174">
                  <c:v>1.0425212753669491E-3</c:v>
                </c:pt>
                <c:pt idx="175">
                  <c:v>1.0219643172067572E-3</c:v>
                </c:pt>
                <c:pt idx="176">
                  <c:v>1.0023550452202849E-3</c:v>
                </c:pt>
                <c:pt idx="177">
                  <c:v>9.8392517146124372E-4</c:v>
                </c:pt>
                <c:pt idx="178">
                  <c:v>9.6752411558925571E-4</c:v>
                </c:pt>
                <c:pt idx="179">
                  <c:v>9.5259749514248508E-4</c:v>
                </c:pt>
                <c:pt idx="180">
                  <c:v>9.3771011417880619E-4</c:v>
                </c:pt>
                <c:pt idx="181">
                  <c:v>9.2409748283661566E-4</c:v>
                </c:pt>
                <c:pt idx="182">
                  <c:v>9.1139158863126396E-4</c:v>
                </c:pt>
                <c:pt idx="183">
                  <c:v>8.9953408479435623E-4</c:v>
                </c:pt>
                <c:pt idx="184">
                  <c:v>8.8884447899642669E-4</c:v>
                </c:pt>
                <c:pt idx="185">
                  <c:v>8.7879300960764194E-4</c:v>
                </c:pt>
                <c:pt idx="186">
                  <c:v>8.7019558751426601E-4</c:v>
                </c:pt>
                <c:pt idx="187">
                  <c:v>8.6111079990569875E-4</c:v>
                </c:pt>
                <c:pt idx="188">
                  <c:v>8.5336286140785659E-4</c:v>
                </c:pt>
                <c:pt idx="189">
                  <c:v>8.4632946673314426E-4</c:v>
                </c:pt>
                <c:pt idx="190">
                  <c:v>8.4013959693328476E-4</c:v>
                </c:pt>
                <c:pt idx="191">
                  <c:v>8.3414533376088829E-4</c:v>
                </c:pt>
                <c:pt idx="192">
                  <c:v>8.2826726846552037E-4</c:v>
                </c:pt>
                <c:pt idx="193">
                  <c:v>8.2373747323868614E-4</c:v>
                </c:pt>
                <c:pt idx="194">
                  <c:v>8.1875763716769332E-4</c:v>
                </c:pt>
                <c:pt idx="195">
                  <c:v>8.1432094181941531E-4</c:v>
                </c:pt>
                <c:pt idx="196">
                  <c:v>8.1011145381561754E-4</c:v>
                </c:pt>
                <c:pt idx="197">
                  <c:v>8.0719066041303052E-4</c:v>
                </c:pt>
                <c:pt idx="198">
                  <c:v>8.0352498628477847E-4</c:v>
                </c:pt>
                <c:pt idx="199">
                  <c:v>8.0007714259100417E-4</c:v>
                </c:pt>
                <c:pt idx="200">
                  <c:v>7.9688063931572278E-4</c:v>
                </c:pt>
                <c:pt idx="201">
                  <c:v>7.9448560348410985E-4</c:v>
                </c:pt>
                <c:pt idx="202">
                  <c:v>7.916285192018657E-4</c:v>
                </c:pt>
                <c:pt idx="203">
                  <c:v>7.8846125015862066E-4</c:v>
                </c:pt>
                <c:pt idx="204">
                  <c:v>7.857129489828947E-4</c:v>
                </c:pt>
                <c:pt idx="205">
                  <c:v>7.8269505756468341E-4</c:v>
                </c:pt>
                <c:pt idx="206">
                  <c:v>7.8022713440709481E-4</c:v>
                </c:pt>
                <c:pt idx="207">
                  <c:v>7.7751746314197706E-4</c:v>
                </c:pt>
                <c:pt idx="208">
                  <c:v>7.7444360058974546E-4</c:v>
                </c:pt>
                <c:pt idx="209">
                  <c:v>7.7146632649628157E-4</c:v>
                </c:pt>
                <c:pt idx="210">
                  <c:v>7.6958114324178202E-4</c:v>
                </c:pt>
                <c:pt idx="211">
                  <c:v>7.6631971261888903E-4</c:v>
                </c:pt>
                <c:pt idx="212">
                  <c:v>7.6292662803281188E-4</c:v>
                </c:pt>
                <c:pt idx="213">
                  <c:v>7.5958975422649384E-4</c:v>
                </c:pt>
                <c:pt idx="214">
                  <c:v>7.5601265647407456E-4</c:v>
                </c:pt>
                <c:pt idx="215">
                  <c:v>7.5298559071673807E-4</c:v>
                </c:pt>
                <c:pt idx="216">
                  <c:v>7.4926552270531137E-4</c:v>
                </c:pt>
                <c:pt idx="217">
                  <c:v>7.4535406939837815E-4</c:v>
                </c:pt>
                <c:pt idx="218" formatCode="General">
                  <c:v>7.4133292182106971E-4</c:v>
                </c:pt>
                <c:pt idx="219" formatCode="General">
                  <c:v>7.3821499984469397E-4</c:v>
                </c:pt>
                <c:pt idx="220" formatCode="General">
                  <c:v>7.3381188426335667E-4</c:v>
                </c:pt>
                <c:pt idx="221" formatCode="General">
                  <c:v>7.2938823163661774E-4</c:v>
                </c:pt>
                <c:pt idx="222" formatCode="General">
                  <c:v>7.2481799624363901E-4</c:v>
                </c:pt>
                <c:pt idx="223" formatCode="General">
                  <c:v>7.2010766481803157E-4</c:v>
                </c:pt>
                <c:pt idx="224" formatCode="General">
                  <c:v>7.1631465466957985E-4</c:v>
                </c:pt>
                <c:pt idx="225" formatCode="General">
                  <c:v>7.1124471570012057E-4</c:v>
                </c:pt>
                <c:pt idx="226" formatCode="General">
                  <c:v>7.0614753982108417E-4</c:v>
                </c:pt>
                <c:pt idx="227" formatCode="General">
                  <c:v>7.008392214080478E-4</c:v>
                </c:pt>
                <c:pt idx="228" formatCode="General">
                  <c:v>6.9545577072618826E-4</c:v>
                </c:pt>
                <c:pt idx="229" formatCode="General">
                  <c:v>6.9019058198182485E-4</c:v>
                </c:pt>
                <c:pt idx="230" formatCode="General">
                  <c:v>6.8461977137973865E-4</c:v>
                </c:pt>
                <c:pt idx="231" formatCode="General">
                  <c:v>6.7904708458003699E-4</c:v>
                </c:pt>
                <c:pt idx="232" formatCode="General">
                  <c:v>6.7335077786893341E-4</c:v>
                </c:pt>
                <c:pt idx="233" formatCode="General">
                  <c:v>6.6759347442174545E-4</c:v>
                </c:pt>
                <c:pt idx="234" formatCode="General">
                  <c:v>6.6282034125846425E-4</c:v>
                </c:pt>
                <c:pt idx="235" formatCode="General">
                  <c:v>6.5687364712945396E-4</c:v>
                </c:pt>
                <c:pt idx="236" formatCode="General">
                  <c:v>6.5076880367564234E-4</c:v>
                </c:pt>
                <c:pt idx="237" formatCode="General">
                  <c:v>6.4461852318144447E-4</c:v>
                </c:pt>
                <c:pt idx="238" formatCode="General">
                  <c:v>6.3853384375157538E-4</c:v>
                </c:pt>
                <c:pt idx="239" formatCode="General">
                  <c:v>6.3312883534427558E-4</c:v>
                </c:pt>
                <c:pt idx="240" formatCode="General">
                  <c:v>6.269355163510894E-4</c:v>
                </c:pt>
                <c:pt idx="241" formatCode="General">
                  <c:v>6.2076264749512812E-4</c:v>
                </c:pt>
                <c:pt idx="242" formatCode="General">
                  <c:v>6.1142112359890727E-4</c:v>
                </c:pt>
                <c:pt idx="243" formatCode="General">
                  <c:v>6.0532579809289774E-4</c:v>
                </c:pt>
                <c:pt idx="244" formatCode="General">
                  <c:v>5.9923621612291498E-4</c:v>
                </c:pt>
                <c:pt idx="245" formatCode="General">
                  <c:v>5.8921053306394569E-4</c:v>
                </c:pt>
                <c:pt idx="246" formatCode="General">
                  <c:v>5.831345545225427E-4</c:v>
                </c:pt>
                <c:pt idx="247" formatCode="General">
                  <c:v>5.7685657099651162E-4</c:v>
                </c:pt>
                <c:pt idx="248" formatCode="General">
                  <c:v>5.6618939009672894E-4</c:v>
                </c:pt>
                <c:pt idx="249" formatCode="General">
                  <c:v>5.5992051187170062E-4</c:v>
                </c:pt>
                <c:pt idx="250" formatCode="General">
                  <c:v>5.53582647631801E-4</c:v>
                </c:pt>
                <c:pt idx="251" formatCode="General">
                  <c:v>5.4411990493500185E-4</c:v>
                </c:pt>
                <c:pt idx="252" formatCode="General">
                  <c:v>5.3789209778817718E-4</c:v>
                </c:pt>
                <c:pt idx="253" formatCode="General">
                  <c:v>5.3158778482823498E-4</c:v>
                </c:pt>
                <c:pt idx="254" formatCode="General">
                  <c:v>5.2152403741203808E-4</c:v>
                </c:pt>
                <c:pt idx="255" formatCode="General">
                  <c:v>5.1545716107482284E-4</c:v>
                </c:pt>
                <c:pt idx="256" formatCode="General">
                  <c:v>5.0940532033621631E-4</c:v>
                </c:pt>
                <c:pt idx="257" formatCode="General">
                  <c:v>4.9982438683158169E-4</c:v>
                </c:pt>
                <c:pt idx="258" formatCode="General">
                  <c:v>4.9407168836006698E-4</c:v>
                </c:pt>
                <c:pt idx="259" formatCode="General">
                  <c:v>4.8835169441385903E-4</c:v>
                </c:pt>
                <c:pt idx="260" formatCode="General">
                  <c:v>4.7908261536746519E-4</c:v>
                </c:pt>
                <c:pt idx="261" formatCode="General">
                  <c:v>4.7355189547279027E-4</c:v>
                </c:pt>
                <c:pt idx="262" formatCode="General">
                  <c:v>4.6858001403923371E-4</c:v>
                </c:pt>
                <c:pt idx="263" formatCode="General">
                  <c:v>4.5957654220609014E-4</c:v>
                </c:pt>
                <c:pt idx="264" formatCode="General">
                  <c:v>4.5415567953777309E-4</c:v>
                </c:pt>
                <c:pt idx="265" formatCode="General">
                  <c:v>4.4877949654573813E-4</c:v>
                </c:pt>
                <c:pt idx="266" formatCode="General">
                  <c:v>4.4015211454305741E-4</c:v>
                </c:pt>
                <c:pt idx="267" formatCode="General">
                  <c:v>4.3493692620884001E-4</c:v>
                </c:pt>
                <c:pt idx="268" formatCode="General">
                  <c:v>4.297394789994967E-4</c:v>
                </c:pt>
                <c:pt idx="269" formatCode="General">
                  <c:v>4.2204071296757315E-4</c:v>
                </c:pt>
                <c:pt idx="270" formatCode="General">
                  <c:v>4.1700616741361328E-4</c:v>
                </c:pt>
                <c:pt idx="271" formatCode="General">
                  <c:v>4.119899844813353E-4</c:v>
                </c:pt>
                <c:pt idx="272" formatCode="General">
                  <c:v>4.0404185255402781E-4</c:v>
                </c:pt>
                <c:pt idx="273" formatCode="General">
                  <c:v>3.992275339261104E-4</c:v>
                </c:pt>
                <c:pt idx="274" formatCode="General">
                  <c:v>3.9450696804124382E-4</c:v>
                </c:pt>
                <c:pt idx="275" formatCode="General">
                  <c:v>3.8653163210357376E-4</c:v>
                </c:pt>
                <c:pt idx="276" formatCode="General">
                  <c:v>3.8208357521313284E-4</c:v>
                </c:pt>
                <c:pt idx="277" formatCode="General">
                  <c:v>3.7767062223611678E-4</c:v>
                </c:pt>
                <c:pt idx="278" formatCode="General">
                  <c:v>3.7049297615294357E-4</c:v>
                </c:pt>
                <c:pt idx="279" formatCode="General">
                  <c:v>3.662882202154316E-4</c:v>
                </c:pt>
                <c:pt idx="280" formatCode="General">
                  <c:v>3.6207662505581697E-4</c:v>
                </c:pt>
                <c:pt idx="281" formatCode="General">
                  <c:v>3.5570635776237941E-4</c:v>
                </c:pt>
                <c:pt idx="282" formatCode="General">
                  <c:v>3.5167538755027006E-4</c:v>
                </c:pt>
                <c:pt idx="283" formatCode="General">
                  <c:v>3.4766091950505973E-4</c:v>
                </c:pt>
                <c:pt idx="284" formatCode="General">
                  <c:v>3.4114172352301103E-4</c:v>
                </c:pt>
                <c:pt idx="285" formatCode="General">
                  <c:v>3.3730960213675104E-4</c:v>
                </c:pt>
                <c:pt idx="286" formatCode="General">
                  <c:v>3.3347406620565223E-4</c:v>
                </c:pt>
                <c:pt idx="287" formatCode="General">
                  <c:v>3.2730423833377529E-4</c:v>
                </c:pt>
                <c:pt idx="288" formatCode="General">
                  <c:v>3.2360348641348913E-4</c:v>
                </c:pt>
                <c:pt idx="289" formatCode="General">
                  <c:v>3.2000960121240739E-4</c:v>
                </c:pt>
                <c:pt idx="290" formatCode="General">
                  <c:v>3.1420111250511336E-4</c:v>
                </c:pt>
                <c:pt idx="291" formatCode="General">
                  <c:v>3.1078992832470195E-4</c:v>
                </c:pt>
                <c:pt idx="292" formatCode="General">
                  <c:v>3.0737951075971977E-4</c:v>
                </c:pt>
                <c:pt idx="293" formatCode="General">
                  <c:v>3.0184101422575215E-4</c:v>
                </c:pt>
                <c:pt idx="294" formatCode="General">
                  <c:v>2.9860323759492332E-4</c:v>
                </c:pt>
                <c:pt idx="295" formatCode="General">
                  <c:v>2.9512461279027004E-4</c:v>
                </c:pt>
                <c:pt idx="296" formatCode="General">
                  <c:v>2.8995075480730848E-4</c:v>
                </c:pt>
                <c:pt idx="297" formatCode="General">
                  <c:v>2.8694726790997124E-4</c:v>
                </c:pt>
                <c:pt idx="298" formatCode="General">
                  <c:v>2.8395905314948229E-4</c:v>
                </c:pt>
                <c:pt idx="299" formatCode="General">
                  <c:v>2.7903674604826356E-4</c:v>
                </c:pt>
              </c:numCache>
            </c:numRef>
          </c:yVal>
          <c:smooth val="1"/>
          <c:extLst>
            <c:ext xmlns:c16="http://schemas.microsoft.com/office/drawing/2014/chart" uri="{C3380CC4-5D6E-409C-BE32-E72D297353CC}">
              <c16:uniqueId val="{00000003-3117-448A-9B19-A076FF61AE05}"/>
            </c:ext>
          </c:extLst>
        </c:ser>
        <c:dLbls>
          <c:showLegendKey val="0"/>
          <c:showVal val="0"/>
          <c:showCatName val="0"/>
          <c:showSerName val="0"/>
          <c:showPercent val="0"/>
          <c:showBubbleSize val="0"/>
        </c:dLbls>
        <c:axId val="1398809888"/>
        <c:axId val="1398810304"/>
        <c:extLst>
          <c:ext xmlns:c15="http://schemas.microsoft.com/office/drawing/2012/chart" uri="{02D57815-91ED-43cb-92C2-25804820EDAC}">
            <c15:filteredScatterSeries>
              <c15:ser>
                <c:idx val="7"/>
                <c:order val="0"/>
                <c:tx>
                  <c:strRef>
                    <c:extLst>
                      <c:ext uri="{02D57815-91ED-43cb-92C2-25804820EDAC}">
                        <c15:formulaRef>
                          <c15:sqref>Rauscher!$CR$1</c15:sqref>
                        </c15:formulaRef>
                      </c:ext>
                    </c:extLst>
                    <c:strCache>
                      <c:ptCount val="1"/>
                      <c:pt idx="0">
                        <c:v>τ</c:v>
                      </c:pt>
                    </c:strCache>
                  </c:strRef>
                </c:tx>
                <c:marker>
                  <c:symbol val="square"/>
                  <c:size val="5"/>
                  <c:spPr>
                    <a:solidFill>
                      <a:schemeClr val="tx1"/>
                    </a:solidFill>
                  </c:spPr>
                </c:marker>
                <c:xVal>
                  <c:numRef>
                    <c:extLst>
                      <c:ext uri="{02D57815-91ED-43cb-92C2-25804820EDAC}">
                        <c15:formulaRef>
                          <c15:sqref>Rauscher!$BW$205:$BW$304</c15:sqref>
                        </c15:formulaRef>
                      </c:ext>
                    </c:extLst>
                    <c:numCache>
                      <c:formatCode>General</c:formatCode>
                      <c:ptCount val="100"/>
                      <c:pt idx="0">
                        <c:v>3.8450000000000002</c:v>
                      </c:pt>
                      <c:pt idx="1">
                        <c:v>4.1959999999999997</c:v>
                      </c:pt>
                      <c:pt idx="2">
                        <c:v>4.3959999999999999</c:v>
                      </c:pt>
                      <c:pt idx="3">
                        <c:v>4.6959999999999997</c:v>
                      </c:pt>
                      <c:pt idx="4">
                        <c:v>4.7629999999999999</c:v>
                      </c:pt>
                      <c:pt idx="5">
                        <c:v>4.9489999999999998</c:v>
                      </c:pt>
                      <c:pt idx="6">
                        <c:v>5.0110000000000001</c:v>
                      </c:pt>
                      <c:pt idx="7">
                        <c:v>5.1970000000000001</c:v>
                      </c:pt>
                      <c:pt idx="8">
                        <c:v>5.3209999999999997</c:v>
                      </c:pt>
                      <c:pt idx="9">
                        <c:v>5.4880000000000004</c:v>
                      </c:pt>
                      <c:pt idx="10">
                        <c:v>5.492</c:v>
                      </c:pt>
                      <c:pt idx="11">
                        <c:v>5.8860000000000001</c:v>
                      </c:pt>
                      <c:pt idx="12">
                        <c:v>5.9189999999999996</c:v>
                      </c:pt>
                      <c:pt idx="13">
                        <c:v>6.0490000000000004</c:v>
                      </c:pt>
                      <c:pt idx="14">
                        <c:v>6.0579999999999998</c:v>
                      </c:pt>
                      <c:pt idx="15">
                        <c:v>6.1429999999999998</c:v>
                      </c:pt>
                      <c:pt idx="16">
                        <c:v>6.2889999999999997</c:v>
                      </c:pt>
                      <c:pt idx="17">
                        <c:v>6.3339999999999996</c:v>
                      </c:pt>
                      <c:pt idx="18">
                        <c:v>6.3440000000000003</c:v>
                      </c:pt>
                      <c:pt idx="19">
                        <c:v>6.3810000000000002</c:v>
                      </c:pt>
                      <c:pt idx="20">
                        <c:v>6.5679999999999996</c:v>
                      </c:pt>
                      <c:pt idx="21">
                        <c:v>6.5890000000000004</c:v>
                      </c:pt>
                      <c:pt idx="22">
                        <c:v>6.6829999999999998</c:v>
                      </c:pt>
                      <c:pt idx="23">
                        <c:v>6.7939999999999996</c:v>
                      </c:pt>
                      <c:pt idx="24">
                        <c:v>6.7960000000000003</c:v>
                      </c:pt>
                      <c:pt idx="25">
                        <c:v>6.8559999999999999</c:v>
                      </c:pt>
                      <c:pt idx="26">
                        <c:v>6.9279999999999999</c:v>
                      </c:pt>
                      <c:pt idx="27">
                        <c:v>7.0010000000000003</c:v>
                      </c:pt>
                      <c:pt idx="28">
                        <c:v>7.0359999999999996</c:v>
                      </c:pt>
                      <c:pt idx="29">
                        <c:v>7.08</c:v>
                      </c:pt>
                      <c:pt idx="30">
                        <c:v>7.1239999999999997</c:v>
                      </c:pt>
                      <c:pt idx="31">
                        <c:v>7.1550000000000002</c:v>
                      </c:pt>
                      <c:pt idx="32">
                        <c:v>7.19</c:v>
                      </c:pt>
                      <c:pt idx="33">
                        <c:v>7.2119999999999997</c:v>
                      </c:pt>
                      <c:pt idx="34">
                        <c:v>7.2320000000000002</c:v>
                      </c:pt>
                      <c:pt idx="35">
                        <c:v>7.242</c:v>
                      </c:pt>
                      <c:pt idx="36">
                        <c:v>7.2679999999999998</c:v>
                      </c:pt>
                      <c:pt idx="37">
                        <c:v>7.2960000000000003</c:v>
                      </c:pt>
                      <c:pt idx="38">
                        <c:v>7.4160000000000004</c:v>
                      </c:pt>
                      <c:pt idx="39">
                        <c:v>7.4610000000000003</c:v>
                      </c:pt>
                      <c:pt idx="40">
                        <c:v>7.5090000000000003</c:v>
                      </c:pt>
                      <c:pt idx="41">
                        <c:v>7.5339999999999998</c:v>
                      </c:pt>
                      <c:pt idx="42">
                        <c:v>7.54</c:v>
                      </c:pt>
                      <c:pt idx="43">
                        <c:v>7.5810000000000004</c:v>
                      </c:pt>
                      <c:pt idx="44">
                        <c:v>7.6059999999999999</c:v>
                      </c:pt>
                      <c:pt idx="45">
                        <c:v>7.6609999999999996</c:v>
                      </c:pt>
                      <c:pt idx="46">
                        <c:v>7.7229999999999999</c:v>
                      </c:pt>
                      <c:pt idx="47">
                        <c:v>7.7770000000000001</c:v>
                      </c:pt>
                      <c:pt idx="48">
                        <c:v>7.7880000000000003</c:v>
                      </c:pt>
                      <c:pt idx="49">
                        <c:v>7.8789999999999996</c:v>
                      </c:pt>
                      <c:pt idx="50">
                        <c:v>7.9009999999999998</c:v>
                      </c:pt>
                      <c:pt idx="51">
                        <c:v>7.9379999999999997</c:v>
                      </c:pt>
                      <c:pt idx="52">
                        <c:v>7.9660000000000002</c:v>
                      </c:pt>
                      <c:pt idx="53">
                        <c:v>7.9880000000000004</c:v>
                      </c:pt>
                      <c:pt idx="54">
                        <c:v>8.0289999999999999</c:v>
                      </c:pt>
                      <c:pt idx="55">
                        <c:v>8.0879999999999992</c:v>
                      </c:pt>
                      <c:pt idx="56">
                        <c:v>8.1029999999999998</c:v>
                      </c:pt>
                      <c:pt idx="57">
                        <c:v>8.1210000000000004</c:v>
                      </c:pt>
                      <c:pt idx="58">
                        <c:v>8.1639999999999997</c:v>
                      </c:pt>
                      <c:pt idx="59">
                        <c:v>8.1820000000000004</c:v>
                      </c:pt>
                      <c:pt idx="60">
                        <c:v>8.2010000000000005</c:v>
                      </c:pt>
                      <c:pt idx="61">
                        <c:v>8.2119999999999997</c:v>
                      </c:pt>
                      <c:pt idx="62">
                        <c:v>8.2469999999999999</c:v>
                      </c:pt>
                      <c:pt idx="63">
                        <c:v>8.266</c:v>
                      </c:pt>
                      <c:pt idx="64">
                        <c:v>8.2940000000000005</c:v>
                      </c:pt>
                      <c:pt idx="65">
                        <c:v>8.3059999999999992</c:v>
                      </c:pt>
                      <c:pt idx="66">
                        <c:v>8.3179999999999996</c:v>
                      </c:pt>
                      <c:pt idx="67">
                        <c:v>8.3279999999999994</c:v>
                      </c:pt>
                      <c:pt idx="68">
                        <c:v>8.3919999999999995</c:v>
                      </c:pt>
                      <c:pt idx="69">
                        <c:v>8.4019999999999992</c:v>
                      </c:pt>
                      <c:pt idx="70">
                        <c:v>8.4369999999999994</c:v>
                      </c:pt>
                      <c:pt idx="71">
                        <c:v>8.4450000000000003</c:v>
                      </c:pt>
                      <c:pt idx="72">
                        <c:v>8.4749999999999996</c:v>
                      </c:pt>
                      <c:pt idx="73">
                        <c:v>8.4890000000000008</c:v>
                      </c:pt>
                      <c:pt idx="74">
                        <c:v>8.5120000000000005</c:v>
                      </c:pt>
                      <c:pt idx="75">
                        <c:v>8.532</c:v>
                      </c:pt>
                      <c:pt idx="76">
                        <c:v>8.5470000000000006</c:v>
                      </c:pt>
                      <c:pt idx="77">
                        <c:v>8.5559999999999992</c:v>
                      </c:pt>
                      <c:pt idx="78">
                        <c:v>8.5920000000000005</c:v>
                      </c:pt>
                      <c:pt idx="79">
                        <c:v>8.5939999999999994</c:v>
                      </c:pt>
                      <c:pt idx="80">
                        <c:v>8.6069999999999993</c:v>
                      </c:pt>
                      <c:pt idx="81">
                        <c:v>8.6519999999999992</c:v>
                      </c:pt>
                      <c:pt idx="82">
                        <c:v>8.6760000000000002</c:v>
                      </c:pt>
                      <c:pt idx="83">
                        <c:v>8.6790000000000003</c:v>
                      </c:pt>
                      <c:pt idx="84">
                        <c:v>8.6989999999999998</c:v>
                      </c:pt>
                      <c:pt idx="85">
                        <c:v>8.7309999999999999</c:v>
                      </c:pt>
                      <c:pt idx="86">
                        <c:v>8.7379999999999995</c:v>
                      </c:pt>
                      <c:pt idx="87">
                        <c:v>8.7530000000000001</c:v>
                      </c:pt>
                      <c:pt idx="88">
                        <c:v>8.7620000000000005</c:v>
                      </c:pt>
                      <c:pt idx="89">
                        <c:v>8.7970000000000006</c:v>
                      </c:pt>
                      <c:pt idx="90">
                        <c:v>8.8179999999999996</c:v>
                      </c:pt>
                      <c:pt idx="91">
                        <c:v>8.8249999999999993</c:v>
                      </c:pt>
                      <c:pt idx="92">
                        <c:v>8.8539999999999992</c:v>
                      </c:pt>
                      <c:pt idx="93">
                        <c:v>8.8889999999999993</c:v>
                      </c:pt>
                      <c:pt idx="94">
                        <c:v>8.8989999999999991</c:v>
                      </c:pt>
                      <c:pt idx="95">
                        <c:v>8.9130000000000003</c:v>
                      </c:pt>
                      <c:pt idx="96">
                        <c:v>8.9489999999999998</c:v>
                      </c:pt>
                      <c:pt idx="97">
                        <c:v>8.9649999999999999</c:v>
                      </c:pt>
                      <c:pt idx="98">
                        <c:v>8.9849999999999994</c:v>
                      </c:pt>
                      <c:pt idx="99">
                        <c:v>9.0269999999999992</c:v>
                      </c:pt>
                    </c:numCache>
                  </c:numRef>
                </c:xVal>
                <c:yVal>
                  <c:numRef>
                    <c:extLst>
                      <c:ext uri="{02D57815-91ED-43cb-92C2-25804820EDAC}">
                        <c15:formulaRef>
                          <c15:sqref>Rauscher!$CR$205:$CR$304</c15:sqref>
                        </c15:formulaRef>
                      </c:ext>
                    </c:extLst>
                    <c:numCache>
                      <c:formatCode>0.00E+00</c:formatCode>
                      <c:ptCount val="100"/>
                      <c:pt idx="0">
                        <c:v>11.955862940055679</c:v>
                      </c:pt>
                      <c:pt idx="1">
                        <c:v>10.827878370226964</c:v>
                      </c:pt>
                      <c:pt idx="2">
                        <c:v>10.435483043424965</c:v>
                      </c:pt>
                      <c:pt idx="3">
                        <c:v>10.102025796931301</c:v>
                      </c:pt>
                      <c:pt idx="4">
                        <c:v>10.06266496997705</c:v>
                      </c:pt>
                      <c:pt idx="5">
                        <c:v>10.01448249983477</c:v>
                      </c:pt>
                      <c:pt idx="6">
                        <c:v>10.016256367252897</c:v>
                      </c:pt>
                      <c:pt idx="7">
                        <c:v>10.073731224203943</c:v>
                      </c:pt>
                      <c:pt idx="8">
                        <c:v>10.151795377639308</c:v>
                      </c:pt>
                      <c:pt idx="9">
                        <c:v>10.305248967938304</c:v>
                      </c:pt>
                      <c:pt idx="10">
                        <c:v>10.309548949391242</c:v>
                      </c:pt>
                      <c:pt idx="11">
                        <c:v>10.881249542189744</c:v>
                      </c:pt>
                      <c:pt idx="12">
                        <c:v>10.941018075577446</c:v>
                      </c:pt>
                      <c:pt idx="13">
                        <c:v>11.183600913096242</c:v>
                      </c:pt>
                      <c:pt idx="14">
                        <c:v>11.200387512523577</c:v>
                      </c:pt>
                      <c:pt idx="15">
                        <c:v>11.338761209514137</c:v>
                      </c:pt>
                      <c:pt idx="16">
                        <c:v>11.387383201341278</c:v>
                      </c:pt>
                      <c:pt idx="17">
                        <c:v>11.297046640075648</c:v>
                      </c:pt>
                      <c:pt idx="18">
                        <c:v>11.269356830144408</c:v>
                      </c:pt>
                      <c:pt idx="19">
                        <c:v>11.117363678701038</c:v>
                      </c:pt>
                      <c:pt idx="20">
                        <c:v>9.2318991427589872</c:v>
                      </c:pt>
                      <c:pt idx="21">
                        <c:v>8.8892246740838825</c:v>
                      </c:pt>
                      <c:pt idx="22">
                        <c:v>7.237062110720859</c:v>
                      </c:pt>
                      <c:pt idx="23">
                        <c:v>5.1440277929695801</c:v>
                      </c:pt>
                      <c:pt idx="24">
                        <c:v>5.1068770096421847</c:v>
                      </c:pt>
                      <c:pt idx="25">
                        <c:v>4.1759008539872999</c:v>
                      </c:pt>
                      <c:pt idx="26">
                        <c:v>3.253341390289739</c:v>
                      </c:pt>
                      <c:pt idx="27">
                        <c:v>2.5204428513788812</c:v>
                      </c:pt>
                      <c:pt idx="28">
                        <c:v>2.2251773865530362</c:v>
                      </c:pt>
                      <c:pt idx="29">
                        <c:v>1.9088272862501012</c:v>
                      </c:pt>
                      <c:pt idx="30">
                        <c:v>1.6413349028518698</c:v>
                      </c:pt>
                      <c:pt idx="31">
                        <c:v>1.4800017062207036</c:v>
                      </c:pt>
                      <c:pt idx="32">
                        <c:v>1.3144323489974818</c:v>
                      </c:pt>
                      <c:pt idx="33">
                        <c:v>1.2252516267813645</c:v>
                      </c:pt>
                      <c:pt idx="34">
                        <c:v>1.1454480673720819</c:v>
                      </c:pt>
                      <c:pt idx="35">
                        <c:v>1.1093216844266856</c:v>
                      </c:pt>
                      <c:pt idx="36">
                        <c:v>1.0217020678810325</c:v>
                      </c:pt>
                      <c:pt idx="37">
                        <c:v>0.93511093143605495</c:v>
                      </c:pt>
                      <c:pt idx="38">
                        <c:v>0.65244136098876393</c:v>
                      </c:pt>
                      <c:pt idx="39">
                        <c:v>0.57424473819578303</c:v>
                      </c:pt>
                      <c:pt idx="40">
                        <c:v>0.50300777664987562</c:v>
                      </c:pt>
                      <c:pt idx="41">
                        <c:v>0.46936128839967245</c:v>
                      </c:pt>
                      <c:pt idx="42">
                        <c:v>0.46193362498963836</c:v>
                      </c:pt>
                      <c:pt idx="43">
                        <c:v>0.41465489841628633</c:v>
                      </c:pt>
                      <c:pt idx="44">
                        <c:v>0.38923778200475262</c:v>
                      </c:pt>
                      <c:pt idx="45">
                        <c:v>0.33912092611576006</c:v>
                      </c:pt>
                      <c:pt idx="46">
                        <c:v>0.29160591396432045</c:v>
                      </c:pt>
                      <c:pt idx="47">
                        <c:v>0.25708758891109373</c:v>
                      </c:pt>
                      <c:pt idx="48">
                        <c:v>0.25069978126242792</c:v>
                      </c:pt>
                      <c:pt idx="49">
                        <c:v>0.20496464499703326</c:v>
                      </c:pt>
                      <c:pt idx="50">
                        <c:v>0.19563801557918395</c:v>
                      </c:pt>
                      <c:pt idx="51">
                        <c:v>0.18104992916732432</c:v>
                      </c:pt>
                      <c:pt idx="52">
                        <c:v>0.17107030320330191</c:v>
                      </c:pt>
                      <c:pt idx="53">
                        <c:v>0.16356314337264075</c:v>
                      </c:pt>
                      <c:pt idx="54">
                        <c:v>0.15079043055891447</c:v>
                      </c:pt>
                      <c:pt idx="55">
                        <c:v>0.13456180395491565</c:v>
                      </c:pt>
                      <c:pt idx="56">
                        <c:v>0.13085522653455434</c:v>
                      </c:pt>
                      <c:pt idx="57">
                        <c:v>0.12647335887062985</c:v>
                      </c:pt>
                      <c:pt idx="58">
                        <c:v>0.11682244610482767</c:v>
                      </c:pt>
                      <c:pt idx="59">
                        <c:v>0.11299825717059185</c:v>
                      </c:pt>
                      <c:pt idx="60">
                        <c:v>0.10922416187687102</c:v>
                      </c:pt>
                      <c:pt idx="61">
                        <c:v>0.10712091747683208</c:v>
                      </c:pt>
                      <c:pt idx="62">
                        <c:v>0.10065190778412995</c:v>
                      </c:pt>
                      <c:pt idx="63">
                        <c:v>9.7385198448037349E-2</c:v>
                      </c:pt>
                      <c:pt idx="64">
                        <c:v>9.2759444118776208E-2</c:v>
                      </c:pt>
                      <c:pt idx="65">
                        <c:v>9.0908817378234946E-2</c:v>
                      </c:pt>
                      <c:pt idx="66">
                        <c:v>8.9052802934323938E-2</c:v>
                      </c:pt>
                      <c:pt idx="67">
                        <c:v>8.7538299145943466E-2</c:v>
                      </c:pt>
                      <c:pt idx="68">
                        <c:v>7.8711065902190944E-2</c:v>
                      </c:pt>
                      <c:pt idx="69">
                        <c:v>7.7456038779245298E-2</c:v>
                      </c:pt>
                      <c:pt idx="70">
                        <c:v>7.3170122920944172E-2</c:v>
                      </c:pt>
                      <c:pt idx="71">
                        <c:v>7.2244817385010929E-2</c:v>
                      </c:pt>
                      <c:pt idx="72">
                        <c:v>6.8881586041184814E-2</c:v>
                      </c:pt>
                      <c:pt idx="73">
                        <c:v>6.7378935690935976E-2</c:v>
                      </c:pt>
                      <c:pt idx="74">
                        <c:v>6.5033494269222489E-2</c:v>
                      </c:pt>
                      <c:pt idx="75">
                        <c:v>6.3031663181646228E-2</c:v>
                      </c:pt>
                      <c:pt idx="76">
                        <c:v>6.1609340411961061E-2</c:v>
                      </c:pt>
                      <c:pt idx="77">
                        <c:v>6.0786346378399296E-2</c:v>
                      </c:pt>
                      <c:pt idx="78">
                        <c:v>5.753861543790334E-2</c:v>
                      </c:pt>
                      <c:pt idx="79">
                        <c:v>5.7367386830339491E-2</c:v>
                      </c:pt>
                      <c:pt idx="80">
                        <c:v>5.627877042477622E-2</c:v>
                      </c:pt>
                      <c:pt idx="81">
                        <c:v>5.2640709542205996E-2</c:v>
                      </c:pt>
                      <c:pt idx="82">
                        <c:v>5.0818989932760905E-2</c:v>
                      </c:pt>
                      <c:pt idx="83">
                        <c:v>5.0596648526850814E-2</c:v>
                      </c:pt>
                      <c:pt idx="84">
                        <c:v>4.9162683241474388E-2</c:v>
                      </c:pt>
                      <c:pt idx="85">
                        <c:v>4.6947448856521891E-2</c:v>
                      </c:pt>
                      <c:pt idx="86">
                        <c:v>4.6480701707013551E-2</c:v>
                      </c:pt>
                      <c:pt idx="87">
                        <c:v>4.5511128730514015E-2</c:v>
                      </c:pt>
                      <c:pt idx="88">
                        <c:v>4.4940262834127609E-2</c:v>
                      </c:pt>
                      <c:pt idx="89">
                        <c:v>4.2777954301747641E-2</c:v>
                      </c:pt>
                      <c:pt idx="90">
                        <c:v>4.1552814219294944E-2</c:v>
                      </c:pt>
                      <c:pt idx="91">
                        <c:v>4.1148181945997751E-2</c:v>
                      </c:pt>
                      <c:pt idx="92">
                        <c:v>3.9552543642801488E-2</c:v>
                      </c:pt>
                      <c:pt idx="93">
                        <c:v>3.7698353929433444E-2</c:v>
                      </c:pt>
                      <c:pt idx="94">
                        <c:v>3.7195747046542139E-2</c:v>
                      </c:pt>
                      <c:pt idx="95">
                        <c:v>3.6505160143862923E-2</c:v>
                      </c:pt>
                      <c:pt idx="96">
                        <c:v>3.4780699354441759E-2</c:v>
                      </c:pt>
                      <c:pt idx="97">
                        <c:v>3.4051873240434787E-2</c:v>
                      </c:pt>
                      <c:pt idx="98">
                        <c:v>3.3152712847143218E-2</c:v>
                      </c:pt>
                      <c:pt idx="99">
                        <c:v>3.1370866432806156E-2</c:v>
                      </c:pt>
                    </c:numCache>
                  </c:numRef>
                </c:yVal>
                <c:smooth val="1"/>
                <c:extLst>
                  <c:ext xmlns:c16="http://schemas.microsoft.com/office/drawing/2014/chart" uri="{C3380CC4-5D6E-409C-BE32-E72D297353CC}">
                    <c16:uniqueId val="{00000004-3117-448A-9B19-A076FF61AE05}"/>
                  </c:ext>
                </c:extLst>
              </c15:ser>
            </c15:filteredScatterSeries>
          </c:ext>
        </c:extLst>
      </c:scatterChart>
      <c:valAx>
        <c:axId val="1398809888"/>
        <c:scaling>
          <c:orientation val="minMax"/>
        </c:scaling>
        <c:delete val="0"/>
        <c:axPos val="b"/>
        <c:majorGridlines>
          <c:spPr>
            <a:ln>
              <a:solidFill>
                <a:schemeClr val="tx1">
                  <a:lumMod val="15000"/>
                  <a:lumOff val="85000"/>
                </a:schemeClr>
              </a:solidFill>
            </a:ln>
            <a:effectLst/>
          </c:spPr>
        </c:majorGridlines>
        <c:minorGridlines>
          <c:spPr>
            <a:ln>
              <a:noFill/>
            </a:ln>
          </c:spPr>
        </c:minorGridlines>
        <c:title>
          <c:tx>
            <c:rich>
              <a:bodyPr/>
              <a:lstStyle/>
              <a:p>
                <a:pPr>
                  <a:defRPr/>
                </a:pPr>
                <a:r>
                  <a:rPr lang="en-US" baseline="30000" dirty="0"/>
                  <a:t>60</a:t>
                </a:r>
                <a:r>
                  <a:rPr lang="en-US" dirty="0"/>
                  <a:t>Zn states </a:t>
                </a:r>
                <a:r>
                  <a:rPr lang="en-US" i="1" dirty="0"/>
                  <a:t>E</a:t>
                </a:r>
                <a:r>
                  <a:rPr lang="en-US" i="1" baseline="-25000" dirty="0"/>
                  <a:t>x</a:t>
                </a:r>
                <a:r>
                  <a:rPr lang="en-US" dirty="0"/>
                  <a:t> (MeV)</a:t>
                </a:r>
              </a:p>
            </c:rich>
          </c:tx>
          <c:overlay val="0"/>
        </c:title>
        <c:numFmt formatCode="General" sourceLinked="1"/>
        <c:majorTickMark val="none"/>
        <c:minorTickMark val="none"/>
        <c:tickLblPos val="nextTo"/>
        <c:spPr>
          <a:noFill/>
          <a:ln w="9525" cap="flat" cmpd="sng" algn="ctr">
            <a:solidFill>
              <a:schemeClr val="tx1">
                <a:lumMod val="25000"/>
                <a:lumOff val="75000"/>
              </a:schemeClr>
            </a:solidFill>
            <a:round/>
          </a:ln>
          <a:effectLst/>
        </c:spPr>
        <c:txPr>
          <a:bodyPr rot="-60000000" vert="horz"/>
          <a:lstStyle/>
          <a:p>
            <a:pPr>
              <a:defRPr/>
            </a:pPr>
            <a:endParaRPr lang="en-US"/>
          </a:p>
        </c:txPr>
        <c:crossAx val="1398810304"/>
        <c:crossesAt val="0"/>
        <c:crossBetween val="midCat"/>
      </c:valAx>
      <c:valAx>
        <c:axId val="1398810304"/>
        <c:scaling>
          <c:logBase val="10"/>
          <c:orientation val="minMax"/>
          <c:max val="100"/>
          <c:min val="1.000000000000001E-17"/>
        </c:scaling>
        <c:delete val="0"/>
        <c:axPos val="l"/>
        <c:majorGridlines>
          <c:spPr>
            <a:ln w="9525" cap="flat" cmpd="sng" algn="ctr">
              <a:solidFill>
                <a:schemeClr val="tx1">
                  <a:lumMod val="15000"/>
                  <a:lumOff val="85000"/>
                </a:schemeClr>
              </a:solidFill>
              <a:round/>
            </a:ln>
            <a:effectLst/>
          </c:spPr>
        </c:majorGridlines>
        <c:numFmt formatCode="0.E+00" sourceLinked="0"/>
        <c:majorTickMark val="out"/>
        <c:minorTickMark val="none"/>
        <c:tickLblPos val="nextTo"/>
        <c:spPr>
          <a:noFill/>
          <a:ln w="9525" cap="flat" cmpd="sng" algn="ctr">
            <a:solidFill>
              <a:schemeClr val="tx1">
                <a:lumMod val="25000"/>
                <a:lumOff val="75000"/>
              </a:schemeClr>
            </a:solidFill>
            <a:round/>
          </a:ln>
          <a:effectLst/>
        </c:spPr>
        <c:txPr>
          <a:bodyPr rot="-60000000" vert="horz"/>
          <a:lstStyle/>
          <a:p>
            <a:pPr>
              <a:defRPr/>
            </a:pPr>
            <a:endParaRPr lang="en-US"/>
          </a:p>
        </c:txPr>
        <c:crossAx val="1398809888"/>
        <c:crosses val="autoZero"/>
        <c:crossBetween val="midCat"/>
        <c:majorUnit val="100"/>
      </c:valAx>
    </c:plotArea>
    <c:legend>
      <c:legendPos val="t"/>
      <c:overlay val="0"/>
    </c:legend>
    <c:plotVisOnly val="1"/>
    <c:dispBlanksAs val="gap"/>
    <c:showDLblsOverMax val="0"/>
    <c:extLst/>
  </c:chart>
  <c:txPr>
    <a:bodyPr/>
    <a:lstStyle/>
    <a:p>
      <a:pPr>
        <a:defRPr sz="1600" b="0">
          <a:latin typeface="Times New Roman" panose="02020603050405020304" pitchFamily="18" charset="0"/>
          <a:cs typeface="Times New Roman" panose="02020603050405020304" pitchFamily="18" charset="0"/>
        </a:defRPr>
      </a:pPr>
      <a:endParaRPr lang="en-US"/>
    </a:p>
  </c:txPr>
  <c:externalData r:id="rId1">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scatterChart>
        <c:scatterStyle val="smoothMarker"/>
        <c:varyColors val="0"/>
        <c:ser>
          <c:idx val="2"/>
          <c:order val="0"/>
          <c:tx>
            <c:strRef>
              <c:f>Rauscher!$T$2300</c:f>
              <c:strCache>
                <c:ptCount val="1"/>
                <c:pt idx="0">
                  <c:v>59Cu(p,α)56Ni Lab rates</c:v>
                </c:pt>
              </c:strCache>
            </c:strRef>
          </c:tx>
          <c:spPr>
            <a:ln>
              <a:solidFill>
                <a:srgbClr val="00FF00"/>
              </a:solidFill>
            </a:ln>
          </c:spPr>
          <c:marker>
            <c:symbol val="none"/>
          </c:marker>
          <c:xVal>
            <c:numRef>
              <c:f>Rauscher!$U$1:$AR$1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Rauscher!$U$2300:$AR$2300</c:f>
              <c:numCache>
                <c:formatCode>0.00E+00</c:formatCode>
                <c:ptCount val="24"/>
                <c:pt idx="0">
                  <c:v>1.3400000000000001E-24</c:v>
                </c:pt>
                <c:pt idx="1">
                  <c:v>1.07E-19</c:v>
                </c:pt>
                <c:pt idx="2">
                  <c:v>1.4300000000000001E-16</c:v>
                </c:pt>
                <c:pt idx="3">
                  <c:v>1.2999999999999999E-12</c:v>
                </c:pt>
                <c:pt idx="4">
                  <c:v>3.7100000000000001E-10</c:v>
                </c:pt>
                <c:pt idx="5">
                  <c:v>1.81E-8</c:v>
                </c:pt>
                <c:pt idx="6">
                  <c:v>3.1399999999999998E-7</c:v>
                </c:pt>
                <c:pt idx="7">
                  <c:v>2.8399999999999999E-6</c:v>
                </c:pt>
                <c:pt idx="8">
                  <c:v>1.6500000000000001E-5</c:v>
                </c:pt>
                <c:pt idx="9">
                  <c:v>7.0400000000000004E-5</c:v>
                </c:pt>
                <c:pt idx="10">
                  <c:v>2.41E-4</c:v>
                </c:pt>
                <c:pt idx="11">
                  <c:v>1.7399999999999999E-2</c:v>
                </c:pt>
                <c:pt idx="12">
                  <c:v>0.29399999999999998</c:v>
                </c:pt>
                <c:pt idx="13">
                  <c:v>2.56</c:v>
                </c:pt>
                <c:pt idx="14">
                  <c:v>14.8</c:v>
                </c:pt>
                <c:pt idx="15">
                  <c:v>63.4</c:v>
                </c:pt>
                <c:pt idx="16">
                  <c:v>216</c:v>
                </c:pt>
                <c:pt idx="17">
                  <c:v>610</c:v>
                </c:pt>
                <c:pt idx="18">
                  <c:v>1490</c:v>
                </c:pt>
                <c:pt idx="19">
                  <c:v>6230</c:v>
                </c:pt>
                <c:pt idx="20">
                  <c:v>18600</c:v>
                </c:pt>
                <c:pt idx="21">
                  <c:v>44000</c:v>
                </c:pt>
                <c:pt idx="22">
                  <c:v>87600</c:v>
                </c:pt>
                <c:pt idx="23">
                  <c:v>154000</c:v>
                </c:pt>
              </c:numCache>
            </c:numRef>
          </c:yVal>
          <c:smooth val="1"/>
          <c:extLst>
            <c:ext xmlns:c16="http://schemas.microsoft.com/office/drawing/2014/chart" uri="{C3380CC4-5D6E-409C-BE32-E72D297353CC}">
              <c16:uniqueId val="{00000000-4B9A-4CC8-90FC-74EBD63B6D2E}"/>
            </c:ext>
          </c:extLst>
        </c:ser>
        <c:ser>
          <c:idx val="1"/>
          <c:order val="1"/>
          <c:tx>
            <c:strRef>
              <c:f>Rauscher!$T$2296</c:f>
              <c:strCache>
                <c:ptCount val="1"/>
                <c:pt idx="0">
                  <c:v>59Cu(p,γ)60Zn Lab rates</c:v>
                </c:pt>
              </c:strCache>
            </c:strRef>
          </c:tx>
          <c:spPr>
            <a:ln>
              <a:solidFill>
                <a:srgbClr val="FF0000"/>
              </a:solidFill>
            </a:ln>
          </c:spPr>
          <c:marker>
            <c:symbol val="none"/>
          </c:marker>
          <c:xVal>
            <c:numRef>
              <c:f>Rauscher!$U$1:$AR$1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Rauscher!$U$2296:$AR$2296</c:f>
              <c:numCache>
                <c:formatCode>0.00E+00</c:formatCode>
                <c:ptCount val="24"/>
                <c:pt idx="0">
                  <c:v>2.5700000000000002E-21</c:v>
                </c:pt>
                <c:pt idx="1">
                  <c:v>1.12E-16</c:v>
                </c:pt>
                <c:pt idx="2">
                  <c:v>8.8399999999999994E-14</c:v>
                </c:pt>
                <c:pt idx="3">
                  <c:v>3.6900000000000002E-10</c:v>
                </c:pt>
                <c:pt idx="4">
                  <c:v>6.73E-8</c:v>
                </c:pt>
                <c:pt idx="5">
                  <c:v>2.48E-6</c:v>
                </c:pt>
                <c:pt idx="6">
                  <c:v>3.4799999999999999E-5</c:v>
                </c:pt>
                <c:pt idx="7">
                  <c:v>2.61E-4</c:v>
                </c:pt>
                <c:pt idx="8">
                  <c:v>1.2700000000000001E-3</c:v>
                </c:pt>
                <c:pt idx="9">
                  <c:v>4.5900000000000003E-3</c:v>
                </c:pt>
                <c:pt idx="10">
                  <c:v>1.3299999999999999E-2</c:v>
                </c:pt>
                <c:pt idx="11">
                  <c:v>0.42199999999999999</c:v>
                </c:pt>
                <c:pt idx="12">
                  <c:v>2.99</c:v>
                </c:pt>
                <c:pt idx="13">
                  <c:v>10.8</c:v>
                </c:pt>
                <c:pt idx="14">
                  <c:v>27</c:v>
                </c:pt>
                <c:pt idx="15">
                  <c:v>53.9</c:v>
                </c:pt>
                <c:pt idx="16">
                  <c:v>92.5</c:v>
                </c:pt>
                <c:pt idx="17">
                  <c:v>143</c:v>
                </c:pt>
                <c:pt idx="18">
                  <c:v>205</c:v>
                </c:pt>
                <c:pt idx="19">
                  <c:v>359</c:v>
                </c:pt>
                <c:pt idx="20">
                  <c:v>546</c:v>
                </c:pt>
                <c:pt idx="21">
                  <c:v>758</c:v>
                </c:pt>
                <c:pt idx="22">
                  <c:v>987</c:v>
                </c:pt>
                <c:pt idx="23">
                  <c:v>1230</c:v>
                </c:pt>
              </c:numCache>
            </c:numRef>
          </c:yVal>
          <c:smooth val="1"/>
          <c:extLst>
            <c:ext xmlns:c16="http://schemas.microsoft.com/office/drawing/2014/chart" uri="{C3380CC4-5D6E-409C-BE32-E72D297353CC}">
              <c16:uniqueId val="{00000001-4B9A-4CC8-90FC-74EBD63B6D2E}"/>
            </c:ext>
          </c:extLst>
        </c:ser>
        <c:ser>
          <c:idx val="0"/>
          <c:order val="2"/>
          <c:tx>
            <c:strRef>
              <c:f>Rauscher!$CU$306</c:f>
              <c:strCache>
                <c:ptCount val="1"/>
                <c:pt idx="0">
                  <c:v>Alex Brown</c:v>
                </c:pt>
              </c:strCache>
            </c:strRef>
          </c:tx>
          <c:marker>
            <c:symbol val="none"/>
          </c:marker>
          <c:xVal>
            <c:numRef>
              <c:f>Rauscher!$U$1:$AR$1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Rauscher!$CV$306:$DS$306</c:f>
              <c:numCache>
                <c:formatCode>0E+00</c:formatCode>
                <c:ptCount val="24"/>
                <c:pt idx="0">
                  <c:v>1.195716611321892E-21</c:v>
                </c:pt>
                <c:pt idx="1">
                  <c:v>3.0533520553263973E-17</c:v>
                </c:pt>
                <c:pt idx="2">
                  <c:v>2.3196436612154541E-14</c:v>
                </c:pt>
                <c:pt idx="3">
                  <c:v>5.2000378162681585E-11</c:v>
                </c:pt>
                <c:pt idx="4">
                  <c:v>6.4150007965380309E-9</c:v>
                </c:pt>
                <c:pt idx="5">
                  <c:v>3.1337375255117626E-7</c:v>
                </c:pt>
                <c:pt idx="6">
                  <c:v>6.4899341897932706E-6</c:v>
                </c:pt>
                <c:pt idx="7">
                  <c:v>6.7609485719207242E-5</c:v>
                </c:pt>
                <c:pt idx="8">
                  <c:v>4.3655925385438542E-4</c:v>
                </c:pt>
                <c:pt idx="9">
                  <c:v>2.0072327586880627E-3</c:v>
                </c:pt>
                <c:pt idx="10">
                  <c:v>7.1730191345053835E-3</c:v>
                </c:pt>
                <c:pt idx="11">
                  <c:v>0.44673283685836318</c:v>
                </c:pt>
                <c:pt idx="12">
                  <c:v>4.2214726737298278</c:v>
                </c:pt>
                <c:pt idx="13">
                  <c:v>17.19461639079659</c:v>
                </c:pt>
                <c:pt idx="14">
                  <c:v>44.845620206558422</c:v>
                </c:pt>
                <c:pt idx="15">
                  <c:v>89.811782891824762</c:v>
                </c:pt>
                <c:pt idx="16">
                  <c:v>151.8533628389149</c:v>
                </c:pt>
                <c:pt idx="17">
                  <c:v>228.85054010869061</c:v>
                </c:pt>
                <c:pt idx="18">
                  <c:v>317.78714703802291</c:v>
                </c:pt>
                <c:pt idx="19">
                  <c:v>518.67819466503386</c:v>
                </c:pt>
                <c:pt idx="20">
                  <c:v>731.5718578493213</c:v>
                </c:pt>
                <c:pt idx="21">
                  <c:v>939.77906470855658</c:v>
                </c:pt>
                <c:pt idx="22">
                  <c:v>1132.9226649215291</c:v>
                </c:pt>
                <c:pt idx="23">
                  <c:v>1305.516157046528</c:v>
                </c:pt>
              </c:numCache>
            </c:numRef>
          </c:yVal>
          <c:smooth val="1"/>
          <c:extLst>
            <c:ext xmlns:c16="http://schemas.microsoft.com/office/drawing/2014/chart" uri="{C3380CC4-5D6E-409C-BE32-E72D297353CC}">
              <c16:uniqueId val="{00000002-4B9A-4CC8-90FC-74EBD63B6D2E}"/>
            </c:ext>
          </c:extLst>
        </c:ser>
        <c:ser>
          <c:idx val="3"/>
          <c:order val="3"/>
          <c:tx>
            <c:strRef>
              <c:f>Rauscher!$CU$307</c:f>
              <c:strCache>
                <c:ptCount val="1"/>
                <c:pt idx="0">
                  <c:v>Alex Brown 6074</c:v>
                </c:pt>
              </c:strCache>
            </c:strRef>
          </c:tx>
          <c:marker>
            <c:symbol val="none"/>
          </c:marker>
          <c:xVal>
            <c:numRef>
              <c:f>Rauscher!$CV$1:$DS$1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Rauscher!$CV$307:$DS$307</c:f>
              <c:numCache>
                <c:formatCode>0E+00</c:formatCode>
                <c:ptCount val="24"/>
                <c:pt idx="0">
                  <c:v>1.6065437437639554E-38</c:v>
                </c:pt>
                <c:pt idx="1">
                  <c:v>1.6630877723945969E-22</c:v>
                </c:pt>
                <c:pt idx="2">
                  <c:v>1.4896588376793051E-14</c:v>
                </c:pt>
                <c:pt idx="3">
                  <c:v>1.118226244478407E-6</c:v>
                </c:pt>
                <c:pt idx="4">
                  <c:v>8.5292619349709806E-3</c:v>
                </c:pt>
                <c:pt idx="5">
                  <c:v>1.6881862470407698</c:v>
                </c:pt>
                <c:pt idx="6">
                  <c:v>54.521078633944477</c:v>
                </c:pt>
                <c:pt idx="7">
                  <c:v>629.42119361682808</c:v>
                </c:pt>
                <c:pt idx="8">
                  <c:v>3837.5254820354271</c:v>
                </c:pt>
                <c:pt idx="9">
                  <c:v>15332.776363011824</c:v>
                </c:pt>
                <c:pt idx="10">
                  <c:v>45669.180184862314</c:v>
                </c:pt>
                <c:pt idx="11">
                  <c:v>1055364.0041451114</c:v>
                </c:pt>
                <c:pt idx="12">
                  <c:v>4466343.7744240602</c:v>
                </c:pt>
                <c:pt idx="13">
                  <c:v>9839248.1379150748</c:v>
                </c:pt>
                <c:pt idx="14">
                  <c:v>15840658.606347496</c:v>
                </c:pt>
                <c:pt idx="15">
                  <c:v>21473976.391400523</c:v>
                </c:pt>
                <c:pt idx="16">
                  <c:v>26262986.894367971</c:v>
                </c:pt>
                <c:pt idx="17">
                  <c:v>30079803.567058992</c:v>
                </c:pt>
                <c:pt idx="18">
                  <c:v>32973609.472022962</c:v>
                </c:pt>
                <c:pt idx="19">
                  <c:v>36491037.896808572</c:v>
                </c:pt>
                <c:pt idx="20">
                  <c:v>37848244.645237938</c:v>
                </c:pt>
                <c:pt idx="21">
                  <c:v>37867584.644137025</c:v>
                </c:pt>
                <c:pt idx="22">
                  <c:v>37099550.904370457</c:v>
                </c:pt>
                <c:pt idx="23">
                  <c:v>35891886.160833135</c:v>
                </c:pt>
              </c:numCache>
            </c:numRef>
          </c:yVal>
          <c:smooth val="1"/>
          <c:extLst>
            <c:ext xmlns:c16="http://schemas.microsoft.com/office/drawing/2014/chart" uri="{C3380CC4-5D6E-409C-BE32-E72D297353CC}">
              <c16:uniqueId val="{00000003-4B9A-4CC8-90FC-74EBD63B6D2E}"/>
            </c:ext>
          </c:extLst>
        </c:ser>
        <c:dLbls>
          <c:showLegendKey val="0"/>
          <c:showVal val="0"/>
          <c:showCatName val="0"/>
          <c:showSerName val="0"/>
          <c:showPercent val="0"/>
          <c:showBubbleSize val="0"/>
        </c:dLbls>
        <c:axId val="2034433680"/>
        <c:axId val="2034421616"/>
      </c:scatterChart>
      <c:valAx>
        <c:axId val="2034433680"/>
        <c:scaling>
          <c:orientation val="minMax"/>
          <c:max val="5"/>
          <c:min val="0"/>
        </c:scaling>
        <c:delete val="0"/>
        <c:axPos val="b"/>
        <c:majorGridlines>
          <c:spPr>
            <a:ln w="9525" cap="flat" cmpd="sng" algn="ctr">
              <a:solidFill>
                <a:schemeClr val="tx1">
                  <a:lumMod val="15000"/>
                  <a:lumOff val="85000"/>
                </a:schemeClr>
              </a:solidFill>
              <a:round/>
            </a:ln>
            <a:effectLst/>
          </c:spPr>
        </c:majorGridlines>
        <c:title>
          <c:tx>
            <c:rich>
              <a:bodyPr rot="0" vert="horz"/>
              <a:lstStyle/>
              <a:p>
                <a:pPr>
                  <a:defRPr/>
                </a:pPr>
                <a:r>
                  <a:rPr lang="en-US"/>
                  <a:t>T9 (GK)</a:t>
                </a:r>
              </a:p>
            </c:rich>
          </c:tx>
          <c:overlay val="0"/>
          <c:spPr>
            <a:noFill/>
            <a:ln>
              <a:noFill/>
            </a:ln>
            <a:effectLst/>
          </c:spPr>
        </c:title>
        <c:numFmt formatCode="General" sourceLinked="1"/>
        <c:majorTickMark val="none"/>
        <c:minorTickMark val="none"/>
        <c:tickLblPos val="nextTo"/>
        <c:spPr>
          <a:noFill/>
          <a:ln w="9525" cap="flat" cmpd="sng" algn="ctr">
            <a:solidFill>
              <a:schemeClr val="tx1">
                <a:lumMod val="25000"/>
                <a:lumOff val="75000"/>
              </a:schemeClr>
            </a:solidFill>
            <a:round/>
          </a:ln>
          <a:effectLst/>
        </c:spPr>
        <c:txPr>
          <a:bodyPr rot="-60000000" vert="horz"/>
          <a:lstStyle/>
          <a:p>
            <a:pPr>
              <a:defRPr/>
            </a:pPr>
            <a:endParaRPr lang="en-US"/>
          </a:p>
        </c:txPr>
        <c:crossAx val="2034421616"/>
        <c:crossesAt val="1.0000000000000008E-14"/>
        <c:crossBetween val="midCat"/>
      </c:valAx>
      <c:valAx>
        <c:axId val="2034421616"/>
        <c:scaling>
          <c:logBase val="10"/>
          <c:orientation val="minMax"/>
          <c:min val="1.0000000000000008E-14"/>
        </c:scaling>
        <c:delete val="0"/>
        <c:axPos val="l"/>
        <c:majorGridlines>
          <c:spPr>
            <a:ln w="9525" cap="flat" cmpd="sng" algn="ctr">
              <a:solidFill>
                <a:schemeClr val="tx1">
                  <a:lumMod val="15000"/>
                  <a:lumOff val="85000"/>
                </a:schemeClr>
              </a:solidFill>
              <a:round/>
            </a:ln>
            <a:effectLst/>
          </c:spPr>
        </c:majorGridlines>
        <c:title>
          <c:tx>
            <c:rich>
              <a:bodyPr rot="-5400000" vert="horz"/>
              <a:lstStyle/>
              <a:p>
                <a:pPr>
                  <a:defRPr/>
                </a:pPr>
                <a:r>
                  <a:rPr lang="en-US"/>
                  <a:t>Reaction Rate (cm3 s−1 mol−1)</a:t>
                </a:r>
              </a:p>
            </c:rich>
          </c:tx>
          <c:overlay val="0"/>
          <c:spPr>
            <a:noFill/>
            <a:ln>
              <a:noFill/>
            </a:ln>
            <a:effectLst/>
          </c:spPr>
        </c:title>
        <c:numFmt formatCode="0.00E+00" sourceLinked="1"/>
        <c:majorTickMark val="none"/>
        <c:minorTickMark val="none"/>
        <c:tickLblPos val="nextTo"/>
        <c:spPr>
          <a:noFill/>
          <a:ln w="9525" cap="flat" cmpd="sng" algn="ctr">
            <a:solidFill>
              <a:schemeClr val="tx1">
                <a:lumMod val="25000"/>
                <a:lumOff val="75000"/>
              </a:schemeClr>
            </a:solidFill>
            <a:round/>
          </a:ln>
          <a:effectLst/>
        </c:spPr>
        <c:txPr>
          <a:bodyPr rot="-60000000" vert="horz"/>
          <a:lstStyle/>
          <a:p>
            <a:pPr>
              <a:defRPr/>
            </a:pPr>
            <a:endParaRPr lang="en-US"/>
          </a:p>
        </c:txPr>
        <c:crossAx val="2034433680"/>
        <c:crossesAt val="0"/>
        <c:crossBetween val="midCat"/>
        <c:majorUnit val="100"/>
      </c:valAx>
    </c:plotArea>
    <c:legend>
      <c:legendPos val="t"/>
      <c:overlay val="0"/>
    </c:legend>
    <c:plotVisOnly val="1"/>
    <c:dispBlanksAs val="gap"/>
    <c:showDLblsOverMax val="0"/>
    <c:extLst/>
  </c:chart>
  <c:txPr>
    <a:bodyPr/>
    <a:lstStyle/>
    <a:p>
      <a:pPr>
        <a:defRPr sz="1400" b="0">
          <a:solidFill>
            <a:schemeClr val="tx1"/>
          </a:solidFill>
          <a:latin typeface="Times New Roman" panose="02020603050405020304" pitchFamily="18" charset="0"/>
          <a:cs typeface="Times New Roman" panose="02020603050405020304" pitchFamily="18" charset="0"/>
        </a:defRPr>
      </a:pPr>
      <a:endParaRPr lang="en-US"/>
    </a:p>
  </c:txPr>
  <c:externalData r:id="rId1">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3028937007874017"/>
          <c:y val="2.5255657403242933E-2"/>
          <c:w val="0.82648840769903775"/>
          <c:h val="0.82696689997083694"/>
        </c:manualLayout>
      </c:layout>
      <c:scatterChart>
        <c:scatterStyle val="smoothMarker"/>
        <c:varyColors val="0"/>
        <c:ser>
          <c:idx val="0"/>
          <c:order val="0"/>
          <c:spPr>
            <a:ln w="19050" cap="rnd">
              <a:solidFill>
                <a:schemeClr val="accent1"/>
              </a:solidFill>
              <a:round/>
            </a:ln>
            <a:effectLst/>
          </c:spPr>
          <c:marker>
            <c:symbol val="none"/>
          </c:marker>
          <c:xVal>
            <c:numRef>
              <c:f>Rauscher!$EV$1:$FS$1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Rauscher!$EV$7:$FS$7</c:f>
              <c:numCache>
                <c:formatCode>0E+00</c:formatCode>
                <c:ptCount val="24"/>
                <c:pt idx="0">
                  <c:v>3.754224950145869E-48</c:v>
                </c:pt>
                <c:pt idx="1">
                  <c:v>3.250744987494908E-48</c:v>
                </c:pt>
                <c:pt idx="2">
                  <c:v>2.6630207221757245E-48</c:v>
                </c:pt>
                <c:pt idx="3">
                  <c:v>1.8282576804684608E-48</c:v>
                </c:pt>
                <c:pt idx="4">
                  <c:v>1.3336110222797187E-48</c:v>
                </c:pt>
                <c:pt idx="5">
                  <c:v>1.0230670123123446E-48</c:v>
                </c:pt>
                <c:pt idx="6">
                  <c:v>8.1525254328030856E-49</c:v>
                </c:pt>
                <c:pt idx="7">
                  <c:v>6.6876254533467196E-49</c:v>
                </c:pt>
                <c:pt idx="8">
                  <c:v>5.6115649599810954E-49</c:v>
                </c:pt>
                <c:pt idx="9">
                  <c:v>4.7946310124694306E-49</c:v>
                </c:pt>
                <c:pt idx="10">
                  <c:v>4.1575639452320256E-49</c:v>
                </c:pt>
                <c:pt idx="11">
                  <c:v>2.3706202991420521E-49</c:v>
                </c:pt>
                <c:pt idx="12">
                  <c:v>1.5759189174914548E-49</c:v>
                </c:pt>
                <c:pt idx="13">
                  <c:v>1.1434490929339305E-49</c:v>
                </c:pt>
                <c:pt idx="14">
                  <c:v>8.7796449879190117E-50</c:v>
                </c:pt>
                <c:pt idx="15">
                  <c:v>7.0135316892016373E-50</c:v>
                </c:pt>
                <c:pt idx="16">
                  <c:v>5.7691102391396849E-50</c:v>
                </c:pt>
                <c:pt idx="17">
                  <c:v>4.8535560565630722E-50</c:v>
                </c:pt>
                <c:pt idx="18">
                  <c:v>4.1568830932199361E-50</c:v>
                </c:pt>
                <c:pt idx="19">
                  <c:v>3.176961388642826E-50</c:v>
                </c:pt>
                <c:pt idx="20">
                  <c:v>2.529482904702186E-50</c:v>
                </c:pt>
                <c:pt idx="21">
                  <c:v>2.0755051983519743E-50</c:v>
                </c:pt>
                <c:pt idx="22">
                  <c:v>1.7427497924940514E-50</c:v>
                </c:pt>
                <c:pt idx="23">
                  <c:v>1.49029005107392E-50</c:v>
                </c:pt>
              </c:numCache>
            </c:numRef>
          </c:yVal>
          <c:smooth val="1"/>
          <c:extLst>
            <c:ext xmlns:c16="http://schemas.microsoft.com/office/drawing/2014/chart" uri="{C3380CC4-5D6E-409C-BE32-E72D297353CC}">
              <c16:uniqueId val="{00000000-AE2E-4167-9037-7A0E2914D06D}"/>
            </c:ext>
          </c:extLst>
        </c:ser>
        <c:ser>
          <c:idx val="1"/>
          <c:order val="1"/>
          <c:spPr>
            <a:ln w="19050" cap="rnd">
              <a:solidFill>
                <a:schemeClr val="accent2"/>
              </a:solidFill>
              <a:round/>
            </a:ln>
            <a:effectLst/>
          </c:spPr>
          <c:marker>
            <c:symbol val="none"/>
          </c:marker>
          <c:xVal>
            <c:numRef>
              <c:f>Rauscher!$EV$1:$FS$1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Rauscher!$EV$8:$FS$8</c:f>
              <c:numCache>
                <c:formatCode>0E+00</c:formatCode>
                <c:ptCount val="24"/>
                <c:pt idx="0">
                  <c:v>3.0826259211238338E-22</c:v>
                </c:pt>
                <c:pt idx="1">
                  <c:v>1.1147485506879166E-19</c:v>
                </c:pt>
                <c:pt idx="2">
                  <c:v>1.8662305777734984E-18</c:v>
                </c:pt>
                <c:pt idx="3">
                  <c:v>2.6183331357385107E-17</c:v>
                </c:pt>
                <c:pt idx="4">
                  <c:v>8.6340595900241944E-17</c:v>
                </c:pt>
                <c:pt idx="5">
                  <c:v>1.6376042963566784E-16</c:v>
                </c:pt>
                <c:pt idx="6">
                  <c:v>2.3860327362970199E-16</c:v>
                </c:pt>
                <c:pt idx="7">
                  <c:v>3.0120051627564005E-16</c:v>
                </c:pt>
                <c:pt idx="8">
                  <c:v>3.4919451658499061E-16</c:v>
                </c:pt>
                <c:pt idx="9">
                  <c:v>3.8365277083585436E-16</c:v>
                </c:pt>
                <c:pt idx="10">
                  <c:v>4.0680086644599709E-16</c:v>
                </c:pt>
                <c:pt idx="11">
                  <c:v>4.2411563067841089E-16</c:v>
                </c:pt>
                <c:pt idx="12">
                  <c:v>3.8123768403860519E-16</c:v>
                </c:pt>
                <c:pt idx="13">
                  <c:v>3.3151454874092327E-16</c:v>
                </c:pt>
                <c:pt idx="14">
                  <c:v>2.8719612969087008E-16</c:v>
                </c:pt>
                <c:pt idx="15">
                  <c:v>2.5007961854388715E-16</c:v>
                </c:pt>
                <c:pt idx="16">
                  <c:v>2.1944733068450788E-16</c:v>
                </c:pt>
                <c:pt idx="17">
                  <c:v>1.9414287665132952E-16</c:v>
                </c:pt>
                <c:pt idx="18">
                  <c:v>1.7310163809552894E-16</c:v>
                </c:pt>
                <c:pt idx="19">
                  <c:v>1.4052488495904357E-16</c:v>
                </c:pt>
                <c:pt idx="20">
                  <c:v>1.1681349119097038E-16</c:v>
                </c:pt>
                <c:pt idx="21">
                  <c:v>9.8997686538043516E-17</c:v>
                </c:pt>
                <c:pt idx="22">
                  <c:v>8.5242510711048156E-17</c:v>
                </c:pt>
                <c:pt idx="23">
                  <c:v>7.4375170372632556E-17</c:v>
                </c:pt>
              </c:numCache>
            </c:numRef>
          </c:yVal>
          <c:smooth val="1"/>
          <c:extLst>
            <c:ext xmlns:c16="http://schemas.microsoft.com/office/drawing/2014/chart" uri="{C3380CC4-5D6E-409C-BE32-E72D297353CC}">
              <c16:uniqueId val="{00000001-AE2E-4167-9037-7A0E2914D06D}"/>
            </c:ext>
          </c:extLst>
        </c:ser>
        <c:ser>
          <c:idx val="2"/>
          <c:order val="2"/>
          <c:spPr>
            <a:ln w="19050" cap="rnd">
              <a:solidFill>
                <a:schemeClr val="accent3"/>
              </a:solidFill>
              <a:round/>
            </a:ln>
            <a:effectLst/>
          </c:spPr>
          <c:marker>
            <c:symbol val="none"/>
          </c:marker>
          <c:xVal>
            <c:numRef>
              <c:f>Rauscher!$EV$1:$FS$1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Rauscher!$EV$9:$FS$9</c:f>
              <c:numCache>
                <c:formatCode>0E+00</c:formatCode>
                <c:ptCount val="24"/>
                <c:pt idx="0">
                  <c:v>1.5931047559075436E-26</c:v>
                </c:pt>
                <c:pt idx="1">
                  <c:v>4.8182372357870286E-19</c:v>
                </c:pt>
                <c:pt idx="2">
                  <c:v>2.3327620510227579E-15</c:v>
                </c:pt>
                <c:pt idx="3">
                  <c:v>9.4650719594679102E-12</c:v>
                </c:pt>
                <c:pt idx="4">
                  <c:v>5.3077565958503534E-10</c:v>
                </c:pt>
                <c:pt idx="5">
                  <c:v>5.5114146878069421E-9</c:v>
                </c:pt>
                <c:pt idx="6">
                  <c:v>2.4944183551572728E-8</c:v>
                </c:pt>
                <c:pt idx="7">
                  <c:v>7.0753468202747542E-8</c:v>
                </c:pt>
                <c:pt idx="8">
                  <c:v>1.5054238094195636E-7</c:v>
                </c:pt>
                <c:pt idx="9">
                  <c:v>2.6523399944148496E-7</c:v>
                </c:pt>
                <c:pt idx="10">
                  <c:v>4.1034799521659103E-7</c:v>
                </c:pt>
                <c:pt idx="11">
                  <c:v>1.3289036700091914E-6</c:v>
                </c:pt>
                <c:pt idx="12">
                  <c:v>2.1053506202360869E-6</c:v>
                </c:pt>
                <c:pt idx="13">
                  <c:v>2.5721887540459941E-6</c:v>
                </c:pt>
                <c:pt idx="14">
                  <c:v>2.795288132564242E-6</c:v>
                </c:pt>
                <c:pt idx="15">
                  <c:v>2.8618450839754432E-6</c:v>
                </c:pt>
                <c:pt idx="16">
                  <c:v>2.8355544687338054E-6</c:v>
                </c:pt>
                <c:pt idx="17">
                  <c:v>2.7570779816147675E-6</c:v>
                </c:pt>
                <c:pt idx="18">
                  <c:v>2.6512133970651952E-6</c:v>
                </c:pt>
                <c:pt idx="19">
                  <c:v>2.4105748652606283E-6</c:v>
                </c:pt>
                <c:pt idx="20">
                  <c:v>2.1728027479728517E-6</c:v>
                </c:pt>
                <c:pt idx="21">
                  <c:v>1.9566911385463181E-6</c:v>
                </c:pt>
                <c:pt idx="22">
                  <c:v>1.7662957104822847E-6</c:v>
                </c:pt>
                <c:pt idx="23">
                  <c:v>1.6004536975929851E-6</c:v>
                </c:pt>
              </c:numCache>
            </c:numRef>
          </c:yVal>
          <c:smooth val="1"/>
          <c:extLst>
            <c:ext xmlns:c16="http://schemas.microsoft.com/office/drawing/2014/chart" uri="{C3380CC4-5D6E-409C-BE32-E72D297353CC}">
              <c16:uniqueId val="{00000002-AE2E-4167-9037-7A0E2914D06D}"/>
            </c:ext>
          </c:extLst>
        </c:ser>
        <c:ser>
          <c:idx val="3"/>
          <c:order val="3"/>
          <c:spPr>
            <a:ln w="19050" cap="rnd">
              <a:solidFill>
                <a:schemeClr val="accent4"/>
              </a:solidFill>
              <a:round/>
            </a:ln>
            <a:effectLst/>
          </c:spPr>
          <c:marker>
            <c:symbol val="none"/>
          </c:marker>
          <c:xVal>
            <c:numRef>
              <c:f>Rauscher!$EV$1:$FS$1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Rauscher!$EV$10:$FS$10</c:f>
              <c:numCache>
                <c:formatCode>0E+00</c:formatCode>
                <c:ptCount val="24"/>
                <c:pt idx="0">
                  <c:v>4.2864393310440241E-29</c:v>
                </c:pt>
                <c:pt idx="1">
                  <c:v>2.5488090981938355E-20</c:v>
                </c:pt>
                <c:pt idx="2">
                  <c:v>5.4716456199062775E-16</c:v>
                </c:pt>
                <c:pt idx="3">
                  <c:v>9.8439597950052345E-12</c:v>
                </c:pt>
                <c:pt idx="4">
                  <c:v>1.1624013492064276E-9</c:v>
                </c:pt>
                <c:pt idx="5">
                  <c:v>1.8868949114222845E-8</c:v>
                </c:pt>
                <c:pt idx="6">
                  <c:v>1.1503065581596087E-7</c:v>
                </c:pt>
                <c:pt idx="7">
                  <c:v>4.0363777672063002E-7</c:v>
                </c:pt>
                <c:pt idx="8">
                  <c:v>1.0074017023354859E-6</c:v>
                </c:pt>
                <c:pt idx="9">
                  <c:v>2.0094303612927487E-6</c:v>
                </c:pt>
                <c:pt idx="10">
                  <c:v>3.4333333697950815E-6</c:v>
                </c:pt>
                <c:pt idx="11">
                  <c:v>1.4976724386020503E-5</c:v>
                </c:pt>
                <c:pt idx="12">
                  <c:v>2.7537696459257162E-5</c:v>
                </c:pt>
                <c:pt idx="13">
                  <c:v>3.6788655359619804E-5</c:v>
                </c:pt>
                <c:pt idx="14">
                  <c:v>4.2433572401567434E-5</c:v>
                </c:pt>
                <c:pt idx="15">
                  <c:v>4.533243944416257E-5</c:v>
                </c:pt>
                <c:pt idx="16">
                  <c:v>4.6372544721144401E-5</c:v>
                </c:pt>
                <c:pt idx="17">
                  <c:v>4.6222343180191755E-5</c:v>
                </c:pt>
                <c:pt idx="18">
                  <c:v>4.5338961882619079E-5</c:v>
                </c:pt>
                <c:pt idx="19">
                  <c:v>4.2470119016118743E-5</c:v>
                </c:pt>
                <c:pt idx="20">
                  <c:v>3.9104175467790441E-5</c:v>
                </c:pt>
                <c:pt idx="21">
                  <c:v>3.5781215702938111E-5</c:v>
                </c:pt>
                <c:pt idx="22">
                  <c:v>3.2702896111159275E-5</c:v>
                </c:pt>
                <c:pt idx="23">
                  <c:v>2.9928014384911247E-5</c:v>
                </c:pt>
              </c:numCache>
            </c:numRef>
          </c:yVal>
          <c:smooth val="1"/>
          <c:extLst>
            <c:ext xmlns:c16="http://schemas.microsoft.com/office/drawing/2014/chart" uri="{C3380CC4-5D6E-409C-BE32-E72D297353CC}">
              <c16:uniqueId val="{00000003-AE2E-4167-9037-7A0E2914D06D}"/>
            </c:ext>
          </c:extLst>
        </c:ser>
        <c:ser>
          <c:idx val="4"/>
          <c:order val="4"/>
          <c:spPr>
            <a:ln w="19050" cap="rnd">
              <a:solidFill>
                <a:schemeClr val="accent5"/>
              </a:solidFill>
              <a:round/>
            </a:ln>
            <a:effectLst/>
          </c:spPr>
          <c:marker>
            <c:symbol val="none"/>
          </c:marker>
          <c:xVal>
            <c:numRef>
              <c:f>Rauscher!$EV$1:$FS$1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Rauscher!$EV$11:$FS$11</c:f>
              <c:numCache>
                <c:formatCode>0E+00</c:formatCode>
                <c:ptCount val="24"/>
                <c:pt idx="0">
                  <c:v>1.4819936757203727E-45</c:v>
                </c:pt>
                <c:pt idx="1">
                  <c:v>5.6113848097459291E-30</c:v>
                </c:pt>
                <c:pt idx="2">
                  <c:v>3.039780624335246E-22</c:v>
                </c:pt>
                <c:pt idx="3">
                  <c:v>1.3800208535439621E-14</c:v>
                </c:pt>
                <c:pt idx="4">
                  <c:v>8.1859236898251118E-11</c:v>
                </c:pt>
                <c:pt idx="5">
                  <c:v>1.3933388957682369E-8</c:v>
                </c:pt>
                <c:pt idx="6">
                  <c:v>4.0693116410493017E-7</c:v>
                </c:pt>
                <c:pt idx="7">
                  <c:v>4.3721791754963103E-6</c:v>
                </c:pt>
                <c:pt idx="8">
                  <c:v>2.5258521152631437E-5</c:v>
                </c:pt>
                <c:pt idx="9">
                  <c:v>9.6778189671658642E-5</c:v>
                </c:pt>
                <c:pt idx="10">
                  <c:v>2.787532531531308E-4</c:v>
                </c:pt>
                <c:pt idx="11">
                  <c:v>5.8253109814475675E-3</c:v>
                </c:pt>
                <c:pt idx="12">
                  <c:v>2.3443855697337344E-2</c:v>
                </c:pt>
                <c:pt idx="13">
                  <c:v>5.0111204029770262E-2</c:v>
                </c:pt>
                <c:pt idx="14">
                  <c:v>7.9069716282346311E-2</c:v>
                </c:pt>
                <c:pt idx="15">
                  <c:v>0.10565971454096143</c:v>
                </c:pt>
                <c:pt idx="16">
                  <c:v>0.12783833048835808</c:v>
                </c:pt>
                <c:pt idx="17">
                  <c:v>0.14519510603680094</c:v>
                </c:pt>
                <c:pt idx="18">
                  <c:v>0.15809985792539863</c:v>
                </c:pt>
                <c:pt idx="19">
                  <c:v>0.17321408997593452</c:v>
                </c:pt>
                <c:pt idx="20">
                  <c:v>0.17837038534403021</c:v>
                </c:pt>
                <c:pt idx="21">
                  <c:v>0.1775025591767718</c:v>
                </c:pt>
                <c:pt idx="22">
                  <c:v>0.17317518931579007</c:v>
                </c:pt>
                <c:pt idx="23">
                  <c:v>0.16697724985731704</c:v>
                </c:pt>
              </c:numCache>
            </c:numRef>
          </c:yVal>
          <c:smooth val="1"/>
          <c:extLst>
            <c:ext xmlns:c16="http://schemas.microsoft.com/office/drawing/2014/chart" uri="{C3380CC4-5D6E-409C-BE32-E72D297353CC}">
              <c16:uniqueId val="{00000004-AE2E-4167-9037-7A0E2914D06D}"/>
            </c:ext>
          </c:extLst>
        </c:ser>
        <c:ser>
          <c:idx val="5"/>
          <c:order val="5"/>
          <c:spPr>
            <a:ln w="19050" cap="rnd">
              <a:solidFill>
                <a:schemeClr val="accent6"/>
              </a:solidFill>
              <a:round/>
            </a:ln>
            <a:effectLst/>
          </c:spPr>
          <c:marker>
            <c:symbol val="none"/>
          </c:marker>
          <c:xVal>
            <c:numRef>
              <c:f>Rauscher!$EV$1:$FS$1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Rauscher!$EV$12:$FS$12</c:f>
              <c:numCache>
                <c:formatCode>0E+00</c:formatCode>
                <c:ptCount val="24"/>
                <c:pt idx="0">
                  <c:v>3.1152727200275179E-52</c:v>
                </c:pt>
                <c:pt idx="1">
                  <c:v>3.7576259545542438E-34</c:v>
                </c:pt>
                <c:pt idx="2">
                  <c:v>3.6331441023859341E-25</c:v>
                </c:pt>
                <c:pt idx="3">
                  <c:v>2.9438990735296841E-16</c:v>
                </c:pt>
                <c:pt idx="4">
                  <c:v>7.3774012137310466E-12</c:v>
                </c:pt>
                <c:pt idx="5">
                  <c:v>2.9810656330615879E-9</c:v>
                </c:pt>
                <c:pt idx="6">
                  <c:v>1.5493698663035415E-7</c:v>
                </c:pt>
                <c:pt idx="7">
                  <c:v>2.5126480516239713E-6</c:v>
                </c:pt>
                <c:pt idx="8">
                  <c:v>1.976702427650093E-5</c:v>
                </c:pt>
                <c:pt idx="9">
                  <c:v>9.6296523932215864E-5</c:v>
                </c:pt>
                <c:pt idx="10">
                  <c:v>3.3611883793450037E-4</c:v>
                </c:pt>
                <c:pt idx="11">
                  <c:v>1.2500039953912303E-2</c:v>
                </c:pt>
                <c:pt idx="12">
                  <c:v>6.7109038170823976E-2</c:v>
                </c:pt>
                <c:pt idx="13">
                  <c:v>0.17052286698882071</c:v>
                </c:pt>
                <c:pt idx="14">
                  <c:v>0.30194082962254148</c:v>
                </c:pt>
                <c:pt idx="15">
                  <c:v>0.43810782243973362</c:v>
                </c:pt>
                <c:pt idx="16">
                  <c:v>0.56383573614007576</c:v>
                </c:pt>
                <c:pt idx="17">
                  <c:v>0.67189813280673494</c:v>
                </c:pt>
                <c:pt idx="18">
                  <c:v>0.76027532250161667</c:v>
                </c:pt>
                <c:pt idx="19">
                  <c:v>0.88237779115124249</c:v>
                </c:pt>
                <c:pt idx="20">
                  <c:v>0.94683446562011775</c:v>
                </c:pt>
                <c:pt idx="21">
                  <c:v>0.97177538295292876</c:v>
                </c:pt>
                <c:pt idx="22">
                  <c:v>0.97112899149716936</c:v>
                </c:pt>
                <c:pt idx="23">
                  <c:v>0.95453648180314199</c:v>
                </c:pt>
              </c:numCache>
            </c:numRef>
          </c:yVal>
          <c:smooth val="1"/>
          <c:extLst>
            <c:ext xmlns:c16="http://schemas.microsoft.com/office/drawing/2014/chart" uri="{C3380CC4-5D6E-409C-BE32-E72D297353CC}">
              <c16:uniqueId val="{00000005-AE2E-4167-9037-7A0E2914D06D}"/>
            </c:ext>
          </c:extLst>
        </c:ser>
        <c:ser>
          <c:idx val="6"/>
          <c:order val="6"/>
          <c:spPr>
            <a:ln w="19050" cap="rnd">
              <a:solidFill>
                <a:schemeClr val="accent1">
                  <a:lumMod val="60000"/>
                </a:schemeClr>
              </a:solidFill>
              <a:round/>
            </a:ln>
            <a:effectLst/>
          </c:spPr>
          <c:marker>
            <c:symbol val="none"/>
          </c:marker>
          <c:xVal>
            <c:numRef>
              <c:f>Rauscher!$EV$1:$FS$1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Rauscher!$EV$13:$FS$13</c:f>
              <c:numCache>
                <c:formatCode>0E+00</c:formatCode>
                <c:ptCount val="24"/>
                <c:pt idx="0">
                  <c:v>3.3819488890770231E-57</c:v>
                </c:pt>
                <c:pt idx="1">
                  <c:v>2.6606025393280765E-37</c:v>
                </c:pt>
                <c:pt idx="2">
                  <c:v>2.0775276918488191E-27</c:v>
                </c:pt>
                <c:pt idx="3">
                  <c:v>1.3595176734453542E-17</c:v>
                </c:pt>
                <c:pt idx="4">
                  <c:v>9.6819807598938632E-13</c:v>
                </c:pt>
                <c:pt idx="5">
                  <c:v>7.3213585012642922E-10</c:v>
                </c:pt>
                <c:pt idx="6">
                  <c:v>5.7784956299878916E-8</c:v>
                </c:pt>
                <c:pt idx="7">
                  <c:v>1.2629641487335805E-6</c:v>
                </c:pt>
                <c:pt idx="8">
                  <c:v>1.2427976274756761E-5</c:v>
                </c:pt>
                <c:pt idx="9">
                  <c:v>7.2055899209163781E-5</c:v>
                </c:pt>
                <c:pt idx="10">
                  <c:v>2.8908904520248371E-4</c:v>
                </c:pt>
                <c:pt idx="11">
                  <c:v>1.6326373630805129E-2</c:v>
                </c:pt>
                <c:pt idx="12">
                  <c:v>0.10801376856594774</c:v>
                </c:pt>
                <c:pt idx="13">
                  <c:v>0.31110901420496778</c:v>
                </c:pt>
                <c:pt idx="14">
                  <c:v>0.59887987986579194</c:v>
                </c:pt>
                <c:pt idx="15">
                  <c:v>0.92239899643404</c:v>
                </c:pt>
                <c:pt idx="16">
                  <c:v>1.2414532334915258</c:v>
                </c:pt>
                <c:pt idx="17">
                  <c:v>1.5317968157795157</c:v>
                </c:pt>
                <c:pt idx="18">
                  <c:v>1.7822334570740908</c:v>
                </c:pt>
                <c:pt idx="19">
                  <c:v>2.1567123321755068</c:v>
                </c:pt>
                <c:pt idx="20">
                  <c:v>2.3843591846737366</c:v>
                </c:pt>
                <c:pt idx="21">
                  <c:v>2.5025541868462815</c:v>
                </c:pt>
                <c:pt idx="22">
                  <c:v>2.5448049287416925</c:v>
                </c:pt>
                <c:pt idx="23">
                  <c:v>2.5364020424196414</c:v>
                </c:pt>
              </c:numCache>
            </c:numRef>
          </c:yVal>
          <c:smooth val="1"/>
          <c:extLst>
            <c:ext xmlns:c16="http://schemas.microsoft.com/office/drawing/2014/chart" uri="{C3380CC4-5D6E-409C-BE32-E72D297353CC}">
              <c16:uniqueId val="{00000006-AE2E-4167-9037-7A0E2914D06D}"/>
            </c:ext>
          </c:extLst>
        </c:ser>
        <c:ser>
          <c:idx val="7"/>
          <c:order val="7"/>
          <c:spPr>
            <a:ln w="19050" cap="rnd">
              <a:solidFill>
                <a:schemeClr val="accent2">
                  <a:lumMod val="60000"/>
                </a:schemeClr>
              </a:solidFill>
              <a:round/>
            </a:ln>
            <a:effectLst/>
          </c:spPr>
          <c:marker>
            <c:symbol val="none"/>
          </c:marker>
          <c:xVal>
            <c:numRef>
              <c:f>Rauscher!$EV$1:$FS$1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Rauscher!$EV$14:$FS$14</c:f>
              <c:numCache>
                <c:formatCode>0E+00</c:formatCode>
                <c:ptCount val="24"/>
                <c:pt idx="0">
                  <c:v>1.4254535598326269E-62</c:v>
                </c:pt>
                <c:pt idx="1">
                  <c:v>9.5887330536679803E-41</c:v>
                </c:pt>
                <c:pt idx="2">
                  <c:v>6.9234991824569966E-30</c:v>
                </c:pt>
                <c:pt idx="3">
                  <c:v>4.1894911623805763E-19</c:v>
                </c:pt>
                <c:pt idx="4">
                  <c:v>9.0727602500331342E-14</c:v>
                </c:pt>
                <c:pt idx="5">
                  <c:v>1.3371070287515771E-10</c:v>
                </c:pt>
                <c:pt idx="6">
                  <c:v>1.6466026388601579E-8</c:v>
                </c:pt>
                <c:pt idx="7">
                  <c:v>4.9449817963910558E-7</c:v>
                </c:pt>
                <c:pt idx="8">
                  <c:v>6.1755242672764898E-6</c:v>
                </c:pt>
                <c:pt idx="9">
                  <c:v>4.3096575214170426E-5</c:v>
                </c:pt>
                <c:pt idx="10">
                  <c:v>2.0054169966918244E-4</c:v>
                </c:pt>
                <c:pt idx="11">
                  <c:v>1.7671048027812108E-2</c:v>
                </c:pt>
                <c:pt idx="12">
                  <c:v>0.14603315043374043</c:v>
                </c:pt>
                <c:pt idx="13">
                  <c:v>0.48066753069070822</c:v>
                </c:pt>
                <c:pt idx="14">
                  <c:v>1.0113740777036742</c:v>
                </c:pt>
                <c:pt idx="15">
                  <c:v>1.6599341071628768</c:v>
                </c:pt>
                <c:pt idx="16">
                  <c:v>2.3431621279764356</c:v>
                </c:pt>
                <c:pt idx="17">
                  <c:v>3.0003581398846779</c:v>
                </c:pt>
                <c:pt idx="18">
                  <c:v>3.5959736065256753</c:v>
                </c:pt>
                <c:pt idx="19">
                  <c:v>4.549504268499363</c:v>
                </c:pt>
                <c:pt idx="20">
                  <c:v>5.1921053971944335</c:v>
                </c:pt>
                <c:pt idx="21">
                  <c:v>5.5809134183307085</c:v>
                </c:pt>
                <c:pt idx="22">
                  <c:v>5.7813101994890328</c:v>
                </c:pt>
                <c:pt idx="23">
                  <c:v>5.8483028384460596</c:v>
                </c:pt>
              </c:numCache>
            </c:numRef>
          </c:yVal>
          <c:smooth val="1"/>
          <c:extLst>
            <c:ext xmlns:c16="http://schemas.microsoft.com/office/drawing/2014/chart" uri="{C3380CC4-5D6E-409C-BE32-E72D297353CC}">
              <c16:uniqueId val="{00000007-AE2E-4167-9037-7A0E2914D06D}"/>
            </c:ext>
          </c:extLst>
        </c:ser>
        <c:ser>
          <c:idx val="8"/>
          <c:order val="8"/>
          <c:spPr>
            <a:ln w="19050" cap="rnd">
              <a:solidFill>
                <a:schemeClr val="accent3">
                  <a:lumMod val="60000"/>
                </a:schemeClr>
              </a:solidFill>
              <a:round/>
            </a:ln>
            <a:effectLst/>
          </c:spPr>
          <c:marker>
            <c:symbol val="none"/>
          </c:marker>
          <c:xVal>
            <c:numRef>
              <c:f>Rauscher!$EV$1:$FS$1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Rauscher!$EV$15:$FS$15</c:f>
              <c:numCache>
                <c:formatCode>0E+00</c:formatCode>
                <c:ptCount val="24"/>
                <c:pt idx="0">
                  <c:v>7.4142340209458601E-67</c:v>
                </c:pt>
                <c:pt idx="1">
                  <c:v>1.6213272570472779E-43</c:v>
                </c:pt>
                <c:pt idx="2">
                  <c:v>6.6747225864074986E-32</c:v>
                </c:pt>
                <c:pt idx="3">
                  <c:v>2.3028570136359671E-20</c:v>
                </c:pt>
                <c:pt idx="4">
                  <c:v>1.1908147046151185E-14</c:v>
                </c:pt>
                <c:pt idx="5">
                  <c:v>2.9584917443559491E-11</c:v>
                </c:pt>
                <c:pt idx="6">
                  <c:v>5.1605099637902125E-9</c:v>
                </c:pt>
                <c:pt idx="7">
                  <c:v>1.9873220095582501E-7</c:v>
                </c:pt>
                <c:pt idx="8">
                  <c:v>2.9907297878021285E-6</c:v>
                </c:pt>
                <c:pt idx="9">
                  <c:v>2.4129367952918767E-5</c:v>
                </c:pt>
                <c:pt idx="10">
                  <c:v>1.2609787067656381E-4</c:v>
                </c:pt>
                <c:pt idx="11">
                  <c:v>1.5738559950904792E-2</c:v>
                </c:pt>
                <c:pt idx="12">
                  <c:v>0.15479393905776073</c:v>
                </c:pt>
                <c:pt idx="13">
                  <c:v>0.56559709591264784</c:v>
                </c:pt>
                <c:pt idx="14">
                  <c:v>1.2758926260748913</c:v>
                </c:pt>
                <c:pt idx="15">
                  <c:v>2.2008634809522656</c:v>
                </c:pt>
                <c:pt idx="16">
                  <c:v>3.2248131390635235</c:v>
                </c:pt>
                <c:pt idx="17">
                  <c:v>4.2508451195209904</c:v>
                </c:pt>
                <c:pt idx="18">
                  <c:v>5.2143316976523879</c:v>
                </c:pt>
                <c:pt idx="19">
                  <c:v>6.8307155126357646</c:v>
                </c:pt>
                <c:pt idx="20">
                  <c:v>7.9918181699206077</c:v>
                </c:pt>
                <c:pt idx="21">
                  <c:v>8.7520010123778054</c:v>
                </c:pt>
                <c:pt idx="22">
                  <c:v>9.1987397265272133</c:v>
                </c:pt>
                <c:pt idx="23">
                  <c:v>9.4139502603514504</c:v>
                </c:pt>
              </c:numCache>
            </c:numRef>
          </c:yVal>
          <c:smooth val="1"/>
          <c:extLst>
            <c:ext xmlns:c16="http://schemas.microsoft.com/office/drawing/2014/chart" uri="{C3380CC4-5D6E-409C-BE32-E72D297353CC}">
              <c16:uniqueId val="{00000008-AE2E-4167-9037-7A0E2914D06D}"/>
            </c:ext>
          </c:extLst>
        </c:ser>
        <c:ser>
          <c:idx val="9"/>
          <c:order val="9"/>
          <c:spPr>
            <a:ln w="19050" cap="rnd">
              <a:solidFill>
                <a:schemeClr val="accent4">
                  <a:lumMod val="60000"/>
                </a:schemeClr>
              </a:solidFill>
              <a:round/>
            </a:ln>
            <a:effectLst/>
          </c:spPr>
          <c:marker>
            <c:symbol val="none"/>
          </c:marker>
          <c:xVal>
            <c:numRef>
              <c:f>Rauscher!$EV$1:$FS$1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Rauscher!$EV$16:$FS$16</c:f>
              <c:numCache>
                <c:formatCode>0E+00</c:formatCode>
                <c:ptCount val="24"/>
                <c:pt idx="0">
                  <c:v>1.6254298174125574E-70</c:v>
                </c:pt>
                <c:pt idx="1">
                  <c:v>6.723097974928838E-46</c:v>
                </c:pt>
                <c:pt idx="2">
                  <c:v>1.2037336147631122E-33</c:v>
                </c:pt>
                <c:pt idx="3">
                  <c:v>1.8061863390718457E-21</c:v>
                </c:pt>
                <c:pt idx="4">
                  <c:v>1.9477758414554095E-15</c:v>
                </c:pt>
                <c:pt idx="5">
                  <c:v>7.5211572934319382E-12</c:v>
                </c:pt>
                <c:pt idx="6">
                  <c:v>1.7602996918560894E-9</c:v>
                </c:pt>
                <c:pt idx="7">
                  <c:v>8.3629982814251782E-8</c:v>
                </c:pt>
                <c:pt idx="8">
                  <c:v>1.473230737316599E-6</c:v>
                </c:pt>
                <c:pt idx="9">
                  <c:v>1.3435053765864076E-5</c:v>
                </c:pt>
                <c:pt idx="10">
                  <c:v>7.7439244944455332E-5</c:v>
                </c:pt>
                <c:pt idx="11">
                  <c:v>1.2968747416772683E-2</c:v>
                </c:pt>
                <c:pt idx="12">
                  <c:v>0.14774977639706163</c:v>
                </c:pt>
                <c:pt idx="13">
                  <c:v>0.58963595198647512</c:v>
                </c:pt>
                <c:pt idx="14">
                  <c:v>1.4106746076124941</c:v>
                </c:pt>
                <c:pt idx="15">
                  <c:v>2.5377321423918286</c:v>
                </c:pt>
                <c:pt idx="16">
                  <c:v>3.8374011095232934</c:v>
                </c:pt>
                <c:pt idx="17">
                  <c:v>5.1837959415428951</c:v>
                </c:pt>
                <c:pt idx="18">
                  <c:v>6.4846008497447158</c:v>
                </c:pt>
                <c:pt idx="19">
                  <c:v>8.7482011605244185</c:v>
                </c:pt>
                <c:pt idx="20">
                  <c:v>10.452450856148165</c:v>
                </c:pt>
                <c:pt idx="21">
                  <c:v>11.62839785347027</c:v>
                </c:pt>
                <c:pt idx="22">
                  <c:v>12.372596242158513</c:v>
                </c:pt>
                <c:pt idx="23">
                  <c:v>12.786756607342507</c:v>
                </c:pt>
              </c:numCache>
            </c:numRef>
          </c:yVal>
          <c:smooth val="1"/>
          <c:extLst>
            <c:ext xmlns:c16="http://schemas.microsoft.com/office/drawing/2014/chart" uri="{C3380CC4-5D6E-409C-BE32-E72D297353CC}">
              <c16:uniqueId val="{00000009-AE2E-4167-9037-7A0E2914D06D}"/>
            </c:ext>
          </c:extLst>
        </c:ser>
        <c:ser>
          <c:idx val="10"/>
          <c:order val="10"/>
          <c:spPr>
            <a:ln w="19050" cap="rnd">
              <a:solidFill>
                <a:schemeClr val="accent5">
                  <a:lumMod val="60000"/>
                </a:schemeClr>
              </a:solidFill>
              <a:round/>
            </a:ln>
            <a:effectLst/>
          </c:spPr>
          <c:marker>
            <c:symbol val="none"/>
          </c:marker>
          <c:xVal>
            <c:numRef>
              <c:f>Rauscher!$EV$1:$FS$1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Rauscher!$EV$17:$FS$17</c:f>
              <c:numCache>
                <c:formatCode>0E+00</c:formatCode>
                <c:ptCount val="24"/>
                <c:pt idx="0">
                  <c:v>2.7533858798892607E-76</c:v>
                </c:pt>
                <c:pt idx="1">
                  <c:v>1.0936122527182848E-49</c:v>
                </c:pt>
                <c:pt idx="2">
                  <c:v>1.918765274141688E-36</c:v>
                </c:pt>
                <c:pt idx="3">
                  <c:v>2.8213148120565938E-23</c:v>
                </c:pt>
                <c:pt idx="4">
                  <c:v>9.5241612087310919E-17</c:v>
                </c:pt>
                <c:pt idx="5">
                  <c:v>7.2934279082512005E-13</c:v>
                </c:pt>
                <c:pt idx="6">
                  <c:v>2.694468699650816E-10</c:v>
                </c:pt>
                <c:pt idx="7">
                  <c:v>1.7735693925471866E-8</c:v>
                </c:pt>
                <c:pt idx="8">
                  <c:v>3.9898510695555225E-7</c:v>
                </c:pt>
                <c:pt idx="9">
                  <c:v>4.4007339821351652E-6</c:v>
                </c:pt>
                <c:pt idx="10">
                  <c:v>2.953429806637769E-5</c:v>
                </c:pt>
                <c:pt idx="11">
                  <c:v>7.8073398151217287E-3</c:v>
                </c:pt>
                <c:pt idx="12">
                  <c:v>0.11175105615402914</c:v>
                </c:pt>
                <c:pt idx="13">
                  <c:v>0.51142341992710316</c:v>
                </c:pt>
                <c:pt idx="14">
                  <c:v>1.340514161992854</c:v>
                </c:pt>
                <c:pt idx="15">
                  <c:v>2.5740102228554642</c:v>
                </c:pt>
                <c:pt idx="16">
                  <c:v>4.0873481458453007</c:v>
                </c:pt>
                <c:pt idx="17">
                  <c:v>5.7355132898149028</c:v>
                </c:pt>
                <c:pt idx="18">
                  <c:v>7.396454824891844</c:v>
                </c:pt>
                <c:pt idx="19">
                  <c:v>10.444389794801568</c:v>
                </c:pt>
                <c:pt idx="20">
                  <c:v>12.892656443637263</c:v>
                </c:pt>
                <c:pt idx="21">
                  <c:v>14.698199287463575</c:v>
                </c:pt>
                <c:pt idx="22">
                  <c:v>15.939146759682005</c:v>
                </c:pt>
                <c:pt idx="23">
                  <c:v>16.725249720233517</c:v>
                </c:pt>
              </c:numCache>
            </c:numRef>
          </c:yVal>
          <c:smooth val="1"/>
          <c:extLst>
            <c:ext xmlns:c16="http://schemas.microsoft.com/office/drawing/2014/chart" uri="{C3380CC4-5D6E-409C-BE32-E72D297353CC}">
              <c16:uniqueId val="{0000000A-AE2E-4167-9037-7A0E2914D06D}"/>
            </c:ext>
          </c:extLst>
        </c:ser>
        <c:ser>
          <c:idx val="11"/>
          <c:order val="11"/>
          <c:spPr>
            <a:ln w="19050" cap="rnd">
              <a:solidFill>
                <a:schemeClr val="accent6">
                  <a:lumMod val="60000"/>
                </a:schemeClr>
              </a:solidFill>
              <a:round/>
            </a:ln>
            <a:effectLst/>
          </c:spPr>
          <c:marker>
            <c:symbol val="none"/>
          </c:marker>
          <c:xVal>
            <c:numRef>
              <c:f>Rauscher!$EV$1:$FS$1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Rauscher!$EV$18:$FS$18</c:f>
              <c:numCache>
                <c:formatCode>0E+00</c:formatCode>
                <c:ptCount val="24"/>
                <c:pt idx="0">
                  <c:v>1.0790028534161098E-79</c:v>
                </c:pt>
                <c:pt idx="1">
                  <c:v>6.1832384655658732E-52</c:v>
                </c:pt>
                <c:pt idx="2">
                  <c:v>4.120719348112491E-38</c:v>
                </c:pt>
                <c:pt idx="3">
                  <c:v>2.3014486744138183E-24</c:v>
                </c:pt>
                <c:pt idx="4">
                  <c:v>1.5141739208176705E-17</c:v>
                </c:pt>
                <c:pt idx="5">
                  <c:v>1.7304549044870888E-13</c:v>
                </c:pt>
                <c:pt idx="6">
                  <c:v>8.3487498019516477E-11</c:v>
                </c:pt>
                <c:pt idx="7">
                  <c:v>6.6496116518845195E-9</c:v>
                </c:pt>
                <c:pt idx="8">
                  <c:v>1.7258562819995034E-7</c:v>
                </c:pt>
                <c:pt idx="9">
                  <c:v>2.1275165124523327E-6</c:v>
                </c:pt>
                <c:pt idx="10">
                  <c:v>1.5606818509689347E-5</c:v>
                </c:pt>
                <c:pt idx="11">
                  <c:v>5.3877882720538223E-3</c:v>
                </c:pt>
                <c:pt idx="12">
                  <c:v>8.8129017865623147E-2</c:v>
                </c:pt>
                <c:pt idx="13">
                  <c:v>0.43694202741733534</c:v>
                </c:pt>
                <c:pt idx="14">
                  <c:v>1.2080879603851589</c:v>
                </c:pt>
                <c:pt idx="15">
                  <c:v>2.4098908678749309</c:v>
                </c:pt>
                <c:pt idx="16">
                  <c:v>3.9377551540170224</c:v>
                </c:pt>
                <c:pt idx="17">
                  <c:v>5.6498815646015039</c:v>
                </c:pt>
                <c:pt idx="18">
                  <c:v>7.4168354434180808</c:v>
                </c:pt>
                <c:pt idx="19">
                  <c:v>10.756477603931909</c:v>
                </c:pt>
                <c:pt idx="20">
                  <c:v>13.533477179140277</c:v>
                </c:pt>
                <c:pt idx="21">
                  <c:v>15.650964308313451</c:v>
                </c:pt>
                <c:pt idx="22">
                  <c:v>17.162163177581384</c:v>
                </c:pt>
                <c:pt idx="23">
                  <c:v>18.169524367466909</c:v>
                </c:pt>
              </c:numCache>
            </c:numRef>
          </c:yVal>
          <c:smooth val="1"/>
          <c:extLst>
            <c:ext xmlns:c16="http://schemas.microsoft.com/office/drawing/2014/chart" uri="{C3380CC4-5D6E-409C-BE32-E72D297353CC}">
              <c16:uniqueId val="{0000000B-AE2E-4167-9037-7A0E2914D06D}"/>
            </c:ext>
          </c:extLst>
        </c:ser>
        <c:ser>
          <c:idx val="12"/>
          <c:order val="12"/>
          <c:spPr>
            <a:ln w="19050" cap="rnd">
              <a:solidFill>
                <a:schemeClr val="accent1">
                  <a:lumMod val="80000"/>
                  <a:lumOff val="20000"/>
                </a:schemeClr>
              </a:solidFill>
              <a:round/>
            </a:ln>
            <a:effectLst/>
          </c:spPr>
          <c:marker>
            <c:symbol val="none"/>
          </c:marker>
          <c:xVal>
            <c:numRef>
              <c:f>Rauscher!$EV$1:$FS$1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Rauscher!$EV$19:$FS$19</c:f>
              <c:numCache>
                <c:formatCode>0E+00</c:formatCode>
                <c:ptCount val="24"/>
                <c:pt idx="0">
                  <c:v>4.5843059890310827E-87</c:v>
                </c:pt>
                <c:pt idx="1">
                  <c:v>8.0512037150201084E-57</c:v>
                </c:pt>
                <c:pt idx="2">
                  <c:v>9.3932258304803894E-42</c:v>
                </c:pt>
                <c:pt idx="3">
                  <c:v>9.1841703019878923E-27</c:v>
                </c:pt>
                <c:pt idx="4">
                  <c:v>2.5282082833175034E-19</c:v>
                </c:pt>
                <c:pt idx="5">
                  <c:v>6.8195614379106377E-15</c:v>
                </c:pt>
                <c:pt idx="6">
                  <c:v>5.8325300884450818E-12</c:v>
                </c:pt>
                <c:pt idx="7">
                  <c:v>6.9924824083903169E-10</c:v>
                </c:pt>
                <c:pt idx="8">
                  <c:v>2.4662630497386411E-8</c:v>
                </c:pt>
                <c:pt idx="9">
                  <c:v>3.8592903216528323E-7</c:v>
                </c:pt>
                <c:pt idx="10">
                  <c:v>3.4263260227347179E-6</c:v>
                </c:pt>
                <c:pt idx="11">
                  <c:v>2.0968347565755458E-3</c:v>
                </c:pt>
                <c:pt idx="12">
                  <c:v>4.566593005683451E-2</c:v>
                </c:pt>
                <c:pt idx="13">
                  <c:v>0.26883698170040238</c:v>
                </c:pt>
                <c:pt idx="14">
                  <c:v>0.83347316940103877</c:v>
                </c:pt>
                <c:pt idx="15">
                  <c:v>1.804306672698204</c:v>
                </c:pt>
                <c:pt idx="16">
                  <c:v>3.1347406928691144</c:v>
                </c:pt>
                <c:pt idx="17">
                  <c:v>4.717503222516819</c:v>
                </c:pt>
                <c:pt idx="18">
                  <c:v>6.4337986271702121</c:v>
                </c:pt>
                <c:pt idx="19">
                  <c:v>9.8805890283491777</c:v>
                </c:pt>
                <c:pt idx="20">
                  <c:v>12.950367987096806</c:v>
                </c:pt>
                <c:pt idx="21">
                  <c:v>15.443075052927265</c:v>
                </c:pt>
                <c:pt idx="22">
                  <c:v>17.343018294472714</c:v>
                </c:pt>
                <c:pt idx="23">
                  <c:v>18.71475704153686</c:v>
                </c:pt>
              </c:numCache>
            </c:numRef>
          </c:yVal>
          <c:smooth val="1"/>
          <c:extLst>
            <c:ext xmlns:c16="http://schemas.microsoft.com/office/drawing/2014/chart" uri="{C3380CC4-5D6E-409C-BE32-E72D297353CC}">
              <c16:uniqueId val="{0000000C-AE2E-4167-9037-7A0E2914D06D}"/>
            </c:ext>
          </c:extLst>
        </c:ser>
        <c:ser>
          <c:idx val="13"/>
          <c:order val="13"/>
          <c:spPr>
            <a:ln w="19050" cap="rnd">
              <a:solidFill>
                <a:schemeClr val="accent2">
                  <a:lumMod val="80000"/>
                  <a:lumOff val="20000"/>
                </a:schemeClr>
              </a:solidFill>
              <a:round/>
            </a:ln>
            <a:effectLst/>
          </c:spPr>
          <c:marker>
            <c:symbol val="none"/>
          </c:marker>
          <c:xVal>
            <c:numRef>
              <c:f>Rauscher!$EV$1:$FS$1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Rauscher!$EV$20:$FS$20</c:f>
              <c:numCache>
                <c:formatCode>0E+00</c:formatCode>
                <c:ptCount val="24"/>
                <c:pt idx="0">
                  <c:v>1.4033357403212498E-91</c:v>
                </c:pt>
                <c:pt idx="1">
                  <c:v>8.0120756718551803E-60</c:v>
                </c:pt>
                <c:pt idx="2">
                  <c:v>5.3296306143796986E-44</c:v>
                </c:pt>
                <c:pt idx="3">
                  <c:v>2.9711213760801176E-28</c:v>
                </c:pt>
                <c:pt idx="4">
                  <c:v>1.9529556245677619E-20</c:v>
                </c:pt>
                <c:pt idx="5">
                  <c:v>8.8804588770587628E-16</c:v>
                </c:pt>
                <c:pt idx="6">
                  <c:v>1.0758099902722583E-12</c:v>
                </c:pt>
                <c:pt idx="7">
                  <c:v>1.6539017200214349E-10</c:v>
                </c:pt>
                <c:pt idx="8">
                  <c:v>7.029387927105166E-9</c:v>
                </c:pt>
                <c:pt idx="9">
                  <c:v>1.271702158786523E-7</c:v>
                </c:pt>
                <c:pt idx="10">
                  <c:v>1.2679628154536582E-6</c:v>
                </c:pt>
                <c:pt idx="11">
                  <c:v>1.0991112760866378E-3</c:v>
                </c:pt>
                <c:pt idx="12">
                  <c:v>2.8488499525377974E-2</c:v>
                </c:pt>
                <c:pt idx="13">
                  <c:v>0.18617705945000229</c:v>
                </c:pt>
                <c:pt idx="14">
                  <c:v>0.61882621677011052</c:v>
                </c:pt>
                <c:pt idx="15">
                  <c:v>1.4079504860421728</c:v>
                </c:pt>
                <c:pt idx="16">
                  <c:v>2.5390929998559217</c:v>
                </c:pt>
                <c:pt idx="17">
                  <c:v>3.9335906292575902</c:v>
                </c:pt>
                <c:pt idx="18">
                  <c:v>5.4906580054775214</c:v>
                </c:pt>
                <c:pt idx="19">
                  <c:v>8.7309143574415522</c:v>
                </c:pt>
                <c:pt idx="20">
                  <c:v>11.731646676018583</c:v>
                </c:pt>
                <c:pt idx="21">
                  <c:v>14.253142514693682</c:v>
                </c:pt>
                <c:pt idx="22">
                  <c:v>16.24057913554336</c:v>
                </c:pt>
                <c:pt idx="23">
                  <c:v>17.729684633826341</c:v>
                </c:pt>
              </c:numCache>
            </c:numRef>
          </c:yVal>
          <c:smooth val="1"/>
          <c:extLst>
            <c:ext xmlns:c16="http://schemas.microsoft.com/office/drawing/2014/chart" uri="{C3380CC4-5D6E-409C-BE32-E72D297353CC}">
              <c16:uniqueId val="{0000000D-AE2E-4167-9037-7A0E2914D06D}"/>
            </c:ext>
          </c:extLst>
        </c:ser>
        <c:ser>
          <c:idx val="14"/>
          <c:order val="14"/>
          <c:spPr>
            <a:ln w="19050" cap="rnd">
              <a:solidFill>
                <a:schemeClr val="accent3">
                  <a:lumMod val="80000"/>
                  <a:lumOff val="20000"/>
                </a:schemeClr>
              </a:solidFill>
              <a:round/>
            </a:ln>
            <a:effectLst/>
          </c:spPr>
          <c:marker>
            <c:symbol val="none"/>
          </c:marker>
          <c:xVal>
            <c:numRef>
              <c:f>Rauscher!$EV$1:$FS$1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Rauscher!$EV$21:$FS$21</c:f>
              <c:numCache>
                <c:formatCode>0E+00</c:formatCode>
                <c:ptCount val="24"/>
                <c:pt idx="0">
                  <c:v>2.7461141354684242E-93</c:v>
                </c:pt>
                <c:pt idx="1">
                  <c:v>5.8411803984642586E-61</c:v>
                </c:pt>
                <c:pt idx="2">
                  <c:v>7.4998396190854465E-45</c:v>
                </c:pt>
                <c:pt idx="3">
                  <c:v>8.0700188610336169E-29</c:v>
                </c:pt>
                <c:pt idx="4">
                  <c:v>7.369638343026227E-21</c:v>
                </c:pt>
                <c:pt idx="5">
                  <c:v>4.081962352562972E-16</c:v>
                </c:pt>
                <c:pt idx="6">
                  <c:v>5.6401287544167757E-13</c:v>
                </c:pt>
                <c:pt idx="7">
                  <c:v>9.5249574158177038E-11</c:v>
                </c:pt>
                <c:pt idx="8">
                  <c:v>4.3438095810003284E-9</c:v>
                </c:pt>
                <c:pt idx="9">
                  <c:v>8.3011567953545812E-8</c:v>
                </c:pt>
                <c:pt idx="10">
                  <c:v>8.6476813567319457E-7</c:v>
                </c:pt>
                <c:pt idx="11">
                  <c:v>8.5497749356725449E-4</c:v>
                </c:pt>
                <c:pt idx="12">
                  <c:v>2.3666962562849649E-2</c:v>
                </c:pt>
                <c:pt idx="13">
                  <c:v>0.16089223032354572</c:v>
                </c:pt>
                <c:pt idx="14">
                  <c:v>0.54903696026019011</c:v>
                </c:pt>
                <c:pt idx="15">
                  <c:v>1.2728588272966552</c:v>
                </c:pt>
                <c:pt idx="16">
                  <c:v>2.328045422655054</c:v>
                </c:pt>
                <c:pt idx="17">
                  <c:v>3.6463805417322597</c:v>
                </c:pt>
                <c:pt idx="18">
                  <c:v>5.1345834183374404</c:v>
                </c:pt>
                <c:pt idx="19">
                  <c:v>8.2728001716143016</c:v>
                </c:pt>
                <c:pt idx="20">
                  <c:v>11.221005379347462</c:v>
                </c:pt>
                <c:pt idx="21">
                  <c:v>13.729142595258532</c:v>
                </c:pt>
                <c:pt idx="22">
                  <c:v>15.729477418939954</c:v>
                </c:pt>
                <c:pt idx="23">
                  <c:v>17.247167779772038</c:v>
                </c:pt>
              </c:numCache>
            </c:numRef>
          </c:yVal>
          <c:smooth val="1"/>
          <c:extLst>
            <c:ext xmlns:c16="http://schemas.microsoft.com/office/drawing/2014/chart" uri="{C3380CC4-5D6E-409C-BE32-E72D297353CC}">
              <c16:uniqueId val="{0000000E-AE2E-4167-9037-7A0E2914D06D}"/>
            </c:ext>
          </c:extLst>
        </c:ser>
        <c:ser>
          <c:idx val="15"/>
          <c:order val="15"/>
          <c:spPr>
            <a:ln w="19050" cap="rnd">
              <a:solidFill>
                <a:schemeClr val="accent4">
                  <a:lumMod val="80000"/>
                  <a:lumOff val="20000"/>
                </a:schemeClr>
              </a:solidFill>
              <a:round/>
            </a:ln>
            <a:effectLst/>
          </c:spPr>
          <c:marker>
            <c:symbol val="none"/>
          </c:marker>
          <c:xVal>
            <c:numRef>
              <c:f>Rauscher!$EV$1:$FS$1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Rauscher!$EV$22:$FS$22</c:f>
              <c:numCache>
                <c:formatCode>0E+00</c:formatCode>
                <c:ptCount val="24"/>
                <c:pt idx="0">
                  <c:v>6.6063554267265999E-103</c:v>
                </c:pt>
                <c:pt idx="1">
                  <c:v>2.272667956362154E-67</c:v>
                </c:pt>
                <c:pt idx="2">
                  <c:v>1.1735007044708192E-49</c:v>
                </c:pt>
                <c:pt idx="3">
                  <c:v>5.0781080454908338E-32</c:v>
                </c:pt>
                <c:pt idx="4">
                  <c:v>2.9408411560793587E-23</c:v>
                </c:pt>
                <c:pt idx="5">
                  <c:v>4.9341595577336274E-18</c:v>
                </c:pt>
                <c:pt idx="6">
                  <c:v>1.4272906291078948E-14</c:v>
                </c:pt>
                <c:pt idx="7">
                  <c:v>4.0858824573622404E-12</c:v>
                </c:pt>
                <c:pt idx="8">
                  <c:v>2.768172674392909E-10</c:v>
                </c:pt>
                <c:pt idx="9">
                  <c:v>7.1971521322379561E-9</c:v>
                </c:pt>
                <c:pt idx="10">
                  <c:v>9.5913884095263649E-8</c:v>
                </c:pt>
                <c:pt idx="11">
                  <c:v>1.9852521909616489E-4</c:v>
                </c:pt>
                <c:pt idx="12">
                  <c:v>7.9513912981219632E-3</c:v>
                </c:pt>
                <c:pt idx="13">
                  <c:v>6.7468248352894888E-2</c:v>
                </c:pt>
                <c:pt idx="14">
                  <c:v>0.26689582771875808</c:v>
                </c:pt>
                <c:pt idx="15">
                  <c:v>0.68763872750546051</c:v>
                </c:pt>
                <c:pt idx="16">
                  <c:v>1.3612925047698063</c:v>
                </c:pt>
                <c:pt idx="17">
                  <c:v>2.2675763953381125</c:v>
                </c:pt>
                <c:pt idx="18">
                  <c:v>3.3542628941835075</c:v>
                </c:pt>
                <c:pt idx="19">
                  <c:v>5.8187853706207173</c:v>
                </c:pt>
                <c:pt idx="20">
                  <c:v>8.3201569284998698</c:v>
                </c:pt>
                <c:pt idx="21">
                  <c:v>10.59090616292754</c:v>
                </c:pt>
                <c:pt idx="22">
                  <c:v>12.513360758330887</c:v>
                </c:pt>
                <c:pt idx="23">
                  <c:v>14.062852857999621</c:v>
                </c:pt>
              </c:numCache>
            </c:numRef>
          </c:yVal>
          <c:smooth val="1"/>
          <c:extLst>
            <c:ext xmlns:c16="http://schemas.microsoft.com/office/drawing/2014/chart" uri="{C3380CC4-5D6E-409C-BE32-E72D297353CC}">
              <c16:uniqueId val="{0000000F-AE2E-4167-9037-7A0E2914D06D}"/>
            </c:ext>
          </c:extLst>
        </c:ser>
        <c:ser>
          <c:idx val="16"/>
          <c:order val="16"/>
          <c:spPr>
            <a:ln w="19050" cap="rnd">
              <a:solidFill>
                <a:schemeClr val="accent5">
                  <a:lumMod val="80000"/>
                  <a:lumOff val="20000"/>
                </a:schemeClr>
              </a:solidFill>
              <a:round/>
            </a:ln>
            <a:effectLst/>
          </c:spPr>
          <c:marker>
            <c:symbol val="none"/>
          </c:marker>
          <c:xVal>
            <c:numRef>
              <c:f>Rauscher!$EV$1:$FS$1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Rauscher!$EV$23:$FS$23</c:f>
              <c:numCache>
                <c:formatCode>0E+00</c:formatCode>
                <c:ptCount val="24"/>
                <c:pt idx="0">
                  <c:v>2.8734531264323891E-104</c:v>
                </c:pt>
                <c:pt idx="1">
                  <c:v>2.8091636619826422E-68</c:v>
                </c:pt>
                <c:pt idx="2">
                  <c:v>2.4452532442750844E-50</c:v>
                </c:pt>
                <c:pt idx="3">
                  <c:v>1.7837823481651728E-32</c:v>
                </c:pt>
                <c:pt idx="4">
                  <c:v>1.3412545566522768E-23</c:v>
                </c:pt>
                <c:pt idx="5">
                  <c:v>2.6320410776024327E-18</c:v>
                </c:pt>
                <c:pt idx="6">
                  <c:v>8.4518498916115666E-15</c:v>
                </c:pt>
                <c:pt idx="7">
                  <c:v>2.6069046627847262E-12</c:v>
                </c:pt>
                <c:pt idx="8">
                  <c:v>1.8678087129685694E-10</c:v>
                </c:pt>
                <c:pt idx="9">
                  <c:v>5.0722407116097732E-9</c:v>
                </c:pt>
                <c:pt idx="10">
                  <c:v>6.9990744546753156E-8</c:v>
                </c:pt>
                <c:pt idx="11">
                  <c:v>1.6081801832636646E-4</c:v>
                </c:pt>
                <c:pt idx="12">
                  <c:v>6.7864412222876196E-3</c:v>
                </c:pt>
                <c:pt idx="13">
                  <c:v>5.9416404410691133E-2</c:v>
                </c:pt>
                <c:pt idx="14">
                  <c:v>0.24000522363404289</c:v>
                </c:pt>
                <c:pt idx="15">
                  <c:v>0.62765243968266282</c:v>
                </c:pt>
                <c:pt idx="16">
                  <c:v>1.2565226874670359</c:v>
                </c:pt>
                <c:pt idx="17">
                  <c:v>2.1113527550826077</c:v>
                </c:pt>
                <c:pt idx="18">
                  <c:v>3.1449950208298274</c:v>
                </c:pt>
                <c:pt idx="19">
                  <c:v>5.5130406060630737</c:v>
                </c:pt>
                <c:pt idx="20">
                  <c:v>7.9420087760942923</c:v>
                </c:pt>
                <c:pt idx="21">
                  <c:v>10.166277475158708</c:v>
                </c:pt>
                <c:pt idx="22">
                  <c:v>12.064040863482822</c:v>
                </c:pt>
                <c:pt idx="23">
                  <c:v>13.605179095685383</c:v>
                </c:pt>
              </c:numCache>
            </c:numRef>
          </c:yVal>
          <c:smooth val="1"/>
          <c:extLst>
            <c:ext xmlns:c16="http://schemas.microsoft.com/office/drawing/2014/chart" uri="{C3380CC4-5D6E-409C-BE32-E72D297353CC}">
              <c16:uniqueId val="{00000010-AE2E-4167-9037-7A0E2914D06D}"/>
            </c:ext>
          </c:extLst>
        </c:ser>
        <c:ser>
          <c:idx val="17"/>
          <c:order val="17"/>
          <c:spPr>
            <a:ln w="19050" cap="rnd">
              <a:solidFill>
                <a:schemeClr val="accent6">
                  <a:lumMod val="80000"/>
                  <a:lumOff val="20000"/>
                </a:schemeClr>
              </a:solidFill>
              <a:round/>
            </a:ln>
            <a:effectLst/>
          </c:spPr>
          <c:marker>
            <c:symbol val="none"/>
          </c:marker>
          <c:xVal>
            <c:numRef>
              <c:f>Rauscher!$EV$1:$FS$1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Rauscher!$EV$24:$FS$24</c:f>
              <c:numCache>
                <c:formatCode>0E+00</c:formatCode>
                <c:ptCount val="24"/>
                <c:pt idx="0">
                  <c:v>2.7882073590723201E-111</c:v>
                </c:pt>
                <c:pt idx="1">
                  <c:v>5.897829114024467E-73</c:v>
                </c:pt>
                <c:pt idx="2">
                  <c:v>7.5515496525723025E-54</c:v>
                </c:pt>
                <c:pt idx="3">
                  <c:v>8.1030999511340532E-35</c:v>
                </c:pt>
                <c:pt idx="4">
                  <c:v>2.3367868074863263E-25</c:v>
                </c:pt>
                <c:pt idx="5">
                  <c:v>1.0272583339196408E-19</c:v>
                </c:pt>
                <c:pt idx="6">
                  <c:v>5.6475255534516697E-16</c:v>
                </c:pt>
                <c:pt idx="7">
                  <c:v>2.5575914026546721E-13</c:v>
                </c:pt>
                <c:pt idx="8">
                  <c:v>2.44420765708044E-11</c:v>
                </c:pt>
                <c:pt idx="9">
                  <c:v>8.3043437261246087E-10</c:v>
                </c:pt>
                <c:pt idx="10">
                  <c:v>1.3708371996306662E-8</c:v>
                </c:pt>
                <c:pt idx="11">
                  <c:v>5.3926147215876545E-5</c:v>
                </c:pt>
                <c:pt idx="12">
                  <c:v>2.977600908473866E-3</c:v>
                </c:pt>
                <c:pt idx="13">
                  <c:v>3.0632792486502511E-2</c:v>
                </c:pt>
                <c:pt idx="14">
                  <c:v>0.13778590717057437</c:v>
                </c:pt>
                <c:pt idx="15">
                  <c:v>0.38910180380531018</c:v>
                </c:pt>
                <c:pt idx="16">
                  <c:v>0.82515264310740888</c:v>
                </c:pt>
                <c:pt idx="17">
                  <c:v>1.4500557890860895</c:v>
                </c:pt>
                <c:pt idx="18">
                  <c:v>2.2387821505219323</c:v>
                </c:pt>
                <c:pt idx="19">
                  <c:v>4.1412839255029628</c:v>
                </c:pt>
                <c:pt idx="20">
                  <c:v>6.1994639159321094</c:v>
                </c:pt>
                <c:pt idx="21">
                  <c:v>8.1676233453195248</c:v>
                </c:pt>
                <c:pt idx="22">
                  <c:v>9.9118910146527508</c:v>
                </c:pt>
                <c:pt idx="23">
                  <c:v>11.380254182843503</c:v>
                </c:pt>
              </c:numCache>
            </c:numRef>
          </c:yVal>
          <c:smooth val="1"/>
          <c:extLst>
            <c:ext xmlns:c16="http://schemas.microsoft.com/office/drawing/2014/chart" uri="{C3380CC4-5D6E-409C-BE32-E72D297353CC}">
              <c16:uniqueId val="{00000011-AE2E-4167-9037-7A0E2914D06D}"/>
            </c:ext>
          </c:extLst>
        </c:ser>
        <c:ser>
          <c:idx val="18"/>
          <c:order val="18"/>
          <c:spPr>
            <a:ln w="19050" cap="rnd">
              <a:solidFill>
                <a:schemeClr val="accent1">
                  <a:lumMod val="80000"/>
                </a:schemeClr>
              </a:solidFill>
              <a:round/>
            </a:ln>
            <a:effectLst/>
          </c:spPr>
          <c:marker>
            <c:symbol val="none"/>
          </c:marker>
          <c:xVal>
            <c:numRef>
              <c:f>Rauscher!$EV$1:$FS$1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Rauscher!$EV$25:$FS$25</c:f>
              <c:numCache>
                <c:formatCode>0E+00</c:formatCode>
                <c:ptCount val="24"/>
                <c:pt idx="0">
                  <c:v>3.9744739176576812E-116</c:v>
                </c:pt>
                <c:pt idx="1">
                  <c:v>3.4470116812006429E-76</c:v>
                </c:pt>
                <c:pt idx="2">
                  <c:v>2.8260812680081206E-56</c:v>
                </c:pt>
                <c:pt idx="3">
                  <c:v>1.9417698527055782E-36</c:v>
                </c:pt>
                <c:pt idx="4">
                  <c:v>1.416983024067531E-26</c:v>
                </c:pt>
                <c:pt idx="5">
                  <c:v>1.0872880794380201E-20</c:v>
                </c:pt>
                <c:pt idx="6">
                  <c:v>8.665682177546405E-17</c:v>
                </c:pt>
                <c:pt idx="7">
                  <c:v>5.1165288699157967E-14</c:v>
                </c:pt>
                <c:pt idx="8">
                  <c:v>5.9659849155570657E-12</c:v>
                </c:pt>
                <c:pt idx="9">
                  <c:v>2.3661877426952267E-10</c:v>
                </c:pt>
                <c:pt idx="10">
                  <c:v>4.4206856201207145E-9</c:v>
                </c:pt>
                <c:pt idx="11">
                  <c:v>2.5210574443039801E-5</c:v>
                </c:pt>
                <c:pt idx="12">
                  <c:v>1.6760602882630764E-3</c:v>
                </c:pt>
                <c:pt idx="13">
                  <c:v>1.9274965816002319E-2</c:v>
                </c:pt>
                <c:pt idx="14">
                  <c:v>9.3382983964355251E-2</c:v>
                </c:pt>
                <c:pt idx="15">
                  <c:v>0.27807768172228398</c:v>
                </c:pt>
                <c:pt idx="16">
                  <c:v>0.61364491841413626</c:v>
                </c:pt>
                <c:pt idx="17">
                  <c:v>1.1122630888220448</c:v>
                </c:pt>
                <c:pt idx="18">
                  <c:v>1.7602997307922725</c:v>
                </c:pt>
                <c:pt idx="19">
                  <c:v>3.3793856330799654</c:v>
                </c:pt>
                <c:pt idx="20">
                  <c:v>5.1948959649158688</c:v>
                </c:pt>
                <c:pt idx="21">
                  <c:v>6.9816552274764456</c:v>
                </c:pt>
                <c:pt idx="22">
                  <c:v>8.6047686453341772</c:v>
                </c:pt>
                <c:pt idx="23">
                  <c:v>10.002547647499744</c:v>
                </c:pt>
              </c:numCache>
            </c:numRef>
          </c:yVal>
          <c:smooth val="1"/>
          <c:extLst>
            <c:ext xmlns:c16="http://schemas.microsoft.com/office/drawing/2014/chart" uri="{C3380CC4-5D6E-409C-BE32-E72D297353CC}">
              <c16:uniqueId val="{00000012-AE2E-4167-9037-7A0E2914D06D}"/>
            </c:ext>
          </c:extLst>
        </c:ser>
        <c:ser>
          <c:idx val="19"/>
          <c:order val="19"/>
          <c:spPr>
            <a:ln w="19050" cap="rnd">
              <a:solidFill>
                <a:schemeClr val="accent2">
                  <a:lumMod val="80000"/>
                </a:schemeClr>
              </a:solidFill>
              <a:round/>
            </a:ln>
            <a:effectLst/>
          </c:spPr>
          <c:marker>
            <c:symbol val="none"/>
          </c:marker>
          <c:xVal>
            <c:numRef>
              <c:f>Rauscher!$EV$1:$FS$1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Rauscher!$EV$26:$FS$26</c:f>
              <c:numCache>
                <c:formatCode>0E+00</c:formatCode>
                <c:ptCount val="24"/>
                <c:pt idx="0">
                  <c:v>2.1731122834778162E-117</c:v>
                </c:pt>
                <c:pt idx="1">
                  <c:v>4.9572888581537131E-77</c:v>
                </c:pt>
                <c:pt idx="2">
                  <c:v>6.5915203107024434E-57</c:v>
                </c:pt>
                <c:pt idx="3">
                  <c:v>7.3451078980320757E-37</c:v>
                </c:pt>
                <c:pt idx="4">
                  <c:v>6.8259768627174628E-27</c:v>
                </c:pt>
                <c:pt idx="5">
                  <c:v>6.0554250696025288E-21</c:v>
                </c:pt>
                <c:pt idx="6">
                  <c:v>5.3162165141575778E-17</c:v>
                </c:pt>
                <c:pt idx="7">
                  <c:v>3.3633747365192016E-14</c:v>
                </c:pt>
                <c:pt idx="8">
                  <c:v>4.1303031042799044E-12</c:v>
                </c:pt>
                <c:pt idx="9">
                  <c:v>1.7054890270714933E-10</c:v>
                </c:pt>
                <c:pt idx="10">
                  <c:v>3.2907078354623523E-9</c:v>
                </c:pt>
                <c:pt idx="11">
                  <c:v>2.0671992153917717E-5</c:v>
                </c:pt>
                <c:pt idx="12">
                  <c:v>1.442411492342027E-3</c:v>
                </c:pt>
                <c:pt idx="13">
                  <c:v>1.7076274319982515E-2</c:v>
                </c:pt>
                <c:pt idx="14">
                  <c:v>8.4346532378241773E-2</c:v>
                </c:pt>
                <c:pt idx="15">
                  <c:v>0.25466285564173097</c:v>
                </c:pt>
                <c:pt idx="16">
                  <c:v>0.56782773515812524</c:v>
                </c:pt>
                <c:pt idx="17">
                  <c:v>1.0375450810043165</c:v>
                </c:pt>
                <c:pt idx="18">
                  <c:v>1.6526697053464381</c:v>
                </c:pt>
                <c:pt idx="19">
                  <c:v>3.2035918979053672</c:v>
                </c:pt>
                <c:pt idx="20">
                  <c:v>4.9587964358811227</c:v>
                </c:pt>
                <c:pt idx="21">
                  <c:v>6.6989666940013519</c:v>
                </c:pt>
                <c:pt idx="22">
                  <c:v>8.2896961806213323</c:v>
                </c:pt>
                <c:pt idx="23">
                  <c:v>9.6674078523089708</c:v>
                </c:pt>
              </c:numCache>
            </c:numRef>
          </c:yVal>
          <c:smooth val="1"/>
          <c:extLst>
            <c:ext xmlns:c16="http://schemas.microsoft.com/office/drawing/2014/chart" uri="{C3380CC4-5D6E-409C-BE32-E72D297353CC}">
              <c16:uniqueId val="{00000013-AE2E-4167-9037-7A0E2914D06D}"/>
            </c:ext>
          </c:extLst>
        </c:ser>
        <c:ser>
          <c:idx val="20"/>
          <c:order val="20"/>
          <c:spPr>
            <a:ln w="19050" cap="rnd">
              <a:solidFill>
                <a:schemeClr val="accent3">
                  <a:lumMod val="80000"/>
                </a:schemeClr>
              </a:solidFill>
              <a:round/>
            </a:ln>
            <a:effectLst/>
          </c:spPr>
          <c:marker>
            <c:symbol val="none"/>
          </c:marker>
          <c:xVal>
            <c:numRef>
              <c:f>Rauscher!$EV$1:$FS$1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Rauscher!$EV$27:$FS$27</c:f>
              <c:numCache>
                <c:formatCode>0E+00</c:formatCode>
                <c:ptCount val="24"/>
                <c:pt idx="0">
                  <c:v>2.6862988431752801E-123</c:v>
                </c:pt>
                <c:pt idx="1">
                  <c:v>5.6612390606106689E-81</c:v>
                </c:pt>
                <c:pt idx="2">
                  <c:v>7.2351979662197893E-60</c:v>
                </c:pt>
                <c:pt idx="3">
                  <c:v>7.749265827706082E-39</c:v>
                </c:pt>
                <c:pt idx="4">
                  <c:v>2.2326773603907332E-28</c:v>
                </c:pt>
                <c:pt idx="5">
                  <c:v>3.9052159803136258E-22</c:v>
                </c:pt>
                <c:pt idx="6">
                  <c:v>5.3909163689044316E-18</c:v>
                </c:pt>
                <c:pt idx="7">
                  <c:v>4.7123207414570631E-15</c:v>
                </c:pt>
                <c:pt idx="8">
                  <c:v>7.3746471691202615E-13</c:v>
                </c:pt>
                <c:pt idx="9">
                  <c:v>3.6771220826469237E-11</c:v>
                </c:pt>
                <c:pt idx="10">
                  <c:v>8.2502722817690474E-10</c:v>
                </c:pt>
                <c:pt idx="11">
                  <c:v>8.1493092537052155E-6</c:v>
                </c:pt>
                <c:pt idx="12">
                  <c:v>7.1302933372454518E-4</c:v>
                </c:pt>
                <c:pt idx="13">
                  <c:v>9.6689474334815222E-3</c:v>
                </c:pt>
                <c:pt idx="14">
                  <c:v>5.2283567235044077E-2</c:v>
                </c:pt>
                <c:pt idx="15">
                  <c:v>0.16840055300250267</c:v>
                </c:pt>
                <c:pt idx="16">
                  <c:v>0.3941435807317239</c:v>
                </c:pt>
                <c:pt idx="17">
                  <c:v>0.7478677250712269</c:v>
                </c:pt>
                <c:pt idx="18">
                  <c:v>1.2277440811836815</c:v>
                </c:pt>
                <c:pt idx="19">
                  <c:v>2.4900892914910413</c:v>
                </c:pt>
                <c:pt idx="20">
                  <c:v>3.9810165170770584</c:v>
                </c:pt>
                <c:pt idx="21">
                  <c:v>5.5100493865041091</c:v>
                </c:pt>
                <c:pt idx="22">
                  <c:v>6.9482632832069298</c:v>
                </c:pt>
                <c:pt idx="23">
                  <c:v>8.2262078276866841</c:v>
                </c:pt>
              </c:numCache>
            </c:numRef>
          </c:yVal>
          <c:smooth val="1"/>
          <c:extLst>
            <c:ext xmlns:c16="http://schemas.microsoft.com/office/drawing/2014/chart" uri="{C3380CC4-5D6E-409C-BE32-E72D297353CC}">
              <c16:uniqueId val="{00000014-AE2E-4167-9037-7A0E2914D06D}"/>
            </c:ext>
          </c:extLst>
        </c:ser>
        <c:ser>
          <c:idx val="21"/>
          <c:order val="21"/>
          <c:spPr>
            <a:ln w="19050" cap="rnd">
              <a:solidFill>
                <a:schemeClr val="accent4">
                  <a:lumMod val="80000"/>
                </a:schemeClr>
              </a:solidFill>
              <a:round/>
            </a:ln>
            <a:effectLst/>
          </c:spPr>
          <c:marker>
            <c:symbol val="none"/>
          </c:marker>
          <c:xVal>
            <c:numRef>
              <c:f>Rauscher!$EV$1:$FS$1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Rauscher!$EV$28:$FS$28</c:f>
              <c:numCache>
                <c:formatCode>0E+00</c:formatCode>
                <c:ptCount val="24"/>
                <c:pt idx="0">
                  <c:v>3.8994774156928216E-127</c:v>
                </c:pt>
                <c:pt idx="1">
                  <c:v>1.5543914640872355E-83</c:v>
                </c:pt>
                <c:pt idx="2">
                  <c:v>8.6396816211081072E-62</c:v>
                </c:pt>
                <c:pt idx="3">
                  <c:v>4.024447729376685E-40</c:v>
                </c:pt>
                <c:pt idx="4">
                  <c:v>2.4180813450455553E-29</c:v>
                </c:pt>
                <c:pt idx="5">
                  <c:v>6.5736945324288073E-23</c:v>
                </c:pt>
                <c:pt idx="6">
                  <c:v>1.2176058849137585E-18</c:v>
                </c:pt>
                <c:pt idx="7">
                  <c:v>1.313042428894435E-15</c:v>
                </c:pt>
                <c:pt idx="8">
                  <c:v>2.4053871899459194E-13</c:v>
                </c:pt>
                <c:pt idx="9">
                  <c:v>1.3556627517320796E-11</c:v>
                </c:pt>
                <c:pt idx="10">
                  <c:v>3.3548398292894275E-10</c:v>
                </c:pt>
                <c:pt idx="11">
                  <c:v>4.4463535245824866E-6</c:v>
                </c:pt>
                <c:pt idx="12">
                  <c:v>4.5064071696165111E-4</c:v>
                </c:pt>
                <c:pt idx="13">
                  <c:v>6.674306338878006E-3</c:v>
                </c:pt>
                <c:pt idx="14">
                  <c:v>3.8276135618838671E-2</c:v>
                </c:pt>
                <c:pt idx="15">
                  <c:v>0.12857198276900478</c:v>
                </c:pt>
                <c:pt idx="16">
                  <c:v>0.31055408895902115</c:v>
                </c:pt>
                <c:pt idx="17">
                  <c:v>0.60387570683639213</c:v>
                </c:pt>
                <c:pt idx="18">
                  <c:v>1.0109800731404361</c:v>
                </c:pt>
                <c:pt idx="19">
                  <c:v>2.1116290853156627</c:v>
                </c:pt>
                <c:pt idx="20">
                  <c:v>3.4475984074578703</c:v>
                </c:pt>
                <c:pt idx="21">
                  <c:v>4.8475038915347719</c:v>
                </c:pt>
                <c:pt idx="22">
                  <c:v>6.1881228657333818</c:v>
                </c:pt>
                <c:pt idx="23">
                  <c:v>7.3984088657990466</c:v>
                </c:pt>
              </c:numCache>
            </c:numRef>
          </c:yVal>
          <c:smooth val="1"/>
          <c:extLst>
            <c:ext xmlns:c16="http://schemas.microsoft.com/office/drawing/2014/chart" uri="{C3380CC4-5D6E-409C-BE32-E72D297353CC}">
              <c16:uniqueId val="{00000015-AE2E-4167-9037-7A0E2914D06D}"/>
            </c:ext>
          </c:extLst>
        </c:ser>
        <c:ser>
          <c:idx val="22"/>
          <c:order val="22"/>
          <c:spPr>
            <a:ln w="19050" cap="rnd">
              <a:solidFill>
                <a:schemeClr val="accent5">
                  <a:lumMod val="80000"/>
                </a:schemeClr>
              </a:solidFill>
              <a:round/>
            </a:ln>
            <a:effectLst/>
          </c:spPr>
          <c:marker>
            <c:symbol val="none"/>
          </c:marker>
          <c:xVal>
            <c:numRef>
              <c:f>Rauscher!$EV$1:$FS$1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Rauscher!$EV$29:$FS$29</c:f>
              <c:numCache>
                <c:formatCode>0E+00</c:formatCode>
                <c:ptCount val="24"/>
                <c:pt idx="0">
                  <c:v>6.6579407348112014E-129</c:v>
                </c:pt>
                <c:pt idx="1">
                  <c:v>1.0277617617132828E-84</c:v>
                </c:pt>
                <c:pt idx="2">
                  <c:v>1.1241624127049306E-62</c:v>
                </c:pt>
                <c:pt idx="3">
                  <c:v>1.0304736266917355E-40</c:v>
                </c:pt>
                <c:pt idx="4">
                  <c:v>8.6856261240419539E-30</c:v>
                </c:pt>
                <c:pt idx="5">
                  <c:v>2.8929406528809221E-23</c:v>
                </c:pt>
                <c:pt idx="6">
                  <c:v>6.1353112144378487E-19</c:v>
                </c:pt>
                <c:pt idx="7">
                  <c:v>7.2880025208854966E-16</c:v>
                </c:pt>
                <c:pt idx="8">
                  <c:v>1.4355379226141167E-13</c:v>
                </c:pt>
                <c:pt idx="9">
                  <c:v>8.5601481004244331E-12</c:v>
                </c:pt>
                <c:pt idx="10">
                  <c:v>2.2161612488861826E-10</c:v>
                </c:pt>
                <c:pt idx="11">
                  <c:v>3.3630506642592584E-6</c:v>
                </c:pt>
                <c:pt idx="12">
                  <c:v>3.6472016531277466E-4</c:v>
                </c:pt>
                <c:pt idx="13">
                  <c:v>5.6256853643030548E-3</c:v>
                </c:pt>
                <c:pt idx="14">
                  <c:v>3.314800215572461E-2</c:v>
                </c:pt>
                <c:pt idx="15">
                  <c:v>0.11352083953202764</c:v>
                </c:pt>
                <c:pt idx="16">
                  <c:v>0.2782059980157911</c:v>
                </c:pt>
                <c:pt idx="17">
                  <c:v>0.54711268454460793</c:v>
                </c:pt>
                <c:pt idx="18">
                  <c:v>0.92425500441544317</c:v>
                </c:pt>
                <c:pt idx="19">
                  <c:v>1.9568017850863144</c:v>
                </c:pt>
                <c:pt idx="20">
                  <c:v>3.2258625713082494</c:v>
                </c:pt>
                <c:pt idx="21">
                  <c:v>4.568749520301556</c:v>
                </c:pt>
                <c:pt idx="22">
                  <c:v>5.8652712855756235</c:v>
                </c:pt>
                <c:pt idx="23">
                  <c:v>7.0441322306111882</c:v>
                </c:pt>
              </c:numCache>
            </c:numRef>
          </c:yVal>
          <c:smooth val="1"/>
          <c:extLst>
            <c:ext xmlns:c16="http://schemas.microsoft.com/office/drawing/2014/chart" uri="{C3380CC4-5D6E-409C-BE32-E72D297353CC}">
              <c16:uniqueId val="{00000016-AE2E-4167-9037-7A0E2914D06D}"/>
            </c:ext>
          </c:extLst>
        </c:ser>
        <c:ser>
          <c:idx val="23"/>
          <c:order val="23"/>
          <c:spPr>
            <a:ln w="19050" cap="rnd">
              <a:solidFill>
                <a:schemeClr val="accent6">
                  <a:lumMod val="80000"/>
                </a:schemeClr>
              </a:solidFill>
              <a:round/>
            </a:ln>
            <a:effectLst/>
          </c:spPr>
          <c:marker>
            <c:symbol val="none"/>
          </c:marker>
          <c:xVal>
            <c:numRef>
              <c:f>Rauscher!$EV$1:$FS$1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Rauscher!$EV$30:$FS$30</c:f>
              <c:numCache>
                <c:formatCode>0E+00</c:formatCode>
                <c:ptCount val="24"/>
                <c:pt idx="0">
                  <c:v>2.3360250493739863E-134</c:v>
                </c:pt>
                <c:pt idx="1">
                  <c:v>2.3519360692156302E-88</c:v>
                </c:pt>
                <c:pt idx="2">
                  <c:v>2.0775900676495305E-65</c:v>
                </c:pt>
                <c:pt idx="3">
                  <c:v>1.5380321884644692E-42</c:v>
                </c:pt>
                <c:pt idx="4">
                  <c:v>3.6840757056507258E-31</c:v>
                </c:pt>
                <c:pt idx="5">
                  <c:v>2.296287503937937E-24</c:v>
                </c:pt>
                <c:pt idx="6">
                  <c:v>7.3954206896542453E-20</c:v>
                </c:pt>
                <c:pt idx="7">
                  <c:v>1.1839530440493396E-16</c:v>
                </c:pt>
                <c:pt idx="8">
                  <c:v>2.9170266189381389E-14</c:v>
                </c:pt>
                <c:pt idx="9">
                  <c:v>2.0701738242543048E-12</c:v>
                </c:pt>
                <c:pt idx="10">
                  <c:v>6.1603691970820323E-11</c:v>
                </c:pt>
                <c:pt idx="11">
                  <c:v>1.4196403760111375E-6</c:v>
                </c:pt>
                <c:pt idx="12">
                  <c:v>1.8972496570541372E-4</c:v>
                </c:pt>
                <c:pt idx="13">
                  <c:v>3.3172027034598841E-3</c:v>
                </c:pt>
                <c:pt idx="14">
                  <c:v>2.124916357429546E-2</c:v>
                </c:pt>
                <c:pt idx="15">
                  <c:v>7.7246713469454401E-2</c:v>
                </c:pt>
                <c:pt idx="16">
                  <c:v>0.19797523056419089</c:v>
                </c:pt>
                <c:pt idx="17">
                  <c:v>0.40312628342056134</c:v>
                </c:pt>
                <c:pt idx="18">
                  <c:v>0.70024837794062389</c:v>
                </c:pt>
                <c:pt idx="19">
                  <c:v>1.5457921286108023</c:v>
                </c:pt>
                <c:pt idx="20">
                  <c:v>2.625488285829725</c:v>
                </c:pt>
                <c:pt idx="21">
                  <c:v>3.8026079154739763</c:v>
                </c:pt>
                <c:pt idx="22">
                  <c:v>4.9674360486079729</c:v>
                </c:pt>
                <c:pt idx="23">
                  <c:v>6.0495025644785105</c:v>
                </c:pt>
              </c:numCache>
            </c:numRef>
          </c:yVal>
          <c:smooth val="1"/>
          <c:extLst>
            <c:ext xmlns:c16="http://schemas.microsoft.com/office/drawing/2014/chart" uri="{C3380CC4-5D6E-409C-BE32-E72D297353CC}">
              <c16:uniqueId val="{00000017-AE2E-4167-9037-7A0E2914D06D}"/>
            </c:ext>
          </c:extLst>
        </c:ser>
        <c:ser>
          <c:idx val="24"/>
          <c:order val="24"/>
          <c:spPr>
            <a:ln w="19050" cap="rnd">
              <a:solidFill>
                <a:schemeClr val="accent1">
                  <a:lumMod val="60000"/>
                  <a:lumOff val="40000"/>
                </a:schemeClr>
              </a:solidFill>
              <a:round/>
            </a:ln>
            <a:effectLst/>
          </c:spPr>
          <c:marker>
            <c:symbol val="none"/>
          </c:marker>
          <c:xVal>
            <c:numRef>
              <c:f>Rauscher!$EV$1:$FS$1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Rauscher!$EV$31:$FS$31</c:f>
              <c:numCache>
                <c:formatCode>0E+00</c:formatCode>
                <c:ptCount val="24"/>
                <c:pt idx="0">
                  <c:v>1.034948604605799E-134</c:v>
                </c:pt>
                <c:pt idx="1">
                  <c:v>1.3660497238445133E-88</c:v>
                </c:pt>
                <c:pt idx="2">
                  <c:v>1.3816584882609712E-65</c:v>
                </c:pt>
                <c:pt idx="3">
                  <c:v>1.1711327540696366E-42</c:v>
                </c:pt>
                <c:pt idx="4">
                  <c:v>3.0017130670053693E-31</c:v>
                </c:pt>
                <c:pt idx="5">
                  <c:v>1.9485288853738359E-24</c:v>
                </c:pt>
                <c:pt idx="6">
                  <c:v>6.447679484748617E-20</c:v>
                </c:pt>
                <c:pt idx="7">
                  <c:v>1.0523858839887485E-16</c:v>
                </c:pt>
                <c:pt idx="8">
                  <c:v>2.6307580755060226E-14</c:v>
                </c:pt>
                <c:pt idx="9">
                  <c:v>1.8881970759229772E-12</c:v>
                </c:pt>
                <c:pt idx="10">
                  <c:v>5.6697934604049196E-11</c:v>
                </c:pt>
                <c:pt idx="11">
                  <c:v>1.3424521395733428E-6</c:v>
                </c:pt>
                <c:pt idx="12">
                  <c:v>1.8185487057135834E-4</c:v>
                </c:pt>
                <c:pt idx="13">
                  <c:v>3.2055345046078398E-3</c:v>
                </c:pt>
                <c:pt idx="14">
                  <c:v>2.064535139562941E-2</c:v>
                </c:pt>
                <c:pt idx="15">
                  <c:v>7.5342572793679952E-2</c:v>
                </c:pt>
                <c:pt idx="16">
                  <c:v>0.19365614824243133</c:v>
                </c:pt>
                <c:pt idx="17">
                  <c:v>0.39522239390228836</c:v>
                </c:pt>
                <c:pt idx="18">
                  <c:v>0.68775940706181804</c:v>
                </c:pt>
                <c:pt idx="19">
                  <c:v>1.5223395008689913</c:v>
                </c:pt>
                <c:pt idx="20">
                  <c:v>2.5906605256196182</c:v>
                </c:pt>
                <c:pt idx="21">
                  <c:v>3.7576123029847142</c:v>
                </c:pt>
                <c:pt idx="22">
                  <c:v>4.9141986091756005</c:v>
                </c:pt>
                <c:pt idx="23">
                  <c:v>5.9900725740032215</c:v>
                </c:pt>
              </c:numCache>
            </c:numRef>
          </c:yVal>
          <c:smooth val="1"/>
          <c:extLst>
            <c:ext xmlns:c16="http://schemas.microsoft.com/office/drawing/2014/chart" uri="{C3380CC4-5D6E-409C-BE32-E72D297353CC}">
              <c16:uniqueId val="{00000018-AE2E-4167-9037-7A0E2914D06D}"/>
            </c:ext>
          </c:extLst>
        </c:ser>
        <c:ser>
          <c:idx val="25"/>
          <c:order val="25"/>
          <c:spPr>
            <a:ln w="19050" cap="rnd">
              <a:solidFill>
                <a:schemeClr val="accent2">
                  <a:lumMod val="60000"/>
                  <a:lumOff val="40000"/>
                </a:schemeClr>
              </a:solidFill>
              <a:round/>
            </a:ln>
            <a:effectLst/>
          </c:spPr>
          <c:marker>
            <c:symbol val="none"/>
          </c:marker>
          <c:xVal>
            <c:numRef>
              <c:f>Rauscher!$EV$1:$FS$1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Rauscher!$EV$32:$FS$32</c:f>
              <c:numCache>
                <c:formatCode>0E+00</c:formatCode>
                <c:ptCount val="24"/>
                <c:pt idx="0">
                  <c:v>1.4309743856354786E-140</c:v>
                </c:pt>
                <c:pt idx="1">
                  <c:v>1.6787063632345788E-92</c:v>
                </c:pt>
                <c:pt idx="2">
                  <c:v>1.6006873558110595E-68</c:v>
                </c:pt>
                <c:pt idx="3">
                  <c:v>1.2791147541640574E-44</c:v>
                </c:pt>
                <c:pt idx="4">
                  <c:v>1.0066334200687907E-32</c:v>
                </c:pt>
                <c:pt idx="5">
                  <c:v>1.2809385325710515E-25</c:v>
                </c:pt>
                <c:pt idx="6">
                  <c:v>6.639026429365734E-21</c:v>
                </c:pt>
                <c:pt idx="7">
                  <c:v>1.4930543766185608E-17</c:v>
                </c:pt>
                <c:pt idx="8">
                  <c:v>4.7465850090248178E-15</c:v>
                </c:pt>
                <c:pt idx="9">
                  <c:v>4.1072153064900882E-13</c:v>
                </c:pt>
                <c:pt idx="10">
                  <c:v>1.4322776867469123E-11</c:v>
                </c:pt>
                <c:pt idx="11">
                  <c:v>5.3117584091088453E-7</c:v>
                </c:pt>
                <c:pt idx="12">
                  <c:v>9.0054246645004458E-5</c:v>
                </c:pt>
                <c:pt idx="13">
                  <c:v>1.816115942811796E-3</c:v>
                </c:pt>
                <c:pt idx="14">
                  <c:v>1.2795029665230136E-2</c:v>
                </c:pt>
                <c:pt idx="15">
                  <c:v>4.9785101289174065E-2</c:v>
                </c:pt>
                <c:pt idx="16">
                  <c:v>0.13426727855574935</c:v>
                </c:pt>
                <c:pt idx="17">
                  <c:v>0.28445947274624728</c:v>
                </c:pt>
                <c:pt idx="18">
                  <c:v>0.5100436715088712</c:v>
                </c:pt>
                <c:pt idx="19">
                  <c:v>1.1807835438065672</c:v>
                </c:pt>
                <c:pt idx="20">
                  <c:v>2.0748621516743895</c:v>
                </c:pt>
                <c:pt idx="21">
                  <c:v>3.082695894644349</c:v>
                </c:pt>
                <c:pt idx="22">
                  <c:v>4.1076307788462501</c:v>
                </c:pt>
                <c:pt idx="23">
                  <c:v>5.082375663847877</c:v>
                </c:pt>
              </c:numCache>
            </c:numRef>
          </c:yVal>
          <c:smooth val="1"/>
          <c:extLst>
            <c:ext xmlns:c16="http://schemas.microsoft.com/office/drawing/2014/chart" uri="{C3380CC4-5D6E-409C-BE32-E72D297353CC}">
              <c16:uniqueId val="{00000019-AE2E-4167-9037-7A0E2914D06D}"/>
            </c:ext>
          </c:extLst>
        </c:ser>
        <c:ser>
          <c:idx val="26"/>
          <c:order val="26"/>
          <c:spPr>
            <a:ln w="19050" cap="rnd">
              <a:solidFill>
                <a:schemeClr val="accent3">
                  <a:lumMod val="60000"/>
                  <a:lumOff val="40000"/>
                </a:schemeClr>
              </a:solidFill>
              <a:round/>
            </a:ln>
            <a:effectLst/>
          </c:spPr>
          <c:marker>
            <c:symbol val="none"/>
          </c:marker>
          <c:xVal>
            <c:numRef>
              <c:f>Rauscher!$EV$1:$FS$1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Rauscher!$EV$33:$FS$33</c:f>
              <c:numCache>
                <c:formatCode>0E+00</c:formatCode>
                <c:ptCount val="24"/>
                <c:pt idx="0">
                  <c:v>3.8883131872599984E-142</c:v>
                </c:pt>
                <c:pt idx="1">
                  <c:v>1.5132226018065263E-93</c:v>
                </c:pt>
                <c:pt idx="2">
                  <c:v>2.6280519708042812E-69</c:v>
                </c:pt>
                <c:pt idx="3">
                  <c:v>3.8250427698450888E-45</c:v>
                </c:pt>
                <c:pt idx="4">
                  <c:v>4.0625414781177814E-33</c:v>
                </c:pt>
                <c:pt idx="5">
                  <c:v>6.1883455906477231E-26</c:v>
                </c:pt>
                <c:pt idx="6">
                  <c:v>3.6160176111002939E-21</c:v>
                </c:pt>
                <c:pt idx="7">
                  <c:v>8.8593461728306939E-18</c:v>
                </c:pt>
                <c:pt idx="8">
                  <c:v>3.0033589516268581E-15</c:v>
                </c:pt>
                <c:pt idx="9">
                  <c:v>2.7319540679355042E-13</c:v>
                </c:pt>
                <c:pt idx="10">
                  <c:v>9.9154654700453111E-12</c:v>
                </c:pt>
                <c:pt idx="11">
                  <c:v>4.1457591206788275E-7</c:v>
                </c:pt>
                <c:pt idx="12">
                  <c:v>7.4629388556545899E-5</c:v>
                </c:pt>
                <c:pt idx="13">
                  <c:v>1.5601746531748925E-3</c:v>
                </c:pt>
                <c:pt idx="14">
                  <c:v>1.1258665554265202E-2</c:v>
                </c:pt>
                <c:pt idx="15">
                  <c:v>4.4564085392373907E-2</c:v>
                </c:pt>
                <c:pt idx="16">
                  <c:v>0.12174069455591686</c:v>
                </c:pt>
                <c:pt idx="17">
                  <c:v>0.26051094767027522</c:v>
                </c:pt>
                <c:pt idx="18">
                  <c:v>0.47085255642208967</c:v>
                </c:pt>
                <c:pt idx="19">
                  <c:v>1.1032040520406234</c:v>
                </c:pt>
                <c:pt idx="20">
                  <c:v>1.9552162399205482</c:v>
                </c:pt>
                <c:pt idx="21">
                  <c:v>2.9236556800342033</c:v>
                </c:pt>
                <c:pt idx="22">
                  <c:v>3.9152268851135497</c:v>
                </c:pt>
                <c:pt idx="23">
                  <c:v>4.8637169566677949</c:v>
                </c:pt>
              </c:numCache>
            </c:numRef>
          </c:yVal>
          <c:smooth val="1"/>
          <c:extLst>
            <c:ext xmlns:c16="http://schemas.microsoft.com/office/drawing/2014/chart" uri="{C3380CC4-5D6E-409C-BE32-E72D297353CC}">
              <c16:uniqueId val="{0000001A-AE2E-4167-9037-7A0E2914D06D}"/>
            </c:ext>
          </c:extLst>
        </c:ser>
        <c:ser>
          <c:idx val="27"/>
          <c:order val="27"/>
          <c:spPr>
            <a:ln w="19050" cap="rnd">
              <a:solidFill>
                <a:schemeClr val="accent4">
                  <a:lumMod val="60000"/>
                  <a:lumOff val="40000"/>
                </a:schemeClr>
              </a:solidFill>
              <a:round/>
            </a:ln>
            <a:effectLst/>
          </c:spPr>
          <c:marker>
            <c:symbol val="none"/>
          </c:marker>
          <c:xVal>
            <c:numRef>
              <c:f>Rauscher!$EV$1:$FS$1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Rauscher!$EV$34:$FS$34</c:f>
              <c:numCache>
                <c:formatCode>0E+00</c:formatCode>
                <c:ptCount val="24"/>
                <c:pt idx="0">
                  <c:v>6.4795768364197888E-145</c:v>
                </c:pt>
                <c:pt idx="1">
                  <c:v>2.1168297320062425E-95</c:v>
                </c:pt>
                <c:pt idx="2">
                  <c:v>1.0651625960087213E-70</c:v>
                </c:pt>
                <c:pt idx="3">
                  <c:v>4.4917658033528213E-46</c:v>
                </c:pt>
                <c:pt idx="4">
                  <c:v>8.120411589014277E-34</c:v>
                </c:pt>
                <c:pt idx="5">
                  <c:v>1.7019799847957209E-26</c:v>
                </c:pt>
                <c:pt idx="6">
                  <c:v>1.2302976558981694E-21</c:v>
                </c:pt>
                <c:pt idx="7">
                  <c:v>3.5089822161703189E-18</c:v>
                </c:pt>
                <c:pt idx="8">
                  <c:v>1.3331733176195198E-15</c:v>
                </c:pt>
                <c:pt idx="9">
                  <c:v>1.3251122530104311E-13</c:v>
                </c:pt>
                <c:pt idx="10">
                  <c:v>5.1628832742197903E-12</c:v>
                </c:pt>
                <c:pt idx="11">
                  <c:v>2.6704412930341783E-7</c:v>
                </c:pt>
                <c:pt idx="12">
                  <c:v>5.3467359703015734E-5</c:v>
                </c:pt>
                <c:pt idx="13">
                  <c:v>1.1914395271864812E-3</c:v>
                </c:pt>
                <c:pt idx="14">
                  <c:v>8.9715123333550788E-3</c:v>
                </c:pt>
                <c:pt idx="15">
                  <c:v>3.6606963403978822E-2</c:v>
                </c:pt>
                <c:pt idx="16">
                  <c:v>0.10230914561213053</c:v>
                </c:pt>
                <c:pt idx="17">
                  <c:v>0.22284589697478366</c:v>
                </c:pt>
                <c:pt idx="18">
                  <c:v>0.40852964903096745</c:v>
                </c:pt>
                <c:pt idx="19">
                  <c:v>0.97776496922608824</c:v>
                </c:pt>
                <c:pt idx="20">
                  <c:v>1.7594357194855021</c:v>
                </c:pt>
                <c:pt idx="21">
                  <c:v>2.661060943098446</c:v>
                </c:pt>
                <c:pt idx="22">
                  <c:v>3.5953031989657473</c:v>
                </c:pt>
                <c:pt idx="23">
                  <c:v>4.4980768649736618</c:v>
                </c:pt>
              </c:numCache>
            </c:numRef>
          </c:yVal>
          <c:smooth val="1"/>
          <c:extLst>
            <c:ext xmlns:c16="http://schemas.microsoft.com/office/drawing/2014/chart" uri="{C3380CC4-5D6E-409C-BE32-E72D297353CC}">
              <c16:uniqueId val="{0000001B-AE2E-4167-9037-7A0E2914D06D}"/>
            </c:ext>
          </c:extLst>
        </c:ser>
        <c:ser>
          <c:idx val="28"/>
          <c:order val="28"/>
          <c:spPr>
            <a:ln w="19050" cap="rnd">
              <a:solidFill>
                <a:schemeClr val="accent5">
                  <a:lumMod val="60000"/>
                  <a:lumOff val="40000"/>
                </a:schemeClr>
              </a:solidFill>
              <a:round/>
            </a:ln>
            <a:effectLst/>
          </c:spPr>
          <c:marker>
            <c:symbol val="none"/>
          </c:marker>
          <c:xVal>
            <c:numRef>
              <c:f>Rauscher!$EV$1:$FS$1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Rauscher!$EV$35:$FS$35</c:f>
              <c:numCache>
                <c:formatCode>0E+00</c:formatCode>
                <c:ptCount val="24"/>
                <c:pt idx="0">
                  <c:v>2.1187916933676314E-148</c:v>
                </c:pt>
                <c:pt idx="1">
                  <c:v>9.9867610916435242E-98</c:v>
                </c:pt>
                <c:pt idx="2">
                  <c:v>1.9087682368582031E-72</c:v>
                </c:pt>
                <c:pt idx="3">
                  <c:v>3.0574048814069421E-47</c:v>
                </c:pt>
                <c:pt idx="4">
                  <c:v>1.0772417372265812E-34</c:v>
                </c:pt>
                <c:pt idx="5">
                  <c:v>3.3695285866349974E-27</c:v>
                </c:pt>
                <c:pt idx="6">
                  <c:v>3.1808603668553436E-22</c:v>
                </c:pt>
                <c:pt idx="7">
                  <c:v>1.0977801397343245E-18</c:v>
                </c:pt>
                <c:pt idx="8">
                  <c:v>4.8119450684096076E-16</c:v>
                </c:pt>
                <c:pt idx="9">
                  <c:v>5.3454786287612765E-14</c:v>
                </c:pt>
                <c:pt idx="10">
                  <c:v>2.2764920499399867E-12</c:v>
                </c:pt>
                <c:pt idx="11">
                  <c:v>1.5377175753225181E-7</c:v>
                </c:pt>
                <c:pt idx="12">
                  <c:v>3.5183750931259156E-5</c:v>
                </c:pt>
                <c:pt idx="13">
                  <c:v>8.4937860380077275E-4</c:v>
                </c:pt>
                <c:pt idx="14">
                  <c:v>6.7465060384801299E-3</c:v>
                </c:pt>
                <c:pt idx="15">
                  <c:v>2.8598082770495126E-2</c:v>
                </c:pt>
                <c:pt idx="16">
                  <c:v>8.2244646956440556E-2</c:v>
                </c:pt>
                <c:pt idx="17">
                  <c:v>0.18317145748275485</c:v>
                </c:pt>
                <c:pt idx="18">
                  <c:v>0.34182570681436175</c:v>
                </c:pt>
                <c:pt idx="19">
                  <c:v>0.84024818744007723</c:v>
                </c:pt>
                <c:pt idx="20">
                  <c:v>1.5410846503255011</c:v>
                </c:pt>
                <c:pt idx="21">
                  <c:v>2.3643833668376919</c:v>
                </c:pt>
                <c:pt idx="22">
                  <c:v>3.2301938343506142</c:v>
                </c:pt>
                <c:pt idx="23">
                  <c:v>4.0774056992174748</c:v>
                </c:pt>
              </c:numCache>
            </c:numRef>
          </c:yVal>
          <c:smooth val="1"/>
          <c:extLst>
            <c:ext xmlns:c16="http://schemas.microsoft.com/office/drawing/2014/chart" uri="{C3380CC4-5D6E-409C-BE32-E72D297353CC}">
              <c16:uniqueId val="{0000001C-AE2E-4167-9037-7A0E2914D06D}"/>
            </c:ext>
          </c:extLst>
        </c:ser>
        <c:ser>
          <c:idx val="29"/>
          <c:order val="29"/>
          <c:spPr>
            <a:ln w="19050" cap="rnd">
              <a:solidFill>
                <a:schemeClr val="accent6">
                  <a:lumMod val="60000"/>
                  <a:lumOff val="40000"/>
                </a:schemeClr>
              </a:solidFill>
              <a:round/>
            </a:ln>
            <a:effectLst/>
          </c:spPr>
          <c:marker>
            <c:symbol val="none"/>
          </c:marker>
          <c:xVal>
            <c:numRef>
              <c:f>Rauscher!$EV$1:$FS$1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Rauscher!$EV$36:$FS$36</c:f>
              <c:numCache>
                <c:formatCode>0E+00</c:formatCode>
                <c:ptCount val="24"/>
                <c:pt idx="0">
                  <c:v>1.1297447789519713E-150</c:v>
                </c:pt>
                <c:pt idx="1">
                  <c:v>3.0360915372485435E-99</c:v>
                </c:pt>
                <c:pt idx="2">
                  <c:v>1.3856146287877912E-73</c:v>
                </c:pt>
                <c:pt idx="3">
                  <c:v>5.2995778307931593E-48</c:v>
                </c:pt>
                <c:pt idx="4">
                  <c:v>2.8853667412102573E-35</c:v>
                </c:pt>
                <c:pt idx="5">
                  <c:v>1.1718086863891121E-27</c:v>
                </c:pt>
                <c:pt idx="6">
                  <c:v>1.316533712721398E-22</c:v>
                </c:pt>
                <c:pt idx="7">
                  <c:v>5.1452041940599225E-19</c:v>
                </c:pt>
                <c:pt idx="8">
                  <c:v>2.4757558025173747E-16</c:v>
                </c:pt>
                <c:pt idx="9">
                  <c:v>2.9571521068444946E-14</c:v>
                </c:pt>
                <c:pt idx="10">
                  <c:v>1.3346062108730366E-12</c:v>
                </c:pt>
                <c:pt idx="11">
                  <c:v>1.0729102484797625E-7</c:v>
                </c:pt>
                <c:pt idx="12">
                  <c:v>2.6781127626250761E-5</c:v>
                </c:pt>
                <c:pt idx="13">
                  <c:v>6.8118955772424918E-4</c:v>
                </c:pt>
                <c:pt idx="14">
                  <c:v>5.6022894166391597E-3</c:v>
                </c:pt>
                <c:pt idx="15">
                  <c:v>2.4345770257390213E-2</c:v>
                </c:pt>
                <c:pt idx="16">
                  <c:v>7.1333612976974881E-2</c:v>
                </c:pt>
                <c:pt idx="17">
                  <c:v>0.1611923273714311</c:v>
                </c:pt>
                <c:pt idx="18">
                  <c:v>0.3043205448110971</c:v>
                </c:pt>
                <c:pt idx="19">
                  <c:v>0.76119182906915595</c:v>
                </c:pt>
                <c:pt idx="20">
                  <c:v>1.4135559883961293</c:v>
                </c:pt>
                <c:pt idx="21">
                  <c:v>2.1890435685848759</c:v>
                </c:pt>
                <c:pt idx="22">
                  <c:v>3.0124169733456641</c:v>
                </c:pt>
                <c:pt idx="23">
                  <c:v>3.8246387554185817</c:v>
                </c:pt>
              </c:numCache>
            </c:numRef>
          </c:yVal>
          <c:smooth val="1"/>
          <c:extLst>
            <c:ext xmlns:c16="http://schemas.microsoft.com/office/drawing/2014/chart" uri="{C3380CC4-5D6E-409C-BE32-E72D297353CC}">
              <c16:uniqueId val="{0000001D-AE2E-4167-9037-7A0E2914D06D}"/>
            </c:ext>
          </c:extLst>
        </c:ser>
        <c:ser>
          <c:idx val="30"/>
          <c:order val="30"/>
          <c:spPr>
            <a:ln w="19050" cap="rnd">
              <a:solidFill>
                <a:schemeClr val="accent1">
                  <a:lumMod val="50000"/>
                </a:schemeClr>
              </a:solidFill>
              <a:round/>
            </a:ln>
            <a:effectLst/>
          </c:spPr>
          <c:marker>
            <c:symbol val="none"/>
          </c:marker>
          <c:xVal>
            <c:numRef>
              <c:f>Rauscher!$EV$1:$FS$1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Rauscher!$EV$37:$FS$37</c:f>
              <c:numCache>
                <c:formatCode>0E+00</c:formatCode>
                <c:ptCount val="24"/>
                <c:pt idx="0">
                  <c:v>1.359648430027546E-152</c:v>
                </c:pt>
                <c:pt idx="1">
                  <c:v>1.5891304732563514E-100</c:v>
                </c:pt>
                <c:pt idx="2">
                  <c:v>1.5124685761699258E-74</c:v>
                </c:pt>
                <c:pt idx="3">
                  <c:v>1.2063807013840679E-48</c:v>
                </c:pt>
                <c:pt idx="4">
                  <c:v>9.4851396830231507E-36</c:v>
                </c:pt>
                <c:pt idx="5">
                  <c:v>4.802409442143419E-28</c:v>
                </c:pt>
                <c:pt idx="6">
                  <c:v>6.2499176787144792E-23</c:v>
                </c:pt>
                <c:pt idx="7">
                  <c:v>2.7129688916416765E-19</c:v>
                </c:pt>
                <c:pt idx="8">
                  <c:v>1.4123746677236963E-16</c:v>
                </c:pt>
                <c:pt idx="9">
                  <c:v>1.7935591817761076E-14</c:v>
                </c:pt>
                <c:pt idx="10">
                  <c:v>8.5011002248125847E-13</c:v>
                </c:pt>
                <c:pt idx="11">
                  <c:v>7.9163544214525593E-8</c:v>
                </c:pt>
                <c:pt idx="12">
                  <c:v>2.1267214712585888E-5</c:v>
                </c:pt>
                <c:pt idx="13">
                  <c:v>5.6532955515535327E-4</c:v>
                </c:pt>
                <c:pt idx="14">
                  <c:v>4.7881441657929161E-3</c:v>
                </c:pt>
                <c:pt idx="15">
                  <c:v>2.1249326710349178E-2</c:v>
                </c:pt>
                <c:pt idx="16">
                  <c:v>6.3249319693312239E-2</c:v>
                </c:pt>
                <c:pt idx="17">
                  <c:v>0.144685826707247</c:v>
                </c:pt>
                <c:pt idx="18">
                  <c:v>0.27584739461541796</c:v>
                </c:pt>
                <c:pt idx="19">
                  <c:v>0.70018969618702953</c:v>
                </c:pt>
                <c:pt idx="20">
                  <c:v>1.3139976883674209</c:v>
                </c:pt>
                <c:pt idx="21">
                  <c:v>2.0509542997180343</c:v>
                </c:pt>
                <c:pt idx="22">
                  <c:v>2.8397274349600883</c:v>
                </c:pt>
                <c:pt idx="23">
                  <c:v>3.6230972172869178</c:v>
                </c:pt>
              </c:numCache>
            </c:numRef>
          </c:yVal>
          <c:smooth val="1"/>
          <c:extLst>
            <c:ext xmlns:c16="http://schemas.microsoft.com/office/drawing/2014/chart" uri="{C3380CC4-5D6E-409C-BE32-E72D297353CC}">
              <c16:uniqueId val="{0000001E-AE2E-4167-9037-7A0E2914D06D}"/>
            </c:ext>
          </c:extLst>
        </c:ser>
        <c:ser>
          <c:idx val="31"/>
          <c:order val="31"/>
          <c:spPr>
            <a:ln w="19050" cap="rnd">
              <a:solidFill>
                <a:schemeClr val="accent2">
                  <a:lumMod val="50000"/>
                </a:schemeClr>
              </a:solidFill>
              <a:round/>
            </a:ln>
            <a:effectLst/>
          </c:spPr>
          <c:marker>
            <c:symbol val="none"/>
          </c:marker>
          <c:xVal>
            <c:numRef>
              <c:f>Rauscher!$EV$1:$FS$1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Rauscher!$EV$38:$FS$38</c:f>
              <c:numCache>
                <c:formatCode>0E+00</c:formatCode>
                <c:ptCount val="24"/>
                <c:pt idx="0">
                  <c:v>4.2489011487630265E-153</c:v>
                </c:pt>
                <c:pt idx="1">
                  <c:v>7.3115447027769623E-101</c:v>
                </c:pt>
                <c:pt idx="2">
                  <c:v>8.4437571701956867E-75</c:v>
                </c:pt>
                <c:pt idx="3">
                  <c:v>8.1720976418333753E-49</c:v>
                </c:pt>
                <c:pt idx="4">
                  <c:v>7.0777104616957894E-36</c:v>
                </c:pt>
                <c:pt idx="5">
                  <c:v>3.7975909431586673E-28</c:v>
                </c:pt>
                <c:pt idx="6">
                  <c:v>5.1371619125054044E-23</c:v>
                </c:pt>
                <c:pt idx="7">
                  <c:v>2.2924176366637374E-19</c:v>
                </c:pt>
                <c:pt idx="8">
                  <c:v>1.2184250639283963E-16</c:v>
                </c:pt>
                <c:pt idx="9">
                  <c:v>1.5724056616601669E-14</c:v>
                </c:pt>
                <c:pt idx="10">
                  <c:v>7.5496011769147591E-13</c:v>
                </c:pt>
                <c:pt idx="11">
                  <c:v>7.3075881227473997E-8</c:v>
                </c:pt>
                <c:pt idx="12">
                  <c:v>2.001517660059386E-5</c:v>
                </c:pt>
                <c:pt idx="13">
                  <c:v>5.3825799447237315E-4</c:v>
                </c:pt>
                <c:pt idx="14">
                  <c:v>4.5942646392026203E-3</c:v>
                </c:pt>
                <c:pt idx="15">
                  <c:v>2.0501892768959348E-2</c:v>
                </c:pt>
                <c:pt idx="16">
                  <c:v>6.1278007854104262E-2</c:v>
                </c:pt>
                <c:pt idx="17">
                  <c:v>0.14062896030532471</c:v>
                </c:pt>
                <c:pt idx="18">
                  <c:v>0.26880519605512304</c:v>
                </c:pt>
                <c:pt idx="19">
                  <c:v>0.68495885481871321</c:v>
                </c:pt>
                <c:pt idx="20">
                  <c:v>1.2889716548469234</c:v>
                </c:pt>
                <c:pt idx="21">
                  <c:v>2.016066006865016</c:v>
                </c:pt>
                <c:pt idx="22">
                  <c:v>2.7959243676253389</c:v>
                </c:pt>
                <c:pt idx="23">
                  <c:v>3.5718132828240301</c:v>
                </c:pt>
              </c:numCache>
            </c:numRef>
          </c:yVal>
          <c:smooth val="1"/>
          <c:extLst>
            <c:ext xmlns:c16="http://schemas.microsoft.com/office/drawing/2014/chart" uri="{C3380CC4-5D6E-409C-BE32-E72D297353CC}">
              <c16:uniqueId val="{0000001F-AE2E-4167-9037-7A0E2914D06D}"/>
            </c:ext>
          </c:extLst>
        </c:ser>
        <c:ser>
          <c:idx val="32"/>
          <c:order val="32"/>
          <c:spPr>
            <a:ln w="19050" cap="rnd">
              <a:solidFill>
                <a:schemeClr val="accent3">
                  <a:lumMod val="50000"/>
                </a:schemeClr>
              </a:solidFill>
              <a:round/>
            </a:ln>
            <a:effectLst/>
          </c:spPr>
          <c:marker>
            <c:symbol val="none"/>
          </c:marker>
          <c:xVal>
            <c:numRef>
              <c:f>Rauscher!$EV$1:$FS$1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Rauscher!$EV$39:$FS$39</c:f>
              <c:numCache>
                <c:formatCode>0E+00</c:formatCode>
                <c:ptCount val="24"/>
                <c:pt idx="0">
                  <c:v>1.3277682154351311E-153</c:v>
                </c:pt>
                <c:pt idx="1">
                  <c:v>3.3639874162673334E-101</c:v>
                </c:pt>
                <c:pt idx="2">
                  <c:v>4.7139041670587877E-75</c:v>
                </c:pt>
                <c:pt idx="3">
                  <c:v>5.5357740060089596E-49</c:v>
                </c:pt>
                <c:pt idx="4">
                  <c:v>5.2812593221776857E-36</c:v>
                </c:pt>
                <c:pt idx="5">
                  <c:v>3.0029826347311992E-28</c:v>
                </c:pt>
                <c:pt idx="6">
                  <c:v>4.2224824195869002E-23</c:v>
                </c:pt>
                <c:pt idx="7">
                  <c:v>1.9370387432341909E-19</c:v>
                </c:pt>
                <c:pt idx="8">
                  <c:v>1.0510983830939643E-16</c:v>
                </c:pt>
                <c:pt idx="9">
                  <c:v>1.3785074746047299E-14</c:v>
                </c:pt>
                <c:pt idx="10">
                  <c:v>6.7045328377560951E-13</c:v>
                </c:pt>
                <c:pt idx="11">
                  <c:v>6.7455681134643338E-8</c:v>
                </c:pt>
                <c:pt idx="12">
                  <c:v>1.8836659015622957E-5</c:v>
                </c:pt>
                <c:pt idx="13">
                  <c:v>5.1247764565341778E-4</c:v>
                </c:pt>
                <c:pt idx="14">
                  <c:v>4.408191336920453E-3</c:v>
                </c:pt>
                <c:pt idx="15">
                  <c:v>1.9780550801572875E-2</c:v>
                </c:pt>
                <c:pt idx="16">
                  <c:v>5.9367540392857257E-2</c:v>
                </c:pt>
                <c:pt idx="17">
                  <c:v>0.13668447245803725</c:v>
                </c:pt>
                <c:pt idx="18">
                  <c:v>0.26194014985610409</c:v>
                </c:pt>
                <c:pt idx="19">
                  <c:v>0.67005259332955358</c:v>
                </c:pt>
                <c:pt idx="20">
                  <c:v>1.2644095637953534</c:v>
                </c:pt>
                <c:pt idx="21">
                  <c:v>1.981751290944284</c:v>
                </c:pt>
                <c:pt idx="22">
                  <c:v>2.752769325258559</c:v>
                </c:pt>
                <c:pt idx="23">
                  <c:v>3.5212199003831923</c:v>
                </c:pt>
              </c:numCache>
            </c:numRef>
          </c:yVal>
          <c:smooth val="1"/>
          <c:extLst>
            <c:ext xmlns:c16="http://schemas.microsoft.com/office/drawing/2014/chart" uri="{C3380CC4-5D6E-409C-BE32-E72D297353CC}">
              <c16:uniqueId val="{00000020-AE2E-4167-9037-7A0E2914D06D}"/>
            </c:ext>
          </c:extLst>
        </c:ser>
        <c:ser>
          <c:idx val="33"/>
          <c:order val="33"/>
          <c:spPr>
            <a:ln w="19050" cap="rnd">
              <a:solidFill>
                <a:schemeClr val="accent4">
                  <a:lumMod val="50000"/>
                </a:schemeClr>
              </a:solidFill>
              <a:round/>
            </a:ln>
            <a:effectLst/>
          </c:spPr>
          <c:marker>
            <c:symbol val="none"/>
          </c:marker>
          <c:xVal>
            <c:numRef>
              <c:f>Rauscher!$EV$1:$FS$1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Rauscher!$EV$40:$FS$40</c:f>
              <c:numCache>
                <c:formatCode>0E+00</c:formatCode>
                <c:ptCount val="24"/>
                <c:pt idx="0">
                  <c:v>5.4649384971716562E-162</c:v>
                </c:pt>
                <c:pt idx="1">
                  <c:v>8.5135449959814691E-107</c:v>
                </c:pt>
                <c:pt idx="2">
                  <c:v>2.9582396490672655E-79</c:v>
                </c:pt>
                <c:pt idx="3">
                  <c:v>8.6144486744954332E-52</c:v>
                </c:pt>
                <c:pt idx="4">
                  <c:v>4.0924642497625211E-38</c:v>
                </c:pt>
                <c:pt idx="5">
                  <c:v>6.0970419281513681E-30</c:v>
                </c:pt>
                <c:pt idx="6">
                  <c:v>1.6293467439887769E-24</c:v>
                </c:pt>
                <c:pt idx="7">
                  <c:v>1.1824518871598711E-20</c:v>
                </c:pt>
                <c:pt idx="8">
                  <c:v>9.0508250015965371E-18</c:v>
                </c:pt>
                <c:pt idx="9">
                  <c:v>1.5511494246159039E-15</c:v>
                </c:pt>
                <c:pt idx="10">
                  <c:v>9.3448600512564337E-14</c:v>
                </c:pt>
                <c:pt idx="11">
                  <c:v>1.7869076896033661E-8</c:v>
                </c:pt>
                <c:pt idx="12">
                  <c:v>6.8790286006763788E-6</c:v>
                </c:pt>
                <c:pt idx="13">
                  <c:v>2.2691434767131233E-4</c:v>
                </c:pt>
                <c:pt idx="14">
                  <c:v>2.2193373841799991E-3</c:v>
                </c:pt>
                <c:pt idx="15">
                  <c:v>1.0915438160738864E-2</c:v>
                </c:pt>
                <c:pt idx="16">
                  <c:v>3.5093911377360218E-2</c:v>
                </c:pt>
                <c:pt idx="17">
                  <c:v>8.5239686100470821E-2</c:v>
                </c:pt>
                <c:pt idx="18">
                  <c:v>0.17049697820372972</c:v>
                </c:pt>
                <c:pt idx="19">
                  <c:v>0.46506262389552983</c:v>
                </c:pt>
                <c:pt idx="20">
                  <c:v>0.91877732347171581</c:v>
                </c:pt>
                <c:pt idx="21">
                  <c:v>1.4904300844229632</c:v>
                </c:pt>
                <c:pt idx="22">
                  <c:v>2.1264356749077309</c:v>
                </c:pt>
                <c:pt idx="23">
                  <c:v>2.7788912677462694</c:v>
                </c:pt>
              </c:numCache>
            </c:numRef>
          </c:yVal>
          <c:smooth val="1"/>
          <c:extLst>
            <c:ext xmlns:c16="http://schemas.microsoft.com/office/drawing/2014/chart" uri="{C3380CC4-5D6E-409C-BE32-E72D297353CC}">
              <c16:uniqueId val="{00000021-AE2E-4167-9037-7A0E2914D06D}"/>
            </c:ext>
          </c:extLst>
        </c:ser>
        <c:ser>
          <c:idx val="34"/>
          <c:order val="34"/>
          <c:spPr>
            <a:ln w="19050" cap="rnd">
              <a:solidFill>
                <a:schemeClr val="accent5">
                  <a:lumMod val="50000"/>
                </a:schemeClr>
              </a:solidFill>
              <a:round/>
            </a:ln>
            <a:effectLst/>
          </c:spPr>
          <c:marker>
            <c:symbol val="none"/>
          </c:marker>
          <c:xVal>
            <c:numRef>
              <c:f>Rauscher!$EV$1:$FS$1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Rauscher!$EV$41:$FS$41</c:f>
              <c:numCache>
                <c:formatCode>0E+00</c:formatCode>
                <c:ptCount val="24"/>
                <c:pt idx="0">
                  <c:v>1.5202876555728125E-162</c:v>
                </c:pt>
                <c:pt idx="1">
                  <c:v>3.6245197153293217E-107</c:v>
                </c:pt>
                <c:pt idx="2">
                  <c:v>1.5580204523839627E-79</c:v>
                </c:pt>
                <c:pt idx="3">
                  <c:v>5.6126383421126859E-52</c:v>
                </c:pt>
                <c:pt idx="4">
                  <c:v>2.9656804229568078E-38</c:v>
                </c:pt>
                <c:pt idx="5">
                  <c:v>4.7095408545934129E-30</c:v>
                </c:pt>
                <c:pt idx="6">
                  <c:v>1.3132664763587651E-24</c:v>
                </c:pt>
                <c:pt idx="7">
                  <c:v>9.8247789312745366E-21</c:v>
                </c:pt>
                <c:pt idx="8">
                  <c:v>7.6935618857081547E-18</c:v>
                </c:pt>
                <c:pt idx="9">
                  <c:v>1.3421247975261278E-15</c:v>
                </c:pt>
                <c:pt idx="10">
                  <c:v>8.201098932346796E-14</c:v>
                </c:pt>
                <c:pt idx="11">
                  <c:v>1.6363692919838534E-8</c:v>
                </c:pt>
                <c:pt idx="12">
                  <c:v>6.4349665740605471E-6</c:v>
                </c:pt>
                <c:pt idx="13">
                  <c:v>2.1499339778235102E-4</c:v>
                </c:pt>
                <c:pt idx="14">
                  <c:v>2.120715868475244E-3</c:v>
                </c:pt>
                <c:pt idx="15">
                  <c:v>1.0493982225308354E-2</c:v>
                </c:pt>
                <c:pt idx="16">
                  <c:v>3.3893070952609038E-2</c:v>
                </c:pt>
                <c:pt idx="17">
                  <c:v>8.2615395002163944E-2</c:v>
                </c:pt>
                <c:pt idx="18">
                  <c:v>0.16571729093695464</c:v>
                </c:pt>
                <c:pt idx="19">
                  <c:v>0.45395266688979224</c:v>
                </c:pt>
                <c:pt idx="20">
                  <c:v>0.89955847334010064</c:v>
                </c:pt>
                <c:pt idx="21">
                  <c:v>1.4625837259445014</c:v>
                </c:pt>
                <c:pt idx="22">
                  <c:v>2.0904095286616449</c:v>
                </c:pt>
                <c:pt idx="23">
                  <c:v>2.7356887163479229</c:v>
                </c:pt>
              </c:numCache>
            </c:numRef>
          </c:yVal>
          <c:smooth val="1"/>
          <c:extLst>
            <c:ext xmlns:c16="http://schemas.microsoft.com/office/drawing/2014/chart" uri="{C3380CC4-5D6E-409C-BE32-E72D297353CC}">
              <c16:uniqueId val="{00000022-AE2E-4167-9037-7A0E2914D06D}"/>
            </c:ext>
          </c:extLst>
        </c:ser>
        <c:ser>
          <c:idx val="35"/>
          <c:order val="35"/>
          <c:spPr>
            <a:ln w="19050" cap="rnd">
              <a:solidFill>
                <a:schemeClr val="accent6">
                  <a:lumMod val="50000"/>
                </a:schemeClr>
              </a:solidFill>
              <a:round/>
            </a:ln>
            <a:effectLst/>
          </c:spPr>
          <c:marker>
            <c:symbol val="none"/>
          </c:marker>
          <c:xVal>
            <c:numRef>
              <c:f>Rauscher!$EV$1:$FS$1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Rauscher!$EV$42:$FS$42</c:f>
              <c:numCache>
                <c:formatCode>0E+00</c:formatCode>
                <c:ptCount val="24"/>
                <c:pt idx="0">
                  <c:v>3.7649613050004919E-163</c:v>
                </c:pt>
                <c:pt idx="1">
                  <c:v>1.4278569928134397E-107</c:v>
                </c:pt>
                <c:pt idx="2">
                  <c:v>7.7411797177184724E-80</c:v>
                </c:pt>
                <c:pt idx="3">
                  <c:v>3.517230282444293E-52</c:v>
                </c:pt>
                <c:pt idx="4">
                  <c:v>2.0871707019012355E-38</c:v>
                </c:pt>
                <c:pt idx="5">
                  <c:v>3.5534655791843227E-30</c:v>
                </c:pt>
                <c:pt idx="6">
                  <c:v>1.0379737066352399E-24</c:v>
                </c:pt>
                <c:pt idx="7">
                  <c:v>8.0270551230785167E-21</c:v>
                </c:pt>
                <c:pt idx="8">
                  <c:v>6.4440794013411735E-18</c:v>
                </c:pt>
                <c:pt idx="9">
                  <c:v>1.1461100245975107E-15</c:v>
                </c:pt>
                <c:pt idx="10">
                  <c:v>7.1125518402597771E-14</c:v>
                </c:pt>
                <c:pt idx="11">
                  <c:v>1.4866018353623788E-8</c:v>
                </c:pt>
                <c:pt idx="12">
                  <c:v>5.9832839529698334E-6</c:v>
                </c:pt>
                <c:pt idx="13">
                  <c:v>2.0270591747044217E-4</c:v>
                </c:pt>
                <c:pt idx="14">
                  <c:v>2.0181608615356976E-3</c:v>
                </c:pt>
                <c:pt idx="15">
                  <c:v>1.0052952039500651E-2</c:v>
                </c:pt>
                <c:pt idx="16">
                  <c:v>3.2630535554688568E-2</c:v>
                </c:pt>
                <c:pt idx="17">
                  <c:v>7.9846201515039364E-2</c:v>
                </c:pt>
                <c:pt idx="18">
                  <c:v>0.16065901446759667</c:v>
                </c:pt>
                <c:pt idx="19">
                  <c:v>0.44214410628613332</c:v>
                </c:pt>
                <c:pt idx="20">
                  <c:v>0.87906838972096168</c:v>
                </c:pt>
                <c:pt idx="21">
                  <c:v>1.4328277992233138</c:v>
                </c:pt>
                <c:pt idx="22">
                  <c:v>2.05184540706846</c:v>
                </c:pt>
                <c:pt idx="23">
                  <c:v>2.6893785554110399</c:v>
                </c:pt>
              </c:numCache>
            </c:numRef>
          </c:yVal>
          <c:smooth val="1"/>
          <c:extLst>
            <c:ext xmlns:c16="http://schemas.microsoft.com/office/drawing/2014/chart" uri="{C3380CC4-5D6E-409C-BE32-E72D297353CC}">
              <c16:uniqueId val="{00000023-AE2E-4167-9037-7A0E2914D06D}"/>
            </c:ext>
          </c:extLst>
        </c:ser>
        <c:ser>
          <c:idx val="36"/>
          <c:order val="36"/>
          <c:spPr>
            <a:ln w="19050" cap="rnd">
              <a:solidFill>
                <a:schemeClr val="accent1">
                  <a:lumMod val="70000"/>
                  <a:lumOff val="30000"/>
                </a:schemeClr>
              </a:solidFill>
              <a:round/>
            </a:ln>
            <a:effectLst/>
          </c:spPr>
          <c:marker>
            <c:symbol val="none"/>
          </c:marker>
          <c:xVal>
            <c:numRef>
              <c:f>Rauscher!$EV$1:$FS$1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Rauscher!$EV$43:$FS$43</c:f>
              <c:numCache>
                <c:formatCode>0E+00</c:formatCode>
                <c:ptCount val="24"/>
                <c:pt idx="0">
                  <c:v>3.2730942362094581E-164</c:v>
                </c:pt>
                <c:pt idx="1">
                  <c:v>2.7969314828808324E-108</c:v>
                </c:pt>
                <c:pt idx="2">
                  <c:v>2.2761654450358094E-80</c:v>
                </c:pt>
                <c:pt idx="3">
                  <c:v>1.552376432037248E-52</c:v>
                </c:pt>
                <c:pt idx="4">
                  <c:v>1.1286362304697951E-38</c:v>
                </c:pt>
                <c:pt idx="5">
                  <c:v>2.1705410260753356E-30</c:v>
                </c:pt>
                <c:pt idx="6">
                  <c:v>6.8767328113923153E-25</c:v>
                </c:pt>
                <c:pt idx="7">
                  <c:v>5.6357533896081008E-21</c:v>
                </c:pt>
                <c:pt idx="8">
                  <c:v>4.725595796302364E-18</c:v>
                </c:pt>
                <c:pt idx="9">
                  <c:v>8.694046589063076E-16</c:v>
                </c:pt>
                <c:pt idx="10">
                  <c:v>5.5434619067190324E-14</c:v>
                </c:pt>
                <c:pt idx="11">
                  <c:v>1.25669590409338E-8</c:v>
                </c:pt>
                <c:pt idx="12">
                  <c:v>5.2676280914391414E-6</c:v>
                </c:pt>
                <c:pt idx="13">
                  <c:v>1.8286302160444633E-4</c:v>
                </c:pt>
                <c:pt idx="14">
                  <c:v>1.850423889989006E-3</c:v>
                </c:pt>
                <c:pt idx="15">
                  <c:v>9.3250043975102916E-3</c:v>
                </c:pt>
                <c:pt idx="16">
                  <c:v>3.0532307457381069E-2</c:v>
                </c:pt>
                <c:pt idx="17">
                  <c:v>7.5219367705597437E-2</c:v>
                </c:pt>
                <c:pt idx="18">
                  <c:v>0.15217121584114915</c:v>
                </c:pt>
                <c:pt idx="19">
                  <c:v>0.42220098639278553</c:v>
                </c:pt>
                <c:pt idx="20">
                  <c:v>0.8443024716533758</c:v>
                </c:pt>
                <c:pt idx="21">
                  <c:v>1.3821634086646608</c:v>
                </c:pt>
                <c:pt idx="22">
                  <c:v>1.9860035714148236</c:v>
                </c:pt>
                <c:pt idx="23">
                  <c:v>2.6101371219411313</c:v>
                </c:pt>
              </c:numCache>
            </c:numRef>
          </c:yVal>
          <c:smooth val="1"/>
          <c:extLst>
            <c:ext xmlns:c16="http://schemas.microsoft.com/office/drawing/2014/chart" uri="{C3380CC4-5D6E-409C-BE32-E72D297353CC}">
              <c16:uniqueId val="{00000024-AE2E-4167-9037-7A0E2914D06D}"/>
            </c:ext>
          </c:extLst>
        </c:ser>
        <c:ser>
          <c:idx val="37"/>
          <c:order val="37"/>
          <c:spPr>
            <a:ln w="19050" cap="rnd">
              <a:solidFill>
                <a:schemeClr val="accent2">
                  <a:lumMod val="70000"/>
                  <a:lumOff val="30000"/>
                </a:schemeClr>
              </a:solidFill>
              <a:round/>
            </a:ln>
            <a:effectLst/>
          </c:spPr>
          <c:marker>
            <c:symbol val="none"/>
          </c:marker>
          <c:xVal>
            <c:numRef>
              <c:f>Rauscher!$EV$1:$FS$1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Rauscher!$EV$44:$FS$44</c:f>
              <c:numCache>
                <c:formatCode>0E+00</c:formatCode>
                <c:ptCount val="24"/>
                <c:pt idx="0">
                  <c:v>6.4073565627833283E-170</c:v>
                </c:pt>
                <c:pt idx="1">
                  <c:v>4.333087792954014E-112</c:v>
                </c:pt>
                <c:pt idx="2">
                  <c:v>3.1370188303488203E-83</c:v>
                </c:pt>
                <c:pt idx="3">
                  <c:v>1.9033032060812345E-54</c:v>
                </c:pt>
                <c:pt idx="4">
                  <c:v>4.1272782166280078E-40</c:v>
                </c:pt>
                <c:pt idx="5">
                  <c:v>1.5291040847183485E-31</c:v>
                </c:pt>
                <c:pt idx="6">
                  <c:v>7.5005088496127535E-26</c:v>
                </c:pt>
                <c:pt idx="7">
                  <c:v>8.3996312533256502E-22</c:v>
                </c:pt>
                <c:pt idx="8">
                  <c:v>8.9015279212933239E-19</c:v>
                </c:pt>
                <c:pt idx="9">
                  <c:v>1.9648515928415475E-16</c:v>
                </c:pt>
                <c:pt idx="10">
                  <c:v>1.449334733420121E-14</c:v>
                </c:pt>
                <c:pt idx="11">
                  <c:v>5.0869487248509405E-9</c:v>
                </c:pt>
                <c:pt idx="12">
                  <c:v>2.653151375647368E-6</c:v>
                </c:pt>
                <c:pt idx="13">
                  <c:v>1.0500855309084345E-4</c:v>
                </c:pt>
                <c:pt idx="14">
                  <c:v>1.1596793262445885E-3</c:v>
                </c:pt>
                <c:pt idx="15">
                  <c:v>6.2206485570282391E-3</c:v>
                </c:pt>
                <c:pt idx="16">
                  <c:v>2.1344510389466768E-2</c:v>
                </c:pt>
                <c:pt idx="17">
                  <c:v>5.4535111979788109E-2</c:v>
                </c:pt>
                <c:pt idx="18">
                  <c:v>0.11358866882190118</c:v>
                </c:pt>
                <c:pt idx="19">
                  <c:v>0.32923477118263833</c:v>
                </c:pt>
                <c:pt idx="20">
                  <c:v>0.67927319799792085</c:v>
                </c:pt>
                <c:pt idx="21">
                  <c:v>1.1383499278733993</c:v>
                </c:pt>
                <c:pt idx="22">
                  <c:v>1.6657368695129633</c:v>
                </c:pt>
                <c:pt idx="23">
                  <c:v>2.2213535231403942</c:v>
                </c:pt>
              </c:numCache>
            </c:numRef>
          </c:yVal>
          <c:smooth val="1"/>
          <c:extLst>
            <c:ext xmlns:c16="http://schemas.microsoft.com/office/drawing/2014/chart" uri="{C3380CC4-5D6E-409C-BE32-E72D297353CC}">
              <c16:uniqueId val="{00000025-AE2E-4167-9037-7A0E2914D06D}"/>
            </c:ext>
          </c:extLst>
        </c:ser>
        <c:ser>
          <c:idx val="38"/>
          <c:order val="38"/>
          <c:spPr>
            <a:ln w="19050" cap="rnd">
              <a:solidFill>
                <a:schemeClr val="accent3">
                  <a:lumMod val="70000"/>
                  <a:lumOff val="30000"/>
                </a:schemeClr>
              </a:solidFill>
              <a:round/>
            </a:ln>
            <a:effectLst/>
          </c:spPr>
          <c:marker>
            <c:symbol val="none"/>
          </c:marker>
          <c:xVal>
            <c:numRef>
              <c:f>Rauscher!$EV$1:$FS$1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Rauscher!$EV$45:$FS$45</c:f>
              <c:numCache>
                <c:formatCode>0E+00</c:formatCode>
                <c:ptCount val="24"/>
                <c:pt idx="0">
                  <c:v>6.703713089173842E-173</c:v>
                </c:pt>
                <c:pt idx="1">
                  <c:v>4.4425420652484857E-114</c:v>
                </c:pt>
                <c:pt idx="2">
                  <c:v>1.0068156394646857E-84</c:v>
                </c:pt>
                <c:pt idx="3">
                  <c:v>1.9122275626510582E-55</c:v>
                </c:pt>
                <c:pt idx="4">
                  <c:v>7.3365980070777174E-41</c:v>
                </c:pt>
                <c:pt idx="5">
                  <c:v>3.8277860625060486E-32</c:v>
                </c:pt>
                <c:pt idx="6">
                  <c:v>2.3589627852849664E-26</c:v>
                </c:pt>
                <c:pt idx="7">
                  <c:v>3.1094988923077672E-22</c:v>
                </c:pt>
                <c:pt idx="8">
                  <c:v>3.7238708624296383E-19</c:v>
                </c:pt>
                <c:pt idx="9">
                  <c:v>9.0398183585038529E-17</c:v>
                </c:pt>
                <c:pt idx="10">
                  <c:v>7.195128737065428E-15</c:v>
                </c:pt>
                <c:pt idx="11">
                  <c:v>3.1728313067306261E-9</c:v>
                </c:pt>
                <c:pt idx="12">
                  <c:v>1.8548616757798658E-6</c:v>
                </c:pt>
                <c:pt idx="13">
                  <c:v>7.8615847244139489E-5</c:v>
                </c:pt>
                <c:pt idx="14">
                  <c:v>9.0875599833594052E-4</c:v>
                </c:pt>
                <c:pt idx="15">
                  <c:v>5.0362236287555201E-3</c:v>
                </c:pt>
                <c:pt idx="16">
                  <c:v>1.7708244554026885E-2</c:v>
                </c:pt>
                <c:pt idx="17">
                  <c:v>4.6113225655741677E-2</c:v>
                </c:pt>
                <c:pt idx="18">
                  <c:v>9.7519684328262621E-2</c:v>
                </c:pt>
                <c:pt idx="19">
                  <c:v>0.28918445766174222</c:v>
                </c:pt>
                <c:pt idx="20">
                  <c:v>0.60644820312627379</c:v>
                </c:pt>
                <c:pt idx="21">
                  <c:v>1.0288095944493547</c:v>
                </c:pt>
                <c:pt idx="22">
                  <c:v>1.5198320885949497</c:v>
                </c:pt>
                <c:pt idx="23">
                  <c:v>2.0422593067812156</c:v>
                </c:pt>
              </c:numCache>
            </c:numRef>
          </c:yVal>
          <c:smooth val="1"/>
          <c:extLst>
            <c:ext xmlns:c16="http://schemas.microsoft.com/office/drawing/2014/chart" uri="{C3380CC4-5D6E-409C-BE32-E72D297353CC}">
              <c16:uniqueId val="{00000026-AE2E-4167-9037-7A0E2914D06D}"/>
            </c:ext>
          </c:extLst>
        </c:ser>
        <c:ser>
          <c:idx val="39"/>
          <c:order val="39"/>
          <c:spPr>
            <a:ln w="19050" cap="rnd">
              <a:solidFill>
                <a:schemeClr val="accent4">
                  <a:lumMod val="70000"/>
                  <a:lumOff val="30000"/>
                </a:schemeClr>
              </a:solidFill>
              <a:round/>
            </a:ln>
            <a:effectLst/>
          </c:spPr>
          <c:marker>
            <c:symbol val="none"/>
          </c:marker>
          <c:xVal>
            <c:numRef>
              <c:f>Rauscher!$EV$1:$FS$1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Rauscher!$EV$46:$FS$46</c:f>
              <c:numCache>
                <c:formatCode>0E+00</c:formatCode>
                <c:ptCount val="24"/>
                <c:pt idx="0">
                  <c:v>4.2097715111944464E-173</c:v>
                </c:pt>
                <c:pt idx="1">
                  <c:v>3.2566755046699793E-114</c:v>
                </c:pt>
                <c:pt idx="2">
                  <c:v>7.9743043739541686E-85</c:v>
                </c:pt>
                <c:pt idx="3">
                  <c:v>1.6363731523072248E-55</c:v>
                </c:pt>
                <c:pt idx="4">
                  <c:v>6.525855504741261E-41</c:v>
                </c:pt>
                <c:pt idx="5">
                  <c:v>3.4847398486122113E-32</c:v>
                </c:pt>
                <c:pt idx="6">
                  <c:v>2.1810407389006943E-26</c:v>
                </c:pt>
                <c:pt idx="7">
                  <c:v>2.9069200181503878E-22</c:v>
                </c:pt>
                <c:pt idx="8">
                  <c:v>3.5102437859171345E-19</c:v>
                </c:pt>
                <c:pt idx="9">
                  <c:v>8.5763473955237575E-17</c:v>
                </c:pt>
                <c:pt idx="10">
                  <c:v>6.861534061037839E-15</c:v>
                </c:pt>
                <c:pt idx="11">
                  <c:v>3.0729084388321086E-9</c:v>
                </c:pt>
                <c:pt idx="12">
                  <c:v>1.8103984026343303E-6</c:v>
                </c:pt>
                <c:pt idx="13">
                  <c:v>7.7088345324605775E-5</c:v>
                </c:pt>
                <c:pt idx="14">
                  <c:v>8.9386084096395517E-4</c:v>
                </c:pt>
                <c:pt idx="15">
                  <c:v>4.9646384351883293E-3</c:v>
                </c:pt>
                <c:pt idx="16">
                  <c:v>1.7485502922551268E-2</c:v>
                </c:pt>
                <c:pt idx="17">
                  <c:v>4.5591944806003176E-2</c:v>
                </c:pt>
                <c:pt idx="18">
                  <c:v>9.6516797081258085E-2</c:v>
                </c:pt>
                <c:pt idx="19">
                  <c:v>0.28665370593184047</c:v>
                </c:pt>
                <c:pt idx="20">
                  <c:v>0.60180573944703819</c:v>
                </c:pt>
                <c:pt idx="21">
                  <c:v>1.0217805149202583</c:v>
                </c:pt>
                <c:pt idx="22">
                  <c:v>1.5104217115256737</c:v>
                </c:pt>
                <c:pt idx="23">
                  <c:v>2.0306613057728109</c:v>
                </c:pt>
              </c:numCache>
            </c:numRef>
          </c:yVal>
          <c:smooth val="1"/>
          <c:extLst>
            <c:ext xmlns:c16="http://schemas.microsoft.com/office/drawing/2014/chart" uri="{C3380CC4-5D6E-409C-BE32-E72D297353CC}">
              <c16:uniqueId val="{00000027-AE2E-4167-9037-7A0E2914D06D}"/>
            </c:ext>
          </c:extLst>
        </c:ser>
        <c:ser>
          <c:idx val="40"/>
          <c:order val="40"/>
          <c:spPr>
            <a:ln w="19050" cap="rnd">
              <a:solidFill>
                <a:schemeClr val="accent5">
                  <a:lumMod val="70000"/>
                  <a:lumOff val="30000"/>
                </a:schemeClr>
              </a:solidFill>
              <a:round/>
            </a:ln>
            <a:effectLst/>
          </c:spPr>
          <c:marker>
            <c:symbol val="none"/>
          </c:marker>
          <c:xVal>
            <c:numRef>
              <c:f>Rauscher!$EV$1:$FS$1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Rauscher!$EV$47:$FS$47</c:f>
              <c:numCache>
                <c:formatCode>0E+00</c:formatCode>
                <c:ptCount val="24"/>
                <c:pt idx="0">
                  <c:v>1.4778437267767883E-173</c:v>
                </c:pt>
                <c:pt idx="1">
                  <c:v>1.6193625787278005E-114</c:v>
                </c:pt>
                <c:pt idx="2">
                  <c:v>4.7191331577963881E-85</c:v>
                </c:pt>
                <c:pt idx="3">
                  <c:v>1.1525282540946935E-55</c:v>
                </c:pt>
                <c:pt idx="4">
                  <c:v>5.0142570613725906E-41</c:v>
                </c:pt>
                <c:pt idx="5">
                  <c:v>2.8211062724749704E-32</c:v>
                </c:pt>
                <c:pt idx="6">
                  <c:v>1.8282383935174969E-26</c:v>
                </c:pt>
                <c:pt idx="7">
                  <c:v>2.4980556155751653E-22</c:v>
                </c:pt>
                <c:pt idx="8">
                  <c:v>3.0733093661433642E-19</c:v>
                </c:pt>
                <c:pt idx="9">
                  <c:v>7.6185329283423111E-17</c:v>
                </c:pt>
                <c:pt idx="10">
                  <c:v>6.1663787398289466E-15</c:v>
                </c:pt>
                <c:pt idx="11">
                  <c:v>2.8594239773555693E-9</c:v>
                </c:pt>
                <c:pt idx="12">
                  <c:v>1.7142062469308945E-6</c:v>
                </c:pt>
                <c:pt idx="13">
                  <c:v>7.3758763607004161E-5</c:v>
                </c:pt>
                <c:pt idx="14">
                  <c:v>8.6122932382710449E-4</c:v>
                </c:pt>
                <c:pt idx="15">
                  <c:v>4.8072478809453364E-3</c:v>
                </c:pt>
                <c:pt idx="16">
                  <c:v>1.6994446154399854E-2</c:v>
                </c:pt>
                <c:pt idx="17">
                  <c:v>4.4440302097276424E-2</c:v>
                </c:pt>
                <c:pt idx="18">
                  <c:v>9.429741407187206E-2</c:v>
                </c:pt>
                <c:pt idx="19">
                  <c:v>0.28103890125547948</c:v>
                </c:pt>
                <c:pt idx="20">
                  <c:v>0.59148699558478057</c:v>
                </c:pt>
                <c:pt idx="21">
                  <c:v>1.0061355398437772</c:v>
                </c:pt>
                <c:pt idx="22">
                  <c:v>1.4894539878400099</c:v>
                </c:pt>
                <c:pt idx="23">
                  <c:v>2.004796816232064</c:v>
                </c:pt>
              </c:numCache>
            </c:numRef>
          </c:yVal>
          <c:smooth val="1"/>
          <c:extLst>
            <c:ext xmlns:c16="http://schemas.microsoft.com/office/drawing/2014/chart" uri="{C3380CC4-5D6E-409C-BE32-E72D297353CC}">
              <c16:uniqueId val="{00000028-AE2E-4167-9037-7A0E2914D06D}"/>
            </c:ext>
          </c:extLst>
        </c:ser>
        <c:ser>
          <c:idx val="41"/>
          <c:order val="41"/>
          <c:spPr>
            <a:ln w="19050" cap="rnd">
              <a:solidFill>
                <a:schemeClr val="accent6">
                  <a:lumMod val="70000"/>
                  <a:lumOff val="30000"/>
                </a:schemeClr>
              </a:solidFill>
              <a:round/>
            </a:ln>
            <a:effectLst/>
          </c:spPr>
          <c:marker>
            <c:symbol val="none"/>
          </c:marker>
          <c:xVal>
            <c:numRef>
              <c:f>Rauscher!$EV$1:$FS$1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Rauscher!$EV$48:$FS$48</c:f>
              <c:numCache>
                <c:formatCode>0E+00</c:formatCode>
                <c:ptCount val="24"/>
                <c:pt idx="0">
                  <c:v>2.9001519951819959E-174</c:v>
                </c:pt>
                <c:pt idx="1">
                  <c:v>5.4617995986442403E-115</c:v>
                </c:pt>
                <c:pt idx="2">
                  <c:v>2.0866691790080072E-85</c:v>
                </c:pt>
                <c:pt idx="3">
                  <c:v>6.6810182470006797E-56</c:v>
                </c:pt>
                <c:pt idx="4">
                  <c:v>3.3281088769804227E-41</c:v>
                </c:pt>
                <c:pt idx="5">
                  <c:v>2.0309081833005425E-32</c:v>
                </c:pt>
                <c:pt idx="6">
                  <c:v>1.3893882107775947E-26</c:v>
                </c:pt>
                <c:pt idx="7">
                  <c:v>1.9732987726516694E-22</c:v>
                </c:pt>
                <c:pt idx="8">
                  <c:v>2.4991768587409469E-19</c:v>
                </c:pt>
                <c:pt idx="9">
                  <c:v>6.3366837930376955E-17</c:v>
                </c:pt>
                <c:pt idx="10">
                  <c:v>5.2222885335455789E-15</c:v>
                </c:pt>
                <c:pt idx="11">
                  <c:v>2.5564020876057212E-9</c:v>
                </c:pt>
                <c:pt idx="12">
                  <c:v>1.5746123490876966E-6</c:v>
                </c:pt>
                <c:pt idx="13">
                  <c:v>6.8862088523670577E-5</c:v>
                </c:pt>
                <c:pt idx="14">
                  <c:v>8.1281060068806403E-4</c:v>
                </c:pt>
                <c:pt idx="15">
                  <c:v>4.5722193653903471E-3</c:v>
                </c:pt>
                <c:pt idx="16">
                  <c:v>1.6257641828392844E-2</c:v>
                </c:pt>
                <c:pt idx="17">
                  <c:v>4.2705866044525871E-2</c:v>
                </c:pt>
                <c:pt idx="18">
                  <c:v>9.0944891724102542E-2</c:v>
                </c:pt>
                <c:pt idx="19">
                  <c:v>0.27251910882383912</c:v>
                </c:pt>
                <c:pt idx="20">
                  <c:v>0.57577886290291591</c:v>
                </c:pt>
                <c:pt idx="21">
                  <c:v>0.98226123240662822</c:v>
                </c:pt>
                <c:pt idx="22">
                  <c:v>1.4573960998950055</c:v>
                </c:pt>
                <c:pt idx="23">
                  <c:v>1.9651914838086963</c:v>
                </c:pt>
              </c:numCache>
            </c:numRef>
          </c:yVal>
          <c:smooth val="1"/>
          <c:extLst>
            <c:ext xmlns:c16="http://schemas.microsoft.com/office/drawing/2014/chart" uri="{C3380CC4-5D6E-409C-BE32-E72D297353CC}">
              <c16:uniqueId val="{00000029-AE2E-4167-9037-7A0E2914D06D}"/>
            </c:ext>
          </c:extLst>
        </c:ser>
        <c:ser>
          <c:idx val="42"/>
          <c:order val="42"/>
          <c:spPr>
            <a:ln w="19050" cap="rnd">
              <a:solidFill>
                <a:schemeClr val="accent1">
                  <a:lumMod val="70000"/>
                </a:schemeClr>
              </a:solidFill>
              <a:round/>
            </a:ln>
            <a:effectLst/>
          </c:spPr>
          <c:marker>
            <c:symbol val="none"/>
          </c:marker>
          <c:xVal>
            <c:numRef>
              <c:f>Rauscher!$EV$1:$FS$1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Rauscher!$EV$49:$FS$49</c:f>
              <c:numCache>
                <c:formatCode>0E+00</c:formatCode>
                <c:ptCount val="24"/>
                <c:pt idx="0">
                  <c:v>1.6959264322101768E-177</c:v>
                </c:pt>
                <c:pt idx="1">
                  <c:v>3.7976884691641748E-117</c:v>
                </c:pt>
                <c:pt idx="2">
                  <c:v>5.0030614691575861E-87</c:v>
                </c:pt>
                <c:pt idx="3">
                  <c:v>5.523617005041056E-57</c:v>
                </c:pt>
                <c:pt idx="4">
                  <c:v>5.1094923932278223E-42</c:v>
                </c:pt>
                <c:pt idx="5">
                  <c:v>4.5201216147507644E-33</c:v>
                </c:pt>
                <c:pt idx="6">
                  <c:v>3.9609847671013162E-27</c:v>
                </c:pt>
                <c:pt idx="7">
                  <c:v>6.7138590187909138E-23</c:v>
                </c:pt>
                <c:pt idx="8">
                  <c:v>9.7090384110283702E-20</c:v>
                </c:pt>
                <c:pt idx="9">
                  <c:v>2.7292363876505958E-17</c:v>
                </c:pt>
                <c:pt idx="10">
                  <c:v>2.4427548875211947E-15</c:v>
                </c:pt>
                <c:pt idx="11">
                  <c:v>1.5316795849024869E-9</c:v>
                </c:pt>
                <c:pt idx="12">
                  <c:v>1.0677566373062123E-6</c:v>
                </c:pt>
                <c:pt idx="13">
                  <c:v>5.0296149320461541E-5</c:v>
                </c:pt>
                <c:pt idx="14">
                  <c:v>6.2380356432776988E-4</c:v>
                </c:pt>
                <c:pt idx="15">
                  <c:v>3.6353440041546597E-3</c:v>
                </c:pt>
                <c:pt idx="16">
                  <c:v>1.327382162964136E-2</c:v>
                </c:pt>
                <c:pt idx="17">
                  <c:v>3.5594749195232533E-2</c:v>
                </c:pt>
                <c:pt idx="18">
                  <c:v>7.7062784296684089E-2</c:v>
                </c:pt>
                <c:pt idx="19">
                  <c:v>0.23670929895252754</c:v>
                </c:pt>
                <c:pt idx="20">
                  <c:v>0.50904251710879445</c:v>
                </c:pt>
                <c:pt idx="21">
                  <c:v>0.88000538451398636</c:v>
                </c:pt>
                <c:pt idx="22">
                  <c:v>1.3192160230133159</c:v>
                </c:pt>
                <c:pt idx="23">
                  <c:v>1.7936065411459627</c:v>
                </c:pt>
              </c:numCache>
            </c:numRef>
          </c:yVal>
          <c:smooth val="1"/>
          <c:extLst>
            <c:ext xmlns:c16="http://schemas.microsoft.com/office/drawing/2014/chart" uri="{C3380CC4-5D6E-409C-BE32-E72D297353CC}">
              <c16:uniqueId val="{0000002A-AE2E-4167-9037-7A0E2914D06D}"/>
            </c:ext>
          </c:extLst>
        </c:ser>
        <c:ser>
          <c:idx val="43"/>
          <c:order val="43"/>
          <c:spPr>
            <a:ln w="19050" cap="rnd">
              <a:solidFill>
                <a:schemeClr val="accent2">
                  <a:lumMod val="70000"/>
                </a:schemeClr>
              </a:solidFill>
              <a:round/>
            </a:ln>
            <a:effectLst/>
          </c:spPr>
          <c:marker>
            <c:symbol val="none"/>
          </c:marker>
          <c:xVal>
            <c:numRef>
              <c:f>Rauscher!$EV$1:$FS$1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Rauscher!$EV$50:$FS$50</c:f>
              <c:numCache>
                <c:formatCode>0E+00</c:formatCode>
                <c:ptCount val="24"/>
                <c:pt idx="0">
                  <c:v>1.6174832354071506E-179</c:v>
                </c:pt>
                <c:pt idx="1">
                  <c:v>1.7019642888067998E-118</c:v>
                </c:pt>
                <c:pt idx="2">
                  <c:v>4.8603339499461976E-88</c:v>
                </c:pt>
                <c:pt idx="3">
                  <c:v>1.1631962507304837E-57</c:v>
                </c:pt>
                <c:pt idx="4">
                  <c:v>1.5841882023771588E-42</c:v>
                </c:pt>
                <c:pt idx="5">
                  <c:v>1.7675792180498487E-33</c:v>
                </c:pt>
                <c:pt idx="6">
                  <c:v>1.808138827047236E-27</c:v>
                </c:pt>
                <c:pt idx="7">
                  <c:v>3.4229511240156954E-23</c:v>
                </c:pt>
                <c:pt idx="8">
                  <c:v>5.3777995463730158E-20</c:v>
                </c:pt>
                <c:pt idx="9">
                  <c:v>1.6123876913022703E-17</c:v>
                </c:pt>
                <c:pt idx="10">
                  <c:v>1.5195260732348448E-15</c:v>
                </c:pt>
                <c:pt idx="11">
                  <c:v>1.1122336294525827E-9</c:v>
                </c:pt>
                <c:pt idx="12">
                  <c:v>8.3772272070234869E-7</c:v>
                </c:pt>
                <c:pt idx="13">
                  <c:v>4.133545298669672E-5</c:v>
                </c:pt>
                <c:pt idx="14">
                  <c:v>5.2878092855314699E-4</c:v>
                </c:pt>
                <c:pt idx="15">
                  <c:v>3.1504560160461638E-3</c:v>
                </c:pt>
                <c:pt idx="16">
                  <c:v>1.1695636630809044E-2</c:v>
                </c:pt>
                <c:pt idx="17">
                  <c:v>3.1769751123527042E-2</c:v>
                </c:pt>
                <c:pt idx="18">
                  <c:v>6.9494840175547204E-2</c:v>
                </c:pt>
                <c:pt idx="19">
                  <c:v>0.21679195751519478</c:v>
                </c:pt>
                <c:pt idx="20">
                  <c:v>0.47139165872598809</c:v>
                </c:pt>
                <c:pt idx="21">
                  <c:v>0.82169975261119965</c:v>
                </c:pt>
                <c:pt idx="22">
                  <c:v>1.2397774628500164</c:v>
                </c:pt>
                <c:pt idx="23">
                  <c:v>1.6943182675873971</c:v>
                </c:pt>
              </c:numCache>
            </c:numRef>
          </c:yVal>
          <c:smooth val="1"/>
          <c:extLst>
            <c:ext xmlns:c16="http://schemas.microsoft.com/office/drawing/2014/chart" uri="{C3380CC4-5D6E-409C-BE32-E72D297353CC}">
              <c16:uniqueId val="{0000002B-AE2E-4167-9037-7A0E2914D06D}"/>
            </c:ext>
          </c:extLst>
        </c:ser>
        <c:ser>
          <c:idx val="44"/>
          <c:order val="44"/>
          <c:spPr>
            <a:ln w="19050" cap="rnd">
              <a:solidFill>
                <a:schemeClr val="accent3">
                  <a:lumMod val="70000"/>
                </a:schemeClr>
              </a:solidFill>
              <a:round/>
            </a:ln>
            <a:effectLst/>
          </c:spPr>
          <c:marker>
            <c:symbol val="none"/>
          </c:marker>
          <c:xVal>
            <c:numRef>
              <c:f>Rauscher!$EV$1:$FS$1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Rauscher!$EV$51:$FS$51</c:f>
              <c:numCache>
                <c:formatCode>0E+00</c:formatCode>
                <c:ptCount val="24"/>
                <c:pt idx="0">
                  <c:v>2.7593858780066706E-181</c:v>
                </c:pt>
                <c:pt idx="1">
                  <c:v>1.1244020529596856E-119</c:v>
                </c:pt>
                <c:pt idx="2">
                  <c:v>6.3188284599199184E-89</c:v>
                </c:pt>
                <c:pt idx="3">
                  <c:v>2.9759300412956035E-58</c:v>
                </c:pt>
                <c:pt idx="4">
                  <c:v>5.6855977804169967E-43</c:v>
                </c:pt>
                <c:pt idx="5">
                  <c:v>7.7722726209774525E-34</c:v>
                </c:pt>
                <c:pt idx="6">
                  <c:v>9.1033400235567642E-28</c:v>
                </c:pt>
                <c:pt idx="7">
                  <c:v>1.8983207107875315E-23</c:v>
                </c:pt>
                <c:pt idx="8">
                  <c:v>3.2068114074226386E-20</c:v>
                </c:pt>
                <c:pt idx="9">
                  <c:v>1.0172746515066047E-17</c:v>
                </c:pt>
                <c:pt idx="10">
                  <c:v>1.0029443967452353E-15</c:v>
                </c:pt>
                <c:pt idx="11">
                  <c:v>8.4055198079404571E-10</c:v>
                </c:pt>
                <c:pt idx="12">
                  <c:v>6.7743678470700558E-7</c:v>
                </c:pt>
                <c:pt idx="13">
                  <c:v>3.4812173392538132E-5</c:v>
                </c:pt>
                <c:pt idx="14">
                  <c:v>4.5755593241330125E-4</c:v>
                </c:pt>
                <c:pt idx="15">
                  <c:v>2.7793408285144141E-3</c:v>
                </c:pt>
                <c:pt idx="16">
                  <c:v>1.0468687542215296E-2</c:v>
                </c:pt>
                <c:pt idx="17">
                  <c:v>2.8759555626219187E-2</c:v>
                </c:pt>
                <c:pt idx="18">
                  <c:v>6.348058340046632E-2</c:v>
                </c:pt>
                <c:pt idx="19">
                  <c:v>0.20072963786983331</c:v>
                </c:pt>
                <c:pt idx="20">
                  <c:v>0.44070727249002228</c:v>
                </c:pt>
                <c:pt idx="21">
                  <c:v>0.77380489413369546</c:v>
                </c:pt>
                <c:pt idx="22">
                  <c:v>1.1741188139775642</c:v>
                </c:pt>
                <c:pt idx="23">
                  <c:v>1.6118450813695155</c:v>
                </c:pt>
              </c:numCache>
            </c:numRef>
          </c:yVal>
          <c:smooth val="1"/>
          <c:extLst>
            <c:ext xmlns:c16="http://schemas.microsoft.com/office/drawing/2014/chart" uri="{C3380CC4-5D6E-409C-BE32-E72D297353CC}">
              <c16:uniqueId val="{0000002C-AE2E-4167-9037-7A0E2914D06D}"/>
            </c:ext>
          </c:extLst>
        </c:ser>
        <c:ser>
          <c:idx val="45"/>
          <c:order val="45"/>
          <c:spPr>
            <a:ln w="19050" cap="rnd">
              <a:solidFill>
                <a:schemeClr val="accent4">
                  <a:lumMod val="70000"/>
                </a:schemeClr>
              </a:solidFill>
              <a:round/>
            </a:ln>
            <a:effectLst/>
          </c:spPr>
          <c:marker>
            <c:symbol val="none"/>
          </c:marker>
          <c:xVal>
            <c:numRef>
              <c:f>Rauscher!$EV$1:$FS$1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Rauscher!$EV$52:$FS$52</c:f>
              <c:numCache>
                <c:formatCode>0E+00</c:formatCode>
                <c:ptCount val="24"/>
                <c:pt idx="0">
                  <c:v>1.1936710539229861E-182</c:v>
                </c:pt>
                <c:pt idx="1">
                  <c:v>1.3822695042713686E-120</c:v>
                </c:pt>
                <c:pt idx="2">
                  <c:v>1.3095048105025201E-89</c:v>
                </c:pt>
                <c:pt idx="3">
                  <c:v>1.039663233587364E-58</c:v>
                </c:pt>
                <c:pt idx="4">
                  <c:v>2.5789672031559869E-43</c:v>
                </c:pt>
                <c:pt idx="5">
                  <c:v>4.1234197109803132E-34</c:v>
                </c:pt>
                <c:pt idx="6">
                  <c:v>5.3613007320280172E-28</c:v>
                </c:pt>
                <c:pt idx="7">
                  <c:v>1.2045890460470788E-23</c:v>
                </c:pt>
                <c:pt idx="8">
                  <c:v>2.1520020614701316E-20</c:v>
                </c:pt>
                <c:pt idx="9">
                  <c:v>7.1302940290348464E-18</c:v>
                </c:pt>
                <c:pt idx="10">
                  <c:v>7.2789047268674191E-16</c:v>
                </c:pt>
                <c:pt idx="11">
                  <c:v>6.7719484216176712E-10</c:v>
                </c:pt>
                <c:pt idx="12">
                  <c:v>5.7503964111210313E-7</c:v>
                </c:pt>
                <c:pt idx="13">
                  <c:v>3.0490750445333839E-5</c:v>
                </c:pt>
                <c:pt idx="14">
                  <c:v>4.0921650647761794E-4</c:v>
                </c:pt>
                <c:pt idx="15">
                  <c:v>2.5230783907249071E-3</c:v>
                </c:pt>
                <c:pt idx="16">
                  <c:v>9.6103933232377439E-3</c:v>
                </c:pt>
                <c:pt idx="17">
                  <c:v>2.6632447931270641E-2</c:v>
                </c:pt>
                <c:pt idx="18">
                  <c:v>5.9196198405815893E-2</c:v>
                </c:pt>
                <c:pt idx="19">
                  <c:v>0.18914740943952982</c:v>
                </c:pt>
                <c:pt idx="20">
                  <c:v>0.4183878900171662</c:v>
                </c:pt>
                <c:pt idx="21">
                  <c:v>0.73873785587805341</c:v>
                </c:pt>
                <c:pt idx="22">
                  <c:v>1.1257991719046592</c:v>
                </c:pt>
                <c:pt idx="23">
                  <c:v>1.5509013435525669</c:v>
                </c:pt>
              </c:numCache>
            </c:numRef>
          </c:yVal>
          <c:smooth val="1"/>
          <c:extLst>
            <c:ext xmlns:c16="http://schemas.microsoft.com/office/drawing/2014/chart" uri="{C3380CC4-5D6E-409C-BE32-E72D297353CC}">
              <c16:uniqueId val="{0000002D-AE2E-4167-9037-7A0E2914D06D}"/>
            </c:ext>
          </c:extLst>
        </c:ser>
        <c:ser>
          <c:idx val="46"/>
          <c:order val="46"/>
          <c:spPr>
            <a:ln w="19050" cap="rnd">
              <a:solidFill>
                <a:schemeClr val="accent5">
                  <a:lumMod val="70000"/>
                </a:schemeClr>
              </a:solidFill>
              <a:round/>
            </a:ln>
            <a:effectLst/>
          </c:spPr>
          <c:marker>
            <c:symbol val="none"/>
          </c:marker>
          <c:xVal>
            <c:numRef>
              <c:f>Rauscher!$EV$1:$FS$1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Rauscher!$EV$53:$FS$53</c:f>
              <c:numCache>
                <c:formatCode>0E+00</c:formatCode>
                <c:ptCount val="24"/>
                <c:pt idx="0">
                  <c:v>1.8966408522191384E-187</c:v>
                </c:pt>
                <c:pt idx="1">
                  <c:v>8.6634165148065696E-124</c:v>
                </c:pt>
                <c:pt idx="2">
                  <c:v>5.1546784731143772E-92</c:v>
                </c:pt>
                <c:pt idx="3">
                  <c:v>2.5703080932624208E-60</c:v>
                </c:pt>
                <c:pt idx="4">
                  <c:v>1.5978548471104261E-44</c:v>
                </c:pt>
                <c:pt idx="5">
                  <c:v>4.4335177578175083E-35</c:v>
                </c:pt>
                <c:pt idx="6">
                  <c:v>8.3245483769519874E-29</c:v>
                </c:pt>
                <c:pt idx="7">
                  <c:v>2.4318071926458833E-24</c:v>
                </c:pt>
                <c:pt idx="8">
                  <c:v>5.2897201851623112E-21</c:v>
                </c:pt>
                <c:pt idx="9">
                  <c:v>2.0426656699861605E-18</c:v>
                </c:pt>
                <c:pt idx="10">
                  <c:v>2.3569792196512829E-16</c:v>
                </c:pt>
                <c:pt idx="11">
                  <c:v>3.1666711340248932E-10</c:v>
                </c:pt>
                <c:pt idx="12">
                  <c:v>3.2313716278779167E-7</c:v>
                </c:pt>
                <c:pt idx="13">
                  <c:v>1.9130975583547786E-5</c:v>
                </c:pt>
                <c:pt idx="14">
                  <c:v>2.7633892768427602E-4</c:v>
                </c:pt>
                <c:pt idx="15">
                  <c:v>1.7956414083442401E-3</c:v>
                </c:pt>
                <c:pt idx="16">
                  <c:v>7.1142641715323781E-3</c:v>
                </c:pt>
                <c:pt idx="17">
                  <c:v>2.032824465196462E-2</c:v>
                </c:pt>
                <c:pt idx="18">
                  <c:v>4.6304434308203586E-2</c:v>
                </c:pt>
                <c:pt idx="19">
                  <c:v>0.15349319411694534</c:v>
                </c:pt>
                <c:pt idx="20">
                  <c:v>0.34855218000089999</c:v>
                </c:pt>
                <c:pt idx="21">
                  <c:v>0.62766661710855043</c:v>
                </c:pt>
                <c:pt idx="22">
                  <c:v>0.97129149244868906</c:v>
                </c:pt>
                <c:pt idx="23">
                  <c:v>1.3545430704479096</c:v>
                </c:pt>
              </c:numCache>
            </c:numRef>
          </c:yVal>
          <c:smooth val="1"/>
          <c:extLst>
            <c:ext xmlns:c16="http://schemas.microsoft.com/office/drawing/2014/chart" uri="{C3380CC4-5D6E-409C-BE32-E72D297353CC}">
              <c16:uniqueId val="{0000002E-AE2E-4167-9037-7A0E2914D06D}"/>
            </c:ext>
          </c:extLst>
        </c:ser>
        <c:ser>
          <c:idx val="47"/>
          <c:order val="47"/>
          <c:spPr>
            <a:ln w="19050" cap="rnd">
              <a:solidFill>
                <a:schemeClr val="accent6">
                  <a:lumMod val="70000"/>
                </a:schemeClr>
              </a:solidFill>
              <a:round/>
            </a:ln>
            <a:effectLst/>
          </c:spPr>
          <c:marker>
            <c:symbol val="none"/>
          </c:marker>
          <c:xVal>
            <c:numRef>
              <c:f>Rauscher!$EV$1:$FS$1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Rauscher!$EV$54:$FS$54</c:f>
              <c:numCache>
                <c:formatCode>0E+00</c:formatCode>
                <c:ptCount val="24"/>
                <c:pt idx="0">
                  <c:v>8.2051929188295536E-189</c:v>
                </c:pt>
                <c:pt idx="1">
                  <c:v>1.0651033781898985E-124</c:v>
                </c:pt>
                <c:pt idx="2">
                  <c:v>1.0683254743266596E-92</c:v>
                </c:pt>
                <c:pt idx="3">
                  <c:v>8.980212691374696E-61</c:v>
                </c:pt>
                <c:pt idx="4">
                  <c:v>7.2483387435738355E-45</c:v>
                </c:pt>
                <c:pt idx="5">
                  <c:v>2.3522822965585787E-35</c:v>
                </c:pt>
                <c:pt idx="6">
                  <c:v>4.9029961971862161E-29</c:v>
                </c:pt>
                <c:pt idx="7">
                  <c:v>1.5432274261787689E-24</c:v>
                </c:pt>
                <c:pt idx="8">
                  <c:v>3.5500415267531196E-21</c:v>
                </c:pt>
                <c:pt idx="9">
                  <c:v>1.4318514935197388E-18</c:v>
                </c:pt>
                <c:pt idx="10">
                  <c:v>1.710710034445097E-16</c:v>
                </c:pt>
                <c:pt idx="11">
                  <c:v>2.5514290714271312E-10</c:v>
                </c:pt>
                <c:pt idx="12">
                  <c:v>2.7431363014448091E-7</c:v>
                </c:pt>
                <c:pt idx="13">
                  <c:v>1.6757358603369132E-5</c:v>
                </c:pt>
                <c:pt idx="14">
                  <c:v>2.4716245003150446E-4</c:v>
                </c:pt>
                <c:pt idx="15">
                  <c:v>1.6301967362666999E-3</c:v>
                </c:pt>
                <c:pt idx="16">
                  <c:v>6.5314616772374993E-3</c:v>
                </c:pt>
                <c:pt idx="17">
                  <c:v>1.8826095819313143E-2</c:v>
                </c:pt>
                <c:pt idx="18">
                  <c:v>4.3182418428128977E-2</c:v>
                </c:pt>
                <c:pt idx="19">
                  <c:v>0.1446470199949072</c:v>
                </c:pt>
                <c:pt idx="20">
                  <c:v>0.33092392172245955</c:v>
                </c:pt>
                <c:pt idx="21">
                  <c:v>0.59926564925700287</c:v>
                </c:pt>
                <c:pt idx="22">
                  <c:v>0.93138648787582468</c:v>
                </c:pt>
                <c:pt idx="23">
                  <c:v>1.3034223493859205</c:v>
                </c:pt>
              </c:numCache>
            </c:numRef>
          </c:yVal>
          <c:smooth val="1"/>
          <c:extLst>
            <c:ext xmlns:c16="http://schemas.microsoft.com/office/drawing/2014/chart" uri="{C3380CC4-5D6E-409C-BE32-E72D297353CC}">
              <c16:uniqueId val="{0000002F-AE2E-4167-9037-7A0E2914D06D}"/>
            </c:ext>
          </c:extLst>
        </c:ser>
        <c:ser>
          <c:idx val="48"/>
          <c:order val="48"/>
          <c:spPr>
            <a:ln w="19050" cap="rnd">
              <a:solidFill>
                <a:schemeClr val="accent1">
                  <a:lumMod val="50000"/>
                  <a:lumOff val="50000"/>
                </a:schemeClr>
              </a:solidFill>
              <a:round/>
            </a:ln>
            <a:effectLst/>
          </c:spPr>
          <c:marker>
            <c:symbol val="none"/>
          </c:marker>
          <c:xVal>
            <c:numRef>
              <c:f>Rauscher!$EV$1:$FS$1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Rauscher!$EV$55:$FS$55</c:f>
              <c:numCache>
                <c:formatCode>0E+00</c:formatCode>
                <c:ptCount val="24"/>
                <c:pt idx="0">
                  <c:v>5.0317473599774426E-190</c:v>
                </c:pt>
                <c:pt idx="1">
                  <c:v>1.6528018488740628E-125</c:v>
                </c:pt>
                <c:pt idx="2">
                  <c:v>2.6371334693904798E-93</c:v>
                </c:pt>
                <c:pt idx="3">
                  <c:v>3.5262625730589479E-61</c:v>
                </c:pt>
                <c:pt idx="4">
                  <c:v>3.5897669560344918E-45</c:v>
                </c:pt>
                <c:pt idx="5">
                  <c:v>1.3390508321078725E-35</c:v>
                </c:pt>
                <c:pt idx="6">
                  <c:v>3.0625915487880423E-29</c:v>
                </c:pt>
                <c:pt idx="7">
                  <c:v>1.0300478137596334E-24</c:v>
                </c:pt>
                <c:pt idx="8">
                  <c:v>2.4903525403944481E-21</c:v>
                </c:pt>
                <c:pt idx="9">
                  <c:v>1.0440597010069373E-18</c:v>
                </c:pt>
                <c:pt idx="10">
                  <c:v>1.286600528800663E-16</c:v>
                </c:pt>
                <c:pt idx="11">
                  <c:v>2.1055750320672454E-10</c:v>
                </c:pt>
                <c:pt idx="12">
                  <c:v>2.3713440004599498E-7</c:v>
                </c:pt>
                <c:pt idx="13">
                  <c:v>1.4895281176820221E-5</c:v>
                </c:pt>
                <c:pt idx="14">
                  <c:v>2.2381521865941532E-4</c:v>
                </c:pt>
                <c:pt idx="15">
                  <c:v>1.4959157238207271E-3</c:v>
                </c:pt>
                <c:pt idx="16">
                  <c:v>6.0533736238092689E-3</c:v>
                </c:pt>
                <c:pt idx="17">
                  <c:v>1.7583582098296146E-2</c:v>
                </c:pt>
                <c:pt idx="18">
                  <c:v>4.0582803323842738E-2</c:v>
                </c:pt>
                <c:pt idx="19">
                  <c:v>0.13720709291265354</c:v>
                </c:pt>
                <c:pt idx="20">
                  <c:v>0.315991373965956</c:v>
                </c:pt>
                <c:pt idx="21">
                  <c:v>0.5750775892721115</c:v>
                </c:pt>
                <c:pt idx="22">
                  <c:v>0.89725727517343079</c:v>
                </c:pt>
                <c:pt idx="23">
                  <c:v>1.2595523292748705</c:v>
                </c:pt>
              </c:numCache>
            </c:numRef>
          </c:yVal>
          <c:smooth val="1"/>
          <c:extLst>
            <c:ext xmlns:c16="http://schemas.microsoft.com/office/drawing/2014/chart" uri="{C3380CC4-5D6E-409C-BE32-E72D297353CC}">
              <c16:uniqueId val="{00000030-AE2E-4167-9037-7A0E2914D06D}"/>
            </c:ext>
          </c:extLst>
        </c:ser>
        <c:ser>
          <c:idx val="49"/>
          <c:order val="49"/>
          <c:spPr>
            <a:ln w="19050" cap="rnd">
              <a:solidFill>
                <a:schemeClr val="accent2">
                  <a:lumMod val="50000"/>
                  <a:lumOff val="50000"/>
                </a:schemeClr>
              </a:solidFill>
              <a:round/>
            </a:ln>
            <a:effectLst/>
          </c:spPr>
          <c:marker>
            <c:symbol val="none"/>
          </c:marker>
          <c:xVal>
            <c:numRef>
              <c:f>Rauscher!$EV$1:$FS$1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Rauscher!$EV$56:$FS$56</c:f>
              <c:numCache>
                <c:formatCode>0E+00</c:formatCode>
                <c:ptCount val="24"/>
                <c:pt idx="0">
                  <c:v>3.5495639164488138E-190</c:v>
                </c:pt>
                <c:pt idx="1">
                  <c:v>1.3094135720512401E-125</c:v>
                </c:pt>
                <c:pt idx="2">
                  <c:v>2.2140534243673053E-93</c:v>
                </c:pt>
                <c:pt idx="3">
                  <c:v>3.1374048990459675E-61</c:v>
                </c:pt>
                <c:pt idx="4">
                  <c:v>3.2879268510155242E-45</c:v>
                </c:pt>
                <c:pt idx="5">
                  <c:v>1.2479952611400846E-35</c:v>
                </c:pt>
                <c:pt idx="6">
                  <c:v>2.8876525711766932E-29</c:v>
                </c:pt>
                <c:pt idx="7">
                  <c:v>9.7929432037863448E-25</c:v>
                </c:pt>
                <c:pt idx="8">
                  <c:v>2.3824109448750553E-21</c:v>
                </c:pt>
                <c:pt idx="9">
                  <c:v>1.0036474191161068E-18</c:v>
                </c:pt>
                <c:pt idx="10">
                  <c:v>1.2415938722262454E-16</c:v>
                </c:pt>
                <c:pt idx="11">
                  <c:v>2.0556375605145178E-10</c:v>
                </c:pt>
                <c:pt idx="12">
                  <c:v>2.3285757795254515E-7</c:v>
                </c:pt>
                <c:pt idx="13">
                  <c:v>1.4677649686927331E-5</c:v>
                </c:pt>
                <c:pt idx="14">
                  <c:v>2.2105758623496165E-4</c:v>
                </c:pt>
                <c:pt idx="15">
                  <c:v>1.4799360017981376E-3</c:v>
                </c:pt>
                <c:pt idx="16">
                  <c:v>5.996161019987606E-3</c:v>
                </c:pt>
                <c:pt idx="17">
                  <c:v>1.7434245579690328E-2</c:v>
                </c:pt>
                <c:pt idx="18">
                  <c:v>4.0269278473279081E-2</c:v>
                </c:pt>
                <c:pt idx="19">
                  <c:v>0.13630518180415108</c:v>
                </c:pt>
                <c:pt idx="20">
                  <c:v>0.31417457044683822</c:v>
                </c:pt>
                <c:pt idx="21">
                  <c:v>0.57212673905307154</c:v>
                </c:pt>
                <c:pt idx="22">
                  <c:v>0.89308498918890555</c:v>
                </c:pt>
                <c:pt idx="23">
                  <c:v>1.2541804202437334</c:v>
                </c:pt>
              </c:numCache>
            </c:numRef>
          </c:yVal>
          <c:smooth val="1"/>
          <c:extLst>
            <c:ext xmlns:c16="http://schemas.microsoft.com/office/drawing/2014/chart" uri="{C3380CC4-5D6E-409C-BE32-E72D297353CC}">
              <c16:uniqueId val="{00000031-AE2E-4167-9037-7A0E2914D06D}"/>
            </c:ext>
          </c:extLst>
        </c:ser>
        <c:ser>
          <c:idx val="50"/>
          <c:order val="50"/>
          <c:spPr>
            <a:ln w="19050" cap="rnd">
              <a:solidFill>
                <a:schemeClr val="accent3">
                  <a:lumMod val="50000"/>
                  <a:lumOff val="50000"/>
                </a:schemeClr>
              </a:solidFill>
              <a:round/>
            </a:ln>
            <a:effectLst/>
          </c:spPr>
          <c:marker>
            <c:symbol val="none"/>
          </c:marker>
          <c:xVal>
            <c:numRef>
              <c:f>Rauscher!$EV$1:$FS$1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Rauscher!$EV$57:$FS$57</c:f>
              <c:numCache>
                <c:formatCode>0E+00</c:formatCode>
                <c:ptCount val="24"/>
                <c:pt idx="0">
                  <c:v>1.8047604459488837E-194</c:v>
                </c:pt>
                <c:pt idx="1">
                  <c:v>1.7836837226819471E-128</c:v>
                </c:pt>
                <c:pt idx="2">
                  <c:v>1.5610878044540322E-95</c:v>
                </c:pt>
                <c:pt idx="3">
                  <c:v>1.1450067030353582E-62</c:v>
                </c:pt>
                <c:pt idx="4">
                  <c:v>2.7299752992241295E-46</c:v>
                </c:pt>
                <c:pt idx="5">
                  <c:v>1.6968715726566045E-36</c:v>
                </c:pt>
                <c:pt idx="6">
                  <c:v>5.4548224893730227E-30</c:v>
                </c:pt>
                <c:pt idx="7">
                  <c:v>2.3396379898023785E-25</c:v>
                </c:pt>
                <c:pt idx="8">
                  <c:v>6.7881575593433916E-22</c:v>
                </c:pt>
                <c:pt idx="9">
                  <c:v>3.2795651493851602E-19</c:v>
                </c:pt>
                <c:pt idx="10">
                  <c:v>4.5270420929673481E-17</c:v>
                </c:pt>
                <c:pt idx="11">
                  <c:v>1.0413126910319843E-10</c:v>
                </c:pt>
                <c:pt idx="12">
                  <c:v>1.3903521575828458E-7</c:v>
                </c:pt>
                <c:pt idx="13">
                  <c:v>9.6723243323183365E-6</c:v>
                </c:pt>
                <c:pt idx="14">
                  <c:v>1.5557495543640245E-4</c:v>
                </c:pt>
                <c:pt idx="15">
                  <c:v>1.0916342322888392E-3</c:v>
                </c:pt>
                <c:pt idx="16">
                  <c:v>4.5814975607848659E-3</c:v>
                </c:pt>
                <c:pt idx="17">
                  <c:v>1.3691067210703208E-2</c:v>
                </c:pt>
                <c:pt idx="18">
                  <c:v>3.2324213587196178E-2</c:v>
                </c:pt>
                <c:pt idx="19">
                  <c:v>0.11306975481643976</c:v>
                </c:pt>
                <c:pt idx="20">
                  <c:v>0.26681183434839983</c:v>
                </c:pt>
                <c:pt idx="21">
                  <c:v>0.49451137418215102</c:v>
                </c:pt>
                <c:pt idx="22">
                  <c:v>0.78257652237403075</c:v>
                </c:pt>
                <c:pt idx="23">
                  <c:v>1.1111022562202149</c:v>
                </c:pt>
              </c:numCache>
            </c:numRef>
          </c:yVal>
          <c:smooth val="1"/>
          <c:extLst>
            <c:ext xmlns:c16="http://schemas.microsoft.com/office/drawing/2014/chart" uri="{C3380CC4-5D6E-409C-BE32-E72D297353CC}">
              <c16:uniqueId val="{00000032-AE2E-4167-9037-7A0E2914D06D}"/>
            </c:ext>
          </c:extLst>
        </c:ser>
        <c:ser>
          <c:idx val="51"/>
          <c:order val="51"/>
          <c:spPr>
            <a:ln w="19050" cap="rnd">
              <a:solidFill>
                <a:schemeClr val="accent4">
                  <a:lumMod val="50000"/>
                  <a:lumOff val="50000"/>
                </a:schemeClr>
              </a:solidFill>
              <a:round/>
            </a:ln>
            <a:effectLst/>
          </c:spPr>
          <c:marker>
            <c:symbol val="none"/>
          </c:marker>
          <c:xVal>
            <c:numRef>
              <c:f>Rauscher!$EV$1:$FS$1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Rauscher!$EV$58:$FS$58</c:f>
              <c:numCache>
                <c:formatCode>0E+00</c:formatCode>
                <c:ptCount val="24"/>
                <c:pt idx="0">
                  <c:v>3.5417637107990033E-195</c:v>
                </c:pt>
                <c:pt idx="1">
                  <c:v>6.0161309900783025E-129</c:v>
                </c:pt>
                <c:pt idx="2">
                  <c:v>6.9028187951175859E-96</c:v>
                </c:pt>
                <c:pt idx="3">
                  <c:v>6.637535831615662E-63</c:v>
                </c:pt>
                <c:pt idx="4">
                  <c:v>1.8119967765450548E-46</c:v>
                </c:pt>
                <c:pt idx="5">
                  <c:v>1.2215959648621394E-36</c:v>
                </c:pt>
                <c:pt idx="6">
                  <c:v>4.1455215705965185E-30</c:v>
                </c:pt>
                <c:pt idx="7">
                  <c:v>1.8481923986184511E-25</c:v>
                </c:pt>
                <c:pt idx="8">
                  <c:v>5.5201438844539177E-22</c:v>
                </c:pt>
                <c:pt idx="9">
                  <c:v>2.7278137996616607E-19</c:v>
                </c:pt>
                <c:pt idx="10">
                  <c:v>3.8340076273999943E-17</c:v>
                </c:pt>
                <c:pt idx="11">
                  <c:v>9.3097826694297736E-11</c:v>
                </c:pt>
                <c:pt idx="12">
                  <c:v>1.2771537041184134E-7</c:v>
                </c:pt>
                <c:pt idx="13">
                  <c:v>9.0303625243690429E-6</c:v>
                </c:pt>
                <c:pt idx="14">
                  <c:v>1.4683108504645866E-4</c:v>
                </c:pt>
                <c:pt idx="15">
                  <c:v>1.0382823243263574E-3</c:v>
                </c:pt>
                <c:pt idx="16">
                  <c:v>4.3829424471998899E-3</c:v>
                </c:pt>
                <c:pt idx="17">
                  <c:v>1.3156961559841831E-2</c:v>
                </c:pt>
                <c:pt idx="18">
                  <c:v>3.1175560278958594E-2</c:v>
                </c:pt>
                <c:pt idx="19">
                  <c:v>0.10964396796226263</c:v>
                </c:pt>
                <c:pt idx="20">
                  <c:v>0.25973075508855187</c:v>
                </c:pt>
                <c:pt idx="21">
                  <c:v>0.4827858929698215</c:v>
                </c:pt>
                <c:pt idx="22">
                  <c:v>0.76574663781893915</c:v>
                </c:pt>
                <c:pt idx="23">
                  <c:v>1.0891716069135442</c:v>
                </c:pt>
              </c:numCache>
            </c:numRef>
          </c:yVal>
          <c:smooth val="1"/>
          <c:extLst>
            <c:ext xmlns:c16="http://schemas.microsoft.com/office/drawing/2014/chart" uri="{C3380CC4-5D6E-409C-BE32-E72D297353CC}">
              <c16:uniqueId val="{00000033-AE2E-4167-9037-7A0E2914D06D}"/>
            </c:ext>
          </c:extLst>
        </c:ser>
        <c:ser>
          <c:idx val="52"/>
          <c:order val="52"/>
          <c:spPr>
            <a:ln w="19050" cap="rnd">
              <a:solidFill>
                <a:schemeClr val="accent5">
                  <a:lumMod val="50000"/>
                  <a:lumOff val="50000"/>
                </a:schemeClr>
              </a:solidFill>
              <a:round/>
            </a:ln>
            <a:effectLst/>
          </c:spPr>
          <c:marker>
            <c:symbol val="none"/>
          </c:marker>
          <c:xVal>
            <c:numRef>
              <c:f>Rauscher!$EV$1:$FS$1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Rauscher!$EV$59:$FS$59</c:f>
              <c:numCache>
                <c:formatCode>0E+00</c:formatCode>
                <c:ptCount val="24"/>
                <c:pt idx="0">
                  <c:v>7.8082162246153288E-196</c:v>
                </c:pt>
                <c:pt idx="1">
                  <c:v>2.1930522946748756E-129</c:v>
                </c:pt>
                <c:pt idx="2">
                  <c:v>3.235622937323979E-96</c:v>
                </c:pt>
                <c:pt idx="3">
                  <c:v>4.0007189143260797E-63</c:v>
                </c:pt>
                <c:pt idx="4">
                  <c:v>1.2384784263788207E-46</c:v>
                </c:pt>
                <c:pt idx="5">
                  <c:v>9.0036485238366533E-37</c:v>
                </c:pt>
                <c:pt idx="6">
                  <c:v>3.2129951390828407E-30</c:v>
                </c:pt>
                <c:pt idx="7">
                  <c:v>1.4848344328479466E-25</c:v>
                </c:pt>
                <c:pt idx="8">
                  <c:v>4.5559738138294948E-22</c:v>
                </c:pt>
                <c:pt idx="9">
                  <c:v>2.2990346710407352E-19</c:v>
                </c:pt>
                <c:pt idx="10">
                  <c:v>3.2859712028996812E-17</c:v>
                </c:pt>
                <c:pt idx="11">
                  <c:v>8.3905468953480215E-11</c:v>
                </c:pt>
                <c:pt idx="12">
                  <c:v>1.1803583221537104E-7</c:v>
                </c:pt>
                <c:pt idx="13">
                  <c:v>8.4728178158666913E-6</c:v>
                </c:pt>
                <c:pt idx="14">
                  <c:v>1.3915816075068461E-4</c:v>
                </c:pt>
                <c:pt idx="15">
                  <c:v>9.9111973730108189E-4</c:v>
                </c:pt>
                <c:pt idx="16">
                  <c:v>4.2064567338403868E-3</c:v>
                </c:pt>
                <c:pt idx="17">
                  <c:v>1.2680204557133661E-2</c:v>
                </c:pt>
                <c:pt idx="18">
                  <c:v>3.0146779014289735E-2</c:v>
                </c:pt>
                <c:pt idx="19">
                  <c:v>0.10656028879074793</c:v>
                </c:pt>
                <c:pt idx="20">
                  <c:v>0.25333431414215007</c:v>
                </c:pt>
                <c:pt idx="21">
                  <c:v>0.47216654199815333</c:v>
                </c:pt>
                <c:pt idx="22">
                  <c:v>0.75047414430980575</c:v>
                </c:pt>
                <c:pt idx="23">
                  <c:v>1.0692393797154851</c:v>
                </c:pt>
              </c:numCache>
            </c:numRef>
          </c:yVal>
          <c:smooth val="1"/>
          <c:extLst>
            <c:ext xmlns:c16="http://schemas.microsoft.com/office/drawing/2014/chart" uri="{C3380CC4-5D6E-409C-BE32-E72D297353CC}">
              <c16:uniqueId val="{00000034-AE2E-4167-9037-7A0E2914D06D}"/>
            </c:ext>
          </c:extLst>
        </c:ser>
        <c:ser>
          <c:idx val="53"/>
          <c:order val="53"/>
          <c:spPr>
            <a:ln w="19050" cap="rnd">
              <a:solidFill>
                <a:schemeClr val="accent6">
                  <a:lumMod val="50000"/>
                  <a:lumOff val="50000"/>
                </a:schemeClr>
              </a:solidFill>
              <a:round/>
            </a:ln>
            <a:effectLst/>
          </c:spPr>
          <c:marker>
            <c:symbol val="none"/>
          </c:marker>
          <c:xVal>
            <c:numRef>
              <c:f>Rauscher!$EV$1:$FS$1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Rauscher!$EV$60:$FS$60</c:f>
              <c:numCache>
                <c:formatCode>0E+00</c:formatCode>
                <c:ptCount val="24"/>
                <c:pt idx="0">
                  <c:v>3.0792574902279586E-196</c:v>
                </c:pt>
                <c:pt idx="1">
                  <c:v>1.1785359335984294E-129</c:v>
                </c:pt>
                <c:pt idx="2">
                  <c:v>2.0297921995826736E-96</c:v>
                </c:pt>
                <c:pt idx="3">
                  <c:v>2.9297566318504496E-63</c:v>
                </c:pt>
                <c:pt idx="4">
                  <c:v>9.7990025073155336E-47</c:v>
                </c:pt>
                <c:pt idx="5">
                  <c:v>7.4622862762977396E-37</c:v>
                </c:pt>
                <c:pt idx="6">
                  <c:v>2.7466505452839001E-30</c:v>
                </c:pt>
                <c:pt idx="7">
                  <c:v>1.2976911584228636E-25</c:v>
                </c:pt>
                <c:pt idx="8">
                  <c:v>4.0483170430799706E-22</c:v>
                </c:pt>
                <c:pt idx="9">
                  <c:v>2.0693731243331681E-19</c:v>
                </c:pt>
                <c:pt idx="10">
                  <c:v>2.9883882878143971E-17</c:v>
                </c:pt>
                <c:pt idx="11">
                  <c:v>7.8705214730336034E-11</c:v>
                </c:pt>
                <c:pt idx="12">
                  <c:v>1.1244679687341641E-7</c:v>
                </c:pt>
                <c:pt idx="13">
                  <c:v>8.1469130379311777E-6</c:v>
                </c:pt>
                <c:pt idx="14">
                  <c:v>1.3463621246084543E-4</c:v>
                </c:pt>
                <c:pt idx="15">
                  <c:v>9.6316196861236482E-4</c:v>
                </c:pt>
                <c:pt idx="16">
                  <c:v>4.101376357382322E-3</c:v>
                </c:pt>
                <c:pt idx="17">
                  <c:v>1.2395368836543524E-2</c:v>
                </c:pt>
                <c:pt idx="18">
                  <c:v>2.9530453040097174E-2</c:v>
                </c:pt>
                <c:pt idx="19">
                  <c:v>0.10470527885514019</c:v>
                </c:pt>
                <c:pt idx="20">
                  <c:v>0.24947510008866458</c:v>
                </c:pt>
                <c:pt idx="21">
                  <c:v>0.46574520698096022</c:v>
                </c:pt>
                <c:pt idx="22">
                  <c:v>0.74122305250790388</c:v>
                </c:pt>
                <c:pt idx="23">
                  <c:v>1.0571488155878421</c:v>
                </c:pt>
              </c:numCache>
            </c:numRef>
          </c:yVal>
          <c:smooth val="1"/>
          <c:extLst>
            <c:ext xmlns:c16="http://schemas.microsoft.com/office/drawing/2014/chart" uri="{C3380CC4-5D6E-409C-BE32-E72D297353CC}">
              <c16:uniqueId val="{00000035-AE2E-4167-9037-7A0E2914D06D}"/>
            </c:ext>
          </c:extLst>
        </c:ser>
        <c:ser>
          <c:idx val="54"/>
          <c:order val="54"/>
          <c:spPr>
            <a:ln w="19050" cap="rnd">
              <a:solidFill>
                <a:schemeClr val="accent1"/>
              </a:solidFill>
              <a:round/>
            </a:ln>
            <a:effectLst/>
          </c:spPr>
          <c:marker>
            <c:symbol val="none"/>
          </c:marker>
          <c:xVal>
            <c:numRef>
              <c:f>Rauscher!$EV$1:$FS$1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Rauscher!$EV$61:$FS$61</c:f>
              <c:numCache>
                <c:formatCode>0E+00</c:formatCode>
                <c:ptCount val="24"/>
                <c:pt idx="0">
                  <c:v>3.0072723138915522E-197</c:v>
                </c:pt>
                <c:pt idx="1">
                  <c:v>2.4949896156563223E-130</c:v>
                </c:pt>
                <c:pt idx="2">
                  <c:v>6.326697573384353E-97</c:v>
                </c:pt>
                <c:pt idx="3">
                  <c:v>1.3444870511363792E-63</c:v>
                </c:pt>
                <c:pt idx="4">
                  <c:v>5.4564067521518019E-47</c:v>
                </c:pt>
                <c:pt idx="5">
                  <c:v>4.6665578004406826E-37</c:v>
                </c:pt>
                <c:pt idx="6">
                  <c:v>1.855786742419691E-30</c:v>
                </c:pt>
                <c:pt idx="7">
                  <c:v>9.2660778762399436E-26</c:v>
                </c:pt>
                <c:pt idx="8">
                  <c:v>3.0129995880342696E-22</c:v>
                </c:pt>
                <c:pt idx="9">
                  <c:v>1.5906085957493691E-19</c:v>
                </c:pt>
                <c:pt idx="10">
                  <c:v>2.3570105064055943E-17</c:v>
                </c:pt>
                <c:pt idx="11">
                  <c:v>6.7069939920938735E-11</c:v>
                </c:pt>
                <c:pt idx="12">
                  <c:v>9.9602779087368075E-8</c:v>
                </c:pt>
                <c:pt idx="13">
                  <c:v>7.385797953571323E-6</c:v>
                </c:pt>
                <c:pt idx="14">
                  <c:v>1.2396132546438151E-4</c:v>
                </c:pt>
                <c:pt idx="15">
                  <c:v>8.9665141745571555E-4</c:v>
                </c:pt>
                <c:pt idx="16">
                  <c:v>3.8499397078589968E-3</c:v>
                </c:pt>
                <c:pt idx="17">
                  <c:v>1.1710724170194434E-2</c:v>
                </c:pt>
                <c:pt idx="18">
                  <c:v>2.8043641195150914E-2</c:v>
                </c:pt>
                <c:pt idx="19">
                  <c:v>0.10020580045206683</c:v>
                </c:pt>
                <c:pt idx="20">
                  <c:v>0.24007751291846549</c:v>
                </c:pt>
                <c:pt idx="21">
                  <c:v>0.45006233349117258</c:v>
                </c:pt>
                <c:pt idx="22">
                  <c:v>0.71857679357825011</c:v>
                </c:pt>
                <c:pt idx="23">
                  <c:v>1.0274966027814214</c:v>
                </c:pt>
              </c:numCache>
            </c:numRef>
          </c:yVal>
          <c:smooth val="1"/>
          <c:extLst>
            <c:ext xmlns:c16="http://schemas.microsoft.com/office/drawing/2014/chart" uri="{C3380CC4-5D6E-409C-BE32-E72D297353CC}">
              <c16:uniqueId val="{00000036-AE2E-4167-9037-7A0E2914D06D}"/>
            </c:ext>
          </c:extLst>
        </c:ser>
        <c:ser>
          <c:idx val="55"/>
          <c:order val="55"/>
          <c:spPr>
            <a:ln w="19050" cap="rnd">
              <a:solidFill>
                <a:schemeClr val="accent2"/>
              </a:solidFill>
              <a:round/>
            </a:ln>
            <a:effectLst/>
          </c:spPr>
          <c:marker>
            <c:symbol val="none"/>
          </c:marker>
          <c:xVal>
            <c:numRef>
              <c:f>Rauscher!$EV$1:$FS$1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Rauscher!$EV$62:$FS$62</c:f>
              <c:numCache>
                <c:formatCode>0E+00</c:formatCode>
                <c:ptCount val="24"/>
                <c:pt idx="0">
                  <c:v>2.0717264215150855E-198</c:v>
                </c:pt>
                <c:pt idx="1">
                  <c:v>4.1843444698123593E-131</c:v>
                </c:pt>
                <c:pt idx="2">
                  <c:v>1.6555232408795507E-97</c:v>
                </c:pt>
                <c:pt idx="3">
                  <c:v>5.4892669326779662E-64</c:v>
                </c:pt>
                <c:pt idx="4">
                  <c:v>2.7826861326118386E-47</c:v>
                </c:pt>
                <c:pt idx="5">
                  <c:v>2.7196561014902749E-37</c:v>
                </c:pt>
                <c:pt idx="6">
                  <c:v>1.1821846434969331E-30</c:v>
                </c:pt>
                <c:pt idx="7">
                  <c:v>6.2900358829544308E-26</c:v>
                </c:pt>
                <c:pt idx="8">
                  <c:v>2.1451427499516423E-22</c:v>
                </c:pt>
                <c:pt idx="9">
                  <c:v>1.1752233471779806E-19</c:v>
                </c:pt>
                <c:pt idx="10">
                  <c:v>1.7939014128675409E-17</c:v>
                </c:pt>
                <c:pt idx="11">
                  <c:v>5.5796232425545289E-11</c:v>
                </c:pt>
                <c:pt idx="12">
                  <c:v>8.6630010189746245E-8</c:v>
                </c:pt>
                <c:pt idx="13">
                  <c:v>6.597604889056578E-6</c:v>
                </c:pt>
                <c:pt idx="14">
                  <c:v>1.1272054310028251E-4</c:v>
                </c:pt>
                <c:pt idx="15">
                  <c:v>8.2577263513073653E-4</c:v>
                </c:pt>
                <c:pt idx="16">
                  <c:v>3.5795692241455969E-3</c:v>
                </c:pt>
                <c:pt idx="17">
                  <c:v>1.0969342103180069E-2</c:v>
                </c:pt>
                <c:pt idx="18">
                  <c:v>2.6424527155121839E-2</c:v>
                </c:pt>
                <c:pt idx="19">
                  <c:v>9.5264189041370378E-2</c:v>
                </c:pt>
                <c:pt idx="20">
                  <c:v>0.22969328012189028</c:v>
                </c:pt>
                <c:pt idx="21">
                  <c:v>0.43265275029078432</c:v>
                </c:pt>
                <c:pt idx="22">
                  <c:v>0.69334595267942734</c:v>
                </c:pt>
                <c:pt idx="23">
                  <c:v>0.99436353275296974</c:v>
                </c:pt>
              </c:numCache>
            </c:numRef>
          </c:yVal>
          <c:smooth val="1"/>
          <c:extLst>
            <c:ext xmlns:c16="http://schemas.microsoft.com/office/drawing/2014/chart" uri="{C3380CC4-5D6E-409C-BE32-E72D297353CC}">
              <c16:uniqueId val="{00000037-AE2E-4167-9037-7A0E2914D06D}"/>
            </c:ext>
          </c:extLst>
        </c:ser>
        <c:ser>
          <c:idx val="56"/>
          <c:order val="56"/>
          <c:spPr>
            <a:ln w="19050" cap="rnd">
              <a:solidFill>
                <a:schemeClr val="accent3"/>
              </a:solidFill>
              <a:round/>
            </a:ln>
            <a:effectLst/>
          </c:spPr>
          <c:marker>
            <c:symbol val="none"/>
          </c:marker>
          <c:xVal>
            <c:numRef>
              <c:f>Rauscher!$EV$1:$FS$1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Rauscher!$EV$63:$FS$63</c:f>
              <c:numCache>
                <c:formatCode>0E+00</c:formatCode>
                <c:ptCount val="24"/>
                <c:pt idx="0">
                  <c:v>7.791769269969703E-201</c:v>
                </c:pt>
                <c:pt idx="1">
                  <c:v>1.0076949981618109E-132</c:v>
                </c:pt>
                <c:pt idx="2">
                  <c:v>1.0088717280918066E-98</c:v>
                </c:pt>
                <c:pt idx="3">
                  <c:v>8.4647476816999788E-65</c:v>
                </c:pt>
                <c:pt idx="4">
                  <c:v>6.8259545014825882E-48</c:v>
                </c:pt>
                <c:pt idx="5">
                  <c:v>8.8139961364537633E-38</c:v>
                </c:pt>
                <c:pt idx="6">
                  <c:v>4.6130055541450724E-31</c:v>
                </c:pt>
                <c:pt idx="7">
                  <c:v>2.8025388624457262E-26</c:v>
                </c:pt>
                <c:pt idx="8">
                  <c:v>1.0557342498820454E-22</c:v>
                </c:pt>
                <c:pt idx="9">
                  <c:v>6.2491182134254281E-20</c:v>
                </c:pt>
                <c:pt idx="10">
                  <c:v>1.0147915321583565E-17</c:v>
                </c:pt>
                <c:pt idx="11">
                  <c:v>3.8003442354393715E-11</c:v>
                </c:pt>
                <c:pt idx="12">
                  <c:v>6.4745013729163028E-8</c:v>
                </c:pt>
                <c:pt idx="13">
                  <c:v>5.2133418684431036E-6</c:v>
                </c:pt>
                <c:pt idx="14">
                  <c:v>9.2440212275145652E-5</c:v>
                </c:pt>
                <c:pt idx="15">
                  <c:v>6.9540581791763766E-4</c:v>
                </c:pt>
                <c:pt idx="16">
                  <c:v>3.0750244755841641E-3</c:v>
                </c:pt>
                <c:pt idx="17">
                  <c:v>9.5701418671062348E-3</c:v>
                </c:pt>
                <c:pt idx="18">
                  <c:v>2.3341083163034237E-2</c:v>
                </c:pt>
                <c:pt idx="19">
                  <c:v>8.5724988591872622E-2</c:v>
                </c:pt>
                <c:pt idx="20">
                  <c:v>0.20945273544357995</c:v>
                </c:pt>
                <c:pt idx="21">
                  <c:v>0.39847144518903582</c:v>
                </c:pt>
                <c:pt idx="22">
                  <c:v>0.64352839217890012</c:v>
                </c:pt>
                <c:pt idx="23">
                  <c:v>0.92864753380770237</c:v>
                </c:pt>
              </c:numCache>
            </c:numRef>
          </c:yVal>
          <c:smooth val="1"/>
          <c:extLst>
            <c:ext xmlns:c16="http://schemas.microsoft.com/office/drawing/2014/chart" uri="{C3380CC4-5D6E-409C-BE32-E72D297353CC}">
              <c16:uniqueId val="{00000038-AE2E-4167-9037-7A0E2914D06D}"/>
            </c:ext>
          </c:extLst>
        </c:ser>
        <c:ser>
          <c:idx val="57"/>
          <c:order val="57"/>
          <c:spPr>
            <a:ln w="19050" cap="rnd">
              <a:solidFill>
                <a:schemeClr val="accent4"/>
              </a:solidFill>
              <a:round/>
            </a:ln>
            <a:effectLst/>
          </c:spPr>
          <c:marker>
            <c:symbol val="none"/>
          </c:marker>
          <c:xVal>
            <c:numRef>
              <c:f>Rauscher!$EV$1:$FS$1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Rauscher!$EV$64:$FS$64</c:f>
              <c:numCache>
                <c:formatCode>0E+00</c:formatCode>
                <c:ptCount val="24"/>
                <c:pt idx="0">
                  <c:v>1.5292027355726547E-201</c:v>
                </c:pt>
                <c:pt idx="1">
                  <c:v>3.3990495869852696E-133</c:v>
                </c:pt>
                <c:pt idx="2">
                  <c:v>4.4613270003897066E-99</c:v>
                </c:pt>
                <c:pt idx="3">
                  <c:v>4.9072911953995249E-65</c:v>
                </c:pt>
                <c:pt idx="4">
                  <c:v>4.5309686287151233E-48</c:v>
                </c:pt>
                <c:pt idx="5">
                  <c:v>6.3457131158073672E-38</c:v>
                </c:pt>
                <c:pt idx="6">
                  <c:v>3.5059966543458598E-31</c:v>
                </c:pt>
                <c:pt idx="7">
                  <c:v>2.2140076728886097E-26</c:v>
                </c:pt>
                <c:pt idx="8">
                  <c:v>8.585825503923624E-23</c:v>
                </c:pt>
                <c:pt idx="9">
                  <c:v>5.1981183414727163E-20</c:v>
                </c:pt>
                <c:pt idx="10">
                  <c:v>8.5949674722287348E-18</c:v>
                </c:pt>
                <c:pt idx="11">
                  <c:v>3.397897556232461E-11</c:v>
                </c:pt>
                <c:pt idx="12">
                  <c:v>5.9477628279317967E-8</c:v>
                </c:pt>
                <c:pt idx="13">
                  <c:v>4.8676517823303443E-6</c:v>
                </c:pt>
                <c:pt idx="14">
                  <c:v>8.7250559359954249E-5</c:v>
                </c:pt>
                <c:pt idx="15">
                  <c:v>6.6146306237163817E-4</c:v>
                </c:pt>
                <c:pt idx="16">
                  <c:v>2.9419537978962094E-3</c:v>
                </c:pt>
                <c:pt idx="17">
                  <c:v>9.1974120174509455E-3</c:v>
                </c:pt>
                <c:pt idx="18">
                  <c:v>2.2513150176342291E-2</c:v>
                </c:pt>
                <c:pt idx="19">
                  <c:v>8.3133237258781967E-2</c:v>
                </c:pt>
                <c:pt idx="20">
                  <c:v>0.20390754175323955</c:v>
                </c:pt>
                <c:pt idx="21">
                  <c:v>0.38904913507861616</c:v>
                </c:pt>
                <c:pt idx="22">
                  <c:v>0.6297308351536578</c:v>
                </c:pt>
                <c:pt idx="23">
                  <c:v>0.91037883941318798</c:v>
                </c:pt>
              </c:numCache>
            </c:numRef>
          </c:yVal>
          <c:smooth val="1"/>
          <c:extLst>
            <c:ext xmlns:c16="http://schemas.microsoft.com/office/drawing/2014/chart" uri="{C3380CC4-5D6E-409C-BE32-E72D297353CC}">
              <c16:uniqueId val="{00000039-AE2E-4167-9037-7A0E2914D06D}"/>
            </c:ext>
          </c:extLst>
        </c:ser>
        <c:ser>
          <c:idx val="58"/>
          <c:order val="58"/>
          <c:spPr>
            <a:ln w="19050" cap="rnd">
              <a:solidFill>
                <a:schemeClr val="accent5"/>
              </a:solidFill>
              <a:round/>
            </a:ln>
            <a:effectLst/>
          </c:spPr>
          <c:marker>
            <c:symbol val="none"/>
          </c:marker>
          <c:xVal>
            <c:numRef>
              <c:f>Rauscher!$EV$1:$FS$1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Rauscher!$EV$65:$FS$65</c:f>
              <c:numCache>
                <c:formatCode>0E+00</c:formatCode>
                <c:ptCount val="24"/>
                <c:pt idx="0">
                  <c:v>1.6385193100933306E-203</c:v>
                </c:pt>
                <c:pt idx="1">
                  <c:v>1.6464265777168561E-134</c:v>
                </c:pt>
                <c:pt idx="2">
                  <c:v>4.5946042463818256E-100</c:v>
                </c:pt>
                <c:pt idx="3">
                  <c:v>1.074546137548401E-65</c:v>
                </c:pt>
                <c:pt idx="4">
                  <c:v>1.4466846909615706E-48</c:v>
                </c:pt>
                <c:pt idx="5">
                  <c:v>2.5406393492130765E-38</c:v>
                </c:pt>
                <c:pt idx="6">
                  <c:v>1.6322772224751389E-31</c:v>
                </c:pt>
                <c:pt idx="7">
                  <c:v>1.1480516529963674E-26</c:v>
                </c:pt>
                <c:pt idx="8">
                  <c:v>4.8268552703053297E-23</c:v>
                </c:pt>
                <c:pt idx="9">
                  <c:v>3.1119192124028333E-20</c:v>
                </c:pt>
                <c:pt idx="10">
                  <c:v>5.4108604643563988E-18</c:v>
                </c:pt>
                <c:pt idx="11">
                  <c:v>2.4874377164815514E-11</c:v>
                </c:pt>
                <c:pt idx="12">
                  <c:v>4.6952151180125554E-8</c:v>
                </c:pt>
                <c:pt idx="13">
                  <c:v>4.0204744464994247E-6</c:v>
                </c:pt>
                <c:pt idx="14">
                  <c:v>7.4272833230150048E-5</c:v>
                </c:pt>
                <c:pt idx="15">
                  <c:v>5.7534367750376237E-4</c:v>
                </c:pt>
                <c:pt idx="16">
                  <c:v>2.6006240730812348E-3</c:v>
                </c:pt>
                <c:pt idx="17">
                  <c:v>8.2331752301034507E-3</c:v>
                </c:pt>
                <c:pt idx="18">
                  <c:v>2.0356634275067079E-2</c:v>
                </c:pt>
                <c:pt idx="19">
                  <c:v>7.6312623140515679E-2</c:v>
                </c:pt>
                <c:pt idx="20">
                  <c:v>0.18920602721573554</c:v>
                </c:pt>
                <c:pt idx="21">
                  <c:v>0.36392854684591813</c:v>
                </c:pt>
                <c:pt idx="22">
                  <c:v>0.59278420302867829</c:v>
                </c:pt>
                <c:pt idx="23">
                  <c:v>0.86128684006279255</c:v>
                </c:pt>
              </c:numCache>
            </c:numRef>
          </c:yVal>
          <c:smooth val="1"/>
          <c:extLst>
            <c:ext xmlns:c16="http://schemas.microsoft.com/office/drawing/2014/chart" uri="{C3380CC4-5D6E-409C-BE32-E72D297353CC}">
              <c16:uniqueId val="{0000003A-AE2E-4167-9037-7A0E2914D06D}"/>
            </c:ext>
          </c:extLst>
        </c:ser>
        <c:ser>
          <c:idx val="59"/>
          <c:order val="59"/>
          <c:spPr>
            <a:ln w="19050" cap="rnd">
              <a:solidFill>
                <a:schemeClr val="accent6"/>
              </a:solidFill>
              <a:round/>
            </a:ln>
            <a:effectLst/>
          </c:spPr>
          <c:marker>
            <c:symbol val="none"/>
          </c:marker>
          <c:xVal>
            <c:numRef>
              <c:f>Rauscher!$EV$1:$FS$1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Rauscher!$EV$66:$FS$66</c:f>
              <c:numCache>
                <c:formatCode>0E+00</c:formatCode>
                <c:ptCount val="24"/>
                <c:pt idx="0">
                  <c:v>6.922892873142389E-206</c:v>
                </c:pt>
                <c:pt idx="1">
                  <c:v>4.2852528384403272E-136</c:v>
                </c:pt>
                <c:pt idx="2">
                  <c:v>2.9681183276293331E-101</c:v>
                </c:pt>
                <c:pt idx="3">
                  <c:v>1.7228885561915998E-66</c:v>
                </c:pt>
                <c:pt idx="4">
                  <c:v>3.6543110703089423E-49</c:v>
                </c:pt>
                <c:pt idx="5">
                  <c:v>8.4297433681875454E-39</c:v>
                </c:pt>
                <c:pt idx="6">
                  <c:v>6.4956865096910536E-32</c:v>
                </c:pt>
                <c:pt idx="7">
                  <c:v>5.2022644443481729E-27</c:v>
                </c:pt>
                <c:pt idx="8">
                  <c:v>2.4109886632530329E-23</c:v>
                </c:pt>
                <c:pt idx="9">
                  <c:v>1.6767145124596349E-20</c:v>
                </c:pt>
                <c:pt idx="10">
                  <c:v>3.0975411060552554E-18</c:v>
                </c:pt>
                <c:pt idx="11">
                  <c:v>1.7079012747591817E-11</c:v>
                </c:pt>
                <c:pt idx="12">
                  <c:v>3.5305790854926214E-8</c:v>
                </c:pt>
                <c:pt idx="13">
                  <c:v>3.1926822410467869E-6</c:v>
                </c:pt>
                <c:pt idx="14">
                  <c:v>6.116462846800817E-5</c:v>
                </c:pt>
                <c:pt idx="15">
                  <c:v>4.8627021389113881E-4</c:v>
                </c:pt>
                <c:pt idx="16">
                  <c:v>2.2412374997440323E-3</c:v>
                </c:pt>
                <c:pt idx="17">
                  <c:v>7.2037336089129456E-3</c:v>
                </c:pt>
                <c:pt idx="18">
                  <c:v>1.8028527088066466E-2</c:v>
                </c:pt>
                <c:pt idx="19">
                  <c:v>6.8825065753487694E-2</c:v>
                </c:pt>
                <c:pt idx="20">
                  <c:v>0.17287221862963015</c:v>
                </c:pt>
                <c:pt idx="21">
                  <c:v>0.33576571760410401</c:v>
                </c:pt>
                <c:pt idx="22">
                  <c:v>0.55107009262313456</c:v>
                </c:pt>
                <c:pt idx="23">
                  <c:v>0.80554540581192158</c:v>
                </c:pt>
              </c:numCache>
            </c:numRef>
          </c:yVal>
          <c:smooth val="1"/>
          <c:extLst>
            <c:ext xmlns:c16="http://schemas.microsoft.com/office/drawing/2014/chart" uri="{C3380CC4-5D6E-409C-BE32-E72D297353CC}">
              <c16:uniqueId val="{0000003B-AE2E-4167-9037-7A0E2914D06D}"/>
            </c:ext>
          </c:extLst>
        </c:ser>
        <c:ser>
          <c:idx val="60"/>
          <c:order val="60"/>
          <c:spPr>
            <a:ln w="19050" cap="rnd">
              <a:solidFill>
                <a:schemeClr val="accent1">
                  <a:lumMod val="60000"/>
                </a:schemeClr>
              </a:solidFill>
              <a:round/>
            </a:ln>
            <a:effectLst/>
          </c:spPr>
          <c:marker>
            <c:symbol val="none"/>
          </c:marker>
          <c:xVal>
            <c:numRef>
              <c:f>Rauscher!$EV$1:$FS$1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Rauscher!$EV$67:$FS$67</c:f>
              <c:numCache>
                <c:formatCode>0E+00</c:formatCode>
                <c:ptCount val="24"/>
                <c:pt idx="0">
                  <c:v>1.4904443939254481E-207</c:v>
                </c:pt>
                <c:pt idx="1">
                  <c:v>3.3067642877587194E-137</c:v>
                </c:pt>
                <c:pt idx="2">
                  <c:v>4.3361800652182686E-102</c:v>
                </c:pt>
                <c:pt idx="3">
                  <c:v>4.7652160365183879E-67</c:v>
                </c:pt>
                <c:pt idx="4">
                  <c:v>1.3906907855367874E-49</c:v>
                </c:pt>
                <c:pt idx="5">
                  <c:v>3.8850732367304491E-39</c:v>
                </c:pt>
                <c:pt idx="6">
                  <c:v>3.4013378810363195E-32</c:v>
                </c:pt>
                <c:pt idx="7">
                  <c:v>2.9841252330736871E-27</c:v>
                </c:pt>
                <c:pt idx="8">
                  <c:v>1.4808794777715623E-23</c:v>
                </c:pt>
                <c:pt idx="9">
                  <c:v>1.0861345083903352E-20</c:v>
                </c:pt>
                <c:pt idx="10">
                  <c:v>2.0937340760220592E-18</c:v>
                </c:pt>
                <c:pt idx="11">
                  <c:v>1.3116170928450504E-11</c:v>
                </c:pt>
                <c:pt idx="12">
                  <c:v>2.8900821007936375E-8</c:v>
                </c:pt>
                <c:pt idx="13">
                  <c:v>2.7155130313023798E-6</c:v>
                </c:pt>
                <c:pt idx="14">
                  <c:v>5.3368440113962291E-5</c:v>
                </c:pt>
                <c:pt idx="15">
                  <c:v>4.3209756149965216E-4</c:v>
                </c:pt>
                <c:pt idx="16">
                  <c:v>2.0189799820354397E-3</c:v>
                </c:pt>
                <c:pt idx="17">
                  <c:v>6.5587603955379855E-3</c:v>
                </c:pt>
                <c:pt idx="18">
                  <c:v>1.6554663548195379E-2</c:v>
                </c:pt>
                <c:pt idx="19">
                  <c:v>6.4010428303457045E-2</c:v>
                </c:pt>
                <c:pt idx="20">
                  <c:v>0.16225171427341886</c:v>
                </c:pt>
                <c:pt idx="21">
                  <c:v>0.31730026337837641</c:v>
                </c:pt>
                <c:pt idx="22">
                  <c:v>0.52354126382012067</c:v>
                </c:pt>
                <c:pt idx="23">
                  <c:v>0.76856764150502388</c:v>
                </c:pt>
              </c:numCache>
            </c:numRef>
          </c:yVal>
          <c:smooth val="1"/>
          <c:extLst>
            <c:ext xmlns:c16="http://schemas.microsoft.com/office/drawing/2014/chart" uri="{C3380CC4-5D6E-409C-BE32-E72D297353CC}">
              <c16:uniqueId val="{0000003C-AE2E-4167-9037-7A0E2914D06D}"/>
            </c:ext>
          </c:extLst>
        </c:ser>
        <c:ser>
          <c:idx val="61"/>
          <c:order val="61"/>
          <c:spPr>
            <a:ln w="19050" cap="rnd">
              <a:solidFill>
                <a:schemeClr val="accent2">
                  <a:lumMod val="60000"/>
                </a:schemeClr>
              </a:solidFill>
              <a:round/>
            </a:ln>
            <a:effectLst/>
          </c:spPr>
          <c:marker>
            <c:symbol val="none"/>
          </c:marker>
          <c:xVal>
            <c:numRef>
              <c:f>Rauscher!$EV$1:$FS$1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Rauscher!$EV$68:$FS$68</c:f>
              <c:numCache>
                <c:formatCode>0E+00</c:formatCode>
                <c:ptCount val="24"/>
                <c:pt idx="0">
                  <c:v>7.4173855196033667E-208</c:v>
                </c:pt>
                <c:pt idx="1">
                  <c:v>2.0755732373607889E-137</c:v>
                </c:pt>
                <c:pt idx="2">
                  <c:v>3.0566239146825168E-102</c:v>
                </c:pt>
                <c:pt idx="3">
                  <c:v>3.7723950596249178E-67</c:v>
                </c:pt>
                <c:pt idx="4">
                  <c:v>1.1667158213269246E-49</c:v>
                </c:pt>
                <c:pt idx="5">
                  <c:v>3.3748438432718142E-39</c:v>
                </c:pt>
                <c:pt idx="6">
                  <c:v>3.0240169650726E-32</c:v>
                </c:pt>
                <c:pt idx="7">
                  <c:v>2.6974380195159778E-27</c:v>
                </c:pt>
                <c:pt idx="8">
                  <c:v>1.3553583344254494E-23</c:v>
                </c:pt>
                <c:pt idx="9">
                  <c:v>1.0037325724498924E-20</c:v>
                </c:pt>
                <c:pt idx="10">
                  <c:v>1.9499160704977364E-18</c:v>
                </c:pt>
                <c:pt idx="11">
                  <c:v>1.250205599961945E-11</c:v>
                </c:pt>
                <c:pt idx="12">
                  <c:v>2.7869202416571284E-8</c:v>
                </c:pt>
                <c:pt idx="13">
                  <c:v>2.6368792539228705E-6</c:v>
                </c:pt>
                <c:pt idx="14">
                  <c:v>5.2064158842906088E-5</c:v>
                </c:pt>
                <c:pt idx="15">
                  <c:v>4.2293746601422761E-4</c:v>
                </c:pt>
                <c:pt idx="16">
                  <c:v>1.9810997985029561E-3</c:v>
                </c:pt>
                <c:pt idx="17">
                  <c:v>6.4481644407094196E-3</c:v>
                </c:pt>
                <c:pt idx="18">
                  <c:v>1.6300716555671797E-2</c:v>
                </c:pt>
                <c:pt idx="19">
                  <c:v>6.3174973393977971E-2</c:v>
                </c:pt>
                <c:pt idx="20">
                  <c:v>0.1603997277480495</c:v>
                </c:pt>
                <c:pt idx="21">
                  <c:v>0.31406877746893991</c:v>
                </c:pt>
                <c:pt idx="22">
                  <c:v>0.51871074858161559</c:v>
                </c:pt>
                <c:pt idx="23">
                  <c:v>0.76206571831618242</c:v>
                </c:pt>
              </c:numCache>
            </c:numRef>
          </c:yVal>
          <c:smooth val="1"/>
          <c:extLst>
            <c:ext xmlns:c16="http://schemas.microsoft.com/office/drawing/2014/chart" uri="{C3380CC4-5D6E-409C-BE32-E72D297353CC}">
              <c16:uniqueId val="{0000003D-AE2E-4167-9037-7A0E2914D06D}"/>
            </c:ext>
          </c:extLst>
        </c:ser>
        <c:ser>
          <c:idx val="62"/>
          <c:order val="62"/>
          <c:spPr>
            <a:ln w="19050" cap="rnd">
              <a:solidFill>
                <a:schemeClr val="accent3">
                  <a:lumMod val="60000"/>
                </a:schemeClr>
              </a:solidFill>
              <a:round/>
            </a:ln>
            <a:effectLst/>
          </c:spPr>
          <c:marker>
            <c:symbol val="none"/>
          </c:marker>
          <c:xVal>
            <c:numRef>
              <c:f>Rauscher!$EV$1:$FS$1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Rauscher!$EV$69:$FS$69</c:f>
              <c:numCache>
                <c:formatCode>0E+00</c:formatCode>
                <c:ptCount val="24"/>
                <c:pt idx="0">
                  <c:v>1.6353954189421168E-208</c:v>
                </c:pt>
                <c:pt idx="1">
                  <c:v>7.5667510152326308E-138</c:v>
                </c:pt>
                <c:pt idx="2">
                  <c:v>1.4328908733267618E-102</c:v>
                </c:pt>
                <c:pt idx="3">
                  <c:v>2.2739871467800626E-67</c:v>
                </c:pt>
                <c:pt idx="4">
                  <c:v>7.9750936122705435E-50</c:v>
                </c:pt>
                <c:pt idx="5">
                  <c:v>2.4876215095352067E-39</c:v>
                </c:pt>
                <c:pt idx="6">
                  <c:v>2.3439847930709591E-32</c:v>
                </c:pt>
                <c:pt idx="7">
                  <c:v>2.1673148274402864E-27</c:v>
                </c:pt>
                <c:pt idx="8">
                  <c:v>1.1187283127175167E-23</c:v>
                </c:pt>
                <c:pt idx="9">
                  <c:v>8.4603531920968235E-21</c:v>
                </c:pt>
                <c:pt idx="10">
                  <c:v>1.6713460390733355E-18</c:v>
                </c:pt>
                <c:pt idx="11">
                  <c:v>1.1268648789436852E-11</c:v>
                </c:pt>
                <c:pt idx="12">
                  <c:v>2.5759350963713451E-8</c:v>
                </c:pt>
                <c:pt idx="13">
                  <c:v>2.474301414614392E-6</c:v>
                </c:pt>
                <c:pt idx="14">
                  <c:v>4.9347960162549437E-5</c:v>
                </c:pt>
                <c:pt idx="15">
                  <c:v>4.0376298307377251E-4</c:v>
                </c:pt>
                <c:pt idx="16">
                  <c:v>1.9015015748616504E-3</c:v>
                </c:pt>
                <c:pt idx="17">
                  <c:v>6.2150758810786966E-3</c:v>
                </c:pt>
                <c:pt idx="18">
                  <c:v>1.5764239461746668E-2</c:v>
                </c:pt>
                <c:pt idx="19">
                  <c:v>6.1403819973969473E-2</c:v>
                </c:pt>
                <c:pt idx="20">
                  <c:v>0.15646382569773309</c:v>
                </c:pt>
                <c:pt idx="21">
                  <c:v>0.30718858911221114</c:v>
                </c:pt>
                <c:pt idx="22">
                  <c:v>0.50841172817200808</c:v>
                </c:pt>
                <c:pt idx="23">
                  <c:v>0.74818799663483715</c:v>
                </c:pt>
              </c:numCache>
            </c:numRef>
          </c:yVal>
          <c:smooth val="1"/>
          <c:extLst>
            <c:ext xmlns:c16="http://schemas.microsoft.com/office/drawing/2014/chart" uri="{C3380CC4-5D6E-409C-BE32-E72D297353CC}">
              <c16:uniqueId val="{0000003E-AE2E-4167-9037-7A0E2914D06D}"/>
            </c:ext>
          </c:extLst>
        </c:ser>
        <c:ser>
          <c:idx val="63"/>
          <c:order val="63"/>
          <c:spPr>
            <a:ln w="19050" cap="rnd">
              <a:solidFill>
                <a:schemeClr val="accent4">
                  <a:lumMod val="60000"/>
                </a:schemeClr>
              </a:solidFill>
              <a:round/>
            </a:ln>
            <a:effectLst/>
          </c:spPr>
          <c:marker>
            <c:symbol val="none"/>
          </c:marker>
          <c:xVal>
            <c:numRef>
              <c:f>Rauscher!$EV$1:$FS$1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Rauscher!$EV$70:$FS$70</c:f>
              <c:numCache>
                <c:formatCode>0E+00</c:formatCode>
                <c:ptCount val="24"/>
                <c:pt idx="0">
                  <c:v>7.9497233224214668E-210</c:v>
                </c:pt>
                <c:pt idx="1">
                  <c:v>1.0056285492102463E-138</c:v>
                </c:pt>
                <c:pt idx="2">
                  <c:v>3.14876843901422E-103</c:v>
                </c:pt>
                <c:pt idx="3">
                  <c:v>8.2625684345632848E-68</c:v>
                </c:pt>
                <c:pt idx="4">
                  <c:v>3.7261692869907801E-50</c:v>
                </c:pt>
                <c:pt idx="5">
                  <c:v>1.3515463146471156E-39</c:v>
                </c:pt>
                <c:pt idx="6">
                  <c:v>1.4082550278480606E-32</c:v>
                </c:pt>
                <c:pt idx="7">
                  <c:v>1.3990989968842116E-27</c:v>
                </c:pt>
                <c:pt idx="8">
                  <c:v>7.621685324493388E-24</c:v>
                </c:pt>
                <c:pt idx="9">
                  <c:v>6.0105585678492486E-21</c:v>
                </c:pt>
                <c:pt idx="10">
                  <c:v>1.2278708233763931E-18</c:v>
                </c:pt>
                <c:pt idx="11">
                  <c:v>9.1545718604021885E-12</c:v>
                </c:pt>
                <c:pt idx="12">
                  <c:v>2.2005997365167303E-8</c:v>
                </c:pt>
                <c:pt idx="13">
                  <c:v>2.1785258179626347E-6</c:v>
                </c:pt>
                <c:pt idx="14">
                  <c:v>4.4331792467208025E-5</c:v>
                </c:pt>
                <c:pt idx="15">
                  <c:v>3.6797013394440306E-4</c:v>
                </c:pt>
                <c:pt idx="16">
                  <c:v>1.7517121742444725E-3</c:v>
                </c:pt>
                <c:pt idx="17">
                  <c:v>5.7736770125464323E-3</c:v>
                </c:pt>
                <c:pt idx="18">
                  <c:v>1.4743176534801217E-2</c:v>
                </c:pt>
                <c:pt idx="19">
                  <c:v>5.8007135726655758E-2</c:v>
                </c:pt>
                <c:pt idx="20">
                  <c:v>0.14887438104979839</c:v>
                </c:pt>
                <c:pt idx="21">
                  <c:v>0.29386718808668472</c:v>
                </c:pt>
                <c:pt idx="22">
                  <c:v>0.48840665613149975</c:v>
                </c:pt>
                <c:pt idx="23">
                  <c:v>0.7211618536906661</c:v>
                </c:pt>
              </c:numCache>
            </c:numRef>
          </c:yVal>
          <c:smooth val="1"/>
          <c:extLst>
            <c:ext xmlns:c16="http://schemas.microsoft.com/office/drawing/2014/chart" uri="{C3380CC4-5D6E-409C-BE32-E72D297353CC}">
              <c16:uniqueId val="{0000003F-AE2E-4167-9037-7A0E2914D06D}"/>
            </c:ext>
          </c:extLst>
        </c:ser>
        <c:ser>
          <c:idx val="64"/>
          <c:order val="64"/>
          <c:spPr>
            <a:ln w="19050" cap="rnd">
              <a:solidFill>
                <a:schemeClr val="accent5">
                  <a:lumMod val="60000"/>
                </a:schemeClr>
              </a:solidFill>
              <a:round/>
            </a:ln>
            <a:effectLst/>
          </c:spPr>
          <c:marker>
            <c:symbol val="none"/>
          </c:marker>
          <c:xVal>
            <c:numRef>
              <c:f>Rauscher!$EV$1:$FS$1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Rauscher!$EV$71:$FS$71</c:f>
              <c:numCache>
                <c:formatCode>0E+00</c:formatCode>
                <c:ptCount val="24"/>
                <c:pt idx="0">
                  <c:v>4.2389110933717775E-212</c:v>
                </c:pt>
                <c:pt idx="1">
                  <c:v>3.0572996557644041E-140</c:v>
                </c:pt>
                <c:pt idx="2">
                  <c:v>2.2858103592263674E-104</c:v>
                </c:pt>
                <c:pt idx="3">
                  <c:v>1.4322327561119993E-68</c:v>
                </c:pt>
                <c:pt idx="4">
                  <c:v>9.9806917838321742E-51</c:v>
                </c:pt>
                <c:pt idx="5">
                  <c:v>4.7003339295494994E-40</c:v>
                </c:pt>
                <c:pt idx="6">
                  <c:v>5.8287966286875279E-33</c:v>
                </c:pt>
                <c:pt idx="7">
                  <c:v>6.557614813361561E-28</c:v>
                </c:pt>
                <c:pt idx="8">
                  <c:v>3.9214652540504775E-24</c:v>
                </c:pt>
                <c:pt idx="9">
                  <c:v>3.3251566666671166E-21</c:v>
                </c:pt>
                <c:pt idx="10">
                  <c:v>7.1986307283464701E-19</c:v>
                </c:pt>
                <c:pt idx="11">
                  <c:v>6.387561081828843E-12</c:v>
                </c:pt>
                <c:pt idx="12">
                  <c:v>1.6750894009315339E-8</c:v>
                </c:pt>
                <c:pt idx="13">
                  <c:v>1.74718780111895E-6</c:v>
                </c:pt>
                <c:pt idx="14">
                  <c:v>3.6813925701408737E-5</c:v>
                </c:pt>
                <c:pt idx="15">
                  <c:v>3.1326320292131597E-4</c:v>
                </c:pt>
                <c:pt idx="16">
                  <c:v>1.5193559861205012E-3</c:v>
                </c:pt>
                <c:pt idx="17">
                  <c:v>5.0810007907909158E-3</c:v>
                </c:pt>
                <c:pt idx="18">
                  <c:v>1.312586189827631E-2</c:v>
                </c:pt>
                <c:pt idx="19">
                  <c:v>5.2550659099256124E-2</c:v>
                </c:pt>
                <c:pt idx="20">
                  <c:v>0.13655785971981133</c:v>
                </c:pt>
                <c:pt idx="21">
                  <c:v>0.27208075235506879</c:v>
                </c:pt>
                <c:pt idx="22">
                  <c:v>0.45548941462572839</c:v>
                </c:pt>
                <c:pt idx="23">
                  <c:v>0.67647142274796512</c:v>
                </c:pt>
              </c:numCache>
            </c:numRef>
          </c:yVal>
          <c:smooth val="1"/>
          <c:extLst>
            <c:ext xmlns:c16="http://schemas.microsoft.com/office/drawing/2014/chart" uri="{C3380CC4-5D6E-409C-BE32-E72D297353CC}">
              <c16:uniqueId val="{00000040-AE2E-4167-9037-7A0E2914D06D}"/>
            </c:ext>
          </c:extLst>
        </c:ser>
        <c:ser>
          <c:idx val="65"/>
          <c:order val="65"/>
          <c:spPr>
            <a:ln w="19050" cap="rnd">
              <a:solidFill>
                <a:schemeClr val="accent6">
                  <a:lumMod val="60000"/>
                </a:schemeClr>
              </a:solidFill>
              <a:round/>
            </a:ln>
            <a:effectLst/>
          </c:spPr>
          <c:marker>
            <c:symbol val="none"/>
          </c:marker>
          <c:xVal>
            <c:numRef>
              <c:f>Rauscher!$EV$1:$FS$1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Rauscher!$EV$72:$FS$72</c:f>
              <c:numCache>
                <c:formatCode>0E+00</c:formatCode>
                <c:ptCount val="24"/>
                <c:pt idx="0">
                  <c:v>3.2806583165362271E-213</c:v>
                </c:pt>
                <c:pt idx="1">
                  <c:v>5.5417098156047826E-141</c:v>
                </c:pt>
                <c:pt idx="2">
                  <c:v>6.3408212472153859E-105</c:v>
                </c:pt>
                <c:pt idx="3">
                  <c:v>6.0802082743446258E-69</c:v>
                </c:pt>
                <c:pt idx="4">
                  <c:v>5.2416168075655763E-51</c:v>
                </c:pt>
                <c:pt idx="5">
                  <c:v>2.8046146557189102E-40</c:v>
                </c:pt>
                <c:pt idx="6">
                  <c:v>3.7868952915095321E-33</c:v>
                </c:pt>
                <c:pt idx="7">
                  <c:v>4.5274142317421706E-28</c:v>
                </c:pt>
                <c:pt idx="8">
                  <c:v>2.8336920427093837E-24</c:v>
                </c:pt>
                <c:pt idx="9">
                  <c:v>2.4895242049765822E-21</c:v>
                </c:pt>
                <c:pt idx="10">
                  <c:v>5.5446496079930679E-19</c:v>
                </c:pt>
                <c:pt idx="11">
                  <c:v>5.3569696339113461E-12</c:v>
                </c:pt>
                <c:pt idx="12">
                  <c:v>1.4658922983194474E-8</c:v>
                </c:pt>
                <c:pt idx="13">
                  <c:v>1.5685256809468169E-6</c:v>
                </c:pt>
                <c:pt idx="14">
                  <c:v>3.3616783558476916E-5</c:v>
                </c:pt>
                <c:pt idx="15">
                  <c:v>2.8955655258707907E-4</c:v>
                </c:pt>
                <c:pt idx="16">
                  <c:v>1.4172404681406438E-3</c:v>
                </c:pt>
                <c:pt idx="17">
                  <c:v>4.7732398565974755E-3</c:v>
                </c:pt>
                <c:pt idx="18">
                  <c:v>1.2400974666094468E-2</c:v>
                </c:pt>
                <c:pt idx="19">
                  <c:v>5.0072831209429632E-2</c:v>
                </c:pt>
                <c:pt idx="20">
                  <c:v>0.13091236701479642</c:v>
                </c:pt>
                <c:pt idx="21">
                  <c:v>0.26202443237626477</c:v>
                </c:pt>
                <c:pt idx="22">
                  <c:v>0.44021238185697054</c:v>
                </c:pt>
                <c:pt idx="23">
                  <c:v>0.65563996260578505</c:v>
                </c:pt>
              </c:numCache>
            </c:numRef>
          </c:yVal>
          <c:smooth val="1"/>
          <c:extLst>
            <c:ext xmlns:c16="http://schemas.microsoft.com/office/drawing/2014/chart" uri="{C3380CC4-5D6E-409C-BE32-E72D297353CC}">
              <c16:uniqueId val="{00000041-AE2E-4167-9037-7A0E2914D06D}"/>
            </c:ext>
          </c:extLst>
        </c:ser>
        <c:ser>
          <c:idx val="66"/>
          <c:order val="66"/>
          <c:spPr>
            <a:ln w="19050" cap="rnd">
              <a:solidFill>
                <a:schemeClr val="accent1">
                  <a:lumMod val="80000"/>
                  <a:lumOff val="20000"/>
                </a:schemeClr>
              </a:solidFill>
              <a:round/>
            </a:ln>
            <a:effectLst/>
          </c:spPr>
          <c:marker>
            <c:symbol val="none"/>
          </c:marker>
          <c:xVal>
            <c:numRef>
              <c:f>Rauscher!$EV$1:$FS$1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Rauscher!$EV$73:$FS$73</c:f>
              <c:numCache>
                <c:formatCode>0E+00</c:formatCode>
                <c:ptCount val="24"/>
                <c:pt idx="0">
                  <c:v>2.0602105322785435E-213</c:v>
                </c:pt>
                <c:pt idx="1">
                  <c:v>4.0625078771619079E-141</c:v>
                </c:pt>
                <c:pt idx="2">
                  <c:v>5.022221489056899E-105</c:v>
                </c:pt>
                <c:pt idx="3">
                  <c:v>5.2031784898689907E-69</c:v>
                </c:pt>
                <c:pt idx="4">
                  <c:v>4.662464033750605E-51</c:v>
                </c:pt>
                <c:pt idx="5">
                  <c:v>2.5533091431910798E-40</c:v>
                </c:pt>
                <c:pt idx="6">
                  <c:v>3.5013335198790711E-33</c:v>
                </c:pt>
                <c:pt idx="7">
                  <c:v>4.2325335012501567E-28</c:v>
                </c:pt>
                <c:pt idx="8">
                  <c:v>2.6711779083933801E-24</c:v>
                </c:pt>
                <c:pt idx="9">
                  <c:v>2.3619272126021017E-21</c:v>
                </c:pt>
                <c:pt idx="10">
                  <c:v>5.2876689542194476E-19</c:v>
                </c:pt>
                <c:pt idx="11">
                  <c:v>5.1883506400815848E-12</c:v>
                </c:pt>
                <c:pt idx="12">
                  <c:v>1.4307777872906207E-8</c:v>
                </c:pt>
                <c:pt idx="13">
                  <c:v>1.5380758553558226E-6</c:v>
                </c:pt>
                <c:pt idx="14">
                  <c:v>3.3066351316807356E-5</c:v>
                </c:pt>
                <c:pt idx="15">
                  <c:v>2.8544570495255543E-4</c:v>
                </c:pt>
                <c:pt idx="16">
                  <c:v>1.3994379864789575E-3</c:v>
                </c:pt>
                <c:pt idx="17">
                  <c:v>4.7193628600027803E-3</c:v>
                </c:pt>
                <c:pt idx="18">
                  <c:v>1.2273655557800923E-2</c:v>
                </c:pt>
                <c:pt idx="19">
                  <c:v>4.963548355926848E-2</c:v>
                </c:pt>
                <c:pt idx="20">
                  <c:v>0.12991245309852026</c:v>
                </c:pt>
                <c:pt idx="21">
                  <c:v>0.26023870915788699</c:v>
                </c:pt>
                <c:pt idx="22">
                  <c:v>0.43749426096351524</c:v>
                </c:pt>
                <c:pt idx="23">
                  <c:v>0.65192783284682088</c:v>
                </c:pt>
              </c:numCache>
            </c:numRef>
          </c:yVal>
          <c:smooth val="1"/>
          <c:extLst>
            <c:ext xmlns:c16="http://schemas.microsoft.com/office/drawing/2014/chart" uri="{C3380CC4-5D6E-409C-BE32-E72D297353CC}">
              <c16:uniqueId val="{00000042-AE2E-4167-9037-7A0E2914D06D}"/>
            </c:ext>
          </c:extLst>
        </c:ser>
        <c:ser>
          <c:idx val="67"/>
          <c:order val="67"/>
          <c:spPr>
            <a:ln w="19050" cap="rnd">
              <a:solidFill>
                <a:schemeClr val="accent2">
                  <a:lumMod val="80000"/>
                  <a:lumOff val="20000"/>
                </a:schemeClr>
              </a:solidFill>
              <a:round/>
            </a:ln>
            <a:effectLst/>
          </c:spPr>
          <c:marker>
            <c:symbol val="none"/>
          </c:marker>
          <c:xVal>
            <c:numRef>
              <c:f>Rauscher!$EV$1:$FS$1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Rauscher!$EV$74:$FS$74</c:f>
              <c:numCache>
                <c:formatCode>0E+00</c:formatCode>
                <c:ptCount val="24"/>
                <c:pt idx="0">
                  <c:v>8.913856327037966E-215</c:v>
                </c:pt>
                <c:pt idx="1">
                  <c:v>4.995133670771786E-142</c:v>
                </c:pt>
                <c:pt idx="2">
                  <c:v>1.0409939277615449E-105</c:v>
                </c:pt>
                <c:pt idx="3">
                  <c:v>1.8181114180239508E-69</c:v>
                </c:pt>
                <c:pt idx="4">
                  <c:v>2.1152757114279807E-51</c:v>
                </c:pt>
                <c:pt idx="5">
                  <c:v>1.3548609296362264E-40</c:v>
                </c:pt>
                <c:pt idx="6">
                  <c:v>2.062455977232803E-33</c:v>
                </c:pt>
                <c:pt idx="7">
                  <c:v>2.6862815520803744E-28</c:v>
                </c:pt>
                <c:pt idx="8">
                  <c:v>1.7928909668850677E-24</c:v>
                </c:pt>
                <c:pt idx="9">
                  <c:v>1.6558367899522696E-21</c:v>
                </c:pt>
                <c:pt idx="10">
                  <c:v>3.8382674903224377E-19</c:v>
                </c:pt>
                <c:pt idx="11">
                  <c:v>4.1808076431638285E-12</c:v>
                </c:pt>
                <c:pt idx="12">
                  <c:v>1.214739070112958E-8</c:v>
                </c:pt>
                <c:pt idx="13">
                  <c:v>1.3473999651244338E-6</c:v>
                </c:pt>
                <c:pt idx="14">
                  <c:v>2.9578560214359789E-5</c:v>
                </c:pt>
                <c:pt idx="15">
                  <c:v>2.5917568261744954E-4</c:v>
                </c:pt>
                <c:pt idx="16">
                  <c:v>1.2849445437615066E-3</c:v>
                </c:pt>
                <c:pt idx="17">
                  <c:v>4.3711336686802901E-3</c:v>
                </c:pt>
                <c:pt idx="18">
                  <c:v>1.1447446978618566E-2</c:v>
                </c:pt>
                <c:pt idx="19">
                  <c:v>4.6780294909462637E-2</c:v>
                </c:pt>
                <c:pt idx="20">
                  <c:v>0.12335633949863352</c:v>
                </c:pt>
                <c:pt idx="21">
                  <c:v>0.24849209644240847</c:v>
                </c:pt>
                <c:pt idx="22">
                  <c:v>0.41956865890008549</c:v>
                </c:pt>
                <c:pt idx="23">
                  <c:v>0.62739665423672053</c:v>
                </c:pt>
              </c:numCache>
            </c:numRef>
          </c:yVal>
          <c:smooth val="1"/>
          <c:extLst>
            <c:ext xmlns:c16="http://schemas.microsoft.com/office/drawing/2014/chart" uri="{C3380CC4-5D6E-409C-BE32-E72D297353CC}">
              <c16:uniqueId val="{00000043-AE2E-4167-9037-7A0E2914D06D}"/>
            </c:ext>
          </c:extLst>
        </c:ser>
        <c:ser>
          <c:idx val="68"/>
          <c:order val="68"/>
          <c:spPr>
            <a:ln w="19050" cap="rnd">
              <a:solidFill>
                <a:schemeClr val="accent3">
                  <a:lumMod val="80000"/>
                  <a:lumOff val="20000"/>
                </a:schemeClr>
              </a:solidFill>
              <a:round/>
            </a:ln>
            <a:effectLst/>
          </c:spPr>
          <c:marker>
            <c:symbol val="none"/>
          </c:marker>
          <c:xVal>
            <c:numRef>
              <c:f>Rauscher!$EV$1:$FS$1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Rauscher!$EV$75:$FS$75</c:f>
              <c:numCache>
                <c:formatCode>0E+00</c:formatCode>
                <c:ptCount val="24"/>
                <c:pt idx="0">
                  <c:v>2.7211798978395876E-216</c:v>
                </c:pt>
                <c:pt idx="1">
                  <c:v>4.8667326012646273E-143</c:v>
                </c:pt>
                <c:pt idx="2">
                  <c:v>1.8119154982897789E-106</c:v>
                </c:pt>
                <c:pt idx="3">
                  <c:v>5.653398650770641E-70</c:v>
                </c:pt>
                <c:pt idx="4">
                  <c:v>8.7913543604665749E-52</c:v>
                </c:pt>
                <c:pt idx="5">
                  <c:v>6.7016745607662927E-41</c:v>
                </c:pt>
                <c:pt idx="6">
                  <c:v>1.1457059727984708E-33</c:v>
                </c:pt>
                <c:pt idx="7">
                  <c:v>1.6212124485231674E-28</c:v>
                </c:pt>
                <c:pt idx="8">
                  <c:v>1.1514423856382845E-24</c:v>
                </c:pt>
                <c:pt idx="9">
                  <c:v>1.116106939717895E-21</c:v>
                </c:pt>
                <c:pt idx="10">
                  <c:v>2.6892023161809117E-19</c:v>
                </c:pt>
                <c:pt idx="11">
                  <c:v>3.2896394412567189E-12</c:v>
                </c:pt>
                <c:pt idx="12">
                  <c:v>1.0129104485400525E-8</c:v>
                </c:pt>
                <c:pt idx="13">
                  <c:v>1.1633343321976576E-6</c:v>
                </c:pt>
                <c:pt idx="14">
                  <c:v>2.6137558536464099E-5</c:v>
                </c:pt>
                <c:pt idx="15">
                  <c:v>2.3285320578969758E-4</c:v>
                </c:pt>
                <c:pt idx="16">
                  <c:v>1.1688864965783488E-3</c:v>
                </c:pt>
                <c:pt idx="17">
                  <c:v>4.0149674973280827E-3</c:v>
                </c:pt>
                <c:pt idx="18">
                  <c:v>1.0596356931599868E-2</c:v>
                </c:pt>
                <c:pt idx="19">
                  <c:v>4.3807743229628673E-2</c:v>
                </c:pt>
                <c:pt idx="20">
                  <c:v>0.11647947116142768</c:v>
                </c:pt>
                <c:pt idx="21">
                  <c:v>0.23610244798871069</c:v>
                </c:pt>
                <c:pt idx="22">
                  <c:v>0.40058155154198988</c:v>
                </c:pt>
                <c:pt idx="23">
                  <c:v>0.60132616160540187</c:v>
                </c:pt>
              </c:numCache>
            </c:numRef>
          </c:yVal>
          <c:smooth val="1"/>
          <c:extLst>
            <c:ext xmlns:c16="http://schemas.microsoft.com/office/drawing/2014/chart" uri="{C3380CC4-5D6E-409C-BE32-E72D297353CC}">
              <c16:uniqueId val="{00000044-AE2E-4167-9037-7A0E2914D06D}"/>
            </c:ext>
          </c:extLst>
        </c:ser>
        <c:ser>
          <c:idx val="69"/>
          <c:order val="69"/>
          <c:spPr>
            <a:ln w="19050" cap="rnd">
              <a:solidFill>
                <a:schemeClr val="accent4">
                  <a:lumMod val="80000"/>
                  <a:lumOff val="20000"/>
                </a:schemeClr>
              </a:solidFill>
              <a:round/>
            </a:ln>
            <a:effectLst/>
          </c:spPr>
          <c:marker>
            <c:symbol val="none"/>
          </c:marker>
          <c:xVal>
            <c:numRef>
              <c:f>Rauscher!$EV$1:$FS$1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Rauscher!$EV$76:$FS$76</c:f>
              <c:numCache>
                <c:formatCode>0E+00</c:formatCode>
                <c:ptCount val="24"/>
                <c:pt idx="0">
                  <c:v>3.2761245147552403E-218</c:v>
                </c:pt>
                <c:pt idx="1">
                  <c:v>2.54823245276216E-144</c:v>
                </c:pt>
                <c:pt idx="2">
                  <c:v>1.9785120657473629E-107</c:v>
                </c:pt>
                <c:pt idx="3">
                  <c:v>1.2873883662627975E-70</c:v>
                </c:pt>
                <c:pt idx="4">
                  <c:v>2.8910483717780555E-52</c:v>
                </c:pt>
                <c:pt idx="5">
                  <c:v>2.7475314248282057E-41</c:v>
                </c:pt>
                <c:pt idx="6">
                  <c:v>5.4409201512916112E-34</c:v>
                </c:pt>
                <c:pt idx="7">
                  <c:v>8.5514348558279133E-29</c:v>
                </c:pt>
                <c:pt idx="8">
                  <c:v>6.5711470944620475E-25</c:v>
                </c:pt>
                <c:pt idx="9">
                  <c:v>6.7718092933431752E-22</c:v>
                </c:pt>
                <c:pt idx="10">
                  <c:v>1.7135719099017866E-19</c:v>
                </c:pt>
                <c:pt idx="11">
                  <c:v>2.4281024034112475E-12</c:v>
                </c:pt>
                <c:pt idx="12">
                  <c:v>8.0465491889889996E-9</c:v>
                </c:pt>
                <c:pt idx="13">
                  <c:v>9.6581760373739675E-7</c:v>
                </c:pt>
                <c:pt idx="14">
                  <c:v>2.234722277855555E-5</c:v>
                </c:pt>
                <c:pt idx="15">
                  <c:v>2.0331093553408296E-4</c:v>
                </c:pt>
                <c:pt idx="16">
                  <c:v>1.0367901006071883E-3</c:v>
                </c:pt>
                <c:pt idx="17">
                  <c:v>3.6051266053809213E-3</c:v>
                </c:pt>
                <c:pt idx="18">
                  <c:v>9.6083995742426865E-3</c:v>
                </c:pt>
                <c:pt idx="19">
                  <c:v>4.0311535541421285E-2</c:v>
                </c:pt>
                <c:pt idx="20">
                  <c:v>0.10831480931150189</c:v>
                </c:pt>
                <c:pt idx="21">
                  <c:v>0.22128854373892318</c:v>
                </c:pt>
                <c:pt idx="22">
                  <c:v>0.37775426681978019</c:v>
                </c:pt>
                <c:pt idx="23">
                  <c:v>0.5698447189007555</c:v>
                </c:pt>
              </c:numCache>
            </c:numRef>
          </c:yVal>
          <c:smooth val="1"/>
          <c:extLst>
            <c:ext xmlns:c16="http://schemas.microsoft.com/office/drawing/2014/chart" uri="{C3380CC4-5D6E-409C-BE32-E72D297353CC}">
              <c16:uniqueId val="{00000045-AE2E-4167-9037-7A0E2914D06D}"/>
            </c:ext>
          </c:extLst>
        </c:ser>
        <c:ser>
          <c:idx val="70"/>
          <c:order val="70"/>
          <c:spPr>
            <a:ln w="19050" cap="rnd">
              <a:solidFill>
                <a:schemeClr val="accent5">
                  <a:lumMod val="80000"/>
                  <a:lumOff val="20000"/>
                </a:schemeClr>
              </a:solidFill>
              <a:round/>
            </a:ln>
            <a:effectLst/>
          </c:spPr>
          <c:marker>
            <c:symbol val="none"/>
          </c:marker>
          <c:xVal>
            <c:numRef>
              <c:f>Rauscher!$EV$1:$FS$1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Rauscher!$EV$77:$FS$77</c:f>
              <c:numCache>
                <c:formatCode>0E+00</c:formatCode>
                <c:ptCount val="24"/>
                <c:pt idx="0">
                  <c:v>3.5943244455810531E-219</c:v>
                </c:pt>
                <c:pt idx="1">
                  <c:v>5.8303566967189873E-145</c:v>
                </c:pt>
                <c:pt idx="2">
                  <c:v>6.5372393939442768E-108</c:v>
                </c:pt>
                <c:pt idx="3">
                  <c:v>6.1427786934861152E-71</c:v>
                </c:pt>
                <c:pt idx="4">
                  <c:v>1.6577172192531106E-52</c:v>
                </c:pt>
                <c:pt idx="5">
                  <c:v>1.7590477947369375E-41</c:v>
                </c:pt>
                <c:pt idx="6">
                  <c:v>3.7491018980381678E-34</c:v>
                </c:pt>
                <c:pt idx="7">
                  <c:v>6.2100318403804776E-29</c:v>
                </c:pt>
                <c:pt idx="8">
                  <c:v>4.9635909227430553E-25</c:v>
                </c:pt>
                <c:pt idx="9">
                  <c:v>5.274235028029555E-22</c:v>
                </c:pt>
                <c:pt idx="10">
                  <c:v>1.3677195901326167E-19</c:v>
                </c:pt>
                <c:pt idx="11">
                  <c:v>2.0858431745407493E-12</c:v>
                </c:pt>
                <c:pt idx="12">
                  <c:v>7.1710753284194139E-9</c:v>
                </c:pt>
                <c:pt idx="13">
                  <c:v>8.7992510198076667E-7</c:v>
                </c:pt>
                <c:pt idx="14">
                  <c:v>2.0661323272679077E-5</c:v>
                </c:pt>
                <c:pt idx="15">
                  <c:v>1.8995699985211242E-4</c:v>
                </c:pt>
                <c:pt idx="16">
                  <c:v>9.7634969823695063E-4</c:v>
                </c:pt>
                <c:pt idx="17">
                  <c:v>3.4158207220126345E-3</c:v>
                </c:pt>
                <c:pt idx="18">
                  <c:v>9.1485780575114809E-3</c:v>
                </c:pt>
                <c:pt idx="19">
                  <c:v>3.866552186793161E-2</c:v>
                </c:pt>
                <c:pt idx="20">
                  <c:v>0.10443891911550308</c:v>
                </c:pt>
                <c:pt idx="21">
                  <c:v>0.21421183204465638</c:v>
                </c:pt>
                <c:pt idx="22">
                  <c:v>0.36679541638678215</c:v>
                </c:pt>
                <c:pt idx="23">
                  <c:v>0.55467047175263851</c:v>
                </c:pt>
              </c:numCache>
            </c:numRef>
          </c:yVal>
          <c:smooth val="1"/>
          <c:extLst>
            <c:ext xmlns:c16="http://schemas.microsoft.com/office/drawing/2014/chart" uri="{C3380CC4-5D6E-409C-BE32-E72D297353CC}">
              <c16:uniqueId val="{00000046-AE2E-4167-9037-7A0E2914D06D}"/>
            </c:ext>
          </c:extLst>
        </c:ser>
        <c:ser>
          <c:idx val="71"/>
          <c:order val="71"/>
          <c:spPr>
            <a:ln w="19050" cap="rnd">
              <a:solidFill>
                <a:schemeClr val="accent6">
                  <a:lumMod val="80000"/>
                  <a:lumOff val="20000"/>
                </a:schemeClr>
              </a:solidFill>
              <a:round/>
            </a:ln>
            <a:effectLst/>
          </c:spPr>
          <c:marker>
            <c:symbol val="none"/>
          </c:marker>
          <c:xVal>
            <c:numRef>
              <c:f>Rauscher!$EV$1:$FS$1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Rauscher!$EV$78:$FS$78</c:f>
              <c:numCache>
                <c:formatCode>0E+00</c:formatCode>
                <c:ptCount val="24"/>
                <c:pt idx="0">
                  <c:v>3.0522485372994227E-221</c:v>
                </c:pt>
                <c:pt idx="1">
                  <c:v>2.4182212299689557E-146</c:v>
                </c:pt>
                <c:pt idx="2">
                  <c:v>5.992312262990655E-109</c:v>
                </c:pt>
                <c:pt idx="3">
                  <c:v>1.2444116263125328E-71</c:v>
                </c:pt>
                <c:pt idx="4">
                  <c:v>4.9923981208841479E-53</c:v>
                </c:pt>
                <c:pt idx="5">
                  <c:v>6.7204158143823974E-42</c:v>
                </c:pt>
                <c:pt idx="6">
                  <c:v>1.6785163596019034E-34</c:v>
                </c:pt>
                <c:pt idx="7">
                  <c:v>3.1138094946276261E-29</c:v>
                </c:pt>
                <c:pt idx="8">
                  <c:v>2.7095308585887901E-25</c:v>
                </c:pt>
                <c:pt idx="9">
                  <c:v>3.0757959954917559E-22</c:v>
                </c:pt>
                <c:pt idx="10">
                  <c:v>8.4092073029160019E-20</c:v>
                </c:pt>
                <c:pt idx="11">
                  <c:v>1.5028632775573795E-12</c:v>
                </c:pt>
                <c:pt idx="12">
                  <c:v>5.5932215064160143E-9</c:v>
                </c:pt>
                <c:pt idx="13">
                  <c:v>7.1975947399776408E-7</c:v>
                </c:pt>
                <c:pt idx="14">
                  <c:v>1.7445193120030987E-5</c:v>
                </c:pt>
                <c:pt idx="15">
                  <c:v>1.6406386030044513E-4</c:v>
                </c:pt>
                <c:pt idx="16">
                  <c:v>8.577149939786292E-4</c:v>
                </c:pt>
                <c:pt idx="17">
                  <c:v>3.0406936024665507E-3</c:v>
                </c:pt>
                <c:pt idx="18">
                  <c:v>8.2304423646205223E-3</c:v>
                </c:pt>
                <c:pt idx="19">
                  <c:v>3.5341211997353281E-2</c:v>
                </c:pt>
                <c:pt idx="20">
                  <c:v>9.6547252472580627E-2</c:v>
                </c:pt>
                <c:pt idx="21">
                  <c:v>0.19971514366774945</c:v>
                </c:pt>
                <c:pt idx="22">
                  <c:v>0.34424008026788772</c:v>
                </c:pt>
                <c:pt idx="23">
                  <c:v>0.52332149723089272</c:v>
                </c:pt>
              </c:numCache>
            </c:numRef>
          </c:yVal>
          <c:smooth val="1"/>
          <c:extLst>
            <c:ext xmlns:c16="http://schemas.microsoft.com/office/drawing/2014/chart" uri="{C3380CC4-5D6E-409C-BE32-E72D297353CC}">
              <c16:uniqueId val="{00000047-AE2E-4167-9037-7A0E2914D06D}"/>
            </c:ext>
          </c:extLst>
        </c:ser>
        <c:ser>
          <c:idx val="72"/>
          <c:order val="72"/>
          <c:spPr>
            <a:ln w="19050" cap="rnd">
              <a:solidFill>
                <a:schemeClr val="accent1">
                  <a:lumMod val="80000"/>
                </a:schemeClr>
              </a:solidFill>
              <a:round/>
            </a:ln>
            <a:effectLst/>
          </c:spPr>
          <c:marker>
            <c:symbol val="none"/>
          </c:marker>
          <c:xVal>
            <c:numRef>
              <c:f>Rauscher!$EV$1:$FS$1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Rauscher!$EV$79:$FS$79</c:f>
              <c:numCache>
                <c:formatCode>0E+00</c:formatCode>
                <c:ptCount val="24"/>
                <c:pt idx="0">
                  <c:v>2.3624917707744306E-222</c:v>
                </c:pt>
                <c:pt idx="1">
                  <c:v>4.3837473898648372E-147</c:v>
                </c:pt>
                <c:pt idx="2">
                  <c:v>1.662430383263767E-109</c:v>
                </c:pt>
                <c:pt idx="3">
                  <c:v>5.2833895307515554E-72</c:v>
                </c:pt>
                <c:pt idx="4">
                  <c:v>2.6221501245335183E-53</c:v>
                </c:pt>
                <c:pt idx="5">
                  <c:v>4.0103691303178127E-42</c:v>
                </c:pt>
                <c:pt idx="6">
                  <c:v>1.0906205836810982E-34</c:v>
                </c:pt>
                <c:pt idx="7">
                  <c:v>2.150008042475136E-29</c:v>
                </c:pt>
                <c:pt idx="8">
                  <c:v>1.9581326015314986E-25</c:v>
                </c:pt>
                <c:pt idx="9">
                  <c:v>2.3030612358232048E-22</c:v>
                </c:pt>
                <c:pt idx="10">
                  <c:v>6.4777321536611245E-20</c:v>
                </c:pt>
                <c:pt idx="11">
                  <c:v>1.2605129400159875E-12</c:v>
                </c:pt>
                <c:pt idx="12">
                  <c:v>4.8951928818004528E-9</c:v>
                </c:pt>
                <c:pt idx="13">
                  <c:v>6.4622410285987495E-7</c:v>
                </c:pt>
                <c:pt idx="14">
                  <c:v>1.5931751556998181E-5</c:v>
                </c:pt>
                <c:pt idx="15">
                  <c:v>1.5166335419779112E-4</c:v>
                </c:pt>
                <c:pt idx="16">
                  <c:v>8.0014873507015458E-4</c:v>
                </c:pt>
                <c:pt idx="17">
                  <c:v>2.8568035281947351E-3</c:v>
                </c:pt>
                <c:pt idx="18">
                  <c:v>7.7766917535041571E-3</c:v>
                </c:pt>
                <c:pt idx="19">
                  <c:v>3.367822057677107E-2</c:v>
                </c:pt>
                <c:pt idx="20">
                  <c:v>9.2565171579821415E-2</c:v>
                </c:pt>
                <c:pt idx="21">
                  <c:v>0.19235287569333109</c:v>
                </c:pt>
                <c:pt idx="22">
                  <c:v>0.33272782176065313</c:v>
                </c:pt>
                <c:pt idx="23">
                  <c:v>0.50725724039896547</c:v>
                </c:pt>
              </c:numCache>
            </c:numRef>
          </c:yVal>
          <c:smooth val="1"/>
          <c:extLst>
            <c:ext xmlns:c16="http://schemas.microsoft.com/office/drawing/2014/chart" uri="{C3380CC4-5D6E-409C-BE32-E72D297353CC}">
              <c16:uniqueId val="{00000048-AE2E-4167-9037-7A0E2914D06D}"/>
            </c:ext>
          </c:extLst>
        </c:ser>
        <c:ser>
          <c:idx val="73"/>
          <c:order val="73"/>
          <c:spPr>
            <a:ln w="19050" cap="rnd">
              <a:solidFill>
                <a:schemeClr val="accent2">
                  <a:lumMod val="80000"/>
                </a:schemeClr>
              </a:solidFill>
              <a:round/>
            </a:ln>
            <a:effectLst/>
          </c:spPr>
          <c:marker>
            <c:symbol val="none"/>
          </c:marker>
          <c:xVal>
            <c:numRef>
              <c:f>Rauscher!$EV$1:$FS$1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Rauscher!$EV$80:$FS$80</c:f>
              <c:numCache>
                <c:formatCode>0E+00</c:formatCode>
                <c:ptCount val="24"/>
                <c:pt idx="0">
                  <c:v>2.5923480703840718E-223</c:v>
                </c:pt>
                <c:pt idx="1">
                  <c:v>1.0031542905159742E-147</c:v>
                </c:pt>
                <c:pt idx="2">
                  <c:v>5.4937043705826348E-110</c:v>
                </c:pt>
                <c:pt idx="3">
                  <c:v>2.5213553160690113E-72</c:v>
                </c:pt>
                <c:pt idx="4">
                  <c:v>1.5037608524729138E-53</c:v>
                </c:pt>
                <c:pt idx="5">
                  <c:v>2.5679434262651844E-42</c:v>
                </c:pt>
                <c:pt idx="6">
                  <c:v>7.5161374509635914E-35</c:v>
                </c:pt>
                <c:pt idx="7">
                  <c:v>1.5615685415465629E-29</c:v>
                </c:pt>
                <c:pt idx="8">
                  <c:v>1.4793230441690739E-25</c:v>
                </c:pt>
                <c:pt idx="9">
                  <c:v>1.7940162676658762E-22</c:v>
                </c:pt>
                <c:pt idx="10">
                  <c:v>5.1711108942740847E-20</c:v>
                </c:pt>
                <c:pt idx="11">
                  <c:v>1.0829990951236259E-12</c:v>
                </c:pt>
                <c:pt idx="12">
                  <c:v>4.363254591486615E-9</c:v>
                </c:pt>
                <c:pt idx="13">
                  <c:v>5.8884348474775662E-7</c:v>
                </c:pt>
                <c:pt idx="14">
                  <c:v>1.4732085521038954E-5</c:v>
                </c:pt>
                <c:pt idx="15">
                  <c:v>1.4172333101873652E-4</c:v>
                </c:pt>
                <c:pt idx="16">
                  <c:v>7.536182537295305E-4</c:v>
                </c:pt>
                <c:pt idx="17">
                  <c:v>2.7072044365067907E-3</c:v>
                </c:pt>
                <c:pt idx="18">
                  <c:v>7.405656418184344E-3</c:v>
                </c:pt>
                <c:pt idx="19">
                  <c:v>3.2307979849009696E-2</c:v>
                </c:pt>
                <c:pt idx="20">
                  <c:v>8.9266451492733961E-2</c:v>
                </c:pt>
                <c:pt idx="21">
                  <c:v>0.18622986987063753</c:v>
                </c:pt>
                <c:pt idx="22">
                  <c:v>0.32312441183970519</c:v>
                </c:pt>
                <c:pt idx="23">
                  <c:v>0.49382480977944487</c:v>
                </c:pt>
              </c:numCache>
            </c:numRef>
          </c:yVal>
          <c:smooth val="1"/>
          <c:extLst>
            <c:ext xmlns:c16="http://schemas.microsoft.com/office/drawing/2014/chart" uri="{C3380CC4-5D6E-409C-BE32-E72D297353CC}">
              <c16:uniqueId val="{00000049-AE2E-4167-9037-7A0E2914D06D}"/>
            </c:ext>
          </c:extLst>
        </c:ser>
        <c:ser>
          <c:idx val="74"/>
          <c:order val="74"/>
          <c:spPr>
            <a:ln w="19050" cap="rnd">
              <a:solidFill>
                <a:schemeClr val="accent3">
                  <a:lumMod val="80000"/>
                </a:schemeClr>
              </a:solidFill>
              <a:round/>
            </a:ln>
            <a:effectLst/>
          </c:spPr>
          <c:marker>
            <c:symbol val="none"/>
          </c:marker>
          <c:xVal>
            <c:numRef>
              <c:f>Rauscher!$EV$1:$FS$1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Rauscher!$EV$81:$FS$81</c:f>
              <c:numCache>
                <c:formatCode>0E+00</c:formatCode>
                <c:ptCount val="24"/>
                <c:pt idx="0">
                  <c:v>1.44929061458009E-223</c:v>
                </c:pt>
                <c:pt idx="1">
                  <c:v>6.8050244928940725E-148</c:v>
                </c:pt>
                <c:pt idx="2">
                  <c:v>4.1051321146718246E-110</c:v>
                </c:pt>
                <c:pt idx="3">
                  <c:v>2.075371271343329E-72</c:v>
                </c:pt>
                <c:pt idx="4">
                  <c:v>1.2990936834124895E-53</c:v>
                </c:pt>
                <c:pt idx="5">
                  <c:v>2.2837424090837493E-42</c:v>
                </c:pt>
                <c:pt idx="6">
                  <c:v>6.8148508907339208E-35</c:v>
                </c:pt>
                <c:pt idx="7">
                  <c:v>1.4355644026342401E-29</c:v>
                </c:pt>
                <c:pt idx="8">
                  <c:v>1.3741199365482918E-25</c:v>
                </c:pt>
                <c:pt idx="9">
                  <c:v>1.6799176236969349E-22</c:v>
                </c:pt>
                <c:pt idx="10">
                  <c:v>4.8735503109508513E-20</c:v>
                </c:pt>
                <c:pt idx="11">
                  <c:v>1.0406140261247555E-12</c:v>
                </c:pt>
                <c:pt idx="12">
                  <c:v>4.2332325369297293E-9</c:v>
                </c:pt>
                <c:pt idx="13">
                  <c:v>5.7462092778564484E-7</c:v>
                </c:pt>
                <c:pt idx="14">
                  <c:v>1.4431975800551975E-5</c:v>
                </c:pt>
                <c:pt idx="15">
                  <c:v>1.3922041018233608E-4</c:v>
                </c:pt>
                <c:pt idx="16">
                  <c:v>7.418446424676911E-4</c:v>
                </c:pt>
                <c:pt idx="17">
                  <c:v>2.6692091613107743E-3</c:v>
                </c:pt>
                <c:pt idx="18">
                  <c:v>7.3111401916129658E-3</c:v>
                </c:pt>
                <c:pt idx="19">
                  <c:v>3.1957393740820558E-2</c:v>
                </c:pt>
                <c:pt idx="20">
                  <c:v>8.8419859369797765E-2</c:v>
                </c:pt>
                <c:pt idx="21">
                  <c:v>0.1846549216151982</c:v>
                </c:pt>
                <c:pt idx="22">
                  <c:v>0.32065005346083864</c:v>
                </c:pt>
                <c:pt idx="23">
                  <c:v>0.49035933923871311</c:v>
                </c:pt>
              </c:numCache>
            </c:numRef>
          </c:yVal>
          <c:smooth val="1"/>
          <c:extLst>
            <c:ext xmlns:c16="http://schemas.microsoft.com/office/drawing/2014/chart" uri="{C3380CC4-5D6E-409C-BE32-E72D297353CC}">
              <c16:uniqueId val="{0000004A-AE2E-4167-9037-7A0E2914D06D}"/>
            </c:ext>
          </c:extLst>
        </c:ser>
        <c:ser>
          <c:idx val="75"/>
          <c:order val="75"/>
          <c:spPr>
            <a:ln w="19050" cap="rnd">
              <a:solidFill>
                <a:schemeClr val="accent4">
                  <a:lumMod val="80000"/>
                </a:schemeClr>
              </a:solidFill>
              <a:round/>
            </a:ln>
            <a:effectLst/>
          </c:spPr>
          <c:marker>
            <c:symbol val="none"/>
          </c:marker>
          <c:xVal>
            <c:numRef>
              <c:f>Rauscher!$EV$1:$FS$1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Rauscher!$EV$82:$FS$82</c:f>
              <c:numCache>
                <c:formatCode>0E+00</c:formatCode>
                <c:ptCount val="24"/>
                <c:pt idx="0">
                  <c:v>1.1219691211082173E-224</c:v>
                </c:pt>
                <c:pt idx="1">
                  <c:v>1.233826795866531E-148</c:v>
                </c:pt>
                <c:pt idx="2">
                  <c:v>1.1390720198819804E-110</c:v>
                </c:pt>
                <c:pt idx="3">
                  <c:v>8.8129110438538054E-73</c:v>
                </c:pt>
                <c:pt idx="4">
                  <c:v>6.8243898292061197E-54</c:v>
                </c:pt>
                <c:pt idx="5">
                  <c:v>1.3630454420135229E-42</c:v>
                </c:pt>
                <c:pt idx="6">
                  <c:v>4.4287328541878803E-35</c:v>
                </c:pt>
                <c:pt idx="7">
                  <c:v>9.9139275569836135E-30</c:v>
                </c:pt>
                <c:pt idx="8">
                  <c:v>9.9322502144773632E-26</c:v>
                </c:pt>
                <c:pt idx="9">
                  <c:v>1.2580878236446499E-22</c:v>
                </c:pt>
                <c:pt idx="10">
                  <c:v>3.7548137188281659E-20</c:v>
                </c:pt>
                <c:pt idx="11">
                  <c:v>8.7295634426420348E-13</c:v>
                </c:pt>
                <c:pt idx="12">
                  <c:v>3.7055692155616138E-9</c:v>
                </c:pt>
                <c:pt idx="13">
                  <c:v>5.1600298709353144E-7</c:v>
                </c:pt>
                <c:pt idx="14">
                  <c:v>1.3182219845984952E-5</c:v>
                </c:pt>
                <c:pt idx="15">
                  <c:v>1.2871988828310968E-4</c:v>
                </c:pt>
                <c:pt idx="16">
                  <c:v>6.9217466618849103E-4</c:v>
                </c:pt>
                <c:pt idx="17">
                  <c:v>2.5082183133058084E-3</c:v>
                </c:pt>
                <c:pt idx="18">
                  <c:v>6.9092647309714292E-3</c:v>
                </c:pt>
                <c:pt idx="19">
                  <c:v>3.0458889538304893E-2</c:v>
                </c:pt>
                <c:pt idx="20">
                  <c:v>8.4787635790716104E-2</c:v>
                </c:pt>
                <c:pt idx="21">
                  <c:v>0.17787855314605708</c:v>
                </c:pt>
                <c:pt idx="22">
                  <c:v>0.30998024250142248</c:v>
                </c:pt>
                <c:pt idx="23">
                  <c:v>0.47538901830866387</c:v>
                </c:pt>
              </c:numCache>
            </c:numRef>
          </c:yVal>
          <c:smooth val="1"/>
          <c:extLst>
            <c:ext xmlns:c16="http://schemas.microsoft.com/office/drawing/2014/chart" uri="{C3380CC4-5D6E-409C-BE32-E72D297353CC}">
              <c16:uniqueId val="{0000004B-AE2E-4167-9037-7A0E2914D06D}"/>
            </c:ext>
          </c:extLst>
        </c:ser>
        <c:ser>
          <c:idx val="76"/>
          <c:order val="76"/>
          <c:spPr>
            <a:ln w="19050" cap="rnd">
              <a:solidFill>
                <a:schemeClr val="accent5">
                  <a:lumMod val="80000"/>
                </a:schemeClr>
              </a:solidFill>
              <a:round/>
            </a:ln>
            <a:effectLst/>
          </c:spPr>
          <c:marker>
            <c:symbol val="none"/>
          </c:marker>
          <c:xVal>
            <c:numRef>
              <c:f>Rauscher!$EV$1:$FS$1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Rauscher!$EV$83:$FS$83</c:f>
              <c:numCache>
                <c:formatCode>0E+00</c:formatCode>
                <c:ptCount val="24"/>
                <c:pt idx="0">
                  <c:v>1.9604307725750175E-225</c:v>
                </c:pt>
                <c:pt idx="1">
                  <c:v>3.8514492317847675E-149</c:v>
                </c:pt>
                <c:pt idx="2">
                  <c:v>4.7524860442016211E-111</c:v>
                </c:pt>
                <c:pt idx="3">
                  <c:v>4.9146063700894094E-73</c:v>
                </c:pt>
                <c:pt idx="4">
                  <c:v>4.3998008888154721E-54</c:v>
                </c:pt>
                <c:pt idx="5">
                  <c:v>9.5869273630051656E-43</c:v>
                </c:pt>
                <c:pt idx="6">
                  <c:v>3.3010227949301222E-35</c:v>
                </c:pt>
                <c:pt idx="7">
                  <c:v>7.7021990084289886E-30</c:v>
                </c:pt>
                <c:pt idx="8">
                  <c:v>7.9600649763830003E-26</c:v>
                </c:pt>
                <c:pt idx="9">
                  <c:v>1.0329514127001247E-22</c:v>
                </c:pt>
                <c:pt idx="10">
                  <c:v>3.1430935682957601E-20</c:v>
                </c:pt>
                <c:pt idx="11">
                  <c:v>7.7439292562094048E-13</c:v>
                </c:pt>
                <c:pt idx="12">
                  <c:v>3.3839485373016279E-9</c:v>
                </c:pt>
                <c:pt idx="13">
                  <c:v>4.794916149035437E-7</c:v>
                </c:pt>
                <c:pt idx="14">
                  <c:v>1.2392454667304006E-5</c:v>
                </c:pt>
                <c:pt idx="15">
                  <c:v>1.220153398238141E-4</c:v>
                </c:pt>
                <c:pt idx="16">
                  <c:v>6.6021360998767657E-4</c:v>
                </c:pt>
                <c:pt idx="17">
                  <c:v>2.4039980007064523E-3</c:v>
                </c:pt>
                <c:pt idx="18">
                  <c:v>6.647840587169278E-3</c:v>
                </c:pt>
                <c:pt idx="19">
                  <c:v>2.9476968895108341E-2</c:v>
                </c:pt>
                <c:pt idx="20">
                  <c:v>8.2395079742343072E-2</c:v>
                </c:pt>
                <c:pt idx="21">
                  <c:v>0.1733973027813088</c:v>
                </c:pt>
                <c:pt idx="22">
                  <c:v>0.30290243213924128</c:v>
                </c:pt>
                <c:pt idx="23">
                  <c:v>0.4654337690162304</c:v>
                </c:pt>
              </c:numCache>
            </c:numRef>
          </c:yVal>
          <c:smooth val="1"/>
          <c:extLst>
            <c:ext xmlns:c16="http://schemas.microsoft.com/office/drawing/2014/chart" uri="{C3380CC4-5D6E-409C-BE32-E72D297353CC}">
              <c16:uniqueId val="{0000004C-AE2E-4167-9037-7A0E2914D06D}"/>
            </c:ext>
          </c:extLst>
        </c:ser>
        <c:ser>
          <c:idx val="77"/>
          <c:order val="77"/>
          <c:spPr>
            <a:ln w="19050" cap="rnd">
              <a:solidFill>
                <a:schemeClr val="accent6">
                  <a:lumMod val="80000"/>
                </a:schemeClr>
              </a:solidFill>
              <a:round/>
            </a:ln>
            <a:effectLst/>
          </c:spPr>
          <c:marker>
            <c:symbol val="none"/>
          </c:marker>
          <c:xVal>
            <c:numRef>
              <c:f>Rauscher!$EV$1:$FS$1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Rauscher!$EV$84:$FS$84</c:f>
              <c:numCache>
                <c:formatCode>0E+00</c:formatCode>
                <c:ptCount val="24"/>
                <c:pt idx="0">
                  <c:v>3.7584182846355156E-227</c:v>
                </c:pt>
                <c:pt idx="1">
                  <c:v>2.7509098473639749E-150</c:v>
                </c:pt>
                <c:pt idx="2">
                  <c:v>6.5519763355940098E-112</c:v>
                </c:pt>
                <c:pt idx="3">
                  <c:v>1.3077944763251387E-73</c:v>
                </c:pt>
                <c:pt idx="4">
                  <c:v>1.6266099605408914E-54</c:v>
                </c:pt>
                <c:pt idx="5">
                  <c:v>4.3172741545529767E-43</c:v>
                </c:pt>
                <c:pt idx="6">
                  <c:v>1.695503038282332E-35</c:v>
                </c:pt>
                <c:pt idx="7">
                  <c:v>4.3457494433742151E-30</c:v>
                </c:pt>
                <c:pt idx="8">
                  <c:v>4.8191060574043116E-26</c:v>
                </c:pt>
                <c:pt idx="9">
                  <c:v>6.605865184232606E-23</c:v>
                </c:pt>
                <c:pt idx="10">
                  <c:v>2.1001343327449329E-20</c:v>
                </c:pt>
                <c:pt idx="11">
                  <c:v>5.9016167032164896E-13</c:v>
                </c:pt>
                <c:pt idx="12">
                  <c:v>2.7541862223472107E-9</c:v>
                </c:pt>
                <c:pt idx="13">
                  <c:v>4.059630679856595E-7</c:v>
                </c:pt>
                <c:pt idx="14">
                  <c:v>1.0771763745224714E-5</c:v>
                </c:pt>
                <c:pt idx="15">
                  <c:v>1.0806968713437025E-4</c:v>
                </c:pt>
                <c:pt idx="16">
                  <c:v>5.9305356103013897E-4</c:v>
                </c:pt>
                <c:pt idx="17">
                  <c:v>2.1832503348963987E-3</c:v>
                </c:pt>
                <c:pt idx="18">
                  <c:v>6.0905711432383443E-3</c:v>
                </c:pt>
                <c:pt idx="19">
                  <c:v>2.7363536959914801E-2</c:v>
                </c:pt>
                <c:pt idx="20">
                  <c:v>7.7209488948521782E-2</c:v>
                </c:pt>
                <c:pt idx="21">
                  <c:v>0.16363331530795452</c:v>
                </c:pt>
                <c:pt idx="22">
                  <c:v>0.28741679777494128</c:v>
                </c:pt>
                <c:pt idx="23">
                  <c:v>0.44357929979638366</c:v>
                </c:pt>
              </c:numCache>
            </c:numRef>
          </c:yVal>
          <c:smooth val="1"/>
          <c:extLst>
            <c:ext xmlns:c16="http://schemas.microsoft.com/office/drawing/2014/chart" uri="{C3380CC4-5D6E-409C-BE32-E72D297353CC}">
              <c16:uniqueId val="{0000004D-AE2E-4167-9037-7A0E2914D06D}"/>
            </c:ext>
          </c:extLst>
        </c:ser>
        <c:ser>
          <c:idx val="78"/>
          <c:order val="78"/>
          <c:spPr>
            <a:ln w="19050" cap="rnd">
              <a:solidFill>
                <a:schemeClr val="accent1">
                  <a:lumMod val="60000"/>
                  <a:lumOff val="40000"/>
                </a:schemeClr>
              </a:solidFill>
              <a:round/>
            </a:ln>
            <a:effectLst/>
          </c:spPr>
          <c:marker>
            <c:symbol val="none"/>
          </c:marker>
          <c:xVal>
            <c:numRef>
              <c:f>Rauscher!$EV$1:$FS$1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Rauscher!$EV$85:$FS$85</c:f>
              <c:numCache>
                <c:formatCode>0E+00</c:formatCode>
                <c:ptCount val="24"/>
                <c:pt idx="0">
                  <c:v>6.5665751277259571E-228</c:v>
                </c:pt>
                <c:pt idx="1">
                  <c:v>8.586368758293185E-151</c:v>
                </c:pt>
                <c:pt idx="2">
                  <c:v>2.7334125554662426E-112</c:v>
                </c:pt>
                <c:pt idx="3">
                  <c:v>7.2924263232250728E-74</c:v>
                </c:pt>
                <c:pt idx="4">
                  <c:v>1.0486144112587889E-54</c:v>
                </c:pt>
                <c:pt idx="5">
                  <c:v>3.036280766946561E-43</c:v>
                </c:pt>
                <c:pt idx="6">
                  <c:v>1.2636616635836798E-35</c:v>
                </c:pt>
                <c:pt idx="7">
                  <c:v>3.375956766885678E-30</c:v>
                </c:pt>
                <c:pt idx="8">
                  <c:v>3.8618788344126603E-26</c:v>
                </c:pt>
                <c:pt idx="9">
                  <c:v>5.4232776554057456E-23</c:v>
                </c:pt>
                <c:pt idx="10">
                  <c:v>1.7578393710080624E-20</c:v>
                </c:pt>
                <c:pt idx="11">
                  <c:v>5.2348356271202596E-13</c:v>
                </c:pt>
                <c:pt idx="12">
                  <c:v>2.5149266321314656E-9</c:v>
                </c:pt>
                <c:pt idx="13">
                  <c:v>3.7720594218433901E-7</c:v>
                </c:pt>
                <c:pt idx="14">
                  <c:v>1.0125554293525928E-5</c:v>
                </c:pt>
                <c:pt idx="15">
                  <c:v>1.0243205186530275E-4</c:v>
                </c:pt>
                <c:pt idx="16">
                  <c:v>5.6562147432059515E-4</c:v>
                </c:pt>
                <c:pt idx="17">
                  <c:v>2.0923556290070966E-3</c:v>
                </c:pt>
                <c:pt idx="18">
                  <c:v>5.8596271497136695E-3</c:v>
                </c:pt>
                <c:pt idx="19">
                  <c:v>2.6479159069709955E-2</c:v>
                </c:pt>
                <c:pt idx="20">
                  <c:v>7.5024416981317649E-2</c:v>
                </c:pt>
                <c:pt idx="21">
                  <c:v>0.15949742555399823</c:v>
                </c:pt>
                <c:pt idx="22">
                  <c:v>0.28083038269289118</c:v>
                </c:pt>
                <c:pt idx="23">
                  <c:v>0.43425338684829956</c:v>
                </c:pt>
              </c:numCache>
            </c:numRef>
          </c:yVal>
          <c:smooth val="1"/>
          <c:extLst>
            <c:ext xmlns:c16="http://schemas.microsoft.com/office/drawing/2014/chart" uri="{C3380CC4-5D6E-409C-BE32-E72D297353CC}">
              <c16:uniqueId val="{0000004E-AE2E-4167-9037-7A0E2914D06D}"/>
            </c:ext>
          </c:extLst>
        </c:ser>
        <c:ser>
          <c:idx val="79"/>
          <c:order val="79"/>
          <c:spPr>
            <a:ln w="19050" cap="rnd">
              <a:solidFill>
                <a:schemeClr val="accent2">
                  <a:lumMod val="60000"/>
                  <a:lumOff val="40000"/>
                </a:schemeClr>
              </a:solidFill>
              <a:round/>
            </a:ln>
            <a:effectLst/>
          </c:spPr>
          <c:marker>
            <c:symbol val="none"/>
          </c:marker>
          <c:xVal>
            <c:numRef>
              <c:f>Rauscher!$EV$1:$FS$1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Rauscher!$EV$86:$FS$86</c:f>
              <c:numCache>
                <c:formatCode>0E+00</c:formatCode>
                <c:ptCount val="24"/>
                <c:pt idx="0">
                  <c:v>7.2042471732092857E-229</c:v>
                </c:pt>
                <c:pt idx="1">
                  <c:v>1.9645289338179956E-151</c:v>
                </c:pt>
                <c:pt idx="2">
                  <c:v>9.0313709636940546E-113</c:v>
                </c:pt>
                <c:pt idx="3">
                  <c:v>3.4795265077230528E-74</c:v>
                </c:pt>
                <c:pt idx="4">
                  <c:v>6.0126195248803346E-55</c:v>
                </c:pt>
                <c:pt idx="5">
                  <c:v>1.9438811585420873E-43</c:v>
                </c:pt>
                <c:pt idx="6">
                  <c:v>8.7071998488692203E-36</c:v>
                </c:pt>
                <c:pt idx="7">
                  <c:v>2.4515712627723013E-30</c:v>
                </c:pt>
                <c:pt idx="8">
                  <c:v>2.9170659426790408E-26</c:v>
                </c:pt>
                <c:pt idx="9">
                  <c:v>4.2238589737180604E-23</c:v>
                </c:pt>
                <c:pt idx="10">
                  <c:v>1.4030292681607354E-20</c:v>
                </c:pt>
                <c:pt idx="11">
                  <c:v>4.4968718723432242E-13</c:v>
                </c:pt>
                <c:pt idx="12">
                  <c:v>2.2412626010551691E-9</c:v>
                </c:pt>
                <c:pt idx="13">
                  <c:v>3.4365441377137083E-7</c:v>
                </c:pt>
                <c:pt idx="14">
                  <c:v>9.3615161615565885E-6</c:v>
                </c:pt>
                <c:pt idx="15">
                  <c:v>9.5702491819490922E-5</c:v>
                </c:pt>
                <c:pt idx="16">
                  <c:v>5.3263935795944638E-4</c:v>
                </c:pt>
                <c:pt idx="17">
                  <c:v>1.98245281771222E-3</c:v>
                </c:pt>
                <c:pt idx="18">
                  <c:v>5.5791152835052869E-3</c:v>
                </c:pt>
                <c:pt idx="19">
                  <c:v>2.5397533016051695E-2</c:v>
                </c:pt>
                <c:pt idx="20">
                  <c:v>7.2338578193656827E-2</c:v>
                </c:pt>
                <c:pt idx="21">
                  <c:v>0.15439421103804654</c:v>
                </c:pt>
                <c:pt idx="22">
                  <c:v>0.27267883104411544</c:v>
                </c:pt>
                <c:pt idx="23">
                  <c:v>0.42268276859127696</c:v>
                </c:pt>
              </c:numCache>
            </c:numRef>
          </c:yVal>
          <c:smooth val="1"/>
          <c:extLst>
            <c:ext xmlns:c16="http://schemas.microsoft.com/office/drawing/2014/chart" uri="{C3380CC4-5D6E-409C-BE32-E72D297353CC}">
              <c16:uniqueId val="{0000004F-AE2E-4167-9037-7A0E2914D06D}"/>
            </c:ext>
          </c:extLst>
        </c:ser>
        <c:ser>
          <c:idx val="80"/>
          <c:order val="80"/>
          <c:spPr>
            <a:ln w="19050" cap="rnd">
              <a:solidFill>
                <a:schemeClr val="accent3">
                  <a:lumMod val="60000"/>
                  <a:lumOff val="40000"/>
                </a:schemeClr>
              </a:solidFill>
              <a:round/>
            </a:ln>
            <a:effectLst/>
          </c:spPr>
          <c:marker>
            <c:symbol val="none"/>
          </c:marker>
          <c:xVal>
            <c:numRef>
              <c:f>Rauscher!$EV$1:$FS$1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Rauscher!$EV$87:$FS$87</c:f>
              <c:numCache>
                <c:formatCode>0E+00</c:formatCode>
                <c:ptCount val="24"/>
                <c:pt idx="0">
                  <c:v>8.6724645355968551E-231</c:v>
                </c:pt>
                <c:pt idx="1">
                  <c:v>1.0285153299992053E-152</c:v>
                </c:pt>
                <c:pt idx="2">
                  <c:v>9.860642802255073E-114</c:v>
                </c:pt>
                <c:pt idx="3">
                  <c:v>7.9226578539764411E-75</c:v>
                </c:pt>
                <c:pt idx="4">
                  <c:v>1.9770337234375701E-55</c:v>
                </c:pt>
                <c:pt idx="5">
                  <c:v>7.9685596261505647E-44</c:v>
                </c:pt>
                <c:pt idx="6">
                  <c:v>4.1345521116969951E-36</c:v>
                </c:pt>
                <c:pt idx="7">
                  <c:v>1.2929876182329522E-30</c:v>
                </c:pt>
                <c:pt idx="8">
                  <c:v>1.6645467834727436E-26</c:v>
                </c:pt>
                <c:pt idx="9">
                  <c:v>2.5624718456712768E-23</c:v>
                </c:pt>
                <c:pt idx="10">
                  <c:v>8.9391530031370178E-21</c:v>
                </c:pt>
                <c:pt idx="11">
                  <c:v>3.3187916954747165E-13</c:v>
                </c:pt>
                <c:pt idx="12">
                  <c:v>1.7802547206419718E-9</c:v>
                </c:pt>
                <c:pt idx="13">
                  <c:v>2.8527471508406068E-7</c:v>
                </c:pt>
                <c:pt idx="14">
                  <c:v>8.0030496962840086E-6</c:v>
                </c:pt>
                <c:pt idx="15">
                  <c:v>8.3551171825192461E-5</c:v>
                </c:pt>
                <c:pt idx="16">
                  <c:v>4.723920029993856E-4</c:v>
                </c:pt>
                <c:pt idx="17">
                  <c:v>1.7798857633879225E-3</c:v>
                </c:pt>
                <c:pt idx="18">
                  <c:v>5.0583700139565802E-3</c:v>
                </c:pt>
                <c:pt idx="19">
                  <c:v>2.3367958704846797E-2</c:v>
                </c:pt>
                <c:pt idx="20">
                  <c:v>6.7260361953124181E-2</c:v>
                </c:pt>
                <c:pt idx="21">
                  <c:v>0.14469057270688551</c:v>
                </c:pt>
                <c:pt idx="22">
                  <c:v>0.25711098964148343</c:v>
                </c:pt>
                <c:pt idx="23">
                  <c:v>0.40050851569229318</c:v>
                </c:pt>
              </c:numCache>
            </c:numRef>
          </c:yVal>
          <c:smooth val="1"/>
          <c:extLst>
            <c:ext xmlns:c16="http://schemas.microsoft.com/office/drawing/2014/chart" uri="{C3380CC4-5D6E-409C-BE32-E72D297353CC}">
              <c16:uniqueId val="{00000050-AE2E-4167-9037-7A0E2914D06D}"/>
            </c:ext>
          </c:extLst>
        </c:ser>
        <c:ser>
          <c:idx val="81"/>
          <c:order val="81"/>
          <c:spPr>
            <a:ln w="19050" cap="rnd">
              <a:solidFill>
                <a:schemeClr val="accent4">
                  <a:lumMod val="60000"/>
                  <a:lumOff val="40000"/>
                </a:schemeClr>
              </a:solidFill>
              <a:round/>
            </a:ln>
            <a:effectLst/>
          </c:spPr>
          <c:marker>
            <c:symbol val="none"/>
          </c:marker>
          <c:xVal>
            <c:numRef>
              <c:f>Rauscher!$EV$1:$FS$1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Rauscher!$EV$88:$FS$88</c:f>
              <c:numCache>
                <c:formatCode>0E+00</c:formatCode>
                <c:ptCount val="24"/>
                <c:pt idx="0">
                  <c:v>5.3214316372076017E-232</c:v>
                </c:pt>
                <c:pt idx="1">
                  <c:v>1.5969661875530678E-153</c:v>
                </c:pt>
                <c:pt idx="2">
                  <c:v>2.4355086545348912E-114</c:v>
                </c:pt>
                <c:pt idx="3">
                  <c:v>3.1128260318346449E-75</c:v>
                </c:pt>
                <c:pt idx="4">
                  <c:v>9.7971052878974369E-56</c:v>
                </c:pt>
                <c:pt idx="5">
                  <c:v>4.5388243299534029E-44</c:v>
                </c:pt>
                <c:pt idx="6">
                  <c:v>2.5841154779935483E-36</c:v>
                </c:pt>
                <c:pt idx="7">
                  <c:v>8.6353061955379293E-31</c:v>
                </c:pt>
                <c:pt idx="8">
                  <c:v>1.1683671229307794E-26</c:v>
                </c:pt>
                <c:pt idx="9">
                  <c:v>1.8695728064469638E-23</c:v>
                </c:pt>
                <c:pt idx="10">
                  <c:v>6.7269719593077476E-21</c:v>
                </c:pt>
                <c:pt idx="11">
                  <c:v>2.7404579401412772E-13</c:v>
                </c:pt>
                <c:pt idx="12">
                  <c:v>1.5398741986281783E-9</c:v>
                </c:pt>
                <c:pt idx="13">
                  <c:v>2.5372446554917743E-7</c:v>
                </c:pt>
                <c:pt idx="14">
                  <c:v>7.2513448586482625E-6</c:v>
                </c:pt>
                <c:pt idx="15">
                  <c:v>7.6714167605417607E-5</c:v>
                </c:pt>
                <c:pt idx="16">
                  <c:v>4.3807206292276608E-4</c:v>
                </c:pt>
                <c:pt idx="17">
                  <c:v>1.6633940432469671E-3</c:v>
                </c:pt>
                <c:pt idx="18">
                  <c:v>4.7566544196459932E-3</c:v>
                </c:pt>
                <c:pt idx="19">
                  <c:v>2.2179092509026613E-2</c:v>
                </c:pt>
                <c:pt idx="20">
                  <c:v>6.4263176509417277E-2</c:v>
                </c:pt>
                <c:pt idx="21">
                  <c:v>0.13893229793251677</c:v>
                </c:pt>
                <c:pt idx="22">
                  <c:v>0.24783555948503655</c:v>
                </c:pt>
                <c:pt idx="23">
                  <c:v>0.38725651281516105</c:v>
                </c:pt>
              </c:numCache>
            </c:numRef>
          </c:yVal>
          <c:smooth val="1"/>
          <c:extLst>
            <c:ext xmlns:c16="http://schemas.microsoft.com/office/drawing/2014/chart" uri="{C3380CC4-5D6E-409C-BE32-E72D297353CC}">
              <c16:uniqueId val="{00000051-AE2E-4167-9037-7A0E2914D06D}"/>
            </c:ext>
          </c:extLst>
        </c:ser>
        <c:ser>
          <c:idx val="82"/>
          <c:order val="82"/>
          <c:spPr>
            <a:ln w="19050" cap="rnd">
              <a:solidFill>
                <a:schemeClr val="accent5">
                  <a:lumMod val="60000"/>
                  <a:lumOff val="40000"/>
                </a:schemeClr>
              </a:solidFill>
              <a:round/>
            </a:ln>
            <a:effectLst/>
          </c:spPr>
          <c:marker>
            <c:symbol val="none"/>
          </c:marker>
          <c:xVal>
            <c:numRef>
              <c:f>Rauscher!$EV$1:$FS$1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Rauscher!$EV$89:$FS$89</c:f>
              <c:numCache>
                <c:formatCode>0E+00</c:formatCode>
                <c:ptCount val="24"/>
                <c:pt idx="0">
                  <c:v>8.278357841803532E-233</c:v>
                </c:pt>
                <c:pt idx="1">
                  <c:v>4.6132900461512866E-154</c:v>
                </c:pt>
                <c:pt idx="2">
                  <c:v>9.5874780409323182E-115</c:v>
                </c:pt>
                <c:pt idx="3">
                  <c:v>1.6698183160315881E-75</c:v>
                </c:pt>
                <c:pt idx="4">
                  <c:v>6.1349634395218563E-56</c:v>
                </c:pt>
                <c:pt idx="5">
                  <c:v>3.1187278426056644E-44</c:v>
                </c:pt>
                <c:pt idx="6">
                  <c:v>1.8889738846064903E-36</c:v>
                </c:pt>
                <c:pt idx="7">
                  <c:v>6.5976873327074567E-31</c:v>
                </c:pt>
                <c:pt idx="8">
                  <c:v>9.2276960424212143E-27</c:v>
                </c:pt>
                <c:pt idx="9">
                  <c:v>1.5151523628867392E-23</c:v>
                </c:pt>
                <c:pt idx="10">
                  <c:v>5.565363303331489E-21</c:v>
                </c:pt>
                <c:pt idx="11">
                  <c:v>2.411998185938517E-13</c:v>
                </c:pt>
                <c:pt idx="12">
                  <c:v>1.3979094623482504E-9</c:v>
                </c:pt>
                <c:pt idx="13">
                  <c:v>2.3464976775150788E-7</c:v>
                </c:pt>
                <c:pt idx="14">
                  <c:v>6.7897272516128752E-6</c:v>
                </c:pt>
                <c:pt idx="15">
                  <c:v>7.2468510736867971E-5</c:v>
                </c:pt>
                <c:pt idx="16">
                  <c:v>4.1658085800170831E-4</c:v>
                </c:pt>
                <c:pt idx="17">
                  <c:v>1.5899698482896064E-3</c:v>
                </c:pt>
                <c:pt idx="18">
                  <c:v>4.5654894381658472E-3</c:v>
                </c:pt>
                <c:pt idx="19">
                  <c:v>2.1419903398723177E-2</c:v>
                </c:pt>
                <c:pt idx="20">
                  <c:v>6.2338438498685853E-2</c:v>
                </c:pt>
                <c:pt idx="21">
                  <c:v>0.13521875911055373</c:v>
                </c:pt>
                <c:pt idx="22">
                  <c:v>0.24183399122697127</c:v>
                </c:pt>
                <c:pt idx="23">
                  <c:v>0.37865914726092992</c:v>
                </c:pt>
              </c:numCache>
            </c:numRef>
          </c:yVal>
          <c:smooth val="1"/>
          <c:extLst>
            <c:ext xmlns:c16="http://schemas.microsoft.com/office/drawing/2014/chart" uri="{C3380CC4-5D6E-409C-BE32-E72D297353CC}">
              <c16:uniqueId val="{00000052-AE2E-4167-9037-7A0E2914D06D}"/>
            </c:ext>
          </c:extLst>
        </c:ser>
        <c:ser>
          <c:idx val="83"/>
          <c:order val="83"/>
          <c:spPr>
            <a:ln w="19050" cap="rnd">
              <a:solidFill>
                <a:schemeClr val="accent6">
                  <a:lumMod val="60000"/>
                  <a:lumOff val="40000"/>
                </a:schemeClr>
              </a:solidFill>
              <a:round/>
            </a:ln>
            <a:effectLst/>
          </c:spPr>
          <c:marker>
            <c:symbol val="none"/>
          </c:marker>
          <c:xVal>
            <c:numRef>
              <c:f>Rauscher!$EV$1:$FS$1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Rauscher!$EV$90:$FS$90</c:f>
              <c:numCache>
                <c:formatCode>0E+00</c:formatCode>
                <c:ptCount val="24"/>
                <c:pt idx="0">
                  <c:v>2.050294848229466E-233</c:v>
                </c:pt>
                <c:pt idx="1">
                  <c:v>1.8175333310053291E-154</c:v>
                </c:pt>
                <c:pt idx="2">
                  <c:v>4.7640439032361612E-115</c:v>
                </c:pt>
                <c:pt idx="3">
                  <c:v>1.0465026744185576E-75</c:v>
                </c:pt>
                <c:pt idx="4">
                  <c:v>4.3180033572207363E-56</c:v>
                </c:pt>
                <c:pt idx="5">
                  <c:v>2.3533601705461761E-44</c:v>
                </c:pt>
                <c:pt idx="6">
                  <c:v>1.4931272622537048E-36</c:v>
                </c:pt>
                <c:pt idx="7">
                  <c:v>5.3909160123708083E-31</c:v>
                </c:pt>
                <c:pt idx="8">
                  <c:v>7.729725816507293E-27</c:v>
                </c:pt>
                <c:pt idx="9">
                  <c:v>1.2939786036596994E-23</c:v>
                </c:pt>
                <c:pt idx="10">
                  <c:v>4.8270777168002868E-21</c:v>
                </c:pt>
                <c:pt idx="11">
                  <c:v>2.191430479401331E-13</c:v>
                </c:pt>
                <c:pt idx="12">
                  <c:v>1.2998993913655879E-9</c:v>
                </c:pt>
                <c:pt idx="13">
                  <c:v>2.2125791189898487E-7</c:v>
                </c:pt>
                <c:pt idx="14">
                  <c:v>6.4619411637710239E-6</c:v>
                </c:pt>
                <c:pt idx="15">
                  <c:v>6.9428854513184753E-5</c:v>
                </c:pt>
                <c:pt idx="16">
                  <c:v>4.0109751223202676E-4</c:v>
                </c:pt>
                <c:pt idx="17">
                  <c:v>1.5368077521663451E-3</c:v>
                </c:pt>
                <c:pt idx="18">
                  <c:v>4.4265155386841509E-3</c:v>
                </c:pt>
                <c:pt idx="19">
                  <c:v>2.0864508256806275E-2</c:v>
                </c:pt>
                <c:pt idx="20">
                  <c:v>6.0923740780103826E-2</c:v>
                </c:pt>
                <c:pt idx="21">
                  <c:v>0.13247916603232565</c:v>
                </c:pt>
                <c:pt idx="22">
                  <c:v>0.23739303938106157</c:v>
                </c:pt>
                <c:pt idx="23">
                  <c:v>0.37228118544656164</c:v>
                </c:pt>
              </c:numCache>
            </c:numRef>
          </c:yVal>
          <c:smooth val="1"/>
          <c:extLst>
            <c:ext xmlns:c16="http://schemas.microsoft.com/office/drawing/2014/chart" uri="{C3380CC4-5D6E-409C-BE32-E72D297353CC}">
              <c16:uniqueId val="{00000053-AE2E-4167-9037-7A0E2914D06D}"/>
            </c:ext>
          </c:extLst>
        </c:ser>
        <c:ser>
          <c:idx val="84"/>
          <c:order val="84"/>
          <c:spPr>
            <a:ln w="19050" cap="rnd">
              <a:solidFill>
                <a:schemeClr val="accent1">
                  <a:lumMod val="50000"/>
                </a:schemeClr>
              </a:solidFill>
              <a:round/>
            </a:ln>
            <a:effectLst/>
          </c:spPr>
          <c:marker>
            <c:symbol val="none"/>
          </c:marker>
          <c:xVal>
            <c:numRef>
              <c:f>Rauscher!$EV$1:$FS$1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Rauscher!$EV$91:$FS$91</c:f>
              <c:numCache>
                <c:formatCode>0E+00</c:formatCode>
                <c:ptCount val="24"/>
                <c:pt idx="0">
                  <c:v>2.4109246580552599E-236</c:v>
                </c:pt>
                <c:pt idx="1">
                  <c:v>2.0148711496552799E-156</c:v>
                </c:pt>
                <c:pt idx="2">
                  <c:v>1.6215839513935444E-116</c:v>
                </c:pt>
                <c:pt idx="3">
                  <c:v>1.0937115867748589E-76</c:v>
                </c:pt>
                <c:pt idx="4">
                  <c:v>7.9076026846764548E-57</c:v>
                </c:pt>
                <c:pt idx="5">
                  <c:v>6.034063829248791E-45</c:v>
                </c:pt>
                <c:pt idx="6">
                  <c:v>4.7913520647240143E-37</c:v>
                </c:pt>
                <c:pt idx="7">
                  <c:v>2.0305965838040148E-31</c:v>
                </c:pt>
                <c:pt idx="8">
                  <c:v>3.2834094572098646E-27</c:v>
                </c:pt>
                <c:pt idx="9">
                  <c:v>6.035148347159987E-24</c:v>
                </c:pt>
                <c:pt idx="10">
                  <c:v>2.4261914328453952E-21</c:v>
                </c:pt>
                <c:pt idx="11">
                  <c:v>1.3785046299098456E-13</c:v>
                </c:pt>
                <c:pt idx="12">
                  <c:v>9.1476628686889355E-10</c:v>
                </c:pt>
                <c:pt idx="13">
                  <c:v>1.6654482668244059E-7</c:v>
                </c:pt>
                <c:pt idx="14">
                  <c:v>5.0872524358955551E-6</c:v>
                </c:pt>
                <c:pt idx="15">
                  <c:v>5.6439122697582976E-5</c:v>
                </c:pt>
                <c:pt idx="16">
                  <c:v>3.3398748748594023E-4</c:v>
                </c:pt>
                <c:pt idx="17">
                  <c:v>1.3038263409587785E-3</c:v>
                </c:pt>
                <c:pt idx="18">
                  <c:v>3.8120464606059851E-3</c:v>
                </c:pt>
                <c:pt idx="19">
                  <c:v>1.8375887412923592E-2</c:v>
                </c:pt>
                <c:pt idx="20">
                  <c:v>5.4523874824326315E-2</c:v>
                </c:pt>
                <c:pt idx="21">
                  <c:v>0.11999626350464322</c:v>
                </c:pt>
                <c:pt idx="22">
                  <c:v>0.21704416170970647</c:v>
                </c:pt>
                <c:pt idx="23">
                  <c:v>0.34292504749517533</c:v>
                </c:pt>
              </c:numCache>
            </c:numRef>
          </c:yVal>
          <c:smooth val="1"/>
          <c:extLst>
            <c:ext xmlns:c16="http://schemas.microsoft.com/office/drawing/2014/chart" uri="{C3380CC4-5D6E-409C-BE32-E72D297353CC}">
              <c16:uniqueId val="{00000054-AE2E-4167-9037-7A0E2914D06D}"/>
            </c:ext>
          </c:extLst>
        </c:ser>
        <c:ser>
          <c:idx val="85"/>
          <c:order val="85"/>
          <c:spPr>
            <a:ln w="19050" cap="rnd">
              <a:solidFill>
                <a:schemeClr val="accent2">
                  <a:lumMod val="50000"/>
                </a:schemeClr>
              </a:solidFill>
              <a:round/>
            </a:ln>
            <a:effectLst/>
          </c:spPr>
          <c:marker>
            <c:symbol val="none"/>
          </c:marker>
          <c:xVal>
            <c:numRef>
              <c:f>Rauscher!$EV$1:$FS$1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Rauscher!$EV$92:$FS$92</c:f>
              <c:numCache>
                <c:formatCode>0E+00</c:formatCode>
                <c:ptCount val="24"/>
                <c:pt idx="0">
                  <c:v>3.7500820087592755E-237</c:v>
                </c:pt>
                <c:pt idx="1">
                  <c:v>5.819742055457469E-157</c:v>
                </c:pt>
                <c:pt idx="2">
                  <c:v>6.3825696237962853E-117</c:v>
                </c:pt>
                <c:pt idx="3">
                  <c:v>5.8662234566649951E-77</c:v>
                </c:pt>
                <c:pt idx="4">
                  <c:v>4.9510859093005077E-57</c:v>
                </c:pt>
                <c:pt idx="5">
                  <c:v>4.1455811558530808E-45</c:v>
                </c:pt>
                <c:pt idx="6">
                  <c:v>3.5019790075482146E-37</c:v>
                </c:pt>
                <c:pt idx="7">
                  <c:v>1.5512402262622008E-31</c:v>
                </c:pt>
                <c:pt idx="8">
                  <c:v>2.592868047972335E-27</c:v>
                </c:pt>
                <c:pt idx="9">
                  <c:v>4.8903877291836902E-24</c:v>
                </c:pt>
                <c:pt idx="10">
                  <c:v>2.0069677131017036E-21</c:v>
                </c:pt>
                <c:pt idx="11">
                  <c:v>1.2131192192526479E-13</c:v>
                </c:pt>
                <c:pt idx="12">
                  <c:v>8.3031975596674028E-10</c:v>
                </c:pt>
                <c:pt idx="13">
                  <c:v>1.5400341366146983E-7</c:v>
                </c:pt>
                <c:pt idx="14">
                  <c:v>4.7627575669730214E-6</c:v>
                </c:pt>
                <c:pt idx="15">
                  <c:v>5.3308373524266149E-5</c:v>
                </c:pt>
                <c:pt idx="16">
                  <c:v>3.1755968850339603E-4</c:v>
                </c:pt>
                <c:pt idx="17">
                  <c:v>1.2461057951608362E-3</c:v>
                </c:pt>
                <c:pt idx="18">
                  <c:v>3.6583507825404559E-3</c:v>
                </c:pt>
                <c:pt idx="19">
                  <c:v>1.774448810034452E-2</c:v>
                </c:pt>
                <c:pt idx="20">
                  <c:v>5.2883703441857922E-2</c:v>
                </c:pt>
                <c:pt idx="21">
                  <c:v>0.11677311582020351</c:v>
                </c:pt>
                <c:pt idx="22">
                  <c:v>0.21175966971399546</c:v>
                </c:pt>
                <c:pt idx="23">
                  <c:v>0.33526664456823857</c:v>
                </c:pt>
              </c:numCache>
            </c:numRef>
          </c:yVal>
          <c:smooth val="1"/>
          <c:extLst>
            <c:ext xmlns:c16="http://schemas.microsoft.com/office/drawing/2014/chart" uri="{C3380CC4-5D6E-409C-BE32-E72D297353CC}">
              <c16:uniqueId val="{00000055-AE2E-4167-9037-7A0E2914D06D}"/>
            </c:ext>
          </c:extLst>
        </c:ser>
        <c:ser>
          <c:idx val="86"/>
          <c:order val="86"/>
          <c:spPr>
            <a:ln w="19050" cap="rnd">
              <a:solidFill>
                <a:schemeClr val="accent3">
                  <a:lumMod val="50000"/>
                </a:schemeClr>
              </a:solidFill>
              <a:round/>
            </a:ln>
            <a:effectLst/>
          </c:spPr>
          <c:marker>
            <c:symbol val="none"/>
          </c:marker>
          <c:xVal>
            <c:numRef>
              <c:f>Rauscher!$EV$1:$FS$1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Rauscher!$EV$93:$FS$93</c:f>
              <c:numCache>
                <c:formatCode>0E+00</c:formatCode>
                <c:ptCount val="24"/>
                <c:pt idx="0">
                  <c:v>8.2683611905039E-238</c:v>
                </c:pt>
                <c:pt idx="1">
                  <c:v>2.121689697195461E-157</c:v>
                </c:pt>
                <c:pt idx="2">
                  <c:v>2.9920815121282023E-117</c:v>
                </c:pt>
                <c:pt idx="3">
                  <c:v>3.5361948733865867E-77</c:v>
                </c:pt>
                <c:pt idx="4">
                  <c:v>3.3843706050859476E-57</c:v>
                </c:pt>
                <c:pt idx="5">
                  <c:v>3.0557849825536431E-45</c:v>
                </c:pt>
                <c:pt idx="6">
                  <c:v>2.714506305456719E-37</c:v>
                </c:pt>
                <c:pt idx="7">
                  <c:v>1.2463968300774279E-31</c:v>
                </c:pt>
                <c:pt idx="8">
                  <c:v>2.1402162855815921E-27</c:v>
                </c:pt>
                <c:pt idx="9">
                  <c:v>4.1221189411945986E-24</c:v>
                </c:pt>
                <c:pt idx="10">
                  <c:v>1.7202738736566105E-21</c:v>
                </c:pt>
                <c:pt idx="11">
                  <c:v>1.0934542996941614E-13</c:v>
                </c:pt>
                <c:pt idx="12">
                  <c:v>7.674719251886822E-10</c:v>
                </c:pt>
                <c:pt idx="13">
                  <c:v>1.4451051792041751E-7</c:v>
                </c:pt>
                <c:pt idx="14">
                  <c:v>4.5143536137291765E-6</c:v>
                </c:pt>
                <c:pt idx="15">
                  <c:v>5.0892352127328713E-5</c:v>
                </c:pt>
                <c:pt idx="16">
                  <c:v>3.0480525681416212E-4</c:v>
                </c:pt>
                <c:pt idx="17">
                  <c:v>1.2010801699305444E-3</c:v>
                </c:pt>
                <c:pt idx="18">
                  <c:v>3.5380048425995847E-3</c:v>
                </c:pt>
                <c:pt idx="19">
                  <c:v>1.7247277345069593E-2</c:v>
                </c:pt>
                <c:pt idx="20">
                  <c:v>5.1586840430451315E-2</c:v>
                </c:pt>
                <c:pt idx="21">
                  <c:v>0.11421678559410328</c:v>
                </c:pt>
                <c:pt idx="22">
                  <c:v>0.20755839980180002</c:v>
                </c:pt>
                <c:pt idx="23">
                  <c:v>0.32916633273675078</c:v>
                </c:pt>
              </c:numCache>
            </c:numRef>
          </c:yVal>
          <c:smooth val="1"/>
          <c:extLst>
            <c:ext xmlns:c16="http://schemas.microsoft.com/office/drawing/2014/chart" uri="{C3380CC4-5D6E-409C-BE32-E72D297353CC}">
              <c16:uniqueId val="{00000056-AE2E-4167-9037-7A0E2914D06D}"/>
            </c:ext>
          </c:extLst>
        </c:ser>
        <c:ser>
          <c:idx val="87"/>
          <c:order val="87"/>
          <c:spPr>
            <a:ln w="19050" cap="rnd">
              <a:solidFill>
                <a:schemeClr val="accent4">
                  <a:lumMod val="50000"/>
                </a:schemeClr>
              </a:solidFill>
              <a:round/>
            </a:ln>
            <a:effectLst/>
          </c:spPr>
          <c:marker>
            <c:symbol val="none"/>
          </c:marker>
          <c:xVal>
            <c:numRef>
              <c:f>Rauscher!$EV$1:$FS$1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Rauscher!$EV$94:$FS$94</c:f>
              <c:numCache>
                <c:formatCode>0E+00</c:formatCode>
                <c:ptCount val="24"/>
                <c:pt idx="0">
                  <c:v>1.019404474035451E-238</c:v>
                </c:pt>
                <c:pt idx="1">
                  <c:v>5.2481738226425961E-158</c:v>
                </c:pt>
                <c:pt idx="2">
                  <c:v>1.0483333157227952E-117</c:v>
                </c:pt>
                <c:pt idx="3">
                  <c:v>1.7549380130505125E-77</c:v>
                </c:pt>
                <c:pt idx="4">
                  <c:v>1.9989563796667719E-57</c:v>
                </c:pt>
                <c:pt idx="5">
                  <c:v>2.0035864332732794E-45</c:v>
                </c:pt>
                <c:pt idx="6">
                  <c:v>1.9081656326560421E-37</c:v>
                </c:pt>
                <c:pt idx="7">
                  <c:v>9.2083431914547169E-32</c:v>
                </c:pt>
                <c:pt idx="8">
                  <c:v>1.6412804075675761E-27</c:v>
                </c:pt>
                <c:pt idx="9">
                  <c:v>3.2542102479140672E-24</c:v>
                </c:pt>
                <c:pt idx="10">
                  <c:v>1.3899611381775885E-21</c:v>
                </c:pt>
                <c:pt idx="11">
                  <c:v>9.472085854697459E-14</c:v>
                </c:pt>
                <c:pt idx="12">
                  <c:v>6.8837874011479812E-10</c:v>
                </c:pt>
                <c:pt idx="13">
                  <c:v>1.3235379137798152E-7</c:v>
                </c:pt>
                <c:pt idx="14">
                  <c:v>4.1925716056245425E-6</c:v>
                </c:pt>
                <c:pt idx="15">
                  <c:v>4.7737253257812481E-5</c:v>
                </c:pt>
                <c:pt idx="16">
                  <c:v>2.8804964738013086E-4</c:v>
                </c:pt>
                <c:pt idx="17">
                  <c:v>1.1416602642846134E-3</c:v>
                </c:pt>
                <c:pt idx="18">
                  <c:v>3.3786196755225236E-3</c:v>
                </c:pt>
                <c:pt idx="19">
                  <c:v>1.65853798860792E-2</c:v>
                </c:pt>
                <c:pt idx="20">
                  <c:v>4.985443515991788E-2</c:v>
                </c:pt>
                <c:pt idx="21">
                  <c:v>0.1107936322721321</c:v>
                </c:pt>
                <c:pt idx="22">
                  <c:v>0.20192271526353836</c:v>
                </c:pt>
                <c:pt idx="23">
                  <c:v>0.32097282917160247</c:v>
                </c:pt>
              </c:numCache>
            </c:numRef>
          </c:yVal>
          <c:smooth val="1"/>
          <c:extLst>
            <c:ext xmlns:c16="http://schemas.microsoft.com/office/drawing/2014/chart" uri="{C3380CC4-5D6E-409C-BE32-E72D297353CC}">
              <c16:uniqueId val="{00000057-AE2E-4167-9037-7A0E2914D06D}"/>
            </c:ext>
          </c:extLst>
        </c:ser>
        <c:ser>
          <c:idx val="88"/>
          <c:order val="88"/>
          <c:spPr>
            <a:ln w="19050" cap="rnd">
              <a:solidFill>
                <a:schemeClr val="accent5">
                  <a:lumMod val="50000"/>
                </a:schemeClr>
              </a:solidFill>
              <a:round/>
            </a:ln>
            <a:effectLst/>
          </c:spPr>
          <c:marker>
            <c:symbol val="none"/>
          </c:marker>
          <c:xVal>
            <c:numRef>
              <c:f>Rauscher!$EV$1:$FS$1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Rauscher!$EV$95:$FS$95</c:f>
              <c:numCache>
                <c:formatCode>0E+00</c:formatCode>
                <c:ptCount val="24"/>
                <c:pt idx="0">
                  <c:v>4.0208562262642924E-239</c:v>
                </c:pt>
                <c:pt idx="1">
                  <c:v>2.8208493011077328E-158</c:v>
                </c:pt>
                <c:pt idx="2">
                  <c:v>6.5776520374316172E-118</c:v>
                </c:pt>
                <c:pt idx="3">
                  <c:v>1.2853846861357816E-77</c:v>
                </c:pt>
                <c:pt idx="4">
                  <c:v>1.5818837836163866E-57</c:v>
                </c:pt>
                <c:pt idx="5">
                  <c:v>1.660883952363143E-45</c:v>
                </c:pt>
                <c:pt idx="6">
                  <c:v>1.6315006186685886E-37</c:v>
                </c:pt>
                <c:pt idx="7">
                  <c:v>8.0491986594549764E-32</c:v>
                </c:pt>
                <c:pt idx="8">
                  <c:v>1.4586594723222817E-27</c:v>
                </c:pt>
                <c:pt idx="9">
                  <c:v>2.9296566564321353E-24</c:v>
                </c:pt>
                <c:pt idx="10">
                  <c:v>1.2643105569879273E-21</c:v>
                </c:pt>
                <c:pt idx="11">
                  <c:v>8.8866218201876855E-14</c:v>
                </c:pt>
                <c:pt idx="12">
                  <c:v>6.5590132051196004E-10</c:v>
                </c:pt>
                <c:pt idx="13">
                  <c:v>1.2728564646932511E-7</c:v>
                </c:pt>
                <c:pt idx="14">
                  <c:v>4.0570609118331321E-6</c:v>
                </c:pt>
                <c:pt idx="15">
                  <c:v>4.6398982971955546E-5</c:v>
                </c:pt>
                <c:pt idx="16">
                  <c:v>2.8090429461903138E-4</c:v>
                </c:pt>
                <c:pt idx="17">
                  <c:v>1.1162151529436372E-3</c:v>
                </c:pt>
                <c:pt idx="18">
                  <c:v>3.310139775756045E-3</c:v>
                </c:pt>
                <c:pt idx="19">
                  <c:v>1.6299581211960089E-2</c:v>
                </c:pt>
                <c:pt idx="20">
                  <c:v>4.9103768146140772E-2</c:v>
                </c:pt>
                <c:pt idx="21">
                  <c:v>0.10930645739115349</c:v>
                </c:pt>
                <c:pt idx="22">
                  <c:v>0.19946936022275147</c:v>
                </c:pt>
                <c:pt idx="23">
                  <c:v>0.31740026594647486</c:v>
                </c:pt>
              </c:numCache>
            </c:numRef>
          </c:yVal>
          <c:smooth val="1"/>
          <c:extLst>
            <c:ext xmlns:c16="http://schemas.microsoft.com/office/drawing/2014/chart" uri="{C3380CC4-5D6E-409C-BE32-E72D297353CC}">
              <c16:uniqueId val="{00000058-AE2E-4167-9037-7A0E2914D06D}"/>
            </c:ext>
          </c:extLst>
        </c:ser>
        <c:ser>
          <c:idx val="89"/>
          <c:order val="89"/>
          <c:spPr>
            <a:ln w="19050" cap="rnd">
              <a:solidFill>
                <a:schemeClr val="accent6">
                  <a:lumMod val="50000"/>
                </a:schemeClr>
              </a:solidFill>
              <a:round/>
            </a:ln>
            <a:effectLst/>
          </c:spPr>
          <c:marker>
            <c:symbol val="none"/>
          </c:marker>
          <c:xVal>
            <c:numRef>
              <c:f>Rauscher!$EV$1:$FS$1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Rauscher!$EV$96:$FS$96</c:f>
              <c:numCache>
                <c:formatCode>0E+00</c:formatCode>
                <c:ptCount val="24"/>
                <c:pt idx="0">
                  <c:v>5.5686988104721982E-240</c:v>
                </c:pt>
                <c:pt idx="1">
                  <c:v>7.540746822798201E-159</c:v>
                </c:pt>
                <c:pt idx="2">
                  <c:v>2.4428962028539567E-118</c:v>
                </c:pt>
                <c:pt idx="3">
                  <c:v>6.63234158359467E-78</c:v>
                </c:pt>
                <c:pt idx="4">
                  <c:v>9.6207329626145572E-58</c:v>
                </c:pt>
                <c:pt idx="5">
                  <c:v>1.1148405803454897E-45</c:v>
                </c:pt>
                <c:pt idx="6">
                  <c:v>1.1695550043237708E-37</c:v>
                </c:pt>
                <c:pt idx="7">
                  <c:v>6.0476410210965901E-32</c:v>
                </c:pt>
                <c:pt idx="8">
                  <c:v>1.1352388276781559E-27</c:v>
                </c:pt>
                <c:pt idx="9">
                  <c:v>2.3434193743923119E-24</c:v>
                </c:pt>
                <c:pt idx="10">
                  <c:v>1.0337297876647411E-21</c:v>
                </c:pt>
                <c:pt idx="11">
                  <c:v>7.7597886779675769E-14</c:v>
                </c:pt>
                <c:pt idx="12">
                  <c:v>5.918772745785404E-10</c:v>
                </c:pt>
                <c:pt idx="13">
                  <c:v>1.1714953562190823E-7</c:v>
                </c:pt>
                <c:pt idx="14">
                  <c:v>3.7834208487174779E-6</c:v>
                </c:pt>
                <c:pt idx="15">
                  <c:v>4.3677882503812617E-5</c:v>
                </c:pt>
                <c:pt idx="16">
                  <c:v>2.6630019581413782E-4</c:v>
                </c:pt>
                <c:pt idx="17">
                  <c:v>1.0639984977190934E-3</c:v>
                </c:pt>
                <c:pt idx="18">
                  <c:v>3.1691546239451711E-3</c:v>
                </c:pt>
                <c:pt idx="19">
                  <c:v>1.5708312596607189E-2</c:v>
                </c:pt>
                <c:pt idx="20">
                  <c:v>4.7545334200407012E-2</c:v>
                </c:pt>
                <c:pt idx="21">
                  <c:v>0.10621085361088335</c:v>
                </c:pt>
                <c:pt idx="22">
                  <c:v>0.19435211535490604</c:v>
                </c:pt>
                <c:pt idx="23">
                  <c:v>0.30993624075468962</c:v>
                </c:pt>
              </c:numCache>
            </c:numRef>
          </c:yVal>
          <c:smooth val="1"/>
          <c:extLst>
            <c:ext xmlns:c16="http://schemas.microsoft.com/office/drawing/2014/chart" uri="{C3380CC4-5D6E-409C-BE32-E72D297353CC}">
              <c16:uniqueId val="{00000059-AE2E-4167-9037-7A0E2914D06D}"/>
            </c:ext>
          </c:extLst>
        </c:ser>
        <c:ser>
          <c:idx val="90"/>
          <c:order val="90"/>
          <c:spPr>
            <a:ln w="19050" cap="rnd">
              <a:solidFill>
                <a:schemeClr val="accent1">
                  <a:lumMod val="70000"/>
                  <a:lumOff val="30000"/>
                </a:schemeClr>
              </a:solidFill>
              <a:round/>
            </a:ln>
            <a:effectLst/>
          </c:spPr>
          <c:marker>
            <c:symbol val="none"/>
          </c:marker>
          <c:xVal>
            <c:numRef>
              <c:f>Rauscher!$EV$1:$FS$1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Rauscher!$EV$97:$FS$97</c:f>
              <c:numCache>
                <c:formatCode>0E+00</c:formatCode>
                <c:ptCount val="24"/>
                <c:pt idx="0">
                  <c:v>2.1455042599805368E-241</c:v>
                </c:pt>
                <c:pt idx="1">
                  <c:v>8.5820065486994676E-160</c:v>
                </c:pt>
                <c:pt idx="2">
                  <c:v>4.7783604944548966E-119</c:v>
                </c:pt>
                <c:pt idx="3">
                  <c:v>2.2296679802893602E-78</c:v>
                </c:pt>
                <c:pt idx="4">
                  <c:v>4.2401495989780904E-58</c:v>
                </c:pt>
                <c:pt idx="5">
                  <c:v>5.7802365560520491E-46</c:v>
                </c:pt>
                <c:pt idx="6">
                  <c:v>6.7576139562038831E-38</c:v>
                </c:pt>
                <c:pt idx="7">
                  <c:v>3.7753624080381025E-32</c:v>
                </c:pt>
                <c:pt idx="8">
                  <c:v>7.5103437778324172E-28</c:v>
                </c:pt>
                <c:pt idx="9">
                  <c:v>1.621894300633863E-24</c:v>
                </c:pt>
                <c:pt idx="10">
                  <c:v>7.4175336207817842E-22</c:v>
                </c:pt>
                <c:pt idx="11">
                  <c:v>6.2050069146359009E-14</c:v>
                </c:pt>
                <c:pt idx="12">
                  <c:v>4.9962479414981419E-10</c:v>
                </c:pt>
                <c:pt idx="13">
                  <c:v>1.0215622907269024E-7</c:v>
                </c:pt>
                <c:pt idx="14">
                  <c:v>3.3714514587387865E-6</c:v>
                </c:pt>
                <c:pt idx="15">
                  <c:v>3.9528817025540151E-5</c:v>
                </c:pt>
                <c:pt idx="16">
                  <c:v>2.4381684939802416E-4</c:v>
                </c:pt>
                <c:pt idx="17">
                  <c:v>9.8299935813122457E-4</c:v>
                </c:pt>
                <c:pt idx="18">
                  <c:v>2.949114542656154E-3</c:v>
                </c:pt>
                <c:pt idx="19">
                  <c:v>1.4776845588327819E-2</c:v>
                </c:pt>
                <c:pt idx="20">
                  <c:v>4.5073376837922945E-2</c:v>
                </c:pt>
                <c:pt idx="21">
                  <c:v>0.10127472780425945</c:v>
                </c:pt>
                <c:pt idx="22">
                  <c:v>0.18615789196204385</c:v>
                </c:pt>
                <c:pt idx="23">
                  <c:v>0.29794255498738498</c:v>
                </c:pt>
              </c:numCache>
            </c:numRef>
          </c:yVal>
          <c:smooth val="1"/>
          <c:extLst>
            <c:ext xmlns:c16="http://schemas.microsoft.com/office/drawing/2014/chart" uri="{C3380CC4-5D6E-409C-BE32-E72D297353CC}">
              <c16:uniqueId val="{0000005A-AE2E-4167-9037-7A0E2914D06D}"/>
            </c:ext>
          </c:extLst>
        </c:ser>
        <c:ser>
          <c:idx val="91"/>
          <c:order val="91"/>
          <c:spPr>
            <a:ln w="19050" cap="rnd">
              <a:solidFill>
                <a:schemeClr val="accent2">
                  <a:lumMod val="70000"/>
                  <a:lumOff val="30000"/>
                </a:schemeClr>
              </a:solidFill>
              <a:round/>
            </a:ln>
            <a:effectLst/>
          </c:spPr>
          <c:marker>
            <c:symbol val="none"/>
          </c:marker>
          <c:xVal>
            <c:numRef>
              <c:f>Rauscher!$EV$1:$FS$1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Rauscher!$EV$98:$FS$98</c:f>
              <c:numCache>
                <c:formatCode>0E+00</c:formatCode>
                <c:ptCount val="24"/>
                <c:pt idx="0">
                  <c:v>2.0956517567022621E-242</c:v>
                </c:pt>
                <c:pt idx="1">
                  <c:v>1.8170954476186053E-160</c:v>
                </c:pt>
                <c:pt idx="2">
                  <c:v>1.4895922085113394E-119</c:v>
                </c:pt>
                <c:pt idx="3">
                  <c:v>1.0233595812352541E-78</c:v>
                </c:pt>
                <c:pt idx="4">
                  <c:v>2.3613971426325438E-58</c:v>
                </c:pt>
                <c:pt idx="5">
                  <c:v>3.6152084286469813E-46</c:v>
                </c:pt>
                <c:pt idx="6">
                  <c:v>4.5664743558238479E-38</c:v>
                </c:pt>
                <c:pt idx="7">
                  <c:v>2.6961635461014006E-32</c:v>
                </c:pt>
                <c:pt idx="8">
                  <c:v>5.5904575917036732E-28</c:v>
                </c:pt>
                <c:pt idx="9">
                  <c:v>1.2468380675785676E-24</c:v>
                </c:pt>
                <c:pt idx="10">
                  <c:v>5.8512277315305714E-22</c:v>
                </c:pt>
                <c:pt idx="11">
                  <c:v>5.2884653602350647E-14</c:v>
                </c:pt>
                <c:pt idx="12">
                  <c:v>4.42620306716946E-10</c:v>
                </c:pt>
                <c:pt idx="13">
                  <c:v>9.2625844513402645E-8</c:v>
                </c:pt>
                <c:pt idx="14">
                  <c:v>3.1045897683264029E-6</c:v>
                </c:pt>
                <c:pt idx="15">
                  <c:v>3.6804516448179878E-5</c:v>
                </c:pt>
                <c:pt idx="16">
                  <c:v>2.289027471184102E-4</c:v>
                </c:pt>
                <c:pt idx="17">
                  <c:v>9.2883916003286076E-4</c:v>
                </c:pt>
                <c:pt idx="18">
                  <c:v>2.8010374665557742E-3</c:v>
                </c:pt>
                <c:pt idx="19">
                  <c:v>1.4143894362223049E-2</c:v>
                </c:pt>
                <c:pt idx="20">
                  <c:v>4.3381779136762846E-2</c:v>
                </c:pt>
                <c:pt idx="21">
                  <c:v>9.7878733918742952E-2</c:v>
                </c:pt>
                <c:pt idx="22">
                  <c:v>0.18049646774546485</c:v>
                </c:pt>
                <c:pt idx="23">
                  <c:v>0.28962749621090766</c:v>
                </c:pt>
              </c:numCache>
            </c:numRef>
          </c:yVal>
          <c:smooth val="1"/>
          <c:extLst>
            <c:ext xmlns:c16="http://schemas.microsoft.com/office/drawing/2014/chart" uri="{C3380CC4-5D6E-409C-BE32-E72D297353CC}">
              <c16:uniqueId val="{0000005B-AE2E-4167-9037-7A0E2914D06D}"/>
            </c:ext>
          </c:extLst>
        </c:ser>
        <c:ser>
          <c:idx val="92"/>
          <c:order val="92"/>
          <c:spPr>
            <a:ln w="19050" cap="rnd">
              <a:solidFill>
                <a:schemeClr val="accent3">
                  <a:lumMod val="70000"/>
                  <a:lumOff val="30000"/>
                </a:schemeClr>
              </a:solidFill>
              <a:round/>
            </a:ln>
            <a:effectLst/>
          </c:spPr>
          <c:marker>
            <c:symbol val="none"/>
          </c:marker>
          <c:xVal>
            <c:numRef>
              <c:f>Rauscher!$EV$1:$FS$1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Rauscher!$EV$99:$FS$99</c:f>
              <c:numCache>
                <c:formatCode>0E+00</c:formatCode>
                <c:ptCount val="24"/>
                <c:pt idx="0">
                  <c:v>1.4783817477712975E-242</c:v>
                </c:pt>
                <c:pt idx="1">
                  <c:v>1.4396107840816286E-160</c:v>
                </c:pt>
                <c:pt idx="2">
                  <c:v>1.2506468116300809E-119</c:v>
                </c:pt>
                <c:pt idx="3">
                  <c:v>9.1053257070071534E-79</c:v>
                </c:pt>
                <c:pt idx="4">
                  <c:v>2.1628989390841641E-58</c:v>
                </c:pt>
                <c:pt idx="5">
                  <c:v>3.3694616384837942E-46</c:v>
                </c:pt>
                <c:pt idx="6">
                  <c:v>4.3057438106348496E-38</c:v>
                </c:pt>
                <c:pt idx="7">
                  <c:v>2.5633823304502787E-32</c:v>
                </c:pt>
                <c:pt idx="8">
                  <c:v>5.3482845394048153E-28</c:v>
                </c:pt>
                <c:pt idx="9">
                  <c:v>1.1986080643838781E-24</c:v>
                </c:pt>
                <c:pt idx="10">
                  <c:v>5.6466925124119556E-22</c:v>
                </c:pt>
                <c:pt idx="11">
                  <c:v>5.1631743352615497E-14</c:v>
                </c:pt>
                <c:pt idx="12">
                  <c:v>4.3464876881582917E-10</c:v>
                </c:pt>
                <c:pt idx="13">
                  <c:v>9.1274885307409957E-8</c:v>
                </c:pt>
                <c:pt idx="14">
                  <c:v>3.0664178517827495E-6</c:v>
                </c:pt>
                <c:pt idx="15">
                  <c:v>3.641230963315921E-5</c:v>
                </c:pt>
                <c:pt idx="16">
                  <c:v>2.2674520635932553E-4</c:v>
                </c:pt>
                <c:pt idx="17">
                  <c:v>9.2097454242853088E-4</c:v>
                </c:pt>
                <c:pt idx="18">
                  <c:v>2.7794702227214208E-3</c:v>
                </c:pt>
                <c:pt idx="19">
                  <c:v>1.4051287196392891E-2</c:v>
                </c:pt>
                <c:pt idx="20">
                  <c:v>4.3133476640482664E-2</c:v>
                </c:pt>
                <c:pt idx="21">
                  <c:v>9.7379030835506961E-2</c:v>
                </c:pt>
                <c:pt idx="22">
                  <c:v>0.17966182697571745</c:v>
                </c:pt>
                <c:pt idx="23">
                  <c:v>0.28839975945291912</c:v>
                </c:pt>
              </c:numCache>
            </c:numRef>
          </c:yVal>
          <c:smooth val="1"/>
          <c:extLst>
            <c:ext xmlns:c16="http://schemas.microsoft.com/office/drawing/2014/chart" uri="{C3380CC4-5D6E-409C-BE32-E72D297353CC}">
              <c16:uniqueId val="{0000005C-AE2E-4167-9037-7A0E2914D06D}"/>
            </c:ext>
          </c:extLst>
        </c:ser>
        <c:ser>
          <c:idx val="93"/>
          <c:order val="93"/>
          <c:spPr>
            <a:ln w="19050" cap="rnd">
              <a:solidFill>
                <a:schemeClr val="accent4">
                  <a:lumMod val="70000"/>
                  <a:lumOff val="30000"/>
                </a:schemeClr>
              </a:solidFill>
              <a:round/>
            </a:ln>
            <a:effectLst/>
          </c:spPr>
          <c:marker>
            <c:symbol val="none"/>
          </c:marker>
          <c:xVal>
            <c:numRef>
              <c:f>Rauscher!$EV$1:$FS$1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Rauscher!$EV$100:$FS$100</c:f>
              <c:numCache>
                <c:formatCode>0E+00</c:formatCode>
                <c:ptCount val="24"/>
                <c:pt idx="0">
                  <c:v>3.2595650014045122E-243</c:v>
                </c:pt>
                <c:pt idx="1">
                  <c:v>5.2482873114128825E-161</c:v>
                </c:pt>
                <c:pt idx="2">
                  <c:v>5.8628248409985522E-120</c:v>
                </c:pt>
                <c:pt idx="3">
                  <c:v>5.4886742067612285E-79</c:v>
                </c:pt>
                <c:pt idx="4">
                  <c:v>1.4784548257651556E-58</c:v>
                </c:pt>
                <c:pt idx="5">
                  <c:v>2.4836607057287812E-46</c:v>
                </c:pt>
                <c:pt idx="6">
                  <c:v>3.3374892976850757E-38</c:v>
                </c:pt>
                <c:pt idx="7">
                  <c:v>2.0596102443721178E-32</c:v>
                </c:pt>
                <c:pt idx="8">
                  <c:v>4.4145468721921334E-28</c:v>
                </c:pt>
                <c:pt idx="9">
                  <c:v>1.0102963885815738E-24</c:v>
                </c:pt>
                <c:pt idx="10">
                  <c:v>4.8400040627921813E-22</c:v>
                </c:pt>
                <c:pt idx="11">
                  <c:v>4.6538065022755959E-14</c:v>
                </c:pt>
                <c:pt idx="12">
                  <c:v>4.0174451805823743E-10</c:v>
                </c:pt>
                <c:pt idx="13">
                  <c:v>8.5647518639311457E-8</c:v>
                </c:pt>
                <c:pt idx="14">
                  <c:v>2.9064497114412316E-6</c:v>
                </c:pt>
                <c:pt idx="15">
                  <c:v>3.4761595191481978E-5</c:v>
                </c:pt>
                <c:pt idx="16">
                  <c:v>2.1763542067313265E-4</c:v>
                </c:pt>
                <c:pt idx="17">
                  <c:v>8.8768541827051375E-4</c:v>
                </c:pt>
                <c:pt idx="18">
                  <c:v>2.6880013492396027E-3</c:v>
                </c:pt>
                <c:pt idx="19">
                  <c:v>1.3657385297485801E-2</c:v>
                </c:pt>
                <c:pt idx="20">
                  <c:v>4.2075173152261405E-2</c:v>
                </c:pt>
                <c:pt idx="21">
                  <c:v>9.5246032132870362E-2</c:v>
                </c:pt>
                <c:pt idx="22">
                  <c:v>0.17609509286170658</c:v>
                </c:pt>
                <c:pt idx="23">
                  <c:v>0.28314854495543545</c:v>
                </c:pt>
              </c:numCache>
            </c:numRef>
          </c:yVal>
          <c:smooth val="1"/>
          <c:extLst>
            <c:ext xmlns:c16="http://schemas.microsoft.com/office/drawing/2014/chart" uri="{C3380CC4-5D6E-409C-BE32-E72D297353CC}">
              <c16:uniqueId val="{0000005D-AE2E-4167-9037-7A0E2914D06D}"/>
            </c:ext>
          </c:extLst>
        </c:ser>
        <c:ser>
          <c:idx val="94"/>
          <c:order val="94"/>
          <c:spPr>
            <a:ln w="19050" cap="rnd">
              <a:solidFill>
                <a:schemeClr val="accent5">
                  <a:lumMod val="70000"/>
                  <a:lumOff val="30000"/>
                </a:schemeClr>
              </a:solidFill>
              <a:round/>
            </a:ln>
            <a:effectLst/>
          </c:spPr>
          <c:marker>
            <c:symbol val="none"/>
          </c:marker>
          <c:xVal>
            <c:numRef>
              <c:f>Rauscher!$EV$1:$FS$1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Rauscher!$EV$101:$FS$101</c:f>
              <c:numCache>
                <c:formatCode>0E+00</c:formatCode>
                <c:ptCount val="24"/>
                <c:pt idx="0">
                  <c:v>9.0692538336426256E-244</c:v>
                </c:pt>
                <c:pt idx="1">
                  <c:v>2.2347505532670314E-161</c:v>
                </c:pt>
                <c:pt idx="2">
                  <c:v>3.0882904677417346E-120</c:v>
                </c:pt>
                <c:pt idx="3">
                  <c:v>3.5766664815172966E-79</c:v>
                </c:pt>
                <c:pt idx="4">
                  <c:v>1.0715660264974841E-58</c:v>
                </c:pt>
                <c:pt idx="5">
                  <c:v>1.9187706830904647E-46</c:v>
                </c:pt>
                <c:pt idx="6">
                  <c:v>2.6904854247009237E-38</c:v>
                </c:pt>
                <c:pt idx="7">
                  <c:v>1.7115743617516847E-32</c:v>
                </c:pt>
                <c:pt idx="8">
                  <c:v>3.7531579064500972E-28</c:v>
                </c:pt>
                <c:pt idx="9">
                  <c:v>8.7429800193174873E-25</c:v>
                </c:pt>
                <c:pt idx="10">
                  <c:v>4.2483119213587189E-22</c:v>
                </c:pt>
                <c:pt idx="11">
                  <c:v>4.2624465500123977E-14</c:v>
                </c:pt>
                <c:pt idx="12">
                  <c:v>3.7587250681812562E-10</c:v>
                </c:pt>
                <c:pt idx="13">
                  <c:v>8.1161370590331169E-8</c:v>
                </c:pt>
                <c:pt idx="14">
                  <c:v>2.7777515018470948E-6</c:v>
                </c:pt>
                <c:pt idx="15">
                  <c:v>3.3424911748390264E-5</c:v>
                </c:pt>
                <c:pt idx="16">
                  <c:v>2.1022295951466565E-4</c:v>
                </c:pt>
                <c:pt idx="17">
                  <c:v>8.6049757081624984E-4</c:v>
                </c:pt>
                <c:pt idx="18">
                  <c:v>2.613076005390901E-3</c:v>
                </c:pt>
                <c:pt idx="19">
                  <c:v>1.3333314305137765E-2</c:v>
                </c:pt>
                <c:pt idx="20">
                  <c:v>4.1201825998780334E-2</c:v>
                </c:pt>
                <c:pt idx="21">
                  <c:v>9.3481880834820855E-2</c:v>
                </c:pt>
                <c:pt idx="22">
                  <c:v>0.17314015473764177</c:v>
                </c:pt>
                <c:pt idx="23">
                  <c:v>0.27879236761845938</c:v>
                </c:pt>
              </c:numCache>
            </c:numRef>
          </c:yVal>
          <c:smooth val="1"/>
          <c:extLst>
            <c:ext xmlns:c16="http://schemas.microsoft.com/office/drawing/2014/chart" uri="{C3380CC4-5D6E-409C-BE32-E72D297353CC}">
              <c16:uniqueId val="{0000005E-AE2E-4167-9037-7A0E2914D06D}"/>
            </c:ext>
          </c:extLst>
        </c:ser>
        <c:ser>
          <c:idx val="95"/>
          <c:order val="95"/>
          <c:spPr>
            <a:ln w="19050" cap="rnd">
              <a:solidFill>
                <a:schemeClr val="accent6">
                  <a:lumMod val="70000"/>
                  <a:lumOff val="30000"/>
                </a:schemeClr>
              </a:solidFill>
              <a:round/>
            </a:ln>
            <a:effectLst/>
          </c:spPr>
          <c:marker>
            <c:symbol val="none"/>
          </c:marker>
          <c:xVal>
            <c:numRef>
              <c:f>Rauscher!$EV$1:$FS$1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Rauscher!$EV$102:$FS$102</c:f>
              <c:numCache>
                <c:formatCode>0E+00</c:formatCode>
                <c:ptCount val="24"/>
                <c:pt idx="0">
                  <c:v>8.8593719674445842E-245</c:v>
                </c:pt>
                <c:pt idx="1">
                  <c:v>4.732161922116432E-162</c:v>
                </c:pt>
                <c:pt idx="2">
                  <c:v>9.6282701274055168E-121</c:v>
                </c:pt>
                <c:pt idx="3">
                  <c:v>1.6417542608385917E-79</c:v>
                </c:pt>
                <c:pt idx="4">
                  <c:v>5.9682696200100381E-59</c:v>
                </c:pt>
                <c:pt idx="5">
                  <c:v>1.200196752298487E-46</c:v>
                </c:pt>
                <c:pt idx="6">
                  <c:v>1.8182765304130113E-38</c:v>
                </c:pt>
                <c:pt idx="7">
                  <c:v>1.2224328221021865E-32</c:v>
                </c:pt>
                <c:pt idx="8">
                  <c:v>2.7939975552692053E-28</c:v>
                </c:pt>
                <c:pt idx="9">
                  <c:v>6.7218472007017343E-25</c:v>
                </c:pt>
                <c:pt idx="10">
                  <c:v>3.3515485772939705E-22</c:v>
                </c:pt>
                <c:pt idx="11">
                  <c:v>3.6331889507718227E-14</c:v>
                </c:pt>
                <c:pt idx="12">
                  <c:v>3.3301941784435647E-10</c:v>
                </c:pt>
                <c:pt idx="13">
                  <c:v>7.359670047092564E-8</c:v>
                </c:pt>
                <c:pt idx="14">
                  <c:v>2.5581284408532933E-6</c:v>
                </c:pt>
                <c:pt idx="15">
                  <c:v>3.1124272743129611E-5</c:v>
                </c:pt>
                <c:pt idx="16">
                  <c:v>1.9738269752744755E-4</c:v>
                </c:pt>
                <c:pt idx="17">
                  <c:v>8.131648095080344E-4</c:v>
                </c:pt>
                <c:pt idx="18">
                  <c:v>2.4821096536706902E-3</c:v>
                </c:pt>
                <c:pt idx="19">
                  <c:v>1.2763419103505964E-2</c:v>
                </c:pt>
                <c:pt idx="20">
                  <c:v>3.9659329816303886E-2</c:v>
                </c:pt>
                <c:pt idx="21">
                  <c:v>9.0355864308341416E-2</c:v>
                </c:pt>
                <c:pt idx="22">
                  <c:v>0.16789072350850512</c:v>
                </c:pt>
                <c:pt idx="23">
                  <c:v>0.27103774578705048</c:v>
                </c:pt>
              </c:numCache>
            </c:numRef>
          </c:yVal>
          <c:smooth val="1"/>
          <c:extLst>
            <c:ext xmlns:c16="http://schemas.microsoft.com/office/drawing/2014/chart" uri="{C3380CC4-5D6E-409C-BE32-E72D297353CC}">
              <c16:uniqueId val="{0000005F-AE2E-4167-9037-7A0E2914D06D}"/>
            </c:ext>
          </c:extLst>
        </c:ser>
        <c:ser>
          <c:idx val="96"/>
          <c:order val="96"/>
          <c:spPr>
            <a:ln w="19050" cap="rnd">
              <a:solidFill>
                <a:schemeClr val="accent1">
                  <a:lumMod val="70000"/>
                </a:schemeClr>
              </a:solidFill>
              <a:round/>
            </a:ln>
            <a:effectLst/>
          </c:spPr>
          <c:marker>
            <c:symbol val="none"/>
          </c:marker>
          <c:xVal>
            <c:numRef>
              <c:f>Rauscher!$EV$1:$FS$1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Rauscher!$EV$103:$FS$103</c:f>
              <c:numCache>
                <c:formatCode>0E+00</c:formatCode>
                <c:ptCount val="24"/>
                <c:pt idx="0">
                  <c:v>1.9084569138971968E-246</c:v>
                </c:pt>
                <c:pt idx="1">
                  <c:v>3.6537400092168771E-163</c:v>
                </c:pt>
                <c:pt idx="2">
                  <c:v>1.4074261657845266E-121</c:v>
                </c:pt>
                <c:pt idx="3">
                  <c:v>4.543440208913461E-80</c:v>
                </c:pt>
                <c:pt idx="4">
                  <c:v>2.2726091699168976E-59</c:v>
                </c:pt>
                <c:pt idx="5">
                  <c:v>5.534629590393462E-47</c:v>
                </c:pt>
                <c:pt idx="6">
                  <c:v>9.5265556461399344E-39</c:v>
                </c:pt>
                <c:pt idx="7">
                  <c:v>7.0161825332900169E-33</c:v>
                </c:pt>
                <c:pt idx="8">
                  <c:v>1.7171246585745179E-28</c:v>
                </c:pt>
                <c:pt idx="9">
                  <c:v>4.3567674731299318E-25</c:v>
                </c:pt>
                <c:pt idx="10">
                  <c:v>2.2667374407619641E-22</c:v>
                </c:pt>
                <c:pt idx="11">
                  <c:v>2.7917951376590618E-14</c:v>
                </c:pt>
                <c:pt idx="12">
                  <c:v>2.7276274355913934E-10</c:v>
                </c:pt>
                <c:pt idx="13">
                  <c:v>6.2633372316765972E-8</c:v>
                </c:pt>
                <c:pt idx="14">
                  <c:v>2.2333550449891744E-6</c:v>
                </c:pt>
                <c:pt idx="15">
                  <c:v>2.7672896359086028E-5</c:v>
                </c:pt>
                <c:pt idx="16">
                  <c:v>1.7791168354553224E-4</c:v>
                </c:pt>
                <c:pt idx="17">
                  <c:v>7.4078802584002569E-4</c:v>
                </c:pt>
                <c:pt idx="18">
                  <c:v>2.280511845368342E-3</c:v>
                </c:pt>
                <c:pt idx="19">
                  <c:v>1.1877427413859864E-2</c:v>
                </c:pt>
                <c:pt idx="20">
                  <c:v>3.7244377170682422E-2</c:v>
                </c:pt>
                <c:pt idx="21">
                  <c:v>8.5436152490484946E-2</c:v>
                </c:pt>
                <c:pt idx="22">
                  <c:v>0.15959601112921151</c:v>
                </c:pt>
                <c:pt idx="23">
                  <c:v>0.25874567785916208</c:v>
                </c:pt>
              </c:numCache>
            </c:numRef>
          </c:yVal>
          <c:smooth val="1"/>
          <c:extLst>
            <c:ext xmlns:c16="http://schemas.microsoft.com/office/drawing/2014/chart" uri="{C3380CC4-5D6E-409C-BE32-E72D297353CC}">
              <c16:uniqueId val="{00000060-AE2E-4167-9037-7A0E2914D06D}"/>
            </c:ext>
          </c:extLst>
        </c:ser>
        <c:ser>
          <c:idx val="97"/>
          <c:order val="97"/>
          <c:spPr>
            <a:ln w="19050" cap="rnd">
              <a:solidFill>
                <a:schemeClr val="accent2">
                  <a:lumMod val="70000"/>
                </a:schemeClr>
              </a:solidFill>
              <a:round/>
            </a:ln>
            <a:effectLst/>
          </c:spPr>
          <c:marker>
            <c:symbol val="none"/>
          </c:marker>
          <c:xVal>
            <c:numRef>
              <c:f>Rauscher!$EV$1:$FS$1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Rauscher!$EV$104:$FS$104</c:f>
              <c:numCache>
                <c:formatCode>0E+00</c:formatCode>
                <c:ptCount val="24"/>
                <c:pt idx="0">
                  <c:v>3.3350319030292507E-247</c:v>
                </c:pt>
                <c:pt idx="1">
                  <c:v>1.1406558892998996E-163</c:v>
                </c:pt>
                <c:pt idx="2">
                  <c:v>5.8727608199655674E-122</c:v>
                </c:pt>
                <c:pt idx="3">
                  <c:v>2.5339684110338835E-80</c:v>
                </c:pt>
                <c:pt idx="4">
                  <c:v>1.4653486798699797E-59</c:v>
                </c:pt>
                <c:pt idx="5">
                  <c:v>3.8931818437811678E-47</c:v>
                </c:pt>
                <c:pt idx="6">
                  <c:v>7.1015307933890794E-39</c:v>
                </c:pt>
                <c:pt idx="7">
                  <c:v>5.4515110952322574E-33</c:v>
                </c:pt>
                <c:pt idx="8">
                  <c:v>1.3763149029714635E-28</c:v>
                </c:pt>
                <c:pt idx="9">
                  <c:v>3.5775057720422526E-25</c:v>
                </c:pt>
                <c:pt idx="10">
                  <c:v>1.8976545614807812E-22</c:v>
                </c:pt>
                <c:pt idx="11">
                  <c:v>2.4768483932684807E-14</c:v>
                </c:pt>
                <c:pt idx="12">
                  <c:v>2.4911558399605161E-10</c:v>
                </c:pt>
                <c:pt idx="13">
                  <c:v>5.8207858742547915E-8</c:v>
                </c:pt>
                <c:pt idx="14">
                  <c:v>2.0997789866168403E-6</c:v>
                </c:pt>
                <c:pt idx="15">
                  <c:v>2.6234356918951605E-5</c:v>
                </c:pt>
                <c:pt idx="16">
                  <c:v>1.6971501580029507E-4</c:v>
                </c:pt>
                <c:pt idx="17">
                  <c:v>7.1008403447657116E-4</c:v>
                </c:pt>
                <c:pt idx="18">
                  <c:v>2.194462291379041E-3</c:v>
                </c:pt>
                <c:pt idx="19">
                  <c:v>1.1495772720086398E-2</c:v>
                </c:pt>
                <c:pt idx="20">
                  <c:v>3.6197326526846138E-2</c:v>
                </c:pt>
                <c:pt idx="21">
                  <c:v>8.3292799335846129E-2</c:v>
                </c:pt>
                <c:pt idx="22">
                  <c:v>0.15596882702459555</c:v>
                </c:pt>
                <c:pt idx="23">
                  <c:v>0.25335464749409597</c:v>
                </c:pt>
              </c:numCache>
            </c:numRef>
          </c:yVal>
          <c:smooth val="1"/>
          <c:extLst>
            <c:ext xmlns:c16="http://schemas.microsoft.com/office/drawing/2014/chart" uri="{C3380CC4-5D6E-409C-BE32-E72D297353CC}">
              <c16:uniqueId val="{00000061-AE2E-4167-9037-7A0E2914D06D}"/>
            </c:ext>
          </c:extLst>
        </c:ser>
        <c:ser>
          <c:idx val="98"/>
          <c:order val="98"/>
          <c:spPr>
            <a:ln w="19050" cap="rnd">
              <a:solidFill>
                <a:schemeClr val="accent3">
                  <a:lumMod val="70000"/>
                </a:schemeClr>
              </a:solidFill>
              <a:round/>
            </a:ln>
            <a:effectLst/>
          </c:spPr>
          <c:marker>
            <c:symbol val="none"/>
          </c:marker>
          <c:xVal>
            <c:numRef>
              <c:f>Rauscher!$EV$1:$FS$1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Rauscher!$EV$105:$FS$105</c:f>
              <c:numCache>
                <c:formatCode>0E+00</c:formatCode>
                <c:ptCount val="24"/>
                <c:pt idx="0">
                  <c:v>2.5820804370533207E-248</c:v>
                </c:pt>
                <c:pt idx="1">
                  <c:v>2.0683474834528337E-164</c:v>
                </c:pt>
                <c:pt idx="2">
                  <c:v>1.6297114210632426E-122</c:v>
                </c:pt>
                <c:pt idx="3">
                  <c:v>1.0761408868905554E-80</c:v>
                </c:pt>
                <c:pt idx="4">
                  <c:v>7.6985455421030228E-60</c:v>
                </c:pt>
                <c:pt idx="5">
                  <c:v>2.3238722892465245E-47</c:v>
                </c:pt>
                <c:pt idx="6">
                  <c:v>4.615507388942746E-39</c:v>
                </c:pt>
                <c:pt idx="7">
                  <c:v>3.7651675810349366E-33</c:v>
                </c:pt>
                <c:pt idx="8">
                  <c:v>9.9491315576809469E-29</c:v>
                </c:pt>
                <c:pt idx="9">
                  <c:v>2.6794623925329864E-25</c:v>
                </c:pt>
                <c:pt idx="10">
                  <c:v>1.4621921595869521E-22</c:v>
                </c:pt>
                <c:pt idx="11">
                  <c:v>2.0780051742367429E-14</c:v>
                </c:pt>
                <c:pt idx="12">
                  <c:v>2.1808613251065394E-10</c:v>
                </c:pt>
                <c:pt idx="13">
                  <c:v>5.2275326027022675E-8</c:v>
                </c:pt>
                <c:pt idx="14">
                  <c:v>1.9181417289960062E-6</c:v>
                </c:pt>
                <c:pt idx="15">
                  <c:v>2.4258141105158926E-5</c:v>
                </c:pt>
                <c:pt idx="16">
                  <c:v>1.583679715638502E-4</c:v>
                </c:pt>
                <c:pt idx="17">
                  <c:v>6.6732412498903861E-4</c:v>
                </c:pt>
                <c:pt idx="18">
                  <c:v>2.0740498667173764E-3</c:v>
                </c:pt>
                <c:pt idx="19">
                  <c:v>1.0957846972066298E-2</c:v>
                </c:pt>
                <c:pt idx="20">
                  <c:v>3.47139114382349E-2</c:v>
                </c:pt>
                <c:pt idx="21">
                  <c:v>8.0244358413045072E-2</c:v>
                </c:pt>
                <c:pt idx="22">
                  <c:v>0.15079427478534804</c:v>
                </c:pt>
                <c:pt idx="23">
                  <c:v>0.24564499463845071</c:v>
                </c:pt>
              </c:numCache>
            </c:numRef>
          </c:yVal>
          <c:smooth val="1"/>
          <c:extLst>
            <c:ext xmlns:c16="http://schemas.microsoft.com/office/drawing/2014/chart" uri="{C3380CC4-5D6E-409C-BE32-E72D297353CC}">
              <c16:uniqueId val="{00000062-AE2E-4167-9037-7A0E2914D06D}"/>
            </c:ext>
          </c:extLst>
        </c:ser>
        <c:ser>
          <c:idx val="99"/>
          <c:order val="99"/>
          <c:spPr>
            <a:ln w="19050" cap="rnd">
              <a:solidFill>
                <a:schemeClr val="accent4">
                  <a:lumMod val="70000"/>
                </a:schemeClr>
              </a:solidFill>
              <a:round/>
            </a:ln>
            <a:effectLst/>
          </c:spPr>
          <c:marker>
            <c:symbol val="none"/>
          </c:marker>
          <c:xVal>
            <c:numRef>
              <c:f>Rauscher!$EV$1:$FS$1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Rauscher!$EV$106:$FS$106</c:f>
              <c:numCache>
                <c:formatCode>0E+00</c:formatCode>
                <c:ptCount val="24"/>
                <c:pt idx="0">
                  <c:v>4.0166997153122516E-249</c:v>
                </c:pt>
                <c:pt idx="1">
                  <c:v>5.9747870605717517E-165</c:v>
                </c:pt>
                <c:pt idx="2">
                  <c:v>6.4151867623312563E-123</c:v>
                </c:pt>
                <c:pt idx="3">
                  <c:v>5.7725458773082002E-81</c:v>
                </c:pt>
                <c:pt idx="4">
                  <c:v>4.8206630534536768E-60</c:v>
                </c:pt>
                <c:pt idx="5">
                  <c:v>1.5967254616623889E-47</c:v>
                </c:pt>
                <c:pt idx="6">
                  <c:v>3.3737847987401212E-39</c:v>
                </c:pt>
                <c:pt idx="7">
                  <c:v>2.8766179719850131E-33</c:v>
                </c:pt>
                <c:pt idx="8">
                  <c:v>7.8574751563047147E-29</c:v>
                </c:pt>
                <c:pt idx="9">
                  <c:v>2.1714282367419577E-25</c:v>
                </c:pt>
                <c:pt idx="10">
                  <c:v>1.2096570019657715E-22</c:v>
                </c:pt>
                <c:pt idx="11">
                  <c:v>1.8288763780145682E-14</c:v>
                </c:pt>
                <c:pt idx="12">
                  <c:v>1.9797289931761635E-10</c:v>
                </c:pt>
                <c:pt idx="13">
                  <c:v>4.8343537068809682E-8</c:v>
                </c:pt>
                <c:pt idx="14">
                  <c:v>1.7959670003361935E-6</c:v>
                </c:pt>
                <c:pt idx="15">
                  <c:v>2.2914752321466186E-5</c:v>
                </c:pt>
                <c:pt idx="16">
                  <c:v>1.5059307331582962E-4</c:v>
                </c:pt>
                <c:pt idx="17">
                  <c:v>6.3784398214633694E-4</c:v>
                </c:pt>
                <c:pt idx="18">
                  <c:v>1.9906221228669732E-3</c:v>
                </c:pt>
                <c:pt idx="19">
                  <c:v>1.0582367922390524E-2</c:v>
                </c:pt>
                <c:pt idx="20">
                  <c:v>3.3672950507833685E-2</c:v>
                </c:pt>
                <c:pt idx="21">
                  <c:v>7.8096599890667723E-2</c:v>
                </c:pt>
                <c:pt idx="22">
                  <c:v>0.14713719330194722</c:v>
                </c:pt>
                <c:pt idx="23">
                  <c:v>0.24018259428545777</c:v>
                </c:pt>
              </c:numCache>
            </c:numRef>
          </c:yVal>
          <c:smooth val="1"/>
          <c:extLst>
            <c:ext xmlns:c16="http://schemas.microsoft.com/office/drawing/2014/chart" uri="{C3380CC4-5D6E-409C-BE32-E72D297353CC}">
              <c16:uniqueId val="{00000063-AE2E-4167-9037-7A0E2914D06D}"/>
            </c:ext>
          </c:extLst>
        </c:ser>
        <c:ser>
          <c:idx val="100"/>
          <c:order val="100"/>
          <c:spPr>
            <a:ln w="19050" cap="rnd">
              <a:solidFill>
                <a:schemeClr val="accent5">
                  <a:lumMod val="70000"/>
                </a:schemeClr>
              </a:solidFill>
              <a:round/>
            </a:ln>
            <a:effectLst/>
          </c:spPr>
          <c:marker>
            <c:symbol val="none"/>
          </c:marker>
          <c:xVal>
            <c:numRef>
              <c:f>Rauscher!$EV$1:$FS$1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Rauscher!$EV$107:$FS$107</c:f>
              <c:numCache>
                <c:formatCode>0E+00</c:formatCode>
                <c:ptCount val="24"/>
                <c:pt idx="0">
                  <c:v>4.4079977847480448E-250</c:v>
                </c:pt>
                <c:pt idx="1">
                  <c:v>1.3673939052531478E-165</c:v>
                </c:pt>
                <c:pt idx="2">
                  <c:v>2.1202160380110081E-123</c:v>
                </c:pt>
                <c:pt idx="3">
                  <c:v>2.7551027938065673E-81</c:v>
                </c:pt>
                <c:pt idx="4">
                  <c:v>2.7648844911508606E-60</c:v>
                </c:pt>
                <c:pt idx="5">
                  <c:v>1.0225400970200333E-47</c:v>
                </c:pt>
                <c:pt idx="6">
                  <c:v>2.3253449889569801E-39</c:v>
                </c:pt>
                <c:pt idx="7">
                  <c:v>2.0895470267290917E-33</c:v>
                </c:pt>
                <c:pt idx="8">
                  <c:v>5.9368070494807605E-29</c:v>
                </c:pt>
                <c:pt idx="9">
                  <c:v>1.6916689016158032E-25</c:v>
                </c:pt>
                <c:pt idx="10">
                  <c:v>9.6576642233222604E-23</c:v>
                </c:pt>
                <c:pt idx="11">
                  <c:v>1.5714990735397048E-14</c:v>
                </c:pt>
                <c:pt idx="12">
                  <c:v>1.7647999486069823E-10</c:v>
                </c:pt>
                <c:pt idx="13">
                  <c:v>4.4055906093432205E-8</c:v>
                </c:pt>
                <c:pt idx="14">
                  <c:v>1.6609174652326846E-6</c:v>
                </c:pt>
                <c:pt idx="15">
                  <c:v>2.14153341627109E-5</c:v>
                </c:pt>
                <c:pt idx="16">
                  <c:v>1.4185174282590535E-4</c:v>
                </c:pt>
                <c:pt idx="17">
                  <c:v>6.0451089898902043E-4</c:v>
                </c:pt>
                <c:pt idx="18">
                  <c:v>1.8958610051516668E-3</c:v>
                </c:pt>
                <c:pt idx="19">
                  <c:v>1.0152956289226326E-2</c:v>
                </c:pt>
                <c:pt idx="20">
                  <c:v>3.247662016697065E-2</c:v>
                </c:pt>
                <c:pt idx="21">
                  <c:v>7.5619147335995326E-2</c:v>
                </c:pt>
                <c:pt idx="22">
                  <c:v>0.14290654312855228</c:v>
                </c:pt>
                <c:pt idx="23">
                  <c:v>0.23384881593031728</c:v>
                </c:pt>
              </c:numCache>
            </c:numRef>
          </c:yVal>
          <c:smooth val="1"/>
          <c:extLst>
            <c:ext xmlns:c16="http://schemas.microsoft.com/office/drawing/2014/chart" uri="{C3380CC4-5D6E-409C-BE32-E72D297353CC}">
              <c16:uniqueId val="{00000064-AE2E-4167-9037-7A0E2914D06D}"/>
            </c:ext>
          </c:extLst>
        </c:ser>
        <c:ser>
          <c:idx val="101"/>
          <c:order val="101"/>
          <c:spPr>
            <a:ln w="19050" cap="rnd">
              <a:solidFill>
                <a:schemeClr val="accent6">
                  <a:lumMod val="70000"/>
                </a:schemeClr>
              </a:solidFill>
              <a:round/>
            </a:ln>
            <a:effectLst/>
          </c:spPr>
          <c:marker>
            <c:symbol val="none"/>
          </c:marker>
          <c:xVal>
            <c:numRef>
              <c:f>Rauscher!$EV$1:$FS$1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Rauscher!$EV$108:$FS$108</c:f>
              <c:numCache>
                <c:formatCode>0E+00</c:formatCode>
                <c:ptCount val="24"/>
                <c:pt idx="0">
                  <c:v>1.7385396722151042E-250</c:v>
                </c:pt>
                <c:pt idx="1">
                  <c:v>7.3491403828627566E-166</c:v>
                </c:pt>
                <c:pt idx="2">
                  <c:v>1.3302180962295126E-123</c:v>
                </c:pt>
                <c:pt idx="3">
                  <c:v>2.0178104939590783E-81</c:v>
                </c:pt>
                <c:pt idx="4">
                  <c:v>2.1878597468971906E-60</c:v>
                </c:pt>
                <c:pt idx="5">
                  <c:v>8.4758406369902984E-48</c:v>
                </c:pt>
                <c:pt idx="6">
                  <c:v>1.9880614132792597E-39</c:v>
                </c:pt>
                <c:pt idx="7">
                  <c:v>1.8263942357180099E-33</c:v>
                </c:pt>
                <c:pt idx="8">
                  <c:v>5.2758846834237713E-29</c:v>
                </c:pt>
                <c:pt idx="9">
                  <c:v>1.5228520487203563E-25</c:v>
                </c:pt>
                <c:pt idx="10">
                  <c:v>8.784042673606566E-23</c:v>
                </c:pt>
                <c:pt idx="11">
                  <c:v>1.47426797296841E-14</c:v>
                </c:pt>
                <c:pt idx="12">
                  <c:v>1.6814260339570036E-10</c:v>
                </c:pt>
                <c:pt idx="13">
                  <c:v>4.2366092755019864E-8</c:v>
                </c:pt>
                <c:pt idx="14">
                  <c:v>1.6071274544115505E-6</c:v>
                </c:pt>
                <c:pt idx="15">
                  <c:v>2.0813595926961957E-5</c:v>
                </c:pt>
                <c:pt idx="16">
                  <c:v>1.3832380785098322E-4</c:v>
                </c:pt>
                <c:pt idx="17">
                  <c:v>5.9099851885947602E-4</c:v>
                </c:pt>
                <c:pt idx="18">
                  <c:v>1.8573115043719916E-3</c:v>
                </c:pt>
                <c:pt idx="19">
                  <c:v>9.9773399076209003E-3</c:v>
                </c:pt>
                <c:pt idx="20">
                  <c:v>3.1985494928160892E-2</c:v>
                </c:pt>
                <c:pt idx="21">
                  <c:v>7.4599174798116993E-2</c:v>
                </c:pt>
                <c:pt idx="22">
                  <c:v>0.14116088089643697</c:v>
                </c:pt>
                <c:pt idx="23">
                  <c:v>0.2312306606999501</c:v>
                </c:pt>
              </c:numCache>
            </c:numRef>
          </c:yVal>
          <c:smooth val="1"/>
          <c:extLst>
            <c:ext xmlns:c16="http://schemas.microsoft.com/office/drawing/2014/chart" uri="{C3380CC4-5D6E-409C-BE32-E72D297353CC}">
              <c16:uniqueId val="{00000065-AE2E-4167-9037-7A0E2914D06D}"/>
            </c:ext>
          </c:extLst>
        </c:ser>
        <c:ser>
          <c:idx val="102"/>
          <c:order val="102"/>
          <c:spPr>
            <a:ln w="19050" cap="rnd">
              <a:solidFill>
                <a:schemeClr val="accent1">
                  <a:lumMod val="50000"/>
                  <a:lumOff val="50000"/>
                </a:schemeClr>
              </a:solidFill>
              <a:round/>
            </a:ln>
            <a:effectLst/>
          </c:spPr>
          <c:marker>
            <c:symbol val="none"/>
          </c:marker>
          <c:xVal>
            <c:numRef>
              <c:f>Rauscher!$EV$1:$FS$1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Rauscher!$EV$109:$FS$109</c:f>
              <c:numCache>
                <c:formatCode>0E+00</c:formatCode>
                <c:ptCount val="24"/>
                <c:pt idx="0">
                  <c:v>1.3457903636341707E-251</c:v>
                </c:pt>
                <c:pt idx="1">
                  <c:v>1.3323810055664698E-166</c:v>
                </c:pt>
                <c:pt idx="2">
                  <c:v>3.6907470507423581E-124</c:v>
                </c:pt>
                <c:pt idx="3">
                  <c:v>8.5678399736427999E-82</c:v>
                </c:pt>
                <c:pt idx="4">
                  <c:v>1.1492386364724696E-60</c:v>
                </c:pt>
                <c:pt idx="5">
                  <c:v>5.0584025151197376E-48</c:v>
                </c:pt>
                <c:pt idx="6">
                  <c:v>1.2918744419799087E-39</c:v>
                </c:pt>
                <c:pt idx="7">
                  <c:v>1.2612029341187647E-33</c:v>
                </c:pt>
                <c:pt idx="8">
                  <c:v>3.8131658056096648E-29</c:v>
                </c:pt>
                <c:pt idx="9">
                  <c:v>1.1403760007060845E-25</c:v>
                </c:pt>
                <c:pt idx="10">
                  <c:v>6.7671337987001413E-23</c:v>
                </c:pt>
                <c:pt idx="11">
                  <c:v>1.2366496117835656E-14</c:v>
                </c:pt>
                <c:pt idx="12">
                  <c:v>1.4717293670908968E-10</c:v>
                </c:pt>
                <c:pt idx="13">
                  <c:v>3.8041407197236483E-8</c:v>
                </c:pt>
                <c:pt idx="14">
                  <c:v>1.4678458952877294E-6</c:v>
                </c:pt>
                <c:pt idx="15">
                  <c:v>1.9242311832733697E-5</c:v>
                </c:pt>
                <c:pt idx="16">
                  <c:v>1.2905268820973976E-4</c:v>
                </c:pt>
                <c:pt idx="17">
                  <c:v>5.5531129151040702E-4</c:v>
                </c:pt>
                <c:pt idx="18">
                  <c:v>1.7550878291326898E-3</c:v>
                </c:pt>
                <c:pt idx="19">
                  <c:v>9.5087814255371897E-3</c:v>
                </c:pt>
                <c:pt idx="20">
                  <c:v>3.0669250670435882E-2</c:v>
                </c:pt>
                <c:pt idx="21">
                  <c:v>7.1856177164167104E-2</c:v>
                </c:pt>
                <c:pt idx="22">
                  <c:v>0.13645342503246116</c:v>
                </c:pt>
                <c:pt idx="23">
                  <c:v>0.22415451875580303</c:v>
                </c:pt>
              </c:numCache>
            </c:numRef>
          </c:yVal>
          <c:smooth val="1"/>
          <c:extLst>
            <c:ext xmlns:c16="http://schemas.microsoft.com/office/drawing/2014/chart" uri="{C3380CC4-5D6E-409C-BE32-E72D297353CC}">
              <c16:uniqueId val="{00000066-AE2E-4167-9037-7A0E2914D06D}"/>
            </c:ext>
          </c:extLst>
        </c:ser>
        <c:ser>
          <c:idx val="103"/>
          <c:order val="103"/>
          <c:spPr>
            <a:ln w="19050" cap="rnd">
              <a:solidFill>
                <a:schemeClr val="accent2">
                  <a:lumMod val="50000"/>
                  <a:lumOff val="50000"/>
                </a:schemeClr>
              </a:solidFill>
              <a:round/>
            </a:ln>
            <a:effectLst/>
          </c:spPr>
          <c:marker>
            <c:symbol val="none"/>
          </c:marker>
          <c:xVal>
            <c:numRef>
              <c:f>Rauscher!$EV$1:$FS$1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Rauscher!$EV$110:$FS$110</c:f>
              <c:numCache>
                <c:formatCode>0E+00</c:formatCode>
                <c:ptCount val="24"/>
                <c:pt idx="0">
                  <c:v>3.7442750592967872E-252</c:v>
                </c:pt>
                <c:pt idx="1">
                  <c:v>5.6730721096326669E-167</c:v>
                </c:pt>
                <c:pt idx="2">
                  <c:v>1.9440342973095839E-124</c:v>
                </c:pt>
                <c:pt idx="3">
                  <c:v>5.5829116829862185E-82</c:v>
                </c:pt>
                <c:pt idx="4">
                  <c:v>8.32912758554532E-61</c:v>
                </c:pt>
                <c:pt idx="5">
                  <c:v>3.907712573232525E-48</c:v>
                </c:pt>
                <c:pt idx="6">
                  <c:v>1.0413806120432508E-39</c:v>
                </c:pt>
                <c:pt idx="7">
                  <c:v>1.048030981137599E-33</c:v>
                </c:pt>
                <c:pt idx="8">
                  <c:v>3.2417148757336302E-29</c:v>
                </c:pt>
                <c:pt idx="9">
                  <c:v>9.8681825284969544E-26</c:v>
                </c:pt>
                <c:pt idx="10">
                  <c:v>5.9395542441235584E-23</c:v>
                </c:pt>
                <c:pt idx="11">
                  <c:v>1.1325977880444928E-14</c:v>
                </c:pt>
                <c:pt idx="12">
                  <c:v>1.3768828057259539E-10</c:v>
                </c:pt>
                <c:pt idx="13">
                  <c:v>3.6047037677747087E-8</c:v>
                </c:pt>
                <c:pt idx="14">
                  <c:v>1.4027796608993009E-6</c:v>
                </c:pt>
                <c:pt idx="15">
                  <c:v>1.8501470153750097E-5</c:v>
                </c:pt>
                <c:pt idx="16">
                  <c:v>1.2465107884214978E-4</c:v>
                </c:pt>
                <c:pt idx="17">
                  <c:v>5.3827658282446737E-4</c:v>
                </c:pt>
                <c:pt idx="18">
                  <c:v>1.7060817362137472E-3</c:v>
                </c:pt>
                <c:pt idx="19">
                  <c:v>9.282689829280261E-3</c:v>
                </c:pt>
                <c:pt idx="20">
                  <c:v>3.0031161986822826E-2</c:v>
                </c:pt>
                <c:pt idx="21">
                  <c:v>7.0521749450231971E-2</c:v>
                </c:pt>
                <c:pt idx="22">
                  <c:v>0.13415702163238769</c:v>
                </c:pt>
                <c:pt idx="23">
                  <c:v>0.22069498461575857</c:v>
                </c:pt>
              </c:numCache>
            </c:numRef>
          </c:yVal>
          <c:smooth val="1"/>
          <c:extLst>
            <c:ext xmlns:c16="http://schemas.microsoft.com/office/drawing/2014/chart" uri="{C3380CC4-5D6E-409C-BE32-E72D297353CC}">
              <c16:uniqueId val="{00000067-AE2E-4167-9037-7A0E2914D06D}"/>
            </c:ext>
          </c:extLst>
        </c:ser>
        <c:ser>
          <c:idx val="104"/>
          <c:order val="104"/>
          <c:spPr>
            <a:ln w="19050" cap="rnd">
              <a:solidFill>
                <a:schemeClr val="accent3">
                  <a:lumMod val="50000"/>
                  <a:lumOff val="50000"/>
                </a:schemeClr>
              </a:solidFill>
              <a:round/>
            </a:ln>
            <a:effectLst/>
          </c:spPr>
          <c:marker>
            <c:symbol val="none"/>
          </c:marker>
          <c:xVal>
            <c:numRef>
              <c:f>Rauscher!$EV$1:$FS$1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Rauscher!$EV$111:$FS$111</c:f>
              <c:numCache>
                <c:formatCode>0E+00</c:formatCode>
                <c:ptCount val="24"/>
                <c:pt idx="0">
                  <c:v>9.0611940038356378E-254</c:v>
                </c:pt>
                <c:pt idx="1">
                  <c:v>4.7340697282264947E-168</c:v>
                </c:pt>
                <c:pt idx="2">
                  <c:v>3.0124482878261921E-125</c:v>
                </c:pt>
                <c:pt idx="3">
                  <c:v>1.6064816415412242E-82</c:v>
                </c:pt>
                <c:pt idx="4">
                  <c:v>3.2659850280224983E-61</c:v>
                </c:pt>
                <c:pt idx="5">
                  <c:v>1.8449180782052162E-48</c:v>
                </c:pt>
                <c:pt idx="6">
                  <c:v>5.564470296084147E-40</c:v>
                </c:pt>
                <c:pt idx="7">
                  <c:v>6.1177026751422914E-34</c:v>
                </c:pt>
                <c:pt idx="8">
                  <c:v>2.0220364834695517E-29</c:v>
                </c:pt>
                <c:pt idx="9">
                  <c:v>6.4811383391698386E-26</c:v>
                </c:pt>
                <c:pt idx="10">
                  <c:v>4.0652562484369465E-23</c:v>
                </c:pt>
                <c:pt idx="11">
                  <c:v>8.7734347085155423E-15</c:v>
                </c:pt>
                <c:pt idx="12">
                  <c:v>1.1346733350692946E-10</c:v>
                </c:pt>
                <c:pt idx="13">
                  <c:v>3.082985007817239E-8</c:v>
                </c:pt>
                <c:pt idx="14">
                  <c:v>1.229824854903529E-6</c:v>
                </c:pt>
                <c:pt idx="15">
                  <c:v>1.6509732092740678E-5</c:v>
                </c:pt>
                <c:pt idx="16">
                  <c:v>1.1271710184710175E-4</c:v>
                </c:pt>
                <c:pt idx="17">
                  <c:v>4.9178949505775625E-4</c:v>
                </c:pt>
                <c:pt idx="18">
                  <c:v>1.5716563295495539E-3</c:v>
                </c:pt>
                <c:pt idx="19">
                  <c:v>8.6578005740639008E-3</c:v>
                </c:pt>
                <c:pt idx="20">
                  <c:v>2.8258289216698512E-2</c:v>
                </c:pt>
                <c:pt idx="21">
                  <c:v>6.6800051824501175E-2</c:v>
                </c:pt>
                <c:pt idx="22">
                  <c:v>0.12773418005209386</c:v>
                </c:pt>
                <c:pt idx="23">
                  <c:v>0.21099792079742394</c:v>
                </c:pt>
              </c:numCache>
            </c:numRef>
          </c:yVal>
          <c:smooth val="1"/>
          <c:extLst>
            <c:ext xmlns:c16="http://schemas.microsoft.com/office/drawing/2014/chart" uri="{C3380CC4-5D6E-409C-BE32-E72D297353CC}">
              <c16:uniqueId val="{00000068-AE2E-4167-9037-7A0E2914D06D}"/>
            </c:ext>
          </c:extLst>
        </c:ser>
        <c:ser>
          <c:idx val="105"/>
          <c:order val="105"/>
          <c:spPr>
            <a:ln w="19050" cap="rnd">
              <a:solidFill>
                <a:schemeClr val="accent4">
                  <a:lumMod val="50000"/>
                  <a:lumOff val="50000"/>
                </a:schemeClr>
              </a:solidFill>
              <a:round/>
            </a:ln>
            <a:effectLst/>
          </c:spPr>
          <c:marker>
            <c:symbol val="none"/>
          </c:marker>
          <c:xVal>
            <c:numRef>
              <c:f>Rauscher!$EV$1:$FS$1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Rauscher!$EV$112:$FS$112</c:f>
              <c:numCache>
                <c:formatCode>0E+00</c:formatCode>
                <c:ptCount val="24"/>
                <c:pt idx="0">
                  <c:v>4.0150039656148572E-254</c:v>
                </c:pt>
                <c:pt idx="1">
                  <c:v>2.7500140170683724E-168</c:v>
                </c:pt>
                <c:pt idx="2">
                  <c:v>2.0036400834707385E-125</c:v>
                </c:pt>
                <c:pt idx="3">
                  <c:v>1.2234204382426958E-82</c:v>
                </c:pt>
                <c:pt idx="4">
                  <c:v>2.6614240736427243E-61</c:v>
                </c:pt>
                <c:pt idx="5">
                  <c:v>1.56573022039686E-48</c:v>
                </c:pt>
                <c:pt idx="6">
                  <c:v>4.8520318912419614E-40</c:v>
                </c:pt>
                <c:pt idx="7">
                  <c:v>5.4386130885003361E-34</c:v>
                </c:pt>
                <c:pt idx="8">
                  <c:v>1.823848536342111E-29</c:v>
                </c:pt>
                <c:pt idx="9">
                  <c:v>5.9122264636609453E-26</c:v>
                </c:pt>
                <c:pt idx="10">
                  <c:v>3.7420336262517133E-23</c:v>
                </c:pt>
                <c:pt idx="11">
                  <c:v>8.2975404635976217E-15</c:v>
                </c:pt>
                <c:pt idx="12">
                  <c:v>1.0877536892205849E-10</c:v>
                </c:pt>
                <c:pt idx="13">
                  <c:v>2.9796079196102642E-8</c:v>
                </c:pt>
                <c:pt idx="14">
                  <c:v>1.1950414449495326E-6</c:v>
                </c:pt>
                <c:pt idx="15">
                  <c:v>1.6104962689135128E-5</c:v>
                </c:pt>
                <c:pt idx="16">
                  <c:v>1.1027308072585546E-4</c:v>
                </c:pt>
                <c:pt idx="17">
                  <c:v>4.8221302758853508E-4</c:v>
                </c:pt>
                <c:pt idx="18">
                  <c:v>1.5438363969293952E-3</c:v>
                </c:pt>
                <c:pt idx="19">
                  <c:v>8.5276087116689971E-3</c:v>
                </c:pt>
                <c:pt idx="20">
                  <c:v>2.7887241027198955E-2</c:v>
                </c:pt>
                <c:pt idx="21">
                  <c:v>6.6018626148444393E-2</c:v>
                </c:pt>
                <c:pt idx="22">
                  <c:v>0.12638246051290461</c:v>
                </c:pt>
                <c:pt idx="23">
                  <c:v>0.20895359934447819</c:v>
                </c:pt>
              </c:numCache>
            </c:numRef>
          </c:yVal>
          <c:smooth val="1"/>
          <c:extLst>
            <c:ext xmlns:c16="http://schemas.microsoft.com/office/drawing/2014/chart" uri="{C3380CC4-5D6E-409C-BE32-E72D297353CC}">
              <c16:uniqueId val="{00000069-AE2E-4167-9037-7A0E2914D06D}"/>
            </c:ext>
          </c:extLst>
        </c:ser>
        <c:ser>
          <c:idx val="106"/>
          <c:order val="106"/>
          <c:spPr>
            <a:ln w="19050" cap="rnd">
              <a:solidFill>
                <a:schemeClr val="accent5">
                  <a:lumMod val="50000"/>
                  <a:lumOff val="50000"/>
                </a:schemeClr>
              </a:solidFill>
              <a:round/>
            </a:ln>
            <a:effectLst/>
          </c:spPr>
          <c:marker>
            <c:symbol val="none"/>
          </c:marker>
          <c:xVal>
            <c:numRef>
              <c:f>Rauscher!$EV$1:$FS$1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Rauscher!$EV$113:$FS$113</c:f>
              <c:numCache>
                <c:formatCode>0E+00</c:formatCode>
                <c:ptCount val="24"/>
                <c:pt idx="0">
                  <c:v>3.4928568399312063E-255</c:v>
                </c:pt>
                <c:pt idx="1">
                  <c:v>5.3904973523184425E-169</c:v>
                </c:pt>
                <c:pt idx="2">
                  <c:v>5.8953989816607698E-126</c:v>
                </c:pt>
                <c:pt idx="3">
                  <c:v>5.4034207153816798E-83</c:v>
                </c:pt>
                <c:pt idx="4">
                  <c:v>1.4401472965298132E-61</c:v>
                </c:pt>
                <c:pt idx="5">
                  <c:v>9.570389978256636E-49</c:v>
                </c:pt>
                <c:pt idx="6">
                  <c:v>3.2167422245671429E-40</c:v>
                </c:pt>
                <c:pt idx="7">
                  <c:v>3.8210323448171139E-34</c:v>
                </c:pt>
                <c:pt idx="8">
                  <c:v>1.3383856527951737E-29</c:v>
                </c:pt>
                <c:pt idx="9">
                  <c:v>4.4879036848101551E-26</c:v>
                </c:pt>
                <c:pt idx="10">
                  <c:v>2.9185028612020314E-23</c:v>
                </c:pt>
                <c:pt idx="11">
                  <c:v>7.0191048330502261E-15</c:v>
                </c:pt>
                <c:pt idx="12">
                  <c:v>9.5830305113474726E-11</c:v>
                </c:pt>
                <c:pt idx="13">
                  <c:v>2.6897715740729878E-8</c:v>
                </c:pt>
                <c:pt idx="14">
                  <c:v>1.096466151478052E-6</c:v>
                </c:pt>
                <c:pt idx="15">
                  <c:v>1.494899417188872E-5</c:v>
                </c:pt>
                <c:pt idx="16">
                  <c:v>1.0325277866099653E-4</c:v>
                </c:pt>
                <c:pt idx="17">
                  <c:v>4.5458088734699108E-4</c:v>
                </c:pt>
                <c:pt idx="18">
                  <c:v>1.4632734828740679E-3</c:v>
                </c:pt>
                <c:pt idx="19">
                  <c:v>8.1485340152099347E-3</c:v>
                </c:pt>
                <c:pt idx="20">
                  <c:v>2.6802651667026837E-2</c:v>
                </c:pt>
                <c:pt idx="21">
                  <c:v>6.3727765302226513E-2</c:v>
                </c:pt>
                <c:pt idx="22">
                  <c:v>0.12241059527451661</c:v>
                </c:pt>
                <c:pt idx="23">
                  <c:v>0.20293551463024201</c:v>
                </c:pt>
              </c:numCache>
            </c:numRef>
          </c:yVal>
          <c:smooth val="1"/>
          <c:extLst>
            <c:ext xmlns:c16="http://schemas.microsoft.com/office/drawing/2014/chart" uri="{C3380CC4-5D6E-409C-BE32-E72D297353CC}">
              <c16:uniqueId val="{0000006A-AE2E-4167-9037-7A0E2914D06D}"/>
            </c:ext>
          </c:extLst>
        </c:ser>
        <c:ser>
          <c:idx val="107"/>
          <c:order val="107"/>
          <c:spPr>
            <a:ln w="19050" cap="rnd">
              <a:solidFill>
                <a:schemeClr val="accent6">
                  <a:lumMod val="50000"/>
                  <a:lumOff val="50000"/>
                </a:schemeClr>
              </a:solidFill>
              <a:round/>
            </a:ln>
            <a:effectLst/>
          </c:spPr>
          <c:marker>
            <c:symbol val="none"/>
          </c:marker>
          <c:xVal>
            <c:numRef>
              <c:f>Rauscher!$EV$1:$FS$1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Rauscher!$EV$114:$FS$114</c:f>
              <c:numCache>
                <c:formatCode>0E+00</c:formatCode>
                <c:ptCount val="24"/>
                <c:pt idx="0">
                  <c:v>2.4642184353557986E-255</c:v>
                </c:pt>
                <c:pt idx="1">
                  <c:v>4.2709759726107201E-169</c:v>
                </c:pt>
                <c:pt idx="2">
                  <c:v>4.9500710270803257E-126</c:v>
                </c:pt>
                <c:pt idx="3">
                  <c:v>4.8080275687198093E-83</c:v>
                </c:pt>
                <c:pt idx="4">
                  <c:v>1.3191830057352639E-61</c:v>
                </c:pt>
                <c:pt idx="5">
                  <c:v>8.9204702787042592E-49</c:v>
                </c:pt>
                <c:pt idx="6">
                  <c:v>3.033293000494412E-40</c:v>
                </c:pt>
                <c:pt idx="7">
                  <c:v>3.6331121823565977E-34</c:v>
                </c:pt>
                <c:pt idx="8">
                  <c:v>1.2804993426209696E-29</c:v>
                </c:pt>
                <c:pt idx="9">
                  <c:v>4.3146106398812346E-26</c:v>
                </c:pt>
                <c:pt idx="10">
                  <c:v>2.8166844839533904E-23</c:v>
                </c:pt>
                <c:pt idx="11">
                  <c:v>6.8533008050559233E-15</c:v>
                </c:pt>
                <c:pt idx="12">
                  <c:v>9.411111744051955E-11</c:v>
                </c:pt>
                <c:pt idx="13">
                  <c:v>2.6507297663702019E-8</c:v>
                </c:pt>
                <c:pt idx="14">
                  <c:v>1.0830619093978247E-6</c:v>
                </c:pt>
                <c:pt idx="15">
                  <c:v>1.4790744116004934E-5</c:v>
                </c:pt>
                <c:pt idx="16">
                  <c:v>1.0228684842177819E-4</c:v>
                </c:pt>
                <c:pt idx="17">
                  <c:v>4.5076399659500955E-4</c:v>
                </c:pt>
                <c:pt idx="18">
                  <c:v>1.4521101142867543E-3</c:v>
                </c:pt>
                <c:pt idx="19">
                  <c:v>8.0957582198906333E-3</c:v>
                </c:pt>
                <c:pt idx="20">
                  <c:v>2.6651141062771787E-2</c:v>
                </c:pt>
                <c:pt idx="21">
                  <c:v>6.3406931235218525E-2</c:v>
                </c:pt>
                <c:pt idx="22">
                  <c:v>0.12185323247284963</c:v>
                </c:pt>
                <c:pt idx="23">
                  <c:v>0.20208966377157642</c:v>
                </c:pt>
              </c:numCache>
            </c:numRef>
          </c:yVal>
          <c:smooth val="1"/>
          <c:extLst>
            <c:ext xmlns:c16="http://schemas.microsoft.com/office/drawing/2014/chart" uri="{C3380CC4-5D6E-409C-BE32-E72D297353CC}">
              <c16:uniqueId val="{0000006B-AE2E-4167-9037-7A0E2914D06D}"/>
            </c:ext>
          </c:extLst>
        </c:ser>
        <c:ser>
          <c:idx val="108"/>
          <c:order val="108"/>
          <c:spPr>
            <a:ln w="19050" cap="rnd">
              <a:solidFill>
                <a:schemeClr val="accent1"/>
              </a:solidFill>
              <a:round/>
            </a:ln>
            <a:effectLst/>
          </c:spPr>
          <c:marker>
            <c:symbol val="none"/>
          </c:marker>
          <c:xVal>
            <c:numRef>
              <c:f>Rauscher!$EV$1:$FS$1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Rauscher!$EV$115:$FS$115</c:f>
              <c:numCache>
                <c:formatCode>0E+00</c:formatCode>
                <c:ptCount val="24"/>
                <c:pt idx="0">
                  <c:v>2.7046584894459865E-256</c:v>
                </c:pt>
                <c:pt idx="1">
                  <c:v>9.7759634116687074E-170</c:v>
                </c:pt>
                <c:pt idx="2">
                  <c:v>1.6362266908505101E-126</c:v>
                </c:pt>
                <c:pt idx="3">
                  <c:v>2.2950840480778548E-83</c:v>
                </c:pt>
                <c:pt idx="4">
                  <c:v>7.5672223406419525E-62</c:v>
                </c:pt>
                <c:pt idx="5">
                  <c:v>5.7134585127905719E-49</c:v>
                </c:pt>
                <c:pt idx="6">
                  <c:v>2.0909594525596741E-40</c:v>
                </c:pt>
                <c:pt idx="7">
                  <c:v>2.6394290943139144E-34</c:v>
                </c:pt>
                <c:pt idx="8">
                  <c:v>9.6763263848699934E-30</c:v>
                </c:pt>
                <c:pt idx="9">
                  <c:v>3.3618066039126559E-26</c:v>
                </c:pt>
                <c:pt idx="10">
                  <c:v>2.2491027201488628E-23</c:v>
                </c:pt>
                <c:pt idx="11">
                  <c:v>5.8896678635573829E-15</c:v>
                </c:pt>
                <c:pt idx="12">
                  <c:v>8.3905784129915378E-11</c:v>
                </c:pt>
                <c:pt idx="13">
                  <c:v>2.4159748081093844E-8</c:v>
                </c:pt>
                <c:pt idx="14">
                  <c:v>1.0017612141845528E-6</c:v>
                </c:pt>
                <c:pt idx="15">
                  <c:v>1.3824866396003504E-5</c:v>
                </c:pt>
                <c:pt idx="16">
                  <c:v>9.6363087935335783E-5</c:v>
                </c:pt>
                <c:pt idx="17">
                  <c:v>4.2726776106467629E-4</c:v>
                </c:pt>
                <c:pt idx="18">
                  <c:v>1.383179199199307E-3</c:v>
                </c:pt>
                <c:pt idx="19">
                  <c:v>7.7683434898155367E-3</c:v>
                </c:pt>
                <c:pt idx="20">
                  <c:v>2.5707905404360142E-2</c:v>
                </c:pt>
                <c:pt idx="21">
                  <c:v>6.1404134697279567E-2</c:v>
                </c:pt>
                <c:pt idx="22">
                  <c:v>0.11836626180340989</c:v>
                </c:pt>
                <c:pt idx="23">
                  <c:v>0.1967881651271996</c:v>
                </c:pt>
              </c:numCache>
            </c:numRef>
          </c:yVal>
          <c:smooth val="1"/>
          <c:extLst>
            <c:ext xmlns:c16="http://schemas.microsoft.com/office/drawing/2014/chart" uri="{C3380CC4-5D6E-409C-BE32-E72D297353CC}">
              <c16:uniqueId val="{0000006C-AE2E-4167-9037-7A0E2914D06D}"/>
            </c:ext>
          </c:extLst>
        </c:ser>
        <c:ser>
          <c:idx val="109"/>
          <c:order val="109"/>
          <c:spPr>
            <a:ln w="19050" cap="rnd">
              <a:solidFill>
                <a:schemeClr val="accent2"/>
              </a:solidFill>
              <a:round/>
            </a:ln>
            <a:effectLst/>
          </c:spPr>
          <c:marker>
            <c:symbol val="none"/>
          </c:marker>
          <c:xVal>
            <c:numRef>
              <c:f>Rauscher!$EV$1:$FS$1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Rauscher!$EV$116:$FS$116</c:f>
              <c:numCache>
                <c:formatCode>0E+00</c:formatCode>
                <c:ptCount val="24"/>
                <c:pt idx="0">
                  <c:v>8.4540325595534242E-257</c:v>
                </c:pt>
                <c:pt idx="1">
                  <c:v>4.4989444422472224E-170</c:v>
                </c:pt>
                <c:pt idx="2">
                  <c:v>9.1368043737454857E-127</c:v>
                </c:pt>
                <c:pt idx="3">
                  <c:v>1.5550674790068546E-83</c:v>
                </c:pt>
                <c:pt idx="4">
                  <c:v>5.6479004707242629E-62</c:v>
                </c:pt>
                <c:pt idx="5">
                  <c:v>4.5190750687769477E-49</c:v>
                </c:pt>
                <c:pt idx="6">
                  <c:v>1.7190798383418208E-40</c:v>
                </c:pt>
                <c:pt idx="7">
                  <c:v>2.2307988167487563E-34</c:v>
                </c:pt>
                <c:pt idx="8">
                  <c:v>8.3495081367337844E-30</c:v>
                </c:pt>
                <c:pt idx="9">
                  <c:v>2.9479702201211986E-26</c:v>
                </c:pt>
                <c:pt idx="10">
                  <c:v>1.997835118240016E-23</c:v>
                </c:pt>
                <c:pt idx="11">
                  <c:v>5.4380239331954642E-15</c:v>
                </c:pt>
                <c:pt idx="12">
                  <c:v>7.8984557576416372E-11</c:v>
                </c:pt>
                <c:pt idx="13">
                  <c:v>2.3008201830540251E-8</c:v>
                </c:pt>
                <c:pt idx="14">
                  <c:v>9.6142294219947734E-7</c:v>
                </c:pt>
                <c:pt idx="15">
                  <c:v>1.3341701063297375E-5</c:v>
                </c:pt>
                <c:pt idx="16">
                  <c:v>9.3381525962717491E-5</c:v>
                </c:pt>
                <c:pt idx="17">
                  <c:v>4.1538458863261361E-4</c:v>
                </c:pt>
                <c:pt idx="18">
                  <c:v>1.3481825482685502E-3</c:v>
                </c:pt>
                <c:pt idx="19">
                  <c:v>7.601138887583174E-3</c:v>
                </c:pt>
                <c:pt idx="20">
                  <c:v>2.5224173087600714E-2</c:v>
                </c:pt>
                <c:pt idx="21">
                  <c:v>6.0373709138600073E-2</c:v>
                </c:pt>
                <c:pt idx="22">
                  <c:v>0.1165676853236613</c:v>
                </c:pt>
                <c:pt idx="23">
                  <c:v>0.19404801996869156</c:v>
                </c:pt>
              </c:numCache>
            </c:numRef>
          </c:yVal>
          <c:smooth val="1"/>
          <c:extLst>
            <c:ext xmlns:c16="http://schemas.microsoft.com/office/drawing/2014/chart" uri="{C3380CC4-5D6E-409C-BE32-E72D297353CC}">
              <c16:uniqueId val="{0000006D-AE2E-4167-9037-7A0E2914D06D}"/>
            </c:ext>
          </c:extLst>
        </c:ser>
        <c:ser>
          <c:idx val="110"/>
          <c:order val="110"/>
          <c:spPr>
            <a:ln w="19050" cap="rnd">
              <a:solidFill>
                <a:schemeClr val="accent3"/>
              </a:solidFill>
              <a:round/>
            </a:ln>
            <a:effectLst/>
          </c:spPr>
          <c:marker>
            <c:symbol val="none"/>
          </c:marker>
          <c:xVal>
            <c:numRef>
              <c:f>Rauscher!$EV$1:$FS$1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Rauscher!$EV$117:$FS$117</c:f>
              <c:numCache>
                <c:formatCode>0E+00</c:formatCode>
                <c:ptCount val="24"/>
                <c:pt idx="0">
                  <c:v>9.2782203026479089E-258</c:v>
                </c:pt>
                <c:pt idx="1">
                  <c:v>1.0296997329873829E-170</c:v>
                </c:pt>
                <c:pt idx="2">
                  <c:v>3.019909299369902E-127</c:v>
                </c:pt>
                <c:pt idx="3">
                  <c:v>7.4224693875886393E-84</c:v>
                </c:pt>
                <c:pt idx="4">
                  <c:v>3.2395598835330186E-62</c:v>
                </c:pt>
                <c:pt idx="5">
                  <c:v>2.8941991663140864E-49</c:v>
                </c:pt>
                <c:pt idx="6">
                  <c:v>1.1849358136971673E-40</c:v>
                </c:pt>
                <c:pt idx="7">
                  <c:v>1.6205376584916481E-34</c:v>
                </c:pt>
                <c:pt idx="8">
                  <c:v>6.30898612099483E-30</c:v>
                </c:pt>
                <c:pt idx="9">
                  <c:v>2.2967923802614429E-26</c:v>
                </c:pt>
                <c:pt idx="10">
                  <c:v>1.5951380075167402E-23</c:v>
                </c:pt>
                <c:pt idx="11">
                  <c:v>4.6730416884069124E-15</c:v>
                </c:pt>
                <c:pt idx="12">
                  <c:v>7.0414271571729348E-11</c:v>
                </c:pt>
                <c:pt idx="13">
                  <c:v>2.0968972766531202E-8</c:v>
                </c:pt>
                <c:pt idx="14">
                  <c:v>8.8918666853811031E-7</c:v>
                </c:pt>
                <c:pt idx="15">
                  <c:v>1.2469517687081827E-5</c:v>
                </c:pt>
                <c:pt idx="16">
                  <c:v>8.7966924423699309E-5</c:v>
                </c:pt>
                <c:pt idx="17">
                  <c:v>3.9370308190123533E-4</c:v>
                </c:pt>
                <c:pt idx="18">
                  <c:v>1.2840890148224436E-3</c:v>
                </c:pt>
                <c:pt idx="19">
                  <c:v>7.2931826422776855E-3</c:v>
                </c:pt>
                <c:pt idx="20">
                  <c:v>2.4329621571561183E-2</c:v>
                </c:pt>
                <c:pt idx="21">
                  <c:v>5.8462350168399763E-2</c:v>
                </c:pt>
                <c:pt idx="22">
                  <c:v>0.11322350141785854</c:v>
                </c:pt>
                <c:pt idx="23">
                  <c:v>0.18894335444590274</c:v>
                </c:pt>
              </c:numCache>
            </c:numRef>
          </c:yVal>
          <c:smooth val="1"/>
          <c:extLst>
            <c:ext xmlns:c16="http://schemas.microsoft.com/office/drawing/2014/chart" uri="{C3380CC4-5D6E-409C-BE32-E72D297353CC}">
              <c16:uniqueId val="{0000006E-AE2E-4167-9037-7A0E2914D06D}"/>
            </c:ext>
          </c:extLst>
        </c:ser>
        <c:ser>
          <c:idx val="111"/>
          <c:order val="111"/>
          <c:spPr>
            <a:ln w="19050" cap="rnd">
              <a:solidFill>
                <a:schemeClr val="accent4"/>
              </a:solidFill>
              <a:round/>
            </a:ln>
            <a:effectLst/>
          </c:spPr>
          <c:marker>
            <c:symbol val="none"/>
          </c:marker>
          <c:xVal>
            <c:numRef>
              <c:f>Rauscher!$EV$1:$FS$1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Rauscher!$EV$118:$FS$118</c:f>
              <c:numCache>
                <c:formatCode>0E+00</c:formatCode>
                <c:ptCount val="24"/>
                <c:pt idx="0">
                  <c:v>1.5838370873470018E-259</c:v>
                </c:pt>
                <c:pt idx="1">
                  <c:v>6.8069876936065946E-172</c:v>
                </c:pt>
                <c:pt idx="2">
                  <c:v>3.9285974771631541E-128</c:v>
                </c:pt>
                <c:pt idx="3">
                  <c:v>1.9001650147043328E-84</c:v>
                </c:pt>
                <c:pt idx="4">
                  <c:v>1.1633986332435523E-62</c:v>
                </c:pt>
                <c:pt idx="5">
                  <c:v>1.2734172587671371E-49</c:v>
                </c:pt>
                <c:pt idx="6">
                  <c:v>5.9694868125434716E-41</c:v>
                </c:pt>
                <c:pt idx="7">
                  <c:v>8.9929296187047625E-35</c:v>
                </c:pt>
                <c:pt idx="8">
                  <c:v>3.7644502364300815E-30</c:v>
                </c:pt>
                <c:pt idx="9">
                  <c:v>1.4499855230154757E-26</c:v>
                </c:pt>
                <c:pt idx="10">
                  <c:v>1.0535135890342609E-23</c:v>
                </c:pt>
                <c:pt idx="11">
                  <c:v>3.5337952922917837E-15</c:v>
                </c:pt>
                <c:pt idx="12">
                  <c:v>5.6977363612099536E-11</c:v>
                </c:pt>
                <c:pt idx="13">
                  <c:v>1.7670904145087488E-8</c:v>
                </c:pt>
                <c:pt idx="14">
                  <c:v>7.6990037102800757E-7</c:v>
                </c:pt>
                <c:pt idx="15">
                  <c:v>1.1007564041525054E-5</c:v>
                </c:pt>
                <c:pt idx="16">
                  <c:v>7.8788159903384145E-5</c:v>
                </c:pt>
                <c:pt idx="17">
                  <c:v>3.5662382344482332E-4</c:v>
                </c:pt>
                <c:pt idx="18">
                  <c:v>1.1736987939814111E-3</c:v>
                </c:pt>
                <c:pt idx="19">
                  <c:v>6.7570728734676396E-3</c:v>
                </c:pt>
                <c:pt idx="20">
                  <c:v>2.2760241006216014E-2</c:v>
                </c:pt>
                <c:pt idx="21">
                  <c:v>5.5089364773793045E-2</c:v>
                </c:pt>
                <c:pt idx="22">
                  <c:v>0.1072946506129417</c:v>
                </c:pt>
                <c:pt idx="23">
                  <c:v>0.17985938546645946</c:v>
                </c:pt>
              </c:numCache>
            </c:numRef>
          </c:yVal>
          <c:smooth val="1"/>
          <c:extLst>
            <c:ext xmlns:c16="http://schemas.microsoft.com/office/drawing/2014/chart" uri="{C3380CC4-5D6E-409C-BE32-E72D297353CC}">
              <c16:uniqueId val="{0000006F-AE2E-4167-9037-7A0E2914D06D}"/>
            </c:ext>
          </c:extLst>
        </c:ser>
        <c:ser>
          <c:idx val="112"/>
          <c:order val="112"/>
          <c:spPr>
            <a:ln w="19050" cap="rnd">
              <a:solidFill>
                <a:schemeClr val="accent5"/>
              </a:solidFill>
              <a:round/>
            </a:ln>
            <a:effectLst/>
          </c:spPr>
          <c:marker>
            <c:symbol val="none"/>
          </c:marker>
          <c:xVal>
            <c:numRef>
              <c:f>Rauscher!$EV$1:$FS$1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Rauscher!$EV$119:$FS$119</c:f>
              <c:numCache>
                <c:formatCode>0E+00</c:formatCode>
                <c:ptCount val="24"/>
                <c:pt idx="0">
                  <c:v>6.1028923476011461E-261</c:v>
                </c:pt>
                <c:pt idx="1">
                  <c:v>7.7478106125099957E-173</c:v>
                </c:pt>
                <c:pt idx="2">
                  <c:v>7.6853027265890983E-129</c:v>
                </c:pt>
                <c:pt idx="3">
                  <c:v>6.3887247629514157E-85</c:v>
                </c:pt>
                <c:pt idx="4">
                  <c:v>5.1280366141956165E-63</c:v>
                </c:pt>
                <c:pt idx="5">
                  <c:v>6.6031798189117933E-50</c:v>
                </c:pt>
                <c:pt idx="6">
                  <c:v>3.4495248087022922E-41</c:v>
                </c:pt>
                <c:pt idx="7">
                  <c:v>5.6146590194560169E-35</c:v>
                </c:pt>
                <c:pt idx="8">
                  <c:v>2.4907130127874665E-30</c:v>
                </c:pt>
                <c:pt idx="9">
                  <c:v>1.0036579909424108E-26</c:v>
                </c:pt>
                <c:pt idx="10">
                  <c:v>7.5603549115942328E-24</c:v>
                </c:pt>
                <c:pt idx="11">
                  <c:v>2.8260725868267704E-15</c:v>
                </c:pt>
                <c:pt idx="12">
                  <c:v>4.8102119870826386E-11</c:v>
                </c:pt>
                <c:pt idx="13">
                  <c:v>1.5411063219017179E-8</c:v>
                </c:pt>
                <c:pt idx="14">
                  <c:v>6.8614568488878638E-7</c:v>
                </c:pt>
                <c:pt idx="15">
                  <c:v>9.9630660998608255E-6</c:v>
                </c:pt>
                <c:pt idx="16">
                  <c:v>7.2144418278864323E-5</c:v>
                </c:pt>
                <c:pt idx="17">
                  <c:v>3.2951267166443356E-4</c:v>
                </c:pt>
                <c:pt idx="18">
                  <c:v>1.0923314026281253E-3</c:v>
                </c:pt>
                <c:pt idx="19">
                  <c:v>6.3571191550058012E-3</c:v>
                </c:pt>
                <c:pt idx="20">
                  <c:v>2.1579361831672847E-2</c:v>
                </c:pt>
                <c:pt idx="21">
                  <c:v>5.2535092226961538E-2</c:v>
                </c:pt>
                <c:pt idx="22">
                  <c:v>0.10278264732276977</c:v>
                </c:pt>
                <c:pt idx="23">
                  <c:v>0.1729190459860673</c:v>
                </c:pt>
              </c:numCache>
            </c:numRef>
          </c:yVal>
          <c:smooth val="1"/>
          <c:extLst>
            <c:ext xmlns:c16="http://schemas.microsoft.com/office/drawing/2014/chart" uri="{C3380CC4-5D6E-409C-BE32-E72D297353CC}">
              <c16:uniqueId val="{00000070-AE2E-4167-9037-7A0E2914D06D}"/>
            </c:ext>
          </c:extLst>
        </c:ser>
        <c:ser>
          <c:idx val="113"/>
          <c:order val="113"/>
          <c:spPr>
            <a:ln w="19050" cap="rnd">
              <a:solidFill>
                <a:schemeClr val="accent6"/>
              </a:solidFill>
              <a:round/>
            </a:ln>
            <a:effectLst/>
          </c:spPr>
          <c:marker>
            <c:symbol val="none"/>
          </c:marker>
          <c:xVal>
            <c:numRef>
              <c:f>Rauscher!$EV$1:$FS$1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Rauscher!$EV$120:$FS$120</c:f>
              <c:numCache>
                <c:formatCode>0E+00</c:formatCode>
                <c:ptCount val="24"/>
                <c:pt idx="0">
                  <c:v>4.3056626997869165E-261</c:v>
                </c:pt>
                <c:pt idx="1">
                  <c:v>6.1387955041992118E-173</c:v>
                </c:pt>
                <c:pt idx="2">
                  <c:v>6.4530508385966583E-129</c:v>
                </c:pt>
                <c:pt idx="3">
                  <c:v>5.6848397010369478E-85</c:v>
                </c:pt>
                <c:pt idx="4">
                  <c:v>4.6973739041580399E-63</c:v>
                </c:pt>
                <c:pt idx="5">
                  <c:v>6.1548449774076775E-50</c:v>
                </c:pt>
                <c:pt idx="6">
                  <c:v>3.2528441413630573E-41</c:v>
                </c:pt>
                <c:pt idx="7">
                  <c:v>5.3385997231519883E-35</c:v>
                </c:pt>
                <c:pt idx="8">
                  <c:v>2.3830198290358066E-30</c:v>
                </c:pt>
                <c:pt idx="9">
                  <c:v>9.6491644445306125E-27</c:v>
                </c:pt>
                <c:pt idx="10">
                  <c:v>7.2966941118068538E-24</c:v>
                </c:pt>
                <c:pt idx="11">
                  <c:v>2.7593529626149982E-15</c:v>
                </c:pt>
                <c:pt idx="12">
                  <c:v>4.7239811327959946E-11</c:v>
                </c:pt>
                <c:pt idx="13">
                  <c:v>1.5187578525085721E-8</c:v>
                </c:pt>
                <c:pt idx="14">
                  <c:v>6.777667640556179E-7</c:v>
                </c:pt>
                <c:pt idx="15">
                  <c:v>9.8577305209788061E-6</c:v>
                </c:pt>
                <c:pt idx="16">
                  <c:v>7.1470474375179104E-5</c:v>
                </c:pt>
                <c:pt idx="17">
                  <c:v>3.2675033995138155E-4</c:v>
                </c:pt>
                <c:pt idx="18">
                  <c:v>1.0840126391253604E-3</c:v>
                </c:pt>
                <c:pt idx="19">
                  <c:v>6.3160313552801974E-3</c:v>
                </c:pt>
                <c:pt idx="20">
                  <c:v>2.1457668018462241E-2</c:v>
                </c:pt>
                <c:pt idx="21">
                  <c:v>5.2271314662741285E-2</c:v>
                </c:pt>
                <c:pt idx="22">
                  <c:v>0.10231603997793201</c:v>
                </c:pt>
                <c:pt idx="23">
                  <c:v>0.17220063711115971</c:v>
                </c:pt>
              </c:numCache>
            </c:numRef>
          </c:yVal>
          <c:smooth val="1"/>
          <c:extLst>
            <c:ext xmlns:c16="http://schemas.microsoft.com/office/drawing/2014/chart" uri="{C3380CC4-5D6E-409C-BE32-E72D297353CC}">
              <c16:uniqueId val="{00000071-AE2E-4167-9037-7A0E2914D06D}"/>
            </c:ext>
          </c:extLst>
        </c:ser>
        <c:ser>
          <c:idx val="114"/>
          <c:order val="114"/>
          <c:spPr>
            <a:ln w="19050" cap="rnd">
              <a:solidFill>
                <a:schemeClr val="accent1">
                  <a:lumMod val="60000"/>
                </a:schemeClr>
              </a:solidFill>
              <a:round/>
            </a:ln>
            <a:effectLst/>
          </c:spPr>
          <c:marker>
            <c:symbol val="none"/>
          </c:marker>
          <c:xVal>
            <c:numRef>
              <c:f>Rauscher!$EV$1:$FS$1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Rauscher!$EV$121:$FS$121</c:f>
              <c:numCache>
                <c:formatCode>0E+00</c:formatCode>
                <c:ptCount val="24"/>
                <c:pt idx="0">
                  <c:v>1.1982681621506966E-261</c:v>
                </c:pt>
                <c:pt idx="1">
                  <c:v>2.6145486194018204E-173</c:v>
                </c:pt>
                <c:pt idx="2">
                  <c:v>3.399996050890287E-129</c:v>
                </c:pt>
                <c:pt idx="3">
                  <c:v>3.7053677671787682E-85</c:v>
                </c:pt>
                <c:pt idx="4">
                  <c:v>3.4053998456237117E-63</c:v>
                </c:pt>
                <c:pt idx="5">
                  <c:v>4.7560896369348654E-50</c:v>
                </c:pt>
                <c:pt idx="6">
                  <c:v>2.6228661064954365E-41</c:v>
                </c:pt>
                <c:pt idx="7">
                  <c:v>4.4375186679269476E-35</c:v>
                </c:pt>
                <c:pt idx="8">
                  <c:v>2.026471335242581E-30</c:v>
                </c:pt>
                <c:pt idx="9">
                  <c:v>8.3522310063281838E-27</c:v>
                </c:pt>
                <c:pt idx="10">
                  <c:v>6.4061767177487643E-24</c:v>
                </c:pt>
                <c:pt idx="11">
                  <c:v>2.527900554731855E-15</c:v>
                </c:pt>
                <c:pt idx="12">
                  <c:v>4.4207999210579547E-11</c:v>
                </c:pt>
                <c:pt idx="13">
                  <c:v>1.4395449423327711E-8</c:v>
                </c:pt>
                <c:pt idx="14">
                  <c:v>6.4790741572689273E-7</c:v>
                </c:pt>
                <c:pt idx="15">
                  <c:v>9.4809011294593234E-6</c:v>
                </c:pt>
                <c:pt idx="16">
                  <c:v>6.9052488721789548E-5</c:v>
                </c:pt>
                <c:pt idx="17">
                  <c:v>3.16817173589985E-4</c:v>
                </c:pt>
                <c:pt idx="18">
                  <c:v>1.0540446541273255E-3</c:v>
                </c:pt>
                <c:pt idx="19">
                  <c:v>6.1676104667989879E-3</c:v>
                </c:pt>
                <c:pt idx="20">
                  <c:v>2.1017215533819446E-2</c:v>
                </c:pt>
                <c:pt idx="21">
                  <c:v>5.1315206009621382E-2</c:v>
                </c:pt>
                <c:pt idx="22">
                  <c:v>0.10062279457317022</c:v>
                </c:pt>
                <c:pt idx="23">
                  <c:v>0.16959123553060687</c:v>
                </c:pt>
              </c:numCache>
            </c:numRef>
          </c:yVal>
          <c:smooth val="1"/>
          <c:extLst>
            <c:ext xmlns:c16="http://schemas.microsoft.com/office/drawing/2014/chart" uri="{C3380CC4-5D6E-409C-BE32-E72D297353CC}">
              <c16:uniqueId val="{00000072-AE2E-4167-9037-7A0E2914D06D}"/>
            </c:ext>
          </c:extLst>
        </c:ser>
        <c:ser>
          <c:idx val="115"/>
          <c:order val="115"/>
          <c:spPr>
            <a:ln w="19050" cap="rnd">
              <a:solidFill>
                <a:schemeClr val="accent2">
                  <a:lumMod val="60000"/>
                </a:schemeClr>
              </a:solidFill>
              <a:round/>
            </a:ln>
            <a:effectLst/>
          </c:spPr>
          <c:marker>
            <c:symbol val="none"/>
          </c:marker>
          <c:xVal>
            <c:numRef>
              <c:f>Rauscher!$EV$1:$FS$1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Rauscher!$EV$122:$FS$122</c:f>
              <c:numCache>
                <c:formatCode>0E+00</c:formatCode>
                <c:ptCount val="24"/>
                <c:pt idx="0">
                  <c:v>3.2588989625690284E-263</c:v>
                </c:pt>
                <c:pt idx="1">
                  <c:v>2.3589150564476298E-174</c:v>
                </c:pt>
                <c:pt idx="2">
                  <c:v>5.5871887726263393E-130</c:v>
                </c:pt>
                <c:pt idx="3">
                  <c:v>1.1090358979615979E-85</c:v>
                </c:pt>
                <c:pt idx="4">
                  <c:v>1.3755680269195276E-63</c:v>
                </c:pt>
                <c:pt idx="5">
                  <c:v>2.299766786004972E-50</c:v>
                </c:pt>
                <c:pt idx="6">
                  <c:v>1.4298476234995366E-41</c:v>
                </c:pt>
                <c:pt idx="7">
                  <c:v>2.635443665940526E-35</c:v>
                </c:pt>
                <c:pt idx="8">
                  <c:v>1.283376078059057E-30</c:v>
                </c:pt>
                <c:pt idx="9">
                  <c:v>5.560526546636181E-27</c:v>
                </c:pt>
                <c:pt idx="10">
                  <c:v>4.4388686335914153E-24</c:v>
                </c:pt>
                <c:pt idx="11">
                  <c:v>1.9747550511840773E-15</c:v>
                </c:pt>
                <c:pt idx="12">
                  <c:v>3.6668575870027469E-11</c:v>
                </c:pt>
                <c:pt idx="13">
                  <c:v>1.2377768975211671E-8</c:v>
                </c:pt>
                <c:pt idx="14">
                  <c:v>5.7061879113412234E-7</c:v>
                </c:pt>
                <c:pt idx="15">
                  <c:v>8.4942046015069357E-6</c:v>
                </c:pt>
                <c:pt idx="16">
                  <c:v>6.2666064567303895E-5</c:v>
                </c:pt>
                <c:pt idx="17">
                  <c:v>2.9040346279565136E-4</c:v>
                </c:pt>
                <c:pt idx="18">
                  <c:v>9.7392177685068034E-4</c:v>
                </c:pt>
                <c:pt idx="19">
                  <c:v>5.7675317055936332E-3</c:v>
                </c:pt>
                <c:pt idx="20">
                  <c:v>1.9822947126116E-2</c:v>
                </c:pt>
                <c:pt idx="21">
                  <c:v>4.8711232062289049E-2</c:v>
                </c:pt>
                <c:pt idx="22">
                  <c:v>9.5995175506340694E-2</c:v>
                </c:pt>
                <c:pt idx="23">
                  <c:v>0.16243979476298245</c:v>
                </c:pt>
              </c:numCache>
            </c:numRef>
          </c:yVal>
          <c:smooth val="1"/>
          <c:extLst>
            <c:ext xmlns:c16="http://schemas.microsoft.com/office/drawing/2014/chart" uri="{C3380CC4-5D6E-409C-BE32-E72D297353CC}">
              <c16:uniqueId val="{00000073-AE2E-4167-9037-7A0E2914D06D}"/>
            </c:ext>
          </c:extLst>
        </c:ser>
        <c:ser>
          <c:idx val="116"/>
          <c:order val="116"/>
          <c:spPr>
            <a:ln w="19050" cap="rnd">
              <a:solidFill>
                <a:schemeClr val="accent3">
                  <a:lumMod val="60000"/>
                </a:schemeClr>
              </a:solidFill>
              <a:round/>
            </a:ln>
            <a:effectLst/>
          </c:spPr>
          <c:marker>
            <c:symbol val="none"/>
          </c:marker>
          <c:xVal>
            <c:numRef>
              <c:f>Rauscher!$EV$1:$FS$1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Rauscher!$EV$123:$FS$123</c:f>
              <c:numCache>
                <c:formatCode>0E+00</c:formatCode>
                <c:ptCount val="24"/>
                <c:pt idx="0">
                  <c:v>9.0675028023786028E-264</c:v>
                </c:pt>
                <c:pt idx="1">
                  <c:v>1.0044507448801616E-174</c:v>
                </c:pt>
                <c:pt idx="2">
                  <c:v>2.9431300832949702E-130</c:v>
                </c:pt>
                <c:pt idx="3">
                  <c:v>7.2270571151277125E-86</c:v>
                </c:pt>
                <c:pt idx="4">
                  <c:v>9.9700615825821884E-64</c:v>
                </c:pt>
                <c:pt idx="5">
                  <c:v>1.776722068164511E-50</c:v>
                </c:pt>
                <c:pt idx="6">
                  <c:v>1.1526711172652752E-41</c:v>
                </c:pt>
                <c:pt idx="7">
                  <c:v>2.1901272950374284E-35</c:v>
                </c:pt>
                <c:pt idx="8">
                  <c:v>1.0911125110900637E-30</c:v>
                </c:pt>
                <c:pt idx="9">
                  <c:v>4.8120651109385443E-27</c:v>
                </c:pt>
                <c:pt idx="10">
                  <c:v>3.8962593162205654E-24</c:v>
                </c:pt>
                <c:pt idx="11">
                  <c:v>1.8087092042809863E-15</c:v>
                </c:pt>
                <c:pt idx="12">
                  <c:v>3.4307536614357331E-11</c:v>
                </c:pt>
                <c:pt idx="13">
                  <c:v>1.1729563508814395E-8</c:v>
                </c:pt>
                <c:pt idx="14">
                  <c:v>5.4535781213065691E-7</c:v>
                </c:pt>
                <c:pt idx="15">
                  <c:v>8.1676699607791162E-6</c:v>
                </c:pt>
                <c:pt idx="16">
                  <c:v>6.0532398106515475E-5</c:v>
                </c:pt>
                <c:pt idx="17">
                  <c:v>2.8151221545078881E-4</c:v>
                </c:pt>
                <c:pt idx="18">
                  <c:v>9.4678534647688007E-4</c:v>
                </c:pt>
                <c:pt idx="19">
                  <c:v>5.6307395169821551E-3</c:v>
                </c:pt>
                <c:pt idx="20">
                  <c:v>1.9411704235987391E-2</c:v>
                </c:pt>
                <c:pt idx="21">
                  <c:v>4.7809538881344399E-2</c:v>
                </c:pt>
                <c:pt idx="22">
                  <c:v>9.4385405422530641E-2</c:v>
                </c:pt>
                <c:pt idx="23">
                  <c:v>0.15994249602718422</c:v>
                </c:pt>
              </c:numCache>
            </c:numRef>
          </c:yVal>
          <c:smooth val="1"/>
          <c:extLst>
            <c:ext xmlns:c16="http://schemas.microsoft.com/office/drawing/2014/chart" uri="{C3380CC4-5D6E-409C-BE32-E72D297353CC}">
              <c16:uniqueId val="{00000074-AE2E-4167-9037-7A0E2914D06D}"/>
            </c:ext>
          </c:extLst>
        </c:ser>
        <c:ser>
          <c:idx val="117"/>
          <c:order val="117"/>
          <c:spPr>
            <a:ln w="19050" cap="rnd">
              <a:solidFill>
                <a:schemeClr val="accent4">
                  <a:lumMod val="60000"/>
                </a:schemeClr>
              </a:solidFill>
              <a:round/>
            </a:ln>
            <a:effectLst/>
          </c:spPr>
          <c:marker>
            <c:symbol val="none"/>
          </c:marker>
          <c:xVal>
            <c:numRef>
              <c:f>Rauscher!$EV$1:$FS$1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Rauscher!$EV$124:$FS$124</c:f>
              <c:numCache>
                <c:formatCode>0E+00</c:formatCode>
                <c:ptCount val="24"/>
                <c:pt idx="0">
                  <c:v>6.8574723597270547E-266</c:v>
                </c:pt>
                <c:pt idx="1">
                  <c:v>3.85658810328849E-176</c:v>
                </c:pt>
                <c:pt idx="2">
                  <c:v>2.5461453501635171E-131</c:v>
                </c:pt>
                <c:pt idx="3">
                  <c:v>1.4087513451539376E-86</c:v>
                </c:pt>
                <c:pt idx="4">
                  <c:v>2.9172272308856038E-64</c:v>
                </c:pt>
                <c:pt idx="5">
                  <c:v>6.6333307312419967E-51</c:v>
                </c:pt>
                <c:pt idx="6">
                  <c:v>5.0626440110227503E-42</c:v>
                </c:pt>
                <c:pt idx="7">
                  <c:v>1.0802921282327155E-35</c:v>
                </c:pt>
                <c:pt idx="8">
                  <c:v>5.8713949551935933E-31</c:v>
                </c:pt>
                <c:pt idx="9">
                  <c:v>2.7707872573341445E-27</c:v>
                </c:pt>
                <c:pt idx="10">
                  <c:v>2.368315088301386E-24</c:v>
                </c:pt>
                <c:pt idx="11">
                  <c:v>1.2933623108330479E-15</c:v>
                </c:pt>
                <c:pt idx="12">
                  <c:v>2.6608531098026296E-11</c:v>
                </c:pt>
                <c:pt idx="13">
                  <c:v>9.5517107672959278E-9</c:v>
                </c:pt>
                <c:pt idx="14">
                  <c:v>4.5876768140358958E-7</c:v>
                </c:pt>
                <c:pt idx="15">
                  <c:v>7.0321711555631861E-6</c:v>
                </c:pt>
                <c:pt idx="16">
                  <c:v>5.3032135157329457E-5</c:v>
                </c:pt>
                <c:pt idx="17">
                  <c:v>2.4999335396880821E-4</c:v>
                </c:pt>
                <c:pt idx="18">
                  <c:v>8.4993699785270924E-4</c:v>
                </c:pt>
                <c:pt idx="19">
                  <c:v>5.1375566801339515E-3</c:v>
                </c:pt>
                <c:pt idx="20">
                  <c:v>1.7918219085551898E-2</c:v>
                </c:pt>
                <c:pt idx="21">
                  <c:v>4.4516982861902164E-2</c:v>
                </c:pt>
                <c:pt idx="22">
                  <c:v>8.8482219028484146E-2</c:v>
                </c:pt>
                <c:pt idx="23">
                  <c:v>0.15075336796367678</c:v>
                </c:pt>
              </c:numCache>
            </c:numRef>
          </c:yVal>
          <c:smooth val="1"/>
          <c:extLst>
            <c:ext xmlns:c16="http://schemas.microsoft.com/office/drawing/2014/chart" uri="{C3380CC4-5D6E-409C-BE32-E72D297353CC}">
              <c16:uniqueId val="{00000075-AE2E-4167-9037-7A0E2914D06D}"/>
            </c:ext>
          </c:extLst>
        </c:ser>
        <c:ser>
          <c:idx val="118"/>
          <c:order val="118"/>
          <c:spPr>
            <a:ln w="19050" cap="rnd">
              <a:solidFill>
                <a:schemeClr val="accent5">
                  <a:lumMod val="60000"/>
                </a:schemeClr>
              </a:solidFill>
              <a:round/>
            </a:ln>
            <a:effectLst/>
          </c:spPr>
          <c:marker>
            <c:symbol val="none"/>
          </c:marker>
          <c:xVal>
            <c:numRef>
              <c:f>Rauscher!$EV$1:$FS$1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Rauscher!$EV$125:$FS$125</c:f>
              <c:numCache>
                <c:formatCode>0E+00</c:formatCode>
                <c:ptCount val="24"/>
                <c:pt idx="0">
                  <c:v>3.8339776179940595E-266</c:v>
                </c:pt>
                <c:pt idx="1">
                  <c:v>2.6163061115762445E-176</c:v>
                </c:pt>
                <c:pt idx="2">
                  <c:v>1.9026915363091657E-131</c:v>
                </c:pt>
                <c:pt idx="3">
                  <c:v>1.1596299762504106E-86</c:v>
                </c:pt>
                <c:pt idx="4">
                  <c:v>2.520317738699075E-64</c:v>
                </c:pt>
                <c:pt idx="5">
                  <c:v>5.8995197215225542E-51</c:v>
                </c:pt>
                <c:pt idx="6">
                  <c:v>4.5905251945426518E-42</c:v>
                </c:pt>
                <c:pt idx="7">
                  <c:v>9.9317592070365057E-36</c:v>
                </c:pt>
                <c:pt idx="8">
                  <c:v>5.4541396585132383E-31</c:v>
                </c:pt>
                <c:pt idx="9">
                  <c:v>2.5947058554718626E-27</c:v>
                </c:pt>
                <c:pt idx="10">
                  <c:v>2.2321553933838265E-24</c:v>
                </c:pt>
                <c:pt idx="11">
                  <c:v>1.2428111005012874E-15</c:v>
                </c:pt>
                <c:pt idx="12">
                  <c:v>2.5817002229339637E-11</c:v>
                </c:pt>
                <c:pt idx="13">
                  <c:v>9.3215056871610769E-9</c:v>
                </c:pt>
                <c:pt idx="14">
                  <c:v>4.4944620449545677E-7</c:v>
                </c:pt>
                <c:pt idx="15">
                  <c:v>6.9083499790688821E-6</c:v>
                </c:pt>
                <c:pt idx="16">
                  <c:v>5.2206431557604785E-5</c:v>
                </c:pt>
                <c:pt idx="17">
                  <c:v>2.464979760303937E-4</c:v>
                </c:pt>
                <c:pt idx="18">
                  <c:v>8.3913459795358731E-4</c:v>
                </c:pt>
                <c:pt idx="19">
                  <c:v>5.082080234431091E-3</c:v>
                </c:pt>
                <c:pt idx="20">
                  <c:v>1.7749238776779221E-2</c:v>
                </c:pt>
                <c:pt idx="21">
                  <c:v>4.4142874559433179E-2</c:v>
                </c:pt>
                <c:pt idx="22">
                  <c:v>8.7809376461699132E-2</c:v>
                </c:pt>
                <c:pt idx="23">
                  <c:v>0.1497034849062221</c:v>
                </c:pt>
              </c:numCache>
            </c:numRef>
          </c:yVal>
          <c:smooth val="1"/>
          <c:extLst>
            <c:ext xmlns:c16="http://schemas.microsoft.com/office/drawing/2014/chart" uri="{C3380CC4-5D6E-409C-BE32-E72D297353CC}">
              <c16:uniqueId val="{00000076-AE2E-4167-9037-7A0E2914D06D}"/>
            </c:ext>
          </c:extLst>
        </c:ser>
        <c:ser>
          <c:idx val="119"/>
          <c:order val="119"/>
          <c:spPr>
            <a:ln w="19050" cap="rnd">
              <a:solidFill>
                <a:schemeClr val="accent6">
                  <a:lumMod val="60000"/>
                </a:schemeClr>
              </a:solidFill>
              <a:round/>
            </a:ln>
            <a:effectLst/>
          </c:spPr>
          <c:marker>
            <c:symbol val="none"/>
          </c:marker>
          <c:xVal>
            <c:numRef>
              <c:f>Rauscher!$EV$1:$FS$1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Rauscher!$EV$126:$FS$126</c:f>
              <c:numCache>
                <c:formatCode>0E+00</c:formatCode>
                <c:ptCount val="24"/>
                <c:pt idx="0">
                  <c:v>4.2081277044812001E-267</c:v>
                </c:pt>
                <c:pt idx="1">
                  <c:v>5.9886247295745847E-177</c:v>
                </c:pt>
                <c:pt idx="2">
                  <c:v>6.2893611398457802E-132</c:v>
                </c:pt>
                <c:pt idx="3">
                  <c:v>5.5355041779214678E-87</c:v>
                </c:pt>
                <c:pt idx="4">
                  <c:v>1.4457488223947578E-64</c:v>
                </c:pt>
                <c:pt idx="5">
                  <c:v>3.7786275724537836E-51</c:v>
                </c:pt>
                <c:pt idx="6">
                  <c:v>3.1644608562075274E-42</c:v>
                </c:pt>
                <c:pt idx="7">
                  <c:v>7.2154509298967678E-36</c:v>
                </c:pt>
                <c:pt idx="8">
                  <c:v>4.121577852211738E-31</c:v>
                </c:pt>
                <c:pt idx="9">
                  <c:v>2.0217402257295607E-27</c:v>
                </c:pt>
                <c:pt idx="10">
                  <c:v>1.7823854114775517E-24</c:v>
                </c:pt>
                <c:pt idx="11">
                  <c:v>1.0680762005743494E-15</c:v>
                </c:pt>
                <c:pt idx="12">
                  <c:v>2.301775096129742E-11</c:v>
                </c:pt>
                <c:pt idx="13">
                  <c:v>8.4960903021898427E-9</c:v>
                </c:pt>
                <c:pt idx="14">
                  <c:v>4.1571409736697464E-7</c:v>
                </c:pt>
                <c:pt idx="15">
                  <c:v>6.4573058104990376E-6</c:v>
                </c:pt>
                <c:pt idx="16">
                  <c:v>4.9183680453819382E-5</c:v>
                </c:pt>
                <c:pt idx="17">
                  <c:v>2.3365246449482478E-4</c:v>
                </c:pt>
                <c:pt idx="18">
                  <c:v>7.9931254813166402E-4</c:v>
                </c:pt>
                <c:pt idx="19">
                  <c:v>4.8766154759453915E-3</c:v>
                </c:pt>
                <c:pt idx="20">
                  <c:v>1.712129938754739E-2</c:v>
                </c:pt>
                <c:pt idx="21">
                  <c:v>4.2749161047021395E-2</c:v>
                </c:pt>
                <c:pt idx="22">
                  <c:v>8.5297808890953092E-2</c:v>
                </c:pt>
                <c:pt idx="23">
                  <c:v>0.14577830278572695</c:v>
                </c:pt>
              </c:numCache>
            </c:numRef>
          </c:yVal>
          <c:smooth val="1"/>
          <c:extLst>
            <c:ext xmlns:c16="http://schemas.microsoft.com/office/drawing/2014/chart" uri="{C3380CC4-5D6E-409C-BE32-E72D297353CC}">
              <c16:uniqueId val="{00000077-AE2E-4167-9037-7A0E2914D06D}"/>
            </c:ext>
          </c:extLst>
        </c:ser>
        <c:ser>
          <c:idx val="120"/>
          <c:order val="120"/>
          <c:spPr>
            <a:ln w="19050" cap="rnd">
              <a:solidFill>
                <a:schemeClr val="accent1">
                  <a:lumMod val="80000"/>
                  <a:lumOff val="20000"/>
                </a:schemeClr>
              </a:solidFill>
              <a:round/>
            </a:ln>
            <a:effectLst/>
          </c:spPr>
          <c:marker>
            <c:symbol val="none"/>
          </c:marker>
          <c:xVal>
            <c:numRef>
              <c:f>Rauscher!$EV$1:$FS$1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Rauscher!$EV$127:$FS$127</c:f>
              <c:numCache>
                <c:formatCode>0E+00</c:formatCode>
                <c:ptCount val="24"/>
                <c:pt idx="0">
                  <c:v>3.3348938003317692E-267</c:v>
                </c:pt>
                <c:pt idx="1">
                  <c:v>5.1276705381431098E-177</c:v>
                </c:pt>
                <c:pt idx="2">
                  <c:v>5.597569635321623E-132</c:v>
                </c:pt>
                <c:pt idx="3">
                  <c:v>5.1209450202387163E-87</c:v>
                </c:pt>
                <c:pt idx="4">
                  <c:v>1.3635961193763646E-64</c:v>
                </c:pt>
                <c:pt idx="5">
                  <c:v>3.6055123385556268E-51</c:v>
                </c:pt>
                <c:pt idx="6">
                  <c:v>3.0429345857325347E-42</c:v>
                </c:pt>
                <c:pt idx="7">
                  <c:v>6.9768013905836798E-36</c:v>
                </c:pt>
                <c:pt idx="8">
                  <c:v>4.0018092676486174E-31</c:v>
                </c:pt>
                <c:pt idx="9">
                  <c:v>1.9693287751529992E-27</c:v>
                </c:pt>
                <c:pt idx="10">
                  <c:v>1.7406621691886449E-24</c:v>
                </c:pt>
                <c:pt idx="11">
                  <c:v>1.0511751884489379E-15</c:v>
                </c:pt>
                <c:pt idx="12">
                  <c:v>2.2741324023812845E-11</c:v>
                </c:pt>
                <c:pt idx="13">
                  <c:v>8.4135634925631565E-9</c:v>
                </c:pt>
                <c:pt idx="14">
                  <c:v>4.1231354986249196E-7</c:v>
                </c:pt>
                <c:pt idx="15">
                  <c:v>6.4115673467454539E-6</c:v>
                </c:pt>
                <c:pt idx="16">
                  <c:v>4.8875799795077621E-5</c:v>
                </c:pt>
                <c:pt idx="17">
                  <c:v>2.3233958990112111E-4</c:v>
                </c:pt>
                <c:pt idx="18">
                  <c:v>7.9523133145875419E-4</c:v>
                </c:pt>
                <c:pt idx="19">
                  <c:v>4.8554709871889814E-3</c:v>
                </c:pt>
                <c:pt idx="20">
                  <c:v>1.7056486380158595E-2</c:v>
                </c:pt>
                <c:pt idx="21">
                  <c:v>4.2604987864535225E-2</c:v>
                </c:pt>
                <c:pt idx="22">
                  <c:v>8.5037547144684145E-2</c:v>
                </c:pt>
                <c:pt idx="23">
                  <c:v>0.14537098692517872</c:v>
                </c:pt>
              </c:numCache>
            </c:numRef>
          </c:yVal>
          <c:smooth val="1"/>
          <c:extLst>
            <c:ext xmlns:c16="http://schemas.microsoft.com/office/drawing/2014/chart" uri="{C3380CC4-5D6E-409C-BE32-E72D297353CC}">
              <c16:uniqueId val="{00000078-AE2E-4167-9037-7A0E2914D06D}"/>
            </c:ext>
          </c:extLst>
        </c:ser>
        <c:ser>
          <c:idx val="121"/>
          <c:order val="121"/>
          <c:spPr>
            <a:ln w="19050" cap="rnd">
              <a:solidFill>
                <a:schemeClr val="accent2">
                  <a:lumMod val="80000"/>
                  <a:lumOff val="20000"/>
                </a:schemeClr>
              </a:solidFill>
              <a:round/>
            </a:ln>
            <a:effectLst/>
          </c:spPr>
          <c:marker>
            <c:symbol val="none"/>
          </c:marker>
          <c:xVal>
            <c:numRef>
              <c:f>Rauscher!$EV$1:$FS$1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Rauscher!$EV$128:$FS$128</c:f>
              <c:numCache>
                <c:formatCode>0E+00</c:formatCode>
                <c:ptCount val="24"/>
                <c:pt idx="0">
                  <c:v>4.1116432518842741E-268</c:v>
                </c:pt>
                <c:pt idx="1">
                  <c:v>1.2683899098459137E-177</c:v>
                </c:pt>
                <c:pt idx="2">
                  <c:v>1.9612447506893507E-132</c:v>
                </c:pt>
                <c:pt idx="3">
                  <c:v>2.5414526702969784E-87</c:v>
                </c:pt>
                <c:pt idx="4">
                  <c:v>8.0541086063328934E-65</c:v>
                </c:pt>
                <c:pt idx="5">
                  <c:v>2.3640605633257077E-51</c:v>
                </c:pt>
                <c:pt idx="6">
                  <c:v>2.1390658450993072E-42</c:v>
                </c:pt>
                <c:pt idx="7">
                  <c:v>5.1545154206382301E-36</c:v>
                </c:pt>
                <c:pt idx="8">
                  <c:v>3.0689359777452849E-31</c:v>
                </c:pt>
                <c:pt idx="9">
                  <c:v>1.5547108816120342E-27</c:v>
                </c:pt>
                <c:pt idx="10">
                  <c:v>1.4064551159155473E-24</c:v>
                </c:pt>
                <c:pt idx="11">
                  <c:v>9.1059741406366975E-16</c:v>
                </c:pt>
                <c:pt idx="12">
                  <c:v>2.0397973338685934E-11</c:v>
                </c:pt>
                <c:pt idx="13">
                  <c:v>7.7058974925010668E-9</c:v>
                </c:pt>
                <c:pt idx="14">
                  <c:v>3.8292951640127449E-7</c:v>
                </c:pt>
                <c:pt idx="15">
                  <c:v>6.0141663129134273E-6</c:v>
                </c:pt>
                <c:pt idx="16">
                  <c:v>4.6189694986518131E-5</c:v>
                </c:pt>
                <c:pt idx="17">
                  <c:v>2.208484875499715E-4</c:v>
                </c:pt>
                <c:pt idx="18">
                  <c:v>7.5941765336867489E-4</c:v>
                </c:pt>
                <c:pt idx="19">
                  <c:v>4.6692009137339853E-3</c:v>
                </c:pt>
                <c:pt idx="20">
                  <c:v>1.6483930122689307E-2</c:v>
                </c:pt>
                <c:pt idx="21">
                  <c:v>4.1328689554854289E-2</c:v>
                </c:pt>
                <c:pt idx="22">
                  <c:v>8.2729787845008229E-2</c:v>
                </c:pt>
                <c:pt idx="23">
                  <c:v>0.14175452211921688</c:v>
                </c:pt>
              </c:numCache>
            </c:numRef>
          </c:yVal>
          <c:smooth val="1"/>
          <c:extLst>
            <c:ext xmlns:c16="http://schemas.microsoft.com/office/drawing/2014/chart" uri="{C3380CC4-5D6E-409C-BE32-E72D297353CC}">
              <c16:uniqueId val="{00000079-AE2E-4167-9037-7A0E2914D06D}"/>
            </c:ext>
          </c:extLst>
        </c:ser>
        <c:ser>
          <c:idx val="122"/>
          <c:order val="122"/>
          <c:spPr>
            <a:ln w="19050" cap="rnd">
              <a:solidFill>
                <a:schemeClr val="accent3">
                  <a:lumMod val="80000"/>
                  <a:lumOff val="20000"/>
                </a:schemeClr>
              </a:solidFill>
              <a:round/>
            </a:ln>
            <a:effectLst/>
          </c:spPr>
          <c:marker>
            <c:symbol val="none"/>
          </c:marker>
          <c:xVal>
            <c:numRef>
              <c:f>Rauscher!$EV$1:$FS$1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Rauscher!$EV$129:$FS$129</c:f>
              <c:numCache>
                <c:formatCode>0E+00</c:formatCode>
                <c:ptCount val="24"/>
                <c:pt idx="0">
                  <c:v>4.5140842660240101E-269</c:v>
                </c:pt>
                <c:pt idx="1">
                  <c:v>2.9040642498051669E-178</c:v>
                </c:pt>
                <c:pt idx="2">
                  <c:v>6.4846245950481687E-133</c:v>
                </c:pt>
                <c:pt idx="3">
                  <c:v>1.2134857315370204E-87</c:v>
                </c:pt>
                <c:pt idx="4">
                  <c:v>4.6213613836013874E-65</c:v>
                </c:pt>
                <c:pt idx="5">
                  <c:v>1.5145755043845883E-51</c:v>
                </c:pt>
                <c:pt idx="6">
                  <c:v>1.4749469638541948E-42</c:v>
                </c:pt>
                <c:pt idx="7">
                  <c:v>3.7457607746815169E-36</c:v>
                </c:pt>
                <c:pt idx="8">
                  <c:v>2.319743573310861E-31</c:v>
                </c:pt>
                <c:pt idx="9">
                  <c:v>1.2117185509960196E-27</c:v>
                </c:pt>
                <c:pt idx="10">
                  <c:v>1.1233574484116435E-24</c:v>
                </c:pt>
                <c:pt idx="11">
                  <c:v>7.8277766487885463E-16</c:v>
                </c:pt>
                <c:pt idx="12">
                  <c:v>1.8191101321349897E-11</c:v>
                </c:pt>
                <c:pt idx="13">
                  <c:v>7.0254019465417803E-9</c:v>
                </c:pt>
                <c:pt idx="14">
                  <c:v>3.5428337773588628E-7</c:v>
                </c:pt>
                <c:pt idx="15">
                  <c:v>5.6229905763739294E-6</c:v>
                </c:pt>
                <c:pt idx="16">
                  <c:v>4.352682685516944E-5</c:v>
                </c:pt>
                <c:pt idx="17">
                  <c:v>2.0939501398029478E-4</c:v>
                </c:pt>
                <c:pt idx="18">
                  <c:v>7.2357006299304013E-4</c:v>
                </c:pt>
                <c:pt idx="19">
                  <c:v>4.4816140751759324E-3</c:v>
                </c:pt>
                <c:pt idx="20">
                  <c:v>1.5904962620222476E-2</c:v>
                </c:pt>
                <c:pt idx="21">
                  <c:v>4.0034417934372873E-2</c:v>
                </c:pt>
                <c:pt idx="22">
                  <c:v>8.0384773239616597E-2</c:v>
                </c:pt>
                <c:pt idx="23">
                  <c:v>0.13807428404724964</c:v>
                </c:pt>
              </c:numCache>
            </c:numRef>
          </c:yVal>
          <c:smooth val="1"/>
          <c:extLst>
            <c:ext xmlns:c16="http://schemas.microsoft.com/office/drawing/2014/chart" uri="{C3380CC4-5D6E-409C-BE32-E72D297353CC}">
              <c16:uniqueId val="{0000007A-AE2E-4167-9037-7A0E2914D06D}"/>
            </c:ext>
          </c:extLst>
        </c:ser>
        <c:ser>
          <c:idx val="123"/>
          <c:order val="123"/>
          <c:spPr>
            <a:ln w="19050" cap="rnd">
              <a:solidFill>
                <a:schemeClr val="accent4">
                  <a:lumMod val="80000"/>
                  <a:lumOff val="20000"/>
                </a:schemeClr>
              </a:solidFill>
              <a:round/>
            </a:ln>
            <a:effectLst/>
          </c:spPr>
          <c:marker>
            <c:symbol val="none"/>
          </c:marker>
          <c:xVal>
            <c:numRef>
              <c:f>Rauscher!$EV$1:$FS$1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Rauscher!$EV$130:$FS$130</c:f>
              <c:numCache>
                <c:formatCode>0E+00</c:formatCode>
                <c:ptCount val="24"/>
                <c:pt idx="0">
                  <c:v>1.0931247795679385E-270</c:v>
                </c:pt>
                <c:pt idx="1">
                  <c:v>2.4249621285719394E-179</c:v>
                </c:pt>
                <c:pt idx="2">
                  <c:v>1.0055019344660069E-133</c:v>
                </c:pt>
                <c:pt idx="3">
                  <c:v>3.4940738249485497E-88</c:v>
                </c:pt>
                <c:pt idx="4">
                  <c:v>1.8132888845059125E-65</c:v>
                </c:pt>
                <c:pt idx="5">
                  <c:v>7.1552991623560932E-52</c:v>
                </c:pt>
                <c:pt idx="6">
                  <c:v>7.8862971726193889E-43</c:v>
                </c:pt>
                <c:pt idx="7">
                  <c:v>2.1879463867539851E-36</c:v>
                </c:pt>
                <c:pt idx="8">
                  <c:v>1.4478932618301802E-31</c:v>
                </c:pt>
                <c:pt idx="9">
                  <c:v>7.9633951795988839E-28</c:v>
                </c:pt>
                <c:pt idx="10">
                  <c:v>7.6936856124651093E-25</c:v>
                </c:pt>
                <c:pt idx="11">
                  <c:v>6.0675694796109746E-16</c:v>
                </c:pt>
                <c:pt idx="12">
                  <c:v>1.5000828941511455E-11</c:v>
                </c:pt>
                <c:pt idx="13">
                  <c:v>6.0125043347578032E-9</c:v>
                </c:pt>
                <c:pt idx="14">
                  <c:v>3.1080426918998259E-7</c:v>
                </c:pt>
                <c:pt idx="15">
                  <c:v>5.0209227044225151E-6</c:v>
                </c:pt>
                <c:pt idx="16">
                  <c:v>3.9385210725407199E-5</c:v>
                </c:pt>
                <c:pt idx="17">
                  <c:v>1.9143550606435573E-4</c:v>
                </c:pt>
                <c:pt idx="18">
                  <c:v>6.6699216990056295E-4</c:v>
                </c:pt>
                <c:pt idx="19">
                  <c:v>4.1826409742993041E-3</c:v>
                </c:pt>
                <c:pt idx="20">
                  <c:v>1.4975756685676691E-2</c:v>
                </c:pt>
                <c:pt idx="21">
                  <c:v>3.7946317316195653E-2</c:v>
                </c:pt>
                <c:pt idx="22">
                  <c:v>7.6586090544452687E-2</c:v>
                </c:pt>
                <c:pt idx="23">
                  <c:v>0.13209333509128784</c:v>
                </c:pt>
              </c:numCache>
            </c:numRef>
          </c:yVal>
          <c:smooth val="1"/>
          <c:extLst>
            <c:ext xmlns:c16="http://schemas.microsoft.com/office/drawing/2014/chart" uri="{C3380CC4-5D6E-409C-BE32-E72D297353CC}">
              <c16:uniqueId val="{0000007B-AE2E-4167-9037-7A0E2914D06D}"/>
            </c:ext>
          </c:extLst>
        </c:ser>
        <c:ser>
          <c:idx val="124"/>
          <c:order val="124"/>
          <c:spPr>
            <a:ln w="19050" cap="rnd">
              <a:solidFill>
                <a:schemeClr val="accent5">
                  <a:lumMod val="80000"/>
                  <a:lumOff val="20000"/>
                </a:schemeClr>
              </a:solidFill>
              <a:round/>
            </a:ln>
            <a:effectLst/>
          </c:spPr>
          <c:marker>
            <c:symbol val="none"/>
          </c:marker>
          <c:xVal>
            <c:numRef>
              <c:f>Rauscher!$EV$1:$FS$1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Rauscher!$EV$131:$FS$131</c:f>
              <c:numCache>
                <c:formatCode>0E+00</c:formatCode>
                <c:ptCount val="24"/>
                <c:pt idx="0">
                  <c:v>7.711920822329264E-271</c:v>
                </c:pt>
                <c:pt idx="1">
                  <c:v>1.9213109499772163E-179</c:v>
                </c:pt>
                <c:pt idx="2">
                  <c:v>8.4425870100318223E-134</c:v>
                </c:pt>
                <c:pt idx="3">
                  <c:v>3.1090281110382306E-88</c:v>
                </c:pt>
                <c:pt idx="4">
                  <c:v>1.6609614010623458E-65</c:v>
                </c:pt>
                <c:pt idx="5">
                  <c:v>6.669300995061228E-52</c:v>
                </c:pt>
                <c:pt idx="6">
                  <c:v>7.4364497485636367E-43</c:v>
                </c:pt>
                <c:pt idx="7">
                  <c:v>2.080315362842731E-36</c:v>
                </c:pt>
                <c:pt idx="8">
                  <c:v>1.3852528128711126E-31</c:v>
                </c:pt>
                <c:pt idx="9">
                  <c:v>7.6558031196437687E-28</c:v>
                </c:pt>
                <c:pt idx="10">
                  <c:v>7.4251788683717736E-25</c:v>
                </c:pt>
                <c:pt idx="11">
                  <c:v>5.9241661442714251E-16</c:v>
                </c:pt>
                <c:pt idx="12">
                  <c:v>1.4731525579337551E-11</c:v>
                </c:pt>
                <c:pt idx="13">
                  <c:v>5.9251570245219228E-9</c:v>
                </c:pt>
                <c:pt idx="14">
                  <c:v>3.070007488519659E-7</c:v>
                </c:pt>
                <c:pt idx="15">
                  <c:v>4.9677072309572388E-6</c:v>
                </c:pt>
                <c:pt idx="16">
                  <c:v>3.901625935740239E-5</c:v>
                </c:pt>
                <c:pt idx="17">
                  <c:v>1.8982567188424195E-4</c:v>
                </c:pt>
                <c:pt idx="18">
                  <c:v>6.6189513621258919E-4</c:v>
                </c:pt>
                <c:pt idx="19">
                  <c:v>4.1554976453266395E-3</c:v>
                </c:pt>
                <c:pt idx="20">
                  <c:v>1.4890909610808176E-2</c:v>
                </c:pt>
                <c:pt idx="21">
                  <c:v>3.775479230166489E-2</c:v>
                </c:pt>
                <c:pt idx="22">
                  <c:v>7.6236395023985451E-2</c:v>
                </c:pt>
                <c:pt idx="23">
                  <c:v>0.13154106563376033</c:v>
                </c:pt>
              </c:numCache>
            </c:numRef>
          </c:yVal>
          <c:smooth val="1"/>
          <c:extLst>
            <c:ext xmlns:c16="http://schemas.microsoft.com/office/drawing/2014/chart" uri="{C3380CC4-5D6E-409C-BE32-E72D297353CC}">
              <c16:uniqueId val="{0000007C-AE2E-4167-9037-7A0E2914D06D}"/>
            </c:ext>
          </c:extLst>
        </c:ser>
        <c:ser>
          <c:idx val="125"/>
          <c:order val="125"/>
          <c:spPr>
            <a:ln w="19050" cap="rnd">
              <a:solidFill>
                <a:schemeClr val="accent6">
                  <a:lumMod val="80000"/>
                  <a:lumOff val="20000"/>
                </a:schemeClr>
              </a:solidFill>
              <a:round/>
            </a:ln>
            <a:effectLst/>
          </c:spPr>
          <c:marker>
            <c:symbol val="none"/>
          </c:marker>
          <c:xVal>
            <c:numRef>
              <c:f>Rauscher!$EV$1:$FS$1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Rauscher!$EV$132:$FS$132</c:f>
              <c:numCache>
                <c:formatCode>0E+00</c:formatCode>
                <c:ptCount val="24"/>
                <c:pt idx="0">
                  <c:v>3.8382398684361013E-271</c:v>
                </c:pt>
                <c:pt idx="1">
                  <c:v>1.206054566305817E-179</c:v>
                </c:pt>
                <c:pt idx="2">
                  <c:v>5.9517505293347791E-134</c:v>
                </c:pt>
                <c:pt idx="3">
                  <c:v>2.4614651851027788E-88</c:v>
                </c:pt>
                <c:pt idx="4">
                  <c:v>1.3935691576779987E-65</c:v>
                </c:pt>
                <c:pt idx="5">
                  <c:v>5.7938769380679388E-52</c:v>
                </c:pt>
                <c:pt idx="6">
                  <c:v>6.6120262771035495E-43</c:v>
                </c:pt>
                <c:pt idx="7">
                  <c:v>1.8806071444517418E-36</c:v>
                </c:pt>
                <c:pt idx="8">
                  <c:v>1.2679377513714097E-31</c:v>
                </c:pt>
                <c:pt idx="9">
                  <c:v>7.0755407719719337E-28</c:v>
                </c:pt>
                <c:pt idx="10">
                  <c:v>6.9156943892309611E-25</c:v>
                </c:pt>
                <c:pt idx="11">
                  <c:v>5.6472378270764233E-16</c:v>
                </c:pt>
                <c:pt idx="12">
                  <c:v>1.4206809588315236E-11</c:v>
                </c:pt>
                <c:pt idx="13">
                  <c:v>5.7540375567722238E-9</c:v>
                </c:pt>
                <c:pt idx="14">
                  <c:v>2.995216764280811E-7</c:v>
                </c:pt>
                <c:pt idx="15">
                  <c:v>4.8627821340820843E-6</c:v>
                </c:pt>
                <c:pt idx="16">
                  <c:v>3.8287273996079156E-5</c:v>
                </c:pt>
                <c:pt idx="17">
                  <c:v>1.8663958510355686E-4</c:v>
                </c:pt>
                <c:pt idx="18">
                  <c:v>6.5179346635990849E-4</c:v>
                </c:pt>
                <c:pt idx="19">
                  <c:v>4.1015862734617116E-3</c:v>
                </c:pt>
                <c:pt idx="20">
                  <c:v>1.4722109245327361E-2</c:v>
                </c:pt>
                <c:pt idx="21">
                  <c:v>3.7373252303503836E-2</c:v>
                </c:pt>
                <c:pt idx="22">
                  <c:v>7.5538987255818216E-2</c:v>
                </c:pt>
                <c:pt idx="23">
                  <c:v>0.13043860972764579</c:v>
                </c:pt>
              </c:numCache>
            </c:numRef>
          </c:yVal>
          <c:smooth val="1"/>
          <c:extLst>
            <c:ext xmlns:c16="http://schemas.microsoft.com/office/drawing/2014/chart" uri="{C3380CC4-5D6E-409C-BE32-E72D297353CC}">
              <c16:uniqueId val="{0000007D-AE2E-4167-9037-7A0E2914D06D}"/>
            </c:ext>
          </c:extLst>
        </c:ser>
        <c:ser>
          <c:idx val="126"/>
          <c:order val="126"/>
          <c:spPr>
            <a:ln w="19050" cap="rnd">
              <a:solidFill>
                <a:schemeClr val="accent1">
                  <a:lumMod val="80000"/>
                </a:schemeClr>
              </a:solidFill>
              <a:round/>
            </a:ln>
            <a:effectLst/>
          </c:spPr>
          <c:marker>
            <c:symbol val="none"/>
          </c:marker>
          <c:xVal>
            <c:numRef>
              <c:f>Rauscher!$EV$1:$FS$1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Rauscher!$EV$133:$FS$133</c:f>
              <c:numCache>
                <c:formatCode>0E+00</c:formatCode>
                <c:ptCount val="24"/>
                <c:pt idx="0">
                  <c:v>1.5138752417503486E-271</c:v>
                </c:pt>
                <c:pt idx="1">
                  <c:v>6.4822324003454276E-180</c:v>
                </c:pt>
                <c:pt idx="2">
                  <c:v>3.7342397021339622E-134</c:v>
                </c:pt>
                <c:pt idx="3">
                  <c:v>1.8028143367672549E-88</c:v>
                </c:pt>
                <c:pt idx="4">
                  <c:v>1.1027720442949312E-65</c:v>
                </c:pt>
                <c:pt idx="5">
                  <c:v>4.8027108273706505E-52</c:v>
                </c:pt>
                <c:pt idx="6">
                  <c:v>5.65316562234917E-43</c:v>
                </c:pt>
                <c:pt idx="7">
                  <c:v>1.6438235432426553E-36</c:v>
                </c:pt>
                <c:pt idx="8">
                  <c:v>1.1268212521418718E-31</c:v>
                </c:pt>
                <c:pt idx="9">
                  <c:v>6.3696668850765813E-28</c:v>
                </c:pt>
                <c:pt idx="10">
                  <c:v>6.2903218160176075E-25</c:v>
                </c:pt>
                <c:pt idx="11">
                  <c:v>5.2980141769223987E-16</c:v>
                </c:pt>
                <c:pt idx="12">
                  <c:v>1.3536100842168337E-11</c:v>
                </c:pt>
                <c:pt idx="13">
                  <c:v>5.5335227985303724E-9</c:v>
                </c:pt>
                <c:pt idx="14">
                  <c:v>2.8983128513360452E-7</c:v>
                </c:pt>
                <c:pt idx="15">
                  <c:v>4.7263057408342851E-6</c:v>
                </c:pt>
                <c:pt idx="16">
                  <c:v>3.7336314195268649E-5</c:v>
                </c:pt>
                <c:pt idx="17">
                  <c:v>1.8247389984534009E-4</c:v>
                </c:pt>
                <c:pt idx="18">
                  <c:v>6.3856188738434336E-4</c:v>
                </c:pt>
                <c:pt idx="19">
                  <c:v>4.0307776239648799E-3</c:v>
                </c:pt>
                <c:pt idx="20">
                  <c:v>1.4499967262159304E-2</c:v>
                </c:pt>
                <c:pt idx="21">
                  <c:v>3.6870402323490745E-2</c:v>
                </c:pt>
                <c:pt idx="22">
                  <c:v>7.4618779356992126E-2</c:v>
                </c:pt>
                <c:pt idx="23">
                  <c:v>0.12898260459425973</c:v>
                </c:pt>
              </c:numCache>
            </c:numRef>
          </c:yVal>
          <c:smooth val="1"/>
          <c:extLst>
            <c:ext xmlns:c16="http://schemas.microsoft.com/office/drawing/2014/chart" uri="{C3380CC4-5D6E-409C-BE32-E72D297353CC}">
              <c16:uniqueId val="{0000007E-AE2E-4167-9037-7A0E2914D06D}"/>
            </c:ext>
          </c:extLst>
        </c:ser>
        <c:ser>
          <c:idx val="127"/>
          <c:order val="127"/>
          <c:spPr>
            <a:ln w="19050" cap="rnd">
              <a:solidFill>
                <a:schemeClr val="accent2">
                  <a:lumMod val="80000"/>
                </a:schemeClr>
              </a:solidFill>
              <a:round/>
            </a:ln>
            <a:effectLst/>
          </c:spPr>
          <c:marker>
            <c:symbol val="none"/>
          </c:marker>
          <c:xVal>
            <c:numRef>
              <c:f>Rauscher!$EV$1:$FS$1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Rauscher!$EV$134:$FS$134</c:f>
              <c:numCache>
                <c:formatCode>0E+00</c:formatCode>
                <c:ptCount val="24"/>
                <c:pt idx="0">
                  <c:v>8.0793572118982626E-274</c:v>
                </c:pt>
                <c:pt idx="1">
                  <c:v>1.9724656104968677E-181</c:v>
                </c:pt>
                <c:pt idx="2">
                  <c:v>2.7132267774720003E-135</c:v>
                </c:pt>
                <c:pt idx="3">
                  <c:v>3.1277639183186512E-89</c:v>
                </c:pt>
                <c:pt idx="4">
                  <c:v>2.9564343536134924E-66</c:v>
                </c:pt>
                <c:pt idx="5">
                  <c:v>1.6717396704628381E-52</c:v>
                </c:pt>
                <c:pt idx="6">
                  <c:v>2.3419290363125218E-43</c:v>
                </c:pt>
                <c:pt idx="7">
                  <c:v>7.7114684096015727E-37</c:v>
                </c:pt>
                <c:pt idx="8">
                  <c:v>5.8027894947597325E-32</c:v>
                </c:pt>
                <c:pt idx="9">
                  <c:v>3.5269429035550197E-28</c:v>
                </c:pt>
                <c:pt idx="10">
                  <c:v>3.6910889443134145E-25</c:v>
                </c:pt>
                <c:pt idx="11">
                  <c:v>3.6999390835219087E-16</c:v>
                </c:pt>
                <c:pt idx="12">
                  <c:v>1.031276080594497E-11</c:v>
                </c:pt>
                <c:pt idx="13">
                  <c:v>4.4418410245033793E-9</c:v>
                </c:pt>
                <c:pt idx="14">
                  <c:v>2.4089430459291076E-7</c:v>
                </c:pt>
                <c:pt idx="15">
                  <c:v>4.027198673576848E-6</c:v>
                </c:pt>
                <c:pt idx="16">
                  <c:v>3.241251011093443E-5</c:v>
                </c:pt>
                <c:pt idx="17">
                  <c:v>1.6072445467316942E-4</c:v>
                </c:pt>
                <c:pt idx="18">
                  <c:v>5.6901562023887868E-4</c:v>
                </c:pt>
                <c:pt idx="19">
                  <c:v>3.6548538460419899E-3</c:v>
                </c:pt>
                <c:pt idx="20">
                  <c:v>1.3312149427892156E-2</c:v>
                </c:pt>
                <c:pt idx="21">
                  <c:v>3.4167171588057522E-2</c:v>
                </c:pt>
                <c:pt idx="22">
                  <c:v>6.9651309304617257E-2</c:v>
                </c:pt>
                <c:pt idx="23">
                  <c:v>0.12109669225411997</c:v>
                </c:pt>
              </c:numCache>
            </c:numRef>
          </c:yVal>
          <c:smooth val="1"/>
          <c:extLst>
            <c:ext xmlns:c16="http://schemas.microsoft.com/office/drawing/2014/chart" uri="{C3380CC4-5D6E-409C-BE32-E72D297353CC}">
              <c16:uniqueId val="{0000007F-AE2E-4167-9037-7A0E2914D06D}"/>
            </c:ext>
          </c:extLst>
        </c:ser>
        <c:ser>
          <c:idx val="128"/>
          <c:order val="128"/>
          <c:spPr>
            <a:ln w="19050" cap="rnd">
              <a:solidFill>
                <a:schemeClr val="accent3">
                  <a:lumMod val="80000"/>
                </a:schemeClr>
              </a:solidFill>
              <a:round/>
            </a:ln>
            <a:effectLst/>
          </c:spPr>
          <c:marker>
            <c:symbol val="none"/>
          </c:marker>
          <c:xVal>
            <c:numRef>
              <c:f>Rauscher!$EV$1:$FS$1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Rauscher!$EV$135:$FS$135</c:f>
              <c:numCache>
                <c:formatCode>0E+00</c:formatCode>
                <c:ptCount val="24"/>
                <c:pt idx="0">
                  <c:v>3.1868609989110507E-274</c:v>
                </c:pt>
                <c:pt idx="1">
                  <c:v>1.0602185953051105E-181</c:v>
                </c:pt>
                <c:pt idx="2">
                  <c:v>1.7024403512400187E-135</c:v>
                </c:pt>
                <c:pt idx="3">
                  <c:v>2.2909710856676432E-89</c:v>
                </c:pt>
                <c:pt idx="4">
                  <c:v>2.339665651102105E-66</c:v>
                </c:pt>
                <c:pt idx="5">
                  <c:v>1.3858433982775604E-52</c:v>
                </c:pt>
                <c:pt idx="6">
                  <c:v>2.0024385923378412E-43</c:v>
                </c:pt>
                <c:pt idx="7">
                  <c:v>6.7409721894856165E-37</c:v>
                </c:pt>
                <c:pt idx="8">
                  <c:v>5.1572982756332947E-32</c:v>
                </c:pt>
                <c:pt idx="9">
                  <c:v>3.1752933134015097E-28</c:v>
                </c:pt>
                <c:pt idx="10">
                  <c:v>3.3575301338116131E-25</c:v>
                </c:pt>
                <c:pt idx="11">
                  <c:v>3.4713623512599814E-16</c:v>
                </c:pt>
                <c:pt idx="12">
                  <c:v>9.8265326911371799E-12</c:v>
                </c:pt>
                <c:pt idx="13">
                  <c:v>4.2718929325274721E-9</c:v>
                </c:pt>
                <c:pt idx="14">
                  <c:v>2.331158880548209E-7</c:v>
                </c:pt>
                <c:pt idx="15">
                  <c:v>3.9144287467799166E-6</c:v>
                </c:pt>
                <c:pt idx="16">
                  <c:v>3.1609527107030097E-5</c:v>
                </c:pt>
                <c:pt idx="17">
                  <c:v>1.571474331047318E-4</c:v>
                </c:pt>
                <c:pt idx="18">
                  <c:v>5.5750082820972655E-4</c:v>
                </c:pt>
                <c:pt idx="19">
                  <c:v>3.5919918256881946E-3</c:v>
                </c:pt>
                <c:pt idx="20">
                  <c:v>1.3112137854466611E-2</c:v>
                </c:pt>
                <c:pt idx="21">
                  <c:v>3.3709658243497358E-2</c:v>
                </c:pt>
                <c:pt idx="22">
                  <c:v>6.8807313895457578E-2</c:v>
                </c:pt>
                <c:pt idx="23">
                  <c:v>0.11975277856730472</c:v>
                </c:pt>
              </c:numCache>
            </c:numRef>
          </c:yVal>
          <c:smooth val="1"/>
          <c:extLst>
            <c:ext xmlns:c16="http://schemas.microsoft.com/office/drawing/2014/chart" uri="{C3380CC4-5D6E-409C-BE32-E72D297353CC}">
              <c16:uniqueId val="{00000080-AE2E-4167-9037-7A0E2914D06D}"/>
            </c:ext>
          </c:extLst>
        </c:ser>
        <c:ser>
          <c:idx val="129"/>
          <c:order val="129"/>
          <c:spPr>
            <a:ln w="19050" cap="rnd">
              <a:solidFill>
                <a:schemeClr val="accent4">
                  <a:lumMod val="80000"/>
                </a:schemeClr>
              </a:solidFill>
              <a:round/>
            </a:ln>
            <a:effectLst/>
          </c:spPr>
          <c:marker>
            <c:symbol val="none"/>
          </c:marker>
          <c:xVal>
            <c:numRef>
              <c:f>Rauscher!$EV$1:$FS$1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Rauscher!$EV$136:$FS$136</c:f>
              <c:numCache>
                <c:formatCode>0E+00</c:formatCode>
                <c:ptCount val="24"/>
                <c:pt idx="0">
                  <c:v>2.2483172635507986E-274</c:v>
                </c:pt>
                <c:pt idx="1">
                  <c:v>8.4002026951374912E-182</c:v>
                </c:pt>
                <c:pt idx="2">
                  <c:v>1.429440853879469E-135</c:v>
                </c:pt>
                <c:pt idx="3">
                  <c:v>2.0385146229638292E-89</c:v>
                </c:pt>
                <c:pt idx="4">
                  <c:v>2.1431274107378942E-66</c:v>
                </c:pt>
                <c:pt idx="5">
                  <c:v>1.2917198406140504E-52</c:v>
                </c:pt>
                <c:pt idx="6">
                  <c:v>1.8882233642843078E-43</c:v>
                </c:pt>
                <c:pt idx="7">
                  <c:v>6.4093898300933771E-37</c:v>
                </c:pt>
                <c:pt idx="8">
                  <c:v>4.9341959742810684E-32</c:v>
                </c:pt>
                <c:pt idx="9">
                  <c:v>3.0526568537017217E-28</c:v>
                </c:pt>
                <c:pt idx="10">
                  <c:v>3.240365909756982E-25</c:v>
                </c:pt>
                <c:pt idx="11">
                  <c:v>3.3893316868295855E-16</c:v>
                </c:pt>
                <c:pt idx="12">
                  <c:v>9.6501579083366955E-12</c:v>
                </c:pt>
                <c:pt idx="13">
                  <c:v>4.2098485485109201E-9</c:v>
                </c:pt>
                <c:pt idx="14">
                  <c:v>2.3026396796323188E-7</c:v>
                </c:pt>
                <c:pt idx="15">
                  <c:v>3.8729554433977339E-6</c:v>
                </c:pt>
                <c:pt idx="16">
                  <c:v>3.1313535556754587E-5</c:v>
                </c:pt>
                <c:pt idx="17">
                  <c:v>1.5582652924157054E-4</c:v>
                </c:pt>
                <c:pt idx="18">
                  <c:v>5.5324261088027249E-4</c:v>
                </c:pt>
                <c:pt idx="19">
                  <c:v>3.5686950930783148E-3</c:v>
                </c:pt>
                <c:pt idx="20">
                  <c:v>1.3037898918796644E-2</c:v>
                </c:pt>
                <c:pt idx="21">
                  <c:v>3.3539644268392718E-2</c:v>
                </c:pt>
                <c:pt idx="22">
                  <c:v>6.8493397013905541E-2</c:v>
                </c:pt>
                <c:pt idx="23">
                  <c:v>0.11925255715396522</c:v>
                </c:pt>
              </c:numCache>
            </c:numRef>
          </c:yVal>
          <c:smooth val="1"/>
          <c:extLst>
            <c:ext xmlns:c16="http://schemas.microsoft.com/office/drawing/2014/chart" uri="{C3380CC4-5D6E-409C-BE32-E72D297353CC}">
              <c16:uniqueId val="{00000081-AE2E-4167-9037-7A0E2914D06D}"/>
            </c:ext>
          </c:extLst>
        </c:ser>
        <c:ser>
          <c:idx val="130"/>
          <c:order val="130"/>
          <c:spPr>
            <a:ln w="19050" cap="rnd">
              <a:solidFill>
                <a:schemeClr val="accent5">
                  <a:lumMod val="80000"/>
                </a:schemeClr>
              </a:solidFill>
              <a:round/>
            </a:ln>
            <a:effectLst/>
          </c:spPr>
          <c:marker>
            <c:symbol val="none"/>
          </c:marker>
          <c:xVal>
            <c:numRef>
              <c:f>Rauscher!$EV$1:$FS$1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Rauscher!$EV$137:$FS$137</c:f>
              <c:numCache>
                <c:formatCode>0E+00</c:formatCode>
                <c:ptCount val="24"/>
                <c:pt idx="0">
                  <c:v>7.0280949801285994E-275</c:v>
                </c:pt>
                <c:pt idx="1">
                  <c:v>3.8660669856174172E-182</c:v>
                </c:pt>
                <c:pt idx="2">
                  <c:v>7.9826224696206391E-136</c:v>
                </c:pt>
                <c:pt idx="3">
                  <c:v>1.3813159358922219E-89</c:v>
                </c:pt>
                <c:pt idx="4">
                  <c:v>1.5996577615418863E-66</c:v>
                </c:pt>
                <c:pt idx="5">
                  <c:v>1.0217563706102041E-52</c:v>
                </c:pt>
                <c:pt idx="6">
                  <c:v>1.5525026467233205E-43</c:v>
                </c:pt>
                <c:pt idx="7">
                  <c:v>5.4174590741897182E-37</c:v>
                </c:pt>
                <c:pt idx="8">
                  <c:v>4.2578986958100526E-32</c:v>
                </c:pt>
                <c:pt idx="9">
                  <c:v>2.6770525774624688E-28</c:v>
                </c:pt>
                <c:pt idx="10">
                  <c:v>2.8785445354283171E-25</c:v>
                </c:pt>
                <c:pt idx="11">
                  <c:v>3.1296295126706954E-16</c:v>
                </c:pt>
                <c:pt idx="12">
                  <c:v>9.0847557544390209E-12</c:v>
                </c:pt>
                <c:pt idx="13">
                  <c:v>4.009454555709332E-9</c:v>
                </c:pt>
                <c:pt idx="14">
                  <c:v>2.2100637395394178E-7</c:v>
                </c:pt>
                <c:pt idx="15">
                  <c:v>3.7378451841613839E-6</c:v>
                </c:pt>
                <c:pt idx="16">
                  <c:v>3.0346660794162722E-5</c:v>
                </c:pt>
                <c:pt idx="17">
                  <c:v>1.5150263928525391E-4</c:v>
                </c:pt>
                <c:pt idx="18">
                  <c:v>5.3928013195073577E-4</c:v>
                </c:pt>
                <c:pt idx="19">
                  <c:v>3.4921125923021604E-3</c:v>
                </c:pt>
                <c:pt idx="20">
                  <c:v>1.2793412428899293E-2</c:v>
                </c:pt>
                <c:pt idx="21">
                  <c:v>3.2978981634297827E-2</c:v>
                </c:pt>
                <c:pt idx="22">
                  <c:v>6.7457073028833081E-2</c:v>
                </c:pt>
                <c:pt idx="23">
                  <c:v>0.11759977373052947</c:v>
                </c:pt>
              </c:numCache>
            </c:numRef>
          </c:yVal>
          <c:smooth val="1"/>
          <c:extLst>
            <c:ext xmlns:c16="http://schemas.microsoft.com/office/drawing/2014/chart" uri="{C3380CC4-5D6E-409C-BE32-E72D297353CC}">
              <c16:uniqueId val="{00000082-AE2E-4167-9037-7A0E2914D06D}"/>
            </c:ext>
          </c:extLst>
        </c:ser>
        <c:ser>
          <c:idx val="131"/>
          <c:order val="131"/>
          <c:spPr>
            <a:ln w="19050" cap="rnd">
              <a:solidFill>
                <a:schemeClr val="accent6">
                  <a:lumMod val="80000"/>
                </a:schemeClr>
              </a:solidFill>
              <a:round/>
            </a:ln>
            <a:effectLst/>
          </c:spPr>
          <c:marker>
            <c:symbol val="none"/>
          </c:marker>
          <c:xVal>
            <c:numRef>
              <c:f>Rauscher!$EV$1:$FS$1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Rauscher!$EV$138:$FS$138</c:f>
              <c:numCache>
                <c:formatCode>0E+00</c:formatCode>
                <c:ptCount val="24"/>
                <c:pt idx="0">
                  <c:v>1.9557479417245545E-275</c:v>
                </c:pt>
                <c:pt idx="1">
                  <c:v>1.6464334262990764E-182</c:v>
                </c:pt>
                <c:pt idx="2">
                  <c:v>4.2055244328788145E-136</c:v>
                </c:pt>
                <c:pt idx="3">
                  <c:v>9.0025877362564487E-90</c:v>
                </c:pt>
                <c:pt idx="4">
                  <c:v>1.1595815667495568E-66</c:v>
                </c:pt>
                <c:pt idx="5">
                  <c:v>7.894806875842404E-53</c:v>
                </c:pt>
                <c:pt idx="6">
                  <c:v>1.2517178911106299E-43</c:v>
                </c:pt>
                <c:pt idx="7">
                  <c:v>4.5026658330115959E-37</c:v>
                </c:pt>
                <c:pt idx="8">
                  <c:v>3.6205068834466646E-32</c:v>
                </c:pt>
                <c:pt idx="9">
                  <c:v>2.3170261471278428E-28</c:v>
                </c:pt>
                <c:pt idx="10">
                  <c:v>2.5270100644324171E-25</c:v>
                </c:pt>
                <c:pt idx="11">
                  <c:v>2.8668627460831149E-16</c:v>
                </c:pt>
                <c:pt idx="12">
                  <c:v>8.5009449796620028E-12</c:v>
                </c:pt>
                <c:pt idx="13">
                  <c:v>3.7999968030954727E-9</c:v>
                </c:pt>
                <c:pt idx="14">
                  <c:v>2.1125097682502646E-7</c:v>
                </c:pt>
                <c:pt idx="15">
                  <c:v>3.5946385678724119E-6</c:v>
                </c:pt>
                <c:pt idx="16">
                  <c:v>2.9317357670845741E-5</c:v>
                </c:pt>
                <c:pt idx="17">
                  <c:v>1.4688387115671667E-4</c:v>
                </c:pt>
                <c:pt idx="18">
                  <c:v>5.2432471400863418E-4</c:v>
                </c:pt>
                <c:pt idx="19">
                  <c:v>3.4097468856085539E-3</c:v>
                </c:pt>
                <c:pt idx="20">
                  <c:v>1.2529689277003275E-2</c:v>
                </c:pt>
                <c:pt idx="21">
                  <c:v>3.2372865190005873E-2</c:v>
                </c:pt>
                <c:pt idx="22">
                  <c:v>6.633479466574696E-2</c:v>
                </c:pt>
                <c:pt idx="23">
                  <c:v>0.11580741846184567</c:v>
                </c:pt>
              </c:numCache>
            </c:numRef>
          </c:yVal>
          <c:smooth val="1"/>
          <c:extLst>
            <c:ext xmlns:c16="http://schemas.microsoft.com/office/drawing/2014/chart" uri="{C3380CC4-5D6E-409C-BE32-E72D297353CC}">
              <c16:uniqueId val="{00000083-AE2E-4167-9037-7A0E2914D06D}"/>
            </c:ext>
          </c:extLst>
        </c:ser>
        <c:ser>
          <c:idx val="132"/>
          <c:order val="132"/>
          <c:spPr>
            <a:ln w="19050" cap="rnd">
              <a:solidFill>
                <a:schemeClr val="accent1">
                  <a:lumMod val="60000"/>
                  <a:lumOff val="40000"/>
                </a:schemeClr>
              </a:solidFill>
              <a:round/>
            </a:ln>
            <a:effectLst/>
          </c:spPr>
          <c:marker>
            <c:symbol val="none"/>
          </c:marker>
          <c:xVal>
            <c:numRef>
              <c:f>Rauscher!$EV$1:$FS$1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Rauscher!$EV$139:$FS$139</c:f>
              <c:numCache>
                <c:formatCode>0E+00</c:formatCode>
                <c:ptCount val="24"/>
                <c:pt idx="0">
                  <c:v>1.514695945076878E-276</c:v>
                </c:pt>
                <c:pt idx="1">
                  <c:v>2.9864540441954871E-183</c:v>
                </c:pt>
                <c:pt idx="2">
                  <c:v>1.1674313786234812E-136</c:v>
                </c:pt>
                <c:pt idx="3">
                  <c:v>3.8245302882185854E-90</c:v>
                </c:pt>
                <c:pt idx="4">
                  <c:v>6.0941314154877634E-67</c:v>
                </c:pt>
                <c:pt idx="5">
                  <c:v>4.7140250392454219E-53</c:v>
                </c:pt>
                <c:pt idx="6">
                  <c:v>8.137982322601251E-44</c:v>
                </c:pt>
                <c:pt idx="7">
                  <c:v>3.110856180893776E-37</c:v>
                </c:pt>
                <c:pt idx="8">
                  <c:v>2.6180596961740815E-32</c:v>
                </c:pt>
                <c:pt idx="9">
                  <c:v>1.7359653960028552E-28</c:v>
                </c:pt>
                <c:pt idx="10">
                  <c:v>1.9477672985798217E-25</c:v>
                </c:pt>
                <c:pt idx="11">
                  <c:v>2.4060071173815524E-16</c:v>
                </c:pt>
                <c:pt idx="12">
                  <c:v>7.4445279692449067E-12</c:v>
                </c:pt>
                <c:pt idx="13">
                  <c:v>3.4138242907740388E-9</c:v>
                </c:pt>
                <c:pt idx="14">
                  <c:v>1.9304059185124396E-7</c:v>
                </c:pt>
                <c:pt idx="15">
                  <c:v>3.3249500941961258E-6</c:v>
                </c:pt>
                <c:pt idx="16">
                  <c:v>2.7366213892925661E-5</c:v>
                </c:pt>
                <c:pt idx="17">
                  <c:v>1.3808420182383349E-4</c:v>
                </c:pt>
                <c:pt idx="18">
                  <c:v>4.957174494126203E-4</c:v>
                </c:pt>
                <c:pt idx="19">
                  <c:v>3.2512623136292437E-3</c:v>
                </c:pt>
                <c:pt idx="20">
                  <c:v>1.2020157635799091E-2</c:v>
                </c:pt>
                <c:pt idx="21">
                  <c:v>3.1198304741000188E-2</c:v>
                </c:pt>
                <c:pt idx="22">
                  <c:v>6.4155108304779149E-2</c:v>
                </c:pt>
                <c:pt idx="23">
                  <c:v>0.11232029381445974</c:v>
                </c:pt>
              </c:numCache>
            </c:numRef>
          </c:yVal>
          <c:smooth val="1"/>
          <c:extLst>
            <c:ext xmlns:c16="http://schemas.microsoft.com/office/drawing/2014/chart" uri="{C3380CC4-5D6E-409C-BE32-E72D297353CC}">
              <c16:uniqueId val="{00000084-AE2E-4167-9037-7A0E2914D06D}"/>
            </c:ext>
          </c:extLst>
        </c:ser>
        <c:ser>
          <c:idx val="133"/>
          <c:order val="133"/>
          <c:spPr>
            <a:ln w="19050" cap="rnd">
              <a:solidFill>
                <a:schemeClr val="accent2">
                  <a:lumMod val="60000"/>
                  <a:lumOff val="40000"/>
                </a:schemeClr>
              </a:solidFill>
              <a:round/>
            </a:ln>
            <a:effectLst/>
          </c:spPr>
          <c:marker>
            <c:symbol val="none"/>
          </c:marker>
          <c:xVal>
            <c:numRef>
              <c:f>Rauscher!$EV$1:$FS$1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Rauscher!$EV$140:$FS$140</c:f>
              <c:numCache>
                <c:formatCode>0E+00</c:formatCode>
                <c:ptCount val="24"/>
                <c:pt idx="0">
                  <c:v>1.8679046415624069E-277</c:v>
                </c:pt>
                <c:pt idx="1">
                  <c:v>7.3889771311378775E-184</c:v>
                </c:pt>
                <c:pt idx="2">
                  <c:v>4.0912825388632254E-137</c:v>
                </c:pt>
                <c:pt idx="3">
                  <c:v>1.8984791796020729E-90</c:v>
                </c:pt>
                <c:pt idx="4">
                  <c:v>3.6003055600797662E-67</c:v>
                </c:pt>
                <c:pt idx="5">
                  <c:v>3.0915716641366622E-53</c:v>
                </c:pt>
                <c:pt idx="6">
                  <c:v>5.7219505469142501E-44</c:v>
                </c:pt>
                <c:pt idx="7">
                  <c:v>2.298832019876133E-37</c:v>
                </c:pt>
                <c:pt idx="8">
                  <c:v>2.0081992882244974E-32</c:v>
                </c:pt>
                <c:pt idx="9">
                  <c:v>1.3707816950599507E-28</c:v>
                </c:pt>
                <c:pt idx="10">
                  <c:v>1.5741433445740693E-25</c:v>
                </c:pt>
                <c:pt idx="11">
                  <c:v>2.0847022729858179E-16</c:v>
                </c:pt>
                <c:pt idx="12">
                  <c:v>6.6788895342136378E-12</c:v>
                </c:pt>
                <c:pt idx="13">
                  <c:v>3.1273769885369012E-9</c:v>
                </c:pt>
                <c:pt idx="14">
                  <c:v>1.7932287677699018E-7</c:v>
                </c:pt>
                <c:pt idx="15">
                  <c:v>3.1195516269499252E-6</c:v>
                </c:pt>
                <c:pt idx="16">
                  <c:v>2.5867934656166334E-5</c:v>
                </c:pt>
                <c:pt idx="17">
                  <c:v>1.3128376582653432E-4</c:v>
                </c:pt>
                <c:pt idx="18">
                  <c:v>4.7349700177661111E-4</c:v>
                </c:pt>
                <c:pt idx="19">
                  <c:v>3.1272242803773343E-3</c:v>
                </c:pt>
                <c:pt idx="20">
                  <c:v>1.1619225414311461E-2</c:v>
                </c:pt>
                <c:pt idx="21">
                  <c:v>3.0270389264911969E-2</c:v>
                </c:pt>
                <c:pt idx="22">
                  <c:v>6.2427831471732462E-2</c:v>
                </c:pt>
                <c:pt idx="23">
                  <c:v>0.10955021523280983</c:v>
                </c:pt>
              </c:numCache>
            </c:numRef>
          </c:yVal>
          <c:smooth val="1"/>
          <c:extLst>
            <c:ext xmlns:c16="http://schemas.microsoft.com/office/drawing/2014/chart" uri="{C3380CC4-5D6E-409C-BE32-E72D297353CC}">
              <c16:uniqueId val="{00000085-AE2E-4167-9037-7A0E2914D06D}"/>
            </c:ext>
          </c:extLst>
        </c:ser>
        <c:ser>
          <c:idx val="134"/>
          <c:order val="134"/>
          <c:spPr>
            <a:ln w="19050" cap="rnd">
              <a:solidFill>
                <a:schemeClr val="accent3">
                  <a:lumMod val="60000"/>
                  <a:lumOff val="40000"/>
                </a:schemeClr>
              </a:solidFill>
              <a:round/>
            </a:ln>
            <a:effectLst/>
          </c:spPr>
          <c:marker>
            <c:symbol val="none"/>
          </c:marker>
          <c:xVal>
            <c:numRef>
              <c:f>Rauscher!$EV$1:$FS$1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Rauscher!$EV$141:$FS$141</c:f>
              <c:numCache>
                <c:formatCode>0E+00</c:formatCode>
                <c:ptCount val="24"/>
                <c:pt idx="0">
                  <c:v>7.3682674288859971E-278</c:v>
                </c:pt>
                <c:pt idx="1">
                  <c:v>3.9718667198021794E-184</c:v>
                </c:pt>
                <c:pt idx="2">
                  <c:v>2.567258790771678E-137</c:v>
                </c:pt>
                <c:pt idx="3">
                  <c:v>1.3906436234209151E-90</c:v>
                </c:pt>
                <c:pt idx="4">
                  <c:v>2.8493728882703286E-67</c:v>
                </c:pt>
                <c:pt idx="5">
                  <c:v>2.5630034718295367E-53</c:v>
                </c:pt>
                <c:pt idx="6">
                  <c:v>4.892760334657116E-44</c:v>
                </c:pt>
                <c:pt idx="7">
                  <c:v>2.0096344026199189E-37</c:v>
                </c:pt>
                <c:pt idx="8">
                  <c:v>1.7849111806131341E-32</c:v>
                </c:pt>
                <c:pt idx="9">
                  <c:v>1.2341788042795123E-28</c:v>
                </c:pt>
                <c:pt idx="10">
                  <c:v>1.431970442057033E-25</c:v>
                </c:pt>
                <c:pt idx="11">
                  <c:v>1.9560222136015324E-16</c:v>
                </c:pt>
                <c:pt idx="12">
                  <c:v>6.3643489926551478E-12</c:v>
                </c:pt>
                <c:pt idx="13">
                  <c:v>3.0078900159954678E-9</c:v>
                </c:pt>
                <c:pt idx="14">
                  <c:v>1.7354232302746352E-7</c:v>
                </c:pt>
                <c:pt idx="15">
                  <c:v>3.0323678382402825E-6</c:v>
                </c:pt>
                <c:pt idx="16">
                  <c:v>2.5228501536002558E-5</c:v>
                </c:pt>
                <c:pt idx="17">
                  <c:v>1.2836916724370497E-4</c:v>
                </c:pt>
                <c:pt idx="18">
                  <c:v>4.6394118687400238E-4</c:v>
                </c:pt>
                <c:pt idx="19">
                  <c:v>3.0736097266086822E-3</c:v>
                </c:pt>
                <c:pt idx="20">
                  <c:v>1.1445291738617358E-2</c:v>
                </c:pt>
                <c:pt idx="21">
                  <c:v>2.986673125645712E-2</c:v>
                </c:pt>
                <c:pt idx="22">
                  <c:v>6.1674826468279556E-2</c:v>
                </c:pt>
                <c:pt idx="23">
                  <c:v>0.10834052130234458</c:v>
                </c:pt>
              </c:numCache>
            </c:numRef>
          </c:yVal>
          <c:smooth val="1"/>
          <c:extLst>
            <c:ext xmlns:c16="http://schemas.microsoft.com/office/drawing/2014/chart" uri="{C3380CC4-5D6E-409C-BE32-E72D297353CC}">
              <c16:uniqueId val="{00000086-AE2E-4167-9037-7A0E2914D06D}"/>
            </c:ext>
          </c:extLst>
        </c:ser>
        <c:ser>
          <c:idx val="135"/>
          <c:order val="135"/>
          <c:spPr>
            <a:ln w="19050" cap="rnd">
              <a:solidFill>
                <a:schemeClr val="accent4">
                  <a:lumMod val="60000"/>
                  <a:lumOff val="40000"/>
                </a:schemeClr>
              </a:solidFill>
              <a:round/>
            </a:ln>
            <a:effectLst/>
          </c:spPr>
          <c:marker>
            <c:symbol val="none"/>
          </c:marker>
          <c:xVal>
            <c:numRef>
              <c:f>Rauscher!$EV$1:$FS$1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Rauscher!$EV$142:$FS$142</c:f>
              <c:numCache>
                <c:formatCode>0E+00</c:formatCode>
                <c:ptCount val="24"/>
                <c:pt idx="0">
                  <c:v>1.6250913260501805E-278</c:v>
                </c:pt>
                <c:pt idx="1">
                  <c:v>1.448460031152635E-184</c:v>
                </c:pt>
                <c:pt idx="2">
                  <c:v>1.2038745316318766E-137</c:v>
                </c:pt>
                <c:pt idx="3">
                  <c:v>8.3854650730991677E-91</c:v>
                </c:pt>
                <c:pt idx="4">
                  <c:v>1.948320757212089E-67</c:v>
                </c:pt>
                <c:pt idx="5">
                  <c:v>1.8898193122877555E-53</c:v>
                </c:pt>
                <c:pt idx="6">
                  <c:v>3.7937174038893343E-44</c:v>
                </c:pt>
                <c:pt idx="7">
                  <c:v>1.615206493529927E-37</c:v>
                </c:pt>
                <c:pt idx="8">
                  <c:v>1.4737627523022684E-32</c:v>
                </c:pt>
                <c:pt idx="9">
                  <c:v>1.0406124727213395E-28</c:v>
                </c:pt>
                <c:pt idx="10">
                  <c:v>1.2277925078065032E-25</c:v>
                </c:pt>
                <c:pt idx="11">
                  <c:v>1.7636185312779124E-16</c:v>
                </c:pt>
                <c:pt idx="12">
                  <c:v>5.8844358167312351E-12</c:v>
                </c:pt>
                <c:pt idx="13">
                  <c:v>2.8233503923946379E-9</c:v>
                </c:pt>
                <c:pt idx="14">
                  <c:v>1.6454179216019257E-7</c:v>
                </c:pt>
                <c:pt idx="15">
                  <c:v>2.8958275177112257E-6</c:v>
                </c:pt>
                <c:pt idx="16">
                  <c:v>2.4222683753073918E-5</c:v>
                </c:pt>
                <c:pt idx="17">
                  <c:v>1.2376889750778487E-4</c:v>
                </c:pt>
                <c:pt idx="18">
                  <c:v>4.4881743986198549E-4</c:v>
                </c:pt>
                <c:pt idx="19">
                  <c:v>2.9884053921745255E-3</c:v>
                </c:pt>
                <c:pt idx="20">
                  <c:v>1.1168057797332469E-2</c:v>
                </c:pt>
                <c:pt idx="21">
                  <c:v>2.9221901791609182E-2</c:v>
                </c:pt>
                <c:pt idx="22">
                  <c:v>6.0469825681032076E-2</c:v>
                </c:pt>
                <c:pt idx="23">
                  <c:v>0.10640197752583551</c:v>
                </c:pt>
              </c:numCache>
            </c:numRef>
          </c:yVal>
          <c:smooth val="1"/>
          <c:extLst>
            <c:ext xmlns:c16="http://schemas.microsoft.com/office/drawing/2014/chart" uri="{C3380CC4-5D6E-409C-BE32-E72D297353CC}">
              <c16:uniqueId val="{00000087-AE2E-4167-9037-7A0E2914D06D}"/>
            </c:ext>
          </c:extLst>
        </c:ser>
        <c:ser>
          <c:idx val="136"/>
          <c:order val="136"/>
          <c:spPr>
            <a:ln w="19050" cap="rnd">
              <a:solidFill>
                <a:schemeClr val="accent5">
                  <a:lumMod val="60000"/>
                  <a:lumOff val="40000"/>
                </a:schemeClr>
              </a:solidFill>
              <a:round/>
            </a:ln>
            <a:effectLst/>
          </c:spPr>
          <c:marker>
            <c:symbol val="none"/>
          </c:marker>
          <c:xVal>
            <c:numRef>
              <c:f>Rauscher!$EV$1:$FS$1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Rauscher!$EV$143:$FS$143</c:f>
              <c:numCache>
                <c:formatCode>0E+00</c:formatCode>
                <c:ptCount val="24"/>
                <c:pt idx="0">
                  <c:v>9.0861494537173319E-279</c:v>
                </c:pt>
                <c:pt idx="1">
                  <c:v>9.8267161316516599E-185</c:v>
                </c:pt>
                <c:pt idx="2">
                  <c:v>8.9966954077424255E-138</c:v>
                </c:pt>
                <c:pt idx="3">
                  <c:v>6.9028564217782473E-91</c:v>
                </c:pt>
                <c:pt idx="4">
                  <c:v>1.683302200297859E-67</c:v>
                </c:pt>
                <c:pt idx="5">
                  <c:v>1.680822623953784E-53</c:v>
                </c:pt>
                <c:pt idx="6">
                  <c:v>3.4400642844480155E-44</c:v>
                </c:pt>
                <c:pt idx="7">
                  <c:v>1.4850108212714684E-37</c:v>
                </c:pt>
                <c:pt idx="8">
                  <c:v>1.369080961819964E-32</c:v>
                </c:pt>
                <c:pt idx="9">
                  <c:v>9.7451958945080932E-29</c:v>
                </c:pt>
                <c:pt idx="10">
                  <c:v>1.1572482121486656E-25</c:v>
                </c:pt>
                <c:pt idx="11">
                  <c:v>1.6947520668790309E-16</c:v>
                </c:pt>
                <c:pt idx="12">
                  <c:v>5.7096086076690039E-12</c:v>
                </c:pt>
                <c:pt idx="13">
                  <c:v>2.7554103263494304E-9</c:v>
                </c:pt>
                <c:pt idx="14">
                  <c:v>1.6120470792038318E-7</c:v>
                </c:pt>
                <c:pt idx="15">
                  <c:v>2.8449470353894358E-6</c:v>
                </c:pt>
                <c:pt idx="16">
                  <c:v>2.3846450909797082E-5</c:v>
                </c:pt>
                <c:pt idx="17">
                  <c:v>1.2204303892918594E-4</c:v>
                </c:pt>
                <c:pt idx="18">
                  <c:v>4.4313006192996855E-4</c:v>
                </c:pt>
                <c:pt idx="19">
                  <c:v>2.9562489151900469E-3</c:v>
                </c:pt>
                <c:pt idx="20">
                  <c:v>1.1063158607523478E-2</c:v>
                </c:pt>
                <c:pt idx="21">
                  <c:v>2.8977436418939254E-2</c:v>
                </c:pt>
                <c:pt idx="22">
                  <c:v>6.0012290173701521E-2</c:v>
                </c:pt>
                <c:pt idx="23">
                  <c:v>0.1056650061750834</c:v>
                </c:pt>
              </c:numCache>
            </c:numRef>
          </c:yVal>
          <c:smooth val="1"/>
          <c:extLst>
            <c:ext xmlns:c16="http://schemas.microsoft.com/office/drawing/2014/chart" uri="{C3380CC4-5D6E-409C-BE32-E72D297353CC}">
              <c16:uniqueId val="{00000088-AE2E-4167-9037-7A0E2914D06D}"/>
            </c:ext>
          </c:extLst>
        </c:ser>
        <c:ser>
          <c:idx val="137"/>
          <c:order val="137"/>
          <c:spPr>
            <a:ln w="19050" cap="rnd">
              <a:solidFill>
                <a:schemeClr val="accent6">
                  <a:lumMod val="60000"/>
                  <a:lumOff val="40000"/>
                </a:schemeClr>
              </a:solidFill>
              <a:round/>
            </a:ln>
            <a:effectLst/>
          </c:spPr>
          <c:marker>
            <c:symbol val="none"/>
          </c:marker>
          <c:xVal>
            <c:numRef>
              <c:f>Rauscher!$EV$1:$FS$1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Rauscher!$EV$144:$FS$144</c:f>
              <c:numCache>
                <c:formatCode>0E+00</c:formatCode>
                <c:ptCount val="24"/>
                <c:pt idx="0">
                  <c:v>9.9743056413289135E-280</c:v>
                </c:pt>
                <c:pt idx="1">
                  <c:v>2.2496264657181389E-185</c:v>
                </c:pt>
                <c:pt idx="2">
                  <c:v>2.9742989806267302E-138</c:v>
                </c:pt>
                <c:pt idx="3">
                  <c:v>3.2955662624290423E-91</c:v>
                </c:pt>
                <c:pt idx="4">
                  <c:v>9.657464059538956E-68</c:v>
                </c:pt>
                <c:pt idx="5">
                  <c:v>1.0767199883911251E-53</c:v>
                </c:pt>
                <c:pt idx="6">
                  <c:v>2.3717415899477371E-44</c:v>
                </c:pt>
                <c:pt idx="7">
                  <c:v>1.0790221815922285E-37</c:v>
                </c:pt>
                <c:pt idx="8">
                  <c:v>1.0347366764081866E-32</c:v>
                </c:pt>
                <c:pt idx="9">
                  <c:v>7.5943612554049328E-29</c:v>
                </c:pt>
                <c:pt idx="10">
                  <c:v>9.242025674629492E-26</c:v>
                </c:pt>
                <c:pt idx="11">
                  <c:v>1.4566886789216811E-16</c:v>
                </c:pt>
                <c:pt idx="12">
                  <c:v>5.0912787032522756E-12</c:v>
                </c:pt>
                <c:pt idx="13">
                  <c:v>2.5117868989137869E-9</c:v>
                </c:pt>
                <c:pt idx="14">
                  <c:v>1.491276638183314E-7</c:v>
                </c:pt>
                <c:pt idx="15">
                  <c:v>2.6595898540960884E-6</c:v>
                </c:pt>
                <c:pt idx="16">
                  <c:v>2.2469024884377739E-5</c:v>
                </c:pt>
                <c:pt idx="17">
                  <c:v>1.1570003228207268E-4</c:v>
                </c:pt>
                <c:pt idx="18">
                  <c:v>4.221625215071458E-4</c:v>
                </c:pt>
                <c:pt idx="19">
                  <c:v>2.8371444787093358E-3</c:v>
                </c:pt>
                <c:pt idx="20">
                  <c:v>1.0673321385232335E-2</c:v>
                </c:pt>
                <c:pt idx="21">
                  <c:v>2.8066638782994046E-2</c:v>
                </c:pt>
                <c:pt idx="22">
                  <c:v>5.8304307430017528E-2</c:v>
                </c:pt>
                <c:pt idx="23">
                  <c:v>0.10290953611161538</c:v>
                </c:pt>
              </c:numCache>
            </c:numRef>
          </c:yVal>
          <c:smooth val="1"/>
          <c:extLst>
            <c:ext xmlns:c16="http://schemas.microsoft.com/office/drawing/2014/chart" uri="{C3380CC4-5D6E-409C-BE32-E72D297353CC}">
              <c16:uniqueId val="{00000089-AE2E-4167-9037-7A0E2914D06D}"/>
            </c:ext>
          </c:extLst>
        </c:ser>
        <c:ser>
          <c:idx val="138"/>
          <c:order val="138"/>
          <c:spPr>
            <a:ln w="19050" cap="rnd">
              <a:solidFill>
                <a:schemeClr val="accent1">
                  <a:lumMod val="50000"/>
                </a:schemeClr>
              </a:solidFill>
              <a:round/>
            </a:ln>
            <a:effectLst/>
          </c:spPr>
          <c:marker>
            <c:symbol val="none"/>
          </c:marker>
          <c:xVal>
            <c:numRef>
              <c:f>Rauscher!$EV$1:$FS$1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Rauscher!$EV$145:$FS$145</c:f>
              <c:numCache>
                <c:formatCode>0E+00</c:formatCode>
                <c:ptCount val="24"/>
                <c:pt idx="0">
                  <c:v>4.9645722674637115E-280</c:v>
                </c:pt>
                <c:pt idx="1">
                  <c:v>1.4122426616085379E-185</c:v>
                </c:pt>
                <c:pt idx="2">
                  <c:v>2.0969274792722817E-138</c:v>
                </c:pt>
                <c:pt idx="3">
                  <c:v>2.6093282220615347E-91</c:v>
                </c:pt>
                <c:pt idx="4">
                  <c:v>8.1032959620978298E-68</c:v>
                </c:pt>
                <c:pt idx="5">
                  <c:v>9.3545163515221314E-54</c:v>
                </c:pt>
                <c:pt idx="6">
                  <c:v>2.1089481732941374E-44</c:v>
                </c:pt>
                <c:pt idx="7">
                  <c:v>9.7550363640650451E-38</c:v>
                </c:pt>
                <c:pt idx="8">
                  <c:v>9.4717090629066232E-33</c:v>
                </c:pt>
                <c:pt idx="9">
                  <c:v>7.0192344469103885E-29</c:v>
                </c:pt>
                <c:pt idx="10">
                  <c:v>8.6084638187127284E-26</c:v>
                </c:pt>
                <c:pt idx="11">
                  <c:v>1.3886896788875873E-16</c:v>
                </c:pt>
                <c:pt idx="12">
                  <c:v>4.9102694175704571E-12</c:v>
                </c:pt>
                <c:pt idx="13">
                  <c:v>2.4394124363764051E-9</c:v>
                </c:pt>
                <c:pt idx="14">
                  <c:v>1.4550457610623776E-7</c:v>
                </c:pt>
                <c:pt idx="15">
                  <c:v>2.6035930381287777E-6</c:v>
                </c:pt>
                <c:pt idx="16">
                  <c:v>2.2050714008191751E-5</c:v>
                </c:pt>
                <c:pt idx="17">
                  <c:v>1.13765848278604E-4</c:v>
                </c:pt>
                <c:pt idx="18">
                  <c:v>4.1574793690732798E-4</c:v>
                </c:pt>
                <c:pt idx="19">
                  <c:v>2.8005277312867119E-3</c:v>
                </c:pt>
                <c:pt idx="20">
                  <c:v>1.055305034520833E-2</c:v>
                </c:pt>
                <c:pt idx="21">
                  <c:v>2.7784899311191793E-2</c:v>
                </c:pt>
                <c:pt idx="22">
                  <c:v>5.777488129835863E-2</c:v>
                </c:pt>
                <c:pt idx="23">
                  <c:v>0.10205400213691901</c:v>
                </c:pt>
              </c:numCache>
            </c:numRef>
          </c:yVal>
          <c:smooth val="1"/>
          <c:extLst>
            <c:ext xmlns:c16="http://schemas.microsoft.com/office/drawing/2014/chart" uri="{C3380CC4-5D6E-409C-BE32-E72D297353CC}">
              <c16:uniqueId val="{0000008A-AE2E-4167-9037-7A0E2914D06D}"/>
            </c:ext>
          </c:extLst>
        </c:ser>
        <c:ser>
          <c:idx val="139"/>
          <c:order val="139"/>
          <c:spPr>
            <a:ln w="19050" cap="rnd">
              <a:solidFill>
                <a:schemeClr val="accent2">
                  <a:lumMod val="50000"/>
                </a:schemeClr>
              </a:solidFill>
              <a:round/>
            </a:ln>
            <a:effectLst/>
          </c:spPr>
          <c:marker>
            <c:symbol val="none"/>
          </c:marker>
          <c:xVal>
            <c:numRef>
              <c:f>Rauscher!$EV$1:$FS$1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Rauscher!$EV$146:$FS$146</c:f>
              <c:numCache>
                <c:formatCode>0E+00</c:formatCode>
                <c:ptCount val="24"/>
                <c:pt idx="0">
                  <c:v>3.118033808408758E-280</c:v>
                </c:pt>
                <c:pt idx="1">
                  <c:v>1.0353999566583591E-185</c:v>
                </c:pt>
                <c:pt idx="2">
                  <c:v>1.6610478490003382E-138</c:v>
                </c:pt>
                <c:pt idx="3">
                  <c:v>2.2331986680266444E-91</c:v>
                </c:pt>
                <c:pt idx="4">
                  <c:v>7.2087557034987901E-68</c:v>
                </c:pt>
                <c:pt idx="5">
                  <c:v>8.517260301309633E-54</c:v>
                </c:pt>
                <c:pt idx="6">
                  <c:v>1.9501340811687932E-44</c:v>
                </c:pt>
                <c:pt idx="7">
                  <c:v>9.1206847674130418E-38</c:v>
                </c:pt>
                <c:pt idx="8">
                  <c:v>8.9294949032867707E-33</c:v>
                </c:pt>
                <c:pt idx="9">
                  <c:v>6.6602155606362413E-29</c:v>
                </c:pt>
                <c:pt idx="10">
                  <c:v>8.210397620854016E-26</c:v>
                </c:pt>
                <c:pt idx="11">
                  <c:v>1.3451283394150081E-16</c:v>
                </c:pt>
                <c:pt idx="12">
                  <c:v>4.7931809901791921E-12</c:v>
                </c:pt>
                <c:pt idx="13">
                  <c:v>2.3923225561046734E-9</c:v>
                </c:pt>
                <c:pt idx="14">
                  <c:v>1.4313806772310078E-7</c:v>
                </c:pt>
                <c:pt idx="15">
                  <c:v>2.5669156473635483E-6</c:v>
                </c:pt>
                <c:pt idx="16">
                  <c:v>2.1776152565525368E-5</c:v>
                </c:pt>
                <c:pt idx="17">
                  <c:v>1.1249427004574626E-4</c:v>
                </c:pt>
                <c:pt idx="18">
                  <c:v>4.1152535120870056E-4</c:v>
                </c:pt>
                <c:pt idx="19">
                  <c:v>2.776376548001858E-3</c:v>
                </c:pt>
                <c:pt idx="20">
                  <c:v>1.047361241966864E-2</c:v>
                </c:pt>
                <c:pt idx="21">
                  <c:v>2.7598616708070397E-2</c:v>
                </c:pt>
                <c:pt idx="22">
                  <c:v>5.7424543161765526E-2</c:v>
                </c:pt>
                <c:pt idx="23">
                  <c:v>0.10148749360977889</c:v>
                </c:pt>
              </c:numCache>
            </c:numRef>
          </c:yVal>
          <c:smooth val="1"/>
          <c:extLst>
            <c:ext xmlns:c16="http://schemas.microsoft.com/office/drawing/2014/chart" uri="{C3380CC4-5D6E-409C-BE32-E72D297353CC}">
              <c16:uniqueId val="{0000008B-AE2E-4167-9037-7A0E2914D06D}"/>
            </c:ext>
          </c:extLst>
        </c:ser>
        <c:ser>
          <c:idx val="140"/>
          <c:order val="140"/>
          <c:spPr>
            <a:ln w="19050" cap="rnd">
              <a:solidFill>
                <a:schemeClr val="accent3">
                  <a:lumMod val="50000"/>
                </a:schemeClr>
              </a:solidFill>
              <a:round/>
            </a:ln>
            <a:effectLst/>
          </c:spPr>
          <c:marker>
            <c:symbol val="none"/>
          </c:marker>
          <c:xVal>
            <c:numRef>
              <c:f>Rauscher!$EV$1:$FS$1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Rauscher!$EV$147:$FS$147</c:f>
              <c:numCache>
                <c:formatCode>0E+00</c:formatCode>
                <c:ptCount val="24"/>
                <c:pt idx="0">
                  <c:v>1.229922305638423E-280</c:v>
                </c:pt>
                <c:pt idx="1">
                  <c:v>5.565506138868046E-186</c:v>
                </c:pt>
                <c:pt idx="2">
                  <c:v>1.0422658292592107E-138</c:v>
                </c:pt>
                <c:pt idx="3">
                  <c:v>1.6357749359945243E-91</c:v>
                </c:pt>
                <c:pt idx="4">
                  <c:v>5.7050100494238619E-68</c:v>
                </c:pt>
                <c:pt idx="5">
                  <c:v>7.0608335840902329E-54</c:v>
                </c:pt>
                <c:pt idx="6">
                  <c:v>1.6674794654149712E-44</c:v>
                </c:pt>
                <c:pt idx="7">
                  <c:v>7.9730308408250025E-38</c:v>
                </c:pt>
                <c:pt idx="8">
                  <c:v>7.9363876767995876E-33</c:v>
                </c:pt>
                <c:pt idx="9">
                  <c:v>5.9963124140114057E-29</c:v>
                </c:pt>
                <c:pt idx="10">
                  <c:v>7.4686162518023225E-26</c:v>
                </c:pt>
                <c:pt idx="11">
                  <c:v>1.2620589599659614E-16</c:v>
                </c:pt>
                <c:pt idx="12">
                  <c:v>4.5673020453519688E-12</c:v>
                </c:pt>
                <c:pt idx="13">
                  <c:v>2.3008464168266549E-9</c:v>
                </c:pt>
                <c:pt idx="14">
                  <c:v>1.3851953935174035E-7</c:v>
                </c:pt>
                <c:pt idx="15">
                  <c:v>2.4950972698447927E-6</c:v>
                </c:pt>
                <c:pt idx="16">
                  <c:v>2.1237188930332936E-5</c:v>
                </c:pt>
                <c:pt idx="17">
                  <c:v>1.0999331200565372E-4</c:v>
                </c:pt>
                <c:pt idx="18">
                  <c:v>4.0320737700409834E-4</c:v>
                </c:pt>
                <c:pt idx="19">
                  <c:v>2.7286902492404089E-3</c:v>
                </c:pt>
                <c:pt idx="20">
                  <c:v>1.0316499653684828E-2</c:v>
                </c:pt>
                <c:pt idx="21">
                  <c:v>2.7229720436321245E-2</c:v>
                </c:pt>
                <c:pt idx="22">
                  <c:v>5.6730082482416684E-2</c:v>
                </c:pt>
                <c:pt idx="23">
                  <c:v>0.10036363725387985</c:v>
                </c:pt>
              </c:numCache>
            </c:numRef>
          </c:yVal>
          <c:smooth val="1"/>
          <c:extLst>
            <c:ext xmlns:c16="http://schemas.microsoft.com/office/drawing/2014/chart" uri="{C3380CC4-5D6E-409C-BE32-E72D297353CC}">
              <c16:uniqueId val="{0000008C-AE2E-4167-9037-7A0E2914D06D}"/>
            </c:ext>
          </c:extLst>
        </c:ser>
        <c:ser>
          <c:idx val="141"/>
          <c:order val="141"/>
          <c:spPr>
            <a:ln w="19050" cap="rnd">
              <a:solidFill>
                <a:schemeClr val="accent4">
                  <a:lumMod val="50000"/>
                </a:schemeClr>
              </a:solidFill>
              <a:round/>
            </a:ln>
            <a:effectLst/>
          </c:spPr>
          <c:marker>
            <c:symbol val="none"/>
          </c:marker>
          <c:xVal>
            <c:numRef>
              <c:f>Rauscher!$EV$1:$FS$1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Rauscher!$EV$148:$FS$148</c:f>
              <c:numCache>
                <c:formatCode>0E+00</c:formatCode>
                <c:ptCount val="24"/>
                <c:pt idx="0">
                  <c:v>4.7410124301031529E-282</c:v>
                </c:pt>
                <c:pt idx="1">
                  <c:v>6.3371926824345576E-187</c:v>
                </c:pt>
                <c:pt idx="2">
                  <c:v>2.0397181504350708E-139</c:v>
                </c:pt>
                <c:pt idx="3">
                  <c:v>5.5019244839616065E-92</c:v>
                </c:pt>
                <c:pt idx="4">
                  <c:v>2.5156325008942787E-68</c:v>
                </c:pt>
                <c:pt idx="5">
                  <c:v>3.6627441507944776E-54</c:v>
                </c:pt>
                <c:pt idx="6">
                  <c:v>9.6394218136216094E-45</c:v>
                </c:pt>
                <c:pt idx="7">
                  <c:v>4.9798223623483366E-38</c:v>
                </c:pt>
                <c:pt idx="8">
                  <c:v>5.2530703682879178E-33</c:v>
                </c:pt>
                <c:pt idx="9">
                  <c:v>4.1521644674270047E-29</c:v>
                </c:pt>
                <c:pt idx="10">
                  <c:v>5.3617974272915021E-26</c:v>
                </c:pt>
                <c:pt idx="11">
                  <c:v>1.0096940198846146E-16</c:v>
                </c:pt>
                <c:pt idx="12">
                  <c:v>3.8573568190826563E-12</c:v>
                </c:pt>
                <c:pt idx="13">
                  <c:v>2.0073803851350754E-9</c:v>
                </c:pt>
                <c:pt idx="14">
                  <c:v>1.2349832326984693E-7</c:v>
                </c:pt>
                <c:pt idx="15">
                  <c:v>2.259214604769036E-6</c:v>
                </c:pt>
                <c:pt idx="16">
                  <c:v>1.9453915448685652E-5</c:v>
                </c:pt>
                <c:pt idx="17">
                  <c:v>1.0167080516224137E-4</c:v>
                </c:pt>
                <c:pt idx="18">
                  <c:v>3.7540015282410479E-4</c:v>
                </c:pt>
                <c:pt idx="19">
                  <c:v>2.5681725700436192E-3</c:v>
                </c:pt>
                <c:pt idx="20">
                  <c:v>9.7850336540406847E-3</c:v>
                </c:pt>
                <c:pt idx="21">
                  <c:v>2.5977247490929393E-2</c:v>
                </c:pt>
                <c:pt idx="22">
                  <c:v>5.4365496621566194E-2</c:v>
                </c:pt>
                <c:pt idx="23">
                  <c:v>9.6528227780148482E-2</c:v>
                </c:pt>
              </c:numCache>
            </c:numRef>
          </c:yVal>
          <c:smooth val="1"/>
          <c:extLst>
            <c:ext xmlns:c16="http://schemas.microsoft.com/office/drawing/2014/chart" uri="{C3380CC4-5D6E-409C-BE32-E72D297353CC}">
              <c16:uniqueId val="{0000008D-AE2E-4167-9037-7A0E2914D06D}"/>
            </c:ext>
          </c:extLst>
        </c:ser>
        <c:ser>
          <c:idx val="142"/>
          <c:order val="142"/>
          <c:spPr>
            <a:ln w="19050" cap="rnd">
              <a:solidFill>
                <a:schemeClr val="accent5">
                  <a:lumMod val="50000"/>
                </a:schemeClr>
              </a:solidFill>
              <a:round/>
            </a:ln>
            <a:effectLst/>
          </c:spPr>
          <c:marker>
            <c:symbol val="none"/>
          </c:marker>
          <c:xVal>
            <c:numRef>
              <c:f>Rauscher!$EV$1:$FS$1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Rauscher!$EV$149:$FS$149</c:f>
              <c:numCache>
                <c:formatCode>0E+00</c:formatCode>
                <c:ptCount val="24"/>
                <c:pt idx="0">
                  <c:v>4.2205652662902559E-282</c:v>
                </c:pt>
                <c:pt idx="1">
                  <c:v>5.8640328810320861E-187</c:v>
                </c:pt>
                <c:pt idx="2">
                  <c:v>1.9242860184767925E-139</c:v>
                </c:pt>
                <c:pt idx="3">
                  <c:v>5.2919297243567894E-92</c:v>
                </c:pt>
                <c:pt idx="4">
                  <c:v>2.4431302978360716E-68</c:v>
                </c:pt>
                <c:pt idx="5">
                  <c:v>3.5778819710806144E-54</c:v>
                </c:pt>
                <c:pt idx="6">
                  <c:v>9.4525809914609747E-45</c:v>
                </c:pt>
                <c:pt idx="7">
                  <c:v>4.8968101897294434E-38</c:v>
                </c:pt>
                <c:pt idx="8">
                  <c:v>5.1762189142307537E-33</c:v>
                </c:pt>
                <c:pt idx="9">
                  <c:v>4.0980189537888614E-29</c:v>
                </c:pt>
                <c:pt idx="10">
                  <c:v>5.2987059081397472E-26</c:v>
                </c:pt>
                <c:pt idx="11">
                  <c:v>1.0016804407266498E-16</c:v>
                </c:pt>
                <c:pt idx="12">
                  <c:v>3.8341510820864644E-12</c:v>
                </c:pt>
                <c:pt idx="13">
                  <c:v>1.9976209424991153E-9</c:v>
                </c:pt>
                <c:pt idx="14">
                  <c:v>1.2299302034105757E-7</c:v>
                </c:pt>
                <c:pt idx="15">
                  <c:v>2.2512145740801707E-6</c:v>
                </c:pt>
                <c:pt idx="16">
                  <c:v>1.9393063894101773E-5</c:v>
                </c:pt>
                <c:pt idx="17">
                  <c:v>1.0138545787626332E-4</c:v>
                </c:pt>
                <c:pt idx="18">
                  <c:v>3.7444311439257475E-4</c:v>
                </c:pt>
                <c:pt idx="19">
                  <c:v>2.5626164305986372E-3</c:v>
                </c:pt>
                <c:pt idx="20">
                  <c:v>9.7665623434212666E-3</c:v>
                </c:pt>
                <c:pt idx="21">
                  <c:v>2.59335836837799E-2</c:v>
                </c:pt>
                <c:pt idx="22">
                  <c:v>5.4282865117019012E-2</c:v>
                </c:pt>
                <c:pt idx="23">
                  <c:v>9.6393940727246274E-2</c:v>
                </c:pt>
              </c:numCache>
            </c:numRef>
          </c:yVal>
          <c:smooth val="1"/>
          <c:extLst>
            <c:ext xmlns:c16="http://schemas.microsoft.com/office/drawing/2014/chart" uri="{C3380CC4-5D6E-409C-BE32-E72D297353CC}">
              <c16:uniqueId val="{0000008E-AE2E-4167-9037-7A0E2914D06D}"/>
            </c:ext>
          </c:extLst>
        </c:ser>
        <c:ser>
          <c:idx val="143"/>
          <c:order val="143"/>
          <c:spPr>
            <a:ln w="19050" cap="rnd">
              <a:solidFill>
                <a:schemeClr val="accent6">
                  <a:lumMod val="50000"/>
                </a:schemeClr>
              </a:solidFill>
              <a:round/>
            </a:ln>
            <a:effectLst/>
          </c:spPr>
          <c:marker>
            <c:symbol val="none"/>
          </c:marker>
          <c:xVal>
            <c:numRef>
              <c:f>Rauscher!$EV$1:$FS$1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Rauscher!$EV$150:$FS$150</c:f>
              <c:numCache>
                <c:formatCode>0E+00</c:formatCode>
                <c:ptCount val="24"/>
                <c:pt idx="0">
                  <c:v>1.8274961462383116E-283</c:v>
                </c:pt>
                <c:pt idx="1">
                  <c:v>7.2157440134848247E-188</c:v>
                </c:pt>
                <c:pt idx="2">
                  <c:v>3.9916621970431678E-140</c:v>
                </c:pt>
                <c:pt idx="3">
                  <c:v>1.8505365221412123E-92</c:v>
                </c:pt>
                <c:pt idx="4">
                  <c:v>1.1092512836264856E-68</c:v>
                </c:pt>
                <c:pt idx="5">
                  <c:v>1.8999805315939437E-54</c:v>
                </c:pt>
                <c:pt idx="6">
                  <c:v>5.5722864724397016E-45</c:v>
                </c:pt>
                <c:pt idx="7">
                  <c:v>3.1102565828909327E-38</c:v>
                </c:pt>
                <c:pt idx="8">
                  <c:v>3.4769266006827633E-33</c:v>
                </c:pt>
                <c:pt idx="9">
                  <c:v>2.8751254767562871E-29</c:v>
                </c:pt>
                <c:pt idx="10">
                  <c:v>3.8492189782082553E-26</c:v>
                </c:pt>
                <c:pt idx="11">
                  <c:v>8.0777774434005104E-17</c:v>
                </c:pt>
                <c:pt idx="12">
                  <c:v>3.2577057571813299E-12</c:v>
                </c:pt>
                <c:pt idx="13">
                  <c:v>1.7513126390213341E-9</c:v>
                </c:pt>
                <c:pt idx="14">
                  <c:v>1.1010398649453733E-7</c:v>
                </c:pt>
                <c:pt idx="15">
                  <c:v>2.0455940534753882E-6</c:v>
                </c:pt>
                <c:pt idx="16">
                  <c:v>1.7820052414288803E-5</c:v>
                </c:pt>
                <c:pt idx="17">
                  <c:v>9.3976270590212735E-5</c:v>
                </c:pt>
                <c:pt idx="18">
                  <c:v>3.4950418518664791E-4</c:v>
                </c:pt>
                <c:pt idx="19">
                  <c:v>2.4170527407014904E-3</c:v>
                </c:pt>
                <c:pt idx="20">
                  <c:v>9.2807748987114042E-3</c:v>
                </c:pt>
                <c:pt idx="21">
                  <c:v>2.4781925166901263E-2</c:v>
                </c:pt>
                <c:pt idx="22">
                  <c:v>5.2098505339675187E-2</c:v>
                </c:pt>
                <c:pt idx="23">
                  <c:v>9.2837670223994473E-2</c:v>
                </c:pt>
              </c:numCache>
            </c:numRef>
          </c:yVal>
          <c:smooth val="1"/>
          <c:extLst>
            <c:ext xmlns:c16="http://schemas.microsoft.com/office/drawing/2014/chart" uri="{C3380CC4-5D6E-409C-BE32-E72D297353CC}">
              <c16:uniqueId val="{0000008F-AE2E-4167-9037-7A0E2914D06D}"/>
            </c:ext>
          </c:extLst>
        </c:ser>
        <c:ser>
          <c:idx val="144"/>
          <c:order val="144"/>
          <c:spPr>
            <a:ln w="19050" cap="rnd">
              <a:solidFill>
                <a:schemeClr val="accent1">
                  <a:lumMod val="70000"/>
                  <a:lumOff val="30000"/>
                </a:schemeClr>
              </a:solidFill>
              <a:round/>
            </a:ln>
            <a:effectLst/>
          </c:spPr>
          <c:marker>
            <c:symbol val="none"/>
          </c:marker>
          <c:xVal>
            <c:numRef>
              <c:f>Rauscher!$EV$1:$FS$1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Rauscher!$EV$151:$FS$151</c:f>
              <c:numCache>
                <c:formatCode>0E+00</c:formatCode>
                <c:ptCount val="24"/>
                <c:pt idx="0">
                  <c:v>1.6268932233960193E-283</c:v>
                </c:pt>
                <c:pt idx="1">
                  <c:v>6.6770350545932761E-188</c:v>
                </c:pt>
                <c:pt idx="2">
                  <c:v>3.7657917420163638E-140</c:v>
                </c:pt>
                <c:pt idx="3">
                  <c:v>1.7799186659586403E-92</c:v>
                </c:pt>
                <c:pt idx="4">
                  <c:v>1.0772894983788124E-68</c:v>
                </c:pt>
                <c:pt idx="5">
                  <c:v>1.8559729017161352E-54</c:v>
                </c:pt>
                <c:pt idx="6">
                  <c:v>5.4643173190828482E-45</c:v>
                </c:pt>
                <c:pt idx="7">
                  <c:v>3.0584310269990096E-38</c:v>
                </c:pt>
                <c:pt idx="8">
                  <c:v>3.4260838943233074E-33</c:v>
                </c:pt>
                <c:pt idx="9">
                  <c:v>2.8376529011971372E-29</c:v>
                </c:pt>
                <c:pt idx="10">
                  <c:v>3.803952505578547E-26</c:v>
                </c:pt>
                <c:pt idx="11">
                  <c:v>8.013723371323436E-17</c:v>
                </c:pt>
                <c:pt idx="12">
                  <c:v>3.2381302712582067E-12</c:v>
                </c:pt>
                <c:pt idx="13">
                  <c:v>1.7428103962592817E-9</c:v>
                </c:pt>
                <c:pt idx="14">
                  <c:v>1.0965425857263711E-7</c:v>
                </c:pt>
                <c:pt idx="15">
                  <c:v>2.0383648004476002E-6</c:v>
                </c:pt>
                <c:pt idx="16">
                  <c:v>1.7764436470841493E-5</c:v>
                </c:pt>
                <c:pt idx="17">
                  <c:v>9.3713177586215741E-5</c:v>
                </c:pt>
                <c:pt idx="18">
                  <c:v>3.4861561679237497E-4</c:v>
                </c:pt>
                <c:pt idx="19">
                  <c:v>2.4118405020751472E-3</c:v>
                </c:pt>
                <c:pt idx="20">
                  <c:v>9.2633206184695033E-3</c:v>
                </c:pt>
                <c:pt idx="21">
                  <c:v>2.4740444479581892E-2</c:v>
                </c:pt>
                <c:pt idx="22">
                  <c:v>5.2019685273887395E-2</c:v>
                </c:pt>
                <c:pt idx="23">
                  <c:v>9.270916925191619E-2</c:v>
                </c:pt>
              </c:numCache>
            </c:numRef>
          </c:yVal>
          <c:smooth val="1"/>
          <c:extLst>
            <c:ext xmlns:c16="http://schemas.microsoft.com/office/drawing/2014/chart" uri="{C3380CC4-5D6E-409C-BE32-E72D297353CC}">
              <c16:uniqueId val="{00000090-AE2E-4167-9037-7A0E2914D06D}"/>
            </c:ext>
          </c:extLst>
        </c:ser>
        <c:ser>
          <c:idx val="145"/>
          <c:order val="145"/>
          <c:spPr>
            <a:ln w="19050" cap="rnd">
              <a:solidFill>
                <a:schemeClr val="accent2">
                  <a:lumMod val="70000"/>
                  <a:lumOff val="30000"/>
                </a:schemeClr>
              </a:solidFill>
              <a:round/>
            </a:ln>
            <a:effectLst/>
          </c:spPr>
          <c:marker>
            <c:symbol val="none"/>
          </c:marker>
          <c:xVal>
            <c:numRef>
              <c:f>Rauscher!$EV$1:$FS$1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Rauscher!$EV$152:$FS$152</c:f>
              <c:numCache>
                <c:formatCode>0E+00</c:formatCode>
                <c:ptCount val="24"/>
                <c:pt idx="0">
                  <c:v>4.0307728159963018E-284</c:v>
                </c:pt>
                <c:pt idx="1">
                  <c:v>2.631554844349165E-188</c:v>
                </c:pt>
                <c:pt idx="2">
                  <c:v>1.8719093661165053E-140</c:v>
                </c:pt>
                <c:pt idx="3">
                  <c:v>1.1159080879921185E-92</c:v>
                </c:pt>
                <c:pt idx="4">
                  <c:v>7.5850870393574632E-69</c:v>
                </c:pt>
                <c:pt idx="5">
                  <c:v>1.4010050417782798E-54</c:v>
                </c:pt>
                <c:pt idx="6">
                  <c:v>4.3207976535795474E-45</c:v>
                </c:pt>
                <c:pt idx="7">
                  <c:v>2.4999232295222363E-38</c:v>
                </c:pt>
                <c:pt idx="8">
                  <c:v>2.8709521068529324E-33</c:v>
                </c:pt>
                <c:pt idx="9">
                  <c:v>2.424304710760374E-29</c:v>
                </c:pt>
                <c:pt idx="10">
                  <c:v>3.300524817306002E-26</c:v>
                </c:pt>
                <c:pt idx="11">
                  <c:v>7.2835350314810835E-17</c:v>
                </c:pt>
                <c:pt idx="12">
                  <c:v>3.0121885832496511E-12</c:v>
                </c:pt>
                <c:pt idx="13">
                  <c:v>1.6439400214489271E-9</c:v>
                </c:pt>
                <c:pt idx="14">
                  <c:v>1.043982741457188E-7</c:v>
                </c:pt>
                <c:pt idx="15">
                  <c:v>1.953573342092058E-6</c:v>
                </c:pt>
                <c:pt idx="16">
                  <c:v>1.7110363624044663E-5</c:v>
                </c:pt>
                <c:pt idx="17">
                  <c:v>9.061257322825133E-5</c:v>
                </c:pt>
                <c:pt idx="18">
                  <c:v>3.3812605266661793E-4</c:v>
                </c:pt>
                <c:pt idx="19">
                  <c:v>2.3501542916053784E-3</c:v>
                </c:pt>
                <c:pt idx="20">
                  <c:v>9.0563768050695246E-3</c:v>
                </c:pt>
                <c:pt idx="21">
                  <c:v>2.4247964239963143E-2</c:v>
                </c:pt>
                <c:pt idx="22">
                  <c:v>5.1082895172085425E-2</c:v>
                </c:pt>
                <c:pt idx="23">
                  <c:v>9.1180605276319993E-2</c:v>
                </c:pt>
              </c:numCache>
            </c:numRef>
          </c:yVal>
          <c:smooth val="1"/>
          <c:extLst>
            <c:ext xmlns:c16="http://schemas.microsoft.com/office/drawing/2014/chart" uri="{C3380CC4-5D6E-409C-BE32-E72D297353CC}">
              <c16:uniqueId val="{00000091-AE2E-4167-9037-7A0E2914D06D}"/>
            </c:ext>
          </c:extLst>
        </c:ser>
        <c:ser>
          <c:idx val="146"/>
          <c:order val="146"/>
          <c:spPr>
            <a:ln w="19050" cap="rnd">
              <a:solidFill>
                <a:schemeClr val="accent3">
                  <a:lumMod val="70000"/>
                  <a:lumOff val="30000"/>
                </a:schemeClr>
              </a:solidFill>
              <a:round/>
            </a:ln>
            <a:effectLst/>
          </c:spPr>
          <c:marker>
            <c:symbol val="none"/>
          </c:marker>
          <c:xVal>
            <c:numRef>
              <c:f>Rauscher!$EV$1:$FS$1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Rauscher!$EV$153:$FS$153</c:f>
              <c:numCache>
                <c:formatCode>0E+00</c:formatCode>
                <c:ptCount val="24"/>
                <c:pt idx="0">
                  <c:v>8.8903014739140254E-285</c:v>
                </c:pt>
                <c:pt idx="1">
                  <c:v>9.597100653553806E-189</c:v>
                </c:pt>
                <c:pt idx="2">
                  <c:v>8.7783353898990451E-141</c:v>
                </c:pt>
                <c:pt idx="3">
                  <c:v>6.7290771268630396E-93</c:v>
                </c:pt>
                <c:pt idx="4">
                  <c:v>5.1866568226488896E-69</c:v>
                </c:pt>
                <c:pt idx="5">
                  <c:v>1.0330624158632867E-54</c:v>
                </c:pt>
                <c:pt idx="6">
                  <c:v>3.3503543111971782E-45</c:v>
                </c:pt>
                <c:pt idx="7">
                  <c:v>2.0093400580755468E-38</c:v>
                </c:pt>
                <c:pt idx="8">
                  <c:v>2.3705694807237343E-33</c:v>
                </c:pt>
                <c:pt idx="9">
                  <c:v>2.0441554728594217E-29</c:v>
                </c:pt>
                <c:pt idx="10">
                  <c:v>2.8300212927825061E-26</c:v>
                </c:pt>
                <c:pt idx="11">
                  <c:v>6.5673303016617512E-17</c:v>
                </c:pt>
                <c:pt idx="12">
                  <c:v>2.7851512002014706E-12</c:v>
                </c:pt>
                <c:pt idx="13">
                  <c:v>1.5431373076297484E-9</c:v>
                </c:pt>
                <c:pt idx="14">
                  <c:v>9.8987398584795742E-8</c:v>
                </c:pt>
                <c:pt idx="15">
                  <c:v>1.8656763420370125E-6</c:v>
                </c:pt>
                <c:pt idx="16">
                  <c:v>1.6428799043233918E-5</c:v>
                </c:pt>
                <c:pt idx="17">
                  <c:v>8.7368531769255821E-5</c:v>
                </c:pt>
                <c:pt idx="18">
                  <c:v>3.271155613354981E-4</c:v>
                </c:pt>
                <c:pt idx="19">
                  <c:v>2.2850880546140054E-3</c:v>
                </c:pt>
                <c:pt idx="20">
                  <c:v>8.8373294295216454E-3</c:v>
                </c:pt>
                <c:pt idx="21">
                  <c:v>2.3725306996355805E-2</c:v>
                </c:pt>
                <c:pt idx="22">
                  <c:v>5.0086658496651032E-2</c:v>
                </c:pt>
                <c:pt idx="23">
                  <c:v>8.9552357767682625E-2</c:v>
                </c:pt>
              </c:numCache>
            </c:numRef>
          </c:yVal>
          <c:smooth val="1"/>
          <c:extLst>
            <c:ext xmlns:c16="http://schemas.microsoft.com/office/drawing/2014/chart" uri="{C3380CC4-5D6E-409C-BE32-E72D297353CC}">
              <c16:uniqueId val="{00000092-AE2E-4167-9037-7A0E2914D06D}"/>
            </c:ext>
          </c:extLst>
        </c:ser>
        <c:ser>
          <c:idx val="147"/>
          <c:order val="147"/>
          <c:spPr>
            <a:ln w="19050" cap="rnd">
              <a:solidFill>
                <a:schemeClr val="accent4">
                  <a:lumMod val="70000"/>
                  <a:lumOff val="30000"/>
                </a:schemeClr>
              </a:solidFill>
              <a:round/>
            </a:ln>
            <a:effectLst/>
          </c:spPr>
          <c:marker>
            <c:symbol val="none"/>
          </c:marker>
          <c:xVal>
            <c:numRef>
              <c:f>Rauscher!$EV$1:$FS$1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Rauscher!$EV$154:$FS$154</c:f>
              <c:numCache>
                <c:formatCode>0E+00</c:formatCode>
                <c:ptCount val="24"/>
                <c:pt idx="0">
                  <c:v>1.9608345431864666E-285</c:v>
                </c:pt>
                <c:pt idx="1">
                  <c:v>3.4999671417154625E-189</c:v>
                </c:pt>
                <c:pt idx="2">
                  <c:v>4.116572945939435E-141</c:v>
                </c:pt>
                <c:pt idx="3">
                  <c:v>4.0576901457829384E-93</c:v>
                </c:pt>
                <c:pt idx="4">
                  <c:v>3.5465880958239908E-69</c:v>
                </c:pt>
                <c:pt idx="5">
                  <c:v>7.6174518636552698E-55</c:v>
                </c:pt>
                <c:pt idx="6">
                  <c:v>2.5978486171297806E-45</c:v>
                </c:pt>
                <c:pt idx="7">
                  <c:v>1.6150147983626108E-38</c:v>
                </c:pt>
                <c:pt idx="8">
                  <c:v>1.9573826006151294E-33</c:v>
                </c:pt>
                <c:pt idx="9">
                  <c:v>1.7236017880423205E-29</c:v>
                </c:pt>
                <c:pt idx="10">
                  <c:v>2.4265692900572356E-26</c:v>
                </c:pt>
                <c:pt idx="11">
                  <c:v>5.9215008925098996E-17</c:v>
                </c:pt>
                <c:pt idx="12">
                  <c:v>2.5752043038134349E-12</c:v>
                </c:pt>
                <c:pt idx="13">
                  <c:v>1.4485032273693595E-9</c:v>
                </c:pt>
                <c:pt idx="14">
                  <c:v>9.3856163151499319E-8</c:v>
                </c:pt>
                <c:pt idx="15">
                  <c:v>1.7817188794410551E-6</c:v>
                </c:pt>
                <c:pt idx="16">
                  <c:v>1.5774248891630154E-5</c:v>
                </c:pt>
                <c:pt idx="17">
                  <c:v>8.4239912009172329E-5</c:v>
                </c:pt>
                <c:pt idx="18">
                  <c:v>3.1646090671893725E-4</c:v>
                </c:pt>
                <c:pt idx="19">
                  <c:v>2.2218042750607051E-3</c:v>
                </c:pt>
                <c:pt idx="20">
                  <c:v>8.6235065719895074E-3</c:v>
                </c:pt>
                <c:pt idx="21">
                  <c:v>2.3213717340684933E-2</c:v>
                </c:pt>
                <c:pt idx="22">
                  <c:v>4.9109431641462864E-2</c:v>
                </c:pt>
                <c:pt idx="23">
                  <c:v>8.7952435850667823E-2</c:v>
                </c:pt>
              </c:numCache>
            </c:numRef>
          </c:yVal>
          <c:smooth val="1"/>
          <c:extLst>
            <c:ext xmlns:c16="http://schemas.microsoft.com/office/drawing/2014/chart" uri="{C3380CC4-5D6E-409C-BE32-E72D297353CC}">
              <c16:uniqueId val="{00000093-AE2E-4167-9037-7A0E2914D06D}"/>
            </c:ext>
          </c:extLst>
        </c:ser>
        <c:ser>
          <c:idx val="148"/>
          <c:order val="148"/>
          <c:spPr>
            <a:ln w="19050" cap="rnd">
              <a:solidFill>
                <a:schemeClr val="accent5">
                  <a:lumMod val="70000"/>
                  <a:lumOff val="30000"/>
                </a:schemeClr>
              </a:solidFill>
              <a:round/>
            </a:ln>
            <a:effectLst/>
          </c:spPr>
          <c:marker>
            <c:symbol val="none"/>
          </c:marker>
          <c:xVal>
            <c:numRef>
              <c:f>Rauscher!$EV$1:$FS$1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Rauscher!$EV$155:$FS$155</c:f>
              <c:numCache>
                <c:formatCode>0E+00</c:formatCode>
                <c:ptCount val="24"/>
                <c:pt idx="0">
                  <c:v>1.4843108165459338E-287</c:v>
                </c:pt>
                <c:pt idx="1">
                  <c:v>1.3450738052520831E-190</c:v>
                </c:pt>
                <c:pt idx="2">
                  <c:v>3.5646515706610167E-142</c:v>
                </c:pt>
                <c:pt idx="3">
                  <c:v>7.9169749893182804E-94</c:v>
                </c:pt>
                <c:pt idx="4">
                  <c:v>1.038701373466519E-69</c:v>
                </c:pt>
                <c:pt idx="5">
                  <c:v>2.8466194281173976E-55</c:v>
                </c:pt>
                <c:pt idx="6">
                  <c:v>1.1420716607969589E-45</c:v>
                </c:pt>
                <c:pt idx="7">
                  <c:v>7.973626631916304E-39</c:v>
                </c:pt>
                <c:pt idx="8">
                  <c:v>1.0542776968548373E-33</c:v>
                </c:pt>
                <c:pt idx="9">
                  <c:v>9.9338170746940382E-30</c:v>
                </c:pt>
                <c:pt idx="10">
                  <c:v>1.4763586094339046E-26</c:v>
                </c:pt>
                <c:pt idx="11">
                  <c:v>4.2382911522709157E-17</c:v>
                </c:pt>
                <c:pt idx="12">
                  <c:v>1.9991739779706113E-12</c:v>
                </c:pt>
                <c:pt idx="13">
                  <c:v>1.1806639837071107E-9</c:v>
                </c:pt>
                <c:pt idx="14">
                  <c:v>7.9028112459861235E-8</c:v>
                </c:pt>
                <c:pt idx="15">
                  <c:v>1.5354580999060194E-6</c:v>
                </c:pt>
                <c:pt idx="16">
                  <c:v>1.3832715922008228E-5</c:v>
                </c:pt>
                <c:pt idx="17">
                  <c:v>7.4878417785438715E-5</c:v>
                </c:pt>
                <c:pt idx="18">
                  <c:v>2.8435627132434975E-4</c:v>
                </c:pt>
                <c:pt idx="19">
                  <c:v>2.0291050104479834E-3</c:v>
                </c:pt>
                <c:pt idx="20">
                  <c:v>7.9675098918135789E-3</c:v>
                </c:pt>
                <c:pt idx="21">
                  <c:v>2.1635323595592133E-2</c:v>
                </c:pt>
                <c:pt idx="22">
                  <c:v>4.6081181309775975E-2</c:v>
                </c:pt>
                <c:pt idx="23">
                  <c:v>8.2977159122981287E-2</c:v>
                </c:pt>
              </c:numCache>
            </c:numRef>
          </c:yVal>
          <c:smooth val="1"/>
          <c:extLst>
            <c:ext xmlns:c16="http://schemas.microsoft.com/office/drawing/2014/chart" uri="{C3380CC4-5D6E-409C-BE32-E72D297353CC}">
              <c16:uniqueId val="{00000094-AE2E-4167-9037-7A0E2914D06D}"/>
            </c:ext>
          </c:extLst>
        </c:ser>
        <c:ser>
          <c:idx val="149"/>
          <c:order val="149"/>
          <c:spPr>
            <a:ln w="19050" cap="rnd">
              <a:solidFill>
                <a:schemeClr val="accent6">
                  <a:lumMod val="70000"/>
                  <a:lumOff val="30000"/>
                </a:schemeClr>
              </a:solidFill>
              <a:round/>
            </a:ln>
            <a:effectLst/>
          </c:spPr>
          <c:marker>
            <c:symbol val="none"/>
          </c:marker>
          <c:xVal>
            <c:numRef>
              <c:f>Rauscher!$EV$1:$FS$1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Rauscher!$EV$156:$FS$156</c:f>
              <c:numCache>
                <c:formatCode>0E+00</c:formatCode>
                <c:ptCount val="24"/>
                <c:pt idx="0">
                  <c:v>7.3881356193463163E-288</c:v>
                </c:pt>
                <c:pt idx="1">
                  <c:v>8.4441486689396086E-191</c:v>
                </c:pt>
                <c:pt idx="2">
                  <c:v>2.5131980632220957E-142</c:v>
                </c:pt>
                <c:pt idx="3">
                  <c:v>6.2685743038152497E-94</c:v>
                </c:pt>
                <c:pt idx="4">
                  <c:v>8.7156573582056966E-70</c:v>
                </c:pt>
                <c:pt idx="5">
                  <c:v>2.4731975859320804E-55</c:v>
                </c:pt>
                <c:pt idx="6">
                  <c:v>1.0155533308309076E-45</c:v>
                </c:pt>
                <c:pt idx="7">
                  <c:v>7.2088378615921646E-39</c:v>
                </c:pt>
                <c:pt idx="8">
                  <c:v>9.6508233781090348E-34</c:v>
                </c:pt>
                <c:pt idx="9">
                  <c:v>9.1817506929209666E-30</c:v>
                </c:pt>
                <c:pt idx="10">
                  <c:v>1.37518520273121E-26</c:v>
                </c:pt>
                <c:pt idx="11">
                  <c:v>4.0405463413406983E-17</c:v>
                </c:pt>
                <c:pt idx="12">
                  <c:v>1.9281458510020825E-12</c:v>
                </c:pt>
                <c:pt idx="13">
                  <c:v>1.1466730347165727E-9</c:v>
                </c:pt>
                <c:pt idx="14">
                  <c:v>7.7110032941234701E-8</c:v>
                </c:pt>
                <c:pt idx="15">
                  <c:v>1.5031670442942607E-6</c:v>
                </c:pt>
                <c:pt idx="16">
                  <c:v>1.3575528044686542E-5</c:v>
                </c:pt>
                <c:pt idx="17">
                  <c:v>7.3628496136185216E-5</c:v>
                </c:pt>
                <c:pt idx="18">
                  <c:v>2.8004258654613007E-4</c:v>
                </c:pt>
                <c:pt idx="19">
                  <c:v>2.002966981928536E-3</c:v>
                </c:pt>
                <c:pt idx="20">
                  <c:v>7.8779256271271289E-3</c:v>
                </c:pt>
                <c:pt idx="21">
                  <c:v>2.1418677860059958E-2</c:v>
                </c:pt>
                <c:pt idx="22">
                  <c:v>4.5663885936731242E-2</c:v>
                </c:pt>
                <c:pt idx="23">
                  <c:v>8.228938636344868E-2</c:v>
                </c:pt>
              </c:numCache>
            </c:numRef>
          </c:yVal>
          <c:smooth val="1"/>
          <c:extLst>
            <c:ext xmlns:c16="http://schemas.microsoft.com/office/drawing/2014/chart" uri="{C3380CC4-5D6E-409C-BE32-E72D297353CC}">
              <c16:uniqueId val="{00000095-AE2E-4167-9037-7A0E2914D06D}"/>
            </c:ext>
          </c:extLst>
        </c:ser>
        <c:ser>
          <c:idx val="150"/>
          <c:order val="150"/>
          <c:spPr>
            <a:ln w="19050" cap="rnd">
              <a:solidFill>
                <a:schemeClr val="accent1">
                  <a:lumMod val="70000"/>
                </a:schemeClr>
              </a:solidFill>
              <a:round/>
            </a:ln>
            <a:effectLst/>
          </c:spPr>
          <c:marker>
            <c:symbol val="none"/>
          </c:marker>
          <c:xVal>
            <c:numRef>
              <c:f>Rauscher!$EV$1:$FS$1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Rauscher!$EV$157:$FS$157</c:f>
              <c:numCache>
                <c:formatCode>0E+00</c:formatCode>
                <c:ptCount val="24"/>
                <c:pt idx="0">
                  <c:v>2.056132685643451E-288</c:v>
                </c:pt>
                <c:pt idx="1">
                  <c:v>3.5964306424757972E-191</c:v>
                </c:pt>
                <c:pt idx="2">
                  <c:v>1.3241656107741746E-142</c:v>
                </c:pt>
                <c:pt idx="3">
                  <c:v>4.0858661628931218E-94</c:v>
                </c:pt>
                <c:pt idx="4">
                  <c:v>6.3185204007697951E-70</c:v>
                </c:pt>
                <c:pt idx="5">
                  <c:v>1.9111465407303396E-55</c:v>
                </c:pt>
                <c:pt idx="6">
                  <c:v>8.1887547374468702E-46</c:v>
                </c:pt>
                <c:pt idx="7">
                  <c:v>5.9921179511975218E-39</c:v>
                </c:pt>
                <c:pt idx="8">
                  <c:v>8.2069056173711053E-34</c:v>
                </c:pt>
                <c:pt idx="9">
                  <c:v>7.9476832198262308E-30</c:v>
                </c:pt>
                <c:pt idx="10">
                  <c:v>1.207358454102743E-26</c:v>
                </c:pt>
                <c:pt idx="11">
                  <c:v>3.701647700404662E-17</c:v>
                </c:pt>
                <c:pt idx="12">
                  <c:v>1.8044084411648074E-12</c:v>
                </c:pt>
                <c:pt idx="13">
                  <c:v>1.0868723834189178E-9</c:v>
                </c:pt>
                <c:pt idx="14">
                  <c:v>7.3713296505027031E-8</c:v>
                </c:pt>
                <c:pt idx="15">
                  <c:v>1.4457133253044615E-6</c:v>
                </c:pt>
                <c:pt idx="16">
                  <c:v>1.3116309762330818E-5</c:v>
                </c:pt>
                <c:pt idx="17">
                  <c:v>7.1390571673959641E-5</c:v>
                </c:pt>
                <c:pt idx="18">
                  <c:v>2.7230211011168462E-4</c:v>
                </c:pt>
                <c:pt idx="19">
                  <c:v>1.9559093018885381E-3</c:v>
                </c:pt>
                <c:pt idx="20">
                  <c:v>7.7162589746484584E-3</c:v>
                </c:pt>
                <c:pt idx="21">
                  <c:v>2.1027012612613794E-2</c:v>
                </c:pt>
                <c:pt idx="22">
                  <c:v>4.4908420537496725E-2</c:v>
                </c:pt>
                <c:pt idx="23">
                  <c:v>8.104285582729194E-2</c:v>
                </c:pt>
              </c:numCache>
            </c:numRef>
          </c:yVal>
          <c:smooth val="1"/>
          <c:extLst>
            <c:ext xmlns:c16="http://schemas.microsoft.com/office/drawing/2014/chart" uri="{C3380CC4-5D6E-409C-BE32-E72D297353CC}">
              <c16:uniqueId val="{00000096-AE2E-4167-9037-7A0E2914D06D}"/>
            </c:ext>
          </c:extLst>
        </c:ser>
        <c:ser>
          <c:idx val="151"/>
          <c:order val="151"/>
          <c:spPr>
            <a:ln w="19050" cap="rnd">
              <a:solidFill>
                <a:schemeClr val="accent2">
                  <a:lumMod val="70000"/>
                </a:schemeClr>
              </a:solidFill>
              <a:round/>
            </a:ln>
            <a:effectLst/>
          </c:spPr>
          <c:marker>
            <c:symbol val="none"/>
          </c:marker>
          <c:xVal>
            <c:numRef>
              <c:f>Rauscher!$EV$1:$FS$1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Rauscher!$EV$158:$FS$158</c:f>
              <c:numCache>
                <c:formatCode>0E+00</c:formatCode>
                <c:ptCount val="24"/>
                <c:pt idx="0">
                  <c:v>5.7223566276556772E-289</c:v>
                </c:pt>
                <c:pt idx="1">
                  <c:v>1.531775126292809E-191</c:v>
                </c:pt>
                <c:pt idx="2">
                  <c:v>6.9769465944655396E-143</c:v>
                </c:pt>
                <c:pt idx="3">
                  <c:v>2.6632197368690102E-94</c:v>
                </c:pt>
                <c:pt idx="4">
                  <c:v>4.5807663571169172E-70</c:v>
                </c:pt>
                <c:pt idx="5">
                  <c:v>1.4768509569201424E-55</c:v>
                </c:pt>
                <c:pt idx="6">
                  <c:v>6.6029878446242529E-46</c:v>
                </c:pt>
                <c:pt idx="7">
                  <c:v>4.9808441721382749E-39</c:v>
                </c:pt>
                <c:pt idx="8">
                  <c:v>6.9791416915344715E-34</c:v>
                </c:pt>
                <c:pt idx="9">
                  <c:v>6.8795987049770989E-30</c:v>
                </c:pt>
                <c:pt idx="10">
                  <c:v>1.0600314966048439E-26</c:v>
                </c:pt>
                <c:pt idx="11">
                  <c:v>3.3912326052868374E-17</c:v>
                </c:pt>
                <c:pt idx="12">
                  <c:v>1.6886409751374676E-12</c:v>
                </c:pt>
                <c:pt idx="13">
                  <c:v>1.0302082257691263E-9</c:v>
                </c:pt>
                <c:pt idx="14">
                  <c:v>7.0467405827710622E-8</c:v>
                </c:pt>
                <c:pt idx="15">
                  <c:v>1.3904796191963322E-6</c:v>
                </c:pt>
                <c:pt idx="16">
                  <c:v>1.2672844424672432E-5</c:v>
                </c:pt>
                <c:pt idx="17">
                  <c:v>6.9221864764797632E-5</c:v>
                </c:pt>
                <c:pt idx="18">
                  <c:v>2.6478015897901929E-4</c:v>
                </c:pt>
                <c:pt idx="19">
                  <c:v>1.9099902017830925E-3</c:v>
                </c:pt>
                <c:pt idx="20">
                  <c:v>7.5580405742726557E-3</c:v>
                </c:pt>
                <c:pt idx="21">
                  <c:v>2.0642866155132257E-2</c:v>
                </c:pt>
                <c:pt idx="22">
                  <c:v>4.4166216848712865E-2</c:v>
                </c:pt>
                <c:pt idx="23">
                  <c:v>7.9816587248009926E-2</c:v>
                </c:pt>
              </c:numCache>
            </c:numRef>
          </c:yVal>
          <c:smooth val="1"/>
          <c:extLst>
            <c:ext xmlns:c16="http://schemas.microsoft.com/office/drawing/2014/chart" uri="{C3380CC4-5D6E-409C-BE32-E72D297353CC}">
              <c16:uniqueId val="{00000097-AE2E-4167-9037-7A0E2914D06D}"/>
            </c:ext>
          </c:extLst>
        </c:ser>
        <c:ser>
          <c:idx val="152"/>
          <c:order val="152"/>
          <c:spPr>
            <a:ln w="19050" cap="rnd">
              <a:solidFill>
                <a:schemeClr val="accent3">
                  <a:lumMod val="70000"/>
                </a:schemeClr>
              </a:solidFill>
              <a:round/>
            </a:ln>
            <a:effectLst/>
          </c:spPr>
          <c:marker>
            <c:symbol val="none"/>
          </c:marker>
          <c:xVal>
            <c:numRef>
              <c:f>Rauscher!$EV$1:$FS$1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Rauscher!$EV$159:$FS$159</c:f>
              <c:numCache>
                <c:formatCode>0E+00</c:formatCode>
                <c:ptCount val="24"/>
                <c:pt idx="0">
                  <c:v>2.2573066353909495E-289</c:v>
                </c:pt>
                <c:pt idx="1">
                  <c:v>8.2339896448970765E-192</c:v>
                </c:pt>
                <c:pt idx="2">
                  <c:v>4.3780481637697302E-143</c:v>
                </c:pt>
                <c:pt idx="3">
                  <c:v>1.9508414288651563E-94</c:v>
                </c:pt>
                <c:pt idx="4">
                  <c:v>3.6253757603163448E-70</c:v>
                </c:pt>
                <c:pt idx="5">
                  <c:v>1.2243666857312234E-55</c:v>
                </c:pt>
                <c:pt idx="6">
                  <c:v>5.6461875468738038E-46</c:v>
                </c:pt>
                <c:pt idx="7">
                  <c:v>4.354293838953743E-39</c:v>
                </c:pt>
                <c:pt idx="8">
                  <c:v>6.203214170561229E-34</c:v>
                </c:pt>
                <c:pt idx="9">
                  <c:v>6.1940948637906072E-30</c:v>
                </c:pt>
                <c:pt idx="10">
                  <c:v>9.6430297088692744E-27</c:v>
                </c:pt>
                <c:pt idx="11">
                  <c:v>3.1819421593367645E-17</c:v>
                </c:pt>
                <c:pt idx="12">
                  <c:v>1.6091332478316885E-12</c:v>
                </c:pt>
                <c:pt idx="13">
                  <c:v>9.9085861157670017E-10</c:v>
                </c:pt>
                <c:pt idx="14">
                  <c:v>6.8196635957921165E-8</c:v>
                </c:pt>
                <c:pt idx="15">
                  <c:v>1.3516345705955585E-6</c:v>
                </c:pt>
                <c:pt idx="16">
                  <c:v>1.2359723730060041E-5</c:v>
                </c:pt>
                <c:pt idx="17">
                  <c:v>6.7685860059842789E-5</c:v>
                </c:pt>
                <c:pt idx="18">
                  <c:v>2.5943949691324128E-4</c:v>
                </c:pt>
                <c:pt idx="19">
                  <c:v>1.8772658979355338E-3</c:v>
                </c:pt>
                <c:pt idx="20">
                  <c:v>7.4449857053491405E-3</c:v>
                </c:pt>
                <c:pt idx="21">
                  <c:v>2.0367824493890713E-2</c:v>
                </c:pt>
                <c:pt idx="22">
                  <c:v>4.3633981829339433E-2</c:v>
                </c:pt>
                <c:pt idx="23">
                  <c:v>7.8936124363340743E-2</c:v>
                </c:pt>
              </c:numCache>
            </c:numRef>
          </c:yVal>
          <c:smooth val="1"/>
          <c:extLst>
            <c:ext xmlns:c16="http://schemas.microsoft.com/office/drawing/2014/chart" uri="{C3380CC4-5D6E-409C-BE32-E72D297353CC}">
              <c16:uniqueId val="{00000098-AE2E-4167-9037-7A0E2914D06D}"/>
            </c:ext>
          </c:extLst>
        </c:ser>
        <c:ser>
          <c:idx val="153"/>
          <c:order val="153"/>
          <c:spPr>
            <a:ln w="19050" cap="rnd">
              <a:solidFill>
                <a:schemeClr val="accent4">
                  <a:lumMod val="70000"/>
                </a:schemeClr>
              </a:solidFill>
              <a:round/>
            </a:ln>
            <a:effectLst/>
          </c:spPr>
          <c:marker>
            <c:symbol val="none"/>
          </c:marker>
          <c:xVal>
            <c:numRef>
              <c:f>Rauscher!$EV$1:$FS$1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Rauscher!$EV$160:$FS$160</c:f>
              <c:numCache>
                <c:formatCode>0E+00</c:formatCode>
                <c:ptCount val="24"/>
                <c:pt idx="0">
                  <c:v>1.1235731853848787E-289</c:v>
                </c:pt>
                <c:pt idx="1">
                  <c:v>5.1691706948416273E-192</c:v>
                </c:pt>
                <c:pt idx="2">
                  <c:v>3.0866754423518868E-143</c:v>
                </c:pt>
                <c:pt idx="3">
                  <c:v>1.5446577800208465E-94</c:v>
                </c:pt>
                <c:pt idx="4">
                  <c:v>3.0420284423404669E-70</c:v>
                </c:pt>
                <c:pt idx="5">
                  <c:v>1.0637552346072126E-55</c:v>
                </c:pt>
                <c:pt idx="6">
                  <c:v>5.0207139748481485E-46</c:v>
                </c:pt>
                <c:pt idx="7">
                  <c:v>3.9366598966789679E-39</c:v>
                </c:pt>
                <c:pt idx="8">
                  <c:v>5.6784123342904494E-34</c:v>
                </c:pt>
                <c:pt idx="9">
                  <c:v>5.7251647878053457E-30</c:v>
                </c:pt>
                <c:pt idx="10">
                  <c:v>8.9822189160534187E-27</c:v>
                </c:pt>
                <c:pt idx="11">
                  <c:v>3.0334887354737347E-17</c:v>
                </c:pt>
                <c:pt idx="12">
                  <c:v>1.5519656384925271E-12</c:v>
                </c:pt>
                <c:pt idx="13">
                  <c:v>9.6233387551518641E-10</c:v>
                </c:pt>
                <c:pt idx="14">
                  <c:v>6.654156834197188E-8</c:v>
                </c:pt>
                <c:pt idx="15">
                  <c:v>1.3232118093296511E-6</c:v>
                </c:pt>
                <c:pt idx="16">
                  <c:v>1.212994516778362E-5</c:v>
                </c:pt>
                <c:pt idx="17">
                  <c:v>6.6556124273079692E-5</c:v>
                </c:pt>
                <c:pt idx="18">
                  <c:v>2.5550427096094507E-4</c:v>
                </c:pt>
                <c:pt idx="19">
                  <c:v>1.8530872118620958E-3</c:v>
                </c:pt>
                <c:pt idx="20">
                  <c:v>7.3612901239934895E-3</c:v>
                </c:pt>
                <c:pt idx="21">
                  <c:v>2.0163908083073737E-2</c:v>
                </c:pt>
                <c:pt idx="22">
                  <c:v>4.3238927221161967E-2</c:v>
                </c:pt>
                <c:pt idx="23">
                  <c:v>7.8281990939651935E-2</c:v>
                </c:pt>
              </c:numCache>
            </c:numRef>
          </c:yVal>
          <c:smooth val="1"/>
          <c:extLst>
            <c:ext xmlns:c16="http://schemas.microsoft.com/office/drawing/2014/chart" uri="{C3380CC4-5D6E-409C-BE32-E72D297353CC}">
              <c16:uniqueId val="{00000099-AE2E-4167-9037-7A0E2914D06D}"/>
            </c:ext>
          </c:extLst>
        </c:ser>
        <c:ser>
          <c:idx val="154"/>
          <c:order val="154"/>
          <c:spPr>
            <a:ln w="19050" cap="rnd">
              <a:solidFill>
                <a:schemeClr val="accent5">
                  <a:lumMod val="70000"/>
                </a:schemeClr>
              </a:solidFill>
              <a:round/>
            </a:ln>
            <a:effectLst/>
          </c:spPr>
          <c:marker>
            <c:symbol val="none"/>
          </c:marker>
          <c:xVal>
            <c:numRef>
              <c:f>Rauscher!$EV$1:$FS$1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Rauscher!$EV$161:$FS$161</c:f>
              <c:numCache>
                <c:formatCode>0E+00</c:formatCode>
                <c:ptCount val="24"/>
                <c:pt idx="0">
                  <c:v>4.3316946579477727E-291</c:v>
                </c:pt>
                <c:pt idx="1">
                  <c:v>5.8867578675166991E-193</c:v>
                </c:pt>
                <c:pt idx="2">
                  <c:v>6.0415125359224282E-144</c:v>
                </c:pt>
                <c:pt idx="3">
                  <c:v>5.1962065421921458E-95</c:v>
                </c:pt>
                <c:pt idx="4">
                  <c:v>1.3415816423761324E-70</c:v>
                </c:pt>
                <c:pt idx="5">
                  <c:v>5.5189361715169467E-56</c:v>
                </c:pt>
                <c:pt idx="6">
                  <c:v>2.9028127692839999E-46</c:v>
                </c:pt>
                <c:pt idx="7">
                  <c:v>2.4591292557078465E-39</c:v>
                </c:pt>
                <c:pt idx="8">
                  <c:v>3.7590692220385702E-34</c:v>
                </c:pt>
                <c:pt idx="9">
                  <c:v>3.9649831002863545E-30</c:v>
                </c:pt>
                <c:pt idx="10">
                  <c:v>6.4493648397223549E-27</c:v>
                </c:pt>
                <c:pt idx="11">
                  <c:v>2.427255979439708E-17</c:v>
                </c:pt>
                <c:pt idx="12">
                  <c:v>1.310917122464776E-12</c:v>
                </c:pt>
                <c:pt idx="13">
                  <c:v>8.3971299327040845E-10</c:v>
                </c:pt>
                <c:pt idx="14">
                  <c:v>5.9334339020781337E-8</c:v>
                </c:pt>
                <c:pt idx="15">
                  <c:v>1.1982913587833128E-6</c:v>
                </c:pt>
                <c:pt idx="16">
                  <c:v>1.1113014588475803E-5</c:v>
                </c:pt>
                <c:pt idx="17">
                  <c:v>6.1529170610915559E-5</c:v>
                </c:pt>
                <c:pt idx="18">
                  <c:v>2.3791794134880214E-4</c:v>
                </c:pt>
                <c:pt idx="19">
                  <c:v>1.7443309094256271E-3</c:v>
                </c:pt>
                <c:pt idx="20">
                  <c:v>6.9830788139265696E-3</c:v>
                </c:pt>
                <c:pt idx="21">
                  <c:v>1.9239231124986357E-2</c:v>
                </c:pt>
                <c:pt idx="22">
                  <c:v>4.1442687246244746E-2</c:v>
                </c:pt>
                <c:pt idx="23">
                  <c:v>7.5301366356730889E-2</c:v>
                </c:pt>
              </c:numCache>
            </c:numRef>
          </c:yVal>
          <c:smooth val="1"/>
          <c:extLst>
            <c:ext xmlns:c16="http://schemas.microsoft.com/office/drawing/2014/chart" uri="{C3380CC4-5D6E-409C-BE32-E72D297353CC}">
              <c16:uniqueId val="{0000009A-AE2E-4167-9037-7A0E2914D06D}"/>
            </c:ext>
          </c:extLst>
        </c:ser>
        <c:ser>
          <c:idx val="155"/>
          <c:order val="155"/>
          <c:spPr>
            <a:ln w="19050" cap="rnd">
              <a:solidFill>
                <a:schemeClr val="accent6">
                  <a:lumMod val="70000"/>
                </a:schemeClr>
              </a:solidFill>
              <a:round/>
            </a:ln>
            <a:effectLst/>
          </c:spPr>
          <c:marker>
            <c:symbol val="none"/>
          </c:marker>
          <c:xVal>
            <c:numRef>
              <c:f>Rauscher!$EV$1:$FS$1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Rauscher!$EV$162:$FS$162</c:f>
              <c:numCache>
                <c:formatCode>0E+00</c:formatCode>
                <c:ptCount val="24"/>
                <c:pt idx="0">
                  <c:v>3.4329783090979E-291</c:v>
                </c:pt>
                <c:pt idx="1">
                  <c:v>5.0406821519056857E-193</c:v>
                </c:pt>
                <c:pt idx="2">
                  <c:v>5.377232061871609E-144</c:v>
                </c:pt>
                <c:pt idx="3">
                  <c:v>4.8072804839265675E-95</c:v>
                </c:pt>
                <c:pt idx="4">
                  <c:v>1.2654067382844882E-70</c:v>
                </c:pt>
                <c:pt idx="5">
                  <c:v>5.266333942275368E-56</c:v>
                </c:pt>
                <c:pt idx="6">
                  <c:v>2.7914640539523621E-46</c:v>
                </c:pt>
                <c:pt idx="7">
                  <c:v>2.3779042630589598E-39</c:v>
                </c:pt>
                <c:pt idx="8">
                  <c:v>3.6500038927993918E-34</c:v>
                </c:pt>
                <c:pt idx="9">
                  <c:v>3.8623741480096475E-30</c:v>
                </c:pt>
                <c:pt idx="10">
                  <c:v>6.2986857856538839E-27</c:v>
                </c:pt>
                <c:pt idx="11">
                  <c:v>2.3889583021324787E-17</c:v>
                </c:pt>
                <c:pt idx="12">
                  <c:v>1.2952339567717635E-12</c:v>
                </c:pt>
                <c:pt idx="13">
                  <c:v>8.3159497505455634E-10</c:v>
                </c:pt>
                <c:pt idx="14">
                  <c:v>5.8851710534436461E-8</c:v>
                </c:pt>
                <c:pt idx="15">
                  <c:v>1.1898587475812857E-6</c:v>
                </c:pt>
                <c:pt idx="16">
                  <c:v>1.1043960987822276E-5</c:v>
                </c:pt>
                <c:pt idx="17">
                  <c:v>6.1186278578412271E-5</c:v>
                </c:pt>
                <c:pt idx="18">
                  <c:v>2.3671412386975902E-4</c:v>
                </c:pt>
                <c:pt idx="19">
                  <c:v>1.7368481637009337E-3</c:v>
                </c:pt>
                <c:pt idx="20">
                  <c:v>6.9569666329375567E-3</c:v>
                </c:pt>
                <c:pt idx="21">
                  <c:v>1.9175234694892108E-2</c:v>
                </c:pt>
                <c:pt idx="22">
                  <c:v>4.1318151552789714E-2</c:v>
                </c:pt>
                <c:pt idx="23">
                  <c:v>7.5094448517777412E-2</c:v>
                </c:pt>
              </c:numCache>
            </c:numRef>
          </c:yVal>
          <c:smooth val="1"/>
          <c:extLst>
            <c:ext xmlns:c16="http://schemas.microsoft.com/office/drawing/2014/chart" uri="{C3380CC4-5D6E-409C-BE32-E72D297353CC}">
              <c16:uniqueId val="{0000009B-AE2E-4167-9037-7A0E2914D06D}"/>
            </c:ext>
          </c:extLst>
        </c:ser>
        <c:ser>
          <c:idx val="156"/>
          <c:order val="156"/>
          <c:spPr>
            <a:ln w="19050" cap="rnd">
              <a:solidFill>
                <a:schemeClr val="accent1">
                  <a:lumMod val="50000"/>
                  <a:lumOff val="50000"/>
                </a:schemeClr>
              </a:solidFill>
              <a:round/>
            </a:ln>
            <a:effectLst/>
          </c:spPr>
          <c:marker>
            <c:symbol val="none"/>
          </c:marker>
          <c:xVal>
            <c:numRef>
              <c:f>Rauscher!$EV$1:$FS$1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Rauscher!$EV$163:$FS$163</c:f>
              <c:numCache>
                <c:formatCode>0E+00</c:formatCode>
                <c:ptCount val="24"/>
                <c:pt idx="0">
                  <c:v>8.5064575119184972E-292</c:v>
                </c:pt>
                <c:pt idx="1">
                  <c:v>1.986856444846854E-193</c:v>
                </c:pt>
                <c:pt idx="2">
                  <c:v>2.6732261753964427E-144</c:v>
                </c:pt>
                <c:pt idx="3">
                  <c:v>3.0142282568006219E-95</c:v>
                </c:pt>
                <c:pt idx="4">
                  <c:v>8.9105947400973103E-71</c:v>
                </c:pt>
                <c:pt idx="5">
                  <c:v>3.9758031066320893E-56</c:v>
                </c:pt>
                <c:pt idx="6">
                  <c:v>2.2075394008624124E-46</c:v>
                </c:pt>
                <c:pt idx="7">
                  <c:v>1.9438858285230164E-39</c:v>
                </c:pt>
                <c:pt idx="8">
                  <c:v>3.0589310576375988E-34</c:v>
                </c:pt>
                <c:pt idx="9">
                  <c:v>3.3001272177796561E-30</c:v>
                </c:pt>
                <c:pt idx="10">
                  <c:v>5.4657060023177291E-27</c:v>
                </c:pt>
                <c:pt idx="11">
                  <c:v>2.1715250469652962E-17</c:v>
                </c:pt>
                <c:pt idx="12">
                  <c:v>1.2049928504464442E-12</c:v>
                </c:pt>
                <c:pt idx="13">
                  <c:v>7.845056755180633E-10</c:v>
                </c:pt>
                <c:pt idx="14">
                  <c:v>5.6037056356209057E-8</c:v>
                </c:pt>
                <c:pt idx="15">
                  <c:v>1.1404903738183326E-6</c:v>
                </c:pt>
                <c:pt idx="16">
                  <c:v>1.0638516578516475E-5</c:v>
                </c:pt>
                <c:pt idx="17">
                  <c:v>5.9168457342326743E-5</c:v>
                </c:pt>
                <c:pt idx="18">
                  <c:v>2.2961717781403842E-4</c:v>
                </c:pt>
                <c:pt idx="19">
                  <c:v>1.6926144810726579E-3</c:v>
                </c:pt>
                <c:pt idx="20">
                  <c:v>6.8023052241295559E-3</c:v>
                </c:pt>
                <c:pt idx="21">
                  <c:v>1.8795629700244693E-2</c:v>
                </c:pt>
                <c:pt idx="22">
                  <c:v>4.0578601387481129E-2</c:v>
                </c:pt>
                <c:pt idx="23">
                  <c:v>7.3864543908257932E-2</c:v>
                </c:pt>
              </c:numCache>
            </c:numRef>
          </c:yVal>
          <c:smooth val="1"/>
          <c:extLst>
            <c:ext xmlns:c16="http://schemas.microsoft.com/office/drawing/2014/chart" uri="{C3380CC4-5D6E-409C-BE32-E72D297353CC}">
              <c16:uniqueId val="{0000009C-AE2E-4167-9037-7A0E2914D06D}"/>
            </c:ext>
          </c:extLst>
        </c:ser>
        <c:ser>
          <c:idx val="157"/>
          <c:order val="157"/>
          <c:spPr>
            <a:ln w="19050" cap="rnd">
              <a:solidFill>
                <a:schemeClr val="accent2">
                  <a:lumMod val="50000"/>
                  <a:lumOff val="50000"/>
                </a:schemeClr>
              </a:solidFill>
              <a:round/>
            </a:ln>
            <a:effectLst/>
          </c:spPr>
          <c:marker>
            <c:symbol val="none"/>
          </c:marker>
          <c:xVal>
            <c:numRef>
              <c:f>Rauscher!$EV$1:$FS$1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Rauscher!$EV$164:$FS$164</c:f>
              <c:numCache>
                <c:formatCode>0E+00</c:formatCode>
                <c:ptCount val="24"/>
                <c:pt idx="0">
                  <c:v>2.6595691056639308E-292</c:v>
                </c:pt>
                <c:pt idx="1">
                  <c:v>9.1459455982777408E-194</c:v>
                </c:pt>
                <c:pt idx="2">
                  <c:v>1.4931299963977295E-144</c:v>
                </c:pt>
                <c:pt idx="3">
                  <c:v>2.0428564175344402E-95</c:v>
                </c:pt>
                <c:pt idx="4">
                  <c:v>6.6522458932322585E-71</c:v>
                </c:pt>
                <c:pt idx="5">
                  <c:v>3.1454762328366631E-56</c:v>
                </c:pt>
                <c:pt idx="6">
                  <c:v>1.8153900936897818E-46</c:v>
                </c:pt>
                <c:pt idx="7">
                  <c:v>1.6433581436278669E-39</c:v>
                </c:pt>
                <c:pt idx="8">
                  <c:v>2.6401653937310641E-34</c:v>
                </c:pt>
                <c:pt idx="9">
                  <c:v>2.8946236746727444E-30</c:v>
                </c:pt>
                <c:pt idx="10">
                  <c:v>4.8563243073752701E-27</c:v>
                </c:pt>
                <c:pt idx="11">
                  <c:v>2.0055163878285831E-17</c:v>
                </c:pt>
                <c:pt idx="12">
                  <c:v>1.134607947612471E-12</c:v>
                </c:pt>
                <c:pt idx="13">
                  <c:v>7.4730420936489696E-10</c:v>
                </c:pt>
                <c:pt idx="14">
                  <c:v>5.3794347477740088E-8</c:v>
                </c:pt>
                <c:pt idx="15">
                  <c:v>1.100912868945401E-6</c:v>
                </c:pt>
                <c:pt idx="16">
                  <c:v>1.0311987895937203E-5</c:v>
                </c:pt>
                <c:pt idx="17">
                  <c:v>5.7537576160626419E-5</c:v>
                </c:pt>
                <c:pt idx="18">
                  <c:v>2.2386473657390945E-4</c:v>
                </c:pt>
                <c:pt idx="19">
                  <c:v>1.6566065019340296E-3</c:v>
                </c:pt>
                <c:pt idx="20">
                  <c:v>6.676016810351188E-3</c:v>
                </c:pt>
                <c:pt idx="21">
                  <c:v>1.8484945924824199E-2</c:v>
                </c:pt>
                <c:pt idx="22">
                  <c:v>3.9972229910333126E-2</c:v>
                </c:pt>
                <c:pt idx="23">
                  <c:v>7.2854657625492911E-2</c:v>
                </c:pt>
              </c:numCache>
            </c:numRef>
          </c:yVal>
          <c:smooth val="1"/>
          <c:extLst>
            <c:ext xmlns:c16="http://schemas.microsoft.com/office/drawing/2014/chart" uri="{C3380CC4-5D6E-409C-BE32-E72D297353CC}">
              <c16:uniqueId val="{0000009D-AE2E-4167-9037-7A0E2914D06D}"/>
            </c:ext>
          </c:extLst>
        </c:ser>
        <c:ser>
          <c:idx val="158"/>
          <c:order val="158"/>
          <c:spPr>
            <a:ln w="19050" cap="rnd">
              <a:solidFill>
                <a:schemeClr val="accent3">
                  <a:lumMod val="50000"/>
                  <a:lumOff val="50000"/>
                </a:schemeClr>
              </a:solidFill>
              <a:round/>
            </a:ln>
            <a:effectLst/>
          </c:spPr>
          <c:marker>
            <c:symbol val="none"/>
          </c:marker>
          <c:xVal>
            <c:numRef>
              <c:f>Rauscher!$EV$1:$FS$1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Rauscher!$EV$165:$FS$165</c:f>
              <c:numCache>
                <c:formatCode>0E+00</c:formatCode>
                <c:ptCount val="24"/>
                <c:pt idx="0">
                  <c:v>4.649447409154381E-293</c:v>
                </c:pt>
                <c:pt idx="1">
                  <c:v>2.8563935727194894E-194</c:v>
                </c:pt>
                <c:pt idx="2">
                  <c:v>6.2328509334239945E-145</c:v>
                </c:pt>
                <c:pt idx="3">
                  <c:v>1.1397947435066114E-95</c:v>
                </c:pt>
                <c:pt idx="4">
                  <c:v>4.2909844813224345E-71</c:v>
                </c:pt>
                <c:pt idx="5">
                  <c:v>2.2134767459022613E-56</c:v>
                </c:pt>
                <c:pt idx="6">
                  <c:v>1.3538122961691487E-46</c:v>
                </c:pt>
                <c:pt idx="7">
                  <c:v>1.2773816397084149E-39</c:v>
                </c:pt>
                <c:pt idx="8">
                  <c:v>2.1169936186648627E-34</c:v>
                </c:pt>
                <c:pt idx="9">
                  <c:v>2.3778283375322754E-30</c:v>
                </c:pt>
                <c:pt idx="10">
                  <c:v>4.0672048720051662E-27</c:v>
                </c:pt>
                <c:pt idx="11">
                  <c:v>1.7799775308740611E-17</c:v>
                </c:pt>
                <c:pt idx="12">
                  <c:v>1.0366546378946208E-12</c:v>
                </c:pt>
                <c:pt idx="13">
                  <c:v>6.9477740046924369E-10</c:v>
                </c:pt>
                <c:pt idx="14">
                  <c:v>5.0597013846512095E-8</c:v>
                </c:pt>
                <c:pt idx="15">
                  <c:v>1.0440978025746902E-6</c:v>
                </c:pt>
                <c:pt idx="16">
                  <c:v>9.8408048885366418E-6</c:v>
                </c:pt>
                <c:pt idx="17">
                  <c:v>5.5174675065349151E-5</c:v>
                </c:pt>
                <c:pt idx="18">
                  <c:v>2.1550329045568286E-4</c:v>
                </c:pt>
                <c:pt idx="19">
                  <c:v>1.6040118505225842E-3</c:v>
                </c:pt>
                <c:pt idx="20">
                  <c:v>6.4909106072912857E-3</c:v>
                </c:pt>
                <c:pt idx="21">
                  <c:v>1.8028366885863852E-2</c:v>
                </c:pt>
                <c:pt idx="22">
                  <c:v>3.907928212296842E-2</c:v>
                </c:pt>
                <c:pt idx="23">
                  <c:v>7.1365041067666807E-2</c:v>
                </c:pt>
              </c:numCache>
            </c:numRef>
          </c:yVal>
          <c:smooth val="1"/>
          <c:extLst>
            <c:ext xmlns:c16="http://schemas.microsoft.com/office/drawing/2014/chart" uri="{C3380CC4-5D6E-409C-BE32-E72D297353CC}">
              <c16:uniqueId val="{0000009E-AE2E-4167-9037-7A0E2914D06D}"/>
            </c:ext>
          </c:extLst>
        </c:ser>
        <c:ser>
          <c:idx val="159"/>
          <c:order val="159"/>
          <c:spPr>
            <a:ln w="19050" cap="rnd">
              <a:solidFill>
                <a:schemeClr val="accent4">
                  <a:lumMod val="50000"/>
                  <a:lumOff val="50000"/>
                </a:schemeClr>
              </a:solidFill>
              <a:round/>
            </a:ln>
            <a:effectLst/>
          </c:spPr>
          <c:marker>
            <c:symbol val="none"/>
          </c:marker>
          <c:xVal>
            <c:numRef>
              <c:f>Rauscher!$EV$1:$FS$1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Rauscher!$EV$166:$FS$166</c:f>
              <c:numCache>
                <c:formatCode>0E+00</c:formatCode>
                <c:ptCount val="24"/>
                <c:pt idx="0">
                  <c:v>4.1391120457872149E-293</c:v>
                </c:pt>
                <c:pt idx="1">
                  <c:v>2.6431624057382129E-194</c:v>
                </c:pt>
                <c:pt idx="2">
                  <c:v>5.8802057287442838E-145</c:v>
                </c:pt>
                <c:pt idx="3">
                  <c:v>1.0963075611530104E-95</c:v>
                </c:pt>
                <c:pt idx="4">
                  <c:v>4.1673760651356691E-71</c:v>
                </c:pt>
                <c:pt idx="5">
                  <c:v>2.1622241151993562E-56</c:v>
                </c:pt>
                <c:pt idx="6">
                  <c:v>1.327590674400087E-46</c:v>
                </c:pt>
                <c:pt idx="7">
                  <c:v>1.2561063333619532E-39</c:v>
                </c:pt>
                <c:pt idx="8">
                  <c:v>2.0860527317899476E-34</c:v>
                </c:pt>
                <c:pt idx="9">
                  <c:v>2.3468548517920284E-30</c:v>
                </c:pt>
                <c:pt idx="10">
                  <c:v>4.0194051025169102E-27</c:v>
                </c:pt>
                <c:pt idx="11">
                  <c:v>1.7658761717394975E-17</c:v>
                </c:pt>
                <c:pt idx="12">
                  <c:v>1.0304331434655323E-12</c:v>
                </c:pt>
                <c:pt idx="13">
                  <c:v>6.9140960155380343E-10</c:v>
                </c:pt>
                <c:pt idx="14">
                  <c:v>5.0390725166572278E-8</c:v>
                </c:pt>
                <c:pt idx="15">
                  <c:v>1.0404157144910164E-6</c:v>
                </c:pt>
                <c:pt idx="16">
                  <c:v>9.8101656834657527E-6</c:v>
                </c:pt>
                <c:pt idx="17">
                  <c:v>5.5020623155539816E-5</c:v>
                </c:pt>
                <c:pt idx="18">
                  <c:v>2.1495701667647571E-4</c:v>
                </c:pt>
                <c:pt idx="19">
                  <c:v>1.6005649140293896E-3</c:v>
                </c:pt>
                <c:pt idx="20">
                  <c:v>6.4787518778089831E-3</c:v>
                </c:pt>
                <c:pt idx="21">
                  <c:v>1.7998325717127072E-2</c:v>
                </c:pt>
                <c:pt idx="22">
                  <c:v>3.9020452060491734E-2</c:v>
                </c:pt>
                <c:pt idx="23">
                  <c:v>7.1266796796912502E-2</c:v>
                </c:pt>
              </c:numCache>
            </c:numRef>
          </c:yVal>
          <c:smooth val="1"/>
          <c:extLst>
            <c:ext xmlns:c16="http://schemas.microsoft.com/office/drawing/2014/chart" uri="{C3380CC4-5D6E-409C-BE32-E72D297353CC}">
              <c16:uniqueId val="{0000009F-AE2E-4167-9037-7A0E2914D06D}"/>
            </c:ext>
          </c:extLst>
        </c:ser>
        <c:ser>
          <c:idx val="160"/>
          <c:order val="160"/>
          <c:spPr>
            <a:ln w="19050" cap="rnd">
              <a:solidFill>
                <a:schemeClr val="accent5">
                  <a:lumMod val="50000"/>
                  <a:lumOff val="50000"/>
                </a:schemeClr>
              </a:solidFill>
              <a:round/>
            </a:ln>
            <a:effectLst/>
          </c:spPr>
          <c:marker>
            <c:symbol val="none"/>
          </c:marker>
          <c:xVal>
            <c:numRef>
              <c:f>Rauscher!$EV$1:$FS$1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Rauscher!$EV$167:$FS$167</c:f>
              <c:numCache>
                <c:formatCode>0E+00</c:formatCode>
                <c:ptCount val="24"/>
                <c:pt idx="0">
                  <c:v>9.1300324100515034E-294</c:v>
                </c:pt>
                <c:pt idx="1">
                  <c:v>9.6402532195826118E-195</c:v>
                </c:pt>
                <c:pt idx="2">
                  <c:v>2.7577623757667639E-145</c:v>
                </c:pt>
                <c:pt idx="3">
                  <c:v>6.6114460609839112E-96</c:v>
                </c:pt>
                <c:pt idx="4">
                  <c:v>2.8498802193235535E-71</c:v>
                </c:pt>
                <c:pt idx="5">
                  <c:v>1.5945000569871481E-56</c:v>
                </c:pt>
                <c:pt idx="6">
                  <c:v>1.0295038406502809E-46</c:v>
                </c:pt>
                <c:pt idx="7">
                  <c:v>1.0096948581076834E-39</c:v>
                </c:pt>
                <c:pt idx="8">
                  <c:v>1.7226180462196702E-34</c:v>
                </c:pt>
                <c:pt idx="9">
                  <c:v>1.9790187901447089E-30</c:v>
                </c:pt>
                <c:pt idx="10">
                  <c:v>3.4467155928897377E-27</c:v>
                </c:pt>
                <c:pt idx="11">
                  <c:v>1.5923695397396143E-17</c:v>
                </c:pt>
                <c:pt idx="12">
                  <c:v>9.5284751801736143E-13</c:v>
                </c:pt>
                <c:pt idx="13">
                  <c:v>6.4906916509360047E-10</c:v>
                </c:pt>
                <c:pt idx="14">
                  <c:v>4.7783083187487608E-8</c:v>
                </c:pt>
                <c:pt idx="15">
                  <c:v>9.9368894027587314E-7</c:v>
                </c:pt>
                <c:pt idx="16">
                  <c:v>9.4201949244010166E-6</c:v>
                </c:pt>
                <c:pt idx="17">
                  <c:v>5.3055333337244999E-5</c:v>
                </c:pt>
                <c:pt idx="18">
                  <c:v>2.0797501535780818E-4</c:v>
                </c:pt>
                <c:pt idx="19">
                  <c:v>1.5563842457524193E-3</c:v>
                </c:pt>
                <c:pt idx="20">
                  <c:v>6.3225879228945821E-3</c:v>
                </c:pt>
                <c:pt idx="21">
                  <c:v>1.7611876597906966E-2</c:v>
                </c:pt>
                <c:pt idx="22">
                  <c:v>3.8262718354797783E-2</c:v>
                </c:pt>
                <c:pt idx="23">
                  <c:v>7.0000116350108582E-2</c:v>
                </c:pt>
              </c:numCache>
            </c:numRef>
          </c:yVal>
          <c:smooth val="1"/>
          <c:extLst>
            <c:ext xmlns:c16="http://schemas.microsoft.com/office/drawing/2014/chart" uri="{C3380CC4-5D6E-409C-BE32-E72D297353CC}">
              <c16:uniqueId val="{000000A0-AE2E-4167-9037-7A0E2914D06D}"/>
            </c:ext>
          </c:extLst>
        </c:ser>
        <c:ser>
          <c:idx val="161"/>
          <c:order val="161"/>
          <c:spPr>
            <a:ln w="19050" cap="rnd">
              <a:solidFill>
                <a:schemeClr val="accent6">
                  <a:lumMod val="50000"/>
                  <a:lumOff val="50000"/>
                </a:schemeClr>
              </a:solidFill>
              <a:round/>
            </a:ln>
            <a:effectLst/>
          </c:spPr>
          <c:marker>
            <c:symbol val="none"/>
          </c:marker>
          <c:xVal>
            <c:numRef>
              <c:f>Rauscher!$EV$1:$FS$1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Rauscher!$EV$168:$FS$168</c:f>
              <c:numCache>
                <c:formatCode>0E+00</c:formatCode>
                <c:ptCount val="24"/>
                <c:pt idx="0">
                  <c:v>3.2063291868860842E-294</c:v>
                </c:pt>
                <c:pt idx="1">
                  <c:v>4.7953891318989181E-195</c:v>
                </c:pt>
                <c:pt idx="2">
                  <c:v>1.6326461449618124E-145</c:v>
                </c:pt>
                <c:pt idx="3">
                  <c:v>4.6583433538839022E-96</c:v>
                </c:pt>
                <c:pt idx="4">
                  <c:v>2.1905922650850682E-71</c:v>
                </c:pt>
                <c:pt idx="5">
                  <c:v>1.2913364967749939E-56</c:v>
                </c:pt>
                <c:pt idx="6">
                  <c:v>8.6330214501936953E-47</c:v>
                </c:pt>
                <c:pt idx="7">
                  <c:v>8.680104758153842E-40</c:v>
                </c:pt>
                <c:pt idx="8">
                  <c:v>1.5087726206995921E-34</c:v>
                </c:pt>
                <c:pt idx="9">
                  <c:v>1.7586714115733245E-30</c:v>
                </c:pt>
                <c:pt idx="10">
                  <c:v>3.0987049259954996E-27</c:v>
                </c:pt>
                <c:pt idx="11">
                  <c:v>1.482308494721531E-17</c:v>
                </c:pt>
                <c:pt idx="12">
                  <c:v>9.0256424351730857E-13</c:v>
                </c:pt>
                <c:pt idx="13">
                  <c:v>6.2127186109238121E-10</c:v>
                </c:pt>
                <c:pt idx="14">
                  <c:v>4.6056281132496228E-8</c:v>
                </c:pt>
                <c:pt idx="15">
                  <c:v>9.625541021575251E-7</c:v>
                </c:pt>
                <c:pt idx="16">
                  <c:v>9.1591374906194127E-6</c:v>
                </c:pt>
                <c:pt idx="17">
                  <c:v>5.1734914221636548E-5</c:v>
                </c:pt>
                <c:pt idx="18">
                  <c:v>2.0327026268553435E-4</c:v>
                </c:pt>
                <c:pt idx="19">
                  <c:v>1.5264813607897612E-3</c:v>
                </c:pt>
                <c:pt idx="20">
                  <c:v>6.2165517648393532E-3</c:v>
                </c:pt>
                <c:pt idx="21">
                  <c:v>1.7348834685180038E-2</c:v>
                </c:pt>
                <c:pt idx="22">
                  <c:v>3.7745961651997006E-2</c:v>
                </c:pt>
                <c:pt idx="23">
                  <c:v>6.9134915116513082E-2</c:v>
                </c:pt>
              </c:numCache>
            </c:numRef>
          </c:yVal>
          <c:smooth val="1"/>
          <c:extLst>
            <c:ext xmlns:c16="http://schemas.microsoft.com/office/drawing/2014/chart" uri="{C3380CC4-5D6E-409C-BE32-E72D297353CC}">
              <c16:uniqueId val="{000000A1-AE2E-4167-9037-7A0E2914D06D}"/>
            </c:ext>
          </c:extLst>
        </c:ser>
        <c:ser>
          <c:idx val="162"/>
          <c:order val="162"/>
          <c:spPr>
            <a:ln w="19050" cap="rnd">
              <a:solidFill>
                <a:schemeClr val="accent1"/>
              </a:solidFill>
              <a:round/>
            </a:ln>
            <a:effectLst/>
          </c:spPr>
          <c:marker>
            <c:symbol val="none"/>
          </c:marker>
          <c:xVal>
            <c:numRef>
              <c:f>Rauscher!$EV$1:$FS$1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Rauscher!$EV$169:$FS$169</c:f>
              <c:numCache>
                <c:formatCode>0E+00</c:formatCode>
                <c:ptCount val="24"/>
                <c:pt idx="0">
                  <c:v>1.9683178504481717E-295</c:v>
                </c:pt>
                <c:pt idx="1">
                  <c:v>7.4492058276218903E-196</c:v>
                </c:pt>
                <c:pt idx="2">
                  <c:v>4.0343882043585392E-146</c:v>
                </c:pt>
                <c:pt idx="3">
                  <c:v>1.8311191844986141E-96</c:v>
                </c:pt>
                <c:pt idx="4">
                  <c:v>1.0860414871924705E-71</c:v>
                </c:pt>
                <c:pt idx="5">
                  <c:v>7.3587515627665356E-57</c:v>
                </c:pt>
                <c:pt idx="6">
                  <c:v>5.3981809116120551E-47</c:v>
                </c:pt>
                <c:pt idx="7">
                  <c:v>5.7997531592584959E-40</c:v>
                </c:pt>
                <c:pt idx="8">
                  <c:v>1.0595178657266706E-34</c:v>
                </c:pt>
                <c:pt idx="9">
                  <c:v>1.2837165843484779E-30</c:v>
                </c:pt>
                <c:pt idx="10">
                  <c:v>2.3329457351169029E-27</c:v>
                </c:pt>
                <c:pt idx="11">
                  <c:v>1.2245680149716213E-17</c:v>
                </c:pt>
                <c:pt idx="12">
                  <c:v>7.8105638747021043E-13</c:v>
                </c:pt>
                <c:pt idx="13">
                  <c:v>5.5281767213323172E-10</c:v>
                </c:pt>
                <c:pt idx="14">
                  <c:v>4.1749673302336398E-8</c:v>
                </c:pt>
                <c:pt idx="15">
                  <c:v>8.8419763480307039E-7</c:v>
                </c:pt>
                <c:pt idx="16">
                  <c:v>8.4976485879430847E-6</c:v>
                </c:pt>
                <c:pt idx="17">
                  <c:v>4.8371317206874653E-5</c:v>
                </c:pt>
                <c:pt idx="18">
                  <c:v>1.9123440206324552E-4</c:v>
                </c:pt>
                <c:pt idx="19">
                  <c:v>1.4494914885446728E-3</c:v>
                </c:pt>
                <c:pt idx="20">
                  <c:v>5.9422881974768435E-3</c:v>
                </c:pt>
                <c:pt idx="21">
                  <c:v>1.6666118291198458E-2</c:v>
                </c:pt>
                <c:pt idx="22">
                  <c:v>3.6401111208134426E-2</c:v>
                </c:pt>
                <c:pt idx="23">
                  <c:v>6.6878354300268034E-2</c:v>
                </c:pt>
              </c:numCache>
            </c:numRef>
          </c:yVal>
          <c:smooth val="1"/>
          <c:extLst>
            <c:ext xmlns:c16="http://schemas.microsoft.com/office/drawing/2014/chart" uri="{C3380CC4-5D6E-409C-BE32-E72D297353CC}">
              <c16:uniqueId val="{000000A2-AE2E-4167-9037-7A0E2914D06D}"/>
            </c:ext>
          </c:extLst>
        </c:ser>
        <c:ser>
          <c:idx val="163"/>
          <c:order val="163"/>
          <c:spPr>
            <a:ln w="19050" cap="rnd">
              <a:solidFill>
                <a:schemeClr val="accent2"/>
              </a:solidFill>
              <a:round/>
            </a:ln>
            <a:effectLst/>
          </c:spPr>
          <c:marker>
            <c:symbol val="none"/>
          </c:marker>
          <c:xVal>
            <c:numRef>
              <c:f>Rauscher!$EV$1:$FS$1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Rauscher!$EV$170:$FS$170</c:f>
              <c:numCache>
                <c:formatCode>0E+00</c:formatCode>
                <c:ptCount val="24"/>
                <c:pt idx="0">
                  <c:v>2.4274999603027773E-296</c:v>
                </c:pt>
                <c:pt idx="1">
                  <c:v>1.8432032288171536E-196</c:v>
                </c:pt>
                <c:pt idx="2">
                  <c:v>1.4139711793101253E-146</c:v>
                </c:pt>
                <c:pt idx="3">
                  <c:v>9.0903186812019335E-97</c:v>
                </c:pt>
                <c:pt idx="4">
                  <c:v>6.4166555043614387E-72</c:v>
                </c:pt>
                <c:pt idx="5">
                  <c:v>4.8264336037228368E-57</c:v>
                </c:pt>
                <c:pt idx="6">
                  <c:v>3.7958544820779309E-47</c:v>
                </c:pt>
                <c:pt idx="7">
                  <c:v>4.2861915542175229E-40</c:v>
                </c:pt>
                <c:pt idx="8">
                  <c:v>8.1277494991310632E-35</c:v>
                </c:pt>
                <c:pt idx="9">
                  <c:v>1.0137506514652463E-30</c:v>
                </c:pt>
                <c:pt idx="10">
                  <c:v>1.8855871351627503E-27</c:v>
                </c:pt>
                <c:pt idx="11">
                  <c:v>1.0611207467671279E-17</c:v>
                </c:pt>
                <c:pt idx="12">
                  <c:v>7.0078410852415651E-13</c:v>
                </c:pt>
                <c:pt idx="13">
                  <c:v>5.0647236283707666E-10</c:v>
                </c:pt>
                <c:pt idx="14">
                  <c:v>3.8785991710339175E-8</c:v>
                </c:pt>
                <c:pt idx="15">
                  <c:v>8.2964281613598464E-7</c:v>
                </c:pt>
                <c:pt idx="16">
                  <c:v>8.033051798512383E-6</c:v>
                </c:pt>
                <c:pt idx="17">
                  <c:v>4.5992784948198525E-5</c:v>
                </c:pt>
                <c:pt idx="18">
                  <c:v>1.826769748621386E-4</c:v>
                </c:pt>
                <c:pt idx="19">
                  <c:v>1.3943039277804587E-3</c:v>
                </c:pt>
                <c:pt idx="20">
                  <c:v>5.744543030016638E-3</c:v>
                </c:pt>
                <c:pt idx="21">
                  <c:v>1.6171720692330589E-2</c:v>
                </c:pt>
                <c:pt idx="22">
                  <c:v>3.5423903017009012E-2</c:v>
                </c:pt>
                <c:pt idx="23">
                  <c:v>6.5234200476583001E-2</c:v>
                </c:pt>
              </c:numCache>
            </c:numRef>
          </c:yVal>
          <c:smooth val="1"/>
          <c:extLst>
            <c:ext xmlns:c16="http://schemas.microsoft.com/office/drawing/2014/chart" uri="{C3380CC4-5D6E-409C-BE32-E72D297353CC}">
              <c16:uniqueId val="{000000A3-AE2E-4167-9037-7A0E2914D06D}"/>
            </c:ext>
          </c:extLst>
        </c:ser>
        <c:ser>
          <c:idx val="164"/>
          <c:order val="164"/>
          <c:spPr>
            <a:ln w="19050" cap="rnd">
              <a:solidFill>
                <a:schemeClr val="accent3"/>
              </a:solidFill>
              <a:round/>
            </a:ln>
            <a:effectLst/>
          </c:spPr>
          <c:marker>
            <c:symbol val="none"/>
          </c:marker>
          <c:xVal>
            <c:numRef>
              <c:f>Rauscher!$EV$1:$FS$1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Rauscher!$EV$171:$FS$171</c:f>
              <c:numCache>
                <c:formatCode>0E+00</c:formatCode>
                <c:ptCount val="24"/>
                <c:pt idx="0">
                  <c:v>9.5761323288935004E-297</c:v>
                </c:pt>
                <c:pt idx="1">
                  <c:v>9.9084060425158976E-197</c:v>
                </c:pt>
                <c:pt idx="2">
                  <c:v>8.8730098416440524E-147</c:v>
                </c:pt>
                <c:pt idx="3">
                  <c:v>6.6590050965373648E-97</c:v>
                </c:pt>
                <c:pt idx="4">
                  <c:v>5.0785400148242282E-72</c:v>
                </c:pt>
                <c:pt idx="5">
                  <c:v>4.001441214074654E-57</c:v>
                </c:pt>
                <c:pt idx="6">
                  <c:v>3.2459335621612051E-47</c:v>
                </c:pt>
                <c:pt idx="7">
                  <c:v>3.7471547054320843E-40</c:v>
                </c:pt>
                <c:pt idx="8">
                  <c:v>7.224375974863232E-35</c:v>
                </c:pt>
                <c:pt idx="9">
                  <c:v>9.1276958883827979E-31</c:v>
                </c:pt>
                <c:pt idx="10">
                  <c:v>1.7153652626600793E-27</c:v>
                </c:pt>
                <c:pt idx="11">
                  <c:v>9.9566852167668726E-18</c:v>
                </c:pt>
                <c:pt idx="12">
                  <c:v>6.6781197029241102E-13</c:v>
                </c:pt>
                <c:pt idx="13">
                  <c:v>4.8714437953456192E-10</c:v>
                </c:pt>
                <c:pt idx="14">
                  <c:v>3.7537456164200203E-8</c:v>
                </c:pt>
                <c:pt idx="15">
                  <c:v>8.0649390566854399E-7</c:v>
                </c:pt>
                <c:pt idx="16">
                  <c:v>7.834846582179259E-6</c:v>
                </c:pt>
                <c:pt idx="17">
                  <c:v>4.4973805184376379E-5</c:v>
                </c:pt>
                <c:pt idx="18">
                  <c:v>1.7899864170243941E-4</c:v>
                </c:pt>
                <c:pt idx="19">
                  <c:v>1.3704631796690205E-3</c:v>
                </c:pt>
                <c:pt idx="20">
                  <c:v>5.65881382065436E-3</c:v>
                </c:pt>
                <c:pt idx="21">
                  <c:v>1.5956812750146168E-2</c:v>
                </c:pt>
                <c:pt idx="22">
                  <c:v>3.4998249723298895E-2</c:v>
                </c:pt>
                <c:pt idx="23">
                  <c:v>6.4516865338294802E-2</c:v>
                </c:pt>
              </c:numCache>
            </c:numRef>
          </c:yVal>
          <c:smooth val="1"/>
          <c:extLst>
            <c:ext xmlns:c16="http://schemas.microsoft.com/office/drawing/2014/chart" uri="{C3380CC4-5D6E-409C-BE32-E72D297353CC}">
              <c16:uniqueId val="{000000A4-AE2E-4167-9037-7A0E2914D06D}"/>
            </c:ext>
          </c:extLst>
        </c:ser>
        <c:ser>
          <c:idx val="165"/>
          <c:order val="165"/>
          <c:spPr>
            <a:ln w="19050" cap="rnd">
              <a:solidFill>
                <a:schemeClr val="accent4"/>
              </a:solidFill>
              <a:round/>
            </a:ln>
            <a:effectLst/>
          </c:spPr>
          <c:marker>
            <c:symbol val="none"/>
          </c:marker>
          <c:xVal>
            <c:numRef>
              <c:f>Rauscher!$EV$1:$FS$1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Rauscher!$EV$172:$FS$172</c:f>
              <c:numCache>
                <c:formatCode>0E+00</c:formatCode>
                <c:ptCount val="24"/>
                <c:pt idx="0">
                  <c:v>3.7776324905335566E-297</c:v>
                </c:pt>
                <c:pt idx="1">
                  <c:v>5.3263907964155091E-197</c:v>
                </c:pt>
                <c:pt idx="2">
                  <c:v>5.5680102739349437E-147</c:v>
                </c:pt>
                <c:pt idx="3">
                  <c:v>4.8779601138005856E-97</c:v>
                </c:pt>
                <c:pt idx="4">
                  <c:v>4.0194598294235342E-72</c:v>
                </c:pt>
                <c:pt idx="5">
                  <c:v>3.3174562547580123E-57</c:v>
                </c:pt>
                <c:pt idx="6">
                  <c:v>2.7756733575485026E-47</c:v>
                </c:pt>
                <c:pt idx="7">
                  <c:v>3.2758976938778904E-40</c:v>
                </c:pt>
                <c:pt idx="8">
                  <c:v>6.4213897176027759E-35</c:v>
                </c:pt>
                <c:pt idx="9">
                  <c:v>8.2184484752864082E-31</c:v>
                </c:pt>
                <c:pt idx="10">
                  <c:v>1.5605053955008624E-27</c:v>
                </c:pt>
                <c:pt idx="11">
                  <c:v>9.3425064660969601E-18</c:v>
                </c:pt>
                <c:pt idx="12">
                  <c:v>6.3638921758958751E-13</c:v>
                </c:pt>
                <c:pt idx="13">
                  <c:v>4.6855254328561438E-10</c:v>
                </c:pt>
                <c:pt idx="14">
                  <c:v>3.6328999260610072E-8</c:v>
                </c:pt>
                <c:pt idx="15">
                  <c:v>7.839884812182218E-7</c:v>
                </c:pt>
                <c:pt idx="16">
                  <c:v>7.6415082278244238E-6</c:v>
                </c:pt>
                <c:pt idx="17">
                  <c:v>4.397726533007882E-5</c:v>
                </c:pt>
                <c:pt idx="18">
                  <c:v>1.7539383283477598E-4</c:v>
                </c:pt>
                <c:pt idx="19">
                  <c:v>1.3470259171689759E-3</c:v>
                </c:pt>
                <c:pt idx="20">
                  <c:v>5.5743467855585045E-3</c:v>
                </c:pt>
                <c:pt idx="21">
                  <c:v>1.5744712126390881E-2</c:v>
                </c:pt>
                <c:pt idx="22">
                  <c:v>3.4577604301330833E-2</c:v>
                </c:pt>
                <c:pt idx="23">
                  <c:v>6.3807221201403044E-2</c:v>
                </c:pt>
              </c:numCache>
            </c:numRef>
          </c:yVal>
          <c:smooth val="1"/>
          <c:extLst>
            <c:ext xmlns:c16="http://schemas.microsoft.com/office/drawing/2014/chart" uri="{C3380CC4-5D6E-409C-BE32-E72D297353CC}">
              <c16:uniqueId val="{000000A5-AE2E-4167-9037-7A0E2914D06D}"/>
            </c:ext>
          </c:extLst>
        </c:ser>
        <c:ser>
          <c:idx val="166"/>
          <c:order val="166"/>
          <c:spPr>
            <a:ln w="19050" cap="rnd">
              <a:solidFill>
                <a:schemeClr val="accent5"/>
              </a:solidFill>
              <a:round/>
            </a:ln>
            <a:effectLst/>
          </c:spPr>
          <c:marker>
            <c:symbol val="none"/>
          </c:marker>
          <c:xVal>
            <c:numRef>
              <c:f>Rauscher!$EV$1:$FS$1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Rauscher!$EV$173:$FS$173</c:f>
              <c:numCache>
                <c:formatCode>0E+00</c:formatCode>
                <c:ptCount val="24"/>
                <c:pt idx="0">
                  <c:v>1.1810132469511019E-297</c:v>
                </c:pt>
                <c:pt idx="1">
                  <c:v>2.4517019552076469E-197</c:v>
                </c:pt>
                <c:pt idx="2">
                  <c:v>3.1098143626071506E-147</c:v>
                </c:pt>
                <c:pt idx="3">
                  <c:v>3.3057687732210179E-97</c:v>
                </c:pt>
                <c:pt idx="4">
                  <c:v>3.0005565512228444E-72</c:v>
                </c:pt>
                <c:pt idx="5">
                  <c:v>2.6244558167674476E-57</c:v>
                </c:pt>
                <c:pt idx="6">
                  <c:v>2.2824557991364633E-47</c:v>
                </c:pt>
                <c:pt idx="7">
                  <c:v>2.7692637425800145E-40</c:v>
                </c:pt>
                <c:pt idx="8">
                  <c:v>5.5419550017797183E-35</c:v>
                </c:pt>
                <c:pt idx="9">
                  <c:v>7.2081495117673262E-31</c:v>
                </c:pt>
                <c:pt idx="10">
                  <c:v>1.386434031787418E-27</c:v>
                </c:pt>
                <c:pt idx="11">
                  <c:v>8.6277450034355527E-18</c:v>
                </c:pt>
                <c:pt idx="12">
                  <c:v>5.9917914042634941E-13</c:v>
                </c:pt>
                <c:pt idx="13">
                  <c:v>4.4630541884494831E-10</c:v>
                </c:pt>
                <c:pt idx="14">
                  <c:v>3.4872837548149955E-8</c:v>
                </c:pt>
                <c:pt idx="15">
                  <c:v>7.5673448896628031E-7</c:v>
                </c:pt>
                <c:pt idx="16">
                  <c:v>7.4064982846412051E-6</c:v>
                </c:pt>
                <c:pt idx="17">
                  <c:v>4.2762398647523996E-5</c:v>
                </c:pt>
                <c:pt idx="18">
                  <c:v>1.7098899273615504E-4</c:v>
                </c:pt>
                <c:pt idx="19">
                  <c:v>1.3182864336799935E-3</c:v>
                </c:pt>
                <c:pt idx="20">
                  <c:v>5.4705099362556417E-3</c:v>
                </c:pt>
                <c:pt idx="21">
                  <c:v>1.5483479032562409E-2</c:v>
                </c:pt>
                <c:pt idx="22">
                  <c:v>3.4058751519797252E-2</c:v>
                </c:pt>
                <c:pt idx="23">
                  <c:v>6.2930858188927311E-2</c:v>
                </c:pt>
              </c:numCache>
            </c:numRef>
          </c:yVal>
          <c:smooth val="1"/>
          <c:extLst>
            <c:ext xmlns:c16="http://schemas.microsoft.com/office/drawing/2014/chart" uri="{C3380CC4-5D6E-409C-BE32-E72D297353CC}">
              <c16:uniqueId val="{000000A6-AE2E-4167-9037-7A0E2914D06D}"/>
            </c:ext>
          </c:extLst>
        </c:ser>
        <c:ser>
          <c:idx val="167"/>
          <c:order val="167"/>
          <c:spPr>
            <a:ln w="19050" cap="rnd">
              <a:solidFill>
                <a:schemeClr val="accent6"/>
              </a:solidFill>
              <a:round/>
            </a:ln>
            <a:effectLst/>
          </c:spPr>
          <c:marker>
            <c:symbol val="none"/>
          </c:marker>
          <c:xVal>
            <c:numRef>
              <c:f>Rauscher!$EV$1:$FS$1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Rauscher!$EV$174:$FS$174</c:f>
              <c:numCache>
                <c:formatCode>0E+00</c:formatCode>
                <c:ptCount val="24"/>
                <c:pt idx="0">
                  <c:v>1.2966535255716204E-298</c:v>
                </c:pt>
                <c:pt idx="1">
                  <c:v>5.6135300991438929E-198</c:v>
                </c:pt>
                <c:pt idx="2">
                  <c:v>1.0282588361203141E-147</c:v>
                </c:pt>
                <c:pt idx="3">
                  <c:v>1.5784835530137587E-97</c:v>
                </c:pt>
                <c:pt idx="4">
                  <c:v>1.7217464886896802E-72</c:v>
                </c:pt>
                <c:pt idx="5">
                  <c:v>1.6814599840985422E-57</c:v>
                </c:pt>
                <c:pt idx="6">
                  <c:v>1.5738725726190546E-47</c:v>
                </c:pt>
                <c:pt idx="7">
                  <c:v>2.0124794485210428E-40</c:v>
                </c:pt>
                <c:pt idx="8">
                  <c:v>4.1891902790547213E-35</c:v>
                </c:pt>
                <c:pt idx="9">
                  <c:v>5.6181178497989089E-31</c:v>
                </c:pt>
                <c:pt idx="10">
                  <c:v>1.1074043942893222E-27</c:v>
                </c:pt>
                <c:pt idx="11">
                  <c:v>7.4169312569641549E-18</c:v>
                </c:pt>
                <c:pt idx="12">
                  <c:v>5.3437188302817412E-13</c:v>
                </c:pt>
                <c:pt idx="13">
                  <c:v>4.0690689529760068E-10</c:v>
                </c:pt>
                <c:pt idx="14">
                  <c:v>3.2265185047725192E-8</c:v>
                </c:pt>
                <c:pt idx="15">
                  <c:v>7.0753901075729791E-7</c:v>
                </c:pt>
                <c:pt idx="16">
                  <c:v>6.9797486001694781E-6</c:v>
                </c:pt>
                <c:pt idx="17">
                  <c:v>4.0546082988044538E-5</c:v>
                </c:pt>
                <c:pt idx="18">
                  <c:v>1.6292322408941164E-4</c:v>
                </c:pt>
                <c:pt idx="19">
                  <c:v>1.265367327898725E-3</c:v>
                </c:pt>
                <c:pt idx="20">
                  <c:v>5.2785499962096924E-3</c:v>
                </c:pt>
                <c:pt idx="21">
                  <c:v>1.4999105997147719E-2</c:v>
                </c:pt>
                <c:pt idx="22">
                  <c:v>3.3094478716390756E-2</c:v>
                </c:pt>
                <c:pt idx="23">
                  <c:v>6.1299152792188637E-2</c:v>
                </c:pt>
              </c:numCache>
            </c:numRef>
          </c:yVal>
          <c:smooth val="1"/>
          <c:extLst>
            <c:ext xmlns:c16="http://schemas.microsoft.com/office/drawing/2014/chart" uri="{C3380CC4-5D6E-409C-BE32-E72D297353CC}">
              <c16:uniqueId val="{000000A7-AE2E-4167-9037-7A0E2914D06D}"/>
            </c:ext>
          </c:extLst>
        </c:ser>
        <c:ser>
          <c:idx val="168"/>
          <c:order val="168"/>
          <c:spPr>
            <a:ln w="19050" cap="rnd">
              <a:solidFill>
                <a:schemeClr val="accent1">
                  <a:lumMod val="60000"/>
                </a:schemeClr>
              </a:solidFill>
              <a:round/>
            </a:ln>
            <a:effectLst/>
          </c:spPr>
          <c:marker>
            <c:symbol val="none"/>
          </c:marker>
          <c:xVal>
            <c:numRef>
              <c:f>Rauscher!$EV$1:$FS$1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Rauscher!$EV$175:$FS$175</c:f>
              <c:numCache>
                <c:formatCode>0E+00</c:formatCode>
                <c:ptCount val="24"/>
                <c:pt idx="0">
                  <c:v>2.5463771929863605E-299</c:v>
                </c:pt>
                <c:pt idx="1">
                  <c:v>1.8946729776473188E-198</c:v>
                </c:pt>
                <c:pt idx="2">
                  <c:v>4.5498844063089665E-148</c:v>
                </c:pt>
                <c:pt idx="3">
                  <c:v>9.1566725037049917E-98</c:v>
                </c:pt>
                <c:pt idx="4">
                  <c:v>1.1435803389173924E-72</c:v>
                </c:pt>
                <c:pt idx="5">
                  <c:v>1.2113340430029325E-57</c:v>
                </c:pt>
                <c:pt idx="6">
                  <c:v>1.1969248811788318E-47</c:v>
                </c:pt>
                <c:pt idx="7">
                  <c:v>1.5908481971689646E-40</c:v>
                </c:pt>
                <c:pt idx="8">
                  <c:v>3.4090026735793514E-35</c:v>
                </c:pt>
                <c:pt idx="9">
                  <c:v>4.6761461403773133E-31</c:v>
                </c:pt>
                <c:pt idx="10">
                  <c:v>9.3851983020602896E-28</c:v>
                </c:pt>
                <c:pt idx="11">
                  <c:v>6.6356184524657577E-18</c:v>
                </c:pt>
                <c:pt idx="12">
                  <c:v>4.9120267356036262E-13</c:v>
                </c:pt>
                <c:pt idx="13">
                  <c:v>3.8016151952023065E-10</c:v>
                </c:pt>
                <c:pt idx="14">
                  <c:v>3.0472722309677907E-8</c:v>
                </c:pt>
                <c:pt idx="15">
                  <c:v>6.734222718206289E-7</c:v>
                </c:pt>
                <c:pt idx="16">
                  <c:v>6.6818521157011836E-6</c:v>
                </c:pt>
                <c:pt idx="17">
                  <c:v>3.8991144153291747E-5</c:v>
                </c:pt>
                <c:pt idx="18">
                  <c:v>1.5724182154520187E-4</c:v>
                </c:pt>
                <c:pt idx="19">
                  <c:v>1.2278736548111513E-3</c:v>
                </c:pt>
                <c:pt idx="20">
                  <c:v>5.1419955892913162E-3</c:v>
                </c:pt>
                <c:pt idx="21">
                  <c:v>1.4653535862240412E-2</c:v>
                </c:pt>
                <c:pt idx="22">
                  <c:v>3.2405042813707839E-2</c:v>
                </c:pt>
                <c:pt idx="23">
                  <c:v>6.0130598302669439E-2</c:v>
                </c:pt>
              </c:numCache>
            </c:numRef>
          </c:yVal>
          <c:smooth val="1"/>
          <c:extLst>
            <c:ext xmlns:c16="http://schemas.microsoft.com/office/drawing/2014/chart" uri="{C3380CC4-5D6E-409C-BE32-E72D297353CC}">
              <c16:uniqueId val="{000000A8-AE2E-4167-9037-7A0E2914D06D}"/>
            </c:ext>
          </c:extLst>
        </c:ser>
        <c:ser>
          <c:idx val="169"/>
          <c:order val="169"/>
          <c:spPr>
            <a:ln w="19050" cap="rnd">
              <a:solidFill>
                <a:schemeClr val="accent2">
                  <a:lumMod val="60000"/>
                </a:schemeClr>
              </a:solidFill>
              <a:round/>
            </a:ln>
            <a:effectLst/>
          </c:spPr>
          <c:marker>
            <c:symbol val="none"/>
          </c:marker>
          <c:xVal>
            <c:numRef>
              <c:f>Rauscher!$EV$1:$FS$1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Rauscher!$EV$176:$FS$176</c:f>
              <c:numCache>
                <c:formatCode>0E+00</c:formatCode>
                <c:ptCount val="24"/>
                <c:pt idx="0">
                  <c:v>2.0180714409609408E-299</c:v>
                </c:pt>
                <c:pt idx="1">
                  <c:v>1.6223627947811504E-198</c:v>
                </c:pt>
                <c:pt idx="2">
                  <c:v>4.0496178159262271E-148</c:v>
                </c:pt>
                <c:pt idx="3">
                  <c:v>8.4713244419585758E-98</c:v>
                </c:pt>
                <c:pt idx="4">
                  <c:v>1.0786493664074663E-72</c:v>
                </c:pt>
                <c:pt idx="5">
                  <c:v>1.1558927047222574E-57</c:v>
                </c:pt>
                <c:pt idx="6">
                  <c:v>1.1510136836533393E-47</c:v>
                </c:pt>
                <c:pt idx="7">
                  <c:v>1.5383045544376956E-40</c:v>
                </c:pt>
                <c:pt idx="8">
                  <c:v>3.3100985429198795E-35</c:v>
                </c:pt>
                <c:pt idx="9">
                  <c:v>4.5551392011212923E-31</c:v>
                </c:pt>
                <c:pt idx="10">
                  <c:v>9.1659403864009899E-28</c:v>
                </c:pt>
                <c:pt idx="11">
                  <c:v>6.5309291560225717E-18</c:v>
                </c:pt>
                <c:pt idx="12">
                  <c:v>4.853268116813833E-13</c:v>
                </c:pt>
                <c:pt idx="13">
                  <c:v>3.7648676600728189E-10</c:v>
                </c:pt>
                <c:pt idx="14">
                  <c:v>3.0224895801542941E-8</c:v>
                </c:pt>
                <c:pt idx="15">
                  <c:v>6.6868415536114103E-7</c:v>
                </c:pt>
                <c:pt idx="16">
                  <c:v>6.640341512307957E-6</c:v>
                </c:pt>
                <c:pt idx="17">
                  <c:v>3.8773904362176227E-5</c:v>
                </c:pt>
                <c:pt idx="18">
                  <c:v>1.5644641696931555E-4</c:v>
                </c:pt>
                <c:pt idx="19">
                  <c:v>1.2226080060006499E-3</c:v>
                </c:pt>
                <c:pt idx="20">
                  <c:v>5.1227746678241511E-3</c:v>
                </c:pt>
                <c:pt idx="21">
                  <c:v>1.460481245957442E-2</c:v>
                </c:pt>
                <c:pt idx="22">
                  <c:v>3.2307708241051482E-2</c:v>
                </c:pt>
                <c:pt idx="23">
                  <c:v>5.9965447296504749E-2</c:v>
                </c:pt>
              </c:numCache>
            </c:numRef>
          </c:yVal>
          <c:smooth val="1"/>
          <c:extLst>
            <c:ext xmlns:c16="http://schemas.microsoft.com/office/drawing/2014/chart" uri="{C3380CC4-5D6E-409C-BE32-E72D297353CC}">
              <c16:uniqueId val="{000000A9-AE2E-4167-9037-7A0E2914D06D}"/>
            </c:ext>
          </c:extLst>
        </c:ser>
        <c:ser>
          <c:idx val="170"/>
          <c:order val="170"/>
          <c:spPr>
            <a:ln w="19050" cap="rnd">
              <a:solidFill>
                <a:schemeClr val="accent3">
                  <a:lumMod val="60000"/>
                </a:schemeClr>
              </a:solidFill>
              <a:round/>
            </a:ln>
            <a:effectLst/>
          </c:spPr>
          <c:marker>
            <c:symbol val="none"/>
          </c:marker>
          <c:xVal>
            <c:numRef>
              <c:f>Rauscher!$EV$1:$FS$1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Rauscher!$EV$177:$FS$177</c:f>
              <c:numCache>
                <c:formatCode>0E+00</c:formatCode>
                <c:ptCount val="24"/>
                <c:pt idx="0">
                  <c:v>4.8881739055484628E-301</c:v>
                </c:pt>
                <c:pt idx="1">
                  <c:v>1.3550544685825382E-199</c:v>
                </c:pt>
                <c:pt idx="2">
                  <c:v>6.2809038379194211E-149</c:v>
                </c:pt>
                <c:pt idx="3">
                  <c:v>2.439825422283922E-98</c:v>
                </c:pt>
                <c:pt idx="4">
                  <c:v>4.2333813826839736E-73</c:v>
                </c:pt>
                <c:pt idx="5">
                  <c:v>5.46216009377815E-58</c:v>
                </c:pt>
                <c:pt idx="6">
                  <c:v>6.1558390349074623E-48</c:v>
                </c:pt>
                <c:pt idx="7">
                  <c:v>8.9877089226278826E-41</c:v>
                </c:pt>
                <c:pt idx="8">
                  <c:v>2.0665576466254502E-35</c:v>
                </c:pt>
                <c:pt idx="9">
                  <c:v>2.9943888627187059E-31</c:v>
                </c:pt>
                <c:pt idx="10">
                  <c:v>6.2791886258584325E-28</c:v>
                </c:pt>
                <c:pt idx="11">
                  <c:v>5.0636227231878649E-18</c:v>
                </c:pt>
                <c:pt idx="12">
                  <c:v>4.0031382126379822E-13</c:v>
                </c:pt>
                <c:pt idx="13">
                  <c:v>3.2228788106833798E-10</c:v>
                </c:pt>
                <c:pt idx="14">
                  <c:v>2.6522291618541215E-8</c:v>
                </c:pt>
                <c:pt idx="15">
                  <c:v>5.9723774508065998E-7</c:v>
                </c:pt>
                <c:pt idx="16">
                  <c:v>6.0100296674350202E-6</c:v>
                </c:pt>
                <c:pt idx="17">
                  <c:v>3.5457305050792158E-5</c:v>
                </c:pt>
                <c:pt idx="18">
                  <c:v>1.4424999315110673E-4</c:v>
                </c:pt>
                <c:pt idx="19">
                  <c:v>1.1413357006031313E-3</c:v>
                </c:pt>
                <c:pt idx="20">
                  <c:v>4.8247121797083108E-3</c:v>
                </c:pt>
                <c:pt idx="21">
                  <c:v>1.3846567736440035E-2</c:v>
                </c:pt>
                <c:pt idx="22">
                  <c:v>3.0788766976650971E-2</c:v>
                </c:pt>
                <c:pt idx="23">
                  <c:v>5.7382467251520769E-2</c:v>
                </c:pt>
              </c:numCache>
            </c:numRef>
          </c:yVal>
          <c:smooth val="1"/>
          <c:extLst>
            <c:ext xmlns:c16="http://schemas.microsoft.com/office/drawing/2014/chart" uri="{C3380CC4-5D6E-409C-BE32-E72D297353CC}">
              <c16:uniqueId val="{000000AA-AE2E-4167-9037-7A0E2914D06D}"/>
            </c:ext>
          </c:extLst>
        </c:ser>
        <c:ser>
          <c:idx val="171"/>
          <c:order val="171"/>
          <c:spPr>
            <a:ln w="19050" cap="rnd">
              <a:solidFill>
                <a:schemeClr val="accent4">
                  <a:lumMod val="60000"/>
                </a:schemeClr>
              </a:solidFill>
              <a:round/>
            </a:ln>
            <a:effectLst/>
          </c:spPr>
          <c:marker>
            <c:symbol val="none"/>
          </c:marker>
          <c:xVal>
            <c:numRef>
              <c:f>Rauscher!$EV$1:$FS$1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Rauscher!$EV$178:$FS$178</c:f>
              <c:numCache>
                <c:formatCode>0E+00</c:formatCode>
                <c:ptCount val="24"/>
                <c:pt idx="0">
                  <c:v>3.8739992397069305E-301</c:v>
                </c:pt>
                <c:pt idx="1">
                  <c:v>1.1602980222353462E-199</c:v>
                </c:pt>
                <c:pt idx="2">
                  <c:v>5.5902972596614898E-149</c:v>
                </c:pt>
                <c:pt idx="3">
                  <c:v>2.2572074130101463E-98</c:v>
                </c:pt>
                <c:pt idx="4">
                  <c:v>3.9930071727364603E-73</c:v>
                </c:pt>
                <c:pt idx="5">
                  <c:v>5.2121524181130355E-58</c:v>
                </c:pt>
                <c:pt idx="6">
                  <c:v>5.919703150016742E-48</c:v>
                </c:pt>
                <c:pt idx="7">
                  <c:v>8.690838242967671E-41</c:v>
                </c:pt>
                <c:pt idx="8">
                  <c:v>2.0065971351473589E-35</c:v>
                </c:pt>
                <c:pt idx="9">
                  <c:v>2.9168954212744657E-31</c:v>
                </c:pt>
                <c:pt idx="10">
                  <c:v>6.1324806502351529E-28</c:v>
                </c:pt>
                <c:pt idx="11">
                  <c:v>4.9837240681928126E-18</c:v>
                </c:pt>
                <c:pt idx="12">
                  <c:v>3.9552435362021023E-13</c:v>
                </c:pt>
                <c:pt idx="13">
                  <c:v>3.1917187670963987E-10</c:v>
                </c:pt>
                <c:pt idx="14">
                  <c:v>2.6306537312418127E-8</c:v>
                </c:pt>
                <c:pt idx="15">
                  <c:v>5.930344003053947E-7</c:v>
                </c:pt>
                <c:pt idx="16">
                  <c:v>5.9726800980607594E-6</c:v>
                </c:pt>
                <c:pt idx="17">
                  <c:v>3.5259679585006734E-5</c:v>
                </c:pt>
                <c:pt idx="18">
                  <c:v>1.435200041668464E-4</c:v>
                </c:pt>
                <c:pt idx="19">
                  <c:v>1.1364387619461501E-3</c:v>
                </c:pt>
                <c:pt idx="20">
                  <c:v>4.8066671141586432E-3</c:v>
                </c:pt>
                <c:pt idx="21">
                  <c:v>1.3800498359149583E-2</c:v>
                </c:pt>
                <c:pt idx="22">
                  <c:v>3.0696222316835928E-2</c:v>
                </c:pt>
                <c:pt idx="23">
                  <c:v>5.7224743156636657E-2</c:v>
                </c:pt>
              </c:numCache>
            </c:numRef>
          </c:yVal>
          <c:smooth val="1"/>
          <c:extLst>
            <c:ext xmlns:c16="http://schemas.microsoft.com/office/drawing/2014/chart" uri="{C3380CC4-5D6E-409C-BE32-E72D297353CC}">
              <c16:uniqueId val="{000000AB-AE2E-4167-9037-7A0E2914D06D}"/>
            </c:ext>
          </c:extLst>
        </c:ser>
        <c:ser>
          <c:idx val="172"/>
          <c:order val="172"/>
          <c:spPr>
            <a:ln w="19050" cap="rnd">
              <a:solidFill>
                <a:schemeClr val="accent5">
                  <a:lumMod val="60000"/>
                </a:schemeClr>
              </a:solidFill>
              <a:round/>
            </a:ln>
            <a:effectLst/>
          </c:spPr>
          <c:marker>
            <c:symbol val="none"/>
          </c:marker>
          <c:xVal>
            <c:numRef>
              <c:f>Rauscher!$EV$1:$FS$1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Rauscher!$EV$179:$FS$179</c:f>
              <c:numCache>
                <c:formatCode>0E+00</c:formatCode>
                <c:ptCount val="24"/>
                <c:pt idx="0">
                  <c:v>9.5992028625179983E-302</c:v>
                </c:pt>
                <c:pt idx="1">
                  <c:v>4.5734579371157356E-200</c:v>
                </c:pt>
                <c:pt idx="2">
                  <c:v>2.7791359247211828E-149</c:v>
                </c:pt>
                <c:pt idx="3">
                  <c:v>1.4152921686854574E-98</c:v>
                </c:pt>
                <c:pt idx="4">
                  <c:v>2.8117363834403938E-73</c:v>
                </c:pt>
                <c:pt idx="5">
                  <c:v>3.9348804518100531E-58</c:v>
                </c:pt>
                <c:pt idx="6">
                  <c:v>4.6813845126204406E-48</c:v>
                </c:pt>
                <c:pt idx="7">
                  <c:v>7.1045408522386636E-41</c:v>
                </c:pt>
                <c:pt idx="8">
                  <c:v>1.6816457347628889E-35</c:v>
                </c:pt>
                <c:pt idx="9">
                  <c:v>2.4922704033154636E-31</c:v>
                </c:pt>
                <c:pt idx="10">
                  <c:v>5.3214559462147904E-28</c:v>
                </c:pt>
                <c:pt idx="11">
                  <c:v>4.530104531323751E-18</c:v>
                </c:pt>
                <c:pt idx="12">
                  <c:v>3.6796578571631182E-13</c:v>
                </c:pt>
                <c:pt idx="13">
                  <c:v>3.0109726566565425E-10</c:v>
                </c:pt>
                <c:pt idx="14">
                  <c:v>2.5048277769641614E-8</c:v>
                </c:pt>
                <c:pt idx="15">
                  <c:v>5.6842616885451922E-7</c:v>
                </c:pt>
                <c:pt idx="16">
                  <c:v>5.7533848574034226E-6</c:v>
                </c:pt>
                <c:pt idx="17">
                  <c:v>3.4096714177000267E-5</c:v>
                </c:pt>
                <c:pt idx="18">
                  <c:v>1.3921646521447494E-4</c:v>
                </c:pt>
                <c:pt idx="19">
                  <c:v>1.1074909795028831E-3</c:v>
                </c:pt>
                <c:pt idx="20">
                  <c:v>4.6997872828367709E-3</c:v>
                </c:pt>
                <c:pt idx="21">
                  <c:v>1.3527231510285186E-2</c:v>
                </c:pt>
                <c:pt idx="22">
                  <c:v>3.0146651639344869E-2</c:v>
                </c:pt>
                <c:pt idx="23">
                  <c:v>5.6287246146325576E-2</c:v>
                </c:pt>
              </c:numCache>
            </c:numRef>
          </c:yVal>
          <c:smooth val="1"/>
          <c:extLst>
            <c:ext xmlns:c16="http://schemas.microsoft.com/office/drawing/2014/chart" uri="{C3380CC4-5D6E-409C-BE32-E72D297353CC}">
              <c16:uniqueId val="{000000AC-AE2E-4167-9037-7A0E2914D06D}"/>
            </c:ext>
          </c:extLst>
        </c:ser>
        <c:ser>
          <c:idx val="173"/>
          <c:order val="173"/>
          <c:spPr>
            <a:ln w="19050" cap="rnd">
              <a:solidFill>
                <a:schemeClr val="accent6">
                  <a:lumMod val="60000"/>
                </a:schemeClr>
              </a:solidFill>
              <a:round/>
            </a:ln>
            <a:effectLst/>
          </c:spPr>
          <c:marker>
            <c:symbol val="none"/>
          </c:marker>
          <c:xVal>
            <c:numRef>
              <c:f>Rauscher!$EV$1:$FS$1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Rauscher!$EV$180:$FS$180</c:f>
              <c:numCache>
                <c:formatCode>0E+00</c:formatCode>
                <c:ptCount val="24"/>
                <c:pt idx="0">
                  <c:v>3.0012074927487495E-302</c:v>
                </c:pt>
                <c:pt idx="1">
                  <c:v>2.1052570163630655E-200</c:v>
                </c:pt>
                <c:pt idx="2">
                  <c:v>1.5522798268926764E-149</c:v>
                </c:pt>
                <c:pt idx="3">
                  <c:v>9.5919326332412881E-99</c:v>
                </c:pt>
                <c:pt idx="4">
                  <c:v>2.0991066888274049E-73</c:v>
                </c:pt>
                <c:pt idx="5">
                  <c:v>3.1130879578523557E-58</c:v>
                </c:pt>
                <c:pt idx="6">
                  <c:v>3.8497641278944167E-48</c:v>
                </c:pt>
                <c:pt idx="7">
                  <c:v>6.0061447332713838E-41</c:v>
                </c:pt>
                <c:pt idx="8">
                  <c:v>1.4514238836783691E-35</c:v>
                </c:pt>
                <c:pt idx="9">
                  <c:v>2.1860238598659916E-31</c:v>
                </c:pt>
                <c:pt idx="10">
                  <c:v>4.7281385575227637E-28</c:v>
                </c:pt>
                <c:pt idx="11">
                  <c:v>4.1837710014941738E-18</c:v>
                </c:pt>
                <c:pt idx="12">
                  <c:v>3.4647116790154585E-13</c:v>
                </c:pt>
                <c:pt idx="13">
                  <c:v>2.8681803769727668E-10</c:v>
                </c:pt>
                <c:pt idx="14">
                  <c:v>2.4045704788331172E-8</c:v>
                </c:pt>
                <c:pt idx="15">
                  <c:v>5.4869840501083659E-7</c:v>
                </c:pt>
                <c:pt idx="16">
                  <c:v>5.5767741386098668E-6</c:v>
                </c:pt>
                <c:pt idx="17">
                  <c:v>3.3156765315016213E-5</c:v>
                </c:pt>
                <c:pt idx="18">
                  <c:v>1.3572824265819416E-4</c:v>
                </c:pt>
                <c:pt idx="19">
                  <c:v>1.083926457106002E-3</c:v>
                </c:pt>
                <c:pt idx="20">
                  <c:v>4.6125152827347837E-3</c:v>
                </c:pt>
                <c:pt idx="21">
                  <c:v>1.3303580347231649E-2</c:v>
                </c:pt>
                <c:pt idx="22">
                  <c:v>2.969605062039184E-2</c:v>
                </c:pt>
                <c:pt idx="23">
                  <c:v>5.5517463064359986E-2</c:v>
                </c:pt>
              </c:numCache>
            </c:numRef>
          </c:yVal>
          <c:smooth val="1"/>
          <c:extLst>
            <c:ext xmlns:c16="http://schemas.microsoft.com/office/drawing/2014/chart" uri="{C3380CC4-5D6E-409C-BE32-E72D297353CC}">
              <c16:uniqueId val="{000000AD-AE2E-4167-9037-7A0E2914D06D}"/>
            </c:ext>
          </c:extLst>
        </c:ser>
        <c:ser>
          <c:idx val="174"/>
          <c:order val="174"/>
          <c:spPr>
            <a:ln w="19050" cap="rnd">
              <a:solidFill>
                <a:schemeClr val="accent1">
                  <a:lumMod val="80000"/>
                  <a:lumOff val="20000"/>
                </a:schemeClr>
              </a:solidFill>
              <a:round/>
            </a:ln>
            <a:effectLst/>
          </c:spPr>
          <c:marker>
            <c:symbol val="none"/>
          </c:marker>
          <c:xVal>
            <c:numRef>
              <c:f>Rauscher!$EV$1:$FS$1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Rauscher!$EV$181:$FS$181</c:f>
              <c:numCache>
                <c:formatCode>0E+00</c:formatCode>
                <c:ptCount val="24"/>
                <c:pt idx="0">
                  <c:v>1.1839770112156333E-302</c:v>
                </c:pt>
                <c:pt idx="1">
                  <c:v>1.1317539971761029E-200</c:v>
                </c:pt>
                <c:pt idx="2">
                  <c:v>9.7412964459992675E-150</c:v>
                </c:pt>
                <c:pt idx="3">
                  <c:v>7.0267208256473392E-99</c:v>
                </c:pt>
                <c:pt idx="4">
                  <c:v>1.6614260216008031E-73</c:v>
                </c:pt>
                <c:pt idx="5">
                  <c:v>2.581058434851266E-58</c:v>
                </c:pt>
                <c:pt idx="6">
                  <c:v>3.2921569649603342E-48</c:v>
                </c:pt>
                <c:pt idx="7">
                  <c:v>5.2510019749012595E-41</c:v>
                </c:pt>
                <c:pt idx="8">
                  <c:v>1.2901512739681506E-35</c:v>
                </c:pt>
                <c:pt idx="9">
                  <c:v>1.9683451488988227E-31</c:v>
                </c:pt>
                <c:pt idx="10">
                  <c:v>4.301466453297764E-28</c:v>
                </c:pt>
                <c:pt idx="11">
                  <c:v>3.9258546579319438E-18</c:v>
                </c:pt>
                <c:pt idx="12">
                  <c:v>3.3018200094589159E-13</c:v>
                </c:pt>
                <c:pt idx="13">
                  <c:v>2.7588287632102416E-10</c:v>
                </c:pt>
                <c:pt idx="14">
                  <c:v>2.3272540206688382E-8</c:v>
                </c:pt>
                <c:pt idx="15">
                  <c:v>5.3340854832396198E-7</c:v>
                </c:pt>
                <c:pt idx="16">
                  <c:v>5.4393790691992918E-6</c:v>
                </c:pt>
                <c:pt idx="17">
                  <c:v>3.2423390177526787E-5</c:v>
                </c:pt>
                <c:pt idx="18">
                  <c:v>1.3300026034360774E-4</c:v>
                </c:pt>
                <c:pt idx="19">
                  <c:v>1.0654328389929945E-3</c:v>
                </c:pt>
                <c:pt idx="20">
                  <c:v>4.5438509543786979E-3</c:v>
                </c:pt>
                <c:pt idx="21">
                  <c:v>1.3127281380504355E-2</c:v>
                </c:pt>
                <c:pt idx="22">
                  <c:v>2.9340327076853065E-2</c:v>
                </c:pt>
                <c:pt idx="23">
                  <c:v>5.4909042080219239E-2</c:v>
                </c:pt>
              </c:numCache>
            </c:numRef>
          </c:yVal>
          <c:smooth val="1"/>
          <c:extLst>
            <c:ext xmlns:c16="http://schemas.microsoft.com/office/drawing/2014/chart" uri="{C3380CC4-5D6E-409C-BE32-E72D297353CC}">
              <c16:uniqueId val="{000000AE-AE2E-4167-9037-7A0E2914D06D}"/>
            </c:ext>
          </c:extLst>
        </c:ser>
        <c:ser>
          <c:idx val="175"/>
          <c:order val="175"/>
          <c:spPr>
            <a:ln w="19050" cap="rnd">
              <a:solidFill>
                <a:schemeClr val="accent2">
                  <a:lumMod val="80000"/>
                  <a:lumOff val="20000"/>
                </a:schemeClr>
              </a:solidFill>
              <a:round/>
            </a:ln>
            <a:effectLst/>
          </c:spPr>
          <c:marker>
            <c:symbol val="none"/>
          </c:marker>
          <c:xVal>
            <c:numRef>
              <c:f>Rauscher!$EV$1:$FS$1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Rauscher!$EV$182:$FS$182</c:f>
              <c:numCache>
                <c:formatCode>0E+00</c:formatCode>
                <c:ptCount val="24"/>
                <c:pt idx="0">
                  <c:v>2.0698001131287797E-303</c:v>
                </c:pt>
                <c:pt idx="1">
                  <c:v>3.5345696706004402E-201</c:v>
                </c:pt>
                <c:pt idx="2">
                  <c:v>4.0663144146857687E-150</c:v>
                </c:pt>
                <c:pt idx="3">
                  <c:v>3.9204559799548088E-99</c:v>
                </c:pt>
                <c:pt idx="4">
                  <c:v>1.0716790333179761E-73</c:v>
                </c:pt>
                <c:pt idx="5">
                  <c:v>1.8162744302053238E-58</c:v>
                </c:pt>
                <c:pt idx="6">
                  <c:v>2.4550712623320275E-48</c:v>
                </c:pt>
                <c:pt idx="7">
                  <c:v>4.0815554976031814E-41</c:v>
                </c:pt>
                <c:pt idx="8">
                  <c:v>1.034484829976977E-35</c:v>
                </c:pt>
                <c:pt idx="9">
                  <c:v>1.6169058001618453E-31</c:v>
                </c:pt>
                <c:pt idx="10">
                  <c:v>3.6024667748849976E-28</c:v>
                </c:pt>
                <c:pt idx="11">
                  <c:v>3.4843165066105863E-18</c:v>
                </c:pt>
                <c:pt idx="12">
                  <c:v>3.0167321026797313E-13</c:v>
                </c:pt>
                <c:pt idx="13">
                  <c:v>2.5648860542741544E-10</c:v>
                </c:pt>
                <c:pt idx="14">
                  <c:v>2.1889059800137941E-8</c:v>
                </c:pt>
                <c:pt idx="15">
                  <c:v>5.0587507390141606E-7</c:v>
                </c:pt>
                <c:pt idx="16">
                  <c:v>5.1907800706122441E-6</c:v>
                </c:pt>
                <c:pt idx="17">
                  <c:v>3.1091503232863472E-5</c:v>
                </c:pt>
                <c:pt idx="18">
                  <c:v>1.280311906943785E-4</c:v>
                </c:pt>
                <c:pt idx="19">
                  <c:v>1.0315953258346034E-3</c:v>
                </c:pt>
                <c:pt idx="20">
                  <c:v>4.4178133171644367E-3</c:v>
                </c:pt>
                <c:pt idx="21">
                  <c:v>1.280289175391151E-2</c:v>
                </c:pt>
                <c:pt idx="22">
                  <c:v>2.8684562315855582E-2</c:v>
                </c:pt>
                <c:pt idx="23">
                  <c:v>5.3785739216919065E-2</c:v>
                </c:pt>
              </c:numCache>
            </c:numRef>
          </c:yVal>
          <c:smooth val="1"/>
          <c:extLst>
            <c:ext xmlns:c16="http://schemas.microsoft.com/office/drawing/2014/chart" uri="{C3380CC4-5D6E-409C-BE32-E72D297353CC}">
              <c16:uniqueId val="{000000AF-AE2E-4167-9037-7A0E2914D06D}"/>
            </c:ext>
          </c:extLst>
        </c:ser>
        <c:ser>
          <c:idx val="176"/>
          <c:order val="176"/>
          <c:spPr>
            <a:ln w="19050" cap="rnd">
              <a:solidFill>
                <a:schemeClr val="accent3">
                  <a:lumMod val="80000"/>
                  <a:lumOff val="20000"/>
                </a:schemeClr>
              </a:solidFill>
              <a:round/>
            </a:ln>
            <a:effectLst/>
          </c:spPr>
          <c:marker>
            <c:symbol val="none"/>
          </c:marker>
          <c:xVal>
            <c:numRef>
              <c:f>Rauscher!$EV$1:$FS$1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Rauscher!$EV$183:$FS$183</c:f>
              <c:numCache>
                <c:formatCode>0E+00</c:formatCode>
                <c:ptCount val="24"/>
                <c:pt idx="0">
                  <c:v>1.1573299983494216E-303</c:v>
                </c:pt>
                <c:pt idx="1">
                  <c:v>2.3980881417604893E-201</c:v>
                </c:pt>
                <c:pt idx="2">
                  <c:v>3.038991228400229E-150</c:v>
                </c:pt>
                <c:pt idx="3">
                  <c:v>3.2274904648680578E-99</c:v>
                </c:pt>
                <c:pt idx="4">
                  <c:v>9.2596179452902596E-74</c:v>
                </c:pt>
                <c:pt idx="5">
                  <c:v>1.6155104491532014E-58</c:v>
                </c:pt>
                <c:pt idx="6">
                  <c:v>2.2263445884774178E-48</c:v>
                </c:pt>
                <c:pt idx="7">
                  <c:v>3.7527874942015436E-41</c:v>
                </c:pt>
                <c:pt idx="8">
                  <c:v>9.6106416004226909E-36</c:v>
                </c:pt>
                <c:pt idx="9">
                  <c:v>1.5143036379166476E-31</c:v>
                </c:pt>
                <c:pt idx="10">
                  <c:v>3.3956914711575674E-28</c:v>
                </c:pt>
                <c:pt idx="11">
                  <c:v>3.3484654119291821E-18</c:v>
                </c:pt>
                <c:pt idx="12">
                  <c:v>2.9272846359078923E-13</c:v>
                </c:pt>
                <c:pt idx="13">
                  <c:v>2.5033194770452443E-10</c:v>
                </c:pt>
                <c:pt idx="14">
                  <c:v>2.1446444636834417E-8</c:v>
                </c:pt>
                <c:pt idx="15">
                  <c:v>4.9701726576362595E-7</c:v>
                </c:pt>
                <c:pt idx="16">
                  <c:v>5.1104697424839567E-6</c:v>
                </c:pt>
                <c:pt idx="17">
                  <c:v>3.0659841906071916E-5</c:v>
                </c:pt>
                <c:pt idx="18">
                  <c:v>1.2641656168789887E-4</c:v>
                </c:pt>
                <c:pt idx="19">
                  <c:v>1.0205576752218989E-3</c:v>
                </c:pt>
                <c:pt idx="20">
                  <c:v>4.3765867988973615E-3</c:v>
                </c:pt>
                <c:pt idx="21">
                  <c:v>1.2696565531368813E-2</c:v>
                </c:pt>
                <c:pt idx="22">
                  <c:v>2.8469275269457247E-2</c:v>
                </c:pt>
                <c:pt idx="23">
                  <c:v>5.3416487303775746E-2</c:v>
                </c:pt>
              </c:numCache>
            </c:numRef>
          </c:yVal>
          <c:smooth val="1"/>
          <c:extLst>
            <c:ext xmlns:c16="http://schemas.microsoft.com/office/drawing/2014/chart" uri="{C3380CC4-5D6E-409C-BE32-E72D297353CC}">
              <c16:uniqueId val="{000000B0-AE2E-4167-9037-7A0E2914D06D}"/>
            </c:ext>
          </c:extLst>
        </c:ser>
        <c:ser>
          <c:idx val="177"/>
          <c:order val="177"/>
          <c:spPr>
            <a:ln w="19050" cap="rnd">
              <a:solidFill>
                <a:schemeClr val="accent4">
                  <a:lumMod val="80000"/>
                  <a:lumOff val="20000"/>
                </a:schemeClr>
              </a:solidFill>
              <a:round/>
            </a:ln>
            <a:effectLst/>
          </c:spPr>
          <c:marker>
            <c:symbol val="none"/>
          </c:marker>
          <c:xVal>
            <c:numRef>
              <c:f>Rauscher!$EV$1:$FS$1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Rauscher!$EV$184:$FS$184</c:f>
              <c:numCache>
                <c:formatCode>0E+00</c:formatCode>
                <c:ptCount val="24"/>
                <c:pt idx="0">
                  <c:v>6.4712423179342967E-304</c:v>
                </c:pt>
                <c:pt idx="1">
                  <c:v>1.6270293405093219E-201</c:v>
                </c:pt>
                <c:pt idx="2">
                  <c:v>2.2712219944678441E-150</c:v>
                </c:pt>
                <c:pt idx="3">
                  <c:v>2.6570210928561527E-99</c:v>
                </c:pt>
                <c:pt idx="4">
                  <c:v>8.0006090642718131E-74</c:v>
                </c:pt>
                <c:pt idx="5">
                  <c:v>1.4369435986311138E-58</c:v>
                </c:pt>
                <c:pt idx="6">
                  <c:v>2.018934893302193E-48</c:v>
                </c:pt>
                <c:pt idx="7">
                  <c:v>3.4505147441237248E-41</c:v>
                </c:pt>
                <c:pt idx="8">
                  <c:v>8.9285777635300791E-36</c:v>
                </c:pt>
                <c:pt idx="9">
                  <c:v>1.4182175671530627E-31</c:v>
                </c:pt>
                <c:pt idx="10">
                  <c:v>3.2007968559119758E-28</c:v>
                </c:pt>
                <c:pt idx="11">
                  <c:v>3.2179232696535256E-18</c:v>
                </c:pt>
                <c:pt idx="12">
                  <c:v>2.8405001065551476E-13</c:v>
                </c:pt>
                <c:pt idx="13">
                  <c:v>2.4432399932933258E-10</c:v>
                </c:pt>
                <c:pt idx="14">
                  <c:v>2.1012859267540547E-8</c:v>
                </c:pt>
                <c:pt idx="15">
                  <c:v>4.8831640988089507E-7</c:v>
                </c:pt>
                <c:pt idx="16">
                  <c:v>5.0314210480239286E-6</c:v>
                </c:pt>
                <c:pt idx="17">
                  <c:v>3.0234288322429058E-5</c:v>
                </c:pt>
                <c:pt idx="18">
                  <c:v>1.2482276881945425E-4</c:v>
                </c:pt>
                <c:pt idx="19">
                  <c:v>1.0096419545780129E-3</c:v>
                </c:pt>
                <c:pt idx="20">
                  <c:v>4.3357614559155098E-3</c:v>
                </c:pt>
                <c:pt idx="21">
                  <c:v>1.2591170116739965E-2</c:v>
                </c:pt>
                <c:pt idx="22">
                  <c:v>2.8255711253451887E-2</c:v>
                </c:pt>
                <c:pt idx="23">
                  <c:v>5.3049971717792722E-2</c:v>
                </c:pt>
              </c:numCache>
            </c:numRef>
          </c:yVal>
          <c:smooth val="1"/>
          <c:extLst>
            <c:ext xmlns:c16="http://schemas.microsoft.com/office/drawing/2014/chart" uri="{C3380CC4-5D6E-409C-BE32-E72D297353CC}">
              <c16:uniqueId val="{000000B1-AE2E-4167-9037-7A0E2914D06D}"/>
            </c:ext>
          </c:extLst>
        </c:ser>
        <c:ser>
          <c:idx val="178"/>
          <c:order val="178"/>
          <c:spPr>
            <a:ln w="19050" cap="rnd">
              <a:solidFill>
                <a:schemeClr val="accent5">
                  <a:lumMod val="80000"/>
                  <a:lumOff val="20000"/>
                </a:schemeClr>
              </a:solidFill>
              <a:round/>
            </a:ln>
            <a:effectLst/>
          </c:spPr>
          <c:marker>
            <c:symbol val="none"/>
          </c:marker>
          <c:xVal>
            <c:numRef>
              <c:f>Rauscher!$EV$1:$FS$1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Rauscher!$EV$185:$FS$185</c:f>
              <c:numCache>
                <c:formatCode>0E+00</c:formatCode>
                <c:ptCount val="24"/>
                <c:pt idx="0">
                  <c:v>3.2212434613604785E-304</c:v>
                </c:pt>
                <c:pt idx="1">
                  <c:v>1.0214827136208929E-201</c:v>
                </c:pt>
                <c:pt idx="2">
                  <c:v>1.6013825681473311E-150</c:v>
                </c:pt>
                <c:pt idx="3">
                  <c:v>2.103925649067377E-99</c:v>
                </c:pt>
                <c:pt idx="4">
                  <c:v>6.7136450017253476E-74</c:v>
                </c:pt>
                <c:pt idx="5">
                  <c:v>1.2485185743383055E-58</c:v>
                </c:pt>
                <c:pt idx="6">
                  <c:v>1.7953849267441761E-48</c:v>
                </c:pt>
                <c:pt idx="7">
                  <c:v>3.1197452365902351E-41</c:v>
                </c:pt>
                <c:pt idx="8">
                  <c:v>8.1736778123702416E-36</c:v>
                </c:pt>
                <c:pt idx="9">
                  <c:v>1.3109257055193774E-31</c:v>
                </c:pt>
                <c:pt idx="10">
                  <c:v>2.9816270674044414E-28</c:v>
                </c:pt>
                <c:pt idx="11">
                  <c:v>3.0679683128822951E-18</c:v>
                </c:pt>
                <c:pt idx="12">
                  <c:v>2.7397439894805306E-13</c:v>
                </c:pt>
                <c:pt idx="13">
                  <c:v>2.3730412861251225E-10</c:v>
                </c:pt>
                <c:pt idx="14">
                  <c:v>2.050408116193009E-8</c:v>
                </c:pt>
                <c:pt idx="15">
                  <c:v>4.7807548667864019E-7</c:v>
                </c:pt>
                <c:pt idx="16">
                  <c:v>4.9381674939605033E-6</c:v>
                </c:pt>
                <c:pt idx="17">
                  <c:v>2.9731368679179386E-5</c:v>
                </c:pt>
                <c:pt idx="18">
                  <c:v>1.229365332994868E-4</c:v>
                </c:pt>
                <c:pt idx="19">
                  <c:v>9.966955902149092E-4</c:v>
                </c:pt>
                <c:pt idx="20">
                  <c:v>4.2872669528651311E-3</c:v>
                </c:pt>
                <c:pt idx="21">
                  <c:v>1.2465831043607798E-2</c:v>
                </c:pt>
                <c:pt idx="22">
                  <c:v>2.8001505869062686E-2</c:v>
                </c:pt>
                <c:pt idx="23">
                  <c:v>5.2613391728940473E-2</c:v>
                </c:pt>
              </c:numCache>
            </c:numRef>
          </c:yVal>
          <c:smooth val="1"/>
          <c:extLst>
            <c:ext xmlns:c16="http://schemas.microsoft.com/office/drawing/2014/chart" uri="{C3380CC4-5D6E-409C-BE32-E72D297353CC}">
              <c16:uniqueId val="{000000B2-AE2E-4167-9037-7A0E2914D06D}"/>
            </c:ext>
          </c:extLst>
        </c:ser>
        <c:ser>
          <c:idx val="179"/>
          <c:order val="179"/>
          <c:spPr>
            <a:ln w="19050" cap="rnd">
              <a:solidFill>
                <a:schemeClr val="accent6">
                  <a:lumMod val="80000"/>
                  <a:lumOff val="20000"/>
                </a:schemeClr>
              </a:solidFill>
              <a:round/>
            </a:ln>
            <a:effectLst/>
          </c:spPr>
          <c:marker>
            <c:symbol val="none"/>
          </c:marker>
          <c:xVal>
            <c:numRef>
              <c:f>Rauscher!$EV$1:$FS$1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Rauscher!$EV$186:$FS$186</c:f>
              <c:numCache>
                <c:formatCode>0E+00</c:formatCode>
                <c:ptCount val="24"/>
                <c:pt idx="0">
                  <c:v>1.2707797486353078E-304</c:v>
                </c:pt>
                <c:pt idx="1">
                  <c:v>5.4913284714679645E-202</c:v>
                </c:pt>
                <c:pt idx="2">
                  <c:v>1.0049427708333404E-150</c:v>
                </c:pt>
                <c:pt idx="3">
                  <c:v>1.5412619423040356E-99</c:v>
                </c:pt>
                <c:pt idx="4">
                  <c:v>5.3137896214175807E-74</c:v>
                </c:pt>
                <c:pt idx="5">
                  <c:v>1.0351444085790667E-58</c:v>
                </c:pt>
                <c:pt idx="6">
                  <c:v>1.5353361445107461E-48</c:v>
                </c:pt>
                <c:pt idx="7">
                  <c:v>2.7275015482005478E-41</c:v>
                </c:pt>
                <c:pt idx="8">
                  <c:v>7.2654642877252467E-36</c:v>
                </c:pt>
                <c:pt idx="9">
                  <c:v>1.1803856554891939E-31</c:v>
                </c:pt>
                <c:pt idx="10">
                  <c:v>2.7125587605851418E-28</c:v>
                </c:pt>
                <c:pt idx="11">
                  <c:v>2.8788343023526687E-18</c:v>
                </c:pt>
                <c:pt idx="12">
                  <c:v>2.6109332272778848E-13</c:v>
                </c:pt>
                <c:pt idx="13">
                  <c:v>2.2825645416344177E-10</c:v>
                </c:pt>
                <c:pt idx="14">
                  <c:v>1.9844770369470338E-8</c:v>
                </c:pt>
                <c:pt idx="15">
                  <c:v>4.6475303728548608E-7</c:v>
                </c:pt>
                <c:pt idx="16">
                  <c:v>4.8165000999717001E-6</c:v>
                </c:pt>
                <c:pt idx="17">
                  <c:v>2.9073723566840864E-5</c:v>
                </c:pt>
                <c:pt idx="18">
                  <c:v>1.2046550748298412E-4</c:v>
                </c:pt>
                <c:pt idx="19">
                  <c:v>9.7968912159450351E-4</c:v>
                </c:pt>
                <c:pt idx="20">
                  <c:v>4.2234394561430876E-3</c:v>
                </c:pt>
                <c:pt idx="21">
                  <c:v>1.2300619403881252E-2</c:v>
                </c:pt>
                <c:pt idx="22">
                  <c:v>2.766604830460577E-2</c:v>
                </c:pt>
                <c:pt idx="23">
                  <c:v>5.2036735296716076E-2</c:v>
                </c:pt>
              </c:numCache>
            </c:numRef>
          </c:yVal>
          <c:smooth val="1"/>
          <c:extLst>
            <c:ext xmlns:c16="http://schemas.microsoft.com/office/drawing/2014/chart" uri="{C3380CC4-5D6E-409C-BE32-E72D297353CC}">
              <c16:uniqueId val="{000000B3-AE2E-4167-9037-7A0E2914D06D}"/>
            </c:ext>
          </c:extLst>
        </c:ser>
        <c:ser>
          <c:idx val="180"/>
          <c:order val="180"/>
          <c:spPr>
            <a:ln w="19050" cap="rnd">
              <a:solidFill>
                <a:schemeClr val="accent1">
                  <a:lumMod val="80000"/>
                </a:schemeClr>
              </a:solidFill>
              <a:round/>
            </a:ln>
            <a:effectLst/>
          </c:spPr>
          <c:marker>
            <c:symbol val="none"/>
          </c:marker>
          <c:xVal>
            <c:numRef>
              <c:f>Rauscher!$EV$1:$FS$1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Rauscher!$EV$187:$FS$187</c:f>
              <c:numCache>
                <c:formatCode>0E+00</c:formatCode>
                <c:ptCount val="24"/>
                <c:pt idx="0">
                  <c:v>3.9730763005591856E-305</c:v>
                </c:pt>
                <c:pt idx="1">
                  <c:v>2.527747123123048E-202</c:v>
                </c:pt>
                <c:pt idx="2">
                  <c:v>5.613029488180708E-151</c:v>
                </c:pt>
                <c:pt idx="3">
                  <c:v>1.044557229336244E-99</c:v>
                </c:pt>
                <c:pt idx="4">
                  <c:v>3.9669802308357234E-74</c:v>
                </c:pt>
                <c:pt idx="5">
                  <c:v>8.1894843604720002E-59</c:v>
                </c:pt>
                <c:pt idx="6">
                  <c:v>1.2625804186863986E-48</c:v>
                </c:pt>
                <c:pt idx="7">
                  <c:v>2.3057942477429653E-41</c:v>
                </c:pt>
                <c:pt idx="8">
                  <c:v>6.2707414641719911E-36</c:v>
                </c:pt>
                <c:pt idx="9">
                  <c:v>1.0353315031990951E-31</c:v>
                </c:pt>
                <c:pt idx="10">
                  <c:v>2.4100976915124124E-28</c:v>
                </c:pt>
                <c:pt idx="11">
                  <c:v>2.6587170395296968E-18</c:v>
                </c:pt>
                <c:pt idx="12">
                  <c:v>2.4583923420800247E-13</c:v>
                </c:pt>
                <c:pt idx="13">
                  <c:v>2.1742950800328796E-10</c:v>
                </c:pt>
                <c:pt idx="14">
                  <c:v>1.9050285392407634E-8</c:v>
                </c:pt>
                <c:pt idx="15">
                  <c:v>4.4861897528639416E-7</c:v>
                </c:pt>
                <c:pt idx="16">
                  <c:v>4.6686032874454676E-6</c:v>
                </c:pt>
                <c:pt idx="17">
                  <c:v>2.8271968692570928E-5</c:v>
                </c:pt>
                <c:pt idx="18">
                  <c:v>1.174459664784147E-4</c:v>
                </c:pt>
                <c:pt idx="19">
                  <c:v>9.5883454648066529E-4</c:v>
                </c:pt>
                <c:pt idx="20">
                  <c:v>4.1449725358529152E-3</c:v>
                </c:pt>
                <c:pt idx="21">
                  <c:v>1.2097130433335435E-2</c:v>
                </c:pt>
                <c:pt idx="22">
                  <c:v>2.7252259226200601E-2</c:v>
                </c:pt>
                <c:pt idx="23">
                  <c:v>5.1324581976569181E-2</c:v>
                </c:pt>
              </c:numCache>
            </c:numRef>
          </c:yVal>
          <c:smooth val="1"/>
          <c:extLst>
            <c:ext xmlns:c16="http://schemas.microsoft.com/office/drawing/2014/chart" uri="{C3380CC4-5D6E-409C-BE32-E72D297353CC}">
              <c16:uniqueId val="{000000B4-AE2E-4167-9037-7A0E2914D06D}"/>
            </c:ext>
          </c:extLst>
        </c:ser>
        <c:ser>
          <c:idx val="181"/>
          <c:order val="181"/>
          <c:spPr>
            <a:ln w="19050" cap="rnd">
              <a:solidFill>
                <a:schemeClr val="accent2">
                  <a:lumMod val="80000"/>
                </a:schemeClr>
              </a:solidFill>
              <a:round/>
            </a:ln>
            <a:effectLst/>
          </c:spPr>
          <c:marker>
            <c:symbol val="none"/>
          </c:marker>
          <c:xVal>
            <c:numRef>
              <c:f>Rauscher!$EV$1:$FS$1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Rauscher!$EV$188:$FS$188</c:f>
              <c:numCache>
                <c:formatCode>0E+00</c:formatCode>
                <c:ptCount val="24"/>
                <c:pt idx="0">
                  <c:v>6.1832003381855893E-306</c:v>
                </c:pt>
                <c:pt idx="1">
                  <c:v>7.3049856755404509E-203</c:v>
                </c:pt>
                <c:pt idx="2">
                  <c:v>2.2104603711823902E-151</c:v>
                </c:pt>
                <c:pt idx="3">
                  <c:v>5.6055381723759722E-100</c:v>
                </c:pt>
                <c:pt idx="4">
                  <c:v>2.485106150676632E-74</c:v>
                </c:pt>
                <c:pt idx="5">
                  <c:v>5.629390366911238E-59</c:v>
                </c:pt>
                <c:pt idx="6">
                  <c:v>9.2330203009496789E-49</c:v>
                </c:pt>
                <c:pt idx="7">
                  <c:v>1.76240308570218E-41</c:v>
                </c:pt>
                <c:pt idx="8">
                  <c:v>4.9545424408046334E-36</c:v>
                </c:pt>
                <c:pt idx="9">
                  <c:v>8.3939051688399626E-32</c:v>
                </c:pt>
                <c:pt idx="10">
                  <c:v>1.9947076528300497E-28</c:v>
                </c:pt>
                <c:pt idx="11">
                  <c:v>2.340974371787262E-18</c:v>
                </c:pt>
                <c:pt idx="12">
                  <c:v>2.2326245773102708E-13</c:v>
                </c:pt>
                <c:pt idx="13">
                  <c:v>2.0116247481614933E-10</c:v>
                </c:pt>
                <c:pt idx="14">
                  <c:v>1.7844564756915784E-8</c:v>
                </c:pt>
                <c:pt idx="15">
                  <c:v>4.239572855842055E-7</c:v>
                </c:pt>
                <c:pt idx="16">
                  <c:v>4.4413134826466179E-6</c:v>
                </c:pt>
                <c:pt idx="17">
                  <c:v>2.7034634495922818E-5</c:v>
                </c:pt>
                <c:pt idx="18">
                  <c:v>1.1277025248155893E-4</c:v>
                </c:pt>
                <c:pt idx="19">
                  <c:v>9.2637774487145611E-4</c:v>
                </c:pt>
                <c:pt idx="20">
                  <c:v>4.022407747579471E-3</c:v>
                </c:pt>
                <c:pt idx="21">
                  <c:v>1.1778413447748944E-2</c:v>
                </c:pt>
                <c:pt idx="22">
                  <c:v>2.6602774930330472E-2</c:v>
                </c:pt>
                <c:pt idx="23">
                  <c:v>5.0204870069396321E-2</c:v>
                </c:pt>
              </c:numCache>
            </c:numRef>
          </c:yVal>
          <c:smooth val="1"/>
          <c:extLst>
            <c:ext xmlns:c16="http://schemas.microsoft.com/office/drawing/2014/chart" uri="{C3380CC4-5D6E-409C-BE32-E72D297353CC}">
              <c16:uniqueId val="{000000B5-AE2E-4167-9037-7A0E2914D06D}"/>
            </c:ext>
          </c:extLst>
        </c:ser>
        <c:ser>
          <c:idx val="182"/>
          <c:order val="182"/>
          <c:spPr>
            <a:ln w="19050" cap="rnd">
              <a:solidFill>
                <a:schemeClr val="accent3">
                  <a:lumMod val="80000"/>
                </a:schemeClr>
              </a:solidFill>
              <a:round/>
            </a:ln>
            <a:effectLst/>
          </c:spPr>
          <c:marker>
            <c:symbol val="none"/>
          </c:marker>
          <c:xVal>
            <c:numRef>
              <c:f>Rauscher!$EV$1:$FS$1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Rauscher!$EV$189:$FS$189</c:f>
              <c:numCache>
                <c:formatCode>0E+00</c:formatCode>
                <c:ptCount val="24"/>
                <c:pt idx="0">
                  <c:v>5.5045085073170866E-306</c:v>
                </c:pt>
                <c:pt idx="1">
                  <c:v>6.7596553914896397E-203</c:v>
                </c:pt>
                <c:pt idx="2">
                  <c:v>2.0853929445972298E-151</c:v>
                </c:pt>
                <c:pt idx="3">
                  <c:v>5.3916595328836505E-100</c:v>
                </c:pt>
                <c:pt idx="4">
                  <c:v>2.4135154286632922E-74</c:v>
                </c:pt>
                <c:pt idx="5">
                  <c:v>5.4990351351002712E-59</c:v>
                </c:pt>
                <c:pt idx="6">
                  <c:v>9.0541756437673536E-49</c:v>
                </c:pt>
                <c:pt idx="7">
                  <c:v>1.7330471013921033E-41</c:v>
                </c:pt>
                <c:pt idx="8">
                  <c:v>4.8821225014844328E-36</c:v>
                </c:pt>
                <c:pt idx="9">
                  <c:v>8.2845548222401531E-32</c:v>
                </c:pt>
                <c:pt idx="10">
                  <c:v>1.9712620915201126E-28</c:v>
                </c:pt>
                <c:pt idx="11">
                  <c:v>2.3224253933704055E-18</c:v>
                </c:pt>
                <c:pt idx="12">
                  <c:v>2.2192223183461783E-13</c:v>
                </c:pt>
                <c:pt idx="13">
                  <c:v>2.0018709564694795E-10</c:v>
                </c:pt>
                <c:pt idx="14">
                  <c:v>1.7771785699092895E-8</c:v>
                </c:pt>
                <c:pt idx="15">
                  <c:v>4.2246157159990459E-7</c:v>
                </c:pt>
                <c:pt idx="16">
                  <c:v>4.4274792571578598E-6</c:v>
                </c:pt>
                <c:pt idx="17">
                  <c:v>2.6959113615325881E-5</c:v>
                </c:pt>
                <c:pt idx="18">
                  <c:v>1.124842350224929E-4</c:v>
                </c:pt>
                <c:pt idx="19">
                  <c:v>9.243857012760251E-4</c:v>
                </c:pt>
                <c:pt idx="20">
                  <c:v>4.0148673245967567E-3</c:v>
                </c:pt>
                <c:pt idx="21">
                  <c:v>1.1758770125549975E-2</c:v>
                </c:pt>
                <c:pt idx="22">
                  <c:v>2.6562689482923927E-2</c:v>
                </c:pt>
                <c:pt idx="23">
                  <c:v>5.013568494371292E-2</c:v>
                </c:pt>
              </c:numCache>
            </c:numRef>
          </c:yVal>
          <c:smooth val="1"/>
          <c:extLst>
            <c:ext xmlns:c16="http://schemas.microsoft.com/office/drawing/2014/chart" uri="{C3380CC4-5D6E-409C-BE32-E72D297353CC}">
              <c16:uniqueId val="{000000B6-AE2E-4167-9037-7A0E2914D06D}"/>
            </c:ext>
          </c:extLst>
        </c:ser>
        <c:ser>
          <c:idx val="183"/>
          <c:order val="183"/>
          <c:spPr>
            <a:ln w="19050" cap="rnd">
              <a:solidFill>
                <a:schemeClr val="accent4">
                  <a:lumMod val="80000"/>
                </a:schemeClr>
              </a:solidFill>
              <a:round/>
            </a:ln>
            <a:effectLst/>
          </c:spPr>
          <c:marker>
            <c:symbol val="none"/>
          </c:marker>
          <c:xVal>
            <c:numRef>
              <c:f>Rauscher!$EV$1:$FS$1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Rauscher!$EV$190:$FS$190</c:f>
              <c:numCache>
                <c:formatCode>0E+00</c:formatCode>
                <c:ptCount val="24"/>
                <c:pt idx="0">
                  <c:v>1.532185762855176E-306</c:v>
                </c:pt>
                <c:pt idx="1">
                  <c:v>2.8794992626028153E-203</c:v>
                </c:pt>
                <c:pt idx="2">
                  <c:v>1.0989554460766615E-151</c:v>
                </c:pt>
                <c:pt idx="3">
                  <c:v>3.5149116717030842E-100</c:v>
                </c:pt>
                <c:pt idx="4">
                  <c:v>1.7500156010767494E-74</c:v>
                </c:pt>
                <c:pt idx="5">
                  <c:v>4.250091367390125E-59</c:v>
                </c:pt>
                <c:pt idx="6">
                  <c:v>7.3019800355062507E-49</c:v>
                </c:pt>
                <c:pt idx="7">
                  <c:v>1.4407945580002058E-41</c:v>
                </c:pt>
                <c:pt idx="8">
                  <c:v>4.1524110779788724E-36</c:v>
                </c:pt>
                <c:pt idx="9">
                  <c:v>7.1723392857123589E-32</c:v>
                </c:pt>
                <c:pt idx="10">
                  <c:v>1.7309957608992048E-28</c:v>
                </c:pt>
                <c:pt idx="11">
                  <c:v>2.1280085056555424E-18</c:v>
                </c:pt>
                <c:pt idx="12">
                  <c:v>2.077171601797396E-13</c:v>
                </c:pt>
                <c:pt idx="13">
                  <c:v>1.8978051904859077E-10</c:v>
                </c:pt>
                <c:pt idx="14">
                  <c:v>1.6991926067586056E-8</c:v>
                </c:pt>
                <c:pt idx="15">
                  <c:v>4.0638600728256182E-7</c:v>
                </c:pt>
                <c:pt idx="16">
                  <c:v>4.2784658099352537E-6</c:v>
                </c:pt>
                <c:pt idx="17">
                  <c:v>2.6144307071609902E-5</c:v>
                </c:pt>
                <c:pt idx="18">
                  <c:v>1.0939442323114123E-4</c:v>
                </c:pt>
                <c:pt idx="19">
                  <c:v>9.0282741478527398E-4</c:v>
                </c:pt>
                <c:pt idx="20">
                  <c:v>3.9331699641259928E-3</c:v>
                </c:pt>
                <c:pt idx="21">
                  <c:v>1.1545783609779186E-2</c:v>
                </c:pt>
                <c:pt idx="22">
                  <c:v>2.6127842946753958E-2</c:v>
                </c:pt>
                <c:pt idx="23">
                  <c:v>4.9384932271337327E-2</c:v>
                </c:pt>
              </c:numCache>
            </c:numRef>
          </c:yVal>
          <c:smooth val="1"/>
          <c:extLst>
            <c:ext xmlns:c16="http://schemas.microsoft.com/office/drawing/2014/chart" uri="{C3380CC4-5D6E-409C-BE32-E72D297353CC}">
              <c16:uniqueId val="{000000B7-AE2E-4167-9037-7A0E2914D06D}"/>
            </c:ext>
          </c:extLst>
        </c:ser>
        <c:ser>
          <c:idx val="184"/>
          <c:order val="184"/>
          <c:spPr>
            <a:ln w="19050" cap="rnd">
              <a:solidFill>
                <a:schemeClr val="accent5">
                  <a:lumMod val="80000"/>
                </a:schemeClr>
              </a:solidFill>
              <a:round/>
            </a:ln>
            <a:effectLst/>
          </c:spPr>
          <c:marker>
            <c:symbol val="none"/>
          </c:marker>
          <c:xVal>
            <c:numRef>
              <c:f>Rauscher!$EV$1:$FS$1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Rauscher!$EV$191:$FS$191</c:f>
              <c:numCache>
                <c:formatCode>0E+00</c:formatCode>
                <c:ptCount val="24"/>
                <c:pt idx="0">
                  <c:v>7.6272077261053382E-307</c:v>
                </c:pt>
                <c:pt idx="1">
                  <c:v>1.8078852973484239E-203</c:v>
                </c:pt>
                <c:pt idx="2">
                  <c:v>7.7487894682356155E-152</c:v>
                </c:pt>
                <c:pt idx="3">
                  <c:v>2.7833515701756083E-100</c:v>
                </c:pt>
                <c:pt idx="4">
                  <c:v>1.4685728944573963E-74</c:v>
                </c:pt>
                <c:pt idx="5">
                  <c:v>3.6929363014331416E-59</c:v>
                </c:pt>
                <c:pt idx="6">
                  <c:v>6.4937290875423119E-49</c:v>
                </c:pt>
                <c:pt idx="7">
                  <c:v>1.3027334561852205E-41</c:v>
                </c:pt>
                <c:pt idx="8">
                  <c:v>3.8014898456085314E-36</c:v>
                </c:pt>
                <c:pt idx="9">
                  <c:v>6.6300119147346144E-32</c:v>
                </c:pt>
                <c:pt idx="10">
                  <c:v>1.6125362234737108E-28</c:v>
                </c:pt>
                <c:pt idx="11">
                  <c:v>2.0289288117389626E-18</c:v>
                </c:pt>
                <c:pt idx="12">
                  <c:v>2.0035759676699676E-13</c:v>
                </c:pt>
                <c:pt idx="13">
                  <c:v>1.8433553337125071E-10</c:v>
                </c:pt>
                <c:pt idx="14">
                  <c:v>1.6581202933839289E-8</c:v>
                </c:pt>
                <c:pt idx="15">
                  <c:v>3.9788005296564863E-7</c:v>
                </c:pt>
                <c:pt idx="16">
                  <c:v>4.1993443084092278E-6</c:v>
                </c:pt>
                <c:pt idx="17">
                  <c:v>2.5710501754531247E-5</c:v>
                </c:pt>
                <c:pt idx="18">
                  <c:v>1.0774586141288543E-4</c:v>
                </c:pt>
                <c:pt idx="19">
                  <c:v>8.9128818686899788E-4</c:v>
                </c:pt>
                <c:pt idx="20">
                  <c:v>3.8893419192328887E-3</c:v>
                </c:pt>
                <c:pt idx="21">
                  <c:v>1.1431331597437032E-2</c:v>
                </c:pt>
                <c:pt idx="22">
                  <c:v>2.5893870098815299E-2</c:v>
                </c:pt>
                <c:pt idx="23">
                  <c:v>4.8980573938217531E-2</c:v>
                </c:pt>
              </c:numCache>
            </c:numRef>
          </c:yVal>
          <c:smooth val="1"/>
          <c:extLst>
            <c:ext xmlns:c16="http://schemas.microsoft.com/office/drawing/2014/chart" uri="{C3380CC4-5D6E-409C-BE32-E72D297353CC}">
              <c16:uniqueId val="{000000B8-AE2E-4167-9037-7A0E2914D06D}"/>
            </c:ext>
          </c:extLst>
        </c:ser>
        <c:ser>
          <c:idx val="185"/>
          <c:order val="185"/>
          <c:spPr>
            <a:ln w="19050" cap="rnd">
              <a:solidFill>
                <a:schemeClr val="accent6">
                  <a:lumMod val="80000"/>
                </a:schemeClr>
              </a:solidFill>
              <a:round/>
            </a:ln>
            <a:effectLst/>
          </c:spPr>
          <c:marker>
            <c:symbol val="none"/>
          </c:marker>
          <c:xVal>
            <c:numRef>
              <c:f>Rauscher!$EV$1:$FS$1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Rauscher!$EV$192:$FS$192</c:f>
              <c:numCache>
                <c:formatCode>0E+00</c:formatCode>
                <c:ptCount val="24"/>
                <c:pt idx="0">
                  <c:v>1.1871530306663258E-307</c:v>
                </c:pt>
                <c:pt idx="1">
                  <c:v>5.2253012706734979E-204</c:v>
                </c:pt>
                <c:pt idx="2">
                  <c:v>3.0519259324930245E-152</c:v>
                </c:pt>
                <c:pt idx="3">
                  <c:v>1.4938529877478365E-100</c:v>
                </c:pt>
                <c:pt idx="4">
                  <c:v>9.2010022030075333E-75</c:v>
                </c:pt>
                <c:pt idx="5">
                  <c:v>2.5388166797302706E-59</c:v>
                </c:pt>
                <c:pt idx="6">
                  <c:v>4.7493439840646812E-49</c:v>
                </c:pt>
                <c:pt idx="7">
                  <c:v>9.9585240892956364E-42</c:v>
                </c:pt>
                <c:pt idx="8">
                  <c:v>3.0039535336519706E-36</c:v>
                </c:pt>
                <c:pt idx="9">
                  <c:v>5.3759306395818914E-32</c:v>
                </c:pt>
                <c:pt idx="10">
                  <c:v>1.3347772776327385E-28</c:v>
                </c:pt>
                <c:pt idx="11">
                  <c:v>1.7866770880547554E-18</c:v>
                </c:pt>
                <c:pt idx="12">
                  <c:v>1.8198057760708104E-13</c:v>
                </c:pt>
                <c:pt idx="13">
                  <c:v>1.7056592160600658E-10</c:v>
                </c:pt>
                <c:pt idx="14">
                  <c:v>1.5533711196839213E-8</c:v>
                </c:pt>
                <c:pt idx="15">
                  <c:v>3.7605498444600981E-7</c:v>
                </c:pt>
                <c:pt idx="16">
                  <c:v>3.9954036269808363E-6</c:v>
                </c:pt>
                <c:pt idx="17">
                  <c:v>2.4588368991052244E-5</c:v>
                </c:pt>
                <c:pt idx="18">
                  <c:v>1.0346935999482073E-4</c:v>
                </c:pt>
                <c:pt idx="19">
                  <c:v>8.6122634982079493E-4</c:v>
                </c:pt>
                <c:pt idx="20">
                  <c:v>3.7748115755533375E-3</c:v>
                </c:pt>
                <c:pt idx="21">
                  <c:v>1.1131558498780215E-2</c:v>
                </c:pt>
                <c:pt idx="22">
                  <c:v>2.5279944274777817E-2</c:v>
                </c:pt>
                <c:pt idx="23">
                  <c:v>4.7918036592532881E-2</c:v>
                </c:pt>
              </c:numCache>
            </c:numRef>
          </c:yVal>
          <c:smooth val="1"/>
          <c:extLst>
            <c:ext xmlns:c16="http://schemas.microsoft.com/office/drawing/2014/chart" uri="{C3380CC4-5D6E-409C-BE32-E72D297353CC}">
              <c16:uniqueId val="{000000B9-AE2E-4167-9037-7A0E2914D06D}"/>
            </c:ext>
          </c:extLst>
        </c:ser>
        <c:ser>
          <c:idx val="186"/>
          <c:order val="186"/>
          <c:spPr>
            <a:ln w="19050" cap="rnd">
              <a:solidFill>
                <a:schemeClr val="accent1">
                  <a:lumMod val="60000"/>
                  <a:lumOff val="40000"/>
                </a:schemeClr>
              </a:solidFill>
              <a:round/>
            </a:ln>
            <a:effectLst/>
          </c:spPr>
          <c:marker>
            <c:symbol val="none"/>
          </c:marker>
          <c:xVal>
            <c:numRef>
              <c:f>Rauscher!$EV$1:$FS$1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Rauscher!$EV$193:$FS$193</c:f>
              <c:numCache>
                <c:formatCode>0E+00</c:formatCode>
                <c:ptCount val="24"/>
                <c:pt idx="0">
                  <c:v>5.2609835751133723E-308</c:v>
                </c:pt>
                <c:pt idx="1">
                  <c:v>3.0357869035391987E-204</c:v>
                </c:pt>
                <c:pt idx="2">
                  <c:v>2.0301764751097792E-152</c:v>
                </c:pt>
                <c:pt idx="3">
                  <c:v>1.1378041548433207E-100</c:v>
                </c:pt>
                <c:pt idx="4">
                  <c:v>7.4988508698156192E-75</c:v>
                </c:pt>
                <c:pt idx="5">
                  <c:v>2.1549186567795721E-59</c:v>
                </c:pt>
                <c:pt idx="6">
                  <c:v>4.1418382516984061E-49</c:v>
                </c:pt>
                <c:pt idx="7">
                  <c:v>8.8543047662511837E-42</c:v>
                </c:pt>
                <c:pt idx="8">
                  <c:v>2.7098963687253117E-36</c:v>
                </c:pt>
                <c:pt idx="9">
                  <c:v>4.9047075498574531E-32</c:v>
                </c:pt>
                <c:pt idx="10">
                  <c:v>1.2288199552629681E-28</c:v>
                </c:pt>
                <c:pt idx="11">
                  <c:v>1.6899952711775627E-18</c:v>
                </c:pt>
                <c:pt idx="12">
                  <c:v>1.7447951516578683E-13</c:v>
                </c:pt>
                <c:pt idx="13">
                  <c:v>1.6486925027597743E-10</c:v>
                </c:pt>
                <c:pt idx="14">
                  <c:v>1.5096442545103147E-8</c:v>
                </c:pt>
                <c:pt idx="15">
                  <c:v>3.6688565991301634E-7</c:v>
                </c:pt>
                <c:pt idx="16">
                  <c:v>3.9093094039431342E-6</c:v>
                </c:pt>
                <c:pt idx="17">
                  <c:v>2.4112881068490914E-5</c:v>
                </c:pt>
                <c:pt idx="18">
                  <c:v>1.0165181633090175E-4</c:v>
                </c:pt>
                <c:pt idx="19">
                  <c:v>8.483922376102055E-4</c:v>
                </c:pt>
                <c:pt idx="20">
                  <c:v>3.725758092567589E-3</c:v>
                </c:pt>
                <c:pt idx="21">
                  <c:v>1.1002853910346251E-2</c:v>
                </c:pt>
                <c:pt idx="22">
                  <c:v>2.5015862710141504E-2</c:v>
                </c:pt>
                <c:pt idx="23">
                  <c:v>4.7460289865880037E-2</c:v>
                </c:pt>
              </c:numCache>
            </c:numRef>
          </c:yVal>
          <c:smooth val="1"/>
          <c:extLst>
            <c:ext xmlns:c16="http://schemas.microsoft.com/office/drawing/2014/chart" uri="{C3380CC4-5D6E-409C-BE32-E72D297353CC}">
              <c16:uniqueId val="{000000BA-AE2E-4167-9037-7A0E2914D06D}"/>
            </c:ext>
          </c:extLst>
        </c:ser>
        <c:ser>
          <c:idx val="187"/>
          <c:order val="187"/>
          <c:spPr>
            <a:ln w="19050" cap="rnd">
              <a:solidFill>
                <a:schemeClr val="accent2">
                  <a:lumMod val="60000"/>
                  <a:lumOff val="40000"/>
                </a:schemeClr>
              </a:solidFill>
              <a:round/>
            </a:ln>
            <a:effectLst/>
          </c:spPr>
          <c:marker>
            <c:symbol val="none"/>
          </c:marker>
          <c:xVal>
            <c:numRef>
              <c:f>Rauscher!$EV$1:$FS$1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Rauscher!$EV$194:$FS$194</c:f>
              <c:numCache>
                <c:formatCode>0E+00</c:formatCode>
                <c:ptCount val="24"/>
                <c:pt idx="0">
                  <c:v>0</c:v>
                </c:pt>
                <c:pt idx="1">
                  <c:v>1.1966631248661391E-204</c:v>
                </c:pt>
                <c:pt idx="2">
                  <c:v>1.0093322864842972E-152</c:v>
                </c:pt>
                <c:pt idx="3">
                  <c:v>7.1345673035565847E-101</c:v>
                </c:pt>
                <c:pt idx="4">
                  <c:v>5.2807391495014078E-75</c:v>
                </c:pt>
                <c:pt idx="5">
                  <c:v>1.6269372563507656E-59</c:v>
                </c:pt>
                <c:pt idx="6">
                  <c:v>3.2756161812908917E-49</c:v>
                </c:pt>
                <c:pt idx="7">
                  <c:v>7.2385954198426549E-42</c:v>
                </c:pt>
                <c:pt idx="8">
                  <c:v>2.2711849069539789E-36</c:v>
                </c:pt>
                <c:pt idx="9">
                  <c:v>4.1909541214225266E-32</c:v>
                </c:pt>
                <c:pt idx="10">
                  <c:v>1.0663702691211695E-28</c:v>
                </c:pt>
                <c:pt idx="11">
                  <c:v>1.536261730579532E-18</c:v>
                </c:pt>
                <c:pt idx="12">
                  <c:v>1.6233200149897241E-13</c:v>
                </c:pt>
                <c:pt idx="13">
                  <c:v>1.5554188062095418E-10</c:v>
                </c:pt>
                <c:pt idx="14">
                  <c:v>1.4375213085833179E-8</c:v>
                </c:pt>
                <c:pt idx="15">
                  <c:v>3.5168221221774344E-7</c:v>
                </c:pt>
                <c:pt idx="16">
                  <c:v>3.7659946976304667E-6</c:v>
                </c:pt>
                <c:pt idx="17">
                  <c:v>2.3318937579985207E-5</c:v>
                </c:pt>
                <c:pt idx="18">
                  <c:v>9.8609508820917777E-5</c:v>
                </c:pt>
                <c:pt idx="19">
                  <c:v>8.2683020546249042E-4</c:v>
                </c:pt>
                <c:pt idx="20">
                  <c:v>3.6431268845430903E-3</c:v>
                </c:pt>
                <c:pt idx="21">
                  <c:v>1.0785616839969005E-2</c:v>
                </c:pt>
                <c:pt idx="22">
                  <c:v>2.4569432417516458E-2</c:v>
                </c:pt>
                <c:pt idx="23">
                  <c:v>4.6685501004950093E-2</c:v>
                </c:pt>
              </c:numCache>
            </c:numRef>
          </c:yVal>
          <c:smooth val="1"/>
          <c:extLst>
            <c:ext xmlns:c16="http://schemas.microsoft.com/office/drawing/2014/chart" uri="{C3380CC4-5D6E-409C-BE32-E72D297353CC}">
              <c16:uniqueId val="{000000BB-AE2E-4167-9037-7A0E2914D06D}"/>
            </c:ext>
          </c:extLst>
        </c:ser>
        <c:ser>
          <c:idx val="188"/>
          <c:order val="188"/>
          <c:spPr>
            <a:ln w="19050" cap="rnd">
              <a:solidFill>
                <a:schemeClr val="accent3">
                  <a:lumMod val="60000"/>
                  <a:lumOff val="40000"/>
                </a:schemeClr>
              </a:solidFill>
              <a:round/>
            </a:ln>
            <a:effectLst/>
          </c:spPr>
          <c:marker>
            <c:symbol val="none"/>
          </c:marker>
          <c:xVal>
            <c:numRef>
              <c:f>Rauscher!$EV$1:$FS$1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Rauscher!$EV$195:$FS$195</c:f>
              <c:numCache>
                <c:formatCode>0E+00</c:formatCode>
                <c:ptCount val="24"/>
                <c:pt idx="0">
                  <c:v>0</c:v>
                </c:pt>
                <c:pt idx="1">
                  <c:v>2.3466956264909816E-205</c:v>
                </c:pt>
                <c:pt idx="2">
                  <c:v>2.971108982472299E-153</c:v>
                </c:pt>
                <c:pt idx="3">
                  <c:v>3.1524747523033659E-101</c:v>
                </c:pt>
                <c:pt idx="4">
                  <c:v>2.8587651147131301E-75</c:v>
                </c:pt>
                <c:pt idx="5">
                  <c:v>9.9488854680417645E-60</c:v>
                </c:pt>
                <c:pt idx="6">
                  <c:v>2.1725838500193598E-49</c:v>
                </c:pt>
                <c:pt idx="7">
                  <c:v>5.0878907817307598E-42</c:v>
                </c:pt>
                <c:pt idx="8">
                  <c:v>1.6673851250481303E-36</c:v>
                </c:pt>
                <c:pt idx="9">
                  <c:v>3.1827043623073631E-32</c:v>
                </c:pt>
                <c:pt idx="10">
                  <c:v>8.3205376819475378E-29</c:v>
                </c:pt>
                <c:pt idx="11">
                  <c:v>1.3001351139602502E-18</c:v>
                </c:pt>
                <c:pt idx="12">
                  <c:v>1.4307619281085287E-13</c:v>
                </c:pt>
                <c:pt idx="13">
                  <c:v>1.4047354781499727E-10</c:v>
                </c:pt>
                <c:pt idx="14">
                  <c:v>1.3195245629067829E-8</c:v>
                </c:pt>
                <c:pt idx="15">
                  <c:v>3.2658300295267128E-7</c:v>
                </c:pt>
                <c:pt idx="16">
                  <c:v>3.5277911813610334E-6</c:v>
                </c:pt>
                <c:pt idx="17">
                  <c:v>2.1992364185154705E-5</c:v>
                </c:pt>
                <c:pt idx="18">
                  <c:v>9.350480921859459E-5</c:v>
                </c:pt>
                <c:pt idx="19">
                  <c:v>7.9042283406918182E-4</c:v>
                </c:pt>
                <c:pt idx="20">
                  <c:v>3.5029782045764299E-3</c:v>
                </c:pt>
                <c:pt idx="21">
                  <c:v>1.0415931641557028E-2</c:v>
                </c:pt>
                <c:pt idx="22">
                  <c:v>2.3807744513251891E-2</c:v>
                </c:pt>
                <c:pt idx="23">
                  <c:v>4.5360846480987968E-2</c:v>
                </c:pt>
              </c:numCache>
            </c:numRef>
          </c:yVal>
          <c:smooth val="1"/>
          <c:extLst>
            <c:ext xmlns:c16="http://schemas.microsoft.com/office/drawing/2014/chart" uri="{C3380CC4-5D6E-409C-BE32-E72D297353CC}">
              <c16:uniqueId val="{000000BC-AE2E-4167-9037-7A0E2914D06D}"/>
            </c:ext>
          </c:extLst>
        </c:ser>
        <c:ser>
          <c:idx val="189"/>
          <c:order val="189"/>
          <c:spPr>
            <a:ln w="19050" cap="rnd">
              <a:solidFill>
                <a:schemeClr val="accent4">
                  <a:lumMod val="60000"/>
                  <a:lumOff val="40000"/>
                </a:schemeClr>
              </a:solidFill>
              <a:round/>
            </a:ln>
            <a:effectLst/>
          </c:spPr>
          <c:marker>
            <c:symbol val="none"/>
          </c:marker>
          <c:xVal>
            <c:numRef>
              <c:f>Rauscher!$EV$1:$FS$1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Rauscher!$EV$196:$FS$196</c:f>
              <c:numCache>
                <c:formatCode>0E+00</c:formatCode>
                <c:ptCount val="24"/>
                <c:pt idx="0">
                  <c:v>0</c:v>
                </c:pt>
                <c:pt idx="1">
                  <c:v>1.5922071380683712E-205</c:v>
                </c:pt>
                <c:pt idx="2">
                  <c:v>2.2205537012783963E-153</c:v>
                </c:pt>
                <c:pt idx="3">
                  <c:v>2.5953397041999968E-101</c:v>
                </c:pt>
                <c:pt idx="4">
                  <c:v>2.4701368535492328E-75</c:v>
                </c:pt>
                <c:pt idx="5">
                  <c:v>8.8494634805744749E-60</c:v>
                </c:pt>
                <c:pt idx="6">
                  <c:v>1.970239565205064E-49</c:v>
                </c:pt>
                <c:pt idx="7">
                  <c:v>4.678215831673743E-42</c:v>
                </c:pt>
                <c:pt idx="8">
                  <c:v>1.5490961902447785E-36</c:v>
                </c:pt>
                <c:pt idx="9">
                  <c:v>2.9808406064562693E-32</c:v>
                </c:pt>
                <c:pt idx="10">
                  <c:v>7.8432099256642702E-29</c:v>
                </c:pt>
                <c:pt idx="11">
                  <c:v>1.2494846189245744E-18</c:v>
                </c:pt>
                <c:pt idx="12">
                  <c:v>1.3883846112162797E-13</c:v>
                </c:pt>
                <c:pt idx="13">
                  <c:v>1.3710615792784563E-10</c:v>
                </c:pt>
                <c:pt idx="14">
                  <c:v>1.292884963713152E-8</c:v>
                </c:pt>
                <c:pt idx="15">
                  <c:v>3.2087507317480231E-7</c:v>
                </c:pt>
                <c:pt idx="16">
                  <c:v>3.4733237874557167E-6</c:v>
                </c:pt>
                <c:pt idx="17">
                  <c:v>2.168774095706756E-5</c:v>
                </c:pt>
                <c:pt idx="18">
                  <c:v>9.2328620282881225E-5</c:v>
                </c:pt>
                <c:pt idx="19">
                  <c:v>7.8199121293367124E-4</c:v>
                </c:pt>
                <c:pt idx="20">
                  <c:v>3.4704023506564709E-3</c:v>
                </c:pt>
                <c:pt idx="21">
                  <c:v>1.0329766713699635E-2</c:v>
                </c:pt>
                <c:pt idx="22">
                  <c:v>2.3629832603917541E-2</c:v>
                </c:pt>
                <c:pt idx="23">
                  <c:v>4.5050907247313872E-2</c:v>
                </c:pt>
              </c:numCache>
            </c:numRef>
          </c:yVal>
          <c:smooth val="1"/>
          <c:extLst>
            <c:ext xmlns:c16="http://schemas.microsoft.com/office/drawing/2014/chart" uri="{C3380CC4-5D6E-409C-BE32-E72D297353CC}">
              <c16:uniqueId val="{000000BD-AE2E-4167-9037-7A0E2914D06D}"/>
            </c:ext>
          </c:extLst>
        </c:ser>
        <c:ser>
          <c:idx val="190"/>
          <c:order val="190"/>
          <c:spPr>
            <a:ln w="19050" cap="rnd">
              <a:solidFill>
                <a:schemeClr val="accent5">
                  <a:lumMod val="60000"/>
                  <a:lumOff val="40000"/>
                </a:schemeClr>
              </a:solidFill>
              <a:round/>
            </a:ln>
            <a:effectLst/>
          </c:spPr>
          <c:marker>
            <c:symbol val="none"/>
          </c:marker>
          <c:xVal>
            <c:numRef>
              <c:f>Rauscher!$EV$1:$FS$1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Rauscher!$EV$197:$FS$197</c:f>
              <c:numCache>
                <c:formatCode>0E+00</c:formatCode>
                <c:ptCount val="24"/>
                <c:pt idx="0">
                  <c:v>0</c:v>
                </c:pt>
                <c:pt idx="1">
                  <c:v>4.9730767594926912E-206</c:v>
                </c:pt>
                <c:pt idx="2">
                  <c:v>9.2701457649428273E-154</c:v>
                </c:pt>
                <c:pt idx="3">
                  <c:v>1.4481687776394629E-101</c:v>
                </c:pt>
                <c:pt idx="4">
                  <c:v>1.5934771040918173E-75</c:v>
                </c:pt>
                <c:pt idx="5">
                  <c:v>6.2279004188401155E-60</c:v>
                </c:pt>
                <c:pt idx="6">
                  <c:v>1.4694123708032915E-49</c:v>
                </c:pt>
                <c:pt idx="7">
                  <c:v>3.6366781336257948E-42</c:v>
                </c:pt>
                <c:pt idx="8">
                  <c:v>1.2422327171309312E-36</c:v>
                </c:pt>
                <c:pt idx="9">
                  <c:v>2.448856321052E-32</c:v>
                </c:pt>
                <c:pt idx="10">
                  <c:v>6.5692890227196494E-29</c:v>
                </c:pt>
                <c:pt idx="11">
                  <c:v>1.1090608681621523E-18</c:v>
                </c:pt>
                <c:pt idx="12">
                  <c:v>1.2686278105013495E-13</c:v>
                </c:pt>
                <c:pt idx="13">
                  <c:v>1.274798014706601E-10</c:v>
                </c:pt>
                <c:pt idx="14">
                  <c:v>1.2161420064881791E-8</c:v>
                </c:pt>
                <c:pt idx="15">
                  <c:v>3.0434093935268308E-7</c:v>
                </c:pt>
                <c:pt idx="16">
                  <c:v>3.3148941097845799E-6</c:v>
                </c:pt>
                <c:pt idx="17">
                  <c:v>2.079882023821758E-5</c:v>
                </c:pt>
                <c:pt idx="18">
                  <c:v>8.8887506950731154E-5</c:v>
                </c:pt>
                <c:pt idx="19">
                  <c:v>7.5722727146339622E-4</c:v>
                </c:pt>
                <c:pt idx="20">
                  <c:v>3.3744593278975305E-3</c:v>
                </c:pt>
                <c:pt idx="21">
                  <c:v>1.0075459911307047E-2</c:v>
                </c:pt>
                <c:pt idx="22">
                  <c:v>2.310388468372529E-2</c:v>
                </c:pt>
                <c:pt idx="23">
                  <c:v>4.4133452438315381E-2</c:v>
                </c:pt>
              </c:numCache>
            </c:numRef>
          </c:yVal>
          <c:smooth val="1"/>
          <c:extLst>
            <c:ext xmlns:c16="http://schemas.microsoft.com/office/drawing/2014/chart" uri="{C3380CC4-5D6E-409C-BE32-E72D297353CC}">
              <c16:uniqueId val="{000000BE-AE2E-4167-9037-7A0E2914D06D}"/>
            </c:ext>
          </c:extLst>
        </c:ser>
        <c:ser>
          <c:idx val="191"/>
          <c:order val="191"/>
          <c:spPr>
            <a:ln w="19050" cap="rnd">
              <a:solidFill>
                <a:schemeClr val="accent6">
                  <a:lumMod val="60000"/>
                  <a:lumOff val="40000"/>
                </a:schemeClr>
              </a:solidFill>
              <a:round/>
            </a:ln>
            <a:effectLst/>
          </c:spPr>
          <c:marker>
            <c:symbol val="none"/>
          </c:marker>
          <c:xVal>
            <c:numRef>
              <c:f>Rauscher!$EV$1:$FS$1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Rauscher!$EV$198:$FS$198</c:f>
              <c:numCache>
                <c:formatCode>0E+00</c:formatCode>
                <c:ptCount val="24"/>
                <c:pt idx="0">
                  <c:v>0</c:v>
                </c:pt>
                <c:pt idx="1">
                  <c:v>3.6463465337695341E-206</c:v>
                </c:pt>
                <c:pt idx="2">
                  <c:v>7.3437732132274382E-154</c:v>
                </c:pt>
                <c:pt idx="3">
                  <c:v>1.2395150091340477E-101</c:v>
                </c:pt>
                <c:pt idx="4">
                  <c:v>1.4176805985942789E-75</c:v>
                </c:pt>
                <c:pt idx="5">
                  <c:v>5.6709289088240365E-60</c:v>
                </c:pt>
                <c:pt idx="6">
                  <c:v>1.3588647043465728E-49</c:v>
                </c:pt>
                <c:pt idx="7">
                  <c:v>3.4004577233319702E-42</c:v>
                </c:pt>
                <c:pt idx="8">
                  <c:v>1.1712118796441455E-36</c:v>
                </c:pt>
                <c:pt idx="9">
                  <c:v>2.3237842487595904E-32</c:v>
                </c:pt>
                <c:pt idx="10">
                  <c:v>6.2660068102221692E-29</c:v>
                </c:pt>
                <c:pt idx="11">
                  <c:v>1.0743551211638957E-18</c:v>
                </c:pt>
                <c:pt idx="12">
                  <c:v>1.2384734353153019E-13</c:v>
                </c:pt>
                <c:pt idx="13">
                  <c:v>1.2502873622386268E-10</c:v>
                </c:pt>
                <c:pt idx="14">
                  <c:v>1.1964560475463327E-8</c:v>
                </c:pt>
                <c:pt idx="15">
                  <c:v>3.0007708610424169E-7</c:v>
                </c:pt>
                <c:pt idx="16">
                  <c:v>3.2738751644023904E-6</c:v>
                </c:pt>
                <c:pt idx="17">
                  <c:v>2.0567956986698357E-5</c:v>
                </c:pt>
                <c:pt idx="18">
                  <c:v>8.7991592651973183E-5</c:v>
                </c:pt>
                <c:pt idx="19">
                  <c:v>7.507558031803075E-4</c:v>
                </c:pt>
                <c:pt idx="20">
                  <c:v>3.3493200404667001E-3</c:v>
                </c:pt>
                <c:pt idx="21">
                  <c:v>1.000869208566616E-2</c:v>
                </c:pt>
                <c:pt idx="22">
                  <c:v>2.2965582042026731E-2</c:v>
                </c:pt>
                <c:pt idx="23">
                  <c:v>4.3891896894204654E-2</c:v>
                </c:pt>
              </c:numCache>
            </c:numRef>
          </c:yVal>
          <c:smooth val="1"/>
          <c:extLst>
            <c:ext xmlns:c16="http://schemas.microsoft.com/office/drawing/2014/chart" uri="{C3380CC4-5D6E-409C-BE32-E72D297353CC}">
              <c16:uniqueId val="{000000BF-AE2E-4167-9037-7A0E2914D06D}"/>
            </c:ext>
          </c:extLst>
        </c:ser>
        <c:ser>
          <c:idx val="192"/>
          <c:order val="192"/>
          <c:spPr>
            <a:ln w="19050" cap="rnd">
              <a:solidFill>
                <a:schemeClr val="accent1">
                  <a:lumMod val="50000"/>
                </a:schemeClr>
              </a:solidFill>
              <a:round/>
            </a:ln>
            <a:effectLst/>
          </c:spPr>
          <c:marker>
            <c:symbol val="none"/>
          </c:marker>
          <c:xVal>
            <c:numRef>
              <c:f>Rauscher!$EV$1:$FS$1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Rauscher!$EV$199:$FS$199</c:f>
              <c:numCache>
                <c:formatCode>0E+00</c:formatCode>
                <c:ptCount val="24"/>
                <c:pt idx="0">
                  <c:v>0</c:v>
                </c:pt>
                <c:pt idx="1">
                  <c:v>9.024182088936339E-207</c:v>
                </c:pt>
                <c:pt idx="2">
                  <c:v>2.5743571062949968E-154</c:v>
                </c:pt>
                <c:pt idx="3">
                  <c:v>6.1546158045581089E-102</c:v>
                </c:pt>
                <c:pt idx="4">
                  <c:v>8.377749405912819E-76</c:v>
                </c:pt>
                <c:pt idx="5">
                  <c:v>3.7201723439613344E-60</c:v>
                </c:pt>
                <c:pt idx="6">
                  <c:v>9.557075126135962E-50</c:v>
                </c:pt>
                <c:pt idx="7">
                  <c:v>2.5135417757262842E-42</c:v>
                </c:pt>
                <c:pt idx="8">
                  <c:v>8.9863671112460533E-37</c:v>
                </c:pt>
                <c:pt idx="9">
                  <c:v>1.8354580368367407E-32</c:v>
                </c:pt>
                <c:pt idx="10">
                  <c:v>5.0654670392372541E-29</c:v>
                </c:pt>
                <c:pt idx="11">
                  <c:v>9.3114306769440569E-19</c:v>
                </c:pt>
                <c:pt idx="12">
                  <c:v>1.111412338798047E-13</c:v>
                </c:pt>
                <c:pt idx="13">
                  <c:v>1.1456984807602746E-10</c:v>
                </c:pt>
                <c:pt idx="14">
                  <c:v>1.1117451153065568E-8</c:v>
                </c:pt>
                <c:pt idx="15">
                  <c:v>2.816185797640299E-7</c:v>
                </c:pt>
                <c:pt idx="16">
                  <c:v>3.0954983533751578E-6</c:v>
                </c:pt>
                <c:pt idx="17">
                  <c:v>1.9560484649554368E-5</c:v>
                </c:pt>
                <c:pt idx="18">
                  <c:v>8.4070886936201674E-5</c:v>
                </c:pt>
                <c:pt idx="19">
                  <c:v>7.2231584369170934E-4</c:v>
                </c:pt>
                <c:pt idx="20">
                  <c:v>3.2385088321260319E-3</c:v>
                </c:pt>
                <c:pt idx="21">
                  <c:v>9.7137240611375863E-3</c:v>
                </c:pt>
                <c:pt idx="22">
                  <c:v>2.2353518263797102E-2</c:v>
                </c:pt>
                <c:pt idx="23">
                  <c:v>4.28213917617098E-2</c:v>
                </c:pt>
              </c:numCache>
            </c:numRef>
          </c:yVal>
          <c:smooth val="1"/>
          <c:extLst>
            <c:ext xmlns:c16="http://schemas.microsoft.com/office/drawing/2014/chart" uri="{C3380CC4-5D6E-409C-BE32-E72D297353CC}">
              <c16:uniqueId val="{000000C0-AE2E-4167-9037-7A0E2914D06D}"/>
            </c:ext>
          </c:extLst>
        </c:ser>
        <c:ser>
          <c:idx val="193"/>
          <c:order val="193"/>
          <c:spPr>
            <a:ln w="19050" cap="rnd">
              <a:solidFill>
                <a:schemeClr val="accent2">
                  <a:lumMod val="50000"/>
                </a:schemeClr>
              </a:solidFill>
              <a:round/>
            </a:ln>
            <a:effectLst/>
          </c:spPr>
          <c:marker>
            <c:symbol val="none"/>
          </c:marker>
          <c:xVal>
            <c:numRef>
              <c:f>Rauscher!$EV$1:$FS$1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Rauscher!$EV$200:$FS$200</c:f>
              <c:numCache>
                <c:formatCode>0E+00</c:formatCode>
                <c:ptCount val="24"/>
                <c:pt idx="0">
                  <c:v>0</c:v>
                </c:pt>
                <c:pt idx="1">
                  <c:v>6.6166911506712855E-207</c:v>
                </c:pt>
                <c:pt idx="2">
                  <c:v>2.0393967393450527E-154</c:v>
                </c:pt>
                <c:pt idx="3">
                  <c:v>5.2678547793046302E-102</c:v>
                </c:pt>
                <c:pt idx="4">
                  <c:v>7.4534985317526216E-76</c:v>
                </c:pt>
                <c:pt idx="5">
                  <c:v>3.3874729768645111E-60</c:v>
                </c:pt>
                <c:pt idx="6">
                  <c:v>8.8380766289563348E-50</c:v>
                </c:pt>
                <c:pt idx="7">
                  <c:v>2.3502759609861473E-42</c:v>
                </c:pt>
                <c:pt idx="8">
                  <c:v>8.4726038026041317E-37</c:v>
                </c:pt>
                <c:pt idx="9">
                  <c:v>1.741715412043101E-32</c:v>
                </c:pt>
                <c:pt idx="10">
                  <c:v>4.8316139124204261E-29</c:v>
                </c:pt>
                <c:pt idx="11">
                  <c:v>9.0200537806960644E-19</c:v>
                </c:pt>
                <c:pt idx="12">
                  <c:v>1.0849954532868766E-13</c:v>
                </c:pt>
                <c:pt idx="13">
                  <c:v>1.1236706477431071E-10</c:v>
                </c:pt>
                <c:pt idx="14">
                  <c:v>1.0937496470569255E-8</c:v>
                </c:pt>
                <c:pt idx="15">
                  <c:v>2.7767322061372159E-7</c:v>
                </c:pt>
                <c:pt idx="16">
                  <c:v>3.0571959042101574E-6</c:v>
                </c:pt>
                <c:pt idx="17">
                  <c:v>1.9343377231631062E-5</c:v>
                </c:pt>
                <c:pt idx="18">
                  <c:v>8.3223565565735804E-5</c:v>
                </c:pt>
                <c:pt idx="19">
                  <c:v>7.1614312757942741E-4</c:v>
                </c:pt>
                <c:pt idx="20">
                  <c:v>3.2143841075488898E-3</c:v>
                </c:pt>
                <c:pt idx="21">
                  <c:v>9.6493586291764941E-3</c:v>
                </c:pt>
                <c:pt idx="22">
                  <c:v>2.2219719497316413E-2</c:v>
                </c:pt>
                <c:pt idx="23">
                  <c:v>4.2587040691431814E-2</c:v>
                </c:pt>
              </c:numCache>
            </c:numRef>
          </c:yVal>
          <c:smooth val="1"/>
          <c:extLst>
            <c:ext xmlns:c16="http://schemas.microsoft.com/office/drawing/2014/chart" uri="{C3380CC4-5D6E-409C-BE32-E72D297353CC}">
              <c16:uniqueId val="{000000C1-AE2E-4167-9037-7A0E2914D06D}"/>
            </c:ext>
          </c:extLst>
        </c:ser>
        <c:ser>
          <c:idx val="194"/>
          <c:order val="194"/>
          <c:spPr>
            <a:ln w="19050" cap="rnd">
              <a:solidFill>
                <a:schemeClr val="accent3">
                  <a:lumMod val="50000"/>
                </a:schemeClr>
              </a:solidFill>
              <a:round/>
            </a:ln>
            <a:effectLst/>
          </c:spPr>
          <c:marker>
            <c:symbol val="none"/>
          </c:marker>
          <c:xVal>
            <c:numRef>
              <c:f>Rauscher!$EV$1:$FS$1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Rauscher!$EV$201:$FS$201</c:f>
              <c:numCache>
                <c:formatCode>0E+00</c:formatCode>
                <c:ptCount val="24"/>
                <c:pt idx="0">
                  <c:v>0</c:v>
                </c:pt>
                <c:pt idx="1">
                  <c:v>2.0666264415476852E-207</c:v>
                </c:pt>
                <c:pt idx="2">
                  <c:v>8.5137819960226341E-155</c:v>
                </c:pt>
                <c:pt idx="3">
                  <c:v>2.9393701906799963E-102</c:v>
                </c:pt>
                <c:pt idx="4">
                  <c:v>4.8081776450465143E-76</c:v>
                </c:pt>
                <c:pt idx="5">
                  <c:v>2.3839441680322869E-60</c:v>
                </c:pt>
                <c:pt idx="6">
                  <c:v>6.591404143579952E-50</c:v>
                </c:pt>
                <c:pt idx="7">
                  <c:v>1.8270018694947925E-42</c:v>
                </c:pt>
                <c:pt idx="8">
                  <c:v>6.7941792077644425E-37</c:v>
                </c:pt>
                <c:pt idx="9">
                  <c:v>1.4308604126737315E-32</c:v>
                </c:pt>
                <c:pt idx="10">
                  <c:v>4.0468049794867872E-29</c:v>
                </c:pt>
                <c:pt idx="11">
                  <c:v>8.0062494426985441E-19</c:v>
                </c:pt>
                <c:pt idx="12">
                  <c:v>9.9139763102773574E-14</c:v>
                </c:pt>
                <c:pt idx="13">
                  <c:v>1.0447658685984016E-10</c:v>
                </c:pt>
                <c:pt idx="14">
                  <c:v>1.0288163396468862E-8</c:v>
                </c:pt>
                <c:pt idx="15">
                  <c:v>2.6336248763427761E-7</c:v>
                </c:pt>
                <c:pt idx="16">
                  <c:v>2.9177170995511816E-6</c:v>
                </c:pt>
                <c:pt idx="17">
                  <c:v>1.8550354256211019E-5</c:v>
                </c:pt>
                <c:pt idx="18">
                  <c:v>8.0120974065794859E-5</c:v>
                </c:pt>
                <c:pt idx="19">
                  <c:v>6.9345730022916496E-4</c:v>
                </c:pt>
                <c:pt idx="20">
                  <c:v>3.1254867604290611E-3</c:v>
                </c:pt>
                <c:pt idx="21">
                  <c:v>9.4117056404810651E-3</c:v>
                </c:pt>
                <c:pt idx="22">
                  <c:v>2.1724933587758993E-2</c:v>
                </c:pt>
                <c:pt idx="23">
                  <c:v>4.1719331999524552E-2</c:v>
                </c:pt>
              </c:numCache>
            </c:numRef>
          </c:yVal>
          <c:smooth val="1"/>
          <c:extLst>
            <c:ext xmlns:c16="http://schemas.microsoft.com/office/drawing/2014/chart" uri="{C3380CC4-5D6E-409C-BE32-E72D297353CC}">
              <c16:uniqueId val="{000000C2-AE2E-4167-9037-7A0E2914D06D}"/>
            </c:ext>
          </c:extLst>
        </c:ser>
        <c:ser>
          <c:idx val="195"/>
          <c:order val="195"/>
          <c:spPr>
            <a:ln w="19050" cap="rnd">
              <a:solidFill>
                <a:schemeClr val="accent4">
                  <a:lumMod val="50000"/>
                </a:schemeClr>
              </a:solidFill>
              <a:round/>
            </a:ln>
            <a:effectLst/>
          </c:spPr>
          <c:marker>
            <c:symbol val="none"/>
          </c:marker>
          <c:xVal>
            <c:numRef>
              <c:f>Rauscher!$EV$1:$FS$1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Rauscher!$EV$202:$FS$202</c:f>
              <c:numCache>
                <c:formatCode>0E+00</c:formatCode>
                <c:ptCount val="24"/>
                <c:pt idx="0">
                  <c:v>0</c:v>
                </c:pt>
                <c:pt idx="1">
                  <c:v>3.2113762670850368E-208</c:v>
                </c:pt>
                <c:pt idx="2">
                  <c:v>2.1045111727653316E-155</c:v>
                </c:pt>
                <c:pt idx="3">
                  <c:v>1.1557994788739862E-102</c:v>
                </c:pt>
                <c:pt idx="4">
                  <c:v>2.3845611443158942E-76</c:v>
                </c:pt>
                <c:pt idx="5">
                  <c:v>1.3589512817938744E-60</c:v>
                </c:pt>
                <c:pt idx="6">
                  <c:v>4.1229270253351193E-50</c:v>
                </c:pt>
                <c:pt idx="7">
                  <c:v>1.2211432899707297E-42</c:v>
                </c:pt>
                <c:pt idx="8">
                  <c:v>4.7727048716309527E-37</c:v>
                </c:pt>
                <c:pt idx="9">
                  <c:v>1.0447798990624305E-32</c:v>
                </c:pt>
                <c:pt idx="10">
                  <c:v>3.0477531051661436E-29</c:v>
                </c:pt>
                <c:pt idx="11">
                  <c:v>6.6163203267579668E-19</c:v>
                </c:pt>
                <c:pt idx="12">
                  <c:v>8.5821328502296852E-14</c:v>
                </c:pt>
                <c:pt idx="13">
                  <c:v>9.2995578925840882E-11</c:v>
                </c:pt>
                <c:pt idx="14">
                  <c:v>9.3292162310588517E-9</c:v>
                </c:pt>
                <c:pt idx="15">
                  <c:v>2.4200325508249765E-7</c:v>
                </c:pt>
                <c:pt idx="16">
                  <c:v>2.7078865282641678E-6</c:v>
                </c:pt>
                <c:pt idx="17">
                  <c:v>1.7350000051915356E-5</c:v>
                </c:pt>
                <c:pt idx="18">
                  <c:v>7.5401760593464925E-5</c:v>
                </c:pt>
                <c:pt idx="19">
                  <c:v>6.5869896405213314E-4</c:v>
                </c:pt>
                <c:pt idx="20">
                  <c:v>2.9885801830164529E-3</c:v>
                </c:pt>
                <c:pt idx="21">
                  <c:v>9.0443129053908843E-3</c:v>
                </c:pt>
                <c:pt idx="22">
                  <c:v>2.0957800249305478E-2</c:v>
                </c:pt>
                <c:pt idx="23">
                  <c:v>4.0370913991197563E-2</c:v>
                </c:pt>
              </c:numCache>
            </c:numRef>
          </c:yVal>
          <c:smooth val="1"/>
          <c:extLst>
            <c:ext xmlns:c16="http://schemas.microsoft.com/office/drawing/2014/chart" uri="{C3380CC4-5D6E-409C-BE32-E72D297353CC}">
              <c16:uniqueId val="{000000C3-AE2E-4167-9037-7A0E2914D06D}"/>
            </c:ext>
          </c:extLst>
        </c:ser>
        <c:ser>
          <c:idx val="196"/>
          <c:order val="196"/>
          <c:spPr>
            <a:ln w="19050" cap="rnd">
              <a:solidFill>
                <a:schemeClr val="accent5">
                  <a:lumMod val="50000"/>
                </a:schemeClr>
              </a:solidFill>
              <a:round/>
            </a:ln>
            <a:effectLst/>
          </c:spPr>
          <c:marker>
            <c:symbol val="none"/>
          </c:marker>
          <c:xVal>
            <c:numRef>
              <c:f>Rauscher!$EV$1:$FS$1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Rauscher!$EV$203:$FS$203</c:f>
              <c:numCache>
                <c:formatCode>0E+00</c:formatCode>
                <c:ptCount val="24"/>
                <c:pt idx="0">
                  <c:v>0</c:v>
                </c:pt>
                <c:pt idx="1">
                  <c:v>2.0164158838076383E-208</c:v>
                </c:pt>
                <c:pt idx="2">
                  <c:v>1.4840209320635464E-155</c:v>
                </c:pt>
                <c:pt idx="3">
                  <c:v>9.1531622312341416E-103</c:v>
                </c:pt>
                <c:pt idx="4">
                  <c:v>2.0012302820040125E-76</c:v>
                </c:pt>
                <c:pt idx="5">
                  <c:v>1.1808981789817097E-60</c:v>
                </c:pt>
                <c:pt idx="6">
                  <c:v>3.666858811032563E-50</c:v>
                </c:pt>
                <c:pt idx="7">
                  <c:v>1.1042188323077339E-42</c:v>
                </c:pt>
                <c:pt idx="8">
                  <c:v>4.3697147607280504E-37</c:v>
                </c:pt>
                <c:pt idx="9">
                  <c:v>9.6585805676456779E-33</c:v>
                </c:pt>
                <c:pt idx="10">
                  <c:v>2.8394110783994015E-29</c:v>
                </c:pt>
                <c:pt idx="11">
                  <c:v>6.3087742664464464E-19</c:v>
                </c:pt>
                <c:pt idx="12">
                  <c:v>8.2787293639268803E-14</c:v>
                </c:pt>
                <c:pt idx="13">
                  <c:v>9.0334729263969822E-11</c:v>
                </c:pt>
                <c:pt idx="14">
                  <c:v>9.1044475664496689E-9</c:v>
                </c:pt>
                <c:pt idx="15">
                  <c:v>2.3695705512538844E-7</c:v>
                </c:pt>
                <c:pt idx="16">
                  <c:v>2.6580239834413885E-6</c:v>
                </c:pt>
                <c:pt idx="17">
                  <c:v>1.7063491952391048E-5</c:v>
                </c:pt>
                <c:pt idx="18">
                  <c:v>7.4271452342769626E-5</c:v>
                </c:pt>
                <c:pt idx="19">
                  <c:v>6.5033242454651241E-4</c:v>
                </c:pt>
                <c:pt idx="20">
                  <c:v>2.9555161575047072E-3</c:v>
                </c:pt>
                <c:pt idx="21">
                  <c:v>8.9553796824187876E-3</c:v>
                </c:pt>
                <c:pt idx="22">
                  <c:v>2.0771799405062023E-2</c:v>
                </c:pt>
                <c:pt idx="23">
                  <c:v>4.0043589832024766E-2</c:v>
                </c:pt>
              </c:numCache>
            </c:numRef>
          </c:yVal>
          <c:smooth val="1"/>
          <c:extLst>
            <c:ext xmlns:c16="http://schemas.microsoft.com/office/drawing/2014/chart" uri="{C3380CC4-5D6E-409C-BE32-E72D297353CC}">
              <c16:uniqueId val="{000000C4-AE2E-4167-9037-7A0E2914D06D}"/>
            </c:ext>
          </c:extLst>
        </c:ser>
        <c:ser>
          <c:idx val="197"/>
          <c:order val="197"/>
          <c:spPr>
            <a:ln w="19050" cap="rnd">
              <a:solidFill>
                <a:schemeClr val="accent6">
                  <a:lumMod val="50000"/>
                </a:schemeClr>
              </a:solidFill>
              <a:round/>
            </a:ln>
            <a:effectLst/>
          </c:spPr>
          <c:marker>
            <c:symbol val="none"/>
          </c:marker>
          <c:xVal>
            <c:numRef>
              <c:f>Rauscher!$EV$1:$FS$1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Rauscher!$EV$204:$FS$204</c:f>
              <c:numCache>
                <c:formatCode>0E+00</c:formatCode>
                <c:ptCount val="24"/>
                <c:pt idx="0">
                  <c:v>0</c:v>
                </c:pt>
                <c:pt idx="1">
                  <c:v>2.0164158838076383E-208</c:v>
                </c:pt>
                <c:pt idx="2">
                  <c:v>1.4840209320635464E-155</c:v>
                </c:pt>
                <c:pt idx="3">
                  <c:v>9.1531622312341416E-103</c:v>
                </c:pt>
                <c:pt idx="4">
                  <c:v>2.0012302820040125E-76</c:v>
                </c:pt>
                <c:pt idx="5">
                  <c:v>1.1808981789817097E-60</c:v>
                </c:pt>
                <c:pt idx="6">
                  <c:v>3.666858811032563E-50</c:v>
                </c:pt>
                <c:pt idx="7">
                  <c:v>1.1042188323077339E-42</c:v>
                </c:pt>
                <c:pt idx="8">
                  <c:v>4.3697147607280504E-37</c:v>
                </c:pt>
                <c:pt idx="9">
                  <c:v>9.6585805676456779E-33</c:v>
                </c:pt>
                <c:pt idx="10">
                  <c:v>2.8394110783994015E-29</c:v>
                </c:pt>
                <c:pt idx="11">
                  <c:v>6.3087742664464464E-19</c:v>
                </c:pt>
                <c:pt idx="12">
                  <c:v>8.2787293639268803E-14</c:v>
                </c:pt>
                <c:pt idx="13">
                  <c:v>9.0334729263969822E-11</c:v>
                </c:pt>
                <c:pt idx="14">
                  <c:v>9.1044475664496689E-9</c:v>
                </c:pt>
                <c:pt idx="15">
                  <c:v>2.3695705512538844E-7</c:v>
                </c:pt>
                <c:pt idx="16">
                  <c:v>2.6580239834413885E-6</c:v>
                </c:pt>
                <c:pt idx="17">
                  <c:v>1.7063491952391048E-5</c:v>
                </c:pt>
                <c:pt idx="18">
                  <c:v>7.4271452342769626E-5</c:v>
                </c:pt>
                <c:pt idx="19">
                  <c:v>6.5033242454651241E-4</c:v>
                </c:pt>
                <c:pt idx="20">
                  <c:v>2.9555161575047072E-3</c:v>
                </c:pt>
                <c:pt idx="21">
                  <c:v>8.9553796824187876E-3</c:v>
                </c:pt>
                <c:pt idx="22">
                  <c:v>2.0771799405062023E-2</c:v>
                </c:pt>
                <c:pt idx="23">
                  <c:v>4.0043589832024766E-2</c:v>
                </c:pt>
              </c:numCache>
            </c:numRef>
          </c:yVal>
          <c:smooth val="1"/>
          <c:extLst>
            <c:ext xmlns:c16="http://schemas.microsoft.com/office/drawing/2014/chart" uri="{C3380CC4-5D6E-409C-BE32-E72D297353CC}">
              <c16:uniqueId val="{000000C5-AE2E-4167-9037-7A0E2914D06D}"/>
            </c:ext>
          </c:extLst>
        </c:ser>
        <c:ser>
          <c:idx val="198"/>
          <c:order val="198"/>
          <c:spPr>
            <a:ln w="19050" cap="rnd">
              <a:solidFill>
                <a:schemeClr val="accent1">
                  <a:lumMod val="70000"/>
                  <a:lumOff val="30000"/>
                </a:schemeClr>
              </a:solidFill>
              <a:round/>
            </a:ln>
            <a:effectLst/>
          </c:spPr>
          <c:marker>
            <c:symbol val="none"/>
          </c:marker>
          <c:xVal>
            <c:numRef>
              <c:f>Rauscher!$EV$1:$FS$1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Rauscher!$EV$205:$FS$205</c:f>
              <c:numCache>
                <c:formatCode>0E+00</c:formatCode>
                <c:ptCount val="24"/>
                <c:pt idx="0">
                  <c:v>0</c:v>
                </c:pt>
                <c:pt idx="1">
                  <c:v>7.9498000006133394E-209</c:v>
                </c:pt>
                <c:pt idx="2">
                  <c:v>7.3793119347997909E-156</c:v>
                </c:pt>
                <c:pt idx="3">
                  <c:v>5.7404607452580767E-103</c:v>
                </c:pt>
                <c:pt idx="4">
                  <c:v>1.4095241852023629E-76</c:v>
                </c:pt>
                <c:pt idx="5">
                  <c:v>8.9171863770608154E-61</c:v>
                </c:pt>
                <c:pt idx="6">
                  <c:v>2.9004776880972844E-50</c:v>
                </c:pt>
                <c:pt idx="7">
                  <c:v>9.0288087687372193E-43</c:v>
                </c:pt>
                <c:pt idx="8">
                  <c:v>3.6629278715912916E-37</c:v>
                </c:pt>
                <c:pt idx="9">
                  <c:v>8.2544580378320751E-33</c:v>
                </c:pt>
                <c:pt idx="10">
                  <c:v>2.4644698702929094E-29</c:v>
                </c:pt>
                <c:pt idx="11">
                  <c:v>5.7358816075269299E-19</c:v>
                </c:pt>
                <c:pt idx="12">
                  <c:v>7.7036909321772312E-14</c:v>
                </c:pt>
                <c:pt idx="13">
                  <c:v>8.5238911974893155E-11</c:v>
                </c:pt>
                <c:pt idx="14">
                  <c:v>8.6709910774797042E-9</c:v>
                </c:pt>
                <c:pt idx="15">
                  <c:v>2.2717721801087277E-7</c:v>
                </c:pt>
                <c:pt idx="16">
                  <c:v>2.5610262090074711E-6</c:v>
                </c:pt>
                <c:pt idx="17">
                  <c:v>1.6504525213804366E-5</c:v>
                </c:pt>
                <c:pt idx="18">
                  <c:v>7.2061124776721819E-5</c:v>
                </c:pt>
                <c:pt idx="19">
                  <c:v>6.3391426223972209E-4</c:v>
                </c:pt>
                <c:pt idx="20">
                  <c:v>2.8904698887641275E-3</c:v>
                </c:pt>
                <c:pt idx="21">
                  <c:v>8.7800929244283444E-3</c:v>
                </c:pt>
                <c:pt idx="22">
                  <c:v>2.0404653616885229E-2</c:v>
                </c:pt>
                <c:pt idx="23">
                  <c:v>3.939672394597659E-2</c:v>
                </c:pt>
              </c:numCache>
            </c:numRef>
          </c:yVal>
          <c:smooth val="1"/>
          <c:extLst>
            <c:ext xmlns:c16="http://schemas.microsoft.com/office/drawing/2014/chart" uri="{C3380CC4-5D6E-409C-BE32-E72D297353CC}">
              <c16:uniqueId val="{000000C6-AE2E-4167-9037-7A0E2914D06D}"/>
            </c:ext>
          </c:extLst>
        </c:ser>
        <c:ser>
          <c:idx val="199"/>
          <c:order val="199"/>
          <c:spPr>
            <a:ln w="19050" cap="rnd">
              <a:solidFill>
                <a:schemeClr val="accent2">
                  <a:lumMod val="70000"/>
                  <a:lumOff val="30000"/>
                </a:schemeClr>
              </a:solidFill>
              <a:round/>
            </a:ln>
            <a:effectLst/>
          </c:spPr>
          <c:marker>
            <c:symbol val="none"/>
          </c:marker>
          <c:xVal>
            <c:numRef>
              <c:f>Rauscher!$EV$1:$FS$1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Rauscher!$EV$206:$FS$206</c:f>
              <c:numCache>
                <c:formatCode>0E+00</c:formatCode>
                <c:ptCount val="24"/>
                <c:pt idx="0">
                  <c:v>0</c:v>
                </c:pt>
                <c:pt idx="1">
                  <c:v>3.3870029503574129E-209</c:v>
                </c:pt>
                <c:pt idx="2">
                  <c:v>3.889331949581132E-156</c:v>
                </c:pt>
                <c:pt idx="3">
                  <c:v>3.7428779344772527E-103</c:v>
                </c:pt>
                <c:pt idx="4">
                  <c:v>1.0221892974588609E-76</c:v>
                </c:pt>
                <c:pt idx="5">
                  <c:v>6.8929729202610072E-61</c:v>
                </c:pt>
                <c:pt idx="6">
                  <c:v>2.3395278071367299E-50</c:v>
                </c:pt>
                <c:pt idx="7">
                  <c:v>7.5073921922944277E-43</c:v>
                </c:pt>
                <c:pt idx="8">
                  <c:v>3.1159249725348001E-37</c:v>
                </c:pt>
                <c:pt idx="9">
                  <c:v>7.1473848945585255E-33</c:v>
                </c:pt>
                <c:pt idx="10">
                  <c:v>2.1644228169536691E-29</c:v>
                </c:pt>
                <c:pt idx="11">
                  <c:v>5.2565248660613889E-19</c:v>
                </c:pt>
                <c:pt idx="12">
                  <c:v>7.2116953540249194E-14</c:v>
                </c:pt>
                <c:pt idx="13">
                  <c:v>8.0820290168625147E-11</c:v>
                </c:pt>
                <c:pt idx="14">
                  <c:v>8.2917698272619408E-9</c:v>
                </c:pt>
                <c:pt idx="15">
                  <c:v>2.1856633450957573E-7</c:v>
                </c:pt>
                <c:pt idx="16">
                  <c:v>2.4752126168233411E-6</c:v>
                </c:pt>
                <c:pt idx="17">
                  <c:v>1.6008163773651202E-5</c:v>
                </c:pt>
                <c:pt idx="18">
                  <c:v>7.0092494591972608E-5</c:v>
                </c:pt>
                <c:pt idx="19">
                  <c:v>6.192257367657626E-4</c:v>
                </c:pt>
                <c:pt idx="20">
                  <c:v>2.8320891607780669E-3</c:v>
                </c:pt>
                <c:pt idx="21">
                  <c:v>8.622388403733609E-3</c:v>
                </c:pt>
                <c:pt idx="22">
                  <c:v>2.0073712263084624E-2</c:v>
                </c:pt>
                <c:pt idx="23">
                  <c:v>3.8812764377332727E-2</c:v>
                </c:pt>
              </c:numCache>
            </c:numRef>
          </c:yVal>
          <c:smooth val="1"/>
          <c:extLst>
            <c:ext xmlns:c16="http://schemas.microsoft.com/office/drawing/2014/chart" uri="{C3380CC4-5D6E-409C-BE32-E72D297353CC}">
              <c16:uniqueId val="{000000C7-AE2E-4167-9037-7A0E2914D06D}"/>
            </c:ext>
          </c:extLst>
        </c:ser>
        <c:ser>
          <c:idx val="200"/>
          <c:order val="200"/>
          <c:spPr>
            <a:ln w="19050" cap="rnd">
              <a:solidFill>
                <a:schemeClr val="accent3">
                  <a:lumMod val="70000"/>
                  <a:lumOff val="30000"/>
                </a:schemeClr>
              </a:solidFill>
              <a:round/>
            </a:ln>
            <a:effectLst/>
          </c:spPr>
          <c:marker>
            <c:symbol val="none"/>
          </c:marker>
          <c:xVal>
            <c:numRef>
              <c:f>Rauscher!$EV$1:$FS$1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Rauscher!$EV$207:$FS$207</c:f>
              <c:numCache>
                <c:formatCode>0E+00</c:formatCode>
                <c:ptCount val="24"/>
                <c:pt idx="0">
                  <c:v>0</c:v>
                </c:pt>
                <c:pt idx="1">
                  <c:v>5.2641039952922586E-210</c:v>
                </c:pt>
                <c:pt idx="2">
                  <c:v>9.6157551279999987E-157</c:v>
                </c:pt>
                <c:pt idx="3">
                  <c:v>1.4720194426914502E-103</c:v>
                </c:pt>
                <c:pt idx="4">
                  <c:v>5.0703619320474848E-77</c:v>
                </c:pt>
                <c:pt idx="5">
                  <c:v>3.930013602891449E-61</c:v>
                </c:pt>
                <c:pt idx="6">
                  <c:v>1.4636444573530162E-50</c:v>
                </c:pt>
                <c:pt idx="7">
                  <c:v>5.0187598349183697E-43</c:v>
                </c:pt>
                <c:pt idx="8">
                  <c:v>2.1892443999600006E-37</c:v>
                </c:pt>
                <c:pt idx="9">
                  <c:v>5.2198062585437233E-33</c:v>
                </c:pt>
                <c:pt idx="10">
                  <c:v>1.6303816695729175E-29</c:v>
                </c:pt>
                <c:pt idx="11">
                  <c:v>4.3447601178740554E-19</c:v>
                </c:pt>
                <c:pt idx="12">
                  <c:v>6.2440216799395413E-14</c:v>
                </c:pt>
                <c:pt idx="13">
                  <c:v>7.1952088629302594E-11</c:v>
                </c:pt>
                <c:pt idx="14">
                  <c:v>7.5202835821141333E-9</c:v>
                </c:pt>
                <c:pt idx="15">
                  <c:v>2.0087700953134762E-7</c:v>
                </c:pt>
                <c:pt idx="16">
                  <c:v>2.2976266755359382E-6</c:v>
                </c:pt>
                <c:pt idx="17">
                  <c:v>1.4975056343428941E-5</c:v>
                </c:pt>
                <c:pt idx="18">
                  <c:v>6.5976072143216632E-5</c:v>
                </c:pt>
                <c:pt idx="19">
                  <c:v>5.8829604425220258E-4</c:v>
                </c:pt>
                <c:pt idx="20">
                  <c:v>2.7085312101639684E-3</c:v>
                </c:pt>
                <c:pt idx="21">
                  <c:v>8.2873274530992323E-3</c:v>
                </c:pt>
                <c:pt idx="22">
                  <c:v>1.9368438439076686E-2</c:v>
                </c:pt>
                <c:pt idx="23">
                  <c:v>3.7565180964712473E-2</c:v>
                </c:pt>
              </c:numCache>
            </c:numRef>
          </c:yVal>
          <c:smooth val="1"/>
          <c:extLst>
            <c:ext xmlns:c16="http://schemas.microsoft.com/office/drawing/2014/chart" uri="{C3380CC4-5D6E-409C-BE32-E72D297353CC}">
              <c16:uniqueId val="{000000C8-AE2E-4167-9037-7A0E2914D06D}"/>
            </c:ext>
          </c:extLst>
        </c:ser>
        <c:ser>
          <c:idx val="201"/>
          <c:order val="201"/>
          <c:spPr>
            <a:ln w="19050" cap="rnd">
              <a:solidFill>
                <a:schemeClr val="accent4">
                  <a:lumMod val="70000"/>
                  <a:lumOff val="30000"/>
                </a:schemeClr>
              </a:solidFill>
              <a:round/>
            </a:ln>
            <a:effectLst/>
          </c:spPr>
          <c:marker>
            <c:symbol val="none"/>
          </c:marker>
          <c:xVal>
            <c:numRef>
              <c:f>Rauscher!$EV$1:$FS$1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Rauscher!$EV$208:$FS$208</c:f>
              <c:numCache>
                <c:formatCode>0E+00</c:formatCode>
                <c:ptCount val="24"/>
                <c:pt idx="0">
                  <c:v>0</c:v>
                </c:pt>
                <c:pt idx="1">
                  <c:v>3.8598115568984068E-210</c:v>
                </c:pt>
                <c:pt idx="2">
                  <c:v>7.6177190843967815E-157</c:v>
                </c:pt>
                <c:pt idx="3">
                  <c:v>1.2599549608396669E-103</c:v>
                </c:pt>
                <c:pt idx="4">
                  <c:v>4.5110785973866938E-77</c:v>
                </c:pt>
                <c:pt idx="5">
                  <c:v>3.5786189824404456E-61</c:v>
                </c:pt>
                <c:pt idx="6">
                  <c:v>1.3535583533894592E-50</c:v>
                </c:pt>
                <c:pt idx="7">
                  <c:v>4.6928621007663954E-43</c:v>
                </c:pt>
                <c:pt idx="8">
                  <c:v>2.0641232111616537E-37</c:v>
                </c:pt>
                <c:pt idx="9">
                  <c:v>4.9533127141743717E-33</c:v>
                </c:pt>
                <c:pt idx="10">
                  <c:v>1.5551441157010402E-29</c:v>
                </c:pt>
                <c:pt idx="11">
                  <c:v>4.2088858184767903E-19</c:v>
                </c:pt>
                <c:pt idx="12">
                  <c:v>6.0957301732937735E-14</c:v>
                </c:pt>
                <c:pt idx="13">
                  <c:v>7.0570099963988835E-11</c:v>
                </c:pt>
                <c:pt idx="14">
                  <c:v>7.3987021080830989E-9</c:v>
                </c:pt>
                <c:pt idx="15">
                  <c:v>1.9806674116291491E-7</c:v>
                </c:pt>
                <c:pt idx="16">
                  <c:v>2.2692418517657852E-6</c:v>
                </c:pt>
                <c:pt idx="17">
                  <c:v>1.4809138118349465E-5</c:v>
                </c:pt>
                <c:pt idx="18">
                  <c:v>6.5312419702958383E-5</c:v>
                </c:pt>
                <c:pt idx="19">
                  <c:v>5.832802131155102E-4</c:v>
                </c:pt>
                <c:pt idx="20">
                  <c:v>2.6884078746871186E-3</c:v>
                </c:pt>
                <c:pt idx="21">
                  <c:v>8.2325772180085743E-3</c:v>
                </c:pt>
                <c:pt idx="22">
                  <c:v>1.9252889601105761E-2</c:v>
                </c:pt>
                <c:pt idx="23">
                  <c:v>3.7360338092616512E-2</c:v>
                </c:pt>
              </c:numCache>
            </c:numRef>
          </c:yVal>
          <c:smooth val="1"/>
          <c:extLst>
            <c:ext xmlns:c16="http://schemas.microsoft.com/office/drawing/2014/chart" uri="{C3380CC4-5D6E-409C-BE32-E72D297353CC}">
              <c16:uniqueId val="{000000C9-AE2E-4167-9037-7A0E2914D06D}"/>
            </c:ext>
          </c:extLst>
        </c:ser>
        <c:ser>
          <c:idx val="202"/>
          <c:order val="202"/>
          <c:spPr>
            <a:ln w="19050" cap="rnd">
              <a:solidFill>
                <a:schemeClr val="accent5">
                  <a:lumMod val="70000"/>
                  <a:lumOff val="30000"/>
                </a:schemeClr>
              </a:solidFill>
              <a:round/>
            </a:ln>
            <a:effectLst/>
          </c:spPr>
          <c:marker>
            <c:symbol val="none"/>
          </c:marker>
          <c:xVal>
            <c:numRef>
              <c:f>Rauscher!$EV$1:$FS$1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Rauscher!$EV$209:$FS$209</c:f>
              <c:numCache>
                <c:formatCode>0E+00</c:formatCode>
                <c:ptCount val="24"/>
                <c:pt idx="0">
                  <c:v>0</c:v>
                </c:pt>
                <c:pt idx="1">
                  <c:v>7.0047077823040151E-211</c:v>
                </c:pt>
                <c:pt idx="2">
                  <c:v>2.1156723676588033E-157</c:v>
                </c:pt>
                <c:pt idx="3">
                  <c:v>5.355228689594227E-104</c:v>
                </c:pt>
                <c:pt idx="4">
                  <c:v>2.3719370830807167E-77</c:v>
                </c:pt>
                <c:pt idx="5">
                  <c:v>2.137854254226699E-61</c:v>
                </c:pt>
                <c:pt idx="6">
                  <c:v>8.8043951230470429E-51</c:v>
                </c:pt>
                <c:pt idx="7">
                  <c:v>3.2438462991824996E-43</c:v>
                </c:pt>
                <c:pt idx="8">
                  <c:v>1.4933377499981339E-37</c:v>
                </c:pt>
                <c:pt idx="9">
                  <c:v>3.7129417402611686E-33</c:v>
                </c:pt>
                <c:pt idx="10">
                  <c:v>1.199259034006735E-29</c:v>
                </c:pt>
                <c:pt idx="11">
                  <c:v>3.5340233071080316E-19</c:v>
                </c:pt>
                <c:pt idx="12">
                  <c:v>5.3408201571934385E-14</c:v>
                </c:pt>
                <c:pt idx="13">
                  <c:v>6.3429446896804273E-11</c:v>
                </c:pt>
                <c:pt idx="14">
                  <c:v>6.7642198594974016E-9</c:v>
                </c:pt>
                <c:pt idx="15">
                  <c:v>1.8329630755411154E-7</c:v>
                </c:pt>
                <c:pt idx="16">
                  <c:v>2.1192536268229148E-6</c:v>
                </c:pt>
                <c:pt idx="17">
                  <c:v>1.3928743034248693E-5</c:v>
                </c:pt>
                <c:pt idx="18">
                  <c:v>6.1779147405687882E-5</c:v>
                </c:pt>
                <c:pt idx="19">
                  <c:v>5.5644131886949024E-4</c:v>
                </c:pt>
                <c:pt idx="20">
                  <c:v>2.5803420489963441E-3</c:v>
                </c:pt>
                <c:pt idx="21">
                  <c:v>7.9377593607401747E-3</c:v>
                </c:pt>
                <c:pt idx="22">
                  <c:v>1.8629364176405892E-2</c:v>
                </c:pt>
                <c:pt idx="23">
                  <c:v>3.6253079777911743E-2</c:v>
                </c:pt>
              </c:numCache>
            </c:numRef>
          </c:yVal>
          <c:smooth val="1"/>
          <c:extLst>
            <c:ext xmlns:c16="http://schemas.microsoft.com/office/drawing/2014/chart" uri="{C3380CC4-5D6E-409C-BE32-E72D297353CC}">
              <c16:uniqueId val="{000000CA-AE2E-4167-9037-7A0E2914D06D}"/>
            </c:ext>
          </c:extLst>
        </c:ser>
        <c:ser>
          <c:idx val="203"/>
          <c:order val="203"/>
          <c:spPr>
            <a:ln w="19050" cap="rnd">
              <a:solidFill>
                <a:schemeClr val="accent6">
                  <a:lumMod val="70000"/>
                  <a:lumOff val="30000"/>
                </a:schemeClr>
              </a:solidFill>
              <a:round/>
            </a:ln>
            <a:effectLst/>
          </c:spPr>
          <c:marker>
            <c:symbol val="none"/>
          </c:marker>
          <c:xVal>
            <c:numRef>
              <c:f>Rauscher!$EV$1:$FS$1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Rauscher!$EV$210:$FS$210</c:f>
              <c:numCache>
                <c:formatCode>0E+00</c:formatCode>
                <c:ptCount val="24"/>
                <c:pt idx="0">
                  <c:v>0</c:v>
                </c:pt>
                <c:pt idx="1">
                  <c:v>4.397942868479689E-211</c:v>
                </c:pt>
                <c:pt idx="2">
                  <c:v>1.49179054223485E-157</c:v>
                </c:pt>
                <c:pt idx="3">
                  <c:v>4.2406978678358602E-104</c:v>
                </c:pt>
                <c:pt idx="4">
                  <c:v>1.9905010566819841E-77</c:v>
                </c:pt>
                <c:pt idx="5">
                  <c:v>1.857621822252825E-61</c:v>
                </c:pt>
                <c:pt idx="6">
                  <c:v>7.8299449629446685E-51</c:v>
                </c:pt>
                <c:pt idx="7">
                  <c:v>2.9330497878346476E-43</c:v>
                </c:pt>
                <c:pt idx="8">
                  <c:v>1.3671532437895456E-37</c:v>
                </c:pt>
                <c:pt idx="9">
                  <c:v>3.4322370715635488E-33</c:v>
                </c:pt>
                <c:pt idx="10">
                  <c:v>1.1172031032578308E-29</c:v>
                </c:pt>
                <c:pt idx="11">
                  <c:v>3.3695237279510884E-19</c:v>
                </c:pt>
                <c:pt idx="12">
                  <c:v>5.1516583216361601E-14</c:v>
                </c:pt>
                <c:pt idx="13">
                  <c:v>6.1610397943893339E-11</c:v>
                </c:pt>
                <c:pt idx="14">
                  <c:v>6.6008034287037844E-9</c:v>
                </c:pt>
                <c:pt idx="15">
                  <c:v>1.7946212143764007E-7</c:v>
                </c:pt>
                <c:pt idx="16">
                  <c:v>2.0800894596850834E-6</c:v>
                </c:pt>
                <c:pt idx="17">
                  <c:v>1.3697805730144559E-5</c:v>
                </c:pt>
                <c:pt idx="18">
                  <c:v>6.0848935490130338E-5</c:v>
                </c:pt>
                <c:pt idx="19">
                  <c:v>5.4933648374455644E-4</c:v>
                </c:pt>
                <c:pt idx="20">
                  <c:v>2.5516220699299129E-3</c:v>
                </c:pt>
                <c:pt idx="21">
                  <c:v>7.8591756942017234E-3</c:v>
                </c:pt>
                <c:pt idx="22">
                  <c:v>1.8462780241939959E-2</c:v>
                </c:pt>
                <c:pt idx="23">
                  <c:v>3.595671217847702E-2</c:v>
                </c:pt>
              </c:numCache>
            </c:numRef>
          </c:yVal>
          <c:smooth val="1"/>
          <c:extLst>
            <c:ext xmlns:c16="http://schemas.microsoft.com/office/drawing/2014/chart" uri="{C3380CC4-5D6E-409C-BE32-E72D297353CC}">
              <c16:uniqueId val="{000000CB-AE2E-4167-9037-7A0E2914D06D}"/>
            </c:ext>
          </c:extLst>
        </c:ser>
        <c:ser>
          <c:idx val="204"/>
          <c:order val="204"/>
          <c:spPr>
            <a:ln w="19050" cap="rnd">
              <a:solidFill>
                <a:schemeClr val="accent1">
                  <a:lumMod val="70000"/>
                </a:schemeClr>
              </a:solidFill>
              <a:round/>
            </a:ln>
            <a:effectLst/>
          </c:spPr>
          <c:marker>
            <c:symbol val="none"/>
          </c:marker>
          <c:xVal>
            <c:numRef>
              <c:f>Rauscher!$EV$1:$FS$1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Rauscher!$EV$211:$FS$211</c:f>
              <c:numCache>
                <c:formatCode>0E+00</c:formatCode>
                <c:ptCount val="24"/>
                <c:pt idx="0">
                  <c:v>0</c:v>
                </c:pt>
                <c:pt idx="1">
                  <c:v>3.2246971201187519E-211</c:v>
                </c:pt>
                <c:pt idx="2">
                  <c:v>1.1818085081746338E-157</c:v>
                </c:pt>
                <c:pt idx="3">
                  <c:v>3.6297483049455717E-104</c:v>
                </c:pt>
                <c:pt idx="4">
                  <c:v>1.7709306314208115E-77</c:v>
                </c:pt>
                <c:pt idx="5">
                  <c:v>1.6915171937800484E-61</c:v>
                </c:pt>
                <c:pt idx="6">
                  <c:v>7.2409876212401949E-51</c:v>
                </c:pt>
                <c:pt idx="7">
                  <c:v>2.7425750374139207E-43</c:v>
                </c:pt>
                <c:pt idx="8">
                  <c:v>1.2890099566824721E-37</c:v>
                </c:pt>
                <c:pt idx="9">
                  <c:v>3.2569894034287316E-33</c:v>
                </c:pt>
                <c:pt idx="10">
                  <c:v>1.0656416727501562E-29</c:v>
                </c:pt>
                <c:pt idx="11">
                  <c:v>3.2641308829704325E-19</c:v>
                </c:pt>
                <c:pt idx="12">
                  <c:v>5.0292831628467675E-14</c:v>
                </c:pt>
                <c:pt idx="13">
                  <c:v>6.0426723469469814E-11</c:v>
                </c:pt>
                <c:pt idx="14">
                  <c:v>6.4940529963615655E-9</c:v>
                </c:pt>
                <c:pt idx="15">
                  <c:v>1.7695051203188524E-7</c:v>
                </c:pt>
                <c:pt idx="16">
                  <c:v>2.0543812275815308E-6</c:v>
                </c:pt>
                <c:pt idx="17">
                  <c:v>1.3545967388446781E-5</c:v>
                </c:pt>
                <c:pt idx="18">
                  <c:v>6.0236538488822025E-5</c:v>
                </c:pt>
                <c:pt idx="19">
                  <c:v>5.4464994450904663E-4</c:v>
                </c:pt>
                <c:pt idx="20">
                  <c:v>2.5326511229325044E-3</c:v>
                </c:pt>
                <c:pt idx="21">
                  <c:v>7.8072127814885622E-3</c:v>
                </c:pt>
                <c:pt idx="22">
                  <c:v>1.8352537411564819E-2</c:v>
                </c:pt>
                <c:pt idx="23">
                  <c:v>3.5760451283616997E-2</c:v>
                </c:pt>
              </c:numCache>
            </c:numRef>
          </c:yVal>
          <c:smooth val="1"/>
          <c:extLst>
            <c:ext xmlns:c16="http://schemas.microsoft.com/office/drawing/2014/chart" uri="{C3380CC4-5D6E-409C-BE32-E72D297353CC}">
              <c16:uniqueId val="{000000CC-AE2E-4167-9037-7A0E2914D06D}"/>
            </c:ext>
          </c:extLst>
        </c:ser>
        <c:ser>
          <c:idx val="205"/>
          <c:order val="205"/>
          <c:spPr>
            <a:ln w="19050" cap="rnd">
              <a:solidFill>
                <a:schemeClr val="accent2">
                  <a:lumMod val="70000"/>
                </a:schemeClr>
              </a:solidFill>
              <a:round/>
            </a:ln>
            <a:effectLst/>
          </c:spPr>
          <c:marker>
            <c:symbol val="none"/>
          </c:marker>
          <c:xVal>
            <c:numRef>
              <c:f>Rauscher!$EV$1:$FS$1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Rauscher!$EV$212:$FS$212</c:f>
              <c:numCache>
                <c:formatCode>0E+00</c:formatCode>
                <c:ptCount val="24"/>
                <c:pt idx="0">
                  <c:v>0</c:v>
                </c:pt>
                <c:pt idx="1">
                  <c:v>4.6371239396279673E-212</c:v>
                </c:pt>
                <c:pt idx="2">
                  <c:v>2.7561723011885409E-158</c:v>
                </c:pt>
                <c:pt idx="3">
                  <c:v>1.3728884150727237E-104</c:v>
                </c:pt>
                <c:pt idx="4">
                  <c:v>8.5302157938463756E-78</c:v>
                </c:pt>
                <c:pt idx="5">
                  <c:v>9.4196491675138731E-62</c:v>
                </c:pt>
                <c:pt idx="6">
                  <c:v>4.4417694407162876E-51</c:v>
                </c:pt>
                <c:pt idx="7">
                  <c:v>1.8026717420762269E-43</c:v>
                </c:pt>
                <c:pt idx="8">
                  <c:v>8.9230709906648014E-38</c:v>
                </c:pt>
                <c:pt idx="9">
                  <c:v>2.3473312375755285E-33</c:v>
                </c:pt>
                <c:pt idx="10">
                  <c:v>7.9317532173004323E-30</c:v>
                </c:pt>
                <c:pt idx="11">
                  <c:v>2.6762424668926035E-19</c:v>
                </c:pt>
                <c:pt idx="12">
                  <c:v>4.3277675822223526E-14</c:v>
                </c:pt>
                <c:pt idx="13">
                  <c:v>5.3528719672581472E-11</c:v>
                </c:pt>
                <c:pt idx="14">
                  <c:v>5.865075638845706E-9</c:v>
                </c:pt>
                <c:pt idx="15">
                  <c:v>1.6203528510978466E-7</c:v>
                </c:pt>
                <c:pt idx="16">
                  <c:v>1.9008104053089513E-6</c:v>
                </c:pt>
                <c:pt idx="17">
                  <c:v>1.2634782778391608E-5</c:v>
                </c:pt>
                <c:pt idx="18">
                  <c:v>5.6548065729656907E-5</c:v>
                </c:pt>
                <c:pt idx="19">
                  <c:v>5.1626799226644809E-4</c:v>
                </c:pt>
                <c:pt idx="20">
                  <c:v>2.4173141724664836E-3</c:v>
                </c:pt>
                <c:pt idx="21">
                  <c:v>7.4903780822234761E-3</c:v>
                </c:pt>
                <c:pt idx="22">
                  <c:v>1.7678842929908421E-2</c:v>
                </c:pt>
                <c:pt idx="23">
                  <c:v>3.4558963340498405E-2</c:v>
                </c:pt>
              </c:numCache>
            </c:numRef>
          </c:yVal>
          <c:smooth val="1"/>
          <c:extLst>
            <c:ext xmlns:c16="http://schemas.microsoft.com/office/drawing/2014/chart" uri="{C3380CC4-5D6E-409C-BE32-E72D297353CC}">
              <c16:uniqueId val="{000000CD-AE2E-4167-9037-7A0E2914D06D}"/>
            </c:ext>
          </c:extLst>
        </c:ser>
        <c:ser>
          <c:idx val="206"/>
          <c:order val="206"/>
          <c:spPr>
            <a:ln w="19050" cap="rnd">
              <a:solidFill>
                <a:schemeClr val="accent3">
                  <a:lumMod val="70000"/>
                </a:schemeClr>
              </a:solidFill>
              <a:round/>
            </a:ln>
            <a:effectLst/>
          </c:spPr>
          <c:marker>
            <c:symbol val="none"/>
          </c:marker>
          <c:xVal>
            <c:numRef>
              <c:f>Rauscher!$EV$1:$FS$1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Rauscher!$EV$213:$FS$213</c:f>
              <c:numCache>
                <c:formatCode>0E+00</c:formatCode>
                <c:ptCount val="24"/>
                <c:pt idx="0">
                  <c:v>0</c:v>
                </c:pt>
                <c:pt idx="1">
                  <c:v>2.4930507235461612E-212</c:v>
                </c:pt>
                <c:pt idx="2">
                  <c:v>1.729770983672487E-158</c:v>
                </c:pt>
                <c:pt idx="3">
                  <c:v>1.0058131677886841E-104</c:v>
                </c:pt>
                <c:pt idx="4">
                  <c:v>6.7521489015361042E-78</c:v>
                </c:pt>
                <c:pt idx="5">
                  <c:v>7.8104610478693419E-62</c:v>
                </c:pt>
                <c:pt idx="6">
                  <c:v>3.7987255807742507E-51</c:v>
                </c:pt>
                <c:pt idx="7">
                  <c:v>1.5761535938867598E-43</c:v>
                </c:pt>
                <c:pt idx="8">
                  <c:v>7.9322467583940912E-38</c:v>
                </c:pt>
                <c:pt idx="9">
                  <c:v>2.1137627101210351E-33</c:v>
                </c:pt>
                <c:pt idx="10">
                  <c:v>7.2165734474008361E-30</c:v>
                </c:pt>
                <c:pt idx="11">
                  <c:v>2.5114657915258856E-19</c:v>
                </c:pt>
                <c:pt idx="12">
                  <c:v>4.1246368920112793E-14</c:v>
                </c:pt>
                <c:pt idx="13">
                  <c:v>5.1492104064213431E-11</c:v>
                </c:pt>
                <c:pt idx="14">
                  <c:v>5.6769542345492055E-9</c:v>
                </c:pt>
                <c:pt idx="15">
                  <c:v>1.5753293651692604E-7</c:v>
                </c:pt>
                <c:pt idx="16">
                  <c:v>1.8541316531299345E-6</c:v>
                </c:pt>
                <c:pt idx="17">
                  <c:v>1.2356331306691352E-5</c:v>
                </c:pt>
                <c:pt idx="18">
                  <c:v>5.5416043626214789E-5</c:v>
                </c:pt>
                <c:pt idx="19">
                  <c:v>5.0750106669636928E-4</c:v>
                </c:pt>
                <c:pt idx="20">
                  <c:v>2.3815234101161068E-3</c:v>
                </c:pt>
                <c:pt idx="21">
                  <c:v>7.3917197803521342E-3</c:v>
                </c:pt>
                <c:pt idx="22">
                  <c:v>1.746849905643217E-2</c:v>
                </c:pt>
                <c:pt idx="23">
                  <c:v>3.4183022344937058E-2</c:v>
                </c:pt>
              </c:numCache>
            </c:numRef>
          </c:yVal>
          <c:smooth val="1"/>
          <c:extLst>
            <c:ext xmlns:c16="http://schemas.microsoft.com/office/drawing/2014/chart" uri="{C3380CC4-5D6E-409C-BE32-E72D297353CC}">
              <c16:uniqueId val="{000000CE-AE2E-4167-9037-7A0E2914D06D}"/>
            </c:ext>
          </c:extLst>
        </c:ser>
        <c:ser>
          <c:idx val="207"/>
          <c:order val="207"/>
          <c:spPr>
            <a:ln w="19050" cap="rnd">
              <a:solidFill>
                <a:schemeClr val="accent4">
                  <a:lumMod val="70000"/>
                </a:schemeClr>
              </a:solidFill>
              <a:round/>
            </a:ln>
            <a:effectLst/>
          </c:spPr>
          <c:marker>
            <c:symbol val="none"/>
          </c:marker>
          <c:xVal>
            <c:numRef>
              <c:f>Rauscher!$EV$1:$FS$1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Rauscher!$EV$214:$FS$214</c:f>
              <c:numCache>
                <c:formatCode>0E+00</c:formatCode>
                <c:ptCount val="24"/>
                <c:pt idx="0">
                  <c:v>0</c:v>
                </c:pt>
                <c:pt idx="1">
                  <c:v>5.2836267947765171E-213</c:v>
                </c:pt>
                <c:pt idx="2">
                  <c:v>5.3974572219363321E-159</c:v>
                </c:pt>
                <c:pt idx="3">
                  <c:v>4.6208034982186803E-105</c:v>
                </c:pt>
                <c:pt idx="4">
                  <c:v>3.7639338774961824E-78</c:v>
                </c:pt>
                <c:pt idx="5">
                  <c:v>4.8896358851938729E-62</c:v>
                </c:pt>
                <c:pt idx="6">
                  <c:v>2.5694353026030272E-51</c:v>
                </c:pt>
                <c:pt idx="7">
                  <c:v>1.1266739222211225E-43</c:v>
                </c:pt>
                <c:pt idx="8">
                  <c:v>5.9101142559735812E-38</c:v>
                </c:pt>
                <c:pt idx="9">
                  <c:v>1.6265067059782562E-33</c:v>
                </c:pt>
                <c:pt idx="10">
                  <c:v>5.6981074475368104E-30</c:v>
                </c:pt>
                <c:pt idx="11">
                  <c:v>2.1425293589635182E-19</c:v>
                </c:pt>
                <c:pt idx="12">
                  <c:v>3.6575072429643049E-14</c:v>
                </c:pt>
                <c:pt idx="13">
                  <c:v>4.6732615296280573E-11</c:v>
                </c:pt>
                <c:pt idx="14">
                  <c:v>5.2325673169520027E-9</c:v>
                </c:pt>
                <c:pt idx="15">
                  <c:v>1.4681512113945394E-7</c:v>
                </c:pt>
                <c:pt idx="16">
                  <c:v>1.742368369151298E-6</c:v>
                </c:pt>
                <c:pt idx="17">
                  <c:v>1.1686620668059382E-5</c:v>
                </c:pt>
                <c:pt idx="18">
                  <c:v>5.2683535767203724E-5</c:v>
                </c:pt>
                <c:pt idx="19">
                  <c:v>4.8622395179621154E-4</c:v>
                </c:pt>
                <c:pt idx="20">
                  <c:v>2.2943213066413414E-3</c:v>
                </c:pt>
                <c:pt idx="21">
                  <c:v>7.1506393307781092E-3</c:v>
                </c:pt>
                <c:pt idx="22">
                  <c:v>1.6953328064823279E-2</c:v>
                </c:pt>
                <c:pt idx="23">
                  <c:v>3.3260581019505207E-2</c:v>
                </c:pt>
              </c:numCache>
            </c:numRef>
          </c:yVal>
          <c:smooth val="1"/>
          <c:extLst>
            <c:ext xmlns:c16="http://schemas.microsoft.com/office/drawing/2014/chart" uri="{C3380CC4-5D6E-409C-BE32-E72D297353CC}">
              <c16:uniqueId val="{000000CF-AE2E-4167-9037-7A0E2914D06D}"/>
            </c:ext>
          </c:extLst>
        </c:ser>
        <c:ser>
          <c:idx val="208"/>
          <c:order val="208"/>
          <c:spPr>
            <a:ln w="19050" cap="rnd">
              <a:solidFill>
                <a:schemeClr val="accent5">
                  <a:lumMod val="70000"/>
                </a:schemeClr>
              </a:solidFill>
              <a:round/>
            </a:ln>
            <a:effectLst/>
          </c:spPr>
          <c:marker>
            <c:symbol val="none"/>
          </c:marker>
          <c:xVal>
            <c:numRef>
              <c:f>Rauscher!$EV$1:$FS$1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Rauscher!$EV$215:$FS$215</c:f>
              <c:numCache>
                <c:formatCode>0E+00</c:formatCode>
                <c:ptCount val="24"/>
                <c:pt idx="0">
                  <c:v>0</c:v>
                </c:pt>
                <c:pt idx="1">
                  <c:v>4.1867119743477134E-213</c:v>
                </c:pt>
                <c:pt idx="2">
                  <c:v>4.5324194742449475E-159</c:v>
                </c:pt>
                <c:pt idx="3">
                  <c:v>4.1120494204869176E-105</c:v>
                </c:pt>
                <c:pt idx="4">
                  <c:v>3.4481232372733614E-78</c:v>
                </c:pt>
                <c:pt idx="5">
                  <c:v>4.5580312138915161E-62</c:v>
                </c:pt>
                <c:pt idx="6">
                  <c:v>2.4231396794652053E-51</c:v>
                </c:pt>
                <c:pt idx="7">
                  <c:v>1.0713688026182676E-43</c:v>
                </c:pt>
                <c:pt idx="8">
                  <c:v>5.6550522731473531E-38</c:v>
                </c:pt>
                <c:pt idx="9">
                  <c:v>1.563855420767952E-33</c:v>
                </c:pt>
                <c:pt idx="10">
                  <c:v>5.4998566722386102E-30</c:v>
                </c:pt>
                <c:pt idx="11">
                  <c:v>2.0921244100713423E-19</c:v>
                </c:pt>
                <c:pt idx="12">
                  <c:v>3.5922447065866498E-14</c:v>
                </c:pt>
                <c:pt idx="13">
                  <c:v>4.6058819322732785E-11</c:v>
                </c:pt>
                <c:pt idx="14">
                  <c:v>5.1691071728216543E-9</c:v>
                </c:pt>
                <c:pt idx="15">
                  <c:v>1.4527520548306039E-7</c:v>
                </c:pt>
                <c:pt idx="16">
                  <c:v>1.7262380596176721E-6</c:v>
                </c:pt>
                <c:pt idx="17">
                  <c:v>1.1589632256930025E-5</c:v>
                </c:pt>
                <c:pt idx="18">
                  <c:v>5.2286746805520636E-5</c:v>
                </c:pt>
                <c:pt idx="19">
                  <c:v>4.8312226741972509E-4</c:v>
                </c:pt>
                <c:pt idx="20">
                  <c:v>2.2815760193760372E-3</c:v>
                </c:pt>
                <c:pt idx="21">
                  <c:v>7.1153386991735556E-3</c:v>
                </c:pt>
                <c:pt idx="22">
                  <c:v>1.6877793546826728E-2</c:v>
                </c:pt>
                <c:pt idx="23">
                  <c:v>3.3125201985908043E-2</c:v>
                </c:pt>
              </c:numCache>
            </c:numRef>
          </c:yVal>
          <c:smooth val="1"/>
          <c:extLst>
            <c:ext xmlns:c16="http://schemas.microsoft.com/office/drawing/2014/chart" uri="{C3380CC4-5D6E-409C-BE32-E72D297353CC}">
              <c16:uniqueId val="{000000D0-AE2E-4167-9037-7A0E2914D06D}"/>
            </c:ext>
          </c:extLst>
        </c:ser>
        <c:ser>
          <c:idx val="209"/>
          <c:order val="209"/>
          <c:spPr>
            <a:ln w="19050" cap="rnd">
              <a:solidFill>
                <a:schemeClr val="accent6">
                  <a:lumMod val="70000"/>
                </a:schemeClr>
              </a:solidFill>
              <a:round/>
            </a:ln>
            <a:effectLst/>
          </c:spPr>
          <c:marker>
            <c:symbol val="none"/>
          </c:marker>
          <c:xVal>
            <c:numRef>
              <c:f>Rauscher!$EV$1:$FS$1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Rauscher!$EV$216:$FS$216</c:f>
              <c:numCache>
                <c:formatCode>0E+00</c:formatCode>
                <c:ptCount val="24"/>
                <c:pt idx="0">
                  <c:v>0</c:v>
                </c:pt>
                <c:pt idx="1">
                  <c:v>1.7840452837057849E-213</c:v>
                </c:pt>
                <c:pt idx="2">
                  <c:v>2.3892558398722135E-159</c:v>
                </c:pt>
                <c:pt idx="3">
                  <c:v>2.6815793649250809E-105</c:v>
                </c:pt>
                <c:pt idx="4">
                  <c:v>2.5010074983499184E-78</c:v>
                </c:pt>
                <c:pt idx="5">
                  <c:v>3.5239475882256699E-62</c:v>
                </c:pt>
                <c:pt idx="6">
                  <c:v>1.9548369928868309E-51</c:v>
                </c:pt>
                <c:pt idx="7">
                  <c:v>8.9098637466969652E-44</c:v>
                </c:pt>
                <c:pt idx="8">
                  <c:v>4.8113690020348335E-38</c:v>
                </c:pt>
                <c:pt idx="9">
                  <c:v>1.3543428609120586E-33</c:v>
                </c:pt>
                <c:pt idx="10">
                  <c:v>4.831070547289119E-30</c:v>
                </c:pt>
                <c:pt idx="11">
                  <c:v>1.9176063906135846E-19</c:v>
                </c:pt>
                <c:pt idx="12">
                  <c:v>3.3633948292980536E-14</c:v>
                </c:pt>
                <c:pt idx="13">
                  <c:v>4.3678601623150735E-11</c:v>
                </c:pt>
                <c:pt idx="14">
                  <c:v>4.9438746669387341E-9</c:v>
                </c:pt>
                <c:pt idx="15">
                  <c:v>1.3979235058534329E-7</c:v>
                </c:pt>
                <c:pt idx="16">
                  <c:v>1.6686781982408145E-6</c:v>
                </c:pt>
                <c:pt idx="17">
                  <c:v>1.1242983058628032E-5</c:v>
                </c:pt>
                <c:pt idx="18">
                  <c:v>5.0866929028237177E-5</c:v>
                </c:pt>
                <c:pt idx="19">
                  <c:v>4.7200755232230121E-4</c:v>
                </c:pt>
                <c:pt idx="20">
                  <c:v>2.2358714629345617E-3</c:v>
                </c:pt>
                <c:pt idx="21">
                  <c:v>6.9887171654516994E-3</c:v>
                </c:pt>
                <c:pt idx="22">
                  <c:v>1.6606861177025426E-2</c:v>
                </c:pt>
                <c:pt idx="23">
                  <c:v>3.2639719560936732E-2</c:v>
                </c:pt>
              </c:numCache>
            </c:numRef>
          </c:yVal>
          <c:smooth val="1"/>
          <c:extLst>
            <c:ext xmlns:c16="http://schemas.microsoft.com/office/drawing/2014/chart" uri="{C3380CC4-5D6E-409C-BE32-E72D297353CC}">
              <c16:uniqueId val="{000000D1-AE2E-4167-9037-7A0E2914D06D}"/>
            </c:ext>
          </c:extLst>
        </c:ser>
        <c:ser>
          <c:idx val="210"/>
          <c:order val="210"/>
          <c:spPr>
            <a:ln w="19050" cap="rnd">
              <a:solidFill>
                <a:schemeClr val="accent1">
                  <a:lumMod val="50000"/>
                  <a:lumOff val="50000"/>
                </a:schemeClr>
              </a:solidFill>
              <a:round/>
            </a:ln>
            <a:effectLst/>
          </c:spPr>
          <c:marker>
            <c:symbol val="none"/>
          </c:marker>
          <c:xVal>
            <c:numRef>
              <c:f>Rauscher!$EV$1:$FS$1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Rauscher!$EV$217:$FS$217</c:f>
              <c:numCache>
                <c:formatCode>0E+00</c:formatCode>
                <c:ptCount val="24"/>
                <c:pt idx="0">
                  <c:v>0</c:v>
                </c:pt>
                <c:pt idx="1">
                  <c:v>9.5934350755107929E-214</c:v>
                </c:pt>
                <c:pt idx="2">
                  <c:v>1.4997910447329188E-159</c:v>
                </c:pt>
                <c:pt idx="3">
                  <c:v>1.9649820512437376E-105</c:v>
                </c:pt>
                <c:pt idx="4">
                  <c:v>1.9800804823572205E-78</c:v>
                </c:pt>
                <c:pt idx="5">
                  <c:v>2.9225183016155303E-62</c:v>
                </c:pt>
                <c:pt idx="6">
                  <c:v>1.6721618639075627E-51</c:v>
                </c:pt>
                <c:pt idx="7">
                  <c:v>7.7918180817008184E-44</c:v>
                </c:pt>
                <c:pt idx="8">
                  <c:v>4.2779567508088535E-38</c:v>
                </c:pt>
                <c:pt idx="9">
                  <c:v>1.2198216373280365E-33</c:v>
                </c:pt>
                <c:pt idx="10">
                  <c:v>4.3963380366846547E-30</c:v>
                </c:pt>
                <c:pt idx="11">
                  <c:v>1.7998948470917252E-19</c:v>
                </c:pt>
                <c:pt idx="12">
                  <c:v>3.206162282459377E-14</c:v>
                </c:pt>
                <c:pt idx="13">
                  <c:v>4.2025062155497569E-11</c:v>
                </c:pt>
                <c:pt idx="14">
                  <c:v>4.7862467468998692E-9</c:v>
                </c:pt>
                <c:pt idx="15">
                  <c:v>1.3593491957659373E-7</c:v>
                </c:pt>
                <c:pt idx="16">
                  <c:v>1.6280217972633899E-6</c:v>
                </c:pt>
                <c:pt idx="17">
                  <c:v>1.0997378611157549E-5</c:v>
                </c:pt>
                <c:pt idx="18">
                  <c:v>4.9858491827934075E-5</c:v>
                </c:pt>
                <c:pt idx="19">
                  <c:v>4.64083964723421E-4</c:v>
                </c:pt>
                <c:pt idx="20">
                  <c:v>2.203202652078204E-3</c:v>
                </c:pt>
                <c:pt idx="21">
                  <c:v>6.898029952122184E-3</c:v>
                </c:pt>
                <c:pt idx="22">
                  <c:v>1.6412516087610393E-2</c:v>
                </c:pt>
                <c:pt idx="23">
                  <c:v>3.229103959036532E-2</c:v>
                </c:pt>
              </c:numCache>
            </c:numRef>
          </c:yVal>
          <c:smooth val="1"/>
          <c:extLst>
            <c:ext xmlns:c16="http://schemas.microsoft.com/office/drawing/2014/chart" uri="{C3380CC4-5D6E-409C-BE32-E72D297353CC}">
              <c16:uniqueId val="{000000D2-AE2E-4167-9037-7A0E2914D06D}"/>
            </c:ext>
          </c:extLst>
        </c:ser>
        <c:ser>
          <c:idx val="211"/>
          <c:order val="211"/>
          <c:spPr>
            <a:ln w="19050" cap="rnd">
              <a:solidFill>
                <a:schemeClr val="accent2">
                  <a:lumMod val="50000"/>
                  <a:lumOff val="50000"/>
                </a:schemeClr>
              </a:solidFill>
              <a:round/>
            </a:ln>
            <a:effectLst/>
          </c:spPr>
          <c:marker>
            <c:symbol val="none"/>
          </c:marker>
          <c:xVal>
            <c:numRef>
              <c:f>Rauscher!$EV$1:$FS$1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Rauscher!$EV$218:$FS$218</c:f>
              <c:numCache>
                <c:formatCode>0E+00</c:formatCode>
                <c:ptCount val="24"/>
                <c:pt idx="0">
                  <c:v>0</c:v>
                </c:pt>
                <c:pt idx="1">
                  <c:v>4.0879359234936095E-214</c:v>
                </c:pt>
                <c:pt idx="2">
                  <c:v>7.9060665418336794E-160</c:v>
                </c:pt>
                <c:pt idx="3">
                  <c:v>1.2814098767353223E-105</c:v>
                </c:pt>
                <c:pt idx="4">
                  <c:v>1.4361910215058213E-78</c:v>
                </c:pt>
                <c:pt idx="5">
                  <c:v>2.2594697689208201E-62</c:v>
                </c:pt>
                <c:pt idx="6">
                  <c:v>1.3489863772617795E-51</c:v>
                </c:pt>
                <c:pt idx="7">
                  <c:v>6.4798957814516794E-44</c:v>
                </c:pt>
                <c:pt idx="8">
                  <c:v>3.639699941184254E-38</c:v>
                </c:pt>
                <c:pt idx="9">
                  <c:v>1.0563929774906193E-33</c:v>
                </c:pt>
                <c:pt idx="10">
                  <c:v>3.8617151477642978E-30</c:v>
                </c:pt>
                <c:pt idx="11">
                  <c:v>1.6497428134985268E-19</c:v>
                </c:pt>
                <c:pt idx="12">
                  <c:v>3.0018887228175404E-14</c:v>
                </c:pt>
                <c:pt idx="13">
                  <c:v>3.9853038544691059E-11</c:v>
                </c:pt>
                <c:pt idx="14">
                  <c:v>4.5776665026154865E-9</c:v>
                </c:pt>
                <c:pt idx="15">
                  <c:v>1.3080371949323038E-7</c:v>
                </c:pt>
                <c:pt idx="16">
                  <c:v>1.5737265413430067E-6</c:v>
                </c:pt>
                <c:pt idx="17">
                  <c:v>1.0668373875154381E-5</c:v>
                </c:pt>
                <c:pt idx="18">
                  <c:v>4.8504293659085623E-5</c:v>
                </c:pt>
                <c:pt idx="19">
                  <c:v>4.5340426945240171E-4</c:v>
                </c:pt>
                <c:pt idx="20">
                  <c:v>2.1590539027053321E-3</c:v>
                </c:pt>
                <c:pt idx="21">
                  <c:v>6.7752310887695755E-3</c:v>
                </c:pt>
                <c:pt idx="22">
                  <c:v>1.614894664821399E-2</c:v>
                </c:pt>
                <c:pt idx="23">
                  <c:v>3.1817573828526999E-2</c:v>
                </c:pt>
              </c:numCache>
            </c:numRef>
          </c:yVal>
          <c:smooth val="1"/>
          <c:extLst>
            <c:ext xmlns:c16="http://schemas.microsoft.com/office/drawing/2014/chart" uri="{C3380CC4-5D6E-409C-BE32-E72D297353CC}">
              <c16:uniqueId val="{000000D3-AE2E-4167-9037-7A0E2914D06D}"/>
            </c:ext>
          </c:extLst>
        </c:ser>
        <c:ser>
          <c:idx val="212"/>
          <c:order val="212"/>
          <c:spPr>
            <a:ln w="19050" cap="rnd">
              <a:solidFill>
                <a:schemeClr val="accent3">
                  <a:lumMod val="50000"/>
                  <a:lumOff val="50000"/>
                </a:schemeClr>
              </a:solidFill>
              <a:round/>
            </a:ln>
            <a:effectLst/>
          </c:spPr>
          <c:marker>
            <c:symbol val="none"/>
          </c:marker>
          <c:xVal>
            <c:numRef>
              <c:f>Rauscher!$EV$1:$FS$1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Rauscher!$EV$219:$FS$219</c:f>
              <c:numCache>
                <c:formatCode>0E+00</c:formatCode>
                <c:ptCount val="24"/>
                <c:pt idx="0">
                  <c:v>0</c:v>
                </c:pt>
                <c:pt idx="1">
                  <c:v>3.239414356257404E-214</c:v>
                </c:pt>
                <c:pt idx="2">
                  <c:v>6.6393081395050131E-160</c:v>
                </c:pt>
                <c:pt idx="3">
                  <c:v>1.140382028172098E-105</c:v>
                </c:pt>
                <c:pt idx="4">
                  <c:v>1.3157533164816062E-78</c:v>
                </c:pt>
                <c:pt idx="5">
                  <c:v>2.1063414887578257E-62</c:v>
                </c:pt>
                <c:pt idx="6">
                  <c:v>1.2722422049844887E-51</c:v>
                </c:pt>
                <c:pt idx="7">
                  <c:v>6.1621213519478709E-44</c:v>
                </c:pt>
                <c:pt idx="8">
                  <c:v>3.4827941045863085E-38</c:v>
                </c:pt>
                <c:pt idx="9">
                  <c:v>1.0157520775688116E-33</c:v>
                </c:pt>
                <c:pt idx="10">
                  <c:v>3.7275411394070396E-30</c:v>
                </c:pt>
                <c:pt idx="11">
                  <c:v>1.6110107642544182E-19</c:v>
                </c:pt>
                <c:pt idx="12">
                  <c:v>2.9484704535883654E-14</c:v>
                </c:pt>
                <c:pt idx="13">
                  <c:v>3.9280375091791983E-11</c:v>
                </c:pt>
                <c:pt idx="14">
                  <c:v>4.522372528321595E-9</c:v>
                </c:pt>
                <c:pt idx="15">
                  <c:v>1.294381438025848E-7</c:v>
                </c:pt>
                <c:pt idx="16">
                  <c:v>1.5592345547131594E-6</c:v>
                </c:pt>
                <c:pt idx="17">
                  <c:v>1.0580359088775586E-5</c:v>
                </c:pt>
                <c:pt idx="18">
                  <c:v>4.8141361007399876E-5</c:v>
                </c:pt>
                <c:pt idx="19">
                  <c:v>4.5053422048850782E-4</c:v>
                </c:pt>
                <c:pt idx="20">
                  <c:v>2.1471662017280252E-3</c:v>
                </c:pt>
                <c:pt idx="21">
                  <c:v>6.7421170701420759E-3</c:v>
                </c:pt>
                <c:pt idx="22">
                  <c:v>1.6077790891211478E-2</c:v>
                </c:pt>
                <c:pt idx="23">
                  <c:v>3.168963494254462E-2</c:v>
                </c:pt>
              </c:numCache>
            </c:numRef>
          </c:yVal>
          <c:smooth val="1"/>
          <c:extLst>
            <c:ext xmlns:c16="http://schemas.microsoft.com/office/drawing/2014/chart" uri="{C3380CC4-5D6E-409C-BE32-E72D297353CC}">
              <c16:uniqueId val="{000000D4-AE2E-4167-9037-7A0E2914D06D}"/>
            </c:ext>
          </c:extLst>
        </c:ser>
        <c:ser>
          <c:idx val="213"/>
          <c:order val="213"/>
          <c:spPr>
            <a:ln w="19050" cap="rnd">
              <a:solidFill>
                <a:schemeClr val="accent4">
                  <a:lumMod val="50000"/>
                  <a:lumOff val="50000"/>
                </a:schemeClr>
              </a:solidFill>
              <a:round/>
            </a:ln>
            <a:effectLst/>
          </c:spPr>
          <c:marker>
            <c:symbol val="none"/>
          </c:marker>
          <c:xVal>
            <c:numRef>
              <c:f>Rauscher!$EV$1:$FS$1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Rauscher!$EV$220:$FS$220</c:f>
              <c:numCache>
                <c:formatCode>0E+00</c:formatCode>
                <c:ptCount val="24"/>
                <c:pt idx="0">
                  <c:v>0</c:v>
                </c:pt>
                <c:pt idx="1">
                  <c:v>2.3754699471784634E-214</c:v>
                </c:pt>
                <c:pt idx="2">
                  <c:v>5.2602426667705528E-160</c:v>
                </c:pt>
                <c:pt idx="3">
                  <c:v>9.761874839728568E-106</c:v>
                </c:pt>
                <c:pt idx="4">
                  <c:v>1.1707314959967643E-78</c:v>
                </c:pt>
                <c:pt idx="5">
                  <c:v>1.9181898383874175E-62</c:v>
                </c:pt>
                <c:pt idx="6">
                  <c:v>1.1766643232458075E-51</c:v>
                </c:pt>
                <c:pt idx="7">
                  <c:v>5.7625276450354755E-44</c:v>
                </c:pt>
                <c:pt idx="8">
                  <c:v>3.2840560961542184E-38</c:v>
                </c:pt>
                <c:pt idx="9">
                  <c:v>9.6398544918775014E-34</c:v>
                </c:pt>
                <c:pt idx="10">
                  <c:v>3.5558644639493215E-30</c:v>
                </c:pt>
                <c:pt idx="11">
                  <c:v>1.5607781594910945E-19</c:v>
                </c:pt>
                <c:pt idx="12">
                  <c:v>2.8787205542170053E-14</c:v>
                </c:pt>
                <c:pt idx="13">
                  <c:v>3.8529586645951966E-11</c:v>
                </c:pt>
                <c:pt idx="14">
                  <c:v>4.4496828158389453E-9</c:v>
                </c:pt>
                <c:pt idx="15">
                  <c:v>1.2763947058741444E-7</c:v>
                </c:pt>
                <c:pt idx="16">
                  <c:v>1.5401186033747442E-6</c:v>
                </c:pt>
                <c:pt idx="17">
                  <c:v>1.0464129898520038E-5</c:v>
                </c:pt>
                <c:pt idx="18">
                  <c:v>4.7661650494212081E-5</c:v>
                </c:pt>
                <c:pt idx="19">
                  <c:v>4.4673553109037776E-4</c:v>
                </c:pt>
                <c:pt idx="20">
                  <c:v>2.1314167433208048E-3</c:v>
                </c:pt>
                <c:pt idx="21">
                  <c:v>6.6982136993772746E-3</c:v>
                </c:pt>
                <c:pt idx="22">
                  <c:v>1.5983396936531589E-2</c:v>
                </c:pt>
                <c:pt idx="23">
                  <c:v>3.151983568210983E-2</c:v>
                </c:pt>
              </c:numCache>
            </c:numRef>
          </c:yVal>
          <c:smooth val="1"/>
          <c:extLst>
            <c:ext xmlns:c16="http://schemas.microsoft.com/office/drawing/2014/chart" uri="{C3380CC4-5D6E-409C-BE32-E72D297353CC}">
              <c16:uniqueId val="{000000D5-AE2E-4167-9037-7A0E2914D06D}"/>
            </c:ext>
          </c:extLst>
        </c:ser>
        <c:ser>
          <c:idx val="214"/>
          <c:order val="214"/>
          <c:spPr>
            <a:ln w="19050" cap="rnd">
              <a:solidFill>
                <a:schemeClr val="accent5">
                  <a:lumMod val="50000"/>
                  <a:lumOff val="50000"/>
                </a:schemeClr>
              </a:solidFill>
              <a:round/>
            </a:ln>
            <a:effectLst/>
          </c:spPr>
          <c:marker>
            <c:symbol val="none"/>
          </c:marker>
          <c:xVal>
            <c:numRef>
              <c:f>Rauscher!$EV$1:$FS$1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Rauscher!$EV$221:$FS$221</c:f>
              <c:numCache>
                <c:formatCode>0E+00</c:formatCode>
                <c:ptCount val="24"/>
                <c:pt idx="0">
                  <c:v>0</c:v>
                </c:pt>
                <c:pt idx="1">
                  <c:v>1.0122242963430649E-214</c:v>
                </c:pt>
                <c:pt idx="2">
                  <c:v>2.7728907996179833E-160</c:v>
                </c:pt>
                <c:pt idx="3">
                  <c:v>6.3659026430875896E-106</c:v>
                </c:pt>
                <c:pt idx="4">
                  <c:v>8.4914908246591168E-79</c:v>
                </c:pt>
                <c:pt idx="5">
                  <c:v>1.4829897845436324E-62</c:v>
                </c:pt>
                <c:pt idx="6">
                  <c:v>9.4924673759573568E-52</c:v>
                </c:pt>
                <c:pt idx="7">
                  <c:v>4.7922505568538507E-44</c:v>
                </c:pt>
                <c:pt idx="8">
                  <c:v>2.7940684208661369E-38</c:v>
                </c:pt>
                <c:pt idx="9">
                  <c:v>8.3482785117569152E-34</c:v>
                </c:pt>
                <c:pt idx="10">
                  <c:v>3.1234289729133865E-30</c:v>
                </c:pt>
                <c:pt idx="11">
                  <c:v>1.4305649120869269E-19</c:v>
                </c:pt>
                <c:pt idx="12">
                  <c:v>2.6952923290408816E-14</c:v>
                </c:pt>
                <c:pt idx="13">
                  <c:v>3.6537994208427467E-11</c:v>
                </c:pt>
                <c:pt idx="14">
                  <c:v>4.2557430454883718E-9</c:v>
                </c:pt>
                <c:pt idx="15">
                  <c:v>1.2282063296567227E-7</c:v>
                </c:pt>
                <c:pt idx="16">
                  <c:v>1.4887456273778305E-6</c:v>
                </c:pt>
                <c:pt idx="17">
                  <c:v>1.0151014554940337E-5</c:v>
                </c:pt>
                <c:pt idx="18">
                  <c:v>4.6366829754316705E-5</c:v>
                </c:pt>
                <c:pt idx="19">
                  <c:v>4.3645232973108059E-4</c:v>
                </c:pt>
                <c:pt idx="20">
                  <c:v>2.0886933805210044E-3</c:v>
                </c:pt>
                <c:pt idx="21">
                  <c:v>6.5789307343327025E-3</c:v>
                </c:pt>
                <c:pt idx="22">
                  <c:v>1.572662017450999E-2</c:v>
                </c:pt>
                <c:pt idx="23">
                  <c:v>3.1057483001434415E-2</c:v>
                </c:pt>
              </c:numCache>
            </c:numRef>
          </c:yVal>
          <c:smooth val="1"/>
          <c:extLst>
            <c:ext xmlns:c16="http://schemas.microsoft.com/office/drawing/2014/chart" uri="{C3380CC4-5D6E-409C-BE32-E72D297353CC}">
              <c16:uniqueId val="{000000D6-AE2E-4167-9037-7A0E2914D06D}"/>
            </c:ext>
          </c:extLst>
        </c:ser>
        <c:ser>
          <c:idx val="215"/>
          <c:order val="215"/>
          <c:spPr>
            <a:ln w="19050" cap="rnd">
              <a:solidFill>
                <a:schemeClr val="accent6">
                  <a:lumMod val="50000"/>
                  <a:lumOff val="50000"/>
                </a:schemeClr>
              </a:solidFill>
              <a:round/>
            </a:ln>
            <a:effectLst/>
          </c:spPr>
          <c:marker>
            <c:symbol val="none"/>
          </c:marker>
          <c:xVal>
            <c:numRef>
              <c:f>Rauscher!$EV$1:$FS$1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Rauscher!$EV$222:$FS$222</c:f>
              <c:numCache>
                <c:formatCode>0E+00</c:formatCode>
                <c:ptCount val="24"/>
                <c:pt idx="0">
                  <c:v>0</c:v>
                </c:pt>
                <c:pt idx="1">
                  <c:v>2.31789930897442E-215</c:v>
                </c:pt>
                <c:pt idx="2">
                  <c:v>9.1695955073675689E-161</c:v>
                </c:pt>
                <c:pt idx="3">
                  <c:v>3.0400239632401232E-106</c:v>
                </c:pt>
                <c:pt idx="4">
                  <c:v>4.8730488016512929E-79</c:v>
                </c:pt>
                <c:pt idx="5">
                  <c:v>9.5024338795318385E-63</c:v>
                </c:pt>
                <c:pt idx="6">
                  <c:v>6.5462973878330346E-52</c:v>
                </c:pt>
                <c:pt idx="7">
                  <c:v>3.483020874703734E-44</c:v>
                </c:pt>
                <c:pt idx="8">
                  <c:v>2.1122900589229964E-38</c:v>
                </c:pt>
                <c:pt idx="9">
                  <c:v>6.5074885787301802E-34</c:v>
                </c:pt>
                <c:pt idx="10">
                  <c:v>2.4951007870416114E-30</c:v>
                </c:pt>
                <c:pt idx="11">
                  <c:v>1.2299400629630873E-19</c:v>
                </c:pt>
                <c:pt idx="12">
                  <c:v>2.4040429083640788E-14</c:v>
                </c:pt>
                <c:pt idx="13">
                  <c:v>3.3316319509245403E-11</c:v>
                </c:pt>
                <c:pt idx="14">
                  <c:v>3.93796360478391E-9</c:v>
                </c:pt>
                <c:pt idx="15">
                  <c:v>1.1484910621938947E-7</c:v>
                </c:pt>
                <c:pt idx="16">
                  <c:v>1.4031263449100531E-6</c:v>
                </c:pt>
                <c:pt idx="17">
                  <c:v>9.6259970425053491E-6</c:v>
                </c:pt>
                <c:pt idx="18">
                  <c:v>4.418467561777527E-5</c:v>
                </c:pt>
                <c:pt idx="19">
                  <c:v>4.1897979143611634E-4</c:v>
                </c:pt>
                <c:pt idx="20">
                  <c:v>2.0156306092038879E-3</c:v>
                </c:pt>
                <c:pt idx="21">
                  <c:v>6.3738459718649092E-3</c:v>
                </c:pt>
                <c:pt idx="22">
                  <c:v>1.528310669007127E-2</c:v>
                </c:pt>
                <c:pt idx="23">
                  <c:v>3.0255650900693484E-2</c:v>
                </c:pt>
              </c:numCache>
            </c:numRef>
          </c:yVal>
          <c:smooth val="1"/>
          <c:extLst>
            <c:ext xmlns:c16="http://schemas.microsoft.com/office/drawing/2014/chart" uri="{C3380CC4-5D6E-409C-BE32-E72D297353CC}">
              <c16:uniqueId val="{000000D7-AE2E-4167-9037-7A0E2914D06D}"/>
            </c:ext>
          </c:extLst>
        </c:ser>
        <c:ser>
          <c:idx val="216"/>
          <c:order val="216"/>
          <c:spPr>
            <a:ln w="19050" cap="rnd">
              <a:solidFill>
                <a:schemeClr val="accent1"/>
              </a:solidFill>
              <a:round/>
            </a:ln>
            <a:effectLst/>
          </c:spPr>
          <c:marker>
            <c:symbol val="none"/>
          </c:marker>
          <c:xVal>
            <c:numRef>
              <c:f>Rauscher!$EV$1:$FS$1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Rauscher!$EV$223:$FS$223</c:f>
              <c:numCache>
                <c:formatCode>0E+00</c:formatCode>
                <c:ptCount val="24"/>
                <c:pt idx="0">
                  <c:v>0</c:v>
                </c:pt>
                <c:pt idx="1">
                  <c:v>1.4552095864960555E-215</c:v>
                </c:pt>
                <c:pt idx="2">
                  <c:v>6.4651861518278705E-161</c:v>
                </c:pt>
                <c:pt idx="3">
                  <c:v>2.4071754043839298E-106</c:v>
                </c:pt>
                <c:pt idx="4">
                  <c:v>4.0891348078069896E-79</c:v>
                </c:pt>
                <c:pt idx="5">
                  <c:v>8.2563004052143748E-63</c:v>
                </c:pt>
                <c:pt idx="6">
                  <c:v>5.8213851763956988E-52</c:v>
                </c:pt>
                <c:pt idx="7">
                  <c:v>3.1491015402473255E-44</c:v>
                </c:pt>
                <c:pt idx="8">
                  <c:v>1.9336778777739813E-38</c:v>
                </c:pt>
                <c:pt idx="9">
                  <c:v>6.015115593935672E-34</c:v>
                </c:pt>
                <c:pt idx="10">
                  <c:v>2.3242275673083335E-30</c:v>
                </c:pt>
                <c:pt idx="11">
                  <c:v>1.1726123875051434E-19</c:v>
                </c:pt>
                <c:pt idx="12">
                  <c:v>2.3187436202140379E-14</c:v>
                </c:pt>
                <c:pt idx="13">
                  <c:v>3.235873445200474E-11</c:v>
                </c:pt>
                <c:pt idx="14">
                  <c:v>3.8425736707168565E-9</c:v>
                </c:pt>
                <c:pt idx="15">
                  <c:v>1.1243929679401696E-7</c:v>
                </c:pt>
                <c:pt idx="16">
                  <c:v>1.3771057045610107E-6</c:v>
                </c:pt>
                <c:pt idx="17">
                  <c:v>9.4657759381916749E-6</c:v>
                </c:pt>
                <c:pt idx="18">
                  <c:v>4.35165207876876E-5</c:v>
                </c:pt>
                <c:pt idx="19">
                  <c:v>4.136028934857807E-4</c:v>
                </c:pt>
                <c:pt idx="20">
                  <c:v>1.99306487420235E-3</c:v>
                </c:pt>
                <c:pt idx="21">
                  <c:v>6.3103297364799802E-3</c:v>
                </c:pt>
                <c:pt idx="22">
                  <c:v>1.5145448299667677E-2</c:v>
                </c:pt>
                <c:pt idx="23">
                  <c:v>3.0006337351227905E-2</c:v>
                </c:pt>
              </c:numCache>
            </c:numRef>
          </c:yVal>
          <c:smooth val="1"/>
          <c:extLst>
            <c:ext xmlns:c16="http://schemas.microsoft.com/office/drawing/2014/chart" uri="{C3380CC4-5D6E-409C-BE32-E72D297353CC}">
              <c16:uniqueId val="{000000D8-AE2E-4167-9037-7A0E2914D06D}"/>
            </c:ext>
          </c:extLst>
        </c:ser>
        <c:ser>
          <c:idx val="217"/>
          <c:order val="217"/>
          <c:spPr>
            <a:ln w="19050" cap="rnd">
              <a:solidFill>
                <a:schemeClr val="accent2"/>
              </a:solidFill>
              <a:round/>
            </a:ln>
            <a:effectLst/>
          </c:spPr>
          <c:marker>
            <c:symbol val="none"/>
          </c:marker>
          <c:xVal>
            <c:numRef>
              <c:f>Rauscher!$EV$1:$FS$1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Rauscher!$EV$224:$FS$224</c:f>
              <c:numCache>
                <c:formatCode>0E+00</c:formatCode>
                <c:ptCount val="24"/>
                <c:pt idx="0">
                  <c:v>0</c:v>
                </c:pt>
                <c:pt idx="1">
                  <c:v>2.6401766043748386E-216</c:v>
                </c:pt>
                <c:pt idx="2">
                  <c:v>1.7950973488887173E-161</c:v>
                </c:pt>
                <c:pt idx="3">
                  <c:v>1.0228554160184867E-106</c:v>
                </c:pt>
                <c:pt idx="4">
                  <c:v>2.1495012908352736E-79</c:v>
                </c:pt>
                <c:pt idx="5">
                  <c:v>4.9309617127291803E-63</c:v>
                </c:pt>
                <c:pt idx="6">
                  <c:v>3.7855796449292702E-52</c:v>
                </c:pt>
                <c:pt idx="7">
                  <c:v>2.1761691571748924E-44</c:v>
                </c:pt>
                <c:pt idx="8">
                  <c:v>1.3985888638299441E-38</c:v>
                </c:pt>
                <c:pt idx="9">
                  <c:v>4.5076467720849158E-34</c:v>
                </c:pt>
                <c:pt idx="10">
                  <c:v>1.791861821358294E-30</c:v>
                </c:pt>
                <c:pt idx="11">
                  <c:v>9.8432894036741761E-20</c:v>
                </c:pt>
                <c:pt idx="12">
                  <c:v>2.0310399331423774E-14</c:v>
                </c:pt>
                <c:pt idx="13">
                  <c:v>2.9076707707876204E-11</c:v>
                </c:pt>
                <c:pt idx="14">
                  <c:v>3.5121081992902212E-9</c:v>
                </c:pt>
                <c:pt idx="15">
                  <c:v>1.0402645334832742E-7</c:v>
                </c:pt>
                <c:pt idx="16">
                  <c:v>1.2857393588592862E-6</c:v>
                </c:pt>
                <c:pt idx="17">
                  <c:v>8.900653079089915E-6</c:v>
                </c:pt>
                <c:pt idx="18">
                  <c:v>4.1151324036186209E-5</c:v>
                </c:pt>
                <c:pt idx="19">
                  <c:v>3.9446566433696108E-4</c:v>
                </c:pt>
                <c:pt idx="20">
                  <c:v>1.9124366898537885E-3</c:v>
                </c:pt>
                <c:pt idx="21">
                  <c:v>6.0827179637732735E-3</c:v>
                </c:pt>
                <c:pt idx="22">
                  <c:v>1.465101644559324E-2</c:v>
                </c:pt>
                <c:pt idx="23">
                  <c:v>2.9109222624187091E-2</c:v>
                </c:pt>
              </c:numCache>
            </c:numRef>
          </c:yVal>
          <c:smooth val="1"/>
          <c:extLst>
            <c:ext xmlns:c16="http://schemas.microsoft.com/office/drawing/2014/chart" uri="{C3380CC4-5D6E-409C-BE32-E72D297353CC}">
              <c16:uniqueId val="{000000D9-AE2E-4167-9037-7A0E2914D06D}"/>
            </c:ext>
          </c:extLst>
        </c:ser>
        <c:ser>
          <c:idx val="218"/>
          <c:order val="218"/>
          <c:spPr>
            <a:ln w="19050" cap="rnd">
              <a:solidFill>
                <a:schemeClr val="accent3"/>
              </a:solidFill>
              <a:round/>
            </a:ln>
            <a:effectLst/>
          </c:spPr>
          <c:marker>
            <c:symbol val="none"/>
          </c:marker>
          <c:xVal>
            <c:numRef>
              <c:f>Rauscher!$EV$1:$FS$1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Rauscher!$EV$225:$FS$225</c:f>
              <c:numCache>
                <c:formatCode>0E+00</c:formatCode>
                <c:ptCount val="24"/>
                <c:pt idx="0">
                  <c:v>0</c:v>
                </c:pt>
                <c:pt idx="1">
                  <c:v>2.091928677229083E-216</c:v>
                </c:pt>
                <c:pt idx="2">
                  <c:v>1.5073074234721534E-161</c:v>
                </c:pt>
                <c:pt idx="3">
                  <c:v>9.1018153137990035E-107</c:v>
                </c:pt>
                <c:pt idx="4">
                  <c:v>1.9690259906300521E-79</c:v>
                </c:pt>
                <c:pt idx="5">
                  <c:v>4.596268067775448E-63</c:v>
                </c:pt>
                <c:pt idx="6">
                  <c:v>3.5698181631961759E-52</c:v>
                </c:pt>
                <c:pt idx="7">
                  <c:v>2.0692184826176886E-44</c:v>
                </c:pt>
                <c:pt idx="8">
                  <c:v>1.3381467922468467E-38</c:v>
                </c:pt>
                <c:pt idx="9">
                  <c:v>4.3337470875712175E-34</c:v>
                </c:pt>
                <c:pt idx="10">
                  <c:v>1.7294109253804299E-30</c:v>
                </c:pt>
                <c:pt idx="11">
                  <c:v>9.6111183155361315E-20</c:v>
                </c:pt>
                <c:pt idx="12">
                  <c:v>1.9946749130652466E-14</c:v>
                </c:pt>
                <c:pt idx="13">
                  <c:v>2.8655691317558387E-11</c:v>
                </c:pt>
                <c:pt idx="14">
                  <c:v>3.4692975064467649E-9</c:v>
                </c:pt>
                <c:pt idx="15">
                  <c:v>1.0292892742577348E-7</c:v>
                </c:pt>
                <c:pt idx="16">
                  <c:v>1.27375702586175E-6</c:v>
                </c:pt>
                <c:pt idx="17">
                  <c:v>8.8262358180391274E-6</c:v>
                </c:pt>
                <c:pt idx="18">
                  <c:v>4.0838846333642502E-5</c:v>
                </c:pt>
                <c:pt idx="19">
                  <c:v>3.9192490109523579E-4</c:v>
                </c:pt>
                <c:pt idx="20">
                  <c:v>1.9016943527636124E-3</c:v>
                </c:pt>
                <c:pt idx="21">
                  <c:v>6.0523122953663033E-3</c:v>
                </c:pt>
                <c:pt idx="22">
                  <c:v>1.4584831111875368E-2</c:v>
                </c:pt>
                <c:pt idx="23">
                  <c:v>2.8988934686362787E-2</c:v>
                </c:pt>
              </c:numCache>
            </c:numRef>
          </c:yVal>
          <c:smooth val="1"/>
          <c:extLst>
            <c:ext xmlns:c16="http://schemas.microsoft.com/office/drawing/2014/chart" uri="{C3380CC4-5D6E-409C-BE32-E72D297353CC}">
              <c16:uniqueId val="{000000DA-AE2E-4167-9037-7A0E2914D06D}"/>
            </c:ext>
          </c:extLst>
        </c:ser>
        <c:ser>
          <c:idx val="219"/>
          <c:order val="219"/>
          <c:spPr>
            <a:ln w="19050" cap="rnd">
              <a:solidFill>
                <a:schemeClr val="accent4"/>
              </a:solidFill>
              <a:round/>
            </a:ln>
            <a:effectLst/>
          </c:spPr>
          <c:marker>
            <c:symbol val="none"/>
          </c:marker>
          <c:xVal>
            <c:numRef>
              <c:f>Rauscher!$EV$1:$FS$1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Rauscher!$EV$226:$FS$226</c:f>
              <c:numCache>
                <c:formatCode>0E+00</c:formatCode>
                <c:ptCount val="24"/>
                <c:pt idx="0">
                  <c:v>0</c:v>
                </c:pt>
                <c:pt idx="1">
                  <c:v>1.1247218112470932E-216</c:v>
                </c:pt>
                <c:pt idx="2">
                  <c:v>9.4601912147040864E-162</c:v>
                </c:pt>
                <c:pt idx="3">
                  <c:v>6.6684658034545139E-107</c:v>
                </c:pt>
                <c:pt idx="4">
                  <c:v>1.558652407336783E-79</c:v>
                </c:pt>
                <c:pt idx="5">
                  <c:v>3.8112121631964021E-63</c:v>
                </c:pt>
                <c:pt idx="6">
                  <c:v>3.0531197401849723E-52</c:v>
                </c:pt>
                <c:pt idx="7">
                  <c:v>1.8092728548954687E-44</c:v>
                </c:pt>
                <c:pt idx="8">
                  <c:v>1.1896013760408873E-38</c:v>
                </c:pt>
                <c:pt idx="9">
                  <c:v>3.9026647827193757E-34</c:v>
                </c:pt>
                <c:pt idx="10">
                  <c:v>1.5735330665732245E-30</c:v>
                </c:pt>
                <c:pt idx="11">
                  <c:v>9.0196890479669674E-20</c:v>
                </c:pt>
                <c:pt idx="12">
                  <c:v>1.9011209639351246E-14</c:v>
                </c:pt>
                <c:pt idx="13">
                  <c:v>2.7566428681891884E-11</c:v>
                </c:pt>
                <c:pt idx="14">
                  <c:v>3.3581427429927382E-9</c:v>
                </c:pt>
                <c:pt idx="15">
                  <c:v>1.0007256949768966E-7</c:v>
                </c:pt>
                <c:pt idx="16">
                  <c:v>1.2425223023788261E-6</c:v>
                </c:pt>
                <c:pt idx="17">
                  <c:v>8.6320336388643174E-6</c:v>
                </c:pt>
                <c:pt idx="18">
                  <c:v>4.0022762367830158E-5</c:v>
                </c:pt>
                <c:pt idx="19">
                  <c:v>3.8528353441526106E-4</c:v>
                </c:pt>
                <c:pt idx="20">
                  <c:v>1.8736061630223277E-3</c:v>
                </c:pt>
                <c:pt idx="21">
                  <c:v>5.9728129874375745E-3</c:v>
                </c:pt>
                <c:pt idx="22">
                  <c:v>1.4411825359839644E-2</c:v>
                </c:pt>
                <c:pt idx="23">
                  <c:v>2.8674631202283397E-2</c:v>
                </c:pt>
              </c:numCache>
            </c:numRef>
          </c:yVal>
          <c:smooth val="1"/>
          <c:extLst>
            <c:ext xmlns:c16="http://schemas.microsoft.com/office/drawing/2014/chart" uri="{C3380CC4-5D6E-409C-BE32-E72D297353CC}">
              <c16:uniqueId val="{000000DB-AE2E-4167-9037-7A0E2914D06D}"/>
            </c:ext>
          </c:extLst>
        </c:ser>
        <c:ser>
          <c:idx val="220"/>
          <c:order val="220"/>
          <c:spPr>
            <a:ln w="19050" cap="rnd">
              <a:solidFill>
                <a:schemeClr val="accent5"/>
              </a:solidFill>
              <a:round/>
            </a:ln>
            <a:effectLst/>
          </c:spPr>
          <c:marker>
            <c:symbol val="none"/>
          </c:marker>
          <c:xVal>
            <c:numRef>
              <c:f>Rauscher!$EV$1:$FS$1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Rauscher!$EV$227:$FS$227</c:f>
              <c:numCache>
                <c:formatCode>0E+00</c:formatCode>
                <c:ptCount val="24"/>
                <c:pt idx="0">
                  <c:v>0</c:v>
                </c:pt>
                <c:pt idx="1">
                  <c:v>9.631007631874848E-217</c:v>
                </c:pt>
                <c:pt idx="2">
                  <c:v>8.4202790159351692E-162</c:v>
                </c:pt>
                <c:pt idx="3">
                  <c:v>6.1695353151319783E-107</c:v>
                </c:pt>
                <c:pt idx="4">
                  <c:v>1.4701978383460821E-79</c:v>
                </c:pt>
                <c:pt idx="5">
                  <c:v>3.6368854172581692E-63</c:v>
                </c:pt>
                <c:pt idx="6">
                  <c:v>2.9360964743078903E-52</c:v>
                </c:pt>
                <c:pt idx="7">
                  <c:v>1.7495668678839257E-44</c:v>
                </c:pt>
                <c:pt idx="8">
                  <c:v>1.1551222032402353E-38</c:v>
                </c:pt>
                <c:pt idx="9">
                  <c:v>3.8017864614667523E-34</c:v>
                </c:pt>
                <c:pt idx="10">
                  <c:v>1.5368176558622003E-30</c:v>
                </c:pt>
                <c:pt idx="11">
                  <c:v>8.8776501184920285E-20</c:v>
                </c:pt>
                <c:pt idx="12">
                  <c:v>1.8784351484390341E-14</c:v>
                </c:pt>
                <c:pt idx="13">
                  <c:v>2.7300773890333803E-11</c:v>
                </c:pt>
                <c:pt idx="14">
                  <c:v>3.3309307471284529E-9</c:v>
                </c:pt>
                <c:pt idx="15">
                  <c:v>9.9371421112487499E-8</c:v>
                </c:pt>
                <c:pt idx="16">
                  <c:v>1.2348398648546503E-6</c:v>
                </c:pt>
                <c:pt idx="17">
                  <c:v>8.5841949534100755E-6</c:v>
                </c:pt>
                <c:pt idx="18">
                  <c:v>3.9821490171132298E-5</c:v>
                </c:pt>
                <c:pt idx="19">
                  <c:v>3.8364266217627487E-4</c:v>
                </c:pt>
                <c:pt idx="20">
                  <c:v>1.8666579849281365E-3</c:v>
                </c:pt>
                <c:pt idx="21">
                  <c:v>5.9531299470396339E-3</c:v>
                </c:pt>
                <c:pt idx="22">
                  <c:v>1.4368963318072367E-2</c:v>
                </c:pt>
                <c:pt idx="23">
                  <c:v>2.8596724142518147E-2</c:v>
                </c:pt>
              </c:numCache>
            </c:numRef>
          </c:yVal>
          <c:smooth val="1"/>
          <c:extLst>
            <c:ext xmlns:c16="http://schemas.microsoft.com/office/drawing/2014/chart" uri="{C3380CC4-5D6E-409C-BE32-E72D297353CC}">
              <c16:uniqueId val="{000000DC-AE2E-4167-9037-7A0E2914D06D}"/>
            </c:ext>
          </c:extLst>
        </c:ser>
        <c:ser>
          <c:idx val="221"/>
          <c:order val="221"/>
          <c:spPr>
            <a:ln w="19050" cap="rnd">
              <a:solidFill>
                <a:schemeClr val="accent6"/>
              </a:solidFill>
              <a:round/>
            </a:ln>
            <a:effectLst/>
          </c:spPr>
          <c:marker>
            <c:symbol val="none"/>
          </c:marker>
          <c:xVal>
            <c:numRef>
              <c:f>Rauscher!$EV$1:$FS$1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Rauscher!$EV$228:$FS$228</c:f>
              <c:numCache>
                <c:formatCode>0E+00</c:formatCode>
                <c:ptCount val="24"/>
                <c:pt idx="0">
                  <c:v>0</c:v>
                </c:pt>
                <c:pt idx="1">
                  <c:v>4.1031453311340067E-217</c:v>
                </c:pt>
                <c:pt idx="2">
                  <c:v>4.4378378044458937E-162</c:v>
                </c:pt>
                <c:pt idx="3">
                  <c:v>4.0225103249550447E-107</c:v>
                </c:pt>
                <c:pt idx="4">
                  <c:v>1.0661550735149058E-79</c:v>
                </c:pt>
                <c:pt idx="5">
                  <c:v>2.811215557722197E-63</c:v>
                </c:pt>
                <c:pt idx="6">
                  <c:v>2.3681805214483427E-52</c:v>
                </c:pt>
                <c:pt idx="7">
                  <c:v>1.4547052159575615E-44</c:v>
                </c:pt>
                <c:pt idx="8">
                  <c:v>9.8259003958738205E-39</c:v>
                </c:pt>
                <c:pt idx="9">
                  <c:v>3.2917900358742484E-34</c:v>
                </c:pt>
                <c:pt idx="10">
                  <c:v>1.349667320718835E-30</c:v>
                </c:pt>
                <c:pt idx="11">
                  <c:v>8.1354647946593407E-20</c:v>
                </c:pt>
                <c:pt idx="12">
                  <c:v>1.7584115519745277E-14</c:v>
                </c:pt>
                <c:pt idx="13">
                  <c:v>2.5884707783984962E-11</c:v>
                </c:pt>
                <c:pt idx="14">
                  <c:v>3.1851500958651867E-9</c:v>
                </c:pt>
                <c:pt idx="15">
                  <c:v>9.5601739268863746E-8</c:v>
                </c:pt>
                <c:pt idx="16">
                  <c:v>1.1934244450704144E-6</c:v>
                </c:pt>
                <c:pt idx="17">
                  <c:v>8.3257593956869913E-6</c:v>
                </c:pt>
                <c:pt idx="18">
                  <c:v>3.8732344744492632E-5</c:v>
                </c:pt>
                <c:pt idx="19">
                  <c:v>3.7474096624897101E-4</c:v>
                </c:pt>
                <c:pt idx="20">
                  <c:v>1.8288960645609074E-3</c:v>
                </c:pt>
                <c:pt idx="21">
                  <c:v>5.8460110661172279E-3</c:v>
                </c:pt>
                <c:pt idx="22">
                  <c:v>1.4135452146552806E-2</c:v>
                </c:pt>
                <c:pt idx="23">
                  <c:v>2.817192691547743E-2</c:v>
                </c:pt>
              </c:numCache>
            </c:numRef>
          </c:yVal>
          <c:smooth val="1"/>
          <c:extLst>
            <c:ext xmlns:c16="http://schemas.microsoft.com/office/drawing/2014/chart" uri="{C3380CC4-5D6E-409C-BE32-E72D297353CC}">
              <c16:uniqueId val="{000000DD-AE2E-4167-9037-7A0E2914D06D}"/>
            </c:ext>
          </c:extLst>
        </c:ser>
        <c:ser>
          <c:idx val="222"/>
          <c:order val="222"/>
          <c:spPr>
            <a:ln w="19050" cap="rnd">
              <a:solidFill>
                <a:schemeClr val="accent1">
                  <a:lumMod val="60000"/>
                </a:schemeClr>
              </a:solidFill>
              <a:round/>
            </a:ln>
            <a:effectLst/>
          </c:spPr>
          <c:marker>
            <c:symbol val="none"/>
          </c:marker>
          <c:xVal>
            <c:numRef>
              <c:f>Rauscher!$EV$1:$FS$1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Rauscher!$EV$229:$FS$229</c:f>
              <c:numCache>
                <c:formatCode>0E+00</c:formatCode>
                <c:ptCount val="24"/>
                <c:pt idx="0">
                  <c:v>0</c:v>
                </c:pt>
                <c:pt idx="1">
                  <c:v>2.3840109117025811E-217</c:v>
                </c:pt>
                <c:pt idx="2">
                  <c:v>2.9523144918175007E-162</c:v>
                </c:pt>
                <c:pt idx="3">
                  <c:v>3.0639961419744601E-107</c:v>
                </c:pt>
                <c:pt idx="4">
                  <c:v>8.6898314208780752E-80</c:v>
                </c:pt>
                <c:pt idx="5">
                  <c:v>2.3863001975701291E-63</c:v>
                </c:pt>
                <c:pt idx="6">
                  <c:v>2.0654072873566281E-52</c:v>
                </c:pt>
                <c:pt idx="7">
                  <c:v>1.293498339301405E-44</c:v>
                </c:pt>
                <c:pt idx="8">
                  <c:v>8.8646832304752062E-39</c:v>
                </c:pt>
                <c:pt idx="9">
                  <c:v>3.0034677835296807E-34</c:v>
                </c:pt>
                <c:pt idx="10">
                  <c:v>1.2426178112076901E-30</c:v>
                </c:pt>
                <c:pt idx="11">
                  <c:v>7.695789544734367E-20</c:v>
                </c:pt>
                <c:pt idx="12">
                  <c:v>1.6860534032819017E-14</c:v>
                </c:pt>
                <c:pt idx="13">
                  <c:v>2.5022002071017172E-11</c:v>
                </c:pt>
                <c:pt idx="14">
                  <c:v>3.0957129648672831E-9</c:v>
                </c:pt>
                <c:pt idx="15">
                  <c:v>9.3277430158453004E-8</c:v>
                </c:pt>
                <c:pt idx="16">
                  <c:v>1.167792563429928E-6</c:v>
                </c:pt>
                <c:pt idx="17">
                  <c:v>8.1653467026128205E-6</c:v>
                </c:pt>
                <c:pt idx="18">
                  <c:v>3.8054722585370199E-5</c:v>
                </c:pt>
                <c:pt idx="19">
                  <c:v>3.6918320942643369E-4</c:v>
                </c:pt>
                <c:pt idx="20">
                  <c:v>1.8052601355195458E-3</c:v>
                </c:pt>
                <c:pt idx="21">
                  <c:v>5.7788363795966136E-3</c:v>
                </c:pt>
                <c:pt idx="22">
                  <c:v>1.3988800240469871E-2</c:v>
                </c:pt>
                <c:pt idx="23">
                  <c:v>2.7904825811852576E-2</c:v>
                </c:pt>
              </c:numCache>
            </c:numRef>
          </c:yVal>
          <c:smooth val="1"/>
          <c:extLst>
            <c:ext xmlns:c16="http://schemas.microsoft.com/office/drawing/2014/chart" uri="{C3380CC4-5D6E-409C-BE32-E72D297353CC}">
              <c16:uniqueId val="{000000DE-AE2E-4167-9037-7A0E2914D06D}"/>
            </c:ext>
          </c:extLst>
        </c:ser>
        <c:ser>
          <c:idx val="223"/>
          <c:order val="223"/>
          <c:spPr>
            <a:ln w="19050" cap="rnd">
              <a:solidFill>
                <a:schemeClr val="accent2">
                  <a:lumMod val="60000"/>
                </a:schemeClr>
              </a:solidFill>
              <a:round/>
            </a:ln>
            <a:effectLst/>
          </c:spPr>
          <c:marker>
            <c:symbol val="none"/>
          </c:marker>
          <c:xVal>
            <c:numRef>
              <c:f>Rauscher!$EV$1:$FS$1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Rauscher!$EV$230:$FS$230</c:f>
              <c:numCache>
                <c:formatCode>0E+00</c:formatCode>
                <c:ptCount val="24"/>
                <c:pt idx="0">
                  <c:v>0</c:v>
                </c:pt>
                <c:pt idx="1">
                  <c:v>1.3851562414730607E-217</c:v>
                </c:pt>
                <c:pt idx="2">
                  <c:v>1.96405206578447E-162</c:v>
                </c:pt>
                <c:pt idx="3">
                  <c:v>2.3338795896077319E-107</c:v>
                </c:pt>
                <c:pt idx="4">
                  <c:v>7.0827434338179528E-80</c:v>
                </c:pt>
                <c:pt idx="5">
                  <c:v>2.0256070135811385E-63</c:v>
                </c:pt>
                <c:pt idx="6">
                  <c:v>1.8013404051610083E-52</c:v>
                </c:pt>
                <c:pt idx="7">
                  <c:v>1.1501538570730328E-44</c:v>
                </c:pt>
                <c:pt idx="8">
                  <c:v>7.9974819805765904E-39</c:v>
                </c:pt>
                <c:pt idx="9">
                  <c:v>2.7403940426661236E-34</c:v>
                </c:pt>
                <c:pt idx="10">
                  <c:v>1.1440568385713254E-30</c:v>
                </c:pt>
                <c:pt idx="11">
                  <c:v>7.2798625656566918E-20</c:v>
                </c:pt>
                <c:pt idx="12">
                  <c:v>1.6166697395702627E-14</c:v>
                </c:pt>
                <c:pt idx="13">
                  <c:v>2.4188003910576219E-11</c:v>
                </c:pt>
                <c:pt idx="14">
                  <c:v>3.008781531254347E-9</c:v>
                </c:pt>
                <c:pt idx="15">
                  <c:v>9.100945988421391E-8</c:v>
                </c:pt>
                <c:pt idx="16">
                  <c:v>1.1427090491705704E-6</c:v>
                </c:pt>
                <c:pt idx="17">
                  <c:v>8.0080096636983374E-6</c:v>
                </c:pt>
                <c:pt idx="18">
                  <c:v>3.7388885282073602E-5</c:v>
                </c:pt>
                <c:pt idx="19">
                  <c:v>3.6370719700212724E-4</c:v>
                </c:pt>
                <c:pt idx="20">
                  <c:v>1.7819263250458898E-3</c:v>
                </c:pt>
                <c:pt idx="21">
                  <c:v>5.7124228601200325E-3</c:v>
                </c:pt>
                <c:pt idx="22">
                  <c:v>1.3843643842382541E-2</c:v>
                </c:pt>
                <c:pt idx="23">
                  <c:v>2.7640205270865796E-2</c:v>
                </c:pt>
              </c:numCache>
            </c:numRef>
          </c:yVal>
          <c:smooth val="1"/>
          <c:extLst>
            <c:ext xmlns:c16="http://schemas.microsoft.com/office/drawing/2014/chart" uri="{C3380CC4-5D6E-409C-BE32-E72D297353CC}">
              <c16:uniqueId val="{000000DF-AE2E-4167-9037-7A0E2914D06D}"/>
            </c:ext>
          </c:extLst>
        </c:ser>
        <c:ser>
          <c:idx val="224"/>
          <c:order val="224"/>
          <c:spPr>
            <a:ln w="19050" cap="rnd">
              <a:solidFill>
                <a:schemeClr val="accent3">
                  <a:lumMod val="60000"/>
                </a:schemeClr>
              </a:solidFill>
              <a:round/>
            </a:ln>
            <a:effectLst/>
          </c:spPr>
          <c:marker>
            <c:symbol val="none"/>
          </c:marker>
          <c:xVal>
            <c:numRef>
              <c:f>Rauscher!$EV$1:$FS$1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Rauscher!$EV$231:$FS$231</c:f>
              <c:numCache>
                <c:formatCode>0E+00</c:formatCode>
                <c:ptCount val="24"/>
                <c:pt idx="0">
                  <c:v>0</c:v>
                </c:pt>
                <c:pt idx="1">
                  <c:v>2.3268949053208425E-218</c:v>
                </c:pt>
                <c:pt idx="2">
                  <c:v>5.1479049707897157E-163</c:v>
                </c:pt>
                <c:pt idx="3">
                  <c:v>9.5445507220955627E-108</c:v>
                </c:pt>
                <c:pt idx="4">
                  <c:v>3.6180812387680623E-80</c:v>
                </c:pt>
                <c:pt idx="5">
                  <c:v>1.1824746847447367E-63</c:v>
                </c:pt>
                <c:pt idx="6">
                  <c:v>1.1494030739075382E-52</c:v>
                </c:pt>
                <c:pt idx="7">
                  <c:v>7.820462451230787E-45</c:v>
                </c:pt>
                <c:pt idx="8">
                  <c:v>5.7033459259844673E-39</c:v>
                </c:pt>
                <c:pt idx="9">
                  <c:v>2.0281002480861762E-34</c:v>
                </c:pt>
                <c:pt idx="10">
                  <c:v>8.7217568064265765E-31</c:v>
                </c:pt>
                <c:pt idx="11">
                  <c:v>6.0662381470949707E-20</c:v>
                </c:pt>
                <c:pt idx="12">
                  <c:v>1.408437360021295E-14</c:v>
                </c:pt>
                <c:pt idx="13">
                  <c:v>2.1642539983469531E-11</c:v>
                </c:pt>
                <c:pt idx="14">
                  <c:v>2.740481241927719E-9</c:v>
                </c:pt>
                <c:pt idx="15">
                  <c:v>8.3954253120758473E-8</c:v>
                </c:pt>
                <c:pt idx="16">
                  <c:v>1.06422099319582E-6</c:v>
                </c:pt>
                <c:pt idx="17">
                  <c:v>7.5134730965493483E-6</c:v>
                </c:pt>
                <c:pt idx="18">
                  <c:v>3.5288618602324928E-5</c:v>
                </c:pt>
                <c:pt idx="19">
                  <c:v>3.4634428518920906E-4</c:v>
                </c:pt>
                <c:pt idx="20">
                  <c:v>1.7076775464538718E-3</c:v>
                </c:pt>
                <c:pt idx="21">
                  <c:v>5.5005544425975345E-3</c:v>
                </c:pt>
                <c:pt idx="22">
                  <c:v>1.3379704833709462E-2</c:v>
                </c:pt>
                <c:pt idx="23">
                  <c:v>2.6793248735617808E-2</c:v>
                </c:pt>
              </c:numCache>
            </c:numRef>
          </c:yVal>
          <c:smooth val="1"/>
          <c:extLst>
            <c:ext xmlns:c16="http://schemas.microsoft.com/office/drawing/2014/chart" uri="{C3380CC4-5D6E-409C-BE32-E72D297353CC}">
              <c16:uniqueId val="{000000E0-AE2E-4167-9037-7A0E2914D06D}"/>
            </c:ext>
          </c:extLst>
        </c:ser>
        <c:ser>
          <c:idx val="225"/>
          <c:order val="225"/>
          <c:spPr>
            <a:ln w="19050" cap="rnd">
              <a:solidFill>
                <a:schemeClr val="accent4">
                  <a:lumMod val="60000"/>
                </a:schemeClr>
              </a:solidFill>
              <a:round/>
            </a:ln>
            <a:effectLst/>
          </c:spPr>
          <c:marker>
            <c:symbol val="none"/>
          </c:marker>
          <c:xVal>
            <c:numRef>
              <c:f>Rauscher!$EV$1:$FS$1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Rauscher!$EV$232:$FS$232</c:f>
              <c:numCache>
                <c:formatCode>0E+00</c:formatCode>
                <c:ptCount val="24"/>
                <c:pt idx="0">
                  <c:v>0</c:v>
                </c:pt>
                <c:pt idx="1">
                  <c:v>1.2513392998127298E-218</c:v>
                </c:pt>
                <c:pt idx="2">
                  <c:v>3.2316823754240353E-163</c:v>
                </c:pt>
                <c:pt idx="3">
                  <c:v>6.9944484143288529E-108</c:v>
                </c:pt>
                <c:pt idx="4">
                  <c:v>2.8646806315739078E-80</c:v>
                </c:pt>
                <c:pt idx="5">
                  <c:v>9.8073053973528008E-64</c:v>
                </c:pt>
                <c:pt idx="6">
                  <c:v>9.8326406702691202E-53</c:v>
                </c:pt>
                <c:pt idx="7">
                  <c:v>6.8395924679071884E-45</c:v>
                </c:pt>
                <c:pt idx="8">
                  <c:v>5.0713955592305359E-39</c:v>
                </c:pt>
                <c:pt idx="9">
                  <c:v>1.8267839048596578E-34</c:v>
                </c:pt>
                <c:pt idx="10">
                  <c:v>7.9374631130538006E-31</c:v>
                </c:pt>
                <c:pt idx="11">
                  <c:v>5.69425837916585E-20</c:v>
                </c:pt>
                <c:pt idx="12">
                  <c:v>1.3426883899897792E-14</c:v>
                </c:pt>
                <c:pt idx="13">
                  <c:v>2.0824659811465464E-11</c:v>
                </c:pt>
                <c:pt idx="14">
                  <c:v>2.6532887408355159E-9</c:v>
                </c:pt>
                <c:pt idx="15">
                  <c:v>8.1643267570632386E-8</c:v>
                </c:pt>
                <c:pt idx="16">
                  <c:v>1.0383636914575623E-6</c:v>
                </c:pt>
                <c:pt idx="17">
                  <c:v>7.3498487991033372E-6</c:v>
                </c:pt>
                <c:pt idx="18">
                  <c:v>3.4591414780074898E-5</c:v>
                </c:pt>
                <c:pt idx="19">
                  <c:v>3.4055376786143644E-4</c:v>
                </c:pt>
                <c:pt idx="20">
                  <c:v>1.6828427239934107E-3</c:v>
                </c:pt>
                <c:pt idx="21">
                  <c:v>5.4295536274680438E-3</c:v>
                </c:pt>
                <c:pt idx="22">
                  <c:v>1.3224041112151971E-2</c:v>
                </c:pt>
                <c:pt idx="23">
                  <c:v>2.6508858859418193E-2</c:v>
                </c:pt>
              </c:numCache>
            </c:numRef>
          </c:yVal>
          <c:smooth val="1"/>
          <c:extLst>
            <c:ext xmlns:c16="http://schemas.microsoft.com/office/drawing/2014/chart" uri="{C3380CC4-5D6E-409C-BE32-E72D297353CC}">
              <c16:uniqueId val="{000000E1-AE2E-4167-9037-7A0E2914D06D}"/>
            </c:ext>
          </c:extLst>
        </c:ser>
        <c:ser>
          <c:idx val="226"/>
          <c:order val="226"/>
          <c:spPr>
            <a:ln w="19050" cap="rnd">
              <a:solidFill>
                <a:schemeClr val="accent5">
                  <a:lumMod val="60000"/>
                </a:schemeClr>
              </a:solidFill>
              <a:round/>
            </a:ln>
            <a:effectLst/>
          </c:spPr>
          <c:marker>
            <c:symbol val="none"/>
          </c:marker>
          <c:xVal>
            <c:numRef>
              <c:f>Rauscher!$EV$1:$FS$1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Rauscher!$EV$233:$FS$233</c:f>
              <c:numCache>
                <c:formatCode>0E+00</c:formatCode>
                <c:ptCount val="24"/>
                <c:pt idx="0">
                  <c:v>0</c:v>
                </c:pt>
                <c:pt idx="1">
                  <c:v>5.3326918669309922E-219</c:v>
                </c:pt>
                <c:pt idx="2">
                  <c:v>1.7037263708804068E-163</c:v>
                </c:pt>
                <c:pt idx="3">
                  <c:v>4.5616758100080311E-108</c:v>
                </c:pt>
                <c:pt idx="4">
                  <c:v>2.0780071753893891E-80</c:v>
                </c:pt>
                <c:pt idx="5">
                  <c:v>7.5829896196602551E-64</c:v>
                </c:pt>
                <c:pt idx="6">
                  <c:v>7.9330626580670988E-53</c:v>
                </c:pt>
                <c:pt idx="7">
                  <c:v>5.6885412109242857E-45</c:v>
                </c:pt>
                <c:pt idx="8">
                  <c:v>4.3151723340408908E-39</c:v>
                </c:pt>
                <c:pt idx="9">
                  <c:v>1.5821870155316877E-34</c:v>
                </c:pt>
                <c:pt idx="10">
                  <c:v>6.9728824567069757E-31</c:v>
                </c:pt>
                <c:pt idx="11">
                  <c:v>5.2197265010210498E-20</c:v>
                </c:pt>
                <c:pt idx="12">
                  <c:v>1.2572619984586984E-14</c:v>
                </c:pt>
                <c:pt idx="13">
                  <c:v>1.9750243620379547E-11</c:v>
                </c:pt>
                <c:pt idx="14">
                  <c:v>2.5379031594193466E-9</c:v>
                </c:pt>
                <c:pt idx="15">
                  <c:v>7.856894175508329E-8</c:v>
                </c:pt>
                <c:pt idx="16">
                  <c:v>1.0038296390464859E-6</c:v>
                </c:pt>
                <c:pt idx="17">
                  <c:v>7.1306467445949823E-6</c:v>
                </c:pt>
                <c:pt idx="18">
                  <c:v>3.3655096395235763E-5</c:v>
                </c:pt>
                <c:pt idx="19">
                  <c:v>3.3274857091162891E-4</c:v>
                </c:pt>
                <c:pt idx="20">
                  <c:v>1.6492786435952902E-3</c:v>
                </c:pt>
                <c:pt idx="21">
                  <c:v>5.3334058205114603E-3</c:v>
                </c:pt>
                <c:pt idx="22">
                  <c:v>1.3012917977749425E-2</c:v>
                </c:pt>
                <c:pt idx="23">
                  <c:v>2.6122668123064064E-2</c:v>
                </c:pt>
              </c:numCache>
            </c:numRef>
          </c:yVal>
          <c:smooth val="1"/>
          <c:extLst>
            <c:ext xmlns:c16="http://schemas.microsoft.com/office/drawing/2014/chart" uri="{C3380CC4-5D6E-409C-BE32-E72D297353CC}">
              <c16:uniqueId val="{000000E2-AE2E-4167-9037-7A0E2914D06D}"/>
            </c:ext>
          </c:extLst>
        </c:ser>
        <c:ser>
          <c:idx val="227"/>
          <c:order val="227"/>
          <c:spPr>
            <a:ln w="19050" cap="rnd">
              <a:solidFill>
                <a:schemeClr val="accent6">
                  <a:lumMod val="60000"/>
                </a:schemeClr>
              </a:solidFill>
              <a:round/>
            </a:ln>
            <a:effectLst/>
          </c:spPr>
          <c:marker>
            <c:symbol val="none"/>
          </c:marker>
          <c:xVal>
            <c:numRef>
              <c:f>Rauscher!$EV$1:$FS$1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Rauscher!$EV$234:$FS$234</c:f>
              <c:numCache>
                <c:formatCode>0E+00</c:formatCode>
                <c:ptCount val="24"/>
                <c:pt idx="0">
                  <c:v>0</c:v>
                </c:pt>
                <c:pt idx="1">
                  <c:v>4.2259100833528779E-219</c:v>
                </c:pt>
                <c:pt idx="2">
                  <c:v>1.4307822541980085E-163</c:v>
                </c:pt>
                <c:pt idx="3">
                  <c:v>4.0597384435920536E-108</c:v>
                </c:pt>
                <c:pt idx="4">
                  <c:v>1.9037970442230227E-80</c:v>
                </c:pt>
                <c:pt idx="5">
                  <c:v>7.0692615168514049E-64</c:v>
                </c:pt>
                <c:pt idx="6">
                  <c:v>7.481944089762569E-53</c:v>
                </c:pt>
                <c:pt idx="7">
                  <c:v>5.409716096056719E-45</c:v>
                </c:pt>
                <c:pt idx="8">
                  <c:v>4.1292549974362229E-39</c:v>
                </c:pt>
                <c:pt idx="9">
                  <c:v>1.5213578131293278E-34</c:v>
                </c:pt>
                <c:pt idx="10">
                  <c:v>6.7307877124461678E-31</c:v>
                </c:pt>
                <c:pt idx="11">
                  <c:v>5.0973127884942236E-20</c:v>
                </c:pt>
                <c:pt idx="12">
                  <c:v>1.2349214070128837E-14</c:v>
                </c:pt>
                <c:pt idx="13">
                  <c:v>1.9466953137968011E-11</c:v>
                </c:pt>
                <c:pt idx="14">
                  <c:v>2.507313102986406E-9</c:v>
                </c:pt>
                <c:pt idx="15">
                  <c:v>7.7750721129395903E-8</c:v>
                </c:pt>
                <c:pt idx="16">
                  <c:v>9.9461163481721319E-7</c:v>
                </c:pt>
                <c:pt idx="17">
                  <c:v>7.072003086196746E-6</c:v>
                </c:pt>
                <c:pt idx="18">
                  <c:v>3.3404144805121345E-5</c:v>
                </c:pt>
                <c:pt idx="19">
                  <c:v>3.3065090562960238E-4</c:v>
                </c:pt>
                <c:pt idx="20">
                  <c:v>1.6402405792788478E-3</c:v>
                </c:pt>
                <c:pt idx="21">
                  <c:v>5.3074773147271468E-3</c:v>
                </c:pt>
                <c:pt idx="22">
                  <c:v>1.2955918514798992E-2</c:v>
                </c:pt>
                <c:pt idx="23">
                  <c:v>2.6018307853137398E-2</c:v>
                </c:pt>
              </c:numCache>
            </c:numRef>
          </c:yVal>
          <c:smooth val="1"/>
          <c:extLst>
            <c:ext xmlns:c16="http://schemas.microsoft.com/office/drawing/2014/chart" uri="{C3380CC4-5D6E-409C-BE32-E72D297353CC}">
              <c16:uniqueId val="{000000E3-AE2E-4167-9037-7A0E2914D06D}"/>
            </c:ext>
          </c:extLst>
        </c:ser>
        <c:ser>
          <c:idx val="228"/>
          <c:order val="228"/>
          <c:spPr>
            <a:ln w="19050" cap="rnd">
              <a:solidFill>
                <a:schemeClr val="accent1">
                  <a:lumMod val="80000"/>
                  <a:lumOff val="20000"/>
                </a:schemeClr>
              </a:solidFill>
              <a:round/>
            </a:ln>
            <a:effectLst/>
          </c:spPr>
          <c:marker>
            <c:symbol val="none"/>
          </c:marker>
          <c:xVal>
            <c:numRef>
              <c:f>Rauscher!$EV$1:$FS$1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Rauscher!$EV$235:$FS$235</c:f>
              <c:numCache>
                <c:formatCode>0E+00</c:formatCode>
                <c:ptCount val="24"/>
                <c:pt idx="0">
                  <c:v>0</c:v>
                </c:pt>
                <c:pt idx="1">
                  <c:v>1.8009006922226232E-219</c:v>
                </c:pt>
                <c:pt idx="2">
                  <c:v>7.5429777740658147E-164</c:v>
                </c:pt>
                <c:pt idx="3">
                  <c:v>2.647689830738955E-108</c:v>
                </c:pt>
                <c:pt idx="4">
                  <c:v>1.3809869876385039E-80</c:v>
                </c:pt>
                <c:pt idx="5">
                  <c:v>5.4659155486633018E-64</c:v>
                </c:pt>
                <c:pt idx="6">
                  <c:v>6.0364732694592525E-53</c:v>
                </c:pt>
                <c:pt idx="7">
                  <c:v>4.4992825189897462E-45</c:v>
                </c:pt>
                <c:pt idx="8">
                  <c:v>3.5135041343984472E-39</c:v>
                </c:pt>
                <c:pt idx="9">
                  <c:v>1.3176501503155657E-34</c:v>
                </c:pt>
                <c:pt idx="10">
                  <c:v>5.9128195415709711E-31</c:v>
                </c:pt>
                <c:pt idx="11">
                  <c:v>4.6725070959723148E-20</c:v>
                </c:pt>
                <c:pt idx="12">
                  <c:v>1.156346476738432E-14</c:v>
                </c:pt>
                <c:pt idx="13">
                  <c:v>1.8462505259746776E-11</c:v>
                </c:pt>
                <c:pt idx="14">
                  <c:v>2.3982652221965273E-9</c:v>
                </c:pt>
                <c:pt idx="15">
                  <c:v>7.4822645354693767E-8</c:v>
                </c:pt>
                <c:pt idx="16">
                  <c:v>9.6152850396115198E-7</c:v>
                </c:pt>
                <c:pt idx="17">
                  <c:v>6.8610576047970472E-6</c:v>
                </c:pt>
                <c:pt idx="18">
                  <c:v>3.2499821725173801E-5</c:v>
                </c:pt>
                <c:pt idx="19">
                  <c:v>3.2307126559955149E-4</c:v>
                </c:pt>
                <c:pt idx="20">
                  <c:v>1.6075191868405541E-3</c:v>
                </c:pt>
                <c:pt idx="21">
                  <c:v>5.2134685410180704E-3</c:v>
                </c:pt>
                <c:pt idx="22">
                  <c:v>1.2749020418319964E-2</c:v>
                </c:pt>
                <c:pt idx="23">
                  <c:v>2.5639151895821041E-2</c:v>
                </c:pt>
              </c:numCache>
            </c:numRef>
          </c:yVal>
          <c:smooth val="1"/>
          <c:extLst>
            <c:ext xmlns:c16="http://schemas.microsoft.com/office/drawing/2014/chart" uri="{C3380CC4-5D6E-409C-BE32-E72D297353CC}">
              <c16:uniqueId val="{000000E4-AE2E-4167-9037-7A0E2914D06D}"/>
            </c:ext>
          </c:extLst>
        </c:ser>
        <c:ser>
          <c:idx val="229"/>
          <c:order val="229"/>
          <c:spPr>
            <a:ln w="19050" cap="rnd">
              <a:solidFill>
                <a:schemeClr val="accent2">
                  <a:lumMod val="80000"/>
                  <a:lumOff val="20000"/>
                </a:schemeClr>
              </a:solidFill>
              <a:round/>
            </a:ln>
            <a:effectLst/>
          </c:spPr>
          <c:marker>
            <c:symbol val="none"/>
          </c:marker>
          <c:xVal>
            <c:numRef>
              <c:f>Rauscher!$EV$1:$FS$1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Rauscher!$EV$236:$FS$236</c:f>
              <c:numCache>
                <c:formatCode>0E+00</c:formatCode>
                <c:ptCount val="24"/>
                <c:pt idx="0">
                  <c:v>0</c:v>
                </c:pt>
                <c:pt idx="1">
                  <c:v>1.3206489772508749E-219</c:v>
                </c:pt>
                <c:pt idx="2">
                  <c:v>5.9764099319832606E-164</c:v>
                </c:pt>
                <c:pt idx="3">
                  <c:v>2.2665461931755172E-108</c:v>
                </c:pt>
                <c:pt idx="4">
                  <c:v>1.2288164366734186E-80</c:v>
                </c:pt>
                <c:pt idx="5">
                  <c:v>4.977832944604911E-64</c:v>
                </c:pt>
                <c:pt idx="6">
                  <c:v>5.5831676052430561E-53</c:v>
                </c:pt>
                <c:pt idx="7">
                  <c:v>4.2076599663022658E-45</c:v>
                </c:pt>
                <c:pt idx="8">
                  <c:v>3.3131250767490664E-39</c:v>
                </c:pt>
                <c:pt idx="9">
                  <c:v>1.2505396658239244E-34</c:v>
                </c:pt>
                <c:pt idx="10">
                  <c:v>5.6406866525272486E-31</c:v>
                </c:pt>
                <c:pt idx="11">
                  <c:v>4.5269667332401948E-20</c:v>
                </c:pt>
                <c:pt idx="12">
                  <c:v>1.129029544166027E-14</c:v>
                </c:pt>
                <c:pt idx="13">
                  <c:v>1.8110229426321914E-11</c:v>
                </c:pt>
                <c:pt idx="14">
                  <c:v>2.3597963575254077E-9</c:v>
                </c:pt>
                <c:pt idx="15">
                  <c:v>7.3785389294034534E-8</c:v>
                </c:pt>
                <c:pt idx="16">
                  <c:v>9.4977224851983726E-7</c:v>
                </c:pt>
                <c:pt idx="17">
                  <c:v>6.7859143971211758E-6</c:v>
                </c:pt>
                <c:pt idx="18">
                  <c:v>3.2177054697298456E-5</c:v>
                </c:pt>
                <c:pt idx="19">
                  <c:v>3.2035804992742859E-4</c:v>
                </c:pt>
                <c:pt idx="20">
                  <c:v>1.5957816707126878E-3</c:v>
                </c:pt>
                <c:pt idx="21">
                  <c:v>5.1796935207797127E-3</c:v>
                </c:pt>
                <c:pt idx="22">
                  <c:v>1.2674595915018466E-2</c:v>
                </c:pt>
                <c:pt idx="23">
                  <c:v>2.5502629428130669E-2</c:v>
                </c:pt>
              </c:numCache>
            </c:numRef>
          </c:yVal>
          <c:smooth val="1"/>
          <c:extLst>
            <c:ext xmlns:c16="http://schemas.microsoft.com/office/drawing/2014/chart" uri="{C3380CC4-5D6E-409C-BE32-E72D297353CC}">
              <c16:uniqueId val="{000000E5-AE2E-4167-9037-7A0E2914D06D}"/>
            </c:ext>
          </c:extLst>
        </c:ser>
        <c:ser>
          <c:idx val="230"/>
          <c:order val="230"/>
          <c:spPr>
            <a:ln w="19050" cap="rnd">
              <a:solidFill>
                <a:schemeClr val="accent3">
                  <a:lumMod val="80000"/>
                  <a:lumOff val="20000"/>
                </a:schemeClr>
              </a:solidFill>
              <a:round/>
            </a:ln>
            <a:effectLst/>
          </c:spPr>
          <c:marker>
            <c:symbol val="none"/>
          </c:marker>
          <c:xVal>
            <c:numRef>
              <c:f>Rauscher!$EV$1:$FS$1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Rauscher!$EV$237:$FS$237</c:f>
              <c:numCache>
                <c:formatCode>0E+00</c:formatCode>
                <c:ptCount val="24"/>
                <c:pt idx="0">
                  <c:v>0</c:v>
                </c:pt>
                <c:pt idx="1">
                  <c:v>4.125866031865526E-220</c:v>
                </c:pt>
                <c:pt idx="2">
                  <c:v>2.4955586913516667E-164</c:v>
                </c:pt>
                <c:pt idx="3">
                  <c:v>1.2650033351987655E-108</c:v>
                </c:pt>
                <c:pt idx="4">
                  <c:v>7.9289184497793925E-81</c:v>
                </c:pt>
                <c:pt idx="5">
                  <c:v>3.5040247321450922E-64</c:v>
                </c:pt>
                <c:pt idx="6">
                  <c:v>4.1649275194912433E-53</c:v>
                </c:pt>
                <c:pt idx="7">
                  <c:v>3.2716540441410014E-45</c:v>
                </c:pt>
                <c:pt idx="8">
                  <c:v>2.6574465352416955E-39</c:v>
                </c:pt>
                <c:pt idx="9">
                  <c:v>1.0276001279859016E-34</c:v>
                </c:pt>
                <c:pt idx="10">
                  <c:v>4.725618215595203E-31</c:v>
                </c:pt>
                <c:pt idx="11">
                  <c:v>4.0191470623318923E-20</c:v>
                </c:pt>
                <c:pt idx="12">
                  <c:v>1.0318863550579368E-14</c:v>
                </c:pt>
                <c:pt idx="13">
                  <c:v>1.6842652814643216E-11</c:v>
                </c:pt>
                <c:pt idx="14">
                  <c:v>2.2202458051496724E-9</c:v>
                </c:pt>
                <c:pt idx="15">
                  <c:v>6.9999815570592279E-8</c:v>
                </c:pt>
                <c:pt idx="16">
                  <c:v>9.0666320637597609E-7</c:v>
                </c:pt>
                <c:pt idx="17">
                  <c:v>6.5093089921280545E-6</c:v>
                </c:pt>
                <c:pt idx="18">
                  <c:v>3.0985092389662837E-5</c:v>
                </c:pt>
                <c:pt idx="19">
                  <c:v>3.1028597212539059E-4</c:v>
                </c:pt>
                <c:pt idx="20">
                  <c:v>1.5520294877089721E-3</c:v>
                </c:pt>
                <c:pt idx="21">
                  <c:v>5.0533636977284383E-3</c:v>
                </c:pt>
                <c:pt idx="22">
                  <c:v>1.2395401889703219E-2</c:v>
                </c:pt>
                <c:pt idx="23">
                  <c:v>2.4989147942871191E-2</c:v>
                </c:pt>
              </c:numCache>
            </c:numRef>
          </c:yVal>
          <c:smooth val="1"/>
          <c:extLst>
            <c:ext xmlns:c16="http://schemas.microsoft.com/office/drawing/2014/chart" uri="{C3380CC4-5D6E-409C-BE32-E72D297353CC}">
              <c16:uniqueId val="{000000E6-AE2E-4167-9037-7A0E2914D06D}"/>
            </c:ext>
          </c:extLst>
        </c:ser>
        <c:ser>
          <c:idx val="231"/>
          <c:order val="231"/>
          <c:spPr>
            <a:ln w="19050" cap="rnd">
              <a:solidFill>
                <a:schemeClr val="accent4">
                  <a:lumMod val="80000"/>
                  <a:lumOff val="20000"/>
                </a:schemeClr>
              </a:solidFill>
              <a:round/>
            </a:ln>
            <a:effectLst/>
          </c:spPr>
          <c:marker>
            <c:symbol val="none"/>
          </c:marker>
          <c:xVal>
            <c:numRef>
              <c:f>Rauscher!$EV$1:$FS$1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Rauscher!$EV$238:$FS$238</c:f>
              <c:numCache>
                <c:formatCode>0E+00</c:formatCode>
                <c:ptCount val="24"/>
                <c:pt idx="0">
                  <c:v>0</c:v>
                </c:pt>
                <c:pt idx="1">
                  <c:v>3.2692039086822968E-220</c:v>
                </c:pt>
                <c:pt idx="2">
                  <c:v>2.0955335231135627E-164</c:v>
                </c:pt>
                <c:pt idx="3">
                  <c:v>1.1256890264098377E-108</c:v>
                </c:pt>
                <c:pt idx="4">
                  <c:v>7.2634120413390518E-81</c:v>
                </c:pt>
                <c:pt idx="5">
                  <c:v>3.2662834820256372E-64</c:v>
                </c:pt>
                <c:pt idx="6">
                  <c:v>3.927662363984035E-53</c:v>
                </c:pt>
                <c:pt idx="7">
                  <c:v>3.1109573986185775E-45</c:v>
                </c:pt>
                <c:pt idx="8">
                  <c:v>2.5426771448079201E-39</c:v>
                </c:pt>
                <c:pt idx="9">
                  <c:v>9.8798608520517583E-35</c:v>
                </c:pt>
                <c:pt idx="10">
                  <c:v>4.561054966467205E-31</c:v>
                </c:pt>
                <c:pt idx="11">
                  <c:v>3.9244658938195833E-20</c:v>
                </c:pt>
                <c:pt idx="12">
                  <c:v>1.0134411279158577E-14</c:v>
                </c:pt>
                <c:pt idx="13">
                  <c:v>1.6599276073240845E-11</c:v>
                </c:pt>
                <c:pt idx="14">
                  <c:v>2.1932478246620216E-9</c:v>
                </c:pt>
                <c:pt idx="15">
                  <c:v>6.9263358007482919E-8</c:v>
                </c:pt>
                <c:pt idx="16">
                  <c:v>8.9824051050726847E-7</c:v>
                </c:pt>
                <c:pt idx="17">
                  <c:v>6.4550785669711807E-6</c:v>
                </c:pt>
                <c:pt idx="18">
                  <c:v>3.0750730668935622E-5</c:v>
                </c:pt>
                <c:pt idx="19">
                  <c:v>3.0829663507141278E-4</c:v>
                </c:pt>
                <c:pt idx="20">
                  <c:v>1.5433577613015905E-3</c:v>
                </c:pt>
                <c:pt idx="21">
                  <c:v>5.0282538800993501E-3</c:v>
                </c:pt>
                <c:pt idx="22">
                  <c:v>1.2339775341021927E-2</c:v>
                </c:pt>
                <c:pt idx="23">
                  <c:v>2.4886629857353921E-2</c:v>
                </c:pt>
              </c:numCache>
            </c:numRef>
          </c:yVal>
          <c:smooth val="1"/>
          <c:extLst>
            <c:ext xmlns:c16="http://schemas.microsoft.com/office/drawing/2014/chart" uri="{C3380CC4-5D6E-409C-BE32-E72D297353CC}">
              <c16:uniqueId val="{000000E7-AE2E-4167-9037-7A0E2914D06D}"/>
            </c:ext>
          </c:extLst>
        </c:ser>
        <c:ser>
          <c:idx val="232"/>
          <c:order val="232"/>
          <c:spPr>
            <a:ln w="19050" cap="rnd">
              <a:solidFill>
                <a:schemeClr val="accent5">
                  <a:lumMod val="80000"/>
                  <a:lumOff val="20000"/>
                </a:schemeClr>
              </a:solidFill>
              <a:round/>
            </a:ln>
            <a:effectLst/>
          </c:spPr>
          <c:marker>
            <c:symbol val="none"/>
          </c:marker>
          <c:xVal>
            <c:numRef>
              <c:f>Rauscher!$EV$1:$FS$1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Rauscher!$EV$239:$FS$239</c:f>
              <c:numCache>
                <c:formatCode>0E+00</c:formatCode>
                <c:ptCount val="24"/>
                <c:pt idx="0">
                  <c:v>0</c:v>
                </c:pt>
                <c:pt idx="1">
                  <c:v>8.7436198859029364E-221</c:v>
                </c:pt>
                <c:pt idx="2">
                  <c:v>7.7865220400710874E-165</c:v>
                </c:pt>
                <c:pt idx="3">
                  <c:v>5.811215510218693E-109</c:v>
                </c:pt>
                <c:pt idx="4">
                  <c:v>4.4196619583724406E-81</c:v>
                </c:pt>
                <c:pt idx="5">
                  <c:v>2.193522732815615E-64</c:v>
                </c:pt>
                <c:pt idx="6">
                  <c:v>2.816970773594921E-53</c:v>
                </c:pt>
                <c:pt idx="7">
                  <c:v>2.3385260233075517E-45</c:v>
                </c:pt>
                <c:pt idx="8">
                  <c:v>1.979882078399041E-39</c:v>
                </c:pt>
                <c:pt idx="9">
                  <c:v>7.9067663183699372E-35</c:v>
                </c:pt>
                <c:pt idx="10">
                  <c:v>3.7310696636663668E-31</c:v>
                </c:pt>
                <c:pt idx="11">
                  <c:v>3.4285346262170627E-20</c:v>
                </c:pt>
                <c:pt idx="12">
                  <c:v>9.1496919028461544E-15</c:v>
                </c:pt>
                <c:pt idx="13">
                  <c:v>1.5284986940565465E-11</c:v>
                </c:pt>
                <c:pt idx="14">
                  <c:v>2.0463297447430875E-9</c:v>
                </c:pt>
                <c:pt idx="15">
                  <c:v>6.523361448116002E-8</c:v>
                </c:pt>
                <c:pt idx="16">
                  <c:v>8.5196259910034759E-7</c:v>
                </c:pt>
                <c:pt idx="17">
                  <c:v>6.1561531952493387E-6</c:v>
                </c:pt>
                <c:pt idx="18">
                  <c:v>2.9455562512487997E-5</c:v>
                </c:pt>
                <c:pt idx="19">
                  <c:v>2.9726012689965824E-4</c:v>
                </c:pt>
                <c:pt idx="20">
                  <c:v>1.4951145896708235E-3</c:v>
                </c:pt>
                <c:pt idx="21">
                  <c:v>4.8882686148228466E-3</c:v>
                </c:pt>
                <c:pt idx="22">
                  <c:v>1.2029154845180976E-2</c:v>
                </c:pt>
                <c:pt idx="23">
                  <c:v>2.4313414190091014E-2</c:v>
                </c:pt>
              </c:numCache>
            </c:numRef>
          </c:yVal>
          <c:smooth val="1"/>
          <c:extLst>
            <c:ext xmlns:c16="http://schemas.microsoft.com/office/drawing/2014/chart" uri="{C3380CC4-5D6E-409C-BE32-E72D297353CC}">
              <c16:uniqueId val="{000000E8-AE2E-4167-9037-7A0E2914D06D}"/>
            </c:ext>
          </c:extLst>
        </c:ser>
        <c:ser>
          <c:idx val="233"/>
          <c:order val="233"/>
          <c:spPr>
            <a:ln w="19050" cap="rnd">
              <a:solidFill>
                <a:schemeClr val="accent6">
                  <a:lumMod val="80000"/>
                  <a:lumOff val="20000"/>
                </a:schemeClr>
              </a:solidFill>
              <a:round/>
            </a:ln>
            <a:effectLst/>
          </c:spPr>
          <c:marker>
            <c:symbol val="none"/>
          </c:marker>
          <c:xVal>
            <c:numRef>
              <c:f>Rauscher!$EV$1:$FS$1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Rauscher!$EV$240:$FS$240</c:f>
              <c:numCache>
                <c:formatCode>0E+00</c:formatCode>
                <c:ptCount val="24"/>
                <c:pt idx="0">
                  <c:v>0</c:v>
                </c:pt>
                <c:pt idx="1">
                  <c:v>5.0798535257415294E-221</c:v>
                </c:pt>
                <c:pt idx="2">
                  <c:v>5.1796843147462062E-165</c:v>
                </c:pt>
                <c:pt idx="3">
                  <c:v>4.4261549120797823E-109</c:v>
                </c:pt>
                <c:pt idx="4">
                  <c:v>3.6020406387913822E-81</c:v>
                </c:pt>
                <c:pt idx="5">
                  <c:v>1.8618369746073785E-64</c:v>
                </c:pt>
                <c:pt idx="6">
                  <c:v>2.4566417204406355E-53</c:v>
                </c:pt>
                <c:pt idx="7">
                  <c:v>2.0792258608316029E-45</c:v>
                </c:pt>
                <c:pt idx="8">
                  <c:v>1.7860712091166698E-39</c:v>
                </c:pt>
                <c:pt idx="9">
                  <c:v>7.2137043122080325E-35</c:v>
                </c:pt>
                <c:pt idx="10">
                  <c:v>3.4348895864047122E-31</c:v>
                </c:pt>
                <c:pt idx="11">
                  <c:v>3.2430073585047544E-20</c:v>
                </c:pt>
                <c:pt idx="12">
                  <c:v>8.7725499528797179E-15</c:v>
                </c:pt>
                <c:pt idx="13">
                  <c:v>1.4774488106410143E-11</c:v>
                </c:pt>
                <c:pt idx="14">
                  <c:v>1.9887261389631409E-9</c:v>
                </c:pt>
                <c:pt idx="15">
                  <c:v>6.364302347785999E-8</c:v>
                </c:pt>
                <c:pt idx="16">
                  <c:v>8.3360418711153242E-7</c:v>
                </c:pt>
                <c:pt idx="17">
                  <c:v>6.0371056180295454E-6</c:v>
                </c:pt>
                <c:pt idx="18">
                  <c:v>2.893814404343934E-5</c:v>
                </c:pt>
                <c:pt idx="19">
                  <c:v>2.9283029778296799E-4</c:v>
                </c:pt>
                <c:pt idx="20">
                  <c:v>1.4756855601159836E-3</c:v>
                </c:pt>
                <c:pt idx="21">
                  <c:v>4.8317494889234024E-3</c:v>
                </c:pt>
                <c:pt idx="22">
                  <c:v>1.1903494093133184E-2</c:v>
                </c:pt>
                <c:pt idx="23">
                  <c:v>2.4081153885786029E-2</c:v>
                </c:pt>
              </c:numCache>
            </c:numRef>
          </c:yVal>
          <c:smooth val="1"/>
          <c:extLst>
            <c:ext xmlns:c16="http://schemas.microsoft.com/office/drawing/2014/chart" uri="{C3380CC4-5D6E-409C-BE32-E72D297353CC}">
              <c16:uniqueId val="{000000E9-AE2E-4167-9037-7A0E2914D06D}"/>
            </c:ext>
          </c:extLst>
        </c:ser>
        <c:ser>
          <c:idx val="234"/>
          <c:order val="234"/>
          <c:spPr>
            <a:ln w="19050" cap="rnd">
              <a:solidFill>
                <a:schemeClr val="accent1">
                  <a:lumMod val="80000"/>
                </a:schemeClr>
              </a:solidFill>
              <a:round/>
            </a:ln>
            <a:effectLst/>
          </c:spPr>
          <c:marker>
            <c:symbol val="none"/>
          </c:marker>
          <c:xVal>
            <c:numRef>
              <c:f>Rauscher!$EV$1:$FS$1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Rauscher!$EV$241:$FS$241</c:f>
              <c:numCache>
                <c:formatCode>0E+00</c:formatCode>
                <c:ptCount val="24"/>
                <c:pt idx="0">
                  <c:v>0</c:v>
                </c:pt>
                <c:pt idx="1">
                  <c:v>1.8529345334837974E-221</c:v>
                </c:pt>
                <c:pt idx="2">
                  <c:v>2.4294720417751507E-165</c:v>
                </c:pt>
                <c:pt idx="3">
                  <c:v>2.6695308992866533E-109</c:v>
                </c:pt>
                <c:pt idx="4">
                  <c:v>2.4635240972021704E-81</c:v>
                </c:pt>
                <c:pt idx="5">
                  <c:v>1.3731240561427375E-64</c:v>
                </c:pt>
                <c:pt idx="6">
                  <c:v>1.9052408899190262E-53</c:v>
                </c:pt>
                <c:pt idx="7">
                  <c:v>1.6715127742644672E-45</c:v>
                </c:pt>
                <c:pt idx="8">
                  <c:v>1.4750501040433201E-39</c:v>
                </c:pt>
                <c:pt idx="9">
                  <c:v>6.083679363937928E-35</c:v>
                </c:pt>
                <c:pt idx="10">
                  <c:v>2.9457829440464427E-31</c:v>
                </c:pt>
                <c:pt idx="11">
                  <c:v>2.9246630731156185E-20</c:v>
                </c:pt>
                <c:pt idx="12">
                  <c:v>8.1128553057447769E-15</c:v>
                </c:pt>
                <c:pt idx="13">
                  <c:v>1.3871144850821547E-11</c:v>
                </c:pt>
                <c:pt idx="14">
                  <c:v>1.8860049804013288E-9</c:v>
                </c:pt>
                <c:pt idx="15">
                  <c:v>6.0790910617831704E-8</c:v>
                </c:pt>
                <c:pt idx="16">
                  <c:v>8.0054864558036978E-7</c:v>
                </c:pt>
                <c:pt idx="17">
                  <c:v>5.8220590911131971E-6</c:v>
                </c:pt>
                <c:pt idx="18">
                  <c:v>2.8001062156930121E-5</c:v>
                </c:pt>
                <c:pt idx="19">
                  <c:v>2.8477629487151505E-4</c:v>
                </c:pt>
                <c:pt idx="20">
                  <c:v>1.4402624892051507E-3</c:v>
                </c:pt>
                <c:pt idx="21">
                  <c:v>4.7284873196346182E-3</c:v>
                </c:pt>
                <c:pt idx="22">
                  <c:v>1.1673531991761051E-2</c:v>
                </c:pt>
                <c:pt idx="23">
                  <c:v>2.3655553172176321E-2</c:v>
                </c:pt>
              </c:numCache>
            </c:numRef>
          </c:yVal>
          <c:smooth val="1"/>
          <c:extLst>
            <c:ext xmlns:c16="http://schemas.microsoft.com/office/drawing/2014/chart" uri="{C3380CC4-5D6E-409C-BE32-E72D297353CC}">
              <c16:uniqueId val="{000000EA-AE2E-4167-9037-7A0E2914D06D}"/>
            </c:ext>
          </c:extLst>
        </c:ser>
        <c:ser>
          <c:idx val="235"/>
          <c:order val="235"/>
          <c:spPr>
            <a:ln w="19050" cap="rnd">
              <a:solidFill>
                <a:schemeClr val="accent2">
                  <a:lumMod val="80000"/>
                </a:schemeClr>
              </a:solidFill>
              <a:round/>
            </a:ln>
            <a:effectLst/>
          </c:spPr>
          <c:marker>
            <c:symbol val="none"/>
          </c:marker>
          <c:xVal>
            <c:numRef>
              <c:f>Rauscher!$EV$1:$FS$1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Rauscher!$EV$242:$FS$242</c:f>
              <c:numCache>
                <c:formatCode>0E+00</c:formatCode>
                <c:ptCount val="24"/>
                <c:pt idx="0">
                  <c:v>0</c:v>
                </c:pt>
                <c:pt idx="1">
                  <c:v>1.2572859788798851E-221</c:v>
                </c:pt>
                <c:pt idx="2">
                  <c:v>1.8158743666773385E-165</c:v>
                </c:pt>
                <c:pt idx="3">
                  <c:v>2.1979041047381E-109</c:v>
                </c:pt>
                <c:pt idx="4">
                  <c:v>2.1287788684009728E-81</c:v>
                </c:pt>
                <c:pt idx="5">
                  <c:v>1.221471899123801E-64</c:v>
                </c:pt>
                <c:pt idx="6">
                  <c:v>1.7279197841685729E-53</c:v>
                </c:pt>
                <c:pt idx="7">
                  <c:v>1.5370336253149267E-45</c:v>
                </c:pt>
                <c:pt idx="8">
                  <c:v>1.3705043866357492E-39</c:v>
                </c:pt>
                <c:pt idx="9">
                  <c:v>5.6982298770082904E-35</c:v>
                </c:pt>
                <c:pt idx="10">
                  <c:v>2.7769904423127528E-31</c:v>
                </c:pt>
                <c:pt idx="11">
                  <c:v>2.8109263234370071E-20</c:v>
                </c:pt>
                <c:pt idx="12">
                  <c:v>7.8731285170719476E-15</c:v>
                </c:pt>
                <c:pt idx="13">
                  <c:v>1.3539602395687399E-11</c:v>
                </c:pt>
                <c:pt idx="14">
                  <c:v>1.8480615662159615E-9</c:v>
                </c:pt>
                <c:pt idx="15">
                  <c:v>5.9732713754425208E-8</c:v>
                </c:pt>
                <c:pt idx="16">
                  <c:v>7.8824517640846322E-7</c:v>
                </c:pt>
                <c:pt idx="17">
                  <c:v>5.7418283064690621E-6</c:v>
                </c:pt>
                <c:pt idx="18">
                  <c:v>2.765082522980004E-5</c:v>
                </c:pt>
                <c:pt idx="19">
                  <c:v>2.8175875832770403E-4</c:v>
                </c:pt>
                <c:pt idx="20">
                  <c:v>1.4269712981685979E-3</c:v>
                </c:pt>
                <c:pt idx="21">
                  <c:v>4.6897081399531271E-3</c:v>
                </c:pt>
                <c:pt idx="22">
                  <c:v>1.1587129582801118E-2</c:v>
                </c:pt>
                <c:pt idx="23">
                  <c:v>2.3495608310071674E-2</c:v>
                </c:pt>
              </c:numCache>
            </c:numRef>
          </c:yVal>
          <c:smooth val="1"/>
          <c:extLst>
            <c:ext xmlns:c16="http://schemas.microsoft.com/office/drawing/2014/chart" uri="{C3380CC4-5D6E-409C-BE32-E72D297353CC}">
              <c16:uniqueId val="{000000EB-AE2E-4167-9037-7A0E2914D06D}"/>
            </c:ext>
          </c:extLst>
        </c:ser>
        <c:ser>
          <c:idx val="236"/>
          <c:order val="236"/>
          <c:spPr>
            <a:ln w="19050" cap="rnd">
              <a:solidFill>
                <a:schemeClr val="accent3">
                  <a:lumMod val="80000"/>
                </a:schemeClr>
              </a:solidFill>
              <a:round/>
            </a:ln>
            <a:effectLst/>
          </c:spPr>
          <c:marker>
            <c:symbol val="none"/>
          </c:marker>
          <c:xVal>
            <c:numRef>
              <c:f>Rauscher!$EV$1:$FS$1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Rauscher!$EV$243:$FS$243</c:f>
              <c:numCache>
                <c:formatCode>0E+00</c:formatCode>
                <c:ptCount val="24"/>
                <c:pt idx="0">
                  <c:v>0</c:v>
                </c:pt>
                <c:pt idx="1">
                  <c:v>1.0766309407465399E-221</c:v>
                </c:pt>
                <c:pt idx="2">
                  <c:v>1.6162872257887539E-165</c:v>
                </c:pt>
                <c:pt idx="3">
                  <c:v>2.0334871893466793E-109</c:v>
                </c:pt>
                <c:pt idx="4">
                  <c:v>2.0079977889254026E-81</c:v>
                </c:pt>
                <c:pt idx="5">
                  <c:v>1.1656177369852173E-64</c:v>
                </c:pt>
                <c:pt idx="6">
                  <c:v>1.6617138364389229E-53</c:v>
                </c:pt>
                <c:pt idx="7">
                  <c:v>1.486332661980158E-45</c:v>
                </c:pt>
                <c:pt idx="8">
                  <c:v>1.3308008769230492E-39</c:v>
                </c:pt>
                <c:pt idx="9">
                  <c:v>5.5510176783824111E-35</c:v>
                </c:pt>
                <c:pt idx="10">
                  <c:v>2.7122331962044725E-31</c:v>
                </c:pt>
                <c:pt idx="11">
                  <c:v>2.7667001673793706E-20</c:v>
                </c:pt>
                <c:pt idx="12">
                  <c:v>7.7792901559912434E-15</c:v>
                </c:pt>
                <c:pt idx="13">
                  <c:v>1.3409313307451954E-11</c:v>
                </c:pt>
                <c:pt idx="14">
                  <c:v>1.8331122541339557E-9</c:v>
                </c:pt>
                <c:pt idx="15">
                  <c:v>5.9315045809856171E-8</c:v>
                </c:pt>
                <c:pt idx="16">
                  <c:v>7.8338264349677998E-7</c:v>
                </c:pt>
                <c:pt idx="17">
                  <c:v>5.7100883061447676E-6</c:v>
                </c:pt>
                <c:pt idx="18">
                  <c:v>2.7512161951248219E-5</c:v>
                </c:pt>
                <c:pt idx="19">
                  <c:v>2.8056277344022836E-4</c:v>
                </c:pt>
                <c:pt idx="20">
                  <c:v>1.4216996567097523E-3</c:v>
                </c:pt>
                <c:pt idx="21">
                  <c:v>4.6743199495821106E-3</c:v>
                </c:pt>
                <c:pt idx="22">
                  <c:v>1.1552832686296602E-2</c:v>
                </c:pt>
                <c:pt idx="23">
                  <c:v>2.3432105452034661E-2</c:v>
                </c:pt>
              </c:numCache>
            </c:numRef>
          </c:yVal>
          <c:smooth val="1"/>
          <c:extLst>
            <c:ext xmlns:c16="http://schemas.microsoft.com/office/drawing/2014/chart" uri="{C3380CC4-5D6E-409C-BE32-E72D297353CC}">
              <c16:uniqueId val="{000000EC-AE2E-4167-9037-7A0E2914D06D}"/>
            </c:ext>
          </c:extLst>
        </c:ser>
        <c:ser>
          <c:idx val="237"/>
          <c:order val="237"/>
          <c:spPr>
            <a:ln w="19050" cap="rnd">
              <a:solidFill>
                <a:schemeClr val="accent4">
                  <a:lumMod val="80000"/>
                </a:schemeClr>
              </a:solidFill>
              <a:round/>
            </a:ln>
            <a:effectLst/>
          </c:spPr>
          <c:marker>
            <c:symbol val="none"/>
          </c:marker>
          <c:xVal>
            <c:numRef>
              <c:f>Rauscher!$EV$1:$FS$1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Rauscher!$EV$244:$FS$244</c:f>
              <c:numCache>
                <c:formatCode>0E+00</c:formatCode>
                <c:ptCount val="24"/>
                <c:pt idx="0">
                  <c:v>0</c:v>
                </c:pt>
                <c:pt idx="1">
                  <c:v>5.356901156959663E-222</c:v>
                </c:pt>
                <c:pt idx="2">
                  <c:v>9.5711721772446414E-166</c:v>
                </c:pt>
                <c:pt idx="3">
                  <c:v>1.4331374372935129E-109</c:v>
                </c:pt>
                <c:pt idx="4">
                  <c:v>1.5438657636641706E-81</c:v>
                </c:pt>
                <c:pt idx="5">
                  <c:v>9.4424000678176585E-65</c:v>
                </c:pt>
                <c:pt idx="6">
                  <c:v>1.3938063806078237E-53</c:v>
                </c:pt>
                <c:pt idx="7">
                  <c:v>1.2780922659530807E-45</c:v>
                </c:pt>
                <c:pt idx="8">
                  <c:v>1.1658944732321231E-39</c:v>
                </c:pt>
                <c:pt idx="9">
                  <c:v>4.9342228482100626E-35</c:v>
                </c:pt>
                <c:pt idx="10">
                  <c:v>2.4390076595542559E-31</c:v>
                </c:pt>
                <c:pt idx="11">
                  <c:v>2.5761324948289594E-20</c:v>
                </c:pt>
                <c:pt idx="12">
                  <c:v>7.3706544462272096E-15</c:v>
                </c:pt>
                <c:pt idx="13">
                  <c:v>1.283833215018575E-11</c:v>
                </c:pt>
                <c:pt idx="14">
                  <c:v>1.7673197159780868E-9</c:v>
                </c:pt>
                <c:pt idx="15">
                  <c:v>5.7471287505148752E-8</c:v>
                </c:pt>
                <c:pt idx="16">
                  <c:v>7.6186846458285588E-7</c:v>
                </c:pt>
                <c:pt idx="17">
                  <c:v>5.5694059426014655E-6</c:v>
                </c:pt>
                <c:pt idx="18">
                  <c:v>2.6896685574570175E-5</c:v>
                </c:pt>
                <c:pt idx="19">
                  <c:v>2.7524287718591725E-4</c:v>
                </c:pt>
                <c:pt idx="20">
                  <c:v>1.3982148130404206E-3</c:v>
                </c:pt>
                <c:pt idx="21">
                  <c:v>4.6056875714576631E-3</c:v>
                </c:pt>
                <c:pt idx="22">
                  <c:v>1.139972882250171E-2</c:v>
                </c:pt>
                <c:pt idx="23">
                  <c:v>2.3148419738192382E-2</c:v>
                </c:pt>
              </c:numCache>
            </c:numRef>
          </c:yVal>
          <c:smooth val="1"/>
          <c:extLst>
            <c:ext xmlns:c16="http://schemas.microsoft.com/office/drawing/2014/chart" uri="{C3380CC4-5D6E-409C-BE32-E72D297353CC}">
              <c16:uniqueId val="{000000ED-AE2E-4167-9037-7A0E2914D06D}"/>
            </c:ext>
          </c:extLst>
        </c:ser>
        <c:ser>
          <c:idx val="238"/>
          <c:order val="238"/>
          <c:spPr>
            <a:ln w="19050" cap="rnd">
              <a:solidFill>
                <a:schemeClr val="accent5">
                  <a:lumMod val="80000"/>
                </a:schemeClr>
              </a:solidFill>
              <a:round/>
            </a:ln>
            <a:effectLst/>
          </c:spPr>
          <c:marker>
            <c:symbol val="none"/>
          </c:marker>
          <c:xVal>
            <c:numRef>
              <c:f>Rauscher!$EV$1:$FS$1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Rauscher!$EV$245:$FS$245</c:f>
              <c:numCache>
                <c:formatCode>0E+00</c:formatCode>
                <c:ptCount val="24"/>
                <c:pt idx="0">
                  <c:v>0</c:v>
                </c:pt>
                <c:pt idx="1">
                  <c:v>1.1356261196078996E-222</c:v>
                </c:pt>
                <c:pt idx="2">
                  <c:v>2.9873523587946667E-166</c:v>
                </c:pt>
                <c:pt idx="3">
                  <c:v>6.5858031425924935E-110</c:v>
                </c:pt>
                <c:pt idx="4">
                  <c:v>8.6085544645327683E-82</c:v>
                </c:pt>
                <c:pt idx="5">
                  <c:v>5.9129331204309051E-65</c:v>
                </c:pt>
                <c:pt idx="6">
                  <c:v>9.4302440962452523E-54</c:v>
                </c:pt>
                <c:pt idx="7">
                  <c:v>9.1386623834700081E-46</c:v>
                </c:pt>
                <c:pt idx="8">
                  <c:v>8.68919663081392E-40</c:v>
                </c:pt>
                <c:pt idx="9">
                  <c:v>3.7978613584412141E-35</c:v>
                </c:pt>
                <c:pt idx="10">
                  <c:v>1.9263423965048525E-31</c:v>
                </c:pt>
                <c:pt idx="11">
                  <c:v>2.1983074465150521E-20</c:v>
                </c:pt>
                <c:pt idx="12">
                  <c:v>6.5377189144874702E-15</c:v>
                </c:pt>
                <c:pt idx="13">
                  <c:v>1.1654906018571886E-11</c:v>
                </c:pt>
                <c:pt idx="14">
                  <c:v>1.6294283720764322E-9</c:v>
                </c:pt>
                <c:pt idx="15">
                  <c:v>5.3576096270283026E-8</c:v>
                </c:pt>
                <c:pt idx="16">
                  <c:v>7.161436218274891E-7</c:v>
                </c:pt>
                <c:pt idx="17">
                  <c:v>5.269009695357702E-6</c:v>
                </c:pt>
                <c:pt idx="18">
                  <c:v>2.5577546583459756E-5</c:v>
                </c:pt>
                <c:pt idx="19">
                  <c:v>2.6377655921837491E-4</c:v>
                </c:pt>
                <c:pt idx="20">
                  <c:v>1.3473921188968698E-3</c:v>
                </c:pt>
                <c:pt idx="21">
                  <c:v>4.4567120346052308E-3</c:v>
                </c:pt>
                <c:pt idx="22">
                  <c:v>1.1066610285858234E-2</c:v>
                </c:pt>
                <c:pt idx="23">
                  <c:v>2.2530012972106574E-2</c:v>
                </c:pt>
              </c:numCache>
            </c:numRef>
          </c:yVal>
          <c:smooth val="1"/>
          <c:extLst>
            <c:ext xmlns:c16="http://schemas.microsoft.com/office/drawing/2014/chart" uri="{C3380CC4-5D6E-409C-BE32-E72D297353CC}">
              <c16:uniqueId val="{000000EE-AE2E-4167-9037-7A0E2914D06D}"/>
            </c:ext>
          </c:extLst>
        </c:ser>
        <c:ser>
          <c:idx val="239"/>
          <c:order val="239"/>
          <c:spPr>
            <a:ln w="19050" cap="rnd">
              <a:solidFill>
                <a:schemeClr val="accent6">
                  <a:lumMod val="80000"/>
                </a:schemeClr>
              </a:solidFill>
              <a:round/>
            </a:ln>
            <a:effectLst/>
          </c:spPr>
          <c:marker>
            <c:symbol val="none"/>
          </c:marker>
          <c:xVal>
            <c:numRef>
              <c:f>Rauscher!$EV$1:$FS$1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Rauscher!$EV$246:$FS$246</c:f>
              <c:numCache>
                <c:formatCode>0E+00</c:formatCode>
                <c:ptCount val="24"/>
                <c:pt idx="0">
                  <c:v>0</c:v>
                </c:pt>
                <c:pt idx="1">
                  <c:v>3.0382949039465107E-223</c:v>
                </c:pt>
                <c:pt idx="2">
                  <c:v>1.1104030548189114E-166</c:v>
                </c:pt>
                <c:pt idx="3">
                  <c:v>3.4009683232689861E-110</c:v>
                </c:pt>
                <c:pt idx="4">
                  <c:v>5.2399108222029281E-82</c:v>
                </c:pt>
                <c:pt idx="5">
                  <c:v>3.9722495506119262E-65</c:v>
                </c:pt>
                <c:pt idx="6">
                  <c:v>6.7657573970411212E-54</c:v>
                </c:pt>
                <c:pt idx="7">
                  <c:v>6.8718879441934736E-46</c:v>
                </c:pt>
                <c:pt idx="8">
                  <c:v>6.7681974973907938E-40</c:v>
                </c:pt>
                <c:pt idx="9">
                  <c:v>3.0404122592322098E-35</c:v>
                </c:pt>
                <c:pt idx="10">
                  <c:v>1.5763288628951631E-31</c:v>
                </c:pt>
                <c:pt idx="11">
                  <c:v>1.9211518997323512E-20</c:v>
                </c:pt>
                <c:pt idx="12">
                  <c:v>5.904450450902392E-15</c:v>
                </c:pt>
                <c:pt idx="13">
                  <c:v>1.0735690744199748E-11</c:v>
                </c:pt>
                <c:pt idx="14">
                  <c:v>1.5207872982610836E-9</c:v>
                </c:pt>
                <c:pt idx="15">
                  <c:v>5.0475921778844611E-8</c:v>
                </c:pt>
                <c:pt idx="16">
                  <c:v>6.7947473521708878E-7</c:v>
                </c:pt>
                <c:pt idx="17">
                  <c:v>5.0266908538203771E-6</c:v>
                </c:pt>
                <c:pt idx="18">
                  <c:v>2.4508461996116192E-5</c:v>
                </c:pt>
                <c:pt idx="19">
                  <c:v>2.5441889724324749E-4</c:v>
                </c:pt>
                <c:pt idx="20">
                  <c:v>1.3057113061392316E-3</c:v>
                </c:pt>
                <c:pt idx="21">
                  <c:v>4.3340880658235062E-3</c:v>
                </c:pt>
                <c:pt idx="22">
                  <c:v>1.0791648009629904E-2</c:v>
                </c:pt>
                <c:pt idx="23">
                  <c:v>2.2018442457133823E-2</c:v>
                </c:pt>
              </c:numCache>
            </c:numRef>
          </c:yVal>
          <c:smooth val="1"/>
          <c:extLst>
            <c:ext xmlns:c16="http://schemas.microsoft.com/office/drawing/2014/chart" uri="{C3380CC4-5D6E-409C-BE32-E72D297353CC}">
              <c16:uniqueId val="{000000EF-AE2E-4167-9037-7A0E2914D06D}"/>
            </c:ext>
          </c:extLst>
        </c:ser>
        <c:ser>
          <c:idx val="240"/>
          <c:order val="240"/>
          <c:spPr>
            <a:ln w="19050" cap="rnd">
              <a:solidFill>
                <a:schemeClr val="accent1">
                  <a:lumMod val="60000"/>
                  <a:lumOff val="40000"/>
                </a:schemeClr>
              </a:solidFill>
              <a:round/>
            </a:ln>
            <a:effectLst/>
          </c:spPr>
          <c:marker>
            <c:symbol val="none"/>
          </c:marker>
          <c:xVal>
            <c:numRef>
              <c:f>Rauscher!$EV$1:$FS$1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Rauscher!$EV$247:$FS$247</c:f>
              <c:numCache>
                <c:formatCode>0E+00</c:formatCode>
                <c:ptCount val="24"/>
                <c:pt idx="0">
                  <c:v>0</c:v>
                </c:pt>
                <c:pt idx="1">
                  <c:v>1.9081016882933223E-223</c:v>
                </c:pt>
                <c:pt idx="2">
                  <c:v>7.8316291305672786E-167</c:v>
                </c:pt>
                <c:pt idx="3">
                  <c:v>2.6938532084832956E-110</c:v>
                </c:pt>
                <c:pt idx="4">
                  <c:v>4.398404562244102E-82</c:v>
                </c:pt>
                <c:pt idx="5">
                  <c:v>3.4524529134265692E-65</c:v>
                </c:pt>
                <c:pt idx="6">
                  <c:v>6.0184912782727258E-54</c:v>
                </c:pt>
                <c:pt idx="7">
                  <c:v>6.2150877628067051E-46</c:v>
                </c:pt>
                <c:pt idx="8">
                  <c:v>6.1978948810992506E-40</c:v>
                </c:pt>
                <c:pt idx="9">
                  <c:v>2.8112770528164173E-35</c:v>
                </c:pt>
                <c:pt idx="10">
                  <c:v>1.4688518411643122E-31</c:v>
                </c:pt>
                <c:pt idx="11">
                  <c:v>1.8321998524636846E-20</c:v>
                </c:pt>
                <c:pt idx="12">
                  <c:v>5.6967952303058128E-15</c:v>
                </c:pt>
                <c:pt idx="13">
                  <c:v>1.0430499624202439E-11</c:v>
                </c:pt>
                <c:pt idx="14">
                  <c:v>1.4844295489031652E-9</c:v>
                </c:pt>
                <c:pt idx="15">
                  <c:v>4.9432818047092297E-8</c:v>
                </c:pt>
                <c:pt idx="16">
                  <c:v>6.6708998550811063E-7</c:v>
                </c:pt>
                <c:pt idx="17">
                  <c:v>4.9446241122726619E-6</c:v>
                </c:pt>
                <c:pt idx="18">
                  <c:v>2.4145664536135463E-5</c:v>
                </c:pt>
                <c:pt idx="19">
                  <c:v>2.5123518852174389E-4</c:v>
                </c:pt>
                <c:pt idx="20">
                  <c:v>1.2915114610821887E-3</c:v>
                </c:pt>
                <c:pt idx="21">
                  <c:v>4.2922877627093034E-3</c:v>
                </c:pt>
                <c:pt idx="22">
                  <c:v>1.0697908253185574E-2</c:v>
                </c:pt>
                <c:pt idx="23">
                  <c:v>2.1844076619216671E-2</c:v>
                </c:pt>
              </c:numCache>
            </c:numRef>
          </c:yVal>
          <c:smooth val="1"/>
          <c:extLst>
            <c:ext xmlns:c16="http://schemas.microsoft.com/office/drawing/2014/chart" uri="{C3380CC4-5D6E-409C-BE32-E72D297353CC}">
              <c16:uniqueId val="{000000F0-AE2E-4167-9037-7A0E2914D06D}"/>
            </c:ext>
          </c:extLst>
        </c:ser>
        <c:ser>
          <c:idx val="241"/>
          <c:order val="241"/>
          <c:spPr>
            <a:ln w="19050" cap="rnd">
              <a:solidFill>
                <a:schemeClr val="accent2">
                  <a:lumMod val="60000"/>
                  <a:lumOff val="40000"/>
                </a:schemeClr>
              </a:solidFill>
              <a:round/>
            </a:ln>
            <a:effectLst/>
          </c:spPr>
          <c:marker>
            <c:symbol val="none"/>
          </c:marker>
          <c:xVal>
            <c:numRef>
              <c:f>Rauscher!$EV$1:$FS$1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Rauscher!$EV$248:$FS$248</c:f>
              <c:numCache>
                <c:formatCode>0E+00</c:formatCode>
                <c:ptCount val="24"/>
                <c:pt idx="0">
                  <c:v>0</c:v>
                </c:pt>
                <c:pt idx="1">
                  <c:v>1.3993156532303322E-223</c:v>
                </c:pt>
                <c:pt idx="2">
                  <c:v>6.2053489148185468E-167</c:v>
                </c:pt>
                <c:pt idx="3">
                  <c:v>2.3061520403032167E-110</c:v>
                </c:pt>
                <c:pt idx="4">
                  <c:v>3.9138947304866757E-82</c:v>
                </c:pt>
                <c:pt idx="5">
                  <c:v>3.144283571847413E-65</c:v>
                </c:pt>
                <c:pt idx="6">
                  <c:v>5.566747993816457E-54</c:v>
                </c:pt>
                <c:pt idx="7">
                  <c:v>5.8124760912672282E-46</c:v>
                </c:pt>
                <c:pt idx="8">
                  <c:v>5.844644643358891E-40</c:v>
                </c:pt>
                <c:pt idx="9">
                  <c:v>2.6681948745511992E-35</c:v>
                </c:pt>
                <c:pt idx="10">
                  <c:v>1.4013024596705865E-31</c:v>
                </c:pt>
                <c:pt idx="11">
                  <c:v>1.7751976710642703E-20</c:v>
                </c:pt>
                <c:pt idx="12">
                  <c:v>5.562428946375697E-15</c:v>
                </c:pt>
                <c:pt idx="13">
                  <c:v>1.0231869067003821E-11</c:v>
                </c:pt>
                <c:pt idx="14">
                  <c:v>1.4606745071965299E-9</c:v>
                </c:pt>
                <c:pt idx="15">
                  <c:v>4.8749394493240456E-8</c:v>
                </c:pt>
                <c:pt idx="16">
                  <c:v>6.5895882065264712E-7</c:v>
                </c:pt>
                <c:pt idx="17">
                  <c:v>4.8906562172128258E-6</c:v>
                </c:pt>
                <c:pt idx="18">
                  <c:v>2.3906776133130317E-5</c:v>
                </c:pt>
                <c:pt idx="19">
                  <c:v>2.4913475557157729E-4</c:v>
                </c:pt>
                <c:pt idx="20">
                  <c:v>1.2821301526617934E-3</c:v>
                </c:pt>
                <c:pt idx="21">
                  <c:v>4.2646429712094027E-3</c:v>
                </c:pt>
                <c:pt idx="22">
                  <c:v>1.0635862563992059E-2</c:v>
                </c:pt>
                <c:pt idx="23">
                  <c:v>2.1728589657457126E-2</c:v>
                </c:pt>
              </c:numCache>
            </c:numRef>
          </c:yVal>
          <c:smooth val="1"/>
          <c:extLst>
            <c:ext xmlns:c16="http://schemas.microsoft.com/office/drawing/2014/chart" uri="{C3380CC4-5D6E-409C-BE32-E72D297353CC}">
              <c16:uniqueId val="{000000F1-AE2E-4167-9037-7A0E2914D06D}"/>
            </c:ext>
          </c:extLst>
        </c:ser>
        <c:ser>
          <c:idx val="242"/>
          <c:order val="242"/>
          <c:spPr>
            <a:ln w="19050" cap="rnd">
              <a:solidFill>
                <a:schemeClr val="accent3">
                  <a:lumMod val="60000"/>
                  <a:lumOff val="40000"/>
                </a:schemeClr>
              </a:solidFill>
              <a:round/>
            </a:ln>
            <a:effectLst/>
          </c:spPr>
          <c:marker>
            <c:symbol val="none"/>
          </c:marker>
          <c:xVal>
            <c:numRef>
              <c:f>Rauscher!$EV$1:$FS$1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Rauscher!$EV$249:$FS$249</c:f>
              <c:numCache>
                <c:formatCode>0E+00</c:formatCode>
                <c:ptCount val="24"/>
                <c:pt idx="0">
                  <c:v>0</c:v>
                </c:pt>
                <c:pt idx="1">
                  <c:v>3.4659901829836071E-224</c:v>
                </c:pt>
                <c:pt idx="2">
                  <c:v>2.1770954286856314E-167</c:v>
                </c:pt>
                <c:pt idx="3">
                  <c:v>1.1460374768672241E-110</c:v>
                </c:pt>
                <c:pt idx="4">
                  <c:v>2.3148339125084383E-82</c:v>
                </c:pt>
                <c:pt idx="5">
                  <c:v>2.064392580033542E-65</c:v>
                </c:pt>
                <c:pt idx="6">
                  <c:v>3.9184297839878834E-54</c:v>
                </c:pt>
                <c:pt idx="7">
                  <c:v>4.3000314636053549E-46</c:v>
                </c:pt>
                <c:pt idx="8">
                  <c:v>4.4881620022089505E-40</c:v>
                </c:pt>
                <c:pt idx="9">
                  <c:v>2.109249368676867E-35</c:v>
                </c:pt>
                <c:pt idx="10">
                  <c:v>1.1337628998274445E-31</c:v>
                </c:pt>
                <c:pt idx="11">
                  <c:v>1.5398449794080412E-20</c:v>
                </c:pt>
                <c:pt idx="12">
                  <c:v>4.9959113187499546E-15</c:v>
                </c:pt>
                <c:pt idx="13">
                  <c:v>9.383766569811225E-12</c:v>
                </c:pt>
                <c:pt idx="14">
                  <c:v>1.3583874370595446E-9</c:v>
                </c:pt>
                <c:pt idx="15">
                  <c:v>4.5788816839842519E-8</c:v>
                </c:pt>
                <c:pt idx="16">
                  <c:v>6.2357466718088712E-7</c:v>
                </c:pt>
                <c:pt idx="17">
                  <c:v>4.6549746183710313E-6</c:v>
                </c:pt>
                <c:pt idx="18">
                  <c:v>2.2860577188707749E-5</c:v>
                </c:pt>
                <c:pt idx="19">
                  <c:v>2.3989681779427316E-4</c:v>
                </c:pt>
                <c:pt idx="20">
                  <c:v>1.2407442681893867E-3</c:v>
                </c:pt>
                <c:pt idx="21">
                  <c:v>4.1424076801488598E-3</c:v>
                </c:pt>
                <c:pt idx="22">
                  <c:v>1.0361028619004471E-2</c:v>
                </c:pt>
                <c:pt idx="23">
                  <c:v>2.1216302183173257E-2</c:v>
                </c:pt>
              </c:numCache>
            </c:numRef>
          </c:yVal>
          <c:smooth val="1"/>
          <c:extLst>
            <c:ext xmlns:c16="http://schemas.microsoft.com/office/drawing/2014/chart" uri="{C3380CC4-5D6E-409C-BE32-E72D297353CC}">
              <c16:uniqueId val="{000000F2-AE2E-4167-9037-7A0E2914D06D}"/>
            </c:ext>
          </c:extLst>
        </c:ser>
        <c:ser>
          <c:idx val="243"/>
          <c:order val="243"/>
          <c:spPr>
            <a:ln w="19050" cap="rnd">
              <a:solidFill>
                <a:schemeClr val="accent4">
                  <a:lumMod val="60000"/>
                  <a:lumOff val="40000"/>
                </a:schemeClr>
              </a:solidFill>
              <a:round/>
            </a:ln>
            <a:effectLst/>
          </c:spPr>
          <c:marker>
            <c:symbol val="none"/>
          </c:marker>
          <c:xVal>
            <c:numRef>
              <c:f>Rauscher!$EV$1:$FS$1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Rauscher!$EV$250:$FS$250</c:f>
              <c:numCache>
                <c:formatCode>0E+00</c:formatCode>
                <c:ptCount val="24"/>
                <c:pt idx="0">
                  <c:v>0</c:v>
                </c:pt>
                <c:pt idx="1">
                  <c:v>1.2650119738978858E-224</c:v>
                </c:pt>
                <c:pt idx="2">
                  <c:v>1.0217496609828632E-167</c:v>
                </c:pt>
                <c:pt idx="3">
                  <c:v>6.9161688032589852E-111</c:v>
                </c:pt>
                <c:pt idx="4">
                  <c:v>1.5841141201207839E-82</c:v>
                </c:pt>
                <c:pt idx="5">
                  <c:v>1.5234171375865381E-65</c:v>
                </c:pt>
                <c:pt idx="6">
                  <c:v>3.040734922425528E-54</c:v>
                </c:pt>
                <c:pt idx="7">
                  <c:v>3.458900647476918E-46</c:v>
                </c:pt>
                <c:pt idx="8">
                  <c:v>3.7088131127627214E-40</c:v>
                </c:pt>
                <c:pt idx="9">
                  <c:v>1.7798947839105609E-35</c:v>
                </c:pt>
                <c:pt idx="10">
                  <c:v>9.7290094645804787E-32</c:v>
                </c:pt>
                <c:pt idx="11">
                  <c:v>1.3895152945743721E-20</c:v>
                </c:pt>
                <c:pt idx="12">
                  <c:v>4.6229694516384195E-15</c:v>
                </c:pt>
                <c:pt idx="13">
                  <c:v>8.8152672331762998E-12</c:v>
                </c:pt>
                <c:pt idx="14">
                  <c:v>1.288991139863881E-9</c:v>
                </c:pt>
                <c:pt idx="15">
                  <c:v>4.3762859332187096E-8</c:v>
                </c:pt>
                <c:pt idx="16">
                  <c:v>5.9920403027375462E-7</c:v>
                </c:pt>
                <c:pt idx="17">
                  <c:v>4.4918327262037286E-6</c:v>
                </c:pt>
                <c:pt idx="18">
                  <c:v>2.213346689741832E-5</c:v>
                </c:pt>
                <c:pt idx="19">
                  <c:v>2.3343756033580068E-4</c:v>
                </c:pt>
                <c:pt idx="20">
                  <c:v>1.2116816261006731E-3</c:v>
                </c:pt>
                <c:pt idx="21">
                  <c:v>4.0562907776739683E-3</c:v>
                </c:pt>
                <c:pt idx="22">
                  <c:v>1.0166913131497387E-2</c:v>
                </c:pt>
                <c:pt idx="23">
                  <c:v>2.0853738828819728E-2</c:v>
                </c:pt>
              </c:numCache>
            </c:numRef>
          </c:yVal>
          <c:smooth val="1"/>
          <c:extLst>
            <c:ext xmlns:c16="http://schemas.microsoft.com/office/drawing/2014/chart" uri="{C3380CC4-5D6E-409C-BE32-E72D297353CC}">
              <c16:uniqueId val="{000000F3-AE2E-4167-9037-7A0E2914D06D}"/>
            </c:ext>
          </c:extLst>
        </c:ser>
        <c:ser>
          <c:idx val="244"/>
          <c:order val="244"/>
          <c:spPr>
            <a:ln w="19050" cap="rnd">
              <a:solidFill>
                <a:schemeClr val="accent5">
                  <a:lumMod val="60000"/>
                  <a:lumOff val="40000"/>
                </a:schemeClr>
              </a:solidFill>
              <a:round/>
            </a:ln>
            <a:effectLst/>
          </c:spPr>
          <c:marker>
            <c:symbol val="none"/>
          </c:marker>
          <c:xVal>
            <c:numRef>
              <c:f>Rauscher!$EV$1:$FS$1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Rauscher!$EV$251:$FS$251</c:f>
              <c:numCache>
                <c:formatCode>0E+00</c:formatCode>
                <c:ptCount val="24"/>
                <c:pt idx="0">
                  <c:v>0</c:v>
                </c:pt>
                <c:pt idx="1">
                  <c:v>9.2769940930781652E-225</c:v>
                </c:pt>
                <c:pt idx="2">
                  <c:v>8.0957495141207017E-168</c:v>
                </c:pt>
                <c:pt idx="3">
                  <c:v>5.9207682342892494E-111</c:v>
                </c:pt>
                <c:pt idx="4">
                  <c:v>1.4096097658518231E-82</c:v>
                </c:pt>
                <c:pt idx="5">
                  <c:v>1.3874305292932642E-65</c:v>
                </c:pt>
                <c:pt idx="6">
                  <c:v>2.8124897927561737E-54</c:v>
                </c:pt>
                <c:pt idx="7">
                  <c:v>3.2348226004446301E-46</c:v>
                </c:pt>
                <c:pt idx="8">
                  <c:v>3.4974162363323982E-40</c:v>
                </c:pt>
                <c:pt idx="9">
                  <c:v>1.6892996631863567E-35</c:v>
                </c:pt>
                <c:pt idx="10">
                  <c:v>9.2815601916189902E-32</c:v>
                </c:pt>
                <c:pt idx="11">
                  <c:v>1.3462808687684677E-20</c:v>
                </c:pt>
                <c:pt idx="12">
                  <c:v>4.5139148064102986E-15</c:v>
                </c:pt>
                <c:pt idx="13">
                  <c:v>8.647365422100702E-12</c:v>
                </c:pt>
                <c:pt idx="14">
                  <c:v>1.2683591850876261E-9</c:v>
                </c:pt>
                <c:pt idx="15">
                  <c:v>4.3157672341455898E-8</c:v>
                </c:pt>
                <c:pt idx="16">
                  <c:v>5.9189823881846333E-7</c:v>
                </c:pt>
                <c:pt idx="17">
                  <c:v>4.4427911237829788E-6</c:v>
                </c:pt>
                <c:pt idx="18">
                  <c:v>2.1914409100598006E-5</c:v>
                </c:pt>
                <c:pt idx="19">
                  <c:v>2.314851061279904E-4</c:v>
                </c:pt>
                <c:pt idx="20">
                  <c:v>1.2028759419568217E-3</c:v>
                </c:pt>
                <c:pt idx="21">
                  <c:v>4.0301517180817261E-3</c:v>
                </c:pt>
                <c:pt idx="22">
                  <c:v>1.0107911431458365E-2</c:v>
                </c:pt>
                <c:pt idx="23">
                  <c:v>2.0743414450967057E-2</c:v>
                </c:pt>
              </c:numCache>
            </c:numRef>
          </c:yVal>
          <c:smooth val="1"/>
          <c:extLst>
            <c:ext xmlns:c16="http://schemas.microsoft.com/office/drawing/2014/chart" uri="{C3380CC4-5D6E-409C-BE32-E72D297353CC}">
              <c16:uniqueId val="{000000F4-AE2E-4167-9037-7A0E2914D06D}"/>
            </c:ext>
          </c:extLst>
        </c:ser>
        <c:ser>
          <c:idx val="245"/>
          <c:order val="245"/>
          <c:spPr>
            <a:ln w="19050" cap="rnd">
              <a:solidFill>
                <a:schemeClr val="accent6">
                  <a:lumMod val="60000"/>
                  <a:lumOff val="40000"/>
                </a:schemeClr>
              </a:solidFill>
              <a:round/>
            </a:ln>
            <a:effectLst/>
          </c:spPr>
          <c:marker>
            <c:symbol val="none"/>
          </c:marker>
          <c:xVal>
            <c:numRef>
              <c:f>Rauscher!$EV$1:$FS$1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Rauscher!$EV$252:$FS$252</c:f>
              <c:numCache>
                <c:formatCode>0E+00</c:formatCode>
                <c:ptCount val="24"/>
                <c:pt idx="0">
                  <c:v>0</c:v>
                </c:pt>
                <c:pt idx="1">
                  <c:v>5.8256682077268085E-225</c:v>
                </c:pt>
                <c:pt idx="2">
                  <c:v>5.7094648475603605E-168</c:v>
                </c:pt>
                <c:pt idx="3">
                  <c:v>4.6893891767831537E-111</c:v>
                </c:pt>
                <c:pt idx="4">
                  <c:v>1.1831424938132586E-82</c:v>
                </c:pt>
                <c:pt idx="5">
                  <c:v>1.2057835699248085E-65</c:v>
                </c:pt>
                <c:pt idx="6">
                  <c:v>2.5016643815618689E-54</c:v>
                </c:pt>
                <c:pt idx="7">
                  <c:v>2.9254221205955746E-46</c:v>
                </c:pt>
                <c:pt idx="8">
                  <c:v>3.2024722908117606E-40</c:v>
                </c:pt>
                <c:pt idx="9">
                  <c:v>1.5618694990772404E-35</c:v>
                </c:pt>
                <c:pt idx="10">
                  <c:v>8.6480665996205643E-32</c:v>
                </c:pt>
                <c:pt idx="11">
                  <c:v>1.2838482377393831E-20</c:v>
                </c:pt>
                <c:pt idx="12">
                  <c:v>4.3548315493442479E-15</c:v>
                </c:pt>
                <c:pt idx="13">
                  <c:v>8.4008998387598617E-12</c:v>
                </c:pt>
                <c:pt idx="14">
                  <c:v>1.2379418591141776E-9</c:v>
                </c:pt>
                <c:pt idx="15">
                  <c:v>4.2262579409990311E-8</c:v>
                </c:pt>
                <c:pt idx="16">
                  <c:v>5.8106542083828327E-7</c:v>
                </c:pt>
                <c:pt idx="17">
                  <c:v>4.3699239306833392E-6</c:v>
                </c:pt>
                <c:pt idx="18">
                  <c:v>2.1588364629002736E-5</c:v>
                </c:pt>
                <c:pt idx="19">
                  <c:v>2.2857094871047993E-4</c:v>
                </c:pt>
                <c:pt idx="20">
                  <c:v>1.1897037060720852E-3</c:v>
                </c:pt>
                <c:pt idx="21">
                  <c:v>3.9909783331285413E-3</c:v>
                </c:pt>
                <c:pt idx="22">
                  <c:v>1.0019346613539589E-2</c:v>
                </c:pt>
                <c:pt idx="23">
                  <c:v>2.0577576122135083E-2</c:v>
                </c:pt>
              </c:numCache>
            </c:numRef>
          </c:yVal>
          <c:smooth val="1"/>
          <c:extLst>
            <c:ext xmlns:c16="http://schemas.microsoft.com/office/drawing/2014/chart" uri="{C3380CC4-5D6E-409C-BE32-E72D297353CC}">
              <c16:uniqueId val="{000000F5-AE2E-4167-9037-7A0E2914D06D}"/>
            </c:ext>
          </c:extLst>
        </c:ser>
        <c:ser>
          <c:idx val="246"/>
          <c:order val="246"/>
          <c:spPr>
            <a:ln w="19050" cap="rnd">
              <a:solidFill>
                <a:schemeClr val="accent1">
                  <a:lumMod val="50000"/>
                </a:schemeClr>
              </a:solidFill>
              <a:round/>
            </a:ln>
            <a:effectLst/>
          </c:spPr>
          <c:marker>
            <c:symbol val="none"/>
          </c:marker>
          <c:xVal>
            <c:numRef>
              <c:f>Rauscher!$EV$1:$FS$1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Rauscher!$EV$253:$FS$253</c:f>
              <c:numCache>
                <c:formatCode>0E+00</c:formatCode>
                <c:ptCount val="24"/>
                <c:pt idx="0">
                  <c:v>0</c:v>
                </c:pt>
                <c:pt idx="1">
                  <c:v>1.6843489327921491E-225</c:v>
                </c:pt>
                <c:pt idx="2">
                  <c:v>2.2494761264789356E-168</c:v>
                </c:pt>
                <c:pt idx="3">
                  <c:v>2.5176881011929601E-111</c:v>
                </c:pt>
                <c:pt idx="4">
                  <c:v>7.4151943163795808E-83</c:v>
                </c:pt>
                <c:pt idx="5">
                  <c:v>8.2922950234400393E-66</c:v>
                </c:pt>
                <c:pt idx="6">
                  <c:v>1.8302666295365474E-54</c:v>
                </c:pt>
                <c:pt idx="7">
                  <c:v>2.2370403083361697E-46</c:v>
                </c:pt>
                <c:pt idx="8">
                  <c:v>2.5314573422682697E-40</c:v>
                </c:pt>
                <c:pt idx="9">
                  <c:v>1.2668638647111505E-35</c:v>
                </c:pt>
                <c:pt idx="10">
                  <c:v>7.160843924586599E-32</c:v>
                </c:pt>
                <c:pt idx="11">
                  <c:v>1.1309380214254445E-20</c:v>
                </c:pt>
                <c:pt idx="12">
                  <c:v>3.9567302464468441E-15</c:v>
                </c:pt>
                <c:pt idx="13">
                  <c:v>7.7759752392253871E-12</c:v>
                </c:pt>
                <c:pt idx="14">
                  <c:v>1.1601263659983961E-9</c:v>
                </c:pt>
                <c:pt idx="15">
                  <c:v>3.9957751265292555E-8</c:v>
                </c:pt>
                <c:pt idx="16">
                  <c:v>5.530317478250605E-7</c:v>
                </c:pt>
                <c:pt idx="17">
                  <c:v>4.1806027666600745E-6</c:v>
                </c:pt>
                <c:pt idx="18">
                  <c:v>2.0738472582032623E-5</c:v>
                </c:pt>
                <c:pt idx="19">
                  <c:v>2.2093577584237926E-4</c:v>
                </c:pt>
                <c:pt idx="20">
                  <c:v>1.1550580869775715E-3</c:v>
                </c:pt>
                <c:pt idx="21">
                  <c:v>3.8876250968519935E-3</c:v>
                </c:pt>
                <c:pt idx="22">
                  <c:v>9.7850805550024379E-3</c:v>
                </c:pt>
                <c:pt idx="23">
                  <c:v>2.0137948180510085E-2</c:v>
                </c:pt>
              </c:numCache>
            </c:numRef>
          </c:yVal>
          <c:smooth val="1"/>
          <c:extLst>
            <c:ext xmlns:c16="http://schemas.microsoft.com/office/drawing/2014/chart" uri="{C3380CC4-5D6E-409C-BE32-E72D297353CC}">
              <c16:uniqueId val="{000000F6-AE2E-4167-9037-7A0E2914D06D}"/>
            </c:ext>
          </c:extLst>
        </c:ser>
        <c:ser>
          <c:idx val="247"/>
          <c:order val="247"/>
          <c:spPr>
            <a:ln w="19050" cap="rnd">
              <a:solidFill>
                <a:schemeClr val="accent2">
                  <a:lumMod val="50000"/>
                </a:schemeClr>
              </a:solidFill>
              <a:round/>
            </a:ln>
            <a:effectLst/>
          </c:spPr>
          <c:marker>
            <c:symbol val="none"/>
          </c:marker>
          <c:xVal>
            <c:numRef>
              <c:f>Rauscher!$EV$1:$FS$1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Rauscher!$EV$254:$FS$254</c:f>
              <c:numCache>
                <c:formatCode>0E+00</c:formatCode>
                <c:ptCount val="24"/>
                <c:pt idx="0">
                  <c:v>0</c:v>
                </c:pt>
                <c:pt idx="1">
                  <c:v>4.5064253316488716E-226</c:v>
                </c:pt>
                <c:pt idx="2">
                  <c:v>8.3614413331287146E-169</c:v>
                </c:pt>
                <c:pt idx="3">
                  <c:v>1.300173561871769E-111</c:v>
                </c:pt>
                <c:pt idx="4">
                  <c:v>4.5135864181988786E-83</c:v>
                </c:pt>
                <c:pt idx="5">
                  <c:v>5.570752504175942E-66</c:v>
                </c:pt>
                <c:pt idx="6">
                  <c:v>1.3131471927491013E-54</c:v>
                </c:pt>
                <c:pt idx="7">
                  <c:v>1.6821813235110738E-46</c:v>
                </c:pt>
                <c:pt idx="8">
                  <c:v>1.9718304673738881E-40</c:v>
                </c:pt>
                <c:pt idx="9">
                  <c:v>1.0142123122190165E-35</c:v>
                </c:pt>
                <c:pt idx="10">
                  <c:v>5.8598043266197587E-32</c:v>
                </c:pt>
                <c:pt idx="11">
                  <c:v>9.8836564227767902E-21</c:v>
                </c:pt>
                <c:pt idx="12">
                  <c:v>3.5735119792962229E-15</c:v>
                </c:pt>
                <c:pt idx="13">
                  <c:v>7.1627805744912034E-12</c:v>
                </c:pt>
                <c:pt idx="14">
                  <c:v>1.082789562991323E-9</c:v>
                </c:pt>
                <c:pt idx="15">
                  <c:v>3.764608277896954E-8</c:v>
                </c:pt>
                <c:pt idx="16">
                  <c:v>5.2472143990776678E-7</c:v>
                </c:pt>
                <c:pt idx="17">
                  <c:v>3.9883902311740158E-6</c:v>
                </c:pt>
                <c:pt idx="18">
                  <c:v>1.9871905000585048E-5</c:v>
                </c:pt>
                <c:pt idx="19">
                  <c:v>2.1310065014304357E-4</c:v>
                </c:pt>
                <c:pt idx="20">
                  <c:v>1.1193413524106944E-3</c:v>
                </c:pt>
                <c:pt idx="21">
                  <c:v>3.7807076546039205E-3</c:v>
                </c:pt>
                <c:pt idx="22">
                  <c:v>9.5420815056697136E-3</c:v>
                </c:pt>
                <c:pt idx="23">
                  <c:v>1.9680944342405825E-2</c:v>
                </c:pt>
              </c:numCache>
            </c:numRef>
          </c:yVal>
          <c:smooth val="1"/>
          <c:extLst>
            <c:ext xmlns:c16="http://schemas.microsoft.com/office/drawing/2014/chart" uri="{C3380CC4-5D6E-409C-BE32-E72D297353CC}">
              <c16:uniqueId val="{000000F7-AE2E-4167-9037-7A0E2914D06D}"/>
            </c:ext>
          </c:extLst>
        </c:ser>
        <c:ser>
          <c:idx val="248"/>
          <c:order val="248"/>
          <c:spPr>
            <a:ln w="19050" cap="rnd">
              <a:solidFill>
                <a:schemeClr val="accent3">
                  <a:lumMod val="50000"/>
                </a:schemeClr>
              </a:solidFill>
              <a:round/>
            </a:ln>
            <a:effectLst/>
          </c:spPr>
          <c:marker>
            <c:symbol val="none"/>
          </c:marker>
          <c:xVal>
            <c:numRef>
              <c:f>Rauscher!$EV$1:$FS$1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Rauscher!$EV$255:$FS$255</c:f>
              <c:numCache>
                <c:formatCode>0E+00</c:formatCode>
                <c:ptCount val="24"/>
                <c:pt idx="0">
                  <c:v>0</c:v>
                </c:pt>
                <c:pt idx="1">
                  <c:v>2.4231033558048397E-226</c:v>
                </c:pt>
                <c:pt idx="2">
                  <c:v>5.2483252255338813E-169</c:v>
                </c:pt>
                <c:pt idx="3">
                  <c:v>9.5266619769500203E-112</c:v>
                </c:pt>
                <c:pt idx="4">
                  <c:v>3.573231086535974E-83</c:v>
                </c:pt>
                <c:pt idx="5">
                  <c:v>4.6196934258582081E-66</c:v>
                </c:pt>
                <c:pt idx="6">
                  <c:v>1.1231885502814136E-54</c:v>
                </c:pt>
                <c:pt idx="7">
                  <c:v>1.4709978605251953E-46</c:v>
                </c:pt>
                <c:pt idx="8">
                  <c:v>1.7531084740869285E-40</c:v>
                </c:pt>
                <c:pt idx="9">
                  <c:v>9.1341487699539989E-36</c:v>
                </c:pt>
                <c:pt idx="10">
                  <c:v>5.3321493508707695E-32</c:v>
                </c:pt>
                <c:pt idx="11">
                  <c:v>9.2763429807976525E-21</c:v>
                </c:pt>
                <c:pt idx="12">
                  <c:v>3.4062332448572303E-15</c:v>
                </c:pt>
                <c:pt idx="13">
                  <c:v>6.89116705466536E-12</c:v>
                </c:pt>
                <c:pt idx="14">
                  <c:v>1.0481976586353434E-9</c:v>
                </c:pt>
                <c:pt idx="15">
                  <c:v>3.6604873674125562E-8</c:v>
                </c:pt>
                <c:pt idx="16">
                  <c:v>5.1190329572958634E-7</c:v>
                </c:pt>
                <c:pt idx="17">
                  <c:v>3.9010072463864561E-6</c:v>
                </c:pt>
                <c:pt idx="18">
                  <c:v>1.9476665845149441E-5</c:v>
                </c:pt>
                <c:pt idx="19">
                  <c:v>2.0950957810479283E-4</c:v>
                </c:pt>
                <c:pt idx="20">
                  <c:v>1.1029140104361795E-3</c:v>
                </c:pt>
                <c:pt idx="21">
                  <c:v>3.7314033750982471E-3</c:v>
                </c:pt>
                <c:pt idx="22">
                  <c:v>9.4297944016716959E-3</c:v>
                </c:pt>
                <c:pt idx="23">
                  <c:v>1.9469420902910813E-2</c:v>
                </c:pt>
              </c:numCache>
            </c:numRef>
          </c:yVal>
          <c:smooth val="1"/>
          <c:extLst>
            <c:ext xmlns:c16="http://schemas.microsoft.com/office/drawing/2014/chart" uri="{C3380CC4-5D6E-409C-BE32-E72D297353CC}">
              <c16:uniqueId val="{000000F8-AE2E-4167-9037-7A0E2914D06D}"/>
            </c:ext>
          </c:extLst>
        </c:ser>
        <c:ser>
          <c:idx val="249"/>
          <c:order val="249"/>
          <c:spPr>
            <a:ln w="19050" cap="rnd">
              <a:solidFill>
                <a:schemeClr val="accent4">
                  <a:lumMod val="50000"/>
                </a:schemeClr>
              </a:solidFill>
              <a:round/>
            </a:ln>
            <a:effectLst/>
          </c:spPr>
          <c:marker>
            <c:symbol val="none"/>
          </c:marker>
          <c:xVal>
            <c:numRef>
              <c:f>Rauscher!$EV$1:$FS$1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Rauscher!$EV$256:$FS$256</c:f>
              <c:numCache>
                <c:formatCode>0E+00</c:formatCode>
                <c:ptCount val="24"/>
                <c:pt idx="0">
                  <c:v>0</c:v>
                </c:pt>
                <c:pt idx="1">
                  <c:v>1.4079544814236091E-226</c:v>
                </c:pt>
                <c:pt idx="2">
                  <c:v>3.491702778370328E-169</c:v>
                </c:pt>
                <c:pt idx="3">
                  <c:v>7.257000262861658E-112</c:v>
                </c:pt>
                <c:pt idx="4">
                  <c:v>2.9125769845698377E-83</c:v>
                </c:pt>
                <c:pt idx="5">
                  <c:v>3.9216553316213057E-66</c:v>
                </c:pt>
                <c:pt idx="6">
                  <c:v>9.7964540152253935E-55</c:v>
                </c:pt>
                <c:pt idx="7">
                  <c:v>1.3080617814877377E-46</c:v>
                </c:pt>
                <c:pt idx="8">
                  <c:v>1.5817031846638489E-40</c:v>
                </c:pt>
                <c:pt idx="9">
                  <c:v>8.334590537336149E-36</c:v>
                </c:pt>
                <c:pt idx="10">
                  <c:v>4.9095137803871799E-32</c:v>
                </c:pt>
                <c:pt idx="11">
                  <c:v>8.7755217424068229E-21</c:v>
                </c:pt>
                <c:pt idx="12">
                  <c:v>3.266258233945382E-15</c:v>
                </c:pt>
                <c:pt idx="13">
                  <c:v>6.6618815043372359E-12</c:v>
                </c:pt>
                <c:pt idx="14">
                  <c:v>1.0188243236481684E-9</c:v>
                </c:pt>
                <c:pt idx="15">
                  <c:v>3.5717004443504515E-8</c:v>
                </c:pt>
                <c:pt idx="16">
                  <c:v>5.0093806964566809E-7</c:v>
                </c:pt>
                <c:pt idx="17">
                  <c:v>3.8260696076032078E-6</c:v>
                </c:pt>
                <c:pt idx="18">
                  <c:v>1.9137038084218149E-5</c:v>
                </c:pt>
                <c:pt idx="19">
                  <c:v>2.0641439797762864E-4</c:v>
                </c:pt>
                <c:pt idx="20">
                  <c:v>1.0887238993004945E-3</c:v>
                </c:pt>
                <c:pt idx="21">
                  <c:v>3.6887421757386481E-3</c:v>
                </c:pt>
                <c:pt idx="22">
                  <c:v>9.3325069919149174E-3</c:v>
                </c:pt>
                <c:pt idx="23">
                  <c:v>1.92859542941375E-2</c:v>
                </c:pt>
              </c:numCache>
            </c:numRef>
          </c:yVal>
          <c:smooth val="1"/>
          <c:extLst>
            <c:ext xmlns:c16="http://schemas.microsoft.com/office/drawing/2014/chart" uri="{C3380CC4-5D6E-409C-BE32-E72D297353CC}">
              <c16:uniqueId val="{000000F9-AE2E-4167-9037-7A0E2914D06D}"/>
            </c:ext>
          </c:extLst>
        </c:ser>
        <c:ser>
          <c:idx val="250"/>
          <c:order val="250"/>
          <c:spPr>
            <a:ln w="19050" cap="rnd">
              <a:solidFill>
                <a:schemeClr val="accent5">
                  <a:lumMod val="50000"/>
                </a:schemeClr>
              </a:solidFill>
              <a:round/>
            </a:ln>
            <a:effectLst/>
          </c:spPr>
          <c:marker>
            <c:symbol val="none"/>
          </c:marker>
          <c:xVal>
            <c:numRef>
              <c:f>Rauscher!$EV$1:$FS$1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Rauscher!$EV$257:$FS$257</c:f>
              <c:numCache>
                <c:formatCode>0E+00</c:formatCode>
                <c:ptCount val="24"/>
                <c:pt idx="0">
                  <c:v>0</c:v>
                </c:pt>
                <c:pt idx="1">
                  <c:v>2.5553998215647911E-227</c:v>
                </c:pt>
                <c:pt idx="2">
                  <c:v>9.6985554784943102E-170</c:v>
                </c:pt>
                <c:pt idx="3">
                  <c:v>3.0847961134395858E-112</c:v>
                </c:pt>
                <c:pt idx="4">
                  <c:v>1.5316040629326302E-83</c:v>
                </c:pt>
                <c:pt idx="5">
                  <c:v>2.3430328630527152E-66</c:v>
                </c:pt>
                <c:pt idx="6">
                  <c:v>6.3729097867480485E-55</c:v>
                </c:pt>
                <c:pt idx="7">
                  <c:v>9.0426778183174952E-47</c:v>
                </c:pt>
                <c:pt idx="8">
                  <c:v>1.1444418761670786E-40</c:v>
                </c:pt>
                <c:pt idx="9">
                  <c:v>6.2481720805895538E-36</c:v>
                </c:pt>
                <c:pt idx="10">
                  <c:v>3.7864058811826888E-32</c:v>
                </c:pt>
                <c:pt idx="11">
                  <c:v>7.369220257536207E-21</c:v>
                </c:pt>
                <c:pt idx="12">
                  <c:v>2.8620621632416782E-15</c:v>
                </c:pt>
                <c:pt idx="13">
                  <c:v>5.9884361135240569E-12</c:v>
                </c:pt>
                <c:pt idx="14">
                  <c:v>9.3155350371940546E-10</c:v>
                </c:pt>
                <c:pt idx="15">
                  <c:v>3.305700575887057E-8</c:v>
                </c:pt>
                <c:pt idx="16">
                  <c:v>4.6787788028471177E-7</c:v>
                </c:pt>
                <c:pt idx="17">
                  <c:v>3.5989957598475489E-6</c:v>
                </c:pt>
                <c:pt idx="18">
                  <c:v>1.810369328498731E-5</c:v>
                </c:pt>
                <c:pt idx="19">
                  <c:v>1.9693750885743568E-4</c:v>
                </c:pt>
                <c:pt idx="20">
                  <c:v>1.0450719774720003E-3</c:v>
                </c:pt>
                <c:pt idx="21">
                  <c:v>3.5570235671021637E-3</c:v>
                </c:pt>
                <c:pt idx="22">
                  <c:v>9.031227062988657E-3</c:v>
                </c:pt>
                <c:pt idx="23">
                  <c:v>1.871636765182369E-2</c:v>
                </c:pt>
              </c:numCache>
            </c:numRef>
          </c:yVal>
          <c:smooth val="1"/>
          <c:extLst>
            <c:ext xmlns:c16="http://schemas.microsoft.com/office/drawing/2014/chart" uri="{C3380CC4-5D6E-409C-BE32-E72D297353CC}">
              <c16:uniqueId val="{000000FA-AE2E-4167-9037-7A0E2914D06D}"/>
            </c:ext>
          </c:extLst>
        </c:ser>
        <c:ser>
          <c:idx val="251"/>
          <c:order val="251"/>
          <c:spPr>
            <a:ln w="19050" cap="rnd">
              <a:solidFill>
                <a:schemeClr val="accent6">
                  <a:lumMod val="50000"/>
                </a:schemeClr>
              </a:solidFill>
              <a:round/>
            </a:ln>
            <a:effectLst/>
          </c:spPr>
          <c:marker>
            <c:symbol val="none"/>
          </c:marker>
          <c:xVal>
            <c:numRef>
              <c:f>Rauscher!$EV$1:$FS$1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Rauscher!$EV$258:$FS$258</c:f>
              <c:numCache>
                <c:formatCode>0E+00</c:formatCode>
                <c:ptCount val="24"/>
                <c:pt idx="0">
                  <c:v>0</c:v>
                </c:pt>
                <c:pt idx="1">
                  <c:v>1.6044683469596053E-227</c:v>
                </c:pt>
                <c:pt idx="2">
                  <c:v>6.838789286266544E-170</c:v>
                </c:pt>
                <c:pt idx="3">
                  <c:v>2.4428596038704978E-112</c:v>
                </c:pt>
                <c:pt idx="4">
                  <c:v>1.2853413816445817E-83</c:v>
                </c:pt>
                <c:pt idx="5">
                  <c:v>2.0359650689635378E-66</c:v>
                </c:pt>
                <c:pt idx="6">
                  <c:v>5.667736983825898E-55</c:v>
                </c:pt>
                <c:pt idx="7">
                  <c:v>8.1765285440255257E-47</c:v>
                </c:pt>
                <c:pt idx="8">
                  <c:v>1.0477691973725976E-40</c:v>
                </c:pt>
                <c:pt idx="9">
                  <c:v>5.77596905208565E-36</c:v>
                </c:pt>
                <c:pt idx="10">
                  <c:v>3.5274351103334247E-32</c:v>
                </c:pt>
                <c:pt idx="11">
                  <c:v>7.0264082477460405E-21</c:v>
                </c:pt>
                <c:pt idx="12">
                  <c:v>2.7607742271290655E-15</c:v>
                </c:pt>
                <c:pt idx="13">
                  <c:v>5.8168684592532421E-12</c:v>
                </c:pt>
                <c:pt idx="14">
                  <c:v>9.0907480360786262E-10</c:v>
                </c:pt>
                <c:pt idx="15">
                  <c:v>3.2366469308257115E-8</c:v>
                </c:pt>
                <c:pt idx="16">
                  <c:v>4.5924488148879503E-7</c:v>
                </c:pt>
                <c:pt idx="17">
                  <c:v>3.539428501908998E-6</c:v>
                </c:pt>
                <c:pt idx="18">
                  <c:v>1.7831627789880098E-5</c:v>
                </c:pt>
                <c:pt idx="19">
                  <c:v>1.9442864283361502E-4</c:v>
                </c:pt>
                <c:pt idx="20">
                  <c:v>1.0334703124880464E-3</c:v>
                </c:pt>
                <c:pt idx="21">
                  <c:v>3.5219123553627643E-3</c:v>
                </c:pt>
                <c:pt idx="22">
                  <c:v>8.9507321665851756E-3</c:v>
                </c:pt>
                <c:pt idx="23">
                  <c:v>1.8563906280042546E-2</c:v>
                </c:pt>
              </c:numCache>
            </c:numRef>
          </c:yVal>
          <c:smooth val="1"/>
          <c:extLst>
            <c:ext xmlns:c16="http://schemas.microsoft.com/office/drawing/2014/chart" uri="{C3380CC4-5D6E-409C-BE32-E72D297353CC}">
              <c16:uniqueId val="{000000FB-AE2E-4167-9037-7A0E2914D06D}"/>
            </c:ext>
          </c:extLst>
        </c:ser>
        <c:ser>
          <c:idx val="252"/>
          <c:order val="252"/>
          <c:spPr>
            <a:ln w="19050" cap="rnd">
              <a:solidFill>
                <a:schemeClr val="accent1">
                  <a:lumMod val="70000"/>
                  <a:lumOff val="30000"/>
                </a:schemeClr>
              </a:solidFill>
              <a:round/>
            </a:ln>
            <a:effectLst/>
          </c:spPr>
          <c:marker>
            <c:symbol val="none"/>
          </c:marker>
          <c:xVal>
            <c:numRef>
              <c:f>Rauscher!$EV$1:$FS$1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Rauscher!$EV$259:$FS$259</c:f>
              <c:numCache>
                <c:formatCode>0E+00</c:formatCode>
                <c:ptCount val="24"/>
                <c:pt idx="0">
                  <c:v>0</c:v>
                </c:pt>
                <c:pt idx="1">
                  <c:v>5.8530967727585898E-228</c:v>
                </c:pt>
                <c:pt idx="2">
                  <c:v>3.2079936643415953E-170</c:v>
                </c:pt>
                <c:pt idx="3">
                  <c:v>1.4735080591346434E-112</c:v>
                </c:pt>
                <c:pt idx="4">
                  <c:v>8.7916899082635146E-84</c:v>
                </c:pt>
                <c:pt idx="5">
                  <c:v>1.5017032228774242E-66</c:v>
                </c:pt>
                <c:pt idx="6">
                  <c:v>4.3960581060714E-55</c:v>
                </c:pt>
                <c:pt idx="7">
                  <c:v>6.5738933532634859E-47</c:v>
                </c:pt>
                <c:pt idx="8">
                  <c:v>8.6540479028956302E-41</c:v>
                </c:pt>
                <c:pt idx="9">
                  <c:v>4.8716771889708734E-36</c:v>
                </c:pt>
                <c:pt idx="10">
                  <c:v>3.0254686745488056E-32</c:v>
                </c:pt>
                <c:pt idx="11">
                  <c:v>6.3373391934885722E-21</c:v>
                </c:pt>
                <c:pt idx="12">
                  <c:v>2.5534328294641584E-15</c:v>
                </c:pt>
                <c:pt idx="13">
                  <c:v>5.4617871635160034E-12</c:v>
                </c:pt>
                <c:pt idx="14">
                  <c:v>8.6221016656550411E-10</c:v>
                </c:pt>
                <c:pt idx="15">
                  <c:v>3.0919241962386872E-8</c:v>
                </c:pt>
                <c:pt idx="16">
                  <c:v>4.4108047097823389E-7</c:v>
                </c:pt>
                <c:pt idx="17">
                  <c:v>3.413710157071977E-6</c:v>
                </c:pt>
                <c:pt idx="18">
                  <c:v>1.7256014109093829E-5</c:v>
                </c:pt>
                <c:pt idx="19">
                  <c:v>1.8910096110923068E-4</c:v>
                </c:pt>
                <c:pt idx="20">
                  <c:v>1.0087684553123817E-3</c:v>
                </c:pt>
                <c:pt idx="21">
                  <c:v>3.4470059162123E-3</c:v>
                </c:pt>
                <c:pt idx="22">
                  <c:v>8.7787371216298E-3</c:v>
                </c:pt>
                <c:pt idx="23">
                  <c:v>1.823773276760338E-2</c:v>
                </c:pt>
              </c:numCache>
            </c:numRef>
          </c:yVal>
          <c:smooth val="1"/>
          <c:extLst>
            <c:ext xmlns:c16="http://schemas.microsoft.com/office/drawing/2014/chart" uri="{C3380CC4-5D6E-409C-BE32-E72D297353CC}">
              <c16:uniqueId val="{000000FC-AE2E-4167-9037-7A0E2914D06D}"/>
            </c:ext>
          </c:extLst>
        </c:ser>
        <c:dLbls>
          <c:showLegendKey val="0"/>
          <c:showVal val="0"/>
          <c:showCatName val="0"/>
          <c:showSerName val="0"/>
          <c:showPercent val="0"/>
          <c:showBubbleSize val="0"/>
        </c:dLbls>
        <c:axId val="764279072"/>
        <c:axId val="1004934048"/>
      </c:scatterChart>
      <c:valAx>
        <c:axId val="764279072"/>
        <c:scaling>
          <c:orientation val="minMax"/>
          <c:max val="5"/>
        </c:scaling>
        <c:delete val="0"/>
        <c:axPos val="b"/>
        <c:majorGridlines>
          <c:spPr>
            <a:ln w="9525" cap="flat" cmpd="sng" algn="ctr">
              <a:solidFill>
                <a:schemeClr val="tx1">
                  <a:lumMod val="15000"/>
                  <a:lumOff val="85000"/>
                </a:schemeClr>
              </a:solidFill>
              <a:round/>
            </a:ln>
            <a:effectLst/>
          </c:spPr>
        </c:majorGridlines>
        <c:title>
          <c:tx>
            <c:rich>
              <a:bodyPr rot="0" spcFirstLastPara="1" vertOverflow="ellipsis" vert="horz" wrap="square" anchor="ctr" anchorCtr="1"/>
              <a:lstStyle/>
              <a:p>
                <a:pPr>
                  <a:defRPr sz="2400" b="0" i="0" u="none" strike="noStrike" kern="1200" baseline="0">
                    <a:solidFill>
                      <a:schemeClr val="tx1"/>
                    </a:solidFill>
                    <a:latin typeface="Cambria" panose="02040503050406030204" pitchFamily="18" charset="0"/>
                    <a:ea typeface="Cambria" panose="02040503050406030204" pitchFamily="18" charset="0"/>
                    <a:cs typeface="+mn-cs"/>
                  </a:defRPr>
                </a:pPr>
                <a:r>
                  <a:rPr lang="en-US" sz="2400" b="0" i="1" baseline="0" dirty="0">
                    <a:effectLst/>
                  </a:rPr>
                  <a:t>T</a:t>
                </a:r>
                <a:r>
                  <a:rPr lang="en-US" sz="2400" b="0" i="0" baseline="-25000" dirty="0">
                    <a:effectLst/>
                  </a:rPr>
                  <a:t>9</a:t>
                </a:r>
                <a:r>
                  <a:rPr lang="en-US" sz="2400" b="0" i="0" baseline="0" dirty="0">
                    <a:effectLst/>
                  </a:rPr>
                  <a:t> (GK)</a:t>
                </a:r>
                <a:endParaRPr lang="en-US" sz="2400" dirty="0">
                  <a:effectLst/>
                </a:endParaRPr>
              </a:p>
            </c:rich>
          </c:tx>
          <c:layout>
            <c:manualLayout>
              <c:xMode val="edge"/>
              <c:yMode val="edge"/>
              <c:x val="0.45810990813648295"/>
              <c:y val="0.92567585301837274"/>
            </c:manualLayout>
          </c:layout>
          <c:overlay val="0"/>
          <c:spPr>
            <a:noFill/>
            <a:ln>
              <a:noFill/>
            </a:ln>
            <a:effectLst/>
          </c:spPr>
          <c:txPr>
            <a:bodyPr rot="0" spcFirstLastPara="1" vertOverflow="ellipsis" vert="horz" wrap="square" anchor="ctr" anchorCtr="1"/>
            <a:lstStyle/>
            <a:p>
              <a:pPr>
                <a:defRPr sz="2400" b="0" i="0" u="none" strike="noStrike" kern="1200" baseline="0">
                  <a:solidFill>
                    <a:schemeClr val="tx1"/>
                  </a:solidFill>
                  <a:latin typeface="Cambria" panose="02040503050406030204" pitchFamily="18" charset="0"/>
                  <a:ea typeface="Cambria" panose="02040503050406030204" pitchFamily="18" charset="0"/>
                  <a:cs typeface="+mn-cs"/>
                </a:defRPr>
              </a:pPr>
              <a:endParaRPr lang="en-US"/>
            </a:p>
          </c:txPr>
        </c:title>
        <c:numFmt formatCode="General" sourceLinked="1"/>
        <c:majorTickMark val="none"/>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1400" b="0" i="0" u="none" strike="noStrike" kern="1200" baseline="0">
                <a:solidFill>
                  <a:schemeClr val="tx1"/>
                </a:solidFill>
                <a:latin typeface="Cambria" panose="02040503050406030204" pitchFamily="18" charset="0"/>
                <a:ea typeface="Cambria" panose="02040503050406030204" pitchFamily="18" charset="0"/>
                <a:cs typeface="+mn-cs"/>
              </a:defRPr>
            </a:pPr>
            <a:endParaRPr lang="en-US"/>
          </a:p>
        </c:txPr>
        <c:crossAx val="1004934048"/>
        <c:crossesAt val="1.0000000000000011E-20"/>
        <c:crossBetween val="midCat"/>
      </c:valAx>
      <c:valAx>
        <c:axId val="1004934048"/>
        <c:scaling>
          <c:logBase val="10"/>
          <c:orientation val="minMax"/>
          <c:min val="1.0000000000000011E-20"/>
        </c:scaling>
        <c:delete val="0"/>
        <c:axPos val="l"/>
        <c:majorGridlines>
          <c:spPr>
            <a:ln w="9525" cap="flat" cmpd="sng" algn="ctr">
              <a:solidFill>
                <a:schemeClr val="tx1">
                  <a:lumMod val="15000"/>
                  <a:lumOff val="85000"/>
                </a:schemeClr>
              </a:solidFill>
              <a:round/>
            </a:ln>
            <a:effectLst/>
          </c:spPr>
        </c:majorGridlines>
        <c:title>
          <c:tx>
            <c:rich>
              <a:bodyPr rot="-5400000" spcFirstLastPara="1" vertOverflow="ellipsis" vert="horz" wrap="square" anchor="ctr" anchorCtr="1"/>
              <a:lstStyle/>
              <a:p>
                <a:pPr>
                  <a:defRPr sz="2400" b="0" i="0" u="none" strike="noStrike" kern="1200" baseline="0">
                    <a:solidFill>
                      <a:schemeClr val="tx1"/>
                    </a:solidFill>
                    <a:latin typeface="Cambria" panose="02040503050406030204" pitchFamily="18" charset="0"/>
                    <a:ea typeface="Cambria" panose="02040503050406030204" pitchFamily="18" charset="0"/>
                    <a:cs typeface="+mn-cs"/>
                  </a:defRPr>
                </a:pPr>
                <a:r>
                  <a:rPr lang="en-US" sz="2400" b="0" i="0" baseline="0" dirty="0">
                    <a:effectLst/>
                  </a:rPr>
                  <a:t>Reaction Rate (cm3 s−1 mol−1)</a:t>
                </a:r>
                <a:endParaRPr lang="en-US" sz="2400" dirty="0">
                  <a:effectLst/>
                </a:endParaRPr>
              </a:p>
            </c:rich>
          </c:tx>
          <c:layout>
            <c:manualLayout>
              <c:xMode val="edge"/>
              <c:yMode val="edge"/>
              <c:x val="6.2580927384077003E-3"/>
              <c:y val="0.13125298920968212"/>
            </c:manualLayout>
          </c:layout>
          <c:overlay val="0"/>
          <c:spPr>
            <a:noFill/>
            <a:ln>
              <a:noFill/>
            </a:ln>
            <a:effectLst/>
          </c:spPr>
          <c:txPr>
            <a:bodyPr rot="-5400000" spcFirstLastPara="1" vertOverflow="ellipsis" vert="horz" wrap="square" anchor="ctr" anchorCtr="1"/>
            <a:lstStyle/>
            <a:p>
              <a:pPr>
                <a:defRPr sz="2400" b="0" i="0" u="none" strike="noStrike" kern="1200" baseline="0">
                  <a:solidFill>
                    <a:schemeClr val="tx1"/>
                  </a:solidFill>
                  <a:latin typeface="Cambria" panose="02040503050406030204" pitchFamily="18" charset="0"/>
                  <a:ea typeface="Cambria" panose="02040503050406030204" pitchFamily="18" charset="0"/>
                  <a:cs typeface="+mn-cs"/>
                </a:defRPr>
              </a:pPr>
              <a:endParaRPr lang="en-US"/>
            </a:p>
          </c:txPr>
        </c:title>
        <c:numFmt formatCode="0E+00" sourceLinked="1"/>
        <c:majorTickMark val="none"/>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1400" b="0" i="0" u="none" strike="noStrike" kern="1200" baseline="0">
                <a:solidFill>
                  <a:schemeClr val="tx1"/>
                </a:solidFill>
                <a:latin typeface="Cambria" panose="02040503050406030204" pitchFamily="18" charset="0"/>
                <a:ea typeface="Cambria" panose="02040503050406030204" pitchFamily="18" charset="0"/>
                <a:cs typeface="+mn-cs"/>
              </a:defRPr>
            </a:pPr>
            <a:endParaRPr lang="en-US"/>
          </a:p>
        </c:txPr>
        <c:crossAx val="764279072"/>
        <c:crosses val="autoZero"/>
        <c:crossBetween val="midCat"/>
        <c:majorUnit val="100"/>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400">
          <a:solidFill>
            <a:schemeClr val="tx1"/>
          </a:solidFill>
          <a:latin typeface="Cambria" panose="02040503050406030204" pitchFamily="18" charset="0"/>
          <a:ea typeface="Cambria" panose="02040503050406030204" pitchFamily="18" charset="0"/>
        </a:defRPr>
      </a:pPr>
      <a:endParaRPr lang="en-US"/>
    </a:p>
  </c:txPr>
  <c:externalData r:id="rId3">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scatterChart>
        <c:scatterStyle val="smoothMarker"/>
        <c:varyColors val="0"/>
        <c:ser>
          <c:idx val="1"/>
          <c:order val="0"/>
          <c:tx>
            <c:strRef>
              <c:f>Rauscher!$H$521</c:f>
              <c:strCache>
                <c:ptCount val="1"/>
                <c:pt idx="0">
                  <c:v>1-</c:v>
                </c:pt>
              </c:strCache>
            </c:strRef>
          </c:tx>
          <c:spPr>
            <a:ln>
              <a:solidFill>
                <a:srgbClr val="0000FF"/>
              </a:solidFill>
            </a:ln>
          </c:spPr>
          <c:marker>
            <c:symbol val="none"/>
          </c:marker>
          <c:xVal>
            <c:numRef>
              <c:f>Rauscher!$I$521:$I$738</c:f>
              <c:numCache>
                <c:formatCode>General</c:formatCode>
                <c:ptCount val="218"/>
                <c:pt idx="0">
                  <c:v>6.8094000000000001</c:v>
                </c:pt>
                <c:pt idx="1">
                  <c:v>6.8593999999999999</c:v>
                </c:pt>
                <c:pt idx="2">
                  <c:v>6.9093999999999998</c:v>
                </c:pt>
                <c:pt idx="3">
                  <c:v>6.9593999999999996</c:v>
                </c:pt>
                <c:pt idx="4">
                  <c:v>7.0094000000000003</c:v>
                </c:pt>
                <c:pt idx="5">
                  <c:v>7.0594000000000001</c:v>
                </c:pt>
                <c:pt idx="6">
                  <c:v>7.1093999999999999</c:v>
                </c:pt>
                <c:pt idx="7">
                  <c:v>7.1593999999999998</c:v>
                </c:pt>
                <c:pt idx="8">
                  <c:v>7.2093999999999996</c:v>
                </c:pt>
                <c:pt idx="9">
                  <c:v>7.2594000000000003</c:v>
                </c:pt>
                <c:pt idx="10">
                  <c:v>7.3094000000000001</c:v>
                </c:pt>
                <c:pt idx="11">
                  <c:v>7.3593999999999999</c:v>
                </c:pt>
                <c:pt idx="12">
                  <c:v>7.4093999999999998</c:v>
                </c:pt>
                <c:pt idx="13">
                  <c:v>7.4593999999999996</c:v>
                </c:pt>
                <c:pt idx="14">
                  <c:v>7.5094000000000003</c:v>
                </c:pt>
                <c:pt idx="15">
                  <c:v>7.5594000000000001</c:v>
                </c:pt>
                <c:pt idx="16">
                  <c:v>7.6093999999999999</c:v>
                </c:pt>
                <c:pt idx="17">
                  <c:v>7.6593999999999998</c:v>
                </c:pt>
                <c:pt idx="18">
                  <c:v>7.7093999999999996</c:v>
                </c:pt>
                <c:pt idx="19">
                  <c:v>7.7594000000000003</c:v>
                </c:pt>
                <c:pt idx="20">
                  <c:v>7.8094000000000001</c:v>
                </c:pt>
                <c:pt idx="21">
                  <c:v>7.8593999999999999</c:v>
                </c:pt>
                <c:pt idx="22">
                  <c:v>7.9093999999999998</c:v>
                </c:pt>
                <c:pt idx="23">
                  <c:v>7.9593999999999996</c:v>
                </c:pt>
                <c:pt idx="24">
                  <c:v>8.0093999999999994</c:v>
                </c:pt>
                <c:pt idx="25">
                  <c:v>8.0594000000000001</c:v>
                </c:pt>
                <c:pt idx="26">
                  <c:v>8.1094000000000008</c:v>
                </c:pt>
                <c:pt idx="27">
                  <c:v>8.1593999999999998</c:v>
                </c:pt>
                <c:pt idx="28">
                  <c:v>8.2094000000000005</c:v>
                </c:pt>
                <c:pt idx="29">
                  <c:v>8.2593999999999994</c:v>
                </c:pt>
                <c:pt idx="30">
                  <c:v>8.3094000000000001</c:v>
                </c:pt>
                <c:pt idx="31">
                  <c:v>8.3594000000000008</c:v>
                </c:pt>
                <c:pt idx="32">
                  <c:v>8.4093999999999998</c:v>
                </c:pt>
                <c:pt idx="33">
                  <c:v>8.4594000000000005</c:v>
                </c:pt>
                <c:pt idx="34">
                  <c:v>8.5093999999999994</c:v>
                </c:pt>
                <c:pt idx="35">
                  <c:v>8.5594000000000001</c:v>
                </c:pt>
                <c:pt idx="36">
                  <c:v>8.6094000000000008</c:v>
                </c:pt>
                <c:pt idx="37">
                  <c:v>8.6593999999999998</c:v>
                </c:pt>
                <c:pt idx="38">
                  <c:v>8.7094000000000005</c:v>
                </c:pt>
                <c:pt idx="39">
                  <c:v>8.7593999999999994</c:v>
                </c:pt>
                <c:pt idx="40">
                  <c:v>8.8094000000000001</c:v>
                </c:pt>
                <c:pt idx="41">
                  <c:v>8.8594000000000008</c:v>
                </c:pt>
                <c:pt idx="42">
                  <c:v>8.9093999999999998</c:v>
                </c:pt>
                <c:pt idx="43">
                  <c:v>8.9594000000000005</c:v>
                </c:pt>
                <c:pt idx="44">
                  <c:v>9.0093999999999994</c:v>
                </c:pt>
                <c:pt idx="45">
                  <c:v>9.0594000000000001</c:v>
                </c:pt>
                <c:pt idx="46">
                  <c:v>9.1094000000000008</c:v>
                </c:pt>
                <c:pt idx="47">
                  <c:v>9.1593999999999998</c:v>
                </c:pt>
                <c:pt idx="48">
                  <c:v>9.2094000000000005</c:v>
                </c:pt>
                <c:pt idx="49">
                  <c:v>9.2593999999999994</c:v>
                </c:pt>
                <c:pt idx="50">
                  <c:v>9.3094000000000001</c:v>
                </c:pt>
                <c:pt idx="51">
                  <c:v>9.3594000000000008</c:v>
                </c:pt>
                <c:pt idx="52">
                  <c:v>9.4093999999999998</c:v>
                </c:pt>
                <c:pt idx="53">
                  <c:v>9.4594000000000005</c:v>
                </c:pt>
                <c:pt idx="54">
                  <c:v>9.5093999999999994</c:v>
                </c:pt>
                <c:pt idx="55">
                  <c:v>9.5594000000000001</c:v>
                </c:pt>
                <c:pt idx="56">
                  <c:v>9.6094000000000008</c:v>
                </c:pt>
                <c:pt idx="57">
                  <c:v>9.6593999999999998</c:v>
                </c:pt>
                <c:pt idx="58">
                  <c:v>9.7094000000000005</c:v>
                </c:pt>
                <c:pt idx="59">
                  <c:v>9.7593999999999994</c:v>
                </c:pt>
                <c:pt idx="60">
                  <c:v>9.8094000000000001</c:v>
                </c:pt>
                <c:pt idx="61">
                  <c:v>9.8594000000000008</c:v>
                </c:pt>
                <c:pt idx="62">
                  <c:v>9.9093999999999998</c:v>
                </c:pt>
                <c:pt idx="63">
                  <c:v>9.9594000000000005</c:v>
                </c:pt>
                <c:pt idx="64">
                  <c:v>10.009</c:v>
                </c:pt>
                <c:pt idx="65">
                  <c:v>10.058999999999999</c:v>
                </c:pt>
                <c:pt idx="66">
                  <c:v>10.109</c:v>
                </c:pt>
                <c:pt idx="67">
                  <c:v>10.159000000000001</c:v>
                </c:pt>
                <c:pt idx="68">
                  <c:v>10.209</c:v>
                </c:pt>
                <c:pt idx="69">
                  <c:v>10.259</c:v>
                </c:pt>
                <c:pt idx="70">
                  <c:v>10.308999999999999</c:v>
                </c:pt>
                <c:pt idx="71">
                  <c:v>10.359</c:v>
                </c:pt>
                <c:pt idx="72">
                  <c:v>10.409000000000001</c:v>
                </c:pt>
                <c:pt idx="73">
                  <c:v>10.459</c:v>
                </c:pt>
                <c:pt idx="74">
                  <c:v>10.509</c:v>
                </c:pt>
                <c:pt idx="75">
                  <c:v>10.558999999999999</c:v>
                </c:pt>
                <c:pt idx="76">
                  <c:v>10.609</c:v>
                </c:pt>
                <c:pt idx="77">
                  <c:v>10.659000000000001</c:v>
                </c:pt>
                <c:pt idx="78">
                  <c:v>10.709</c:v>
                </c:pt>
                <c:pt idx="79">
                  <c:v>10.759</c:v>
                </c:pt>
                <c:pt idx="80">
                  <c:v>10.808999999999999</c:v>
                </c:pt>
                <c:pt idx="81">
                  <c:v>10.859</c:v>
                </c:pt>
                <c:pt idx="82">
                  <c:v>10.909000000000001</c:v>
                </c:pt>
                <c:pt idx="83">
                  <c:v>10.959</c:v>
                </c:pt>
                <c:pt idx="84">
                  <c:v>11.009</c:v>
                </c:pt>
                <c:pt idx="85">
                  <c:v>11.058999999999999</c:v>
                </c:pt>
                <c:pt idx="86">
                  <c:v>11.109</c:v>
                </c:pt>
                <c:pt idx="87">
                  <c:v>11.159000000000001</c:v>
                </c:pt>
                <c:pt idx="88">
                  <c:v>11.209</c:v>
                </c:pt>
                <c:pt idx="89">
                  <c:v>11.259</c:v>
                </c:pt>
                <c:pt idx="90">
                  <c:v>11.308999999999999</c:v>
                </c:pt>
                <c:pt idx="91">
                  <c:v>11.359</c:v>
                </c:pt>
                <c:pt idx="92">
                  <c:v>11.409000000000001</c:v>
                </c:pt>
                <c:pt idx="93">
                  <c:v>11.459</c:v>
                </c:pt>
                <c:pt idx="94">
                  <c:v>11.509</c:v>
                </c:pt>
                <c:pt idx="95">
                  <c:v>11.558999999999999</c:v>
                </c:pt>
                <c:pt idx="96">
                  <c:v>11.609</c:v>
                </c:pt>
                <c:pt idx="97">
                  <c:v>11.659000000000001</c:v>
                </c:pt>
                <c:pt idx="98">
                  <c:v>11.709</c:v>
                </c:pt>
                <c:pt idx="99">
                  <c:v>11.759</c:v>
                </c:pt>
                <c:pt idx="100">
                  <c:v>11.808999999999999</c:v>
                </c:pt>
                <c:pt idx="101">
                  <c:v>11.859</c:v>
                </c:pt>
                <c:pt idx="102">
                  <c:v>11.909000000000001</c:v>
                </c:pt>
                <c:pt idx="103">
                  <c:v>11.959</c:v>
                </c:pt>
                <c:pt idx="104">
                  <c:v>12.009</c:v>
                </c:pt>
                <c:pt idx="105">
                  <c:v>12.058999999999999</c:v>
                </c:pt>
                <c:pt idx="106">
                  <c:v>12.109</c:v>
                </c:pt>
                <c:pt idx="107">
                  <c:v>12.159000000000001</c:v>
                </c:pt>
                <c:pt idx="108">
                  <c:v>12.209</c:v>
                </c:pt>
                <c:pt idx="109">
                  <c:v>12.259</c:v>
                </c:pt>
                <c:pt idx="110">
                  <c:v>12.308999999999999</c:v>
                </c:pt>
                <c:pt idx="111">
                  <c:v>12.359</c:v>
                </c:pt>
                <c:pt idx="112">
                  <c:v>12.409000000000001</c:v>
                </c:pt>
                <c:pt idx="113">
                  <c:v>12.459</c:v>
                </c:pt>
                <c:pt idx="114">
                  <c:v>12.509</c:v>
                </c:pt>
                <c:pt idx="115">
                  <c:v>12.558999999999999</c:v>
                </c:pt>
                <c:pt idx="116">
                  <c:v>12.609</c:v>
                </c:pt>
                <c:pt idx="117">
                  <c:v>12.659000000000001</c:v>
                </c:pt>
                <c:pt idx="118">
                  <c:v>12.709</c:v>
                </c:pt>
                <c:pt idx="119">
                  <c:v>12.759</c:v>
                </c:pt>
                <c:pt idx="120">
                  <c:v>12.808999999999999</c:v>
                </c:pt>
                <c:pt idx="121">
                  <c:v>12.859</c:v>
                </c:pt>
                <c:pt idx="122">
                  <c:v>12.909000000000001</c:v>
                </c:pt>
                <c:pt idx="123">
                  <c:v>12.959</c:v>
                </c:pt>
                <c:pt idx="124">
                  <c:v>13.009</c:v>
                </c:pt>
                <c:pt idx="125">
                  <c:v>13.058999999999999</c:v>
                </c:pt>
                <c:pt idx="126">
                  <c:v>13.109</c:v>
                </c:pt>
                <c:pt idx="127">
                  <c:v>13.159000000000001</c:v>
                </c:pt>
                <c:pt idx="128">
                  <c:v>13.209</c:v>
                </c:pt>
                <c:pt idx="129">
                  <c:v>13.259</c:v>
                </c:pt>
                <c:pt idx="130">
                  <c:v>13.308999999999999</c:v>
                </c:pt>
                <c:pt idx="131">
                  <c:v>13.359</c:v>
                </c:pt>
                <c:pt idx="132">
                  <c:v>13.409000000000001</c:v>
                </c:pt>
                <c:pt idx="133">
                  <c:v>13.459</c:v>
                </c:pt>
                <c:pt idx="134">
                  <c:v>13.509</c:v>
                </c:pt>
                <c:pt idx="135">
                  <c:v>13.558999999999999</c:v>
                </c:pt>
                <c:pt idx="136">
                  <c:v>13.609</c:v>
                </c:pt>
                <c:pt idx="137">
                  <c:v>13.659000000000001</c:v>
                </c:pt>
                <c:pt idx="138">
                  <c:v>13.709</c:v>
                </c:pt>
                <c:pt idx="139">
                  <c:v>13.759</c:v>
                </c:pt>
                <c:pt idx="140">
                  <c:v>13.808999999999999</c:v>
                </c:pt>
                <c:pt idx="141">
                  <c:v>13.859</c:v>
                </c:pt>
                <c:pt idx="142">
                  <c:v>13.909000000000001</c:v>
                </c:pt>
                <c:pt idx="143">
                  <c:v>13.959</c:v>
                </c:pt>
                <c:pt idx="144">
                  <c:v>14.009</c:v>
                </c:pt>
                <c:pt idx="145">
                  <c:v>14.058999999999999</c:v>
                </c:pt>
                <c:pt idx="146">
                  <c:v>14.109</c:v>
                </c:pt>
                <c:pt idx="147">
                  <c:v>14.159000000000001</c:v>
                </c:pt>
                <c:pt idx="148">
                  <c:v>14.209</c:v>
                </c:pt>
                <c:pt idx="149">
                  <c:v>14.259</c:v>
                </c:pt>
                <c:pt idx="150">
                  <c:v>14.308999999999999</c:v>
                </c:pt>
                <c:pt idx="151">
                  <c:v>14.359</c:v>
                </c:pt>
                <c:pt idx="152">
                  <c:v>14.409000000000001</c:v>
                </c:pt>
                <c:pt idx="153">
                  <c:v>14.459</c:v>
                </c:pt>
                <c:pt idx="154">
                  <c:v>14.509</c:v>
                </c:pt>
                <c:pt idx="155">
                  <c:v>14.558999999999999</c:v>
                </c:pt>
                <c:pt idx="156">
                  <c:v>14.609</c:v>
                </c:pt>
                <c:pt idx="157">
                  <c:v>14.659000000000001</c:v>
                </c:pt>
                <c:pt idx="158">
                  <c:v>14.709</c:v>
                </c:pt>
                <c:pt idx="159">
                  <c:v>14.759</c:v>
                </c:pt>
                <c:pt idx="160">
                  <c:v>14.808999999999999</c:v>
                </c:pt>
                <c:pt idx="161">
                  <c:v>14.859</c:v>
                </c:pt>
                <c:pt idx="162">
                  <c:v>14.909000000000001</c:v>
                </c:pt>
                <c:pt idx="163">
                  <c:v>14.959</c:v>
                </c:pt>
                <c:pt idx="164">
                  <c:v>15.009</c:v>
                </c:pt>
                <c:pt idx="165">
                  <c:v>15.058999999999999</c:v>
                </c:pt>
                <c:pt idx="166">
                  <c:v>15.109</c:v>
                </c:pt>
                <c:pt idx="167">
                  <c:v>15.159000000000001</c:v>
                </c:pt>
                <c:pt idx="168">
                  <c:v>15.209</c:v>
                </c:pt>
                <c:pt idx="169">
                  <c:v>15.259</c:v>
                </c:pt>
                <c:pt idx="170">
                  <c:v>15.308999999999999</c:v>
                </c:pt>
                <c:pt idx="171">
                  <c:v>15.359</c:v>
                </c:pt>
                <c:pt idx="172">
                  <c:v>15.409000000000001</c:v>
                </c:pt>
                <c:pt idx="173">
                  <c:v>15.459</c:v>
                </c:pt>
                <c:pt idx="174">
                  <c:v>15.509</c:v>
                </c:pt>
                <c:pt idx="175">
                  <c:v>15.558999999999999</c:v>
                </c:pt>
                <c:pt idx="176">
                  <c:v>15.609</c:v>
                </c:pt>
                <c:pt idx="177">
                  <c:v>15.659000000000001</c:v>
                </c:pt>
                <c:pt idx="178">
                  <c:v>15.709</c:v>
                </c:pt>
                <c:pt idx="179">
                  <c:v>15.759</c:v>
                </c:pt>
                <c:pt idx="180">
                  <c:v>15.808999999999999</c:v>
                </c:pt>
                <c:pt idx="181">
                  <c:v>15.859</c:v>
                </c:pt>
                <c:pt idx="182">
                  <c:v>15.909000000000001</c:v>
                </c:pt>
                <c:pt idx="183">
                  <c:v>15.959</c:v>
                </c:pt>
                <c:pt idx="184">
                  <c:v>16.009</c:v>
                </c:pt>
                <c:pt idx="185">
                  <c:v>16.059000000000001</c:v>
                </c:pt>
                <c:pt idx="186">
                  <c:v>16.109000000000002</c:v>
                </c:pt>
                <c:pt idx="187">
                  <c:v>16.158999999999999</c:v>
                </c:pt>
                <c:pt idx="188">
                  <c:v>16.209</c:v>
                </c:pt>
                <c:pt idx="189">
                  <c:v>16.259</c:v>
                </c:pt>
                <c:pt idx="190">
                  <c:v>16.309000000000001</c:v>
                </c:pt>
                <c:pt idx="191">
                  <c:v>16.359000000000002</c:v>
                </c:pt>
                <c:pt idx="192">
                  <c:v>16.408999999999999</c:v>
                </c:pt>
                <c:pt idx="193">
                  <c:v>16.459</c:v>
                </c:pt>
                <c:pt idx="194">
                  <c:v>16.509</c:v>
                </c:pt>
                <c:pt idx="195">
                  <c:v>16.559000000000001</c:v>
                </c:pt>
                <c:pt idx="196">
                  <c:v>16.609000000000002</c:v>
                </c:pt>
                <c:pt idx="197">
                  <c:v>16.658999999999999</c:v>
                </c:pt>
                <c:pt idx="198">
                  <c:v>16.709</c:v>
                </c:pt>
                <c:pt idx="199">
                  <c:v>16.759</c:v>
                </c:pt>
                <c:pt idx="200">
                  <c:v>16.809000000000001</c:v>
                </c:pt>
                <c:pt idx="201">
                  <c:v>16.859000000000002</c:v>
                </c:pt>
                <c:pt idx="202">
                  <c:v>16.908999999999999</c:v>
                </c:pt>
                <c:pt idx="203">
                  <c:v>16.959</c:v>
                </c:pt>
                <c:pt idx="204">
                  <c:v>17.009</c:v>
                </c:pt>
                <c:pt idx="205">
                  <c:v>17.059000000000001</c:v>
                </c:pt>
                <c:pt idx="206">
                  <c:v>17.109000000000002</c:v>
                </c:pt>
                <c:pt idx="207">
                  <c:v>17.158999999999999</c:v>
                </c:pt>
                <c:pt idx="208">
                  <c:v>17.209</c:v>
                </c:pt>
                <c:pt idx="209">
                  <c:v>17.259</c:v>
                </c:pt>
                <c:pt idx="210">
                  <c:v>17.309000000000001</c:v>
                </c:pt>
                <c:pt idx="211">
                  <c:v>17.359000000000002</c:v>
                </c:pt>
                <c:pt idx="212">
                  <c:v>17.408999999999999</c:v>
                </c:pt>
                <c:pt idx="213">
                  <c:v>17.459</c:v>
                </c:pt>
                <c:pt idx="214">
                  <c:v>17.509</c:v>
                </c:pt>
                <c:pt idx="215">
                  <c:v>17.559000000000001</c:v>
                </c:pt>
                <c:pt idx="216">
                  <c:v>17.609000000000002</c:v>
                </c:pt>
                <c:pt idx="217">
                  <c:v>17.658999999999999</c:v>
                </c:pt>
              </c:numCache>
            </c:numRef>
          </c:xVal>
          <c:yVal>
            <c:numRef>
              <c:f>Rauscher!$F$521:$F$738</c:f>
              <c:numCache>
                <c:formatCode>0.00E+00</c:formatCode>
                <c:ptCount val="218"/>
                <c:pt idx="0">
                  <c:v>0.67199784960688125</c:v>
                </c:pt>
                <c:pt idx="1">
                  <c:v>0.70467197519554647</c:v>
                </c:pt>
                <c:pt idx="2">
                  <c:v>0.73937153419593349</c:v>
                </c:pt>
                <c:pt idx="3">
                  <c:v>0.77333539556105491</c:v>
                </c:pt>
                <c:pt idx="4">
                  <c:v>0.81030710639332304</c:v>
                </c:pt>
                <c:pt idx="5">
                  <c:v>0.85034013605442182</c:v>
                </c:pt>
                <c:pt idx="6">
                  <c:v>0.89309636509779411</c:v>
                </c:pt>
                <c:pt idx="7">
                  <c:v>0.9388789784996715</c:v>
                </c:pt>
                <c:pt idx="8">
                  <c:v>0.98814229249011853</c:v>
                </c:pt>
                <c:pt idx="9">
                  <c:v>1.0408751678411208</c:v>
                </c:pt>
                <c:pt idx="10">
                  <c:v>1.0973936899862826</c:v>
                </c:pt>
                <c:pt idx="11">
                  <c:v>1.1572868566931684</c:v>
                </c:pt>
                <c:pt idx="12">
                  <c:v>1.2210012210012211</c:v>
                </c:pt>
                <c:pt idx="13">
                  <c:v>1.2892080395013343</c:v>
                </c:pt>
                <c:pt idx="14">
                  <c:v>1.3624349437314369</c:v>
                </c:pt>
                <c:pt idx="15">
                  <c:v>1.4390559792775939</c:v>
                </c:pt>
                <c:pt idx="16">
                  <c:v>1.5206350171831757</c:v>
                </c:pt>
                <c:pt idx="17">
                  <c:v>1.608104848436118</c:v>
                </c:pt>
                <c:pt idx="18">
                  <c:v>1.7001309100800761</c:v>
                </c:pt>
                <c:pt idx="19">
                  <c:v>1.7988523322120487</c:v>
                </c:pt>
                <c:pt idx="20">
                  <c:v>1.9024789300458496</c:v>
                </c:pt>
                <c:pt idx="21">
                  <c:v>2.0121938950037226</c:v>
                </c:pt>
                <c:pt idx="22">
                  <c:v>2.130152305889871</c:v>
                </c:pt>
                <c:pt idx="23">
                  <c:v>2.2545372562281591</c:v>
                </c:pt>
                <c:pt idx="24">
                  <c:v>2.3850979082691346</c:v>
                </c:pt>
                <c:pt idx="25">
                  <c:v>2.5245512610133547</c:v>
                </c:pt>
                <c:pt idx="26">
                  <c:v>2.6704408897909042</c:v>
                </c:pt>
                <c:pt idx="27">
                  <c:v>2.8270149549091115</c:v>
                </c:pt>
                <c:pt idx="28">
                  <c:v>2.9937430769691344</c:v>
                </c:pt>
                <c:pt idx="29">
                  <c:v>3.1697730442500318</c:v>
                </c:pt>
                <c:pt idx="30">
                  <c:v>3.3501959864652084</c:v>
                </c:pt>
                <c:pt idx="31">
                  <c:v>3.5453449620648092</c:v>
                </c:pt>
                <c:pt idx="32">
                  <c:v>3.7524860219895682</c:v>
                </c:pt>
                <c:pt idx="33">
                  <c:v>3.972983710766786</c:v>
                </c:pt>
                <c:pt idx="34">
                  <c:v>4.2036235234772379</c:v>
                </c:pt>
                <c:pt idx="35">
                  <c:v>4.4460252534234392</c:v>
                </c:pt>
                <c:pt idx="36">
                  <c:v>4.7014574518100609</c:v>
                </c:pt>
                <c:pt idx="37">
                  <c:v>4.9805757545572273</c:v>
                </c:pt>
                <c:pt idx="38">
                  <c:v>5.2687038988408856</c:v>
                </c:pt>
                <c:pt idx="39">
                  <c:v>5.5738253163145872</c:v>
                </c:pt>
                <c:pt idx="40">
                  <c:v>5.8910162002945503</c:v>
                </c:pt>
                <c:pt idx="41">
                  <c:v>6.2254871443690467</c:v>
                </c:pt>
                <c:pt idx="42">
                  <c:v>6.5906544519870822</c:v>
                </c:pt>
                <c:pt idx="43">
                  <c:v>6.9647583228861949</c:v>
                </c:pt>
                <c:pt idx="44">
                  <c:v>7.3637702503681881</c:v>
                </c:pt>
                <c:pt idx="45">
                  <c:v>7.7766544832413089</c:v>
                </c:pt>
                <c:pt idx="46">
                  <c:v>8.2297753271335683</c:v>
                </c:pt>
                <c:pt idx="47">
                  <c:v>8.6880973066898353</c:v>
                </c:pt>
                <c:pt idx="48">
                  <c:v>9.1920213254894758</c:v>
                </c:pt>
                <c:pt idx="49">
                  <c:v>9.7040271712760795</c:v>
                </c:pt>
                <c:pt idx="50">
                  <c:v>10.251678712389152</c:v>
                </c:pt>
                <c:pt idx="51">
                  <c:v>10.839520893176521</c:v>
                </c:pt>
                <c:pt idx="52">
                  <c:v>11.431576300056015</c:v>
                </c:pt>
                <c:pt idx="53">
                  <c:v>12.086637014117191</c:v>
                </c:pt>
                <c:pt idx="54">
                  <c:v>12.743723716069836</c:v>
                </c:pt>
                <c:pt idx="55">
                  <c:v>13.436706394528573</c:v>
                </c:pt>
                <c:pt idx="56">
                  <c:v>14.207774494203228</c:v>
                </c:pt>
                <c:pt idx="57">
                  <c:v>14.985089835613564</c:v>
                </c:pt>
                <c:pt idx="58">
                  <c:v>15.831552283701416</c:v>
                </c:pt>
                <c:pt idx="59">
                  <c:v>16.660835374285668</c:v>
                </c:pt>
                <c:pt idx="60">
                  <c:v>17.603154485283763</c:v>
                </c:pt>
                <c:pt idx="61">
                  <c:v>18.529155626378106</c:v>
                </c:pt>
                <c:pt idx="62">
                  <c:v>19.578667084344897</c:v>
                </c:pt>
                <c:pt idx="63">
                  <c:v>20.673544065659176</c:v>
                </c:pt>
                <c:pt idx="64">
                  <c:v>21.780798048440495</c:v>
                </c:pt>
                <c:pt idx="65">
                  <c:v>22.988505747126439</c:v>
                </c:pt>
                <c:pt idx="66">
                  <c:v>24.169184290030209</c:v>
                </c:pt>
                <c:pt idx="67">
                  <c:v>25.504998979800042</c:v>
                </c:pt>
                <c:pt idx="68">
                  <c:v>26.821875922001986</c:v>
                </c:pt>
                <c:pt idx="69">
                  <c:v>28.303755908409045</c:v>
                </c:pt>
                <c:pt idx="70">
                  <c:v>29.855202268995374</c:v>
                </c:pt>
                <c:pt idx="71">
                  <c:v>31.401117879796523</c:v>
                </c:pt>
                <c:pt idx="72">
                  <c:v>33.099430689792136</c:v>
                </c:pt>
                <c:pt idx="73">
                  <c:v>34.743937182961574</c:v>
                </c:pt>
                <c:pt idx="74">
                  <c:v>36.63808895727999</c:v>
                </c:pt>
                <c:pt idx="75">
                  <c:v>38.611529402679643</c:v>
                </c:pt>
                <c:pt idx="76">
                  <c:v>40.556434278298255</c:v>
                </c:pt>
                <c:pt idx="77">
                  <c:v>42.738695615009831</c:v>
                </c:pt>
                <c:pt idx="78">
                  <c:v>44.865180133698239</c:v>
                </c:pt>
                <c:pt idx="79">
                  <c:v>47.261212722718462</c:v>
                </c:pt>
                <c:pt idx="80">
                  <c:v>49.768576121037178</c:v>
                </c:pt>
                <c:pt idx="81">
                  <c:v>52.148518982060914</c:v>
                </c:pt>
                <c:pt idx="82">
                  <c:v>54.914881933003841</c:v>
                </c:pt>
                <c:pt idx="83">
                  <c:v>57.810151462596828</c:v>
                </c:pt>
                <c:pt idx="84">
                  <c:v>60.646491600460912</c:v>
                </c:pt>
                <c:pt idx="85">
                  <c:v>63.81620931716656</c:v>
                </c:pt>
                <c:pt idx="86">
                  <c:v>67.12760958582264</c:v>
                </c:pt>
                <c:pt idx="87">
                  <c:v>70.298769771528995</c:v>
                </c:pt>
                <c:pt idx="88">
                  <c:v>73.948088441913768</c:v>
                </c:pt>
                <c:pt idx="89">
                  <c:v>77.754451442345086</c:v>
                </c:pt>
                <c:pt idx="90">
                  <c:v>81.347108110306678</c:v>
                </c:pt>
                <c:pt idx="91">
                  <c:v>85.543199315654405</c:v>
                </c:pt>
                <c:pt idx="92">
                  <c:v>89.928057553956833</c:v>
                </c:pt>
                <c:pt idx="93">
                  <c:v>94.232943837165479</c:v>
                </c:pt>
                <c:pt idx="94">
                  <c:v>99.009900990099013</c:v>
                </c:pt>
                <c:pt idx="95">
                  <c:v>104.00199683833928</c:v>
                </c:pt>
                <c:pt idx="96">
                  <c:v>109.18460933746779</c:v>
                </c:pt>
                <c:pt idx="97">
                  <c:v>114.08232180341334</c:v>
                </c:pt>
                <c:pt idx="98">
                  <c:v>119.80352222355337</c:v>
                </c:pt>
                <c:pt idx="99">
                  <c:v>125.74662055957246</c:v>
                </c:pt>
                <c:pt idx="100">
                  <c:v>131.4423165393867</c:v>
                </c:pt>
                <c:pt idx="101">
                  <c:v>137.98051715097827</c:v>
                </c:pt>
                <c:pt idx="102">
                  <c:v>144.77227321423402</c:v>
                </c:pt>
                <c:pt idx="103">
                  <c:v>151.84875863639814</c:v>
                </c:pt>
                <c:pt idx="104">
                  <c:v>158.70496746548167</c:v>
                </c:pt>
                <c:pt idx="105">
                  <c:v>166.41150236304333</c:v>
                </c:pt>
                <c:pt idx="106">
                  <c:v>174.44091686145902</c:v>
                </c:pt>
                <c:pt idx="107">
                  <c:v>182.80533060344041</c:v>
                </c:pt>
                <c:pt idx="108">
                  <c:v>190.65413433490306</c:v>
                </c:pt>
                <c:pt idx="109">
                  <c:v>199.84811543227147</c:v>
                </c:pt>
                <c:pt idx="110">
                  <c:v>209.42408376963351</c:v>
                </c:pt>
                <c:pt idx="111">
                  <c:v>218.7752958935877</c:v>
                </c:pt>
                <c:pt idx="112">
                  <c:v>229.1580732389202</c:v>
                </c:pt>
                <c:pt idx="113">
                  <c:v>239.96352554411732</c:v>
                </c:pt>
                <c:pt idx="114">
                  <c:v>251.17423956998968</c:v>
                </c:pt>
                <c:pt idx="115">
                  <c:v>261.63627325292379</c:v>
                </c:pt>
                <c:pt idx="116">
                  <c:v>273.92007012353793</c:v>
                </c:pt>
                <c:pt idx="117">
                  <c:v>286.65615594094885</c:v>
                </c:pt>
                <c:pt idx="118">
                  <c:v>299.90403071017278</c:v>
                </c:pt>
                <c:pt idx="119">
                  <c:v>312.32431757136612</c:v>
                </c:pt>
                <c:pt idx="120">
                  <c:v>326.76534980230696</c:v>
                </c:pt>
                <c:pt idx="121">
                  <c:v>341.77518028640759</c:v>
                </c:pt>
                <c:pt idx="122">
                  <c:v>357.38536864300778</c:v>
                </c:pt>
                <c:pt idx="123">
                  <c:v>373.55248412401943</c:v>
                </c:pt>
                <c:pt idx="124">
                  <c:v>389.4080996884735</c:v>
                </c:pt>
                <c:pt idx="125">
                  <c:v>406.93415805322695</c:v>
                </c:pt>
                <c:pt idx="126">
                  <c:v>425.07970244420829</c:v>
                </c:pt>
                <c:pt idx="127">
                  <c:v>443.95116537180905</c:v>
                </c:pt>
                <c:pt idx="128">
                  <c:v>461.36101499423296</c:v>
                </c:pt>
                <c:pt idx="129">
                  <c:v>481.9509373945732</c:v>
                </c:pt>
                <c:pt idx="130">
                  <c:v>503.32192470304005</c:v>
                </c:pt>
                <c:pt idx="131">
                  <c:v>525.51368963161497</c:v>
                </c:pt>
                <c:pt idx="132">
                  <c:v>548.51626350721301</c:v>
                </c:pt>
                <c:pt idx="133">
                  <c:v>571.06961338587178</c:v>
                </c:pt>
                <c:pt idx="134">
                  <c:v>595.91204338239675</c:v>
                </c:pt>
                <c:pt idx="135">
                  <c:v>621.6199415677255</c:v>
                </c:pt>
                <c:pt idx="136">
                  <c:v>648.29821717990274</c:v>
                </c:pt>
                <c:pt idx="137">
                  <c:v>673.62748400134728</c:v>
                </c:pt>
                <c:pt idx="138">
                  <c:v>702.49385317878466</c:v>
                </c:pt>
                <c:pt idx="139">
                  <c:v>732.43975683000065</c:v>
                </c:pt>
                <c:pt idx="140">
                  <c:v>763.47533974652617</c:v>
                </c:pt>
                <c:pt idx="141">
                  <c:v>795.60824250139228</c:v>
                </c:pt>
                <c:pt idx="142">
                  <c:v>825.49116724451039</c:v>
                </c:pt>
                <c:pt idx="143">
                  <c:v>860.51114361930991</c:v>
                </c:pt>
                <c:pt idx="144">
                  <c:v>896.700143472023</c:v>
                </c:pt>
                <c:pt idx="145">
                  <c:v>934.14292386735167</c:v>
                </c:pt>
                <c:pt idx="146">
                  <c:v>973.04660893256778</c:v>
                </c:pt>
                <c:pt idx="147">
                  <c:v>1012.1867282076198</c:v>
                </c:pt>
                <c:pt idx="148">
                  <c:v>1053.6630596267926</c:v>
                </c:pt>
                <c:pt idx="149">
                  <c:v>1096.6595749347487</c:v>
                </c:pt>
                <c:pt idx="150">
                  <c:v>1141.0705523922543</c:v>
                </c:pt>
                <c:pt idx="151">
                  <c:v>1187.0845204178538</c:v>
                </c:pt>
                <c:pt idx="152">
                  <c:v>1229.8005263546254</c:v>
                </c:pt>
                <c:pt idx="153">
                  <c:v>1279.6232789066898</c:v>
                </c:pt>
                <c:pt idx="154">
                  <c:v>1331.2565730793297</c:v>
                </c:pt>
                <c:pt idx="155">
                  <c:v>1384.7538600013847</c:v>
                </c:pt>
                <c:pt idx="156">
                  <c:v>1439.9677447225181</c:v>
                </c:pt>
                <c:pt idx="157">
                  <c:v>1493.763537232056</c:v>
                </c:pt>
                <c:pt idx="158">
                  <c:v>1553.1809145129225</c:v>
                </c:pt>
                <c:pt idx="159">
                  <c:v>1614.4916772954034</c:v>
                </c:pt>
                <c:pt idx="160">
                  <c:v>1677.9931202282069</c:v>
                </c:pt>
                <c:pt idx="161">
                  <c:v>1743.7399734951523</c:v>
                </c:pt>
                <c:pt idx="162">
                  <c:v>1811.5613847575225</c:v>
                </c:pt>
                <c:pt idx="163">
                  <c:v>1878.7104531449613</c:v>
                </c:pt>
                <c:pt idx="164">
                  <c:v>1951.3337366089722</c:v>
                </c:pt>
                <c:pt idx="165">
                  <c:v>2026.260333927703</c:v>
                </c:pt>
                <c:pt idx="166">
                  <c:v>2103.7573105566544</c:v>
                </c:pt>
                <c:pt idx="167">
                  <c:v>2183.9783349349177</c:v>
                </c:pt>
                <c:pt idx="168">
                  <c:v>2266.6999115987032</c:v>
                </c:pt>
                <c:pt idx="169">
                  <c:v>2344.5559411047548</c:v>
                </c:pt>
                <c:pt idx="170">
                  <c:v>2434.037581540259</c:v>
                </c:pt>
                <c:pt idx="171">
                  <c:v>2526.2732417138236</c:v>
                </c:pt>
                <c:pt idx="172">
                  <c:v>2621.7130272920326</c:v>
                </c:pt>
                <c:pt idx="173">
                  <c:v>2720.4962185102563</c:v>
                </c:pt>
                <c:pt idx="174">
                  <c:v>2823.0245885441664</c:v>
                </c:pt>
                <c:pt idx="175">
                  <c:v>2927.4004683840749</c:v>
                </c:pt>
                <c:pt idx="176">
                  <c:v>3035.3619669145546</c:v>
                </c:pt>
                <c:pt idx="177">
                  <c:v>3146.6331025802388</c:v>
                </c:pt>
                <c:pt idx="178">
                  <c:v>3261.5786040443572</c:v>
                </c:pt>
                <c:pt idx="179">
                  <c:v>3380.4340477317287</c:v>
                </c:pt>
                <c:pt idx="180">
                  <c:v>3494.6706272933779</c:v>
                </c:pt>
                <c:pt idx="181">
                  <c:v>3621.7449567201479</c:v>
                </c:pt>
                <c:pt idx="182">
                  <c:v>3752.9085040906702</c:v>
                </c:pt>
                <c:pt idx="183">
                  <c:v>3888.4784383870597</c:v>
                </c:pt>
                <c:pt idx="184">
                  <c:v>4028.684231729917</c:v>
                </c:pt>
                <c:pt idx="185">
                  <c:v>4173.6227045075129</c:v>
                </c:pt>
                <c:pt idx="186">
                  <c:v>4323.2026285071979</c:v>
                </c:pt>
                <c:pt idx="187">
                  <c:v>4468.474909513383</c:v>
                </c:pt>
                <c:pt idx="188">
                  <c:v>4628.9867148081285</c:v>
                </c:pt>
                <c:pt idx="189">
                  <c:v>4794.7832757959341</c:v>
                </c:pt>
                <c:pt idx="190">
                  <c:v>4966.2296384584824</c:v>
                </c:pt>
                <c:pt idx="191">
                  <c:v>5143.2392120557524</c:v>
                </c:pt>
                <c:pt idx="192">
                  <c:v>5326.2316910785612</c:v>
                </c:pt>
                <c:pt idx="193">
                  <c:v>5521.8111540585305</c:v>
                </c:pt>
                <c:pt idx="194">
                  <c:v>5714.9388501543035</c:v>
                </c:pt>
                <c:pt idx="195">
                  <c:v>5914.3600662408326</c:v>
                </c:pt>
                <c:pt idx="196">
                  <c:v>6120.7002081038072</c:v>
                </c:pt>
                <c:pt idx="197">
                  <c:v>6333.5233390335043</c:v>
                </c:pt>
                <c:pt idx="198">
                  <c:v>6553.5094042859955</c:v>
                </c:pt>
                <c:pt idx="199">
                  <c:v>6767.2734655207414</c:v>
                </c:pt>
                <c:pt idx="200">
                  <c:v>7002.3107625516423</c:v>
                </c:pt>
                <c:pt idx="201">
                  <c:v>7244.8018546692747</c:v>
                </c:pt>
                <c:pt idx="202">
                  <c:v>7495.6899782624987</c:v>
                </c:pt>
                <c:pt idx="203">
                  <c:v>7754.9437766576202</c:v>
                </c:pt>
                <c:pt idx="204">
                  <c:v>8022.4628961091057</c:v>
                </c:pt>
                <c:pt idx="205">
                  <c:v>8298.7551867219918</c:v>
                </c:pt>
                <c:pt idx="206">
                  <c:v>8585.9019489997427</c:v>
                </c:pt>
                <c:pt idx="207">
                  <c:v>8878.6291396608358</c:v>
                </c:pt>
                <c:pt idx="208">
                  <c:v>9181.0503121557103</c:v>
                </c:pt>
                <c:pt idx="209">
                  <c:v>9493.0700588570344</c:v>
                </c:pt>
                <c:pt idx="210">
                  <c:v>9815.4691794267765</c:v>
                </c:pt>
                <c:pt idx="211">
                  <c:v>10148.678134672959</c:v>
                </c:pt>
                <c:pt idx="212">
                  <c:v>10492.518834071307</c:v>
                </c:pt>
                <c:pt idx="213">
                  <c:v>10859.885754001867</c:v>
                </c:pt>
                <c:pt idx="214">
                  <c:v>11222.840725444425</c:v>
                </c:pt>
                <c:pt idx="215">
                  <c:v>11597.564511452596</c:v>
                </c:pt>
                <c:pt idx="216">
                  <c:v>11984.372378418542</c:v>
                </c:pt>
                <c:pt idx="217">
                  <c:v>12383.594214384782</c:v>
                </c:pt>
              </c:numCache>
            </c:numRef>
          </c:yVal>
          <c:smooth val="1"/>
          <c:extLst>
            <c:ext xmlns:c16="http://schemas.microsoft.com/office/drawing/2014/chart" uri="{C3380CC4-5D6E-409C-BE32-E72D297353CC}">
              <c16:uniqueId val="{00000000-2990-46BA-954B-0A848B8F560C}"/>
            </c:ext>
          </c:extLst>
        </c:ser>
        <c:ser>
          <c:idx val="0"/>
          <c:order val="1"/>
          <c:tx>
            <c:strRef>
              <c:f>Rauscher!$H$739</c:f>
              <c:strCache>
                <c:ptCount val="1"/>
                <c:pt idx="0">
                  <c:v>1+</c:v>
                </c:pt>
              </c:strCache>
            </c:strRef>
          </c:tx>
          <c:spPr>
            <a:ln>
              <a:solidFill>
                <a:srgbClr val="FF0000"/>
              </a:solidFill>
            </a:ln>
          </c:spPr>
          <c:marker>
            <c:symbol val="none"/>
          </c:marker>
          <c:xVal>
            <c:numRef>
              <c:f>Rauscher!$I$739:$I$1038</c:f>
              <c:numCache>
                <c:formatCode>General</c:formatCode>
                <c:ptCount val="300"/>
                <c:pt idx="0">
                  <c:v>2.7094</c:v>
                </c:pt>
                <c:pt idx="1">
                  <c:v>2.7593999999999999</c:v>
                </c:pt>
                <c:pt idx="2">
                  <c:v>2.8094000000000001</c:v>
                </c:pt>
                <c:pt idx="3">
                  <c:v>2.8593999999999999</c:v>
                </c:pt>
                <c:pt idx="4">
                  <c:v>2.9094000000000002</c:v>
                </c:pt>
                <c:pt idx="5">
                  <c:v>2.9594</c:v>
                </c:pt>
                <c:pt idx="6">
                  <c:v>3.0093999999999999</c:v>
                </c:pt>
                <c:pt idx="7">
                  <c:v>3.0594000000000001</c:v>
                </c:pt>
                <c:pt idx="8">
                  <c:v>3.1093999999999999</c:v>
                </c:pt>
                <c:pt idx="9">
                  <c:v>3.1594000000000002</c:v>
                </c:pt>
                <c:pt idx="10">
                  <c:v>3.2094</c:v>
                </c:pt>
                <c:pt idx="11">
                  <c:v>3.2593999999999999</c:v>
                </c:pt>
                <c:pt idx="12">
                  <c:v>3.3094000000000001</c:v>
                </c:pt>
                <c:pt idx="13">
                  <c:v>3.3593999999999999</c:v>
                </c:pt>
                <c:pt idx="14">
                  <c:v>3.4094000000000002</c:v>
                </c:pt>
                <c:pt idx="15">
                  <c:v>3.4594</c:v>
                </c:pt>
                <c:pt idx="16">
                  <c:v>3.5093999999999999</c:v>
                </c:pt>
                <c:pt idx="17">
                  <c:v>3.5594000000000001</c:v>
                </c:pt>
                <c:pt idx="18">
                  <c:v>3.6093999999999999</c:v>
                </c:pt>
                <c:pt idx="19">
                  <c:v>3.6594000000000002</c:v>
                </c:pt>
                <c:pt idx="20">
                  <c:v>3.7094</c:v>
                </c:pt>
                <c:pt idx="21">
                  <c:v>3.7593999999999999</c:v>
                </c:pt>
                <c:pt idx="22">
                  <c:v>3.8094000000000001</c:v>
                </c:pt>
                <c:pt idx="23">
                  <c:v>3.8593999999999999</c:v>
                </c:pt>
                <c:pt idx="24">
                  <c:v>3.9094000000000002</c:v>
                </c:pt>
                <c:pt idx="25">
                  <c:v>3.9594</c:v>
                </c:pt>
                <c:pt idx="26">
                  <c:v>4.0094000000000003</c:v>
                </c:pt>
                <c:pt idx="27">
                  <c:v>4.0594000000000001</c:v>
                </c:pt>
                <c:pt idx="28">
                  <c:v>4.1093999999999999</c:v>
                </c:pt>
                <c:pt idx="29">
                  <c:v>4.1593999999999998</c:v>
                </c:pt>
                <c:pt idx="30">
                  <c:v>4.2093999999999996</c:v>
                </c:pt>
                <c:pt idx="31">
                  <c:v>4.2594000000000003</c:v>
                </c:pt>
                <c:pt idx="32">
                  <c:v>4.3094000000000001</c:v>
                </c:pt>
                <c:pt idx="33">
                  <c:v>4.3593999999999999</c:v>
                </c:pt>
                <c:pt idx="34">
                  <c:v>4.4093999999999998</c:v>
                </c:pt>
                <c:pt idx="35">
                  <c:v>4.4593999999999996</c:v>
                </c:pt>
                <c:pt idx="36">
                  <c:v>4.5094000000000003</c:v>
                </c:pt>
                <c:pt idx="37">
                  <c:v>4.5594000000000001</c:v>
                </c:pt>
                <c:pt idx="38">
                  <c:v>4.6093999999999999</c:v>
                </c:pt>
                <c:pt idx="39">
                  <c:v>4.6593999999999998</c:v>
                </c:pt>
                <c:pt idx="40">
                  <c:v>4.7093999999999996</c:v>
                </c:pt>
                <c:pt idx="41">
                  <c:v>4.7594000000000003</c:v>
                </c:pt>
                <c:pt idx="42">
                  <c:v>4.8094000000000001</c:v>
                </c:pt>
                <c:pt idx="43">
                  <c:v>4.8593999999999999</c:v>
                </c:pt>
                <c:pt idx="44">
                  <c:v>4.9093999999999998</c:v>
                </c:pt>
                <c:pt idx="45">
                  <c:v>4.9593999999999996</c:v>
                </c:pt>
                <c:pt idx="46">
                  <c:v>5.0094000000000003</c:v>
                </c:pt>
                <c:pt idx="47">
                  <c:v>5.0594000000000001</c:v>
                </c:pt>
                <c:pt idx="48">
                  <c:v>5.1093999999999999</c:v>
                </c:pt>
                <c:pt idx="49">
                  <c:v>5.1593999999999998</c:v>
                </c:pt>
                <c:pt idx="50">
                  <c:v>5.2093999999999996</c:v>
                </c:pt>
                <c:pt idx="51">
                  <c:v>5.2594000000000003</c:v>
                </c:pt>
                <c:pt idx="52">
                  <c:v>5.3094000000000001</c:v>
                </c:pt>
                <c:pt idx="53">
                  <c:v>5.3593999999999999</c:v>
                </c:pt>
                <c:pt idx="54">
                  <c:v>5.4093999999999998</c:v>
                </c:pt>
                <c:pt idx="55">
                  <c:v>5.4593999999999996</c:v>
                </c:pt>
                <c:pt idx="56">
                  <c:v>5.5094000000000003</c:v>
                </c:pt>
                <c:pt idx="57">
                  <c:v>5.5594000000000001</c:v>
                </c:pt>
                <c:pt idx="58">
                  <c:v>5.6093999999999999</c:v>
                </c:pt>
                <c:pt idx="59">
                  <c:v>5.6593999999999998</c:v>
                </c:pt>
                <c:pt idx="60">
                  <c:v>5.7093999999999996</c:v>
                </c:pt>
                <c:pt idx="61">
                  <c:v>5.7594000000000003</c:v>
                </c:pt>
                <c:pt idx="62">
                  <c:v>5.8094000000000001</c:v>
                </c:pt>
                <c:pt idx="63">
                  <c:v>5.8593999999999999</c:v>
                </c:pt>
                <c:pt idx="64">
                  <c:v>5.9093999999999998</c:v>
                </c:pt>
                <c:pt idx="65">
                  <c:v>5.9593999999999996</c:v>
                </c:pt>
                <c:pt idx="66">
                  <c:v>6.0094000000000003</c:v>
                </c:pt>
                <c:pt idx="67">
                  <c:v>6.0594000000000001</c:v>
                </c:pt>
                <c:pt idx="68">
                  <c:v>6.1093999999999999</c:v>
                </c:pt>
                <c:pt idx="69">
                  <c:v>6.1593999999999998</c:v>
                </c:pt>
                <c:pt idx="70">
                  <c:v>6.2093999999999996</c:v>
                </c:pt>
                <c:pt idx="71">
                  <c:v>6.2594000000000003</c:v>
                </c:pt>
                <c:pt idx="72">
                  <c:v>6.3094000000000001</c:v>
                </c:pt>
                <c:pt idx="73">
                  <c:v>6.3593999999999999</c:v>
                </c:pt>
                <c:pt idx="74">
                  <c:v>6.4093999999999998</c:v>
                </c:pt>
                <c:pt idx="75">
                  <c:v>6.4593999999999996</c:v>
                </c:pt>
                <c:pt idx="76">
                  <c:v>6.5094000000000003</c:v>
                </c:pt>
                <c:pt idx="77">
                  <c:v>6.5594000000000001</c:v>
                </c:pt>
                <c:pt idx="78">
                  <c:v>6.6093999999999999</c:v>
                </c:pt>
                <c:pt idx="79">
                  <c:v>6.6593999999999998</c:v>
                </c:pt>
                <c:pt idx="80">
                  <c:v>6.7093999999999996</c:v>
                </c:pt>
                <c:pt idx="81">
                  <c:v>6.7594000000000003</c:v>
                </c:pt>
                <c:pt idx="82">
                  <c:v>6.8094000000000001</c:v>
                </c:pt>
                <c:pt idx="83">
                  <c:v>6.8593999999999999</c:v>
                </c:pt>
                <c:pt idx="84">
                  <c:v>6.9093999999999998</c:v>
                </c:pt>
                <c:pt idx="85">
                  <c:v>6.9593999999999996</c:v>
                </c:pt>
                <c:pt idx="86">
                  <c:v>7.0094000000000003</c:v>
                </c:pt>
                <c:pt idx="87">
                  <c:v>7.0594000000000001</c:v>
                </c:pt>
                <c:pt idx="88">
                  <c:v>7.1093999999999999</c:v>
                </c:pt>
                <c:pt idx="89">
                  <c:v>7.1593999999999998</c:v>
                </c:pt>
                <c:pt idx="90">
                  <c:v>7.2093999999999996</c:v>
                </c:pt>
                <c:pt idx="91">
                  <c:v>7.2594000000000003</c:v>
                </c:pt>
                <c:pt idx="92">
                  <c:v>7.3094000000000001</c:v>
                </c:pt>
                <c:pt idx="93">
                  <c:v>7.3593999999999999</c:v>
                </c:pt>
                <c:pt idx="94">
                  <c:v>7.4093999999999998</c:v>
                </c:pt>
                <c:pt idx="95">
                  <c:v>7.4593999999999996</c:v>
                </c:pt>
                <c:pt idx="96">
                  <c:v>7.5094000000000003</c:v>
                </c:pt>
                <c:pt idx="97">
                  <c:v>7.5594000000000001</c:v>
                </c:pt>
                <c:pt idx="98">
                  <c:v>7.6093999999999999</c:v>
                </c:pt>
                <c:pt idx="99">
                  <c:v>7.6593999999999998</c:v>
                </c:pt>
                <c:pt idx="100">
                  <c:v>7.7093999999999996</c:v>
                </c:pt>
                <c:pt idx="101">
                  <c:v>7.7594000000000003</c:v>
                </c:pt>
                <c:pt idx="102">
                  <c:v>7.8094000000000001</c:v>
                </c:pt>
                <c:pt idx="103">
                  <c:v>7.8593999999999999</c:v>
                </c:pt>
                <c:pt idx="104">
                  <c:v>7.9093999999999998</c:v>
                </c:pt>
                <c:pt idx="105">
                  <c:v>7.9593999999999996</c:v>
                </c:pt>
                <c:pt idx="106">
                  <c:v>8.0093999999999994</c:v>
                </c:pt>
                <c:pt idx="107">
                  <c:v>8.0594000000000001</c:v>
                </c:pt>
                <c:pt idx="108">
                  <c:v>8.1094000000000008</c:v>
                </c:pt>
                <c:pt idx="109">
                  <c:v>8.1593999999999998</c:v>
                </c:pt>
                <c:pt idx="110">
                  <c:v>8.2094000000000005</c:v>
                </c:pt>
                <c:pt idx="111">
                  <c:v>8.2593999999999994</c:v>
                </c:pt>
                <c:pt idx="112">
                  <c:v>8.3094000000000001</c:v>
                </c:pt>
                <c:pt idx="113">
                  <c:v>8.3594000000000008</c:v>
                </c:pt>
                <c:pt idx="114">
                  <c:v>8.4093999999999998</c:v>
                </c:pt>
                <c:pt idx="115">
                  <c:v>8.4594000000000005</c:v>
                </c:pt>
                <c:pt idx="116">
                  <c:v>8.5093999999999994</c:v>
                </c:pt>
                <c:pt idx="117">
                  <c:v>8.5594000000000001</c:v>
                </c:pt>
                <c:pt idx="118">
                  <c:v>8.6094000000000008</c:v>
                </c:pt>
                <c:pt idx="119">
                  <c:v>8.6593999999999998</c:v>
                </c:pt>
                <c:pt idx="120">
                  <c:v>8.7094000000000005</c:v>
                </c:pt>
                <c:pt idx="121">
                  <c:v>8.7593999999999994</c:v>
                </c:pt>
                <c:pt idx="122">
                  <c:v>8.8094000000000001</c:v>
                </c:pt>
                <c:pt idx="123">
                  <c:v>8.8594000000000008</c:v>
                </c:pt>
                <c:pt idx="124">
                  <c:v>8.9093999999999998</c:v>
                </c:pt>
                <c:pt idx="125">
                  <c:v>8.9594000000000005</c:v>
                </c:pt>
                <c:pt idx="126">
                  <c:v>9.0093999999999994</c:v>
                </c:pt>
                <c:pt idx="127">
                  <c:v>9.0594000000000001</c:v>
                </c:pt>
                <c:pt idx="128">
                  <c:v>9.1094000000000008</c:v>
                </c:pt>
                <c:pt idx="129">
                  <c:v>9.1593999999999998</c:v>
                </c:pt>
                <c:pt idx="130">
                  <c:v>9.2094000000000005</c:v>
                </c:pt>
                <c:pt idx="131">
                  <c:v>9.2593999999999994</c:v>
                </c:pt>
                <c:pt idx="132">
                  <c:v>9.3094000000000001</c:v>
                </c:pt>
                <c:pt idx="133">
                  <c:v>9.3594000000000008</c:v>
                </c:pt>
                <c:pt idx="134">
                  <c:v>9.4093999999999998</c:v>
                </c:pt>
                <c:pt idx="135">
                  <c:v>9.4594000000000005</c:v>
                </c:pt>
                <c:pt idx="136">
                  <c:v>9.5093999999999994</c:v>
                </c:pt>
                <c:pt idx="137">
                  <c:v>9.5594000000000001</c:v>
                </c:pt>
                <c:pt idx="138">
                  <c:v>9.6094000000000008</c:v>
                </c:pt>
                <c:pt idx="139">
                  <c:v>9.6593999999999998</c:v>
                </c:pt>
                <c:pt idx="140">
                  <c:v>9.7094000000000005</c:v>
                </c:pt>
                <c:pt idx="141">
                  <c:v>9.7593999999999994</c:v>
                </c:pt>
                <c:pt idx="142">
                  <c:v>9.8094000000000001</c:v>
                </c:pt>
                <c:pt idx="143">
                  <c:v>9.8594000000000008</c:v>
                </c:pt>
                <c:pt idx="144">
                  <c:v>9.9093999999999998</c:v>
                </c:pt>
                <c:pt idx="145">
                  <c:v>9.9594000000000005</c:v>
                </c:pt>
                <c:pt idx="146">
                  <c:v>10.009</c:v>
                </c:pt>
                <c:pt idx="147">
                  <c:v>10.058999999999999</c:v>
                </c:pt>
                <c:pt idx="148">
                  <c:v>10.109</c:v>
                </c:pt>
                <c:pt idx="149">
                  <c:v>10.159000000000001</c:v>
                </c:pt>
                <c:pt idx="150">
                  <c:v>10.209</c:v>
                </c:pt>
                <c:pt idx="151">
                  <c:v>10.259</c:v>
                </c:pt>
                <c:pt idx="152">
                  <c:v>10.308999999999999</c:v>
                </c:pt>
                <c:pt idx="153">
                  <c:v>10.359</c:v>
                </c:pt>
                <c:pt idx="154">
                  <c:v>10.409000000000001</c:v>
                </c:pt>
                <c:pt idx="155">
                  <c:v>10.459</c:v>
                </c:pt>
                <c:pt idx="156">
                  <c:v>10.509</c:v>
                </c:pt>
                <c:pt idx="157">
                  <c:v>10.558999999999999</c:v>
                </c:pt>
                <c:pt idx="158">
                  <c:v>10.609</c:v>
                </c:pt>
                <c:pt idx="159">
                  <c:v>10.659000000000001</c:v>
                </c:pt>
                <c:pt idx="160">
                  <c:v>10.709</c:v>
                </c:pt>
                <c:pt idx="161">
                  <c:v>10.759</c:v>
                </c:pt>
                <c:pt idx="162">
                  <c:v>10.808999999999999</c:v>
                </c:pt>
                <c:pt idx="163">
                  <c:v>10.859</c:v>
                </c:pt>
                <c:pt idx="164">
                  <c:v>10.909000000000001</c:v>
                </c:pt>
                <c:pt idx="165">
                  <c:v>10.959</c:v>
                </c:pt>
                <c:pt idx="166">
                  <c:v>11.009</c:v>
                </c:pt>
                <c:pt idx="167">
                  <c:v>11.058999999999999</c:v>
                </c:pt>
                <c:pt idx="168">
                  <c:v>11.109</c:v>
                </c:pt>
                <c:pt idx="169">
                  <c:v>11.159000000000001</c:v>
                </c:pt>
                <c:pt idx="170">
                  <c:v>11.209</c:v>
                </c:pt>
                <c:pt idx="171">
                  <c:v>11.259</c:v>
                </c:pt>
                <c:pt idx="172">
                  <c:v>11.308999999999999</c:v>
                </c:pt>
                <c:pt idx="173">
                  <c:v>11.359</c:v>
                </c:pt>
                <c:pt idx="174">
                  <c:v>11.409000000000001</c:v>
                </c:pt>
                <c:pt idx="175">
                  <c:v>11.459</c:v>
                </c:pt>
                <c:pt idx="176">
                  <c:v>11.509</c:v>
                </c:pt>
                <c:pt idx="177">
                  <c:v>11.558999999999999</c:v>
                </c:pt>
                <c:pt idx="178">
                  <c:v>11.609</c:v>
                </c:pt>
                <c:pt idx="179">
                  <c:v>11.659000000000001</c:v>
                </c:pt>
                <c:pt idx="180">
                  <c:v>11.709</c:v>
                </c:pt>
                <c:pt idx="181">
                  <c:v>11.759</c:v>
                </c:pt>
                <c:pt idx="182">
                  <c:v>11.808999999999999</c:v>
                </c:pt>
                <c:pt idx="183">
                  <c:v>11.859</c:v>
                </c:pt>
                <c:pt idx="184">
                  <c:v>11.909000000000001</c:v>
                </c:pt>
                <c:pt idx="185">
                  <c:v>11.959</c:v>
                </c:pt>
                <c:pt idx="186">
                  <c:v>12.009</c:v>
                </c:pt>
                <c:pt idx="187">
                  <c:v>12.058999999999999</c:v>
                </c:pt>
                <c:pt idx="188">
                  <c:v>12.109</c:v>
                </c:pt>
                <c:pt idx="189">
                  <c:v>12.159000000000001</c:v>
                </c:pt>
                <c:pt idx="190">
                  <c:v>12.209</c:v>
                </c:pt>
                <c:pt idx="191">
                  <c:v>12.259</c:v>
                </c:pt>
                <c:pt idx="192">
                  <c:v>12.308999999999999</c:v>
                </c:pt>
                <c:pt idx="193">
                  <c:v>12.359</c:v>
                </c:pt>
                <c:pt idx="194">
                  <c:v>12.409000000000001</c:v>
                </c:pt>
                <c:pt idx="195">
                  <c:v>12.459</c:v>
                </c:pt>
                <c:pt idx="196">
                  <c:v>12.509</c:v>
                </c:pt>
                <c:pt idx="197">
                  <c:v>12.558999999999999</c:v>
                </c:pt>
                <c:pt idx="198">
                  <c:v>12.609</c:v>
                </c:pt>
                <c:pt idx="199">
                  <c:v>12.659000000000001</c:v>
                </c:pt>
                <c:pt idx="200">
                  <c:v>12.709</c:v>
                </c:pt>
                <c:pt idx="201">
                  <c:v>12.759</c:v>
                </c:pt>
                <c:pt idx="202">
                  <c:v>12.808999999999999</c:v>
                </c:pt>
                <c:pt idx="203">
                  <c:v>12.859</c:v>
                </c:pt>
                <c:pt idx="204">
                  <c:v>12.909000000000001</c:v>
                </c:pt>
                <c:pt idx="205">
                  <c:v>12.959</c:v>
                </c:pt>
                <c:pt idx="206">
                  <c:v>13.009</c:v>
                </c:pt>
                <c:pt idx="207">
                  <c:v>13.058999999999999</c:v>
                </c:pt>
                <c:pt idx="208">
                  <c:v>13.109</c:v>
                </c:pt>
                <c:pt idx="209">
                  <c:v>13.159000000000001</c:v>
                </c:pt>
                <c:pt idx="210">
                  <c:v>13.209</c:v>
                </c:pt>
                <c:pt idx="211">
                  <c:v>13.259</c:v>
                </c:pt>
                <c:pt idx="212">
                  <c:v>13.308999999999999</c:v>
                </c:pt>
                <c:pt idx="213">
                  <c:v>13.359</c:v>
                </c:pt>
                <c:pt idx="214">
                  <c:v>13.409000000000001</c:v>
                </c:pt>
                <c:pt idx="215">
                  <c:v>13.459</c:v>
                </c:pt>
                <c:pt idx="216">
                  <c:v>13.509</c:v>
                </c:pt>
                <c:pt idx="217">
                  <c:v>13.558999999999999</c:v>
                </c:pt>
                <c:pt idx="218">
                  <c:v>13.609</c:v>
                </c:pt>
                <c:pt idx="219">
                  <c:v>13.659000000000001</c:v>
                </c:pt>
                <c:pt idx="220">
                  <c:v>13.709</c:v>
                </c:pt>
                <c:pt idx="221">
                  <c:v>13.759</c:v>
                </c:pt>
                <c:pt idx="222">
                  <c:v>13.808999999999999</c:v>
                </c:pt>
                <c:pt idx="223">
                  <c:v>13.859</c:v>
                </c:pt>
                <c:pt idx="224">
                  <c:v>13.909000000000001</c:v>
                </c:pt>
                <c:pt idx="225">
                  <c:v>13.959</c:v>
                </c:pt>
                <c:pt idx="226">
                  <c:v>14.009</c:v>
                </c:pt>
                <c:pt idx="227">
                  <c:v>14.058999999999999</c:v>
                </c:pt>
                <c:pt idx="228">
                  <c:v>14.109</c:v>
                </c:pt>
                <c:pt idx="229">
                  <c:v>14.159000000000001</c:v>
                </c:pt>
                <c:pt idx="230">
                  <c:v>14.209</c:v>
                </c:pt>
                <c:pt idx="231">
                  <c:v>14.259</c:v>
                </c:pt>
                <c:pt idx="232">
                  <c:v>14.308999999999999</c:v>
                </c:pt>
                <c:pt idx="233">
                  <c:v>14.359</c:v>
                </c:pt>
                <c:pt idx="234">
                  <c:v>14.409000000000001</c:v>
                </c:pt>
                <c:pt idx="235">
                  <c:v>14.459</c:v>
                </c:pt>
                <c:pt idx="236">
                  <c:v>14.509</c:v>
                </c:pt>
                <c:pt idx="237">
                  <c:v>14.558999999999999</c:v>
                </c:pt>
                <c:pt idx="238">
                  <c:v>14.609</c:v>
                </c:pt>
                <c:pt idx="239">
                  <c:v>14.659000000000001</c:v>
                </c:pt>
                <c:pt idx="240">
                  <c:v>14.709</c:v>
                </c:pt>
                <c:pt idx="241">
                  <c:v>14.759</c:v>
                </c:pt>
                <c:pt idx="242">
                  <c:v>14.808999999999999</c:v>
                </c:pt>
                <c:pt idx="243">
                  <c:v>14.859</c:v>
                </c:pt>
                <c:pt idx="244">
                  <c:v>14.909000000000001</c:v>
                </c:pt>
                <c:pt idx="245">
                  <c:v>14.959</c:v>
                </c:pt>
                <c:pt idx="246">
                  <c:v>15.009</c:v>
                </c:pt>
                <c:pt idx="247">
                  <c:v>15.058999999999999</c:v>
                </c:pt>
                <c:pt idx="248">
                  <c:v>15.109</c:v>
                </c:pt>
                <c:pt idx="249">
                  <c:v>15.159000000000001</c:v>
                </c:pt>
                <c:pt idx="250">
                  <c:v>15.209</c:v>
                </c:pt>
                <c:pt idx="251">
                  <c:v>15.259</c:v>
                </c:pt>
                <c:pt idx="252">
                  <c:v>15.308999999999999</c:v>
                </c:pt>
                <c:pt idx="253">
                  <c:v>15.359</c:v>
                </c:pt>
                <c:pt idx="254">
                  <c:v>15.409000000000001</c:v>
                </c:pt>
                <c:pt idx="255">
                  <c:v>15.459</c:v>
                </c:pt>
                <c:pt idx="256">
                  <c:v>15.509</c:v>
                </c:pt>
                <c:pt idx="257">
                  <c:v>15.558999999999999</c:v>
                </c:pt>
                <c:pt idx="258">
                  <c:v>15.609</c:v>
                </c:pt>
                <c:pt idx="259">
                  <c:v>15.659000000000001</c:v>
                </c:pt>
                <c:pt idx="260">
                  <c:v>15.709</c:v>
                </c:pt>
                <c:pt idx="261">
                  <c:v>15.759</c:v>
                </c:pt>
                <c:pt idx="262">
                  <c:v>15.808999999999999</c:v>
                </c:pt>
                <c:pt idx="263">
                  <c:v>15.859</c:v>
                </c:pt>
                <c:pt idx="264">
                  <c:v>15.909000000000001</c:v>
                </c:pt>
                <c:pt idx="265">
                  <c:v>15.959</c:v>
                </c:pt>
                <c:pt idx="266">
                  <c:v>16.009</c:v>
                </c:pt>
                <c:pt idx="267">
                  <c:v>16.059000000000001</c:v>
                </c:pt>
                <c:pt idx="268">
                  <c:v>16.109000000000002</c:v>
                </c:pt>
                <c:pt idx="269">
                  <c:v>16.158999999999999</c:v>
                </c:pt>
                <c:pt idx="270">
                  <c:v>16.209</c:v>
                </c:pt>
                <c:pt idx="271">
                  <c:v>16.259</c:v>
                </c:pt>
                <c:pt idx="272">
                  <c:v>16.309000000000001</c:v>
                </c:pt>
                <c:pt idx="273">
                  <c:v>16.359000000000002</c:v>
                </c:pt>
                <c:pt idx="274">
                  <c:v>16.408999999999999</c:v>
                </c:pt>
                <c:pt idx="275">
                  <c:v>16.459</c:v>
                </c:pt>
                <c:pt idx="276">
                  <c:v>16.509</c:v>
                </c:pt>
                <c:pt idx="277">
                  <c:v>16.559000000000001</c:v>
                </c:pt>
                <c:pt idx="278">
                  <c:v>16.609000000000002</c:v>
                </c:pt>
                <c:pt idx="279">
                  <c:v>16.658999999999999</c:v>
                </c:pt>
                <c:pt idx="280">
                  <c:v>16.709</c:v>
                </c:pt>
                <c:pt idx="281">
                  <c:v>16.759</c:v>
                </c:pt>
                <c:pt idx="282">
                  <c:v>16.809000000000001</c:v>
                </c:pt>
                <c:pt idx="283">
                  <c:v>16.859000000000002</c:v>
                </c:pt>
                <c:pt idx="284">
                  <c:v>16.908999999999999</c:v>
                </c:pt>
                <c:pt idx="285">
                  <c:v>16.959</c:v>
                </c:pt>
                <c:pt idx="286">
                  <c:v>17.009</c:v>
                </c:pt>
                <c:pt idx="287">
                  <c:v>17.059000000000001</c:v>
                </c:pt>
                <c:pt idx="288">
                  <c:v>17.109000000000002</c:v>
                </c:pt>
                <c:pt idx="289">
                  <c:v>17.158999999999999</c:v>
                </c:pt>
                <c:pt idx="290">
                  <c:v>17.209</c:v>
                </c:pt>
                <c:pt idx="291">
                  <c:v>17.259</c:v>
                </c:pt>
                <c:pt idx="292">
                  <c:v>17.309000000000001</c:v>
                </c:pt>
                <c:pt idx="293">
                  <c:v>17.359000000000002</c:v>
                </c:pt>
                <c:pt idx="294">
                  <c:v>17.408999999999999</c:v>
                </c:pt>
                <c:pt idx="295">
                  <c:v>17.459</c:v>
                </c:pt>
                <c:pt idx="296">
                  <c:v>17.509</c:v>
                </c:pt>
                <c:pt idx="297">
                  <c:v>17.559000000000001</c:v>
                </c:pt>
                <c:pt idx="298">
                  <c:v>17.609000000000002</c:v>
                </c:pt>
                <c:pt idx="299">
                  <c:v>17.658999999999999</c:v>
                </c:pt>
              </c:numCache>
            </c:numRef>
          </c:xVal>
          <c:yVal>
            <c:numRef>
              <c:f>Rauscher!$F$739:$F$1038</c:f>
              <c:numCache>
                <c:formatCode>0.00E+00</c:formatCode>
                <c:ptCount val="300"/>
                <c:pt idx="0">
                  <c:v>0.44144263452964289</c:v>
                </c:pt>
                <c:pt idx="1">
                  <c:v>0.46251329725729612</c:v>
                </c:pt>
                <c:pt idx="2">
                  <c:v>0.48461352071722802</c:v>
                </c:pt>
                <c:pt idx="3">
                  <c:v>0.50774308200050777</c:v>
                </c:pt>
                <c:pt idx="4">
                  <c:v>0.5319714863283328</c:v>
                </c:pt>
                <c:pt idx="5">
                  <c:v>0.55738253163145868</c:v>
                </c:pt>
                <c:pt idx="6">
                  <c:v>0.58397570661060505</c:v>
                </c:pt>
                <c:pt idx="7">
                  <c:v>0.61184532550171311</c:v>
                </c:pt>
                <c:pt idx="8">
                  <c:v>0.64106673504711842</c:v>
                </c:pt>
                <c:pt idx="9">
                  <c:v>0.67168189145620638</c:v>
                </c:pt>
                <c:pt idx="10">
                  <c:v>0.70372976776917662</c:v>
                </c:pt>
                <c:pt idx="11">
                  <c:v>0.73735437251142899</c:v>
                </c:pt>
                <c:pt idx="12">
                  <c:v>0.77255871446229918</c:v>
                </c:pt>
                <c:pt idx="13">
                  <c:v>0.80938891137191415</c:v>
                </c:pt>
                <c:pt idx="14">
                  <c:v>0.84803256445047492</c:v>
                </c:pt>
                <c:pt idx="15">
                  <c:v>0.88857295183934604</c:v>
                </c:pt>
                <c:pt idx="16">
                  <c:v>0.93092533978774894</c:v>
                </c:pt>
                <c:pt idx="17">
                  <c:v>0.97541943035505274</c:v>
                </c:pt>
                <c:pt idx="18">
                  <c:v>1.0219724067450178</c:v>
                </c:pt>
                <c:pt idx="19">
                  <c:v>1.0707669903952202</c:v>
                </c:pt>
                <c:pt idx="20">
                  <c:v>1.1218811703464369</c:v>
                </c:pt>
                <c:pt idx="21">
                  <c:v>1.1754472576815478</c:v>
                </c:pt>
                <c:pt idx="22">
                  <c:v>1.2315574275228454</c:v>
                </c:pt>
                <c:pt idx="23">
                  <c:v>1.2903558801517458</c:v>
                </c:pt>
                <c:pt idx="24">
                  <c:v>1.3519542498681845</c:v>
                </c:pt>
                <c:pt idx="25">
                  <c:v>1.4164907857274389</c:v>
                </c:pt>
                <c:pt idx="26">
                  <c:v>1.4841199168892847</c:v>
                </c:pt>
                <c:pt idx="27">
                  <c:v>1.5549681231534753</c:v>
                </c:pt>
                <c:pt idx="28">
                  <c:v>1.6291951775822744</c:v>
                </c:pt>
                <c:pt idx="29">
                  <c:v>1.7069798405680829</c:v>
                </c:pt>
                <c:pt idx="30">
                  <c:v>1.7884608505919806</c:v>
                </c:pt>
                <c:pt idx="31">
                  <c:v>1.8738522654873888</c:v>
                </c:pt>
                <c:pt idx="32">
                  <c:v>1.9633250873679664</c:v>
                </c:pt>
                <c:pt idx="33">
                  <c:v>2.0570206113465255</c:v>
                </c:pt>
                <c:pt idx="34">
                  <c:v>2.1552653131600499</c:v>
                </c:pt>
                <c:pt idx="35">
                  <c:v>2.2581519284617468</c:v>
                </c:pt>
                <c:pt idx="36">
                  <c:v>2.3659119407575653</c:v>
                </c:pt>
                <c:pt idx="37">
                  <c:v>2.4788676532559926</c:v>
                </c:pt>
                <c:pt idx="38">
                  <c:v>2.5972002181648186</c:v>
                </c:pt>
                <c:pt idx="39">
                  <c:v>2.7212365298791772</c:v>
                </c:pt>
                <c:pt idx="40">
                  <c:v>2.8511147858812795</c:v>
                </c:pt>
                <c:pt idx="41">
                  <c:v>2.9872147209941451</c:v>
                </c:pt>
                <c:pt idx="42">
                  <c:v>3.1298904538341157</c:v>
                </c:pt>
                <c:pt idx="43">
                  <c:v>3.2792261026397771</c:v>
                </c:pt>
                <c:pt idx="44">
                  <c:v>3.4358357670503352</c:v>
                </c:pt>
                <c:pt idx="45">
                  <c:v>3.5998416069692936</c:v>
                </c:pt>
                <c:pt idx="46">
                  <c:v>3.7717346207520843</c:v>
                </c:pt>
                <c:pt idx="47">
                  <c:v>3.9517881841533296</c:v>
                </c:pt>
                <c:pt idx="48">
                  <c:v>4.1404438555813181</c:v>
                </c:pt>
                <c:pt idx="49">
                  <c:v>4.338018393197987</c:v>
                </c:pt>
                <c:pt idx="50">
                  <c:v>4.5452479432753057</c:v>
                </c:pt>
                <c:pt idx="51">
                  <c:v>4.7621315300728604</c:v>
                </c:pt>
                <c:pt idx="52">
                  <c:v>4.9895220037920369</c:v>
                </c:pt>
                <c:pt idx="53">
                  <c:v>5.227664802132888</c:v>
                </c:pt>
                <c:pt idx="54">
                  <c:v>5.4773511529824175</c:v>
                </c:pt>
                <c:pt idx="55">
                  <c:v>5.7388809182209473</c:v>
                </c:pt>
                <c:pt idx="56">
                  <c:v>6.0128675365281694</c:v>
                </c:pt>
                <c:pt idx="57">
                  <c:v>6.2996094242156992</c:v>
                </c:pt>
                <c:pt idx="58">
                  <c:v>6.6006600660066006</c:v>
                </c:pt>
                <c:pt idx="59">
                  <c:v>6.9156293222683258</c:v>
                </c:pt>
                <c:pt idx="60">
                  <c:v>7.2458517498731982</c:v>
                </c:pt>
                <c:pt idx="61">
                  <c:v>7.5918615244457941</c:v>
                </c:pt>
                <c:pt idx="62">
                  <c:v>7.9541839007317847</c:v>
                </c:pt>
                <c:pt idx="63">
                  <c:v>8.3340278356529716</c:v>
                </c:pt>
                <c:pt idx="64">
                  <c:v>8.7320991966468746</c:v>
                </c:pt>
                <c:pt idx="65">
                  <c:v>9.1482938431982426</c:v>
                </c:pt>
                <c:pt idx="66">
                  <c:v>9.584970765839163</c:v>
                </c:pt>
                <c:pt idx="67">
                  <c:v>10.042883110883473</c:v>
                </c:pt>
                <c:pt idx="68">
                  <c:v>10.52232838082411</c:v>
                </c:pt>
                <c:pt idx="69">
                  <c:v>11.024750565018467</c:v>
                </c:pt>
                <c:pt idx="70">
                  <c:v>11.55107887076653</c:v>
                </c:pt>
                <c:pt idx="71">
                  <c:v>12.102435009923997</c:v>
                </c:pt>
                <c:pt idx="72">
                  <c:v>12.680217592533888</c:v>
                </c:pt>
                <c:pt idx="73">
                  <c:v>13.28568202048652</c:v>
                </c:pt>
                <c:pt idx="74">
                  <c:v>13.919821826280623</c:v>
                </c:pt>
                <c:pt idx="75">
                  <c:v>14.584487938628474</c:v>
                </c:pt>
                <c:pt idx="76">
                  <c:v>15.280706579872254</c:v>
                </c:pt>
                <c:pt idx="77">
                  <c:v>16.010246557796989</c:v>
                </c:pt>
                <c:pt idx="78">
                  <c:v>16.774583151608681</c:v>
                </c:pt>
                <c:pt idx="79">
                  <c:v>17.575310204225104</c:v>
                </c:pt>
                <c:pt idx="80">
                  <c:v>18.414171546422125</c:v>
                </c:pt>
                <c:pt idx="81">
                  <c:v>19.293473018077982</c:v>
                </c:pt>
                <c:pt idx="82">
                  <c:v>19.514479743970025</c:v>
                </c:pt>
                <c:pt idx="83">
                  <c:v>20.416496529195587</c:v>
                </c:pt>
                <c:pt idx="84">
                  <c:v>21.35930624973301</c:v>
                </c:pt>
                <c:pt idx="85">
                  <c:v>22.255853289415118</c:v>
                </c:pt>
                <c:pt idx="86">
                  <c:v>23.188943511733605</c:v>
                </c:pt>
                <c:pt idx="87">
                  <c:v>24.159257827599536</c:v>
                </c:pt>
                <c:pt idx="88">
                  <c:v>25.161030595813205</c:v>
                </c:pt>
                <c:pt idx="89">
                  <c:v>26.203390718759007</c:v>
                </c:pt>
                <c:pt idx="90">
                  <c:v>27.287363222091852</c:v>
                </c:pt>
                <c:pt idx="91">
                  <c:v>28.405862970117031</c:v>
                </c:pt>
                <c:pt idx="92">
                  <c:v>29.56830277942046</c:v>
                </c:pt>
                <c:pt idx="93">
                  <c:v>30.778701138811943</c:v>
                </c:pt>
                <c:pt idx="94">
                  <c:v>32.026646169613123</c:v>
                </c:pt>
                <c:pt idx="95">
                  <c:v>33.323336332433605</c:v>
                </c:pt>
                <c:pt idx="96">
                  <c:v>34.671659385618199</c:v>
                </c:pt>
                <c:pt idx="97">
                  <c:v>36.063327202567706</c:v>
                </c:pt>
                <c:pt idx="98">
                  <c:v>37.509377344336087</c:v>
                </c:pt>
                <c:pt idx="99">
                  <c:v>39.012210821987281</c:v>
                </c:pt>
                <c:pt idx="100">
                  <c:v>40.56136935182932</c:v>
                </c:pt>
                <c:pt idx="101">
                  <c:v>42.170961076202921</c:v>
                </c:pt>
                <c:pt idx="102">
                  <c:v>43.844265170115754</c:v>
                </c:pt>
                <c:pt idx="103">
                  <c:v>45.568466621098203</c:v>
                </c:pt>
                <c:pt idx="104">
                  <c:v>47.357454063269557</c:v>
                </c:pt>
                <c:pt idx="105">
                  <c:v>49.2174426616793</c:v>
                </c:pt>
                <c:pt idx="106">
                  <c:v>51.135201472693801</c:v>
                </c:pt>
                <c:pt idx="107">
                  <c:v>53.12367190820229</c:v>
                </c:pt>
                <c:pt idx="108">
                  <c:v>55.190683812572438</c:v>
                </c:pt>
                <c:pt idx="109">
                  <c:v>57.319729450876991</c:v>
                </c:pt>
                <c:pt idx="110">
                  <c:v>59.527352818620152</c:v>
                </c:pt>
                <c:pt idx="111">
                  <c:v>61.819980217606336</c:v>
                </c:pt>
                <c:pt idx="112">
                  <c:v>64.184852374839537</c:v>
                </c:pt>
                <c:pt idx="113">
                  <c:v>66.631130063965884</c:v>
                </c:pt>
                <c:pt idx="114">
                  <c:v>69.175428887659109</c:v>
                </c:pt>
                <c:pt idx="115">
                  <c:v>71.787508973438619</c:v>
                </c:pt>
                <c:pt idx="116">
                  <c:v>74.504544777231416</c:v>
                </c:pt>
                <c:pt idx="117">
                  <c:v>77.32158045310446</c:v>
                </c:pt>
                <c:pt idx="118">
                  <c:v>80.218193486282686</c:v>
                </c:pt>
                <c:pt idx="119">
                  <c:v>83.215444786552382</c:v>
                </c:pt>
                <c:pt idx="120">
                  <c:v>86.333419666753002</c:v>
                </c:pt>
                <c:pt idx="121">
                  <c:v>89.541547277936957</c:v>
                </c:pt>
                <c:pt idx="122">
                  <c:v>92.867756315007426</c:v>
                </c:pt>
                <c:pt idx="123">
                  <c:v>96.311278050659737</c:v>
                </c:pt>
                <c:pt idx="124">
                  <c:v>99.850224663005491</c:v>
                </c:pt>
                <c:pt idx="125">
                  <c:v>103.51859711597189</c:v>
                </c:pt>
                <c:pt idx="126">
                  <c:v>107.32147073343494</c:v>
                </c:pt>
                <c:pt idx="127">
                  <c:v>111.23717991501481</c:v>
                </c:pt>
                <c:pt idx="128">
                  <c:v>115.27776176697752</c:v>
                </c:pt>
                <c:pt idx="129">
                  <c:v>119.48287810356774</c:v>
                </c:pt>
                <c:pt idx="130">
                  <c:v>123.78382392988884</c:v>
                </c:pt>
                <c:pt idx="131">
                  <c:v>128.25774676790476</c:v>
                </c:pt>
                <c:pt idx="132">
                  <c:v>132.88153611055745</c:v>
                </c:pt>
                <c:pt idx="133">
                  <c:v>137.62162310942296</c:v>
                </c:pt>
                <c:pt idx="134">
                  <c:v>142.55573929406398</c:v>
                </c:pt>
                <c:pt idx="135">
                  <c:v>147.63416254521297</c:v>
                </c:pt>
                <c:pt idx="136">
                  <c:v>152.88182235132243</c:v>
                </c:pt>
                <c:pt idx="137">
                  <c:v>158.31301649621631</c:v>
                </c:pt>
                <c:pt idx="138">
                  <c:v>163.89143831126262</c:v>
                </c:pt>
                <c:pt idx="139">
                  <c:v>169.65255157437568</c:v>
                </c:pt>
                <c:pt idx="140">
                  <c:v>175.58645877229947</c:v>
                </c:pt>
                <c:pt idx="141">
                  <c:v>181.78843461978948</c:v>
                </c:pt>
                <c:pt idx="142">
                  <c:v>188.08305747818235</c:v>
                </c:pt>
                <c:pt idx="143">
                  <c:v>194.65856887020166</c:v>
                </c:pt>
                <c:pt idx="144">
                  <c:v>201.38553246334786</c:v>
                </c:pt>
                <c:pt idx="145">
                  <c:v>208.29861689718379</c:v>
                </c:pt>
                <c:pt idx="146">
                  <c:v>215.48937637374479</c:v>
                </c:pt>
                <c:pt idx="147">
                  <c:v>222.87599179816351</c:v>
                </c:pt>
                <c:pt idx="148">
                  <c:v>230.54755043227664</c:v>
                </c:pt>
                <c:pt idx="149">
                  <c:v>238.37902264600714</c:v>
                </c:pt>
                <c:pt idx="150">
                  <c:v>246.56048128605946</c:v>
                </c:pt>
                <c:pt idx="151">
                  <c:v>254.86148278410687</c:v>
                </c:pt>
                <c:pt idx="152">
                  <c:v>263.43519494204429</c:v>
                </c:pt>
                <c:pt idx="153">
                  <c:v>272.37566051097673</c:v>
                </c:pt>
                <c:pt idx="154">
                  <c:v>281.47606046105778</c:v>
                </c:pt>
                <c:pt idx="155">
                  <c:v>291.01068009195933</c:v>
                </c:pt>
                <c:pt idx="156">
                  <c:v>300.69761847486166</c:v>
                </c:pt>
                <c:pt idx="157">
                  <c:v>310.63618290258449</c:v>
                </c:pt>
                <c:pt idx="158">
                  <c:v>321.02728731942216</c:v>
                </c:pt>
                <c:pt idx="159">
                  <c:v>331.60896670645974</c:v>
                </c:pt>
                <c:pt idx="160">
                  <c:v>342.61828896426488</c:v>
                </c:pt>
                <c:pt idx="161">
                  <c:v>353.8194813006404</c:v>
                </c:pt>
                <c:pt idx="162">
                  <c:v>365.39023677287338</c:v>
                </c:pt>
                <c:pt idx="163">
                  <c:v>377.50094375235938</c:v>
                </c:pt>
                <c:pt idx="164">
                  <c:v>389.71161340607949</c:v>
                </c:pt>
                <c:pt idx="165">
                  <c:v>402.3335345001006</c:v>
                </c:pt>
                <c:pt idx="166">
                  <c:v>415.43766357857999</c:v>
                </c:pt>
                <c:pt idx="167">
                  <c:v>428.77969299373984</c:v>
                </c:pt>
                <c:pt idx="168">
                  <c:v>442.55620463798903</c:v>
                </c:pt>
                <c:pt idx="169">
                  <c:v>456.93397304089564</c:v>
                </c:pt>
                <c:pt idx="170">
                  <c:v>471.47571900047149</c:v>
                </c:pt>
                <c:pt idx="171">
                  <c:v>486.45230335165633</c:v>
                </c:pt>
                <c:pt idx="172">
                  <c:v>502.18450258625018</c:v>
                </c:pt>
                <c:pt idx="173">
                  <c:v>517.97368693670364</c:v>
                </c:pt>
                <c:pt idx="174">
                  <c:v>534.27365496607365</c:v>
                </c:pt>
                <c:pt idx="175">
                  <c:v>551.23752825092333</c:v>
                </c:pt>
                <c:pt idx="176">
                  <c:v>568.44020009095038</c:v>
                </c:pt>
                <c:pt idx="177">
                  <c:v>586.1664712778429</c:v>
                </c:pt>
                <c:pt idx="178">
                  <c:v>604.37567992263996</c:v>
                </c:pt>
                <c:pt idx="179">
                  <c:v>623.63579669473029</c:v>
                </c:pt>
                <c:pt idx="180">
                  <c:v>642.88010286081646</c:v>
                </c:pt>
                <c:pt idx="181">
                  <c:v>662.64661056258694</c:v>
                </c:pt>
                <c:pt idx="182">
                  <c:v>683.48028159387604</c:v>
                </c:pt>
                <c:pt idx="183">
                  <c:v>704.37416355568075</c:v>
                </c:pt>
                <c:pt idx="184">
                  <c:v>725.79474524604439</c:v>
                </c:pt>
                <c:pt idx="185">
                  <c:v>747.83128926114273</c:v>
                </c:pt>
                <c:pt idx="186">
                  <c:v>771.12893275755698</c:v>
                </c:pt>
                <c:pt idx="187">
                  <c:v>794.34426880610056</c:v>
                </c:pt>
                <c:pt idx="188">
                  <c:v>818.33060556464807</c:v>
                </c:pt>
                <c:pt idx="189">
                  <c:v>843.02815714044846</c:v>
                </c:pt>
                <c:pt idx="190">
                  <c:v>869.1117677733356</c:v>
                </c:pt>
                <c:pt idx="191">
                  <c:v>895.01476774366768</c:v>
                </c:pt>
                <c:pt idx="192">
                  <c:v>921.65898617511516</c:v>
                </c:pt>
                <c:pt idx="193">
                  <c:v>949.57743804007225</c:v>
                </c:pt>
                <c:pt idx="194">
                  <c:v>977.70825185764579</c:v>
                </c:pt>
                <c:pt idx="195">
                  <c:v>1006.6033177645354</c:v>
                </c:pt>
                <c:pt idx="196">
                  <c:v>1036.2157401170925</c:v>
                </c:pt>
                <c:pt idx="197">
                  <c:v>1067.9196924391285</c:v>
                </c:pt>
                <c:pt idx="198">
                  <c:v>1099.1789133517264</c:v>
                </c:pt>
                <c:pt idx="199">
                  <c:v>1131.1705352698973</c:v>
                </c:pt>
                <c:pt idx="200">
                  <c:v>1164.1172498894089</c:v>
                </c:pt>
                <c:pt idx="201">
                  <c:v>1199.3859144118212</c:v>
                </c:pt>
                <c:pt idx="202">
                  <c:v>1233.928086671109</c:v>
                </c:pt>
                <c:pt idx="203">
                  <c:v>1269.4866196110293</c:v>
                </c:pt>
                <c:pt idx="204">
                  <c:v>1306.0798014758702</c:v>
                </c:pt>
                <c:pt idx="205">
                  <c:v>1343.5442697836893</c:v>
                </c:pt>
                <c:pt idx="206">
                  <c:v>1383.0302192102897</c:v>
                </c:pt>
                <c:pt idx="207">
                  <c:v>1422.6369999430945</c:v>
                </c:pt>
                <c:pt idx="208">
                  <c:v>1463.1648255175944</c:v>
                </c:pt>
                <c:pt idx="209">
                  <c:v>1504.8456028411483</c:v>
                </c:pt>
                <c:pt idx="210">
                  <c:v>1549.9310280692509</c:v>
                </c:pt>
                <c:pt idx="211">
                  <c:v>1593.523918794021</c:v>
                </c:pt>
                <c:pt idx="212">
                  <c:v>1638.3505087078329</c:v>
                </c:pt>
                <c:pt idx="213">
                  <c:v>1684.4942306072601</c:v>
                </c:pt>
                <c:pt idx="214">
                  <c:v>1731.661702569786</c:v>
                </c:pt>
                <c:pt idx="215">
                  <c:v>1781.4832629647447</c:v>
                </c:pt>
                <c:pt idx="216">
                  <c:v>1831.3005896787897</c:v>
                </c:pt>
                <c:pt idx="217">
                  <c:v>1882.2466496009638</c:v>
                </c:pt>
                <c:pt idx="218">
                  <c:v>1934.6476039389424</c:v>
                </c:pt>
                <c:pt idx="219">
                  <c:v>1990.9213984231901</c:v>
                </c:pt>
                <c:pt idx="220">
                  <c:v>2045.784660706614</c:v>
                </c:pt>
                <c:pt idx="221">
                  <c:v>2102.2094221026296</c:v>
                </c:pt>
                <c:pt idx="222">
                  <c:v>2160.2471322719316</c:v>
                </c:pt>
                <c:pt idx="223">
                  <c:v>2219.5587517201579</c:v>
                </c:pt>
                <c:pt idx="224">
                  <c:v>2283.9393385711674</c:v>
                </c:pt>
                <c:pt idx="225">
                  <c:v>2346.2061845995026</c:v>
                </c:pt>
                <c:pt idx="226">
                  <c:v>2409.8127575487383</c:v>
                </c:pt>
                <c:pt idx="227">
                  <c:v>2475.2475247524753</c:v>
                </c:pt>
                <c:pt idx="228">
                  <c:v>2542.4590664090306</c:v>
                </c:pt>
                <c:pt idx="229">
                  <c:v>2612.1937202862964</c:v>
                </c:pt>
                <c:pt idx="230">
                  <c:v>2682.9791800815624</c:v>
                </c:pt>
                <c:pt idx="231">
                  <c:v>2755.7319223985892</c:v>
                </c:pt>
                <c:pt idx="232">
                  <c:v>2830.0551860761284</c:v>
                </c:pt>
                <c:pt idx="233">
                  <c:v>2906.4698017787596</c:v>
                </c:pt>
                <c:pt idx="234">
                  <c:v>2989.8941577468154</c:v>
                </c:pt>
                <c:pt idx="235">
                  <c:v>3069.5561421818402</c:v>
                </c:pt>
                <c:pt idx="236">
                  <c:v>3151.3929156687254</c:v>
                </c:pt>
                <c:pt idx="237">
                  <c:v>3235.4083085285365</c:v>
                </c:pt>
                <c:pt idx="238">
                  <c:v>3321.2660666245974</c:v>
                </c:pt>
                <c:pt idx="239">
                  <c:v>3412.8528036585781</c:v>
                </c:pt>
                <c:pt idx="240">
                  <c:v>3503.2404974601504</c:v>
                </c:pt>
                <c:pt idx="241">
                  <c:v>3595.6995433461584</c:v>
                </c:pt>
                <c:pt idx="242">
                  <c:v>3690.5816356657811</c:v>
                </c:pt>
                <c:pt idx="243">
                  <c:v>3787.8787878787875</c:v>
                </c:pt>
                <c:pt idx="244">
                  <c:v>3887.4203078836886</c:v>
                </c:pt>
                <c:pt idx="245">
                  <c:v>3992.812936713915</c:v>
                </c:pt>
                <c:pt idx="246">
                  <c:v>4097.8568208826782</c:v>
                </c:pt>
                <c:pt idx="247">
                  <c:v>4205.0376350868337</c:v>
                </c:pt>
                <c:pt idx="248">
                  <c:v>4315.1808060757749</c:v>
                </c:pt>
                <c:pt idx="249">
                  <c:v>4428.3057302276147</c:v>
                </c:pt>
                <c:pt idx="250">
                  <c:v>4543.8022537259176</c:v>
                </c:pt>
                <c:pt idx="251">
                  <c:v>4670.2783485895761</c:v>
                </c:pt>
                <c:pt idx="252">
                  <c:v>4791.1077041011886</c:v>
                </c:pt>
                <c:pt idx="253">
                  <c:v>4914.4879103597405</c:v>
                </c:pt>
                <c:pt idx="254">
                  <c:v>5041.0848414578813</c:v>
                </c:pt>
                <c:pt idx="255">
                  <c:v>5171.1655807218949</c:v>
                </c:pt>
                <c:pt idx="256">
                  <c:v>5303.0704778066502</c:v>
                </c:pt>
                <c:pt idx="257">
                  <c:v>5440.4004134704319</c:v>
                </c:pt>
                <c:pt idx="258">
                  <c:v>5580.9800200915279</c:v>
                </c:pt>
                <c:pt idx="259">
                  <c:v>5724.7538355850702</c:v>
                </c:pt>
                <c:pt idx="260">
                  <c:v>5872.3354277996359</c:v>
                </c:pt>
                <c:pt idx="261">
                  <c:v>6023.7335100295168</c:v>
                </c:pt>
                <c:pt idx="262">
                  <c:v>6186.5874783469435</c:v>
                </c:pt>
                <c:pt idx="263">
                  <c:v>6344.7750777234942</c:v>
                </c:pt>
                <c:pt idx="264">
                  <c:v>6507.0275897969805</c:v>
                </c:pt>
                <c:pt idx="265">
                  <c:v>6673.7853710624668</c:v>
                </c:pt>
                <c:pt idx="266">
                  <c:v>6844.6269678302533</c:v>
                </c:pt>
                <c:pt idx="267">
                  <c:v>7020.0070200070204</c:v>
                </c:pt>
                <c:pt idx="268">
                  <c:v>7200.4608294930877</c:v>
                </c:pt>
                <c:pt idx="269">
                  <c:v>7394.8088441913778</c:v>
                </c:pt>
                <c:pt idx="270">
                  <c:v>7583.8010010617318</c:v>
                </c:pt>
                <c:pt idx="271">
                  <c:v>7777.2592938248563</c:v>
                </c:pt>
                <c:pt idx="272">
                  <c:v>7976.389885937625</c:v>
                </c:pt>
                <c:pt idx="273">
                  <c:v>8180.6282722513088</c:v>
                </c:pt>
                <c:pt idx="274">
                  <c:v>8389.9656011410352</c:v>
                </c:pt>
                <c:pt idx="275">
                  <c:v>8599.191675982458</c:v>
                </c:pt>
                <c:pt idx="276">
                  <c:v>8821.4537755822166</c:v>
                </c:pt>
                <c:pt idx="277">
                  <c:v>9050.5928138293057</c:v>
                </c:pt>
                <c:pt idx="278">
                  <c:v>9285.0510677808725</c:v>
                </c:pt>
                <c:pt idx="279">
                  <c:v>9526.5313899209286</c:v>
                </c:pt>
                <c:pt idx="280">
                  <c:v>9773.260359655982</c:v>
                </c:pt>
                <c:pt idx="281">
                  <c:v>10040.765507962327</c:v>
                </c:pt>
                <c:pt idx="282">
                  <c:v>10300.888966717828</c:v>
                </c:pt>
                <c:pt idx="283">
                  <c:v>10567.808342227905</c:v>
                </c:pt>
                <c:pt idx="284">
                  <c:v>10841.871306987587</c:v>
                </c:pt>
                <c:pt idx="285">
                  <c:v>11123.099340400209</c:v>
                </c:pt>
                <c:pt idx="286">
                  <c:v>11411.74725262185</c:v>
                </c:pt>
                <c:pt idx="287">
                  <c:v>11708.093805247569</c:v>
                </c:pt>
                <c:pt idx="288">
                  <c:v>12010.425048942481</c:v>
                </c:pt>
                <c:pt idx="289">
                  <c:v>12324.225730518479</c:v>
                </c:pt>
                <c:pt idx="290">
                  <c:v>12646.381870146952</c:v>
                </c:pt>
                <c:pt idx="291">
                  <c:v>12977.23792468011</c:v>
                </c:pt>
                <c:pt idx="292">
                  <c:v>13316.64314059712</c:v>
                </c:pt>
                <c:pt idx="293">
                  <c:v>13665.309245948236</c:v>
                </c:pt>
                <c:pt idx="294">
                  <c:v>14023.081992960413</c:v>
                </c:pt>
                <c:pt idx="295">
                  <c:v>14377.938491179135</c:v>
                </c:pt>
                <c:pt idx="296">
                  <c:v>14758.404911597156</c:v>
                </c:pt>
                <c:pt idx="297">
                  <c:v>15149.219815179518</c:v>
                </c:pt>
                <c:pt idx="298">
                  <c:v>15550.406643133716</c:v>
                </c:pt>
                <c:pt idx="299">
                  <c:v>15962.456302775872</c:v>
                </c:pt>
              </c:numCache>
            </c:numRef>
          </c:yVal>
          <c:smooth val="1"/>
          <c:extLst>
            <c:ext xmlns:c16="http://schemas.microsoft.com/office/drawing/2014/chart" uri="{C3380CC4-5D6E-409C-BE32-E72D297353CC}">
              <c16:uniqueId val="{00000001-2990-46BA-954B-0A848B8F560C}"/>
            </c:ext>
          </c:extLst>
        </c:ser>
        <c:dLbls>
          <c:showLegendKey val="0"/>
          <c:showVal val="0"/>
          <c:showCatName val="0"/>
          <c:showSerName val="0"/>
          <c:showPercent val="0"/>
          <c:showBubbleSize val="0"/>
        </c:dLbls>
        <c:axId val="1216701712"/>
        <c:axId val="1216690896"/>
      </c:scatterChart>
      <c:valAx>
        <c:axId val="1216701712"/>
        <c:scaling>
          <c:orientation val="minMax"/>
          <c:max val="10"/>
        </c:scaling>
        <c:delete val="0"/>
        <c:axPos val="b"/>
        <c:majorGridlines>
          <c:spPr>
            <a:ln w="9525" cap="flat" cmpd="sng" algn="ctr">
              <a:solidFill>
                <a:schemeClr val="tx1">
                  <a:lumMod val="15000"/>
                  <a:lumOff val="85000"/>
                </a:schemeClr>
              </a:solidFill>
              <a:round/>
            </a:ln>
            <a:effectLst/>
          </c:spPr>
        </c:majorGridlines>
        <c:title>
          <c:tx>
            <c:rich>
              <a:bodyPr/>
              <a:lstStyle/>
              <a:p>
                <a:pPr>
                  <a:defRPr/>
                </a:pPr>
                <a:r>
                  <a:rPr lang="en-US"/>
                  <a:t>60Zn Ex (MeV)</a:t>
                </a:r>
              </a:p>
            </c:rich>
          </c:tx>
          <c:overlay val="0"/>
        </c:title>
        <c:numFmt formatCode="General" sourceLinked="1"/>
        <c:majorTickMark val="none"/>
        <c:minorTickMark val="none"/>
        <c:tickLblPos val="nextTo"/>
        <c:spPr>
          <a:noFill/>
          <a:ln w="9525" cap="flat" cmpd="sng" algn="ctr">
            <a:solidFill>
              <a:schemeClr val="tx1">
                <a:lumMod val="25000"/>
                <a:lumOff val="75000"/>
              </a:schemeClr>
            </a:solidFill>
            <a:round/>
          </a:ln>
          <a:effectLst/>
        </c:spPr>
        <c:txPr>
          <a:bodyPr rot="-60000000" vert="horz"/>
          <a:lstStyle/>
          <a:p>
            <a:pPr>
              <a:defRPr/>
            </a:pPr>
            <a:endParaRPr lang="en-US"/>
          </a:p>
        </c:txPr>
        <c:crossAx val="1216690896"/>
        <c:crossesAt val="0.1"/>
        <c:crossBetween val="midCat"/>
      </c:valAx>
      <c:valAx>
        <c:axId val="1216690896"/>
        <c:scaling>
          <c:logBase val="10"/>
          <c:orientation val="minMax"/>
          <c:max val="1000"/>
        </c:scaling>
        <c:delete val="0"/>
        <c:axPos val="l"/>
        <c:majorGridlines>
          <c:spPr>
            <a:ln w="9525" cap="flat" cmpd="sng" algn="ctr">
              <a:solidFill>
                <a:schemeClr val="tx1">
                  <a:lumMod val="15000"/>
                  <a:lumOff val="85000"/>
                </a:schemeClr>
              </a:solidFill>
              <a:round/>
            </a:ln>
            <a:effectLst/>
          </c:spPr>
        </c:majorGridlines>
        <c:title>
          <c:tx>
            <c:rich>
              <a:bodyPr/>
              <a:lstStyle/>
              <a:p>
                <a:pPr>
                  <a:defRPr/>
                </a:pPr>
                <a:r>
                  <a:rPr lang="en-US"/>
                  <a:t>Level Density (MeV-1)</a:t>
                </a:r>
              </a:p>
            </c:rich>
          </c:tx>
          <c:layout>
            <c:manualLayout>
              <c:xMode val="edge"/>
              <c:yMode val="edge"/>
              <c:x val="1.3888888888888888E-2"/>
              <c:y val="0.23385826771653542"/>
            </c:manualLayout>
          </c:layout>
          <c:overlay val="0"/>
        </c:title>
        <c:numFmt formatCode="General" sourceLinked="0"/>
        <c:majorTickMark val="none"/>
        <c:minorTickMark val="none"/>
        <c:tickLblPos val="nextTo"/>
        <c:spPr>
          <a:noFill/>
          <a:ln w="9525" cap="flat" cmpd="sng" algn="ctr">
            <a:solidFill>
              <a:schemeClr val="tx1">
                <a:lumMod val="25000"/>
                <a:lumOff val="75000"/>
              </a:schemeClr>
            </a:solidFill>
            <a:round/>
          </a:ln>
          <a:effectLst/>
        </c:spPr>
        <c:txPr>
          <a:bodyPr rot="-60000000" vert="horz"/>
          <a:lstStyle/>
          <a:p>
            <a:pPr>
              <a:defRPr/>
            </a:pPr>
            <a:endParaRPr lang="en-US"/>
          </a:p>
        </c:txPr>
        <c:crossAx val="1216701712"/>
        <c:crosses val="autoZero"/>
        <c:crossBetween val="midCat"/>
      </c:valAx>
    </c:plotArea>
    <c:legend>
      <c:legendPos val="r"/>
      <c:overlay val="0"/>
    </c:legend>
    <c:plotVisOnly val="1"/>
    <c:dispBlanksAs val="gap"/>
    <c:showDLblsOverMax val="0"/>
    <c:extLst/>
  </c:chart>
  <c:txPr>
    <a:bodyPr/>
    <a:lstStyle/>
    <a:p>
      <a:pPr>
        <a:defRPr sz="1600" b="0">
          <a:solidFill>
            <a:schemeClr val="tx1"/>
          </a:solidFill>
          <a:latin typeface="Cambria" panose="02040503050406030204" pitchFamily="18" charset="0"/>
          <a:ea typeface="Cambria" panose="02040503050406030204" pitchFamily="18" charset="0"/>
        </a:defRPr>
      </a:pPr>
      <a:endParaRPr lang="en-US"/>
    </a:p>
  </c:txPr>
  <c:externalData r:id="rId2">
    <c:autoUpdate val="0"/>
  </c:externalData>
</c:chartSpace>
</file>

<file path=ppt/charts/chart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scatterChart>
        <c:scatterStyle val="smoothMarker"/>
        <c:varyColors val="0"/>
        <c:ser>
          <c:idx val="0"/>
          <c:order val="0"/>
          <c:tx>
            <c:strRef>
              <c:f>Rauscher!$H$1039</c:f>
              <c:strCache>
                <c:ptCount val="1"/>
                <c:pt idx="0">
                  <c:v>2-</c:v>
                </c:pt>
              </c:strCache>
            </c:strRef>
          </c:tx>
          <c:spPr>
            <a:ln>
              <a:solidFill>
                <a:srgbClr val="0000FF"/>
              </a:solidFill>
            </a:ln>
          </c:spPr>
          <c:marker>
            <c:symbol val="none"/>
          </c:marker>
          <c:xVal>
            <c:numRef>
              <c:f>Rauscher!$I$1039:$I$1256</c:f>
              <c:numCache>
                <c:formatCode>General</c:formatCode>
                <c:ptCount val="218"/>
                <c:pt idx="0">
                  <c:v>6.8094000000000001</c:v>
                </c:pt>
                <c:pt idx="1">
                  <c:v>6.8593999999999999</c:v>
                </c:pt>
                <c:pt idx="2">
                  <c:v>6.9093999999999998</c:v>
                </c:pt>
                <c:pt idx="3">
                  <c:v>6.9593999999999996</c:v>
                </c:pt>
                <c:pt idx="4">
                  <c:v>7.0094000000000003</c:v>
                </c:pt>
                <c:pt idx="5">
                  <c:v>7.0594000000000001</c:v>
                </c:pt>
                <c:pt idx="6">
                  <c:v>7.1093999999999999</c:v>
                </c:pt>
                <c:pt idx="7">
                  <c:v>7.1593999999999998</c:v>
                </c:pt>
                <c:pt idx="8">
                  <c:v>7.2093999999999996</c:v>
                </c:pt>
                <c:pt idx="9">
                  <c:v>7.2594000000000003</c:v>
                </c:pt>
                <c:pt idx="10">
                  <c:v>7.3094000000000001</c:v>
                </c:pt>
                <c:pt idx="11">
                  <c:v>7.3593999999999999</c:v>
                </c:pt>
                <c:pt idx="12">
                  <c:v>7.4093999999999998</c:v>
                </c:pt>
                <c:pt idx="13">
                  <c:v>7.4593999999999996</c:v>
                </c:pt>
                <c:pt idx="14">
                  <c:v>7.5094000000000003</c:v>
                </c:pt>
                <c:pt idx="15">
                  <c:v>7.5594000000000001</c:v>
                </c:pt>
                <c:pt idx="16">
                  <c:v>7.6093999999999999</c:v>
                </c:pt>
                <c:pt idx="17">
                  <c:v>7.6593999999999998</c:v>
                </c:pt>
                <c:pt idx="18">
                  <c:v>7.7093999999999996</c:v>
                </c:pt>
                <c:pt idx="19">
                  <c:v>7.7594000000000003</c:v>
                </c:pt>
                <c:pt idx="20">
                  <c:v>7.8094000000000001</c:v>
                </c:pt>
                <c:pt idx="21">
                  <c:v>7.8593999999999999</c:v>
                </c:pt>
                <c:pt idx="22">
                  <c:v>7.9093999999999998</c:v>
                </c:pt>
                <c:pt idx="23">
                  <c:v>7.9593999999999996</c:v>
                </c:pt>
                <c:pt idx="24">
                  <c:v>8.0093999999999994</c:v>
                </c:pt>
                <c:pt idx="25">
                  <c:v>8.0594000000000001</c:v>
                </c:pt>
                <c:pt idx="26">
                  <c:v>8.1094000000000008</c:v>
                </c:pt>
                <c:pt idx="27">
                  <c:v>8.1593999999999998</c:v>
                </c:pt>
                <c:pt idx="28">
                  <c:v>8.2094000000000005</c:v>
                </c:pt>
                <c:pt idx="29">
                  <c:v>8.2593999999999994</c:v>
                </c:pt>
                <c:pt idx="30">
                  <c:v>8.3094000000000001</c:v>
                </c:pt>
                <c:pt idx="31">
                  <c:v>8.3594000000000008</c:v>
                </c:pt>
                <c:pt idx="32">
                  <c:v>8.4093999999999998</c:v>
                </c:pt>
                <c:pt idx="33">
                  <c:v>8.4594000000000005</c:v>
                </c:pt>
                <c:pt idx="34">
                  <c:v>8.5093999999999994</c:v>
                </c:pt>
                <c:pt idx="35">
                  <c:v>8.5594000000000001</c:v>
                </c:pt>
                <c:pt idx="36">
                  <c:v>8.6094000000000008</c:v>
                </c:pt>
                <c:pt idx="37">
                  <c:v>8.6593999999999998</c:v>
                </c:pt>
                <c:pt idx="38">
                  <c:v>8.7094000000000005</c:v>
                </c:pt>
                <c:pt idx="39">
                  <c:v>8.7593999999999994</c:v>
                </c:pt>
                <c:pt idx="40">
                  <c:v>8.8094000000000001</c:v>
                </c:pt>
                <c:pt idx="41">
                  <c:v>8.8594000000000008</c:v>
                </c:pt>
                <c:pt idx="42">
                  <c:v>8.9093999999999998</c:v>
                </c:pt>
                <c:pt idx="43">
                  <c:v>8.9594000000000005</c:v>
                </c:pt>
                <c:pt idx="44">
                  <c:v>9.0093999999999994</c:v>
                </c:pt>
                <c:pt idx="45">
                  <c:v>9.0594000000000001</c:v>
                </c:pt>
                <c:pt idx="46">
                  <c:v>9.1094000000000008</c:v>
                </c:pt>
                <c:pt idx="47">
                  <c:v>9.1593999999999998</c:v>
                </c:pt>
                <c:pt idx="48">
                  <c:v>9.2094000000000005</c:v>
                </c:pt>
                <c:pt idx="49">
                  <c:v>9.2593999999999994</c:v>
                </c:pt>
                <c:pt idx="50">
                  <c:v>9.3094000000000001</c:v>
                </c:pt>
                <c:pt idx="51">
                  <c:v>9.3594000000000008</c:v>
                </c:pt>
                <c:pt idx="52">
                  <c:v>9.4093999999999998</c:v>
                </c:pt>
                <c:pt idx="53">
                  <c:v>9.4594000000000005</c:v>
                </c:pt>
                <c:pt idx="54">
                  <c:v>9.5093999999999994</c:v>
                </c:pt>
                <c:pt idx="55">
                  <c:v>9.5594000000000001</c:v>
                </c:pt>
                <c:pt idx="56">
                  <c:v>9.6094000000000008</c:v>
                </c:pt>
                <c:pt idx="57">
                  <c:v>9.6593999999999998</c:v>
                </c:pt>
                <c:pt idx="58">
                  <c:v>9.7094000000000005</c:v>
                </c:pt>
                <c:pt idx="59">
                  <c:v>9.7593999999999994</c:v>
                </c:pt>
                <c:pt idx="60">
                  <c:v>9.8094000000000001</c:v>
                </c:pt>
                <c:pt idx="61">
                  <c:v>9.8594000000000008</c:v>
                </c:pt>
                <c:pt idx="62">
                  <c:v>9.9093999999999998</c:v>
                </c:pt>
                <c:pt idx="63">
                  <c:v>9.9594000000000005</c:v>
                </c:pt>
                <c:pt idx="64">
                  <c:v>10.009</c:v>
                </c:pt>
                <c:pt idx="65">
                  <c:v>10.058999999999999</c:v>
                </c:pt>
                <c:pt idx="66">
                  <c:v>10.109</c:v>
                </c:pt>
                <c:pt idx="67">
                  <c:v>10.159000000000001</c:v>
                </c:pt>
                <c:pt idx="68">
                  <c:v>10.209</c:v>
                </c:pt>
                <c:pt idx="69">
                  <c:v>10.259</c:v>
                </c:pt>
                <c:pt idx="70">
                  <c:v>10.308999999999999</c:v>
                </c:pt>
                <c:pt idx="71">
                  <c:v>10.359</c:v>
                </c:pt>
                <c:pt idx="72">
                  <c:v>10.409000000000001</c:v>
                </c:pt>
                <c:pt idx="73">
                  <c:v>10.459</c:v>
                </c:pt>
                <c:pt idx="74">
                  <c:v>10.509</c:v>
                </c:pt>
                <c:pt idx="75">
                  <c:v>10.558999999999999</c:v>
                </c:pt>
                <c:pt idx="76">
                  <c:v>10.609</c:v>
                </c:pt>
                <c:pt idx="77">
                  <c:v>10.659000000000001</c:v>
                </c:pt>
                <c:pt idx="78">
                  <c:v>10.709</c:v>
                </c:pt>
                <c:pt idx="79">
                  <c:v>10.759</c:v>
                </c:pt>
                <c:pt idx="80">
                  <c:v>10.808999999999999</c:v>
                </c:pt>
                <c:pt idx="81">
                  <c:v>10.859</c:v>
                </c:pt>
                <c:pt idx="82">
                  <c:v>10.909000000000001</c:v>
                </c:pt>
                <c:pt idx="83">
                  <c:v>10.959</c:v>
                </c:pt>
                <c:pt idx="84">
                  <c:v>11.009</c:v>
                </c:pt>
                <c:pt idx="85">
                  <c:v>11.058999999999999</c:v>
                </c:pt>
                <c:pt idx="86">
                  <c:v>11.109</c:v>
                </c:pt>
                <c:pt idx="87">
                  <c:v>11.159000000000001</c:v>
                </c:pt>
                <c:pt idx="88">
                  <c:v>11.209</c:v>
                </c:pt>
                <c:pt idx="89">
                  <c:v>11.259</c:v>
                </c:pt>
                <c:pt idx="90">
                  <c:v>11.308999999999999</c:v>
                </c:pt>
                <c:pt idx="91">
                  <c:v>11.359</c:v>
                </c:pt>
                <c:pt idx="92">
                  <c:v>11.409000000000001</c:v>
                </c:pt>
                <c:pt idx="93">
                  <c:v>11.459</c:v>
                </c:pt>
                <c:pt idx="94">
                  <c:v>11.509</c:v>
                </c:pt>
                <c:pt idx="95">
                  <c:v>11.558999999999999</c:v>
                </c:pt>
                <c:pt idx="96">
                  <c:v>11.609</c:v>
                </c:pt>
                <c:pt idx="97">
                  <c:v>11.659000000000001</c:v>
                </c:pt>
                <c:pt idx="98">
                  <c:v>11.709</c:v>
                </c:pt>
                <c:pt idx="99">
                  <c:v>11.759</c:v>
                </c:pt>
                <c:pt idx="100">
                  <c:v>11.808999999999999</c:v>
                </c:pt>
                <c:pt idx="101">
                  <c:v>11.859</c:v>
                </c:pt>
                <c:pt idx="102">
                  <c:v>11.909000000000001</c:v>
                </c:pt>
                <c:pt idx="103">
                  <c:v>11.959</c:v>
                </c:pt>
                <c:pt idx="104">
                  <c:v>12.009</c:v>
                </c:pt>
                <c:pt idx="105">
                  <c:v>12.058999999999999</c:v>
                </c:pt>
                <c:pt idx="106">
                  <c:v>12.109</c:v>
                </c:pt>
                <c:pt idx="107">
                  <c:v>12.159000000000001</c:v>
                </c:pt>
                <c:pt idx="108">
                  <c:v>12.209</c:v>
                </c:pt>
                <c:pt idx="109">
                  <c:v>12.259</c:v>
                </c:pt>
                <c:pt idx="110">
                  <c:v>12.308999999999999</c:v>
                </c:pt>
                <c:pt idx="111">
                  <c:v>12.359</c:v>
                </c:pt>
                <c:pt idx="112">
                  <c:v>12.409000000000001</c:v>
                </c:pt>
                <c:pt idx="113">
                  <c:v>12.459</c:v>
                </c:pt>
                <c:pt idx="114">
                  <c:v>12.509</c:v>
                </c:pt>
                <c:pt idx="115">
                  <c:v>12.558999999999999</c:v>
                </c:pt>
                <c:pt idx="116">
                  <c:v>12.609</c:v>
                </c:pt>
                <c:pt idx="117">
                  <c:v>12.659000000000001</c:v>
                </c:pt>
                <c:pt idx="118">
                  <c:v>12.709</c:v>
                </c:pt>
                <c:pt idx="119">
                  <c:v>12.759</c:v>
                </c:pt>
                <c:pt idx="120">
                  <c:v>12.808999999999999</c:v>
                </c:pt>
                <c:pt idx="121">
                  <c:v>12.859</c:v>
                </c:pt>
                <c:pt idx="122">
                  <c:v>12.909000000000001</c:v>
                </c:pt>
                <c:pt idx="123">
                  <c:v>12.959</c:v>
                </c:pt>
                <c:pt idx="124">
                  <c:v>13.009</c:v>
                </c:pt>
                <c:pt idx="125">
                  <c:v>13.058999999999999</c:v>
                </c:pt>
                <c:pt idx="126">
                  <c:v>13.109</c:v>
                </c:pt>
                <c:pt idx="127">
                  <c:v>13.159000000000001</c:v>
                </c:pt>
                <c:pt idx="128">
                  <c:v>13.209</c:v>
                </c:pt>
                <c:pt idx="129">
                  <c:v>13.259</c:v>
                </c:pt>
                <c:pt idx="130">
                  <c:v>13.308999999999999</c:v>
                </c:pt>
                <c:pt idx="131">
                  <c:v>13.359</c:v>
                </c:pt>
                <c:pt idx="132">
                  <c:v>13.409000000000001</c:v>
                </c:pt>
                <c:pt idx="133">
                  <c:v>13.459</c:v>
                </c:pt>
                <c:pt idx="134">
                  <c:v>13.509</c:v>
                </c:pt>
                <c:pt idx="135">
                  <c:v>13.558999999999999</c:v>
                </c:pt>
                <c:pt idx="136">
                  <c:v>13.609</c:v>
                </c:pt>
                <c:pt idx="137">
                  <c:v>13.659000000000001</c:v>
                </c:pt>
                <c:pt idx="138">
                  <c:v>13.709</c:v>
                </c:pt>
                <c:pt idx="139">
                  <c:v>13.759</c:v>
                </c:pt>
                <c:pt idx="140">
                  <c:v>13.808999999999999</c:v>
                </c:pt>
                <c:pt idx="141">
                  <c:v>13.859</c:v>
                </c:pt>
                <c:pt idx="142">
                  <c:v>13.909000000000001</c:v>
                </c:pt>
                <c:pt idx="143">
                  <c:v>13.959</c:v>
                </c:pt>
                <c:pt idx="144">
                  <c:v>14.009</c:v>
                </c:pt>
                <c:pt idx="145">
                  <c:v>14.058999999999999</c:v>
                </c:pt>
                <c:pt idx="146">
                  <c:v>14.109</c:v>
                </c:pt>
                <c:pt idx="147">
                  <c:v>14.159000000000001</c:v>
                </c:pt>
                <c:pt idx="148">
                  <c:v>14.209</c:v>
                </c:pt>
                <c:pt idx="149">
                  <c:v>14.259</c:v>
                </c:pt>
                <c:pt idx="150">
                  <c:v>14.308999999999999</c:v>
                </c:pt>
                <c:pt idx="151">
                  <c:v>14.359</c:v>
                </c:pt>
                <c:pt idx="152">
                  <c:v>14.409000000000001</c:v>
                </c:pt>
                <c:pt idx="153">
                  <c:v>14.459</c:v>
                </c:pt>
                <c:pt idx="154">
                  <c:v>14.509</c:v>
                </c:pt>
                <c:pt idx="155">
                  <c:v>14.558999999999999</c:v>
                </c:pt>
                <c:pt idx="156">
                  <c:v>14.609</c:v>
                </c:pt>
                <c:pt idx="157">
                  <c:v>14.659000000000001</c:v>
                </c:pt>
                <c:pt idx="158">
                  <c:v>14.709</c:v>
                </c:pt>
                <c:pt idx="159">
                  <c:v>14.759</c:v>
                </c:pt>
                <c:pt idx="160">
                  <c:v>14.808999999999999</c:v>
                </c:pt>
                <c:pt idx="161">
                  <c:v>14.859</c:v>
                </c:pt>
                <c:pt idx="162">
                  <c:v>14.909000000000001</c:v>
                </c:pt>
                <c:pt idx="163">
                  <c:v>14.959</c:v>
                </c:pt>
                <c:pt idx="164">
                  <c:v>15.009</c:v>
                </c:pt>
                <c:pt idx="165">
                  <c:v>15.058999999999999</c:v>
                </c:pt>
                <c:pt idx="166">
                  <c:v>15.109</c:v>
                </c:pt>
                <c:pt idx="167">
                  <c:v>15.159000000000001</c:v>
                </c:pt>
                <c:pt idx="168">
                  <c:v>15.209</c:v>
                </c:pt>
                <c:pt idx="169">
                  <c:v>15.259</c:v>
                </c:pt>
                <c:pt idx="170">
                  <c:v>15.308999999999999</c:v>
                </c:pt>
                <c:pt idx="171">
                  <c:v>15.359</c:v>
                </c:pt>
                <c:pt idx="172">
                  <c:v>15.409000000000001</c:v>
                </c:pt>
                <c:pt idx="173">
                  <c:v>15.459</c:v>
                </c:pt>
                <c:pt idx="174">
                  <c:v>15.509</c:v>
                </c:pt>
                <c:pt idx="175">
                  <c:v>15.558999999999999</c:v>
                </c:pt>
                <c:pt idx="176">
                  <c:v>15.609</c:v>
                </c:pt>
                <c:pt idx="177">
                  <c:v>15.659000000000001</c:v>
                </c:pt>
                <c:pt idx="178">
                  <c:v>15.709</c:v>
                </c:pt>
                <c:pt idx="179">
                  <c:v>15.759</c:v>
                </c:pt>
                <c:pt idx="180">
                  <c:v>15.808999999999999</c:v>
                </c:pt>
                <c:pt idx="181">
                  <c:v>15.859</c:v>
                </c:pt>
                <c:pt idx="182">
                  <c:v>15.909000000000001</c:v>
                </c:pt>
                <c:pt idx="183">
                  <c:v>15.959</c:v>
                </c:pt>
                <c:pt idx="184">
                  <c:v>16.009</c:v>
                </c:pt>
                <c:pt idx="185">
                  <c:v>16.059000000000001</c:v>
                </c:pt>
                <c:pt idx="186">
                  <c:v>16.109000000000002</c:v>
                </c:pt>
                <c:pt idx="187">
                  <c:v>16.158999999999999</c:v>
                </c:pt>
                <c:pt idx="188">
                  <c:v>16.209</c:v>
                </c:pt>
                <c:pt idx="189">
                  <c:v>16.259</c:v>
                </c:pt>
                <c:pt idx="190">
                  <c:v>16.309000000000001</c:v>
                </c:pt>
                <c:pt idx="191">
                  <c:v>16.359000000000002</c:v>
                </c:pt>
                <c:pt idx="192">
                  <c:v>16.408999999999999</c:v>
                </c:pt>
                <c:pt idx="193">
                  <c:v>16.459</c:v>
                </c:pt>
                <c:pt idx="194">
                  <c:v>16.509</c:v>
                </c:pt>
                <c:pt idx="195">
                  <c:v>16.559000000000001</c:v>
                </c:pt>
                <c:pt idx="196">
                  <c:v>16.609000000000002</c:v>
                </c:pt>
                <c:pt idx="197">
                  <c:v>16.658999999999999</c:v>
                </c:pt>
                <c:pt idx="198">
                  <c:v>16.709</c:v>
                </c:pt>
                <c:pt idx="199">
                  <c:v>16.759</c:v>
                </c:pt>
                <c:pt idx="200">
                  <c:v>16.809000000000001</c:v>
                </c:pt>
                <c:pt idx="201">
                  <c:v>16.859000000000002</c:v>
                </c:pt>
                <c:pt idx="202">
                  <c:v>16.908999999999999</c:v>
                </c:pt>
                <c:pt idx="203">
                  <c:v>16.959</c:v>
                </c:pt>
                <c:pt idx="204">
                  <c:v>17.009</c:v>
                </c:pt>
                <c:pt idx="205">
                  <c:v>17.059000000000001</c:v>
                </c:pt>
                <c:pt idx="206">
                  <c:v>17.109000000000002</c:v>
                </c:pt>
                <c:pt idx="207">
                  <c:v>17.158999999999999</c:v>
                </c:pt>
                <c:pt idx="208">
                  <c:v>17.209</c:v>
                </c:pt>
                <c:pt idx="209">
                  <c:v>17.259</c:v>
                </c:pt>
                <c:pt idx="210">
                  <c:v>17.309000000000001</c:v>
                </c:pt>
                <c:pt idx="211">
                  <c:v>17.359000000000002</c:v>
                </c:pt>
                <c:pt idx="212">
                  <c:v>17.408999999999999</c:v>
                </c:pt>
                <c:pt idx="213">
                  <c:v>17.459</c:v>
                </c:pt>
                <c:pt idx="214">
                  <c:v>17.509</c:v>
                </c:pt>
                <c:pt idx="215">
                  <c:v>17.559000000000001</c:v>
                </c:pt>
                <c:pt idx="216">
                  <c:v>17.609000000000002</c:v>
                </c:pt>
                <c:pt idx="217">
                  <c:v>17.658999999999999</c:v>
                </c:pt>
              </c:numCache>
            </c:numRef>
          </c:xVal>
          <c:yVal>
            <c:numRef>
              <c:f>Rauscher!$F$1039:$F$1256</c:f>
              <c:numCache>
                <c:formatCode>0.00E+00</c:formatCode>
                <c:ptCount val="218"/>
                <c:pt idx="0">
                  <c:v>0.90269001624842038</c:v>
                </c:pt>
                <c:pt idx="1">
                  <c:v>0.94688003030016088</c:v>
                </c:pt>
                <c:pt idx="2">
                  <c:v>0.99373944151843385</c:v>
                </c:pt>
                <c:pt idx="3">
                  <c:v>1.0407235109848367</c:v>
                </c:pt>
                <c:pt idx="4">
                  <c:v>1.0917149750543129</c:v>
                </c:pt>
                <c:pt idx="5">
                  <c:v>1.1470126056685364</c:v>
                </c:pt>
                <c:pt idx="6">
                  <c:v>1.206010757615958</c:v>
                </c:pt>
                <c:pt idx="7">
                  <c:v>1.269212707357626</c:v>
                </c:pt>
                <c:pt idx="8">
                  <c:v>1.3373632546072165</c:v>
                </c:pt>
                <c:pt idx="9">
                  <c:v>1.4101985559566788</c:v>
                </c:pt>
                <c:pt idx="10">
                  <c:v>1.4883610168482466</c:v>
                </c:pt>
                <c:pt idx="11">
                  <c:v>1.5712647109658562</c:v>
                </c:pt>
                <c:pt idx="12">
                  <c:v>1.6594480675727254</c:v>
                </c:pt>
                <c:pt idx="13">
                  <c:v>1.7539551689058828</c:v>
                </c:pt>
                <c:pt idx="14">
                  <c:v>1.8554596901382316</c:v>
                </c:pt>
                <c:pt idx="15">
                  <c:v>1.9617074701820465</c:v>
                </c:pt>
                <c:pt idx="16">
                  <c:v>2.0749470888492345</c:v>
                </c:pt>
                <c:pt idx="17">
                  <c:v>2.1964022930439939</c:v>
                </c:pt>
                <c:pt idx="18">
                  <c:v>2.3242841204908888</c:v>
                </c:pt>
                <c:pt idx="19">
                  <c:v>2.4615384615384617</c:v>
                </c:pt>
                <c:pt idx="20">
                  <c:v>2.6057952887221179</c:v>
                </c:pt>
                <c:pt idx="21">
                  <c:v>2.7585445918733278</c:v>
                </c:pt>
                <c:pt idx="22">
                  <c:v>2.9228655774120949</c:v>
                </c:pt>
                <c:pt idx="23">
                  <c:v>3.0962628107873797</c:v>
                </c:pt>
                <c:pt idx="24">
                  <c:v>3.2783660623545221</c:v>
                </c:pt>
                <c:pt idx="25">
                  <c:v>3.4730663702983362</c:v>
                </c:pt>
                <c:pt idx="26">
                  <c:v>3.6768761260433136</c:v>
                </c:pt>
                <c:pt idx="27">
                  <c:v>3.8955979742890534</c:v>
                </c:pt>
                <c:pt idx="28">
                  <c:v>4.1288191577208915</c:v>
                </c:pt>
                <c:pt idx="29">
                  <c:v>4.3752187609380471</c:v>
                </c:pt>
                <c:pt idx="30">
                  <c:v>4.6279155868196966</c:v>
                </c:pt>
                <c:pt idx="31">
                  <c:v>4.9014802470346046</c:v>
                </c:pt>
                <c:pt idx="32">
                  <c:v>5.1921079958463139</c:v>
                </c:pt>
                <c:pt idx="33">
                  <c:v>5.5014578863398809</c:v>
                </c:pt>
                <c:pt idx="34">
                  <c:v>5.8251296091338034</c:v>
                </c:pt>
                <c:pt idx="35">
                  <c:v>6.1656082372526049</c:v>
                </c:pt>
                <c:pt idx="36">
                  <c:v>6.5248597155161159</c:v>
                </c:pt>
                <c:pt idx="37">
                  <c:v>6.9170643978695443</c:v>
                </c:pt>
                <c:pt idx="38">
                  <c:v>7.3222523248151132</c:v>
                </c:pt>
                <c:pt idx="39">
                  <c:v>7.7519379844961236</c:v>
                </c:pt>
                <c:pt idx="40">
                  <c:v>8.1994096425057403</c:v>
                </c:pt>
                <c:pt idx="41">
                  <c:v>8.670770831526923</c:v>
                </c:pt>
                <c:pt idx="42">
                  <c:v>9.1861106007716327</c:v>
                </c:pt>
                <c:pt idx="43">
                  <c:v>9.7143967359626959</c:v>
                </c:pt>
                <c:pt idx="44">
                  <c:v>10.277281042527388</c:v>
                </c:pt>
                <c:pt idx="45">
                  <c:v>10.861183217299693</c:v>
                </c:pt>
                <c:pt idx="46">
                  <c:v>11.501391668391877</c:v>
                </c:pt>
                <c:pt idx="47">
                  <c:v>12.150520649809845</c:v>
                </c:pt>
                <c:pt idx="48">
                  <c:v>12.8628944084998</c:v>
                </c:pt>
                <c:pt idx="49">
                  <c:v>13.587694983423013</c:v>
                </c:pt>
                <c:pt idx="50">
                  <c:v>14.364307568553658</c:v>
                </c:pt>
                <c:pt idx="51">
                  <c:v>15.197568389057752</c:v>
                </c:pt>
                <c:pt idx="52">
                  <c:v>16.037463514770504</c:v>
                </c:pt>
                <c:pt idx="53">
                  <c:v>16.966982252536564</c:v>
                </c:pt>
                <c:pt idx="54">
                  <c:v>17.900295354873357</c:v>
                </c:pt>
                <c:pt idx="55">
                  <c:v>18.885027949841366</c:v>
                </c:pt>
                <c:pt idx="56">
                  <c:v>19.98081841432225</c:v>
                </c:pt>
                <c:pt idx="57">
                  <c:v>21.085925144965735</c:v>
                </c:pt>
                <c:pt idx="58">
                  <c:v>22.290083142010118</c:v>
                </c:pt>
                <c:pt idx="59">
                  <c:v>23.471423541837815</c:v>
                </c:pt>
                <c:pt idx="60">
                  <c:v>24.813280067492123</c:v>
                </c:pt>
                <c:pt idx="61">
                  <c:v>26.133542401672546</c:v>
                </c:pt>
                <c:pt idx="62">
                  <c:v>27.62888876609383</c:v>
                </c:pt>
                <c:pt idx="63">
                  <c:v>29.190262128553918</c:v>
                </c:pt>
                <c:pt idx="64">
                  <c:v>30.770177543924429</c:v>
                </c:pt>
                <c:pt idx="65">
                  <c:v>32.49390739236393</c:v>
                </c:pt>
                <c:pt idx="66">
                  <c:v>34.181022696199072</c:v>
                </c:pt>
                <c:pt idx="67">
                  <c:v>36.089357248547401</c:v>
                </c:pt>
                <c:pt idx="68">
                  <c:v>37.972280235428137</c:v>
                </c:pt>
                <c:pt idx="69">
                  <c:v>40.091408411177483</c:v>
                </c:pt>
                <c:pt idx="70">
                  <c:v>42.311923500042312</c:v>
                </c:pt>
                <c:pt idx="71">
                  <c:v>44.525579945678793</c:v>
                </c:pt>
                <c:pt idx="72">
                  <c:v>46.957175056348611</c:v>
                </c:pt>
                <c:pt idx="73">
                  <c:v>49.314528059966463</c:v>
                </c:pt>
                <c:pt idx="74">
                  <c:v>52.029136316337144</c:v>
                </c:pt>
                <c:pt idx="75">
                  <c:v>54.857644412748918</c:v>
                </c:pt>
                <c:pt idx="76">
                  <c:v>57.65017871555402</c:v>
                </c:pt>
                <c:pt idx="77">
                  <c:v>60.782883539995133</c:v>
                </c:pt>
                <c:pt idx="78">
                  <c:v>63.836578359399944</c:v>
                </c:pt>
                <c:pt idx="79">
                  <c:v>67.281168001076495</c:v>
                </c:pt>
                <c:pt idx="80">
                  <c:v>70.881769208959454</c:v>
                </c:pt>
                <c:pt idx="81">
                  <c:v>74.305245950364096</c:v>
                </c:pt>
                <c:pt idx="82">
                  <c:v>78.284014404258642</c:v>
                </c:pt>
                <c:pt idx="83">
                  <c:v>82.44702778464837</c:v>
                </c:pt>
                <c:pt idx="84">
                  <c:v>86.535133264105227</c:v>
                </c:pt>
                <c:pt idx="85">
                  <c:v>91.099571832012387</c:v>
                </c:pt>
                <c:pt idx="86">
                  <c:v>95.868085514332279</c:v>
                </c:pt>
                <c:pt idx="87">
                  <c:v>100.43992687973324</c:v>
                </c:pt>
                <c:pt idx="88">
                  <c:v>105.69930661254863</c:v>
                </c:pt>
                <c:pt idx="89">
                  <c:v>111.19388878387245</c:v>
                </c:pt>
                <c:pt idx="90">
                  <c:v>116.37514692362298</c:v>
                </c:pt>
                <c:pt idx="91">
                  <c:v>122.43648607284972</c:v>
                </c:pt>
                <c:pt idx="92">
                  <c:v>128.76641771825908</c:v>
                </c:pt>
                <c:pt idx="93">
                  <c:v>134.98555654544964</c:v>
                </c:pt>
                <c:pt idx="94">
                  <c:v>141.89428875487761</c:v>
                </c:pt>
                <c:pt idx="95">
                  <c:v>149.104626716567</c:v>
                </c:pt>
                <c:pt idx="96">
                  <c:v>156.59745059350433</c:v>
                </c:pt>
                <c:pt idx="97">
                  <c:v>163.69023260382053</c:v>
                </c:pt>
                <c:pt idx="98">
                  <c:v>171.96904557179707</c:v>
                </c:pt>
                <c:pt idx="99">
                  <c:v>180.57386373896242</c:v>
                </c:pt>
                <c:pt idx="100">
                  <c:v>188.82531769859702</c:v>
                </c:pt>
                <c:pt idx="101">
                  <c:v>198.29859802891193</c:v>
                </c:pt>
                <c:pt idx="102">
                  <c:v>208.13820376730149</c:v>
                </c:pt>
                <c:pt idx="103">
                  <c:v>218.39783349349173</c:v>
                </c:pt>
                <c:pt idx="104">
                  <c:v>228.34699609526638</c:v>
                </c:pt>
                <c:pt idx="105">
                  <c:v>239.52669525018567</c:v>
                </c:pt>
                <c:pt idx="106">
                  <c:v>251.18054857831811</c:v>
                </c:pt>
                <c:pt idx="107">
                  <c:v>263.32420476090164</c:v>
                </c:pt>
                <c:pt idx="108">
                  <c:v>274.7328223302838</c:v>
                </c:pt>
                <c:pt idx="109">
                  <c:v>288.09311169369943</c:v>
                </c:pt>
                <c:pt idx="110">
                  <c:v>302.00531529354919</c:v>
                </c:pt>
                <c:pt idx="111">
                  <c:v>315.60675398453526</c:v>
                </c:pt>
                <c:pt idx="112">
                  <c:v>330.698766493601</c:v>
                </c:pt>
                <c:pt idx="113">
                  <c:v>346.42832397976861</c:v>
                </c:pt>
                <c:pt idx="114">
                  <c:v>362.72625049874858</c:v>
                </c:pt>
                <c:pt idx="115">
                  <c:v>377.97180330347356</c:v>
                </c:pt>
                <c:pt idx="116">
                  <c:v>395.86714698547172</c:v>
                </c:pt>
                <c:pt idx="117">
                  <c:v>414.40470763747874</c:v>
                </c:pt>
                <c:pt idx="118">
                  <c:v>433.70776770611963</c:v>
                </c:pt>
                <c:pt idx="119">
                  <c:v>451.83444785830477</c:v>
                </c:pt>
                <c:pt idx="120">
                  <c:v>472.88031399252844</c:v>
                </c:pt>
                <c:pt idx="121">
                  <c:v>494.78007025876997</c:v>
                </c:pt>
                <c:pt idx="122">
                  <c:v>517.54476762239938</c:v>
                </c:pt>
                <c:pt idx="123">
                  <c:v>541.15482439525954</c:v>
                </c:pt>
                <c:pt idx="124">
                  <c:v>564.30224027989391</c:v>
                </c:pt>
                <c:pt idx="125">
                  <c:v>589.90089664936295</c:v>
                </c:pt>
                <c:pt idx="126">
                  <c:v>616.40880231769711</c:v>
                </c:pt>
                <c:pt idx="127">
                  <c:v>643.9564685427265</c:v>
                </c:pt>
                <c:pt idx="128">
                  <c:v>669.43365912438082</c:v>
                </c:pt>
                <c:pt idx="129">
                  <c:v>699.54529555788736</c:v>
                </c:pt>
                <c:pt idx="130">
                  <c:v>730.78047354574676</c:v>
                </c:pt>
                <c:pt idx="131">
                  <c:v>763.30051141134265</c:v>
                </c:pt>
                <c:pt idx="132">
                  <c:v>796.87624511913305</c:v>
                </c:pt>
                <c:pt idx="133">
                  <c:v>829.94439372562033</c:v>
                </c:pt>
                <c:pt idx="134">
                  <c:v>866.32591180802217</c:v>
                </c:pt>
                <c:pt idx="135">
                  <c:v>903.99566082082811</c:v>
                </c:pt>
                <c:pt idx="136">
                  <c:v>943.04036212749907</c:v>
                </c:pt>
                <c:pt idx="137">
                  <c:v>980.19996079200155</c:v>
                </c:pt>
                <c:pt idx="138">
                  <c:v>1022.505342590415</c:v>
                </c:pt>
                <c:pt idx="139">
                  <c:v>1066.4050419630385</c:v>
                </c:pt>
                <c:pt idx="140">
                  <c:v>1111.9759813188034</c:v>
                </c:pt>
                <c:pt idx="141">
                  <c:v>1159.0977583049355</c:v>
                </c:pt>
                <c:pt idx="142">
                  <c:v>1203.0075187969926</c:v>
                </c:pt>
                <c:pt idx="143">
                  <c:v>1254.3588971676577</c:v>
                </c:pt>
                <c:pt idx="144">
                  <c:v>1307.4459044257044</c:v>
                </c:pt>
                <c:pt idx="145">
                  <c:v>1362.5277615031405</c:v>
                </c:pt>
                <c:pt idx="146">
                  <c:v>1419.6680816025212</c:v>
                </c:pt>
                <c:pt idx="147">
                  <c:v>1477.1703325110418</c:v>
                </c:pt>
                <c:pt idx="148">
                  <c:v>1538.1302488694741</c:v>
                </c:pt>
                <c:pt idx="149">
                  <c:v>1601.3579515429083</c:v>
                </c:pt>
                <c:pt idx="150">
                  <c:v>1666.6388893518442</c:v>
                </c:pt>
                <c:pt idx="151">
                  <c:v>1734.3647022095804</c:v>
                </c:pt>
                <c:pt idx="152">
                  <c:v>1797.2358512607609</c:v>
                </c:pt>
                <c:pt idx="153">
                  <c:v>1870.5924166183429</c:v>
                </c:pt>
                <c:pt idx="154">
                  <c:v>1946.5856887020168</c:v>
                </c:pt>
                <c:pt idx="155">
                  <c:v>2025.3574755944423</c:v>
                </c:pt>
                <c:pt idx="156">
                  <c:v>2106.6823965618942</c:v>
                </c:pt>
                <c:pt idx="157">
                  <c:v>2185.9834739649368</c:v>
                </c:pt>
                <c:pt idx="158">
                  <c:v>2273.5023303398889</c:v>
                </c:pt>
                <c:pt idx="159">
                  <c:v>2363.8985414745998</c:v>
                </c:pt>
                <c:pt idx="160">
                  <c:v>2457.4855008355448</c:v>
                </c:pt>
                <c:pt idx="161">
                  <c:v>2554.4741614938566</c:v>
                </c:pt>
                <c:pt idx="162">
                  <c:v>2654.5618645642539</c:v>
                </c:pt>
                <c:pt idx="163">
                  <c:v>2753.6072254653595</c:v>
                </c:pt>
                <c:pt idx="164">
                  <c:v>2860.8210556429694</c:v>
                </c:pt>
                <c:pt idx="165">
                  <c:v>2971.4149878171984</c:v>
                </c:pt>
                <c:pt idx="166">
                  <c:v>3085.8482996975872</c:v>
                </c:pt>
                <c:pt idx="167">
                  <c:v>3204.306588054345</c:v>
                </c:pt>
                <c:pt idx="168">
                  <c:v>3326.5693090715545</c:v>
                </c:pt>
                <c:pt idx="169">
                  <c:v>3441.6299559471368</c:v>
                </c:pt>
                <c:pt idx="170">
                  <c:v>3573.8536864300772</c:v>
                </c:pt>
                <c:pt idx="171">
                  <c:v>3710.2997922232121</c:v>
                </c:pt>
                <c:pt idx="172">
                  <c:v>3851.3383400731755</c:v>
                </c:pt>
                <c:pt idx="173">
                  <c:v>3997.4416373520949</c:v>
                </c:pt>
                <c:pt idx="174">
                  <c:v>4149.0332752468676</c:v>
                </c:pt>
                <c:pt idx="175">
                  <c:v>4303.4815165468863</c:v>
                </c:pt>
                <c:pt idx="176">
                  <c:v>4463.2894443204641</c:v>
                </c:pt>
                <c:pt idx="177">
                  <c:v>4627.9155868196967</c:v>
                </c:pt>
                <c:pt idx="178">
                  <c:v>4798.2342497960753</c:v>
                </c:pt>
                <c:pt idx="179">
                  <c:v>4974.134500596896</c:v>
                </c:pt>
                <c:pt idx="180">
                  <c:v>5143.5037547577413</c:v>
                </c:pt>
                <c:pt idx="181">
                  <c:v>5331.6272126252934</c:v>
                </c:pt>
                <c:pt idx="182">
                  <c:v>5526.083112290009</c:v>
                </c:pt>
                <c:pt idx="183">
                  <c:v>5727.0488517267049</c:v>
                </c:pt>
                <c:pt idx="184">
                  <c:v>5935.0703305834168</c:v>
                </c:pt>
                <c:pt idx="185">
                  <c:v>6149.6832913104981</c:v>
                </c:pt>
                <c:pt idx="186">
                  <c:v>6371.8618580349175</c:v>
                </c:pt>
                <c:pt idx="187">
                  <c:v>6587.1813451024309</c:v>
                </c:pt>
                <c:pt idx="188">
                  <c:v>6825.4726639819801</c:v>
                </c:pt>
                <c:pt idx="189">
                  <c:v>7071.6356693303169</c:v>
                </c:pt>
                <c:pt idx="190">
                  <c:v>7326.5440691625763</c:v>
                </c:pt>
                <c:pt idx="191">
                  <c:v>7589.5567698846389</c:v>
                </c:pt>
                <c:pt idx="192">
                  <c:v>7861.0172156277022</c:v>
                </c:pt>
                <c:pt idx="193">
                  <c:v>8151.2879034887501</c:v>
                </c:pt>
                <c:pt idx="194">
                  <c:v>8438.8185654008448</c:v>
                </c:pt>
                <c:pt idx="195">
                  <c:v>8735.150244584207</c:v>
                </c:pt>
                <c:pt idx="196">
                  <c:v>9041.5913200723317</c:v>
                </c:pt>
                <c:pt idx="197">
                  <c:v>9358.9143659335514</c:v>
                </c:pt>
                <c:pt idx="198">
                  <c:v>9686.1681518791174</c:v>
                </c:pt>
                <c:pt idx="199">
                  <c:v>10004.001600640257</c:v>
                </c:pt>
                <c:pt idx="200">
                  <c:v>10353.896171129196</c:v>
                </c:pt>
                <c:pt idx="201">
                  <c:v>10715.472070122049</c:v>
                </c:pt>
                <c:pt idx="202">
                  <c:v>11088.933244621869</c:v>
                </c:pt>
                <c:pt idx="203">
                  <c:v>11474.732638729518</c:v>
                </c:pt>
                <c:pt idx="204">
                  <c:v>11873.241276135974</c:v>
                </c:pt>
                <c:pt idx="205">
                  <c:v>12285.012285012284</c:v>
                </c:pt>
                <c:pt idx="206">
                  <c:v>12712.941774726673</c:v>
                </c:pt>
                <c:pt idx="207">
                  <c:v>13149.762646784226</c:v>
                </c:pt>
                <c:pt idx="208">
                  <c:v>13600.816048962937</c:v>
                </c:pt>
                <c:pt idx="209">
                  <c:v>14066.873918609068</c:v>
                </c:pt>
                <c:pt idx="210">
                  <c:v>14547.993831650614</c:v>
                </c:pt>
                <c:pt idx="211">
                  <c:v>15045.05995456392</c:v>
                </c:pt>
                <c:pt idx="212">
                  <c:v>15558.148580318941</c:v>
                </c:pt>
                <c:pt idx="213">
                  <c:v>16106.690719324808</c:v>
                </c:pt>
                <c:pt idx="214">
                  <c:v>16648.907831646244</c:v>
                </c:pt>
                <c:pt idx="215">
                  <c:v>17208.742040956808</c:v>
                </c:pt>
                <c:pt idx="216">
                  <c:v>17786.947937603385</c:v>
                </c:pt>
                <c:pt idx="217">
                  <c:v>18383.704684167955</c:v>
                </c:pt>
              </c:numCache>
            </c:numRef>
          </c:yVal>
          <c:smooth val="1"/>
          <c:extLst>
            <c:ext xmlns:c16="http://schemas.microsoft.com/office/drawing/2014/chart" uri="{C3380CC4-5D6E-409C-BE32-E72D297353CC}">
              <c16:uniqueId val="{00000000-A028-4693-8E9C-41952448147C}"/>
            </c:ext>
          </c:extLst>
        </c:ser>
        <c:ser>
          <c:idx val="1"/>
          <c:order val="1"/>
          <c:tx>
            <c:strRef>
              <c:f>Rauscher!$H$1257</c:f>
              <c:strCache>
                <c:ptCount val="1"/>
                <c:pt idx="0">
                  <c:v>2+</c:v>
                </c:pt>
              </c:strCache>
            </c:strRef>
          </c:tx>
          <c:spPr>
            <a:ln>
              <a:solidFill>
                <a:srgbClr val="FF0000"/>
              </a:solidFill>
            </a:ln>
          </c:spPr>
          <c:marker>
            <c:symbol val="none"/>
          </c:marker>
          <c:xVal>
            <c:numRef>
              <c:f>Rauscher!$I$1257:$I$1556</c:f>
              <c:numCache>
                <c:formatCode>General</c:formatCode>
                <c:ptCount val="300"/>
                <c:pt idx="0">
                  <c:v>2.7094</c:v>
                </c:pt>
                <c:pt idx="1">
                  <c:v>2.7593999999999999</c:v>
                </c:pt>
                <c:pt idx="2">
                  <c:v>2.8094000000000001</c:v>
                </c:pt>
                <c:pt idx="3">
                  <c:v>2.8593999999999999</c:v>
                </c:pt>
                <c:pt idx="4">
                  <c:v>2.9094000000000002</c:v>
                </c:pt>
                <c:pt idx="5">
                  <c:v>2.9594</c:v>
                </c:pt>
                <c:pt idx="6">
                  <c:v>3.0093999999999999</c:v>
                </c:pt>
                <c:pt idx="7">
                  <c:v>3.0594000000000001</c:v>
                </c:pt>
                <c:pt idx="8">
                  <c:v>3.1093999999999999</c:v>
                </c:pt>
                <c:pt idx="9">
                  <c:v>3.1594000000000002</c:v>
                </c:pt>
                <c:pt idx="10">
                  <c:v>3.2094</c:v>
                </c:pt>
                <c:pt idx="11">
                  <c:v>3.2593999999999999</c:v>
                </c:pt>
                <c:pt idx="12">
                  <c:v>3.3094000000000001</c:v>
                </c:pt>
                <c:pt idx="13">
                  <c:v>3.3593999999999999</c:v>
                </c:pt>
                <c:pt idx="14">
                  <c:v>3.4094000000000002</c:v>
                </c:pt>
                <c:pt idx="15">
                  <c:v>3.4594</c:v>
                </c:pt>
                <c:pt idx="16">
                  <c:v>3.5093999999999999</c:v>
                </c:pt>
                <c:pt idx="17">
                  <c:v>3.5594000000000001</c:v>
                </c:pt>
                <c:pt idx="18">
                  <c:v>3.6093999999999999</c:v>
                </c:pt>
                <c:pt idx="19">
                  <c:v>3.6594000000000002</c:v>
                </c:pt>
                <c:pt idx="20">
                  <c:v>3.7094</c:v>
                </c:pt>
                <c:pt idx="21">
                  <c:v>3.7593999999999999</c:v>
                </c:pt>
                <c:pt idx="22">
                  <c:v>3.8094000000000001</c:v>
                </c:pt>
                <c:pt idx="23">
                  <c:v>3.8593999999999999</c:v>
                </c:pt>
                <c:pt idx="24">
                  <c:v>3.9094000000000002</c:v>
                </c:pt>
                <c:pt idx="25">
                  <c:v>3.9594</c:v>
                </c:pt>
                <c:pt idx="26">
                  <c:v>4.0094000000000003</c:v>
                </c:pt>
                <c:pt idx="27">
                  <c:v>4.0594000000000001</c:v>
                </c:pt>
                <c:pt idx="28">
                  <c:v>4.1093999999999999</c:v>
                </c:pt>
                <c:pt idx="29">
                  <c:v>4.1593999999999998</c:v>
                </c:pt>
                <c:pt idx="30">
                  <c:v>4.2093999999999996</c:v>
                </c:pt>
                <c:pt idx="31">
                  <c:v>4.2594000000000003</c:v>
                </c:pt>
                <c:pt idx="32">
                  <c:v>4.3094000000000001</c:v>
                </c:pt>
                <c:pt idx="33">
                  <c:v>4.3593999999999999</c:v>
                </c:pt>
                <c:pt idx="34">
                  <c:v>4.4093999999999998</c:v>
                </c:pt>
                <c:pt idx="35">
                  <c:v>4.4593999999999996</c:v>
                </c:pt>
                <c:pt idx="36">
                  <c:v>4.5094000000000003</c:v>
                </c:pt>
                <c:pt idx="37">
                  <c:v>4.5594000000000001</c:v>
                </c:pt>
                <c:pt idx="38">
                  <c:v>4.6093999999999999</c:v>
                </c:pt>
                <c:pt idx="39">
                  <c:v>4.6593999999999998</c:v>
                </c:pt>
                <c:pt idx="40">
                  <c:v>4.7093999999999996</c:v>
                </c:pt>
                <c:pt idx="41">
                  <c:v>4.7594000000000003</c:v>
                </c:pt>
                <c:pt idx="42">
                  <c:v>4.8094000000000001</c:v>
                </c:pt>
                <c:pt idx="43">
                  <c:v>4.8593999999999999</c:v>
                </c:pt>
                <c:pt idx="44">
                  <c:v>4.9093999999999998</c:v>
                </c:pt>
                <c:pt idx="45">
                  <c:v>4.9593999999999996</c:v>
                </c:pt>
                <c:pt idx="46">
                  <c:v>5.0094000000000003</c:v>
                </c:pt>
                <c:pt idx="47">
                  <c:v>5.0594000000000001</c:v>
                </c:pt>
                <c:pt idx="48">
                  <c:v>5.1093999999999999</c:v>
                </c:pt>
                <c:pt idx="49">
                  <c:v>5.1593999999999998</c:v>
                </c:pt>
                <c:pt idx="50">
                  <c:v>5.2093999999999996</c:v>
                </c:pt>
                <c:pt idx="51">
                  <c:v>5.2594000000000003</c:v>
                </c:pt>
                <c:pt idx="52">
                  <c:v>5.3094000000000001</c:v>
                </c:pt>
                <c:pt idx="53">
                  <c:v>5.3593999999999999</c:v>
                </c:pt>
                <c:pt idx="54">
                  <c:v>5.4093999999999998</c:v>
                </c:pt>
                <c:pt idx="55">
                  <c:v>5.4593999999999996</c:v>
                </c:pt>
                <c:pt idx="56">
                  <c:v>5.5094000000000003</c:v>
                </c:pt>
                <c:pt idx="57">
                  <c:v>5.5594000000000001</c:v>
                </c:pt>
                <c:pt idx="58">
                  <c:v>5.6093999999999999</c:v>
                </c:pt>
                <c:pt idx="59">
                  <c:v>5.6593999999999998</c:v>
                </c:pt>
                <c:pt idx="60">
                  <c:v>5.7093999999999996</c:v>
                </c:pt>
                <c:pt idx="61">
                  <c:v>5.7594000000000003</c:v>
                </c:pt>
                <c:pt idx="62">
                  <c:v>5.8094000000000001</c:v>
                </c:pt>
                <c:pt idx="63">
                  <c:v>5.8593999999999999</c:v>
                </c:pt>
                <c:pt idx="64">
                  <c:v>5.9093999999999998</c:v>
                </c:pt>
                <c:pt idx="65">
                  <c:v>5.9593999999999996</c:v>
                </c:pt>
                <c:pt idx="66">
                  <c:v>6.0094000000000003</c:v>
                </c:pt>
                <c:pt idx="67">
                  <c:v>6.0594000000000001</c:v>
                </c:pt>
                <c:pt idx="68">
                  <c:v>6.1093999999999999</c:v>
                </c:pt>
                <c:pt idx="69">
                  <c:v>6.1593999999999998</c:v>
                </c:pt>
                <c:pt idx="70">
                  <c:v>6.2093999999999996</c:v>
                </c:pt>
                <c:pt idx="71">
                  <c:v>6.2594000000000003</c:v>
                </c:pt>
                <c:pt idx="72">
                  <c:v>6.3094000000000001</c:v>
                </c:pt>
                <c:pt idx="73">
                  <c:v>6.3593999999999999</c:v>
                </c:pt>
                <c:pt idx="74">
                  <c:v>6.4093999999999998</c:v>
                </c:pt>
                <c:pt idx="75">
                  <c:v>6.4593999999999996</c:v>
                </c:pt>
                <c:pt idx="76">
                  <c:v>6.5094000000000003</c:v>
                </c:pt>
                <c:pt idx="77">
                  <c:v>6.5594000000000001</c:v>
                </c:pt>
                <c:pt idx="78">
                  <c:v>6.6093999999999999</c:v>
                </c:pt>
                <c:pt idx="79">
                  <c:v>6.6593999999999998</c:v>
                </c:pt>
                <c:pt idx="80">
                  <c:v>6.7093999999999996</c:v>
                </c:pt>
                <c:pt idx="81">
                  <c:v>6.7594000000000003</c:v>
                </c:pt>
                <c:pt idx="82">
                  <c:v>6.8094000000000001</c:v>
                </c:pt>
                <c:pt idx="83">
                  <c:v>6.8593999999999999</c:v>
                </c:pt>
                <c:pt idx="84">
                  <c:v>6.9093999999999998</c:v>
                </c:pt>
                <c:pt idx="85">
                  <c:v>6.9593999999999996</c:v>
                </c:pt>
                <c:pt idx="86">
                  <c:v>7.0094000000000003</c:v>
                </c:pt>
                <c:pt idx="87">
                  <c:v>7.0594000000000001</c:v>
                </c:pt>
                <c:pt idx="88">
                  <c:v>7.1093999999999999</c:v>
                </c:pt>
                <c:pt idx="89">
                  <c:v>7.1593999999999998</c:v>
                </c:pt>
                <c:pt idx="90">
                  <c:v>7.2093999999999996</c:v>
                </c:pt>
                <c:pt idx="91">
                  <c:v>7.2594000000000003</c:v>
                </c:pt>
                <c:pt idx="92">
                  <c:v>7.3094000000000001</c:v>
                </c:pt>
                <c:pt idx="93">
                  <c:v>7.3593999999999999</c:v>
                </c:pt>
                <c:pt idx="94">
                  <c:v>7.4093999999999998</c:v>
                </c:pt>
                <c:pt idx="95">
                  <c:v>7.4593999999999996</c:v>
                </c:pt>
                <c:pt idx="96">
                  <c:v>7.5094000000000003</c:v>
                </c:pt>
                <c:pt idx="97">
                  <c:v>7.5594000000000001</c:v>
                </c:pt>
                <c:pt idx="98">
                  <c:v>7.6093999999999999</c:v>
                </c:pt>
                <c:pt idx="99">
                  <c:v>7.6593999999999998</c:v>
                </c:pt>
                <c:pt idx="100">
                  <c:v>7.7093999999999996</c:v>
                </c:pt>
                <c:pt idx="101">
                  <c:v>7.7594000000000003</c:v>
                </c:pt>
                <c:pt idx="102">
                  <c:v>7.8094000000000001</c:v>
                </c:pt>
                <c:pt idx="103">
                  <c:v>7.8593999999999999</c:v>
                </c:pt>
                <c:pt idx="104">
                  <c:v>7.9093999999999998</c:v>
                </c:pt>
                <c:pt idx="105">
                  <c:v>7.9593999999999996</c:v>
                </c:pt>
                <c:pt idx="106">
                  <c:v>8.0093999999999994</c:v>
                </c:pt>
                <c:pt idx="107">
                  <c:v>8.0594000000000001</c:v>
                </c:pt>
                <c:pt idx="108">
                  <c:v>8.1094000000000008</c:v>
                </c:pt>
                <c:pt idx="109">
                  <c:v>8.1593999999999998</c:v>
                </c:pt>
                <c:pt idx="110">
                  <c:v>8.2094000000000005</c:v>
                </c:pt>
                <c:pt idx="111">
                  <c:v>8.2593999999999994</c:v>
                </c:pt>
                <c:pt idx="112">
                  <c:v>8.3094000000000001</c:v>
                </c:pt>
                <c:pt idx="113">
                  <c:v>8.3594000000000008</c:v>
                </c:pt>
                <c:pt idx="114">
                  <c:v>8.4093999999999998</c:v>
                </c:pt>
                <c:pt idx="115">
                  <c:v>8.4594000000000005</c:v>
                </c:pt>
                <c:pt idx="116">
                  <c:v>8.5093999999999994</c:v>
                </c:pt>
                <c:pt idx="117">
                  <c:v>8.5594000000000001</c:v>
                </c:pt>
                <c:pt idx="118">
                  <c:v>8.6094000000000008</c:v>
                </c:pt>
                <c:pt idx="119">
                  <c:v>8.6593999999999998</c:v>
                </c:pt>
                <c:pt idx="120">
                  <c:v>8.7094000000000005</c:v>
                </c:pt>
                <c:pt idx="121">
                  <c:v>8.7593999999999994</c:v>
                </c:pt>
                <c:pt idx="122">
                  <c:v>8.8094000000000001</c:v>
                </c:pt>
                <c:pt idx="123">
                  <c:v>8.8594000000000008</c:v>
                </c:pt>
                <c:pt idx="124">
                  <c:v>8.9093999999999998</c:v>
                </c:pt>
                <c:pt idx="125">
                  <c:v>8.9594000000000005</c:v>
                </c:pt>
                <c:pt idx="126">
                  <c:v>9.0093999999999994</c:v>
                </c:pt>
                <c:pt idx="127">
                  <c:v>9.0594000000000001</c:v>
                </c:pt>
                <c:pt idx="128">
                  <c:v>9.1094000000000008</c:v>
                </c:pt>
                <c:pt idx="129">
                  <c:v>9.1593999999999998</c:v>
                </c:pt>
                <c:pt idx="130">
                  <c:v>9.2094000000000005</c:v>
                </c:pt>
                <c:pt idx="131">
                  <c:v>9.2593999999999994</c:v>
                </c:pt>
                <c:pt idx="132">
                  <c:v>9.3094000000000001</c:v>
                </c:pt>
                <c:pt idx="133">
                  <c:v>9.3594000000000008</c:v>
                </c:pt>
                <c:pt idx="134">
                  <c:v>9.4093999999999998</c:v>
                </c:pt>
                <c:pt idx="135">
                  <c:v>9.4594000000000005</c:v>
                </c:pt>
                <c:pt idx="136">
                  <c:v>9.5093999999999994</c:v>
                </c:pt>
                <c:pt idx="137">
                  <c:v>9.5594000000000001</c:v>
                </c:pt>
                <c:pt idx="138">
                  <c:v>9.6094000000000008</c:v>
                </c:pt>
                <c:pt idx="139">
                  <c:v>9.6593999999999998</c:v>
                </c:pt>
                <c:pt idx="140">
                  <c:v>9.7094000000000005</c:v>
                </c:pt>
                <c:pt idx="141">
                  <c:v>9.7593999999999994</c:v>
                </c:pt>
                <c:pt idx="142">
                  <c:v>9.8094000000000001</c:v>
                </c:pt>
                <c:pt idx="143">
                  <c:v>9.8594000000000008</c:v>
                </c:pt>
                <c:pt idx="144">
                  <c:v>9.9093999999999998</c:v>
                </c:pt>
                <c:pt idx="145">
                  <c:v>9.9594000000000005</c:v>
                </c:pt>
                <c:pt idx="146">
                  <c:v>10.009</c:v>
                </c:pt>
                <c:pt idx="147">
                  <c:v>10.058999999999999</c:v>
                </c:pt>
                <c:pt idx="148">
                  <c:v>10.109</c:v>
                </c:pt>
                <c:pt idx="149">
                  <c:v>10.159000000000001</c:v>
                </c:pt>
                <c:pt idx="150">
                  <c:v>10.209</c:v>
                </c:pt>
                <c:pt idx="151">
                  <c:v>10.259</c:v>
                </c:pt>
                <c:pt idx="152">
                  <c:v>10.308999999999999</c:v>
                </c:pt>
                <c:pt idx="153">
                  <c:v>10.359</c:v>
                </c:pt>
                <c:pt idx="154">
                  <c:v>10.409000000000001</c:v>
                </c:pt>
                <c:pt idx="155">
                  <c:v>10.459</c:v>
                </c:pt>
                <c:pt idx="156">
                  <c:v>10.509</c:v>
                </c:pt>
                <c:pt idx="157">
                  <c:v>10.558999999999999</c:v>
                </c:pt>
                <c:pt idx="158">
                  <c:v>10.609</c:v>
                </c:pt>
                <c:pt idx="159">
                  <c:v>10.659000000000001</c:v>
                </c:pt>
                <c:pt idx="160">
                  <c:v>10.709</c:v>
                </c:pt>
                <c:pt idx="161">
                  <c:v>10.759</c:v>
                </c:pt>
                <c:pt idx="162">
                  <c:v>10.808999999999999</c:v>
                </c:pt>
                <c:pt idx="163">
                  <c:v>10.859</c:v>
                </c:pt>
                <c:pt idx="164">
                  <c:v>10.909000000000001</c:v>
                </c:pt>
                <c:pt idx="165">
                  <c:v>10.959</c:v>
                </c:pt>
                <c:pt idx="166">
                  <c:v>11.009</c:v>
                </c:pt>
                <c:pt idx="167">
                  <c:v>11.058999999999999</c:v>
                </c:pt>
                <c:pt idx="168">
                  <c:v>11.109</c:v>
                </c:pt>
                <c:pt idx="169">
                  <c:v>11.159000000000001</c:v>
                </c:pt>
                <c:pt idx="170">
                  <c:v>11.209</c:v>
                </c:pt>
                <c:pt idx="171">
                  <c:v>11.259</c:v>
                </c:pt>
                <c:pt idx="172">
                  <c:v>11.308999999999999</c:v>
                </c:pt>
                <c:pt idx="173">
                  <c:v>11.359</c:v>
                </c:pt>
                <c:pt idx="174">
                  <c:v>11.409000000000001</c:v>
                </c:pt>
                <c:pt idx="175">
                  <c:v>11.459</c:v>
                </c:pt>
                <c:pt idx="176">
                  <c:v>11.509</c:v>
                </c:pt>
                <c:pt idx="177">
                  <c:v>11.558999999999999</c:v>
                </c:pt>
                <c:pt idx="178">
                  <c:v>11.609</c:v>
                </c:pt>
                <c:pt idx="179">
                  <c:v>11.659000000000001</c:v>
                </c:pt>
                <c:pt idx="180">
                  <c:v>11.709</c:v>
                </c:pt>
                <c:pt idx="181">
                  <c:v>11.759</c:v>
                </c:pt>
                <c:pt idx="182">
                  <c:v>11.808999999999999</c:v>
                </c:pt>
                <c:pt idx="183">
                  <c:v>11.859</c:v>
                </c:pt>
                <c:pt idx="184">
                  <c:v>11.909000000000001</c:v>
                </c:pt>
                <c:pt idx="185">
                  <c:v>11.959</c:v>
                </c:pt>
                <c:pt idx="186">
                  <c:v>12.009</c:v>
                </c:pt>
                <c:pt idx="187">
                  <c:v>12.058999999999999</c:v>
                </c:pt>
                <c:pt idx="188">
                  <c:v>12.109</c:v>
                </c:pt>
                <c:pt idx="189">
                  <c:v>12.159000000000001</c:v>
                </c:pt>
                <c:pt idx="190">
                  <c:v>12.209</c:v>
                </c:pt>
                <c:pt idx="191">
                  <c:v>12.259</c:v>
                </c:pt>
                <c:pt idx="192">
                  <c:v>12.308999999999999</c:v>
                </c:pt>
                <c:pt idx="193">
                  <c:v>12.359</c:v>
                </c:pt>
                <c:pt idx="194">
                  <c:v>12.409000000000001</c:v>
                </c:pt>
                <c:pt idx="195">
                  <c:v>12.459</c:v>
                </c:pt>
                <c:pt idx="196">
                  <c:v>12.509</c:v>
                </c:pt>
                <c:pt idx="197">
                  <c:v>12.558999999999999</c:v>
                </c:pt>
                <c:pt idx="198">
                  <c:v>12.609</c:v>
                </c:pt>
                <c:pt idx="199">
                  <c:v>12.659000000000001</c:v>
                </c:pt>
                <c:pt idx="200">
                  <c:v>12.709</c:v>
                </c:pt>
                <c:pt idx="201">
                  <c:v>12.759</c:v>
                </c:pt>
                <c:pt idx="202">
                  <c:v>12.808999999999999</c:v>
                </c:pt>
                <c:pt idx="203">
                  <c:v>12.859</c:v>
                </c:pt>
                <c:pt idx="204">
                  <c:v>12.909000000000001</c:v>
                </c:pt>
                <c:pt idx="205">
                  <c:v>12.959</c:v>
                </c:pt>
                <c:pt idx="206">
                  <c:v>13.009</c:v>
                </c:pt>
                <c:pt idx="207">
                  <c:v>13.058999999999999</c:v>
                </c:pt>
                <c:pt idx="208">
                  <c:v>13.109</c:v>
                </c:pt>
                <c:pt idx="209">
                  <c:v>13.159000000000001</c:v>
                </c:pt>
                <c:pt idx="210">
                  <c:v>13.209</c:v>
                </c:pt>
                <c:pt idx="211">
                  <c:v>13.259</c:v>
                </c:pt>
                <c:pt idx="212">
                  <c:v>13.308999999999999</c:v>
                </c:pt>
                <c:pt idx="213">
                  <c:v>13.359</c:v>
                </c:pt>
                <c:pt idx="214">
                  <c:v>13.409000000000001</c:v>
                </c:pt>
                <c:pt idx="215">
                  <c:v>13.459</c:v>
                </c:pt>
                <c:pt idx="216">
                  <c:v>13.509</c:v>
                </c:pt>
                <c:pt idx="217">
                  <c:v>13.558999999999999</c:v>
                </c:pt>
                <c:pt idx="218">
                  <c:v>13.609</c:v>
                </c:pt>
                <c:pt idx="219">
                  <c:v>13.659000000000001</c:v>
                </c:pt>
                <c:pt idx="220">
                  <c:v>13.709</c:v>
                </c:pt>
                <c:pt idx="221">
                  <c:v>13.759</c:v>
                </c:pt>
                <c:pt idx="222">
                  <c:v>13.808999999999999</c:v>
                </c:pt>
                <c:pt idx="223">
                  <c:v>13.859</c:v>
                </c:pt>
                <c:pt idx="224">
                  <c:v>13.909000000000001</c:v>
                </c:pt>
                <c:pt idx="225">
                  <c:v>13.959</c:v>
                </c:pt>
                <c:pt idx="226">
                  <c:v>14.009</c:v>
                </c:pt>
                <c:pt idx="227">
                  <c:v>14.058999999999999</c:v>
                </c:pt>
                <c:pt idx="228">
                  <c:v>14.109</c:v>
                </c:pt>
                <c:pt idx="229">
                  <c:v>14.159000000000001</c:v>
                </c:pt>
                <c:pt idx="230">
                  <c:v>14.209</c:v>
                </c:pt>
                <c:pt idx="231">
                  <c:v>14.259</c:v>
                </c:pt>
                <c:pt idx="232">
                  <c:v>14.308999999999999</c:v>
                </c:pt>
                <c:pt idx="233">
                  <c:v>14.359</c:v>
                </c:pt>
                <c:pt idx="234">
                  <c:v>14.409000000000001</c:v>
                </c:pt>
                <c:pt idx="235">
                  <c:v>14.459</c:v>
                </c:pt>
                <c:pt idx="236">
                  <c:v>14.509</c:v>
                </c:pt>
                <c:pt idx="237">
                  <c:v>14.558999999999999</c:v>
                </c:pt>
                <c:pt idx="238">
                  <c:v>14.609</c:v>
                </c:pt>
                <c:pt idx="239">
                  <c:v>14.659000000000001</c:v>
                </c:pt>
                <c:pt idx="240">
                  <c:v>14.709</c:v>
                </c:pt>
                <c:pt idx="241">
                  <c:v>14.759</c:v>
                </c:pt>
                <c:pt idx="242">
                  <c:v>14.808999999999999</c:v>
                </c:pt>
                <c:pt idx="243">
                  <c:v>14.859</c:v>
                </c:pt>
                <c:pt idx="244">
                  <c:v>14.909000000000001</c:v>
                </c:pt>
                <c:pt idx="245">
                  <c:v>14.959</c:v>
                </c:pt>
                <c:pt idx="246">
                  <c:v>15.009</c:v>
                </c:pt>
                <c:pt idx="247">
                  <c:v>15.058999999999999</c:v>
                </c:pt>
                <c:pt idx="248">
                  <c:v>15.109</c:v>
                </c:pt>
                <c:pt idx="249">
                  <c:v>15.159000000000001</c:v>
                </c:pt>
                <c:pt idx="250">
                  <c:v>15.209</c:v>
                </c:pt>
                <c:pt idx="251">
                  <c:v>15.259</c:v>
                </c:pt>
                <c:pt idx="252">
                  <c:v>15.308999999999999</c:v>
                </c:pt>
                <c:pt idx="253">
                  <c:v>15.359</c:v>
                </c:pt>
                <c:pt idx="254">
                  <c:v>15.409000000000001</c:v>
                </c:pt>
                <c:pt idx="255">
                  <c:v>15.459</c:v>
                </c:pt>
                <c:pt idx="256">
                  <c:v>15.509</c:v>
                </c:pt>
                <c:pt idx="257">
                  <c:v>15.558999999999999</c:v>
                </c:pt>
                <c:pt idx="258">
                  <c:v>15.609</c:v>
                </c:pt>
                <c:pt idx="259">
                  <c:v>15.659000000000001</c:v>
                </c:pt>
                <c:pt idx="260">
                  <c:v>15.709</c:v>
                </c:pt>
                <c:pt idx="261">
                  <c:v>15.759</c:v>
                </c:pt>
                <c:pt idx="262">
                  <c:v>15.808999999999999</c:v>
                </c:pt>
                <c:pt idx="263">
                  <c:v>15.859</c:v>
                </c:pt>
                <c:pt idx="264">
                  <c:v>15.909000000000001</c:v>
                </c:pt>
                <c:pt idx="265">
                  <c:v>15.959</c:v>
                </c:pt>
                <c:pt idx="266">
                  <c:v>16.009</c:v>
                </c:pt>
                <c:pt idx="267">
                  <c:v>16.059000000000001</c:v>
                </c:pt>
                <c:pt idx="268">
                  <c:v>16.109000000000002</c:v>
                </c:pt>
                <c:pt idx="269">
                  <c:v>16.158999999999999</c:v>
                </c:pt>
                <c:pt idx="270">
                  <c:v>16.209</c:v>
                </c:pt>
                <c:pt idx="271">
                  <c:v>16.259</c:v>
                </c:pt>
                <c:pt idx="272">
                  <c:v>16.309000000000001</c:v>
                </c:pt>
                <c:pt idx="273">
                  <c:v>16.359000000000002</c:v>
                </c:pt>
                <c:pt idx="274">
                  <c:v>16.408999999999999</c:v>
                </c:pt>
                <c:pt idx="275">
                  <c:v>16.459</c:v>
                </c:pt>
                <c:pt idx="276">
                  <c:v>16.509</c:v>
                </c:pt>
                <c:pt idx="277">
                  <c:v>16.559000000000001</c:v>
                </c:pt>
                <c:pt idx="278">
                  <c:v>16.609000000000002</c:v>
                </c:pt>
                <c:pt idx="279">
                  <c:v>16.658999999999999</c:v>
                </c:pt>
                <c:pt idx="280">
                  <c:v>16.709</c:v>
                </c:pt>
                <c:pt idx="281">
                  <c:v>16.759</c:v>
                </c:pt>
                <c:pt idx="282">
                  <c:v>16.809000000000001</c:v>
                </c:pt>
                <c:pt idx="283">
                  <c:v>16.859000000000002</c:v>
                </c:pt>
                <c:pt idx="284">
                  <c:v>16.908999999999999</c:v>
                </c:pt>
                <c:pt idx="285">
                  <c:v>16.959</c:v>
                </c:pt>
                <c:pt idx="286">
                  <c:v>17.009</c:v>
                </c:pt>
                <c:pt idx="287">
                  <c:v>17.059000000000001</c:v>
                </c:pt>
                <c:pt idx="288">
                  <c:v>17.109000000000002</c:v>
                </c:pt>
                <c:pt idx="289">
                  <c:v>17.158999999999999</c:v>
                </c:pt>
                <c:pt idx="290">
                  <c:v>17.209</c:v>
                </c:pt>
                <c:pt idx="291">
                  <c:v>17.259</c:v>
                </c:pt>
                <c:pt idx="292">
                  <c:v>17.309000000000001</c:v>
                </c:pt>
                <c:pt idx="293">
                  <c:v>17.359000000000002</c:v>
                </c:pt>
                <c:pt idx="294">
                  <c:v>17.408999999999999</c:v>
                </c:pt>
                <c:pt idx="295">
                  <c:v>17.459</c:v>
                </c:pt>
                <c:pt idx="296">
                  <c:v>17.509</c:v>
                </c:pt>
                <c:pt idx="297">
                  <c:v>17.559000000000001</c:v>
                </c:pt>
                <c:pt idx="298">
                  <c:v>17.609000000000002</c:v>
                </c:pt>
                <c:pt idx="299">
                  <c:v>17.658999999999999</c:v>
                </c:pt>
              </c:numCache>
            </c:numRef>
          </c:xVal>
          <c:yVal>
            <c:numRef>
              <c:f>Rauscher!$F$1257:$F$1556</c:f>
              <c:numCache>
                <c:formatCode>0.00E+00</c:formatCode>
                <c:ptCount val="300"/>
                <c:pt idx="0">
                  <c:v>0.5928033671231252</c:v>
                </c:pt>
                <c:pt idx="1">
                  <c:v>0.62107943605987204</c:v>
                </c:pt>
                <c:pt idx="2">
                  <c:v>0.65074510314309886</c:v>
                </c:pt>
                <c:pt idx="3">
                  <c:v>0.68180268630258412</c:v>
                </c:pt>
                <c:pt idx="4">
                  <c:v>0.71433673833845279</c:v>
                </c:pt>
                <c:pt idx="5">
                  <c:v>0.7484469725319961</c:v>
                </c:pt>
                <c:pt idx="6">
                  <c:v>0.78419071518193229</c:v>
                </c:pt>
                <c:pt idx="7">
                  <c:v>0.82162517459534956</c:v>
                </c:pt>
                <c:pt idx="8">
                  <c:v>0.8608815426997245</c:v>
                </c:pt>
                <c:pt idx="9">
                  <c:v>0.90195724722648141</c:v>
                </c:pt>
                <c:pt idx="10">
                  <c:v>0.945000945000945</c:v>
                </c:pt>
                <c:pt idx="11">
                  <c:v>0.99009900990099009</c:v>
                </c:pt>
                <c:pt idx="12">
                  <c:v>1.0373874434623842</c:v>
                </c:pt>
                <c:pt idx="13">
                  <c:v>1.0869092648145733</c:v>
                </c:pt>
                <c:pt idx="14">
                  <c:v>1.1387965198378354</c:v>
                </c:pt>
                <c:pt idx="15">
                  <c:v>1.1931608022813234</c:v>
                </c:pt>
                <c:pt idx="16">
                  <c:v>1.2501250125012502</c:v>
                </c:pt>
                <c:pt idx="17">
                  <c:v>1.3098091608052707</c:v>
                </c:pt>
                <c:pt idx="18">
                  <c:v>1.3723445133666357</c:v>
                </c:pt>
                <c:pt idx="19">
                  <c:v>1.4378558693276586</c:v>
                </c:pt>
                <c:pt idx="20">
                  <c:v>1.5065005498727007</c:v>
                </c:pt>
                <c:pt idx="21">
                  <c:v>1.5784073869465711</c:v>
                </c:pt>
                <c:pt idx="22">
                  <c:v>1.6537672818680955</c:v>
                </c:pt>
                <c:pt idx="23">
                  <c:v>1.7327118673435793</c:v>
                </c:pt>
                <c:pt idx="24">
                  <c:v>1.8154421509358603</c:v>
                </c:pt>
                <c:pt idx="25">
                  <c:v>1.9021170562836436</c:v>
                </c:pt>
                <c:pt idx="26">
                  <c:v>1.9929052572840686</c:v>
                </c:pt>
                <c:pt idx="27">
                  <c:v>2.0880750036541311</c:v>
                </c:pt>
                <c:pt idx="28">
                  <c:v>2.1877529589358771</c:v>
                </c:pt>
                <c:pt idx="29">
                  <c:v>2.2921585256836363</c:v>
                </c:pt>
                <c:pt idx="30">
                  <c:v>2.4015946588534787</c:v>
                </c:pt>
                <c:pt idx="31">
                  <c:v>2.5162929971565888</c:v>
                </c:pt>
                <c:pt idx="32">
                  <c:v>2.63636603306003</c:v>
                </c:pt>
                <c:pt idx="33">
                  <c:v>2.7622783271642448</c:v>
                </c:pt>
                <c:pt idx="34">
                  <c:v>2.8941047087083609</c:v>
                </c:pt>
                <c:pt idx="35">
                  <c:v>3.0323245800230456</c:v>
                </c:pt>
                <c:pt idx="36">
                  <c:v>3.1770237641377559</c:v>
                </c:pt>
                <c:pt idx="37">
                  <c:v>3.3286731908661205</c:v>
                </c:pt>
                <c:pt idx="38">
                  <c:v>3.4876015763959125</c:v>
                </c:pt>
                <c:pt idx="39">
                  <c:v>3.6541694072937219</c:v>
                </c:pt>
                <c:pt idx="40">
                  <c:v>3.8286304988705542</c:v>
                </c:pt>
                <c:pt idx="41">
                  <c:v>4.0113923542861727</c:v>
                </c:pt>
                <c:pt idx="42">
                  <c:v>4.2029168242760475</c:v>
                </c:pt>
                <c:pt idx="43">
                  <c:v>4.4035404465190018</c:v>
                </c:pt>
                <c:pt idx="44">
                  <c:v>4.6138230137491929</c:v>
                </c:pt>
                <c:pt idx="45">
                  <c:v>4.8339536907236429</c:v>
                </c:pt>
                <c:pt idx="46">
                  <c:v>5.0648298217179901</c:v>
                </c:pt>
                <c:pt idx="47">
                  <c:v>5.3064473335102145</c:v>
                </c:pt>
                <c:pt idx="48">
                  <c:v>5.5598799065940181</c:v>
                </c:pt>
                <c:pt idx="49">
                  <c:v>5.825468950250495</c:v>
                </c:pt>
                <c:pt idx="50">
                  <c:v>6.1035156249999991</c:v>
                </c:pt>
                <c:pt idx="51">
                  <c:v>6.39467962655071</c:v>
                </c:pt>
                <c:pt idx="52">
                  <c:v>6.700167504187605</c:v>
                </c:pt>
                <c:pt idx="53">
                  <c:v>7.0200070200070206</c:v>
                </c:pt>
                <c:pt idx="54">
                  <c:v>7.3551044424830838</c:v>
                </c:pt>
                <c:pt idx="55">
                  <c:v>7.7059412807274414</c:v>
                </c:pt>
                <c:pt idx="56">
                  <c:v>8.0742834073475986</c:v>
                </c:pt>
                <c:pt idx="57">
                  <c:v>8.4595211911005848</c:v>
                </c:pt>
                <c:pt idx="58">
                  <c:v>8.8636766530756947</c:v>
                </c:pt>
                <c:pt idx="59">
                  <c:v>9.2867756315007437</c:v>
                </c:pt>
                <c:pt idx="60">
                  <c:v>9.7295193617435309</c:v>
                </c:pt>
                <c:pt idx="61">
                  <c:v>10.194407348128816</c:v>
                </c:pt>
                <c:pt idx="62">
                  <c:v>10.68102196018115</c:v>
                </c:pt>
                <c:pt idx="63">
                  <c:v>11.190939815125674</c:v>
                </c:pt>
                <c:pt idx="64">
                  <c:v>11.72525385174589</c:v>
                </c:pt>
                <c:pt idx="65">
                  <c:v>12.285012285012286</c:v>
                </c:pt>
                <c:pt idx="66">
                  <c:v>12.871503777786359</c:v>
                </c:pt>
                <c:pt idx="67">
                  <c:v>13.485994794406011</c:v>
                </c:pt>
                <c:pt idx="68">
                  <c:v>14.129682223446794</c:v>
                </c:pt>
                <c:pt idx="69">
                  <c:v>14.804287321608339</c:v>
                </c:pt>
                <c:pt idx="70">
                  <c:v>15.511090429657205</c:v>
                </c:pt>
                <c:pt idx="71">
                  <c:v>16.251442315505503</c:v>
                </c:pt>
                <c:pt idx="72">
                  <c:v>17.02736297229648</c:v>
                </c:pt>
                <c:pt idx="73">
                  <c:v>17.840258326940575</c:v>
                </c:pt>
                <c:pt idx="74">
                  <c:v>18.691938167068542</c:v>
                </c:pt>
                <c:pt idx="75">
                  <c:v>19.584418636532774</c:v>
                </c:pt>
                <c:pt idx="76">
                  <c:v>20.519134092541293</c:v>
                </c:pt>
                <c:pt idx="77">
                  <c:v>21.498903555918648</c:v>
                </c:pt>
                <c:pt idx="78">
                  <c:v>22.525059128280212</c:v>
                </c:pt>
                <c:pt idx="79">
                  <c:v>23.600490890210516</c:v>
                </c:pt>
                <c:pt idx="80">
                  <c:v>24.727380628570018</c:v>
                </c:pt>
                <c:pt idx="81">
                  <c:v>25.907406927640611</c:v>
                </c:pt>
                <c:pt idx="82">
                  <c:v>26.213006894020811</c:v>
                </c:pt>
                <c:pt idx="83">
                  <c:v>27.433336991111599</c:v>
                </c:pt>
                <c:pt idx="84">
                  <c:v>28.710057133013695</c:v>
                </c:pt>
                <c:pt idx="85">
                  <c:v>29.949983527509058</c:v>
                </c:pt>
                <c:pt idx="86">
                  <c:v>31.24218945263684</c:v>
                </c:pt>
                <c:pt idx="87">
                  <c:v>32.588150948315189</c:v>
                </c:pt>
                <c:pt idx="88">
                  <c:v>33.976624082631147</c:v>
                </c:pt>
                <c:pt idx="89">
                  <c:v>35.423308537017355</c:v>
                </c:pt>
                <c:pt idx="90">
                  <c:v>36.930349361104952</c:v>
                </c:pt>
                <c:pt idx="91">
                  <c:v>38.485221674876847</c:v>
                </c:pt>
                <c:pt idx="92">
                  <c:v>40.102662816811034</c:v>
                </c:pt>
                <c:pt idx="93">
                  <c:v>41.788549937317178</c:v>
                </c:pt>
                <c:pt idx="94">
                  <c:v>43.52746583093932</c:v>
                </c:pt>
                <c:pt idx="95">
                  <c:v>45.337081198712426</c:v>
                </c:pt>
                <c:pt idx="96">
                  <c:v>47.218811974690716</c:v>
                </c:pt>
                <c:pt idx="97">
                  <c:v>49.161791455680643</c:v>
                </c:pt>
                <c:pt idx="98">
                  <c:v>51.182311393182516</c:v>
                </c:pt>
                <c:pt idx="99">
                  <c:v>53.285021580433742</c:v>
                </c:pt>
                <c:pt idx="100">
                  <c:v>55.453890090389841</c:v>
                </c:pt>
                <c:pt idx="101">
                  <c:v>57.706734375901668</c:v>
                </c:pt>
                <c:pt idx="102">
                  <c:v>60.052846504924332</c:v>
                </c:pt>
                <c:pt idx="103">
                  <c:v>62.468765617191401</c:v>
                </c:pt>
                <c:pt idx="104">
                  <c:v>64.981480278120742</c:v>
                </c:pt>
                <c:pt idx="105">
                  <c:v>67.594970934162504</c:v>
                </c:pt>
                <c:pt idx="106">
                  <c:v>70.283947146471746</c:v>
                </c:pt>
                <c:pt idx="107">
                  <c:v>73.083388145874437</c:v>
                </c:pt>
                <c:pt idx="108">
                  <c:v>75.993616536210951</c:v>
                </c:pt>
                <c:pt idx="109">
                  <c:v>78.988941548183263</c:v>
                </c:pt>
                <c:pt idx="110">
                  <c:v>82.095066086528192</c:v>
                </c:pt>
                <c:pt idx="111">
                  <c:v>85.331512927724205</c:v>
                </c:pt>
                <c:pt idx="112">
                  <c:v>88.660342228920996</c:v>
                </c:pt>
                <c:pt idx="113">
                  <c:v>92.123445416858587</c:v>
                </c:pt>
                <c:pt idx="114">
                  <c:v>95.712098009188352</c:v>
                </c:pt>
                <c:pt idx="115">
                  <c:v>99.40357852882704</c:v>
                </c:pt>
                <c:pt idx="116">
                  <c:v>103.24179227751394</c:v>
                </c:pt>
                <c:pt idx="117">
                  <c:v>107.22710701265281</c:v>
                </c:pt>
                <c:pt idx="118">
                  <c:v>111.3312996815925</c:v>
                </c:pt>
                <c:pt idx="119">
                  <c:v>115.57620517087942</c:v>
                </c:pt>
                <c:pt idx="120">
                  <c:v>119.99184055484227</c:v>
                </c:pt>
                <c:pt idx="121">
                  <c:v>124.53300124533</c:v>
                </c:pt>
                <c:pt idx="122">
                  <c:v>129.25073349791262</c:v>
                </c:pt>
                <c:pt idx="123">
                  <c:v>134.14535991200066</c:v>
                </c:pt>
                <c:pt idx="124">
                  <c:v>139.1614133233137</c:v>
                </c:pt>
                <c:pt idx="125">
                  <c:v>144.38139790069448</c:v>
                </c:pt>
                <c:pt idx="126">
                  <c:v>149.78804990937823</c:v>
                </c:pt>
                <c:pt idx="127">
                  <c:v>155.35669898086005</c:v>
                </c:pt>
                <c:pt idx="128">
                  <c:v>161.10583042000289</c:v>
                </c:pt>
                <c:pt idx="129">
                  <c:v>167.09275318729428</c:v>
                </c:pt>
                <c:pt idx="130">
                  <c:v>173.22016282695304</c:v>
                </c:pt>
                <c:pt idx="131">
                  <c:v>179.59447567392826</c:v>
                </c:pt>
                <c:pt idx="132">
                  <c:v>186.18853451004489</c:v>
                </c:pt>
                <c:pt idx="133">
                  <c:v>192.94962085399501</c:v>
                </c:pt>
                <c:pt idx="134">
                  <c:v>199.9920003199872</c:v>
                </c:pt>
                <c:pt idx="135">
                  <c:v>207.24529553179144</c:v>
                </c:pt>
                <c:pt idx="136">
                  <c:v>214.73973544064594</c:v>
                </c:pt>
                <c:pt idx="137">
                  <c:v>222.50406069910778</c:v>
                </c:pt>
                <c:pt idx="138">
                  <c:v>230.48378546569248</c:v>
                </c:pt>
                <c:pt idx="139">
                  <c:v>238.72615722504716</c:v>
                </c:pt>
                <c:pt idx="140">
                  <c:v>247.21878862793574</c:v>
                </c:pt>
                <c:pt idx="141">
                  <c:v>256.10162112326168</c:v>
                </c:pt>
                <c:pt idx="142">
                  <c:v>265.11837535459586</c:v>
                </c:pt>
                <c:pt idx="143">
                  <c:v>274.54425653415331</c:v>
                </c:pt>
                <c:pt idx="144">
                  <c:v>284.18779129248611</c:v>
                </c:pt>
                <c:pt idx="145">
                  <c:v>294.10899679421192</c:v>
                </c:pt>
                <c:pt idx="146">
                  <c:v>304.4232701147676</c:v>
                </c:pt>
                <c:pt idx="147">
                  <c:v>315.04001008128034</c:v>
                </c:pt>
                <c:pt idx="148">
                  <c:v>326.05151613955007</c:v>
                </c:pt>
                <c:pt idx="149">
                  <c:v>337.31363421709506</c:v>
                </c:pt>
                <c:pt idx="150">
                  <c:v>349.07669214926517</c:v>
                </c:pt>
                <c:pt idx="151">
                  <c:v>361.01083032490976</c:v>
                </c:pt>
                <c:pt idx="152">
                  <c:v>373.34328915437749</c:v>
                </c:pt>
                <c:pt idx="153">
                  <c:v>386.21968175498228</c:v>
                </c:pt>
                <c:pt idx="154">
                  <c:v>399.32912706652826</c:v>
                </c:pt>
                <c:pt idx="155">
                  <c:v>413.05245766212312</c:v>
                </c:pt>
                <c:pt idx="156">
                  <c:v>427.02194892817494</c:v>
                </c:pt>
                <c:pt idx="157">
                  <c:v>441.34522023126488</c:v>
                </c:pt>
                <c:pt idx="158">
                  <c:v>456.32928721365334</c:v>
                </c:pt>
                <c:pt idx="159">
                  <c:v>471.6091303527636</c:v>
                </c:pt>
                <c:pt idx="160">
                  <c:v>487.49573441232394</c:v>
                </c:pt>
                <c:pt idx="161">
                  <c:v>503.67684093885362</c:v>
                </c:pt>
                <c:pt idx="162">
                  <c:v>520.3996669442131</c:v>
                </c:pt>
                <c:pt idx="163">
                  <c:v>537.89468022161259</c:v>
                </c:pt>
                <c:pt idx="164">
                  <c:v>555.55555555555554</c:v>
                </c:pt>
                <c:pt idx="165">
                  <c:v>573.82222987318528</c:v>
                </c:pt>
                <c:pt idx="166">
                  <c:v>592.76822762299946</c:v>
                </c:pt>
                <c:pt idx="167">
                  <c:v>612.0700208103807</c:v>
                </c:pt>
                <c:pt idx="168">
                  <c:v>632.0313487548982</c:v>
                </c:pt>
                <c:pt idx="169">
                  <c:v>652.86936084089575</c:v>
                </c:pt>
                <c:pt idx="170">
                  <c:v>673.8998584810297</c:v>
                </c:pt>
                <c:pt idx="171">
                  <c:v>695.6521739130435</c:v>
                </c:pt>
                <c:pt idx="172">
                  <c:v>718.44241684029032</c:v>
                </c:pt>
                <c:pt idx="173">
                  <c:v>741.34479946623173</c:v>
                </c:pt>
                <c:pt idx="174">
                  <c:v>764.99388004895968</c:v>
                </c:pt>
                <c:pt idx="175">
                  <c:v>789.63992419456724</c:v>
                </c:pt>
                <c:pt idx="176">
                  <c:v>814.59758879113724</c:v>
                </c:pt>
                <c:pt idx="177">
                  <c:v>840.40675687032524</c:v>
                </c:pt>
                <c:pt idx="178">
                  <c:v>866.77645835139128</c:v>
                </c:pt>
                <c:pt idx="179">
                  <c:v>894.77451682176081</c:v>
                </c:pt>
                <c:pt idx="180">
                  <c:v>922.84976005906231</c:v>
                </c:pt>
                <c:pt idx="181">
                  <c:v>951.56532495955844</c:v>
                </c:pt>
                <c:pt idx="182">
                  <c:v>981.83603338242506</c:v>
                </c:pt>
                <c:pt idx="183">
                  <c:v>1012.2789435856944</c:v>
                </c:pt>
                <c:pt idx="184">
                  <c:v>1043.4601137371524</c:v>
                </c:pt>
                <c:pt idx="185">
                  <c:v>1075.6042206709619</c:v>
                </c:pt>
                <c:pt idx="186">
                  <c:v>1109.4961777856674</c:v>
                </c:pt>
                <c:pt idx="187">
                  <c:v>1143.3798307797849</c:v>
                </c:pt>
                <c:pt idx="188">
                  <c:v>1178.3143035573307</c:v>
                </c:pt>
                <c:pt idx="189">
                  <c:v>1214.3143374093818</c:v>
                </c:pt>
                <c:pt idx="190">
                  <c:v>1252.395205831152</c:v>
                </c:pt>
                <c:pt idx="191">
                  <c:v>1290.1893998038911</c:v>
                </c:pt>
                <c:pt idx="192">
                  <c:v>1329.1332721932029</c:v>
                </c:pt>
                <c:pt idx="193">
                  <c:v>1369.8630136986303</c:v>
                </c:pt>
                <c:pt idx="194">
                  <c:v>1410.8949306545142</c:v>
                </c:pt>
                <c:pt idx="195">
                  <c:v>1453.1715469011117</c:v>
                </c:pt>
                <c:pt idx="196">
                  <c:v>1496.4683347300372</c:v>
                </c:pt>
                <c:pt idx="197">
                  <c:v>1542.7813261748279</c:v>
                </c:pt>
                <c:pt idx="198">
                  <c:v>1588.5118820688781</c:v>
                </c:pt>
                <c:pt idx="199">
                  <c:v>1635.322976287817</c:v>
                </c:pt>
                <c:pt idx="200">
                  <c:v>1683.5016835016834</c:v>
                </c:pt>
                <c:pt idx="201">
                  <c:v>1735.1170336439193</c:v>
                </c:pt>
                <c:pt idx="202">
                  <c:v>1785.7142857142858</c:v>
                </c:pt>
                <c:pt idx="203">
                  <c:v>1837.7961148990132</c:v>
                </c:pt>
                <c:pt idx="204">
                  <c:v>1891.4318138831095</c:v>
                </c:pt>
                <c:pt idx="205">
                  <c:v>1946.3204811304231</c:v>
                </c:pt>
                <c:pt idx="206">
                  <c:v>2004.1686708353375</c:v>
                </c:pt>
                <c:pt idx="207">
                  <c:v>2062.2808826562177</c:v>
                </c:pt>
                <c:pt idx="208">
                  <c:v>2121.7007553254689</c:v>
                </c:pt>
                <c:pt idx="209">
                  <c:v>2182.8818406059681</c:v>
                </c:pt>
                <c:pt idx="210">
                  <c:v>2248.959856066569</c:v>
                </c:pt>
                <c:pt idx="211">
                  <c:v>2312.9409043598935</c:v>
                </c:pt>
                <c:pt idx="212">
                  <c:v>2378.8001332128074</c:v>
                </c:pt>
                <c:pt idx="213">
                  <c:v>2446.5430346919802</c:v>
                </c:pt>
                <c:pt idx="214">
                  <c:v>2515.8498540807082</c:v>
                </c:pt>
                <c:pt idx="215">
                  <c:v>2589.0637945318972</c:v>
                </c:pt>
                <c:pt idx="216">
                  <c:v>2662.335933548095</c:v>
                </c:pt>
                <c:pt idx="217">
                  <c:v>2737.1763288991074</c:v>
                </c:pt>
                <c:pt idx="218">
                  <c:v>2814.2853122449555</c:v>
                </c:pt>
                <c:pt idx="219">
                  <c:v>2896.9552999797215</c:v>
                </c:pt>
                <c:pt idx="220">
                  <c:v>2977.6970491022244</c:v>
                </c:pt>
                <c:pt idx="221">
                  <c:v>3060.8184628569679</c:v>
                </c:pt>
                <c:pt idx="222">
                  <c:v>3146.237100427888</c:v>
                </c:pt>
                <c:pt idx="223">
                  <c:v>3233.5251891612234</c:v>
                </c:pt>
                <c:pt idx="224">
                  <c:v>3328.3408221001828</c:v>
                </c:pt>
                <c:pt idx="225">
                  <c:v>3420.0896063476862</c:v>
                </c:pt>
                <c:pt idx="226">
                  <c:v>3513.8269088864686</c:v>
                </c:pt>
                <c:pt idx="227">
                  <c:v>3610.2386367738904</c:v>
                </c:pt>
                <c:pt idx="228">
                  <c:v>3709.3363997180904</c:v>
                </c:pt>
                <c:pt idx="229">
                  <c:v>3812.1378469045439</c:v>
                </c:pt>
                <c:pt idx="230">
                  <c:v>3916.6536111546293</c:v>
                </c:pt>
                <c:pt idx="231">
                  <c:v>4023.982938312341</c:v>
                </c:pt>
                <c:pt idx="232">
                  <c:v>4133.597883597884</c:v>
                </c:pt>
                <c:pt idx="233">
                  <c:v>4246.4648180389822</c:v>
                </c:pt>
                <c:pt idx="234">
                  <c:v>4369.4835270471031</c:v>
                </c:pt>
                <c:pt idx="235">
                  <c:v>4487.121959974872</c:v>
                </c:pt>
                <c:pt idx="236">
                  <c:v>4608.0825768397772</c:v>
                </c:pt>
                <c:pt idx="237">
                  <c:v>4732.1597577134207</c:v>
                </c:pt>
                <c:pt idx="238">
                  <c:v>4859.0864917395529</c:v>
                </c:pt>
                <c:pt idx="239">
                  <c:v>4994.2566049043598</c:v>
                </c:pt>
                <c:pt idx="240">
                  <c:v>5127.9421568124717</c:v>
                </c:pt>
                <c:pt idx="241">
                  <c:v>5264.5433008686496</c:v>
                </c:pt>
                <c:pt idx="242">
                  <c:v>5405.1132371223175</c:v>
                </c:pt>
                <c:pt idx="243">
                  <c:v>5549.0816269907327</c:v>
                </c:pt>
                <c:pt idx="244">
                  <c:v>5696.3827969239528</c:v>
                </c:pt>
                <c:pt idx="245">
                  <c:v>5852.059925093633</c:v>
                </c:pt>
                <c:pt idx="246">
                  <c:v>6007.8101531991588</c:v>
                </c:pt>
                <c:pt idx="247">
                  <c:v>6166.368625516433</c:v>
                </c:pt>
                <c:pt idx="248">
                  <c:v>6329.5145262358383</c:v>
                </c:pt>
                <c:pt idx="249">
                  <c:v>6497.3036189981158</c:v>
                </c:pt>
                <c:pt idx="250">
                  <c:v>6668.4449186449719</c:v>
                </c:pt>
                <c:pt idx="251">
                  <c:v>6855.419208884623</c:v>
                </c:pt>
                <c:pt idx="252">
                  <c:v>7034.8223707351381</c:v>
                </c:pt>
                <c:pt idx="253">
                  <c:v>7217.6109707686755</c:v>
                </c:pt>
                <c:pt idx="254">
                  <c:v>7405.7616825890536</c:v>
                </c:pt>
                <c:pt idx="255">
                  <c:v>7598.2068231897274</c:v>
                </c:pt>
                <c:pt idx="256">
                  <c:v>7794.2322681215901</c:v>
                </c:pt>
                <c:pt idx="257">
                  <c:v>7997.4408189379392</c:v>
                </c:pt>
                <c:pt idx="258">
                  <c:v>8206.138191367143</c:v>
                </c:pt>
                <c:pt idx="259">
                  <c:v>8419.6345878588872</c:v>
                </c:pt>
                <c:pt idx="260">
                  <c:v>8638.5625431928129</c:v>
                </c:pt>
                <c:pt idx="261">
                  <c:v>8863.6766530756959</c:v>
                </c:pt>
                <c:pt idx="262">
                  <c:v>9104.9804242920873</c:v>
                </c:pt>
                <c:pt idx="263">
                  <c:v>9340.5566971791523</c:v>
                </c:pt>
                <c:pt idx="264">
                  <c:v>9581.2973076554554</c:v>
                </c:pt>
                <c:pt idx="265">
                  <c:v>9828.9758207194809</c:v>
                </c:pt>
                <c:pt idx="266">
                  <c:v>10083.491308030492</c:v>
                </c:pt>
                <c:pt idx="267">
                  <c:v>10344.363873343609</c:v>
                </c:pt>
                <c:pt idx="268">
                  <c:v>10612.218908851652</c:v>
                </c:pt>
                <c:pt idx="269">
                  <c:v>10901.202402625009</c:v>
                </c:pt>
                <c:pt idx="270">
                  <c:v>11182.305120377516</c:v>
                </c:pt>
                <c:pt idx="271">
                  <c:v>11470.915493765558</c:v>
                </c:pt>
                <c:pt idx="272">
                  <c:v>11767.197759525547</c:v>
                </c:pt>
                <c:pt idx="273">
                  <c:v>12071.317342861626</c:v>
                </c:pt>
                <c:pt idx="274">
                  <c:v>12383.287515169526</c:v>
                </c:pt>
                <c:pt idx="275">
                  <c:v>12694.221590332079</c:v>
                </c:pt>
                <c:pt idx="276">
                  <c:v>13026.260942059193</c:v>
                </c:pt>
                <c:pt idx="277">
                  <c:v>13367.018219245832</c:v>
                </c:pt>
                <c:pt idx="278">
                  <c:v>13717.044799868316</c:v>
                </c:pt>
                <c:pt idx="279">
                  <c:v>14076.180287717125</c:v>
                </c:pt>
                <c:pt idx="280">
                  <c:v>14445.022245334259</c:v>
                </c:pt>
                <c:pt idx="281">
                  <c:v>14843.622437619677</c:v>
                </c:pt>
                <c:pt idx="282">
                  <c:v>15231.596423621158</c:v>
                </c:pt>
                <c:pt idx="283">
                  <c:v>15629.884338855894</c:v>
                </c:pt>
                <c:pt idx="284">
                  <c:v>16039.00686469494</c:v>
                </c:pt>
                <c:pt idx="285">
                  <c:v>16458.737943974458</c:v>
                </c:pt>
                <c:pt idx="286">
                  <c:v>16889.894775955545</c:v>
                </c:pt>
                <c:pt idx="287">
                  <c:v>17332.524482190831</c:v>
                </c:pt>
                <c:pt idx="288">
                  <c:v>17784.101013693758</c:v>
                </c:pt>
                <c:pt idx="289">
                  <c:v>18253.171488546137</c:v>
                </c:pt>
                <c:pt idx="290">
                  <c:v>18734.660996309271</c:v>
                </c:pt>
                <c:pt idx="291">
                  <c:v>19228.920296125372</c:v>
                </c:pt>
                <c:pt idx="292">
                  <c:v>19736.712258471984</c:v>
                </c:pt>
                <c:pt idx="293">
                  <c:v>20258.08804165063</c:v>
                </c:pt>
                <c:pt idx="294">
                  <c:v>20793.479164933877</c:v>
                </c:pt>
                <c:pt idx="295">
                  <c:v>21324.234993069625</c:v>
                </c:pt>
                <c:pt idx="296">
                  <c:v>21893.814997263275</c:v>
                </c:pt>
                <c:pt idx="297">
                  <c:v>22478.982151688171</c:v>
                </c:pt>
                <c:pt idx="298">
                  <c:v>23079.763663220088</c:v>
                </c:pt>
                <c:pt idx="299">
                  <c:v>23696.682464454974</c:v>
                </c:pt>
              </c:numCache>
            </c:numRef>
          </c:yVal>
          <c:smooth val="1"/>
          <c:extLst>
            <c:ext xmlns:c16="http://schemas.microsoft.com/office/drawing/2014/chart" uri="{C3380CC4-5D6E-409C-BE32-E72D297353CC}">
              <c16:uniqueId val="{00000001-A028-4693-8E9C-41952448147C}"/>
            </c:ext>
          </c:extLst>
        </c:ser>
        <c:dLbls>
          <c:showLegendKey val="0"/>
          <c:showVal val="0"/>
          <c:showCatName val="0"/>
          <c:showSerName val="0"/>
          <c:showPercent val="0"/>
          <c:showBubbleSize val="0"/>
        </c:dLbls>
        <c:axId val="1216701712"/>
        <c:axId val="1216690896"/>
      </c:scatterChart>
      <c:valAx>
        <c:axId val="1216701712"/>
        <c:scaling>
          <c:orientation val="minMax"/>
          <c:max val="10"/>
        </c:scaling>
        <c:delete val="0"/>
        <c:axPos val="b"/>
        <c:majorGridlines>
          <c:spPr>
            <a:ln w="9525" cap="flat" cmpd="sng" algn="ctr">
              <a:solidFill>
                <a:schemeClr val="tx1">
                  <a:lumMod val="15000"/>
                  <a:lumOff val="85000"/>
                </a:schemeClr>
              </a:solidFill>
              <a:round/>
            </a:ln>
            <a:effectLst/>
          </c:spPr>
        </c:majorGridlines>
        <c:title>
          <c:tx>
            <c:rich>
              <a:bodyPr/>
              <a:lstStyle/>
              <a:p>
                <a:pPr>
                  <a:defRPr/>
                </a:pPr>
                <a:r>
                  <a:rPr lang="en-US"/>
                  <a:t>60Zn Ex (MeV)</a:t>
                </a:r>
              </a:p>
            </c:rich>
          </c:tx>
          <c:overlay val="0"/>
        </c:title>
        <c:numFmt formatCode="General" sourceLinked="1"/>
        <c:majorTickMark val="none"/>
        <c:minorTickMark val="none"/>
        <c:tickLblPos val="nextTo"/>
        <c:spPr>
          <a:noFill/>
          <a:ln w="9525" cap="flat" cmpd="sng" algn="ctr">
            <a:solidFill>
              <a:schemeClr val="tx1">
                <a:lumMod val="25000"/>
                <a:lumOff val="75000"/>
              </a:schemeClr>
            </a:solidFill>
            <a:round/>
          </a:ln>
          <a:effectLst/>
        </c:spPr>
        <c:txPr>
          <a:bodyPr rot="-60000000" vert="horz"/>
          <a:lstStyle/>
          <a:p>
            <a:pPr>
              <a:defRPr/>
            </a:pPr>
            <a:endParaRPr lang="en-US"/>
          </a:p>
        </c:txPr>
        <c:crossAx val="1216690896"/>
        <c:crossesAt val="0.1"/>
        <c:crossBetween val="midCat"/>
      </c:valAx>
      <c:valAx>
        <c:axId val="1216690896"/>
        <c:scaling>
          <c:logBase val="10"/>
          <c:orientation val="minMax"/>
          <c:max val="1000"/>
        </c:scaling>
        <c:delete val="0"/>
        <c:axPos val="l"/>
        <c:majorGridlines>
          <c:spPr>
            <a:ln w="9525" cap="flat" cmpd="sng" algn="ctr">
              <a:solidFill>
                <a:schemeClr val="tx1">
                  <a:lumMod val="15000"/>
                  <a:lumOff val="85000"/>
                </a:schemeClr>
              </a:solidFill>
              <a:round/>
            </a:ln>
            <a:effectLst/>
          </c:spPr>
        </c:majorGridlines>
        <c:title>
          <c:tx>
            <c:rich>
              <a:bodyPr/>
              <a:lstStyle/>
              <a:p>
                <a:pPr>
                  <a:defRPr/>
                </a:pPr>
                <a:r>
                  <a:rPr lang="en-US"/>
                  <a:t>Level Density (MeV-1)</a:t>
                </a:r>
              </a:p>
            </c:rich>
          </c:tx>
          <c:layout>
            <c:manualLayout>
              <c:xMode val="edge"/>
              <c:yMode val="edge"/>
              <c:x val="1.3888888888888888E-2"/>
              <c:y val="0.23385826771653542"/>
            </c:manualLayout>
          </c:layout>
          <c:overlay val="0"/>
        </c:title>
        <c:numFmt formatCode="General" sourceLinked="0"/>
        <c:majorTickMark val="none"/>
        <c:minorTickMark val="none"/>
        <c:tickLblPos val="nextTo"/>
        <c:spPr>
          <a:noFill/>
          <a:ln w="9525" cap="flat" cmpd="sng" algn="ctr">
            <a:solidFill>
              <a:schemeClr val="tx1">
                <a:lumMod val="25000"/>
                <a:lumOff val="75000"/>
              </a:schemeClr>
            </a:solidFill>
            <a:round/>
          </a:ln>
          <a:effectLst/>
        </c:spPr>
        <c:txPr>
          <a:bodyPr rot="-60000000" vert="horz"/>
          <a:lstStyle/>
          <a:p>
            <a:pPr>
              <a:defRPr/>
            </a:pPr>
            <a:endParaRPr lang="en-US"/>
          </a:p>
        </c:txPr>
        <c:crossAx val="1216701712"/>
        <c:crosses val="autoZero"/>
        <c:crossBetween val="midCat"/>
      </c:valAx>
    </c:plotArea>
    <c:legend>
      <c:legendPos val="r"/>
      <c:overlay val="0"/>
    </c:legend>
    <c:plotVisOnly val="1"/>
    <c:dispBlanksAs val="gap"/>
    <c:showDLblsOverMax val="0"/>
    <c:extLst/>
  </c:chart>
  <c:txPr>
    <a:bodyPr/>
    <a:lstStyle/>
    <a:p>
      <a:pPr>
        <a:defRPr sz="1600" b="0">
          <a:solidFill>
            <a:schemeClr val="tx1"/>
          </a:solidFill>
          <a:latin typeface="Cambria" panose="02040503050406030204" pitchFamily="18" charset="0"/>
          <a:ea typeface="Cambria" panose="02040503050406030204" pitchFamily="18" charset="0"/>
        </a:defRPr>
      </a:pPr>
      <a:endParaRPr lang="en-US"/>
    </a:p>
  </c:txPr>
  <c:externalData r:id="rId2">
    <c:autoUpdate val="0"/>
  </c:externalData>
</c:chartSpace>
</file>

<file path=ppt/charts/chart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title>
      <c:tx>
        <c:rich>
          <a:bodyPr rot="0" spcFirstLastPara="1" vertOverflow="ellipsis" vert="horz" wrap="square" anchor="ctr" anchorCtr="1"/>
          <a:lstStyle/>
          <a:p>
            <a:pPr>
              <a:defRPr sz="1600" b="0" i="0" u="none" strike="noStrike" kern="1200" baseline="0">
                <a:solidFill>
                  <a:schemeClr val="tx1"/>
                </a:solidFill>
                <a:latin typeface="Cambria" panose="02040503050406030204" pitchFamily="18" charset="0"/>
                <a:ea typeface="Cambria" panose="02040503050406030204" pitchFamily="18" charset="0"/>
                <a:cs typeface="+mn-cs"/>
              </a:defRPr>
            </a:pPr>
            <a:r>
              <a:rPr lang="en-US" sz="1600" dirty="0"/>
              <a:t>(p,</a:t>
            </a:r>
            <a:r>
              <a:rPr lang="el-GR" sz="1600" dirty="0"/>
              <a:t>γ)</a:t>
            </a:r>
            <a:r>
              <a:rPr lang="en-US" sz="1600" dirty="0"/>
              <a:t> reaction rates for Brown's 66 resonances with Brown's Γp and Brown's Γγ</a:t>
            </a:r>
          </a:p>
        </c:rich>
      </c:tx>
      <c:overlay val="0"/>
      <c:spPr>
        <a:noFill/>
        <a:ln>
          <a:noFill/>
        </a:ln>
        <a:effectLst/>
      </c:spPr>
      <c:txPr>
        <a:bodyPr rot="0" spcFirstLastPara="1" vertOverflow="ellipsis" vert="horz" wrap="square" anchor="ctr" anchorCtr="1"/>
        <a:lstStyle/>
        <a:p>
          <a:pPr>
            <a:defRPr sz="1600" b="0" i="0" u="none" strike="noStrike" kern="1200" baseline="0">
              <a:solidFill>
                <a:schemeClr val="tx1"/>
              </a:solidFill>
              <a:latin typeface="Cambria" panose="02040503050406030204" pitchFamily="18" charset="0"/>
              <a:ea typeface="Cambria" panose="02040503050406030204" pitchFamily="18" charset="0"/>
              <a:cs typeface="+mn-cs"/>
            </a:defRPr>
          </a:pPr>
          <a:endParaRPr lang="en-US"/>
        </a:p>
      </c:txPr>
    </c:title>
    <c:autoTitleDeleted val="0"/>
    <c:plotArea>
      <c:layout>
        <c:manualLayout>
          <c:layoutTarget val="inner"/>
          <c:xMode val="edge"/>
          <c:yMode val="edge"/>
          <c:x val="0.13582863079615048"/>
          <c:y val="0.15850439051490053"/>
          <c:w val="0.83754647856517939"/>
          <c:h val="0.65995419579032111"/>
        </c:manualLayout>
      </c:layout>
      <c:scatterChart>
        <c:scatterStyle val="smoothMarker"/>
        <c:varyColors val="0"/>
        <c:ser>
          <c:idx val="0"/>
          <c:order val="0"/>
          <c:spPr>
            <a:ln w="9525" cap="rnd">
              <a:solidFill>
                <a:schemeClr val="accent1"/>
              </a:solidFill>
              <a:round/>
            </a:ln>
            <a:effectLst/>
          </c:spPr>
          <c:marker>
            <c:symbol val="none"/>
          </c:marker>
          <c:xVal>
            <c:numRef>
              <c:f>Rauscher!$CO$1:$DL$1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Rauscher!$CO$3:$DL$3</c:f>
              <c:numCache>
                <c:formatCode>0E+00</c:formatCode>
                <c:ptCount val="24"/>
                <c:pt idx="0">
                  <c:v>1.1201611243381416E-22</c:v>
                </c:pt>
                <c:pt idx="1">
                  <c:v>7.964038826955961E-19</c:v>
                </c:pt>
                <c:pt idx="2">
                  <c:v>5.9118055960632093E-17</c:v>
                </c:pt>
                <c:pt idx="3">
                  <c:v>3.6777155514155779E-15</c:v>
                </c:pt>
                <c:pt idx="4">
                  <c:v>2.5536858587627842E-14</c:v>
                </c:pt>
                <c:pt idx="5">
                  <c:v>7.5718310707577251E-14</c:v>
                </c:pt>
                <c:pt idx="6">
                  <c:v>1.4860315266546923E-13</c:v>
                </c:pt>
                <c:pt idx="7">
                  <c:v>2.3206364395433977E-13</c:v>
                </c:pt>
                <c:pt idx="8">
                  <c:v>3.1558666098280623E-13</c:v>
                </c:pt>
                <c:pt idx="9">
                  <c:v>3.9254498029124139E-13</c:v>
                </c:pt>
                <c:pt idx="10">
                  <c:v>4.5967708117721532E-13</c:v>
                </c:pt>
                <c:pt idx="11">
                  <c:v>6.455277827529164E-13</c:v>
                </c:pt>
                <c:pt idx="12">
                  <c:v>6.734514954930013E-13</c:v>
                </c:pt>
                <c:pt idx="13">
                  <c:v>6.4035528024759544E-13</c:v>
                </c:pt>
                <c:pt idx="14">
                  <c:v>5.8880151818932618E-13</c:v>
                </c:pt>
                <c:pt idx="15">
                  <c:v>5.3499360458812406E-13</c:v>
                </c:pt>
                <c:pt idx="16">
                  <c:v>4.8468609463901054E-13</c:v>
                </c:pt>
                <c:pt idx="17">
                  <c:v>4.3957369075151721E-13</c:v>
                </c:pt>
                <c:pt idx="18">
                  <c:v>3.9979318539082356E-13</c:v>
                </c:pt>
                <c:pt idx="19">
                  <c:v>3.3436700542373008E-13</c:v>
                </c:pt>
                <c:pt idx="20">
                  <c:v>2.8392468858158797E-13</c:v>
                </c:pt>
                <c:pt idx="21">
                  <c:v>2.4449229814931133E-13</c:v>
                </c:pt>
                <c:pt idx="22">
                  <c:v>2.1315050035364631E-13</c:v>
                </c:pt>
                <c:pt idx="23">
                  <c:v>1.8783221783654008E-13</c:v>
                </c:pt>
              </c:numCache>
            </c:numRef>
          </c:yVal>
          <c:smooth val="1"/>
          <c:extLst>
            <c:ext xmlns:c16="http://schemas.microsoft.com/office/drawing/2014/chart" uri="{C3380CC4-5D6E-409C-BE32-E72D297353CC}">
              <c16:uniqueId val="{00000000-C626-4706-AA46-86ACD21F93F0}"/>
            </c:ext>
          </c:extLst>
        </c:ser>
        <c:ser>
          <c:idx val="1"/>
          <c:order val="1"/>
          <c:spPr>
            <a:ln w="9525" cap="rnd">
              <a:solidFill>
                <a:schemeClr val="accent2"/>
              </a:solidFill>
              <a:round/>
            </a:ln>
            <a:effectLst/>
          </c:spPr>
          <c:marker>
            <c:symbol val="none"/>
          </c:marker>
          <c:xVal>
            <c:numRef>
              <c:f>Rauscher!$CO$1:$DL$1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Rauscher!$CO$4:$DL$4</c:f>
              <c:numCache>
                <c:formatCode>0E+00</c:formatCode>
                <c:ptCount val="24"/>
                <c:pt idx="0">
                  <c:v>1.1027406415637618E-35</c:v>
                </c:pt>
                <c:pt idx="1">
                  <c:v>2.2568759976157583E-24</c:v>
                </c:pt>
                <c:pt idx="2">
                  <c:v>8.9884580441591258E-19</c:v>
                </c:pt>
                <c:pt idx="3">
                  <c:v>3.0000874191968006E-13</c:v>
                </c:pt>
                <c:pt idx="4">
                  <c:v>1.5258737655292446E-10</c:v>
                </c:pt>
                <c:pt idx="5">
                  <c:v>5.9487986226882973E-9</c:v>
                </c:pt>
                <c:pt idx="6">
                  <c:v>6.5039099413841722E-8</c:v>
                </c:pt>
                <c:pt idx="7">
                  <c:v>3.4637957724307713E-7</c:v>
                </c:pt>
                <c:pt idx="8">
                  <c:v>1.182123401547049E-6</c:v>
                </c:pt>
                <c:pt idx="9">
                  <c:v>3.0076883343227893E-6</c:v>
                </c:pt>
                <c:pt idx="10">
                  <c:v>6.2436081047794799E-6</c:v>
                </c:pt>
                <c:pt idx="11">
                  <c:v>4.8844522424975501E-5</c:v>
                </c:pt>
                <c:pt idx="12">
                  <c:v>1.202724957526089E-4</c:v>
                </c:pt>
                <c:pt idx="13">
                  <c:v>1.9145047124723125E-4</c:v>
                </c:pt>
                <c:pt idx="14">
                  <c:v>2.4819212343739707E-4</c:v>
                </c:pt>
                <c:pt idx="15">
                  <c:v>2.8822218015759612E-4</c:v>
                </c:pt>
                <c:pt idx="16">
                  <c:v>3.1387676650528859E-4</c:v>
                </c:pt>
                <c:pt idx="17">
                  <c:v>3.2846579168013731E-4</c:v>
                </c:pt>
                <c:pt idx="18">
                  <c:v>3.3498219077427376E-4</c:v>
                </c:pt>
                <c:pt idx="19">
                  <c:v>3.3266074936986496E-4</c:v>
                </c:pt>
                <c:pt idx="20">
                  <c:v>3.1934577252891731E-4</c:v>
                </c:pt>
                <c:pt idx="21">
                  <c:v>3.0149707049196694E-4</c:v>
                </c:pt>
                <c:pt idx="22">
                  <c:v>2.8234766013284711E-4</c:v>
                </c:pt>
                <c:pt idx="23">
                  <c:v>2.634704184425403E-4</c:v>
                </c:pt>
              </c:numCache>
            </c:numRef>
          </c:yVal>
          <c:smooth val="1"/>
          <c:extLst>
            <c:ext xmlns:c16="http://schemas.microsoft.com/office/drawing/2014/chart" uri="{C3380CC4-5D6E-409C-BE32-E72D297353CC}">
              <c16:uniqueId val="{00000001-C626-4706-AA46-86ACD21F93F0}"/>
            </c:ext>
          </c:extLst>
        </c:ser>
        <c:ser>
          <c:idx val="2"/>
          <c:order val="2"/>
          <c:spPr>
            <a:ln w="9525" cap="rnd">
              <a:solidFill>
                <a:schemeClr val="accent3"/>
              </a:solidFill>
              <a:round/>
            </a:ln>
            <a:effectLst/>
          </c:spPr>
          <c:marker>
            <c:symbol val="none"/>
          </c:marker>
          <c:xVal>
            <c:numRef>
              <c:f>Rauscher!$CO$1:$DL$1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Rauscher!$CO$5:$DL$5</c:f>
              <c:numCache>
                <c:formatCode>0E+00</c:formatCode>
                <c:ptCount val="24"/>
                <c:pt idx="0">
                  <c:v>3.2298828707528445E-45</c:v>
                </c:pt>
                <c:pt idx="1">
                  <c:v>8.3063627423259012E-30</c:v>
                </c:pt>
                <c:pt idx="2">
                  <c:v>3.708371991296928E-22</c:v>
                </c:pt>
                <c:pt idx="3">
                  <c:v>1.3874805629208479E-14</c:v>
                </c:pt>
                <c:pt idx="4">
                  <c:v>7.4715215775402439E-11</c:v>
                </c:pt>
                <c:pt idx="5">
                  <c:v>1.2000468098258649E-8</c:v>
                </c:pt>
                <c:pt idx="6">
                  <c:v>3.3718047530168199E-7</c:v>
                </c:pt>
                <c:pt idx="7">
                  <c:v>3.5240287995509234E-6</c:v>
                </c:pt>
                <c:pt idx="8">
                  <c:v>1.9941115072606948E-5</c:v>
                </c:pt>
                <c:pt idx="9">
                  <c:v>7.5182892687148715E-5</c:v>
                </c:pt>
                <c:pt idx="10">
                  <c:v>2.1377725477192489E-4</c:v>
                </c:pt>
                <c:pt idx="11">
                  <c:v>4.2979435591577802E-3</c:v>
                </c:pt>
                <c:pt idx="12">
                  <c:v>1.6965655868297867E-2</c:v>
                </c:pt>
                <c:pt idx="13">
                  <c:v>3.5845650352314712E-2</c:v>
                </c:pt>
                <c:pt idx="14">
                  <c:v>5.6124413460145246E-2</c:v>
                </c:pt>
                <c:pt idx="15">
                  <c:v>7.4584927838365123E-2</c:v>
                </c:pt>
                <c:pt idx="16">
                  <c:v>8.9867515583682722E-2</c:v>
                </c:pt>
                <c:pt idx="17">
                  <c:v>0.1017404436401564</c:v>
                </c:pt>
                <c:pt idx="18">
                  <c:v>0.11049767276215793</c:v>
                </c:pt>
                <c:pt idx="19">
                  <c:v>0.1205937699982142</c:v>
                </c:pt>
                <c:pt idx="20">
                  <c:v>0.12384098833397111</c:v>
                </c:pt>
                <c:pt idx="21">
                  <c:v>0.12298333899735628</c:v>
                </c:pt>
                <c:pt idx="22">
                  <c:v>0.11979186706112953</c:v>
                </c:pt>
                <c:pt idx="23">
                  <c:v>0.11535567585568769</c:v>
                </c:pt>
              </c:numCache>
            </c:numRef>
          </c:yVal>
          <c:smooth val="1"/>
          <c:extLst>
            <c:ext xmlns:c16="http://schemas.microsoft.com/office/drawing/2014/chart" uri="{C3380CC4-5D6E-409C-BE32-E72D297353CC}">
              <c16:uniqueId val="{00000002-C626-4706-AA46-86ACD21F93F0}"/>
            </c:ext>
          </c:extLst>
        </c:ser>
        <c:ser>
          <c:idx val="3"/>
          <c:order val="3"/>
          <c:spPr>
            <a:ln w="9525" cap="rnd">
              <a:solidFill>
                <a:schemeClr val="accent4"/>
              </a:solidFill>
              <a:round/>
            </a:ln>
            <a:effectLst/>
          </c:spPr>
          <c:marker>
            <c:symbol val="none"/>
          </c:marker>
          <c:xVal>
            <c:numRef>
              <c:f>Rauscher!$CO$1:$DL$1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Rauscher!$CO$6:$DL$6</c:f>
              <c:numCache>
                <c:formatCode>0E+00</c:formatCode>
                <c:ptCount val="24"/>
                <c:pt idx="0">
                  <c:v>4.1237344261896611E-56</c:v>
                </c:pt>
                <c:pt idx="1">
                  <c:v>4.3401608279517193E-37</c:v>
                </c:pt>
                <c:pt idx="2">
                  <c:v>1.2395776283240274E-27</c:v>
                </c:pt>
                <c:pt idx="3">
                  <c:v>2.9669679333969552E-18</c:v>
                </c:pt>
                <c:pt idx="4">
                  <c:v>1.2778878866945177E-13</c:v>
                </c:pt>
                <c:pt idx="5">
                  <c:v>7.1462883751841799E-11</c:v>
                </c:pt>
                <c:pt idx="6">
                  <c:v>4.6125795648244808E-9</c:v>
                </c:pt>
                <c:pt idx="7">
                  <c:v>8.7321313386069255E-8</c:v>
                </c:pt>
                <c:pt idx="8">
                  <c:v>7.7148905395600356E-7</c:v>
                </c:pt>
                <c:pt idx="9">
                  <c:v>4.1133814563320157E-6</c:v>
                </c:pt>
                <c:pt idx="10">
                  <c:v>1.5432672882941705E-5</c:v>
                </c:pt>
                <c:pt idx="11">
                  <c:v>7.1275367384952219E-4</c:v>
                </c:pt>
                <c:pt idx="12">
                  <c:v>4.2643118848894315E-3</c:v>
                </c:pt>
                <c:pt idx="13">
                  <c:v>1.1563105869073212E-2</c:v>
                </c:pt>
                <c:pt idx="14">
                  <c:v>2.138108171636488E-2</c:v>
                </c:pt>
                <c:pt idx="15">
                  <c:v>3.1998439821126309E-2</c:v>
                </c:pt>
                <c:pt idx="16">
                  <c:v>4.2148329739730393E-2</c:v>
                </c:pt>
                <c:pt idx="17">
                  <c:v>5.1141231941256027E-2</c:v>
                </c:pt>
                <c:pt idx="18">
                  <c:v>5.8709803911107819E-2</c:v>
                </c:pt>
                <c:pt idx="19">
                  <c:v>6.9630943676335696E-2</c:v>
                </c:pt>
                <c:pt idx="20">
                  <c:v>7.5882521542991133E-2</c:v>
                </c:pt>
                <c:pt idx="21">
                  <c:v>7.8790449182048666E-2</c:v>
                </c:pt>
                <c:pt idx="22">
                  <c:v>7.9451955888827711E-2</c:v>
                </c:pt>
                <c:pt idx="23">
                  <c:v>7.8660408424991057E-2</c:v>
                </c:pt>
              </c:numCache>
            </c:numRef>
          </c:yVal>
          <c:smooth val="1"/>
          <c:extLst>
            <c:ext xmlns:c16="http://schemas.microsoft.com/office/drawing/2014/chart" uri="{C3380CC4-5D6E-409C-BE32-E72D297353CC}">
              <c16:uniqueId val="{00000003-C626-4706-AA46-86ACD21F93F0}"/>
            </c:ext>
          </c:extLst>
        </c:ser>
        <c:ser>
          <c:idx val="4"/>
          <c:order val="4"/>
          <c:spPr>
            <a:ln w="9525" cap="rnd">
              <a:solidFill>
                <a:schemeClr val="accent5"/>
              </a:solidFill>
              <a:round/>
            </a:ln>
            <a:effectLst/>
          </c:spPr>
          <c:marker>
            <c:symbol val="none"/>
          </c:marker>
          <c:xVal>
            <c:numRef>
              <c:f>Rauscher!$CO$1:$DL$1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Rauscher!$CO$7:$DL$7</c:f>
              <c:numCache>
                <c:formatCode>0E+00</c:formatCode>
                <c:ptCount val="24"/>
                <c:pt idx="0">
                  <c:v>2.357689861370412E-61</c:v>
                </c:pt>
                <c:pt idx="1">
                  <c:v>4.0953996982738333E-40</c:v>
                </c:pt>
                <c:pt idx="2">
                  <c:v>1.5026624789954133E-29</c:v>
                </c:pt>
                <c:pt idx="3">
                  <c:v>4.6205939706687286E-19</c:v>
                </c:pt>
                <c:pt idx="4">
                  <c:v>7.1330674188134947E-14</c:v>
                </c:pt>
                <c:pt idx="5">
                  <c:v>8.5803160541974223E-11</c:v>
                </c:pt>
                <c:pt idx="6">
                  <c:v>9.2283926980619086E-9</c:v>
                </c:pt>
                <c:pt idx="7">
                  <c:v>2.5159503212083574E-7</c:v>
                </c:pt>
                <c:pt idx="8">
                  <c:v>2.9222090088066945E-6</c:v>
                </c:pt>
                <c:pt idx="9">
                  <c:v>1.9274373154681673E-5</c:v>
                </c:pt>
                <c:pt idx="10">
                  <c:v>8.573185954451721E-5</c:v>
                </c:pt>
                <c:pt idx="11">
                  <c:v>6.5978130541294788E-3</c:v>
                </c:pt>
                <c:pt idx="12">
                  <c:v>5.095528397617128E-2</c:v>
                </c:pt>
                <c:pt idx="13">
                  <c:v>0.16104327800899043</c:v>
                </c:pt>
                <c:pt idx="14">
                  <c:v>0.3297992495041342</c:v>
                </c:pt>
                <c:pt idx="15">
                  <c:v>0.53091954604625791</c:v>
                </c:pt>
                <c:pt idx="16">
                  <c:v>0.73865258286799562</c:v>
                </c:pt>
                <c:pt idx="17">
                  <c:v>0.93521398235700925</c:v>
                </c:pt>
                <c:pt idx="18">
                  <c:v>1.1107962345042302</c:v>
                </c:pt>
                <c:pt idx="19">
                  <c:v>1.3864429216755778</c:v>
                </c:pt>
                <c:pt idx="20">
                  <c:v>1.5670448566227422</c:v>
                </c:pt>
                <c:pt idx="21">
                  <c:v>1.6722192604218498</c:v>
                </c:pt>
                <c:pt idx="22">
                  <c:v>1.7225197682152824</c:v>
                </c:pt>
                <c:pt idx="23">
                  <c:v>1.7346337841640087</c:v>
                </c:pt>
              </c:numCache>
            </c:numRef>
          </c:yVal>
          <c:smooth val="1"/>
          <c:extLst>
            <c:ext xmlns:c16="http://schemas.microsoft.com/office/drawing/2014/chart" uri="{C3380CC4-5D6E-409C-BE32-E72D297353CC}">
              <c16:uniqueId val="{00000004-C626-4706-AA46-86ACD21F93F0}"/>
            </c:ext>
          </c:extLst>
        </c:ser>
        <c:ser>
          <c:idx val="5"/>
          <c:order val="5"/>
          <c:spPr>
            <a:ln w="9525" cap="rnd">
              <a:solidFill>
                <a:schemeClr val="accent6"/>
              </a:solidFill>
              <a:round/>
            </a:ln>
            <a:effectLst/>
          </c:spPr>
          <c:marker>
            <c:symbol val="none"/>
          </c:marker>
          <c:xVal>
            <c:numRef>
              <c:f>Rauscher!$CO$1:$DL$1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Rauscher!$CO$8:$DL$8</c:f>
              <c:numCache>
                <c:formatCode>0E+00</c:formatCode>
                <c:ptCount val="24"/>
                <c:pt idx="0">
                  <c:v>0</c:v>
                </c:pt>
                <c:pt idx="1">
                  <c:v>0</c:v>
                </c:pt>
                <c:pt idx="2">
                  <c:v>0</c:v>
                </c:pt>
                <c:pt idx="3">
                  <c:v>0</c:v>
                </c:pt>
                <c:pt idx="4">
                  <c:v>0</c:v>
                </c:pt>
                <c:pt idx="5">
                  <c:v>0</c:v>
                </c:pt>
                <c:pt idx="6">
                  <c:v>0</c:v>
                </c:pt>
                <c:pt idx="7">
                  <c:v>0</c:v>
                </c:pt>
                <c:pt idx="8">
                  <c:v>0</c:v>
                </c:pt>
                <c:pt idx="9">
                  <c:v>0</c:v>
                </c:pt>
                <c:pt idx="10">
                  <c:v>0</c:v>
                </c:pt>
                <c:pt idx="11">
                  <c:v>0</c:v>
                </c:pt>
                <c:pt idx="12">
                  <c:v>0</c:v>
                </c:pt>
                <c:pt idx="13">
                  <c:v>0</c:v>
                </c:pt>
                <c:pt idx="14">
                  <c:v>0</c:v>
                </c:pt>
                <c:pt idx="15">
                  <c:v>0</c:v>
                </c:pt>
                <c:pt idx="16">
                  <c:v>0</c:v>
                </c:pt>
                <c:pt idx="17">
                  <c:v>0</c:v>
                </c:pt>
                <c:pt idx="18">
                  <c:v>0</c:v>
                </c:pt>
                <c:pt idx="19">
                  <c:v>0</c:v>
                </c:pt>
                <c:pt idx="20">
                  <c:v>0</c:v>
                </c:pt>
                <c:pt idx="21">
                  <c:v>0</c:v>
                </c:pt>
                <c:pt idx="22">
                  <c:v>0</c:v>
                </c:pt>
                <c:pt idx="23">
                  <c:v>0</c:v>
                </c:pt>
              </c:numCache>
            </c:numRef>
          </c:yVal>
          <c:smooth val="1"/>
          <c:extLst>
            <c:ext xmlns:c16="http://schemas.microsoft.com/office/drawing/2014/chart" uri="{C3380CC4-5D6E-409C-BE32-E72D297353CC}">
              <c16:uniqueId val="{00000005-C626-4706-AA46-86ACD21F93F0}"/>
            </c:ext>
          </c:extLst>
        </c:ser>
        <c:ser>
          <c:idx val="6"/>
          <c:order val="6"/>
          <c:spPr>
            <a:ln w="9525" cap="rnd">
              <a:solidFill>
                <a:schemeClr val="accent1">
                  <a:lumMod val="60000"/>
                </a:schemeClr>
              </a:solidFill>
              <a:round/>
            </a:ln>
            <a:effectLst/>
          </c:spPr>
          <c:marker>
            <c:symbol val="none"/>
          </c:marker>
          <c:xVal>
            <c:numRef>
              <c:f>Rauscher!$CO$1:$DL$1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Rauscher!$CO$9:$DL$9</c:f>
              <c:numCache>
                <c:formatCode>0E+00</c:formatCode>
                <c:ptCount val="24"/>
                <c:pt idx="0">
                  <c:v>6.3848789960741269E-22</c:v>
                </c:pt>
                <c:pt idx="1">
                  <c:v>2.3089193399750924E-19</c:v>
                </c:pt>
                <c:pt idx="2">
                  <c:v>3.8654240646601713E-18</c:v>
                </c:pt>
                <c:pt idx="3">
                  <c:v>5.4232140619277392E-17</c:v>
                </c:pt>
                <c:pt idx="4">
                  <c:v>1.7883268076555995E-16</c:v>
                </c:pt>
                <c:pt idx="5">
                  <c:v>3.3918826167128945E-16</c:v>
                </c:pt>
                <c:pt idx="6">
                  <c:v>4.9420626088727829E-16</c:v>
                </c:pt>
                <c:pt idx="7">
                  <c:v>6.2386059780938379E-16</c:v>
                </c:pt>
                <c:pt idx="8">
                  <c:v>7.2326801614479778E-16</c:v>
                </c:pt>
                <c:pt idx="9">
                  <c:v>7.9463956411631171E-16</c:v>
                </c:pt>
                <c:pt idx="10">
                  <c:v>8.4258498248430923E-16</c:v>
                </c:pt>
                <c:pt idx="11">
                  <c:v>8.7844813205167876E-16</c:v>
                </c:pt>
                <c:pt idx="12">
                  <c:v>7.8963732337740594E-16</c:v>
                </c:pt>
                <c:pt idx="13">
                  <c:v>6.866484397747602E-16</c:v>
                </c:pt>
                <c:pt idx="14">
                  <c:v>5.9485405726702665E-16</c:v>
                </c:pt>
                <c:pt idx="15">
                  <c:v>5.179766032736711E-16</c:v>
                </c:pt>
                <c:pt idx="16">
                  <c:v>4.5452957584981056E-16</c:v>
                </c:pt>
                <c:pt idx="17">
                  <c:v>4.021178070534651E-16</c:v>
                </c:pt>
                <c:pt idx="18">
                  <c:v>3.5853620956357646E-16</c:v>
                </c:pt>
                <c:pt idx="19">
                  <c:v>2.9106171470641021E-16</c:v>
                </c:pt>
                <c:pt idx="20">
                  <c:v>2.4194956684572542E-16</c:v>
                </c:pt>
                <c:pt idx="21">
                  <c:v>2.0504863892348114E-16</c:v>
                </c:pt>
                <c:pt idx="22">
                  <c:v>1.7655827535933161E-16</c:v>
                </c:pt>
                <c:pt idx="23">
                  <c:v>1.5404933173614865E-16</c:v>
                </c:pt>
              </c:numCache>
            </c:numRef>
          </c:yVal>
          <c:smooth val="1"/>
          <c:extLst>
            <c:ext xmlns:c16="http://schemas.microsoft.com/office/drawing/2014/chart" uri="{C3380CC4-5D6E-409C-BE32-E72D297353CC}">
              <c16:uniqueId val="{00000006-C626-4706-AA46-86ACD21F93F0}"/>
            </c:ext>
          </c:extLst>
        </c:ser>
        <c:ser>
          <c:idx val="7"/>
          <c:order val="7"/>
          <c:spPr>
            <a:ln w="22225" cap="rnd">
              <a:solidFill>
                <a:srgbClr val="FF9900"/>
              </a:solidFill>
              <a:round/>
            </a:ln>
            <a:effectLst/>
          </c:spPr>
          <c:marker>
            <c:symbol val="none"/>
          </c:marker>
          <c:xVal>
            <c:numRef>
              <c:f>Rauscher!$CO$1:$DL$1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Rauscher!$CO$10:$DL$10</c:f>
              <c:numCache>
                <c:formatCode>0E+00</c:formatCode>
                <c:ptCount val="24"/>
                <c:pt idx="0">
                  <c:v>9.3861560939862101E-25</c:v>
                </c:pt>
                <c:pt idx="1">
                  <c:v>2.8387792218466224E-17</c:v>
                </c:pt>
                <c:pt idx="2">
                  <c:v>1.3744023209919884E-13</c:v>
                </c:pt>
                <c:pt idx="3">
                  <c:v>5.5765725714482545E-10</c:v>
                </c:pt>
                <c:pt idx="4">
                  <c:v>3.1271912115506603E-8</c:v>
                </c:pt>
                <c:pt idx="5">
                  <c:v>3.2471812268851494E-7</c:v>
                </c:pt>
                <c:pt idx="6">
                  <c:v>1.4696459826882395E-6</c:v>
                </c:pt>
                <c:pt idx="7">
                  <c:v>4.1686090903894072E-6</c:v>
                </c:pt>
                <c:pt idx="8">
                  <c:v>8.8695629150676026E-6</c:v>
                </c:pt>
                <c:pt idx="9">
                  <c:v>1.5626892776249486E-5</c:v>
                </c:pt>
                <c:pt idx="10">
                  <c:v>2.4176629450604432E-5</c:v>
                </c:pt>
                <c:pt idx="11">
                  <c:v>7.8295524725062752E-5</c:v>
                </c:pt>
                <c:pt idx="12">
                  <c:v>1.2404174603602427E-4</c:v>
                </c:pt>
                <c:pt idx="13">
                  <c:v>1.5154662654257215E-4</c:v>
                </c:pt>
                <c:pt idx="14">
                  <c:v>1.6469105777647855E-4</c:v>
                </c:pt>
                <c:pt idx="15">
                  <c:v>1.6861241908538698E-4</c:v>
                </c:pt>
                <c:pt idx="16">
                  <c:v>1.6706344487292619E-4</c:v>
                </c:pt>
                <c:pt idx="17">
                  <c:v>1.624398157294216E-4</c:v>
                </c:pt>
                <c:pt idx="18">
                  <c:v>1.5620255159645984E-4</c:v>
                </c:pt>
                <c:pt idx="19">
                  <c:v>1.4202475937426145E-4</c:v>
                </c:pt>
                <c:pt idx="20">
                  <c:v>1.2801584879016555E-4</c:v>
                </c:pt>
                <c:pt idx="21">
                  <c:v>1.1528311861483895E-4</c:v>
                </c:pt>
                <c:pt idx="22">
                  <c:v>1.0406551851187338E-4</c:v>
                </c:pt>
                <c:pt idx="23">
                  <c:v>9.4294541341994305E-5</c:v>
                </c:pt>
              </c:numCache>
            </c:numRef>
          </c:yVal>
          <c:smooth val="1"/>
          <c:extLst>
            <c:ext xmlns:c16="http://schemas.microsoft.com/office/drawing/2014/chart" uri="{C3380CC4-5D6E-409C-BE32-E72D297353CC}">
              <c16:uniqueId val="{00000007-C626-4706-AA46-86ACD21F93F0}"/>
            </c:ext>
          </c:extLst>
        </c:ser>
        <c:ser>
          <c:idx val="8"/>
          <c:order val="8"/>
          <c:spPr>
            <a:ln w="9525" cap="rnd">
              <a:solidFill>
                <a:schemeClr val="accent3">
                  <a:lumMod val="60000"/>
                </a:schemeClr>
              </a:solidFill>
              <a:round/>
            </a:ln>
            <a:effectLst/>
          </c:spPr>
          <c:marker>
            <c:symbol val="none"/>
          </c:marker>
          <c:xVal>
            <c:numRef>
              <c:f>Rauscher!$CO$1:$DL$1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Rauscher!$CO$11:$DL$11</c:f>
              <c:numCache>
                <c:formatCode>0E+00</c:formatCode>
                <c:ptCount val="24"/>
                <c:pt idx="0">
                  <c:v>4.3082032875934081E-28</c:v>
                </c:pt>
                <c:pt idx="1">
                  <c:v>2.5617504152594977E-19</c:v>
                </c:pt>
                <c:pt idx="2">
                  <c:v>5.4994273399606855E-15</c:v>
                </c:pt>
                <c:pt idx="3">
                  <c:v>9.8939414923316714E-11</c:v>
                </c:pt>
                <c:pt idx="4">
                  <c:v>1.1683033229667589E-8</c:v>
                </c:pt>
                <c:pt idx="5">
                  <c:v>1.8964754270190016E-7</c:v>
                </c:pt>
                <c:pt idx="6">
                  <c:v>1.1561471218575344E-6</c:v>
                </c:pt>
                <c:pt idx="7">
                  <c:v>4.0568720617845891E-6</c:v>
                </c:pt>
                <c:pt idx="8">
                  <c:v>1.0125166812688434E-5</c:v>
                </c:pt>
                <c:pt idx="9">
                  <c:v>2.0196330380821894E-5</c:v>
                </c:pt>
                <c:pt idx="10">
                  <c:v>3.4507657682285782E-5</c:v>
                </c:pt>
                <c:pt idx="11">
                  <c:v>1.5052767169696171E-4</c:v>
                </c:pt>
                <c:pt idx="12">
                  <c:v>2.7677516291738834E-4</c:v>
                </c:pt>
                <c:pt idx="13">
                  <c:v>3.6975445988139449E-4</c:v>
                </c:pt>
                <c:pt idx="14">
                  <c:v>4.2649024518034908E-4</c:v>
                </c:pt>
                <c:pt idx="15">
                  <c:v>4.5562610261044287E-4</c:v>
                </c:pt>
                <c:pt idx="16">
                  <c:v>4.6607996566009203E-4</c:v>
                </c:pt>
                <c:pt idx="17">
                  <c:v>4.6457032392120814E-4</c:v>
                </c:pt>
                <c:pt idx="18">
                  <c:v>4.5569165816513831E-4</c:v>
                </c:pt>
                <c:pt idx="19">
                  <c:v>4.2685756694277327E-4</c:v>
                </c:pt>
                <c:pt idx="20">
                  <c:v>3.9302722912429821E-4</c:v>
                </c:pt>
                <c:pt idx="21">
                  <c:v>3.5962891159815099E-4</c:v>
                </c:pt>
                <c:pt idx="22">
                  <c:v>3.2868941715688793E-4</c:v>
                </c:pt>
                <c:pt idx="23">
                  <c:v>3.0079970811767732E-4</c:v>
                </c:pt>
              </c:numCache>
            </c:numRef>
          </c:yVal>
          <c:smooth val="1"/>
          <c:extLst>
            <c:ext xmlns:c16="http://schemas.microsoft.com/office/drawing/2014/chart" uri="{C3380CC4-5D6E-409C-BE32-E72D297353CC}">
              <c16:uniqueId val="{00000008-C626-4706-AA46-86ACD21F93F0}"/>
            </c:ext>
          </c:extLst>
        </c:ser>
        <c:ser>
          <c:idx val="9"/>
          <c:order val="9"/>
          <c:spPr>
            <a:ln w="9525" cap="rnd">
              <a:solidFill>
                <a:schemeClr val="accent4">
                  <a:lumMod val="60000"/>
                </a:schemeClr>
              </a:solidFill>
              <a:round/>
            </a:ln>
            <a:effectLst/>
          </c:spPr>
          <c:marker>
            <c:symbol val="none"/>
          </c:marker>
          <c:xVal>
            <c:numRef>
              <c:f>Rauscher!$CO$1:$DL$1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Rauscher!$CO$12:$DL$12</c:f>
              <c:numCache>
                <c:formatCode>0E+00</c:formatCode>
                <c:ptCount val="24"/>
                <c:pt idx="0">
                  <c:v>3.7619024272392806E-45</c:v>
                </c:pt>
                <c:pt idx="1">
                  <c:v>1.424397585616947E-29</c:v>
                </c:pt>
                <c:pt idx="2">
                  <c:v>7.7161989934964857E-22</c:v>
                </c:pt>
                <c:pt idx="3">
                  <c:v>3.503053949312132E-14</c:v>
                </c:pt>
                <c:pt idx="4">
                  <c:v>2.0779202166959212E-10</c:v>
                </c:pt>
                <c:pt idx="5">
                  <c:v>3.5368605546913491E-8</c:v>
                </c:pt>
                <c:pt idx="6">
                  <c:v>1.0329567251503476E-6</c:v>
                </c:pt>
                <c:pt idx="7">
                  <c:v>1.1098368179357879E-5</c:v>
                </c:pt>
                <c:pt idx="8">
                  <c:v>6.4116395089453538E-5</c:v>
                </c:pt>
                <c:pt idx="9">
                  <c:v>2.4566238884431651E-4</c:v>
                </c:pt>
                <c:pt idx="10">
                  <c:v>7.0758907869689829E-4</c:v>
                </c:pt>
                <c:pt idx="11">
                  <c:v>1.4787007447841557E-2</c:v>
                </c:pt>
                <c:pt idx="12">
                  <c:v>5.9510036443840675E-2</c:v>
                </c:pt>
                <c:pt idx="13">
                  <c:v>0.12720260764934929</c:v>
                </c:pt>
                <c:pt idx="14">
                  <c:v>0.20071108431626272</c:v>
                </c:pt>
                <c:pt idx="15">
                  <c:v>0.26820730958912026</c:v>
                </c:pt>
                <c:pt idx="16">
                  <c:v>0.32450565318681712</c:v>
                </c:pt>
                <c:pt idx="17">
                  <c:v>0.36856420561822073</c:v>
                </c:pt>
                <c:pt idx="18">
                  <c:v>0.40132171210962914</c:v>
                </c:pt>
                <c:pt idx="19">
                  <c:v>0.43968777747703414</c:v>
                </c:pt>
                <c:pt idx="20">
                  <c:v>0.45277655132174915</c:v>
                </c:pt>
                <c:pt idx="21">
                  <c:v>0.45057365570990093</c:v>
                </c:pt>
                <c:pt idx="22">
                  <c:v>0.43958903178721365</c:v>
                </c:pt>
                <c:pt idx="23">
                  <c:v>0.42385614177917891</c:v>
                </c:pt>
              </c:numCache>
            </c:numRef>
          </c:yVal>
          <c:smooth val="1"/>
          <c:extLst>
            <c:ext xmlns:c16="http://schemas.microsoft.com/office/drawing/2014/chart" uri="{C3380CC4-5D6E-409C-BE32-E72D297353CC}">
              <c16:uniqueId val="{00000009-C626-4706-AA46-86ACD21F93F0}"/>
            </c:ext>
          </c:extLst>
        </c:ser>
        <c:ser>
          <c:idx val="10"/>
          <c:order val="10"/>
          <c:spPr>
            <a:ln w="9525" cap="rnd">
              <a:solidFill>
                <a:schemeClr val="accent5">
                  <a:lumMod val="60000"/>
                </a:schemeClr>
              </a:solidFill>
              <a:round/>
            </a:ln>
            <a:effectLst/>
          </c:spPr>
          <c:marker>
            <c:symbol val="none"/>
          </c:marker>
          <c:xVal>
            <c:numRef>
              <c:f>Rauscher!$CO$1:$DL$1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Rauscher!$CO$13:$DL$13</c:f>
              <c:numCache>
                <c:formatCode>0E+00</c:formatCode>
                <c:ptCount val="24"/>
                <c:pt idx="0">
                  <c:v>1.629999314848474E-51</c:v>
                </c:pt>
                <c:pt idx="1">
                  <c:v>1.9660968017355983E-33</c:v>
                </c:pt>
                <c:pt idx="2">
                  <c:v>1.9009643552435231E-24</c:v>
                </c:pt>
                <c:pt idx="3">
                  <c:v>1.5403317475184183E-15</c:v>
                </c:pt>
                <c:pt idx="4">
                  <c:v>3.8600661978761487E-11</c:v>
                </c:pt>
                <c:pt idx="5">
                  <c:v>1.5597783488329068E-8</c:v>
                </c:pt>
                <c:pt idx="6">
                  <c:v>8.106743927380253E-7</c:v>
                </c:pt>
                <c:pt idx="7">
                  <c:v>1.3146889440120186E-5</c:v>
                </c:pt>
                <c:pt idx="8">
                  <c:v>1.0342669462019064E-4</c:v>
                </c:pt>
                <c:pt idx="9">
                  <c:v>5.0385080902456297E-4</c:v>
                </c:pt>
                <c:pt idx="10">
                  <c:v>1.7586693839634735E-3</c:v>
                </c:pt>
                <c:pt idx="11">
                  <c:v>6.5403765228861321E-2</c:v>
                </c:pt>
                <c:pt idx="12">
                  <c:v>0.35113357984792071</c:v>
                </c:pt>
                <c:pt idx="13">
                  <c:v>0.89222415286748968</c:v>
                </c:pt>
                <c:pt idx="14">
                  <c:v>1.5798403210270948</c:v>
                </c:pt>
                <c:pt idx="15">
                  <c:v>2.2923047661785922</c:v>
                </c:pt>
                <c:pt idx="16">
                  <c:v>2.950148979532329</c:v>
                </c:pt>
                <c:pt idx="17">
                  <c:v>3.5155621820271099</c:v>
                </c:pt>
                <c:pt idx="18">
                  <c:v>3.9779767813165692</c:v>
                </c:pt>
                <c:pt idx="19">
                  <c:v>4.616851634746542</c:v>
                </c:pt>
                <c:pt idx="20">
                  <c:v>4.9541072931235384</c:v>
                </c:pt>
                <c:pt idx="21">
                  <c:v>5.0846052681573752</c:v>
                </c:pt>
                <c:pt idx="22">
                  <c:v>5.0812231641661638</c:v>
                </c:pt>
                <c:pt idx="23">
                  <c:v>4.9944064329727471</c:v>
                </c:pt>
              </c:numCache>
            </c:numRef>
          </c:yVal>
          <c:smooth val="1"/>
          <c:extLst>
            <c:ext xmlns:c16="http://schemas.microsoft.com/office/drawing/2014/chart" uri="{C3380CC4-5D6E-409C-BE32-E72D297353CC}">
              <c16:uniqueId val="{0000000A-C626-4706-AA46-86ACD21F93F0}"/>
            </c:ext>
          </c:extLst>
        </c:ser>
        <c:ser>
          <c:idx val="11"/>
          <c:order val="11"/>
          <c:spPr>
            <a:ln w="22225" cap="rnd">
              <a:solidFill>
                <a:srgbClr val="0066FF"/>
              </a:solidFill>
              <a:round/>
            </a:ln>
            <a:effectLst/>
          </c:spPr>
          <c:marker>
            <c:symbol val="none"/>
          </c:marker>
          <c:xVal>
            <c:numRef>
              <c:f>Rauscher!$CO$1:$DL$1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Rauscher!$CO$14:$DL$14</c:f>
              <c:numCache>
                <c:formatCode>0E+00</c:formatCode>
                <c:ptCount val="24"/>
                <c:pt idx="0">
                  <c:v>6.0067399584919093E-56</c:v>
                </c:pt>
                <c:pt idx="1">
                  <c:v>4.7255437946634869E-36</c:v>
                </c:pt>
                <c:pt idx="2">
                  <c:v>3.689934121064582E-26</c:v>
                </c:pt>
                <c:pt idx="3">
                  <c:v>2.4146636750589217E-16</c:v>
                </c:pt>
                <c:pt idx="4">
                  <c:v>1.7196339334293176E-11</c:v>
                </c:pt>
                <c:pt idx="5">
                  <c:v>1.3003595885800238E-8</c:v>
                </c:pt>
                <c:pt idx="6">
                  <c:v>1.0263289523009889E-6</c:v>
                </c:pt>
                <c:pt idx="7">
                  <c:v>2.2431732315183255E-5</c:v>
                </c:pt>
                <c:pt idx="8">
                  <c:v>2.2073551121331176E-4</c:v>
                </c:pt>
                <c:pt idx="9">
                  <c:v>1.2797977237996401E-3</c:v>
                </c:pt>
                <c:pt idx="10">
                  <c:v>5.1345622785385764E-3</c:v>
                </c:pt>
                <c:pt idx="11">
                  <c:v>0.28997564446395241</c:v>
                </c:pt>
                <c:pt idx="12">
                  <c:v>1.9184518778740156</c:v>
                </c:pt>
                <c:pt idx="13">
                  <c:v>5.5256628895477267</c:v>
                </c:pt>
                <c:pt idx="14">
                  <c:v>10.636812745293852</c:v>
                </c:pt>
                <c:pt idx="15">
                  <c:v>16.382893684313739</c:v>
                </c:pt>
                <c:pt idx="16">
                  <c:v>22.049673099133287</c:v>
                </c:pt>
                <c:pt idx="17">
                  <c:v>27.206517435408625</c:v>
                </c:pt>
                <c:pt idx="18">
                  <c:v>31.654567449390868</c:v>
                </c:pt>
                <c:pt idx="19">
                  <c:v>38.305753781472504</c:v>
                </c:pt>
                <c:pt idx="20">
                  <c:v>42.349030277289728</c:v>
                </c:pt>
                <c:pt idx="21">
                  <c:v>44.448312867682816</c:v>
                </c:pt>
                <c:pt idx="22">
                  <c:v>45.198735857334661</c:v>
                </c:pt>
                <c:pt idx="23">
                  <c:v>45.049490689259095</c:v>
                </c:pt>
              </c:numCache>
            </c:numRef>
          </c:yVal>
          <c:smooth val="1"/>
          <c:extLst>
            <c:ext xmlns:c16="http://schemas.microsoft.com/office/drawing/2014/chart" uri="{C3380CC4-5D6E-409C-BE32-E72D297353CC}">
              <c16:uniqueId val="{0000000B-C626-4706-AA46-86ACD21F93F0}"/>
            </c:ext>
          </c:extLst>
        </c:ser>
        <c:ser>
          <c:idx val="12"/>
          <c:order val="12"/>
          <c:spPr>
            <a:ln w="9525" cap="rnd">
              <a:solidFill>
                <a:schemeClr val="accent1">
                  <a:lumMod val="80000"/>
                  <a:lumOff val="20000"/>
                </a:schemeClr>
              </a:solidFill>
              <a:round/>
            </a:ln>
            <a:effectLst/>
          </c:spPr>
          <c:marker>
            <c:symbol val="none"/>
          </c:marker>
          <c:xVal>
            <c:numRef>
              <c:f>Rauscher!$CO$1:$DL$1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Rauscher!$CO$15:$DL$15</c:f>
              <c:numCache>
                <c:formatCode>0E+00</c:formatCode>
                <c:ptCount val="24"/>
                <c:pt idx="0">
                  <c:v>1.4669909231715231E-62</c:v>
                </c:pt>
                <c:pt idx="1">
                  <c:v>9.8681463576388639E-41</c:v>
                </c:pt>
                <c:pt idx="2">
                  <c:v>7.1252482321784316E-30</c:v>
                </c:pt>
                <c:pt idx="3">
                  <c:v>4.3115718962049256E-19</c:v>
                </c:pt>
                <c:pt idx="4">
                  <c:v>9.3371382344246935E-14</c:v>
                </c:pt>
                <c:pt idx="5">
                  <c:v>1.3760699960774072E-10</c:v>
                </c:pt>
                <c:pt idx="6">
                  <c:v>1.6945842315352296E-8</c:v>
                </c:pt>
                <c:pt idx="7">
                  <c:v>5.0890773399912566E-7</c:v>
                </c:pt>
                <c:pt idx="8">
                  <c:v>6.3554775134054997E-6</c:v>
                </c:pt>
                <c:pt idx="9">
                  <c:v>4.4352398731523925E-5</c:v>
                </c:pt>
                <c:pt idx="10">
                  <c:v>2.0638543507978167E-4</c:v>
                </c:pt>
                <c:pt idx="11">
                  <c:v>1.8185977986383682E-2</c:v>
                </c:pt>
                <c:pt idx="12">
                  <c:v>0.15028852023323239</c:v>
                </c:pt>
                <c:pt idx="13">
                  <c:v>0.49467406336922948</c:v>
                </c:pt>
                <c:pt idx="14">
                  <c:v>1.0408452675908082</c:v>
                </c:pt>
                <c:pt idx="15">
                  <c:v>1.7083041755191877</c:v>
                </c:pt>
                <c:pt idx="16">
                  <c:v>2.4114412914751933</c:v>
                </c:pt>
                <c:pt idx="17">
                  <c:v>3.087787832240168</c:v>
                </c:pt>
                <c:pt idx="18">
                  <c:v>3.7007593859156946</c:v>
                </c:pt>
                <c:pt idx="19">
                  <c:v>4.6820756949825286</c:v>
                </c:pt>
                <c:pt idx="20">
                  <c:v>5.3434020612558237</c:v>
                </c:pt>
                <c:pt idx="21">
                  <c:v>5.7435398517357665</c:v>
                </c:pt>
                <c:pt idx="22">
                  <c:v>5.9497761454152132</c:v>
                </c:pt>
                <c:pt idx="23">
                  <c:v>6.0187209332628111</c:v>
                </c:pt>
              </c:numCache>
            </c:numRef>
          </c:yVal>
          <c:smooth val="1"/>
          <c:extLst>
            <c:ext xmlns:c16="http://schemas.microsoft.com/office/drawing/2014/chart" uri="{C3380CC4-5D6E-409C-BE32-E72D297353CC}">
              <c16:uniqueId val="{0000000C-C626-4706-AA46-86ACD21F93F0}"/>
            </c:ext>
          </c:extLst>
        </c:ser>
        <c:ser>
          <c:idx val="13"/>
          <c:order val="13"/>
          <c:spPr>
            <a:ln w="9525" cap="rnd">
              <a:solidFill>
                <a:schemeClr val="accent2">
                  <a:lumMod val="80000"/>
                  <a:lumOff val="20000"/>
                </a:schemeClr>
              </a:solidFill>
              <a:round/>
            </a:ln>
            <a:effectLst/>
          </c:spPr>
          <c:marker>
            <c:symbol val="none"/>
          </c:marker>
          <c:xVal>
            <c:numRef>
              <c:f>Rauscher!$CO$1:$DL$1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Rauscher!$CO$16:$DL$16</c:f>
              <c:numCache>
                <c:formatCode>0E+00</c:formatCode>
                <c:ptCount val="24"/>
                <c:pt idx="0">
                  <c:v>0</c:v>
                </c:pt>
                <c:pt idx="1">
                  <c:v>0</c:v>
                </c:pt>
                <c:pt idx="2">
                  <c:v>0</c:v>
                </c:pt>
                <c:pt idx="3">
                  <c:v>0</c:v>
                </c:pt>
                <c:pt idx="4">
                  <c:v>0</c:v>
                </c:pt>
                <c:pt idx="5">
                  <c:v>0</c:v>
                </c:pt>
                <c:pt idx="6">
                  <c:v>0</c:v>
                </c:pt>
                <c:pt idx="7">
                  <c:v>0</c:v>
                </c:pt>
                <c:pt idx="8">
                  <c:v>0</c:v>
                </c:pt>
                <c:pt idx="9">
                  <c:v>0</c:v>
                </c:pt>
                <c:pt idx="10">
                  <c:v>0</c:v>
                </c:pt>
                <c:pt idx="11">
                  <c:v>0</c:v>
                </c:pt>
                <c:pt idx="12">
                  <c:v>0</c:v>
                </c:pt>
                <c:pt idx="13">
                  <c:v>0</c:v>
                </c:pt>
                <c:pt idx="14">
                  <c:v>0</c:v>
                </c:pt>
                <c:pt idx="15">
                  <c:v>0</c:v>
                </c:pt>
                <c:pt idx="16">
                  <c:v>0</c:v>
                </c:pt>
                <c:pt idx="17">
                  <c:v>0</c:v>
                </c:pt>
                <c:pt idx="18">
                  <c:v>0</c:v>
                </c:pt>
                <c:pt idx="19">
                  <c:v>0</c:v>
                </c:pt>
                <c:pt idx="20">
                  <c:v>0</c:v>
                </c:pt>
                <c:pt idx="21">
                  <c:v>0</c:v>
                </c:pt>
                <c:pt idx="22">
                  <c:v>0</c:v>
                </c:pt>
                <c:pt idx="23">
                  <c:v>0</c:v>
                </c:pt>
              </c:numCache>
            </c:numRef>
          </c:yVal>
          <c:smooth val="1"/>
          <c:extLst>
            <c:ext xmlns:c16="http://schemas.microsoft.com/office/drawing/2014/chart" uri="{C3380CC4-5D6E-409C-BE32-E72D297353CC}">
              <c16:uniqueId val="{0000000D-C626-4706-AA46-86ACD21F93F0}"/>
            </c:ext>
          </c:extLst>
        </c:ser>
        <c:ser>
          <c:idx val="14"/>
          <c:order val="14"/>
          <c:spPr>
            <a:ln w="9525" cap="rnd">
              <a:solidFill>
                <a:schemeClr val="accent3">
                  <a:lumMod val="80000"/>
                  <a:lumOff val="20000"/>
                </a:schemeClr>
              </a:solidFill>
              <a:round/>
            </a:ln>
            <a:effectLst/>
          </c:spPr>
          <c:marker>
            <c:symbol val="none"/>
          </c:marker>
          <c:xVal>
            <c:numRef>
              <c:f>Rauscher!$CO$1:$DL$1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Rauscher!$CO$17:$DL$17</c:f>
              <c:numCache>
                <c:formatCode>0E+00</c:formatCode>
                <c:ptCount val="24"/>
                <c:pt idx="0">
                  <c:v>7.6480896724685323E-25</c:v>
                </c:pt>
                <c:pt idx="1">
                  <c:v>1.6032442846424078E-18</c:v>
                </c:pt>
                <c:pt idx="2">
                  <c:v>2.0435412297335652E-15</c:v>
                </c:pt>
                <c:pt idx="3">
                  <c:v>2.1829225364793557E-12</c:v>
                </c:pt>
                <c:pt idx="4">
                  <c:v>6.280961394380883E-11</c:v>
                </c:pt>
                <c:pt idx="5">
                  <c:v>4.3701731776499077E-10</c:v>
                </c:pt>
                <c:pt idx="6">
                  <c:v>1.514555316716737E-9</c:v>
                </c:pt>
                <c:pt idx="7">
                  <c:v>3.5502896409150237E-9</c:v>
                </c:pt>
                <c:pt idx="8">
                  <c:v>6.5474921614212173E-9</c:v>
                </c:pt>
                <c:pt idx="9">
                  <c:v>1.0321564263687833E-8</c:v>
                </c:pt>
                <c:pt idx="10">
                  <c:v>1.4609277516526259E-8</c:v>
                </c:pt>
                <c:pt idx="11">
                  <c:v>3.6228488256483186E-8</c:v>
                </c:pt>
                <c:pt idx="12">
                  <c:v>5.0225155280885179E-8</c:v>
                </c:pt>
                <c:pt idx="13">
                  <c:v>5.6640069443201362E-8</c:v>
                </c:pt>
                <c:pt idx="14">
                  <c:v>5.8353052650749383E-8</c:v>
                </c:pt>
                <c:pt idx="15">
                  <c:v>5.7507324396405693E-8</c:v>
                </c:pt>
                <c:pt idx="16">
                  <c:v>5.5372619103166022E-8</c:v>
                </c:pt>
                <c:pt idx="17">
                  <c:v>5.2655791558020503E-8</c:v>
                </c:pt>
                <c:pt idx="18">
                  <c:v>4.9740918518002743E-8</c:v>
                </c:pt>
                <c:pt idx="19">
                  <c:v>4.4034976388806025E-8</c:v>
                </c:pt>
                <c:pt idx="20">
                  <c:v>3.8941929513671709E-8</c:v>
                </c:pt>
                <c:pt idx="21">
                  <c:v>3.4570802267965956E-8</c:v>
                </c:pt>
                <c:pt idx="22">
                  <c:v>3.086175407298504E-8</c:v>
                </c:pt>
                <c:pt idx="23">
                  <c:v>2.7716367793343515E-8</c:v>
                </c:pt>
              </c:numCache>
            </c:numRef>
          </c:yVal>
          <c:smooth val="1"/>
          <c:extLst>
            <c:ext xmlns:c16="http://schemas.microsoft.com/office/drawing/2014/chart" uri="{C3380CC4-5D6E-409C-BE32-E72D297353CC}">
              <c16:uniqueId val="{0000000E-C626-4706-AA46-86ACD21F93F0}"/>
            </c:ext>
          </c:extLst>
        </c:ser>
        <c:ser>
          <c:idx val="15"/>
          <c:order val="15"/>
          <c:spPr>
            <a:ln w="22225" cap="rnd">
              <a:solidFill>
                <a:srgbClr val="00FFFF"/>
              </a:solidFill>
              <a:round/>
            </a:ln>
            <a:effectLst/>
          </c:spPr>
          <c:marker>
            <c:symbol val="none"/>
          </c:marker>
          <c:xVal>
            <c:numRef>
              <c:f>Rauscher!$CO$1:$DL$1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Rauscher!$CO$18:$DL$18</c:f>
              <c:numCache>
                <c:formatCode>0E+00</c:formatCode>
                <c:ptCount val="24"/>
                <c:pt idx="0">
                  <c:v>1.5110519937877915E-23</c:v>
                </c:pt>
                <c:pt idx="1">
                  <c:v>3.6976514421748357E-17</c:v>
                </c:pt>
                <c:pt idx="2">
                  <c:v>5.0922485180739102E-14</c:v>
                </c:pt>
                <c:pt idx="3">
                  <c:v>5.8771182248087937E-11</c:v>
                </c:pt>
                <c:pt idx="4">
                  <c:v>1.7577300798640149E-9</c:v>
                </c:pt>
                <c:pt idx="5">
                  <c:v>1.2517127698694186E-8</c:v>
                </c:pt>
                <c:pt idx="6">
                  <c:v>4.4056618337503242E-8</c:v>
                </c:pt>
                <c:pt idx="7">
                  <c:v>1.0442146749621658E-7</c:v>
                </c:pt>
                <c:pt idx="8">
                  <c:v>1.9417842996473985E-7</c:v>
                </c:pt>
                <c:pt idx="9">
                  <c:v>3.0808567964726822E-7</c:v>
                </c:pt>
                <c:pt idx="10">
                  <c:v>4.3832346898540002E-7</c:v>
                </c:pt>
                <c:pt idx="11">
                  <c:v>1.103916388939158E-6</c:v>
                </c:pt>
                <c:pt idx="12">
                  <c:v>1.5422942825583288E-6</c:v>
                </c:pt>
                <c:pt idx="13">
                  <c:v>1.7473734498557277E-6</c:v>
                </c:pt>
                <c:pt idx="14">
                  <c:v>1.8057995171276457E-6</c:v>
                </c:pt>
                <c:pt idx="15">
                  <c:v>1.7835656996247861E-6</c:v>
                </c:pt>
                <c:pt idx="16">
                  <c:v>1.7202082013783828E-6</c:v>
                </c:pt>
                <c:pt idx="17">
                  <c:v>1.6379177611923016E-6</c:v>
                </c:pt>
                <c:pt idx="18">
                  <c:v>1.5488442441193184E-6</c:v>
                </c:pt>
                <c:pt idx="19">
                  <c:v>1.373294597580805E-6</c:v>
                </c:pt>
                <c:pt idx="20">
                  <c:v>1.2158035550113182E-6</c:v>
                </c:pt>
                <c:pt idx="21">
                  <c:v>1.0802279243909537E-6</c:v>
                </c:pt>
                <c:pt idx="22">
                  <c:v>9.6495385878994927E-7</c:v>
                </c:pt>
                <c:pt idx="23">
                  <c:v>8.6705421971639302E-7</c:v>
                </c:pt>
              </c:numCache>
            </c:numRef>
          </c:yVal>
          <c:smooth val="1"/>
          <c:extLst>
            <c:ext xmlns:c16="http://schemas.microsoft.com/office/drawing/2014/chart" uri="{C3380CC4-5D6E-409C-BE32-E72D297353CC}">
              <c16:uniqueId val="{0000000F-C626-4706-AA46-86ACD21F93F0}"/>
            </c:ext>
          </c:extLst>
        </c:ser>
        <c:ser>
          <c:idx val="16"/>
          <c:order val="16"/>
          <c:spPr>
            <a:ln w="22225" cap="rnd">
              <a:solidFill>
                <a:srgbClr val="00CC00"/>
              </a:solidFill>
              <a:round/>
            </a:ln>
            <a:effectLst/>
          </c:spPr>
          <c:marker>
            <c:symbol val="none"/>
          </c:marker>
          <c:xVal>
            <c:numRef>
              <c:f>Rauscher!$CO$1:$DL$1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Rauscher!$CO$19:$DL$19</c:f>
              <c:numCache>
                <c:formatCode>0E+00</c:formatCode>
                <c:ptCount val="24"/>
                <c:pt idx="0">
                  <c:v>2.277321421881514E-27</c:v>
                </c:pt>
                <c:pt idx="1">
                  <c:v>1.4630692252666458E-18</c:v>
                </c:pt>
                <c:pt idx="2">
                  <c:v>3.2647165935678778E-14</c:v>
                </c:pt>
                <c:pt idx="3">
                  <c:v>6.1051637132789603E-10</c:v>
                </c:pt>
                <c:pt idx="4">
                  <c:v>7.3499361697498308E-8</c:v>
                </c:pt>
                <c:pt idx="5">
                  <c:v>1.2070219358847413E-6</c:v>
                </c:pt>
                <c:pt idx="6">
                  <c:v>7.4155102070648165E-6</c:v>
                </c:pt>
                <c:pt idx="7">
                  <c:v>2.6164909721886085E-5</c:v>
                </c:pt>
                <c:pt idx="8">
                  <c:v>6.5573763674919679E-5</c:v>
                </c:pt>
                <c:pt idx="9">
                  <c:v>1.3122010688790942E-4</c:v>
                </c:pt>
                <c:pt idx="10">
                  <c:v>2.2478296687052405E-4</c:v>
                </c:pt>
                <c:pt idx="11">
                  <c:v>9.8815313713540381E-4</c:v>
                </c:pt>
                <c:pt idx="12">
                  <c:v>1.8239587844965765E-3</c:v>
                </c:pt>
                <c:pt idx="13">
                  <c:v>2.4423580051688284E-3</c:v>
                </c:pt>
                <c:pt idx="14">
                  <c:v>2.8214801778712324E-3</c:v>
                </c:pt>
                <c:pt idx="15">
                  <c:v>3.0175640471155657E-3</c:v>
                </c:pt>
                <c:pt idx="16">
                  <c:v>3.0893586858533905E-3</c:v>
                </c:pt>
                <c:pt idx="17">
                  <c:v>3.0813381621233593E-3</c:v>
                </c:pt>
                <c:pt idx="18">
                  <c:v>3.0240082828965377E-3</c:v>
                </c:pt>
                <c:pt idx="19">
                  <c:v>2.8348552060612998E-3</c:v>
                </c:pt>
                <c:pt idx="20">
                  <c:v>2.6116233085337406E-3</c:v>
                </c:pt>
                <c:pt idx="21">
                  <c:v>2.3906857596187412E-3</c:v>
                </c:pt>
                <c:pt idx="22">
                  <c:v>2.1857154237512433E-3</c:v>
                </c:pt>
                <c:pt idx="23">
                  <c:v>2.0007706403670344E-3</c:v>
                </c:pt>
              </c:numCache>
            </c:numRef>
          </c:yVal>
          <c:smooth val="1"/>
          <c:extLst>
            <c:ext xmlns:c16="http://schemas.microsoft.com/office/drawing/2014/chart" uri="{C3380CC4-5D6E-409C-BE32-E72D297353CC}">
              <c16:uniqueId val="{00000010-C626-4706-AA46-86ACD21F93F0}"/>
            </c:ext>
          </c:extLst>
        </c:ser>
        <c:ser>
          <c:idx val="17"/>
          <c:order val="17"/>
          <c:spPr>
            <a:ln w="9525" cap="rnd">
              <a:solidFill>
                <a:schemeClr val="accent6">
                  <a:lumMod val="80000"/>
                  <a:lumOff val="20000"/>
                </a:schemeClr>
              </a:solidFill>
              <a:round/>
            </a:ln>
            <a:effectLst/>
          </c:spPr>
          <c:marker>
            <c:symbol val="none"/>
          </c:marker>
          <c:xVal>
            <c:numRef>
              <c:f>Rauscher!$CO$1:$DL$1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Rauscher!$CO$20:$DL$20</c:f>
              <c:numCache>
                <c:formatCode>0E+00</c:formatCode>
                <c:ptCount val="24"/>
                <c:pt idx="0">
                  <c:v>5.7869382467076478E-29</c:v>
                </c:pt>
                <c:pt idx="1">
                  <c:v>9.0508304782628647E-20</c:v>
                </c:pt>
                <c:pt idx="2">
                  <c:v>3.1511462601027312E-15</c:v>
                </c:pt>
                <c:pt idx="3">
                  <c:v>9.1943262139806465E-11</c:v>
                </c:pt>
                <c:pt idx="4">
                  <c:v>1.3826298263408943E-8</c:v>
                </c:pt>
                <c:pt idx="5">
                  <c:v>2.5947610643336593E-7</c:v>
                </c:pt>
                <c:pt idx="6">
                  <c:v>1.7424613375017701E-6</c:v>
                </c:pt>
                <c:pt idx="7">
                  <c:v>6.5515081481271026E-6</c:v>
                </c:pt>
                <c:pt idx="8">
                  <c:v>1.7220751688608427E-5</c:v>
                </c:pt>
                <c:pt idx="9">
                  <c:v>3.5762044604357711E-5</c:v>
                </c:pt>
                <c:pt idx="10">
                  <c:v>6.3105225123248642E-5</c:v>
                </c:pt>
                <c:pt idx="11">
                  <c:v>3.0322575001367482E-4</c:v>
                </c:pt>
                <c:pt idx="12">
                  <c:v>5.8516291889864269E-4</c:v>
                </c:pt>
                <c:pt idx="13">
                  <c:v>8.0475386695636484E-4</c:v>
                </c:pt>
                <c:pt idx="14">
                  <c:v>9.4636513603313464E-4</c:v>
                </c:pt>
                <c:pt idx="15">
                  <c:v>1.0250810663255214E-3</c:v>
                </c:pt>
                <c:pt idx="16">
                  <c:v>1.0595221477601249E-3</c:v>
                </c:pt>
                <c:pt idx="17">
                  <c:v>1.0646357847839067E-3</c:v>
                </c:pt>
                <c:pt idx="18">
                  <c:v>1.0510434425274851E-3</c:v>
                </c:pt>
                <c:pt idx="19">
                  <c:v>9.941056969547796E-4</c:v>
                </c:pt>
                <c:pt idx="20">
                  <c:v>9.2166312087760532E-4</c:v>
                </c:pt>
                <c:pt idx="21">
                  <c:v>8.4772338498261522E-4</c:v>
                </c:pt>
                <c:pt idx="22">
                  <c:v>7.7792061750465004E-4</c:v>
                </c:pt>
                <c:pt idx="23">
                  <c:v>7.1421171189899925E-4</c:v>
                </c:pt>
              </c:numCache>
            </c:numRef>
          </c:yVal>
          <c:smooth val="1"/>
          <c:extLst>
            <c:ext xmlns:c16="http://schemas.microsoft.com/office/drawing/2014/chart" uri="{C3380CC4-5D6E-409C-BE32-E72D297353CC}">
              <c16:uniqueId val="{00000011-C626-4706-AA46-86ACD21F93F0}"/>
            </c:ext>
          </c:extLst>
        </c:ser>
        <c:ser>
          <c:idx val="18"/>
          <c:order val="18"/>
          <c:spPr>
            <a:ln w="9525" cap="rnd">
              <a:solidFill>
                <a:schemeClr val="accent1">
                  <a:lumMod val="80000"/>
                </a:schemeClr>
              </a:solidFill>
              <a:round/>
            </a:ln>
            <a:effectLst/>
          </c:spPr>
          <c:marker>
            <c:symbol val="none"/>
          </c:marker>
          <c:xVal>
            <c:numRef>
              <c:f>Rauscher!$CO$1:$DL$1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Rauscher!$CO$21:$DL$21</c:f>
              <c:numCache>
                <c:formatCode>0E+00</c:formatCode>
                <c:ptCount val="24"/>
                <c:pt idx="0">
                  <c:v>2.1066429819329309E-36</c:v>
                </c:pt>
                <c:pt idx="1">
                  <c:v>3.222723787038675E-24</c:v>
                </c:pt>
                <c:pt idx="2">
                  <c:v>3.5091303103285125E-18</c:v>
                </c:pt>
                <c:pt idx="3">
                  <c:v>3.2021901956118753E-12</c:v>
                </c:pt>
                <c:pt idx="4">
                  <c:v>2.6929685198906621E-9</c:v>
                </c:pt>
                <c:pt idx="5">
                  <c:v>1.4196510630862313E-7</c:v>
                </c:pt>
                <c:pt idx="6">
                  <c:v>1.8979582118578396E-6</c:v>
                </c:pt>
                <c:pt idx="7">
                  <c:v>1.1669822481976146E-5</c:v>
                </c:pt>
                <c:pt idx="8">
                  <c:v>4.4358277173156061E-5</c:v>
                </c:pt>
                <c:pt idx="9">
                  <c:v>1.2272826545758279E-4</c:v>
                </c:pt>
                <c:pt idx="10">
                  <c:v>2.7243777716797558E-4</c:v>
                </c:pt>
                <c:pt idx="11">
                  <c:v>2.6061976139951926E-3</c:v>
                </c:pt>
                <c:pt idx="12">
                  <c:v>7.0963935020793324E-3</c:v>
                </c:pt>
                <c:pt idx="13">
                  <c:v>1.1998742715232777E-2</c:v>
                </c:pt>
                <c:pt idx="14">
                  <c:v>1.6193445075352381E-2</c:v>
                </c:pt>
                <c:pt idx="15">
                  <c:v>1.9353460291495806E-2</c:v>
                </c:pt>
                <c:pt idx="16">
                  <c:v>2.1535272595923801E-2</c:v>
                </c:pt>
                <c:pt idx="17">
                  <c:v>2.2917188225451923E-2</c:v>
                </c:pt>
                <c:pt idx="18">
                  <c:v>2.3687372487822832E-2</c:v>
                </c:pt>
                <c:pt idx="19">
                  <c:v>2.4001186449872182E-2</c:v>
                </c:pt>
                <c:pt idx="20">
                  <c:v>2.3373960461238876E-2</c:v>
                </c:pt>
                <c:pt idx="21">
                  <c:v>2.2306643097660599E-2</c:v>
                </c:pt>
                <c:pt idx="22">
                  <c:v>2.1065671428312643E-2</c:v>
                </c:pt>
                <c:pt idx="23">
                  <c:v>1.9789506627081295E-2</c:v>
                </c:pt>
              </c:numCache>
            </c:numRef>
          </c:yVal>
          <c:smooth val="1"/>
          <c:extLst>
            <c:ext xmlns:c16="http://schemas.microsoft.com/office/drawing/2014/chart" uri="{C3380CC4-5D6E-409C-BE32-E72D297353CC}">
              <c16:uniqueId val="{00000012-C626-4706-AA46-86ACD21F93F0}"/>
            </c:ext>
          </c:extLst>
        </c:ser>
        <c:ser>
          <c:idx val="19"/>
          <c:order val="19"/>
          <c:spPr>
            <a:ln w="22225" cap="rnd">
              <a:solidFill>
                <a:srgbClr val="FF00FF"/>
              </a:solidFill>
              <a:round/>
            </a:ln>
            <a:effectLst/>
          </c:spPr>
          <c:marker>
            <c:symbol val="none"/>
          </c:marker>
          <c:xVal>
            <c:numRef>
              <c:f>Rauscher!$CO$1:$DL$1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Rauscher!$CO$22:$DL$22</c:f>
              <c:numCache>
                <c:formatCode>0E+00</c:formatCode>
                <c:ptCount val="24"/>
                <c:pt idx="0">
                  <c:v>2.298652988195751E-41</c:v>
                </c:pt>
                <c:pt idx="1">
                  <c:v>8.881771200695333E-27</c:v>
                </c:pt>
                <c:pt idx="2">
                  <c:v>1.5369969456755128E-19</c:v>
                </c:pt>
                <c:pt idx="3">
                  <c:v>2.2290388811533317E-12</c:v>
                </c:pt>
                <c:pt idx="4">
                  <c:v>7.4730915569708284E-9</c:v>
                </c:pt>
                <c:pt idx="5">
                  <c:v>9.0325368488478448E-7</c:v>
                </c:pt>
                <c:pt idx="6">
                  <c:v>2.0996851587893522E-5</c:v>
                </c:pt>
                <c:pt idx="7">
                  <c:v>1.9165994325279868E-4</c:v>
                </c:pt>
                <c:pt idx="8">
                  <c:v>9.7980907058830354E-4</c:v>
                </c:pt>
                <c:pt idx="9">
                  <c:v>3.4135882316548459E-3</c:v>
                </c:pt>
                <c:pt idx="10">
                  <c:v>9.1119990400958997E-3</c:v>
                </c:pt>
                <c:pt idx="11">
                  <c:v>0.15156296138308781</c:v>
                </c:pt>
                <c:pt idx="12">
                  <c:v>0.54418069409142855</c:v>
                </c:pt>
                <c:pt idx="13">
                  <c:v>1.0862080133482348</c:v>
                </c:pt>
                <c:pt idx="14">
                  <c:v>1.6374362265472229</c:v>
                </c:pt>
                <c:pt idx="15">
                  <c:v>2.1178913776056723</c:v>
                </c:pt>
                <c:pt idx="16">
                  <c:v>2.5005489809264199</c:v>
                </c:pt>
                <c:pt idx="17">
                  <c:v>2.7865463701088831</c:v>
                </c:pt>
                <c:pt idx="18">
                  <c:v>2.9883935631338572</c:v>
                </c:pt>
                <c:pt idx="19">
                  <c:v>3.2002031899277656</c:v>
                </c:pt>
                <c:pt idx="20">
                  <c:v>3.2421798732100306</c:v>
                </c:pt>
                <c:pt idx="21">
                  <c:v>3.187197580564848</c:v>
                </c:pt>
                <c:pt idx="22">
                  <c:v>3.0800661897232682</c:v>
                </c:pt>
                <c:pt idx="23">
                  <c:v>2.9473227099567216</c:v>
                </c:pt>
              </c:numCache>
            </c:numRef>
          </c:yVal>
          <c:smooth val="1"/>
          <c:extLst>
            <c:ext xmlns:c16="http://schemas.microsoft.com/office/drawing/2014/chart" uri="{C3380CC4-5D6E-409C-BE32-E72D297353CC}">
              <c16:uniqueId val="{00000013-C626-4706-AA46-86ACD21F93F0}"/>
            </c:ext>
          </c:extLst>
        </c:ser>
        <c:ser>
          <c:idx val="20"/>
          <c:order val="20"/>
          <c:spPr>
            <a:ln w="22225" cap="rnd">
              <a:solidFill>
                <a:srgbClr val="FF0000"/>
              </a:solidFill>
              <a:round/>
            </a:ln>
            <a:effectLst/>
          </c:spPr>
          <c:marker>
            <c:symbol val="none"/>
          </c:marker>
          <c:xVal>
            <c:numRef>
              <c:f>Rauscher!$CO$1:$DL$1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Rauscher!$CO$23:$DL$23</c:f>
              <c:numCache>
                <c:formatCode>0E+00</c:formatCode>
                <c:ptCount val="24"/>
                <c:pt idx="0">
                  <c:v>1.7563874930182291E-44</c:v>
                </c:pt>
                <c:pt idx="1">
                  <c:v>1.6828408073972944E-28</c:v>
                </c:pt>
                <c:pt idx="2">
                  <c:v>1.4501559990221749E-20</c:v>
                </c:pt>
                <c:pt idx="3">
                  <c:v>1.0472675058570296E-12</c:v>
                </c:pt>
                <c:pt idx="4">
                  <c:v>7.8350075732809159E-9</c:v>
                </c:pt>
                <c:pt idx="5">
                  <c:v>1.5328806399942644E-6</c:v>
                </c:pt>
                <c:pt idx="6">
                  <c:v>4.912385365218238E-5</c:v>
                </c:pt>
                <c:pt idx="7">
                  <c:v>5.6398734318777568E-4</c:v>
                </c:pt>
                <c:pt idx="8">
                  <c:v>3.4243588722211549E-3</c:v>
                </c:pt>
                <c:pt idx="9">
                  <c:v>1.3637940923566844E-2</c:v>
                </c:pt>
                <c:pt idx="10">
                  <c:v>4.0516434690538991E-2</c:v>
                </c:pt>
                <c:pt idx="11">
                  <c:v>0.92907396898207439</c:v>
                </c:pt>
                <c:pt idx="12">
                  <c:v>3.9166987242603795</c:v>
                </c:pt>
                <c:pt idx="13">
                  <c:v>8.608390006458265</c:v>
                </c:pt>
                <c:pt idx="14">
                  <c:v>13.837615450560085</c:v>
                </c:pt>
                <c:pt idx="15">
                  <c:v>18.737881821460494</c:v>
                </c:pt>
                <c:pt idx="16">
                  <c:v>22.897714817823541</c:v>
                </c:pt>
                <c:pt idx="17">
                  <c:v>26.208551664691491</c:v>
                </c:pt>
                <c:pt idx="18">
                  <c:v>28.715112123065243</c:v>
                </c:pt>
                <c:pt idx="19">
                  <c:v>31.753693114376919</c:v>
                </c:pt>
                <c:pt idx="20">
                  <c:v>32.91650905569351</c:v>
                </c:pt>
                <c:pt idx="21">
                  <c:v>32.919682136463393</c:v>
                </c:pt>
                <c:pt idx="22">
                  <c:v>32.24160708236289</c:v>
                </c:pt>
                <c:pt idx="23">
                  <c:v>31.18403509417368</c:v>
                </c:pt>
              </c:numCache>
            </c:numRef>
          </c:yVal>
          <c:smooth val="1"/>
          <c:extLst>
            <c:ext xmlns:c16="http://schemas.microsoft.com/office/drawing/2014/chart" uri="{C3380CC4-5D6E-409C-BE32-E72D297353CC}">
              <c16:uniqueId val="{00000014-C626-4706-AA46-86ACD21F93F0}"/>
            </c:ext>
          </c:extLst>
        </c:ser>
        <c:ser>
          <c:idx val="21"/>
          <c:order val="21"/>
          <c:spPr>
            <a:ln w="9525" cap="rnd">
              <a:solidFill>
                <a:schemeClr val="accent4">
                  <a:lumMod val="80000"/>
                </a:schemeClr>
              </a:solidFill>
              <a:round/>
            </a:ln>
            <a:effectLst/>
          </c:spPr>
          <c:marker>
            <c:symbol val="none"/>
          </c:marker>
          <c:xVal>
            <c:numRef>
              <c:f>Rauscher!$CO$1:$DL$1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Rauscher!$CO$24:$DL$24</c:f>
              <c:numCache>
                <c:formatCode>0E+00</c:formatCode>
                <c:ptCount val="24"/>
                <c:pt idx="0">
                  <c:v>3.3261322359462898E-47</c:v>
                </c:pt>
                <c:pt idx="1">
                  <c:v>1.4406569552923829E-30</c:v>
                </c:pt>
                <c:pt idx="2">
                  <c:v>2.639559487767617E-22</c:v>
                </c:pt>
                <c:pt idx="3">
                  <c:v>4.0529714485281411E-14</c:v>
                </c:pt>
                <c:pt idx="4">
                  <c:v>4.4213503380264075E-10</c:v>
                </c:pt>
                <c:pt idx="5">
                  <c:v>1.0846849214247594E-7</c:v>
                </c:pt>
                <c:pt idx="6">
                  <c:v>4.0421044304057813E-6</c:v>
                </c:pt>
                <c:pt idx="7">
                  <c:v>5.1687358994974828E-5</c:v>
                </c:pt>
                <c:pt idx="8">
                  <c:v>3.4024689401659377E-4</c:v>
                </c:pt>
                <c:pt idx="9">
                  <c:v>1.4429910384021526E-3</c:v>
                </c:pt>
                <c:pt idx="10">
                  <c:v>4.5080216872547436E-3</c:v>
                </c:pt>
                <c:pt idx="11">
                  <c:v>0.12020565627308805</c:v>
                </c:pt>
                <c:pt idx="12">
                  <c:v>0.54645536837340858</c:v>
                </c:pt>
                <c:pt idx="13">
                  <c:v>1.2566444457518973</c:v>
                </c:pt>
                <c:pt idx="14">
                  <c:v>2.0818800625429281</c:v>
                </c:pt>
                <c:pt idx="15">
                  <c:v>2.880546703824046</c:v>
                </c:pt>
                <c:pt idx="16">
                  <c:v>3.5773921539272631</c:v>
                </c:pt>
                <c:pt idx="17">
                  <c:v>4.1464593882392693</c:v>
                </c:pt>
                <c:pt idx="18">
                  <c:v>4.5889455011637192</c:v>
                </c:pt>
                <c:pt idx="19">
                  <c:v>5.1516768185326614</c:v>
                </c:pt>
                <c:pt idx="20">
                  <c:v>5.3981894954094436</c:v>
                </c:pt>
                <c:pt idx="21">
                  <c:v>5.4425193283918825</c:v>
                </c:pt>
                <c:pt idx="22">
                  <c:v>5.3640278150205543</c:v>
                </c:pt>
                <c:pt idx="23">
                  <c:v>5.2142355374398468</c:v>
                </c:pt>
              </c:numCache>
            </c:numRef>
          </c:yVal>
          <c:smooth val="1"/>
          <c:extLst>
            <c:ext xmlns:c16="http://schemas.microsoft.com/office/drawing/2014/chart" uri="{C3380CC4-5D6E-409C-BE32-E72D297353CC}">
              <c16:uniqueId val="{00000015-C626-4706-AA46-86ACD21F93F0}"/>
            </c:ext>
          </c:extLst>
        </c:ser>
        <c:ser>
          <c:idx val="22"/>
          <c:order val="22"/>
          <c:spPr>
            <a:ln w="9525" cap="rnd">
              <a:solidFill>
                <a:schemeClr val="accent5">
                  <a:lumMod val="80000"/>
                </a:schemeClr>
              </a:solidFill>
              <a:round/>
            </a:ln>
            <a:effectLst/>
          </c:spPr>
          <c:marker>
            <c:symbol val="none"/>
          </c:marker>
          <c:xVal>
            <c:numRef>
              <c:f>Rauscher!$CO$1:$DL$1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Rauscher!$CO$25:$DL$25</c:f>
              <c:numCache>
                <c:formatCode>0E+00</c:formatCode>
                <c:ptCount val="24"/>
                <c:pt idx="0">
                  <c:v>5.2187405132614574E-48</c:v>
                </c:pt>
                <c:pt idx="1">
                  <c:v>4.3630085279049989E-31</c:v>
                </c:pt>
                <c:pt idx="2">
                  <c:v>1.1105972160477149E-22</c:v>
                </c:pt>
                <c:pt idx="3">
                  <c:v>2.3691814055886992E-14</c:v>
                </c:pt>
                <c:pt idx="4">
                  <c:v>3.0463480615426656E-10</c:v>
                </c:pt>
                <c:pt idx="5">
                  <c:v>8.2483691612715196E-8</c:v>
                </c:pt>
                <c:pt idx="6">
                  <c:v>3.282705671514613E-6</c:v>
                </c:pt>
                <c:pt idx="7">
                  <c:v>4.3995545538662897E-5</c:v>
                </c:pt>
                <c:pt idx="8">
                  <c:v>2.9999809466744066E-4</c:v>
                </c:pt>
                <c:pt idx="9">
                  <c:v>1.3076392005084464E-3</c:v>
                </c:pt>
                <c:pt idx="10">
                  <c:v>4.1757094314751704E-3</c:v>
                </c:pt>
                <c:pt idx="11">
                  <c:v>0.11891293722770473</c:v>
                </c:pt>
                <c:pt idx="12">
                  <c:v>0.55864879205519369</c:v>
                </c:pt>
                <c:pt idx="13">
                  <c:v>1.3102813573837475</c:v>
                </c:pt>
                <c:pt idx="14">
                  <c:v>2.1994790911753261</c:v>
                </c:pt>
                <c:pt idx="15">
                  <c:v>3.0719846593234488</c:v>
                </c:pt>
                <c:pt idx="16">
                  <c:v>3.8421176921200444</c:v>
                </c:pt>
                <c:pt idx="17">
                  <c:v>4.4777673377514118</c:v>
                </c:pt>
                <c:pt idx="18">
                  <c:v>4.9773823481460395</c:v>
                </c:pt>
                <c:pt idx="19">
                  <c:v>5.6246137819684616</c:v>
                </c:pt>
                <c:pt idx="20">
                  <c:v>5.9215065887777705</c:v>
                </c:pt>
                <c:pt idx="21">
                  <c:v>5.9912034456547465</c:v>
                </c:pt>
                <c:pt idx="22">
                  <c:v>5.92100060614034</c:v>
                </c:pt>
                <c:pt idx="23">
                  <c:v>5.7682852295658469</c:v>
                </c:pt>
              </c:numCache>
            </c:numRef>
          </c:yVal>
          <c:smooth val="1"/>
          <c:extLst>
            <c:ext xmlns:c16="http://schemas.microsoft.com/office/drawing/2014/chart" uri="{C3380CC4-5D6E-409C-BE32-E72D297353CC}">
              <c16:uniqueId val="{00000016-C626-4706-AA46-86ACD21F93F0}"/>
            </c:ext>
          </c:extLst>
        </c:ser>
        <c:ser>
          <c:idx val="23"/>
          <c:order val="23"/>
          <c:spPr>
            <a:ln w="9525" cap="rnd">
              <a:solidFill>
                <a:schemeClr val="accent6">
                  <a:lumMod val="80000"/>
                </a:schemeClr>
              </a:solidFill>
              <a:round/>
            </a:ln>
            <a:effectLst/>
          </c:spPr>
          <c:marker>
            <c:symbol val="none"/>
          </c:marker>
          <c:xVal>
            <c:numRef>
              <c:f>Rauscher!$CO$1:$DL$1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Rauscher!$CO$26:$DL$26</c:f>
              <c:numCache>
                <c:formatCode>0E+00</c:formatCode>
                <c:ptCount val="24"/>
                <c:pt idx="0">
                  <c:v>1.033426248968536E-53</c:v>
                </c:pt>
                <c:pt idx="1">
                  <c:v>7.9816918564925805E-35</c:v>
                </c:pt>
                <c:pt idx="2">
                  <c:v>1.9528236727025417E-25</c:v>
                </c:pt>
                <c:pt idx="3">
                  <c:v>4.0040760843399541E-16</c:v>
                </c:pt>
                <c:pt idx="4">
                  <c:v>1.5961816202581596E-11</c:v>
                </c:pt>
                <c:pt idx="5">
                  <c:v>8.5213840663340475E-9</c:v>
                </c:pt>
                <c:pt idx="6">
                  <c:v>5.3325324441252903E-7</c:v>
                </c:pt>
                <c:pt idx="7">
                  <c:v>9.8743818786665357E-6</c:v>
                </c:pt>
                <c:pt idx="8">
                  <c:v>8.5806353502437295E-5</c:v>
                </c:pt>
                <c:pt idx="9">
                  <c:v>4.5163613010931064E-4</c:v>
                </c:pt>
                <c:pt idx="10">
                  <c:v>1.6770686998844881E-3</c:v>
                </c:pt>
                <c:pt idx="11">
                  <c:v>7.5094685136640763E-2</c:v>
                </c:pt>
                <c:pt idx="12">
                  <c:v>0.44238328949430755</c:v>
                </c:pt>
                <c:pt idx="13">
                  <c:v>1.1884810594214363</c:v>
                </c:pt>
                <c:pt idx="14">
                  <c:v>2.1840342411883271</c:v>
                </c:pt>
                <c:pt idx="15">
                  <c:v>3.2541575680511006</c:v>
                </c:pt>
                <c:pt idx="16">
                  <c:v>4.2721859455122893</c:v>
                </c:pt>
                <c:pt idx="17">
                  <c:v>5.1703621812341298</c:v>
                </c:pt>
                <c:pt idx="18">
                  <c:v>5.9233093249990159</c:v>
                </c:pt>
                <c:pt idx="19">
                  <c:v>7.0034505626266741</c:v>
                </c:pt>
                <c:pt idx="20">
                  <c:v>7.6153793596176076</c:v>
                </c:pt>
                <c:pt idx="21">
                  <c:v>7.8941135102311177</c:v>
                </c:pt>
                <c:pt idx="22">
                  <c:v>7.95013282672413</c:v>
                </c:pt>
                <c:pt idx="23">
                  <c:v>7.8628137785400654</c:v>
                </c:pt>
              </c:numCache>
            </c:numRef>
          </c:yVal>
          <c:smooth val="1"/>
          <c:extLst>
            <c:ext xmlns:c16="http://schemas.microsoft.com/office/drawing/2014/chart" uri="{C3380CC4-5D6E-409C-BE32-E72D297353CC}">
              <c16:uniqueId val="{00000017-C626-4706-AA46-86ACD21F93F0}"/>
            </c:ext>
          </c:extLst>
        </c:ser>
        <c:ser>
          <c:idx val="24"/>
          <c:order val="24"/>
          <c:spPr>
            <a:ln w="9525" cap="rnd">
              <a:solidFill>
                <a:schemeClr val="accent1">
                  <a:lumMod val="60000"/>
                  <a:lumOff val="40000"/>
                </a:schemeClr>
              </a:solidFill>
              <a:round/>
            </a:ln>
            <a:effectLst/>
          </c:spPr>
          <c:marker>
            <c:symbol val="none"/>
          </c:marker>
          <c:xVal>
            <c:numRef>
              <c:f>Rauscher!$CO$1:$DL$1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Rauscher!$CO$27:$DL$27</c:f>
              <c:numCache>
                <c:formatCode>0E+00</c:formatCode>
                <c:ptCount val="24"/>
                <c:pt idx="0">
                  <c:v>2.0672136264130395E-56</c:v>
                </c:pt>
                <c:pt idx="1">
                  <c:v>1.3931519513427569E-36</c:v>
                </c:pt>
                <c:pt idx="2">
                  <c:v>1.0068514300355147E-26</c:v>
                </c:pt>
                <c:pt idx="3">
                  <c:v>6.0982259430514133E-17</c:v>
                </c:pt>
                <c:pt idx="4">
                  <c:v>4.1781392540443079E-12</c:v>
                </c:pt>
                <c:pt idx="5">
                  <c:v>3.0869556753744664E-9</c:v>
                </c:pt>
                <c:pt idx="6">
                  <c:v>2.3990181090823613E-7</c:v>
                </c:pt>
                <c:pt idx="7">
                  <c:v>5.1857284543329367E-6</c:v>
                </c:pt>
                <c:pt idx="8">
                  <c:v>5.0607999874675655E-5</c:v>
                </c:pt>
                <c:pt idx="9">
                  <c:v>2.9153339302072975E-4</c:v>
                </c:pt>
                <c:pt idx="10">
                  <c:v>1.1636179317896329E-3</c:v>
                </c:pt>
                <c:pt idx="11">
                  <c:v>6.4706590750842508E-2</c:v>
                </c:pt>
                <c:pt idx="12">
                  <c:v>0.42479355046595929</c:v>
                </c:pt>
                <c:pt idx="13">
                  <c:v>1.2178544723743798</c:v>
                </c:pt>
                <c:pt idx="14">
                  <c:v>2.3371066255468516</c:v>
                </c:pt>
                <c:pt idx="15">
                  <c:v>3.5916799320532906</c:v>
                </c:pt>
                <c:pt idx="16">
                  <c:v>4.8260206083605031</c:v>
                </c:pt>
                <c:pt idx="17">
                  <c:v>5.9470278448192451</c:v>
                </c:pt>
                <c:pt idx="18">
                  <c:v>6.9121857901339929</c:v>
                </c:pt>
                <c:pt idx="19">
                  <c:v>8.3516259292763735</c:v>
                </c:pt>
                <c:pt idx="20">
                  <c:v>9.2229635549967295</c:v>
                </c:pt>
                <c:pt idx="21">
                  <c:v>9.6721339902302415</c:v>
                </c:pt>
                <c:pt idx="22">
                  <c:v>9.8290900144624693</c:v>
                </c:pt>
                <c:pt idx="23">
                  <c:v>9.7915830056928286</c:v>
                </c:pt>
              </c:numCache>
            </c:numRef>
          </c:yVal>
          <c:smooth val="1"/>
          <c:extLst>
            <c:ext xmlns:c16="http://schemas.microsoft.com/office/drawing/2014/chart" uri="{C3380CC4-5D6E-409C-BE32-E72D297353CC}">
              <c16:uniqueId val="{00000018-C626-4706-AA46-86ACD21F93F0}"/>
            </c:ext>
          </c:extLst>
        </c:ser>
        <c:ser>
          <c:idx val="25"/>
          <c:order val="25"/>
          <c:spPr>
            <a:ln w="9525" cap="rnd">
              <a:solidFill>
                <a:schemeClr val="accent2">
                  <a:lumMod val="60000"/>
                  <a:lumOff val="40000"/>
                </a:schemeClr>
              </a:solidFill>
              <a:round/>
            </a:ln>
            <a:effectLst/>
          </c:spPr>
          <c:marker>
            <c:symbol val="none"/>
          </c:marker>
          <c:xVal>
            <c:numRef>
              <c:f>Rauscher!$CO$1:$DL$1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Rauscher!$CO$28:$DL$28</c:f>
              <c:numCache>
                <c:formatCode>0E+00</c:formatCode>
                <c:ptCount val="24"/>
                <c:pt idx="0">
                  <c:v>5.6780939926666992E-61</c:v>
                </c:pt>
                <c:pt idx="1">
                  <c:v>1.3970495805604725E-39</c:v>
                </c:pt>
                <c:pt idx="2">
                  <c:v>6.1006594085419595E-29</c:v>
                </c:pt>
                <c:pt idx="3">
                  <c:v>2.232610465863843E-18</c:v>
                </c:pt>
                <c:pt idx="4">
                  <c:v>3.7600306401821975E-13</c:v>
                </c:pt>
                <c:pt idx="5">
                  <c:v>4.7653881884053836E-10</c:v>
                </c:pt>
                <c:pt idx="6">
                  <c:v>5.3069015138289211E-8</c:v>
                </c:pt>
                <c:pt idx="7">
                  <c:v>1.4832590121158144E-6</c:v>
                </c:pt>
                <c:pt idx="8">
                  <c:v>1.7551982992508333E-5</c:v>
                </c:pt>
                <c:pt idx="9">
                  <c:v>1.1746139685286228E-4</c:v>
                </c:pt>
                <c:pt idx="10">
                  <c:v>5.2856345143514839E-4</c:v>
                </c:pt>
                <c:pt idx="11">
                  <c:v>4.2118689913162914E-2</c:v>
                </c:pt>
                <c:pt idx="12">
                  <c:v>0.33099699863289384</c:v>
                </c:pt>
                <c:pt idx="13">
                  <c:v>1.0570935432694952</c:v>
                </c:pt>
                <c:pt idx="14">
                  <c:v>2.1799396653009917</c:v>
                </c:pt>
                <c:pt idx="15">
                  <c:v>3.5268218251751988</c:v>
                </c:pt>
                <c:pt idx="16">
                  <c:v>4.9250996500869837</c:v>
                </c:pt>
                <c:pt idx="17">
                  <c:v>6.253825938852561</c:v>
                </c:pt>
                <c:pt idx="18">
                  <c:v>7.445214157256336</c:v>
                </c:pt>
                <c:pt idx="19">
                  <c:v>9.3251706202848723</c:v>
                </c:pt>
                <c:pt idx="20">
                  <c:v>10.566136515202027</c:v>
                </c:pt>
                <c:pt idx="21">
                  <c:v>11.296346581832283</c:v>
                </c:pt>
                <c:pt idx="22">
                  <c:v>11.65303364383329</c:v>
                </c:pt>
                <c:pt idx="23">
                  <c:v>11.748612636485213</c:v>
                </c:pt>
              </c:numCache>
            </c:numRef>
          </c:yVal>
          <c:smooth val="1"/>
          <c:extLst>
            <c:ext xmlns:c16="http://schemas.microsoft.com/office/drawing/2014/chart" uri="{C3380CC4-5D6E-409C-BE32-E72D297353CC}">
              <c16:uniqueId val="{00000019-C626-4706-AA46-86ACD21F93F0}"/>
            </c:ext>
          </c:extLst>
        </c:ser>
        <c:ser>
          <c:idx val="26"/>
          <c:order val="26"/>
          <c:spPr>
            <a:ln w="9525" cap="rnd">
              <a:solidFill>
                <a:schemeClr val="accent3">
                  <a:lumMod val="60000"/>
                  <a:lumOff val="40000"/>
                </a:schemeClr>
              </a:solidFill>
              <a:round/>
            </a:ln>
            <a:effectLst/>
          </c:spPr>
          <c:marker>
            <c:symbol val="none"/>
          </c:marker>
          <c:xVal>
            <c:numRef>
              <c:f>Rauscher!$CO$1:$DL$1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Rauscher!$CO$29:$DL$29</c:f>
              <c:numCache>
                <c:formatCode>0E+00</c:formatCode>
                <c:ptCount val="24"/>
                <c:pt idx="0">
                  <c:v>2.2517430918798705E-62</c:v>
                </c:pt>
                <c:pt idx="1">
                  <c:v>1.5744430369807825E-40</c:v>
                </c:pt>
                <c:pt idx="2">
                  <c:v>1.1590211169249009E-29</c:v>
                </c:pt>
                <c:pt idx="3">
                  <c:v>7.1503444142768085E-19</c:v>
                </c:pt>
                <c:pt idx="4">
                  <c:v>1.5635259972868662E-13</c:v>
                </c:pt>
                <c:pt idx="5">
                  <c:v>2.3176712718684446E-10</c:v>
                </c:pt>
                <c:pt idx="6">
                  <c:v>2.8651968745712458E-8</c:v>
                </c:pt>
                <c:pt idx="7">
                  <c:v>8.6284017031910997E-7</c:v>
                </c:pt>
                <c:pt idx="8">
                  <c:v>1.0797904673572266E-5</c:v>
                </c:pt>
                <c:pt idx="9">
                  <c:v>7.5475919716392337E-5</c:v>
                </c:pt>
                <c:pt idx="10">
                  <c:v>3.5166597015207421E-4</c:v>
                </c:pt>
                <c:pt idx="11">
                  <c:v>3.1107703894295239E-2</c:v>
                </c:pt>
                <c:pt idx="12">
                  <c:v>0.25757108153532754</c:v>
                </c:pt>
                <c:pt idx="13">
                  <c:v>0.84877862115042202</c:v>
                </c:pt>
                <c:pt idx="14">
                  <c:v>1.7873000317828025</c:v>
                </c:pt>
                <c:pt idx="15">
                  <c:v>2.935056683153066</c:v>
                </c:pt>
                <c:pt idx="16">
                  <c:v>4.1448420304220823</c:v>
                </c:pt>
                <c:pt idx="17">
                  <c:v>5.3090735414244214</c:v>
                </c:pt>
                <c:pt idx="18">
                  <c:v>6.3646443210404771</c:v>
                </c:pt>
                <c:pt idx="19">
                  <c:v>8.0554483929371337</c:v>
                </c:pt>
                <c:pt idx="20">
                  <c:v>9.1957920640698205</c:v>
                </c:pt>
                <c:pt idx="21">
                  <c:v>9.8864625892295539</c:v>
                </c:pt>
                <c:pt idx="22">
                  <c:v>10.243111836941699</c:v>
                </c:pt>
                <c:pt idx="23">
                  <c:v>10.363143103369616</c:v>
                </c:pt>
              </c:numCache>
            </c:numRef>
          </c:yVal>
          <c:smooth val="1"/>
          <c:extLst>
            <c:ext xmlns:c16="http://schemas.microsoft.com/office/drawing/2014/chart" uri="{C3380CC4-5D6E-409C-BE32-E72D297353CC}">
              <c16:uniqueId val="{0000001A-C626-4706-AA46-86ACD21F93F0}"/>
            </c:ext>
          </c:extLst>
        </c:ser>
        <c:ser>
          <c:idx val="27"/>
          <c:order val="27"/>
          <c:spPr>
            <a:ln w="9525" cap="rnd">
              <a:solidFill>
                <a:schemeClr val="accent4">
                  <a:lumMod val="60000"/>
                  <a:lumOff val="40000"/>
                </a:schemeClr>
              </a:solidFill>
              <a:round/>
            </a:ln>
            <a:effectLst/>
          </c:spPr>
          <c:marker>
            <c:symbol val="none"/>
          </c:marker>
          <c:xVal>
            <c:numRef>
              <c:f>Rauscher!$CO$1:$DL$1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Rauscher!$CO$30:$DL$30</c:f>
              <c:numCache>
                <c:formatCode>0E+00</c:formatCode>
                <c:ptCount val="24"/>
                <c:pt idx="0">
                  <c:v>1.3617948791358973E-64</c:v>
                </c:pt>
                <c:pt idx="1">
                  <c:v>8.3084013939635938E-42</c:v>
                </c:pt>
                <c:pt idx="2">
                  <c:v>1.8066777492898104E-30</c:v>
                </c:pt>
                <c:pt idx="3">
                  <c:v>3.2924192952044068E-19</c:v>
                </c:pt>
                <c:pt idx="4">
                  <c:v>1.2373503876945726E-13</c:v>
                </c:pt>
                <c:pt idx="5">
                  <c:v>2.5383942684995087E-10</c:v>
                </c:pt>
                <c:pt idx="6">
                  <c:v>3.8970993325359827E-8</c:v>
                </c:pt>
                <c:pt idx="7">
                  <c:v>1.369989364207526E-6</c:v>
                </c:pt>
                <c:pt idx="8">
                  <c:v>1.9254232130803537E-5</c:v>
                </c:pt>
                <c:pt idx="9">
                  <c:v>1.472973829132175E-4</c:v>
                </c:pt>
                <c:pt idx="10">
                  <c:v>7.37695074142267E-4</c:v>
                </c:pt>
                <c:pt idx="11">
                  <c:v>8.1039035046107336E-2</c:v>
                </c:pt>
                <c:pt idx="12">
                  <c:v>0.74776182442689099</c:v>
                </c:pt>
                <c:pt idx="13">
                  <c:v>2.6295688694181529</c:v>
                </c:pt>
                <c:pt idx="14">
                  <c:v>5.7823387926605729</c:v>
                </c:pt>
                <c:pt idx="15">
                  <c:v>9.7940548128833775</c:v>
                </c:pt>
                <c:pt idx="16">
                  <c:v>14.15578622368033</c:v>
                </c:pt>
                <c:pt idx="17">
                  <c:v>18.462254524377652</c:v>
                </c:pt>
                <c:pt idx="18">
                  <c:v>22.454951214196623</c:v>
                </c:pt>
                <c:pt idx="19">
                  <c:v>29.042612036629489</c:v>
                </c:pt>
                <c:pt idx="20">
                  <c:v>33.670927480850111</c:v>
                </c:pt>
                <c:pt idx="21">
                  <c:v>36.622404211918926</c:v>
                </c:pt>
                <c:pt idx="22">
                  <c:v>38.287572234963967</c:v>
                </c:pt>
                <c:pt idx="23">
                  <c:v>39.016957647242492</c:v>
                </c:pt>
              </c:numCache>
            </c:numRef>
          </c:yVal>
          <c:smooth val="1"/>
          <c:extLst>
            <c:ext xmlns:c16="http://schemas.microsoft.com/office/drawing/2014/chart" uri="{C3380CC4-5D6E-409C-BE32-E72D297353CC}">
              <c16:uniqueId val="{0000001B-C626-4706-AA46-86ACD21F93F0}"/>
            </c:ext>
          </c:extLst>
        </c:ser>
        <c:ser>
          <c:idx val="28"/>
          <c:order val="28"/>
          <c:spPr>
            <a:ln w="9525" cap="rnd">
              <a:solidFill>
                <a:schemeClr val="accent5">
                  <a:lumMod val="60000"/>
                  <a:lumOff val="40000"/>
                </a:schemeClr>
              </a:solidFill>
              <a:round/>
            </a:ln>
            <a:effectLst/>
          </c:spPr>
          <c:marker>
            <c:symbol val="none"/>
          </c:marker>
          <c:xVal>
            <c:numRef>
              <c:f>Rauscher!$CO$1:$DL$1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Rauscher!$CO$31:$DL$31</c:f>
              <c:numCache>
                <c:formatCode>0E+00</c:formatCode>
                <c:ptCount val="24"/>
                <c:pt idx="0">
                  <c:v>6.3594652948274043E-66</c:v>
                </c:pt>
                <c:pt idx="1">
                  <c:v>7.7844085781059989E-43</c:v>
                </c:pt>
                <c:pt idx="2">
                  <c:v>2.3976648272463355E-31</c:v>
                </c:pt>
                <c:pt idx="3">
                  <c:v>6.1890292979196327E-20</c:v>
                </c:pt>
                <c:pt idx="4">
                  <c:v>2.7682155956028756E-14</c:v>
                </c:pt>
                <c:pt idx="5">
                  <c:v>6.3041447717494691E-11</c:v>
                </c:pt>
                <c:pt idx="6">
                  <c:v>1.0376442883007608E-8</c:v>
                </c:pt>
                <c:pt idx="7">
                  <c:v>3.8337533287892585E-7</c:v>
                </c:pt>
                <c:pt idx="8">
                  <c:v>5.592849509358073E-6</c:v>
                </c:pt>
                <c:pt idx="9">
                  <c:v>4.4045539056431439E-5</c:v>
                </c:pt>
                <c:pt idx="10">
                  <c:v>2.2576871302292361E-4</c:v>
                </c:pt>
                <c:pt idx="11">
                  <c:v>2.6590166679340194E-2</c:v>
                </c:pt>
                <c:pt idx="12">
                  <c:v>0.25404464815821337</c:v>
                </c:pt>
                <c:pt idx="13">
                  <c:v>0.91222776822169449</c:v>
                </c:pt>
                <c:pt idx="14">
                  <c:v>2.0340904328720368</c:v>
                </c:pt>
                <c:pt idx="15">
                  <c:v>3.479759609579383</c:v>
                </c:pt>
                <c:pt idx="16">
                  <c:v>5.0671142895292673</c:v>
                </c:pt>
                <c:pt idx="17">
                  <c:v>6.6470880587087739</c:v>
                </c:pt>
                <c:pt idx="18">
                  <c:v>8.1222211298530844</c:v>
                </c:pt>
                <c:pt idx="19">
                  <c:v>10.578457830261168</c:v>
                </c:pt>
                <c:pt idx="20">
                  <c:v>12.325420924376875</c:v>
                </c:pt>
                <c:pt idx="21">
                  <c:v>13.455924079159818</c:v>
                </c:pt>
                <c:pt idx="22">
                  <c:v>14.108618895182921</c:v>
                </c:pt>
                <c:pt idx="23">
                  <c:v>14.410799403618762</c:v>
                </c:pt>
              </c:numCache>
            </c:numRef>
          </c:yVal>
          <c:smooth val="1"/>
          <c:extLst>
            <c:ext xmlns:c16="http://schemas.microsoft.com/office/drawing/2014/chart" uri="{C3380CC4-5D6E-409C-BE32-E72D297353CC}">
              <c16:uniqueId val="{0000001C-C626-4706-AA46-86ACD21F93F0}"/>
            </c:ext>
          </c:extLst>
        </c:ser>
        <c:ser>
          <c:idx val="29"/>
          <c:order val="29"/>
          <c:spPr>
            <a:ln w="9525" cap="rnd">
              <a:solidFill>
                <a:schemeClr val="accent6">
                  <a:lumMod val="60000"/>
                  <a:lumOff val="40000"/>
                </a:schemeClr>
              </a:solidFill>
              <a:round/>
            </a:ln>
            <a:effectLst/>
          </c:spPr>
          <c:marker>
            <c:symbol val="none"/>
          </c:marker>
          <c:xVal>
            <c:numRef>
              <c:f>Rauscher!$CO$1:$DL$1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Rauscher!$CO$32:$DL$32</c:f>
              <c:numCache>
                <c:formatCode>0E+00</c:formatCode>
                <c:ptCount val="24"/>
                <c:pt idx="0">
                  <c:v>0</c:v>
                </c:pt>
                <c:pt idx="1">
                  <c:v>0</c:v>
                </c:pt>
                <c:pt idx="2">
                  <c:v>0</c:v>
                </c:pt>
                <c:pt idx="3">
                  <c:v>0</c:v>
                </c:pt>
                <c:pt idx="4">
                  <c:v>0</c:v>
                </c:pt>
                <c:pt idx="5">
                  <c:v>0</c:v>
                </c:pt>
                <c:pt idx="6">
                  <c:v>0</c:v>
                </c:pt>
                <c:pt idx="7">
                  <c:v>0</c:v>
                </c:pt>
                <c:pt idx="8">
                  <c:v>0</c:v>
                </c:pt>
                <c:pt idx="9">
                  <c:v>0</c:v>
                </c:pt>
                <c:pt idx="10">
                  <c:v>0</c:v>
                </c:pt>
                <c:pt idx="11">
                  <c:v>0</c:v>
                </c:pt>
                <c:pt idx="12">
                  <c:v>0</c:v>
                </c:pt>
                <c:pt idx="13">
                  <c:v>0</c:v>
                </c:pt>
                <c:pt idx="14">
                  <c:v>0</c:v>
                </c:pt>
                <c:pt idx="15">
                  <c:v>0</c:v>
                </c:pt>
                <c:pt idx="16">
                  <c:v>0</c:v>
                </c:pt>
                <c:pt idx="17">
                  <c:v>0</c:v>
                </c:pt>
                <c:pt idx="18">
                  <c:v>0</c:v>
                </c:pt>
                <c:pt idx="19">
                  <c:v>0</c:v>
                </c:pt>
                <c:pt idx="20">
                  <c:v>0</c:v>
                </c:pt>
                <c:pt idx="21">
                  <c:v>0</c:v>
                </c:pt>
                <c:pt idx="22">
                  <c:v>0</c:v>
                </c:pt>
                <c:pt idx="23">
                  <c:v>0</c:v>
                </c:pt>
              </c:numCache>
            </c:numRef>
          </c:yVal>
          <c:smooth val="1"/>
          <c:extLst>
            <c:ext xmlns:c16="http://schemas.microsoft.com/office/drawing/2014/chart" uri="{C3380CC4-5D6E-409C-BE32-E72D297353CC}">
              <c16:uniqueId val="{0000001D-C626-4706-AA46-86ACD21F93F0}"/>
            </c:ext>
          </c:extLst>
        </c:ser>
        <c:ser>
          <c:idx val="30"/>
          <c:order val="30"/>
          <c:spPr>
            <a:ln w="9525" cap="rnd">
              <a:solidFill>
                <a:schemeClr val="accent1">
                  <a:lumMod val="50000"/>
                </a:schemeClr>
              </a:solidFill>
              <a:round/>
            </a:ln>
            <a:effectLst/>
          </c:spPr>
          <c:marker>
            <c:symbol val="none"/>
          </c:marker>
          <c:xVal>
            <c:numRef>
              <c:f>Rauscher!$CO$1:$DL$1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Rauscher!$CO$33:$DL$33</c:f>
              <c:numCache>
                <c:formatCode>0E+00</c:formatCode>
                <c:ptCount val="24"/>
                <c:pt idx="0">
                  <c:v>8.1875852873284236E-22</c:v>
                </c:pt>
                <c:pt idx="1">
                  <c:v>1.5311144830781737E-17</c:v>
                </c:pt>
                <c:pt idx="2">
                  <c:v>1.8432910643701642E-15</c:v>
                </c:pt>
                <c:pt idx="3">
                  <c:v>1.8597363822948103E-13</c:v>
                </c:pt>
                <c:pt idx="4">
                  <c:v>1.6445249298432265E-12</c:v>
                </c:pt>
                <c:pt idx="5">
                  <c:v>5.6373337765891722E-12</c:v>
                </c:pt>
                <c:pt idx="6">
                  <c:v>1.2187110586023515E-11</c:v>
                </c:pt>
                <c:pt idx="7">
                  <c:v>2.0392936246118129E-11</c:v>
                </c:pt>
                <c:pt idx="8">
                  <c:v>2.9207288235020262E-11</c:v>
                </c:pt>
                <c:pt idx="9">
                  <c:v>3.7823523418771439E-11</c:v>
                </c:pt>
                <c:pt idx="10">
                  <c:v>4.5743076560030071E-11</c:v>
                </c:pt>
                <c:pt idx="11">
                  <c:v>7.0759923352431051E-11</c:v>
                </c:pt>
                <c:pt idx="12">
                  <c:v>7.7478050540155052E-11</c:v>
                </c:pt>
                <c:pt idx="13">
                  <c:v>7.5839127275499612E-11</c:v>
                </c:pt>
                <c:pt idx="14">
                  <c:v>7.1095355788564531E-11</c:v>
                </c:pt>
                <c:pt idx="15">
                  <c:v>6.5496921292106199E-11</c:v>
                </c:pt>
                <c:pt idx="16">
                  <c:v>5.9956026782368852E-11</c:v>
                </c:pt>
                <c:pt idx="17">
                  <c:v>5.4815574132990682E-11</c:v>
                </c:pt>
                <c:pt idx="18">
                  <c:v>5.0177342470285064E-11</c:v>
                </c:pt>
                <c:pt idx="19">
                  <c:v>4.2373630407291197E-11</c:v>
                </c:pt>
                <c:pt idx="20">
                  <c:v>3.6230590234516255E-11</c:v>
                </c:pt>
                <c:pt idx="21">
                  <c:v>3.1360821336886285E-11</c:v>
                </c:pt>
                <c:pt idx="22">
                  <c:v>2.7451027041435265E-11</c:v>
                </c:pt>
                <c:pt idx="23">
                  <c:v>2.4268465917974661E-11</c:v>
                </c:pt>
              </c:numCache>
            </c:numRef>
          </c:yVal>
          <c:smooth val="1"/>
          <c:extLst>
            <c:ext xmlns:c16="http://schemas.microsoft.com/office/drawing/2014/chart" uri="{C3380CC4-5D6E-409C-BE32-E72D297353CC}">
              <c16:uniqueId val="{0000001E-C626-4706-AA46-86ACD21F93F0}"/>
            </c:ext>
          </c:extLst>
        </c:ser>
        <c:ser>
          <c:idx val="31"/>
          <c:order val="31"/>
          <c:spPr>
            <a:ln w="9525" cap="rnd">
              <a:solidFill>
                <a:schemeClr val="accent2">
                  <a:lumMod val="50000"/>
                </a:schemeClr>
              </a:solidFill>
              <a:round/>
            </a:ln>
            <a:effectLst/>
          </c:spPr>
          <c:marker>
            <c:symbol val="none"/>
          </c:marker>
          <c:xVal>
            <c:numRef>
              <c:f>Rauscher!$CO$1:$DL$1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Rauscher!$CO$34:$DL$34</c:f>
              <c:numCache>
                <c:formatCode>0E+00</c:formatCode>
                <c:ptCount val="24"/>
                <c:pt idx="0">
                  <c:v>6.1894815728792283E-25</c:v>
                </c:pt>
                <c:pt idx="1">
                  <c:v>7.3977410076770468E-18</c:v>
                </c:pt>
                <c:pt idx="2">
                  <c:v>2.2515515065631332E-14</c:v>
                </c:pt>
                <c:pt idx="3">
                  <c:v>5.7429609899975404E-11</c:v>
                </c:pt>
                <c:pt idx="4">
                  <c:v>2.5534255260546282E-9</c:v>
                </c:pt>
                <c:pt idx="5">
                  <c:v>2.3067229507480554E-8</c:v>
                </c:pt>
                <c:pt idx="6">
                  <c:v>9.5144073481826164E-8</c:v>
                </c:pt>
                <c:pt idx="7">
                  <c:v>2.5255748976909986E-7</c:v>
                </c:pt>
                <c:pt idx="8">
                  <c:v>5.1129477367997886E-7</c:v>
                </c:pt>
                <c:pt idx="9">
                  <c:v>8.6664614368336911E-7</c:v>
                </c:pt>
                <c:pt idx="10">
                  <c:v>1.299944959141291E-6</c:v>
                </c:pt>
                <c:pt idx="11">
                  <c:v>3.8365975876748164E-6</c:v>
                </c:pt>
                <c:pt idx="12">
                  <c:v>5.8025278198204837E-6</c:v>
                </c:pt>
                <c:pt idx="13">
                  <c:v>6.8944505965216272E-6</c:v>
                </c:pt>
                <c:pt idx="14">
                  <c:v>7.3546063027332011E-6</c:v>
                </c:pt>
                <c:pt idx="15">
                  <c:v>7.4305161809151235E-6</c:v>
                </c:pt>
                <c:pt idx="16">
                  <c:v>7.2893846533698961E-6</c:v>
                </c:pt>
                <c:pt idx="17">
                  <c:v>7.0330212925405781E-6</c:v>
                </c:pt>
                <c:pt idx="18">
                  <c:v>6.7212426513668287E-6</c:v>
                </c:pt>
                <c:pt idx="19">
                  <c:v>6.0547124565041355E-6</c:v>
                </c:pt>
                <c:pt idx="20">
                  <c:v>5.4214219282916904E-6</c:v>
                </c:pt>
                <c:pt idx="21">
                  <c:v>4.8579740406144561E-6</c:v>
                </c:pt>
                <c:pt idx="22">
                  <c:v>4.3683389602538016E-6</c:v>
                </c:pt>
                <c:pt idx="23">
                  <c:v>3.9459541373195465E-6</c:v>
                </c:pt>
              </c:numCache>
            </c:numRef>
          </c:yVal>
          <c:smooth val="1"/>
          <c:extLst>
            <c:ext xmlns:c16="http://schemas.microsoft.com/office/drawing/2014/chart" uri="{C3380CC4-5D6E-409C-BE32-E72D297353CC}">
              <c16:uniqueId val="{0000001F-C626-4706-AA46-86ACD21F93F0}"/>
            </c:ext>
          </c:extLst>
        </c:ser>
        <c:ser>
          <c:idx val="32"/>
          <c:order val="32"/>
          <c:spPr>
            <a:ln w="9525" cap="rnd">
              <a:solidFill>
                <a:schemeClr val="accent3">
                  <a:lumMod val="50000"/>
                </a:schemeClr>
              </a:solidFill>
              <a:round/>
            </a:ln>
            <a:effectLst/>
          </c:spPr>
          <c:marker>
            <c:symbol val="none"/>
          </c:marker>
          <c:xVal>
            <c:numRef>
              <c:f>Rauscher!$CO$1:$DL$1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Rauscher!$CO$35:$DL$35</c:f>
              <c:numCache>
                <c:formatCode>0E+00</c:formatCode>
                <c:ptCount val="24"/>
                <c:pt idx="0">
                  <c:v>1.013194616164964E-25</c:v>
                </c:pt>
                <c:pt idx="1">
                  <c:v>2.163401342972152E-18</c:v>
                </c:pt>
                <c:pt idx="2">
                  <c:v>8.8007471796361085E-15</c:v>
                </c:pt>
                <c:pt idx="3">
                  <c:v>3.0003589270199423E-11</c:v>
                </c:pt>
                <c:pt idx="4">
                  <c:v>1.542269905555641E-9</c:v>
                </c:pt>
                <c:pt idx="5">
                  <c:v>1.5199613028564862E-8</c:v>
                </c:pt>
                <c:pt idx="6">
                  <c:v>6.6438340057980787E-8</c:v>
                </c:pt>
                <c:pt idx="7">
                  <c:v>1.8382189525004209E-7</c:v>
                </c:pt>
                <c:pt idx="8">
                  <c:v>3.8389133278974763E-7</c:v>
                </c:pt>
                <c:pt idx="9">
                  <c:v>6.6662060943440128E-7</c:v>
                </c:pt>
                <c:pt idx="10">
                  <c:v>1.0194404711212188E-6</c:v>
                </c:pt>
                <c:pt idx="11">
                  <c:v>3.1884755659494314E-6</c:v>
                </c:pt>
                <c:pt idx="12">
                  <c:v>4.9642545647993882E-6</c:v>
                </c:pt>
                <c:pt idx="13">
                  <c:v>6.002006447529773E-6</c:v>
                </c:pt>
                <c:pt idx="14">
                  <c:v>6.4773327915591991E-6</c:v>
                </c:pt>
                <c:pt idx="15">
                  <c:v>6.5986600729629206E-6</c:v>
                </c:pt>
                <c:pt idx="16">
                  <c:v>6.5136982167917508E-6</c:v>
                </c:pt>
                <c:pt idx="17">
                  <c:v>6.3150776138124248E-6</c:v>
                </c:pt>
                <c:pt idx="18">
                  <c:v>6.0585169984691281E-6</c:v>
                </c:pt>
                <c:pt idx="19">
                  <c:v>5.4894681894880742E-6</c:v>
                </c:pt>
                <c:pt idx="20">
                  <c:v>4.9357136230763515E-6</c:v>
                </c:pt>
                <c:pt idx="21">
                  <c:v>4.4365147702246456E-6</c:v>
                </c:pt>
                <c:pt idx="22">
                  <c:v>3.999015333399696E-6</c:v>
                </c:pt>
                <c:pt idx="23">
                  <c:v>3.6193348996104205E-6</c:v>
                </c:pt>
              </c:numCache>
            </c:numRef>
          </c:yVal>
          <c:smooth val="1"/>
          <c:extLst>
            <c:ext xmlns:c16="http://schemas.microsoft.com/office/drawing/2014/chart" uri="{C3380CC4-5D6E-409C-BE32-E72D297353CC}">
              <c16:uniqueId val="{00000020-C626-4706-AA46-86ACD21F93F0}"/>
            </c:ext>
          </c:extLst>
        </c:ser>
        <c:ser>
          <c:idx val="33"/>
          <c:order val="33"/>
          <c:spPr>
            <a:ln w="9525" cap="rnd">
              <a:solidFill>
                <a:schemeClr val="accent4">
                  <a:lumMod val="50000"/>
                </a:schemeClr>
              </a:solidFill>
              <a:round/>
            </a:ln>
            <a:effectLst/>
          </c:spPr>
          <c:marker>
            <c:symbol val="none"/>
          </c:marker>
          <c:xVal>
            <c:numRef>
              <c:f>Rauscher!$CO$1:$DL$1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Rauscher!$CO$36:$DL$36</c:f>
              <c:numCache>
                <c:formatCode>0E+00</c:formatCode>
                <c:ptCount val="24"/>
                <c:pt idx="0">
                  <c:v>1.4929942423619267E-40</c:v>
                </c:pt>
                <c:pt idx="1">
                  <c:v>5.8869014583117266E-27</c:v>
                </c:pt>
                <c:pt idx="2">
                  <c:v>3.2543287441775526E-20</c:v>
                </c:pt>
                <c:pt idx="3">
                  <c:v>1.5076734759960374E-13</c:v>
                </c:pt>
                <c:pt idx="4">
                  <c:v>2.856870601908466E-10</c:v>
                </c:pt>
                <c:pt idx="5">
                  <c:v>2.4519995086019553E-8</c:v>
                </c:pt>
                <c:pt idx="6">
                  <c:v>4.5367522357514872E-7</c:v>
                </c:pt>
                <c:pt idx="7">
                  <c:v>3.5182153147329489E-6</c:v>
                </c:pt>
                <c:pt idx="8">
                  <c:v>1.5915952972197325E-5</c:v>
                </c:pt>
                <c:pt idx="9">
                  <c:v>5.0419951894260334E-5</c:v>
                </c:pt>
                <c:pt idx="10">
                  <c:v>1.2472831112997414E-4</c:v>
                </c:pt>
                <c:pt idx="11">
                  <c:v>1.6512951504819998E-3</c:v>
                </c:pt>
                <c:pt idx="12">
                  <c:v>5.2895031079637621E-3</c:v>
                </c:pt>
                <c:pt idx="13">
                  <c:v>9.8593622307765558E-3</c:v>
                </c:pt>
                <c:pt idx="14">
                  <c:v>1.4199605021806016E-2</c:v>
                </c:pt>
                <c:pt idx="15">
                  <c:v>1.777688189816155E-2</c:v>
                </c:pt>
                <c:pt idx="16">
                  <c:v>2.0481761151034453E-2</c:v>
                </c:pt>
                <c:pt idx="17">
                  <c:v>2.2394337872494115E-2</c:v>
                </c:pt>
                <c:pt idx="18">
                  <c:v>2.3653845761678727E-2</c:v>
                </c:pt>
                <c:pt idx="19">
                  <c:v>2.4758797440913492E-2</c:v>
                </c:pt>
                <c:pt idx="20">
                  <c:v>2.4677952049219184E-2</c:v>
                </c:pt>
                <c:pt idx="21">
                  <c:v>2.3964645601619719E-2</c:v>
                </c:pt>
                <c:pt idx="22">
                  <c:v>2.2939929746002678E-2</c:v>
                </c:pt>
                <c:pt idx="23">
                  <c:v>2.178490812841059E-2</c:v>
                </c:pt>
              </c:numCache>
            </c:numRef>
          </c:yVal>
          <c:smooth val="1"/>
          <c:extLst>
            <c:ext xmlns:c16="http://schemas.microsoft.com/office/drawing/2014/chart" uri="{C3380CC4-5D6E-409C-BE32-E72D297353CC}">
              <c16:uniqueId val="{00000021-C626-4706-AA46-86ACD21F93F0}"/>
            </c:ext>
          </c:extLst>
        </c:ser>
        <c:ser>
          <c:idx val="34"/>
          <c:order val="34"/>
          <c:spPr>
            <a:ln w="9525" cap="rnd">
              <a:solidFill>
                <a:schemeClr val="accent5">
                  <a:lumMod val="50000"/>
                </a:schemeClr>
              </a:solidFill>
              <a:round/>
            </a:ln>
            <a:effectLst/>
          </c:spPr>
          <c:marker>
            <c:symbol val="none"/>
          </c:marker>
          <c:xVal>
            <c:numRef>
              <c:f>Rauscher!$CO$1:$DL$1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Rauscher!$CO$37:$DL$37</c:f>
              <c:numCache>
                <c:formatCode>0E+00</c:formatCode>
                <c:ptCount val="24"/>
                <c:pt idx="0">
                  <c:v>2.6019790510904448E-43</c:v>
                </c:pt>
                <c:pt idx="1">
                  <c:v>6.3201948069354493E-29</c:v>
                </c:pt>
                <c:pt idx="2">
                  <c:v>8.6716978776909838E-22</c:v>
                </c:pt>
                <c:pt idx="3">
                  <c:v>9.9712367704815306E-15</c:v>
                </c:pt>
                <c:pt idx="4">
                  <c:v>2.9766776960364515E-11</c:v>
                </c:pt>
                <c:pt idx="5">
                  <c:v>3.3558406270908711E-9</c:v>
                </c:pt>
                <c:pt idx="6">
                  <c:v>7.4470764831873489E-8</c:v>
                </c:pt>
                <c:pt idx="7">
                  <c:v>6.5760185058195896E-7</c:v>
                </c:pt>
                <c:pt idx="8">
                  <c:v>3.2792396309149975E-6</c:v>
                </c:pt>
                <c:pt idx="9">
                  <c:v>1.1205799610445945E-5</c:v>
                </c:pt>
                <c:pt idx="10">
                  <c:v>2.9452719497613417E-5</c:v>
                </c:pt>
                <c:pt idx="11">
                  <c:v>4.67675768379819E-4</c:v>
                </c:pt>
                <c:pt idx="12">
                  <c:v>1.6406462168431931E-3</c:v>
                </c:pt>
                <c:pt idx="13">
                  <c:v>3.2295114499658636E-3</c:v>
                </c:pt>
                <c:pt idx="14">
                  <c:v>4.8234327822365107E-3</c:v>
                </c:pt>
                <c:pt idx="15">
                  <c:v>6.1974855902846215E-3</c:v>
                </c:pt>
                <c:pt idx="16">
                  <c:v>7.2809360194607351E-3</c:v>
                </c:pt>
                <c:pt idx="17">
                  <c:v>8.0823588228497723E-3</c:v>
                </c:pt>
                <c:pt idx="18">
                  <c:v>8.641032699462179E-3</c:v>
                </c:pt>
                <c:pt idx="19">
                  <c:v>9.2106316644830644E-3</c:v>
                </c:pt>
                <c:pt idx="20">
                  <c:v>9.3005572486224361E-3</c:v>
                </c:pt>
                <c:pt idx="21">
                  <c:v>9.1201263413226239E-3</c:v>
                </c:pt>
                <c:pt idx="22">
                  <c:v>8.7965407548805056E-3</c:v>
                </c:pt>
                <c:pt idx="23">
                  <c:v>8.4044164054166912E-3</c:v>
                </c:pt>
              </c:numCache>
            </c:numRef>
          </c:yVal>
          <c:smooth val="1"/>
          <c:extLst>
            <c:ext xmlns:c16="http://schemas.microsoft.com/office/drawing/2014/chart" uri="{C3380CC4-5D6E-409C-BE32-E72D297353CC}">
              <c16:uniqueId val="{00000022-C626-4706-AA46-86ACD21F93F0}"/>
            </c:ext>
          </c:extLst>
        </c:ser>
        <c:ser>
          <c:idx val="35"/>
          <c:order val="35"/>
          <c:spPr>
            <a:ln w="9525" cap="rnd">
              <a:solidFill>
                <a:schemeClr val="accent6">
                  <a:lumMod val="50000"/>
                </a:schemeClr>
              </a:solidFill>
              <a:round/>
            </a:ln>
            <a:effectLst/>
          </c:spPr>
          <c:marker>
            <c:symbol val="none"/>
          </c:marker>
          <c:xVal>
            <c:numRef>
              <c:f>Rauscher!$CO$1:$DL$1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Rauscher!$CO$38:$DL$38</c:f>
              <c:numCache>
                <c:formatCode>0E+00</c:formatCode>
                <c:ptCount val="24"/>
                <c:pt idx="0">
                  <c:v>1.6934821907344679E-47</c:v>
                </c:pt>
                <c:pt idx="1">
                  <c:v>6.0450780384649248E-31</c:v>
                </c:pt>
                <c:pt idx="2">
                  <c:v>1.0054787349566513E-22</c:v>
                </c:pt>
                <c:pt idx="3">
                  <c:v>1.4015709413493261E-14</c:v>
                </c:pt>
                <c:pt idx="4">
                  <c:v>1.4567885570001537E-10</c:v>
                </c:pt>
                <c:pt idx="5">
                  <c:v>3.4717242812196524E-8</c:v>
                </c:pt>
                <c:pt idx="6">
                  <c:v>1.2689636288354471E-6</c:v>
                </c:pt>
                <c:pt idx="7">
                  <c:v>1.6003906371092904E-5</c:v>
                </c:pt>
                <c:pt idx="8">
                  <c:v>1.042643500636902E-4</c:v>
                </c:pt>
                <c:pt idx="9">
                  <c:v>4.3863705157171946E-4</c:v>
                </c:pt>
                <c:pt idx="10">
                  <c:v>1.3615314681846935E-3</c:v>
                </c:pt>
                <c:pt idx="11">
                  <c:v>3.560956032455808E-2</c:v>
                </c:pt>
                <c:pt idx="12">
                  <c:v>0.16032321557162718</c:v>
                </c:pt>
                <c:pt idx="13">
                  <c:v>0.36655077351760851</c:v>
                </c:pt>
                <c:pt idx="14">
                  <c:v>0.60491929115041432</c:v>
                </c:pt>
                <c:pt idx="15">
                  <c:v>0.83467355223482875</c:v>
                </c:pt>
                <c:pt idx="16">
                  <c:v>1.0344470937932928</c:v>
                </c:pt>
                <c:pt idx="17">
                  <c:v>1.1970689099737675</c:v>
                </c:pt>
                <c:pt idx="18">
                  <c:v>1.323105993714806</c:v>
                </c:pt>
                <c:pt idx="19">
                  <c:v>1.482485142009117</c:v>
                </c:pt>
                <c:pt idx="20">
                  <c:v>1.5512788312446704</c:v>
                </c:pt>
                <c:pt idx="21">
                  <c:v>1.5623981699014919</c:v>
                </c:pt>
                <c:pt idx="22">
                  <c:v>1.5386249252533661</c:v>
                </c:pt>
                <c:pt idx="23">
                  <c:v>1.4946943342916295</c:v>
                </c:pt>
              </c:numCache>
            </c:numRef>
          </c:yVal>
          <c:smooth val="1"/>
          <c:extLst>
            <c:ext xmlns:c16="http://schemas.microsoft.com/office/drawing/2014/chart" uri="{C3380CC4-5D6E-409C-BE32-E72D297353CC}">
              <c16:uniqueId val="{00000023-C626-4706-AA46-86ACD21F93F0}"/>
            </c:ext>
          </c:extLst>
        </c:ser>
        <c:ser>
          <c:idx val="36"/>
          <c:order val="36"/>
          <c:spPr>
            <a:ln w="9525" cap="rnd">
              <a:solidFill>
                <a:schemeClr val="accent1">
                  <a:lumMod val="70000"/>
                  <a:lumOff val="30000"/>
                </a:schemeClr>
              </a:solidFill>
              <a:round/>
            </a:ln>
            <a:effectLst/>
          </c:spPr>
          <c:marker>
            <c:symbol val="none"/>
          </c:marker>
          <c:xVal>
            <c:numRef>
              <c:f>Rauscher!$CO$1:$DL$1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Rauscher!$CO$39:$DL$39</c:f>
              <c:numCache>
                <c:formatCode>0E+00</c:formatCode>
                <c:ptCount val="24"/>
                <c:pt idx="0">
                  <c:v>3.2413950161912872E-49</c:v>
                </c:pt>
                <c:pt idx="1">
                  <c:v>1.4593282415320415E-32</c:v>
                </c:pt>
                <c:pt idx="2">
                  <c:v>2.7259873751792761E-24</c:v>
                </c:pt>
                <c:pt idx="3">
                  <c:v>4.267425121111924E-16</c:v>
                </c:pt>
                <c:pt idx="4">
                  <c:v>4.7005349210677958E-12</c:v>
                </c:pt>
                <c:pt idx="5">
                  <c:v>1.1598877222611197E-9</c:v>
                </c:pt>
                <c:pt idx="6">
                  <c:v>4.3391021453625323E-8</c:v>
                </c:pt>
                <c:pt idx="7">
                  <c:v>5.5638662749118187E-7</c:v>
                </c:pt>
                <c:pt idx="8">
                  <c:v>3.6701727669759761E-6</c:v>
                </c:pt>
                <c:pt idx="9">
                  <c:v>1.5590353808446985E-5</c:v>
                </c:pt>
                <c:pt idx="10">
                  <c:v>4.8768380362293824E-5</c:v>
                </c:pt>
                <c:pt idx="11">
                  <c:v>1.3054409611715056E-3</c:v>
                </c:pt>
                <c:pt idx="12">
                  <c:v>5.946029046634607E-3</c:v>
                </c:pt>
                <c:pt idx="13">
                  <c:v>1.3689536510495365E-2</c:v>
                </c:pt>
                <c:pt idx="14">
                  <c:v>2.2696977839639126E-2</c:v>
                </c:pt>
                <c:pt idx="15">
                  <c:v>3.1421524195733616E-2</c:v>
                </c:pt>
                <c:pt idx="16">
                  <c:v>3.9039017268231481E-2</c:v>
                </c:pt>
                <c:pt idx="17">
                  <c:v>4.5263667747190116E-2</c:v>
                </c:pt>
                <c:pt idx="18">
                  <c:v>5.0106864357250466E-2</c:v>
                </c:pt>
                <c:pt idx="19">
                  <c:v>5.6273112371595484E-2</c:v>
                </c:pt>
                <c:pt idx="20">
                  <c:v>5.8982129844477274E-2</c:v>
                </c:pt>
                <c:pt idx="21">
                  <c:v>5.9478814656517706E-2</c:v>
                </c:pt>
                <c:pt idx="22">
                  <c:v>5.8630465989532581E-2</c:v>
                </c:pt>
                <c:pt idx="23">
                  <c:v>5.7000539972089537E-2</c:v>
                </c:pt>
              </c:numCache>
            </c:numRef>
          </c:yVal>
          <c:smooth val="1"/>
          <c:extLst>
            <c:ext xmlns:c16="http://schemas.microsoft.com/office/drawing/2014/chart" uri="{C3380CC4-5D6E-409C-BE32-E72D297353CC}">
              <c16:uniqueId val="{00000024-C626-4706-AA46-86ACD21F93F0}"/>
            </c:ext>
          </c:extLst>
        </c:ser>
        <c:ser>
          <c:idx val="37"/>
          <c:order val="37"/>
          <c:spPr>
            <a:ln w="9525" cap="rnd">
              <a:solidFill>
                <a:schemeClr val="accent2">
                  <a:lumMod val="70000"/>
                  <a:lumOff val="30000"/>
                </a:schemeClr>
              </a:solidFill>
              <a:round/>
            </a:ln>
            <a:effectLst/>
          </c:spPr>
          <c:marker>
            <c:symbol val="none"/>
          </c:marker>
          <c:xVal>
            <c:numRef>
              <c:f>Rauscher!$CO$1:$DL$1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Rauscher!$CO$40:$DL$40</c:f>
              <c:numCache>
                <c:formatCode>0E+00</c:formatCode>
                <c:ptCount val="24"/>
                <c:pt idx="0">
                  <c:v>4.6889814746583932E-52</c:v>
                </c:pt>
                <c:pt idx="1">
                  <c:v>5.4412168412226652E-34</c:v>
                </c:pt>
                <c:pt idx="2">
                  <c:v>5.1601833283473924E-25</c:v>
                </c:pt>
                <c:pt idx="3">
                  <c:v>4.1011480300159508E-16</c:v>
                </c:pt>
                <c:pt idx="4">
                  <c:v>1.0178550641464764E-11</c:v>
                </c:pt>
                <c:pt idx="5">
                  <c:v>4.0891598033416293E-9</c:v>
                </c:pt>
                <c:pt idx="6">
                  <c:v>2.1170818770468096E-7</c:v>
                </c:pt>
                <c:pt idx="7">
                  <c:v>3.4238459273389834E-6</c:v>
                </c:pt>
                <c:pt idx="8">
                  <c:v>2.6879664899616066E-5</c:v>
                </c:pt>
                <c:pt idx="9">
                  <c:v>1.3073538999107566E-4</c:v>
                </c:pt>
                <c:pt idx="10">
                  <c:v>4.5573817732156592E-4</c:v>
                </c:pt>
                <c:pt idx="11">
                  <c:v>1.6883168815666313E-2</c:v>
                </c:pt>
                <c:pt idx="12">
                  <c:v>9.0465623005711565E-2</c:v>
                </c:pt>
                <c:pt idx="13">
                  <c:v>0.22960492057244133</c:v>
                </c:pt>
                <c:pt idx="14">
                  <c:v>0.40624161499669748</c:v>
                </c:pt>
                <c:pt idx="15">
                  <c:v>0.58911973877811719</c:v>
                </c:pt>
                <c:pt idx="16">
                  <c:v>0.75787078396819085</c:v>
                </c:pt>
                <c:pt idx="17">
                  <c:v>0.90283004135585443</c:v>
                </c:pt>
                <c:pt idx="18">
                  <c:v>1.0213191187683279</c:v>
                </c:pt>
                <c:pt idx="19">
                  <c:v>1.1848875516168147</c:v>
                </c:pt>
                <c:pt idx="20">
                  <c:v>1.2710909502462489</c:v>
                </c:pt>
                <c:pt idx="21">
                  <c:v>1.3043029062388221</c:v>
                </c:pt>
                <c:pt idx="22">
                  <c:v>1.3032252574474317</c:v>
                </c:pt>
                <c:pt idx="23">
                  <c:v>1.2807934575853688</c:v>
                </c:pt>
              </c:numCache>
            </c:numRef>
          </c:yVal>
          <c:smooth val="1"/>
          <c:extLst>
            <c:ext xmlns:c16="http://schemas.microsoft.com/office/drawing/2014/chart" uri="{C3380CC4-5D6E-409C-BE32-E72D297353CC}">
              <c16:uniqueId val="{00000025-C626-4706-AA46-86ACD21F93F0}"/>
            </c:ext>
          </c:extLst>
        </c:ser>
        <c:ser>
          <c:idx val="38"/>
          <c:order val="38"/>
          <c:spPr>
            <a:ln w="9525" cap="rnd">
              <a:solidFill>
                <a:schemeClr val="accent3">
                  <a:lumMod val="70000"/>
                  <a:lumOff val="30000"/>
                </a:schemeClr>
              </a:solidFill>
              <a:round/>
            </a:ln>
            <a:effectLst/>
          </c:spPr>
          <c:marker>
            <c:symbol val="none"/>
          </c:marker>
          <c:xVal>
            <c:numRef>
              <c:f>Rauscher!$CO$1:$DL$1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Rauscher!$CO$41:$DL$41</c:f>
              <c:numCache>
                <c:formatCode>0E+00</c:formatCode>
                <c:ptCount val="24"/>
                <c:pt idx="0">
                  <c:v>4.1147783835812421E-59</c:v>
                </c:pt>
                <c:pt idx="1">
                  <c:v>1.9184809388727862E-38</c:v>
                </c:pt>
                <c:pt idx="2">
                  <c:v>3.6468957390303556E-28</c:v>
                </c:pt>
                <c:pt idx="3">
                  <c:v>5.8097898385066804E-18</c:v>
                </c:pt>
                <c:pt idx="4">
                  <c:v>6.4556399366692107E-13</c:v>
                </c:pt>
                <c:pt idx="5">
                  <c:v>6.3750921865006858E-10</c:v>
                </c:pt>
                <c:pt idx="6">
                  <c:v>6.0115905476321017E-8</c:v>
                </c:pt>
                <c:pt idx="7">
                  <c:v>1.4919885457778243E-6</c:v>
                </c:pt>
                <c:pt idx="8">
                  <c:v>1.6150083754989932E-5</c:v>
                </c:pt>
                <c:pt idx="9">
                  <c:v>1.0084255150014058E-4</c:v>
                </c:pt>
                <c:pt idx="10">
                  <c:v>4.2930490843857158E-4</c:v>
                </c:pt>
                <c:pt idx="11">
                  <c:v>2.8967015929636904E-2</c:v>
                </c:pt>
                <c:pt idx="12">
                  <c:v>0.20947541024252198</c:v>
                </c:pt>
                <c:pt idx="13">
                  <c:v>0.6364297431636512</c:v>
                </c:pt>
                <c:pt idx="14">
                  <c:v>1.2695024911283512</c:v>
                </c:pt>
                <c:pt idx="15">
                  <c:v>2.0056383678602363</c:v>
                </c:pt>
                <c:pt idx="16">
                  <c:v>2.7513392939521175</c:v>
                </c:pt>
                <c:pt idx="17">
                  <c:v>3.4455212527778758</c:v>
                </c:pt>
                <c:pt idx="18">
                  <c:v>4.0566762558454634</c:v>
                </c:pt>
                <c:pt idx="19">
                  <c:v>4.9971911284928288</c:v>
                </c:pt>
                <c:pt idx="20">
                  <c:v>5.5953261165420392</c:v>
                </c:pt>
                <c:pt idx="21">
                  <c:v>5.9289420356646074</c:v>
                </c:pt>
                <c:pt idx="22">
                  <c:v>6.0739079211748468</c:v>
                </c:pt>
                <c:pt idx="23">
                  <c:v>6.0898668105635574</c:v>
                </c:pt>
              </c:numCache>
            </c:numRef>
          </c:yVal>
          <c:smooth val="1"/>
          <c:extLst>
            <c:ext xmlns:c16="http://schemas.microsoft.com/office/drawing/2014/chart" uri="{C3380CC4-5D6E-409C-BE32-E72D297353CC}">
              <c16:uniqueId val="{00000026-C626-4706-AA46-86ACD21F93F0}"/>
            </c:ext>
          </c:extLst>
        </c:ser>
        <c:ser>
          <c:idx val="39"/>
          <c:order val="39"/>
          <c:spPr>
            <a:ln w="9525" cap="rnd">
              <a:solidFill>
                <a:schemeClr val="accent4">
                  <a:lumMod val="70000"/>
                  <a:lumOff val="30000"/>
                </a:schemeClr>
              </a:solidFill>
              <a:round/>
            </a:ln>
            <a:effectLst/>
          </c:spPr>
          <c:marker>
            <c:symbol val="none"/>
          </c:marker>
          <c:xVal>
            <c:numRef>
              <c:f>Rauscher!$CO$1:$DL$1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Rauscher!$CO$42:$DL$42</c:f>
              <c:numCache>
                <c:formatCode>0E+00</c:formatCode>
                <c:ptCount val="24"/>
                <c:pt idx="0">
                  <c:v>3.9528604334222553E-61</c:v>
                </c:pt>
                <c:pt idx="1">
                  <c:v>9.3566581875274162E-40</c:v>
                </c:pt>
                <c:pt idx="2">
                  <c:v>4.0076127127009132E-29</c:v>
                </c:pt>
                <c:pt idx="3">
                  <c:v>1.4385400025174314E-18</c:v>
                </c:pt>
                <c:pt idx="4">
                  <c:v>2.3993874408600024E-13</c:v>
                </c:pt>
                <c:pt idx="5">
                  <c:v>3.0233420719554667E-10</c:v>
                </c:pt>
                <c:pt idx="6">
                  <c:v>3.3538994304804308E-8</c:v>
                </c:pt>
                <c:pt idx="7">
                  <c:v>9.3481571903476973E-7</c:v>
                </c:pt>
                <c:pt idx="8">
                  <c:v>1.1039139014637589E-5</c:v>
                </c:pt>
                <c:pt idx="9">
                  <c:v>7.3757158290374073E-5</c:v>
                </c:pt>
                <c:pt idx="10">
                  <c:v>3.3147146352239176E-4</c:v>
                </c:pt>
                <c:pt idx="11">
                  <c:v>2.6311394997617216E-2</c:v>
                </c:pt>
                <c:pt idx="12">
                  <c:v>0.2063730953676215</c:v>
                </c:pt>
                <c:pt idx="13">
                  <c:v>0.65832211383009198</c:v>
                </c:pt>
                <c:pt idx="14">
                  <c:v>1.3565427923020168</c:v>
                </c:pt>
                <c:pt idx="15">
                  <c:v>2.1934742719322076</c:v>
                </c:pt>
                <c:pt idx="16">
                  <c:v>3.0618509643052976</c:v>
                </c:pt>
                <c:pt idx="17">
                  <c:v>3.8866444690440938</c:v>
                </c:pt>
                <c:pt idx="18">
                  <c:v>4.6258784886367268</c:v>
                </c:pt>
                <c:pt idx="19">
                  <c:v>5.7916967357812172</c:v>
                </c:pt>
                <c:pt idx="20">
                  <c:v>6.5606254505619903</c:v>
                </c:pt>
                <c:pt idx="21">
                  <c:v>7.0125671919862258</c:v>
                </c:pt>
                <c:pt idx="22">
                  <c:v>7.2328261696036416</c:v>
                </c:pt>
                <c:pt idx="23">
                  <c:v>7.2912100913852766</c:v>
                </c:pt>
              </c:numCache>
            </c:numRef>
          </c:yVal>
          <c:smooth val="1"/>
          <c:extLst>
            <c:ext xmlns:c16="http://schemas.microsoft.com/office/drawing/2014/chart" uri="{C3380CC4-5D6E-409C-BE32-E72D297353CC}">
              <c16:uniqueId val="{00000027-C626-4706-AA46-86ACD21F93F0}"/>
            </c:ext>
          </c:extLst>
        </c:ser>
        <c:ser>
          <c:idx val="40"/>
          <c:order val="40"/>
          <c:spPr>
            <a:ln w="9525" cap="rnd">
              <a:solidFill>
                <a:schemeClr val="accent5">
                  <a:lumMod val="70000"/>
                  <a:lumOff val="30000"/>
                </a:schemeClr>
              </a:solidFill>
              <a:round/>
            </a:ln>
            <a:effectLst/>
          </c:spPr>
          <c:marker>
            <c:symbol val="none"/>
          </c:marker>
          <c:xVal>
            <c:numRef>
              <c:f>Rauscher!$CO$1:$DL$1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Rauscher!$CO$43:$DL$43</c:f>
              <c:numCache>
                <c:formatCode>0E+00</c:formatCode>
                <c:ptCount val="24"/>
                <c:pt idx="0">
                  <c:v>1.9415075983646759E-61</c:v>
                </c:pt>
                <c:pt idx="1">
                  <c:v>7.3105133874346653E-40</c:v>
                </c:pt>
                <c:pt idx="2">
                  <c:v>3.9492316349333624E-29</c:v>
                </c:pt>
                <c:pt idx="3">
                  <c:v>1.78792194121412E-18</c:v>
                </c:pt>
                <c:pt idx="4">
                  <c:v>3.3490903727539606E-13</c:v>
                </c:pt>
                <c:pt idx="5">
                  <c:v>4.5243239944109562E-10</c:v>
                </c:pt>
                <c:pt idx="6">
                  <c:v>5.2574650695532132E-8</c:v>
                </c:pt>
                <c:pt idx="7">
                  <c:v>1.5147896560642566E-6</c:v>
                </c:pt>
                <c:pt idx="8">
                  <c:v>1.833840246884601E-5</c:v>
                </c:pt>
                <c:pt idx="9">
                  <c:v>1.2491956190248179E-4</c:v>
                </c:pt>
                <c:pt idx="10">
                  <c:v>5.7015430212396941E-4</c:v>
                </c:pt>
                <c:pt idx="11">
                  <c:v>4.7407830802708065E-2</c:v>
                </c:pt>
                <c:pt idx="12">
                  <c:v>0.3805741295908634</c:v>
                </c:pt>
                <c:pt idx="13">
                  <c:v>1.2310412720562338</c:v>
                </c:pt>
                <c:pt idx="14">
                  <c:v>2.5603518882051546</c:v>
                </c:pt>
                <c:pt idx="15">
                  <c:v>4.1675296389337095</c:v>
                </c:pt>
                <c:pt idx="16">
                  <c:v>5.8464224667613509</c:v>
                </c:pt>
                <c:pt idx="17">
                  <c:v>7.4500803754992226</c:v>
                </c:pt>
                <c:pt idx="18">
                  <c:v>8.8945577688667505</c:v>
                </c:pt>
                <c:pt idx="19">
                  <c:v>11.187986863756123</c:v>
                </c:pt>
                <c:pt idx="20">
                  <c:v>12.715439482999905</c:v>
                </c:pt>
                <c:pt idx="21">
                  <c:v>13.62520871809302</c:v>
                </c:pt>
                <c:pt idx="22">
                  <c:v>14.080372803895163</c:v>
                </c:pt>
                <c:pt idx="23">
                  <c:v>14.216010539283333</c:v>
                </c:pt>
              </c:numCache>
            </c:numRef>
          </c:yVal>
          <c:smooth val="1"/>
          <c:extLst>
            <c:ext xmlns:c16="http://schemas.microsoft.com/office/drawing/2014/chart" uri="{C3380CC4-5D6E-409C-BE32-E72D297353CC}">
              <c16:uniqueId val="{00000028-C626-4706-AA46-86ACD21F93F0}"/>
            </c:ext>
          </c:extLst>
        </c:ser>
        <c:ser>
          <c:idx val="41"/>
          <c:order val="41"/>
          <c:spPr>
            <a:ln w="9525" cap="rnd">
              <a:solidFill>
                <a:schemeClr val="accent6">
                  <a:lumMod val="70000"/>
                  <a:lumOff val="30000"/>
                </a:schemeClr>
              </a:solidFill>
              <a:round/>
            </a:ln>
            <a:effectLst/>
          </c:spPr>
          <c:marker>
            <c:symbol val="none"/>
          </c:marker>
          <c:xVal>
            <c:numRef>
              <c:f>Rauscher!$CO$1:$DL$1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Rauscher!$CO$44:$DL$44</c:f>
              <c:numCache>
                <c:formatCode>0E+00</c:formatCode>
                <c:ptCount val="24"/>
                <c:pt idx="0">
                  <c:v>2.0914751368160642E-62</c:v>
                </c:pt>
                <c:pt idx="1">
                  <c:v>1.9927851824657411E-40</c:v>
                </c:pt>
                <c:pt idx="2">
                  <c:v>1.7124768699382535E-29</c:v>
                </c:pt>
                <c:pt idx="3">
                  <c:v>1.2332756579046872E-18</c:v>
                </c:pt>
                <c:pt idx="4">
                  <c:v>2.9136556378261681E-13</c:v>
                </c:pt>
                <c:pt idx="5">
                  <c:v>4.5242323654188163E-10</c:v>
                </c:pt>
                <c:pt idx="6">
                  <c:v>5.768826797830918E-8</c:v>
                </c:pt>
                <c:pt idx="7">
                  <c:v>1.7760834328505628E-6</c:v>
                </c:pt>
                <c:pt idx="8">
                  <c:v>2.2598128744058084E-5</c:v>
                </c:pt>
                <c:pt idx="9">
                  <c:v>1.6000788671467159E-4</c:v>
                </c:pt>
                <c:pt idx="10">
                  <c:v>7.5325723043099169E-4</c:v>
                </c:pt>
                <c:pt idx="11">
                  <c:v>6.8725971440311603E-2</c:v>
                </c:pt>
                <c:pt idx="12">
                  <c:v>0.57792304930629568</c:v>
                </c:pt>
                <c:pt idx="13">
                  <c:v>1.9222033787709059</c:v>
                </c:pt>
                <c:pt idx="14">
                  <c:v>4.0727744597046591</c:v>
                </c:pt>
                <c:pt idx="15">
                  <c:v>6.717835819193783</c:v>
                </c:pt>
                <c:pt idx="16">
                  <c:v>9.5183325133345953</c:v>
                </c:pt>
                <c:pt idx="17">
                  <c:v>12.223388845858763</c:v>
                </c:pt>
                <c:pt idx="18">
                  <c:v>14.68395425490924</c:v>
                </c:pt>
                <c:pt idx="19">
                  <c:v>18.642433409753661</c:v>
                </c:pt>
                <c:pt idx="20">
                  <c:v>21.328583858087701</c:v>
                </c:pt>
                <c:pt idx="21">
                  <c:v>22.968561887770846</c:v>
                </c:pt>
                <c:pt idx="22">
                  <c:v>23.827846280442792</c:v>
                </c:pt>
                <c:pt idx="23">
                  <c:v>24.131947365982946</c:v>
                </c:pt>
              </c:numCache>
            </c:numRef>
          </c:yVal>
          <c:smooth val="1"/>
          <c:extLst>
            <c:ext xmlns:c16="http://schemas.microsoft.com/office/drawing/2014/chart" uri="{C3380CC4-5D6E-409C-BE32-E72D297353CC}">
              <c16:uniqueId val="{00000029-C626-4706-AA46-86ACD21F93F0}"/>
            </c:ext>
          </c:extLst>
        </c:ser>
        <c:ser>
          <c:idx val="42"/>
          <c:order val="42"/>
          <c:spPr>
            <a:ln w="9525" cap="rnd">
              <a:solidFill>
                <a:schemeClr val="accent1">
                  <a:lumMod val="70000"/>
                </a:schemeClr>
              </a:solidFill>
              <a:round/>
            </a:ln>
            <a:effectLst/>
          </c:spPr>
          <c:marker>
            <c:symbol val="none"/>
          </c:marker>
          <c:xVal>
            <c:numRef>
              <c:f>Rauscher!$CO$1:$DL$1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Rauscher!$CO$45:$DL$45</c:f>
              <c:numCache>
                <c:formatCode>0E+00</c:formatCode>
                <c:ptCount val="24"/>
                <c:pt idx="0">
                  <c:v>4.0697659667753344E-25</c:v>
                </c:pt>
                <c:pt idx="1">
                  <c:v>8.90073906495626E-23</c:v>
                </c:pt>
                <c:pt idx="2">
                  <c:v>1.1588166474997112E-21</c:v>
                </c:pt>
                <c:pt idx="3">
                  <c:v>1.2643712096640968E-20</c:v>
                </c:pt>
                <c:pt idx="4">
                  <c:v>3.676756542164721E-20</c:v>
                </c:pt>
                <c:pt idx="5">
                  <c:v>6.4669407605756834E-20</c:v>
                </c:pt>
                <c:pt idx="6">
                  <c:v>8.960378717168258E-20</c:v>
                </c:pt>
                <c:pt idx="7">
                  <c:v>1.0912034205872278E-19</c:v>
                </c:pt>
                <c:pt idx="8">
                  <c:v>1.2314518945076169E-19</c:v>
                </c:pt>
                <c:pt idx="9">
                  <c:v>1.3249161612697067E-19</c:v>
                </c:pt>
                <c:pt idx="10">
                  <c:v>1.3815033611157475E-19</c:v>
                </c:pt>
                <c:pt idx="11">
                  <c:v>1.3696651622204813E-19</c:v>
                </c:pt>
                <c:pt idx="12">
                  <c:v>1.2006211255226015E-19</c:v>
                </c:pt>
                <c:pt idx="13">
                  <c:v>1.0283969190253276E-19</c:v>
                </c:pt>
                <c:pt idx="14">
                  <c:v>8.8200037187906003E-20</c:v>
                </c:pt>
                <c:pt idx="15">
                  <c:v>7.6251517527105756E-20</c:v>
                </c:pt>
                <c:pt idx="16">
                  <c:v>6.6551906537874361E-20</c:v>
                </c:pt>
                <c:pt idx="17">
                  <c:v>5.8631588917674951E-20</c:v>
                </c:pt>
                <c:pt idx="18">
                  <c:v>5.2102118788707573E-20</c:v>
                </c:pt>
                <c:pt idx="19">
                  <c:v>4.2084623950073407E-20</c:v>
                </c:pt>
                <c:pt idx="20">
                  <c:v>3.4858060565400839E-20</c:v>
                </c:pt>
                <c:pt idx="21">
                  <c:v>2.946220621706139E-20</c:v>
                </c:pt>
                <c:pt idx="22">
                  <c:v>2.5315496786383399E-20</c:v>
                </c:pt>
                <c:pt idx="23">
                  <c:v>2.2051096858868023E-20</c:v>
                </c:pt>
              </c:numCache>
            </c:numRef>
          </c:yVal>
          <c:smooth val="1"/>
          <c:extLst>
            <c:ext xmlns:c16="http://schemas.microsoft.com/office/drawing/2014/chart" uri="{C3380CC4-5D6E-409C-BE32-E72D297353CC}">
              <c16:uniqueId val="{0000002A-C626-4706-AA46-86ACD21F93F0}"/>
            </c:ext>
          </c:extLst>
        </c:ser>
        <c:ser>
          <c:idx val="43"/>
          <c:order val="43"/>
          <c:spPr>
            <a:ln w="9525" cap="rnd">
              <a:solidFill>
                <a:schemeClr val="accent2">
                  <a:lumMod val="70000"/>
                </a:schemeClr>
              </a:solidFill>
              <a:round/>
            </a:ln>
            <a:effectLst/>
          </c:spPr>
          <c:marker>
            <c:symbol val="none"/>
          </c:marker>
          <c:xVal>
            <c:numRef>
              <c:f>Rauscher!$CO$1:$DL$1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Rauscher!$CO$46:$DL$46</c:f>
              <c:numCache>
                <c:formatCode>0E+00</c:formatCode>
                <c:ptCount val="24"/>
                <c:pt idx="0">
                  <c:v>3.8855529490941257E-23</c:v>
                </c:pt>
                <c:pt idx="1">
                  <c:v>1.1795235693114206E-19</c:v>
                </c:pt>
                <c:pt idx="2">
                  <c:v>5.7212886422256631E-18</c:v>
                </c:pt>
                <c:pt idx="3">
                  <c:v>2.3256925964784528E-16</c:v>
                </c:pt>
                <c:pt idx="4">
                  <c:v>1.3053947915684667E-15</c:v>
                </c:pt>
                <c:pt idx="5">
                  <c:v>3.4067122966148587E-15</c:v>
                </c:pt>
                <c:pt idx="6">
                  <c:v>6.1404847494822902E-15</c:v>
                </c:pt>
                <c:pt idx="7">
                  <c:v>9.0236409608483535E-15</c:v>
                </c:pt>
                <c:pt idx="8">
                  <c:v>1.1724474522208042E-14</c:v>
                </c:pt>
                <c:pt idx="9">
                  <c:v>1.4075512449639182E-14</c:v>
                </c:pt>
                <c:pt idx="10">
                  <c:v>1.6021665811715342E-14</c:v>
                </c:pt>
                <c:pt idx="11">
                  <c:v>2.0663783749582291E-14</c:v>
                </c:pt>
                <c:pt idx="12">
                  <c:v>2.0659569965667816E-14</c:v>
                </c:pt>
                <c:pt idx="13">
                  <c:v>1.9149082852812594E-14</c:v>
                </c:pt>
                <c:pt idx="14">
                  <c:v>1.7310273222570591E-14</c:v>
                </c:pt>
                <c:pt idx="15">
                  <c:v>1.5538303685438261E-14</c:v>
                </c:pt>
                <c:pt idx="16">
                  <c:v>1.3949401830411609E-14</c:v>
                </c:pt>
                <c:pt idx="17">
                  <c:v>1.2561651008226215E-14</c:v>
                </c:pt>
                <c:pt idx="18">
                  <c:v>1.1360211724465057E-14</c:v>
                </c:pt>
                <c:pt idx="19">
                  <c:v>9.420597815846651E-15</c:v>
                </c:pt>
                <c:pt idx="20">
                  <c:v>7.9509351688281273E-15</c:v>
                </c:pt>
                <c:pt idx="21">
                  <c:v>6.8155395432296679E-15</c:v>
                </c:pt>
                <c:pt idx="22">
                  <c:v>5.9208140173383606E-15</c:v>
                </c:pt>
                <c:pt idx="23">
                  <c:v>5.2027523310667426E-15</c:v>
                </c:pt>
              </c:numCache>
            </c:numRef>
          </c:yVal>
          <c:smooth val="1"/>
          <c:extLst>
            <c:ext xmlns:c16="http://schemas.microsoft.com/office/drawing/2014/chart" uri="{C3380CC4-5D6E-409C-BE32-E72D297353CC}">
              <c16:uniqueId val="{0000002B-C626-4706-AA46-86ACD21F93F0}"/>
            </c:ext>
          </c:extLst>
        </c:ser>
        <c:ser>
          <c:idx val="44"/>
          <c:order val="44"/>
          <c:spPr>
            <a:ln w="9525" cap="rnd">
              <a:solidFill>
                <a:schemeClr val="accent3">
                  <a:lumMod val="70000"/>
                </a:schemeClr>
              </a:solidFill>
              <a:round/>
            </a:ln>
            <a:effectLst/>
          </c:spPr>
          <c:marker>
            <c:symbol val="none"/>
          </c:marker>
          <c:xVal>
            <c:numRef>
              <c:f>Rauscher!$CO$1:$DL$1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Rauscher!$CO$47:$DL$47</c:f>
              <c:numCache>
                <c:formatCode>0E+00</c:formatCode>
                <c:ptCount val="24"/>
                <c:pt idx="0">
                  <c:v>3.5282021302747744E-24</c:v>
                </c:pt>
                <c:pt idx="1">
                  <c:v>2.1488519630671612E-20</c:v>
                </c:pt>
                <c:pt idx="2">
                  <c:v>1.4763636938322206E-18</c:v>
                </c:pt>
                <c:pt idx="3">
                  <c:v>8.5006362392482907E-17</c:v>
                </c:pt>
                <c:pt idx="4">
                  <c:v>5.6785938702612271E-16</c:v>
                </c:pt>
                <c:pt idx="5">
                  <c:v>1.6451074875651653E-15</c:v>
                </c:pt>
                <c:pt idx="6">
                  <c:v>3.1790796040508335E-15</c:v>
                </c:pt>
                <c:pt idx="7">
                  <c:v>4.9099887710568095E-15</c:v>
                </c:pt>
                <c:pt idx="8">
                  <c:v>6.6220436462350903E-15</c:v>
                </c:pt>
                <c:pt idx="9">
                  <c:v>8.1839475157992151E-15</c:v>
                </c:pt>
                <c:pt idx="10">
                  <c:v>9.5342440396297759E-15</c:v>
                </c:pt>
                <c:pt idx="11">
                  <c:v>1.3183428502224253E-14</c:v>
                </c:pt>
                <c:pt idx="12">
                  <c:v>1.364770918657898E-14</c:v>
                </c:pt>
                <c:pt idx="13">
                  <c:v>1.2916904184200161E-14</c:v>
                </c:pt>
                <c:pt idx="14">
                  <c:v>1.1840290763615527E-14</c:v>
                </c:pt>
                <c:pt idx="15">
                  <c:v>1.0734505410188737E-14</c:v>
                </c:pt>
                <c:pt idx="16">
                  <c:v>9.7089890400964392E-15</c:v>
                </c:pt>
                <c:pt idx="17">
                  <c:v>8.7939733109748354E-15</c:v>
                </c:pt>
                <c:pt idx="18">
                  <c:v>7.9898907358853994E-15</c:v>
                </c:pt>
                <c:pt idx="19">
                  <c:v>6.67201279465596E-15</c:v>
                </c:pt>
                <c:pt idx="20">
                  <c:v>5.6592204792500635E-15</c:v>
                </c:pt>
                <c:pt idx="21">
                  <c:v>4.8692115066857806E-15</c:v>
                </c:pt>
                <c:pt idx="22">
                  <c:v>4.2422847324669242E-15</c:v>
                </c:pt>
                <c:pt idx="23">
                  <c:v>3.7364531795134263E-15</c:v>
                </c:pt>
              </c:numCache>
            </c:numRef>
          </c:yVal>
          <c:smooth val="1"/>
          <c:extLst>
            <c:ext xmlns:c16="http://schemas.microsoft.com/office/drawing/2014/chart" uri="{C3380CC4-5D6E-409C-BE32-E72D297353CC}">
              <c16:uniqueId val="{0000002C-C626-4706-AA46-86ACD21F93F0}"/>
            </c:ext>
          </c:extLst>
        </c:ser>
        <c:ser>
          <c:idx val="45"/>
          <c:order val="45"/>
          <c:spPr>
            <a:ln w="9525" cap="rnd">
              <a:solidFill>
                <a:schemeClr val="accent4">
                  <a:lumMod val="70000"/>
                </a:schemeClr>
              </a:solidFill>
              <a:round/>
            </a:ln>
            <a:effectLst/>
          </c:spPr>
          <c:marker>
            <c:symbol val="none"/>
          </c:marker>
          <c:xVal>
            <c:numRef>
              <c:f>Rauscher!$CO$1:$DL$1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Rauscher!$CO$48:$DL$48</c:f>
              <c:numCache>
                <c:formatCode>0E+00</c:formatCode>
                <c:ptCount val="24"/>
                <c:pt idx="0">
                  <c:v>1.7102431867236545E-29</c:v>
                </c:pt>
                <c:pt idx="1">
                  <c:v>1.469943309988542E-21</c:v>
                </c:pt>
                <c:pt idx="2">
                  <c:v>1.199726588710778E-17</c:v>
                </c:pt>
                <c:pt idx="3">
                  <c:v>8.2060696385596694E-14</c:v>
                </c:pt>
                <c:pt idx="4">
                  <c:v>5.9747810469408344E-12</c:v>
                </c:pt>
                <c:pt idx="5">
                  <c:v>7.2562780516518582E-11</c:v>
                </c:pt>
                <c:pt idx="6">
                  <c:v>3.6456922706892603E-10</c:v>
                </c:pt>
                <c:pt idx="7">
                  <c:v>1.1141877167368968E-9</c:v>
                </c:pt>
                <c:pt idx="8">
                  <c:v>2.5070867017933446E-9</c:v>
                </c:pt>
                <c:pt idx="9">
                  <c:v>4.6135976782898151E-9</c:v>
                </c:pt>
                <c:pt idx="10">
                  <c:v>7.3906528653475124E-9</c:v>
                </c:pt>
                <c:pt idx="11">
                  <c:v>2.6569530252450932E-8</c:v>
                </c:pt>
                <c:pt idx="12">
                  <c:v>4.4350115128039E-8</c:v>
                </c:pt>
                <c:pt idx="13">
                  <c:v>5.5908922213163414E-8</c:v>
                </c:pt>
                <c:pt idx="14">
                  <c:v>6.2040721995453395E-8</c:v>
                </c:pt>
                <c:pt idx="15">
                  <c:v>6.4472775621874453E-8</c:v>
                </c:pt>
                <c:pt idx="16">
                  <c:v>6.4599361950301293E-8</c:v>
                </c:pt>
                <c:pt idx="17">
                  <c:v>6.3360599074225784E-8</c:v>
                </c:pt>
                <c:pt idx="18">
                  <c:v>6.1353437885364262E-8</c:v>
                </c:pt>
                <c:pt idx="19">
                  <c:v>5.6370362810911231E-8</c:v>
                </c:pt>
                <c:pt idx="20">
                  <c:v>5.119063300525092E-8</c:v>
                </c:pt>
                <c:pt idx="21">
                  <c:v>4.6357762928902712E-8</c:v>
                </c:pt>
                <c:pt idx="22">
                  <c:v>4.2029439810200742E-8</c:v>
                </c:pt>
                <c:pt idx="23">
                  <c:v>3.8216006111142632E-8</c:v>
                </c:pt>
              </c:numCache>
            </c:numRef>
          </c:yVal>
          <c:smooth val="1"/>
          <c:extLst>
            <c:ext xmlns:c16="http://schemas.microsoft.com/office/drawing/2014/chart" uri="{C3380CC4-5D6E-409C-BE32-E72D297353CC}">
              <c16:uniqueId val="{0000002D-C626-4706-AA46-86ACD21F93F0}"/>
            </c:ext>
          </c:extLst>
        </c:ser>
        <c:ser>
          <c:idx val="46"/>
          <c:order val="46"/>
          <c:spPr>
            <a:ln w="9525" cap="rnd">
              <a:solidFill>
                <a:schemeClr val="accent5">
                  <a:lumMod val="70000"/>
                </a:schemeClr>
              </a:solidFill>
              <a:round/>
            </a:ln>
            <a:effectLst/>
          </c:spPr>
          <c:marker>
            <c:symbol val="none"/>
          </c:marker>
          <c:xVal>
            <c:numRef>
              <c:f>Rauscher!$CO$1:$DL$1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Rauscher!$CO$49:$DL$49</c:f>
              <c:numCache>
                <c:formatCode>0E+00</c:formatCode>
                <c:ptCount val="24"/>
                <c:pt idx="0">
                  <c:v>8.1829920597449326E-32</c:v>
                </c:pt>
                <c:pt idx="1">
                  <c:v>6.0138146786805272E-22</c:v>
                </c:pt>
                <c:pt idx="2">
                  <c:v>4.5386776152863536E-17</c:v>
                </c:pt>
                <c:pt idx="3">
                  <c:v>2.8706473686524981E-12</c:v>
                </c:pt>
                <c:pt idx="4">
                  <c:v>6.3557300345443345E-10</c:v>
                </c:pt>
                <c:pt idx="5">
                  <c:v>1.5043768521061692E-8</c:v>
                </c:pt>
                <c:pt idx="6">
                  <c:v>1.1792944459844844E-7</c:v>
                </c:pt>
                <c:pt idx="7">
                  <c:v>4.9522238649952374E-7</c:v>
                </c:pt>
                <c:pt idx="8">
                  <c:v>1.4142005383243035E-6</c:v>
                </c:pt>
                <c:pt idx="9">
                  <c:v>3.1324284844996705E-6</c:v>
                </c:pt>
                <c:pt idx="10">
                  <c:v>5.8200147952135723E-6</c:v>
                </c:pt>
                <c:pt idx="11">
                  <c:v>3.264560188377002E-5</c:v>
                </c:pt>
                <c:pt idx="12">
                  <c:v>6.8066797080527634E-5</c:v>
                </c:pt>
                <c:pt idx="13">
                  <c:v>9.8057663242226669E-5</c:v>
                </c:pt>
                <c:pt idx="14">
                  <c:v>1.1893705110865883E-4</c:v>
                </c:pt>
                <c:pt idx="15">
                  <c:v>1.3170935473233564E-4</c:v>
                </c:pt>
                <c:pt idx="16">
                  <c:v>1.3841030689469932E-4</c:v>
                </c:pt>
                <c:pt idx="17">
                  <c:v>1.4088327472613121E-4</c:v>
                </c:pt>
                <c:pt idx="18">
                  <c:v>1.4052676027407368E-4</c:v>
                </c:pt>
                <c:pt idx="19">
                  <c:v>1.3498667907224464E-4</c:v>
                </c:pt>
                <c:pt idx="20">
                  <c:v>1.2654079207055673E-4</c:v>
                </c:pt>
                <c:pt idx="21">
                  <c:v>1.1735794416638349E-4</c:v>
                </c:pt>
                <c:pt idx="22">
                  <c:v>1.0839109518254137E-4</c:v>
                </c:pt>
                <c:pt idx="23">
                  <c:v>1.0002885200077628E-4</c:v>
                </c:pt>
              </c:numCache>
            </c:numRef>
          </c:yVal>
          <c:smooth val="1"/>
          <c:extLst>
            <c:ext xmlns:c16="http://schemas.microsoft.com/office/drawing/2014/chart" uri="{C3380CC4-5D6E-409C-BE32-E72D297353CC}">
              <c16:uniqueId val="{0000002E-C626-4706-AA46-86ACD21F93F0}"/>
            </c:ext>
          </c:extLst>
        </c:ser>
        <c:ser>
          <c:idx val="47"/>
          <c:order val="47"/>
          <c:spPr>
            <a:ln w="9525" cap="rnd">
              <a:solidFill>
                <a:schemeClr val="accent6">
                  <a:lumMod val="70000"/>
                </a:schemeClr>
              </a:solidFill>
              <a:round/>
            </a:ln>
            <a:effectLst/>
          </c:spPr>
          <c:marker>
            <c:symbol val="none"/>
          </c:marker>
          <c:xVal>
            <c:numRef>
              <c:f>Rauscher!$CO$1:$DL$1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Rauscher!$CO$50:$DL$50</c:f>
              <c:numCache>
                <c:formatCode>0E+00</c:formatCode>
                <c:ptCount val="24"/>
                <c:pt idx="0">
                  <c:v>6.1446428222117526E-41</c:v>
                </c:pt>
                <c:pt idx="1">
                  <c:v>1.4096972790605503E-27</c:v>
                </c:pt>
                <c:pt idx="2">
                  <c:v>5.944301239134332E-21</c:v>
                </c:pt>
                <c:pt idx="3">
                  <c:v>2.1006174791699442E-14</c:v>
                </c:pt>
                <c:pt idx="4">
                  <c:v>3.4764052469382926E-11</c:v>
                </c:pt>
                <c:pt idx="5">
                  <c:v>2.7509347745093855E-9</c:v>
                </c:pt>
                <c:pt idx="6">
                  <c:v>4.8215317935720067E-8</c:v>
                </c:pt>
                <c:pt idx="7">
                  <c:v>3.5971821484835048E-7</c:v>
                </c:pt>
                <c:pt idx="8">
                  <c:v>1.5807845889517975E-6</c:v>
                </c:pt>
                <c:pt idx="9">
                  <c:v>4.8960122690636881E-6</c:v>
                </c:pt>
                <c:pt idx="10">
                  <c:v>1.1895018774439066E-5</c:v>
                </c:pt>
                <c:pt idx="11">
                  <c:v>1.4917802527934985E-4</c:v>
                </c:pt>
                <c:pt idx="12">
                  <c:v>4.6508791454786071E-4</c:v>
                </c:pt>
                <c:pt idx="13">
                  <c:v>8.5292926944124253E-4</c:v>
                </c:pt>
                <c:pt idx="14">
                  <c:v>1.2151684106592338E-3</c:v>
                </c:pt>
                <c:pt idx="15">
                  <c:v>1.5095788500319007E-3</c:v>
                </c:pt>
                <c:pt idx="16">
                  <c:v>1.7292091260975348E-3</c:v>
                </c:pt>
                <c:pt idx="17">
                  <c:v>1.8821682920159434E-3</c:v>
                </c:pt>
                <c:pt idx="18">
                  <c:v>1.9808609520540988E-3</c:v>
                </c:pt>
                <c:pt idx="19">
                  <c:v>2.0621952538690904E-3</c:v>
                </c:pt>
                <c:pt idx="20">
                  <c:v>2.047525675674752E-3</c:v>
                </c:pt>
                <c:pt idx="21">
                  <c:v>1.9825824361892085E-3</c:v>
                </c:pt>
                <c:pt idx="22">
                  <c:v>1.8935306073686955E-3</c:v>
                </c:pt>
                <c:pt idx="23">
                  <c:v>1.7949484513689982E-3</c:v>
                </c:pt>
              </c:numCache>
            </c:numRef>
          </c:yVal>
          <c:smooth val="1"/>
          <c:extLst>
            <c:ext xmlns:c16="http://schemas.microsoft.com/office/drawing/2014/chart" uri="{C3380CC4-5D6E-409C-BE32-E72D297353CC}">
              <c16:uniqueId val="{0000002F-C626-4706-AA46-86ACD21F93F0}"/>
            </c:ext>
          </c:extLst>
        </c:ser>
        <c:ser>
          <c:idx val="48"/>
          <c:order val="48"/>
          <c:spPr>
            <a:ln w="9525" cap="rnd">
              <a:solidFill>
                <a:schemeClr val="accent1">
                  <a:lumMod val="50000"/>
                  <a:lumOff val="50000"/>
                </a:schemeClr>
              </a:solidFill>
              <a:round/>
            </a:ln>
            <a:effectLst/>
          </c:spPr>
          <c:marker>
            <c:symbol val="none"/>
          </c:marker>
          <c:xVal>
            <c:numRef>
              <c:f>Rauscher!$CO$1:$DL$1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Rauscher!$CO$51:$DL$51</c:f>
              <c:numCache>
                <c:formatCode>0E+00</c:formatCode>
                <c:ptCount val="24"/>
                <c:pt idx="0">
                  <c:v>3.564313006968733E-42</c:v>
                </c:pt>
                <c:pt idx="1">
                  <c:v>3.0465171891936621E-28</c:v>
                </c:pt>
                <c:pt idx="2">
                  <c:v>2.4795785511018739E-21</c:v>
                </c:pt>
                <c:pt idx="3">
                  <c:v>1.6913104233088383E-14</c:v>
                </c:pt>
                <c:pt idx="4">
                  <c:v>3.8887174771730591E-11</c:v>
                </c:pt>
                <c:pt idx="5">
                  <c:v>3.7483149522295423E-9</c:v>
                </c:pt>
                <c:pt idx="6">
                  <c:v>7.4930852710013553E-8</c:v>
                </c:pt>
                <c:pt idx="7">
                  <c:v>6.140984030436024E-7</c:v>
                </c:pt>
                <c:pt idx="8">
                  <c:v>2.8956639258140105E-6</c:v>
                </c:pt>
                <c:pt idx="9">
                  <c:v>9.473662319798131E-6</c:v>
                </c:pt>
                <c:pt idx="10">
                  <c:v>2.4048084410824268E-5</c:v>
                </c:pt>
                <c:pt idx="11">
                  <c:v>3.4398544574803472E-4</c:v>
                </c:pt>
                <c:pt idx="12">
                  <c:v>1.145328841145505E-3</c:v>
                </c:pt>
                <c:pt idx="13">
                  <c:v>2.1849631563184558E-3</c:v>
                </c:pt>
                <c:pt idx="14">
                  <c:v>3.1958879391686618E-3</c:v>
                </c:pt>
                <c:pt idx="15">
                  <c:v>4.0454874091388291E-3</c:v>
                </c:pt>
                <c:pt idx="16">
                  <c:v>4.699834392420295E-3</c:v>
                </c:pt>
                <c:pt idx="17">
                  <c:v>5.1719399892942624E-3</c:v>
                </c:pt>
                <c:pt idx="18">
                  <c:v>5.4910703246313182E-3</c:v>
                </c:pt>
                <c:pt idx="19">
                  <c:v>5.7922164618635129E-3</c:v>
                </c:pt>
                <c:pt idx="20">
                  <c:v>5.8052957123316531E-3</c:v>
                </c:pt>
                <c:pt idx="21">
                  <c:v>5.6609098297373574E-3</c:v>
                </c:pt>
                <c:pt idx="22">
                  <c:v>5.436348710313379E-3</c:v>
                </c:pt>
                <c:pt idx="23">
                  <c:v>5.175960493969141E-3</c:v>
                </c:pt>
              </c:numCache>
            </c:numRef>
          </c:yVal>
          <c:smooth val="1"/>
          <c:extLst>
            <c:ext xmlns:c16="http://schemas.microsoft.com/office/drawing/2014/chart" uri="{C3380CC4-5D6E-409C-BE32-E72D297353CC}">
              <c16:uniqueId val="{00000030-C626-4706-AA46-86ACD21F93F0}"/>
            </c:ext>
          </c:extLst>
        </c:ser>
        <c:ser>
          <c:idx val="49"/>
          <c:order val="49"/>
          <c:spPr>
            <a:ln w="9525" cap="rnd">
              <a:solidFill>
                <a:schemeClr val="accent2">
                  <a:lumMod val="50000"/>
                  <a:lumOff val="50000"/>
                </a:schemeClr>
              </a:solidFill>
              <a:round/>
            </a:ln>
            <a:effectLst/>
          </c:spPr>
          <c:marker>
            <c:symbol val="none"/>
          </c:marker>
          <c:xVal>
            <c:numRef>
              <c:f>Rauscher!$CO$1:$DL$1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Rauscher!$CO$52:$DL$52</c:f>
              <c:numCache>
                <c:formatCode>0E+00</c:formatCode>
                <c:ptCount val="24"/>
                <c:pt idx="0">
                  <c:v>4.5957344147987634E-46</c:v>
                </c:pt>
                <c:pt idx="1">
                  <c:v>1.8087501624091027E-30</c:v>
                </c:pt>
                <c:pt idx="2">
                  <c:v>9.9896610429649079E-23</c:v>
                </c:pt>
                <c:pt idx="3">
                  <c:v>4.6237478060583483E-15</c:v>
                </c:pt>
                <c:pt idx="4">
                  <c:v>2.7693393104956832E-11</c:v>
                </c:pt>
                <c:pt idx="5">
                  <c:v>4.7411667856426264E-9</c:v>
                </c:pt>
                <c:pt idx="6">
                  <c:v>1.3900467896732043E-7</c:v>
                </c:pt>
                <c:pt idx="7">
                  <c:v>1.4976365021943086E-6</c:v>
                </c:pt>
                <c:pt idx="8">
                  <c:v>8.6699458046984163E-6</c:v>
                </c:pt>
                <c:pt idx="9">
                  <c:v>3.3272539955451013E-5</c:v>
                </c:pt>
                <c:pt idx="10">
                  <c:v>9.5959594563164917E-5</c:v>
                </c:pt>
                <c:pt idx="11">
                  <c:v>2.0131102988474488E-3</c:v>
                </c:pt>
                <c:pt idx="12">
                  <c:v>8.1174102054003498E-3</c:v>
                </c:pt>
                <c:pt idx="13">
                  <c:v>1.7371098788959958E-2</c:v>
                </c:pt>
                <c:pt idx="14">
                  <c:v>2.7430810000693435E-2</c:v>
                </c:pt>
                <c:pt idx="15">
                  <c:v>3.667565544067089E-2</c:v>
                </c:pt>
                <c:pt idx="16">
                  <c:v>4.4392493606989221E-2</c:v>
                </c:pt>
                <c:pt idx="17">
                  <c:v>5.0435975883181057E-2</c:v>
                </c:pt>
                <c:pt idx="18">
                  <c:v>5.493282445862617E-2</c:v>
                </c:pt>
                <c:pt idx="19">
                  <c:v>6.0207648560495028E-2</c:v>
                </c:pt>
                <c:pt idx="20">
                  <c:v>6.2017063658635824E-2</c:v>
                </c:pt>
                <c:pt idx="21">
                  <c:v>6.1728122510235683E-2</c:v>
                </c:pt>
                <c:pt idx="22">
                  <c:v>6.0232948047812422E-2</c:v>
                </c:pt>
                <c:pt idx="23">
                  <c:v>5.8084700250988552E-2</c:v>
                </c:pt>
              </c:numCache>
            </c:numRef>
          </c:yVal>
          <c:smooth val="1"/>
          <c:extLst>
            <c:ext xmlns:c16="http://schemas.microsoft.com/office/drawing/2014/chart" uri="{C3380CC4-5D6E-409C-BE32-E72D297353CC}">
              <c16:uniqueId val="{00000031-C626-4706-AA46-86ACD21F93F0}"/>
            </c:ext>
          </c:extLst>
        </c:ser>
        <c:ser>
          <c:idx val="50"/>
          <c:order val="50"/>
          <c:spPr>
            <a:ln w="9525" cap="rnd">
              <a:solidFill>
                <a:schemeClr val="accent3">
                  <a:lumMod val="50000"/>
                  <a:lumOff val="50000"/>
                </a:schemeClr>
              </a:solidFill>
              <a:round/>
            </a:ln>
            <a:effectLst/>
          </c:spPr>
          <c:marker>
            <c:symbol val="none"/>
          </c:marker>
          <c:xVal>
            <c:numRef>
              <c:f>Rauscher!$CO$1:$DL$1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Rauscher!$CO$53:$DL$53</c:f>
              <c:numCache>
                <c:formatCode>0E+00</c:formatCode>
                <c:ptCount val="24"/>
                <c:pt idx="0">
                  <c:v>3.3710674966189734E-48</c:v>
                </c:pt>
                <c:pt idx="1">
                  <c:v>2.3702299491067764E-32</c:v>
                </c:pt>
                <c:pt idx="2">
                  <c:v>1.7496949458498703E-24</c:v>
                </c:pt>
                <c:pt idx="3">
                  <c:v>1.082443930558255E-16</c:v>
                </c:pt>
                <c:pt idx="4">
                  <c:v>7.4952700553685947E-13</c:v>
                </c:pt>
                <c:pt idx="5">
                  <c:v>1.3998975513765257E-10</c:v>
                </c:pt>
                <c:pt idx="6">
                  <c:v>4.3495104339046836E-9</c:v>
                </c:pt>
                <c:pt idx="7">
                  <c:v>4.8844686871565388E-8</c:v>
                </c:pt>
                <c:pt idx="8">
                  <c:v>2.9169384304196413E-7</c:v>
                </c:pt>
                <c:pt idx="9">
                  <c:v>1.1468240942650738E-6</c:v>
                </c:pt>
                <c:pt idx="10">
                  <c:v>3.3720906183213697E-6</c:v>
                </c:pt>
                <c:pt idx="11">
                  <c:v>7.4968416989833442E-5</c:v>
                </c:pt>
                <c:pt idx="12">
                  <c:v>3.1119186234936775E-4</c:v>
                </c:pt>
                <c:pt idx="13">
                  <c:v>6.7763840229977904E-4</c:v>
                </c:pt>
                <c:pt idx="14">
                  <c:v>1.0825534270167208E-3</c:v>
                </c:pt>
                <c:pt idx="15">
                  <c:v>1.4594478537293674E-3</c:v>
                </c:pt>
                <c:pt idx="16">
                  <c:v>1.7775434785053668E-3</c:v>
                </c:pt>
                <c:pt idx="17">
                  <c:v>2.0293227058582287E-3</c:v>
                </c:pt>
                <c:pt idx="18">
                  <c:v>2.2188227576983516E-3</c:v>
                </c:pt>
                <c:pt idx="19">
                  <c:v>2.4460331682704894E-3</c:v>
                </c:pt>
                <c:pt idx="20">
                  <c:v>2.530007863846169E-3</c:v>
                </c:pt>
                <c:pt idx="21">
                  <c:v>2.5260604304964459E-3</c:v>
                </c:pt>
                <c:pt idx="22">
                  <c:v>2.47084092047082E-3</c:v>
                </c:pt>
                <c:pt idx="23">
                  <c:v>2.3873297813610818E-3</c:v>
                </c:pt>
              </c:numCache>
            </c:numRef>
          </c:yVal>
          <c:smooth val="1"/>
          <c:extLst>
            <c:ext xmlns:c16="http://schemas.microsoft.com/office/drawing/2014/chart" uri="{C3380CC4-5D6E-409C-BE32-E72D297353CC}">
              <c16:uniqueId val="{00000032-C626-4706-AA46-86ACD21F93F0}"/>
            </c:ext>
          </c:extLst>
        </c:ser>
        <c:ser>
          <c:idx val="51"/>
          <c:order val="51"/>
          <c:spPr>
            <a:ln w="9525" cap="rnd">
              <a:solidFill>
                <a:schemeClr val="accent4">
                  <a:lumMod val="50000"/>
                  <a:lumOff val="50000"/>
                </a:schemeClr>
              </a:solidFill>
              <a:round/>
            </a:ln>
            <a:effectLst/>
          </c:spPr>
          <c:marker>
            <c:symbol val="none"/>
          </c:marker>
          <c:xVal>
            <c:numRef>
              <c:f>Rauscher!$CO$1:$DL$1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Rauscher!$CO$54:$DL$54</c:f>
              <c:numCache>
                <c:formatCode>0E+00</c:formatCode>
                <c:ptCount val="24"/>
                <c:pt idx="0">
                  <c:v>1.3753194498525523E-50</c:v>
                </c:pt>
                <c:pt idx="1">
                  <c:v>5.7309246129942671E-34</c:v>
                </c:pt>
                <c:pt idx="2">
                  <c:v>1.0299012621015805E-25</c:v>
                </c:pt>
                <c:pt idx="3">
                  <c:v>1.5510925126194992E-17</c:v>
                </c:pt>
                <c:pt idx="4">
                  <c:v>1.6757880778040674E-13</c:v>
                </c:pt>
                <c:pt idx="5">
                  <c:v>4.0874059871829865E-11</c:v>
                </c:pt>
                <c:pt idx="6">
                  <c:v>1.5173008726802398E-9</c:v>
                </c:pt>
                <c:pt idx="7">
                  <c:v>1.9348554411075883E-8</c:v>
                </c:pt>
                <c:pt idx="8">
                  <c:v>1.271037466873139E-7</c:v>
                </c:pt>
                <c:pt idx="9">
                  <c:v>5.3818032784739568E-7</c:v>
                </c:pt>
                <c:pt idx="10">
                  <c:v>1.6791526649374922E-6</c:v>
                </c:pt>
                <c:pt idx="11">
                  <c:v>4.4601461962137823E-5</c:v>
                </c:pt>
                <c:pt idx="12">
                  <c:v>2.0236662533590293E-4</c:v>
                </c:pt>
                <c:pt idx="13">
                  <c:v>4.6482835214117627E-4</c:v>
                </c:pt>
                <c:pt idx="14">
                  <c:v>7.6948454381668219E-4</c:v>
                </c:pt>
                <c:pt idx="15">
                  <c:v>1.0640918487459649E-3</c:v>
                </c:pt>
                <c:pt idx="16">
                  <c:v>1.320963281821263E-3</c:v>
                </c:pt>
                <c:pt idx="17">
                  <c:v>1.530599658978679E-3</c:v>
                </c:pt>
                <c:pt idx="18">
                  <c:v>1.693499592141208E-3</c:v>
                </c:pt>
                <c:pt idx="19">
                  <c:v>1.9004340686171329E-3</c:v>
                </c:pt>
                <c:pt idx="20">
                  <c:v>1.9908215026122732E-3</c:v>
                </c:pt>
                <c:pt idx="21">
                  <c:v>2.0067541851612005E-3</c:v>
                </c:pt>
                <c:pt idx="22">
                  <c:v>1.9774942015006519E-3</c:v>
                </c:pt>
                <c:pt idx="23">
                  <c:v>1.9220241617096904E-3</c:v>
                </c:pt>
              </c:numCache>
            </c:numRef>
          </c:yVal>
          <c:smooth val="1"/>
          <c:extLst>
            <c:ext xmlns:c16="http://schemas.microsoft.com/office/drawing/2014/chart" uri="{C3380CC4-5D6E-409C-BE32-E72D297353CC}">
              <c16:uniqueId val="{00000033-C626-4706-AA46-86ACD21F93F0}"/>
            </c:ext>
          </c:extLst>
        </c:ser>
        <c:ser>
          <c:idx val="52"/>
          <c:order val="52"/>
          <c:spPr>
            <a:ln w="9525" cap="rnd">
              <a:solidFill>
                <a:schemeClr val="accent5">
                  <a:lumMod val="50000"/>
                  <a:lumOff val="50000"/>
                </a:schemeClr>
              </a:solidFill>
              <a:round/>
            </a:ln>
            <a:effectLst/>
          </c:spPr>
          <c:marker>
            <c:symbol val="none"/>
          </c:marker>
          <c:xVal>
            <c:numRef>
              <c:f>Rauscher!$CO$1:$DL$1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Rauscher!$CO$55:$DL$55</c:f>
              <c:numCache>
                <c:formatCode>0E+00</c:formatCode>
                <c:ptCount val="24"/>
                <c:pt idx="0">
                  <c:v>1.2803355582741706E-55</c:v>
                </c:pt>
                <c:pt idx="1">
                  <c:v>1.400679910974939E-36</c:v>
                </c:pt>
                <c:pt idx="2">
                  <c:v>4.0785593427897696E-27</c:v>
                </c:pt>
                <c:pt idx="3">
                  <c:v>9.9528139944085609E-18</c:v>
                </c:pt>
                <c:pt idx="4">
                  <c:v>4.3283839517571554E-13</c:v>
                </c:pt>
                <c:pt idx="5">
                  <c:v>2.4346332887567869E-10</c:v>
                </c:pt>
                <c:pt idx="6">
                  <c:v>1.5775273043651984E-8</c:v>
                </c:pt>
                <c:pt idx="7">
                  <c:v>2.9946996410712743E-7</c:v>
                </c:pt>
                <c:pt idx="8">
                  <c:v>2.6513238445760519E-6</c:v>
                </c:pt>
                <c:pt idx="9">
                  <c:v>1.4158980811657863E-5</c:v>
                </c:pt>
                <c:pt idx="10">
                  <c:v>5.3190510281936129E-5</c:v>
                </c:pt>
                <c:pt idx="11">
                  <c:v>2.4661101251183134E-3</c:v>
                </c:pt>
                <c:pt idx="12">
                  <c:v>1.4782979016081754E-2</c:v>
                </c:pt>
                <c:pt idx="13">
                  <c:v>4.0132064388654583E-2</c:v>
                </c:pt>
                <c:pt idx="14">
                  <c:v>7.42647410243919E-2</c:v>
                </c:pt>
                <c:pt idx="15">
                  <c:v>0.11120435628414864</c:v>
                </c:pt>
                <c:pt idx="16">
                  <c:v>0.1465390479156306</c:v>
                </c:pt>
                <c:pt idx="17">
                  <c:v>0.17786241372346279</c:v>
                </c:pt>
                <c:pt idx="18">
                  <c:v>0.20423756582309971</c:v>
                </c:pt>
                <c:pt idx="19">
                  <c:v>0.24232335681775782</c:v>
                </c:pt>
                <c:pt idx="20">
                  <c:v>0.26415251444496879</c:v>
                </c:pt>
                <c:pt idx="21">
                  <c:v>0.27433206420617595</c:v>
                </c:pt>
                <c:pt idx="22">
                  <c:v>0.27667988570121982</c:v>
                </c:pt>
                <c:pt idx="23">
                  <c:v>0.27395875991582835</c:v>
                </c:pt>
              </c:numCache>
            </c:numRef>
          </c:yVal>
          <c:smooth val="1"/>
          <c:extLst>
            <c:ext xmlns:c16="http://schemas.microsoft.com/office/drawing/2014/chart" uri="{C3380CC4-5D6E-409C-BE32-E72D297353CC}">
              <c16:uniqueId val="{00000034-C626-4706-AA46-86ACD21F93F0}"/>
            </c:ext>
          </c:extLst>
        </c:ser>
        <c:ser>
          <c:idx val="53"/>
          <c:order val="53"/>
          <c:spPr>
            <a:ln w="9525" cap="rnd">
              <a:solidFill>
                <a:schemeClr val="accent6">
                  <a:lumMod val="50000"/>
                  <a:lumOff val="50000"/>
                </a:schemeClr>
              </a:solidFill>
              <a:round/>
            </a:ln>
            <a:effectLst/>
          </c:spPr>
          <c:marker>
            <c:symbol val="none"/>
          </c:marker>
          <c:xVal>
            <c:numRef>
              <c:f>Rauscher!$CO$1:$DL$1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Rauscher!$CO$56:$DL$56</c:f>
              <c:numCache>
                <c:formatCode>0E+00</c:formatCode>
                <c:ptCount val="24"/>
                <c:pt idx="0">
                  <c:v>1.0215994552739699E-58</c:v>
                </c:pt>
                <c:pt idx="1">
                  <c:v>1.9966186274824197E-39</c:v>
                </c:pt>
                <c:pt idx="2">
                  <c:v>7.7707455942679467E-30</c:v>
                </c:pt>
                <c:pt idx="3">
                  <c:v>2.5345535971848816E-20</c:v>
                </c:pt>
                <c:pt idx="4">
                  <c:v>1.2743279633770525E-15</c:v>
                </c:pt>
                <c:pt idx="5">
                  <c:v>7.8196784840790645E-13</c:v>
                </c:pt>
                <c:pt idx="6">
                  <c:v>5.369479185973325E-11</c:v>
                </c:pt>
                <c:pt idx="7">
                  <c:v>1.0624500079613063E-9</c:v>
                </c:pt>
                <c:pt idx="8">
                  <c:v>9.7032669065773299E-9</c:v>
                </c:pt>
                <c:pt idx="9">
                  <c:v>5.3086875739370713E-8</c:v>
                </c:pt>
                <c:pt idx="10">
                  <c:v>2.0332431119201294E-7</c:v>
                </c:pt>
                <c:pt idx="11">
                  <c:v>9.990047577719553E-6</c:v>
                </c:pt>
                <c:pt idx="12">
                  <c:v>6.1647720033773261E-5</c:v>
                </c:pt>
                <c:pt idx="13">
                  <c:v>1.7029682084645126E-4</c:v>
                </c:pt>
                <c:pt idx="14">
                  <c:v>3.1881423072953839E-4</c:v>
                </c:pt>
                <c:pt idx="15">
                  <c:v>4.8136755987558075E-4</c:v>
                </c:pt>
                <c:pt idx="16">
                  <c:v>6.3827579829560496E-4</c:v>
                </c:pt>
                <c:pt idx="17">
                  <c:v>7.7846517399039489E-4</c:v>
                </c:pt>
                <c:pt idx="18">
                  <c:v>8.9736810262104031E-4</c:v>
                </c:pt>
                <c:pt idx="19">
                  <c:v>1.0709033391752244E-3</c:v>
                </c:pt>
                <c:pt idx="20">
                  <c:v>1.1722216571047848E-3</c:v>
                </c:pt>
                <c:pt idx="21">
                  <c:v>1.2211852772592712E-3</c:v>
                </c:pt>
                <c:pt idx="22">
                  <c:v>1.2346179117664849E-3</c:v>
                </c:pt>
                <c:pt idx="23">
                  <c:v>1.2248422973749917E-3</c:v>
                </c:pt>
              </c:numCache>
            </c:numRef>
          </c:yVal>
          <c:smooth val="1"/>
          <c:extLst>
            <c:ext xmlns:c16="http://schemas.microsoft.com/office/drawing/2014/chart" uri="{C3380CC4-5D6E-409C-BE32-E72D297353CC}">
              <c16:uniqueId val="{00000035-C626-4706-AA46-86ACD21F93F0}"/>
            </c:ext>
          </c:extLst>
        </c:ser>
        <c:ser>
          <c:idx val="54"/>
          <c:order val="54"/>
          <c:spPr>
            <a:ln w="9525" cap="rnd">
              <a:solidFill>
                <a:schemeClr val="accent1"/>
              </a:solidFill>
              <a:round/>
            </a:ln>
            <a:effectLst/>
          </c:spPr>
          <c:marker>
            <c:symbol val="none"/>
          </c:marker>
          <c:xVal>
            <c:numRef>
              <c:f>Rauscher!$CO$1:$DL$1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Rauscher!$CO$57:$DL$57</c:f>
              <c:numCache>
                <c:formatCode>0E+00</c:formatCode>
                <c:ptCount val="24"/>
                <c:pt idx="0">
                  <c:v>3.4553751581760721E-62</c:v>
                </c:pt>
                <c:pt idx="1">
                  <c:v>7.2829045096961567E-41</c:v>
                </c:pt>
                <c:pt idx="2">
                  <c:v>2.9435380871383614E-30</c:v>
                </c:pt>
                <c:pt idx="3">
                  <c:v>9.9702470536547227E-20</c:v>
                </c:pt>
                <c:pt idx="4">
                  <c:v>1.6154160345991794E-14</c:v>
                </c:pt>
                <c:pt idx="5">
                  <c:v>2.0003745221609375E-11</c:v>
                </c:pt>
                <c:pt idx="6">
                  <c:v>2.1934820016154142E-9</c:v>
                </c:pt>
                <c:pt idx="7">
                  <c:v>6.0633139344513604E-8</c:v>
                </c:pt>
                <c:pt idx="8">
                  <c:v>7.115726668737103E-7</c:v>
                </c:pt>
                <c:pt idx="9">
                  <c:v>4.7313844284135952E-6</c:v>
                </c:pt>
                <c:pt idx="10">
                  <c:v>2.1181182896336079E-5</c:v>
                </c:pt>
                <c:pt idx="11">
                  <c:v>1.6619117236435106E-3</c:v>
                </c:pt>
                <c:pt idx="12">
                  <c:v>1.2959766042397401E-2</c:v>
                </c:pt>
                <c:pt idx="13">
                  <c:v>4.119746854996284E-2</c:v>
                </c:pt>
                <c:pt idx="14">
                  <c:v>8.4694963999814049E-2</c:v>
                </c:pt>
                <c:pt idx="15">
                  <c:v>0.13672144385609686</c:v>
                </c:pt>
                <c:pt idx="16">
                  <c:v>0.19061107921707676</c:v>
                </c:pt>
                <c:pt idx="17">
                  <c:v>0.24172351957444452</c:v>
                </c:pt>
                <c:pt idx="18">
                  <c:v>0.28747647783546271</c:v>
                </c:pt>
                <c:pt idx="19">
                  <c:v>0.35950911762775023</c:v>
                </c:pt>
                <c:pt idx="20">
                  <c:v>0.40690154709977189</c:v>
                </c:pt>
                <c:pt idx="21">
                  <c:v>0.43466145851261273</c:v>
                </c:pt>
                <c:pt idx="22">
                  <c:v>0.44809709202389242</c:v>
                </c:pt>
                <c:pt idx="23">
                  <c:v>0.45153946145581159</c:v>
                </c:pt>
              </c:numCache>
            </c:numRef>
          </c:yVal>
          <c:smooth val="1"/>
          <c:extLst>
            <c:ext xmlns:c16="http://schemas.microsoft.com/office/drawing/2014/chart" uri="{C3380CC4-5D6E-409C-BE32-E72D297353CC}">
              <c16:uniqueId val="{00000036-C626-4706-AA46-86ACD21F93F0}"/>
            </c:ext>
          </c:extLst>
        </c:ser>
        <c:ser>
          <c:idx val="55"/>
          <c:order val="55"/>
          <c:spPr>
            <a:ln w="9525" cap="rnd">
              <a:solidFill>
                <a:schemeClr val="accent2"/>
              </a:solidFill>
              <a:round/>
            </a:ln>
            <a:effectLst/>
          </c:spPr>
          <c:marker>
            <c:symbol val="none"/>
          </c:marker>
          <c:xVal>
            <c:numRef>
              <c:f>Rauscher!$CO$1:$DL$1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Rauscher!$CO$58:$DL$58</c:f>
              <c:numCache>
                <c:formatCode>0E+00</c:formatCode>
                <c:ptCount val="24"/>
                <c:pt idx="0">
                  <c:v>1.0563090998829555E-65</c:v>
                </c:pt>
                <c:pt idx="1">
                  <c:v>3.0902782723902608E-43</c:v>
                </c:pt>
                <c:pt idx="2">
                  <c:v>4.6533017017854127E-32</c:v>
                </c:pt>
                <c:pt idx="3">
                  <c:v>5.8721352608667716E-21</c:v>
                </c:pt>
                <c:pt idx="4">
                  <c:v>1.8364275937715308E-15</c:v>
                </c:pt>
                <c:pt idx="5">
                  <c:v>3.3741183256112332E-12</c:v>
                </c:pt>
                <c:pt idx="6">
                  <c:v>4.8130767286888335E-10</c:v>
                </c:pt>
                <c:pt idx="7">
                  <c:v>1.6054565702513679E-8</c:v>
                </c:pt>
                <c:pt idx="8">
                  <c:v>2.1692400405839012E-7</c:v>
                </c:pt>
                <c:pt idx="9">
                  <c:v>1.6094462322233874E-6</c:v>
                </c:pt>
                <c:pt idx="10">
                  <c:v>7.8653554118533089E-6</c:v>
                </c:pt>
                <c:pt idx="11">
                  <c:v>8.0281561096036088E-4</c:v>
                </c:pt>
                <c:pt idx="12">
                  <c:v>7.1404383977667516E-3</c:v>
                </c:pt>
                <c:pt idx="13">
                  <c:v>2.4562363877783253E-2</c:v>
                </c:pt>
                <c:pt idx="14">
                  <c:v>5.3223712064909813E-2</c:v>
                </c:pt>
                <c:pt idx="15">
                  <c:v>8.9208075164586759E-2</c:v>
                </c:pt>
                <c:pt idx="16">
                  <c:v>0.12792506385799413</c:v>
                </c:pt>
                <c:pt idx="17">
                  <c:v>0.16582361840346674</c:v>
                </c:pt>
                <c:pt idx="18">
                  <c:v>0.20069926164622709</c:v>
                </c:pt>
                <c:pt idx="19">
                  <c:v>0.25767799955776344</c:v>
                </c:pt>
                <c:pt idx="20">
                  <c:v>0.29717806591637191</c:v>
                </c:pt>
                <c:pt idx="21">
                  <c:v>0.32195748672844221</c:v>
                </c:pt>
                <c:pt idx="22">
                  <c:v>0.33556720395933148</c:v>
                </c:pt>
                <c:pt idx="23">
                  <c:v>0.34112306481508692</c:v>
                </c:pt>
              </c:numCache>
            </c:numRef>
          </c:yVal>
          <c:smooth val="1"/>
          <c:extLst>
            <c:ext xmlns:c16="http://schemas.microsoft.com/office/drawing/2014/chart" uri="{C3380CC4-5D6E-409C-BE32-E72D297353CC}">
              <c16:uniqueId val="{00000037-C626-4706-AA46-86ACD21F93F0}"/>
            </c:ext>
          </c:extLst>
        </c:ser>
        <c:ser>
          <c:idx val="56"/>
          <c:order val="56"/>
          <c:spPr>
            <a:ln w="9525" cap="rnd">
              <a:solidFill>
                <a:schemeClr val="accent3"/>
              </a:solidFill>
              <a:round/>
            </a:ln>
            <a:effectLst/>
          </c:spPr>
          <c:marker>
            <c:symbol val="none"/>
          </c:marker>
          <c:xVal>
            <c:numRef>
              <c:f>Rauscher!$CO$1:$DL$1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Rauscher!$CO$59:$DL$59</c:f>
              <c:numCache>
                <c:formatCode>0E+00</c:formatCode>
                <c:ptCount val="24"/>
                <c:pt idx="0">
                  <c:v>0</c:v>
                </c:pt>
                <c:pt idx="1">
                  <c:v>0</c:v>
                </c:pt>
                <c:pt idx="2">
                  <c:v>0</c:v>
                </c:pt>
                <c:pt idx="3">
                  <c:v>0</c:v>
                </c:pt>
                <c:pt idx="4">
                  <c:v>0</c:v>
                </c:pt>
                <c:pt idx="5">
                  <c:v>0</c:v>
                </c:pt>
                <c:pt idx="6">
                  <c:v>0</c:v>
                </c:pt>
                <c:pt idx="7">
                  <c:v>0</c:v>
                </c:pt>
                <c:pt idx="8">
                  <c:v>0</c:v>
                </c:pt>
                <c:pt idx="9">
                  <c:v>0</c:v>
                </c:pt>
                <c:pt idx="10">
                  <c:v>0</c:v>
                </c:pt>
                <c:pt idx="11">
                  <c:v>0</c:v>
                </c:pt>
                <c:pt idx="12">
                  <c:v>0</c:v>
                </c:pt>
                <c:pt idx="13">
                  <c:v>0</c:v>
                </c:pt>
                <c:pt idx="14">
                  <c:v>0</c:v>
                </c:pt>
                <c:pt idx="15">
                  <c:v>0</c:v>
                </c:pt>
                <c:pt idx="16">
                  <c:v>0</c:v>
                </c:pt>
                <c:pt idx="17">
                  <c:v>0</c:v>
                </c:pt>
                <c:pt idx="18">
                  <c:v>0</c:v>
                </c:pt>
                <c:pt idx="19">
                  <c:v>0</c:v>
                </c:pt>
                <c:pt idx="20">
                  <c:v>0</c:v>
                </c:pt>
                <c:pt idx="21">
                  <c:v>0</c:v>
                </c:pt>
                <c:pt idx="22">
                  <c:v>0</c:v>
                </c:pt>
                <c:pt idx="23">
                  <c:v>0</c:v>
                </c:pt>
              </c:numCache>
            </c:numRef>
          </c:yVal>
          <c:smooth val="1"/>
          <c:extLst>
            <c:ext xmlns:c16="http://schemas.microsoft.com/office/drawing/2014/chart" uri="{C3380CC4-5D6E-409C-BE32-E72D297353CC}">
              <c16:uniqueId val="{00000038-C626-4706-AA46-86ACD21F93F0}"/>
            </c:ext>
          </c:extLst>
        </c:ser>
        <c:ser>
          <c:idx val="57"/>
          <c:order val="57"/>
          <c:spPr>
            <a:ln w="9525" cap="rnd">
              <a:solidFill>
                <a:schemeClr val="accent4"/>
              </a:solidFill>
              <a:round/>
            </a:ln>
            <a:effectLst/>
          </c:spPr>
          <c:marker>
            <c:symbol val="none"/>
          </c:marker>
          <c:xVal>
            <c:numRef>
              <c:f>Rauscher!$CO$1:$DL$1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Rauscher!$CO$60:$DL$60</c:f>
              <c:numCache>
                <c:formatCode>0E+00</c:formatCode>
                <c:ptCount val="24"/>
                <c:pt idx="0">
                  <c:v>1.0102698958929316E-27</c:v>
                </c:pt>
                <c:pt idx="1">
                  <c:v>3.5017375868368252E-21</c:v>
                </c:pt>
                <c:pt idx="2">
                  <c:v>5.7394070926064849E-18</c:v>
                </c:pt>
                <c:pt idx="3">
                  <c:v>7.883547318371353E-15</c:v>
                </c:pt>
                <c:pt idx="4">
                  <c:v>2.572227294698582E-13</c:v>
                </c:pt>
                <c:pt idx="5">
                  <c:v>1.9299310082357832E-12</c:v>
                </c:pt>
                <c:pt idx="6">
                  <c:v>7.0334470509085505E-12</c:v>
                </c:pt>
                <c:pt idx="7">
                  <c:v>1.709018755726807E-11</c:v>
                </c:pt>
                <c:pt idx="8">
                  <c:v>3.2378595163679248E-11</c:v>
                </c:pt>
                <c:pt idx="9">
                  <c:v>5.2122893034242446E-11</c:v>
                </c:pt>
                <c:pt idx="10">
                  <c:v>7.5022531199203119E-11</c:v>
                </c:pt>
                <c:pt idx="11">
                  <c:v>1.9563796272842074E-10</c:v>
                </c:pt>
                <c:pt idx="12">
                  <c:v>2.7812765906832871E-10</c:v>
                </c:pt>
                <c:pt idx="13">
                  <c:v>3.1841876470179503E-10</c:v>
                </c:pt>
                <c:pt idx="14">
                  <c:v>3.3136485570562135E-10</c:v>
                </c:pt>
                <c:pt idx="15">
                  <c:v>3.2891677194555659E-10</c:v>
                </c:pt>
                <c:pt idx="16">
                  <c:v>3.1841822534270318E-10</c:v>
                </c:pt>
                <c:pt idx="17">
                  <c:v>3.0406679243959125E-10</c:v>
                </c:pt>
                <c:pt idx="18">
                  <c:v>2.8819911585945351E-10</c:v>
                </c:pt>
                <c:pt idx="19">
                  <c:v>2.5642514266831309E-10</c:v>
                </c:pt>
                <c:pt idx="20">
                  <c:v>2.2758325283348437E-10</c:v>
                </c:pt>
                <c:pt idx="21">
                  <c:v>2.025826693395808E-10</c:v>
                </c:pt>
                <c:pt idx="22">
                  <c:v>1.8122722277786508E-10</c:v>
                </c:pt>
                <c:pt idx="23">
                  <c:v>1.6302985522407687E-10</c:v>
                </c:pt>
              </c:numCache>
            </c:numRef>
          </c:yVal>
          <c:smooth val="1"/>
          <c:extLst>
            <c:ext xmlns:c16="http://schemas.microsoft.com/office/drawing/2014/chart" uri="{C3380CC4-5D6E-409C-BE32-E72D297353CC}">
              <c16:uniqueId val="{00000039-C626-4706-AA46-86ACD21F93F0}"/>
            </c:ext>
          </c:extLst>
        </c:ser>
        <c:ser>
          <c:idx val="58"/>
          <c:order val="58"/>
          <c:spPr>
            <a:ln w="9525" cap="rnd">
              <a:solidFill>
                <a:schemeClr val="accent5"/>
              </a:solidFill>
              <a:round/>
            </a:ln>
            <a:effectLst/>
          </c:spPr>
          <c:marker>
            <c:symbol val="none"/>
          </c:marker>
          <c:xVal>
            <c:numRef>
              <c:f>Rauscher!$CO$1:$DL$1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Rauscher!$CO$61:$DL$61</c:f>
              <c:numCache>
                <c:formatCode>0E+00</c:formatCode>
                <c:ptCount val="24"/>
                <c:pt idx="0">
                  <c:v>3.3693404288035519E-36</c:v>
                </c:pt>
                <c:pt idx="1">
                  <c:v>1.7130921087405791E-25</c:v>
                </c:pt>
                <c:pt idx="2">
                  <c:v>3.4006267334699496E-20</c:v>
                </c:pt>
                <c:pt idx="3">
                  <c:v>5.6572898599328373E-15</c:v>
                </c:pt>
                <c:pt idx="4">
                  <c:v>2.0313909048184385E-12</c:v>
                </c:pt>
                <c:pt idx="5">
                  <c:v>6.4266461832184041E-11</c:v>
                </c:pt>
                <c:pt idx="6">
                  <c:v>6.1129352067354477E-10</c:v>
                </c:pt>
                <c:pt idx="7">
                  <c:v>2.9473224952354025E-9</c:v>
                </c:pt>
                <c:pt idx="8">
                  <c:v>9.3355148991964677E-9</c:v>
                </c:pt>
                <c:pt idx="9">
                  <c:v>2.2413431679106193E-8</c:v>
                </c:pt>
                <c:pt idx="10">
                  <c:v>4.441720331406532E-8</c:v>
                </c:pt>
                <c:pt idx="11">
                  <c:v>3.0230935909339641E-7</c:v>
                </c:pt>
                <c:pt idx="12">
                  <c:v>6.9432391336986455E-7</c:v>
                </c:pt>
                <c:pt idx="13">
                  <c:v>1.0600059058120712E-6</c:v>
                </c:pt>
                <c:pt idx="14">
                  <c:v>1.3364227808310131E-6</c:v>
                </c:pt>
                <c:pt idx="15">
                  <c:v>1.5213995930939633E-6</c:v>
                </c:pt>
                <c:pt idx="16">
                  <c:v>1.6322815919757348E-6</c:v>
                </c:pt>
                <c:pt idx="17">
                  <c:v>1.6884417089007188E-6</c:v>
                </c:pt>
                <c:pt idx="18">
                  <c:v>1.7060260332807283E-6</c:v>
                </c:pt>
                <c:pt idx="19">
                  <c:v>1.6707732450659481E-6</c:v>
                </c:pt>
                <c:pt idx="20">
                  <c:v>1.5880242596593488E-6</c:v>
                </c:pt>
                <c:pt idx="21">
                  <c:v>1.4881238119733866E-6</c:v>
                </c:pt>
                <c:pt idx="22">
                  <c:v>1.3855435107770358E-6</c:v>
                </c:pt>
                <c:pt idx="23">
                  <c:v>1.286920863947813E-6</c:v>
                </c:pt>
              </c:numCache>
            </c:numRef>
          </c:yVal>
          <c:smooth val="1"/>
          <c:extLst>
            <c:ext xmlns:c16="http://schemas.microsoft.com/office/drawing/2014/chart" uri="{C3380CC4-5D6E-409C-BE32-E72D297353CC}">
              <c16:uniqueId val="{0000003A-C626-4706-AA46-86ACD21F93F0}"/>
            </c:ext>
          </c:extLst>
        </c:ser>
        <c:ser>
          <c:idx val="59"/>
          <c:order val="59"/>
          <c:spPr>
            <a:ln w="9525" cap="rnd">
              <a:solidFill>
                <a:schemeClr val="accent6"/>
              </a:solidFill>
              <a:round/>
            </a:ln>
            <a:effectLst/>
          </c:spPr>
          <c:marker>
            <c:symbol val="none"/>
          </c:marker>
          <c:xVal>
            <c:numRef>
              <c:f>Rauscher!$CO$1:$DL$1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Rauscher!$CO$62:$DL$62</c:f>
              <c:numCache>
                <c:formatCode>0E+00</c:formatCode>
                <c:ptCount val="24"/>
                <c:pt idx="0">
                  <c:v>1.0854177971675638E-47</c:v>
                </c:pt>
                <c:pt idx="1">
                  <c:v>5.3879101851205844E-32</c:v>
                </c:pt>
                <c:pt idx="2">
                  <c:v>3.3418918529956523E-24</c:v>
                </c:pt>
                <c:pt idx="3">
                  <c:v>1.737143325164318E-16</c:v>
                </c:pt>
                <c:pt idx="4">
                  <c:v>1.1025990691218306E-12</c:v>
                </c:pt>
                <c:pt idx="5">
                  <c:v>1.9545493785360273E-10</c:v>
                </c:pt>
                <c:pt idx="6">
                  <c:v>5.8650376905615891E-9</c:v>
                </c:pt>
                <c:pt idx="7">
                  <c:v>6.4246250550870483E-8</c:v>
                </c:pt>
                <c:pt idx="8">
                  <c:v>3.7658042366229522E-7</c:v>
                </c:pt>
                <c:pt idx="9">
                  <c:v>1.4592419351896332E-6</c:v>
                </c:pt>
                <c:pt idx="10">
                  <c:v>4.2412096660056703E-6</c:v>
                </c:pt>
                <c:pt idx="11">
                  <c:v>9.106445310114247E-5</c:v>
                </c:pt>
                <c:pt idx="12">
                  <c:v>3.7148287132581409E-4</c:v>
                </c:pt>
                <c:pt idx="13">
                  <c:v>8.0052073073063538E-4</c:v>
                </c:pt>
                <c:pt idx="14">
                  <c:v>1.2699888850324296E-3</c:v>
                </c:pt>
                <c:pt idx="15">
                  <c:v>1.7036452565980091E-3</c:v>
                </c:pt>
                <c:pt idx="16">
                  <c:v>2.0672396324738799E-3</c:v>
                </c:pt>
                <c:pt idx="17">
                  <c:v>2.3532155418573082E-3</c:v>
                </c:pt>
                <c:pt idx="18">
                  <c:v>2.5669960920481467E-3</c:v>
                </c:pt>
                <c:pt idx="19">
                  <c:v>2.8200248895218403E-3</c:v>
                </c:pt>
                <c:pt idx="20">
                  <c:v>2.9095945420906295E-3</c:v>
                </c:pt>
                <c:pt idx="21">
                  <c:v>2.8996417232063005E-3</c:v>
                </c:pt>
                <c:pt idx="22">
                  <c:v>2.8321443906520897E-3</c:v>
                </c:pt>
                <c:pt idx="23">
                  <c:v>2.73324789904593E-3</c:v>
                </c:pt>
              </c:numCache>
            </c:numRef>
          </c:yVal>
          <c:smooth val="1"/>
          <c:extLst>
            <c:ext xmlns:c16="http://schemas.microsoft.com/office/drawing/2014/chart" uri="{C3380CC4-5D6E-409C-BE32-E72D297353CC}">
              <c16:uniqueId val="{0000003B-C626-4706-AA46-86ACD21F93F0}"/>
            </c:ext>
          </c:extLst>
        </c:ser>
        <c:ser>
          <c:idx val="60"/>
          <c:order val="60"/>
          <c:spPr>
            <a:ln w="9525" cap="rnd">
              <a:solidFill>
                <a:schemeClr val="accent1">
                  <a:lumMod val="60000"/>
                </a:schemeClr>
              </a:solidFill>
              <a:round/>
            </a:ln>
            <a:effectLst/>
          </c:spPr>
          <c:marker>
            <c:symbol val="none"/>
          </c:marker>
          <c:xVal>
            <c:numRef>
              <c:f>Rauscher!$CO$1:$DL$1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Rauscher!$CO$63:$DL$63</c:f>
              <c:numCache>
                <c:formatCode>0E+00</c:formatCode>
                <c:ptCount val="24"/>
                <c:pt idx="0">
                  <c:v>3.3311909777922026E-50</c:v>
                </c:pt>
                <c:pt idx="1">
                  <c:v>7.4751740825334485E-34</c:v>
                </c:pt>
                <c:pt idx="2">
                  <c:v>9.8580845825837995E-26</c:v>
                </c:pt>
                <c:pt idx="3">
                  <c:v>1.0895194446589652E-17</c:v>
                </c:pt>
                <c:pt idx="4">
                  <c:v>1.008362177892175E-13</c:v>
                </c:pt>
                <c:pt idx="5">
                  <c:v>2.2414307633911635E-11</c:v>
                </c:pt>
                <c:pt idx="6">
                  <c:v>7.8211267832105357E-10</c:v>
                </c:pt>
                <c:pt idx="7">
                  <c:v>9.5421489016789167E-9</c:v>
                </c:pt>
                <c:pt idx="8">
                  <c:v>6.0639561842980981E-8</c:v>
                </c:pt>
                <c:pt idx="9">
                  <c:v>2.502220332544742E-7</c:v>
                </c:pt>
                <c:pt idx="10">
                  <c:v>7.6476487893809909E-7</c:v>
                </c:pt>
                <c:pt idx="11">
                  <c:v>1.9094439448476283E-5</c:v>
                </c:pt>
                <c:pt idx="12">
                  <c:v>8.3995639683825547E-5</c:v>
                </c:pt>
                <c:pt idx="13">
                  <c:v>1.8938539427134669E-4</c:v>
                </c:pt>
                <c:pt idx="14">
                  <c:v>3.0965477879012638E-4</c:v>
                </c:pt>
                <c:pt idx="15">
                  <c:v>4.2444068992361308E-4</c:v>
                </c:pt>
                <c:pt idx="16">
                  <c:v>5.2341799377237774E-4</c:v>
                </c:pt>
                <c:pt idx="17">
                  <c:v>6.0336417528041779E-4</c:v>
                </c:pt>
                <c:pt idx="18">
                  <c:v>6.6483061316104791E-4</c:v>
                </c:pt>
                <c:pt idx="19">
                  <c:v>7.4146512144383661E-4</c:v>
                </c:pt>
                <c:pt idx="20">
                  <c:v>7.7330398275764342E-4</c:v>
                </c:pt>
                <c:pt idx="21">
                  <c:v>7.7691249291186881E-4</c:v>
                </c:pt>
                <c:pt idx="22">
                  <c:v>7.636127112957494E-4</c:v>
                </c:pt>
                <c:pt idx="23">
                  <c:v>7.4066321427000053E-4</c:v>
                </c:pt>
              </c:numCache>
            </c:numRef>
          </c:yVal>
          <c:smooth val="1"/>
          <c:extLst>
            <c:ext xmlns:c16="http://schemas.microsoft.com/office/drawing/2014/chart" uri="{C3380CC4-5D6E-409C-BE32-E72D297353CC}">
              <c16:uniqueId val="{0000003C-C626-4706-AA46-86ACD21F93F0}"/>
            </c:ext>
          </c:extLst>
        </c:ser>
        <c:ser>
          <c:idx val="61"/>
          <c:order val="61"/>
          <c:spPr>
            <a:ln w="9525" cap="rnd">
              <a:solidFill>
                <a:schemeClr val="accent2">
                  <a:lumMod val="60000"/>
                </a:schemeClr>
              </a:solidFill>
              <a:round/>
            </a:ln>
            <a:effectLst/>
          </c:spPr>
          <c:marker>
            <c:symbol val="none"/>
          </c:marker>
          <c:xVal>
            <c:numRef>
              <c:f>Rauscher!$CO$1:$DL$1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Rauscher!$CO$64:$DL$64</c:f>
              <c:numCache>
                <c:formatCode>0E+00</c:formatCode>
                <c:ptCount val="24"/>
                <c:pt idx="0">
                  <c:v>3.0849325630965486E-55</c:v>
                </c:pt>
                <c:pt idx="1">
                  <c:v>1.9278083636180225E-37</c:v>
                </c:pt>
                <c:pt idx="2">
                  <c:v>1.3416316410703111E-28</c:v>
                </c:pt>
                <c:pt idx="3">
                  <c:v>7.8248125148776702E-20</c:v>
                </c:pt>
                <c:pt idx="4">
                  <c:v>1.6636218052441365E-15</c:v>
                </c:pt>
                <c:pt idx="5">
                  <c:v>6.0909193024032568E-13</c:v>
                </c:pt>
                <c:pt idx="6">
                  <c:v>2.9641930451613818E-11</c:v>
                </c:pt>
                <c:pt idx="7">
                  <c:v>4.5865178759614084E-10</c:v>
                </c:pt>
                <c:pt idx="8">
                  <c:v>3.4833151069008523E-9</c:v>
                </c:pt>
                <c:pt idx="9">
                  <c:v>1.6510571554162237E-8</c:v>
                </c:pt>
                <c:pt idx="10">
                  <c:v>5.6379909487794489E-8</c:v>
                </c:pt>
                <c:pt idx="11">
                  <c:v>1.9632833936060077E-6</c:v>
                </c:pt>
                <c:pt idx="12">
                  <c:v>1.0199353444295749E-5</c:v>
                </c:pt>
                <c:pt idx="13">
                  <c:v>2.5410094173791651E-5</c:v>
                </c:pt>
                <c:pt idx="14">
                  <c:v>4.4405166930295886E-5</c:v>
                </c:pt>
                <c:pt idx="15">
                  <c:v>6.3828212284163188E-5</c:v>
                </c:pt>
                <c:pt idx="16">
                  <c:v>8.1568838640267978E-5</c:v>
                </c:pt>
                <c:pt idx="17">
                  <c:v>9.6670757326421377E-5</c:v>
                </c:pt>
                <c:pt idx="18">
                  <c:v>1.0890769979805908E-4</c:v>
                </c:pt>
                <c:pt idx="19">
                  <c:v>1.2557010783922134E-4</c:v>
                </c:pt>
                <c:pt idx="20">
                  <c:v>1.3411142029004223E-4</c:v>
                </c:pt>
                <c:pt idx="21">
                  <c:v>1.3716003925415968E-4</c:v>
                </c:pt>
                <c:pt idx="22">
                  <c:v>1.3669374116904735E-4</c:v>
                </c:pt>
                <c:pt idx="23">
                  <c:v>1.3406402197911179E-4</c:v>
                </c:pt>
              </c:numCache>
            </c:numRef>
          </c:yVal>
          <c:smooth val="1"/>
          <c:extLst>
            <c:ext xmlns:c16="http://schemas.microsoft.com/office/drawing/2014/chart" uri="{C3380CC4-5D6E-409C-BE32-E72D297353CC}">
              <c16:uniqueId val="{0000003D-C626-4706-AA46-86ACD21F93F0}"/>
            </c:ext>
          </c:extLst>
        </c:ser>
        <c:ser>
          <c:idx val="62"/>
          <c:order val="62"/>
          <c:spPr>
            <a:ln w="9525" cap="rnd">
              <a:solidFill>
                <a:schemeClr val="accent3">
                  <a:lumMod val="60000"/>
                </a:schemeClr>
              </a:solidFill>
              <a:round/>
            </a:ln>
            <a:effectLst/>
          </c:spPr>
          <c:marker>
            <c:symbol val="none"/>
          </c:marker>
          <c:xVal>
            <c:numRef>
              <c:f>Rauscher!$CO$1:$DL$1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Rauscher!$CO$65:$DL$65</c:f>
              <c:numCache>
                <c:formatCode>0E+00</c:formatCode>
                <c:ptCount val="24"/>
                <c:pt idx="0">
                  <c:v>9.9487094490534994E-54</c:v>
                </c:pt>
                <c:pt idx="1">
                  <c:v>7.8412388340284583E-36</c:v>
                </c:pt>
                <c:pt idx="2">
                  <c:v>6.1284971543375804E-27</c:v>
                </c:pt>
                <c:pt idx="3">
                  <c:v>4.0141584543733823E-18</c:v>
                </c:pt>
                <c:pt idx="4">
                  <c:v>9.0443031896995984E-14</c:v>
                </c:pt>
                <c:pt idx="5">
                  <c:v>3.4286512824993219E-11</c:v>
                </c:pt>
                <c:pt idx="6">
                  <c:v>1.7077603648355995E-9</c:v>
                </c:pt>
                <c:pt idx="7">
                  <c:v>2.686603143065727E-8</c:v>
                </c:pt>
                <c:pt idx="8">
                  <c:v>2.0659184673488639E-7</c:v>
                </c:pt>
                <c:pt idx="9">
                  <c:v>9.8874092814447987E-7</c:v>
                </c:pt>
                <c:pt idx="10">
                  <c:v>3.4025519919471373E-6</c:v>
                </c:pt>
                <c:pt idx="11">
                  <c:v>1.2126720384225153E-4</c:v>
                </c:pt>
                <c:pt idx="12">
                  <c:v>6.3734267680859208E-4</c:v>
                </c:pt>
                <c:pt idx="13">
                  <c:v>1.5989343228956035E-3</c:v>
                </c:pt>
                <c:pt idx="14">
                  <c:v>2.8072032151882664E-3</c:v>
                </c:pt>
                <c:pt idx="15">
                  <c:v>4.0484895517007803E-3</c:v>
                </c:pt>
                <c:pt idx="16">
                  <c:v>5.1866222440740658E-3</c:v>
                </c:pt>
                <c:pt idx="17">
                  <c:v>6.1587908820952353E-3</c:v>
                </c:pt>
                <c:pt idx="18">
                  <c:v>6.9491377581659356E-3</c:v>
                </c:pt>
                <c:pt idx="19">
                  <c:v>8.030944050169497E-3</c:v>
                </c:pt>
                <c:pt idx="20">
                  <c:v>8.5914426050357588E-3</c:v>
                </c:pt>
                <c:pt idx="21">
                  <c:v>8.7976753291016032E-3</c:v>
                </c:pt>
                <c:pt idx="22">
                  <c:v>8.7762494485003565E-3</c:v>
                </c:pt>
                <c:pt idx="23">
                  <c:v>8.6140734849269544E-3</c:v>
                </c:pt>
              </c:numCache>
            </c:numRef>
          </c:yVal>
          <c:smooth val="1"/>
          <c:extLst>
            <c:ext xmlns:c16="http://schemas.microsoft.com/office/drawing/2014/chart" uri="{C3380CC4-5D6E-409C-BE32-E72D297353CC}">
              <c16:uniqueId val="{0000003E-C626-4706-AA46-86ACD21F93F0}"/>
            </c:ext>
          </c:extLst>
        </c:ser>
        <c:ser>
          <c:idx val="63"/>
          <c:order val="63"/>
          <c:spPr>
            <a:ln w="9525" cap="rnd">
              <a:solidFill>
                <a:schemeClr val="accent4">
                  <a:lumMod val="60000"/>
                </a:schemeClr>
              </a:solidFill>
              <a:round/>
            </a:ln>
            <a:effectLst/>
          </c:spPr>
          <c:marker>
            <c:symbol val="none"/>
          </c:marker>
          <c:xVal>
            <c:numRef>
              <c:f>Rauscher!$CO$1:$DL$1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Rauscher!$CO$66:$DL$66</c:f>
              <c:numCache>
                <c:formatCode>0E+00</c:formatCode>
                <c:ptCount val="24"/>
                <c:pt idx="0">
                  <c:v>5.8037412196289922E-62</c:v>
                </c:pt>
                <c:pt idx="1">
                  <c:v>9.8973781832823804E-42</c:v>
                </c:pt>
                <c:pt idx="2">
                  <c:v>1.1378540700893213E-31</c:v>
                </c:pt>
                <c:pt idx="3">
                  <c:v>1.0962868021061775E-21</c:v>
                </c:pt>
                <c:pt idx="4">
                  <c:v>9.4733445787471915E-17</c:v>
                </c:pt>
                <c:pt idx="5">
                  <c:v>8.0450855563124083E-14</c:v>
                </c:pt>
                <c:pt idx="6">
                  <c:v>6.8604673112711115E-12</c:v>
                </c:pt>
                <c:pt idx="7">
                  <c:v>1.5846372952555284E-10</c:v>
                </c:pt>
                <c:pt idx="8">
                  <c:v>1.6253212787956226E-9</c:v>
                </c:pt>
                <c:pt idx="9">
                  <c:v>9.7321392234809085E-9</c:v>
                </c:pt>
                <c:pt idx="10">
                  <c:v>4.0065482548425183E-8</c:v>
                </c:pt>
                <c:pt idx="11">
                  <c:v>2.4447158632368221E-6</c:v>
                </c:pt>
                <c:pt idx="12">
                  <c:v>1.6811936321837452E-5</c:v>
                </c:pt>
                <c:pt idx="13">
                  <c:v>4.9559987398979797E-5</c:v>
                </c:pt>
                <c:pt idx="14">
                  <c:v>9.6889853332730554E-5</c:v>
                </c:pt>
                <c:pt idx="15">
                  <c:v>1.5088893237769324E-4</c:v>
                </c:pt>
                <c:pt idx="16">
                  <c:v>2.0477122055036806E-4</c:v>
                </c:pt>
                <c:pt idx="17">
                  <c:v>2.5429610625873737E-4</c:v>
                </c:pt>
                <c:pt idx="18">
                  <c:v>2.9740148630097646E-4</c:v>
                </c:pt>
                <c:pt idx="19">
                  <c:v>3.6268596989285967E-4</c:v>
                </c:pt>
                <c:pt idx="20">
                  <c:v>4.0319042237532823E-4</c:v>
                </c:pt>
                <c:pt idx="21">
                  <c:v>4.2493452056449366E-4</c:v>
                </c:pt>
                <c:pt idx="22">
                  <c:v>4.3350390839601549E-4</c:v>
                </c:pt>
                <c:pt idx="23">
                  <c:v>4.3318819359655333E-4</c:v>
                </c:pt>
              </c:numCache>
            </c:numRef>
          </c:yVal>
          <c:smooth val="1"/>
          <c:extLst>
            <c:ext xmlns:c16="http://schemas.microsoft.com/office/drawing/2014/chart" uri="{C3380CC4-5D6E-409C-BE32-E72D297353CC}">
              <c16:uniqueId val="{0000003F-C626-4706-AA46-86ACD21F93F0}"/>
            </c:ext>
          </c:extLst>
        </c:ser>
        <c:ser>
          <c:idx val="64"/>
          <c:order val="64"/>
          <c:spPr>
            <a:ln w="9525" cap="rnd">
              <a:solidFill>
                <a:schemeClr val="accent5">
                  <a:lumMod val="60000"/>
                </a:schemeClr>
              </a:solidFill>
              <a:round/>
            </a:ln>
            <a:effectLst/>
          </c:spPr>
          <c:marker>
            <c:symbol val="none"/>
          </c:marker>
          <c:xVal>
            <c:numRef>
              <c:f>Rauscher!$CO$1:$DL$1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Rauscher!$CO$67:$DL$67</c:f>
              <c:numCache>
                <c:formatCode>0E+00</c:formatCode>
                <c:ptCount val="24"/>
                <c:pt idx="0">
                  <c:v>3.2655090022809037E-65</c:v>
                </c:pt>
                <c:pt idx="1">
                  <c:v>3.2341385624760813E-43</c:v>
                </c:pt>
                <c:pt idx="2">
                  <c:v>2.8334974806529782E-32</c:v>
                </c:pt>
                <c:pt idx="3">
                  <c:v>2.0804546586884198E-21</c:v>
                </c:pt>
                <c:pt idx="4">
                  <c:v>4.9629089404467156E-16</c:v>
                </c:pt>
                <c:pt idx="5">
                  <c:v>7.7510935977705274E-13</c:v>
                </c:pt>
                <c:pt idx="6">
                  <c:v>9.921688200183292E-11</c:v>
                </c:pt>
                <c:pt idx="7">
                  <c:v>3.0631018316919603E-9</c:v>
                </c:pt>
                <c:pt idx="8">
                  <c:v>3.9054451979904387E-8</c:v>
                </c:pt>
                <c:pt idx="9">
                  <c:v>2.7697428960851092E-7</c:v>
                </c:pt>
                <c:pt idx="10">
                  <c:v>1.3055736477405591E-6</c:v>
                </c:pt>
                <c:pt idx="11">
                  <c:v>1.1958011025919882E-4</c:v>
                </c:pt>
                <c:pt idx="12">
                  <c:v>1.0075070085379359E-3</c:v>
                </c:pt>
                <c:pt idx="13">
                  <c:v>3.3549140251494182E-3</c:v>
                </c:pt>
                <c:pt idx="14">
                  <c:v>7.1139108537762201E-3</c:v>
                </c:pt>
                <c:pt idx="15">
                  <c:v>1.1740522985271345E-2</c:v>
                </c:pt>
                <c:pt idx="16">
                  <c:v>1.6641747540470746E-2</c:v>
                </c:pt>
                <c:pt idx="17">
                  <c:v>2.1378128551124989E-2</c:v>
                </c:pt>
                <c:pt idx="18">
                  <c:v>2.5688164829668084E-2</c:v>
                </c:pt>
                <c:pt idx="19">
                  <c:v>3.2625761450329659E-2</c:v>
                </c:pt>
                <c:pt idx="20">
                  <c:v>3.7337056455862036E-2</c:v>
                </c:pt>
                <c:pt idx="21">
                  <c:v>4.0216276611006539E-2</c:v>
                </c:pt>
                <c:pt idx="22">
                  <c:v>4.1727546036138631E-2</c:v>
                </c:pt>
                <c:pt idx="23">
                  <c:v>4.2265540240923473E-2</c:v>
                </c:pt>
              </c:numCache>
            </c:numRef>
          </c:yVal>
          <c:smooth val="1"/>
          <c:extLst>
            <c:ext xmlns:c16="http://schemas.microsoft.com/office/drawing/2014/chart" uri="{C3380CC4-5D6E-409C-BE32-E72D297353CC}">
              <c16:uniqueId val="{00000040-C626-4706-AA46-86ACD21F93F0}"/>
            </c:ext>
          </c:extLst>
        </c:ser>
        <c:ser>
          <c:idx val="65"/>
          <c:order val="65"/>
          <c:spPr>
            <a:ln w="9525" cap="rnd">
              <a:solidFill>
                <a:schemeClr val="accent6">
                  <a:lumMod val="60000"/>
                </a:schemeClr>
              </a:solidFill>
              <a:round/>
            </a:ln>
            <a:effectLst/>
          </c:spPr>
          <c:marker>
            <c:symbol val="none"/>
          </c:marker>
          <c:xVal>
            <c:numRef>
              <c:f>Rauscher!$CO$1:$DL$1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Rauscher!$CO$68:$DL$68</c:f>
              <c:numCache>
                <c:formatCode>0E+00</c:formatCode>
                <c:ptCount val="24"/>
                <c:pt idx="0">
                  <c:v>5.472464752155867E-68</c:v>
                </c:pt>
                <c:pt idx="1">
                  <c:v>6.1999484353165763E-45</c:v>
                </c:pt>
                <c:pt idx="2">
                  <c:v>1.8371768705134809E-33</c:v>
                </c:pt>
                <c:pt idx="3">
                  <c:v>4.5623130014985272E-22</c:v>
                </c:pt>
                <c:pt idx="4">
                  <c:v>2.0015316893398123E-16</c:v>
                </c:pt>
                <c:pt idx="5">
                  <c:v>4.5055597139230543E-13</c:v>
                </c:pt>
                <c:pt idx="6">
                  <c:v>7.3588691412927633E-11</c:v>
                </c:pt>
                <c:pt idx="7">
                  <c:v>2.7038758844385575E-9</c:v>
                </c:pt>
                <c:pt idx="8">
                  <c:v>3.9282192939328313E-8</c:v>
                </c:pt>
                <c:pt idx="9">
                  <c:v>3.0836460580965663E-7</c:v>
                </c:pt>
                <c:pt idx="10">
                  <c:v>1.576544937773129E-6</c:v>
                </c:pt>
                <c:pt idx="11">
                  <c:v>1.8424837451751016E-4</c:v>
                </c:pt>
                <c:pt idx="12">
                  <c:v>1.7535278176545523E-3</c:v>
                </c:pt>
                <c:pt idx="13">
                  <c:v>6.2819995380151133E-3</c:v>
                </c:pt>
                <c:pt idx="14">
                  <c:v>1.398597897117148E-2</c:v>
                </c:pt>
                <c:pt idx="15">
                  <c:v>2.3899667437032812E-2</c:v>
                </c:pt>
                <c:pt idx="16">
                  <c:v>3.4773092500895816E-2</c:v>
                </c:pt>
                <c:pt idx="17">
                  <c:v>4.5586268985887003E-2</c:v>
                </c:pt>
                <c:pt idx="18">
                  <c:v>5.5674128336311003E-2</c:v>
                </c:pt>
                <c:pt idx="19">
                  <c:v>7.2454435484523461E-2</c:v>
                </c:pt>
                <c:pt idx="20">
                  <c:v>8.4373172315988745E-2</c:v>
                </c:pt>
                <c:pt idx="21">
                  <c:v>9.2073816893180338E-2</c:v>
                </c:pt>
                <c:pt idx="22">
                  <c:v>9.650884580273425E-2</c:v>
                </c:pt>
                <c:pt idx="23">
                  <c:v>9.855046833996596E-2</c:v>
                </c:pt>
              </c:numCache>
            </c:numRef>
          </c:yVal>
          <c:smooth val="1"/>
          <c:extLst>
            <c:ext xmlns:c16="http://schemas.microsoft.com/office/drawing/2014/chart" uri="{C3380CC4-5D6E-409C-BE32-E72D297353CC}">
              <c16:uniqueId val="{00000041-C626-4706-AA46-86ACD21F93F0}"/>
            </c:ext>
          </c:extLst>
        </c:ser>
        <c:ser>
          <c:idx val="66"/>
          <c:order val="66"/>
          <c:spPr>
            <a:ln w="25400" cap="rnd">
              <a:solidFill>
                <a:sysClr val="windowText" lastClr="000000"/>
              </a:solidFill>
              <a:round/>
            </a:ln>
            <a:effectLst/>
          </c:spPr>
          <c:marker>
            <c:symbol val="none"/>
          </c:marker>
          <c:xVal>
            <c:numRef>
              <c:f>Rauscher!$CO$1:$DL$1</c:f>
              <c:numCache>
                <c:formatCode>General</c:formatCode>
                <c:ptCount val="24"/>
                <c:pt idx="0">
                  <c:v>0.1</c:v>
                </c:pt>
                <c:pt idx="1">
                  <c:v>0.15</c:v>
                </c:pt>
                <c:pt idx="2">
                  <c:v>0.2</c:v>
                </c:pt>
                <c:pt idx="3">
                  <c:v>0.3</c:v>
                </c:pt>
                <c:pt idx="4">
                  <c:v>0.4</c:v>
                </c:pt>
                <c:pt idx="5">
                  <c:v>0.5</c:v>
                </c:pt>
                <c:pt idx="6">
                  <c:v>0.6</c:v>
                </c:pt>
                <c:pt idx="7">
                  <c:v>0.7</c:v>
                </c:pt>
                <c:pt idx="8">
                  <c:v>0.8</c:v>
                </c:pt>
                <c:pt idx="9">
                  <c:v>0.9</c:v>
                </c:pt>
                <c:pt idx="10">
                  <c:v>1</c:v>
                </c:pt>
                <c:pt idx="11">
                  <c:v>1.5</c:v>
                </c:pt>
                <c:pt idx="12">
                  <c:v>2</c:v>
                </c:pt>
                <c:pt idx="13">
                  <c:v>2.5</c:v>
                </c:pt>
                <c:pt idx="14">
                  <c:v>3</c:v>
                </c:pt>
                <c:pt idx="15">
                  <c:v>3.5</c:v>
                </c:pt>
                <c:pt idx="16">
                  <c:v>4</c:v>
                </c:pt>
                <c:pt idx="17">
                  <c:v>4.5</c:v>
                </c:pt>
                <c:pt idx="18">
                  <c:v>5</c:v>
                </c:pt>
                <c:pt idx="19">
                  <c:v>6</c:v>
                </c:pt>
                <c:pt idx="20">
                  <c:v>7</c:v>
                </c:pt>
                <c:pt idx="21">
                  <c:v>8</c:v>
                </c:pt>
                <c:pt idx="22">
                  <c:v>9</c:v>
                </c:pt>
                <c:pt idx="23">
                  <c:v>10</c:v>
                </c:pt>
              </c:numCache>
            </c:numRef>
          </c:xVal>
          <c:yVal>
            <c:numRef>
              <c:f>Rauscher!$CO$69:$DL$69</c:f>
              <c:numCache>
                <c:formatCode>0E+00</c:formatCode>
                <c:ptCount val="24"/>
                <c:pt idx="0">
                  <c:v>1.6295912545906977E-21</c:v>
                </c:pt>
                <c:pt idx="1">
                  <c:v>9.4821995108523833E-17</c:v>
                </c:pt>
                <c:pt idx="2">
                  <c:v>2.6500151084194327E-13</c:v>
                </c:pt>
                <c:pt idx="3">
                  <c:v>1.5177122311442155E-9</c:v>
                </c:pt>
                <c:pt idx="4">
                  <c:v>1.5668372798645893E-7</c:v>
                </c:pt>
                <c:pt idx="5">
                  <c:v>4.9928020071564945E-6</c:v>
                </c:pt>
                <c:pt idx="6">
                  <c:v>9.8211718693367933E-5</c:v>
                </c:pt>
                <c:pt idx="7">
                  <c:v>1.008441920300083E-3</c:v>
                </c:pt>
                <c:pt idx="8">
                  <c:v>6.0421619156247079E-3</c:v>
                </c:pt>
                <c:pt idx="9">
                  <c:v>2.4614701280914447E-2</c:v>
                </c:pt>
                <c:pt idx="10">
                  <c:v>7.6087779145208215E-2</c:v>
                </c:pt>
                <c:pt idx="11">
                  <c:v>2.2800253728134767</c:v>
                </c:pt>
                <c:pt idx="12">
                  <c:v>12.27228979274672</c:v>
                </c:pt>
                <c:pt idx="13">
                  <c:v>32.59066137285172</c:v>
                </c:pt>
                <c:pt idx="14">
                  <c:v>60.531548199407219</c:v>
                </c:pt>
                <c:pt idx="15">
                  <c:v>91.691573842342947</c:v>
                </c:pt>
                <c:pt idx="16">
                  <c:v>122.45822350494403</c:v>
                </c:pt>
                <c:pt idx="17">
                  <c:v>150.60860349300947</c:v>
                </c:pt>
                <c:pt idx="18">
                  <c:v>175.07532542820346</c:v>
                </c:pt>
                <c:pt idx="19">
                  <c:v>212.16394433172692</c:v>
                </c:pt>
                <c:pt idx="20">
                  <c:v>235.2625991536882</c:v>
                </c:pt>
                <c:pt idx="21">
                  <c:v>247.74141044683435</c:v>
                </c:pt>
                <c:pt idx="22">
                  <c:v>252.72615137976641</c:v>
                </c:pt>
                <c:pt idx="23">
                  <c:v>252.62857988030302</c:v>
                </c:pt>
              </c:numCache>
            </c:numRef>
          </c:yVal>
          <c:smooth val="1"/>
          <c:extLst>
            <c:ext xmlns:c16="http://schemas.microsoft.com/office/drawing/2014/chart" uri="{C3380CC4-5D6E-409C-BE32-E72D297353CC}">
              <c16:uniqueId val="{00000042-C626-4706-AA46-86ACD21F93F0}"/>
            </c:ext>
          </c:extLst>
        </c:ser>
        <c:dLbls>
          <c:showLegendKey val="0"/>
          <c:showVal val="0"/>
          <c:showCatName val="0"/>
          <c:showSerName val="0"/>
          <c:showPercent val="0"/>
          <c:showBubbleSize val="0"/>
        </c:dLbls>
        <c:axId val="764279072"/>
        <c:axId val="1004934048"/>
      </c:scatterChart>
      <c:valAx>
        <c:axId val="764279072"/>
        <c:scaling>
          <c:orientation val="minMax"/>
          <c:max val="4"/>
        </c:scaling>
        <c:delete val="0"/>
        <c:axPos val="b"/>
        <c:majorGridlines>
          <c:spPr>
            <a:ln w="9525" cap="flat" cmpd="sng" algn="ctr">
              <a:solidFill>
                <a:schemeClr val="bg1">
                  <a:lumMod val="85000"/>
                </a:schemeClr>
              </a:solidFill>
              <a:round/>
            </a:ln>
            <a:effectLst/>
          </c:spPr>
        </c:majorGridlines>
        <c:title>
          <c:tx>
            <c:rich>
              <a:bodyPr rot="0" spcFirstLastPara="1" vertOverflow="ellipsis" vert="horz" wrap="square" anchor="ctr" anchorCtr="1"/>
              <a:lstStyle/>
              <a:p>
                <a:pPr>
                  <a:defRPr sz="1600" b="0" i="0" u="none" strike="noStrike" kern="1200" baseline="0">
                    <a:solidFill>
                      <a:schemeClr val="tx1"/>
                    </a:solidFill>
                    <a:latin typeface="Cambria" panose="02040503050406030204" pitchFamily="18" charset="0"/>
                    <a:ea typeface="Cambria" panose="02040503050406030204" pitchFamily="18" charset="0"/>
                    <a:cs typeface="+mn-cs"/>
                  </a:defRPr>
                </a:pPr>
                <a:r>
                  <a:rPr lang="en-US"/>
                  <a:t>T9 (GK)</a:t>
                </a:r>
              </a:p>
            </c:rich>
          </c:tx>
          <c:overlay val="0"/>
          <c:spPr>
            <a:noFill/>
            <a:ln>
              <a:noFill/>
            </a:ln>
            <a:effectLst/>
          </c:spPr>
          <c:txPr>
            <a:bodyPr rot="0" spcFirstLastPara="1" vertOverflow="ellipsis" vert="horz" wrap="square" anchor="ctr" anchorCtr="1"/>
            <a:lstStyle/>
            <a:p>
              <a:pPr>
                <a:defRPr sz="1600" b="0" i="0" u="none" strike="noStrike" kern="1200" baseline="0">
                  <a:solidFill>
                    <a:schemeClr val="tx1"/>
                  </a:solidFill>
                  <a:latin typeface="Cambria" panose="02040503050406030204" pitchFamily="18" charset="0"/>
                  <a:ea typeface="Cambria" panose="02040503050406030204" pitchFamily="18" charset="0"/>
                  <a:cs typeface="+mn-cs"/>
                </a:defRPr>
              </a:pPr>
              <a:endParaRPr lang="en-US"/>
            </a:p>
          </c:txPr>
        </c:title>
        <c:numFmt formatCode="#,##0" sourceLinked="0"/>
        <c:majorTickMark val="none"/>
        <c:minorTickMark val="none"/>
        <c:tickLblPos val="nextTo"/>
        <c:spPr>
          <a:noFill/>
          <a:ln>
            <a:solidFill>
              <a:schemeClr val="tx2">
                <a:lumMod val="40000"/>
                <a:lumOff val="60000"/>
              </a:schemeClr>
            </a:solidFill>
          </a:ln>
          <a:effectLst/>
        </c:spPr>
        <c:txPr>
          <a:bodyPr rot="-60000000" spcFirstLastPara="1" vertOverflow="ellipsis" vert="horz" wrap="square" anchor="ctr" anchorCtr="1"/>
          <a:lstStyle/>
          <a:p>
            <a:pPr>
              <a:defRPr sz="1600" b="0" i="0" u="none" strike="noStrike" kern="1200" baseline="0">
                <a:solidFill>
                  <a:schemeClr val="tx1"/>
                </a:solidFill>
                <a:latin typeface="Cambria" panose="02040503050406030204" pitchFamily="18" charset="0"/>
                <a:ea typeface="Cambria" panose="02040503050406030204" pitchFamily="18" charset="0"/>
                <a:cs typeface="+mn-cs"/>
              </a:defRPr>
            </a:pPr>
            <a:endParaRPr lang="en-US"/>
          </a:p>
        </c:txPr>
        <c:crossAx val="1004934048"/>
        <c:crossesAt val="1.0000000000000011E-20"/>
        <c:crossBetween val="midCat"/>
        <c:majorUnit val="1"/>
      </c:valAx>
      <c:valAx>
        <c:axId val="1004934048"/>
        <c:scaling>
          <c:logBase val="10"/>
          <c:orientation val="minMax"/>
          <c:min val="1.0000000000000008E-14"/>
        </c:scaling>
        <c:delete val="0"/>
        <c:axPos val="l"/>
        <c:majorGridlines>
          <c:spPr>
            <a:ln w="9525" cap="flat" cmpd="sng" algn="ctr">
              <a:solidFill>
                <a:schemeClr val="tx2">
                  <a:lumMod val="15000"/>
                  <a:lumOff val="85000"/>
                </a:schemeClr>
              </a:solidFill>
              <a:round/>
            </a:ln>
            <a:effectLst/>
          </c:spPr>
        </c:majorGridlines>
        <c:title>
          <c:tx>
            <c:rich>
              <a:bodyPr rot="-5400000" spcFirstLastPara="1" vertOverflow="ellipsis" vert="horz" wrap="square" anchor="ctr" anchorCtr="1"/>
              <a:lstStyle/>
              <a:p>
                <a:pPr>
                  <a:defRPr sz="1550" b="0" i="0" u="none" strike="noStrike" kern="1200" baseline="0">
                    <a:solidFill>
                      <a:schemeClr val="tx1"/>
                    </a:solidFill>
                    <a:latin typeface="Cambria" panose="02040503050406030204" pitchFamily="18" charset="0"/>
                    <a:ea typeface="Cambria" panose="02040503050406030204" pitchFamily="18" charset="0"/>
                    <a:cs typeface="+mn-cs"/>
                  </a:defRPr>
                </a:pPr>
                <a:r>
                  <a:rPr lang="en-US" sz="1550" dirty="0"/>
                  <a:t>Reaction Rate (cm3 s−1 mol−1)</a:t>
                </a:r>
              </a:p>
            </c:rich>
          </c:tx>
          <c:layout>
            <c:manualLayout>
              <c:xMode val="edge"/>
              <c:yMode val="edge"/>
              <c:x val="1.4504483814523185E-2"/>
              <c:y val="0.11416389617964422"/>
            </c:manualLayout>
          </c:layout>
          <c:overlay val="0"/>
          <c:spPr>
            <a:noFill/>
            <a:ln>
              <a:noFill/>
            </a:ln>
            <a:effectLst/>
          </c:spPr>
          <c:txPr>
            <a:bodyPr rot="-5400000" spcFirstLastPara="1" vertOverflow="ellipsis" vert="horz" wrap="square" anchor="ctr" anchorCtr="1"/>
            <a:lstStyle/>
            <a:p>
              <a:pPr>
                <a:defRPr sz="1550" b="0" i="0" u="none" strike="noStrike" kern="1200" baseline="0">
                  <a:solidFill>
                    <a:schemeClr val="tx1"/>
                  </a:solidFill>
                  <a:latin typeface="Cambria" panose="02040503050406030204" pitchFamily="18" charset="0"/>
                  <a:ea typeface="Cambria" panose="02040503050406030204" pitchFamily="18" charset="0"/>
                  <a:cs typeface="+mn-cs"/>
                </a:defRPr>
              </a:pPr>
              <a:endParaRPr lang="en-US"/>
            </a:p>
          </c:txPr>
        </c:title>
        <c:numFmt formatCode="0E+00" sourceLinked="1"/>
        <c:majorTickMark val="none"/>
        <c:minorTickMark val="none"/>
        <c:tickLblPos val="nextTo"/>
        <c:spPr>
          <a:noFill/>
          <a:ln>
            <a:solidFill>
              <a:schemeClr val="tx2">
                <a:lumMod val="40000"/>
                <a:lumOff val="60000"/>
              </a:schemeClr>
            </a:solidFill>
          </a:ln>
          <a:effectLst/>
        </c:spPr>
        <c:txPr>
          <a:bodyPr rot="-60000000" spcFirstLastPara="1" vertOverflow="ellipsis" vert="horz" wrap="square" anchor="ctr" anchorCtr="1"/>
          <a:lstStyle/>
          <a:p>
            <a:pPr>
              <a:defRPr sz="1600" b="0" i="0" u="none" strike="noStrike" kern="1200" baseline="0">
                <a:solidFill>
                  <a:schemeClr val="tx1"/>
                </a:solidFill>
                <a:latin typeface="Cambria" panose="02040503050406030204" pitchFamily="18" charset="0"/>
                <a:ea typeface="Cambria" panose="02040503050406030204" pitchFamily="18" charset="0"/>
                <a:cs typeface="+mn-cs"/>
              </a:defRPr>
            </a:pPr>
            <a:endParaRPr lang="en-US"/>
          </a:p>
        </c:txPr>
        <c:crossAx val="764279072"/>
        <c:crosses val="autoZero"/>
        <c:crossBetween val="midCat"/>
      </c:valAx>
      <c:spPr>
        <a:noFill/>
        <a:ln>
          <a:solidFill>
            <a:schemeClr val="bg1">
              <a:lumMod val="50000"/>
            </a:schemeClr>
          </a:solid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600" b="0">
          <a:solidFill>
            <a:schemeClr val="tx1"/>
          </a:solidFill>
          <a:latin typeface="Cambria" panose="02040503050406030204" pitchFamily="18" charset="0"/>
          <a:ea typeface="Cambria" panose="02040503050406030204" pitchFamily="18" charset="0"/>
        </a:defRPr>
      </a:pPr>
      <a:endParaRPr lang="en-US"/>
    </a:p>
  </c:txPr>
  <c:externalData r:id="rId4">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40">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19050"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valueAxis>
  <cs:wall>
    <cs:lnRef idx="0"/>
    <cs:fillRef idx="0"/>
    <cs:effectRef idx="0"/>
    <cs:fontRef idx="minor">
      <a:schemeClr val="tx1"/>
    </cs:fontRef>
    <cs:spPr>
      <a:noFill/>
      <a:ln>
        <a:noFill/>
      </a:ln>
    </cs:spPr>
  </cs:wall>
</cs:chartStyle>
</file>

<file path=ppt/charts/style10.xml><?xml version="1.0" encoding="utf-8"?>
<cs:chartStyle xmlns:cs="http://schemas.microsoft.com/office/drawing/2012/chartStyle" xmlns:a="http://schemas.openxmlformats.org/drawingml/2006/main" id="242">
  <cs:axisTitle>
    <cs:lnRef idx="0"/>
    <cs:fillRef idx="0"/>
    <cs:effectRef idx="0"/>
    <cs:fontRef idx="minor">
      <a:schemeClr val="tx2"/>
    </cs:fontRef>
    <cs:defRPr sz="900" b="1" kern="1200"/>
  </cs:axisTitle>
  <cs:categoryAxis>
    <cs:lnRef idx="0"/>
    <cs:fillRef idx="0"/>
    <cs:effectRef idx="0"/>
    <cs:fontRef idx="minor">
      <a:schemeClr val="tx2"/>
    </cs:fontRef>
    <cs:spPr>
      <a:ln w="9525" cap="flat" cmpd="sng" algn="ctr">
        <a:solidFill>
          <a:schemeClr val="tx2">
            <a:lumMod val="15000"/>
            <a:lumOff val="85000"/>
          </a:schemeClr>
        </a:solidFill>
        <a:round/>
      </a:ln>
    </cs:spPr>
    <cs:defRPr sz="900" kern="1200"/>
  </cs:categoryAxis>
  <cs:chartArea mods="allowNoFillOverride allowNoLineOverride">
    <cs:lnRef idx="0"/>
    <cs:fillRef idx="0"/>
    <cs:effectRef idx="0"/>
    <cs:fontRef idx="minor">
      <a:schemeClr val="tx2"/>
    </cs:fontRef>
    <cs:spPr>
      <a:solidFill>
        <a:schemeClr val="bg1"/>
      </a:solidFill>
      <a:ln w="9525" cap="flat" cmpd="sng" algn="ctr">
        <a:solidFill>
          <a:schemeClr val="tx2">
            <a:lumMod val="15000"/>
            <a:lumOff val="85000"/>
          </a:schemeClr>
        </a:solidFill>
        <a:round/>
      </a:ln>
    </cs:spPr>
    <cs:defRPr sz="900" kern="1200"/>
  </cs:chartArea>
  <cs:dataLabel>
    <cs:lnRef idx="0"/>
    <cs:fillRef idx="0"/>
    <cs:effectRef idx="0"/>
    <cs:fontRef idx="minor">
      <a:schemeClr val="tx2"/>
    </cs:fontRef>
    <cs:defRPr sz="900" kern="1200"/>
  </cs:dataLabel>
  <cs:dataLabelCallout>
    <cs:lnRef idx="0"/>
    <cs:fillRef idx="0"/>
    <cs:effectRef idx="0"/>
    <cs:fontRef idx="minor">
      <a:schemeClr val="dk2">
        <a:lumMod val="7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3">
      <cs:styleClr val="auto"/>
    </cs:fillRef>
    <cs:effectRef idx="2"/>
    <cs:fontRef idx="minor">
      <a:schemeClr val="tx2"/>
    </cs:fontRef>
  </cs:dataPoint>
  <cs:dataPoint3D>
    <cs:lnRef idx="0"/>
    <cs:fillRef idx="3">
      <cs:styleClr val="auto"/>
    </cs:fillRef>
    <cs:effectRef idx="2"/>
    <cs:fontRef idx="minor">
      <a:schemeClr val="tx2"/>
    </cs:fontRef>
  </cs:dataPoint3D>
  <cs:dataPointLine>
    <cs:lnRef idx="0">
      <cs:styleClr val="auto"/>
    </cs:lnRef>
    <cs:fillRef idx="3"/>
    <cs:effectRef idx="2"/>
    <cs:fontRef idx="minor">
      <a:schemeClr val="tx2"/>
    </cs:fontRef>
    <cs:spPr>
      <a:ln w="9525" cap="rnd">
        <a:solidFill>
          <a:schemeClr val="phClr"/>
        </a:solidFill>
        <a:round/>
      </a:ln>
    </cs:spPr>
  </cs:dataPointLine>
  <cs:dataPointMarker>
    <cs:lnRef idx="0">
      <cs:styleClr val="auto"/>
    </cs:lnRef>
    <cs:fillRef idx="3">
      <cs:styleClr val="auto"/>
    </cs:fillRef>
    <cs:effectRef idx="2"/>
    <cs:fontRef idx="minor">
      <a:schemeClr val="tx2"/>
    </cs:fontRef>
    <cs:spPr>
      <a:ln w="9525">
        <a:solidFill>
          <a:schemeClr val="phClr"/>
        </a:solidFill>
        <a:round/>
      </a:ln>
    </cs:spPr>
  </cs:dataPointMarker>
  <cs:dataPointMarkerLayout symbol="circle" size="5"/>
  <cs:dataPointWireframe>
    <cs:lnRef idx="0">
      <cs:styleClr val="auto"/>
    </cs:lnRef>
    <cs:fillRef idx="3"/>
    <cs:effectRef idx="2"/>
    <cs:fontRef idx="minor">
      <a:schemeClr val="tx2"/>
    </cs:fontRef>
    <cs:spPr>
      <a:ln w="9525" cap="rnd">
        <a:solidFill>
          <a:schemeClr val="phClr"/>
        </a:solidFill>
        <a:round/>
      </a:ln>
    </cs:spPr>
  </cs:dataPointWireframe>
  <cs:dataTable>
    <cs:lnRef idx="0"/>
    <cs:fillRef idx="0"/>
    <cs:effectRef idx="0"/>
    <cs:fontRef idx="minor">
      <a:schemeClr val="tx2"/>
    </cs:fontRef>
    <cs:spPr>
      <a:ln w="9525">
        <a:solidFill>
          <a:schemeClr val="tx2">
            <a:lumMod val="15000"/>
            <a:lumOff val="85000"/>
          </a:schemeClr>
        </a:solidFill>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2"/>
    </cs:fontRef>
    <cs:spPr>
      <a:ln w="9525">
        <a:solidFill>
          <a:schemeClr val="tx2">
            <a:lumMod val="60000"/>
            <a:lumOff val="40000"/>
          </a:schemeClr>
        </a:solidFill>
        <a:prstDash val="dash"/>
      </a:ln>
    </cs:spPr>
  </cs:dropLine>
  <cs:errorBar>
    <cs:lnRef idx="0"/>
    <cs:fillRef idx="0"/>
    <cs:effectRef idx="0"/>
    <cs:fontRef idx="minor">
      <a:schemeClr val="tx2"/>
    </cs:fontRef>
    <cs:spPr>
      <a:ln w="9525">
        <a:solidFill>
          <a:schemeClr val="tx2">
            <a:lumMod val="75000"/>
          </a:schemeClr>
        </a:solidFill>
        <a:round/>
      </a:ln>
    </cs:spPr>
  </cs:errorBar>
  <cs:floor>
    <cs:lnRef idx="0"/>
    <cs:fillRef idx="0"/>
    <cs:effectRef idx="0"/>
    <cs:fontRef idx="minor">
      <a:schemeClr val="tx2"/>
    </cs:fontRef>
  </cs:floor>
  <cs:gridlineMajor>
    <cs:lnRef idx="0"/>
    <cs:fillRef idx="0"/>
    <cs:effectRef idx="0"/>
    <cs:fontRef idx="minor">
      <a:schemeClr val="tx2"/>
    </cs:fontRef>
    <cs:spPr>
      <a:ln w="9525" cap="flat" cmpd="sng" algn="ctr">
        <a:solidFill>
          <a:schemeClr val="tx2">
            <a:lumMod val="15000"/>
            <a:lumOff val="85000"/>
          </a:schemeClr>
        </a:solidFill>
        <a:round/>
      </a:ln>
    </cs:spPr>
  </cs:gridlineMajor>
  <cs:gridlineMinor>
    <cs:lnRef idx="0"/>
    <cs:fillRef idx="0"/>
    <cs:effectRef idx="0"/>
    <cs:fontRef idx="minor">
      <a:schemeClr val="tx2"/>
    </cs:fontRef>
    <cs:spPr>
      <a:ln>
        <a:solidFill>
          <a:schemeClr val="tx2">
            <a:lumMod val="5000"/>
            <a:lumOff val="95000"/>
          </a:schemeClr>
        </a:solidFill>
      </a:ln>
    </cs:spPr>
  </cs:gridlineMinor>
  <cs:hiLoLine>
    <cs:lnRef idx="0"/>
    <cs:fillRef idx="0"/>
    <cs:effectRef idx="0"/>
    <cs:fontRef idx="minor">
      <a:schemeClr val="tx2"/>
    </cs:fontRef>
    <cs:spPr>
      <a:ln w="9525">
        <a:solidFill>
          <a:schemeClr val="tx2">
            <a:lumMod val="60000"/>
            <a:lumOff val="40000"/>
          </a:schemeClr>
        </a:solidFill>
        <a:prstDash val="dash"/>
      </a:ln>
    </cs:spPr>
  </cs:hiLoLine>
  <cs:leaderLine>
    <cs:lnRef idx="0"/>
    <cs:fillRef idx="0"/>
    <cs:effectRef idx="0"/>
    <cs:fontRef idx="minor">
      <a:schemeClr val="tx2"/>
    </cs:fontRef>
    <cs:spPr>
      <a:ln w="9525">
        <a:solidFill>
          <a:schemeClr val="tx2">
            <a:lumMod val="35000"/>
            <a:lumOff val="65000"/>
          </a:schemeClr>
        </a:solidFill>
      </a:ln>
    </cs:spPr>
  </cs:leaderLine>
  <cs:legend>
    <cs:lnRef idx="0"/>
    <cs:fillRef idx="0"/>
    <cs:effectRef idx="0"/>
    <cs:fontRef idx="minor">
      <a:schemeClr val="tx2"/>
    </cs:fontRef>
    <cs:defRPr sz="900" kern="1200"/>
  </cs:legend>
  <cs:plotArea>
    <cs:lnRef idx="0"/>
    <cs:fillRef idx="0"/>
    <cs:effectRef idx="0"/>
    <cs:fontRef idx="minor">
      <a:schemeClr val="tx2"/>
    </cs:fontRef>
  </cs:plotArea>
  <cs:plotArea3D>
    <cs:lnRef idx="0"/>
    <cs:fillRef idx="0"/>
    <cs:effectRef idx="0"/>
    <cs:fontRef idx="minor">
      <a:schemeClr val="tx2"/>
    </cs:fontRef>
  </cs:plotArea3D>
  <cs:seriesAxis>
    <cs:lnRef idx="0"/>
    <cs:fillRef idx="0"/>
    <cs:effectRef idx="0"/>
    <cs:fontRef idx="minor">
      <a:schemeClr val="tx2"/>
    </cs:fontRef>
    <cs:spPr>
      <a:ln w="9525" cap="flat" cmpd="sng" algn="ctr">
        <a:solidFill>
          <a:schemeClr val="tx2">
            <a:lumMod val="15000"/>
            <a:lumOff val="85000"/>
          </a:schemeClr>
        </a:solidFill>
        <a:round/>
      </a:ln>
    </cs:spPr>
    <cs:defRPr sz="900" kern="1200"/>
  </cs:seriesAxis>
  <cs:seriesLine>
    <cs:lnRef idx="0"/>
    <cs:fillRef idx="0"/>
    <cs:effectRef idx="0"/>
    <cs:fontRef idx="minor">
      <a:schemeClr val="tx2"/>
    </cs:fontRef>
    <cs:spPr>
      <a:ln w="9525">
        <a:solidFill>
          <a:schemeClr val="tx2">
            <a:lumMod val="60000"/>
            <a:lumOff val="40000"/>
          </a:schemeClr>
        </a:solidFill>
        <a:prstDash val="dash"/>
      </a:ln>
    </cs:spPr>
  </cs:seriesLine>
  <cs:title>
    <cs:lnRef idx="0"/>
    <cs:fillRef idx="0"/>
    <cs:effectRef idx="0"/>
    <cs:fontRef idx="minor">
      <a:schemeClr val="tx2"/>
    </cs:fontRef>
    <cs:defRPr sz="1600" b="1" kern="1200"/>
  </cs:title>
  <cs:trendline>
    <cs:lnRef idx="0">
      <cs:styleClr val="auto"/>
    </cs:lnRef>
    <cs:fillRef idx="0"/>
    <cs:effectRef idx="0"/>
    <cs:fontRef idx="minor">
      <a:schemeClr val="tx2"/>
    </cs:fontRef>
    <cs:spPr>
      <a:ln w="9525" cap="rnd">
        <a:solidFill>
          <a:schemeClr val="phClr"/>
        </a:solidFill>
      </a:ln>
    </cs:spPr>
  </cs:trendline>
  <cs:trendlineLabel>
    <cs:lnRef idx="0"/>
    <cs:fillRef idx="0"/>
    <cs:effectRef idx="0"/>
    <cs:fontRef idx="minor">
      <a:schemeClr val="tx2"/>
    </cs:fontRef>
    <cs:defRPr sz="900" kern="1200"/>
  </cs:trendlineLabel>
  <cs:upBar>
    <cs:lnRef idx="0"/>
    <cs:fillRef idx="0"/>
    <cs:effectRef idx="0"/>
    <cs:fontRef idx="minor">
      <a:schemeClr val="tx2"/>
    </cs:fontRef>
    <cs:spPr>
      <a:solidFill>
        <a:schemeClr val="lt1"/>
      </a:solidFill>
      <a:ln w="9525">
        <a:solidFill>
          <a:schemeClr val="tx1">
            <a:lumMod val="15000"/>
            <a:lumOff val="85000"/>
          </a:schemeClr>
        </a:solidFill>
      </a:ln>
    </cs:spPr>
  </cs:upBar>
  <cs:valueAxis>
    <cs:lnRef idx="0"/>
    <cs:fillRef idx="0"/>
    <cs:effectRef idx="0"/>
    <cs:fontRef idx="minor">
      <a:schemeClr val="tx2"/>
    </cs:fontRef>
    <cs:spPr>
      <a:ln>
        <a:solidFill>
          <a:schemeClr val="tx2">
            <a:lumMod val="40000"/>
            <a:lumOff val="60000"/>
          </a:schemeClr>
        </a:solidFill>
      </a:ln>
    </cs:spPr>
    <cs:defRPr sz="900" kern="1200"/>
  </cs:valueAxis>
  <cs:wall>
    <cs:lnRef idx="0"/>
    <cs:fillRef idx="0"/>
    <cs:effectRef idx="0"/>
    <cs:fontRef idx="minor">
      <a:schemeClr val="tx2"/>
    </cs:fontRef>
  </cs:wall>
</cs:chartStyle>
</file>

<file path=ppt/charts/style11.xml><?xml version="1.0" encoding="utf-8"?>
<cs:chartStyle xmlns:cs="http://schemas.microsoft.com/office/drawing/2012/chartStyle" xmlns:a="http://schemas.openxmlformats.org/drawingml/2006/main" id="240">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19050"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valueAxis>
  <cs:wall>
    <cs:lnRef idx="0"/>
    <cs:fillRef idx="0"/>
    <cs:effectRef idx="0"/>
    <cs:fontRef idx="minor">
      <a:schemeClr val="tx1"/>
    </cs:fontRef>
    <cs:spPr>
      <a:noFill/>
      <a:ln>
        <a:noFill/>
      </a:ln>
    </cs:spPr>
  </cs:wall>
</cs:chartStyle>
</file>

<file path=ppt/charts/style12.xml><?xml version="1.0" encoding="utf-8"?>
<cs:chartStyle xmlns:cs="http://schemas.microsoft.com/office/drawing/2012/chartStyle" xmlns:a="http://schemas.openxmlformats.org/drawingml/2006/main" id="240">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19050"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240">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19050"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valueAxis>
  <cs:wall>
    <cs:lnRef idx="0"/>
    <cs:fillRef idx="0"/>
    <cs:effectRef idx="0"/>
    <cs:fontRef idx="minor">
      <a:schemeClr val="tx1"/>
    </cs:fontRef>
    <cs:spPr>
      <a:noFill/>
      <a:ln>
        <a:noFill/>
      </a:ln>
    </cs:spPr>
  </cs:wall>
</cs:chartStyle>
</file>

<file path=ppt/charts/style3.xml><?xml version="1.0" encoding="utf-8"?>
<cs:chartStyle xmlns:cs="http://schemas.microsoft.com/office/drawing/2012/chartStyle" xmlns:a="http://schemas.openxmlformats.org/drawingml/2006/main" id="242">
  <cs:axisTitle>
    <cs:lnRef idx="0"/>
    <cs:fillRef idx="0"/>
    <cs:effectRef idx="0"/>
    <cs:fontRef idx="minor">
      <a:schemeClr val="tx2"/>
    </cs:fontRef>
    <cs:defRPr sz="900" b="1" kern="1200"/>
  </cs:axisTitle>
  <cs:categoryAxis>
    <cs:lnRef idx="0"/>
    <cs:fillRef idx="0"/>
    <cs:effectRef idx="0"/>
    <cs:fontRef idx="minor">
      <a:schemeClr val="tx2"/>
    </cs:fontRef>
    <cs:spPr>
      <a:ln w="9525" cap="flat" cmpd="sng" algn="ctr">
        <a:solidFill>
          <a:schemeClr val="tx2">
            <a:lumMod val="15000"/>
            <a:lumOff val="85000"/>
          </a:schemeClr>
        </a:solidFill>
        <a:round/>
      </a:ln>
    </cs:spPr>
    <cs:defRPr sz="900" kern="1200"/>
  </cs:categoryAxis>
  <cs:chartArea mods="allowNoFillOverride allowNoLineOverride">
    <cs:lnRef idx="0"/>
    <cs:fillRef idx="0"/>
    <cs:effectRef idx="0"/>
    <cs:fontRef idx="minor">
      <a:schemeClr val="tx2"/>
    </cs:fontRef>
    <cs:spPr>
      <a:solidFill>
        <a:schemeClr val="bg1"/>
      </a:solidFill>
      <a:ln w="9525" cap="flat" cmpd="sng" algn="ctr">
        <a:solidFill>
          <a:schemeClr val="tx2">
            <a:lumMod val="15000"/>
            <a:lumOff val="85000"/>
          </a:schemeClr>
        </a:solidFill>
        <a:round/>
      </a:ln>
    </cs:spPr>
    <cs:defRPr sz="900" kern="1200"/>
  </cs:chartArea>
  <cs:dataLabel>
    <cs:lnRef idx="0"/>
    <cs:fillRef idx="0"/>
    <cs:effectRef idx="0"/>
    <cs:fontRef idx="minor">
      <a:schemeClr val="tx2"/>
    </cs:fontRef>
    <cs:defRPr sz="900" kern="1200"/>
  </cs:dataLabel>
  <cs:dataLabelCallout>
    <cs:lnRef idx="0"/>
    <cs:fillRef idx="0"/>
    <cs:effectRef idx="0"/>
    <cs:fontRef idx="minor">
      <a:schemeClr val="dk2">
        <a:lumMod val="7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3">
      <cs:styleClr val="auto"/>
    </cs:fillRef>
    <cs:effectRef idx="2"/>
    <cs:fontRef idx="minor">
      <a:schemeClr val="tx2"/>
    </cs:fontRef>
  </cs:dataPoint>
  <cs:dataPoint3D>
    <cs:lnRef idx="0"/>
    <cs:fillRef idx="3">
      <cs:styleClr val="auto"/>
    </cs:fillRef>
    <cs:effectRef idx="2"/>
    <cs:fontRef idx="minor">
      <a:schemeClr val="tx2"/>
    </cs:fontRef>
  </cs:dataPoint3D>
  <cs:dataPointLine>
    <cs:lnRef idx="0">
      <cs:styleClr val="auto"/>
    </cs:lnRef>
    <cs:fillRef idx="3"/>
    <cs:effectRef idx="2"/>
    <cs:fontRef idx="minor">
      <a:schemeClr val="tx2"/>
    </cs:fontRef>
    <cs:spPr>
      <a:ln w="9525" cap="rnd">
        <a:solidFill>
          <a:schemeClr val="phClr"/>
        </a:solidFill>
        <a:round/>
      </a:ln>
    </cs:spPr>
  </cs:dataPointLine>
  <cs:dataPointMarker>
    <cs:lnRef idx="0">
      <cs:styleClr val="auto"/>
    </cs:lnRef>
    <cs:fillRef idx="3">
      <cs:styleClr val="auto"/>
    </cs:fillRef>
    <cs:effectRef idx="2"/>
    <cs:fontRef idx="minor">
      <a:schemeClr val="tx2"/>
    </cs:fontRef>
    <cs:spPr>
      <a:ln w="9525">
        <a:solidFill>
          <a:schemeClr val="phClr"/>
        </a:solidFill>
        <a:round/>
      </a:ln>
    </cs:spPr>
  </cs:dataPointMarker>
  <cs:dataPointMarkerLayout symbol="circle" size="5"/>
  <cs:dataPointWireframe>
    <cs:lnRef idx="0">
      <cs:styleClr val="auto"/>
    </cs:lnRef>
    <cs:fillRef idx="3"/>
    <cs:effectRef idx="2"/>
    <cs:fontRef idx="minor">
      <a:schemeClr val="tx2"/>
    </cs:fontRef>
    <cs:spPr>
      <a:ln w="9525" cap="rnd">
        <a:solidFill>
          <a:schemeClr val="phClr"/>
        </a:solidFill>
        <a:round/>
      </a:ln>
    </cs:spPr>
  </cs:dataPointWireframe>
  <cs:dataTable>
    <cs:lnRef idx="0"/>
    <cs:fillRef idx="0"/>
    <cs:effectRef idx="0"/>
    <cs:fontRef idx="minor">
      <a:schemeClr val="tx2"/>
    </cs:fontRef>
    <cs:spPr>
      <a:ln w="9525">
        <a:solidFill>
          <a:schemeClr val="tx2">
            <a:lumMod val="15000"/>
            <a:lumOff val="85000"/>
          </a:schemeClr>
        </a:solidFill>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2"/>
    </cs:fontRef>
    <cs:spPr>
      <a:ln w="9525">
        <a:solidFill>
          <a:schemeClr val="tx2">
            <a:lumMod val="60000"/>
            <a:lumOff val="40000"/>
          </a:schemeClr>
        </a:solidFill>
        <a:prstDash val="dash"/>
      </a:ln>
    </cs:spPr>
  </cs:dropLine>
  <cs:errorBar>
    <cs:lnRef idx="0"/>
    <cs:fillRef idx="0"/>
    <cs:effectRef idx="0"/>
    <cs:fontRef idx="minor">
      <a:schemeClr val="tx2"/>
    </cs:fontRef>
    <cs:spPr>
      <a:ln w="9525">
        <a:solidFill>
          <a:schemeClr val="tx2">
            <a:lumMod val="75000"/>
          </a:schemeClr>
        </a:solidFill>
        <a:round/>
      </a:ln>
    </cs:spPr>
  </cs:errorBar>
  <cs:floor>
    <cs:lnRef idx="0"/>
    <cs:fillRef idx="0"/>
    <cs:effectRef idx="0"/>
    <cs:fontRef idx="minor">
      <a:schemeClr val="tx2"/>
    </cs:fontRef>
  </cs:floor>
  <cs:gridlineMajor>
    <cs:lnRef idx="0"/>
    <cs:fillRef idx="0"/>
    <cs:effectRef idx="0"/>
    <cs:fontRef idx="minor">
      <a:schemeClr val="tx2"/>
    </cs:fontRef>
    <cs:spPr>
      <a:ln w="9525" cap="flat" cmpd="sng" algn="ctr">
        <a:solidFill>
          <a:schemeClr val="tx2">
            <a:lumMod val="15000"/>
            <a:lumOff val="85000"/>
          </a:schemeClr>
        </a:solidFill>
        <a:round/>
      </a:ln>
    </cs:spPr>
  </cs:gridlineMajor>
  <cs:gridlineMinor>
    <cs:lnRef idx="0"/>
    <cs:fillRef idx="0"/>
    <cs:effectRef idx="0"/>
    <cs:fontRef idx="minor">
      <a:schemeClr val="tx2"/>
    </cs:fontRef>
    <cs:spPr>
      <a:ln>
        <a:solidFill>
          <a:schemeClr val="tx2">
            <a:lumMod val="5000"/>
            <a:lumOff val="95000"/>
          </a:schemeClr>
        </a:solidFill>
      </a:ln>
    </cs:spPr>
  </cs:gridlineMinor>
  <cs:hiLoLine>
    <cs:lnRef idx="0"/>
    <cs:fillRef idx="0"/>
    <cs:effectRef idx="0"/>
    <cs:fontRef idx="minor">
      <a:schemeClr val="tx2"/>
    </cs:fontRef>
    <cs:spPr>
      <a:ln w="9525">
        <a:solidFill>
          <a:schemeClr val="tx2">
            <a:lumMod val="60000"/>
            <a:lumOff val="40000"/>
          </a:schemeClr>
        </a:solidFill>
        <a:prstDash val="dash"/>
      </a:ln>
    </cs:spPr>
  </cs:hiLoLine>
  <cs:leaderLine>
    <cs:lnRef idx="0"/>
    <cs:fillRef idx="0"/>
    <cs:effectRef idx="0"/>
    <cs:fontRef idx="minor">
      <a:schemeClr val="tx2"/>
    </cs:fontRef>
    <cs:spPr>
      <a:ln w="9525">
        <a:solidFill>
          <a:schemeClr val="tx2">
            <a:lumMod val="35000"/>
            <a:lumOff val="65000"/>
          </a:schemeClr>
        </a:solidFill>
      </a:ln>
    </cs:spPr>
  </cs:leaderLine>
  <cs:legend>
    <cs:lnRef idx="0"/>
    <cs:fillRef idx="0"/>
    <cs:effectRef idx="0"/>
    <cs:fontRef idx="minor">
      <a:schemeClr val="tx2"/>
    </cs:fontRef>
    <cs:defRPr sz="900" kern="1200"/>
  </cs:legend>
  <cs:plotArea>
    <cs:lnRef idx="0"/>
    <cs:fillRef idx="0"/>
    <cs:effectRef idx="0"/>
    <cs:fontRef idx="minor">
      <a:schemeClr val="tx2"/>
    </cs:fontRef>
  </cs:plotArea>
  <cs:plotArea3D>
    <cs:lnRef idx="0"/>
    <cs:fillRef idx="0"/>
    <cs:effectRef idx="0"/>
    <cs:fontRef idx="minor">
      <a:schemeClr val="tx2"/>
    </cs:fontRef>
  </cs:plotArea3D>
  <cs:seriesAxis>
    <cs:lnRef idx="0"/>
    <cs:fillRef idx="0"/>
    <cs:effectRef idx="0"/>
    <cs:fontRef idx="minor">
      <a:schemeClr val="tx2"/>
    </cs:fontRef>
    <cs:spPr>
      <a:ln w="9525" cap="flat" cmpd="sng" algn="ctr">
        <a:solidFill>
          <a:schemeClr val="tx2">
            <a:lumMod val="15000"/>
            <a:lumOff val="85000"/>
          </a:schemeClr>
        </a:solidFill>
        <a:round/>
      </a:ln>
    </cs:spPr>
    <cs:defRPr sz="900" kern="1200"/>
  </cs:seriesAxis>
  <cs:seriesLine>
    <cs:lnRef idx="0"/>
    <cs:fillRef idx="0"/>
    <cs:effectRef idx="0"/>
    <cs:fontRef idx="minor">
      <a:schemeClr val="tx2"/>
    </cs:fontRef>
    <cs:spPr>
      <a:ln w="9525">
        <a:solidFill>
          <a:schemeClr val="tx2">
            <a:lumMod val="60000"/>
            <a:lumOff val="40000"/>
          </a:schemeClr>
        </a:solidFill>
        <a:prstDash val="dash"/>
      </a:ln>
    </cs:spPr>
  </cs:seriesLine>
  <cs:title>
    <cs:lnRef idx="0"/>
    <cs:fillRef idx="0"/>
    <cs:effectRef idx="0"/>
    <cs:fontRef idx="minor">
      <a:schemeClr val="tx2"/>
    </cs:fontRef>
    <cs:defRPr sz="1600" b="1" kern="1200"/>
  </cs:title>
  <cs:trendline>
    <cs:lnRef idx="0">
      <cs:styleClr val="auto"/>
    </cs:lnRef>
    <cs:fillRef idx="0"/>
    <cs:effectRef idx="0"/>
    <cs:fontRef idx="minor">
      <a:schemeClr val="tx2"/>
    </cs:fontRef>
    <cs:spPr>
      <a:ln w="9525" cap="rnd">
        <a:solidFill>
          <a:schemeClr val="phClr"/>
        </a:solidFill>
      </a:ln>
    </cs:spPr>
  </cs:trendline>
  <cs:trendlineLabel>
    <cs:lnRef idx="0"/>
    <cs:fillRef idx="0"/>
    <cs:effectRef idx="0"/>
    <cs:fontRef idx="minor">
      <a:schemeClr val="tx2"/>
    </cs:fontRef>
    <cs:defRPr sz="900" kern="1200"/>
  </cs:trendlineLabel>
  <cs:upBar>
    <cs:lnRef idx="0"/>
    <cs:fillRef idx="0"/>
    <cs:effectRef idx="0"/>
    <cs:fontRef idx="minor">
      <a:schemeClr val="tx2"/>
    </cs:fontRef>
    <cs:spPr>
      <a:solidFill>
        <a:schemeClr val="lt1"/>
      </a:solidFill>
      <a:ln w="9525">
        <a:solidFill>
          <a:schemeClr val="tx1">
            <a:lumMod val="15000"/>
            <a:lumOff val="85000"/>
          </a:schemeClr>
        </a:solidFill>
      </a:ln>
    </cs:spPr>
  </cs:upBar>
  <cs:valueAxis>
    <cs:lnRef idx="0"/>
    <cs:fillRef idx="0"/>
    <cs:effectRef idx="0"/>
    <cs:fontRef idx="minor">
      <a:schemeClr val="tx2"/>
    </cs:fontRef>
    <cs:spPr>
      <a:ln>
        <a:solidFill>
          <a:schemeClr val="tx2">
            <a:lumMod val="40000"/>
            <a:lumOff val="60000"/>
          </a:schemeClr>
        </a:solidFill>
      </a:ln>
    </cs:spPr>
    <cs:defRPr sz="900" kern="1200"/>
  </cs:valueAxis>
  <cs:wall>
    <cs:lnRef idx="0"/>
    <cs:fillRef idx="0"/>
    <cs:effectRef idx="0"/>
    <cs:fontRef idx="minor">
      <a:schemeClr val="tx2"/>
    </cs:fontRef>
  </cs:wall>
</cs:chartStyle>
</file>

<file path=ppt/charts/style4.xml><?xml version="1.0" encoding="utf-8"?>
<cs:chartStyle xmlns:cs="http://schemas.microsoft.com/office/drawing/2012/chartStyle" xmlns:a="http://schemas.openxmlformats.org/drawingml/2006/main" id="242">
  <cs:axisTitle>
    <cs:lnRef idx="0"/>
    <cs:fillRef idx="0"/>
    <cs:effectRef idx="0"/>
    <cs:fontRef idx="minor">
      <a:schemeClr val="tx2"/>
    </cs:fontRef>
    <cs:defRPr sz="900" b="1" kern="1200"/>
  </cs:axisTitle>
  <cs:categoryAxis>
    <cs:lnRef idx="0"/>
    <cs:fillRef idx="0"/>
    <cs:effectRef idx="0"/>
    <cs:fontRef idx="minor">
      <a:schemeClr val="tx2"/>
    </cs:fontRef>
    <cs:spPr>
      <a:ln w="9525" cap="flat" cmpd="sng" algn="ctr">
        <a:solidFill>
          <a:schemeClr val="tx2">
            <a:lumMod val="15000"/>
            <a:lumOff val="85000"/>
          </a:schemeClr>
        </a:solidFill>
        <a:round/>
      </a:ln>
    </cs:spPr>
    <cs:defRPr sz="900" kern="1200"/>
  </cs:categoryAxis>
  <cs:chartArea mods="allowNoFillOverride allowNoLineOverride">
    <cs:lnRef idx="0"/>
    <cs:fillRef idx="0"/>
    <cs:effectRef idx="0"/>
    <cs:fontRef idx="minor">
      <a:schemeClr val="tx2"/>
    </cs:fontRef>
    <cs:spPr>
      <a:solidFill>
        <a:schemeClr val="bg1"/>
      </a:solidFill>
      <a:ln w="9525" cap="flat" cmpd="sng" algn="ctr">
        <a:solidFill>
          <a:schemeClr val="tx2">
            <a:lumMod val="15000"/>
            <a:lumOff val="85000"/>
          </a:schemeClr>
        </a:solidFill>
        <a:round/>
      </a:ln>
    </cs:spPr>
    <cs:defRPr sz="900" kern="1200"/>
  </cs:chartArea>
  <cs:dataLabel>
    <cs:lnRef idx="0"/>
    <cs:fillRef idx="0"/>
    <cs:effectRef idx="0"/>
    <cs:fontRef idx="minor">
      <a:schemeClr val="tx2"/>
    </cs:fontRef>
    <cs:defRPr sz="900" kern="1200"/>
  </cs:dataLabel>
  <cs:dataLabelCallout>
    <cs:lnRef idx="0"/>
    <cs:fillRef idx="0"/>
    <cs:effectRef idx="0"/>
    <cs:fontRef idx="minor">
      <a:schemeClr val="dk2">
        <a:lumMod val="7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3">
      <cs:styleClr val="auto"/>
    </cs:fillRef>
    <cs:effectRef idx="2"/>
    <cs:fontRef idx="minor">
      <a:schemeClr val="tx2"/>
    </cs:fontRef>
  </cs:dataPoint>
  <cs:dataPoint3D>
    <cs:lnRef idx="0"/>
    <cs:fillRef idx="3">
      <cs:styleClr val="auto"/>
    </cs:fillRef>
    <cs:effectRef idx="2"/>
    <cs:fontRef idx="minor">
      <a:schemeClr val="tx2"/>
    </cs:fontRef>
  </cs:dataPoint3D>
  <cs:dataPointLine>
    <cs:lnRef idx="0">
      <cs:styleClr val="auto"/>
    </cs:lnRef>
    <cs:fillRef idx="3"/>
    <cs:effectRef idx="2"/>
    <cs:fontRef idx="minor">
      <a:schemeClr val="tx2"/>
    </cs:fontRef>
    <cs:spPr>
      <a:ln w="9525" cap="rnd">
        <a:solidFill>
          <a:schemeClr val="phClr"/>
        </a:solidFill>
        <a:round/>
      </a:ln>
    </cs:spPr>
  </cs:dataPointLine>
  <cs:dataPointMarker>
    <cs:lnRef idx="0">
      <cs:styleClr val="auto"/>
    </cs:lnRef>
    <cs:fillRef idx="3">
      <cs:styleClr val="auto"/>
    </cs:fillRef>
    <cs:effectRef idx="2"/>
    <cs:fontRef idx="minor">
      <a:schemeClr val="tx2"/>
    </cs:fontRef>
    <cs:spPr>
      <a:ln w="9525">
        <a:solidFill>
          <a:schemeClr val="phClr"/>
        </a:solidFill>
        <a:round/>
      </a:ln>
    </cs:spPr>
  </cs:dataPointMarker>
  <cs:dataPointMarkerLayout symbol="circle" size="5"/>
  <cs:dataPointWireframe>
    <cs:lnRef idx="0">
      <cs:styleClr val="auto"/>
    </cs:lnRef>
    <cs:fillRef idx="3"/>
    <cs:effectRef idx="2"/>
    <cs:fontRef idx="minor">
      <a:schemeClr val="tx2"/>
    </cs:fontRef>
    <cs:spPr>
      <a:ln w="9525" cap="rnd">
        <a:solidFill>
          <a:schemeClr val="phClr"/>
        </a:solidFill>
        <a:round/>
      </a:ln>
    </cs:spPr>
  </cs:dataPointWireframe>
  <cs:dataTable>
    <cs:lnRef idx="0"/>
    <cs:fillRef idx="0"/>
    <cs:effectRef idx="0"/>
    <cs:fontRef idx="minor">
      <a:schemeClr val="tx2"/>
    </cs:fontRef>
    <cs:spPr>
      <a:ln w="9525">
        <a:solidFill>
          <a:schemeClr val="tx2">
            <a:lumMod val="15000"/>
            <a:lumOff val="85000"/>
          </a:schemeClr>
        </a:solidFill>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2"/>
    </cs:fontRef>
    <cs:spPr>
      <a:ln w="9525">
        <a:solidFill>
          <a:schemeClr val="tx2">
            <a:lumMod val="60000"/>
            <a:lumOff val="40000"/>
          </a:schemeClr>
        </a:solidFill>
        <a:prstDash val="dash"/>
      </a:ln>
    </cs:spPr>
  </cs:dropLine>
  <cs:errorBar>
    <cs:lnRef idx="0"/>
    <cs:fillRef idx="0"/>
    <cs:effectRef idx="0"/>
    <cs:fontRef idx="minor">
      <a:schemeClr val="tx2"/>
    </cs:fontRef>
    <cs:spPr>
      <a:ln w="9525">
        <a:solidFill>
          <a:schemeClr val="tx2">
            <a:lumMod val="75000"/>
          </a:schemeClr>
        </a:solidFill>
        <a:round/>
      </a:ln>
    </cs:spPr>
  </cs:errorBar>
  <cs:floor>
    <cs:lnRef idx="0"/>
    <cs:fillRef idx="0"/>
    <cs:effectRef idx="0"/>
    <cs:fontRef idx="minor">
      <a:schemeClr val="tx2"/>
    </cs:fontRef>
  </cs:floor>
  <cs:gridlineMajor>
    <cs:lnRef idx="0"/>
    <cs:fillRef idx="0"/>
    <cs:effectRef idx="0"/>
    <cs:fontRef idx="minor">
      <a:schemeClr val="tx2"/>
    </cs:fontRef>
    <cs:spPr>
      <a:ln w="9525" cap="flat" cmpd="sng" algn="ctr">
        <a:solidFill>
          <a:schemeClr val="tx2">
            <a:lumMod val="15000"/>
            <a:lumOff val="85000"/>
          </a:schemeClr>
        </a:solidFill>
        <a:round/>
      </a:ln>
    </cs:spPr>
  </cs:gridlineMajor>
  <cs:gridlineMinor>
    <cs:lnRef idx="0"/>
    <cs:fillRef idx="0"/>
    <cs:effectRef idx="0"/>
    <cs:fontRef idx="minor">
      <a:schemeClr val="tx2"/>
    </cs:fontRef>
    <cs:spPr>
      <a:ln>
        <a:solidFill>
          <a:schemeClr val="tx2">
            <a:lumMod val="5000"/>
            <a:lumOff val="95000"/>
          </a:schemeClr>
        </a:solidFill>
      </a:ln>
    </cs:spPr>
  </cs:gridlineMinor>
  <cs:hiLoLine>
    <cs:lnRef idx="0"/>
    <cs:fillRef idx="0"/>
    <cs:effectRef idx="0"/>
    <cs:fontRef idx="minor">
      <a:schemeClr val="tx2"/>
    </cs:fontRef>
    <cs:spPr>
      <a:ln w="9525">
        <a:solidFill>
          <a:schemeClr val="tx2">
            <a:lumMod val="60000"/>
            <a:lumOff val="40000"/>
          </a:schemeClr>
        </a:solidFill>
        <a:prstDash val="dash"/>
      </a:ln>
    </cs:spPr>
  </cs:hiLoLine>
  <cs:leaderLine>
    <cs:lnRef idx="0"/>
    <cs:fillRef idx="0"/>
    <cs:effectRef idx="0"/>
    <cs:fontRef idx="minor">
      <a:schemeClr val="tx2"/>
    </cs:fontRef>
    <cs:spPr>
      <a:ln w="9525">
        <a:solidFill>
          <a:schemeClr val="tx2">
            <a:lumMod val="35000"/>
            <a:lumOff val="65000"/>
          </a:schemeClr>
        </a:solidFill>
      </a:ln>
    </cs:spPr>
  </cs:leaderLine>
  <cs:legend>
    <cs:lnRef idx="0"/>
    <cs:fillRef idx="0"/>
    <cs:effectRef idx="0"/>
    <cs:fontRef idx="minor">
      <a:schemeClr val="tx2"/>
    </cs:fontRef>
    <cs:defRPr sz="900" kern="1200"/>
  </cs:legend>
  <cs:plotArea>
    <cs:lnRef idx="0"/>
    <cs:fillRef idx="0"/>
    <cs:effectRef idx="0"/>
    <cs:fontRef idx="minor">
      <a:schemeClr val="tx2"/>
    </cs:fontRef>
  </cs:plotArea>
  <cs:plotArea3D>
    <cs:lnRef idx="0"/>
    <cs:fillRef idx="0"/>
    <cs:effectRef idx="0"/>
    <cs:fontRef idx="minor">
      <a:schemeClr val="tx2"/>
    </cs:fontRef>
  </cs:plotArea3D>
  <cs:seriesAxis>
    <cs:lnRef idx="0"/>
    <cs:fillRef idx="0"/>
    <cs:effectRef idx="0"/>
    <cs:fontRef idx="minor">
      <a:schemeClr val="tx2"/>
    </cs:fontRef>
    <cs:spPr>
      <a:ln w="9525" cap="flat" cmpd="sng" algn="ctr">
        <a:solidFill>
          <a:schemeClr val="tx2">
            <a:lumMod val="15000"/>
            <a:lumOff val="85000"/>
          </a:schemeClr>
        </a:solidFill>
        <a:round/>
      </a:ln>
    </cs:spPr>
    <cs:defRPr sz="900" kern="1200"/>
  </cs:seriesAxis>
  <cs:seriesLine>
    <cs:lnRef idx="0"/>
    <cs:fillRef idx="0"/>
    <cs:effectRef idx="0"/>
    <cs:fontRef idx="minor">
      <a:schemeClr val="tx2"/>
    </cs:fontRef>
    <cs:spPr>
      <a:ln w="9525">
        <a:solidFill>
          <a:schemeClr val="tx2">
            <a:lumMod val="60000"/>
            <a:lumOff val="40000"/>
          </a:schemeClr>
        </a:solidFill>
        <a:prstDash val="dash"/>
      </a:ln>
    </cs:spPr>
  </cs:seriesLine>
  <cs:title>
    <cs:lnRef idx="0"/>
    <cs:fillRef idx="0"/>
    <cs:effectRef idx="0"/>
    <cs:fontRef idx="minor">
      <a:schemeClr val="tx2"/>
    </cs:fontRef>
    <cs:defRPr sz="1600" b="1" kern="1200"/>
  </cs:title>
  <cs:trendline>
    <cs:lnRef idx="0">
      <cs:styleClr val="auto"/>
    </cs:lnRef>
    <cs:fillRef idx="0"/>
    <cs:effectRef idx="0"/>
    <cs:fontRef idx="minor">
      <a:schemeClr val="tx2"/>
    </cs:fontRef>
    <cs:spPr>
      <a:ln w="9525" cap="rnd">
        <a:solidFill>
          <a:schemeClr val="phClr"/>
        </a:solidFill>
      </a:ln>
    </cs:spPr>
  </cs:trendline>
  <cs:trendlineLabel>
    <cs:lnRef idx="0"/>
    <cs:fillRef idx="0"/>
    <cs:effectRef idx="0"/>
    <cs:fontRef idx="minor">
      <a:schemeClr val="tx2"/>
    </cs:fontRef>
    <cs:defRPr sz="900" kern="1200"/>
  </cs:trendlineLabel>
  <cs:upBar>
    <cs:lnRef idx="0"/>
    <cs:fillRef idx="0"/>
    <cs:effectRef idx="0"/>
    <cs:fontRef idx="minor">
      <a:schemeClr val="tx2"/>
    </cs:fontRef>
    <cs:spPr>
      <a:solidFill>
        <a:schemeClr val="lt1"/>
      </a:solidFill>
      <a:ln w="9525">
        <a:solidFill>
          <a:schemeClr val="tx1">
            <a:lumMod val="15000"/>
            <a:lumOff val="85000"/>
          </a:schemeClr>
        </a:solidFill>
      </a:ln>
    </cs:spPr>
  </cs:upBar>
  <cs:valueAxis>
    <cs:lnRef idx="0"/>
    <cs:fillRef idx="0"/>
    <cs:effectRef idx="0"/>
    <cs:fontRef idx="minor">
      <a:schemeClr val="tx2"/>
    </cs:fontRef>
    <cs:spPr>
      <a:ln>
        <a:solidFill>
          <a:schemeClr val="tx2">
            <a:lumMod val="40000"/>
            <a:lumOff val="60000"/>
          </a:schemeClr>
        </a:solidFill>
      </a:ln>
    </cs:spPr>
    <cs:defRPr sz="900" kern="1200"/>
  </cs:valueAxis>
  <cs:wall>
    <cs:lnRef idx="0"/>
    <cs:fillRef idx="0"/>
    <cs:effectRef idx="0"/>
    <cs:fontRef idx="minor">
      <a:schemeClr val="tx2"/>
    </cs:fontRef>
  </cs:wall>
</cs:chartStyle>
</file>

<file path=ppt/charts/style5.xml><?xml version="1.0" encoding="utf-8"?>
<cs:chartStyle xmlns:cs="http://schemas.microsoft.com/office/drawing/2012/chartStyle" xmlns:a="http://schemas.openxmlformats.org/drawingml/2006/main" id="242">
  <cs:axisTitle>
    <cs:lnRef idx="0"/>
    <cs:fillRef idx="0"/>
    <cs:effectRef idx="0"/>
    <cs:fontRef idx="minor">
      <a:schemeClr val="tx2"/>
    </cs:fontRef>
    <cs:defRPr sz="900" b="1" kern="1200"/>
  </cs:axisTitle>
  <cs:categoryAxis>
    <cs:lnRef idx="0"/>
    <cs:fillRef idx="0"/>
    <cs:effectRef idx="0"/>
    <cs:fontRef idx="minor">
      <a:schemeClr val="tx2"/>
    </cs:fontRef>
    <cs:spPr>
      <a:ln w="9525" cap="flat" cmpd="sng" algn="ctr">
        <a:solidFill>
          <a:schemeClr val="tx2">
            <a:lumMod val="15000"/>
            <a:lumOff val="85000"/>
          </a:schemeClr>
        </a:solidFill>
        <a:round/>
      </a:ln>
    </cs:spPr>
    <cs:defRPr sz="900" kern="1200"/>
  </cs:categoryAxis>
  <cs:chartArea mods="allowNoFillOverride allowNoLineOverride">
    <cs:lnRef idx="0"/>
    <cs:fillRef idx="0"/>
    <cs:effectRef idx="0"/>
    <cs:fontRef idx="minor">
      <a:schemeClr val="tx2"/>
    </cs:fontRef>
    <cs:spPr>
      <a:solidFill>
        <a:schemeClr val="bg1"/>
      </a:solidFill>
      <a:ln w="9525" cap="flat" cmpd="sng" algn="ctr">
        <a:solidFill>
          <a:schemeClr val="tx2">
            <a:lumMod val="15000"/>
            <a:lumOff val="85000"/>
          </a:schemeClr>
        </a:solidFill>
        <a:round/>
      </a:ln>
    </cs:spPr>
    <cs:defRPr sz="900" kern="1200"/>
  </cs:chartArea>
  <cs:dataLabel>
    <cs:lnRef idx="0"/>
    <cs:fillRef idx="0"/>
    <cs:effectRef idx="0"/>
    <cs:fontRef idx="minor">
      <a:schemeClr val="tx2"/>
    </cs:fontRef>
    <cs:defRPr sz="900" kern="1200"/>
  </cs:dataLabel>
  <cs:dataLabelCallout>
    <cs:lnRef idx="0"/>
    <cs:fillRef idx="0"/>
    <cs:effectRef idx="0"/>
    <cs:fontRef idx="minor">
      <a:schemeClr val="dk2">
        <a:lumMod val="7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3">
      <cs:styleClr val="auto"/>
    </cs:fillRef>
    <cs:effectRef idx="2"/>
    <cs:fontRef idx="minor">
      <a:schemeClr val="tx2"/>
    </cs:fontRef>
  </cs:dataPoint>
  <cs:dataPoint3D>
    <cs:lnRef idx="0"/>
    <cs:fillRef idx="3">
      <cs:styleClr val="auto"/>
    </cs:fillRef>
    <cs:effectRef idx="2"/>
    <cs:fontRef idx="minor">
      <a:schemeClr val="tx2"/>
    </cs:fontRef>
  </cs:dataPoint3D>
  <cs:dataPointLine>
    <cs:lnRef idx="0">
      <cs:styleClr val="auto"/>
    </cs:lnRef>
    <cs:fillRef idx="3"/>
    <cs:effectRef idx="2"/>
    <cs:fontRef idx="minor">
      <a:schemeClr val="tx2"/>
    </cs:fontRef>
    <cs:spPr>
      <a:ln w="9525" cap="rnd">
        <a:solidFill>
          <a:schemeClr val="phClr"/>
        </a:solidFill>
        <a:round/>
      </a:ln>
    </cs:spPr>
  </cs:dataPointLine>
  <cs:dataPointMarker>
    <cs:lnRef idx="0">
      <cs:styleClr val="auto"/>
    </cs:lnRef>
    <cs:fillRef idx="3">
      <cs:styleClr val="auto"/>
    </cs:fillRef>
    <cs:effectRef idx="2"/>
    <cs:fontRef idx="minor">
      <a:schemeClr val="tx2"/>
    </cs:fontRef>
    <cs:spPr>
      <a:ln w="9525">
        <a:solidFill>
          <a:schemeClr val="phClr"/>
        </a:solidFill>
        <a:round/>
      </a:ln>
    </cs:spPr>
  </cs:dataPointMarker>
  <cs:dataPointMarkerLayout symbol="circle" size="5"/>
  <cs:dataPointWireframe>
    <cs:lnRef idx="0">
      <cs:styleClr val="auto"/>
    </cs:lnRef>
    <cs:fillRef idx="3"/>
    <cs:effectRef idx="2"/>
    <cs:fontRef idx="minor">
      <a:schemeClr val="tx2"/>
    </cs:fontRef>
    <cs:spPr>
      <a:ln w="9525" cap="rnd">
        <a:solidFill>
          <a:schemeClr val="phClr"/>
        </a:solidFill>
        <a:round/>
      </a:ln>
    </cs:spPr>
  </cs:dataPointWireframe>
  <cs:dataTable>
    <cs:lnRef idx="0"/>
    <cs:fillRef idx="0"/>
    <cs:effectRef idx="0"/>
    <cs:fontRef idx="minor">
      <a:schemeClr val="tx2"/>
    </cs:fontRef>
    <cs:spPr>
      <a:ln w="9525">
        <a:solidFill>
          <a:schemeClr val="tx2">
            <a:lumMod val="15000"/>
            <a:lumOff val="85000"/>
          </a:schemeClr>
        </a:solidFill>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2"/>
    </cs:fontRef>
    <cs:spPr>
      <a:ln w="9525">
        <a:solidFill>
          <a:schemeClr val="tx2">
            <a:lumMod val="60000"/>
            <a:lumOff val="40000"/>
          </a:schemeClr>
        </a:solidFill>
        <a:prstDash val="dash"/>
      </a:ln>
    </cs:spPr>
  </cs:dropLine>
  <cs:errorBar>
    <cs:lnRef idx="0"/>
    <cs:fillRef idx="0"/>
    <cs:effectRef idx="0"/>
    <cs:fontRef idx="minor">
      <a:schemeClr val="tx2"/>
    </cs:fontRef>
    <cs:spPr>
      <a:ln w="9525">
        <a:solidFill>
          <a:schemeClr val="tx2">
            <a:lumMod val="75000"/>
          </a:schemeClr>
        </a:solidFill>
        <a:round/>
      </a:ln>
    </cs:spPr>
  </cs:errorBar>
  <cs:floor>
    <cs:lnRef idx="0"/>
    <cs:fillRef idx="0"/>
    <cs:effectRef idx="0"/>
    <cs:fontRef idx="minor">
      <a:schemeClr val="tx2"/>
    </cs:fontRef>
  </cs:floor>
  <cs:gridlineMajor>
    <cs:lnRef idx="0"/>
    <cs:fillRef idx="0"/>
    <cs:effectRef idx="0"/>
    <cs:fontRef idx="minor">
      <a:schemeClr val="tx2"/>
    </cs:fontRef>
    <cs:spPr>
      <a:ln w="9525" cap="flat" cmpd="sng" algn="ctr">
        <a:solidFill>
          <a:schemeClr val="tx2">
            <a:lumMod val="15000"/>
            <a:lumOff val="85000"/>
          </a:schemeClr>
        </a:solidFill>
        <a:round/>
      </a:ln>
    </cs:spPr>
  </cs:gridlineMajor>
  <cs:gridlineMinor>
    <cs:lnRef idx="0"/>
    <cs:fillRef idx="0"/>
    <cs:effectRef idx="0"/>
    <cs:fontRef idx="minor">
      <a:schemeClr val="tx2"/>
    </cs:fontRef>
    <cs:spPr>
      <a:ln>
        <a:solidFill>
          <a:schemeClr val="tx2">
            <a:lumMod val="5000"/>
            <a:lumOff val="95000"/>
          </a:schemeClr>
        </a:solidFill>
      </a:ln>
    </cs:spPr>
  </cs:gridlineMinor>
  <cs:hiLoLine>
    <cs:lnRef idx="0"/>
    <cs:fillRef idx="0"/>
    <cs:effectRef idx="0"/>
    <cs:fontRef idx="minor">
      <a:schemeClr val="tx2"/>
    </cs:fontRef>
    <cs:spPr>
      <a:ln w="9525">
        <a:solidFill>
          <a:schemeClr val="tx2">
            <a:lumMod val="60000"/>
            <a:lumOff val="40000"/>
          </a:schemeClr>
        </a:solidFill>
        <a:prstDash val="dash"/>
      </a:ln>
    </cs:spPr>
  </cs:hiLoLine>
  <cs:leaderLine>
    <cs:lnRef idx="0"/>
    <cs:fillRef idx="0"/>
    <cs:effectRef idx="0"/>
    <cs:fontRef idx="minor">
      <a:schemeClr val="tx2"/>
    </cs:fontRef>
    <cs:spPr>
      <a:ln w="9525">
        <a:solidFill>
          <a:schemeClr val="tx2">
            <a:lumMod val="35000"/>
            <a:lumOff val="65000"/>
          </a:schemeClr>
        </a:solidFill>
      </a:ln>
    </cs:spPr>
  </cs:leaderLine>
  <cs:legend>
    <cs:lnRef idx="0"/>
    <cs:fillRef idx="0"/>
    <cs:effectRef idx="0"/>
    <cs:fontRef idx="minor">
      <a:schemeClr val="tx2"/>
    </cs:fontRef>
    <cs:defRPr sz="900" kern="1200"/>
  </cs:legend>
  <cs:plotArea>
    <cs:lnRef idx="0"/>
    <cs:fillRef idx="0"/>
    <cs:effectRef idx="0"/>
    <cs:fontRef idx="minor">
      <a:schemeClr val="tx2"/>
    </cs:fontRef>
  </cs:plotArea>
  <cs:plotArea3D>
    <cs:lnRef idx="0"/>
    <cs:fillRef idx="0"/>
    <cs:effectRef idx="0"/>
    <cs:fontRef idx="minor">
      <a:schemeClr val="tx2"/>
    </cs:fontRef>
  </cs:plotArea3D>
  <cs:seriesAxis>
    <cs:lnRef idx="0"/>
    <cs:fillRef idx="0"/>
    <cs:effectRef idx="0"/>
    <cs:fontRef idx="minor">
      <a:schemeClr val="tx2"/>
    </cs:fontRef>
    <cs:spPr>
      <a:ln w="9525" cap="flat" cmpd="sng" algn="ctr">
        <a:solidFill>
          <a:schemeClr val="tx2">
            <a:lumMod val="15000"/>
            <a:lumOff val="85000"/>
          </a:schemeClr>
        </a:solidFill>
        <a:round/>
      </a:ln>
    </cs:spPr>
    <cs:defRPr sz="900" kern="1200"/>
  </cs:seriesAxis>
  <cs:seriesLine>
    <cs:lnRef idx="0"/>
    <cs:fillRef idx="0"/>
    <cs:effectRef idx="0"/>
    <cs:fontRef idx="minor">
      <a:schemeClr val="tx2"/>
    </cs:fontRef>
    <cs:spPr>
      <a:ln w="9525">
        <a:solidFill>
          <a:schemeClr val="tx2">
            <a:lumMod val="60000"/>
            <a:lumOff val="40000"/>
          </a:schemeClr>
        </a:solidFill>
        <a:prstDash val="dash"/>
      </a:ln>
    </cs:spPr>
  </cs:seriesLine>
  <cs:title>
    <cs:lnRef idx="0"/>
    <cs:fillRef idx="0"/>
    <cs:effectRef idx="0"/>
    <cs:fontRef idx="minor">
      <a:schemeClr val="tx2"/>
    </cs:fontRef>
    <cs:defRPr sz="1600" b="1" kern="1200"/>
  </cs:title>
  <cs:trendline>
    <cs:lnRef idx="0">
      <cs:styleClr val="auto"/>
    </cs:lnRef>
    <cs:fillRef idx="0"/>
    <cs:effectRef idx="0"/>
    <cs:fontRef idx="minor">
      <a:schemeClr val="tx2"/>
    </cs:fontRef>
    <cs:spPr>
      <a:ln w="9525" cap="rnd">
        <a:solidFill>
          <a:schemeClr val="phClr"/>
        </a:solidFill>
      </a:ln>
    </cs:spPr>
  </cs:trendline>
  <cs:trendlineLabel>
    <cs:lnRef idx="0"/>
    <cs:fillRef idx="0"/>
    <cs:effectRef idx="0"/>
    <cs:fontRef idx="minor">
      <a:schemeClr val="tx2"/>
    </cs:fontRef>
    <cs:defRPr sz="900" kern="1200"/>
  </cs:trendlineLabel>
  <cs:upBar>
    <cs:lnRef idx="0"/>
    <cs:fillRef idx="0"/>
    <cs:effectRef idx="0"/>
    <cs:fontRef idx="minor">
      <a:schemeClr val="tx2"/>
    </cs:fontRef>
    <cs:spPr>
      <a:solidFill>
        <a:schemeClr val="lt1"/>
      </a:solidFill>
      <a:ln w="9525">
        <a:solidFill>
          <a:schemeClr val="tx1">
            <a:lumMod val="15000"/>
            <a:lumOff val="85000"/>
          </a:schemeClr>
        </a:solidFill>
      </a:ln>
    </cs:spPr>
  </cs:upBar>
  <cs:valueAxis>
    <cs:lnRef idx="0"/>
    <cs:fillRef idx="0"/>
    <cs:effectRef idx="0"/>
    <cs:fontRef idx="minor">
      <a:schemeClr val="tx2"/>
    </cs:fontRef>
    <cs:spPr>
      <a:ln>
        <a:solidFill>
          <a:schemeClr val="tx2">
            <a:lumMod val="40000"/>
            <a:lumOff val="60000"/>
          </a:schemeClr>
        </a:solidFill>
      </a:ln>
    </cs:spPr>
    <cs:defRPr sz="900" kern="1200"/>
  </cs:valueAxis>
  <cs:wall>
    <cs:lnRef idx="0"/>
    <cs:fillRef idx="0"/>
    <cs:effectRef idx="0"/>
    <cs:fontRef idx="minor">
      <a:schemeClr val="tx2"/>
    </cs:fontRef>
  </cs:wall>
</cs:chartStyle>
</file>

<file path=ppt/charts/style6.xml><?xml version="1.0" encoding="utf-8"?>
<cs:chartStyle xmlns:cs="http://schemas.microsoft.com/office/drawing/2012/chartStyle" xmlns:a="http://schemas.openxmlformats.org/drawingml/2006/main" id="242">
  <cs:axisTitle>
    <cs:lnRef idx="0"/>
    <cs:fillRef idx="0"/>
    <cs:effectRef idx="0"/>
    <cs:fontRef idx="minor">
      <a:schemeClr val="tx2"/>
    </cs:fontRef>
    <cs:defRPr sz="900" b="1" kern="1200"/>
  </cs:axisTitle>
  <cs:categoryAxis>
    <cs:lnRef idx="0"/>
    <cs:fillRef idx="0"/>
    <cs:effectRef idx="0"/>
    <cs:fontRef idx="minor">
      <a:schemeClr val="tx2"/>
    </cs:fontRef>
    <cs:spPr>
      <a:ln w="9525" cap="flat" cmpd="sng" algn="ctr">
        <a:solidFill>
          <a:schemeClr val="tx2">
            <a:lumMod val="15000"/>
            <a:lumOff val="85000"/>
          </a:schemeClr>
        </a:solidFill>
        <a:round/>
      </a:ln>
    </cs:spPr>
    <cs:defRPr sz="900" kern="1200"/>
  </cs:categoryAxis>
  <cs:chartArea mods="allowNoFillOverride allowNoLineOverride">
    <cs:lnRef idx="0"/>
    <cs:fillRef idx="0"/>
    <cs:effectRef idx="0"/>
    <cs:fontRef idx="minor">
      <a:schemeClr val="tx2"/>
    </cs:fontRef>
    <cs:spPr>
      <a:solidFill>
        <a:schemeClr val="bg1"/>
      </a:solidFill>
      <a:ln w="9525" cap="flat" cmpd="sng" algn="ctr">
        <a:solidFill>
          <a:schemeClr val="tx2">
            <a:lumMod val="15000"/>
            <a:lumOff val="85000"/>
          </a:schemeClr>
        </a:solidFill>
        <a:round/>
      </a:ln>
    </cs:spPr>
    <cs:defRPr sz="900" kern="1200"/>
  </cs:chartArea>
  <cs:dataLabel>
    <cs:lnRef idx="0"/>
    <cs:fillRef idx="0"/>
    <cs:effectRef idx="0"/>
    <cs:fontRef idx="minor">
      <a:schemeClr val="tx2"/>
    </cs:fontRef>
    <cs:defRPr sz="900" kern="1200"/>
  </cs:dataLabel>
  <cs:dataLabelCallout>
    <cs:lnRef idx="0"/>
    <cs:fillRef idx="0"/>
    <cs:effectRef idx="0"/>
    <cs:fontRef idx="minor">
      <a:schemeClr val="dk2">
        <a:lumMod val="7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3">
      <cs:styleClr val="auto"/>
    </cs:fillRef>
    <cs:effectRef idx="2"/>
    <cs:fontRef idx="minor">
      <a:schemeClr val="tx2"/>
    </cs:fontRef>
  </cs:dataPoint>
  <cs:dataPoint3D>
    <cs:lnRef idx="0"/>
    <cs:fillRef idx="3">
      <cs:styleClr val="auto"/>
    </cs:fillRef>
    <cs:effectRef idx="2"/>
    <cs:fontRef idx="minor">
      <a:schemeClr val="tx2"/>
    </cs:fontRef>
  </cs:dataPoint3D>
  <cs:dataPointLine>
    <cs:lnRef idx="0">
      <cs:styleClr val="auto"/>
    </cs:lnRef>
    <cs:fillRef idx="3"/>
    <cs:effectRef idx="2"/>
    <cs:fontRef idx="minor">
      <a:schemeClr val="tx2"/>
    </cs:fontRef>
    <cs:spPr>
      <a:ln w="9525" cap="rnd">
        <a:solidFill>
          <a:schemeClr val="phClr"/>
        </a:solidFill>
        <a:round/>
      </a:ln>
    </cs:spPr>
  </cs:dataPointLine>
  <cs:dataPointMarker>
    <cs:lnRef idx="0">
      <cs:styleClr val="auto"/>
    </cs:lnRef>
    <cs:fillRef idx="3">
      <cs:styleClr val="auto"/>
    </cs:fillRef>
    <cs:effectRef idx="2"/>
    <cs:fontRef idx="minor">
      <a:schemeClr val="tx2"/>
    </cs:fontRef>
    <cs:spPr>
      <a:ln w="9525">
        <a:solidFill>
          <a:schemeClr val="phClr"/>
        </a:solidFill>
        <a:round/>
      </a:ln>
    </cs:spPr>
  </cs:dataPointMarker>
  <cs:dataPointMarkerLayout symbol="circle" size="5"/>
  <cs:dataPointWireframe>
    <cs:lnRef idx="0">
      <cs:styleClr val="auto"/>
    </cs:lnRef>
    <cs:fillRef idx="3"/>
    <cs:effectRef idx="2"/>
    <cs:fontRef idx="minor">
      <a:schemeClr val="tx2"/>
    </cs:fontRef>
    <cs:spPr>
      <a:ln w="9525" cap="rnd">
        <a:solidFill>
          <a:schemeClr val="phClr"/>
        </a:solidFill>
        <a:round/>
      </a:ln>
    </cs:spPr>
  </cs:dataPointWireframe>
  <cs:dataTable>
    <cs:lnRef idx="0"/>
    <cs:fillRef idx="0"/>
    <cs:effectRef idx="0"/>
    <cs:fontRef idx="minor">
      <a:schemeClr val="tx2"/>
    </cs:fontRef>
    <cs:spPr>
      <a:ln w="9525">
        <a:solidFill>
          <a:schemeClr val="tx2">
            <a:lumMod val="15000"/>
            <a:lumOff val="85000"/>
          </a:schemeClr>
        </a:solidFill>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2"/>
    </cs:fontRef>
    <cs:spPr>
      <a:ln w="9525">
        <a:solidFill>
          <a:schemeClr val="tx2">
            <a:lumMod val="60000"/>
            <a:lumOff val="40000"/>
          </a:schemeClr>
        </a:solidFill>
        <a:prstDash val="dash"/>
      </a:ln>
    </cs:spPr>
  </cs:dropLine>
  <cs:errorBar>
    <cs:lnRef idx="0"/>
    <cs:fillRef idx="0"/>
    <cs:effectRef idx="0"/>
    <cs:fontRef idx="minor">
      <a:schemeClr val="tx2"/>
    </cs:fontRef>
    <cs:spPr>
      <a:ln w="9525">
        <a:solidFill>
          <a:schemeClr val="tx2">
            <a:lumMod val="75000"/>
          </a:schemeClr>
        </a:solidFill>
        <a:round/>
      </a:ln>
    </cs:spPr>
  </cs:errorBar>
  <cs:floor>
    <cs:lnRef idx="0"/>
    <cs:fillRef idx="0"/>
    <cs:effectRef idx="0"/>
    <cs:fontRef idx="minor">
      <a:schemeClr val="tx2"/>
    </cs:fontRef>
  </cs:floor>
  <cs:gridlineMajor>
    <cs:lnRef idx="0"/>
    <cs:fillRef idx="0"/>
    <cs:effectRef idx="0"/>
    <cs:fontRef idx="minor">
      <a:schemeClr val="tx2"/>
    </cs:fontRef>
    <cs:spPr>
      <a:ln w="9525" cap="flat" cmpd="sng" algn="ctr">
        <a:solidFill>
          <a:schemeClr val="tx2">
            <a:lumMod val="15000"/>
            <a:lumOff val="85000"/>
          </a:schemeClr>
        </a:solidFill>
        <a:round/>
      </a:ln>
    </cs:spPr>
  </cs:gridlineMajor>
  <cs:gridlineMinor>
    <cs:lnRef idx="0"/>
    <cs:fillRef idx="0"/>
    <cs:effectRef idx="0"/>
    <cs:fontRef idx="minor">
      <a:schemeClr val="tx2"/>
    </cs:fontRef>
    <cs:spPr>
      <a:ln>
        <a:solidFill>
          <a:schemeClr val="tx2">
            <a:lumMod val="5000"/>
            <a:lumOff val="95000"/>
          </a:schemeClr>
        </a:solidFill>
      </a:ln>
    </cs:spPr>
  </cs:gridlineMinor>
  <cs:hiLoLine>
    <cs:lnRef idx="0"/>
    <cs:fillRef idx="0"/>
    <cs:effectRef idx="0"/>
    <cs:fontRef idx="minor">
      <a:schemeClr val="tx2"/>
    </cs:fontRef>
    <cs:spPr>
      <a:ln w="9525">
        <a:solidFill>
          <a:schemeClr val="tx2">
            <a:lumMod val="60000"/>
            <a:lumOff val="40000"/>
          </a:schemeClr>
        </a:solidFill>
        <a:prstDash val="dash"/>
      </a:ln>
    </cs:spPr>
  </cs:hiLoLine>
  <cs:leaderLine>
    <cs:lnRef idx="0"/>
    <cs:fillRef idx="0"/>
    <cs:effectRef idx="0"/>
    <cs:fontRef idx="minor">
      <a:schemeClr val="tx2"/>
    </cs:fontRef>
    <cs:spPr>
      <a:ln w="9525">
        <a:solidFill>
          <a:schemeClr val="tx2">
            <a:lumMod val="35000"/>
            <a:lumOff val="65000"/>
          </a:schemeClr>
        </a:solidFill>
      </a:ln>
    </cs:spPr>
  </cs:leaderLine>
  <cs:legend>
    <cs:lnRef idx="0"/>
    <cs:fillRef idx="0"/>
    <cs:effectRef idx="0"/>
    <cs:fontRef idx="minor">
      <a:schemeClr val="tx2"/>
    </cs:fontRef>
    <cs:defRPr sz="900" kern="1200"/>
  </cs:legend>
  <cs:plotArea>
    <cs:lnRef idx="0"/>
    <cs:fillRef idx="0"/>
    <cs:effectRef idx="0"/>
    <cs:fontRef idx="minor">
      <a:schemeClr val="tx2"/>
    </cs:fontRef>
  </cs:plotArea>
  <cs:plotArea3D>
    <cs:lnRef idx="0"/>
    <cs:fillRef idx="0"/>
    <cs:effectRef idx="0"/>
    <cs:fontRef idx="minor">
      <a:schemeClr val="tx2"/>
    </cs:fontRef>
  </cs:plotArea3D>
  <cs:seriesAxis>
    <cs:lnRef idx="0"/>
    <cs:fillRef idx="0"/>
    <cs:effectRef idx="0"/>
    <cs:fontRef idx="minor">
      <a:schemeClr val="tx2"/>
    </cs:fontRef>
    <cs:spPr>
      <a:ln w="9525" cap="flat" cmpd="sng" algn="ctr">
        <a:solidFill>
          <a:schemeClr val="tx2">
            <a:lumMod val="15000"/>
            <a:lumOff val="85000"/>
          </a:schemeClr>
        </a:solidFill>
        <a:round/>
      </a:ln>
    </cs:spPr>
    <cs:defRPr sz="900" kern="1200"/>
  </cs:seriesAxis>
  <cs:seriesLine>
    <cs:lnRef idx="0"/>
    <cs:fillRef idx="0"/>
    <cs:effectRef idx="0"/>
    <cs:fontRef idx="minor">
      <a:schemeClr val="tx2"/>
    </cs:fontRef>
    <cs:spPr>
      <a:ln w="9525">
        <a:solidFill>
          <a:schemeClr val="tx2">
            <a:lumMod val="60000"/>
            <a:lumOff val="40000"/>
          </a:schemeClr>
        </a:solidFill>
        <a:prstDash val="dash"/>
      </a:ln>
    </cs:spPr>
  </cs:seriesLine>
  <cs:title>
    <cs:lnRef idx="0"/>
    <cs:fillRef idx="0"/>
    <cs:effectRef idx="0"/>
    <cs:fontRef idx="minor">
      <a:schemeClr val="tx2"/>
    </cs:fontRef>
    <cs:defRPr sz="1600" b="1" kern="1200"/>
  </cs:title>
  <cs:trendline>
    <cs:lnRef idx="0">
      <cs:styleClr val="auto"/>
    </cs:lnRef>
    <cs:fillRef idx="0"/>
    <cs:effectRef idx="0"/>
    <cs:fontRef idx="minor">
      <a:schemeClr val="tx2"/>
    </cs:fontRef>
    <cs:spPr>
      <a:ln w="9525" cap="rnd">
        <a:solidFill>
          <a:schemeClr val="phClr"/>
        </a:solidFill>
      </a:ln>
    </cs:spPr>
  </cs:trendline>
  <cs:trendlineLabel>
    <cs:lnRef idx="0"/>
    <cs:fillRef idx="0"/>
    <cs:effectRef idx="0"/>
    <cs:fontRef idx="minor">
      <a:schemeClr val="tx2"/>
    </cs:fontRef>
    <cs:defRPr sz="900" kern="1200"/>
  </cs:trendlineLabel>
  <cs:upBar>
    <cs:lnRef idx="0"/>
    <cs:fillRef idx="0"/>
    <cs:effectRef idx="0"/>
    <cs:fontRef idx="minor">
      <a:schemeClr val="tx2"/>
    </cs:fontRef>
    <cs:spPr>
      <a:solidFill>
        <a:schemeClr val="lt1"/>
      </a:solidFill>
      <a:ln w="9525">
        <a:solidFill>
          <a:schemeClr val="tx1">
            <a:lumMod val="15000"/>
            <a:lumOff val="85000"/>
          </a:schemeClr>
        </a:solidFill>
      </a:ln>
    </cs:spPr>
  </cs:upBar>
  <cs:valueAxis>
    <cs:lnRef idx="0"/>
    <cs:fillRef idx="0"/>
    <cs:effectRef idx="0"/>
    <cs:fontRef idx="minor">
      <a:schemeClr val="tx2"/>
    </cs:fontRef>
    <cs:spPr>
      <a:ln>
        <a:solidFill>
          <a:schemeClr val="tx2">
            <a:lumMod val="40000"/>
            <a:lumOff val="60000"/>
          </a:schemeClr>
        </a:solidFill>
      </a:ln>
    </cs:spPr>
    <cs:defRPr sz="900" kern="1200"/>
  </cs:valueAxis>
  <cs:wall>
    <cs:lnRef idx="0"/>
    <cs:fillRef idx="0"/>
    <cs:effectRef idx="0"/>
    <cs:fontRef idx="minor">
      <a:schemeClr val="tx2"/>
    </cs:fontRef>
  </cs:wall>
</cs:chartStyle>
</file>

<file path=ppt/charts/style7.xml><?xml version="1.0" encoding="utf-8"?>
<cs:chartStyle xmlns:cs="http://schemas.microsoft.com/office/drawing/2012/chartStyle" xmlns:a="http://schemas.openxmlformats.org/drawingml/2006/main" id="242">
  <cs:axisTitle>
    <cs:lnRef idx="0"/>
    <cs:fillRef idx="0"/>
    <cs:effectRef idx="0"/>
    <cs:fontRef idx="minor">
      <a:schemeClr val="tx2"/>
    </cs:fontRef>
    <cs:defRPr sz="900" b="1" kern="1200"/>
  </cs:axisTitle>
  <cs:categoryAxis>
    <cs:lnRef idx="0"/>
    <cs:fillRef idx="0"/>
    <cs:effectRef idx="0"/>
    <cs:fontRef idx="minor">
      <a:schemeClr val="tx2"/>
    </cs:fontRef>
    <cs:spPr>
      <a:ln w="9525" cap="flat" cmpd="sng" algn="ctr">
        <a:solidFill>
          <a:schemeClr val="tx2">
            <a:lumMod val="15000"/>
            <a:lumOff val="85000"/>
          </a:schemeClr>
        </a:solidFill>
        <a:round/>
      </a:ln>
    </cs:spPr>
    <cs:defRPr sz="900" kern="1200"/>
  </cs:categoryAxis>
  <cs:chartArea mods="allowNoFillOverride allowNoLineOverride">
    <cs:lnRef idx="0"/>
    <cs:fillRef idx="0"/>
    <cs:effectRef idx="0"/>
    <cs:fontRef idx="minor">
      <a:schemeClr val="tx2"/>
    </cs:fontRef>
    <cs:spPr>
      <a:solidFill>
        <a:schemeClr val="bg1"/>
      </a:solidFill>
      <a:ln w="9525" cap="flat" cmpd="sng" algn="ctr">
        <a:solidFill>
          <a:schemeClr val="tx2">
            <a:lumMod val="15000"/>
            <a:lumOff val="85000"/>
          </a:schemeClr>
        </a:solidFill>
        <a:round/>
      </a:ln>
    </cs:spPr>
    <cs:defRPr sz="900" kern="1200"/>
  </cs:chartArea>
  <cs:dataLabel>
    <cs:lnRef idx="0"/>
    <cs:fillRef idx="0"/>
    <cs:effectRef idx="0"/>
    <cs:fontRef idx="minor">
      <a:schemeClr val="tx2"/>
    </cs:fontRef>
    <cs:defRPr sz="900" kern="1200"/>
  </cs:dataLabel>
  <cs:dataLabelCallout>
    <cs:lnRef idx="0"/>
    <cs:fillRef idx="0"/>
    <cs:effectRef idx="0"/>
    <cs:fontRef idx="minor">
      <a:schemeClr val="dk2">
        <a:lumMod val="7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3">
      <cs:styleClr val="auto"/>
    </cs:fillRef>
    <cs:effectRef idx="2"/>
    <cs:fontRef idx="minor">
      <a:schemeClr val="tx2"/>
    </cs:fontRef>
  </cs:dataPoint>
  <cs:dataPoint3D>
    <cs:lnRef idx="0"/>
    <cs:fillRef idx="3">
      <cs:styleClr val="auto"/>
    </cs:fillRef>
    <cs:effectRef idx="2"/>
    <cs:fontRef idx="minor">
      <a:schemeClr val="tx2"/>
    </cs:fontRef>
  </cs:dataPoint3D>
  <cs:dataPointLine>
    <cs:lnRef idx="0">
      <cs:styleClr val="auto"/>
    </cs:lnRef>
    <cs:fillRef idx="3"/>
    <cs:effectRef idx="2"/>
    <cs:fontRef idx="minor">
      <a:schemeClr val="tx2"/>
    </cs:fontRef>
    <cs:spPr>
      <a:ln w="9525" cap="rnd">
        <a:solidFill>
          <a:schemeClr val="phClr"/>
        </a:solidFill>
        <a:round/>
      </a:ln>
    </cs:spPr>
  </cs:dataPointLine>
  <cs:dataPointMarker>
    <cs:lnRef idx="0">
      <cs:styleClr val="auto"/>
    </cs:lnRef>
    <cs:fillRef idx="3">
      <cs:styleClr val="auto"/>
    </cs:fillRef>
    <cs:effectRef idx="2"/>
    <cs:fontRef idx="minor">
      <a:schemeClr val="tx2"/>
    </cs:fontRef>
    <cs:spPr>
      <a:ln w="9525">
        <a:solidFill>
          <a:schemeClr val="phClr"/>
        </a:solidFill>
        <a:round/>
      </a:ln>
    </cs:spPr>
  </cs:dataPointMarker>
  <cs:dataPointMarkerLayout symbol="circle" size="5"/>
  <cs:dataPointWireframe>
    <cs:lnRef idx="0">
      <cs:styleClr val="auto"/>
    </cs:lnRef>
    <cs:fillRef idx="3"/>
    <cs:effectRef idx="2"/>
    <cs:fontRef idx="minor">
      <a:schemeClr val="tx2"/>
    </cs:fontRef>
    <cs:spPr>
      <a:ln w="9525" cap="rnd">
        <a:solidFill>
          <a:schemeClr val="phClr"/>
        </a:solidFill>
        <a:round/>
      </a:ln>
    </cs:spPr>
  </cs:dataPointWireframe>
  <cs:dataTable>
    <cs:lnRef idx="0"/>
    <cs:fillRef idx="0"/>
    <cs:effectRef idx="0"/>
    <cs:fontRef idx="minor">
      <a:schemeClr val="tx2"/>
    </cs:fontRef>
    <cs:spPr>
      <a:ln w="9525">
        <a:solidFill>
          <a:schemeClr val="tx2">
            <a:lumMod val="15000"/>
            <a:lumOff val="85000"/>
          </a:schemeClr>
        </a:solidFill>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2"/>
    </cs:fontRef>
    <cs:spPr>
      <a:ln w="9525">
        <a:solidFill>
          <a:schemeClr val="tx2">
            <a:lumMod val="60000"/>
            <a:lumOff val="40000"/>
          </a:schemeClr>
        </a:solidFill>
        <a:prstDash val="dash"/>
      </a:ln>
    </cs:spPr>
  </cs:dropLine>
  <cs:errorBar>
    <cs:lnRef idx="0"/>
    <cs:fillRef idx="0"/>
    <cs:effectRef idx="0"/>
    <cs:fontRef idx="minor">
      <a:schemeClr val="tx2"/>
    </cs:fontRef>
    <cs:spPr>
      <a:ln w="9525">
        <a:solidFill>
          <a:schemeClr val="tx2">
            <a:lumMod val="75000"/>
          </a:schemeClr>
        </a:solidFill>
        <a:round/>
      </a:ln>
    </cs:spPr>
  </cs:errorBar>
  <cs:floor>
    <cs:lnRef idx="0"/>
    <cs:fillRef idx="0"/>
    <cs:effectRef idx="0"/>
    <cs:fontRef idx="minor">
      <a:schemeClr val="tx2"/>
    </cs:fontRef>
  </cs:floor>
  <cs:gridlineMajor>
    <cs:lnRef idx="0"/>
    <cs:fillRef idx="0"/>
    <cs:effectRef idx="0"/>
    <cs:fontRef idx="minor">
      <a:schemeClr val="tx2"/>
    </cs:fontRef>
    <cs:spPr>
      <a:ln w="9525" cap="flat" cmpd="sng" algn="ctr">
        <a:solidFill>
          <a:schemeClr val="tx2">
            <a:lumMod val="15000"/>
            <a:lumOff val="85000"/>
          </a:schemeClr>
        </a:solidFill>
        <a:round/>
      </a:ln>
    </cs:spPr>
  </cs:gridlineMajor>
  <cs:gridlineMinor>
    <cs:lnRef idx="0"/>
    <cs:fillRef idx="0"/>
    <cs:effectRef idx="0"/>
    <cs:fontRef idx="minor">
      <a:schemeClr val="tx2"/>
    </cs:fontRef>
    <cs:spPr>
      <a:ln>
        <a:solidFill>
          <a:schemeClr val="tx2">
            <a:lumMod val="5000"/>
            <a:lumOff val="95000"/>
          </a:schemeClr>
        </a:solidFill>
      </a:ln>
    </cs:spPr>
  </cs:gridlineMinor>
  <cs:hiLoLine>
    <cs:lnRef idx="0"/>
    <cs:fillRef idx="0"/>
    <cs:effectRef idx="0"/>
    <cs:fontRef idx="minor">
      <a:schemeClr val="tx2"/>
    </cs:fontRef>
    <cs:spPr>
      <a:ln w="9525">
        <a:solidFill>
          <a:schemeClr val="tx2">
            <a:lumMod val="60000"/>
            <a:lumOff val="40000"/>
          </a:schemeClr>
        </a:solidFill>
        <a:prstDash val="dash"/>
      </a:ln>
    </cs:spPr>
  </cs:hiLoLine>
  <cs:leaderLine>
    <cs:lnRef idx="0"/>
    <cs:fillRef idx="0"/>
    <cs:effectRef idx="0"/>
    <cs:fontRef idx="minor">
      <a:schemeClr val="tx2"/>
    </cs:fontRef>
    <cs:spPr>
      <a:ln w="9525">
        <a:solidFill>
          <a:schemeClr val="tx2">
            <a:lumMod val="35000"/>
            <a:lumOff val="65000"/>
          </a:schemeClr>
        </a:solidFill>
      </a:ln>
    </cs:spPr>
  </cs:leaderLine>
  <cs:legend>
    <cs:lnRef idx="0"/>
    <cs:fillRef idx="0"/>
    <cs:effectRef idx="0"/>
    <cs:fontRef idx="minor">
      <a:schemeClr val="tx2"/>
    </cs:fontRef>
    <cs:defRPr sz="900" kern="1200"/>
  </cs:legend>
  <cs:plotArea>
    <cs:lnRef idx="0"/>
    <cs:fillRef idx="0"/>
    <cs:effectRef idx="0"/>
    <cs:fontRef idx="minor">
      <a:schemeClr val="tx2"/>
    </cs:fontRef>
  </cs:plotArea>
  <cs:plotArea3D>
    <cs:lnRef idx="0"/>
    <cs:fillRef idx="0"/>
    <cs:effectRef idx="0"/>
    <cs:fontRef idx="minor">
      <a:schemeClr val="tx2"/>
    </cs:fontRef>
  </cs:plotArea3D>
  <cs:seriesAxis>
    <cs:lnRef idx="0"/>
    <cs:fillRef idx="0"/>
    <cs:effectRef idx="0"/>
    <cs:fontRef idx="minor">
      <a:schemeClr val="tx2"/>
    </cs:fontRef>
    <cs:spPr>
      <a:ln w="9525" cap="flat" cmpd="sng" algn="ctr">
        <a:solidFill>
          <a:schemeClr val="tx2">
            <a:lumMod val="15000"/>
            <a:lumOff val="85000"/>
          </a:schemeClr>
        </a:solidFill>
        <a:round/>
      </a:ln>
    </cs:spPr>
    <cs:defRPr sz="900" kern="1200"/>
  </cs:seriesAxis>
  <cs:seriesLine>
    <cs:lnRef idx="0"/>
    <cs:fillRef idx="0"/>
    <cs:effectRef idx="0"/>
    <cs:fontRef idx="minor">
      <a:schemeClr val="tx2"/>
    </cs:fontRef>
    <cs:spPr>
      <a:ln w="9525">
        <a:solidFill>
          <a:schemeClr val="tx2">
            <a:lumMod val="60000"/>
            <a:lumOff val="40000"/>
          </a:schemeClr>
        </a:solidFill>
        <a:prstDash val="dash"/>
      </a:ln>
    </cs:spPr>
  </cs:seriesLine>
  <cs:title>
    <cs:lnRef idx="0"/>
    <cs:fillRef idx="0"/>
    <cs:effectRef idx="0"/>
    <cs:fontRef idx="minor">
      <a:schemeClr val="tx2"/>
    </cs:fontRef>
    <cs:defRPr sz="1600" b="1" kern="1200"/>
  </cs:title>
  <cs:trendline>
    <cs:lnRef idx="0">
      <cs:styleClr val="auto"/>
    </cs:lnRef>
    <cs:fillRef idx="0"/>
    <cs:effectRef idx="0"/>
    <cs:fontRef idx="minor">
      <a:schemeClr val="tx2"/>
    </cs:fontRef>
    <cs:spPr>
      <a:ln w="9525" cap="rnd">
        <a:solidFill>
          <a:schemeClr val="phClr"/>
        </a:solidFill>
      </a:ln>
    </cs:spPr>
  </cs:trendline>
  <cs:trendlineLabel>
    <cs:lnRef idx="0"/>
    <cs:fillRef idx="0"/>
    <cs:effectRef idx="0"/>
    <cs:fontRef idx="minor">
      <a:schemeClr val="tx2"/>
    </cs:fontRef>
    <cs:defRPr sz="900" kern="1200"/>
  </cs:trendlineLabel>
  <cs:upBar>
    <cs:lnRef idx="0"/>
    <cs:fillRef idx="0"/>
    <cs:effectRef idx="0"/>
    <cs:fontRef idx="minor">
      <a:schemeClr val="tx2"/>
    </cs:fontRef>
    <cs:spPr>
      <a:solidFill>
        <a:schemeClr val="lt1"/>
      </a:solidFill>
      <a:ln w="9525">
        <a:solidFill>
          <a:schemeClr val="tx1">
            <a:lumMod val="15000"/>
            <a:lumOff val="85000"/>
          </a:schemeClr>
        </a:solidFill>
      </a:ln>
    </cs:spPr>
  </cs:upBar>
  <cs:valueAxis>
    <cs:lnRef idx="0"/>
    <cs:fillRef idx="0"/>
    <cs:effectRef idx="0"/>
    <cs:fontRef idx="minor">
      <a:schemeClr val="tx2"/>
    </cs:fontRef>
    <cs:spPr>
      <a:ln>
        <a:solidFill>
          <a:schemeClr val="tx2">
            <a:lumMod val="40000"/>
            <a:lumOff val="60000"/>
          </a:schemeClr>
        </a:solidFill>
      </a:ln>
    </cs:spPr>
    <cs:defRPr sz="900" kern="1200"/>
  </cs:valueAxis>
  <cs:wall>
    <cs:lnRef idx="0"/>
    <cs:fillRef idx="0"/>
    <cs:effectRef idx="0"/>
    <cs:fontRef idx="minor">
      <a:schemeClr val="tx2"/>
    </cs:fontRef>
  </cs:wall>
</cs:chartStyle>
</file>

<file path=ppt/charts/style8.xml><?xml version="1.0" encoding="utf-8"?>
<cs:chartStyle xmlns:cs="http://schemas.microsoft.com/office/drawing/2012/chartStyle" xmlns:a="http://schemas.openxmlformats.org/drawingml/2006/main" id="242">
  <cs:axisTitle>
    <cs:lnRef idx="0"/>
    <cs:fillRef idx="0"/>
    <cs:effectRef idx="0"/>
    <cs:fontRef idx="minor">
      <a:schemeClr val="tx2"/>
    </cs:fontRef>
    <cs:defRPr sz="900" b="1" kern="1200"/>
  </cs:axisTitle>
  <cs:categoryAxis>
    <cs:lnRef idx="0"/>
    <cs:fillRef idx="0"/>
    <cs:effectRef idx="0"/>
    <cs:fontRef idx="minor">
      <a:schemeClr val="tx2"/>
    </cs:fontRef>
    <cs:spPr>
      <a:ln w="9525" cap="flat" cmpd="sng" algn="ctr">
        <a:solidFill>
          <a:schemeClr val="tx2">
            <a:lumMod val="15000"/>
            <a:lumOff val="85000"/>
          </a:schemeClr>
        </a:solidFill>
        <a:round/>
      </a:ln>
    </cs:spPr>
    <cs:defRPr sz="900" kern="1200"/>
  </cs:categoryAxis>
  <cs:chartArea mods="allowNoFillOverride allowNoLineOverride">
    <cs:lnRef idx="0"/>
    <cs:fillRef idx="0"/>
    <cs:effectRef idx="0"/>
    <cs:fontRef idx="minor">
      <a:schemeClr val="tx2"/>
    </cs:fontRef>
    <cs:spPr>
      <a:solidFill>
        <a:schemeClr val="bg1"/>
      </a:solidFill>
      <a:ln w="9525" cap="flat" cmpd="sng" algn="ctr">
        <a:solidFill>
          <a:schemeClr val="tx2">
            <a:lumMod val="15000"/>
            <a:lumOff val="85000"/>
          </a:schemeClr>
        </a:solidFill>
        <a:round/>
      </a:ln>
    </cs:spPr>
    <cs:defRPr sz="900" kern="1200"/>
  </cs:chartArea>
  <cs:dataLabel>
    <cs:lnRef idx="0"/>
    <cs:fillRef idx="0"/>
    <cs:effectRef idx="0"/>
    <cs:fontRef idx="minor">
      <a:schemeClr val="tx2"/>
    </cs:fontRef>
    <cs:defRPr sz="900" kern="1200"/>
  </cs:dataLabel>
  <cs:dataLabelCallout>
    <cs:lnRef idx="0"/>
    <cs:fillRef idx="0"/>
    <cs:effectRef idx="0"/>
    <cs:fontRef idx="minor">
      <a:schemeClr val="dk2">
        <a:lumMod val="7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3">
      <cs:styleClr val="auto"/>
    </cs:fillRef>
    <cs:effectRef idx="2"/>
    <cs:fontRef idx="minor">
      <a:schemeClr val="tx2"/>
    </cs:fontRef>
  </cs:dataPoint>
  <cs:dataPoint3D>
    <cs:lnRef idx="0"/>
    <cs:fillRef idx="3">
      <cs:styleClr val="auto"/>
    </cs:fillRef>
    <cs:effectRef idx="2"/>
    <cs:fontRef idx="minor">
      <a:schemeClr val="tx2"/>
    </cs:fontRef>
  </cs:dataPoint3D>
  <cs:dataPointLine>
    <cs:lnRef idx="0">
      <cs:styleClr val="auto"/>
    </cs:lnRef>
    <cs:fillRef idx="3"/>
    <cs:effectRef idx="2"/>
    <cs:fontRef idx="minor">
      <a:schemeClr val="tx2"/>
    </cs:fontRef>
    <cs:spPr>
      <a:ln w="9525" cap="rnd">
        <a:solidFill>
          <a:schemeClr val="phClr"/>
        </a:solidFill>
        <a:round/>
      </a:ln>
    </cs:spPr>
  </cs:dataPointLine>
  <cs:dataPointMarker>
    <cs:lnRef idx="0">
      <cs:styleClr val="auto"/>
    </cs:lnRef>
    <cs:fillRef idx="3">
      <cs:styleClr val="auto"/>
    </cs:fillRef>
    <cs:effectRef idx="2"/>
    <cs:fontRef idx="minor">
      <a:schemeClr val="tx2"/>
    </cs:fontRef>
    <cs:spPr>
      <a:ln w="9525">
        <a:solidFill>
          <a:schemeClr val="phClr"/>
        </a:solidFill>
        <a:round/>
      </a:ln>
    </cs:spPr>
  </cs:dataPointMarker>
  <cs:dataPointMarkerLayout symbol="circle" size="5"/>
  <cs:dataPointWireframe>
    <cs:lnRef idx="0">
      <cs:styleClr val="auto"/>
    </cs:lnRef>
    <cs:fillRef idx="3"/>
    <cs:effectRef idx="2"/>
    <cs:fontRef idx="minor">
      <a:schemeClr val="tx2"/>
    </cs:fontRef>
    <cs:spPr>
      <a:ln w="9525" cap="rnd">
        <a:solidFill>
          <a:schemeClr val="phClr"/>
        </a:solidFill>
        <a:round/>
      </a:ln>
    </cs:spPr>
  </cs:dataPointWireframe>
  <cs:dataTable>
    <cs:lnRef idx="0"/>
    <cs:fillRef idx="0"/>
    <cs:effectRef idx="0"/>
    <cs:fontRef idx="minor">
      <a:schemeClr val="tx2"/>
    </cs:fontRef>
    <cs:spPr>
      <a:ln w="9525">
        <a:solidFill>
          <a:schemeClr val="tx2">
            <a:lumMod val="15000"/>
            <a:lumOff val="85000"/>
          </a:schemeClr>
        </a:solidFill>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2"/>
    </cs:fontRef>
    <cs:spPr>
      <a:ln w="9525">
        <a:solidFill>
          <a:schemeClr val="tx2">
            <a:lumMod val="60000"/>
            <a:lumOff val="40000"/>
          </a:schemeClr>
        </a:solidFill>
        <a:prstDash val="dash"/>
      </a:ln>
    </cs:spPr>
  </cs:dropLine>
  <cs:errorBar>
    <cs:lnRef idx="0"/>
    <cs:fillRef idx="0"/>
    <cs:effectRef idx="0"/>
    <cs:fontRef idx="minor">
      <a:schemeClr val="tx2"/>
    </cs:fontRef>
    <cs:spPr>
      <a:ln w="9525">
        <a:solidFill>
          <a:schemeClr val="tx2">
            <a:lumMod val="75000"/>
          </a:schemeClr>
        </a:solidFill>
        <a:round/>
      </a:ln>
    </cs:spPr>
  </cs:errorBar>
  <cs:floor>
    <cs:lnRef idx="0"/>
    <cs:fillRef idx="0"/>
    <cs:effectRef idx="0"/>
    <cs:fontRef idx="minor">
      <a:schemeClr val="tx2"/>
    </cs:fontRef>
  </cs:floor>
  <cs:gridlineMajor>
    <cs:lnRef idx="0"/>
    <cs:fillRef idx="0"/>
    <cs:effectRef idx="0"/>
    <cs:fontRef idx="minor">
      <a:schemeClr val="tx2"/>
    </cs:fontRef>
    <cs:spPr>
      <a:ln w="9525" cap="flat" cmpd="sng" algn="ctr">
        <a:solidFill>
          <a:schemeClr val="tx2">
            <a:lumMod val="15000"/>
            <a:lumOff val="85000"/>
          </a:schemeClr>
        </a:solidFill>
        <a:round/>
      </a:ln>
    </cs:spPr>
  </cs:gridlineMajor>
  <cs:gridlineMinor>
    <cs:lnRef idx="0"/>
    <cs:fillRef idx="0"/>
    <cs:effectRef idx="0"/>
    <cs:fontRef idx="minor">
      <a:schemeClr val="tx2"/>
    </cs:fontRef>
    <cs:spPr>
      <a:ln>
        <a:solidFill>
          <a:schemeClr val="tx2">
            <a:lumMod val="5000"/>
            <a:lumOff val="95000"/>
          </a:schemeClr>
        </a:solidFill>
      </a:ln>
    </cs:spPr>
  </cs:gridlineMinor>
  <cs:hiLoLine>
    <cs:lnRef idx="0"/>
    <cs:fillRef idx="0"/>
    <cs:effectRef idx="0"/>
    <cs:fontRef idx="minor">
      <a:schemeClr val="tx2"/>
    </cs:fontRef>
    <cs:spPr>
      <a:ln w="9525">
        <a:solidFill>
          <a:schemeClr val="tx2">
            <a:lumMod val="60000"/>
            <a:lumOff val="40000"/>
          </a:schemeClr>
        </a:solidFill>
        <a:prstDash val="dash"/>
      </a:ln>
    </cs:spPr>
  </cs:hiLoLine>
  <cs:leaderLine>
    <cs:lnRef idx="0"/>
    <cs:fillRef idx="0"/>
    <cs:effectRef idx="0"/>
    <cs:fontRef idx="minor">
      <a:schemeClr val="tx2"/>
    </cs:fontRef>
    <cs:spPr>
      <a:ln w="9525">
        <a:solidFill>
          <a:schemeClr val="tx2">
            <a:lumMod val="35000"/>
            <a:lumOff val="65000"/>
          </a:schemeClr>
        </a:solidFill>
      </a:ln>
    </cs:spPr>
  </cs:leaderLine>
  <cs:legend>
    <cs:lnRef idx="0"/>
    <cs:fillRef idx="0"/>
    <cs:effectRef idx="0"/>
    <cs:fontRef idx="minor">
      <a:schemeClr val="tx2"/>
    </cs:fontRef>
    <cs:defRPr sz="900" kern="1200"/>
  </cs:legend>
  <cs:plotArea>
    <cs:lnRef idx="0"/>
    <cs:fillRef idx="0"/>
    <cs:effectRef idx="0"/>
    <cs:fontRef idx="minor">
      <a:schemeClr val="tx2"/>
    </cs:fontRef>
  </cs:plotArea>
  <cs:plotArea3D>
    <cs:lnRef idx="0"/>
    <cs:fillRef idx="0"/>
    <cs:effectRef idx="0"/>
    <cs:fontRef idx="minor">
      <a:schemeClr val="tx2"/>
    </cs:fontRef>
  </cs:plotArea3D>
  <cs:seriesAxis>
    <cs:lnRef idx="0"/>
    <cs:fillRef idx="0"/>
    <cs:effectRef idx="0"/>
    <cs:fontRef idx="minor">
      <a:schemeClr val="tx2"/>
    </cs:fontRef>
    <cs:spPr>
      <a:ln w="9525" cap="flat" cmpd="sng" algn="ctr">
        <a:solidFill>
          <a:schemeClr val="tx2">
            <a:lumMod val="15000"/>
            <a:lumOff val="85000"/>
          </a:schemeClr>
        </a:solidFill>
        <a:round/>
      </a:ln>
    </cs:spPr>
    <cs:defRPr sz="900" kern="1200"/>
  </cs:seriesAxis>
  <cs:seriesLine>
    <cs:lnRef idx="0"/>
    <cs:fillRef idx="0"/>
    <cs:effectRef idx="0"/>
    <cs:fontRef idx="minor">
      <a:schemeClr val="tx2"/>
    </cs:fontRef>
    <cs:spPr>
      <a:ln w="9525">
        <a:solidFill>
          <a:schemeClr val="tx2">
            <a:lumMod val="60000"/>
            <a:lumOff val="40000"/>
          </a:schemeClr>
        </a:solidFill>
        <a:prstDash val="dash"/>
      </a:ln>
    </cs:spPr>
  </cs:seriesLine>
  <cs:title>
    <cs:lnRef idx="0"/>
    <cs:fillRef idx="0"/>
    <cs:effectRef idx="0"/>
    <cs:fontRef idx="minor">
      <a:schemeClr val="tx2"/>
    </cs:fontRef>
    <cs:defRPr sz="1600" b="1" kern="1200"/>
  </cs:title>
  <cs:trendline>
    <cs:lnRef idx="0">
      <cs:styleClr val="auto"/>
    </cs:lnRef>
    <cs:fillRef idx="0"/>
    <cs:effectRef idx="0"/>
    <cs:fontRef idx="minor">
      <a:schemeClr val="tx2"/>
    </cs:fontRef>
    <cs:spPr>
      <a:ln w="9525" cap="rnd">
        <a:solidFill>
          <a:schemeClr val="phClr"/>
        </a:solidFill>
      </a:ln>
    </cs:spPr>
  </cs:trendline>
  <cs:trendlineLabel>
    <cs:lnRef idx="0"/>
    <cs:fillRef idx="0"/>
    <cs:effectRef idx="0"/>
    <cs:fontRef idx="minor">
      <a:schemeClr val="tx2"/>
    </cs:fontRef>
    <cs:defRPr sz="900" kern="1200"/>
  </cs:trendlineLabel>
  <cs:upBar>
    <cs:lnRef idx="0"/>
    <cs:fillRef idx="0"/>
    <cs:effectRef idx="0"/>
    <cs:fontRef idx="minor">
      <a:schemeClr val="tx2"/>
    </cs:fontRef>
    <cs:spPr>
      <a:solidFill>
        <a:schemeClr val="lt1"/>
      </a:solidFill>
      <a:ln w="9525">
        <a:solidFill>
          <a:schemeClr val="tx1">
            <a:lumMod val="15000"/>
            <a:lumOff val="85000"/>
          </a:schemeClr>
        </a:solidFill>
      </a:ln>
    </cs:spPr>
  </cs:upBar>
  <cs:valueAxis>
    <cs:lnRef idx="0"/>
    <cs:fillRef idx="0"/>
    <cs:effectRef idx="0"/>
    <cs:fontRef idx="minor">
      <a:schemeClr val="tx2"/>
    </cs:fontRef>
    <cs:spPr>
      <a:ln>
        <a:solidFill>
          <a:schemeClr val="tx2">
            <a:lumMod val="40000"/>
            <a:lumOff val="60000"/>
          </a:schemeClr>
        </a:solidFill>
      </a:ln>
    </cs:spPr>
    <cs:defRPr sz="900" kern="1200"/>
  </cs:valueAxis>
  <cs:wall>
    <cs:lnRef idx="0"/>
    <cs:fillRef idx="0"/>
    <cs:effectRef idx="0"/>
    <cs:fontRef idx="minor">
      <a:schemeClr val="tx2"/>
    </cs:fontRef>
  </cs:wall>
</cs:chartStyle>
</file>

<file path=ppt/charts/style9.xml><?xml version="1.0" encoding="utf-8"?>
<cs:chartStyle xmlns:cs="http://schemas.microsoft.com/office/drawing/2012/chartStyle" xmlns:a="http://schemas.openxmlformats.org/drawingml/2006/main" id="242">
  <cs:axisTitle>
    <cs:lnRef idx="0"/>
    <cs:fillRef idx="0"/>
    <cs:effectRef idx="0"/>
    <cs:fontRef idx="minor">
      <a:schemeClr val="tx2"/>
    </cs:fontRef>
    <cs:defRPr sz="900" b="1" kern="1200"/>
  </cs:axisTitle>
  <cs:categoryAxis>
    <cs:lnRef idx="0"/>
    <cs:fillRef idx="0"/>
    <cs:effectRef idx="0"/>
    <cs:fontRef idx="minor">
      <a:schemeClr val="tx2"/>
    </cs:fontRef>
    <cs:spPr>
      <a:ln w="9525" cap="flat" cmpd="sng" algn="ctr">
        <a:solidFill>
          <a:schemeClr val="tx2">
            <a:lumMod val="15000"/>
            <a:lumOff val="85000"/>
          </a:schemeClr>
        </a:solidFill>
        <a:round/>
      </a:ln>
    </cs:spPr>
    <cs:defRPr sz="900" kern="1200"/>
  </cs:categoryAxis>
  <cs:chartArea mods="allowNoFillOverride allowNoLineOverride">
    <cs:lnRef idx="0"/>
    <cs:fillRef idx="0"/>
    <cs:effectRef idx="0"/>
    <cs:fontRef idx="minor">
      <a:schemeClr val="tx2"/>
    </cs:fontRef>
    <cs:spPr>
      <a:solidFill>
        <a:schemeClr val="bg1"/>
      </a:solidFill>
      <a:ln w="9525" cap="flat" cmpd="sng" algn="ctr">
        <a:solidFill>
          <a:schemeClr val="tx2">
            <a:lumMod val="15000"/>
            <a:lumOff val="85000"/>
          </a:schemeClr>
        </a:solidFill>
        <a:round/>
      </a:ln>
    </cs:spPr>
    <cs:defRPr sz="900" kern="1200"/>
  </cs:chartArea>
  <cs:dataLabel>
    <cs:lnRef idx="0"/>
    <cs:fillRef idx="0"/>
    <cs:effectRef idx="0"/>
    <cs:fontRef idx="minor">
      <a:schemeClr val="tx2"/>
    </cs:fontRef>
    <cs:defRPr sz="900" kern="1200"/>
  </cs:dataLabel>
  <cs:dataLabelCallout>
    <cs:lnRef idx="0"/>
    <cs:fillRef idx="0"/>
    <cs:effectRef idx="0"/>
    <cs:fontRef idx="minor">
      <a:schemeClr val="dk2">
        <a:lumMod val="7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3">
      <cs:styleClr val="auto"/>
    </cs:fillRef>
    <cs:effectRef idx="2"/>
    <cs:fontRef idx="minor">
      <a:schemeClr val="tx2"/>
    </cs:fontRef>
  </cs:dataPoint>
  <cs:dataPoint3D>
    <cs:lnRef idx="0"/>
    <cs:fillRef idx="3">
      <cs:styleClr val="auto"/>
    </cs:fillRef>
    <cs:effectRef idx="2"/>
    <cs:fontRef idx="minor">
      <a:schemeClr val="tx2"/>
    </cs:fontRef>
  </cs:dataPoint3D>
  <cs:dataPointLine>
    <cs:lnRef idx="0">
      <cs:styleClr val="auto"/>
    </cs:lnRef>
    <cs:fillRef idx="3"/>
    <cs:effectRef idx="2"/>
    <cs:fontRef idx="minor">
      <a:schemeClr val="tx2"/>
    </cs:fontRef>
    <cs:spPr>
      <a:ln w="9525" cap="rnd">
        <a:solidFill>
          <a:schemeClr val="phClr"/>
        </a:solidFill>
        <a:round/>
      </a:ln>
    </cs:spPr>
  </cs:dataPointLine>
  <cs:dataPointMarker>
    <cs:lnRef idx="0">
      <cs:styleClr val="auto"/>
    </cs:lnRef>
    <cs:fillRef idx="3">
      <cs:styleClr val="auto"/>
    </cs:fillRef>
    <cs:effectRef idx="2"/>
    <cs:fontRef idx="minor">
      <a:schemeClr val="tx2"/>
    </cs:fontRef>
    <cs:spPr>
      <a:ln w="9525">
        <a:solidFill>
          <a:schemeClr val="phClr"/>
        </a:solidFill>
        <a:round/>
      </a:ln>
    </cs:spPr>
  </cs:dataPointMarker>
  <cs:dataPointMarkerLayout symbol="circle" size="5"/>
  <cs:dataPointWireframe>
    <cs:lnRef idx="0">
      <cs:styleClr val="auto"/>
    </cs:lnRef>
    <cs:fillRef idx="3"/>
    <cs:effectRef idx="2"/>
    <cs:fontRef idx="minor">
      <a:schemeClr val="tx2"/>
    </cs:fontRef>
    <cs:spPr>
      <a:ln w="9525" cap="rnd">
        <a:solidFill>
          <a:schemeClr val="phClr"/>
        </a:solidFill>
        <a:round/>
      </a:ln>
    </cs:spPr>
  </cs:dataPointWireframe>
  <cs:dataTable>
    <cs:lnRef idx="0"/>
    <cs:fillRef idx="0"/>
    <cs:effectRef idx="0"/>
    <cs:fontRef idx="minor">
      <a:schemeClr val="tx2"/>
    </cs:fontRef>
    <cs:spPr>
      <a:ln w="9525">
        <a:solidFill>
          <a:schemeClr val="tx2">
            <a:lumMod val="15000"/>
            <a:lumOff val="85000"/>
          </a:schemeClr>
        </a:solidFill>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2"/>
    </cs:fontRef>
    <cs:spPr>
      <a:ln w="9525">
        <a:solidFill>
          <a:schemeClr val="tx2">
            <a:lumMod val="60000"/>
            <a:lumOff val="40000"/>
          </a:schemeClr>
        </a:solidFill>
        <a:prstDash val="dash"/>
      </a:ln>
    </cs:spPr>
  </cs:dropLine>
  <cs:errorBar>
    <cs:lnRef idx="0"/>
    <cs:fillRef idx="0"/>
    <cs:effectRef idx="0"/>
    <cs:fontRef idx="minor">
      <a:schemeClr val="tx2"/>
    </cs:fontRef>
    <cs:spPr>
      <a:ln w="9525">
        <a:solidFill>
          <a:schemeClr val="tx2">
            <a:lumMod val="75000"/>
          </a:schemeClr>
        </a:solidFill>
        <a:round/>
      </a:ln>
    </cs:spPr>
  </cs:errorBar>
  <cs:floor>
    <cs:lnRef idx="0"/>
    <cs:fillRef idx="0"/>
    <cs:effectRef idx="0"/>
    <cs:fontRef idx="minor">
      <a:schemeClr val="tx2"/>
    </cs:fontRef>
  </cs:floor>
  <cs:gridlineMajor>
    <cs:lnRef idx="0"/>
    <cs:fillRef idx="0"/>
    <cs:effectRef idx="0"/>
    <cs:fontRef idx="minor">
      <a:schemeClr val="tx2"/>
    </cs:fontRef>
    <cs:spPr>
      <a:ln w="9525" cap="flat" cmpd="sng" algn="ctr">
        <a:solidFill>
          <a:schemeClr val="tx2">
            <a:lumMod val="15000"/>
            <a:lumOff val="85000"/>
          </a:schemeClr>
        </a:solidFill>
        <a:round/>
      </a:ln>
    </cs:spPr>
  </cs:gridlineMajor>
  <cs:gridlineMinor>
    <cs:lnRef idx="0"/>
    <cs:fillRef idx="0"/>
    <cs:effectRef idx="0"/>
    <cs:fontRef idx="minor">
      <a:schemeClr val="tx2"/>
    </cs:fontRef>
    <cs:spPr>
      <a:ln>
        <a:solidFill>
          <a:schemeClr val="tx2">
            <a:lumMod val="5000"/>
            <a:lumOff val="95000"/>
          </a:schemeClr>
        </a:solidFill>
      </a:ln>
    </cs:spPr>
  </cs:gridlineMinor>
  <cs:hiLoLine>
    <cs:lnRef idx="0"/>
    <cs:fillRef idx="0"/>
    <cs:effectRef idx="0"/>
    <cs:fontRef idx="minor">
      <a:schemeClr val="tx2"/>
    </cs:fontRef>
    <cs:spPr>
      <a:ln w="9525">
        <a:solidFill>
          <a:schemeClr val="tx2">
            <a:lumMod val="60000"/>
            <a:lumOff val="40000"/>
          </a:schemeClr>
        </a:solidFill>
        <a:prstDash val="dash"/>
      </a:ln>
    </cs:spPr>
  </cs:hiLoLine>
  <cs:leaderLine>
    <cs:lnRef idx="0"/>
    <cs:fillRef idx="0"/>
    <cs:effectRef idx="0"/>
    <cs:fontRef idx="minor">
      <a:schemeClr val="tx2"/>
    </cs:fontRef>
    <cs:spPr>
      <a:ln w="9525">
        <a:solidFill>
          <a:schemeClr val="tx2">
            <a:lumMod val="35000"/>
            <a:lumOff val="65000"/>
          </a:schemeClr>
        </a:solidFill>
      </a:ln>
    </cs:spPr>
  </cs:leaderLine>
  <cs:legend>
    <cs:lnRef idx="0"/>
    <cs:fillRef idx="0"/>
    <cs:effectRef idx="0"/>
    <cs:fontRef idx="minor">
      <a:schemeClr val="tx2"/>
    </cs:fontRef>
    <cs:defRPr sz="900" kern="1200"/>
  </cs:legend>
  <cs:plotArea>
    <cs:lnRef idx="0"/>
    <cs:fillRef idx="0"/>
    <cs:effectRef idx="0"/>
    <cs:fontRef idx="minor">
      <a:schemeClr val="tx2"/>
    </cs:fontRef>
  </cs:plotArea>
  <cs:plotArea3D>
    <cs:lnRef idx="0"/>
    <cs:fillRef idx="0"/>
    <cs:effectRef idx="0"/>
    <cs:fontRef idx="minor">
      <a:schemeClr val="tx2"/>
    </cs:fontRef>
  </cs:plotArea3D>
  <cs:seriesAxis>
    <cs:lnRef idx="0"/>
    <cs:fillRef idx="0"/>
    <cs:effectRef idx="0"/>
    <cs:fontRef idx="minor">
      <a:schemeClr val="tx2"/>
    </cs:fontRef>
    <cs:spPr>
      <a:ln w="9525" cap="flat" cmpd="sng" algn="ctr">
        <a:solidFill>
          <a:schemeClr val="tx2">
            <a:lumMod val="15000"/>
            <a:lumOff val="85000"/>
          </a:schemeClr>
        </a:solidFill>
        <a:round/>
      </a:ln>
    </cs:spPr>
    <cs:defRPr sz="900" kern="1200"/>
  </cs:seriesAxis>
  <cs:seriesLine>
    <cs:lnRef idx="0"/>
    <cs:fillRef idx="0"/>
    <cs:effectRef idx="0"/>
    <cs:fontRef idx="minor">
      <a:schemeClr val="tx2"/>
    </cs:fontRef>
    <cs:spPr>
      <a:ln w="9525">
        <a:solidFill>
          <a:schemeClr val="tx2">
            <a:lumMod val="60000"/>
            <a:lumOff val="40000"/>
          </a:schemeClr>
        </a:solidFill>
        <a:prstDash val="dash"/>
      </a:ln>
    </cs:spPr>
  </cs:seriesLine>
  <cs:title>
    <cs:lnRef idx="0"/>
    <cs:fillRef idx="0"/>
    <cs:effectRef idx="0"/>
    <cs:fontRef idx="minor">
      <a:schemeClr val="tx2"/>
    </cs:fontRef>
    <cs:defRPr sz="1600" b="1" kern="1200"/>
  </cs:title>
  <cs:trendline>
    <cs:lnRef idx="0">
      <cs:styleClr val="auto"/>
    </cs:lnRef>
    <cs:fillRef idx="0"/>
    <cs:effectRef idx="0"/>
    <cs:fontRef idx="minor">
      <a:schemeClr val="tx2"/>
    </cs:fontRef>
    <cs:spPr>
      <a:ln w="9525" cap="rnd">
        <a:solidFill>
          <a:schemeClr val="phClr"/>
        </a:solidFill>
      </a:ln>
    </cs:spPr>
  </cs:trendline>
  <cs:trendlineLabel>
    <cs:lnRef idx="0"/>
    <cs:fillRef idx="0"/>
    <cs:effectRef idx="0"/>
    <cs:fontRef idx="minor">
      <a:schemeClr val="tx2"/>
    </cs:fontRef>
    <cs:defRPr sz="900" kern="1200"/>
  </cs:trendlineLabel>
  <cs:upBar>
    <cs:lnRef idx="0"/>
    <cs:fillRef idx="0"/>
    <cs:effectRef idx="0"/>
    <cs:fontRef idx="minor">
      <a:schemeClr val="tx2"/>
    </cs:fontRef>
    <cs:spPr>
      <a:solidFill>
        <a:schemeClr val="lt1"/>
      </a:solidFill>
      <a:ln w="9525">
        <a:solidFill>
          <a:schemeClr val="tx1">
            <a:lumMod val="15000"/>
            <a:lumOff val="85000"/>
          </a:schemeClr>
        </a:solidFill>
      </a:ln>
    </cs:spPr>
  </cs:upBar>
  <cs:valueAxis>
    <cs:lnRef idx="0"/>
    <cs:fillRef idx="0"/>
    <cs:effectRef idx="0"/>
    <cs:fontRef idx="minor">
      <a:schemeClr val="tx2"/>
    </cs:fontRef>
    <cs:spPr>
      <a:ln>
        <a:solidFill>
          <a:schemeClr val="tx2">
            <a:lumMod val="40000"/>
            <a:lumOff val="60000"/>
          </a:schemeClr>
        </a:solidFill>
      </a:ln>
    </cs:spPr>
    <cs:defRPr sz="900" kern="1200"/>
  </cs:valueAxis>
  <cs:wall>
    <cs:lnRef idx="0"/>
    <cs:fillRef idx="0"/>
    <cs:effectRef idx="0"/>
    <cs:fontRef idx="minor">
      <a:schemeClr val="tx2"/>
    </cs:fontRef>
  </cs:wall>
</cs:chartStyle>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E297184D-61F3-4268-9E49-BC5E5B5E119C}" type="datetimeFigureOut">
              <a:rPr lang="en-US" smtClean="0"/>
              <a:t>12/16/2024</a:t>
            </a:fld>
            <a:endParaRPr lang="en-US"/>
          </a:p>
        </p:txBody>
      </p:sp>
      <p:sp>
        <p:nvSpPr>
          <p:cNvPr id="4" name="Slide Image Placeholder 3"/>
          <p:cNvSpPr>
            <a:spLocks noGrp="1" noRot="1" noChangeAspect="1"/>
          </p:cNvSpPr>
          <p:nvPr>
            <p:ph type="sldImg" idx="2"/>
          </p:nvPr>
        </p:nvSpPr>
        <p:spPr>
          <a:xfrm>
            <a:off x="1371600" y="1143000"/>
            <a:ext cx="41148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03D02776-8BC1-45B5-AF1A-C4418966F501}" type="slidenum">
              <a:rPr lang="en-US" smtClean="0"/>
              <a:t>‹#›</a:t>
            </a:fld>
            <a:endParaRPr lang="en-US"/>
          </a:p>
        </p:txBody>
      </p:sp>
    </p:spTree>
    <p:extLst>
      <p:ext uri="{BB962C8B-B14F-4D97-AF65-F5344CB8AC3E}">
        <p14:creationId xmlns:p14="http://schemas.microsoft.com/office/powerpoint/2010/main" val="4288783579"/>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100.xml.rels><?xml version="1.0" encoding="UTF-8" standalone="yes"?>
<Relationships xmlns="http://schemas.openxmlformats.org/package/2006/relationships"><Relationship Id="rId2" Type="http://schemas.openxmlformats.org/officeDocument/2006/relationships/slide" Target="../slides/slide583.xml"/><Relationship Id="rId1" Type="http://schemas.openxmlformats.org/officeDocument/2006/relationships/notesMaster" Target="../notesMasters/notesMaster1.xml"/></Relationships>
</file>

<file path=ppt/notesSlides/_rels/notesSlide101.xml.rels><?xml version="1.0" encoding="UTF-8" standalone="yes"?>
<Relationships xmlns="http://schemas.openxmlformats.org/package/2006/relationships"><Relationship Id="rId2" Type="http://schemas.openxmlformats.org/officeDocument/2006/relationships/slide" Target="../slides/slide585.xml"/><Relationship Id="rId1" Type="http://schemas.openxmlformats.org/officeDocument/2006/relationships/notesMaster" Target="../notesMasters/notesMaster1.xml"/></Relationships>
</file>

<file path=ppt/notesSlides/_rels/notesSlide102.xml.rels><?xml version="1.0" encoding="UTF-8" standalone="yes"?>
<Relationships xmlns="http://schemas.openxmlformats.org/package/2006/relationships"><Relationship Id="rId2" Type="http://schemas.openxmlformats.org/officeDocument/2006/relationships/slide" Target="../slides/slide586.xml"/><Relationship Id="rId1" Type="http://schemas.openxmlformats.org/officeDocument/2006/relationships/notesMaster" Target="../notesMasters/notesMaster1.xml"/></Relationships>
</file>

<file path=ppt/notesSlides/_rels/notesSlide103.xml.rels><?xml version="1.0" encoding="UTF-8" standalone="yes"?>
<Relationships xmlns="http://schemas.openxmlformats.org/package/2006/relationships"><Relationship Id="rId2" Type="http://schemas.openxmlformats.org/officeDocument/2006/relationships/slide" Target="../slides/slide588.xml"/><Relationship Id="rId1" Type="http://schemas.openxmlformats.org/officeDocument/2006/relationships/notesMaster" Target="../notesMasters/notesMaster1.xml"/></Relationships>
</file>

<file path=ppt/notesSlides/_rels/notesSlide104.xml.rels><?xml version="1.0" encoding="UTF-8" standalone="yes"?>
<Relationships xmlns="http://schemas.openxmlformats.org/package/2006/relationships"><Relationship Id="rId2" Type="http://schemas.openxmlformats.org/officeDocument/2006/relationships/slide" Target="../slides/slide597.xml"/><Relationship Id="rId1" Type="http://schemas.openxmlformats.org/officeDocument/2006/relationships/notesMaster" Target="../notesMasters/notesMaster1.xml"/></Relationships>
</file>

<file path=ppt/notesSlides/_rels/notesSlide105.xml.rels><?xml version="1.0" encoding="UTF-8" standalone="yes"?>
<Relationships xmlns="http://schemas.openxmlformats.org/package/2006/relationships"><Relationship Id="rId3" Type="http://schemas.openxmlformats.org/officeDocument/2006/relationships/hyperlink" Target="https://isoyields2.web.cern.ch/Yield_Home.aspx" TargetMode="External"/><Relationship Id="rId2" Type="http://schemas.openxmlformats.org/officeDocument/2006/relationships/slide" Target="../slides/slide598.xml"/><Relationship Id="rId1" Type="http://schemas.openxmlformats.org/officeDocument/2006/relationships/notesMaster" Target="../notesMasters/notesMaster1.xml"/></Relationships>
</file>

<file path=ppt/notesSlides/_rels/notesSlide106.xml.rels><?xml version="1.0" encoding="UTF-8" standalone="yes"?>
<Relationships xmlns="http://schemas.openxmlformats.org/package/2006/relationships"><Relationship Id="rId2" Type="http://schemas.openxmlformats.org/officeDocument/2006/relationships/slide" Target="../slides/slide605.xml"/><Relationship Id="rId1" Type="http://schemas.openxmlformats.org/officeDocument/2006/relationships/notesMaster" Target="../notesMasters/notesMaster1.xml"/></Relationships>
</file>

<file path=ppt/notesSlides/_rels/notesSlide107.xml.rels><?xml version="1.0" encoding="UTF-8" standalone="yes"?>
<Relationships xmlns="http://schemas.openxmlformats.org/package/2006/relationships"><Relationship Id="rId2" Type="http://schemas.openxmlformats.org/officeDocument/2006/relationships/slide" Target="../slides/slide606.xml"/><Relationship Id="rId1" Type="http://schemas.openxmlformats.org/officeDocument/2006/relationships/notesMaster" Target="../notesMasters/notesMaster1.xml"/></Relationships>
</file>

<file path=ppt/notesSlides/_rels/notesSlide108.xml.rels><?xml version="1.0" encoding="UTF-8" standalone="yes"?>
<Relationships xmlns="http://schemas.openxmlformats.org/package/2006/relationships"><Relationship Id="rId2" Type="http://schemas.openxmlformats.org/officeDocument/2006/relationships/slide" Target="../slides/slide609.xml"/><Relationship Id="rId1" Type="http://schemas.openxmlformats.org/officeDocument/2006/relationships/notesMaster" Target="../notesMasters/notesMaster1.xml"/></Relationships>
</file>

<file path=ppt/notesSlides/_rels/notesSlide109.xml.rels><?xml version="1.0" encoding="UTF-8" standalone="yes"?>
<Relationships xmlns="http://schemas.openxmlformats.org/package/2006/relationships"><Relationship Id="rId2" Type="http://schemas.openxmlformats.org/officeDocument/2006/relationships/slide" Target="../slides/slide611.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110.xml.rels><?xml version="1.0" encoding="UTF-8" standalone="yes"?>
<Relationships xmlns="http://schemas.openxmlformats.org/package/2006/relationships"><Relationship Id="rId2" Type="http://schemas.openxmlformats.org/officeDocument/2006/relationships/slide" Target="../slides/slide612.xml"/><Relationship Id="rId1" Type="http://schemas.openxmlformats.org/officeDocument/2006/relationships/notesMaster" Target="../notesMasters/notesMaster1.xml"/></Relationships>
</file>

<file path=ppt/notesSlides/_rels/notesSlide111.xml.rels><?xml version="1.0" encoding="UTF-8" standalone="yes"?>
<Relationships xmlns="http://schemas.openxmlformats.org/package/2006/relationships"><Relationship Id="rId2" Type="http://schemas.openxmlformats.org/officeDocument/2006/relationships/slide" Target="../slides/slide613.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99.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100.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101.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11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131.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13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141.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145.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149.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151.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152.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162.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163.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165.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188.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199.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216.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217.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218.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221.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227.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228.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231.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232.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233.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236.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237.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238.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239.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240.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241.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242.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243.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244.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245.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246.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247.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248.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249.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250.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251.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272.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273.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274.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275.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276.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277.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278.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279.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281.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299.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300.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306.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313.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343.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346.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351.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355.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358.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398.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400.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402.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403.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437.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457.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500.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507.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508.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520.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526.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527.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528.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529.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530.xml"/><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2" Type="http://schemas.openxmlformats.org/officeDocument/2006/relationships/slide" Target="../slides/slide539.xml"/><Relationship Id="rId1" Type="http://schemas.openxmlformats.org/officeDocument/2006/relationships/notesMaster" Target="../notesMasters/notesMaster1.xml"/></Relationships>
</file>

<file path=ppt/notesSlides/_rels/notesSlide95.xml.rels><?xml version="1.0" encoding="UTF-8" standalone="yes"?>
<Relationships xmlns="http://schemas.openxmlformats.org/package/2006/relationships"><Relationship Id="rId2" Type="http://schemas.openxmlformats.org/officeDocument/2006/relationships/slide" Target="../slides/slide553.xml"/><Relationship Id="rId1" Type="http://schemas.openxmlformats.org/officeDocument/2006/relationships/notesMaster" Target="../notesMasters/notesMaster1.xml"/></Relationships>
</file>

<file path=ppt/notesSlides/_rels/notesSlide96.xml.rels><?xml version="1.0" encoding="UTF-8" standalone="yes"?>
<Relationships xmlns="http://schemas.openxmlformats.org/package/2006/relationships"><Relationship Id="rId2" Type="http://schemas.openxmlformats.org/officeDocument/2006/relationships/slide" Target="../slides/slide555.xml"/><Relationship Id="rId1" Type="http://schemas.openxmlformats.org/officeDocument/2006/relationships/notesMaster" Target="../notesMasters/notesMaster1.xml"/></Relationships>
</file>

<file path=ppt/notesSlides/_rels/notesSlide97.xml.rels><?xml version="1.0" encoding="UTF-8" standalone="yes"?>
<Relationships xmlns="http://schemas.openxmlformats.org/package/2006/relationships"><Relationship Id="rId2" Type="http://schemas.openxmlformats.org/officeDocument/2006/relationships/slide" Target="../slides/slide556.xml"/><Relationship Id="rId1" Type="http://schemas.openxmlformats.org/officeDocument/2006/relationships/notesMaster" Target="../notesMasters/notesMaster1.xml"/></Relationships>
</file>

<file path=ppt/notesSlides/_rels/notesSlide98.xml.rels><?xml version="1.0" encoding="UTF-8" standalone="yes"?>
<Relationships xmlns="http://schemas.openxmlformats.org/package/2006/relationships"><Relationship Id="rId2" Type="http://schemas.openxmlformats.org/officeDocument/2006/relationships/slide" Target="../slides/slide574.xml"/><Relationship Id="rId1" Type="http://schemas.openxmlformats.org/officeDocument/2006/relationships/notesMaster" Target="../notesMasters/notesMaster1.xml"/></Relationships>
</file>

<file path=ppt/notesSlides/_rels/notesSlide99.xml.rels><?xml version="1.0" encoding="UTF-8" standalone="yes"?>
<Relationships xmlns="http://schemas.openxmlformats.org/package/2006/relationships"><Relationship Id="rId2" Type="http://schemas.openxmlformats.org/officeDocument/2006/relationships/slide" Target="../slides/slide575.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ltLang="zh-CN" dirty="0"/>
              <a:t>Procurement/IFS account</a:t>
            </a:r>
            <a:endParaRPr lang="en-US" dirty="0"/>
          </a:p>
        </p:txBody>
      </p:sp>
      <p:sp>
        <p:nvSpPr>
          <p:cNvPr id="4" name="Slide Number Placeholder 3"/>
          <p:cNvSpPr>
            <a:spLocks noGrp="1"/>
          </p:cNvSpPr>
          <p:nvPr>
            <p:ph type="sldNum" sz="quarter" idx="5"/>
          </p:nvPr>
        </p:nvSpPr>
        <p:spPr/>
        <p:txBody>
          <a:bodyPr/>
          <a:lstStyle/>
          <a:p>
            <a:fld id="{5B8163E3-E104-4CE2-9206-9A84C7BA2D95}" type="slidenum">
              <a:rPr lang="zh-CN" altLang="en-US" smtClean="0"/>
              <a:t>3</a:t>
            </a:fld>
            <a:endParaRPr lang="zh-CN" altLang="en-US"/>
          </a:p>
        </p:txBody>
      </p:sp>
    </p:spTree>
    <p:extLst>
      <p:ext uri="{BB962C8B-B14F-4D97-AF65-F5344CB8AC3E}">
        <p14:creationId xmlns:p14="http://schemas.microsoft.com/office/powerpoint/2010/main" val="1723401695"/>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en-US" altLang="zh-CN" sz="1200" kern="1200" dirty="0">
                <a:solidFill>
                  <a:schemeClr val="tx1"/>
                </a:solidFill>
                <a:effectLst/>
                <a:latin typeface="+mn-lt"/>
                <a:ea typeface="+mn-ea"/>
                <a:cs typeface="+mn-cs"/>
              </a:rPr>
              <a:t>In this case the total reaction rate is the incoherent sum of the rates from the individual resonances and direct capture.</a:t>
            </a:r>
            <a:endParaRPr lang="zh-CN" altLang="en-US" dirty="0"/>
          </a:p>
        </p:txBody>
      </p:sp>
      <p:sp>
        <p:nvSpPr>
          <p:cNvPr id="4" name="灯片编号占位符 3"/>
          <p:cNvSpPr>
            <a:spLocks noGrp="1"/>
          </p:cNvSpPr>
          <p:nvPr>
            <p:ph type="sldNum" sz="quarter" idx="10"/>
          </p:nvPr>
        </p:nvSpPr>
        <p:spPr/>
        <p:txBody>
          <a:bodyPr/>
          <a:lstStyle/>
          <a:p>
            <a:fld id="{9BB783C6-B484-4EBF-9E4F-88F627090B76}" type="slidenum">
              <a:rPr lang="zh-CN" altLang="en-US" smtClean="0"/>
              <a:t>48</a:t>
            </a:fld>
            <a:endParaRPr lang="zh-CN" altLang="en-US"/>
          </a:p>
        </p:txBody>
      </p:sp>
    </p:spTree>
    <p:extLst>
      <p:ext uri="{BB962C8B-B14F-4D97-AF65-F5344CB8AC3E}">
        <p14:creationId xmlns:p14="http://schemas.microsoft.com/office/powerpoint/2010/main" val="4066454832"/>
      </p:ext>
    </p:extLst>
  </p:cSld>
  <p:clrMapOvr>
    <a:masterClrMapping/>
  </p:clrMapOvr>
</p:notes>
</file>

<file path=ppt/notesSlides/notesSlide1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TH1F *</a:t>
            </a:r>
            <a:r>
              <a:rPr lang="en-US" dirty="0" err="1"/>
              <a:t>hG</a:t>
            </a:r>
            <a:r>
              <a:rPr lang="en-US" dirty="0"/>
              <a:t> = new TH1F("hG","hG",8000,10,4010);</a:t>
            </a:r>
          </a:p>
          <a:p>
            <a:r>
              <a:rPr lang="en-US" dirty="0" err="1"/>
              <a:t>hG</a:t>
            </a:r>
            <a:r>
              <a:rPr lang="en-US" dirty="0"/>
              <a:t>-&gt;Add(hG,hG0);</a:t>
            </a:r>
          </a:p>
          <a:p>
            <a:r>
              <a:rPr lang="en-US" dirty="0" err="1"/>
              <a:t>hG</a:t>
            </a:r>
            <a:r>
              <a:rPr lang="en-US" dirty="0"/>
              <a:t>-&gt;Add(hG,hG1);</a:t>
            </a:r>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err="1"/>
              <a:t>hG</a:t>
            </a:r>
            <a:r>
              <a:rPr lang="en-US" dirty="0"/>
              <a:t>-&gt;</a:t>
            </a:r>
            <a:r>
              <a:rPr lang="en-US" dirty="0" err="1"/>
              <a:t>Rebin</a:t>
            </a:r>
            <a:r>
              <a:rPr lang="en-US" dirty="0"/>
              <a:t>(2);</a:t>
            </a:r>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err="1"/>
              <a:t>hG</a:t>
            </a:r>
            <a:r>
              <a:rPr lang="en-US" dirty="0"/>
              <a:t>-&gt;</a:t>
            </a:r>
            <a:r>
              <a:rPr lang="en-US" dirty="0" err="1"/>
              <a:t>SetLineColor</a:t>
            </a:r>
            <a:r>
              <a:rPr lang="en-US" dirty="0"/>
              <a:t>(1);</a:t>
            </a:r>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err="1"/>
              <a:t>hG</a:t>
            </a:r>
            <a:r>
              <a:rPr lang="en-US" dirty="0"/>
              <a:t>-&gt;</a:t>
            </a:r>
            <a:r>
              <a:rPr lang="en-US" dirty="0" err="1"/>
              <a:t>SetBinErrorOption</a:t>
            </a:r>
            <a:r>
              <a:rPr lang="en-US" dirty="0"/>
              <a:t>(TH1::</a:t>
            </a:r>
            <a:r>
              <a:rPr lang="en-US" dirty="0" err="1"/>
              <a:t>kPoisson</a:t>
            </a:r>
            <a:r>
              <a:rPr lang="en-US" dirty="0"/>
              <a:t>);</a:t>
            </a:r>
          </a:p>
          <a:p>
            <a:r>
              <a:rPr lang="en-US" dirty="0" err="1"/>
              <a:t>hG</a:t>
            </a:r>
            <a:r>
              <a:rPr lang="en-US" dirty="0"/>
              <a:t>-&gt;Draw();</a:t>
            </a:r>
          </a:p>
          <a:p>
            <a:endParaRPr lang="en-US" dirty="0"/>
          </a:p>
        </p:txBody>
      </p:sp>
      <p:sp>
        <p:nvSpPr>
          <p:cNvPr id="4" name="Slide Number Placeholder 3"/>
          <p:cNvSpPr>
            <a:spLocks noGrp="1"/>
          </p:cNvSpPr>
          <p:nvPr>
            <p:ph type="sldNum" sz="quarter" idx="5"/>
          </p:nvPr>
        </p:nvSpPr>
        <p:spPr/>
        <p:txBody>
          <a:bodyPr/>
          <a:lstStyle/>
          <a:p>
            <a:fld id="{5B8163E3-E104-4CE2-9206-9A84C7BA2D95}" type="slidenum">
              <a:rPr lang="zh-CN" altLang="en-US" smtClean="0"/>
              <a:t>583</a:t>
            </a:fld>
            <a:endParaRPr lang="zh-CN" altLang="en-US"/>
          </a:p>
        </p:txBody>
      </p:sp>
    </p:spTree>
    <p:extLst>
      <p:ext uri="{BB962C8B-B14F-4D97-AF65-F5344CB8AC3E}">
        <p14:creationId xmlns:p14="http://schemas.microsoft.com/office/powerpoint/2010/main" val="3846367504"/>
      </p:ext>
    </p:extLst>
  </p:cSld>
  <p:clrMapOvr>
    <a:masterClrMapping/>
  </p:clrMapOvr>
</p:notes>
</file>

<file path=ppt/notesSlides/notesSlide1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03D02776-8BC1-45B5-AF1A-C4418966F501}" type="slidenum">
              <a:rPr lang="en-US" smtClean="0"/>
              <a:t>585</a:t>
            </a:fld>
            <a:endParaRPr lang="en-US"/>
          </a:p>
        </p:txBody>
      </p:sp>
    </p:spTree>
    <p:extLst>
      <p:ext uri="{BB962C8B-B14F-4D97-AF65-F5344CB8AC3E}">
        <p14:creationId xmlns:p14="http://schemas.microsoft.com/office/powerpoint/2010/main" val="1859309849"/>
      </p:ext>
    </p:extLst>
  </p:cSld>
  <p:clrMapOvr>
    <a:masterClrMapping/>
  </p:clrMapOvr>
</p:notes>
</file>

<file path=ppt/notesSlides/notesSlide1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root -l sum_046_074_sorted.root</a:t>
            </a:r>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t>root -l sum_085_117_sorted.root</a:t>
            </a:r>
          </a:p>
          <a:p>
            <a:endParaRPr lang="en-US" dirty="0"/>
          </a:p>
          <a:p>
            <a:r>
              <a:rPr lang="en-US" dirty="0"/>
              <a:t>TH1F *</a:t>
            </a:r>
            <a:r>
              <a:rPr lang="en-US" dirty="0" err="1"/>
              <a:t>hG</a:t>
            </a:r>
            <a:r>
              <a:rPr lang="en-US" dirty="0"/>
              <a:t> = new TH1F("hG","hG",8000,10,4010);</a:t>
            </a:r>
          </a:p>
          <a:p>
            <a:r>
              <a:rPr lang="en-US" dirty="0" err="1"/>
              <a:t>hG</a:t>
            </a:r>
            <a:r>
              <a:rPr lang="en-US" dirty="0"/>
              <a:t>-&gt;Add(hG,hG0);</a:t>
            </a:r>
          </a:p>
          <a:p>
            <a:r>
              <a:rPr lang="en-US" dirty="0" err="1"/>
              <a:t>hG</a:t>
            </a:r>
            <a:r>
              <a:rPr lang="en-US" dirty="0"/>
              <a:t>-&gt;Add(hG,hG1);</a:t>
            </a:r>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err="1"/>
              <a:t>hG</a:t>
            </a:r>
            <a:r>
              <a:rPr lang="en-US" dirty="0"/>
              <a:t>-&gt;</a:t>
            </a:r>
            <a:r>
              <a:rPr lang="en-US" dirty="0" err="1"/>
              <a:t>Rebin</a:t>
            </a:r>
            <a:r>
              <a:rPr lang="en-US" dirty="0"/>
              <a:t>(2);</a:t>
            </a:r>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err="1"/>
              <a:t>hG</a:t>
            </a:r>
            <a:r>
              <a:rPr lang="en-US" dirty="0"/>
              <a:t>-&gt;</a:t>
            </a:r>
            <a:r>
              <a:rPr lang="en-US" dirty="0" err="1"/>
              <a:t>SetLineColor</a:t>
            </a:r>
            <a:r>
              <a:rPr lang="en-US" dirty="0"/>
              <a:t>(1);</a:t>
            </a:r>
          </a:p>
          <a:p>
            <a:r>
              <a:rPr lang="en-US" dirty="0" err="1"/>
              <a:t>hG</a:t>
            </a:r>
            <a:r>
              <a:rPr lang="en-US" dirty="0"/>
              <a:t>-&gt;Draw();</a:t>
            </a:r>
          </a:p>
          <a:p>
            <a:endParaRPr lang="en-US" dirty="0"/>
          </a:p>
          <a:p>
            <a:r>
              <a:rPr lang="en-US" dirty="0"/>
              <a:t>TH1F *</a:t>
            </a:r>
            <a:r>
              <a:rPr lang="en-US" dirty="0" err="1"/>
              <a:t>hbG</a:t>
            </a:r>
            <a:r>
              <a:rPr lang="en-US" dirty="0"/>
              <a:t> = new TH1F("hbG","hbG",8000,10,4010);</a:t>
            </a:r>
          </a:p>
          <a:p>
            <a:r>
              <a:rPr lang="en-US" dirty="0" err="1"/>
              <a:t>hbG</a:t>
            </a:r>
            <a:r>
              <a:rPr lang="en-US" dirty="0"/>
              <a:t>-&gt;Add(hbG,hbG0);</a:t>
            </a:r>
          </a:p>
          <a:p>
            <a:r>
              <a:rPr lang="en-US" dirty="0" err="1"/>
              <a:t>hbG</a:t>
            </a:r>
            <a:r>
              <a:rPr lang="en-US" dirty="0"/>
              <a:t>-&gt;Add(hbG,hbG1);</a:t>
            </a:r>
          </a:p>
          <a:p>
            <a:r>
              <a:rPr lang="en-US" dirty="0" err="1"/>
              <a:t>hbG</a:t>
            </a:r>
            <a:r>
              <a:rPr lang="en-US" dirty="0"/>
              <a:t>-&gt;</a:t>
            </a:r>
            <a:r>
              <a:rPr lang="en-US" dirty="0" err="1"/>
              <a:t>Rebin</a:t>
            </a:r>
            <a:r>
              <a:rPr lang="en-US" dirty="0"/>
              <a:t>(2);</a:t>
            </a:r>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err="1"/>
              <a:t>hbG</a:t>
            </a:r>
            <a:r>
              <a:rPr lang="en-US" dirty="0"/>
              <a:t>-&gt;</a:t>
            </a:r>
            <a:r>
              <a:rPr lang="en-US" dirty="0" err="1"/>
              <a:t>SetLineColor</a:t>
            </a:r>
            <a:r>
              <a:rPr lang="en-US" dirty="0"/>
              <a:t>(2);</a:t>
            </a:r>
          </a:p>
          <a:p>
            <a:r>
              <a:rPr lang="en-US" dirty="0" err="1"/>
              <a:t>hbG</a:t>
            </a:r>
            <a:r>
              <a:rPr lang="en-US" dirty="0"/>
              <a:t>-&gt;Draw("same");</a:t>
            </a:r>
          </a:p>
          <a:p>
            <a:endParaRPr lang="en-US" dirty="0"/>
          </a:p>
          <a:p>
            <a:r>
              <a:rPr lang="en-US" dirty="0"/>
              <a:t>TH1F *</a:t>
            </a:r>
            <a:r>
              <a:rPr lang="en-US" dirty="0" err="1"/>
              <a:t>hpG</a:t>
            </a:r>
            <a:r>
              <a:rPr lang="en-US" dirty="0"/>
              <a:t> = new TH1F("hpG","hpG",8000,10,4010);</a:t>
            </a:r>
          </a:p>
          <a:p>
            <a:r>
              <a:rPr lang="en-US" dirty="0" err="1"/>
              <a:t>hpG</a:t>
            </a:r>
            <a:r>
              <a:rPr lang="en-US" dirty="0"/>
              <a:t>-&gt;Add(hpG,hpG0);</a:t>
            </a:r>
          </a:p>
          <a:p>
            <a:r>
              <a:rPr lang="en-US" dirty="0" err="1"/>
              <a:t>hpG</a:t>
            </a:r>
            <a:r>
              <a:rPr lang="en-US" dirty="0"/>
              <a:t>-&gt;Add(hpG,hpG1);</a:t>
            </a:r>
          </a:p>
          <a:p>
            <a:r>
              <a:rPr lang="en-US" dirty="0" err="1"/>
              <a:t>hpG</a:t>
            </a:r>
            <a:r>
              <a:rPr lang="en-US" dirty="0"/>
              <a:t>-&gt;</a:t>
            </a:r>
            <a:r>
              <a:rPr lang="en-US" dirty="0" err="1"/>
              <a:t>Rebin</a:t>
            </a:r>
            <a:r>
              <a:rPr lang="en-US" dirty="0"/>
              <a:t>(4);</a:t>
            </a:r>
          </a:p>
          <a:p>
            <a:r>
              <a:rPr lang="en-US" dirty="0" err="1"/>
              <a:t>hpG</a:t>
            </a:r>
            <a:r>
              <a:rPr lang="en-US" dirty="0"/>
              <a:t>-&gt;</a:t>
            </a:r>
            <a:r>
              <a:rPr lang="en-US" dirty="0" err="1"/>
              <a:t>SetLineColor</a:t>
            </a:r>
            <a:r>
              <a:rPr lang="en-US" dirty="0"/>
              <a:t>(4);</a:t>
            </a:r>
          </a:p>
          <a:p>
            <a:r>
              <a:rPr lang="en-US" dirty="0" err="1"/>
              <a:t>hpG</a:t>
            </a:r>
            <a:r>
              <a:rPr lang="en-US" dirty="0"/>
              <a:t>-&gt;Draw("same");</a:t>
            </a:r>
          </a:p>
          <a:p>
            <a:endParaRPr lang="en-US" dirty="0"/>
          </a:p>
          <a:p>
            <a:endParaRPr lang="en-US" dirty="0"/>
          </a:p>
        </p:txBody>
      </p:sp>
      <p:sp>
        <p:nvSpPr>
          <p:cNvPr id="4" name="Slide Number Placeholder 3"/>
          <p:cNvSpPr>
            <a:spLocks noGrp="1"/>
          </p:cNvSpPr>
          <p:nvPr>
            <p:ph type="sldNum" sz="quarter" idx="5"/>
          </p:nvPr>
        </p:nvSpPr>
        <p:spPr/>
        <p:txBody>
          <a:bodyPr/>
          <a:lstStyle/>
          <a:p>
            <a:fld id="{5B8163E3-E104-4CE2-9206-9A84C7BA2D95}" type="slidenum">
              <a:rPr lang="zh-CN" altLang="en-US" smtClean="0"/>
              <a:t>586</a:t>
            </a:fld>
            <a:endParaRPr lang="zh-CN" altLang="en-US"/>
          </a:p>
        </p:txBody>
      </p:sp>
    </p:spTree>
    <p:extLst>
      <p:ext uri="{BB962C8B-B14F-4D97-AF65-F5344CB8AC3E}">
        <p14:creationId xmlns:p14="http://schemas.microsoft.com/office/powerpoint/2010/main" val="1315240932"/>
      </p:ext>
    </p:extLst>
  </p:cSld>
  <p:clrMapOvr>
    <a:masterClrMapping/>
  </p:clrMapOvr>
</p:notes>
</file>

<file path=ppt/notesSlides/notesSlide1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5B8163E3-E104-4CE2-9206-9A84C7BA2D95}" type="slidenum">
              <a:rPr lang="zh-CN" altLang="en-US" smtClean="0"/>
              <a:t>588</a:t>
            </a:fld>
            <a:endParaRPr lang="zh-CN" altLang="en-US"/>
          </a:p>
        </p:txBody>
      </p:sp>
    </p:spTree>
    <p:extLst>
      <p:ext uri="{BB962C8B-B14F-4D97-AF65-F5344CB8AC3E}">
        <p14:creationId xmlns:p14="http://schemas.microsoft.com/office/powerpoint/2010/main" val="1659493890"/>
      </p:ext>
    </p:extLst>
  </p:cSld>
  <p:clrMapOvr>
    <a:masterClrMapping/>
  </p:clrMapOvr>
</p:notes>
</file>

<file path=ppt/notesSlides/notesSlide1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err="1"/>
              <a:t>TFile</a:t>
            </a:r>
            <a:r>
              <a:rPr lang="en-US" dirty="0"/>
              <a:t> *_file0 = </a:t>
            </a:r>
            <a:r>
              <a:rPr lang="en-US" dirty="0" err="1"/>
              <a:t>TFile</a:t>
            </a:r>
            <a:r>
              <a:rPr lang="en-US" dirty="0"/>
              <a:t>::Open("F:/e21010/sorted/run_121.root")</a:t>
            </a:r>
          </a:p>
          <a:p>
            <a:r>
              <a:rPr lang="en-US" dirty="0" err="1"/>
              <a:t>TCanvas</a:t>
            </a:r>
            <a:r>
              <a:rPr lang="en-US" dirty="0"/>
              <a:t>* </a:t>
            </a:r>
            <a:r>
              <a:rPr lang="en-US" dirty="0" err="1"/>
              <a:t>canvaspeak</a:t>
            </a:r>
            <a:r>
              <a:rPr lang="en-US" dirty="0"/>
              <a:t> = new </a:t>
            </a:r>
            <a:r>
              <a:rPr lang="en-US" dirty="0" err="1"/>
              <a:t>TCanvas</a:t>
            </a:r>
            <a:r>
              <a:rPr lang="en-US" dirty="0"/>
              <a:t>("</a:t>
            </a:r>
            <a:r>
              <a:rPr lang="en-US" dirty="0" err="1"/>
              <a:t>canvaspeak</a:t>
            </a:r>
            <a:r>
              <a:rPr lang="en-US" dirty="0"/>
              <a:t>", "</a:t>
            </a:r>
            <a:r>
              <a:rPr lang="en-US" dirty="0" err="1"/>
              <a:t>canvaspeak</a:t>
            </a:r>
            <a:r>
              <a:rPr lang="en-US" dirty="0"/>
              <a:t>", 1400, 540);//</a:t>
            </a:r>
            <a:r>
              <a:rPr lang="zh-CN" altLang="en-US" dirty="0"/>
              <a:t>建立画布</a:t>
            </a:r>
          </a:p>
          <a:p>
            <a:r>
              <a:rPr lang="en-US" dirty="0" err="1"/>
              <a:t>canvaspeak</a:t>
            </a:r>
            <a:r>
              <a:rPr lang="en-US" dirty="0"/>
              <a:t>-&gt;cd();//</a:t>
            </a:r>
            <a:r>
              <a:rPr lang="zh-CN" altLang="en-US" dirty="0"/>
              <a:t>进入画布</a:t>
            </a:r>
          </a:p>
          <a:p>
            <a:r>
              <a:rPr lang="en-US" dirty="0" err="1"/>
              <a:t>canvaspeak</a:t>
            </a:r>
            <a:r>
              <a:rPr lang="en-US" dirty="0"/>
              <a:t>-&gt;</a:t>
            </a:r>
            <a:r>
              <a:rPr lang="en-US" dirty="0" err="1"/>
              <a:t>SetTopMargin</a:t>
            </a:r>
            <a:r>
              <a:rPr lang="en-US" dirty="0"/>
              <a:t>(0.025);</a:t>
            </a:r>
          </a:p>
          <a:p>
            <a:r>
              <a:rPr lang="en-US" dirty="0" err="1"/>
              <a:t>canvaspeak</a:t>
            </a:r>
            <a:r>
              <a:rPr lang="en-US" dirty="0"/>
              <a:t>-&gt;</a:t>
            </a:r>
            <a:r>
              <a:rPr lang="en-US" dirty="0" err="1"/>
              <a:t>SetRightMargin</a:t>
            </a:r>
            <a:r>
              <a:rPr lang="en-US" dirty="0"/>
              <a:t>(0.03);</a:t>
            </a:r>
          </a:p>
          <a:p>
            <a:r>
              <a:rPr lang="en-US" dirty="0" err="1"/>
              <a:t>canvaspeak</a:t>
            </a:r>
            <a:r>
              <a:rPr lang="en-US" dirty="0"/>
              <a:t>-&gt;</a:t>
            </a:r>
            <a:r>
              <a:rPr lang="en-US" dirty="0" err="1"/>
              <a:t>SetLeftMargin</a:t>
            </a:r>
            <a:r>
              <a:rPr lang="en-US" dirty="0"/>
              <a:t>(0.09);</a:t>
            </a:r>
          </a:p>
          <a:p>
            <a:r>
              <a:rPr lang="en-US" dirty="0" err="1"/>
              <a:t>canvaspeak</a:t>
            </a:r>
            <a:r>
              <a:rPr lang="en-US" dirty="0"/>
              <a:t>-&gt;</a:t>
            </a:r>
            <a:r>
              <a:rPr lang="en-US" dirty="0" err="1"/>
              <a:t>SetBottomMargin</a:t>
            </a:r>
            <a:r>
              <a:rPr lang="en-US" dirty="0"/>
              <a:t>(0.13);</a:t>
            </a:r>
          </a:p>
          <a:p>
            <a:r>
              <a:rPr lang="en-US" dirty="0"/>
              <a:t>TH1D* he = new TH1D("he", "he", 6000,0,3000);</a:t>
            </a:r>
          </a:p>
          <a:p>
            <a:r>
              <a:rPr lang="en-US" dirty="0"/>
              <a:t>a101-&gt;Draw("FE&gt;&gt;</a:t>
            </a:r>
            <a:r>
              <a:rPr lang="en-US" dirty="0" err="1"/>
              <a:t>he","id</a:t>
            </a:r>
            <a:r>
              <a:rPr lang="en-US" dirty="0"/>
              <a:t>==12")</a:t>
            </a:r>
          </a:p>
          <a:p>
            <a:r>
              <a:rPr lang="en-US" dirty="0"/>
              <a:t>he-&gt;</a:t>
            </a:r>
            <a:r>
              <a:rPr lang="en-US" dirty="0" err="1"/>
              <a:t>SetLineWidth</a:t>
            </a:r>
            <a:r>
              <a:rPr lang="en-US" dirty="0"/>
              <a:t>(2);</a:t>
            </a:r>
          </a:p>
          <a:p>
            <a:r>
              <a:rPr lang="en-US" dirty="0"/>
              <a:t>//he-&gt;</a:t>
            </a:r>
            <a:r>
              <a:rPr lang="en-US" dirty="0" err="1"/>
              <a:t>Rebin</a:t>
            </a:r>
            <a:r>
              <a:rPr lang="en-US" dirty="0"/>
              <a:t>(2);</a:t>
            </a:r>
          </a:p>
          <a:p>
            <a:r>
              <a:rPr lang="en-US" dirty="0"/>
              <a:t>he-&gt;</a:t>
            </a:r>
            <a:r>
              <a:rPr lang="en-US" dirty="0" err="1"/>
              <a:t>SetLineColor</a:t>
            </a:r>
            <a:r>
              <a:rPr lang="en-US" dirty="0"/>
              <a:t>(2);</a:t>
            </a:r>
          </a:p>
          <a:p>
            <a:r>
              <a:rPr lang="en-US" dirty="0"/>
              <a:t>he-&gt;</a:t>
            </a:r>
            <a:r>
              <a:rPr lang="en-US" dirty="0" err="1"/>
              <a:t>SetStats</a:t>
            </a:r>
            <a:r>
              <a:rPr lang="en-US" dirty="0"/>
              <a:t>(0);</a:t>
            </a:r>
          </a:p>
          <a:p>
            <a:r>
              <a:rPr lang="en-US" dirty="0"/>
              <a:t>he-&gt;</a:t>
            </a:r>
            <a:r>
              <a:rPr lang="en-US" dirty="0" err="1"/>
              <a:t>SetTitle</a:t>
            </a:r>
            <a:r>
              <a:rPr lang="en-US" dirty="0"/>
              <a:t>("");</a:t>
            </a:r>
          </a:p>
          <a:p>
            <a:r>
              <a:rPr lang="en-US" dirty="0"/>
              <a:t>he-&gt;</a:t>
            </a:r>
            <a:r>
              <a:rPr lang="en-US" dirty="0" err="1"/>
              <a:t>GetXaxis</a:t>
            </a:r>
            <a:r>
              <a:rPr lang="en-US" dirty="0"/>
              <a:t>()-&gt;</a:t>
            </a:r>
            <a:r>
              <a:rPr lang="en-US" dirty="0" err="1"/>
              <a:t>SetTitle</a:t>
            </a:r>
            <a:r>
              <a:rPr lang="en-US" dirty="0"/>
              <a:t>("Energy (keV)");//</a:t>
            </a:r>
            <a:r>
              <a:rPr lang="zh-CN" altLang="en-US" dirty="0"/>
              <a:t>轴名</a:t>
            </a:r>
          </a:p>
          <a:p>
            <a:r>
              <a:rPr lang="en-US" dirty="0"/>
              <a:t>he-&gt;</a:t>
            </a:r>
            <a:r>
              <a:rPr lang="en-US" dirty="0" err="1"/>
              <a:t>GetYaxis</a:t>
            </a:r>
            <a:r>
              <a:rPr lang="en-US" dirty="0"/>
              <a:t>()-&gt;</a:t>
            </a:r>
            <a:r>
              <a:rPr lang="en-US" dirty="0" err="1"/>
              <a:t>SetTitle</a:t>
            </a:r>
            <a:r>
              <a:rPr lang="en-US" dirty="0"/>
              <a:t>("Counts per 0.5 keV");//</a:t>
            </a:r>
            <a:r>
              <a:rPr lang="zh-CN" altLang="en-US" dirty="0"/>
              <a:t>轴名</a:t>
            </a:r>
          </a:p>
          <a:p>
            <a:r>
              <a:rPr lang="en-US" dirty="0"/>
              <a:t>he-&gt;</a:t>
            </a:r>
            <a:r>
              <a:rPr lang="en-US" dirty="0" err="1"/>
              <a:t>GetXaxis</a:t>
            </a:r>
            <a:r>
              <a:rPr lang="en-US" dirty="0"/>
              <a:t>()-&gt;</a:t>
            </a:r>
            <a:r>
              <a:rPr lang="en-US" dirty="0" err="1"/>
              <a:t>CenterTitle</a:t>
            </a:r>
            <a:r>
              <a:rPr lang="en-US" dirty="0"/>
              <a:t>();//</a:t>
            </a:r>
            <a:r>
              <a:rPr lang="zh-CN" altLang="en-US" dirty="0"/>
              <a:t>居中</a:t>
            </a:r>
          </a:p>
          <a:p>
            <a:r>
              <a:rPr lang="en-US" dirty="0"/>
              <a:t>he-&gt;</a:t>
            </a:r>
            <a:r>
              <a:rPr lang="en-US" dirty="0" err="1"/>
              <a:t>GetYaxis</a:t>
            </a:r>
            <a:r>
              <a:rPr lang="en-US" dirty="0"/>
              <a:t>()-&gt;</a:t>
            </a:r>
            <a:r>
              <a:rPr lang="en-US" dirty="0" err="1"/>
              <a:t>CenterTitle</a:t>
            </a:r>
            <a:r>
              <a:rPr lang="en-US" dirty="0"/>
              <a:t>();//</a:t>
            </a:r>
            <a:r>
              <a:rPr lang="zh-CN" altLang="en-US" dirty="0"/>
              <a:t>居中</a:t>
            </a:r>
          </a:p>
          <a:p>
            <a:r>
              <a:rPr lang="en-US" dirty="0"/>
              <a:t>he-&gt;</a:t>
            </a:r>
            <a:r>
              <a:rPr lang="en-US" dirty="0" err="1"/>
              <a:t>GetXaxis</a:t>
            </a:r>
            <a:r>
              <a:rPr lang="en-US" dirty="0"/>
              <a:t>()-&gt;</a:t>
            </a:r>
            <a:r>
              <a:rPr lang="en-US" dirty="0" err="1"/>
              <a:t>SetLabelFont</a:t>
            </a:r>
            <a:r>
              <a:rPr lang="en-US" dirty="0"/>
              <a:t>(132);//</a:t>
            </a:r>
            <a:r>
              <a:rPr lang="zh-CN" altLang="en-US" dirty="0"/>
              <a:t>坐标字体</a:t>
            </a:r>
          </a:p>
          <a:p>
            <a:r>
              <a:rPr lang="en-US" dirty="0"/>
              <a:t>he-&gt;</a:t>
            </a:r>
            <a:r>
              <a:rPr lang="en-US" dirty="0" err="1"/>
              <a:t>GetYaxis</a:t>
            </a:r>
            <a:r>
              <a:rPr lang="en-US" dirty="0"/>
              <a:t>()-&gt;</a:t>
            </a:r>
            <a:r>
              <a:rPr lang="en-US" dirty="0" err="1"/>
              <a:t>SetLabelFont</a:t>
            </a:r>
            <a:r>
              <a:rPr lang="en-US" dirty="0"/>
              <a:t>(132);//</a:t>
            </a:r>
            <a:r>
              <a:rPr lang="zh-CN" altLang="en-US" dirty="0"/>
              <a:t>坐标字体</a:t>
            </a:r>
          </a:p>
          <a:p>
            <a:r>
              <a:rPr lang="en-US" dirty="0"/>
              <a:t>he-&gt;</a:t>
            </a:r>
            <a:r>
              <a:rPr lang="en-US" dirty="0" err="1"/>
              <a:t>GetXaxis</a:t>
            </a:r>
            <a:r>
              <a:rPr lang="en-US" dirty="0"/>
              <a:t>()-&gt;</a:t>
            </a:r>
            <a:r>
              <a:rPr lang="en-US" dirty="0" err="1"/>
              <a:t>SetLabelSize</a:t>
            </a:r>
            <a:r>
              <a:rPr lang="en-US" dirty="0"/>
              <a:t>(0.05);</a:t>
            </a:r>
          </a:p>
          <a:p>
            <a:r>
              <a:rPr lang="en-US" dirty="0"/>
              <a:t>he-&gt;</a:t>
            </a:r>
            <a:r>
              <a:rPr lang="en-US" dirty="0" err="1"/>
              <a:t>GetYaxis</a:t>
            </a:r>
            <a:r>
              <a:rPr lang="en-US" dirty="0"/>
              <a:t>()-&gt;</a:t>
            </a:r>
            <a:r>
              <a:rPr lang="en-US" dirty="0" err="1"/>
              <a:t>SetLabelSize</a:t>
            </a:r>
            <a:r>
              <a:rPr lang="en-US" dirty="0"/>
              <a:t>(0.05);</a:t>
            </a:r>
          </a:p>
          <a:p>
            <a:r>
              <a:rPr lang="en-US" dirty="0"/>
              <a:t>he-&gt;</a:t>
            </a:r>
            <a:r>
              <a:rPr lang="en-US" dirty="0" err="1"/>
              <a:t>GetXaxis</a:t>
            </a:r>
            <a:r>
              <a:rPr lang="en-US" dirty="0"/>
              <a:t>()-&gt;</a:t>
            </a:r>
            <a:r>
              <a:rPr lang="en-US" dirty="0" err="1"/>
              <a:t>SetTitleFont</a:t>
            </a:r>
            <a:r>
              <a:rPr lang="en-US" dirty="0"/>
              <a:t>(132);//</a:t>
            </a:r>
            <a:r>
              <a:rPr lang="zh-CN" altLang="en-US" dirty="0"/>
              <a:t>轴名字体</a:t>
            </a:r>
          </a:p>
          <a:p>
            <a:r>
              <a:rPr lang="en-US" dirty="0"/>
              <a:t>he-&gt;</a:t>
            </a:r>
            <a:r>
              <a:rPr lang="en-US" dirty="0" err="1"/>
              <a:t>GetYaxis</a:t>
            </a:r>
            <a:r>
              <a:rPr lang="en-US" dirty="0"/>
              <a:t>()-&gt;</a:t>
            </a:r>
            <a:r>
              <a:rPr lang="en-US" dirty="0" err="1"/>
              <a:t>SetTitleFont</a:t>
            </a:r>
            <a:r>
              <a:rPr lang="en-US" dirty="0"/>
              <a:t>(132);//</a:t>
            </a:r>
            <a:r>
              <a:rPr lang="zh-CN" altLang="en-US" dirty="0"/>
              <a:t>轴名字体</a:t>
            </a:r>
          </a:p>
          <a:p>
            <a:r>
              <a:rPr lang="en-US" dirty="0"/>
              <a:t>he-&gt;</a:t>
            </a:r>
            <a:r>
              <a:rPr lang="en-US" dirty="0" err="1"/>
              <a:t>GetXaxis</a:t>
            </a:r>
            <a:r>
              <a:rPr lang="en-US" dirty="0"/>
              <a:t>()-&gt;</a:t>
            </a:r>
            <a:r>
              <a:rPr lang="en-US" dirty="0" err="1"/>
              <a:t>SetTitleOffset</a:t>
            </a:r>
            <a:r>
              <a:rPr lang="en-US" dirty="0"/>
              <a:t>(1.0);//</a:t>
            </a:r>
            <a:r>
              <a:rPr lang="zh-CN" altLang="en-US" dirty="0"/>
              <a:t>轴名偏移</a:t>
            </a:r>
          </a:p>
          <a:p>
            <a:r>
              <a:rPr lang="en-US" dirty="0"/>
              <a:t>he-&gt;</a:t>
            </a:r>
            <a:r>
              <a:rPr lang="en-US" dirty="0" err="1"/>
              <a:t>GetYaxis</a:t>
            </a:r>
            <a:r>
              <a:rPr lang="en-US" dirty="0"/>
              <a:t>()-&gt;</a:t>
            </a:r>
            <a:r>
              <a:rPr lang="en-US" dirty="0" err="1"/>
              <a:t>SetTitleOffset</a:t>
            </a:r>
            <a:r>
              <a:rPr lang="en-US" dirty="0"/>
              <a:t>(0.72);//</a:t>
            </a:r>
            <a:r>
              <a:rPr lang="zh-CN" altLang="en-US" dirty="0"/>
              <a:t>轴名偏移</a:t>
            </a:r>
          </a:p>
          <a:p>
            <a:r>
              <a:rPr lang="en-US" dirty="0"/>
              <a:t>he-&gt;</a:t>
            </a:r>
            <a:r>
              <a:rPr lang="en-US" dirty="0" err="1"/>
              <a:t>GetXaxis</a:t>
            </a:r>
            <a:r>
              <a:rPr lang="en-US" dirty="0"/>
              <a:t>()-&gt;</a:t>
            </a:r>
            <a:r>
              <a:rPr lang="en-US" dirty="0" err="1"/>
              <a:t>SetTitleSize</a:t>
            </a:r>
            <a:r>
              <a:rPr lang="en-US" dirty="0"/>
              <a:t>(0.06);</a:t>
            </a:r>
          </a:p>
          <a:p>
            <a:r>
              <a:rPr lang="en-US" dirty="0"/>
              <a:t>he-&gt;</a:t>
            </a:r>
            <a:r>
              <a:rPr lang="en-US" dirty="0" err="1"/>
              <a:t>GetYaxis</a:t>
            </a:r>
            <a:r>
              <a:rPr lang="en-US" dirty="0"/>
              <a:t>()-&gt;</a:t>
            </a:r>
            <a:r>
              <a:rPr lang="en-US" dirty="0" err="1"/>
              <a:t>SetTitleSize</a:t>
            </a:r>
            <a:r>
              <a:rPr lang="en-US" dirty="0"/>
              <a:t>(0.06);</a:t>
            </a:r>
          </a:p>
          <a:p>
            <a:r>
              <a:rPr lang="en-US" dirty="0"/>
              <a:t>he-&gt;</a:t>
            </a:r>
            <a:r>
              <a:rPr lang="en-US" dirty="0" err="1"/>
              <a:t>GetXaxis</a:t>
            </a:r>
            <a:r>
              <a:rPr lang="en-US" dirty="0"/>
              <a:t>()-&gt;</a:t>
            </a:r>
            <a:r>
              <a:rPr lang="en-US" dirty="0" err="1"/>
              <a:t>SetRangeUser</a:t>
            </a:r>
            <a:r>
              <a:rPr lang="en-US" dirty="0"/>
              <a:t>(1350,1440);</a:t>
            </a:r>
          </a:p>
          <a:p>
            <a:r>
              <a:rPr lang="en-US" dirty="0"/>
              <a:t>he-&gt;</a:t>
            </a:r>
            <a:r>
              <a:rPr lang="en-US" dirty="0" err="1"/>
              <a:t>GetYaxis</a:t>
            </a:r>
            <a:r>
              <a:rPr lang="en-US" dirty="0"/>
              <a:t>()-&gt;</a:t>
            </a:r>
            <a:r>
              <a:rPr lang="en-US" dirty="0" err="1"/>
              <a:t>SetRangeUser</a:t>
            </a:r>
            <a:r>
              <a:rPr lang="en-US" dirty="0"/>
              <a:t>(1,40000);</a:t>
            </a:r>
          </a:p>
          <a:p>
            <a:r>
              <a:rPr lang="en-US" dirty="0"/>
              <a:t>he-&gt;</a:t>
            </a:r>
            <a:r>
              <a:rPr lang="en-US" dirty="0" err="1"/>
              <a:t>GetYaxis</a:t>
            </a:r>
            <a:r>
              <a:rPr lang="en-US" dirty="0"/>
              <a:t>()-&gt;</a:t>
            </a:r>
            <a:r>
              <a:rPr lang="en-US" dirty="0" err="1"/>
              <a:t>SetNdivisions</a:t>
            </a:r>
            <a:r>
              <a:rPr lang="en-US" dirty="0"/>
              <a:t>(505);//n = n1 + 100*n2 + 10000*n3</a:t>
            </a:r>
          </a:p>
          <a:p>
            <a:r>
              <a:rPr lang="en-US" dirty="0"/>
              <a:t>he-&gt;Draw("hist");</a:t>
            </a:r>
          </a:p>
          <a:p>
            <a:r>
              <a:rPr lang="en-US" dirty="0"/>
              <a:t>//</a:t>
            </a:r>
            <a:r>
              <a:rPr lang="en-US" dirty="0" err="1"/>
              <a:t>gPad</a:t>
            </a:r>
            <a:r>
              <a:rPr lang="en-US" dirty="0"/>
              <a:t>-&gt;</a:t>
            </a:r>
            <a:r>
              <a:rPr lang="en-US" dirty="0" err="1"/>
              <a:t>SetLogy</a:t>
            </a:r>
            <a:r>
              <a:rPr lang="en-US" dirty="0"/>
              <a:t>();</a:t>
            </a:r>
          </a:p>
          <a:p>
            <a:r>
              <a:rPr lang="en-US" dirty="0" err="1"/>
              <a:t>TFile</a:t>
            </a:r>
            <a:r>
              <a:rPr lang="en-US" dirty="0"/>
              <a:t> *_file1 = </a:t>
            </a:r>
            <a:r>
              <a:rPr lang="en-US" dirty="0" err="1"/>
              <a:t>TFile</a:t>
            </a:r>
            <a:r>
              <a:rPr lang="en-US" dirty="0"/>
              <a:t>::Open("F:/e21010/pxct/run0036-00_XtRa_152Eu_14cmAir_120min_window1us_baseline500us_cal.root");</a:t>
            </a:r>
          </a:p>
          <a:p>
            <a:r>
              <a:rPr lang="en-US" dirty="0"/>
              <a:t>tree-&gt;</a:t>
            </a:r>
            <a:r>
              <a:rPr lang="en-US" dirty="0" err="1"/>
              <a:t>SetLineWidth</a:t>
            </a:r>
            <a:r>
              <a:rPr lang="en-US" dirty="0"/>
              <a:t>(2);</a:t>
            </a:r>
          </a:p>
          <a:p>
            <a:r>
              <a:rPr lang="en-US" dirty="0"/>
              <a:t>tree-&gt;</a:t>
            </a:r>
            <a:r>
              <a:rPr lang="en-US" dirty="0" err="1"/>
              <a:t>SetLineColor</a:t>
            </a:r>
            <a:r>
              <a:rPr lang="en-US" dirty="0"/>
              <a:t>(kGreen+1);</a:t>
            </a:r>
          </a:p>
          <a:p>
            <a:r>
              <a:rPr lang="en-US" dirty="0"/>
              <a:t>tree-&gt;Draw("</a:t>
            </a:r>
            <a:r>
              <a:rPr lang="en-US" dirty="0" err="1"/>
              <a:t>north_e","","same</a:t>
            </a:r>
            <a:r>
              <a:rPr lang="en-US" dirty="0"/>
              <a:t>");</a:t>
            </a:r>
          </a:p>
          <a:p>
            <a:endParaRPr lang="en-US" dirty="0"/>
          </a:p>
          <a:p>
            <a:endParaRPr lang="en-US" dirty="0"/>
          </a:p>
          <a:p>
            <a:r>
              <a:rPr lang="en-US" dirty="0" err="1"/>
              <a:t>TFile</a:t>
            </a:r>
            <a:r>
              <a:rPr lang="en-US" dirty="0"/>
              <a:t> *_file0 = </a:t>
            </a:r>
            <a:r>
              <a:rPr lang="en-US" dirty="0" err="1"/>
              <a:t>TFile</a:t>
            </a:r>
            <a:r>
              <a:rPr lang="en-US" dirty="0"/>
              <a:t>::Open("F:/e21010/sorted/run_121.root")</a:t>
            </a:r>
          </a:p>
          <a:p>
            <a:r>
              <a:rPr lang="en-US" dirty="0" err="1"/>
              <a:t>TCanvas</a:t>
            </a:r>
            <a:r>
              <a:rPr lang="en-US" dirty="0"/>
              <a:t>* </a:t>
            </a:r>
            <a:r>
              <a:rPr lang="en-US" dirty="0" err="1"/>
              <a:t>canvaspeak</a:t>
            </a:r>
            <a:r>
              <a:rPr lang="en-US" dirty="0"/>
              <a:t> = new </a:t>
            </a:r>
            <a:r>
              <a:rPr lang="en-US" dirty="0" err="1"/>
              <a:t>TCanvas</a:t>
            </a:r>
            <a:r>
              <a:rPr lang="en-US" dirty="0"/>
              <a:t>("</a:t>
            </a:r>
            <a:r>
              <a:rPr lang="en-US" dirty="0" err="1"/>
              <a:t>canvaspeak</a:t>
            </a:r>
            <a:r>
              <a:rPr lang="en-US" dirty="0"/>
              <a:t>", "</a:t>
            </a:r>
            <a:r>
              <a:rPr lang="en-US" dirty="0" err="1"/>
              <a:t>canvaspeak</a:t>
            </a:r>
            <a:r>
              <a:rPr lang="en-US" dirty="0"/>
              <a:t>", 1400, 540);//</a:t>
            </a:r>
            <a:r>
              <a:rPr lang="zh-CN" altLang="en-US" dirty="0"/>
              <a:t>建立画布</a:t>
            </a:r>
          </a:p>
          <a:p>
            <a:r>
              <a:rPr lang="en-US" dirty="0" err="1"/>
              <a:t>canvaspeak</a:t>
            </a:r>
            <a:r>
              <a:rPr lang="en-US" dirty="0"/>
              <a:t>-&gt;cd();//</a:t>
            </a:r>
            <a:r>
              <a:rPr lang="zh-CN" altLang="en-US" dirty="0"/>
              <a:t>进入画布</a:t>
            </a:r>
          </a:p>
          <a:p>
            <a:r>
              <a:rPr lang="en-US" dirty="0" err="1"/>
              <a:t>canvaspeak</a:t>
            </a:r>
            <a:r>
              <a:rPr lang="en-US" dirty="0"/>
              <a:t>-&gt;</a:t>
            </a:r>
            <a:r>
              <a:rPr lang="en-US" dirty="0" err="1"/>
              <a:t>SetTopMargin</a:t>
            </a:r>
            <a:r>
              <a:rPr lang="en-US" dirty="0"/>
              <a:t>(0.025);</a:t>
            </a:r>
          </a:p>
          <a:p>
            <a:r>
              <a:rPr lang="en-US" dirty="0" err="1"/>
              <a:t>canvaspeak</a:t>
            </a:r>
            <a:r>
              <a:rPr lang="en-US" dirty="0"/>
              <a:t>-&gt;</a:t>
            </a:r>
            <a:r>
              <a:rPr lang="en-US" dirty="0" err="1"/>
              <a:t>SetRightMargin</a:t>
            </a:r>
            <a:r>
              <a:rPr lang="en-US" dirty="0"/>
              <a:t>(0.03);</a:t>
            </a:r>
          </a:p>
          <a:p>
            <a:r>
              <a:rPr lang="en-US" dirty="0" err="1"/>
              <a:t>canvaspeak</a:t>
            </a:r>
            <a:r>
              <a:rPr lang="en-US" dirty="0"/>
              <a:t>-&gt;</a:t>
            </a:r>
            <a:r>
              <a:rPr lang="en-US" dirty="0" err="1"/>
              <a:t>SetLeftMargin</a:t>
            </a:r>
            <a:r>
              <a:rPr lang="en-US" dirty="0"/>
              <a:t>(0.09);</a:t>
            </a:r>
          </a:p>
          <a:p>
            <a:r>
              <a:rPr lang="en-US" dirty="0" err="1"/>
              <a:t>canvaspeak</a:t>
            </a:r>
            <a:r>
              <a:rPr lang="en-US" dirty="0"/>
              <a:t>-&gt;</a:t>
            </a:r>
            <a:r>
              <a:rPr lang="en-US" dirty="0" err="1"/>
              <a:t>SetBottomMargin</a:t>
            </a:r>
            <a:r>
              <a:rPr lang="en-US" dirty="0"/>
              <a:t>(0.13);</a:t>
            </a:r>
          </a:p>
          <a:p>
            <a:r>
              <a:rPr lang="en-US" dirty="0"/>
              <a:t>TH1D* he = new TH1D("he", "he", 6000,0,3000);</a:t>
            </a:r>
          </a:p>
          <a:p>
            <a:r>
              <a:rPr lang="en-US" dirty="0"/>
              <a:t>a101-&gt;Draw("FE&gt;&gt;</a:t>
            </a:r>
            <a:r>
              <a:rPr lang="en-US" dirty="0" err="1"/>
              <a:t>he","id</a:t>
            </a:r>
            <a:r>
              <a:rPr lang="en-US" dirty="0"/>
              <a:t>==13")</a:t>
            </a:r>
          </a:p>
          <a:p>
            <a:r>
              <a:rPr lang="en-US" dirty="0"/>
              <a:t>he-&gt;</a:t>
            </a:r>
            <a:r>
              <a:rPr lang="en-US" dirty="0" err="1"/>
              <a:t>SetLineWidth</a:t>
            </a:r>
            <a:r>
              <a:rPr lang="en-US" dirty="0"/>
              <a:t>(2);</a:t>
            </a:r>
          </a:p>
          <a:p>
            <a:r>
              <a:rPr lang="en-US" dirty="0"/>
              <a:t>//he-&gt;</a:t>
            </a:r>
            <a:r>
              <a:rPr lang="en-US" dirty="0" err="1"/>
              <a:t>Rebin</a:t>
            </a:r>
            <a:r>
              <a:rPr lang="en-US" dirty="0"/>
              <a:t>(2);</a:t>
            </a:r>
          </a:p>
          <a:p>
            <a:r>
              <a:rPr lang="en-US" dirty="0"/>
              <a:t>he-&gt;</a:t>
            </a:r>
            <a:r>
              <a:rPr lang="en-US" dirty="0" err="1"/>
              <a:t>SetLineColor</a:t>
            </a:r>
            <a:r>
              <a:rPr lang="en-US" dirty="0"/>
              <a:t>(4);</a:t>
            </a:r>
          </a:p>
          <a:p>
            <a:r>
              <a:rPr lang="en-US" dirty="0"/>
              <a:t>he-&gt;</a:t>
            </a:r>
            <a:r>
              <a:rPr lang="en-US" dirty="0" err="1"/>
              <a:t>SetStats</a:t>
            </a:r>
            <a:r>
              <a:rPr lang="en-US" dirty="0"/>
              <a:t>(0);</a:t>
            </a:r>
          </a:p>
          <a:p>
            <a:r>
              <a:rPr lang="en-US" dirty="0"/>
              <a:t>he-&gt;</a:t>
            </a:r>
            <a:r>
              <a:rPr lang="en-US" dirty="0" err="1"/>
              <a:t>SetTitle</a:t>
            </a:r>
            <a:r>
              <a:rPr lang="en-US" dirty="0"/>
              <a:t>("");</a:t>
            </a:r>
          </a:p>
          <a:p>
            <a:r>
              <a:rPr lang="en-US" dirty="0"/>
              <a:t>he-&gt;</a:t>
            </a:r>
            <a:r>
              <a:rPr lang="en-US" dirty="0" err="1"/>
              <a:t>GetXaxis</a:t>
            </a:r>
            <a:r>
              <a:rPr lang="en-US" dirty="0"/>
              <a:t>()-&gt;</a:t>
            </a:r>
            <a:r>
              <a:rPr lang="en-US" dirty="0" err="1"/>
              <a:t>SetTitle</a:t>
            </a:r>
            <a:r>
              <a:rPr lang="en-US" dirty="0"/>
              <a:t>("Energy (keV)");//</a:t>
            </a:r>
            <a:r>
              <a:rPr lang="zh-CN" altLang="en-US" dirty="0"/>
              <a:t>轴名</a:t>
            </a:r>
          </a:p>
          <a:p>
            <a:r>
              <a:rPr lang="en-US" dirty="0"/>
              <a:t>he-&gt;</a:t>
            </a:r>
            <a:r>
              <a:rPr lang="en-US" dirty="0" err="1"/>
              <a:t>GetYaxis</a:t>
            </a:r>
            <a:r>
              <a:rPr lang="en-US" dirty="0"/>
              <a:t>()-&gt;</a:t>
            </a:r>
            <a:r>
              <a:rPr lang="en-US" dirty="0" err="1"/>
              <a:t>SetTitle</a:t>
            </a:r>
            <a:r>
              <a:rPr lang="en-US" dirty="0"/>
              <a:t>("Counts per 0.5 keV");//</a:t>
            </a:r>
            <a:r>
              <a:rPr lang="zh-CN" altLang="en-US" dirty="0"/>
              <a:t>轴名</a:t>
            </a:r>
          </a:p>
          <a:p>
            <a:r>
              <a:rPr lang="en-US" dirty="0"/>
              <a:t>he-&gt;</a:t>
            </a:r>
            <a:r>
              <a:rPr lang="en-US" dirty="0" err="1"/>
              <a:t>GetXaxis</a:t>
            </a:r>
            <a:r>
              <a:rPr lang="en-US" dirty="0"/>
              <a:t>()-&gt;</a:t>
            </a:r>
            <a:r>
              <a:rPr lang="en-US" dirty="0" err="1"/>
              <a:t>CenterTitle</a:t>
            </a:r>
            <a:r>
              <a:rPr lang="en-US" dirty="0"/>
              <a:t>();//</a:t>
            </a:r>
            <a:r>
              <a:rPr lang="zh-CN" altLang="en-US" dirty="0"/>
              <a:t>居中</a:t>
            </a:r>
          </a:p>
          <a:p>
            <a:r>
              <a:rPr lang="en-US" dirty="0"/>
              <a:t>he-&gt;</a:t>
            </a:r>
            <a:r>
              <a:rPr lang="en-US" dirty="0" err="1"/>
              <a:t>GetYaxis</a:t>
            </a:r>
            <a:r>
              <a:rPr lang="en-US" dirty="0"/>
              <a:t>()-&gt;</a:t>
            </a:r>
            <a:r>
              <a:rPr lang="en-US" dirty="0" err="1"/>
              <a:t>CenterTitle</a:t>
            </a:r>
            <a:r>
              <a:rPr lang="en-US" dirty="0"/>
              <a:t>();//</a:t>
            </a:r>
            <a:r>
              <a:rPr lang="zh-CN" altLang="en-US" dirty="0"/>
              <a:t>居中</a:t>
            </a:r>
          </a:p>
          <a:p>
            <a:r>
              <a:rPr lang="en-US" dirty="0"/>
              <a:t>he-&gt;</a:t>
            </a:r>
            <a:r>
              <a:rPr lang="en-US" dirty="0" err="1"/>
              <a:t>GetXaxis</a:t>
            </a:r>
            <a:r>
              <a:rPr lang="en-US" dirty="0"/>
              <a:t>()-&gt;</a:t>
            </a:r>
            <a:r>
              <a:rPr lang="en-US" dirty="0" err="1"/>
              <a:t>SetLabelFont</a:t>
            </a:r>
            <a:r>
              <a:rPr lang="en-US" dirty="0"/>
              <a:t>(132);//</a:t>
            </a:r>
            <a:r>
              <a:rPr lang="zh-CN" altLang="en-US" dirty="0"/>
              <a:t>坐标字体</a:t>
            </a:r>
          </a:p>
          <a:p>
            <a:r>
              <a:rPr lang="en-US" dirty="0"/>
              <a:t>he-&gt;</a:t>
            </a:r>
            <a:r>
              <a:rPr lang="en-US" dirty="0" err="1"/>
              <a:t>GetYaxis</a:t>
            </a:r>
            <a:r>
              <a:rPr lang="en-US" dirty="0"/>
              <a:t>()-&gt;</a:t>
            </a:r>
            <a:r>
              <a:rPr lang="en-US" dirty="0" err="1"/>
              <a:t>SetLabelFont</a:t>
            </a:r>
            <a:r>
              <a:rPr lang="en-US" dirty="0"/>
              <a:t>(132);//</a:t>
            </a:r>
            <a:r>
              <a:rPr lang="zh-CN" altLang="en-US" dirty="0"/>
              <a:t>坐标字体</a:t>
            </a:r>
          </a:p>
          <a:p>
            <a:r>
              <a:rPr lang="en-US" dirty="0"/>
              <a:t>he-&gt;</a:t>
            </a:r>
            <a:r>
              <a:rPr lang="en-US" dirty="0" err="1"/>
              <a:t>GetXaxis</a:t>
            </a:r>
            <a:r>
              <a:rPr lang="en-US" dirty="0"/>
              <a:t>()-&gt;</a:t>
            </a:r>
            <a:r>
              <a:rPr lang="en-US" dirty="0" err="1"/>
              <a:t>SetLabelSize</a:t>
            </a:r>
            <a:r>
              <a:rPr lang="en-US" dirty="0"/>
              <a:t>(0.05);</a:t>
            </a:r>
          </a:p>
          <a:p>
            <a:r>
              <a:rPr lang="en-US" dirty="0"/>
              <a:t>he-&gt;</a:t>
            </a:r>
            <a:r>
              <a:rPr lang="en-US" dirty="0" err="1"/>
              <a:t>GetYaxis</a:t>
            </a:r>
            <a:r>
              <a:rPr lang="en-US" dirty="0"/>
              <a:t>()-&gt;</a:t>
            </a:r>
            <a:r>
              <a:rPr lang="en-US" dirty="0" err="1"/>
              <a:t>SetLabelSize</a:t>
            </a:r>
            <a:r>
              <a:rPr lang="en-US" dirty="0"/>
              <a:t>(0.05);</a:t>
            </a:r>
          </a:p>
          <a:p>
            <a:r>
              <a:rPr lang="en-US" dirty="0"/>
              <a:t>he-&gt;</a:t>
            </a:r>
            <a:r>
              <a:rPr lang="en-US" dirty="0" err="1"/>
              <a:t>GetXaxis</a:t>
            </a:r>
            <a:r>
              <a:rPr lang="en-US" dirty="0"/>
              <a:t>()-&gt;</a:t>
            </a:r>
            <a:r>
              <a:rPr lang="en-US" dirty="0" err="1"/>
              <a:t>SetTitleFont</a:t>
            </a:r>
            <a:r>
              <a:rPr lang="en-US" dirty="0"/>
              <a:t>(132);//</a:t>
            </a:r>
            <a:r>
              <a:rPr lang="zh-CN" altLang="en-US" dirty="0"/>
              <a:t>轴名字体</a:t>
            </a:r>
          </a:p>
          <a:p>
            <a:r>
              <a:rPr lang="en-US" dirty="0"/>
              <a:t>he-&gt;</a:t>
            </a:r>
            <a:r>
              <a:rPr lang="en-US" dirty="0" err="1"/>
              <a:t>GetYaxis</a:t>
            </a:r>
            <a:r>
              <a:rPr lang="en-US" dirty="0"/>
              <a:t>()-&gt;</a:t>
            </a:r>
            <a:r>
              <a:rPr lang="en-US" dirty="0" err="1"/>
              <a:t>SetTitleFont</a:t>
            </a:r>
            <a:r>
              <a:rPr lang="en-US" dirty="0"/>
              <a:t>(132);//</a:t>
            </a:r>
            <a:r>
              <a:rPr lang="zh-CN" altLang="en-US" dirty="0"/>
              <a:t>轴名字体</a:t>
            </a:r>
          </a:p>
          <a:p>
            <a:r>
              <a:rPr lang="en-US" dirty="0"/>
              <a:t>he-&gt;</a:t>
            </a:r>
            <a:r>
              <a:rPr lang="en-US" dirty="0" err="1"/>
              <a:t>GetXaxis</a:t>
            </a:r>
            <a:r>
              <a:rPr lang="en-US" dirty="0"/>
              <a:t>()-&gt;</a:t>
            </a:r>
            <a:r>
              <a:rPr lang="en-US" dirty="0" err="1"/>
              <a:t>SetTitleOffset</a:t>
            </a:r>
            <a:r>
              <a:rPr lang="en-US" dirty="0"/>
              <a:t>(1.0);//</a:t>
            </a:r>
            <a:r>
              <a:rPr lang="zh-CN" altLang="en-US" dirty="0"/>
              <a:t>轴名偏移</a:t>
            </a:r>
          </a:p>
          <a:p>
            <a:r>
              <a:rPr lang="en-US" dirty="0"/>
              <a:t>he-&gt;</a:t>
            </a:r>
            <a:r>
              <a:rPr lang="en-US" dirty="0" err="1"/>
              <a:t>GetYaxis</a:t>
            </a:r>
            <a:r>
              <a:rPr lang="en-US" dirty="0"/>
              <a:t>()-&gt;</a:t>
            </a:r>
            <a:r>
              <a:rPr lang="en-US" dirty="0" err="1"/>
              <a:t>SetTitleOffset</a:t>
            </a:r>
            <a:r>
              <a:rPr lang="en-US" dirty="0"/>
              <a:t>(0.72);//</a:t>
            </a:r>
            <a:r>
              <a:rPr lang="zh-CN" altLang="en-US" dirty="0"/>
              <a:t>轴名偏移</a:t>
            </a:r>
          </a:p>
          <a:p>
            <a:r>
              <a:rPr lang="en-US" dirty="0"/>
              <a:t>he-&gt;</a:t>
            </a:r>
            <a:r>
              <a:rPr lang="en-US" dirty="0" err="1"/>
              <a:t>GetXaxis</a:t>
            </a:r>
            <a:r>
              <a:rPr lang="en-US" dirty="0"/>
              <a:t>()-&gt;</a:t>
            </a:r>
            <a:r>
              <a:rPr lang="en-US" dirty="0" err="1"/>
              <a:t>SetTitleSize</a:t>
            </a:r>
            <a:r>
              <a:rPr lang="en-US" dirty="0"/>
              <a:t>(0.06);</a:t>
            </a:r>
          </a:p>
          <a:p>
            <a:r>
              <a:rPr lang="en-US" dirty="0"/>
              <a:t>he-&gt;</a:t>
            </a:r>
            <a:r>
              <a:rPr lang="en-US" dirty="0" err="1"/>
              <a:t>GetYaxis</a:t>
            </a:r>
            <a:r>
              <a:rPr lang="en-US" dirty="0"/>
              <a:t>()-&gt;</a:t>
            </a:r>
            <a:r>
              <a:rPr lang="en-US" dirty="0" err="1"/>
              <a:t>SetTitleSize</a:t>
            </a:r>
            <a:r>
              <a:rPr lang="en-US" dirty="0"/>
              <a:t>(0.06);</a:t>
            </a:r>
          </a:p>
          <a:p>
            <a:r>
              <a:rPr lang="en-US" dirty="0"/>
              <a:t>he-&gt;</a:t>
            </a:r>
            <a:r>
              <a:rPr lang="en-US" dirty="0" err="1"/>
              <a:t>GetXaxis</a:t>
            </a:r>
            <a:r>
              <a:rPr lang="en-US" dirty="0"/>
              <a:t>()-&gt;</a:t>
            </a:r>
            <a:r>
              <a:rPr lang="en-US" dirty="0" err="1"/>
              <a:t>SetRangeUser</a:t>
            </a:r>
            <a:r>
              <a:rPr lang="en-US" dirty="0"/>
              <a:t>(1350,1440);</a:t>
            </a:r>
          </a:p>
          <a:p>
            <a:r>
              <a:rPr lang="en-US" dirty="0"/>
              <a:t>he-&gt;</a:t>
            </a:r>
            <a:r>
              <a:rPr lang="en-US" dirty="0" err="1"/>
              <a:t>GetYaxis</a:t>
            </a:r>
            <a:r>
              <a:rPr lang="en-US" dirty="0"/>
              <a:t>()-&gt;</a:t>
            </a:r>
            <a:r>
              <a:rPr lang="en-US" dirty="0" err="1"/>
              <a:t>SetRangeUser</a:t>
            </a:r>
            <a:r>
              <a:rPr lang="en-US" dirty="0"/>
              <a:t>(1,40000);</a:t>
            </a:r>
          </a:p>
          <a:p>
            <a:r>
              <a:rPr lang="en-US" dirty="0"/>
              <a:t>he-&gt;</a:t>
            </a:r>
            <a:r>
              <a:rPr lang="en-US" dirty="0" err="1"/>
              <a:t>GetYaxis</a:t>
            </a:r>
            <a:r>
              <a:rPr lang="en-US" dirty="0"/>
              <a:t>()-&gt;</a:t>
            </a:r>
            <a:r>
              <a:rPr lang="en-US" dirty="0" err="1"/>
              <a:t>SetNdivisions</a:t>
            </a:r>
            <a:r>
              <a:rPr lang="en-US" dirty="0"/>
              <a:t>(505);//n = n1 + 100*n2 + 10000*n3</a:t>
            </a:r>
          </a:p>
          <a:p>
            <a:r>
              <a:rPr lang="en-US" dirty="0"/>
              <a:t>he-&gt;Draw("hist");</a:t>
            </a:r>
          </a:p>
          <a:p>
            <a:r>
              <a:rPr lang="en-US" dirty="0"/>
              <a:t>//</a:t>
            </a:r>
            <a:r>
              <a:rPr lang="en-US" dirty="0" err="1"/>
              <a:t>gPad</a:t>
            </a:r>
            <a:r>
              <a:rPr lang="en-US" dirty="0"/>
              <a:t>-&gt;</a:t>
            </a:r>
            <a:r>
              <a:rPr lang="en-US" dirty="0" err="1"/>
              <a:t>SetLogy</a:t>
            </a:r>
            <a:r>
              <a:rPr lang="en-US" dirty="0"/>
              <a:t>();</a:t>
            </a:r>
          </a:p>
          <a:p>
            <a:r>
              <a:rPr lang="en-US" dirty="0" err="1"/>
              <a:t>TFile</a:t>
            </a:r>
            <a:r>
              <a:rPr lang="en-US" dirty="0"/>
              <a:t> *_file1 = </a:t>
            </a:r>
            <a:r>
              <a:rPr lang="en-US" dirty="0" err="1"/>
              <a:t>TFile</a:t>
            </a:r>
            <a:r>
              <a:rPr lang="en-US" dirty="0"/>
              <a:t>::Open("F:/e21010/pxct/run0036-00_XtRa_152Eu_14cmAir_120min_window1us_baseline500us_cal.root");</a:t>
            </a:r>
          </a:p>
          <a:p>
            <a:r>
              <a:rPr lang="en-US" dirty="0"/>
              <a:t>tree-&gt;</a:t>
            </a:r>
            <a:r>
              <a:rPr lang="en-US" dirty="0" err="1"/>
              <a:t>SetLineWidth</a:t>
            </a:r>
            <a:r>
              <a:rPr lang="en-US" dirty="0"/>
              <a:t>(2);</a:t>
            </a:r>
          </a:p>
          <a:p>
            <a:r>
              <a:rPr lang="en-US" dirty="0"/>
              <a:t>tree-&gt;</a:t>
            </a:r>
            <a:r>
              <a:rPr lang="en-US" dirty="0" err="1"/>
              <a:t>SetLineColor</a:t>
            </a:r>
            <a:r>
              <a:rPr lang="en-US" dirty="0"/>
              <a:t>(</a:t>
            </a:r>
            <a:r>
              <a:rPr lang="en-US" dirty="0" err="1"/>
              <a:t>kMagenta</a:t>
            </a:r>
            <a:r>
              <a:rPr lang="en-US" dirty="0"/>
              <a:t>);</a:t>
            </a:r>
          </a:p>
          <a:p>
            <a:r>
              <a:rPr lang="en-US" dirty="0"/>
              <a:t>tree-&gt;Draw("</a:t>
            </a:r>
            <a:r>
              <a:rPr lang="en-US" dirty="0" err="1"/>
              <a:t>south_e","","same</a:t>
            </a:r>
            <a:r>
              <a:rPr lang="en-US" dirty="0"/>
              <a:t>");</a:t>
            </a:r>
          </a:p>
          <a:p>
            <a:endParaRPr lang="en-US" dirty="0"/>
          </a:p>
        </p:txBody>
      </p:sp>
      <p:sp>
        <p:nvSpPr>
          <p:cNvPr id="4" name="Slide Number Placeholder 3"/>
          <p:cNvSpPr>
            <a:spLocks noGrp="1"/>
          </p:cNvSpPr>
          <p:nvPr>
            <p:ph type="sldNum" sz="quarter" idx="5"/>
          </p:nvPr>
        </p:nvSpPr>
        <p:spPr/>
        <p:txBody>
          <a:bodyPr/>
          <a:lstStyle/>
          <a:p>
            <a:fld id="{5B8163E3-E104-4CE2-9206-9A84C7BA2D95}" type="slidenum">
              <a:rPr lang="zh-CN" altLang="en-US" smtClean="0"/>
              <a:t>597</a:t>
            </a:fld>
            <a:endParaRPr lang="zh-CN" altLang="en-US"/>
          </a:p>
        </p:txBody>
      </p:sp>
    </p:spTree>
    <p:extLst>
      <p:ext uri="{BB962C8B-B14F-4D97-AF65-F5344CB8AC3E}">
        <p14:creationId xmlns:p14="http://schemas.microsoft.com/office/powerpoint/2010/main" val="3363762774"/>
      </p:ext>
    </p:extLst>
  </p:cSld>
  <p:clrMapOvr>
    <a:masterClrMapping/>
  </p:clrMapOvr>
</p:notes>
</file>

<file path=ppt/notesSlides/notesSlide1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0" i="0" u="none" strike="noStrike" dirty="0">
                <a:solidFill>
                  <a:srgbClr val="333333"/>
                </a:solidFill>
                <a:effectLst/>
                <a:latin typeface="PT Sans" panose="020B0503020203020204" pitchFamily="34" charset="0"/>
                <a:hlinkClick r:id="rId3"/>
              </a:rPr>
              <a:t>ISOLDE Yield Database</a:t>
            </a:r>
            <a:endParaRPr lang="en-US" dirty="0"/>
          </a:p>
        </p:txBody>
      </p:sp>
      <p:sp>
        <p:nvSpPr>
          <p:cNvPr id="4" name="Slide Number Placeholder 3"/>
          <p:cNvSpPr>
            <a:spLocks noGrp="1"/>
          </p:cNvSpPr>
          <p:nvPr>
            <p:ph type="sldNum" sz="quarter" idx="5"/>
          </p:nvPr>
        </p:nvSpPr>
        <p:spPr/>
        <p:txBody>
          <a:bodyPr/>
          <a:lstStyle/>
          <a:p>
            <a:fld id="{03D02776-8BC1-45B5-AF1A-C4418966F501}" type="slidenum">
              <a:rPr lang="en-US" smtClean="0"/>
              <a:t>598</a:t>
            </a:fld>
            <a:endParaRPr lang="en-US"/>
          </a:p>
        </p:txBody>
      </p:sp>
    </p:spTree>
    <p:extLst>
      <p:ext uri="{BB962C8B-B14F-4D97-AF65-F5344CB8AC3E}">
        <p14:creationId xmlns:p14="http://schemas.microsoft.com/office/powerpoint/2010/main" val="644298804"/>
      </p:ext>
    </p:extLst>
  </p:cSld>
  <p:clrMapOvr>
    <a:masterClrMapping/>
  </p:clrMapOvr>
</p:notes>
</file>

<file path=ppt/notesSlides/notesSlide1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bar code</a:t>
            </a:r>
          </a:p>
        </p:txBody>
      </p:sp>
      <p:sp>
        <p:nvSpPr>
          <p:cNvPr id="4" name="Slide Number Placeholder 3"/>
          <p:cNvSpPr>
            <a:spLocks noGrp="1"/>
          </p:cNvSpPr>
          <p:nvPr>
            <p:ph type="sldNum" sz="quarter" idx="5"/>
          </p:nvPr>
        </p:nvSpPr>
        <p:spPr/>
        <p:txBody>
          <a:bodyPr/>
          <a:lstStyle/>
          <a:p>
            <a:fld id="{5B8163E3-E104-4CE2-9206-9A84C7BA2D95}" type="slidenum">
              <a:rPr lang="zh-CN" altLang="en-US" smtClean="0"/>
              <a:t>605</a:t>
            </a:fld>
            <a:endParaRPr lang="zh-CN" altLang="en-US"/>
          </a:p>
        </p:txBody>
      </p:sp>
    </p:spTree>
    <p:extLst>
      <p:ext uri="{BB962C8B-B14F-4D97-AF65-F5344CB8AC3E}">
        <p14:creationId xmlns:p14="http://schemas.microsoft.com/office/powerpoint/2010/main" val="4208531327"/>
      </p:ext>
    </p:extLst>
  </p:cSld>
  <p:clrMapOvr>
    <a:masterClrMapping/>
  </p:clrMapOvr>
</p:notes>
</file>

<file path=ppt/notesSlides/notesSlide1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root run0415_228Th_MeshCh0_MeshAcceptedCh1_TriggerTest.root</a:t>
            </a:r>
          </a:p>
          <a:p>
            <a:r>
              <a:rPr lang="en-US" dirty="0" err="1"/>
              <a:t>dchan</a:t>
            </a:r>
            <a:r>
              <a:rPr lang="en-US" dirty="0"/>
              <a:t>-&gt;</a:t>
            </a:r>
            <a:r>
              <a:rPr lang="en-US" dirty="0" err="1"/>
              <a:t>SetLineColor</a:t>
            </a:r>
            <a:r>
              <a:rPr lang="en-US" dirty="0"/>
              <a:t>(1)</a:t>
            </a:r>
          </a:p>
          <a:p>
            <a:r>
              <a:rPr lang="en-US" dirty="0" err="1"/>
              <a:t>dchan</a:t>
            </a:r>
            <a:r>
              <a:rPr lang="en-US" dirty="0"/>
              <a:t>-&gt;Draw("time/1e9&gt;&gt;(100000,0,5)","</a:t>
            </a:r>
            <a:r>
              <a:rPr lang="en-US" dirty="0" err="1"/>
              <a:t>chanid</a:t>
            </a:r>
            <a:r>
              <a:rPr lang="en-US" dirty="0"/>
              <a:t>==0&amp;&amp;time&gt;0&amp;&amp;time&lt;5e9");</a:t>
            </a:r>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err="1"/>
              <a:t>dchan</a:t>
            </a:r>
            <a:r>
              <a:rPr lang="en-US" dirty="0"/>
              <a:t>-&gt;</a:t>
            </a:r>
            <a:r>
              <a:rPr lang="en-US" dirty="0" err="1"/>
              <a:t>SetLineColor</a:t>
            </a:r>
            <a:r>
              <a:rPr lang="en-US" dirty="0"/>
              <a:t>(2)</a:t>
            </a:r>
          </a:p>
          <a:p>
            <a:r>
              <a:rPr lang="en-US" dirty="0" err="1"/>
              <a:t>dchan</a:t>
            </a:r>
            <a:r>
              <a:rPr lang="en-US" dirty="0"/>
              <a:t>-&gt;Draw("time/1e9","chanid==1&amp;&amp;time&gt;0&amp;&amp;time&lt;5e9","same");</a:t>
            </a:r>
          </a:p>
          <a:p>
            <a:r>
              <a:rPr lang="en-US" dirty="0" err="1"/>
              <a:t>gPad</a:t>
            </a:r>
            <a:r>
              <a:rPr lang="en-US" dirty="0"/>
              <a:t>-&gt;</a:t>
            </a:r>
            <a:r>
              <a:rPr lang="en-US" dirty="0" err="1"/>
              <a:t>RedrawAxis</a:t>
            </a:r>
            <a:r>
              <a:rPr lang="en-US" dirty="0"/>
              <a:t>();</a:t>
            </a:r>
          </a:p>
        </p:txBody>
      </p:sp>
      <p:sp>
        <p:nvSpPr>
          <p:cNvPr id="4" name="Slide Number Placeholder 3"/>
          <p:cNvSpPr>
            <a:spLocks noGrp="1"/>
          </p:cNvSpPr>
          <p:nvPr>
            <p:ph type="sldNum" sz="quarter" idx="5"/>
          </p:nvPr>
        </p:nvSpPr>
        <p:spPr/>
        <p:txBody>
          <a:bodyPr/>
          <a:lstStyle/>
          <a:p>
            <a:fld id="{5B8163E3-E104-4CE2-9206-9A84C7BA2D95}" type="slidenum">
              <a:rPr lang="zh-CN" altLang="en-US" smtClean="0"/>
              <a:t>606</a:t>
            </a:fld>
            <a:endParaRPr lang="zh-CN" altLang="en-US"/>
          </a:p>
        </p:txBody>
      </p:sp>
    </p:spTree>
    <p:extLst>
      <p:ext uri="{BB962C8B-B14F-4D97-AF65-F5344CB8AC3E}">
        <p14:creationId xmlns:p14="http://schemas.microsoft.com/office/powerpoint/2010/main" val="4217251317"/>
      </p:ext>
    </p:extLst>
  </p:cSld>
  <p:clrMapOvr>
    <a:masterClrMapping/>
  </p:clrMapOvr>
</p:notes>
</file>

<file path=ppt/notesSlides/notesSlide1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err="1"/>
              <a:t>TFile</a:t>
            </a:r>
            <a:r>
              <a:rPr lang="en-US" dirty="0"/>
              <a:t> *_file0 = </a:t>
            </a:r>
            <a:r>
              <a:rPr lang="en-US" dirty="0" err="1"/>
              <a:t>TFile</a:t>
            </a:r>
            <a:r>
              <a:rPr lang="en-US" dirty="0"/>
              <a:t>::Open("run-0802_cal.root");</a:t>
            </a:r>
          </a:p>
          <a:p>
            <a:r>
              <a:rPr lang="en-US" dirty="0" err="1"/>
              <a:t>TCanvas</a:t>
            </a:r>
            <a:r>
              <a:rPr lang="en-US" dirty="0"/>
              <a:t>* </a:t>
            </a:r>
            <a:r>
              <a:rPr lang="en-US" dirty="0" err="1"/>
              <a:t>canvaspeak</a:t>
            </a:r>
            <a:r>
              <a:rPr lang="en-US" dirty="0"/>
              <a:t> = new </a:t>
            </a:r>
            <a:r>
              <a:rPr lang="en-US" dirty="0" err="1"/>
              <a:t>TCanvas</a:t>
            </a:r>
            <a:r>
              <a:rPr lang="en-US" dirty="0"/>
              <a:t>("</a:t>
            </a:r>
            <a:r>
              <a:rPr lang="en-US" dirty="0" err="1"/>
              <a:t>canvaspeak</a:t>
            </a:r>
            <a:r>
              <a:rPr lang="en-US" dirty="0"/>
              <a:t>", "</a:t>
            </a:r>
            <a:r>
              <a:rPr lang="en-US" dirty="0" err="1"/>
              <a:t>canvaspeak</a:t>
            </a:r>
            <a:r>
              <a:rPr lang="en-US" dirty="0"/>
              <a:t>", 1300, 800);//</a:t>
            </a:r>
          </a:p>
          <a:p>
            <a:r>
              <a:rPr lang="en-US" dirty="0" err="1"/>
              <a:t>canvaspeak</a:t>
            </a:r>
            <a:r>
              <a:rPr lang="en-US" dirty="0"/>
              <a:t>-&gt;cd();//</a:t>
            </a:r>
          </a:p>
          <a:p>
            <a:r>
              <a:rPr lang="en-US" dirty="0" err="1"/>
              <a:t>canvaspeak</a:t>
            </a:r>
            <a:r>
              <a:rPr lang="en-US" dirty="0"/>
              <a:t>-&gt;</a:t>
            </a:r>
            <a:r>
              <a:rPr lang="en-US" dirty="0" err="1"/>
              <a:t>SetTopMargin</a:t>
            </a:r>
            <a:r>
              <a:rPr lang="en-US" dirty="0"/>
              <a:t>(0.03);</a:t>
            </a:r>
          </a:p>
          <a:p>
            <a:r>
              <a:rPr lang="en-US" dirty="0" err="1"/>
              <a:t>canvaspeak</a:t>
            </a:r>
            <a:r>
              <a:rPr lang="en-US" dirty="0"/>
              <a:t>-&gt;</a:t>
            </a:r>
            <a:r>
              <a:rPr lang="en-US" dirty="0" err="1"/>
              <a:t>SetRightMargin</a:t>
            </a:r>
            <a:r>
              <a:rPr lang="en-US" dirty="0"/>
              <a:t>(0.04);</a:t>
            </a:r>
          </a:p>
          <a:p>
            <a:r>
              <a:rPr lang="en-US" dirty="0" err="1"/>
              <a:t>canvaspeak</a:t>
            </a:r>
            <a:r>
              <a:rPr lang="en-US" dirty="0"/>
              <a:t>-&gt;</a:t>
            </a:r>
            <a:r>
              <a:rPr lang="en-US" dirty="0" err="1"/>
              <a:t>SetLeftMargin</a:t>
            </a:r>
            <a:r>
              <a:rPr lang="en-US" dirty="0"/>
              <a:t>(0.13);</a:t>
            </a:r>
          </a:p>
          <a:p>
            <a:r>
              <a:rPr lang="en-US" dirty="0" err="1"/>
              <a:t>canvaspeak</a:t>
            </a:r>
            <a:r>
              <a:rPr lang="en-US" dirty="0"/>
              <a:t>-&gt;</a:t>
            </a:r>
            <a:r>
              <a:rPr lang="en-US" dirty="0" err="1"/>
              <a:t>SetBottomMargin</a:t>
            </a:r>
            <a:r>
              <a:rPr lang="en-US" dirty="0"/>
              <a:t>(0.16);</a:t>
            </a:r>
          </a:p>
          <a:p>
            <a:r>
              <a:rPr lang="en-US" dirty="0" err="1"/>
              <a:t>gStyle</a:t>
            </a:r>
            <a:r>
              <a:rPr lang="en-US" dirty="0"/>
              <a:t>-&gt;</a:t>
            </a:r>
            <a:r>
              <a:rPr lang="en-US" dirty="0" err="1"/>
              <a:t>SetFrameLineWidth</a:t>
            </a:r>
            <a:r>
              <a:rPr lang="en-US" dirty="0"/>
              <a:t>(3);</a:t>
            </a:r>
          </a:p>
          <a:p>
            <a:r>
              <a:rPr lang="en-US" dirty="0" err="1"/>
              <a:t>canvaspeak</a:t>
            </a:r>
            <a:r>
              <a:rPr lang="en-US" dirty="0"/>
              <a:t>-&gt;</a:t>
            </a:r>
            <a:r>
              <a:rPr lang="en-US" dirty="0" err="1"/>
              <a:t>SetFrameLineWidth</a:t>
            </a:r>
            <a:r>
              <a:rPr lang="en-US" dirty="0"/>
              <a:t>(3);</a:t>
            </a:r>
          </a:p>
          <a:p>
            <a:endParaRPr lang="en-US" dirty="0"/>
          </a:p>
          <a:p>
            <a:r>
              <a:rPr lang="en-US" dirty="0"/>
              <a:t>TH1D* </a:t>
            </a:r>
            <a:r>
              <a:rPr lang="en-US" dirty="0" err="1"/>
              <a:t>htimestamps</a:t>
            </a:r>
            <a:r>
              <a:rPr lang="en-US" dirty="0"/>
              <a:t> = new TH1D("</a:t>
            </a:r>
            <a:r>
              <a:rPr lang="en-US" dirty="0" err="1"/>
              <a:t>htimestamps</a:t>
            </a:r>
            <a:r>
              <a:rPr lang="en-US" dirty="0"/>
              <a:t>", "</a:t>
            </a:r>
            <a:r>
              <a:rPr lang="en-US" dirty="0" err="1"/>
              <a:t>htimestamps</a:t>
            </a:r>
            <a:r>
              <a:rPr lang="en-US" dirty="0"/>
              <a:t>", 600,-1500,1500);</a:t>
            </a:r>
          </a:p>
          <a:p>
            <a:r>
              <a:rPr lang="en-US" dirty="0" err="1"/>
              <a:t>htimestamps</a:t>
            </a:r>
            <a:r>
              <a:rPr lang="en-US" dirty="0"/>
              <a:t>-&gt;</a:t>
            </a:r>
            <a:r>
              <a:rPr lang="en-US" dirty="0" err="1"/>
              <a:t>SetLineWidth</a:t>
            </a:r>
            <a:r>
              <a:rPr lang="en-US" dirty="0"/>
              <a:t>(3);</a:t>
            </a:r>
          </a:p>
          <a:p>
            <a:r>
              <a:rPr lang="en-US" dirty="0" err="1"/>
              <a:t>htimestamps</a:t>
            </a:r>
            <a:r>
              <a:rPr lang="en-US" dirty="0"/>
              <a:t>-&gt;</a:t>
            </a:r>
            <a:r>
              <a:rPr lang="en-US" dirty="0" err="1"/>
              <a:t>Rebin</a:t>
            </a:r>
            <a:r>
              <a:rPr lang="en-US" dirty="0"/>
              <a:t>(1);</a:t>
            </a:r>
          </a:p>
          <a:p>
            <a:r>
              <a:rPr lang="en-US" dirty="0" err="1"/>
              <a:t>htimestamps</a:t>
            </a:r>
            <a:r>
              <a:rPr lang="en-US" dirty="0"/>
              <a:t>-&gt;</a:t>
            </a:r>
            <a:r>
              <a:rPr lang="en-US" dirty="0" err="1"/>
              <a:t>SetStats</a:t>
            </a:r>
            <a:r>
              <a:rPr lang="en-US" dirty="0"/>
              <a:t>(0);</a:t>
            </a:r>
          </a:p>
          <a:p>
            <a:r>
              <a:rPr lang="en-US" dirty="0" err="1"/>
              <a:t>htimestamps</a:t>
            </a:r>
            <a:r>
              <a:rPr lang="en-US" dirty="0"/>
              <a:t>-&gt;</a:t>
            </a:r>
            <a:r>
              <a:rPr lang="en-US" dirty="0" err="1"/>
              <a:t>SetTitle</a:t>
            </a:r>
            <a:r>
              <a:rPr lang="en-US" dirty="0"/>
              <a:t>("");</a:t>
            </a:r>
          </a:p>
          <a:p>
            <a:r>
              <a:rPr lang="en-US" dirty="0" err="1"/>
              <a:t>htimestamps</a:t>
            </a:r>
            <a:r>
              <a:rPr lang="en-US" dirty="0"/>
              <a:t>-&gt;</a:t>
            </a:r>
            <a:r>
              <a:rPr lang="en-US" dirty="0" err="1"/>
              <a:t>GetXaxis</a:t>
            </a:r>
            <a:r>
              <a:rPr lang="en-US" dirty="0"/>
              <a:t>()-&gt;</a:t>
            </a:r>
            <a:r>
              <a:rPr lang="en-US" dirty="0" err="1"/>
              <a:t>SetTitle</a:t>
            </a:r>
            <a:r>
              <a:rPr lang="en-US" dirty="0"/>
              <a:t>("Time difference North #minus South (ns)");</a:t>
            </a:r>
          </a:p>
          <a:p>
            <a:r>
              <a:rPr lang="en-US" dirty="0" err="1"/>
              <a:t>htimestamps</a:t>
            </a:r>
            <a:r>
              <a:rPr lang="en-US" dirty="0"/>
              <a:t>-&gt;</a:t>
            </a:r>
            <a:r>
              <a:rPr lang="en-US" dirty="0" err="1"/>
              <a:t>GetYaxis</a:t>
            </a:r>
            <a:r>
              <a:rPr lang="en-US" dirty="0"/>
              <a:t>()-&gt;</a:t>
            </a:r>
            <a:r>
              <a:rPr lang="en-US" dirty="0" err="1"/>
              <a:t>SetTitle</a:t>
            </a:r>
            <a:r>
              <a:rPr lang="en-US" dirty="0"/>
              <a:t>("Counts per 5 ns");</a:t>
            </a:r>
          </a:p>
          <a:p>
            <a:r>
              <a:rPr lang="en-US" dirty="0" err="1"/>
              <a:t>htimestamps</a:t>
            </a:r>
            <a:r>
              <a:rPr lang="en-US" dirty="0"/>
              <a:t>-&gt;</a:t>
            </a:r>
            <a:r>
              <a:rPr lang="en-US" dirty="0" err="1"/>
              <a:t>GetXaxis</a:t>
            </a:r>
            <a:r>
              <a:rPr lang="en-US" dirty="0"/>
              <a:t>()-&gt;</a:t>
            </a:r>
            <a:r>
              <a:rPr lang="en-US" dirty="0" err="1"/>
              <a:t>CenterTitle</a:t>
            </a:r>
            <a:r>
              <a:rPr lang="en-US" dirty="0"/>
              <a:t>();</a:t>
            </a:r>
          </a:p>
          <a:p>
            <a:r>
              <a:rPr lang="en-US" dirty="0" err="1"/>
              <a:t>htimestamps</a:t>
            </a:r>
            <a:r>
              <a:rPr lang="en-US" dirty="0"/>
              <a:t>-&gt;</a:t>
            </a:r>
            <a:r>
              <a:rPr lang="en-US" dirty="0" err="1"/>
              <a:t>GetYaxis</a:t>
            </a:r>
            <a:r>
              <a:rPr lang="en-US" dirty="0"/>
              <a:t>()-&gt;</a:t>
            </a:r>
            <a:r>
              <a:rPr lang="en-US" dirty="0" err="1"/>
              <a:t>CenterTitle</a:t>
            </a:r>
            <a:r>
              <a:rPr lang="en-US" dirty="0"/>
              <a:t>();</a:t>
            </a:r>
          </a:p>
          <a:p>
            <a:r>
              <a:rPr lang="en-US" dirty="0" err="1"/>
              <a:t>htimestamps</a:t>
            </a:r>
            <a:r>
              <a:rPr lang="en-US" dirty="0"/>
              <a:t>-&gt;</a:t>
            </a:r>
            <a:r>
              <a:rPr lang="en-US" dirty="0" err="1"/>
              <a:t>GetXaxis</a:t>
            </a:r>
            <a:r>
              <a:rPr lang="en-US" dirty="0"/>
              <a:t>()-&gt;</a:t>
            </a:r>
            <a:r>
              <a:rPr lang="en-US" dirty="0" err="1"/>
              <a:t>SetLabelFont</a:t>
            </a:r>
            <a:r>
              <a:rPr lang="en-US" dirty="0"/>
              <a:t>(132);</a:t>
            </a:r>
          </a:p>
          <a:p>
            <a:r>
              <a:rPr lang="en-US" dirty="0" err="1"/>
              <a:t>htimestamps</a:t>
            </a:r>
            <a:r>
              <a:rPr lang="en-US" dirty="0"/>
              <a:t>-&gt;</a:t>
            </a:r>
            <a:r>
              <a:rPr lang="en-US" dirty="0" err="1"/>
              <a:t>GetYaxis</a:t>
            </a:r>
            <a:r>
              <a:rPr lang="en-US" dirty="0"/>
              <a:t>()-&gt;</a:t>
            </a:r>
            <a:r>
              <a:rPr lang="en-US" dirty="0" err="1"/>
              <a:t>SetLabelFont</a:t>
            </a:r>
            <a:r>
              <a:rPr lang="en-US" dirty="0"/>
              <a:t>(132);</a:t>
            </a:r>
          </a:p>
          <a:p>
            <a:r>
              <a:rPr lang="en-US" dirty="0" err="1"/>
              <a:t>htimestamps</a:t>
            </a:r>
            <a:r>
              <a:rPr lang="en-US" dirty="0"/>
              <a:t>-&gt;</a:t>
            </a:r>
            <a:r>
              <a:rPr lang="en-US" dirty="0" err="1"/>
              <a:t>GetXaxis</a:t>
            </a:r>
            <a:r>
              <a:rPr lang="en-US" dirty="0"/>
              <a:t>()-&gt;</a:t>
            </a:r>
            <a:r>
              <a:rPr lang="en-US" dirty="0" err="1"/>
              <a:t>SetLabelSize</a:t>
            </a:r>
            <a:r>
              <a:rPr lang="en-US" dirty="0"/>
              <a:t>(0.06);</a:t>
            </a:r>
          </a:p>
          <a:p>
            <a:r>
              <a:rPr lang="en-US" dirty="0" err="1"/>
              <a:t>htimestamps</a:t>
            </a:r>
            <a:r>
              <a:rPr lang="en-US" dirty="0"/>
              <a:t>-&gt;</a:t>
            </a:r>
            <a:r>
              <a:rPr lang="en-US" dirty="0" err="1"/>
              <a:t>GetYaxis</a:t>
            </a:r>
            <a:r>
              <a:rPr lang="en-US" dirty="0"/>
              <a:t>()-&gt;</a:t>
            </a:r>
            <a:r>
              <a:rPr lang="en-US" dirty="0" err="1"/>
              <a:t>SetLabelSize</a:t>
            </a:r>
            <a:r>
              <a:rPr lang="en-US" dirty="0"/>
              <a:t>(0.06);</a:t>
            </a:r>
          </a:p>
          <a:p>
            <a:r>
              <a:rPr lang="en-US" dirty="0" err="1"/>
              <a:t>htimestamps</a:t>
            </a:r>
            <a:r>
              <a:rPr lang="en-US" dirty="0"/>
              <a:t>-&gt;</a:t>
            </a:r>
            <a:r>
              <a:rPr lang="en-US" dirty="0" err="1"/>
              <a:t>GetXaxis</a:t>
            </a:r>
            <a:r>
              <a:rPr lang="en-US" dirty="0"/>
              <a:t>()-&gt;</a:t>
            </a:r>
            <a:r>
              <a:rPr lang="en-US" dirty="0" err="1"/>
              <a:t>SetTitleFont</a:t>
            </a:r>
            <a:r>
              <a:rPr lang="en-US" dirty="0"/>
              <a:t>(132);</a:t>
            </a:r>
          </a:p>
          <a:p>
            <a:r>
              <a:rPr lang="en-US" dirty="0" err="1"/>
              <a:t>htimestamps</a:t>
            </a:r>
            <a:r>
              <a:rPr lang="en-US" dirty="0"/>
              <a:t>-&gt;</a:t>
            </a:r>
            <a:r>
              <a:rPr lang="en-US" dirty="0" err="1"/>
              <a:t>GetYaxis</a:t>
            </a:r>
            <a:r>
              <a:rPr lang="en-US" dirty="0"/>
              <a:t>()-&gt;</a:t>
            </a:r>
            <a:r>
              <a:rPr lang="en-US" dirty="0" err="1"/>
              <a:t>SetTitleFont</a:t>
            </a:r>
            <a:r>
              <a:rPr lang="en-US" dirty="0"/>
              <a:t>(132);</a:t>
            </a:r>
          </a:p>
          <a:p>
            <a:r>
              <a:rPr lang="en-US" dirty="0" err="1"/>
              <a:t>htimestamps</a:t>
            </a:r>
            <a:r>
              <a:rPr lang="en-US" dirty="0"/>
              <a:t>-&gt;</a:t>
            </a:r>
            <a:r>
              <a:rPr lang="en-US" dirty="0" err="1"/>
              <a:t>GetXaxis</a:t>
            </a:r>
            <a:r>
              <a:rPr lang="en-US" dirty="0"/>
              <a:t>()-&gt;</a:t>
            </a:r>
            <a:r>
              <a:rPr lang="en-US" dirty="0" err="1"/>
              <a:t>SetTitleOffset</a:t>
            </a:r>
            <a:r>
              <a:rPr lang="en-US" dirty="0"/>
              <a:t>(1.1);</a:t>
            </a:r>
          </a:p>
          <a:p>
            <a:r>
              <a:rPr lang="en-US" dirty="0" err="1"/>
              <a:t>htimestamps</a:t>
            </a:r>
            <a:r>
              <a:rPr lang="en-US" dirty="0"/>
              <a:t>-&gt;</a:t>
            </a:r>
            <a:r>
              <a:rPr lang="en-US" dirty="0" err="1"/>
              <a:t>GetYaxis</a:t>
            </a:r>
            <a:r>
              <a:rPr lang="en-US" dirty="0"/>
              <a:t>()-&gt;</a:t>
            </a:r>
            <a:r>
              <a:rPr lang="en-US" dirty="0" err="1"/>
              <a:t>SetTitleOffset</a:t>
            </a:r>
            <a:r>
              <a:rPr lang="en-US" dirty="0"/>
              <a:t>(0.95);</a:t>
            </a:r>
          </a:p>
          <a:p>
            <a:r>
              <a:rPr lang="en-US" dirty="0" err="1"/>
              <a:t>htimestamps</a:t>
            </a:r>
            <a:r>
              <a:rPr lang="en-US" dirty="0"/>
              <a:t>-&gt;</a:t>
            </a:r>
            <a:r>
              <a:rPr lang="en-US" dirty="0" err="1"/>
              <a:t>GetXaxis</a:t>
            </a:r>
            <a:r>
              <a:rPr lang="en-US" dirty="0"/>
              <a:t>()-&gt;</a:t>
            </a:r>
            <a:r>
              <a:rPr lang="en-US" dirty="0" err="1"/>
              <a:t>SetTitleSize</a:t>
            </a:r>
            <a:r>
              <a:rPr lang="en-US" dirty="0"/>
              <a:t>(0.07);</a:t>
            </a:r>
          </a:p>
          <a:p>
            <a:r>
              <a:rPr lang="en-US" dirty="0" err="1"/>
              <a:t>htimestamps</a:t>
            </a:r>
            <a:r>
              <a:rPr lang="en-US" dirty="0"/>
              <a:t>-&gt;</a:t>
            </a:r>
            <a:r>
              <a:rPr lang="en-US" dirty="0" err="1"/>
              <a:t>GetYaxis</a:t>
            </a:r>
            <a:r>
              <a:rPr lang="en-US" dirty="0"/>
              <a:t>()-&gt;</a:t>
            </a:r>
            <a:r>
              <a:rPr lang="en-US" dirty="0" err="1"/>
              <a:t>SetTitleSize</a:t>
            </a:r>
            <a:r>
              <a:rPr lang="en-US" dirty="0"/>
              <a:t>(0.07);</a:t>
            </a:r>
          </a:p>
          <a:p>
            <a:r>
              <a:rPr lang="en-US" dirty="0"/>
              <a:t>//</a:t>
            </a:r>
            <a:r>
              <a:rPr lang="en-US" dirty="0" err="1"/>
              <a:t>htimestamps</a:t>
            </a:r>
            <a:r>
              <a:rPr lang="en-US" dirty="0"/>
              <a:t>-&gt;</a:t>
            </a:r>
            <a:r>
              <a:rPr lang="en-US" dirty="0" err="1"/>
              <a:t>GetXaxis</a:t>
            </a:r>
            <a:r>
              <a:rPr lang="en-US" dirty="0"/>
              <a:t>()-&gt;</a:t>
            </a:r>
            <a:r>
              <a:rPr lang="en-US" dirty="0" err="1"/>
              <a:t>SetRangeUser</a:t>
            </a:r>
            <a:r>
              <a:rPr lang="en-US" dirty="0"/>
              <a:t>(-300,600);</a:t>
            </a:r>
          </a:p>
          <a:p>
            <a:r>
              <a:rPr lang="en-US" dirty="0"/>
              <a:t>//</a:t>
            </a:r>
            <a:r>
              <a:rPr lang="en-US" dirty="0" err="1"/>
              <a:t>htimestamps</a:t>
            </a:r>
            <a:r>
              <a:rPr lang="en-US" dirty="0"/>
              <a:t>-&gt;</a:t>
            </a:r>
            <a:r>
              <a:rPr lang="en-US" dirty="0" err="1"/>
              <a:t>GetYaxis</a:t>
            </a:r>
            <a:r>
              <a:rPr lang="en-US" dirty="0"/>
              <a:t>()-&gt;</a:t>
            </a:r>
            <a:r>
              <a:rPr lang="en-US" dirty="0" err="1"/>
              <a:t>SetRangeUser</a:t>
            </a:r>
            <a:r>
              <a:rPr lang="en-US" dirty="0"/>
              <a:t>(0,700);</a:t>
            </a:r>
          </a:p>
          <a:p>
            <a:r>
              <a:rPr lang="en-US" dirty="0" err="1"/>
              <a:t>htimestamps</a:t>
            </a:r>
            <a:r>
              <a:rPr lang="en-US" dirty="0"/>
              <a:t>-&gt;</a:t>
            </a:r>
            <a:r>
              <a:rPr lang="en-US" dirty="0" err="1"/>
              <a:t>GetYaxis</a:t>
            </a:r>
            <a:r>
              <a:rPr lang="en-US" dirty="0"/>
              <a:t>()-&gt;</a:t>
            </a:r>
            <a:r>
              <a:rPr lang="en-US" dirty="0" err="1"/>
              <a:t>SetNdivisions</a:t>
            </a:r>
            <a:r>
              <a:rPr lang="en-US" dirty="0"/>
              <a:t>(505);</a:t>
            </a:r>
          </a:p>
          <a:p>
            <a:r>
              <a:rPr lang="en-US" dirty="0" err="1"/>
              <a:t>htimestamps</a:t>
            </a:r>
            <a:r>
              <a:rPr lang="en-US" dirty="0"/>
              <a:t>-&gt;</a:t>
            </a:r>
            <a:r>
              <a:rPr lang="en-US" dirty="0" err="1"/>
              <a:t>GetYaxis</a:t>
            </a:r>
            <a:r>
              <a:rPr lang="en-US" dirty="0"/>
              <a:t>()-&gt;</a:t>
            </a:r>
            <a:r>
              <a:rPr lang="en-US" dirty="0" err="1"/>
              <a:t>SetTickLength</a:t>
            </a:r>
            <a:r>
              <a:rPr lang="en-US" dirty="0"/>
              <a:t>(0.015);</a:t>
            </a:r>
          </a:p>
          <a:p>
            <a:r>
              <a:rPr lang="en-US" dirty="0" err="1"/>
              <a:t>htimestamps</a:t>
            </a:r>
            <a:r>
              <a:rPr lang="en-US" dirty="0"/>
              <a:t>-&gt;</a:t>
            </a:r>
            <a:r>
              <a:rPr lang="en-US" dirty="0" err="1"/>
              <a:t>SetLineColor</a:t>
            </a:r>
            <a:r>
              <a:rPr lang="en-US" dirty="0"/>
              <a:t>(kRed+1);</a:t>
            </a:r>
          </a:p>
          <a:p>
            <a:r>
              <a:rPr lang="en-US" dirty="0"/>
              <a:t>tree-&gt;Draw("</a:t>
            </a:r>
            <a:r>
              <a:rPr lang="en-US" dirty="0" err="1"/>
              <a:t>north_t-south_t</a:t>
            </a:r>
            <a:r>
              <a:rPr lang="en-US" dirty="0"/>
              <a:t>&gt;&gt;</a:t>
            </a:r>
            <a:r>
              <a:rPr lang="en-US" dirty="0" err="1"/>
              <a:t>htimestamps</a:t>
            </a:r>
            <a:r>
              <a:rPr lang="en-US" dirty="0"/>
              <a:t>","</a:t>
            </a:r>
            <a:r>
              <a:rPr lang="en-US" dirty="0" err="1"/>
              <a:t>south_e</a:t>
            </a:r>
            <a:r>
              <a:rPr lang="en-US" dirty="0"/>
              <a:t>&gt;119&amp;&amp;</a:t>
            </a:r>
            <a:r>
              <a:rPr lang="en-US" dirty="0" err="1"/>
              <a:t>south_e</a:t>
            </a:r>
            <a:r>
              <a:rPr lang="en-US" dirty="0"/>
              <a:t>&lt;1420&amp;&amp;</a:t>
            </a:r>
            <a:r>
              <a:rPr lang="en-US" dirty="0" err="1"/>
              <a:t>north_e</a:t>
            </a:r>
            <a:r>
              <a:rPr lang="en-US" dirty="0"/>
              <a:t>&gt;119&amp;&amp;</a:t>
            </a:r>
            <a:r>
              <a:rPr lang="en-US" dirty="0" err="1"/>
              <a:t>north_e</a:t>
            </a:r>
            <a:r>
              <a:rPr lang="en-US" dirty="0"/>
              <a:t>&lt;1420",""); // second decay - first decay</a:t>
            </a:r>
          </a:p>
          <a:p>
            <a:r>
              <a:rPr lang="en-US" dirty="0" err="1"/>
              <a:t>htimestamps</a:t>
            </a:r>
            <a:r>
              <a:rPr lang="en-US" dirty="0"/>
              <a:t>-&gt;Sumw2(</a:t>
            </a:r>
            <a:r>
              <a:rPr lang="en-US" dirty="0" err="1"/>
              <a:t>kFALSE</a:t>
            </a:r>
            <a:r>
              <a:rPr lang="en-US" dirty="0"/>
              <a:t>);</a:t>
            </a:r>
          </a:p>
          <a:p>
            <a:r>
              <a:rPr lang="en-US" dirty="0" err="1"/>
              <a:t>htimestamps</a:t>
            </a:r>
            <a:r>
              <a:rPr lang="en-US" dirty="0"/>
              <a:t>-&gt;</a:t>
            </a:r>
            <a:r>
              <a:rPr lang="en-US" dirty="0" err="1"/>
              <a:t>SetBinErrorOption</a:t>
            </a:r>
            <a:r>
              <a:rPr lang="en-US" dirty="0"/>
              <a:t>(TH1::</a:t>
            </a:r>
            <a:r>
              <a:rPr lang="en-US" dirty="0" err="1"/>
              <a:t>kPoisson</a:t>
            </a:r>
            <a:r>
              <a:rPr lang="en-US" dirty="0"/>
              <a:t>);//TH1::</a:t>
            </a:r>
            <a:r>
              <a:rPr lang="en-US" dirty="0" err="1"/>
              <a:t>kNormal</a:t>
            </a:r>
            <a:r>
              <a:rPr lang="en-US" dirty="0"/>
              <a:t> or TH1::</a:t>
            </a:r>
            <a:r>
              <a:rPr lang="en-US" dirty="0" err="1"/>
              <a:t>kPoisson</a:t>
            </a:r>
            <a:endParaRPr lang="en-US" dirty="0"/>
          </a:p>
          <a:p>
            <a:endParaRPr lang="en-US" dirty="0"/>
          </a:p>
        </p:txBody>
      </p:sp>
      <p:sp>
        <p:nvSpPr>
          <p:cNvPr id="4" name="Slide Number Placeholder 3"/>
          <p:cNvSpPr>
            <a:spLocks noGrp="1"/>
          </p:cNvSpPr>
          <p:nvPr>
            <p:ph type="sldNum" sz="quarter" idx="5"/>
          </p:nvPr>
        </p:nvSpPr>
        <p:spPr/>
        <p:txBody>
          <a:bodyPr/>
          <a:lstStyle/>
          <a:p>
            <a:fld id="{03D02776-8BC1-45B5-AF1A-C4418966F501}" type="slidenum">
              <a:rPr lang="en-US" smtClean="0"/>
              <a:t>609</a:t>
            </a:fld>
            <a:endParaRPr lang="en-US"/>
          </a:p>
        </p:txBody>
      </p:sp>
    </p:spTree>
    <p:extLst>
      <p:ext uri="{BB962C8B-B14F-4D97-AF65-F5344CB8AC3E}">
        <p14:creationId xmlns:p14="http://schemas.microsoft.com/office/powerpoint/2010/main" val="1979646170"/>
      </p:ext>
    </p:extLst>
  </p:cSld>
  <p:clrMapOvr>
    <a:masterClrMapping/>
  </p:clrMapOvr>
</p:notes>
</file>

<file path=ppt/notesSlides/notesSlide1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err="1"/>
              <a:t>TCanvas</a:t>
            </a:r>
            <a:r>
              <a:rPr lang="en-US" dirty="0"/>
              <a:t>* </a:t>
            </a:r>
            <a:r>
              <a:rPr lang="en-US" dirty="0" err="1"/>
              <a:t>canvaspeak</a:t>
            </a:r>
            <a:r>
              <a:rPr lang="en-US" dirty="0"/>
              <a:t> = new </a:t>
            </a:r>
            <a:r>
              <a:rPr lang="en-US" dirty="0" err="1"/>
              <a:t>TCanvas</a:t>
            </a:r>
            <a:r>
              <a:rPr lang="en-US" dirty="0"/>
              <a:t>("</a:t>
            </a:r>
            <a:r>
              <a:rPr lang="en-US" dirty="0" err="1"/>
              <a:t>canvaspeak</a:t>
            </a:r>
            <a:r>
              <a:rPr lang="en-US" dirty="0"/>
              <a:t>", "</a:t>
            </a:r>
            <a:r>
              <a:rPr lang="en-US" dirty="0" err="1"/>
              <a:t>canvaspeak</a:t>
            </a:r>
            <a:r>
              <a:rPr lang="en-US" dirty="0"/>
              <a:t>", 1300, 800);//</a:t>
            </a:r>
          </a:p>
          <a:p>
            <a:r>
              <a:rPr lang="en-US" dirty="0" err="1"/>
              <a:t>canvaspeak</a:t>
            </a:r>
            <a:r>
              <a:rPr lang="en-US" dirty="0"/>
              <a:t>-&gt;cd();//</a:t>
            </a:r>
          </a:p>
          <a:p>
            <a:r>
              <a:rPr lang="en-US" dirty="0" err="1"/>
              <a:t>canvaspeak</a:t>
            </a:r>
            <a:r>
              <a:rPr lang="en-US" dirty="0"/>
              <a:t>-&gt;</a:t>
            </a:r>
            <a:r>
              <a:rPr lang="en-US" dirty="0" err="1"/>
              <a:t>SetTopMargin</a:t>
            </a:r>
            <a:r>
              <a:rPr lang="en-US" dirty="0"/>
              <a:t>(0.03);</a:t>
            </a:r>
          </a:p>
          <a:p>
            <a:r>
              <a:rPr lang="en-US" dirty="0" err="1"/>
              <a:t>canvaspeak</a:t>
            </a:r>
            <a:r>
              <a:rPr lang="en-US" dirty="0"/>
              <a:t>-&gt;</a:t>
            </a:r>
            <a:r>
              <a:rPr lang="en-US" dirty="0" err="1"/>
              <a:t>SetRightMargin</a:t>
            </a:r>
            <a:r>
              <a:rPr lang="en-US" dirty="0"/>
              <a:t>(0.04);</a:t>
            </a:r>
          </a:p>
          <a:p>
            <a:r>
              <a:rPr lang="en-US" dirty="0" err="1"/>
              <a:t>canvaspeak</a:t>
            </a:r>
            <a:r>
              <a:rPr lang="en-US" dirty="0"/>
              <a:t>-&gt;</a:t>
            </a:r>
            <a:r>
              <a:rPr lang="en-US" dirty="0" err="1"/>
              <a:t>SetLeftMargin</a:t>
            </a:r>
            <a:r>
              <a:rPr lang="en-US" dirty="0"/>
              <a:t>(0.13);</a:t>
            </a:r>
          </a:p>
          <a:p>
            <a:r>
              <a:rPr lang="en-US" dirty="0" err="1"/>
              <a:t>canvaspeak</a:t>
            </a:r>
            <a:r>
              <a:rPr lang="en-US" dirty="0"/>
              <a:t>-&gt;</a:t>
            </a:r>
            <a:r>
              <a:rPr lang="en-US" dirty="0" err="1"/>
              <a:t>SetBottomMargin</a:t>
            </a:r>
            <a:r>
              <a:rPr lang="en-US" dirty="0"/>
              <a:t>(0.16);</a:t>
            </a:r>
          </a:p>
          <a:p>
            <a:r>
              <a:rPr lang="en-US" dirty="0" err="1"/>
              <a:t>gStyle</a:t>
            </a:r>
            <a:r>
              <a:rPr lang="en-US" dirty="0"/>
              <a:t>-&gt;</a:t>
            </a:r>
            <a:r>
              <a:rPr lang="en-US" dirty="0" err="1"/>
              <a:t>SetFrameLineWidth</a:t>
            </a:r>
            <a:r>
              <a:rPr lang="en-US" dirty="0"/>
              <a:t>(3);</a:t>
            </a:r>
          </a:p>
          <a:p>
            <a:r>
              <a:rPr lang="en-US" dirty="0" err="1"/>
              <a:t>canvaspeak</a:t>
            </a:r>
            <a:r>
              <a:rPr lang="en-US" dirty="0"/>
              <a:t>-&gt;</a:t>
            </a:r>
            <a:r>
              <a:rPr lang="en-US" dirty="0" err="1"/>
              <a:t>SetFrameLineWidth</a:t>
            </a:r>
            <a:r>
              <a:rPr lang="en-US" dirty="0"/>
              <a:t>(3);</a:t>
            </a:r>
          </a:p>
          <a:p>
            <a:endParaRPr lang="en-US" dirty="0"/>
          </a:p>
          <a:p>
            <a:r>
              <a:rPr lang="en-US" dirty="0"/>
              <a:t>TH1D* </a:t>
            </a:r>
            <a:r>
              <a:rPr lang="en-US" dirty="0" err="1"/>
              <a:t>htimestamps</a:t>
            </a:r>
            <a:r>
              <a:rPr lang="en-US" dirty="0"/>
              <a:t> = new TH1D("</a:t>
            </a:r>
            <a:r>
              <a:rPr lang="en-US" dirty="0" err="1"/>
              <a:t>htimestamps</a:t>
            </a:r>
            <a:r>
              <a:rPr lang="en-US" dirty="0"/>
              <a:t>", "</a:t>
            </a:r>
            <a:r>
              <a:rPr lang="en-US" dirty="0" err="1"/>
              <a:t>htimestamps</a:t>
            </a:r>
            <a:r>
              <a:rPr lang="en-US" dirty="0"/>
              <a:t>", 1000,-10000,10000);</a:t>
            </a:r>
          </a:p>
          <a:p>
            <a:r>
              <a:rPr lang="en-US" dirty="0" err="1"/>
              <a:t>htimestamps</a:t>
            </a:r>
            <a:r>
              <a:rPr lang="en-US" dirty="0"/>
              <a:t>-&gt;</a:t>
            </a:r>
            <a:r>
              <a:rPr lang="en-US" dirty="0" err="1"/>
              <a:t>SetLineWidth</a:t>
            </a:r>
            <a:r>
              <a:rPr lang="en-US" dirty="0"/>
              <a:t>(3);</a:t>
            </a:r>
          </a:p>
          <a:p>
            <a:r>
              <a:rPr lang="en-US" dirty="0" err="1"/>
              <a:t>htimestamps</a:t>
            </a:r>
            <a:r>
              <a:rPr lang="en-US" dirty="0"/>
              <a:t>-&gt;</a:t>
            </a:r>
            <a:r>
              <a:rPr lang="en-US" dirty="0" err="1"/>
              <a:t>Rebin</a:t>
            </a:r>
            <a:r>
              <a:rPr lang="en-US" dirty="0"/>
              <a:t>(1);</a:t>
            </a:r>
          </a:p>
          <a:p>
            <a:r>
              <a:rPr lang="en-US" dirty="0" err="1"/>
              <a:t>htimestamps</a:t>
            </a:r>
            <a:r>
              <a:rPr lang="en-US" dirty="0"/>
              <a:t>-&gt;</a:t>
            </a:r>
            <a:r>
              <a:rPr lang="en-US" dirty="0" err="1"/>
              <a:t>SetStats</a:t>
            </a:r>
            <a:r>
              <a:rPr lang="en-US" dirty="0"/>
              <a:t>(0);</a:t>
            </a:r>
          </a:p>
          <a:p>
            <a:r>
              <a:rPr lang="en-US" dirty="0" err="1"/>
              <a:t>htimestamps</a:t>
            </a:r>
            <a:r>
              <a:rPr lang="en-US" dirty="0"/>
              <a:t>-&gt;</a:t>
            </a:r>
            <a:r>
              <a:rPr lang="en-US" dirty="0" err="1"/>
              <a:t>SetTitle</a:t>
            </a:r>
            <a:r>
              <a:rPr lang="en-US" dirty="0"/>
              <a:t>("");</a:t>
            </a:r>
          </a:p>
          <a:p>
            <a:r>
              <a:rPr lang="en-US" dirty="0" err="1"/>
              <a:t>htimestamps</a:t>
            </a:r>
            <a:r>
              <a:rPr lang="en-US" dirty="0"/>
              <a:t>-&gt;</a:t>
            </a:r>
            <a:r>
              <a:rPr lang="en-US" dirty="0" err="1"/>
              <a:t>GetXaxis</a:t>
            </a:r>
            <a:r>
              <a:rPr lang="en-US" dirty="0"/>
              <a:t>()-&gt;</a:t>
            </a:r>
            <a:r>
              <a:rPr lang="en-US" dirty="0" err="1"/>
              <a:t>SetTitle</a:t>
            </a:r>
            <a:r>
              <a:rPr lang="en-US" dirty="0"/>
              <a:t>("Time difference Mesh #minus North (ns)");</a:t>
            </a:r>
          </a:p>
          <a:p>
            <a:r>
              <a:rPr lang="en-US" dirty="0" err="1"/>
              <a:t>htimestamps</a:t>
            </a:r>
            <a:r>
              <a:rPr lang="en-US" dirty="0"/>
              <a:t>-&gt;</a:t>
            </a:r>
            <a:r>
              <a:rPr lang="en-US" dirty="0" err="1"/>
              <a:t>GetYaxis</a:t>
            </a:r>
            <a:r>
              <a:rPr lang="en-US" dirty="0"/>
              <a:t>()-&gt;</a:t>
            </a:r>
            <a:r>
              <a:rPr lang="en-US" dirty="0" err="1"/>
              <a:t>SetTitle</a:t>
            </a:r>
            <a:r>
              <a:rPr lang="en-US" dirty="0"/>
              <a:t>("Counts per 20 ns");</a:t>
            </a:r>
          </a:p>
          <a:p>
            <a:r>
              <a:rPr lang="en-US" dirty="0" err="1"/>
              <a:t>htimestamps</a:t>
            </a:r>
            <a:r>
              <a:rPr lang="en-US" dirty="0"/>
              <a:t>-&gt;</a:t>
            </a:r>
            <a:r>
              <a:rPr lang="en-US" dirty="0" err="1"/>
              <a:t>GetXaxis</a:t>
            </a:r>
            <a:r>
              <a:rPr lang="en-US" dirty="0"/>
              <a:t>()-&gt;</a:t>
            </a:r>
            <a:r>
              <a:rPr lang="en-US" dirty="0" err="1"/>
              <a:t>CenterTitle</a:t>
            </a:r>
            <a:r>
              <a:rPr lang="en-US" dirty="0"/>
              <a:t>();</a:t>
            </a:r>
          </a:p>
          <a:p>
            <a:r>
              <a:rPr lang="en-US" dirty="0" err="1"/>
              <a:t>htimestamps</a:t>
            </a:r>
            <a:r>
              <a:rPr lang="en-US" dirty="0"/>
              <a:t>-&gt;</a:t>
            </a:r>
            <a:r>
              <a:rPr lang="en-US" dirty="0" err="1"/>
              <a:t>GetYaxis</a:t>
            </a:r>
            <a:r>
              <a:rPr lang="en-US" dirty="0"/>
              <a:t>()-&gt;</a:t>
            </a:r>
            <a:r>
              <a:rPr lang="en-US" dirty="0" err="1"/>
              <a:t>CenterTitle</a:t>
            </a:r>
            <a:r>
              <a:rPr lang="en-US" dirty="0"/>
              <a:t>();</a:t>
            </a:r>
          </a:p>
          <a:p>
            <a:r>
              <a:rPr lang="en-US" dirty="0" err="1"/>
              <a:t>htimestamps</a:t>
            </a:r>
            <a:r>
              <a:rPr lang="en-US" dirty="0"/>
              <a:t>-&gt;</a:t>
            </a:r>
            <a:r>
              <a:rPr lang="en-US" dirty="0" err="1"/>
              <a:t>GetXaxis</a:t>
            </a:r>
            <a:r>
              <a:rPr lang="en-US" dirty="0"/>
              <a:t>()-&gt;</a:t>
            </a:r>
            <a:r>
              <a:rPr lang="en-US" dirty="0" err="1"/>
              <a:t>SetLabelFont</a:t>
            </a:r>
            <a:r>
              <a:rPr lang="en-US" dirty="0"/>
              <a:t>(132);</a:t>
            </a:r>
          </a:p>
          <a:p>
            <a:r>
              <a:rPr lang="en-US" dirty="0" err="1"/>
              <a:t>htimestamps</a:t>
            </a:r>
            <a:r>
              <a:rPr lang="en-US" dirty="0"/>
              <a:t>-&gt;</a:t>
            </a:r>
            <a:r>
              <a:rPr lang="en-US" dirty="0" err="1"/>
              <a:t>GetYaxis</a:t>
            </a:r>
            <a:r>
              <a:rPr lang="en-US" dirty="0"/>
              <a:t>()-&gt;</a:t>
            </a:r>
            <a:r>
              <a:rPr lang="en-US" dirty="0" err="1"/>
              <a:t>SetLabelFont</a:t>
            </a:r>
            <a:r>
              <a:rPr lang="en-US" dirty="0"/>
              <a:t>(132);</a:t>
            </a:r>
          </a:p>
          <a:p>
            <a:r>
              <a:rPr lang="en-US" dirty="0" err="1"/>
              <a:t>htimestamps</a:t>
            </a:r>
            <a:r>
              <a:rPr lang="en-US" dirty="0"/>
              <a:t>-&gt;</a:t>
            </a:r>
            <a:r>
              <a:rPr lang="en-US" dirty="0" err="1"/>
              <a:t>GetXaxis</a:t>
            </a:r>
            <a:r>
              <a:rPr lang="en-US" dirty="0"/>
              <a:t>()-&gt;</a:t>
            </a:r>
            <a:r>
              <a:rPr lang="en-US" dirty="0" err="1"/>
              <a:t>SetLabelSize</a:t>
            </a:r>
            <a:r>
              <a:rPr lang="en-US" dirty="0"/>
              <a:t>(0.06);</a:t>
            </a:r>
          </a:p>
          <a:p>
            <a:r>
              <a:rPr lang="en-US" dirty="0" err="1"/>
              <a:t>htimestamps</a:t>
            </a:r>
            <a:r>
              <a:rPr lang="en-US" dirty="0"/>
              <a:t>-&gt;</a:t>
            </a:r>
            <a:r>
              <a:rPr lang="en-US" dirty="0" err="1"/>
              <a:t>GetYaxis</a:t>
            </a:r>
            <a:r>
              <a:rPr lang="en-US" dirty="0"/>
              <a:t>()-&gt;</a:t>
            </a:r>
            <a:r>
              <a:rPr lang="en-US" dirty="0" err="1"/>
              <a:t>SetLabelSize</a:t>
            </a:r>
            <a:r>
              <a:rPr lang="en-US" dirty="0"/>
              <a:t>(0.06);</a:t>
            </a:r>
          </a:p>
          <a:p>
            <a:r>
              <a:rPr lang="en-US" dirty="0" err="1"/>
              <a:t>htimestamps</a:t>
            </a:r>
            <a:r>
              <a:rPr lang="en-US" dirty="0"/>
              <a:t>-&gt;</a:t>
            </a:r>
            <a:r>
              <a:rPr lang="en-US" dirty="0" err="1"/>
              <a:t>GetXaxis</a:t>
            </a:r>
            <a:r>
              <a:rPr lang="en-US" dirty="0"/>
              <a:t>()-&gt;</a:t>
            </a:r>
            <a:r>
              <a:rPr lang="en-US" dirty="0" err="1"/>
              <a:t>SetTitleFont</a:t>
            </a:r>
            <a:r>
              <a:rPr lang="en-US" dirty="0"/>
              <a:t>(132);</a:t>
            </a:r>
          </a:p>
          <a:p>
            <a:r>
              <a:rPr lang="en-US" dirty="0" err="1"/>
              <a:t>htimestamps</a:t>
            </a:r>
            <a:r>
              <a:rPr lang="en-US" dirty="0"/>
              <a:t>-&gt;</a:t>
            </a:r>
            <a:r>
              <a:rPr lang="en-US" dirty="0" err="1"/>
              <a:t>GetYaxis</a:t>
            </a:r>
            <a:r>
              <a:rPr lang="en-US" dirty="0"/>
              <a:t>()-&gt;</a:t>
            </a:r>
            <a:r>
              <a:rPr lang="en-US" dirty="0" err="1"/>
              <a:t>SetTitleFont</a:t>
            </a:r>
            <a:r>
              <a:rPr lang="en-US" dirty="0"/>
              <a:t>(132);</a:t>
            </a:r>
          </a:p>
          <a:p>
            <a:r>
              <a:rPr lang="en-US" dirty="0" err="1"/>
              <a:t>htimestamps</a:t>
            </a:r>
            <a:r>
              <a:rPr lang="en-US" dirty="0"/>
              <a:t>-&gt;</a:t>
            </a:r>
            <a:r>
              <a:rPr lang="en-US" dirty="0" err="1"/>
              <a:t>GetXaxis</a:t>
            </a:r>
            <a:r>
              <a:rPr lang="en-US" dirty="0"/>
              <a:t>()-&gt;</a:t>
            </a:r>
            <a:r>
              <a:rPr lang="en-US" dirty="0" err="1"/>
              <a:t>SetTitleOffset</a:t>
            </a:r>
            <a:r>
              <a:rPr lang="en-US" dirty="0"/>
              <a:t>(1.1);</a:t>
            </a:r>
          </a:p>
          <a:p>
            <a:r>
              <a:rPr lang="en-US" dirty="0" err="1"/>
              <a:t>htimestamps</a:t>
            </a:r>
            <a:r>
              <a:rPr lang="en-US" dirty="0"/>
              <a:t>-&gt;</a:t>
            </a:r>
            <a:r>
              <a:rPr lang="en-US" dirty="0" err="1"/>
              <a:t>GetYaxis</a:t>
            </a:r>
            <a:r>
              <a:rPr lang="en-US" dirty="0"/>
              <a:t>()-&gt;</a:t>
            </a:r>
            <a:r>
              <a:rPr lang="en-US" dirty="0" err="1"/>
              <a:t>SetTitleOffset</a:t>
            </a:r>
            <a:r>
              <a:rPr lang="en-US" dirty="0"/>
              <a:t>(0.95);</a:t>
            </a:r>
          </a:p>
          <a:p>
            <a:r>
              <a:rPr lang="en-US" dirty="0" err="1"/>
              <a:t>htimestamps</a:t>
            </a:r>
            <a:r>
              <a:rPr lang="en-US" dirty="0"/>
              <a:t>-&gt;</a:t>
            </a:r>
            <a:r>
              <a:rPr lang="en-US" dirty="0" err="1"/>
              <a:t>GetXaxis</a:t>
            </a:r>
            <a:r>
              <a:rPr lang="en-US" dirty="0"/>
              <a:t>()-&gt;</a:t>
            </a:r>
            <a:r>
              <a:rPr lang="en-US" dirty="0" err="1"/>
              <a:t>SetTitleSize</a:t>
            </a:r>
            <a:r>
              <a:rPr lang="en-US" dirty="0"/>
              <a:t>(0.07);</a:t>
            </a:r>
          </a:p>
          <a:p>
            <a:r>
              <a:rPr lang="en-US" dirty="0" err="1"/>
              <a:t>htimestamps</a:t>
            </a:r>
            <a:r>
              <a:rPr lang="en-US" dirty="0"/>
              <a:t>-&gt;</a:t>
            </a:r>
            <a:r>
              <a:rPr lang="en-US" dirty="0" err="1"/>
              <a:t>GetYaxis</a:t>
            </a:r>
            <a:r>
              <a:rPr lang="en-US" dirty="0"/>
              <a:t>()-&gt;</a:t>
            </a:r>
            <a:r>
              <a:rPr lang="en-US" dirty="0" err="1"/>
              <a:t>SetTitleSize</a:t>
            </a:r>
            <a:r>
              <a:rPr lang="en-US" dirty="0"/>
              <a:t>(0.07);</a:t>
            </a:r>
          </a:p>
          <a:p>
            <a:r>
              <a:rPr lang="en-US" dirty="0"/>
              <a:t>//</a:t>
            </a:r>
            <a:r>
              <a:rPr lang="en-US" dirty="0" err="1"/>
              <a:t>htimestamps</a:t>
            </a:r>
            <a:r>
              <a:rPr lang="en-US" dirty="0"/>
              <a:t>-&gt;</a:t>
            </a:r>
            <a:r>
              <a:rPr lang="en-US" dirty="0" err="1"/>
              <a:t>GetXaxis</a:t>
            </a:r>
            <a:r>
              <a:rPr lang="en-US" dirty="0"/>
              <a:t>()-&gt;</a:t>
            </a:r>
            <a:r>
              <a:rPr lang="en-US" dirty="0" err="1"/>
              <a:t>SetRangeUser</a:t>
            </a:r>
            <a:r>
              <a:rPr lang="en-US" dirty="0"/>
              <a:t>(-300,600);</a:t>
            </a:r>
          </a:p>
          <a:p>
            <a:r>
              <a:rPr lang="en-US" dirty="0"/>
              <a:t>//</a:t>
            </a:r>
            <a:r>
              <a:rPr lang="en-US" dirty="0" err="1"/>
              <a:t>htimestamps</a:t>
            </a:r>
            <a:r>
              <a:rPr lang="en-US" dirty="0"/>
              <a:t>-&gt;</a:t>
            </a:r>
            <a:r>
              <a:rPr lang="en-US" dirty="0" err="1"/>
              <a:t>GetYaxis</a:t>
            </a:r>
            <a:r>
              <a:rPr lang="en-US" dirty="0"/>
              <a:t>()-&gt;</a:t>
            </a:r>
            <a:r>
              <a:rPr lang="en-US" dirty="0" err="1"/>
              <a:t>SetRangeUser</a:t>
            </a:r>
            <a:r>
              <a:rPr lang="en-US" dirty="0"/>
              <a:t>(0,700);</a:t>
            </a:r>
          </a:p>
          <a:p>
            <a:r>
              <a:rPr lang="en-US" dirty="0" err="1"/>
              <a:t>htimestamps</a:t>
            </a:r>
            <a:r>
              <a:rPr lang="en-US" dirty="0"/>
              <a:t>-&gt;</a:t>
            </a:r>
            <a:r>
              <a:rPr lang="en-US" dirty="0" err="1"/>
              <a:t>GetXaxis</a:t>
            </a:r>
            <a:r>
              <a:rPr lang="en-US" dirty="0"/>
              <a:t>()-&gt;</a:t>
            </a:r>
            <a:r>
              <a:rPr lang="en-US" dirty="0" err="1"/>
              <a:t>SetNdivisions</a:t>
            </a:r>
            <a:r>
              <a:rPr lang="en-US" dirty="0"/>
              <a:t>(505);</a:t>
            </a:r>
          </a:p>
          <a:p>
            <a:r>
              <a:rPr lang="en-US" dirty="0" err="1"/>
              <a:t>htimestamps</a:t>
            </a:r>
            <a:r>
              <a:rPr lang="en-US" dirty="0"/>
              <a:t>-&gt;</a:t>
            </a:r>
            <a:r>
              <a:rPr lang="en-US" dirty="0" err="1"/>
              <a:t>GetYaxis</a:t>
            </a:r>
            <a:r>
              <a:rPr lang="en-US" dirty="0"/>
              <a:t>()-&gt;</a:t>
            </a:r>
            <a:r>
              <a:rPr lang="en-US" dirty="0" err="1"/>
              <a:t>SetTickLength</a:t>
            </a:r>
            <a:r>
              <a:rPr lang="en-US" dirty="0"/>
              <a:t>(0.015);</a:t>
            </a:r>
          </a:p>
          <a:p>
            <a:r>
              <a:rPr lang="en-US" dirty="0" err="1"/>
              <a:t>htimestamps</a:t>
            </a:r>
            <a:r>
              <a:rPr lang="en-US" dirty="0"/>
              <a:t>-&gt;</a:t>
            </a:r>
            <a:r>
              <a:rPr lang="en-US" dirty="0" err="1"/>
              <a:t>SetLineColor</a:t>
            </a:r>
            <a:r>
              <a:rPr lang="en-US" dirty="0"/>
              <a:t>(kAzure+2);</a:t>
            </a:r>
          </a:p>
          <a:p>
            <a:r>
              <a:rPr lang="en-US" dirty="0"/>
              <a:t>tree-&gt;Draw("</a:t>
            </a:r>
            <a:r>
              <a:rPr lang="en-US" dirty="0" err="1"/>
              <a:t>mesh_t-north_t</a:t>
            </a:r>
            <a:r>
              <a:rPr lang="en-US" dirty="0"/>
              <a:t>&gt;&gt;</a:t>
            </a:r>
            <a:r>
              <a:rPr lang="en-US" dirty="0" err="1"/>
              <a:t>htimestamps</a:t>
            </a:r>
            <a:r>
              <a:rPr lang="en-US" dirty="0"/>
              <a:t>","</a:t>
            </a:r>
            <a:r>
              <a:rPr lang="en-US" dirty="0" err="1"/>
              <a:t>mesh_e</a:t>
            </a:r>
            <a:r>
              <a:rPr lang="en-US" dirty="0"/>
              <a:t>&gt;10&amp;&amp;</a:t>
            </a:r>
            <a:r>
              <a:rPr lang="en-US" dirty="0" err="1"/>
              <a:t>mesh_e</a:t>
            </a:r>
            <a:r>
              <a:rPr lang="en-US" dirty="0"/>
              <a:t>&lt;70000&amp;&amp;</a:t>
            </a:r>
            <a:r>
              <a:rPr lang="en-US" dirty="0" err="1"/>
              <a:t>north_e</a:t>
            </a:r>
            <a:r>
              <a:rPr lang="en-US" dirty="0"/>
              <a:t>&gt;40&amp;&amp;</a:t>
            </a:r>
            <a:r>
              <a:rPr lang="en-US" dirty="0" err="1"/>
              <a:t>north_e</a:t>
            </a:r>
            <a:r>
              <a:rPr lang="en-US" dirty="0"/>
              <a:t>&lt;3000",""); // second decay - first decay</a:t>
            </a:r>
          </a:p>
          <a:p>
            <a:r>
              <a:rPr lang="en-US" dirty="0" err="1"/>
              <a:t>htimestamps</a:t>
            </a:r>
            <a:r>
              <a:rPr lang="en-US" dirty="0"/>
              <a:t>-&gt;Sumw2(</a:t>
            </a:r>
            <a:r>
              <a:rPr lang="en-US" dirty="0" err="1"/>
              <a:t>kFALSE</a:t>
            </a:r>
            <a:r>
              <a:rPr lang="en-US" dirty="0"/>
              <a:t>);</a:t>
            </a:r>
          </a:p>
          <a:p>
            <a:r>
              <a:rPr lang="en-US" dirty="0" err="1"/>
              <a:t>htimestamps</a:t>
            </a:r>
            <a:r>
              <a:rPr lang="en-US" dirty="0"/>
              <a:t>-&gt;</a:t>
            </a:r>
            <a:r>
              <a:rPr lang="en-US" dirty="0" err="1"/>
              <a:t>SetBinErrorOption</a:t>
            </a:r>
            <a:r>
              <a:rPr lang="en-US" dirty="0"/>
              <a:t>(TH1::</a:t>
            </a:r>
            <a:r>
              <a:rPr lang="en-US" dirty="0" err="1"/>
              <a:t>kPoisson</a:t>
            </a:r>
            <a:r>
              <a:rPr lang="en-US" dirty="0"/>
              <a:t>);//TH1::</a:t>
            </a:r>
            <a:r>
              <a:rPr lang="en-US" dirty="0" err="1"/>
              <a:t>kNormal</a:t>
            </a:r>
            <a:r>
              <a:rPr lang="en-US" dirty="0"/>
              <a:t> or TH1::</a:t>
            </a:r>
            <a:r>
              <a:rPr lang="en-US" dirty="0" err="1"/>
              <a:t>kPoisson</a:t>
            </a:r>
            <a:endParaRPr lang="en-US" dirty="0"/>
          </a:p>
          <a:p>
            <a:endParaRPr lang="en-US" dirty="0"/>
          </a:p>
        </p:txBody>
      </p:sp>
      <p:sp>
        <p:nvSpPr>
          <p:cNvPr id="4" name="Slide Number Placeholder 3"/>
          <p:cNvSpPr>
            <a:spLocks noGrp="1"/>
          </p:cNvSpPr>
          <p:nvPr>
            <p:ph type="sldNum" sz="quarter" idx="5"/>
          </p:nvPr>
        </p:nvSpPr>
        <p:spPr/>
        <p:txBody>
          <a:bodyPr/>
          <a:lstStyle/>
          <a:p>
            <a:fld id="{03D02776-8BC1-45B5-AF1A-C4418966F501}" type="slidenum">
              <a:rPr lang="en-US" smtClean="0"/>
              <a:t>611</a:t>
            </a:fld>
            <a:endParaRPr lang="en-US"/>
          </a:p>
        </p:txBody>
      </p:sp>
    </p:spTree>
    <p:extLst>
      <p:ext uri="{BB962C8B-B14F-4D97-AF65-F5344CB8AC3E}">
        <p14:creationId xmlns:p14="http://schemas.microsoft.com/office/powerpoint/2010/main" val="2536795314"/>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en-US" altLang="zh-CN" sz="1200" i="0" kern="1200" dirty="0">
                <a:solidFill>
                  <a:schemeClr val="tx1"/>
                </a:solidFill>
                <a:effectLst/>
                <a:latin typeface="+mn-lt"/>
                <a:ea typeface="+mn-ea"/>
                <a:cs typeface="+mn-cs"/>
              </a:rPr>
              <a:t>Standard approximation formula</a:t>
            </a:r>
            <a:endParaRPr lang="zh-CN" altLang="en-US" dirty="0"/>
          </a:p>
        </p:txBody>
      </p:sp>
      <p:sp>
        <p:nvSpPr>
          <p:cNvPr id="4" name="灯片编号占位符 3"/>
          <p:cNvSpPr>
            <a:spLocks noGrp="1"/>
          </p:cNvSpPr>
          <p:nvPr>
            <p:ph type="sldNum" sz="quarter" idx="10"/>
          </p:nvPr>
        </p:nvSpPr>
        <p:spPr/>
        <p:txBody>
          <a:bodyPr/>
          <a:lstStyle/>
          <a:p>
            <a:fld id="{9BB783C6-B484-4EBF-9E4F-88F627090B76}" type="slidenum">
              <a:rPr lang="zh-CN" altLang="en-US" smtClean="0"/>
              <a:t>52</a:t>
            </a:fld>
            <a:endParaRPr lang="zh-CN" altLang="en-US"/>
          </a:p>
        </p:txBody>
      </p:sp>
    </p:spTree>
    <p:extLst>
      <p:ext uri="{BB962C8B-B14F-4D97-AF65-F5344CB8AC3E}">
        <p14:creationId xmlns:p14="http://schemas.microsoft.com/office/powerpoint/2010/main" val="2850541829"/>
      </p:ext>
    </p:extLst>
  </p:cSld>
  <p:clrMapOvr>
    <a:masterClrMapping/>
  </p:clrMapOvr>
</p:notes>
</file>

<file path=ppt/notesSlides/notesSlide1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err="1"/>
              <a:t>TCanvas</a:t>
            </a:r>
            <a:r>
              <a:rPr lang="en-US" dirty="0"/>
              <a:t>* </a:t>
            </a:r>
            <a:r>
              <a:rPr lang="en-US" dirty="0" err="1"/>
              <a:t>canvaspeak</a:t>
            </a:r>
            <a:r>
              <a:rPr lang="en-US" dirty="0"/>
              <a:t> = new </a:t>
            </a:r>
            <a:r>
              <a:rPr lang="en-US" dirty="0" err="1"/>
              <a:t>TCanvas</a:t>
            </a:r>
            <a:r>
              <a:rPr lang="en-US" dirty="0"/>
              <a:t>("</a:t>
            </a:r>
            <a:r>
              <a:rPr lang="en-US" dirty="0" err="1"/>
              <a:t>canvaspeak</a:t>
            </a:r>
            <a:r>
              <a:rPr lang="en-US" dirty="0"/>
              <a:t>", "</a:t>
            </a:r>
            <a:r>
              <a:rPr lang="en-US" dirty="0" err="1"/>
              <a:t>canvaspeak</a:t>
            </a:r>
            <a:r>
              <a:rPr lang="en-US" dirty="0"/>
              <a:t>", 1300, 800);//</a:t>
            </a:r>
          </a:p>
          <a:p>
            <a:r>
              <a:rPr lang="en-US" dirty="0" err="1"/>
              <a:t>canvaspeak</a:t>
            </a:r>
            <a:r>
              <a:rPr lang="en-US" dirty="0"/>
              <a:t>-&gt;cd();//</a:t>
            </a:r>
          </a:p>
          <a:p>
            <a:r>
              <a:rPr lang="en-US" dirty="0" err="1"/>
              <a:t>canvaspeak</a:t>
            </a:r>
            <a:r>
              <a:rPr lang="en-US" dirty="0"/>
              <a:t>-&gt;</a:t>
            </a:r>
            <a:r>
              <a:rPr lang="en-US" dirty="0" err="1"/>
              <a:t>SetTopMargin</a:t>
            </a:r>
            <a:r>
              <a:rPr lang="en-US" dirty="0"/>
              <a:t>(0.03);</a:t>
            </a:r>
          </a:p>
          <a:p>
            <a:r>
              <a:rPr lang="en-US" dirty="0" err="1"/>
              <a:t>canvaspeak</a:t>
            </a:r>
            <a:r>
              <a:rPr lang="en-US" dirty="0"/>
              <a:t>-&gt;</a:t>
            </a:r>
            <a:r>
              <a:rPr lang="en-US" dirty="0" err="1"/>
              <a:t>SetRightMargin</a:t>
            </a:r>
            <a:r>
              <a:rPr lang="en-US" dirty="0"/>
              <a:t>(0.04);</a:t>
            </a:r>
          </a:p>
          <a:p>
            <a:r>
              <a:rPr lang="en-US" dirty="0" err="1"/>
              <a:t>canvaspeak</a:t>
            </a:r>
            <a:r>
              <a:rPr lang="en-US" dirty="0"/>
              <a:t>-&gt;</a:t>
            </a:r>
            <a:r>
              <a:rPr lang="en-US" dirty="0" err="1"/>
              <a:t>SetLeftMargin</a:t>
            </a:r>
            <a:r>
              <a:rPr lang="en-US" dirty="0"/>
              <a:t>(0.13);</a:t>
            </a:r>
          </a:p>
          <a:p>
            <a:r>
              <a:rPr lang="en-US" dirty="0" err="1"/>
              <a:t>canvaspeak</a:t>
            </a:r>
            <a:r>
              <a:rPr lang="en-US" dirty="0"/>
              <a:t>-&gt;</a:t>
            </a:r>
            <a:r>
              <a:rPr lang="en-US" dirty="0" err="1"/>
              <a:t>SetBottomMargin</a:t>
            </a:r>
            <a:r>
              <a:rPr lang="en-US" dirty="0"/>
              <a:t>(0.16);</a:t>
            </a:r>
          </a:p>
          <a:p>
            <a:r>
              <a:rPr lang="en-US" dirty="0" err="1"/>
              <a:t>gStyle</a:t>
            </a:r>
            <a:r>
              <a:rPr lang="en-US" dirty="0"/>
              <a:t>-&gt;</a:t>
            </a:r>
            <a:r>
              <a:rPr lang="en-US" dirty="0" err="1"/>
              <a:t>SetFrameLineWidth</a:t>
            </a:r>
            <a:r>
              <a:rPr lang="en-US" dirty="0"/>
              <a:t>(3);</a:t>
            </a:r>
          </a:p>
          <a:p>
            <a:r>
              <a:rPr lang="en-US" dirty="0" err="1"/>
              <a:t>canvaspeak</a:t>
            </a:r>
            <a:r>
              <a:rPr lang="en-US" dirty="0"/>
              <a:t>-&gt;</a:t>
            </a:r>
            <a:r>
              <a:rPr lang="en-US" dirty="0" err="1"/>
              <a:t>SetFrameLineWidth</a:t>
            </a:r>
            <a:r>
              <a:rPr lang="en-US" dirty="0"/>
              <a:t>(3);</a:t>
            </a:r>
          </a:p>
          <a:p>
            <a:endParaRPr lang="en-US" dirty="0"/>
          </a:p>
          <a:p>
            <a:r>
              <a:rPr lang="en-US" dirty="0"/>
              <a:t>TH1D* </a:t>
            </a:r>
            <a:r>
              <a:rPr lang="en-US" dirty="0" err="1"/>
              <a:t>htimestamps</a:t>
            </a:r>
            <a:r>
              <a:rPr lang="en-US" dirty="0"/>
              <a:t> = new TH1D("</a:t>
            </a:r>
            <a:r>
              <a:rPr lang="en-US" dirty="0" err="1"/>
              <a:t>htimestamps</a:t>
            </a:r>
            <a:r>
              <a:rPr lang="en-US" dirty="0"/>
              <a:t>", "</a:t>
            </a:r>
            <a:r>
              <a:rPr lang="en-US" dirty="0" err="1"/>
              <a:t>htimestamps</a:t>
            </a:r>
            <a:r>
              <a:rPr lang="en-US" dirty="0"/>
              <a:t>", 1000,-10000,10000);</a:t>
            </a:r>
          </a:p>
          <a:p>
            <a:r>
              <a:rPr lang="en-US" dirty="0" err="1"/>
              <a:t>htimestamps</a:t>
            </a:r>
            <a:r>
              <a:rPr lang="en-US" dirty="0"/>
              <a:t>-&gt;</a:t>
            </a:r>
            <a:r>
              <a:rPr lang="en-US" dirty="0" err="1"/>
              <a:t>SetLineWidth</a:t>
            </a:r>
            <a:r>
              <a:rPr lang="en-US" dirty="0"/>
              <a:t>(3);</a:t>
            </a:r>
          </a:p>
          <a:p>
            <a:r>
              <a:rPr lang="en-US" dirty="0" err="1"/>
              <a:t>htimestamps</a:t>
            </a:r>
            <a:r>
              <a:rPr lang="en-US" dirty="0"/>
              <a:t>-&gt;</a:t>
            </a:r>
            <a:r>
              <a:rPr lang="en-US" dirty="0" err="1"/>
              <a:t>Rebin</a:t>
            </a:r>
            <a:r>
              <a:rPr lang="en-US" dirty="0"/>
              <a:t>(1);</a:t>
            </a:r>
          </a:p>
          <a:p>
            <a:r>
              <a:rPr lang="en-US" dirty="0" err="1"/>
              <a:t>htimestamps</a:t>
            </a:r>
            <a:r>
              <a:rPr lang="en-US" dirty="0"/>
              <a:t>-&gt;</a:t>
            </a:r>
            <a:r>
              <a:rPr lang="en-US" dirty="0" err="1"/>
              <a:t>SetStats</a:t>
            </a:r>
            <a:r>
              <a:rPr lang="en-US" dirty="0"/>
              <a:t>(0);</a:t>
            </a:r>
          </a:p>
          <a:p>
            <a:r>
              <a:rPr lang="en-US" dirty="0" err="1"/>
              <a:t>htimestamps</a:t>
            </a:r>
            <a:r>
              <a:rPr lang="en-US" dirty="0"/>
              <a:t>-&gt;</a:t>
            </a:r>
            <a:r>
              <a:rPr lang="en-US" dirty="0" err="1"/>
              <a:t>SetTitle</a:t>
            </a:r>
            <a:r>
              <a:rPr lang="en-US" dirty="0"/>
              <a:t>("");</a:t>
            </a:r>
          </a:p>
          <a:p>
            <a:r>
              <a:rPr lang="en-US" dirty="0" err="1"/>
              <a:t>htimestamps</a:t>
            </a:r>
            <a:r>
              <a:rPr lang="en-US" dirty="0"/>
              <a:t>-&gt;</a:t>
            </a:r>
            <a:r>
              <a:rPr lang="en-US" dirty="0" err="1"/>
              <a:t>GetXaxis</a:t>
            </a:r>
            <a:r>
              <a:rPr lang="en-US" dirty="0"/>
              <a:t>()-&gt;</a:t>
            </a:r>
            <a:r>
              <a:rPr lang="en-US" dirty="0" err="1"/>
              <a:t>SetTitle</a:t>
            </a:r>
            <a:r>
              <a:rPr lang="en-US" dirty="0"/>
              <a:t>("Time difference </a:t>
            </a:r>
            <a:r>
              <a:rPr lang="en-US" dirty="0" err="1"/>
              <a:t>Mesh_Logic</a:t>
            </a:r>
            <a:r>
              <a:rPr lang="en-US" dirty="0"/>
              <a:t> #minus North (ns)");</a:t>
            </a:r>
          </a:p>
          <a:p>
            <a:r>
              <a:rPr lang="en-US" dirty="0" err="1"/>
              <a:t>htimestamps</a:t>
            </a:r>
            <a:r>
              <a:rPr lang="en-US" dirty="0"/>
              <a:t>-&gt;</a:t>
            </a:r>
            <a:r>
              <a:rPr lang="en-US" dirty="0" err="1"/>
              <a:t>GetYaxis</a:t>
            </a:r>
            <a:r>
              <a:rPr lang="en-US" dirty="0"/>
              <a:t>()-&gt;</a:t>
            </a:r>
            <a:r>
              <a:rPr lang="en-US" dirty="0" err="1"/>
              <a:t>SetTitle</a:t>
            </a:r>
            <a:r>
              <a:rPr lang="en-US" dirty="0"/>
              <a:t>("Counts per 20 ns");</a:t>
            </a:r>
          </a:p>
          <a:p>
            <a:r>
              <a:rPr lang="en-US" dirty="0" err="1"/>
              <a:t>htimestamps</a:t>
            </a:r>
            <a:r>
              <a:rPr lang="en-US" dirty="0"/>
              <a:t>-&gt;</a:t>
            </a:r>
            <a:r>
              <a:rPr lang="en-US" dirty="0" err="1"/>
              <a:t>GetXaxis</a:t>
            </a:r>
            <a:r>
              <a:rPr lang="en-US" dirty="0"/>
              <a:t>()-&gt;</a:t>
            </a:r>
            <a:r>
              <a:rPr lang="en-US" dirty="0" err="1"/>
              <a:t>CenterTitle</a:t>
            </a:r>
            <a:r>
              <a:rPr lang="en-US" dirty="0"/>
              <a:t>();</a:t>
            </a:r>
          </a:p>
          <a:p>
            <a:r>
              <a:rPr lang="en-US" dirty="0" err="1"/>
              <a:t>htimestamps</a:t>
            </a:r>
            <a:r>
              <a:rPr lang="en-US" dirty="0"/>
              <a:t>-&gt;</a:t>
            </a:r>
            <a:r>
              <a:rPr lang="en-US" dirty="0" err="1"/>
              <a:t>GetYaxis</a:t>
            </a:r>
            <a:r>
              <a:rPr lang="en-US" dirty="0"/>
              <a:t>()-&gt;</a:t>
            </a:r>
            <a:r>
              <a:rPr lang="en-US" dirty="0" err="1"/>
              <a:t>CenterTitle</a:t>
            </a:r>
            <a:r>
              <a:rPr lang="en-US" dirty="0"/>
              <a:t>();</a:t>
            </a:r>
          </a:p>
          <a:p>
            <a:r>
              <a:rPr lang="en-US" dirty="0" err="1"/>
              <a:t>htimestamps</a:t>
            </a:r>
            <a:r>
              <a:rPr lang="en-US" dirty="0"/>
              <a:t>-&gt;</a:t>
            </a:r>
            <a:r>
              <a:rPr lang="en-US" dirty="0" err="1"/>
              <a:t>GetXaxis</a:t>
            </a:r>
            <a:r>
              <a:rPr lang="en-US" dirty="0"/>
              <a:t>()-&gt;</a:t>
            </a:r>
            <a:r>
              <a:rPr lang="en-US" dirty="0" err="1"/>
              <a:t>SetLabelFont</a:t>
            </a:r>
            <a:r>
              <a:rPr lang="en-US" dirty="0"/>
              <a:t>(132);</a:t>
            </a:r>
          </a:p>
          <a:p>
            <a:r>
              <a:rPr lang="en-US" dirty="0" err="1"/>
              <a:t>htimestamps</a:t>
            </a:r>
            <a:r>
              <a:rPr lang="en-US" dirty="0"/>
              <a:t>-&gt;</a:t>
            </a:r>
            <a:r>
              <a:rPr lang="en-US" dirty="0" err="1"/>
              <a:t>GetYaxis</a:t>
            </a:r>
            <a:r>
              <a:rPr lang="en-US" dirty="0"/>
              <a:t>()-&gt;</a:t>
            </a:r>
            <a:r>
              <a:rPr lang="en-US" dirty="0" err="1"/>
              <a:t>SetLabelFont</a:t>
            </a:r>
            <a:r>
              <a:rPr lang="en-US" dirty="0"/>
              <a:t>(132);</a:t>
            </a:r>
          </a:p>
          <a:p>
            <a:r>
              <a:rPr lang="en-US" dirty="0" err="1"/>
              <a:t>htimestamps</a:t>
            </a:r>
            <a:r>
              <a:rPr lang="en-US" dirty="0"/>
              <a:t>-&gt;</a:t>
            </a:r>
            <a:r>
              <a:rPr lang="en-US" dirty="0" err="1"/>
              <a:t>GetXaxis</a:t>
            </a:r>
            <a:r>
              <a:rPr lang="en-US" dirty="0"/>
              <a:t>()-&gt;</a:t>
            </a:r>
            <a:r>
              <a:rPr lang="en-US" dirty="0" err="1"/>
              <a:t>SetLabelSize</a:t>
            </a:r>
            <a:r>
              <a:rPr lang="en-US" dirty="0"/>
              <a:t>(0.06);</a:t>
            </a:r>
          </a:p>
          <a:p>
            <a:r>
              <a:rPr lang="en-US" dirty="0" err="1"/>
              <a:t>htimestamps</a:t>
            </a:r>
            <a:r>
              <a:rPr lang="en-US" dirty="0"/>
              <a:t>-&gt;</a:t>
            </a:r>
            <a:r>
              <a:rPr lang="en-US" dirty="0" err="1"/>
              <a:t>GetYaxis</a:t>
            </a:r>
            <a:r>
              <a:rPr lang="en-US" dirty="0"/>
              <a:t>()-&gt;</a:t>
            </a:r>
            <a:r>
              <a:rPr lang="en-US" dirty="0" err="1"/>
              <a:t>SetLabelSize</a:t>
            </a:r>
            <a:r>
              <a:rPr lang="en-US" dirty="0"/>
              <a:t>(0.06);</a:t>
            </a:r>
          </a:p>
          <a:p>
            <a:r>
              <a:rPr lang="en-US" dirty="0" err="1"/>
              <a:t>htimestamps</a:t>
            </a:r>
            <a:r>
              <a:rPr lang="en-US" dirty="0"/>
              <a:t>-&gt;</a:t>
            </a:r>
            <a:r>
              <a:rPr lang="en-US" dirty="0" err="1"/>
              <a:t>GetXaxis</a:t>
            </a:r>
            <a:r>
              <a:rPr lang="en-US" dirty="0"/>
              <a:t>()-&gt;</a:t>
            </a:r>
            <a:r>
              <a:rPr lang="en-US" dirty="0" err="1"/>
              <a:t>SetTitleFont</a:t>
            </a:r>
            <a:r>
              <a:rPr lang="en-US" dirty="0"/>
              <a:t>(132);</a:t>
            </a:r>
          </a:p>
          <a:p>
            <a:r>
              <a:rPr lang="en-US" dirty="0" err="1"/>
              <a:t>htimestamps</a:t>
            </a:r>
            <a:r>
              <a:rPr lang="en-US" dirty="0"/>
              <a:t>-&gt;</a:t>
            </a:r>
            <a:r>
              <a:rPr lang="en-US" dirty="0" err="1"/>
              <a:t>GetYaxis</a:t>
            </a:r>
            <a:r>
              <a:rPr lang="en-US" dirty="0"/>
              <a:t>()-&gt;</a:t>
            </a:r>
            <a:r>
              <a:rPr lang="en-US" dirty="0" err="1"/>
              <a:t>SetTitleFont</a:t>
            </a:r>
            <a:r>
              <a:rPr lang="en-US" dirty="0"/>
              <a:t>(132);</a:t>
            </a:r>
          </a:p>
          <a:p>
            <a:r>
              <a:rPr lang="en-US" dirty="0" err="1"/>
              <a:t>htimestamps</a:t>
            </a:r>
            <a:r>
              <a:rPr lang="en-US" dirty="0"/>
              <a:t>-&gt;</a:t>
            </a:r>
            <a:r>
              <a:rPr lang="en-US" dirty="0" err="1"/>
              <a:t>GetXaxis</a:t>
            </a:r>
            <a:r>
              <a:rPr lang="en-US" dirty="0"/>
              <a:t>()-&gt;</a:t>
            </a:r>
            <a:r>
              <a:rPr lang="en-US" dirty="0" err="1"/>
              <a:t>SetTitleOffset</a:t>
            </a:r>
            <a:r>
              <a:rPr lang="en-US" dirty="0"/>
              <a:t>(1.1);</a:t>
            </a:r>
          </a:p>
          <a:p>
            <a:r>
              <a:rPr lang="en-US" dirty="0" err="1"/>
              <a:t>htimestamps</a:t>
            </a:r>
            <a:r>
              <a:rPr lang="en-US" dirty="0"/>
              <a:t>-&gt;</a:t>
            </a:r>
            <a:r>
              <a:rPr lang="en-US" dirty="0" err="1"/>
              <a:t>GetYaxis</a:t>
            </a:r>
            <a:r>
              <a:rPr lang="en-US" dirty="0"/>
              <a:t>()-&gt;</a:t>
            </a:r>
            <a:r>
              <a:rPr lang="en-US" dirty="0" err="1"/>
              <a:t>SetTitleOffset</a:t>
            </a:r>
            <a:r>
              <a:rPr lang="en-US" dirty="0"/>
              <a:t>(0.95);</a:t>
            </a:r>
          </a:p>
          <a:p>
            <a:r>
              <a:rPr lang="en-US" dirty="0" err="1"/>
              <a:t>htimestamps</a:t>
            </a:r>
            <a:r>
              <a:rPr lang="en-US" dirty="0"/>
              <a:t>-&gt;</a:t>
            </a:r>
            <a:r>
              <a:rPr lang="en-US" dirty="0" err="1"/>
              <a:t>GetXaxis</a:t>
            </a:r>
            <a:r>
              <a:rPr lang="en-US" dirty="0"/>
              <a:t>()-&gt;</a:t>
            </a:r>
            <a:r>
              <a:rPr lang="en-US" dirty="0" err="1"/>
              <a:t>SetTitleSize</a:t>
            </a:r>
            <a:r>
              <a:rPr lang="en-US" dirty="0"/>
              <a:t>(0.07);</a:t>
            </a:r>
          </a:p>
          <a:p>
            <a:r>
              <a:rPr lang="en-US" dirty="0" err="1"/>
              <a:t>htimestamps</a:t>
            </a:r>
            <a:r>
              <a:rPr lang="en-US" dirty="0"/>
              <a:t>-&gt;</a:t>
            </a:r>
            <a:r>
              <a:rPr lang="en-US" dirty="0" err="1"/>
              <a:t>GetYaxis</a:t>
            </a:r>
            <a:r>
              <a:rPr lang="en-US" dirty="0"/>
              <a:t>()-&gt;</a:t>
            </a:r>
            <a:r>
              <a:rPr lang="en-US" dirty="0" err="1"/>
              <a:t>SetTitleSize</a:t>
            </a:r>
            <a:r>
              <a:rPr lang="en-US" dirty="0"/>
              <a:t>(0.07);</a:t>
            </a:r>
          </a:p>
          <a:p>
            <a:r>
              <a:rPr lang="en-US" dirty="0"/>
              <a:t>//</a:t>
            </a:r>
            <a:r>
              <a:rPr lang="en-US" dirty="0" err="1"/>
              <a:t>htimestamps</a:t>
            </a:r>
            <a:r>
              <a:rPr lang="en-US" dirty="0"/>
              <a:t>-&gt;</a:t>
            </a:r>
            <a:r>
              <a:rPr lang="en-US" dirty="0" err="1"/>
              <a:t>GetXaxis</a:t>
            </a:r>
            <a:r>
              <a:rPr lang="en-US" dirty="0"/>
              <a:t>()-&gt;</a:t>
            </a:r>
            <a:r>
              <a:rPr lang="en-US" dirty="0" err="1"/>
              <a:t>SetRangeUser</a:t>
            </a:r>
            <a:r>
              <a:rPr lang="en-US" dirty="0"/>
              <a:t>(-300,600);</a:t>
            </a:r>
          </a:p>
          <a:p>
            <a:r>
              <a:rPr lang="en-US" dirty="0"/>
              <a:t>//</a:t>
            </a:r>
            <a:r>
              <a:rPr lang="en-US" dirty="0" err="1"/>
              <a:t>htimestamps</a:t>
            </a:r>
            <a:r>
              <a:rPr lang="en-US" dirty="0"/>
              <a:t>-&gt;</a:t>
            </a:r>
            <a:r>
              <a:rPr lang="en-US" dirty="0" err="1"/>
              <a:t>GetYaxis</a:t>
            </a:r>
            <a:r>
              <a:rPr lang="en-US" dirty="0"/>
              <a:t>()-&gt;</a:t>
            </a:r>
            <a:r>
              <a:rPr lang="en-US" dirty="0" err="1"/>
              <a:t>SetRangeUser</a:t>
            </a:r>
            <a:r>
              <a:rPr lang="en-US" dirty="0"/>
              <a:t>(0,700);</a:t>
            </a:r>
          </a:p>
          <a:p>
            <a:r>
              <a:rPr lang="en-US" dirty="0" err="1"/>
              <a:t>htimestamps</a:t>
            </a:r>
            <a:r>
              <a:rPr lang="en-US" dirty="0"/>
              <a:t>-&gt;</a:t>
            </a:r>
            <a:r>
              <a:rPr lang="en-US" dirty="0" err="1"/>
              <a:t>GetXaxis</a:t>
            </a:r>
            <a:r>
              <a:rPr lang="en-US" dirty="0"/>
              <a:t>()-&gt;</a:t>
            </a:r>
            <a:r>
              <a:rPr lang="en-US" dirty="0" err="1"/>
              <a:t>SetNdivisions</a:t>
            </a:r>
            <a:r>
              <a:rPr lang="en-US" dirty="0"/>
              <a:t>(505);</a:t>
            </a:r>
          </a:p>
          <a:p>
            <a:r>
              <a:rPr lang="en-US" dirty="0" err="1"/>
              <a:t>htimestamps</a:t>
            </a:r>
            <a:r>
              <a:rPr lang="en-US" dirty="0"/>
              <a:t>-&gt;</a:t>
            </a:r>
            <a:r>
              <a:rPr lang="en-US" dirty="0" err="1"/>
              <a:t>GetYaxis</a:t>
            </a:r>
            <a:r>
              <a:rPr lang="en-US" dirty="0"/>
              <a:t>()-&gt;</a:t>
            </a:r>
            <a:r>
              <a:rPr lang="en-US" dirty="0" err="1"/>
              <a:t>SetTickLength</a:t>
            </a:r>
            <a:r>
              <a:rPr lang="en-US" dirty="0"/>
              <a:t>(0.015);</a:t>
            </a:r>
          </a:p>
          <a:p>
            <a:r>
              <a:rPr lang="en-US" dirty="0" err="1"/>
              <a:t>htimestamps</a:t>
            </a:r>
            <a:r>
              <a:rPr lang="en-US" dirty="0"/>
              <a:t>-&gt;</a:t>
            </a:r>
            <a:r>
              <a:rPr lang="en-US" dirty="0" err="1"/>
              <a:t>SetLineColor</a:t>
            </a:r>
            <a:r>
              <a:rPr lang="en-US" dirty="0"/>
              <a:t>(kAzure+2);</a:t>
            </a:r>
          </a:p>
          <a:p>
            <a:r>
              <a:rPr lang="en-US" dirty="0"/>
              <a:t>tree-&gt;Draw("</a:t>
            </a:r>
            <a:r>
              <a:rPr lang="en-US" dirty="0" err="1"/>
              <a:t>mesh_logic_t-north_t</a:t>
            </a:r>
            <a:r>
              <a:rPr lang="en-US" dirty="0"/>
              <a:t>&gt;&gt;</a:t>
            </a:r>
            <a:r>
              <a:rPr lang="en-US" dirty="0" err="1"/>
              <a:t>htimestamps</a:t>
            </a:r>
            <a:r>
              <a:rPr lang="en-US" dirty="0"/>
              <a:t>","</a:t>
            </a:r>
            <a:r>
              <a:rPr lang="en-US" dirty="0" err="1"/>
              <a:t>mesh_logic_e</a:t>
            </a:r>
            <a:r>
              <a:rPr lang="en-US" dirty="0"/>
              <a:t>&gt;10&amp;&amp;</a:t>
            </a:r>
            <a:r>
              <a:rPr lang="en-US" dirty="0" err="1"/>
              <a:t>mesh_logic_e</a:t>
            </a:r>
            <a:r>
              <a:rPr lang="en-US" dirty="0"/>
              <a:t>&lt;70000&amp;&amp;</a:t>
            </a:r>
            <a:r>
              <a:rPr lang="en-US" dirty="0" err="1"/>
              <a:t>north_e</a:t>
            </a:r>
            <a:r>
              <a:rPr lang="en-US" dirty="0"/>
              <a:t>&gt;40&amp;&amp;</a:t>
            </a:r>
            <a:r>
              <a:rPr lang="en-US" dirty="0" err="1"/>
              <a:t>north_e</a:t>
            </a:r>
            <a:r>
              <a:rPr lang="en-US" dirty="0"/>
              <a:t>&lt;3000",""); // second decay - first decay</a:t>
            </a:r>
          </a:p>
          <a:p>
            <a:r>
              <a:rPr lang="en-US" dirty="0" err="1"/>
              <a:t>htimestamps</a:t>
            </a:r>
            <a:r>
              <a:rPr lang="en-US" dirty="0"/>
              <a:t>-&gt;Sumw2(</a:t>
            </a:r>
            <a:r>
              <a:rPr lang="en-US" dirty="0" err="1"/>
              <a:t>kFALSE</a:t>
            </a:r>
            <a:r>
              <a:rPr lang="en-US" dirty="0"/>
              <a:t>);</a:t>
            </a:r>
          </a:p>
          <a:p>
            <a:r>
              <a:rPr lang="en-US" dirty="0" err="1"/>
              <a:t>htimestamps</a:t>
            </a:r>
            <a:r>
              <a:rPr lang="en-US" dirty="0"/>
              <a:t>-&gt;</a:t>
            </a:r>
            <a:r>
              <a:rPr lang="en-US" dirty="0" err="1"/>
              <a:t>SetBinErrorOption</a:t>
            </a:r>
            <a:r>
              <a:rPr lang="en-US" dirty="0"/>
              <a:t>(TH1::</a:t>
            </a:r>
            <a:r>
              <a:rPr lang="en-US" dirty="0" err="1"/>
              <a:t>kPoisson</a:t>
            </a:r>
            <a:r>
              <a:rPr lang="en-US" dirty="0"/>
              <a:t>);//TH1::</a:t>
            </a:r>
            <a:r>
              <a:rPr lang="en-US" dirty="0" err="1"/>
              <a:t>kNormal</a:t>
            </a:r>
            <a:r>
              <a:rPr lang="en-US" dirty="0"/>
              <a:t> or TH1::</a:t>
            </a:r>
            <a:r>
              <a:rPr lang="en-US" dirty="0" err="1"/>
              <a:t>kPoisson</a:t>
            </a:r>
            <a:endParaRPr lang="en-US" dirty="0"/>
          </a:p>
          <a:p>
            <a:endParaRPr lang="en-US" dirty="0"/>
          </a:p>
        </p:txBody>
      </p:sp>
      <p:sp>
        <p:nvSpPr>
          <p:cNvPr id="4" name="Slide Number Placeholder 3"/>
          <p:cNvSpPr>
            <a:spLocks noGrp="1"/>
          </p:cNvSpPr>
          <p:nvPr>
            <p:ph type="sldNum" sz="quarter" idx="5"/>
          </p:nvPr>
        </p:nvSpPr>
        <p:spPr/>
        <p:txBody>
          <a:bodyPr/>
          <a:lstStyle/>
          <a:p>
            <a:fld id="{03D02776-8BC1-45B5-AF1A-C4418966F501}" type="slidenum">
              <a:rPr lang="en-US" smtClean="0"/>
              <a:t>612</a:t>
            </a:fld>
            <a:endParaRPr lang="en-US"/>
          </a:p>
        </p:txBody>
      </p:sp>
    </p:spTree>
    <p:extLst>
      <p:ext uri="{BB962C8B-B14F-4D97-AF65-F5344CB8AC3E}">
        <p14:creationId xmlns:p14="http://schemas.microsoft.com/office/powerpoint/2010/main" val="3369915674"/>
      </p:ext>
    </p:extLst>
  </p:cSld>
  <p:clrMapOvr>
    <a:masterClrMapping/>
  </p:clrMapOvr>
</p:notes>
</file>

<file path=ppt/notesSlides/notesSlide1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err="1"/>
              <a:t>TCanvas</a:t>
            </a:r>
            <a:r>
              <a:rPr lang="en-US" dirty="0"/>
              <a:t>* </a:t>
            </a:r>
            <a:r>
              <a:rPr lang="en-US" dirty="0" err="1"/>
              <a:t>canvaspeak</a:t>
            </a:r>
            <a:r>
              <a:rPr lang="en-US" dirty="0"/>
              <a:t> = new </a:t>
            </a:r>
            <a:r>
              <a:rPr lang="en-US" dirty="0" err="1"/>
              <a:t>TCanvas</a:t>
            </a:r>
            <a:r>
              <a:rPr lang="en-US" dirty="0"/>
              <a:t>("</a:t>
            </a:r>
            <a:r>
              <a:rPr lang="en-US" dirty="0" err="1"/>
              <a:t>canvaspeak</a:t>
            </a:r>
            <a:r>
              <a:rPr lang="en-US" dirty="0"/>
              <a:t>", "</a:t>
            </a:r>
            <a:r>
              <a:rPr lang="en-US" dirty="0" err="1"/>
              <a:t>canvaspeak</a:t>
            </a:r>
            <a:r>
              <a:rPr lang="en-US" dirty="0"/>
              <a:t>", 1300, 800);//</a:t>
            </a:r>
          </a:p>
          <a:p>
            <a:r>
              <a:rPr lang="en-US" dirty="0" err="1"/>
              <a:t>canvaspeak</a:t>
            </a:r>
            <a:r>
              <a:rPr lang="en-US" dirty="0"/>
              <a:t>-&gt;cd();//</a:t>
            </a:r>
          </a:p>
          <a:p>
            <a:r>
              <a:rPr lang="en-US" dirty="0" err="1"/>
              <a:t>canvaspeak</a:t>
            </a:r>
            <a:r>
              <a:rPr lang="en-US" dirty="0"/>
              <a:t>-&gt;</a:t>
            </a:r>
            <a:r>
              <a:rPr lang="en-US" dirty="0" err="1"/>
              <a:t>SetTopMargin</a:t>
            </a:r>
            <a:r>
              <a:rPr lang="en-US" dirty="0"/>
              <a:t>(0.03);</a:t>
            </a:r>
          </a:p>
          <a:p>
            <a:r>
              <a:rPr lang="en-US" dirty="0" err="1"/>
              <a:t>canvaspeak</a:t>
            </a:r>
            <a:r>
              <a:rPr lang="en-US" dirty="0"/>
              <a:t>-&gt;</a:t>
            </a:r>
            <a:r>
              <a:rPr lang="en-US" dirty="0" err="1"/>
              <a:t>SetRightMargin</a:t>
            </a:r>
            <a:r>
              <a:rPr lang="en-US" dirty="0"/>
              <a:t>(0.04);</a:t>
            </a:r>
          </a:p>
          <a:p>
            <a:r>
              <a:rPr lang="en-US" dirty="0" err="1"/>
              <a:t>canvaspeak</a:t>
            </a:r>
            <a:r>
              <a:rPr lang="en-US" dirty="0"/>
              <a:t>-&gt;</a:t>
            </a:r>
            <a:r>
              <a:rPr lang="en-US" dirty="0" err="1"/>
              <a:t>SetLeftMargin</a:t>
            </a:r>
            <a:r>
              <a:rPr lang="en-US" dirty="0"/>
              <a:t>(0.13);</a:t>
            </a:r>
          </a:p>
          <a:p>
            <a:r>
              <a:rPr lang="en-US" dirty="0" err="1"/>
              <a:t>canvaspeak</a:t>
            </a:r>
            <a:r>
              <a:rPr lang="en-US" dirty="0"/>
              <a:t>-&gt;</a:t>
            </a:r>
            <a:r>
              <a:rPr lang="en-US" dirty="0" err="1"/>
              <a:t>SetBottomMargin</a:t>
            </a:r>
            <a:r>
              <a:rPr lang="en-US" dirty="0"/>
              <a:t>(0.16);</a:t>
            </a:r>
          </a:p>
          <a:p>
            <a:r>
              <a:rPr lang="en-US" dirty="0" err="1"/>
              <a:t>gStyle</a:t>
            </a:r>
            <a:r>
              <a:rPr lang="en-US" dirty="0"/>
              <a:t>-&gt;</a:t>
            </a:r>
            <a:r>
              <a:rPr lang="en-US" dirty="0" err="1"/>
              <a:t>SetFrameLineWidth</a:t>
            </a:r>
            <a:r>
              <a:rPr lang="en-US" dirty="0"/>
              <a:t>(3);</a:t>
            </a:r>
          </a:p>
          <a:p>
            <a:r>
              <a:rPr lang="en-US" dirty="0" err="1"/>
              <a:t>canvaspeak</a:t>
            </a:r>
            <a:r>
              <a:rPr lang="en-US" dirty="0"/>
              <a:t>-&gt;</a:t>
            </a:r>
            <a:r>
              <a:rPr lang="en-US" dirty="0" err="1"/>
              <a:t>SetFrameLineWidth</a:t>
            </a:r>
            <a:r>
              <a:rPr lang="en-US" dirty="0"/>
              <a:t>(3);</a:t>
            </a:r>
          </a:p>
          <a:p>
            <a:endParaRPr lang="en-US" dirty="0"/>
          </a:p>
          <a:p>
            <a:r>
              <a:rPr lang="en-US" dirty="0"/>
              <a:t>TH1D* </a:t>
            </a:r>
            <a:r>
              <a:rPr lang="en-US" dirty="0" err="1"/>
              <a:t>htimestamps</a:t>
            </a:r>
            <a:r>
              <a:rPr lang="en-US" dirty="0"/>
              <a:t> = new TH1D("</a:t>
            </a:r>
            <a:r>
              <a:rPr lang="en-US" dirty="0" err="1"/>
              <a:t>htimestamps</a:t>
            </a:r>
            <a:r>
              <a:rPr lang="en-US" dirty="0"/>
              <a:t>", "</a:t>
            </a:r>
            <a:r>
              <a:rPr lang="en-US" dirty="0" err="1"/>
              <a:t>htimestamps</a:t>
            </a:r>
            <a:r>
              <a:rPr lang="en-US" dirty="0"/>
              <a:t>", 1000,-10000,10000);</a:t>
            </a:r>
          </a:p>
          <a:p>
            <a:r>
              <a:rPr lang="en-US" dirty="0" err="1"/>
              <a:t>htimestamps</a:t>
            </a:r>
            <a:r>
              <a:rPr lang="en-US" dirty="0"/>
              <a:t>-&gt;</a:t>
            </a:r>
            <a:r>
              <a:rPr lang="en-US" dirty="0" err="1"/>
              <a:t>SetLineWidth</a:t>
            </a:r>
            <a:r>
              <a:rPr lang="en-US" dirty="0"/>
              <a:t>(3);</a:t>
            </a:r>
          </a:p>
          <a:p>
            <a:r>
              <a:rPr lang="en-US" dirty="0" err="1"/>
              <a:t>htimestamps</a:t>
            </a:r>
            <a:r>
              <a:rPr lang="en-US" dirty="0"/>
              <a:t>-&gt;</a:t>
            </a:r>
            <a:r>
              <a:rPr lang="en-US" dirty="0" err="1"/>
              <a:t>Rebin</a:t>
            </a:r>
            <a:r>
              <a:rPr lang="en-US" dirty="0"/>
              <a:t>(1);</a:t>
            </a:r>
          </a:p>
          <a:p>
            <a:r>
              <a:rPr lang="en-US" dirty="0" err="1"/>
              <a:t>htimestamps</a:t>
            </a:r>
            <a:r>
              <a:rPr lang="en-US" dirty="0"/>
              <a:t>-&gt;</a:t>
            </a:r>
            <a:r>
              <a:rPr lang="en-US" dirty="0" err="1"/>
              <a:t>SetStats</a:t>
            </a:r>
            <a:r>
              <a:rPr lang="en-US" dirty="0"/>
              <a:t>(0);</a:t>
            </a:r>
          </a:p>
          <a:p>
            <a:r>
              <a:rPr lang="en-US" dirty="0" err="1"/>
              <a:t>htimestamps</a:t>
            </a:r>
            <a:r>
              <a:rPr lang="en-US" dirty="0"/>
              <a:t>-&gt;</a:t>
            </a:r>
            <a:r>
              <a:rPr lang="en-US" dirty="0" err="1"/>
              <a:t>SetTitle</a:t>
            </a:r>
            <a:r>
              <a:rPr lang="en-US" dirty="0"/>
              <a:t>("");</a:t>
            </a:r>
          </a:p>
          <a:p>
            <a:r>
              <a:rPr lang="en-US" dirty="0" err="1"/>
              <a:t>htimestamps</a:t>
            </a:r>
            <a:r>
              <a:rPr lang="en-US" dirty="0"/>
              <a:t>-&gt;</a:t>
            </a:r>
            <a:r>
              <a:rPr lang="en-US" dirty="0" err="1"/>
              <a:t>GetXaxis</a:t>
            </a:r>
            <a:r>
              <a:rPr lang="en-US" dirty="0"/>
              <a:t>()-&gt;</a:t>
            </a:r>
            <a:r>
              <a:rPr lang="en-US" dirty="0" err="1"/>
              <a:t>SetTitle</a:t>
            </a:r>
            <a:r>
              <a:rPr lang="en-US" dirty="0"/>
              <a:t>("Time difference </a:t>
            </a:r>
            <a:r>
              <a:rPr lang="en-US" dirty="0" err="1"/>
              <a:t>Mesh_Logic</a:t>
            </a:r>
            <a:r>
              <a:rPr lang="en-US" dirty="0"/>
              <a:t> #minus Mesh (ns)");</a:t>
            </a:r>
          </a:p>
          <a:p>
            <a:r>
              <a:rPr lang="en-US" dirty="0" err="1"/>
              <a:t>htimestamps</a:t>
            </a:r>
            <a:r>
              <a:rPr lang="en-US" dirty="0"/>
              <a:t>-&gt;</a:t>
            </a:r>
            <a:r>
              <a:rPr lang="en-US" dirty="0" err="1"/>
              <a:t>GetYaxis</a:t>
            </a:r>
            <a:r>
              <a:rPr lang="en-US" dirty="0"/>
              <a:t>()-&gt;</a:t>
            </a:r>
            <a:r>
              <a:rPr lang="en-US" dirty="0" err="1"/>
              <a:t>SetTitle</a:t>
            </a:r>
            <a:r>
              <a:rPr lang="en-US" dirty="0"/>
              <a:t>("Counts per 20 ns");</a:t>
            </a:r>
          </a:p>
          <a:p>
            <a:r>
              <a:rPr lang="en-US" dirty="0" err="1"/>
              <a:t>htimestamps</a:t>
            </a:r>
            <a:r>
              <a:rPr lang="en-US" dirty="0"/>
              <a:t>-&gt;</a:t>
            </a:r>
            <a:r>
              <a:rPr lang="en-US" dirty="0" err="1"/>
              <a:t>GetXaxis</a:t>
            </a:r>
            <a:r>
              <a:rPr lang="en-US" dirty="0"/>
              <a:t>()-&gt;</a:t>
            </a:r>
            <a:r>
              <a:rPr lang="en-US" dirty="0" err="1"/>
              <a:t>CenterTitle</a:t>
            </a:r>
            <a:r>
              <a:rPr lang="en-US" dirty="0"/>
              <a:t>();</a:t>
            </a:r>
          </a:p>
          <a:p>
            <a:r>
              <a:rPr lang="en-US" dirty="0" err="1"/>
              <a:t>htimestamps</a:t>
            </a:r>
            <a:r>
              <a:rPr lang="en-US" dirty="0"/>
              <a:t>-&gt;</a:t>
            </a:r>
            <a:r>
              <a:rPr lang="en-US" dirty="0" err="1"/>
              <a:t>GetYaxis</a:t>
            </a:r>
            <a:r>
              <a:rPr lang="en-US" dirty="0"/>
              <a:t>()-&gt;</a:t>
            </a:r>
            <a:r>
              <a:rPr lang="en-US" dirty="0" err="1"/>
              <a:t>CenterTitle</a:t>
            </a:r>
            <a:r>
              <a:rPr lang="en-US" dirty="0"/>
              <a:t>();</a:t>
            </a:r>
          </a:p>
          <a:p>
            <a:r>
              <a:rPr lang="en-US" dirty="0" err="1"/>
              <a:t>htimestamps</a:t>
            </a:r>
            <a:r>
              <a:rPr lang="en-US" dirty="0"/>
              <a:t>-&gt;</a:t>
            </a:r>
            <a:r>
              <a:rPr lang="en-US" dirty="0" err="1"/>
              <a:t>GetXaxis</a:t>
            </a:r>
            <a:r>
              <a:rPr lang="en-US" dirty="0"/>
              <a:t>()-&gt;</a:t>
            </a:r>
            <a:r>
              <a:rPr lang="en-US" dirty="0" err="1"/>
              <a:t>SetLabelFont</a:t>
            </a:r>
            <a:r>
              <a:rPr lang="en-US" dirty="0"/>
              <a:t>(132);</a:t>
            </a:r>
          </a:p>
          <a:p>
            <a:r>
              <a:rPr lang="en-US" dirty="0" err="1"/>
              <a:t>htimestamps</a:t>
            </a:r>
            <a:r>
              <a:rPr lang="en-US" dirty="0"/>
              <a:t>-&gt;</a:t>
            </a:r>
            <a:r>
              <a:rPr lang="en-US" dirty="0" err="1"/>
              <a:t>GetYaxis</a:t>
            </a:r>
            <a:r>
              <a:rPr lang="en-US" dirty="0"/>
              <a:t>()-&gt;</a:t>
            </a:r>
            <a:r>
              <a:rPr lang="en-US" dirty="0" err="1"/>
              <a:t>SetLabelFont</a:t>
            </a:r>
            <a:r>
              <a:rPr lang="en-US" dirty="0"/>
              <a:t>(132);</a:t>
            </a:r>
          </a:p>
          <a:p>
            <a:r>
              <a:rPr lang="en-US" dirty="0" err="1"/>
              <a:t>htimestamps</a:t>
            </a:r>
            <a:r>
              <a:rPr lang="en-US" dirty="0"/>
              <a:t>-&gt;</a:t>
            </a:r>
            <a:r>
              <a:rPr lang="en-US" dirty="0" err="1"/>
              <a:t>GetXaxis</a:t>
            </a:r>
            <a:r>
              <a:rPr lang="en-US" dirty="0"/>
              <a:t>()-&gt;</a:t>
            </a:r>
            <a:r>
              <a:rPr lang="en-US" dirty="0" err="1"/>
              <a:t>SetLabelSize</a:t>
            </a:r>
            <a:r>
              <a:rPr lang="en-US" dirty="0"/>
              <a:t>(0.06);</a:t>
            </a:r>
          </a:p>
          <a:p>
            <a:r>
              <a:rPr lang="en-US" dirty="0" err="1"/>
              <a:t>htimestamps</a:t>
            </a:r>
            <a:r>
              <a:rPr lang="en-US" dirty="0"/>
              <a:t>-&gt;</a:t>
            </a:r>
            <a:r>
              <a:rPr lang="en-US" dirty="0" err="1"/>
              <a:t>GetYaxis</a:t>
            </a:r>
            <a:r>
              <a:rPr lang="en-US" dirty="0"/>
              <a:t>()-&gt;</a:t>
            </a:r>
            <a:r>
              <a:rPr lang="en-US" dirty="0" err="1"/>
              <a:t>SetLabelSize</a:t>
            </a:r>
            <a:r>
              <a:rPr lang="en-US" dirty="0"/>
              <a:t>(0.06);</a:t>
            </a:r>
          </a:p>
          <a:p>
            <a:r>
              <a:rPr lang="en-US" dirty="0" err="1"/>
              <a:t>htimestamps</a:t>
            </a:r>
            <a:r>
              <a:rPr lang="en-US" dirty="0"/>
              <a:t>-&gt;</a:t>
            </a:r>
            <a:r>
              <a:rPr lang="en-US" dirty="0" err="1"/>
              <a:t>GetXaxis</a:t>
            </a:r>
            <a:r>
              <a:rPr lang="en-US" dirty="0"/>
              <a:t>()-&gt;</a:t>
            </a:r>
            <a:r>
              <a:rPr lang="en-US" dirty="0" err="1"/>
              <a:t>SetTitleFont</a:t>
            </a:r>
            <a:r>
              <a:rPr lang="en-US" dirty="0"/>
              <a:t>(132);</a:t>
            </a:r>
          </a:p>
          <a:p>
            <a:r>
              <a:rPr lang="en-US" dirty="0" err="1"/>
              <a:t>htimestamps</a:t>
            </a:r>
            <a:r>
              <a:rPr lang="en-US" dirty="0"/>
              <a:t>-&gt;</a:t>
            </a:r>
            <a:r>
              <a:rPr lang="en-US" dirty="0" err="1"/>
              <a:t>GetYaxis</a:t>
            </a:r>
            <a:r>
              <a:rPr lang="en-US" dirty="0"/>
              <a:t>()-&gt;</a:t>
            </a:r>
            <a:r>
              <a:rPr lang="en-US" dirty="0" err="1"/>
              <a:t>SetTitleFont</a:t>
            </a:r>
            <a:r>
              <a:rPr lang="en-US" dirty="0"/>
              <a:t>(132);</a:t>
            </a:r>
          </a:p>
          <a:p>
            <a:r>
              <a:rPr lang="en-US" dirty="0" err="1"/>
              <a:t>htimestamps</a:t>
            </a:r>
            <a:r>
              <a:rPr lang="en-US" dirty="0"/>
              <a:t>-&gt;</a:t>
            </a:r>
            <a:r>
              <a:rPr lang="en-US" dirty="0" err="1"/>
              <a:t>GetXaxis</a:t>
            </a:r>
            <a:r>
              <a:rPr lang="en-US" dirty="0"/>
              <a:t>()-&gt;</a:t>
            </a:r>
            <a:r>
              <a:rPr lang="en-US" dirty="0" err="1"/>
              <a:t>SetTitleOffset</a:t>
            </a:r>
            <a:r>
              <a:rPr lang="en-US" dirty="0"/>
              <a:t>(1.1);</a:t>
            </a:r>
          </a:p>
          <a:p>
            <a:r>
              <a:rPr lang="en-US" dirty="0" err="1"/>
              <a:t>htimestamps</a:t>
            </a:r>
            <a:r>
              <a:rPr lang="en-US" dirty="0"/>
              <a:t>-&gt;</a:t>
            </a:r>
            <a:r>
              <a:rPr lang="en-US" dirty="0" err="1"/>
              <a:t>GetYaxis</a:t>
            </a:r>
            <a:r>
              <a:rPr lang="en-US" dirty="0"/>
              <a:t>()-&gt;</a:t>
            </a:r>
            <a:r>
              <a:rPr lang="en-US" dirty="0" err="1"/>
              <a:t>SetTitleOffset</a:t>
            </a:r>
            <a:r>
              <a:rPr lang="en-US" dirty="0"/>
              <a:t>(0.95);</a:t>
            </a:r>
          </a:p>
          <a:p>
            <a:r>
              <a:rPr lang="en-US" dirty="0" err="1"/>
              <a:t>htimestamps</a:t>
            </a:r>
            <a:r>
              <a:rPr lang="en-US" dirty="0"/>
              <a:t>-&gt;</a:t>
            </a:r>
            <a:r>
              <a:rPr lang="en-US" dirty="0" err="1"/>
              <a:t>GetXaxis</a:t>
            </a:r>
            <a:r>
              <a:rPr lang="en-US" dirty="0"/>
              <a:t>()-&gt;</a:t>
            </a:r>
            <a:r>
              <a:rPr lang="en-US" dirty="0" err="1"/>
              <a:t>SetTitleSize</a:t>
            </a:r>
            <a:r>
              <a:rPr lang="en-US" dirty="0"/>
              <a:t>(0.07);</a:t>
            </a:r>
          </a:p>
          <a:p>
            <a:r>
              <a:rPr lang="en-US" dirty="0" err="1"/>
              <a:t>htimestamps</a:t>
            </a:r>
            <a:r>
              <a:rPr lang="en-US" dirty="0"/>
              <a:t>-&gt;</a:t>
            </a:r>
            <a:r>
              <a:rPr lang="en-US" dirty="0" err="1"/>
              <a:t>GetYaxis</a:t>
            </a:r>
            <a:r>
              <a:rPr lang="en-US" dirty="0"/>
              <a:t>()-&gt;</a:t>
            </a:r>
            <a:r>
              <a:rPr lang="en-US" dirty="0" err="1"/>
              <a:t>SetTitleSize</a:t>
            </a:r>
            <a:r>
              <a:rPr lang="en-US" dirty="0"/>
              <a:t>(0.07);</a:t>
            </a:r>
          </a:p>
          <a:p>
            <a:r>
              <a:rPr lang="en-US" dirty="0"/>
              <a:t>//</a:t>
            </a:r>
            <a:r>
              <a:rPr lang="en-US" dirty="0" err="1"/>
              <a:t>htimestamps</a:t>
            </a:r>
            <a:r>
              <a:rPr lang="en-US" dirty="0"/>
              <a:t>-&gt;</a:t>
            </a:r>
            <a:r>
              <a:rPr lang="en-US" dirty="0" err="1"/>
              <a:t>GetXaxis</a:t>
            </a:r>
            <a:r>
              <a:rPr lang="en-US" dirty="0"/>
              <a:t>()-&gt;</a:t>
            </a:r>
            <a:r>
              <a:rPr lang="en-US" dirty="0" err="1"/>
              <a:t>SetRangeUser</a:t>
            </a:r>
            <a:r>
              <a:rPr lang="en-US" dirty="0"/>
              <a:t>(-300,600);</a:t>
            </a:r>
          </a:p>
          <a:p>
            <a:r>
              <a:rPr lang="en-US" dirty="0"/>
              <a:t>//</a:t>
            </a:r>
            <a:r>
              <a:rPr lang="en-US" dirty="0" err="1"/>
              <a:t>htimestamps</a:t>
            </a:r>
            <a:r>
              <a:rPr lang="en-US" dirty="0"/>
              <a:t>-&gt;</a:t>
            </a:r>
            <a:r>
              <a:rPr lang="en-US" dirty="0" err="1"/>
              <a:t>GetYaxis</a:t>
            </a:r>
            <a:r>
              <a:rPr lang="en-US" dirty="0"/>
              <a:t>()-&gt;</a:t>
            </a:r>
            <a:r>
              <a:rPr lang="en-US" dirty="0" err="1"/>
              <a:t>SetRangeUser</a:t>
            </a:r>
            <a:r>
              <a:rPr lang="en-US" dirty="0"/>
              <a:t>(0,700);</a:t>
            </a:r>
          </a:p>
          <a:p>
            <a:r>
              <a:rPr lang="en-US" dirty="0" err="1"/>
              <a:t>htimestamps</a:t>
            </a:r>
            <a:r>
              <a:rPr lang="en-US" dirty="0"/>
              <a:t>-&gt;</a:t>
            </a:r>
            <a:r>
              <a:rPr lang="en-US" dirty="0" err="1"/>
              <a:t>GetXaxis</a:t>
            </a:r>
            <a:r>
              <a:rPr lang="en-US" dirty="0"/>
              <a:t>()-&gt;</a:t>
            </a:r>
            <a:r>
              <a:rPr lang="en-US" dirty="0" err="1"/>
              <a:t>SetNdivisions</a:t>
            </a:r>
            <a:r>
              <a:rPr lang="en-US" dirty="0"/>
              <a:t>(505);</a:t>
            </a:r>
          </a:p>
          <a:p>
            <a:r>
              <a:rPr lang="en-US" dirty="0" err="1"/>
              <a:t>htimestamps</a:t>
            </a:r>
            <a:r>
              <a:rPr lang="en-US" dirty="0"/>
              <a:t>-&gt;</a:t>
            </a:r>
            <a:r>
              <a:rPr lang="en-US" dirty="0" err="1"/>
              <a:t>GetYaxis</a:t>
            </a:r>
            <a:r>
              <a:rPr lang="en-US" dirty="0"/>
              <a:t>()-&gt;</a:t>
            </a:r>
            <a:r>
              <a:rPr lang="en-US" dirty="0" err="1"/>
              <a:t>SetTickLength</a:t>
            </a:r>
            <a:r>
              <a:rPr lang="en-US" dirty="0"/>
              <a:t>(0.015);</a:t>
            </a:r>
          </a:p>
          <a:p>
            <a:r>
              <a:rPr lang="en-US" dirty="0" err="1"/>
              <a:t>htimestamps</a:t>
            </a:r>
            <a:r>
              <a:rPr lang="en-US" dirty="0"/>
              <a:t>-&gt;</a:t>
            </a:r>
            <a:r>
              <a:rPr lang="en-US" dirty="0" err="1"/>
              <a:t>SetLineColor</a:t>
            </a:r>
            <a:r>
              <a:rPr lang="en-US" dirty="0"/>
              <a:t>(kGreen+2);</a:t>
            </a:r>
          </a:p>
          <a:p>
            <a:r>
              <a:rPr lang="en-US" dirty="0"/>
              <a:t>tree-&gt;Draw("</a:t>
            </a:r>
            <a:r>
              <a:rPr lang="en-US" dirty="0" err="1"/>
              <a:t>mesh_logic_t-mesh_t</a:t>
            </a:r>
            <a:r>
              <a:rPr lang="en-US" dirty="0"/>
              <a:t>&gt;&gt;</a:t>
            </a:r>
            <a:r>
              <a:rPr lang="en-US" dirty="0" err="1"/>
              <a:t>htimestamps</a:t>
            </a:r>
            <a:r>
              <a:rPr lang="en-US" dirty="0"/>
              <a:t>","</a:t>
            </a:r>
            <a:r>
              <a:rPr lang="en-US" dirty="0" err="1"/>
              <a:t>mesh_logic_e</a:t>
            </a:r>
            <a:r>
              <a:rPr lang="en-US" dirty="0"/>
              <a:t>&gt;10&amp;&amp;</a:t>
            </a:r>
            <a:r>
              <a:rPr lang="en-US" dirty="0" err="1"/>
              <a:t>mesh_logic_e</a:t>
            </a:r>
            <a:r>
              <a:rPr lang="en-US" dirty="0"/>
              <a:t>&lt;70000&amp;&amp;</a:t>
            </a:r>
            <a:r>
              <a:rPr lang="en-US" dirty="0" err="1"/>
              <a:t>mesh_e</a:t>
            </a:r>
            <a:r>
              <a:rPr lang="en-US" dirty="0"/>
              <a:t>&gt;10&amp;&amp;</a:t>
            </a:r>
            <a:r>
              <a:rPr lang="en-US" dirty="0" err="1"/>
              <a:t>mesh_e</a:t>
            </a:r>
            <a:r>
              <a:rPr lang="en-US" dirty="0"/>
              <a:t>&lt;70000",""); // second decay - first decay</a:t>
            </a:r>
          </a:p>
          <a:p>
            <a:r>
              <a:rPr lang="en-US" dirty="0" err="1"/>
              <a:t>htimestamps</a:t>
            </a:r>
            <a:r>
              <a:rPr lang="en-US" dirty="0"/>
              <a:t>-&gt;Sumw2(</a:t>
            </a:r>
            <a:r>
              <a:rPr lang="en-US" dirty="0" err="1"/>
              <a:t>kFALSE</a:t>
            </a:r>
            <a:r>
              <a:rPr lang="en-US" dirty="0"/>
              <a:t>);</a:t>
            </a:r>
          </a:p>
          <a:p>
            <a:r>
              <a:rPr lang="en-US" dirty="0" err="1"/>
              <a:t>htimestamps</a:t>
            </a:r>
            <a:r>
              <a:rPr lang="en-US" dirty="0"/>
              <a:t>-&gt;</a:t>
            </a:r>
            <a:r>
              <a:rPr lang="en-US" dirty="0" err="1"/>
              <a:t>SetBinErrorOption</a:t>
            </a:r>
            <a:r>
              <a:rPr lang="en-US" dirty="0"/>
              <a:t>(TH1::</a:t>
            </a:r>
            <a:r>
              <a:rPr lang="en-US" dirty="0" err="1"/>
              <a:t>kPoisson</a:t>
            </a:r>
            <a:r>
              <a:rPr lang="en-US" dirty="0"/>
              <a:t>);//TH1::</a:t>
            </a:r>
            <a:r>
              <a:rPr lang="en-US" dirty="0" err="1"/>
              <a:t>kNormal</a:t>
            </a:r>
            <a:r>
              <a:rPr lang="en-US" dirty="0"/>
              <a:t> or TH1::</a:t>
            </a:r>
            <a:r>
              <a:rPr lang="en-US" dirty="0" err="1"/>
              <a:t>kPoisson</a:t>
            </a:r>
            <a:endParaRPr lang="en-US" dirty="0"/>
          </a:p>
          <a:p>
            <a:endParaRPr lang="en-US" dirty="0"/>
          </a:p>
        </p:txBody>
      </p:sp>
      <p:sp>
        <p:nvSpPr>
          <p:cNvPr id="4" name="Slide Number Placeholder 3"/>
          <p:cNvSpPr>
            <a:spLocks noGrp="1"/>
          </p:cNvSpPr>
          <p:nvPr>
            <p:ph type="sldNum" sz="quarter" idx="5"/>
          </p:nvPr>
        </p:nvSpPr>
        <p:spPr/>
        <p:txBody>
          <a:bodyPr/>
          <a:lstStyle/>
          <a:p>
            <a:fld id="{03D02776-8BC1-45B5-AF1A-C4418966F501}" type="slidenum">
              <a:rPr lang="en-US" smtClean="0"/>
              <a:t>613</a:t>
            </a:fld>
            <a:endParaRPr lang="en-US"/>
          </a:p>
        </p:txBody>
      </p:sp>
    </p:spTree>
    <p:extLst>
      <p:ext uri="{BB962C8B-B14F-4D97-AF65-F5344CB8AC3E}">
        <p14:creationId xmlns:p14="http://schemas.microsoft.com/office/powerpoint/2010/main" val="3192099762"/>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altLang="zh-CN" sz="1200" b="0" i="0" kern="1200" dirty="0">
                <a:solidFill>
                  <a:schemeClr val="tx1"/>
                </a:solidFill>
                <a:effectLst/>
                <a:latin typeface="+mn-lt"/>
                <a:ea typeface="+mn-ea"/>
                <a:cs typeface="+mn-cs"/>
              </a:rPr>
              <a:t>J. R. Newton et al., Phys. Rev. C 75, 045801 (2007).</a:t>
            </a:r>
            <a:r>
              <a:rPr lang="en-US" altLang="zh-CN" sz="1200" b="0" i="0" kern="1200" baseline="0" dirty="0">
                <a:solidFill>
                  <a:schemeClr val="tx1"/>
                </a:solidFill>
                <a:effectLst/>
                <a:latin typeface="+mn-lt"/>
                <a:ea typeface="+mn-ea"/>
                <a:cs typeface="+mn-cs"/>
              </a:rPr>
              <a:t> </a:t>
            </a:r>
            <a:r>
              <a:rPr lang="en-US" altLang="zh-CN" sz="1200" b="0" i="0" kern="1200" dirty="0">
                <a:solidFill>
                  <a:schemeClr val="tx1"/>
                </a:solidFill>
                <a:effectLst/>
                <a:latin typeface="+mn-lt"/>
                <a:ea typeface="+mn-ea"/>
                <a:cs typeface="+mn-cs"/>
              </a:rPr>
              <a:t>Gamow peak in thermonuclear reactions at high temperatures</a:t>
            </a:r>
          </a:p>
          <a:p>
            <a:pPr marL="0" marR="0" indent="0" algn="l" defTabSz="914400" rtl="0" eaLnBrk="1" fontAlgn="auto" latinLnBrk="0" hangingPunct="1">
              <a:lnSpc>
                <a:spcPct val="100000"/>
              </a:lnSpc>
              <a:spcBef>
                <a:spcPts val="0"/>
              </a:spcBef>
              <a:spcAft>
                <a:spcPts val="0"/>
              </a:spcAft>
              <a:buClrTx/>
              <a:buSzTx/>
              <a:buFontTx/>
              <a:buNone/>
              <a:tabLst/>
              <a:defRPr/>
            </a:pPr>
            <a:r>
              <a:rPr lang="en-US" altLang="zh-CN" sz="1200" b="0" i="0" kern="1200" dirty="0">
                <a:solidFill>
                  <a:schemeClr val="tx1"/>
                </a:solidFill>
                <a:effectLst/>
                <a:latin typeface="+mn-lt"/>
                <a:ea typeface="+mn-ea"/>
                <a:cs typeface="+mn-cs"/>
              </a:rPr>
              <a:t>T. Rauscher, Phys. Rev. C 81, 045807 (2010). Relevant energy ranges for astrophysical reaction rates</a:t>
            </a:r>
          </a:p>
        </p:txBody>
      </p:sp>
      <p:sp>
        <p:nvSpPr>
          <p:cNvPr id="4" name="灯片编号占位符 3"/>
          <p:cNvSpPr>
            <a:spLocks noGrp="1"/>
          </p:cNvSpPr>
          <p:nvPr>
            <p:ph type="sldNum" sz="quarter" idx="10"/>
          </p:nvPr>
        </p:nvSpPr>
        <p:spPr/>
        <p:txBody>
          <a:bodyPr/>
          <a:lstStyle/>
          <a:p>
            <a:fld id="{9BB783C6-B484-4EBF-9E4F-88F627090B76}" type="slidenum">
              <a:rPr lang="zh-CN" altLang="en-US" smtClean="0"/>
              <a:t>53</a:t>
            </a:fld>
            <a:endParaRPr lang="zh-CN" altLang="en-US"/>
          </a:p>
        </p:txBody>
      </p:sp>
    </p:spTree>
    <p:extLst>
      <p:ext uri="{BB962C8B-B14F-4D97-AF65-F5344CB8AC3E}">
        <p14:creationId xmlns:p14="http://schemas.microsoft.com/office/powerpoint/2010/main" val="1049205126"/>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en-US" dirty="0"/>
          </a:p>
        </p:txBody>
      </p:sp>
      <p:sp>
        <p:nvSpPr>
          <p:cNvPr id="4" name="灯片编号占位符 3"/>
          <p:cNvSpPr>
            <a:spLocks noGrp="1"/>
          </p:cNvSpPr>
          <p:nvPr>
            <p:ph type="sldNum" sz="quarter" idx="10"/>
          </p:nvPr>
        </p:nvSpPr>
        <p:spPr/>
        <p:txBody>
          <a:bodyPr/>
          <a:lstStyle/>
          <a:p>
            <a:fld id="{5B8163E3-E104-4CE2-9206-9A84C7BA2D95}" type="slidenum">
              <a:rPr lang="zh-CN" altLang="en-US" smtClean="0"/>
              <a:t>60</a:t>
            </a:fld>
            <a:endParaRPr lang="zh-CN" altLang="en-US"/>
          </a:p>
        </p:txBody>
      </p:sp>
    </p:spTree>
    <p:extLst>
      <p:ext uri="{BB962C8B-B14F-4D97-AF65-F5344CB8AC3E}">
        <p14:creationId xmlns:p14="http://schemas.microsoft.com/office/powerpoint/2010/main" val="2884460419"/>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Decay scheme of 64As</a:t>
            </a:r>
          </a:p>
          <a:p>
            <a:r>
              <a:rPr lang="en-US" dirty="0"/>
              <a:t>64As decay scheme</a:t>
            </a:r>
          </a:p>
          <a:p>
            <a:r>
              <a:rPr lang="en-US" altLang="zh-CN" dirty="0"/>
              <a:t>64As mass </a:t>
            </a:r>
            <a:r>
              <a:rPr lang="fr-FR" altLang="zh-CN" dirty="0"/>
              <a:t>Nature </a:t>
            </a:r>
            <a:r>
              <a:rPr lang="fr-FR" altLang="zh-CN" dirty="0" err="1"/>
              <a:t>Physics</a:t>
            </a:r>
            <a:r>
              <a:rPr lang="fr-FR" altLang="zh-CN" dirty="0"/>
              <a:t> 19, 1091 (2023).</a:t>
            </a:r>
            <a:endParaRPr lang="en-US" dirty="0"/>
          </a:p>
        </p:txBody>
      </p:sp>
      <p:sp>
        <p:nvSpPr>
          <p:cNvPr id="4" name="Slide Number Placeholder 3"/>
          <p:cNvSpPr>
            <a:spLocks noGrp="1"/>
          </p:cNvSpPr>
          <p:nvPr>
            <p:ph type="sldNum" sz="quarter" idx="5"/>
          </p:nvPr>
        </p:nvSpPr>
        <p:spPr/>
        <p:txBody>
          <a:bodyPr/>
          <a:lstStyle/>
          <a:p>
            <a:fld id="{03D02776-8BC1-45B5-AF1A-C4418966F501}" type="slidenum">
              <a:rPr lang="en-US" smtClean="0"/>
              <a:t>62</a:t>
            </a:fld>
            <a:endParaRPr lang="en-US"/>
          </a:p>
        </p:txBody>
      </p:sp>
    </p:spTree>
    <p:extLst>
      <p:ext uri="{BB962C8B-B14F-4D97-AF65-F5344CB8AC3E}">
        <p14:creationId xmlns:p14="http://schemas.microsoft.com/office/powerpoint/2010/main" val="2685686218"/>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03D02776-8BC1-45B5-AF1A-C4418966F501}" type="slidenum">
              <a:rPr lang="en-US" smtClean="0"/>
              <a:t>70</a:t>
            </a:fld>
            <a:endParaRPr lang="en-US"/>
          </a:p>
        </p:txBody>
      </p:sp>
    </p:spTree>
    <p:extLst>
      <p:ext uri="{BB962C8B-B14F-4D97-AF65-F5344CB8AC3E}">
        <p14:creationId xmlns:p14="http://schemas.microsoft.com/office/powerpoint/2010/main" val="155834380"/>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https://frib.msu.edu/users/beams/calculator</a:t>
            </a:r>
          </a:p>
        </p:txBody>
      </p:sp>
      <p:sp>
        <p:nvSpPr>
          <p:cNvPr id="4" name="Slide Number Placeholder 3"/>
          <p:cNvSpPr>
            <a:spLocks noGrp="1"/>
          </p:cNvSpPr>
          <p:nvPr>
            <p:ph type="sldNum" sz="quarter" idx="5"/>
          </p:nvPr>
        </p:nvSpPr>
        <p:spPr/>
        <p:txBody>
          <a:bodyPr/>
          <a:lstStyle/>
          <a:p>
            <a:fld id="{03D02776-8BC1-45B5-AF1A-C4418966F501}" type="slidenum">
              <a:rPr lang="en-US" smtClean="0"/>
              <a:t>72</a:t>
            </a:fld>
            <a:endParaRPr lang="en-US"/>
          </a:p>
        </p:txBody>
      </p:sp>
    </p:spTree>
    <p:extLst>
      <p:ext uri="{BB962C8B-B14F-4D97-AF65-F5344CB8AC3E}">
        <p14:creationId xmlns:p14="http://schemas.microsoft.com/office/powerpoint/2010/main" val="2580043619"/>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en-US" altLang="zh-CN" dirty="0"/>
              <a:t>C. </a:t>
            </a:r>
            <a:r>
              <a:rPr lang="en-US" altLang="zh-CN" dirty="0" err="1"/>
              <a:t>Mazzocchi</a:t>
            </a:r>
            <a:r>
              <a:rPr lang="en-US" altLang="zh-CN" dirty="0"/>
              <a:t> et al., Eur. Phys. J. A 12, 269 (2001). First measurement of β-decay properties of the proton drip-line nucleus 60Ga</a:t>
            </a:r>
          </a:p>
          <a:p>
            <a:endParaRPr lang="en-US" altLang="zh-CN" dirty="0"/>
          </a:p>
          <a:p>
            <a:r>
              <a:rPr lang="en-US" altLang="zh-CN" dirty="0"/>
              <a:t>B. Blank et al., Phys. Rev. </a:t>
            </a:r>
            <a:r>
              <a:rPr lang="en-US" altLang="zh-CN" dirty="0" err="1"/>
              <a:t>Lett</a:t>
            </a:r>
            <a:r>
              <a:rPr lang="en-US" altLang="zh-CN" dirty="0"/>
              <a:t>. 74, 4611 (1995). New Isotopes from 78Kr Fragmentation and the Ending Point of the Astrophysical Rapid-Proton-Capture Process</a:t>
            </a:r>
          </a:p>
          <a:p>
            <a:endParaRPr lang="en-US" altLang="zh-CN" dirty="0"/>
          </a:p>
          <a:p>
            <a:r>
              <a:rPr lang="en-US" altLang="zh-CN" dirty="0"/>
              <a:t>R. Pfaff et al., Phys. Rev. C 53, 1753 (1996). Fragmentation of 78Kr projectiles</a:t>
            </a:r>
          </a:p>
          <a:p>
            <a:endParaRPr lang="en-US" altLang="zh-CN" dirty="0"/>
          </a:p>
          <a:p>
            <a:r>
              <a:rPr lang="en-US" altLang="zh-CN" dirty="0"/>
              <a:t>M. J. </a:t>
            </a:r>
            <a:r>
              <a:rPr lang="en-US" altLang="zh-CN" dirty="0" err="1"/>
              <a:t>López</a:t>
            </a:r>
            <a:r>
              <a:rPr lang="en-US" altLang="zh-CN" dirty="0"/>
              <a:t> Jiménez et al., Phys. Rev. C 66, 025803 (2002). Half-life measurements of proton-rich 78Kr fragments</a:t>
            </a:r>
          </a:p>
          <a:p>
            <a:endParaRPr lang="en-US" altLang="zh-CN" dirty="0"/>
          </a:p>
          <a:p>
            <a:r>
              <a:rPr lang="en-US" altLang="zh-CN" dirty="0"/>
              <a:t>L. </a:t>
            </a:r>
            <a:r>
              <a:rPr lang="en-US" altLang="zh-CN" dirty="0" err="1"/>
              <a:t>Kucuk</a:t>
            </a:r>
            <a:r>
              <a:rPr lang="en-US" altLang="zh-CN" dirty="0"/>
              <a:t> et al., Eur. Phys. J. A 53, 134 (2017). Half-life determination of </a:t>
            </a:r>
            <a:r>
              <a:rPr lang="en-US" altLang="zh-CN" dirty="0" err="1"/>
              <a:t>Tz</a:t>
            </a:r>
            <a:r>
              <a:rPr lang="en-US" altLang="zh-CN" dirty="0"/>
              <a:t> = −1 and </a:t>
            </a:r>
            <a:r>
              <a:rPr lang="en-US" altLang="zh-CN" dirty="0" err="1"/>
              <a:t>Tz</a:t>
            </a:r>
            <a:r>
              <a:rPr lang="en-US" altLang="zh-CN" dirty="0"/>
              <a:t> = −1 2 proton-rich</a:t>
            </a:r>
            <a:endParaRPr lang="zh-CN" altLang="en-US" dirty="0"/>
          </a:p>
        </p:txBody>
      </p:sp>
      <p:sp>
        <p:nvSpPr>
          <p:cNvPr id="4" name="灯片编号占位符 3"/>
          <p:cNvSpPr>
            <a:spLocks noGrp="1"/>
          </p:cNvSpPr>
          <p:nvPr>
            <p:ph type="sldNum" sz="quarter" idx="10"/>
          </p:nvPr>
        </p:nvSpPr>
        <p:spPr/>
        <p:txBody>
          <a:bodyPr/>
          <a:lstStyle/>
          <a:p>
            <a:fld id="{5B8163E3-E104-4CE2-9206-9A84C7BA2D95}" type="slidenum">
              <a:rPr lang="zh-CN" altLang="en-US" smtClean="0"/>
              <a:t>77</a:t>
            </a:fld>
            <a:endParaRPr lang="zh-CN" altLang="en-US"/>
          </a:p>
        </p:txBody>
      </p:sp>
    </p:spTree>
    <p:extLst>
      <p:ext uri="{BB962C8B-B14F-4D97-AF65-F5344CB8AC3E}">
        <p14:creationId xmlns:p14="http://schemas.microsoft.com/office/powerpoint/2010/main" val="764975967"/>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en-US" altLang="zh-CN" dirty="0"/>
              <a:t>4000/(127.5*3600)=0.0087</a:t>
            </a:r>
            <a:r>
              <a:rPr lang="en-US" altLang="zh-CN" baseline="0" dirty="0"/>
              <a:t> </a:t>
            </a:r>
            <a:r>
              <a:rPr lang="en-US" altLang="zh-CN" baseline="0" dirty="0" err="1"/>
              <a:t>pps</a:t>
            </a:r>
            <a:endParaRPr lang="en-US" altLang="zh-CN" baseline="0" dirty="0"/>
          </a:p>
          <a:p>
            <a:r>
              <a:rPr lang="en-US" altLang="zh-CN" dirty="0"/>
              <a:t>L. Faux et al., Nucl. Phys. A 602, 167 (1996). β-delayed proton radioactivity of 44Cr, 47Mn, 48,49Fe and 50Co</a:t>
            </a:r>
          </a:p>
          <a:p>
            <a:r>
              <a:rPr lang="it-IT" altLang="zh-CN" dirty="0"/>
              <a:t>C. Dossat et al., Nucl. Phys. A 792, 18 (2007). </a:t>
            </a:r>
            <a:r>
              <a:rPr lang="en-US" altLang="zh-CN" dirty="0"/>
              <a:t>The decay of proton-rich nuclei in the mass A = 36–56 region</a:t>
            </a:r>
            <a:endParaRPr lang="zh-CN" altLang="en-US" dirty="0"/>
          </a:p>
        </p:txBody>
      </p:sp>
      <p:sp>
        <p:nvSpPr>
          <p:cNvPr id="4" name="灯片编号占位符 3"/>
          <p:cNvSpPr>
            <a:spLocks noGrp="1"/>
          </p:cNvSpPr>
          <p:nvPr>
            <p:ph type="sldNum" sz="quarter" idx="10"/>
          </p:nvPr>
        </p:nvSpPr>
        <p:spPr/>
        <p:txBody>
          <a:bodyPr/>
          <a:lstStyle/>
          <a:p>
            <a:fld id="{5B8163E3-E104-4CE2-9206-9A84C7BA2D95}" type="slidenum">
              <a:rPr lang="zh-CN" altLang="en-US" smtClean="0"/>
              <a:t>81</a:t>
            </a:fld>
            <a:endParaRPr lang="zh-CN" altLang="en-US"/>
          </a:p>
        </p:txBody>
      </p:sp>
    </p:spTree>
    <p:extLst>
      <p:ext uri="{BB962C8B-B14F-4D97-AF65-F5344CB8AC3E}">
        <p14:creationId xmlns:p14="http://schemas.microsoft.com/office/powerpoint/2010/main" val="1546712436"/>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https://groups.nscl.msu.edu/frib/rates/fribrates.html</a:t>
            </a:r>
          </a:p>
        </p:txBody>
      </p:sp>
      <p:sp>
        <p:nvSpPr>
          <p:cNvPr id="4" name="Slide Number Placeholder 3"/>
          <p:cNvSpPr>
            <a:spLocks noGrp="1"/>
          </p:cNvSpPr>
          <p:nvPr>
            <p:ph type="sldNum" sz="quarter" idx="5"/>
          </p:nvPr>
        </p:nvSpPr>
        <p:spPr/>
        <p:txBody>
          <a:bodyPr/>
          <a:lstStyle/>
          <a:p>
            <a:fld id="{03D02776-8BC1-45B5-AF1A-C4418966F501}" type="slidenum">
              <a:rPr lang="en-US" smtClean="0"/>
              <a:t>85</a:t>
            </a:fld>
            <a:endParaRPr lang="en-US"/>
          </a:p>
        </p:txBody>
      </p:sp>
    </p:spTree>
    <p:extLst>
      <p:ext uri="{BB962C8B-B14F-4D97-AF65-F5344CB8AC3E}">
        <p14:creationId xmlns:p14="http://schemas.microsoft.com/office/powerpoint/2010/main" val="2208371850"/>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10"/>
          </p:nvPr>
        </p:nvSpPr>
        <p:spPr/>
        <p:txBody>
          <a:bodyPr/>
          <a:lstStyle/>
          <a:p>
            <a:fld id="{5B8163E3-E104-4CE2-9206-9A84C7BA2D95}" type="slidenum">
              <a:rPr lang="zh-CN" altLang="en-US" smtClean="0"/>
              <a:t>4</a:t>
            </a:fld>
            <a:endParaRPr lang="zh-CN" altLang="en-US"/>
          </a:p>
        </p:txBody>
      </p:sp>
    </p:spTree>
    <p:extLst>
      <p:ext uri="{BB962C8B-B14F-4D97-AF65-F5344CB8AC3E}">
        <p14:creationId xmlns:p14="http://schemas.microsoft.com/office/powerpoint/2010/main" val="4093032974"/>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200" dirty="0">
                <a:latin typeface="Cambria" panose="02040503050406030204" pitchFamily="18" charset="0"/>
                <a:ea typeface="Cambria" panose="02040503050406030204" pitchFamily="18" charset="0"/>
              </a:rPr>
              <a:t>All PXCT Applications</a:t>
            </a:r>
          </a:p>
          <a:p>
            <a:r>
              <a:rPr lang="en-US" dirty="0"/>
              <a:t>65Ge, 69Se, 73Kr, 77Sr J. C. Hardy </a:t>
            </a:r>
            <a:r>
              <a:rPr lang="en-US" i="1" dirty="0"/>
              <a:t>et al</a:t>
            </a:r>
            <a:r>
              <a:rPr lang="en-US" dirty="0"/>
              <a:t>., Phys. Lett. B 63, 27 (1976). A new series of beta-delayed proton precursors</a:t>
            </a:r>
          </a:p>
        </p:txBody>
      </p:sp>
      <p:sp>
        <p:nvSpPr>
          <p:cNvPr id="4" name="Slide Number Placeholder 3"/>
          <p:cNvSpPr>
            <a:spLocks noGrp="1"/>
          </p:cNvSpPr>
          <p:nvPr>
            <p:ph type="sldNum" sz="quarter" idx="5"/>
          </p:nvPr>
        </p:nvSpPr>
        <p:spPr/>
        <p:txBody>
          <a:bodyPr/>
          <a:lstStyle/>
          <a:p>
            <a:fld id="{03D02776-8BC1-45B5-AF1A-C4418966F501}" type="slidenum">
              <a:rPr lang="en-US" smtClean="0"/>
              <a:t>99</a:t>
            </a:fld>
            <a:endParaRPr lang="en-US"/>
          </a:p>
        </p:txBody>
      </p:sp>
    </p:spTree>
    <p:extLst>
      <p:ext uri="{BB962C8B-B14F-4D97-AF65-F5344CB8AC3E}">
        <p14:creationId xmlns:p14="http://schemas.microsoft.com/office/powerpoint/2010/main" val="2630588912"/>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200" dirty="0">
                <a:latin typeface="Cambria" panose="02040503050406030204" pitchFamily="18" charset="0"/>
                <a:ea typeface="Cambria" panose="02040503050406030204" pitchFamily="18" charset="0"/>
              </a:rPr>
              <a:t>All PXCT Applications</a:t>
            </a:r>
          </a:p>
          <a:p>
            <a:r>
              <a:rPr lang="en-US" dirty="0"/>
              <a:t>65Ge, 69Se, 73Kr, 77Sr J. C. Hardy </a:t>
            </a:r>
            <a:r>
              <a:rPr lang="en-US" i="1" dirty="0"/>
              <a:t>et al</a:t>
            </a:r>
            <a:r>
              <a:rPr lang="en-US" dirty="0"/>
              <a:t>., Phys. Lett. B 63, 27 (1976). A new series of beta-delayed proton precursors</a:t>
            </a:r>
          </a:p>
        </p:txBody>
      </p:sp>
      <p:sp>
        <p:nvSpPr>
          <p:cNvPr id="4" name="Slide Number Placeholder 3"/>
          <p:cNvSpPr>
            <a:spLocks noGrp="1"/>
          </p:cNvSpPr>
          <p:nvPr>
            <p:ph type="sldNum" sz="quarter" idx="5"/>
          </p:nvPr>
        </p:nvSpPr>
        <p:spPr/>
        <p:txBody>
          <a:bodyPr/>
          <a:lstStyle/>
          <a:p>
            <a:fld id="{03D02776-8BC1-45B5-AF1A-C4418966F501}" type="slidenum">
              <a:rPr lang="en-US" smtClean="0"/>
              <a:t>100</a:t>
            </a:fld>
            <a:endParaRPr lang="en-US"/>
          </a:p>
        </p:txBody>
      </p:sp>
    </p:spTree>
    <p:extLst>
      <p:ext uri="{BB962C8B-B14F-4D97-AF65-F5344CB8AC3E}">
        <p14:creationId xmlns:p14="http://schemas.microsoft.com/office/powerpoint/2010/main" val="2212194781"/>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https://ar5iv.labs.arxiv.org/html/astro-ph/0004059</a:t>
            </a:r>
          </a:p>
        </p:txBody>
      </p:sp>
      <p:sp>
        <p:nvSpPr>
          <p:cNvPr id="4" name="Slide Number Placeholder 3"/>
          <p:cNvSpPr>
            <a:spLocks noGrp="1"/>
          </p:cNvSpPr>
          <p:nvPr>
            <p:ph type="sldNum" sz="quarter" idx="5"/>
          </p:nvPr>
        </p:nvSpPr>
        <p:spPr/>
        <p:txBody>
          <a:bodyPr/>
          <a:lstStyle/>
          <a:p>
            <a:fld id="{03D02776-8BC1-45B5-AF1A-C4418966F501}" type="slidenum">
              <a:rPr lang="en-US" smtClean="0"/>
              <a:t>101</a:t>
            </a:fld>
            <a:endParaRPr lang="en-US"/>
          </a:p>
        </p:txBody>
      </p:sp>
    </p:spTree>
    <p:extLst>
      <p:ext uri="{BB962C8B-B14F-4D97-AF65-F5344CB8AC3E}">
        <p14:creationId xmlns:p14="http://schemas.microsoft.com/office/powerpoint/2010/main" val="2640229155"/>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10"/>
          </p:nvPr>
        </p:nvSpPr>
        <p:spPr/>
        <p:txBody>
          <a:bodyPr/>
          <a:lstStyle/>
          <a:p>
            <a:fld id="{5B8163E3-E104-4CE2-9206-9A84C7BA2D95}" type="slidenum">
              <a:rPr lang="zh-CN" altLang="en-US" smtClean="0"/>
              <a:t>113</a:t>
            </a:fld>
            <a:endParaRPr lang="zh-CN" altLang="en-US"/>
          </a:p>
        </p:txBody>
      </p:sp>
    </p:spTree>
    <p:extLst>
      <p:ext uri="{BB962C8B-B14F-4D97-AF65-F5344CB8AC3E}">
        <p14:creationId xmlns:p14="http://schemas.microsoft.com/office/powerpoint/2010/main" val="1228242852"/>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800" b="0" i="0" u="none" strike="noStrike" baseline="0" dirty="0">
                <a:latin typeface="CMR10"/>
              </a:rPr>
              <a:t>G. Owens-Fryar,</a:t>
            </a:r>
            <a:r>
              <a:rPr lang="en-US" sz="1800" b="0" i="0" u="none" strike="noStrike" baseline="0" dirty="0">
                <a:latin typeface="CMSY7"/>
              </a:rPr>
              <a:t> </a:t>
            </a:r>
            <a:r>
              <a:rPr lang="en-US" sz="1800" b="0" i="0" u="none" strike="noStrike" baseline="0" dirty="0">
                <a:latin typeface="CMR10"/>
              </a:rPr>
              <a:t>S. M. Lyons,</a:t>
            </a:r>
            <a:r>
              <a:rPr lang="en-US" sz="1800" b="0" i="0" u="none" strike="noStrike" baseline="0" dirty="0">
                <a:latin typeface="CMR7"/>
              </a:rPr>
              <a:t> </a:t>
            </a:r>
            <a:r>
              <a:rPr lang="en-US" sz="1800" b="0" i="0" u="none" strike="noStrike" baseline="0" dirty="0">
                <a:latin typeface="CMR10"/>
              </a:rPr>
              <a:t>A. L. Richard,</a:t>
            </a:r>
            <a:r>
              <a:rPr lang="en-US" sz="1800" b="0" i="0" u="none" strike="noStrike" baseline="0" dirty="0">
                <a:latin typeface="CMR7"/>
              </a:rPr>
              <a:t> </a:t>
            </a:r>
            <a:r>
              <a:rPr lang="en-US" sz="1800" b="0" i="0" u="none" strike="noStrike" baseline="0" dirty="0">
                <a:latin typeface="CMR10"/>
              </a:rPr>
              <a:t>A. </a:t>
            </a:r>
            <a:r>
              <a:rPr lang="en-US" sz="1800" b="0" i="0" u="none" strike="noStrike" baseline="0" dirty="0" err="1">
                <a:latin typeface="CMR10"/>
              </a:rPr>
              <a:t>Spyrou</a:t>
            </a:r>
            <a:endParaRPr lang="en-US" dirty="0"/>
          </a:p>
        </p:txBody>
      </p:sp>
      <p:sp>
        <p:nvSpPr>
          <p:cNvPr id="4" name="Slide Number Placeholder 3"/>
          <p:cNvSpPr>
            <a:spLocks noGrp="1"/>
          </p:cNvSpPr>
          <p:nvPr>
            <p:ph type="sldNum" sz="quarter" idx="5"/>
          </p:nvPr>
        </p:nvSpPr>
        <p:spPr/>
        <p:txBody>
          <a:bodyPr/>
          <a:lstStyle/>
          <a:p>
            <a:fld id="{03D02776-8BC1-45B5-AF1A-C4418966F501}" type="slidenum">
              <a:rPr lang="en-US" smtClean="0"/>
              <a:t>131</a:t>
            </a:fld>
            <a:endParaRPr lang="en-US"/>
          </a:p>
        </p:txBody>
      </p:sp>
    </p:spTree>
    <p:extLst>
      <p:ext uri="{BB962C8B-B14F-4D97-AF65-F5344CB8AC3E}">
        <p14:creationId xmlns:p14="http://schemas.microsoft.com/office/powerpoint/2010/main" val="2838632414"/>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03D02776-8BC1-45B5-AF1A-C4418966F501}" type="slidenum">
              <a:rPr lang="en-US" smtClean="0"/>
              <a:t>135</a:t>
            </a:fld>
            <a:endParaRPr lang="en-US"/>
          </a:p>
        </p:txBody>
      </p:sp>
    </p:spTree>
    <p:extLst>
      <p:ext uri="{BB962C8B-B14F-4D97-AF65-F5344CB8AC3E}">
        <p14:creationId xmlns:p14="http://schemas.microsoft.com/office/powerpoint/2010/main" val="173438328"/>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Best figure Decay scheme of 60Ga</a:t>
            </a:r>
          </a:p>
          <a:p>
            <a:r>
              <a:rPr lang="en-US" dirty="0"/>
              <a:t>60Ga decay scheme</a:t>
            </a:r>
          </a:p>
          <a:p>
            <a:pPr marL="0" marR="0" lvl="0" indent="0" algn="l" defTabSz="914400" rtl="0" eaLnBrk="1" fontAlgn="auto" latinLnBrk="0" hangingPunct="1">
              <a:lnSpc>
                <a:spcPct val="100000"/>
              </a:lnSpc>
              <a:spcBef>
                <a:spcPts val="0"/>
              </a:spcBef>
              <a:spcAft>
                <a:spcPts val="0"/>
              </a:spcAft>
              <a:buClrTx/>
              <a:buSzTx/>
              <a:buFontTx/>
              <a:buNone/>
              <a:tabLst/>
              <a:defRPr/>
            </a:pPr>
            <a:r>
              <a:rPr lang="en-US" altLang="zh-CN" sz="1200" dirty="0">
                <a:solidFill>
                  <a:srgbClr val="000000"/>
                </a:solidFill>
                <a:latin typeface="Times-Roman"/>
              </a:rPr>
              <a:t>The Gamow windows correspond to 0.5 &lt; </a:t>
            </a:r>
            <a:r>
              <a:rPr lang="en-US" altLang="zh-CN" sz="1200" i="1" dirty="0">
                <a:solidFill>
                  <a:srgbClr val="000000"/>
                </a:solidFill>
                <a:latin typeface="Times-Roman"/>
              </a:rPr>
              <a:t>T</a:t>
            </a:r>
            <a:r>
              <a:rPr lang="en-US" altLang="zh-CN" sz="1200" baseline="-25000" dirty="0">
                <a:solidFill>
                  <a:srgbClr val="000000"/>
                </a:solidFill>
                <a:latin typeface="Times-Roman"/>
              </a:rPr>
              <a:t>9</a:t>
            </a:r>
            <a:r>
              <a:rPr lang="en-US" altLang="zh-CN" sz="1200" dirty="0">
                <a:solidFill>
                  <a:srgbClr val="000000"/>
                </a:solidFill>
                <a:latin typeface="Times-Roman"/>
              </a:rPr>
              <a:t> &lt; 1.5</a:t>
            </a:r>
            <a:endParaRPr lang="zh-CN" altLang="en-US" sz="1200" dirty="0"/>
          </a:p>
          <a:p>
            <a:endParaRPr lang="en-US" dirty="0"/>
          </a:p>
          <a:p>
            <a:endParaRPr lang="en-US" dirty="0"/>
          </a:p>
        </p:txBody>
      </p:sp>
      <p:sp>
        <p:nvSpPr>
          <p:cNvPr id="4" name="Slide Number Placeholder 3"/>
          <p:cNvSpPr>
            <a:spLocks noGrp="1"/>
          </p:cNvSpPr>
          <p:nvPr>
            <p:ph type="sldNum" sz="quarter" idx="5"/>
          </p:nvPr>
        </p:nvSpPr>
        <p:spPr/>
        <p:txBody>
          <a:bodyPr/>
          <a:lstStyle/>
          <a:p>
            <a:fld id="{03D02776-8BC1-45B5-AF1A-C4418966F501}" type="slidenum">
              <a:rPr lang="en-US" smtClean="0"/>
              <a:t>141</a:t>
            </a:fld>
            <a:endParaRPr lang="en-US"/>
          </a:p>
        </p:txBody>
      </p:sp>
    </p:spTree>
    <p:extLst>
      <p:ext uri="{BB962C8B-B14F-4D97-AF65-F5344CB8AC3E}">
        <p14:creationId xmlns:p14="http://schemas.microsoft.com/office/powerpoint/2010/main" val="1032449973"/>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ltLang="zh-CN" dirty="0"/>
              <a:t>64As beam intensity: 29365/156/3600=0.0522881054131</a:t>
            </a:r>
            <a:endParaRPr lang="en-US" dirty="0"/>
          </a:p>
        </p:txBody>
      </p:sp>
      <p:sp>
        <p:nvSpPr>
          <p:cNvPr id="4" name="Slide Number Placeholder 3"/>
          <p:cNvSpPr>
            <a:spLocks noGrp="1"/>
          </p:cNvSpPr>
          <p:nvPr>
            <p:ph type="sldNum" sz="quarter" idx="5"/>
          </p:nvPr>
        </p:nvSpPr>
        <p:spPr/>
        <p:txBody>
          <a:bodyPr/>
          <a:lstStyle/>
          <a:p>
            <a:fld id="{03D02776-8BC1-45B5-AF1A-C4418966F501}" type="slidenum">
              <a:rPr lang="en-US" smtClean="0"/>
              <a:t>145</a:t>
            </a:fld>
            <a:endParaRPr lang="en-US"/>
          </a:p>
        </p:txBody>
      </p:sp>
    </p:spTree>
    <p:extLst>
      <p:ext uri="{BB962C8B-B14F-4D97-AF65-F5344CB8AC3E}">
        <p14:creationId xmlns:p14="http://schemas.microsoft.com/office/powerpoint/2010/main" val="197243772"/>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800" b="0" i="0" u="none" strike="noStrike" baseline="0" dirty="0">
                <a:latin typeface="LMRoman12-Regular-Identity-H"/>
              </a:rPr>
              <a:t>Thomas </a:t>
            </a:r>
            <a:r>
              <a:rPr lang="en-US" sz="1800" b="0" i="0" u="none" strike="noStrike" baseline="0" dirty="0" err="1">
                <a:latin typeface="LMRoman12-Regular-Identity-H"/>
              </a:rPr>
              <a:t>Goigoux</a:t>
            </a:r>
            <a:r>
              <a:rPr lang="en-US" sz="1800" b="0" i="0" u="none" strike="noStrike" baseline="0" dirty="0">
                <a:latin typeface="LMRoman12-Regular-Identity-H"/>
              </a:rPr>
              <a:t> </a:t>
            </a:r>
            <a:r>
              <a:rPr lang="en-US" sz="1800" b="0" i="0" u="none" strike="noStrike" baseline="0" dirty="0">
                <a:latin typeface="LMRoman10-Regular-Identity-H"/>
              </a:rPr>
              <a:t>Université de Bordeaux, 2017.</a:t>
            </a:r>
            <a:endParaRPr lang="en-US" dirty="0"/>
          </a:p>
        </p:txBody>
      </p:sp>
      <p:sp>
        <p:nvSpPr>
          <p:cNvPr id="4" name="Slide Number Placeholder 3"/>
          <p:cNvSpPr>
            <a:spLocks noGrp="1"/>
          </p:cNvSpPr>
          <p:nvPr>
            <p:ph type="sldNum" sz="quarter" idx="5"/>
          </p:nvPr>
        </p:nvSpPr>
        <p:spPr/>
        <p:txBody>
          <a:bodyPr/>
          <a:lstStyle/>
          <a:p>
            <a:fld id="{03D02776-8BC1-45B5-AF1A-C4418966F501}" type="slidenum">
              <a:rPr lang="en-US" smtClean="0"/>
              <a:t>149</a:t>
            </a:fld>
            <a:endParaRPr lang="en-US"/>
          </a:p>
        </p:txBody>
      </p:sp>
    </p:spTree>
    <p:extLst>
      <p:ext uri="{BB962C8B-B14F-4D97-AF65-F5344CB8AC3E}">
        <p14:creationId xmlns:p14="http://schemas.microsoft.com/office/powerpoint/2010/main" val="739425591"/>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dirty="0"/>
              <a:t>69.4 2, 70 15, 76 3, 70 13, 69.9 4,</a:t>
            </a:r>
            <a:r>
              <a:rPr lang="zh-CN" altLang="en-US" dirty="0"/>
              <a:t> </a:t>
            </a:r>
            <a:r>
              <a:rPr lang="en-US" altLang="zh-CN" dirty="0"/>
              <a:t>71.8 4</a:t>
            </a:r>
            <a:endParaRPr lang="en-US" dirty="0"/>
          </a:p>
          <a:p>
            <a:endParaRPr lang="en-US" dirty="0"/>
          </a:p>
        </p:txBody>
      </p:sp>
      <p:sp>
        <p:nvSpPr>
          <p:cNvPr id="4" name="Slide Number Placeholder 3"/>
          <p:cNvSpPr>
            <a:spLocks noGrp="1"/>
          </p:cNvSpPr>
          <p:nvPr>
            <p:ph type="sldNum" sz="quarter" idx="5"/>
          </p:nvPr>
        </p:nvSpPr>
        <p:spPr/>
        <p:txBody>
          <a:bodyPr/>
          <a:lstStyle/>
          <a:p>
            <a:fld id="{03D02776-8BC1-45B5-AF1A-C4418966F501}" type="slidenum">
              <a:rPr lang="en-US" smtClean="0"/>
              <a:t>151</a:t>
            </a:fld>
            <a:endParaRPr lang="en-US"/>
          </a:p>
        </p:txBody>
      </p:sp>
    </p:spTree>
    <p:extLst>
      <p:ext uri="{BB962C8B-B14F-4D97-AF65-F5344CB8AC3E}">
        <p14:creationId xmlns:p14="http://schemas.microsoft.com/office/powerpoint/2010/main" val="3781235037"/>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200" dirty="0">
                <a:effectLst/>
                <a:latin typeface="Aptos"/>
                <a:ea typeface="等线" panose="02010600030101010101" pitchFamily="2" charset="-122"/>
              </a:rPr>
              <a:t>Also, I discussed with Alex that we should probably re-frame the paper to some extent and reduce the emphasis on lifetimes of discrete resonances. We should talk more about the fact that we can get all the transmission coefficients for ground and excited state transitions and level density for the statistical model. We can also discover discrete resonances, measure their branching ratios, and for favorable beta feeding and lifetime values possibly measure lifetimes for some discrete resonances.  --- </a:t>
            </a:r>
            <a:r>
              <a:rPr lang="en-US" altLang="zh-CN" sz="1200" dirty="0">
                <a:effectLst/>
                <a:latin typeface="Aptos"/>
                <a:ea typeface="等线" panose="02010600030101010101" pitchFamily="2" charset="-122"/>
              </a:rPr>
              <a:t>Chris</a:t>
            </a:r>
            <a:endParaRPr lang="en-US" sz="1200" dirty="0">
              <a:effectLst/>
              <a:latin typeface="Calibri" panose="020F0502020204030204" pitchFamily="34" charset="0"/>
              <a:ea typeface="等线" panose="02010600030101010101" pitchFamily="2" charset="-122"/>
            </a:endParaRPr>
          </a:p>
          <a:p>
            <a:endParaRPr lang="en-US" dirty="0"/>
          </a:p>
        </p:txBody>
      </p:sp>
      <p:sp>
        <p:nvSpPr>
          <p:cNvPr id="4" name="Slide Number Placeholder 3"/>
          <p:cNvSpPr>
            <a:spLocks noGrp="1"/>
          </p:cNvSpPr>
          <p:nvPr>
            <p:ph type="sldNum" sz="quarter" idx="5"/>
          </p:nvPr>
        </p:nvSpPr>
        <p:spPr/>
        <p:txBody>
          <a:bodyPr/>
          <a:lstStyle/>
          <a:p>
            <a:fld id="{03D02776-8BC1-45B5-AF1A-C4418966F501}" type="slidenum">
              <a:rPr lang="en-US" smtClean="0"/>
              <a:t>25</a:t>
            </a:fld>
            <a:endParaRPr lang="en-US"/>
          </a:p>
        </p:txBody>
      </p:sp>
    </p:spTree>
    <p:extLst>
      <p:ext uri="{BB962C8B-B14F-4D97-AF65-F5344CB8AC3E}">
        <p14:creationId xmlns:p14="http://schemas.microsoft.com/office/powerpoint/2010/main" val="3333571046"/>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dirty="0"/>
              <a:t>69.4 2, 70 15, 76 3, 70 13, 70.8 20</a:t>
            </a:r>
          </a:p>
          <a:p>
            <a:endParaRPr lang="en-US" dirty="0"/>
          </a:p>
        </p:txBody>
      </p:sp>
      <p:sp>
        <p:nvSpPr>
          <p:cNvPr id="4" name="Slide Number Placeholder 3"/>
          <p:cNvSpPr>
            <a:spLocks noGrp="1"/>
          </p:cNvSpPr>
          <p:nvPr>
            <p:ph type="sldNum" sz="quarter" idx="5"/>
          </p:nvPr>
        </p:nvSpPr>
        <p:spPr/>
        <p:txBody>
          <a:bodyPr/>
          <a:lstStyle/>
          <a:p>
            <a:fld id="{03D02776-8BC1-45B5-AF1A-C4418966F501}" type="slidenum">
              <a:rPr lang="en-US" smtClean="0"/>
              <a:t>152</a:t>
            </a:fld>
            <a:endParaRPr lang="en-US"/>
          </a:p>
        </p:txBody>
      </p:sp>
    </p:spTree>
    <p:extLst>
      <p:ext uri="{BB962C8B-B14F-4D97-AF65-F5344CB8AC3E}">
        <p14:creationId xmlns:p14="http://schemas.microsoft.com/office/powerpoint/2010/main" val="2609439674"/>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a:t>
            </a:r>
            <a:r>
              <a:rPr lang="en-US" altLang="zh-CN" dirty="0"/>
              <a:t>ommy</a:t>
            </a:r>
            <a:r>
              <a:rPr lang="en-US" dirty="0"/>
              <a:t> Rauscher et al., At. Data Nucl. Data Tables 75, 1 (2000). Astrophysical Reaction Rates From Statistical Model Calculations</a:t>
            </a:r>
          </a:p>
        </p:txBody>
      </p:sp>
      <p:sp>
        <p:nvSpPr>
          <p:cNvPr id="4" name="Slide Number Placeholder 3"/>
          <p:cNvSpPr>
            <a:spLocks noGrp="1"/>
          </p:cNvSpPr>
          <p:nvPr>
            <p:ph type="sldNum" sz="quarter" idx="5"/>
          </p:nvPr>
        </p:nvSpPr>
        <p:spPr/>
        <p:txBody>
          <a:bodyPr/>
          <a:lstStyle/>
          <a:p>
            <a:fld id="{03D02776-8BC1-45B5-AF1A-C4418966F501}" type="slidenum">
              <a:rPr lang="en-US" smtClean="0"/>
              <a:t>162</a:t>
            </a:fld>
            <a:endParaRPr lang="en-US"/>
          </a:p>
        </p:txBody>
      </p:sp>
    </p:spTree>
    <p:extLst>
      <p:ext uri="{BB962C8B-B14F-4D97-AF65-F5344CB8AC3E}">
        <p14:creationId xmlns:p14="http://schemas.microsoft.com/office/powerpoint/2010/main" val="2798280622"/>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dirty="0"/>
              <a:t>Best Table key </a:t>
            </a:r>
            <a:r>
              <a:rPr lang="en-US" altLang="zh-CN" dirty="0"/>
              <a:t>resonances</a:t>
            </a:r>
            <a:endParaRPr lang="en-US" dirty="0"/>
          </a:p>
          <a:p>
            <a:endParaRPr lang="en-US" dirty="0"/>
          </a:p>
        </p:txBody>
      </p:sp>
      <p:sp>
        <p:nvSpPr>
          <p:cNvPr id="4" name="Slide Number Placeholder 3"/>
          <p:cNvSpPr>
            <a:spLocks noGrp="1"/>
          </p:cNvSpPr>
          <p:nvPr>
            <p:ph type="sldNum" sz="quarter" idx="5"/>
          </p:nvPr>
        </p:nvSpPr>
        <p:spPr/>
        <p:txBody>
          <a:bodyPr/>
          <a:lstStyle/>
          <a:p>
            <a:fld id="{03D02776-8BC1-45B5-AF1A-C4418966F501}" type="slidenum">
              <a:rPr lang="en-US" smtClean="0"/>
              <a:t>163</a:t>
            </a:fld>
            <a:endParaRPr lang="en-US"/>
          </a:p>
        </p:txBody>
      </p:sp>
    </p:spTree>
    <p:extLst>
      <p:ext uri="{BB962C8B-B14F-4D97-AF65-F5344CB8AC3E}">
        <p14:creationId xmlns:p14="http://schemas.microsoft.com/office/powerpoint/2010/main" val="4083175848"/>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03D02776-8BC1-45B5-AF1A-C4418966F501}" type="slidenum">
              <a:rPr lang="en-US" smtClean="0"/>
              <a:t>165</a:t>
            </a:fld>
            <a:endParaRPr lang="en-US"/>
          </a:p>
        </p:txBody>
      </p:sp>
    </p:spTree>
    <p:extLst>
      <p:ext uri="{BB962C8B-B14F-4D97-AF65-F5344CB8AC3E}">
        <p14:creationId xmlns:p14="http://schemas.microsoft.com/office/powerpoint/2010/main" val="3680725796"/>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Tommy </a:t>
            </a:r>
            <a:r>
              <a:rPr lang="en-US" altLang="zh-CN" dirty="0"/>
              <a:t>Rauscher's partial widths</a:t>
            </a:r>
            <a:endParaRPr lang="en-US" dirty="0"/>
          </a:p>
        </p:txBody>
      </p:sp>
      <p:sp>
        <p:nvSpPr>
          <p:cNvPr id="4" name="Slide Number Placeholder 3"/>
          <p:cNvSpPr>
            <a:spLocks noGrp="1"/>
          </p:cNvSpPr>
          <p:nvPr>
            <p:ph type="sldNum" sz="quarter" idx="5"/>
          </p:nvPr>
        </p:nvSpPr>
        <p:spPr/>
        <p:txBody>
          <a:bodyPr/>
          <a:lstStyle/>
          <a:p>
            <a:fld id="{03D02776-8BC1-45B5-AF1A-C4418966F501}" type="slidenum">
              <a:rPr lang="en-US" smtClean="0"/>
              <a:t>188</a:t>
            </a:fld>
            <a:endParaRPr lang="en-US"/>
          </a:p>
        </p:txBody>
      </p:sp>
    </p:spTree>
    <p:extLst>
      <p:ext uri="{BB962C8B-B14F-4D97-AF65-F5344CB8AC3E}">
        <p14:creationId xmlns:p14="http://schemas.microsoft.com/office/powerpoint/2010/main" val="2699801989"/>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800" dirty="0">
                <a:solidFill>
                  <a:srgbClr val="808080"/>
                </a:solidFill>
                <a:latin typeface="Cascadia Mono" panose="020B0609020000020004" pitchFamily="49" charset="0"/>
              </a:rPr>
              <a:t>#include</a:t>
            </a:r>
            <a:r>
              <a:rPr lang="en-US" sz="1800" dirty="0">
                <a:solidFill>
                  <a:srgbClr val="000000"/>
                </a:solidFill>
                <a:latin typeface="Cascadia Mono" panose="020B0609020000020004" pitchFamily="49" charset="0"/>
              </a:rPr>
              <a:t> </a:t>
            </a:r>
            <a:r>
              <a:rPr lang="en-US" sz="1800" dirty="0">
                <a:solidFill>
                  <a:srgbClr val="A31515"/>
                </a:solidFill>
                <a:latin typeface="Cascadia Mono" panose="020B0609020000020004" pitchFamily="49" charset="0"/>
              </a:rPr>
              <a:t>&lt;iostream&gt;</a:t>
            </a:r>
            <a:endParaRPr lang="en-US" sz="1800" dirty="0">
              <a:solidFill>
                <a:srgbClr val="000000"/>
              </a:solidFill>
              <a:latin typeface="Cascadia Mono" panose="020B0609020000020004" pitchFamily="49" charset="0"/>
            </a:endParaRPr>
          </a:p>
          <a:p>
            <a:r>
              <a:rPr lang="en-US" sz="1800" dirty="0">
                <a:solidFill>
                  <a:srgbClr val="808080"/>
                </a:solidFill>
                <a:latin typeface="Cascadia Mono" panose="020B0609020000020004" pitchFamily="49" charset="0"/>
              </a:rPr>
              <a:t>#include</a:t>
            </a:r>
            <a:r>
              <a:rPr lang="en-US" sz="1800" dirty="0">
                <a:solidFill>
                  <a:srgbClr val="000000"/>
                </a:solidFill>
                <a:latin typeface="Cascadia Mono" panose="020B0609020000020004" pitchFamily="49" charset="0"/>
              </a:rPr>
              <a:t> </a:t>
            </a:r>
            <a:r>
              <a:rPr lang="en-US" sz="1800" dirty="0">
                <a:solidFill>
                  <a:srgbClr val="A31515"/>
                </a:solidFill>
                <a:latin typeface="Cascadia Mono" panose="020B0609020000020004" pitchFamily="49" charset="0"/>
              </a:rPr>
              <a:t>&lt;</a:t>
            </a:r>
            <a:r>
              <a:rPr lang="en-US" sz="1800" dirty="0" err="1">
                <a:solidFill>
                  <a:srgbClr val="A31515"/>
                </a:solidFill>
                <a:latin typeface="Cascadia Mono" panose="020B0609020000020004" pitchFamily="49" charset="0"/>
              </a:rPr>
              <a:t>fstream</a:t>
            </a:r>
            <a:r>
              <a:rPr lang="en-US" sz="1800" dirty="0">
                <a:solidFill>
                  <a:srgbClr val="A31515"/>
                </a:solidFill>
                <a:latin typeface="Cascadia Mono" panose="020B0609020000020004" pitchFamily="49" charset="0"/>
              </a:rPr>
              <a:t>&gt;</a:t>
            </a:r>
            <a:endParaRPr lang="en-US" sz="1800" dirty="0">
              <a:solidFill>
                <a:srgbClr val="000000"/>
              </a:solidFill>
              <a:latin typeface="Cascadia Mono" panose="020B0609020000020004" pitchFamily="49" charset="0"/>
            </a:endParaRPr>
          </a:p>
          <a:p>
            <a:r>
              <a:rPr lang="en-US" sz="1800" dirty="0">
                <a:solidFill>
                  <a:srgbClr val="808080"/>
                </a:solidFill>
                <a:latin typeface="Cascadia Mono" panose="020B0609020000020004" pitchFamily="49" charset="0"/>
              </a:rPr>
              <a:t>#include</a:t>
            </a:r>
            <a:r>
              <a:rPr lang="en-US" sz="1800" dirty="0">
                <a:solidFill>
                  <a:srgbClr val="000000"/>
                </a:solidFill>
                <a:latin typeface="Cascadia Mono" panose="020B0609020000020004" pitchFamily="49" charset="0"/>
              </a:rPr>
              <a:t> </a:t>
            </a:r>
            <a:r>
              <a:rPr lang="en-US" sz="1800" dirty="0">
                <a:solidFill>
                  <a:srgbClr val="A31515"/>
                </a:solidFill>
                <a:latin typeface="Cascadia Mono" panose="020B0609020000020004" pitchFamily="49" charset="0"/>
              </a:rPr>
              <a:t>&lt;</a:t>
            </a:r>
            <a:r>
              <a:rPr lang="en-US" sz="1800" dirty="0" err="1">
                <a:solidFill>
                  <a:srgbClr val="A31515"/>
                </a:solidFill>
                <a:latin typeface="Cascadia Mono" panose="020B0609020000020004" pitchFamily="49" charset="0"/>
              </a:rPr>
              <a:t>iomanip</a:t>
            </a:r>
            <a:r>
              <a:rPr lang="en-US" sz="1800" dirty="0">
                <a:solidFill>
                  <a:srgbClr val="A31515"/>
                </a:solidFill>
                <a:latin typeface="Cascadia Mono" panose="020B0609020000020004" pitchFamily="49" charset="0"/>
              </a:rPr>
              <a:t>&gt;</a:t>
            </a:r>
            <a:endParaRPr lang="en-US" sz="1800" dirty="0">
              <a:solidFill>
                <a:srgbClr val="000000"/>
              </a:solidFill>
              <a:latin typeface="Cascadia Mono" panose="020B0609020000020004" pitchFamily="49" charset="0"/>
            </a:endParaRPr>
          </a:p>
          <a:p>
            <a:r>
              <a:rPr lang="en-US" sz="1800" dirty="0">
                <a:solidFill>
                  <a:srgbClr val="808080"/>
                </a:solidFill>
                <a:latin typeface="Cascadia Mono" panose="020B0609020000020004" pitchFamily="49" charset="0"/>
              </a:rPr>
              <a:t>#include</a:t>
            </a:r>
            <a:r>
              <a:rPr lang="en-US" sz="1800" dirty="0">
                <a:solidFill>
                  <a:srgbClr val="000000"/>
                </a:solidFill>
                <a:latin typeface="Cascadia Mono" panose="020B0609020000020004" pitchFamily="49" charset="0"/>
              </a:rPr>
              <a:t> </a:t>
            </a:r>
            <a:r>
              <a:rPr lang="en-US" sz="1800" dirty="0">
                <a:solidFill>
                  <a:srgbClr val="A31515"/>
                </a:solidFill>
                <a:latin typeface="Cascadia Mono" panose="020B0609020000020004" pitchFamily="49" charset="0"/>
              </a:rPr>
              <a:t>&lt;</a:t>
            </a:r>
            <a:r>
              <a:rPr lang="en-US" sz="1800" dirty="0" err="1">
                <a:solidFill>
                  <a:srgbClr val="A31515"/>
                </a:solidFill>
                <a:latin typeface="Cascadia Mono" panose="020B0609020000020004" pitchFamily="49" charset="0"/>
              </a:rPr>
              <a:t>math.h</a:t>
            </a:r>
            <a:r>
              <a:rPr lang="en-US" sz="1800" dirty="0">
                <a:solidFill>
                  <a:srgbClr val="A31515"/>
                </a:solidFill>
                <a:latin typeface="Cascadia Mono" panose="020B0609020000020004" pitchFamily="49" charset="0"/>
              </a:rPr>
              <a:t>&gt;</a:t>
            </a:r>
            <a:endParaRPr lang="en-US" sz="1800" dirty="0">
              <a:solidFill>
                <a:srgbClr val="000000"/>
              </a:solidFill>
              <a:latin typeface="Cascadia Mono" panose="020B0609020000020004" pitchFamily="49" charset="0"/>
            </a:endParaRPr>
          </a:p>
          <a:p>
            <a:r>
              <a:rPr lang="en-US" sz="1800" dirty="0">
                <a:solidFill>
                  <a:srgbClr val="808080"/>
                </a:solidFill>
                <a:latin typeface="Cascadia Mono" panose="020B0609020000020004" pitchFamily="49" charset="0"/>
              </a:rPr>
              <a:t>#include</a:t>
            </a:r>
            <a:r>
              <a:rPr lang="en-US" sz="1800" dirty="0">
                <a:solidFill>
                  <a:srgbClr val="000000"/>
                </a:solidFill>
                <a:latin typeface="Cascadia Mono" panose="020B0609020000020004" pitchFamily="49" charset="0"/>
              </a:rPr>
              <a:t> </a:t>
            </a:r>
            <a:r>
              <a:rPr lang="en-US" sz="1800" dirty="0">
                <a:solidFill>
                  <a:srgbClr val="A31515"/>
                </a:solidFill>
                <a:latin typeface="Cascadia Mono" panose="020B0609020000020004" pitchFamily="49" charset="0"/>
              </a:rPr>
              <a:t>&lt;</a:t>
            </a:r>
            <a:r>
              <a:rPr lang="en-US" sz="1800" dirty="0" err="1">
                <a:solidFill>
                  <a:srgbClr val="A31515"/>
                </a:solidFill>
                <a:latin typeface="Cascadia Mono" panose="020B0609020000020004" pitchFamily="49" charset="0"/>
              </a:rPr>
              <a:t>time.h</a:t>
            </a:r>
            <a:r>
              <a:rPr lang="en-US" sz="1800" dirty="0">
                <a:solidFill>
                  <a:srgbClr val="A31515"/>
                </a:solidFill>
                <a:latin typeface="Cascadia Mono" panose="020B0609020000020004" pitchFamily="49" charset="0"/>
              </a:rPr>
              <a:t>&gt;</a:t>
            </a:r>
            <a:endParaRPr lang="en-US" sz="1800" dirty="0">
              <a:solidFill>
                <a:srgbClr val="000000"/>
              </a:solidFill>
              <a:latin typeface="Cascadia Mono" panose="020B0609020000020004" pitchFamily="49" charset="0"/>
            </a:endParaRPr>
          </a:p>
          <a:p>
            <a:r>
              <a:rPr lang="en-US" sz="1800" dirty="0">
                <a:solidFill>
                  <a:srgbClr val="808080"/>
                </a:solidFill>
                <a:latin typeface="Cascadia Mono" panose="020B0609020000020004" pitchFamily="49" charset="0"/>
              </a:rPr>
              <a:t>#include</a:t>
            </a:r>
            <a:r>
              <a:rPr lang="en-US" sz="1800" dirty="0">
                <a:solidFill>
                  <a:srgbClr val="000000"/>
                </a:solidFill>
                <a:latin typeface="Cascadia Mono" panose="020B0609020000020004" pitchFamily="49" charset="0"/>
              </a:rPr>
              <a:t> </a:t>
            </a:r>
            <a:r>
              <a:rPr lang="en-US" sz="1800" dirty="0">
                <a:solidFill>
                  <a:srgbClr val="A31515"/>
                </a:solidFill>
                <a:latin typeface="Cascadia Mono" panose="020B0609020000020004" pitchFamily="49" charset="0"/>
              </a:rPr>
              <a:t>&lt;map&gt;</a:t>
            </a:r>
            <a:endParaRPr lang="en-US" sz="1800" dirty="0">
              <a:solidFill>
                <a:srgbClr val="000000"/>
              </a:solidFill>
              <a:latin typeface="Cascadia Mono" panose="020B0609020000020004" pitchFamily="49" charset="0"/>
            </a:endParaRPr>
          </a:p>
          <a:p>
            <a:r>
              <a:rPr lang="en-US" sz="1800" dirty="0">
                <a:solidFill>
                  <a:srgbClr val="808080"/>
                </a:solidFill>
                <a:latin typeface="Cascadia Mono" panose="020B0609020000020004" pitchFamily="49" charset="0"/>
              </a:rPr>
              <a:t>#include</a:t>
            </a:r>
            <a:r>
              <a:rPr lang="en-US" sz="1800" dirty="0">
                <a:solidFill>
                  <a:srgbClr val="000000"/>
                </a:solidFill>
                <a:latin typeface="Cascadia Mono" panose="020B0609020000020004" pitchFamily="49" charset="0"/>
              </a:rPr>
              <a:t> </a:t>
            </a:r>
            <a:r>
              <a:rPr lang="en-US" sz="1800" dirty="0">
                <a:solidFill>
                  <a:srgbClr val="A31515"/>
                </a:solidFill>
                <a:latin typeface="Cascadia Mono" panose="020B0609020000020004" pitchFamily="49" charset="0"/>
              </a:rPr>
              <a:t>&lt;</a:t>
            </a:r>
            <a:r>
              <a:rPr lang="en-US" sz="1800" dirty="0" err="1">
                <a:solidFill>
                  <a:srgbClr val="A31515"/>
                </a:solidFill>
                <a:latin typeface="Cascadia Mono" panose="020B0609020000020004" pitchFamily="49" charset="0"/>
              </a:rPr>
              <a:t>TROOT.h</a:t>
            </a:r>
            <a:r>
              <a:rPr lang="en-US" sz="1800" dirty="0">
                <a:solidFill>
                  <a:srgbClr val="A31515"/>
                </a:solidFill>
                <a:latin typeface="Cascadia Mono" panose="020B0609020000020004" pitchFamily="49" charset="0"/>
              </a:rPr>
              <a:t>&gt;</a:t>
            </a:r>
            <a:endParaRPr lang="en-US" sz="1800" dirty="0">
              <a:solidFill>
                <a:srgbClr val="000000"/>
              </a:solidFill>
              <a:latin typeface="Cascadia Mono" panose="020B0609020000020004" pitchFamily="49" charset="0"/>
            </a:endParaRPr>
          </a:p>
          <a:p>
            <a:r>
              <a:rPr lang="en-US" sz="1800" dirty="0">
                <a:solidFill>
                  <a:srgbClr val="808080"/>
                </a:solidFill>
                <a:latin typeface="Cascadia Mono" panose="020B0609020000020004" pitchFamily="49" charset="0"/>
              </a:rPr>
              <a:t>#include</a:t>
            </a:r>
            <a:r>
              <a:rPr lang="en-US" sz="1800" dirty="0">
                <a:solidFill>
                  <a:srgbClr val="000000"/>
                </a:solidFill>
                <a:latin typeface="Cascadia Mono" panose="020B0609020000020004" pitchFamily="49" charset="0"/>
              </a:rPr>
              <a:t> </a:t>
            </a:r>
            <a:r>
              <a:rPr lang="en-US" sz="1800" dirty="0">
                <a:solidFill>
                  <a:srgbClr val="A31515"/>
                </a:solidFill>
                <a:latin typeface="Cascadia Mono" panose="020B0609020000020004" pitchFamily="49" charset="0"/>
              </a:rPr>
              <a:t>&lt;</a:t>
            </a:r>
            <a:r>
              <a:rPr lang="en-US" sz="1800" dirty="0" err="1">
                <a:solidFill>
                  <a:srgbClr val="A31515"/>
                </a:solidFill>
                <a:latin typeface="Cascadia Mono" panose="020B0609020000020004" pitchFamily="49" charset="0"/>
              </a:rPr>
              <a:t>TSystem.h</a:t>
            </a:r>
            <a:r>
              <a:rPr lang="en-US" sz="1800" dirty="0">
                <a:solidFill>
                  <a:srgbClr val="A31515"/>
                </a:solidFill>
                <a:latin typeface="Cascadia Mono" panose="020B0609020000020004" pitchFamily="49" charset="0"/>
              </a:rPr>
              <a:t>&gt;</a:t>
            </a:r>
            <a:endParaRPr lang="en-US" sz="1800" dirty="0">
              <a:solidFill>
                <a:srgbClr val="000000"/>
              </a:solidFill>
              <a:latin typeface="Cascadia Mono" panose="020B0609020000020004" pitchFamily="49" charset="0"/>
            </a:endParaRPr>
          </a:p>
          <a:p>
            <a:r>
              <a:rPr lang="en-US" sz="1800" dirty="0">
                <a:solidFill>
                  <a:srgbClr val="808080"/>
                </a:solidFill>
                <a:latin typeface="Cascadia Mono" panose="020B0609020000020004" pitchFamily="49" charset="0"/>
              </a:rPr>
              <a:t>#include</a:t>
            </a:r>
            <a:r>
              <a:rPr lang="en-US" sz="1800" dirty="0">
                <a:solidFill>
                  <a:srgbClr val="000000"/>
                </a:solidFill>
                <a:latin typeface="Cascadia Mono" panose="020B0609020000020004" pitchFamily="49" charset="0"/>
              </a:rPr>
              <a:t> </a:t>
            </a:r>
            <a:r>
              <a:rPr lang="en-US" sz="1800" dirty="0">
                <a:solidFill>
                  <a:srgbClr val="A31515"/>
                </a:solidFill>
                <a:latin typeface="Cascadia Mono" panose="020B0609020000020004" pitchFamily="49" charset="0"/>
              </a:rPr>
              <a:t>&lt;</a:t>
            </a:r>
            <a:r>
              <a:rPr lang="en-US" sz="1800" dirty="0" err="1">
                <a:solidFill>
                  <a:srgbClr val="A31515"/>
                </a:solidFill>
                <a:latin typeface="Cascadia Mono" panose="020B0609020000020004" pitchFamily="49" charset="0"/>
              </a:rPr>
              <a:t>TStyle.h</a:t>
            </a:r>
            <a:r>
              <a:rPr lang="en-US" sz="1800" dirty="0">
                <a:solidFill>
                  <a:srgbClr val="A31515"/>
                </a:solidFill>
                <a:latin typeface="Cascadia Mono" panose="020B0609020000020004" pitchFamily="49" charset="0"/>
              </a:rPr>
              <a:t>&gt;</a:t>
            </a:r>
            <a:endParaRPr lang="en-US" sz="1800" dirty="0">
              <a:solidFill>
                <a:srgbClr val="000000"/>
              </a:solidFill>
              <a:latin typeface="Cascadia Mono" panose="020B0609020000020004" pitchFamily="49" charset="0"/>
            </a:endParaRPr>
          </a:p>
          <a:p>
            <a:r>
              <a:rPr lang="en-US" sz="1800" dirty="0">
                <a:solidFill>
                  <a:srgbClr val="808080"/>
                </a:solidFill>
                <a:latin typeface="Cascadia Mono" panose="020B0609020000020004" pitchFamily="49" charset="0"/>
              </a:rPr>
              <a:t>#include</a:t>
            </a:r>
            <a:r>
              <a:rPr lang="en-US" sz="1800" dirty="0">
                <a:solidFill>
                  <a:srgbClr val="000000"/>
                </a:solidFill>
                <a:latin typeface="Cascadia Mono" panose="020B0609020000020004" pitchFamily="49" charset="0"/>
              </a:rPr>
              <a:t> </a:t>
            </a:r>
            <a:r>
              <a:rPr lang="en-US" sz="1800" dirty="0">
                <a:solidFill>
                  <a:srgbClr val="A31515"/>
                </a:solidFill>
                <a:latin typeface="Cascadia Mono" panose="020B0609020000020004" pitchFamily="49" charset="0"/>
              </a:rPr>
              <a:t>&lt;</a:t>
            </a:r>
            <a:r>
              <a:rPr lang="en-US" sz="1800" dirty="0" err="1">
                <a:solidFill>
                  <a:srgbClr val="A31515"/>
                </a:solidFill>
                <a:latin typeface="Cascadia Mono" panose="020B0609020000020004" pitchFamily="49" charset="0"/>
              </a:rPr>
              <a:t>TCutG.h</a:t>
            </a:r>
            <a:r>
              <a:rPr lang="en-US" sz="1800" dirty="0">
                <a:solidFill>
                  <a:srgbClr val="A31515"/>
                </a:solidFill>
                <a:latin typeface="Cascadia Mono" panose="020B0609020000020004" pitchFamily="49" charset="0"/>
              </a:rPr>
              <a:t>&gt;</a:t>
            </a:r>
            <a:endParaRPr lang="en-US" sz="1800" dirty="0">
              <a:solidFill>
                <a:srgbClr val="000000"/>
              </a:solidFill>
              <a:latin typeface="Cascadia Mono" panose="020B0609020000020004" pitchFamily="49" charset="0"/>
            </a:endParaRPr>
          </a:p>
          <a:p>
            <a:r>
              <a:rPr lang="en-US" sz="1800" dirty="0">
                <a:solidFill>
                  <a:srgbClr val="808080"/>
                </a:solidFill>
                <a:latin typeface="Cascadia Mono" panose="020B0609020000020004" pitchFamily="49" charset="0"/>
              </a:rPr>
              <a:t>#include</a:t>
            </a:r>
            <a:r>
              <a:rPr lang="en-US" sz="1800" dirty="0">
                <a:solidFill>
                  <a:srgbClr val="A31515"/>
                </a:solidFill>
                <a:latin typeface="Cascadia Mono" panose="020B0609020000020004" pitchFamily="49" charset="0"/>
              </a:rPr>
              <a:t>&lt;TChain.h&gt;</a:t>
            </a:r>
            <a:endParaRPr lang="en-US" sz="1800" dirty="0">
              <a:solidFill>
                <a:srgbClr val="000000"/>
              </a:solidFill>
              <a:latin typeface="Cascadia Mono" panose="020B0609020000020004" pitchFamily="49" charset="0"/>
            </a:endParaRPr>
          </a:p>
          <a:p>
            <a:r>
              <a:rPr lang="en-US" sz="1800" dirty="0">
                <a:solidFill>
                  <a:srgbClr val="808080"/>
                </a:solidFill>
                <a:latin typeface="Cascadia Mono" panose="020B0609020000020004" pitchFamily="49" charset="0"/>
              </a:rPr>
              <a:t>#include</a:t>
            </a:r>
            <a:r>
              <a:rPr lang="en-US" sz="1800" dirty="0">
                <a:solidFill>
                  <a:srgbClr val="000000"/>
                </a:solidFill>
                <a:latin typeface="Cascadia Mono" panose="020B0609020000020004" pitchFamily="49" charset="0"/>
              </a:rPr>
              <a:t> </a:t>
            </a:r>
            <a:r>
              <a:rPr lang="en-US" sz="1800" dirty="0">
                <a:solidFill>
                  <a:srgbClr val="A31515"/>
                </a:solidFill>
                <a:latin typeface="Cascadia Mono" panose="020B0609020000020004" pitchFamily="49" charset="0"/>
              </a:rPr>
              <a:t>"</a:t>
            </a:r>
            <a:r>
              <a:rPr lang="en-US" sz="1800" dirty="0" err="1">
                <a:solidFill>
                  <a:srgbClr val="A31515"/>
                </a:solidFill>
                <a:latin typeface="Cascadia Mono" panose="020B0609020000020004" pitchFamily="49" charset="0"/>
              </a:rPr>
              <a:t>TChain.h</a:t>
            </a:r>
            <a:r>
              <a:rPr lang="en-US" sz="1800" dirty="0">
                <a:solidFill>
                  <a:srgbClr val="A31515"/>
                </a:solidFill>
                <a:latin typeface="Cascadia Mono" panose="020B0609020000020004" pitchFamily="49" charset="0"/>
              </a:rPr>
              <a:t>"</a:t>
            </a:r>
            <a:endParaRPr lang="en-US" sz="1800" dirty="0">
              <a:solidFill>
                <a:srgbClr val="000000"/>
              </a:solidFill>
              <a:latin typeface="Cascadia Mono" panose="020B0609020000020004" pitchFamily="49" charset="0"/>
            </a:endParaRPr>
          </a:p>
          <a:p>
            <a:r>
              <a:rPr lang="en-US" sz="1800" dirty="0">
                <a:solidFill>
                  <a:srgbClr val="808080"/>
                </a:solidFill>
                <a:latin typeface="Cascadia Mono" panose="020B0609020000020004" pitchFamily="49" charset="0"/>
              </a:rPr>
              <a:t>#include</a:t>
            </a:r>
            <a:r>
              <a:rPr lang="en-US" sz="1800" dirty="0">
                <a:solidFill>
                  <a:srgbClr val="000000"/>
                </a:solidFill>
                <a:latin typeface="Cascadia Mono" panose="020B0609020000020004" pitchFamily="49" charset="0"/>
              </a:rPr>
              <a:t> </a:t>
            </a:r>
            <a:r>
              <a:rPr lang="en-US" sz="1800" dirty="0">
                <a:solidFill>
                  <a:srgbClr val="A31515"/>
                </a:solidFill>
                <a:latin typeface="Cascadia Mono" panose="020B0609020000020004" pitchFamily="49" charset="0"/>
              </a:rPr>
              <a:t>"</a:t>
            </a:r>
            <a:r>
              <a:rPr lang="en-US" sz="1800" dirty="0" err="1">
                <a:solidFill>
                  <a:srgbClr val="A31515"/>
                </a:solidFill>
                <a:latin typeface="Cascadia Mono" panose="020B0609020000020004" pitchFamily="49" charset="0"/>
              </a:rPr>
              <a:t>TStyle.h</a:t>
            </a:r>
            <a:r>
              <a:rPr lang="en-US" sz="1800" dirty="0">
                <a:solidFill>
                  <a:srgbClr val="A31515"/>
                </a:solidFill>
                <a:latin typeface="Cascadia Mono" panose="020B0609020000020004" pitchFamily="49" charset="0"/>
              </a:rPr>
              <a:t>"</a:t>
            </a:r>
            <a:endParaRPr lang="en-US" sz="1800" dirty="0">
              <a:solidFill>
                <a:srgbClr val="000000"/>
              </a:solidFill>
              <a:latin typeface="Cascadia Mono" panose="020B0609020000020004" pitchFamily="49" charset="0"/>
            </a:endParaRPr>
          </a:p>
          <a:p>
            <a:r>
              <a:rPr lang="en-US" sz="1800" dirty="0">
                <a:solidFill>
                  <a:srgbClr val="808080"/>
                </a:solidFill>
                <a:latin typeface="Cascadia Mono" panose="020B0609020000020004" pitchFamily="49" charset="0"/>
              </a:rPr>
              <a:t>#include</a:t>
            </a:r>
            <a:r>
              <a:rPr lang="en-US" sz="1800" dirty="0">
                <a:solidFill>
                  <a:srgbClr val="000000"/>
                </a:solidFill>
                <a:latin typeface="Cascadia Mono" panose="020B0609020000020004" pitchFamily="49" charset="0"/>
              </a:rPr>
              <a:t> </a:t>
            </a:r>
            <a:r>
              <a:rPr lang="en-US" sz="1800" dirty="0">
                <a:solidFill>
                  <a:srgbClr val="A31515"/>
                </a:solidFill>
                <a:latin typeface="Cascadia Mono" panose="020B0609020000020004" pitchFamily="49" charset="0"/>
              </a:rPr>
              <a:t>"</a:t>
            </a:r>
            <a:r>
              <a:rPr lang="en-US" sz="1800" dirty="0" err="1">
                <a:solidFill>
                  <a:srgbClr val="A31515"/>
                </a:solidFill>
                <a:latin typeface="Cascadia Mono" panose="020B0609020000020004" pitchFamily="49" charset="0"/>
              </a:rPr>
              <a:t>TCanvas.h</a:t>
            </a:r>
            <a:r>
              <a:rPr lang="en-US" sz="1800" dirty="0">
                <a:solidFill>
                  <a:srgbClr val="A31515"/>
                </a:solidFill>
                <a:latin typeface="Cascadia Mono" panose="020B0609020000020004" pitchFamily="49" charset="0"/>
              </a:rPr>
              <a:t>"</a:t>
            </a:r>
            <a:endParaRPr lang="en-US" sz="1800" dirty="0">
              <a:solidFill>
                <a:srgbClr val="000000"/>
              </a:solidFill>
              <a:latin typeface="Cascadia Mono" panose="020B0609020000020004" pitchFamily="49" charset="0"/>
            </a:endParaRPr>
          </a:p>
          <a:p>
            <a:r>
              <a:rPr lang="en-US" sz="1800" dirty="0">
                <a:solidFill>
                  <a:srgbClr val="808080"/>
                </a:solidFill>
                <a:latin typeface="Cascadia Mono" panose="020B0609020000020004" pitchFamily="49" charset="0"/>
              </a:rPr>
              <a:t>#include</a:t>
            </a:r>
            <a:r>
              <a:rPr lang="en-US" sz="1800" dirty="0">
                <a:solidFill>
                  <a:srgbClr val="000000"/>
                </a:solidFill>
                <a:latin typeface="Cascadia Mono" panose="020B0609020000020004" pitchFamily="49" charset="0"/>
              </a:rPr>
              <a:t> </a:t>
            </a:r>
            <a:r>
              <a:rPr lang="en-US" sz="1800" dirty="0">
                <a:solidFill>
                  <a:srgbClr val="A31515"/>
                </a:solidFill>
                <a:latin typeface="Cascadia Mono" panose="020B0609020000020004" pitchFamily="49" charset="0"/>
              </a:rPr>
              <a:t>"</a:t>
            </a:r>
            <a:r>
              <a:rPr lang="en-US" sz="1800" dirty="0" err="1">
                <a:solidFill>
                  <a:srgbClr val="A31515"/>
                </a:solidFill>
                <a:latin typeface="Cascadia Mono" panose="020B0609020000020004" pitchFamily="49" charset="0"/>
              </a:rPr>
              <a:t>TEllipse.h</a:t>
            </a:r>
            <a:r>
              <a:rPr lang="en-US" sz="1800" dirty="0">
                <a:solidFill>
                  <a:srgbClr val="A31515"/>
                </a:solidFill>
                <a:latin typeface="Cascadia Mono" panose="020B0609020000020004" pitchFamily="49" charset="0"/>
              </a:rPr>
              <a:t>"</a:t>
            </a:r>
            <a:endParaRPr lang="en-US" sz="1800" dirty="0">
              <a:solidFill>
                <a:srgbClr val="000000"/>
              </a:solidFill>
              <a:latin typeface="Cascadia Mono" panose="020B0609020000020004" pitchFamily="49" charset="0"/>
            </a:endParaRPr>
          </a:p>
          <a:p>
            <a:r>
              <a:rPr lang="en-US" sz="1800" dirty="0">
                <a:solidFill>
                  <a:srgbClr val="808080"/>
                </a:solidFill>
                <a:latin typeface="Cascadia Mono" panose="020B0609020000020004" pitchFamily="49" charset="0"/>
              </a:rPr>
              <a:t>#include</a:t>
            </a:r>
            <a:r>
              <a:rPr lang="en-US" sz="1800" dirty="0">
                <a:solidFill>
                  <a:srgbClr val="000000"/>
                </a:solidFill>
                <a:latin typeface="Cascadia Mono" panose="020B0609020000020004" pitchFamily="49" charset="0"/>
              </a:rPr>
              <a:t> </a:t>
            </a:r>
            <a:r>
              <a:rPr lang="en-US" sz="1800" dirty="0">
                <a:solidFill>
                  <a:srgbClr val="A31515"/>
                </a:solidFill>
                <a:latin typeface="Cascadia Mono" panose="020B0609020000020004" pitchFamily="49" charset="0"/>
              </a:rPr>
              <a:t>"</a:t>
            </a:r>
            <a:r>
              <a:rPr lang="en-US" sz="1800" dirty="0" err="1">
                <a:solidFill>
                  <a:srgbClr val="A31515"/>
                </a:solidFill>
                <a:latin typeface="Cascadia Mono" panose="020B0609020000020004" pitchFamily="49" charset="0"/>
              </a:rPr>
              <a:t>TString.h</a:t>
            </a:r>
            <a:r>
              <a:rPr lang="en-US" sz="1800" dirty="0">
                <a:solidFill>
                  <a:srgbClr val="A31515"/>
                </a:solidFill>
                <a:latin typeface="Cascadia Mono" panose="020B0609020000020004" pitchFamily="49" charset="0"/>
              </a:rPr>
              <a:t>"</a:t>
            </a:r>
            <a:endParaRPr lang="en-US" sz="1800" dirty="0">
              <a:solidFill>
                <a:srgbClr val="000000"/>
              </a:solidFill>
              <a:latin typeface="Cascadia Mono" panose="020B0609020000020004" pitchFamily="49" charset="0"/>
            </a:endParaRPr>
          </a:p>
          <a:p>
            <a:r>
              <a:rPr lang="en-US" sz="1800" dirty="0">
                <a:solidFill>
                  <a:srgbClr val="808080"/>
                </a:solidFill>
                <a:latin typeface="Cascadia Mono" panose="020B0609020000020004" pitchFamily="49" charset="0"/>
              </a:rPr>
              <a:t>#include</a:t>
            </a:r>
            <a:r>
              <a:rPr lang="en-US" sz="1800" dirty="0">
                <a:solidFill>
                  <a:srgbClr val="000000"/>
                </a:solidFill>
                <a:latin typeface="Cascadia Mono" panose="020B0609020000020004" pitchFamily="49" charset="0"/>
              </a:rPr>
              <a:t> </a:t>
            </a:r>
            <a:r>
              <a:rPr lang="en-US" sz="1800" dirty="0">
                <a:solidFill>
                  <a:srgbClr val="A31515"/>
                </a:solidFill>
                <a:latin typeface="Cascadia Mono" panose="020B0609020000020004" pitchFamily="49" charset="0"/>
              </a:rPr>
              <a:t>"</a:t>
            </a:r>
            <a:r>
              <a:rPr lang="en-US" sz="1800" dirty="0" err="1">
                <a:solidFill>
                  <a:srgbClr val="A31515"/>
                </a:solidFill>
                <a:latin typeface="Cascadia Mono" panose="020B0609020000020004" pitchFamily="49" charset="0"/>
              </a:rPr>
              <a:t>TGraph.h</a:t>
            </a:r>
            <a:r>
              <a:rPr lang="en-US" sz="1800" dirty="0">
                <a:solidFill>
                  <a:srgbClr val="A31515"/>
                </a:solidFill>
                <a:latin typeface="Cascadia Mono" panose="020B0609020000020004" pitchFamily="49" charset="0"/>
              </a:rPr>
              <a:t>"</a:t>
            </a:r>
            <a:endParaRPr lang="en-US" sz="1800" dirty="0">
              <a:solidFill>
                <a:srgbClr val="000000"/>
              </a:solidFill>
              <a:latin typeface="Cascadia Mono" panose="020B0609020000020004" pitchFamily="49" charset="0"/>
            </a:endParaRPr>
          </a:p>
          <a:p>
            <a:r>
              <a:rPr lang="en-US" sz="1800" dirty="0">
                <a:solidFill>
                  <a:srgbClr val="808080"/>
                </a:solidFill>
                <a:latin typeface="Cascadia Mono" panose="020B0609020000020004" pitchFamily="49" charset="0"/>
              </a:rPr>
              <a:t>#include</a:t>
            </a:r>
            <a:r>
              <a:rPr lang="en-US" sz="1800" dirty="0">
                <a:solidFill>
                  <a:srgbClr val="000000"/>
                </a:solidFill>
                <a:latin typeface="Cascadia Mono" panose="020B0609020000020004" pitchFamily="49" charset="0"/>
              </a:rPr>
              <a:t> </a:t>
            </a:r>
            <a:r>
              <a:rPr lang="en-US" sz="1800" dirty="0">
                <a:solidFill>
                  <a:srgbClr val="A31515"/>
                </a:solidFill>
                <a:latin typeface="Cascadia Mono" panose="020B0609020000020004" pitchFamily="49" charset="0"/>
              </a:rPr>
              <a:t>"</a:t>
            </a:r>
            <a:r>
              <a:rPr lang="en-US" sz="1800" dirty="0" err="1">
                <a:solidFill>
                  <a:srgbClr val="A31515"/>
                </a:solidFill>
                <a:latin typeface="Cascadia Mono" panose="020B0609020000020004" pitchFamily="49" charset="0"/>
              </a:rPr>
              <a:t>TSpectrum.h</a:t>
            </a:r>
            <a:r>
              <a:rPr lang="en-US" sz="1800" dirty="0">
                <a:solidFill>
                  <a:srgbClr val="A31515"/>
                </a:solidFill>
                <a:latin typeface="Cascadia Mono" panose="020B0609020000020004" pitchFamily="49" charset="0"/>
              </a:rPr>
              <a:t>"</a:t>
            </a:r>
            <a:endParaRPr lang="en-US" sz="1800" dirty="0">
              <a:solidFill>
                <a:srgbClr val="000000"/>
              </a:solidFill>
              <a:latin typeface="Cascadia Mono" panose="020B0609020000020004" pitchFamily="49" charset="0"/>
            </a:endParaRPr>
          </a:p>
          <a:p>
            <a:r>
              <a:rPr lang="en-US" sz="1800" dirty="0">
                <a:solidFill>
                  <a:srgbClr val="808080"/>
                </a:solidFill>
                <a:latin typeface="Cascadia Mono" panose="020B0609020000020004" pitchFamily="49" charset="0"/>
              </a:rPr>
              <a:t>#include</a:t>
            </a:r>
            <a:r>
              <a:rPr lang="en-US" sz="1800" dirty="0">
                <a:solidFill>
                  <a:srgbClr val="000000"/>
                </a:solidFill>
                <a:latin typeface="Cascadia Mono" panose="020B0609020000020004" pitchFamily="49" charset="0"/>
              </a:rPr>
              <a:t> </a:t>
            </a:r>
            <a:r>
              <a:rPr lang="en-US" sz="1800" dirty="0">
                <a:solidFill>
                  <a:srgbClr val="A31515"/>
                </a:solidFill>
                <a:latin typeface="Cascadia Mono" panose="020B0609020000020004" pitchFamily="49" charset="0"/>
              </a:rPr>
              <a:t>"</a:t>
            </a:r>
            <a:r>
              <a:rPr lang="en-US" sz="1800" dirty="0" err="1">
                <a:solidFill>
                  <a:srgbClr val="A31515"/>
                </a:solidFill>
                <a:latin typeface="Cascadia Mono" panose="020B0609020000020004" pitchFamily="49" charset="0"/>
              </a:rPr>
              <a:t>TVirtualFitter.h</a:t>
            </a:r>
            <a:r>
              <a:rPr lang="en-US" sz="1800" dirty="0">
                <a:solidFill>
                  <a:srgbClr val="A31515"/>
                </a:solidFill>
                <a:latin typeface="Cascadia Mono" panose="020B0609020000020004" pitchFamily="49" charset="0"/>
              </a:rPr>
              <a:t>"</a:t>
            </a:r>
            <a:endParaRPr lang="en-US" sz="1800" dirty="0">
              <a:solidFill>
                <a:srgbClr val="000000"/>
              </a:solidFill>
              <a:latin typeface="Cascadia Mono" panose="020B0609020000020004" pitchFamily="49" charset="0"/>
            </a:endParaRPr>
          </a:p>
          <a:p>
            <a:r>
              <a:rPr lang="en-US" sz="1800" dirty="0">
                <a:solidFill>
                  <a:srgbClr val="808080"/>
                </a:solidFill>
                <a:latin typeface="Cascadia Mono" panose="020B0609020000020004" pitchFamily="49" charset="0"/>
              </a:rPr>
              <a:t>#include</a:t>
            </a:r>
            <a:r>
              <a:rPr lang="en-US" sz="1800" dirty="0">
                <a:solidFill>
                  <a:srgbClr val="000000"/>
                </a:solidFill>
                <a:latin typeface="Cascadia Mono" panose="020B0609020000020004" pitchFamily="49" charset="0"/>
              </a:rPr>
              <a:t> </a:t>
            </a:r>
            <a:r>
              <a:rPr lang="en-US" sz="1800" dirty="0">
                <a:solidFill>
                  <a:srgbClr val="A31515"/>
                </a:solidFill>
                <a:latin typeface="Cascadia Mono" panose="020B0609020000020004" pitchFamily="49" charset="0"/>
              </a:rPr>
              <a:t>"</a:t>
            </a:r>
            <a:r>
              <a:rPr lang="en-US" sz="1800" dirty="0" err="1">
                <a:solidFill>
                  <a:srgbClr val="A31515"/>
                </a:solidFill>
                <a:latin typeface="Cascadia Mono" panose="020B0609020000020004" pitchFamily="49" charset="0"/>
              </a:rPr>
              <a:t>TRandom.h</a:t>
            </a:r>
            <a:r>
              <a:rPr lang="en-US" sz="1800" dirty="0">
                <a:solidFill>
                  <a:srgbClr val="A31515"/>
                </a:solidFill>
                <a:latin typeface="Cascadia Mono" panose="020B0609020000020004" pitchFamily="49" charset="0"/>
              </a:rPr>
              <a:t>"</a:t>
            </a:r>
            <a:endParaRPr lang="en-US" sz="1800" dirty="0">
              <a:solidFill>
                <a:srgbClr val="000000"/>
              </a:solidFill>
              <a:latin typeface="Cascadia Mono" panose="020B0609020000020004" pitchFamily="49" charset="0"/>
            </a:endParaRPr>
          </a:p>
          <a:p>
            <a:r>
              <a:rPr lang="en-US" sz="1800" dirty="0">
                <a:solidFill>
                  <a:srgbClr val="808080"/>
                </a:solidFill>
                <a:latin typeface="Cascadia Mono" panose="020B0609020000020004" pitchFamily="49" charset="0"/>
              </a:rPr>
              <a:t>#include</a:t>
            </a:r>
            <a:r>
              <a:rPr lang="en-US" sz="1800" dirty="0">
                <a:solidFill>
                  <a:srgbClr val="000000"/>
                </a:solidFill>
                <a:latin typeface="Cascadia Mono" panose="020B0609020000020004" pitchFamily="49" charset="0"/>
              </a:rPr>
              <a:t> </a:t>
            </a:r>
            <a:r>
              <a:rPr lang="en-US" sz="1800" dirty="0">
                <a:solidFill>
                  <a:srgbClr val="A31515"/>
                </a:solidFill>
                <a:latin typeface="Cascadia Mono" panose="020B0609020000020004" pitchFamily="49" charset="0"/>
              </a:rPr>
              <a:t>"</a:t>
            </a:r>
            <a:r>
              <a:rPr lang="en-US" sz="1800" dirty="0" err="1">
                <a:solidFill>
                  <a:srgbClr val="A31515"/>
                </a:solidFill>
                <a:latin typeface="Cascadia Mono" panose="020B0609020000020004" pitchFamily="49" charset="0"/>
              </a:rPr>
              <a:t>TFile.h</a:t>
            </a:r>
            <a:r>
              <a:rPr lang="en-US" sz="1800" dirty="0">
                <a:solidFill>
                  <a:srgbClr val="A31515"/>
                </a:solidFill>
                <a:latin typeface="Cascadia Mono" panose="020B0609020000020004" pitchFamily="49" charset="0"/>
              </a:rPr>
              <a:t>"</a:t>
            </a:r>
            <a:endParaRPr lang="en-US" sz="1800" dirty="0">
              <a:solidFill>
                <a:srgbClr val="000000"/>
              </a:solidFill>
              <a:latin typeface="Cascadia Mono" panose="020B0609020000020004" pitchFamily="49" charset="0"/>
            </a:endParaRPr>
          </a:p>
          <a:p>
            <a:r>
              <a:rPr lang="en-US" sz="1800" dirty="0">
                <a:solidFill>
                  <a:srgbClr val="808080"/>
                </a:solidFill>
                <a:latin typeface="Cascadia Mono" panose="020B0609020000020004" pitchFamily="49" charset="0"/>
              </a:rPr>
              <a:t>#include</a:t>
            </a:r>
            <a:r>
              <a:rPr lang="en-US" sz="1800" dirty="0">
                <a:solidFill>
                  <a:srgbClr val="000000"/>
                </a:solidFill>
                <a:latin typeface="Cascadia Mono" panose="020B0609020000020004" pitchFamily="49" charset="0"/>
              </a:rPr>
              <a:t> </a:t>
            </a:r>
            <a:r>
              <a:rPr lang="en-US" sz="1800" dirty="0">
                <a:solidFill>
                  <a:srgbClr val="A31515"/>
                </a:solidFill>
                <a:latin typeface="Cascadia Mono" panose="020B0609020000020004" pitchFamily="49" charset="0"/>
              </a:rPr>
              <a:t>"</a:t>
            </a:r>
            <a:r>
              <a:rPr lang="en-US" sz="1800" dirty="0" err="1">
                <a:solidFill>
                  <a:srgbClr val="A31515"/>
                </a:solidFill>
                <a:latin typeface="Cascadia Mono" panose="020B0609020000020004" pitchFamily="49" charset="0"/>
              </a:rPr>
              <a:t>TTree.h</a:t>
            </a:r>
            <a:r>
              <a:rPr lang="en-US" sz="1800" dirty="0">
                <a:solidFill>
                  <a:srgbClr val="A31515"/>
                </a:solidFill>
                <a:latin typeface="Cascadia Mono" panose="020B0609020000020004" pitchFamily="49" charset="0"/>
              </a:rPr>
              <a:t>"</a:t>
            </a:r>
            <a:endParaRPr lang="en-US" sz="1800" dirty="0">
              <a:solidFill>
                <a:srgbClr val="000000"/>
              </a:solidFill>
              <a:latin typeface="Cascadia Mono" panose="020B0609020000020004" pitchFamily="49" charset="0"/>
            </a:endParaRPr>
          </a:p>
          <a:p>
            <a:r>
              <a:rPr lang="en-US" sz="1800" dirty="0">
                <a:solidFill>
                  <a:srgbClr val="808080"/>
                </a:solidFill>
                <a:latin typeface="Cascadia Mono" panose="020B0609020000020004" pitchFamily="49" charset="0"/>
              </a:rPr>
              <a:t>#include</a:t>
            </a:r>
            <a:r>
              <a:rPr lang="en-US" sz="1800" dirty="0">
                <a:solidFill>
                  <a:srgbClr val="000000"/>
                </a:solidFill>
                <a:latin typeface="Cascadia Mono" panose="020B0609020000020004" pitchFamily="49" charset="0"/>
              </a:rPr>
              <a:t> </a:t>
            </a:r>
            <a:r>
              <a:rPr lang="en-US" sz="1800" dirty="0">
                <a:solidFill>
                  <a:srgbClr val="A31515"/>
                </a:solidFill>
                <a:latin typeface="Cascadia Mono" panose="020B0609020000020004" pitchFamily="49" charset="0"/>
              </a:rPr>
              <a:t>"TH1.h"</a:t>
            </a:r>
            <a:endParaRPr lang="en-US" sz="1800" dirty="0">
              <a:solidFill>
                <a:srgbClr val="000000"/>
              </a:solidFill>
              <a:latin typeface="Cascadia Mono" panose="020B0609020000020004" pitchFamily="49" charset="0"/>
            </a:endParaRPr>
          </a:p>
          <a:p>
            <a:r>
              <a:rPr lang="en-US" sz="1800" dirty="0">
                <a:solidFill>
                  <a:srgbClr val="808080"/>
                </a:solidFill>
                <a:latin typeface="Cascadia Mono" panose="020B0609020000020004" pitchFamily="49" charset="0"/>
              </a:rPr>
              <a:t>#include</a:t>
            </a:r>
            <a:r>
              <a:rPr lang="en-US" sz="1800" dirty="0">
                <a:solidFill>
                  <a:srgbClr val="000000"/>
                </a:solidFill>
                <a:latin typeface="Cascadia Mono" panose="020B0609020000020004" pitchFamily="49" charset="0"/>
              </a:rPr>
              <a:t> </a:t>
            </a:r>
            <a:r>
              <a:rPr lang="en-US" sz="1800" dirty="0">
                <a:solidFill>
                  <a:srgbClr val="A31515"/>
                </a:solidFill>
                <a:latin typeface="Cascadia Mono" panose="020B0609020000020004" pitchFamily="49" charset="0"/>
              </a:rPr>
              <a:t>"TH2.h"</a:t>
            </a:r>
            <a:endParaRPr lang="en-US" sz="1800" dirty="0">
              <a:solidFill>
                <a:srgbClr val="000000"/>
              </a:solidFill>
              <a:latin typeface="Cascadia Mono" panose="020B0609020000020004" pitchFamily="49" charset="0"/>
            </a:endParaRPr>
          </a:p>
          <a:p>
            <a:r>
              <a:rPr lang="en-US" sz="1800" dirty="0">
                <a:solidFill>
                  <a:srgbClr val="808080"/>
                </a:solidFill>
                <a:latin typeface="Cascadia Mono" panose="020B0609020000020004" pitchFamily="49" charset="0"/>
              </a:rPr>
              <a:t>#include</a:t>
            </a:r>
            <a:r>
              <a:rPr lang="en-US" sz="1800" dirty="0">
                <a:solidFill>
                  <a:srgbClr val="000000"/>
                </a:solidFill>
                <a:latin typeface="Cascadia Mono" panose="020B0609020000020004" pitchFamily="49" charset="0"/>
              </a:rPr>
              <a:t> </a:t>
            </a:r>
            <a:r>
              <a:rPr lang="en-US" sz="1800" dirty="0">
                <a:solidFill>
                  <a:srgbClr val="A31515"/>
                </a:solidFill>
                <a:latin typeface="Cascadia Mono" panose="020B0609020000020004" pitchFamily="49" charset="0"/>
              </a:rPr>
              <a:t>"TF1.h"</a:t>
            </a:r>
            <a:endParaRPr lang="en-US" sz="1800" dirty="0">
              <a:solidFill>
                <a:srgbClr val="000000"/>
              </a:solidFill>
              <a:latin typeface="Cascadia Mono" panose="020B0609020000020004" pitchFamily="49" charset="0"/>
            </a:endParaRPr>
          </a:p>
          <a:p>
            <a:r>
              <a:rPr lang="en-US" sz="1800" dirty="0">
                <a:solidFill>
                  <a:srgbClr val="808080"/>
                </a:solidFill>
                <a:latin typeface="Cascadia Mono" panose="020B0609020000020004" pitchFamily="49" charset="0"/>
              </a:rPr>
              <a:t>#include</a:t>
            </a:r>
            <a:r>
              <a:rPr lang="en-US" sz="1800" dirty="0">
                <a:solidFill>
                  <a:srgbClr val="000000"/>
                </a:solidFill>
                <a:latin typeface="Cascadia Mono" panose="020B0609020000020004" pitchFamily="49" charset="0"/>
              </a:rPr>
              <a:t> </a:t>
            </a:r>
            <a:r>
              <a:rPr lang="en-US" sz="1800" dirty="0">
                <a:solidFill>
                  <a:srgbClr val="A31515"/>
                </a:solidFill>
                <a:latin typeface="Cascadia Mono" panose="020B0609020000020004" pitchFamily="49" charset="0"/>
              </a:rPr>
              <a:t>"</a:t>
            </a:r>
            <a:r>
              <a:rPr lang="en-US" sz="1800" dirty="0" err="1">
                <a:solidFill>
                  <a:srgbClr val="A31515"/>
                </a:solidFill>
                <a:latin typeface="Cascadia Mono" panose="020B0609020000020004" pitchFamily="49" charset="0"/>
              </a:rPr>
              <a:t>TMath.h</a:t>
            </a:r>
            <a:r>
              <a:rPr lang="en-US" sz="1800" dirty="0">
                <a:solidFill>
                  <a:srgbClr val="A31515"/>
                </a:solidFill>
                <a:latin typeface="Cascadia Mono" panose="020B0609020000020004" pitchFamily="49" charset="0"/>
              </a:rPr>
              <a:t>"</a:t>
            </a:r>
            <a:endParaRPr lang="en-US" sz="1800" dirty="0">
              <a:solidFill>
                <a:srgbClr val="000000"/>
              </a:solidFill>
              <a:latin typeface="Cascadia Mono" panose="020B0609020000020004" pitchFamily="49" charset="0"/>
            </a:endParaRPr>
          </a:p>
          <a:p>
            <a:r>
              <a:rPr lang="en-US" sz="1800" dirty="0">
                <a:solidFill>
                  <a:srgbClr val="808080"/>
                </a:solidFill>
                <a:latin typeface="Cascadia Mono" panose="020B0609020000020004" pitchFamily="49" charset="0"/>
              </a:rPr>
              <a:t>#include</a:t>
            </a:r>
            <a:r>
              <a:rPr lang="en-US" sz="1800" dirty="0">
                <a:solidFill>
                  <a:srgbClr val="000000"/>
                </a:solidFill>
                <a:latin typeface="Cascadia Mono" panose="020B0609020000020004" pitchFamily="49" charset="0"/>
              </a:rPr>
              <a:t> </a:t>
            </a:r>
            <a:r>
              <a:rPr lang="en-US" sz="1800" dirty="0">
                <a:solidFill>
                  <a:srgbClr val="A31515"/>
                </a:solidFill>
                <a:latin typeface="Cascadia Mono" panose="020B0609020000020004" pitchFamily="49" charset="0"/>
              </a:rPr>
              <a:t>"</a:t>
            </a:r>
            <a:r>
              <a:rPr lang="en-US" sz="1800" dirty="0" err="1">
                <a:solidFill>
                  <a:srgbClr val="A31515"/>
                </a:solidFill>
                <a:latin typeface="Cascadia Mono" panose="020B0609020000020004" pitchFamily="49" charset="0"/>
              </a:rPr>
              <a:t>TPaveText.h</a:t>
            </a:r>
            <a:r>
              <a:rPr lang="en-US" sz="1800" dirty="0">
                <a:solidFill>
                  <a:srgbClr val="A31515"/>
                </a:solidFill>
                <a:latin typeface="Cascadia Mono" panose="020B0609020000020004" pitchFamily="49" charset="0"/>
              </a:rPr>
              <a:t>"</a:t>
            </a:r>
            <a:endParaRPr lang="en-US" sz="1800" dirty="0">
              <a:solidFill>
                <a:srgbClr val="000000"/>
              </a:solidFill>
              <a:latin typeface="Cascadia Mono" panose="020B0609020000020004" pitchFamily="49" charset="0"/>
            </a:endParaRPr>
          </a:p>
          <a:p>
            <a:r>
              <a:rPr lang="en-US" sz="1800" dirty="0">
                <a:solidFill>
                  <a:srgbClr val="808080"/>
                </a:solidFill>
                <a:latin typeface="Cascadia Mono" panose="020B0609020000020004" pitchFamily="49" charset="0"/>
              </a:rPr>
              <a:t>#include</a:t>
            </a:r>
            <a:r>
              <a:rPr lang="en-US" sz="1800" dirty="0">
                <a:solidFill>
                  <a:srgbClr val="000000"/>
                </a:solidFill>
                <a:latin typeface="Cascadia Mono" panose="020B0609020000020004" pitchFamily="49" charset="0"/>
              </a:rPr>
              <a:t> </a:t>
            </a:r>
            <a:r>
              <a:rPr lang="en-US" sz="1800" dirty="0">
                <a:solidFill>
                  <a:srgbClr val="A31515"/>
                </a:solidFill>
                <a:latin typeface="Cascadia Mono" panose="020B0609020000020004" pitchFamily="49" charset="0"/>
              </a:rPr>
              <a:t>"</a:t>
            </a:r>
            <a:r>
              <a:rPr lang="en-US" sz="1800" dirty="0" err="1">
                <a:solidFill>
                  <a:srgbClr val="A31515"/>
                </a:solidFill>
                <a:latin typeface="Cascadia Mono" panose="020B0609020000020004" pitchFamily="49" charset="0"/>
              </a:rPr>
              <a:t>TPad.h</a:t>
            </a:r>
            <a:r>
              <a:rPr lang="en-US" sz="1800" dirty="0">
                <a:solidFill>
                  <a:srgbClr val="A31515"/>
                </a:solidFill>
                <a:latin typeface="Cascadia Mono" panose="020B0609020000020004" pitchFamily="49" charset="0"/>
              </a:rPr>
              <a:t>"</a:t>
            </a:r>
            <a:endParaRPr lang="en-US" sz="1800" dirty="0">
              <a:solidFill>
                <a:srgbClr val="000000"/>
              </a:solidFill>
              <a:latin typeface="Cascadia Mono" panose="020B0609020000020004" pitchFamily="49" charset="0"/>
            </a:endParaRPr>
          </a:p>
          <a:p>
            <a:r>
              <a:rPr lang="en-US" sz="1800" dirty="0">
                <a:solidFill>
                  <a:srgbClr val="808080"/>
                </a:solidFill>
                <a:latin typeface="Cascadia Mono" panose="020B0609020000020004" pitchFamily="49" charset="0"/>
              </a:rPr>
              <a:t>#include</a:t>
            </a:r>
            <a:r>
              <a:rPr lang="en-US" sz="1800" dirty="0">
                <a:solidFill>
                  <a:srgbClr val="000000"/>
                </a:solidFill>
                <a:latin typeface="Cascadia Mono" panose="020B0609020000020004" pitchFamily="49" charset="0"/>
              </a:rPr>
              <a:t> </a:t>
            </a:r>
            <a:r>
              <a:rPr lang="en-US" sz="1800" dirty="0">
                <a:solidFill>
                  <a:srgbClr val="A31515"/>
                </a:solidFill>
                <a:latin typeface="Cascadia Mono" panose="020B0609020000020004" pitchFamily="49" charset="0"/>
              </a:rPr>
              <a:t>"</a:t>
            </a:r>
            <a:r>
              <a:rPr lang="en-US" sz="1800" dirty="0" err="1">
                <a:solidFill>
                  <a:srgbClr val="A31515"/>
                </a:solidFill>
                <a:latin typeface="Cascadia Mono" panose="020B0609020000020004" pitchFamily="49" charset="0"/>
              </a:rPr>
              <a:t>string.h</a:t>
            </a:r>
            <a:r>
              <a:rPr lang="en-US" sz="1800" dirty="0">
                <a:solidFill>
                  <a:srgbClr val="A31515"/>
                </a:solidFill>
                <a:latin typeface="Cascadia Mono" panose="020B0609020000020004" pitchFamily="49" charset="0"/>
              </a:rPr>
              <a:t>"</a:t>
            </a:r>
            <a:endParaRPr lang="en-US" sz="1800" dirty="0">
              <a:solidFill>
                <a:srgbClr val="000000"/>
              </a:solidFill>
              <a:latin typeface="Cascadia Mono" panose="020B0609020000020004" pitchFamily="49" charset="0"/>
            </a:endParaRPr>
          </a:p>
          <a:p>
            <a:r>
              <a:rPr lang="en-US" sz="1800" dirty="0">
                <a:solidFill>
                  <a:srgbClr val="808080"/>
                </a:solidFill>
                <a:latin typeface="Cascadia Mono" panose="020B0609020000020004" pitchFamily="49" charset="0"/>
              </a:rPr>
              <a:t>#include</a:t>
            </a:r>
            <a:r>
              <a:rPr lang="en-US" sz="1800" dirty="0">
                <a:solidFill>
                  <a:srgbClr val="000000"/>
                </a:solidFill>
                <a:latin typeface="Cascadia Mono" panose="020B0609020000020004" pitchFamily="49" charset="0"/>
              </a:rPr>
              <a:t> </a:t>
            </a:r>
            <a:r>
              <a:rPr lang="en-US" sz="1800" dirty="0">
                <a:solidFill>
                  <a:srgbClr val="A31515"/>
                </a:solidFill>
                <a:latin typeface="Cascadia Mono" panose="020B0609020000020004" pitchFamily="49" charset="0"/>
              </a:rPr>
              <a:t>"</a:t>
            </a:r>
            <a:r>
              <a:rPr lang="en-US" sz="1800" dirty="0" err="1">
                <a:solidFill>
                  <a:srgbClr val="A31515"/>
                </a:solidFill>
                <a:latin typeface="Cascadia Mono" panose="020B0609020000020004" pitchFamily="49" charset="0"/>
              </a:rPr>
              <a:t>stdlib.h</a:t>
            </a:r>
            <a:r>
              <a:rPr lang="en-US" sz="1800" dirty="0">
                <a:solidFill>
                  <a:srgbClr val="A31515"/>
                </a:solidFill>
                <a:latin typeface="Cascadia Mono" panose="020B0609020000020004" pitchFamily="49" charset="0"/>
              </a:rPr>
              <a:t>"</a:t>
            </a:r>
            <a:endParaRPr lang="en-US" sz="1800" dirty="0">
              <a:solidFill>
                <a:srgbClr val="000000"/>
              </a:solidFill>
              <a:latin typeface="Cascadia Mono" panose="020B0609020000020004" pitchFamily="49" charset="0"/>
            </a:endParaRPr>
          </a:p>
          <a:p>
            <a:r>
              <a:rPr lang="en-US" sz="1800" dirty="0">
                <a:solidFill>
                  <a:srgbClr val="808080"/>
                </a:solidFill>
                <a:latin typeface="Cascadia Mono" panose="020B0609020000020004" pitchFamily="49" charset="0"/>
              </a:rPr>
              <a:t>#include</a:t>
            </a:r>
            <a:r>
              <a:rPr lang="en-US" sz="1800" dirty="0">
                <a:solidFill>
                  <a:srgbClr val="000000"/>
                </a:solidFill>
                <a:latin typeface="Cascadia Mono" panose="020B0609020000020004" pitchFamily="49" charset="0"/>
              </a:rPr>
              <a:t> </a:t>
            </a:r>
            <a:r>
              <a:rPr lang="en-US" sz="1800" dirty="0">
                <a:solidFill>
                  <a:srgbClr val="A31515"/>
                </a:solidFill>
                <a:latin typeface="Cascadia Mono" panose="020B0609020000020004" pitchFamily="49" charset="0"/>
              </a:rPr>
              <a:t>"</a:t>
            </a:r>
            <a:r>
              <a:rPr lang="en-US" sz="1800" dirty="0" err="1">
                <a:solidFill>
                  <a:srgbClr val="A31515"/>
                </a:solidFill>
                <a:latin typeface="Cascadia Mono" panose="020B0609020000020004" pitchFamily="49" charset="0"/>
              </a:rPr>
              <a:t>stdio.h</a:t>
            </a:r>
            <a:r>
              <a:rPr lang="en-US" sz="1800" dirty="0">
                <a:solidFill>
                  <a:srgbClr val="A31515"/>
                </a:solidFill>
                <a:latin typeface="Cascadia Mono" panose="020B0609020000020004" pitchFamily="49" charset="0"/>
              </a:rPr>
              <a:t>"</a:t>
            </a:r>
            <a:endParaRPr lang="en-US" sz="1800" dirty="0">
              <a:solidFill>
                <a:srgbClr val="000000"/>
              </a:solidFill>
              <a:latin typeface="Cascadia Mono" panose="020B0609020000020004" pitchFamily="49" charset="0"/>
            </a:endParaRPr>
          </a:p>
          <a:p>
            <a:r>
              <a:rPr lang="en-US" sz="1800" dirty="0">
                <a:solidFill>
                  <a:srgbClr val="808080"/>
                </a:solidFill>
                <a:latin typeface="Cascadia Mono" panose="020B0609020000020004" pitchFamily="49" charset="0"/>
              </a:rPr>
              <a:t>#include</a:t>
            </a:r>
            <a:r>
              <a:rPr lang="en-US" sz="1800" dirty="0">
                <a:solidFill>
                  <a:srgbClr val="000000"/>
                </a:solidFill>
                <a:latin typeface="Cascadia Mono" panose="020B0609020000020004" pitchFamily="49" charset="0"/>
              </a:rPr>
              <a:t> </a:t>
            </a:r>
            <a:r>
              <a:rPr lang="en-US" sz="1800" dirty="0">
                <a:solidFill>
                  <a:srgbClr val="A31515"/>
                </a:solidFill>
                <a:latin typeface="Cascadia Mono" panose="020B0609020000020004" pitchFamily="49" charset="0"/>
              </a:rPr>
              <a:t>"</a:t>
            </a:r>
            <a:r>
              <a:rPr lang="en-US" sz="1800" dirty="0" err="1">
                <a:solidFill>
                  <a:srgbClr val="A31515"/>
                </a:solidFill>
                <a:latin typeface="Cascadia Mono" panose="020B0609020000020004" pitchFamily="49" charset="0"/>
              </a:rPr>
              <a:t>TLegend.h</a:t>
            </a:r>
            <a:r>
              <a:rPr lang="en-US" sz="1800" dirty="0">
                <a:solidFill>
                  <a:srgbClr val="A31515"/>
                </a:solidFill>
                <a:latin typeface="Cascadia Mono" panose="020B0609020000020004" pitchFamily="49" charset="0"/>
              </a:rPr>
              <a:t>"</a:t>
            </a:r>
            <a:endParaRPr lang="en-US" sz="1800" dirty="0">
              <a:solidFill>
                <a:srgbClr val="000000"/>
              </a:solidFill>
              <a:latin typeface="Cascadia Mono" panose="020B0609020000020004" pitchFamily="49" charset="0"/>
            </a:endParaRPr>
          </a:p>
          <a:p>
            <a:r>
              <a:rPr lang="en-US" sz="1800" dirty="0">
                <a:solidFill>
                  <a:srgbClr val="000000"/>
                </a:solidFill>
                <a:latin typeface="Cascadia Mono" panose="020B0609020000020004" pitchFamily="49" charset="0"/>
              </a:rPr>
              <a:t>using namespace </a:t>
            </a:r>
            <a:r>
              <a:rPr lang="en-US" sz="1800" i="1" dirty="0">
                <a:solidFill>
                  <a:srgbClr val="0000FF"/>
                </a:solidFill>
                <a:latin typeface="Cascadia Mono" panose="020B0609020000020004" pitchFamily="49" charset="0"/>
              </a:rPr>
              <a:t>std</a:t>
            </a:r>
            <a:r>
              <a:rPr lang="en-US" sz="1800" i="0" dirty="0">
                <a:solidFill>
                  <a:srgbClr val="000000"/>
                </a:solidFill>
                <a:latin typeface="Cascadia Mono" panose="020B0609020000020004" pitchFamily="49" charset="0"/>
              </a:rPr>
              <a:t>;</a:t>
            </a:r>
          </a:p>
          <a:p>
            <a:r>
              <a:rPr lang="en-US" sz="1800" i="0" dirty="0">
                <a:solidFill>
                  <a:srgbClr val="0000FF"/>
                </a:solidFill>
                <a:latin typeface="Cascadia Mono" panose="020B0609020000020004" pitchFamily="49" charset="0"/>
              </a:rPr>
              <a:t>void</a:t>
            </a:r>
            <a:r>
              <a:rPr lang="en-US" sz="1800" i="0" dirty="0">
                <a:solidFill>
                  <a:srgbClr val="000000"/>
                </a:solidFill>
                <a:latin typeface="Cascadia Mono" panose="020B0609020000020004" pitchFamily="49" charset="0"/>
              </a:rPr>
              <a:t> </a:t>
            </a:r>
            <a:r>
              <a:rPr lang="en-US" sz="1800" i="0" dirty="0" err="1">
                <a:solidFill>
                  <a:srgbClr val="880000"/>
                </a:solidFill>
                <a:latin typeface="Cascadia Mono" panose="020B0609020000020004" pitchFamily="49" charset="0"/>
              </a:rPr>
              <a:t>Fill_histogram_from_txt_byFill_p_width</a:t>
            </a:r>
            <a:r>
              <a:rPr lang="en-US" sz="1800" i="0" dirty="0">
                <a:solidFill>
                  <a:srgbClr val="000000"/>
                </a:solidFill>
                <a:latin typeface="Cascadia Mono" panose="020B0609020000020004" pitchFamily="49" charset="0"/>
              </a:rPr>
              <a:t>()</a:t>
            </a:r>
            <a:r>
              <a:rPr lang="en-US" sz="1800" i="0" dirty="0">
                <a:solidFill>
                  <a:srgbClr val="008000"/>
                </a:solidFill>
                <a:latin typeface="Cascadia Mono" panose="020B0609020000020004" pitchFamily="49" charset="0"/>
              </a:rPr>
              <a:t>//read </a:t>
            </a:r>
            <a:r>
              <a:rPr lang="en-US" sz="1800" i="0" dirty="0" err="1">
                <a:solidFill>
                  <a:srgbClr val="008000"/>
                </a:solidFill>
                <a:latin typeface="Cascadia Mono" panose="020B0609020000020004" pitchFamily="49" charset="0"/>
              </a:rPr>
              <a:t>bincontent</a:t>
            </a:r>
            <a:r>
              <a:rPr lang="en-US" sz="1800" i="0" dirty="0">
                <a:solidFill>
                  <a:srgbClr val="008000"/>
                </a:solidFill>
                <a:latin typeface="Cascadia Mono" panose="020B0609020000020004" pitchFamily="49" charset="0"/>
              </a:rPr>
              <a:t> from a txt file and create a </a:t>
            </a:r>
            <a:r>
              <a:rPr lang="en-US" sz="1800" i="0" dirty="0" err="1">
                <a:solidFill>
                  <a:srgbClr val="008000"/>
                </a:solidFill>
                <a:latin typeface="Cascadia Mono" panose="020B0609020000020004" pitchFamily="49" charset="0"/>
              </a:rPr>
              <a:t>histo</a:t>
            </a:r>
            <a:r>
              <a:rPr lang="en-US" sz="1800" i="0" dirty="0">
                <a:solidFill>
                  <a:srgbClr val="008000"/>
                </a:solidFill>
                <a:latin typeface="Cascadia Mono" panose="020B0609020000020004" pitchFamily="49" charset="0"/>
              </a:rPr>
              <a:t> and save it as a new root file.</a:t>
            </a:r>
            <a:endParaRPr lang="en-US" sz="1800" i="0" dirty="0">
              <a:solidFill>
                <a:srgbClr val="000000"/>
              </a:solidFill>
              <a:latin typeface="Cascadia Mono" panose="020B0609020000020004" pitchFamily="49" charset="0"/>
            </a:endParaRPr>
          </a:p>
          <a:p>
            <a:r>
              <a:rPr lang="en-US" sz="1800" i="0" dirty="0">
                <a:solidFill>
                  <a:srgbClr val="000000"/>
                </a:solidFill>
                <a:latin typeface="Cascadia Mono" panose="020B0609020000020004" pitchFamily="49" charset="0"/>
              </a:rPr>
              <a:t>{</a:t>
            </a:r>
            <a:r>
              <a:rPr lang="en-US" sz="1800" i="0" dirty="0">
                <a:solidFill>
                  <a:srgbClr val="008000"/>
                </a:solidFill>
                <a:latin typeface="Cascadia Mono" panose="020B0609020000020004" pitchFamily="49" charset="0"/>
              </a:rPr>
              <a:t>// input bin by bin, not event by event</a:t>
            </a:r>
            <a:endParaRPr lang="en-US" sz="1800" i="0" dirty="0">
              <a:solidFill>
                <a:srgbClr val="000000"/>
              </a:solidFill>
              <a:latin typeface="Cascadia Mono" panose="020B0609020000020004" pitchFamily="49" charset="0"/>
            </a:endParaRPr>
          </a:p>
          <a:p>
            <a:r>
              <a:rPr lang="en-US" sz="1800" i="0" dirty="0">
                <a:solidFill>
                  <a:srgbClr val="0000FF"/>
                </a:solidFill>
                <a:latin typeface="Cascadia Mono" panose="020B0609020000020004" pitchFamily="49" charset="0"/>
              </a:rPr>
              <a:t>int</a:t>
            </a:r>
            <a:r>
              <a:rPr lang="en-US" sz="1800" i="0" dirty="0">
                <a:solidFill>
                  <a:srgbClr val="000000"/>
                </a:solidFill>
                <a:latin typeface="Cascadia Mono" panose="020B0609020000020004" pitchFamily="49" charset="0"/>
              </a:rPr>
              <a:t> </a:t>
            </a:r>
            <a:r>
              <a:rPr lang="en-US" sz="1800" i="0" dirty="0" err="1">
                <a:solidFill>
                  <a:srgbClr val="000080"/>
                </a:solidFill>
                <a:latin typeface="Cascadia Mono" panose="020B0609020000020004" pitchFamily="49" charset="0"/>
              </a:rPr>
              <a:t>ii</a:t>
            </a:r>
            <a:r>
              <a:rPr lang="en-US" sz="1800" i="0" dirty="0" err="1">
                <a:solidFill>
                  <a:srgbClr val="000000"/>
                </a:solidFill>
                <a:latin typeface="Cascadia Mono" panose="020B0609020000020004" pitchFamily="49" charset="0"/>
              </a:rPr>
              <a:t>,</a:t>
            </a:r>
            <a:r>
              <a:rPr lang="en-US" sz="1800" i="0" dirty="0" err="1">
                <a:solidFill>
                  <a:srgbClr val="000080"/>
                </a:solidFill>
                <a:latin typeface="Cascadia Mono" panose="020B0609020000020004" pitchFamily="49" charset="0"/>
              </a:rPr>
              <a:t>jj</a:t>
            </a:r>
            <a:r>
              <a:rPr lang="en-US" sz="1800" i="0" dirty="0">
                <a:solidFill>
                  <a:srgbClr val="000000"/>
                </a:solidFill>
                <a:latin typeface="Cascadia Mono" panose="020B0609020000020004" pitchFamily="49" charset="0"/>
              </a:rPr>
              <a:t>;</a:t>
            </a:r>
          </a:p>
          <a:p>
            <a:r>
              <a:rPr lang="en-US" sz="1800" i="0" dirty="0">
                <a:solidFill>
                  <a:srgbClr val="0000FF"/>
                </a:solidFill>
                <a:latin typeface="Cascadia Mono" panose="020B0609020000020004" pitchFamily="49" charset="0"/>
              </a:rPr>
              <a:t>float</a:t>
            </a:r>
            <a:r>
              <a:rPr lang="en-US" sz="1800" i="0" dirty="0">
                <a:solidFill>
                  <a:srgbClr val="000000"/>
                </a:solidFill>
                <a:latin typeface="Cascadia Mono" panose="020B0609020000020004" pitchFamily="49" charset="0"/>
              </a:rPr>
              <a:t> </a:t>
            </a:r>
            <a:r>
              <a:rPr lang="en-US" sz="1800" i="0" dirty="0">
                <a:solidFill>
                  <a:srgbClr val="000080"/>
                </a:solidFill>
                <a:latin typeface="Cascadia Mono" panose="020B0609020000020004" pitchFamily="49" charset="0"/>
              </a:rPr>
              <a:t>Channel</a:t>
            </a:r>
            <a:r>
              <a:rPr lang="en-US" sz="1800" i="0" dirty="0">
                <a:solidFill>
                  <a:srgbClr val="000000"/>
                </a:solidFill>
                <a:latin typeface="Cascadia Mono" panose="020B0609020000020004" pitchFamily="49" charset="0"/>
              </a:rPr>
              <a:t>[500];</a:t>
            </a:r>
          </a:p>
          <a:p>
            <a:r>
              <a:rPr lang="es-ES" sz="1800" i="0" dirty="0" err="1">
                <a:solidFill>
                  <a:srgbClr val="0000FF"/>
                </a:solidFill>
                <a:latin typeface="Cascadia Mono" panose="020B0609020000020004" pitchFamily="49" charset="0"/>
              </a:rPr>
              <a:t>float</a:t>
            </a:r>
            <a:r>
              <a:rPr lang="es-ES" sz="1800" i="0" dirty="0">
                <a:solidFill>
                  <a:srgbClr val="000000"/>
                </a:solidFill>
                <a:latin typeface="Cascadia Mono" panose="020B0609020000020004" pitchFamily="49" charset="0"/>
              </a:rPr>
              <a:t> </a:t>
            </a:r>
            <a:r>
              <a:rPr lang="es-ES" sz="1800" i="0" dirty="0" err="1">
                <a:solidFill>
                  <a:srgbClr val="000080"/>
                </a:solidFill>
                <a:latin typeface="Cascadia Mono" panose="020B0609020000020004" pitchFamily="49" charset="0"/>
              </a:rPr>
              <a:t>x</a:t>
            </a:r>
            <a:r>
              <a:rPr lang="es-ES" sz="1800" i="0" dirty="0" err="1">
                <a:solidFill>
                  <a:srgbClr val="000000"/>
                </a:solidFill>
                <a:latin typeface="Cascadia Mono" panose="020B0609020000020004" pitchFamily="49" charset="0"/>
              </a:rPr>
              <a:t>,</a:t>
            </a:r>
            <a:r>
              <a:rPr lang="es-ES" sz="1800" i="0" dirty="0" err="1">
                <a:solidFill>
                  <a:srgbClr val="000080"/>
                </a:solidFill>
                <a:latin typeface="Cascadia Mono" panose="020B0609020000020004" pitchFamily="49" charset="0"/>
              </a:rPr>
              <a:t>y</a:t>
            </a:r>
            <a:r>
              <a:rPr lang="es-ES" sz="1800" i="0" dirty="0" err="1">
                <a:solidFill>
                  <a:srgbClr val="000000"/>
                </a:solidFill>
                <a:latin typeface="Cascadia Mono" panose="020B0609020000020004" pitchFamily="49" charset="0"/>
              </a:rPr>
              <a:t>,</a:t>
            </a:r>
            <a:r>
              <a:rPr lang="es-ES" sz="1800" i="0" dirty="0" err="1">
                <a:solidFill>
                  <a:srgbClr val="000080"/>
                </a:solidFill>
                <a:latin typeface="Cascadia Mono" panose="020B0609020000020004" pitchFamily="49" charset="0"/>
              </a:rPr>
              <a:t>xe</a:t>
            </a:r>
            <a:r>
              <a:rPr lang="es-ES" sz="1800" i="0" dirty="0" err="1">
                <a:solidFill>
                  <a:srgbClr val="000000"/>
                </a:solidFill>
                <a:latin typeface="Cascadia Mono" panose="020B0609020000020004" pitchFamily="49" charset="0"/>
              </a:rPr>
              <a:t>,</a:t>
            </a:r>
            <a:r>
              <a:rPr lang="es-ES" sz="1800" i="0" dirty="0" err="1">
                <a:solidFill>
                  <a:srgbClr val="000080"/>
                </a:solidFill>
                <a:latin typeface="Cascadia Mono" panose="020B0609020000020004" pitchFamily="49" charset="0"/>
              </a:rPr>
              <a:t>ye</a:t>
            </a:r>
            <a:r>
              <a:rPr lang="es-ES" sz="1800" i="0" dirty="0">
                <a:solidFill>
                  <a:srgbClr val="000000"/>
                </a:solidFill>
                <a:latin typeface="Cascadia Mono" panose="020B0609020000020004" pitchFamily="49" charset="0"/>
              </a:rPr>
              <a:t>;</a:t>
            </a:r>
          </a:p>
          <a:p>
            <a:r>
              <a:rPr lang="en-US" sz="1800" i="0" dirty="0">
                <a:solidFill>
                  <a:srgbClr val="0000FF"/>
                </a:solidFill>
                <a:latin typeface="Cascadia Mono" panose="020B0609020000020004" pitchFamily="49" charset="0"/>
              </a:rPr>
              <a:t>long</a:t>
            </a:r>
            <a:r>
              <a:rPr lang="en-US" sz="1800" i="0" dirty="0">
                <a:solidFill>
                  <a:srgbClr val="000000"/>
                </a:solidFill>
                <a:latin typeface="Cascadia Mono" panose="020B0609020000020004" pitchFamily="49" charset="0"/>
              </a:rPr>
              <a:t> </a:t>
            </a:r>
            <a:r>
              <a:rPr lang="en-US" sz="1800" i="0" dirty="0">
                <a:solidFill>
                  <a:srgbClr val="000080"/>
                </a:solidFill>
                <a:latin typeface="Cascadia Mono" panose="020B0609020000020004" pitchFamily="49" charset="0"/>
              </a:rPr>
              <a:t>Count</a:t>
            </a:r>
            <a:r>
              <a:rPr lang="en-US" sz="1800" i="0" dirty="0">
                <a:solidFill>
                  <a:srgbClr val="000000"/>
                </a:solidFill>
                <a:latin typeface="Cascadia Mono" panose="020B0609020000020004" pitchFamily="49" charset="0"/>
              </a:rPr>
              <a:t>[500];</a:t>
            </a:r>
          </a:p>
          <a:p>
            <a:r>
              <a:rPr lang="en-US" sz="1800" i="0" dirty="0">
                <a:solidFill>
                  <a:srgbClr val="0000FF"/>
                </a:solidFill>
                <a:latin typeface="Cascadia Mono" panose="020B0609020000020004" pitchFamily="49" charset="0"/>
              </a:rPr>
              <a:t>char</a:t>
            </a:r>
            <a:r>
              <a:rPr lang="en-US" sz="1800" i="0" dirty="0">
                <a:solidFill>
                  <a:srgbClr val="000000"/>
                </a:solidFill>
                <a:latin typeface="Cascadia Mono" panose="020B0609020000020004" pitchFamily="49" charset="0"/>
              </a:rPr>
              <a:t> </a:t>
            </a:r>
            <a:r>
              <a:rPr lang="en-US" sz="1800" i="0" dirty="0" err="1">
                <a:solidFill>
                  <a:srgbClr val="000080"/>
                </a:solidFill>
                <a:latin typeface="Cascadia Mono" panose="020B0609020000020004" pitchFamily="49" charset="0"/>
              </a:rPr>
              <a:t>outrootname</a:t>
            </a:r>
            <a:r>
              <a:rPr lang="en-US" sz="1800" i="0" dirty="0">
                <a:solidFill>
                  <a:srgbClr val="000000"/>
                </a:solidFill>
                <a:latin typeface="Cascadia Mono" panose="020B0609020000020004" pitchFamily="49" charset="0"/>
              </a:rPr>
              <a:t>[200], </a:t>
            </a:r>
            <a:r>
              <a:rPr lang="en-US" sz="1800" i="0" dirty="0" err="1">
                <a:solidFill>
                  <a:srgbClr val="000080"/>
                </a:solidFill>
                <a:latin typeface="Cascadia Mono" panose="020B0609020000020004" pitchFamily="49" charset="0"/>
              </a:rPr>
              <a:t>datname</a:t>
            </a:r>
            <a:r>
              <a:rPr lang="en-US" sz="1800" i="0" dirty="0">
                <a:solidFill>
                  <a:srgbClr val="000000"/>
                </a:solidFill>
                <a:latin typeface="Cascadia Mono" panose="020B0609020000020004" pitchFamily="49" charset="0"/>
              </a:rPr>
              <a:t>[200], </a:t>
            </a:r>
            <a:r>
              <a:rPr lang="en-US" sz="1800" i="0" dirty="0" err="1">
                <a:solidFill>
                  <a:srgbClr val="000080"/>
                </a:solidFill>
                <a:latin typeface="Cascadia Mono" panose="020B0609020000020004" pitchFamily="49" charset="0"/>
              </a:rPr>
              <a:t>tname</a:t>
            </a:r>
            <a:r>
              <a:rPr lang="en-US" sz="1800" i="0" dirty="0">
                <a:solidFill>
                  <a:srgbClr val="000000"/>
                </a:solidFill>
                <a:latin typeface="Cascadia Mono" panose="020B0609020000020004" pitchFamily="49" charset="0"/>
              </a:rPr>
              <a:t>[200];</a:t>
            </a:r>
          </a:p>
          <a:p>
            <a:r>
              <a:rPr lang="en-US" sz="1800" i="0" dirty="0">
                <a:solidFill>
                  <a:srgbClr val="0000FF"/>
                </a:solidFill>
                <a:latin typeface="Cascadia Mono" panose="020B0609020000020004" pitchFamily="49" charset="0"/>
              </a:rPr>
              <a:t>int</a:t>
            </a:r>
            <a:r>
              <a:rPr lang="en-US" sz="1800" i="0" dirty="0">
                <a:solidFill>
                  <a:srgbClr val="000000"/>
                </a:solidFill>
                <a:latin typeface="Cascadia Mono" panose="020B0609020000020004" pitchFamily="49" charset="0"/>
              </a:rPr>
              <a:t> </a:t>
            </a:r>
            <a:r>
              <a:rPr lang="en-US" sz="1800" i="0" dirty="0">
                <a:solidFill>
                  <a:srgbClr val="000080"/>
                </a:solidFill>
                <a:latin typeface="Cascadia Mono" panose="020B0609020000020004" pitchFamily="49" charset="0"/>
              </a:rPr>
              <a:t>Entries</a:t>
            </a:r>
            <a:r>
              <a:rPr lang="en-US" sz="1800" i="0" dirty="0">
                <a:solidFill>
                  <a:srgbClr val="000000"/>
                </a:solidFill>
                <a:latin typeface="Cascadia Mono" panose="020B0609020000020004" pitchFamily="49" charset="0"/>
              </a:rPr>
              <a:t>=300;</a:t>
            </a:r>
            <a:r>
              <a:rPr lang="en-US" sz="1800" i="0" dirty="0">
                <a:solidFill>
                  <a:srgbClr val="008000"/>
                </a:solidFill>
                <a:latin typeface="Cascadia Mono" panose="020B0609020000020004" pitchFamily="49" charset="0"/>
              </a:rPr>
              <a:t>//modify</a:t>
            </a:r>
            <a:endParaRPr lang="en-US" sz="1800" i="0" dirty="0">
              <a:solidFill>
                <a:srgbClr val="000000"/>
              </a:solidFill>
              <a:latin typeface="Cascadia Mono" panose="020B0609020000020004" pitchFamily="49" charset="0"/>
            </a:endParaRPr>
          </a:p>
          <a:p>
            <a:r>
              <a:rPr lang="en-US" sz="1800" i="1" dirty="0" err="1">
                <a:solidFill>
                  <a:srgbClr val="880000"/>
                </a:solidFill>
                <a:latin typeface="Cascadia Mono" panose="020B0609020000020004" pitchFamily="49" charset="0"/>
              </a:rPr>
              <a:t>sprintf</a:t>
            </a:r>
            <a:r>
              <a:rPr lang="en-US" sz="1800" i="0" dirty="0">
                <a:solidFill>
                  <a:srgbClr val="000000"/>
                </a:solidFill>
                <a:latin typeface="Cascadia Mono" panose="020B0609020000020004" pitchFamily="49" charset="0"/>
              </a:rPr>
              <a:t>(</a:t>
            </a:r>
            <a:r>
              <a:rPr lang="en-US" sz="1800" i="0" dirty="0" err="1">
                <a:solidFill>
                  <a:srgbClr val="000080"/>
                </a:solidFill>
                <a:latin typeface="Cascadia Mono" panose="020B0609020000020004" pitchFamily="49" charset="0"/>
              </a:rPr>
              <a:t>tname</a:t>
            </a:r>
            <a:r>
              <a:rPr lang="en-US" sz="1800" i="0" dirty="0">
                <a:solidFill>
                  <a:srgbClr val="000000"/>
                </a:solidFill>
                <a:latin typeface="Cascadia Mono" panose="020B0609020000020004" pitchFamily="49" charset="0"/>
              </a:rPr>
              <a:t>, </a:t>
            </a:r>
            <a:r>
              <a:rPr lang="en-US" sz="1800" i="0" dirty="0">
                <a:solidFill>
                  <a:srgbClr val="A31515"/>
                </a:solidFill>
                <a:latin typeface="Cascadia Mono" panose="020B0609020000020004" pitchFamily="49" charset="0"/>
              </a:rPr>
              <a:t>"%s"</a:t>
            </a:r>
            <a:r>
              <a:rPr lang="en-US" sz="1800" i="0" dirty="0">
                <a:solidFill>
                  <a:srgbClr val="000000"/>
                </a:solidFill>
                <a:latin typeface="Cascadia Mono" panose="020B0609020000020004" pitchFamily="49" charset="0"/>
              </a:rPr>
              <a:t>, </a:t>
            </a:r>
            <a:r>
              <a:rPr lang="en-US" sz="1800" i="0" dirty="0">
                <a:solidFill>
                  <a:srgbClr val="A31515"/>
                </a:solidFill>
                <a:latin typeface="Cascadia Mono" panose="020B0609020000020004" pitchFamily="49" charset="0"/>
              </a:rPr>
              <a:t>"D:/X/out/Alex_Brown_Proton_width"</a:t>
            </a:r>
            <a:r>
              <a:rPr lang="en-US" sz="1800" i="0" dirty="0">
                <a:solidFill>
                  <a:srgbClr val="000000"/>
                </a:solidFill>
                <a:latin typeface="Cascadia Mono" panose="020B0609020000020004" pitchFamily="49" charset="0"/>
              </a:rPr>
              <a:t>);</a:t>
            </a:r>
          </a:p>
          <a:p>
            <a:r>
              <a:rPr lang="nl-NL" sz="1800" i="1" dirty="0">
                <a:solidFill>
                  <a:srgbClr val="880000"/>
                </a:solidFill>
                <a:latin typeface="Cascadia Mono" panose="020B0609020000020004" pitchFamily="49" charset="0"/>
              </a:rPr>
              <a:t>sprintf</a:t>
            </a:r>
            <a:r>
              <a:rPr lang="nl-NL" sz="1800" i="0" dirty="0">
                <a:solidFill>
                  <a:srgbClr val="000000"/>
                </a:solidFill>
                <a:latin typeface="Cascadia Mono" panose="020B0609020000020004" pitchFamily="49" charset="0"/>
              </a:rPr>
              <a:t>(</a:t>
            </a:r>
            <a:r>
              <a:rPr lang="nl-NL" sz="1800" i="0" dirty="0">
                <a:solidFill>
                  <a:srgbClr val="000080"/>
                </a:solidFill>
                <a:latin typeface="Cascadia Mono" panose="020B0609020000020004" pitchFamily="49" charset="0"/>
              </a:rPr>
              <a:t>datname</a:t>
            </a:r>
            <a:r>
              <a:rPr lang="nl-NL" sz="1800" i="0" dirty="0">
                <a:solidFill>
                  <a:srgbClr val="000000"/>
                </a:solidFill>
                <a:latin typeface="Cascadia Mono" panose="020B0609020000020004" pitchFamily="49" charset="0"/>
              </a:rPr>
              <a:t>, </a:t>
            </a:r>
            <a:r>
              <a:rPr lang="nl-NL" sz="1800" i="0" dirty="0">
                <a:solidFill>
                  <a:srgbClr val="A31515"/>
                </a:solidFill>
                <a:latin typeface="Cascadia Mono" panose="020B0609020000020004" pitchFamily="49" charset="0"/>
              </a:rPr>
              <a:t>"%s%s"</a:t>
            </a:r>
            <a:r>
              <a:rPr lang="nl-NL" sz="1800" i="0" dirty="0">
                <a:solidFill>
                  <a:srgbClr val="000000"/>
                </a:solidFill>
                <a:latin typeface="Cascadia Mono" panose="020B0609020000020004" pitchFamily="49" charset="0"/>
              </a:rPr>
              <a:t>, </a:t>
            </a:r>
            <a:r>
              <a:rPr lang="nl-NL" sz="1800" i="0" dirty="0">
                <a:solidFill>
                  <a:srgbClr val="000080"/>
                </a:solidFill>
                <a:latin typeface="Cascadia Mono" panose="020B0609020000020004" pitchFamily="49" charset="0"/>
              </a:rPr>
              <a:t>tname</a:t>
            </a:r>
            <a:r>
              <a:rPr lang="nl-NL" sz="1800" i="0" dirty="0">
                <a:solidFill>
                  <a:srgbClr val="000000"/>
                </a:solidFill>
                <a:latin typeface="Cascadia Mono" panose="020B0609020000020004" pitchFamily="49" charset="0"/>
              </a:rPr>
              <a:t>, </a:t>
            </a:r>
            <a:r>
              <a:rPr lang="nl-NL" sz="1800" i="0" dirty="0">
                <a:solidFill>
                  <a:srgbClr val="A31515"/>
                </a:solidFill>
                <a:latin typeface="Cascadia Mono" panose="020B0609020000020004" pitchFamily="49" charset="0"/>
              </a:rPr>
              <a:t>".dat"</a:t>
            </a:r>
            <a:r>
              <a:rPr lang="nl-NL" sz="1800" i="0" dirty="0">
                <a:solidFill>
                  <a:srgbClr val="000000"/>
                </a:solidFill>
                <a:latin typeface="Cascadia Mono" panose="020B0609020000020004" pitchFamily="49" charset="0"/>
              </a:rPr>
              <a:t>);</a:t>
            </a:r>
          </a:p>
          <a:p>
            <a:r>
              <a:rPr lang="en-US" sz="1800" i="1" dirty="0" err="1">
                <a:solidFill>
                  <a:srgbClr val="880000"/>
                </a:solidFill>
                <a:latin typeface="Cascadia Mono" panose="020B0609020000020004" pitchFamily="49" charset="0"/>
              </a:rPr>
              <a:t>sprintf</a:t>
            </a:r>
            <a:r>
              <a:rPr lang="en-US" sz="1800" i="0" dirty="0">
                <a:solidFill>
                  <a:srgbClr val="000000"/>
                </a:solidFill>
                <a:latin typeface="Cascadia Mono" panose="020B0609020000020004" pitchFamily="49" charset="0"/>
              </a:rPr>
              <a:t>(</a:t>
            </a:r>
            <a:r>
              <a:rPr lang="en-US" sz="1800" i="0" dirty="0" err="1">
                <a:solidFill>
                  <a:srgbClr val="000080"/>
                </a:solidFill>
                <a:latin typeface="Cascadia Mono" panose="020B0609020000020004" pitchFamily="49" charset="0"/>
              </a:rPr>
              <a:t>outrootname</a:t>
            </a:r>
            <a:r>
              <a:rPr lang="en-US" sz="1800" i="0" dirty="0">
                <a:solidFill>
                  <a:srgbClr val="000000"/>
                </a:solidFill>
                <a:latin typeface="Cascadia Mono" panose="020B0609020000020004" pitchFamily="49" charset="0"/>
              </a:rPr>
              <a:t>, </a:t>
            </a:r>
            <a:r>
              <a:rPr lang="en-US" sz="1800" i="0" dirty="0">
                <a:solidFill>
                  <a:srgbClr val="A31515"/>
                </a:solidFill>
                <a:latin typeface="Cascadia Mono" panose="020B0609020000020004" pitchFamily="49" charset="0"/>
              </a:rPr>
              <a:t>"%</a:t>
            </a:r>
            <a:r>
              <a:rPr lang="en-US" sz="1800" i="0" dirty="0" err="1">
                <a:solidFill>
                  <a:srgbClr val="A31515"/>
                </a:solidFill>
                <a:latin typeface="Cascadia Mono" panose="020B0609020000020004" pitchFamily="49" charset="0"/>
              </a:rPr>
              <a:t>s%s</a:t>
            </a:r>
            <a:r>
              <a:rPr lang="en-US" sz="1800" i="0" dirty="0">
                <a:solidFill>
                  <a:srgbClr val="A31515"/>
                </a:solidFill>
                <a:latin typeface="Cascadia Mono" panose="020B0609020000020004" pitchFamily="49" charset="0"/>
              </a:rPr>
              <a:t>"</a:t>
            </a:r>
            <a:r>
              <a:rPr lang="en-US" sz="1800" i="0" dirty="0">
                <a:solidFill>
                  <a:srgbClr val="000000"/>
                </a:solidFill>
                <a:latin typeface="Cascadia Mono" panose="020B0609020000020004" pitchFamily="49" charset="0"/>
              </a:rPr>
              <a:t>, </a:t>
            </a:r>
            <a:r>
              <a:rPr lang="en-US" sz="1800" i="0" dirty="0" err="1">
                <a:solidFill>
                  <a:srgbClr val="000080"/>
                </a:solidFill>
                <a:latin typeface="Cascadia Mono" panose="020B0609020000020004" pitchFamily="49" charset="0"/>
              </a:rPr>
              <a:t>tname</a:t>
            </a:r>
            <a:r>
              <a:rPr lang="en-US" sz="1800" i="0" dirty="0">
                <a:solidFill>
                  <a:srgbClr val="000000"/>
                </a:solidFill>
                <a:latin typeface="Cascadia Mono" panose="020B0609020000020004" pitchFamily="49" charset="0"/>
              </a:rPr>
              <a:t>, </a:t>
            </a:r>
            <a:r>
              <a:rPr lang="en-US" sz="1800" i="0" dirty="0">
                <a:solidFill>
                  <a:srgbClr val="A31515"/>
                </a:solidFill>
                <a:latin typeface="Cascadia Mono" panose="020B0609020000020004" pitchFamily="49" charset="0"/>
              </a:rPr>
              <a:t>".root"</a:t>
            </a:r>
            <a:r>
              <a:rPr lang="en-US" sz="1800" i="0" dirty="0">
                <a:solidFill>
                  <a:srgbClr val="000000"/>
                </a:solidFill>
                <a:latin typeface="Cascadia Mono" panose="020B0609020000020004" pitchFamily="49" charset="0"/>
              </a:rPr>
              <a:t>);</a:t>
            </a:r>
          </a:p>
          <a:p>
            <a:r>
              <a:rPr lang="en-US" sz="1800" i="1" dirty="0" err="1">
                <a:solidFill>
                  <a:srgbClr val="0000FF"/>
                </a:solidFill>
                <a:latin typeface="Cascadia Mono" panose="020B0609020000020004" pitchFamily="49" charset="0"/>
              </a:rPr>
              <a:t>ifstream</a:t>
            </a:r>
            <a:r>
              <a:rPr lang="en-US" sz="1800" i="0" dirty="0">
                <a:solidFill>
                  <a:srgbClr val="000000"/>
                </a:solidFill>
                <a:latin typeface="Cascadia Mono" panose="020B0609020000020004" pitchFamily="49" charset="0"/>
              </a:rPr>
              <a:t> </a:t>
            </a:r>
            <a:r>
              <a:rPr lang="en-US" sz="1800" i="0" dirty="0" err="1">
                <a:solidFill>
                  <a:srgbClr val="000080"/>
                </a:solidFill>
                <a:latin typeface="Cascadia Mono" panose="020B0609020000020004" pitchFamily="49" charset="0"/>
              </a:rPr>
              <a:t>infile</a:t>
            </a:r>
            <a:r>
              <a:rPr lang="en-US" sz="1800" i="0" dirty="0">
                <a:solidFill>
                  <a:srgbClr val="000000"/>
                </a:solidFill>
                <a:latin typeface="Cascadia Mono" panose="020B0609020000020004" pitchFamily="49" charset="0"/>
              </a:rPr>
              <a:t>(</a:t>
            </a:r>
            <a:r>
              <a:rPr lang="en-US" sz="1800" i="0" dirty="0" err="1">
                <a:solidFill>
                  <a:srgbClr val="000080"/>
                </a:solidFill>
                <a:latin typeface="Cascadia Mono" panose="020B0609020000020004" pitchFamily="49" charset="0"/>
              </a:rPr>
              <a:t>datname</a:t>
            </a:r>
            <a:r>
              <a:rPr lang="en-US" sz="1800" i="0" dirty="0" err="1">
                <a:solidFill>
                  <a:srgbClr val="000000"/>
                </a:solidFill>
                <a:latin typeface="Cascadia Mono" panose="020B0609020000020004" pitchFamily="49" charset="0"/>
              </a:rPr>
              <a:t>,</a:t>
            </a:r>
            <a:r>
              <a:rPr lang="en-US" sz="1800" i="1" dirty="0" err="1">
                <a:solidFill>
                  <a:srgbClr val="0000FF"/>
                </a:solidFill>
                <a:latin typeface="Cascadia Mono" panose="020B0609020000020004" pitchFamily="49" charset="0"/>
              </a:rPr>
              <a:t>ios</a:t>
            </a:r>
            <a:r>
              <a:rPr lang="en-US" sz="1800" i="0" dirty="0">
                <a:solidFill>
                  <a:srgbClr val="000000"/>
                </a:solidFill>
                <a:latin typeface="Cascadia Mono" panose="020B0609020000020004" pitchFamily="49" charset="0"/>
              </a:rPr>
              <a:t>::</a:t>
            </a:r>
            <a:r>
              <a:rPr lang="en-US" sz="1800" i="1" dirty="0">
                <a:solidFill>
                  <a:srgbClr val="880000"/>
                </a:solidFill>
                <a:latin typeface="Cascadia Mono" panose="020B0609020000020004" pitchFamily="49" charset="0"/>
              </a:rPr>
              <a:t>in</a:t>
            </a:r>
            <a:r>
              <a:rPr lang="en-US" sz="1800" i="0" dirty="0">
                <a:solidFill>
                  <a:srgbClr val="000000"/>
                </a:solidFill>
                <a:latin typeface="Cascadia Mono" panose="020B0609020000020004" pitchFamily="49" charset="0"/>
              </a:rPr>
              <a:t>);</a:t>
            </a:r>
          </a:p>
          <a:p>
            <a:r>
              <a:rPr lang="en-US" sz="1800" i="0" dirty="0" err="1">
                <a:solidFill>
                  <a:srgbClr val="000000"/>
                </a:solidFill>
                <a:latin typeface="Cascadia Mono" panose="020B0609020000020004" pitchFamily="49" charset="0"/>
              </a:rPr>
              <a:t>TFile</a:t>
            </a:r>
            <a:r>
              <a:rPr lang="en-US" sz="1800" i="0" dirty="0">
                <a:solidFill>
                  <a:srgbClr val="000000"/>
                </a:solidFill>
                <a:latin typeface="Cascadia Mono" panose="020B0609020000020004" pitchFamily="49" charset="0"/>
              </a:rPr>
              <a:t> *</a:t>
            </a:r>
            <a:r>
              <a:rPr lang="en-US" sz="1800" i="0" dirty="0" err="1">
                <a:solidFill>
                  <a:srgbClr val="000080"/>
                </a:solidFill>
                <a:latin typeface="Cascadia Mono" panose="020B0609020000020004" pitchFamily="49" charset="0"/>
              </a:rPr>
              <a:t>fout</a:t>
            </a:r>
            <a:r>
              <a:rPr lang="en-US" sz="1800" i="0" dirty="0">
                <a:solidFill>
                  <a:srgbClr val="000000"/>
                </a:solidFill>
                <a:latin typeface="Cascadia Mono" panose="020B0609020000020004" pitchFamily="49" charset="0"/>
              </a:rPr>
              <a:t> = </a:t>
            </a:r>
            <a:r>
              <a:rPr lang="en-US" sz="1800" i="0" dirty="0">
                <a:solidFill>
                  <a:srgbClr val="0000FF"/>
                </a:solidFill>
                <a:latin typeface="Cascadia Mono" panose="020B0609020000020004" pitchFamily="49" charset="0"/>
              </a:rPr>
              <a:t>new</a:t>
            </a:r>
            <a:r>
              <a:rPr lang="en-US" sz="1800" i="0" dirty="0">
                <a:solidFill>
                  <a:srgbClr val="000000"/>
                </a:solidFill>
                <a:latin typeface="Cascadia Mono" panose="020B0609020000020004" pitchFamily="49" charset="0"/>
              </a:rPr>
              <a:t> </a:t>
            </a:r>
            <a:r>
              <a:rPr lang="en-US" sz="1800" i="0" dirty="0" err="1">
                <a:solidFill>
                  <a:srgbClr val="000000"/>
                </a:solidFill>
                <a:latin typeface="Cascadia Mono" panose="020B0609020000020004" pitchFamily="49" charset="0"/>
              </a:rPr>
              <a:t>TFile</a:t>
            </a:r>
            <a:r>
              <a:rPr lang="en-US" sz="1800" i="0" dirty="0">
                <a:solidFill>
                  <a:srgbClr val="000000"/>
                </a:solidFill>
                <a:latin typeface="Cascadia Mono" panose="020B0609020000020004" pitchFamily="49" charset="0"/>
              </a:rPr>
              <a:t>(</a:t>
            </a:r>
            <a:r>
              <a:rPr lang="en-US" sz="1800" i="0" dirty="0" err="1">
                <a:solidFill>
                  <a:srgbClr val="000080"/>
                </a:solidFill>
                <a:latin typeface="Cascadia Mono" panose="020B0609020000020004" pitchFamily="49" charset="0"/>
              </a:rPr>
              <a:t>outrootname</a:t>
            </a:r>
            <a:r>
              <a:rPr lang="en-US" sz="1800" i="0" dirty="0">
                <a:solidFill>
                  <a:srgbClr val="000000"/>
                </a:solidFill>
                <a:latin typeface="Cascadia Mono" panose="020B0609020000020004" pitchFamily="49" charset="0"/>
              </a:rPr>
              <a:t>,</a:t>
            </a:r>
            <a:r>
              <a:rPr lang="en-US" sz="1800" i="0" dirty="0">
                <a:solidFill>
                  <a:srgbClr val="A31515"/>
                </a:solidFill>
                <a:latin typeface="Cascadia Mono" panose="020B0609020000020004" pitchFamily="49" charset="0"/>
              </a:rPr>
              <a:t>"RECREATE"</a:t>
            </a:r>
            <a:r>
              <a:rPr lang="en-US" sz="1800" i="0" dirty="0">
                <a:solidFill>
                  <a:srgbClr val="000000"/>
                </a:solidFill>
                <a:latin typeface="Cascadia Mono" panose="020B0609020000020004" pitchFamily="49" charset="0"/>
              </a:rPr>
              <a:t>);</a:t>
            </a:r>
            <a:r>
              <a:rPr lang="en-US" sz="1800" i="0" dirty="0">
                <a:solidFill>
                  <a:srgbClr val="008000"/>
                </a:solidFill>
                <a:latin typeface="Cascadia Mono" panose="020B0609020000020004" pitchFamily="49" charset="0"/>
              </a:rPr>
              <a:t>//It's better to define histograms and then define </a:t>
            </a:r>
            <a:r>
              <a:rPr lang="en-US" sz="1800" i="0" dirty="0" err="1">
                <a:solidFill>
                  <a:srgbClr val="008000"/>
                </a:solidFill>
                <a:latin typeface="Cascadia Mono" panose="020B0609020000020004" pitchFamily="49" charset="0"/>
              </a:rPr>
              <a:t>fout</a:t>
            </a:r>
            <a:r>
              <a:rPr lang="en-US" sz="1800" i="0" dirty="0">
                <a:solidFill>
                  <a:srgbClr val="008000"/>
                </a:solidFill>
                <a:latin typeface="Cascadia Mono" panose="020B0609020000020004" pitchFamily="49" charset="0"/>
              </a:rPr>
              <a:t>, in case of draw bugs.</a:t>
            </a:r>
            <a:endParaRPr lang="en-US" sz="1800" i="0" dirty="0">
              <a:solidFill>
                <a:srgbClr val="000000"/>
              </a:solidFill>
              <a:latin typeface="Cascadia Mono" panose="020B0609020000020004" pitchFamily="49" charset="0"/>
            </a:endParaRPr>
          </a:p>
          <a:p>
            <a:r>
              <a:rPr lang="en-US" sz="1800" i="0" dirty="0" err="1">
                <a:solidFill>
                  <a:srgbClr val="000000"/>
                </a:solidFill>
                <a:latin typeface="Cascadia Mono" panose="020B0609020000020004" pitchFamily="49" charset="0"/>
              </a:rPr>
              <a:t>TCanvas</a:t>
            </a:r>
            <a:r>
              <a:rPr lang="en-US" sz="1800" i="0" dirty="0">
                <a:solidFill>
                  <a:srgbClr val="000000"/>
                </a:solidFill>
                <a:latin typeface="Cascadia Mono" panose="020B0609020000020004" pitchFamily="49" charset="0"/>
              </a:rPr>
              <a:t>* </a:t>
            </a:r>
            <a:r>
              <a:rPr lang="en-US" sz="1800" i="0" dirty="0" err="1">
                <a:solidFill>
                  <a:srgbClr val="000080"/>
                </a:solidFill>
                <a:latin typeface="Cascadia Mono" panose="020B0609020000020004" pitchFamily="49" charset="0"/>
              </a:rPr>
              <a:t>canvaspeak</a:t>
            </a:r>
            <a:r>
              <a:rPr lang="en-US" sz="1800" i="0" dirty="0">
                <a:solidFill>
                  <a:srgbClr val="000000"/>
                </a:solidFill>
                <a:latin typeface="Cascadia Mono" panose="020B0609020000020004" pitchFamily="49" charset="0"/>
              </a:rPr>
              <a:t> = </a:t>
            </a:r>
            <a:r>
              <a:rPr lang="en-US" sz="1800" i="0" dirty="0">
                <a:solidFill>
                  <a:srgbClr val="0000FF"/>
                </a:solidFill>
                <a:latin typeface="Cascadia Mono" panose="020B0609020000020004" pitchFamily="49" charset="0"/>
              </a:rPr>
              <a:t>new</a:t>
            </a:r>
            <a:r>
              <a:rPr lang="en-US" sz="1800" i="0" dirty="0">
                <a:solidFill>
                  <a:srgbClr val="000000"/>
                </a:solidFill>
                <a:latin typeface="Cascadia Mono" panose="020B0609020000020004" pitchFamily="49" charset="0"/>
              </a:rPr>
              <a:t> </a:t>
            </a:r>
            <a:r>
              <a:rPr lang="en-US" sz="1800" i="0" dirty="0" err="1">
                <a:solidFill>
                  <a:srgbClr val="000000"/>
                </a:solidFill>
                <a:latin typeface="Cascadia Mono" panose="020B0609020000020004" pitchFamily="49" charset="0"/>
              </a:rPr>
              <a:t>TCanvas</a:t>
            </a:r>
            <a:r>
              <a:rPr lang="en-US" sz="1800" i="0" dirty="0">
                <a:solidFill>
                  <a:srgbClr val="000000"/>
                </a:solidFill>
                <a:latin typeface="Cascadia Mono" panose="020B0609020000020004" pitchFamily="49" charset="0"/>
              </a:rPr>
              <a:t>(</a:t>
            </a:r>
            <a:r>
              <a:rPr lang="en-US" sz="1800" i="0" dirty="0">
                <a:solidFill>
                  <a:srgbClr val="A31515"/>
                </a:solidFill>
                <a:latin typeface="Cascadia Mono" panose="020B0609020000020004" pitchFamily="49" charset="0"/>
              </a:rPr>
              <a:t>"</a:t>
            </a:r>
            <a:r>
              <a:rPr lang="en-US" sz="1800" i="0" dirty="0" err="1">
                <a:solidFill>
                  <a:srgbClr val="A31515"/>
                </a:solidFill>
                <a:latin typeface="Cascadia Mono" panose="020B0609020000020004" pitchFamily="49" charset="0"/>
              </a:rPr>
              <a:t>canvaspeak</a:t>
            </a:r>
            <a:r>
              <a:rPr lang="en-US" sz="1800" i="0" dirty="0">
                <a:solidFill>
                  <a:srgbClr val="A31515"/>
                </a:solidFill>
                <a:latin typeface="Cascadia Mono" panose="020B0609020000020004" pitchFamily="49" charset="0"/>
              </a:rPr>
              <a:t>"</a:t>
            </a:r>
            <a:r>
              <a:rPr lang="en-US" sz="1800" i="0" dirty="0">
                <a:solidFill>
                  <a:srgbClr val="000000"/>
                </a:solidFill>
                <a:latin typeface="Cascadia Mono" panose="020B0609020000020004" pitchFamily="49" charset="0"/>
              </a:rPr>
              <a:t>, </a:t>
            </a:r>
            <a:r>
              <a:rPr lang="en-US" sz="1800" i="0" dirty="0">
                <a:solidFill>
                  <a:srgbClr val="A31515"/>
                </a:solidFill>
                <a:latin typeface="Cascadia Mono" panose="020B0609020000020004" pitchFamily="49" charset="0"/>
              </a:rPr>
              <a:t>"</a:t>
            </a:r>
            <a:r>
              <a:rPr lang="en-US" sz="1800" i="0" dirty="0" err="1">
                <a:solidFill>
                  <a:srgbClr val="A31515"/>
                </a:solidFill>
                <a:latin typeface="Cascadia Mono" panose="020B0609020000020004" pitchFamily="49" charset="0"/>
              </a:rPr>
              <a:t>canvaspeak</a:t>
            </a:r>
            <a:r>
              <a:rPr lang="en-US" sz="1800" i="0" dirty="0">
                <a:solidFill>
                  <a:srgbClr val="A31515"/>
                </a:solidFill>
                <a:latin typeface="Cascadia Mono" panose="020B0609020000020004" pitchFamily="49" charset="0"/>
              </a:rPr>
              <a:t>"</a:t>
            </a:r>
            <a:r>
              <a:rPr lang="en-US" sz="1800" i="0" dirty="0">
                <a:solidFill>
                  <a:srgbClr val="000000"/>
                </a:solidFill>
                <a:latin typeface="Cascadia Mono" panose="020B0609020000020004" pitchFamily="49" charset="0"/>
              </a:rPr>
              <a:t>, 1300, 800);</a:t>
            </a:r>
            <a:r>
              <a:rPr lang="en-US" sz="1800" i="0" dirty="0">
                <a:solidFill>
                  <a:srgbClr val="008000"/>
                </a:solidFill>
                <a:latin typeface="Cascadia Mono" panose="020B0609020000020004" pitchFamily="49" charset="0"/>
              </a:rPr>
              <a:t>//</a:t>
            </a:r>
            <a:endParaRPr lang="en-US" sz="1800" i="0" dirty="0">
              <a:solidFill>
                <a:srgbClr val="000000"/>
              </a:solidFill>
              <a:latin typeface="Cascadia Mono" panose="020B0609020000020004" pitchFamily="49" charset="0"/>
            </a:endParaRPr>
          </a:p>
          <a:p>
            <a:r>
              <a:rPr lang="en-US" sz="1800" i="0" dirty="0" err="1">
                <a:solidFill>
                  <a:srgbClr val="000080"/>
                </a:solidFill>
                <a:latin typeface="Cascadia Mono" panose="020B0609020000020004" pitchFamily="49" charset="0"/>
              </a:rPr>
              <a:t>canvaspeak</a:t>
            </a:r>
            <a:r>
              <a:rPr lang="en-US" sz="1800" i="0" dirty="0">
                <a:solidFill>
                  <a:srgbClr val="000000"/>
                </a:solidFill>
                <a:latin typeface="Cascadia Mono" panose="020B0609020000020004" pitchFamily="49" charset="0"/>
              </a:rPr>
              <a:t>-&gt;cd();</a:t>
            </a:r>
            <a:r>
              <a:rPr lang="en-US" sz="1800" i="0" dirty="0">
                <a:solidFill>
                  <a:srgbClr val="008000"/>
                </a:solidFill>
                <a:latin typeface="Cascadia Mono" panose="020B0609020000020004" pitchFamily="49" charset="0"/>
              </a:rPr>
              <a:t>//</a:t>
            </a:r>
            <a:endParaRPr lang="en-US" sz="1800" i="0" dirty="0">
              <a:solidFill>
                <a:srgbClr val="000000"/>
              </a:solidFill>
              <a:latin typeface="Cascadia Mono" panose="020B0609020000020004" pitchFamily="49" charset="0"/>
            </a:endParaRPr>
          </a:p>
          <a:p>
            <a:r>
              <a:rPr lang="en-US" sz="1800" i="0" dirty="0" err="1">
                <a:solidFill>
                  <a:srgbClr val="000080"/>
                </a:solidFill>
                <a:latin typeface="Cascadia Mono" panose="020B0609020000020004" pitchFamily="49" charset="0"/>
              </a:rPr>
              <a:t>canvaspeak</a:t>
            </a:r>
            <a:r>
              <a:rPr lang="en-US" sz="1800" i="0" dirty="0">
                <a:solidFill>
                  <a:srgbClr val="000000"/>
                </a:solidFill>
                <a:latin typeface="Cascadia Mono" panose="020B0609020000020004" pitchFamily="49" charset="0"/>
              </a:rPr>
              <a:t>-&gt;</a:t>
            </a:r>
            <a:r>
              <a:rPr lang="en-US" sz="1800" i="0" dirty="0" err="1">
                <a:solidFill>
                  <a:srgbClr val="000000"/>
                </a:solidFill>
                <a:latin typeface="Cascadia Mono" panose="020B0609020000020004" pitchFamily="49" charset="0"/>
              </a:rPr>
              <a:t>SetTopMargin</a:t>
            </a:r>
            <a:r>
              <a:rPr lang="en-US" sz="1800" i="0" dirty="0">
                <a:solidFill>
                  <a:srgbClr val="000000"/>
                </a:solidFill>
                <a:latin typeface="Cascadia Mono" panose="020B0609020000020004" pitchFamily="49" charset="0"/>
              </a:rPr>
              <a:t>(0.029);</a:t>
            </a:r>
          </a:p>
          <a:p>
            <a:r>
              <a:rPr lang="en-US" sz="1800" i="0" dirty="0" err="1">
                <a:solidFill>
                  <a:srgbClr val="000080"/>
                </a:solidFill>
                <a:latin typeface="Cascadia Mono" panose="020B0609020000020004" pitchFamily="49" charset="0"/>
              </a:rPr>
              <a:t>canvaspeak</a:t>
            </a:r>
            <a:r>
              <a:rPr lang="en-US" sz="1800" i="0" dirty="0">
                <a:solidFill>
                  <a:srgbClr val="000000"/>
                </a:solidFill>
                <a:latin typeface="Cascadia Mono" panose="020B0609020000020004" pitchFamily="49" charset="0"/>
              </a:rPr>
              <a:t>-&gt;</a:t>
            </a:r>
            <a:r>
              <a:rPr lang="en-US" sz="1800" i="0" dirty="0" err="1">
                <a:solidFill>
                  <a:srgbClr val="000000"/>
                </a:solidFill>
                <a:latin typeface="Cascadia Mono" panose="020B0609020000020004" pitchFamily="49" charset="0"/>
              </a:rPr>
              <a:t>SetRightMargin</a:t>
            </a:r>
            <a:r>
              <a:rPr lang="en-US" sz="1800" i="0" dirty="0">
                <a:solidFill>
                  <a:srgbClr val="000000"/>
                </a:solidFill>
                <a:latin typeface="Cascadia Mono" panose="020B0609020000020004" pitchFamily="49" charset="0"/>
              </a:rPr>
              <a:t>(0.04);</a:t>
            </a:r>
          </a:p>
          <a:p>
            <a:r>
              <a:rPr lang="en-US" sz="1800" i="0" dirty="0" err="1">
                <a:solidFill>
                  <a:srgbClr val="000080"/>
                </a:solidFill>
                <a:latin typeface="Cascadia Mono" panose="020B0609020000020004" pitchFamily="49" charset="0"/>
              </a:rPr>
              <a:t>canvaspeak</a:t>
            </a:r>
            <a:r>
              <a:rPr lang="en-US" sz="1800" i="0" dirty="0">
                <a:solidFill>
                  <a:srgbClr val="000000"/>
                </a:solidFill>
                <a:latin typeface="Cascadia Mono" panose="020B0609020000020004" pitchFamily="49" charset="0"/>
              </a:rPr>
              <a:t>-&gt;</a:t>
            </a:r>
            <a:r>
              <a:rPr lang="en-US" sz="1800" i="0" dirty="0" err="1">
                <a:solidFill>
                  <a:srgbClr val="000000"/>
                </a:solidFill>
                <a:latin typeface="Cascadia Mono" panose="020B0609020000020004" pitchFamily="49" charset="0"/>
              </a:rPr>
              <a:t>SetLeftMargin</a:t>
            </a:r>
            <a:r>
              <a:rPr lang="en-US" sz="1800" i="0" dirty="0">
                <a:solidFill>
                  <a:srgbClr val="000000"/>
                </a:solidFill>
                <a:latin typeface="Cascadia Mono" panose="020B0609020000020004" pitchFamily="49" charset="0"/>
              </a:rPr>
              <a:t>(0.11);</a:t>
            </a:r>
          </a:p>
          <a:p>
            <a:r>
              <a:rPr lang="en-US" sz="1800" i="0" dirty="0" err="1">
                <a:solidFill>
                  <a:srgbClr val="000080"/>
                </a:solidFill>
                <a:latin typeface="Cascadia Mono" panose="020B0609020000020004" pitchFamily="49" charset="0"/>
              </a:rPr>
              <a:t>canvaspeak</a:t>
            </a:r>
            <a:r>
              <a:rPr lang="en-US" sz="1800" i="0" dirty="0">
                <a:solidFill>
                  <a:srgbClr val="000000"/>
                </a:solidFill>
                <a:latin typeface="Cascadia Mono" panose="020B0609020000020004" pitchFamily="49" charset="0"/>
              </a:rPr>
              <a:t>-&gt;</a:t>
            </a:r>
            <a:r>
              <a:rPr lang="en-US" sz="1800" i="0" dirty="0" err="1">
                <a:solidFill>
                  <a:srgbClr val="000000"/>
                </a:solidFill>
                <a:latin typeface="Cascadia Mono" panose="020B0609020000020004" pitchFamily="49" charset="0"/>
              </a:rPr>
              <a:t>SetBottomMargin</a:t>
            </a:r>
            <a:r>
              <a:rPr lang="en-US" sz="1800" i="0" dirty="0">
                <a:solidFill>
                  <a:srgbClr val="000000"/>
                </a:solidFill>
                <a:latin typeface="Cascadia Mono" panose="020B0609020000020004" pitchFamily="49" charset="0"/>
              </a:rPr>
              <a:t>(0.15);</a:t>
            </a:r>
          </a:p>
          <a:p>
            <a:r>
              <a:rPr lang="en-US" sz="1800" i="0" dirty="0" err="1">
                <a:solidFill>
                  <a:srgbClr val="000080"/>
                </a:solidFill>
                <a:latin typeface="Cascadia Mono" panose="020B0609020000020004" pitchFamily="49" charset="0"/>
              </a:rPr>
              <a:t>canvaspeak</a:t>
            </a:r>
            <a:r>
              <a:rPr lang="en-US" sz="1800" i="0" dirty="0">
                <a:solidFill>
                  <a:srgbClr val="000000"/>
                </a:solidFill>
                <a:latin typeface="Cascadia Mono" panose="020B0609020000020004" pitchFamily="49" charset="0"/>
              </a:rPr>
              <a:t>-&gt;</a:t>
            </a:r>
            <a:r>
              <a:rPr lang="en-US" sz="1800" i="0" dirty="0" err="1">
                <a:solidFill>
                  <a:srgbClr val="000000"/>
                </a:solidFill>
                <a:latin typeface="Cascadia Mono" panose="020B0609020000020004" pitchFamily="49" charset="0"/>
              </a:rPr>
              <a:t>SetFrameLineWidth</a:t>
            </a:r>
            <a:r>
              <a:rPr lang="en-US" sz="1800" i="0" dirty="0">
                <a:solidFill>
                  <a:srgbClr val="000000"/>
                </a:solidFill>
                <a:latin typeface="Cascadia Mono" panose="020B0609020000020004" pitchFamily="49" charset="0"/>
              </a:rPr>
              <a:t>(3);</a:t>
            </a:r>
          </a:p>
          <a:p>
            <a:r>
              <a:rPr lang="en-US" sz="1800" i="0" dirty="0">
                <a:solidFill>
                  <a:srgbClr val="000000"/>
                </a:solidFill>
                <a:latin typeface="Cascadia Mono" panose="020B0609020000020004" pitchFamily="49" charset="0"/>
              </a:rPr>
              <a:t>TH1F *</a:t>
            </a:r>
            <a:r>
              <a:rPr lang="en-US" sz="1800" i="0" dirty="0">
                <a:solidFill>
                  <a:srgbClr val="000080"/>
                </a:solidFill>
                <a:latin typeface="Cascadia Mono" panose="020B0609020000020004" pitchFamily="49" charset="0"/>
              </a:rPr>
              <a:t>h1</a:t>
            </a:r>
            <a:r>
              <a:rPr lang="en-US" sz="1800" i="0" dirty="0">
                <a:solidFill>
                  <a:srgbClr val="000000"/>
                </a:solidFill>
                <a:latin typeface="Cascadia Mono" panose="020B0609020000020004" pitchFamily="49" charset="0"/>
              </a:rPr>
              <a:t> = </a:t>
            </a:r>
            <a:r>
              <a:rPr lang="en-US" sz="1800" i="0" dirty="0">
                <a:solidFill>
                  <a:srgbClr val="0000FF"/>
                </a:solidFill>
                <a:latin typeface="Cascadia Mono" panose="020B0609020000020004" pitchFamily="49" charset="0"/>
              </a:rPr>
              <a:t>new</a:t>
            </a:r>
            <a:r>
              <a:rPr lang="en-US" sz="1800" i="0" dirty="0">
                <a:solidFill>
                  <a:srgbClr val="000000"/>
                </a:solidFill>
                <a:latin typeface="Cascadia Mono" panose="020B0609020000020004" pitchFamily="49" charset="0"/>
              </a:rPr>
              <a:t> TH1F(</a:t>
            </a:r>
            <a:r>
              <a:rPr lang="en-US" sz="1800" i="0" dirty="0">
                <a:solidFill>
                  <a:srgbClr val="A31515"/>
                </a:solidFill>
                <a:latin typeface="Cascadia Mono" panose="020B0609020000020004" pitchFamily="49" charset="0"/>
              </a:rPr>
              <a:t>"h1"</a:t>
            </a:r>
            <a:r>
              <a:rPr lang="en-US" sz="1800" i="0" dirty="0">
                <a:solidFill>
                  <a:srgbClr val="000000"/>
                </a:solidFill>
                <a:latin typeface="Cascadia Mono" panose="020B0609020000020004" pitchFamily="49" charset="0"/>
              </a:rPr>
              <a:t>,</a:t>
            </a:r>
            <a:r>
              <a:rPr lang="en-US" sz="1800" i="0" dirty="0">
                <a:solidFill>
                  <a:srgbClr val="A31515"/>
                </a:solidFill>
                <a:latin typeface="Cascadia Mono" panose="020B0609020000020004" pitchFamily="49" charset="0"/>
              </a:rPr>
              <a:t>"h1"</a:t>
            </a:r>
            <a:r>
              <a:rPr lang="en-US" sz="1800" i="0" dirty="0">
                <a:solidFill>
                  <a:srgbClr val="000000"/>
                </a:solidFill>
                <a:latin typeface="Cascadia Mono" panose="020B0609020000020004" pitchFamily="49" charset="0"/>
              </a:rPr>
              <a:t>,80,-4,4);</a:t>
            </a:r>
            <a:r>
              <a:rPr lang="en-US" sz="1800" i="0" dirty="0">
                <a:solidFill>
                  <a:srgbClr val="008000"/>
                </a:solidFill>
                <a:latin typeface="Cascadia Mono" panose="020B0609020000020004" pitchFamily="49" charset="0"/>
              </a:rPr>
              <a:t>//create a histogram</a:t>
            </a:r>
            <a:endParaRPr lang="en-US" sz="1800" i="0" dirty="0">
              <a:solidFill>
                <a:srgbClr val="000000"/>
              </a:solidFill>
              <a:latin typeface="Cascadia Mono" panose="020B0609020000020004" pitchFamily="49" charset="0"/>
            </a:endParaRPr>
          </a:p>
          <a:p>
            <a:r>
              <a:rPr lang="en-US" sz="1800" i="1" dirty="0">
                <a:solidFill>
                  <a:srgbClr val="0000FF"/>
                </a:solidFill>
                <a:latin typeface="Cascadia Mono" panose="020B0609020000020004" pitchFamily="49" charset="0"/>
              </a:rPr>
              <a:t>string</a:t>
            </a:r>
            <a:r>
              <a:rPr lang="en-US" sz="1800" i="0" dirty="0">
                <a:solidFill>
                  <a:srgbClr val="000000"/>
                </a:solidFill>
                <a:latin typeface="Cascadia Mono" panose="020B0609020000020004" pitchFamily="49" charset="0"/>
              </a:rPr>
              <a:t> </a:t>
            </a:r>
            <a:r>
              <a:rPr lang="en-US" sz="1800" i="0" dirty="0">
                <a:solidFill>
                  <a:srgbClr val="000080"/>
                </a:solidFill>
                <a:latin typeface="Cascadia Mono" panose="020B0609020000020004" pitchFamily="49" charset="0"/>
              </a:rPr>
              <a:t>line</a:t>
            </a:r>
            <a:r>
              <a:rPr lang="en-US" sz="1800" i="0" dirty="0">
                <a:solidFill>
                  <a:srgbClr val="000000"/>
                </a:solidFill>
                <a:latin typeface="Cascadia Mono" panose="020B0609020000020004" pitchFamily="49" charset="0"/>
              </a:rPr>
              <a:t>;</a:t>
            </a:r>
          </a:p>
          <a:p>
            <a:r>
              <a:rPr lang="en-US" sz="1800" i="0" dirty="0">
                <a:solidFill>
                  <a:srgbClr val="0000FF"/>
                </a:solidFill>
                <a:latin typeface="Cascadia Mono" panose="020B0609020000020004" pitchFamily="49" charset="0"/>
              </a:rPr>
              <a:t>while</a:t>
            </a:r>
            <a:r>
              <a:rPr lang="en-US" sz="1800" i="0" dirty="0">
                <a:solidFill>
                  <a:srgbClr val="000000"/>
                </a:solidFill>
                <a:latin typeface="Cascadia Mono" panose="020B0609020000020004" pitchFamily="49" charset="0"/>
              </a:rPr>
              <a:t> ( </a:t>
            </a:r>
            <a:r>
              <a:rPr lang="en-US" sz="1800" i="1" dirty="0" err="1">
                <a:solidFill>
                  <a:srgbClr val="880000"/>
                </a:solidFill>
                <a:latin typeface="Cascadia Mono" panose="020B0609020000020004" pitchFamily="49" charset="0"/>
              </a:rPr>
              <a:t>getline</a:t>
            </a:r>
            <a:r>
              <a:rPr lang="en-US" sz="1800" i="0" dirty="0">
                <a:solidFill>
                  <a:srgbClr val="000000"/>
                </a:solidFill>
                <a:latin typeface="Cascadia Mono" panose="020B0609020000020004" pitchFamily="49" charset="0"/>
              </a:rPr>
              <a:t>(</a:t>
            </a:r>
            <a:r>
              <a:rPr lang="en-US" sz="1800" i="0" dirty="0" err="1">
                <a:solidFill>
                  <a:srgbClr val="000080"/>
                </a:solidFill>
                <a:latin typeface="Cascadia Mono" panose="020B0609020000020004" pitchFamily="49" charset="0"/>
              </a:rPr>
              <a:t>infile</a:t>
            </a:r>
            <a:r>
              <a:rPr lang="en-US" sz="1800" i="0" dirty="0">
                <a:solidFill>
                  <a:srgbClr val="000000"/>
                </a:solidFill>
                <a:latin typeface="Cascadia Mono" panose="020B0609020000020004" pitchFamily="49" charset="0"/>
              </a:rPr>
              <a:t>, </a:t>
            </a:r>
            <a:r>
              <a:rPr lang="en-US" sz="1800" i="0" dirty="0">
                <a:solidFill>
                  <a:srgbClr val="000080"/>
                </a:solidFill>
                <a:latin typeface="Cascadia Mono" panose="020B0609020000020004" pitchFamily="49" charset="0"/>
              </a:rPr>
              <a:t>line</a:t>
            </a:r>
            <a:r>
              <a:rPr lang="en-US" sz="1800" i="0" dirty="0">
                <a:solidFill>
                  <a:srgbClr val="000000"/>
                </a:solidFill>
                <a:latin typeface="Cascadia Mono" panose="020B0609020000020004" pitchFamily="49" charset="0"/>
              </a:rPr>
              <a:t>) )</a:t>
            </a:r>
          </a:p>
          <a:p>
            <a:r>
              <a:rPr lang="en-US" sz="1800" i="0" dirty="0">
                <a:solidFill>
                  <a:srgbClr val="000000"/>
                </a:solidFill>
                <a:latin typeface="Cascadia Mono" panose="020B0609020000020004" pitchFamily="49" charset="0"/>
              </a:rPr>
              <a:t>{</a:t>
            </a:r>
          </a:p>
          <a:p>
            <a:r>
              <a:rPr lang="en-US" sz="1800" i="1" dirty="0" err="1">
                <a:solidFill>
                  <a:srgbClr val="0000FF"/>
                </a:solidFill>
                <a:latin typeface="Cascadia Mono" panose="020B0609020000020004" pitchFamily="49" charset="0"/>
              </a:rPr>
              <a:t>stringstream</a:t>
            </a:r>
            <a:r>
              <a:rPr lang="en-US" sz="1800" i="0" dirty="0">
                <a:solidFill>
                  <a:srgbClr val="000000"/>
                </a:solidFill>
                <a:latin typeface="Cascadia Mono" panose="020B0609020000020004" pitchFamily="49" charset="0"/>
              </a:rPr>
              <a:t>(</a:t>
            </a:r>
            <a:r>
              <a:rPr lang="en-US" sz="1800" i="0" dirty="0">
                <a:solidFill>
                  <a:srgbClr val="000080"/>
                </a:solidFill>
                <a:latin typeface="Cascadia Mono" panose="020B0609020000020004" pitchFamily="49" charset="0"/>
              </a:rPr>
              <a:t>line</a:t>
            </a:r>
            <a:r>
              <a:rPr lang="en-US" sz="1800" i="0" dirty="0">
                <a:solidFill>
                  <a:srgbClr val="000000"/>
                </a:solidFill>
                <a:latin typeface="Cascadia Mono" panose="020B0609020000020004" pitchFamily="49" charset="0"/>
              </a:rPr>
              <a:t>) &gt;&gt; </a:t>
            </a:r>
            <a:r>
              <a:rPr lang="en-US" sz="1800" i="0" dirty="0">
                <a:solidFill>
                  <a:srgbClr val="000080"/>
                </a:solidFill>
                <a:latin typeface="Cascadia Mono" panose="020B0609020000020004" pitchFamily="49" charset="0"/>
              </a:rPr>
              <a:t>x</a:t>
            </a:r>
            <a:r>
              <a:rPr lang="en-US" sz="1800" i="0" dirty="0">
                <a:solidFill>
                  <a:srgbClr val="000000"/>
                </a:solidFill>
                <a:latin typeface="Cascadia Mono" panose="020B0609020000020004" pitchFamily="49" charset="0"/>
              </a:rPr>
              <a:t>;</a:t>
            </a:r>
          </a:p>
          <a:p>
            <a:r>
              <a:rPr lang="en-US" sz="1800" i="0" dirty="0">
                <a:solidFill>
                  <a:srgbClr val="000080"/>
                </a:solidFill>
                <a:latin typeface="Cascadia Mono" panose="020B0609020000020004" pitchFamily="49" charset="0"/>
              </a:rPr>
              <a:t>h1</a:t>
            </a:r>
            <a:r>
              <a:rPr lang="en-US" sz="1800" i="0" dirty="0">
                <a:solidFill>
                  <a:srgbClr val="000000"/>
                </a:solidFill>
                <a:latin typeface="Cascadia Mono" panose="020B0609020000020004" pitchFamily="49" charset="0"/>
              </a:rPr>
              <a:t>-&gt;</a:t>
            </a:r>
            <a:r>
              <a:rPr lang="en-US" sz="1800" i="1" dirty="0">
                <a:solidFill>
                  <a:srgbClr val="2F4F4F"/>
                </a:solidFill>
                <a:latin typeface="Cascadia Mono" panose="020B0609020000020004" pitchFamily="49" charset="0"/>
              </a:rPr>
              <a:t>Fill</a:t>
            </a:r>
            <a:r>
              <a:rPr lang="en-US" sz="1800" i="0" dirty="0">
                <a:solidFill>
                  <a:srgbClr val="000000"/>
                </a:solidFill>
                <a:latin typeface="Cascadia Mono" panose="020B0609020000020004" pitchFamily="49" charset="0"/>
              </a:rPr>
              <a:t>(</a:t>
            </a:r>
            <a:r>
              <a:rPr lang="en-US" sz="1800" i="1" dirty="0">
                <a:solidFill>
                  <a:srgbClr val="880000"/>
                </a:solidFill>
                <a:latin typeface="Cascadia Mono" panose="020B0609020000020004" pitchFamily="49" charset="0"/>
              </a:rPr>
              <a:t>log10</a:t>
            </a:r>
            <a:r>
              <a:rPr lang="en-US" sz="1800" i="0" dirty="0">
                <a:solidFill>
                  <a:srgbClr val="000000"/>
                </a:solidFill>
                <a:latin typeface="Cascadia Mono" panose="020B0609020000020004" pitchFamily="49" charset="0"/>
              </a:rPr>
              <a:t>(</a:t>
            </a:r>
            <a:r>
              <a:rPr lang="en-US" sz="1800" i="0" dirty="0">
                <a:solidFill>
                  <a:srgbClr val="000080"/>
                </a:solidFill>
                <a:latin typeface="Cascadia Mono" panose="020B0609020000020004" pitchFamily="49" charset="0"/>
              </a:rPr>
              <a:t>x</a:t>
            </a:r>
            <a:r>
              <a:rPr lang="en-US" sz="1800" i="0" dirty="0">
                <a:solidFill>
                  <a:srgbClr val="000000"/>
                </a:solidFill>
                <a:latin typeface="Cascadia Mono" panose="020B0609020000020004" pitchFamily="49" charset="0"/>
              </a:rPr>
              <a:t>));</a:t>
            </a:r>
          </a:p>
          <a:p>
            <a:r>
              <a:rPr lang="en-US" sz="1800" i="0" dirty="0">
                <a:solidFill>
                  <a:srgbClr val="008000"/>
                </a:solidFill>
                <a:latin typeface="Cascadia Mono" panose="020B0609020000020004" pitchFamily="49" charset="0"/>
              </a:rPr>
              <a:t>//</a:t>
            </a:r>
            <a:r>
              <a:rPr lang="en-US" sz="1800" i="0" dirty="0" err="1">
                <a:solidFill>
                  <a:srgbClr val="008000"/>
                </a:solidFill>
                <a:latin typeface="Cascadia Mono" panose="020B0609020000020004" pitchFamily="49" charset="0"/>
              </a:rPr>
              <a:t>cout</a:t>
            </a:r>
            <a:r>
              <a:rPr lang="en-US" sz="1800" i="0" dirty="0">
                <a:solidFill>
                  <a:srgbClr val="008000"/>
                </a:solidFill>
                <a:latin typeface="Cascadia Mono" panose="020B0609020000020004" pitchFamily="49" charset="0"/>
              </a:rPr>
              <a:t> &lt;&lt;x&lt;&lt;</a:t>
            </a:r>
            <a:r>
              <a:rPr lang="en-US" sz="1800" i="0" dirty="0" err="1">
                <a:solidFill>
                  <a:srgbClr val="008000"/>
                </a:solidFill>
                <a:latin typeface="Cascadia Mono" panose="020B0609020000020004" pitchFamily="49" charset="0"/>
              </a:rPr>
              <a:t>endl</a:t>
            </a:r>
            <a:r>
              <a:rPr lang="en-US" sz="1800" i="0" dirty="0">
                <a:solidFill>
                  <a:srgbClr val="008000"/>
                </a:solidFill>
                <a:latin typeface="Cascadia Mono" panose="020B0609020000020004" pitchFamily="49" charset="0"/>
              </a:rPr>
              <a:t>;</a:t>
            </a:r>
            <a:endParaRPr lang="en-US" sz="1800" i="0" dirty="0">
              <a:solidFill>
                <a:srgbClr val="000000"/>
              </a:solidFill>
              <a:latin typeface="Cascadia Mono" panose="020B0609020000020004" pitchFamily="49" charset="0"/>
            </a:endParaRPr>
          </a:p>
          <a:p>
            <a:r>
              <a:rPr lang="en-US" sz="1800" i="0" dirty="0">
                <a:solidFill>
                  <a:srgbClr val="000000"/>
                </a:solidFill>
                <a:latin typeface="Cascadia Mono" panose="020B0609020000020004" pitchFamily="49" charset="0"/>
              </a:rPr>
              <a:t>}</a:t>
            </a:r>
          </a:p>
          <a:p>
            <a:r>
              <a:rPr lang="en-US" sz="1800" i="0" dirty="0">
                <a:solidFill>
                  <a:srgbClr val="000080"/>
                </a:solidFill>
                <a:latin typeface="Cascadia Mono" panose="020B0609020000020004" pitchFamily="49" charset="0"/>
              </a:rPr>
              <a:t>h1</a:t>
            </a:r>
            <a:r>
              <a:rPr lang="en-US" sz="1800" i="0" dirty="0">
                <a:solidFill>
                  <a:srgbClr val="000000"/>
                </a:solidFill>
                <a:latin typeface="Cascadia Mono" panose="020B0609020000020004" pitchFamily="49" charset="0"/>
              </a:rPr>
              <a:t>-&gt;</a:t>
            </a:r>
            <a:r>
              <a:rPr lang="en-US" sz="1800" i="1" dirty="0">
                <a:solidFill>
                  <a:srgbClr val="880000"/>
                </a:solidFill>
                <a:latin typeface="Cascadia Mono" panose="020B0609020000020004" pitchFamily="49" charset="0"/>
              </a:rPr>
              <a:t>Draw</a:t>
            </a:r>
            <a:r>
              <a:rPr lang="en-US" sz="1800" i="0" dirty="0">
                <a:solidFill>
                  <a:srgbClr val="000000"/>
                </a:solidFill>
                <a:latin typeface="Cascadia Mono" panose="020B0609020000020004" pitchFamily="49" charset="0"/>
              </a:rPr>
              <a:t>(</a:t>
            </a:r>
            <a:r>
              <a:rPr lang="en-US" sz="1800" i="0" dirty="0">
                <a:solidFill>
                  <a:srgbClr val="A31515"/>
                </a:solidFill>
                <a:latin typeface="Cascadia Mono" panose="020B0609020000020004" pitchFamily="49" charset="0"/>
              </a:rPr>
              <a:t>"e"</a:t>
            </a:r>
            <a:r>
              <a:rPr lang="en-US" sz="1800" i="0" dirty="0">
                <a:solidFill>
                  <a:srgbClr val="000000"/>
                </a:solidFill>
                <a:latin typeface="Cascadia Mono" panose="020B0609020000020004" pitchFamily="49" charset="0"/>
              </a:rPr>
              <a:t>);</a:t>
            </a:r>
          </a:p>
          <a:p>
            <a:r>
              <a:rPr lang="en-US" sz="1800" i="0" dirty="0">
                <a:solidFill>
                  <a:srgbClr val="000080"/>
                </a:solidFill>
                <a:latin typeface="Cascadia Mono" panose="020B0609020000020004" pitchFamily="49" charset="0"/>
              </a:rPr>
              <a:t>h1</a:t>
            </a:r>
            <a:r>
              <a:rPr lang="en-US" sz="1800" i="0" dirty="0">
                <a:solidFill>
                  <a:srgbClr val="000000"/>
                </a:solidFill>
                <a:latin typeface="Cascadia Mono" panose="020B0609020000020004" pitchFamily="49" charset="0"/>
              </a:rPr>
              <a:t>-&gt;</a:t>
            </a:r>
            <a:r>
              <a:rPr lang="en-US" sz="1800" i="0" dirty="0" err="1">
                <a:solidFill>
                  <a:srgbClr val="000000"/>
                </a:solidFill>
                <a:latin typeface="Cascadia Mono" panose="020B0609020000020004" pitchFamily="49" charset="0"/>
              </a:rPr>
              <a:t>GetXaxis</a:t>
            </a:r>
            <a:r>
              <a:rPr lang="en-US" sz="1800" i="0" dirty="0">
                <a:solidFill>
                  <a:srgbClr val="000000"/>
                </a:solidFill>
                <a:latin typeface="Cascadia Mono" panose="020B0609020000020004" pitchFamily="49" charset="0"/>
              </a:rPr>
              <a:t>()-&gt;</a:t>
            </a:r>
            <a:r>
              <a:rPr lang="en-US" sz="1800" i="0" dirty="0" err="1">
                <a:solidFill>
                  <a:srgbClr val="000000"/>
                </a:solidFill>
                <a:latin typeface="Cascadia Mono" panose="020B0609020000020004" pitchFamily="49" charset="0"/>
              </a:rPr>
              <a:t>SetTitle</a:t>
            </a:r>
            <a:r>
              <a:rPr lang="en-US" sz="1800" i="0" dirty="0">
                <a:solidFill>
                  <a:srgbClr val="000000"/>
                </a:solidFill>
                <a:latin typeface="Cascadia Mono" panose="020B0609020000020004" pitchFamily="49" charset="0"/>
              </a:rPr>
              <a:t>(</a:t>
            </a:r>
            <a:r>
              <a:rPr lang="en-US" sz="1800" i="0" dirty="0">
                <a:solidFill>
                  <a:srgbClr val="A31515"/>
                </a:solidFill>
                <a:latin typeface="Cascadia Mono" panose="020B0609020000020004" pitchFamily="49" charset="0"/>
              </a:rPr>
              <a:t>"Log #Gamma_p Ratio of Brown/Rauscher"</a:t>
            </a:r>
            <a:r>
              <a:rPr lang="en-US" sz="1800" i="0" dirty="0">
                <a:solidFill>
                  <a:srgbClr val="000000"/>
                </a:solidFill>
                <a:latin typeface="Cascadia Mono" panose="020B0609020000020004" pitchFamily="49" charset="0"/>
              </a:rPr>
              <a:t>);</a:t>
            </a:r>
          </a:p>
          <a:p>
            <a:r>
              <a:rPr lang="en-US" sz="1800" i="0" dirty="0">
                <a:solidFill>
                  <a:srgbClr val="000080"/>
                </a:solidFill>
                <a:latin typeface="Cascadia Mono" panose="020B0609020000020004" pitchFamily="49" charset="0"/>
              </a:rPr>
              <a:t>h1</a:t>
            </a:r>
            <a:r>
              <a:rPr lang="en-US" sz="1800" i="0" dirty="0">
                <a:solidFill>
                  <a:srgbClr val="000000"/>
                </a:solidFill>
                <a:latin typeface="Cascadia Mono" panose="020B0609020000020004" pitchFamily="49" charset="0"/>
              </a:rPr>
              <a:t>-&gt;</a:t>
            </a:r>
            <a:r>
              <a:rPr lang="en-US" sz="1800" i="0" dirty="0" err="1">
                <a:solidFill>
                  <a:srgbClr val="000000"/>
                </a:solidFill>
                <a:latin typeface="Cascadia Mono" panose="020B0609020000020004" pitchFamily="49" charset="0"/>
              </a:rPr>
              <a:t>GetYaxis</a:t>
            </a:r>
            <a:r>
              <a:rPr lang="en-US" sz="1800" i="0" dirty="0">
                <a:solidFill>
                  <a:srgbClr val="000000"/>
                </a:solidFill>
                <a:latin typeface="Cascadia Mono" panose="020B0609020000020004" pitchFamily="49" charset="0"/>
              </a:rPr>
              <a:t>()-&gt;</a:t>
            </a:r>
            <a:r>
              <a:rPr lang="en-US" sz="1800" i="0" dirty="0" err="1">
                <a:solidFill>
                  <a:srgbClr val="000000"/>
                </a:solidFill>
                <a:latin typeface="Cascadia Mono" panose="020B0609020000020004" pitchFamily="49" charset="0"/>
              </a:rPr>
              <a:t>SetTitle</a:t>
            </a:r>
            <a:r>
              <a:rPr lang="en-US" sz="1800" i="0" dirty="0">
                <a:solidFill>
                  <a:srgbClr val="000000"/>
                </a:solidFill>
                <a:latin typeface="Cascadia Mono" panose="020B0609020000020004" pitchFamily="49" charset="0"/>
              </a:rPr>
              <a:t>(</a:t>
            </a:r>
            <a:r>
              <a:rPr lang="en-US" sz="1800" i="0" dirty="0">
                <a:solidFill>
                  <a:srgbClr val="A31515"/>
                </a:solidFill>
                <a:latin typeface="Cascadia Mono" panose="020B0609020000020004" pitchFamily="49" charset="0"/>
              </a:rPr>
              <a:t>"Counts"</a:t>
            </a:r>
            <a:r>
              <a:rPr lang="en-US" sz="1800" i="0" dirty="0">
                <a:solidFill>
                  <a:srgbClr val="000000"/>
                </a:solidFill>
                <a:latin typeface="Cascadia Mono" panose="020B0609020000020004" pitchFamily="49" charset="0"/>
              </a:rPr>
              <a:t>);</a:t>
            </a:r>
          </a:p>
          <a:p>
            <a:r>
              <a:rPr lang="en-US" sz="1800" i="0" dirty="0">
                <a:solidFill>
                  <a:srgbClr val="000080"/>
                </a:solidFill>
                <a:latin typeface="Cascadia Mono" panose="020B0609020000020004" pitchFamily="49" charset="0"/>
              </a:rPr>
              <a:t>h1</a:t>
            </a:r>
            <a:r>
              <a:rPr lang="en-US" sz="1800" i="0" dirty="0">
                <a:solidFill>
                  <a:srgbClr val="000000"/>
                </a:solidFill>
                <a:latin typeface="Cascadia Mono" panose="020B0609020000020004" pitchFamily="49" charset="0"/>
              </a:rPr>
              <a:t>-&gt;</a:t>
            </a:r>
            <a:r>
              <a:rPr lang="en-US" sz="1800" i="0" dirty="0" err="1">
                <a:solidFill>
                  <a:srgbClr val="000000"/>
                </a:solidFill>
                <a:latin typeface="Cascadia Mono" panose="020B0609020000020004" pitchFamily="49" charset="0"/>
              </a:rPr>
              <a:t>SetLineWidth</a:t>
            </a:r>
            <a:r>
              <a:rPr lang="en-US" sz="1800" i="0" dirty="0">
                <a:solidFill>
                  <a:srgbClr val="000000"/>
                </a:solidFill>
                <a:latin typeface="Cascadia Mono" panose="020B0609020000020004" pitchFamily="49" charset="0"/>
              </a:rPr>
              <a:t>(3);</a:t>
            </a:r>
          </a:p>
          <a:p>
            <a:r>
              <a:rPr lang="en-US" sz="1800" i="0" dirty="0">
                <a:solidFill>
                  <a:srgbClr val="000080"/>
                </a:solidFill>
                <a:latin typeface="Cascadia Mono" panose="020B0609020000020004" pitchFamily="49" charset="0"/>
              </a:rPr>
              <a:t>h1</a:t>
            </a:r>
            <a:r>
              <a:rPr lang="en-US" sz="1800" i="0" dirty="0">
                <a:solidFill>
                  <a:srgbClr val="000000"/>
                </a:solidFill>
                <a:latin typeface="Cascadia Mono" panose="020B0609020000020004" pitchFamily="49" charset="0"/>
              </a:rPr>
              <a:t>-&gt;</a:t>
            </a:r>
            <a:r>
              <a:rPr lang="en-US" sz="1800" i="0" dirty="0" err="1">
                <a:solidFill>
                  <a:srgbClr val="000000"/>
                </a:solidFill>
                <a:latin typeface="Cascadia Mono" panose="020B0609020000020004" pitchFamily="49" charset="0"/>
              </a:rPr>
              <a:t>SetLineColor</a:t>
            </a:r>
            <a:r>
              <a:rPr lang="en-US" sz="1800" i="0" dirty="0">
                <a:solidFill>
                  <a:srgbClr val="000000"/>
                </a:solidFill>
                <a:latin typeface="Cascadia Mono" panose="020B0609020000020004" pitchFamily="49" charset="0"/>
              </a:rPr>
              <a:t>(1);</a:t>
            </a:r>
          </a:p>
          <a:p>
            <a:r>
              <a:rPr lang="en-US" sz="1800" i="0" dirty="0">
                <a:solidFill>
                  <a:srgbClr val="008000"/>
                </a:solidFill>
                <a:latin typeface="Cascadia Mono" panose="020B0609020000020004" pitchFamily="49" charset="0"/>
              </a:rPr>
              <a:t>//h1-&gt;</a:t>
            </a:r>
            <a:r>
              <a:rPr lang="en-US" sz="1800" i="0" dirty="0" err="1">
                <a:solidFill>
                  <a:srgbClr val="008000"/>
                </a:solidFill>
                <a:latin typeface="Cascadia Mono" panose="020B0609020000020004" pitchFamily="49" charset="0"/>
              </a:rPr>
              <a:t>SetStats</a:t>
            </a:r>
            <a:r>
              <a:rPr lang="en-US" sz="1800" i="0" dirty="0">
                <a:solidFill>
                  <a:srgbClr val="008000"/>
                </a:solidFill>
                <a:latin typeface="Cascadia Mono" panose="020B0609020000020004" pitchFamily="49" charset="0"/>
              </a:rPr>
              <a:t>(0);</a:t>
            </a:r>
            <a:endParaRPr lang="en-US" sz="1800" i="0" dirty="0">
              <a:solidFill>
                <a:srgbClr val="000000"/>
              </a:solidFill>
              <a:latin typeface="Cascadia Mono" panose="020B0609020000020004" pitchFamily="49" charset="0"/>
            </a:endParaRPr>
          </a:p>
          <a:p>
            <a:r>
              <a:rPr lang="en-US" sz="1800" i="0" dirty="0">
                <a:solidFill>
                  <a:srgbClr val="000080"/>
                </a:solidFill>
                <a:latin typeface="Cascadia Mono" panose="020B0609020000020004" pitchFamily="49" charset="0"/>
              </a:rPr>
              <a:t>h1</a:t>
            </a:r>
            <a:r>
              <a:rPr lang="en-US" sz="1800" i="0" dirty="0">
                <a:solidFill>
                  <a:srgbClr val="000000"/>
                </a:solidFill>
                <a:latin typeface="Cascadia Mono" panose="020B0609020000020004" pitchFamily="49" charset="0"/>
              </a:rPr>
              <a:t>-&gt;</a:t>
            </a:r>
            <a:r>
              <a:rPr lang="en-US" sz="1800" i="0" dirty="0" err="1">
                <a:solidFill>
                  <a:srgbClr val="000000"/>
                </a:solidFill>
                <a:latin typeface="Cascadia Mono" panose="020B0609020000020004" pitchFamily="49" charset="0"/>
              </a:rPr>
              <a:t>SetBinErrorOption</a:t>
            </a:r>
            <a:r>
              <a:rPr lang="en-US" sz="1800" i="0" dirty="0">
                <a:solidFill>
                  <a:srgbClr val="000000"/>
                </a:solidFill>
                <a:latin typeface="Cascadia Mono" panose="020B0609020000020004" pitchFamily="49" charset="0"/>
              </a:rPr>
              <a:t>(TH1::</a:t>
            </a:r>
            <a:r>
              <a:rPr lang="en-US" sz="1800" i="0" dirty="0" err="1">
                <a:solidFill>
                  <a:srgbClr val="000000"/>
                </a:solidFill>
                <a:latin typeface="Cascadia Mono" panose="020B0609020000020004" pitchFamily="49" charset="0"/>
              </a:rPr>
              <a:t>kPoisson</a:t>
            </a:r>
            <a:r>
              <a:rPr lang="en-US" sz="1800" i="0" dirty="0">
                <a:solidFill>
                  <a:srgbClr val="000000"/>
                </a:solidFill>
                <a:latin typeface="Cascadia Mono" panose="020B0609020000020004" pitchFamily="49" charset="0"/>
              </a:rPr>
              <a:t>);</a:t>
            </a:r>
          </a:p>
          <a:p>
            <a:r>
              <a:rPr lang="en-US" sz="1800" i="0" dirty="0">
                <a:solidFill>
                  <a:srgbClr val="000080"/>
                </a:solidFill>
                <a:latin typeface="Cascadia Mono" panose="020B0609020000020004" pitchFamily="49" charset="0"/>
              </a:rPr>
              <a:t>h1</a:t>
            </a:r>
            <a:r>
              <a:rPr lang="en-US" sz="1800" i="0" dirty="0">
                <a:solidFill>
                  <a:srgbClr val="000000"/>
                </a:solidFill>
                <a:latin typeface="Cascadia Mono" panose="020B0609020000020004" pitchFamily="49" charset="0"/>
              </a:rPr>
              <a:t>-&gt;</a:t>
            </a:r>
            <a:r>
              <a:rPr lang="en-US" sz="1800" i="0" dirty="0" err="1">
                <a:solidFill>
                  <a:srgbClr val="000000"/>
                </a:solidFill>
                <a:latin typeface="Cascadia Mono" panose="020B0609020000020004" pitchFamily="49" charset="0"/>
              </a:rPr>
              <a:t>SetTitle</a:t>
            </a:r>
            <a:r>
              <a:rPr lang="en-US" sz="1800" i="0" dirty="0">
                <a:solidFill>
                  <a:srgbClr val="000000"/>
                </a:solidFill>
                <a:latin typeface="Cascadia Mono" panose="020B0609020000020004" pitchFamily="49" charset="0"/>
              </a:rPr>
              <a:t>(</a:t>
            </a:r>
            <a:r>
              <a:rPr lang="en-US" sz="1800" i="0" dirty="0">
                <a:solidFill>
                  <a:srgbClr val="A31515"/>
                </a:solidFill>
                <a:latin typeface="Cascadia Mono" panose="020B0609020000020004" pitchFamily="49" charset="0"/>
              </a:rPr>
              <a:t>""</a:t>
            </a:r>
            <a:r>
              <a:rPr lang="en-US" sz="1800" i="0" dirty="0">
                <a:solidFill>
                  <a:srgbClr val="000000"/>
                </a:solidFill>
                <a:latin typeface="Cascadia Mono" panose="020B0609020000020004" pitchFamily="49" charset="0"/>
              </a:rPr>
              <a:t>);</a:t>
            </a:r>
          </a:p>
          <a:p>
            <a:r>
              <a:rPr lang="en-US" sz="1800" i="0" dirty="0">
                <a:solidFill>
                  <a:srgbClr val="000080"/>
                </a:solidFill>
                <a:latin typeface="Cascadia Mono" panose="020B0609020000020004" pitchFamily="49" charset="0"/>
              </a:rPr>
              <a:t>h1</a:t>
            </a:r>
            <a:r>
              <a:rPr lang="en-US" sz="1800" i="0" dirty="0">
                <a:solidFill>
                  <a:srgbClr val="000000"/>
                </a:solidFill>
                <a:latin typeface="Cascadia Mono" panose="020B0609020000020004" pitchFamily="49" charset="0"/>
              </a:rPr>
              <a:t>-&gt;</a:t>
            </a:r>
            <a:r>
              <a:rPr lang="en-US" sz="1800" i="0" dirty="0" err="1">
                <a:solidFill>
                  <a:srgbClr val="000000"/>
                </a:solidFill>
                <a:latin typeface="Cascadia Mono" panose="020B0609020000020004" pitchFamily="49" charset="0"/>
              </a:rPr>
              <a:t>GetXaxis</a:t>
            </a:r>
            <a:r>
              <a:rPr lang="en-US" sz="1800" i="0" dirty="0">
                <a:solidFill>
                  <a:srgbClr val="000000"/>
                </a:solidFill>
                <a:latin typeface="Cascadia Mono" panose="020B0609020000020004" pitchFamily="49" charset="0"/>
              </a:rPr>
              <a:t>()-&gt;</a:t>
            </a:r>
            <a:r>
              <a:rPr lang="en-US" sz="1800" i="0" dirty="0" err="1">
                <a:solidFill>
                  <a:srgbClr val="000000"/>
                </a:solidFill>
                <a:latin typeface="Cascadia Mono" panose="020B0609020000020004" pitchFamily="49" charset="0"/>
              </a:rPr>
              <a:t>CenterTitle</a:t>
            </a:r>
            <a:r>
              <a:rPr lang="en-US" sz="1800" i="0" dirty="0">
                <a:solidFill>
                  <a:srgbClr val="000000"/>
                </a:solidFill>
                <a:latin typeface="Cascadia Mono" panose="020B0609020000020004" pitchFamily="49" charset="0"/>
              </a:rPr>
              <a:t>();</a:t>
            </a:r>
          </a:p>
          <a:p>
            <a:r>
              <a:rPr lang="en-US" sz="1800" i="0" dirty="0">
                <a:solidFill>
                  <a:srgbClr val="000080"/>
                </a:solidFill>
                <a:latin typeface="Cascadia Mono" panose="020B0609020000020004" pitchFamily="49" charset="0"/>
              </a:rPr>
              <a:t>h1</a:t>
            </a:r>
            <a:r>
              <a:rPr lang="en-US" sz="1800" i="0" dirty="0">
                <a:solidFill>
                  <a:srgbClr val="000000"/>
                </a:solidFill>
                <a:latin typeface="Cascadia Mono" panose="020B0609020000020004" pitchFamily="49" charset="0"/>
              </a:rPr>
              <a:t>-&gt;</a:t>
            </a:r>
            <a:r>
              <a:rPr lang="en-US" sz="1800" i="0" dirty="0" err="1">
                <a:solidFill>
                  <a:srgbClr val="000000"/>
                </a:solidFill>
                <a:latin typeface="Cascadia Mono" panose="020B0609020000020004" pitchFamily="49" charset="0"/>
              </a:rPr>
              <a:t>GetYaxis</a:t>
            </a:r>
            <a:r>
              <a:rPr lang="en-US" sz="1800" i="0" dirty="0">
                <a:solidFill>
                  <a:srgbClr val="000000"/>
                </a:solidFill>
                <a:latin typeface="Cascadia Mono" panose="020B0609020000020004" pitchFamily="49" charset="0"/>
              </a:rPr>
              <a:t>()-&gt;</a:t>
            </a:r>
            <a:r>
              <a:rPr lang="en-US" sz="1800" i="0" dirty="0" err="1">
                <a:solidFill>
                  <a:srgbClr val="000000"/>
                </a:solidFill>
                <a:latin typeface="Cascadia Mono" panose="020B0609020000020004" pitchFamily="49" charset="0"/>
              </a:rPr>
              <a:t>CenterTitle</a:t>
            </a:r>
            <a:r>
              <a:rPr lang="en-US" sz="1800" i="0" dirty="0">
                <a:solidFill>
                  <a:srgbClr val="000000"/>
                </a:solidFill>
                <a:latin typeface="Cascadia Mono" panose="020B0609020000020004" pitchFamily="49" charset="0"/>
              </a:rPr>
              <a:t>();</a:t>
            </a:r>
          </a:p>
          <a:p>
            <a:r>
              <a:rPr lang="en-US" sz="1800" i="0" dirty="0">
                <a:solidFill>
                  <a:srgbClr val="000080"/>
                </a:solidFill>
                <a:latin typeface="Cascadia Mono" panose="020B0609020000020004" pitchFamily="49" charset="0"/>
              </a:rPr>
              <a:t>h1</a:t>
            </a:r>
            <a:r>
              <a:rPr lang="en-US" sz="1800" i="0" dirty="0">
                <a:solidFill>
                  <a:srgbClr val="000000"/>
                </a:solidFill>
                <a:latin typeface="Cascadia Mono" panose="020B0609020000020004" pitchFamily="49" charset="0"/>
              </a:rPr>
              <a:t>-&gt;</a:t>
            </a:r>
            <a:r>
              <a:rPr lang="en-US" sz="1800" i="0" dirty="0" err="1">
                <a:solidFill>
                  <a:srgbClr val="000000"/>
                </a:solidFill>
                <a:latin typeface="Cascadia Mono" panose="020B0609020000020004" pitchFamily="49" charset="0"/>
              </a:rPr>
              <a:t>GetXaxis</a:t>
            </a:r>
            <a:r>
              <a:rPr lang="en-US" sz="1800" i="0" dirty="0">
                <a:solidFill>
                  <a:srgbClr val="000000"/>
                </a:solidFill>
                <a:latin typeface="Cascadia Mono" panose="020B0609020000020004" pitchFamily="49" charset="0"/>
              </a:rPr>
              <a:t>()-&gt;</a:t>
            </a:r>
            <a:r>
              <a:rPr lang="en-US" sz="1800" i="0" dirty="0" err="1">
                <a:solidFill>
                  <a:srgbClr val="000000"/>
                </a:solidFill>
                <a:latin typeface="Cascadia Mono" panose="020B0609020000020004" pitchFamily="49" charset="0"/>
              </a:rPr>
              <a:t>SetLabelFont</a:t>
            </a:r>
            <a:r>
              <a:rPr lang="en-US" sz="1800" i="0" dirty="0">
                <a:solidFill>
                  <a:srgbClr val="000000"/>
                </a:solidFill>
                <a:latin typeface="Cascadia Mono" panose="020B0609020000020004" pitchFamily="49" charset="0"/>
              </a:rPr>
              <a:t>(132);</a:t>
            </a:r>
          </a:p>
          <a:p>
            <a:r>
              <a:rPr lang="en-US" sz="1800" i="0" dirty="0">
                <a:solidFill>
                  <a:srgbClr val="000080"/>
                </a:solidFill>
                <a:latin typeface="Cascadia Mono" panose="020B0609020000020004" pitchFamily="49" charset="0"/>
              </a:rPr>
              <a:t>h1</a:t>
            </a:r>
            <a:r>
              <a:rPr lang="en-US" sz="1800" i="0" dirty="0">
                <a:solidFill>
                  <a:srgbClr val="000000"/>
                </a:solidFill>
                <a:latin typeface="Cascadia Mono" panose="020B0609020000020004" pitchFamily="49" charset="0"/>
              </a:rPr>
              <a:t>-&gt;</a:t>
            </a:r>
            <a:r>
              <a:rPr lang="en-US" sz="1800" i="0" dirty="0" err="1">
                <a:solidFill>
                  <a:srgbClr val="000000"/>
                </a:solidFill>
                <a:latin typeface="Cascadia Mono" panose="020B0609020000020004" pitchFamily="49" charset="0"/>
              </a:rPr>
              <a:t>GetYaxis</a:t>
            </a:r>
            <a:r>
              <a:rPr lang="en-US" sz="1800" i="0" dirty="0">
                <a:solidFill>
                  <a:srgbClr val="000000"/>
                </a:solidFill>
                <a:latin typeface="Cascadia Mono" panose="020B0609020000020004" pitchFamily="49" charset="0"/>
              </a:rPr>
              <a:t>()-&gt;</a:t>
            </a:r>
            <a:r>
              <a:rPr lang="en-US" sz="1800" i="0" dirty="0" err="1">
                <a:solidFill>
                  <a:srgbClr val="000000"/>
                </a:solidFill>
                <a:latin typeface="Cascadia Mono" panose="020B0609020000020004" pitchFamily="49" charset="0"/>
              </a:rPr>
              <a:t>SetLabelFont</a:t>
            </a:r>
            <a:r>
              <a:rPr lang="en-US" sz="1800" i="0" dirty="0">
                <a:solidFill>
                  <a:srgbClr val="000000"/>
                </a:solidFill>
                <a:latin typeface="Cascadia Mono" panose="020B0609020000020004" pitchFamily="49" charset="0"/>
              </a:rPr>
              <a:t>(132);</a:t>
            </a:r>
          </a:p>
          <a:p>
            <a:r>
              <a:rPr lang="en-US" sz="1800" i="0" dirty="0">
                <a:solidFill>
                  <a:srgbClr val="000080"/>
                </a:solidFill>
                <a:latin typeface="Cascadia Mono" panose="020B0609020000020004" pitchFamily="49" charset="0"/>
              </a:rPr>
              <a:t>h1</a:t>
            </a:r>
            <a:r>
              <a:rPr lang="en-US" sz="1800" i="0" dirty="0">
                <a:solidFill>
                  <a:srgbClr val="000000"/>
                </a:solidFill>
                <a:latin typeface="Cascadia Mono" panose="020B0609020000020004" pitchFamily="49" charset="0"/>
              </a:rPr>
              <a:t>-&gt;</a:t>
            </a:r>
            <a:r>
              <a:rPr lang="en-US" sz="1800" i="0" dirty="0" err="1">
                <a:solidFill>
                  <a:srgbClr val="000000"/>
                </a:solidFill>
                <a:latin typeface="Cascadia Mono" panose="020B0609020000020004" pitchFamily="49" charset="0"/>
              </a:rPr>
              <a:t>GetXaxis</a:t>
            </a:r>
            <a:r>
              <a:rPr lang="en-US" sz="1800" i="0" dirty="0">
                <a:solidFill>
                  <a:srgbClr val="000000"/>
                </a:solidFill>
                <a:latin typeface="Cascadia Mono" panose="020B0609020000020004" pitchFamily="49" charset="0"/>
              </a:rPr>
              <a:t>()-&gt;</a:t>
            </a:r>
            <a:r>
              <a:rPr lang="en-US" sz="1800" i="0" dirty="0" err="1">
                <a:solidFill>
                  <a:srgbClr val="000000"/>
                </a:solidFill>
                <a:latin typeface="Cascadia Mono" panose="020B0609020000020004" pitchFamily="49" charset="0"/>
              </a:rPr>
              <a:t>SetLabelSize</a:t>
            </a:r>
            <a:r>
              <a:rPr lang="en-US" sz="1800" i="0" dirty="0">
                <a:solidFill>
                  <a:srgbClr val="000000"/>
                </a:solidFill>
                <a:latin typeface="Cascadia Mono" panose="020B0609020000020004" pitchFamily="49" charset="0"/>
              </a:rPr>
              <a:t>(0.06);</a:t>
            </a:r>
          </a:p>
          <a:p>
            <a:r>
              <a:rPr lang="en-US" sz="1800" i="0" dirty="0">
                <a:solidFill>
                  <a:srgbClr val="000080"/>
                </a:solidFill>
                <a:latin typeface="Cascadia Mono" panose="020B0609020000020004" pitchFamily="49" charset="0"/>
              </a:rPr>
              <a:t>h1</a:t>
            </a:r>
            <a:r>
              <a:rPr lang="en-US" sz="1800" i="0" dirty="0">
                <a:solidFill>
                  <a:srgbClr val="000000"/>
                </a:solidFill>
                <a:latin typeface="Cascadia Mono" panose="020B0609020000020004" pitchFamily="49" charset="0"/>
              </a:rPr>
              <a:t>-&gt;</a:t>
            </a:r>
            <a:r>
              <a:rPr lang="en-US" sz="1800" i="0" dirty="0" err="1">
                <a:solidFill>
                  <a:srgbClr val="000000"/>
                </a:solidFill>
                <a:latin typeface="Cascadia Mono" panose="020B0609020000020004" pitchFamily="49" charset="0"/>
              </a:rPr>
              <a:t>GetYaxis</a:t>
            </a:r>
            <a:r>
              <a:rPr lang="en-US" sz="1800" i="0" dirty="0">
                <a:solidFill>
                  <a:srgbClr val="000000"/>
                </a:solidFill>
                <a:latin typeface="Cascadia Mono" panose="020B0609020000020004" pitchFamily="49" charset="0"/>
              </a:rPr>
              <a:t>()-&gt;</a:t>
            </a:r>
            <a:r>
              <a:rPr lang="en-US" sz="1800" i="0" dirty="0" err="1">
                <a:solidFill>
                  <a:srgbClr val="000000"/>
                </a:solidFill>
                <a:latin typeface="Cascadia Mono" panose="020B0609020000020004" pitchFamily="49" charset="0"/>
              </a:rPr>
              <a:t>SetLabelSize</a:t>
            </a:r>
            <a:r>
              <a:rPr lang="en-US" sz="1800" i="0" dirty="0">
                <a:solidFill>
                  <a:srgbClr val="000000"/>
                </a:solidFill>
                <a:latin typeface="Cascadia Mono" panose="020B0609020000020004" pitchFamily="49" charset="0"/>
              </a:rPr>
              <a:t>(0.06);</a:t>
            </a:r>
          </a:p>
          <a:p>
            <a:r>
              <a:rPr lang="en-US" sz="1800" i="0" dirty="0">
                <a:solidFill>
                  <a:srgbClr val="000080"/>
                </a:solidFill>
                <a:latin typeface="Cascadia Mono" panose="020B0609020000020004" pitchFamily="49" charset="0"/>
              </a:rPr>
              <a:t>h1</a:t>
            </a:r>
            <a:r>
              <a:rPr lang="en-US" sz="1800" i="0" dirty="0">
                <a:solidFill>
                  <a:srgbClr val="000000"/>
                </a:solidFill>
                <a:latin typeface="Cascadia Mono" panose="020B0609020000020004" pitchFamily="49" charset="0"/>
              </a:rPr>
              <a:t>-&gt;</a:t>
            </a:r>
            <a:r>
              <a:rPr lang="en-US" sz="1800" i="0" dirty="0" err="1">
                <a:solidFill>
                  <a:srgbClr val="000000"/>
                </a:solidFill>
                <a:latin typeface="Cascadia Mono" panose="020B0609020000020004" pitchFamily="49" charset="0"/>
              </a:rPr>
              <a:t>GetXaxis</a:t>
            </a:r>
            <a:r>
              <a:rPr lang="en-US" sz="1800" i="0" dirty="0">
                <a:solidFill>
                  <a:srgbClr val="000000"/>
                </a:solidFill>
                <a:latin typeface="Cascadia Mono" panose="020B0609020000020004" pitchFamily="49" charset="0"/>
              </a:rPr>
              <a:t>()-&gt;</a:t>
            </a:r>
            <a:r>
              <a:rPr lang="en-US" sz="1800" i="0" dirty="0" err="1">
                <a:solidFill>
                  <a:srgbClr val="000000"/>
                </a:solidFill>
                <a:latin typeface="Cascadia Mono" panose="020B0609020000020004" pitchFamily="49" charset="0"/>
              </a:rPr>
              <a:t>SetTitleFont</a:t>
            </a:r>
            <a:r>
              <a:rPr lang="en-US" sz="1800" i="0" dirty="0">
                <a:solidFill>
                  <a:srgbClr val="000000"/>
                </a:solidFill>
                <a:latin typeface="Cascadia Mono" panose="020B0609020000020004" pitchFamily="49" charset="0"/>
              </a:rPr>
              <a:t>(132);</a:t>
            </a:r>
          </a:p>
          <a:p>
            <a:r>
              <a:rPr lang="en-US" sz="1800" i="0" dirty="0">
                <a:solidFill>
                  <a:srgbClr val="000080"/>
                </a:solidFill>
                <a:latin typeface="Cascadia Mono" panose="020B0609020000020004" pitchFamily="49" charset="0"/>
              </a:rPr>
              <a:t>h1</a:t>
            </a:r>
            <a:r>
              <a:rPr lang="en-US" sz="1800" i="0" dirty="0">
                <a:solidFill>
                  <a:srgbClr val="000000"/>
                </a:solidFill>
                <a:latin typeface="Cascadia Mono" panose="020B0609020000020004" pitchFamily="49" charset="0"/>
              </a:rPr>
              <a:t>-&gt;</a:t>
            </a:r>
            <a:r>
              <a:rPr lang="en-US" sz="1800" i="0" dirty="0" err="1">
                <a:solidFill>
                  <a:srgbClr val="000000"/>
                </a:solidFill>
                <a:latin typeface="Cascadia Mono" panose="020B0609020000020004" pitchFamily="49" charset="0"/>
              </a:rPr>
              <a:t>GetYaxis</a:t>
            </a:r>
            <a:r>
              <a:rPr lang="en-US" sz="1800" i="0" dirty="0">
                <a:solidFill>
                  <a:srgbClr val="000000"/>
                </a:solidFill>
                <a:latin typeface="Cascadia Mono" panose="020B0609020000020004" pitchFamily="49" charset="0"/>
              </a:rPr>
              <a:t>()-&gt;</a:t>
            </a:r>
            <a:r>
              <a:rPr lang="en-US" sz="1800" i="0" dirty="0" err="1">
                <a:solidFill>
                  <a:srgbClr val="000000"/>
                </a:solidFill>
                <a:latin typeface="Cascadia Mono" panose="020B0609020000020004" pitchFamily="49" charset="0"/>
              </a:rPr>
              <a:t>SetTitleFont</a:t>
            </a:r>
            <a:r>
              <a:rPr lang="en-US" sz="1800" i="0" dirty="0">
                <a:solidFill>
                  <a:srgbClr val="000000"/>
                </a:solidFill>
                <a:latin typeface="Cascadia Mono" panose="020B0609020000020004" pitchFamily="49" charset="0"/>
              </a:rPr>
              <a:t>(132);</a:t>
            </a:r>
          </a:p>
          <a:p>
            <a:r>
              <a:rPr lang="en-US" sz="1800" i="0" dirty="0">
                <a:solidFill>
                  <a:srgbClr val="000080"/>
                </a:solidFill>
                <a:latin typeface="Cascadia Mono" panose="020B0609020000020004" pitchFamily="49" charset="0"/>
              </a:rPr>
              <a:t>h1</a:t>
            </a:r>
            <a:r>
              <a:rPr lang="en-US" sz="1800" i="0" dirty="0">
                <a:solidFill>
                  <a:srgbClr val="000000"/>
                </a:solidFill>
                <a:latin typeface="Cascadia Mono" panose="020B0609020000020004" pitchFamily="49" charset="0"/>
              </a:rPr>
              <a:t>-&gt;</a:t>
            </a:r>
            <a:r>
              <a:rPr lang="en-US" sz="1800" i="0" dirty="0" err="1">
                <a:solidFill>
                  <a:srgbClr val="000000"/>
                </a:solidFill>
                <a:latin typeface="Cascadia Mono" panose="020B0609020000020004" pitchFamily="49" charset="0"/>
              </a:rPr>
              <a:t>GetXaxis</a:t>
            </a:r>
            <a:r>
              <a:rPr lang="en-US" sz="1800" i="0" dirty="0">
                <a:solidFill>
                  <a:srgbClr val="000000"/>
                </a:solidFill>
                <a:latin typeface="Cascadia Mono" panose="020B0609020000020004" pitchFamily="49" charset="0"/>
              </a:rPr>
              <a:t>()-&gt;</a:t>
            </a:r>
            <a:r>
              <a:rPr lang="en-US" sz="1800" i="0" dirty="0" err="1">
                <a:solidFill>
                  <a:srgbClr val="000000"/>
                </a:solidFill>
                <a:latin typeface="Cascadia Mono" panose="020B0609020000020004" pitchFamily="49" charset="0"/>
              </a:rPr>
              <a:t>SetTitleOffset</a:t>
            </a:r>
            <a:r>
              <a:rPr lang="en-US" sz="1800" i="0" dirty="0">
                <a:solidFill>
                  <a:srgbClr val="000000"/>
                </a:solidFill>
                <a:latin typeface="Cascadia Mono" panose="020B0609020000020004" pitchFamily="49" charset="0"/>
              </a:rPr>
              <a:t>(1.0);</a:t>
            </a:r>
          </a:p>
          <a:p>
            <a:r>
              <a:rPr lang="en-US" sz="1800" i="0" dirty="0">
                <a:solidFill>
                  <a:srgbClr val="000080"/>
                </a:solidFill>
                <a:latin typeface="Cascadia Mono" panose="020B0609020000020004" pitchFamily="49" charset="0"/>
              </a:rPr>
              <a:t>h1</a:t>
            </a:r>
            <a:r>
              <a:rPr lang="en-US" sz="1800" i="0" dirty="0">
                <a:solidFill>
                  <a:srgbClr val="000000"/>
                </a:solidFill>
                <a:latin typeface="Cascadia Mono" panose="020B0609020000020004" pitchFamily="49" charset="0"/>
              </a:rPr>
              <a:t>-&gt;</a:t>
            </a:r>
            <a:r>
              <a:rPr lang="en-US" sz="1800" i="0" dirty="0" err="1">
                <a:solidFill>
                  <a:srgbClr val="000000"/>
                </a:solidFill>
                <a:latin typeface="Cascadia Mono" panose="020B0609020000020004" pitchFamily="49" charset="0"/>
              </a:rPr>
              <a:t>GetYaxis</a:t>
            </a:r>
            <a:r>
              <a:rPr lang="en-US" sz="1800" i="0" dirty="0">
                <a:solidFill>
                  <a:srgbClr val="000000"/>
                </a:solidFill>
                <a:latin typeface="Cascadia Mono" panose="020B0609020000020004" pitchFamily="49" charset="0"/>
              </a:rPr>
              <a:t>()-&gt;</a:t>
            </a:r>
            <a:r>
              <a:rPr lang="en-US" sz="1800" i="0" dirty="0" err="1">
                <a:solidFill>
                  <a:srgbClr val="000000"/>
                </a:solidFill>
                <a:latin typeface="Cascadia Mono" panose="020B0609020000020004" pitchFamily="49" charset="0"/>
              </a:rPr>
              <a:t>SetTitleOffset</a:t>
            </a:r>
            <a:r>
              <a:rPr lang="en-US" sz="1800" i="0" dirty="0">
                <a:solidFill>
                  <a:srgbClr val="000000"/>
                </a:solidFill>
                <a:latin typeface="Cascadia Mono" panose="020B0609020000020004" pitchFamily="49" charset="0"/>
              </a:rPr>
              <a:t>(0.8);</a:t>
            </a:r>
          </a:p>
          <a:p>
            <a:r>
              <a:rPr lang="en-US" sz="1800" i="0" dirty="0">
                <a:solidFill>
                  <a:srgbClr val="000080"/>
                </a:solidFill>
                <a:latin typeface="Cascadia Mono" panose="020B0609020000020004" pitchFamily="49" charset="0"/>
              </a:rPr>
              <a:t>h1</a:t>
            </a:r>
            <a:r>
              <a:rPr lang="en-US" sz="1800" i="0" dirty="0">
                <a:solidFill>
                  <a:srgbClr val="000000"/>
                </a:solidFill>
                <a:latin typeface="Cascadia Mono" panose="020B0609020000020004" pitchFamily="49" charset="0"/>
              </a:rPr>
              <a:t>-&gt;</a:t>
            </a:r>
            <a:r>
              <a:rPr lang="en-US" sz="1800" i="0" dirty="0" err="1">
                <a:solidFill>
                  <a:srgbClr val="000000"/>
                </a:solidFill>
                <a:latin typeface="Cascadia Mono" panose="020B0609020000020004" pitchFamily="49" charset="0"/>
              </a:rPr>
              <a:t>GetXaxis</a:t>
            </a:r>
            <a:r>
              <a:rPr lang="en-US" sz="1800" i="0" dirty="0">
                <a:solidFill>
                  <a:srgbClr val="000000"/>
                </a:solidFill>
                <a:latin typeface="Cascadia Mono" panose="020B0609020000020004" pitchFamily="49" charset="0"/>
              </a:rPr>
              <a:t>()-&gt;</a:t>
            </a:r>
            <a:r>
              <a:rPr lang="en-US" sz="1800" i="0" dirty="0" err="1">
                <a:solidFill>
                  <a:srgbClr val="000000"/>
                </a:solidFill>
                <a:latin typeface="Cascadia Mono" panose="020B0609020000020004" pitchFamily="49" charset="0"/>
              </a:rPr>
              <a:t>SetTitleSize</a:t>
            </a:r>
            <a:r>
              <a:rPr lang="en-US" sz="1800" i="0" dirty="0">
                <a:solidFill>
                  <a:srgbClr val="000000"/>
                </a:solidFill>
                <a:latin typeface="Cascadia Mono" panose="020B0609020000020004" pitchFamily="49" charset="0"/>
              </a:rPr>
              <a:t>(0.07);</a:t>
            </a:r>
          </a:p>
          <a:p>
            <a:r>
              <a:rPr lang="en-US" sz="1800" i="0" dirty="0">
                <a:solidFill>
                  <a:srgbClr val="000080"/>
                </a:solidFill>
                <a:latin typeface="Cascadia Mono" panose="020B0609020000020004" pitchFamily="49" charset="0"/>
              </a:rPr>
              <a:t>h1</a:t>
            </a:r>
            <a:r>
              <a:rPr lang="en-US" sz="1800" i="0" dirty="0">
                <a:solidFill>
                  <a:srgbClr val="000000"/>
                </a:solidFill>
                <a:latin typeface="Cascadia Mono" panose="020B0609020000020004" pitchFamily="49" charset="0"/>
              </a:rPr>
              <a:t>-&gt;</a:t>
            </a:r>
            <a:r>
              <a:rPr lang="en-US" sz="1800" i="0" dirty="0" err="1">
                <a:solidFill>
                  <a:srgbClr val="000000"/>
                </a:solidFill>
                <a:latin typeface="Cascadia Mono" panose="020B0609020000020004" pitchFamily="49" charset="0"/>
              </a:rPr>
              <a:t>GetYaxis</a:t>
            </a:r>
            <a:r>
              <a:rPr lang="en-US" sz="1800" i="0" dirty="0">
                <a:solidFill>
                  <a:srgbClr val="000000"/>
                </a:solidFill>
                <a:latin typeface="Cascadia Mono" panose="020B0609020000020004" pitchFamily="49" charset="0"/>
              </a:rPr>
              <a:t>()-&gt;</a:t>
            </a:r>
            <a:r>
              <a:rPr lang="en-US" sz="1800" i="0" dirty="0" err="1">
                <a:solidFill>
                  <a:srgbClr val="000000"/>
                </a:solidFill>
                <a:latin typeface="Cascadia Mono" panose="020B0609020000020004" pitchFamily="49" charset="0"/>
              </a:rPr>
              <a:t>SetTitleSize</a:t>
            </a:r>
            <a:r>
              <a:rPr lang="en-US" sz="1800" i="0" dirty="0">
                <a:solidFill>
                  <a:srgbClr val="000000"/>
                </a:solidFill>
                <a:latin typeface="Cascadia Mono" panose="020B0609020000020004" pitchFamily="49" charset="0"/>
              </a:rPr>
              <a:t>(0.07);</a:t>
            </a:r>
          </a:p>
          <a:p>
            <a:r>
              <a:rPr lang="pt-BR" sz="1800" i="0" dirty="0">
                <a:solidFill>
                  <a:srgbClr val="008000"/>
                </a:solidFill>
                <a:latin typeface="Cascadia Mono" panose="020B0609020000020004" pitchFamily="49" charset="0"/>
              </a:rPr>
              <a:t>//h1-&gt;GetXaxis()-&gt;SetRangeUser(100, 6000);</a:t>
            </a:r>
            <a:endParaRPr lang="pt-BR" sz="1800" i="0" dirty="0">
              <a:solidFill>
                <a:srgbClr val="000000"/>
              </a:solidFill>
              <a:latin typeface="Cascadia Mono" panose="020B0609020000020004" pitchFamily="49" charset="0"/>
            </a:endParaRPr>
          </a:p>
          <a:p>
            <a:r>
              <a:rPr lang="pt-BR" sz="1800" i="0" dirty="0">
                <a:solidFill>
                  <a:srgbClr val="008000"/>
                </a:solidFill>
                <a:latin typeface="Cascadia Mono" panose="020B0609020000020004" pitchFamily="49" charset="0"/>
              </a:rPr>
              <a:t>//h1-&gt;GetYaxis()-&gt;SetRangeUser(0, 30000);</a:t>
            </a:r>
            <a:endParaRPr lang="pt-BR" sz="1800" i="0" dirty="0">
              <a:solidFill>
                <a:srgbClr val="000000"/>
              </a:solidFill>
              <a:latin typeface="Cascadia Mono" panose="020B0609020000020004" pitchFamily="49" charset="0"/>
            </a:endParaRPr>
          </a:p>
          <a:p>
            <a:r>
              <a:rPr lang="en-US" sz="1800" i="0" dirty="0">
                <a:solidFill>
                  <a:srgbClr val="000080"/>
                </a:solidFill>
                <a:latin typeface="Cascadia Mono" panose="020B0609020000020004" pitchFamily="49" charset="0"/>
              </a:rPr>
              <a:t>h1</a:t>
            </a:r>
            <a:r>
              <a:rPr lang="en-US" sz="1800" i="0" dirty="0">
                <a:solidFill>
                  <a:srgbClr val="000000"/>
                </a:solidFill>
                <a:latin typeface="Cascadia Mono" panose="020B0609020000020004" pitchFamily="49" charset="0"/>
              </a:rPr>
              <a:t>-&gt;</a:t>
            </a:r>
            <a:r>
              <a:rPr lang="en-US" sz="1800" i="0" dirty="0" err="1">
                <a:solidFill>
                  <a:srgbClr val="000000"/>
                </a:solidFill>
                <a:latin typeface="Cascadia Mono" panose="020B0609020000020004" pitchFamily="49" charset="0"/>
              </a:rPr>
              <a:t>GetYaxis</a:t>
            </a:r>
            <a:r>
              <a:rPr lang="en-US" sz="1800" i="0" dirty="0">
                <a:solidFill>
                  <a:srgbClr val="000000"/>
                </a:solidFill>
                <a:latin typeface="Cascadia Mono" panose="020B0609020000020004" pitchFamily="49" charset="0"/>
              </a:rPr>
              <a:t>()-&gt;</a:t>
            </a:r>
            <a:r>
              <a:rPr lang="en-US" sz="1800" i="0" dirty="0" err="1">
                <a:solidFill>
                  <a:srgbClr val="000000"/>
                </a:solidFill>
                <a:latin typeface="Cascadia Mono" panose="020B0609020000020004" pitchFamily="49" charset="0"/>
              </a:rPr>
              <a:t>SetNdivisions</a:t>
            </a:r>
            <a:r>
              <a:rPr lang="en-US" sz="1800" i="0" dirty="0">
                <a:solidFill>
                  <a:srgbClr val="000000"/>
                </a:solidFill>
                <a:latin typeface="Cascadia Mono" panose="020B0609020000020004" pitchFamily="49" charset="0"/>
              </a:rPr>
              <a:t>(505);</a:t>
            </a:r>
          </a:p>
          <a:p>
            <a:r>
              <a:rPr lang="en-US" sz="1800" i="0" dirty="0">
                <a:solidFill>
                  <a:srgbClr val="000080"/>
                </a:solidFill>
                <a:latin typeface="Cascadia Mono" panose="020B0609020000020004" pitchFamily="49" charset="0"/>
              </a:rPr>
              <a:t>h1</a:t>
            </a:r>
            <a:r>
              <a:rPr lang="en-US" sz="1800" i="0" dirty="0">
                <a:solidFill>
                  <a:srgbClr val="000000"/>
                </a:solidFill>
                <a:latin typeface="Cascadia Mono" panose="020B0609020000020004" pitchFamily="49" charset="0"/>
              </a:rPr>
              <a:t>-&gt;</a:t>
            </a:r>
            <a:r>
              <a:rPr lang="en-US" sz="1800" i="0" dirty="0" err="1">
                <a:solidFill>
                  <a:srgbClr val="000000"/>
                </a:solidFill>
                <a:latin typeface="Cascadia Mono" panose="020B0609020000020004" pitchFamily="49" charset="0"/>
              </a:rPr>
              <a:t>GetYaxis</a:t>
            </a:r>
            <a:r>
              <a:rPr lang="en-US" sz="1800" i="0" dirty="0">
                <a:solidFill>
                  <a:srgbClr val="000000"/>
                </a:solidFill>
                <a:latin typeface="Cascadia Mono" panose="020B0609020000020004" pitchFamily="49" charset="0"/>
              </a:rPr>
              <a:t>()-&gt;</a:t>
            </a:r>
            <a:r>
              <a:rPr lang="en-US" sz="1800" i="0" dirty="0" err="1">
                <a:solidFill>
                  <a:srgbClr val="000000"/>
                </a:solidFill>
                <a:latin typeface="Cascadia Mono" panose="020B0609020000020004" pitchFamily="49" charset="0"/>
              </a:rPr>
              <a:t>SetTickLength</a:t>
            </a:r>
            <a:r>
              <a:rPr lang="en-US" sz="1800" i="0" dirty="0">
                <a:solidFill>
                  <a:srgbClr val="000000"/>
                </a:solidFill>
                <a:latin typeface="Cascadia Mono" panose="020B0609020000020004" pitchFamily="49" charset="0"/>
              </a:rPr>
              <a:t>(0.015);</a:t>
            </a:r>
          </a:p>
          <a:p>
            <a:r>
              <a:rPr lang="en-US" sz="1800" i="0" dirty="0" err="1">
                <a:solidFill>
                  <a:srgbClr val="000000"/>
                </a:solidFill>
                <a:latin typeface="Cascadia Mono" panose="020B0609020000020004" pitchFamily="49" charset="0"/>
              </a:rPr>
              <a:t>gPad</a:t>
            </a:r>
            <a:r>
              <a:rPr lang="en-US" sz="1800" i="0" dirty="0">
                <a:solidFill>
                  <a:srgbClr val="000000"/>
                </a:solidFill>
                <a:latin typeface="Cascadia Mono" panose="020B0609020000020004" pitchFamily="49" charset="0"/>
              </a:rPr>
              <a:t>-&gt;</a:t>
            </a:r>
            <a:r>
              <a:rPr lang="en-US" sz="1800" i="0" dirty="0" err="1">
                <a:solidFill>
                  <a:srgbClr val="000000"/>
                </a:solidFill>
                <a:latin typeface="Cascadia Mono" panose="020B0609020000020004" pitchFamily="49" charset="0"/>
              </a:rPr>
              <a:t>RedrawAxis</a:t>
            </a:r>
            <a:r>
              <a:rPr lang="en-US" sz="1800" i="0" dirty="0">
                <a:solidFill>
                  <a:srgbClr val="000000"/>
                </a:solidFill>
                <a:latin typeface="Cascadia Mono" panose="020B0609020000020004" pitchFamily="49" charset="0"/>
              </a:rPr>
              <a:t>();</a:t>
            </a:r>
          </a:p>
          <a:p>
            <a:r>
              <a:rPr lang="en-US" sz="1800" i="1" dirty="0" err="1">
                <a:solidFill>
                  <a:srgbClr val="000080"/>
                </a:solidFill>
                <a:latin typeface="Cascadia Mono" panose="020B0609020000020004" pitchFamily="49" charset="0"/>
              </a:rPr>
              <a:t>cout</a:t>
            </a:r>
            <a:r>
              <a:rPr lang="en-US" sz="1800" i="0" dirty="0">
                <a:solidFill>
                  <a:srgbClr val="000000"/>
                </a:solidFill>
                <a:latin typeface="Cascadia Mono" panose="020B0609020000020004" pitchFamily="49" charset="0"/>
              </a:rPr>
              <a:t>&lt;&lt;</a:t>
            </a:r>
            <a:r>
              <a:rPr lang="en-US" sz="1800" i="0" dirty="0">
                <a:solidFill>
                  <a:srgbClr val="A31515"/>
                </a:solidFill>
                <a:latin typeface="Cascadia Mono" panose="020B0609020000020004" pitchFamily="49" charset="0"/>
              </a:rPr>
              <a:t>"RMS= "</a:t>
            </a:r>
            <a:r>
              <a:rPr lang="en-US" sz="1800" i="0" dirty="0">
                <a:solidFill>
                  <a:srgbClr val="000000"/>
                </a:solidFill>
                <a:latin typeface="Cascadia Mono" panose="020B0609020000020004" pitchFamily="49" charset="0"/>
              </a:rPr>
              <a:t>&lt;&lt;</a:t>
            </a:r>
            <a:r>
              <a:rPr lang="en-US" sz="1800" i="0" dirty="0" err="1">
                <a:solidFill>
                  <a:srgbClr val="000000"/>
                </a:solidFill>
                <a:latin typeface="Cascadia Mono" panose="020B0609020000020004" pitchFamily="49" charset="0"/>
              </a:rPr>
              <a:t>setiosflags</a:t>
            </a:r>
            <a:r>
              <a:rPr lang="en-US" sz="1800" i="0" dirty="0">
                <a:solidFill>
                  <a:srgbClr val="000000"/>
                </a:solidFill>
                <a:latin typeface="Cascadia Mono" panose="020B0609020000020004" pitchFamily="49" charset="0"/>
              </a:rPr>
              <a:t>(</a:t>
            </a:r>
            <a:r>
              <a:rPr lang="en-US" sz="1800" i="1" dirty="0" err="1">
                <a:solidFill>
                  <a:srgbClr val="0000FF"/>
                </a:solidFill>
                <a:latin typeface="Cascadia Mono" panose="020B0609020000020004" pitchFamily="49" charset="0"/>
              </a:rPr>
              <a:t>ios</a:t>
            </a:r>
            <a:r>
              <a:rPr lang="en-US" sz="1800" i="0" dirty="0">
                <a:solidFill>
                  <a:srgbClr val="000000"/>
                </a:solidFill>
                <a:latin typeface="Cascadia Mono" panose="020B0609020000020004" pitchFamily="49" charset="0"/>
              </a:rPr>
              <a:t>::</a:t>
            </a:r>
            <a:r>
              <a:rPr lang="en-US" sz="1800" i="1" dirty="0">
                <a:solidFill>
                  <a:srgbClr val="880000"/>
                </a:solidFill>
                <a:latin typeface="Cascadia Mono" panose="020B0609020000020004" pitchFamily="49" charset="0"/>
              </a:rPr>
              <a:t>fixed</a:t>
            </a:r>
            <a:r>
              <a:rPr lang="en-US" sz="1800" i="0" dirty="0">
                <a:solidFill>
                  <a:srgbClr val="000000"/>
                </a:solidFill>
                <a:latin typeface="Cascadia Mono" panose="020B0609020000020004" pitchFamily="49" charset="0"/>
              </a:rPr>
              <a:t>)&lt;&lt;</a:t>
            </a:r>
            <a:r>
              <a:rPr lang="en-US" sz="1800" i="0" dirty="0" err="1">
                <a:solidFill>
                  <a:srgbClr val="000000"/>
                </a:solidFill>
                <a:latin typeface="Cascadia Mono" panose="020B0609020000020004" pitchFamily="49" charset="0"/>
              </a:rPr>
              <a:t>setprecision</a:t>
            </a:r>
            <a:r>
              <a:rPr lang="en-US" sz="1800" i="0" dirty="0">
                <a:solidFill>
                  <a:srgbClr val="000000"/>
                </a:solidFill>
                <a:latin typeface="Cascadia Mono" panose="020B0609020000020004" pitchFamily="49" charset="0"/>
              </a:rPr>
              <a:t>(9)&lt;&lt;</a:t>
            </a:r>
            <a:r>
              <a:rPr lang="en-US" sz="1800" i="0" dirty="0">
                <a:solidFill>
                  <a:srgbClr val="000080"/>
                </a:solidFill>
                <a:latin typeface="Cascadia Mono" panose="020B0609020000020004" pitchFamily="49" charset="0"/>
              </a:rPr>
              <a:t>h1</a:t>
            </a:r>
            <a:r>
              <a:rPr lang="en-US" sz="1800" i="0" dirty="0">
                <a:solidFill>
                  <a:srgbClr val="000000"/>
                </a:solidFill>
                <a:latin typeface="Cascadia Mono" panose="020B0609020000020004" pitchFamily="49" charset="0"/>
              </a:rPr>
              <a:t>-&gt;</a:t>
            </a:r>
            <a:r>
              <a:rPr lang="en-US" sz="1800" i="0" dirty="0" err="1">
                <a:solidFill>
                  <a:srgbClr val="000000"/>
                </a:solidFill>
                <a:latin typeface="Cascadia Mono" panose="020B0609020000020004" pitchFamily="49" charset="0"/>
              </a:rPr>
              <a:t>GetRMS</a:t>
            </a:r>
            <a:r>
              <a:rPr lang="en-US" sz="1800" i="0" dirty="0">
                <a:solidFill>
                  <a:srgbClr val="000000"/>
                </a:solidFill>
                <a:latin typeface="Cascadia Mono" panose="020B0609020000020004" pitchFamily="49" charset="0"/>
              </a:rPr>
              <a:t>();</a:t>
            </a:r>
            <a:r>
              <a:rPr lang="en-US" sz="1800" i="0" dirty="0">
                <a:solidFill>
                  <a:srgbClr val="008000"/>
                </a:solidFill>
                <a:latin typeface="Cascadia Mono" panose="020B0609020000020004" pitchFamily="49" charset="0"/>
              </a:rPr>
              <a:t>//you can also find the RMS in the </a:t>
            </a:r>
            <a:r>
              <a:rPr lang="en-US" sz="1800" i="0" dirty="0" err="1">
                <a:solidFill>
                  <a:srgbClr val="008000"/>
                </a:solidFill>
                <a:latin typeface="Cascadia Mono" panose="020B0609020000020004" pitchFamily="49" charset="0"/>
              </a:rPr>
              <a:t>rootfile</a:t>
            </a:r>
            <a:endParaRPr lang="en-US" sz="1800" i="0" dirty="0">
              <a:solidFill>
                <a:srgbClr val="000000"/>
              </a:solidFill>
              <a:latin typeface="Cascadia Mono" panose="020B0609020000020004" pitchFamily="49" charset="0"/>
            </a:endParaRPr>
          </a:p>
          <a:p>
            <a:r>
              <a:rPr lang="en-US" sz="1800" i="0" dirty="0">
                <a:solidFill>
                  <a:srgbClr val="008000"/>
                </a:solidFill>
                <a:latin typeface="Cascadia Mono" panose="020B0609020000020004" pitchFamily="49" charset="0"/>
              </a:rPr>
              <a:t>//</a:t>
            </a:r>
            <a:r>
              <a:rPr lang="en-US" sz="1800" i="0" dirty="0" err="1">
                <a:solidFill>
                  <a:srgbClr val="008000"/>
                </a:solidFill>
                <a:latin typeface="Cascadia Mono" panose="020B0609020000020004" pitchFamily="49" charset="0"/>
              </a:rPr>
              <a:t>fout</a:t>
            </a:r>
            <a:r>
              <a:rPr lang="en-US" sz="1800" i="0" dirty="0">
                <a:solidFill>
                  <a:srgbClr val="008000"/>
                </a:solidFill>
                <a:latin typeface="Cascadia Mono" panose="020B0609020000020004" pitchFamily="49" charset="0"/>
              </a:rPr>
              <a:t>-&gt;Write();</a:t>
            </a:r>
            <a:endParaRPr lang="en-US" sz="1800" i="0" dirty="0">
              <a:solidFill>
                <a:srgbClr val="000000"/>
              </a:solidFill>
              <a:latin typeface="Cascadia Mono" panose="020B0609020000020004" pitchFamily="49" charset="0"/>
            </a:endParaRPr>
          </a:p>
          <a:p>
            <a:r>
              <a:rPr lang="en-US" sz="1800" i="0" dirty="0">
                <a:solidFill>
                  <a:srgbClr val="008000"/>
                </a:solidFill>
                <a:latin typeface="Cascadia Mono" panose="020B0609020000020004" pitchFamily="49" charset="0"/>
              </a:rPr>
              <a:t>//</a:t>
            </a:r>
            <a:r>
              <a:rPr lang="en-US" sz="1800" i="0" dirty="0" err="1">
                <a:solidFill>
                  <a:srgbClr val="008000"/>
                </a:solidFill>
                <a:latin typeface="Cascadia Mono" panose="020B0609020000020004" pitchFamily="49" charset="0"/>
              </a:rPr>
              <a:t>fout</a:t>
            </a:r>
            <a:r>
              <a:rPr lang="en-US" sz="1800" i="0" dirty="0">
                <a:solidFill>
                  <a:srgbClr val="008000"/>
                </a:solidFill>
                <a:latin typeface="Cascadia Mono" panose="020B0609020000020004" pitchFamily="49" charset="0"/>
              </a:rPr>
              <a:t>-&gt;Close();</a:t>
            </a:r>
            <a:endParaRPr lang="en-US" sz="1800" i="0" dirty="0">
              <a:solidFill>
                <a:srgbClr val="000000"/>
              </a:solidFill>
              <a:latin typeface="Cascadia Mono" panose="020B0609020000020004" pitchFamily="49" charset="0"/>
            </a:endParaRPr>
          </a:p>
          <a:p>
            <a:r>
              <a:rPr lang="en-US" sz="1800" i="0" dirty="0">
                <a:solidFill>
                  <a:srgbClr val="000000"/>
                </a:solidFill>
                <a:latin typeface="Cascadia Mono" panose="020B0609020000020004" pitchFamily="49" charset="0"/>
              </a:rPr>
              <a:t>}</a:t>
            </a:r>
            <a:endParaRPr lang="en-US" dirty="0"/>
          </a:p>
        </p:txBody>
      </p:sp>
      <p:sp>
        <p:nvSpPr>
          <p:cNvPr id="4" name="Slide Number Placeholder 3"/>
          <p:cNvSpPr>
            <a:spLocks noGrp="1"/>
          </p:cNvSpPr>
          <p:nvPr>
            <p:ph type="sldNum" sz="quarter" idx="5"/>
          </p:nvPr>
        </p:nvSpPr>
        <p:spPr/>
        <p:txBody>
          <a:bodyPr/>
          <a:lstStyle/>
          <a:p>
            <a:fld id="{5B8163E3-E104-4CE2-9206-9A84C7BA2D95}" type="slidenum">
              <a:rPr lang="zh-CN" altLang="en-US" smtClean="0"/>
              <a:t>199</a:t>
            </a:fld>
            <a:endParaRPr lang="zh-CN" altLang="en-US"/>
          </a:p>
        </p:txBody>
      </p:sp>
    </p:spTree>
    <p:extLst>
      <p:ext uri="{BB962C8B-B14F-4D97-AF65-F5344CB8AC3E}">
        <p14:creationId xmlns:p14="http://schemas.microsoft.com/office/powerpoint/2010/main" val="5136810"/>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202405 DOE Review A09 Hendrik Schatz</a:t>
            </a:r>
            <a:br>
              <a:rPr lang="en-US" dirty="0"/>
            </a:br>
            <a:r>
              <a:rPr lang="en-US" dirty="0"/>
              <a:t>Astrophysics Program and Opportunities</a:t>
            </a:r>
          </a:p>
        </p:txBody>
      </p:sp>
      <p:sp>
        <p:nvSpPr>
          <p:cNvPr id="4" name="Slide Number Placeholder 3"/>
          <p:cNvSpPr>
            <a:spLocks noGrp="1"/>
          </p:cNvSpPr>
          <p:nvPr>
            <p:ph type="sldNum" sz="quarter" idx="5"/>
          </p:nvPr>
        </p:nvSpPr>
        <p:spPr/>
        <p:txBody>
          <a:bodyPr/>
          <a:lstStyle/>
          <a:p>
            <a:fld id="{03D02776-8BC1-45B5-AF1A-C4418966F501}" type="slidenum">
              <a:rPr lang="en-US" smtClean="0"/>
              <a:t>216</a:t>
            </a:fld>
            <a:endParaRPr lang="en-US"/>
          </a:p>
        </p:txBody>
      </p:sp>
    </p:spTree>
    <p:extLst>
      <p:ext uri="{BB962C8B-B14F-4D97-AF65-F5344CB8AC3E}">
        <p14:creationId xmlns:p14="http://schemas.microsoft.com/office/powerpoint/2010/main" val="468947561"/>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dirty="0"/>
              <a:t>Zach Meisel</a:t>
            </a:r>
            <a:br>
              <a:rPr lang="en-US" dirty="0"/>
            </a:br>
            <a:r>
              <a:rPr lang="en-US" dirty="0"/>
              <a:t>201904 JINA-CEE International Advisory Committee Annual Meeting</a:t>
            </a:r>
          </a:p>
        </p:txBody>
      </p:sp>
      <p:sp>
        <p:nvSpPr>
          <p:cNvPr id="4" name="Slide Number Placeholder 3"/>
          <p:cNvSpPr>
            <a:spLocks noGrp="1"/>
          </p:cNvSpPr>
          <p:nvPr>
            <p:ph type="sldNum" sz="quarter" idx="5"/>
          </p:nvPr>
        </p:nvSpPr>
        <p:spPr/>
        <p:txBody>
          <a:bodyPr/>
          <a:lstStyle/>
          <a:p>
            <a:fld id="{03D02776-8BC1-45B5-AF1A-C4418966F501}" type="slidenum">
              <a:rPr lang="en-US" smtClean="0"/>
              <a:t>217</a:t>
            </a:fld>
            <a:endParaRPr lang="en-US"/>
          </a:p>
        </p:txBody>
      </p:sp>
    </p:spTree>
    <p:extLst>
      <p:ext uri="{BB962C8B-B14F-4D97-AF65-F5344CB8AC3E}">
        <p14:creationId xmlns:p14="http://schemas.microsoft.com/office/powerpoint/2010/main" val="190289940"/>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dirty="0"/>
              <a:t>Zach Meisel</a:t>
            </a:r>
            <a:br>
              <a:rPr lang="en-US" dirty="0"/>
            </a:br>
            <a:r>
              <a:rPr lang="en-US" dirty="0"/>
              <a:t>201904 JINA-CEE International Advisory Committee Annual Meeting</a:t>
            </a:r>
          </a:p>
          <a:p>
            <a:endParaRPr lang="en-US" dirty="0"/>
          </a:p>
        </p:txBody>
      </p:sp>
      <p:sp>
        <p:nvSpPr>
          <p:cNvPr id="4" name="Slide Number Placeholder 3"/>
          <p:cNvSpPr>
            <a:spLocks noGrp="1"/>
          </p:cNvSpPr>
          <p:nvPr>
            <p:ph type="sldNum" sz="quarter" idx="5"/>
          </p:nvPr>
        </p:nvSpPr>
        <p:spPr/>
        <p:txBody>
          <a:bodyPr/>
          <a:lstStyle/>
          <a:p>
            <a:fld id="{03D02776-8BC1-45B5-AF1A-C4418966F501}" type="slidenum">
              <a:rPr lang="en-US" smtClean="0"/>
              <a:t>218</a:t>
            </a:fld>
            <a:endParaRPr lang="en-US"/>
          </a:p>
        </p:txBody>
      </p:sp>
    </p:spTree>
    <p:extLst>
      <p:ext uri="{BB962C8B-B14F-4D97-AF65-F5344CB8AC3E}">
        <p14:creationId xmlns:p14="http://schemas.microsoft.com/office/powerpoint/2010/main" val="2498230365"/>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10"/>
          </p:nvPr>
        </p:nvSpPr>
        <p:spPr/>
        <p:txBody>
          <a:bodyPr/>
          <a:lstStyle/>
          <a:p>
            <a:fld id="{5B8163E3-E104-4CE2-9206-9A84C7BA2D95}" type="slidenum">
              <a:rPr lang="zh-CN" altLang="en-US" smtClean="0"/>
              <a:t>221</a:t>
            </a:fld>
            <a:endParaRPr lang="zh-CN" altLang="en-US"/>
          </a:p>
        </p:txBody>
      </p:sp>
    </p:spTree>
    <p:extLst>
      <p:ext uri="{BB962C8B-B14F-4D97-AF65-F5344CB8AC3E}">
        <p14:creationId xmlns:p14="http://schemas.microsoft.com/office/powerpoint/2010/main" val="3977986924"/>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03D02776-8BC1-45B5-AF1A-C4418966F501}" type="slidenum">
              <a:rPr lang="en-US" smtClean="0"/>
              <a:t>26</a:t>
            </a:fld>
            <a:endParaRPr lang="en-US"/>
          </a:p>
        </p:txBody>
      </p:sp>
    </p:spTree>
    <p:extLst>
      <p:ext uri="{BB962C8B-B14F-4D97-AF65-F5344CB8AC3E}">
        <p14:creationId xmlns:p14="http://schemas.microsoft.com/office/powerpoint/2010/main" val="2785488365"/>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8" name="Rectangle 2050"/>
          <p:cNvSpPr>
            <a:spLocks noGrp="1" noRot="1" noChangeAspect="1" noTextEdit="1"/>
          </p:cNvSpPr>
          <p:nvPr>
            <p:ph type="sldImg"/>
          </p:nvPr>
        </p:nvSpPr>
        <p:spPr bwMode="auto">
          <a:noFill/>
          <a:ln>
            <a:solidFill>
              <a:srgbClr val="000000"/>
            </a:solidFill>
            <a:miter lim="800000"/>
            <a:headEnd/>
            <a:tailEnd/>
          </a:ln>
        </p:spPr>
      </p:sp>
      <p:sp>
        <p:nvSpPr>
          <p:cNvPr id="14339" name="Rectangle 2051"/>
          <p:cNvSpPr>
            <a:spLocks noGrp="1"/>
          </p:cNvSpPr>
          <p:nvPr>
            <p:ph type="body" idx="1"/>
          </p:nvPr>
        </p:nvSpPr>
        <p:spPr bwMode="auto">
          <a:noFill/>
        </p:spPr>
        <p:txBody>
          <a:bodyPr/>
          <a:lstStyle/>
          <a:p>
            <a:pPr marL="0" marR="0" indent="0" algn="l" defTabSz="457200" rtl="0" eaLnBrk="0" fontAlgn="base" latinLnBrk="0" hangingPunct="0">
              <a:lnSpc>
                <a:spcPct val="100000"/>
              </a:lnSpc>
              <a:spcBef>
                <a:spcPct val="30000"/>
              </a:spcBef>
              <a:spcAft>
                <a:spcPct val="0"/>
              </a:spcAft>
              <a:buClrTx/>
              <a:buSzTx/>
              <a:buFontTx/>
              <a:buNone/>
              <a:tabLst/>
              <a:defRPr/>
            </a:pPr>
            <a:r>
              <a:rPr lang="en-US" sz="1200" kern="1200" dirty="0">
                <a:solidFill>
                  <a:schemeClr val="tx1"/>
                </a:solidFill>
                <a:effectLst/>
                <a:latin typeface="+mn-lt"/>
                <a:ea typeface="ヒラギノ角ゴ Pro W3" pitchFamily="-65" charset="-128"/>
                <a:cs typeface="ヒラギノ角ゴ Pro W3" pitchFamily="-65" charset="-128"/>
              </a:rPr>
              <a:t>Hello everyone. Thanks the organizing committee for giving me this opportunity to make this presentation here. I am Lijie Sun from Michigan State </a:t>
            </a:r>
            <a:r>
              <a:rPr lang="en-US" altLang="zh-CN" sz="1200" kern="1200" dirty="0">
                <a:solidFill>
                  <a:schemeClr val="tx1"/>
                </a:solidFill>
                <a:effectLst/>
                <a:latin typeface="+mn-lt"/>
                <a:ea typeface="ヒラギノ角ゴ Pro W3" pitchFamily="-65" charset="-128"/>
                <a:cs typeface="ヒラギノ角ゴ Pro W3" pitchFamily="-65" charset="-128"/>
              </a:rPr>
              <a:t>University</a:t>
            </a:r>
            <a:r>
              <a:rPr lang="en-US" sz="1200" kern="1200" dirty="0">
                <a:solidFill>
                  <a:schemeClr val="tx1"/>
                </a:solidFill>
                <a:effectLst/>
                <a:latin typeface="+mn-lt"/>
                <a:ea typeface="ヒラギノ角ゴ Pro W3" pitchFamily="-65" charset="-128"/>
                <a:cs typeface="ヒラギノ角ゴ Pro W3" pitchFamily="-65" charset="-128"/>
              </a:rPr>
              <a:t>. </a:t>
            </a:r>
            <a:r>
              <a:rPr lang="en-US" altLang="zh-CN" sz="1200" kern="1200" dirty="0">
                <a:solidFill>
                  <a:schemeClr val="tx1"/>
                </a:solidFill>
                <a:effectLst/>
                <a:latin typeface="+mn-lt"/>
                <a:ea typeface="ヒラギノ角ゴ Pro W3" pitchFamily="-65" charset="-128"/>
                <a:cs typeface="ヒラギノ角ゴ Pro W3" pitchFamily="-65" charset="-128"/>
              </a:rPr>
              <a:t>Today my topic is</a:t>
            </a:r>
            <a:r>
              <a:rPr lang="en-US" altLang="zh-CN" sz="1200" kern="1200" baseline="0" dirty="0">
                <a:solidFill>
                  <a:schemeClr val="tx1"/>
                </a:solidFill>
                <a:effectLst/>
                <a:latin typeface="+mn-lt"/>
                <a:ea typeface="ヒラギノ角ゴ Pro W3" pitchFamily="-65" charset="-128"/>
                <a:cs typeface="ヒラギノ角ゴ Pro W3" pitchFamily="-65" charset="-128"/>
              </a:rPr>
              <a:t> the …. </a:t>
            </a:r>
            <a:r>
              <a:rPr lang="en-US" sz="1200" b="0" i="0" kern="1200" dirty="0">
                <a:solidFill>
                  <a:schemeClr val="tx1"/>
                </a:solidFill>
                <a:effectLst/>
                <a:latin typeface="+mn-lt"/>
                <a:ea typeface="ヒラギノ角ゴ Pro W3" pitchFamily="-65" charset="-128"/>
                <a:cs typeface="ヒラギノ角ゴ Pro W3" pitchFamily="-65" charset="-128"/>
              </a:rPr>
              <a:t>It is worth mentioning that</a:t>
            </a:r>
            <a:r>
              <a:rPr lang="en-US" altLang="zh-CN" sz="1200" kern="1200" dirty="0">
                <a:solidFill>
                  <a:schemeClr val="tx1"/>
                </a:solidFill>
                <a:effectLst/>
                <a:latin typeface="+mn-lt"/>
                <a:ea typeface="ヒラギノ角ゴ Pro W3" pitchFamily="-65" charset="-128"/>
                <a:cs typeface="ヒラギノ角ゴ Pro W3" pitchFamily="-65" charset="-128"/>
              </a:rPr>
              <a:t> t</a:t>
            </a:r>
            <a:r>
              <a:rPr lang="en-US" dirty="0"/>
              <a:t>his presentation is </a:t>
            </a:r>
            <a:r>
              <a:rPr lang="en-US" altLang="zh-CN" dirty="0"/>
              <a:t>not a </a:t>
            </a:r>
            <a:r>
              <a:rPr lang="en-US" baseline="0" dirty="0"/>
              <a:t>completed work and more like a proposal of idea.</a:t>
            </a:r>
            <a:endParaRPr lang="en-US" dirty="0"/>
          </a:p>
          <a:p>
            <a:endParaRPr lang="en-US" dirty="0">
              <a:ea typeface="ヒラギノ角ゴ Pro W3"/>
              <a:cs typeface="ヒラギノ角ゴ Pro W3"/>
            </a:endParaRPr>
          </a:p>
        </p:txBody>
      </p:sp>
    </p:spTree>
    <p:extLst>
      <p:ext uri="{BB962C8B-B14F-4D97-AF65-F5344CB8AC3E}">
        <p14:creationId xmlns:p14="http://schemas.microsoft.com/office/powerpoint/2010/main" val="2068741172"/>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en-US" sz="1200" kern="1200" dirty="0">
                <a:solidFill>
                  <a:schemeClr val="tx1"/>
                </a:solidFill>
                <a:effectLst/>
                <a:latin typeface="+mn-lt"/>
                <a:ea typeface="ヒラギノ角ゴ Pro W3" pitchFamily="-65" charset="-128"/>
                <a:cs typeface="ヒラギノ角ゴ Pro W3" pitchFamily="-65" charset="-128"/>
              </a:rPr>
              <a:t>There are two main aspects to this topic. First, I'd like to start off by a little introduction to the background and next,</a:t>
            </a:r>
            <a:r>
              <a:rPr lang="en-US" sz="1200" kern="1200" baseline="0" dirty="0">
                <a:solidFill>
                  <a:schemeClr val="tx1"/>
                </a:solidFill>
                <a:effectLst/>
                <a:latin typeface="+mn-lt"/>
                <a:ea typeface="ヒラギノ角ゴ Pro W3" pitchFamily="-65" charset="-128"/>
                <a:cs typeface="ヒラギノ角ゴ Pro W3" pitchFamily="-65" charset="-128"/>
              </a:rPr>
              <a:t> the</a:t>
            </a:r>
            <a:r>
              <a:rPr lang="en-US" altLang="zh-CN" sz="1200" kern="1200" baseline="0" dirty="0">
                <a:solidFill>
                  <a:schemeClr val="tx1"/>
                </a:solidFill>
                <a:effectLst/>
                <a:latin typeface="+mn-lt"/>
                <a:ea typeface="ヒラギノ角ゴ Pro W3" pitchFamily="-65" charset="-128"/>
                <a:cs typeface="ヒラギノ角ゴ Pro W3" pitchFamily="-65" charset="-128"/>
              </a:rPr>
              <a:t> idea about the PXCT method and its application</a:t>
            </a:r>
            <a:r>
              <a:rPr lang="en-US" sz="1200" kern="1200" dirty="0">
                <a:solidFill>
                  <a:schemeClr val="tx1"/>
                </a:solidFill>
                <a:effectLst/>
                <a:latin typeface="+mn-lt"/>
                <a:ea typeface="ヒラギノ角ゴ Pro W3" pitchFamily="-65" charset="-128"/>
                <a:cs typeface="ヒラギノ角ゴ Pro W3" pitchFamily="-65" charset="-128"/>
              </a:rPr>
              <a:t>.</a:t>
            </a:r>
            <a:endParaRPr lang="en-US" dirty="0">
              <a:ea typeface="ヒラギノ角ゴ Pro W3"/>
              <a:cs typeface="ヒラギノ角ゴ Pro W3"/>
            </a:endParaRPr>
          </a:p>
        </p:txBody>
      </p:sp>
    </p:spTree>
    <p:extLst>
      <p:ext uri="{BB962C8B-B14F-4D97-AF65-F5344CB8AC3E}">
        <p14:creationId xmlns:p14="http://schemas.microsoft.com/office/powerpoint/2010/main" val="2919393439"/>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2" name="Slide Image Placeholder 1"/>
          <p:cNvSpPr>
            <a:spLocks noGrp="1" noRot="1" noChangeAspect="1" noTextEdit="1"/>
          </p:cNvSpPr>
          <p:nvPr>
            <p:ph type="sldImg"/>
          </p:nvPr>
        </p:nvSpPr>
        <p:spPr bwMode="auto">
          <a:noFill/>
          <a:ln>
            <a:solidFill>
              <a:srgbClr val="000000"/>
            </a:solidFill>
            <a:miter lim="800000"/>
            <a:headEnd/>
            <a:tailEnd/>
          </a:ln>
        </p:spPr>
      </p:sp>
      <p:sp>
        <p:nvSpPr>
          <p:cNvPr id="15363" name="Notes Placeholder 2"/>
          <p:cNvSpPr>
            <a:spLocks noGrp="1"/>
          </p:cNvSpPr>
          <p:nvPr>
            <p:ph type="body" idx="1"/>
          </p:nvPr>
        </p:nvSpPr>
        <p:spPr bwMode="auto">
          <a:noFill/>
        </p:spPr>
        <p:txBody>
          <a:bodyPr>
            <a:normAutofit/>
          </a:bodyPr>
          <a:lstStyle/>
          <a:p>
            <a:r>
              <a:rPr lang="en-US" altLang="zh-CN" sz="1200" i="0" kern="1200" dirty="0">
                <a:solidFill>
                  <a:schemeClr val="tx1"/>
                </a:solidFill>
                <a:effectLst/>
                <a:latin typeface="Times New Roman" panose="02020603050405020304" pitchFamily="18" charset="0"/>
                <a:ea typeface="ヒラギノ角ゴ Pro W3" pitchFamily="-65" charset="-128"/>
                <a:cs typeface="Times New Roman" panose="02020603050405020304" pitchFamily="18" charset="0"/>
              </a:rPr>
              <a:t>In a recent </a:t>
            </a:r>
            <a:r>
              <a:rPr lang="en-US" sz="1200" i="0" kern="1200" dirty="0">
                <a:solidFill>
                  <a:schemeClr val="tx1"/>
                </a:solidFill>
                <a:effectLst/>
                <a:latin typeface="+mn-lt"/>
                <a:ea typeface="ヒラギノ角ゴ Pro W3" pitchFamily="-65" charset="-128"/>
                <a:cs typeface="ヒラギノ角ゴ Pro W3" pitchFamily="-65" charset="-128"/>
              </a:rPr>
              <a:t>investigation</a:t>
            </a:r>
            <a:r>
              <a:rPr lang="en-US" sz="1200" i="0" kern="1200" baseline="0" dirty="0">
                <a:solidFill>
                  <a:schemeClr val="tx1"/>
                </a:solidFill>
                <a:effectLst/>
                <a:latin typeface="+mn-lt"/>
                <a:ea typeface="ヒラギノ角ゴ Pro W3" pitchFamily="-65" charset="-128"/>
                <a:cs typeface="ヒラギノ角ゴ Pro W3" pitchFamily="-65" charset="-128"/>
              </a:rPr>
              <a:t> </a:t>
            </a:r>
            <a:r>
              <a:rPr lang="en-US" altLang="zh-CN" sz="1200" i="0" kern="1200" dirty="0">
                <a:solidFill>
                  <a:schemeClr val="tx1"/>
                </a:solidFill>
                <a:effectLst/>
                <a:latin typeface="Times New Roman" panose="02020603050405020304" pitchFamily="18" charset="0"/>
                <a:ea typeface="ヒラギノ角ゴ Pro W3" pitchFamily="-65" charset="-128"/>
                <a:cs typeface="Times New Roman" panose="02020603050405020304" pitchFamily="18" charset="0"/>
              </a:rPr>
              <a:t>to identify important reaction rates </a:t>
            </a:r>
            <a:r>
              <a:rPr lang="en-US" sz="1200" i="0" kern="1200" dirty="0">
                <a:solidFill>
                  <a:schemeClr val="tx1"/>
                </a:solidFill>
                <a:effectLst/>
                <a:latin typeface="+mn-lt"/>
                <a:ea typeface="ヒラギノ角ゴ Pro W3" pitchFamily="-65" charset="-128"/>
                <a:cs typeface="ヒラギノ角ゴ Pro W3" pitchFamily="-65" charset="-128"/>
              </a:rPr>
              <a:t>that affect XRB observables and nucleosynthesis.</a:t>
            </a:r>
          </a:p>
          <a:p>
            <a:br>
              <a:rPr lang="en-US" sz="1200" i="0" kern="1200" dirty="0">
                <a:solidFill>
                  <a:schemeClr val="tx1"/>
                </a:solidFill>
                <a:effectLst/>
                <a:latin typeface="+mn-lt"/>
                <a:ea typeface="ヒラギノ角ゴ Pro W3" pitchFamily="-65" charset="-128"/>
                <a:cs typeface="ヒラギノ角ゴ Pro W3" pitchFamily="-65" charset="-128"/>
              </a:rPr>
            </a:br>
            <a:r>
              <a:rPr lang="en-US" sz="1200" i="0" kern="1200" dirty="0">
                <a:solidFill>
                  <a:schemeClr val="tx1"/>
                </a:solidFill>
                <a:effectLst/>
                <a:latin typeface="Times New Roman" panose="02020603050405020304" pitchFamily="18" charset="0"/>
                <a:ea typeface="ヒラギノ角ゴ Pro W3" pitchFamily="-65" charset="-128"/>
                <a:cs typeface="Times New Roman" panose="02020603050405020304" pitchFamily="18" charset="0"/>
              </a:rPr>
              <a:t>The 1</a:t>
            </a:r>
            <a:r>
              <a:rPr lang="en-US" sz="1200" i="0" kern="1200" dirty="0">
                <a:solidFill>
                  <a:schemeClr val="tx1"/>
                </a:solidFill>
                <a:effectLst/>
                <a:latin typeface="+mn-lt"/>
                <a:ea typeface="ヒラギノ角ゴ Pro W3" pitchFamily="-65" charset="-128"/>
                <a:cs typeface="ヒラギノ角ゴ Pro W3" pitchFamily="-65" charset="-128"/>
              </a:rPr>
              <a:t>5O(</a:t>
            </a:r>
            <a:r>
              <a:rPr lang="en-US" altLang="zh-CN" sz="1200" i="0" kern="1200" dirty="0">
                <a:solidFill>
                  <a:schemeClr val="tx1"/>
                </a:solidFill>
                <a:effectLst/>
                <a:latin typeface="+mn-lt"/>
                <a:ea typeface="ヒラギノ角ゴ Pro W3" pitchFamily="-65" charset="-128"/>
                <a:cs typeface="ヒラギノ角ゴ Pro W3" pitchFamily="-65" charset="-128"/>
              </a:rPr>
              <a:t>α</a:t>
            </a:r>
            <a:r>
              <a:rPr lang="en-US" sz="1200" i="0" kern="1200" dirty="0">
                <a:solidFill>
                  <a:schemeClr val="tx1"/>
                </a:solidFill>
                <a:effectLst/>
                <a:latin typeface="+mn-lt"/>
                <a:ea typeface="ヒラギノ角ゴ Pro W3" pitchFamily="-65" charset="-128"/>
                <a:cs typeface="ヒラギノ角ゴ Pro W3" pitchFamily="-65" charset="-128"/>
              </a:rPr>
              <a:t>,</a:t>
            </a:r>
            <a:r>
              <a:rPr lang="en-US" altLang="zh-CN" sz="1200" i="0" kern="1200" dirty="0">
                <a:solidFill>
                  <a:schemeClr val="tx1"/>
                </a:solidFill>
                <a:effectLst/>
                <a:latin typeface="+mn-lt"/>
                <a:ea typeface="ヒラギノ角ゴ Pro W3" pitchFamily="-65" charset="-128"/>
                <a:cs typeface="ヒラギノ角ゴ Pro W3" pitchFamily="-65" charset="-128"/>
              </a:rPr>
              <a:t>γ</a:t>
            </a:r>
            <a:r>
              <a:rPr lang="en-US" sz="1200" i="0" kern="1200" dirty="0">
                <a:solidFill>
                  <a:schemeClr val="tx1"/>
                </a:solidFill>
                <a:effectLst/>
                <a:latin typeface="+mn-lt"/>
                <a:ea typeface="ヒラギノ角ゴ Pro W3" pitchFamily="-65" charset="-128"/>
                <a:cs typeface="ヒラギノ角ゴ Pro W3" pitchFamily="-65" charset="-128"/>
              </a:rPr>
              <a:t>)19Ne, </a:t>
            </a:r>
            <a:r>
              <a:rPr lang="en-US" sz="1200" i="0" kern="1200" dirty="0">
                <a:solidFill>
                  <a:schemeClr val="tx1"/>
                </a:solidFill>
                <a:effectLst/>
                <a:latin typeface="Times New Roman" panose="02020603050405020304" pitchFamily="18" charset="0"/>
                <a:ea typeface="ヒラギノ角ゴ Pro W3" pitchFamily="-65" charset="-128"/>
                <a:cs typeface="Times New Roman" panose="02020603050405020304" pitchFamily="18" charset="0"/>
              </a:rPr>
              <a:t>59Cu(</a:t>
            </a:r>
            <a:r>
              <a:rPr lang="en-US" sz="1200" i="1" kern="1200" dirty="0" err="1">
                <a:solidFill>
                  <a:schemeClr val="tx1"/>
                </a:solidFill>
                <a:effectLst/>
                <a:latin typeface="Times New Roman" panose="02020603050405020304" pitchFamily="18" charset="0"/>
                <a:ea typeface="ヒラギノ角ゴ Pro W3" pitchFamily="-65" charset="-128"/>
                <a:cs typeface="Times New Roman" panose="02020603050405020304" pitchFamily="18" charset="0"/>
              </a:rPr>
              <a:t>p,γ</a:t>
            </a:r>
            <a:r>
              <a:rPr lang="en-US" sz="1200" i="0" kern="1200" dirty="0">
                <a:solidFill>
                  <a:schemeClr val="tx1"/>
                </a:solidFill>
                <a:effectLst/>
                <a:latin typeface="Times New Roman" panose="02020603050405020304" pitchFamily="18" charset="0"/>
                <a:ea typeface="ヒラギノ角ゴ Pro W3" pitchFamily="-65" charset="-128"/>
                <a:cs typeface="Times New Roman" panose="02020603050405020304" pitchFamily="18" charset="0"/>
              </a:rPr>
              <a:t>)60Zn and 59Cu(</a:t>
            </a:r>
            <a:r>
              <a:rPr lang="en-US" sz="1200" i="1" kern="1200" dirty="0">
                <a:solidFill>
                  <a:schemeClr val="tx1"/>
                </a:solidFill>
                <a:effectLst/>
                <a:latin typeface="Times New Roman" panose="02020603050405020304" pitchFamily="18" charset="0"/>
                <a:ea typeface="ヒラギノ角ゴ Pro W3" pitchFamily="-65" charset="-128"/>
                <a:cs typeface="Times New Roman" panose="02020603050405020304" pitchFamily="18" charset="0"/>
              </a:rPr>
              <a:t>p,α</a:t>
            </a:r>
            <a:r>
              <a:rPr lang="en-US" sz="1200" i="0" kern="1200" dirty="0">
                <a:solidFill>
                  <a:schemeClr val="tx1"/>
                </a:solidFill>
                <a:effectLst/>
                <a:latin typeface="Times New Roman" panose="02020603050405020304" pitchFamily="18" charset="0"/>
                <a:ea typeface="ヒラギノ角ゴ Pro W3" pitchFamily="-65" charset="-128"/>
                <a:cs typeface="Times New Roman" panose="02020603050405020304" pitchFamily="18" charset="0"/>
              </a:rPr>
              <a:t>)56Ni reaction rates  </a:t>
            </a:r>
            <a:r>
              <a:rPr lang="en-US" altLang="zh-CN" sz="1200" i="0" kern="1200" dirty="0">
                <a:solidFill>
                  <a:schemeClr val="tx1"/>
                </a:solidFill>
                <a:effectLst/>
                <a:latin typeface="Times New Roman" panose="02020603050405020304" pitchFamily="18" charset="0"/>
                <a:ea typeface="ヒラギノ角ゴ Pro W3" pitchFamily="-65" charset="-128"/>
                <a:cs typeface="Times New Roman" panose="02020603050405020304" pitchFamily="18" charset="0"/>
              </a:rPr>
              <a:t>were </a:t>
            </a:r>
            <a:r>
              <a:rPr lang="en-US" sz="1200" i="0" kern="1200" dirty="0">
                <a:solidFill>
                  <a:schemeClr val="tx1"/>
                </a:solidFill>
                <a:effectLst/>
                <a:latin typeface="Times New Roman" panose="02020603050405020304" pitchFamily="18" charset="0"/>
                <a:ea typeface="ヒラギノ角ゴ Pro W3" pitchFamily="-65" charset="-128"/>
                <a:cs typeface="Times New Roman" panose="02020603050405020304" pitchFamily="18" charset="0"/>
              </a:rPr>
              <a:t>found to have the most significant impacts on the modeling of X-ray burst light curves and the composition of the burst ashes.</a:t>
            </a:r>
          </a:p>
          <a:p>
            <a:endParaRPr lang="en-US" sz="1200" i="0" kern="1200" dirty="0">
              <a:solidFill>
                <a:schemeClr val="tx1"/>
              </a:solidFill>
              <a:effectLst/>
              <a:latin typeface="Times New Roman" panose="02020603050405020304" pitchFamily="18" charset="0"/>
              <a:ea typeface="ヒラギノ角ゴ Pro W3" pitchFamily="-65" charset="-128"/>
              <a:cs typeface="Times New Roman" panose="02020603050405020304" pitchFamily="18" charset="0"/>
            </a:endParaRPr>
          </a:p>
          <a:p>
            <a:r>
              <a:rPr lang="en-US" sz="1200" i="0" kern="1200" dirty="0">
                <a:solidFill>
                  <a:schemeClr val="tx1"/>
                </a:solidFill>
                <a:effectLst/>
                <a:latin typeface="+mn-lt"/>
                <a:ea typeface="ヒラギノ角ゴ Pro W3" pitchFamily="-65" charset="-128"/>
                <a:cs typeface="ヒラギノ角ゴ Pro W3" pitchFamily="-65" charset="-128"/>
              </a:rPr>
              <a:t>Our group already has plans to </a:t>
            </a:r>
            <a:r>
              <a:rPr lang="en-US" altLang="zh-CN" sz="1200" i="0" kern="1200" dirty="0">
                <a:solidFill>
                  <a:schemeClr val="tx1"/>
                </a:solidFill>
                <a:effectLst/>
                <a:latin typeface="+mn-lt"/>
                <a:ea typeface="ヒラギノ角ゴ Pro W3" pitchFamily="-65" charset="-128"/>
                <a:cs typeface="ヒラギノ角ゴ Pro W3" pitchFamily="-65" charset="-128"/>
              </a:rPr>
              <a:t>constrain </a:t>
            </a:r>
            <a:r>
              <a:rPr lang="en-US" sz="1200" i="0" kern="1200" dirty="0">
                <a:solidFill>
                  <a:schemeClr val="tx1"/>
                </a:solidFill>
                <a:effectLst/>
                <a:latin typeface="+mn-lt"/>
                <a:ea typeface="ヒラギノ角ゴ Pro W3" pitchFamily="-65" charset="-128"/>
                <a:cs typeface="ヒラギノ角ゴ Pro W3" pitchFamily="-65" charset="-128"/>
              </a:rPr>
              <a:t>the </a:t>
            </a:r>
            <a:r>
              <a:rPr lang="en-US" sz="1200" i="0" kern="1200" dirty="0">
                <a:solidFill>
                  <a:schemeClr val="tx1"/>
                </a:solidFill>
                <a:effectLst/>
                <a:latin typeface="Times New Roman" panose="02020603050405020304" pitchFamily="18" charset="0"/>
                <a:ea typeface="ヒラギノ角ゴ Pro W3" pitchFamily="-65" charset="-128"/>
                <a:cs typeface="Times New Roman" panose="02020603050405020304" pitchFamily="18" charset="0"/>
              </a:rPr>
              <a:t>1</a:t>
            </a:r>
            <a:r>
              <a:rPr lang="en-US" sz="1200" i="0" kern="1200" dirty="0">
                <a:solidFill>
                  <a:schemeClr val="tx1"/>
                </a:solidFill>
                <a:effectLst/>
                <a:latin typeface="+mn-lt"/>
                <a:ea typeface="ヒラギノ角ゴ Pro W3" pitchFamily="-65" charset="-128"/>
                <a:cs typeface="ヒラギノ角ゴ Pro W3" pitchFamily="-65" charset="-128"/>
              </a:rPr>
              <a:t>5O(</a:t>
            </a:r>
            <a:r>
              <a:rPr lang="en-US" altLang="zh-CN" sz="1200" i="0" kern="1200" dirty="0">
                <a:solidFill>
                  <a:schemeClr val="tx1"/>
                </a:solidFill>
                <a:effectLst/>
                <a:latin typeface="+mn-lt"/>
                <a:ea typeface="ヒラギノ角ゴ Pro W3" pitchFamily="-65" charset="-128"/>
                <a:cs typeface="ヒラギノ角ゴ Pro W3" pitchFamily="-65" charset="-128"/>
              </a:rPr>
              <a:t>α</a:t>
            </a:r>
            <a:r>
              <a:rPr lang="en-US" sz="1200" i="0" kern="1200" dirty="0">
                <a:solidFill>
                  <a:schemeClr val="tx1"/>
                </a:solidFill>
                <a:effectLst/>
                <a:latin typeface="+mn-lt"/>
                <a:ea typeface="ヒラギノ角ゴ Pro W3" pitchFamily="-65" charset="-128"/>
                <a:cs typeface="ヒラギノ角ゴ Pro W3" pitchFamily="-65" charset="-128"/>
              </a:rPr>
              <a:t>,</a:t>
            </a:r>
            <a:r>
              <a:rPr lang="en-US" altLang="zh-CN" sz="1200" i="0" kern="1200" dirty="0">
                <a:solidFill>
                  <a:schemeClr val="tx1"/>
                </a:solidFill>
                <a:effectLst/>
                <a:latin typeface="+mn-lt"/>
                <a:ea typeface="ヒラギノ角ゴ Pro W3" pitchFamily="-65" charset="-128"/>
                <a:cs typeface="ヒラギノ角ゴ Pro W3" pitchFamily="-65" charset="-128"/>
              </a:rPr>
              <a:t>γ</a:t>
            </a:r>
            <a:r>
              <a:rPr lang="en-US" sz="1200" i="0" kern="1200" dirty="0">
                <a:solidFill>
                  <a:schemeClr val="tx1"/>
                </a:solidFill>
                <a:effectLst/>
                <a:latin typeface="+mn-lt"/>
                <a:ea typeface="ヒラギノ角ゴ Pro W3" pitchFamily="-65" charset="-128"/>
                <a:cs typeface="ヒラギノ角ゴ Pro W3" pitchFamily="-65" charset="-128"/>
              </a:rPr>
              <a:t>)19Ne reaction rate </a:t>
            </a:r>
            <a:r>
              <a:rPr lang="en-US" altLang="zh-CN" sz="1200" i="0" kern="1200" dirty="0">
                <a:solidFill>
                  <a:schemeClr val="tx1"/>
                </a:solidFill>
                <a:effectLst/>
                <a:latin typeface="+mn-lt"/>
                <a:ea typeface="ヒラギノ角ゴ Pro W3" pitchFamily="-65" charset="-128"/>
                <a:cs typeface="ヒラギノ角ゴ Pro W3" pitchFamily="-65" charset="-128"/>
              </a:rPr>
              <a:t>with an </a:t>
            </a:r>
            <a:r>
              <a:rPr lang="en-US" sz="1200" i="0" kern="1200" dirty="0">
                <a:solidFill>
                  <a:schemeClr val="tx1"/>
                </a:solidFill>
                <a:effectLst/>
                <a:latin typeface="+mn-lt"/>
                <a:ea typeface="ヒラギノ角ゴ Pro W3" pitchFamily="-65" charset="-128"/>
                <a:cs typeface="ヒラギノ角ゴ Pro W3" pitchFamily="-65" charset="-128"/>
              </a:rPr>
              <a:t>experiment in</a:t>
            </a:r>
            <a:r>
              <a:rPr lang="en-US" sz="1200" i="0" kern="1200" baseline="0" dirty="0">
                <a:solidFill>
                  <a:schemeClr val="tx1"/>
                </a:solidFill>
                <a:effectLst/>
                <a:latin typeface="+mn-lt"/>
                <a:ea typeface="ヒラギノ角ゴ Pro W3" pitchFamily="-65" charset="-128"/>
                <a:cs typeface="ヒラギノ角ゴ Pro W3" pitchFamily="-65" charset="-128"/>
              </a:rPr>
              <a:t> 2020.</a:t>
            </a:r>
            <a:br>
              <a:rPr lang="en-US" sz="1200" i="0" kern="1200" dirty="0">
                <a:solidFill>
                  <a:schemeClr val="tx1"/>
                </a:solidFill>
                <a:effectLst/>
                <a:latin typeface="+mn-lt"/>
                <a:ea typeface="ヒラギノ角ゴ Pro W3" pitchFamily="-65" charset="-128"/>
                <a:cs typeface="ヒラギノ角ゴ Pro W3" pitchFamily="-65" charset="-128"/>
              </a:rPr>
            </a:br>
            <a:endParaRPr lang="en-US" dirty="0">
              <a:ea typeface="ヒラギノ角ゴ Pro W3"/>
              <a:cs typeface="ヒラギノ角ゴ Pro W3"/>
            </a:endParaRPr>
          </a:p>
        </p:txBody>
      </p:sp>
    </p:spTree>
    <p:extLst>
      <p:ext uri="{BB962C8B-B14F-4D97-AF65-F5344CB8AC3E}">
        <p14:creationId xmlns:p14="http://schemas.microsoft.com/office/powerpoint/2010/main" val="1131277224"/>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en-US" altLang="zh-CN" dirty="0"/>
              <a:t>So, it would be nice to study the second and third most important</a:t>
            </a:r>
            <a:r>
              <a:rPr lang="en-US" altLang="zh-CN" baseline="0" dirty="0"/>
              <a:t> reactions next.</a:t>
            </a:r>
          </a:p>
          <a:p>
            <a:pPr marL="0" marR="0" lvl="0" indent="0" algn="l" defTabSz="457200" rtl="0" eaLnBrk="0" fontAlgn="base" latinLnBrk="0" hangingPunct="0">
              <a:lnSpc>
                <a:spcPct val="100000"/>
              </a:lnSpc>
              <a:spcBef>
                <a:spcPct val="30000"/>
              </a:spcBef>
              <a:spcAft>
                <a:spcPct val="0"/>
              </a:spcAft>
              <a:buClrTx/>
              <a:buSzTx/>
              <a:buFontTx/>
              <a:buNone/>
              <a:tabLst/>
              <a:defRPr/>
            </a:pPr>
            <a:endParaRPr lang="en-US" altLang="zh-CN" dirty="0"/>
          </a:p>
          <a:p>
            <a:pPr marL="0" marR="0" lvl="0" indent="0" algn="l" defTabSz="457200" rtl="0" eaLnBrk="0" fontAlgn="base" latinLnBrk="0" hangingPunct="0">
              <a:lnSpc>
                <a:spcPct val="100000"/>
              </a:lnSpc>
              <a:spcBef>
                <a:spcPct val="30000"/>
              </a:spcBef>
              <a:spcAft>
                <a:spcPct val="0"/>
              </a:spcAft>
              <a:buClrTx/>
              <a:buSzTx/>
              <a:buFontTx/>
              <a:buNone/>
              <a:tabLst/>
              <a:defRPr/>
            </a:pPr>
            <a:r>
              <a:rPr lang="en-US" altLang="zh-CN" dirty="0"/>
              <a:t>Under XRB condition, the reaction flux beyond </a:t>
            </a:r>
            <a:r>
              <a:rPr lang="en-US" altLang="zh-CN" baseline="30000" dirty="0"/>
              <a:t>56</a:t>
            </a:r>
            <a:r>
              <a:rPr lang="en-US" altLang="zh-CN" dirty="0"/>
              <a:t>Ni is affected by several cycles. </a:t>
            </a:r>
            <a:r>
              <a:rPr lang="en-US" altLang="zh-CN" dirty="0">
                <a:ea typeface="ヒラギノ角ゴ Pro W3" pitchFamily="-65" charset="-128"/>
                <a:cs typeface="ヒラギノ角ゴ Pro W3" pitchFamily="-65" charset="-128"/>
              </a:rPr>
              <a:t>A</a:t>
            </a:r>
            <a:r>
              <a:rPr lang="en-US" dirty="0">
                <a:ea typeface="ヒラギノ角ゴ Pro W3" pitchFamily="-65" charset="-128"/>
                <a:cs typeface="ヒラギノ角ゴ Pro W3" pitchFamily="-65" charset="-128"/>
              </a:rPr>
              <a:t> low </a:t>
            </a:r>
            <a:r>
              <a:rPr lang="en-US" baseline="30000" dirty="0">
                <a:latin typeface="Arial" pitchFamily="34" charset="0"/>
                <a:ea typeface="ＭＳ Ｐゴシック"/>
              </a:rPr>
              <a:t>59</a:t>
            </a:r>
            <a:r>
              <a:rPr lang="en-US" dirty="0">
                <a:latin typeface="Arial" pitchFamily="34" charset="0"/>
                <a:ea typeface="ＭＳ Ｐゴシック"/>
              </a:rPr>
              <a:t>Cu(</a:t>
            </a:r>
            <a:r>
              <a:rPr lang="en-US" i="1" dirty="0" err="1">
                <a:latin typeface="Arial" pitchFamily="34" charset="0"/>
                <a:ea typeface="ＭＳ Ｐゴシック"/>
              </a:rPr>
              <a:t>p</a:t>
            </a:r>
            <a:r>
              <a:rPr lang="en-US" dirty="0" err="1">
                <a:latin typeface="Arial" pitchFamily="34" charset="0"/>
                <a:ea typeface="ＭＳ Ｐゴシック"/>
              </a:rPr>
              <a:t>,</a:t>
            </a:r>
            <a:r>
              <a:rPr lang="en-US" i="1" dirty="0" err="1">
                <a:latin typeface="Arial" pitchFamily="34" charset="0"/>
                <a:ea typeface="ＭＳ Ｐゴシック"/>
              </a:rPr>
              <a:t>γ</a:t>
            </a:r>
            <a:r>
              <a:rPr lang="en-US" dirty="0">
                <a:latin typeface="Arial" pitchFamily="34" charset="0"/>
                <a:ea typeface="ＭＳ Ｐゴシック"/>
              </a:rPr>
              <a:t>)</a:t>
            </a:r>
            <a:r>
              <a:rPr lang="en-US" baseline="30000" dirty="0">
                <a:latin typeface="Arial" pitchFamily="34" charset="0"/>
                <a:ea typeface="ＭＳ Ｐゴシック"/>
              </a:rPr>
              <a:t>60</a:t>
            </a:r>
            <a:r>
              <a:rPr lang="en-US" dirty="0">
                <a:latin typeface="Arial" pitchFamily="34" charset="0"/>
                <a:ea typeface="ＭＳ Ｐゴシック"/>
              </a:rPr>
              <a:t>Zn </a:t>
            </a:r>
            <a:r>
              <a:rPr lang="en-US" dirty="0">
                <a:ea typeface="ヒラギノ角ゴ Pro W3" pitchFamily="-65" charset="-128"/>
                <a:cs typeface="ヒラギノ角ゴ Pro W3" pitchFamily="-65" charset="-128"/>
              </a:rPr>
              <a:t>or a high </a:t>
            </a:r>
            <a:r>
              <a:rPr lang="en-US" baseline="30000" dirty="0">
                <a:latin typeface="Arial" pitchFamily="34" charset="0"/>
                <a:ea typeface="ＭＳ Ｐゴシック"/>
              </a:rPr>
              <a:t>59</a:t>
            </a:r>
            <a:r>
              <a:rPr lang="en-US" dirty="0">
                <a:latin typeface="Arial" pitchFamily="34" charset="0"/>
                <a:ea typeface="ＭＳ Ｐゴシック"/>
              </a:rPr>
              <a:t>Cu(</a:t>
            </a:r>
            <a:r>
              <a:rPr lang="en-US" i="1" dirty="0">
                <a:latin typeface="Arial" pitchFamily="34" charset="0"/>
                <a:ea typeface="ＭＳ Ｐゴシック"/>
              </a:rPr>
              <a:t>p</a:t>
            </a:r>
            <a:r>
              <a:rPr lang="en-US" dirty="0">
                <a:latin typeface="Arial" pitchFamily="34" charset="0"/>
                <a:ea typeface="ＭＳ Ｐゴシック"/>
              </a:rPr>
              <a:t>,</a:t>
            </a:r>
            <a:r>
              <a:rPr lang="en-US" i="1" dirty="0">
                <a:latin typeface="Arial" pitchFamily="34" charset="0"/>
                <a:ea typeface="ＭＳ Ｐゴシック"/>
              </a:rPr>
              <a:t>α</a:t>
            </a:r>
            <a:r>
              <a:rPr lang="en-US" dirty="0">
                <a:latin typeface="Arial" pitchFamily="34" charset="0"/>
                <a:ea typeface="ＭＳ Ｐゴシック"/>
              </a:rPr>
              <a:t>)</a:t>
            </a:r>
            <a:r>
              <a:rPr lang="en-US" baseline="30000" dirty="0">
                <a:latin typeface="Arial" pitchFamily="34" charset="0"/>
                <a:ea typeface="ＭＳ Ｐゴシック"/>
              </a:rPr>
              <a:t>56</a:t>
            </a:r>
            <a:r>
              <a:rPr lang="en-US" dirty="0">
                <a:latin typeface="Arial" pitchFamily="34" charset="0"/>
                <a:ea typeface="ＭＳ Ｐゴシック"/>
              </a:rPr>
              <a:t>Ni </a:t>
            </a:r>
            <a:r>
              <a:rPr lang="en-US" dirty="0">
                <a:ea typeface="ヒラギノ角ゴ Pro W3" pitchFamily="-65" charset="-128"/>
                <a:cs typeface="ヒラギノ角ゴ Pro W3" pitchFamily="-65" charset="-128"/>
              </a:rPr>
              <a:t>rate leads to the formation of a stronger </a:t>
            </a:r>
            <a:r>
              <a:rPr lang="en-US" dirty="0" err="1">
                <a:ea typeface="ヒラギノ角ゴ Pro W3" pitchFamily="-65" charset="-128"/>
                <a:cs typeface="ヒラギノ角ゴ Pro W3" pitchFamily="-65" charset="-128"/>
              </a:rPr>
              <a:t>NiCu</a:t>
            </a:r>
            <a:r>
              <a:rPr lang="en-US" dirty="0">
                <a:ea typeface="ヒラギノ角ゴ Pro W3" pitchFamily="-65" charset="-128"/>
                <a:cs typeface="ヒラギノ角ゴ Pro W3" pitchFamily="-65" charset="-128"/>
              </a:rPr>
              <a:t> cycle in the reaction flow that strongly limits synthesis of heavier nuclei.</a:t>
            </a:r>
            <a:endParaRPr lang="en-US" dirty="0">
              <a:latin typeface="Arial" pitchFamily="34" charset="0"/>
              <a:ea typeface="ＭＳ Ｐゴシック"/>
            </a:endParaRPr>
          </a:p>
          <a:p>
            <a:endParaRPr lang="en-US" altLang="zh-CN" dirty="0"/>
          </a:p>
          <a:p>
            <a:pPr marL="0" marR="0" lvl="0" indent="0" algn="l" defTabSz="457200" rtl="0" eaLnBrk="0" fontAlgn="base" latinLnBrk="0" hangingPunct="0">
              <a:lnSpc>
                <a:spcPct val="100000"/>
              </a:lnSpc>
              <a:spcBef>
                <a:spcPct val="30000"/>
              </a:spcBef>
              <a:spcAft>
                <a:spcPct val="0"/>
              </a:spcAft>
              <a:buClrTx/>
              <a:buSzTx/>
              <a:buFontTx/>
              <a:buNone/>
              <a:tabLst/>
              <a:defRPr/>
            </a:pPr>
            <a:r>
              <a:rPr lang="en-US" kern="1200" dirty="0">
                <a:ea typeface="ヒラギノ角ゴ Pro W3" pitchFamily="-65" charset="-128"/>
                <a:cs typeface="ヒラギノ角ゴ Pro W3" pitchFamily="-65" charset="-128"/>
              </a:rPr>
              <a:t>The critical quantity determining the strength of the </a:t>
            </a:r>
            <a:r>
              <a:rPr lang="en-US" kern="1200" dirty="0" err="1">
                <a:ea typeface="ヒラギノ角ゴ Pro W3" pitchFamily="-65" charset="-128"/>
                <a:cs typeface="ヒラギノ角ゴ Pro W3" pitchFamily="-65" charset="-128"/>
              </a:rPr>
              <a:t>NiCu</a:t>
            </a:r>
            <a:r>
              <a:rPr lang="en-US" kern="1200" dirty="0">
                <a:ea typeface="ヒラギノ角ゴ Pro W3" pitchFamily="-65" charset="-128"/>
                <a:cs typeface="ヒラギノ角ゴ Pro W3" pitchFamily="-65" charset="-128"/>
              </a:rPr>
              <a:t> cycle is the ratio of the (</a:t>
            </a:r>
            <a:r>
              <a:rPr lang="en-US" i="1" dirty="0">
                <a:latin typeface="Arial" pitchFamily="34" charset="0"/>
                <a:ea typeface="ＭＳ Ｐゴシック"/>
              </a:rPr>
              <a:t>p</a:t>
            </a:r>
            <a:r>
              <a:rPr lang="en-US" dirty="0">
                <a:latin typeface="Arial" pitchFamily="34" charset="0"/>
                <a:ea typeface="ＭＳ Ｐゴシック"/>
              </a:rPr>
              <a:t>,</a:t>
            </a:r>
            <a:r>
              <a:rPr lang="en-US" i="1" dirty="0">
                <a:latin typeface="Arial" pitchFamily="34" charset="0"/>
                <a:ea typeface="ＭＳ Ｐゴシック"/>
              </a:rPr>
              <a:t>α</a:t>
            </a:r>
            <a:r>
              <a:rPr lang="en-US" dirty="0">
                <a:ea typeface="ヒラギノ角ゴ Pro W3" pitchFamily="-65" charset="-128"/>
                <a:cs typeface="ヒラギノ角ゴ Pro W3" pitchFamily="-65" charset="-128"/>
              </a:rPr>
              <a:t>) to (</a:t>
            </a:r>
            <a:r>
              <a:rPr lang="en-US" i="1" dirty="0" err="1">
                <a:latin typeface="Arial" pitchFamily="34" charset="0"/>
                <a:ea typeface="ＭＳ Ｐゴシック"/>
              </a:rPr>
              <a:t>p</a:t>
            </a:r>
            <a:r>
              <a:rPr lang="en-US" dirty="0" err="1">
                <a:latin typeface="Arial" pitchFamily="34" charset="0"/>
                <a:ea typeface="ＭＳ Ｐゴシック"/>
              </a:rPr>
              <a:t>,</a:t>
            </a:r>
            <a:r>
              <a:rPr lang="en-US" i="1" dirty="0" err="1">
                <a:latin typeface="Arial" pitchFamily="34" charset="0"/>
                <a:ea typeface="ＭＳ Ｐゴシック"/>
              </a:rPr>
              <a:t>γ</a:t>
            </a:r>
            <a:r>
              <a:rPr lang="en-US" kern="1200" dirty="0">
                <a:ea typeface="ヒラギノ角ゴ Pro W3" pitchFamily="-65" charset="-128"/>
                <a:cs typeface="ヒラギノ角ゴ Pro W3" pitchFamily="-65" charset="-128"/>
              </a:rPr>
              <a:t>) reaction rates at </a:t>
            </a:r>
            <a:r>
              <a:rPr lang="en-US" kern="1200" baseline="30000" dirty="0">
                <a:ea typeface="ヒラギノ角ゴ Pro W3" pitchFamily="-65" charset="-128"/>
                <a:cs typeface="ヒラギノ角ゴ Pro W3" pitchFamily="-65" charset="-128"/>
              </a:rPr>
              <a:t>59</a:t>
            </a:r>
            <a:r>
              <a:rPr lang="en-US" kern="1200" dirty="0">
                <a:ea typeface="ヒラギノ角ゴ Pro W3" pitchFamily="-65" charset="-128"/>
                <a:cs typeface="ヒラギノ角ゴ Pro W3" pitchFamily="-65" charset="-128"/>
              </a:rPr>
              <a:t>Cu.</a:t>
            </a:r>
          </a:p>
        </p:txBody>
      </p:sp>
    </p:spTree>
    <p:extLst>
      <p:ext uri="{BB962C8B-B14F-4D97-AF65-F5344CB8AC3E}">
        <p14:creationId xmlns:p14="http://schemas.microsoft.com/office/powerpoint/2010/main" val="440401742"/>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en-US" altLang="zh-CN" dirty="0"/>
              <a:t>So, it would be nice to study the second and third most important</a:t>
            </a:r>
            <a:r>
              <a:rPr lang="en-US" altLang="zh-CN" baseline="0" dirty="0"/>
              <a:t> reactions next.</a:t>
            </a:r>
          </a:p>
          <a:p>
            <a:pPr marL="0" marR="0" lvl="0" indent="0" algn="l" defTabSz="457200" rtl="0" eaLnBrk="0" fontAlgn="base" latinLnBrk="0" hangingPunct="0">
              <a:lnSpc>
                <a:spcPct val="100000"/>
              </a:lnSpc>
              <a:spcBef>
                <a:spcPct val="30000"/>
              </a:spcBef>
              <a:spcAft>
                <a:spcPct val="0"/>
              </a:spcAft>
              <a:buClrTx/>
              <a:buSzTx/>
              <a:buFontTx/>
              <a:buNone/>
              <a:tabLst/>
              <a:defRPr/>
            </a:pPr>
            <a:endParaRPr lang="en-US" altLang="zh-CN" dirty="0"/>
          </a:p>
          <a:p>
            <a:pPr marL="0" marR="0" lvl="0" indent="0" algn="l" defTabSz="457200" rtl="0" eaLnBrk="0" fontAlgn="base" latinLnBrk="0" hangingPunct="0">
              <a:lnSpc>
                <a:spcPct val="100000"/>
              </a:lnSpc>
              <a:spcBef>
                <a:spcPct val="30000"/>
              </a:spcBef>
              <a:spcAft>
                <a:spcPct val="0"/>
              </a:spcAft>
              <a:buClrTx/>
              <a:buSzTx/>
              <a:buFontTx/>
              <a:buNone/>
              <a:tabLst/>
              <a:defRPr/>
            </a:pPr>
            <a:r>
              <a:rPr lang="en-US" altLang="zh-CN" dirty="0"/>
              <a:t>Under XRB condition, the reaction flux beyond </a:t>
            </a:r>
            <a:r>
              <a:rPr lang="en-US" altLang="zh-CN" baseline="30000" dirty="0"/>
              <a:t>56</a:t>
            </a:r>
            <a:r>
              <a:rPr lang="en-US" altLang="zh-CN" dirty="0"/>
              <a:t>Ni is affected by several cycles. </a:t>
            </a:r>
            <a:r>
              <a:rPr lang="en-US" altLang="zh-CN" dirty="0">
                <a:ea typeface="ヒラギノ角ゴ Pro W3" pitchFamily="-65" charset="-128"/>
                <a:cs typeface="ヒラギノ角ゴ Pro W3" pitchFamily="-65" charset="-128"/>
              </a:rPr>
              <a:t>A</a:t>
            </a:r>
            <a:r>
              <a:rPr lang="en-US" dirty="0">
                <a:ea typeface="ヒラギノ角ゴ Pro W3" pitchFamily="-65" charset="-128"/>
                <a:cs typeface="ヒラギノ角ゴ Pro W3" pitchFamily="-65" charset="-128"/>
              </a:rPr>
              <a:t> low </a:t>
            </a:r>
            <a:r>
              <a:rPr lang="en-US" baseline="30000" dirty="0">
                <a:latin typeface="Arial" pitchFamily="34" charset="0"/>
                <a:ea typeface="ＭＳ Ｐゴシック"/>
              </a:rPr>
              <a:t>59</a:t>
            </a:r>
            <a:r>
              <a:rPr lang="en-US" dirty="0">
                <a:latin typeface="Arial" pitchFamily="34" charset="0"/>
                <a:ea typeface="ＭＳ Ｐゴシック"/>
              </a:rPr>
              <a:t>Cu(</a:t>
            </a:r>
            <a:r>
              <a:rPr lang="en-US" i="1" dirty="0" err="1">
                <a:latin typeface="Arial" pitchFamily="34" charset="0"/>
                <a:ea typeface="ＭＳ Ｐゴシック"/>
              </a:rPr>
              <a:t>p</a:t>
            </a:r>
            <a:r>
              <a:rPr lang="en-US" dirty="0" err="1">
                <a:latin typeface="Arial" pitchFamily="34" charset="0"/>
                <a:ea typeface="ＭＳ Ｐゴシック"/>
              </a:rPr>
              <a:t>,</a:t>
            </a:r>
            <a:r>
              <a:rPr lang="en-US" i="1" dirty="0" err="1">
                <a:latin typeface="Arial" pitchFamily="34" charset="0"/>
                <a:ea typeface="ＭＳ Ｐゴシック"/>
              </a:rPr>
              <a:t>γ</a:t>
            </a:r>
            <a:r>
              <a:rPr lang="en-US" dirty="0">
                <a:latin typeface="Arial" pitchFamily="34" charset="0"/>
                <a:ea typeface="ＭＳ Ｐゴシック"/>
              </a:rPr>
              <a:t>)</a:t>
            </a:r>
            <a:r>
              <a:rPr lang="en-US" baseline="30000" dirty="0">
                <a:latin typeface="Arial" pitchFamily="34" charset="0"/>
                <a:ea typeface="ＭＳ Ｐゴシック"/>
              </a:rPr>
              <a:t>60</a:t>
            </a:r>
            <a:r>
              <a:rPr lang="en-US" dirty="0">
                <a:latin typeface="Arial" pitchFamily="34" charset="0"/>
                <a:ea typeface="ＭＳ Ｐゴシック"/>
              </a:rPr>
              <a:t>Zn </a:t>
            </a:r>
            <a:r>
              <a:rPr lang="en-US" dirty="0">
                <a:ea typeface="ヒラギノ角ゴ Pro W3" pitchFamily="-65" charset="-128"/>
                <a:cs typeface="ヒラギノ角ゴ Pro W3" pitchFamily="-65" charset="-128"/>
              </a:rPr>
              <a:t>or a high </a:t>
            </a:r>
            <a:r>
              <a:rPr lang="en-US" baseline="30000" dirty="0">
                <a:latin typeface="Arial" pitchFamily="34" charset="0"/>
                <a:ea typeface="ＭＳ Ｐゴシック"/>
              </a:rPr>
              <a:t>59</a:t>
            </a:r>
            <a:r>
              <a:rPr lang="en-US" dirty="0">
                <a:latin typeface="Arial" pitchFamily="34" charset="0"/>
                <a:ea typeface="ＭＳ Ｐゴシック"/>
              </a:rPr>
              <a:t>Cu(</a:t>
            </a:r>
            <a:r>
              <a:rPr lang="en-US" i="1" dirty="0">
                <a:latin typeface="Arial" pitchFamily="34" charset="0"/>
                <a:ea typeface="ＭＳ Ｐゴシック"/>
              </a:rPr>
              <a:t>p</a:t>
            </a:r>
            <a:r>
              <a:rPr lang="en-US" dirty="0">
                <a:latin typeface="Arial" pitchFamily="34" charset="0"/>
                <a:ea typeface="ＭＳ Ｐゴシック"/>
              </a:rPr>
              <a:t>,</a:t>
            </a:r>
            <a:r>
              <a:rPr lang="en-US" i="1" dirty="0">
                <a:latin typeface="Arial" pitchFamily="34" charset="0"/>
                <a:ea typeface="ＭＳ Ｐゴシック"/>
              </a:rPr>
              <a:t>α</a:t>
            </a:r>
            <a:r>
              <a:rPr lang="en-US" dirty="0">
                <a:latin typeface="Arial" pitchFamily="34" charset="0"/>
                <a:ea typeface="ＭＳ Ｐゴシック"/>
              </a:rPr>
              <a:t>)</a:t>
            </a:r>
            <a:r>
              <a:rPr lang="en-US" baseline="30000" dirty="0">
                <a:latin typeface="Arial" pitchFamily="34" charset="0"/>
                <a:ea typeface="ＭＳ Ｐゴシック"/>
              </a:rPr>
              <a:t>56</a:t>
            </a:r>
            <a:r>
              <a:rPr lang="en-US" dirty="0">
                <a:latin typeface="Arial" pitchFamily="34" charset="0"/>
                <a:ea typeface="ＭＳ Ｐゴシック"/>
              </a:rPr>
              <a:t>Ni </a:t>
            </a:r>
            <a:r>
              <a:rPr lang="en-US" dirty="0">
                <a:ea typeface="ヒラギノ角ゴ Pro W3" pitchFamily="-65" charset="-128"/>
                <a:cs typeface="ヒラギノ角ゴ Pro W3" pitchFamily="-65" charset="-128"/>
              </a:rPr>
              <a:t>rate leads to the formation of a stronger </a:t>
            </a:r>
            <a:r>
              <a:rPr lang="en-US" dirty="0" err="1">
                <a:ea typeface="ヒラギノ角ゴ Pro W3" pitchFamily="-65" charset="-128"/>
                <a:cs typeface="ヒラギノ角ゴ Pro W3" pitchFamily="-65" charset="-128"/>
              </a:rPr>
              <a:t>NiCu</a:t>
            </a:r>
            <a:r>
              <a:rPr lang="en-US" dirty="0">
                <a:ea typeface="ヒラギノ角ゴ Pro W3" pitchFamily="-65" charset="-128"/>
                <a:cs typeface="ヒラギノ角ゴ Pro W3" pitchFamily="-65" charset="-128"/>
              </a:rPr>
              <a:t> cycle in the reaction flow that strongly limits synthesis of heavier nuclei.</a:t>
            </a:r>
            <a:endParaRPr lang="en-US" dirty="0">
              <a:latin typeface="Arial" pitchFamily="34" charset="0"/>
              <a:ea typeface="ＭＳ Ｐゴシック"/>
            </a:endParaRPr>
          </a:p>
          <a:p>
            <a:endParaRPr lang="en-US" altLang="zh-CN" dirty="0"/>
          </a:p>
          <a:p>
            <a:pPr marL="0" marR="0" lvl="0" indent="0" algn="l" defTabSz="457200" rtl="0" eaLnBrk="0" fontAlgn="base" latinLnBrk="0" hangingPunct="0">
              <a:lnSpc>
                <a:spcPct val="100000"/>
              </a:lnSpc>
              <a:spcBef>
                <a:spcPct val="30000"/>
              </a:spcBef>
              <a:spcAft>
                <a:spcPct val="0"/>
              </a:spcAft>
              <a:buClrTx/>
              <a:buSzTx/>
              <a:buFontTx/>
              <a:buNone/>
              <a:tabLst/>
              <a:defRPr/>
            </a:pPr>
            <a:r>
              <a:rPr lang="en-US" kern="1200" dirty="0">
                <a:ea typeface="ヒラギノ角ゴ Pro W3" pitchFamily="-65" charset="-128"/>
                <a:cs typeface="ヒラギノ角ゴ Pro W3" pitchFamily="-65" charset="-128"/>
              </a:rPr>
              <a:t>The critical quantity determining the strength of the </a:t>
            </a:r>
            <a:r>
              <a:rPr lang="en-US" kern="1200" dirty="0" err="1">
                <a:ea typeface="ヒラギノ角ゴ Pro W3" pitchFamily="-65" charset="-128"/>
                <a:cs typeface="ヒラギノ角ゴ Pro W3" pitchFamily="-65" charset="-128"/>
              </a:rPr>
              <a:t>NiCu</a:t>
            </a:r>
            <a:r>
              <a:rPr lang="en-US" kern="1200" dirty="0">
                <a:ea typeface="ヒラギノ角ゴ Pro W3" pitchFamily="-65" charset="-128"/>
                <a:cs typeface="ヒラギノ角ゴ Pro W3" pitchFamily="-65" charset="-128"/>
              </a:rPr>
              <a:t> cycle is the ratio of the (</a:t>
            </a:r>
            <a:r>
              <a:rPr lang="en-US" i="1" dirty="0">
                <a:latin typeface="Arial" pitchFamily="34" charset="0"/>
                <a:ea typeface="ＭＳ Ｐゴシック"/>
              </a:rPr>
              <a:t>p</a:t>
            </a:r>
            <a:r>
              <a:rPr lang="en-US" dirty="0">
                <a:latin typeface="Arial" pitchFamily="34" charset="0"/>
                <a:ea typeface="ＭＳ Ｐゴシック"/>
              </a:rPr>
              <a:t>,</a:t>
            </a:r>
            <a:r>
              <a:rPr lang="en-US" i="1" dirty="0">
                <a:latin typeface="Arial" pitchFamily="34" charset="0"/>
                <a:ea typeface="ＭＳ Ｐゴシック"/>
              </a:rPr>
              <a:t>α</a:t>
            </a:r>
            <a:r>
              <a:rPr lang="en-US" dirty="0">
                <a:ea typeface="ヒラギノ角ゴ Pro W3" pitchFamily="-65" charset="-128"/>
                <a:cs typeface="ヒラギノ角ゴ Pro W3" pitchFamily="-65" charset="-128"/>
              </a:rPr>
              <a:t>) to (</a:t>
            </a:r>
            <a:r>
              <a:rPr lang="en-US" i="1" dirty="0" err="1">
                <a:latin typeface="Arial" pitchFamily="34" charset="0"/>
                <a:ea typeface="ＭＳ Ｐゴシック"/>
              </a:rPr>
              <a:t>p</a:t>
            </a:r>
            <a:r>
              <a:rPr lang="en-US" dirty="0" err="1">
                <a:latin typeface="Arial" pitchFamily="34" charset="0"/>
                <a:ea typeface="ＭＳ Ｐゴシック"/>
              </a:rPr>
              <a:t>,</a:t>
            </a:r>
            <a:r>
              <a:rPr lang="en-US" i="1" dirty="0" err="1">
                <a:latin typeface="Arial" pitchFamily="34" charset="0"/>
                <a:ea typeface="ＭＳ Ｐゴシック"/>
              </a:rPr>
              <a:t>γ</a:t>
            </a:r>
            <a:r>
              <a:rPr lang="en-US" kern="1200" dirty="0">
                <a:ea typeface="ヒラギノ角ゴ Pro W3" pitchFamily="-65" charset="-128"/>
                <a:cs typeface="ヒラギノ角ゴ Pro W3" pitchFamily="-65" charset="-128"/>
              </a:rPr>
              <a:t>) reaction rates at </a:t>
            </a:r>
            <a:r>
              <a:rPr lang="en-US" kern="1200" baseline="30000" dirty="0">
                <a:ea typeface="ヒラギノ角ゴ Pro W3" pitchFamily="-65" charset="-128"/>
                <a:cs typeface="ヒラギノ角ゴ Pro W3" pitchFamily="-65" charset="-128"/>
              </a:rPr>
              <a:t>59</a:t>
            </a:r>
            <a:r>
              <a:rPr lang="en-US" kern="1200" dirty="0">
                <a:ea typeface="ヒラギノ角ゴ Pro W3" pitchFamily="-65" charset="-128"/>
                <a:cs typeface="ヒラギノ角ゴ Pro W3" pitchFamily="-65" charset="-128"/>
              </a:rPr>
              <a:t>Cu.</a:t>
            </a:r>
          </a:p>
        </p:txBody>
      </p:sp>
    </p:spTree>
    <p:extLst>
      <p:ext uri="{BB962C8B-B14F-4D97-AF65-F5344CB8AC3E}">
        <p14:creationId xmlns:p14="http://schemas.microsoft.com/office/powerpoint/2010/main" val="1132583811"/>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en-US" sz="1200" i="0" kern="1200" dirty="0">
                <a:solidFill>
                  <a:schemeClr val="tx1"/>
                </a:solidFill>
                <a:effectLst/>
                <a:latin typeface="+mn-lt"/>
                <a:ea typeface="ヒラギノ角ゴ Pro W3" pitchFamily="-65" charset="-128"/>
                <a:cs typeface="ヒラギノ角ゴ Pro W3" pitchFamily="-65" charset="-128"/>
              </a:rPr>
              <a:t>To calculate the resonant part of these</a:t>
            </a:r>
            <a:r>
              <a:rPr lang="en-US" sz="1200" i="0" kern="1200" baseline="0" dirty="0">
                <a:solidFill>
                  <a:schemeClr val="tx1"/>
                </a:solidFill>
                <a:effectLst/>
                <a:latin typeface="+mn-lt"/>
                <a:ea typeface="ヒラギノ角ゴ Pro W3" pitchFamily="-65" charset="-128"/>
                <a:cs typeface="ヒラギノ角ゴ Pro W3" pitchFamily="-65" charset="-128"/>
              </a:rPr>
              <a:t> two</a:t>
            </a:r>
            <a:r>
              <a:rPr lang="en-US" sz="1200" i="0" kern="1200" dirty="0">
                <a:solidFill>
                  <a:schemeClr val="tx1"/>
                </a:solidFill>
                <a:effectLst/>
                <a:latin typeface="+mn-lt"/>
                <a:ea typeface="ヒラギノ角ゴ Pro W3" pitchFamily="-65" charset="-128"/>
                <a:cs typeface="ヒラギノ角ゴ Pro W3" pitchFamily="-65" charset="-128"/>
              </a:rPr>
              <a:t> reaction rates, the proton, </a:t>
            </a:r>
            <a:r>
              <a:rPr lang="en-US" sz="1200" i="1" kern="1200" dirty="0">
                <a:solidFill>
                  <a:schemeClr val="tx1"/>
                </a:solidFill>
                <a:effectLst/>
                <a:latin typeface="+mn-lt"/>
                <a:ea typeface="ヒラギノ角ゴ Pro W3" pitchFamily="-65" charset="-128"/>
                <a:cs typeface="ヒラギノ角ゴ Pro W3" pitchFamily="-65" charset="-128"/>
              </a:rPr>
              <a:t>γ</a:t>
            </a:r>
            <a:r>
              <a:rPr lang="en-US" sz="1200" i="0" kern="1200" dirty="0">
                <a:solidFill>
                  <a:schemeClr val="tx1"/>
                </a:solidFill>
                <a:effectLst/>
                <a:latin typeface="+mn-lt"/>
                <a:ea typeface="ヒラギノ角ゴ Pro W3" pitchFamily="-65" charset="-128"/>
                <a:cs typeface="ヒラギノ角ゴ Pro W3" pitchFamily="-65" charset="-128"/>
              </a:rPr>
              <a:t>-ray, and </a:t>
            </a:r>
            <a:r>
              <a:rPr lang="en-US" sz="1200" i="1" kern="1200" dirty="0">
                <a:solidFill>
                  <a:schemeClr val="tx1"/>
                </a:solidFill>
                <a:effectLst/>
                <a:latin typeface="+mn-lt"/>
                <a:ea typeface="ヒラギノ角ゴ Pro W3" pitchFamily="-65" charset="-128"/>
                <a:cs typeface="ヒラギノ角ゴ Pro W3" pitchFamily="-65" charset="-128"/>
              </a:rPr>
              <a:t>α</a:t>
            </a:r>
            <a:r>
              <a:rPr lang="en-US" sz="1200" i="0" kern="1200" dirty="0">
                <a:solidFill>
                  <a:schemeClr val="tx1"/>
                </a:solidFill>
                <a:effectLst/>
                <a:latin typeface="+mn-lt"/>
                <a:ea typeface="ヒラギノ角ゴ Pro W3" pitchFamily="-65" charset="-128"/>
                <a:cs typeface="ヒラギノ角ゴ Pro W3" pitchFamily="-65" charset="-128"/>
              </a:rPr>
              <a:t>-particle branching ratios, and lifetimes of the 60Zn resonances are necessary nuclear physics input.</a:t>
            </a:r>
          </a:p>
          <a:p>
            <a:r>
              <a:rPr lang="en-US" altLang="zh-CN" sz="1200" i="0" kern="1200" dirty="0">
                <a:solidFill>
                  <a:schemeClr val="tx1"/>
                </a:solidFill>
                <a:effectLst/>
                <a:latin typeface="+mn-lt"/>
                <a:ea typeface="ヒラギノ角ゴ Pro W3" pitchFamily="-65" charset="-128"/>
                <a:cs typeface="ヒラギノ角ゴ Pro W3" pitchFamily="-65" charset="-128"/>
              </a:rPr>
              <a:t>Ideally, we can obtain t</a:t>
            </a:r>
            <a:r>
              <a:rPr lang="en-US" altLang="zh-CN" sz="1200" b="0" i="0" u="none" strike="noStrike" kern="1200" baseline="0" dirty="0">
                <a:solidFill>
                  <a:schemeClr val="tx1"/>
                </a:solidFill>
                <a:latin typeface="+mn-lt"/>
                <a:ea typeface="ヒラギノ角ゴ Pro W3" pitchFamily="-65" charset="-128"/>
                <a:cs typeface="ヒラギノ角ゴ Pro W3" pitchFamily="-65" charset="-128"/>
              </a:rPr>
              <a:t>hese structure information</a:t>
            </a:r>
            <a:r>
              <a:rPr lang="en-US" altLang="zh-CN" sz="1200" b="0" i="0" u="none" strike="noStrike" kern="1200" baseline="0" dirty="0">
                <a:solidFill>
                  <a:schemeClr val="tx1"/>
                </a:solidFill>
                <a:effectLst/>
                <a:latin typeface="+mn-lt"/>
                <a:ea typeface="ヒラギノ角ゴ Pro W3" pitchFamily="-65" charset="-128"/>
                <a:cs typeface="ヒラギノ角ゴ Pro W3" pitchFamily="-65" charset="-128"/>
              </a:rPr>
              <a:t> by identifying the discrete 60Zn </a:t>
            </a:r>
            <a:r>
              <a:rPr lang="en-US" altLang="zh-CN" sz="1200" b="0" i="1" u="none" strike="noStrike" kern="1200" baseline="0" dirty="0">
                <a:solidFill>
                  <a:schemeClr val="tx1"/>
                </a:solidFill>
                <a:effectLst/>
                <a:latin typeface="+mn-lt"/>
                <a:ea typeface="ヒラギノ角ゴ Pro W3" pitchFamily="-65" charset="-128"/>
                <a:cs typeface="ヒラギノ角ゴ Pro W3" pitchFamily="-65" charset="-128"/>
              </a:rPr>
              <a:t>l</a:t>
            </a:r>
            <a:r>
              <a:rPr lang="en-US" altLang="zh-CN" sz="1200" b="0" i="0" u="none" strike="noStrike" kern="1200" baseline="0" dirty="0">
                <a:solidFill>
                  <a:schemeClr val="tx1"/>
                </a:solidFill>
                <a:effectLst/>
                <a:latin typeface="+mn-lt"/>
                <a:ea typeface="ヒラギノ角ゴ Pro W3" pitchFamily="-65" charset="-128"/>
                <a:cs typeface="ヒラギノ角ゴ Pro W3" pitchFamily="-65" charset="-128"/>
              </a:rPr>
              <a:t>=1 resonances populated in the </a:t>
            </a:r>
            <a:r>
              <a:rPr lang="el-GR" altLang="zh-CN" sz="1200" b="0" i="1" u="none" strike="noStrike" kern="1200" baseline="0" dirty="0">
                <a:solidFill>
                  <a:schemeClr val="tx1"/>
                </a:solidFill>
                <a:latin typeface="+mn-lt"/>
                <a:ea typeface="ヒラギノ角ゴ Pro W3" pitchFamily="-65" charset="-128"/>
                <a:cs typeface="ヒラギノ角ゴ Pro W3" pitchFamily="-65" charset="-128"/>
              </a:rPr>
              <a:t>β</a:t>
            </a:r>
            <a:r>
              <a:rPr lang="el-GR" altLang="zh-CN" sz="1200" b="0" i="0" u="none" strike="noStrike" kern="1200" baseline="0" dirty="0">
                <a:solidFill>
                  <a:schemeClr val="tx1"/>
                </a:solidFill>
                <a:latin typeface="+mn-lt"/>
                <a:ea typeface="ヒラギノ角ゴ Pro W3" pitchFamily="-65" charset="-128"/>
                <a:cs typeface="ヒラギノ角ゴ Pro W3" pitchFamily="-65" charset="-128"/>
              </a:rPr>
              <a:t>-</a:t>
            </a:r>
            <a:r>
              <a:rPr lang="en-US" altLang="zh-CN" sz="1200" b="0" i="0" u="none" strike="noStrike" kern="1200" baseline="0" dirty="0">
                <a:solidFill>
                  <a:schemeClr val="tx1"/>
                </a:solidFill>
                <a:latin typeface="+mn-lt"/>
                <a:ea typeface="ヒラギノ角ゴ Pro W3" pitchFamily="-65" charset="-128"/>
                <a:cs typeface="ヒラギノ角ゴ Pro W3" pitchFamily="-65" charset="-128"/>
              </a:rPr>
              <a:t>decay of 60Ga.</a:t>
            </a:r>
          </a:p>
          <a:p>
            <a:r>
              <a:rPr lang="en-US" sz="1200" b="0" i="0" u="none" strike="noStrike" kern="1200" baseline="0" dirty="0">
                <a:solidFill>
                  <a:schemeClr val="tx1"/>
                </a:solidFill>
                <a:effectLst/>
                <a:latin typeface="+mn-lt"/>
                <a:ea typeface="ヒラギノ角ゴ Pro W3" pitchFamily="-65" charset="-128"/>
                <a:cs typeface="ヒラギノ角ゴ Pro W3" pitchFamily="-65" charset="-128"/>
              </a:rPr>
              <a:t>Even i</a:t>
            </a:r>
            <a:r>
              <a:rPr lang="en-US" sz="1200" i="0" kern="1200" dirty="0">
                <a:solidFill>
                  <a:schemeClr val="tx1"/>
                </a:solidFill>
                <a:effectLst/>
                <a:latin typeface="+mn-lt"/>
                <a:ea typeface="ヒラギノ角ゴ Pro W3" pitchFamily="-65" charset="-128"/>
                <a:cs typeface="ヒラギノ角ゴ Pro W3" pitchFamily="-65" charset="-128"/>
              </a:rPr>
              <a:t>f the level density is very</a:t>
            </a:r>
            <a:r>
              <a:rPr lang="en-US" sz="1200" i="0" kern="1200" baseline="0" dirty="0">
                <a:solidFill>
                  <a:schemeClr val="tx1"/>
                </a:solidFill>
                <a:effectLst/>
                <a:latin typeface="+mn-lt"/>
                <a:ea typeface="ヒラギノ角ゴ Pro W3" pitchFamily="-65" charset="-128"/>
                <a:cs typeface="ヒラギノ角ゴ Pro W3" pitchFamily="-65" charset="-128"/>
              </a:rPr>
              <a:t> </a:t>
            </a:r>
            <a:r>
              <a:rPr lang="en-US" sz="1200" i="0" kern="1200" dirty="0">
                <a:solidFill>
                  <a:schemeClr val="tx1"/>
                </a:solidFill>
                <a:effectLst/>
                <a:latin typeface="+mn-lt"/>
                <a:ea typeface="ヒラギノ角ゴ Pro W3" pitchFamily="-65" charset="-128"/>
                <a:cs typeface="ヒラギノ角ゴ Pro W3" pitchFamily="-65" charset="-128"/>
              </a:rPr>
              <a:t>high, we can still derive the p</a:t>
            </a:r>
            <a:r>
              <a:rPr lang="en-US" dirty="0">
                <a:ea typeface="ヒラギノ角ゴ Pro W3" pitchFamily="-65" charset="-128"/>
                <a:cs typeface="ヒラギノ角ゴ Pro W3" pitchFamily="-65" charset="-128"/>
              </a:rPr>
              <a:t>article and </a:t>
            </a:r>
            <a:r>
              <a:rPr lang="el-GR" dirty="0">
                <a:ea typeface="ヒラギノ角ゴ Pro W3" pitchFamily="-65" charset="-128"/>
                <a:cs typeface="ヒラギノ角ゴ Pro W3" pitchFamily="-65" charset="-128"/>
              </a:rPr>
              <a:t>γ-</a:t>
            </a:r>
            <a:r>
              <a:rPr lang="en-US" dirty="0">
                <a:ea typeface="ヒラギノ角ゴ Pro W3" pitchFamily="-65" charset="-128"/>
                <a:cs typeface="ヒラギノ角ゴ Pro W3" pitchFamily="-65" charset="-128"/>
              </a:rPr>
              <a:t>transmission coefficients, which are</a:t>
            </a:r>
            <a:r>
              <a:rPr lang="en-US" sz="1200" i="0" kern="1200" dirty="0">
                <a:solidFill>
                  <a:schemeClr val="tx1"/>
                </a:solidFill>
                <a:effectLst/>
                <a:latin typeface="+mn-lt"/>
                <a:ea typeface="ヒラギノ角ゴ Pro W3" pitchFamily="-65" charset="-128"/>
                <a:cs typeface="ヒラギノ角ゴ Pro W3" pitchFamily="-65" charset="-128"/>
              </a:rPr>
              <a:t> essential ingredients</a:t>
            </a:r>
            <a:r>
              <a:rPr lang="en-US" sz="1200" i="0" kern="1200" baseline="0" dirty="0">
                <a:solidFill>
                  <a:schemeClr val="tx1"/>
                </a:solidFill>
                <a:effectLst/>
                <a:latin typeface="+mn-lt"/>
                <a:ea typeface="ヒラギノ角ゴ Pro W3" pitchFamily="-65" charset="-128"/>
                <a:cs typeface="ヒラギノ角ゴ Pro W3" pitchFamily="-65" charset="-128"/>
              </a:rPr>
              <a:t> to calculate the reaction rates with </a:t>
            </a:r>
            <a:r>
              <a:rPr lang="en-US" sz="1200" i="0" kern="1200" dirty="0">
                <a:solidFill>
                  <a:schemeClr val="tx1"/>
                </a:solidFill>
                <a:effectLst/>
                <a:latin typeface="+mn-lt"/>
                <a:ea typeface="ヒラギノ角ゴ Pro W3" pitchFamily="-65" charset="-128"/>
                <a:cs typeface="ヒラギノ角ゴ Pro W3" pitchFamily="-65" charset="-128"/>
              </a:rPr>
              <a:t>s</a:t>
            </a:r>
            <a:r>
              <a:rPr lang="en-US" dirty="0"/>
              <a:t>tatistical-model.</a:t>
            </a:r>
          </a:p>
          <a:p>
            <a:pPr marL="0" marR="0" indent="0" algn="l" defTabSz="457200" rtl="0" eaLnBrk="0" fontAlgn="base" latinLnBrk="0" hangingPunct="0">
              <a:lnSpc>
                <a:spcPct val="100000"/>
              </a:lnSpc>
              <a:spcBef>
                <a:spcPct val="30000"/>
              </a:spcBef>
              <a:spcAft>
                <a:spcPct val="0"/>
              </a:spcAft>
              <a:buClrTx/>
              <a:buSzTx/>
              <a:buFontTx/>
              <a:buNone/>
              <a:tabLst/>
              <a:defRPr/>
            </a:pPr>
            <a:endParaRPr lang="en-US" sz="1200" i="0" kern="1200" dirty="0">
              <a:solidFill>
                <a:schemeClr val="tx1"/>
              </a:solidFill>
              <a:effectLst/>
              <a:latin typeface="+mn-lt"/>
              <a:ea typeface="ヒラギノ角ゴ Pro W3" pitchFamily="-65" charset="-128"/>
              <a:cs typeface="ヒラギノ角ゴ Pro W3" pitchFamily="-65" charset="-128"/>
            </a:endParaRPr>
          </a:p>
          <a:p>
            <a:r>
              <a:rPr lang="en-US" dirty="0">
                <a:latin typeface="Arial" pitchFamily="34" charset="0"/>
                <a:ea typeface="ＭＳ Ｐゴシック"/>
              </a:rPr>
              <a:t>Calculations in the statistical model require the input of a number of different nuclear properties.</a:t>
            </a:r>
          </a:p>
          <a:p>
            <a:r>
              <a:rPr lang="en-US" dirty="0"/>
              <a:t>The standard approach in the calculation of reaction rates for astrophysics in a Hauser–</a:t>
            </a:r>
            <a:r>
              <a:rPr lang="en-US" dirty="0" err="1"/>
              <a:t>Feshbach</a:t>
            </a:r>
            <a:r>
              <a:rPr lang="en-US" dirty="0"/>
              <a:t> statistical model is to include a number of discrete excited states, when experimentally known. The important ingredients of statistical model calculations are the particle and </a:t>
            </a:r>
            <a:r>
              <a:rPr lang="en-US" i="1" dirty="0"/>
              <a:t>γ</a:t>
            </a:r>
            <a:r>
              <a:rPr lang="en-US" dirty="0"/>
              <a:t>-transmission coefficients </a:t>
            </a:r>
            <a:r>
              <a:rPr lang="en-US" i="1" dirty="0"/>
              <a:t>T</a:t>
            </a:r>
            <a:r>
              <a:rPr lang="en-US" dirty="0"/>
              <a:t> and the level density of excited states </a:t>
            </a:r>
            <a:r>
              <a:rPr lang="en-US" i="1" dirty="0"/>
              <a:t>ρ</a:t>
            </a:r>
            <a:r>
              <a:rPr lang="en-US" dirty="0"/>
              <a:t>.</a:t>
            </a:r>
          </a:p>
        </p:txBody>
      </p:sp>
    </p:spTree>
    <p:extLst>
      <p:ext uri="{BB962C8B-B14F-4D97-AF65-F5344CB8AC3E}">
        <p14:creationId xmlns:p14="http://schemas.microsoft.com/office/powerpoint/2010/main" val="2043045742"/>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en-US" sz="1200" i="0" kern="1200" dirty="0">
                <a:solidFill>
                  <a:schemeClr val="tx1"/>
                </a:solidFill>
                <a:effectLst/>
                <a:latin typeface="+mn-lt"/>
                <a:ea typeface="ヒラギノ角ゴ Pro W3" pitchFamily="-65" charset="-128"/>
                <a:cs typeface="ヒラギノ角ゴ Pro W3" pitchFamily="-65" charset="-128"/>
              </a:rPr>
              <a:t>To calculate the resonant part of these</a:t>
            </a:r>
            <a:r>
              <a:rPr lang="en-US" sz="1200" i="0" kern="1200" baseline="0" dirty="0">
                <a:solidFill>
                  <a:schemeClr val="tx1"/>
                </a:solidFill>
                <a:effectLst/>
                <a:latin typeface="+mn-lt"/>
                <a:ea typeface="ヒラギノ角ゴ Pro W3" pitchFamily="-65" charset="-128"/>
                <a:cs typeface="ヒラギノ角ゴ Pro W3" pitchFamily="-65" charset="-128"/>
              </a:rPr>
              <a:t> two</a:t>
            </a:r>
            <a:r>
              <a:rPr lang="en-US" sz="1200" i="0" kern="1200" dirty="0">
                <a:solidFill>
                  <a:schemeClr val="tx1"/>
                </a:solidFill>
                <a:effectLst/>
                <a:latin typeface="+mn-lt"/>
                <a:ea typeface="ヒラギノ角ゴ Pro W3" pitchFamily="-65" charset="-128"/>
                <a:cs typeface="ヒラギノ角ゴ Pro W3" pitchFamily="-65" charset="-128"/>
              </a:rPr>
              <a:t> reaction rates, the proton, </a:t>
            </a:r>
            <a:r>
              <a:rPr lang="en-US" sz="1200" i="1" kern="1200" dirty="0">
                <a:solidFill>
                  <a:schemeClr val="tx1"/>
                </a:solidFill>
                <a:effectLst/>
                <a:latin typeface="+mn-lt"/>
                <a:ea typeface="ヒラギノ角ゴ Pro W3" pitchFamily="-65" charset="-128"/>
                <a:cs typeface="ヒラギノ角ゴ Pro W3" pitchFamily="-65" charset="-128"/>
              </a:rPr>
              <a:t>γ</a:t>
            </a:r>
            <a:r>
              <a:rPr lang="en-US" sz="1200" i="0" kern="1200" dirty="0">
                <a:solidFill>
                  <a:schemeClr val="tx1"/>
                </a:solidFill>
                <a:effectLst/>
                <a:latin typeface="+mn-lt"/>
                <a:ea typeface="ヒラギノ角ゴ Pro W3" pitchFamily="-65" charset="-128"/>
                <a:cs typeface="ヒラギノ角ゴ Pro W3" pitchFamily="-65" charset="-128"/>
              </a:rPr>
              <a:t>-ray, and </a:t>
            </a:r>
            <a:r>
              <a:rPr lang="en-US" sz="1200" i="1" kern="1200" dirty="0">
                <a:solidFill>
                  <a:schemeClr val="tx1"/>
                </a:solidFill>
                <a:effectLst/>
                <a:latin typeface="+mn-lt"/>
                <a:ea typeface="ヒラギノ角ゴ Pro W3" pitchFamily="-65" charset="-128"/>
                <a:cs typeface="ヒラギノ角ゴ Pro W3" pitchFamily="-65" charset="-128"/>
              </a:rPr>
              <a:t>α</a:t>
            </a:r>
            <a:r>
              <a:rPr lang="en-US" sz="1200" i="0" kern="1200" dirty="0">
                <a:solidFill>
                  <a:schemeClr val="tx1"/>
                </a:solidFill>
                <a:effectLst/>
                <a:latin typeface="+mn-lt"/>
                <a:ea typeface="ヒラギノ角ゴ Pro W3" pitchFamily="-65" charset="-128"/>
                <a:cs typeface="ヒラギノ角ゴ Pro W3" pitchFamily="-65" charset="-128"/>
              </a:rPr>
              <a:t>-particle branching ratios, and lifetimes of the 60Zn resonances are necessary nuclear physics input.</a:t>
            </a:r>
          </a:p>
          <a:p>
            <a:r>
              <a:rPr lang="en-US" altLang="zh-CN" sz="1200" i="0" kern="1200" dirty="0">
                <a:solidFill>
                  <a:schemeClr val="tx1"/>
                </a:solidFill>
                <a:effectLst/>
                <a:latin typeface="+mn-lt"/>
                <a:ea typeface="ヒラギノ角ゴ Pro W3" pitchFamily="-65" charset="-128"/>
                <a:cs typeface="ヒラギノ角ゴ Pro W3" pitchFamily="-65" charset="-128"/>
              </a:rPr>
              <a:t>Ideally, we can obtain t</a:t>
            </a:r>
            <a:r>
              <a:rPr lang="en-US" altLang="zh-CN" sz="1200" b="0" i="0" u="none" strike="noStrike" kern="1200" baseline="0" dirty="0">
                <a:solidFill>
                  <a:schemeClr val="tx1"/>
                </a:solidFill>
                <a:latin typeface="+mn-lt"/>
                <a:ea typeface="ヒラギノ角ゴ Pro W3" pitchFamily="-65" charset="-128"/>
                <a:cs typeface="ヒラギノ角ゴ Pro W3" pitchFamily="-65" charset="-128"/>
              </a:rPr>
              <a:t>hese structure information</a:t>
            </a:r>
            <a:r>
              <a:rPr lang="en-US" altLang="zh-CN" sz="1200" b="0" i="0" u="none" strike="noStrike" kern="1200" baseline="0" dirty="0">
                <a:solidFill>
                  <a:schemeClr val="tx1"/>
                </a:solidFill>
                <a:effectLst/>
                <a:latin typeface="+mn-lt"/>
                <a:ea typeface="ヒラギノ角ゴ Pro W3" pitchFamily="-65" charset="-128"/>
                <a:cs typeface="ヒラギノ角ゴ Pro W3" pitchFamily="-65" charset="-128"/>
              </a:rPr>
              <a:t> by identifying the discrete 60Zn </a:t>
            </a:r>
            <a:r>
              <a:rPr lang="en-US" altLang="zh-CN" sz="1200" b="0" i="1" u="none" strike="noStrike" kern="1200" baseline="0" dirty="0">
                <a:solidFill>
                  <a:schemeClr val="tx1"/>
                </a:solidFill>
                <a:effectLst/>
                <a:latin typeface="+mn-lt"/>
                <a:ea typeface="ヒラギノ角ゴ Pro W3" pitchFamily="-65" charset="-128"/>
                <a:cs typeface="ヒラギノ角ゴ Pro W3" pitchFamily="-65" charset="-128"/>
              </a:rPr>
              <a:t>l</a:t>
            </a:r>
            <a:r>
              <a:rPr lang="en-US" altLang="zh-CN" sz="1200" b="0" i="0" u="none" strike="noStrike" kern="1200" baseline="0" dirty="0">
                <a:solidFill>
                  <a:schemeClr val="tx1"/>
                </a:solidFill>
                <a:effectLst/>
                <a:latin typeface="+mn-lt"/>
                <a:ea typeface="ヒラギノ角ゴ Pro W3" pitchFamily="-65" charset="-128"/>
                <a:cs typeface="ヒラギノ角ゴ Pro W3" pitchFamily="-65" charset="-128"/>
              </a:rPr>
              <a:t>=1 resonances populated in the </a:t>
            </a:r>
            <a:r>
              <a:rPr lang="el-GR" altLang="zh-CN" sz="1200" b="0" i="1" u="none" strike="noStrike" kern="1200" baseline="0" dirty="0">
                <a:solidFill>
                  <a:schemeClr val="tx1"/>
                </a:solidFill>
                <a:latin typeface="+mn-lt"/>
                <a:ea typeface="ヒラギノ角ゴ Pro W3" pitchFamily="-65" charset="-128"/>
                <a:cs typeface="ヒラギノ角ゴ Pro W3" pitchFamily="-65" charset="-128"/>
              </a:rPr>
              <a:t>β</a:t>
            </a:r>
            <a:r>
              <a:rPr lang="el-GR" altLang="zh-CN" sz="1200" b="0" i="0" u="none" strike="noStrike" kern="1200" baseline="0" dirty="0">
                <a:solidFill>
                  <a:schemeClr val="tx1"/>
                </a:solidFill>
                <a:latin typeface="+mn-lt"/>
                <a:ea typeface="ヒラギノ角ゴ Pro W3" pitchFamily="-65" charset="-128"/>
                <a:cs typeface="ヒラギノ角ゴ Pro W3" pitchFamily="-65" charset="-128"/>
              </a:rPr>
              <a:t>-</a:t>
            </a:r>
            <a:r>
              <a:rPr lang="en-US" altLang="zh-CN" sz="1200" b="0" i="0" u="none" strike="noStrike" kern="1200" baseline="0" dirty="0">
                <a:solidFill>
                  <a:schemeClr val="tx1"/>
                </a:solidFill>
                <a:latin typeface="+mn-lt"/>
                <a:ea typeface="ヒラギノ角ゴ Pro W3" pitchFamily="-65" charset="-128"/>
                <a:cs typeface="ヒラギノ角ゴ Pro W3" pitchFamily="-65" charset="-128"/>
              </a:rPr>
              <a:t>decay of 60Ga.</a:t>
            </a:r>
          </a:p>
          <a:p>
            <a:r>
              <a:rPr lang="en-US" sz="1200" b="0" i="0" u="none" strike="noStrike" kern="1200" baseline="0" dirty="0">
                <a:solidFill>
                  <a:schemeClr val="tx1"/>
                </a:solidFill>
                <a:effectLst/>
                <a:latin typeface="+mn-lt"/>
                <a:ea typeface="ヒラギノ角ゴ Pro W3" pitchFamily="-65" charset="-128"/>
                <a:cs typeface="ヒラギノ角ゴ Pro W3" pitchFamily="-65" charset="-128"/>
              </a:rPr>
              <a:t>Even i</a:t>
            </a:r>
            <a:r>
              <a:rPr lang="en-US" sz="1200" i="0" kern="1200" dirty="0">
                <a:solidFill>
                  <a:schemeClr val="tx1"/>
                </a:solidFill>
                <a:effectLst/>
                <a:latin typeface="+mn-lt"/>
                <a:ea typeface="ヒラギノ角ゴ Pro W3" pitchFamily="-65" charset="-128"/>
                <a:cs typeface="ヒラギノ角ゴ Pro W3" pitchFamily="-65" charset="-128"/>
              </a:rPr>
              <a:t>f the level density is very</a:t>
            </a:r>
            <a:r>
              <a:rPr lang="en-US" sz="1200" i="0" kern="1200" baseline="0" dirty="0">
                <a:solidFill>
                  <a:schemeClr val="tx1"/>
                </a:solidFill>
                <a:effectLst/>
                <a:latin typeface="+mn-lt"/>
                <a:ea typeface="ヒラギノ角ゴ Pro W3" pitchFamily="-65" charset="-128"/>
                <a:cs typeface="ヒラギノ角ゴ Pro W3" pitchFamily="-65" charset="-128"/>
              </a:rPr>
              <a:t> </a:t>
            </a:r>
            <a:r>
              <a:rPr lang="en-US" sz="1200" i="0" kern="1200" dirty="0">
                <a:solidFill>
                  <a:schemeClr val="tx1"/>
                </a:solidFill>
                <a:effectLst/>
                <a:latin typeface="+mn-lt"/>
                <a:ea typeface="ヒラギノ角ゴ Pro W3" pitchFamily="-65" charset="-128"/>
                <a:cs typeface="ヒラギノ角ゴ Pro W3" pitchFamily="-65" charset="-128"/>
              </a:rPr>
              <a:t>high, we can still derive the p</a:t>
            </a:r>
            <a:r>
              <a:rPr lang="en-US" dirty="0">
                <a:ea typeface="ヒラギノ角ゴ Pro W3" pitchFamily="-65" charset="-128"/>
                <a:cs typeface="ヒラギノ角ゴ Pro W3" pitchFamily="-65" charset="-128"/>
              </a:rPr>
              <a:t>article and </a:t>
            </a:r>
            <a:r>
              <a:rPr lang="el-GR" dirty="0">
                <a:ea typeface="ヒラギノ角ゴ Pro W3" pitchFamily="-65" charset="-128"/>
                <a:cs typeface="ヒラギノ角ゴ Pro W3" pitchFamily="-65" charset="-128"/>
              </a:rPr>
              <a:t>γ-</a:t>
            </a:r>
            <a:r>
              <a:rPr lang="en-US" dirty="0">
                <a:ea typeface="ヒラギノ角ゴ Pro W3" pitchFamily="-65" charset="-128"/>
                <a:cs typeface="ヒラギノ角ゴ Pro W3" pitchFamily="-65" charset="-128"/>
              </a:rPr>
              <a:t>transmission coefficients, which are</a:t>
            </a:r>
            <a:r>
              <a:rPr lang="en-US" sz="1200" i="0" kern="1200" dirty="0">
                <a:solidFill>
                  <a:schemeClr val="tx1"/>
                </a:solidFill>
                <a:effectLst/>
                <a:latin typeface="+mn-lt"/>
                <a:ea typeface="ヒラギノ角ゴ Pro W3" pitchFamily="-65" charset="-128"/>
                <a:cs typeface="ヒラギノ角ゴ Pro W3" pitchFamily="-65" charset="-128"/>
              </a:rPr>
              <a:t> essential ingredients</a:t>
            </a:r>
            <a:r>
              <a:rPr lang="en-US" sz="1200" i="0" kern="1200" baseline="0" dirty="0">
                <a:solidFill>
                  <a:schemeClr val="tx1"/>
                </a:solidFill>
                <a:effectLst/>
                <a:latin typeface="+mn-lt"/>
                <a:ea typeface="ヒラギノ角ゴ Pro W3" pitchFamily="-65" charset="-128"/>
                <a:cs typeface="ヒラギノ角ゴ Pro W3" pitchFamily="-65" charset="-128"/>
              </a:rPr>
              <a:t> to calculate the reaction rates with </a:t>
            </a:r>
            <a:r>
              <a:rPr lang="en-US" sz="1200" i="0" kern="1200" dirty="0">
                <a:solidFill>
                  <a:schemeClr val="tx1"/>
                </a:solidFill>
                <a:effectLst/>
                <a:latin typeface="+mn-lt"/>
                <a:ea typeface="ヒラギノ角ゴ Pro W3" pitchFamily="-65" charset="-128"/>
                <a:cs typeface="ヒラギノ角ゴ Pro W3" pitchFamily="-65" charset="-128"/>
              </a:rPr>
              <a:t>s</a:t>
            </a:r>
            <a:r>
              <a:rPr lang="en-US" dirty="0"/>
              <a:t>tatistical-model.</a:t>
            </a:r>
          </a:p>
          <a:p>
            <a:pPr marL="0" marR="0" indent="0" algn="l" defTabSz="457200" rtl="0" eaLnBrk="0" fontAlgn="base" latinLnBrk="0" hangingPunct="0">
              <a:lnSpc>
                <a:spcPct val="100000"/>
              </a:lnSpc>
              <a:spcBef>
                <a:spcPct val="30000"/>
              </a:spcBef>
              <a:spcAft>
                <a:spcPct val="0"/>
              </a:spcAft>
              <a:buClrTx/>
              <a:buSzTx/>
              <a:buFontTx/>
              <a:buNone/>
              <a:tabLst/>
              <a:defRPr/>
            </a:pPr>
            <a:endParaRPr lang="en-US" sz="1200" i="0" kern="1200" dirty="0">
              <a:solidFill>
                <a:schemeClr val="tx1"/>
              </a:solidFill>
              <a:effectLst/>
              <a:latin typeface="+mn-lt"/>
              <a:ea typeface="ヒラギノ角ゴ Pro W3" pitchFamily="-65" charset="-128"/>
              <a:cs typeface="ヒラギノ角ゴ Pro W3" pitchFamily="-65" charset="-128"/>
            </a:endParaRPr>
          </a:p>
          <a:p>
            <a:r>
              <a:rPr lang="en-US" dirty="0">
                <a:latin typeface="Arial" pitchFamily="34" charset="0"/>
                <a:ea typeface="ＭＳ Ｐゴシック"/>
              </a:rPr>
              <a:t>Calculations in the statistical model require the input of a number of different nuclear properties.</a:t>
            </a:r>
          </a:p>
          <a:p>
            <a:r>
              <a:rPr lang="en-US" dirty="0"/>
              <a:t>The standard approach in the calculation of reaction rates for astrophysics in a Hauser–</a:t>
            </a:r>
            <a:r>
              <a:rPr lang="en-US" dirty="0" err="1"/>
              <a:t>Feshbach</a:t>
            </a:r>
            <a:r>
              <a:rPr lang="en-US" dirty="0"/>
              <a:t> statistical model is to include a number of discrete excited states, when experimentally known. The important ingredients of statistical model calculations are the particle and </a:t>
            </a:r>
            <a:r>
              <a:rPr lang="en-US" i="1" dirty="0"/>
              <a:t>γ</a:t>
            </a:r>
            <a:r>
              <a:rPr lang="en-US" dirty="0"/>
              <a:t>-transmission coefficients </a:t>
            </a:r>
            <a:r>
              <a:rPr lang="en-US" i="1" dirty="0"/>
              <a:t>T</a:t>
            </a:r>
            <a:r>
              <a:rPr lang="en-US" dirty="0"/>
              <a:t> and the level density of excited states </a:t>
            </a:r>
            <a:r>
              <a:rPr lang="en-US" i="1" dirty="0"/>
              <a:t>ρ</a:t>
            </a:r>
            <a:r>
              <a:rPr lang="en-US" dirty="0"/>
              <a:t>.</a:t>
            </a:r>
          </a:p>
        </p:txBody>
      </p:sp>
    </p:spTree>
    <p:extLst>
      <p:ext uri="{BB962C8B-B14F-4D97-AF65-F5344CB8AC3E}">
        <p14:creationId xmlns:p14="http://schemas.microsoft.com/office/powerpoint/2010/main" val="4083471022"/>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en-US" sz="1200" i="0" kern="1200" dirty="0">
                <a:solidFill>
                  <a:schemeClr val="tx1"/>
                </a:solidFill>
                <a:effectLst/>
                <a:latin typeface="+mn-lt"/>
                <a:ea typeface="ヒラギノ角ゴ Pro W3" pitchFamily="-65" charset="-128"/>
                <a:cs typeface="ヒラギノ角ゴ Pro W3" pitchFamily="-65" charset="-128"/>
              </a:rPr>
              <a:t>To calculate the resonant part of these</a:t>
            </a:r>
            <a:r>
              <a:rPr lang="en-US" sz="1200" i="0" kern="1200" baseline="0" dirty="0">
                <a:solidFill>
                  <a:schemeClr val="tx1"/>
                </a:solidFill>
                <a:effectLst/>
                <a:latin typeface="+mn-lt"/>
                <a:ea typeface="ヒラギノ角ゴ Pro W3" pitchFamily="-65" charset="-128"/>
                <a:cs typeface="ヒラギノ角ゴ Pro W3" pitchFamily="-65" charset="-128"/>
              </a:rPr>
              <a:t> two</a:t>
            </a:r>
            <a:r>
              <a:rPr lang="en-US" sz="1200" i="0" kern="1200" dirty="0">
                <a:solidFill>
                  <a:schemeClr val="tx1"/>
                </a:solidFill>
                <a:effectLst/>
                <a:latin typeface="+mn-lt"/>
                <a:ea typeface="ヒラギノ角ゴ Pro W3" pitchFamily="-65" charset="-128"/>
                <a:cs typeface="ヒラギノ角ゴ Pro W3" pitchFamily="-65" charset="-128"/>
              </a:rPr>
              <a:t> reaction rates, the proton, </a:t>
            </a:r>
            <a:r>
              <a:rPr lang="en-US" sz="1200" i="1" kern="1200" dirty="0">
                <a:solidFill>
                  <a:schemeClr val="tx1"/>
                </a:solidFill>
                <a:effectLst/>
                <a:latin typeface="+mn-lt"/>
                <a:ea typeface="ヒラギノ角ゴ Pro W3" pitchFamily="-65" charset="-128"/>
                <a:cs typeface="ヒラギノ角ゴ Pro W3" pitchFamily="-65" charset="-128"/>
              </a:rPr>
              <a:t>γ</a:t>
            </a:r>
            <a:r>
              <a:rPr lang="en-US" sz="1200" i="0" kern="1200" dirty="0">
                <a:solidFill>
                  <a:schemeClr val="tx1"/>
                </a:solidFill>
                <a:effectLst/>
                <a:latin typeface="+mn-lt"/>
                <a:ea typeface="ヒラギノ角ゴ Pro W3" pitchFamily="-65" charset="-128"/>
                <a:cs typeface="ヒラギノ角ゴ Pro W3" pitchFamily="-65" charset="-128"/>
              </a:rPr>
              <a:t>-ray, and </a:t>
            </a:r>
            <a:r>
              <a:rPr lang="en-US" sz="1200" i="1" kern="1200" dirty="0">
                <a:solidFill>
                  <a:schemeClr val="tx1"/>
                </a:solidFill>
                <a:effectLst/>
                <a:latin typeface="+mn-lt"/>
                <a:ea typeface="ヒラギノ角ゴ Pro W3" pitchFamily="-65" charset="-128"/>
                <a:cs typeface="ヒラギノ角ゴ Pro W3" pitchFamily="-65" charset="-128"/>
              </a:rPr>
              <a:t>α</a:t>
            </a:r>
            <a:r>
              <a:rPr lang="en-US" sz="1200" i="0" kern="1200" dirty="0">
                <a:solidFill>
                  <a:schemeClr val="tx1"/>
                </a:solidFill>
                <a:effectLst/>
                <a:latin typeface="+mn-lt"/>
                <a:ea typeface="ヒラギノ角ゴ Pro W3" pitchFamily="-65" charset="-128"/>
                <a:cs typeface="ヒラギノ角ゴ Pro W3" pitchFamily="-65" charset="-128"/>
              </a:rPr>
              <a:t>-particle branching ratios, and lifetimes of the 60Zn resonances are necessary nuclear physics input.</a:t>
            </a:r>
          </a:p>
          <a:p>
            <a:r>
              <a:rPr lang="en-US" sz="1200" i="0" kern="1200" dirty="0">
                <a:solidFill>
                  <a:schemeClr val="tx1"/>
                </a:solidFill>
                <a:effectLst/>
                <a:latin typeface="+mn-lt"/>
                <a:ea typeface="ヒラギノ角ゴ Pro W3" pitchFamily="-65" charset="-128"/>
                <a:cs typeface="ヒラギノ角ゴ Pro W3" pitchFamily="-65" charset="-128"/>
              </a:rPr>
              <a:t>Ideally, we can obtain t</a:t>
            </a:r>
            <a:r>
              <a:rPr lang="en-US" sz="1200" b="0" i="0" u="none" strike="noStrike" kern="1200" baseline="0" dirty="0">
                <a:solidFill>
                  <a:schemeClr val="tx1"/>
                </a:solidFill>
                <a:latin typeface="+mn-lt"/>
                <a:ea typeface="ヒラギノ角ゴ Pro W3" pitchFamily="-65" charset="-128"/>
                <a:cs typeface="ヒラギノ角ゴ Pro W3" pitchFamily="-65" charset="-128"/>
              </a:rPr>
              <a:t>hese structure information</a:t>
            </a:r>
            <a:r>
              <a:rPr lang="en-US" sz="1200" b="0" i="0" u="none" strike="noStrike" kern="1200" baseline="0" dirty="0">
                <a:solidFill>
                  <a:schemeClr val="tx1"/>
                </a:solidFill>
                <a:effectLst/>
                <a:latin typeface="+mn-lt"/>
                <a:ea typeface="ヒラギノ角ゴ Pro W3" pitchFamily="-65" charset="-128"/>
                <a:cs typeface="ヒラギノ角ゴ Pro W3" pitchFamily="-65" charset="-128"/>
              </a:rPr>
              <a:t> by identifying the discrete 60</a:t>
            </a:r>
            <a:r>
              <a:rPr lang="en-US" altLang="zh-CN" sz="1200" b="0" i="0" u="none" strike="noStrike" kern="1200" baseline="0" dirty="0">
                <a:solidFill>
                  <a:schemeClr val="tx1"/>
                </a:solidFill>
                <a:effectLst/>
                <a:latin typeface="+mn-lt"/>
                <a:ea typeface="ヒラギノ角ゴ Pro W3" pitchFamily="-65" charset="-128"/>
                <a:cs typeface="ヒラギノ角ゴ Pro W3" pitchFamily="-65" charset="-128"/>
              </a:rPr>
              <a:t>Zn </a:t>
            </a:r>
            <a:r>
              <a:rPr lang="en-US" altLang="zh-CN" sz="1200" b="0" i="1" u="none" strike="noStrike" kern="1200" baseline="0" dirty="0">
                <a:solidFill>
                  <a:schemeClr val="tx1"/>
                </a:solidFill>
                <a:effectLst/>
                <a:latin typeface="+mn-lt"/>
                <a:ea typeface="ヒラギノ角ゴ Pro W3" pitchFamily="-65" charset="-128"/>
                <a:cs typeface="ヒラギノ角ゴ Pro W3" pitchFamily="-65" charset="-128"/>
              </a:rPr>
              <a:t>l</a:t>
            </a:r>
            <a:r>
              <a:rPr lang="en-US" altLang="zh-CN" sz="1200" b="0" i="0" u="none" strike="noStrike" kern="1200" baseline="0" dirty="0">
                <a:solidFill>
                  <a:schemeClr val="tx1"/>
                </a:solidFill>
                <a:effectLst/>
                <a:latin typeface="+mn-lt"/>
                <a:ea typeface="ヒラギノ角ゴ Pro W3" pitchFamily="-65" charset="-128"/>
                <a:cs typeface="ヒラギノ角ゴ Pro W3" pitchFamily="-65" charset="-128"/>
              </a:rPr>
              <a:t>=1 </a:t>
            </a:r>
            <a:r>
              <a:rPr lang="en-US" sz="1200" b="0" i="0" u="none" strike="noStrike" kern="1200" baseline="0" dirty="0">
                <a:solidFill>
                  <a:schemeClr val="tx1"/>
                </a:solidFill>
                <a:effectLst/>
                <a:latin typeface="+mn-lt"/>
                <a:ea typeface="ヒラギノ角ゴ Pro W3" pitchFamily="-65" charset="-128"/>
                <a:cs typeface="ヒラギノ角ゴ Pro W3" pitchFamily="-65" charset="-128"/>
              </a:rPr>
              <a:t>resonances populated in the </a:t>
            </a:r>
            <a:r>
              <a:rPr lang="el-GR" sz="1200" b="0" i="1" u="none" strike="noStrike" kern="1200" baseline="0" dirty="0">
                <a:solidFill>
                  <a:schemeClr val="tx1"/>
                </a:solidFill>
                <a:latin typeface="+mn-lt"/>
                <a:ea typeface="ヒラギノ角ゴ Pro W3" pitchFamily="-65" charset="-128"/>
                <a:cs typeface="ヒラギノ角ゴ Pro W3" pitchFamily="-65" charset="-128"/>
              </a:rPr>
              <a:t>β</a:t>
            </a:r>
            <a:r>
              <a:rPr lang="el-GR" sz="1200" b="0" i="0" u="none" strike="noStrike" kern="1200" baseline="0" dirty="0">
                <a:solidFill>
                  <a:schemeClr val="tx1"/>
                </a:solidFill>
                <a:latin typeface="+mn-lt"/>
                <a:ea typeface="ヒラギノ角ゴ Pro W3" pitchFamily="-65" charset="-128"/>
                <a:cs typeface="ヒラギノ角ゴ Pro W3" pitchFamily="-65" charset="-128"/>
              </a:rPr>
              <a:t>-</a:t>
            </a:r>
            <a:r>
              <a:rPr lang="en-US" sz="1200" b="0" i="0" u="none" strike="noStrike" kern="1200" baseline="0" dirty="0">
                <a:solidFill>
                  <a:schemeClr val="tx1"/>
                </a:solidFill>
                <a:latin typeface="+mn-lt"/>
                <a:ea typeface="ヒラギノ角ゴ Pro W3" pitchFamily="-65" charset="-128"/>
                <a:cs typeface="ヒラギノ角ゴ Pro W3" pitchFamily="-65" charset="-128"/>
              </a:rPr>
              <a:t>decay of 60Ga.</a:t>
            </a:r>
          </a:p>
          <a:p>
            <a:r>
              <a:rPr lang="en-US" sz="1200" b="0" i="0" u="none" strike="noStrike" kern="1200" baseline="0" dirty="0">
                <a:solidFill>
                  <a:schemeClr val="tx1"/>
                </a:solidFill>
                <a:effectLst/>
                <a:latin typeface="+mn-lt"/>
                <a:ea typeface="ヒラギノ角ゴ Pro W3" pitchFamily="-65" charset="-128"/>
                <a:cs typeface="ヒラギノ角ゴ Pro W3" pitchFamily="-65" charset="-128"/>
              </a:rPr>
              <a:t>Even i</a:t>
            </a:r>
            <a:r>
              <a:rPr lang="en-US" sz="1200" i="0" kern="1200" dirty="0">
                <a:solidFill>
                  <a:schemeClr val="tx1"/>
                </a:solidFill>
                <a:effectLst/>
                <a:latin typeface="+mn-lt"/>
                <a:ea typeface="ヒラギノ角ゴ Pro W3" pitchFamily="-65" charset="-128"/>
                <a:cs typeface="ヒラギノ角ゴ Pro W3" pitchFamily="-65" charset="-128"/>
              </a:rPr>
              <a:t>f the level density is very</a:t>
            </a:r>
            <a:r>
              <a:rPr lang="en-US" sz="1200" i="0" kern="1200" baseline="0" dirty="0">
                <a:solidFill>
                  <a:schemeClr val="tx1"/>
                </a:solidFill>
                <a:effectLst/>
                <a:latin typeface="+mn-lt"/>
                <a:ea typeface="ヒラギノ角ゴ Pro W3" pitchFamily="-65" charset="-128"/>
                <a:cs typeface="ヒラギノ角ゴ Pro W3" pitchFamily="-65" charset="-128"/>
              </a:rPr>
              <a:t> </a:t>
            </a:r>
            <a:r>
              <a:rPr lang="en-US" sz="1200" i="0" kern="1200" dirty="0">
                <a:solidFill>
                  <a:schemeClr val="tx1"/>
                </a:solidFill>
                <a:effectLst/>
                <a:latin typeface="+mn-lt"/>
                <a:ea typeface="ヒラギノ角ゴ Pro W3" pitchFamily="-65" charset="-128"/>
                <a:cs typeface="ヒラギノ角ゴ Pro W3" pitchFamily="-65" charset="-128"/>
              </a:rPr>
              <a:t>high, we can still derive the p</a:t>
            </a:r>
            <a:r>
              <a:rPr lang="en-US" dirty="0">
                <a:ea typeface="ヒラギノ角ゴ Pro W3" pitchFamily="-65" charset="-128"/>
                <a:cs typeface="ヒラギノ角ゴ Pro W3" pitchFamily="-65" charset="-128"/>
              </a:rPr>
              <a:t>article and </a:t>
            </a:r>
            <a:r>
              <a:rPr lang="el-GR" dirty="0">
                <a:ea typeface="ヒラギノ角ゴ Pro W3" pitchFamily="-65" charset="-128"/>
                <a:cs typeface="ヒラギノ角ゴ Pro W3" pitchFamily="-65" charset="-128"/>
              </a:rPr>
              <a:t>γ-</a:t>
            </a:r>
            <a:r>
              <a:rPr lang="en-US" dirty="0">
                <a:ea typeface="ヒラギノ角ゴ Pro W3" pitchFamily="-65" charset="-128"/>
                <a:cs typeface="ヒラギノ角ゴ Pro W3" pitchFamily="-65" charset="-128"/>
              </a:rPr>
              <a:t>transmission coefficients, which are</a:t>
            </a:r>
            <a:r>
              <a:rPr lang="en-US" sz="1200" i="0" kern="1200" dirty="0">
                <a:solidFill>
                  <a:schemeClr val="tx1"/>
                </a:solidFill>
                <a:effectLst/>
                <a:latin typeface="+mn-lt"/>
                <a:ea typeface="ヒラギノ角ゴ Pro W3" pitchFamily="-65" charset="-128"/>
                <a:cs typeface="ヒラギノ角ゴ Pro W3" pitchFamily="-65" charset="-128"/>
              </a:rPr>
              <a:t> essential ingredients</a:t>
            </a:r>
            <a:r>
              <a:rPr lang="en-US" sz="1200" i="0" kern="1200" baseline="0" dirty="0">
                <a:solidFill>
                  <a:schemeClr val="tx1"/>
                </a:solidFill>
                <a:effectLst/>
                <a:latin typeface="+mn-lt"/>
                <a:ea typeface="ヒラギノ角ゴ Pro W3" pitchFamily="-65" charset="-128"/>
                <a:cs typeface="ヒラギノ角ゴ Pro W3" pitchFamily="-65" charset="-128"/>
              </a:rPr>
              <a:t> to calculate the reaction rates with </a:t>
            </a:r>
            <a:r>
              <a:rPr lang="en-US" sz="1200" i="0" kern="1200" dirty="0">
                <a:solidFill>
                  <a:schemeClr val="tx1"/>
                </a:solidFill>
                <a:effectLst/>
                <a:latin typeface="+mn-lt"/>
                <a:ea typeface="ヒラギノ角ゴ Pro W3" pitchFamily="-65" charset="-128"/>
                <a:cs typeface="ヒラギノ角ゴ Pro W3" pitchFamily="-65" charset="-128"/>
              </a:rPr>
              <a:t>s</a:t>
            </a:r>
            <a:r>
              <a:rPr lang="en-US" dirty="0"/>
              <a:t>tatistical-model.</a:t>
            </a:r>
          </a:p>
          <a:p>
            <a:pPr marL="0" marR="0" indent="0" algn="l" defTabSz="457200" rtl="0" eaLnBrk="0" fontAlgn="base" latinLnBrk="0" hangingPunct="0">
              <a:lnSpc>
                <a:spcPct val="100000"/>
              </a:lnSpc>
              <a:spcBef>
                <a:spcPct val="30000"/>
              </a:spcBef>
              <a:spcAft>
                <a:spcPct val="0"/>
              </a:spcAft>
              <a:buClrTx/>
              <a:buSzTx/>
              <a:buFontTx/>
              <a:buNone/>
              <a:tabLst/>
              <a:defRPr/>
            </a:pPr>
            <a:endParaRPr lang="en-US" sz="1200" i="0" kern="1200" dirty="0">
              <a:solidFill>
                <a:schemeClr val="tx1"/>
              </a:solidFill>
              <a:effectLst/>
              <a:latin typeface="+mn-lt"/>
              <a:ea typeface="ヒラギノ角ゴ Pro W3" pitchFamily="-65" charset="-128"/>
              <a:cs typeface="ヒラギノ角ゴ Pro W3" pitchFamily="-65" charset="-128"/>
            </a:endParaRPr>
          </a:p>
          <a:p>
            <a:r>
              <a:rPr lang="en-US" dirty="0">
                <a:latin typeface="Arial" pitchFamily="34" charset="0"/>
                <a:ea typeface="ＭＳ Ｐゴシック"/>
              </a:rPr>
              <a:t>Calculations in the statistical model require the input of a number of different nuclear properties.</a:t>
            </a:r>
          </a:p>
          <a:p>
            <a:r>
              <a:rPr lang="en-US" dirty="0"/>
              <a:t>The standard approach in the calculation of reaction rates for astrophysics in a Hauser–</a:t>
            </a:r>
            <a:r>
              <a:rPr lang="en-US" dirty="0" err="1"/>
              <a:t>Feshbach</a:t>
            </a:r>
            <a:r>
              <a:rPr lang="en-US" dirty="0"/>
              <a:t> statistical model is to include a number of discrete excited states, when experimentally known. The important ingredients of statistical model calculations are the particle and </a:t>
            </a:r>
            <a:r>
              <a:rPr lang="en-US" i="1" dirty="0"/>
              <a:t>γ</a:t>
            </a:r>
            <a:r>
              <a:rPr lang="en-US" dirty="0"/>
              <a:t>-transmission coefficients </a:t>
            </a:r>
            <a:r>
              <a:rPr lang="en-US" i="1" dirty="0"/>
              <a:t>T</a:t>
            </a:r>
            <a:r>
              <a:rPr lang="en-US" dirty="0"/>
              <a:t> and the level density of excited states </a:t>
            </a:r>
            <a:r>
              <a:rPr lang="en-US" i="1" dirty="0"/>
              <a:t>ρ</a:t>
            </a:r>
            <a:r>
              <a:rPr lang="en-US" dirty="0"/>
              <a:t>.</a:t>
            </a:r>
          </a:p>
        </p:txBody>
      </p:sp>
    </p:spTree>
    <p:extLst>
      <p:ext uri="{BB962C8B-B14F-4D97-AF65-F5344CB8AC3E}">
        <p14:creationId xmlns:p14="http://schemas.microsoft.com/office/powerpoint/2010/main" val="1490270931"/>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2" name="Slide Image Placeholder 1"/>
          <p:cNvSpPr>
            <a:spLocks noGrp="1" noRot="1" noChangeAspect="1" noTextEdit="1"/>
          </p:cNvSpPr>
          <p:nvPr>
            <p:ph type="sldImg"/>
          </p:nvPr>
        </p:nvSpPr>
        <p:spPr bwMode="auto">
          <a:noFill/>
          <a:ln>
            <a:solidFill>
              <a:srgbClr val="000000"/>
            </a:solidFill>
            <a:miter lim="800000"/>
            <a:headEnd/>
            <a:tailEnd/>
          </a:ln>
        </p:spPr>
      </p:sp>
      <p:sp>
        <p:nvSpPr>
          <p:cNvPr id="15363" name="Notes Placeholder 2"/>
          <p:cNvSpPr>
            <a:spLocks noGrp="1"/>
          </p:cNvSpPr>
          <p:nvPr>
            <p:ph type="body" idx="1"/>
          </p:nvPr>
        </p:nvSpPr>
        <p:spPr bwMode="auto">
          <a:noFill/>
        </p:spPr>
        <p:txBody>
          <a:bodyPr/>
          <a:lstStyle/>
          <a:p>
            <a:r>
              <a:rPr lang="en-US" sz="1200" i="0" kern="1200" dirty="0">
                <a:solidFill>
                  <a:schemeClr val="tx1"/>
                </a:solidFill>
                <a:effectLst/>
                <a:latin typeface="+mn-lt"/>
                <a:ea typeface="ヒラギノ角ゴ Pro W3" pitchFamily="-65" charset="-128"/>
                <a:cs typeface="ヒラギノ角ゴ Pro W3" pitchFamily="-65" charset="-128"/>
              </a:rPr>
              <a:t>So far,</a:t>
            </a:r>
            <a:r>
              <a:rPr lang="en-US" sz="1200" i="0" kern="1200" baseline="0" dirty="0">
                <a:solidFill>
                  <a:schemeClr val="tx1"/>
                </a:solidFill>
                <a:effectLst/>
                <a:latin typeface="+mn-lt"/>
                <a:ea typeface="ヒラギノ角ゴ Pro W3" pitchFamily="-65" charset="-128"/>
                <a:cs typeface="ヒラギノ角ゴ Pro W3" pitchFamily="-65" charset="-128"/>
              </a:rPr>
              <a:t> there is only one published measurement of 60Ga decay. They measured the </a:t>
            </a:r>
            <a:r>
              <a:rPr lang="en-US" altLang="zh-CN" i="1" dirty="0"/>
              <a:t>β</a:t>
            </a:r>
            <a:r>
              <a:rPr lang="en-US" altLang="zh-CN" dirty="0"/>
              <a:t>-delayed proton spectrum</a:t>
            </a:r>
            <a:r>
              <a:rPr lang="en-US" altLang="zh-CN" baseline="0" dirty="0"/>
              <a:t> and </a:t>
            </a:r>
            <a:r>
              <a:rPr lang="en-US" altLang="zh-CN" i="1" dirty="0"/>
              <a:t>β</a:t>
            </a:r>
            <a:r>
              <a:rPr lang="en-US" altLang="zh-CN" dirty="0"/>
              <a:t>-delayed </a:t>
            </a:r>
            <a:r>
              <a:rPr lang="en-US" altLang="zh-CN" i="1" dirty="0"/>
              <a:t>γ</a:t>
            </a:r>
            <a:r>
              <a:rPr lang="en-US" altLang="zh-CN" dirty="0"/>
              <a:t>-ray spectrum.</a:t>
            </a:r>
            <a:endParaRPr lang="en-US" sz="1200" b="0" i="0" u="none" strike="noStrike" kern="1200" baseline="0" dirty="0">
              <a:solidFill>
                <a:schemeClr val="tx1"/>
              </a:solidFill>
              <a:latin typeface="+mn-lt"/>
              <a:ea typeface="ヒラギノ角ゴ Pro W3" pitchFamily="-65" charset="-128"/>
              <a:cs typeface="ヒラギノ角ゴ Pro W3" pitchFamily="-65" charset="-128"/>
            </a:endParaRPr>
          </a:p>
        </p:txBody>
      </p:sp>
    </p:spTree>
    <p:extLst>
      <p:ext uri="{BB962C8B-B14F-4D97-AF65-F5344CB8AC3E}">
        <p14:creationId xmlns:p14="http://schemas.microsoft.com/office/powerpoint/2010/main" val="1014387445"/>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2" name="Slide Image Placeholder 1"/>
          <p:cNvSpPr>
            <a:spLocks noGrp="1" noRot="1" noChangeAspect="1" noTextEdit="1"/>
          </p:cNvSpPr>
          <p:nvPr>
            <p:ph type="sldImg"/>
          </p:nvPr>
        </p:nvSpPr>
        <p:spPr bwMode="auto">
          <a:noFill/>
          <a:ln>
            <a:solidFill>
              <a:srgbClr val="000000"/>
            </a:solidFill>
            <a:miter lim="800000"/>
            <a:headEnd/>
            <a:tailEnd/>
          </a:ln>
        </p:spPr>
      </p:sp>
      <p:sp>
        <p:nvSpPr>
          <p:cNvPr id="15363" name="Notes Placeholder 2"/>
          <p:cNvSpPr>
            <a:spLocks noGrp="1"/>
          </p:cNvSpPr>
          <p:nvPr>
            <p:ph type="body" idx="1"/>
          </p:nvPr>
        </p:nvSpPr>
        <p:spPr bwMode="auto">
          <a:noFill/>
        </p:spPr>
        <p:txBody>
          <a:bodyPr/>
          <a:lstStyle/>
          <a:p>
            <a:r>
              <a:rPr lang="en-US" sz="1200" i="0" kern="1200" dirty="0">
                <a:solidFill>
                  <a:schemeClr val="tx1"/>
                </a:solidFill>
                <a:effectLst/>
                <a:latin typeface="+mn-lt"/>
                <a:ea typeface="ヒラギノ角ゴ Pro W3" pitchFamily="-65" charset="-128"/>
                <a:cs typeface="ヒラギノ角ゴ Pro W3" pitchFamily="-65" charset="-128"/>
              </a:rPr>
              <a:t>Then they</a:t>
            </a:r>
            <a:r>
              <a:rPr lang="en-US" sz="1200" i="0" kern="1200" baseline="0" dirty="0">
                <a:solidFill>
                  <a:schemeClr val="tx1"/>
                </a:solidFill>
                <a:effectLst/>
                <a:latin typeface="+mn-lt"/>
                <a:ea typeface="ヒラギノ角ゴ Pro W3" pitchFamily="-65" charset="-128"/>
                <a:cs typeface="ヒラギノ角ゴ Pro W3" pitchFamily="-65" charset="-128"/>
              </a:rPr>
              <a:t> constructed a decay scheme.</a:t>
            </a:r>
            <a:endParaRPr lang="en-US" sz="1200" b="0" i="0" u="none" strike="noStrike" kern="1200" baseline="0" dirty="0">
              <a:solidFill>
                <a:schemeClr val="tx1"/>
              </a:solidFill>
              <a:latin typeface="+mn-lt"/>
              <a:ea typeface="ヒラギノ角ゴ Pro W3" pitchFamily="-65" charset="-128"/>
              <a:cs typeface="ヒラギノ角ゴ Pro W3" pitchFamily="-65" charset="-128"/>
            </a:endParaRPr>
          </a:p>
        </p:txBody>
      </p:sp>
    </p:spTree>
    <p:extLst>
      <p:ext uri="{BB962C8B-B14F-4D97-AF65-F5344CB8AC3E}">
        <p14:creationId xmlns:p14="http://schemas.microsoft.com/office/powerpoint/2010/main" val="1921116230"/>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03D02776-8BC1-45B5-AF1A-C4418966F501}" type="slidenum">
              <a:rPr lang="en-US" smtClean="0"/>
              <a:t>29</a:t>
            </a:fld>
            <a:endParaRPr lang="en-US"/>
          </a:p>
        </p:txBody>
      </p:sp>
    </p:spTree>
    <p:extLst>
      <p:ext uri="{BB962C8B-B14F-4D97-AF65-F5344CB8AC3E}">
        <p14:creationId xmlns:p14="http://schemas.microsoft.com/office/powerpoint/2010/main" val="408720283"/>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2" name="Slide Image Placeholder 1"/>
          <p:cNvSpPr>
            <a:spLocks noGrp="1" noRot="1" noChangeAspect="1" noTextEdit="1"/>
          </p:cNvSpPr>
          <p:nvPr>
            <p:ph type="sldImg"/>
          </p:nvPr>
        </p:nvSpPr>
        <p:spPr bwMode="auto">
          <a:noFill/>
          <a:ln>
            <a:solidFill>
              <a:srgbClr val="000000"/>
            </a:solidFill>
            <a:miter lim="800000"/>
            <a:headEnd/>
            <a:tailEnd/>
          </a:ln>
        </p:spPr>
      </p:sp>
      <p:sp>
        <p:nvSpPr>
          <p:cNvPr id="15363" name="Notes Placeholder 2"/>
          <p:cNvSpPr>
            <a:spLocks noGrp="1"/>
          </p:cNvSpPr>
          <p:nvPr>
            <p:ph type="body" idx="1"/>
          </p:nvPr>
        </p:nvSpPr>
        <p:spPr bwMode="auto">
          <a:noFill/>
        </p:spPr>
        <p:txBody>
          <a:bodyPr/>
          <a:lstStyle/>
          <a:p>
            <a:r>
              <a:rPr lang="en-US" sz="1200" i="0" kern="1200" dirty="0">
                <a:solidFill>
                  <a:schemeClr val="tx1"/>
                </a:solidFill>
                <a:effectLst/>
                <a:latin typeface="+mn-lt"/>
                <a:ea typeface="ヒラギノ角ゴ Pro W3" pitchFamily="-65" charset="-128"/>
                <a:cs typeface="ヒラギノ角ゴ Pro W3" pitchFamily="-65" charset="-128"/>
              </a:rPr>
              <a:t>But this</a:t>
            </a:r>
            <a:r>
              <a:rPr lang="en-US" sz="1200" i="0" kern="1200" baseline="0" dirty="0">
                <a:solidFill>
                  <a:schemeClr val="tx1"/>
                </a:solidFill>
                <a:effectLst/>
                <a:latin typeface="+mn-lt"/>
                <a:ea typeface="ヒラギノ角ゴ Pro W3" pitchFamily="-65" charset="-128"/>
                <a:cs typeface="ヒラギノ角ゴ Pro W3" pitchFamily="-65" charset="-128"/>
              </a:rPr>
              <a:t> study has</a:t>
            </a:r>
            <a:r>
              <a:rPr lang="en-US" sz="1200" i="0" kern="1200" dirty="0">
                <a:solidFill>
                  <a:schemeClr val="tx1"/>
                </a:solidFill>
                <a:effectLst/>
                <a:latin typeface="+mn-lt"/>
                <a:ea typeface="ヒラギノ角ゴ Pro W3" pitchFamily="-65" charset="-128"/>
                <a:cs typeface="ヒラギノ角ゴ Pro W3" pitchFamily="-65" charset="-128"/>
              </a:rPr>
              <a:t> limitations. The</a:t>
            </a:r>
            <a:r>
              <a:rPr lang="en-US" sz="1200" i="0" kern="1200" baseline="0" dirty="0">
                <a:solidFill>
                  <a:schemeClr val="tx1"/>
                </a:solidFill>
                <a:effectLst/>
                <a:latin typeface="+mn-lt"/>
                <a:ea typeface="ヒラギノ角ゴ Pro W3" pitchFamily="-65" charset="-128"/>
                <a:cs typeface="ヒラギノ角ゴ Pro W3" pitchFamily="-65" charset="-128"/>
              </a:rPr>
              <a:t> statistics was insufficient and they didn’t identify any unbound states of 60Zn.</a:t>
            </a:r>
            <a:endParaRPr lang="en-US" sz="1200" b="0" i="0" u="none" strike="noStrike" kern="1200" baseline="0" dirty="0">
              <a:solidFill>
                <a:schemeClr val="tx1"/>
              </a:solidFill>
              <a:latin typeface="+mn-lt"/>
              <a:ea typeface="ヒラギノ角ゴ Pro W3" pitchFamily="-65" charset="-128"/>
              <a:cs typeface="ヒラギノ角ゴ Pro W3" pitchFamily="-65" charset="-128"/>
            </a:endParaRPr>
          </a:p>
        </p:txBody>
      </p:sp>
    </p:spTree>
    <p:extLst>
      <p:ext uri="{BB962C8B-B14F-4D97-AF65-F5344CB8AC3E}">
        <p14:creationId xmlns:p14="http://schemas.microsoft.com/office/powerpoint/2010/main" val="1718153773"/>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2" name="Slide Image Placeholder 1"/>
          <p:cNvSpPr>
            <a:spLocks noGrp="1" noRot="1" noChangeAspect="1" noTextEdit="1"/>
          </p:cNvSpPr>
          <p:nvPr>
            <p:ph type="sldImg"/>
          </p:nvPr>
        </p:nvSpPr>
        <p:spPr bwMode="auto">
          <a:noFill/>
          <a:ln>
            <a:solidFill>
              <a:srgbClr val="000000"/>
            </a:solidFill>
            <a:miter lim="800000"/>
            <a:headEnd/>
            <a:tailEnd/>
          </a:ln>
        </p:spPr>
      </p:sp>
      <p:sp>
        <p:nvSpPr>
          <p:cNvPr id="15363" name="Notes Placeholder 2"/>
          <p:cNvSpPr>
            <a:spLocks noGrp="1"/>
          </p:cNvSpPr>
          <p:nvPr>
            <p:ph type="body" idx="1"/>
          </p:nvPr>
        </p:nvSpPr>
        <p:spPr bwMode="auto">
          <a:noFill/>
        </p:spPr>
        <p:txBody>
          <a:bodyPr/>
          <a:lstStyle/>
          <a:p>
            <a:r>
              <a:rPr lang="en-US" altLang="zh-CN" sz="1200" b="0" i="0" u="none" strike="noStrike" kern="1200" baseline="0" dirty="0">
                <a:solidFill>
                  <a:schemeClr val="tx1"/>
                </a:solidFill>
                <a:latin typeface="+mn-lt"/>
                <a:ea typeface="ヒラギノ角ゴ Pro W3" pitchFamily="-65" charset="-128"/>
                <a:cs typeface="ヒラギノ角ゴ Pro W3" pitchFamily="-65" charset="-128"/>
              </a:rPr>
              <a:t>As we all know, branching ratios can be measured in regular β decay studies, we also want to measure the lifetimes. How can we measure both in one experiment?</a:t>
            </a:r>
          </a:p>
          <a:p>
            <a:r>
              <a:rPr lang="en-US" altLang="zh-CN" sz="1200" i="0" kern="1200" dirty="0">
                <a:solidFill>
                  <a:schemeClr val="tx1"/>
                </a:solidFill>
                <a:effectLst/>
                <a:latin typeface="+mn-lt"/>
                <a:ea typeface="ヒラギノ角ゴ Pro W3" pitchFamily="-65" charset="-128"/>
                <a:cs typeface="ヒラギノ角ゴ Pro W3" pitchFamily="-65" charset="-128"/>
              </a:rPr>
              <a:t>Because except for β+</a:t>
            </a:r>
            <a:r>
              <a:rPr lang="en-US" altLang="zh-CN" sz="1200" i="0" kern="1200" baseline="0" dirty="0">
                <a:solidFill>
                  <a:schemeClr val="tx1"/>
                </a:solidFill>
                <a:effectLst/>
                <a:latin typeface="+mn-lt"/>
                <a:ea typeface="ヒラギノ角ゴ Pro W3" pitchFamily="-65" charset="-128"/>
                <a:cs typeface="ヒラギノ角ゴ Pro W3" pitchFamily="-65" charset="-128"/>
              </a:rPr>
              <a:t> decay, there exists another</a:t>
            </a:r>
            <a:r>
              <a:rPr lang="en-US" altLang="zh-CN" sz="1200" i="0" kern="1200" dirty="0">
                <a:solidFill>
                  <a:schemeClr val="tx1"/>
                </a:solidFill>
                <a:effectLst/>
                <a:latin typeface="+mn-lt"/>
                <a:ea typeface="ヒラギノ角ゴ Pro W3" pitchFamily="-65" charset="-128"/>
                <a:cs typeface="ヒラギノ角ゴ Pro W3" pitchFamily="-65" charset="-128"/>
              </a:rPr>
              <a:t> important process, EC, short for electron capture, (followed by an X-ray emitted from atomic shell vacancy filling. )</a:t>
            </a:r>
            <a:endParaRPr lang="en-US" altLang="zh-CN" sz="1200" b="0" i="0" u="none" strike="noStrike" kern="1200" baseline="0" dirty="0">
              <a:solidFill>
                <a:schemeClr val="tx1"/>
              </a:solidFill>
              <a:latin typeface="+mn-lt"/>
              <a:ea typeface="ヒラギノ角ゴ Pro W3" pitchFamily="-65" charset="-128"/>
              <a:cs typeface="ヒラギノ角ゴ Pro W3" pitchFamily="-65" charset="-128"/>
            </a:endParaRPr>
          </a:p>
        </p:txBody>
      </p:sp>
    </p:spTree>
    <p:extLst>
      <p:ext uri="{BB962C8B-B14F-4D97-AF65-F5344CB8AC3E}">
        <p14:creationId xmlns:p14="http://schemas.microsoft.com/office/powerpoint/2010/main" val="2825680642"/>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2" name="Slide Image Placeholder 1"/>
          <p:cNvSpPr>
            <a:spLocks noGrp="1" noRot="1" noChangeAspect="1" noTextEdit="1"/>
          </p:cNvSpPr>
          <p:nvPr>
            <p:ph type="sldImg"/>
          </p:nvPr>
        </p:nvSpPr>
        <p:spPr bwMode="auto">
          <a:noFill/>
          <a:ln>
            <a:solidFill>
              <a:srgbClr val="000000"/>
            </a:solidFill>
            <a:miter lim="800000"/>
            <a:headEnd/>
            <a:tailEnd/>
          </a:ln>
        </p:spPr>
      </p:sp>
      <p:sp>
        <p:nvSpPr>
          <p:cNvPr id="15363" name="Notes Placeholder 2"/>
          <p:cNvSpPr>
            <a:spLocks noGrp="1"/>
          </p:cNvSpPr>
          <p:nvPr>
            <p:ph type="body" idx="1"/>
          </p:nvPr>
        </p:nvSpPr>
        <p:spPr bwMode="auto">
          <a:noFill/>
        </p:spPr>
        <p:txBody>
          <a:bodyPr/>
          <a:lstStyle/>
          <a:p>
            <a:r>
              <a:rPr lang="en-US" altLang="zh-CN" sz="1200" b="0" i="0" u="none" strike="noStrike" kern="1200" baseline="0" dirty="0">
                <a:solidFill>
                  <a:schemeClr val="tx1"/>
                </a:solidFill>
                <a:latin typeface="+mn-lt"/>
                <a:ea typeface="ヒラギノ角ゴ Pro W3" pitchFamily="-65" charset="-128"/>
                <a:cs typeface="ヒラギノ角ゴ Pro W3" pitchFamily="-65" charset="-128"/>
              </a:rPr>
              <a:t>As we all know, branching ratios can be measured in regular β decay studies, we also want to measure the lifetimes. How can we measure both in one experiment?</a:t>
            </a:r>
          </a:p>
          <a:p>
            <a:r>
              <a:rPr lang="en-US" altLang="zh-CN" sz="1200" i="0" kern="1200" dirty="0">
                <a:solidFill>
                  <a:schemeClr val="tx1"/>
                </a:solidFill>
                <a:effectLst/>
                <a:latin typeface="+mn-lt"/>
                <a:ea typeface="ヒラギノ角ゴ Pro W3" pitchFamily="-65" charset="-128"/>
                <a:cs typeface="ヒラギノ角ゴ Pro W3" pitchFamily="-65" charset="-128"/>
              </a:rPr>
              <a:t>Because except for β+</a:t>
            </a:r>
            <a:r>
              <a:rPr lang="en-US" altLang="zh-CN" sz="1200" i="0" kern="1200" baseline="0" dirty="0">
                <a:solidFill>
                  <a:schemeClr val="tx1"/>
                </a:solidFill>
                <a:effectLst/>
                <a:latin typeface="+mn-lt"/>
                <a:ea typeface="ヒラギノ角ゴ Pro W3" pitchFamily="-65" charset="-128"/>
                <a:cs typeface="ヒラギノ角ゴ Pro W3" pitchFamily="-65" charset="-128"/>
              </a:rPr>
              <a:t> decay, there exists another</a:t>
            </a:r>
            <a:r>
              <a:rPr lang="en-US" altLang="zh-CN" sz="1200" i="0" kern="1200" dirty="0">
                <a:solidFill>
                  <a:schemeClr val="tx1"/>
                </a:solidFill>
                <a:effectLst/>
                <a:latin typeface="+mn-lt"/>
                <a:ea typeface="ヒラギノ角ゴ Pro W3" pitchFamily="-65" charset="-128"/>
                <a:cs typeface="ヒラギノ角ゴ Pro W3" pitchFamily="-65" charset="-128"/>
              </a:rPr>
              <a:t> important process, EC, short for electron capture, (followed by an X-ray emitted from atomic shell vacancy filling. )</a:t>
            </a:r>
            <a:endParaRPr lang="en-US" altLang="zh-CN" sz="1200" b="0" i="0" u="none" strike="noStrike" kern="1200" baseline="0" dirty="0">
              <a:solidFill>
                <a:schemeClr val="tx1"/>
              </a:solidFill>
              <a:latin typeface="+mn-lt"/>
              <a:ea typeface="ヒラギノ角ゴ Pro W3" pitchFamily="-65" charset="-128"/>
              <a:cs typeface="ヒラギノ角ゴ Pro W3" pitchFamily="-65" charset="-128"/>
            </a:endParaRPr>
          </a:p>
        </p:txBody>
      </p:sp>
    </p:spTree>
    <p:extLst>
      <p:ext uri="{BB962C8B-B14F-4D97-AF65-F5344CB8AC3E}">
        <p14:creationId xmlns:p14="http://schemas.microsoft.com/office/powerpoint/2010/main" val="916984793"/>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2" name="Slide Image Placeholder 1"/>
          <p:cNvSpPr>
            <a:spLocks noGrp="1" noRot="1" noChangeAspect="1" noTextEdit="1"/>
          </p:cNvSpPr>
          <p:nvPr>
            <p:ph type="sldImg"/>
          </p:nvPr>
        </p:nvSpPr>
        <p:spPr bwMode="auto">
          <a:noFill/>
          <a:ln>
            <a:solidFill>
              <a:srgbClr val="000000"/>
            </a:solidFill>
            <a:miter lim="800000"/>
            <a:headEnd/>
            <a:tailEnd/>
          </a:ln>
        </p:spPr>
      </p:sp>
      <p:sp>
        <p:nvSpPr>
          <p:cNvPr id="15363" name="Notes Placeholder 2"/>
          <p:cNvSpPr>
            <a:spLocks noGrp="1"/>
          </p:cNvSpPr>
          <p:nvPr>
            <p:ph type="body" idx="1"/>
          </p:nvPr>
        </p:nvSpPr>
        <p:spPr bwMode="auto">
          <a:noFill/>
        </p:spPr>
        <p:txBody>
          <a:bodyPr>
            <a:normAutofit fontScale="92500" lnSpcReduction="10000"/>
          </a:bodyPr>
          <a:lstStyle/>
          <a:p>
            <a:pPr marL="0" marR="0" lvl="0" indent="0" algn="l" defTabSz="457200" rtl="0" eaLnBrk="0" fontAlgn="base" latinLnBrk="0" hangingPunct="0">
              <a:lnSpc>
                <a:spcPct val="100000"/>
              </a:lnSpc>
              <a:spcBef>
                <a:spcPct val="30000"/>
              </a:spcBef>
              <a:spcAft>
                <a:spcPct val="0"/>
              </a:spcAft>
              <a:buClrTx/>
              <a:buSzTx/>
              <a:buFontTx/>
              <a:buNone/>
              <a:tabLst/>
              <a:defRPr/>
            </a:pPr>
            <a:r>
              <a:rPr lang="en-US" altLang="zh-CN" sz="1200" i="0" kern="1200" dirty="0">
                <a:solidFill>
                  <a:schemeClr val="tx1"/>
                </a:solidFill>
                <a:effectLst/>
                <a:latin typeface="+mn-lt"/>
                <a:ea typeface="ヒラギノ角ゴ Pro W3" pitchFamily="-65" charset="-128"/>
                <a:cs typeface="ヒラギノ角ゴ Pro W3" pitchFamily="-65" charset="-128"/>
              </a:rPr>
              <a:t>After EC, we have a nucleus with an</a:t>
            </a:r>
            <a:r>
              <a:rPr lang="en-US" altLang="zh-CN" sz="1200" i="0" kern="1200" baseline="0" dirty="0">
                <a:solidFill>
                  <a:schemeClr val="tx1"/>
                </a:solidFill>
                <a:effectLst/>
                <a:latin typeface="+mn-lt"/>
                <a:ea typeface="ヒラギノ角ゴ Pro W3" pitchFamily="-65" charset="-128"/>
                <a:cs typeface="ヒラギノ角ゴ Pro W3" pitchFamily="-65" charset="-128"/>
              </a:rPr>
              <a:t> atomic number of Z-1, </a:t>
            </a:r>
            <a:r>
              <a:rPr lang="en-US" altLang="zh-CN" sz="1200" i="0" kern="1200" dirty="0">
                <a:solidFill>
                  <a:schemeClr val="tx1"/>
                </a:solidFill>
                <a:effectLst/>
                <a:latin typeface="+mn-lt"/>
                <a:ea typeface="ヒラギノ角ゴ Pro W3" pitchFamily="-65" charset="-128"/>
                <a:cs typeface="ヒラギノ角ゴ Pro W3" pitchFamily="-65" charset="-128"/>
              </a:rPr>
              <a:t>an atomic electron in a higher-lying shell fills the vacancy</a:t>
            </a:r>
            <a:r>
              <a:rPr lang="en-US" altLang="zh-CN" sz="1200" i="0" kern="1200" baseline="0" dirty="0">
                <a:solidFill>
                  <a:schemeClr val="tx1"/>
                </a:solidFill>
                <a:effectLst/>
                <a:latin typeface="+mn-lt"/>
                <a:ea typeface="ヒラギノ角ゴ Pro W3" pitchFamily="-65" charset="-128"/>
                <a:cs typeface="ヒラギノ角ゴ Pro W3" pitchFamily="-65" charset="-128"/>
              </a:rPr>
              <a:t> and emits X ray</a:t>
            </a:r>
            <a:r>
              <a:rPr lang="en-US" altLang="zh-CN" sz="1200" i="0" kern="1200" dirty="0">
                <a:solidFill>
                  <a:schemeClr val="tx1"/>
                </a:solidFill>
                <a:effectLst/>
                <a:latin typeface="+mn-lt"/>
                <a:ea typeface="ヒラギノ角ゴ Pro W3" pitchFamily="-65" charset="-128"/>
                <a:cs typeface="ヒラギノ角ゴ Pro W3" pitchFamily="-65" charset="-128"/>
              </a:rPr>
              <a:t>. If the proton is emitted before the X ray, then the characteristic X-ray energy will correspond to Z-2, the</a:t>
            </a:r>
            <a:r>
              <a:rPr lang="en-US" altLang="zh-CN" sz="1200" i="0" kern="1200" baseline="0" dirty="0">
                <a:solidFill>
                  <a:schemeClr val="tx1"/>
                </a:solidFill>
                <a:effectLst/>
                <a:latin typeface="+mn-lt"/>
                <a:ea typeface="ヒラギノ角ゴ Pro W3" pitchFamily="-65" charset="-128"/>
                <a:cs typeface="ヒラギノ角ゴ Pro W3" pitchFamily="-65" charset="-128"/>
              </a:rPr>
              <a:t> atomic number of the daughter</a:t>
            </a:r>
            <a:r>
              <a:rPr lang="en-US" altLang="zh-CN" sz="1200" i="0" kern="1200" dirty="0">
                <a:solidFill>
                  <a:schemeClr val="tx1"/>
                </a:solidFill>
                <a:effectLst/>
                <a:latin typeface="+mn-lt"/>
                <a:ea typeface="ヒラギノ角ゴ Pro W3" pitchFamily="-65" charset="-128"/>
                <a:cs typeface="ヒラギノ角ゴ Pro W3" pitchFamily="-65" charset="-128"/>
              </a:rPr>
              <a:t>. If an EC-delayed proton is emitted after the X-ray, then the characteristic X-ray energy will correspond to Z-1, the atomic</a:t>
            </a:r>
            <a:r>
              <a:rPr lang="en-US" altLang="zh-CN" sz="1200" i="0" kern="1200" baseline="0" dirty="0">
                <a:solidFill>
                  <a:schemeClr val="tx1"/>
                </a:solidFill>
                <a:effectLst/>
                <a:latin typeface="+mn-lt"/>
                <a:ea typeface="ヒラギノ角ゴ Pro W3" pitchFamily="-65" charset="-128"/>
                <a:cs typeface="ヒラギノ角ゴ Pro W3" pitchFamily="-65" charset="-128"/>
              </a:rPr>
              <a:t> number</a:t>
            </a:r>
            <a:r>
              <a:rPr lang="en-US" altLang="zh-CN" sz="1200" i="0" kern="1200" dirty="0">
                <a:solidFill>
                  <a:schemeClr val="tx1"/>
                </a:solidFill>
                <a:effectLst/>
                <a:latin typeface="+mn-lt"/>
                <a:ea typeface="ヒラギノ角ゴ Pro W3" pitchFamily="-65" charset="-128"/>
                <a:cs typeface="ヒラギノ角ゴ Pro W3" pitchFamily="-65" charset="-128"/>
              </a:rPr>
              <a:t> of the proton emitter. </a:t>
            </a:r>
          </a:p>
          <a:p>
            <a:r>
              <a:rPr lang="en-US" altLang="zh-CN" sz="1200" i="0" kern="1200" dirty="0">
                <a:solidFill>
                  <a:schemeClr val="tx1"/>
                </a:solidFill>
                <a:effectLst/>
                <a:latin typeface="+mn-lt"/>
                <a:ea typeface="ヒラギノ角ゴ Pro W3" pitchFamily="-65" charset="-128"/>
                <a:cs typeface="ヒラギノ角ゴ Pro W3" pitchFamily="-65" charset="-128"/>
              </a:rPr>
              <a:t>By measuring the spectrum of X rays in coincidence with protons and counting the X-rays in the Z-1 and Z-2 Kα peaks, one can measure the lifetime of the proton emitting state because atomic shell vacancy lifetimes are well known as a function of Z.</a:t>
            </a:r>
          </a:p>
          <a:p>
            <a:endParaRPr lang="en-US" altLang="zh-CN" sz="1200" i="0" kern="1200" dirty="0">
              <a:solidFill>
                <a:schemeClr val="tx1"/>
              </a:solidFill>
              <a:effectLst/>
              <a:latin typeface="+mn-lt"/>
              <a:ea typeface="ヒラギノ角ゴ Pro W3" pitchFamily="-65" charset="-128"/>
              <a:cs typeface="ヒラギノ角ゴ Pro W3" pitchFamily="-65" charset="-128"/>
            </a:endParaRPr>
          </a:p>
          <a:p>
            <a:r>
              <a:rPr lang="en-US" altLang="zh-CN" sz="1200" i="0" kern="1200" dirty="0">
                <a:solidFill>
                  <a:schemeClr val="tx1"/>
                </a:solidFill>
                <a:effectLst/>
                <a:latin typeface="+mn-lt"/>
                <a:ea typeface="ヒラギノ角ゴ Pro W3" pitchFamily="-65" charset="-128"/>
                <a:cs typeface="ヒラギノ角ゴ Pro W3" pitchFamily="-65" charset="-128"/>
              </a:rPr>
              <a:t>After EC, we have a nucleus with an</a:t>
            </a:r>
            <a:r>
              <a:rPr lang="en-US" altLang="zh-CN" sz="1200" i="0" kern="1200" baseline="0" dirty="0">
                <a:solidFill>
                  <a:schemeClr val="tx1"/>
                </a:solidFill>
                <a:effectLst/>
                <a:latin typeface="+mn-lt"/>
                <a:ea typeface="ヒラギノ角ゴ Pro W3" pitchFamily="-65" charset="-128"/>
                <a:cs typeface="ヒラギノ角ゴ Pro W3" pitchFamily="-65" charset="-128"/>
              </a:rPr>
              <a:t> atomic number of Z-1, </a:t>
            </a:r>
            <a:r>
              <a:rPr lang="en-US" altLang="zh-CN" sz="1200" i="0" kern="1200" dirty="0">
                <a:solidFill>
                  <a:schemeClr val="tx1"/>
                </a:solidFill>
                <a:effectLst/>
                <a:latin typeface="+mn-lt"/>
                <a:ea typeface="ヒラギノ角ゴ Pro W3" pitchFamily="-65" charset="-128"/>
                <a:cs typeface="ヒラギノ角ゴ Pro W3" pitchFamily="-65" charset="-128"/>
              </a:rPr>
              <a:t>an atomic electron in a higher-lying shell fills the vacancy with typical lifetimes of 0.1 to 1.0 fs. </a:t>
            </a:r>
          </a:p>
          <a:p>
            <a:r>
              <a:rPr lang="en-US" altLang="zh-CN" sz="1200" i="0" kern="1200" dirty="0">
                <a:solidFill>
                  <a:schemeClr val="tx1"/>
                </a:solidFill>
                <a:effectLst/>
                <a:latin typeface="+mn-lt"/>
                <a:ea typeface="ヒラギノ角ゴ Pro W3" pitchFamily="-65" charset="-128"/>
                <a:cs typeface="ヒラギノ角ゴ Pro W3" pitchFamily="-65" charset="-128"/>
              </a:rPr>
              <a:t>This measurement requires, at minimum, a radioactive source, an X-ray detector, and a charged-particle detector in a compact configuration. It is also useful, if not essential, to include a γ-ray detector to distinguish proton emissions to excited final states. By comparing the intensity of proton emission to γ-ray emission for each individual state, we propose to measure branching ratios, as well. The preceding discussion is generalizable to EC-delayed α-particle emission.</a:t>
            </a:r>
          </a:p>
          <a:p>
            <a:r>
              <a:rPr lang="en-US" altLang="zh-CN" sz="1200" i="0" kern="1200" dirty="0">
                <a:solidFill>
                  <a:schemeClr val="tx1"/>
                </a:solidFill>
                <a:effectLst/>
                <a:latin typeface="+mn-lt"/>
                <a:ea typeface="ヒラギノ角ゴ Pro W3" pitchFamily="-65" charset="-128"/>
                <a:cs typeface="ヒラギノ角ゴ Pro W3" pitchFamily="-65" charset="-128"/>
              </a:rPr>
              <a:t>By measuring the energy spectrum of characteristic X rays in coincidence with protons, the lifetimes of proton-emitting states can be related to the well-known lifetimes of the emitter </a:t>
            </a:r>
            <a:r>
              <a:rPr lang="en-US" altLang="zh-CN" sz="1200" i="1" kern="1200" dirty="0">
                <a:solidFill>
                  <a:schemeClr val="tx1"/>
                </a:solidFill>
                <a:effectLst/>
                <a:latin typeface="+mn-lt"/>
                <a:ea typeface="ヒラギノ角ゴ Pro W3" pitchFamily="-65" charset="-128"/>
                <a:cs typeface="ヒラギノ角ゴ Pro W3" pitchFamily="-65" charset="-128"/>
              </a:rPr>
              <a:t>K</a:t>
            </a:r>
            <a:r>
              <a:rPr lang="en-US" altLang="zh-CN" sz="1200" i="0" kern="1200" dirty="0">
                <a:solidFill>
                  <a:schemeClr val="tx1"/>
                </a:solidFill>
                <a:effectLst/>
                <a:latin typeface="+mn-lt"/>
                <a:ea typeface="ヒラギノ角ゴ Pro W3" pitchFamily="-65" charset="-128"/>
                <a:cs typeface="ヒラギノ角ゴ Pro W3" pitchFamily="-65" charset="-128"/>
              </a:rPr>
              <a:t>-shell vacancies.</a:t>
            </a:r>
            <a:br>
              <a:rPr lang="en-US" altLang="zh-CN" sz="1200" i="0" kern="1200" dirty="0">
                <a:solidFill>
                  <a:schemeClr val="tx1"/>
                </a:solidFill>
                <a:effectLst/>
                <a:latin typeface="+mn-lt"/>
                <a:ea typeface="ヒラギノ角ゴ Pro W3" pitchFamily="-65" charset="-128"/>
                <a:cs typeface="ヒラギノ角ゴ Pro W3" pitchFamily="-65" charset="-128"/>
              </a:rPr>
            </a:br>
            <a:endParaRPr lang="en-US" altLang="zh-CN" dirty="0">
              <a:ea typeface="ヒラギノ角ゴ Pro W3"/>
              <a:cs typeface="ヒラギノ角ゴ Pro W3"/>
            </a:endParaRPr>
          </a:p>
        </p:txBody>
      </p:sp>
    </p:spTree>
    <p:extLst>
      <p:ext uri="{BB962C8B-B14F-4D97-AF65-F5344CB8AC3E}">
        <p14:creationId xmlns:p14="http://schemas.microsoft.com/office/powerpoint/2010/main" val="3153828885"/>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2" name="Slide Image Placeholder 1"/>
          <p:cNvSpPr>
            <a:spLocks noGrp="1" noRot="1" noChangeAspect="1" noTextEdit="1"/>
          </p:cNvSpPr>
          <p:nvPr>
            <p:ph type="sldImg"/>
          </p:nvPr>
        </p:nvSpPr>
        <p:spPr bwMode="auto">
          <a:noFill/>
          <a:ln>
            <a:solidFill>
              <a:srgbClr val="000000"/>
            </a:solidFill>
            <a:miter lim="800000"/>
            <a:headEnd/>
            <a:tailEnd/>
          </a:ln>
        </p:spPr>
      </p:sp>
      <p:sp>
        <p:nvSpPr>
          <p:cNvPr id="15363" name="Notes Placeholder 2"/>
          <p:cNvSpPr>
            <a:spLocks noGrp="1"/>
          </p:cNvSpPr>
          <p:nvPr>
            <p:ph type="body" idx="1"/>
          </p:nvPr>
        </p:nvSpPr>
        <p:spPr bwMode="auto">
          <a:noFill/>
        </p:spPr>
        <p:txBody>
          <a:bodyPr/>
          <a:lstStyle/>
          <a:p>
            <a:r>
              <a:rPr lang="en-US" altLang="zh-CN" sz="1200" i="0" kern="1200" dirty="0">
                <a:solidFill>
                  <a:schemeClr val="tx1"/>
                </a:solidFill>
                <a:effectLst/>
                <a:latin typeface="+mn-lt"/>
                <a:ea typeface="ヒラギノ角ゴ Pro W3" pitchFamily="-65" charset="-128"/>
                <a:cs typeface="ヒラギノ角ゴ Pro W3" pitchFamily="-65" charset="-128"/>
              </a:rPr>
              <a:t>John</a:t>
            </a:r>
            <a:r>
              <a:rPr lang="en-US" altLang="zh-CN" sz="1200" i="0" kern="1200" baseline="0" dirty="0">
                <a:solidFill>
                  <a:schemeClr val="tx1"/>
                </a:solidFill>
                <a:effectLst/>
                <a:latin typeface="+mn-lt"/>
                <a:ea typeface="ヒラギノ角ゴ Pro W3" pitchFamily="-65" charset="-128"/>
                <a:cs typeface="ヒラギノ角ゴ Pro W3" pitchFamily="-65" charset="-128"/>
              </a:rPr>
              <a:t> Hardy at Texas A&amp;M used this PXCT method to measure the 69Se decay in the 1970s, they</a:t>
            </a:r>
            <a:r>
              <a:rPr lang="en-US" altLang="zh-CN" sz="1200" i="0" kern="1200" dirty="0">
                <a:solidFill>
                  <a:schemeClr val="tx1"/>
                </a:solidFill>
                <a:effectLst/>
                <a:latin typeface="+mn-lt"/>
                <a:ea typeface="ヒラギノ角ゴ Pro W3" pitchFamily="-65" charset="-128"/>
                <a:cs typeface="ヒラギノ角ゴ Pro W3" pitchFamily="-65" charset="-128"/>
              </a:rPr>
              <a:t> measured the energy spectrum of characteristic X rays in coincidence with protons, the lifetimes of proton-emitting states can be related to the well-known lifetimes of the emitter </a:t>
            </a:r>
            <a:r>
              <a:rPr lang="en-US" altLang="zh-CN" sz="1200" i="1" kern="1200" dirty="0">
                <a:solidFill>
                  <a:schemeClr val="tx1"/>
                </a:solidFill>
                <a:effectLst/>
                <a:latin typeface="+mn-lt"/>
                <a:ea typeface="ヒラギノ角ゴ Pro W3" pitchFamily="-65" charset="-128"/>
                <a:cs typeface="ヒラギノ角ゴ Pro W3" pitchFamily="-65" charset="-128"/>
              </a:rPr>
              <a:t>K</a:t>
            </a:r>
            <a:r>
              <a:rPr lang="en-US" altLang="zh-CN" sz="1200" i="0" kern="1200" dirty="0">
                <a:solidFill>
                  <a:schemeClr val="tx1"/>
                </a:solidFill>
                <a:effectLst/>
                <a:latin typeface="+mn-lt"/>
                <a:ea typeface="ヒラギノ角ゴ Pro W3" pitchFamily="-65" charset="-128"/>
                <a:cs typeface="ヒラギノ角ゴ Pro W3" pitchFamily="-65" charset="-128"/>
              </a:rPr>
              <a:t>-shell vacancies.</a:t>
            </a:r>
            <a:br>
              <a:rPr lang="en-US" altLang="zh-CN" sz="1200" i="0" kern="1200" dirty="0">
                <a:solidFill>
                  <a:schemeClr val="tx1"/>
                </a:solidFill>
                <a:effectLst/>
                <a:latin typeface="+mn-lt"/>
                <a:ea typeface="ヒラギノ角ゴ Pro W3" pitchFamily="-65" charset="-128"/>
                <a:cs typeface="ヒラギノ角ゴ Pro W3" pitchFamily="-65" charset="-128"/>
              </a:rPr>
            </a:br>
            <a:endParaRPr lang="en-US" altLang="zh-CN" sz="1200" i="0" kern="1200" dirty="0">
              <a:solidFill>
                <a:schemeClr val="tx1"/>
              </a:solidFill>
              <a:effectLst/>
              <a:latin typeface="+mn-lt"/>
              <a:ea typeface="ヒラギノ角ゴ Pro W3" pitchFamily="-65" charset="-128"/>
              <a:cs typeface="ヒラギノ角ゴ Pro W3" pitchFamily="-65" charset="-128"/>
            </a:endParaRPr>
          </a:p>
          <a:p>
            <a:r>
              <a:rPr lang="en-US" altLang="zh-CN" sz="1200" i="0" kern="1200" dirty="0">
                <a:solidFill>
                  <a:schemeClr val="tx1"/>
                </a:solidFill>
                <a:effectLst/>
                <a:latin typeface="+mn-lt"/>
                <a:ea typeface="ヒラギノ角ゴ Pro W3" pitchFamily="-65" charset="-128"/>
                <a:cs typeface="ヒラギノ角ゴ Pro W3" pitchFamily="-65" charset="-128"/>
              </a:rPr>
              <a:t>This measurement requires, at minimum, a radioactive source, an X-ray detector, and a charged-particle detector in a compact configuration. It is also useful, if not essential, to include a γ-ray detector to distinguish proton emissions to excited final states. By comparing the intensity of proton emission to γ-ray emission for each individual state, we propose to measure branching ratios, as well. The preceding discussion is generalizable to EC-delayed α-particle emission.</a:t>
            </a:r>
            <a:endParaRPr lang="en-US" altLang="zh-CN" dirty="0">
              <a:ea typeface="ヒラギノ角ゴ Pro W3"/>
              <a:cs typeface="ヒラギノ角ゴ Pro W3"/>
            </a:endParaRPr>
          </a:p>
        </p:txBody>
      </p:sp>
    </p:spTree>
    <p:extLst>
      <p:ext uri="{BB962C8B-B14F-4D97-AF65-F5344CB8AC3E}">
        <p14:creationId xmlns:p14="http://schemas.microsoft.com/office/powerpoint/2010/main" val="1780204190"/>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2" name="Slide Image Placeholder 1"/>
          <p:cNvSpPr>
            <a:spLocks noGrp="1" noRot="1" noChangeAspect="1" noTextEdit="1"/>
          </p:cNvSpPr>
          <p:nvPr>
            <p:ph type="sldImg"/>
          </p:nvPr>
        </p:nvSpPr>
        <p:spPr bwMode="auto">
          <a:noFill/>
          <a:ln>
            <a:solidFill>
              <a:srgbClr val="000000"/>
            </a:solidFill>
            <a:miter lim="800000"/>
            <a:headEnd/>
            <a:tailEnd/>
          </a:ln>
        </p:spPr>
      </p:sp>
      <p:sp>
        <p:nvSpPr>
          <p:cNvPr id="15363" name="Notes Placeholder 2"/>
          <p:cNvSpPr>
            <a:spLocks noGrp="1"/>
          </p:cNvSpPr>
          <p:nvPr>
            <p:ph type="body" idx="1"/>
          </p:nvPr>
        </p:nvSpPr>
        <p:spPr bwMode="auto">
          <a:noFill/>
        </p:spPr>
        <p:txBody>
          <a:bodyPr/>
          <a:lstStyle/>
          <a:p>
            <a:r>
              <a:rPr lang="en-US" altLang="zh-CN" sz="1200" i="0" kern="1200" dirty="0">
                <a:solidFill>
                  <a:schemeClr val="tx1"/>
                </a:solidFill>
                <a:effectLst/>
                <a:latin typeface="+mn-lt"/>
                <a:ea typeface="ヒラギノ角ゴ Pro W3" pitchFamily="-65" charset="-128"/>
                <a:cs typeface="ヒラギノ角ゴ Pro W3" pitchFamily="-65" charset="-128"/>
              </a:rPr>
              <a:t>This method</a:t>
            </a:r>
            <a:r>
              <a:rPr lang="en-US" altLang="zh-CN" sz="1200" i="0" kern="1200" baseline="0" dirty="0">
                <a:solidFill>
                  <a:schemeClr val="tx1"/>
                </a:solidFill>
                <a:effectLst/>
                <a:latin typeface="+mn-lt"/>
                <a:ea typeface="ヒラギノ角ゴ Pro W3" pitchFamily="-65" charset="-128"/>
                <a:cs typeface="ヒラギノ角ゴ Pro W3" pitchFamily="-65" charset="-128"/>
              </a:rPr>
              <a:t> </a:t>
            </a:r>
            <a:r>
              <a:rPr lang="en-US" sz="1200" i="0" kern="1200" dirty="0">
                <a:solidFill>
                  <a:schemeClr val="tx1"/>
                </a:solidFill>
                <a:effectLst/>
                <a:latin typeface="+mn-lt"/>
                <a:ea typeface="ヒラギノ角ゴ Pro W3" pitchFamily="-65" charset="-128"/>
                <a:cs typeface="ヒラギノ角ゴ Pro W3" pitchFamily="-65" charset="-128"/>
              </a:rPr>
              <a:t>has been successfully applied to measure the average lifetimes of particle-unbound states</a:t>
            </a:r>
            <a:br>
              <a:rPr lang="en-US" sz="1200" i="0" kern="1200" dirty="0">
                <a:solidFill>
                  <a:schemeClr val="tx1"/>
                </a:solidFill>
                <a:effectLst/>
                <a:latin typeface="+mn-lt"/>
                <a:ea typeface="ヒラギノ角ゴ Pro W3" pitchFamily="-65" charset="-128"/>
                <a:cs typeface="ヒラギノ角ゴ Pro W3" pitchFamily="-65" charset="-128"/>
              </a:rPr>
            </a:br>
            <a:r>
              <a:rPr lang="en-US" sz="1200" i="0" kern="1200" dirty="0">
                <a:solidFill>
                  <a:schemeClr val="tx1"/>
                </a:solidFill>
                <a:effectLst/>
                <a:latin typeface="+mn-lt"/>
                <a:ea typeface="ヒラギノ角ゴ Pro W3" pitchFamily="-65" charset="-128"/>
                <a:cs typeface="ヒラギノ角ゴ Pro W3" pitchFamily="-65" charset="-128"/>
              </a:rPr>
              <a:t>populated by the electron captures of </a:t>
            </a:r>
            <a:r>
              <a:rPr lang="en-US" altLang="zh-CN" sz="1200" i="0" kern="1200" dirty="0">
                <a:solidFill>
                  <a:schemeClr val="tx1"/>
                </a:solidFill>
                <a:effectLst/>
                <a:latin typeface="+mn-lt"/>
                <a:ea typeface="ヒラギノ角ゴ Pro W3" pitchFamily="-65" charset="-128"/>
                <a:cs typeface="ヒラギノ角ゴ Pro W3" pitchFamily="-65" charset="-128"/>
              </a:rPr>
              <a:t>Strontium, Krypton, Selenium,</a:t>
            </a:r>
            <a:r>
              <a:rPr lang="en-US" altLang="zh-CN" sz="1200" i="0" kern="1200" baseline="0" dirty="0">
                <a:solidFill>
                  <a:schemeClr val="tx1"/>
                </a:solidFill>
                <a:effectLst/>
                <a:latin typeface="+mn-lt"/>
                <a:ea typeface="ヒラギノ角ゴ Pro W3" pitchFamily="-65" charset="-128"/>
                <a:cs typeface="ヒラギノ角ゴ Pro W3" pitchFamily="-65" charset="-128"/>
              </a:rPr>
              <a:t> and Germanium.</a:t>
            </a:r>
            <a:br>
              <a:rPr lang="en-US" sz="1200" i="0" kern="1200" dirty="0">
                <a:solidFill>
                  <a:schemeClr val="tx1"/>
                </a:solidFill>
                <a:effectLst/>
                <a:latin typeface="+mn-lt"/>
                <a:ea typeface="ヒラギノ角ゴ Pro W3" pitchFamily="-65" charset="-128"/>
                <a:cs typeface="ヒラギノ角ゴ Pro W3" pitchFamily="-65" charset="-128"/>
              </a:rPr>
            </a:br>
            <a:endParaRPr lang="en-US" dirty="0">
              <a:ea typeface="ヒラギノ角ゴ Pro W3"/>
              <a:cs typeface="ヒラギノ角ゴ Pro W3"/>
            </a:endParaRPr>
          </a:p>
        </p:txBody>
      </p:sp>
    </p:spTree>
    <p:extLst>
      <p:ext uri="{BB962C8B-B14F-4D97-AF65-F5344CB8AC3E}">
        <p14:creationId xmlns:p14="http://schemas.microsoft.com/office/powerpoint/2010/main" val="3503330352"/>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2" name="Slide Image Placeholder 1"/>
          <p:cNvSpPr>
            <a:spLocks noGrp="1" noRot="1" noChangeAspect="1" noTextEdit="1"/>
          </p:cNvSpPr>
          <p:nvPr>
            <p:ph type="sldImg"/>
          </p:nvPr>
        </p:nvSpPr>
        <p:spPr bwMode="auto">
          <a:noFill/>
          <a:ln>
            <a:solidFill>
              <a:srgbClr val="000000"/>
            </a:solidFill>
            <a:miter lim="800000"/>
            <a:headEnd/>
            <a:tailEnd/>
          </a:ln>
        </p:spPr>
      </p:sp>
      <p:sp>
        <p:nvSpPr>
          <p:cNvPr id="15363" name="Notes Placeholder 2"/>
          <p:cNvSpPr>
            <a:spLocks noGrp="1"/>
          </p:cNvSpPr>
          <p:nvPr>
            <p:ph type="body" idx="1"/>
          </p:nvPr>
        </p:nvSpPr>
        <p:spPr bwMode="auto">
          <a:noFill/>
        </p:spPr>
        <p:txBody>
          <a:bodyPr/>
          <a:lstStyle/>
          <a:p>
            <a:pPr marL="0" marR="0" indent="0" algn="l" defTabSz="457200" rtl="0" eaLnBrk="0" fontAlgn="base" latinLnBrk="0" hangingPunct="0">
              <a:lnSpc>
                <a:spcPct val="100000"/>
              </a:lnSpc>
              <a:spcBef>
                <a:spcPct val="30000"/>
              </a:spcBef>
              <a:spcAft>
                <a:spcPct val="0"/>
              </a:spcAft>
              <a:buClrTx/>
              <a:buSzTx/>
              <a:buFontTx/>
              <a:buNone/>
              <a:tabLst/>
              <a:defRPr/>
            </a:pPr>
            <a:r>
              <a:rPr lang="en-US" sz="1200" i="0" kern="1200" dirty="0">
                <a:solidFill>
                  <a:schemeClr val="tx1"/>
                </a:solidFill>
                <a:effectLst/>
                <a:latin typeface="+mn-lt"/>
                <a:ea typeface="ヒラギノ角ゴ Pro W3" pitchFamily="-65" charset="-128"/>
                <a:cs typeface="ヒラギノ角ゴ Pro W3" pitchFamily="-65" charset="-128"/>
              </a:rPr>
              <a:t>This figure shows conceptual sketches of the PXCT apparatus that we propose to build. The beam is implanted in a thin foil for a duration comparable to the half-life and the foil is then moved using a pneumatic drive to the middle of a very compact arrangement of detectors,</a:t>
            </a:r>
            <a:r>
              <a:rPr lang="en-US" sz="1200" i="0" kern="1200" baseline="0" dirty="0">
                <a:solidFill>
                  <a:schemeClr val="tx1"/>
                </a:solidFill>
                <a:effectLst/>
                <a:latin typeface="+mn-lt"/>
                <a:ea typeface="ヒラギノ角ゴ Pro W3" pitchFamily="-65" charset="-128"/>
                <a:cs typeface="ヒラギノ角ゴ Pro W3" pitchFamily="-65" charset="-128"/>
              </a:rPr>
              <a:t> where pneumatic drive to the </a:t>
            </a:r>
            <a:r>
              <a:rPr lang="en-US" sz="1200" i="0" kern="1200" dirty="0">
                <a:solidFill>
                  <a:schemeClr val="tx1"/>
                </a:solidFill>
                <a:effectLst/>
                <a:latin typeface="+mn-lt"/>
                <a:ea typeface="ヒラギノ角ゴ Pro W3" pitchFamily="-65" charset="-128"/>
                <a:cs typeface="ヒラギノ角ゴ Pro W3" pitchFamily="-65" charset="-128"/>
              </a:rPr>
              <a:t>middle of a highly compact arrangement of detectors, where counting is performed for a similar duration. This cycle is repeated throughout the experiment.</a:t>
            </a:r>
            <a:endParaRPr lang="en-US" dirty="0">
              <a:ea typeface="ヒラギノ角ゴ Pro W3"/>
              <a:cs typeface="ヒラギノ角ゴ Pro W3"/>
            </a:endParaRPr>
          </a:p>
        </p:txBody>
      </p:sp>
    </p:spTree>
    <p:extLst>
      <p:ext uri="{BB962C8B-B14F-4D97-AF65-F5344CB8AC3E}">
        <p14:creationId xmlns:p14="http://schemas.microsoft.com/office/powerpoint/2010/main" val="3428239799"/>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2" name="Slide Image Placeholder 1"/>
          <p:cNvSpPr>
            <a:spLocks noGrp="1" noRot="1" noChangeAspect="1" noTextEdit="1"/>
          </p:cNvSpPr>
          <p:nvPr>
            <p:ph type="sldImg"/>
          </p:nvPr>
        </p:nvSpPr>
        <p:spPr bwMode="auto">
          <a:noFill/>
          <a:ln>
            <a:solidFill>
              <a:srgbClr val="000000"/>
            </a:solidFill>
            <a:miter lim="800000"/>
            <a:headEnd/>
            <a:tailEnd/>
          </a:ln>
        </p:spPr>
      </p:sp>
      <p:sp>
        <p:nvSpPr>
          <p:cNvPr id="15363" name="Notes Placeholder 2"/>
          <p:cNvSpPr>
            <a:spLocks noGrp="1"/>
          </p:cNvSpPr>
          <p:nvPr>
            <p:ph type="body" idx="1"/>
          </p:nvPr>
        </p:nvSpPr>
        <p:spPr bwMode="auto">
          <a:noFill/>
        </p:spPr>
        <p:txBody>
          <a:bodyPr/>
          <a:lstStyle/>
          <a:p>
            <a:pPr marL="0" marR="0" indent="0" algn="l" defTabSz="457200" rtl="0" eaLnBrk="0" fontAlgn="base" latinLnBrk="0" hangingPunct="0">
              <a:lnSpc>
                <a:spcPct val="100000"/>
              </a:lnSpc>
              <a:spcBef>
                <a:spcPct val="30000"/>
              </a:spcBef>
              <a:spcAft>
                <a:spcPct val="0"/>
              </a:spcAft>
              <a:buClrTx/>
              <a:buSzTx/>
              <a:buFontTx/>
              <a:buNone/>
              <a:tabLst/>
              <a:defRPr/>
            </a:pPr>
            <a:r>
              <a:rPr lang="en-US" sz="1200" i="0" kern="1200" dirty="0">
                <a:solidFill>
                  <a:schemeClr val="tx1"/>
                </a:solidFill>
                <a:effectLst/>
                <a:latin typeface="+mn-lt"/>
                <a:ea typeface="ヒラギノ角ゴ Pro W3" pitchFamily="-65" charset="-128"/>
                <a:cs typeface="ヒラギノ角ゴ Pro W3" pitchFamily="-65" charset="-128"/>
              </a:rPr>
              <a:t>This figure shows conceptual sketches of the PXCT apparatus that we propose to build. The beam is implanted in a thin foil for a duration comparable to the half-life and the foil is then moved using a pneumatic drive to the middle of a very compact arrangement of detectors,</a:t>
            </a:r>
            <a:r>
              <a:rPr lang="en-US" sz="1200" i="0" kern="1200" baseline="0" dirty="0">
                <a:solidFill>
                  <a:schemeClr val="tx1"/>
                </a:solidFill>
                <a:effectLst/>
                <a:latin typeface="+mn-lt"/>
                <a:ea typeface="ヒラギノ角ゴ Pro W3" pitchFamily="-65" charset="-128"/>
                <a:cs typeface="ヒラギノ角ゴ Pro W3" pitchFamily="-65" charset="-128"/>
              </a:rPr>
              <a:t> where pneumatic drive to the </a:t>
            </a:r>
            <a:r>
              <a:rPr lang="en-US" sz="1200" i="0" kern="1200" dirty="0">
                <a:solidFill>
                  <a:schemeClr val="tx1"/>
                </a:solidFill>
                <a:effectLst/>
                <a:latin typeface="+mn-lt"/>
                <a:ea typeface="ヒラギノ角ゴ Pro W3" pitchFamily="-65" charset="-128"/>
                <a:cs typeface="ヒラギノ角ゴ Pro W3" pitchFamily="-65" charset="-128"/>
              </a:rPr>
              <a:t>middle of a highly compact arrangement of detectors, where counting is performed for a similar duration. This cycle is repeated throughout the experiment.</a:t>
            </a:r>
            <a:endParaRPr lang="en-US" dirty="0">
              <a:ea typeface="ヒラギノ角ゴ Pro W3"/>
              <a:cs typeface="ヒラギノ角ゴ Pro W3"/>
            </a:endParaRPr>
          </a:p>
        </p:txBody>
      </p:sp>
    </p:spTree>
    <p:extLst>
      <p:ext uri="{BB962C8B-B14F-4D97-AF65-F5344CB8AC3E}">
        <p14:creationId xmlns:p14="http://schemas.microsoft.com/office/powerpoint/2010/main" val="1751186240"/>
      </p:ext>
    </p:extLst>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2" name="Slide Image Placeholder 1"/>
          <p:cNvSpPr>
            <a:spLocks noGrp="1" noRot="1" noChangeAspect="1" noTextEdit="1"/>
          </p:cNvSpPr>
          <p:nvPr>
            <p:ph type="sldImg"/>
          </p:nvPr>
        </p:nvSpPr>
        <p:spPr bwMode="auto">
          <a:noFill/>
          <a:ln>
            <a:solidFill>
              <a:srgbClr val="000000"/>
            </a:solidFill>
            <a:miter lim="800000"/>
            <a:headEnd/>
            <a:tailEnd/>
          </a:ln>
        </p:spPr>
      </p:sp>
      <p:sp>
        <p:nvSpPr>
          <p:cNvPr id="15363" name="Notes Placeholder 2"/>
          <p:cNvSpPr>
            <a:spLocks noGrp="1"/>
          </p:cNvSpPr>
          <p:nvPr>
            <p:ph type="body" idx="1"/>
          </p:nvPr>
        </p:nvSpPr>
        <p:spPr bwMode="auto">
          <a:noFill/>
        </p:spPr>
        <p:txBody>
          <a:bodyPr/>
          <a:lstStyle/>
          <a:p>
            <a:r>
              <a:rPr lang="en-US" sz="1200" i="0" kern="1200" dirty="0">
                <a:solidFill>
                  <a:schemeClr val="tx1"/>
                </a:solidFill>
                <a:effectLst/>
                <a:latin typeface="+mn-lt"/>
                <a:ea typeface="ヒラギノ角ゴ Pro W3" pitchFamily="-65" charset="-128"/>
                <a:cs typeface="ヒラギノ角ゴ Pro W3" pitchFamily="-65" charset="-128"/>
              </a:rPr>
              <a:t>This figure shows conceptual sketches of the PXCT apparatus that we propose to build. The beam is implanted in a thin foil for a duration comparable to the half-life and the foil is then moved using a pneumatic drive to the middle of a very compact arrangement of detectors,</a:t>
            </a:r>
            <a:r>
              <a:rPr lang="en-US" sz="1200" i="0" kern="1200" baseline="0" dirty="0">
                <a:solidFill>
                  <a:schemeClr val="tx1"/>
                </a:solidFill>
                <a:effectLst/>
                <a:latin typeface="+mn-lt"/>
                <a:ea typeface="ヒラギノ角ゴ Pro W3" pitchFamily="-65" charset="-128"/>
                <a:cs typeface="ヒラギノ角ゴ Pro W3" pitchFamily="-65" charset="-128"/>
              </a:rPr>
              <a:t> where pneumatic drive to the </a:t>
            </a:r>
            <a:r>
              <a:rPr lang="en-US" sz="1200" i="0" kern="1200" dirty="0">
                <a:solidFill>
                  <a:schemeClr val="tx1"/>
                </a:solidFill>
                <a:effectLst/>
                <a:latin typeface="+mn-lt"/>
                <a:ea typeface="ヒラギノ角ゴ Pro W3" pitchFamily="-65" charset="-128"/>
                <a:cs typeface="ヒラギノ角ゴ Pro W3" pitchFamily="-65" charset="-128"/>
              </a:rPr>
              <a:t>middle of a highly compact arrangement of detectors, where counting is performed for a similar duration. This cycle is repeated throughout the experiment.</a:t>
            </a:r>
            <a:endParaRPr lang="en-US" dirty="0">
              <a:ea typeface="ヒラギノ角ゴ Pro W3"/>
              <a:cs typeface="ヒラギノ角ゴ Pro W3"/>
            </a:endParaRPr>
          </a:p>
        </p:txBody>
      </p:sp>
    </p:spTree>
    <p:extLst>
      <p:ext uri="{BB962C8B-B14F-4D97-AF65-F5344CB8AC3E}">
        <p14:creationId xmlns:p14="http://schemas.microsoft.com/office/powerpoint/2010/main" val="144742324"/>
      </p:ext>
    </p:extLst>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en-US" dirty="0"/>
          </a:p>
        </p:txBody>
      </p:sp>
    </p:spTree>
    <p:extLst>
      <p:ext uri="{BB962C8B-B14F-4D97-AF65-F5344CB8AC3E}">
        <p14:creationId xmlns:p14="http://schemas.microsoft.com/office/powerpoint/2010/main" val="2827917847"/>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U. Heinz, Rep. Prog. Phys. 50, 145 (1987). Interplay of nuclear and atomic physics in ion-atom collisions</a:t>
            </a:r>
          </a:p>
        </p:txBody>
      </p:sp>
      <p:sp>
        <p:nvSpPr>
          <p:cNvPr id="4" name="Slide Number Placeholder 3"/>
          <p:cNvSpPr>
            <a:spLocks noGrp="1"/>
          </p:cNvSpPr>
          <p:nvPr>
            <p:ph type="sldNum" sz="quarter" idx="5"/>
          </p:nvPr>
        </p:nvSpPr>
        <p:spPr/>
        <p:txBody>
          <a:bodyPr/>
          <a:lstStyle/>
          <a:p>
            <a:fld id="{03D02776-8BC1-45B5-AF1A-C4418966F501}" type="slidenum">
              <a:rPr lang="en-US" smtClean="0"/>
              <a:t>42</a:t>
            </a:fld>
            <a:endParaRPr lang="en-US"/>
          </a:p>
        </p:txBody>
      </p:sp>
    </p:spTree>
    <p:extLst>
      <p:ext uri="{BB962C8B-B14F-4D97-AF65-F5344CB8AC3E}">
        <p14:creationId xmlns:p14="http://schemas.microsoft.com/office/powerpoint/2010/main" val="2720908629"/>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en-US" sz="1200" i="0" kern="1200" dirty="0">
                <a:solidFill>
                  <a:schemeClr val="tx1"/>
                </a:solidFill>
                <a:effectLst/>
                <a:latin typeface="+mn-lt"/>
                <a:ea typeface="ヒラギノ角ゴ Pro W3" pitchFamily="-65" charset="-128"/>
                <a:cs typeface="ヒラギノ角ゴ Pro W3" pitchFamily="-65" charset="-128"/>
              </a:rPr>
              <a:t>ideally</a:t>
            </a:r>
            <a:br>
              <a:rPr lang="en-US" sz="1200" i="0" kern="1200" dirty="0">
                <a:solidFill>
                  <a:schemeClr val="tx1"/>
                </a:solidFill>
                <a:effectLst/>
                <a:latin typeface="+mn-lt"/>
                <a:ea typeface="ヒラギノ角ゴ Pro W3" pitchFamily="-65" charset="-128"/>
                <a:cs typeface="ヒラギノ角ゴ Pro W3" pitchFamily="-65" charset="-128"/>
              </a:rPr>
            </a:br>
            <a:r>
              <a:rPr lang="en-US" sz="1200" i="0" kern="1200" dirty="0">
                <a:solidFill>
                  <a:schemeClr val="tx1"/>
                </a:solidFill>
                <a:effectLst/>
                <a:latin typeface="+mn-lt"/>
                <a:ea typeface="ヒラギノ角ゴ Pro W3" pitchFamily="-65" charset="-128"/>
                <a:cs typeface="ヒラギノ角ゴ Pro W3" pitchFamily="-65" charset="-128"/>
              </a:rPr>
              <a:t>for discrete resonances for the first time. This method will also provide experimental information</a:t>
            </a:r>
            <a:br>
              <a:rPr lang="en-US" sz="1200" i="0" kern="1200" dirty="0">
                <a:solidFill>
                  <a:schemeClr val="tx1"/>
                </a:solidFill>
                <a:effectLst/>
                <a:latin typeface="+mn-lt"/>
                <a:ea typeface="ヒラギノ角ゴ Pro W3" pitchFamily="-65" charset="-128"/>
                <a:cs typeface="ヒラギノ角ゴ Pro W3" pitchFamily="-65" charset="-128"/>
              </a:rPr>
            </a:br>
            <a:r>
              <a:rPr lang="en-US" sz="1200" i="0" kern="1200" dirty="0">
                <a:solidFill>
                  <a:schemeClr val="tx1"/>
                </a:solidFill>
                <a:effectLst/>
                <a:latin typeface="+mn-lt"/>
                <a:ea typeface="ヒラギノ角ゴ Pro W3" pitchFamily="-65" charset="-128"/>
                <a:cs typeface="ヒラギノ角ゴ Pro W3" pitchFamily="-65" charset="-128"/>
              </a:rPr>
              <a:t>on the nuclear level density and transmission coefficients needed to calculate rates using the</a:t>
            </a:r>
            <a:br>
              <a:rPr lang="en-US" sz="1200" i="0" kern="1200" dirty="0">
                <a:solidFill>
                  <a:schemeClr val="tx1"/>
                </a:solidFill>
                <a:effectLst/>
                <a:latin typeface="+mn-lt"/>
                <a:ea typeface="ヒラギノ角ゴ Pro W3" pitchFamily="-65" charset="-128"/>
                <a:cs typeface="ヒラギノ角ゴ Pro W3" pitchFamily="-65" charset="-128"/>
              </a:rPr>
            </a:br>
            <a:r>
              <a:rPr lang="en-US" sz="1200" i="0" kern="1200" dirty="0">
                <a:solidFill>
                  <a:schemeClr val="tx1"/>
                </a:solidFill>
                <a:effectLst/>
                <a:latin typeface="+mn-lt"/>
                <a:ea typeface="ヒラギノ角ゴ Pro W3" pitchFamily="-65" charset="-128"/>
                <a:cs typeface="ヒラギノ角ゴ Pro W3" pitchFamily="-65" charset="-128"/>
              </a:rPr>
              <a:t>statistical model</a:t>
            </a:r>
            <a:br>
              <a:rPr lang="en-US" sz="1200" i="0" kern="1200" dirty="0">
                <a:solidFill>
                  <a:schemeClr val="tx1"/>
                </a:solidFill>
                <a:effectLst/>
                <a:latin typeface="+mn-lt"/>
                <a:ea typeface="ヒラギノ角ゴ Pro W3" pitchFamily="-65" charset="-128"/>
                <a:cs typeface="ヒラギノ角ゴ Pro W3" pitchFamily="-65" charset="-128"/>
              </a:rPr>
            </a:br>
            <a:endParaRPr lang="en-US" dirty="0"/>
          </a:p>
        </p:txBody>
      </p:sp>
    </p:spTree>
    <p:extLst>
      <p:ext uri="{BB962C8B-B14F-4D97-AF65-F5344CB8AC3E}">
        <p14:creationId xmlns:p14="http://schemas.microsoft.com/office/powerpoint/2010/main" val="1076646908"/>
      </p:ext>
    </p:extLst>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ltLang="zh-CN" dirty="0"/>
              <a:t>tree-&gt;Draw("DSSD1x:DSSD1y","DSSD1e&gt;0","surf2")</a:t>
            </a:r>
            <a:endParaRPr lang="zh-CN" altLang="en-US" dirty="0"/>
          </a:p>
        </p:txBody>
      </p:sp>
      <p:sp>
        <p:nvSpPr>
          <p:cNvPr id="4" name="Slide Number Placeholder 3"/>
          <p:cNvSpPr>
            <a:spLocks noGrp="1"/>
          </p:cNvSpPr>
          <p:nvPr>
            <p:ph type="sldNum" sz="quarter" idx="5"/>
          </p:nvPr>
        </p:nvSpPr>
        <p:spPr/>
        <p:txBody>
          <a:bodyPr/>
          <a:lstStyle/>
          <a:p>
            <a:fld id="{5B8163E3-E104-4CE2-9206-9A84C7BA2D95}" type="slidenum">
              <a:rPr lang="zh-CN" altLang="en-US" smtClean="0"/>
              <a:t>272</a:t>
            </a:fld>
            <a:endParaRPr lang="zh-CN" altLang="en-US"/>
          </a:p>
        </p:txBody>
      </p:sp>
    </p:spTree>
    <p:extLst>
      <p:ext uri="{BB962C8B-B14F-4D97-AF65-F5344CB8AC3E}">
        <p14:creationId xmlns:p14="http://schemas.microsoft.com/office/powerpoint/2010/main" val="1009878510"/>
      </p:ext>
    </p:extLst>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ltLang="zh-CN" dirty="0"/>
              <a:t>tree-&gt;Draw("DSSD1x:DSSD1y","DSSD1e&gt;0","surf2")</a:t>
            </a:r>
            <a:endParaRPr lang="zh-CN" altLang="en-US" dirty="0"/>
          </a:p>
        </p:txBody>
      </p:sp>
      <p:sp>
        <p:nvSpPr>
          <p:cNvPr id="4" name="Slide Number Placeholder 3"/>
          <p:cNvSpPr>
            <a:spLocks noGrp="1"/>
          </p:cNvSpPr>
          <p:nvPr>
            <p:ph type="sldNum" sz="quarter" idx="5"/>
          </p:nvPr>
        </p:nvSpPr>
        <p:spPr/>
        <p:txBody>
          <a:bodyPr/>
          <a:lstStyle/>
          <a:p>
            <a:fld id="{5B8163E3-E104-4CE2-9206-9A84C7BA2D95}" type="slidenum">
              <a:rPr lang="zh-CN" altLang="en-US" smtClean="0"/>
              <a:t>273</a:t>
            </a:fld>
            <a:endParaRPr lang="zh-CN" altLang="en-US"/>
          </a:p>
        </p:txBody>
      </p:sp>
    </p:spTree>
    <p:extLst>
      <p:ext uri="{BB962C8B-B14F-4D97-AF65-F5344CB8AC3E}">
        <p14:creationId xmlns:p14="http://schemas.microsoft.com/office/powerpoint/2010/main" val="4051326149"/>
      </p:ext>
    </p:extLst>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zh-CN" altLang="en-US" dirty="0"/>
          </a:p>
        </p:txBody>
      </p:sp>
      <p:sp>
        <p:nvSpPr>
          <p:cNvPr id="4" name="Slide Number Placeholder 3"/>
          <p:cNvSpPr>
            <a:spLocks noGrp="1"/>
          </p:cNvSpPr>
          <p:nvPr>
            <p:ph type="sldNum" sz="quarter" idx="5"/>
          </p:nvPr>
        </p:nvSpPr>
        <p:spPr/>
        <p:txBody>
          <a:bodyPr/>
          <a:lstStyle/>
          <a:p>
            <a:fld id="{5B8163E3-E104-4CE2-9206-9A84C7BA2D95}" type="slidenum">
              <a:rPr lang="zh-CN" altLang="en-US" smtClean="0"/>
              <a:t>274</a:t>
            </a:fld>
            <a:endParaRPr lang="zh-CN" altLang="en-US"/>
          </a:p>
        </p:txBody>
      </p:sp>
    </p:spTree>
    <p:extLst>
      <p:ext uri="{BB962C8B-B14F-4D97-AF65-F5344CB8AC3E}">
        <p14:creationId xmlns:p14="http://schemas.microsoft.com/office/powerpoint/2010/main" val="1298759658"/>
      </p:ext>
    </p:extLst>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ltLang="zh-CN" dirty="0"/>
              <a:t>tree-&gt;Draw("DSSD1n","DSSD1e&gt;0")</a:t>
            </a:r>
            <a:endParaRPr lang="zh-CN" altLang="en-US" dirty="0"/>
          </a:p>
          <a:p>
            <a:r>
              <a:rPr lang="en-US" altLang="zh-CN" dirty="0"/>
              <a:t>tree-&gt;Draw("DSSD2n","DSSD2e&gt;0")</a:t>
            </a:r>
            <a:endParaRPr lang="zh-CN" altLang="en-US" dirty="0"/>
          </a:p>
          <a:p>
            <a:endParaRPr lang="zh-CN" altLang="en-US" dirty="0"/>
          </a:p>
        </p:txBody>
      </p:sp>
      <p:sp>
        <p:nvSpPr>
          <p:cNvPr id="4" name="Slide Number Placeholder 3"/>
          <p:cNvSpPr>
            <a:spLocks noGrp="1"/>
          </p:cNvSpPr>
          <p:nvPr>
            <p:ph type="sldNum" sz="quarter" idx="5"/>
          </p:nvPr>
        </p:nvSpPr>
        <p:spPr/>
        <p:txBody>
          <a:bodyPr/>
          <a:lstStyle/>
          <a:p>
            <a:fld id="{5B8163E3-E104-4CE2-9206-9A84C7BA2D95}" type="slidenum">
              <a:rPr lang="zh-CN" altLang="en-US" smtClean="0"/>
              <a:t>275</a:t>
            </a:fld>
            <a:endParaRPr lang="zh-CN" altLang="en-US"/>
          </a:p>
        </p:txBody>
      </p:sp>
    </p:spTree>
    <p:extLst>
      <p:ext uri="{BB962C8B-B14F-4D97-AF65-F5344CB8AC3E}">
        <p14:creationId xmlns:p14="http://schemas.microsoft.com/office/powerpoint/2010/main" val="672304154"/>
      </p:ext>
    </p:extLst>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ltLang="zh-CN" dirty="0"/>
              <a:t>tree-&gt;Draw("DSSD1z","DSSD1e&gt;0")</a:t>
            </a:r>
            <a:endParaRPr lang="zh-CN" altLang="en-US" dirty="0"/>
          </a:p>
          <a:p>
            <a:r>
              <a:rPr lang="en-US" altLang="zh-CN" dirty="0"/>
              <a:t>tree-&gt;Draw("DSSD2z","DSSD2e&gt;0")</a:t>
            </a:r>
          </a:p>
          <a:p>
            <a:endParaRPr lang="zh-CN" altLang="en-US" dirty="0"/>
          </a:p>
        </p:txBody>
      </p:sp>
      <p:sp>
        <p:nvSpPr>
          <p:cNvPr id="4" name="Slide Number Placeholder 3"/>
          <p:cNvSpPr>
            <a:spLocks noGrp="1"/>
          </p:cNvSpPr>
          <p:nvPr>
            <p:ph type="sldNum" sz="quarter" idx="5"/>
          </p:nvPr>
        </p:nvSpPr>
        <p:spPr/>
        <p:txBody>
          <a:bodyPr/>
          <a:lstStyle/>
          <a:p>
            <a:fld id="{5B8163E3-E104-4CE2-9206-9A84C7BA2D95}" type="slidenum">
              <a:rPr lang="zh-CN" altLang="en-US" smtClean="0"/>
              <a:t>276</a:t>
            </a:fld>
            <a:endParaRPr lang="zh-CN" altLang="en-US"/>
          </a:p>
        </p:txBody>
      </p:sp>
    </p:spTree>
    <p:extLst>
      <p:ext uri="{BB962C8B-B14F-4D97-AF65-F5344CB8AC3E}">
        <p14:creationId xmlns:p14="http://schemas.microsoft.com/office/powerpoint/2010/main" val="1181320877"/>
      </p:ext>
    </p:extLst>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ltLang="zh-CN" dirty="0"/>
              <a:t>tree-&gt;Draw("DSSD1x:DSSD1y","DSSD1e&gt;0","surf2")</a:t>
            </a:r>
          </a:p>
          <a:p>
            <a:r>
              <a:rPr lang="en-US" altLang="zh-CN" dirty="0"/>
              <a:t>tree-&gt;Draw("DSSD2x:DSSD2y","DSSD2e&gt;0","surf2")</a:t>
            </a:r>
          </a:p>
          <a:p>
            <a:endParaRPr lang="zh-CN" altLang="en-US" dirty="0"/>
          </a:p>
        </p:txBody>
      </p:sp>
      <p:sp>
        <p:nvSpPr>
          <p:cNvPr id="4" name="Slide Number Placeholder 3"/>
          <p:cNvSpPr>
            <a:spLocks noGrp="1"/>
          </p:cNvSpPr>
          <p:nvPr>
            <p:ph type="sldNum" sz="quarter" idx="5"/>
          </p:nvPr>
        </p:nvSpPr>
        <p:spPr/>
        <p:txBody>
          <a:bodyPr/>
          <a:lstStyle/>
          <a:p>
            <a:fld id="{5B8163E3-E104-4CE2-9206-9A84C7BA2D95}" type="slidenum">
              <a:rPr lang="zh-CN" altLang="en-US" smtClean="0"/>
              <a:t>277</a:t>
            </a:fld>
            <a:endParaRPr lang="zh-CN" altLang="en-US"/>
          </a:p>
        </p:txBody>
      </p:sp>
    </p:spTree>
    <p:extLst>
      <p:ext uri="{BB962C8B-B14F-4D97-AF65-F5344CB8AC3E}">
        <p14:creationId xmlns:p14="http://schemas.microsoft.com/office/powerpoint/2010/main" val="3093574299"/>
      </p:ext>
    </p:extLst>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ltLang="zh-CN" dirty="0"/>
              <a:t>tree-&gt;Draw("DSSD1e","DSSD1e&gt;0")</a:t>
            </a:r>
          </a:p>
          <a:p>
            <a:r>
              <a:rPr lang="en-US" altLang="zh-CN" dirty="0"/>
              <a:t>tree-&gt;Draw("DSSD2e","DSSD2e&gt;0")</a:t>
            </a:r>
          </a:p>
        </p:txBody>
      </p:sp>
      <p:sp>
        <p:nvSpPr>
          <p:cNvPr id="4" name="Slide Number Placeholder 3"/>
          <p:cNvSpPr>
            <a:spLocks noGrp="1"/>
          </p:cNvSpPr>
          <p:nvPr>
            <p:ph type="sldNum" sz="quarter" idx="5"/>
          </p:nvPr>
        </p:nvSpPr>
        <p:spPr/>
        <p:txBody>
          <a:bodyPr/>
          <a:lstStyle/>
          <a:p>
            <a:fld id="{5B8163E3-E104-4CE2-9206-9A84C7BA2D95}" type="slidenum">
              <a:rPr lang="zh-CN" altLang="en-US" smtClean="0"/>
              <a:t>278</a:t>
            </a:fld>
            <a:endParaRPr lang="zh-CN" altLang="en-US"/>
          </a:p>
        </p:txBody>
      </p:sp>
    </p:spTree>
    <p:extLst>
      <p:ext uri="{BB962C8B-B14F-4D97-AF65-F5344CB8AC3E}">
        <p14:creationId xmlns:p14="http://schemas.microsoft.com/office/powerpoint/2010/main" val="3597322856"/>
      </p:ext>
    </p:extLst>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ltLang="zh-CN" dirty="0"/>
              <a:t>tree-&gt;Draw("DSSD1t","DSSD1e&gt;0")</a:t>
            </a:r>
            <a:endParaRPr lang="zh-CN" altLang="en-US" dirty="0"/>
          </a:p>
          <a:p>
            <a:r>
              <a:rPr lang="en-US" altLang="zh-CN" dirty="0"/>
              <a:t>tree-&gt;Draw("DSSD2t","DSSD2e&gt;0")</a:t>
            </a:r>
          </a:p>
        </p:txBody>
      </p:sp>
      <p:sp>
        <p:nvSpPr>
          <p:cNvPr id="4" name="Slide Number Placeholder 3"/>
          <p:cNvSpPr>
            <a:spLocks noGrp="1"/>
          </p:cNvSpPr>
          <p:nvPr>
            <p:ph type="sldNum" sz="quarter" idx="5"/>
          </p:nvPr>
        </p:nvSpPr>
        <p:spPr/>
        <p:txBody>
          <a:bodyPr/>
          <a:lstStyle/>
          <a:p>
            <a:fld id="{5B8163E3-E104-4CE2-9206-9A84C7BA2D95}" type="slidenum">
              <a:rPr lang="zh-CN" altLang="en-US" smtClean="0"/>
              <a:t>279</a:t>
            </a:fld>
            <a:endParaRPr lang="zh-CN" altLang="en-US"/>
          </a:p>
        </p:txBody>
      </p:sp>
    </p:spTree>
    <p:extLst>
      <p:ext uri="{BB962C8B-B14F-4D97-AF65-F5344CB8AC3E}">
        <p14:creationId xmlns:p14="http://schemas.microsoft.com/office/powerpoint/2010/main" val="1143027071"/>
      </p:ext>
    </p:extLst>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altLang="zh-CN" sz="1800" dirty="0">
                <a:latin typeface="Arial" panose="020B0604020202020204" pitchFamily="34" charset="0"/>
              </a:rPr>
              <a:t>Changing </a:t>
            </a:r>
            <a:r>
              <a:rPr lang="en-US" altLang="zh-CN" sz="1800" dirty="0" err="1">
                <a:latin typeface="Arial" panose="020B0604020202020204" pitchFamily="34" charset="0"/>
              </a:rPr>
              <a:t>SetStepFunction</a:t>
            </a:r>
            <a:r>
              <a:rPr lang="en-US" altLang="zh-CN" sz="1800" dirty="0">
                <a:latin typeface="Arial" panose="020B0604020202020204" pitchFamily="34" charset="0"/>
              </a:rPr>
              <a:t>(0.1, 10*um) barely affects the energy deposition</a:t>
            </a:r>
          </a:p>
        </p:txBody>
      </p:sp>
      <p:sp>
        <p:nvSpPr>
          <p:cNvPr id="4" name="Slide Number Placeholder 3"/>
          <p:cNvSpPr>
            <a:spLocks noGrp="1"/>
          </p:cNvSpPr>
          <p:nvPr>
            <p:ph type="sldNum" sz="quarter" idx="5"/>
          </p:nvPr>
        </p:nvSpPr>
        <p:spPr/>
        <p:txBody>
          <a:bodyPr/>
          <a:lstStyle/>
          <a:p>
            <a:fld id="{5B8163E3-E104-4CE2-9206-9A84C7BA2D95}" type="slidenum">
              <a:rPr lang="zh-CN" altLang="en-US" smtClean="0"/>
              <a:t>281</a:t>
            </a:fld>
            <a:endParaRPr lang="zh-CN" altLang="en-US"/>
          </a:p>
        </p:txBody>
      </p:sp>
    </p:spTree>
    <p:extLst>
      <p:ext uri="{BB962C8B-B14F-4D97-AF65-F5344CB8AC3E}">
        <p14:creationId xmlns:p14="http://schemas.microsoft.com/office/powerpoint/2010/main" val="767419535"/>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zh-CN" altLang="en-US" dirty="0"/>
              <a:t>吸积，外层物质压缩，升温，反应点火，热核逃逸，爆发</a:t>
            </a:r>
            <a:endParaRPr lang="en-US" altLang="zh-CN" dirty="0"/>
          </a:p>
          <a:p>
            <a:r>
              <a:rPr lang="en-US" altLang="zh-CN" sz="1200" i="0" kern="1200" dirty="0">
                <a:solidFill>
                  <a:schemeClr val="tx1"/>
                </a:solidFill>
                <a:effectLst/>
                <a:latin typeface="+mn-lt"/>
                <a:ea typeface="+mn-ea"/>
                <a:cs typeface="+mn-cs"/>
              </a:rPr>
              <a:t>As accretion proceeds, the envelope is gradually compressed and becomes degenerate. The temperature of the envelope increases, creating conditions favorable to the ignition of the accreted fuel through nuclear reactions. These reactions, once initiated, drive further reactions, leading to the thermonuclear runaway and the corresponding explosion. </a:t>
            </a:r>
            <a:br>
              <a:rPr lang="en-US" altLang="zh-CN" sz="1200" i="0" kern="1200" dirty="0">
                <a:solidFill>
                  <a:schemeClr val="tx1"/>
                </a:solidFill>
                <a:effectLst/>
                <a:latin typeface="+mn-lt"/>
                <a:ea typeface="+mn-ea"/>
                <a:cs typeface="+mn-cs"/>
              </a:rPr>
            </a:br>
            <a:endParaRPr lang="zh-CN" altLang="en-US" dirty="0"/>
          </a:p>
        </p:txBody>
      </p:sp>
      <p:sp>
        <p:nvSpPr>
          <p:cNvPr id="4" name="灯片编号占位符 3"/>
          <p:cNvSpPr>
            <a:spLocks noGrp="1"/>
          </p:cNvSpPr>
          <p:nvPr>
            <p:ph type="sldNum" sz="quarter" idx="10"/>
          </p:nvPr>
        </p:nvSpPr>
        <p:spPr/>
        <p:txBody>
          <a:bodyPr/>
          <a:lstStyle/>
          <a:p>
            <a:fld id="{9BB783C6-B484-4EBF-9E4F-88F627090B76}" type="slidenum">
              <a:rPr lang="zh-CN" altLang="en-US" smtClean="0"/>
              <a:t>44</a:t>
            </a:fld>
            <a:endParaRPr lang="zh-CN" altLang="en-US"/>
          </a:p>
        </p:txBody>
      </p:sp>
    </p:spTree>
    <p:extLst>
      <p:ext uri="{BB962C8B-B14F-4D97-AF65-F5344CB8AC3E}">
        <p14:creationId xmlns:p14="http://schemas.microsoft.com/office/powerpoint/2010/main" val="2936211297"/>
      </p:ext>
    </p:extLst>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zh-CN" altLang="en-US" dirty="0"/>
          </a:p>
        </p:txBody>
      </p:sp>
      <p:sp>
        <p:nvSpPr>
          <p:cNvPr id="4" name="Slide Number Placeholder 3"/>
          <p:cNvSpPr>
            <a:spLocks noGrp="1"/>
          </p:cNvSpPr>
          <p:nvPr>
            <p:ph type="sldNum" sz="quarter" idx="5"/>
          </p:nvPr>
        </p:nvSpPr>
        <p:spPr/>
        <p:txBody>
          <a:bodyPr/>
          <a:lstStyle/>
          <a:p>
            <a:fld id="{5B8163E3-E104-4CE2-9206-9A84C7BA2D95}" type="slidenum">
              <a:rPr lang="zh-CN" altLang="en-US" smtClean="0"/>
              <a:t>299</a:t>
            </a:fld>
            <a:endParaRPr lang="zh-CN" altLang="en-US"/>
          </a:p>
        </p:txBody>
      </p:sp>
    </p:spTree>
    <p:extLst>
      <p:ext uri="{BB962C8B-B14F-4D97-AF65-F5344CB8AC3E}">
        <p14:creationId xmlns:p14="http://schemas.microsoft.com/office/powerpoint/2010/main" val="3339280138"/>
      </p:ext>
    </p:extLst>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altLang="zh-CN" sz="1200" dirty="0"/>
              <a:t>tree-&gt;Draw("DSSD2_Ring3x:DSSD2_Ring3y&gt;&gt;(120,85,115,120,85,115)","DSSD2_Ring3e&gt;0","")</a:t>
            </a:r>
          </a:p>
          <a:p>
            <a:r>
              <a:rPr lang="en-US" altLang="zh-CN" sz="1200" dirty="0"/>
              <a:t>tree-&gt;Draw("DSSD2_Ring1x:DSSD2_Ring1y&gt;&gt;(120,85,115,120,85,115)","DSSD2_Ring1e&gt;0","same")</a:t>
            </a:r>
          </a:p>
          <a:p>
            <a:r>
              <a:rPr lang="en-US" altLang="zh-CN" sz="1200" dirty="0"/>
              <a:t>tree-&gt;Draw("DSSD2_Ring2x:DSSD2_Ring2y&gt;&gt;(120,85,115,120,85,115)","DSSD2_Ring2e&gt;0","same")</a:t>
            </a:r>
          </a:p>
          <a:p>
            <a:endParaRPr lang="zh-CN" altLang="en-US" dirty="0"/>
          </a:p>
        </p:txBody>
      </p:sp>
      <p:sp>
        <p:nvSpPr>
          <p:cNvPr id="4" name="Slide Number Placeholder 3"/>
          <p:cNvSpPr>
            <a:spLocks noGrp="1"/>
          </p:cNvSpPr>
          <p:nvPr>
            <p:ph type="sldNum" sz="quarter" idx="5"/>
          </p:nvPr>
        </p:nvSpPr>
        <p:spPr/>
        <p:txBody>
          <a:bodyPr/>
          <a:lstStyle/>
          <a:p>
            <a:fld id="{5B8163E3-E104-4CE2-9206-9A84C7BA2D95}" type="slidenum">
              <a:rPr lang="zh-CN" altLang="en-US" smtClean="0"/>
              <a:t>300</a:t>
            </a:fld>
            <a:endParaRPr lang="zh-CN" altLang="en-US"/>
          </a:p>
        </p:txBody>
      </p:sp>
    </p:spTree>
    <p:extLst>
      <p:ext uri="{BB962C8B-B14F-4D97-AF65-F5344CB8AC3E}">
        <p14:creationId xmlns:p14="http://schemas.microsoft.com/office/powerpoint/2010/main" val="1051836138"/>
      </p:ext>
    </p:extLst>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03D02776-8BC1-45B5-AF1A-C4418966F501}" type="slidenum">
              <a:rPr lang="en-US" smtClean="0"/>
              <a:t>306</a:t>
            </a:fld>
            <a:endParaRPr lang="en-US"/>
          </a:p>
        </p:txBody>
      </p:sp>
    </p:spTree>
    <p:extLst>
      <p:ext uri="{BB962C8B-B14F-4D97-AF65-F5344CB8AC3E}">
        <p14:creationId xmlns:p14="http://schemas.microsoft.com/office/powerpoint/2010/main" val="3108085470"/>
      </p:ext>
    </p:extLst>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br>
              <a:rPr lang="en-US" altLang="zh-CN" sz="1800" i="0" dirty="0">
                <a:solidFill>
                  <a:srgbClr val="333334"/>
                </a:solidFill>
                <a:effectLst/>
                <a:latin typeface="ProximaNova-Bold"/>
              </a:rPr>
            </a:br>
            <a:br>
              <a:rPr lang="en-US" altLang="zh-CN" sz="1800" i="0" dirty="0">
                <a:solidFill>
                  <a:srgbClr val="333334"/>
                </a:solidFill>
                <a:effectLst/>
                <a:latin typeface="SourceHanSansJP-Bold"/>
              </a:rPr>
            </a:br>
            <a:endParaRPr lang="zh-CN" altLang="en-US" dirty="0"/>
          </a:p>
        </p:txBody>
      </p:sp>
      <p:sp>
        <p:nvSpPr>
          <p:cNvPr id="4" name="Slide Number Placeholder 3"/>
          <p:cNvSpPr>
            <a:spLocks noGrp="1"/>
          </p:cNvSpPr>
          <p:nvPr>
            <p:ph type="sldNum" sz="quarter" idx="5"/>
          </p:nvPr>
        </p:nvSpPr>
        <p:spPr/>
        <p:txBody>
          <a:bodyPr/>
          <a:lstStyle/>
          <a:p>
            <a:fld id="{5B8163E3-E104-4CE2-9206-9A84C7BA2D95}" type="slidenum">
              <a:rPr lang="zh-CN" altLang="en-US" smtClean="0"/>
              <a:t>313</a:t>
            </a:fld>
            <a:endParaRPr lang="zh-CN" altLang="en-US"/>
          </a:p>
        </p:txBody>
      </p:sp>
    </p:spTree>
    <p:extLst>
      <p:ext uri="{BB962C8B-B14F-4D97-AF65-F5344CB8AC3E}">
        <p14:creationId xmlns:p14="http://schemas.microsoft.com/office/powerpoint/2010/main" val="3990029094"/>
      </p:ext>
    </p:extLst>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ltLang="zh-CN" dirty="0"/>
              <a:t>Micron Window Type</a:t>
            </a:r>
            <a:endParaRPr lang="en-US" dirty="0"/>
          </a:p>
        </p:txBody>
      </p:sp>
      <p:sp>
        <p:nvSpPr>
          <p:cNvPr id="4" name="Slide Number Placeholder 3"/>
          <p:cNvSpPr>
            <a:spLocks noGrp="1"/>
          </p:cNvSpPr>
          <p:nvPr>
            <p:ph type="sldNum" sz="quarter" idx="5"/>
          </p:nvPr>
        </p:nvSpPr>
        <p:spPr/>
        <p:txBody>
          <a:bodyPr/>
          <a:lstStyle/>
          <a:p>
            <a:fld id="{5B8163E3-E104-4CE2-9206-9A84C7BA2D95}" type="slidenum">
              <a:rPr lang="zh-CN" altLang="en-US" smtClean="0"/>
              <a:t>343</a:t>
            </a:fld>
            <a:endParaRPr lang="zh-CN" altLang="en-US"/>
          </a:p>
        </p:txBody>
      </p:sp>
    </p:spTree>
    <p:extLst>
      <p:ext uri="{BB962C8B-B14F-4D97-AF65-F5344CB8AC3E}">
        <p14:creationId xmlns:p14="http://schemas.microsoft.com/office/powerpoint/2010/main" val="320520147"/>
      </p:ext>
    </p:extLst>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zh-CN" altLang="en-US" dirty="0"/>
          </a:p>
        </p:txBody>
      </p:sp>
      <p:sp>
        <p:nvSpPr>
          <p:cNvPr id="4" name="Slide Number Placeholder 3"/>
          <p:cNvSpPr>
            <a:spLocks noGrp="1"/>
          </p:cNvSpPr>
          <p:nvPr>
            <p:ph type="sldNum" sz="quarter" idx="5"/>
          </p:nvPr>
        </p:nvSpPr>
        <p:spPr/>
        <p:txBody>
          <a:bodyPr/>
          <a:lstStyle/>
          <a:p>
            <a:fld id="{5B8163E3-E104-4CE2-9206-9A84C7BA2D95}" type="slidenum">
              <a:rPr lang="zh-CN" altLang="en-US" smtClean="0"/>
              <a:t>346</a:t>
            </a:fld>
            <a:endParaRPr lang="zh-CN" altLang="en-US"/>
          </a:p>
        </p:txBody>
      </p:sp>
    </p:spTree>
    <p:extLst>
      <p:ext uri="{BB962C8B-B14F-4D97-AF65-F5344CB8AC3E}">
        <p14:creationId xmlns:p14="http://schemas.microsoft.com/office/powerpoint/2010/main" val="2965198409"/>
      </p:ext>
    </p:extLst>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ltLang="zh-CN" dirty="0"/>
              <a:t>Calibration Sources</a:t>
            </a:r>
            <a:endParaRPr lang="zh-CN" altLang="en-US" dirty="0"/>
          </a:p>
        </p:txBody>
      </p:sp>
      <p:sp>
        <p:nvSpPr>
          <p:cNvPr id="4" name="Slide Number Placeholder 3"/>
          <p:cNvSpPr>
            <a:spLocks noGrp="1"/>
          </p:cNvSpPr>
          <p:nvPr>
            <p:ph type="sldNum" sz="quarter" idx="5"/>
          </p:nvPr>
        </p:nvSpPr>
        <p:spPr/>
        <p:txBody>
          <a:bodyPr/>
          <a:lstStyle/>
          <a:p>
            <a:fld id="{5B8163E3-E104-4CE2-9206-9A84C7BA2D95}" type="slidenum">
              <a:rPr lang="zh-CN" altLang="en-US" smtClean="0"/>
              <a:t>351</a:t>
            </a:fld>
            <a:endParaRPr lang="zh-CN" altLang="en-US"/>
          </a:p>
        </p:txBody>
      </p:sp>
    </p:spTree>
    <p:extLst>
      <p:ext uri="{BB962C8B-B14F-4D97-AF65-F5344CB8AC3E}">
        <p14:creationId xmlns:p14="http://schemas.microsoft.com/office/powerpoint/2010/main" val="2427072890"/>
      </p:ext>
    </p:extLst>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F57813AD-D645-48A8-B866-EC81430968FF}" type="slidenum">
              <a:rPr lang="fr-FR" smtClean="0"/>
              <a:pPr/>
              <a:t>355</a:t>
            </a:fld>
            <a:endParaRPr lang="fr-FR"/>
          </a:p>
        </p:txBody>
      </p:sp>
    </p:spTree>
    <p:extLst>
      <p:ext uri="{BB962C8B-B14F-4D97-AF65-F5344CB8AC3E}">
        <p14:creationId xmlns:p14="http://schemas.microsoft.com/office/powerpoint/2010/main" val="3163239265"/>
      </p:ext>
    </p:extLst>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zh-CN" altLang="en-US" dirty="0"/>
              <a:t>/vis/viewer/set/lightsVector 1 1 -1</a:t>
            </a:r>
            <a:endParaRPr lang="en-US" altLang="zh-CN" dirty="0"/>
          </a:p>
          <a:p>
            <a:r>
              <a:rPr lang="en-US" altLang="zh-CN" dirty="0"/>
              <a:t>/vis/viewer/set/</a:t>
            </a:r>
            <a:r>
              <a:rPr lang="en-US" altLang="zh-CN" dirty="0" err="1"/>
              <a:t>viewpointThetaPhi</a:t>
            </a:r>
            <a:r>
              <a:rPr lang="en-US" altLang="zh-CN" dirty="0"/>
              <a:t> 95 170</a:t>
            </a:r>
            <a:endParaRPr lang="zh-CN" altLang="en-US" dirty="0"/>
          </a:p>
          <a:p>
            <a:endParaRPr lang="zh-CN" altLang="en-US" dirty="0"/>
          </a:p>
        </p:txBody>
      </p:sp>
      <p:sp>
        <p:nvSpPr>
          <p:cNvPr id="4" name="Slide Number Placeholder 3"/>
          <p:cNvSpPr>
            <a:spLocks noGrp="1"/>
          </p:cNvSpPr>
          <p:nvPr>
            <p:ph type="sldNum" sz="quarter" idx="5"/>
          </p:nvPr>
        </p:nvSpPr>
        <p:spPr/>
        <p:txBody>
          <a:bodyPr/>
          <a:lstStyle/>
          <a:p>
            <a:fld id="{5B8163E3-E104-4CE2-9206-9A84C7BA2D95}" type="slidenum">
              <a:rPr lang="zh-CN" altLang="en-US" smtClean="0"/>
              <a:t>358</a:t>
            </a:fld>
            <a:endParaRPr lang="zh-CN" altLang="en-US"/>
          </a:p>
        </p:txBody>
      </p:sp>
    </p:spTree>
    <p:extLst>
      <p:ext uri="{BB962C8B-B14F-4D97-AF65-F5344CB8AC3E}">
        <p14:creationId xmlns:p14="http://schemas.microsoft.com/office/powerpoint/2010/main" val="740254730"/>
      </p:ext>
    </p:extLst>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ltLang="zh-CN" dirty="0"/>
              <a:t>P-process candidates</a:t>
            </a:r>
            <a:endParaRPr lang="en-US" dirty="0"/>
          </a:p>
        </p:txBody>
      </p:sp>
      <p:sp>
        <p:nvSpPr>
          <p:cNvPr id="4" name="Slide Number Placeholder 3"/>
          <p:cNvSpPr>
            <a:spLocks noGrp="1"/>
          </p:cNvSpPr>
          <p:nvPr>
            <p:ph type="sldNum" sz="quarter" idx="5"/>
          </p:nvPr>
        </p:nvSpPr>
        <p:spPr/>
        <p:txBody>
          <a:bodyPr/>
          <a:lstStyle/>
          <a:p>
            <a:fld id="{5B8163E3-E104-4CE2-9206-9A84C7BA2D95}" type="slidenum">
              <a:rPr lang="zh-CN" altLang="en-US" smtClean="0"/>
              <a:t>398</a:t>
            </a:fld>
            <a:endParaRPr lang="zh-CN" altLang="en-US"/>
          </a:p>
        </p:txBody>
      </p:sp>
    </p:spTree>
    <p:extLst>
      <p:ext uri="{BB962C8B-B14F-4D97-AF65-F5344CB8AC3E}">
        <p14:creationId xmlns:p14="http://schemas.microsoft.com/office/powerpoint/2010/main" val="3432918630"/>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10"/>
          </p:nvPr>
        </p:nvSpPr>
        <p:spPr/>
        <p:txBody>
          <a:bodyPr/>
          <a:lstStyle/>
          <a:p>
            <a:fld id="{9BB783C6-B484-4EBF-9E4F-88F627090B76}" type="slidenum">
              <a:rPr lang="zh-CN" altLang="en-US" smtClean="0"/>
              <a:t>45</a:t>
            </a:fld>
            <a:endParaRPr lang="zh-CN" altLang="en-US"/>
          </a:p>
        </p:txBody>
      </p:sp>
    </p:spTree>
    <p:extLst>
      <p:ext uri="{BB962C8B-B14F-4D97-AF65-F5344CB8AC3E}">
        <p14:creationId xmlns:p14="http://schemas.microsoft.com/office/powerpoint/2010/main" val="831334167"/>
      </p:ext>
    </p:extLst>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ltLang="zh-CN" b="0" i="0" dirty="0">
                <a:solidFill>
                  <a:srgbClr val="303336"/>
                </a:solidFill>
                <a:effectLst/>
                <a:latin typeface="Open Sans" panose="020B0606030504020204" pitchFamily="34" charset="0"/>
              </a:rPr>
              <a:t>computer-aided manufacturing</a:t>
            </a:r>
            <a:endParaRPr lang="zh-CN" altLang="en-US" dirty="0"/>
          </a:p>
        </p:txBody>
      </p:sp>
      <p:sp>
        <p:nvSpPr>
          <p:cNvPr id="4" name="Slide Number Placeholder 3"/>
          <p:cNvSpPr>
            <a:spLocks noGrp="1"/>
          </p:cNvSpPr>
          <p:nvPr>
            <p:ph type="sldNum" sz="quarter" idx="5"/>
          </p:nvPr>
        </p:nvSpPr>
        <p:spPr/>
        <p:txBody>
          <a:bodyPr/>
          <a:lstStyle/>
          <a:p>
            <a:fld id="{5B8163E3-E104-4CE2-9206-9A84C7BA2D95}" type="slidenum">
              <a:rPr lang="zh-CN" altLang="en-US" smtClean="0"/>
              <a:t>400</a:t>
            </a:fld>
            <a:endParaRPr lang="zh-CN" altLang="en-US"/>
          </a:p>
        </p:txBody>
      </p:sp>
    </p:spTree>
    <p:extLst>
      <p:ext uri="{BB962C8B-B14F-4D97-AF65-F5344CB8AC3E}">
        <p14:creationId xmlns:p14="http://schemas.microsoft.com/office/powerpoint/2010/main" val="2757195156"/>
      </p:ext>
    </p:extLst>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ltLang="zh-CN" dirty="0" err="1"/>
              <a:t>TFile</a:t>
            </a:r>
            <a:r>
              <a:rPr lang="en-US" altLang="zh-CN" dirty="0"/>
              <a:t> *_file0 = </a:t>
            </a:r>
            <a:r>
              <a:rPr lang="en-US" altLang="zh-CN" dirty="0" err="1"/>
              <a:t>TFile</a:t>
            </a:r>
            <a:r>
              <a:rPr lang="en-US" altLang="zh-CN" dirty="0"/>
              <a:t>::Open("C:/Users/sunli/Documents/NetSarang Computer/6/</a:t>
            </a:r>
            <a:r>
              <a:rPr lang="en-US" altLang="zh-CN" dirty="0" err="1"/>
              <a:t>Xftp</a:t>
            </a:r>
            <a:r>
              <a:rPr lang="en-US" altLang="zh-CN" dirty="0"/>
              <a:t>/Temporary/GL0510_Kr73_100k.root")</a:t>
            </a:r>
          </a:p>
          <a:p>
            <a:pPr marL="0" marR="0" lvl="0" indent="0" algn="l" defTabSz="914400" rtl="0" eaLnBrk="1" fontAlgn="auto" latinLnBrk="0" hangingPunct="1">
              <a:lnSpc>
                <a:spcPct val="100000"/>
              </a:lnSpc>
              <a:spcBef>
                <a:spcPts val="0"/>
              </a:spcBef>
              <a:spcAft>
                <a:spcPts val="0"/>
              </a:spcAft>
              <a:buClrTx/>
              <a:buSzTx/>
              <a:buFontTx/>
              <a:buNone/>
              <a:tabLst/>
              <a:defRPr/>
            </a:pPr>
            <a:r>
              <a:rPr lang="en-US" altLang="zh-CN" dirty="0"/>
              <a:t>tree-&gt;</a:t>
            </a:r>
            <a:r>
              <a:rPr lang="en-US" altLang="zh-CN" dirty="0" err="1"/>
              <a:t>SetLineColor</a:t>
            </a:r>
            <a:r>
              <a:rPr lang="en-US" altLang="zh-CN" dirty="0"/>
              <a:t>(4)</a:t>
            </a:r>
          </a:p>
          <a:p>
            <a:r>
              <a:rPr lang="en-US" altLang="zh-CN" dirty="0"/>
              <a:t>tree-&gt;Draw("DSSD3e&gt;&gt;(400,0,20)","DSSD3e&gt;0")</a:t>
            </a:r>
          </a:p>
          <a:p>
            <a:r>
              <a:rPr lang="en-US" altLang="zh-CN" dirty="0"/>
              <a:t>tree-&gt;Draw("DSSD3e","DSSD3e&gt;0","e same")</a:t>
            </a:r>
          </a:p>
          <a:p>
            <a:r>
              <a:rPr lang="en-US" altLang="zh-CN" dirty="0" err="1"/>
              <a:t>TFile</a:t>
            </a:r>
            <a:r>
              <a:rPr lang="en-US" altLang="zh-CN" dirty="0"/>
              <a:t> *_file0 = </a:t>
            </a:r>
            <a:r>
              <a:rPr lang="en-US" altLang="zh-CN" dirty="0" err="1"/>
              <a:t>TFile</a:t>
            </a:r>
            <a:r>
              <a:rPr lang="en-US" altLang="zh-CN" dirty="0"/>
              <a:t>::Open("C:/Users/sunli/Documents/NetSarang Computer/6/</a:t>
            </a:r>
            <a:r>
              <a:rPr lang="en-US" altLang="zh-CN" dirty="0" err="1"/>
              <a:t>Xftp</a:t>
            </a:r>
            <a:r>
              <a:rPr lang="en-US" altLang="zh-CN" dirty="0"/>
              <a:t>/Temporary/GL0515_Kr73_100k.root")</a:t>
            </a:r>
          </a:p>
          <a:p>
            <a:pPr marL="0" marR="0" lvl="0" indent="0" algn="l" defTabSz="914400" rtl="0" eaLnBrk="1" fontAlgn="auto" latinLnBrk="0" hangingPunct="1">
              <a:lnSpc>
                <a:spcPct val="100000"/>
              </a:lnSpc>
              <a:spcBef>
                <a:spcPts val="0"/>
              </a:spcBef>
              <a:spcAft>
                <a:spcPts val="0"/>
              </a:spcAft>
              <a:buClrTx/>
              <a:buSzTx/>
              <a:buFontTx/>
              <a:buNone/>
              <a:tabLst/>
              <a:defRPr/>
            </a:pPr>
            <a:r>
              <a:rPr lang="en-US" altLang="zh-CN" dirty="0"/>
              <a:t>tree-&gt;</a:t>
            </a:r>
            <a:r>
              <a:rPr lang="en-US" altLang="zh-CN" dirty="0" err="1"/>
              <a:t>SetLineColor</a:t>
            </a:r>
            <a:r>
              <a:rPr lang="en-US" altLang="zh-CN" dirty="0"/>
              <a:t>(2)</a:t>
            </a:r>
          </a:p>
          <a:p>
            <a:r>
              <a:rPr lang="en-US" altLang="zh-CN" dirty="0"/>
              <a:t>tree-&gt;Draw("DSSD3e","DSSD3e&gt;0","same")</a:t>
            </a:r>
          </a:p>
          <a:p>
            <a:r>
              <a:rPr lang="en-US" altLang="zh-CN" dirty="0"/>
              <a:t>tree-&gt;Draw("DSSD3e","DSSD3e&gt;0","e same")</a:t>
            </a:r>
          </a:p>
        </p:txBody>
      </p:sp>
      <p:sp>
        <p:nvSpPr>
          <p:cNvPr id="4" name="Slide Number Placeholder 3"/>
          <p:cNvSpPr>
            <a:spLocks noGrp="1"/>
          </p:cNvSpPr>
          <p:nvPr>
            <p:ph type="sldNum" sz="quarter" idx="5"/>
          </p:nvPr>
        </p:nvSpPr>
        <p:spPr/>
        <p:txBody>
          <a:bodyPr/>
          <a:lstStyle/>
          <a:p>
            <a:fld id="{F786CCA8-2B40-419D-830C-C90C40459BDE}" type="slidenum">
              <a:rPr lang="zh-CN" altLang="en-US" smtClean="0"/>
              <a:t>402</a:t>
            </a:fld>
            <a:endParaRPr lang="zh-CN" altLang="en-US"/>
          </a:p>
        </p:txBody>
      </p:sp>
    </p:spTree>
    <p:extLst>
      <p:ext uri="{BB962C8B-B14F-4D97-AF65-F5344CB8AC3E}">
        <p14:creationId xmlns:p14="http://schemas.microsoft.com/office/powerpoint/2010/main" val="3549549657"/>
      </p:ext>
    </p:extLst>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ltLang="zh-CN" dirty="0"/>
              <a:t>https://wikihost.nscl.msu.edu/pxct/doku.php</a:t>
            </a:r>
            <a:endParaRPr lang="zh-CN" altLang="en-US" dirty="0"/>
          </a:p>
        </p:txBody>
      </p:sp>
      <p:sp>
        <p:nvSpPr>
          <p:cNvPr id="4" name="Slide Number Placeholder 3"/>
          <p:cNvSpPr>
            <a:spLocks noGrp="1"/>
          </p:cNvSpPr>
          <p:nvPr>
            <p:ph type="sldNum" sz="quarter" idx="5"/>
          </p:nvPr>
        </p:nvSpPr>
        <p:spPr/>
        <p:txBody>
          <a:bodyPr/>
          <a:lstStyle/>
          <a:p>
            <a:fld id="{5B8163E3-E104-4CE2-9206-9A84C7BA2D95}" type="slidenum">
              <a:rPr lang="zh-CN" altLang="en-US" smtClean="0"/>
              <a:t>403</a:t>
            </a:fld>
            <a:endParaRPr lang="zh-CN" altLang="en-US"/>
          </a:p>
        </p:txBody>
      </p:sp>
    </p:spTree>
    <p:extLst>
      <p:ext uri="{BB962C8B-B14F-4D97-AF65-F5344CB8AC3E}">
        <p14:creationId xmlns:p14="http://schemas.microsoft.com/office/powerpoint/2010/main" val="1570179819"/>
      </p:ext>
    </p:extLst>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zh-CN" altLang="en-US" dirty="0"/>
          </a:p>
        </p:txBody>
      </p:sp>
      <p:sp>
        <p:nvSpPr>
          <p:cNvPr id="4" name="Slide Number Placeholder 3"/>
          <p:cNvSpPr>
            <a:spLocks noGrp="1"/>
          </p:cNvSpPr>
          <p:nvPr>
            <p:ph type="sldNum" sz="quarter" idx="5"/>
          </p:nvPr>
        </p:nvSpPr>
        <p:spPr/>
        <p:txBody>
          <a:bodyPr/>
          <a:lstStyle/>
          <a:p>
            <a:fld id="{5B8163E3-E104-4CE2-9206-9A84C7BA2D95}" type="slidenum">
              <a:rPr lang="zh-CN" altLang="en-US" smtClean="0"/>
              <a:t>437</a:t>
            </a:fld>
            <a:endParaRPr lang="zh-CN" altLang="en-US"/>
          </a:p>
        </p:txBody>
      </p:sp>
    </p:spTree>
    <p:extLst>
      <p:ext uri="{BB962C8B-B14F-4D97-AF65-F5344CB8AC3E}">
        <p14:creationId xmlns:p14="http://schemas.microsoft.com/office/powerpoint/2010/main" val="1683737009"/>
      </p:ext>
    </p:extLst>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zh-CN" altLang="en-US" dirty="0"/>
          </a:p>
        </p:txBody>
      </p:sp>
      <p:sp>
        <p:nvSpPr>
          <p:cNvPr id="4" name="Slide Number Placeholder 3"/>
          <p:cNvSpPr>
            <a:spLocks noGrp="1"/>
          </p:cNvSpPr>
          <p:nvPr>
            <p:ph type="sldNum" sz="quarter" idx="5"/>
          </p:nvPr>
        </p:nvSpPr>
        <p:spPr/>
        <p:txBody>
          <a:bodyPr/>
          <a:lstStyle/>
          <a:p>
            <a:fld id="{5B8163E3-E104-4CE2-9206-9A84C7BA2D95}" type="slidenum">
              <a:rPr lang="zh-CN" altLang="en-US" smtClean="0"/>
              <a:t>457</a:t>
            </a:fld>
            <a:endParaRPr lang="zh-CN" altLang="en-US"/>
          </a:p>
        </p:txBody>
      </p:sp>
    </p:spTree>
    <p:extLst>
      <p:ext uri="{BB962C8B-B14F-4D97-AF65-F5344CB8AC3E}">
        <p14:creationId xmlns:p14="http://schemas.microsoft.com/office/powerpoint/2010/main" val="3705858933"/>
      </p:ext>
    </p:extLst>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5B8163E3-E104-4CE2-9206-9A84C7BA2D95}" type="slidenum">
              <a:rPr lang="zh-CN" altLang="en-US" smtClean="0"/>
              <a:t>500</a:t>
            </a:fld>
            <a:endParaRPr lang="zh-CN" altLang="en-US"/>
          </a:p>
        </p:txBody>
      </p:sp>
    </p:spTree>
    <p:extLst>
      <p:ext uri="{BB962C8B-B14F-4D97-AF65-F5344CB8AC3E}">
        <p14:creationId xmlns:p14="http://schemas.microsoft.com/office/powerpoint/2010/main" val="2395015480"/>
      </p:ext>
    </p:extLst>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ltLang="zh-CN" dirty="0"/>
              <a:t>root -l </a:t>
            </a:r>
            <a:r>
              <a:rPr lang="en-US" dirty="0"/>
              <a:t>sum_046_074_sorted.root</a:t>
            </a:r>
          </a:p>
          <a:p>
            <a:endParaRPr lang="en-US" dirty="0"/>
          </a:p>
          <a:p>
            <a:r>
              <a:rPr lang="en-US" dirty="0"/>
              <a:t>TH1F *</a:t>
            </a:r>
            <a:r>
              <a:rPr lang="en-US" dirty="0" err="1"/>
              <a:t>hbG</a:t>
            </a:r>
            <a:r>
              <a:rPr lang="en-US" dirty="0"/>
              <a:t> = new TH1F("hbG","hbG",8000,10,4010);</a:t>
            </a:r>
          </a:p>
          <a:p>
            <a:r>
              <a:rPr lang="en-US" dirty="0" err="1"/>
              <a:t>hbG</a:t>
            </a:r>
            <a:r>
              <a:rPr lang="en-US" dirty="0"/>
              <a:t>-&gt;Add(hbG,hbG0);</a:t>
            </a:r>
          </a:p>
          <a:p>
            <a:r>
              <a:rPr lang="en-US" dirty="0" err="1"/>
              <a:t>hbG</a:t>
            </a:r>
            <a:r>
              <a:rPr lang="en-US" dirty="0"/>
              <a:t>-&gt;Add(hbG,hbG1);</a:t>
            </a:r>
          </a:p>
          <a:p>
            <a:r>
              <a:rPr lang="en-US" dirty="0" err="1"/>
              <a:t>hbG</a:t>
            </a:r>
            <a:r>
              <a:rPr lang="en-US" dirty="0"/>
              <a:t>-&gt;</a:t>
            </a:r>
            <a:r>
              <a:rPr lang="en-US" dirty="0" err="1"/>
              <a:t>Rebin</a:t>
            </a:r>
            <a:r>
              <a:rPr lang="en-US" dirty="0"/>
              <a:t>(2);</a:t>
            </a:r>
          </a:p>
          <a:p>
            <a:r>
              <a:rPr lang="en-US" dirty="0" err="1"/>
              <a:t>hbG</a:t>
            </a:r>
            <a:r>
              <a:rPr lang="en-US" dirty="0"/>
              <a:t>-&gt;</a:t>
            </a:r>
            <a:r>
              <a:rPr lang="en-US" dirty="0" err="1"/>
              <a:t>SetLineColor</a:t>
            </a:r>
            <a:r>
              <a:rPr lang="en-US" dirty="0"/>
              <a:t>(2);</a:t>
            </a:r>
          </a:p>
          <a:p>
            <a:r>
              <a:rPr lang="en-US" dirty="0" err="1"/>
              <a:t>hbG</a:t>
            </a:r>
            <a:r>
              <a:rPr lang="en-US" dirty="0"/>
              <a:t>-&gt;Draw();</a:t>
            </a:r>
          </a:p>
          <a:p>
            <a:endParaRPr lang="en-US" dirty="0"/>
          </a:p>
          <a:p>
            <a:r>
              <a:rPr lang="en-US" dirty="0"/>
              <a:t>TH1F *</a:t>
            </a:r>
            <a:r>
              <a:rPr lang="en-US" dirty="0" err="1"/>
              <a:t>hG</a:t>
            </a:r>
            <a:r>
              <a:rPr lang="en-US" dirty="0"/>
              <a:t> = new TH1F("hG","hG",8000,10,4010);</a:t>
            </a:r>
          </a:p>
          <a:p>
            <a:r>
              <a:rPr lang="en-US" dirty="0" err="1"/>
              <a:t>hG</a:t>
            </a:r>
            <a:r>
              <a:rPr lang="en-US" dirty="0"/>
              <a:t>-&gt;Add(hG,hG0);</a:t>
            </a:r>
          </a:p>
          <a:p>
            <a:r>
              <a:rPr lang="en-US" dirty="0" err="1"/>
              <a:t>hG</a:t>
            </a:r>
            <a:r>
              <a:rPr lang="en-US" dirty="0"/>
              <a:t>-&gt;Add(hG,hG1);</a:t>
            </a:r>
          </a:p>
          <a:p>
            <a:r>
              <a:rPr lang="en-US" dirty="0" err="1"/>
              <a:t>hG</a:t>
            </a:r>
            <a:r>
              <a:rPr lang="en-US" dirty="0"/>
              <a:t>-&gt;</a:t>
            </a:r>
            <a:r>
              <a:rPr lang="en-US" dirty="0" err="1"/>
              <a:t>Rebin</a:t>
            </a:r>
            <a:r>
              <a:rPr lang="en-US" dirty="0"/>
              <a:t>(2);</a:t>
            </a:r>
          </a:p>
          <a:p>
            <a:r>
              <a:rPr lang="en-US" dirty="0" err="1"/>
              <a:t>hG</a:t>
            </a:r>
            <a:r>
              <a:rPr lang="en-US" dirty="0"/>
              <a:t>-&gt;</a:t>
            </a:r>
            <a:r>
              <a:rPr lang="en-US" dirty="0" err="1"/>
              <a:t>SetLineColor</a:t>
            </a:r>
            <a:r>
              <a:rPr lang="en-US" dirty="0"/>
              <a:t>(1);</a:t>
            </a:r>
          </a:p>
          <a:p>
            <a:r>
              <a:rPr lang="en-US" dirty="0" err="1"/>
              <a:t>hG</a:t>
            </a:r>
            <a:r>
              <a:rPr lang="en-US" dirty="0"/>
              <a:t>-&gt;Draw("same");</a:t>
            </a:r>
          </a:p>
          <a:p>
            <a:endParaRPr lang="en-US" dirty="0"/>
          </a:p>
        </p:txBody>
      </p:sp>
      <p:sp>
        <p:nvSpPr>
          <p:cNvPr id="4" name="Slide Number Placeholder 3"/>
          <p:cNvSpPr>
            <a:spLocks noGrp="1"/>
          </p:cNvSpPr>
          <p:nvPr>
            <p:ph type="sldNum" sz="quarter" idx="5"/>
          </p:nvPr>
        </p:nvSpPr>
        <p:spPr/>
        <p:txBody>
          <a:bodyPr/>
          <a:lstStyle/>
          <a:p>
            <a:fld id="{5B8163E3-E104-4CE2-9206-9A84C7BA2D95}" type="slidenum">
              <a:rPr lang="zh-CN" altLang="en-US" smtClean="0"/>
              <a:t>507</a:t>
            </a:fld>
            <a:endParaRPr lang="zh-CN" altLang="en-US"/>
          </a:p>
        </p:txBody>
      </p:sp>
    </p:spTree>
    <p:extLst>
      <p:ext uri="{BB962C8B-B14F-4D97-AF65-F5344CB8AC3E}">
        <p14:creationId xmlns:p14="http://schemas.microsoft.com/office/powerpoint/2010/main" val="3232331318"/>
      </p:ext>
    </p:extLst>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ltLang="zh-CN" dirty="0"/>
              <a:t>root -l </a:t>
            </a:r>
            <a:r>
              <a:rPr lang="en-US" dirty="0"/>
              <a:t>sum_085_117_sorted.root</a:t>
            </a:r>
          </a:p>
          <a:p>
            <a:endParaRPr lang="en-US" dirty="0"/>
          </a:p>
          <a:p>
            <a:r>
              <a:rPr lang="en-US" dirty="0"/>
              <a:t>TH1F *</a:t>
            </a:r>
            <a:r>
              <a:rPr lang="en-US" dirty="0" err="1"/>
              <a:t>hbG</a:t>
            </a:r>
            <a:r>
              <a:rPr lang="en-US" dirty="0"/>
              <a:t> = new TH1F("hbG","hbG",8000,10,4010);</a:t>
            </a:r>
          </a:p>
          <a:p>
            <a:r>
              <a:rPr lang="en-US" dirty="0" err="1"/>
              <a:t>hbG</a:t>
            </a:r>
            <a:r>
              <a:rPr lang="en-US" dirty="0"/>
              <a:t>-&gt;Add(hbG,hbG0);</a:t>
            </a:r>
          </a:p>
          <a:p>
            <a:r>
              <a:rPr lang="en-US" dirty="0" err="1"/>
              <a:t>hbG</a:t>
            </a:r>
            <a:r>
              <a:rPr lang="en-US" dirty="0"/>
              <a:t>-&gt;Add(hbG,hbG1);</a:t>
            </a:r>
          </a:p>
          <a:p>
            <a:r>
              <a:rPr lang="en-US" dirty="0" err="1"/>
              <a:t>hbG</a:t>
            </a:r>
            <a:r>
              <a:rPr lang="en-US" dirty="0"/>
              <a:t>-&gt;</a:t>
            </a:r>
            <a:r>
              <a:rPr lang="en-US" dirty="0" err="1"/>
              <a:t>Rebin</a:t>
            </a:r>
            <a:r>
              <a:rPr lang="en-US" dirty="0"/>
              <a:t>(2);</a:t>
            </a:r>
          </a:p>
          <a:p>
            <a:r>
              <a:rPr lang="en-US" dirty="0" err="1"/>
              <a:t>hbG</a:t>
            </a:r>
            <a:r>
              <a:rPr lang="en-US" dirty="0"/>
              <a:t>-&gt;</a:t>
            </a:r>
            <a:r>
              <a:rPr lang="en-US" dirty="0" err="1"/>
              <a:t>SetLineColor</a:t>
            </a:r>
            <a:r>
              <a:rPr lang="en-US" dirty="0"/>
              <a:t>(2);</a:t>
            </a:r>
          </a:p>
          <a:p>
            <a:r>
              <a:rPr lang="en-US" dirty="0" err="1"/>
              <a:t>hbG</a:t>
            </a:r>
            <a:r>
              <a:rPr lang="en-US" dirty="0"/>
              <a:t>-&gt;Draw();</a:t>
            </a:r>
          </a:p>
          <a:p>
            <a:endParaRPr lang="en-US" dirty="0"/>
          </a:p>
          <a:p>
            <a:r>
              <a:rPr lang="en-US" dirty="0"/>
              <a:t>TH1F *</a:t>
            </a:r>
            <a:r>
              <a:rPr lang="en-US" dirty="0" err="1"/>
              <a:t>hG</a:t>
            </a:r>
            <a:r>
              <a:rPr lang="en-US" dirty="0"/>
              <a:t> = new TH1F("hG","hG",8000,10,4010);</a:t>
            </a:r>
          </a:p>
          <a:p>
            <a:r>
              <a:rPr lang="en-US" dirty="0" err="1"/>
              <a:t>hG</a:t>
            </a:r>
            <a:r>
              <a:rPr lang="en-US" dirty="0"/>
              <a:t>-&gt;Add(hG,hG0);</a:t>
            </a:r>
          </a:p>
          <a:p>
            <a:r>
              <a:rPr lang="en-US" dirty="0" err="1"/>
              <a:t>hG</a:t>
            </a:r>
            <a:r>
              <a:rPr lang="en-US" dirty="0"/>
              <a:t>-&gt;Add(hG,hG1);</a:t>
            </a:r>
          </a:p>
          <a:p>
            <a:r>
              <a:rPr lang="en-US" dirty="0" err="1"/>
              <a:t>hG</a:t>
            </a:r>
            <a:r>
              <a:rPr lang="en-US" dirty="0"/>
              <a:t>-&gt;</a:t>
            </a:r>
            <a:r>
              <a:rPr lang="en-US" dirty="0" err="1"/>
              <a:t>Rebin</a:t>
            </a:r>
            <a:r>
              <a:rPr lang="en-US" dirty="0"/>
              <a:t>(2);</a:t>
            </a:r>
          </a:p>
          <a:p>
            <a:r>
              <a:rPr lang="en-US" dirty="0" err="1"/>
              <a:t>hG</a:t>
            </a:r>
            <a:r>
              <a:rPr lang="en-US" dirty="0"/>
              <a:t>-&gt;</a:t>
            </a:r>
            <a:r>
              <a:rPr lang="en-US" dirty="0" err="1"/>
              <a:t>SetLineColor</a:t>
            </a:r>
            <a:r>
              <a:rPr lang="en-US" dirty="0"/>
              <a:t>(1);</a:t>
            </a:r>
          </a:p>
          <a:p>
            <a:r>
              <a:rPr lang="en-US" dirty="0" err="1"/>
              <a:t>hG</a:t>
            </a:r>
            <a:r>
              <a:rPr lang="en-US" dirty="0"/>
              <a:t>-&gt;Draw("same");</a:t>
            </a:r>
          </a:p>
        </p:txBody>
      </p:sp>
      <p:sp>
        <p:nvSpPr>
          <p:cNvPr id="4" name="Slide Number Placeholder 3"/>
          <p:cNvSpPr>
            <a:spLocks noGrp="1"/>
          </p:cNvSpPr>
          <p:nvPr>
            <p:ph type="sldNum" sz="quarter" idx="5"/>
          </p:nvPr>
        </p:nvSpPr>
        <p:spPr/>
        <p:txBody>
          <a:bodyPr/>
          <a:lstStyle/>
          <a:p>
            <a:fld id="{5B8163E3-E104-4CE2-9206-9A84C7BA2D95}" type="slidenum">
              <a:rPr lang="zh-CN" altLang="en-US" smtClean="0"/>
              <a:t>508</a:t>
            </a:fld>
            <a:endParaRPr lang="zh-CN" altLang="en-US"/>
          </a:p>
        </p:txBody>
      </p:sp>
    </p:spTree>
    <p:extLst>
      <p:ext uri="{BB962C8B-B14F-4D97-AF65-F5344CB8AC3E}">
        <p14:creationId xmlns:p14="http://schemas.microsoft.com/office/powerpoint/2010/main" val="618353071"/>
      </p:ext>
    </p:extLst>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5B8163E3-E104-4CE2-9206-9A84C7BA2D95}" type="slidenum">
              <a:rPr lang="zh-CN" altLang="en-US" smtClean="0"/>
              <a:t>520</a:t>
            </a:fld>
            <a:endParaRPr lang="zh-CN" altLang="en-US"/>
          </a:p>
        </p:txBody>
      </p:sp>
    </p:spTree>
    <p:extLst>
      <p:ext uri="{BB962C8B-B14F-4D97-AF65-F5344CB8AC3E}">
        <p14:creationId xmlns:p14="http://schemas.microsoft.com/office/powerpoint/2010/main" val="1677293002"/>
      </p:ext>
    </p:extLst>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a101-&gt;</a:t>
            </a:r>
            <a:r>
              <a:rPr lang="en-US" dirty="0" err="1"/>
              <a:t>SetLineColor</a:t>
            </a:r>
            <a:r>
              <a:rPr lang="en-US" dirty="0"/>
              <a:t>(4); a101-&gt;Draw("FE&gt;&gt;(2000,1,4001","FE&gt;0&amp;&amp;id==13")</a:t>
            </a:r>
          </a:p>
          <a:p>
            <a:r>
              <a:rPr lang="en-US" dirty="0"/>
              <a:t>a101-&gt;</a:t>
            </a:r>
            <a:r>
              <a:rPr lang="en-US" dirty="0" err="1"/>
              <a:t>SetLineColor</a:t>
            </a:r>
            <a:r>
              <a:rPr lang="en-US" dirty="0"/>
              <a:t>(2); a101-&gt;Draw("FE","FE&gt;0&amp;&amp;id==12","same")</a:t>
            </a:r>
          </a:p>
          <a:p>
            <a:endParaRPr lang="en-US" dirty="0"/>
          </a:p>
        </p:txBody>
      </p:sp>
      <p:sp>
        <p:nvSpPr>
          <p:cNvPr id="4" name="Slide Number Placeholder 3"/>
          <p:cNvSpPr>
            <a:spLocks noGrp="1"/>
          </p:cNvSpPr>
          <p:nvPr>
            <p:ph type="sldNum" sz="quarter" idx="5"/>
          </p:nvPr>
        </p:nvSpPr>
        <p:spPr/>
        <p:txBody>
          <a:bodyPr/>
          <a:lstStyle/>
          <a:p>
            <a:fld id="{5B8163E3-E104-4CE2-9206-9A84C7BA2D95}" type="slidenum">
              <a:rPr lang="zh-CN" altLang="en-US" smtClean="0"/>
              <a:t>526</a:t>
            </a:fld>
            <a:endParaRPr lang="zh-CN" altLang="en-US"/>
          </a:p>
        </p:txBody>
      </p:sp>
    </p:spTree>
    <p:extLst>
      <p:ext uri="{BB962C8B-B14F-4D97-AF65-F5344CB8AC3E}">
        <p14:creationId xmlns:p14="http://schemas.microsoft.com/office/powerpoint/2010/main" val="1685501204"/>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en-US" altLang="zh-CN" sz="1200" i="0" kern="1200" dirty="0">
                <a:solidFill>
                  <a:schemeClr val="tx1"/>
                </a:solidFill>
                <a:effectLst/>
                <a:latin typeface="+mn-lt"/>
                <a:ea typeface="+mn-ea"/>
                <a:cs typeface="+mn-cs"/>
              </a:rPr>
              <a:t>It has recently been found that the presence of nuclei with odd mass numbers may lead to strong crust cooling via electron capture–β-decay </a:t>
            </a:r>
            <a:r>
              <a:rPr lang="en-US" altLang="zh-CN" sz="1200" i="0" kern="1200" dirty="0" err="1">
                <a:solidFill>
                  <a:schemeClr val="tx1"/>
                </a:solidFill>
                <a:effectLst/>
                <a:latin typeface="+mn-lt"/>
                <a:ea typeface="+mn-ea"/>
                <a:cs typeface="+mn-cs"/>
              </a:rPr>
              <a:t>Urca</a:t>
            </a:r>
            <a:r>
              <a:rPr lang="en-US" altLang="zh-CN" sz="1200" i="0" kern="1200" dirty="0">
                <a:solidFill>
                  <a:schemeClr val="tx1"/>
                </a:solidFill>
                <a:effectLst/>
                <a:latin typeface="+mn-lt"/>
                <a:ea typeface="+mn-ea"/>
                <a:cs typeface="+mn-cs"/>
              </a:rPr>
              <a:t> cycles (Schatz et al. 2014). The cooling rates are directly proportional to the abundance of the respective mass chain. Reaction rate uncertainties that affect odd-mass chains will therefore be of particular importance. </a:t>
            </a:r>
            <a:br>
              <a:rPr lang="en-US" altLang="zh-CN" sz="1200" i="0" kern="1200" dirty="0">
                <a:solidFill>
                  <a:schemeClr val="tx1"/>
                </a:solidFill>
                <a:effectLst/>
                <a:latin typeface="+mn-lt"/>
                <a:ea typeface="+mn-ea"/>
                <a:cs typeface="+mn-cs"/>
              </a:rPr>
            </a:br>
            <a:endParaRPr lang="zh-CN" altLang="en-US" dirty="0"/>
          </a:p>
        </p:txBody>
      </p:sp>
      <p:sp>
        <p:nvSpPr>
          <p:cNvPr id="4" name="灯片编号占位符 3"/>
          <p:cNvSpPr>
            <a:spLocks noGrp="1"/>
          </p:cNvSpPr>
          <p:nvPr>
            <p:ph type="sldNum" sz="quarter" idx="10"/>
          </p:nvPr>
        </p:nvSpPr>
        <p:spPr/>
        <p:txBody>
          <a:bodyPr/>
          <a:lstStyle/>
          <a:p>
            <a:fld id="{5B8163E3-E104-4CE2-9206-9A84C7BA2D95}" type="slidenum">
              <a:rPr lang="zh-CN" altLang="en-US" smtClean="0"/>
              <a:t>47</a:t>
            </a:fld>
            <a:endParaRPr lang="zh-CN" altLang="en-US"/>
          </a:p>
        </p:txBody>
      </p:sp>
    </p:spTree>
    <p:extLst>
      <p:ext uri="{BB962C8B-B14F-4D97-AF65-F5344CB8AC3E}">
        <p14:creationId xmlns:p14="http://schemas.microsoft.com/office/powerpoint/2010/main" val="1008130853"/>
      </p:ext>
    </p:extLst>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solidFill>
                  <a:srgbClr val="FF0000"/>
                </a:solidFill>
              </a:rPr>
              <a:t>hGraw0-&gt;Draw()</a:t>
            </a:r>
          </a:p>
          <a:p>
            <a:r>
              <a:rPr lang="en-US" dirty="0">
                <a:solidFill>
                  <a:srgbClr val="0000FF"/>
                </a:solidFill>
              </a:rPr>
              <a:t>hGraw1-&gt;Draw("same")</a:t>
            </a:r>
          </a:p>
          <a:p>
            <a:endParaRPr lang="en-US" dirty="0"/>
          </a:p>
        </p:txBody>
      </p:sp>
      <p:sp>
        <p:nvSpPr>
          <p:cNvPr id="4" name="Slide Number Placeholder 3"/>
          <p:cNvSpPr>
            <a:spLocks noGrp="1"/>
          </p:cNvSpPr>
          <p:nvPr>
            <p:ph type="sldNum" sz="quarter" idx="5"/>
          </p:nvPr>
        </p:nvSpPr>
        <p:spPr/>
        <p:txBody>
          <a:bodyPr/>
          <a:lstStyle/>
          <a:p>
            <a:fld id="{5B8163E3-E104-4CE2-9206-9A84C7BA2D95}" type="slidenum">
              <a:rPr lang="zh-CN" altLang="en-US" smtClean="0"/>
              <a:t>527</a:t>
            </a:fld>
            <a:endParaRPr lang="zh-CN" altLang="en-US"/>
          </a:p>
        </p:txBody>
      </p:sp>
    </p:spTree>
    <p:extLst>
      <p:ext uri="{BB962C8B-B14F-4D97-AF65-F5344CB8AC3E}">
        <p14:creationId xmlns:p14="http://schemas.microsoft.com/office/powerpoint/2010/main" val="3436756408"/>
      </p:ext>
    </p:extLst>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pt-BR" dirty="0"/>
              <a:t>h101-&gt;Draw("G1E&gt;&gt;(4000,1,4001)","G1E&gt;0")</a:t>
            </a:r>
            <a:endParaRPr lang="en-US" dirty="0"/>
          </a:p>
        </p:txBody>
      </p:sp>
      <p:sp>
        <p:nvSpPr>
          <p:cNvPr id="4" name="Slide Number Placeholder 3"/>
          <p:cNvSpPr>
            <a:spLocks noGrp="1"/>
          </p:cNvSpPr>
          <p:nvPr>
            <p:ph type="sldNum" sz="quarter" idx="5"/>
          </p:nvPr>
        </p:nvSpPr>
        <p:spPr/>
        <p:txBody>
          <a:bodyPr/>
          <a:lstStyle/>
          <a:p>
            <a:fld id="{5B8163E3-E104-4CE2-9206-9A84C7BA2D95}" type="slidenum">
              <a:rPr lang="zh-CN" altLang="en-US" smtClean="0"/>
              <a:t>528</a:t>
            </a:fld>
            <a:endParaRPr lang="zh-CN" altLang="en-US"/>
          </a:p>
        </p:txBody>
      </p:sp>
    </p:spTree>
    <p:extLst>
      <p:ext uri="{BB962C8B-B14F-4D97-AF65-F5344CB8AC3E}">
        <p14:creationId xmlns:p14="http://schemas.microsoft.com/office/powerpoint/2010/main" val="337844341"/>
      </p:ext>
    </p:extLst>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pt-BR" dirty="0"/>
              <a:t>h101-&gt;Draw("G2E&gt;&gt;(4000,1,4001)","G2E&gt;0")</a:t>
            </a:r>
            <a:endParaRPr lang="en-US" dirty="0"/>
          </a:p>
          <a:p>
            <a:endParaRPr lang="en-US" dirty="0"/>
          </a:p>
        </p:txBody>
      </p:sp>
      <p:sp>
        <p:nvSpPr>
          <p:cNvPr id="4" name="Slide Number Placeholder 3"/>
          <p:cNvSpPr>
            <a:spLocks noGrp="1"/>
          </p:cNvSpPr>
          <p:nvPr>
            <p:ph type="sldNum" sz="quarter" idx="5"/>
          </p:nvPr>
        </p:nvSpPr>
        <p:spPr/>
        <p:txBody>
          <a:bodyPr/>
          <a:lstStyle/>
          <a:p>
            <a:fld id="{5B8163E3-E104-4CE2-9206-9A84C7BA2D95}" type="slidenum">
              <a:rPr lang="zh-CN" altLang="en-US" smtClean="0"/>
              <a:t>529</a:t>
            </a:fld>
            <a:endParaRPr lang="zh-CN" altLang="en-US"/>
          </a:p>
        </p:txBody>
      </p:sp>
    </p:spTree>
    <p:extLst>
      <p:ext uri="{BB962C8B-B14F-4D97-AF65-F5344CB8AC3E}">
        <p14:creationId xmlns:p14="http://schemas.microsoft.com/office/powerpoint/2010/main" val="2522433713"/>
      </p:ext>
    </p:extLst>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h101-&gt;</a:t>
            </a:r>
            <a:r>
              <a:rPr lang="en-US" dirty="0" err="1"/>
              <a:t>SetLineColor</a:t>
            </a:r>
            <a:r>
              <a:rPr lang="en-US" dirty="0"/>
              <a:t>(4); h101-&gt;Draw("G2E&gt;&gt;(4000,1,4001","G2E&gt;0")</a:t>
            </a:r>
          </a:p>
          <a:p>
            <a:r>
              <a:rPr lang="en-US" dirty="0"/>
              <a:t>h101-&gt;</a:t>
            </a:r>
            <a:r>
              <a:rPr lang="en-US" dirty="0" err="1"/>
              <a:t>SetLineColor</a:t>
            </a:r>
            <a:r>
              <a:rPr lang="en-US" dirty="0"/>
              <a:t>(2); h101-&gt;Draw("G1E","G1E&gt;0","same")</a:t>
            </a:r>
          </a:p>
          <a:p>
            <a:endParaRPr lang="en-US" dirty="0"/>
          </a:p>
        </p:txBody>
      </p:sp>
      <p:sp>
        <p:nvSpPr>
          <p:cNvPr id="4" name="Slide Number Placeholder 3"/>
          <p:cNvSpPr>
            <a:spLocks noGrp="1"/>
          </p:cNvSpPr>
          <p:nvPr>
            <p:ph type="sldNum" sz="quarter" idx="5"/>
          </p:nvPr>
        </p:nvSpPr>
        <p:spPr/>
        <p:txBody>
          <a:bodyPr/>
          <a:lstStyle/>
          <a:p>
            <a:fld id="{5B8163E3-E104-4CE2-9206-9A84C7BA2D95}" type="slidenum">
              <a:rPr lang="zh-CN" altLang="en-US" smtClean="0"/>
              <a:t>530</a:t>
            </a:fld>
            <a:endParaRPr lang="zh-CN" altLang="en-US"/>
          </a:p>
        </p:txBody>
      </p:sp>
    </p:spTree>
    <p:extLst>
      <p:ext uri="{BB962C8B-B14F-4D97-AF65-F5344CB8AC3E}">
        <p14:creationId xmlns:p14="http://schemas.microsoft.com/office/powerpoint/2010/main" val="4184264830"/>
      </p:ext>
    </p:extLst>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2</a:t>
            </a:r>
            <a:r>
              <a:rPr lang="en-US" altLang="zh-CN"/>
              <a:t>σ band</a:t>
            </a:r>
            <a:endParaRPr lang="en-US"/>
          </a:p>
        </p:txBody>
      </p:sp>
      <p:sp>
        <p:nvSpPr>
          <p:cNvPr id="4" name="Slide Number Placeholder 3"/>
          <p:cNvSpPr>
            <a:spLocks noGrp="1"/>
          </p:cNvSpPr>
          <p:nvPr>
            <p:ph type="sldNum" sz="quarter" idx="5"/>
          </p:nvPr>
        </p:nvSpPr>
        <p:spPr/>
        <p:txBody>
          <a:bodyPr/>
          <a:lstStyle/>
          <a:p>
            <a:fld id="{5B8163E3-E104-4CE2-9206-9A84C7BA2D95}" type="slidenum">
              <a:rPr lang="zh-CN" altLang="en-US" smtClean="0"/>
              <a:t>539</a:t>
            </a:fld>
            <a:endParaRPr lang="zh-CN" altLang="en-US"/>
          </a:p>
        </p:txBody>
      </p:sp>
    </p:spTree>
    <p:extLst>
      <p:ext uri="{BB962C8B-B14F-4D97-AF65-F5344CB8AC3E}">
        <p14:creationId xmlns:p14="http://schemas.microsoft.com/office/powerpoint/2010/main" val="1145641085"/>
      </p:ext>
    </p:extLst>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5B8163E3-E104-4CE2-9206-9A84C7BA2D95}" type="slidenum">
              <a:rPr lang="zh-CN" altLang="en-US" smtClean="0"/>
              <a:t>553</a:t>
            </a:fld>
            <a:endParaRPr lang="zh-CN" altLang="en-US"/>
          </a:p>
        </p:txBody>
      </p:sp>
    </p:spTree>
    <p:extLst>
      <p:ext uri="{BB962C8B-B14F-4D97-AF65-F5344CB8AC3E}">
        <p14:creationId xmlns:p14="http://schemas.microsoft.com/office/powerpoint/2010/main" val="1321329929"/>
      </p:ext>
    </p:extLst>
  </p:cSld>
  <p:clrMapOvr>
    <a:masterClrMapping/>
  </p:clrMapOvr>
</p:notes>
</file>

<file path=ppt/notesSlides/notesSlide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5B8163E3-E104-4CE2-9206-9A84C7BA2D95}" type="slidenum">
              <a:rPr lang="zh-CN" altLang="en-US" smtClean="0"/>
              <a:t>555</a:t>
            </a:fld>
            <a:endParaRPr lang="zh-CN" altLang="en-US"/>
          </a:p>
        </p:txBody>
      </p:sp>
    </p:spTree>
    <p:extLst>
      <p:ext uri="{BB962C8B-B14F-4D97-AF65-F5344CB8AC3E}">
        <p14:creationId xmlns:p14="http://schemas.microsoft.com/office/powerpoint/2010/main" val="3229568447"/>
      </p:ext>
    </p:extLst>
  </p:cSld>
  <p:clrMapOvr>
    <a:masterClrMapping/>
  </p:clrMapOvr>
</p:notes>
</file>

<file path=ppt/notesSlides/notesSlide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5B8163E3-E104-4CE2-9206-9A84C7BA2D95}" type="slidenum">
              <a:rPr lang="zh-CN" altLang="en-US" smtClean="0"/>
              <a:t>556</a:t>
            </a:fld>
            <a:endParaRPr lang="zh-CN" altLang="en-US"/>
          </a:p>
        </p:txBody>
      </p:sp>
    </p:spTree>
    <p:extLst>
      <p:ext uri="{BB962C8B-B14F-4D97-AF65-F5344CB8AC3E}">
        <p14:creationId xmlns:p14="http://schemas.microsoft.com/office/powerpoint/2010/main" val="2400015461"/>
      </p:ext>
    </p:extLst>
  </p:cSld>
  <p:clrMapOvr>
    <a:masterClrMapping/>
  </p:clrMapOvr>
</p:notes>
</file>

<file path=ppt/notesSlides/notesSlide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root -l sum_085_117_sorted.root</a:t>
            </a:r>
          </a:p>
          <a:p>
            <a:r>
              <a:rPr lang="en-US" dirty="0"/>
              <a:t>TH1F *</a:t>
            </a:r>
            <a:r>
              <a:rPr lang="en-US" dirty="0" err="1"/>
              <a:t>hG</a:t>
            </a:r>
            <a:r>
              <a:rPr lang="en-US" dirty="0"/>
              <a:t> = new TH1F("hG","hG",8000,10,4010);</a:t>
            </a:r>
          </a:p>
          <a:p>
            <a:r>
              <a:rPr lang="en-US" dirty="0" err="1"/>
              <a:t>hG</a:t>
            </a:r>
            <a:r>
              <a:rPr lang="en-US" dirty="0"/>
              <a:t>-&gt;Add(hG,hG0);</a:t>
            </a:r>
          </a:p>
          <a:p>
            <a:r>
              <a:rPr lang="en-US" dirty="0" err="1"/>
              <a:t>hG</a:t>
            </a:r>
            <a:r>
              <a:rPr lang="en-US" dirty="0"/>
              <a:t>-&gt;Add(hG,hG1);</a:t>
            </a:r>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err="1"/>
              <a:t>hG</a:t>
            </a:r>
            <a:r>
              <a:rPr lang="en-US" dirty="0"/>
              <a:t>-&gt;</a:t>
            </a:r>
            <a:r>
              <a:rPr lang="en-US" dirty="0" err="1"/>
              <a:t>SetLineColor</a:t>
            </a:r>
            <a:r>
              <a:rPr lang="en-US" dirty="0"/>
              <a:t>(1);</a:t>
            </a:r>
          </a:p>
          <a:p>
            <a:r>
              <a:rPr lang="en-US" dirty="0" err="1"/>
              <a:t>hG</a:t>
            </a:r>
            <a:r>
              <a:rPr lang="en-US" dirty="0"/>
              <a:t>-&gt;Draw();</a:t>
            </a:r>
          </a:p>
          <a:p>
            <a:endParaRPr lang="en-US" dirty="0"/>
          </a:p>
          <a:p>
            <a:r>
              <a:rPr lang="en-US" dirty="0"/>
              <a:t>TH1F *</a:t>
            </a:r>
            <a:r>
              <a:rPr lang="en-US" dirty="0" err="1"/>
              <a:t>hbG</a:t>
            </a:r>
            <a:r>
              <a:rPr lang="en-US" dirty="0"/>
              <a:t> = new TH1F("hbG","hbG",8000,10,4010);</a:t>
            </a:r>
          </a:p>
          <a:p>
            <a:r>
              <a:rPr lang="en-US" dirty="0" err="1"/>
              <a:t>hbG</a:t>
            </a:r>
            <a:r>
              <a:rPr lang="en-US" dirty="0"/>
              <a:t>-&gt;Add(hbG,hbG0);</a:t>
            </a:r>
          </a:p>
          <a:p>
            <a:r>
              <a:rPr lang="en-US" dirty="0" err="1"/>
              <a:t>hbG</a:t>
            </a:r>
            <a:r>
              <a:rPr lang="en-US" dirty="0"/>
              <a:t>-&gt;Add(hbG,hbG1);</a:t>
            </a:r>
          </a:p>
          <a:p>
            <a:r>
              <a:rPr lang="en-US" dirty="0" err="1"/>
              <a:t>hbG</a:t>
            </a:r>
            <a:r>
              <a:rPr lang="en-US" dirty="0"/>
              <a:t>-&gt;</a:t>
            </a:r>
            <a:r>
              <a:rPr lang="en-US" dirty="0" err="1"/>
              <a:t>Rebin</a:t>
            </a:r>
            <a:r>
              <a:rPr lang="en-US" dirty="0"/>
              <a:t>(2);</a:t>
            </a:r>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err="1"/>
              <a:t>hbG</a:t>
            </a:r>
            <a:r>
              <a:rPr lang="en-US" dirty="0"/>
              <a:t>-&gt;</a:t>
            </a:r>
            <a:r>
              <a:rPr lang="en-US" dirty="0" err="1"/>
              <a:t>SetLineColor</a:t>
            </a:r>
            <a:r>
              <a:rPr lang="en-US" dirty="0"/>
              <a:t>(2);</a:t>
            </a:r>
          </a:p>
          <a:p>
            <a:r>
              <a:rPr lang="en-US" dirty="0" err="1"/>
              <a:t>hbG</a:t>
            </a:r>
            <a:r>
              <a:rPr lang="en-US" dirty="0"/>
              <a:t>-&gt;Draw("same");</a:t>
            </a:r>
          </a:p>
          <a:p>
            <a:endParaRPr lang="en-US" dirty="0"/>
          </a:p>
          <a:p>
            <a:r>
              <a:rPr lang="en-US" dirty="0"/>
              <a:t>TH1F *</a:t>
            </a:r>
            <a:r>
              <a:rPr lang="en-US" dirty="0" err="1"/>
              <a:t>hpG</a:t>
            </a:r>
            <a:r>
              <a:rPr lang="en-US" dirty="0"/>
              <a:t> = new TH1F("hpG","hpG",8000,10,4010);</a:t>
            </a:r>
          </a:p>
          <a:p>
            <a:r>
              <a:rPr lang="en-US" dirty="0" err="1"/>
              <a:t>hpG</a:t>
            </a:r>
            <a:r>
              <a:rPr lang="en-US" dirty="0"/>
              <a:t>-&gt;Add(hpG,hpG0);</a:t>
            </a:r>
          </a:p>
          <a:p>
            <a:r>
              <a:rPr lang="en-US" dirty="0" err="1"/>
              <a:t>hpG</a:t>
            </a:r>
            <a:r>
              <a:rPr lang="en-US" dirty="0"/>
              <a:t>-&gt;Add(hpG,hpG1);</a:t>
            </a:r>
          </a:p>
          <a:p>
            <a:r>
              <a:rPr lang="en-US" dirty="0" err="1"/>
              <a:t>hpG</a:t>
            </a:r>
            <a:r>
              <a:rPr lang="en-US" dirty="0"/>
              <a:t>-&gt;</a:t>
            </a:r>
            <a:r>
              <a:rPr lang="en-US" dirty="0" err="1"/>
              <a:t>Rebin</a:t>
            </a:r>
            <a:r>
              <a:rPr lang="en-US" dirty="0"/>
              <a:t>(4);</a:t>
            </a:r>
          </a:p>
          <a:p>
            <a:r>
              <a:rPr lang="en-US" dirty="0" err="1"/>
              <a:t>hpG</a:t>
            </a:r>
            <a:r>
              <a:rPr lang="en-US" dirty="0"/>
              <a:t>-&gt;</a:t>
            </a:r>
            <a:r>
              <a:rPr lang="en-US" dirty="0" err="1"/>
              <a:t>SetLineColor</a:t>
            </a:r>
            <a:r>
              <a:rPr lang="en-US" dirty="0"/>
              <a:t>(4);</a:t>
            </a:r>
          </a:p>
          <a:p>
            <a:r>
              <a:rPr lang="en-US" dirty="0" err="1"/>
              <a:t>hpG</a:t>
            </a:r>
            <a:r>
              <a:rPr lang="en-US" dirty="0"/>
              <a:t>-&gt;Draw("same");</a:t>
            </a:r>
          </a:p>
          <a:p>
            <a:endParaRPr lang="en-US" dirty="0"/>
          </a:p>
        </p:txBody>
      </p:sp>
      <p:sp>
        <p:nvSpPr>
          <p:cNvPr id="4" name="Slide Number Placeholder 3"/>
          <p:cNvSpPr>
            <a:spLocks noGrp="1"/>
          </p:cNvSpPr>
          <p:nvPr>
            <p:ph type="sldNum" sz="quarter" idx="5"/>
          </p:nvPr>
        </p:nvSpPr>
        <p:spPr/>
        <p:txBody>
          <a:bodyPr/>
          <a:lstStyle/>
          <a:p>
            <a:fld id="{5B8163E3-E104-4CE2-9206-9A84C7BA2D95}" type="slidenum">
              <a:rPr lang="zh-CN" altLang="en-US" smtClean="0"/>
              <a:t>574</a:t>
            </a:fld>
            <a:endParaRPr lang="zh-CN" altLang="en-US"/>
          </a:p>
        </p:txBody>
      </p:sp>
    </p:spTree>
    <p:extLst>
      <p:ext uri="{BB962C8B-B14F-4D97-AF65-F5344CB8AC3E}">
        <p14:creationId xmlns:p14="http://schemas.microsoft.com/office/powerpoint/2010/main" val="3638793582"/>
      </p:ext>
    </p:extLst>
  </p:cSld>
  <p:clrMapOvr>
    <a:masterClrMapping/>
  </p:clrMapOvr>
</p:notes>
</file>

<file path=ppt/notesSlides/notesSlide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5B8163E3-E104-4CE2-9206-9A84C7BA2D95}" type="slidenum">
              <a:rPr lang="zh-CN" altLang="en-US" smtClean="0"/>
              <a:t>575</a:t>
            </a:fld>
            <a:endParaRPr lang="zh-CN" altLang="en-US"/>
          </a:p>
        </p:txBody>
      </p:sp>
    </p:spTree>
    <p:extLst>
      <p:ext uri="{BB962C8B-B14F-4D97-AF65-F5344CB8AC3E}">
        <p14:creationId xmlns:p14="http://schemas.microsoft.com/office/powerpoint/2010/main" val="3273258941"/>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 Id="rId5" Type="http://schemas.openxmlformats.org/officeDocument/2006/relationships/image" Target="../media/image4.jpeg"/><Relationship Id="rId4" Type="http://schemas.openxmlformats.org/officeDocument/2006/relationships/image" Target="../media/image3.jpeg"/></Relationships>
</file>

<file path=ppt/slideLayouts/_rels/slideLayout6.xml.rels><?xml version="1.0" encoding="UTF-8" standalone="yes"?>
<Relationships xmlns="http://schemas.openxmlformats.org/package/2006/relationships"><Relationship Id="rId3" Type="http://schemas.openxmlformats.org/officeDocument/2006/relationships/image" Target="../media/image6.jpeg"/><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3" Type="http://schemas.openxmlformats.org/officeDocument/2006/relationships/image" Target="../media/image8.png"/><Relationship Id="rId7" Type="http://schemas.openxmlformats.org/officeDocument/2006/relationships/image" Target="../media/image12.png"/><Relationship Id="rId2" Type="http://schemas.openxmlformats.org/officeDocument/2006/relationships/image" Target="../media/image7.jpg"/><Relationship Id="rId1" Type="http://schemas.openxmlformats.org/officeDocument/2006/relationships/slideMaster" Target="../slideMasters/slideMaster2.xml"/><Relationship Id="rId6" Type="http://schemas.openxmlformats.org/officeDocument/2006/relationships/image" Target="../media/image11.png"/><Relationship Id="rId5" Type="http://schemas.openxmlformats.org/officeDocument/2006/relationships/image" Target="../media/image10.jpg"/><Relationship Id="rId4" Type="http://schemas.openxmlformats.org/officeDocument/2006/relationships/image" Target="../media/image9.png"/></Relationships>
</file>

<file path=ppt/slideLayouts/_rels/slideLayout9.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image" Target="../media/image6.jpeg"/><Relationship Id="rId1" Type="http://schemas.openxmlformats.org/officeDocument/2006/relationships/slideMaster" Target="../slideMasters/slideMaster2.xml"/></Relationships>
</file>

<file path=ppt/slideLayouts/slideLayout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75014932"/>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userDrawn="1">
  <p:cSld name="正文">
    <p:spTree>
      <p:nvGrpSpPr>
        <p:cNvPr id="1" name=""/>
        <p:cNvGrpSpPr/>
        <p:nvPr/>
      </p:nvGrpSpPr>
      <p:grpSpPr>
        <a:xfrm>
          <a:off x="0" y="0"/>
          <a:ext cx="0" cy="0"/>
          <a:chOff x="0" y="0"/>
          <a:chExt cx="0" cy="0"/>
        </a:xfrm>
      </p:grpSpPr>
    </p:spTree>
    <p:extLst>
      <p:ext uri="{BB962C8B-B14F-4D97-AF65-F5344CB8AC3E}">
        <p14:creationId xmlns:p14="http://schemas.microsoft.com/office/powerpoint/2010/main" val="3077945447"/>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title">
  <p:cSld name="标题幻灯片">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122363"/>
            <a:ext cx="7772400" cy="2387600"/>
          </a:xfrm>
        </p:spPr>
        <p:txBody>
          <a:bodyPr anchor="b"/>
          <a:lstStyle>
            <a:lvl1pPr algn="ctr">
              <a:defRPr sz="6000"/>
            </a:lvl1pPr>
          </a:lstStyle>
          <a:p>
            <a:r>
              <a:rPr lang="zh-CN" altLang="en-US"/>
              <a:t>单击此处编辑母版标题样式</a:t>
            </a:r>
            <a:endParaRPr lang="en-US" dirty="0"/>
          </a:p>
        </p:txBody>
      </p:sp>
      <p:sp>
        <p:nvSpPr>
          <p:cNvPr id="3" name="Subtitle 2"/>
          <p:cNvSpPr>
            <a:spLocks noGrp="1"/>
          </p:cNvSpPr>
          <p:nvPr>
            <p:ph type="subTitle" idx="1"/>
          </p:nvPr>
        </p:nvSpPr>
        <p:spPr>
          <a:xfrm>
            <a:off x="1143000" y="3602038"/>
            <a:ext cx="6858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en-US" dirty="0"/>
          </a:p>
        </p:txBody>
      </p:sp>
      <p:sp>
        <p:nvSpPr>
          <p:cNvPr id="4" name="Date Placeholder 3"/>
          <p:cNvSpPr>
            <a:spLocks noGrp="1"/>
          </p:cNvSpPr>
          <p:nvPr>
            <p:ph type="dt" sz="half" idx="10"/>
          </p:nvPr>
        </p:nvSpPr>
        <p:spPr/>
        <p:txBody>
          <a:bodyPr/>
          <a:lstStyle/>
          <a:p>
            <a:fld id="{4D847B9A-6466-4766-90E2-482FDB3B5808}" type="datetimeFigureOut">
              <a:rPr lang="zh-CN" altLang="en-US" smtClean="0"/>
              <a:t>2024/12/16</a:t>
            </a:fld>
            <a:endParaRPr lang="zh-CN" altLang="en-US"/>
          </a:p>
        </p:txBody>
      </p:sp>
      <p:sp>
        <p:nvSpPr>
          <p:cNvPr id="5" name="Footer Placeholder 4"/>
          <p:cNvSpPr>
            <a:spLocks noGrp="1"/>
          </p:cNvSpPr>
          <p:nvPr>
            <p:ph type="ftr" sz="quarter" idx="11"/>
          </p:nvPr>
        </p:nvSpPr>
        <p:spPr/>
        <p:txBody>
          <a:bodyPr/>
          <a:lstStyle/>
          <a:p>
            <a:endParaRPr lang="zh-CN" altLang="en-US"/>
          </a:p>
        </p:txBody>
      </p:sp>
      <p:sp>
        <p:nvSpPr>
          <p:cNvPr id="6" name="Slide Number Placeholder 5"/>
          <p:cNvSpPr>
            <a:spLocks noGrp="1"/>
          </p:cNvSpPr>
          <p:nvPr>
            <p:ph type="sldNum" sz="quarter" idx="12"/>
          </p:nvPr>
        </p:nvSpPr>
        <p:spPr/>
        <p:txBody>
          <a:bodyPr/>
          <a:lstStyle/>
          <a:p>
            <a:fld id="{DEB876D4-2203-47A0-B961-ABA6709543A0}" type="slidenum">
              <a:rPr lang="zh-CN" altLang="en-US" smtClean="0"/>
              <a:t>‹#›</a:t>
            </a:fld>
            <a:endParaRPr lang="zh-CN" altLang="en-US"/>
          </a:p>
        </p:txBody>
      </p:sp>
    </p:spTree>
    <p:extLst>
      <p:ext uri="{BB962C8B-B14F-4D97-AF65-F5344CB8AC3E}">
        <p14:creationId xmlns:p14="http://schemas.microsoft.com/office/powerpoint/2010/main" val="2586616637"/>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obj">
  <p:cSld name="标题和内容">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zh-CN" altLang="en-US"/>
              <a:t>单击此处编辑母版标题样式</a:t>
            </a:r>
            <a:endParaRPr lang="en-US" dirty="0"/>
          </a:p>
        </p:txBody>
      </p:sp>
      <p:sp>
        <p:nvSpPr>
          <p:cNvPr id="3" name="Content Placeholder 2"/>
          <p:cNvSpPr>
            <a:spLocks noGrp="1"/>
          </p:cNvSpPr>
          <p:nvPr>
            <p:ph idx="1"/>
          </p:nvPr>
        </p:nvSpPr>
        <p:spPr/>
        <p:txBody>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endParaRPr lang="en-US" dirty="0"/>
          </a:p>
        </p:txBody>
      </p:sp>
      <p:sp>
        <p:nvSpPr>
          <p:cNvPr id="4" name="Date Placeholder 3"/>
          <p:cNvSpPr>
            <a:spLocks noGrp="1"/>
          </p:cNvSpPr>
          <p:nvPr>
            <p:ph type="dt" sz="half" idx="10"/>
          </p:nvPr>
        </p:nvSpPr>
        <p:spPr/>
        <p:txBody>
          <a:bodyPr/>
          <a:lstStyle/>
          <a:p>
            <a:fld id="{4D847B9A-6466-4766-90E2-482FDB3B5808}" type="datetimeFigureOut">
              <a:rPr lang="zh-CN" altLang="en-US" smtClean="0"/>
              <a:t>2024/12/16</a:t>
            </a:fld>
            <a:endParaRPr lang="zh-CN" altLang="en-US"/>
          </a:p>
        </p:txBody>
      </p:sp>
      <p:sp>
        <p:nvSpPr>
          <p:cNvPr id="5" name="Footer Placeholder 4"/>
          <p:cNvSpPr>
            <a:spLocks noGrp="1"/>
          </p:cNvSpPr>
          <p:nvPr>
            <p:ph type="ftr" sz="quarter" idx="11"/>
          </p:nvPr>
        </p:nvSpPr>
        <p:spPr/>
        <p:txBody>
          <a:bodyPr/>
          <a:lstStyle/>
          <a:p>
            <a:endParaRPr lang="zh-CN" altLang="en-US"/>
          </a:p>
        </p:txBody>
      </p:sp>
      <p:sp>
        <p:nvSpPr>
          <p:cNvPr id="6" name="Slide Number Placeholder 5"/>
          <p:cNvSpPr>
            <a:spLocks noGrp="1"/>
          </p:cNvSpPr>
          <p:nvPr>
            <p:ph type="sldNum" sz="quarter" idx="12"/>
          </p:nvPr>
        </p:nvSpPr>
        <p:spPr/>
        <p:txBody>
          <a:bodyPr/>
          <a:lstStyle/>
          <a:p>
            <a:fld id="{DEB876D4-2203-47A0-B961-ABA6709543A0}" type="slidenum">
              <a:rPr lang="zh-CN" altLang="en-US" smtClean="0"/>
              <a:t>‹#›</a:t>
            </a:fld>
            <a:endParaRPr lang="zh-CN" altLang="en-US"/>
          </a:p>
        </p:txBody>
      </p:sp>
    </p:spTree>
    <p:extLst>
      <p:ext uri="{BB962C8B-B14F-4D97-AF65-F5344CB8AC3E}">
        <p14:creationId xmlns:p14="http://schemas.microsoft.com/office/powerpoint/2010/main" val="1263651659"/>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p:cSld name="1_Title">
    <p:spTree>
      <p:nvGrpSpPr>
        <p:cNvPr id="1" name=""/>
        <p:cNvGrpSpPr/>
        <p:nvPr/>
      </p:nvGrpSpPr>
      <p:grpSpPr>
        <a:xfrm>
          <a:off x="0" y="0"/>
          <a:ext cx="0" cy="0"/>
          <a:chOff x="0" y="0"/>
          <a:chExt cx="0" cy="0"/>
        </a:xfrm>
      </p:grpSpPr>
      <p:sp>
        <p:nvSpPr>
          <p:cNvPr id="5" name="Text Box 5"/>
          <p:cNvSpPr txBox="1">
            <a:spLocks noChangeArrowheads="1"/>
          </p:cNvSpPr>
          <p:nvPr/>
        </p:nvSpPr>
        <p:spPr bwMode="auto">
          <a:xfrm>
            <a:off x="638024" y="1238250"/>
            <a:ext cx="7489976" cy="453926"/>
          </a:xfrm>
          <a:prstGeom prst="rect">
            <a:avLst/>
          </a:prstGeom>
          <a:noFill/>
          <a:ln w="12700">
            <a:noFill/>
            <a:miter lim="800000"/>
            <a:headEnd/>
            <a:tailEnd/>
          </a:ln>
          <a:effectLst>
            <a:outerShdw blurRad="63500" dist="107763" dir="2700000" algn="ctr" rotWithShape="0">
              <a:schemeClr val="folHlink">
                <a:alpha val="74998"/>
              </a:schemeClr>
            </a:outerShdw>
          </a:effectLst>
        </p:spPr>
        <p:txBody>
          <a:bodyPr lIns="86447" tIns="43223" rIns="86447" bIns="43223">
            <a:spAutoFit/>
          </a:bodyPr>
          <a:lstStyle/>
          <a:p>
            <a:pPr defTabSz="456996" eaLnBrk="0" fontAlgn="base" hangingPunct="0">
              <a:lnSpc>
                <a:spcPct val="90000"/>
              </a:lnSpc>
              <a:spcBef>
                <a:spcPct val="0"/>
              </a:spcBef>
              <a:spcAft>
                <a:spcPct val="0"/>
              </a:spcAft>
              <a:defRPr/>
            </a:pPr>
            <a:endParaRPr lang="en-US" sz="2600" dirty="0">
              <a:solidFill>
                <a:prstClr val="black"/>
              </a:solidFill>
              <a:latin typeface="Helvetica" pitchFamily="-107" charset="0"/>
              <a:ea typeface="ヒラギノ角ゴ Pro W3" pitchFamily="-107" charset="-128"/>
              <a:cs typeface="Arial" charset="0"/>
            </a:endParaRPr>
          </a:p>
        </p:txBody>
      </p:sp>
      <p:sp>
        <p:nvSpPr>
          <p:cNvPr id="9" name="Subtitle 2"/>
          <p:cNvSpPr>
            <a:spLocks noGrp="1"/>
          </p:cNvSpPr>
          <p:nvPr>
            <p:ph type="subTitle" idx="1"/>
          </p:nvPr>
        </p:nvSpPr>
        <p:spPr>
          <a:xfrm>
            <a:off x="1524000" y="4071938"/>
            <a:ext cx="6096000" cy="377464"/>
          </a:xfrm>
        </p:spPr>
        <p:txBody>
          <a:bodyPr/>
          <a:lstStyle>
            <a:lvl1pPr marL="0" indent="0" algn="ctr">
              <a:buNone/>
              <a:defRPr/>
            </a:lvl1pPr>
            <a:lvl2pPr marL="432235" indent="0" algn="ctr">
              <a:buNone/>
              <a:defRPr/>
            </a:lvl2pPr>
            <a:lvl3pPr marL="864469" indent="0" algn="ctr">
              <a:buNone/>
              <a:defRPr/>
            </a:lvl3pPr>
            <a:lvl4pPr marL="1296702" indent="0" algn="ctr">
              <a:buNone/>
              <a:defRPr/>
            </a:lvl4pPr>
            <a:lvl5pPr marL="1728938" indent="0" algn="ctr">
              <a:buNone/>
              <a:defRPr/>
            </a:lvl5pPr>
            <a:lvl6pPr marL="2161172" indent="0" algn="ctr">
              <a:buNone/>
              <a:defRPr/>
            </a:lvl6pPr>
            <a:lvl7pPr marL="2593406" indent="0" algn="ctr">
              <a:buNone/>
              <a:defRPr/>
            </a:lvl7pPr>
            <a:lvl8pPr marL="3025640" indent="0" algn="ctr">
              <a:buNone/>
              <a:defRPr/>
            </a:lvl8pPr>
            <a:lvl9pPr marL="3457874" indent="0" algn="ctr">
              <a:buNone/>
              <a:defRPr/>
            </a:lvl9pPr>
          </a:lstStyle>
          <a:p>
            <a:r>
              <a:rPr lang="en-US"/>
              <a:t>Click to edit Master subtitle style</a:t>
            </a:r>
            <a:endParaRPr lang="en-US" dirty="0"/>
          </a:p>
        </p:txBody>
      </p:sp>
      <p:sp>
        <p:nvSpPr>
          <p:cNvPr id="7" name="Rectangle 2"/>
          <p:cNvSpPr>
            <a:spLocks noGrp="1" noChangeArrowheads="1"/>
          </p:cNvSpPr>
          <p:nvPr>
            <p:ph type="title"/>
          </p:nvPr>
        </p:nvSpPr>
        <p:spPr bwMode="auto">
          <a:xfrm>
            <a:off x="71438" y="3143254"/>
            <a:ext cx="9001124" cy="486668"/>
          </a:xfrm>
          <a:prstGeom prst="rect">
            <a:avLst/>
          </a:prstGeom>
          <a:noFill/>
          <a:ln w="12700">
            <a:noFill/>
            <a:miter lim="800000"/>
            <a:headEnd/>
            <a:tailEnd/>
          </a:ln>
        </p:spPr>
        <p:txBody>
          <a:bodyPr lIns="56061" tIns="22425" rIns="56061" bIns="22425"/>
          <a:lstStyle/>
          <a:p>
            <a:pPr lvl="0"/>
            <a:r>
              <a:rPr lang="en-US"/>
              <a:t>Click to edit Master title style</a:t>
            </a:r>
            <a:endParaRPr lang="en-US" dirty="0"/>
          </a:p>
        </p:txBody>
      </p:sp>
      <p:sp>
        <p:nvSpPr>
          <p:cNvPr id="6" name="TextBox 5"/>
          <p:cNvSpPr txBox="1"/>
          <p:nvPr userDrawn="1"/>
        </p:nvSpPr>
        <p:spPr>
          <a:xfrm>
            <a:off x="0" y="6387148"/>
            <a:ext cx="9144000" cy="348941"/>
          </a:xfrm>
          <a:prstGeom prst="rect">
            <a:avLst/>
          </a:prstGeom>
          <a:noFill/>
        </p:spPr>
        <p:txBody>
          <a:bodyPr wrap="square" lIns="86486" tIns="43243" rIns="86486" bIns="43243" rtlCol="0">
            <a:spAutoFit/>
          </a:bodyPr>
          <a:lstStyle/>
          <a:p>
            <a:pPr algn="ctr" defTabSz="457200" fontAlgn="base">
              <a:spcBef>
                <a:spcPct val="0"/>
              </a:spcBef>
              <a:spcAft>
                <a:spcPct val="0"/>
              </a:spcAft>
            </a:pPr>
            <a:r>
              <a:rPr lang="en-US" sz="850" dirty="0">
                <a:solidFill>
                  <a:prstClr val="black"/>
                </a:solidFill>
                <a:ea typeface="ヒラギノ角ゴ Pro W3"/>
                <a:cs typeface="ヒラギノ角ゴ Pro W3"/>
              </a:rPr>
              <a:t>This project is supported by the Department of Energy Office of Science.  This research is made possible by NSCL, funded by the National Science Foundation, and Michigan State University.</a:t>
            </a:r>
          </a:p>
        </p:txBody>
      </p:sp>
      <p:sp>
        <p:nvSpPr>
          <p:cNvPr id="10" name="Rectangle 9"/>
          <p:cNvSpPr/>
          <p:nvPr userDrawn="1"/>
        </p:nvSpPr>
        <p:spPr>
          <a:xfrm>
            <a:off x="3011412" y="415238"/>
            <a:ext cx="2743200" cy="2099949"/>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base">
              <a:spcBef>
                <a:spcPct val="0"/>
              </a:spcBef>
              <a:spcAft>
                <a:spcPct val="0"/>
              </a:spcAft>
            </a:pPr>
            <a:endParaRPr lang="en-US">
              <a:solidFill>
                <a:prstClr val="white"/>
              </a:solidFill>
            </a:endParaRPr>
          </a:p>
        </p:txBody>
      </p:sp>
      <p:pic>
        <p:nvPicPr>
          <p:cNvPr id="2" name="Picture 1"/>
          <p:cNvPicPr>
            <a:picLocks noChangeAspect="1"/>
          </p:cNvPicPr>
          <p:nvPr userDrawn="1"/>
        </p:nvPicPr>
        <p:blipFill rotWithShape="1">
          <a:blip r:embed="rId2" cstate="print">
            <a:extLst>
              <a:ext uri="{28A0092B-C50C-407E-A947-70E740481C1C}">
                <a14:useLocalDpi xmlns:a14="http://schemas.microsoft.com/office/drawing/2010/main"/>
              </a:ext>
            </a:extLst>
          </a:blip>
          <a:srcRect/>
          <a:stretch/>
        </p:blipFill>
        <p:spPr>
          <a:xfrm>
            <a:off x="6347557" y="1216001"/>
            <a:ext cx="975357" cy="1097280"/>
          </a:xfrm>
          <a:prstGeom prst="rect">
            <a:avLst/>
          </a:prstGeom>
        </p:spPr>
      </p:pic>
      <p:pic>
        <p:nvPicPr>
          <p:cNvPr id="8" name="Picture 7"/>
          <p:cNvPicPr>
            <a:picLocks noChangeAspect="1"/>
          </p:cNvPicPr>
          <p:nvPr userDrawn="1"/>
        </p:nvPicPr>
        <p:blipFill>
          <a:blip r:embed="rId3" cstate="print">
            <a:extLst>
              <a:ext uri="{28A0092B-C50C-407E-A947-70E740481C1C}">
                <a14:useLocalDpi xmlns:a14="http://schemas.microsoft.com/office/drawing/2010/main"/>
              </a:ext>
            </a:extLst>
          </a:blip>
          <a:stretch>
            <a:fillRect/>
          </a:stretch>
        </p:blipFill>
        <p:spPr>
          <a:xfrm>
            <a:off x="1516307" y="1270226"/>
            <a:ext cx="4575825" cy="914400"/>
          </a:xfrm>
          <a:prstGeom prst="rect">
            <a:avLst/>
          </a:prstGeom>
        </p:spPr>
      </p:pic>
      <p:pic>
        <p:nvPicPr>
          <p:cNvPr id="13" name="Picture 12"/>
          <p:cNvPicPr>
            <a:picLocks noChangeAspect="1"/>
          </p:cNvPicPr>
          <p:nvPr userDrawn="1"/>
        </p:nvPicPr>
        <p:blipFill>
          <a:blip r:embed="rId4" cstate="print">
            <a:extLst>
              <a:ext uri="{28A0092B-C50C-407E-A947-70E740481C1C}">
                <a14:useLocalDpi xmlns:a14="http://schemas.microsoft.com/office/drawing/2010/main"/>
              </a:ext>
            </a:extLst>
          </a:blip>
          <a:stretch>
            <a:fillRect/>
          </a:stretch>
        </p:blipFill>
        <p:spPr>
          <a:xfrm>
            <a:off x="6141271" y="5565928"/>
            <a:ext cx="636248" cy="640080"/>
          </a:xfrm>
          <a:prstGeom prst="rect">
            <a:avLst/>
          </a:prstGeom>
        </p:spPr>
      </p:pic>
      <p:pic>
        <p:nvPicPr>
          <p:cNvPr id="14" name="Picture 13"/>
          <p:cNvPicPr>
            <a:picLocks noChangeAspect="1"/>
          </p:cNvPicPr>
          <p:nvPr userDrawn="1"/>
        </p:nvPicPr>
        <p:blipFill>
          <a:blip r:embed="rId5" cstate="print">
            <a:extLst>
              <a:ext uri="{28A0092B-C50C-407E-A947-70E740481C1C}">
                <a14:useLocalDpi xmlns:a14="http://schemas.microsoft.com/office/drawing/2010/main"/>
              </a:ext>
            </a:extLst>
          </a:blip>
          <a:stretch>
            <a:fillRect/>
          </a:stretch>
        </p:blipFill>
        <p:spPr>
          <a:xfrm>
            <a:off x="2057400" y="5567668"/>
            <a:ext cx="3813240" cy="640080"/>
          </a:xfrm>
          <a:prstGeom prst="rect">
            <a:avLst/>
          </a:prstGeom>
        </p:spPr>
      </p:pic>
    </p:spTree>
    <p:extLst>
      <p:ext uri="{BB962C8B-B14F-4D97-AF65-F5344CB8AC3E}">
        <p14:creationId xmlns:p14="http://schemas.microsoft.com/office/powerpoint/2010/main" val="3604437482"/>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userDrawn="1">
  <p:cSld name="Content">
    <p:spTree>
      <p:nvGrpSpPr>
        <p:cNvPr id="1" name=""/>
        <p:cNvGrpSpPr/>
        <p:nvPr/>
      </p:nvGrpSpPr>
      <p:grpSpPr>
        <a:xfrm>
          <a:off x="0" y="0"/>
          <a:ext cx="0" cy="0"/>
          <a:chOff x="0" y="0"/>
          <a:chExt cx="0" cy="0"/>
        </a:xfrm>
      </p:grpSpPr>
      <p:pic>
        <p:nvPicPr>
          <p:cNvPr id="4" name="Picture 3"/>
          <p:cNvPicPr>
            <a:picLocks noChangeAspect="1"/>
          </p:cNvPicPr>
          <p:nvPr userDrawn="1"/>
        </p:nvPicPr>
        <p:blipFill>
          <a:blip r:embed="rId2">
            <a:extLst>
              <a:ext uri="{28A0092B-C50C-407E-A947-70E740481C1C}">
                <a14:useLocalDpi xmlns:a14="http://schemas.microsoft.com/office/drawing/2010/main"/>
              </a:ext>
            </a:extLst>
          </a:blip>
          <a:stretch>
            <a:fillRect/>
          </a:stretch>
        </p:blipFill>
        <p:spPr>
          <a:xfrm>
            <a:off x="-339" y="6130209"/>
            <a:ext cx="9144000" cy="731520"/>
          </a:xfrm>
          <a:prstGeom prst="rect">
            <a:avLst/>
          </a:prstGeom>
        </p:spPr>
      </p:pic>
      <p:pic>
        <p:nvPicPr>
          <p:cNvPr id="5" name="Picture 7" descr="FRIB_ppt_top.jpg"/>
          <p:cNvPicPr>
            <a:picLocks noChangeAspect="1"/>
          </p:cNvPicPr>
          <p:nvPr/>
        </p:nvPicPr>
        <p:blipFill>
          <a:blip r:embed="rId3" cstate="print">
            <a:extLst>
              <a:ext uri="{28A0092B-C50C-407E-A947-70E740481C1C}">
                <a14:useLocalDpi xmlns:a14="http://schemas.microsoft.com/office/drawing/2010/main"/>
              </a:ext>
            </a:extLst>
          </a:blip>
          <a:srcRect/>
          <a:stretch>
            <a:fillRect/>
          </a:stretch>
        </p:blipFill>
        <p:spPr bwMode="auto">
          <a:xfrm>
            <a:off x="0" y="0"/>
            <a:ext cx="9144000" cy="1003102"/>
          </a:xfrm>
          <a:prstGeom prst="rect">
            <a:avLst/>
          </a:prstGeom>
          <a:noFill/>
          <a:ln w="9525">
            <a:noFill/>
            <a:miter lim="800000"/>
            <a:headEnd/>
            <a:tailEnd/>
          </a:ln>
        </p:spPr>
      </p:pic>
      <p:sp>
        <p:nvSpPr>
          <p:cNvPr id="6" name="Text Box 5"/>
          <p:cNvSpPr txBox="1">
            <a:spLocks noChangeArrowheads="1"/>
          </p:cNvSpPr>
          <p:nvPr/>
        </p:nvSpPr>
        <p:spPr bwMode="auto">
          <a:xfrm>
            <a:off x="669777" y="1320108"/>
            <a:ext cx="7864929" cy="348490"/>
          </a:xfrm>
          <a:prstGeom prst="rect">
            <a:avLst/>
          </a:prstGeom>
          <a:noFill/>
          <a:ln w="12700">
            <a:noFill/>
            <a:miter lim="800000"/>
            <a:headEnd/>
            <a:tailEnd/>
          </a:ln>
          <a:effectLst>
            <a:outerShdw blurRad="63500" dist="107763" dir="2700000" algn="ctr" rotWithShape="0">
              <a:schemeClr val="folHlink">
                <a:alpha val="74998"/>
              </a:schemeClr>
            </a:outerShdw>
          </a:effectLst>
        </p:spPr>
        <p:txBody>
          <a:bodyPr lIns="91374" tIns="45687" rIns="91374" bIns="45687">
            <a:spAutoFit/>
          </a:bodyPr>
          <a:lstStyle/>
          <a:p>
            <a:pPr defTabSz="456996" eaLnBrk="0" fontAlgn="base" hangingPunct="0">
              <a:lnSpc>
                <a:spcPct val="90000"/>
              </a:lnSpc>
              <a:spcBef>
                <a:spcPct val="0"/>
              </a:spcBef>
              <a:spcAft>
                <a:spcPct val="0"/>
              </a:spcAft>
              <a:defRPr/>
            </a:pPr>
            <a:endParaRPr lang="en-US" dirty="0">
              <a:solidFill>
                <a:prstClr val="black"/>
              </a:solidFill>
              <a:latin typeface="Helvetica" pitchFamily="-107" charset="0"/>
              <a:ea typeface="ヒラギノ角ゴ Pro W3" pitchFamily="-107" charset="-128"/>
              <a:cs typeface="Arial" charset="0"/>
            </a:endParaRPr>
          </a:p>
        </p:txBody>
      </p:sp>
      <p:sp>
        <p:nvSpPr>
          <p:cNvPr id="7" name="Rectangle 6"/>
          <p:cNvSpPr>
            <a:spLocks noChangeArrowheads="1"/>
          </p:cNvSpPr>
          <p:nvPr/>
        </p:nvSpPr>
        <p:spPr bwMode="auto">
          <a:xfrm>
            <a:off x="4115405" y="3009305"/>
            <a:ext cx="9144000" cy="369265"/>
          </a:xfrm>
          <a:prstGeom prst="rect">
            <a:avLst/>
          </a:prstGeom>
          <a:noFill/>
          <a:ln w="12700">
            <a:noFill/>
            <a:miter lim="800000"/>
            <a:headEnd/>
            <a:tailEnd/>
          </a:ln>
          <a:effectLst>
            <a:outerShdw blurRad="63500" dist="107763" dir="2700000" algn="ctr" rotWithShape="0">
              <a:schemeClr val="folHlink">
                <a:alpha val="74998"/>
              </a:schemeClr>
            </a:outerShdw>
          </a:effectLst>
        </p:spPr>
        <p:txBody>
          <a:bodyPr lIns="91374" tIns="45687" rIns="91374" bIns="45687">
            <a:spAutoFit/>
          </a:bodyPr>
          <a:lstStyle/>
          <a:p>
            <a:pPr defTabSz="456996" fontAlgn="base">
              <a:spcBef>
                <a:spcPct val="0"/>
              </a:spcBef>
              <a:spcAft>
                <a:spcPct val="0"/>
              </a:spcAft>
              <a:defRPr/>
            </a:pPr>
            <a:endParaRPr lang="en-US" dirty="0">
              <a:solidFill>
                <a:prstClr val="black"/>
              </a:solidFill>
              <a:latin typeface="Arial" charset="0"/>
              <a:ea typeface="ヒラギノ角ゴ Pro W3" pitchFamily="-107" charset="-128"/>
              <a:cs typeface="Arial" charset="0"/>
            </a:endParaRPr>
          </a:p>
        </p:txBody>
      </p:sp>
      <p:sp>
        <p:nvSpPr>
          <p:cNvPr id="3" name="Content Placeholder 2"/>
          <p:cNvSpPr>
            <a:spLocks noGrp="1"/>
          </p:cNvSpPr>
          <p:nvPr>
            <p:ph idx="1"/>
          </p:nvPr>
        </p:nvSpPr>
        <p:spPr>
          <a:xfrm>
            <a:off x="76200" y="1067100"/>
            <a:ext cx="8990922" cy="5027414"/>
          </a:xfrm>
        </p:spPr>
        <p:txBody>
          <a:bodyPr/>
          <a:lstStyle>
            <a:lvl3pPr>
              <a:defRPr sz="1800"/>
            </a:lvl3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9" name="Title 8"/>
          <p:cNvSpPr>
            <a:spLocks noGrp="1"/>
          </p:cNvSpPr>
          <p:nvPr>
            <p:ph type="title"/>
          </p:nvPr>
        </p:nvSpPr>
        <p:spPr>
          <a:xfrm>
            <a:off x="76200" y="285755"/>
            <a:ext cx="8991600" cy="485775"/>
          </a:xfrm>
        </p:spPr>
        <p:txBody>
          <a:bodyPr/>
          <a:lstStyle/>
          <a:p>
            <a:r>
              <a:rPr lang="en-US"/>
              <a:t>Click to edit Master title style</a:t>
            </a:r>
            <a:endParaRPr lang="en-US" dirty="0"/>
          </a:p>
        </p:txBody>
      </p:sp>
      <p:sp>
        <p:nvSpPr>
          <p:cNvPr id="8" name="Footer Placeholder 6"/>
          <p:cNvSpPr>
            <a:spLocks noGrp="1"/>
          </p:cNvSpPr>
          <p:nvPr>
            <p:ph type="ftr" sz="quarter" idx="10"/>
          </p:nvPr>
        </p:nvSpPr>
        <p:spPr/>
        <p:txBody>
          <a:bodyPr/>
          <a:lstStyle>
            <a:lvl1pPr algn="r" eaLnBrk="0" hangingPunct="0">
              <a:lnSpc>
                <a:spcPct val="90000"/>
              </a:lnSpc>
              <a:defRPr sz="1000" smtClean="0">
                <a:solidFill>
                  <a:srgbClr val="064308"/>
                </a:solidFill>
                <a:latin typeface="Arial"/>
                <a:ea typeface="+mn-ea"/>
                <a:cs typeface="Arial"/>
              </a:defRPr>
            </a:lvl1pPr>
          </a:lstStyle>
          <a:p>
            <a:pPr>
              <a:defRPr/>
            </a:pPr>
            <a:r>
              <a:rPr lang="en-US" altLang="zh-CN" dirty="0"/>
              <a:t>L</a:t>
            </a:r>
            <a:r>
              <a:rPr lang="en-US" dirty="0"/>
              <a:t>. Sun, JINA-CEE Frontiers 2019</a:t>
            </a:r>
          </a:p>
        </p:txBody>
      </p:sp>
      <p:sp>
        <p:nvSpPr>
          <p:cNvPr id="10" name="Slide Number Placeholder 4"/>
          <p:cNvSpPr>
            <a:spLocks noGrp="1"/>
          </p:cNvSpPr>
          <p:nvPr>
            <p:ph type="sldNum" sz="quarter" idx="11"/>
          </p:nvPr>
        </p:nvSpPr>
        <p:spPr/>
        <p:txBody>
          <a:bodyPr/>
          <a:lstStyle>
            <a:lvl1pPr>
              <a:defRPr/>
            </a:lvl1pPr>
          </a:lstStyle>
          <a:p>
            <a:pPr>
              <a:defRPr/>
            </a:pPr>
            <a:r>
              <a:rPr lang="en-US"/>
              <a:t>, Slide </a:t>
            </a:r>
            <a:fld id="{35AD4620-7552-4207-8973-898801ED212B}" type="slidenum">
              <a:rPr lang="en-US"/>
              <a:pPr>
                <a:defRPr/>
              </a:pPr>
              <a:t>‹#›</a:t>
            </a:fld>
            <a:endParaRPr lang="en-US"/>
          </a:p>
        </p:txBody>
      </p:sp>
    </p:spTree>
    <p:extLst>
      <p:ext uri="{BB962C8B-B14F-4D97-AF65-F5344CB8AC3E}">
        <p14:creationId xmlns:p14="http://schemas.microsoft.com/office/powerpoint/2010/main" val="101447684"/>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userDrawn="1">
  <p:cSld name="1_Titre et contenu">
    <p:spTree>
      <p:nvGrpSpPr>
        <p:cNvPr id="1" name=""/>
        <p:cNvGrpSpPr/>
        <p:nvPr/>
      </p:nvGrpSpPr>
      <p:grpSpPr>
        <a:xfrm>
          <a:off x="0" y="0"/>
          <a:ext cx="0" cy="0"/>
          <a:chOff x="0" y="0"/>
          <a:chExt cx="0" cy="0"/>
        </a:xfrm>
      </p:grpSpPr>
      <p:sp>
        <p:nvSpPr>
          <p:cNvPr id="2" name="Titre 1"/>
          <p:cNvSpPr>
            <a:spLocks noGrp="1"/>
          </p:cNvSpPr>
          <p:nvPr>
            <p:ph type="title"/>
          </p:nvPr>
        </p:nvSpPr>
        <p:spPr>
          <a:xfrm>
            <a:off x="179512" y="116632"/>
            <a:ext cx="8229600" cy="1143000"/>
          </a:xfrm>
          <a:prstGeom prst="rect">
            <a:avLst/>
          </a:prstGeom>
        </p:spPr>
        <p:txBody>
          <a:bodyPr vert="horz"/>
          <a:lstStyle>
            <a:lvl1pPr algn="l">
              <a:defRPr sz="3000" b="1">
                <a:latin typeface="News Gothic MT"/>
                <a:cs typeface="News Gothic MT"/>
              </a:defRPr>
            </a:lvl1pPr>
          </a:lstStyle>
          <a:p>
            <a:r>
              <a:rPr lang="fr-FR" dirty="0"/>
              <a:t>Cliquez pour modifier le style du titre</a:t>
            </a:r>
            <a:endParaRPr lang="fr-BE" dirty="0"/>
          </a:p>
        </p:txBody>
      </p:sp>
      <p:sp>
        <p:nvSpPr>
          <p:cNvPr id="3" name="Espace réservé du contenu 2"/>
          <p:cNvSpPr>
            <a:spLocks noGrp="1"/>
          </p:cNvSpPr>
          <p:nvPr>
            <p:ph idx="1"/>
          </p:nvPr>
        </p:nvSpPr>
        <p:spPr>
          <a:xfrm>
            <a:off x="304800" y="1052736"/>
            <a:ext cx="4267200" cy="5073427"/>
          </a:xfrm>
          <a:prstGeom prst="rect">
            <a:avLst/>
          </a:prstGeom>
        </p:spPr>
        <p:txBody>
          <a:bodyPr/>
          <a:lstStyle>
            <a:lvl1pPr>
              <a:buClr>
                <a:srgbClr val="004F2E"/>
              </a:buClr>
              <a:buSzPct val="150000"/>
              <a:buFont typeface="Arial"/>
              <a:buChar char="•"/>
              <a:defRPr sz="1800" b="1">
                <a:latin typeface="News Gothic MT"/>
                <a:cs typeface="News Gothic MT"/>
              </a:defRPr>
            </a:lvl1pPr>
            <a:lvl2pPr>
              <a:buClr>
                <a:srgbClr val="004F2E"/>
              </a:buClr>
              <a:buSzPct val="150000"/>
              <a:buFont typeface="Arial"/>
              <a:buChar char="•"/>
              <a:defRPr sz="1600" b="1">
                <a:latin typeface="News Gothic MT"/>
                <a:cs typeface="News Gothic MT"/>
              </a:defRPr>
            </a:lvl2pPr>
            <a:lvl3pPr>
              <a:buClr>
                <a:srgbClr val="004F2E"/>
              </a:buClr>
              <a:buSzPct val="150000"/>
              <a:defRPr sz="1600" b="1">
                <a:latin typeface="News Gothic MT"/>
                <a:cs typeface="News Gothic MT"/>
              </a:defRPr>
            </a:lvl3pPr>
            <a:lvl4pPr>
              <a:buClr>
                <a:srgbClr val="004F2E"/>
              </a:buClr>
              <a:buSzPct val="150000"/>
              <a:buFont typeface="Arial"/>
              <a:buChar char="•"/>
              <a:defRPr sz="1600" b="1">
                <a:latin typeface="News Gothic MT"/>
                <a:cs typeface="News Gothic MT"/>
              </a:defRPr>
            </a:lvl4pPr>
            <a:lvl5pPr>
              <a:buClr>
                <a:srgbClr val="004F2E"/>
              </a:buClr>
              <a:buSzPct val="150000"/>
              <a:buFont typeface="Arial"/>
              <a:buChar char="•"/>
              <a:defRPr sz="1600" b="1">
                <a:latin typeface="News Gothic MT"/>
                <a:cs typeface="News Gothic MT"/>
              </a:defRPr>
            </a:lvl5pPr>
          </a:lstStyle>
          <a:p>
            <a:pPr lvl="0"/>
            <a:r>
              <a:rPr lang="fr-FR" dirty="0"/>
              <a:t>Cliquez pour modifier les styles du texte du masque</a:t>
            </a:r>
          </a:p>
          <a:p>
            <a:pPr lvl="1"/>
            <a:r>
              <a:rPr lang="fr-FR" dirty="0"/>
              <a:t>Deuxième niveau</a:t>
            </a:r>
          </a:p>
          <a:p>
            <a:pPr lvl="2"/>
            <a:r>
              <a:rPr lang="fr-FR" dirty="0"/>
              <a:t>Troisième niveau</a:t>
            </a:r>
          </a:p>
          <a:p>
            <a:pPr lvl="3"/>
            <a:r>
              <a:rPr lang="fr-FR" dirty="0"/>
              <a:t>Quatrième niveau</a:t>
            </a:r>
          </a:p>
          <a:p>
            <a:pPr lvl="4"/>
            <a:r>
              <a:rPr lang="fr-FR" dirty="0"/>
              <a:t>Cinquième niveau</a:t>
            </a:r>
            <a:endParaRPr lang="fr-BE" dirty="0"/>
          </a:p>
        </p:txBody>
      </p:sp>
      <p:sp>
        <p:nvSpPr>
          <p:cNvPr id="4" name="Espace réservé du contenu 2"/>
          <p:cNvSpPr>
            <a:spLocks noGrp="1"/>
          </p:cNvSpPr>
          <p:nvPr>
            <p:ph idx="10"/>
          </p:nvPr>
        </p:nvSpPr>
        <p:spPr>
          <a:xfrm>
            <a:off x="4572000" y="1052736"/>
            <a:ext cx="4343400" cy="5073427"/>
          </a:xfrm>
          <a:prstGeom prst="rect">
            <a:avLst/>
          </a:prstGeom>
        </p:spPr>
        <p:txBody>
          <a:bodyPr/>
          <a:lstStyle>
            <a:lvl1pPr>
              <a:buClr>
                <a:srgbClr val="004F2E"/>
              </a:buClr>
              <a:buSzPct val="150000"/>
              <a:buFont typeface="Arial"/>
              <a:buChar char="•"/>
              <a:defRPr sz="1800" b="1">
                <a:latin typeface="News Gothic MT"/>
                <a:cs typeface="News Gothic MT"/>
              </a:defRPr>
            </a:lvl1pPr>
            <a:lvl2pPr>
              <a:buClr>
                <a:srgbClr val="004F2E"/>
              </a:buClr>
              <a:buSzPct val="150000"/>
              <a:buFont typeface="Arial"/>
              <a:buChar char="•"/>
              <a:defRPr sz="1600" b="1">
                <a:latin typeface="News Gothic MT"/>
                <a:cs typeface="News Gothic MT"/>
              </a:defRPr>
            </a:lvl2pPr>
            <a:lvl3pPr>
              <a:buClr>
                <a:srgbClr val="004F2E"/>
              </a:buClr>
              <a:buSzPct val="150000"/>
              <a:defRPr sz="1600" b="1">
                <a:latin typeface="News Gothic MT"/>
                <a:cs typeface="News Gothic MT"/>
              </a:defRPr>
            </a:lvl3pPr>
            <a:lvl4pPr>
              <a:buClr>
                <a:srgbClr val="004F2E"/>
              </a:buClr>
              <a:buSzPct val="150000"/>
              <a:buFont typeface="Arial"/>
              <a:buChar char="•"/>
              <a:defRPr sz="1600" b="1">
                <a:latin typeface="News Gothic MT"/>
                <a:cs typeface="News Gothic MT"/>
              </a:defRPr>
            </a:lvl4pPr>
            <a:lvl5pPr>
              <a:buClr>
                <a:srgbClr val="004F2E"/>
              </a:buClr>
              <a:buSzPct val="150000"/>
              <a:buFont typeface="Arial"/>
              <a:buChar char="•"/>
              <a:defRPr sz="1600" b="1">
                <a:latin typeface="News Gothic MT"/>
                <a:cs typeface="News Gothic MT"/>
              </a:defRPr>
            </a:lvl5pPr>
          </a:lstStyle>
          <a:p>
            <a:pPr lvl="0"/>
            <a:r>
              <a:rPr lang="fr-FR" dirty="0"/>
              <a:t>Cliquez pour modifier les styles du texte du masque</a:t>
            </a:r>
          </a:p>
          <a:p>
            <a:pPr lvl="1"/>
            <a:r>
              <a:rPr lang="fr-FR" dirty="0"/>
              <a:t>Deuxième niveau</a:t>
            </a:r>
          </a:p>
          <a:p>
            <a:pPr lvl="2"/>
            <a:r>
              <a:rPr lang="fr-FR" dirty="0"/>
              <a:t>Troisième niveau</a:t>
            </a:r>
          </a:p>
          <a:p>
            <a:pPr lvl="3"/>
            <a:r>
              <a:rPr lang="fr-FR" dirty="0"/>
              <a:t>Quatrième niveau</a:t>
            </a:r>
          </a:p>
          <a:p>
            <a:pPr lvl="4"/>
            <a:r>
              <a:rPr lang="fr-FR" dirty="0"/>
              <a:t>Cinquième niveau</a:t>
            </a:r>
            <a:endParaRPr lang="fr-BE" dirty="0"/>
          </a:p>
        </p:txBody>
      </p:sp>
      <p:sp>
        <p:nvSpPr>
          <p:cNvPr id="6" name="Rectangle 5"/>
          <p:cNvSpPr>
            <a:spLocks noChangeArrowheads="1"/>
          </p:cNvSpPr>
          <p:nvPr userDrawn="1"/>
        </p:nvSpPr>
        <p:spPr bwMode="auto">
          <a:xfrm>
            <a:off x="5940152" y="764704"/>
            <a:ext cx="3060000" cy="72000"/>
          </a:xfrm>
          <a:prstGeom prst="rect">
            <a:avLst/>
          </a:prstGeom>
          <a:solidFill>
            <a:schemeClr val="bg1">
              <a:lumMod val="85000"/>
            </a:schemeClr>
          </a:solidFill>
          <a:ln w="9525">
            <a:noFill/>
            <a:miter lim="800000"/>
            <a:headEnd/>
            <a:tailEnd/>
          </a:ln>
        </p:spPr>
        <p:txBody>
          <a:bodyPr wrap="none" anchor="ctr"/>
          <a:lstStyle/>
          <a:p>
            <a:pPr fontAlgn="auto">
              <a:spcBef>
                <a:spcPts val="0"/>
              </a:spcBef>
              <a:spcAft>
                <a:spcPts val="0"/>
              </a:spcAft>
              <a:defRPr/>
            </a:pPr>
            <a:endParaRPr lang="fr-FR">
              <a:latin typeface="+mn-lt"/>
            </a:endParaRPr>
          </a:p>
        </p:txBody>
      </p:sp>
    </p:spTree>
    <p:extLst>
      <p:ext uri="{BB962C8B-B14F-4D97-AF65-F5344CB8AC3E}">
        <p14:creationId xmlns:p14="http://schemas.microsoft.com/office/powerpoint/2010/main" val="1631128741"/>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preserve="1">
  <p:cSld name="1_Title">
    <p:spTree>
      <p:nvGrpSpPr>
        <p:cNvPr id="1" name=""/>
        <p:cNvGrpSpPr/>
        <p:nvPr/>
      </p:nvGrpSpPr>
      <p:grpSpPr>
        <a:xfrm>
          <a:off x="0" y="0"/>
          <a:ext cx="0" cy="0"/>
          <a:chOff x="0" y="0"/>
          <a:chExt cx="0" cy="0"/>
        </a:xfrm>
      </p:grpSpPr>
      <p:sp>
        <p:nvSpPr>
          <p:cNvPr id="5" name="Text Box 5"/>
          <p:cNvSpPr txBox="1">
            <a:spLocks noChangeArrowheads="1"/>
          </p:cNvSpPr>
          <p:nvPr/>
        </p:nvSpPr>
        <p:spPr bwMode="auto">
          <a:xfrm>
            <a:off x="638028" y="1238250"/>
            <a:ext cx="7489976" cy="335541"/>
          </a:xfrm>
          <a:prstGeom prst="rect">
            <a:avLst/>
          </a:prstGeom>
          <a:noFill/>
          <a:ln w="12700">
            <a:noFill/>
            <a:miter lim="800000"/>
            <a:headEnd/>
            <a:tailEnd/>
          </a:ln>
          <a:effectLst>
            <a:outerShdw blurRad="63500" dist="107763" dir="2700000" algn="ctr" rotWithShape="0">
              <a:schemeClr val="folHlink">
                <a:alpha val="74998"/>
              </a:schemeClr>
            </a:outerShdw>
          </a:effectLst>
        </p:spPr>
        <p:txBody>
          <a:bodyPr lIns="64835" tIns="32417" rIns="64835" bIns="32417">
            <a:spAutoFit/>
          </a:bodyPr>
          <a:lstStyle/>
          <a:p>
            <a:pPr defTabSz="342780" eaLnBrk="0" hangingPunct="0">
              <a:lnSpc>
                <a:spcPct val="90000"/>
              </a:lnSpc>
              <a:defRPr/>
            </a:pPr>
            <a:endParaRPr lang="en-US" sz="1950" dirty="0">
              <a:latin typeface="Helvetica" pitchFamily="-107" charset="0"/>
              <a:ea typeface="ヒラギノ角ゴ Pro W3" pitchFamily="-107" charset="-128"/>
              <a:cs typeface="Arial" charset="0"/>
            </a:endParaRPr>
          </a:p>
        </p:txBody>
      </p:sp>
      <p:sp>
        <p:nvSpPr>
          <p:cNvPr id="9" name="Subtitle 2"/>
          <p:cNvSpPr>
            <a:spLocks noGrp="1"/>
          </p:cNvSpPr>
          <p:nvPr>
            <p:ph type="subTitle" idx="1"/>
          </p:nvPr>
        </p:nvSpPr>
        <p:spPr>
          <a:xfrm>
            <a:off x="1524000" y="4071938"/>
            <a:ext cx="6096000" cy="1143000"/>
          </a:xfrm>
        </p:spPr>
        <p:txBody>
          <a:bodyPr/>
          <a:lstStyle>
            <a:lvl1pPr marL="0" indent="0" algn="ctr">
              <a:buNone/>
              <a:defRPr/>
            </a:lvl1pPr>
            <a:lvl2pPr marL="324208" indent="0" algn="ctr">
              <a:buNone/>
              <a:defRPr/>
            </a:lvl2pPr>
            <a:lvl3pPr marL="648413" indent="0" algn="ctr">
              <a:buNone/>
              <a:defRPr/>
            </a:lvl3pPr>
            <a:lvl4pPr marL="972620" indent="0" algn="ctr">
              <a:buNone/>
              <a:defRPr/>
            </a:lvl4pPr>
            <a:lvl5pPr marL="1296828" indent="0" algn="ctr">
              <a:buNone/>
              <a:defRPr/>
            </a:lvl5pPr>
            <a:lvl6pPr marL="1621034" indent="0" algn="ctr">
              <a:buNone/>
              <a:defRPr/>
            </a:lvl6pPr>
            <a:lvl7pPr marL="1945241" indent="0" algn="ctr">
              <a:buNone/>
              <a:defRPr/>
            </a:lvl7pPr>
            <a:lvl8pPr marL="2269447" indent="0" algn="ctr">
              <a:buNone/>
              <a:defRPr/>
            </a:lvl8pPr>
            <a:lvl9pPr marL="2593654" indent="0" algn="ctr">
              <a:buNone/>
              <a:defRPr/>
            </a:lvl9pPr>
          </a:lstStyle>
          <a:p>
            <a:r>
              <a:rPr lang="en-US"/>
              <a:t>Click to edit Master subtitle style</a:t>
            </a:r>
            <a:endParaRPr lang="en-US" dirty="0"/>
          </a:p>
        </p:txBody>
      </p:sp>
      <p:sp>
        <p:nvSpPr>
          <p:cNvPr id="7" name="Rectangle 2"/>
          <p:cNvSpPr>
            <a:spLocks noGrp="1" noChangeArrowheads="1"/>
          </p:cNvSpPr>
          <p:nvPr>
            <p:ph type="title"/>
          </p:nvPr>
        </p:nvSpPr>
        <p:spPr bwMode="auto">
          <a:xfrm>
            <a:off x="71442" y="3201433"/>
            <a:ext cx="9001124" cy="370313"/>
          </a:xfrm>
          <a:prstGeom prst="rect">
            <a:avLst/>
          </a:prstGeom>
          <a:noFill/>
          <a:ln w="12700">
            <a:noFill/>
            <a:miter lim="800000"/>
            <a:headEnd/>
            <a:tailEnd/>
          </a:ln>
        </p:spPr>
        <p:txBody>
          <a:bodyPr lIns="56061" tIns="22425" rIns="56061" bIns="22425"/>
          <a:lstStyle/>
          <a:p>
            <a:pPr lvl="0"/>
            <a:r>
              <a:rPr lang="en-US" dirty="0"/>
              <a:t>Click to edit Master title style</a:t>
            </a:r>
          </a:p>
        </p:txBody>
      </p:sp>
      <p:sp>
        <p:nvSpPr>
          <p:cNvPr id="6" name="TextBox 5"/>
          <p:cNvSpPr txBox="1"/>
          <p:nvPr userDrawn="1"/>
        </p:nvSpPr>
        <p:spPr>
          <a:xfrm>
            <a:off x="0" y="6387154"/>
            <a:ext cx="9144000" cy="319413"/>
          </a:xfrm>
          <a:prstGeom prst="rect">
            <a:avLst/>
          </a:prstGeom>
          <a:noFill/>
        </p:spPr>
        <p:txBody>
          <a:bodyPr wrap="square" lIns="64865" tIns="32432" rIns="64865" bIns="32432" rtlCol="0">
            <a:spAutoFit/>
          </a:bodyPr>
          <a:lstStyle/>
          <a:p>
            <a:pPr algn="ctr"/>
            <a:r>
              <a:rPr lang="en-US" sz="825" kern="1200" dirty="0">
                <a:solidFill>
                  <a:schemeClr val="tx1"/>
                </a:solidFill>
                <a:latin typeface="+mn-lt"/>
                <a:ea typeface="ヒラギノ角ゴ Pro W3"/>
                <a:cs typeface="ヒラギノ角ゴ Pro W3"/>
              </a:rPr>
              <a:t>This material is based upon work supported by the U.S. Department of Energy, Office of Science, Office of Nuclear Physics and used resources of</a:t>
            </a:r>
          </a:p>
          <a:p>
            <a:pPr algn="ctr"/>
            <a:r>
              <a:rPr lang="en-US" sz="825" kern="1200" dirty="0">
                <a:solidFill>
                  <a:schemeClr val="tx1"/>
                </a:solidFill>
                <a:latin typeface="+mn-lt"/>
                <a:ea typeface="ヒラギノ角ゴ Pro W3"/>
                <a:cs typeface="ヒラギノ角ゴ Pro W3"/>
              </a:rPr>
              <a:t>the</a:t>
            </a:r>
            <a:r>
              <a:rPr lang="en-US" sz="825" kern="1200" baseline="0" dirty="0">
                <a:solidFill>
                  <a:schemeClr val="tx1"/>
                </a:solidFill>
                <a:latin typeface="+mn-lt"/>
                <a:ea typeface="ヒラギノ角ゴ Pro W3"/>
                <a:cs typeface="ヒラギノ角ゴ Pro W3"/>
              </a:rPr>
              <a:t> </a:t>
            </a:r>
            <a:r>
              <a:rPr lang="en-US" sz="825" kern="1200" dirty="0">
                <a:solidFill>
                  <a:schemeClr val="tx1"/>
                </a:solidFill>
                <a:latin typeface="+mn-lt"/>
                <a:ea typeface="ヒラギノ角ゴ Pro W3"/>
                <a:cs typeface="ヒラギノ角ゴ Pro W3"/>
              </a:rPr>
              <a:t>Facility for Rare Isotope Beams (FRIB) Operations, which is a DOE Office of Science User Facility under Award Number DE-SC0023633.</a:t>
            </a:r>
          </a:p>
        </p:txBody>
      </p:sp>
      <p:sp>
        <p:nvSpPr>
          <p:cNvPr id="10" name="Rectangle 9"/>
          <p:cNvSpPr/>
          <p:nvPr userDrawn="1"/>
        </p:nvSpPr>
        <p:spPr>
          <a:xfrm>
            <a:off x="3011412" y="415246"/>
            <a:ext cx="2743200" cy="2099949"/>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pic>
        <p:nvPicPr>
          <p:cNvPr id="12" name="Picture 11">
            <a:extLst>
              <a:ext uri="{FF2B5EF4-FFF2-40B4-BE49-F238E27FC236}">
                <a16:creationId xmlns:a16="http://schemas.microsoft.com/office/drawing/2014/main" id="{465335AD-8813-4512-B004-BA12777B68B5}"/>
              </a:ext>
            </a:extLst>
          </p:cNvPr>
          <p:cNvPicPr>
            <a:picLocks noChangeAspect="1"/>
          </p:cNvPicPr>
          <p:nvPr userDrawn="1"/>
        </p:nvPicPr>
        <p:blipFill>
          <a:blip r:embed="rId2">
            <a:extLst>
              <a:ext uri="{28A0092B-C50C-407E-A947-70E740481C1C}">
                <a14:useLocalDpi xmlns:a14="http://schemas.microsoft.com/office/drawing/2010/main"/>
              </a:ext>
            </a:extLst>
          </a:blip>
          <a:stretch>
            <a:fillRect/>
          </a:stretch>
        </p:blipFill>
        <p:spPr>
          <a:xfrm>
            <a:off x="3886200" y="498961"/>
            <a:ext cx="1371600" cy="1751907"/>
          </a:xfrm>
          <a:prstGeom prst="rect">
            <a:avLst/>
          </a:prstGeom>
        </p:spPr>
      </p:pic>
      <p:pic>
        <p:nvPicPr>
          <p:cNvPr id="15" name="Picture 14">
            <a:extLst>
              <a:ext uri="{FF2B5EF4-FFF2-40B4-BE49-F238E27FC236}">
                <a16:creationId xmlns:a16="http://schemas.microsoft.com/office/drawing/2014/main" id="{3BF35698-5A2E-474F-A8A6-62D738E964C5}"/>
              </a:ext>
            </a:extLst>
          </p:cNvPr>
          <p:cNvPicPr>
            <a:picLocks noChangeAspect="1"/>
          </p:cNvPicPr>
          <p:nvPr userDrawn="1"/>
        </p:nvPicPr>
        <p:blipFill>
          <a:blip r:embed="rId3" cstate="hqprint">
            <a:extLst>
              <a:ext uri="{28A0092B-C50C-407E-A947-70E740481C1C}">
                <a14:useLocalDpi xmlns:a14="http://schemas.microsoft.com/office/drawing/2010/main"/>
              </a:ext>
            </a:extLst>
          </a:blip>
          <a:stretch>
            <a:fillRect/>
          </a:stretch>
        </p:blipFill>
        <p:spPr>
          <a:xfrm>
            <a:off x="2286000" y="5702006"/>
            <a:ext cx="2534908" cy="555489"/>
          </a:xfrm>
          <a:prstGeom prst="rect">
            <a:avLst/>
          </a:prstGeom>
        </p:spPr>
      </p:pic>
      <p:pic>
        <p:nvPicPr>
          <p:cNvPr id="16" name="Picture 15">
            <a:extLst>
              <a:ext uri="{FF2B5EF4-FFF2-40B4-BE49-F238E27FC236}">
                <a16:creationId xmlns:a16="http://schemas.microsoft.com/office/drawing/2014/main" id="{5C06C5A6-0A1C-4FFC-A8F4-94E6520D172D}"/>
              </a:ext>
            </a:extLst>
          </p:cNvPr>
          <p:cNvPicPr>
            <a:picLocks noChangeAspect="1"/>
          </p:cNvPicPr>
          <p:nvPr userDrawn="1"/>
        </p:nvPicPr>
        <p:blipFill>
          <a:blip r:embed="rId4" cstate="hqprint">
            <a:extLst>
              <a:ext uri="{28A0092B-C50C-407E-A947-70E740481C1C}">
                <a14:useLocalDpi xmlns:a14="http://schemas.microsoft.com/office/drawing/2010/main"/>
              </a:ext>
            </a:extLst>
          </a:blip>
          <a:stretch>
            <a:fillRect/>
          </a:stretch>
        </p:blipFill>
        <p:spPr>
          <a:xfrm>
            <a:off x="152400" y="5747343"/>
            <a:ext cx="1965626" cy="464814"/>
          </a:xfrm>
          <a:prstGeom prst="rect">
            <a:avLst/>
          </a:prstGeom>
        </p:spPr>
      </p:pic>
      <p:pic>
        <p:nvPicPr>
          <p:cNvPr id="11" name="Picture 10">
            <a:extLst>
              <a:ext uri="{FF2B5EF4-FFF2-40B4-BE49-F238E27FC236}">
                <a16:creationId xmlns:a16="http://schemas.microsoft.com/office/drawing/2014/main" id="{03DA2A18-8A41-4152-BFFB-A54556716724}"/>
              </a:ext>
            </a:extLst>
          </p:cNvPr>
          <p:cNvPicPr>
            <a:picLocks noChangeAspect="1"/>
          </p:cNvPicPr>
          <p:nvPr userDrawn="1"/>
        </p:nvPicPr>
        <p:blipFill>
          <a:blip r:embed="rId5">
            <a:extLst>
              <a:ext uri="{28A0092B-C50C-407E-A947-70E740481C1C}">
                <a14:useLocalDpi xmlns:a14="http://schemas.microsoft.com/office/drawing/2010/main"/>
              </a:ext>
            </a:extLst>
          </a:blip>
          <a:stretch>
            <a:fillRect/>
          </a:stretch>
        </p:blipFill>
        <p:spPr>
          <a:xfrm>
            <a:off x="4989473" y="5638800"/>
            <a:ext cx="725527" cy="729897"/>
          </a:xfrm>
          <a:prstGeom prst="rect">
            <a:avLst/>
          </a:prstGeom>
        </p:spPr>
      </p:pic>
      <p:pic>
        <p:nvPicPr>
          <p:cNvPr id="13" name="Picture 2">
            <a:extLst>
              <a:ext uri="{FF2B5EF4-FFF2-40B4-BE49-F238E27FC236}">
                <a16:creationId xmlns:a16="http://schemas.microsoft.com/office/drawing/2014/main" id="{382EE485-A8E9-43A4-A09F-2E0E17A1318A}"/>
              </a:ext>
            </a:extLst>
          </p:cNvPr>
          <p:cNvPicPr>
            <a:picLocks noChangeAspect="1" noChangeArrowheads="1"/>
          </p:cNvPicPr>
          <p:nvPr userDrawn="1"/>
        </p:nvPicPr>
        <p:blipFill>
          <a:blip r:embed="rId6">
            <a:extLst>
              <a:ext uri="{28A0092B-C50C-407E-A947-70E740481C1C}">
                <a14:useLocalDpi xmlns:a14="http://schemas.microsoft.com/office/drawing/2010/main"/>
              </a:ext>
            </a:extLst>
          </a:blip>
          <a:srcRect/>
          <a:stretch>
            <a:fillRect/>
          </a:stretch>
        </p:blipFill>
        <p:spPr bwMode="auto">
          <a:xfrm>
            <a:off x="5867400" y="5619750"/>
            <a:ext cx="1687500" cy="720000"/>
          </a:xfrm>
          <a:prstGeom prst="rect">
            <a:avLst/>
          </a:prstGeom>
          <a:noFill/>
          <a:extLst>
            <a:ext uri="{909E8E84-426E-40DD-AFC4-6F175D3DCCD1}">
              <a14:hiddenFill xmlns:a14="http://schemas.microsoft.com/office/drawing/2010/main">
                <a:solidFill>
                  <a:srgbClr val="FFFFFF"/>
                </a:solidFill>
              </a14:hiddenFill>
            </a:ext>
          </a:extLst>
        </p:spPr>
      </p:pic>
      <p:pic>
        <p:nvPicPr>
          <p:cNvPr id="14" name="Picture 6" descr="National Research Council of Canada Fellowships - Mladiinfo">
            <a:extLst>
              <a:ext uri="{FF2B5EF4-FFF2-40B4-BE49-F238E27FC236}">
                <a16:creationId xmlns:a16="http://schemas.microsoft.com/office/drawing/2014/main" id="{C4ACFC77-8541-48BD-A15B-95317DB4CC3B}"/>
              </a:ext>
            </a:extLst>
          </p:cNvPr>
          <p:cNvPicPr>
            <a:picLocks noChangeAspect="1" noChangeArrowheads="1"/>
          </p:cNvPicPr>
          <p:nvPr userDrawn="1"/>
        </p:nvPicPr>
        <p:blipFill rotWithShape="1">
          <a:blip r:embed="rId7" cstate="hqprint">
            <a:extLst>
              <a:ext uri="{28A0092B-C50C-407E-A947-70E740481C1C}">
                <a14:useLocalDpi xmlns:a14="http://schemas.microsoft.com/office/drawing/2010/main"/>
              </a:ext>
            </a:extLst>
          </a:blip>
          <a:srcRect/>
          <a:stretch/>
        </p:blipFill>
        <p:spPr bwMode="auto">
          <a:xfrm>
            <a:off x="7659144" y="5637750"/>
            <a:ext cx="1256256" cy="6840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325978523"/>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Content">
    <p:spTree>
      <p:nvGrpSpPr>
        <p:cNvPr id="1" name=""/>
        <p:cNvGrpSpPr/>
        <p:nvPr/>
      </p:nvGrpSpPr>
      <p:grpSpPr>
        <a:xfrm>
          <a:off x="0" y="0"/>
          <a:ext cx="0" cy="0"/>
          <a:chOff x="0" y="0"/>
          <a:chExt cx="0" cy="0"/>
        </a:xfrm>
      </p:grpSpPr>
      <p:sp>
        <p:nvSpPr>
          <p:cNvPr id="13" name="Rectangle 12"/>
          <p:cNvSpPr/>
          <p:nvPr userDrawn="1"/>
        </p:nvSpPr>
        <p:spPr>
          <a:xfrm>
            <a:off x="-12060" y="6063452"/>
            <a:ext cx="9156059" cy="822960"/>
          </a:xfrm>
          <a:prstGeom prst="rect">
            <a:avLst/>
          </a:prstGeom>
          <a:solidFill>
            <a:srgbClr val="E7E9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pic>
        <p:nvPicPr>
          <p:cNvPr id="5" name="Picture 7" descr="FRIB_ppt_top.jpg"/>
          <p:cNvPicPr>
            <a:picLocks noChangeAspect="1"/>
          </p:cNvPicPr>
          <p:nvPr/>
        </p:nvPicPr>
        <p:blipFill>
          <a:blip r:embed="rId2" cstate="print"/>
          <a:srcRect/>
          <a:stretch>
            <a:fillRect/>
          </a:stretch>
        </p:blipFill>
        <p:spPr bwMode="auto">
          <a:xfrm>
            <a:off x="0" y="2"/>
            <a:ext cx="9144000" cy="1003102"/>
          </a:xfrm>
          <a:prstGeom prst="rect">
            <a:avLst/>
          </a:prstGeom>
          <a:noFill/>
          <a:ln w="9525">
            <a:noFill/>
            <a:miter lim="800000"/>
            <a:headEnd/>
            <a:tailEnd/>
          </a:ln>
        </p:spPr>
      </p:pic>
      <p:sp>
        <p:nvSpPr>
          <p:cNvPr id="6" name="Text Box 5"/>
          <p:cNvSpPr txBox="1">
            <a:spLocks noChangeArrowheads="1"/>
          </p:cNvSpPr>
          <p:nvPr/>
        </p:nvSpPr>
        <p:spPr bwMode="auto">
          <a:xfrm>
            <a:off x="669779" y="1320110"/>
            <a:ext cx="7864929" cy="318498"/>
          </a:xfrm>
          <a:prstGeom prst="rect">
            <a:avLst/>
          </a:prstGeom>
          <a:noFill/>
          <a:ln w="12700">
            <a:noFill/>
            <a:miter lim="800000"/>
            <a:headEnd/>
            <a:tailEnd/>
          </a:ln>
          <a:effectLst>
            <a:outerShdw blurRad="63500" dist="107763" dir="2700000" algn="ctr" rotWithShape="0">
              <a:schemeClr val="folHlink">
                <a:alpha val="74998"/>
              </a:schemeClr>
            </a:outerShdw>
          </a:effectLst>
        </p:spPr>
        <p:txBody>
          <a:bodyPr lIns="68531" tIns="34265" rIns="68531" bIns="34265">
            <a:spAutoFit/>
          </a:bodyPr>
          <a:lstStyle/>
          <a:p>
            <a:pPr defTabSz="342780" eaLnBrk="0" hangingPunct="0">
              <a:lnSpc>
                <a:spcPct val="90000"/>
              </a:lnSpc>
              <a:defRPr/>
            </a:pPr>
            <a:endParaRPr lang="en-US" dirty="0">
              <a:latin typeface="Helvetica" pitchFamily="-107" charset="0"/>
              <a:ea typeface="ヒラギノ角ゴ Pro W3" pitchFamily="-107" charset="-128"/>
              <a:cs typeface="Arial" charset="0"/>
            </a:endParaRPr>
          </a:p>
        </p:txBody>
      </p:sp>
      <p:sp>
        <p:nvSpPr>
          <p:cNvPr id="3" name="Content Placeholder 2"/>
          <p:cNvSpPr>
            <a:spLocks noGrp="1"/>
          </p:cNvSpPr>
          <p:nvPr>
            <p:ph idx="1"/>
          </p:nvPr>
        </p:nvSpPr>
        <p:spPr>
          <a:xfrm>
            <a:off x="76200" y="1067100"/>
            <a:ext cx="8990922" cy="4937460"/>
          </a:xfrm>
        </p:spPr>
        <p:txBody>
          <a:bodyPr/>
          <a:lstStyle>
            <a:lvl3pPr>
              <a:defRPr sz="1350"/>
            </a:lvl3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9" name="Title 8"/>
          <p:cNvSpPr>
            <a:spLocks noGrp="1"/>
          </p:cNvSpPr>
          <p:nvPr>
            <p:ph type="title"/>
          </p:nvPr>
        </p:nvSpPr>
        <p:spPr>
          <a:xfrm>
            <a:off x="76200" y="343486"/>
            <a:ext cx="8991600" cy="370325"/>
          </a:xfrm>
        </p:spPr>
        <p:txBody>
          <a:bodyPr/>
          <a:lstStyle/>
          <a:p>
            <a:r>
              <a:rPr lang="en-US" dirty="0"/>
              <a:t>Click to edit Master title style</a:t>
            </a:r>
          </a:p>
        </p:txBody>
      </p:sp>
      <p:sp>
        <p:nvSpPr>
          <p:cNvPr id="8" name="Footer Placeholder 6"/>
          <p:cNvSpPr>
            <a:spLocks noGrp="1"/>
          </p:cNvSpPr>
          <p:nvPr>
            <p:ph type="ftr" sz="quarter" idx="10"/>
          </p:nvPr>
        </p:nvSpPr>
        <p:spPr>
          <a:xfrm>
            <a:off x="4572002" y="6356450"/>
            <a:ext cx="3657598" cy="364628"/>
          </a:xfrm>
        </p:spPr>
        <p:txBody>
          <a:bodyPr/>
          <a:lstStyle>
            <a:lvl1pPr algn="r" eaLnBrk="0" hangingPunct="0">
              <a:lnSpc>
                <a:spcPct val="90000"/>
              </a:lnSpc>
              <a:defRPr sz="1000" smtClean="0">
                <a:solidFill>
                  <a:srgbClr val="064308"/>
                </a:solidFill>
                <a:latin typeface="Arial"/>
                <a:ea typeface="+mn-ea"/>
                <a:cs typeface="Arial"/>
              </a:defRPr>
            </a:lvl1pPr>
          </a:lstStyle>
          <a:p>
            <a:pPr>
              <a:defRPr/>
            </a:pPr>
            <a:r>
              <a:rPr lang="en-US" dirty="0"/>
              <a:t>Lijie Sun, LECM2024 @ Knoxville</a:t>
            </a:r>
            <a:endParaRPr lang="nl-NL" dirty="0"/>
          </a:p>
        </p:txBody>
      </p:sp>
      <p:sp>
        <p:nvSpPr>
          <p:cNvPr id="10" name="Slide Number Placeholder 4"/>
          <p:cNvSpPr>
            <a:spLocks noGrp="1"/>
          </p:cNvSpPr>
          <p:nvPr>
            <p:ph type="sldNum" sz="quarter" idx="11"/>
          </p:nvPr>
        </p:nvSpPr>
        <p:spPr/>
        <p:txBody>
          <a:bodyPr/>
          <a:lstStyle>
            <a:lvl1pPr>
              <a:defRPr sz="1000"/>
            </a:lvl1pPr>
          </a:lstStyle>
          <a:p>
            <a:pPr>
              <a:defRPr/>
            </a:pPr>
            <a:r>
              <a:rPr lang="en-US" dirty="0"/>
              <a:t>, Slide </a:t>
            </a:r>
            <a:fld id="{35AD4620-7552-4207-8973-898801ED212B}" type="slidenum">
              <a:rPr lang="en-US" smtClean="0"/>
              <a:pPr>
                <a:defRPr/>
              </a:pPr>
              <a:t>‹#›</a:t>
            </a:fld>
            <a:r>
              <a:rPr lang="en-US" dirty="0"/>
              <a:t> / 78</a:t>
            </a:r>
          </a:p>
        </p:txBody>
      </p:sp>
      <p:sp>
        <p:nvSpPr>
          <p:cNvPr id="12" name="TextBox 11">
            <a:extLst>
              <a:ext uri="{FF2B5EF4-FFF2-40B4-BE49-F238E27FC236}">
                <a16:creationId xmlns:a16="http://schemas.microsoft.com/office/drawing/2014/main" id="{1F82E54C-827D-4CDA-B159-FF75DFC5FF90}"/>
              </a:ext>
            </a:extLst>
          </p:cNvPr>
          <p:cNvSpPr txBox="1"/>
          <p:nvPr userDrawn="1"/>
        </p:nvSpPr>
        <p:spPr>
          <a:xfrm>
            <a:off x="533400" y="6153912"/>
            <a:ext cx="3869970" cy="646331"/>
          </a:xfrm>
          <a:prstGeom prst="rect">
            <a:avLst/>
          </a:prstGeom>
          <a:noFill/>
        </p:spPr>
        <p:txBody>
          <a:bodyPr wrap="none" rtlCol="0" anchor="ctr">
            <a:spAutoFit/>
          </a:bodyPr>
          <a:lstStyle/>
          <a:p>
            <a:pPr>
              <a:lnSpc>
                <a:spcPct val="100000"/>
              </a:lnSpc>
            </a:pPr>
            <a:r>
              <a:rPr lang="en-US" sz="900" b="0" kern="1200" dirty="0">
                <a:solidFill>
                  <a:schemeClr val="tx1"/>
                </a:solidFill>
                <a:latin typeface="Arial" pitchFamily="34" charset="0"/>
                <a:ea typeface="ヒラギノ角ゴ Pro W3" charset="-128"/>
                <a:cs typeface="+mn-cs"/>
              </a:rPr>
              <a:t>Facility for Rare Isotope Beams</a:t>
            </a:r>
          </a:p>
          <a:p>
            <a:pPr>
              <a:lnSpc>
                <a:spcPct val="100000"/>
              </a:lnSpc>
            </a:pPr>
            <a:r>
              <a:rPr lang="en-US" sz="900" kern="1200" dirty="0">
                <a:solidFill>
                  <a:schemeClr val="tx1"/>
                </a:solidFill>
                <a:latin typeface="Arial" pitchFamily="34" charset="0"/>
                <a:ea typeface="ヒラギノ角ゴ Pro W3" charset="-128"/>
                <a:cs typeface="+mn-cs"/>
              </a:rPr>
              <a:t>U.S. Department of Energy Office of Science | Michigan State University</a:t>
            </a:r>
          </a:p>
          <a:p>
            <a:pPr>
              <a:lnSpc>
                <a:spcPct val="100000"/>
              </a:lnSpc>
            </a:pPr>
            <a:r>
              <a:rPr lang="en-US" sz="900" kern="1200" dirty="0">
                <a:solidFill>
                  <a:schemeClr val="tx1"/>
                </a:solidFill>
                <a:latin typeface="Arial" pitchFamily="34" charset="0"/>
                <a:ea typeface="ヒラギノ角ゴ Pro W3" charset="-128"/>
                <a:cs typeface="+mn-cs"/>
              </a:rPr>
              <a:t>640 South Shaw Lane • East Lansing, MI 48824, USA</a:t>
            </a:r>
          </a:p>
          <a:p>
            <a:pPr>
              <a:lnSpc>
                <a:spcPct val="100000"/>
              </a:lnSpc>
            </a:pPr>
            <a:r>
              <a:rPr lang="en-US" sz="900" kern="1200" dirty="0">
                <a:solidFill>
                  <a:schemeClr val="tx1"/>
                </a:solidFill>
                <a:latin typeface="Arial" pitchFamily="34" charset="0"/>
                <a:ea typeface="ヒラギノ角ゴ Pro W3" charset="-128"/>
                <a:cs typeface="+mn-cs"/>
              </a:rPr>
              <a:t>frib.msu.edu</a:t>
            </a:r>
          </a:p>
        </p:txBody>
      </p:sp>
      <p:pic>
        <p:nvPicPr>
          <p:cNvPr id="14" name="Picture 13">
            <a:extLst>
              <a:ext uri="{FF2B5EF4-FFF2-40B4-BE49-F238E27FC236}">
                <a16:creationId xmlns:a16="http://schemas.microsoft.com/office/drawing/2014/main" id="{7F83FE10-D8A5-4300-97E2-7916AAE84667}"/>
              </a:ext>
            </a:extLst>
          </p:cNvPr>
          <p:cNvPicPr>
            <a:picLocks noChangeAspect="1"/>
          </p:cNvPicPr>
          <p:nvPr userDrawn="1"/>
        </p:nvPicPr>
        <p:blipFill>
          <a:blip r:embed="rId3" cstate="hqprint">
            <a:extLst>
              <a:ext uri="{28A0092B-C50C-407E-A947-70E740481C1C}">
                <a14:useLocalDpi xmlns:a14="http://schemas.microsoft.com/office/drawing/2010/main"/>
              </a:ext>
            </a:extLst>
          </a:blip>
          <a:stretch>
            <a:fillRect/>
          </a:stretch>
        </p:blipFill>
        <p:spPr>
          <a:xfrm>
            <a:off x="76200" y="6172200"/>
            <a:ext cx="466069" cy="548640"/>
          </a:xfrm>
          <a:prstGeom prst="rect">
            <a:avLst/>
          </a:prstGeom>
        </p:spPr>
      </p:pic>
    </p:spTree>
    <p:extLst>
      <p:ext uri="{BB962C8B-B14F-4D97-AF65-F5344CB8AC3E}">
        <p14:creationId xmlns:p14="http://schemas.microsoft.com/office/powerpoint/2010/main" val="4273271479"/>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theme" Target="../theme/theme1.xml"/><Relationship Id="rId3" Type="http://schemas.openxmlformats.org/officeDocument/2006/relationships/slideLayout" Target="../slideLayouts/slideLayout3.xml"/><Relationship Id="rId7" Type="http://schemas.openxmlformats.org/officeDocument/2006/relationships/slideLayout" Target="../slideLayouts/slideLayout7.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5" Type="http://schemas.openxmlformats.org/officeDocument/2006/relationships/slideLayout" Target="../slideLayouts/slideLayout5.xml"/><Relationship Id="rId4" Type="http://schemas.openxmlformats.org/officeDocument/2006/relationships/slideLayout" Target="../slideLayouts/slideLayout4.xml"/></Relationships>
</file>

<file path=ppt/slideMasters/_rels/slideMaster2.xml.rels><?xml version="1.0" encoding="UTF-8" standalone="yes"?>
<Relationships xmlns="http://schemas.openxmlformats.org/package/2006/relationships"><Relationship Id="rId3" Type="http://schemas.openxmlformats.org/officeDocument/2006/relationships/theme" Target="../theme/theme2.xml"/><Relationship Id="rId2" Type="http://schemas.openxmlformats.org/officeDocument/2006/relationships/slideLayout" Target="../slideLayouts/slideLayout9.xml"/><Relationship Id="rId1" Type="http://schemas.openxmlformats.org/officeDocument/2006/relationships/slideLayout" Target="../slideLayouts/slideLayout8.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3027152404"/>
      </p:ext>
    </p:extLst>
  </p:cSld>
  <p:clrMap bg1="lt1" tx1="dk1" bg2="lt2" tx2="dk2" accent1="accent1" accent2="accent2" accent3="accent3" accent4="accent4" accent5="accent5" accent6="accent6" hlink="hlink" folHlink="folHlink"/>
  <p:sldLayoutIdLst>
    <p:sldLayoutId id="2147483667" r:id="rId1"/>
    <p:sldLayoutId id="2147483668" r:id="rId2"/>
    <p:sldLayoutId id="2147483669" r:id="rId3"/>
    <p:sldLayoutId id="2147483670" r:id="rId4"/>
    <p:sldLayoutId id="2147483671" r:id="rId5"/>
    <p:sldLayoutId id="2147483672" r:id="rId6"/>
    <p:sldLayoutId id="2147483673" r:id="rId7"/>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75599" y="106986"/>
            <a:ext cx="8992810" cy="424506"/>
          </a:xfrm>
          <a:prstGeom prst="rect">
            <a:avLst/>
          </a:prstGeom>
          <a:noFill/>
          <a:ln w="12700">
            <a:noFill/>
            <a:miter lim="800000"/>
            <a:headEnd/>
            <a:tailEnd/>
          </a:ln>
        </p:spPr>
        <p:txBody>
          <a:bodyPr vert="horz" wrap="square" lIns="56076" tIns="22431" rIns="56076" bIns="22431" numCol="1" anchor="ctr" anchorCtr="0" compatLnSpc="1">
            <a:prstTxWarp prst="textNoShape">
              <a:avLst/>
            </a:prstTxWarp>
            <a:spAutoFit/>
          </a:bodyPr>
          <a:lstStyle/>
          <a:p>
            <a:pPr lvl="0"/>
            <a:r>
              <a:rPr lang="en-US" dirty="0"/>
              <a:t>Click to edit Master title style</a:t>
            </a:r>
          </a:p>
        </p:txBody>
      </p:sp>
      <p:sp>
        <p:nvSpPr>
          <p:cNvPr id="1027" name="Rectangle 6"/>
          <p:cNvSpPr>
            <a:spLocks noGrp="1" noChangeArrowheads="1"/>
          </p:cNvSpPr>
          <p:nvPr>
            <p:ph type="body" idx="1"/>
          </p:nvPr>
        </p:nvSpPr>
        <p:spPr bwMode="auto">
          <a:xfrm>
            <a:off x="75599" y="1067100"/>
            <a:ext cx="8992810" cy="5027414"/>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8" name="Footer Placeholder 6"/>
          <p:cNvSpPr>
            <a:spLocks noGrp="1"/>
          </p:cNvSpPr>
          <p:nvPr>
            <p:ph type="ftr" sz="quarter" idx="3"/>
          </p:nvPr>
        </p:nvSpPr>
        <p:spPr>
          <a:xfrm>
            <a:off x="3979571" y="6356450"/>
            <a:ext cx="4241321" cy="364628"/>
          </a:xfrm>
          <a:prstGeom prst="rect">
            <a:avLst/>
          </a:prstGeom>
        </p:spPr>
        <p:txBody>
          <a:bodyPr lIns="0" tIns="45712" rIns="0" bIns="45712" anchor="b"/>
          <a:lstStyle>
            <a:lvl1pPr algn="r" eaLnBrk="0" hangingPunct="0">
              <a:lnSpc>
                <a:spcPct val="90000"/>
              </a:lnSpc>
              <a:defRPr sz="1000" smtClean="0">
                <a:solidFill>
                  <a:srgbClr val="064308"/>
                </a:solidFill>
                <a:latin typeface="Arial"/>
                <a:ea typeface="+mn-ea"/>
                <a:cs typeface="Arial"/>
              </a:defRPr>
            </a:lvl1pPr>
          </a:lstStyle>
          <a:p>
            <a:pPr>
              <a:defRPr/>
            </a:pPr>
            <a:r>
              <a:rPr lang="en-US" altLang="zh-CN" dirty="0"/>
              <a:t>Lijie Sun, LECM2024 @ Knoxville</a:t>
            </a:r>
            <a:endParaRPr lang="en-US" dirty="0"/>
          </a:p>
        </p:txBody>
      </p:sp>
      <p:sp>
        <p:nvSpPr>
          <p:cNvPr id="9" name="Slide Number Placeholder 4"/>
          <p:cNvSpPr>
            <a:spLocks noGrp="1"/>
          </p:cNvSpPr>
          <p:nvPr>
            <p:ph type="sldNum" sz="quarter" idx="4"/>
          </p:nvPr>
        </p:nvSpPr>
        <p:spPr>
          <a:xfrm>
            <a:off x="8229600" y="6356450"/>
            <a:ext cx="838200" cy="364628"/>
          </a:xfrm>
          <a:prstGeom prst="rect">
            <a:avLst/>
          </a:prstGeom>
        </p:spPr>
        <p:txBody>
          <a:bodyPr vert="horz" wrap="square" lIns="0" tIns="45712" rIns="0" bIns="45712" numCol="1" anchor="b" anchorCtr="0" compatLnSpc="1">
            <a:prstTxWarp prst="textNoShape">
              <a:avLst/>
            </a:prstTxWarp>
          </a:bodyPr>
          <a:lstStyle>
            <a:lvl1pPr eaLnBrk="0" hangingPunct="0">
              <a:lnSpc>
                <a:spcPct val="90000"/>
              </a:lnSpc>
              <a:defRPr sz="900">
                <a:solidFill>
                  <a:srgbClr val="064308"/>
                </a:solidFill>
                <a:ea typeface="ヒラギノ角ゴ Pro W3" charset="-128"/>
                <a:cs typeface="+mn-cs"/>
              </a:defRPr>
            </a:lvl1pPr>
          </a:lstStyle>
          <a:p>
            <a:pPr>
              <a:defRPr/>
            </a:pPr>
            <a:r>
              <a:rPr lang="en-US" dirty="0"/>
              <a:t>, </a:t>
            </a:r>
            <a:r>
              <a:rPr lang="en-US" sz="1000" dirty="0"/>
              <a:t>Slide </a:t>
            </a:r>
            <a:fld id="{D30A2C6D-39BC-4576-856C-8743CF76CCF1}" type="slidenum">
              <a:rPr lang="en-US" sz="1000" smtClean="0"/>
              <a:pPr>
                <a:defRPr/>
              </a:pPr>
              <a:t>‹#›</a:t>
            </a:fld>
            <a:r>
              <a:rPr lang="en-US" sz="1000" dirty="0"/>
              <a:t> / 78</a:t>
            </a:r>
            <a:endParaRPr lang="en-US" dirty="0"/>
          </a:p>
        </p:txBody>
      </p:sp>
    </p:spTree>
    <p:extLst>
      <p:ext uri="{BB962C8B-B14F-4D97-AF65-F5344CB8AC3E}">
        <p14:creationId xmlns:p14="http://schemas.microsoft.com/office/powerpoint/2010/main" val="398226846"/>
      </p:ext>
    </p:extLst>
  </p:cSld>
  <p:clrMap bg1="lt1" tx1="dk1" bg2="lt2" tx2="dk2" accent1="accent1" accent2="accent2" accent3="accent3" accent4="accent4" accent5="accent5" accent6="accent6" hlink="hlink" folHlink="folHlink"/>
  <p:sldLayoutIdLst>
    <p:sldLayoutId id="2147483675" r:id="rId1"/>
    <p:sldLayoutId id="2147483676" r:id="rId2"/>
  </p:sldLayoutIdLst>
  <p:hf hdr="0" dt="0"/>
  <p:txStyles>
    <p:titleStyle>
      <a:lvl1pPr algn="ctr" defTabSz="602528" rtl="0" eaLnBrk="1" fontAlgn="base" hangingPunct="1">
        <a:lnSpc>
          <a:spcPct val="88000"/>
        </a:lnSpc>
        <a:spcBef>
          <a:spcPct val="0"/>
        </a:spcBef>
        <a:spcAft>
          <a:spcPct val="0"/>
        </a:spcAft>
        <a:defRPr sz="2800" b="1">
          <a:solidFill>
            <a:srgbClr val="064308"/>
          </a:solidFill>
          <a:latin typeface="Arial" charset="0"/>
          <a:ea typeface="ＭＳ Ｐゴシック" pitchFamily="-65" charset="-128"/>
          <a:cs typeface="ＭＳ Ｐゴシック" pitchFamily="-65" charset="-128"/>
        </a:defRPr>
      </a:lvl1pPr>
      <a:lvl2pPr algn="ctr" defTabSz="602528" rtl="0" eaLnBrk="1" fontAlgn="base" hangingPunct="1">
        <a:lnSpc>
          <a:spcPct val="88000"/>
        </a:lnSpc>
        <a:spcBef>
          <a:spcPct val="0"/>
        </a:spcBef>
        <a:spcAft>
          <a:spcPct val="0"/>
        </a:spcAft>
        <a:defRPr sz="2400" b="1">
          <a:solidFill>
            <a:srgbClr val="064308"/>
          </a:solidFill>
          <a:latin typeface="Arial" charset="0"/>
          <a:ea typeface="ＭＳ Ｐゴシック" pitchFamily="-65" charset="-128"/>
          <a:cs typeface="ＭＳ Ｐゴシック" pitchFamily="-65" charset="-128"/>
        </a:defRPr>
      </a:lvl2pPr>
      <a:lvl3pPr algn="ctr" defTabSz="602528" rtl="0" eaLnBrk="1" fontAlgn="base" hangingPunct="1">
        <a:lnSpc>
          <a:spcPct val="88000"/>
        </a:lnSpc>
        <a:spcBef>
          <a:spcPct val="0"/>
        </a:spcBef>
        <a:spcAft>
          <a:spcPct val="0"/>
        </a:spcAft>
        <a:defRPr sz="2400" b="1">
          <a:solidFill>
            <a:srgbClr val="064308"/>
          </a:solidFill>
          <a:latin typeface="Arial" charset="0"/>
          <a:ea typeface="ＭＳ Ｐゴシック" pitchFamily="-65" charset="-128"/>
          <a:cs typeface="ＭＳ Ｐゴシック" pitchFamily="-65" charset="-128"/>
        </a:defRPr>
      </a:lvl3pPr>
      <a:lvl4pPr algn="ctr" defTabSz="602528" rtl="0" eaLnBrk="1" fontAlgn="base" hangingPunct="1">
        <a:lnSpc>
          <a:spcPct val="88000"/>
        </a:lnSpc>
        <a:spcBef>
          <a:spcPct val="0"/>
        </a:spcBef>
        <a:spcAft>
          <a:spcPct val="0"/>
        </a:spcAft>
        <a:defRPr sz="2400" b="1">
          <a:solidFill>
            <a:srgbClr val="064308"/>
          </a:solidFill>
          <a:latin typeface="Arial" charset="0"/>
          <a:ea typeface="ＭＳ Ｐゴシック" pitchFamily="-65" charset="-128"/>
          <a:cs typeface="ＭＳ Ｐゴシック" pitchFamily="-65" charset="-128"/>
        </a:defRPr>
      </a:lvl4pPr>
      <a:lvl5pPr algn="ctr" defTabSz="602528" rtl="0" eaLnBrk="1" fontAlgn="base" hangingPunct="1">
        <a:lnSpc>
          <a:spcPct val="88000"/>
        </a:lnSpc>
        <a:spcBef>
          <a:spcPct val="0"/>
        </a:spcBef>
        <a:spcAft>
          <a:spcPct val="0"/>
        </a:spcAft>
        <a:defRPr sz="2400" b="1">
          <a:solidFill>
            <a:srgbClr val="064308"/>
          </a:solidFill>
          <a:latin typeface="Arial" charset="0"/>
          <a:ea typeface="ＭＳ Ｐゴシック" pitchFamily="-65" charset="-128"/>
          <a:cs typeface="ＭＳ Ｐゴシック" pitchFamily="-65" charset="-128"/>
        </a:defRPr>
      </a:lvl5pPr>
      <a:lvl6pPr marL="342810" algn="ctr" defTabSz="605871" rtl="0" eaLnBrk="1" fontAlgn="base" hangingPunct="1">
        <a:lnSpc>
          <a:spcPct val="88000"/>
        </a:lnSpc>
        <a:spcBef>
          <a:spcPct val="0"/>
        </a:spcBef>
        <a:spcAft>
          <a:spcPct val="0"/>
        </a:spcAft>
        <a:defRPr sz="2400" b="1">
          <a:solidFill>
            <a:srgbClr val="064308"/>
          </a:solidFill>
          <a:latin typeface="Arial" charset="0"/>
          <a:ea typeface="Arial" charset="0"/>
          <a:cs typeface="Arial" charset="0"/>
        </a:defRPr>
      </a:lvl6pPr>
      <a:lvl7pPr marL="685622" algn="ctr" defTabSz="605871" rtl="0" eaLnBrk="1" fontAlgn="base" hangingPunct="1">
        <a:lnSpc>
          <a:spcPct val="88000"/>
        </a:lnSpc>
        <a:spcBef>
          <a:spcPct val="0"/>
        </a:spcBef>
        <a:spcAft>
          <a:spcPct val="0"/>
        </a:spcAft>
        <a:defRPr sz="2400" b="1">
          <a:solidFill>
            <a:srgbClr val="064308"/>
          </a:solidFill>
          <a:latin typeface="Arial" charset="0"/>
          <a:ea typeface="Arial" charset="0"/>
          <a:cs typeface="Arial" charset="0"/>
        </a:defRPr>
      </a:lvl7pPr>
      <a:lvl8pPr marL="1028431" algn="ctr" defTabSz="605871" rtl="0" eaLnBrk="1" fontAlgn="base" hangingPunct="1">
        <a:lnSpc>
          <a:spcPct val="88000"/>
        </a:lnSpc>
        <a:spcBef>
          <a:spcPct val="0"/>
        </a:spcBef>
        <a:spcAft>
          <a:spcPct val="0"/>
        </a:spcAft>
        <a:defRPr sz="2400" b="1">
          <a:solidFill>
            <a:srgbClr val="064308"/>
          </a:solidFill>
          <a:latin typeface="Arial" charset="0"/>
          <a:ea typeface="Arial" charset="0"/>
          <a:cs typeface="Arial" charset="0"/>
        </a:defRPr>
      </a:lvl8pPr>
      <a:lvl9pPr marL="1371242" algn="ctr" defTabSz="605871" rtl="0" eaLnBrk="1" fontAlgn="base" hangingPunct="1">
        <a:lnSpc>
          <a:spcPct val="88000"/>
        </a:lnSpc>
        <a:spcBef>
          <a:spcPct val="0"/>
        </a:spcBef>
        <a:spcAft>
          <a:spcPct val="0"/>
        </a:spcAft>
        <a:defRPr sz="2400" b="1">
          <a:solidFill>
            <a:srgbClr val="064308"/>
          </a:solidFill>
          <a:latin typeface="Arial" charset="0"/>
          <a:ea typeface="Arial" charset="0"/>
          <a:cs typeface="Arial" charset="0"/>
        </a:defRPr>
      </a:lvl9pPr>
    </p:titleStyle>
    <p:bodyStyle>
      <a:lvl1pPr marL="135146" indent="-135146" algn="l" defTabSz="602528" rtl="0" eaLnBrk="1" fontAlgn="base" hangingPunct="1">
        <a:lnSpc>
          <a:spcPct val="90000"/>
        </a:lnSpc>
        <a:spcBef>
          <a:spcPts val="905"/>
        </a:spcBef>
        <a:spcAft>
          <a:spcPct val="0"/>
        </a:spcAft>
        <a:buSzPct val="100000"/>
        <a:buFont typeface="Wingdings" pitchFamily="2" charset="2"/>
        <a:buChar char="§"/>
        <a:defRPr sz="2400">
          <a:solidFill>
            <a:srgbClr val="064308"/>
          </a:solidFill>
          <a:latin typeface="Arial" charset="0"/>
          <a:ea typeface="ＭＳ Ｐゴシック" pitchFamily="-65" charset="-128"/>
          <a:cs typeface="ＭＳ Ｐゴシック" pitchFamily="-65" charset="-128"/>
        </a:defRPr>
      </a:lvl1pPr>
      <a:lvl2pPr marL="272546" indent="-113749" algn="l" defTabSz="602528" rtl="0" eaLnBrk="1" fontAlgn="base" hangingPunct="1">
        <a:lnSpc>
          <a:spcPct val="90000"/>
        </a:lnSpc>
        <a:spcBef>
          <a:spcPts val="151"/>
        </a:spcBef>
        <a:spcAft>
          <a:spcPct val="0"/>
        </a:spcAft>
        <a:buSzPct val="100000"/>
        <a:buFont typeface="Arial" pitchFamily="34" charset="0"/>
        <a:buChar char="•"/>
        <a:defRPr sz="2000">
          <a:solidFill>
            <a:schemeClr val="tx1"/>
          </a:solidFill>
          <a:latin typeface="Arial" charset="0"/>
          <a:ea typeface="ＭＳ Ｐゴシック" charset="-128"/>
          <a:cs typeface="ＭＳ Ｐゴシック"/>
        </a:defRPr>
      </a:lvl2pPr>
      <a:lvl3pPr marL="443731" indent="-120505" algn="l" defTabSz="602528" rtl="0" eaLnBrk="1" fontAlgn="base" hangingPunct="1">
        <a:lnSpc>
          <a:spcPct val="90000"/>
        </a:lnSpc>
        <a:spcBef>
          <a:spcPts val="151"/>
        </a:spcBef>
        <a:spcAft>
          <a:spcPct val="0"/>
        </a:spcAft>
        <a:buSzPct val="100000"/>
        <a:buFont typeface="Lucida Grande" charset="0"/>
        <a:buChar char="»"/>
        <a:defRPr>
          <a:solidFill>
            <a:schemeClr val="tx1"/>
          </a:solidFill>
          <a:latin typeface="Arial" charset="0"/>
          <a:ea typeface="ヒラギノ角ゴ Pro W3" pitchFamily="-111" charset="-128"/>
          <a:cs typeface="ヒラギノ角ゴ Pro W3" pitchFamily="-111" charset="-128"/>
        </a:defRPr>
      </a:lvl3pPr>
      <a:lvl4pPr marL="546218" indent="-100234" algn="l" defTabSz="602528" rtl="0" eaLnBrk="1" fontAlgn="base" hangingPunct="1">
        <a:lnSpc>
          <a:spcPct val="90000"/>
        </a:lnSpc>
        <a:spcBef>
          <a:spcPts val="151"/>
        </a:spcBef>
        <a:spcAft>
          <a:spcPct val="0"/>
        </a:spcAft>
        <a:buClr>
          <a:srgbClr val="999999"/>
        </a:buClr>
        <a:buSzPct val="100000"/>
        <a:buFont typeface="Arial" pitchFamily="34" charset="0"/>
        <a:buChar char="•"/>
        <a:defRPr sz="1200">
          <a:solidFill>
            <a:schemeClr val="tx1"/>
          </a:solidFill>
          <a:latin typeface="+mn-lt"/>
          <a:ea typeface="ヒラギノ角ゴ Pro W3" pitchFamily="-111" charset="-128"/>
          <a:cs typeface="ヒラギノ角ゴ Pro W3"/>
        </a:defRPr>
      </a:lvl4pPr>
      <a:lvl5pPr marL="752315" indent="-135146" algn="l" defTabSz="602528" rtl="0" eaLnBrk="1" fontAlgn="base" hangingPunct="1">
        <a:lnSpc>
          <a:spcPct val="90000"/>
        </a:lnSpc>
        <a:spcBef>
          <a:spcPts val="151"/>
        </a:spcBef>
        <a:spcAft>
          <a:spcPct val="0"/>
        </a:spcAft>
        <a:buClr>
          <a:srgbClr val="999999"/>
        </a:buClr>
        <a:buSzPct val="100000"/>
        <a:buFont typeface="Lucida Grande" charset="0"/>
        <a:buChar char="»"/>
        <a:defRPr sz="1050">
          <a:solidFill>
            <a:schemeClr val="tx1"/>
          </a:solidFill>
          <a:latin typeface="+mn-lt"/>
          <a:ea typeface="ヒラギノ角ゴ Pro W3" pitchFamily="-111" charset="-128"/>
          <a:cs typeface="ヒラギノ角ゴ Pro W3"/>
        </a:defRPr>
      </a:lvl5pPr>
      <a:lvl6pPr marL="1667630" indent="-113080" algn="l" defTabSz="605871" rtl="0" eaLnBrk="1" fontAlgn="base" hangingPunct="1">
        <a:lnSpc>
          <a:spcPct val="90000"/>
        </a:lnSpc>
        <a:spcBef>
          <a:spcPct val="10000"/>
        </a:spcBef>
        <a:spcAft>
          <a:spcPct val="0"/>
        </a:spcAft>
        <a:buSzPct val="100000"/>
        <a:buChar char="–"/>
        <a:defRPr sz="975">
          <a:solidFill>
            <a:schemeClr val="tx1"/>
          </a:solidFill>
          <a:latin typeface="Helvetica" charset="0"/>
          <a:ea typeface="+mn-ea"/>
          <a:cs typeface="+mn-cs"/>
        </a:defRPr>
      </a:lvl6pPr>
      <a:lvl7pPr marL="2010443" indent="-113080" algn="l" defTabSz="605871" rtl="0" eaLnBrk="1" fontAlgn="base" hangingPunct="1">
        <a:lnSpc>
          <a:spcPct val="90000"/>
        </a:lnSpc>
        <a:spcBef>
          <a:spcPct val="10000"/>
        </a:spcBef>
        <a:spcAft>
          <a:spcPct val="0"/>
        </a:spcAft>
        <a:buSzPct val="100000"/>
        <a:buChar char="–"/>
        <a:defRPr sz="975">
          <a:solidFill>
            <a:schemeClr val="tx1"/>
          </a:solidFill>
          <a:latin typeface="Helvetica" charset="0"/>
          <a:ea typeface="+mn-ea"/>
          <a:cs typeface="+mn-cs"/>
        </a:defRPr>
      </a:lvl7pPr>
      <a:lvl8pPr marL="2353254" indent="-113080" algn="l" defTabSz="605871" rtl="0" eaLnBrk="1" fontAlgn="base" hangingPunct="1">
        <a:lnSpc>
          <a:spcPct val="90000"/>
        </a:lnSpc>
        <a:spcBef>
          <a:spcPct val="10000"/>
        </a:spcBef>
        <a:spcAft>
          <a:spcPct val="0"/>
        </a:spcAft>
        <a:buSzPct val="100000"/>
        <a:buChar char="–"/>
        <a:defRPr sz="975">
          <a:solidFill>
            <a:schemeClr val="tx1"/>
          </a:solidFill>
          <a:latin typeface="Helvetica" charset="0"/>
          <a:ea typeface="+mn-ea"/>
          <a:cs typeface="+mn-cs"/>
        </a:defRPr>
      </a:lvl8pPr>
      <a:lvl9pPr marL="2696064" indent="-113080" algn="l" defTabSz="605871" rtl="0" eaLnBrk="1" fontAlgn="base" hangingPunct="1">
        <a:lnSpc>
          <a:spcPct val="90000"/>
        </a:lnSpc>
        <a:spcBef>
          <a:spcPct val="10000"/>
        </a:spcBef>
        <a:spcAft>
          <a:spcPct val="0"/>
        </a:spcAft>
        <a:buSzPct val="100000"/>
        <a:buChar char="–"/>
        <a:defRPr sz="975">
          <a:solidFill>
            <a:schemeClr val="tx1"/>
          </a:solidFill>
          <a:latin typeface="Helvetica" charset="0"/>
          <a:ea typeface="+mn-ea"/>
          <a:cs typeface="+mn-cs"/>
        </a:defRPr>
      </a:lvl9pPr>
    </p:bodyStyle>
    <p:otherStyle>
      <a:defPPr>
        <a:defRPr lang="en-US"/>
      </a:defPPr>
      <a:lvl1pPr marL="0" algn="l" defTabSz="685622" rtl="0" eaLnBrk="1" latinLnBrk="0" hangingPunct="1">
        <a:defRPr sz="1350" kern="1200">
          <a:solidFill>
            <a:schemeClr val="tx1"/>
          </a:solidFill>
          <a:latin typeface="+mn-lt"/>
          <a:ea typeface="+mn-ea"/>
          <a:cs typeface="+mn-cs"/>
        </a:defRPr>
      </a:lvl1pPr>
      <a:lvl2pPr marL="342810" algn="l" defTabSz="685622" rtl="0" eaLnBrk="1" latinLnBrk="0" hangingPunct="1">
        <a:defRPr sz="1350" kern="1200">
          <a:solidFill>
            <a:schemeClr val="tx1"/>
          </a:solidFill>
          <a:latin typeface="+mn-lt"/>
          <a:ea typeface="+mn-ea"/>
          <a:cs typeface="+mn-cs"/>
        </a:defRPr>
      </a:lvl2pPr>
      <a:lvl3pPr marL="685622" algn="l" defTabSz="685622" rtl="0" eaLnBrk="1" latinLnBrk="0" hangingPunct="1">
        <a:defRPr sz="1350" kern="1200">
          <a:solidFill>
            <a:schemeClr val="tx1"/>
          </a:solidFill>
          <a:latin typeface="+mn-lt"/>
          <a:ea typeface="+mn-ea"/>
          <a:cs typeface="+mn-cs"/>
        </a:defRPr>
      </a:lvl3pPr>
      <a:lvl4pPr marL="1028431" algn="l" defTabSz="685622" rtl="0" eaLnBrk="1" latinLnBrk="0" hangingPunct="1">
        <a:defRPr sz="1350" kern="1200">
          <a:solidFill>
            <a:schemeClr val="tx1"/>
          </a:solidFill>
          <a:latin typeface="+mn-lt"/>
          <a:ea typeface="+mn-ea"/>
          <a:cs typeface="+mn-cs"/>
        </a:defRPr>
      </a:lvl4pPr>
      <a:lvl5pPr marL="1371242" algn="l" defTabSz="685622" rtl="0" eaLnBrk="1" latinLnBrk="0" hangingPunct="1">
        <a:defRPr sz="1350" kern="1200">
          <a:solidFill>
            <a:schemeClr val="tx1"/>
          </a:solidFill>
          <a:latin typeface="+mn-lt"/>
          <a:ea typeface="+mn-ea"/>
          <a:cs typeface="+mn-cs"/>
        </a:defRPr>
      </a:lvl5pPr>
      <a:lvl6pPr marL="1714055" algn="l" defTabSz="685622" rtl="0" eaLnBrk="1" latinLnBrk="0" hangingPunct="1">
        <a:defRPr sz="1350" kern="1200">
          <a:solidFill>
            <a:schemeClr val="tx1"/>
          </a:solidFill>
          <a:latin typeface="+mn-lt"/>
          <a:ea typeface="+mn-ea"/>
          <a:cs typeface="+mn-cs"/>
        </a:defRPr>
      </a:lvl6pPr>
      <a:lvl7pPr marL="2056865" algn="l" defTabSz="685622" rtl="0" eaLnBrk="1" latinLnBrk="0" hangingPunct="1">
        <a:defRPr sz="1350" kern="1200">
          <a:solidFill>
            <a:schemeClr val="tx1"/>
          </a:solidFill>
          <a:latin typeface="+mn-lt"/>
          <a:ea typeface="+mn-ea"/>
          <a:cs typeface="+mn-cs"/>
        </a:defRPr>
      </a:lvl7pPr>
      <a:lvl8pPr marL="2399675" algn="l" defTabSz="685622" rtl="0" eaLnBrk="1" latinLnBrk="0" hangingPunct="1">
        <a:defRPr sz="1350" kern="1200">
          <a:solidFill>
            <a:schemeClr val="tx1"/>
          </a:solidFill>
          <a:latin typeface="+mn-lt"/>
          <a:ea typeface="+mn-ea"/>
          <a:cs typeface="+mn-cs"/>
        </a:defRPr>
      </a:lvl8pPr>
      <a:lvl9pPr marL="2742485" algn="l" defTabSz="685622" rtl="0" eaLnBrk="1" latinLnBrk="0" hangingPunct="1">
        <a:defRPr sz="135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0.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Layout" Target="../slideLayouts/slideLayout2.xml"/></Relationships>
</file>

<file path=ppt/slides/_rels/slide100.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2.xml"/></Relationships>
</file>

<file path=ppt/slides/_rels/slide101.xml.rels><?xml version="1.0" encoding="UTF-8" standalone="yes"?>
<Relationships xmlns="http://schemas.openxmlformats.org/package/2006/relationships"><Relationship Id="rId3" Type="http://schemas.openxmlformats.org/officeDocument/2006/relationships/image" Target="../media/image1230.png"/><Relationship Id="rId2" Type="http://schemas.openxmlformats.org/officeDocument/2006/relationships/notesSlide" Target="../notesSlides/notesSlide22.xml"/><Relationship Id="rId1" Type="http://schemas.openxmlformats.org/officeDocument/2006/relationships/slideLayout" Target="../slideLayouts/slideLayout2.xml"/></Relationships>
</file>

<file path=ppt/slides/_rels/slide102.xml.rels><?xml version="1.0" encoding="UTF-8" standalone="yes"?>
<Relationships xmlns="http://schemas.openxmlformats.org/package/2006/relationships"><Relationship Id="rId2" Type="http://schemas.openxmlformats.org/officeDocument/2006/relationships/image" Target="../media/image147.png"/><Relationship Id="rId1" Type="http://schemas.openxmlformats.org/officeDocument/2006/relationships/slideLayout" Target="../slideLayouts/slideLayout2.xml"/></Relationships>
</file>

<file path=ppt/slides/_rels/slide10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04.xml.rels><?xml version="1.0" encoding="UTF-8" standalone="yes"?>
<Relationships xmlns="http://schemas.openxmlformats.org/package/2006/relationships"><Relationship Id="rId1" Type="http://schemas.openxmlformats.org/officeDocument/2006/relationships/slideLayout" Target="../slideLayouts/slideLayout9.xml"/></Relationships>
</file>

<file path=ppt/slides/_rels/slide105.xml.rels><?xml version="1.0" encoding="UTF-8" standalone="yes"?>
<Relationships xmlns="http://schemas.openxmlformats.org/package/2006/relationships"><Relationship Id="rId2" Type="http://schemas.openxmlformats.org/officeDocument/2006/relationships/image" Target="../media/image148.png"/><Relationship Id="rId1" Type="http://schemas.openxmlformats.org/officeDocument/2006/relationships/slideLayout" Target="../slideLayouts/slideLayout2.xml"/></Relationships>
</file>

<file path=ppt/slides/_rels/slide10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07.xml.rels><?xml version="1.0" encoding="UTF-8" standalone="yes"?>
<Relationships xmlns="http://schemas.openxmlformats.org/package/2006/relationships"><Relationship Id="rId3" Type="http://schemas.openxmlformats.org/officeDocument/2006/relationships/image" Target="../media/image150.png"/><Relationship Id="rId2" Type="http://schemas.openxmlformats.org/officeDocument/2006/relationships/image" Target="../media/image149.png"/><Relationship Id="rId1" Type="http://schemas.openxmlformats.org/officeDocument/2006/relationships/slideLayout" Target="../slideLayouts/slideLayout2.xml"/></Relationships>
</file>

<file path=ppt/slides/_rels/slide108.xml.rels><?xml version="1.0" encoding="UTF-8" standalone="yes"?>
<Relationships xmlns="http://schemas.openxmlformats.org/package/2006/relationships"><Relationship Id="rId3" Type="http://schemas.openxmlformats.org/officeDocument/2006/relationships/image" Target="../media/image151.png"/><Relationship Id="rId2" Type="http://schemas.openxmlformats.org/officeDocument/2006/relationships/chart" Target="../charts/chart1.xml"/><Relationship Id="rId1" Type="http://schemas.openxmlformats.org/officeDocument/2006/relationships/slideLayout" Target="../slideLayouts/slideLayout2.xml"/></Relationships>
</file>

<file path=ppt/slides/_rels/slide109.xml.rels><?xml version="1.0" encoding="UTF-8" standalone="yes"?>
<Relationships xmlns="http://schemas.openxmlformats.org/package/2006/relationships"><Relationship Id="rId2" Type="http://schemas.openxmlformats.org/officeDocument/2006/relationships/image" Target="../media/image152.png"/><Relationship Id="rId1" Type="http://schemas.openxmlformats.org/officeDocument/2006/relationships/slideLayout" Target="../slideLayouts/slideLayout2.xml"/></Relationships>
</file>

<file path=ppt/slides/_rels/slide11.xml.rels><?xml version="1.0" encoding="UTF-8" standalone="yes"?>
<Relationships xmlns="http://schemas.openxmlformats.org/package/2006/relationships"><Relationship Id="rId2" Type="http://schemas.openxmlformats.org/officeDocument/2006/relationships/image" Target="../media/image32.png"/><Relationship Id="rId1" Type="http://schemas.openxmlformats.org/officeDocument/2006/relationships/slideLayout" Target="../slideLayouts/slideLayout2.xml"/></Relationships>
</file>

<file path=ppt/slides/_rels/slide110.xml.rels><?xml version="1.0" encoding="UTF-8" standalone="yes"?>
<Relationships xmlns="http://schemas.openxmlformats.org/package/2006/relationships"><Relationship Id="rId2" Type="http://schemas.openxmlformats.org/officeDocument/2006/relationships/image" Target="../media/image153.png"/><Relationship Id="rId1" Type="http://schemas.openxmlformats.org/officeDocument/2006/relationships/slideLayout" Target="../slideLayouts/slideLayout2.xml"/></Relationships>
</file>

<file path=ppt/slides/_rels/slide111.xml.rels><?xml version="1.0" encoding="UTF-8" standalone="yes"?>
<Relationships xmlns="http://schemas.openxmlformats.org/package/2006/relationships"><Relationship Id="rId3" Type="http://schemas.openxmlformats.org/officeDocument/2006/relationships/image" Target="../media/image155.png"/><Relationship Id="rId2" Type="http://schemas.openxmlformats.org/officeDocument/2006/relationships/image" Target="../media/image154.png"/><Relationship Id="rId1" Type="http://schemas.openxmlformats.org/officeDocument/2006/relationships/slideLayout" Target="../slideLayouts/slideLayout2.xml"/></Relationships>
</file>

<file path=ppt/slides/_rels/slide11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3.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2.xml"/></Relationships>
</file>

<file path=ppt/slides/_rels/slide114.xml.rels><?xml version="1.0" encoding="UTF-8" standalone="yes"?>
<Relationships xmlns="http://schemas.openxmlformats.org/package/2006/relationships"><Relationship Id="rId2" Type="http://schemas.openxmlformats.org/officeDocument/2006/relationships/image" Target="../media/image86.png"/><Relationship Id="rId1" Type="http://schemas.openxmlformats.org/officeDocument/2006/relationships/slideLayout" Target="../slideLayouts/slideLayout2.xml"/></Relationships>
</file>

<file path=ppt/slides/_rels/slide115.xml.rels><?xml version="1.0" encoding="UTF-8" standalone="yes"?>
<Relationships xmlns="http://schemas.openxmlformats.org/package/2006/relationships"><Relationship Id="rId3" Type="http://schemas.openxmlformats.org/officeDocument/2006/relationships/hyperlink" Target="https://mis.triumf.ca/science/planning/yield/beam?ionSource=FEBIAD" TargetMode="External"/><Relationship Id="rId2" Type="http://schemas.openxmlformats.org/officeDocument/2006/relationships/hyperlink" Target="https://mis.triumf.ca/science/planning/yield/target/Zr" TargetMode="External"/><Relationship Id="rId1" Type="http://schemas.openxmlformats.org/officeDocument/2006/relationships/slideLayout" Target="../slideLayouts/slideLayout2.xml"/></Relationships>
</file>

<file path=ppt/slides/_rels/slide116.xml.rels><?xml version="1.0" encoding="UTF-8" standalone="yes"?>
<Relationships xmlns="http://schemas.openxmlformats.org/package/2006/relationships"><Relationship Id="rId3" Type="http://schemas.openxmlformats.org/officeDocument/2006/relationships/image" Target="../media/image157.png"/><Relationship Id="rId2" Type="http://schemas.openxmlformats.org/officeDocument/2006/relationships/image" Target="../media/image156.png"/><Relationship Id="rId1" Type="http://schemas.openxmlformats.org/officeDocument/2006/relationships/slideLayout" Target="../slideLayouts/slideLayout2.xml"/></Relationships>
</file>

<file path=ppt/slides/_rels/slide11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8.xml.rels><?xml version="1.0" encoding="UTF-8" standalone="yes"?>
<Relationships xmlns="http://schemas.openxmlformats.org/package/2006/relationships"><Relationship Id="rId3" Type="http://schemas.openxmlformats.org/officeDocument/2006/relationships/image" Target="../media/image159.png"/><Relationship Id="rId2" Type="http://schemas.openxmlformats.org/officeDocument/2006/relationships/image" Target="../media/image158.jpeg"/><Relationship Id="rId1" Type="http://schemas.openxmlformats.org/officeDocument/2006/relationships/slideLayout" Target="../slideLayouts/slideLayout2.xml"/></Relationships>
</file>

<file path=ppt/slides/_rels/slide11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2.xml.rels><?xml version="1.0" encoding="UTF-8" standalone="yes"?>
<Relationships xmlns="http://schemas.openxmlformats.org/package/2006/relationships"><Relationship Id="rId3" Type="http://schemas.openxmlformats.org/officeDocument/2006/relationships/image" Target="../media/image34.png"/><Relationship Id="rId7" Type="http://schemas.openxmlformats.org/officeDocument/2006/relationships/image" Target="../media/image38.png"/><Relationship Id="rId2" Type="http://schemas.openxmlformats.org/officeDocument/2006/relationships/image" Target="../media/image33.png"/><Relationship Id="rId1" Type="http://schemas.openxmlformats.org/officeDocument/2006/relationships/slideLayout" Target="../slideLayouts/slideLayout2.xml"/><Relationship Id="rId6" Type="http://schemas.openxmlformats.org/officeDocument/2006/relationships/image" Target="../media/image37.png"/><Relationship Id="rId5" Type="http://schemas.openxmlformats.org/officeDocument/2006/relationships/image" Target="../media/image36.png"/><Relationship Id="rId4" Type="http://schemas.openxmlformats.org/officeDocument/2006/relationships/image" Target="../media/image35.png"/></Relationships>
</file>

<file path=ppt/slides/_rels/slide12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2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2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23.xml.rels><?xml version="1.0" encoding="UTF-8" standalone="yes"?>
<Relationships xmlns="http://schemas.openxmlformats.org/package/2006/relationships"><Relationship Id="rId3" Type="http://schemas.openxmlformats.org/officeDocument/2006/relationships/image" Target="../media/image161.png"/><Relationship Id="rId2" Type="http://schemas.openxmlformats.org/officeDocument/2006/relationships/image" Target="../media/image160.png"/><Relationship Id="rId1" Type="http://schemas.openxmlformats.org/officeDocument/2006/relationships/slideLayout" Target="../slideLayouts/slideLayout2.xml"/></Relationships>
</file>

<file path=ppt/slides/_rels/slide124.xml.rels><?xml version="1.0" encoding="UTF-8" standalone="yes"?>
<Relationships xmlns="http://schemas.openxmlformats.org/package/2006/relationships"><Relationship Id="rId8" Type="http://schemas.openxmlformats.org/officeDocument/2006/relationships/image" Target="../media/image168.png"/><Relationship Id="rId3" Type="http://schemas.openxmlformats.org/officeDocument/2006/relationships/image" Target="../media/image163.png"/><Relationship Id="rId7" Type="http://schemas.openxmlformats.org/officeDocument/2006/relationships/image" Target="../media/image167.png"/><Relationship Id="rId2" Type="http://schemas.openxmlformats.org/officeDocument/2006/relationships/image" Target="../media/image162.png"/><Relationship Id="rId1" Type="http://schemas.openxmlformats.org/officeDocument/2006/relationships/slideLayout" Target="../slideLayouts/slideLayout2.xml"/><Relationship Id="rId6" Type="http://schemas.openxmlformats.org/officeDocument/2006/relationships/image" Target="../media/image166.png"/><Relationship Id="rId5" Type="http://schemas.openxmlformats.org/officeDocument/2006/relationships/image" Target="../media/image165.png"/><Relationship Id="rId4" Type="http://schemas.openxmlformats.org/officeDocument/2006/relationships/image" Target="../media/image164.png"/></Relationships>
</file>

<file path=ppt/slides/_rels/slide125.xml.rels><?xml version="1.0" encoding="UTF-8" standalone="yes"?>
<Relationships xmlns="http://schemas.openxmlformats.org/package/2006/relationships"><Relationship Id="rId2" Type="http://schemas.openxmlformats.org/officeDocument/2006/relationships/image" Target="../media/image169.png"/><Relationship Id="rId1" Type="http://schemas.openxmlformats.org/officeDocument/2006/relationships/slideLayout" Target="../slideLayouts/slideLayout2.xml"/></Relationships>
</file>

<file path=ppt/slides/_rels/slide126.xml.rels><?xml version="1.0" encoding="UTF-8" standalone="yes"?>
<Relationships xmlns="http://schemas.openxmlformats.org/package/2006/relationships"><Relationship Id="rId3" Type="http://schemas.openxmlformats.org/officeDocument/2006/relationships/image" Target="../media/image171.png"/><Relationship Id="rId2" Type="http://schemas.openxmlformats.org/officeDocument/2006/relationships/image" Target="../media/image170.png"/><Relationship Id="rId1" Type="http://schemas.openxmlformats.org/officeDocument/2006/relationships/slideLayout" Target="../slideLayouts/slideLayout2.xml"/><Relationship Id="rId4" Type="http://schemas.openxmlformats.org/officeDocument/2006/relationships/image" Target="../media/image172.png"/></Relationships>
</file>

<file path=ppt/slides/_rels/slide12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28.xml.rels><?xml version="1.0" encoding="UTF-8" standalone="yes"?>
<Relationships xmlns="http://schemas.openxmlformats.org/package/2006/relationships"><Relationship Id="rId2" Type="http://schemas.openxmlformats.org/officeDocument/2006/relationships/image" Target="../media/image173.png"/><Relationship Id="rId1" Type="http://schemas.openxmlformats.org/officeDocument/2006/relationships/slideLayout" Target="../slideLayouts/slideLayout1.xml"/></Relationships>
</file>

<file path=ppt/slides/_rels/slide129.xml.rels><?xml version="1.0" encoding="UTF-8" standalone="yes"?>
<Relationships xmlns="http://schemas.openxmlformats.org/package/2006/relationships"><Relationship Id="rId2" Type="http://schemas.openxmlformats.org/officeDocument/2006/relationships/image" Target="../media/image174.png"/><Relationship Id="rId1" Type="http://schemas.openxmlformats.org/officeDocument/2006/relationships/slideLayout" Target="../slideLayouts/slideLayout1.xml"/></Relationships>
</file>

<file path=ppt/slides/_rels/slide13.xml.rels><?xml version="1.0" encoding="UTF-8" standalone="yes"?>
<Relationships xmlns="http://schemas.openxmlformats.org/package/2006/relationships"><Relationship Id="rId8" Type="http://schemas.openxmlformats.org/officeDocument/2006/relationships/image" Target="../media/image2910.png"/><Relationship Id="rId3" Type="http://schemas.openxmlformats.org/officeDocument/2006/relationships/image" Target="../media/image43.png"/><Relationship Id="rId7" Type="http://schemas.openxmlformats.org/officeDocument/2006/relationships/image" Target="../media/image47.png"/><Relationship Id="rId2" Type="http://schemas.openxmlformats.org/officeDocument/2006/relationships/image" Target="../media/image42.png"/><Relationship Id="rId1" Type="http://schemas.openxmlformats.org/officeDocument/2006/relationships/slideLayout" Target="../slideLayouts/slideLayout2.xml"/><Relationship Id="rId6" Type="http://schemas.openxmlformats.org/officeDocument/2006/relationships/image" Target="../media/image46.png"/><Relationship Id="rId5" Type="http://schemas.openxmlformats.org/officeDocument/2006/relationships/image" Target="../media/image45.png"/><Relationship Id="rId10" Type="http://schemas.openxmlformats.org/officeDocument/2006/relationships/image" Target="../media/image3110.png"/><Relationship Id="rId4" Type="http://schemas.openxmlformats.org/officeDocument/2006/relationships/image" Target="../media/image44.png"/><Relationship Id="rId9" Type="http://schemas.openxmlformats.org/officeDocument/2006/relationships/image" Target="../media/image308.png"/></Relationships>
</file>

<file path=ppt/slides/_rels/slide130.xml.rels><?xml version="1.0" encoding="UTF-8" standalone="yes"?>
<Relationships xmlns="http://schemas.openxmlformats.org/package/2006/relationships"><Relationship Id="rId2" Type="http://schemas.openxmlformats.org/officeDocument/2006/relationships/image" Target="../media/image175.png"/><Relationship Id="rId1" Type="http://schemas.openxmlformats.org/officeDocument/2006/relationships/slideLayout" Target="../slideLayouts/slideLayout1.xml"/></Relationships>
</file>

<file path=ppt/slides/_rels/slide131.xml.rels><?xml version="1.0" encoding="UTF-8" standalone="yes"?>
<Relationships xmlns="http://schemas.openxmlformats.org/package/2006/relationships"><Relationship Id="rId3" Type="http://schemas.openxmlformats.org/officeDocument/2006/relationships/image" Target="../media/image176.png"/><Relationship Id="rId2" Type="http://schemas.openxmlformats.org/officeDocument/2006/relationships/notesSlide" Target="../notesSlides/notesSlide24.xml"/><Relationship Id="rId1" Type="http://schemas.openxmlformats.org/officeDocument/2006/relationships/slideLayout" Target="../slideLayouts/slideLayout2.xml"/><Relationship Id="rId4" Type="http://schemas.openxmlformats.org/officeDocument/2006/relationships/image" Target="../media/image177.png"/></Relationships>
</file>

<file path=ppt/slides/_rels/slide13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3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3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35.xml.rels><?xml version="1.0" encoding="UTF-8" standalone="yes"?>
<Relationships xmlns="http://schemas.openxmlformats.org/package/2006/relationships"><Relationship Id="rId3" Type="http://schemas.openxmlformats.org/officeDocument/2006/relationships/image" Target="../media/image178.png"/><Relationship Id="rId2" Type="http://schemas.openxmlformats.org/officeDocument/2006/relationships/notesSlide" Target="../notesSlides/notesSlide25.xml"/><Relationship Id="rId1" Type="http://schemas.openxmlformats.org/officeDocument/2006/relationships/slideLayout" Target="../slideLayouts/slideLayout2.xml"/></Relationships>
</file>

<file path=ppt/slides/_rels/slide136.xml.rels><?xml version="1.0" encoding="UTF-8" standalone="yes"?>
<Relationships xmlns="http://schemas.openxmlformats.org/package/2006/relationships"><Relationship Id="rId2" Type="http://schemas.openxmlformats.org/officeDocument/2006/relationships/image" Target="../media/image179.png"/><Relationship Id="rId1" Type="http://schemas.openxmlformats.org/officeDocument/2006/relationships/slideLayout" Target="../slideLayouts/slideLayout2.xml"/></Relationships>
</file>

<file path=ppt/slides/_rels/slide137.xml.rels><?xml version="1.0" encoding="UTF-8" standalone="yes"?>
<Relationships xmlns="http://schemas.openxmlformats.org/package/2006/relationships"><Relationship Id="rId2" Type="http://schemas.openxmlformats.org/officeDocument/2006/relationships/image" Target="../media/image180.png"/><Relationship Id="rId1" Type="http://schemas.openxmlformats.org/officeDocument/2006/relationships/slideLayout" Target="../slideLayouts/slideLayout2.xml"/></Relationships>
</file>

<file path=ppt/slides/_rels/slide138.xml.rels><?xml version="1.0" encoding="UTF-8" standalone="yes"?>
<Relationships xmlns="http://schemas.openxmlformats.org/package/2006/relationships"><Relationship Id="rId2" Type="http://schemas.openxmlformats.org/officeDocument/2006/relationships/image" Target="../media/image181.png"/><Relationship Id="rId1" Type="http://schemas.openxmlformats.org/officeDocument/2006/relationships/slideLayout" Target="../slideLayouts/slideLayout2.xml"/></Relationships>
</file>

<file path=ppt/slides/_rels/slide139.xml.rels><?xml version="1.0" encoding="UTF-8" standalone="yes"?>
<Relationships xmlns="http://schemas.openxmlformats.org/package/2006/relationships"><Relationship Id="rId3" Type="http://schemas.openxmlformats.org/officeDocument/2006/relationships/image" Target="../media/image183.png"/><Relationship Id="rId2" Type="http://schemas.openxmlformats.org/officeDocument/2006/relationships/image" Target="../media/image182.png"/><Relationship Id="rId1" Type="http://schemas.openxmlformats.org/officeDocument/2006/relationships/slideLayout" Target="../slideLayouts/slideLayout2.xml"/></Relationships>
</file>

<file path=ppt/slides/_rels/slide14.xml.rels><?xml version="1.0" encoding="UTF-8" standalone="yes"?>
<Relationships xmlns="http://schemas.openxmlformats.org/package/2006/relationships"><Relationship Id="rId3" Type="http://schemas.openxmlformats.org/officeDocument/2006/relationships/image" Target="../media/image334.png"/><Relationship Id="rId2" Type="http://schemas.openxmlformats.org/officeDocument/2006/relationships/image" Target="../media/image39.png"/><Relationship Id="rId1" Type="http://schemas.openxmlformats.org/officeDocument/2006/relationships/slideLayout" Target="../slideLayouts/slideLayout2.xml"/><Relationship Id="rId5" Type="http://schemas.openxmlformats.org/officeDocument/2006/relationships/image" Target="../media/image38.png"/><Relationship Id="rId4" Type="http://schemas.openxmlformats.org/officeDocument/2006/relationships/image" Target="../media/image37.png"/></Relationships>
</file>

<file path=ppt/slides/_rels/slide140.xml.rels><?xml version="1.0" encoding="UTF-8" standalone="yes"?>
<Relationships xmlns="http://schemas.openxmlformats.org/package/2006/relationships"><Relationship Id="rId2" Type="http://schemas.openxmlformats.org/officeDocument/2006/relationships/image" Target="../media/image184.png"/><Relationship Id="rId1" Type="http://schemas.openxmlformats.org/officeDocument/2006/relationships/slideLayout" Target="../slideLayouts/slideLayout2.xml"/></Relationships>
</file>

<file path=ppt/slides/_rels/slide141.xml.rels><?xml version="1.0" encoding="UTF-8" standalone="yes"?>
<Relationships xmlns="http://schemas.openxmlformats.org/package/2006/relationships"><Relationship Id="rId3" Type="http://schemas.openxmlformats.org/officeDocument/2006/relationships/image" Target="../media/image185.jpg"/><Relationship Id="rId2" Type="http://schemas.openxmlformats.org/officeDocument/2006/relationships/notesSlide" Target="../notesSlides/notesSlide26.xml"/><Relationship Id="rId1" Type="http://schemas.openxmlformats.org/officeDocument/2006/relationships/slideLayout" Target="../slideLayouts/slideLayout1.xml"/></Relationships>
</file>

<file path=ppt/slides/_rels/slide142.xml.rels><?xml version="1.0" encoding="UTF-8" standalone="yes"?>
<Relationships xmlns="http://schemas.openxmlformats.org/package/2006/relationships"><Relationship Id="rId3" Type="http://schemas.openxmlformats.org/officeDocument/2006/relationships/image" Target="../media/image187.png"/><Relationship Id="rId2" Type="http://schemas.openxmlformats.org/officeDocument/2006/relationships/image" Target="../media/image186.png"/><Relationship Id="rId1" Type="http://schemas.openxmlformats.org/officeDocument/2006/relationships/slideLayout" Target="../slideLayouts/slideLayout1.xml"/></Relationships>
</file>

<file path=ppt/slides/_rels/slide143.xml.rels><?xml version="1.0" encoding="UTF-8" standalone="yes"?>
<Relationships xmlns="http://schemas.openxmlformats.org/package/2006/relationships"><Relationship Id="rId3" Type="http://schemas.openxmlformats.org/officeDocument/2006/relationships/image" Target="../media/image189.png"/><Relationship Id="rId2" Type="http://schemas.openxmlformats.org/officeDocument/2006/relationships/image" Target="../media/image188.png"/><Relationship Id="rId1" Type="http://schemas.openxmlformats.org/officeDocument/2006/relationships/slideLayout" Target="../slideLayouts/slideLayout2.xml"/></Relationships>
</file>

<file path=ppt/slides/_rels/slide14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45.xml.rels><?xml version="1.0" encoding="UTF-8" standalone="yes"?>
<Relationships xmlns="http://schemas.openxmlformats.org/package/2006/relationships"><Relationship Id="rId3" Type="http://schemas.openxmlformats.org/officeDocument/2006/relationships/image" Target="../media/image190.png"/><Relationship Id="rId2" Type="http://schemas.openxmlformats.org/officeDocument/2006/relationships/notesSlide" Target="../notesSlides/notesSlide27.xml"/><Relationship Id="rId1" Type="http://schemas.openxmlformats.org/officeDocument/2006/relationships/slideLayout" Target="../slideLayouts/slideLayout2.xml"/><Relationship Id="rId5" Type="http://schemas.openxmlformats.org/officeDocument/2006/relationships/image" Target="../media/image192.png"/><Relationship Id="rId4" Type="http://schemas.openxmlformats.org/officeDocument/2006/relationships/image" Target="../media/image191.png"/></Relationships>
</file>

<file path=ppt/slides/_rels/slide146.xml.rels><?xml version="1.0" encoding="UTF-8" standalone="yes"?>
<Relationships xmlns="http://schemas.openxmlformats.org/package/2006/relationships"><Relationship Id="rId2" Type="http://schemas.openxmlformats.org/officeDocument/2006/relationships/image" Target="../media/image193.png"/><Relationship Id="rId1" Type="http://schemas.openxmlformats.org/officeDocument/2006/relationships/slideLayout" Target="../slideLayouts/slideLayout2.xml"/></Relationships>
</file>

<file path=ppt/slides/_rels/slide147.xml.rels><?xml version="1.0" encoding="UTF-8" standalone="yes"?>
<Relationships xmlns="http://schemas.openxmlformats.org/package/2006/relationships"><Relationship Id="rId2" Type="http://schemas.openxmlformats.org/officeDocument/2006/relationships/image" Target="../media/image194.png"/><Relationship Id="rId1" Type="http://schemas.openxmlformats.org/officeDocument/2006/relationships/slideLayout" Target="../slideLayouts/slideLayout2.xml"/></Relationships>
</file>

<file path=ppt/slides/_rels/slide148.xml.rels><?xml version="1.0" encoding="UTF-8" standalone="yes"?>
<Relationships xmlns="http://schemas.openxmlformats.org/package/2006/relationships"><Relationship Id="rId3" Type="http://schemas.openxmlformats.org/officeDocument/2006/relationships/image" Target="../media/image196.png"/><Relationship Id="rId2" Type="http://schemas.openxmlformats.org/officeDocument/2006/relationships/image" Target="../media/image195.png"/><Relationship Id="rId1" Type="http://schemas.openxmlformats.org/officeDocument/2006/relationships/slideLayout" Target="../slideLayouts/slideLayout2.xml"/></Relationships>
</file>

<file path=ppt/slides/_rels/slide149.xml.rels><?xml version="1.0" encoding="UTF-8" standalone="yes"?>
<Relationships xmlns="http://schemas.openxmlformats.org/package/2006/relationships"><Relationship Id="rId3" Type="http://schemas.openxmlformats.org/officeDocument/2006/relationships/image" Target="../media/image197.png"/><Relationship Id="rId2" Type="http://schemas.openxmlformats.org/officeDocument/2006/relationships/notesSlide" Target="../notesSlides/notesSlide28.xml"/><Relationship Id="rId1" Type="http://schemas.openxmlformats.org/officeDocument/2006/relationships/slideLayout" Target="../slideLayouts/slideLayout2.xml"/><Relationship Id="rId4" Type="http://schemas.openxmlformats.org/officeDocument/2006/relationships/image" Target="../media/image198.png"/></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5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51.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2.xml"/></Relationships>
</file>

<file path=ppt/slides/_rels/slide152.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2.xml"/></Relationships>
</file>

<file path=ppt/slides/_rels/slide15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5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5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5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5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5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5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6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61.xml.rels><?xml version="1.0" encoding="UTF-8" standalone="yes"?>
<Relationships xmlns="http://schemas.openxmlformats.org/package/2006/relationships"><Relationship Id="rId2" Type="http://schemas.openxmlformats.org/officeDocument/2006/relationships/image" Target="../media/image199.png"/><Relationship Id="rId1" Type="http://schemas.openxmlformats.org/officeDocument/2006/relationships/slideLayout" Target="../slideLayouts/slideLayout2.xml"/></Relationships>
</file>

<file path=ppt/slides/_rels/slide162.xml.rels><?xml version="1.0" encoding="UTF-8" standalone="yes"?>
<Relationships xmlns="http://schemas.openxmlformats.org/package/2006/relationships"><Relationship Id="rId3" Type="http://schemas.openxmlformats.org/officeDocument/2006/relationships/image" Target="../media/image4690.png"/><Relationship Id="rId2" Type="http://schemas.openxmlformats.org/officeDocument/2006/relationships/notesSlide" Target="../notesSlides/notesSlide31.xml"/><Relationship Id="rId1" Type="http://schemas.openxmlformats.org/officeDocument/2006/relationships/slideLayout" Target="../slideLayouts/slideLayout2.xml"/><Relationship Id="rId6" Type="http://schemas.openxmlformats.org/officeDocument/2006/relationships/image" Target="../media/image202.png"/><Relationship Id="rId5" Type="http://schemas.openxmlformats.org/officeDocument/2006/relationships/image" Target="../media/image201.png"/><Relationship Id="rId4" Type="http://schemas.openxmlformats.org/officeDocument/2006/relationships/image" Target="../media/image200.png"/></Relationships>
</file>

<file path=ppt/slides/_rels/slide163.xml.rels><?xml version="1.0" encoding="UTF-8" standalone="yes"?>
<Relationships xmlns="http://schemas.openxmlformats.org/package/2006/relationships"><Relationship Id="rId3" Type="http://schemas.openxmlformats.org/officeDocument/2006/relationships/image" Target="../media/image203.png"/><Relationship Id="rId2" Type="http://schemas.openxmlformats.org/officeDocument/2006/relationships/notesSlide" Target="../notesSlides/notesSlide32.xml"/><Relationship Id="rId1" Type="http://schemas.openxmlformats.org/officeDocument/2006/relationships/slideLayout" Target="../slideLayouts/slideLayout2.xml"/></Relationships>
</file>

<file path=ppt/slides/_rels/slide16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65.xml.rels><?xml version="1.0" encoding="UTF-8" standalone="yes"?>
<Relationships xmlns="http://schemas.openxmlformats.org/package/2006/relationships"><Relationship Id="rId3" Type="http://schemas.openxmlformats.org/officeDocument/2006/relationships/image" Target="../media/image204.png"/><Relationship Id="rId2" Type="http://schemas.openxmlformats.org/officeDocument/2006/relationships/notesSlide" Target="../notesSlides/notesSlide33.xml"/><Relationship Id="rId1" Type="http://schemas.openxmlformats.org/officeDocument/2006/relationships/slideLayout" Target="../slideLayouts/slideLayout2.xml"/><Relationship Id="rId4" Type="http://schemas.openxmlformats.org/officeDocument/2006/relationships/image" Target="../media/image205.png"/></Relationships>
</file>

<file path=ppt/slides/_rels/slide166.xml.rels><?xml version="1.0" encoding="UTF-8" standalone="yes"?>
<Relationships xmlns="http://schemas.openxmlformats.org/package/2006/relationships"><Relationship Id="rId2" Type="http://schemas.openxmlformats.org/officeDocument/2006/relationships/image" Target="../media/image206.png"/><Relationship Id="rId1" Type="http://schemas.openxmlformats.org/officeDocument/2006/relationships/slideLayout" Target="../slideLayouts/slideLayout1.xml"/></Relationships>
</file>

<file path=ppt/slides/_rels/slide16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6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6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7.xml.rels><?xml version="1.0" encoding="UTF-8" standalone="yes"?>
<Relationships xmlns="http://schemas.openxmlformats.org/package/2006/relationships"><Relationship Id="rId3" Type="http://schemas.openxmlformats.org/officeDocument/2006/relationships/image" Target="../media/image41.png"/><Relationship Id="rId2" Type="http://schemas.openxmlformats.org/officeDocument/2006/relationships/image" Target="../media/image40.png"/><Relationship Id="rId1" Type="http://schemas.openxmlformats.org/officeDocument/2006/relationships/slideLayout" Target="../slideLayouts/slideLayout2.xml"/><Relationship Id="rId4" Type="http://schemas.openxmlformats.org/officeDocument/2006/relationships/image" Target="../media/image48.png"/></Relationships>
</file>

<file path=ppt/slides/_rels/slide17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7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7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7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7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7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7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7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7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79.xml.rels><?xml version="1.0" encoding="UTF-8" standalone="yes"?>
<Relationships xmlns="http://schemas.openxmlformats.org/package/2006/relationships"><Relationship Id="rId3" Type="http://schemas.openxmlformats.org/officeDocument/2006/relationships/chart" Target="../charts/chart3.xml"/><Relationship Id="rId2" Type="http://schemas.openxmlformats.org/officeDocument/2006/relationships/chart" Target="../charts/chart2.xml"/><Relationship Id="rId1" Type="http://schemas.openxmlformats.org/officeDocument/2006/relationships/slideLayout" Target="../slideLayouts/slideLayout2.xml"/></Relationships>
</file>

<file path=ppt/slides/_rels/slide18.xml.rels><?xml version="1.0" encoding="UTF-8" standalone="yes"?>
<Relationships xmlns="http://schemas.openxmlformats.org/package/2006/relationships"><Relationship Id="rId2" Type="http://schemas.openxmlformats.org/officeDocument/2006/relationships/image" Target="../media/image49.png"/><Relationship Id="rId1" Type="http://schemas.openxmlformats.org/officeDocument/2006/relationships/slideLayout" Target="../slideLayouts/slideLayout2.xml"/></Relationships>
</file>

<file path=ppt/slides/_rels/slide180.xml.rels><?xml version="1.0" encoding="UTF-8" standalone="yes"?>
<Relationships xmlns="http://schemas.openxmlformats.org/package/2006/relationships"><Relationship Id="rId3" Type="http://schemas.openxmlformats.org/officeDocument/2006/relationships/chart" Target="../charts/chart5.xml"/><Relationship Id="rId2" Type="http://schemas.openxmlformats.org/officeDocument/2006/relationships/chart" Target="../charts/chart4.xml"/><Relationship Id="rId1" Type="http://schemas.openxmlformats.org/officeDocument/2006/relationships/slideLayout" Target="../slideLayouts/slideLayout1.xml"/></Relationships>
</file>

<file path=ppt/slides/_rels/slide18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82.xml.rels><?xml version="1.0" encoding="UTF-8" standalone="yes"?>
<Relationships xmlns="http://schemas.openxmlformats.org/package/2006/relationships"><Relationship Id="rId2" Type="http://schemas.openxmlformats.org/officeDocument/2006/relationships/chart" Target="../charts/chart6.xml"/><Relationship Id="rId1" Type="http://schemas.openxmlformats.org/officeDocument/2006/relationships/slideLayout" Target="../slideLayouts/slideLayout1.xml"/></Relationships>
</file>

<file path=ppt/slides/_rels/slide183.xml.rels><?xml version="1.0" encoding="UTF-8" standalone="yes"?>
<Relationships xmlns="http://schemas.openxmlformats.org/package/2006/relationships"><Relationship Id="rId2" Type="http://schemas.openxmlformats.org/officeDocument/2006/relationships/image" Target="../media/image207.png"/><Relationship Id="rId1" Type="http://schemas.openxmlformats.org/officeDocument/2006/relationships/slideLayout" Target="../slideLayouts/slideLayout1.xml"/></Relationships>
</file>

<file path=ppt/slides/_rels/slide18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85.xml.rels><?xml version="1.0" encoding="UTF-8" standalone="yes"?>
<Relationships xmlns="http://schemas.openxmlformats.org/package/2006/relationships"><Relationship Id="rId3" Type="http://schemas.openxmlformats.org/officeDocument/2006/relationships/image" Target="../media/image209.png"/><Relationship Id="rId2" Type="http://schemas.openxmlformats.org/officeDocument/2006/relationships/image" Target="../media/image208.png"/><Relationship Id="rId1" Type="http://schemas.openxmlformats.org/officeDocument/2006/relationships/slideLayout" Target="../slideLayouts/slideLayout1.xml"/></Relationships>
</file>

<file path=ppt/slides/_rels/slide18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8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88.xml.rels><?xml version="1.0" encoding="UTF-8" standalone="yes"?>
<Relationships xmlns="http://schemas.openxmlformats.org/package/2006/relationships"><Relationship Id="rId3" Type="http://schemas.openxmlformats.org/officeDocument/2006/relationships/image" Target="../media/image210.png"/><Relationship Id="rId2" Type="http://schemas.openxmlformats.org/officeDocument/2006/relationships/notesSlide" Target="../notesSlides/notesSlide34.xml"/><Relationship Id="rId1" Type="http://schemas.openxmlformats.org/officeDocument/2006/relationships/slideLayout" Target="../slideLayouts/slideLayout2.xml"/><Relationship Id="rId4" Type="http://schemas.openxmlformats.org/officeDocument/2006/relationships/image" Target="../media/image211.png"/></Relationships>
</file>

<file path=ppt/slides/_rels/slide189.xml.rels><?xml version="1.0" encoding="UTF-8" standalone="yes"?>
<Relationships xmlns="http://schemas.openxmlformats.org/package/2006/relationships"><Relationship Id="rId3" Type="http://schemas.openxmlformats.org/officeDocument/2006/relationships/chart" Target="../charts/chart8.xml"/><Relationship Id="rId2" Type="http://schemas.openxmlformats.org/officeDocument/2006/relationships/chart" Target="../charts/chart7.xml"/><Relationship Id="rId1" Type="http://schemas.openxmlformats.org/officeDocument/2006/relationships/slideLayout" Target="../slideLayouts/slideLayout2.xml"/></Relationships>
</file>

<file path=ppt/slides/_rels/slide19.xml.rels><?xml version="1.0" encoding="UTF-8" standalone="yes"?>
<Relationships xmlns="http://schemas.openxmlformats.org/package/2006/relationships"><Relationship Id="rId2" Type="http://schemas.openxmlformats.org/officeDocument/2006/relationships/image" Target="../media/image50.png"/><Relationship Id="rId1" Type="http://schemas.openxmlformats.org/officeDocument/2006/relationships/slideLayout" Target="../slideLayouts/slideLayout2.xml"/></Relationships>
</file>

<file path=ppt/slides/_rels/slide19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91.xml.rels><?xml version="1.0" encoding="UTF-8" standalone="yes"?>
<Relationships xmlns="http://schemas.openxmlformats.org/package/2006/relationships"><Relationship Id="rId3" Type="http://schemas.openxmlformats.org/officeDocument/2006/relationships/chart" Target="../charts/chart10.xml"/><Relationship Id="rId2" Type="http://schemas.openxmlformats.org/officeDocument/2006/relationships/chart" Target="../charts/chart9.xml"/><Relationship Id="rId1" Type="http://schemas.openxmlformats.org/officeDocument/2006/relationships/slideLayout" Target="../slideLayouts/slideLayout2.xml"/></Relationships>
</file>

<file path=ppt/slides/_rels/slide192.xml.rels><?xml version="1.0" encoding="UTF-8" standalone="yes"?>
<Relationships xmlns="http://schemas.openxmlformats.org/package/2006/relationships"><Relationship Id="rId3" Type="http://schemas.openxmlformats.org/officeDocument/2006/relationships/chart" Target="../charts/chart12.xml"/><Relationship Id="rId2" Type="http://schemas.openxmlformats.org/officeDocument/2006/relationships/chart" Target="../charts/chart11.xml"/><Relationship Id="rId1" Type="http://schemas.openxmlformats.org/officeDocument/2006/relationships/slideLayout" Target="../slideLayouts/slideLayout2.xml"/></Relationships>
</file>

<file path=ppt/slides/_rels/slide193.xml.rels><?xml version="1.0" encoding="UTF-8" standalone="yes"?>
<Relationships xmlns="http://schemas.openxmlformats.org/package/2006/relationships"><Relationship Id="rId3" Type="http://schemas.openxmlformats.org/officeDocument/2006/relationships/chart" Target="../charts/chart14.xml"/><Relationship Id="rId2" Type="http://schemas.openxmlformats.org/officeDocument/2006/relationships/chart" Target="../charts/chart13.xml"/><Relationship Id="rId1" Type="http://schemas.openxmlformats.org/officeDocument/2006/relationships/slideLayout" Target="../slideLayouts/slideLayout2.xml"/></Relationships>
</file>

<file path=ppt/slides/_rels/slide194.xml.rels><?xml version="1.0" encoding="UTF-8" standalone="yes"?>
<Relationships xmlns="http://schemas.openxmlformats.org/package/2006/relationships"><Relationship Id="rId3" Type="http://schemas.openxmlformats.org/officeDocument/2006/relationships/chart" Target="../charts/chart16.xml"/><Relationship Id="rId2" Type="http://schemas.openxmlformats.org/officeDocument/2006/relationships/chart" Target="../charts/chart15.xml"/><Relationship Id="rId1" Type="http://schemas.openxmlformats.org/officeDocument/2006/relationships/slideLayout" Target="../slideLayouts/slideLayout2.xml"/></Relationships>
</file>

<file path=ppt/slides/_rels/slide195.xml.rels><?xml version="1.0" encoding="UTF-8" standalone="yes"?>
<Relationships xmlns="http://schemas.openxmlformats.org/package/2006/relationships"><Relationship Id="rId3" Type="http://schemas.openxmlformats.org/officeDocument/2006/relationships/chart" Target="../charts/chart18.xml"/><Relationship Id="rId2" Type="http://schemas.openxmlformats.org/officeDocument/2006/relationships/chart" Target="../charts/chart17.xml"/><Relationship Id="rId1" Type="http://schemas.openxmlformats.org/officeDocument/2006/relationships/slideLayout" Target="../slideLayouts/slideLayout2.xml"/></Relationships>
</file>

<file path=ppt/slides/_rels/slide196.xml.rels><?xml version="1.0" encoding="UTF-8" standalone="yes"?>
<Relationships xmlns="http://schemas.openxmlformats.org/package/2006/relationships"><Relationship Id="rId3" Type="http://schemas.openxmlformats.org/officeDocument/2006/relationships/chart" Target="../charts/chart20.xml"/><Relationship Id="rId2" Type="http://schemas.openxmlformats.org/officeDocument/2006/relationships/chart" Target="../charts/chart19.xml"/><Relationship Id="rId1" Type="http://schemas.openxmlformats.org/officeDocument/2006/relationships/slideLayout" Target="../slideLayouts/slideLayout2.xml"/></Relationships>
</file>

<file path=ppt/slides/_rels/slide197.xml.rels><?xml version="1.0" encoding="UTF-8" standalone="yes"?>
<Relationships xmlns="http://schemas.openxmlformats.org/package/2006/relationships"><Relationship Id="rId3" Type="http://schemas.openxmlformats.org/officeDocument/2006/relationships/chart" Target="../charts/chart22.xml"/><Relationship Id="rId2" Type="http://schemas.openxmlformats.org/officeDocument/2006/relationships/chart" Target="../charts/chart21.xml"/><Relationship Id="rId1" Type="http://schemas.openxmlformats.org/officeDocument/2006/relationships/slideLayout" Target="../slideLayouts/slideLayout2.xml"/></Relationships>
</file>

<file path=ppt/slides/_rels/slide198.xml.rels><?xml version="1.0" encoding="UTF-8" standalone="yes"?>
<Relationships xmlns="http://schemas.openxmlformats.org/package/2006/relationships"><Relationship Id="rId2" Type="http://schemas.openxmlformats.org/officeDocument/2006/relationships/chart" Target="../charts/chart23.xml"/><Relationship Id="rId1" Type="http://schemas.openxmlformats.org/officeDocument/2006/relationships/slideLayout" Target="../slideLayouts/slideLayout2.xml"/></Relationships>
</file>

<file path=ppt/slides/_rels/slide199.xml.rels><?xml version="1.0" encoding="UTF-8" standalone="yes"?>
<Relationships xmlns="http://schemas.openxmlformats.org/package/2006/relationships"><Relationship Id="rId3" Type="http://schemas.openxmlformats.org/officeDocument/2006/relationships/image" Target="../media/image212.png"/><Relationship Id="rId2" Type="http://schemas.openxmlformats.org/officeDocument/2006/relationships/notesSlide" Target="../notesSlides/notesSlide35.xml"/><Relationship Id="rId1" Type="http://schemas.openxmlformats.org/officeDocument/2006/relationships/slideLayout" Target="../slideLayouts/slideLayout1.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0.xml.rels><?xml version="1.0" encoding="UTF-8" standalone="yes"?>
<Relationships xmlns="http://schemas.openxmlformats.org/package/2006/relationships"><Relationship Id="rId3" Type="http://schemas.openxmlformats.org/officeDocument/2006/relationships/image" Target="../media/image52.png"/><Relationship Id="rId2" Type="http://schemas.openxmlformats.org/officeDocument/2006/relationships/image" Target="../media/image51.png"/><Relationship Id="rId1" Type="http://schemas.openxmlformats.org/officeDocument/2006/relationships/slideLayout" Target="../slideLayouts/slideLayout2.xml"/></Relationships>
</file>

<file path=ppt/slides/_rels/slide200.xml.rels><?xml version="1.0" encoding="UTF-8" standalone="yes"?>
<Relationships xmlns="http://schemas.openxmlformats.org/package/2006/relationships"><Relationship Id="rId2" Type="http://schemas.openxmlformats.org/officeDocument/2006/relationships/image" Target="../media/image213.png"/><Relationship Id="rId1" Type="http://schemas.openxmlformats.org/officeDocument/2006/relationships/slideLayout" Target="../slideLayouts/slideLayout2.xml"/></Relationships>
</file>

<file path=ppt/slides/_rels/slide201.xml.rels><?xml version="1.0" encoding="UTF-8" standalone="yes"?>
<Relationships xmlns="http://schemas.openxmlformats.org/package/2006/relationships"><Relationship Id="rId3" Type="http://schemas.openxmlformats.org/officeDocument/2006/relationships/image" Target="../media/image215.png"/><Relationship Id="rId2" Type="http://schemas.openxmlformats.org/officeDocument/2006/relationships/image" Target="../media/image214.png"/><Relationship Id="rId1" Type="http://schemas.openxmlformats.org/officeDocument/2006/relationships/slideLayout" Target="../slideLayouts/slideLayout2.xml"/><Relationship Id="rId5" Type="http://schemas.openxmlformats.org/officeDocument/2006/relationships/image" Target="../media/image217.png"/><Relationship Id="rId4" Type="http://schemas.openxmlformats.org/officeDocument/2006/relationships/image" Target="../media/image216.png"/></Relationships>
</file>

<file path=ppt/slides/_rels/slide202.xml.rels><?xml version="1.0" encoding="UTF-8" standalone="yes"?>
<Relationships xmlns="http://schemas.openxmlformats.org/package/2006/relationships"><Relationship Id="rId3" Type="http://schemas.openxmlformats.org/officeDocument/2006/relationships/image" Target="../media/image219.png"/><Relationship Id="rId2" Type="http://schemas.openxmlformats.org/officeDocument/2006/relationships/image" Target="../media/image218.png"/><Relationship Id="rId1" Type="http://schemas.openxmlformats.org/officeDocument/2006/relationships/slideLayout" Target="../slideLayouts/slideLayout2.xml"/><Relationship Id="rId5" Type="http://schemas.openxmlformats.org/officeDocument/2006/relationships/image" Target="../media/image221.png"/><Relationship Id="rId4" Type="http://schemas.openxmlformats.org/officeDocument/2006/relationships/image" Target="../media/image220.png"/></Relationships>
</file>

<file path=ppt/slides/_rels/slide203.xml.rels><?xml version="1.0" encoding="UTF-8" standalone="yes"?>
<Relationships xmlns="http://schemas.openxmlformats.org/package/2006/relationships"><Relationship Id="rId3" Type="http://schemas.openxmlformats.org/officeDocument/2006/relationships/image" Target="../media/image223.png"/><Relationship Id="rId2" Type="http://schemas.openxmlformats.org/officeDocument/2006/relationships/image" Target="../media/image222.png"/><Relationship Id="rId1" Type="http://schemas.openxmlformats.org/officeDocument/2006/relationships/slideLayout" Target="../slideLayouts/slideLayout2.xml"/><Relationship Id="rId5" Type="http://schemas.openxmlformats.org/officeDocument/2006/relationships/image" Target="../media/image225.png"/><Relationship Id="rId4" Type="http://schemas.openxmlformats.org/officeDocument/2006/relationships/image" Target="../media/image224.png"/></Relationships>
</file>

<file path=ppt/slides/_rels/slide204.xml.rels><?xml version="1.0" encoding="UTF-8" standalone="yes"?>
<Relationships xmlns="http://schemas.openxmlformats.org/package/2006/relationships"><Relationship Id="rId3" Type="http://schemas.openxmlformats.org/officeDocument/2006/relationships/image" Target="../media/image227.png"/><Relationship Id="rId2" Type="http://schemas.openxmlformats.org/officeDocument/2006/relationships/image" Target="../media/image226.png"/><Relationship Id="rId1" Type="http://schemas.openxmlformats.org/officeDocument/2006/relationships/slideLayout" Target="../slideLayouts/slideLayout2.xml"/><Relationship Id="rId5" Type="http://schemas.openxmlformats.org/officeDocument/2006/relationships/image" Target="../media/image229.png"/><Relationship Id="rId4" Type="http://schemas.openxmlformats.org/officeDocument/2006/relationships/image" Target="../media/image228.png"/></Relationships>
</file>

<file path=ppt/slides/_rels/slide205.xml.rels><?xml version="1.0" encoding="UTF-8" standalone="yes"?>
<Relationships xmlns="http://schemas.openxmlformats.org/package/2006/relationships"><Relationship Id="rId3" Type="http://schemas.openxmlformats.org/officeDocument/2006/relationships/image" Target="../media/image231.gif"/><Relationship Id="rId2" Type="http://schemas.openxmlformats.org/officeDocument/2006/relationships/image" Target="../media/image230.gif"/><Relationship Id="rId1" Type="http://schemas.openxmlformats.org/officeDocument/2006/relationships/slideLayout" Target="../slideLayouts/slideLayout2.xml"/></Relationships>
</file>

<file path=ppt/slides/_rels/slide206.xml.rels><?xml version="1.0" encoding="UTF-8" standalone="yes"?>
<Relationships xmlns="http://schemas.openxmlformats.org/package/2006/relationships"><Relationship Id="rId3" Type="http://schemas.openxmlformats.org/officeDocument/2006/relationships/image" Target="../media/image233.png"/><Relationship Id="rId2" Type="http://schemas.openxmlformats.org/officeDocument/2006/relationships/image" Target="../media/image232.png"/><Relationship Id="rId1" Type="http://schemas.openxmlformats.org/officeDocument/2006/relationships/slideLayout" Target="../slideLayouts/slideLayout2.xml"/></Relationships>
</file>

<file path=ppt/slides/_rels/slide207.xml.rels><?xml version="1.0" encoding="UTF-8" standalone="yes"?>
<Relationships xmlns="http://schemas.openxmlformats.org/package/2006/relationships"><Relationship Id="rId3" Type="http://schemas.openxmlformats.org/officeDocument/2006/relationships/image" Target="../media/image235.png"/><Relationship Id="rId2" Type="http://schemas.openxmlformats.org/officeDocument/2006/relationships/image" Target="../media/image234.png"/><Relationship Id="rId1" Type="http://schemas.openxmlformats.org/officeDocument/2006/relationships/slideLayout" Target="../slideLayouts/slideLayout2.xml"/></Relationships>
</file>

<file path=ppt/slides/_rels/slide208.xml.rels><?xml version="1.0" encoding="UTF-8" standalone="yes"?>
<Relationships xmlns="http://schemas.openxmlformats.org/package/2006/relationships"><Relationship Id="rId3" Type="http://schemas.openxmlformats.org/officeDocument/2006/relationships/image" Target="../media/image237.png"/><Relationship Id="rId2" Type="http://schemas.openxmlformats.org/officeDocument/2006/relationships/image" Target="../media/image236.png"/><Relationship Id="rId1" Type="http://schemas.openxmlformats.org/officeDocument/2006/relationships/slideLayout" Target="../slideLayouts/slideLayout2.xml"/></Relationships>
</file>

<file path=ppt/slides/_rels/slide209.xml.rels><?xml version="1.0" encoding="UTF-8" standalone="yes"?>
<Relationships xmlns="http://schemas.openxmlformats.org/package/2006/relationships"><Relationship Id="rId3" Type="http://schemas.openxmlformats.org/officeDocument/2006/relationships/image" Target="../media/image239.png"/><Relationship Id="rId2" Type="http://schemas.openxmlformats.org/officeDocument/2006/relationships/image" Target="../media/image238.png"/><Relationship Id="rId1" Type="http://schemas.openxmlformats.org/officeDocument/2006/relationships/slideLayout" Target="../slideLayouts/slideLayout2.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10.xml.rels><?xml version="1.0" encoding="UTF-8" standalone="yes"?>
<Relationships xmlns="http://schemas.openxmlformats.org/package/2006/relationships"><Relationship Id="rId3" Type="http://schemas.openxmlformats.org/officeDocument/2006/relationships/image" Target="../media/image241.png"/><Relationship Id="rId2" Type="http://schemas.openxmlformats.org/officeDocument/2006/relationships/image" Target="../media/image240.png"/><Relationship Id="rId1" Type="http://schemas.openxmlformats.org/officeDocument/2006/relationships/slideLayout" Target="../slideLayouts/slideLayout2.xml"/></Relationships>
</file>

<file path=ppt/slides/_rels/slide211.xml.rels><?xml version="1.0" encoding="UTF-8" standalone="yes"?>
<Relationships xmlns="http://schemas.openxmlformats.org/package/2006/relationships"><Relationship Id="rId3" Type="http://schemas.openxmlformats.org/officeDocument/2006/relationships/image" Target="../media/image243.png"/><Relationship Id="rId2" Type="http://schemas.openxmlformats.org/officeDocument/2006/relationships/image" Target="../media/image242.png"/><Relationship Id="rId1" Type="http://schemas.openxmlformats.org/officeDocument/2006/relationships/slideLayout" Target="../slideLayouts/slideLayout2.xml"/></Relationships>
</file>

<file path=ppt/slides/_rels/slide212.xml.rels><?xml version="1.0" encoding="UTF-8" standalone="yes"?>
<Relationships xmlns="http://schemas.openxmlformats.org/package/2006/relationships"><Relationship Id="rId3" Type="http://schemas.openxmlformats.org/officeDocument/2006/relationships/image" Target="../media/image245.png"/><Relationship Id="rId2" Type="http://schemas.openxmlformats.org/officeDocument/2006/relationships/image" Target="../media/image244.png"/><Relationship Id="rId1" Type="http://schemas.openxmlformats.org/officeDocument/2006/relationships/slideLayout" Target="../slideLayouts/slideLayout2.xml"/></Relationships>
</file>

<file path=ppt/slides/_rels/slide213.xml.rels><?xml version="1.0" encoding="UTF-8" standalone="yes"?>
<Relationships xmlns="http://schemas.openxmlformats.org/package/2006/relationships"><Relationship Id="rId3" Type="http://schemas.openxmlformats.org/officeDocument/2006/relationships/image" Target="../media/image247.png"/><Relationship Id="rId2" Type="http://schemas.openxmlformats.org/officeDocument/2006/relationships/image" Target="../media/image246.png"/><Relationship Id="rId1" Type="http://schemas.openxmlformats.org/officeDocument/2006/relationships/slideLayout" Target="../slideLayouts/slideLayout2.xml"/><Relationship Id="rId5" Type="http://schemas.openxmlformats.org/officeDocument/2006/relationships/image" Target="../media/image249.png"/><Relationship Id="rId4" Type="http://schemas.openxmlformats.org/officeDocument/2006/relationships/image" Target="../media/image248.png"/></Relationships>
</file>

<file path=ppt/slides/_rels/slide214.xml.rels><?xml version="1.0" encoding="UTF-8" standalone="yes"?>
<Relationships xmlns="http://schemas.openxmlformats.org/package/2006/relationships"><Relationship Id="rId3" Type="http://schemas.openxmlformats.org/officeDocument/2006/relationships/image" Target="../media/image251.png"/><Relationship Id="rId2" Type="http://schemas.openxmlformats.org/officeDocument/2006/relationships/image" Target="../media/image250.png"/><Relationship Id="rId1" Type="http://schemas.openxmlformats.org/officeDocument/2006/relationships/slideLayout" Target="../slideLayouts/slideLayout2.xml"/><Relationship Id="rId5" Type="http://schemas.openxmlformats.org/officeDocument/2006/relationships/image" Target="../media/image253.png"/><Relationship Id="rId4" Type="http://schemas.openxmlformats.org/officeDocument/2006/relationships/image" Target="../media/image252.png"/></Relationships>
</file>

<file path=ppt/slides/_rels/slide21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16.xml.rels><?xml version="1.0" encoding="UTF-8" standalone="yes"?>
<Relationships xmlns="http://schemas.openxmlformats.org/package/2006/relationships"><Relationship Id="rId3" Type="http://schemas.openxmlformats.org/officeDocument/2006/relationships/image" Target="../media/image254.png"/><Relationship Id="rId2" Type="http://schemas.openxmlformats.org/officeDocument/2006/relationships/notesSlide" Target="../notesSlides/notesSlide36.xml"/><Relationship Id="rId1" Type="http://schemas.openxmlformats.org/officeDocument/2006/relationships/slideLayout" Target="../slideLayouts/slideLayout2.xml"/></Relationships>
</file>

<file path=ppt/slides/_rels/slide217.xml.rels><?xml version="1.0" encoding="UTF-8" standalone="yes"?>
<Relationships xmlns="http://schemas.openxmlformats.org/package/2006/relationships"><Relationship Id="rId3" Type="http://schemas.openxmlformats.org/officeDocument/2006/relationships/image" Target="../media/image255.png"/><Relationship Id="rId2" Type="http://schemas.openxmlformats.org/officeDocument/2006/relationships/notesSlide" Target="../notesSlides/notesSlide37.xml"/><Relationship Id="rId1" Type="http://schemas.openxmlformats.org/officeDocument/2006/relationships/slideLayout" Target="../slideLayouts/slideLayout4.xml"/><Relationship Id="rId5" Type="http://schemas.openxmlformats.org/officeDocument/2006/relationships/image" Target="../media/image256.png"/><Relationship Id="rId4" Type="http://schemas.microsoft.com/office/2007/relationships/hdphoto" Target="../media/hdphoto1.wdp"/></Relationships>
</file>

<file path=ppt/slides/_rels/slide218.xml.rels><?xml version="1.0" encoding="UTF-8" standalone="yes"?>
<Relationships xmlns="http://schemas.openxmlformats.org/package/2006/relationships"><Relationship Id="rId8" Type="http://schemas.openxmlformats.org/officeDocument/2006/relationships/image" Target="../media/image262.png"/><Relationship Id="rId3" Type="http://schemas.openxmlformats.org/officeDocument/2006/relationships/image" Target="../media/image257.png"/><Relationship Id="rId7" Type="http://schemas.openxmlformats.org/officeDocument/2006/relationships/image" Target="../media/image261.png"/><Relationship Id="rId12" Type="http://schemas.openxmlformats.org/officeDocument/2006/relationships/image" Target="../media/image266.png"/><Relationship Id="rId2" Type="http://schemas.openxmlformats.org/officeDocument/2006/relationships/notesSlide" Target="../notesSlides/notesSlide38.xml"/><Relationship Id="rId1" Type="http://schemas.openxmlformats.org/officeDocument/2006/relationships/slideLayout" Target="../slideLayouts/slideLayout4.xml"/><Relationship Id="rId6" Type="http://schemas.openxmlformats.org/officeDocument/2006/relationships/image" Target="../media/image260.jpeg"/><Relationship Id="rId11" Type="http://schemas.openxmlformats.org/officeDocument/2006/relationships/image" Target="../media/image265.png"/><Relationship Id="rId5" Type="http://schemas.openxmlformats.org/officeDocument/2006/relationships/image" Target="../media/image259.png"/><Relationship Id="rId10" Type="http://schemas.openxmlformats.org/officeDocument/2006/relationships/image" Target="../media/image264.jpeg"/><Relationship Id="rId4" Type="http://schemas.openxmlformats.org/officeDocument/2006/relationships/image" Target="../media/image258.png"/><Relationship Id="rId9" Type="http://schemas.openxmlformats.org/officeDocument/2006/relationships/image" Target="../media/image263.jpeg"/></Relationships>
</file>

<file path=ppt/slides/_rels/slide219.xml.rels><?xml version="1.0" encoding="UTF-8" standalone="yes"?>
<Relationships xmlns="http://schemas.openxmlformats.org/package/2006/relationships"><Relationship Id="rId2" Type="http://schemas.openxmlformats.org/officeDocument/2006/relationships/hyperlink" Target="https://publicapps.nscl.msu.edu/completedExperiments/experiments/view/1157" TargetMode="External"/><Relationship Id="rId1" Type="http://schemas.openxmlformats.org/officeDocument/2006/relationships/slideLayout" Target="../slideLayouts/slideLayout2.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2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21.xml.rels><?xml version="1.0" encoding="UTF-8" standalone="yes"?>
<Relationships xmlns="http://schemas.openxmlformats.org/package/2006/relationships"><Relationship Id="rId3" Type="http://schemas.openxmlformats.org/officeDocument/2006/relationships/image" Target="../media/image267.png"/><Relationship Id="rId2" Type="http://schemas.openxmlformats.org/officeDocument/2006/relationships/notesSlide" Target="../notesSlides/notesSlide39.xml"/><Relationship Id="rId1" Type="http://schemas.openxmlformats.org/officeDocument/2006/relationships/slideLayout" Target="../slideLayouts/slideLayout2.xml"/><Relationship Id="rId4" Type="http://schemas.openxmlformats.org/officeDocument/2006/relationships/image" Target="../media/image268.png"/></Relationships>
</file>

<file path=ppt/slides/_rels/slide222.xml.rels><?xml version="1.0" encoding="UTF-8" standalone="yes"?>
<Relationships xmlns="http://schemas.openxmlformats.org/package/2006/relationships"><Relationship Id="rId2" Type="http://schemas.openxmlformats.org/officeDocument/2006/relationships/image" Target="../media/image269.png"/><Relationship Id="rId1" Type="http://schemas.openxmlformats.org/officeDocument/2006/relationships/slideLayout" Target="../slideLayouts/slideLayout2.xml"/></Relationships>
</file>

<file path=ppt/slides/_rels/slide22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24.xml.rels><?xml version="1.0" encoding="UTF-8" standalone="yes"?>
<Relationships xmlns="http://schemas.openxmlformats.org/package/2006/relationships"><Relationship Id="rId2" Type="http://schemas.openxmlformats.org/officeDocument/2006/relationships/image" Target="../media/image270.jpg"/><Relationship Id="rId1" Type="http://schemas.openxmlformats.org/officeDocument/2006/relationships/slideLayout" Target="../slideLayouts/slideLayout2.xml"/></Relationships>
</file>

<file path=ppt/slides/_rels/slide22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26.xml.rels><?xml version="1.0" encoding="UTF-8" standalone="yes"?>
<Relationships xmlns="http://schemas.openxmlformats.org/package/2006/relationships"><Relationship Id="rId2" Type="http://schemas.openxmlformats.org/officeDocument/2006/relationships/image" Target="../media/image271.jpg"/><Relationship Id="rId1" Type="http://schemas.openxmlformats.org/officeDocument/2006/relationships/slideLayout" Target="../slideLayouts/slideLayout2.xml"/></Relationships>
</file>

<file path=ppt/slides/_rels/slide227.xml.rels><?xml version="1.0" encoding="UTF-8" standalone="yes"?>
<Relationships xmlns="http://schemas.openxmlformats.org/package/2006/relationships"><Relationship Id="rId2" Type="http://schemas.openxmlformats.org/officeDocument/2006/relationships/notesSlide" Target="../notesSlides/notesSlide40.xml"/><Relationship Id="rId1" Type="http://schemas.openxmlformats.org/officeDocument/2006/relationships/slideLayout" Target="../slideLayouts/slideLayout5.xml"/></Relationships>
</file>

<file path=ppt/slides/_rels/slide228.xml.rels><?xml version="1.0" encoding="UTF-8" standalone="yes"?>
<Relationships xmlns="http://schemas.openxmlformats.org/package/2006/relationships"><Relationship Id="rId2" Type="http://schemas.openxmlformats.org/officeDocument/2006/relationships/notesSlide" Target="../notesSlides/notesSlide41.xml"/><Relationship Id="rId1" Type="http://schemas.openxmlformats.org/officeDocument/2006/relationships/slideLayout" Target="../slideLayouts/slideLayout6.xml"/></Relationships>
</file>

<file path=ppt/slides/_rels/slide229.xml.rels><?xml version="1.0" encoding="UTF-8" standalone="yes"?>
<Relationships xmlns="http://schemas.openxmlformats.org/package/2006/relationships"><Relationship Id="rId2" Type="http://schemas.openxmlformats.org/officeDocument/2006/relationships/image" Target="../media/image272.png"/><Relationship Id="rId1" Type="http://schemas.openxmlformats.org/officeDocument/2006/relationships/slideLayout" Target="../slideLayouts/slideLayout6.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30.xml.rels><?xml version="1.0" encoding="UTF-8" standalone="yes"?>
<Relationships xmlns="http://schemas.openxmlformats.org/package/2006/relationships"><Relationship Id="rId2" Type="http://schemas.openxmlformats.org/officeDocument/2006/relationships/image" Target="../media/image273.png"/><Relationship Id="rId1" Type="http://schemas.openxmlformats.org/officeDocument/2006/relationships/slideLayout" Target="../slideLayouts/slideLayout6.xml"/></Relationships>
</file>

<file path=ppt/slides/_rels/slide231.xml.rels><?xml version="1.0" encoding="UTF-8" standalone="yes"?>
<Relationships xmlns="http://schemas.openxmlformats.org/package/2006/relationships"><Relationship Id="rId3" Type="http://schemas.openxmlformats.org/officeDocument/2006/relationships/image" Target="../media/image274.png"/><Relationship Id="rId2" Type="http://schemas.openxmlformats.org/officeDocument/2006/relationships/notesSlide" Target="../notesSlides/notesSlide42.xml"/><Relationship Id="rId1" Type="http://schemas.openxmlformats.org/officeDocument/2006/relationships/slideLayout" Target="../slideLayouts/slideLayout6.xml"/><Relationship Id="rId4" Type="http://schemas.openxmlformats.org/officeDocument/2006/relationships/image" Target="../media/image275.png"/></Relationships>
</file>

<file path=ppt/slides/_rels/slide232.xml.rels><?xml version="1.0" encoding="UTF-8" standalone="yes"?>
<Relationships xmlns="http://schemas.openxmlformats.org/package/2006/relationships"><Relationship Id="rId3" Type="http://schemas.openxmlformats.org/officeDocument/2006/relationships/image" Target="../media/image276.png"/><Relationship Id="rId2" Type="http://schemas.openxmlformats.org/officeDocument/2006/relationships/notesSlide" Target="../notesSlides/notesSlide43.xml"/><Relationship Id="rId1" Type="http://schemas.openxmlformats.org/officeDocument/2006/relationships/slideLayout" Target="../slideLayouts/slideLayout6.xml"/></Relationships>
</file>

<file path=ppt/slides/_rels/slide233.xml.rels><?xml version="1.0" encoding="UTF-8" standalone="yes"?>
<Relationships xmlns="http://schemas.openxmlformats.org/package/2006/relationships"><Relationship Id="rId3" Type="http://schemas.openxmlformats.org/officeDocument/2006/relationships/image" Target="../media/image276.png"/><Relationship Id="rId2" Type="http://schemas.openxmlformats.org/officeDocument/2006/relationships/notesSlide" Target="../notesSlides/notesSlide44.xml"/><Relationship Id="rId1" Type="http://schemas.openxmlformats.org/officeDocument/2006/relationships/slideLayout" Target="../slideLayouts/slideLayout6.xml"/></Relationships>
</file>

<file path=ppt/slides/_rels/slide234.xml.rels><?xml version="1.0" encoding="UTF-8" standalone="yes"?>
<Relationships xmlns="http://schemas.openxmlformats.org/package/2006/relationships"><Relationship Id="rId3" Type="http://schemas.openxmlformats.org/officeDocument/2006/relationships/image" Target="../media/image278.png"/><Relationship Id="rId2" Type="http://schemas.openxmlformats.org/officeDocument/2006/relationships/image" Target="../media/image277.png"/><Relationship Id="rId1" Type="http://schemas.openxmlformats.org/officeDocument/2006/relationships/slideLayout" Target="../slideLayouts/slideLayout6.xml"/></Relationships>
</file>

<file path=ppt/slides/_rels/slide235.xml.rels><?xml version="1.0" encoding="UTF-8" standalone="yes"?>
<Relationships xmlns="http://schemas.openxmlformats.org/package/2006/relationships"><Relationship Id="rId2" Type="http://schemas.openxmlformats.org/officeDocument/2006/relationships/image" Target="../media/image175.png"/><Relationship Id="rId1" Type="http://schemas.openxmlformats.org/officeDocument/2006/relationships/slideLayout" Target="../slideLayouts/slideLayout6.xml"/></Relationships>
</file>

<file path=ppt/slides/_rels/slide236.xml.rels><?xml version="1.0" encoding="UTF-8" standalone="yes"?>
<Relationships xmlns="http://schemas.openxmlformats.org/package/2006/relationships"><Relationship Id="rId3" Type="http://schemas.openxmlformats.org/officeDocument/2006/relationships/image" Target="../media/image1030.png"/><Relationship Id="rId2" Type="http://schemas.openxmlformats.org/officeDocument/2006/relationships/notesSlide" Target="../notesSlides/notesSlide45.xml"/><Relationship Id="rId1" Type="http://schemas.openxmlformats.org/officeDocument/2006/relationships/slideLayout" Target="../slideLayouts/slideLayout6.xml"/><Relationship Id="rId5" Type="http://schemas.openxmlformats.org/officeDocument/2006/relationships/image" Target="../media/image1040.png"/><Relationship Id="rId4" Type="http://schemas.openxmlformats.org/officeDocument/2006/relationships/image" Target="../media/image1010.png"/></Relationships>
</file>

<file path=ppt/slides/_rels/slide237.xml.rels><?xml version="1.0" encoding="UTF-8" standalone="yes"?>
<Relationships xmlns="http://schemas.openxmlformats.org/package/2006/relationships"><Relationship Id="rId3" Type="http://schemas.openxmlformats.org/officeDocument/2006/relationships/image" Target="../media/image279.png"/><Relationship Id="rId2" Type="http://schemas.openxmlformats.org/officeDocument/2006/relationships/notesSlide" Target="../notesSlides/notesSlide46.xml"/><Relationship Id="rId1" Type="http://schemas.openxmlformats.org/officeDocument/2006/relationships/slideLayout" Target="../slideLayouts/slideLayout6.xml"/><Relationship Id="rId6" Type="http://schemas.openxmlformats.org/officeDocument/2006/relationships/image" Target="../media/image1040.png"/><Relationship Id="rId5" Type="http://schemas.openxmlformats.org/officeDocument/2006/relationships/image" Target="../media/image1010.png"/><Relationship Id="rId4" Type="http://schemas.openxmlformats.org/officeDocument/2006/relationships/image" Target="../media/image1030.png"/></Relationships>
</file>

<file path=ppt/slides/_rels/slide238.xml.rels><?xml version="1.0" encoding="UTF-8" standalone="yes"?>
<Relationships xmlns="http://schemas.openxmlformats.org/package/2006/relationships"><Relationship Id="rId3" Type="http://schemas.openxmlformats.org/officeDocument/2006/relationships/image" Target="../media/image279.png"/><Relationship Id="rId2" Type="http://schemas.openxmlformats.org/officeDocument/2006/relationships/notesSlide" Target="../notesSlides/notesSlide47.xml"/><Relationship Id="rId1" Type="http://schemas.openxmlformats.org/officeDocument/2006/relationships/slideLayout" Target="../slideLayouts/slideLayout6.xml"/><Relationship Id="rId6" Type="http://schemas.openxmlformats.org/officeDocument/2006/relationships/image" Target="../media/image1050.png"/><Relationship Id="rId5" Type="http://schemas.openxmlformats.org/officeDocument/2006/relationships/image" Target="../media/image1010.png"/><Relationship Id="rId4" Type="http://schemas.openxmlformats.org/officeDocument/2006/relationships/image" Target="../media/image1030.png"/></Relationships>
</file>

<file path=ppt/slides/_rels/slide239.xml.rels><?xml version="1.0" encoding="UTF-8" standalone="yes"?>
<Relationships xmlns="http://schemas.openxmlformats.org/package/2006/relationships"><Relationship Id="rId3" Type="http://schemas.openxmlformats.org/officeDocument/2006/relationships/image" Target="../media/image280.png"/><Relationship Id="rId2" Type="http://schemas.openxmlformats.org/officeDocument/2006/relationships/notesSlide" Target="../notesSlides/notesSlide48.xml"/><Relationship Id="rId1" Type="http://schemas.openxmlformats.org/officeDocument/2006/relationships/slideLayout" Target="../slideLayouts/slideLayout6.xml"/><Relationship Id="rId4" Type="http://schemas.openxmlformats.org/officeDocument/2006/relationships/image" Target="../media/image281.png"/></Relationships>
</file>

<file path=ppt/slides/_rels/slide24.xml.rels><?xml version="1.0" encoding="UTF-8" standalone="yes"?>
<Relationships xmlns="http://schemas.openxmlformats.org/package/2006/relationships"><Relationship Id="rId2" Type="http://schemas.openxmlformats.org/officeDocument/2006/relationships/image" Target="../media/image53.png"/><Relationship Id="rId1" Type="http://schemas.openxmlformats.org/officeDocument/2006/relationships/slideLayout" Target="../slideLayouts/slideLayout2.xml"/></Relationships>
</file>

<file path=ppt/slides/_rels/slide240.xml.rels><?xml version="1.0" encoding="UTF-8" standalone="yes"?>
<Relationships xmlns="http://schemas.openxmlformats.org/package/2006/relationships"><Relationship Id="rId3" Type="http://schemas.openxmlformats.org/officeDocument/2006/relationships/image" Target="../media/image282.png"/><Relationship Id="rId2" Type="http://schemas.openxmlformats.org/officeDocument/2006/relationships/notesSlide" Target="../notesSlides/notesSlide49.xml"/><Relationship Id="rId1" Type="http://schemas.openxmlformats.org/officeDocument/2006/relationships/slideLayout" Target="../slideLayouts/slideLayout6.xml"/><Relationship Id="rId4" Type="http://schemas.openxmlformats.org/officeDocument/2006/relationships/image" Target="../media/image283.png"/></Relationships>
</file>

<file path=ppt/slides/_rels/slide241.xml.rels><?xml version="1.0" encoding="UTF-8" standalone="yes"?>
<Relationships xmlns="http://schemas.openxmlformats.org/package/2006/relationships"><Relationship Id="rId3" Type="http://schemas.openxmlformats.org/officeDocument/2006/relationships/image" Target="../media/image282.png"/><Relationship Id="rId2" Type="http://schemas.openxmlformats.org/officeDocument/2006/relationships/notesSlide" Target="../notesSlides/notesSlide50.xml"/><Relationship Id="rId1" Type="http://schemas.openxmlformats.org/officeDocument/2006/relationships/slideLayout" Target="../slideLayouts/slideLayout6.xml"/><Relationship Id="rId4" Type="http://schemas.openxmlformats.org/officeDocument/2006/relationships/image" Target="../media/image283.png"/></Relationships>
</file>

<file path=ppt/slides/_rels/slide242.xml.rels><?xml version="1.0" encoding="UTF-8" standalone="yes"?>
<Relationships xmlns="http://schemas.openxmlformats.org/package/2006/relationships"><Relationship Id="rId3" Type="http://schemas.openxmlformats.org/officeDocument/2006/relationships/image" Target="../media/image282.png"/><Relationship Id="rId2" Type="http://schemas.openxmlformats.org/officeDocument/2006/relationships/notesSlide" Target="../notesSlides/notesSlide51.xml"/><Relationship Id="rId1" Type="http://schemas.openxmlformats.org/officeDocument/2006/relationships/slideLayout" Target="../slideLayouts/slideLayout6.xml"/><Relationship Id="rId4" Type="http://schemas.openxmlformats.org/officeDocument/2006/relationships/image" Target="../media/image283.png"/></Relationships>
</file>

<file path=ppt/slides/_rels/slide243.xml.rels><?xml version="1.0" encoding="UTF-8" standalone="yes"?>
<Relationships xmlns="http://schemas.openxmlformats.org/package/2006/relationships"><Relationship Id="rId3" Type="http://schemas.openxmlformats.org/officeDocument/2006/relationships/image" Target="../media/image282.png"/><Relationship Id="rId2" Type="http://schemas.openxmlformats.org/officeDocument/2006/relationships/notesSlide" Target="../notesSlides/notesSlide52.xml"/><Relationship Id="rId1" Type="http://schemas.openxmlformats.org/officeDocument/2006/relationships/slideLayout" Target="../slideLayouts/slideLayout6.xml"/><Relationship Id="rId4" Type="http://schemas.openxmlformats.org/officeDocument/2006/relationships/image" Target="../media/image283.png"/></Relationships>
</file>

<file path=ppt/slides/_rels/slide244.xml.rels><?xml version="1.0" encoding="UTF-8" standalone="yes"?>
<Relationships xmlns="http://schemas.openxmlformats.org/package/2006/relationships"><Relationship Id="rId3" Type="http://schemas.openxmlformats.org/officeDocument/2006/relationships/image" Target="../media/image284.png"/><Relationship Id="rId2" Type="http://schemas.openxmlformats.org/officeDocument/2006/relationships/notesSlide" Target="../notesSlides/notesSlide53.xml"/><Relationship Id="rId1" Type="http://schemas.openxmlformats.org/officeDocument/2006/relationships/slideLayout" Target="../slideLayouts/slideLayout6.xml"/><Relationship Id="rId4" Type="http://schemas.openxmlformats.org/officeDocument/2006/relationships/image" Target="../media/image285.png"/></Relationships>
</file>

<file path=ppt/slides/_rels/slide245.xml.rels><?xml version="1.0" encoding="UTF-8" standalone="yes"?>
<Relationships xmlns="http://schemas.openxmlformats.org/package/2006/relationships"><Relationship Id="rId3" Type="http://schemas.openxmlformats.org/officeDocument/2006/relationships/image" Target="../media/image286.png"/><Relationship Id="rId2" Type="http://schemas.openxmlformats.org/officeDocument/2006/relationships/notesSlide" Target="../notesSlides/notesSlide54.xml"/><Relationship Id="rId1" Type="http://schemas.openxmlformats.org/officeDocument/2006/relationships/slideLayout" Target="../slideLayouts/slideLayout6.xml"/><Relationship Id="rId5" Type="http://schemas.openxmlformats.org/officeDocument/2006/relationships/image" Target="../media/image288.png"/><Relationship Id="rId4" Type="http://schemas.openxmlformats.org/officeDocument/2006/relationships/image" Target="../media/image287.png"/></Relationships>
</file>

<file path=ppt/slides/_rels/slide246.xml.rels><?xml version="1.0" encoding="UTF-8" standalone="yes"?>
<Relationships xmlns="http://schemas.openxmlformats.org/package/2006/relationships"><Relationship Id="rId3" Type="http://schemas.openxmlformats.org/officeDocument/2006/relationships/image" Target="../media/image289.png"/><Relationship Id="rId2" Type="http://schemas.openxmlformats.org/officeDocument/2006/relationships/notesSlide" Target="../notesSlides/notesSlide55.xml"/><Relationship Id="rId1" Type="http://schemas.openxmlformats.org/officeDocument/2006/relationships/slideLayout" Target="../slideLayouts/slideLayout6.xml"/></Relationships>
</file>

<file path=ppt/slides/_rels/slide247.xml.rels><?xml version="1.0" encoding="UTF-8" standalone="yes"?>
<Relationships xmlns="http://schemas.openxmlformats.org/package/2006/relationships"><Relationship Id="rId3" Type="http://schemas.openxmlformats.org/officeDocument/2006/relationships/image" Target="../media/image290.png"/><Relationship Id="rId2" Type="http://schemas.openxmlformats.org/officeDocument/2006/relationships/notesSlide" Target="../notesSlides/notesSlide56.xml"/><Relationship Id="rId1" Type="http://schemas.openxmlformats.org/officeDocument/2006/relationships/slideLayout" Target="../slideLayouts/slideLayout6.xml"/></Relationships>
</file>

<file path=ppt/slides/_rels/slide248.xml.rels><?xml version="1.0" encoding="UTF-8" standalone="yes"?>
<Relationships xmlns="http://schemas.openxmlformats.org/package/2006/relationships"><Relationship Id="rId3" Type="http://schemas.openxmlformats.org/officeDocument/2006/relationships/image" Target="../media/image291.png"/><Relationship Id="rId2" Type="http://schemas.openxmlformats.org/officeDocument/2006/relationships/notesSlide" Target="../notesSlides/notesSlide57.xml"/><Relationship Id="rId1" Type="http://schemas.openxmlformats.org/officeDocument/2006/relationships/slideLayout" Target="../slideLayouts/slideLayout6.xml"/></Relationships>
</file>

<file path=ppt/slides/_rels/slide249.xml.rels><?xml version="1.0" encoding="UTF-8" standalone="yes"?>
<Relationships xmlns="http://schemas.openxmlformats.org/package/2006/relationships"><Relationship Id="rId3" Type="http://schemas.openxmlformats.org/officeDocument/2006/relationships/image" Target="../media/image290.png"/><Relationship Id="rId2" Type="http://schemas.openxmlformats.org/officeDocument/2006/relationships/notesSlide" Target="../notesSlides/notesSlide58.xml"/><Relationship Id="rId1" Type="http://schemas.openxmlformats.org/officeDocument/2006/relationships/slideLayout" Target="../slideLayouts/slideLayout6.xml"/></Relationships>
</file>

<file path=ppt/slides/_rels/slide25.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2.xml"/></Relationships>
</file>

<file path=ppt/slides/_rels/slide250.xml.rels><?xml version="1.0" encoding="UTF-8" standalone="yes"?>
<Relationships xmlns="http://schemas.openxmlformats.org/package/2006/relationships"><Relationship Id="rId2" Type="http://schemas.openxmlformats.org/officeDocument/2006/relationships/notesSlide" Target="../notesSlides/notesSlide59.xml"/><Relationship Id="rId1" Type="http://schemas.openxmlformats.org/officeDocument/2006/relationships/slideLayout" Target="../slideLayouts/slideLayout6.xml"/></Relationships>
</file>

<file path=ppt/slides/_rels/slide251.xml.rels><?xml version="1.0" encoding="UTF-8" standalone="yes"?>
<Relationships xmlns="http://schemas.openxmlformats.org/package/2006/relationships"><Relationship Id="rId2" Type="http://schemas.openxmlformats.org/officeDocument/2006/relationships/notesSlide" Target="../notesSlides/notesSlide60.xml"/><Relationship Id="rId1" Type="http://schemas.openxmlformats.org/officeDocument/2006/relationships/slideLayout" Target="../slideLayouts/slideLayout6.xml"/></Relationships>
</file>

<file path=ppt/slides/_rels/slide252.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53.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54.xml.rels><?xml version="1.0" encoding="UTF-8" standalone="yes"?>
<Relationships xmlns="http://schemas.openxmlformats.org/package/2006/relationships"><Relationship Id="rId3" Type="http://schemas.openxmlformats.org/officeDocument/2006/relationships/image" Target="../media/image293.png"/><Relationship Id="rId2" Type="http://schemas.openxmlformats.org/officeDocument/2006/relationships/image" Target="../media/image292.png"/><Relationship Id="rId1" Type="http://schemas.openxmlformats.org/officeDocument/2006/relationships/slideLayout" Target="../slideLayouts/slideLayout6.xml"/><Relationship Id="rId5" Type="http://schemas.openxmlformats.org/officeDocument/2006/relationships/image" Target="../media/image1140.png"/><Relationship Id="rId4" Type="http://schemas.openxmlformats.org/officeDocument/2006/relationships/image" Target="../media/image1130.png"/></Relationships>
</file>

<file path=ppt/slides/_rels/slide255.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56.xml.rels><?xml version="1.0" encoding="UTF-8" standalone="yes"?>
<Relationships xmlns="http://schemas.openxmlformats.org/package/2006/relationships"><Relationship Id="rId3" Type="http://schemas.openxmlformats.org/officeDocument/2006/relationships/image" Target="../media/image294.png"/><Relationship Id="rId2" Type="http://schemas.openxmlformats.org/officeDocument/2006/relationships/image" Target="../media/image32.png"/><Relationship Id="rId1" Type="http://schemas.openxmlformats.org/officeDocument/2006/relationships/slideLayout" Target="../slideLayouts/slideLayout1.xml"/></Relationships>
</file>

<file path=ppt/slides/_rels/slide257.xml.rels><?xml version="1.0" encoding="UTF-8" standalone="yes"?>
<Relationships xmlns="http://schemas.openxmlformats.org/package/2006/relationships"><Relationship Id="rId3" Type="http://schemas.openxmlformats.org/officeDocument/2006/relationships/image" Target="../media/image296.jpg"/><Relationship Id="rId2" Type="http://schemas.openxmlformats.org/officeDocument/2006/relationships/image" Target="../media/image295.png"/><Relationship Id="rId1" Type="http://schemas.openxmlformats.org/officeDocument/2006/relationships/slideLayout" Target="../slideLayouts/slideLayout1.xml"/></Relationships>
</file>

<file path=ppt/slides/_rels/slide258.xml.rels><?xml version="1.0" encoding="UTF-8" standalone="yes"?>
<Relationships xmlns="http://schemas.openxmlformats.org/package/2006/relationships"><Relationship Id="rId3" Type="http://schemas.openxmlformats.org/officeDocument/2006/relationships/image" Target="../media/image298.png"/><Relationship Id="rId2" Type="http://schemas.openxmlformats.org/officeDocument/2006/relationships/image" Target="../media/image297.gif"/><Relationship Id="rId1" Type="http://schemas.openxmlformats.org/officeDocument/2006/relationships/slideLayout" Target="../slideLayouts/slideLayout1.xml"/><Relationship Id="rId4" Type="http://schemas.openxmlformats.org/officeDocument/2006/relationships/hyperlink" Target="https://xdb.lbl.gov/Section1/Periodic_Table/X-ray_Elements.html" TargetMode="External"/></Relationships>
</file>

<file path=ppt/slides/_rels/slide259.xml.rels><?xml version="1.0" encoding="UTF-8" standalone="yes"?>
<Relationships xmlns="http://schemas.openxmlformats.org/package/2006/relationships"><Relationship Id="rId3" Type="http://schemas.openxmlformats.org/officeDocument/2006/relationships/image" Target="../media/image300.png"/><Relationship Id="rId2" Type="http://schemas.openxmlformats.org/officeDocument/2006/relationships/image" Target="../media/image299.png"/><Relationship Id="rId1" Type="http://schemas.openxmlformats.org/officeDocument/2006/relationships/slideLayout" Target="../slideLayouts/slideLayout1.xml"/></Relationships>
</file>

<file path=ppt/slides/_rels/slide26.xml.rels><?xml version="1.0" encoding="UTF-8" standalone="yes"?>
<Relationships xmlns="http://schemas.openxmlformats.org/package/2006/relationships"><Relationship Id="rId3" Type="http://schemas.openxmlformats.org/officeDocument/2006/relationships/image" Target="../media/image54.png"/><Relationship Id="rId2" Type="http://schemas.openxmlformats.org/officeDocument/2006/relationships/notesSlide" Target="../notesSlides/notesSlide4.xml"/><Relationship Id="rId1" Type="http://schemas.openxmlformats.org/officeDocument/2006/relationships/slideLayout" Target="../slideLayouts/slideLayout2.xml"/><Relationship Id="rId6" Type="http://schemas.openxmlformats.org/officeDocument/2006/relationships/image" Target="../media/image57.png"/><Relationship Id="rId5" Type="http://schemas.openxmlformats.org/officeDocument/2006/relationships/image" Target="../media/image56.png"/><Relationship Id="rId4" Type="http://schemas.openxmlformats.org/officeDocument/2006/relationships/image" Target="../media/image55.png"/></Relationships>
</file>

<file path=ppt/slides/_rels/slide260.xml.rels><?xml version="1.0" encoding="UTF-8" standalone="yes"?>
<Relationships xmlns="http://schemas.openxmlformats.org/package/2006/relationships"><Relationship Id="rId2" Type="http://schemas.openxmlformats.org/officeDocument/2006/relationships/image" Target="../media/image301.png"/><Relationship Id="rId1" Type="http://schemas.openxmlformats.org/officeDocument/2006/relationships/slideLayout" Target="../slideLayouts/slideLayout1.xml"/></Relationships>
</file>

<file path=ppt/slides/_rels/slide261.xml.rels><?xml version="1.0" encoding="UTF-8" standalone="yes"?>
<Relationships xmlns="http://schemas.openxmlformats.org/package/2006/relationships"><Relationship Id="rId2" Type="http://schemas.openxmlformats.org/officeDocument/2006/relationships/image" Target="../media/image302.png"/><Relationship Id="rId1" Type="http://schemas.openxmlformats.org/officeDocument/2006/relationships/slideLayout" Target="../slideLayouts/slideLayout1.xml"/></Relationships>
</file>

<file path=ppt/slides/_rels/slide262.xml.rels><?xml version="1.0" encoding="UTF-8" standalone="yes"?>
<Relationships xmlns="http://schemas.openxmlformats.org/package/2006/relationships"><Relationship Id="rId2" Type="http://schemas.openxmlformats.org/officeDocument/2006/relationships/image" Target="../media/image303.png"/><Relationship Id="rId1" Type="http://schemas.openxmlformats.org/officeDocument/2006/relationships/slideLayout" Target="../slideLayouts/slideLayout1.xml"/></Relationships>
</file>

<file path=ppt/slides/_rels/slide26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64.xml.rels><?xml version="1.0" encoding="UTF-8" standalone="yes"?>
<Relationships xmlns="http://schemas.openxmlformats.org/package/2006/relationships"><Relationship Id="rId3" Type="http://schemas.openxmlformats.org/officeDocument/2006/relationships/image" Target="../media/image305.png"/><Relationship Id="rId2" Type="http://schemas.openxmlformats.org/officeDocument/2006/relationships/image" Target="../media/image304.tif"/><Relationship Id="rId1" Type="http://schemas.openxmlformats.org/officeDocument/2006/relationships/slideLayout" Target="../slideLayouts/slideLayout1.xml"/><Relationship Id="rId4" Type="http://schemas.openxmlformats.org/officeDocument/2006/relationships/image" Target="../media/image306.png"/></Relationships>
</file>

<file path=ppt/slides/_rels/slide265.xml.rels><?xml version="1.0" encoding="UTF-8" standalone="yes"?>
<Relationships xmlns="http://schemas.openxmlformats.org/package/2006/relationships"><Relationship Id="rId3" Type="http://schemas.openxmlformats.org/officeDocument/2006/relationships/image" Target="../media/image308.jpeg"/><Relationship Id="rId2" Type="http://schemas.openxmlformats.org/officeDocument/2006/relationships/image" Target="../media/image307.jpeg"/><Relationship Id="rId1" Type="http://schemas.openxmlformats.org/officeDocument/2006/relationships/slideLayout" Target="../slideLayouts/slideLayout1.xml"/><Relationship Id="rId4" Type="http://schemas.openxmlformats.org/officeDocument/2006/relationships/image" Target="../media/image309.png"/></Relationships>
</file>

<file path=ppt/slides/_rels/slide266.xml.rels><?xml version="1.0" encoding="UTF-8" standalone="yes"?>
<Relationships xmlns="http://schemas.openxmlformats.org/package/2006/relationships"><Relationship Id="rId3" Type="http://schemas.openxmlformats.org/officeDocument/2006/relationships/image" Target="../media/image311.png"/><Relationship Id="rId2" Type="http://schemas.openxmlformats.org/officeDocument/2006/relationships/image" Target="../media/image310.png"/><Relationship Id="rId1" Type="http://schemas.openxmlformats.org/officeDocument/2006/relationships/slideLayout" Target="../slideLayouts/slideLayout1.xml"/></Relationships>
</file>

<file path=ppt/slides/_rels/slide267.xml.rels><?xml version="1.0" encoding="UTF-8" standalone="yes"?>
<Relationships xmlns="http://schemas.openxmlformats.org/package/2006/relationships"><Relationship Id="rId2" Type="http://schemas.openxmlformats.org/officeDocument/2006/relationships/image" Target="../media/image312.jpg"/><Relationship Id="rId1" Type="http://schemas.openxmlformats.org/officeDocument/2006/relationships/slideLayout" Target="../slideLayouts/slideLayout1.xml"/></Relationships>
</file>

<file path=ppt/slides/_rels/slide26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69.xml.rels><?xml version="1.0" encoding="UTF-8" standalone="yes"?>
<Relationships xmlns="http://schemas.openxmlformats.org/package/2006/relationships"><Relationship Id="rId2" Type="http://schemas.openxmlformats.org/officeDocument/2006/relationships/image" Target="../media/image313.png"/><Relationship Id="rId1" Type="http://schemas.openxmlformats.org/officeDocument/2006/relationships/slideLayout" Target="../slideLayouts/slideLayout1.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70.xml.rels><?xml version="1.0" encoding="UTF-8" standalone="yes"?>
<Relationships xmlns="http://schemas.openxmlformats.org/package/2006/relationships"><Relationship Id="rId3" Type="http://schemas.openxmlformats.org/officeDocument/2006/relationships/image" Target="../media/image315.png"/><Relationship Id="rId2" Type="http://schemas.openxmlformats.org/officeDocument/2006/relationships/image" Target="../media/image314.png"/><Relationship Id="rId1" Type="http://schemas.openxmlformats.org/officeDocument/2006/relationships/slideLayout" Target="../slideLayouts/slideLayout1.xml"/></Relationships>
</file>

<file path=ppt/slides/_rels/slide271.xml.rels><?xml version="1.0" encoding="UTF-8" standalone="yes"?>
<Relationships xmlns="http://schemas.openxmlformats.org/package/2006/relationships"><Relationship Id="rId2" Type="http://schemas.openxmlformats.org/officeDocument/2006/relationships/image" Target="../media/image316.png"/><Relationship Id="rId1" Type="http://schemas.openxmlformats.org/officeDocument/2006/relationships/slideLayout" Target="../slideLayouts/slideLayout1.xml"/></Relationships>
</file>

<file path=ppt/slides/_rels/slide272.xml.rels><?xml version="1.0" encoding="UTF-8" standalone="yes"?>
<Relationships xmlns="http://schemas.openxmlformats.org/package/2006/relationships"><Relationship Id="rId3" Type="http://schemas.openxmlformats.org/officeDocument/2006/relationships/image" Target="../media/image317.png"/><Relationship Id="rId2" Type="http://schemas.openxmlformats.org/officeDocument/2006/relationships/notesSlide" Target="../notesSlides/notesSlide61.xml"/><Relationship Id="rId1" Type="http://schemas.openxmlformats.org/officeDocument/2006/relationships/slideLayout" Target="../slideLayouts/slideLayout1.xml"/><Relationship Id="rId5" Type="http://schemas.openxmlformats.org/officeDocument/2006/relationships/image" Target="../media/image319.png"/><Relationship Id="rId4" Type="http://schemas.openxmlformats.org/officeDocument/2006/relationships/image" Target="../media/image318.png"/></Relationships>
</file>

<file path=ppt/slides/_rels/slide273.xml.rels><?xml version="1.0" encoding="UTF-8" standalone="yes"?>
<Relationships xmlns="http://schemas.openxmlformats.org/package/2006/relationships"><Relationship Id="rId3" Type="http://schemas.openxmlformats.org/officeDocument/2006/relationships/image" Target="../media/image320.png"/><Relationship Id="rId2" Type="http://schemas.openxmlformats.org/officeDocument/2006/relationships/notesSlide" Target="../notesSlides/notesSlide62.xml"/><Relationship Id="rId1" Type="http://schemas.openxmlformats.org/officeDocument/2006/relationships/slideLayout" Target="../slideLayouts/slideLayout1.xml"/><Relationship Id="rId4" Type="http://schemas.openxmlformats.org/officeDocument/2006/relationships/image" Target="../media/image321.png"/></Relationships>
</file>

<file path=ppt/slides/_rels/slide274.xml.rels><?xml version="1.0" encoding="UTF-8" standalone="yes"?>
<Relationships xmlns="http://schemas.openxmlformats.org/package/2006/relationships"><Relationship Id="rId3" Type="http://schemas.openxmlformats.org/officeDocument/2006/relationships/image" Target="../media/image322.png"/><Relationship Id="rId2" Type="http://schemas.openxmlformats.org/officeDocument/2006/relationships/notesSlide" Target="../notesSlides/notesSlide63.xml"/><Relationship Id="rId1" Type="http://schemas.openxmlformats.org/officeDocument/2006/relationships/slideLayout" Target="../slideLayouts/slideLayout1.xml"/><Relationship Id="rId5" Type="http://schemas.openxmlformats.org/officeDocument/2006/relationships/image" Target="../media/image324.png"/><Relationship Id="rId4" Type="http://schemas.openxmlformats.org/officeDocument/2006/relationships/image" Target="../media/image323.png"/></Relationships>
</file>

<file path=ppt/slides/_rels/slide275.xml.rels><?xml version="1.0" encoding="UTF-8" standalone="yes"?>
<Relationships xmlns="http://schemas.openxmlformats.org/package/2006/relationships"><Relationship Id="rId3" Type="http://schemas.openxmlformats.org/officeDocument/2006/relationships/image" Target="../media/image325.png"/><Relationship Id="rId2" Type="http://schemas.openxmlformats.org/officeDocument/2006/relationships/notesSlide" Target="../notesSlides/notesSlide64.xml"/><Relationship Id="rId1" Type="http://schemas.openxmlformats.org/officeDocument/2006/relationships/slideLayout" Target="../slideLayouts/slideLayout1.xml"/><Relationship Id="rId4" Type="http://schemas.openxmlformats.org/officeDocument/2006/relationships/image" Target="../media/image326.png"/></Relationships>
</file>

<file path=ppt/slides/_rels/slide276.xml.rels><?xml version="1.0" encoding="UTF-8" standalone="yes"?>
<Relationships xmlns="http://schemas.openxmlformats.org/package/2006/relationships"><Relationship Id="rId3" Type="http://schemas.openxmlformats.org/officeDocument/2006/relationships/image" Target="../media/image327.png"/><Relationship Id="rId2" Type="http://schemas.openxmlformats.org/officeDocument/2006/relationships/notesSlide" Target="../notesSlides/notesSlide65.xml"/><Relationship Id="rId1" Type="http://schemas.openxmlformats.org/officeDocument/2006/relationships/slideLayout" Target="../slideLayouts/slideLayout1.xml"/><Relationship Id="rId6" Type="http://schemas.openxmlformats.org/officeDocument/2006/relationships/image" Target="../media/image330.png"/><Relationship Id="rId5" Type="http://schemas.openxmlformats.org/officeDocument/2006/relationships/image" Target="../media/image329.png"/><Relationship Id="rId4" Type="http://schemas.openxmlformats.org/officeDocument/2006/relationships/image" Target="../media/image328.png"/></Relationships>
</file>

<file path=ppt/slides/_rels/slide277.xml.rels><?xml version="1.0" encoding="UTF-8" standalone="yes"?>
<Relationships xmlns="http://schemas.openxmlformats.org/package/2006/relationships"><Relationship Id="rId3" Type="http://schemas.openxmlformats.org/officeDocument/2006/relationships/image" Target="../media/image331.png"/><Relationship Id="rId2" Type="http://schemas.openxmlformats.org/officeDocument/2006/relationships/notesSlide" Target="../notesSlides/notesSlide66.xml"/><Relationship Id="rId1" Type="http://schemas.openxmlformats.org/officeDocument/2006/relationships/slideLayout" Target="../slideLayouts/slideLayout1.xml"/><Relationship Id="rId6" Type="http://schemas.openxmlformats.org/officeDocument/2006/relationships/image" Target="../media/image335.png"/><Relationship Id="rId5" Type="http://schemas.openxmlformats.org/officeDocument/2006/relationships/image" Target="../media/image333.png"/><Relationship Id="rId4" Type="http://schemas.openxmlformats.org/officeDocument/2006/relationships/image" Target="../media/image332.png"/></Relationships>
</file>

<file path=ppt/slides/_rels/slide278.xml.rels><?xml version="1.0" encoding="UTF-8" standalone="yes"?>
<Relationships xmlns="http://schemas.openxmlformats.org/package/2006/relationships"><Relationship Id="rId3" Type="http://schemas.openxmlformats.org/officeDocument/2006/relationships/image" Target="../media/image336.png"/><Relationship Id="rId2" Type="http://schemas.openxmlformats.org/officeDocument/2006/relationships/notesSlide" Target="../notesSlides/notesSlide67.xml"/><Relationship Id="rId1" Type="http://schemas.openxmlformats.org/officeDocument/2006/relationships/slideLayout" Target="../slideLayouts/slideLayout1.xml"/><Relationship Id="rId6" Type="http://schemas.openxmlformats.org/officeDocument/2006/relationships/image" Target="../media/image339.png"/><Relationship Id="rId5" Type="http://schemas.openxmlformats.org/officeDocument/2006/relationships/image" Target="../media/image338.png"/><Relationship Id="rId4" Type="http://schemas.openxmlformats.org/officeDocument/2006/relationships/image" Target="../media/image337.png"/></Relationships>
</file>

<file path=ppt/slides/_rels/slide279.xml.rels><?xml version="1.0" encoding="UTF-8" standalone="yes"?>
<Relationships xmlns="http://schemas.openxmlformats.org/package/2006/relationships"><Relationship Id="rId3" Type="http://schemas.openxmlformats.org/officeDocument/2006/relationships/image" Target="../media/image340.png"/><Relationship Id="rId2" Type="http://schemas.openxmlformats.org/officeDocument/2006/relationships/notesSlide" Target="../notesSlides/notesSlide68.xml"/><Relationship Id="rId1" Type="http://schemas.openxmlformats.org/officeDocument/2006/relationships/slideLayout" Target="../slideLayouts/slideLayout1.xml"/><Relationship Id="rId6" Type="http://schemas.openxmlformats.org/officeDocument/2006/relationships/image" Target="../media/image343.png"/><Relationship Id="rId5" Type="http://schemas.openxmlformats.org/officeDocument/2006/relationships/image" Target="../media/image342.png"/><Relationship Id="rId4" Type="http://schemas.openxmlformats.org/officeDocument/2006/relationships/image" Target="../media/image341.png"/></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80.xml.rels><?xml version="1.0" encoding="UTF-8" standalone="yes"?>
<Relationships xmlns="http://schemas.openxmlformats.org/package/2006/relationships"><Relationship Id="rId3" Type="http://schemas.openxmlformats.org/officeDocument/2006/relationships/image" Target="../media/image345.png"/><Relationship Id="rId2" Type="http://schemas.openxmlformats.org/officeDocument/2006/relationships/image" Target="../media/image344.png"/><Relationship Id="rId1" Type="http://schemas.openxmlformats.org/officeDocument/2006/relationships/slideLayout" Target="../slideLayouts/slideLayout1.xml"/></Relationships>
</file>

<file path=ppt/slides/_rels/slide281.xml.rels><?xml version="1.0" encoding="UTF-8" standalone="yes"?>
<Relationships xmlns="http://schemas.openxmlformats.org/package/2006/relationships"><Relationship Id="rId3" Type="http://schemas.openxmlformats.org/officeDocument/2006/relationships/image" Target="../media/image346.png"/><Relationship Id="rId2" Type="http://schemas.openxmlformats.org/officeDocument/2006/relationships/notesSlide" Target="../notesSlides/notesSlide69.xml"/><Relationship Id="rId1" Type="http://schemas.openxmlformats.org/officeDocument/2006/relationships/slideLayout" Target="../slideLayouts/slideLayout1.xml"/><Relationship Id="rId6" Type="http://schemas.openxmlformats.org/officeDocument/2006/relationships/image" Target="../media/image349.png"/><Relationship Id="rId5" Type="http://schemas.openxmlformats.org/officeDocument/2006/relationships/image" Target="../media/image348.png"/><Relationship Id="rId4" Type="http://schemas.openxmlformats.org/officeDocument/2006/relationships/image" Target="../media/image347.png"/></Relationships>
</file>

<file path=ppt/slides/_rels/slide282.xml.rels><?xml version="1.0" encoding="UTF-8" standalone="yes"?>
<Relationships xmlns="http://schemas.openxmlformats.org/package/2006/relationships"><Relationship Id="rId3" Type="http://schemas.openxmlformats.org/officeDocument/2006/relationships/image" Target="../media/image351.png"/><Relationship Id="rId2" Type="http://schemas.openxmlformats.org/officeDocument/2006/relationships/image" Target="../media/image350.png"/><Relationship Id="rId1" Type="http://schemas.openxmlformats.org/officeDocument/2006/relationships/slideLayout" Target="../slideLayouts/slideLayout1.xml"/><Relationship Id="rId5" Type="http://schemas.openxmlformats.org/officeDocument/2006/relationships/image" Target="../media/image353.png"/><Relationship Id="rId4" Type="http://schemas.openxmlformats.org/officeDocument/2006/relationships/image" Target="../media/image352.png"/></Relationships>
</file>

<file path=ppt/slides/_rels/slide283.xml.rels><?xml version="1.0" encoding="UTF-8" standalone="yes"?>
<Relationships xmlns="http://schemas.openxmlformats.org/package/2006/relationships"><Relationship Id="rId3" Type="http://schemas.openxmlformats.org/officeDocument/2006/relationships/image" Target="../media/image355.png"/><Relationship Id="rId2" Type="http://schemas.openxmlformats.org/officeDocument/2006/relationships/image" Target="../media/image354.png"/><Relationship Id="rId1" Type="http://schemas.openxmlformats.org/officeDocument/2006/relationships/slideLayout" Target="../slideLayouts/slideLayout1.xml"/><Relationship Id="rId5" Type="http://schemas.openxmlformats.org/officeDocument/2006/relationships/image" Target="../media/image357.png"/><Relationship Id="rId4" Type="http://schemas.openxmlformats.org/officeDocument/2006/relationships/image" Target="../media/image356.png"/></Relationships>
</file>

<file path=ppt/slides/_rels/slide28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85.xml.rels><?xml version="1.0" encoding="UTF-8" standalone="yes"?>
<Relationships xmlns="http://schemas.openxmlformats.org/package/2006/relationships"><Relationship Id="rId2" Type="http://schemas.openxmlformats.org/officeDocument/2006/relationships/image" Target="../media/image358.png"/><Relationship Id="rId1" Type="http://schemas.openxmlformats.org/officeDocument/2006/relationships/slideLayout" Target="../slideLayouts/slideLayout1.xml"/></Relationships>
</file>

<file path=ppt/slides/_rels/slide286.xml.rels><?xml version="1.0" encoding="UTF-8" standalone="yes"?>
<Relationships xmlns="http://schemas.openxmlformats.org/package/2006/relationships"><Relationship Id="rId2" Type="http://schemas.openxmlformats.org/officeDocument/2006/relationships/image" Target="../media/image344.png"/><Relationship Id="rId1" Type="http://schemas.openxmlformats.org/officeDocument/2006/relationships/slideLayout" Target="../slideLayouts/slideLayout1.xml"/></Relationships>
</file>

<file path=ppt/slides/_rels/slide287.xml.rels><?xml version="1.0" encoding="UTF-8" standalone="yes"?>
<Relationships xmlns="http://schemas.openxmlformats.org/package/2006/relationships"><Relationship Id="rId3" Type="http://schemas.openxmlformats.org/officeDocument/2006/relationships/image" Target="../media/image360.png"/><Relationship Id="rId2" Type="http://schemas.openxmlformats.org/officeDocument/2006/relationships/image" Target="../media/image359.png"/><Relationship Id="rId1" Type="http://schemas.openxmlformats.org/officeDocument/2006/relationships/slideLayout" Target="../slideLayouts/slideLayout1.xml"/><Relationship Id="rId5" Type="http://schemas.openxmlformats.org/officeDocument/2006/relationships/image" Target="../media/image362.png"/><Relationship Id="rId4" Type="http://schemas.openxmlformats.org/officeDocument/2006/relationships/image" Target="../media/image361.png"/></Relationships>
</file>

<file path=ppt/slides/_rels/slide288.xml.rels><?xml version="1.0" encoding="UTF-8" standalone="yes"?>
<Relationships xmlns="http://schemas.openxmlformats.org/package/2006/relationships"><Relationship Id="rId3" Type="http://schemas.openxmlformats.org/officeDocument/2006/relationships/image" Target="../media/image364.png"/><Relationship Id="rId2" Type="http://schemas.openxmlformats.org/officeDocument/2006/relationships/image" Target="../media/image363.png"/><Relationship Id="rId1" Type="http://schemas.openxmlformats.org/officeDocument/2006/relationships/slideLayout" Target="../slideLayouts/slideLayout1.xml"/></Relationships>
</file>

<file path=ppt/slides/_rels/slide28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9.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2.xml"/></Relationships>
</file>

<file path=ppt/slides/_rels/slide290.xml.rels><?xml version="1.0" encoding="UTF-8" standalone="yes"?>
<Relationships xmlns="http://schemas.openxmlformats.org/package/2006/relationships"><Relationship Id="rId3" Type="http://schemas.openxmlformats.org/officeDocument/2006/relationships/image" Target="../media/image366.png"/><Relationship Id="rId2" Type="http://schemas.openxmlformats.org/officeDocument/2006/relationships/image" Target="../media/image365.png"/><Relationship Id="rId1" Type="http://schemas.openxmlformats.org/officeDocument/2006/relationships/slideLayout" Target="../slideLayouts/slideLayout1.xml"/></Relationships>
</file>

<file path=ppt/slides/_rels/slide291.xml.rels><?xml version="1.0" encoding="UTF-8" standalone="yes"?>
<Relationships xmlns="http://schemas.openxmlformats.org/package/2006/relationships"><Relationship Id="rId3" Type="http://schemas.openxmlformats.org/officeDocument/2006/relationships/image" Target="../media/image368.png"/><Relationship Id="rId2" Type="http://schemas.openxmlformats.org/officeDocument/2006/relationships/image" Target="../media/image367.png"/><Relationship Id="rId1" Type="http://schemas.openxmlformats.org/officeDocument/2006/relationships/slideLayout" Target="../slideLayouts/slideLayout1.xml"/><Relationship Id="rId4" Type="http://schemas.openxmlformats.org/officeDocument/2006/relationships/image" Target="../media/image369.png"/></Relationships>
</file>

<file path=ppt/slides/_rels/slide292.xml.rels><?xml version="1.0" encoding="UTF-8" standalone="yes"?>
<Relationships xmlns="http://schemas.openxmlformats.org/package/2006/relationships"><Relationship Id="rId3" Type="http://schemas.openxmlformats.org/officeDocument/2006/relationships/image" Target="../media/image371.png"/><Relationship Id="rId2" Type="http://schemas.openxmlformats.org/officeDocument/2006/relationships/image" Target="../media/image370.png"/><Relationship Id="rId1" Type="http://schemas.openxmlformats.org/officeDocument/2006/relationships/slideLayout" Target="../slideLayouts/slideLayout1.xml"/></Relationships>
</file>

<file path=ppt/slides/_rels/slide293.xml.rels><?xml version="1.0" encoding="UTF-8" standalone="yes"?>
<Relationships xmlns="http://schemas.openxmlformats.org/package/2006/relationships"><Relationship Id="rId3" Type="http://schemas.openxmlformats.org/officeDocument/2006/relationships/image" Target="../media/image373.png"/><Relationship Id="rId2" Type="http://schemas.openxmlformats.org/officeDocument/2006/relationships/image" Target="../media/image372.png"/><Relationship Id="rId1" Type="http://schemas.openxmlformats.org/officeDocument/2006/relationships/slideLayout" Target="../slideLayouts/slideLayout1.xml"/><Relationship Id="rId5" Type="http://schemas.openxmlformats.org/officeDocument/2006/relationships/image" Target="../media/image375.png"/><Relationship Id="rId4" Type="http://schemas.openxmlformats.org/officeDocument/2006/relationships/image" Target="../media/image374.png"/></Relationships>
</file>

<file path=ppt/slides/_rels/slide294.xml.rels><?xml version="1.0" encoding="UTF-8" standalone="yes"?>
<Relationships xmlns="http://schemas.openxmlformats.org/package/2006/relationships"><Relationship Id="rId3" Type="http://schemas.openxmlformats.org/officeDocument/2006/relationships/image" Target="../media/image377.png"/><Relationship Id="rId2" Type="http://schemas.openxmlformats.org/officeDocument/2006/relationships/image" Target="../media/image376.png"/><Relationship Id="rId1" Type="http://schemas.openxmlformats.org/officeDocument/2006/relationships/slideLayout" Target="../slideLayouts/slideLayout1.xml"/></Relationships>
</file>

<file path=ppt/slides/_rels/slide295.xml.rels><?xml version="1.0" encoding="UTF-8" standalone="yes"?>
<Relationships xmlns="http://schemas.openxmlformats.org/package/2006/relationships"><Relationship Id="rId3" Type="http://schemas.openxmlformats.org/officeDocument/2006/relationships/image" Target="../media/image379.png"/><Relationship Id="rId2" Type="http://schemas.openxmlformats.org/officeDocument/2006/relationships/image" Target="../media/image378.png"/><Relationship Id="rId1" Type="http://schemas.openxmlformats.org/officeDocument/2006/relationships/slideLayout" Target="../slideLayouts/slideLayout1.xml"/></Relationships>
</file>

<file path=ppt/slides/_rels/slide296.xml.rels><?xml version="1.0" encoding="UTF-8" standalone="yes"?>
<Relationships xmlns="http://schemas.openxmlformats.org/package/2006/relationships"><Relationship Id="rId3" Type="http://schemas.openxmlformats.org/officeDocument/2006/relationships/image" Target="../media/image381.png"/><Relationship Id="rId2" Type="http://schemas.openxmlformats.org/officeDocument/2006/relationships/image" Target="../media/image380.png"/><Relationship Id="rId1" Type="http://schemas.openxmlformats.org/officeDocument/2006/relationships/slideLayout" Target="../slideLayouts/slideLayout1.xml"/></Relationships>
</file>

<file path=ppt/slides/_rels/slide297.xml.rels><?xml version="1.0" encoding="UTF-8" standalone="yes"?>
<Relationships xmlns="http://schemas.openxmlformats.org/package/2006/relationships"><Relationship Id="rId2" Type="http://schemas.openxmlformats.org/officeDocument/2006/relationships/image" Target="../media/image382.png"/><Relationship Id="rId1" Type="http://schemas.openxmlformats.org/officeDocument/2006/relationships/slideLayout" Target="../slideLayouts/slideLayout1.xml"/></Relationships>
</file>

<file path=ppt/slides/_rels/slide298.xml.rels><?xml version="1.0" encoding="UTF-8" standalone="yes"?>
<Relationships xmlns="http://schemas.openxmlformats.org/package/2006/relationships"><Relationship Id="rId3" Type="http://schemas.openxmlformats.org/officeDocument/2006/relationships/image" Target="../media/image384.png"/><Relationship Id="rId2" Type="http://schemas.openxmlformats.org/officeDocument/2006/relationships/image" Target="../media/image383.png"/><Relationship Id="rId1" Type="http://schemas.openxmlformats.org/officeDocument/2006/relationships/slideLayout" Target="../slideLayouts/slideLayout1.xml"/></Relationships>
</file>

<file path=ppt/slides/_rels/slide299.xml.rels><?xml version="1.0" encoding="UTF-8" standalone="yes"?>
<Relationships xmlns="http://schemas.openxmlformats.org/package/2006/relationships"><Relationship Id="rId2" Type="http://schemas.openxmlformats.org/officeDocument/2006/relationships/notesSlide" Target="../notesSlides/notesSlide70.xml"/><Relationship Id="rId1" Type="http://schemas.openxmlformats.org/officeDocument/2006/relationships/slideLayout" Target="../slideLayouts/slideLayout1.xml"/></Relationships>
</file>

<file path=ppt/slides/_rels/slide3.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notesSlide" Target="../notesSlides/notesSlide1.xml"/><Relationship Id="rId1" Type="http://schemas.openxmlformats.org/officeDocument/2006/relationships/slideLayout" Target="../slideLayouts/slideLayout1.xml"/><Relationship Id="rId4" Type="http://schemas.openxmlformats.org/officeDocument/2006/relationships/image" Target="../media/image15.tmp"/></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00.xml.rels><?xml version="1.0" encoding="UTF-8" standalone="yes"?>
<Relationships xmlns="http://schemas.openxmlformats.org/package/2006/relationships"><Relationship Id="rId3" Type="http://schemas.openxmlformats.org/officeDocument/2006/relationships/image" Target="../media/image385.png"/><Relationship Id="rId2" Type="http://schemas.openxmlformats.org/officeDocument/2006/relationships/notesSlide" Target="../notesSlides/notesSlide71.xml"/><Relationship Id="rId1" Type="http://schemas.openxmlformats.org/officeDocument/2006/relationships/slideLayout" Target="../slideLayouts/slideLayout1.xml"/></Relationships>
</file>

<file path=ppt/slides/_rels/slide301.xml.rels><?xml version="1.0" encoding="UTF-8" standalone="yes"?>
<Relationships xmlns="http://schemas.openxmlformats.org/package/2006/relationships"><Relationship Id="rId3" Type="http://schemas.openxmlformats.org/officeDocument/2006/relationships/image" Target="../media/image387.png"/><Relationship Id="rId2" Type="http://schemas.openxmlformats.org/officeDocument/2006/relationships/image" Target="../media/image386.png"/><Relationship Id="rId1" Type="http://schemas.openxmlformats.org/officeDocument/2006/relationships/slideLayout" Target="../slideLayouts/slideLayout1.xml"/><Relationship Id="rId5" Type="http://schemas.openxmlformats.org/officeDocument/2006/relationships/image" Target="../media/image389.png"/><Relationship Id="rId4" Type="http://schemas.openxmlformats.org/officeDocument/2006/relationships/image" Target="../media/image388.png"/></Relationships>
</file>

<file path=ppt/slides/_rels/slide302.xml.rels><?xml version="1.0" encoding="UTF-8" standalone="yes"?>
<Relationships xmlns="http://schemas.openxmlformats.org/package/2006/relationships"><Relationship Id="rId3" Type="http://schemas.openxmlformats.org/officeDocument/2006/relationships/image" Target="../media/image391.png"/><Relationship Id="rId2" Type="http://schemas.openxmlformats.org/officeDocument/2006/relationships/image" Target="../media/image390.png"/><Relationship Id="rId1" Type="http://schemas.openxmlformats.org/officeDocument/2006/relationships/slideLayout" Target="../slideLayouts/slideLayout1.xml"/></Relationships>
</file>

<file path=ppt/slides/_rels/slide30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0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05.xml.rels><?xml version="1.0" encoding="UTF-8" standalone="yes"?>
<Relationships xmlns="http://schemas.openxmlformats.org/package/2006/relationships"><Relationship Id="rId3" Type="http://schemas.openxmlformats.org/officeDocument/2006/relationships/image" Target="../media/image393.png"/><Relationship Id="rId2" Type="http://schemas.openxmlformats.org/officeDocument/2006/relationships/image" Target="../media/image392.png"/><Relationship Id="rId1" Type="http://schemas.openxmlformats.org/officeDocument/2006/relationships/slideLayout" Target="../slideLayouts/slideLayout1.xml"/><Relationship Id="rId4" Type="http://schemas.openxmlformats.org/officeDocument/2006/relationships/image" Target="../media/image394.png"/></Relationships>
</file>

<file path=ppt/slides/_rels/slide306.xml.rels><?xml version="1.0" encoding="UTF-8" standalone="yes"?>
<Relationships xmlns="http://schemas.openxmlformats.org/package/2006/relationships"><Relationship Id="rId3" Type="http://schemas.openxmlformats.org/officeDocument/2006/relationships/image" Target="../media/image395.png"/><Relationship Id="rId2" Type="http://schemas.openxmlformats.org/officeDocument/2006/relationships/notesSlide" Target="../notesSlides/notesSlide72.xml"/><Relationship Id="rId1" Type="http://schemas.openxmlformats.org/officeDocument/2006/relationships/slideLayout" Target="../slideLayouts/slideLayout1.xml"/></Relationships>
</file>

<file path=ppt/slides/_rels/slide307.xml.rels><?xml version="1.0" encoding="UTF-8" standalone="yes"?>
<Relationships xmlns="http://schemas.openxmlformats.org/package/2006/relationships"><Relationship Id="rId3" Type="http://schemas.openxmlformats.org/officeDocument/2006/relationships/image" Target="../media/image397.png"/><Relationship Id="rId2" Type="http://schemas.openxmlformats.org/officeDocument/2006/relationships/image" Target="../media/image396.png"/><Relationship Id="rId1" Type="http://schemas.openxmlformats.org/officeDocument/2006/relationships/slideLayout" Target="../slideLayouts/slideLayout1.xml"/><Relationship Id="rId4" Type="http://schemas.openxmlformats.org/officeDocument/2006/relationships/image" Target="../media/image398.png"/></Relationships>
</file>

<file path=ppt/slides/_rels/slide308.xml.rels><?xml version="1.0" encoding="UTF-8" standalone="yes"?>
<Relationships xmlns="http://schemas.openxmlformats.org/package/2006/relationships"><Relationship Id="rId3" Type="http://schemas.openxmlformats.org/officeDocument/2006/relationships/image" Target="../media/image401.png"/><Relationship Id="rId2" Type="http://schemas.openxmlformats.org/officeDocument/2006/relationships/image" Target="../media/image399.png"/><Relationship Id="rId1" Type="http://schemas.openxmlformats.org/officeDocument/2006/relationships/slideLayout" Target="../slideLayouts/slideLayout1.xml"/></Relationships>
</file>

<file path=ppt/slides/_rels/slide309.xml.rels><?xml version="1.0" encoding="UTF-8" standalone="yes"?>
<Relationships xmlns="http://schemas.openxmlformats.org/package/2006/relationships"><Relationship Id="rId3" Type="http://schemas.openxmlformats.org/officeDocument/2006/relationships/image" Target="../media/image403.png"/><Relationship Id="rId2" Type="http://schemas.openxmlformats.org/officeDocument/2006/relationships/image" Target="../media/image402.png"/><Relationship Id="rId1" Type="http://schemas.openxmlformats.org/officeDocument/2006/relationships/slideLayout" Target="../slideLayouts/slideLayout1.xml"/><Relationship Id="rId4" Type="http://schemas.openxmlformats.org/officeDocument/2006/relationships/image" Target="../media/image404.png"/></Relationships>
</file>

<file path=ppt/slides/_rels/slide31.xml.rels><?xml version="1.0" encoding="UTF-8" standalone="yes"?>
<Relationships xmlns="http://schemas.openxmlformats.org/package/2006/relationships"><Relationship Id="rId3" Type="http://schemas.openxmlformats.org/officeDocument/2006/relationships/image" Target="../media/image59.png"/><Relationship Id="rId2" Type="http://schemas.openxmlformats.org/officeDocument/2006/relationships/image" Target="../media/image58.png"/><Relationship Id="rId1" Type="http://schemas.openxmlformats.org/officeDocument/2006/relationships/slideLayout" Target="../slideLayouts/slideLayout2.xml"/></Relationships>
</file>

<file path=ppt/slides/_rels/slide310.xml.rels><?xml version="1.0" encoding="UTF-8" standalone="yes"?>
<Relationships xmlns="http://schemas.openxmlformats.org/package/2006/relationships"><Relationship Id="rId3" Type="http://schemas.openxmlformats.org/officeDocument/2006/relationships/image" Target="../media/image406.png"/><Relationship Id="rId2" Type="http://schemas.openxmlformats.org/officeDocument/2006/relationships/image" Target="../media/image405.png"/><Relationship Id="rId1" Type="http://schemas.openxmlformats.org/officeDocument/2006/relationships/slideLayout" Target="../slideLayouts/slideLayout1.xml"/></Relationships>
</file>

<file path=ppt/slides/_rels/slide311.xml.rels><?xml version="1.0" encoding="UTF-8" standalone="yes"?>
<Relationships xmlns="http://schemas.openxmlformats.org/package/2006/relationships"><Relationship Id="rId3" Type="http://schemas.openxmlformats.org/officeDocument/2006/relationships/image" Target="../media/image408.png"/><Relationship Id="rId2" Type="http://schemas.openxmlformats.org/officeDocument/2006/relationships/image" Target="../media/image407.png"/><Relationship Id="rId1" Type="http://schemas.openxmlformats.org/officeDocument/2006/relationships/slideLayout" Target="../slideLayouts/slideLayout1.xml"/></Relationships>
</file>

<file path=ppt/slides/_rels/slide312.xml.rels><?xml version="1.0" encoding="UTF-8" standalone="yes"?>
<Relationships xmlns="http://schemas.openxmlformats.org/package/2006/relationships"><Relationship Id="rId3" Type="http://schemas.openxmlformats.org/officeDocument/2006/relationships/image" Target="../media/image411.png"/><Relationship Id="rId2" Type="http://schemas.openxmlformats.org/officeDocument/2006/relationships/image" Target="../media/image409.png"/><Relationship Id="rId1" Type="http://schemas.openxmlformats.org/officeDocument/2006/relationships/slideLayout" Target="../slideLayouts/slideLayout1.xml"/><Relationship Id="rId4" Type="http://schemas.openxmlformats.org/officeDocument/2006/relationships/image" Target="../media/image412.png"/></Relationships>
</file>

<file path=ppt/slides/_rels/slide313.xml.rels><?xml version="1.0" encoding="UTF-8" standalone="yes"?>
<Relationships xmlns="http://schemas.openxmlformats.org/package/2006/relationships"><Relationship Id="rId3" Type="http://schemas.openxmlformats.org/officeDocument/2006/relationships/image" Target="../media/image413.png"/><Relationship Id="rId2" Type="http://schemas.openxmlformats.org/officeDocument/2006/relationships/notesSlide" Target="../notesSlides/notesSlide73.xml"/><Relationship Id="rId1" Type="http://schemas.openxmlformats.org/officeDocument/2006/relationships/slideLayout" Target="../slideLayouts/slideLayout1.xml"/><Relationship Id="rId4" Type="http://schemas.openxmlformats.org/officeDocument/2006/relationships/image" Target="../media/image414.png"/></Relationships>
</file>

<file path=ppt/slides/_rels/slide314.xml.rels><?xml version="1.0" encoding="UTF-8" standalone="yes"?>
<Relationships xmlns="http://schemas.openxmlformats.org/package/2006/relationships"><Relationship Id="rId3" Type="http://schemas.openxmlformats.org/officeDocument/2006/relationships/image" Target="../media/image416.png"/><Relationship Id="rId2" Type="http://schemas.openxmlformats.org/officeDocument/2006/relationships/image" Target="../media/image415.png"/><Relationship Id="rId1" Type="http://schemas.openxmlformats.org/officeDocument/2006/relationships/slideLayout" Target="../slideLayouts/slideLayout1.xml"/></Relationships>
</file>

<file path=ppt/slides/_rels/slide315.xml.rels><?xml version="1.0" encoding="UTF-8" standalone="yes"?>
<Relationships xmlns="http://schemas.openxmlformats.org/package/2006/relationships"><Relationship Id="rId2" Type="http://schemas.openxmlformats.org/officeDocument/2006/relationships/image" Target="../media/image417.png"/><Relationship Id="rId1" Type="http://schemas.openxmlformats.org/officeDocument/2006/relationships/slideLayout" Target="../slideLayouts/slideLayout1.xml"/></Relationships>
</file>

<file path=ppt/slides/_rels/slide316.xml.rels><?xml version="1.0" encoding="UTF-8" standalone="yes"?>
<Relationships xmlns="http://schemas.openxmlformats.org/package/2006/relationships"><Relationship Id="rId3" Type="http://schemas.openxmlformats.org/officeDocument/2006/relationships/image" Target="../media/image419.png"/><Relationship Id="rId2" Type="http://schemas.openxmlformats.org/officeDocument/2006/relationships/image" Target="../media/image418.png"/><Relationship Id="rId1" Type="http://schemas.openxmlformats.org/officeDocument/2006/relationships/slideLayout" Target="../slideLayouts/slideLayout1.xml"/><Relationship Id="rId4" Type="http://schemas.openxmlformats.org/officeDocument/2006/relationships/image" Target="../media/image421.png"/></Relationships>
</file>

<file path=ppt/slides/_rels/slide317.xml.rels><?xml version="1.0" encoding="UTF-8" standalone="yes"?>
<Relationships xmlns="http://schemas.openxmlformats.org/package/2006/relationships"><Relationship Id="rId3" Type="http://schemas.openxmlformats.org/officeDocument/2006/relationships/image" Target="../media/image423.png"/><Relationship Id="rId2" Type="http://schemas.openxmlformats.org/officeDocument/2006/relationships/image" Target="../media/image422.png"/><Relationship Id="rId1" Type="http://schemas.openxmlformats.org/officeDocument/2006/relationships/slideLayout" Target="../slideLayouts/slideLayout1.xml"/><Relationship Id="rId5" Type="http://schemas.openxmlformats.org/officeDocument/2006/relationships/image" Target="../media/image425.png"/><Relationship Id="rId4" Type="http://schemas.openxmlformats.org/officeDocument/2006/relationships/image" Target="../media/image424.png"/></Relationships>
</file>

<file path=ppt/slides/_rels/slide318.xml.rels><?xml version="1.0" encoding="UTF-8" standalone="yes"?>
<Relationships xmlns="http://schemas.openxmlformats.org/package/2006/relationships"><Relationship Id="rId3" Type="http://schemas.openxmlformats.org/officeDocument/2006/relationships/image" Target="../media/image427.png"/><Relationship Id="rId2" Type="http://schemas.openxmlformats.org/officeDocument/2006/relationships/image" Target="../media/image426.png"/><Relationship Id="rId1" Type="http://schemas.openxmlformats.org/officeDocument/2006/relationships/slideLayout" Target="../slideLayouts/slideLayout1.xml"/><Relationship Id="rId5" Type="http://schemas.openxmlformats.org/officeDocument/2006/relationships/image" Target="../media/image429.png"/><Relationship Id="rId4" Type="http://schemas.openxmlformats.org/officeDocument/2006/relationships/image" Target="../media/image428.png"/></Relationships>
</file>

<file path=ppt/slides/_rels/slide319.xml.rels><?xml version="1.0" encoding="UTF-8" standalone="yes"?>
<Relationships xmlns="http://schemas.openxmlformats.org/package/2006/relationships"><Relationship Id="rId2" Type="http://schemas.openxmlformats.org/officeDocument/2006/relationships/image" Target="../media/image431.png"/><Relationship Id="rId1" Type="http://schemas.openxmlformats.org/officeDocument/2006/relationships/slideLayout" Target="../slideLayouts/slideLayout1.xml"/></Relationships>
</file>

<file path=ppt/slides/_rels/slide32.xml.rels><?xml version="1.0" encoding="UTF-8" standalone="yes"?>
<Relationships xmlns="http://schemas.openxmlformats.org/package/2006/relationships"><Relationship Id="rId3" Type="http://schemas.openxmlformats.org/officeDocument/2006/relationships/image" Target="../media/image61.png"/><Relationship Id="rId2" Type="http://schemas.openxmlformats.org/officeDocument/2006/relationships/image" Target="../media/image60.png"/><Relationship Id="rId1" Type="http://schemas.openxmlformats.org/officeDocument/2006/relationships/slideLayout" Target="../slideLayouts/slideLayout2.xml"/></Relationships>
</file>

<file path=ppt/slides/_rels/slide320.xml.rels><?xml version="1.0" encoding="UTF-8" standalone="yes"?>
<Relationships xmlns="http://schemas.openxmlformats.org/package/2006/relationships"><Relationship Id="rId8" Type="http://schemas.openxmlformats.org/officeDocument/2006/relationships/image" Target="../media/image435.png"/><Relationship Id="rId3" Type="http://schemas.openxmlformats.org/officeDocument/2006/relationships/image" Target="../media/image427.png"/><Relationship Id="rId7" Type="http://schemas.openxmlformats.org/officeDocument/2006/relationships/image" Target="../media/image434.png"/><Relationship Id="rId2" Type="http://schemas.openxmlformats.org/officeDocument/2006/relationships/image" Target="../media/image426.png"/><Relationship Id="rId1" Type="http://schemas.openxmlformats.org/officeDocument/2006/relationships/slideLayout" Target="../slideLayouts/slideLayout1.xml"/><Relationship Id="rId6" Type="http://schemas.openxmlformats.org/officeDocument/2006/relationships/image" Target="../media/image433.png"/><Relationship Id="rId5" Type="http://schemas.openxmlformats.org/officeDocument/2006/relationships/image" Target="../media/image429.png"/><Relationship Id="rId4" Type="http://schemas.openxmlformats.org/officeDocument/2006/relationships/image" Target="../media/image432.png"/></Relationships>
</file>

<file path=ppt/slides/_rels/slide321.xml.rels><?xml version="1.0" encoding="UTF-8" standalone="yes"?>
<Relationships xmlns="http://schemas.openxmlformats.org/package/2006/relationships"><Relationship Id="rId2" Type="http://schemas.openxmlformats.org/officeDocument/2006/relationships/image" Target="../media/image436.png"/><Relationship Id="rId1" Type="http://schemas.openxmlformats.org/officeDocument/2006/relationships/slideLayout" Target="../slideLayouts/slideLayout1.xml"/></Relationships>
</file>

<file path=ppt/slides/_rels/slide32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2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2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2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2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27.xml.rels><?xml version="1.0" encoding="UTF-8" standalone="yes"?>
<Relationships xmlns="http://schemas.openxmlformats.org/package/2006/relationships"><Relationship Id="rId2" Type="http://schemas.openxmlformats.org/officeDocument/2006/relationships/image" Target="../media/image437.png"/><Relationship Id="rId1" Type="http://schemas.openxmlformats.org/officeDocument/2006/relationships/slideLayout" Target="../slideLayouts/slideLayout1.xml"/></Relationships>
</file>

<file path=ppt/slides/_rels/slide328.xml.rels><?xml version="1.0" encoding="UTF-8" standalone="yes"?>
<Relationships xmlns="http://schemas.openxmlformats.org/package/2006/relationships"><Relationship Id="rId3" Type="http://schemas.openxmlformats.org/officeDocument/2006/relationships/image" Target="../media/image439.png"/><Relationship Id="rId7" Type="http://schemas.openxmlformats.org/officeDocument/2006/relationships/image" Target="../media/image444.png"/><Relationship Id="rId2" Type="http://schemas.openxmlformats.org/officeDocument/2006/relationships/image" Target="../media/image438.png"/><Relationship Id="rId1" Type="http://schemas.openxmlformats.org/officeDocument/2006/relationships/slideLayout" Target="../slideLayouts/slideLayout1.xml"/><Relationship Id="rId6" Type="http://schemas.openxmlformats.org/officeDocument/2006/relationships/image" Target="../media/image443.png"/><Relationship Id="rId5" Type="http://schemas.openxmlformats.org/officeDocument/2006/relationships/image" Target="../media/image442.png"/><Relationship Id="rId4" Type="http://schemas.openxmlformats.org/officeDocument/2006/relationships/image" Target="../media/image441.png"/></Relationships>
</file>

<file path=ppt/slides/_rels/slide329.xml.rels><?xml version="1.0" encoding="UTF-8" standalone="yes"?>
<Relationships xmlns="http://schemas.openxmlformats.org/package/2006/relationships"><Relationship Id="rId3" Type="http://schemas.openxmlformats.org/officeDocument/2006/relationships/image" Target="../media/image446.png"/><Relationship Id="rId7" Type="http://schemas.openxmlformats.org/officeDocument/2006/relationships/image" Target="../media/image451.png"/><Relationship Id="rId2" Type="http://schemas.openxmlformats.org/officeDocument/2006/relationships/image" Target="../media/image445.png"/><Relationship Id="rId1" Type="http://schemas.openxmlformats.org/officeDocument/2006/relationships/slideLayout" Target="../slideLayouts/slideLayout1.xml"/><Relationship Id="rId6" Type="http://schemas.openxmlformats.org/officeDocument/2006/relationships/image" Target="../media/image449.png"/><Relationship Id="rId5" Type="http://schemas.openxmlformats.org/officeDocument/2006/relationships/image" Target="../media/image448.png"/><Relationship Id="rId4" Type="http://schemas.openxmlformats.org/officeDocument/2006/relationships/image" Target="../media/image447.png"/></Relationships>
</file>

<file path=ppt/slides/_rels/slide33.xml.rels><?xml version="1.0" encoding="UTF-8" standalone="yes"?>
<Relationships xmlns="http://schemas.openxmlformats.org/package/2006/relationships"><Relationship Id="rId3" Type="http://schemas.openxmlformats.org/officeDocument/2006/relationships/image" Target="../media/image63.png"/><Relationship Id="rId2" Type="http://schemas.openxmlformats.org/officeDocument/2006/relationships/image" Target="../media/image62.png"/><Relationship Id="rId1" Type="http://schemas.openxmlformats.org/officeDocument/2006/relationships/slideLayout" Target="../slideLayouts/slideLayout2.xml"/><Relationship Id="rId4" Type="http://schemas.openxmlformats.org/officeDocument/2006/relationships/image" Target="../media/image64.png"/></Relationships>
</file>

<file path=ppt/slides/_rels/slide330.xml.rels><?xml version="1.0" encoding="UTF-8" standalone="yes"?>
<Relationships xmlns="http://schemas.openxmlformats.org/package/2006/relationships"><Relationship Id="rId3" Type="http://schemas.openxmlformats.org/officeDocument/2006/relationships/image" Target="../media/image453.png"/><Relationship Id="rId7" Type="http://schemas.openxmlformats.org/officeDocument/2006/relationships/image" Target="../media/image457.png"/><Relationship Id="rId2" Type="http://schemas.openxmlformats.org/officeDocument/2006/relationships/image" Target="../media/image452.png"/><Relationship Id="rId1" Type="http://schemas.openxmlformats.org/officeDocument/2006/relationships/slideLayout" Target="../slideLayouts/slideLayout1.xml"/><Relationship Id="rId6" Type="http://schemas.openxmlformats.org/officeDocument/2006/relationships/image" Target="../media/image456.png"/><Relationship Id="rId5" Type="http://schemas.openxmlformats.org/officeDocument/2006/relationships/image" Target="../media/image455.png"/><Relationship Id="rId4" Type="http://schemas.openxmlformats.org/officeDocument/2006/relationships/image" Target="../media/image454.png"/></Relationships>
</file>

<file path=ppt/slides/_rels/slide331.xml.rels><?xml version="1.0" encoding="UTF-8" standalone="yes"?>
<Relationships xmlns="http://schemas.openxmlformats.org/package/2006/relationships"><Relationship Id="rId8" Type="http://schemas.openxmlformats.org/officeDocument/2006/relationships/image" Target="../media/image455.png"/><Relationship Id="rId3" Type="http://schemas.openxmlformats.org/officeDocument/2006/relationships/image" Target="../media/image459.png"/><Relationship Id="rId7" Type="http://schemas.openxmlformats.org/officeDocument/2006/relationships/image" Target="../media/image464.png"/><Relationship Id="rId2" Type="http://schemas.openxmlformats.org/officeDocument/2006/relationships/image" Target="../media/image458.png"/><Relationship Id="rId1" Type="http://schemas.openxmlformats.org/officeDocument/2006/relationships/slideLayout" Target="../slideLayouts/slideLayout1.xml"/><Relationship Id="rId6" Type="http://schemas.openxmlformats.org/officeDocument/2006/relationships/image" Target="../media/image463.png"/><Relationship Id="rId5" Type="http://schemas.openxmlformats.org/officeDocument/2006/relationships/image" Target="../media/image462.png"/><Relationship Id="rId4" Type="http://schemas.openxmlformats.org/officeDocument/2006/relationships/image" Target="../media/image461.png"/><Relationship Id="rId9" Type="http://schemas.openxmlformats.org/officeDocument/2006/relationships/image" Target="../media/image456.png"/></Relationships>
</file>

<file path=ppt/slides/_rels/slide33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3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34.xml.rels><?xml version="1.0" encoding="UTF-8" standalone="yes"?>
<Relationships xmlns="http://schemas.openxmlformats.org/package/2006/relationships"><Relationship Id="rId3" Type="http://schemas.openxmlformats.org/officeDocument/2006/relationships/hyperlink" Target="https://mirion.s3.amazonaws.com/cms4_mirion/files/pdf/spec-sheets/c0514_cryo-pulse_5_plus_spec_sheet_1.pdf?1557862973" TargetMode="External"/><Relationship Id="rId2" Type="http://schemas.openxmlformats.org/officeDocument/2006/relationships/hyperlink" Target="https://mirion.s3.amazonaws.com/cms4_mirion/files/pdf/spec-sheets/c40696_ultra-lege_det_super_spec_3.pdf?1557863599" TargetMode="External"/><Relationship Id="rId1" Type="http://schemas.openxmlformats.org/officeDocument/2006/relationships/slideLayout" Target="../slideLayouts/slideLayout1.xml"/></Relationships>
</file>

<file path=ppt/slides/_rels/slide335.xml.rels><?xml version="1.0" encoding="UTF-8" standalone="yes"?>
<Relationships xmlns="http://schemas.openxmlformats.org/package/2006/relationships"><Relationship Id="rId2" Type="http://schemas.openxmlformats.org/officeDocument/2006/relationships/image" Target="../media/image465.png"/><Relationship Id="rId1" Type="http://schemas.openxmlformats.org/officeDocument/2006/relationships/slideLayout" Target="../slideLayouts/slideLayout1.xml"/></Relationships>
</file>

<file path=ppt/slides/_rels/slide336.xml.rels><?xml version="1.0" encoding="UTF-8" standalone="yes"?>
<Relationships xmlns="http://schemas.openxmlformats.org/package/2006/relationships"><Relationship Id="rId3" Type="http://schemas.openxmlformats.org/officeDocument/2006/relationships/hyperlink" Target="https://mirion.s3.amazonaws.com/cms4_mirion/files/pdf/spec-sheets/ops-1448_xtra_spec_sheet.pdf?1579448774" TargetMode="External"/><Relationship Id="rId2" Type="http://schemas.openxmlformats.org/officeDocument/2006/relationships/hyperlink" Target="https://mirion.s3.amazonaws.com/cms4_mirion/files/pdf/spec-sheets/csp0201_retractable_cryo_super_spec_2.pdf?1560966003" TargetMode="External"/><Relationship Id="rId1" Type="http://schemas.openxmlformats.org/officeDocument/2006/relationships/slideLayout" Target="../slideLayouts/slideLayout1.xml"/><Relationship Id="rId5" Type="http://schemas.openxmlformats.org/officeDocument/2006/relationships/hyperlink" Target="https://mirion.s3.amazonaws.com/cms4_mirion/files/pdf/spec-sheets/ops-1424_bege_spec_sheet.pdf?1579456901" TargetMode="External"/><Relationship Id="rId4" Type="http://schemas.openxmlformats.org/officeDocument/2006/relationships/hyperlink" Target="https://mirion.s3.amazonaws.com/cms4_mirion/files/pdf/spec-sheets/ops-1441_sege_spec_sheet.pdf?1579447944" TargetMode="External"/></Relationships>
</file>

<file path=ppt/slides/_rels/slide33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3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39.xml.rels><?xml version="1.0" encoding="UTF-8" standalone="yes"?>
<Relationships xmlns="http://schemas.openxmlformats.org/package/2006/relationships"><Relationship Id="rId3" Type="http://schemas.openxmlformats.org/officeDocument/2006/relationships/image" Target="../media/image467.png"/><Relationship Id="rId2" Type="http://schemas.openxmlformats.org/officeDocument/2006/relationships/image" Target="../media/image466.png"/><Relationship Id="rId1" Type="http://schemas.openxmlformats.org/officeDocument/2006/relationships/slideLayout" Target="../slideLayouts/slideLayout1.xml"/></Relationships>
</file>

<file path=ppt/slides/_rels/slide34.xml.rels><?xml version="1.0" encoding="UTF-8" standalone="yes"?>
<Relationships xmlns="http://schemas.openxmlformats.org/package/2006/relationships"><Relationship Id="rId3" Type="http://schemas.openxmlformats.org/officeDocument/2006/relationships/image" Target="../media/image66.png"/><Relationship Id="rId2" Type="http://schemas.openxmlformats.org/officeDocument/2006/relationships/image" Target="../media/image65.png"/><Relationship Id="rId1" Type="http://schemas.openxmlformats.org/officeDocument/2006/relationships/slideLayout" Target="../slideLayouts/slideLayout2.xml"/><Relationship Id="rId5" Type="http://schemas.openxmlformats.org/officeDocument/2006/relationships/image" Target="../media/image68.png"/><Relationship Id="rId4" Type="http://schemas.openxmlformats.org/officeDocument/2006/relationships/image" Target="../media/image67.png"/></Relationships>
</file>

<file path=ppt/slides/_rels/slide340.xml.rels><?xml version="1.0" encoding="UTF-8" standalone="yes"?>
<Relationships xmlns="http://schemas.openxmlformats.org/package/2006/relationships"><Relationship Id="rId3" Type="http://schemas.openxmlformats.org/officeDocument/2006/relationships/image" Target="../media/image469.png"/><Relationship Id="rId2" Type="http://schemas.openxmlformats.org/officeDocument/2006/relationships/image" Target="../media/image468.png"/><Relationship Id="rId1" Type="http://schemas.openxmlformats.org/officeDocument/2006/relationships/slideLayout" Target="../slideLayouts/slideLayout2.xml"/></Relationships>
</file>

<file path=ppt/slides/_rels/slide341.xml.rels><?xml version="1.0" encoding="UTF-8" standalone="yes"?>
<Relationships xmlns="http://schemas.openxmlformats.org/package/2006/relationships"><Relationship Id="rId3" Type="http://schemas.openxmlformats.org/officeDocument/2006/relationships/image" Target="../media/image472.jpeg"/><Relationship Id="rId2" Type="http://schemas.openxmlformats.org/officeDocument/2006/relationships/image" Target="../media/image471.png"/><Relationship Id="rId1" Type="http://schemas.openxmlformats.org/officeDocument/2006/relationships/slideLayout" Target="../slideLayouts/slideLayout2.xml"/></Relationships>
</file>

<file path=ppt/slides/_rels/slide342.xml.rels><?xml version="1.0" encoding="UTF-8" standalone="yes"?>
<Relationships xmlns="http://schemas.openxmlformats.org/package/2006/relationships"><Relationship Id="rId2" Type="http://schemas.openxmlformats.org/officeDocument/2006/relationships/image" Target="../media/image473.png"/><Relationship Id="rId1" Type="http://schemas.openxmlformats.org/officeDocument/2006/relationships/slideLayout" Target="../slideLayouts/slideLayout1.xml"/></Relationships>
</file>

<file path=ppt/slides/_rels/slide343.xml.rels><?xml version="1.0" encoding="UTF-8" standalone="yes"?>
<Relationships xmlns="http://schemas.openxmlformats.org/package/2006/relationships"><Relationship Id="rId3" Type="http://schemas.openxmlformats.org/officeDocument/2006/relationships/image" Target="../media/image474.png"/><Relationship Id="rId2" Type="http://schemas.openxmlformats.org/officeDocument/2006/relationships/notesSlide" Target="../notesSlides/notesSlide74.xml"/><Relationship Id="rId1" Type="http://schemas.openxmlformats.org/officeDocument/2006/relationships/slideLayout" Target="../slideLayouts/slideLayout1.xml"/></Relationships>
</file>

<file path=ppt/slides/_rels/slide344.xml.rels><?xml version="1.0" encoding="UTF-8" standalone="yes"?>
<Relationships xmlns="http://schemas.openxmlformats.org/package/2006/relationships"><Relationship Id="rId2" Type="http://schemas.openxmlformats.org/officeDocument/2006/relationships/image" Target="../media/image475.png"/><Relationship Id="rId1" Type="http://schemas.openxmlformats.org/officeDocument/2006/relationships/slideLayout" Target="../slideLayouts/slideLayout1.xml"/></Relationships>
</file>

<file path=ppt/slides/_rels/slide345.xml.rels><?xml version="1.0" encoding="UTF-8" standalone="yes"?>
<Relationships xmlns="http://schemas.openxmlformats.org/package/2006/relationships"><Relationship Id="rId2" Type="http://schemas.openxmlformats.org/officeDocument/2006/relationships/image" Target="../media/image476.png"/><Relationship Id="rId1" Type="http://schemas.openxmlformats.org/officeDocument/2006/relationships/slideLayout" Target="../slideLayouts/slideLayout1.xml"/></Relationships>
</file>

<file path=ppt/slides/_rels/slide346.xml.rels><?xml version="1.0" encoding="UTF-8" standalone="yes"?>
<Relationships xmlns="http://schemas.openxmlformats.org/package/2006/relationships"><Relationship Id="rId3" Type="http://schemas.openxmlformats.org/officeDocument/2006/relationships/image" Target="../media/image477.png"/><Relationship Id="rId2" Type="http://schemas.openxmlformats.org/officeDocument/2006/relationships/notesSlide" Target="../notesSlides/notesSlide75.xml"/><Relationship Id="rId1" Type="http://schemas.openxmlformats.org/officeDocument/2006/relationships/slideLayout" Target="../slideLayouts/slideLayout1.xml"/></Relationships>
</file>

<file path=ppt/slides/_rels/slide34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48.xml.rels><?xml version="1.0" encoding="UTF-8" standalone="yes"?>
<Relationships xmlns="http://schemas.openxmlformats.org/package/2006/relationships"><Relationship Id="rId3" Type="http://schemas.openxmlformats.org/officeDocument/2006/relationships/image" Target="../media/image479.png"/><Relationship Id="rId2" Type="http://schemas.openxmlformats.org/officeDocument/2006/relationships/image" Target="../media/image478.png"/><Relationship Id="rId1" Type="http://schemas.openxmlformats.org/officeDocument/2006/relationships/slideLayout" Target="../slideLayouts/slideLayout1.xml"/></Relationships>
</file>

<file path=ppt/slides/_rels/slide349.xml.rels><?xml version="1.0" encoding="UTF-8" standalone="yes"?>
<Relationships xmlns="http://schemas.openxmlformats.org/package/2006/relationships"><Relationship Id="rId3" Type="http://schemas.openxmlformats.org/officeDocument/2006/relationships/image" Target="../media/image482.png"/><Relationship Id="rId2" Type="http://schemas.openxmlformats.org/officeDocument/2006/relationships/image" Target="../media/image481.png"/><Relationship Id="rId1" Type="http://schemas.openxmlformats.org/officeDocument/2006/relationships/slideLayout" Target="../slideLayouts/slideLayout1.xml"/><Relationship Id="rId5" Type="http://schemas.openxmlformats.org/officeDocument/2006/relationships/image" Target="../media/image484.png"/><Relationship Id="rId4" Type="http://schemas.openxmlformats.org/officeDocument/2006/relationships/image" Target="../media/image483.png"/></Relationships>
</file>

<file path=ppt/slides/_rels/slide35.xml.rels><?xml version="1.0" encoding="UTF-8" standalone="yes"?>
<Relationships xmlns="http://schemas.openxmlformats.org/package/2006/relationships"><Relationship Id="rId2" Type="http://schemas.openxmlformats.org/officeDocument/2006/relationships/image" Target="../media/image69.png"/><Relationship Id="rId1" Type="http://schemas.openxmlformats.org/officeDocument/2006/relationships/slideLayout" Target="../slideLayouts/slideLayout2.xml"/></Relationships>
</file>

<file path=ppt/slides/_rels/slide350.xml.rels><?xml version="1.0" encoding="UTF-8" standalone="yes"?>
<Relationships xmlns="http://schemas.openxmlformats.org/package/2006/relationships"><Relationship Id="rId3" Type="http://schemas.openxmlformats.org/officeDocument/2006/relationships/image" Target="../media/image486.png"/><Relationship Id="rId2" Type="http://schemas.openxmlformats.org/officeDocument/2006/relationships/image" Target="../media/image485.png"/><Relationship Id="rId1" Type="http://schemas.openxmlformats.org/officeDocument/2006/relationships/slideLayout" Target="../slideLayouts/slideLayout1.xml"/><Relationship Id="rId4" Type="http://schemas.openxmlformats.org/officeDocument/2006/relationships/image" Target="../media/image487.png"/></Relationships>
</file>

<file path=ppt/slides/_rels/slide351.xml.rels><?xml version="1.0" encoding="UTF-8" standalone="yes"?>
<Relationships xmlns="http://schemas.openxmlformats.org/package/2006/relationships"><Relationship Id="rId8" Type="http://schemas.openxmlformats.org/officeDocument/2006/relationships/image" Target="../media/image494.png"/><Relationship Id="rId3" Type="http://schemas.openxmlformats.org/officeDocument/2006/relationships/image" Target="../media/image488.png"/><Relationship Id="rId7" Type="http://schemas.openxmlformats.org/officeDocument/2006/relationships/image" Target="../media/image493.png"/><Relationship Id="rId12" Type="http://schemas.openxmlformats.org/officeDocument/2006/relationships/image" Target="../media/image498.png"/><Relationship Id="rId2" Type="http://schemas.openxmlformats.org/officeDocument/2006/relationships/notesSlide" Target="../notesSlides/notesSlide76.xml"/><Relationship Id="rId1" Type="http://schemas.openxmlformats.org/officeDocument/2006/relationships/slideLayout" Target="../slideLayouts/slideLayout1.xml"/><Relationship Id="rId6" Type="http://schemas.openxmlformats.org/officeDocument/2006/relationships/image" Target="../media/image492.png"/><Relationship Id="rId11" Type="http://schemas.openxmlformats.org/officeDocument/2006/relationships/image" Target="../media/image497.png"/><Relationship Id="rId5" Type="http://schemas.openxmlformats.org/officeDocument/2006/relationships/image" Target="../media/image491.png"/><Relationship Id="rId10" Type="http://schemas.openxmlformats.org/officeDocument/2006/relationships/image" Target="../media/image496.png"/><Relationship Id="rId4" Type="http://schemas.openxmlformats.org/officeDocument/2006/relationships/image" Target="../media/image489.png"/><Relationship Id="rId9" Type="http://schemas.openxmlformats.org/officeDocument/2006/relationships/image" Target="../media/image495.png"/></Relationships>
</file>

<file path=ppt/slides/_rels/slide35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53.xml.rels><?xml version="1.0" encoding="UTF-8" standalone="yes"?>
<Relationships xmlns="http://schemas.openxmlformats.org/package/2006/relationships"><Relationship Id="rId2" Type="http://schemas.openxmlformats.org/officeDocument/2006/relationships/image" Target="../media/image499.png"/><Relationship Id="rId1" Type="http://schemas.openxmlformats.org/officeDocument/2006/relationships/slideLayout" Target="../slideLayouts/slideLayout2.xml"/></Relationships>
</file>

<file path=ppt/slides/_rels/slide354.xml.rels><?xml version="1.0" encoding="UTF-8" standalone="yes"?>
<Relationships xmlns="http://schemas.openxmlformats.org/package/2006/relationships"><Relationship Id="rId3" Type="http://schemas.openxmlformats.org/officeDocument/2006/relationships/image" Target="../media/image501.jpeg"/><Relationship Id="rId2" Type="http://schemas.openxmlformats.org/officeDocument/2006/relationships/image" Target="../media/image500.jpeg"/><Relationship Id="rId1" Type="http://schemas.openxmlformats.org/officeDocument/2006/relationships/slideLayout" Target="../slideLayouts/slideLayout2.xml"/><Relationship Id="rId6" Type="http://schemas.openxmlformats.org/officeDocument/2006/relationships/image" Target="../media/image3260.png"/><Relationship Id="rId5" Type="http://schemas.openxmlformats.org/officeDocument/2006/relationships/image" Target="../media/image3250.png"/><Relationship Id="rId4" Type="http://schemas.openxmlformats.org/officeDocument/2006/relationships/image" Target="../media/image3240.png"/></Relationships>
</file>

<file path=ppt/slides/_rels/slide355.xml.rels><?xml version="1.0" encoding="UTF-8" standalone="yes"?>
<Relationships xmlns="http://schemas.openxmlformats.org/package/2006/relationships"><Relationship Id="rId8" Type="http://schemas.openxmlformats.org/officeDocument/2006/relationships/image" Target="../media/image507.png"/><Relationship Id="rId3" Type="http://schemas.openxmlformats.org/officeDocument/2006/relationships/image" Target="../media/image502.png"/><Relationship Id="rId7" Type="http://schemas.openxmlformats.org/officeDocument/2006/relationships/image" Target="../media/image506.png"/><Relationship Id="rId2" Type="http://schemas.openxmlformats.org/officeDocument/2006/relationships/notesSlide" Target="../notesSlides/notesSlide77.xml"/><Relationship Id="rId1" Type="http://schemas.openxmlformats.org/officeDocument/2006/relationships/slideLayout" Target="../slideLayouts/slideLayout7.xml"/><Relationship Id="rId6" Type="http://schemas.openxmlformats.org/officeDocument/2006/relationships/image" Target="../media/image505.png"/><Relationship Id="rId5" Type="http://schemas.openxmlformats.org/officeDocument/2006/relationships/image" Target="../media/image504.png"/><Relationship Id="rId4" Type="http://schemas.openxmlformats.org/officeDocument/2006/relationships/image" Target="../media/image503.png"/></Relationships>
</file>

<file path=ppt/slides/_rels/slide356.xml.rels><?xml version="1.0" encoding="UTF-8" standalone="yes"?>
<Relationships xmlns="http://schemas.openxmlformats.org/package/2006/relationships"><Relationship Id="rId3" Type="http://schemas.microsoft.com/office/2007/relationships/hdphoto" Target="../media/hdphoto2.wdp"/><Relationship Id="rId2" Type="http://schemas.openxmlformats.org/officeDocument/2006/relationships/image" Target="../media/image508.png"/><Relationship Id="rId1" Type="http://schemas.openxmlformats.org/officeDocument/2006/relationships/slideLayout" Target="../slideLayouts/slideLayout7.xml"/><Relationship Id="rId4" Type="http://schemas.openxmlformats.org/officeDocument/2006/relationships/image" Target="../media/image505.png"/></Relationships>
</file>

<file path=ppt/slides/_rels/slide357.xml.rels><?xml version="1.0" encoding="UTF-8" standalone="yes"?>
<Relationships xmlns="http://schemas.openxmlformats.org/package/2006/relationships"><Relationship Id="rId2" Type="http://schemas.openxmlformats.org/officeDocument/2006/relationships/image" Target="../media/image509.png"/><Relationship Id="rId1" Type="http://schemas.openxmlformats.org/officeDocument/2006/relationships/slideLayout" Target="../slideLayouts/slideLayout2.xml"/></Relationships>
</file>

<file path=ppt/slides/_rels/slide358.xml.rels><?xml version="1.0" encoding="UTF-8" standalone="yes"?>
<Relationships xmlns="http://schemas.openxmlformats.org/package/2006/relationships"><Relationship Id="rId3" Type="http://schemas.openxmlformats.org/officeDocument/2006/relationships/image" Target="../media/image511.png"/><Relationship Id="rId2" Type="http://schemas.openxmlformats.org/officeDocument/2006/relationships/notesSlide" Target="../notesSlides/notesSlide78.xml"/><Relationship Id="rId1" Type="http://schemas.openxmlformats.org/officeDocument/2006/relationships/slideLayout" Target="../slideLayouts/slideLayout2.xml"/></Relationships>
</file>

<file path=ppt/slides/_rels/slide359.xml.rels><?xml version="1.0" encoding="UTF-8" standalone="yes"?>
<Relationships xmlns="http://schemas.openxmlformats.org/package/2006/relationships"><Relationship Id="rId2" Type="http://schemas.openxmlformats.org/officeDocument/2006/relationships/image" Target="../media/image512.png"/><Relationship Id="rId1" Type="http://schemas.openxmlformats.org/officeDocument/2006/relationships/slideLayout" Target="../slideLayouts/slideLayout2.xml"/></Relationships>
</file>

<file path=ppt/slides/_rels/slide36.xml.rels><?xml version="1.0" encoding="UTF-8" standalone="yes"?>
<Relationships xmlns="http://schemas.openxmlformats.org/package/2006/relationships"><Relationship Id="rId3" Type="http://schemas.openxmlformats.org/officeDocument/2006/relationships/image" Target="../media/image71.emf"/><Relationship Id="rId2" Type="http://schemas.openxmlformats.org/officeDocument/2006/relationships/image" Target="../media/image70.png"/><Relationship Id="rId1" Type="http://schemas.openxmlformats.org/officeDocument/2006/relationships/slideLayout" Target="../slideLayouts/slideLayout2.xml"/></Relationships>
</file>

<file path=ppt/slides/_rels/slide36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61.xml.rels><?xml version="1.0" encoding="UTF-8" standalone="yes"?>
<Relationships xmlns="http://schemas.openxmlformats.org/package/2006/relationships"><Relationship Id="rId2" Type="http://schemas.openxmlformats.org/officeDocument/2006/relationships/image" Target="../media/image513.png"/><Relationship Id="rId1" Type="http://schemas.openxmlformats.org/officeDocument/2006/relationships/slideLayout" Target="../slideLayouts/slideLayout1.xml"/></Relationships>
</file>

<file path=ppt/slides/_rels/slide362.xml.rels><?xml version="1.0" encoding="UTF-8" standalone="yes"?>
<Relationships xmlns="http://schemas.openxmlformats.org/package/2006/relationships"><Relationship Id="rId2" Type="http://schemas.openxmlformats.org/officeDocument/2006/relationships/image" Target="../media/image514.png"/><Relationship Id="rId1" Type="http://schemas.openxmlformats.org/officeDocument/2006/relationships/slideLayout" Target="../slideLayouts/slideLayout1.xml"/></Relationships>
</file>

<file path=ppt/slides/_rels/slide363.xml.rels><?xml version="1.0" encoding="UTF-8" standalone="yes"?>
<Relationships xmlns="http://schemas.openxmlformats.org/package/2006/relationships"><Relationship Id="rId2" Type="http://schemas.openxmlformats.org/officeDocument/2006/relationships/image" Target="../media/image515.png"/><Relationship Id="rId1" Type="http://schemas.openxmlformats.org/officeDocument/2006/relationships/slideLayout" Target="../slideLayouts/slideLayout1.xml"/></Relationships>
</file>

<file path=ppt/slides/_rels/slide364.xml.rels><?xml version="1.0" encoding="UTF-8" standalone="yes"?>
<Relationships xmlns="http://schemas.openxmlformats.org/package/2006/relationships"><Relationship Id="rId2" Type="http://schemas.openxmlformats.org/officeDocument/2006/relationships/image" Target="../media/image516.png"/><Relationship Id="rId1" Type="http://schemas.openxmlformats.org/officeDocument/2006/relationships/slideLayout" Target="../slideLayouts/slideLayout1.xml"/></Relationships>
</file>

<file path=ppt/slides/_rels/slide365.xml.rels><?xml version="1.0" encoding="UTF-8" standalone="yes"?>
<Relationships xmlns="http://schemas.openxmlformats.org/package/2006/relationships"><Relationship Id="rId2" Type="http://schemas.openxmlformats.org/officeDocument/2006/relationships/image" Target="../media/image517.png"/><Relationship Id="rId1" Type="http://schemas.openxmlformats.org/officeDocument/2006/relationships/slideLayout" Target="../slideLayouts/slideLayout2.xml"/></Relationships>
</file>

<file path=ppt/slides/_rels/slide366.xml.rels><?xml version="1.0" encoding="UTF-8" standalone="yes"?>
<Relationships xmlns="http://schemas.openxmlformats.org/package/2006/relationships"><Relationship Id="rId2" Type="http://schemas.openxmlformats.org/officeDocument/2006/relationships/image" Target="../media/image518.png"/><Relationship Id="rId1" Type="http://schemas.openxmlformats.org/officeDocument/2006/relationships/slideLayout" Target="../slideLayouts/slideLayout2.xml"/></Relationships>
</file>

<file path=ppt/slides/_rels/slide367.xml.rels><?xml version="1.0" encoding="UTF-8" standalone="yes"?>
<Relationships xmlns="http://schemas.openxmlformats.org/package/2006/relationships"><Relationship Id="rId2" Type="http://schemas.openxmlformats.org/officeDocument/2006/relationships/image" Target="../media/image519.png"/><Relationship Id="rId1" Type="http://schemas.openxmlformats.org/officeDocument/2006/relationships/slideLayout" Target="../slideLayouts/slideLayout2.xml"/></Relationships>
</file>

<file path=ppt/slides/_rels/slide368.xml.rels><?xml version="1.0" encoding="UTF-8" standalone="yes"?>
<Relationships xmlns="http://schemas.openxmlformats.org/package/2006/relationships"><Relationship Id="rId2" Type="http://schemas.openxmlformats.org/officeDocument/2006/relationships/image" Target="../media/image521.png"/><Relationship Id="rId1" Type="http://schemas.openxmlformats.org/officeDocument/2006/relationships/slideLayout" Target="../slideLayouts/slideLayout2.xml"/></Relationships>
</file>

<file path=ppt/slides/_rels/slide369.xml.rels><?xml version="1.0" encoding="UTF-8" standalone="yes"?>
<Relationships xmlns="http://schemas.openxmlformats.org/package/2006/relationships"><Relationship Id="rId2" Type="http://schemas.openxmlformats.org/officeDocument/2006/relationships/image" Target="../media/image522.png"/><Relationship Id="rId1" Type="http://schemas.openxmlformats.org/officeDocument/2006/relationships/slideLayout" Target="../slideLayouts/slideLayout2.xm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70.xml.rels><?xml version="1.0" encoding="UTF-8" standalone="yes"?>
<Relationships xmlns="http://schemas.openxmlformats.org/package/2006/relationships"><Relationship Id="rId2" Type="http://schemas.openxmlformats.org/officeDocument/2006/relationships/image" Target="../media/image523.png"/><Relationship Id="rId1" Type="http://schemas.openxmlformats.org/officeDocument/2006/relationships/slideLayout" Target="../slideLayouts/slideLayout2.xml"/></Relationships>
</file>

<file path=ppt/slides/_rels/slide371.xml.rels><?xml version="1.0" encoding="UTF-8" standalone="yes"?>
<Relationships xmlns="http://schemas.openxmlformats.org/package/2006/relationships"><Relationship Id="rId2" Type="http://schemas.openxmlformats.org/officeDocument/2006/relationships/image" Target="../media/image524.jpg"/><Relationship Id="rId1" Type="http://schemas.openxmlformats.org/officeDocument/2006/relationships/slideLayout" Target="../slideLayouts/slideLayout2.xml"/></Relationships>
</file>

<file path=ppt/slides/_rels/slide372.xml.rels><?xml version="1.0" encoding="UTF-8" standalone="yes"?>
<Relationships xmlns="http://schemas.openxmlformats.org/package/2006/relationships"><Relationship Id="rId2" Type="http://schemas.openxmlformats.org/officeDocument/2006/relationships/image" Target="../media/image525.jpg"/><Relationship Id="rId1" Type="http://schemas.openxmlformats.org/officeDocument/2006/relationships/slideLayout" Target="../slideLayouts/slideLayout2.xml"/></Relationships>
</file>

<file path=ppt/slides/_rels/slide373.xml.rels><?xml version="1.0" encoding="UTF-8" standalone="yes"?>
<Relationships xmlns="http://schemas.openxmlformats.org/package/2006/relationships"><Relationship Id="rId2" Type="http://schemas.openxmlformats.org/officeDocument/2006/relationships/image" Target="../media/image526.png"/><Relationship Id="rId1" Type="http://schemas.openxmlformats.org/officeDocument/2006/relationships/slideLayout" Target="../slideLayouts/slideLayout2.xml"/></Relationships>
</file>

<file path=ppt/slides/_rels/slide374.xml.rels><?xml version="1.0" encoding="UTF-8" standalone="yes"?>
<Relationships xmlns="http://schemas.openxmlformats.org/package/2006/relationships"><Relationship Id="rId2" Type="http://schemas.openxmlformats.org/officeDocument/2006/relationships/image" Target="../media/image527.jpeg"/><Relationship Id="rId1" Type="http://schemas.openxmlformats.org/officeDocument/2006/relationships/slideLayout" Target="../slideLayouts/slideLayout2.xml"/></Relationships>
</file>

<file path=ppt/slides/_rels/slide375.xml.rels><?xml version="1.0" encoding="UTF-8" standalone="yes"?>
<Relationships xmlns="http://schemas.openxmlformats.org/package/2006/relationships"><Relationship Id="rId2" Type="http://schemas.openxmlformats.org/officeDocument/2006/relationships/image" Target="../media/image528.png"/><Relationship Id="rId1" Type="http://schemas.openxmlformats.org/officeDocument/2006/relationships/slideLayout" Target="../slideLayouts/slideLayout2.xml"/></Relationships>
</file>

<file path=ppt/slides/_rels/slide376.xml.rels><?xml version="1.0" encoding="UTF-8" standalone="yes"?>
<Relationships xmlns="http://schemas.openxmlformats.org/package/2006/relationships"><Relationship Id="rId2" Type="http://schemas.openxmlformats.org/officeDocument/2006/relationships/image" Target="../media/image529.png"/><Relationship Id="rId1" Type="http://schemas.openxmlformats.org/officeDocument/2006/relationships/slideLayout" Target="../slideLayouts/slideLayout2.xml"/></Relationships>
</file>

<file path=ppt/slides/_rels/slide377.xml.rels><?xml version="1.0" encoding="UTF-8" standalone="yes"?>
<Relationships xmlns="http://schemas.openxmlformats.org/package/2006/relationships"><Relationship Id="rId2" Type="http://schemas.openxmlformats.org/officeDocument/2006/relationships/image" Target="../media/image531.png"/><Relationship Id="rId1" Type="http://schemas.openxmlformats.org/officeDocument/2006/relationships/slideLayout" Target="../slideLayouts/slideLayout2.xml"/></Relationships>
</file>

<file path=ppt/slides/_rels/slide378.xml.rels><?xml version="1.0" encoding="UTF-8" standalone="yes"?>
<Relationships xmlns="http://schemas.openxmlformats.org/package/2006/relationships"><Relationship Id="rId2" Type="http://schemas.openxmlformats.org/officeDocument/2006/relationships/image" Target="../media/image532.png"/><Relationship Id="rId1" Type="http://schemas.openxmlformats.org/officeDocument/2006/relationships/slideLayout" Target="../slideLayouts/slideLayout2.xml"/></Relationships>
</file>

<file path=ppt/slides/_rels/slide379.xml.rels><?xml version="1.0" encoding="UTF-8" standalone="yes"?>
<Relationships xmlns="http://schemas.openxmlformats.org/package/2006/relationships"><Relationship Id="rId2" Type="http://schemas.openxmlformats.org/officeDocument/2006/relationships/image" Target="../media/image533.gif"/><Relationship Id="rId1" Type="http://schemas.openxmlformats.org/officeDocument/2006/relationships/slideLayout" Target="../slideLayouts/slideLayout2.xm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80.xml.rels><?xml version="1.0" encoding="UTF-8" standalone="yes"?>
<Relationships xmlns="http://schemas.openxmlformats.org/package/2006/relationships"><Relationship Id="rId2" Type="http://schemas.openxmlformats.org/officeDocument/2006/relationships/image" Target="../media/image534.jpeg"/><Relationship Id="rId1" Type="http://schemas.openxmlformats.org/officeDocument/2006/relationships/slideLayout" Target="../slideLayouts/slideLayout2.xml"/></Relationships>
</file>

<file path=ppt/slides/_rels/slide381.xml.rels><?xml version="1.0" encoding="UTF-8" standalone="yes"?>
<Relationships xmlns="http://schemas.openxmlformats.org/package/2006/relationships"><Relationship Id="rId2" Type="http://schemas.openxmlformats.org/officeDocument/2006/relationships/image" Target="../media/image535.jpg"/><Relationship Id="rId1" Type="http://schemas.openxmlformats.org/officeDocument/2006/relationships/slideLayout" Target="../slideLayouts/slideLayout2.xml"/></Relationships>
</file>

<file path=ppt/slides/_rels/slide382.xml.rels><?xml version="1.0" encoding="UTF-8" standalone="yes"?>
<Relationships xmlns="http://schemas.openxmlformats.org/package/2006/relationships"><Relationship Id="rId2" Type="http://schemas.openxmlformats.org/officeDocument/2006/relationships/image" Target="../media/image536.jpg"/><Relationship Id="rId1" Type="http://schemas.openxmlformats.org/officeDocument/2006/relationships/slideLayout" Target="../slideLayouts/slideLayout2.xml"/></Relationships>
</file>

<file path=ppt/slides/_rels/slide383.xml.rels><?xml version="1.0" encoding="UTF-8" standalone="yes"?>
<Relationships xmlns="http://schemas.openxmlformats.org/package/2006/relationships"><Relationship Id="rId2" Type="http://schemas.openxmlformats.org/officeDocument/2006/relationships/image" Target="../media/image537.jpg"/><Relationship Id="rId1" Type="http://schemas.openxmlformats.org/officeDocument/2006/relationships/slideLayout" Target="../slideLayouts/slideLayout2.xml"/></Relationships>
</file>

<file path=ppt/slides/_rels/slide384.xml.rels><?xml version="1.0" encoding="UTF-8" standalone="yes"?>
<Relationships xmlns="http://schemas.openxmlformats.org/package/2006/relationships"><Relationship Id="rId2" Type="http://schemas.openxmlformats.org/officeDocument/2006/relationships/image" Target="../media/image536.jpg"/><Relationship Id="rId1" Type="http://schemas.openxmlformats.org/officeDocument/2006/relationships/slideLayout" Target="../slideLayouts/slideLayout2.xml"/></Relationships>
</file>

<file path=ppt/slides/_rels/slide385.xml.rels><?xml version="1.0" encoding="UTF-8" standalone="yes"?>
<Relationships xmlns="http://schemas.openxmlformats.org/package/2006/relationships"><Relationship Id="rId2" Type="http://schemas.openxmlformats.org/officeDocument/2006/relationships/image" Target="../media/image538.gif"/><Relationship Id="rId1" Type="http://schemas.openxmlformats.org/officeDocument/2006/relationships/slideLayout" Target="../slideLayouts/slideLayout2.xml"/></Relationships>
</file>

<file path=ppt/slides/_rels/slide386.xml.rels><?xml version="1.0" encoding="UTF-8" standalone="yes"?>
<Relationships xmlns="http://schemas.openxmlformats.org/package/2006/relationships"><Relationship Id="rId2" Type="http://schemas.openxmlformats.org/officeDocument/2006/relationships/image" Target="../media/image539.jpeg"/><Relationship Id="rId1" Type="http://schemas.openxmlformats.org/officeDocument/2006/relationships/slideLayout" Target="../slideLayouts/slideLayout2.xml"/></Relationships>
</file>

<file path=ppt/slides/_rels/slide387.xml.rels><?xml version="1.0" encoding="UTF-8" standalone="yes"?>
<Relationships xmlns="http://schemas.openxmlformats.org/package/2006/relationships"><Relationship Id="rId2" Type="http://schemas.openxmlformats.org/officeDocument/2006/relationships/image" Target="../media/image540.jpeg"/><Relationship Id="rId1" Type="http://schemas.openxmlformats.org/officeDocument/2006/relationships/slideLayout" Target="../slideLayouts/slideLayout2.xml"/></Relationships>
</file>

<file path=ppt/slides/_rels/slide388.xml.rels><?xml version="1.0" encoding="UTF-8" standalone="yes"?>
<Relationships xmlns="http://schemas.openxmlformats.org/package/2006/relationships"><Relationship Id="rId2" Type="http://schemas.openxmlformats.org/officeDocument/2006/relationships/image" Target="../media/image541.jpeg"/><Relationship Id="rId1" Type="http://schemas.openxmlformats.org/officeDocument/2006/relationships/slideLayout" Target="../slideLayouts/slideLayout2.xml"/></Relationships>
</file>

<file path=ppt/slides/_rels/slide389.xml.rels><?xml version="1.0" encoding="UTF-8" standalone="yes"?>
<Relationships xmlns="http://schemas.openxmlformats.org/package/2006/relationships"><Relationship Id="rId2" Type="http://schemas.openxmlformats.org/officeDocument/2006/relationships/image" Target="../media/image542.jpg"/><Relationship Id="rId1" Type="http://schemas.openxmlformats.org/officeDocument/2006/relationships/slideLayout" Target="../slideLayouts/slideLayout2.xm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90.xml.rels><?xml version="1.0" encoding="UTF-8" standalone="yes"?>
<Relationships xmlns="http://schemas.openxmlformats.org/package/2006/relationships"><Relationship Id="rId2" Type="http://schemas.openxmlformats.org/officeDocument/2006/relationships/image" Target="../media/image543.jpg"/><Relationship Id="rId1" Type="http://schemas.openxmlformats.org/officeDocument/2006/relationships/slideLayout" Target="../slideLayouts/slideLayout2.xml"/></Relationships>
</file>

<file path=ppt/slides/_rels/slide391.xml.rels><?xml version="1.0" encoding="UTF-8" standalone="yes"?>
<Relationships xmlns="http://schemas.openxmlformats.org/package/2006/relationships"><Relationship Id="rId2" Type="http://schemas.openxmlformats.org/officeDocument/2006/relationships/image" Target="../media/image544.gif"/><Relationship Id="rId1" Type="http://schemas.openxmlformats.org/officeDocument/2006/relationships/slideLayout" Target="../slideLayouts/slideLayout2.xml"/></Relationships>
</file>

<file path=ppt/slides/_rels/slide392.xml.rels><?xml version="1.0" encoding="UTF-8" standalone="yes"?>
<Relationships xmlns="http://schemas.openxmlformats.org/package/2006/relationships"><Relationship Id="rId2" Type="http://schemas.openxmlformats.org/officeDocument/2006/relationships/image" Target="../media/image545.jpeg"/><Relationship Id="rId1" Type="http://schemas.openxmlformats.org/officeDocument/2006/relationships/slideLayout" Target="../slideLayouts/slideLayout2.xml"/></Relationships>
</file>

<file path=ppt/slides/_rels/slide393.xml.rels><?xml version="1.0" encoding="UTF-8" standalone="yes"?>
<Relationships xmlns="http://schemas.openxmlformats.org/package/2006/relationships"><Relationship Id="rId2" Type="http://schemas.openxmlformats.org/officeDocument/2006/relationships/image" Target="../media/image546.jpeg"/><Relationship Id="rId1" Type="http://schemas.openxmlformats.org/officeDocument/2006/relationships/slideLayout" Target="../slideLayouts/slideLayout2.xml"/></Relationships>
</file>

<file path=ppt/slides/_rels/slide394.xml.rels><?xml version="1.0" encoding="UTF-8" standalone="yes"?>
<Relationships xmlns="http://schemas.openxmlformats.org/package/2006/relationships"><Relationship Id="rId2" Type="http://schemas.openxmlformats.org/officeDocument/2006/relationships/image" Target="../media/image547.jpeg"/><Relationship Id="rId1" Type="http://schemas.openxmlformats.org/officeDocument/2006/relationships/slideLayout" Target="../slideLayouts/slideLayout2.xml"/></Relationships>
</file>

<file path=ppt/slides/_rels/slide395.xml.rels><?xml version="1.0" encoding="UTF-8" standalone="yes"?>
<Relationships xmlns="http://schemas.openxmlformats.org/package/2006/relationships"><Relationship Id="rId2" Type="http://schemas.openxmlformats.org/officeDocument/2006/relationships/image" Target="../media/image548.jpeg"/><Relationship Id="rId1" Type="http://schemas.openxmlformats.org/officeDocument/2006/relationships/slideLayout" Target="../slideLayouts/slideLayout2.xml"/></Relationships>
</file>

<file path=ppt/slides/_rels/slide396.xml.rels><?xml version="1.0" encoding="UTF-8" standalone="yes"?>
<Relationships xmlns="http://schemas.openxmlformats.org/package/2006/relationships"><Relationship Id="rId2" Type="http://schemas.openxmlformats.org/officeDocument/2006/relationships/hyperlink" Target="https://arxiv.org/pdf/2108.10006.pdf" TargetMode="External"/><Relationship Id="rId1" Type="http://schemas.openxmlformats.org/officeDocument/2006/relationships/slideLayout" Target="../slideLayouts/slideLayout2.xml"/></Relationships>
</file>

<file path=ppt/slides/_rels/slide39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98.xml.rels><?xml version="1.0" encoding="UTF-8" standalone="yes"?>
<Relationships xmlns="http://schemas.openxmlformats.org/package/2006/relationships"><Relationship Id="rId2" Type="http://schemas.openxmlformats.org/officeDocument/2006/relationships/notesSlide" Target="../notesSlides/notesSlide79.xml"/><Relationship Id="rId1" Type="http://schemas.openxmlformats.org/officeDocument/2006/relationships/slideLayout" Target="../slideLayouts/slideLayout2.xml"/></Relationships>
</file>

<file path=ppt/slides/_rels/slide399.xml.rels><?xml version="1.0" encoding="UTF-8" standalone="yes"?>
<Relationships xmlns="http://schemas.openxmlformats.org/package/2006/relationships"><Relationship Id="rId2" Type="http://schemas.openxmlformats.org/officeDocument/2006/relationships/hyperlink" Target="https://www.ortec-online.com/-/media/ametekortec/brochures/glp.pdf?la=en&amp;revision=32ce8d64-e4be-407b-87e3-ef0e81010024" TargetMode="External"/><Relationship Id="rId1" Type="http://schemas.openxmlformats.org/officeDocument/2006/relationships/slideLayout" Target="../slideLayouts/slideLayout1.xml"/></Relationships>
</file>

<file path=ppt/slides/_rels/slide4.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notesSlide" Target="../notesSlides/notesSlide2.xml"/><Relationship Id="rId1" Type="http://schemas.openxmlformats.org/officeDocument/2006/relationships/slideLayout" Target="../slideLayouts/slideLayout3.xml"/></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00.xml.rels><?xml version="1.0" encoding="UTF-8" standalone="yes"?>
<Relationships xmlns="http://schemas.openxmlformats.org/package/2006/relationships"><Relationship Id="rId3" Type="http://schemas.openxmlformats.org/officeDocument/2006/relationships/image" Target="../media/image549.png"/><Relationship Id="rId2" Type="http://schemas.openxmlformats.org/officeDocument/2006/relationships/notesSlide" Target="../notesSlides/notesSlide80.xml"/><Relationship Id="rId1" Type="http://schemas.openxmlformats.org/officeDocument/2006/relationships/slideLayout" Target="../slideLayouts/slideLayout1.xml"/><Relationship Id="rId4" Type="http://schemas.openxmlformats.org/officeDocument/2006/relationships/image" Target="../media/image551.png"/></Relationships>
</file>

<file path=ppt/slides/_rels/slide401.xml.rels><?xml version="1.0" encoding="UTF-8" standalone="yes"?>
<Relationships xmlns="http://schemas.openxmlformats.org/package/2006/relationships"><Relationship Id="rId2" Type="http://schemas.openxmlformats.org/officeDocument/2006/relationships/image" Target="../media/image552.png"/><Relationship Id="rId1" Type="http://schemas.openxmlformats.org/officeDocument/2006/relationships/slideLayout" Target="../slideLayouts/slideLayout1.xml"/></Relationships>
</file>

<file path=ppt/slides/_rels/slide402.xml.rels><?xml version="1.0" encoding="UTF-8" standalone="yes"?>
<Relationships xmlns="http://schemas.openxmlformats.org/package/2006/relationships"><Relationship Id="rId3" Type="http://schemas.openxmlformats.org/officeDocument/2006/relationships/image" Target="../media/image553.png"/><Relationship Id="rId2" Type="http://schemas.openxmlformats.org/officeDocument/2006/relationships/notesSlide" Target="../notesSlides/notesSlide81.xml"/><Relationship Id="rId1" Type="http://schemas.openxmlformats.org/officeDocument/2006/relationships/slideLayout" Target="../slideLayouts/slideLayout1.xml"/></Relationships>
</file>

<file path=ppt/slides/_rels/slide403.xml.rels><?xml version="1.0" encoding="UTF-8" standalone="yes"?>
<Relationships xmlns="http://schemas.openxmlformats.org/package/2006/relationships"><Relationship Id="rId3" Type="http://schemas.openxmlformats.org/officeDocument/2006/relationships/image" Target="../media/image554.png"/><Relationship Id="rId2" Type="http://schemas.openxmlformats.org/officeDocument/2006/relationships/notesSlide" Target="../notesSlides/notesSlide82.xml"/><Relationship Id="rId1" Type="http://schemas.openxmlformats.org/officeDocument/2006/relationships/slideLayout" Target="../slideLayouts/slideLayout1.xml"/><Relationship Id="rId4" Type="http://schemas.openxmlformats.org/officeDocument/2006/relationships/image" Target="../media/image555.png"/></Relationships>
</file>

<file path=ppt/slides/_rels/slide404.xml.rels><?xml version="1.0" encoding="UTF-8" standalone="yes"?>
<Relationships xmlns="http://schemas.openxmlformats.org/package/2006/relationships"><Relationship Id="rId2" Type="http://schemas.openxmlformats.org/officeDocument/2006/relationships/image" Target="../media/image556.jpeg"/><Relationship Id="rId1" Type="http://schemas.openxmlformats.org/officeDocument/2006/relationships/slideLayout" Target="../slideLayouts/slideLayout1.xml"/></Relationships>
</file>

<file path=ppt/slides/_rels/slide405.xml.rels><?xml version="1.0" encoding="UTF-8" standalone="yes"?>
<Relationships xmlns="http://schemas.openxmlformats.org/package/2006/relationships"><Relationship Id="rId2" Type="http://schemas.openxmlformats.org/officeDocument/2006/relationships/image" Target="../media/image557.jpeg"/><Relationship Id="rId1" Type="http://schemas.openxmlformats.org/officeDocument/2006/relationships/slideLayout" Target="../slideLayouts/slideLayout1.xml"/></Relationships>
</file>

<file path=ppt/slides/_rels/slide406.xml.rels><?xml version="1.0" encoding="UTF-8" standalone="yes"?>
<Relationships xmlns="http://schemas.openxmlformats.org/package/2006/relationships"><Relationship Id="rId3" Type="http://schemas.openxmlformats.org/officeDocument/2006/relationships/image" Target="../media/image559.png"/><Relationship Id="rId2" Type="http://schemas.openxmlformats.org/officeDocument/2006/relationships/image" Target="../media/image558.jpeg"/><Relationship Id="rId1" Type="http://schemas.openxmlformats.org/officeDocument/2006/relationships/slideLayout" Target="../slideLayouts/slideLayout1.xml"/><Relationship Id="rId6" Type="http://schemas.openxmlformats.org/officeDocument/2006/relationships/image" Target="../media/image563.png"/><Relationship Id="rId5" Type="http://schemas.openxmlformats.org/officeDocument/2006/relationships/image" Target="../media/image562.png"/><Relationship Id="rId4" Type="http://schemas.openxmlformats.org/officeDocument/2006/relationships/image" Target="../media/image561.png"/></Relationships>
</file>

<file path=ppt/slides/_rels/slide407.xml.rels><?xml version="1.0" encoding="UTF-8" standalone="yes"?>
<Relationships xmlns="http://schemas.openxmlformats.org/package/2006/relationships"><Relationship Id="rId2" Type="http://schemas.openxmlformats.org/officeDocument/2006/relationships/image" Target="../media/image564.png"/><Relationship Id="rId1" Type="http://schemas.openxmlformats.org/officeDocument/2006/relationships/slideLayout" Target="../slideLayouts/slideLayout1.xml"/></Relationships>
</file>

<file path=ppt/slides/_rels/slide408.xml.rels><?xml version="1.0" encoding="UTF-8" standalone="yes"?>
<Relationships xmlns="http://schemas.openxmlformats.org/package/2006/relationships"><Relationship Id="rId2" Type="http://schemas.openxmlformats.org/officeDocument/2006/relationships/image" Target="../media/image565.jpeg"/><Relationship Id="rId1" Type="http://schemas.openxmlformats.org/officeDocument/2006/relationships/slideLayout" Target="../slideLayouts/slideLayout1.xml"/></Relationships>
</file>

<file path=ppt/slides/_rels/slide409.xml.rels><?xml version="1.0" encoding="UTF-8" standalone="yes"?>
<Relationships xmlns="http://schemas.openxmlformats.org/package/2006/relationships"><Relationship Id="rId2" Type="http://schemas.openxmlformats.org/officeDocument/2006/relationships/image" Target="../media/image566.jpeg"/><Relationship Id="rId1" Type="http://schemas.openxmlformats.org/officeDocument/2006/relationships/slideLayout" Target="../slideLayouts/slideLayout1.xm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10.xml.rels><?xml version="1.0" encoding="UTF-8" standalone="yes"?>
<Relationships xmlns="http://schemas.openxmlformats.org/package/2006/relationships"><Relationship Id="rId3" Type="http://schemas.openxmlformats.org/officeDocument/2006/relationships/image" Target="../media/image568.jpeg"/><Relationship Id="rId2" Type="http://schemas.openxmlformats.org/officeDocument/2006/relationships/image" Target="../media/image567.jpeg"/><Relationship Id="rId1" Type="http://schemas.openxmlformats.org/officeDocument/2006/relationships/slideLayout" Target="../slideLayouts/slideLayout1.xml"/><Relationship Id="rId4" Type="http://schemas.openxmlformats.org/officeDocument/2006/relationships/image" Target="../media/image569.png"/></Relationships>
</file>

<file path=ppt/slides/_rels/slide411.xml.rels><?xml version="1.0" encoding="UTF-8" standalone="yes"?>
<Relationships xmlns="http://schemas.openxmlformats.org/package/2006/relationships"><Relationship Id="rId2" Type="http://schemas.openxmlformats.org/officeDocument/2006/relationships/image" Target="../media/image571.png"/><Relationship Id="rId1" Type="http://schemas.openxmlformats.org/officeDocument/2006/relationships/slideLayout" Target="../slideLayouts/slideLayout1.xml"/></Relationships>
</file>

<file path=ppt/slides/_rels/slide412.xml.rels><?xml version="1.0" encoding="UTF-8" standalone="yes"?>
<Relationships xmlns="http://schemas.openxmlformats.org/package/2006/relationships"><Relationship Id="rId3" Type="http://schemas.openxmlformats.org/officeDocument/2006/relationships/image" Target="../media/image573.png"/><Relationship Id="rId2" Type="http://schemas.openxmlformats.org/officeDocument/2006/relationships/image" Target="../media/image572.jpeg"/><Relationship Id="rId1" Type="http://schemas.openxmlformats.org/officeDocument/2006/relationships/slideLayout" Target="../slideLayouts/slideLayout1.xml"/></Relationships>
</file>

<file path=ppt/slides/_rels/slide413.xml.rels><?xml version="1.0" encoding="UTF-8" standalone="yes"?>
<Relationships xmlns="http://schemas.openxmlformats.org/package/2006/relationships"><Relationship Id="rId3" Type="http://schemas.openxmlformats.org/officeDocument/2006/relationships/image" Target="../media/image575.png"/><Relationship Id="rId2" Type="http://schemas.openxmlformats.org/officeDocument/2006/relationships/image" Target="../media/image574.jpeg"/><Relationship Id="rId1" Type="http://schemas.openxmlformats.org/officeDocument/2006/relationships/slideLayout" Target="../slideLayouts/slideLayout1.xml"/></Relationships>
</file>

<file path=ppt/slides/_rels/slide414.xml.rels><?xml version="1.0" encoding="UTF-8" standalone="yes"?>
<Relationships xmlns="http://schemas.openxmlformats.org/package/2006/relationships"><Relationship Id="rId2" Type="http://schemas.openxmlformats.org/officeDocument/2006/relationships/image" Target="../media/image576.png"/><Relationship Id="rId1" Type="http://schemas.openxmlformats.org/officeDocument/2006/relationships/slideLayout" Target="../slideLayouts/slideLayout1.xml"/></Relationships>
</file>

<file path=ppt/slides/_rels/slide415.xml.rels><?xml version="1.0" encoding="UTF-8" standalone="yes"?>
<Relationships xmlns="http://schemas.openxmlformats.org/package/2006/relationships"><Relationship Id="rId2" Type="http://schemas.openxmlformats.org/officeDocument/2006/relationships/image" Target="../media/image577.jpeg"/><Relationship Id="rId1" Type="http://schemas.openxmlformats.org/officeDocument/2006/relationships/slideLayout" Target="../slideLayouts/slideLayout1.xml"/></Relationships>
</file>

<file path=ppt/slides/_rels/slide416.xml.rels><?xml version="1.0" encoding="UTF-8" standalone="yes"?>
<Relationships xmlns="http://schemas.openxmlformats.org/package/2006/relationships"><Relationship Id="rId2" Type="http://schemas.openxmlformats.org/officeDocument/2006/relationships/image" Target="../media/image578.jpeg"/><Relationship Id="rId1" Type="http://schemas.openxmlformats.org/officeDocument/2006/relationships/slideLayout" Target="../slideLayouts/slideLayout1.xml"/></Relationships>
</file>

<file path=ppt/slides/_rels/slide417.xml.rels><?xml version="1.0" encoding="UTF-8" standalone="yes"?>
<Relationships xmlns="http://schemas.openxmlformats.org/package/2006/relationships"><Relationship Id="rId2" Type="http://schemas.openxmlformats.org/officeDocument/2006/relationships/image" Target="../media/image579.jpeg"/><Relationship Id="rId1" Type="http://schemas.openxmlformats.org/officeDocument/2006/relationships/slideLayout" Target="../slideLayouts/slideLayout1.xml"/></Relationships>
</file>

<file path=ppt/slides/_rels/slide418.xml.rels><?xml version="1.0" encoding="UTF-8" standalone="yes"?>
<Relationships xmlns="http://schemas.openxmlformats.org/package/2006/relationships"><Relationship Id="rId2" Type="http://schemas.openxmlformats.org/officeDocument/2006/relationships/image" Target="../media/image580.jpeg"/><Relationship Id="rId1" Type="http://schemas.openxmlformats.org/officeDocument/2006/relationships/slideLayout" Target="../slideLayouts/slideLayout1.xml"/></Relationships>
</file>

<file path=ppt/slides/_rels/slide419.xml.rels><?xml version="1.0" encoding="UTF-8" standalone="yes"?>
<Relationships xmlns="http://schemas.openxmlformats.org/package/2006/relationships"><Relationship Id="rId3" Type="http://schemas.openxmlformats.org/officeDocument/2006/relationships/image" Target="../media/image582.png"/><Relationship Id="rId2" Type="http://schemas.openxmlformats.org/officeDocument/2006/relationships/image" Target="../media/image581.jpeg"/><Relationship Id="rId1" Type="http://schemas.openxmlformats.org/officeDocument/2006/relationships/slideLayout" Target="../slideLayouts/slideLayout1.xml"/></Relationships>
</file>

<file path=ppt/slides/_rels/slide42.xml.rels><?xml version="1.0" encoding="UTF-8" standalone="yes"?>
<Relationships xmlns="http://schemas.openxmlformats.org/package/2006/relationships"><Relationship Id="rId3" Type="http://schemas.openxmlformats.org/officeDocument/2006/relationships/image" Target="../media/image72.png"/><Relationship Id="rId2" Type="http://schemas.openxmlformats.org/officeDocument/2006/relationships/notesSlide" Target="../notesSlides/notesSlide6.xml"/><Relationship Id="rId1" Type="http://schemas.openxmlformats.org/officeDocument/2006/relationships/slideLayout" Target="../slideLayouts/slideLayout2.xml"/><Relationship Id="rId4" Type="http://schemas.openxmlformats.org/officeDocument/2006/relationships/image" Target="../media/image73.png"/></Relationships>
</file>

<file path=ppt/slides/_rels/slide420.xml.rels><?xml version="1.0" encoding="UTF-8" standalone="yes"?>
<Relationships xmlns="http://schemas.openxmlformats.org/package/2006/relationships"><Relationship Id="rId3" Type="http://schemas.openxmlformats.org/officeDocument/2006/relationships/image" Target="../media/image584.png"/><Relationship Id="rId2" Type="http://schemas.openxmlformats.org/officeDocument/2006/relationships/image" Target="../media/image583.jpeg"/><Relationship Id="rId1" Type="http://schemas.openxmlformats.org/officeDocument/2006/relationships/slideLayout" Target="../slideLayouts/slideLayout1.xml"/></Relationships>
</file>

<file path=ppt/slides/_rels/slide421.xml.rels><?xml version="1.0" encoding="UTF-8" standalone="yes"?>
<Relationships xmlns="http://schemas.openxmlformats.org/package/2006/relationships"><Relationship Id="rId3" Type="http://schemas.openxmlformats.org/officeDocument/2006/relationships/image" Target="../media/image586.png"/><Relationship Id="rId2" Type="http://schemas.openxmlformats.org/officeDocument/2006/relationships/image" Target="../media/image585.png"/><Relationship Id="rId1" Type="http://schemas.openxmlformats.org/officeDocument/2006/relationships/slideLayout" Target="../slideLayouts/slideLayout1.xml"/><Relationship Id="rId4" Type="http://schemas.openxmlformats.org/officeDocument/2006/relationships/image" Target="../media/image587.png"/></Relationships>
</file>

<file path=ppt/slides/_rels/slide422.xml.rels><?xml version="1.0" encoding="UTF-8" standalone="yes"?>
<Relationships xmlns="http://schemas.openxmlformats.org/package/2006/relationships"><Relationship Id="rId2" Type="http://schemas.openxmlformats.org/officeDocument/2006/relationships/image" Target="../media/image545.jpeg"/><Relationship Id="rId1" Type="http://schemas.openxmlformats.org/officeDocument/2006/relationships/slideLayout" Target="../slideLayouts/slideLayout2.xml"/></Relationships>
</file>

<file path=ppt/slides/_rels/slide423.xml.rels><?xml version="1.0" encoding="UTF-8" standalone="yes"?>
<Relationships xmlns="http://schemas.openxmlformats.org/package/2006/relationships"><Relationship Id="rId2" Type="http://schemas.openxmlformats.org/officeDocument/2006/relationships/image" Target="../media/image546.jpeg"/><Relationship Id="rId1" Type="http://schemas.openxmlformats.org/officeDocument/2006/relationships/slideLayout" Target="../slideLayouts/slideLayout2.xml"/></Relationships>
</file>

<file path=ppt/slides/_rels/slide424.xml.rels><?xml version="1.0" encoding="UTF-8" standalone="yes"?>
<Relationships xmlns="http://schemas.openxmlformats.org/package/2006/relationships"><Relationship Id="rId2" Type="http://schemas.openxmlformats.org/officeDocument/2006/relationships/image" Target="../media/image547.jpeg"/><Relationship Id="rId1" Type="http://schemas.openxmlformats.org/officeDocument/2006/relationships/slideLayout" Target="../slideLayouts/slideLayout2.xml"/></Relationships>
</file>

<file path=ppt/slides/_rels/slide425.xml.rels><?xml version="1.0" encoding="UTF-8" standalone="yes"?>
<Relationships xmlns="http://schemas.openxmlformats.org/package/2006/relationships"><Relationship Id="rId2" Type="http://schemas.openxmlformats.org/officeDocument/2006/relationships/image" Target="../media/image548.jpeg"/><Relationship Id="rId1" Type="http://schemas.openxmlformats.org/officeDocument/2006/relationships/slideLayout" Target="../slideLayouts/slideLayout2.xml"/></Relationships>
</file>

<file path=ppt/slides/_rels/slide426.xml.rels><?xml version="1.0" encoding="UTF-8" standalone="yes"?>
<Relationships xmlns="http://schemas.openxmlformats.org/package/2006/relationships"><Relationship Id="rId2" Type="http://schemas.openxmlformats.org/officeDocument/2006/relationships/image" Target="../media/image588.jpeg"/><Relationship Id="rId1" Type="http://schemas.openxmlformats.org/officeDocument/2006/relationships/slideLayout" Target="../slideLayouts/slideLayout2.xml"/></Relationships>
</file>

<file path=ppt/slides/_rels/slide427.xml.rels><?xml version="1.0" encoding="UTF-8" standalone="yes"?>
<Relationships xmlns="http://schemas.openxmlformats.org/package/2006/relationships"><Relationship Id="rId2" Type="http://schemas.openxmlformats.org/officeDocument/2006/relationships/image" Target="../media/image589.jpeg"/><Relationship Id="rId1" Type="http://schemas.openxmlformats.org/officeDocument/2006/relationships/slideLayout" Target="../slideLayouts/slideLayout2.xml"/></Relationships>
</file>

<file path=ppt/slides/_rels/slide428.xml.rels><?xml version="1.0" encoding="UTF-8" standalone="yes"?>
<Relationships xmlns="http://schemas.openxmlformats.org/package/2006/relationships"><Relationship Id="rId2" Type="http://schemas.openxmlformats.org/officeDocument/2006/relationships/image" Target="../media/image590.jpeg"/><Relationship Id="rId1" Type="http://schemas.openxmlformats.org/officeDocument/2006/relationships/slideLayout" Target="../slideLayouts/slideLayout2.xml"/></Relationships>
</file>

<file path=ppt/slides/_rels/slide429.xml.rels><?xml version="1.0" encoding="UTF-8" standalone="yes"?>
<Relationships xmlns="http://schemas.openxmlformats.org/package/2006/relationships"><Relationship Id="rId2" Type="http://schemas.openxmlformats.org/officeDocument/2006/relationships/image" Target="../media/image591.jpeg"/><Relationship Id="rId1" Type="http://schemas.openxmlformats.org/officeDocument/2006/relationships/slideLayout" Target="../slideLayouts/slideLayout2.xml"/></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30.xml.rels><?xml version="1.0" encoding="UTF-8" standalone="yes"?>
<Relationships xmlns="http://schemas.openxmlformats.org/package/2006/relationships"><Relationship Id="rId2" Type="http://schemas.openxmlformats.org/officeDocument/2006/relationships/image" Target="../media/image592.jpeg"/><Relationship Id="rId1" Type="http://schemas.openxmlformats.org/officeDocument/2006/relationships/slideLayout" Target="../slideLayouts/slideLayout2.xml"/></Relationships>
</file>

<file path=ppt/slides/_rels/slide431.xml.rels><?xml version="1.0" encoding="UTF-8" standalone="yes"?>
<Relationships xmlns="http://schemas.openxmlformats.org/package/2006/relationships"><Relationship Id="rId2" Type="http://schemas.openxmlformats.org/officeDocument/2006/relationships/image" Target="../media/image593.jpeg"/><Relationship Id="rId1" Type="http://schemas.openxmlformats.org/officeDocument/2006/relationships/slideLayout" Target="../slideLayouts/slideLayout2.xml"/></Relationships>
</file>

<file path=ppt/slides/_rels/slide432.xml.rels><?xml version="1.0" encoding="UTF-8" standalone="yes"?>
<Relationships xmlns="http://schemas.openxmlformats.org/package/2006/relationships"><Relationship Id="rId2" Type="http://schemas.openxmlformats.org/officeDocument/2006/relationships/image" Target="../media/image594.jpeg"/><Relationship Id="rId1" Type="http://schemas.openxmlformats.org/officeDocument/2006/relationships/slideLayout" Target="../slideLayouts/slideLayout2.xml"/></Relationships>
</file>

<file path=ppt/slides/_rels/slide433.xml.rels><?xml version="1.0" encoding="UTF-8" standalone="yes"?>
<Relationships xmlns="http://schemas.openxmlformats.org/package/2006/relationships"><Relationship Id="rId2" Type="http://schemas.openxmlformats.org/officeDocument/2006/relationships/image" Target="../media/image595.png"/><Relationship Id="rId1" Type="http://schemas.openxmlformats.org/officeDocument/2006/relationships/slideLayout" Target="../slideLayouts/slideLayout1.xml"/></Relationships>
</file>

<file path=ppt/slides/_rels/slide434.xml.rels><?xml version="1.0" encoding="UTF-8" standalone="yes"?>
<Relationships xmlns="http://schemas.openxmlformats.org/package/2006/relationships"><Relationship Id="rId3" Type="http://schemas.openxmlformats.org/officeDocument/2006/relationships/image" Target="../media/image597.png"/><Relationship Id="rId2" Type="http://schemas.openxmlformats.org/officeDocument/2006/relationships/image" Target="../media/image596.png"/><Relationship Id="rId1" Type="http://schemas.openxmlformats.org/officeDocument/2006/relationships/slideLayout" Target="../slideLayouts/slideLayout1.xml"/><Relationship Id="rId4" Type="http://schemas.openxmlformats.org/officeDocument/2006/relationships/image" Target="../media/image598.png"/></Relationships>
</file>

<file path=ppt/slides/_rels/slide435.xml.rels><?xml version="1.0" encoding="UTF-8" standalone="yes"?>
<Relationships xmlns="http://schemas.openxmlformats.org/package/2006/relationships"><Relationship Id="rId3" Type="http://schemas.openxmlformats.org/officeDocument/2006/relationships/image" Target="../media/image600.png"/><Relationship Id="rId2" Type="http://schemas.openxmlformats.org/officeDocument/2006/relationships/image" Target="../media/image599.png"/><Relationship Id="rId1" Type="http://schemas.openxmlformats.org/officeDocument/2006/relationships/slideLayout" Target="../slideLayouts/slideLayout1.xml"/></Relationships>
</file>

<file path=ppt/slides/_rels/slide436.xml.rels><?xml version="1.0" encoding="UTF-8" standalone="yes"?>
<Relationships xmlns="http://schemas.openxmlformats.org/package/2006/relationships"><Relationship Id="rId3" Type="http://schemas.openxmlformats.org/officeDocument/2006/relationships/image" Target="../media/image602.jpeg"/><Relationship Id="rId2" Type="http://schemas.openxmlformats.org/officeDocument/2006/relationships/image" Target="../media/image601.png"/><Relationship Id="rId1" Type="http://schemas.openxmlformats.org/officeDocument/2006/relationships/slideLayout" Target="../slideLayouts/slideLayout1.xml"/><Relationship Id="rId4" Type="http://schemas.openxmlformats.org/officeDocument/2006/relationships/image" Target="../media/image603.jpeg"/></Relationships>
</file>

<file path=ppt/slides/_rels/slide437.xml.rels><?xml version="1.0" encoding="UTF-8" standalone="yes"?>
<Relationships xmlns="http://schemas.openxmlformats.org/package/2006/relationships"><Relationship Id="rId3" Type="http://schemas.openxmlformats.org/officeDocument/2006/relationships/image" Target="../media/image604.jpeg"/><Relationship Id="rId2" Type="http://schemas.openxmlformats.org/officeDocument/2006/relationships/notesSlide" Target="../notesSlides/notesSlide83.xml"/><Relationship Id="rId1" Type="http://schemas.openxmlformats.org/officeDocument/2006/relationships/slideLayout" Target="../slideLayouts/slideLayout1.xml"/><Relationship Id="rId4" Type="http://schemas.openxmlformats.org/officeDocument/2006/relationships/image" Target="../media/image605.jpeg"/></Relationships>
</file>

<file path=ppt/slides/_rels/slide438.xml.rels><?xml version="1.0" encoding="UTF-8" standalone="yes"?>
<Relationships xmlns="http://schemas.openxmlformats.org/package/2006/relationships"><Relationship Id="rId3" Type="http://schemas.openxmlformats.org/officeDocument/2006/relationships/image" Target="../media/image607.png"/><Relationship Id="rId2" Type="http://schemas.openxmlformats.org/officeDocument/2006/relationships/image" Target="../media/image606.png"/><Relationship Id="rId1" Type="http://schemas.openxmlformats.org/officeDocument/2006/relationships/slideLayout" Target="../slideLayouts/slideLayout1.xml"/></Relationships>
</file>

<file path=ppt/slides/_rels/slide439.xml.rels><?xml version="1.0" encoding="UTF-8" standalone="yes"?>
<Relationships xmlns="http://schemas.openxmlformats.org/package/2006/relationships"><Relationship Id="rId3" Type="http://schemas.openxmlformats.org/officeDocument/2006/relationships/image" Target="../media/image609.png"/><Relationship Id="rId2" Type="http://schemas.openxmlformats.org/officeDocument/2006/relationships/image" Target="../media/image608.png"/><Relationship Id="rId1" Type="http://schemas.openxmlformats.org/officeDocument/2006/relationships/slideLayout" Target="../slideLayouts/slideLayout1.xml"/></Relationships>
</file>

<file path=ppt/slides/_rels/slide44.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2.xml"/></Relationships>
</file>

<file path=ppt/slides/_rels/slide440.xml.rels><?xml version="1.0" encoding="UTF-8" standalone="yes"?>
<Relationships xmlns="http://schemas.openxmlformats.org/package/2006/relationships"><Relationship Id="rId3" Type="http://schemas.openxmlformats.org/officeDocument/2006/relationships/image" Target="../media/image612.png"/><Relationship Id="rId2" Type="http://schemas.openxmlformats.org/officeDocument/2006/relationships/image" Target="../media/image611.png"/><Relationship Id="rId1" Type="http://schemas.openxmlformats.org/officeDocument/2006/relationships/slideLayout" Target="../slideLayouts/slideLayout1.xml"/></Relationships>
</file>

<file path=ppt/slides/_rels/slide441.xml.rels><?xml version="1.0" encoding="UTF-8" standalone="yes"?>
<Relationships xmlns="http://schemas.openxmlformats.org/package/2006/relationships"><Relationship Id="rId2" Type="http://schemas.openxmlformats.org/officeDocument/2006/relationships/image" Target="../media/image613.png"/><Relationship Id="rId1" Type="http://schemas.openxmlformats.org/officeDocument/2006/relationships/slideLayout" Target="../slideLayouts/slideLayout1.xml"/></Relationships>
</file>

<file path=ppt/slides/_rels/slide442.xml.rels><?xml version="1.0" encoding="UTF-8" standalone="yes"?>
<Relationships xmlns="http://schemas.openxmlformats.org/package/2006/relationships"><Relationship Id="rId2" Type="http://schemas.openxmlformats.org/officeDocument/2006/relationships/image" Target="../media/image614.png"/><Relationship Id="rId1" Type="http://schemas.openxmlformats.org/officeDocument/2006/relationships/slideLayout" Target="../slideLayouts/slideLayout1.xml"/></Relationships>
</file>

<file path=ppt/slides/_rels/slide443.xml.rels><?xml version="1.0" encoding="UTF-8" standalone="yes"?>
<Relationships xmlns="http://schemas.openxmlformats.org/package/2006/relationships"><Relationship Id="rId3" Type="http://schemas.openxmlformats.org/officeDocument/2006/relationships/image" Target="../media/image616.png"/><Relationship Id="rId2" Type="http://schemas.openxmlformats.org/officeDocument/2006/relationships/image" Target="../media/image615.png"/><Relationship Id="rId1" Type="http://schemas.openxmlformats.org/officeDocument/2006/relationships/slideLayout" Target="../slideLayouts/slideLayout1.xml"/><Relationship Id="rId5" Type="http://schemas.openxmlformats.org/officeDocument/2006/relationships/image" Target="../media/image595.png"/><Relationship Id="rId4" Type="http://schemas.openxmlformats.org/officeDocument/2006/relationships/image" Target="../media/image617.png"/></Relationships>
</file>

<file path=ppt/slides/_rels/slide44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4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46.xml.rels><?xml version="1.0" encoding="UTF-8" standalone="yes"?>
<Relationships xmlns="http://schemas.openxmlformats.org/package/2006/relationships"><Relationship Id="rId2" Type="http://schemas.openxmlformats.org/officeDocument/2006/relationships/hyperlink" Target="https://www.mirion.com/learning-center/technical-papers" TargetMode="External"/><Relationship Id="rId1" Type="http://schemas.openxmlformats.org/officeDocument/2006/relationships/slideLayout" Target="../slideLayouts/slideLayout1.xml"/></Relationships>
</file>

<file path=ppt/slides/_rels/slide44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4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49.xml.rels><?xml version="1.0" encoding="UTF-8" standalone="yes"?>
<Relationships xmlns="http://schemas.openxmlformats.org/package/2006/relationships"><Relationship Id="rId3" Type="http://schemas.openxmlformats.org/officeDocument/2006/relationships/image" Target="../media/image619.png"/><Relationship Id="rId2" Type="http://schemas.openxmlformats.org/officeDocument/2006/relationships/image" Target="../media/image618.png"/><Relationship Id="rId1" Type="http://schemas.openxmlformats.org/officeDocument/2006/relationships/slideLayout" Target="../slideLayouts/slideLayout1.xml"/><Relationship Id="rId4" Type="http://schemas.openxmlformats.org/officeDocument/2006/relationships/image" Target="../media/image621.png"/></Relationships>
</file>

<file path=ppt/slides/_rels/slide45.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2.xml"/></Relationships>
</file>

<file path=ppt/slides/_rels/slide45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51.xml.rels><?xml version="1.0" encoding="UTF-8" standalone="yes"?>
<Relationships xmlns="http://schemas.openxmlformats.org/package/2006/relationships"><Relationship Id="rId2" Type="http://schemas.openxmlformats.org/officeDocument/2006/relationships/image" Target="../media/image622.png"/><Relationship Id="rId1" Type="http://schemas.openxmlformats.org/officeDocument/2006/relationships/slideLayout" Target="../slideLayouts/slideLayout1.xml"/></Relationships>
</file>

<file path=ppt/slides/_rels/slide452.xml.rels><?xml version="1.0" encoding="UTF-8" standalone="yes"?>
<Relationships xmlns="http://schemas.openxmlformats.org/package/2006/relationships"><Relationship Id="rId3" Type="http://schemas.openxmlformats.org/officeDocument/2006/relationships/image" Target="../media/image624.png"/><Relationship Id="rId2" Type="http://schemas.openxmlformats.org/officeDocument/2006/relationships/image" Target="../media/image623.png"/><Relationship Id="rId1" Type="http://schemas.openxmlformats.org/officeDocument/2006/relationships/slideLayout" Target="../slideLayouts/slideLayout1.xml"/><Relationship Id="rId4" Type="http://schemas.openxmlformats.org/officeDocument/2006/relationships/image" Target="../media/image625.png"/></Relationships>
</file>

<file path=ppt/slides/_rels/slide453.xml.rels><?xml version="1.0" encoding="UTF-8" standalone="yes"?>
<Relationships xmlns="http://schemas.openxmlformats.org/package/2006/relationships"><Relationship Id="rId3" Type="http://schemas.openxmlformats.org/officeDocument/2006/relationships/image" Target="../media/image627.png"/><Relationship Id="rId2" Type="http://schemas.openxmlformats.org/officeDocument/2006/relationships/image" Target="../media/image626.png"/><Relationship Id="rId1" Type="http://schemas.openxmlformats.org/officeDocument/2006/relationships/slideLayout" Target="../slideLayouts/slideLayout1.xml"/><Relationship Id="rId4" Type="http://schemas.openxmlformats.org/officeDocument/2006/relationships/image" Target="../media/image628.png"/></Relationships>
</file>

<file path=ppt/slides/_rels/slide454.xml.rels><?xml version="1.0" encoding="UTF-8" standalone="yes"?>
<Relationships xmlns="http://schemas.openxmlformats.org/package/2006/relationships"><Relationship Id="rId3" Type="http://schemas.openxmlformats.org/officeDocument/2006/relationships/image" Target="../media/image631.png"/><Relationship Id="rId2" Type="http://schemas.openxmlformats.org/officeDocument/2006/relationships/image" Target="../media/image629.png"/><Relationship Id="rId1" Type="http://schemas.openxmlformats.org/officeDocument/2006/relationships/slideLayout" Target="../slideLayouts/slideLayout1.xml"/></Relationships>
</file>

<file path=ppt/slides/_rels/slide455.xml.rels><?xml version="1.0" encoding="UTF-8" standalone="yes"?>
<Relationships xmlns="http://schemas.openxmlformats.org/package/2006/relationships"><Relationship Id="rId3" Type="http://schemas.openxmlformats.org/officeDocument/2006/relationships/image" Target="cid:image003.jpg@01D86F8F.531485D0" TargetMode="External"/><Relationship Id="rId2" Type="http://schemas.openxmlformats.org/officeDocument/2006/relationships/image" Target="../media/image632.jpeg"/><Relationship Id="rId1" Type="http://schemas.openxmlformats.org/officeDocument/2006/relationships/slideLayout" Target="../slideLayouts/slideLayout1.xml"/><Relationship Id="rId6" Type="http://schemas.openxmlformats.org/officeDocument/2006/relationships/image" Target="../media/image634.png"/><Relationship Id="rId5" Type="http://schemas.openxmlformats.org/officeDocument/2006/relationships/image" Target="cid:image004.png@01D86F8F.531485D0" TargetMode="External"/><Relationship Id="rId4" Type="http://schemas.openxmlformats.org/officeDocument/2006/relationships/image" Target="../media/image633.png"/></Relationships>
</file>

<file path=ppt/slides/_rels/slide45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57.xml.rels><?xml version="1.0" encoding="UTF-8" standalone="yes"?>
<Relationships xmlns="http://schemas.openxmlformats.org/package/2006/relationships"><Relationship Id="rId2" Type="http://schemas.openxmlformats.org/officeDocument/2006/relationships/notesSlide" Target="../notesSlides/notesSlide84.xml"/><Relationship Id="rId1" Type="http://schemas.openxmlformats.org/officeDocument/2006/relationships/slideLayout" Target="../slideLayouts/slideLayout1.xml"/></Relationships>
</file>

<file path=ppt/slides/_rels/slide45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59.xml.rels><?xml version="1.0" encoding="UTF-8" standalone="yes"?>
<Relationships xmlns="http://schemas.openxmlformats.org/package/2006/relationships"><Relationship Id="rId3" Type="http://schemas.openxmlformats.org/officeDocument/2006/relationships/image" Target="../media/image636.png"/><Relationship Id="rId2" Type="http://schemas.openxmlformats.org/officeDocument/2006/relationships/image" Target="../media/image635.png"/><Relationship Id="rId1" Type="http://schemas.openxmlformats.org/officeDocument/2006/relationships/slideLayout" Target="../slideLayouts/slideLayout1.xml"/><Relationship Id="rId6" Type="http://schemas.openxmlformats.org/officeDocument/2006/relationships/image" Target="../media/image639.jpeg"/><Relationship Id="rId5" Type="http://schemas.openxmlformats.org/officeDocument/2006/relationships/image" Target="../media/image638.jpeg"/><Relationship Id="rId4" Type="http://schemas.openxmlformats.org/officeDocument/2006/relationships/image" Target="../media/image637.jpeg"/></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6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6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6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63.xml.rels><?xml version="1.0" encoding="UTF-8" standalone="yes"?>
<Relationships xmlns="http://schemas.openxmlformats.org/package/2006/relationships"><Relationship Id="rId3" Type="http://schemas.openxmlformats.org/officeDocument/2006/relationships/image" Target="../media/image641.jpeg"/><Relationship Id="rId2" Type="http://schemas.openxmlformats.org/officeDocument/2006/relationships/image" Target="../media/image640.jpeg"/><Relationship Id="rId1" Type="http://schemas.openxmlformats.org/officeDocument/2006/relationships/slideLayout" Target="../slideLayouts/slideLayout1.xml"/></Relationships>
</file>

<file path=ppt/slides/_rels/slide46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65.xml.rels><?xml version="1.0" encoding="UTF-8" standalone="yes"?>
<Relationships xmlns="http://schemas.openxmlformats.org/package/2006/relationships"><Relationship Id="rId2" Type="http://schemas.openxmlformats.org/officeDocument/2006/relationships/image" Target="../media/image642.png"/><Relationship Id="rId1" Type="http://schemas.openxmlformats.org/officeDocument/2006/relationships/slideLayout" Target="../slideLayouts/slideLayout1.xml"/></Relationships>
</file>

<file path=ppt/slides/_rels/slide46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67.xml.rels><?xml version="1.0" encoding="UTF-8" standalone="yes"?>
<Relationships xmlns="http://schemas.openxmlformats.org/package/2006/relationships"><Relationship Id="rId3" Type="http://schemas.openxmlformats.org/officeDocument/2006/relationships/hyperlink" Target="https://www.lesker.com/newweb/valves/gasvalves_needlevalves.cfm?pgid=0" TargetMode="External"/><Relationship Id="rId2" Type="http://schemas.openxmlformats.org/officeDocument/2006/relationships/hyperlink" Target="https://www.instrutechinc.com/products/convection-pirani-capacitance-gauges/pcm301-busy-bee-pirani-capacitance/" TargetMode="External"/><Relationship Id="rId1" Type="http://schemas.openxmlformats.org/officeDocument/2006/relationships/slideLayout" Target="../slideLayouts/slideLayout1.xml"/></Relationships>
</file>

<file path=ppt/slides/_rels/slide468.xml.rels><?xml version="1.0" encoding="UTF-8" standalone="yes"?>
<Relationships xmlns="http://schemas.openxmlformats.org/package/2006/relationships"><Relationship Id="rId2" Type="http://schemas.openxmlformats.org/officeDocument/2006/relationships/image" Target="../media/image643.png"/><Relationship Id="rId1" Type="http://schemas.openxmlformats.org/officeDocument/2006/relationships/slideLayout" Target="../slideLayouts/slideLayout1.xml"/></Relationships>
</file>

<file path=ppt/slides/_rels/slide469.xml.rels><?xml version="1.0" encoding="UTF-8" standalone="yes"?>
<Relationships xmlns="http://schemas.openxmlformats.org/package/2006/relationships"><Relationship Id="rId2" Type="http://schemas.openxmlformats.org/officeDocument/2006/relationships/image" Target="../media/image644.png"/><Relationship Id="rId1" Type="http://schemas.openxmlformats.org/officeDocument/2006/relationships/slideLayout" Target="../slideLayouts/slideLayout1.xml"/></Relationships>
</file>

<file path=ppt/slides/_rels/slide47.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2.xml"/></Relationships>
</file>

<file path=ppt/slides/_rels/slide470.xml.rels><?xml version="1.0" encoding="UTF-8" standalone="yes"?>
<Relationships xmlns="http://schemas.openxmlformats.org/package/2006/relationships"><Relationship Id="rId2" Type="http://schemas.openxmlformats.org/officeDocument/2006/relationships/image" Target="../media/image645.png"/><Relationship Id="rId1" Type="http://schemas.openxmlformats.org/officeDocument/2006/relationships/slideLayout" Target="../slideLayouts/slideLayout1.xml"/></Relationships>
</file>

<file path=ppt/slides/_rels/slide471.xml.rels><?xml version="1.0" encoding="UTF-8" standalone="yes"?>
<Relationships xmlns="http://schemas.openxmlformats.org/package/2006/relationships"><Relationship Id="rId2" Type="http://schemas.openxmlformats.org/officeDocument/2006/relationships/image" Target="../media/image646.png"/><Relationship Id="rId1" Type="http://schemas.openxmlformats.org/officeDocument/2006/relationships/slideLayout" Target="../slideLayouts/slideLayout1.xml"/></Relationships>
</file>

<file path=ppt/slides/_rels/slide472.xml.rels><?xml version="1.0" encoding="UTF-8" standalone="yes"?>
<Relationships xmlns="http://schemas.openxmlformats.org/package/2006/relationships"><Relationship Id="rId3" Type="http://schemas.openxmlformats.org/officeDocument/2006/relationships/hyperlink" Target="https://www.instrutechinc.com/products/convection-pirani-capacitance-gauges/pcm301-busy-bee-pirani-capacitance/" TargetMode="External"/><Relationship Id="rId2" Type="http://schemas.openxmlformats.org/officeDocument/2006/relationships/hyperlink" Target="https://www.lesker.com/newweb/flanges/bellows_kf_hydraulicallyformed.cfm?pgid=standard" TargetMode="External"/><Relationship Id="rId1" Type="http://schemas.openxmlformats.org/officeDocument/2006/relationships/slideLayout" Target="../slideLayouts/slideLayout1.xml"/><Relationship Id="rId6" Type="http://schemas.openxmlformats.org/officeDocument/2006/relationships/hyperlink" Target="https://www.lesker.com/valves/gasvalves-needlevalves/part/c37102000" TargetMode="External"/><Relationship Id="rId5" Type="http://schemas.openxmlformats.org/officeDocument/2006/relationships/hyperlink" Target="https://instrutechinc.wpengine.com/products/rack-panel-mount-vacuum-gauge-controllers/agc302-single-channel-active-gauge-controller-new/" TargetMode="External"/><Relationship Id="rId4" Type="http://schemas.openxmlformats.org/officeDocument/2006/relationships/hyperlink" Target="https://www.instrutechinc.com/products/full-range-gauges/wgm701-wasp-cold-cathode-pirani/" TargetMode="External"/></Relationships>
</file>

<file path=ppt/slides/_rels/slide47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7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7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7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77.xml.rels><?xml version="1.0" encoding="UTF-8" standalone="yes"?>
<Relationships xmlns="http://schemas.openxmlformats.org/package/2006/relationships"><Relationship Id="rId2" Type="http://schemas.openxmlformats.org/officeDocument/2006/relationships/image" Target="../media/image647.png"/><Relationship Id="rId1" Type="http://schemas.openxmlformats.org/officeDocument/2006/relationships/slideLayout" Target="../slideLayouts/slideLayout1.xml"/></Relationships>
</file>

<file path=ppt/slides/_rels/slide478.xml.rels><?xml version="1.0" encoding="UTF-8" standalone="yes"?>
<Relationships xmlns="http://schemas.openxmlformats.org/package/2006/relationships"><Relationship Id="rId2" Type="http://schemas.openxmlformats.org/officeDocument/2006/relationships/image" Target="../media/image648.png"/><Relationship Id="rId1" Type="http://schemas.openxmlformats.org/officeDocument/2006/relationships/slideLayout" Target="../slideLayouts/slideLayout1.xml"/></Relationships>
</file>

<file path=ppt/slides/_rels/slide479.xml.rels><?xml version="1.0" encoding="UTF-8" standalone="yes"?>
<Relationships xmlns="http://schemas.openxmlformats.org/package/2006/relationships"><Relationship Id="rId3" Type="http://schemas.openxmlformats.org/officeDocument/2006/relationships/image" Target="../media/image650.png"/><Relationship Id="rId2" Type="http://schemas.openxmlformats.org/officeDocument/2006/relationships/image" Target="../media/image649.png"/><Relationship Id="rId1" Type="http://schemas.openxmlformats.org/officeDocument/2006/relationships/slideLayout" Target="../slideLayouts/slideLayout1.xml"/><Relationship Id="rId4" Type="http://schemas.openxmlformats.org/officeDocument/2006/relationships/image" Target="../media/image651.png"/></Relationships>
</file>

<file path=ppt/slides/_rels/slide48.xml.rels><?xml version="1.0" encoding="UTF-8" standalone="yes"?>
<Relationships xmlns="http://schemas.openxmlformats.org/package/2006/relationships"><Relationship Id="rId8" Type="http://schemas.openxmlformats.org/officeDocument/2006/relationships/image" Target="../media/image79.png"/><Relationship Id="rId3" Type="http://schemas.openxmlformats.org/officeDocument/2006/relationships/image" Target="../media/image74.png"/><Relationship Id="rId7" Type="http://schemas.openxmlformats.org/officeDocument/2006/relationships/image" Target="../media/image78.png"/><Relationship Id="rId2" Type="http://schemas.openxmlformats.org/officeDocument/2006/relationships/notesSlide" Target="../notesSlides/notesSlide10.xml"/><Relationship Id="rId1" Type="http://schemas.openxmlformats.org/officeDocument/2006/relationships/slideLayout" Target="../slideLayouts/slideLayout2.xml"/><Relationship Id="rId6" Type="http://schemas.openxmlformats.org/officeDocument/2006/relationships/image" Target="../media/image77.png"/><Relationship Id="rId5" Type="http://schemas.openxmlformats.org/officeDocument/2006/relationships/image" Target="../media/image76.png"/><Relationship Id="rId4" Type="http://schemas.openxmlformats.org/officeDocument/2006/relationships/image" Target="../media/image75.png"/></Relationships>
</file>

<file path=ppt/slides/_rels/slide480.xml.rels><?xml version="1.0" encoding="UTF-8" standalone="yes"?>
<Relationships xmlns="http://schemas.openxmlformats.org/package/2006/relationships"><Relationship Id="rId2" Type="http://schemas.openxmlformats.org/officeDocument/2006/relationships/image" Target="../media/image652.png"/><Relationship Id="rId1" Type="http://schemas.openxmlformats.org/officeDocument/2006/relationships/slideLayout" Target="../slideLayouts/slideLayout1.xml"/></Relationships>
</file>

<file path=ppt/slides/_rels/slide48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82.xml.rels><?xml version="1.0" encoding="UTF-8" standalone="yes"?>
<Relationships xmlns="http://schemas.openxmlformats.org/package/2006/relationships"><Relationship Id="rId3" Type="http://schemas.openxmlformats.org/officeDocument/2006/relationships/image" Target="../media/image654.PNG"/><Relationship Id="rId2" Type="http://schemas.openxmlformats.org/officeDocument/2006/relationships/image" Target="../media/image653.PNG"/><Relationship Id="rId1" Type="http://schemas.openxmlformats.org/officeDocument/2006/relationships/slideLayout" Target="../slideLayouts/slideLayout1.xml"/></Relationships>
</file>

<file path=ppt/slides/_rels/slide48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84.xml.rels><?xml version="1.0" encoding="UTF-8" standalone="yes"?>
<Relationships xmlns="http://schemas.openxmlformats.org/package/2006/relationships"><Relationship Id="rId2" Type="http://schemas.openxmlformats.org/officeDocument/2006/relationships/hyperlink" Target="https://doi.org/10.1016/0092-640X(78)90006-2" TargetMode="External"/><Relationship Id="rId1" Type="http://schemas.openxmlformats.org/officeDocument/2006/relationships/slideLayout" Target="../slideLayouts/slideLayout1.xml"/></Relationships>
</file>

<file path=ppt/slides/_rels/slide485.xml.rels><?xml version="1.0" encoding="UTF-8" standalone="yes"?>
<Relationships xmlns="http://schemas.openxmlformats.org/package/2006/relationships"><Relationship Id="rId3" Type="http://schemas.openxmlformats.org/officeDocument/2006/relationships/image" Target="../media/image655.png"/><Relationship Id="rId2" Type="http://schemas.openxmlformats.org/officeDocument/2006/relationships/hyperlink" Target="https://doi.org/10.1016/j.cpc.2011.06.004" TargetMode="External"/><Relationship Id="rId1" Type="http://schemas.openxmlformats.org/officeDocument/2006/relationships/slideLayout" Target="../slideLayouts/slideLayout1.xml"/></Relationships>
</file>

<file path=ppt/slides/_rels/slide48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87.xml.rels><?xml version="1.0" encoding="UTF-8" standalone="yes"?>
<Relationships xmlns="http://schemas.openxmlformats.org/package/2006/relationships"><Relationship Id="rId3" Type="http://schemas.openxmlformats.org/officeDocument/2006/relationships/image" Target="../media/image657.png"/><Relationship Id="rId2" Type="http://schemas.openxmlformats.org/officeDocument/2006/relationships/image" Target="../media/image656.png"/><Relationship Id="rId1" Type="http://schemas.openxmlformats.org/officeDocument/2006/relationships/slideLayout" Target="../slideLayouts/slideLayout1.xml"/></Relationships>
</file>

<file path=ppt/slides/_rels/slide488.xml.rels><?xml version="1.0" encoding="UTF-8" standalone="yes"?>
<Relationships xmlns="http://schemas.openxmlformats.org/package/2006/relationships"><Relationship Id="rId2" Type="http://schemas.openxmlformats.org/officeDocument/2006/relationships/image" Target="../media/image658.png"/><Relationship Id="rId1" Type="http://schemas.openxmlformats.org/officeDocument/2006/relationships/slideLayout" Target="../slideLayouts/slideLayout1.xml"/></Relationships>
</file>

<file path=ppt/slides/_rels/slide489.xml.rels><?xml version="1.0" encoding="UTF-8" standalone="yes"?>
<Relationships xmlns="http://schemas.openxmlformats.org/package/2006/relationships"><Relationship Id="rId2" Type="http://schemas.openxmlformats.org/officeDocument/2006/relationships/image" Target="../media/image659.png"/><Relationship Id="rId1" Type="http://schemas.openxmlformats.org/officeDocument/2006/relationships/slideLayout" Target="../slideLayouts/slideLayout1.xml"/></Relationships>
</file>

<file path=ppt/slides/_rels/slide49.xml.rels><?xml version="1.0" encoding="UTF-8" standalone="yes"?>
<Relationships xmlns="http://schemas.openxmlformats.org/package/2006/relationships"><Relationship Id="rId8" Type="http://schemas.openxmlformats.org/officeDocument/2006/relationships/image" Target="../media/image460.png"/><Relationship Id="rId3" Type="http://schemas.openxmlformats.org/officeDocument/2006/relationships/image" Target="../media/image410.png"/><Relationship Id="rId7" Type="http://schemas.openxmlformats.org/officeDocument/2006/relationships/image" Target="../media/image450.png"/><Relationship Id="rId2" Type="http://schemas.openxmlformats.org/officeDocument/2006/relationships/image" Target="../media/image400.png"/><Relationship Id="rId1" Type="http://schemas.openxmlformats.org/officeDocument/2006/relationships/slideLayout" Target="../slideLayouts/slideLayout2.xml"/><Relationship Id="rId6" Type="http://schemas.openxmlformats.org/officeDocument/2006/relationships/image" Target="../media/image440.png"/><Relationship Id="rId5" Type="http://schemas.openxmlformats.org/officeDocument/2006/relationships/image" Target="../media/image430.png"/><Relationship Id="rId4" Type="http://schemas.openxmlformats.org/officeDocument/2006/relationships/image" Target="../media/image420.png"/></Relationships>
</file>

<file path=ppt/slides/_rels/slide49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9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9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9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94.xml.rels><?xml version="1.0" encoding="UTF-8" standalone="yes"?>
<Relationships xmlns="http://schemas.openxmlformats.org/package/2006/relationships"><Relationship Id="rId2" Type="http://schemas.openxmlformats.org/officeDocument/2006/relationships/image" Target="../media/image660.png"/><Relationship Id="rId1" Type="http://schemas.openxmlformats.org/officeDocument/2006/relationships/slideLayout" Target="../slideLayouts/slideLayout1.xml"/></Relationships>
</file>

<file path=ppt/slides/_rels/slide495.xml.rels><?xml version="1.0" encoding="UTF-8" standalone="yes"?>
<Relationships xmlns="http://schemas.openxmlformats.org/package/2006/relationships"><Relationship Id="rId2" Type="http://schemas.openxmlformats.org/officeDocument/2006/relationships/image" Target="../media/image661.jpeg"/><Relationship Id="rId1" Type="http://schemas.openxmlformats.org/officeDocument/2006/relationships/slideLayout" Target="../slideLayouts/slideLayout1.xml"/></Relationships>
</file>

<file path=ppt/slides/_rels/slide496.xml.rels><?xml version="1.0" encoding="UTF-8" standalone="yes"?>
<Relationships xmlns="http://schemas.openxmlformats.org/package/2006/relationships"><Relationship Id="rId2" Type="http://schemas.openxmlformats.org/officeDocument/2006/relationships/image" Target="../media/image662.jpeg"/><Relationship Id="rId1" Type="http://schemas.openxmlformats.org/officeDocument/2006/relationships/slideLayout" Target="../slideLayouts/slideLayout1.xml"/></Relationships>
</file>

<file path=ppt/slides/_rels/slide497.xml.rels><?xml version="1.0" encoding="UTF-8" standalone="yes"?>
<Relationships xmlns="http://schemas.openxmlformats.org/package/2006/relationships"><Relationship Id="rId3" Type="http://schemas.openxmlformats.org/officeDocument/2006/relationships/hyperlink" Target="https://www.idealvac.com/Centering-Ring-KF-25-Vacuum-Fittings/pp/P101243" TargetMode="External"/><Relationship Id="rId7" Type="http://schemas.openxmlformats.org/officeDocument/2006/relationships/hyperlink" Target="https://www.idealvac.com/Conflat-Flange-(CF)-Blank-Through-Non-Rotatable/pp/P102246" TargetMode="External"/><Relationship Id="rId2" Type="http://schemas.openxmlformats.org/officeDocument/2006/relationships/hyperlink" Target="https://www.idealvac.com/Blank-Flange-KF-25-Vacuum-Fittings/pp/P104089" TargetMode="External"/><Relationship Id="rId1" Type="http://schemas.openxmlformats.org/officeDocument/2006/relationships/slideLayout" Target="../slideLayouts/slideLayout1.xml"/><Relationship Id="rId6" Type="http://schemas.openxmlformats.org/officeDocument/2006/relationships/hyperlink" Target="https://www.idealvac.com/Adapter-KF-25-to-CF-2-34-in/pp/P101287" TargetMode="External"/><Relationship Id="rId5" Type="http://schemas.openxmlformats.org/officeDocument/2006/relationships/hyperlink" Target="https://www.idealvac.com/Reducer-KF-10-to-KF-25-Vacuum-Fittings/pp/P108415" TargetMode="External"/><Relationship Id="rId4" Type="http://schemas.openxmlformats.org/officeDocument/2006/relationships/hyperlink" Target="https://www.idealvac.com/Hinge-Clamp-KF-25-Vacuum-Fittings/pp/P101199" TargetMode="External"/></Relationships>
</file>

<file path=ppt/slides/_rels/slide498.xml.rels><?xml version="1.0" encoding="UTF-8" standalone="yes"?>
<Relationships xmlns="http://schemas.openxmlformats.org/package/2006/relationships"><Relationship Id="rId3" Type="http://schemas.openxmlformats.org/officeDocument/2006/relationships/image" Target="../media/image664.png"/><Relationship Id="rId2" Type="http://schemas.openxmlformats.org/officeDocument/2006/relationships/image" Target="../media/image663.jpeg"/><Relationship Id="rId1" Type="http://schemas.openxmlformats.org/officeDocument/2006/relationships/slideLayout" Target="../slideLayouts/slideLayout1.xml"/></Relationships>
</file>

<file path=ppt/slides/_rels/slide49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image" Target="../media/image17.png"/><Relationship Id="rId1" Type="http://schemas.openxmlformats.org/officeDocument/2006/relationships/slideLayout" Target="../slideLayouts/slideLayout4.xml"/><Relationship Id="rId6" Type="http://schemas.openxmlformats.org/officeDocument/2006/relationships/image" Target="../media/image21.png"/><Relationship Id="rId5" Type="http://schemas.openxmlformats.org/officeDocument/2006/relationships/image" Target="../media/image20.png"/><Relationship Id="rId4" Type="http://schemas.openxmlformats.org/officeDocument/2006/relationships/image" Target="../media/image19.png"/></Relationships>
</file>

<file path=ppt/slides/_rels/slide50.xml.rels><?xml version="1.0" encoding="UTF-8" standalone="yes"?>
<Relationships xmlns="http://schemas.openxmlformats.org/package/2006/relationships"><Relationship Id="rId8" Type="http://schemas.openxmlformats.org/officeDocument/2006/relationships/image" Target="../media/image530.png"/><Relationship Id="rId3" Type="http://schemas.openxmlformats.org/officeDocument/2006/relationships/image" Target="../media/image480.png"/><Relationship Id="rId7" Type="http://schemas.openxmlformats.org/officeDocument/2006/relationships/image" Target="../media/image520.png"/><Relationship Id="rId2" Type="http://schemas.openxmlformats.org/officeDocument/2006/relationships/image" Target="../media/image470.png"/><Relationship Id="rId1" Type="http://schemas.openxmlformats.org/officeDocument/2006/relationships/slideLayout" Target="../slideLayouts/slideLayout2.xml"/><Relationship Id="rId6" Type="http://schemas.openxmlformats.org/officeDocument/2006/relationships/image" Target="../media/image510.png"/><Relationship Id="rId5" Type="http://schemas.openxmlformats.org/officeDocument/2006/relationships/image" Target="../media/image500.png"/><Relationship Id="rId4" Type="http://schemas.openxmlformats.org/officeDocument/2006/relationships/image" Target="../media/image490.png"/></Relationships>
</file>

<file path=ppt/slides/_rels/slide500.xml.rels><?xml version="1.0" encoding="UTF-8" standalone="yes"?>
<Relationships xmlns="http://schemas.openxmlformats.org/package/2006/relationships"><Relationship Id="rId2" Type="http://schemas.openxmlformats.org/officeDocument/2006/relationships/notesSlide" Target="../notesSlides/notesSlide85.xml"/><Relationship Id="rId1" Type="http://schemas.openxmlformats.org/officeDocument/2006/relationships/slideLayout" Target="../slideLayouts/slideLayout1.xml"/></Relationships>
</file>

<file path=ppt/slides/_rels/slide501.xml.rels><?xml version="1.0" encoding="UTF-8" standalone="yes"?>
<Relationships xmlns="http://schemas.openxmlformats.org/package/2006/relationships"><Relationship Id="rId3" Type="http://schemas.openxmlformats.org/officeDocument/2006/relationships/image" Target="../media/image666.png"/><Relationship Id="rId2" Type="http://schemas.openxmlformats.org/officeDocument/2006/relationships/image" Target="../media/image665.png"/><Relationship Id="rId1" Type="http://schemas.openxmlformats.org/officeDocument/2006/relationships/slideLayout" Target="../slideLayouts/slideLayout2.xml"/></Relationships>
</file>

<file path=ppt/slides/_rels/slide502.xml.rels><?xml version="1.0" encoding="UTF-8" standalone="yes"?>
<Relationships xmlns="http://schemas.openxmlformats.org/package/2006/relationships"><Relationship Id="rId2" Type="http://schemas.openxmlformats.org/officeDocument/2006/relationships/image" Target="../media/image667.png"/><Relationship Id="rId1" Type="http://schemas.openxmlformats.org/officeDocument/2006/relationships/slideLayout" Target="../slideLayouts/slideLayout2.xml"/></Relationships>
</file>

<file path=ppt/slides/_rels/slide503.xml.rels><?xml version="1.0" encoding="UTF-8" standalone="yes"?>
<Relationships xmlns="http://schemas.openxmlformats.org/package/2006/relationships"><Relationship Id="rId2" Type="http://schemas.openxmlformats.org/officeDocument/2006/relationships/image" Target="../media/image668.jpeg"/><Relationship Id="rId1" Type="http://schemas.openxmlformats.org/officeDocument/2006/relationships/slideLayout" Target="../slideLayouts/slideLayout1.xml"/></Relationships>
</file>

<file path=ppt/slides/_rels/slide504.xml.rels><?xml version="1.0" encoding="UTF-8" standalone="yes"?>
<Relationships xmlns="http://schemas.openxmlformats.org/package/2006/relationships"><Relationship Id="rId3" Type="http://schemas.openxmlformats.org/officeDocument/2006/relationships/image" Target="../media/image670.jpeg"/><Relationship Id="rId2" Type="http://schemas.openxmlformats.org/officeDocument/2006/relationships/image" Target="../media/image669.jpeg"/><Relationship Id="rId1" Type="http://schemas.openxmlformats.org/officeDocument/2006/relationships/slideLayout" Target="../slideLayouts/slideLayout1.xml"/><Relationship Id="rId5" Type="http://schemas.openxmlformats.org/officeDocument/2006/relationships/image" Target="../media/image672.jpeg"/><Relationship Id="rId4" Type="http://schemas.openxmlformats.org/officeDocument/2006/relationships/image" Target="../media/image671.jpeg"/></Relationships>
</file>

<file path=ppt/slides/_rels/slide505.xml.rels><?xml version="1.0" encoding="UTF-8" standalone="yes"?>
<Relationships xmlns="http://schemas.openxmlformats.org/package/2006/relationships"><Relationship Id="rId3" Type="http://schemas.openxmlformats.org/officeDocument/2006/relationships/image" Target="../media/image674.png"/><Relationship Id="rId2" Type="http://schemas.openxmlformats.org/officeDocument/2006/relationships/image" Target="../media/image673.png"/><Relationship Id="rId1" Type="http://schemas.openxmlformats.org/officeDocument/2006/relationships/slideLayout" Target="../slideLayouts/slideLayout1.xml"/><Relationship Id="rId5" Type="http://schemas.openxmlformats.org/officeDocument/2006/relationships/image" Target="../media/image676.png"/><Relationship Id="rId4" Type="http://schemas.openxmlformats.org/officeDocument/2006/relationships/image" Target="../media/image675.png"/></Relationships>
</file>

<file path=ppt/slides/_rels/slide506.xml.rels><?xml version="1.0" encoding="UTF-8" standalone="yes"?>
<Relationships xmlns="http://schemas.openxmlformats.org/package/2006/relationships"><Relationship Id="rId3" Type="http://schemas.openxmlformats.org/officeDocument/2006/relationships/image" Target="../media/image678.png"/><Relationship Id="rId2" Type="http://schemas.openxmlformats.org/officeDocument/2006/relationships/image" Target="../media/image677.png"/><Relationship Id="rId1" Type="http://schemas.openxmlformats.org/officeDocument/2006/relationships/slideLayout" Target="../slideLayouts/slideLayout1.xml"/><Relationship Id="rId5" Type="http://schemas.openxmlformats.org/officeDocument/2006/relationships/image" Target="../media/image680.png"/><Relationship Id="rId4" Type="http://schemas.openxmlformats.org/officeDocument/2006/relationships/image" Target="../media/image679.png"/></Relationships>
</file>

<file path=ppt/slides/_rels/slide507.xml.rels><?xml version="1.0" encoding="UTF-8" standalone="yes"?>
<Relationships xmlns="http://schemas.openxmlformats.org/package/2006/relationships"><Relationship Id="rId3" Type="http://schemas.openxmlformats.org/officeDocument/2006/relationships/image" Target="../media/image681.png"/><Relationship Id="rId2" Type="http://schemas.openxmlformats.org/officeDocument/2006/relationships/notesSlide" Target="../notesSlides/notesSlide86.xml"/><Relationship Id="rId1" Type="http://schemas.openxmlformats.org/officeDocument/2006/relationships/slideLayout" Target="../slideLayouts/slideLayout1.xml"/></Relationships>
</file>

<file path=ppt/slides/_rels/slide508.xml.rels><?xml version="1.0" encoding="UTF-8" standalone="yes"?>
<Relationships xmlns="http://schemas.openxmlformats.org/package/2006/relationships"><Relationship Id="rId3" Type="http://schemas.openxmlformats.org/officeDocument/2006/relationships/image" Target="../media/image682.png"/><Relationship Id="rId2" Type="http://schemas.openxmlformats.org/officeDocument/2006/relationships/notesSlide" Target="../notesSlides/notesSlide87.xml"/><Relationship Id="rId1" Type="http://schemas.openxmlformats.org/officeDocument/2006/relationships/slideLayout" Target="../slideLayouts/slideLayout1.xml"/></Relationships>
</file>

<file path=ppt/slides/_rels/slide509.xml.rels><?xml version="1.0" encoding="UTF-8" standalone="yes"?>
<Relationships xmlns="http://schemas.openxmlformats.org/package/2006/relationships"><Relationship Id="rId2" Type="http://schemas.openxmlformats.org/officeDocument/2006/relationships/image" Target="../media/image683.png"/><Relationship Id="rId1" Type="http://schemas.openxmlformats.org/officeDocument/2006/relationships/slideLayout" Target="../slideLayouts/slideLayout1.xml"/></Relationships>
</file>

<file path=ppt/slides/_rels/slide51.xml.rels><?xml version="1.0" encoding="UTF-8" standalone="yes"?>
<Relationships xmlns="http://schemas.openxmlformats.org/package/2006/relationships"><Relationship Id="rId3" Type="http://schemas.openxmlformats.org/officeDocument/2006/relationships/image" Target="../media/image550.png"/><Relationship Id="rId2" Type="http://schemas.openxmlformats.org/officeDocument/2006/relationships/image" Target="../media/image540.png"/><Relationship Id="rId1" Type="http://schemas.openxmlformats.org/officeDocument/2006/relationships/slideLayout" Target="../slideLayouts/slideLayout2.xml"/></Relationships>
</file>

<file path=ppt/slides/_rels/slide510.xml.rels><?xml version="1.0" encoding="UTF-8" standalone="yes"?>
<Relationships xmlns="http://schemas.openxmlformats.org/package/2006/relationships"><Relationship Id="rId2" Type="http://schemas.openxmlformats.org/officeDocument/2006/relationships/image" Target="../media/image684.jpeg"/><Relationship Id="rId1" Type="http://schemas.openxmlformats.org/officeDocument/2006/relationships/slideLayout" Target="../slideLayouts/slideLayout1.xml"/></Relationships>
</file>

<file path=ppt/slides/_rels/slide511.xml.rels><?xml version="1.0" encoding="UTF-8" standalone="yes"?>
<Relationships xmlns="http://schemas.openxmlformats.org/package/2006/relationships"><Relationship Id="rId2" Type="http://schemas.openxmlformats.org/officeDocument/2006/relationships/image" Target="../media/image685.jpeg"/><Relationship Id="rId1" Type="http://schemas.openxmlformats.org/officeDocument/2006/relationships/slideLayout" Target="../slideLayouts/slideLayout1.xml"/></Relationships>
</file>

<file path=ppt/slides/_rels/slide512.xml.rels><?xml version="1.0" encoding="UTF-8" standalone="yes"?>
<Relationships xmlns="http://schemas.openxmlformats.org/package/2006/relationships"><Relationship Id="rId2" Type="http://schemas.openxmlformats.org/officeDocument/2006/relationships/image" Target="../media/image686.jpeg"/><Relationship Id="rId1" Type="http://schemas.openxmlformats.org/officeDocument/2006/relationships/slideLayout" Target="../slideLayouts/slideLayout1.xml"/></Relationships>
</file>

<file path=ppt/slides/_rels/slide513.xml.rels><?xml version="1.0" encoding="UTF-8" standalone="yes"?>
<Relationships xmlns="http://schemas.openxmlformats.org/package/2006/relationships"><Relationship Id="rId2" Type="http://schemas.openxmlformats.org/officeDocument/2006/relationships/image" Target="../media/image687.jpeg"/><Relationship Id="rId1" Type="http://schemas.openxmlformats.org/officeDocument/2006/relationships/slideLayout" Target="../slideLayouts/slideLayout1.xml"/></Relationships>
</file>

<file path=ppt/slides/_rels/slide514.xml.rels><?xml version="1.0" encoding="UTF-8" standalone="yes"?>
<Relationships xmlns="http://schemas.openxmlformats.org/package/2006/relationships"><Relationship Id="rId3" Type="http://schemas.openxmlformats.org/officeDocument/2006/relationships/image" Target="../media/image689.png"/><Relationship Id="rId2" Type="http://schemas.openxmlformats.org/officeDocument/2006/relationships/image" Target="../media/image688.png"/><Relationship Id="rId1" Type="http://schemas.openxmlformats.org/officeDocument/2006/relationships/slideLayout" Target="../slideLayouts/slideLayout1.xml"/></Relationships>
</file>

<file path=ppt/slides/_rels/slide515.xml.rels><?xml version="1.0" encoding="UTF-8" standalone="yes"?>
<Relationships xmlns="http://schemas.openxmlformats.org/package/2006/relationships"><Relationship Id="rId2" Type="http://schemas.openxmlformats.org/officeDocument/2006/relationships/image" Target="../media/image690.png"/><Relationship Id="rId1" Type="http://schemas.openxmlformats.org/officeDocument/2006/relationships/slideLayout" Target="../slideLayouts/slideLayout1.xml"/></Relationships>
</file>

<file path=ppt/slides/_rels/slide516.xml.rels><?xml version="1.0" encoding="UTF-8" standalone="yes"?>
<Relationships xmlns="http://schemas.openxmlformats.org/package/2006/relationships"><Relationship Id="rId2" Type="http://schemas.openxmlformats.org/officeDocument/2006/relationships/image" Target="../media/image691.png"/><Relationship Id="rId1" Type="http://schemas.openxmlformats.org/officeDocument/2006/relationships/slideLayout" Target="../slideLayouts/slideLayout1.xml"/></Relationships>
</file>

<file path=ppt/slides/_rels/slide517.xml.rels><?xml version="1.0" encoding="UTF-8" standalone="yes"?>
<Relationships xmlns="http://schemas.openxmlformats.org/package/2006/relationships"><Relationship Id="rId2" Type="http://schemas.openxmlformats.org/officeDocument/2006/relationships/image" Target="../media/image692.png"/><Relationship Id="rId1" Type="http://schemas.openxmlformats.org/officeDocument/2006/relationships/slideLayout" Target="../slideLayouts/slideLayout1.xml"/></Relationships>
</file>

<file path=ppt/slides/_rels/slide518.xml.rels><?xml version="1.0" encoding="UTF-8" standalone="yes"?>
<Relationships xmlns="http://schemas.openxmlformats.org/package/2006/relationships"><Relationship Id="rId2" Type="http://schemas.openxmlformats.org/officeDocument/2006/relationships/image" Target="../media/image693.png"/><Relationship Id="rId1" Type="http://schemas.openxmlformats.org/officeDocument/2006/relationships/slideLayout" Target="../slideLayouts/slideLayout1.xml"/></Relationships>
</file>

<file path=ppt/slides/_rels/slide51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2.xml.rels><?xml version="1.0" encoding="UTF-8" standalone="yes"?>
<Relationships xmlns="http://schemas.openxmlformats.org/package/2006/relationships"><Relationship Id="rId3" Type="http://schemas.openxmlformats.org/officeDocument/2006/relationships/image" Target="../media/image560.png"/><Relationship Id="rId2" Type="http://schemas.openxmlformats.org/officeDocument/2006/relationships/notesSlide" Target="../notesSlides/notesSlide11.xml"/><Relationship Id="rId1" Type="http://schemas.openxmlformats.org/officeDocument/2006/relationships/slideLayout" Target="../slideLayouts/slideLayout2.xml"/><Relationship Id="rId5" Type="http://schemas.openxmlformats.org/officeDocument/2006/relationships/image" Target="../media/image580.png"/><Relationship Id="rId4" Type="http://schemas.openxmlformats.org/officeDocument/2006/relationships/image" Target="../media/image570.png"/></Relationships>
</file>

<file path=ppt/slides/_rels/slide520.xml.rels><?xml version="1.0" encoding="UTF-8" standalone="yes"?>
<Relationships xmlns="http://schemas.openxmlformats.org/package/2006/relationships"><Relationship Id="rId2" Type="http://schemas.openxmlformats.org/officeDocument/2006/relationships/notesSlide" Target="../notesSlides/notesSlide88.xml"/><Relationship Id="rId1" Type="http://schemas.openxmlformats.org/officeDocument/2006/relationships/slideLayout" Target="../slideLayouts/slideLayout2.xml"/></Relationships>
</file>

<file path=ppt/slides/_rels/slide521.xml.rels><?xml version="1.0" encoding="UTF-8" standalone="yes"?>
<Relationships xmlns="http://schemas.openxmlformats.org/package/2006/relationships"><Relationship Id="rId3" Type="http://schemas.openxmlformats.org/officeDocument/2006/relationships/hyperlink" Target="https://gitlab.au.dk/ausa/sorter/-/wikis/Usage" TargetMode="External"/><Relationship Id="rId7" Type="http://schemas.openxmlformats.org/officeDocument/2006/relationships/hyperlink" Target="https://gitlab.au.dk/ausa/ausalib" TargetMode="External"/><Relationship Id="rId2" Type="http://schemas.openxmlformats.org/officeDocument/2006/relationships/hyperlink" Target="https://gitlab.au.dk/ausa/ausalib/-/wikis/Setup" TargetMode="External"/><Relationship Id="rId1" Type="http://schemas.openxmlformats.org/officeDocument/2006/relationships/slideLayout" Target="../slideLayouts/slideLayout2.xml"/><Relationship Id="rId6" Type="http://schemas.openxmlformats.org/officeDocument/2006/relationships/hyperlink" Target="https://gitlab.au.dk/ausa/sorter" TargetMode="External"/><Relationship Id="rId5" Type="http://schemas.openxmlformats.org/officeDocument/2006/relationships/hyperlink" Target="https://gitlab.au.dk/ausa/erik/ausa-install" TargetMode="External"/><Relationship Id="rId4" Type="http://schemas.openxmlformats.org/officeDocument/2006/relationships/hyperlink" Target="https://gitlab.au.dk/ausa/ausalib/-/wikis/JSON-Matcher" TargetMode="External"/></Relationships>
</file>

<file path=ppt/slides/_rels/slide52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2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24.xml.rels><?xml version="1.0" encoding="UTF-8" standalone="yes"?>
<Relationships xmlns="http://schemas.openxmlformats.org/package/2006/relationships"><Relationship Id="rId3" Type="http://schemas.openxmlformats.org/officeDocument/2006/relationships/hyperlink" Target="https://gitlab.au.dk/ausa/erik/is507_v3" TargetMode="External"/><Relationship Id="rId2" Type="http://schemas.openxmlformats.org/officeDocument/2006/relationships/hyperlink" Target="https://gitlab.au.dk/ausa/erik/analysistemplate" TargetMode="External"/><Relationship Id="rId1" Type="http://schemas.openxmlformats.org/officeDocument/2006/relationships/slideLayout" Target="../slideLayouts/slideLayout2.xml"/></Relationships>
</file>

<file path=ppt/slides/_rels/slide525.xml.rels><?xml version="1.0" encoding="UTF-8" standalone="yes"?>
<Relationships xmlns="http://schemas.openxmlformats.org/package/2006/relationships"><Relationship Id="rId2" Type="http://schemas.openxmlformats.org/officeDocument/2006/relationships/image" Target="../media/image694.png"/><Relationship Id="rId1" Type="http://schemas.openxmlformats.org/officeDocument/2006/relationships/slideLayout" Target="../slideLayouts/slideLayout1.xml"/></Relationships>
</file>

<file path=ppt/slides/_rels/slide526.xml.rels><?xml version="1.0" encoding="UTF-8" standalone="yes"?>
<Relationships xmlns="http://schemas.openxmlformats.org/package/2006/relationships"><Relationship Id="rId3" Type="http://schemas.openxmlformats.org/officeDocument/2006/relationships/image" Target="../media/image695.png"/><Relationship Id="rId2" Type="http://schemas.openxmlformats.org/officeDocument/2006/relationships/notesSlide" Target="../notesSlides/notesSlide89.xml"/><Relationship Id="rId1" Type="http://schemas.openxmlformats.org/officeDocument/2006/relationships/slideLayout" Target="../slideLayouts/slideLayout1.xml"/></Relationships>
</file>

<file path=ppt/slides/_rels/slide527.xml.rels><?xml version="1.0" encoding="UTF-8" standalone="yes"?>
<Relationships xmlns="http://schemas.openxmlformats.org/package/2006/relationships"><Relationship Id="rId3" Type="http://schemas.openxmlformats.org/officeDocument/2006/relationships/image" Target="../media/image696.png"/><Relationship Id="rId2" Type="http://schemas.openxmlformats.org/officeDocument/2006/relationships/notesSlide" Target="../notesSlides/notesSlide90.xml"/><Relationship Id="rId1" Type="http://schemas.openxmlformats.org/officeDocument/2006/relationships/slideLayout" Target="../slideLayouts/slideLayout1.xml"/><Relationship Id="rId5" Type="http://schemas.openxmlformats.org/officeDocument/2006/relationships/image" Target="../media/image698.png"/><Relationship Id="rId4" Type="http://schemas.openxmlformats.org/officeDocument/2006/relationships/image" Target="../media/image697.png"/></Relationships>
</file>

<file path=ppt/slides/_rels/slide528.xml.rels><?xml version="1.0" encoding="UTF-8" standalone="yes"?>
<Relationships xmlns="http://schemas.openxmlformats.org/package/2006/relationships"><Relationship Id="rId3" Type="http://schemas.openxmlformats.org/officeDocument/2006/relationships/image" Target="../media/image699.png"/><Relationship Id="rId2" Type="http://schemas.openxmlformats.org/officeDocument/2006/relationships/notesSlide" Target="../notesSlides/notesSlide91.xml"/><Relationship Id="rId1" Type="http://schemas.openxmlformats.org/officeDocument/2006/relationships/slideLayout" Target="../slideLayouts/slideLayout1.xml"/><Relationship Id="rId5" Type="http://schemas.openxmlformats.org/officeDocument/2006/relationships/image" Target="../media/image701.png"/><Relationship Id="rId4" Type="http://schemas.openxmlformats.org/officeDocument/2006/relationships/image" Target="../media/image700.png"/></Relationships>
</file>

<file path=ppt/slides/_rels/slide529.xml.rels><?xml version="1.0" encoding="UTF-8" standalone="yes"?>
<Relationships xmlns="http://schemas.openxmlformats.org/package/2006/relationships"><Relationship Id="rId3" Type="http://schemas.openxmlformats.org/officeDocument/2006/relationships/image" Target="../media/image702.png"/><Relationship Id="rId2" Type="http://schemas.openxmlformats.org/officeDocument/2006/relationships/notesSlide" Target="../notesSlides/notesSlide92.xml"/><Relationship Id="rId1" Type="http://schemas.openxmlformats.org/officeDocument/2006/relationships/slideLayout" Target="../slideLayouts/slideLayout1.xml"/><Relationship Id="rId5" Type="http://schemas.openxmlformats.org/officeDocument/2006/relationships/image" Target="../media/image704.png"/><Relationship Id="rId4" Type="http://schemas.openxmlformats.org/officeDocument/2006/relationships/image" Target="../media/image703.png"/></Relationships>
</file>

<file path=ppt/slides/_rels/slide53.xml.rels><?xml version="1.0" encoding="UTF-8" standalone="yes"?>
<Relationships xmlns="http://schemas.openxmlformats.org/package/2006/relationships"><Relationship Id="rId3" Type="http://schemas.openxmlformats.org/officeDocument/2006/relationships/image" Target="../media/image590.png"/><Relationship Id="rId2" Type="http://schemas.openxmlformats.org/officeDocument/2006/relationships/notesSlide" Target="../notesSlides/notesSlide12.xml"/><Relationship Id="rId1" Type="http://schemas.openxmlformats.org/officeDocument/2006/relationships/slideLayout" Target="../slideLayouts/slideLayout2.xml"/><Relationship Id="rId4" Type="http://schemas.openxmlformats.org/officeDocument/2006/relationships/image" Target="../media/image80.png"/></Relationships>
</file>

<file path=ppt/slides/_rels/slide530.xml.rels><?xml version="1.0" encoding="UTF-8" standalone="yes"?>
<Relationships xmlns="http://schemas.openxmlformats.org/package/2006/relationships"><Relationship Id="rId3" Type="http://schemas.openxmlformats.org/officeDocument/2006/relationships/image" Target="../media/image705.png"/><Relationship Id="rId2" Type="http://schemas.openxmlformats.org/officeDocument/2006/relationships/notesSlide" Target="../notesSlides/notesSlide93.xml"/><Relationship Id="rId1" Type="http://schemas.openxmlformats.org/officeDocument/2006/relationships/slideLayout" Target="../slideLayouts/slideLayout1.xml"/><Relationship Id="rId5" Type="http://schemas.openxmlformats.org/officeDocument/2006/relationships/image" Target="../media/image707.png"/><Relationship Id="rId4" Type="http://schemas.openxmlformats.org/officeDocument/2006/relationships/image" Target="../media/image706.png"/></Relationships>
</file>

<file path=ppt/slides/_rels/slide531.xml.rels><?xml version="1.0" encoding="UTF-8" standalone="yes"?>
<Relationships xmlns="http://schemas.openxmlformats.org/package/2006/relationships"><Relationship Id="rId3" Type="http://schemas.openxmlformats.org/officeDocument/2006/relationships/image" Target="../media/image709.png"/><Relationship Id="rId2" Type="http://schemas.openxmlformats.org/officeDocument/2006/relationships/image" Target="../media/image708.png"/><Relationship Id="rId1" Type="http://schemas.openxmlformats.org/officeDocument/2006/relationships/slideLayout" Target="../slideLayouts/slideLayout1.xml"/></Relationships>
</file>

<file path=ppt/slides/_rels/slide532.xml.rels><?xml version="1.0" encoding="UTF-8" standalone="yes"?>
<Relationships xmlns="http://schemas.openxmlformats.org/package/2006/relationships"><Relationship Id="rId2" Type="http://schemas.openxmlformats.org/officeDocument/2006/relationships/image" Target="../media/image710.png"/><Relationship Id="rId1" Type="http://schemas.openxmlformats.org/officeDocument/2006/relationships/slideLayout" Target="../slideLayouts/slideLayout1.xml"/></Relationships>
</file>

<file path=ppt/slides/_rels/slide533.xml.rels><?xml version="1.0" encoding="UTF-8" standalone="yes"?>
<Relationships xmlns="http://schemas.openxmlformats.org/package/2006/relationships"><Relationship Id="rId2" Type="http://schemas.openxmlformats.org/officeDocument/2006/relationships/image" Target="../media/image711.png"/><Relationship Id="rId1" Type="http://schemas.openxmlformats.org/officeDocument/2006/relationships/slideLayout" Target="../slideLayouts/slideLayout1.xml"/></Relationships>
</file>

<file path=ppt/slides/_rels/slide534.xml.rels><?xml version="1.0" encoding="UTF-8" standalone="yes"?>
<Relationships xmlns="http://schemas.openxmlformats.org/package/2006/relationships"><Relationship Id="rId3" Type="http://schemas.openxmlformats.org/officeDocument/2006/relationships/image" Target="../media/image713.png"/><Relationship Id="rId2" Type="http://schemas.openxmlformats.org/officeDocument/2006/relationships/image" Target="../media/image712.png"/><Relationship Id="rId1" Type="http://schemas.openxmlformats.org/officeDocument/2006/relationships/slideLayout" Target="../slideLayouts/slideLayout2.xml"/></Relationships>
</file>

<file path=ppt/slides/_rels/slide535.xml.rels><?xml version="1.0" encoding="UTF-8" standalone="yes"?>
<Relationships xmlns="http://schemas.openxmlformats.org/package/2006/relationships"><Relationship Id="rId2" Type="http://schemas.openxmlformats.org/officeDocument/2006/relationships/image" Target="../media/image714.png"/><Relationship Id="rId1" Type="http://schemas.openxmlformats.org/officeDocument/2006/relationships/slideLayout" Target="../slideLayouts/slideLayout2.xml"/></Relationships>
</file>

<file path=ppt/slides/_rels/slide536.xml.rels><?xml version="1.0" encoding="UTF-8" standalone="yes"?>
<Relationships xmlns="http://schemas.openxmlformats.org/package/2006/relationships"><Relationship Id="rId2" Type="http://schemas.openxmlformats.org/officeDocument/2006/relationships/image" Target="../media/image715.png"/><Relationship Id="rId1" Type="http://schemas.openxmlformats.org/officeDocument/2006/relationships/slideLayout" Target="../slideLayouts/slideLayout2.xml"/></Relationships>
</file>

<file path=ppt/slides/_rels/slide537.xml.rels><?xml version="1.0" encoding="UTF-8" standalone="yes"?>
<Relationships xmlns="http://schemas.openxmlformats.org/package/2006/relationships"><Relationship Id="rId2" Type="http://schemas.openxmlformats.org/officeDocument/2006/relationships/image" Target="../media/image716.png"/><Relationship Id="rId1" Type="http://schemas.openxmlformats.org/officeDocument/2006/relationships/slideLayout" Target="../slideLayouts/slideLayout2.xml"/></Relationships>
</file>

<file path=ppt/slides/_rels/slide538.xml.rels><?xml version="1.0" encoding="UTF-8" standalone="yes"?>
<Relationships xmlns="http://schemas.openxmlformats.org/package/2006/relationships"><Relationship Id="rId2" Type="http://schemas.openxmlformats.org/officeDocument/2006/relationships/image" Target="../media/image717.png"/><Relationship Id="rId1" Type="http://schemas.openxmlformats.org/officeDocument/2006/relationships/slideLayout" Target="../slideLayouts/slideLayout2.xml"/></Relationships>
</file>

<file path=ppt/slides/_rels/slide539.xml.rels><?xml version="1.0" encoding="UTF-8" standalone="yes"?>
<Relationships xmlns="http://schemas.openxmlformats.org/package/2006/relationships"><Relationship Id="rId3" Type="http://schemas.openxmlformats.org/officeDocument/2006/relationships/image" Target="../media/image718.png"/><Relationship Id="rId2" Type="http://schemas.openxmlformats.org/officeDocument/2006/relationships/notesSlide" Target="../notesSlides/notesSlide94.xml"/><Relationship Id="rId1" Type="http://schemas.openxmlformats.org/officeDocument/2006/relationships/slideLayout" Target="../slideLayouts/slideLayout2.xml"/></Relationships>
</file>

<file path=ppt/slides/_rels/slide54.xml.rels><?xml version="1.0" encoding="UTF-8" standalone="yes"?>
<Relationships xmlns="http://schemas.openxmlformats.org/package/2006/relationships"><Relationship Id="rId3" Type="http://schemas.openxmlformats.org/officeDocument/2006/relationships/image" Target="../media/image620.png"/><Relationship Id="rId2" Type="http://schemas.openxmlformats.org/officeDocument/2006/relationships/image" Target="../media/image610.png"/><Relationship Id="rId1" Type="http://schemas.openxmlformats.org/officeDocument/2006/relationships/slideLayout" Target="../slideLayouts/slideLayout2.xml"/><Relationship Id="rId5" Type="http://schemas.openxmlformats.org/officeDocument/2006/relationships/image" Target="../media/image640.png"/><Relationship Id="rId4" Type="http://schemas.openxmlformats.org/officeDocument/2006/relationships/image" Target="../media/image630.png"/></Relationships>
</file>

<file path=ppt/slides/_rels/slide540.xml.rels><?xml version="1.0" encoding="UTF-8" standalone="yes"?>
<Relationships xmlns="http://schemas.openxmlformats.org/package/2006/relationships"><Relationship Id="rId3" Type="http://schemas.openxmlformats.org/officeDocument/2006/relationships/image" Target="../media/image720.png"/><Relationship Id="rId2" Type="http://schemas.openxmlformats.org/officeDocument/2006/relationships/image" Target="../media/image719.png"/><Relationship Id="rId1" Type="http://schemas.openxmlformats.org/officeDocument/2006/relationships/slideLayout" Target="../slideLayouts/slideLayout2.xml"/><Relationship Id="rId4" Type="http://schemas.openxmlformats.org/officeDocument/2006/relationships/image" Target="../media/image721.png"/></Relationships>
</file>

<file path=ppt/slides/_rels/slide54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4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43.xml.rels><?xml version="1.0" encoding="UTF-8" standalone="yes"?>
<Relationships xmlns="http://schemas.openxmlformats.org/package/2006/relationships"><Relationship Id="rId2" Type="http://schemas.openxmlformats.org/officeDocument/2006/relationships/image" Target="../media/image6490.png"/><Relationship Id="rId1" Type="http://schemas.openxmlformats.org/officeDocument/2006/relationships/slideLayout" Target="../slideLayouts/slideLayout1.xml"/></Relationships>
</file>

<file path=ppt/slides/_rels/slide544.xml.rels><?xml version="1.0" encoding="UTF-8" standalone="yes"?>
<Relationships xmlns="http://schemas.openxmlformats.org/package/2006/relationships"><Relationship Id="rId3" Type="http://schemas.openxmlformats.org/officeDocument/2006/relationships/image" Target="../media/image723.png"/><Relationship Id="rId2" Type="http://schemas.openxmlformats.org/officeDocument/2006/relationships/image" Target="../media/image722.png"/><Relationship Id="rId1" Type="http://schemas.openxmlformats.org/officeDocument/2006/relationships/slideLayout" Target="../slideLayouts/slideLayout2.xml"/></Relationships>
</file>

<file path=ppt/slides/_rels/slide545.xml.rels><?xml version="1.0" encoding="UTF-8" standalone="yes"?>
<Relationships xmlns="http://schemas.openxmlformats.org/package/2006/relationships"><Relationship Id="rId3" Type="http://schemas.openxmlformats.org/officeDocument/2006/relationships/image" Target="../media/image725.png"/><Relationship Id="rId2" Type="http://schemas.openxmlformats.org/officeDocument/2006/relationships/image" Target="../media/image724.png"/><Relationship Id="rId1" Type="http://schemas.openxmlformats.org/officeDocument/2006/relationships/slideLayout" Target="../slideLayouts/slideLayout2.xml"/></Relationships>
</file>

<file path=ppt/slides/_rels/slide546.xml.rels><?xml version="1.0" encoding="UTF-8" standalone="yes"?>
<Relationships xmlns="http://schemas.openxmlformats.org/package/2006/relationships"><Relationship Id="rId3" Type="http://schemas.openxmlformats.org/officeDocument/2006/relationships/image" Target="../media/image724.png"/><Relationship Id="rId2" Type="http://schemas.openxmlformats.org/officeDocument/2006/relationships/image" Target="../media/image726.png"/><Relationship Id="rId1" Type="http://schemas.openxmlformats.org/officeDocument/2006/relationships/slideLayout" Target="../slideLayouts/slideLayout2.xml"/></Relationships>
</file>

<file path=ppt/slides/_rels/slide547.xml.rels><?xml version="1.0" encoding="UTF-8" standalone="yes"?>
<Relationships xmlns="http://schemas.openxmlformats.org/package/2006/relationships"><Relationship Id="rId3" Type="http://schemas.openxmlformats.org/officeDocument/2006/relationships/image" Target="../media/image728.png"/><Relationship Id="rId2" Type="http://schemas.openxmlformats.org/officeDocument/2006/relationships/image" Target="../media/image727.png"/><Relationship Id="rId1" Type="http://schemas.openxmlformats.org/officeDocument/2006/relationships/slideLayout" Target="../slideLayouts/slideLayout2.xml"/></Relationships>
</file>

<file path=ppt/slides/_rels/slide548.xml.rels><?xml version="1.0" encoding="UTF-8" standalone="yes"?>
<Relationships xmlns="http://schemas.openxmlformats.org/package/2006/relationships"><Relationship Id="rId3" Type="http://schemas.openxmlformats.org/officeDocument/2006/relationships/image" Target="../media/image730.png"/><Relationship Id="rId2" Type="http://schemas.openxmlformats.org/officeDocument/2006/relationships/image" Target="../media/image729.png"/><Relationship Id="rId1" Type="http://schemas.openxmlformats.org/officeDocument/2006/relationships/slideLayout" Target="../slideLayouts/slideLayout2.xml"/></Relationships>
</file>

<file path=ppt/slides/_rels/slide549.xml.rels><?xml version="1.0" encoding="UTF-8" standalone="yes"?>
<Relationships xmlns="http://schemas.openxmlformats.org/package/2006/relationships"><Relationship Id="rId3" Type="http://schemas.openxmlformats.org/officeDocument/2006/relationships/image" Target="../media/image732.png"/><Relationship Id="rId2" Type="http://schemas.openxmlformats.org/officeDocument/2006/relationships/image" Target="../media/image731.png"/><Relationship Id="rId1" Type="http://schemas.openxmlformats.org/officeDocument/2006/relationships/slideLayout" Target="../slideLayouts/slideLayout2.xml"/></Relationships>
</file>

<file path=ppt/slides/_rels/slide55.xml.rels><?xml version="1.0" encoding="UTF-8" standalone="yes"?>
<Relationships xmlns="http://schemas.openxmlformats.org/package/2006/relationships"><Relationship Id="rId3" Type="http://schemas.openxmlformats.org/officeDocument/2006/relationships/image" Target="../media/image82.png"/><Relationship Id="rId2" Type="http://schemas.openxmlformats.org/officeDocument/2006/relationships/image" Target="../media/image81.png"/><Relationship Id="rId1" Type="http://schemas.openxmlformats.org/officeDocument/2006/relationships/slideLayout" Target="../slideLayouts/slideLayout2.xml"/><Relationship Id="rId5" Type="http://schemas.openxmlformats.org/officeDocument/2006/relationships/image" Target="../media/image84.png"/><Relationship Id="rId4" Type="http://schemas.openxmlformats.org/officeDocument/2006/relationships/image" Target="../media/image83.png"/></Relationships>
</file>

<file path=ppt/slides/_rels/slide550.xml.rels><?xml version="1.0" encoding="UTF-8" standalone="yes"?>
<Relationships xmlns="http://schemas.openxmlformats.org/package/2006/relationships"><Relationship Id="rId3" Type="http://schemas.openxmlformats.org/officeDocument/2006/relationships/image" Target="../media/image734.png"/><Relationship Id="rId2" Type="http://schemas.openxmlformats.org/officeDocument/2006/relationships/image" Target="../media/image733.png"/><Relationship Id="rId1" Type="http://schemas.openxmlformats.org/officeDocument/2006/relationships/slideLayout" Target="../slideLayouts/slideLayout2.xml"/></Relationships>
</file>

<file path=ppt/slides/_rels/slide551.xml.rels><?xml version="1.0" encoding="UTF-8" standalone="yes"?>
<Relationships xmlns="http://schemas.openxmlformats.org/package/2006/relationships"><Relationship Id="rId3" Type="http://schemas.openxmlformats.org/officeDocument/2006/relationships/image" Target="../media/image736.png"/><Relationship Id="rId2" Type="http://schemas.openxmlformats.org/officeDocument/2006/relationships/image" Target="../media/image735.png"/><Relationship Id="rId1" Type="http://schemas.openxmlformats.org/officeDocument/2006/relationships/slideLayout" Target="../slideLayouts/slideLayout2.xml"/></Relationships>
</file>

<file path=ppt/slides/_rels/slide552.xml.rels><?xml version="1.0" encoding="UTF-8" standalone="yes"?>
<Relationships xmlns="http://schemas.openxmlformats.org/package/2006/relationships"><Relationship Id="rId3" Type="http://schemas.openxmlformats.org/officeDocument/2006/relationships/image" Target="../media/image738.png"/><Relationship Id="rId2" Type="http://schemas.openxmlformats.org/officeDocument/2006/relationships/image" Target="../media/image737.png"/><Relationship Id="rId1" Type="http://schemas.openxmlformats.org/officeDocument/2006/relationships/slideLayout" Target="../slideLayouts/slideLayout2.xml"/></Relationships>
</file>

<file path=ppt/slides/_rels/slide553.xml.rels><?xml version="1.0" encoding="UTF-8" standalone="yes"?>
<Relationships xmlns="http://schemas.openxmlformats.org/package/2006/relationships"><Relationship Id="rId3" Type="http://schemas.openxmlformats.org/officeDocument/2006/relationships/image" Target="../media/image739.png"/><Relationship Id="rId2" Type="http://schemas.openxmlformats.org/officeDocument/2006/relationships/notesSlide" Target="../notesSlides/notesSlide95.xml"/><Relationship Id="rId1" Type="http://schemas.openxmlformats.org/officeDocument/2006/relationships/slideLayout" Target="../slideLayouts/slideLayout2.xml"/><Relationship Id="rId4" Type="http://schemas.openxmlformats.org/officeDocument/2006/relationships/image" Target="../media/image740.png"/></Relationships>
</file>

<file path=ppt/slides/_rels/slide554.xml.rels><?xml version="1.0" encoding="UTF-8" standalone="yes"?>
<Relationships xmlns="http://schemas.openxmlformats.org/package/2006/relationships"><Relationship Id="rId3" Type="http://schemas.openxmlformats.org/officeDocument/2006/relationships/image" Target="../media/image742.png"/><Relationship Id="rId2" Type="http://schemas.openxmlformats.org/officeDocument/2006/relationships/image" Target="../media/image741.png"/><Relationship Id="rId1" Type="http://schemas.openxmlformats.org/officeDocument/2006/relationships/slideLayout" Target="../slideLayouts/slideLayout2.xml"/></Relationships>
</file>

<file path=ppt/slides/_rels/slide555.xml.rels><?xml version="1.0" encoding="UTF-8" standalone="yes"?>
<Relationships xmlns="http://schemas.openxmlformats.org/package/2006/relationships"><Relationship Id="rId3" Type="http://schemas.openxmlformats.org/officeDocument/2006/relationships/image" Target="../media/image743.png"/><Relationship Id="rId2" Type="http://schemas.openxmlformats.org/officeDocument/2006/relationships/notesSlide" Target="../notesSlides/notesSlide96.xml"/><Relationship Id="rId1" Type="http://schemas.openxmlformats.org/officeDocument/2006/relationships/slideLayout" Target="../slideLayouts/slideLayout2.xml"/></Relationships>
</file>

<file path=ppt/slides/_rels/slide556.xml.rels><?xml version="1.0" encoding="UTF-8" standalone="yes"?>
<Relationships xmlns="http://schemas.openxmlformats.org/package/2006/relationships"><Relationship Id="rId3" Type="http://schemas.openxmlformats.org/officeDocument/2006/relationships/image" Target="../media/image744.png"/><Relationship Id="rId2" Type="http://schemas.openxmlformats.org/officeDocument/2006/relationships/notesSlide" Target="../notesSlides/notesSlide97.xml"/><Relationship Id="rId1" Type="http://schemas.openxmlformats.org/officeDocument/2006/relationships/slideLayout" Target="../slideLayouts/slideLayout2.xml"/></Relationships>
</file>

<file path=ppt/slides/_rels/slide557.xml.rels><?xml version="1.0" encoding="UTF-8" standalone="yes"?>
<Relationships xmlns="http://schemas.openxmlformats.org/package/2006/relationships"><Relationship Id="rId2" Type="http://schemas.openxmlformats.org/officeDocument/2006/relationships/image" Target="../media/image745.png"/><Relationship Id="rId1" Type="http://schemas.openxmlformats.org/officeDocument/2006/relationships/slideLayout" Target="../slideLayouts/slideLayout2.xml"/></Relationships>
</file>

<file path=ppt/slides/_rels/slide558.xml.rels><?xml version="1.0" encoding="UTF-8" standalone="yes"?>
<Relationships xmlns="http://schemas.openxmlformats.org/package/2006/relationships"><Relationship Id="rId2" Type="http://schemas.openxmlformats.org/officeDocument/2006/relationships/image" Target="../media/image746.png"/><Relationship Id="rId1" Type="http://schemas.openxmlformats.org/officeDocument/2006/relationships/slideLayout" Target="../slideLayouts/slideLayout2.xml"/></Relationships>
</file>

<file path=ppt/slides/_rels/slide559.xml.rels><?xml version="1.0" encoding="UTF-8" standalone="yes"?>
<Relationships xmlns="http://schemas.openxmlformats.org/package/2006/relationships"><Relationship Id="rId2" Type="http://schemas.openxmlformats.org/officeDocument/2006/relationships/image" Target="../media/image747.png"/><Relationship Id="rId1" Type="http://schemas.openxmlformats.org/officeDocument/2006/relationships/slideLayout" Target="../slideLayouts/slideLayout2.xml"/></Relationships>
</file>

<file path=ppt/slides/_rels/slide5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60.xml.rels><?xml version="1.0" encoding="UTF-8" standalone="yes"?>
<Relationships xmlns="http://schemas.openxmlformats.org/package/2006/relationships"><Relationship Id="rId3" Type="http://schemas.openxmlformats.org/officeDocument/2006/relationships/image" Target="../media/image749.png"/><Relationship Id="rId2" Type="http://schemas.openxmlformats.org/officeDocument/2006/relationships/image" Target="../media/image748.png"/><Relationship Id="rId1" Type="http://schemas.openxmlformats.org/officeDocument/2006/relationships/slideLayout" Target="../slideLayouts/slideLayout2.xml"/></Relationships>
</file>

<file path=ppt/slides/_rels/slide561.xml.rels><?xml version="1.0" encoding="UTF-8" standalone="yes"?>
<Relationships xmlns="http://schemas.openxmlformats.org/package/2006/relationships"><Relationship Id="rId3" Type="http://schemas.openxmlformats.org/officeDocument/2006/relationships/image" Target="../media/image751.png"/><Relationship Id="rId2" Type="http://schemas.openxmlformats.org/officeDocument/2006/relationships/image" Target="../media/image750.png"/><Relationship Id="rId1" Type="http://schemas.openxmlformats.org/officeDocument/2006/relationships/slideLayout" Target="../slideLayouts/slideLayout2.xml"/></Relationships>
</file>

<file path=ppt/slides/_rels/slide562.xml.rels><?xml version="1.0" encoding="UTF-8" standalone="yes"?>
<Relationships xmlns="http://schemas.openxmlformats.org/package/2006/relationships"><Relationship Id="rId3" Type="http://schemas.openxmlformats.org/officeDocument/2006/relationships/image" Target="../media/image753.png"/><Relationship Id="rId2" Type="http://schemas.openxmlformats.org/officeDocument/2006/relationships/image" Target="../media/image752.png"/><Relationship Id="rId1" Type="http://schemas.openxmlformats.org/officeDocument/2006/relationships/slideLayout" Target="../slideLayouts/slideLayout2.xml"/></Relationships>
</file>

<file path=ppt/slides/_rels/slide563.xml.rels><?xml version="1.0" encoding="UTF-8" standalone="yes"?>
<Relationships xmlns="http://schemas.openxmlformats.org/package/2006/relationships"><Relationship Id="rId3" Type="http://schemas.openxmlformats.org/officeDocument/2006/relationships/image" Target="../media/image755.png"/><Relationship Id="rId2" Type="http://schemas.openxmlformats.org/officeDocument/2006/relationships/image" Target="../media/image754.png"/><Relationship Id="rId1" Type="http://schemas.openxmlformats.org/officeDocument/2006/relationships/slideLayout" Target="../slideLayouts/slideLayout2.xml"/></Relationships>
</file>

<file path=ppt/slides/_rels/slide564.xml.rels><?xml version="1.0" encoding="UTF-8" standalone="yes"?>
<Relationships xmlns="http://schemas.openxmlformats.org/package/2006/relationships"><Relationship Id="rId3" Type="http://schemas.openxmlformats.org/officeDocument/2006/relationships/image" Target="../media/image757.png"/><Relationship Id="rId2" Type="http://schemas.openxmlformats.org/officeDocument/2006/relationships/image" Target="../media/image756.png"/><Relationship Id="rId1" Type="http://schemas.openxmlformats.org/officeDocument/2006/relationships/slideLayout" Target="../slideLayouts/slideLayout2.xml"/></Relationships>
</file>

<file path=ppt/slides/_rels/slide565.xml.rels><?xml version="1.0" encoding="UTF-8" standalone="yes"?>
<Relationships xmlns="http://schemas.openxmlformats.org/package/2006/relationships"><Relationship Id="rId3" Type="http://schemas.openxmlformats.org/officeDocument/2006/relationships/image" Target="../media/image759.png"/><Relationship Id="rId2" Type="http://schemas.openxmlformats.org/officeDocument/2006/relationships/image" Target="../media/image758.png"/><Relationship Id="rId1" Type="http://schemas.openxmlformats.org/officeDocument/2006/relationships/slideLayout" Target="../slideLayouts/slideLayout2.xml"/></Relationships>
</file>

<file path=ppt/slides/_rels/slide566.xml.rels><?xml version="1.0" encoding="UTF-8" standalone="yes"?>
<Relationships xmlns="http://schemas.openxmlformats.org/package/2006/relationships"><Relationship Id="rId2" Type="http://schemas.openxmlformats.org/officeDocument/2006/relationships/image" Target="../media/image760.png"/><Relationship Id="rId1" Type="http://schemas.openxmlformats.org/officeDocument/2006/relationships/slideLayout" Target="../slideLayouts/slideLayout2.xml"/></Relationships>
</file>

<file path=ppt/slides/_rels/slide567.xml.rels><?xml version="1.0" encoding="UTF-8" standalone="yes"?>
<Relationships xmlns="http://schemas.openxmlformats.org/package/2006/relationships"><Relationship Id="rId2" Type="http://schemas.openxmlformats.org/officeDocument/2006/relationships/image" Target="../media/image761.png"/><Relationship Id="rId1" Type="http://schemas.openxmlformats.org/officeDocument/2006/relationships/slideLayout" Target="../slideLayouts/slideLayout2.xml"/></Relationships>
</file>

<file path=ppt/slides/_rels/slide568.xml.rels><?xml version="1.0" encoding="UTF-8" standalone="yes"?>
<Relationships xmlns="http://schemas.openxmlformats.org/package/2006/relationships"><Relationship Id="rId2" Type="http://schemas.openxmlformats.org/officeDocument/2006/relationships/image" Target="../media/image762.png"/><Relationship Id="rId1" Type="http://schemas.openxmlformats.org/officeDocument/2006/relationships/slideLayout" Target="../slideLayouts/slideLayout2.xml"/></Relationships>
</file>

<file path=ppt/slides/_rels/slide569.xml.rels><?xml version="1.0" encoding="UTF-8" standalone="yes"?>
<Relationships xmlns="http://schemas.openxmlformats.org/package/2006/relationships"><Relationship Id="rId2" Type="http://schemas.openxmlformats.org/officeDocument/2006/relationships/image" Target="../media/image762.png"/><Relationship Id="rId1" Type="http://schemas.openxmlformats.org/officeDocument/2006/relationships/slideLayout" Target="../slideLayouts/slideLayout2.xml"/></Relationships>
</file>

<file path=ppt/slides/_rels/slide57.xml.rels><?xml version="1.0" encoding="UTF-8" standalone="yes"?>
<Relationships xmlns="http://schemas.openxmlformats.org/package/2006/relationships"><Relationship Id="rId2" Type="http://schemas.openxmlformats.org/officeDocument/2006/relationships/image" Target="../media/image85.png"/><Relationship Id="rId1" Type="http://schemas.openxmlformats.org/officeDocument/2006/relationships/slideLayout" Target="../slideLayouts/slideLayout2.xml"/></Relationships>
</file>

<file path=ppt/slides/_rels/slide570.xml.rels><?xml version="1.0" encoding="UTF-8" standalone="yes"?>
<Relationships xmlns="http://schemas.openxmlformats.org/package/2006/relationships"><Relationship Id="rId3" Type="http://schemas.openxmlformats.org/officeDocument/2006/relationships/image" Target="../media/image6770.png"/><Relationship Id="rId2" Type="http://schemas.openxmlformats.org/officeDocument/2006/relationships/image" Target="../media/image763.png"/><Relationship Id="rId1" Type="http://schemas.openxmlformats.org/officeDocument/2006/relationships/slideLayout" Target="../slideLayouts/slideLayout2.xml"/><Relationship Id="rId5" Type="http://schemas.openxmlformats.org/officeDocument/2006/relationships/image" Target="../media/image765.png"/><Relationship Id="rId4" Type="http://schemas.openxmlformats.org/officeDocument/2006/relationships/image" Target="../media/image764.png"/></Relationships>
</file>

<file path=ppt/slides/_rels/slide571.xml.rels><?xml version="1.0" encoding="UTF-8" standalone="yes"?>
<Relationships xmlns="http://schemas.openxmlformats.org/package/2006/relationships"><Relationship Id="rId3" Type="http://schemas.openxmlformats.org/officeDocument/2006/relationships/image" Target="../media/image767.png"/><Relationship Id="rId2" Type="http://schemas.openxmlformats.org/officeDocument/2006/relationships/image" Target="../media/image766.png"/><Relationship Id="rId1" Type="http://schemas.openxmlformats.org/officeDocument/2006/relationships/slideLayout" Target="../slideLayouts/slideLayout2.xml"/></Relationships>
</file>

<file path=ppt/slides/_rels/slide572.xml.rels><?xml version="1.0" encoding="UTF-8" standalone="yes"?>
<Relationships xmlns="http://schemas.openxmlformats.org/package/2006/relationships"><Relationship Id="rId3" Type="http://schemas.openxmlformats.org/officeDocument/2006/relationships/image" Target="../media/image769.png"/><Relationship Id="rId2" Type="http://schemas.openxmlformats.org/officeDocument/2006/relationships/image" Target="../media/image768.png"/><Relationship Id="rId1" Type="http://schemas.openxmlformats.org/officeDocument/2006/relationships/slideLayout" Target="../slideLayouts/slideLayout2.xml"/></Relationships>
</file>

<file path=ppt/slides/_rels/slide573.xml.rels><?xml version="1.0" encoding="UTF-8" standalone="yes"?>
<Relationships xmlns="http://schemas.openxmlformats.org/package/2006/relationships"><Relationship Id="rId3" Type="http://schemas.openxmlformats.org/officeDocument/2006/relationships/image" Target="../media/image771.png"/><Relationship Id="rId2" Type="http://schemas.openxmlformats.org/officeDocument/2006/relationships/image" Target="../media/image770.png"/><Relationship Id="rId1" Type="http://schemas.openxmlformats.org/officeDocument/2006/relationships/slideLayout" Target="../slideLayouts/slideLayout2.xml"/></Relationships>
</file>

<file path=ppt/slides/_rels/slide574.xml.rels><?xml version="1.0" encoding="UTF-8" standalone="yes"?>
<Relationships xmlns="http://schemas.openxmlformats.org/package/2006/relationships"><Relationship Id="rId3" Type="http://schemas.openxmlformats.org/officeDocument/2006/relationships/image" Target="../media/image772.png"/><Relationship Id="rId2" Type="http://schemas.openxmlformats.org/officeDocument/2006/relationships/notesSlide" Target="../notesSlides/notesSlide98.xml"/><Relationship Id="rId1" Type="http://schemas.openxmlformats.org/officeDocument/2006/relationships/slideLayout" Target="../slideLayouts/slideLayout2.xml"/><Relationship Id="rId4" Type="http://schemas.openxmlformats.org/officeDocument/2006/relationships/image" Target="../media/image773.png"/></Relationships>
</file>

<file path=ppt/slides/_rels/slide575.xml.rels><?xml version="1.0" encoding="UTF-8" standalone="yes"?>
<Relationships xmlns="http://schemas.openxmlformats.org/package/2006/relationships"><Relationship Id="rId3" Type="http://schemas.openxmlformats.org/officeDocument/2006/relationships/image" Target="../media/image774.png"/><Relationship Id="rId2" Type="http://schemas.openxmlformats.org/officeDocument/2006/relationships/notesSlide" Target="../notesSlides/notesSlide99.xml"/><Relationship Id="rId1" Type="http://schemas.openxmlformats.org/officeDocument/2006/relationships/slideLayout" Target="../slideLayouts/slideLayout2.xml"/><Relationship Id="rId4" Type="http://schemas.openxmlformats.org/officeDocument/2006/relationships/image" Target="../media/image775.png"/></Relationships>
</file>

<file path=ppt/slides/_rels/slide576.xml.rels><?xml version="1.0" encoding="UTF-8" standalone="yes"?>
<Relationships xmlns="http://schemas.openxmlformats.org/package/2006/relationships"><Relationship Id="rId3" Type="http://schemas.openxmlformats.org/officeDocument/2006/relationships/image" Target="../media/image777.png"/><Relationship Id="rId2" Type="http://schemas.openxmlformats.org/officeDocument/2006/relationships/image" Target="../media/image776.png"/><Relationship Id="rId1" Type="http://schemas.openxmlformats.org/officeDocument/2006/relationships/slideLayout" Target="../slideLayouts/slideLayout2.xml"/></Relationships>
</file>

<file path=ppt/slides/_rels/slide577.xml.rels><?xml version="1.0" encoding="UTF-8" standalone="yes"?>
<Relationships xmlns="http://schemas.openxmlformats.org/package/2006/relationships"><Relationship Id="rId3" Type="http://schemas.openxmlformats.org/officeDocument/2006/relationships/image" Target="../media/image779.png"/><Relationship Id="rId2" Type="http://schemas.openxmlformats.org/officeDocument/2006/relationships/image" Target="../media/image778.png"/><Relationship Id="rId1" Type="http://schemas.openxmlformats.org/officeDocument/2006/relationships/slideLayout" Target="../slideLayouts/slideLayout2.xml"/></Relationships>
</file>

<file path=ppt/slides/_rels/slide578.xml.rels><?xml version="1.0" encoding="UTF-8" standalone="yes"?>
<Relationships xmlns="http://schemas.openxmlformats.org/package/2006/relationships"><Relationship Id="rId3" Type="http://schemas.openxmlformats.org/officeDocument/2006/relationships/image" Target="../media/image781.png"/><Relationship Id="rId2" Type="http://schemas.openxmlformats.org/officeDocument/2006/relationships/image" Target="../media/image780.png"/><Relationship Id="rId1" Type="http://schemas.openxmlformats.org/officeDocument/2006/relationships/slideLayout" Target="../slideLayouts/slideLayout2.xml"/></Relationships>
</file>

<file path=ppt/slides/_rels/slide579.xml.rels><?xml version="1.0" encoding="UTF-8" standalone="yes"?>
<Relationships xmlns="http://schemas.openxmlformats.org/package/2006/relationships"><Relationship Id="rId3" Type="http://schemas.openxmlformats.org/officeDocument/2006/relationships/image" Target="../media/image783.png"/><Relationship Id="rId2" Type="http://schemas.openxmlformats.org/officeDocument/2006/relationships/image" Target="../media/image782.png"/><Relationship Id="rId1" Type="http://schemas.openxmlformats.org/officeDocument/2006/relationships/slideLayout" Target="../slideLayouts/slideLayout2.xml"/></Relationships>
</file>

<file path=ppt/slides/_rels/slide58.xml.rels><?xml version="1.0" encoding="UTF-8" standalone="yes"?>
<Relationships xmlns="http://schemas.openxmlformats.org/package/2006/relationships"><Relationship Id="rId2" Type="http://schemas.openxmlformats.org/officeDocument/2006/relationships/image" Target="../media/image86.png"/><Relationship Id="rId1" Type="http://schemas.openxmlformats.org/officeDocument/2006/relationships/slideLayout" Target="../slideLayouts/slideLayout2.xml"/></Relationships>
</file>

<file path=ppt/slides/_rels/slide580.xml.rels><?xml version="1.0" encoding="UTF-8" standalone="yes"?>
<Relationships xmlns="http://schemas.openxmlformats.org/package/2006/relationships"><Relationship Id="rId2" Type="http://schemas.openxmlformats.org/officeDocument/2006/relationships/image" Target="../media/image784.png"/><Relationship Id="rId1" Type="http://schemas.openxmlformats.org/officeDocument/2006/relationships/slideLayout" Target="../slideLayouts/slideLayout2.xml"/></Relationships>
</file>

<file path=ppt/slides/_rels/slide581.xml.rels><?xml version="1.0" encoding="UTF-8" standalone="yes"?>
<Relationships xmlns="http://schemas.openxmlformats.org/package/2006/relationships"><Relationship Id="rId2" Type="http://schemas.openxmlformats.org/officeDocument/2006/relationships/image" Target="../media/image785.emf"/><Relationship Id="rId1" Type="http://schemas.openxmlformats.org/officeDocument/2006/relationships/slideLayout" Target="../slideLayouts/slideLayout2.xml"/></Relationships>
</file>

<file path=ppt/slides/_rels/slide582.xml.rels><?xml version="1.0" encoding="UTF-8" standalone="yes"?>
<Relationships xmlns="http://schemas.openxmlformats.org/package/2006/relationships"><Relationship Id="rId2" Type="http://schemas.openxmlformats.org/officeDocument/2006/relationships/image" Target="../media/image786.png"/><Relationship Id="rId1" Type="http://schemas.openxmlformats.org/officeDocument/2006/relationships/slideLayout" Target="../slideLayouts/slideLayout2.xml"/></Relationships>
</file>

<file path=ppt/slides/_rels/slide583.xml.rels><?xml version="1.0" encoding="UTF-8" standalone="yes"?>
<Relationships xmlns="http://schemas.openxmlformats.org/package/2006/relationships"><Relationship Id="rId3" Type="http://schemas.openxmlformats.org/officeDocument/2006/relationships/image" Target="../media/image787.png"/><Relationship Id="rId2" Type="http://schemas.openxmlformats.org/officeDocument/2006/relationships/notesSlide" Target="../notesSlides/notesSlide100.xml"/><Relationship Id="rId1" Type="http://schemas.openxmlformats.org/officeDocument/2006/relationships/slideLayout" Target="../slideLayouts/slideLayout2.xml"/><Relationship Id="rId4" Type="http://schemas.openxmlformats.org/officeDocument/2006/relationships/image" Target="../media/image788.png"/></Relationships>
</file>

<file path=ppt/slides/_rels/slide58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85.xml.rels><?xml version="1.0" encoding="UTF-8" standalone="yes"?>
<Relationships xmlns="http://schemas.openxmlformats.org/package/2006/relationships"><Relationship Id="rId3" Type="http://schemas.openxmlformats.org/officeDocument/2006/relationships/image" Target="../media/image789.png"/><Relationship Id="rId2" Type="http://schemas.openxmlformats.org/officeDocument/2006/relationships/notesSlide" Target="../notesSlides/notesSlide101.xml"/><Relationship Id="rId1" Type="http://schemas.openxmlformats.org/officeDocument/2006/relationships/slideLayout" Target="../slideLayouts/slideLayout2.xml"/></Relationships>
</file>

<file path=ppt/slides/_rels/slide586.xml.rels><?xml version="1.0" encoding="UTF-8" standalone="yes"?>
<Relationships xmlns="http://schemas.openxmlformats.org/package/2006/relationships"><Relationship Id="rId3" Type="http://schemas.openxmlformats.org/officeDocument/2006/relationships/image" Target="../media/image790.png"/><Relationship Id="rId2" Type="http://schemas.openxmlformats.org/officeDocument/2006/relationships/notesSlide" Target="../notesSlides/notesSlide102.xml"/><Relationship Id="rId1" Type="http://schemas.openxmlformats.org/officeDocument/2006/relationships/slideLayout" Target="../slideLayouts/slideLayout2.xml"/><Relationship Id="rId4" Type="http://schemas.openxmlformats.org/officeDocument/2006/relationships/image" Target="../media/image791.png"/></Relationships>
</file>

<file path=ppt/slides/_rels/slide587.xml.rels><?xml version="1.0" encoding="UTF-8" standalone="yes"?>
<Relationships xmlns="http://schemas.openxmlformats.org/package/2006/relationships"><Relationship Id="rId3" Type="http://schemas.openxmlformats.org/officeDocument/2006/relationships/image" Target="../media/image793.png"/><Relationship Id="rId2" Type="http://schemas.openxmlformats.org/officeDocument/2006/relationships/image" Target="../media/image792.png"/><Relationship Id="rId1" Type="http://schemas.openxmlformats.org/officeDocument/2006/relationships/slideLayout" Target="../slideLayouts/slideLayout2.xml"/></Relationships>
</file>

<file path=ppt/slides/_rels/slide588.xml.rels><?xml version="1.0" encoding="UTF-8" standalone="yes"?>
<Relationships xmlns="http://schemas.openxmlformats.org/package/2006/relationships"><Relationship Id="rId3" Type="http://schemas.openxmlformats.org/officeDocument/2006/relationships/image" Target="../media/image794.png"/><Relationship Id="rId2" Type="http://schemas.openxmlformats.org/officeDocument/2006/relationships/notesSlide" Target="../notesSlides/notesSlide103.xml"/><Relationship Id="rId1" Type="http://schemas.openxmlformats.org/officeDocument/2006/relationships/slideLayout" Target="../slideLayouts/slideLayout2.xml"/><Relationship Id="rId4" Type="http://schemas.openxmlformats.org/officeDocument/2006/relationships/image" Target="../media/image795.png"/></Relationships>
</file>

<file path=ppt/slides/_rels/slide589.xml.rels><?xml version="1.0" encoding="UTF-8" standalone="yes"?>
<Relationships xmlns="http://schemas.openxmlformats.org/package/2006/relationships"><Relationship Id="rId3" Type="http://schemas.openxmlformats.org/officeDocument/2006/relationships/image" Target="../media/image797.png"/><Relationship Id="rId2" Type="http://schemas.openxmlformats.org/officeDocument/2006/relationships/image" Target="../media/image796.png"/><Relationship Id="rId1" Type="http://schemas.openxmlformats.org/officeDocument/2006/relationships/slideLayout" Target="../slideLayouts/slideLayout2.xml"/></Relationships>
</file>

<file path=ppt/slides/_rels/slide59.xml.rels><?xml version="1.0" encoding="UTF-8" standalone="yes"?>
<Relationships xmlns="http://schemas.openxmlformats.org/package/2006/relationships"><Relationship Id="rId2" Type="http://schemas.openxmlformats.org/officeDocument/2006/relationships/image" Target="../media/image87.png"/><Relationship Id="rId1" Type="http://schemas.openxmlformats.org/officeDocument/2006/relationships/slideLayout" Target="../slideLayouts/slideLayout2.xml"/></Relationships>
</file>

<file path=ppt/slides/_rels/slide590.xml.rels><?xml version="1.0" encoding="UTF-8" standalone="yes"?>
<Relationships xmlns="http://schemas.openxmlformats.org/package/2006/relationships"><Relationship Id="rId3" Type="http://schemas.openxmlformats.org/officeDocument/2006/relationships/image" Target="../media/image799.png"/><Relationship Id="rId2" Type="http://schemas.openxmlformats.org/officeDocument/2006/relationships/image" Target="../media/image798.png"/><Relationship Id="rId1" Type="http://schemas.openxmlformats.org/officeDocument/2006/relationships/slideLayout" Target="../slideLayouts/slideLayout2.xml"/><Relationship Id="rId5" Type="http://schemas.openxmlformats.org/officeDocument/2006/relationships/image" Target="../media/image802.png"/><Relationship Id="rId4" Type="http://schemas.openxmlformats.org/officeDocument/2006/relationships/image" Target="../media/image801.png"/></Relationships>
</file>

<file path=ppt/slides/_rels/slide591.xml.rels><?xml version="1.0" encoding="UTF-8" standalone="yes"?>
<Relationships xmlns="http://schemas.openxmlformats.org/package/2006/relationships"><Relationship Id="rId2" Type="http://schemas.openxmlformats.org/officeDocument/2006/relationships/image" Target="../media/image803.png"/><Relationship Id="rId1" Type="http://schemas.openxmlformats.org/officeDocument/2006/relationships/slideLayout" Target="../slideLayouts/slideLayout2.xml"/></Relationships>
</file>

<file path=ppt/slides/_rels/slide592.xml.rels><?xml version="1.0" encoding="UTF-8" standalone="yes"?>
<Relationships xmlns="http://schemas.openxmlformats.org/package/2006/relationships"><Relationship Id="rId2" Type="http://schemas.openxmlformats.org/officeDocument/2006/relationships/image" Target="../media/image804.png"/><Relationship Id="rId1" Type="http://schemas.openxmlformats.org/officeDocument/2006/relationships/slideLayout" Target="../slideLayouts/slideLayout2.xml"/></Relationships>
</file>

<file path=ppt/slides/_rels/slide593.xml.rels><?xml version="1.0" encoding="UTF-8" standalone="yes"?>
<Relationships xmlns="http://schemas.openxmlformats.org/package/2006/relationships"><Relationship Id="rId2" Type="http://schemas.openxmlformats.org/officeDocument/2006/relationships/image" Target="../media/image805.png"/><Relationship Id="rId1" Type="http://schemas.openxmlformats.org/officeDocument/2006/relationships/slideLayout" Target="../slideLayouts/slideLayout2.xml"/></Relationships>
</file>

<file path=ppt/slides/_rels/slide594.xml.rels><?xml version="1.0" encoding="UTF-8" standalone="yes"?>
<Relationships xmlns="http://schemas.openxmlformats.org/package/2006/relationships"><Relationship Id="rId2" Type="http://schemas.openxmlformats.org/officeDocument/2006/relationships/image" Target="../media/image806.png"/><Relationship Id="rId1" Type="http://schemas.openxmlformats.org/officeDocument/2006/relationships/slideLayout" Target="../slideLayouts/slideLayout2.xml"/></Relationships>
</file>

<file path=ppt/slides/_rels/slide595.xml.rels><?xml version="1.0" encoding="UTF-8" standalone="yes"?>
<Relationships xmlns="http://schemas.openxmlformats.org/package/2006/relationships"><Relationship Id="rId2" Type="http://schemas.openxmlformats.org/officeDocument/2006/relationships/image" Target="../media/image807.png"/><Relationship Id="rId1" Type="http://schemas.openxmlformats.org/officeDocument/2006/relationships/slideLayout" Target="../slideLayouts/slideLayout2.xml"/></Relationships>
</file>

<file path=ppt/slides/_rels/slide596.xml.rels><?xml version="1.0" encoding="UTF-8" standalone="yes"?>
<Relationships xmlns="http://schemas.openxmlformats.org/package/2006/relationships"><Relationship Id="rId3" Type="http://schemas.openxmlformats.org/officeDocument/2006/relationships/image" Target="../media/image809.png"/><Relationship Id="rId2" Type="http://schemas.openxmlformats.org/officeDocument/2006/relationships/image" Target="../media/image808.png"/><Relationship Id="rId1" Type="http://schemas.openxmlformats.org/officeDocument/2006/relationships/slideLayout" Target="../slideLayouts/slideLayout2.xml"/></Relationships>
</file>

<file path=ppt/slides/_rels/slide597.xml.rels><?xml version="1.0" encoding="UTF-8" standalone="yes"?>
<Relationships xmlns="http://schemas.openxmlformats.org/package/2006/relationships"><Relationship Id="rId3" Type="http://schemas.openxmlformats.org/officeDocument/2006/relationships/image" Target="../media/image810.png"/><Relationship Id="rId2" Type="http://schemas.openxmlformats.org/officeDocument/2006/relationships/notesSlide" Target="../notesSlides/notesSlide104.xml"/><Relationship Id="rId1" Type="http://schemas.openxmlformats.org/officeDocument/2006/relationships/slideLayout" Target="../slideLayouts/slideLayout2.xml"/><Relationship Id="rId4" Type="http://schemas.openxmlformats.org/officeDocument/2006/relationships/image" Target="../media/image811.png"/></Relationships>
</file>

<file path=ppt/slides/_rels/slide598.xml.rels><?xml version="1.0" encoding="UTF-8" standalone="yes"?>
<Relationships xmlns="http://schemas.openxmlformats.org/package/2006/relationships"><Relationship Id="rId3" Type="http://schemas.openxmlformats.org/officeDocument/2006/relationships/image" Target="../media/image812.png"/><Relationship Id="rId2" Type="http://schemas.openxmlformats.org/officeDocument/2006/relationships/notesSlide" Target="../notesSlides/notesSlide105.xml"/><Relationship Id="rId1" Type="http://schemas.openxmlformats.org/officeDocument/2006/relationships/slideLayout" Target="../slideLayouts/slideLayout2.xml"/></Relationships>
</file>

<file path=ppt/slides/_rels/slide59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xml.rels><?xml version="1.0" encoding="UTF-8" standalone="yes"?>
<Relationships xmlns="http://schemas.openxmlformats.org/package/2006/relationships"><Relationship Id="rId3" Type="http://schemas.openxmlformats.org/officeDocument/2006/relationships/image" Target="../media/image23.gif"/><Relationship Id="rId2" Type="http://schemas.openxmlformats.org/officeDocument/2006/relationships/image" Target="../media/image22.png"/><Relationship Id="rId1" Type="http://schemas.openxmlformats.org/officeDocument/2006/relationships/slideLayout" Target="../slideLayouts/slideLayout2.xml"/><Relationship Id="rId4" Type="http://schemas.openxmlformats.org/officeDocument/2006/relationships/image" Target="../media/image24.gif"/></Relationships>
</file>

<file path=ppt/slides/_rels/slide60.xml.rels><?xml version="1.0" encoding="UTF-8" standalone="yes"?>
<Relationships xmlns="http://schemas.openxmlformats.org/package/2006/relationships"><Relationship Id="rId3" Type="http://schemas.openxmlformats.org/officeDocument/2006/relationships/image" Target="../media/image86.png"/><Relationship Id="rId2" Type="http://schemas.openxmlformats.org/officeDocument/2006/relationships/notesSlide" Target="../notesSlides/notesSlide13.xml"/><Relationship Id="rId1" Type="http://schemas.openxmlformats.org/officeDocument/2006/relationships/slideLayout" Target="../slideLayouts/slideLayout2.xml"/></Relationships>
</file>

<file path=ppt/slides/_rels/slide600.xml.rels><?xml version="1.0" encoding="UTF-8" standalone="yes"?>
<Relationships xmlns="http://schemas.openxmlformats.org/package/2006/relationships"><Relationship Id="rId3" Type="http://schemas.openxmlformats.org/officeDocument/2006/relationships/image" Target="../media/image814.png"/><Relationship Id="rId2" Type="http://schemas.openxmlformats.org/officeDocument/2006/relationships/image" Target="../media/image813.png"/><Relationship Id="rId1" Type="http://schemas.openxmlformats.org/officeDocument/2006/relationships/slideLayout" Target="../slideLayouts/slideLayout1.xml"/></Relationships>
</file>

<file path=ppt/slides/_rels/slide601.xml.rels><?xml version="1.0" encoding="UTF-8" standalone="yes"?>
<Relationships xmlns="http://schemas.openxmlformats.org/package/2006/relationships"><Relationship Id="rId3" Type="http://schemas.openxmlformats.org/officeDocument/2006/relationships/image" Target="../media/image814.png"/><Relationship Id="rId2" Type="http://schemas.openxmlformats.org/officeDocument/2006/relationships/image" Target="../media/image815.png"/><Relationship Id="rId1" Type="http://schemas.openxmlformats.org/officeDocument/2006/relationships/slideLayout" Target="../slideLayouts/slideLayout1.xml"/></Relationships>
</file>

<file path=ppt/slides/_rels/slide602.xml.rels><?xml version="1.0" encoding="UTF-8" standalone="yes"?>
<Relationships xmlns="http://schemas.openxmlformats.org/package/2006/relationships"><Relationship Id="rId3" Type="http://schemas.openxmlformats.org/officeDocument/2006/relationships/image" Target="../media/image814.png"/><Relationship Id="rId2" Type="http://schemas.openxmlformats.org/officeDocument/2006/relationships/image" Target="../media/image816.png"/><Relationship Id="rId1" Type="http://schemas.openxmlformats.org/officeDocument/2006/relationships/slideLayout" Target="../slideLayouts/slideLayout1.xml"/></Relationships>
</file>

<file path=ppt/slides/_rels/slide603.xml.rels><?xml version="1.0" encoding="UTF-8" standalone="yes"?>
<Relationships xmlns="http://schemas.openxmlformats.org/package/2006/relationships"><Relationship Id="rId3" Type="http://schemas.openxmlformats.org/officeDocument/2006/relationships/image" Target="../media/image817.png"/><Relationship Id="rId2" Type="http://schemas.openxmlformats.org/officeDocument/2006/relationships/image" Target="../media/image814.png"/><Relationship Id="rId1" Type="http://schemas.openxmlformats.org/officeDocument/2006/relationships/slideLayout" Target="../slideLayouts/slideLayout1.xml"/></Relationships>
</file>

<file path=ppt/slides/_rels/slide604.xml.rels><?xml version="1.0" encoding="UTF-8" standalone="yes"?>
<Relationships xmlns="http://schemas.openxmlformats.org/package/2006/relationships"><Relationship Id="rId2" Type="http://schemas.openxmlformats.org/officeDocument/2006/relationships/image" Target="../media/image818.PNG"/><Relationship Id="rId1" Type="http://schemas.openxmlformats.org/officeDocument/2006/relationships/slideLayout" Target="../slideLayouts/slideLayout1.xml"/></Relationships>
</file>

<file path=ppt/slides/_rels/slide605.xml.rels><?xml version="1.0" encoding="UTF-8" standalone="yes"?>
<Relationships xmlns="http://schemas.openxmlformats.org/package/2006/relationships"><Relationship Id="rId3" Type="http://schemas.openxmlformats.org/officeDocument/2006/relationships/image" Target="../media/image819.png"/><Relationship Id="rId2" Type="http://schemas.openxmlformats.org/officeDocument/2006/relationships/notesSlide" Target="../notesSlides/notesSlide106.xml"/><Relationship Id="rId1" Type="http://schemas.openxmlformats.org/officeDocument/2006/relationships/slideLayout" Target="../slideLayouts/slideLayout1.xml"/><Relationship Id="rId4" Type="http://schemas.openxmlformats.org/officeDocument/2006/relationships/image" Target="../media/image820.png"/></Relationships>
</file>

<file path=ppt/slides/_rels/slide606.xml.rels><?xml version="1.0" encoding="UTF-8" standalone="yes"?>
<Relationships xmlns="http://schemas.openxmlformats.org/package/2006/relationships"><Relationship Id="rId3" Type="http://schemas.openxmlformats.org/officeDocument/2006/relationships/image" Target="../media/image821.png"/><Relationship Id="rId2" Type="http://schemas.openxmlformats.org/officeDocument/2006/relationships/notesSlide" Target="../notesSlides/notesSlide107.xml"/><Relationship Id="rId1" Type="http://schemas.openxmlformats.org/officeDocument/2006/relationships/slideLayout" Target="../slideLayouts/slideLayout1.xml"/></Relationships>
</file>

<file path=ppt/slides/_rels/slide607.xml.rels><?xml version="1.0" encoding="UTF-8" standalone="yes"?>
<Relationships xmlns="http://schemas.openxmlformats.org/package/2006/relationships"><Relationship Id="rId2" Type="http://schemas.openxmlformats.org/officeDocument/2006/relationships/image" Target="../media/image822.png"/><Relationship Id="rId1" Type="http://schemas.openxmlformats.org/officeDocument/2006/relationships/slideLayout" Target="../slideLayouts/slideLayout1.xml"/></Relationships>
</file>

<file path=ppt/slides/_rels/slide608.xml.rels><?xml version="1.0" encoding="UTF-8" standalone="yes"?>
<Relationships xmlns="http://schemas.openxmlformats.org/package/2006/relationships"><Relationship Id="rId2" Type="http://schemas.openxmlformats.org/officeDocument/2006/relationships/image" Target="../media/image823.png"/><Relationship Id="rId1" Type="http://schemas.openxmlformats.org/officeDocument/2006/relationships/slideLayout" Target="../slideLayouts/slideLayout1.xml"/></Relationships>
</file>

<file path=ppt/slides/_rels/slide609.xml.rels><?xml version="1.0" encoding="UTF-8" standalone="yes"?>
<Relationships xmlns="http://schemas.openxmlformats.org/package/2006/relationships"><Relationship Id="rId3" Type="http://schemas.openxmlformats.org/officeDocument/2006/relationships/image" Target="../media/image824.png"/><Relationship Id="rId2" Type="http://schemas.openxmlformats.org/officeDocument/2006/relationships/notesSlide" Target="../notesSlides/notesSlide108.xml"/><Relationship Id="rId1" Type="http://schemas.openxmlformats.org/officeDocument/2006/relationships/slideLayout" Target="../slideLayouts/slideLayout2.xml"/></Relationships>
</file>

<file path=ppt/slides/_rels/slide61.xml.rels><?xml version="1.0" encoding="UTF-8" standalone="yes"?>
<Relationships xmlns="http://schemas.openxmlformats.org/package/2006/relationships"><Relationship Id="rId2" Type="http://schemas.openxmlformats.org/officeDocument/2006/relationships/image" Target="../media/image88.png"/><Relationship Id="rId1" Type="http://schemas.openxmlformats.org/officeDocument/2006/relationships/slideLayout" Target="../slideLayouts/slideLayout2.xml"/></Relationships>
</file>

<file path=ppt/slides/_rels/slide610.xml.rels><?xml version="1.0" encoding="UTF-8" standalone="yes"?>
<Relationships xmlns="http://schemas.openxmlformats.org/package/2006/relationships"><Relationship Id="rId2" Type="http://schemas.openxmlformats.org/officeDocument/2006/relationships/image" Target="../media/image825.png"/><Relationship Id="rId1" Type="http://schemas.openxmlformats.org/officeDocument/2006/relationships/slideLayout" Target="../slideLayouts/slideLayout2.xml"/></Relationships>
</file>

<file path=ppt/slides/_rels/slide611.xml.rels><?xml version="1.0" encoding="UTF-8" standalone="yes"?>
<Relationships xmlns="http://schemas.openxmlformats.org/package/2006/relationships"><Relationship Id="rId3" Type="http://schemas.openxmlformats.org/officeDocument/2006/relationships/image" Target="../media/image826.png"/><Relationship Id="rId2" Type="http://schemas.openxmlformats.org/officeDocument/2006/relationships/notesSlide" Target="../notesSlides/notesSlide109.xml"/><Relationship Id="rId1" Type="http://schemas.openxmlformats.org/officeDocument/2006/relationships/slideLayout" Target="../slideLayouts/slideLayout2.xml"/></Relationships>
</file>

<file path=ppt/slides/_rels/slide612.xml.rels><?xml version="1.0" encoding="UTF-8" standalone="yes"?>
<Relationships xmlns="http://schemas.openxmlformats.org/package/2006/relationships"><Relationship Id="rId3" Type="http://schemas.openxmlformats.org/officeDocument/2006/relationships/image" Target="../media/image827.png"/><Relationship Id="rId2" Type="http://schemas.openxmlformats.org/officeDocument/2006/relationships/notesSlide" Target="../notesSlides/notesSlide110.xml"/><Relationship Id="rId1" Type="http://schemas.openxmlformats.org/officeDocument/2006/relationships/slideLayout" Target="../slideLayouts/slideLayout2.xml"/></Relationships>
</file>

<file path=ppt/slides/_rels/slide613.xml.rels><?xml version="1.0" encoding="UTF-8" standalone="yes"?>
<Relationships xmlns="http://schemas.openxmlformats.org/package/2006/relationships"><Relationship Id="rId3" Type="http://schemas.openxmlformats.org/officeDocument/2006/relationships/image" Target="../media/image828.png"/><Relationship Id="rId2" Type="http://schemas.openxmlformats.org/officeDocument/2006/relationships/notesSlide" Target="../notesSlides/notesSlide111.xml"/><Relationship Id="rId1" Type="http://schemas.openxmlformats.org/officeDocument/2006/relationships/slideLayout" Target="../slideLayouts/slideLayout2.xml"/></Relationships>
</file>

<file path=ppt/slides/_rels/slide614.xml.rels><?xml version="1.0" encoding="UTF-8" standalone="yes"?>
<Relationships xmlns="http://schemas.openxmlformats.org/package/2006/relationships"><Relationship Id="rId3" Type="http://schemas.openxmlformats.org/officeDocument/2006/relationships/image" Target="../media/image830.png"/><Relationship Id="rId2" Type="http://schemas.openxmlformats.org/officeDocument/2006/relationships/image" Target="../media/image829.png"/><Relationship Id="rId1" Type="http://schemas.openxmlformats.org/officeDocument/2006/relationships/slideLayout" Target="../slideLayouts/slideLayout2.xml"/><Relationship Id="rId5" Type="http://schemas.openxmlformats.org/officeDocument/2006/relationships/image" Target="../media/image832.png"/><Relationship Id="rId4" Type="http://schemas.openxmlformats.org/officeDocument/2006/relationships/image" Target="../media/image831.png"/></Relationships>
</file>

<file path=ppt/slides/_rels/slide615.xml.rels><?xml version="1.0" encoding="UTF-8" standalone="yes"?>
<Relationships xmlns="http://schemas.openxmlformats.org/package/2006/relationships"><Relationship Id="rId2" Type="http://schemas.openxmlformats.org/officeDocument/2006/relationships/image" Target="../media/image833.png"/><Relationship Id="rId1" Type="http://schemas.openxmlformats.org/officeDocument/2006/relationships/slideLayout" Target="../slideLayouts/slideLayout2.xml"/></Relationships>
</file>

<file path=ppt/slides/_rels/slide616.xml.rels><?xml version="1.0" encoding="UTF-8" standalone="yes"?>
<Relationships xmlns="http://schemas.openxmlformats.org/package/2006/relationships"><Relationship Id="rId2" Type="http://schemas.openxmlformats.org/officeDocument/2006/relationships/image" Target="../media/image834.png"/><Relationship Id="rId1" Type="http://schemas.openxmlformats.org/officeDocument/2006/relationships/slideLayout" Target="../slideLayouts/slideLayout1.xml"/></Relationships>
</file>

<file path=ppt/slides/_rels/slide617.xml.rels><?xml version="1.0" encoding="UTF-8" standalone="yes"?>
<Relationships xmlns="http://schemas.openxmlformats.org/package/2006/relationships"><Relationship Id="rId3" Type="http://schemas.openxmlformats.org/officeDocument/2006/relationships/image" Target="../media/image836.png"/><Relationship Id="rId2" Type="http://schemas.openxmlformats.org/officeDocument/2006/relationships/image" Target="../media/image835.png"/><Relationship Id="rId1" Type="http://schemas.openxmlformats.org/officeDocument/2006/relationships/slideLayout" Target="../slideLayouts/slideLayout1.xml"/></Relationships>
</file>

<file path=ppt/slides/_rels/slide618.xml.rels><?xml version="1.0" encoding="UTF-8" standalone="yes"?>
<Relationships xmlns="http://schemas.openxmlformats.org/package/2006/relationships"><Relationship Id="rId2" Type="http://schemas.openxmlformats.org/officeDocument/2006/relationships/image" Target="../media/image837.png"/><Relationship Id="rId1" Type="http://schemas.openxmlformats.org/officeDocument/2006/relationships/slideLayout" Target="../slideLayouts/slideLayout1.xml"/></Relationships>
</file>

<file path=ppt/slides/_rels/slide619.xml.rels><?xml version="1.0" encoding="UTF-8" standalone="yes"?>
<Relationships xmlns="http://schemas.openxmlformats.org/package/2006/relationships"><Relationship Id="rId3" Type="http://schemas.openxmlformats.org/officeDocument/2006/relationships/image" Target="../media/image839.png"/><Relationship Id="rId2" Type="http://schemas.openxmlformats.org/officeDocument/2006/relationships/image" Target="../media/image838.png"/><Relationship Id="rId1" Type="http://schemas.openxmlformats.org/officeDocument/2006/relationships/slideLayout" Target="../slideLayouts/slideLayout1.xml"/></Relationships>
</file>

<file path=ppt/slides/_rels/slide62.xml.rels><?xml version="1.0" encoding="UTF-8" standalone="yes"?>
<Relationships xmlns="http://schemas.openxmlformats.org/package/2006/relationships"><Relationship Id="rId3" Type="http://schemas.openxmlformats.org/officeDocument/2006/relationships/image" Target="../media/image89.png"/><Relationship Id="rId2" Type="http://schemas.openxmlformats.org/officeDocument/2006/relationships/notesSlide" Target="../notesSlides/notesSlide14.xml"/><Relationship Id="rId1" Type="http://schemas.openxmlformats.org/officeDocument/2006/relationships/slideLayout" Target="../slideLayouts/slideLayout2.xml"/></Relationships>
</file>

<file path=ppt/slides/_rels/slide620.xml.rels><?xml version="1.0" encoding="UTF-8" standalone="yes"?>
<Relationships xmlns="http://schemas.openxmlformats.org/package/2006/relationships"><Relationship Id="rId2" Type="http://schemas.openxmlformats.org/officeDocument/2006/relationships/image" Target="../media/image840.png"/><Relationship Id="rId1" Type="http://schemas.openxmlformats.org/officeDocument/2006/relationships/slideLayout" Target="../slideLayouts/slideLayout1.xml"/></Relationships>
</file>

<file path=ppt/slides/_rels/slide621.xml.rels><?xml version="1.0" encoding="UTF-8" standalone="yes"?>
<Relationships xmlns="http://schemas.openxmlformats.org/package/2006/relationships"><Relationship Id="rId3" Type="http://schemas.openxmlformats.org/officeDocument/2006/relationships/image" Target="../media/image842.png"/><Relationship Id="rId2" Type="http://schemas.openxmlformats.org/officeDocument/2006/relationships/image" Target="../media/image841.png"/><Relationship Id="rId1" Type="http://schemas.openxmlformats.org/officeDocument/2006/relationships/slideLayout" Target="../slideLayouts/slideLayout1.xml"/></Relationships>
</file>

<file path=ppt/slides/_rels/slide622.xml.rels><?xml version="1.0" encoding="UTF-8" standalone="yes"?>
<Relationships xmlns="http://schemas.openxmlformats.org/package/2006/relationships"><Relationship Id="rId3" Type="http://schemas.openxmlformats.org/officeDocument/2006/relationships/image" Target="../media/image844.png"/><Relationship Id="rId2" Type="http://schemas.openxmlformats.org/officeDocument/2006/relationships/image" Target="../media/image843.png"/><Relationship Id="rId1" Type="http://schemas.openxmlformats.org/officeDocument/2006/relationships/slideLayout" Target="../slideLayouts/slideLayout1.xml"/></Relationships>
</file>

<file path=ppt/slides/_rels/slide623.xml.rels><?xml version="1.0" encoding="UTF-8" standalone="yes"?>
<Relationships xmlns="http://schemas.openxmlformats.org/package/2006/relationships"><Relationship Id="rId3" Type="http://schemas.openxmlformats.org/officeDocument/2006/relationships/image" Target="../media/image846.png"/><Relationship Id="rId2" Type="http://schemas.openxmlformats.org/officeDocument/2006/relationships/image" Target="../media/image845.png"/><Relationship Id="rId1" Type="http://schemas.openxmlformats.org/officeDocument/2006/relationships/slideLayout" Target="../slideLayouts/slideLayout1.xml"/></Relationships>
</file>

<file path=ppt/slides/_rels/slide624.xml.rels><?xml version="1.0" encoding="UTF-8" standalone="yes"?>
<Relationships xmlns="http://schemas.openxmlformats.org/package/2006/relationships"><Relationship Id="rId3" Type="http://schemas.openxmlformats.org/officeDocument/2006/relationships/image" Target="../media/image848.png"/><Relationship Id="rId2" Type="http://schemas.openxmlformats.org/officeDocument/2006/relationships/image" Target="../media/image847.png"/><Relationship Id="rId1" Type="http://schemas.openxmlformats.org/officeDocument/2006/relationships/slideLayout" Target="../slideLayouts/slideLayout1.xml"/></Relationships>
</file>

<file path=ppt/slides/_rels/slide625.xml.rels><?xml version="1.0" encoding="UTF-8" standalone="yes"?>
<Relationships xmlns="http://schemas.openxmlformats.org/package/2006/relationships"><Relationship Id="rId2" Type="http://schemas.openxmlformats.org/officeDocument/2006/relationships/image" Target="../media/image849.png"/><Relationship Id="rId1" Type="http://schemas.openxmlformats.org/officeDocument/2006/relationships/slideLayout" Target="../slideLayouts/slideLayout2.xml"/></Relationships>
</file>

<file path=ppt/slides/_rels/slide6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4.xml.rels><?xml version="1.0" encoding="UTF-8" standalone="yes"?>
<Relationships xmlns="http://schemas.openxmlformats.org/package/2006/relationships"><Relationship Id="rId2" Type="http://schemas.openxmlformats.org/officeDocument/2006/relationships/image" Target="../media/image90.jpg"/><Relationship Id="rId1" Type="http://schemas.openxmlformats.org/officeDocument/2006/relationships/slideLayout" Target="../slideLayouts/slideLayout1.xml"/></Relationships>
</file>

<file path=ppt/slides/_rels/slide65.xml.rels><?xml version="1.0" encoding="UTF-8" standalone="yes"?>
<Relationships xmlns="http://schemas.openxmlformats.org/package/2006/relationships"><Relationship Id="rId3" Type="http://schemas.openxmlformats.org/officeDocument/2006/relationships/image" Target="../media/image91.png"/><Relationship Id="rId2" Type="http://schemas.openxmlformats.org/officeDocument/2006/relationships/image" Target="../media/image88.png"/><Relationship Id="rId1" Type="http://schemas.openxmlformats.org/officeDocument/2006/relationships/slideLayout" Target="../slideLayouts/slideLayout1.xml"/><Relationship Id="rId6" Type="http://schemas.openxmlformats.org/officeDocument/2006/relationships/image" Target="../media/image94.png"/><Relationship Id="rId5" Type="http://schemas.openxmlformats.org/officeDocument/2006/relationships/image" Target="../media/image93.png"/><Relationship Id="rId4" Type="http://schemas.openxmlformats.org/officeDocument/2006/relationships/image" Target="../media/image92.png"/></Relationships>
</file>

<file path=ppt/slides/_rels/slide66.xml.rels><?xml version="1.0" encoding="UTF-8" standalone="yes"?>
<Relationships xmlns="http://schemas.openxmlformats.org/package/2006/relationships"><Relationship Id="rId2" Type="http://schemas.openxmlformats.org/officeDocument/2006/relationships/image" Target="../media/image95.png"/><Relationship Id="rId1" Type="http://schemas.openxmlformats.org/officeDocument/2006/relationships/slideLayout" Target="../slideLayouts/slideLayout2.xml"/></Relationships>
</file>

<file path=ppt/slides/_rels/slide67.xml.rels><?xml version="1.0" encoding="UTF-8" standalone="yes"?>
<Relationships xmlns="http://schemas.openxmlformats.org/package/2006/relationships"><Relationship Id="rId3" Type="http://schemas.openxmlformats.org/officeDocument/2006/relationships/image" Target="../media/image97.png"/><Relationship Id="rId2" Type="http://schemas.openxmlformats.org/officeDocument/2006/relationships/image" Target="../media/image96.png"/><Relationship Id="rId1" Type="http://schemas.openxmlformats.org/officeDocument/2006/relationships/slideLayout" Target="../slideLayouts/slideLayout2.xml"/></Relationships>
</file>

<file path=ppt/slides/_rels/slide68.xml.rels><?xml version="1.0" encoding="UTF-8" standalone="yes"?>
<Relationships xmlns="http://schemas.openxmlformats.org/package/2006/relationships"><Relationship Id="rId3" Type="http://schemas.openxmlformats.org/officeDocument/2006/relationships/image" Target="../media/image99.png"/><Relationship Id="rId2" Type="http://schemas.openxmlformats.org/officeDocument/2006/relationships/image" Target="../media/image98.png"/><Relationship Id="rId1" Type="http://schemas.openxmlformats.org/officeDocument/2006/relationships/slideLayout" Target="../slideLayouts/slideLayout2.xml"/><Relationship Id="rId4" Type="http://schemas.openxmlformats.org/officeDocument/2006/relationships/image" Target="../media/image100.png"/></Relationships>
</file>

<file path=ppt/slides/_rels/slide69.xml.rels><?xml version="1.0" encoding="UTF-8" standalone="yes"?>
<Relationships xmlns="http://schemas.openxmlformats.org/package/2006/relationships"><Relationship Id="rId2" Type="http://schemas.openxmlformats.org/officeDocument/2006/relationships/image" Target="../media/image101.png"/><Relationship Id="rId1" Type="http://schemas.openxmlformats.org/officeDocument/2006/relationships/slideLayout" Target="../slideLayouts/slideLayout1.xml"/></Relationships>
</file>

<file path=ppt/slides/_rels/slide7.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Layout" Target="../slideLayouts/slideLayout2.xml"/></Relationships>
</file>

<file path=ppt/slides/_rels/slide70.xml.rels><?xml version="1.0" encoding="UTF-8" standalone="yes"?>
<Relationships xmlns="http://schemas.openxmlformats.org/package/2006/relationships"><Relationship Id="rId3" Type="http://schemas.openxmlformats.org/officeDocument/2006/relationships/image" Target="../media/image102.png"/><Relationship Id="rId7" Type="http://schemas.openxmlformats.org/officeDocument/2006/relationships/image" Target="../media/image106.png"/><Relationship Id="rId2" Type="http://schemas.openxmlformats.org/officeDocument/2006/relationships/notesSlide" Target="../notesSlides/notesSlide15.xml"/><Relationship Id="rId1" Type="http://schemas.openxmlformats.org/officeDocument/2006/relationships/slideLayout" Target="../slideLayouts/slideLayout2.xml"/><Relationship Id="rId6" Type="http://schemas.openxmlformats.org/officeDocument/2006/relationships/image" Target="../media/image105.png"/><Relationship Id="rId5" Type="http://schemas.openxmlformats.org/officeDocument/2006/relationships/image" Target="../media/image104.png"/><Relationship Id="rId4" Type="http://schemas.openxmlformats.org/officeDocument/2006/relationships/image" Target="../media/image103.png"/></Relationships>
</file>

<file path=ppt/slides/_rels/slide71.xml.rels><?xml version="1.0" encoding="UTF-8" standalone="yes"?>
<Relationships xmlns="http://schemas.openxmlformats.org/package/2006/relationships"><Relationship Id="rId3" Type="http://schemas.openxmlformats.org/officeDocument/2006/relationships/image" Target="../media/image108.png"/><Relationship Id="rId2" Type="http://schemas.openxmlformats.org/officeDocument/2006/relationships/image" Target="../media/image107.png"/><Relationship Id="rId1" Type="http://schemas.openxmlformats.org/officeDocument/2006/relationships/slideLayout" Target="../slideLayouts/slideLayout1.xml"/></Relationships>
</file>

<file path=ppt/slides/_rels/slide72.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1.xml"/></Relationships>
</file>

<file path=ppt/slides/_rels/slide7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5.xml.rels><?xml version="1.0" encoding="UTF-8" standalone="yes"?>
<Relationships xmlns="http://schemas.openxmlformats.org/package/2006/relationships"><Relationship Id="rId2" Type="http://schemas.openxmlformats.org/officeDocument/2006/relationships/image" Target="../media/image86.png"/><Relationship Id="rId1" Type="http://schemas.openxmlformats.org/officeDocument/2006/relationships/slideLayout" Target="../slideLayouts/slideLayout2.xml"/></Relationships>
</file>

<file path=ppt/slides/_rels/slide76.xml.rels><?xml version="1.0" encoding="UTF-8" standalone="yes"?>
<Relationships xmlns="http://schemas.openxmlformats.org/package/2006/relationships"><Relationship Id="rId2" Type="http://schemas.openxmlformats.org/officeDocument/2006/relationships/image" Target="../media/image86.png"/><Relationship Id="rId1" Type="http://schemas.openxmlformats.org/officeDocument/2006/relationships/slideLayout" Target="../slideLayouts/slideLayout2.xml"/></Relationships>
</file>

<file path=ppt/slides/_rels/slide77.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2.xml"/></Relationships>
</file>

<file path=ppt/slides/_rels/slide78.xml.rels><?xml version="1.0" encoding="UTF-8" standalone="yes"?>
<Relationships xmlns="http://schemas.openxmlformats.org/package/2006/relationships"><Relationship Id="rId3" Type="http://schemas.openxmlformats.org/officeDocument/2006/relationships/image" Target="../media/image110.png"/><Relationship Id="rId2" Type="http://schemas.openxmlformats.org/officeDocument/2006/relationships/image" Target="../media/image109.png"/><Relationship Id="rId1" Type="http://schemas.openxmlformats.org/officeDocument/2006/relationships/slideLayout" Target="../slideLayouts/slideLayout2.xml"/><Relationship Id="rId4" Type="http://schemas.openxmlformats.org/officeDocument/2006/relationships/image" Target="../media/image111.png"/></Relationships>
</file>

<file path=ppt/slides/_rels/slide79.xml.rels><?xml version="1.0" encoding="UTF-8" standalone="yes"?>
<Relationships xmlns="http://schemas.openxmlformats.org/package/2006/relationships"><Relationship Id="rId2" Type="http://schemas.openxmlformats.org/officeDocument/2006/relationships/image" Target="../media/image112.png"/><Relationship Id="rId1" Type="http://schemas.openxmlformats.org/officeDocument/2006/relationships/slideLayout" Target="../slideLayouts/slideLayout2.xml"/></Relationships>
</file>

<file path=ppt/slides/_rels/slide8.xml.rels><?xml version="1.0" encoding="UTF-8" standalone="yes"?>
<Relationships xmlns="http://schemas.openxmlformats.org/package/2006/relationships"><Relationship Id="rId3" Type="http://schemas.openxmlformats.org/officeDocument/2006/relationships/image" Target="../media/image27.png"/><Relationship Id="rId2" Type="http://schemas.openxmlformats.org/officeDocument/2006/relationships/image" Target="../media/image26.png"/><Relationship Id="rId1" Type="http://schemas.openxmlformats.org/officeDocument/2006/relationships/slideLayout" Target="../slideLayouts/slideLayout2.xml"/><Relationship Id="rId5" Type="http://schemas.openxmlformats.org/officeDocument/2006/relationships/hyperlink" Target="http://xdb.lbl.gov/Section1/Periodic_Table/X-ray_Elements.html" TargetMode="External"/><Relationship Id="rId4" Type="http://schemas.openxmlformats.org/officeDocument/2006/relationships/image" Target="../media/image28.png"/></Relationships>
</file>

<file path=ppt/slides/_rels/slide80.xml.rels><?xml version="1.0" encoding="UTF-8" standalone="yes"?>
<Relationships xmlns="http://schemas.openxmlformats.org/package/2006/relationships"><Relationship Id="rId2" Type="http://schemas.openxmlformats.org/officeDocument/2006/relationships/image" Target="../media/image113.png"/><Relationship Id="rId1" Type="http://schemas.openxmlformats.org/officeDocument/2006/relationships/slideLayout" Target="../slideLayouts/slideLayout2.xml"/></Relationships>
</file>

<file path=ppt/slides/_rels/slide81.xml.rels><?xml version="1.0" encoding="UTF-8" standalone="yes"?>
<Relationships xmlns="http://schemas.openxmlformats.org/package/2006/relationships"><Relationship Id="rId3" Type="http://schemas.openxmlformats.org/officeDocument/2006/relationships/image" Target="../media/image114.png"/><Relationship Id="rId2" Type="http://schemas.openxmlformats.org/officeDocument/2006/relationships/notesSlide" Target="../notesSlides/notesSlide18.xml"/><Relationship Id="rId1" Type="http://schemas.openxmlformats.org/officeDocument/2006/relationships/slideLayout" Target="../slideLayouts/slideLayout2.xml"/><Relationship Id="rId4" Type="http://schemas.openxmlformats.org/officeDocument/2006/relationships/image" Target="../media/image115.png"/></Relationships>
</file>

<file path=ppt/slides/_rels/slide82.xml.rels><?xml version="1.0" encoding="UTF-8" standalone="yes"?>
<Relationships xmlns="http://schemas.openxmlformats.org/package/2006/relationships"><Relationship Id="rId3" Type="http://schemas.openxmlformats.org/officeDocument/2006/relationships/image" Target="../media/image117.png"/><Relationship Id="rId2" Type="http://schemas.openxmlformats.org/officeDocument/2006/relationships/image" Target="../media/image116.png"/><Relationship Id="rId1" Type="http://schemas.openxmlformats.org/officeDocument/2006/relationships/slideLayout" Target="../slideLayouts/slideLayout2.xml"/><Relationship Id="rId4" Type="http://schemas.openxmlformats.org/officeDocument/2006/relationships/image" Target="../media/image800.png"/></Relationships>
</file>

<file path=ppt/slides/_rels/slide83.xml.rels><?xml version="1.0" encoding="UTF-8" standalone="yes"?>
<Relationships xmlns="http://schemas.openxmlformats.org/package/2006/relationships"><Relationship Id="rId3" Type="http://schemas.openxmlformats.org/officeDocument/2006/relationships/image" Target="../media/image119.png"/><Relationship Id="rId2" Type="http://schemas.openxmlformats.org/officeDocument/2006/relationships/image" Target="../media/image118.png"/><Relationship Id="rId1" Type="http://schemas.openxmlformats.org/officeDocument/2006/relationships/slideLayout" Target="../slideLayouts/slideLayout2.xml"/><Relationship Id="rId4" Type="http://schemas.openxmlformats.org/officeDocument/2006/relationships/image" Target="../media/image120.png"/></Relationships>
</file>

<file path=ppt/slides/_rels/slide8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5.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1.xml"/></Relationships>
</file>

<file path=ppt/slides/_rels/slide8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7.xml.rels><?xml version="1.0" encoding="UTF-8" standalone="yes"?>
<Relationships xmlns="http://schemas.openxmlformats.org/package/2006/relationships"><Relationship Id="rId3" Type="http://schemas.openxmlformats.org/officeDocument/2006/relationships/image" Target="../media/image122.png"/><Relationship Id="rId7" Type="http://schemas.openxmlformats.org/officeDocument/2006/relationships/image" Target="../media/image126.png"/><Relationship Id="rId2" Type="http://schemas.openxmlformats.org/officeDocument/2006/relationships/image" Target="../media/image121.png"/><Relationship Id="rId1" Type="http://schemas.openxmlformats.org/officeDocument/2006/relationships/slideLayout" Target="../slideLayouts/slideLayout2.xml"/><Relationship Id="rId6" Type="http://schemas.openxmlformats.org/officeDocument/2006/relationships/image" Target="../media/image125.png"/><Relationship Id="rId5" Type="http://schemas.openxmlformats.org/officeDocument/2006/relationships/image" Target="../media/image124.png"/><Relationship Id="rId4" Type="http://schemas.openxmlformats.org/officeDocument/2006/relationships/image" Target="../media/image123.png"/></Relationships>
</file>

<file path=ppt/slides/_rels/slide88.xml.rels><?xml version="1.0" encoding="UTF-8" standalone="yes"?>
<Relationships xmlns="http://schemas.openxmlformats.org/package/2006/relationships"><Relationship Id="rId3" Type="http://schemas.openxmlformats.org/officeDocument/2006/relationships/image" Target="../media/image128.png"/><Relationship Id="rId2" Type="http://schemas.openxmlformats.org/officeDocument/2006/relationships/image" Target="../media/image127.png"/><Relationship Id="rId1" Type="http://schemas.openxmlformats.org/officeDocument/2006/relationships/slideLayout" Target="../slideLayouts/slideLayout2.xml"/><Relationship Id="rId6" Type="http://schemas.openxmlformats.org/officeDocument/2006/relationships/image" Target="../media/image131.png"/><Relationship Id="rId5" Type="http://schemas.openxmlformats.org/officeDocument/2006/relationships/image" Target="../media/image130.png"/><Relationship Id="rId4" Type="http://schemas.openxmlformats.org/officeDocument/2006/relationships/image" Target="../media/image129.png"/></Relationships>
</file>

<file path=ppt/slides/_rels/slide89.xml.rels><?xml version="1.0" encoding="UTF-8" standalone="yes"?>
<Relationships xmlns="http://schemas.openxmlformats.org/package/2006/relationships"><Relationship Id="rId2" Type="http://schemas.openxmlformats.org/officeDocument/2006/relationships/image" Target="../media/image132.png"/><Relationship Id="rId1" Type="http://schemas.openxmlformats.org/officeDocument/2006/relationships/slideLayout" Target="../slideLayouts/slideLayout2.xml"/></Relationships>
</file>

<file path=ppt/slides/_rels/slide9.xml.rels><?xml version="1.0" encoding="UTF-8" standalone="yes"?>
<Relationships xmlns="http://schemas.openxmlformats.org/package/2006/relationships"><Relationship Id="rId3" Type="http://schemas.openxmlformats.org/officeDocument/2006/relationships/image" Target="../media/image30.png"/><Relationship Id="rId2" Type="http://schemas.openxmlformats.org/officeDocument/2006/relationships/image" Target="../media/image29.gif"/><Relationship Id="rId1" Type="http://schemas.openxmlformats.org/officeDocument/2006/relationships/slideLayout" Target="../slideLayouts/slideLayout2.xml"/></Relationships>
</file>

<file path=ppt/slides/_rels/slide9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4.xml.rels><?xml version="1.0" encoding="UTF-8" standalone="yes"?>
<Relationships xmlns="http://schemas.openxmlformats.org/package/2006/relationships"><Relationship Id="rId2" Type="http://schemas.openxmlformats.org/officeDocument/2006/relationships/image" Target="../media/image133.png"/><Relationship Id="rId1" Type="http://schemas.openxmlformats.org/officeDocument/2006/relationships/slideLayout" Target="../slideLayouts/slideLayout2.xml"/></Relationships>
</file>

<file path=ppt/slides/_rels/slide95.xml.rels><?xml version="1.0" encoding="UTF-8" standalone="yes"?>
<Relationships xmlns="http://schemas.openxmlformats.org/package/2006/relationships"><Relationship Id="rId8" Type="http://schemas.openxmlformats.org/officeDocument/2006/relationships/image" Target="../media/image140.png"/><Relationship Id="rId3" Type="http://schemas.openxmlformats.org/officeDocument/2006/relationships/image" Target="../media/image135.png"/><Relationship Id="rId7" Type="http://schemas.openxmlformats.org/officeDocument/2006/relationships/image" Target="../media/image139.png"/><Relationship Id="rId2" Type="http://schemas.openxmlformats.org/officeDocument/2006/relationships/image" Target="../media/image134.png"/><Relationship Id="rId1" Type="http://schemas.openxmlformats.org/officeDocument/2006/relationships/slideLayout" Target="../slideLayouts/slideLayout2.xml"/><Relationship Id="rId6" Type="http://schemas.openxmlformats.org/officeDocument/2006/relationships/image" Target="../media/image138.png"/><Relationship Id="rId5" Type="http://schemas.openxmlformats.org/officeDocument/2006/relationships/image" Target="../media/image137.png"/><Relationship Id="rId4" Type="http://schemas.openxmlformats.org/officeDocument/2006/relationships/image" Target="../media/image136.png"/></Relationships>
</file>

<file path=ppt/slides/_rels/slide96.xml.rels><?xml version="1.0" encoding="UTF-8" standalone="yes"?>
<Relationships xmlns="http://schemas.openxmlformats.org/package/2006/relationships"><Relationship Id="rId3" Type="http://schemas.openxmlformats.org/officeDocument/2006/relationships/image" Target="../media/image142.png"/><Relationship Id="rId2" Type="http://schemas.openxmlformats.org/officeDocument/2006/relationships/image" Target="../media/image141.png"/><Relationship Id="rId1" Type="http://schemas.openxmlformats.org/officeDocument/2006/relationships/slideLayout" Target="../slideLayouts/slideLayout2.xml"/></Relationships>
</file>

<file path=ppt/slides/_rels/slide97.xml.rels><?xml version="1.0" encoding="UTF-8" standalone="yes"?>
<Relationships xmlns="http://schemas.openxmlformats.org/package/2006/relationships"><Relationship Id="rId3" Type="http://schemas.openxmlformats.org/officeDocument/2006/relationships/image" Target="../media/image144.png"/><Relationship Id="rId2" Type="http://schemas.openxmlformats.org/officeDocument/2006/relationships/image" Target="../media/image143.png"/><Relationship Id="rId1" Type="http://schemas.openxmlformats.org/officeDocument/2006/relationships/slideLayout" Target="../slideLayouts/slideLayout2.xml"/></Relationships>
</file>

<file path=ppt/slides/_rels/slide98.xml.rels><?xml version="1.0" encoding="UTF-8" standalone="yes"?>
<Relationships xmlns="http://schemas.openxmlformats.org/package/2006/relationships"><Relationship Id="rId3" Type="http://schemas.openxmlformats.org/officeDocument/2006/relationships/image" Target="../media/image146.png"/><Relationship Id="rId2" Type="http://schemas.openxmlformats.org/officeDocument/2006/relationships/image" Target="../media/image145.png"/><Relationship Id="rId1" Type="http://schemas.openxmlformats.org/officeDocument/2006/relationships/slideLayout" Target="../slideLayouts/slideLayout2.xml"/></Relationships>
</file>

<file path=ppt/slides/_rels/slide99.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2.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2271ACAD-E792-4C05-A5BA-A98444399E2F}"/>
              </a:ext>
            </a:extLst>
          </p:cNvPr>
          <p:cNvSpPr txBox="1"/>
          <p:nvPr/>
        </p:nvSpPr>
        <p:spPr>
          <a:xfrm>
            <a:off x="2905364" y="3075057"/>
            <a:ext cx="3333285" cy="707886"/>
          </a:xfrm>
          <a:prstGeom prst="rect">
            <a:avLst/>
          </a:prstGeom>
          <a:noFill/>
        </p:spPr>
        <p:txBody>
          <a:bodyPr wrap="none" rtlCol="0">
            <a:spAutoFit/>
          </a:bodyPr>
          <a:lstStyle/>
          <a:p>
            <a:pPr algn="ctr"/>
            <a:r>
              <a:rPr lang="en-US" altLang="zh-CN" sz="4000" b="1" dirty="0">
                <a:solidFill>
                  <a:srgbClr val="0000CC"/>
                </a:solidFill>
              </a:rPr>
              <a:t>Atomic Physics</a:t>
            </a:r>
            <a:endParaRPr lang="en-US" sz="4000" b="1" dirty="0">
              <a:solidFill>
                <a:srgbClr val="0000CC"/>
              </a:solidFill>
            </a:endParaRPr>
          </a:p>
        </p:txBody>
      </p:sp>
    </p:spTree>
    <p:extLst>
      <p:ext uri="{BB962C8B-B14F-4D97-AF65-F5344CB8AC3E}">
        <p14:creationId xmlns:p14="http://schemas.microsoft.com/office/powerpoint/2010/main" val="669853249"/>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图片 1"/>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4600744" y="2745708"/>
            <a:ext cx="2857500" cy="3276600"/>
          </a:xfrm>
          <a:prstGeom prst="rect">
            <a:avLst/>
          </a:prstGeom>
        </p:spPr>
      </p:pic>
      <p:sp>
        <p:nvSpPr>
          <p:cNvPr id="3" name="矩形 2"/>
          <p:cNvSpPr/>
          <p:nvPr/>
        </p:nvSpPr>
        <p:spPr>
          <a:xfrm>
            <a:off x="-8021" y="877163"/>
            <a:ext cx="4572000" cy="1323439"/>
          </a:xfrm>
          <a:prstGeom prst="rect">
            <a:avLst/>
          </a:prstGeom>
        </p:spPr>
        <p:txBody>
          <a:bodyPr wrap="square">
            <a:spAutoFit/>
          </a:bodyPr>
          <a:lstStyle/>
          <a:p>
            <a:pPr algn="just"/>
            <a:r>
              <a:rPr lang="en-US" altLang="zh-CN" sz="1600" dirty="0">
                <a:solidFill>
                  <a:srgbClr val="000000"/>
                </a:solidFill>
                <a:latin typeface="Times" panose="02020603050405020304" pitchFamily="18" charset="0"/>
              </a:rPr>
              <a:t>Fluorescence yields for K and L shells for 5 </a:t>
            </a:r>
            <a:r>
              <a:rPr lang="en-US" altLang="zh-CN" sz="1600" dirty="0">
                <a:solidFill>
                  <a:srgbClr val="000000"/>
                </a:solidFill>
                <a:latin typeface="Symbol" panose="05050102010706020507" pitchFamily="18" charset="2"/>
              </a:rPr>
              <a:t>£</a:t>
            </a:r>
            <a:r>
              <a:rPr lang="en-US" altLang="zh-CN" sz="1600" dirty="0">
                <a:solidFill>
                  <a:srgbClr val="000000"/>
                </a:solidFill>
                <a:latin typeface="Times" panose="02020603050405020304" pitchFamily="18" charset="0"/>
              </a:rPr>
              <a:t> Z </a:t>
            </a:r>
            <a:r>
              <a:rPr lang="en-US" altLang="zh-CN" sz="1600" dirty="0">
                <a:solidFill>
                  <a:srgbClr val="000000"/>
                </a:solidFill>
                <a:latin typeface="Symbol" panose="05050102010706020507" pitchFamily="18" charset="2"/>
              </a:rPr>
              <a:t>£</a:t>
            </a:r>
            <a:r>
              <a:rPr lang="en-US" altLang="zh-CN" sz="1600" dirty="0">
                <a:solidFill>
                  <a:srgbClr val="000000"/>
                </a:solidFill>
                <a:latin typeface="Times" panose="02020603050405020304" pitchFamily="18" charset="0"/>
              </a:rPr>
              <a:t> 110. The plotted curve for the L shell represents an average of L</a:t>
            </a:r>
            <a:r>
              <a:rPr lang="en-US" altLang="zh-CN" sz="1600" baseline="-25000" dirty="0">
                <a:solidFill>
                  <a:srgbClr val="000000"/>
                </a:solidFill>
                <a:latin typeface="Times" panose="02020603050405020304" pitchFamily="18" charset="0"/>
              </a:rPr>
              <a:t>1</a:t>
            </a:r>
            <a:r>
              <a:rPr lang="en-US" altLang="zh-CN" sz="1600" dirty="0">
                <a:solidFill>
                  <a:srgbClr val="000000"/>
                </a:solidFill>
                <a:latin typeface="Times" panose="02020603050405020304" pitchFamily="18" charset="0"/>
              </a:rPr>
              <a:t>, L</a:t>
            </a:r>
            <a:r>
              <a:rPr lang="en-US" altLang="zh-CN" sz="1600" baseline="-25000" dirty="0">
                <a:solidFill>
                  <a:srgbClr val="000000"/>
                </a:solidFill>
                <a:latin typeface="Times" panose="02020603050405020304" pitchFamily="18" charset="0"/>
              </a:rPr>
              <a:t>2</a:t>
            </a:r>
            <a:r>
              <a:rPr lang="en-US" altLang="zh-CN" sz="1600" dirty="0">
                <a:solidFill>
                  <a:srgbClr val="000000"/>
                </a:solidFill>
                <a:latin typeface="Times" panose="02020603050405020304" pitchFamily="18" charset="0"/>
              </a:rPr>
              <a:t>, and L</a:t>
            </a:r>
            <a:r>
              <a:rPr lang="en-US" altLang="zh-CN" sz="1600" baseline="-25000" dirty="0">
                <a:solidFill>
                  <a:srgbClr val="000000"/>
                </a:solidFill>
                <a:latin typeface="Times" panose="02020603050405020304" pitchFamily="18" charset="0"/>
              </a:rPr>
              <a:t>3</a:t>
            </a:r>
            <a:r>
              <a:rPr lang="en-US" altLang="zh-CN" sz="1600" dirty="0">
                <a:solidFill>
                  <a:srgbClr val="000000"/>
                </a:solidFill>
                <a:latin typeface="Times" panose="02020603050405020304" pitchFamily="18" charset="0"/>
              </a:rPr>
              <a:t> effective yields.</a:t>
            </a:r>
            <a:r>
              <a:rPr lang="zh-CN" altLang="en-US" sz="1600" dirty="0"/>
              <a:t>电子跃迁并辐射能量时，并不一定产生特征</a:t>
            </a:r>
            <a:r>
              <a:rPr lang="en-US" altLang="zh-CN" sz="1600" dirty="0"/>
              <a:t>X</a:t>
            </a:r>
            <a:r>
              <a:rPr lang="zh-CN" altLang="en-US" sz="1600" dirty="0"/>
              <a:t>射线，还可能产生俄歇效应，用</a:t>
            </a:r>
            <a:r>
              <a:rPr lang="en-US" altLang="zh-CN" sz="1600" dirty="0"/>
              <a:t>ω</a:t>
            </a:r>
            <a:r>
              <a:rPr lang="zh-CN" altLang="en-US" sz="1600" dirty="0"/>
              <a:t>表示</a:t>
            </a:r>
            <a:r>
              <a:rPr lang="en-US" altLang="zh-CN" sz="1600" dirty="0"/>
              <a:t>.</a:t>
            </a:r>
            <a:endParaRPr lang="zh-CN" altLang="en-US" sz="1600" dirty="0"/>
          </a:p>
        </p:txBody>
      </p:sp>
      <p:sp>
        <p:nvSpPr>
          <p:cNvPr id="4" name="矩形 3"/>
          <p:cNvSpPr/>
          <p:nvPr/>
        </p:nvSpPr>
        <p:spPr>
          <a:xfrm>
            <a:off x="-28742" y="2431434"/>
            <a:ext cx="4572000" cy="2031325"/>
          </a:xfrm>
          <a:prstGeom prst="rect">
            <a:avLst/>
          </a:prstGeom>
        </p:spPr>
        <p:txBody>
          <a:bodyPr>
            <a:spAutoFit/>
          </a:bodyPr>
          <a:lstStyle/>
          <a:p>
            <a:pPr algn="just"/>
            <a:r>
              <a:rPr lang="en-US" altLang="zh-CN" dirty="0">
                <a:solidFill>
                  <a:srgbClr val="000000"/>
                </a:solidFill>
                <a:latin typeface="Times New Roman" panose="02020603050405020304" pitchFamily="18" charset="0"/>
                <a:cs typeface="Times New Roman" panose="02020603050405020304" pitchFamily="18" charset="0"/>
              </a:rPr>
              <a:t>These yields represent the probability of a core hole in the </a:t>
            </a:r>
            <a:r>
              <a:rPr lang="en-US" altLang="zh-CN" i="1" dirty="0">
                <a:solidFill>
                  <a:srgbClr val="000000"/>
                </a:solidFill>
                <a:latin typeface="Times New Roman" panose="02020603050405020304" pitchFamily="18" charset="0"/>
                <a:cs typeface="Times New Roman" panose="02020603050405020304" pitchFamily="18" charset="0"/>
              </a:rPr>
              <a:t>K</a:t>
            </a:r>
            <a:r>
              <a:rPr lang="en-US" altLang="zh-CN" dirty="0">
                <a:solidFill>
                  <a:srgbClr val="000000"/>
                </a:solidFill>
                <a:latin typeface="Times New Roman" panose="02020603050405020304" pitchFamily="18" charset="0"/>
                <a:cs typeface="Times New Roman" panose="02020603050405020304" pitchFamily="18" charset="0"/>
              </a:rPr>
              <a:t> or </a:t>
            </a:r>
            <a:r>
              <a:rPr lang="en-US" altLang="zh-CN" i="1" dirty="0">
                <a:solidFill>
                  <a:srgbClr val="000000"/>
                </a:solidFill>
                <a:latin typeface="Times New Roman" panose="02020603050405020304" pitchFamily="18" charset="0"/>
                <a:cs typeface="Times New Roman" panose="02020603050405020304" pitchFamily="18" charset="0"/>
              </a:rPr>
              <a:t>L</a:t>
            </a:r>
            <a:r>
              <a:rPr lang="en-US" altLang="zh-CN" dirty="0">
                <a:solidFill>
                  <a:srgbClr val="000000"/>
                </a:solidFill>
                <a:latin typeface="Times New Roman" panose="02020603050405020304" pitchFamily="18" charset="0"/>
                <a:cs typeface="Times New Roman" panose="02020603050405020304" pitchFamily="18" charset="0"/>
              </a:rPr>
              <a:t> shells being filled by a radiative process, in competition with </a:t>
            </a:r>
            <a:r>
              <a:rPr lang="en-US" altLang="zh-CN" dirty="0" err="1">
                <a:solidFill>
                  <a:srgbClr val="000000"/>
                </a:solidFill>
                <a:latin typeface="Times New Roman" panose="02020603050405020304" pitchFamily="18" charset="0"/>
                <a:cs typeface="Times New Roman" panose="02020603050405020304" pitchFamily="18" charset="0"/>
              </a:rPr>
              <a:t>nonradiative</a:t>
            </a:r>
            <a:r>
              <a:rPr lang="en-US" altLang="zh-CN" dirty="0">
                <a:solidFill>
                  <a:srgbClr val="000000"/>
                </a:solidFill>
                <a:latin typeface="Times New Roman" panose="02020603050405020304" pitchFamily="18" charset="0"/>
                <a:cs typeface="Times New Roman" panose="02020603050405020304" pitchFamily="18" charset="0"/>
              </a:rPr>
              <a:t> processes. </a:t>
            </a:r>
            <a:r>
              <a:rPr lang="en-US" altLang="zh-CN" b="1" dirty="0">
                <a:solidFill>
                  <a:srgbClr val="000000"/>
                </a:solidFill>
                <a:latin typeface="Times New Roman" panose="02020603050405020304" pitchFamily="18" charset="0"/>
                <a:cs typeface="Times New Roman" panose="02020603050405020304" pitchFamily="18" charset="0"/>
              </a:rPr>
              <a:t>Auger processes </a:t>
            </a:r>
            <a:r>
              <a:rPr lang="en-US" altLang="zh-CN" dirty="0">
                <a:solidFill>
                  <a:srgbClr val="000000"/>
                </a:solidFill>
                <a:latin typeface="Times New Roman" panose="02020603050405020304" pitchFamily="18" charset="0"/>
                <a:cs typeface="Times New Roman" panose="02020603050405020304" pitchFamily="18" charset="0"/>
              </a:rPr>
              <a:t>are the only </a:t>
            </a:r>
            <a:r>
              <a:rPr lang="en-US" altLang="zh-CN" dirty="0" err="1">
                <a:solidFill>
                  <a:srgbClr val="000000"/>
                </a:solidFill>
                <a:latin typeface="Times New Roman" panose="02020603050405020304" pitchFamily="18" charset="0"/>
                <a:cs typeface="Times New Roman" panose="02020603050405020304" pitchFamily="18" charset="0"/>
              </a:rPr>
              <a:t>nonradiative</a:t>
            </a:r>
            <a:r>
              <a:rPr lang="en-US" altLang="zh-CN" dirty="0">
                <a:solidFill>
                  <a:srgbClr val="000000"/>
                </a:solidFill>
                <a:latin typeface="Times New Roman" panose="02020603050405020304" pitchFamily="18" charset="0"/>
                <a:cs typeface="Times New Roman" panose="02020603050405020304" pitchFamily="18" charset="0"/>
              </a:rPr>
              <a:t> processes competing with fluorescence for the </a:t>
            </a:r>
            <a:r>
              <a:rPr lang="en-US" altLang="zh-CN" i="1" dirty="0">
                <a:solidFill>
                  <a:srgbClr val="000000"/>
                </a:solidFill>
                <a:latin typeface="Times New Roman" panose="02020603050405020304" pitchFamily="18" charset="0"/>
                <a:cs typeface="Times New Roman" panose="02020603050405020304" pitchFamily="18" charset="0"/>
              </a:rPr>
              <a:t>K</a:t>
            </a:r>
            <a:r>
              <a:rPr lang="en-US" altLang="zh-CN" dirty="0">
                <a:solidFill>
                  <a:srgbClr val="000000"/>
                </a:solidFill>
                <a:latin typeface="Times New Roman" panose="02020603050405020304" pitchFamily="18" charset="0"/>
                <a:cs typeface="Times New Roman" panose="02020603050405020304" pitchFamily="18" charset="0"/>
              </a:rPr>
              <a:t>  shell and </a:t>
            </a:r>
            <a:r>
              <a:rPr lang="en-US" altLang="zh-CN" i="1" dirty="0">
                <a:solidFill>
                  <a:srgbClr val="000000"/>
                </a:solidFill>
                <a:latin typeface="Times New Roman" panose="02020603050405020304" pitchFamily="18" charset="0"/>
                <a:cs typeface="Times New Roman" panose="02020603050405020304" pitchFamily="18" charset="0"/>
              </a:rPr>
              <a:t>L</a:t>
            </a:r>
            <a:r>
              <a:rPr lang="en-US" altLang="zh-CN" baseline="-25000" dirty="0">
                <a:solidFill>
                  <a:srgbClr val="000000"/>
                </a:solidFill>
                <a:latin typeface="Times New Roman" panose="02020603050405020304" pitchFamily="18" charset="0"/>
                <a:cs typeface="Times New Roman" panose="02020603050405020304" pitchFamily="18" charset="0"/>
              </a:rPr>
              <a:t>3</a:t>
            </a:r>
            <a:r>
              <a:rPr lang="en-US" altLang="zh-CN" dirty="0">
                <a:solidFill>
                  <a:srgbClr val="000000"/>
                </a:solidFill>
                <a:latin typeface="Times New Roman" panose="02020603050405020304" pitchFamily="18" charset="0"/>
                <a:cs typeface="Times New Roman" panose="02020603050405020304" pitchFamily="18" charset="0"/>
              </a:rPr>
              <a:t> subshell holes.</a:t>
            </a:r>
            <a:endParaRPr lang="zh-CN" altLang="en-US" dirty="0">
              <a:latin typeface="Times New Roman" panose="02020603050405020304" pitchFamily="18" charset="0"/>
              <a:cs typeface="Times New Roman" panose="02020603050405020304" pitchFamily="18" charset="0"/>
            </a:endParaRPr>
          </a:p>
        </p:txBody>
      </p:sp>
      <p:sp>
        <p:nvSpPr>
          <p:cNvPr id="6" name="矩形 5"/>
          <p:cNvSpPr/>
          <p:nvPr/>
        </p:nvSpPr>
        <p:spPr>
          <a:xfrm>
            <a:off x="0" y="0"/>
            <a:ext cx="2519279" cy="923330"/>
          </a:xfrm>
          <a:prstGeom prst="rect">
            <a:avLst/>
          </a:prstGeom>
        </p:spPr>
        <p:txBody>
          <a:bodyPr wrap="none">
            <a:spAutoFit/>
          </a:bodyPr>
          <a:lstStyle/>
          <a:p>
            <a:r>
              <a:rPr lang="en-US" altLang="zh-CN" b="1" dirty="0">
                <a:latin typeface="Times New Roman" panose="02020603050405020304" pitchFamily="18" charset="0"/>
                <a:cs typeface="Times New Roman" panose="02020603050405020304" pitchFamily="18" charset="0"/>
              </a:rPr>
              <a:t>fluorescence yields (</a:t>
            </a:r>
            <a:r>
              <a:rPr lang="en-US" altLang="zh-CN" b="1" i="1" dirty="0" err="1">
                <a:latin typeface="Times New Roman" panose="02020603050405020304" pitchFamily="18" charset="0"/>
                <a:cs typeface="Times New Roman" panose="02020603050405020304" pitchFamily="18" charset="0"/>
              </a:rPr>
              <a:t>ω</a:t>
            </a:r>
            <a:r>
              <a:rPr lang="en-US" altLang="zh-CN" b="1" baseline="-25000" dirty="0" err="1">
                <a:latin typeface="Times New Roman" panose="02020603050405020304" pitchFamily="18" charset="0"/>
                <a:cs typeface="Times New Roman" panose="02020603050405020304" pitchFamily="18" charset="0"/>
              </a:rPr>
              <a:t>K</a:t>
            </a:r>
            <a:r>
              <a:rPr lang="en-US" altLang="zh-CN" b="1" dirty="0">
                <a:latin typeface="Times New Roman" panose="02020603050405020304" pitchFamily="18" charset="0"/>
                <a:cs typeface="Times New Roman" panose="02020603050405020304" pitchFamily="18" charset="0"/>
              </a:rPr>
              <a:t>)</a:t>
            </a:r>
          </a:p>
          <a:p>
            <a:r>
              <a:rPr lang="en-US" altLang="zh-CN" b="1" dirty="0">
                <a:latin typeface="Times New Roman" panose="02020603050405020304" pitchFamily="18" charset="0"/>
                <a:cs typeface="Times New Roman" panose="02020603050405020304" pitchFamily="18" charset="0"/>
              </a:rPr>
              <a:t> = radiative yields</a:t>
            </a:r>
          </a:p>
          <a:p>
            <a:r>
              <a:rPr lang="zh-CN" altLang="en-US" b="1" dirty="0">
                <a:latin typeface="Times New Roman" panose="02020603050405020304" pitchFamily="18" charset="0"/>
                <a:cs typeface="Times New Roman" panose="02020603050405020304" pitchFamily="18" charset="0"/>
              </a:rPr>
              <a:t>荧光产额</a:t>
            </a:r>
          </a:p>
        </p:txBody>
      </p:sp>
      <p:sp>
        <p:nvSpPr>
          <p:cNvPr id="8" name="矩形 7"/>
          <p:cNvSpPr/>
          <p:nvPr/>
        </p:nvSpPr>
        <p:spPr>
          <a:xfrm>
            <a:off x="4572000" y="0"/>
            <a:ext cx="4572000" cy="1754326"/>
          </a:xfrm>
          <a:prstGeom prst="rect">
            <a:avLst/>
          </a:prstGeom>
        </p:spPr>
        <p:txBody>
          <a:bodyPr>
            <a:spAutoFit/>
          </a:bodyPr>
          <a:lstStyle/>
          <a:p>
            <a:r>
              <a:rPr lang="en-US" altLang="zh-CN" dirty="0">
                <a:solidFill>
                  <a:srgbClr val="131413"/>
                </a:solidFill>
                <a:latin typeface="Times New Roman" panose="02020603050405020304" pitchFamily="18" charset="0"/>
                <a:cs typeface="Times New Roman" panose="02020603050405020304" pitchFamily="18" charset="0"/>
              </a:rPr>
              <a:t>The </a:t>
            </a:r>
            <a:r>
              <a:rPr lang="en-US" altLang="zh-CN" b="1" dirty="0">
                <a:solidFill>
                  <a:srgbClr val="131413"/>
                </a:solidFill>
                <a:latin typeface="Times New Roman" panose="02020603050405020304" pitchFamily="18" charset="0"/>
                <a:cs typeface="Times New Roman" panose="02020603050405020304" pitchFamily="18" charset="0"/>
              </a:rPr>
              <a:t>K-shell fluorescence yield</a:t>
            </a:r>
            <a:r>
              <a:rPr lang="en-US" altLang="zh-CN" dirty="0">
                <a:solidFill>
                  <a:srgbClr val="131413"/>
                </a:solidFill>
                <a:latin typeface="Times New Roman" panose="02020603050405020304" pitchFamily="18" charset="0"/>
                <a:cs typeface="Times New Roman" panose="02020603050405020304" pitchFamily="18" charset="0"/>
              </a:rPr>
              <a:t> for element Krypton (</a:t>
            </a:r>
            <a:r>
              <a:rPr lang="el-GR" altLang="zh-CN" i="1" dirty="0">
                <a:solidFill>
                  <a:srgbClr val="131413"/>
                </a:solidFill>
                <a:latin typeface="Times New Roman" panose="02020603050405020304" pitchFamily="18" charset="0"/>
                <a:cs typeface="Times New Roman" panose="02020603050405020304" pitchFamily="18" charset="0"/>
              </a:rPr>
              <a:t>ω</a:t>
            </a:r>
            <a:r>
              <a:rPr lang="en-US" altLang="zh-CN" baseline="-25000" dirty="0">
                <a:solidFill>
                  <a:srgbClr val="131413"/>
                </a:solidFill>
                <a:latin typeface="Times New Roman" panose="02020603050405020304" pitchFamily="18" charset="0"/>
                <a:cs typeface="Times New Roman" panose="02020603050405020304" pitchFamily="18" charset="0"/>
              </a:rPr>
              <a:t>K</a:t>
            </a:r>
            <a:r>
              <a:rPr lang="en-US" altLang="zh-CN" dirty="0">
                <a:solidFill>
                  <a:srgbClr val="131413"/>
                </a:solidFill>
                <a:latin typeface="Times New Roman" panose="02020603050405020304" pitchFamily="18" charset="0"/>
                <a:cs typeface="Times New Roman" panose="02020603050405020304" pitchFamily="18" charset="0"/>
              </a:rPr>
              <a:t> = 0.64087) is adopted from the latest empirical K-shell fluorescence yields  deduced from the measured K-shell fluorescence-yield values reported in the literature from 1934 to 2015.</a:t>
            </a:r>
          </a:p>
        </p:txBody>
      </p:sp>
      <p:sp>
        <p:nvSpPr>
          <p:cNvPr id="9" name="矩形 8"/>
          <p:cNvSpPr/>
          <p:nvPr/>
        </p:nvSpPr>
        <p:spPr>
          <a:xfrm>
            <a:off x="4572000" y="1776799"/>
            <a:ext cx="4572000" cy="923330"/>
          </a:xfrm>
          <a:prstGeom prst="rect">
            <a:avLst/>
          </a:prstGeom>
        </p:spPr>
        <p:txBody>
          <a:bodyPr>
            <a:spAutoFit/>
          </a:bodyPr>
          <a:lstStyle/>
          <a:p>
            <a:r>
              <a:rPr lang="zh-CN" altLang="en-US" dirty="0"/>
              <a:t>S. Daoudi et al., Journal of the Korean Physical Society 67, 1537 (2015).</a:t>
            </a:r>
            <a:endParaRPr lang="en-US" altLang="zh-CN" dirty="0"/>
          </a:p>
          <a:p>
            <a:r>
              <a:rPr lang="en-US" altLang="zh-CN" dirty="0"/>
              <a:t>DOI: 10.3938/jkps.67.1537</a:t>
            </a:r>
            <a:endParaRPr lang="zh-CN" altLang="en-US" dirty="0"/>
          </a:p>
        </p:txBody>
      </p:sp>
      <p:sp>
        <p:nvSpPr>
          <p:cNvPr id="10" name="矩形 9"/>
          <p:cNvSpPr/>
          <p:nvPr/>
        </p:nvSpPr>
        <p:spPr>
          <a:xfrm>
            <a:off x="-8021" y="6493639"/>
            <a:ext cx="5969006" cy="369332"/>
          </a:xfrm>
          <a:prstGeom prst="rect">
            <a:avLst/>
          </a:prstGeom>
        </p:spPr>
        <p:txBody>
          <a:bodyPr wrap="none">
            <a:spAutoFit/>
          </a:bodyPr>
          <a:lstStyle/>
          <a:p>
            <a:r>
              <a:rPr lang="en-US" altLang="zh-CN" b="1" dirty="0">
                <a:latin typeface="Times New Roman" panose="02020603050405020304" pitchFamily="18" charset="0"/>
                <a:cs typeface="Times New Roman" panose="02020603050405020304" pitchFamily="18" charset="0"/>
              </a:rPr>
              <a:t>Competition of K X-ray emission and Auger transition ~</a:t>
            </a:r>
            <a:r>
              <a:rPr lang="en-US" altLang="zh-CN" b="1" i="1" dirty="0" err="1">
                <a:latin typeface="Times New Roman" panose="02020603050405020304" pitchFamily="18" charset="0"/>
                <a:cs typeface="Times New Roman" panose="02020603050405020304" pitchFamily="18" charset="0"/>
              </a:rPr>
              <a:t>ω</a:t>
            </a:r>
            <a:r>
              <a:rPr lang="en-US" altLang="zh-CN" b="1" baseline="-25000" dirty="0" err="1">
                <a:latin typeface="Times New Roman" panose="02020603050405020304" pitchFamily="18" charset="0"/>
                <a:cs typeface="Times New Roman" panose="02020603050405020304" pitchFamily="18" charset="0"/>
              </a:rPr>
              <a:t>K</a:t>
            </a:r>
            <a:endParaRPr lang="zh-CN" altLang="en-US" b="1" baseline="-25000" dirty="0">
              <a:latin typeface="Times New Roman" panose="02020603050405020304" pitchFamily="18" charset="0"/>
              <a:cs typeface="Times New Roman" panose="02020603050405020304" pitchFamily="18" charset="0"/>
            </a:endParaRPr>
          </a:p>
        </p:txBody>
      </p:sp>
      <p:sp>
        <p:nvSpPr>
          <p:cNvPr id="12" name="TextBox 11">
            <a:extLst>
              <a:ext uri="{FF2B5EF4-FFF2-40B4-BE49-F238E27FC236}">
                <a16:creationId xmlns:a16="http://schemas.microsoft.com/office/drawing/2014/main" id="{8AA4943B-9596-4509-B724-E6F379CCFFBF}"/>
              </a:ext>
            </a:extLst>
          </p:cNvPr>
          <p:cNvSpPr txBox="1"/>
          <p:nvPr/>
        </p:nvSpPr>
        <p:spPr>
          <a:xfrm>
            <a:off x="0" y="4555598"/>
            <a:ext cx="4603314" cy="923330"/>
          </a:xfrm>
          <a:prstGeom prst="rect">
            <a:avLst/>
          </a:prstGeom>
          <a:noFill/>
        </p:spPr>
        <p:txBody>
          <a:bodyPr wrap="square">
            <a:spAutoFit/>
          </a:bodyPr>
          <a:lstStyle/>
          <a:p>
            <a:r>
              <a:rPr lang="en-US" altLang="zh-CN" dirty="0">
                <a:latin typeface="Times New Roman" panose="02020603050405020304" pitchFamily="18" charset="0"/>
                <a:cs typeface="Times New Roman" panose="02020603050405020304" pitchFamily="18" charset="0"/>
              </a:rPr>
              <a:t>The K-shell fluorescence yield of an atom is defined as the probability that a vacancy in the K shell is filled through a radiative transition. </a:t>
            </a:r>
            <a:endParaRPr lang="zh-CN" altLang="en-US" dirty="0">
              <a:latin typeface="Times New Roman" panose="02020603050405020304" pitchFamily="18" charset="0"/>
              <a:cs typeface="Times New Roman" panose="02020603050405020304" pitchFamily="18" charset="0"/>
            </a:endParaRPr>
          </a:p>
        </p:txBody>
      </p:sp>
      <p:sp>
        <p:nvSpPr>
          <p:cNvPr id="11" name="TextBox 10">
            <a:extLst>
              <a:ext uri="{FF2B5EF4-FFF2-40B4-BE49-F238E27FC236}">
                <a16:creationId xmlns:a16="http://schemas.microsoft.com/office/drawing/2014/main" id="{0121B70D-4C6A-4BD1-8984-5C027329B590}"/>
              </a:ext>
            </a:extLst>
          </p:cNvPr>
          <p:cNvSpPr txBox="1"/>
          <p:nvPr/>
        </p:nvSpPr>
        <p:spPr>
          <a:xfrm>
            <a:off x="4504491" y="6056618"/>
            <a:ext cx="4572000" cy="523220"/>
          </a:xfrm>
          <a:prstGeom prst="rect">
            <a:avLst/>
          </a:prstGeom>
          <a:noFill/>
        </p:spPr>
        <p:txBody>
          <a:bodyPr wrap="square">
            <a:spAutoFit/>
          </a:bodyPr>
          <a:lstStyle/>
          <a:p>
            <a:r>
              <a:rPr lang="en-US" altLang="zh-CN" sz="1400" i="0" dirty="0">
                <a:solidFill>
                  <a:srgbClr val="000000"/>
                </a:solidFill>
                <a:effectLst/>
              </a:rPr>
              <a:t>E. </a:t>
            </a:r>
            <a:r>
              <a:rPr lang="en-US" altLang="zh-CN" sz="1400" i="0" dirty="0" err="1">
                <a:solidFill>
                  <a:srgbClr val="000000"/>
                </a:solidFill>
                <a:effectLst/>
              </a:rPr>
              <a:t>Schonfeld</a:t>
            </a:r>
            <a:r>
              <a:rPr lang="en-US" altLang="zh-CN" sz="1400" i="0" dirty="0">
                <a:solidFill>
                  <a:srgbClr val="000000"/>
                </a:solidFill>
                <a:effectLst/>
              </a:rPr>
              <a:t> et al., </a:t>
            </a:r>
            <a:r>
              <a:rPr lang="en-US" altLang="zh-CN" sz="1400" i="0" dirty="0" err="1">
                <a:solidFill>
                  <a:srgbClr val="000000"/>
                </a:solidFill>
                <a:effectLst/>
              </a:rPr>
              <a:t>Nucl</a:t>
            </a:r>
            <a:r>
              <a:rPr lang="en-US" altLang="zh-CN" sz="1400" i="0" dirty="0">
                <a:solidFill>
                  <a:srgbClr val="000000"/>
                </a:solidFill>
                <a:effectLst/>
              </a:rPr>
              <a:t>. </a:t>
            </a:r>
            <a:r>
              <a:rPr lang="en-US" altLang="zh-CN" sz="1400" i="0" dirty="0" err="1">
                <a:solidFill>
                  <a:srgbClr val="000000"/>
                </a:solidFill>
                <a:effectLst/>
              </a:rPr>
              <a:t>Instrum</a:t>
            </a:r>
            <a:r>
              <a:rPr lang="en-US" altLang="zh-CN" sz="1400" i="0" dirty="0">
                <a:solidFill>
                  <a:srgbClr val="000000"/>
                </a:solidFill>
                <a:effectLst/>
              </a:rPr>
              <a:t>. Methods Phys. Res. A 369</a:t>
            </a:r>
            <a:r>
              <a:rPr lang="en-US" altLang="zh-CN" sz="1400" dirty="0">
                <a:solidFill>
                  <a:srgbClr val="000000"/>
                </a:solidFill>
              </a:rPr>
              <a:t>,</a:t>
            </a:r>
            <a:r>
              <a:rPr lang="en-US" altLang="zh-CN" sz="1400" i="0" dirty="0">
                <a:solidFill>
                  <a:srgbClr val="000000"/>
                </a:solidFill>
                <a:effectLst/>
              </a:rPr>
              <a:t> 527 (1986).</a:t>
            </a:r>
            <a:endParaRPr lang="zh-CN" altLang="en-US" sz="1400" dirty="0"/>
          </a:p>
        </p:txBody>
      </p:sp>
    </p:spTree>
    <p:extLst>
      <p:ext uri="{BB962C8B-B14F-4D97-AF65-F5344CB8AC3E}">
        <p14:creationId xmlns:p14="http://schemas.microsoft.com/office/powerpoint/2010/main" val="2553602257"/>
      </p:ext>
    </p:extLst>
  </p:cSld>
  <p:clrMapOvr>
    <a:masterClrMapping/>
  </p:clrMapOvr>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8" name="Table 37">
            <a:extLst>
              <a:ext uri="{FF2B5EF4-FFF2-40B4-BE49-F238E27FC236}">
                <a16:creationId xmlns:a16="http://schemas.microsoft.com/office/drawing/2014/main" id="{1435BE43-0875-4E35-AD6B-F80549A4A0E6}"/>
              </a:ext>
            </a:extLst>
          </p:cNvPr>
          <p:cNvGraphicFramePr>
            <a:graphicFrameLocks noGrp="1"/>
          </p:cNvGraphicFramePr>
          <p:nvPr>
            <p:extLst>
              <p:ext uri="{D42A27DB-BD31-4B8C-83A1-F6EECF244321}">
                <p14:modId xmlns:p14="http://schemas.microsoft.com/office/powerpoint/2010/main" val="768663384"/>
              </p:ext>
            </p:extLst>
          </p:nvPr>
        </p:nvGraphicFramePr>
        <p:xfrm>
          <a:off x="0" y="0"/>
          <a:ext cx="9144000" cy="6248400"/>
        </p:xfrm>
        <a:graphic>
          <a:graphicData uri="http://schemas.openxmlformats.org/drawingml/2006/table">
            <a:tbl>
              <a:tblPr firstRow="1" bandRow="1">
                <a:tableStyleId>{5940675A-B579-460E-94D1-54222C63F5DA}</a:tableStyleId>
              </a:tblPr>
              <a:tblGrid>
                <a:gridCol w="2835176">
                  <a:extLst>
                    <a:ext uri="{9D8B030D-6E8A-4147-A177-3AD203B41FA5}">
                      <a16:colId xmlns:a16="http://schemas.microsoft.com/office/drawing/2014/main" val="1695984292"/>
                    </a:ext>
                  </a:extLst>
                </a:gridCol>
                <a:gridCol w="1863627">
                  <a:extLst>
                    <a:ext uri="{9D8B030D-6E8A-4147-A177-3AD203B41FA5}">
                      <a16:colId xmlns:a16="http://schemas.microsoft.com/office/drawing/2014/main" val="1589494382"/>
                    </a:ext>
                  </a:extLst>
                </a:gridCol>
                <a:gridCol w="4445197">
                  <a:extLst>
                    <a:ext uri="{9D8B030D-6E8A-4147-A177-3AD203B41FA5}">
                      <a16:colId xmlns:a16="http://schemas.microsoft.com/office/drawing/2014/main" val="371443382"/>
                    </a:ext>
                  </a:extLst>
                </a:gridCol>
              </a:tblGrid>
              <a:tr h="128612">
                <a:tc>
                  <a:txBody>
                    <a:bodyPr/>
                    <a:lstStyle/>
                    <a:p>
                      <a:pPr algn="ctr"/>
                      <a:r>
                        <a:rPr lang="en-US" altLang="zh-CN" sz="1600" b="1" baseline="0" dirty="0">
                          <a:latin typeface="Cambria" panose="02040503050406030204" pitchFamily="18" charset="0"/>
                          <a:ea typeface="Cambria" panose="02040503050406030204" pitchFamily="18" charset="0"/>
                          <a:cs typeface="Times New Roman" panose="02020603050405020304" pitchFamily="18" charset="0"/>
                        </a:rPr>
                        <a:t>Decay / Reaction</a:t>
                      </a:r>
                      <a:endParaRPr lang="zh-CN" altLang="en-US" sz="1600" b="1" baseline="0" dirty="0">
                        <a:latin typeface="Cambria" panose="02040503050406030204" pitchFamily="18" charset="0"/>
                        <a:cs typeface="Times New Roman" panose="02020603050405020304" pitchFamily="18" charset="0"/>
                      </a:endParaRPr>
                    </a:p>
                  </a:txBody>
                  <a:tcPr anchor="ctr">
                    <a:noFill/>
                  </a:tcPr>
                </a:tc>
                <a:tc>
                  <a:txBody>
                    <a:bodyPr/>
                    <a:lstStyle/>
                    <a:p>
                      <a:pPr algn="ctr"/>
                      <a:r>
                        <a:rPr lang="en-US" altLang="zh-CN" sz="1600" b="1" dirty="0">
                          <a:latin typeface="Cambria" panose="02040503050406030204" pitchFamily="18" charset="0"/>
                          <a:ea typeface="Cambria" panose="02040503050406030204" pitchFamily="18" charset="0"/>
                          <a:cs typeface="Times New Roman" panose="02020603050405020304" pitchFamily="18" charset="0"/>
                        </a:rPr>
                        <a:t>Laboratory</a:t>
                      </a:r>
                      <a:endParaRPr lang="zh-CN" altLang="en-US" sz="1600" b="1" dirty="0">
                        <a:latin typeface="Cambria" panose="02040503050406030204" pitchFamily="18" charset="0"/>
                        <a:cs typeface="Times New Roman" panose="02020603050405020304" pitchFamily="18" charset="0"/>
                      </a:endParaRPr>
                    </a:p>
                  </a:txBody>
                  <a:tcPr anchor="ctr">
                    <a:noFill/>
                  </a:tcPr>
                </a:tc>
                <a:tc>
                  <a:txBody>
                    <a:bodyPr/>
                    <a:lstStyle/>
                    <a:p>
                      <a:pPr algn="ctr"/>
                      <a:r>
                        <a:rPr lang="en-US" altLang="zh-CN" sz="1600" b="1" dirty="0">
                          <a:latin typeface="Cambria" panose="02040503050406030204" pitchFamily="18" charset="0"/>
                          <a:ea typeface="Cambria" panose="02040503050406030204" pitchFamily="18" charset="0"/>
                          <a:cs typeface="Times New Roman" panose="02020603050405020304" pitchFamily="18" charset="0"/>
                        </a:rPr>
                        <a:t>Literature</a:t>
                      </a:r>
                      <a:endParaRPr lang="zh-CN" altLang="en-US" sz="1600" b="1" dirty="0">
                        <a:latin typeface="Cambria" panose="02040503050406030204" pitchFamily="18" charset="0"/>
                        <a:cs typeface="Times New Roman" panose="02020603050405020304" pitchFamily="18" charset="0"/>
                      </a:endParaRPr>
                    </a:p>
                  </a:txBody>
                  <a:tcPr anchor="ctr">
                    <a:noFill/>
                  </a:tcPr>
                </a:tc>
                <a:extLst>
                  <a:ext uri="{0D108BD9-81ED-4DB2-BD59-A6C34878D82A}">
                    <a16:rowId xmlns:a16="http://schemas.microsoft.com/office/drawing/2014/main" val="546249224"/>
                  </a:ext>
                </a:extLst>
              </a:tr>
              <a:tr h="128612">
                <a:tc rowSpan="2">
                  <a:txBody>
                    <a:bodyPr/>
                    <a:lstStyle/>
                    <a:p>
                      <a:pPr algn="ctr" fontAlgn="ctr"/>
                      <a:r>
                        <a:rPr lang="en-US" altLang="zh-CN" sz="1600" baseline="30000" dirty="0">
                          <a:solidFill>
                            <a:srgbClr val="000000"/>
                          </a:solidFill>
                          <a:effectLst/>
                          <a:latin typeface="Cambria" panose="02040503050406030204" pitchFamily="18" charset="0"/>
                          <a:ea typeface="Cambria" panose="02040503050406030204" pitchFamily="18" charset="0"/>
                        </a:rPr>
                        <a:t>65</a:t>
                      </a:r>
                      <a:r>
                        <a:rPr lang="en-US" altLang="zh-CN" sz="1600" baseline="0" dirty="0">
                          <a:solidFill>
                            <a:srgbClr val="000000"/>
                          </a:solidFill>
                          <a:effectLst/>
                          <a:latin typeface="Cambria" panose="02040503050406030204" pitchFamily="18" charset="0"/>
                          <a:ea typeface="Cambria" panose="02040503050406030204" pitchFamily="18" charset="0"/>
                        </a:rPr>
                        <a:t>G</a:t>
                      </a:r>
                      <a:r>
                        <a:rPr lang="en-US" altLang="zh-CN" sz="1600" dirty="0">
                          <a:solidFill>
                            <a:srgbClr val="000000"/>
                          </a:solidFill>
                          <a:effectLst/>
                          <a:latin typeface="Cambria" panose="02040503050406030204" pitchFamily="18" charset="0"/>
                          <a:ea typeface="Cambria" panose="02040503050406030204" pitchFamily="18" charset="0"/>
                        </a:rPr>
                        <a:t>e EC(</a:t>
                      </a:r>
                      <a:r>
                        <a:rPr lang="en-US" altLang="zh-CN" sz="1600" i="1" dirty="0">
                          <a:solidFill>
                            <a:srgbClr val="000000"/>
                          </a:solidFill>
                          <a:effectLst/>
                          <a:latin typeface="Cambria" panose="02040503050406030204" pitchFamily="18" charset="0"/>
                          <a:ea typeface="Cambria" panose="02040503050406030204" pitchFamily="18" charset="0"/>
                        </a:rPr>
                        <a:t>β</a:t>
                      </a:r>
                      <a:r>
                        <a:rPr lang="en-US" altLang="zh-CN" sz="1600" baseline="30000" dirty="0">
                          <a:solidFill>
                            <a:srgbClr val="000000"/>
                          </a:solidFill>
                          <a:effectLst/>
                          <a:latin typeface="Cambria" panose="02040503050406030204" pitchFamily="18" charset="0"/>
                          <a:ea typeface="Cambria" panose="02040503050406030204" pitchFamily="18" charset="0"/>
                        </a:rPr>
                        <a:t>+</a:t>
                      </a:r>
                      <a:r>
                        <a:rPr lang="en-US" altLang="zh-CN" sz="1600" dirty="0">
                          <a:solidFill>
                            <a:srgbClr val="000000"/>
                          </a:solidFill>
                          <a:effectLst/>
                          <a:latin typeface="Cambria" panose="02040503050406030204" pitchFamily="18" charset="0"/>
                          <a:ea typeface="Cambria" panose="02040503050406030204" pitchFamily="18" charset="0"/>
                        </a:rPr>
                        <a:t>) →</a:t>
                      </a:r>
                      <a:r>
                        <a:rPr lang="en-US" altLang="zh-CN" sz="1600" baseline="0" dirty="0">
                          <a:solidFill>
                            <a:srgbClr val="000000"/>
                          </a:solidFill>
                          <a:effectLst/>
                          <a:latin typeface="Cambria" panose="02040503050406030204" pitchFamily="18" charset="0"/>
                          <a:ea typeface="Cambria" panose="02040503050406030204" pitchFamily="18" charset="0"/>
                        </a:rPr>
                        <a:t> </a:t>
                      </a:r>
                      <a:r>
                        <a:rPr lang="en-US" altLang="zh-CN" sz="1600" baseline="30000" dirty="0">
                          <a:solidFill>
                            <a:srgbClr val="000000"/>
                          </a:solidFill>
                          <a:effectLst/>
                          <a:latin typeface="Cambria" panose="02040503050406030204" pitchFamily="18" charset="0"/>
                          <a:ea typeface="Cambria" panose="02040503050406030204" pitchFamily="18" charset="0"/>
                        </a:rPr>
                        <a:t>65</a:t>
                      </a:r>
                      <a:r>
                        <a:rPr lang="en-US" altLang="zh-CN" sz="1600" baseline="0" dirty="0">
                          <a:solidFill>
                            <a:srgbClr val="000000"/>
                          </a:solidFill>
                          <a:effectLst/>
                          <a:latin typeface="Cambria" panose="02040503050406030204" pitchFamily="18" charset="0"/>
                          <a:ea typeface="Cambria" panose="02040503050406030204" pitchFamily="18" charset="0"/>
                        </a:rPr>
                        <a:t>Ga </a:t>
                      </a:r>
                      <a:r>
                        <a:rPr lang="zh-CN" altLang="en-US" sz="1600" dirty="0">
                          <a:solidFill>
                            <a:srgbClr val="000000"/>
                          </a:solidFill>
                          <a:effectLst/>
                          <a:latin typeface="Cambria" panose="02040503050406030204" pitchFamily="18" charset="0"/>
                          <a:ea typeface="+mn-ea"/>
                        </a:rPr>
                        <a:t>→</a:t>
                      </a:r>
                      <a:r>
                        <a:rPr lang="zh-CN" altLang="en-US" sz="1600" baseline="0" dirty="0">
                          <a:solidFill>
                            <a:srgbClr val="000000"/>
                          </a:solidFill>
                          <a:effectLst/>
                          <a:latin typeface="Cambria" panose="02040503050406030204" pitchFamily="18" charset="0"/>
                          <a:ea typeface="+mn-ea"/>
                        </a:rPr>
                        <a:t> </a:t>
                      </a:r>
                      <a:r>
                        <a:rPr lang="en-US" altLang="zh-CN" sz="1600" baseline="30000" dirty="0">
                          <a:solidFill>
                            <a:srgbClr val="000000"/>
                          </a:solidFill>
                          <a:effectLst/>
                          <a:latin typeface="Cambria" panose="02040503050406030204" pitchFamily="18" charset="0"/>
                          <a:ea typeface="Cambria" panose="02040503050406030204" pitchFamily="18" charset="0"/>
                        </a:rPr>
                        <a:t>64</a:t>
                      </a:r>
                      <a:r>
                        <a:rPr lang="en-US" altLang="zh-CN" sz="1600" baseline="0" dirty="0">
                          <a:solidFill>
                            <a:srgbClr val="000000"/>
                          </a:solidFill>
                          <a:effectLst/>
                          <a:latin typeface="Cambria" panose="02040503050406030204" pitchFamily="18" charset="0"/>
                          <a:ea typeface="Cambria" panose="02040503050406030204" pitchFamily="18" charset="0"/>
                        </a:rPr>
                        <a:t>Zn + </a:t>
                      </a:r>
                      <a:r>
                        <a:rPr lang="en-US" altLang="zh-CN" sz="1600" i="1" baseline="0" dirty="0">
                          <a:solidFill>
                            <a:srgbClr val="000000"/>
                          </a:solidFill>
                          <a:effectLst/>
                          <a:latin typeface="Cambria" panose="02040503050406030204" pitchFamily="18" charset="0"/>
                          <a:ea typeface="Cambria" panose="02040503050406030204" pitchFamily="18" charset="0"/>
                        </a:rPr>
                        <a:t>p</a:t>
                      </a:r>
                      <a:endParaRPr lang="en-US" altLang="zh-CN" sz="1600" b="0" i="1" u="none" strike="noStrike" dirty="0">
                        <a:solidFill>
                          <a:srgbClr val="000000"/>
                        </a:solidFill>
                        <a:effectLst/>
                        <a:latin typeface="Cambria" panose="02040503050406030204" pitchFamily="18" charset="0"/>
                        <a:ea typeface="Cambria" panose="02040503050406030204" pitchFamily="18" charset="0"/>
                        <a:cs typeface="Times New Roman" panose="02020603050405020304" pitchFamily="18" charset="0"/>
                      </a:endParaRPr>
                    </a:p>
                  </a:txBody>
                  <a:tcPr marL="9525" marR="9525" marT="9525" marB="0" anchor="ctr">
                    <a:solidFill>
                      <a:srgbClr val="CCECFF"/>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600" dirty="0">
                          <a:solidFill>
                            <a:schemeClr val="tx1"/>
                          </a:solidFill>
                          <a:latin typeface="Cambria" panose="02040503050406030204" pitchFamily="18" charset="0"/>
                          <a:ea typeface="Cambria" panose="02040503050406030204" pitchFamily="18" charset="0"/>
                          <a:cs typeface="Times New Roman" panose="02020603050405020304" pitchFamily="18" charset="0"/>
                        </a:rPr>
                        <a:t>Chalk River</a:t>
                      </a:r>
                      <a:endParaRPr lang="zh-CN" altLang="en-US" sz="1600" dirty="0">
                        <a:solidFill>
                          <a:schemeClr val="tx1"/>
                        </a:solidFill>
                        <a:latin typeface="Cambria" panose="02040503050406030204" pitchFamily="18" charset="0"/>
                        <a:cs typeface="Times New Roman" panose="02020603050405020304" pitchFamily="18" charset="0"/>
                      </a:endParaRPr>
                    </a:p>
                  </a:txBody>
                  <a:tcPr anchor="ctr">
                    <a:solidFill>
                      <a:srgbClr val="CCECFF"/>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it-IT" altLang="zh-CN" sz="1500" dirty="0">
                          <a:solidFill>
                            <a:schemeClr val="tx1"/>
                          </a:solidFill>
                          <a:latin typeface="Cambria" panose="02040503050406030204" pitchFamily="18" charset="0"/>
                          <a:ea typeface="Cambria" panose="02040503050406030204" pitchFamily="18" charset="0"/>
                          <a:cs typeface="Times New Roman" panose="02020603050405020304" pitchFamily="18" charset="0"/>
                        </a:rPr>
                        <a:t>J. C. Hardy </a:t>
                      </a:r>
                      <a:r>
                        <a:rPr lang="it-IT" altLang="zh-CN" sz="1500" i="1" dirty="0">
                          <a:solidFill>
                            <a:schemeClr val="tx1"/>
                          </a:solidFill>
                          <a:latin typeface="Cambria" panose="02040503050406030204" pitchFamily="18" charset="0"/>
                          <a:ea typeface="Cambria" panose="02040503050406030204" pitchFamily="18" charset="0"/>
                          <a:cs typeface="Times New Roman" panose="02020603050405020304" pitchFamily="18" charset="0"/>
                        </a:rPr>
                        <a:t>et al</a:t>
                      </a:r>
                      <a:r>
                        <a:rPr lang="it-IT" altLang="zh-CN" sz="1500" dirty="0">
                          <a:solidFill>
                            <a:schemeClr val="tx1"/>
                          </a:solidFill>
                          <a:latin typeface="Cambria" panose="02040503050406030204" pitchFamily="18" charset="0"/>
                          <a:ea typeface="Cambria" panose="02040503050406030204" pitchFamily="18" charset="0"/>
                          <a:cs typeface="Times New Roman" panose="02020603050405020304" pitchFamily="18" charset="0"/>
                        </a:rPr>
                        <a:t>., Nucl. Phys. A 371, 349 (1981).</a:t>
                      </a:r>
                    </a:p>
                  </a:txBody>
                  <a:tcPr anchor="ctr">
                    <a:solidFill>
                      <a:srgbClr val="CCECFF"/>
                    </a:solidFill>
                  </a:tcPr>
                </a:tc>
                <a:extLst>
                  <a:ext uri="{0D108BD9-81ED-4DB2-BD59-A6C34878D82A}">
                    <a16:rowId xmlns:a16="http://schemas.microsoft.com/office/drawing/2014/main" val="2223724138"/>
                  </a:ext>
                </a:extLst>
              </a:tr>
              <a:tr h="192233">
                <a:tc vMerge="1">
                  <a:txBody>
                    <a:bodyPr/>
                    <a:lstStyle/>
                    <a:p>
                      <a:endParaRPr lang="en-US"/>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600" dirty="0">
                          <a:solidFill>
                            <a:schemeClr val="tx1"/>
                          </a:solidFill>
                          <a:latin typeface="Cambria" panose="02040503050406030204" pitchFamily="18" charset="0"/>
                          <a:ea typeface="Cambria" panose="02040503050406030204" pitchFamily="18" charset="0"/>
                          <a:cs typeface="Times New Roman" panose="02020603050405020304" pitchFamily="18" charset="0"/>
                        </a:rPr>
                        <a:t>CRN-Strasbourg</a:t>
                      </a:r>
                      <a:endParaRPr lang="zh-CN" altLang="en-US" sz="1600" dirty="0">
                        <a:solidFill>
                          <a:schemeClr val="tx1"/>
                        </a:solidFill>
                        <a:latin typeface="Cambria" panose="02040503050406030204" pitchFamily="18" charset="0"/>
                        <a:cs typeface="Times New Roman" panose="02020603050405020304" pitchFamily="18" charset="0"/>
                      </a:endParaRPr>
                    </a:p>
                  </a:txBody>
                  <a:tcPr anchor="ctr">
                    <a:solidFill>
                      <a:srgbClr val="CCECFF"/>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it-IT" altLang="zh-CN" sz="1500" dirty="0">
                          <a:solidFill>
                            <a:schemeClr val="tx1"/>
                          </a:solidFill>
                          <a:latin typeface="Cambria" panose="02040503050406030204" pitchFamily="18" charset="0"/>
                          <a:ea typeface="Cambria" panose="02040503050406030204" pitchFamily="18" charset="0"/>
                          <a:cs typeface="Times New Roman" panose="02020603050405020304" pitchFamily="18" charset="0"/>
                        </a:rPr>
                        <a:t>J. Giovinazzo </a:t>
                      </a:r>
                      <a:r>
                        <a:rPr lang="it-IT" altLang="zh-CN" sz="1500" i="1" dirty="0">
                          <a:solidFill>
                            <a:schemeClr val="tx1"/>
                          </a:solidFill>
                          <a:latin typeface="Cambria" panose="02040503050406030204" pitchFamily="18" charset="0"/>
                          <a:ea typeface="Cambria" panose="02040503050406030204" pitchFamily="18" charset="0"/>
                          <a:cs typeface="Times New Roman" panose="02020603050405020304" pitchFamily="18" charset="0"/>
                        </a:rPr>
                        <a:t>et al</a:t>
                      </a:r>
                      <a:r>
                        <a:rPr lang="it-IT" altLang="zh-CN" sz="1500" dirty="0">
                          <a:solidFill>
                            <a:schemeClr val="tx1"/>
                          </a:solidFill>
                          <a:latin typeface="Cambria" panose="02040503050406030204" pitchFamily="18" charset="0"/>
                          <a:ea typeface="Cambria" panose="02040503050406030204" pitchFamily="18" charset="0"/>
                          <a:cs typeface="Times New Roman" panose="02020603050405020304" pitchFamily="18" charset="0"/>
                        </a:rPr>
                        <a:t>., Nucl. Phys. A 674, 394 (2000).</a:t>
                      </a:r>
                      <a:endParaRPr lang="zh-CN" altLang="en-US" sz="1500" dirty="0">
                        <a:solidFill>
                          <a:schemeClr val="tx1"/>
                        </a:solidFill>
                        <a:latin typeface="Cambria" panose="02040503050406030204" pitchFamily="18" charset="0"/>
                        <a:cs typeface="Times New Roman" panose="02020603050405020304" pitchFamily="18" charset="0"/>
                      </a:endParaRPr>
                    </a:p>
                  </a:txBody>
                  <a:tcPr anchor="ctr">
                    <a:solidFill>
                      <a:srgbClr val="CCECFF"/>
                    </a:solidFill>
                  </a:tcPr>
                </a:tc>
                <a:extLst>
                  <a:ext uri="{0D108BD9-81ED-4DB2-BD59-A6C34878D82A}">
                    <a16:rowId xmlns:a16="http://schemas.microsoft.com/office/drawing/2014/main" val="3501414577"/>
                  </a:ext>
                </a:extLst>
              </a:tr>
              <a:tr h="218640">
                <a:tc rowSpan="2">
                  <a:txBody>
                    <a:bodyPr/>
                    <a:lstStyle/>
                    <a:p>
                      <a:pPr algn="ctr" fontAlgn="ctr"/>
                      <a:r>
                        <a:rPr lang="en-US" altLang="zh-CN" sz="1600" baseline="30000" dirty="0">
                          <a:solidFill>
                            <a:srgbClr val="000000"/>
                          </a:solidFill>
                          <a:effectLst/>
                          <a:latin typeface="Cambria" panose="02040503050406030204" pitchFamily="18" charset="0"/>
                          <a:ea typeface="Cambria" panose="02040503050406030204" pitchFamily="18" charset="0"/>
                        </a:rPr>
                        <a:t>69</a:t>
                      </a:r>
                      <a:r>
                        <a:rPr lang="en-US" altLang="zh-CN" sz="1600" dirty="0">
                          <a:solidFill>
                            <a:srgbClr val="000000"/>
                          </a:solidFill>
                          <a:effectLst/>
                          <a:latin typeface="Cambria" panose="02040503050406030204" pitchFamily="18" charset="0"/>
                          <a:ea typeface="Cambria" panose="02040503050406030204" pitchFamily="18" charset="0"/>
                        </a:rPr>
                        <a:t>Se EC(</a:t>
                      </a:r>
                      <a:r>
                        <a:rPr lang="en-US" altLang="zh-CN" sz="1600" i="1" dirty="0">
                          <a:solidFill>
                            <a:srgbClr val="000000"/>
                          </a:solidFill>
                          <a:effectLst/>
                          <a:latin typeface="Cambria" panose="02040503050406030204" pitchFamily="18" charset="0"/>
                          <a:ea typeface="Cambria" panose="02040503050406030204" pitchFamily="18" charset="0"/>
                        </a:rPr>
                        <a:t>β</a:t>
                      </a:r>
                      <a:r>
                        <a:rPr lang="en-US" altLang="zh-CN" sz="1600" baseline="30000" dirty="0">
                          <a:solidFill>
                            <a:srgbClr val="000000"/>
                          </a:solidFill>
                          <a:effectLst/>
                          <a:latin typeface="Cambria" panose="02040503050406030204" pitchFamily="18" charset="0"/>
                          <a:ea typeface="Cambria" panose="02040503050406030204" pitchFamily="18" charset="0"/>
                        </a:rPr>
                        <a:t>+</a:t>
                      </a:r>
                      <a:r>
                        <a:rPr lang="en-US" altLang="zh-CN" sz="1600" dirty="0">
                          <a:solidFill>
                            <a:srgbClr val="000000"/>
                          </a:solidFill>
                          <a:effectLst/>
                          <a:latin typeface="Cambria" panose="02040503050406030204" pitchFamily="18" charset="0"/>
                          <a:ea typeface="Cambria" panose="02040503050406030204" pitchFamily="18" charset="0"/>
                        </a:rPr>
                        <a:t>) → </a:t>
                      </a:r>
                      <a:r>
                        <a:rPr lang="en-US" altLang="zh-CN" sz="1600" baseline="30000" dirty="0">
                          <a:solidFill>
                            <a:srgbClr val="000000"/>
                          </a:solidFill>
                          <a:effectLst/>
                          <a:latin typeface="Cambria" panose="02040503050406030204" pitchFamily="18" charset="0"/>
                          <a:ea typeface="Cambria" panose="02040503050406030204" pitchFamily="18" charset="0"/>
                        </a:rPr>
                        <a:t>69</a:t>
                      </a:r>
                      <a:r>
                        <a:rPr lang="en-US" altLang="zh-CN" sz="1600" dirty="0">
                          <a:solidFill>
                            <a:srgbClr val="000000"/>
                          </a:solidFill>
                          <a:effectLst/>
                          <a:latin typeface="Cambria" panose="02040503050406030204" pitchFamily="18" charset="0"/>
                          <a:ea typeface="Cambria" panose="02040503050406030204" pitchFamily="18" charset="0"/>
                        </a:rPr>
                        <a:t>As </a:t>
                      </a:r>
                      <a:r>
                        <a:rPr lang="zh-CN" altLang="en-US" sz="1600" dirty="0">
                          <a:solidFill>
                            <a:srgbClr val="000000"/>
                          </a:solidFill>
                          <a:effectLst/>
                          <a:latin typeface="Cambria" panose="02040503050406030204" pitchFamily="18" charset="0"/>
                          <a:ea typeface="+mn-ea"/>
                        </a:rPr>
                        <a:t>→ </a:t>
                      </a:r>
                      <a:r>
                        <a:rPr lang="en-US" altLang="zh-CN" sz="1600" baseline="30000" dirty="0">
                          <a:solidFill>
                            <a:srgbClr val="000000"/>
                          </a:solidFill>
                          <a:effectLst/>
                          <a:latin typeface="Cambria" panose="02040503050406030204" pitchFamily="18" charset="0"/>
                          <a:ea typeface="Cambria" panose="02040503050406030204" pitchFamily="18" charset="0"/>
                        </a:rPr>
                        <a:t>68</a:t>
                      </a:r>
                      <a:r>
                        <a:rPr lang="en-US" altLang="zh-CN" sz="1600" dirty="0">
                          <a:solidFill>
                            <a:srgbClr val="000000"/>
                          </a:solidFill>
                          <a:effectLst/>
                          <a:latin typeface="Cambria" panose="02040503050406030204" pitchFamily="18" charset="0"/>
                          <a:ea typeface="Cambria" panose="02040503050406030204" pitchFamily="18" charset="0"/>
                        </a:rPr>
                        <a:t>Ge</a:t>
                      </a:r>
                      <a:r>
                        <a:rPr lang="en-US" altLang="zh-CN" sz="1600" baseline="0" dirty="0">
                          <a:solidFill>
                            <a:srgbClr val="000000"/>
                          </a:solidFill>
                          <a:effectLst/>
                          <a:latin typeface="Cambria" panose="02040503050406030204" pitchFamily="18" charset="0"/>
                          <a:ea typeface="Cambria" panose="02040503050406030204" pitchFamily="18" charset="0"/>
                        </a:rPr>
                        <a:t> + </a:t>
                      </a:r>
                      <a:r>
                        <a:rPr lang="en-US" altLang="zh-CN" sz="1600" i="1" baseline="0" dirty="0">
                          <a:solidFill>
                            <a:srgbClr val="000000"/>
                          </a:solidFill>
                          <a:effectLst/>
                          <a:latin typeface="Cambria" panose="02040503050406030204" pitchFamily="18" charset="0"/>
                          <a:ea typeface="Cambria" panose="02040503050406030204" pitchFamily="18" charset="0"/>
                        </a:rPr>
                        <a:t>p</a:t>
                      </a:r>
                      <a:endParaRPr lang="en-US" altLang="zh-CN" sz="1600" b="0" i="0" u="none" strike="noStrike" dirty="0">
                        <a:solidFill>
                          <a:srgbClr val="000000"/>
                        </a:solidFill>
                        <a:effectLst/>
                        <a:latin typeface="Cambria" panose="02040503050406030204" pitchFamily="18" charset="0"/>
                        <a:ea typeface="Cambria" panose="02040503050406030204" pitchFamily="18" charset="0"/>
                        <a:cs typeface="Times New Roman" panose="02020603050405020304" pitchFamily="18" charset="0"/>
                      </a:endParaRPr>
                    </a:p>
                  </a:txBody>
                  <a:tcPr marL="9525" marR="9525" marT="9525" marB="0" anchor="ctr">
                    <a:solidFill>
                      <a:srgbClr val="CCECFF"/>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600" dirty="0">
                          <a:solidFill>
                            <a:schemeClr val="tx1"/>
                          </a:solidFill>
                          <a:latin typeface="Cambria" panose="02040503050406030204" pitchFamily="18" charset="0"/>
                          <a:ea typeface="Cambria" panose="02040503050406030204" pitchFamily="18" charset="0"/>
                          <a:cs typeface="Times New Roman" panose="02020603050405020304" pitchFamily="18" charset="0"/>
                        </a:rPr>
                        <a:t>Chalk River</a:t>
                      </a:r>
                      <a:endParaRPr lang="zh-CN" altLang="en-US" sz="1600" dirty="0">
                        <a:solidFill>
                          <a:schemeClr val="tx1"/>
                        </a:solidFill>
                        <a:latin typeface="Cambria" panose="02040503050406030204" pitchFamily="18" charset="0"/>
                        <a:cs typeface="Times New Roman" panose="02020603050405020304" pitchFamily="18" charset="0"/>
                      </a:endParaRPr>
                    </a:p>
                  </a:txBody>
                  <a:tcPr anchor="ctr">
                    <a:solidFill>
                      <a:srgbClr val="CCECFF"/>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nb-NO" altLang="zh-CN" sz="1500" dirty="0">
                          <a:solidFill>
                            <a:schemeClr val="tx1"/>
                          </a:solidFill>
                          <a:latin typeface="Cambria" panose="02040503050406030204" pitchFamily="18" charset="0"/>
                          <a:ea typeface="Cambria" panose="02040503050406030204" pitchFamily="18" charset="0"/>
                          <a:cs typeface="Times New Roman" panose="02020603050405020304" pitchFamily="18" charset="0"/>
                        </a:rPr>
                        <a:t>J. C. Hardy </a:t>
                      </a:r>
                      <a:r>
                        <a:rPr lang="nb-NO" altLang="zh-CN" sz="1500" i="1" dirty="0">
                          <a:solidFill>
                            <a:schemeClr val="tx1"/>
                          </a:solidFill>
                          <a:latin typeface="Cambria" panose="02040503050406030204" pitchFamily="18" charset="0"/>
                          <a:ea typeface="Cambria" panose="02040503050406030204" pitchFamily="18" charset="0"/>
                          <a:cs typeface="Times New Roman" panose="02020603050405020304" pitchFamily="18" charset="0"/>
                        </a:rPr>
                        <a:t>et al</a:t>
                      </a:r>
                      <a:r>
                        <a:rPr lang="nb-NO" altLang="zh-CN" sz="1500" dirty="0">
                          <a:solidFill>
                            <a:schemeClr val="tx1"/>
                          </a:solidFill>
                          <a:latin typeface="Cambria" panose="02040503050406030204" pitchFamily="18" charset="0"/>
                          <a:ea typeface="Cambria" panose="02040503050406030204" pitchFamily="18" charset="0"/>
                          <a:cs typeface="Times New Roman" panose="02020603050405020304" pitchFamily="18" charset="0"/>
                        </a:rPr>
                        <a:t>., Phys. Rev. Lett. 37, 133 (1976).</a:t>
                      </a:r>
                    </a:p>
                    <a:p>
                      <a:pPr marL="0" marR="0" indent="0" algn="l" defTabSz="914400" rtl="0" eaLnBrk="1" fontAlgn="auto" latinLnBrk="0" hangingPunct="1">
                        <a:lnSpc>
                          <a:spcPct val="100000"/>
                        </a:lnSpc>
                        <a:spcBef>
                          <a:spcPts val="0"/>
                        </a:spcBef>
                        <a:spcAft>
                          <a:spcPts val="0"/>
                        </a:spcAft>
                        <a:buClrTx/>
                        <a:buSzTx/>
                        <a:buFontTx/>
                        <a:buNone/>
                        <a:tabLst/>
                        <a:defRPr/>
                      </a:pPr>
                      <a:r>
                        <a:rPr lang="en-US" altLang="zh-CN" sz="1500" dirty="0">
                          <a:solidFill>
                            <a:schemeClr val="tx1"/>
                          </a:solidFill>
                          <a:latin typeface="Cambria" panose="02040503050406030204" pitchFamily="18" charset="0"/>
                          <a:ea typeface="Cambria" panose="02040503050406030204" pitchFamily="18" charset="0"/>
                          <a:cs typeface="Times New Roman" panose="02020603050405020304" pitchFamily="18" charset="0"/>
                        </a:rPr>
                        <a:t>J. A. Macdonald </a:t>
                      </a:r>
                      <a:r>
                        <a:rPr lang="en-US" altLang="zh-CN" sz="1500" i="1" dirty="0">
                          <a:solidFill>
                            <a:schemeClr val="tx1"/>
                          </a:solidFill>
                          <a:latin typeface="Cambria" panose="02040503050406030204" pitchFamily="18" charset="0"/>
                          <a:ea typeface="Cambria" panose="02040503050406030204" pitchFamily="18" charset="0"/>
                          <a:cs typeface="Times New Roman" panose="02020603050405020304" pitchFamily="18" charset="0"/>
                        </a:rPr>
                        <a:t>et al</a:t>
                      </a:r>
                      <a:r>
                        <a:rPr lang="en-US" altLang="zh-CN" sz="1500" dirty="0">
                          <a:solidFill>
                            <a:schemeClr val="tx1"/>
                          </a:solidFill>
                          <a:latin typeface="Cambria" panose="02040503050406030204" pitchFamily="18" charset="0"/>
                          <a:ea typeface="Cambria" panose="02040503050406030204" pitchFamily="18" charset="0"/>
                          <a:cs typeface="Times New Roman" panose="02020603050405020304" pitchFamily="18" charset="0"/>
                        </a:rPr>
                        <a:t>., </a:t>
                      </a:r>
                      <a:r>
                        <a:rPr lang="en-US" altLang="zh-CN" sz="1500" dirty="0" err="1">
                          <a:solidFill>
                            <a:schemeClr val="tx1"/>
                          </a:solidFill>
                          <a:latin typeface="Cambria" panose="02040503050406030204" pitchFamily="18" charset="0"/>
                          <a:ea typeface="Cambria" panose="02040503050406030204" pitchFamily="18" charset="0"/>
                          <a:cs typeface="Times New Roman" panose="02020603050405020304" pitchFamily="18" charset="0"/>
                        </a:rPr>
                        <a:t>Nucl</a:t>
                      </a:r>
                      <a:r>
                        <a:rPr lang="en-US" altLang="zh-CN" sz="1500" dirty="0">
                          <a:solidFill>
                            <a:schemeClr val="tx1"/>
                          </a:solidFill>
                          <a:latin typeface="Cambria" panose="02040503050406030204" pitchFamily="18" charset="0"/>
                          <a:ea typeface="Cambria" panose="02040503050406030204" pitchFamily="18" charset="0"/>
                          <a:cs typeface="Times New Roman" panose="02020603050405020304" pitchFamily="18" charset="0"/>
                        </a:rPr>
                        <a:t>. Phys. A 288, 1 (1977).</a:t>
                      </a:r>
                      <a:endParaRPr lang="zh-CN" altLang="en-US" sz="1500" dirty="0">
                        <a:solidFill>
                          <a:schemeClr val="tx1"/>
                        </a:solidFill>
                        <a:latin typeface="Cambria" panose="02040503050406030204" pitchFamily="18" charset="0"/>
                        <a:cs typeface="Times New Roman" panose="02020603050405020304" pitchFamily="18" charset="0"/>
                      </a:endParaRPr>
                    </a:p>
                  </a:txBody>
                  <a:tcPr anchor="ctr">
                    <a:solidFill>
                      <a:srgbClr val="CCECFF"/>
                    </a:solidFill>
                  </a:tcPr>
                </a:tc>
                <a:extLst>
                  <a:ext uri="{0D108BD9-81ED-4DB2-BD59-A6C34878D82A}">
                    <a16:rowId xmlns:a16="http://schemas.microsoft.com/office/drawing/2014/main" val="4160493297"/>
                  </a:ext>
                </a:extLst>
              </a:tr>
              <a:tr h="128612">
                <a:tc vMerge="1">
                  <a:txBody>
                    <a:bodyPr/>
                    <a:lstStyle/>
                    <a:p>
                      <a:endParaRPr lang="en-US"/>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600" dirty="0">
                          <a:solidFill>
                            <a:schemeClr val="tx1"/>
                          </a:solidFill>
                          <a:latin typeface="Cambria" panose="02040503050406030204" pitchFamily="18" charset="0"/>
                          <a:ea typeface="Cambria" panose="02040503050406030204" pitchFamily="18" charset="0"/>
                          <a:cs typeface="Times New Roman" panose="02020603050405020304" pitchFamily="18" charset="0"/>
                        </a:rPr>
                        <a:t>CRN-Strasbourg</a:t>
                      </a:r>
                      <a:endParaRPr lang="zh-CN" altLang="en-US" sz="1600" dirty="0">
                        <a:solidFill>
                          <a:schemeClr val="tx1"/>
                        </a:solidFill>
                        <a:latin typeface="Cambria" panose="02040503050406030204" pitchFamily="18" charset="0"/>
                        <a:cs typeface="Times New Roman" panose="02020603050405020304" pitchFamily="18" charset="0"/>
                      </a:endParaRPr>
                    </a:p>
                  </a:txBody>
                  <a:tcPr anchor="ctr">
                    <a:solidFill>
                      <a:srgbClr val="CCECFF"/>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it-IT" altLang="zh-CN" sz="1500" dirty="0">
                          <a:solidFill>
                            <a:schemeClr val="tx1"/>
                          </a:solidFill>
                          <a:latin typeface="Cambria" panose="02040503050406030204" pitchFamily="18" charset="0"/>
                          <a:ea typeface="Cambria" panose="02040503050406030204" pitchFamily="18" charset="0"/>
                          <a:cs typeface="Times New Roman" panose="02020603050405020304" pitchFamily="18" charset="0"/>
                        </a:rPr>
                        <a:t>J. Giovinazzo </a:t>
                      </a:r>
                      <a:r>
                        <a:rPr lang="it-IT" altLang="zh-CN" sz="1500" i="1" dirty="0">
                          <a:solidFill>
                            <a:schemeClr val="tx1"/>
                          </a:solidFill>
                          <a:latin typeface="Cambria" panose="02040503050406030204" pitchFamily="18" charset="0"/>
                          <a:ea typeface="Cambria" panose="02040503050406030204" pitchFamily="18" charset="0"/>
                          <a:cs typeface="Times New Roman" panose="02020603050405020304" pitchFamily="18" charset="0"/>
                        </a:rPr>
                        <a:t>et al</a:t>
                      </a:r>
                      <a:r>
                        <a:rPr lang="it-IT" altLang="zh-CN" sz="1500" dirty="0">
                          <a:solidFill>
                            <a:schemeClr val="tx1"/>
                          </a:solidFill>
                          <a:latin typeface="Cambria" panose="02040503050406030204" pitchFamily="18" charset="0"/>
                          <a:ea typeface="Cambria" panose="02040503050406030204" pitchFamily="18" charset="0"/>
                          <a:cs typeface="Times New Roman" panose="02020603050405020304" pitchFamily="18" charset="0"/>
                        </a:rPr>
                        <a:t>., Nucl. Phys. A 674, 394 (2000).</a:t>
                      </a:r>
                      <a:endParaRPr lang="zh-CN" altLang="en-US" sz="1500" dirty="0">
                        <a:solidFill>
                          <a:schemeClr val="tx1"/>
                        </a:solidFill>
                        <a:latin typeface="Cambria" panose="02040503050406030204" pitchFamily="18" charset="0"/>
                        <a:cs typeface="Times New Roman" panose="02020603050405020304" pitchFamily="18" charset="0"/>
                      </a:endParaRPr>
                    </a:p>
                  </a:txBody>
                  <a:tcPr anchor="ctr">
                    <a:solidFill>
                      <a:srgbClr val="CCECFF"/>
                    </a:solidFill>
                  </a:tcPr>
                </a:tc>
                <a:extLst>
                  <a:ext uri="{0D108BD9-81ED-4DB2-BD59-A6C34878D82A}">
                    <a16:rowId xmlns:a16="http://schemas.microsoft.com/office/drawing/2014/main" val="2516789069"/>
                  </a:ext>
                </a:extLst>
              </a:tr>
              <a:tr h="218640">
                <a:tc rowSpan="2">
                  <a:txBody>
                    <a:bodyPr/>
                    <a:lstStyle/>
                    <a:p>
                      <a:pPr algn="ctr" fontAlgn="ctr"/>
                      <a:r>
                        <a:rPr lang="en-US" altLang="zh-CN" sz="1600" baseline="30000" dirty="0">
                          <a:solidFill>
                            <a:srgbClr val="000000"/>
                          </a:solidFill>
                          <a:effectLst/>
                          <a:latin typeface="Cambria" panose="02040503050406030204" pitchFamily="18" charset="0"/>
                          <a:ea typeface="Cambria" panose="02040503050406030204" pitchFamily="18" charset="0"/>
                        </a:rPr>
                        <a:t>73</a:t>
                      </a:r>
                      <a:r>
                        <a:rPr lang="en-US" altLang="zh-CN" sz="1600" dirty="0">
                          <a:solidFill>
                            <a:srgbClr val="000000"/>
                          </a:solidFill>
                          <a:effectLst/>
                          <a:latin typeface="Cambria" panose="02040503050406030204" pitchFamily="18" charset="0"/>
                          <a:ea typeface="Cambria" panose="02040503050406030204" pitchFamily="18" charset="0"/>
                        </a:rPr>
                        <a:t>Kr EC(</a:t>
                      </a:r>
                      <a:r>
                        <a:rPr lang="en-US" altLang="zh-CN" sz="1600" i="1" dirty="0">
                          <a:solidFill>
                            <a:srgbClr val="000000"/>
                          </a:solidFill>
                          <a:effectLst/>
                          <a:latin typeface="Cambria" panose="02040503050406030204" pitchFamily="18" charset="0"/>
                          <a:ea typeface="Cambria" panose="02040503050406030204" pitchFamily="18" charset="0"/>
                        </a:rPr>
                        <a:t>β</a:t>
                      </a:r>
                      <a:r>
                        <a:rPr lang="en-US" altLang="zh-CN" sz="1600" baseline="30000" dirty="0">
                          <a:solidFill>
                            <a:srgbClr val="000000"/>
                          </a:solidFill>
                          <a:effectLst/>
                          <a:latin typeface="Cambria" panose="02040503050406030204" pitchFamily="18" charset="0"/>
                          <a:ea typeface="Cambria" panose="02040503050406030204" pitchFamily="18" charset="0"/>
                        </a:rPr>
                        <a:t>+</a:t>
                      </a:r>
                      <a:r>
                        <a:rPr lang="en-US" altLang="zh-CN" sz="1600" dirty="0">
                          <a:solidFill>
                            <a:srgbClr val="000000"/>
                          </a:solidFill>
                          <a:effectLst/>
                          <a:latin typeface="Cambria" panose="02040503050406030204" pitchFamily="18" charset="0"/>
                          <a:ea typeface="Cambria" panose="02040503050406030204" pitchFamily="18" charset="0"/>
                        </a:rPr>
                        <a:t>) → </a:t>
                      </a:r>
                      <a:r>
                        <a:rPr lang="en-US" altLang="zh-CN" sz="1600" baseline="30000" dirty="0">
                          <a:solidFill>
                            <a:srgbClr val="000000"/>
                          </a:solidFill>
                          <a:effectLst/>
                          <a:latin typeface="Cambria" panose="02040503050406030204" pitchFamily="18" charset="0"/>
                          <a:ea typeface="Cambria" panose="02040503050406030204" pitchFamily="18" charset="0"/>
                        </a:rPr>
                        <a:t>73</a:t>
                      </a:r>
                      <a:r>
                        <a:rPr lang="en-US" altLang="zh-CN" sz="1600" dirty="0">
                          <a:solidFill>
                            <a:srgbClr val="000000"/>
                          </a:solidFill>
                          <a:effectLst/>
                          <a:latin typeface="Cambria" panose="02040503050406030204" pitchFamily="18" charset="0"/>
                          <a:ea typeface="Cambria" panose="02040503050406030204" pitchFamily="18" charset="0"/>
                        </a:rPr>
                        <a:t>Br </a:t>
                      </a:r>
                      <a:r>
                        <a:rPr lang="zh-CN" altLang="en-US" sz="1600" dirty="0">
                          <a:solidFill>
                            <a:srgbClr val="000000"/>
                          </a:solidFill>
                          <a:effectLst/>
                          <a:latin typeface="Cambria" panose="02040503050406030204" pitchFamily="18" charset="0"/>
                          <a:ea typeface="+mn-ea"/>
                        </a:rPr>
                        <a:t>→ </a:t>
                      </a:r>
                      <a:r>
                        <a:rPr lang="en-US" altLang="zh-CN" sz="1600" baseline="30000" dirty="0">
                          <a:solidFill>
                            <a:srgbClr val="000000"/>
                          </a:solidFill>
                          <a:effectLst/>
                          <a:latin typeface="Cambria" panose="02040503050406030204" pitchFamily="18" charset="0"/>
                          <a:ea typeface="Cambria" panose="02040503050406030204" pitchFamily="18" charset="0"/>
                        </a:rPr>
                        <a:t>72</a:t>
                      </a:r>
                      <a:r>
                        <a:rPr lang="en-US" altLang="zh-CN" sz="1600" baseline="0" dirty="0">
                          <a:solidFill>
                            <a:srgbClr val="000000"/>
                          </a:solidFill>
                          <a:effectLst/>
                          <a:latin typeface="Cambria" panose="02040503050406030204" pitchFamily="18" charset="0"/>
                          <a:ea typeface="Cambria" panose="02040503050406030204" pitchFamily="18" charset="0"/>
                        </a:rPr>
                        <a:t>S</a:t>
                      </a:r>
                      <a:r>
                        <a:rPr lang="en-US" altLang="zh-CN" sz="1600" dirty="0">
                          <a:solidFill>
                            <a:srgbClr val="000000"/>
                          </a:solidFill>
                          <a:effectLst/>
                          <a:latin typeface="Cambria" panose="02040503050406030204" pitchFamily="18" charset="0"/>
                          <a:ea typeface="Cambria" panose="02040503050406030204" pitchFamily="18" charset="0"/>
                        </a:rPr>
                        <a:t>e</a:t>
                      </a:r>
                      <a:r>
                        <a:rPr lang="en-US" altLang="zh-CN" sz="1600" baseline="0" dirty="0">
                          <a:solidFill>
                            <a:srgbClr val="000000"/>
                          </a:solidFill>
                          <a:effectLst/>
                          <a:latin typeface="Cambria" panose="02040503050406030204" pitchFamily="18" charset="0"/>
                          <a:ea typeface="Cambria" panose="02040503050406030204" pitchFamily="18" charset="0"/>
                        </a:rPr>
                        <a:t> + </a:t>
                      </a:r>
                      <a:r>
                        <a:rPr lang="en-US" altLang="zh-CN" sz="1600" i="1" baseline="0" dirty="0">
                          <a:solidFill>
                            <a:srgbClr val="000000"/>
                          </a:solidFill>
                          <a:effectLst/>
                          <a:latin typeface="Cambria" panose="02040503050406030204" pitchFamily="18" charset="0"/>
                          <a:ea typeface="Cambria" panose="02040503050406030204" pitchFamily="18" charset="0"/>
                        </a:rPr>
                        <a:t>p</a:t>
                      </a:r>
                      <a:endParaRPr lang="en-US" altLang="zh-CN" sz="1600" b="0" i="0" u="none" strike="noStrike" dirty="0">
                        <a:solidFill>
                          <a:srgbClr val="000000"/>
                        </a:solidFill>
                        <a:effectLst/>
                        <a:latin typeface="Cambria" panose="02040503050406030204" pitchFamily="18" charset="0"/>
                        <a:ea typeface="Cambria" panose="02040503050406030204" pitchFamily="18" charset="0"/>
                        <a:cs typeface="Times New Roman" panose="02020603050405020304" pitchFamily="18" charset="0"/>
                      </a:endParaRPr>
                    </a:p>
                  </a:txBody>
                  <a:tcPr marL="9525" marR="9525" marT="9525" marB="0" anchor="ctr">
                    <a:solidFill>
                      <a:srgbClr val="CCECFF"/>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zh-CN" sz="1600" dirty="0">
                          <a:solidFill>
                            <a:schemeClr val="tx1"/>
                          </a:solidFill>
                          <a:latin typeface="Cambria" panose="02040503050406030204" pitchFamily="18" charset="0"/>
                          <a:ea typeface="Cambria" panose="02040503050406030204" pitchFamily="18" charset="0"/>
                          <a:cs typeface="Times New Roman" panose="02020603050405020304" pitchFamily="18" charset="0"/>
                        </a:rPr>
                        <a:t>ISOLDE</a:t>
                      </a:r>
                      <a:endParaRPr lang="zh-CN" altLang="en-US" sz="1600" dirty="0">
                        <a:solidFill>
                          <a:schemeClr val="tx1"/>
                        </a:solidFill>
                        <a:latin typeface="Cambria" panose="02040503050406030204" pitchFamily="18" charset="0"/>
                        <a:cs typeface="Times New Roman" panose="02020603050405020304" pitchFamily="18" charset="0"/>
                      </a:endParaRPr>
                    </a:p>
                  </a:txBody>
                  <a:tcPr anchor="ctr">
                    <a:solidFill>
                      <a:srgbClr val="CCECFF"/>
                    </a:solidFill>
                  </a:tcPr>
                </a:tc>
                <a:tc>
                  <a:txBody>
                    <a:bodyPr/>
                    <a:lstStyle/>
                    <a:p>
                      <a:pPr algn="l"/>
                      <a:r>
                        <a:rPr lang="nb-NO" altLang="zh-CN" sz="1500" dirty="0">
                          <a:solidFill>
                            <a:schemeClr val="tx1"/>
                          </a:solidFill>
                          <a:latin typeface="Cambria" panose="02040503050406030204" pitchFamily="18" charset="0"/>
                          <a:ea typeface="Cambria" panose="02040503050406030204" pitchFamily="18" charset="0"/>
                          <a:cs typeface="Times New Roman" panose="02020603050405020304" pitchFamily="18" charset="0"/>
                        </a:rPr>
                        <a:t>P. Asboe-Hansen </a:t>
                      </a:r>
                      <a:r>
                        <a:rPr lang="nb-NO" altLang="zh-CN" sz="1500" i="1" kern="1200" dirty="0">
                          <a:solidFill>
                            <a:schemeClr val="tx1"/>
                          </a:solidFill>
                          <a:latin typeface="Cambria" panose="02040503050406030204" pitchFamily="18" charset="0"/>
                          <a:ea typeface="Cambria" panose="02040503050406030204" pitchFamily="18" charset="0"/>
                          <a:cs typeface="Times New Roman" panose="02020603050405020304" pitchFamily="18" charset="0"/>
                        </a:rPr>
                        <a:t>et al</a:t>
                      </a:r>
                      <a:r>
                        <a:rPr lang="nb-NO" altLang="zh-CN" sz="1500" i="0" kern="1200" dirty="0">
                          <a:solidFill>
                            <a:schemeClr val="tx1"/>
                          </a:solidFill>
                          <a:latin typeface="Cambria" panose="02040503050406030204" pitchFamily="18" charset="0"/>
                          <a:ea typeface="Cambria" panose="02040503050406030204" pitchFamily="18" charset="0"/>
                          <a:cs typeface="Times New Roman" panose="02020603050405020304" pitchFamily="18" charset="0"/>
                        </a:rPr>
                        <a:t>., </a:t>
                      </a:r>
                      <a:r>
                        <a:rPr lang="nb-NO" altLang="zh-CN" sz="1500" dirty="0">
                          <a:solidFill>
                            <a:schemeClr val="tx1"/>
                          </a:solidFill>
                          <a:latin typeface="Cambria" panose="02040503050406030204" pitchFamily="18" charset="0"/>
                          <a:ea typeface="Cambria" panose="02040503050406030204" pitchFamily="18" charset="0"/>
                          <a:cs typeface="Times New Roman" panose="02020603050405020304" pitchFamily="18" charset="0"/>
                        </a:rPr>
                        <a:t>Phys. Lett. B 77, 363 (1978).</a:t>
                      </a:r>
                    </a:p>
                    <a:p>
                      <a:pPr algn="l"/>
                      <a:r>
                        <a:rPr lang="fr-FR" altLang="zh-CN" sz="1500" dirty="0">
                          <a:solidFill>
                            <a:schemeClr val="tx1"/>
                          </a:solidFill>
                          <a:latin typeface="Cambria" panose="02040503050406030204" pitchFamily="18" charset="0"/>
                          <a:ea typeface="Cambria" panose="02040503050406030204" pitchFamily="18" charset="0"/>
                          <a:cs typeface="Times New Roman" panose="02020603050405020304" pitchFamily="18" charset="0"/>
                        </a:rPr>
                        <a:t>P. </a:t>
                      </a:r>
                      <a:r>
                        <a:rPr lang="fr-FR" altLang="zh-CN" sz="1500" dirty="0" err="1">
                          <a:solidFill>
                            <a:schemeClr val="tx1"/>
                          </a:solidFill>
                          <a:latin typeface="Cambria" panose="02040503050406030204" pitchFamily="18" charset="0"/>
                          <a:ea typeface="Cambria" panose="02040503050406030204" pitchFamily="18" charset="0"/>
                          <a:cs typeface="Times New Roman" panose="02020603050405020304" pitchFamily="18" charset="0"/>
                        </a:rPr>
                        <a:t>Asboe</a:t>
                      </a:r>
                      <a:r>
                        <a:rPr lang="fr-FR" altLang="zh-CN" sz="1500" dirty="0">
                          <a:solidFill>
                            <a:schemeClr val="tx1"/>
                          </a:solidFill>
                          <a:latin typeface="Cambria" panose="02040503050406030204" pitchFamily="18" charset="0"/>
                          <a:ea typeface="Cambria" panose="02040503050406030204" pitchFamily="18" charset="0"/>
                          <a:cs typeface="Times New Roman" panose="02020603050405020304" pitchFamily="18" charset="0"/>
                        </a:rPr>
                        <a:t>-Hansen </a:t>
                      </a:r>
                      <a:r>
                        <a:rPr lang="fr-FR" altLang="zh-CN" sz="1500" i="1" kern="1200" dirty="0">
                          <a:solidFill>
                            <a:schemeClr val="tx1"/>
                          </a:solidFill>
                          <a:latin typeface="Cambria" panose="02040503050406030204" pitchFamily="18" charset="0"/>
                          <a:ea typeface="Cambria" panose="02040503050406030204" pitchFamily="18" charset="0"/>
                          <a:cs typeface="Times New Roman" panose="02020603050405020304" pitchFamily="18" charset="0"/>
                        </a:rPr>
                        <a:t>et al</a:t>
                      </a:r>
                      <a:r>
                        <a:rPr lang="fr-FR" altLang="zh-CN" sz="1500" dirty="0">
                          <a:solidFill>
                            <a:schemeClr val="tx1"/>
                          </a:solidFill>
                          <a:latin typeface="Cambria" panose="02040503050406030204" pitchFamily="18" charset="0"/>
                          <a:ea typeface="Cambria" panose="02040503050406030204" pitchFamily="18" charset="0"/>
                          <a:cs typeface="Times New Roman" panose="02020603050405020304" pitchFamily="18" charset="0"/>
                        </a:rPr>
                        <a:t>., Nucl. Phys. A 361, 23 (1981).</a:t>
                      </a:r>
                      <a:endParaRPr lang="zh-CN" altLang="en-US" sz="1500" dirty="0">
                        <a:solidFill>
                          <a:schemeClr val="tx1"/>
                        </a:solidFill>
                        <a:latin typeface="Cambria" panose="02040503050406030204" pitchFamily="18" charset="0"/>
                        <a:cs typeface="Times New Roman" panose="02020603050405020304" pitchFamily="18" charset="0"/>
                      </a:endParaRPr>
                    </a:p>
                  </a:txBody>
                  <a:tcPr anchor="ctr">
                    <a:solidFill>
                      <a:srgbClr val="CCECFF"/>
                    </a:solidFill>
                  </a:tcPr>
                </a:tc>
                <a:extLst>
                  <a:ext uri="{0D108BD9-81ED-4DB2-BD59-A6C34878D82A}">
                    <a16:rowId xmlns:a16="http://schemas.microsoft.com/office/drawing/2014/main" val="2343030694"/>
                  </a:ext>
                </a:extLst>
              </a:tr>
              <a:tr h="128612">
                <a:tc vMerge="1">
                  <a:txBody>
                    <a:bodyPr/>
                    <a:lstStyle/>
                    <a:p>
                      <a:pPr algn="ctr" fontAlgn="ctr"/>
                      <a:endParaRPr lang="en-US" altLang="zh-CN" sz="1500" b="0" i="0" u="none" strike="noStrike" dirty="0">
                        <a:solidFill>
                          <a:srgbClr val="000000"/>
                        </a:solidFill>
                        <a:effectLst/>
                        <a:latin typeface="Times New Roman" panose="02020603050405020304" pitchFamily="18" charset="0"/>
                        <a:ea typeface="+mn-ea"/>
                        <a:cs typeface="Times New Roman" panose="02020603050405020304" pitchFamily="18" charset="0"/>
                      </a:endParaRPr>
                    </a:p>
                  </a:txBody>
                  <a:tcPr marL="9525" marR="9525" marT="9525" marB="0" anchor="ctr">
                    <a:solidFill>
                      <a:schemeClr val="accent2">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zh-CN" sz="1600" dirty="0">
                          <a:solidFill>
                            <a:schemeClr val="tx1"/>
                          </a:solidFill>
                          <a:latin typeface="Cambria" panose="02040503050406030204" pitchFamily="18" charset="0"/>
                          <a:ea typeface="Cambria" panose="02040503050406030204" pitchFamily="18" charset="0"/>
                          <a:cs typeface="Times New Roman" panose="02020603050405020304" pitchFamily="18" charset="0"/>
                        </a:rPr>
                        <a:t>ISOLDE</a:t>
                      </a:r>
                      <a:endParaRPr lang="zh-CN" altLang="en-US" sz="1600" dirty="0">
                        <a:solidFill>
                          <a:schemeClr val="tx1"/>
                        </a:solidFill>
                        <a:latin typeface="Cambria" panose="02040503050406030204" pitchFamily="18" charset="0"/>
                        <a:cs typeface="Times New Roman" panose="02020603050405020304" pitchFamily="18" charset="0"/>
                      </a:endParaRPr>
                    </a:p>
                  </a:txBody>
                  <a:tcPr anchor="ctr">
                    <a:solidFill>
                      <a:srgbClr val="CCECFF"/>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it-IT" altLang="zh-CN" sz="1500" dirty="0">
                          <a:solidFill>
                            <a:schemeClr val="tx1"/>
                          </a:solidFill>
                          <a:latin typeface="Cambria" panose="02040503050406030204" pitchFamily="18" charset="0"/>
                          <a:ea typeface="Cambria" panose="02040503050406030204" pitchFamily="18" charset="0"/>
                          <a:cs typeface="Times New Roman" panose="02020603050405020304" pitchFamily="18" charset="0"/>
                        </a:rPr>
                        <a:t>J. Giovinazzo </a:t>
                      </a:r>
                      <a:r>
                        <a:rPr lang="it-IT" altLang="zh-CN" sz="1500" i="1" dirty="0">
                          <a:solidFill>
                            <a:schemeClr val="tx1"/>
                          </a:solidFill>
                          <a:latin typeface="Cambria" panose="02040503050406030204" pitchFamily="18" charset="0"/>
                          <a:ea typeface="Cambria" panose="02040503050406030204" pitchFamily="18" charset="0"/>
                          <a:cs typeface="Times New Roman" panose="02020603050405020304" pitchFamily="18" charset="0"/>
                        </a:rPr>
                        <a:t>et al</a:t>
                      </a:r>
                      <a:r>
                        <a:rPr lang="it-IT" altLang="zh-CN" sz="1500" dirty="0">
                          <a:solidFill>
                            <a:schemeClr val="tx1"/>
                          </a:solidFill>
                          <a:latin typeface="Cambria" panose="02040503050406030204" pitchFamily="18" charset="0"/>
                          <a:ea typeface="Cambria" panose="02040503050406030204" pitchFamily="18" charset="0"/>
                          <a:cs typeface="Times New Roman" panose="02020603050405020304" pitchFamily="18" charset="0"/>
                        </a:rPr>
                        <a:t>., Nucl. Phys. A 674, 394 (2000).</a:t>
                      </a:r>
                      <a:endParaRPr lang="zh-CN" altLang="en-US" sz="1500" dirty="0">
                        <a:solidFill>
                          <a:schemeClr val="tx1"/>
                        </a:solidFill>
                        <a:latin typeface="Cambria" panose="02040503050406030204" pitchFamily="18" charset="0"/>
                        <a:cs typeface="Times New Roman" panose="02020603050405020304" pitchFamily="18" charset="0"/>
                      </a:endParaRPr>
                    </a:p>
                  </a:txBody>
                  <a:tcPr anchor="ctr">
                    <a:solidFill>
                      <a:srgbClr val="CCECFF"/>
                    </a:solidFill>
                  </a:tcPr>
                </a:tc>
                <a:extLst>
                  <a:ext uri="{0D108BD9-81ED-4DB2-BD59-A6C34878D82A}">
                    <a16:rowId xmlns:a16="http://schemas.microsoft.com/office/drawing/2014/main" val="1971377862"/>
                  </a:ext>
                </a:extLst>
              </a:tr>
              <a:tr h="268177">
                <a:tc>
                  <a:txBody>
                    <a:bodyPr/>
                    <a:lstStyle/>
                    <a:p>
                      <a:pPr algn="ctr" fontAlgn="ctr"/>
                      <a:r>
                        <a:rPr lang="en-US" altLang="zh-CN" sz="1600" baseline="30000" dirty="0">
                          <a:solidFill>
                            <a:srgbClr val="000000"/>
                          </a:solidFill>
                          <a:effectLst/>
                          <a:latin typeface="Cambria" panose="02040503050406030204" pitchFamily="18" charset="0"/>
                          <a:ea typeface="Cambria" panose="02040503050406030204" pitchFamily="18" charset="0"/>
                        </a:rPr>
                        <a:t>77</a:t>
                      </a:r>
                      <a:r>
                        <a:rPr lang="en-US" altLang="zh-CN" sz="1600" baseline="0" dirty="0">
                          <a:solidFill>
                            <a:srgbClr val="000000"/>
                          </a:solidFill>
                          <a:effectLst/>
                          <a:latin typeface="Cambria" panose="02040503050406030204" pitchFamily="18" charset="0"/>
                          <a:ea typeface="Cambria" panose="02040503050406030204" pitchFamily="18" charset="0"/>
                        </a:rPr>
                        <a:t>S</a:t>
                      </a:r>
                      <a:r>
                        <a:rPr lang="en-US" altLang="zh-CN" sz="1600" dirty="0">
                          <a:solidFill>
                            <a:srgbClr val="000000"/>
                          </a:solidFill>
                          <a:effectLst/>
                          <a:latin typeface="Cambria" panose="02040503050406030204" pitchFamily="18" charset="0"/>
                          <a:ea typeface="Cambria" panose="02040503050406030204" pitchFamily="18" charset="0"/>
                        </a:rPr>
                        <a:t>r EC(</a:t>
                      </a:r>
                      <a:r>
                        <a:rPr lang="en-US" altLang="zh-CN" sz="1600" i="1" dirty="0">
                          <a:solidFill>
                            <a:srgbClr val="000000"/>
                          </a:solidFill>
                          <a:effectLst/>
                          <a:latin typeface="Cambria" panose="02040503050406030204" pitchFamily="18" charset="0"/>
                          <a:ea typeface="Cambria" panose="02040503050406030204" pitchFamily="18" charset="0"/>
                        </a:rPr>
                        <a:t>β</a:t>
                      </a:r>
                      <a:r>
                        <a:rPr lang="en-US" altLang="zh-CN" sz="1600" baseline="30000" dirty="0">
                          <a:solidFill>
                            <a:srgbClr val="000000"/>
                          </a:solidFill>
                          <a:effectLst/>
                          <a:latin typeface="Cambria" panose="02040503050406030204" pitchFamily="18" charset="0"/>
                          <a:ea typeface="Cambria" panose="02040503050406030204" pitchFamily="18" charset="0"/>
                        </a:rPr>
                        <a:t>+</a:t>
                      </a:r>
                      <a:r>
                        <a:rPr lang="en-US" altLang="zh-CN" sz="1600" dirty="0">
                          <a:solidFill>
                            <a:srgbClr val="000000"/>
                          </a:solidFill>
                          <a:effectLst/>
                          <a:latin typeface="Cambria" panose="02040503050406030204" pitchFamily="18" charset="0"/>
                          <a:ea typeface="Cambria" panose="02040503050406030204" pitchFamily="18" charset="0"/>
                        </a:rPr>
                        <a:t>) → </a:t>
                      </a:r>
                      <a:r>
                        <a:rPr lang="en-US" altLang="zh-CN" sz="1600" baseline="30000" dirty="0">
                          <a:solidFill>
                            <a:srgbClr val="000000"/>
                          </a:solidFill>
                          <a:effectLst/>
                          <a:latin typeface="Cambria" panose="02040503050406030204" pitchFamily="18" charset="0"/>
                          <a:ea typeface="Cambria" panose="02040503050406030204" pitchFamily="18" charset="0"/>
                        </a:rPr>
                        <a:t>77</a:t>
                      </a:r>
                      <a:r>
                        <a:rPr lang="en-US" altLang="zh-CN" sz="1600" baseline="0" dirty="0">
                          <a:solidFill>
                            <a:srgbClr val="000000"/>
                          </a:solidFill>
                          <a:effectLst/>
                          <a:latin typeface="Cambria" panose="02040503050406030204" pitchFamily="18" charset="0"/>
                          <a:ea typeface="Cambria" panose="02040503050406030204" pitchFamily="18" charset="0"/>
                        </a:rPr>
                        <a:t>Rb </a:t>
                      </a:r>
                      <a:r>
                        <a:rPr lang="zh-CN" altLang="en-US" sz="1600" dirty="0">
                          <a:solidFill>
                            <a:srgbClr val="000000"/>
                          </a:solidFill>
                          <a:effectLst/>
                          <a:latin typeface="Cambria" panose="02040503050406030204" pitchFamily="18" charset="0"/>
                          <a:ea typeface="+mn-ea"/>
                        </a:rPr>
                        <a:t>→ </a:t>
                      </a:r>
                      <a:r>
                        <a:rPr lang="en-US" altLang="zh-CN" sz="1600" baseline="30000" dirty="0">
                          <a:solidFill>
                            <a:srgbClr val="000000"/>
                          </a:solidFill>
                          <a:effectLst/>
                          <a:latin typeface="Cambria" panose="02040503050406030204" pitchFamily="18" charset="0"/>
                          <a:ea typeface="Cambria" panose="02040503050406030204" pitchFamily="18" charset="0"/>
                        </a:rPr>
                        <a:t>76</a:t>
                      </a:r>
                      <a:r>
                        <a:rPr lang="en-US" altLang="zh-CN" sz="1600" baseline="0" dirty="0">
                          <a:solidFill>
                            <a:srgbClr val="000000"/>
                          </a:solidFill>
                          <a:effectLst/>
                          <a:latin typeface="Cambria" panose="02040503050406030204" pitchFamily="18" charset="0"/>
                          <a:ea typeface="Cambria" panose="02040503050406030204" pitchFamily="18" charset="0"/>
                        </a:rPr>
                        <a:t>Kr + </a:t>
                      </a:r>
                      <a:r>
                        <a:rPr lang="en-US" altLang="zh-CN" sz="1600" i="1" baseline="0" dirty="0">
                          <a:solidFill>
                            <a:srgbClr val="000000"/>
                          </a:solidFill>
                          <a:effectLst/>
                          <a:latin typeface="Cambria" panose="02040503050406030204" pitchFamily="18" charset="0"/>
                          <a:ea typeface="Cambria" panose="02040503050406030204" pitchFamily="18" charset="0"/>
                        </a:rPr>
                        <a:t>p</a:t>
                      </a:r>
                      <a:endParaRPr lang="en-US" altLang="zh-CN" sz="1600" b="0" i="0" u="none" strike="noStrike" dirty="0">
                        <a:solidFill>
                          <a:srgbClr val="000000"/>
                        </a:solidFill>
                        <a:effectLst/>
                        <a:latin typeface="Cambria" panose="02040503050406030204" pitchFamily="18" charset="0"/>
                        <a:ea typeface="Cambria" panose="02040503050406030204" pitchFamily="18" charset="0"/>
                        <a:cs typeface="Times New Roman" panose="02020603050405020304" pitchFamily="18" charset="0"/>
                      </a:endParaRPr>
                    </a:p>
                  </a:txBody>
                  <a:tcPr marL="9525" marR="9525" marT="9525" marB="0" anchor="ctr">
                    <a:solidFill>
                      <a:srgbClr val="CCECFF"/>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zh-CN" sz="1600" dirty="0">
                          <a:solidFill>
                            <a:schemeClr val="tx1"/>
                          </a:solidFill>
                          <a:latin typeface="Cambria" panose="02040503050406030204" pitchFamily="18" charset="0"/>
                          <a:ea typeface="Cambria" panose="02040503050406030204" pitchFamily="18" charset="0"/>
                          <a:cs typeface="Times New Roman" panose="02020603050405020304" pitchFamily="18" charset="0"/>
                        </a:rPr>
                        <a:t>ISOLDE</a:t>
                      </a:r>
                      <a:endParaRPr lang="zh-CN" altLang="en-US" sz="1600" dirty="0">
                        <a:solidFill>
                          <a:schemeClr val="tx1"/>
                        </a:solidFill>
                        <a:latin typeface="Cambria" panose="02040503050406030204" pitchFamily="18" charset="0"/>
                        <a:cs typeface="Times New Roman" panose="02020603050405020304" pitchFamily="18" charset="0"/>
                      </a:endParaRPr>
                    </a:p>
                  </a:txBody>
                  <a:tcPr anchor="ctr">
                    <a:solidFill>
                      <a:srgbClr val="CCECFF"/>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it-IT" altLang="zh-CN" sz="1500" dirty="0">
                          <a:solidFill>
                            <a:schemeClr val="tx1"/>
                          </a:solidFill>
                          <a:latin typeface="Cambria" panose="02040503050406030204" pitchFamily="18" charset="0"/>
                          <a:ea typeface="Cambria" panose="02040503050406030204" pitchFamily="18" charset="0"/>
                          <a:cs typeface="Times New Roman" panose="02020603050405020304" pitchFamily="18" charset="0"/>
                        </a:rPr>
                        <a:t>J. Giovinazzo </a:t>
                      </a:r>
                      <a:r>
                        <a:rPr lang="it-IT" altLang="zh-CN" sz="1500" i="1" dirty="0">
                          <a:solidFill>
                            <a:schemeClr val="tx1"/>
                          </a:solidFill>
                          <a:latin typeface="Cambria" panose="02040503050406030204" pitchFamily="18" charset="0"/>
                          <a:ea typeface="Cambria" panose="02040503050406030204" pitchFamily="18" charset="0"/>
                          <a:cs typeface="Times New Roman" panose="02020603050405020304" pitchFamily="18" charset="0"/>
                        </a:rPr>
                        <a:t>et al</a:t>
                      </a:r>
                      <a:r>
                        <a:rPr lang="it-IT" altLang="zh-CN" sz="1500" dirty="0">
                          <a:solidFill>
                            <a:schemeClr val="tx1"/>
                          </a:solidFill>
                          <a:latin typeface="Cambria" panose="02040503050406030204" pitchFamily="18" charset="0"/>
                          <a:ea typeface="Cambria" panose="02040503050406030204" pitchFamily="18" charset="0"/>
                          <a:cs typeface="Times New Roman" panose="02020603050405020304" pitchFamily="18" charset="0"/>
                        </a:rPr>
                        <a:t>., Nucl. Phys. A 674, 394 (2000).</a:t>
                      </a:r>
                      <a:endParaRPr lang="zh-CN" altLang="en-US" sz="1500" dirty="0">
                        <a:solidFill>
                          <a:schemeClr val="tx1"/>
                        </a:solidFill>
                        <a:latin typeface="Cambria" panose="02040503050406030204" pitchFamily="18" charset="0"/>
                        <a:cs typeface="Times New Roman" panose="02020603050405020304" pitchFamily="18" charset="0"/>
                      </a:endParaRPr>
                    </a:p>
                  </a:txBody>
                  <a:tcPr anchor="ctr">
                    <a:solidFill>
                      <a:srgbClr val="CCECFF"/>
                    </a:solidFill>
                  </a:tcPr>
                </a:tc>
                <a:extLst>
                  <a:ext uri="{0D108BD9-81ED-4DB2-BD59-A6C34878D82A}">
                    <a16:rowId xmlns:a16="http://schemas.microsoft.com/office/drawing/2014/main" val="910745957"/>
                  </a:ext>
                </a:extLst>
              </a:tr>
              <a:tr h="268177">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n-US" altLang="zh-CN" sz="1600" b="0" i="0" u="none" strike="noStrike" kern="1200" baseline="30000" dirty="0">
                          <a:solidFill>
                            <a:schemeClr val="tx1"/>
                          </a:solidFill>
                          <a:effectLst/>
                          <a:latin typeface="Cambria" panose="02040503050406030204" pitchFamily="18" charset="0"/>
                          <a:ea typeface="Cambria" panose="02040503050406030204" pitchFamily="18" charset="0"/>
                          <a:cs typeface="+mn-cs"/>
                        </a:rPr>
                        <a:t>92</a:t>
                      </a:r>
                      <a:r>
                        <a:rPr lang="en-US" altLang="zh-CN" sz="1600" b="0" i="0" u="none" strike="noStrike" kern="1200" baseline="0" dirty="0">
                          <a:solidFill>
                            <a:schemeClr val="tx1"/>
                          </a:solidFill>
                          <a:effectLst/>
                          <a:latin typeface="Cambria" panose="02040503050406030204" pitchFamily="18" charset="0"/>
                          <a:ea typeface="Cambria" panose="02040503050406030204" pitchFamily="18" charset="0"/>
                          <a:cs typeface="+mn-cs"/>
                        </a:rPr>
                        <a:t>Mo + </a:t>
                      </a:r>
                      <a:r>
                        <a:rPr lang="en-US" altLang="zh-CN" sz="1600" b="0" i="1" u="none" strike="noStrike" kern="1200" baseline="0" dirty="0">
                          <a:solidFill>
                            <a:schemeClr val="tx1"/>
                          </a:solidFill>
                          <a:effectLst/>
                          <a:latin typeface="Cambria" panose="02040503050406030204" pitchFamily="18" charset="0"/>
                          <a:ea typeface="Cambria" panose="02040503050406030204" pitchFamily="18" charset="0"/>
                          <a:cs typeface="+mn-cs"/>
                        </a:rPr>
                        <a:t>p</a:t>
                      </a:r>
                      <a:r>
                        <a:rPr lang="en-US" altLang="zh-CN" sz="1600" b="0" i="0" u="none" strike="noStrike" kern="1200" baseline="0" dirty="0">
                          <a:solidFill>
                            <a:schemeClr val="tx1"/>
                          </a:solidFill>
                          <a:effectLst/>
                          <a:latin typeface="Cambria" panose="02040503050406030204" pitchFamily="18" charset="0"/>
                          <a:ea typeface="Cambria" panose="02040503050406030204" pitchFamily="18" charset="0"/>
                          <a:cs typeface="+mn-cs"/>
                        </a:rPr>
                        <a:t> </a:t>
                      </a:r>
                      <a:r>
                        <a:rPr lang="zh-CN" altLang="en-US" sz="1600" b="0" i="0" u="none" strike="noStrike" kern="1200" baseline="0" dirty="0">
                          <a:solidFill>
                            <a:schemeClr val="tx1"/>
                          </a:solidFill>
                          <a:effectLst/>
                          <a:latin typeface="Cambria" panose="02040503050406030204" pitchFamily="18" charset="0"/>
                          <a:ea typeface="+mn-ea"/>
                          <a:cs typeface="+mn-cs"/>
                        </a:rPr>
                        <a:t>→ </a:t>
                      </a:r>
                      <a:r>
                        <a:rPr lang="en-US" altLang="zh-CN" sz="1600" b="0" i="0" u="none" strike="noStrike" kern="1200" baseline="30000" dirty="0">
                          <a:solidFill>
                            <a:schemeClr val="tx1"/>
                          </a:solidFill>
                          <a:effectLst/>
                          <a:latin typeface="Cambria" panose="02040503050406030204" pitchFamily="18" charset="0"/>
                          <a:ea typeface="Cambria" panose="02040503050406030204" pitchFamily="18" charset="0"/>
                          <a:cs typeface="+mn-cs"/>
                        </a:rPr>
                        <a:t>93</a:t>
                      </a:r>
                      <a:r>
                        <a:rPr lang="en-US" altLang="zh-CN" sz="1600" b="0" i="0" u="none" strike="noStrike" kern="1200" baseline="0" dirty="0">
                          <a:solidFill>
                            <a:schemeClr val="tx1"/>
                          </a:solidFill>
                          <a:effectLst/>
                          <a:latin typeface="Cambria" panose="02040503050406030204" pitchFamily="18" charset="0"/>
                          <a:ea typeface="Cambria" panose="02040503050406030204" pitchFamily="18" charset="0"/>
                          <a:cs typeface="+mn-cs"/>
                        </a:rPr>
                        <a:t>Tc </a:t>
                      </a:r>
                      <a:r>
                        <a:rPr lang="zh-CN" altLang="en-US" sz="1600" b="0" i="0" u="none" strike="noStrike" kern="1200" baseline="0" dirty="0">
                          <a:solidFill>
                            <a:schemeClr val="tx1"/>
                          </a:solidFill>
                          <a:effectLst/>
                          <a:latin typeface="Cambria" panose="02040503050406030204" pitchFamily="18" charset="0"/>
                          <a:ea typeface="+mn-ea"/>
                          <a:cs typeface="+mn-cs"/>
                        </a:rPr>
                        <a:t>→ </a:t>
                      </a:r>
                      <a:r>
                        <a:rPr lang="en-US" altLang="zh-CN" sz="1600" b="0" i="0" u="none" strike="noStrike" kern="1200" baseline="30000" dirty="0">
                          <a:solidFill>
                            <a:schemeClr val="tx1"/>
                          </a:solidFill>
                          <a:effectLst/>
                          <a:latin typeface="Cambria" panose="02040503050406030204" pitchFamily="18" charset="0"/>
                          <a:ea typeface="Cambria" panose="02040503050406030204" pitchFamily="18" charset="0"/>
                          <a:cs typeface="+mn-cs"/>
                        </a:rPr>
                        <a:t>92</a:t>
                      </a:r>
                      <a:r>
                        <a:rPr lang="en-US" altLang="zh-CN" sz="1600" b="0" i="0" u="none" strike="noStrike" kern="1200" baseline="0" dirty="0">
                          <a:solidFill>
                            <a:schemeClr val="tx1"/>
                          </a:solidFill>
                          <a:effectLst/>
                          <a:latin typeface="Cambria" panose="02040503050406030204" pitchFamily="18" charset="0"/>
                          <a:ea typeface="Cambria" panose="02040503050406030204" pitchFamily="18" charset="0"/>
                          <a:cs typeface="+mn-cs"/>
                        </a:rPr>
                        <a:t>Mo + </a:t>
                      </a:r>
                      <a:r>
                        <a:rPr lang="en-US" altLang="zh-CN" sz="1600" b="0" i="1" u="none" strike="noStrike" kern="1200" baseline="0" dirty="0">
                          <a:solidFill>
                            <a:schemeClr val="tx1"/>
                          </a:solidFill>
                          <a:effectLst/>
                          <a:latin typeface="Cambria" panose="02040503050406030204" pitchFamily="18" charset="0"/>
                          <a:ea typeface="Cambria" panose="02040503050406030204" pitchFamily="18" charset="0"/>
                          <a:cs typeface="+mn-cs"/>
                        </a:rPr>
                        <a:t>p</a:t>
                      </a:r>
                      <a:endParaRPr lang="en-US" altLang="zh-CN" sz="1600" b="0" i="1" u="none" strike="noStrike" dirty="0">
                        <a:solidFill>
                          <a:srgbClr val="000000"/>
                        </a:solidFill>
                        <a:effectLst/>
                        <a:latin typeface="Cambria" panose="02040503050406030204" pitchFamily="18" charset="0"/>
                        <a:ea typeface="Cambria" panose="02040503050406030204" pitchFamily="18" charset="0"/>
                        <a:cs typeface="Times New Roman" panose="02020603050405020304" pitchFamily="18" charset="0"/>
                      </a:endParaRPr>
                    </a:p>
                  </a:txBody>
                  <a:tcPr marL="9525" marR="9525" marT="9525" marB="0" anchor="ctr">
                    <a:solidFill>
                      <a:srgbClr val="FFCCCC"/>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CN" sz="1600" b="0" i="0" u="none" strike="noStrike" kern="1200" cap="none" spc="0" normalizeH="0" baseline="0" noProof="0" dirty="0">
                          <a:ln>
                            <a:noFill/>
                          </a:ln>
                          <a:solidFill>
                            <a:prstClr val="black"/>
                          </a:solidFill>
                          <a:effectLst/>
                          <a:uLnTx/>
                          <a:uFillTx/>
                          <a:latin typeface="Cambria" panose="02040503050406030204" pitchFamily="18" charset="0"/>
                          <a:ea typeface="Cambria" panose="02040503050406030204" pitchFamily="18" charset="0"/>
                          <a:cs typeface="Times New Roman" panose="02020603050405020304" pitchFamily="18" charset="0"/>
                        </a:rPr>
                        <a:t>Köln</a:t>
                      </a:r>
                      <a:endParaRPr lang="zh-CN" altLang="en-US" sz="1600" dirty="0">
                        <a:solidFill>
                          <a:schemeClr val="tx1"/>
                        </a:solidFill>
                        <a:latin typeface="Cambria" panose="02040503050406030204" pitchFamily="18" charset="0"/>
                        <a:cs typeface="Times New Roman" panose="02020603050405020304" pitchFamily="18" charset="0"/>
                      </a:endParaRPr>
                    </a:p>
                  </a:txBody>
                  <a:tcPr anchor="ctr">
                    <a:solidFill>
                      <a:srgbClr val="FFCCCC"/>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zh-CN" altLang="en-US" sz="1500" dirty="0">
                        <a:solidFill>
                          <a:schemeClr val="tx1"/>
                        </a:solidFill>
                        <a:latin typeface="Cambria" panose="02040503050406030204" pitchFamily="18" charset="0"/>
                        <a:cs typeface="Times New Roman" panose="02020603050405020304" pitchFamily="18" charset="0"/>
                      </a:endParaRPr>
                    </a:p>
                  </a:txBody>
                  <a:tcPr anchor="ctr">
                    <a:solidFill>
                      <a:srgbClr val="FFCCCC"/>
                    </a:solidFill>
                  </a:tcPr>
                </a:tc>
                <a:extLst>
                  <a:ext uri="{0D108BD9-81ED-4DB2-BD59-A6C34878D82A}">
                    <a16:rowId xmlns:a16="http://schemas.microsoft.com/office/drawing/2014/main" val="3834980759"/>
                  </a:ext>
                </a:extLst>
              </a:tr>
              <a:tr h="268177">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n-US" altLang="zh-CN" sz="1600" baseline="30000" dirty="0">
                          <a:solidFill>
                            <a:srgbClr val="000000"/>
                          </a:solidFill>
                          <a:effectLst/>
                          <a:latin typeface="Cambria" panose="02040503050406030204" pitchFamily="18" charset="0"/>
                          <a:ea typeface="Cambria" panose="02040503050406030204" pitchFamily="18" charset="0"/>
                        </a:rPr>
                        <a:t>96</a:t>
                      </a:r>
                      <a:r>
                        <a:rPr lang="en-US" altLang="zh-CN" sz="1600" baseline="0" dirty="0">
                          <a:solidFill>
                            <a:srgbClr val="000000"/>
                          </a:solidFill>
                          <a:effectLst/>
                          <a:latin typeface="Cambria" panose="02040503050406030204" pitchFamily="18" charset="0"/>
                          <a:ea typeface="Cambria" panose="02040503050406030204" pitchFamily="18" charset="0"/>
                        </a:rPr>
                        <a:t>Ag</a:t>
                      </a:r>
                      <a:r>
                        <a:rPr lang="en-US" altLang="zh-CN" sz="1600" dirty="0">
                          <a:solidFill>
                            <a:srgbClr val="000000"/>
                          </a:solidFill>
                          <a:effectLst/>
                          <a:latin typeface="Cambria" panose="02040503050406030204" pitchFamily="18" charset="0"/>
                          <a:ea typeface="Cambria" panose="02040503050406030204" pitchFamily="18" charset="0"/>
                        </a:rPr>
                        <a:t> EC(</a:t>
                      </a:r>
                      <a:r>
                        <a:rPr lang="en-US" altLang="zh-CN" sz="1600" i="1" dirty="0">
                          <a:solidFill>
                            <a:srgbClr val="000000"/>
                          </a:solidFill>
                          <a:effectLst/>
                          <a:latin typeface="Cambria" panose="02040503050406030204" pitchFamily="18" charset="0"/>
                          <a:ea typeface="Cambria" panose="02040503050406030204" pitchFamily="18" charset="0"/>
                        </a:rPr>
                        <a:t>β</a:t>
                      </a:r>
                      <a:r>
                        <a:rPr lang="en-US" altLang="zh-CN" sz="1600" baseline="30000" dirty="0">
                          <a:solidFill>
                            <a:srgbClr val="000000"/>
                          </a:solidFill>
                          <a:effectLst/>
                          <a:latin typeface="Cambria" panose="02040503050406030204" pitchFamily="18" charset="0"/>
                          <a:ea typeface="Cambria" panose="02040503050406030204" pitchFamily="18" charset="0"/>
                        </a:rPr>
                        <a:t>+</a:t>
                      </a:r>
                      <a:r>
                        <a:rPr lang="en-US" altLang="zh-CN" sz="1600" dirty="0">
                          <a:solidFill>
                            <a:srgbClr val="000000"/>
                          </a:solidFill>
                          <a:effectLst/>
                          <a:latin typeface="Cambria" panose="02040503050406030204" pitchFamily="18" charset="0"/>
                          <a:ea typeface="Cambria" panose="02040503050406030204" pitchFamily="18" charset="0"/>
                        </a:rPr>
                        <a:t>) → </a:t>
                      </a:r>
                      <a:r>
                        <a:rPr lang="en-US" altLang="zh-CN" sz="1600" baseline="30000" dirty="0">
                          <a:solidFill>
                            <a:srgbClr val="000000"/>
                          </a:solidFill>
                          <a:effectLst/>
                          <a:latin typeface="Cambria" panose="02040503050406030204" pitchFamily="18" charset="0"/>
                          <a:ea typeface="Cambria" panose="02040503050406030204" pitchFamily="18" charset="0"/>
                        </a:rPr>
                        <a:t>96</a:t>
                      </a:r>
                      <a:r>
                        <a:rPr lang="en-US" altLang="zh-CN" sz="1600" baseline="0" dirty="0">
                          <a:solidFill>
                            <a:srgbClr val="000000"/>
                          </a:solidFill>
                          <a:effectLst/>
                          <a:latin typeface="Cambria" panose="02040503050406030204" pitchFamily="18" charset="0"/>
                          <a:ea typeface="Cambria" panose="02040503050406030204" pitchFamily="18" charset="0"/>
                        </a:rPr>
                        <a:t>Pd </a:t>
                      </a:r>
                      <a:r>
                        <a:rPr lang="zh-CN" altLang="en-US" sz="1600" dirty="0">
                          <a:solidFill>
                            <a:srgbClr val="000000"/>
                          </a:solidFill>
                          <a:effectLst/>
                          <a:latin typeface="Cambria" panose="02040503050406030204" pitchFamily="18" charset="0"/>
                          <a:ea typeface="+mn-ea"/>
                        </a:rPr>
                        <a:t>→ </a:t>
                      </a:r>
                      <a:r>
                        <a:rPr lang="en-US" altLang="zh-CN" sz="1600" baseline="30000" dirty="0">
                          <a:solidFill>
                            <a:srgbClr val="000000"/>
                          </a:solidFill>
                          <a:effectLst/>
                          <a:latin typeface="Cambria" panose="02040503050406030204" pitchFamily="18" charset="0"/>
                          <a:ea typeface="Cambria" panose="02040503050406030204" pitchFamily="18" charset="0"/>
                        </a:rPr>
                        <a:t>95</a:t>
                      </a:r>
                      <a:r>
                        <a:rPr lang="en-US" altLang="zh-CN" sz="1600" baseline="0" dirty="0">
                          <a:solidFill>
                            <a:srgbClr val="000000"/>
                          </a:solidFill>
                          <a:effectLst/>
                          <a:latin typeface="Cambria" panose="02040503050406030204" pitchFamily="18" charset="0"/>
                          <a:ea typeface="Cambria" panose="02040503050406030204" pitchFamily="18" charset="0"/>
                        </a:rPr>
                        <a:t>Rh + </a:t>
                      </a:r>
                      <a:r>
                        <a:rPr lang="en-US" altLang="zh-CN" sz="1600" i="1" baseline="0" dirty="0">
                          <a:solidFill>
                            <a:srgbClr val="000000"/>
                          </a:solidFill>
                          <a:effectLst/>
                          <a:latin typeface="Cambria" panose="02040503050406030204" pitchFamily="18" charset="0"/>
                          <a:ea typeface="Cambria" panose="02040503050406030204" pitchFamily="18" charset="0"/>
                        </a:rPr>
                        <a:t>p</a:t>
                      </a:r>
                      <a:endParaRPr lang="en-US" altLang="zh-CN" sz="1600" b="0" i="0" u="none" strike="noStrike" dirty="0">
                        <a:solidFill>
                          <a:srgbClr val="000000"/>
                        </a:solidFill>
                        <a:effectLst/>
                        <a:latin typeface="Cambria" panose="02040503050406030204" pitchFamily="18" charset="0"/>
                        <a:ea typeface="Cambria" panose="02040503050406030204" pitchFamily="18" charset="0"/>
                        <a:cs typeface="Times New Roman" panose="02020603050405020304" pitchFamily="18" charset="0"/>
                      </a:endParaRPr>
                    </a:p>
                  </a:txBody>
                  <a:tcPr marL="9525" marR="9525" marT="9525" marB="0" anchor="ctr">
                    <a:solidFill>
                      <a:srgbClr val="FFCCCC"/>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600" b="0" i="0" u="none" strike="noStrike" baseline="0" dirty="0">
                          <a:latin typeface="Cambria" panose="02040503050406030204" pitchFamily="18" charset="0"/>
                          <a:ea typeface="Cambria" panose="02040503050406030204" pitchFamily="18" charset="0"/>
                        </a:rPr>
                        <a:t>GSI–ISOL</a:t>
                      </a:r>
                      <a:endParaRPr lang="zh-CN" altLang="en-US" sz="1600" dirty="0">
                        <a:solidFill>
                          <a:schemeClr val="tx1"/>
                        </a:solidFill>
                        <a:latin typeface="Cambria" panose="02040503050406030204" pitchFamily="18" charset="0"/>
                        <a:cs typeface="Times New Roman" panose="02020603050405020304" pitchFamily="18" charset="0"/>
                      </a:endParaRPr>
                    </a:p>
                  </a:txBody>
                  <a:tcPr anchor="ctr">
                    <a:solidFill>
                      <a:srgbClr val="FFCCCC"/>
                    </a:solidFill>
                  </a:tcPr>
                </a:tc>
                <a:tc>
                  <a:txBody>
                    <a:bodyPr/>
                    <a:lstStyle/>
                    <a:p>
                      <a:pPr algn="l"/>
                      <a:endParaRPr lang="zh-CN" altLang="en-US" sz="1500" dirty="0">
                        <a:solidFill>
                          <a:schemeClr val="tx1"/>
                        </a:solidFill>
                        <a:latin typeface="Cambria" panose="02040503050406030204" pitchFamily="18" charset="0"/>
                        <a:cs typeface="Times New Roman" panose="02020603050405020304" pitchFamily="18" charset="0"/>
                      </a:endParaRPr>
                    </a:p>
                  </a:txBody>
                  <a:tcPr anchor="ctr">
                    <a:solidFill>
                      <a:srgbClr val="FFCCCC"/>
                    </a:solidFill>
                  </a:tcPr>
                </a:tc>
                <a:extLst>
                  <a:ext uri="{0D108BD9-81ED-4DB2-BD59-A6C34878D82A}">
                    <a16:rowId xmlns:a16="http://schemas.microsoft.com/office/drawing/2014/main" val="739071033"/>
                  </a:ext>
                </a:extLst>
              </a:tr>
              <a:tr h="268177">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n-US" altLang="zh-CN" sz="1600" baseline="30000" dirty="0">
                          <a:solidFill>
                            <a:srgbClr val="000000"/>
                          </a:solidFill>
                          <a:effectLst/>
                          <a:latin typeface="Cambria" panose="02040503050406030204" pitchFamily="18" charset="0"/>
                          <a:ea typeface="Cambria" panose="02040503050406030204" pitchFamily="18" charset="0"/>
                        </a:rPr>
                        <a:t>99</a:t>
                      </a:r>
                      <a:r>
                        <a:rPr lang="en-US" altLang="zh-CN" sz="1600" baseline="0" dirty="0">
                          <a:solidFill>
                            <a:srgbClr val="000000"/>
                          </a:solidFill>
                          <a:effectLst/>
                          <a:latin typeface="Cambria" panose="02040503050406030204" pitchFamily="18" charset="0"/>
                          <a:ea typeface="Cambria" panose="02040503050406030204" pitchFamily="18" charset="0"/>
                        </a:rPr>
                        <a:t>Cd</a:t>
                      </a:r>
                      <a:r>
                        <a:rPr lang="en-US" altLang="zh-CN" sz="1600" dirty="0">
                          <a:solidFill>
                            <a:srgbClr val="000000"/>
                          </a:solidFill>
                          <a:effectLst/>
                          <a:latin typeface="Cambria" panose="02040503050406030204" pitchFamily="18" charset="0"/>
                          <a:ea typeface="Cambria" panose="02040503050406030204" pitchFamily="18" charset="0"/>
                        </a:rPr>
                        <a:t> EC(</a:t>
                      </a:r>
                      <a:r>
                        <a:rPr lang="en-US" altLang="zh-CN" sz="1600" i="1" dirty="0">
                          <a:solidFill>
                            <a:srgbClr val="000000"/>
                          </a:solidFill>
                          <a:effectLst/>
                          <a:latin typeface="Cambria" panose="02040503050406030204" pitchFamily="18" charset="0"/>
                          <a:ea typeface="Cambria" panose="02040503050406030204" pitchFamily="18" charset="0"/>
                        </a:rPr>
                        <a:t>β</a:t>
                      </a:r>
                      <a:r>
                        <a:rPr lang="en-US" altLang="zh-CN" sz="1600" baseline="30000" dirty="0">
                          <a:solidFill>
                            <a:srgbClr val="000000"/>
                          </a:solidFill>
                          <a:effectLst/>
                          <a:latin typeface="Cambria" panose="02040503050406030204" pitchFamily="18" charset="0"/>
                          <a:ea typeface="Cambria" panose="02040503050406030204" pitchFamily="18" charset="0"/>
                        </a:rPr>
                        <a:t>+</a:t>
                      </a:r>
                      <a:r>
                        <a:rPr lang="en-US" altLang="zh-CN" sz="1600" dirty="0">
                          <a:solidFill>
                            <a:srgbClr val="000000"/>
                          </a:solidFill>
                          <a:effectLst/>
                          <a:latin typeface="Cambria" panose="02040503050406030204" pitchFamily="18" charset="0"/>
                          <a:ea typeface="Cambria" panose="02040503050406030204" pitchFamily="18" charset="0"/>
                        </a:rPr>
                        <a:t>) → </a:t>
                      </a:r>
                      <a:r>
                        <a:rPr lang="en-US" altLang="zh-CN" sz="1600" baseline="30000" dirty="0">
                          <a:solidFill>
                            <a:srgbClr val="000000"/>
                          </a:solidFill>
                          <a:effectLst/>
                          <a:latin typeface="Cambria" panose="02040503050406030204" pitchFamily="18" charset="0"/>
                          <a:ea typeface="Cambria" panose="02040503050406030204" pitchFamily="18" charset="0"/>
                        </a:rPr>
                        <a:t>99</a:t>
                      </a:r>
                      <a:r>
                        <a:rPr lang="en-US" altLang="zh-CN" sz="1600" baseline="0" dirty="0">
                          <a:solidFill>
                            <a:srgbClr val="000000"/>
                          </a:solidFill>
                          <a:effectLst/>
                          <a:latin typeface="Cambria" panose="02040503050406030204" pitchFamily="18" charset="0"/>
                          <a:ea typeface="Cambria" panose="02040503050406030204" pitchFamily="18" charset="0"/>
                        </a:rPr>
                        <a:t>Ag </a:t>
                      </a:r>
                      <a:r>
                        <a:rPr lang="zh-CN" altLang="en-US" sz="1600" dirty="0">
                          <a:solidFill>
                            <a:srgbClr val="000000"/>
                          </a:solidFill>
                          <a:effectLst/>
                          <a:latin typeface="Cambria" panose="02040503050406030204" pitchFamily="18" charset="0"/>
                          <a:ea typeface="+mn-ea"/>
                        </a:rPr>
                        <a:t>→ </a:t>
                      </a:r>
                      <a:r>
                        <a:rPr lang="en-US" altLang="zh-CN" sz="1600" baseline="30000" dirty="0">
                          <a:solidFill>
                            <a:srgbClr val="000000"/>
                          </a:solidFill>
                          <a:effectLst/>
                          <a:latin typeface="Cambria" panose="02040503050406030204" pitchFamily="18" charset="0"/>
                          <a:ea typeface="Cambria" panose="02040503050406030204" pitchFamily="18" charset="0"/>
                        </a:rPr>
                        <a:t>98</a:t>
                      </a:r>
                      <a:r>
                        <a:rPr lang="en-US" altLang="zh-CN" sz="1600" baseline="0" dirty="0">
                          <a:solidFill>
                            <a:srgbClr val="000000"/>
                          </a:solidFill>
                          <a:effectLst/>
                          <a:latin typeface="Cambria" panose="02040503050406030204" pitchFamily="18" charset="0"/>
                          <a:ea typeface="Cambria" panose="02040503050406030204" pitchFamily="18" charset="0"/>
                        </a:rPr>
                        <a:t>Pd + </a:t>
                      </a:r>
                      <a:r>
                        <a:rPr lang="en-US" altLang="zh-CN" sz="1600" i="1" baseline="0" dirty="0">
                          <a:solidFill>
                            <a:srgbClr val="000000"/>
                          </a:solidFill>
                          <a:effectLst/>
                          <a:latin typeface="Cambria" panose="02040503050406030204" pitchFamily="18" charset="0"/>
                          <a:ea typeface="Cambria" panose="02040503050406030204" pitchFamily="18" charset="0"/>
                        </a:rPr>
                        <a:t>p</a:t>
                      </a:r>
                      <a:endParaRPr lang="en-US" altLang="zh-CN" sz="1600" b="0" i="0" u="none" strike="noStrike" dirty="0">
                        <a:solidFill>
                          <a:srgbClr val="000000"/>
                        </a:solidFill>
                        <a:effectLst/>
                        <a:latin typeface="Cambria" panose="02040503050406030204" pitchFamily="18" charset="0"/>
                        <a:ea typeface="Cambria" panose="02040503050406030204" pitchFamily="18" charset="0"/>
                        <a:cs typeface="Times New Roman" panose="02020603050405020304" pitchFamily="18" charset="0"/>
                      </a:endParaRPr>
                    </a:p>
                  </a:txBody>
                  <a:tcPr marL="9525" marR="9525" marT="9525" marB="0" anchor="ctr">
                    <a:solidFill>
                      <a:srgbClr val="FFCCCC"/>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CN" sz="1600" b="0" i="0" u="none" strike="noStrike" kern="1200" cap="none" spc="0" normalizeH="0" baseline="0" noProof="0" dirty="0">
                          <a:ln>
                            <a:noFill/>
                          </a:ln>
                          <a:solidFill>
                            <a:prstClr val="black"/>
                          </a:solidFill>
                          <a:effectLst/>
                          <a:uLnTx/>
                          <a:uFillTx/>
                          <a:latin typeface="Cambria" panose="02040503050406030204" pitchFamily="18" charset="0"/>
                          <a:ea typeface="Cambria" panose="02040503050406030204" pitchFamily="18" charset="0"/>
                          <a:cs typeface="Times New Roman" panose="02020603050405020304" pitchFamily="18" charset="0"/>
                        </a:rPr>
                        <a:t>Chalk River</a:t>
                      </a:r>
                      <a:endParaRPr kumimoji="0" lang="zh-CN" altLang="en-US" sz="1600" b="0" i="0" u="none" strike="noStrike" kern="1200" cap="none" spc="0" normalizeH="0" baseline="0" noProof="0" dirty="0">
                        <a:ln>
                          <a:noFill/>
                        </a:ln>
                        <a:solidFill>
                          <a:prstClr val="black"/>
                        </a:solidFill>
                        <a:effectLst/>
                        <a:uLnTx/>
                        <a:uFillTx/>
                        <a:latin typeface="Cambria" panose="02040503050406030204" pitchFamily="18" charset="0"/>
                        <a:ea typeface="等线" panose="02010600030101010101" pitchFamily="2" charset="-122"/>
                        <a:cs typeface="Times New Roman" panose="02020603050405020304" pitchFamily="18" charset="0"/>
                      </a:endParaRPr>
                    </a:p>
                  </a:txBody>
                  <a:tcPr anchor="ctr">
                    <a:solidFill>
                      <a:srgbClr val="FFCCCC"/>
                    </a:solidFill>
                  </a:tcPr>
                </a:tc>
                <a:tc>
                  <a:txBody>
                    <a:bodyPr/>
                    <a:lstStyle/>
                    <a:p>
                      <a:pPr algn="l"/>
                      <a:endParaRPr lang="zh-CN" altLang="en-US" sz="1500" dirty="0">
                        <a:solidFill>
                          <a:schemeClr val="tx1"/>
                        </a:solidFill>
                        <a:latin typeface="Cambria" panose="02040503050406030204" pitchFamily="18" charset="0"/>
                        <a:cs typeface="Times New Roman" panose="02020603050405020304" pitchFamily="18" charset="0"/>
                      </a:endParaRPr>
                    </a:p>
                  </a:txBody>
                  <a:tcPr anchor="ctr">
                    <a:solidFill>
                      <a:srgbClr val="FFCCCC"/>
                    </a:solidFill>
                  </a:tcPr>
                </a:tc>
                <a:extLst>
                  <a:ext uri="{0D108BD9-81ED-4DB2-BD59-A6C34878D82A}">
                    <a16:rowId xmlns:a16="http://schemas.microsoft.com/office/drawing/2014/main" val="2577233594"/>
                  </a:ext>
                </a:extLst>
              </a:tr>
              <a:tr h="268177">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n-US" altLang="zh-CN" sz="1600" b="0" i="0" u="none" strike="noStrike" kern="1200" baseline="30000" dirty="0">
                          <a:solidFill>
                            <a:schemeClr val="tx1"/>
                          </a:solidFill>
                          <a:effectLst/>
                          <a:latin typeface="Cambria" panose="02040503050406030204" pitchFamily="18" charset="0"/>
                          <a:ea typeface="Cambria" panose="02040503050406030204" pitchFamily="18" charset="0"/>
                          <a:cs typeface="+mn-cs"/>
                        </a:rPr>
                        <a:t>106</a:t>
                      </a:r>
                      <a:r>
                        <a:rPr lang="en-US" altLang="zh-CN" sz="1600" b="0" i="0" u="none" strike="noStrike" kern="1200" baseline="0" dirty="0">
                          <a:solidFill>
                            <a:schemeClr val="tx1"/>
                          </a:solidFill>
                          <a:effectLst/>
                          <a:latin typeface="Cambria" panose="02040503050406030204" pitchFamily="18" charset="0"/>
                          <a:ea typeface="Cambria" panose="02040503050406030204" pitchFamily="18" charset="0"/>
                          <a:cs typeface="+mn-cs"/>
                        </a:rPr>
                        <a:t>Cd + </a:t>
                      </a:r>
                      <a:r>
                        <a:rPr lang="en-US" altLang="zh-CN" sz="1600" b="0" i="1" u="none" strike="noStrike" kern="1200" baseline="0" dirty="0">
                          <a:solidFill>
                            <a:schemeClr val="tx1"/>
                          </a:solidFill>
                          <a:effectLst/>
                          <a:latin typeface="Cambria" panose="02040503050406030204" pitchFamily="18" charset="0"/>
                          <a:ea typeface="Cambria" panose="02040503050406030204" pitchFamily="18" charset="0"/>
                          <a:cs typeface="+mn-cs"/>
                        </a:rPr>
                        <a:t>p</a:t>
                      </a:r>
                      <a:r>
                        <a:rPr lang="en-US" altLang="zh-CN" sz="1600" b="0" i="0" u="none" strike="noStrike" kern="1200" baseline="0" dirty="0">
                          <a:solidFill>
                            <a:schemeClr val="tx1"/>
                          </a:solidFill>
                          <a:effectLst/>
                          <a:latin typeface="Cambria" panose="02040503050406030204" pitchFamily="18" charset="0"/>
                          <a:ea typeface="Cambria" panose="02040503050406030204" pitchFamily="18" charset="0"/>
                          <a:cs typeface="+mn-cs"/>
                        </a:rPr>
                        <a:t> </a:t>
                      </a:r>
                      <a:r>
                        <a:rPr lang="zh-CN" altLang="en-US" sz="1600" b="0" i="0" u="none" strike="noStrike" kern="1200" baseline="0" dirty="0">
                          <a:solidFill>
                            <a:schemeClr val="tx1"/>
                          </a:solidFill>
                          <a:effectLst/>
                          <a:latin typeface="Cambria" panose="02040503050406030204" pitchFamily="18" charset="0"/>
                          <a:ea typeface="+mn-ea"/>
                          <a:cs typeface="+mn-cs"/>
                        </a:rPr>
                        <a:t>→ </a:t>
                      </a:r>
                      <a:r>
                        <a:rPr lang="en-US" altLang="zh-CN" sz="1600" b="0" i="0" u="none" strike="noStrike" kern="1200" baseline="30000" dirty="0">
                          <a:solidFill>
                            <a:schemeClr val="tx1"/>
                          </a:solidFill>
                          <a:effectLst/>
                          <a:latin typeface="Cambria" panose="02040503050406030204" pitchFamily="18" charset="0"/>
                          <a:ea typeface="Cambria" panose="02040503050406030204" pitchFamily="18" charset="0"/>
                          <a:cs typeface="+mn-cs"/>
                        </a:rPr>
                        <a:t>107</a:t>
                      </a:r>
                      <a:r>
                        <a:rPr lang="en-US" altLang="zh-CN" sz="1600" b="0" i="0" u="none" strike="noStrike" kern="1200" baseline="0" dirty="0">
                          <a:solidFill>
                            <a:schemeClr val="tx1"/>
                          </a:solidFill>
                          <a:effectLst/>
                          <a:latin typeface="Cambria" panose="02040503050406030204" pitchFamily="18" charset="0"/>
                          <a:ea typeface="Cambria" panose="02040503050406030204" pitchFamily="18" charset="0"/>
                          <a:cs typeface="+mn-cs"/>
                        </a:rPr>
                        <a:t>In </a:t>
                      </a:r>
                      <a:r>
                        <a:rPr lang="zh-CN" altLang="en-US" sz="1600" b="0" i="0" u="none" strike="noStrike" kern="1200" baseline="0" dirty="0">
                          <a:solidFill>
                            <a:schemeClr val="tx1"/>
                          </a:solidFill>
                          <a:effectLst/>
                          <a:latin typeface="Cambria" panose="02040503050406030204" pitchFamily="18" charset="0"/>
                          <a:ea typeface="+mn-ea"/>
                          <a:cs typeface="+mn-cs"/>
                        </a:rPr>
                        <a:t>→ </a:t>
                      </a:r>
                      <a:r>
                        <a:rPr lang="en-US" altLang="zh-CN" sz="1600" b="0" i="0" u="none" strike="noStrike" kern="1200" baseline="30000" dirty="0">
                          <a:solidFill>
                            <a:schemeClr val="tx1"/>
                          </a:solidFill>
                          <a:effectLst/>
                          <a:latin typeface="Cambria" panose="02040503050406030204" pitchFamily="18" charset="0"/>
                          <a:ea typeface="Cambria" panose="02040503050406030204" pitchFamily="18" charset="0"/>
                          <a:cs typeface="+mn-cs"/>
                        </a:rPr>
                        <a:t>106</a:t>
                      </a:r>
                      <a:r>
                        <a:rPr lang="en-US" altLang="zh-CN" sz="1600" b="0" i="0" u="none" strike="noStrike" kern="1200" baseline="0" dirty="0">
                          <a:solidFill>
                            <a:schemeClr val="tx1"/>
                          </a:solidFill>
                          <a:effectLst/>
                          <a:latin typeface="Cambria" panose="02040503050406030204" pitchFamily="18" charset="0"/>
                          <a:ea typeface="Cambria" panose="02040503050406030204" pitchFamily="18" charset="0"/>
                          <a:cs typeface="+mn-cs"/>
                        </a:rPr>
                        <a:t>Cd + </a:t>
                      </a:r>
                      <a:r>
                        <a:rPr lang="en-US" altLang="zh-CN" sz="1600" b="0" i="1" u="none" strike="noStrike" kern="1200" baseline="0" dirty="0">
                          <a:solidFill>
                            <a:schemeClr val="tx1"/>
                          </a:solidFill>
                          <a:effectLst/>
                          <a:latin typeface="Cambria" panose="02040503050406030204" pitchFamily="18" charset="0"/>
                          <a:ea typeface="Cambria" panose="02040503050406030204" pitchFamily="18" charset="0"/>
                          <a:cs typeface="+mn-cs"/>
                        </a:rPr>
                        <a:t>p</a:t>
                      </a:r>
                      <a:endParaRPr lang="en-US" altLang="zh-CN" sz="1600" b="0" i="1" u="none" strike="noStrike" dirty="0">
                        <a:solidFill>
                          <a:srgbClr val="000000"/>
                        </a:solidFill>
                        <a:effectLst/>
                        <a:latin typeface="Cambria" panose="02040503050406030204" pitchFamily="18" charset="0"/>
                        <a:ea typeface="Cambria" panose="02040503050406030204" pitchFamily="18" charset="0"/>
                        <a:cs typeface="Times New Roman" panose="02020603050405020304" pitchFamily="18" charset="0"/>
                      </a:endParaRPr>
                    </a:p>
                  </a:txBody>
                  <a:tcPr marL="9525" marR="9525" marT="9525" marB="0" anchor="ctr">
                    <a:solidFill>
                      <a:srgbClr val="CCECFF"/>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CN" sz="1600" b="0" i="0" u="none" strike="noStrike" kern="1200" cap="none" spc="0" normalizeH="0" baseline="0" noProof="0" dirty="0" err="1">
                          <a:ln>
                            <a:noFill/>
                          </a:ln>
                          <a:solidFill>
                            <a:prstClr val="black"/>
                          </a:solidFill>
                          <a:effectLst/>
                          <a:uLnTx/>
                          <a:uFillTx/>
                          <a:latin typeface="Cambria" panose="02040503050406030204" pitchFamily="18" charset="0"/>
                          <a:ea typeface="Cambria" panose="02040503050406030204" pitchFamily="18" charset="0"/>
                          <a:cs typeface="Times New Roman" panose="02020603050405020304" pitchFamily="18" charset="0"/>
                        </a:rPr>
                        <a:t>Bruyères</a:t>
                      </a:r>
                      <a:r>
                        <a:rPr kumimoji="0" lang="en-US" altLang="zh-CN" sz="1600" b="0" i="0" u="none" strike="noStrike" kern="1200" cap="none" spc="0" normalizeH="0" baseline="0" noProof="0" dirty="0">
                          <a:ln>
                            <a:noFill/>
                          </a:ln>
                          <a:solidFill>
                            <a:prstClr val="black"/>
                          </a:solidFill>
                          <a:effectLst/>
                          <a:uLnTx/>
                          <a:uFillTx/>
                          <a:latin typeface="Cambria" panose="02040503050406030204" pitchFamily="18" charset="0"/>
                          <a:ea typeface="Cambria" panose="02040503050406030204" pitchFamily="18" charset="0"/>
                          <a:cs typeface="Times New Roman" panose="02020603050405020304" pitchFamily="18" charset="0"/>
                        </a:rPr>
                        <a:t>-le-</a:t>
                      </a:r>
                      <a:r>
                        <a:rPr kumimoji="0" lang="en-US" altLang="zh-CN" sz="1600" b="0" i="0" u="none" strike="noStrike" kern="1200" cap="none" spc="0" normalizeH="0" baseline="0" noProof="0" dirty="0" err="1">
                          <a:ln>
                            <a:noFill/>
                          </a:ln>
                          <a:solidFill>
                            <a:prstClr val="black"/>
                          </a:solidFill>
                          <a:effectLst/>
                          <a:uLnTx/>
                          <a:uFillTx/>
                          <a:latin typeface="Cambria" panose="02040503050406030204" pitchFamily="18" charset="0"/>
                          <a:ea typeface="Cambria" panose="02040503050406030204" pitchFamily="18" charset="0"/>
                          <a:cs typeface="Times New Roman" panose="02020603050405020304" pitchFamily="18" charset="0"/>
                        </a:rPr>
                        <a:t>Châtel</a:t>
                      </a:r>
                      <a:endParaRPr kumimoji="0" lang="en-US" altLang="zh-CN" sz="1600" b="0" i="0" u="none" strike="noStrike" kern="1200" cap="none" spc="0" normalizeH="0" baseline="0" noProof="0" dirty="0">
                        <a:ln>
                          <a:noFill/>
                        </a:ln>
                        <a:solidFill>
                          <a:prstClr val="black"/>
                        </a:solidFill>
                        <a:effectLst/>
                        <a:uLnTx/>
                        <a:uFillTx/>
                        <a:latin typeface="Cambria" panose="02040503050406030204" pitchFamily="18" charset="0"/>
                        <a:ea typeface="Cambria" panose="02040503050406030204" pitchFamily="18" charset="0"/>
                        <a:cs typeface="Times New Roman" panose="02020603050405020304" pitchFamily="18" charset="0"/>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CN" sz="1600" b="0" i="0" u="none" strike="noStrike" kern="1200" cap="none" spc="0" normalizeH="0" baseline="0" noProof="0" dirty="0">
                          <a:ln>
                            <a:noFill/>
                          </a:ln>
                          <a:solidFill>
                            <a:prstClr val="black"/>
                          </a:solidFill>
                          <a:effectLst/>
                          <a:uLnTx/>
                          <a:uFillTx/>
                          <a:latin typeface="Cambria" panose="02040503050406030204" pitchFamily="18" charset="0"/>
                          <a:ea typeface="Cambria" panose="02040503050406030204" pitchFamily="18" charset="0"/>
                          <a:cs typeface="Times New Roman" panose="02020603050405020304" pitchFamily="18" charset="0"/>
                        </a:rPr>
                        <a:t>Orsay</a:t>
                      </a:r>
                      <a:endParaRPr kumimoji="0" lang="zh-CN" altLang="en-US" sz="1600" b="0" i="0" u="none" strike="noStrike" kern="1200" cap="none" spc="0" normalizeH="0" baseline="0" noProof="0" dirty="0">
                        <a:ln>
                          <a:noFill/>
                        </a:ln>
                        <a:solidFill>
                          <a:prstClr val="black"/>
                        </a:solidFill>
                        <a:effectLst/>
                        <a:uLnTx/>
                        <a:uFillTx/>
                        <a:latin typeface="Cambria" panose="02040503050406030204" pitchFamily="18" charset="0"/>
                        <a:ea typeface="等线" panose="02010600030101010101" pitchFamily="2" charset="-122"/>
                        <a:cs typeface="Times New Roman" panose="02020603050405020304" pitchFamily="18" charset="0"/>
                      </a:endParaRPr>
                    </a:p>
                  </a:txBody>
                  <a:tcPr anchor="ctr">
                    <a:solidFill>
                      <a:srgbClr val="CCECFF"/>
                    </a:solidFill>
                  </a:tcPr>
                </a:tc>
                <a:tc>
                  <a:txBody>
                    <a:bodyPr/>
                    <a:lstStyle/>
                    <a:p>
                      <a:pPr algn="l"/>
                      <a:r>
                        <a:rPr lang="en-US" altLang="zh-CN" sz="1500" dirty="0">
                          <a:solidFill>
                            <a:schemeClr val="tx1"/>
                          </a:solidFill>
                          <a:latin typeface="Cambria" panose="02040503050406030204" pitchFamily="18" charset="0"/>
                          <a:ea typeface="Cambria" panose="02040503050406030204" pitchFamily="18" charset="0"/>
                          <a:cs typeface="Times New Roman" panose="02020603050405020304" pitchFamily="18" charset="0"/>
                        </a:rPr>
                        <a:t>J. F. Chemin </a:t>
                      </a:r>
                      <a:r>
                        <a:rPr lang="en-US" altLang="zh-CN" sz="1500" i="1" kern="1200" dirty="0">
                          <a:solidFill>
                            <a:schemeClr val="tx1"/>
                          </a:solidFill>
                          <a:latin typeface="Cambria" panose="02040503050406030204" pitchFamily="18" charset="0"/>
                          <a:ea typeface="Cambria" panose="02040503050406030204" pitchFamily="18" charset="0"/>
                          <a:cs typeface="Times New Roman" panose="02020603050405020304" pitchFamily="18" charset="0"/>
                        </a:rPr>
                        <a:t>et al</a:t>
                      </a:r>
                      <a:r>
                        <a:rPr lang="en-US" altLang="zh-CN" sz="1500" dirty="0">
                          <a:solidFill>
                            <a:schemeClr val="tx1"/>
                          </a:solidFill>
                          <a:latin typeface="Cambria" panose="02040503050406030204" pitchFamily="18" charset="0"/>
                          <a:ea typeface="Cambria" panose="02040503050406030204" pitchFamily="18" charset="0"/>
                          <a:cs typeface="Times New Roman" panose="02020603050405020304" pitchFamily="18" charset="0"/>
                        </a:rPr>
                        <a:t>., Nucl. Phys. A 331, 407 (1979).</a:t>
                      </a:r>
                      <a:endParaRPr lang="zh-CN" altLang="en-US" sz="1500" dirty="0">
                        <a:solidFill>
                          <a:schemeClr val="tx1"/>
                        </a:solidFill>
                        <a:latin typeface="Cambria" panose="02040503050406030204" pitchFamily="18" charset="0"/>
                        <a:cs typeface="Times New Roman" panose="02020603050405020304" pitchFamily="18" charset="0"/>
                      </a:endParaRPr>
                    </a:p>
                  </a:txBody>
                  <a:tcPr anchor="ctr">
                    <a:solidFill>
                      <a:srgbClr val="CCECFF"/>
                    </a:solidFill>
                  </a:tcPr>
                </a:tc>
                <a:extLst>
                  <a:ext uri="{0D108BD9-81ED-4DB2-BD59-A6C34878D82A}">
                    <a16:rowId xmlns:a16="http://schemas.microsoft.com/office/drawing/2014/main" val="1488437335"/>
                  </a:ext>
                </a:extLst>
              </a:tr>
              <a:tr h="268177">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n-US" altLang="zh-CN" sz="1600" b="0" i="0" u="none" strike="noStrike" kern="1200" baseline="30000" dirty="0">
                          <a:solidFill>
                            <a:schemeClr val="tx1"/>
                          </a:solidFill>
                          <a:effectLst/>
                          <a:latin typeface="Cambria" panose="02040503050406030204" pitchFamily="18" charset="0"/>
                          <a:ea typeface="Cambria" panose="02040503050406030204" pitchFamily="18" charset="0"/>
                          <a:cs typeface="+mn-cs"/>
                        </a:rPr>
                        <a:t>112</a:t>
                      </a:r>
                      <a:r>
                        <a:rPr lang="en-US" altLang="zh-CN" sz="1600" b="0" i="0" u="none" strike="noStrike" kern="1200" baseline="0" dirty="0">
                          <a:solidFill>
                            <a:schemeClr val="tx1"/>
                          </a:solidFill>
                          <a:effectLst/>
                          <a:latin typeface="Cambria" panose="02040503050406030204" pitchFamily="18" charset="0"/>
                          <a:ea typeface="Cambria" panose="02040503050406030204" pitchFamily="18" charset="0"/>
                          <a:cs typeface="+mn-cs"/>
                        </a:rPr>
                        <a:t>Sn + </a:t>
                      </a:r>
                      <a:r>
                        <a:rPr lang="en-US" altLang="zh-CN" sz="1600" b="0" i="1" u="none" strike="noStrike" kern="1200" baseline="0" dirty="0">
                          <a:solidFill>
                            <a:schemeClr val="tx1"/>
                          </a:solidFill>
                          <a:effectLst/>
                          <a:latin typeface="Cambria" panose="02040503050406030204" pitchFamily="18" charset="0"/>
                          <a:ea typeface="Cambria" panose="02040503050406030204" pitchFamily="18" charset="0"/>
                          <a:cs typeface="+mn-cs"/>
                        </a:rPr>
                        <a:t>p</a:t>
                      </a:r>
                      <a:r>
                        <a:rPr lang="en-US" altLang="zh-CN" sz="1600" b="0" i="0" u="none" strike="noStrike" kern="1200" baseline="0" dirty="0">
                          <a:solidFill>
                            <a:schemeClr val="tx1"/>
                          </a:solidFill>
                          <a:effectLst/>
                          <a:latin typeface="Cambria" panose="02040503050406030204" pitchFamily="18" charset="0"/>
                          <a:ea typeface="Cambria" panose="02040503050406030204" pitchFamily="18" charset="0"/>
                          <a:cs typeface="+mn-cs"/>
                        </a:rPr>
                        <a:t> </a:t>
                      </a:r>
                      <a:r>
                        <a:rPr lang="zh-CN" altLang="en-US" sz="1600" b="0" i="0" u="none" strike="noStrike" kern="1200" baseline="0" dirty="0">
                          <a:solidFill>
                            <a:schemeClr val="tx1"/>
                          </a:solidFill>
                          <a:effectLst/>
                          <a:latin typeface="Cambria" panose="02040503050406030204" pitchFamily="18" charset="0"/>
                          <a:ea typeface="+mn-ea"/>
                          <a:cs typeface="+mn-cs"/>
                        </a:rPr>
                        <a:t>→ </a:t>
                      </a:r>
                      <a:r>
                        <a:rPr lang="en-US" altLang="zh-CN" sz="1600" b="0" i="0" u="none" strike="noStrike" kern="1200" baseline="30000" dirty="0">
                          <a:solidFill>
                            <a:schemeClr val="tx1"/>
                          </a:solidFill>
                          <a:effectLst/>
                          <a:latin typeface="Cambria" panose="02040503050406030204" pitchFamily="18" charset="0"/>
                          <a:ea typeface="Cambria" panose="02040503050406030204" pitchFamily="18" charset="0"/>
                          <a:cs typeface="+mn-cs"/>
                        </a:rPr>
                        <a:t>113</a:t>
                      </a:r>
                      <a:r>
                        <a:rPr lang="en-US" altLang="zh-CN" sz="1600" b="0" i="0" u="none" strike="noStrike" kern="1200" baseline="0" dirty="0">
                          <a:solidFill>
                            <a:schemeClr val="tx1"/>
                          </a:solidFill>
                          <a:effectLst/>
                          <a:latin typeface="Cambria" panose="02040503050406030204" pitchFamily="18" charset="0"/>
                          <a:ea typeface="Cambria" panose="02040503050406030204" pitchFamily="18" charset="0"/>
                          <a:cs typeface="+mn-cs"/>
                        </a:rPr>
                        <a:t>Sb </a:t>
                      </a:r>
                      <a:r>
                        <a:rPr lang="zh-CN" altLang="en-US" sz="1600" b="0" i="0" u="none" strike="noStrike" kern="1200" baseline="0" dirty="0">
                          <a:solidFill>
                            <a:schemeClr val="tx1"/>
                          </a:solidFill>
                          <a:effectLst/>
                          <a:latin typeface="Cambria" panose="02040503050406030204" pitchFamily="18" charset="0"/>
                          <a:ea typeface="+mn-ea"/>
                          <a:cs typeface="+mn-cs"/>
                        </a:rPr>
                        <a:t>→ </a:t>
                      </a:r>
                      <a:r>
                        <a:rPr lang="en-US" altLang="zh-CN" sz="1600" b="0" i="0" u="none" strike="noStrike" kern="1200" baseline="30000" dirty="0">
                          <a:solidFill>
                            <a:schemeClr val="tx1"/>
                          </a:solidFill>
                          <a:effectLst/>
                          <a:latin typeface="Cambria" panose="02040503050406030204" pitchFamily="18" charset="0"/>
                          <a:ea typeface="Cambria" panose="02040503050406030204" pitchFamily="18" charset="0"/>
                          <a:cs typeface="+mn-cs"/>
                        </a:rPr>
                        <a:t>112</a:t>
                      </a:r>
                      <a:r>
                        <a:rPr lang="en-US" altLang="zh-CN" sz="1600" b="0" i="0" u="none" strike="noStrike" kern="1200" baseline="0" dirty="0">
                          <a:solidFill>
                            <a:schemeClr val="tx1"/>
                          </a:solidFill>
                          <a:effectLst/>
                          <a:latin typeface="Cambria" panose="02040503050406030204" pitchFamily="18" charset="0"/>
                          <a:ea typeface="Cambria" panose="02040503050406030204" pitchFamily="18" charset="0"/>
                          <a:cs typeface="+mn-cs"/>
                        </a:rPr>
                        <a:t>Sn + </a:t>
                      </a:r>
                      <a:r>
                        <a:rPr lang="en-US" altLang="zh-CN" sz="1600" b="0" i="1" u="none" strike="noStrike" kern="1200" baseline="0" dirty="0">
                          <a:solidFill>
                            <a:schemeClr val="tx1"/>
                          </a:solidFill>
                          <a:effectLst/>
                          <a:latin typeface="Cambria" panose="02040503050406030204" pitchFamily="18" charset="0"/>
                          <a:ea typeface="Cambria" panose="02040503050406030204" pitchFamily="18" charset="0"/>
                          <a:cs typeface="+mn-cs"/>
                        </a:rPr>
                        <a:t>p</a:t>
                      </a:r>
                      <a:endParaRPr lang="en-US" altLang="zh-CN" sz="1600" b="0" i="1" u="none" strike="noStrike" dirty="0">
                        <a:solidFill>
                          <a:srgbClr val="000000"/>
                        </a:solidFill>
                        <a:effectLst/>
                        <a:latin typeface="Cambria" panose="02040503050406030204" pitchFamily="18" charset="0"/>
                        <a:ea typeface="Cambria" panose="02040503050406030204" pitchFamily="18" charset="0"/>
                        <a:cs typeface="Times New Roman" panose="02020603050405020304" pitchFamily="18" charset="0"/>
                      </a:endParaRPr>
                    </a:p>
                  </a:txBody>
                  <a:tcPr marL="9525" marR="9525" marT="9525" marB="0" anchor="ctr">
                    <a:solidFill>
                      <a:srgbClr val="CCECFF"/>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CN" sz="1600" b="0" i="0" u="none" strike="noStrike" kern="1200" cap="none" spc="0" normalizeH="0" baseline="0" noProof="0" dirty="0">
                          <a:ln>
                            <a:noFill/>
                          </a:ln>
                          <a:solidFill>
                            <a:prstClr val="black"/>
                          </a:solidFill>
                          <a:effectLst/>
                          <a:uLnTx/>
                          <a:uFillTx/>
                          <a:latin typeface="Cambria" panose="02040503050406030204" pitchFamily="18" charset="0"/>
                          <a:ea typeface="Cambria" panose="02040503050406030204" pitchFamily="18" charset="0"/>
                          <a:cs typeface="Times New Roman" panose="02020603050405020304" pitchFamily="18" charset="0"/>
                        </a:rPr>
                        <a:t>Köln</a:t>
                      </a:r>
                      <a:endParaRPr kumimoji="0" lang="zh-CN" altLang="en-US" sz="1600" b="0" i="0" u="none" strike="noStrike" kern="1200" cap="none" spc="0" normalizeH="0" baseline="0" noProof="0" dirty="0">
                        <a:ln>
                          <a:noFill/>
                        </a:ln>
                        <a:solidFill>
                          <a:prstClr val="black"/>
                        </a:solidFill>
                        <a:effectLst/>
                        <a:uLnTx/>
                        <a:uFillTx/>
                        <a:latin typeface="Cambria" panose="02040503050406030204" pitchFamily="18" charset="0"/>
                        <a:ea typeface="等线" panose="02010600030101010101" pitchFamily="2" charset="-122"/>
                        <a:cs typeface="Times New Roman" panose="02020603050405020304" pitchFamily="18" charset="0"/>
                      </a:endParaRPr>
                    </a:p>
                  </a:txBody>
                  <a:tcPr anchor="ctr">
                    <a:solidFill>
                      <a:srgbClr val="CCECFF"/>
                    </a:solidFill>
                  </a:tcPr>
                </a:tc>
                <a:tc>
                  <a:txBody>
                    <a:bodyPr/>
                    <a:lstStyle/>
                    <a:p>
                      <a:pPr algn="l"/>
                      <a:r>
                        <a:rPr lang="nb-NO" altLang="zh-CN" sz="1500" dirty="0">
                          <a:solidFill>
                            <a:schemeClr val="tx1"/>
                          </a:solidFill>
                          <a:latin typeface="Cambria" panose="02040503050406030204" pitchFamily="18" charset="0"/>
                          <a:ea typeface="Cambria" panose="02040503050406030204" pitchFamily="18" charset="0"/>
                          <a:cs typeface="Times New Roman" panose="02020603050405020304" pitchFamily="18" charset="0"/>
                        </a:rPr>
                        <a:t>S. Röhl </a:t>
                      </a:r>
                      <a:r>
                        <a:rPr lang="nb-NO" altLang="zh-CN" sz="1500" i="1" kern="1200" dirty="0">
                          <a:solidFill>
                            <a:schemeClr val="tx1"/>
                          </a:solidFill>
                          <a:latin typeface="Cambria" panose="02040503050406030204" pitchFamily="18" charset="0"/>
                          <a:ea typeface="Cambria" panose="02040503050406030204" pitchFamily="18" charset="0"/>
                          <a:cs typeface="Times New Roman" panose="02020603050405020304" pitchFamily="18" charset="0"/>
                        </a:rPr>
                        <a:t>et al</a:t>
                      </a:r>
                      <a:r>
                        <a:rPr lang="nb-NO" altLang="zh-CN" sz="1500" dirty="0">
                          <a:solidFill>
                            <a:schemeClr val="tx1"/>
                          </a:solidFill>
                          <a:latin typeface="Cambria" panose="02040503050406030204" pitchFamily="18" charset="0"/>
                          <a:ea typeface="Cambria" panose="02040503050406030204" pitchFamily="18" charset="0"/>
                          <a:cs typeface="Times New Roman" panose="02020603050405020304" pitchFamily="18" charset="0"/>
                        </a:rPr>
                        <a:t>., Phys. Rev. Lett. 43, 1300 (1979).</a:t>
                      </a:r>
                    </a:p>
                    <a:p>
                      <a:pPr algn="l"/>
                      <a:r>
                        <a:rPr lang="en-US" altLang="zh-CN" sz="1500" dirty="0">
                          <a:solidFill>
                            <a:schemeClr val="tx1"/>
                          </a:solidFill>
                          <a:latin typeface="Cambria" panose="02040503050406030204" pitchFamily="18" charset="0"/>
                          <a:ea typeface="Cambria" panose="02040503050406030204" pitchFamily="18" charset="0"/>
                          <a:cs typeface="Times New Roman" panose="02020603050405020304" pitchFamily="18" charset="0"/>
                        </a:rPr>
                        <a:t>S. </a:t>
                      </a:r>
                      <a:r>
                        <a:rPr lang="en-US" altLang="zh-CN" sz="1500" dirty="0" err="1">
                          <a:solidFill>
                            <a:schemeClr val="tx1"/>
                          </a:solidFill>
                          <a:latin typeface="Cambria" panose="02040503050406030204" pitchFamily="18" charset="0"/>
                          <a:ea typeface="Cambria" panose="02040503050406030204" pitchFamily="18" charset="0"/>
                          <a:cs typeface="Times New Roman" panose="02020603050405020304" pitchFamily="18" charset="0"/>
                        </a:rPr>
                        <a:t>Röhl</a:t>
                      </a:r>
                      <a:r>
                        <a:rPr lang="en-US" altLang="zh-CN" sz="1500" dirty="0">
                          <a:solidFill>
                            <a:schemeClr val="tx1"/>
                          </a:solidFill>
                          <a:latin typeface="Cambria" panose="02040503050406030204" pitchFamily="18" charset="0"/>
                          <a:ea typeface="Cambria" panose="02040503050406030204" pitchFamily="18" charset="0"/>
                          <a:cs typeface="Times New Roman" panose="02020603050405020304" pitchFamily="18" charset="0"/>
                        </a:rPr>
                        <a:t> </a:t>
                      </a:r>
                      <a:r>
                        <a:rPr lang="en-US" altLang="zh-CN" sz="1500" i="1" kern="1200" dirty="0">
                          <a:solidFill>
                            <a:schemeClr val="tx1"/>
                          </a:solidFill>
                          <a:latin typeface="Cambria" panose="02040503050406030204" pitchFamily="18" charset="0"/>
                          <a:ea typeface="Cambria" panose="02040503050406030204" pitchFamily="18" charset="0"/>
                          <a:cs typeface="Times New Roman" panose="02020603050405020304" pitchFamily="18" charset="0"/>
                        </a:rPr>
                        <a:t>et al</a:t>
                      </a:r>
                      <a:r>
                        <a:rPr lang="en-US" altLang="zh-CN" sz="1500" dirty="0">
                          <a:solidFill>
                            <a:schemeClr val="tx1"/>
                          </a:solidFill>
                          <a:latin typeface="Cambria" panose="02040503050406030204" pitchFamily="18" charset="0"/>
                          <a:ea typeface="Cambria" panose="02040503050406030204" pitchFamily="18" charset="0"/>
                          <a:cs typeface="Times New Roman" panose="02020603050405020304" pitchFamily="18" charset="0"/>
                        </a:rPr>
                        <a:t>., Nucl. Phys. A 369, 301 (1981).</a:t>
                      </a:r>
                      <a:endParaRPr lang="zh-CN" altLang="en-US" sz="1500" dirty="0">
                        <a:solidFill>
                          <a:schemeClr val="tx1"/>
                        </a:solidFill>
                        <a:latin typeface="Cambria" panose="02040503050406030204" pitchFamily="18" charset="0"/>
                        <a:cs typeface="Times New Roman" panose="02020603050405020304" pitchFamily="18" charset="0"/>
                      </a:endParaRPr>
                    </a:p>
                  </a:txBody>
                  <a:tcPr anchor="ctr">
                    <a:solidFill>
                      <a:srgbClr val="CCECFF"/>
                    </a:solidFill>
                  </a:tcPr>
                </a:tc>
                <a:extLst>
                  <a:ext uri="{0D108BD9-81ED-4DB2-BD59-A6C34878D82A}">
                    <a16:rowId xmlns:a16="http://schemas.microsoft.com/office/drawing/2014/main" val="1216704044"/>
                  </a:ext>
                </a:extLst>
              </a:tr>
              <a:tr h="268177">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n-US" altLang="zh-CN" sz="1600" baseline="30000" dirty="0">
                          <a:solidFill>
                            <a:srgbClr val="000000"/>
                          </a:solidFill>
                          <a:effectLst/>
                          <a:latin typeface="Cambria" panose="02040503050406030204" pitchFamily="18" charset="0"/>
                          <a:ea typeface="Cambria" panose="02040503050406030204" pitchFamily="18" charset="0"/>
                        </a:rPr>
                        <a:t>115</a:t>
                      </a:r>
                      <a:r>
                        <a:rPr lang="en-US" altLang="zh-CN" sz="1600" baseline="0" dirty="0">
                          <a:solidFill>
                            <a:srgbClr val="000000"/>
                          </a:solidFill>
                          <a:effectLst/>
                          <a:latin typeface="Cambria" panose="02040503050406030204" pitchFamily="18" charset="0"/>
                          <a:ea typeface="Cambria" panose="02040503050406030204" pitchFamily="18" charset="0"/>
                        </a:rPr>
                        <a:t>X</a:t>
                      </a:r>
                      <a:r>
                        <a:rPr lang="en-US" altLang="zh-CN" sz="1600" dirty="0">
                          <a:solidFill>
                            <a:srgbClr val="000000"/>
                          </a:solidFill>
                          <a:effectLst/>
                          <a:latin typeface="Cambria" panose="02040503050406030204" pitchFamily="18" charset="0"/>
                          <a:ea typeface="Cambria" panose="02040503050406030204" pitchFamily="18" charset="0"/>
                        </a:rPr>
                        <a:t>e EC(</a:t>
                      </a:r>
                      <a:r>
                        <a:rPr lang="en-US" altLang="zh-CN" sz="1600" i="1" dirty="0">
                          <a:solidFill>
                            <a:srgbClr val="000000"/>
                          </a:solidFill>
                          <a:effectLst/>
                          <a:latin typeface="Cambria" panose="02040503050406030204" pitchFamily="18" charset="0"/>
                          <a:ea typeface="Cambria" panose="02040503050406030204" pitchFamily="18" charset="0"/>
                        </a:rPr>
                        <a:t>β</a:t>
                      </a:r>
                      <a:r>
                        <a:rPr lang="en-US" altLang="zh-CN" sz="1600" baseline="30000" dirty="0">
                          <a:solidFill>
                            <a:srgbClr val="000000"/>
                          </a:solidFill>
                          <a:effectLst/>
                          <a:latin typeface="Cambria" panose="02040503050406030204" pitchFamily="18" charset="0"/>
                          <a:ea typeface="Cambria" panose="02040503050406030204" pitchFamily="18" charset="0"/>
                        </a:rPr>
                        <a:t>+</a:t>
                      </a:r>
                      <a:r>
                        <a:rPr lang="en-US" altLang="zh-CN" sz="1600" dirty="0">
                          <a:solidFill>
                            <a:srgbClr val="000000"/>
                          </a:solidFill>
                          <a:effectLst/>
                          <a:latin typeface="Cambria" panose="02040503050406030204" pitchFamily="18" charset="0"/>
                          <a:ea typeface="Cambria" panose="02040503050406030204" pitchFamily="18" charset="0"/>
                        </a:rPr>
                        <a:t>) → </a:t>
                      </a:r>
                      <a:r>
                        <a:rPr lang="en-US" altLang="zh-CN" sz="1600" baseline="30000" dirty="0">
                          <a:solidFill>
                            <a:srgbClr val="000000"/>
                          </a:solidFill>
                          <a:effectLst/>
                          <a:latin typeface="Cambria" panose="02040503050406030204" pitchFamily="18" charset="0"/>
                          <a:ea typeface="Cambria" panose="02040503050406030204" pitchFamily="18" charset="0"/>
                        </a:rPr>
                        <a:t>115</a:t>
                      </a:r>
                      <a:r>
                        <a:rPr lang="en-US" altLang="zh-CN" sz="1600" baseline="0" dirty="0">
                          <a:solidFill>
                            <a:srgbClr val="000000"/>
                          </a:solidFill>
                          <a:effectLst/>
                          <a:latin typeface="Cambria" panose="02040503050406030204" pitchFamily="18" charset="0"/>
                          <a:ea typeface="Cambria" panose="02040503050406030204" pitchFamily="18" charset="0"/>
                        </a:rPr>
                        <a:t>I </a:t>
                      </a:r>
                      <a:r>
                        <a:rPr lang="zh-CN" altLang="en-US" sz="1600" dirty="0">
                          <a:solidFill>
                            <a:srgbClr val="000000"/>
                          </a:solidFill>
                          <a:effectLst/>
                          <a:latin typeface="Cambria" panose="02040503050406030204" pitchFamily="18" charset="0"/>
                          <a:ea typeface="+mn-ea"/>
                        </a:rPr>
                        <a:t>→ </a:t>
                      </a:r>
                      <a:r>
                        <a:rPr lang="en-US" altLang="zh-CN" sz="1600" baseline="30000" dirty="0">
                          <a:solidFill>
                            <a:srgbClr val="000000"/>
                          </a:solidFill>
                          <a:effectLst/>
                          <a:latin typeface="Cambria" panose="02040503050406030204" pitchFamily="18" charset="0"/>
                          <a:ea typeface="Cambria" panose="02040503050406030204" pitchFamily="18" charset="0"/>
                        </a:rPr>
                        <a:t>114</a:t>
                      </a:r>
                      <a:r>
                        <a:rPr lang="en-US" altLang="zh-CN" sz="1600" baseline="0" dirty="0">
                          <a:solidFill>
                            <a:srgbClr val="000000"/>
                          </a:solidFill>
                          <a:effectLst/>
                          <a:latin typeface="Cambria" panose="02040503050406030204" pitchFamily="18" charset="0"/>
                          <a:ea typeface="Cambria" panose="02040503050406030204" pitchFamily="18" charset="0"/>
                        </a:rPr>
                        <a:t>Te + </a:t>
                      </a:r>
                      <a:r>
                        <a:rPr lang="en-US" altLang="zh-CN" sz="1600" i="1" baseline="0" dirty="0">
                          <a:solidFill>
                            <a:srgbClr val="000000"/>
                          </a:solidFill>
                          <a:effectLst/>
                          <a:latin typeface="Cambria" panose="02040503050406030204" pitchFamily="18" charset="0"/>
                          <a:ea typeface="Cambria" panose="02040503050406030204" pitchFamily="18" charset="0"/>
                        </a:rPr>
                        <a:t>p</a:t>
                      </a:r>
                      <a:endParaRPr lang="en-US" altLang="zh-CN" sz="1600" b="0" i="0" u="none" strike="noStrike" dirty="0">
                        <a:solidFill>
                          <a:srgbClr val="000000"/>
                        </a:solidFill>
                        <a:effectLst/>
                        <a:latin typeface="Cambria" panose="02040503050406030204" pitchFamily="18" charset="0"/>
                        <a:ea typeface="Cambria" panose="02040503050406030204" pitchFamily="18" charset="0"/>
                        <a:cs typeface="Times New Roman" panose="02020603050405020304" pitchFamily="18" charset="0"/>
                      </a:endParaRPr>
                    </a:p>
                  </a:txBody>
                  <a:tcPr marL="9525" marR="9525" marT="9525" marB="0" anchor="ctr">
                    <a:solidFill>
                      <a:srgbClr val="FFCCCC"/>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CN" sz="1600" b="0" i="0" u="none" strike="noStrike" kern="1200" cap="none" spc="0" normalizeH="0" baseline="0" noProof="0" dirty="0">
                          <a:ln>
                            <a:noFill/>
                          </a:ln>
                          <a:solidFill>
                            <a:prstClr val="black"/>
                          </a:solidFill>
                          <a:effectLst/>
                          <a:uLnTx/>
                          <a:uFillTx/>
                          <a:latin typeface="Cambria" panose="02040503050406030204" pitchFamily="18" charset="0"/>
                          <a:ea typeface="Cambria" panose="02040503050406030204" pitchFamily="18" charset="0"/>
                          <a:cs typeface="Times New Roman" panose="02020603050405020304" pitchFamily="18" charset="0"/>
                        </a:rPr>
                        <a:t>Chalk River</a:t>
                      </a:r>
                      <a:endParaRPr kumimoji="0" lang="zh-CN" altLang="en-US" sz="1600" b="0" i="0" u="none" strike="noStrike" kern="1200" cap="none" spc="0" normalizeH="0" baseline="0" noProof="0" dirty="0">
                        <a:ln>
                          <a:noFill/>
                        </a:ln>
                        <a:solidFill>
                          <a:prstClr val="black"/>
                        </a:solidFill>
                        <a:effectLst/>
                        <a:uLnTx/>
                        <a:uFillTx/>
                        <a:latin typeface="Cambria" panose="02040503050406030204" pitchFamily="18" charset="0"/>
                        <a:ea typeface="等线" panose="02010600030101010101" pitchFamily="2" charset="-122"/>
                        <a:cs typeface="Times New Roman" panose="02020603050405020304" pitchFamily="18" charset="0"/>
                      </a:endParaRPr>
                    </a:p>
                  </a:txBody>
                  <a:tcPr anchor="ctr">
                    <a:solidFill>
                      <a:srgbClr val="FFCCCC"/>
                    </a:solidFill>
                  </a:tcPr>
                </a:tc>
                <a:tc>
                  <a:txBody>
                    <a:bodyPr/>
                    <a:lstStyle/>
                    <a:p>
                      <a:pPr algn="l"/>
                      <a:endParaRPr lang="zh-CN" altLang="en-US" sz="1500" dirty="0">
                        <a:solidFill>
                          <a:schemeClr val="tx1"/>
                        </a:solidFill>
                        <a:latin typeface="Cambria" panose="02040503050406030204" pitchFamily="18" charset="0"/>
                        <a:cs typeface="Times New Roman" panose="02020603050405020304" pitchFamily="18" charset="0"/>
                      </a:endParaRPr>
                    </a:p>
                  </a:txBody>
                  <a:tcPr anchor="ctr">
                    <a:solidFill>
                      <a:srgbClr val="FFCCCC"/>
                    </a:solidFill>
                  </a:tcPr>
                </a:tc>
                <a:extLst>
                  <a:ext uri="{0D108BD9-81ED-4DB2-BD59-A6C34878D82A}">
                    <a16:rowId xmlns:a16="http://schemas.microsoft.com/office/drawing/2014/main" val="3751085833"/>
                  </a:ext>
                </a:extLst>
              </a:tr>
              <a:tr h="268177">
                <a:tc>
                  <a:txBody>
                    <a:bodyPr/>
                    <a:lstStyle/>
                    <a:p>
                      <a:pPr algn="ctr" fontAlgn="ctr"/>
                      <a:r>
                        <a:rPr lang="en-US" altLang="zh-CN" sz="1600" baseline="30000" dirty="0">
                          <a:solidFill>
                            <a:srgbClr val="000000"/>
                          </a:solidFill>
                          <a:effectLst/>
                          <a:latin typeface="Cambria" panose="02040503050406030204" pitchFamily="18" charset="0"/>
                          <a:ea typeface="Cambria" panose="02040503050406030204" pitchFamily="18" charset="0"/>
                        </a:rPr>
                        <a:t>113</a:t>
                      </a:r>
                      <a:r>
                        <a:rPr lang="en-US" altLang="zh-CN" sz="1600" baseline="0" dirty="0">
                          <a:solidFill>
                            <a:srgbClr val="000000"/>
                          </a:solidFill>
                          <a:effectLst/>
                          <a:latin typeface="Cambria" panose="02040503050406030204" pitchFamily="18" charset="0"/>
                          <a:ea typeface="Cambria" panose="02040503050406030204" pitchFamily="18" charset="0"/>
                        </a:rPr>
                        <a:t>X</a:t>
                      </a:r>
                      <a:r>
                        <a:rPr lang="en-US" altLang="zh-CN" sz="1600" dirty="0">
                          <a:solidFill>
                            <a:srgbClr val="000000"/>
                          </a:solidFill>
                          <a:effectLst/>
                          <a:latin typeface="Cambria" panose="02040503050406030204" pitchFamily="18" charset="0"/>
                          <a:ea typeface="Cambria" panose="02040503050406030204" pitchFamily="18" charset="0"/>
                        </a:rPr>
                        <a:t>e EC(</a:t>
                      </a:r>
                      <a:r>
                        <a:rPr lang="en-US" altLang="zh-CN" sz="1600" i="1" dirty="0">
                          <a:solidFill>
                            <a:srgbClr val="000000"/>
                          </a:solidFill>
                          <a:effectLst/>
                          <a:latin typeface="Cambria" panose="02040503050406030204" pitchFamily="18" charset="0"/>
                          <a:ea typeface="Cambria" panose="02040503050406030204" pitchFamily="18" charset="0"/>
                        </a:rPr>
                        <a:t>β</a:t>
                      </a:r>
                      <a:r>
                        <a:rPr lang="en-US" altLang="zh-CN" sz="1600" baseline="30000" dirty="0">
                          <a:solidFill>
                            <a:srgbClr val="000000"/>
                          </a:solidFill>
                          <a:effectLst/>
                          <a:latin typeface="Cambria" panose="02040503050406030204" pitchFamily="18" charset="0"/>
                          <a:ea typeface="Cambria" panose="02040503050406030204" pitchFamily="18" charset="0"/>
                        </a:rPr>
                        <a:t>+</a:t>
                      </a:r>
                      <a:r>
                        <a:rPr lang="en-US" altLang="zh-CN" sz="1600" dirty="0">
                          <a:solidFill>
                            <a:srgbClr val="000000"/>
                          </a:solidFill>
                          <a:effectLst/>
                          <a:latin typeface="Cambria" panose="02040503050406030204" pitchFamily="18" charset="0"/>
                          <a:ea typeface="Cambria" panose="02040503050406030204" pitchFamily="18" charset="0"/>
                        </a:rPr>
                        <a:t>) → </a:t>
                      </a:r>
                      <a:r>
                        <a:rPr lang="en-US" altLang="zh-CN" sz="1600" baseline="30000" dirty="0">
                          <a:solidFill>
                            <a:srgbClr val="000000"/>
                          </a:solidFill>
                          <a:effectLst/>
                          <a:latin typeface="Cambria" panose="02040503050406030204" pitchFamily="18" charset="0"/>
                          <a:ea typeface="Cambria" panose="02040503050406030204" pitchFamily="18" charset="0"/>
                        </a:rPr>
                        <a:t>113</a:t>
                      </a:r>
                      <a:r>
                        <a:rPr lang="en-US" altLang="zh-CN" sz="1600" baseline="0" dirty="0">
                          <a:solidFill>
                            <a:srgbClr val="000000"/>
                          </a:solidFill>
                          <a:effectLst/>
                          <a:latin typeface="Cambria" panose="02040503050406030204" pitchFamily="18" charset="0"/>
                          <a:ea typeface="Cambria" panose="02040503050406030204" pitchFamily="18" charset="0"/>
                        </a:rPr>
                        <a:t>I </a:t>
                      </a:r>
                      <a:r>
                        <a:rPr lang="zh-CN" altLang="en-US" sz="1600" dirty="0">
                          <a:solidFill>
                            <a:srgbClr val="000000"/>
                          </a:solidFill>
                          <a:effectLst/>
                          <a:latin typeface="Cambria" panose="02040503050406030204" pitchFamily="18" charset="0"/>
                          <a:ea typeface="+mn-ea"/>
                        </a:rPr>
                        <a:t>→ </a:t>
                      </a:r>
                      <a:r>
                        <a:rPr lang="en-US" altLang="zh-CN" sz="1600" baseline="30000" dirty="0">
                          <a:solidFill>
                            <a:srgbClr val="000000"/>
                          </a:solidFill>
                          <a:effectLst/>
                          <a:latin typeface="Cambria" panose="02040503050406030204" pitchFamily="18" charset="0"/>
                          <a:ea typeface="Cambria" panose="02040503050406030204" pitchFamily="18" charset="0"/>
                        </a:rPr>
                        <a:t>112</a:t>
                      </a:r>
                      <a:r>
                        <a:rPr lang="en-US" altLang="zh-CN" sz="1600" baseline="0" dirty="0">
                          <a:solidFill>
                            <a:srgbClr val="000000"/>
                          </a:solidFill>
                          <a:effectLst/>
                          <a:latin typeface="Cambria" panose="02040503050406030204" pitchFamily="18" charset="0"/>
                          <a:ea typeface="Cambria" panose="02040503050406030204" pitchFamily="18" charset="0"/>
                        </a:rPr>
                        <a:t>Te + </a:t>
                      </a:r>
                      <a:r>
                        <a:rPr lang="en-US" altLang="zh-CN" sz="1600" i="1" baseline="0" dirty="0">
                          <a:solidFill>
                            <a:srgbClr val="000000"/>
                          </a:solidFill>
                          <a:effectLst/>
                          <a:latin typeface="Cambria" panose="02040503050406030204" pitchFamily="18" charset="0"/>
                          <a:ea typeface="Cambria" panose="02040503050406030204" pitchFamily="18" charset="0"/>
                        </a:rPr>
                        <a:t>p</a:t>
                      </a:r>
                      <a:endParaRPr lang="en-US" altLang="zh-CN" sz="1600" b="0" i="0" u="none" strike="noStrike" dirty="0">
                        <a:solidFill>
                          <a:srgbClr val="000000"/>
                        </a:solidFill>
                        <a:effectLst/>
                        <a:latin typeface="Cambria" panose="02040503050406030204" pitchFamily="18" charset="0"/>
                        <a:ea typeface="Cambria" panose="02040503050406030204" pitchFamily="18" charset="0"/>
                        <a:cs typeface="Times New Roman" panose="02020603050405020304" pitchFamily="18" charset="0"/>
                      </a:endParaRPr>
                    </a:p>
                  </a:txBody>
                  <a:tcPr marL="9525" marR="9525" marT="9525" marB="0" anchor="ctr">
                    <a:solidFill>
                      <a:srgbClr val="CCECFF"/>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mbria" panose="02040503050406030204" pitchFamily="18" charset="0"/>
                          <a:ea typeface="Cambria" panose="02040503050406030204" pitchFamily="18" charset="0"/>
                          <a:cs typeface="+mn-cs"/>
                        </a:rPr>
                        <a:t>GSI–ISOL</a:t>
                      </a:r>
                      <a:endParaRPr kumimoji="0" lang="zh-CN" altLang="en-US" sz="1600" b="0" i="0" u="none" strike="noStrike" kern="1200" cap="none" spc="0" normalizeH="0" baseline="0" noProof="0" dirty="0">
                        <a:ln>
                          <a:noFill/>
                        </a:ln>
                        <a:solidFill>
                          <a:prstClr val="black"/>
                        </a:solidFill>
                        <a:effectLst/>
                        <a:uLnTx/>
                        <a:uFillTx/>
                        <a:latin typeface="Cambria" panose="02040503050406030204" pitchFamily="18" charset="0"/>
                        <a:ea typeface="等线" panose="02010600030101010101" pitchFamily="2" charset="-122"/>
                        <a:cs typeface="Times New Roman" panose="02020603050405020304" pitchFamily="18" charset="0"/>
                      </a:endParaRPr>
                    </a:p>
                  </a:txBody>
                  <a:tcPr anchor="ctr">
                    <a:solidFill>
                      <a:srgbClr val="CCECFF"/>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fr-FR" altLang="zh-CN" sz="1500" dirty="0">
                          <a:solidFill>
                            <a:schemeClr val="tx1"/>
                          </a:solidFill>
                          <a:latin typeface="Cambria" panose="02040503050406030204" pitchFamily="18" charset="0"/>
                          <a:ea typeface="Cambria" panose="02040503050406030204" pitchFamily="18" charset="0"/>
                          <a:cs typeface="Times New Roman" panose="02020603050405020304" pitchFamily="18" charset="0"/>
                        </a:rPr>
                        <a:t>Z. </a:t>
                      </a:r>
                      <a:r>
                        <a:rPr lang="fr-FR" altLang="zh-CN" sz="1500" dirty="0" err="1">
                          <a:solidFill>
                            <a:schemeClr val="tx1"/>
                          </a:solidFill>
                          <a:latin typeface="Cambria" panose="02040503050406030204" pitchFamily="18" charset="0"/>
                          <a:ea typeface="Cambria" panose="02040503050406030204" pitchFamily="18" charset="0"/>
                          <a:cs typeface="Times New Roman" panose="02020603050405020304" pitchFamily="18" charset="0"/>
                        </a:rPr>
                        <a:t>Janas</a:t>
                      </a:r>
                      <a:r>
                        <a:rPr lang="fr-FR" altLang="zh-CN" sz="1500" dirty="0">
                          <a:solidFill>
                            <a:schemeClr val="tx1"/>
                          </a:solidFill>
                          <a:latin typeface="Cambria" panose="02040503050406030204" pitchFamily="18" charset="0"/>
                          <a:ea typeface="Cambria" panose="02040503050406030204" pitchFamily="18" charset="0"/>
                          <a:cs typeface="Times New Roman" panose="02020603050405020304" pitchFamily="18" charset="0"/>
                        </a:rPr>
                        <a:t> </a:t>
                      </a:r>
                      <a:r>
                        <a:rPr lang="fr-FR" altLang="zh-CN" sz="1500" i="1" dirty="0">
                          <a:solidFill>
                            <a:schemeClr val="tx1"/>
                          </a:solidFill>
                          <a:latin typeface="Cambria" panose="02040503050406030204" pitchFamily="18" charset="0"/>
                          <a:ea typeface="Cambria" panose="02040503050406030204" pitchFamily="18" charset="0"/>
                          <a:cs typeface="Times New Roman" panose="02020603050405020304" pitchFamily="18" charset="0"/>
                        </a:rPr>
                        <a:t>et al</a:t>
                      </a:r>
                      <a:r>
                        <a:rPr lang="fr-FR" altLang="zh-CN" sz="1500" dirty="0">
                          <a:solidFill>
                            <a:schemeClr val="tx1"/>
                          </a:solidFill>
                          <a:latin typeface="Cambria" panose="02040503050406030204" pitchFamily="18" charset="0"/>
                          <a:ea typeface="Cambria" panose="02040503050406030204" pitchFamily="18" charset="0"/>
                          <a:cs typeface="Times New Roman" panose="02020603050405020304" pitchFamily="18" charset="0"/>
                        </a:rPr>
                        <a:t>., </a:t>
                      </a:r>
                      <a:r>
                        <a:rPr lang="fr-FR" altLang="zh-CN" sz="1500" dirty="0" err="1">
                          <a:solidFill>
                            <a:schemeClr val="tx1"/>
                          </a:solidFill>
                          <a:latin typeface="Cambria" panose="02040503050406030204" pitchFamily="18" charset="0"/>
                          <a:ea typeface="Cambria" panose="02040503050406030204" pitchFamily="18" charset="0"/>
                          <a:cs typeface="Times New Roman" panose="02020603050405020304" pitchFamily="18" charset="0"/>
                        </a:rPr>
                        <a:t>Eur</a:t>
                      </a:r>
                      <a:r>
                        <a:rPr lang="fr-FR" altLang="zh-CN" sz="1500" dirty="0">
                          <a:solidFill>
                            <a:schemeClr val="tx1"/>
                          </a:solidFill>
                          <a:latin typeface="Cambria" panose="02040503050406030204" pitchFamily="18" charset="0"/>
                          <a:ea typeface="Cambria" panose="02040503050406030204" pitchFamily="18" charset="0"/>
                          <a:cs typeface="Times New Roman" panose="02020603050405020304" pitchFamily="18" charset="0"/>
                        </a:rPr>
                        <a:t>. Phys. J. A 24 205 (2005).</a:t>
                      </a:r>
                      <a:endParaRPr lang="zh-CN" altLang="en-US" sz="1500" dirty="0">
                        <a:solidFill>
                          <a:schemeClr val="tx1"/>
                        </a:solidFill>
                        <a:latin typeface="Cambria" panose="02040503050406030204" pitchFamily="18" charset="0"/>
                        <a:cs typeface="Times New Roman" panose="02020603050405020304" pitchFamily="18" charset="0"/>
                      </a:endParaRPr>
                    </a:p>
                  </a:txBody>
                  <a:tcPr anchor="ctr">
                    <a:solidFill>
                      <a:srgbClr val="CCECFF"/>
                    </a:solidFill>
                  </a:tcPr>
                </a:tc>
                <a:extLst>
                  <a:ext uri="{0D108BD9-81ED-4DB2-BD59-A6C34878D82A}">
                    <a16:rowId xmlns:a16="http://schemas.microsoft.com/office/drawing/2014/main" val="565814961"/>
                  </a:ext>
                </a:extLst>
              </a:tr>
              <a:tr h="128612">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n-US" altLang="zh-CN" sz="1600" baseline="30000" dirty="0">
                          <a:solidFill>
                            <a:srgbClr val="000000"/>
                          </a:solidFill>
                          <a:effectLst/>
                          <a:latin typeface="Cambria" panose="02040503050406030204" pitchFamily="18" charset="0"/>
                          <a:ea typeface="Cambria" panose="02040503050406030204" pitchFamily="18" charset="0"/>
                        </a:rPr>
                        <a:t>117</a:t>
                      </a:r>
                      <a:r>
                        <a:rPr lang="en-US" altLang="zh-CN" sz="1600" baseline="0" dirty="0">
                          <a:solidFill>
                            <a:srgbClr val="000000"/>
                          </a:solidFill>
                          <a:effectLst/>
                          <a:latin typeface="Cambria" panose="02040503050406030204" pitchFamily="18" charset="0"/>
                          <a:ea typeface="Cambria" panose="02040503050406030204" pitchFamily="18" charset="0"/>
                        </a:rPr>
                        <a:t>Ba</a:t>
                      </a:r>
                      <a:r>
                        <a:rPr lang="en-US" altLang="zh-CN" sz="1600" dirty="0">
                          <a:solidFill>
                            <a:srgbClr val="000000"/>
                          </a:solidFill>
                          <a:effectLst/>
                          <a:latin typeface="Cambria" panose="02040503050406030204" pitchFamily="18" charset="0"/>
                          <a:ea typeface="Cambria" panose="02040503050406030204" pitchFamily="18" charset="0"/>
                        </a:rPr>
                        <a:t> EC(</a:t>
                      </a:r>
                      <a:r>
                        <a:rPr lang="en-US" altLang="zh-CN" sz="1600" i="1" dirty="0">
                          <a:solidFill>
                            <a:srgbClr val="000000"/>
                          </a:solidFill>
                          <a:effectLst/>
                          <a:latin typeface="Cambria" panose="02040503050406030204" pitchFamily="18" charset="0"/>
                          <a:ea typeface="Cambria" panose="02040503050406030204" pitchFamily="18" charset="0"/>
                        </a:rPr>
                        <a:t>β</a:t>
                      </a:r>
                      <a:r>
                        <a:rPr lang="en-US" altLang="zh-CN" sz="1600" baseline="30000" dirty="0">
                          <a:solidFill>
                            <a:srgbClr val="000000"/>
                          </a:solidFill>
                          <a:effectLst/>
                          <a:latin typeface="Cambria" panose="02040503050406030204" pitchFamily="18" charset="0"/>
                          <a:ea typeface="Cambria" panose="02040503050406030204" pitchFamily="18" charset="0"/>
                        </a:rPr>
                        <a:t>+</a:t>
                      </a:r>
                      <a:r>
                        <a:rPr lang="en-US" altLang="zh-CN" sz="1600" dirty="0">
                          <a:solidFill>
                            <a:srgbClr val="000000"/>
                          </a:solidFill>
                          <a:effectLst/>
                          <a:latin typeface="Cambria" panose="02040503050406030204" pitchFamily="18" charset="0"/>
                          <a:ea typeface="Cambria" panose="02040503050406030204" pitchFamily="18" charset="0"/>
                        </a:rPr>
                        <a:t>) → </a:t>
                      </a:r>
                      <a:r>
                        <a:rPr lang="en-US" altLang="zh-CN" sz="1600" baseline="30000" dirty="0">
                          <a:solidFill>
                            <a:srgbClr val="000000"/>
                          </a:solidFill>
                          <a:effectLst/>
                          <a:latin typeface="Cambria" panose="02040503050406030204" pitchFamily="18" charset="0"/>
                          <a:ea typeface="Cambria" panose="02040503050406030204" pitchFamily="18" charset="0"/>
                        </a:rPr>
                        <a:t>117</a:t>
                      </a:r>
                      <a:r>
                        <a:rPr lang="en-US" altLang="zh-CN" sz="1600" baseline="0" dirty="0">
                          <a:solidFill>
                            <a:srgbClr val="000000"/>
                          </a:solidFill>
                          <a:effectLst/>
                          <a:latin typeface="Cambria" panose="02040503050406030204" pitchFamily="18" charset="0"/>
                          <a:ea typeface="Cambria" panose="02040503050406030204" pitchFamily="18" charset="0"/>
                        </a:rPr>
                        <a:t>Cs </a:t>
                      </a:r>
                      <a:r>
                        <a:rPr lang="zh-CN" altLang="en-US" sz="1600" dirty="0">
                          <a:solidFill>
                            <a:srgbClr val="000000"/>
                          </a:solidFill>
                          <a:effectLst/>
                          <a:latin typeface="Cambria" panose="02040503050406030204" pitchFamily="18" charset="0"/>
                          <a:ea typeface="+mn-ea"/>
                        </a:rPr>
                        <a:t>→ </a:t>
                      </a:r>
                      <a:r>
                        <a:rPr lang="en-US" altLang="zh-CN" sz="1600" baseline="30000" dirty="0">
                          <a:solidFill>
                            <a:srgbClr val="000000"/>
                          </a:solidFill>
                          <a:effectLst/>
                          <a:latin typeface="Cambria" panose="02040503050406030204" pitchFamily="18" charset="0"/>
                          <a:ea typeface="Cambria" panose="02040503050406030204" pitchFamily="18" charset="0"/>
                        </a:rPr>
                        <a:t>116</a:t>
                      </a:r>
                      <a:r>
                        <a:rPr lang="en-US" altLang="zh-CN" sz="1600" baseline="0" dirty="0">
                          <a:solidFill>
                            <a:srgbClr val="000000"/>
                          </a:solidFill>
                          <a:effectLst/>
                          <a:latin typeface="Cambria" panose="02040503050406030204" pitchFamily="18" charset="0"/>
                          <a:ea typeface="Cambria" panose="02040503050406030204" pitchFamily="18" charset="0"/>
                        </a:rPr>
                        <a:t>Xe + </a:t>
                      </a:r>
                      <a:r>
                        <a:rPr lang="en-US" altLang="zh-CN" sz="1600" i="1" baseline="0" dirty="0">
                          <a:solidFill>
                            <a:srgbClr val="000000"/>
                          </a:solidFill>
                          <a:effectLst/>
                          <a:latin typeface="Cambria" panose="02040503050406030204" pitchFamily="18" charset="0"/>
                          <a:ea typeface="Cambria" panose="02040503050406030204" pitchFamily="18" charset="0"/>
                        </a:rPr>
                        <a:t>p</a:t>
                      </a:r>
                      <a:endParaRPr lang="en-US" altLang="zh-CN" sz="1600" b="0" i="0" u="none" strike="noStrike" dirty="0">
                        <a:solidFill>
                          <a:srgbClr val="000000"/>
                        </a:solidFill>
                        <a:effectLst/>
                        <a:latin typeface="Cambria" panose="02040503050406030204" pitchFamily="18" charset="0"/>
                        <a:ea typeface="Cambria" panose="02040503050406030204" pitchFamily="18" charset="0"/>
                        <a:cs typeface="Times New Roman" panose="02020603050405020304" pitchFamily="18" charset="0"/>
                      </a:endParaRPr>
                    </a:p>
                  </a:txBody>
                  <a:tcPr marL="9525" marR="9525" marT="9525" marB="0" anchor="ctr">
                    <a:solidFill>
                      <a:srgbClr val="CCECFF"/>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mbria" panose="02040503050406030204" pitchFamily="18" charset="0"/>
                          <a:ea typeface="Cambria" panose="02040503050406030204" pitchFamily="18" charset="0"/>
                          <a:cs typeface="+mn-cs"/>
                        </a:rPr>
                        <a:t>GSI–ISOL</a:t>
                      </a:r>
                      <a:endParaRPr kumimoji="0" lang="zh-CN" altLang="en-US" sz="1600" b="0" i="0" u="none" strike="noStrike" kern="1200" cap="none" spc="0" normalizeH="0" baseline="0" noProof="0" dirty="0">
                        <a:ln>
                          <a:noFill/>
                        </a:ln>
                        <a:solidFill>
                          <a:prstClr val="black"/>
                        </a:solidFill>
                        <a:effectLst/>
                        <a:uLnTx/>
                        <a:uFillTx/>
                        <a:latin typeface="Cambria" panose="02040503050406030204" pitchFamily="18" charset="0"/>
                        <a:ea typeface="等线" panose="02010600030101010101" pitchFamily="2" charset="-122"/>
                        <a:cs typeface="Times New Roman" panose="02020603050405020304" pitchFamily="18" charset="0"/>
                      </a:endParaRPr>
                    </a:p>
                  </a:txBody>
                  <a:tcPr anchor="ctr">
                    <a:solidFill>
                      <a:srgbClr val="CCECFF"/>
                    </a:solidFill>
                  </a:tcPr>
                </a:tc>
                <a:tc>
                  <a:txBody>
                    <a:bodyPr/>
                    <a:lstStyle/>
                    <a:p>
                      <a:pPr algn="l"/>
                      <a:r>
                        <a:rPr lang="en-US" altLang="zh-CN" sz="1500" dirty="0">
                          <a:solidFill>
                            <a:schemeClr val="tx1"/>
                          </a:solidFill>
                          <a:latin typeface="Cambria" panose="02040503050406030204" pitchFamily="18" charset="0"/>
                          <a:ea typeface="Cambria" panose="02040503050406030204" pitchFamily="18" charset="0"/>
                          <a:cs typeface="Times New Roman" panose="02020603050405020304" pitchFamily="18" charset="0"/>
                        </a:rPr>
                        <a:t>Z. </a:t>
                      </a:r>
                      <a:r>
                        <a:rPr lang="en-US" altLang="zh-CN" sz="1500" dirty="0" err="1">
                          <a:solidFill>
                            <a:schemeClr val="tx1"/>
                          </a:solidFill>
                          <a:latin typeface="Cambria" panose="02040503050406030204" pitchFamily="18" charset="0"/>
                          <a:ea typeface="Cambria" panose="02040503050406030204" pitchFamily="18" charset="0"/>
                          <a:cs typeface="Times New Roman" panose="02020603050405020304" pitchFamily="18" charset="0"/>
                        </a:rPr>
                        <a:t>Janas</a:t>
                      </a:r>
                      <a:r>
                        <a:rPr lang="en-US" altLang="zh-CN" sz="1500" dirty="0">
                          <a:solidFill>
                            <a:schemeClr val="tx1"/>
                          </a:solidFill>
                          <a:latin typeface="Cambria" panose="02040503050406030204" pitchFamily="18" charset="0"/>
                          <a:ea typeface="Cambria" panose="02040503050406030204" pitchFamily="18" charset="0"/>
                          <a:cs typeface="Times New Roman" panose="02020603050405020304" pitchFamily="18" charset="0"/>
                        </a:rPr>
                        <a:t> </a:t>
                      </a:r>
                      <a:r>
                        <a:rPr lang="en-US" altLang="zh-CN" sz="1500" i="1" kern="1200" dirty="0">
                          <a:solidFill>
                            <a:schemeClr val="tx1"/>
                          </a:solidFill>
                          <a:latin typeface="Cambria" panose="02040503050406030204" pitchFamily="18" charset="0"/>
                          <a:ea typeface="Cambria" panose="02040503050406030204" pitchFamily="18" charset="0"/>
                          <a:cs typeface="Times New Roman" panose="02020603050405020304" pitchFamily="18" charset="0"/>
                        </a:rPr>
                        <a:t>et al</a:t>
                      </a:r>
                      <a:r>
                        <a:rPr lang="en-US" altLang="zh-CN" sz="1500" dirty="0">
                          <a:solidFill>
                            <a:schemeClr val="tx1"/>
                          </a:solidFill>
                          <a:latin typeface="Cambria" panose="02040503050406030204" pitchFamily="18" charset="0"/>
                          <a:ea typeface="Cambria" panose="02040503050406030204" pitchFamily="18" charset="0"/>
                          <a:cs typeface="Times New Roman" panose="02020603050405020304" pitchFamily="18" charset="0"/>
                        </a:rPr>
                        <a:t>., Eur. Phys. J. A 23, 401 (2005).</a:t>
                      </a:r>
                      <a:endParaRPr lang="zh-CN" altLang="en-US" sz="1500" dirty="0">
                        <a:solidFill>
                          <a:schemeClr val="tx1"/>
                        </a:solidFill>
                        <a:latin typeface="Cambria" panose="02040503050406030204" pitchFamily="18" charset="0"/>
                        <a:cs typeface="Times New Roman" panose="02020603050405020304" pitchFamily="18" charset="0"/>
                      </a:endParaRPr>
                    </a:p>
                  </a:txBody>
                  <a:tcPr anchor="ctr">
                    <a:solidFill>
                      <a:srgbClr val="CCECFF"/>
                    </a:solidFill>
                  </a:tcPr>
                </a:tc>
                <a:extLst>
                  <a:ext uri="{0D108BD9-81ED-4DB2-BD59-A6C34878D82A}">
                    <a16:rowId xmlns:a16="http://schemas.microsoft.com/office/drawing/2014/main" val="2154923286"/>
                  </a:ext>
                </a:extLst>
              </a:tr>
            </a:tbl>
          </a:graphicData>
        </a:graphic>
      </p:graphicFrame>
      <p:sp>
        <p:nvSpPr>
          <p:cNvPr id="43" name="TextBox 42">
            <a:extLst>
              <a:ext uri="{FF2B5EF4-FFF2-40B4-BE49-F238E27FC236}">
                <a16:creationId xmlns:a16="http://schemas.microsoft.com/office/drawing/2014/main" id="{07BBAD02-6F44-4B64-8DB5-ECF118A142F4}"/>
              </a:ext>
            </a:extLst>
          </p:cNvPr>
          <p:cNvSpPr txBox="1"/>
          <p:nvPr/>
        </p:nvSpPr>
        <p:spPr>
          <a:xfrm>
            <a:off x="4714567" y="6334780"/>
            <a:ext cx="4051109" cy="523220"/>
          </a:xfrm>
          <a:prstGeom prst="rect">
            <a:avLst/>
          </a:prstGeom>
          <a:noFill/>
        </p:spPr>
        <p:txBody>
          <a:bodyPr wrap="none">
            <a:spAutoFit/>
          </a:bodyPr>
          <a:lstStyle/>
          <a:p>
            <a:r>
              <a:rPr lang="en-US" sz="1400" dirty="0">
                <a:latin typeface="Cambria" panose="02040503050406030204" pitchFamily="18" charset="0"/>
                <a:ea typeface="Cambria" panose="02040503050406030204" pitchFamily="18" charset="0"/>
              </a:rPr>
              <a:t>J. C. Hardy, Phys. Lett. B 109, 242 (1982).</a:t>
            </a:r>
          </a:p>
          <a:p>
            <a:r>
              <a:rPr lang="en-US" sz="1400" dirty="0">
                <a:latin typeface="Cambria" panose="02040503050406030204" pitchFamily="18" charset="0"/>
                <a:ea typeface="Cambria" panose="02040503050406030204" pitchFamily="18" charset="0"/>
              </a:rPr>
              <a:t>P. A. Amundsen </a:t>
            </a:r>
            <a:r>
              <a:rPr lang="en-US" sz="1400" i="1" dirty="0">
                <a:latin typeface="Cambria" panose="02040503050406030204" pitchFamily="18" charset="0"/>
                <a:ea typeface="Cambria" panose="02040503050406030204" pitchFamily="18" charset="0"/>
              </a:rPr>
              <a:t>et al</a:t>
            </a:r>
            <a:r>
              <a:rPr lang="en-US" sz="1400" dirty="0">
                <a:latin typeface="Cambria" panose="02040503050406030204" pitchFamily="18" charset="0"/>
                <a:ea typeface="Cambria" panose="02040503050406030204" pitchFamily="18" charset="0"/>
              </a:rPr>
              <a:t>., Phys. Rev. C 33, 1079 (1986).</a:t>
            </a:r>
          </a:p>
        </p:txBody>
      </p:sp>
    </p:spTree>
    <p:extLst>
      <p:ext uri="{BB962C8B-B14F-4D97-AF65-F5344CB8AC3E}">
        <p14:creationId xmlns:p14="http://schemas.microsoft.com/office/powerpoint/2010/main" val="2495592204"/>
      </p:ext>
    </p:extLst>
  </p:cSld>
  <p:clrMapOvr>
    <a:masterClrMapping/>
  </p:clrMapOvr>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矩形 1"/>
          <p:cNvSpPr/>
          <p:nvPr/>
        </p:nvSpPr>
        <p:spPr>
          <a:xfrm>
            <a:off x="0" y="0"/>
            <a:ext cx="9144000" cy="4524315"/>
          </a:xfrm>
          <a:prstGeom prst="rect">
            <a:avLst/>
          </a:prstGeom>
        </p:spPr>
        <p:txBody>
          <a:bodyPr wrap="square">
            <a:spAutoFit/>
          </a:bodyPr>
          <a:lstStyle/>
          <a:p>
            <a:r>
              <a:rPr lang="en-US" altLang="zh-CN" dirty="0">
                <a:solidFill>
                  <a:srgbClr val="000000"/>
                </a:solidFill>
                <a:latin typeface="Cambria" panose="02040503050406030204" pitchFamily="18" charset="0"/>
                <a:ea typeface="Cambria" panose="02040503050406030204" pitchFamily="18" charset="0"/>
                <a:cs typeface="Times New Roman" panose="02020603050405020304" pitchFamily="18" charset="0"/>
              </a:rPr>
              <a:t>Statistical analysis formalism:</a:t>
            </a:r>
          </a:p>
          <a:p>
            <a:r>
              <a:rPr lang="en-US" altLang="zh-CN" dirty="0">
                <a:solidFill>
                  <a:srgbClr val="000000"/>
                </a:solidFill>
                <a:latin typeface="Cambria" panose="02040503050406030204" pitchFamily="18" charset="0"/>
                <a:ea typeface="Cambria" panose="02040503050406030204" pitchFamily="18" charset="0"/>
                <a:cs typeface="Times New Roman" panose="02020603050405020304" pitchFamily="18" charset="0"/>
              </a:rPr>
              <a:t>Observed proton energy distribution = β decay intensity, proton decay branching ratio.</a:t>
            </a:r>
          </a:p>
          <a:p>
            <a:r>
              <a:rPr lang="en-US" altLang="zh-CN" dirty="0">
                <a:solidFill>
                  <a:srgbClr val="000000"/>
                </a:solidFill>
                <a:latin typeface="Cambria" panose="02040503050406030204" pitchFamily="18" charset="0"/>
                <a:ea typeface="Cambria" panose="02040503050406030204" pitchFamily="18" charset="0"/>
                <a:cs typeface="Times New Roman" panose="02020603050405020304" pitchFamily="18" charset="0"/>
              </a:rPr>
              <a:t>β decay intensity = statistical rate function, β strength function</a:t>
            </a:r>
          </a:p>
          <a:p>
            <a:r>
              <a:rPr lang="en-US" altLang="zh-CN" dirty="0">
                <a:solidFill>
                  <a:srgbClr val="000000"/>
                </a:solidFill>
                <a:latin typeface="Cambria" panose="02040503050406030204" pitchFamily="18" charset="0"/>
                <a:ea typeface="Cambria" panose="02040503050406030204" pitchFamily="18" charset="0"/>
                <a:cs typeface="Times New Roman" panose="02020603050405020304" pitchFamily="18" charset="0"/>
              </a:rPr>
              <a:t>β strength function = </a:t>
            </a:r>
            <a:r>
              <a:rPr lang="en-US" sz="1800" b="0" i="0" u="none" strike="noStrike" baseline="0" dirty="0">
                <a:latin typeface="Cambria" panose="02040503050406030204" pitchFamily="18" charset="0"/>
                <a:ea typeface="Cambria" panose="02040503050406030204" pitchFamily="18" charset="0"/>
              </a:rPr>
              <a:t>linear function of the excitation energy</a:t>
            </a:r>
            <a:r>
              <a:rPr lang="en-US" dirty="0">
                <a:latin typeface="Cambria" panose="02040503050406030204" pitchFamily="18" charset="0"/>
                <a:ea typeface="Cambria" panose="02040503050406030204" pitchFamily="18" charset="0"/>
              </a:rPr>
              <a:t>,</a:t>
            </a:r>
            <a:r>
              <a:rPr lang="zh-CN" altLang="en-US" dirty="0">
                <a:latin typeface="Cambria" panose="02040503050406030204" pitchFamily="18" charset="0"/>
              </a:rPr>
              <a:t> </a:t>
            </a:r>
            <a:r>
              <a:rPr lang="en-US" altLang="zh-CN" dirty="0">
                <a:latin typeface="Cambria" panose="02040503050406030204" pitchFamily="18" charset="0"/>
                <a:ea typeface="Cambria" panose="02040503050406030204" pitchFamily="18" charset="0"/>
              </a:rPr>
              <a:t>spin</a:t>
            </a:r>
            <a:r>
              <a:rPr lang="zh-CN" altLang="en-US" dirty="0">
                <a:latin typeface="Cambria" panose="02040503050406030204" pitchFamily="18" charset="0"/>
              </a:rPr>
              <a:t> </a:t>
            </a:r>
            <a:r>
              <a:rPr lang="en-US" altLang="zh-CN" dirty="0">
                <a:latin typeface="Cambria" panose="02040503050406030204" pitchFamily="18" charset="0"/>
                <a:ea typeface="Cambria" panose="02040503050406030204" pitchFamily="18" charset="0"/>
              </a:rPr>
              <a:t>factor</a:t>
            </a:r>
          </a:p>
          <a:p>
            <a:r>
              <a:rPr lang="en-US" altLang="zh-CN" dirty="0">
                <a:latin typeface="Cambria" panose="02040503050406030204" pitchFamily="18" charset="0"/>
                <a:ea typeface="Cambria" panose="02040503050406030204" pitchFamily="18" charset="0"/>
              </a:rPr>
              <a:t>proton partial width </a:t>
            </a:r>
            <a:r>
              <a:rPr lang="en-US" altLang="zh-CN" i="1" dirty="0">
                <a:solidFill>
                  <a:srgbClr val="000000"/>
                </a:solidFill>
                <a:latin typeface="Cambria" panose="02040503050406030204" pitchFamily="18" charset="0"/>
                <a:ea typeface="Cambria" panose="02040503050406030204" pitchFamily="18" charset="0"/>
                <a:cs typeface="Times New Roman" panose="02020603050405020304" pitchFamily="18" charset="0"/>
              </a:rPr>
              <a:t>Γ</a:t>
            </a:r>
            <a:r>
              <a:rPr lang="en-US" altLang="zh-CN" i="1" baseline="-25000" dirty="0">
                <a:solidFill>
                  <a:srgbClr val="000000"/>
                </a:solidFill>
                <a:latin typeface="Cambria" panose="02040503050406030204" pitchFamily="18" charset="0"/>
                <a:ea typeface="Cambria" panose="02040503050406030204" pitchFamily="18" charset="0"/>
                <a:cs typeface="Times New Roman" panose="02020603050405020304" pitchFamily="18" charset="0"/>
              </a:rPr>
              <a:t>p </a:t>
            </a:r>
            <a:r>
              <a:rPr lang="en-US" altLang="zh-CN" dirty="0">
                <a:latin typeface="Cambria" panose="02040503050406030204" pitchFamily="18" charset="0"/>
                <a:ea typeface="Cambria" panose="02040503050406030204" pitchFamily="18" charset="0"/>
              </a:rPr>
              <a:t>= </a:t>
            </a:r>
            <a:r>
              <a:rPr lang="en-US" sz="1800" b="0" i="0" u="none" strike="noStrike" baseline="0" dirty="0">
                <a:latin typeface="Cambria" panose="02040503050406030204" pitchFamily="18" charset="0"/>
                <a:ea typeface="Cambria" panose="02040503050406030204" pitchFamily="18" charset="0"/>
              </a:rPr>
              <a:t>proton transmission coefficients </a:t>
            </a:r>
            <a:r>
              <a:rPr lang="en-US" altLang="zh-CN" i="1" dirty="0">
                <a:solidFill>
                  <a:srgbClr val="000000"/>
                </a:solidFill>
                <a:latin typeface="Cambria" panose="02040503050406030204" pitchFamily="18" charset="0"/>
                <a:ea typeface="Cambria" panose="02040503050406030204" pitchFamily="18" charset="0"/>
                <a:cs typeface="Times New Roman" panose="02020603050405020304" pitchFamily="18" charset="0"/>
              </a:rPr>
              <a:t>T</a:t>
            </a:r>
            <a:r>
              <a:rPr lang="en-US" altLang="zh-CN" i="1" baseline="-25000" dirty="0">
                <a:solidFill>
                  <a:srgbClr val="000000"/>
                </a:solidFill>
                <a:latin typeface="Cambria" panose="02040503050406030204" pitchFamily="18" charset="0"/>
                <a:ea typeface="Cambria" panose="02040503050406030204" pitchFamily="18" charset="0"/>
                <a:cs typeface="Times New Roman" panose="02020603050405020304" pitchFamily="18" charset="0"/>
              </a:rPr>
              <a:t>ℓ</a:t>
            </a:r>
            <a:r>
              <a:rPr lang="en-US" sz="1800" b="0" i="0" u="none" strike="noStrike" baseline="0" dirty="0">
                <a:latin typeface="Cambria" panose="02040503050406030204" pitchFamily="18" charset="0"/>
                <a:ea typeface="Cambria" panose="02040503050406030204" pitchFamily="18" charset="0"/>
              </a:rPr>
              <a:t>, level density </a:t>
            </a:r>
            <a:r>
              <a:rPr lang="en-US" altLang="zh-CN" sz="1800" b="0" i="1" u="none" strike="noStrike" baseline="0" dirty="0">
                <a:latin typeface="Cambria" panose="02040503050406030204" pitchFamily="18" charset="0"/>
                <a:ea typeface="Cambria" panose="02040503050406030204" pitchFamily="18" charset="0"/>
              </a:rPr>
              <a:t>ρ</a:t>
            </a:r>
            <a:endParaRPr lang="en-US" altLang="zh-CN" i="1" dirty="0">
              <a:latin typeface="Cambria" panose="02040503050406030204" pitchFamily="18" charset="0"/>
              <a:ea typeface="Cambria" panose="02040503050406030204" pitchFamily="18" charset="0"/>
            </a:endParaRPr>
          </a:p>
          <a:p>
            <a:r>
              <a:rPr lang="en-US" altLang="zh-CN" i="1" dirty="0">
                <a:solidFill>
                  <a:srgbClr val="000000"/>
                </a:solidFill>
                <a:latin typeface="Cambria" panose="02040503050406030204" pitchFamily="18" charset="0"/>
                <a:ea typeface="Cambria" panose="02040503050406030204" pitchFamily="18" charset="0"/>
                <a:cs typeface="Times New Roman" panose="02020603050405020304" pitchFamily="18" charset="0"/>
              </a:rPr>
              <a:t>γ</a:t>
            </a:r>
            <a:r>
              <a:rPr lang="en-US" altLang="zh-CN" dirty="0">
                <a:solidFill>
                  <a:srgbClr val="000000"/>
                </a:solidFill>
                <a:latin typeface="Cambria" panose="02040503050406030204" pitchFamily="18" charset="0"/>
                <a:ea typeface="Cambria" panose="02040503050406030204" pitchFamily="18" charset="0"/>
                <a:cs typeface="Times New Roman" panose="02020603050405020304" pitchFamily="18" charset="0"/>
              </a:rPr>
              <a:t> partial width </a:t>
            </a:r>
            <a:r>
              <a:rPr lang="en-US" altLang="zh-CN" i="1" dirty="0">
                <a:solidFill>
                  <a:srgbClr val="000000"/>
                </a:solidFill>
                <a:latin typeface="Cambria" panose="02040503050406030204" pitchFamily="18" charset="0"/>
                <a:ea typeface="Cambria" panose="02040503050406030204" pitchFamily="18" charset="0"/>
                <a:cs typeface="Times New Roman" panose="02020603050405020304" pitchFamily="18" charset="0"/>
              </a:rPr>
              <a:t>Γ</a:t>
            </a:r>
            <a:r>
              <a:rPr lang="en-US" altLang="zh-CN" i="1" baseline="-25000" dirty="0">
                <a:solidFill>
                  <a:srgbClr val="000000"/>
                </a:solidFill>
                <a:latin typeface="Cambria" panose="02040503050406030204" pitchFamily="18" charset="0"/>
                <a:ea typeface="Cambria" panose="02040503050406030204" pitchFamily="18" charset="0"/>
                <a:cs typeface="Times New Roman" panose="02020603050405020304" pitchFamily="18" charset="0"/>
              </a:rPr>
              <a:t>γ</a:t>
            </a:r>
            <a:r>
              <a:rPr lang="en-US" altLang="zh-CN" i="1" dirty="0">
                <a:solidFill>
                  <a:srgbClr val="000000"/>
                </a:solidFill>
                <a:latin typeface="Cambria" panose="02040503050406030204" pitchFamily="18" charset="0"/>
                <a:ea typeface="Cambria" panose="02040503050406030204" pitchFamily="18" charset="0"/>
                <a:cs typeface="Times New Roman" panose="02020603050405020304" pitchFamily="18" charset="0"/>
              </a:rPr>
              <a:t> </a:t>
            </a:r>
            <a:r>
              <a:rPr lang="en-US" altLang="zh-CN" dirty="0">
                <a:solidFill>
                  <a:srgbClr val="000000"/>
                </a:solidFill>
                <a:latin typeface="Cambria" panose="02040503050406030204" pitchFamily="18" charset="0"/>
                <a:ea typeface="Cambria" panose="02040503050406030204" pitchFamily="18" charset="0"/>
                <a:cs typeface="Times New Roman" panose="02020603050405020304" pitchFamily="18" charset="0"/>
              </a:rPr>
              <a:t>= </a:t>
            </a:r>
            <a:r>
              <a:rPr lang="en-US" sz="1800" b="0" i="0" u="none" strike="noStrike" baseline="0" dirty="0" err="1">
                <a:latin typeface="Cambria" panose="02040503050406030204" pitchFamily="18" charset="0"/>
                <a:ea typeface="Cambria" panose="02040503050406030204" pitchFamily="18" charset="0"/>
              </a:rPr>
              <a:t>photoabsorption</a:t>
            </a:r>
            <a:r>
              <a:rPr lang="en-US" sz="1800" b="0" i="0" u="none" strike="noStrike" baseline="0" dirty="0">
                <a:latin typeface="Cambria" panose="02040503050406030204" pitchFamily="18" charset="0"/>
                <a:ea typeface="Cambria" panose="02040503050406030204" pitchFamily="18" charset="0"/>
              </a:rPr>
              <a:t> cross-section, level density</a:t>
            </a:r>
          </a:p>
          <a:p>
            <a:r>
              <a:rPr lang="en-US" altLang="zh-CN" dirty="0">
                <a:solidFill>
                  <a:srgbClr val="000000"/>
                </a:solidFill>
                <a:latin typeface="Cambria" panose="02040503050406030204" pitchFamily="18" charset="0"/>
                <a:ea typeface="Cambria" panose="02040503050406030204" pitchFamily="18" charset="0"/>
                <a:cs typeface="Times New Roman" panose="02020603050405020304" pitchFamily="18" charset="0"/>
              </a:rPr>
              <a:t>Level density = back shifted Fermi gas model with level density parameter </a:t>
            </a:r>
            <a:r>
              <a:rPr lang="en-US" altLang="zh-CN" i="1" dirty="0">
                <a:solidFill>
                  <a:srgbClr val="000000"/>
                </a:solidFill>
                <a:latin typeface="Cambria" panose="02040503050406030204" pitchFamily="18" charset="0"/>
                <a:ea typeface="Cambria" panose="02040503050406030204" pitchFamily="18" charset="0"/>
                <a:cs typeface="Times New Roman" panose="02020603050405020304" pitchFamily="18" charset="0"/>
              </a:rPr>
              <a:t>a</a:t>
            </a:r>
            <a:r>
              <a:rPr lang="en-US" altLang="zh-CN" dirty="0">
                <a:solidFill>
                  <a:srgbClr val="000000"/>
                </a:solidFill>
                <a:latin typeface="Cambria" panose="02040503050406030204" pitchFamily="18" charset="0"/>
                <a:ea typeface="Cambria" panose="02040503050406030204" pitchFamily="18" charset="0"/>
                <a:cs typeface="Times New Roman" panose="02020603050405020304" pitchFamily="18" charset="0"/>
              </a:rPr>
              <a:t>, energy shift Δ</a:t>
            </a:r>
          </a:p>
          <a:p>
            <a:endParaRPr lang="en-US" sz="1800" b="0" i="0" u="none" strike="noStrike" baseline="0" dirty="0">
              <a:latin typeface="Cambria" panose="02040503050406030204" pitchFamily="18" charset="0"/>
              <a:ea typeface="Cambria" panose="02040503050406030204" pitchFamily="18" charset="0"/>
            </a:endParaRPr>
          </a:p>
          <a:p>
            <a:r>
              <a:rPr lang="en-US" dirty="0">
                <a:latin typeface="Cambria" panose="02040503050406030204" pitchFamily="18" charset="0"/>
                <a:ea typeface="Cambria" panose="02040503050406030204" pitchFamily="18" charset="0"/>
              </a:rPr>
              <a:t>Observables:</a:t>
            </a:r>
            <a:endParaRPr lang="en-US" sz="1800" b="0" i="0" u="none" strike="noStrike" baseline="0" dirty="0">
              <a:latin typeface="Cambria" panose="02040503050406030204" pitchFamily="18" charset="0"/>
              <a:ea typeface="Cambria" panose="02040503050406030204" pitchFamily="18" charset="0"/>
            </a:endParaRPr>
          </a:p>
          <a:p>
            <a:r>
              <a:rPr lang="en-US" dirty="0">
                <a:latin typeface="Cambria" panose="02040503050406030204" pitchFamily="18" charset="0"/>
                <a:ea typeface="Cambria" panose="02040503050406030204" pitchFamily="18" charset="0"/>
              </a:rPr>
              <a:t>Centroid, width, and variance of</a:t>
            </a:r>
            <a:r>
              <a:rPr lang="en-US" altLang="zh-CN" dirty="0">
                <a:solidFill>
                  <a:srgbClr val="000000"/>
                </a:solidFill>
                <a:latin typeface="Cambria" panose="02040503050406030204" pitchFamily="18" charset="0"/>
                <a:ea typeface="Cambria" panose="02040503050406030204" pitchFamily="18" charset="0"/>
                <a:cs typeface="Times New Roman" panose="02020603050405020304" pitchFamily="18" charset="0"/>
              </a:rPr>
              <a:t> proton energy distribution</a:t>
            </a:r>
          </a:p>
          <a:p>
            <a:r>
              <a:rPr lang="en-US" dirty="0">
                <a:latin typeface="Cambria" panose="02040503050406030204" pitchFamily="18" charset="0"/>
                <a:ea typeface="Cambria" panose="02040503050406030204" pitchFamily="18" charset="0"/>
              </a:rPr>
              <a:t>X-ray count ratio</a:t>
            </a:r>
          </a:p>
          <a:p>
            <a:endParaRPr lang="en-US" altLang="zh-CN" dirty="0">
              <a:solidFill>
                <a:srgbClr val="000000"/>
              </a:solidFill>
              <a:latin typeface="Times New Roman" panose="02020603050405020304" pitchFamily="18" charset="0"/>
              <a:cs typeface="Times New Roman" panose="02020603050405020304" pitchFamily="18" charset="0"/>
            </a:endParaRPr>
          </a:p>
          <a:p>
            <a:r>
              <a:rPr lang="en-US" altLang="zh-CN" dirty="0">
                <a:latin typeface="Cambria" panose="02040503050406030204" pitchFamily="18" charset="0"/>
                <a:ea typeface="Cambria" panose="02040503050406030204" pitchFamily="18" charset="0"/>
              </a:rPr>
              <a:t>Monte Carlo simulation input parameters to be constrained by data-simulation comparison:</a:t>
            </a:r>
          </a:p>
          <a:p>
            <a:r>
              <a:rPr lang="en-US" altLang="zh-CN" dirty="0">
                <a:solidFill>
                  <a:srgbClr val="000000"/>
                </a:solidFill>
                <a:latin typeface="Cambria" panose="02040503050406030204" pitchFamily="18" charset="0"/>
                <a:ea typeface="Cambria" panose="02040503050406030204" pitchFamily="18" charset="0"/>
                <a:cs typeface="Times New Roman" panose="02020603050405020304" pitchFamily="18" charset="0"/>
              </a:rPr>
              <a:t>Level density parameter </a:t>
            </a:r>
            <a:r>
              <a:rPr lang="en-US" altLang="zh-CN" i="1" dirty="0">
                <a:solidFill>
                  <a:srgbClr val="000000"/>
                </a:solidFill>
                <a:latin typeface="Cambria" panose="02040503050406030204" pitchFamily="18" charset="0"/>
                <a:ea typeface="Cambria" panose="02040503050406030204" pitchFamily="18" charset="0"/>
                <a:cs typeface="Times New Roman" panose="02020603050405020304" pitchFamily="18" charset="0"/>
              </a:rPr>
              <a:t>a</a:t>
            </a:r>
          </a:p>
          <a:p>
            <a:r>
              <a:rPr lang="en-US" altLang="zh-CN" dirty="0">
                <a:solidFill>
                  <a:srgbClr val="000000"/>
                </a:solidFill>
                <a:latin typeface="Cambria" panose="02040503050406030204" pitchFamily="18" charset="0"/>
                <a:ea typeface="Cambria" panose="02040503050406030204" pitchFamily="18" charset="0"/>
                <a:cs typeface="Times New Roman" panose="02020603050405020304" pitchFamily="18" charset="0"/>
              </a:rPr>
              <a:t>Correction factor </a:t>
            </a:r>
            <a:r>
              <a:rPr lang="en-US" altLang="zh-CN" i="1" dirty="0" err="1">
                <a:solidFill>
                  <a:srgbClr val="000000"/>
                </a:solidFill>
                <a:latin typeface="Cambria" panose="02040503050406030204" pitchFamily="18" charset="0"/>
                <a:ea typeface="Cambria" panose="02040503050406030204" pitchFamily="18" charset="0"/>
                <a:cs typeface="Times New Roman" panose="02020603050405020304" pitchFamily="18" charset="0"/>
              </a:rPr>
              <a:t>K</a:t>
            </a:r>
            <a:r>
              <a:rPr lang="en-US" altLang="zh-CN" i="1" baseline="-25000" dirty="0" err="1">
                <a:solidFill>
                  <a:srgbClr val="000000"/>
                </a:solidFill>
                <a:latin typeface="Cambria" panose="02040503050406030204" pitchFamily="18" charset="0"/>
                <a:ea typeface="Cambria" panose="02040503050406030204" pitchFamily="18" charset="0"/>
                <a:cs typeface="Times New Roman" panose="02020603050405020304" pitchFamily="18" charset="0"/>
              </a:rPr>
              <a:t>γ</a:t>
            </a:r>
            <a:r>
              <a:rPr lang="en-US" altLang="zh-CN" i="1" dirty="0">
                <a:solidFill>
                  <a:srgbClr val="000000"/>
                </a:solidFill>
                <a:latin typeface="Cambria" panose="02040503050406030204" pitchFamily="18" charset="0"/>
                <a:ea typeface="Cambria" panose="02040503050406030204" pitchFamily="18" charset="0"/>
                <a:cs typeface="Times New Roman" panose="02020603050405020304" pitchFamily="18" charset="0"/>
              </a:rPr>
              <a:t> </a:t>
            </a:r>
            <a:r>
              <a:rPr lang="en-US" dirty="0">
                <a:latin typeface="Cambria" panose="02040503050406030204" pitchFamily="18" charset="0"/>
                <a:ea typeface="Cambria" panose="02040503050406030204" pitchFamily="18" charset="0"/>
              </a:rPr>
              <a:t>for </a:t>
            </a:r>
            <a:r>
              <a:rPr lang="en-US" altLang="zh-CN" i="1" dirty="0">
                <a:latin typeface="Cambria" panose="02040503050406030204" pitchFamily="18" charset="0"/>
                <a:ea typeface="Cambria" panose="02040503050406030204" pitchFamily="18" charset="0"/>
                <a:cs typeface="Times New Roman" panose="02020603050405020304" pitchFamily="18" charset="0"/>
              </a:rPr>
              <a:t>γ</a:t>
            </a:r>
            <a:r>
              <a:rPr lang="en-US" altLang="zh-CN" dirty="0">
                <a:latin typeface="Cambria" panose="02040503050406030204" pitchFamily="18" charset="0"/>
                <a:ea typeface="Cambria" panose="02040503050406030204" pitchFamily="18" charset="0"/>
                <a:cs typeface="Times New Roman" panose="02020603050405020304" pitchFamily="18" charset="0"/>
              </a:rPr>
              <a:t> partial width</a:t>
            </a:r>
          </a:p>
          <a:p>
            <a:r>
              <a:rPr lang="en-US" altLang="zh-CN" dirty="0">
                <a:solidFill>
                  <a:srgbClr val="000000"/>
                </a:solidFill>
                <a:latin typeface="Cambria" panose="02040503050406030204" pitchFamily="18" charset="0"/>
                <a:ea typeface="Cambria" panose="02040503050406030204" pitchFamily="18" charset="0"/>
                <a:cs typeface="Times New Roman" panose="02020603050405020304" pitchFamily="18" charset="0"/>
              </a:rPr>
              <a:t>Correction factor </a:t>
            </a:r>
            <a:r>
              <a:rPr lang="en-US" altLang="zh-CN" i="1" dirty="0">
                <a:solidFill>
                  <a:srgbClr val="000000"/>
                </a:solidFill>
                <a:latin typeface="Cambria" panose="02040503050406030204" pitchFamily="18" charset="0"/>
                <a:ea typeface="Cambria" panose="02040503050406030204" pitchFamily="18" charset="0"/>
                <a:cs typeface="Times New Roman" panose="02020603050405020304" pitchFamily="18" charset="0"/>
              </a:rPr>
              <a:t>C</a:t>
            </a:r>
            <a:r>
              <a:rPr lang="en-US" altLang="zh-CN" i="1" baseline="-25000" dirty="0">
                <a:solidFill>
                  <a:srgbClr val="000000"/>
                </a:solidFill>
                <a:latin typeface="Cambria" panose="02040503050406030204" pitchFamily="18" charset="0"/>
                <a:ea typeface="Cambria" panose="02040503050406030204" pitchFamily="18" charset="0"/>
                <a:cs typeface="Times New Roman" panose="02020603050405020304" pitchFamily="18" charset="0"/>
              </a:rPr>
              <a:t>Tℓ</a:t>
            </a:r>
            <a:r>
              <a:rPr lang="en-US" altLang="zh-CN" dirty="0">
                <a:solidFill>
                  <a:srgbClr val="000000"/>
                </a:solidFill>
                <a:latin typeface="Cambria" panose="02040503050406030204" pitchFamily="18" charset="0"/>
                <a:ea typeface="Cambria" panose="02040503050406030204" pitchFamily="18" charset="0"/>
                <a:cs typeface="Times New Roman" panose="02020603050405020304" pitchFamily="18" charset="0"/>
              </a:rPr>
              <a:t> </a:t>
            </a:r>
            <a:r>
              <a:rPr lang="en-US" dirty="0">
                <a:latin typeface="Cambria" panose="02040503050406030204" pitchFamily="18" charset="0"/>
                <a:ea typeface="Cambria" panose="02040503050406030204" pitchFamily="18" charset="0"/>
              </a:rPr>
              <a:t>for p</a:t>
            </a:r>
            <a:r>
              <a:rPr lang="en-US" altLang="zh-CN" dirty="0">
                <a:solidFill>
                  <a:srgbClr val="000000"/>
                </a:solidFill>
                <a:latin typeface="Cambria" panose="02040503050406030204" pitchFamily="18" charset="0"/>
                <a:ea typeface="Cambria" panose="02040503050406030204" pitchFamily="18" charset="0"/>
                <a:cs typeface="Times New Roman" panose="02020603050405020304" pitchFamily="18" charset="0"/>
              </a:rPr>
              <a:t>roton transmission coefficients </a:t>
            </a:r>
            <a:endParaRPr lang="en-US" sz="1800" b="0" i="0" u="none" strike="noStrike" baseline="0" dirty="0">
              <a:latin typeface="Cambria" panose="02040503050406030204" pitchFamily="18" charset="0"/>
              <a:ea typeface="Cambria" panose="02040503050406030204" pitchFamily="18" charset="0"/>
            </a:endParaRPr>
          </a:p>
        </p:txBody>
      </p:sp>
      <mc:AlternateContent xmlns:mc="http://schemas.openxmlformats.org/markup-compatibility/2006" xmlns:a14="http://schemas.microsoft.com/office/drawing/2010/main">
        <mc:Choice Requires="a14">
          <p:sp>
            <p:nvSpPr>
              <p:cNvPr id="3" name="矩形 2"/>
              <p:cNvSpPr/>
              <p:nvPr/>
            </p:nvSpPr>
            <p:spPr>
              <a:xfrm>
                <a:off x="213947" y="5630855"/>
                <a:ext cx="4358053" cy="1024319"/>
              </a:xfrm>
              <a:prstGeom prst="rect">
                <a:avLst/>
              </a:prstGeom>
            </p:spPr>
            <p:txBody>
              <a:bodyPr wrap="none">
                <a:spAutoFit/>
              </a:bodyPr>
              <a:lstStyle/>
              <a:p>
                <a:pPr/>
                <a14:m>
                  <m:oMathPara xmlns:m="http://schemas.openxmlformats.org/officeDocument/2006/math">
                    <m:oMathParaPr>
                      <m:jc m:val="centerGroup"/>
                    </m:oMathParaPr>
                    <m:oMath xmlns:m="http://schemas.openxmlformats.org/officeDocument/2006/math">
                      <m:f>
                        <m:fPr>
                          <m:ctrlPr>
                            <a:rPr lang="en-US" sz="2800" i="1" smtClean="0">
                              <a:latin typeface="Cambria Math" panose="02040503050406030204" pitchFamily="18" charset="0"/>
                            </a:rPr>
                          </m:ctrlPr>
                        </m:fPr>
                        <m:num>
                          <m:sSub>
                            <m:sSubPr>
                              <m:ctrlPr>
                                <a:rPr lang="en-US" sz="2800" i="1" smtClean="0">
                                  <a:latin typeface="Cambria Math" panose="02040503050406030204" pitchFamily="18" charset="0"/>
                                </a:rPr>
                              </m:ctrlPr>
                            </m:sSubPr>
                            <m:e>
                              <m:r>
                                <a:rPr lang="en-US" sz="2800" i="1">
                                  <a:latin typeface="Cambria Math" panose="02040503050406030204" pitchFamily="18" charset="0"/>
                                  <a:ea typeface="Cambria Math" panose="02040503050406030204" pitchFamily="18" charset="0"/>
                                </a:rPr>
                                <m:t>𝜏</m:t>
                              </m:r>
                            </m:e>
                            <m:sub>
                              <m:r>
                                <m:rPr>
                                  <m:sty m:val="p"/>
                                </m:rPr>
                                <a:rPr lang="en-US" altLang="zh-CN" sz="2800" i="1">
                                  <a:latin typeface="Cambria Math" panose="02040503050406030204" pitchFamily="18" charset="0"/>
                                </a:rPr>
                                <m:t>emit</m:t>
                              </m:r>
                            </m:sub>
                          </m:sSub>
                        </m:num>
                        <m:den>
                          <m:sSub>
                            <m:sSubPr>
                              <m:ctrlPr>
                                <a:rPr lang="en-US" sz="2800" i="1">
                                  <a:latin typeface="Cambria Math" panose="02040503050406030204" pitchFamily="18" charset="0"/>
                                </a:rPr>
                              </m:ctrlPr>
                            </m:sSubPr>
                            <m:e>
                              <m:r>
                                <a:rPr lang="en-US" sz="2800" i="1">
                                  <a:latin typeface="Cambria Math" panose="02040503050406030204" pitchFamily="18" charset="0"/>
                                  <a:ea typeface="Cambria Math" panose="02040503050406030204" pitchFamily="18" charset="0"/>
                                </a:rPr>
                                <m:t>𝜏</m:t>
                              </m:r>
                            </m:e>
                            <m:sub>
                              <m:r>
                                <a:rPr lang="en-US" sz="2800" b="0" i="1" smtClean="0">
                                  <a:latin typeface="Cambria Math" panose="02040503050406030204" pitchFamily="18" charset="0"/>
                                  <a:ea typeface="Cambria Math" panose="02040503050406030204" pitchFamily="18" charset="0"/>
                                </a:rPr>
                                <m:t>𝐾</m:t>
                              </m:r>
                              <m:r>
                                <m:rPr>
                                  <m:sty m:val="p"/>
                                </m:rPr>
                                <a:rPr lang="en-US" altLang="zh-CN" sz="2800" i="1">
                                  <a:latin typeface="Cambria Math" panose="02040503050406030204" pitchFamily="18" charset="0"/>
                                  <a:ea typeface="Cambria Math" panose="02040503050406030204" pitchFamily="18" charset="0"/>
                                </a:rPr>
                                <m:t>shell</m:t>
                              </m:r>
                            </m:sub>
                          </m:sSub>
                        </m:den>
                      </m:f>
                      <m:r>
                        <a:rPr lang="en-US" sz="2800" i="1">
                          <a:latin typeface="Cambria Math" panose="02040503050406030204" pitchFamily="18" charset="0"/>
                        </a:rPr>
                        <m:t>=</m:t>
                      </m:r>
                      <m:f>
                        <m:fPr>
                          <m:ctrlPr>
                            <a:rPr lang="en-US" sz="2800" i="1">
                              <a:latin typeface="Cambria Math" panose="02040503050406030204" pitchFamily="18" charset="0"/>
                            </a:rPr>
                          </m:ctrlPr>
                        </m:fPr>
                        <m:num>
                          <m:sSub>
                            <m:sSubPr>
                              <m:ctrlPr>
                                <a:rPr lang="en-US" sz="2800" i="1">
                                  <a:latin typeface="Cambria Math" panose="02040503050406030204" pitchFamily="18" charset="0"/>
                                </a:rPr>
                              </m:ctrlPr>
                            </m:sSubPr>
                            <m:e>
                              <m:r>
                                <a:rPr lang="el-GR" sz="2800" i="1" smtClean="0">
                                  <a:latin typeface="Cambria Math" panose="02040503050406030204" pitchFamily="18" charset="0"/>
                                  <a:ea typeface="Cambria Math" panose="02040503050406030204" pitchFamily="18" charset="0"/>
                                </a:rPr>
                                <m:t>𝛤</m:t>
                              </m:r>
                            </m:e>
                            <m:sub>
                              <m:r>
                                <a:rPr lang="en-US" sz="2800" b="0" i="1" smtClean="0">
                                  <a:latin typeface="Cambria Math" panose="02040503050406030204" pitchFamily="18" charset="0"/>
                                  <a:ea typeface="Cambria Math" panose="02040503050406030204" pitchFamily="18" charset="0"/>
                                </a:rPr>
                                <m:t>𝐾</m:t>
                              </m:r>
                              <m:r>
                                <m:rPr>
                                  <m:sty m:val="p"/>
                                </m:rPr>
                                <a:rPr lang="en-US" altLang="zh-CN" sz="2800" i="1">
                                  <a:latin typeface="Cambria Math" panose="02040503050406030204" pitchFamily="18" charset="0"/>
                                  <a:ea typeface="Cambria Math" panose="02040503050406030204" pitchFamily="18" charset="0"/>
                                </a:rPr>
                                <m:t>shell</m:t>
                              </m:r>
                            </m:sub>
                          </m:sSub>
                        </m:num>
                        <m:den>
                          <m:sSub>
                            <m:sSubPr>
                              <m:ctrlPr>
                                <a:rPr lang="en-US" sz="2800" i="1">
                                  <a:latin typeface="Cambria Math" panose="02040503050406030204" pitchFamily="18" charset="0"/>
                                </a:rPr>
                              </m:ctrlPr>
                            </m:sSubPr>
                            <m:e>
                              <m:r>
                                <a:rPr lang="el-GR" sz="2800" i="1">
                                  <a:latin typeface="Cambria Math" panose="02040503050406030204" pitchFamily="18" charset="0"/>
                                  <a:ea typeface="Cambria Math" panose="02040503050406030204" pitchFamily="18" charset="0"/>
                                </a:rPr>
                                <m:t>𝛤</m:t>
                              </m:r>
                            </m:e>
                            <m:sub>
                              <m:r>
                                <m:rPr>
                                  <m:sty m:val="p"/>
                                </m:rPr>
                                <a:rPr lang="en-US" altLang="zh-CN" sz="2800" i="1">
                                  <a:latin typeface="Cambria Math" panose="02040503050406030204" pitchFamily="18" charset="0"/>
                                  <a:ea typeface="Cambria Math" panose="02040503050406030204" pitchFamily="18" charset="0"/>
                                </a:rPr>
                                <m:t>emit</m:t>
                              </m:r>
                            </m:sub>
                          </m:sSub>
                        </m:den>
                      </m:f>
                      <m:r>
                        <a:rPr lang="en-US" altLang="zh-CN" sz="2800" i="1">
                          <a:latin typeface="Cambria Math" panose="02040503050406030204" pitchFamily="18" charset="0"/>
                          <a:ea typeface="Cambria Math" panose="02040503050406030204" pitchFamily="18" charset="0"/>
                        </a:rPr>
                        <m:t>=</m:t>
                      </m:r>
                      <m:f>
                        <m:fPr>
                          <m:ctrlPr>
                            <a:rPr lang="en-US" sz="2800" i="1">
                              <a:latin typeface="Cambria Math" panose="02040503050406030204" pitchFamily="18" charset="0"/>
                            </a:rPr>
                          </m:ctrlPr>
                        </m:fPr>
                        <m:num>
                          <m:sSub>
                            <m:sSubPr>
                              <m:ctrlPr>
                                <a:rPr lang="en-US" sz="2800" i="1" smtClean="0">
                                  <a:latin typeface="Cambria Math" panose="02040503050406030204" pitchFamily="18" charset="0"/>
                                </a:rPr>
                              </m:ctrlPr>
                            </m:sSubPr>
                            <m:e>
                              <m:r>
                                <a:rPr lang="en-US" sz="2800" b="0" i="1" smtClean="0">
                                  <a:latin typeface="Cambria Math" panose="02040503050406030204" pitchFamily="18" charset="0"/>
                                  <a:ea typeface="Cambria Math" panose="02040503050406030204" pitchFamily="18" charset="0"/>
                                </a:rPr>
                                <m:t>𝐼</m:t>
                              </m:r>
                            </m:e>
                            <m:sub>
                              <m:r>
                                <a:rPr lang="en-US" sz="2800" i="1">
                                  <a:latin typeface="Cambria Math" panose="02040503050406030204" pitchFamily="18" charset="0"/>
                                  <a:ea typeface="Cambria Math" panose="02040503050406030204" pitchFamily="18" charset="0"/>
                                </a:rPr>
                                <m:t>𝐾</m:t>
                              </m:r>
                              <m:r>
                                <m:rPr>
                                  <m:sty m:val="p"/>
                                </m:rPr>
                                <a:rPr lang="en-US" altLang="zh-CN" sz="2800" i="1" smtClean="0">
                                  <a:latin typeface="Cambria Math" panose="02040503050406030204" pitchFamily="18" charset="0"/>
                                  <a:ea typeface="Cambria Math" panose="02040503050406030204" pitchFamily="18" charset="0"/>
                                </a:rPr>
                                <m:t>X</m:t>
                              </m:r>
                              <m:d>
                                <m:dPr>
                                  <m:ctrlPr>
                                    <a:rPr lang="en-US" altLang="zh-CN" sz="2800" i="1">
                                      <a:latin typeface="Cambria Math" panose="02040503050406030204" pitchFamily="18" charset="0"/>
                                      <a:ea typeface="Cambria Math" panose="02040503050406030204" pitchFamily="18" charset="0"/>
                                    </a:rPr>
                                  </m:ctrlPr>
                                </m:dPr>
                                <m:e>
                                  <m:r>
                                    <a:rPr lang="en-US" altLang="zh-CN" sz="2800" i="1">
                                      <a:latin typeface="Cambria Math" panose="02040503050406030204" pitchFamily="18" charset="0"/>
                                      <a:ea typeface="Cambria Math" panose="02040503050406030204" pitchFamily="18" charset="0"/>
                                    </a:rPr>
                                    <m:t>𝑍</m:t>
                                  </m:r>
                                  <m:r>
                                    <a:rPr lang="en-US" altLang="zh-CN" sz="2800" i="1">
                                      <a:latin typeface="Cambria Math" panose="02040503050406030204" pitchFamily="18" charset="0"/>
                                      <a:ea typeface="Cambria Math" panose="02040503050406030204" pitchFamily="18" charset="0"/>
                                    </a:rPr>
                                    <m:t>−1</m:t>
                                  </m:r>
                                </m:e>
                              </m:d>
                            </m:sub>
                          </m:sSub>
                        </m:num>
                        <m:den>
                          <m:sSub>
                            <m:sSubPr>
                              <m:ctrlPr>
                                <a:rPr lang="en-US" sz="2800" i="1">
                                  <a:latin typeface="Cambria Math" panose="02040503050406030204" pitchFamily="18" charset="0"/>
                                </a:rPr>
                              </m:ctrlPr>
                            </m:sSubPr>
                            <m:e>
                              <m:r>
                                <a:rPr lang="en-US" sz="2800" i="1">
                                  <a:latin typeface="Cambria Math" panose="02040503050406030204" pitchFamily="18" charset="0"/>
                                  <a:ea typeface="Cambria Math" panose="02040503050406030204" pitchFamily="18" charset="0"/>
                                </a:rPr>
                                <m:t>𝐼</m:t>
                              </m:r>
                            </m:e>
                            <m:sub>
                              <m:r>
                                <a:rPr lang="en-US" sz="2800" i="1">
                                  <a:latin typeface="Cambria Math" panose="02040503050406030204" pitchFamily="18" charset="0"/>
                                  <a:ea typeface="Cambria Math" panose="02040503050406030204" pitchFamily="18" charset="0"/>
                                </a:rPr>
                                <m:t>𝐾</m:t>
                              </m:r>
                              <m:r>
                                <m:rPr>
                                  <m:sty m:val="p"/>
                                </m:rPr>
                                <a:rPr lang="en-US" altLang="zh-CN" sz="2800" i="1">
                                  <a:latin typeface="Cambria Math" panose="02040503050406030204" pitchFamily="18" charset="0"/>
                                  <a:ea typeface="Cambria Math" panose="02040503050406030204" pitchFamily="18" charset="0"/>
                                </a:rPr>
                                <m:t>X</m:t>
                              </m:r>
                              <m:d>
                                <m:dPr>
                                  <m:ctrlPr>
                                    <a:rPr lang="en-US" altLang="zh-CN" sz="2800" i="1">
                                      <a:latin typeface="Cambria Math" panose="02040503050406030204" pitchFamily="18" charset="0"/>
                                      <a:ea typeface="Cambria Math" panose="02040503050406030204" pitchFamily="18" charset="0"/>
                                    </a:rPr>
                                  </m:ctrlPr>
                                </m:dPr>
                                <m:e>
                                  <m:r>
                                    <a:rPr lang="en-US" altLang="zh-CN" sz="2800" i="1">
                                      <a:latin typeface="Cambria Math" panose="02040503050406030204" pitchFamily="18" charset="0"/>
                                      <a:ea typeface="Cambria Math" panose="02040503050406030204" pitchFamily="18" charset="0"/>
                                    </a:rPr>
                                    <m:t>𝑍</m:t>
                                  </m:r>
                                  <m:r>
                                    <a:rPr lang="en-US" altLang="zh-CN" sz="2800" i="1">
                                      <a:latin typeface="Cambria Math" panose="02040503050406030204" pitchFamily="18" charset="0"/>
                                      <a:ea typeface="Cambria Math" panose="02040503050406030204" pitchFamily="18" charset="0"/>
                                    </a:rPr>
                                    <m:t>−2</m:t>
                                  </m:r>
                                </m:e>
                              </m:d>
                            </m:sub>
                          </m:sSub>
                        </m:den>
                      </m:f>
                    </m:oMath>
                  </m:oMathPara>
                </a14:m>
                <a:endParaRPr lang="en-US" sz="2800" dirty="0"/>
              </a:p>
            </p:txBody>
          </p:sp>
        </mc:Choice>
        <mc:Fallback xmlns="">
          <p:sp>
            <p:nvSpPr>
              <p:cNvPr id="3" name="矩形 2"/>
              <p:cNvSpPr>
                <a:spLocks noRot="1" noChangeAspect="1" noMove="1" noResize="1" noEditPoints="1" noAdjustHandles="1" noChangeArrowheads="1" noChangeShapeType="1" noTextEdit="1"/>
              </p:cNvSpPr>
              <p:nvPr/>
            </p:nvSpPr>
            <p:spPr>
              <a:xfrm>
                <a:off x="213947" y="5630855"/>
                <a:ext cx="4358053" cy="1024319"/>
              </a:xfrm>
              <a:prstGeom prst="rect">
                <a:avLst/>
              </a:prstGeom>
              <a:blipFill>
                <a:blip r:embed="rId3"/>
                <a:stretch>
                  <a:fillRect/>
                </a:stretch>
              </a:blipFill>
            </p:spPr>
            <p:txBody>
              <a:bodyPr/>
              <a:lstStyle/>
              <a:p>
                <a:r>
                  <a:rPr lang="en-US">
                    <a:noFill/>
                  </a:rPr>
                  <a:t> </a:t>
                </a:r>
              </a:p>
            </p:txBody>
          </p:sp>
        </mc:Fallback>
      </mc:AlternateContent>
    </p:spTree>
    <p:extLst>
      <p:ext uri="{BB962C8B-B14F-4D97-AF65-F5344CB8AC3E}">
        <p14:creationId xmlns:p14="http://schemas.microsoft.com/office/powerpoint/2010/main" val="336490591"/>
      </p:ext>
    </p:extLst>
  </p:cSld>
  <p:clrMapOvr>
    <a:masterClrMapping/>
  </p:clrMapOvr>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矩形 1"/>
          <p:cNvSpPr/>
          <p:nvPr/>
        </p:nvSpPr>
        <p:spPr>
          <a:xfrm>
            <a:off x="0" y="0"/>
            <a:ext cx="3454400" cy="1200329"/>
          </a:xfrm>
          <a:prstGeom prst="rect">
            <a:avLst/>
          </a:prstGeom>
        </p:spPr>
        <p:txBody>
          <a:bodyPr wrap="square">
            <a:spAutoFit/>
          </a:bodyPr>
          <a:lstStyle/>
          <a:p>
            <a:pPr algn="just"/>
            <a:r>
              <a:rPr lang="en-US" dirty="0">
                <a:solidFill>
                  <a:srgbClr val="E87400"/>
                </a:solidFill>
                <a:latin typeface="Helvetica" panose="020B0604020202020204" pitchFamily="34" charset="0"/>
              </a:rPr>
              <a:t>Calculations in the statistical model require the input of a number of different nuclear properties: </a:t>
            </a:r>
            <a:endParaRPr lang="en-US" dirty="0"/>
          </a:p>
        </p:txBody>
      </p:sp>
      <p:pic>
        <p:nvPicPr>
          <p:cNvPr id="4" name="图片 3"/>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0" y="3537549"/>
            <a:ext cx="3937000" cy="3320451"/>
          </a:xfrm>
          <a:prstGeom prst="rect">
            <a:avLst/>
          </a:prstGeom>
        </p:spPr>
      </p:pic>
      <p:sp>
        <p:nvSpPr>
          <p:cNvPr id="6" name="矩形 5"/>
          <p:cNvSpPr/>
          <p:nvPr/>
        </p:nvSpPr>
        <p:spPr>
          <a:xfrm>
            <a:off x="3937000" y="0"/>
            <a:ext cx="5207001" cy="6463308"/>
          </a:xfrm>
          <a:prstGeom prst="rect">
            <a:avLst/>
          </a:prstGeom>
        </p:spPr>
        <p:txBody>
          <a:bodyPr wrap="square">
            <a:spAutoFit/>
          </a:bodyPr>
          <a:lstStyle/>
          <a:p>
            <a:r>
              <a:rPr lang="en-US" dirty="0"/>
              <a:t>Width Fluctuation Correction</a:t>
            </a:r>
            <a:r>
              <a:rPr lang="en-US" altLang="zh-CN" dirty="0"/>
              <a:t>s</a:t>
            </a:r>
          </a:p>
          <a:p>
            <a:r>
              <a:rPr lang="en-US" dirty="0"/>
              <a:t>Particle Transmission Coefficients</a:t>
            </a:r>
            <a:br>
              <a:rPr lang="en-US" dirty="0"/>
            </a:br>
            <a:r>
              <a:rPr lang="en-US" dirty="0"/>
              <a:t>Radiative Transmission Coefficients</a:t>
            </a:r>
          </a:p>
          <a:p>
            <a:r>
              <a:rPr lang="en-US" dirty="0"/>
              <a:t>giant dipole resonance</a:t>
            </a:r>
          </a:p>
          <a:p>
            <a:endParaRPr lang="en-US" dirty="0"/>
          </a:p>
          <a:p>
            <a:r>
              <a:rPr lang="en-US" dirty="0"/>
              <a:t>The standard approach in the calculation of reaction rates for astrophysics in a Hauser–</a:t>
            </a:r>
            <a:r>
              <a:rPr lang="en-US" dirty="0" err="1"/>
              <a:t>Feshbach</a:t>
            </a:r>
            <a:r>
              <a:rPr lang="en-US" dirty="0"/>
              <a:t> statistical model is to include a number of discrete excited states, when experimentally known. The important ingredients of statistical model calculations are the </a:t>
            </a:r>
            <a:r>
              <a:rPr lang="en-US" dirty="0">
                <a:solidFill>
                  <a:srgbClr val="FF0000"/>
                </a:solidFill>
              </a:rPr>
              <a:t>particle and </a:t>
            </a:r>
            <a:r>
              <a:rPr lang="en-US" i="1" dirty="0">
                <a:solidFill>
                  <a:srgbClr val="FF0000"/>
                </a:solidFill>
              </a:rPr>
              <a:t>γ</a:t>
            </a:r>
            <a:r>
              <a:rPr lang="en-US" dirty="0">
                <a:solidFill>
                  <a:srgbClr val="FF0000"/>
                </a:solidFill>
              </a:rPr>
              <a:t>-transmission coefficients </a:t>
            </a:r>
            <a:r>
              <a:rPr lang="en-US" i="1" dirty="0">
                <a:solidFill>
                  <a:srgbClr val="FF0000"/>
                </a:solidFill>
              </a:rPr>
              <a:t>T</a:t>
            </a:r>
            <a:r>
              <a:rPr lang="en-US" dirty="0">
                <a:solidFill>
                  <a:srgbClr val="FF0000"/>
                </a:solidFill>
              </a:rPr>
              <a:t> and the level density of excited states </a:t>
            </a:r>
            <a:r>
              <a:rPr lang="en-US" i="1" dirty="0">
                <a:solidFill>
                  <a:srgbClr val="FF0000"/>
                </a:solidFill>
              </a:rPr>
              <a:t>ρ</a:t>
            </a:r>
            <a:r>
              <a:rPr lang="en-US" dirty="0"/>
              <a:t>.</a:t>
            </a:r>
          </a:p>
          <a:p>
            <a:r>
              <a:rPr lang="en-US" altLang="zh-CN" dirty="0"/>
              <a:t>Statistical model calculations (Hauser-</a:t>
            </a:r>
            <a:r>
              <a:rPr lang="en-US" altLang="zh-CN" dirty="0" err="1"/>
              <a:t>Feshbach</a:t>
            </a:r>
            <a:r>
              <a:rPr lang="en-US" altLang="zh-CN" dirty="0"/>
              <a:t>) assume a high-level (resonance) density in the compound nucleus, so that essentially at every bombarding energy a level with any spin and parity is available for resonant capture. This approach is correct for heavy nuclei and reactions with large </a:t>
            </a:r>
            <a:r>
              <a:rPr lang="en-US" altLang="zh-CN" i="1" dirty="0"/>
              <a:t>Q</a:t>
            </a:r>
            <a:r>
              <a:rPr lang="en-US" altLang="zh-CN" dirty="0"/>
              <a:t>-values (i.e., the compound nucleus is produced at a high-excitation energy). Therefore, a reaction with a small number of resonances will in general give a much smaller reaction rate than predictions with a statistical model calculation.</a:t>
            </a:r>
            <a:endParaRPr lang="en-US" i="1" dirty="0"/>
          </a:p>
        </p:txBody>
      </p:sp>
      <p:sp>
        <p:nvSpPr>
          <p:cNvPr id="7" name="矩形 6"/>
          <p:cNvSpPr/>
          <p:nvPr/>
        </p:nvSpPr>
        <p:spPr>
          <a:xfrm>
            <a:off x="0" y="1200329"/>
            <a:ext cx="3454400" cy="1477328"/>
          </a:xfrm>
          <a:prstGeom prst="rect">
            <a:avLst/>
          </a:prstGeom>
        </p:spPr>
        <p:txBody>
          <a:bodyPr wrap="square">
            <a:spAutoFit/>
          </a:bodyPr>
          <a:lstStyle/>
          <a:p>
            <a:pPr algn="just"/>
            <a:r>
              <a:rPr lang="en-US" dirty="0">
                <a:solidFill>
                  <a:srgbClr val="E87400"/>
                </a:solidFill>
                <a:latin typeface="Helvetica" panose="020B0604020202020204" pitchFamily="34" charset="0"/>
              </a:rPr>
              <a:t>Although the model is well-established, different calculations vary in the various inputs and treatments of such properties. </a:t>
            </a:r>
            <a:endParaRPr lang="en-US" dirty="0"/>
          </a:p>
        </p:txBody>
      </p:sp>
    </p:spTree>
    <p:extLst>
      <p:ext uri="{BB962C8B-B14F-4D97-AF65-F5344CB8AC3E}">
        <p14:creationId xmlns:p14="http://schemas.microsoft.com/office/powerpoint/2010/main" val="3934653803"/>
      </p:ext>
    </p:extLst>
  </p:cSld>
  <p:clrMapOvr>
    <a:masterClrMapping/>
  </p:clrMapOvr>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a:extLst>
              <a:ext uri="{FF2B5EF4-FFF2-40B4-BE49-F238E27FC236}">
                <a16:creationId xmlns:a16="http://schemas.microsoft.com/office/drawing/2014/main" id="{594E6EC1-CADC-44E5-AF34-2002C189A09B}"/>
              </a:ext>
            </a:extLst>
          </p:cNvPr>
          <p:cNvSpPr txBox="1"/>
          <p:nvPr/>
        </p:nvSpPr>
        <p:spPr>
          <a:xfrm>
            <a:off x="0" y="-1911"/>
            <a:ext cx="9144000" cy="3231654"/>
          </a:xfrm>
          <a:prstGeom prst="rect">
            <a:avLst/>
          </a:prstGeom>
          <a:noFill/>
        </p:spPr>
        <p:txBody>
          <a:bodyPr wrap="square">
            <a:spAutoFit/>
          </a:bodyPr>
          <a:lstStyle/>
          <a:p>
            <a:pPr algn="l"/>
            <a:r>
              <a:rPr lang="en-US" sz="1700" b="0" i="0" u="none" strike="noStrike" baseline="0" dirty="0">
                <a:solidFill>
                  <a:srgbClr val="000000"/>
                </a:solidFill>
                <a:latin typeface="AdvOTf9433e2d"/>
              </a:rPr>
              <a:t>Thus, the important quantities for calculating a cross-section from </a:t>
            </a:r>
            <a:r>
              <a:rPr lang="en-US" sz="1700" b="0" i="0" u="none" strike="noStrike" baseline="0" dirty="0">
                <a:latin typeface="AdvOTf9433e2d"/>
              </a:rPr>
              <a:t>a statistical Hauser</a:t>
            </a:r>
            <a:r>
              <a:rPr lang="en-US" sz="1700" b="0" i="0" u="none" strike="noStrike" baseline="0" dirty="0">
                <a:latin typeface="AdvOTf9433e2d+20"/>
              </a:rPr>
              <a:t>-</a:t>
            </a:r>
            <a:r>
              <a:rPr lang="en-US" sz="1700" b="0" i="0" u="none" strike="noStrike" baseline="0" dirty="0" err="1">
                <a:latin typeface="AdvOTf9433e2d"/>
              </a:rPr>
              <a:t>Feshbach</a:t>
            </a:r>
            <a:r>
              <a:rPr lang="en-US" sz="1700" b="0" i="0" u="none" strike="noStrike" baseline="0" dirty="0">
                <a:latin typeface="AdvOTf9433e2d"/>
              </a:rPr>
              <a:t> model </a:t>
            </a:r>
            <a:r>
              <a:rPr lang="en-US" sz="1700" b="0" i="0" u="none" strike="noStrike" baseline="0" dirty="0">
                <a:solidFill>
                  <a:srgbClr val="000000"/>
                </a:solidFill>
                <a:latin typeface="AdvOTf9433e2d"/>
              </a:rPr>
              <a:t>are the </a:t>
            </a:r>
            <a:r>
              <a:rPr lang="en-US" sz="1700" b="0" i="0" u="none" strike="noStrike" baseline="0" dirty="0">
                <a:solidFill>
                  <a:srgbClr val="FF0000"/>
                </a:solidFill>
                <a:latin typeface="AdvOTf9433e2d"/>
              </a:rPr>
              <a:t>transmission coef</a:t>
            </a:r>
            <a:r>
              <a:rPr lang="en-US" sz="1700" b="0" i="0" u="none" strike="noStrike" baseline="0" dirty="0">
                <a:solidFill>
                  <a:srgbClr val="FF0000"/>
                </a:solidFill>
                <a:latin typeface="AdvOTf9433e2d+fb"/>
              </a:rPr>
              <a:t>fi</a:t>
            </a:r>
            <a:r>
              <a:rPr lang="en-US" sz="1700" b="0" i="0" u="none" strike="noStrike" baseline="0" dirty="0">
                <a:solidFill>
                  <a:srgbClr val="FF0000"/>
                </a:solidFill>
                <a:latin typeface="AdvOTf9433e2d"/>
              </a:rPr>
              <a:t>cients of particles and </a:t>
            </a:r>
            <a:r>
              <a:rPr lang="en-US" sz="1700" b="0" i="0" u="none" strike="noStrike" baseline="0" dirty="0">
                <a:solidFill>
                  <a:srgbClr val="FF0000"/>
                </a:solidFill>
                <a:latin typeface="AdvTTec1d2308.I+03"/>
              </a:rPr>
              <a:t>γ</a:t>
            </a:r>
            <a:r>
              <a:rPr lang="en-US" sz="1700" b="0" i="0" u="none" strike="noStrike" baseline="0" dirty="0">
                <a:solidFill>
                  <a:srgbClr val="FF0000"/>
                </a:solidFill>
                <a:latin typeface="AdvOTf9433e2d"/>
              </a:rPr>
              <a:t>-rays</a:t>
            </a:r>
            <a:r>
              <a:rPr lang="en-US" sz="1700" b="0" i="0" u="none" strike="noStrike" baseline="0" dirty="0">
                <a:solidFill>
                  <a:srgbClr val="000000"/>
                </a:solidFill>
                <a:latin typeface="AdvOTf9433e2d"/>
              </a:rPr>
              <a:t> and the </a:t>
            </a:r>
            <a:r>
              <a:rPr lang="en-US" sz="1700" b="0" i="0" u="none" strike="noStrike" baseline="0" dirty="0">
                <a:solidFill>
                  <a:srgbClr val="FF0000"/>
                </a:solidFill>
                <a:latin typeface="AdvOTf9433e2d"/>
              </a:rPr>
              <a:t>nuclear level density</a:t>
            </a:r>
            <a:r>
              <a:rPr lang="en-US" sz="1700" b="0" i="0" u="none" strike="noStrike" baseline="0" dirty="0">
                <a:solidFill>
                  <a:srgbClr val="000000"/>
                </a:solidFill>
                <a:latin typeface="AdvOTf9433e2d"/>
              </a:rPr>
              <a:t>.</a:t>
            </a:r>
          </a:p>
          <a:p>
            <a:pPr algn="l"/>
            <a:endParaRPr lang="en-US" sz="1700" dirty="0">
              <a:solidFill>
                <a:srgbClr val="000000"/>
              </a:solidFill>
              <a:latin typeface="AdvOTf9433e2d"/>
            </a:endParaRPr>
          </a:p>
          <a:p>
            <a:pPr algn="l"/>
            <a:r>
              <a:rPr lang="en-US" sz="1700" b="0" i="0" u="none" strike="noStrike" baseline="0" dirty="0">
                <a:solidFill>
                  <a:srgbClr val="000000"/>
                </a:solidFill>
                <a:latin typeface="AdvOTf9433e2d"/>
              </a:rPr>
              <a:t>The particle transmission coef</a:t>
            </a:r>
            <a:r>
              <a:rPr lang="en-US" sz="1700" b="0" i="0" u="none" strike="noStrike" baseline="0" dirty="0">
                <a:solidFill>
                  <a:srgbClr val="000000"/>
                </a:solidFill>
                <a:latin typeface="AdvOTf9433e2d+fb"/>
              </a:rPr>
              <a:t>fi</a:t>
            </a:r>
            <a:r>
              <a:rPr lang="en-US" sz="1700" b="0" i="0" u="none" strike="noStrike" baseline="0" dirty="0">
                <a:solidFill>
                  <a:srgbClr val="000000"/>
                </a:solidFill>
                <a:latin typeface="AdvOTf9433e2d"/>
              </a:rPr>
              <a:t>cients are calculated using an </a:t>
            </a:r>
            <a:r>
              <a:rPr lang="en-US" sz="1700" b="0" i="0" u="none" strike="noStrike" baseline="0" dirty="0">
                <a:solidFill>
                  <a:srgbClr val="FF0000"/>
                </a:solidFill>
                <a:latin typeface="AdvOTf9433e2d"/>
              </a:rPr>
              <a:t>optical model potential</a:t>
            </a:r>
            <a:r>
              <a:rPr lang="en-US" sz="1700" b="0" i="0" u="none" strike="noStrike" baseline="0" dirty="0">
                <a:solidFill>
                  <a:srgbClr val="000000"/>
                </a:solidFill>
                <a:latin typeface="AdvOTf9433e2d"/>
              </a:rPr>
              <a:t>, and the </a:t>
            </a:r>
            <a:r>
              <a:rPr lang="en-US" sz="1700" b="0" i="0" u="none" strike="noStrike" baseline="0" dirty="0">
                <a:solidFill>
                  <a:srgbClr val="000000"/>
                </a:solidFill>
                <a:latin typeface="AdvTTec1d2308.I+03"/>
              </a:rPr>
              <a:t>γ</a:t>
            </a:r>
            <a:r>
              <a:rPr lang="en-US" sz="1700" b="0" i="0" u="none" strike="noStrike" baseline="0" dirty="0">
                <a:solidFill>
                  <a:srgbClr val="000000"/>
                </a:solidFill>
                <a:latin typeface="AdvOTf9433e2d"/>
              </a:rPr>
              <a:t>-transmission coef</a:t>
            </a:r>
            <a:r>
              <a:rPr lang="en-US" sz="1700" b="0" i="0" u="none" strike="noStrike" baseline="0" dirty="0">
                <a:solidFill>
                  <a:srgbClr val="000000"/>
                </a:solidFill>
                <a:latin typeface="AdvOTf9433e2d+fb"/>
              </a:rPr>
              <a:t>fi</a:t>
            </a:r>
            <a:r>
              <a:rPr lang="en-US" sz="1700" b="0" i="0" u="none" strike="noStrike" baseline="0" dirty="0">
                <a:solidFill>
                  <a:srgbClr val="000000"/>
                </a:solidFill>
                <a:latin typeface="AdvOTf9433e2d"/>
              </a:rPr>
              <a:t>cients are governed by </a:t>
            </a:r>
            <a:r>
              <a:rPr lang="en-US" sz="1700" b="0" i="0" u="none" strike="noStrike" baseline="0" dirty="0">
                <a:solidFill>
                  <a:srgbClr val="FF0000"/>
                </a:solidFill>
                <a:latin typeface="AdvOTf9433e2d"/>
              </a:rPr>
              <a:t>gamma-</a:t>
            </a:r>
            <a:r>
              <a:rPr lang="en-US" altLang="zh-CN" sz="1700" b="0" i="0" u="none" strike="noStrike" baseline="0" dirty="0">
                <a:solidFill>
                  <a:srgbClr val="FF0000"/>
                </a:solidFill>
                <a:latin typeface="AdvOTf9433e2d"/>
              </a:rPr>
              <a:t>ray</a:t>
            </a:r>
            <a:r>
              <a:rPr lang="en-US" sz="1700" b="0" i="0" u="none" strike="noStrike" baseline="0" dirty="0">
                <a:solidFill>
                  <a:srgbClr val="FF0000"/>
                </a:solidFill>
                <a:latin typeface="AdvOTf9433e2d"/>
              </a:rPr>
              <a:t> strength function </a:t>
            </a:r>
            <a:r>
              <a:rPr lang="en-US" sz="1700" b="0" i="0" u="none" strike="noStrike" baseline="0" dirty="0">
                <a:solidFill>
                  <a:srgbClr val="000000"/>
                </a:solidFill>
                <a:latin typeface="AdvOTf9433e2d"/>
              </a:rPr>
              <a:t>parameters.</a:t>
            </a:r>
          </a:p>
          <a:p>
            <a:pPr algn="l"/>
            <a:endParaRPr lang="en-US" sz="1700" dirty="0">
              <a:solidFill>
                <a:srgbClr val="000000"/>
              </a:solidFill>
              <a:latin typeface="AdvOTf9433e2d"/>
            </a:endParaRPr>
          </a:p>
          <a:p>
            <a:pPr algn="l"/>
            <a:r>
              <a:rPr lang="en-US" sz="1700" b="0" i="0" u="none" strike="noStrike" baseline="0" dirty="0">
                <a:latin typeface="AdvOTf9433e2d"/>
              </a:rPr>
              <a:t>For the </a:t>
            </a:r>
            <a:r>
              <a:rPr lang="en-US" sz="1700" b="0" i="0" u="none" strike="noStrike" baseline="0" dirty="0">
                <a:solidFill>
                  <a:srgbClr val="FF0000"/>
                </a:solidFill>
                <a:latin typeface="AdvOTf9433e2d"/>
              </a:rPr>
              <a:t>NLD</a:t>
            </a:r>
            <a:r>
              <a:rPr lang="en-US" sz="1700" b="0" i="0" u="none" strike="noStrike" baseline="0" dirty="0">
                <a:latin typeface="AdvOTf9433e2d"/>
              </a:rPr>
              <a:t>, the back-shifted Fermi gas model is used.</a:t>
            </a:r>
          </a:p>
          <a:p>
            <a:pPr algn="l"/>
            <a:endParaRPr lang="en-US" sz="1700" dirty="0">
              <a:latin typeface="AdvOTf9433e2d"/>
            </a:endParaRPr>
          </a:p>
          <a:p>
            <a:pPr algn="l"/>
            <a:r>
              <a:rPr lang="en-US" sz="1700" b="0" i="0" u="none" strike="noStrike" baseline="0" dirty="0">
                <a:latin typeface="AdvOTf9433e2d"/>
              </a:rPr>
              <a:t>For the </a:t>
            </a:r>
            <a:r>
              <a:rPr lang="en-US" sz="1700" b="0" i="0" u="none" strike="noStrike" baseline="0" dirty="0">
                <a:solidFill>
                  <a:srgbClr val="FF0000"/>
                </a:solidFill>
                <a:latin typeface="AdvOTf9433e2d"/>
              </a:rPr>
              <a:t>GSF</a:t>
            </a:r>
            <a:r>
              <a:rPr lang="en-US" sz="1700" b="0" i="0" u="none" strike="noStrike" baseline="0" dirty="0">
                <a:latin typeface="AdvOTf9433e2d"/>
              </a:rPr>
              <a:t>, </a:t>
            </a:r>
            <a:r>
              <a:rPr lang="en-US" sz="1700" b="0" i="0" u="none" strike="noStrike" baseline="0" dirty="0">
                <a:latin typeface="AdvOTb4af3d5d.I"/>
              </a:rPr>
              <a:t>E</a:t>
            </a:r>
            <a:r>
              <a:rPr lang="en-US" sz="1700" b="0" i="0" u="none" strike="noStrike" baseline="0" dirty="0">
                <a:latin typeface="AdvOTf9433e2d"/>
              </a:rPr>
              <a:t>1 transitions are calculated using the microscopic Hartree</a:t>
            </a:r>
            <a:r>
              <a:rPr lang="en-US" sz="1700" b="0" i="0" u="none" strike="noStrike" baseline="0" dirty="0">
                <a:latin typeface="AdvOTf9433e2d+20"/>
              </a:rPr>
              <a:t>-</a:t>
            </a:r>
            <a:r>
              <a:rPr lang="en-US" sz="1700" b="0" i="0" u="none" strike="noStrike" baseline="0" dirty="0" err="1">
                <a:latin typeface="AdvOTf9433e2d"/>
              </a:rPr>
              <a:t>Fock</a:t>
            </a:r>
            <a:r>
              <a:rPr lang="en-US" sz="1700" b="0" i="0" u="none" strike="noStrike" baseline="0" dirty="0">
                <a:latin typeface="AdvOTf9433e2d"/>
              </a:rPr>
              <a:t> Bardeen-Cooper-Schrieffer </a:t>
            </a:r>
            <a:r>
              <a:rPr lang="en-US" sz="1700" b="0" i="0" u="none" strike="noStrike" baseline="0" dirty="0">
                <a:latin typeface="AdvOTb0c9bf5d"/>
              </a:rPr>
              <a:t>(</a:t>
            </a:r>
            <a:r>
              <a:rPr lang="en-US" sz="1700" b="0" i="0" u="none" strike="noStrike" baseline="0" dirty="0">
                <a:latin typeface="AdvOTf9433e2d"/>
              </a:rPr>
              <a:t>BCS</a:t>
            </a:r>
            <a:r>
              <a:rPr lang="en-US" sz="1700" b="0" i="0" u="none" strike="noStrike" baseline="0" dirty="0">
                <a:latin typeface="AdvOTb0c9bf5d"/>
              </a:rPr>
              <a:t>) </a:t>
            </a:r>
            <a:r>
              <a:rPr lang="en-US" sz="1700" b="0" i="0" u="none" strike="noStrike" baseline="0" dirty="0">
                <a:latin typeface="AdvOTf9433e2d"/>
              </a:rPr>
              <a:t>tables.</a:t>
            </a:r>
          </a:p>
          <a:p>
            <a:pPr algn="l"/>
            <a:endParaRPr lang="en-US" sz="1700" dirty="0">
              <a:latin typeface="AdvOTf9433e2d"/>
            </a:endParaRPr>
          </a:p>
          <a:p>
            <a:pPr algn="l"/>
            <a:r>
              <a:rPr lang="en-US" sz="1700" b="0" i="0" u="none" strike="noStrike" baseline="0" dirty="0">
                <a:latin typeface="AdvOTf9433e2d"/>
              </a:rPr>
              <a:t>Regarding the </a:t>
            </a:r>
            <a:r>
              <a:rPr lang="en-US" sz="1700" b="0" i="0" u="none" strike="noStrike" baseline="0" dirty="0">
                <a:solidFill>
                  <a:srgbClr val="FF0000"/>
                </a:solidFill>
                <a:latin typeface="AdvOTf9433e2d"/>
              </a:rPr>
              <a:t>OMP</a:t>
            </a:r>
            <a:r>
              <a:rPr lang="en-US" sz="1700" b="0" i="0" u="none" strike="noStrike" baseline="0" dirty="0">
                <a:latin typeface="AdvOTf9433e2d"/>
              </a:rPr>
              <a:t>, the Koning and Delaroche OMP is used.</a:t>
            </a:r>
            <a:endParaRPr lang="en-US" sz="1700" dirty="0"/>
          </a:p>
        </p:txBody>
      </p:sp>
    </p:spTree>
    <p:extLst>
      <p:ext uri="{BB962C8B-B14F-4D97-AF65-F5344CB8AC3E}">
        <p14:creationId xmlns:p14="http://schemas.microsoft.com/office/powerpoint/2010/main" val="2310602279"/>
      </p:ext>
    </p:extLst>
  </p:cSld>
  <p:clrMapOvr>
    <a:masterClrMapping/>
  </p:clrMapOvr>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508F4EE7-5884-40E7-ADE2-6C5A658C4285}"/>
              </a:ext>
            </a:extLst>
          </p:cNvPr>
          <p:cNvSpPr>
            <a:spLocks noGrp="1"/>
          </p:cNvSpPr>
          <p:nvPr>
            <p:ph type="title"/>
          </p:nvPr>
        </p:nvSpPr>
        <p:spPr>
          <a:xfrm>
            <a:off x="76200" y="316395"/>
            <a:ext cx="8991600" cy="424506"/>
          </a:xfrm>
        </p:spPr>
        <p:txBody>
          <a:bodyPr/>
          <a:lstStyle/>
          <a:p>
            <a:r>
              <a:rPr lang="en-US" dirty="0"/>
              <a:t>Hauser-Feshbach Statistical </a:t>
            </a:r>
            <a:r>
              <a:rPr lang="en-US" altLang="zh-CN" dirty="0"/>
              <a:t>M</a:t>
            </a:r>
            <a:r>
              <a:rPr lang="en-US" dirty="0"/>
              <a:t>odel</a:t>
            </a:r>
          </a:p>
        </p:txBody>
      </p:sp>
      <p:sp>
        <p:nvSpPr>
          <p:cNvPr id="4" name="Footer Placeholder 3">
            <a:extLst>
              <a:ext uri="{FF2B5EF4-FFF2-40B4-BE49-F238E27FC236}">
                <a16:creationId xmlns:a16="http://schemas.microsoft.com/office/drawing/2014/main" id="{72F004F4-186C-48B4-B83B-7FCB42A67492}"/>
              </a:ext>
            </a:extLst>
          </p:cNvPr>
          <p:cNvSpPr>
            <a:spLocks noGrp="1"/>
          </p:cNvSpPr>
          <p:nvPr>
            <p:ph type="ftr" sz="quarter" idx="10"/>
          </p:nvPr>
        </p:nvSpPr>
        <p:spPr/>
        <p:txBody>
          <a:bodyPr/>
          <a:lstStyle/>
          <a:p>
            <a:pPr marL="0" marR="0" lvl="0" indent="0" algn="r" defTabSz="457126" rtl="0" eaLnBrk="0" fontAlgn="base" latinLnBrk="0" hangingPunct="0">
              <a:lnSpc>
                <a:spcPct val="90000"/>
              </a:lnSpc>
              <a:spcBef>
                <a:spcPct val="0"/>
              </a:spcBef>
              <a:spcAft>
                <a:spcPct val="0"/>
              </a:spcAft>
              <a:buClrTx/>
              <a:buSzTx/>
              <a:buFontTx/>
              <a:buNone/>
              <a:tabLst/>
              <a:defRPr/>
            </a:pPr>
            <a:r>
              <a:rPr kumimoji="0" lang="en-US" sz="1000" b="0" i="0" u="none" strike="noStrike" kern="1200" cap="none" spc="0" normalizeH="0" baseline="0" noProof="0">
                <a:ln>
                  <a:noFill/>
                </a:ln>
                <a:solidFill>
                  <a:srgbClr val="064308"/>
                </a:solidFill>
                <a:effectLst/>
                <a:uLnTx/>
                <a:uFillTx/>
                <a:latin typeface="Arial"/>
                <a:ea typeface="+mn-ea"/>
                <a:cs typeface="Arial"/>
              </a:rPr>
              <a:t>Lijie Sun, LECM2024 @ Knoxville</a:t>
            </a:r>
            <a:endParaRPr kumimoji="0" lang="nl-NL" sz="1000" b="0" i="0" u="none" strike="noStrike" kern="1200" cap="none" spc="0" normalizeH="0" baseline="0" noProof="0" dirty="0">
              <a:ln>
                <a:noFill/>
              </a:ln>
              <a:solidFill>
                <a:srgbClr val="064308"/>
              </a:solidFill>
              <a:effectLst/>
              <a:uLnTx/>
              <a:uFillTx/>
              <a:latin typeface="Arial"/>
              <a:ea typeface="+mn-ea"/>
              <a:cs typeface="Arial"/>
            </a:endParaRPr>
          </a:p>
        </p:txBody>
      </p:sp>
      <p:sp>
        <p:nvSpPr>
          <p:cNvPr id="5" name="Slide Number Placeholder 4">
            <a:extLst>
              <a:ext uri="{FF2B5EF4-FFF2-40B4-BE49-F238E27FC236}">
                <a16:creationId xmlns:a16="http://schemas.microsoft.com/office/drawing/2014/main" id="{50242A55-B02F-4771-B677-E091DB9AFA2D}"/>
              </a:ext>
            </a:extLst>
          </p:cNvPr>
          <p:cNvSpPr>
            <a:spLocks noGrp="1"/>
          </p:cNvSpPr>
          <p:nvPr>
            <p:ph type="sldNum" sz="quarter" idx="11"/>
          </p:nvPr>
        </p:nvSpPr>
        <p:spPr/>
        <p:txBody>
          <a:bodyPr/>
          <a:lstStyle/>
          <a:p>
            <a:pPr marL="0" marR="0" lvl="0" indent="0" algn="l" defTabSz="457126" rtl="0" eaLnBrk="0" fontAlgn="base" latinLnBrk="0" hangingPunct="0">
              <a:lnSpc>
                <a:spcPct val="90000"/>
              </a:lnSpc>
              <a:spcBef>
                <a:spcPct val="0"/>
              </a:spcBef>
              <a:spcAft>
                <a:spcPct val="0"/>
              </a:spcAft>
              <a:buClrTx/>
              <a:buSzTx/>
              <a:buFontTx/>
              <a:buNone/>
              <a:tabLst/>
              <a:defRPr/>
            </a:pPr>
            <a:r>
              <a:rPr kumimoji="0" lang="en-US" sz="1000" b="0" i="0" u="none" strike="noStrike" kern="1200" cap="none" spc="0" normalizeH="0" baseline="0" noProof="0">
                <a:ln>
                  <a:noFill/>
                </a:ln>
                <a:solidFill>
                  <a:srgbClr val="064308"/>
                </a:solidFill>
                <a:effectLst/>
                <a:uLnTx/>
                <a:uFillTx/>
                <a:latin typeface="Arial" pitchFamily="34" charset="0"/>
                <a:ea typeface="ヒラギノ角ゴ Pro W3" charset="-128"/>
                <a:cs typeface="+mn-cs"/>
              </a:rPr>
              <a:t>, Slide </a:t>
            </a:r>
            <a:fld id="{35AD4620-7552-4207-8973-898801ED212B}" type="slidenum">
              <a:rPr kumimoji="0" lang="en-US" sz="1000" b="0" i="0" u="none" strike="noStrike" kern="1200" cap="none" spc="0" normalizeH="0" baseline="0" noProof="0" smtClean="0">
                <a:ln>
                  <a:noFill/>
                </a:ln>
                <a:solidFill>
                  <a:srgbClr val="064308"/>
                </a:solidFill>
                <a:effectLst/>
                <a:uLnTx/>
                <a:uFillTx/>
                <a:latin typeface="Arial" pitchFamily="34" charset="0"/>
                <a:ea typeface="ヒラギノ角ゴ Pro W3" charset="-128"/>
                <a:cs typeface="+mn-cs"/>
              </a:rPr>
              <a:pPr marL="0" marR="0" lvl="0" indent="0" algn="l" defTabSz="457126" rtl="0" eaLnBrk="0" fontAlgn="base" latinLnBrk="0" hangingPunct="0">
                <a:lnSpc>
                  <a:spcPct val="90000"/>
                </a:lnSpc>
                <a:spcBef>
                  <a:spcPct val="0"/>
                </a:spcBef>
                <a:spcAft>
                  <a:spcPct val="0"/>
                </a:spcAft>
                <a:buClrTx/>
                <a:buSzTx/>
                <a:buFontTx/>
                <a:buNone/>
                <a:tabLst/>
                <a:defRPr/>
              </a:pPr>
              <a:t>104</a:t>
            </a:fld>
            <a:r>
              <a:rPr kumimoji="0" lang="en-US" sz="1000" b="0" i="0" u="none" strike="noStrike" kern="1200" cap="none" spc="0" normalizeH="0" baseline="0" noProof="0">
                <a:ln>
                  <a:noFill/>
                </a:ln>
                <a:solidFill>
                  <a:srgbClr val="064308"/>
                </a:solidFill>
                <a:effectLst/>
                <a:uLnTx/>
                <a:uFillTx/>
                <a:latin typeface="Arial" pitchFamily="34" charset="0"/>
                <a:ea typeface="ヒラギノ角ゴ Pro W3" charset="-128"/>
                <a:cs typeface="+mn-cs"/>
              </a:rPr>
              <a:t> / 78</a:t>
            </a:r>
            <a:endParaRPr kumimoji="0" lang="en-US" sz="1000" b="0" i="0" u="none" strike="noStrike" kern="1200" cap="none" spc="0" normalizeH="0" baseline="0" noProof="0" dirty="0">
              <a:ln>
                <a:noFill/>
              </a:ln>
              <a:solidFill>
                <a:srgbClr val="064308"/>
              </a:solidFill>
              <a:effectLst/>
              <a:uLnTx/>
              <a:uFillTx/>
              <a:latin typeface="Arial" pitchFamily="34" charset="0"/>
              <a:ea typeface="ヒラギノ角ゴ Pro W3" charset="-128"/>
              <a:cs typeface="+mn-cs"/>
            </a:endParaRPr>
          </a:p>
        </p:txBody>
      </p:sp>
      <p:sp>
        <p:nvSpPr>
          <p:cNvPr id="6" name="Rectangle: Rounded Corners 5">
            <a:extLst>
              <a:ext uri="{FF2B5EF4-FFF2-40B4-BE49-F238E27FC236}">
                <a16:creationId xmlns:a16="http://schemas.microsoft.com/office/drawing/2014/main" id="{8F1492F9-F4E4-4AA4-BCE2-C2BD1BB0A41D}"/>
              </a:ext>
            </a:extLst>
          </p:cNvPr>
          <p:cNvSpPr/>
          <p:nvPr/>
        </p:nvSpPr>
        <p:spPr>
          <a:xfrm>
            <a:off x="1075994" y="1524000"/>
            <a:ext cx="1526310" cy="1123712"/>
          </a:xfrm>
          <a:prstGeom prst="roundRect">
            <a:avLst/>
          </a:prstGeom>
        </p:spPr>
        <p:style>
          <a:lnRef idx="1">
            <a:schemeClr val="accent2"/>
          </a:lnRef>
          <a:fillRef idx="2">
            <a:schemeClr val="accent2"/>
          </a:fillRef>
          <a:effectRef idx="1">
            <a:schemeClr val="accent2"/>
          </a:effectRef>
          <a:fontRef idx="minor">
            <a:schemeClr val="dk1"/>
          </a:fontRef>
        </p:style>
        <p:txBody>
          <a:bodyPr wrap="square" rtlCol="0" anchor="ctr">
            <a:spAutoFit/>
          </a:bodyPr>
          <a:lstStyle/>
          <a:p>
            <a:pPr marL="0" marR="0" lvl="0" indent="0" algn="ctr" defTabSz="457126" rtl="0" eaLnBrk="1" fontAlgn="base" latinLnBrk="0" hangingPunct="1">
              <a:lnSpc>
                <a:spcPct val="100000"/>
              </a:lnSpc>
              <a:spcBef>
                <a:spcPct val="0"/>
              </a:spcBef>
              <a:spcAft>
                <a:spcPct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mbria" panose="02040503050406030204" pitchFamily="18" charset="0"/>
                <a:ea typeface="Cambria" panose="02040503050406030204" pitchFamily="18" charset="0"/>
                <a:cs typeface="+mn-cs"/>
              </a:rPr>
              <a:t>Optical Model </a:t>
            </a:r>
            <a:r>
              <a:rPr kumimoji="0" lang="en-US" altLang="zh-CN" sz="2000" b="0" i="0" u="none" strike="noStrike" kern="1200" cap="none" spc="0" normalizeH="0" baseline="0" noProof="0" dirty="0">
                <a:ln>
                  <a:noFill/>
                </a:ln>
                <a:solidFill>
                  <a:prstClr val="black"/>
                </a:solidFill>
                <a:effectLst/>
                <a:uLnTx/>
                <a:uFillTx/>
                <a:latin typeface="Cambria" panose="02040503050406030204" pitchFamily="18" charset="0"/>
                <a:ea typeface="Cambria" panose="02040503050406030204" pitchFamily="18" charset="0"/>
                <a:cs typeface="+mn-cs"/>
              </a:rPr>
              <a:t>P</a:t>
            </a:r>
            <a:r>
              <a:rPr kumimoji="0" lang="en-US" sz="2000" b="0" i="0" u="none" strike="noStrike" kern="1200" cap="none" spc="0" normalizeH="0" baseline="0" noProof="0" dirty="0">
                <a:ln>
                  <a:noFill/>
                </a:ln>
                <a:solidFill>
                  <a:prstClr val="black"/>
                </a:solidFill>
                <a:effectLst/>
                <a:uLnTx/>
                <a:uFillTx/>
                <a:latin typeface="Cambria" panose="02040503050406030204" pitchFamily="18" charset="0"/>
                <a:ea typeface="Cambria" panose="02040503050406030204" pitchFamily="18" charset="0"/>
                <a:cs typeface="+mn-cs"/>
              </a:rPr>
              <a:t>otential</a:t>
            </a:r>
          </a:p>
        </p:txBody>
      </p:sp>
      <p:sp>
        <p:nvSpPr>
          <p:cNvPr id="7" name="Rectangle: Rounded Corners 6">
            <a:extLst>
              <a:ext uri="{FF2B5EF4-FFF2-40B4-BE49-F238E27FC236}">
                <a16:creationId xmlns:a16="http://schemas.microsoft.com/office/drawing/2014/main" id="{D03A5C10-6B7F-4938-9FE3-08BBA9CAC727}"/>
              </a:ext>
            </a:extLst>
          </p:cNvPr>
          <p:cNvSpPr/>
          <p:nvPr/>
        </p:nvSpPr>
        <p:spPr>
          <a:xfrm>
            <a:off x="3303761" y="1524000"/>
            <a:ext cx="2062132" cy="1123712"/>
          </a:xfrm>
          <a:prstGeom prst="roundRect">
            <a:avLst/>
          </a:prstGeom>
        </p:spPr>
        <p:style>
          <a:lnRef idx="1">
            <a:schemeClr val="accent2"/>
          </a:lnRef>
          <a:fillRef idx="2">
            <a:schemeClr val="accent2"/>
          </a:fillRef>
          <a:effectRef idx="1">
            <a:schemeClr val="accent2"/>
          </a:effectRef>
          <a:fontRef idx="minor">
            <a:schemeClr val="dk1"/>
          </a:fontRef>
        </p:style>
        <p:txBody>
          <a:bodyPr rtlCol="0" anchor="ctr">
            <a:spAutoFit/>
          </a:bodyPr>
          <a:lstStyle/>
          <a:p>
            <a:pPr marL="0" marR="0" lvl="0" indent="0" algn="ctr" defTabSz="457126" rtl="0" eaLnBrk="1" fontAlgn="base" latinLnBrk="0" hangingPunct="1">
              <a:lnSpc>
                <a:spcPct val="100000"/>
              </a:lnSpc>
              <a:spcBef>
                <a:spcPct val="0"/>
              </a:spcBef>
              <a:spcAft>
                <a:spcPct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mbria" panose="02040503050406030204" pitchFamily="18" charset="0"/>
                <a:ea typeface="Cambria" panose="02040503050406030204" pitchFamily="18" charset="0"/>
                <a:cs typeface="+mn-cs"/>
              </a:rPr>
              <a:t>Particle Transmission Coefficients</a:t>
            </a:r>
          </a:p>
        </p:txBody>
      </p:sp>
      <p:sp>
        <p:nvSpPr>
          <p:cNvPr id="8" name="Rectangle: Rounded Corners 7">
            <a:extLst>
              <a:ext uri="{FF2B5EF4-FFF2-40B4-BE49-F238E27FC236}">
                <a16:creationId xmlns:a16="http://schemas.microsoft.com/office/drawing/2014/main" id="{9703E420-9164-43E8-AC7D-53BB52B5E9D3}"/>
              </a:ext>
            </a:extLst>
          </p:cNvPr>
          <p:cNvSpPr/>
          <p:nvPr/>
        </p:nvSpPr>
        <p:spPr>
          <a:xfrm>
            <a:off x="3303760" y="2943344"/>
            <a:ext cx="2062132" cy="1123712"/>
          </a:xfrm>
          <a:prstGeom prst="roundRect">
            <a:avLst/>
          </a:prstGeom>
        </p:spPr>
        <p:style>
          <a:lnRef idx="1">
            <a:schemeClr val="accent3"/>
          </a:lnRef>
          <a:fillRef idx="2">
            <a:schemeClr val="accent3"/>
          </a:fillRef>
          <a:effectRef idx="1">
            <a:schemeClr val="accent3"/>
          </a:effectRef>
          <a:fontRef idx="minor">
            <a:schemeClr val="dk1"/>
          </a:fontRef>
        </p:style>
        <p:txBody>
          <a:bodyPr rtlCol="0" anchor="ctr">
            <a:spAutoFit/>
          </a:bodyPr>
          <a:lstStyle/>
          <a:p>
            <a:pPr marL="0" marR="0" lvl="0" indent="0" algn="ctr" defTabSz="457126" rtl="0" eaLnBrk="1" fontAlgn="base" latinLnBrk="0" hangingPunct="1">
              <a:lnSpc>
                <a:spcPct val="100000"/>
              </a:lnSpc>
              <a:spcBef>
                <a:spcPct val="0"/>
              </a:spcBef>
              <a:spcAft>
                <a:spcPct val="0"/>
              </a:spcAft>
              <a:buClrTx/>
              <a:buSzTx/>
              <a:buFontTx/>
              <a:buNone/>
              <a:tabLst/>
              <a:defRPr/>
            </a:pPr>
            <a:r>
              <a:rPr kumimoji="0" lang="el-GR" altLang="zh-CN" sz="2000" b="0" i="1" u="none" strike="noStrike" kern="1200" cap="none" spc="0" normalizeH="0" baseline="0" noProof="0" dirty="0">
                <a:ln>
                  <a:noFill/>
                </a:ln>
                <a:solidFill>
                  <a:prstClr val="black"/>
                </a:solidFill>
                <a:effectLst/>
                <a:uLnTx/>
                <a:uFillTx/>
                <a:latin typeface="Cambria" panose="02040503050406030204" pitchFamily="18" charset="0"/>
                <a:ea typeface="Cambria" panose="02040503050406030204" pitchFamily="18" charset="0"/>
                <a:cs typeface="+mn-cs"/>
              </a:rPr>
              <a:t>γ</a:t>
            </a:r>
            <a:r>
              <a:rPr kumimoji="0" lang="en-US" altLang="zh-CN" sz="2000" b="0" i="0" u="none" strike="noStrike" kern="1200" cap="none" spc="0" normalizeH="0" baseline="0" noProof="0" dirty="0">
                <a:ln>
                  <a:noFill/>
                </a:ln>
                <a:solidFill>
                  <a:prstClr val="black"/>
                </a:solidFill>
                <a:effectLst/>
                <a:uLnTx/>
                <a:uFillTx/>
                <a:latin typeface="Cambria" panose="02040503050406030204" pitchFamily="18" charset="0"/>
                <a:ea typeface="Cambria" panose="02040503050406030204" pitchFamily="18" charset="0"/>
                <a:cs typeface="+mn-cs"/>
              </a:rPr>
              <a:t>-ray </a:t>
            </a:r>
            <a:r>
              <a:rPr kumimoji="0" lang="en-US" sz="2000" b="0" i="0" u="none" strike="noStrike" kern="1200" cap="none" spc="0" normalizeH="0" baseline="0" noProof="0" dirty="0">
                <a:ln>
                  <a:noFill/>
                </a:ln>
                <a:solidFill>
                  <a:prstClr val="black"/>
                </a:solidFill>
                <a:effectLst/>
                <a:uLnTx/>
                <a:uFillTx/>
                <a:latin typeface="Cambria" panose="02040503050406030204" pitchFamily="18" charset="0"/>
                <a:ea typeface="Cambria" panose="02040503050406030204" pitchFamily="18" charset="0"/>
                <a:cs typeface="+mn-cs"/>
              </a:rPr>
              <a:t>Transmission Coefficients</a:t>
            </a:r>
          </a:p>
        </p:txBody>
      </p:sp>
      <p:sp>
        <p:nvSpPr>
          <p:cNvPr id="9" name="Rectangle: Rounded Corners 8">
            <a:extLst>
              <a:ext uri="{FF2B5EF4-FFF2-40B4-BE49-F238E27FC236}">
                <a16:creationId xmlns:a16="http://schemas.microsoft.com/office/drawing/2014/main" id="{58D3DB51-1D3B-4C31-B839-3A9D8D79F52F}"/>
              </a:ext>
            </a:extLst>
          </p:cNvPr>
          <p:cNvSpPr/>
          <p:nvPr/>
        </p:nvSpPr>
        <p:spPr>
          <a:xfrm>
            <a:off x="1075994" y="2943344"/>
            <a:ext cx="1526310" cy="1123712"/>
          </a:xfrm>
          <a:prstGeom prst="roundRect">
            <a:avLst/>
          </a:prstGeom>
        </p:spPr>
        <p:style>
          <a:lnRef idx="1">
            <a:schemeClr val="accent3"/>
          </a:lnRef>
          <a:fillRef idx="2">
            <a:schemeClr val="accent3"/>
          </a:fillRef>
          <a:effectRef idx="1">
            <a:schemeClr val="accent3"/>
          </a:effectRef>
          <a:fontRef idx="minor">
            <a:schemeClr val="dk1"/>
          </a:fontRef>
        </p:style>
        <p:txBody>
          <a:bodyPr wrap="square" rtlCol="0" anchor="ctr">
            <a:spAutoFit/>
          </a:bodyPr>
          <a:lstStyle/>
          <a:p>
            <a:pPr marL="0" marR="0" lvl="0" indent="0" algn="ctr" defTabSz="457126" rtl="0" eaLnBrk="1" fontAlgn="base" latinLnBrk="0" hangingPunct="1">
              <a:lnSpc>
                <a:spcPct val="100000"/>
              </a:lnSpc>
              <a:spcBef>
                <a:spcPct val="0"/>
              </a:spcBef>
              <a:spcAft>
                <a:spcPct val="0"/>
              </a:spcAft>
              <a:buClrTx/>
              <a:buSzTx/>
              <a:buFontTx/>
              <a:buNone/>
              <a:tabLst/>
              <a:defRPr/>
            </a:pPr>
            <a:r>
              <a:rPr kumimoji="0" lang="el-GR" altLang="zh-CN" sz="2000" b="0" i="1" u="none" strike="noStrike" kern="1200" cap="none" spc="0" normalizeH="0" baseline="0" noProof="0" dirty="0">
                <a:ln>
                  <a:noFill/>
                </a:ln>
                <a:solidFill>
                  <a:prstClr val="black"/>
                </a:solidFill>
                <a:effectLst/>
                <a:uLnTx/>
                <a:uFillTx/>
                <a:latin typeface="Cambria" panose="02040503050406030204" pitchFamily="18" charset="0"/>
                <a:ea typeface="Cambria" panose="02040503050406030204" pitchFamily="18" charset="0"/>
                <a:cs typeface="+mn-cs"/>
              </a:rPr>
              <a:t>γ</a:t>
            </a:r>
            <a:r>
              <a:rPr kumimoji="0" lang="en-US" altLang="zh-CN" sz="2000" b="0" i="0" u="none" strike="noStrike" kern="1200" cap="none" spc="0" normalizeH="0" baseline="0" noProof="0" dirty="0">
                <a:ln>
                  <a:noFill/>
                </a:ln>
                <a:solidFill>
                  <a:prstClr val="black"/>
                </a:solidFill>
                <a:effectLst/>
                <a:uLnTx/>
                <a:uFillTx/>
                <a:latin typeface="Cambria" panose="02040503050406030204" pitchFamily="18" charset="0"/>
                <a:ea typeface="Cambria" panose="02040503050406030204" pitchFamily="18" charset="0"/>
                <a:cs typeface="+mn-cs"/>
              </a:rPr>
              <a:t>-ray</a:t>
            </a:r>
            <a:r>
              <a:rPr kumimoji="0" lang="en-US" sz="2000" b="0" i="0" u="none" strike="noStrike" kern="1200" cap="none" spc="0" normalizeH="0" baseline="0" noProof="0" dirty="0">
                <a:ln>
                  <a:noFill/>
                </a:ln>
                <a:solidFill>
                  <a:prstClr val="black"/>
                </a:solidFill>
                <a:effectLst/>
                <a:uLnTx/>
                <a:uFillTx/>
                <a:latin typeface="Cambria" panose="02040503050406030204" pitchFamily="18" charset="0"/>
                <a:ea typeface="Cambria" panose="02040503050406030204" pitchFamily="18" charset="0"/>
                <a:cs typeface="+mn-cs"/>
              </a:rPr>
              <a:t> Strength Function</a:t>
            </a:r>
          </a:p>
        </p:txBody>
      </p:sp>
      <p:cxnSp>
        <p:nvCxnSpPr>
          <p:cNvPr id="10" name="Straight Arrow Connector 9">
            <a:extLst>
              <a:ext uri="{FF2B5EF4-FFF2-40B4-BE49-F238E27FC236}">
                <a16:creationId xmlns:a16="http://schemas.microsoft.com/office/drawing/2014/main" id="{CCA7EEB5-2D17-440D-8F79-C757F9618C3E}"/>
              </a:ext>
            </a:extLst>
          </p:cNvPr>
          <p:cNvCxnSpPr>
            <a:cxnSpLocks/>
            <a:stCxn id="9" idx="3"/>
            <a:endCxn id="8" idx="1"/>
          </p:cNvCxnSpPr>
          <p:nvPr/>
        </p:nvCxnSpPr>
        <p:spPr>
          <a:xfrm>
            <a:off x="2602304" y="3505200"/>
            <a:ext cx="701456" cy="0"/>
          </a:xfrm>
          <a:prstGeom prst="straightConnector1">
            <a:avLst/>
          </a:prstGeom>
          <a:ln>
            <a:tailEnd type="triangle"/>
          </a:ln>
        </p:spPr>
        <p:style>
          <a:lnRef idx="2">
            <a:schemeClr val="accent3"/>
          </a:lnRef>
          <a:fillRef idx="0">
            <a:schemeClr val="accent3"/>
          </a:fillRef>
          <a:effectRef idx="1">
            <a:schemeClr val="accent3"/>
          </a:effectRef>
          <a:fontRef idx="minor">
            <a:schemeClr val="tx1"/>
          </a:fontRef>
        </p:style>
      </p:cxnSp>
      <p:cxnSp>
        <p:nvCxnSpPr>
          <p:cNvPr id="11" name="Straight Arrow Connector 10">
            <a:extLst>
              <a:ext uri="{FF2B5EF4-FFF2-40B4-BE49-F238E27FC236}">
                <a16:creationId xmlns:a16="http://schemas.microsoft.com/office/drawing/2014/main" id="{AB522229-C60F-4C7E-9FF2-ED216D539EB5}"/>
              </a:ext>
            </a:extLst>
          </p:cNvPr>
          <p:cNvCxnSpPr>
            <a:cxnSpLocks/>
            <a:stCxn id="6" idx="3"/>
            <a:endCxn id="7" idx="1"/>
          </p:cNvCxnSpPr>
          <p:nvPr/>
        </p:nvCxnSpPr>
        <p:spPr>
          <a:xfrm>
            <a:off x="2602304" y="2085856"/>
            <a:ext cx="701457" cy="0"/>
          </a:xfrm>
          <a:prstGeom prst="straightConnector1">
            <a:avLst/>
          </a:prstGeom>
          <a:ln>
            <a:tailEnd type="triangle"/>
          </a:ln>
        </p:spPr>
        <p:style>
          <a:lnRef idx="2">
            <a:schemeClr val="accent2"/>
          </a:lnRef>
          <a:fillRef idx="0">
            <a:schemeClr val="accent2"/>
          </a:fillRef>
          <a:effectRef idx="1">
            <a:schemeClr val="accent2"/>
          </a:effectRef>
          <a:fontRef idx="minor">
            <a:schemeClr val="tx1"/>
          </a:fontRef>
        </p:style>
      </p:cxnSp>
      <p:sp>
        <p:nvSpPr>
          <p:cNvPr id="12" name="Rectangle: Rounded Corners 11">
            <a:extLst>
              <a:ext uri="{FF2B5EF4-FFF2-40B4-BE49-F238E27FC236}">
                <a16:creationId xmlns:a16="http://schemas.microsoft.com/office/drawing/2014/main" id="{84C446F3-CA20-4BCD-8C61-9BE67BC21236}"/>
              </a:ext>
            </a:extLst>
          </p:cNvPr>
          <p:cNvSpPr/>
          <p:nvPr/>
        </p:nvSpPr>
        <p:spPr>
          <a:xfrm>
            <a:off x="1075994" y="4362688"/>
            <a:ext cx="1526310" cy="1123712"/>
          </a:xfrm>
          <a:prstGeom prst="roundRect">
            <a:avLst/>
          </a:prstGeom>
        </p:spPr>
        <p:style>
          <a:lnRef idx="1">
            <a:schemeClr val="accent4"/>
          </a:lnRef>
          <a:fillRef idx="2">
            <a:schemeClr val="accent4"/>
          </a:fillRef>
          <a:effectRef idx="1">
            <a:schemeClr val="accent4"/>
          </a:effectRef>
          <a:fontRef idx="minor">
            <a:schemeClr val="dk1"/>
          </a:fontRef>
        </p:style>
        <p:txBody>
          <a:bodyPr rtlCol="0" anchor="ctr">
            <a:spAutoFit/>
          </a:bodyPr>
          <a:lstStyle/>
          <a:p>
            <a:pPr marL="0" marR="0" lvl="0" indent="0" algn="ctr" defTabSz="457126" rtl="0" eaLnBrk="1" fontAlgn="base" latinLnBrk="0" hangingPunct="1">
              <a:lnSpc>
                <a:spcPct val="100000"/>
              </a:lnSpc>
              <a:spcBef>
                <a:spcPct val="0"/>
              </a:spcBef>
              <a:spcAft>
                <a:spcPct val="0"/>
              </a:spcAft>
              <a:buClrTx/>
              <a:buSzTx/>
              <a:buFontTx/>
              <a:buNone/>
              <a:tabLst/>
              <a:defRPr/>
            </a:pPr>
            <a:r>
              <a:rPr kumimoji="0" lang="en-US" altLang="zh-CN" sz="2000" b="0" i="0" u="none" strike="noStrike" kern="1200" cap="none" spc="0" normalizeH="0" baseline="0" noProof="0" dirty="0">
                <a:ln>
                  <a:noFill/>
                </a:ln>
                <a:solidFill>
                  <a:prstClr val="black"/>
                </a:solidFill>
                <a:effectLst/>
                <a:uLnTx/>
                <a:uFillTx/>
                <a:latin typeface="Cambria" panose="02040503050406030204" pitchFamily="18" charset="0"/>
                <a:ea typeface="Cambria" panose="02040503050406030204" pitchFamily="18" charset="0"/>
                <a:cs typeface="+mn-cs"/>
              </a:rPr>
              <a:t>N</a:t>
            </a:r>
            <a:r>
              <a:rPr kumimoji="0" lang="en-US" sz="2000" b="0" i="0" u="none" strike="noStrike" kern="1200" cap="none" spc="0" normalizeH="0" baseline="0" noProof="0" dirty="0">
                <a:ln>
                  <a:noFill/>
                </a:ln>
                <a:solidFill>
                  <a:prstClr val="black"/>
                </a:solidFill>
                <a:effectLst/>
                <a:uLnTx/>
                <a:uFillTx/>
                <a:latin typeface="Cambria" panose="02040503050406030204" pitchFamily="18" charset="0"/>
                <a:ea typeface="Cambria" panose="02040503050406030204" pitchFamily="18" charset="0"/>
                <a:cs typeface="+mn-cs"/>
              </a:rPr>
              <a:t>uclear Level Density</a:t>
            </a:r>
          </a:p>
        </p:txBody>
      </p:sp>
      <p:sp>
        <p:nvSpPr>
          <p:cNvPr id="13" name="Rectangle: Rounded Corners 12">
            <a:extLst>
              <a:ext uri="{FF2B5EF4-FFF2-40B4-BE49-F238E27FC236}">
                <a16:creationId xmlns:a16="http://schemas.microsoft.com/office/drawing/2014/main" id="{154C3D8F-AA28-419B-8BE0-FCEE33E48318}"/>
              </a:ext>
            </a:extLst>
          </p:cNvPr>
          <p:cNvSpPr/>
          <p:nvPr/>
        </p:nvSpPr>
        <p:spPr>
          <a:xfrm>
            <a:off x="6652364" y="2773084"/>
            <a:ext cx="1653436" cy="1464231"/>
          </a:xfrm>
          <a:prstGeom prst="roundRect">
            <a:avLst/>
          </a:prstGeom>
        </p:spPr>
        <p:style>
          <a:lnRef idx="1">
            <a:schemeClr val="accent6"/>
          </a:lnRef>
          <a:fillRef idx="2">
            <a:schemeClr val="accent6"/>
          </a:fillRef>
          <a:effectRef idx="1">
            <a:schemeClr val="accent6"/>
          </a:effectRef>
          <a:fontRef idx="minor">
            <a:schemeClr val="dk1"/>
          </a:fontRef>
        </p:style>
        <p:txBody>
          <a:bodyPr wrap="square" rtlCol="0" anchor="ctr">
            <a:spAutoFit/>
          </a:bodyPr>
          <a:lstStyle/>
          <a:p>
            <a:pPr marL="0" marR="0" lvl="0" indent="0" algn="ctr" defTabSz="457126" rtl="0" eaLnBrk="1" fontAlgn="base" latinLnBrk="0" hangingPunct="1">
              <a:lnSpc>
                <a:spcPct val="100000"/>
              </a:lnSpc>
              <a:spcBef>
                <a:spcPct val="0"/>
              </a:spcBef>
              <a:spcAft>
                <a:spcPct val="0"/>
              </a:spcAft>
              <a:buClrTx/>
              <a:buSzTx/>
              <a:buFontTx/>
              <a:buNone/>
              <a:tabLst/>
              <a:defRPr/>
            </a:pPr>
            <a:r>
              <a:rPr kumimoji="0" lang="en-US" altLang="zh-CN" sz="2000" b="0" i="0" u="none" strike="noStrike" kern="1200" cap="none" spc="0" normalizeH="0" baseline="0" noProof="0" dirty="0">
                <a:ln>
                  <a:noFill/>
                </a:ln>
                <a:solidFill>
                  <a:prstClr val="black"/>
                </a:solidFill>
                <a:effectLst/>
                <a:uLnTx/>
                <a:uFillTx/>
                <a:latin typeface="Cambria" panose="02040503050406030204" pitchFamily="18" charset="0"/>
                <a:ea typeface="Cambria" panose="02040503050406030204" pitchFamily="18" charset="0"/>
                <a:cs typeface="+mn-cs"/>
              </a:rPr>
              <a:t>Hauser-Feshbach Statistical Model</a:t>
            </a:r>
            <a:endParaRPr kumimoji="0" lang="en-US" sz="2000" b="0" i="0" u="none" strike="noStrike" kern="1200" cap="none" spc="0" normalizeH="0" baseline="0" noProof="0" dirty="0">
              <a:ln>
                <a:noFill/>
              </a:ln>
              <a:solidFill>
                <a:prstClr val="black"/>
              </a:solidFill>
              <a:effectLst/>
              <a:uLnTx/>
              <a:uFillTx/>
              <a:latin typeface="Cambria" panose="02040503050406030204" pitchFamily="18" charset="0"/>
              <a:ea typeface="Cambria" panose="02040503050406030204" pitchFamily="18" charset="0"/>
              <a:cs typeface="+mn-cs"/>
            </a:endParaRPr>
          </a:p>
        </p:txBody>
      </p:sp>
      <p:cxnSp>
        <p:nvCxnSpPr>
          <p:cNvPr id="14" name="Connector: Elbow 13">
            <a:extLst>
              <a:ext uri="{FF2B5EF4-FFF2-40B4-BE49-F238E27FC236}">
                <a16:creationId xmlns:a16="http://schemas.microsoft.com/office/drawing/2014/main" id="{57EC6C98-12E6-4908-86F3-261633CE1B8A}"/>
              </a:ext>
            </a:extLst>
          </p:cNvPr>
          <p:cNvCxnSpPr>
            <a:cxnSpLocks/>
            <a:stCxn id="12" idx="3"/>
            <a:endCxn id="13" idx="1"/>
          </p:cNvCxnSpPr>
          <p:nvPr/>
        </p:nvCxnSpPr>
        <p:spPr>
          <a:xfrm flipV="1">
            <a:off x="2602304" y="3505200"/>
            <a:ext cx="4050060" cy="1419344"/>
          </a:xfrm>
          <a:prstGeom prst="bentConnector3">
            <a:avLst>
              <a:gd name="adj1" fmla="val 84167"/>
            </a:avLst>
          </a:prstGeom>
          <a:ln>
            <a:tailEnd type="triangle"/>
          </a:ln>
        </p:spPr>
        <p:style>
          <a:lnRef idx="2">
            <a:schemeClr val="accent4"/>
          </a:lnRef>
          <a:fillRef idx="0">
            <a:schemeClr val="accent4"/>
          </a:fillRef>
          <a:effectRef idx="1">
            <a:schemeClr val="accent4"/>
          </a:effectRef>
          <a:fontRef idx="minor">
            <a:schemeClr val="tx1"/>
          </a:fontRef>
        </p:style>
      </p:cxnSp>
      <p:cxnSp>
        <p:nvCxnSpPr>
          <p:cNvPr id="15" name="Connector: Elbow 14">
            <a:extLst>
              <a:ext uri="{FF2B5EF4-FFF2-40B4-BE49-F238E27FC236}">
                <a16:creationId xmlns:a16="http://schemas.microsoft.com/office/drawing/2014/main" id="{CF368493-B2BA-4EB5-9890-DDD6C4D2D093}"/>
              </a:ext>
            </a:extLst>
          </p:cNvPr>
          <p:cNvCxnSpPr>
            <a:stCxn id="7" idx="3"/>
            <a:endCxn id="13" idx="1"/>
          </p:cNvCxnSpPr>
          <p:nvPr/>
        </p:nvCxnSpPr>
        <p:spPr>
          <a:xfrm>
            <a:off x="5365893" y="2085856"/>
            <a:ext cx="1286471" cy="1419344"/>
          </a:xfrm>
          <a:prstGeom prst="bentConnector3">
            <a:avLst/>
          </a:prstGeom>
          <a:ln>
            <a:tailEnd type="triangle"/>
          </a:ln>
        </p:spPr>
        <p:style>
          <a:lnRef idx="2">
            <a:schemeClr val="accent2"/>
          </a:lnRef>
          <a:fillRef idx="0">
            <a:schemeClr val="accent2"/>
          </a:fillRef>
          <a:effectRef idx="1">
            <a:schemeClr val="accent2"/>
          </a:effectRef>
          <a:fontRef idx="minor">
            <a:schemeClr val="tx1"/>
          </a:fontRef>
        </p:style>
      </p:cxnSp>
      <p:cxnSp>
        <p:nvCxnSpPr>
          <p:cNvPr id="16" name="Straight Arrow Connector 15">
            <a:extLst>
              <a:ext uri="{FF2B5EF4-FFF2-40B4-BE49-F238E27FC236}">
                <a16:creationId xmlns:a16="http://schemas.microsoft.com/office/drawing/2014/main" id="{F1876CE1-67F3-4595-A33A-A8986A37010A}"/>
              </a:ext>
            </a:extLst>
          </p:cNvPr>
          <p:cNvCxnSpPr>
            <a:cxnSpLocks/>
            <a:stCxn id="8" idx="3"/>
            <a:endCxn id="13" idx="1"/>
          </p:cNvCxnSpPr>
          <p:nvPr/>
        </p:nvCxnSpPr>
        <p:spPr>
          <a:xfrm>
            <a:off x="5365892" y="3505200"/>
            <a:ext cx="1286472" cy="0"/>
          </a:xfrm>
          <a:prstGeom prst="straightConnector1">
            <a:avLst/>
          </a:prstGeom>
          <a:ln>
            <a:tailEnd type="triangle"/>
          </a:ln>
        </p:spPr>
        <p:style>
          <a:lnRef idx="2">
            <a:schemeClr val="accent3"/>
          </a:lnRef>
          <a:fillRef idx="0">
            <a:schemeClr val="accent3"/>
          </a:fillRef>
          <a:effectRef idx="1">
            <a:schemeClr val="accent3"/>
          </a:effectRef>
          <a:fontRef idx="minor">
            <a:schemeClr val="tx1"/>
          </a:fontRef>
        </p:style>
      </p:cxnSp>
    </p:spTree>
    <p:extLst>
      <p:ext uri="{BB962C8B-B14F-4D97-AF65-F5344CB8AC3E}">
        <p14:creationId xmlns:p14="http://schemas.microsoft.com/office/powerpoint/2010/main" val="1481006928"/>
      </p:ext>
    </p:extLst>
  </p:cSld>
  <p:clrMapOvr>
    <a:masterClrMapping/>
  </p:clrMapOvr>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4D340689-6F61-4CBE-9FAA-5A80870AF329}"/>
              </a:ext>
            </a:extLst>
          </p:cNvPr>
          <p:cNvPicPr>
            <a:picLocks noChangeAspect="1"/>
          </p:cNvPicPr>
          <p:nvPr/>
        </p:nvPicPr>
        <p:blipFill>
          <a:blip r:embed="rId2"/>
          <a:stretch>
            <a:fillRect/>
          </a:stretch>
        </p:blipFill>
        <p:spPr>
          <a:xfrm>
            <a:off x="139613" y="200025"/>
            <a:ext cx="7962900" cy="3228975"/>
          </a:xfrm>
          <a:prstGeom prst="rect">
            <a:avLst/>
          </a:prstGeom>
        </p:spPr>
      </p:pic>
      <p:sp>
        <p:nvSpPr>
          <p:cNvPr id="5" name="TextBox 4">
            <a:extLst>
              <a:ext uri="{FF2B5EF4-FFF2-40B4-BE49-F238E27FC236}">
                <a16:creationId xmlns:a16="http://schemas.microsoft.com/office/drawing/2014/main" id="{B6EC9420-1AAF-463C-A38A-954A529930ED}"/>
              </a:ext>
            </a:extLst>
          </p:cNvPr>
          <p:cNvSpPr txBox="1"/>
          <p:nvPr/>
        </p:nvSpPr>
        <p:spPr>
          <a:xfrm>
            <a:off x="0" y="3834049"/>
            <a:ext cx="9144000" cy="646331"/>
          </a:xfrm>
          <a:prstGeom prst="rect">
            <a:avLst/>
          </a:prstGeom>
          <a:noFill/>
        </p:spPr>
        <p:txBody>
          <a:bodyPr wrap="square">
            <a:spAutoFit/>
          </a:bodyPr>
          <a:lstStyle/>
          <a:p>
            <a:r>
              <a:rPr lang="en-US" dirty="0"/>
              <a:t>T. Rauscher, </a:t>
            </a:r>
            <a:r>
              <a:rPr lang="en-US" i="1" dirty="0"/>
              <a:t>Essentials of Nucleosynthesis and Theoretical Nuclear Astrophysics</a:t>
            </a:r>
            <a:r>
              <a:rPr lang="en-US" dirty="0"/>
              <a:t>, IOP Publishing, Bristol, UK (2020).</a:t>
            </a:r>
          </a:p>
        </p:txBody>
      </p:sp>
    </p:spTree>
    <p:extLst>
      <p:ext uri="{BB962C8B-B14F-4D97-AF65-F5344CB8AC3E}">
        <p14:creationId xmlns:p14="http://schemas.microsoft.com/office/powerpoint/2010/main" val="4135328779"/>
      </p:ext>
    </p:extLst>
  </p:cSld>
  <p:clrMapOvr>
    <a:masterClrMapping/>
  </p:clrMapOvr>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矩形 1"/>
          <p:cNvSpPr/>
          <p:nvPr/>
        </p:nvSpPr>
        <p:spPr>
          <a:xfrm>
            <a:off x="0" y="0"/>
            <a:ext cx="3124200" cy="1200329"/>
          </a:xfrm>
          <a:prstGeom prst="rect">
            <a:avLst/>
          </a:prstGeom>
        </p:spPr>
        <p:txBody>
          <a:bodyPr wrap="square">
            <a:spAutoFit/>
          </a:bodyPr>
          <a:lstStyle/>
          <a:p>
            <a:pPr algn="just" fontAlgn="ctr"/>
            <a:r>
              <a:rPr lang="en-US" altLang="zh-CN" baseline="30000" dirty="0">
                <a:solidFill>
                  <a:srgbClr val="000000"/>
                </a:solidFill>
                <a:latin typeface="Times New Roman" panose="02020603050405020304" pitchFamily="18" charset="0"/>
              </a:rPr>
              <a:t>65</a:t>
            </a:r>
            <a:r>
              <a:rPr lang="en-US" altLang="zh-CN" dirty="0">
                <a:solidFill>
                  <a:srgbClr val="000000"/>
                </a:solidFill>
                <a:latin typeface="Times New Roman" panose="02020603050405020304" pitchFamily="18" charset="0"/>
              </a:rPr>
              <a:t>Ge EC(</a:t>
            </a:r>
            <a:r>
              <a:rPr lang="en-US" altLang="zh-CN" i="1" dirty="0">
                <a:solidFill>
                  <a:srgbClr val="000000"/>
                </a:solidFill>
                <a:latin typeface="Times New Roman" panose="02020603050405020304" pitchFamily="18" charset="0"/>
              </a:rPr>
              <a:t>β</a:t>
            </a:r>
            <a:r>
              <a:rPr lang="en-US" altLang="zh-CN" baseline="30000" dirty="0">
                <a:solidFill>
                  <a:srgbClr val="000000"/>
                </a:solidFill>
                <a:latin typeface="Times New Roman" panose="02020603050405020304" pitchFamily="18" charset="0"/>
              </a:rPr>
              <a:t>+</a:t>
            </a:r>
            <a:r>
              <a:rPr lang="en-US" altLang="zh-CN" dirty="0">
                <a:solidFill>
                  <a:srgbClr val="000000"/>
                </a:solidFill>
                <a:latin typeface="Times New Roman" panose="02020603050405020304" pitchFamily="18" charset="0"/>
              </a:rPr>
              <a:t>)→ </a:t>
            </a:r>
            <a:r>
              <a:rPr lang="en-US" altLang="zh-CN" baseline="30000" dirty="0">
                <a:solidFill>
                  <a:srgbClr val="000000"/>
                </a:solidFill>
                <a:latin typeface="Times New Roman" panose="02020603050405020304" pitchFamily="18" charset="0"/>
              </a:rPr>
              <a:t>65</a:t>
            </a:r>
            <a:r>
              <a:rPr lang="en-US" altLang="zh-CN" dirty="0">
                <a:solidFill>
                  <a:srgbClr val="000000"/>
                </a:solidFill>
                <a:latin typeface="Times New Roman" panose="02020603050405020304" pitchFamily="18" charset="0"/>
              </a:rPr>
              <a:t>Ga </a:t>
            </a:r>
            <a:r>
              <a:rPr lang="en-US" altLang="zh-CN" i="1" dirty="0">
                <a:solidFill>
                  <a:srgbClr val="000000"/>
                </a:solidFill>
                <a:latin typeface="Times New Roman" panose="02020603050405020304" pitchFamily="18" charset="0"/>
              </a:rPr>
              <a:t>p</a:t>
            </a:r>
            <a:r>
              <a:rPr lang="zh-CN" altLang="en-US" dirty="0">
                <a:solidFill>
                  <a:srgbClr val="000000"/>
                </a:solidFill>
                <a:latin typeface="Times New Roman" panose="02020603050405020304" pitchFamily="18" charset="0"/>
              </a:rPr>
              <a:t>→ </a:t>
            </a:r>
            <a:r>
              <a:rPr lang="en-US" altLang="zh-CN" baseline="30000" dirty="0">
                <a:solidFill>
                  <a:srgbClr val="000000"/>
                </a:solidFill>
                <a:latin typeface="Times New Roman" panose="02020603050405020304" pitchFamily="18" charset="0"/>
              </a:rPr>
              <a:t>64</a:t>
            </a:r>
            <a:r>
              <a:rPr lang="en-US" altLang="zh-CN" dirty="0">
                <a:solidFill>
                  <a:srgbClr val="000000"/>
                </a:solidFill>
                <a:latin typeface="Times New Roman" panose="02020603050405020304" pitchFamily="18" charset="0"/>
              </a:rPr>
              <a:t>Zn</a:t>
            </a:r>
          </a:p>
          <a:p>
            <a:pPr algn="just" fontAlgn="ctr"/>
            <a:r>
              <a:rPr lang="en-US" altLang="zh-CN" baseline="30000" dirty="0">
                <a:solidFill>
                  <a:srgbClr val="000000"/>
                </a:solidFill>
                <a:latin typeface="Times New Roman" panose="02020603050405020304" pitchFamily="18" charset="0"/>
              </a:rPr>
              <a:t>77</a:t>
            </a:r>
            <a:r>
              <a:rPr lang="en-US" altLang="zh-CN" dirty="0">
                <a:solidFill>
                  <a:srgbClr val="000000"/>
                </a:solidFill>
                <a:latin typeface="Times New Roman" panose="02020603050405020304" pitchFamily="18" charset="0"/>
              </a:rPr>
              <a:t>Sr EC(</a:t>
            </a:r>
            <a:r>
              <a:rPr lang="en-US" altLang="zh-CN" i="1" dirty="0">
                <a:solidFill>
                  <a:srgbClr val="000000"/>
                </a:solidFill>
                <a:latin typeface="Times New Roman" panose="02020603050405020304" pitchFamily="18" charset="0"/>
              </a:rPr>
              <a:t>β</a:t>
            </a:r>
            <a:r>
              <a:rPr lang="en-US" altLang="zh-CN" baseline="30000" dirty="0">
                <a:solidFill>
                  <a:srgbClr val="000000"/>
                </a:solidFill>
                <a:latin typeface="Times New Roman" panose="02020603050405020304" pitchFamily="18" charset="0"/>
              </a:rPr>
              <a:t>+</a:t>
            </a:r>
            <a:r>
              <a:rPr lang="en-US" altLang="zh-CN" dirty="0">
                <a:solidFill>
                  <a:srgbClr val="000000"/>
                </a:solidFill>
                <a:latin typeface="Times New Roman" panose="02020603050405020304" pitchFamily="18" charset="0"/>
              </a:rPr>
              <a:t>)→ </a:t>
            </a:r>
            <a:r>
              <a:rPr lang="en-US" altLang="zh-CN" baseline="30000" dirty="0">
                <a:solidFill>
                  <a:srgbClr val="000000"/>
                </a:solidFill>
                <a:latin typeface="Times New Roman" panose="02020603050405020304" pitchFamily="18" charset="0"/>
              </a:rPr>
              <a:t>77</a:t>
            </a:r>
            <a:r>
              <a:rPr lang="en-US" altLang="zh-CN" dirty="0">
                <a:solidFill>
                  <a:srgbClr val="000000"/>
                </a:solidFill>
                <a:latin typeface="Times New Roman" panose="02020603050405020304" pitchFamily="18" charset="0"/>
              </a:rPr>
              <a:t>Rb </a:t>
            </a:r>
            <a:r>
              <a:rPr lang="en-US" altLang="zh-CN" i="1" dirty="0">
                <a:solidFill>
                  <a:srgbClr val="000000"/>
                </a:solidFill>
                <a:latin typeface="Times New Roman" panose="02020603050405020304" pitchFamily="18" charset="0"/>
              </a:rPr>
              <a:t>p</a:t>
            </a:r>
            <a:r>
              <a:rPr lang="zh-CN" altLang="en-US" dirty="0">
                <a:solidFill>
                  <a:srgbClr val="000000"/>
                </a:solidFill>
                <a:latin typeface="Times New Roman" panose="02020603050405020304" pitchFamily="18" charset="0"/>
              </a:rPr>
              <a:t>→ </a:t>
            </a:r>
            <a:r>
              <a:rPr lang="en-US" altLang="zh-CN" baseline="30000" dirty="0">
                <a:solidFill>
                  <a:srgbClr val="000000"/>
                </a:solidFill>
                <a:latin typeface="Times New Roman" panose="02020603050405020304" pitchFamily="18" charset="0"/>
              </a:rPr>
              <a:t>76</a:t>
            </a:r>
            <a:r>
              <a:rPr lang="en-US" altLang="zh-CN" dirty="0">
                <a:solidFill>
                  <a:srgbClr val="000000"/>
                </a:solidFill>
                <a:latin typeface="Times New Roman" panose="02020603050405020304" pitchFamily="18" charset="0"/>
              </a:rPr>
              <a:t>Kr</a:t>
            </a:r>
          </a:p>
          <a:p>
            <a:pPr algn="just" fontAlgn="ctr"/>
            <a:r>
              <a:rPr lang="en-US" altLang="zh-CN" baseline="30000" dirty="0">
                <a:solidFill>
                  <a:srgbClr val="000000"/>
                </a:solidFill>
                <a:latin typeface="Times New Roman" panose="02020603050405020304" pitchFamily="18" charset="0"/>
              </a:rPr>
              <a:t>69</a:t>
            </a:r>
            <a:r>
              <a:rPr lang="en-US" altLang="zh-CN" dirty="0">
                <a:solidFill>
                  <a:srgbClr val="000000"/>
                </a:solidFill>
                <a:latin typeface="Times New Roman" panose="02020603050405020304" pitchFamily="18" charset="0"/>
              </a:rPr>
              <a:t>Se EC(</a:t>
            </a:r>
            <a:r>
              <a:rPr lang="en-US" altLang="zh-CN" i="1" dirty="0">
                <a:solidFill>
                  <a:srgbClr val="000000"/>
                </a:solidFill>
                <a:latin typeface="Times New Roman" panose="02020603050405020304" pitchFamily="18" charset="0"/>
              </a:rPr>
              <a:t>β</a:t>
            </a:r>
            <a:r>
              <a:rPr lang="en-US" altLang="zh-CN" baseline="30000" dirty="0">
                <a:solidFill>
                  <a:srgbClr val="000000"/>
                </a:solidFill>
                <a:latin typeface="Times New Roman" panose="02020603050405020304" pitchFamily="18" charset="0"/>
              </a:rPr>
              <a:t>+</a:t>
            </a:r>
            <a:r>
              <a:rPr lang="en-US" altLang="zh-CN" dirty="0">
                <a:solidFill>
                  <a:srgbClr val="000000"/>
                </a:solidFill>
                <a:latin typeface="Times New Roman" panose="02020603050405020304" pitchFamily="18" charset="0"/>
              </a:rPr>
              <a:t>)→ </a:t>
            </a:r>
            <a:r>
              <a:rPr lang="en-US" altLang="zh-CN" baseline="30000" dirty="0">
                <a:solidFill>
                  <a:srgbClr val="000000"/>
                </a:solidFill>
                <a:latin typeface="Times New Roman" panose="02020603050405020304" pitchFamily="18" charset="0"/>
              </a:rPr>
              <a:t>69</a:t>
            </a:r>
            <a:r>
              <a:rPr lang="en-US" altLang="zh-CN" dirty="0">
                <a:solidFill>
                  <a:srgbClr val="000000"/>
                </a:solidFill>
                <a:latin typeface="Times New Roman" panose="02020603050405020304" pitchFamily="18" charset="0"/>
              </a:rPr>
              <a:t>As </a:t>
            </a:r>
            <a:r>
              <a:rPr lang="en-US" altLang="zh-CN" i="1" dirty="0">
                <a:solidFill>
                  <a:srgbClr val="000000"/>
                </a:solidFill>
                <a:latin typeface="Times New Roman" panose="02020603050405020304" pitchFamily="18" charset="0"/>
              </a:rPr>
              <a:t>p</a:t>
            </a:r>
            <a:r>
              <a:rPr lang="zh-CN" altLang="en-US" dirty="0">
                <a:solidFill>
                  <a:srgbClr val="000000"/>
                </a:solidFill>
                <a:latin typeface="Times New Roman" panose="02020603050405020304" pitchFamily="18" charset="0"/>
              </a:rPr>
              <a:t>→ </a:t>
            </a:r>
            <a:r>
              <a:rPr lang="en-US" altLang="zh-CN" baseline="30000" dirty="0">
                <a:solidFill>
                  <a:srgbClr val="000000"/>
                </a:solidFill>
                <a:latin typeface="Times New Roman" panose="02020603050405020304" pitchFamily="18" charset="0"/>
              </a:rPr>
              <a:t>68</a:t>
            </a:r>
            <a:r>
              <a:rPr lang="en-US" altLang="zh-CN" dirty="0">
                <a:solidFill>
                  <a:srgbClr val="000000"/>
                </a:solidFill>
                <a:latin typeface="Times New Roman" panose="02020603050405020304" pitchFamily="18" charset="0"/>
              </a:rPr>
              <a:t>Ge</a:t>
            </a:r>
          </a:p>
          <a:p>
            <a:pPr algn="just" fontAlgn="ctr"/>
            <a:r>
              <a:rPr lang="en-US" altLang="zh-CN" baseline="30000" dirty="0">
                <a:solidFill>
                  <a:srgbClr val="000000"/>
                </a:solidFill>
                <a:latin typeface="Times New Roman" panose="02020603050405020304" pitchFamily="18" charset="0"/>
              </a:rPr>
              <a:t>73</a:t>
            </a:r>
            <a:r>
              <a:rPr lang="en-US" altLang="zh-CN" dirty="0">
                <a:solidFill>
                  <a:srgbClr val="000000"/>
                </a:solidFill>
                <a:latin typeface="Times New Roman" panose="02020603050405020304" pitchFamily="18" charset="0"/>
              </a:rPr>
              <a:t>Kr EC(</a:t>
            </a:r>
            <a:r>
              <a:rPr lang="en-US" altLang="zh-CN" i="1" dirty="0">
                <a:solidFill>
                  <a:srgbClr val="000000"/>
                </a:solidFill>
                <a:latin typeface="Times New Roman" panose="02020603050405020304" pitchFamily="18" charset="0"/>
              </a:rPr>
              <a:t>β</a:t>
            </a:r>
            <a:r>
              <a:rPr lang="en-US" altLang="zh-CN" baseline="30000" dirty="0">
                <a:solidFill>
                  <a:srgbClr val="000000"/>
                </a:solidFill>
                <a:latin typeface="Times New Roman" panose="02020603050405020304" pitchFamily="18" charset="0"/>
              </a:rPr>
              <a:t>+</a:t>
            </a:r>
            <a:r>
              <a:rPr lang="en-US" altLang="zh-CN" dirty="0">
                <a:solidFill>
                  <a:srgbClr val="000000"/>
                </a:solidFill>
                <a:latin typeface="Times New Roman" panose="02020603050405020304" pitchFamily="18" charset="0"/>
              </a:rPr>
              <a:t>)→ </a:t>
            </a:r>
            <a:r>
              <a:rPr lang="en-US" altLang="zh-CN" baseline="30000" dirty="0">
                <a:solidFill>
                  <a:srgbClr val="000000"/>
                </a:solidFill>
                <a:latin typeface="Times New Roman" panose="02020603050405020304" pitchFamily="18" charset="0"/>
              </a:rPr>
              <a:t>73</a:t>
            </a:r>
            <a:r>
              <a:rPr lang="en-US" altLang="zh-CN" dirty="0">
                <a:solidFill>
                  <a:srgbClr val="000000"/>
                </a:solidFill>
                <a:latin typeface="Times New Roman" panose="02020603050405020304" pitchFamily="18" charset="0"/>
              </a:rPr>
              <a:t>Br </a:t>
            </a:r>
            <a:r>
              <a:rPr lang="en-US" altLang="zh-CN" i="1" dirty="0">
                <a:solidFill>
                  <a:srgbClr val="000000"/>
                </a:solidFill>
                <a:latin typeface="Times New Roman" panose="02020603050405020304" pitchFamily="18" charset="0"/>
              </a:rPr>
              <a:t>p</a:t>
            </a:r>
            <a:r>
              <a:rPr lang="zh-CN" altLang="en-US" dirty="0">
                <a:solidFill>
                  <a:srgbClr val="000000"/>
                </a:solidFill>
                <a:latin typeface="Times New Roman" panose="02020603050405020304" pitchFamily="18" charset="0"/>
              </a:rPr>
              <a:t>→ </a:t>
            </a:r>
            <a:r>
              <a:rPr lang="en-US" altLang="zh-CN" baseline="30000" dirty="0">
                <a:solidFill>
                  <a:srgbClr val="000000"/>
                </a:solidFill>
                <a:latin typeface="Times New Roman" panose="02020603050405020304" pitchFamily="18" charset="0"/>
              </a:rPr>
              <a:t>72</a:t>
            </a:r>
            <a:r>
              <a:rPr lang="en-US" altLang="zh-CN" dirty="0">
                <a:solidFill>
                  <a:srgbClr val="000000"/>
                </a:solidFill>
                <a:latin typeface="Times New Roman" panose="02020603050405020304" pitchFamily="18" charset="0"/>
              </a:rPr>
              <a:t>Se</a:t>
            </a:r>
          </a:p>
        </p:txBody>
      </p:sp>
      <p:sp>
        <p:nvSpPr>
          <p:cNvPr id="7" name="矩形 6"/>
          <p:cNvSpPr/>
          <p:nvPr/>
        </p:nvSpPr>
        <p:spPr>
          <a:xfrm>
            <a:off x="0" y="1200329"/>
            <a:ext cx="5346700" cy="923330"/>
          </a:xfrm>
          <a:prstGeom prst="rect">
            <a:avLst/>
          </a:prstGeom>
        </p:spPr>
        <p:txBody>
          <a:bodyPr wrap="square">
            <a:spAutoFit/>
          </a:bodyPr>
          <a:lstStyle/>
          <a:p>
            <a:pPr lvl="0" algn="just">
              <a:spcAft>
                <a:spcPts val="0"/>
              </a:spcAft>
            </a:pPr>
            <a:r>
              <a:rPr lang="en-US" altLang="zh-CN" kern="0" dirty="0">
                <a:latin typeface="Times New Roman" panose="02020603050405020304" pitchFamily="18" charset="0"/>
                <a:cs typeface="Times New Roman" panose="02020603050405020304" pitchFamily="18" charset="0"/>
              </a:rPr>
              <a:t>Total proton branching ratios reported in literature are:</a:t>
            </a:r>
            <a:endParaRPr lang="zh-CN" altLang="zh-CN" sz="1400" kern="100" dirty="0">
              <a:latin typeface="Calibri" panose="020F0502020204030204" pitchFamily="34" charset="0"/>
              <a:cs typeface="Times New Roman" panose="02020603050405020304" pitchFamily="18" charset="0"/>
            </a:endParaRPr>
          </a:p>
          <a:p>
            <a:pPr algn="just">
              <a:spcAft>
                <a:spcPts val="0"/>
              </a:spcAft>
            </a:pPr>
            <a:r>
              <a:rPr lang="en-US" altLang="zh-CN" kern="0" baseline="30000" dirty="0">
                <a:latin typeface="Times New Roman" panose="02020603050405020304" pitchFamily="18" charset="0"/>
                <a:cs typeface="Times New Roman" panose="02020603050405020304" pitchFamily="18" charset="0"/>
              </a:rPr>
              <a:t>69</a:t>
            </a:r>
            <a:r>
              <a:rPr lang="en-US" altLang="zh-CN" kern="0" dirty="0">
                <a:latin typeface="Times New Roman" panose="02020603050405020304" pitchFamily="18" charset="0"/>
                <a:cs typeface="Times New Roman" panose="02020603050405020304" pitchFamily="18" charset="0"/>
              </a:rPr>
              <a:t>Se </a:t>
            </a:r>
            <a:r>
              <a:rPr lang="en-US" altLang="zh-CN" i="1" kern="0" dirty="0" err="1">
                <a:latin typeface="Times New Roman" panose="02020603050405020304" pitchFamily="18" charset="0"/>
                <a:cs typeface="Times New Roman" panose="02020603050405020304" pitchFamily="18" charset="0"/>
              </a:rPr>
              <a:t>P</a:t>
            </a:r>
            <a:r>
              <a:rPr lang="en-US" altLang="zh-CN" i="1" kern="0" baseline="-25000" dirty="0" err="1">
                <a:latin typeface="Times New Roman" panose="02020603050405020304" pitchFamily="18" charset="0"/>
                <a:cs typeface="Times New Roman" panose="02020603050405020304" pitchFamily="18" charset="0"/>
              </a:rPr>
              <a:t>p</a:t>
            </a:r>
            <a:r>
              <a:rPr lang="en-US" altLang="zh-CN" kern="0" dirty="0">
                <a:latin typeface="Times New Roman" panose="02020603050405020304" pitchFamily="18" charset="0"/>
                <a:cs typeface="Times New Roman" panose="02020603050405020304" pitchFamily="18" charset="0"/>
              </a:rPr>
              <a:t> = 0.062(12)% or 0.045(10)%.</a:t>
            </a:r>
            <a:endParaRPr lang="zh-CN" altLang="zh-CN" sz="1400" kern="100" dirty="0">
              <a:latin typeface="Calibri" panose="020F0502020204030204" pitchFamily="34" charset="0"/>
              <a:cs typeface="Times New Roman" panose="02020603050405020304" pitchFamily="18" charset="0"/>
            </a:endParaRPr>
          </a:p>
          <a:p>
            <a:pPr algn="just">
              <a:spcAft>
                <a:spcPts val="0"/>
              </a:spcAft>
            </a:pPr>
            <a:r>
              <a:rPr lang="en-US" altLang="zh-CN" kern="0" baseline="30000" dirty="0">
                <a:latin typeface="Times New Roman" panose="02020603050405020304" pitchFamily="18" charset="0"/>
                <a:cs typeface="Times New Roman" panose="02020603050405020304" pitchFamily="18" charset="0"/>
              </a:rPr>
              <a:t>73</a:t>
            </a:r>
            <a:r>
              <a:rPr lang="en-US" altLang="zh-CN" kern="0" dirty="0">
                <a:latin typeface="Times New Roman" panose="02020603050405020304" pitchFamily="18" charset="0"/>
                <a:cs typeface="Times New Roman" panose="02020603050405020304" pitchFamily="18" charset="0"/>
              </a:rPr>
              <a:t>Kr </a:t>
            </a:r>
            <a:r>
              <a:rPr lang="en-US" altLang="zh-CN" i="1" kern="0" dirty="0" err="1">
                <a:latin typeface="Times New Roman" panose="02020603050405020304" pitchFamily="18" charset="0"/>
                <a:cs typeface="Times New Roman" panose="02020603050405020304" pitchFamily="18" charset="0"/>
              </a:rPr>
              <a:t>P</a:t>
            </a:r>
            <a:r>
              <a:rPr lang="en-US" altLang="zh-CN" i="1" kern="0" baseline="-25000" dirty="0" err="1">
                <a:latin typeface="Times New Roman" panose="02020603050405020304" pitchFamily="18" charset="0"/>
                <a:cs typeface="Times New Roman" panose="02020603050405020304" pitchFamily="18" charset="0"/>
              </a:rPr>
              <a:t>p</a:t>
            </a:r>
            <a:r>
              <a:rPr lang="en-US" altLang="zh-CN" kern="0" dirty="0">
                <a:latin typeface="Times New Roman" panose="02020603050405020304" pitchFamily="18" charset="0"/>
                <a:cs typeface="Times New Roman" panose="02020603050405020304" pitchFamily="18" charset="0"/>
              </a:rPr>
              <a:t> = 0.68(12)% or 0.25(3)%.</a:t>
            </a:r>
            <a:endParaRPr lang="zh-CN" altLang="zh-CN" sz="1400" kern="100" dirty="0">
              <a:latin typeface="Calibri" panose="020F0502020204030204" pitchFamily="34" charset="0"/>
              <a:cs typeface="Times New Roman" panose="02020603050405020304" pitchFamily="18" charset="0"/>
            </a:endParaRPr>
          </a:p>
        </p:txBody>
      </p:sp>
      <p:graphicFrame>
        <p:nvGraphicFramePr>
          <p:cNvPr id="8" name="表格 7"/>
          <p:cNvGraphicFramePr>
            <a:graphicFrameLocks noGrp="1"/>
          </p:cNvGraphicFramePr>
          <p:nvPr/>
        </p:nvGraphicFramePr>
        <p:xfrm>
          <a:off x="0" y="3431710"/>
          <a:ext cx="5702300" cy="830580"/>
        </p:xfrm>
        <a:graphic>
          <a:graphicData uri="http://schemas.openxmlformats.org/drawingml/2006/table">
            <a:tbl>
              <a:tblPr firstRow="1" firstCol="1" bandRow="1">
                <a:tableStyleId>{9D7B26C5-4107-4FEC-AEDC-1716B250A1EF}</a:tableStyleId>
              </a:tblPr>
              <a:tblGrid>
                <a:gridCol w="1601230">
                  <a:extLst>
                    <a:ext uri="{9D8B030D-6E8A-4147-A177-3AD203B41FA5}">
                      <a16:colId xmlns:a16="http://schemas.microsoft.com/office/drawing/2014/main" val="20000"/>
                    </a:ext>
                  </a:extLst>
                </a:gridCol>
                <a:gridCol w="1053935">
                  <a:extLst>
                    <a:ext uri="{9D8B030D-6E8A-4147-A177-3AD203B41FA5}">
                      <a16:colId xmlns:a16="http://schemas.microsoft.com/office/drawing/2014/main" val="20001"/>
                    </a:ext>
                  </a:extLst>
                </a:gridCol>
                <a:gridCol w="1053935">
                  <a:extLst>
                    <a:ext uri="{9D8B030D-6E8A-4147-A177-3AD203B41FA5}">
                      <a16:colId xmlns:a16="http://schemas.microsoft.com/office/drawing/2014/main" val="20002"/>
                    </a:ext>
                  </a:extLst>
                </a:gridCol>
                <a:gridCol w="996600">
                  <a:extLst>
                    <a:ext uri="{9D8B030D-6E8A-4147-A177-3AD203B41FA5}">
                      <a16:colId xmlns:a16="http://schemas.microsoft.com/office/drawing/2014/main" val="20003"/>
                    </a:ext>
                  </a:extLst>
                </a:gridCol>
                <a:gridCol w="996600">
                  <a:extLst>
                    <a:ext uri="{9D8B030D-6E8A-4147-A177-3AD203B41FA5}">
                      <a16:colId xmlns:a16="http://schemas.microsoft.com/office/drawing/2014/main" val="20004"/>
                    </a:ext>
                  </a:extLst>
                </a:gridCol>
              </a:tblGrid>
              <a:tr h="276860">
                <a:tc>
                  <a:txBody>
                    <a:bodyPr/>
                    <a:lstStyle/>
                    <a:p>
                      <a:pPr algn="ctr">
                        <a:spcAft>
                          <a:spcPts val="0"/>
                        </a:spcAft>
                      </a:pPr>
                      <a:r>
                        <a:rPr lang="en-US" sz="1600" kern="0" dirty="0">
                          <a:effectLst/>
                          <a:latin typeface="Times New Roman" panose="02020603050405020304" pitchFamily="18" charset="0"/>
                          <a:cs typeface="Times New Roman" panose="02020603050405020304" pitchFamily="18" charset="0"/>
                        </a:rPr>
                        <a:t>Nuclide</a:t>
                      </a:r>
                      <a:endParaRPr lang="zh-CN" sz="1600" kern="100" dirty="0">
                        <a:effectLst/>
                        <a:latin typeface="Times New Roman" panose="02020603050405020304" pitchFamily="18" charset="0"/>
                        <a:ea typeface="宋体" panose="02010600030101010101" pitchFamily="2" charset="-122"/>
                        <a:cs typeface="Times New Roman" panose="02020603050405020304" pitchFamily="18" charset="0"/>
                      </a:endParaRPr>
                    </a:p>
                  </a:txBody>
                  <a:tcPr marL="68580" marR="68580" marT="0" marB="0" anchor="ctr"/>
                </a:tc>
                <a:tc>
                  <a:txBody>
                    <a:bodyPr/>
                    <a:lstStyle/>
                    <a:p>
                      <a:pPr algn="ctr">
                        <a:spcAft>
                          <a:spcPts val="0"/>
                        </a:spcAft>
                      </a:pPr>
                      <a:r>
                        <a:rPr lang="en-US" sz="1600" kern="0" baseline="30000" dirty="0">
                          <a:effectLst/>
                          <a:latin typeface="Times New Roman" panose="02020603050405020304" pitchFamily="18" charset="0"/>
                          <a:cs typeface="Times New Roman" panose="02020603050405020304" pitchFamily="18" charset="0"/>
                        </a:rPr>
                        <a:t>77</a:t>
                      </a:r>
                      <a:r>
                        <a:rPr lang="en-US" sz="1600" kern="0" dirty="0">
                          <a:effectLst/>
                          <a:latin typeface="Times New Roman" panose="02020603050405020304" pitchFamily="18" charset="0"/>
                          <a:cs typeface="Times New Roman" panose="02020603050405020304" pitchFamily="18" charset="0"/>
                        </a:rPr>
                        <a:t>Sr</a:t>
                      </a:r>
                      <a:endParaRPr lang="zh-CN" sz="1600" kern="100" dirty="0">
                        <a:effectLst/>
                        <a:latin typeface="Times New Roman" panose="02020603050405020304" pitchFamily="18" charset="0"/>
                        <a:ea typeface="宋体" panose="02010600030101010101" pitchFamily="2" charset="-122"/>
                        <a:cs typeface="Times New Roman" panose="02020603050405020304" pitchFamily="18" charset="0"/>
                      </a:endParaRPr>
                    </a:p>
                  </a:txBody>
                  <a:tcPr marL="68580" marR="68580" marT="0" marB="0" anchor="ctr"/>
                </a:tc>
                <a:tc>
                  <a:txBody>
                    <a:bodyPr/>
                    <a:lstStyle/>
                    <a:p>
                      <a:pPr algn="ctr">
                        <a:spcAft>
                          <a:spcPts val="0"/>
                        </a:spcAft>
                      </a:pPr>
                      <a:r>
                        <a:rPr lang="en-US" sz="1600" kern="0" baseline="30000">
                          <a:effectLst/>
                          <a:latin typeface="Times New Roman" panose="02020603050405020304" pitchFamily="18" charset="0"/>
                          <a:cs typeface="Times New Roman" panose="02020603050405020304" pitchFamily="18" charset="0"/>
                        </a:rPr>
                        <a:t>73</a:t>
                      </a:r>
                      <a:r>
                        <a:rPr lang="en-US" sz="1600" kern="0">
                          <a:effectLst/>
                          <a:latin typeface="Times New Roman" panose="02020603050405020304" pitchFamily="18" charset="0"/>
                          <a:cs typeface="Times New Roman" panose="02020603050405020304" pitchFamily="18" charset="0"/>
                        </a:rPr>
                        <a:t>Kr</a:t>
                      </a:r>
                      <a:endParaRPr lang="zh-CN" sz="1600" kern="100">
                        <a:effectLst/>
                        <a:latin typeface="Times New Roman" panose="02020603050405020304" pitchFamily="18" charset="0"/>
                        <a:ea typeface="宋体" panose="02010600030101010101" pitchFamily="2" charset="-122"/>
                        <a:cs typeface="Times New Roman" panose="02020603050405020304" pitchFamily="18" charset="0"/>
                      </a:endParaRPr>
                    </a:p>
                  </a:txBody>
                  <a:tcPr marL="68580" marR="68580" marT="0" marB="0" anchor="ctr"/>
                </a:tc>
                <a:tc>
                  <a:txBody>
                    <a:bodyPr/>
                    <a:lstStyle/>
                    <a:p>
                      <a:pPr algn="ctr">
                        <a:spcAft>
                          <a:spcPts val="0"/>
                        </a:spcAft>
                      </a:pPr>
                      <a:r>
                        <a:rPr lang="en-US" sz="1600" kern="0" baseline="30000">
                          <a:effectLst/>
                          <a:latin typeface="Times New Roman" panose="02020603050405020304" pitchFamily="18" charset="0"/>
                          <a:cs typeface="Times New Roman" panose="02020603050405020304" pitchFamily="18" charset="0"/>
                        </a:rPr>
                        <a:t>69</a:t>
                      </a:r>
                      <a:r>
                        <a:rPr lang="en-US" sz="1600" kern="0">
                          <a:effectLst/>
                          <a:latin typeface="Times New Roman" panose="02020603050405020304" pitchFamily="18" charset="0"/>
                          <a:cs typeface="Times New Roman" panose="02020603050405020304" pitchFamily="18" charset="0"/>
                        </a:rPr>
                        <a:t>Se</a:t>
                      </a:r>
                      <a:endParaRPr lang="zh-CN" sz="1600" kern="100">
                        <a:effectLst/>
                        <a:latin typeface="Times New Roman" panose="02020603050405020304" pitchFamily="18" charset="0"/>
                        <a:ea typeface="宋体" panose="02010600030101010101" pitchFamily="2" charset="-122"/>
                        <a:cs typeface="Times New Roman" panose="02020603050405020304" pitchFamily="18" charset="0"/>
                      </a:endParaRPr>
                    </a:p>
                  </a:txBody>
                  <a:tcPr marL="68580" marR="68580" marT="0" marB="0" anchor="ctr"/>
                </a:tc>
                <a:tc>
                  <a:txBody>
                    <a:bodyPr/>
                    <a:lstStyle/>
                    <a:p>
                      <a:pPr algn="ctr">
                        <a:spcAft>
                          <a:spcPts val="0"/>
                        </a:spcAft>
                      </a:pPr>
                      <a:r>
                        <a:rPr lang="en-US" sz="1600" kern="0" baseline="30000">
                          <a:effectLst/>
                          <a:latin typeface="Times New Roman" panose="02020603050405020304" pitchFamily="18" charset="0"/>
                          <a:cs typeface="Times New Roman" panose="02020603050405020304" pitchFamily="18" charset="0"/>
                        </a:rPr>
                        <a:t>65</a:t>
                      </a:r>
                      <a:r>
                        <a:rPr lang="en-US" sz="1600" kern="0">
                          <a:effectLst/>
                          <a:latin typeface="Times New Roman" panose="02020603050405020304" pitchFamily="18" charset="0"/>
                          <a:cs typeface="Times New Roman" panose="02020603050405020304" pitchFamily="18" charset="0"/>
                        </a:rPr>
                        <a:t>Ge</a:t>
                      </a:r>
                      <a:endParaRPr lang="zh-CN" sz="1600" kern="100">
                        <a:effectLst/>
                        <a:latin typeface="Times New Roman" panose="02020603050405020304" pitchFamily="18" charset="0"/>
                        <a:ea typeface="宋体" panose="02010600030101010101" pitchFamily="2" charset="-122"/>
                        <a:cs typeface="Times New Roman" panose="02020603050405020304" pitchFamily="18" charset="0"/>
                      </a:endParaRPr>
                    </a:p>
                  </a:txBody>
                  <a:tcPr marL="68580" marR="68580" marT="0" marB="0" anchor="ctr"/>
                </a:tc>
                <a:extLst>
                  <a:ext uri="{0D108BD9-81ED-4DB2-BD59-A6C34878D82A}">
                    <a16:rowId xmlns:a16="http://schemas.microsoft.com/office/drawing/2014/main" val="10000"/>
                  </a:ext>
                </a:extLst>
              </a:tr>
              <a:tr h="276860">
                <a:tc>
                  <a:txBody>
                    <a:bodyPr/>
                    <a:lstStyle/>
                    <a:p>
                      <a:pPr algn="ctr">
                        <a:spcAft>
                          <a:spcPts val="0"/>
                        </a:spcAft>
                      </a:pPr>
                      <a:r>
                        <a:rPr lang="en-US" sz="1600" kern="0">
                          <a:effectLst/>
                          <a:latin typeface="Times New Roman" panose="02020603050405020304" pitchFamily="18" charset="0"/>
                          <a:cs typeface="Times New Roman" panose="02020603050405020304" pitchFamily="18" charset="0"/>
                        </a:rPr>
                        <a:t>Q</a:t>
                      </a:r>
                      <a:r>
                        <a:rPr lang="en-US" sz="1600" kern="0" baseline="-25000">
                          <a:effectLst/>
                          <a:latin typeface="Times New Roman" panose="02020603050405020304" pitchFamily="18" charset="0"/>
                          <a:cs typeface="Times New Roman" panose="02020603050405020304" pitchFamily="18" charset="0"/>
                        </a:rPr>
                        <a:t>EC</a:t>
                      </a:r>
                      <a:r>
                        <a:rPr lang="en-US" sz="1600" kern="0">
                          <a:effectLst/>
                          <a:latin typeface="Times New Roman" panose="02020603050405020304" pitchFamily="18" charset="0"/>
                          <a:cs typeface="Times New Roman" panose="02020603050405020304" pitchFamily="18" charset="0"/>
                        </a:rPr>
                        <a:t>-S</a:t>
                      </a:r>
                      <a:r>
                        <a:rPr lang="en-US" sz="1600" kern="0" baseline="-25000">
                          <a:effectLst/>
                          <a:latin typeface="Times New Roman" panose="02020603050405020304" pitchFamily="18" charset="0"/>
                          <a:cs typeface="Times New Roman" panose="02020603050405020304" pitchFamily="18" charset="0"/>
                        </a:rPr>
                        <a:t>p</a:t>
                      </a:r>
                      <a:r>
                        <a:rPr lang="en-US" sz="1600" kern="0">
                          <a:effectLst/>
                          <a:latin typeface="Times New Roman" panose="02020603050405020304" pitchFamily="18" charset="0"/>
                          <a:cs typeface="Times New Roman" panose="02020603050405020304" pitchFamily="18" charset="0"/>
                        </a:rPr>
                        <a:t> (keV)</a:t>
                      </a:r>
                      <a:endParaRPr lang="zh-CN" sz="1600" kern="100">
                        <a:effectLst/>
                        <a:latin typeface="Times New Roman" panose="02020603050405020304" pitchFamily="18" charset="0"/>
                        <a:ea typeface="宋体" panose="02010600030101010101" pitchFamily="2" charset="-122"/>
                        <a:cs typeface="Times New Roman" panose="02020603050405020304" pitchFamily="18" charset="0"/>
                      </a:endParaRPr>
                    </a:p>
                  </a:txBody>
                  <a:tcPr marL="68580" marR="68580" marT="0" marB="0" anchor="ctr">
                    <a:noFill/>
                  </a:tcPr>
                </a:tc>
                <a:tc>
                  <a:txBody>
                    <a:bodyPr/>
                    <a:lstStyle/>
                    <a:p>
                      <a:pPr algn="ctr">
                        <a:spcAft>
                          <a:spcPts val="0"/>
                        </a:spcAft>
                      </a:pPr>
                      <a:r>
                        <a:rPr lang="en-US" sz="1600" kern="0">
                          <a:effectLst/>
                          <a:latin typeface="Times New Roman" panose="02020603050405020304" pitchFamily="18" charset="0"/>
                          <a:cs typeface="Times New Roman" panose="02020603050405020304" pitchFamily="18" charset="0"/>
                        </a:rPr>
                        <a:t>3713</a:t>
                      </a:r>
                      <a:endParaRPr lang="zh-CN" sz="1600" kern="100">
                        <a:effectLst/>
                        <a:latin typeface="Times New Roman" panose="02020603050405020304" pitchFamily="18" charset="0"/>
                        <a:ea typeface="宋体" panose="02010600030101010101" pitchFamily="2" charset="-122"/>
                        <a:cs typeface="Times New Roman" panose="02020603050405020304" pitchFamily="18" charset="0"/>
                      </a:endParaRPr>
                    </a:p>
                  </a:txBody>
                  <a:tcPr marL="68580" marR="68580" marT="0" marB="0" anchor="ctr">
                    <a:noFill/>
                  </a:tcPr>
                </a:tc>
                <a:tc>
                  <a:txBody>
                    <a:bodyPr/>
                    <a:lstStyle/>
                    <a:p>
                      <a:pPr algn="ctr">
                        <a:spcAft>
                          <a:spcPts val="0"/>
                        </a:spcAft>
                      </a:pPr>
                      <a:r>
                        <a:rPr lang="en-US" sz="1600" kern="0">
                          <a:effectLst/>
                          <a:latin typeface="Times New Roman" panose="02020603050405020304" pitchFamily="18" charset="0"/>
                          <a:cs typeface="Times New Roman" panose="02020603050405020304" pitchFamily="18" charset="0"/>
                        </a:rPr>
                        <a:t>3720</a:t>
                      </a:r>
                      <a:endParaRPr lang="zh-CN" sz="1600" kern="100">
                        <a:effectLst/>
                        <a:latin typeface="Times New Roman" panose="02020603050405020304" pitchFamily="18" charset="0"/>
                        <a:ea typeface="宋体" panose="02010600030101010101" pitchFamily="2" charset="-122"/>
                        <a:cs typeface="Times New Roman" panose="02020603050405020304" pitchFamily="18" charset="0"/>
                      </a:endParaRPr>
                    </a:p>
                  </a:txBody>
                  <a:tcPr marL="68580" marR="68580" marT="0" marB="0" anchor="ctr">
                    <a:noFill/>
                  </a:tcPr>
                </a:tc>
                <a:tc>
                  <a:txBody>
                    <a:bodyPr/>
                    <a:lstStyle/>
                    <a:p>
                      <a:pPr algn="ctr">
                        <a:spcAft>
                          <a:spcPts val="0"/>
                        </a:spcAft>
                      </a:pPr>
                      <a:r>
                        <a:rPr lang="en-US" sz="1600" kern="0">
                          <a:effectLst/>
                          <a:latin typeface="Times New Roman" panose="02020603050405020304" pitchFamily="18" charset="0"/>
                          <a:cs typeface="Times New Roman" panose="02020603050405020304" pitchFamily="18" charset="0"/>
                        </a:rPr>
                        <a:t>3390</a:t>
                      </a:r>
                      <a:endParaRPr lang="zh-CN" sz="1600" kern="100">
                        <a:effectLst/>
                        <a:latin typeface="Times New Roman" panose="02020603050405020304" pitchFamily="18" charset="0"/>
                        <a:ea typeface="宋体" panose="02010600030101010101" pitchFamily="2" charset="-122"/>
                        <a:cs typeface="Times New Roman" panose="02020603050405020304" pitchFamily="18" charset="0"/>
                      </a:endParaRPr>
                    </a:p>
                  </a:txBody>
                  <a:tcPr marL="68580" marR="68580" marT="0" marB="0" anchor="ctr">
                    <a:noFill/>
                  </a:tcPr>
                </a:tc>
                <a:tc>
                  <a:txBody>
                    <a:bodyPr/>
                    <a:lstStyle/>
                    <a:p>
                      <a:pPr algn="ctr">
                        <a:spcAft>
                          <a:spcPts val="0"/>
                        </a:spcAft>
                      </a:pPr>
                      <a:r>
                        <a:rPr lang="en-US" sz="1600" kern="0">
                          <a:effectLst/>
                          <a:latin typeface="Times New Roman" panose="02020603050405020304" pitchFamily="18" charset="0"/>
                          <a:cs typeface="Times New Roman" panose="02020603050405020304" pitchFamily="18" charset="0"/>
                        </a:rPr>
                        <a:t>2298</a:t>
                      </a:r>
                      <a:endParaRPr lang="zh-CN" sz="1600" kern="100">
                        <a:effectLst/>
                        <a:latin typeface="Times New Roman" panose="02020603050405020304" pitchFamily="18" charset="0"/>
                        <a:ea typeface="宋体" panose="02010600030101010101" pitchFamily="2" charset="-122"/>
                        <a:cs typeface="Times New Roman" panose="02020603050405020304" pitchFamily="18" charset="0"/>
                      </a:endParaRPr>
                    </a:p>
                  </a:txBody>
                  <a:tcPr marL="68580" marR="68580" marT="0" marB="0" anchor="ctr">
                    <a:noFill/>
                  </a:tcPr>
                </a:tc>
                <a:extLst>
                  <a:ext uri="{0D108BD9-81ED-4DB2-BD59-A6C34878D82A}">
                    <a16:rowId xmlns:a16="http://schemas.microsoft.com/office/drawing/2014/main" val="10001"/>
                  </a:ext>
                </a:extLst>
              </a:tr>
              <a:tr h="276860">
                <a:tc>
                  <a:txBody>
                    <a:bodyPr/>
                    <a:lstStyle/>
                    <a:p>
                      <a:pPr algn="ctr">
                        <a:spcAft>
                          <a:spcPts val="0"/>
                        </a:spcAft>
                      </a:pPr>
                      <a:r>
                        <a:rPr lang="en-US" sz="1600" kern="0">
                          <a:effectLst/>
                          <a:latin typeface="Times New Roman" panose="02020603050405020304" pitchFamily="18" charset="0"/>
                          <a:cs typeface="Times New Roman" panose="02020603050405020304" pitchFamily="18" charset="0"/>
                        </a:rPr>
                        <a:t>br</a:t>
                      </a:r>
                      <a:r>
                        <a:rPr lang="en-US" sz="1600" kern="0" baseline="-25000">
                          <a:effectLst/>
                          <a:latin typeface="Times New Roman" panose="02020603050405020304" pitchFamily="18" charset="0"/>
                          <a:cs typeface="Times New Roman" panose="02020603050405020304" pitchFamily="18" charset="0"/>
                        </a:rPr>
                        <a:t>βp</a:t>
                      </a:r>
                      <a:endParaRPr lang="zh-CN" sz="1600" kern="100">
                        <a:effectLst/>
                        <a:latin typeface="Times New Roman" panose="02020603050405020304" pitchFamily="18" charset="0"/>
                        <a:ea typeface="宋体" panose="02010600030101010101" pitchFamily="2" charset="-122"/>
                        <a:cs typeface="Times New Roman" panose="02020603050405020304" pitchFamily="18" charset="0"/>
                      </a:endParaRPr>
                    </a:p>
                  </a:txBody>
                  <a:tcPr marL="68580" marR="68580" marT="0" marB="0" anchor="ctr"/>
                </a:tc>
                <a:tc>
                  <a:txBody>
                    <a:bodyPr/>
                    <a:lstStyle/>
                    <a:p>
                      <a:pPr algn="ctr">
                        <a:spcAft>
                          <a:spcPts val="0"/>
                        </a:spcAft>
                      </a:pPr>
                      <a:r>
                        <a:rPr lang="en-US" sz="1600" kern="0" dirty="0">
                          <a:effectLst/>
                          <a:latin typeface="Times New Roman" panose="02020603050405020304" pitchFamily="18" charset="0"/>
                          <a:cs typeface="Times New Roman" panose="02020603050405020304" pitchFamily="18" charset="0"/>
                        </a:rPr>
                        <a:t>0.08%</a:t>
                      </a:r>
                      <a:endParaRPr lang="zh-CN" sz="1600" kern="100" dirty="0">
                        <a:effectLst/>
                        <a:latin typeface="Times New Roman" panose="02020603050405020304" pitchFamily="18" charset="0"/>
                        <a:ea typeface="宋体" panose="02010600030101010101" pitchFamily="2" charset="-122"/>
                        <a:cs typeface="Times New Roman" panose="02020603050405020304" pitchFamily="18" charset="0"/>
                      </a:endParaRPr>
                    </a:p>
                  </a:txBody>
                  <a:tcPr marL="68580" marR="68580" marT="0" marB="0" anchor="ctr"/>
                </a:tc>
                <a:tc>
                  <a:txBody>
                    <a:bodyPr/>
                    <a:lstStyle/>
                    <a:p>
                      <a:pPr algn="ctr">
                        <a:spcAft>
                          <a:spcPts val="0"/>
                        </a:spcAft>
                      </a:pPr>
                      <a:r>
                        <a:rPr lang="en-US" sz="1600" kern="0">
                          <a:effectLst/>
                          <a:latin typeface="Times New Roman" panose="02020603050405020304" pitchFamily="18" charset="0"/>
                          <a:cs typeface="Times New Roman" panose="02020603050405020304" pitchFamily="18" charset="0"/>
                        </a:rPr>
                        <a:t>0.25%</a:t>
                      </a:r>
                      <a:endParaRPr lang="zh-CN" sz="1600" kern="100">
                        <a:effectLst/>
                        <a:latin typeface="Times New Roman" panose="02020603050405020304" pitchFamily="18" charset="0"/>
                        <a:ea typeface="宋体" panose="02010600030101010101" pitchFamily="2" charset="-122"/>
                        <a:cs typeface="Times New Roman" panose="02020603050405020304" pitchFamily="18" charset="0"/>
                      </a:endParaRPr>
                    </a:p>
                  </a:txBody>
                  <a:tcPr marL="68580" marR="68580" marT="0" marB="0" anchor="ctr"/>
                </a:tc>
                <a:tc>
                  <a:txBody>
                    <a:bodyPr/>
                    <a:lstStyle/>
                    <a:p>
                      <a:pPr algn="ctr">
                        <a:spcAft>
                          <a:spcPts val="0"/>
                        </a:spcAft>
                      </a:pPr>
                      <a:r>
                        <a:rPr lang="en-US" sz="1600" kern="0">
                          <a:effectLst/>
                          <a:latin typeface="Times New Roman" panose="02020603050405020304" pitchFamily="18" charset="0"/>
                          <a:cs typeface="Times New Roman" panose="02020603050405020304" pitchFamily="18" charset="0"/>
                        </a:rPr>
                        <a:t>0.045%</a:t>
                      </a:r>
                      <a:endParaRPr lang="zh-CN" sz="1600" kern="100">
                        <a:effectLst/>
                        <a:latin typeface="Times New Roman" panose="02020603050405020304" pitchFamily="18" charset="0"/>
                        <a:ea typeface="宋体" panose="02010600030101010101" pitchFamily="2" charset="-122"/>
                        <a:cs typeface="Times New Roman" panose="02020603050405020304" pitchFamily="18" charset="0"/>
                      </a:endParaRPr>
                    </a:p>
                  </a:txBody>
                  <a:tcPr marL="68580" marR="68580" marT="0" marB="0" anchor="ctr"/>
                </a:tc>
                <a:tc>
                  <a:txBody>
                    <a:bodyPr/>
                    <a:lstStyle/>
                    <a:p>
                      <a:pPr algn="ctr">
                        <a:spcAft>
                          <a:spcPts val="0"/>
                        </a:spcAft>
                      </a:pPr>
                      <a:r>
                        <a:rPr lang="en-US" sz="1600" kern="0" dirty="0">
                          <a:effectLst/>
                          <a:latin typeface="Times New Roman" panose="02020603050405020304" pitchFamily="18" charset="0"/>
                          <a:cs typeface="Times New Roman" panose="02020603050405020304" pitchFamily="18" charset="0"/>
                        </a:rPr>
                        <a:t>0.011%</a:t>
                      </a:r>
                      <a:endParaRPr lang="zh-CN" sz="1600" kern="100" dirty="0">
                        <a:effectLst/>
                        <a:latin typeface="Times New Roman" panose="02020603050405020304" pitchFamily="18" charset="0"/>
                        <a:ea typeface="宋体" panose="02010600030101010101" pitchFamily="2" charset="-122"/>
                        <a:cs typeface="Times New Roman" panose="02020603050405020304" pitchFamily="18" charset="0"/>
                      </a:endParaRPr>
                    </a:p>
                  </a:txBody>
                  <a:tcPr marL="68580" marR="68580" marT="0" marB="0" anchor="ctr"/>
                </a:tc>
                <a:extLst>
                  <a:ext uri="{0D108BD9-81ED-4DB2-BD59-A6C34878D82A}">
                    <a16:rowId xmlns:a16="http://schemas.microsoft.com/office/drawing/2014/main" val="10002"/>
                  </a:ext>
                </a:extLst>
              </a:tr>
            </a:tbl>
          </a:graphicData>
        </a:graphic>
      </p:graphicFrame>
      <p:sp>
        <p:nvSpPr>
          <p:cNvPr id="9" name="Rectangle 1"/>
          <p:cNvSpPr>
            <a:spLocks noChangeArrowheads="1"/>
          </p:cNvSpPr>
          <p:nvPr/>
        </p:nvSpPr>
        <p:spPr bwMode="auto">
          <a:xfrm>
            <a:off x="0" y="2231381"/>
            <a:ext cx="9144000" cy="107721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zh-CN" sz="1600" b="0" i="0" u="none" strike="noStrike" cap="none" normalizeH="0" baseline="0" dirty="0" bmk="OLE_LINK66">
                <a:ln>
                  <a:noFill/>
                </a:ln>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A higher </a:t>
            </a:r>
            <a:r>
              <a:rPr kumimoji="0" lang="en-US" altLang="zh-CN" sz="1600" b="0" i="1" u="none" strike="noStrike" cap="none" normalizeH="0" baseline="0" dirty="0" bmk="OLE_LINK66">
                <a:ln>
                  <a:noFill/>
                </a:ln>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Z</a:t>
            </a:r>
            <a:r>
              <a:rPr kumimoji="0" lang="en-US" altLang="zh-CN" sz="1600" b="0" i="0" u="none" strike="noStrike" cap="none" normalizeH="0" baseline="0" dirty="0" bmk="OLE_LINK66">
                <a:ln>
                  <a:noFill/>
                </a:ln>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 favors a higher EC probability and fluorescence yield. But the X-ray spectrum of </a:t>
            </a:r>
            <a:r>
              <a:rPr kumimoji="0" lang="en-US" altLang="zh-CN" sz="1600" b="0" i="0" u="none" strike="noStrike" cap="none" normalizeH="0" baseline="30000" dirty="0" bmk="OLE_LINK66">
                <a:ln>
                  <a:noFill/>
                </a:ln>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77</a:t>
            </a:r>
            <a:r>
              <a:rPr kumimoji="0" lang="en-US" altLang="zh-CN" sz="1600" b="0" i="0" u="none" strike="noStrike" cap="none" normalizeH="0" baseline="0" dirty="0" bmk="OLE_LINK66">
                <a:ln>
                  <a:noFill/>
                </a:ln>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Sr has not been measured before, so we have nothing to compare to.</a:t>
            </a:r>
            <a:endParaRPr kumimoji="0" lang="en-US" altLang="zh-CN" sz="1600" b="0" i="0" u="none" strike="noStrike" cap="none" normalizeH="0" baseline="0" dirty="0" bmk="OLE_LINK66">
              <a:ln>
                <a:noFill/>
              </a:ln>
              <a:solidFill>
                <a:schemeClr val="tx1"/>
              </a:solidFill>
              <a:effectLst/>
              <a:latin typeface="Times New Roman" panose="02020603050405020304" pitchFamily="18" charset="0"/>
              <a:cs typeface="Times New Roman" panose="02020603050405020304" pitchFamily="18" charset="0"/>
            </a:endParaRPr>
          </a:p>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zh-CN" sz="1600" b="1" i="0" u="none" strike="noStrike" cap="none" normalizeH="0" baseline="30000" dirty="0" bmk="OLE_LINK66">
                <a:ln>
                  <a:noFill/>
                </a:ln>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73</a:t>
            </a:r>
            <a:r>
              <a:rPr kumimoji="0" lang="en-US" altLang="zh-CN" sz="1600" b="1" i="0" u="none" strike="noStrike" cap="none" normalizeH="0" baseline="0" dirty="0" bmk="OLE_LINK66">
                <a:ln>
                  <a:noFill/>
                </a:ln>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Kr still looks like the best candidate for the commissioning</a:t>
            </a:r>
            <a:r>
              <a:rPr kumimoji="0" lang="en-US" altLang="zh-CN" sz="1600" b="0" i="0" u="none" strike="noStrike" cap="none" normalizeH="0" baseline="0" dirty="0" bmk="OLE_LINK66">
                <a:ln>
                  <a:noFill/>
                </a:ln>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 due to its largest proton branching ratio and largest </a:t>
            </a:r>
            <a:r>
              <a:rPr kumimoji="0" lang="en-US" altLang="zh-CN" sz="1600" b="0" i="1" u="none" strike="noStrike" cap="none" normalizeH="0" baseline="0" dirty="0" bmk="OLE_LINK66">
                <a:ln>
                  <a:noFill/>
                </a:ln>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Q</a:t>
            </a:r>
            <a:r>
              <a:rPr kumimoji="0" lang="en-US" altLang="zh-CN" sz="1600" b="0" i="0" u="none" strike="noStrike" cap="none" normalizeH="0" baseline="-30000" dirty="0" bmk="OLE_LINK66">
                <a:ln>
                  <a:noFill/>
                </a:ln>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EC</a:t>
            </a:r>
            <a:r>
              <a:rPr kumimoji="0" lang="en-US" altLang="zh-CN" sz="1600" b="0" i="0" u="none" strike="noStrike" cap="none" normalizeH="0" baseline="0" dirty="0" bmk="OLE_LINK66">
                <a:ln>
                  <a:noFill/>
                </a:ln>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a:t>
            </a:r>
            <a:r>
              <a:rPr kumimoji="0" lang="en-US" altLang="zh-CN" sz="1600" b="0" i="1" u="none" strike="noStrike" cap="none" normalizeH="0" baseline="0" dirty="0" bmk="OLE_LINK66">
                <a:ln>
                  <a:noFill/>
                </a:ln>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S</a:t>
            </a:r>
            <a:r>
              <a:rPr kumimoji="0" lang="en-US" altLang="zh-CN" sz="1600" b="0" i="1" u="none" strike="noStrike" cap="none" normalizeH="0" baseline="-30000" dirty="0" bmk="OLE_LINK66">
                <a:ln>
                  <a:noFill/>
                </a:ln>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p</a:t>
            </a:r>
            <a:r>
              <a:rPr kumimoji="0" lang="en-US" altLang="zh-CN" sz="1600" b="0" i="0" u="none" strike="noStrike" cap="none" normalizeH="0" baseline="0" dirty="0" bmk="OLE_LINK66">
                <a:ln>
                  <a:noFill/>
                </a:ln>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 window.</a:t>
            </a:r>
            <a:endParaRPr kumimoji="0" lang="en-US" altLang="zh-CN" sz="1600" b="0" i="0" u="none" strike="noStrike" cap="none" normalizeH="0" baseline="0" dirty="0">
              <a:ln>
                <a:noFill/>
              </a:ln>
              <a:solidFill>
                <a:schemeClr val="tx1"/>
              </a:solidFill>
              <a:effectLst/>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917962537"/>
      </p:ext>
    </p:extLst>
  </p:cSld>
  <p:clrMapOvr>
    <a:masterClrMapping/>
  </p:clrMapOvr>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DEBE9F2E-6F55-4A4D-B757-52453414E89B}"/>
              </a:ext>
            </a:extLst>
          </p:cNvPr>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0" y="3242375"/>
            <a:ext cx="4938188" cy="2651990"/>
          </a:xfrm>
          <a:prstGeom prst="rect">
            <a:avLst/>
          </a:prstGeom>
        </p:spPr>
      </p:pic>
      <p:graphicFrame>
        <p:nvGraphicFramePr>
          <p:cNvPr id="3" name="表格 2"/>
          <p:cNvGraphicFramePr>
            <a:graphicFrameLocks noGrp="1"/>
          </p:cNvGraphicFramePr>
          <p:nvPr/>
        </p:nvGraphicFramePr>
        <p:xfrm>
          <a:off x="0" y="0"/>
          <a:ext cx="7543800" cy="3156585"/>
        </p:xfrm>
        <a:graphic>
          <a:graphicData uri="http://schemas.openxmlformats.org/drawingml/2006/table">
            <a:tbl>
              <a:tblPr/>
              <a:tblGrid>
                <a:gridCol w="685800">
                  <a:extLst>
                    <a:ext uri="{9D8B030D-6E8A-4147-A177-3AD203B41FA5}">
                      <a16:colId xmlns:a16="http://schemas.microsoft.com/office/drawing/2014/main" val="20000"/>
                    </a:ext>
                  </a:extLst>
                </a:gridCol>
                <a:gridCol w="685800">
                  <a:extLst>
                    <a:ext uri="{9D8B030D-6E8A-4147-A177-3AD203B41FA5}">
                      <a16:colId xmlns:a16="http://schemas.microsoft.com/office/drawing/2014/main" val="20001"/>
                    </a:ext>
                  </a:extLst>
                </a:gridCol>
                <a:gridCol w="685800">
                  <a:extLst>
                    <a:ext uri="{9D8B030D-6E8A-4147-A177-3AD203B41FA5}">
                      <a16:colId xmlns:a16="http://schemas.microsoft.com/office/drawing/2014/main" val="20002"/>
                    </a:ext>
                  </a:extLst>
                </a:gridCol>
                <a:gridCol w="685800">
                  <a:extLst>
                    <a:ext uri="{9D8B030D-6E8A-4147-A177-3AD203B41FA5}">
                      <a16:colId xmlns:a16="http://schemas.microsoft.com/office/drawing/2014/main" val="20003"/>
                    </a:ext>
                  </a:extLst>
                </a:gridCol>
                <a:gridCol w="685800">
                  <a:extLst>
                    <a:ext uri="{9D8B030D-6E8A-4147-A177-3AD203B41FA5}">
                      <a16:colId xmlns:a16="http://schemas.microsoft.com/office/drawing/2014/main" val="20004"/>
                    </a:ext>
                  </a:extLst>
                </a:gridCol>
                <a:gridCol w="685800">
                  <a:extLst>
                    <a:ext uri="{9D8B030D-6E8A-4147-A177-3AD203B41FA5}">
                      <a16:colId xmlns:a16="http://schemas.microsoft.com/office/drawing/2014/main" val="20005"/>
                    </a:ext>
                  </a:extLst>
                </a:gridCol>
                <a:gridCol w="685800">
                  <a:extLst>
                    <a:ext uri="{9D8B030D-6E8A-4147-A177-3AD203B41FA5}">
                      <a16:colId xmlns:a16="http://schemas.microsoft.com/office/drawing/2014/main" val="20006"/>
                    </a:ext>
                  </a:extLst>
                </a:gridCol>
                <a:gridCol w="685800">
                  <a:extLst>
                    <a:ext uri="{9D8B030D-6E8A-4147-A177-3AD203B41FA5}">
                      <a16:colId xmlns:a16="http://schemas.microsoft.com/office/drawing/2014/main" val="20007"/>
                    </a:ext>
                  </a:extLst>
                </a:gridCol>
                <a:gridCol w="685800">
                  <a:extLst>
                    <a:ext uri="{9D8B030D-6E8A-4147-A177-3AD203B41FA5}">
                      <a16:colId xmlns:a16="http://schemas.microsoft.com/office/drawing/2014/main" val="20008"/>
                    </a:ext>
                  </a:extLst>
                </a:gridCol>
                <a:gridCol w="685800">
                  <a:extLst>
                    <a:ext uri="{9D8B030D-6E8A-4147-A177-3AD203B41FA5}">
                      <a16:colId xmlns:a16="http://schemas.microsoft.com/office/drawing/2014/main" val="20009"/>
                    </a:ext>
                  </a:extLst>
                </a:gridCol>
                <a:gridCol w="685800">
                  <a:extLst>
                    <a:ext uri="{9D8B030D-6E8A-4147-A177-3AD203B41FA5}">
                      <a16:colId xmlns:a16="http://schemas.microsoft.com/office/drawing/2014/main" val="20010"/>
                    </a:ext>
                  </a:extLst>
                </a:gridCol>
              </a:tblGrid>
              <a:tr h="190500">
                <a:tc>
                  <a:txBody>
                    <a:bodyPr/>
                    <a:lstStyle/>
                    <a:p>
                      <a:pPr algn="ctr" fontAlgn="ctr"/>
                      <a:r>
                        <a:rPr lang="en-US" sz="1600" b="1" i="0" u="none" strike="noStrike" dirty="0">
                          <a:solidFill>
                            <a:schemeClr val="bg1"/>
                          </a:solidFill>
                          <a:effectLst/>
                          <a:latin typeface="Times New Roman" panose="02020603050405020304" pitchFamily="18" charset="0"/>
                          <a:ea typeface="宋体" panose="02010600030101010101" pitchFamily="2" charset="-122"/>
                        </a:rPr>
                        <a:t>73Kr</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0000"/>
                    </a:solidFill>
                  </a:tcPr>
                </a:tc>
                <a:tc>
                  <a:txBody>
                    <a:bodyPr/>
                    <a:lstStyle/>
                    <a:p>
                      <a:pPr algn="ctr" fontAlgn="ctr"/>
                      <a:r>
                        <a:rPr lang="en-US" sz="1200" b="0" i="0" u="none" strike="noStrike">
                          <a:solidFill>
                            <a:srgbClr val="000000"/>
                          </a:solidFill>
                          <a:effectLst/>
                          <a:latin typeface="Times New Roman" panose="02020603050405020304" pitchFamily="18" charset="0"/>
                          <a:ea typeface="宋体" panose="02010600030101010101" pitchFamily="2" charset="-122"/>
                        </a:rPr>
                        <a:t>QEC</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altLang="zh-CN" sz="1200" b="0" i="0" u="none" strike="noStrike">
                          <a:solidFill>
                            <a:srgbClr val="000000"/>
                          </a:solidFill>
                          <a:effectLst/>
                          <a:latin typeface="Times New Roman" panose="02020603050405020304" pitchFamily="18" charset="0"/>
                          <a:ea typeface="宋体" panose="02010600030101010101" pitchFamily="2" charset="-122"/>
                        </a:rPr>
                        <a:t>7096</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1200" b="0" i="0" u="none" strike="noStrike">
                          <a:solidFill>
                            <a:srgbClr val="000000"/>
                          </a:solidFill>
                          <a:effectLst/>
                          <a:latin typeface="Times New Roman" panose="02020603050405020304" pitchFamily="18" charset="0"/>
                          <a:ea typeface="宋体" panose="02010600030101010101" pitchFamily="2" charset="-122"/>
                        </a:rPr>
                        <a:t>I(EC)/</a:t>
                      </a:r>
                      <a:r>
                        <a:rPr lang="el-GR" sz="1200" b="0" i="1" u="none" strike="noStrike">
                          <a:solidFill>
                            <a:srgbClr val="000000"/>
                          </a:solidFill>
                          <a:effectLst/>
                          <a:latin typeface="Times New Roman" panose="02020603050405020304" pitchFamily="18" charset="0"/>
                          <a:ea typeface="宋体" panose="02010600030101010101" pitchFamily="2" charset="-122"/>
                        </a:rPr>
                        <a:t>β</a:t>
                      </a:r>
                      <a:endParaRPr lang="el-GR" sz="1200" b="0" i="0" u="none" strike="noStrike">
                        <a:solidFill>
                          <a:srgbClr val="000000"/>
                        </a:solidFill>
                        <a:effectLst/>
                        <a:latin typeface="Times New Roman" panose="02020603050405020304" pitchFamily="18" charset="0"/>
                        <a:ea typeface="宋体" panose="02010600030101010101" pitchFamily="2" charset="-122"/>
                      </a:endParaRP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endParaRPr lang="zh-CN" altLang="en-US" sz="1200" b="0" i="0" u="none" strike="noStrike">
                        <a:solidFill>
                          <a:srgbClr val="000000"/>
                        </a:solidFill>
                        <a:effectLst/>
                        <a:latin typeface="Times New Roman" panose="02020603050405020304" pitchFamily="18" charset="0"/>
                        <a:ea typeface="宋体" panose="02010600030101010101" pitchFamily="2" charset="-122"/>
                      </a:endParaRP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endParaRPr lang="zh-CN" altLang="en-US" sz="1200" b="0" i="0" u="none" strike="noStrike">
                        <a:solidFill>
                          <a:srgbClr val="000000"/>
                        </a:solidFill>
                        <a:effectLst/>
                        <a:latin typeface="Times New Roman" panose="02020603050405020304" pitchFamily="18" charset="0"/>
                        <a:ea typeface="宋体" panose="02010600030101010101" pitchFamily="2" charset="-122"/>
                      </a:endParaRP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endParaRPr lang="zh-CN" altLang="en-US" sz="1200" b="0" i="0" u="none" strike="noStrike">
                        <a:solidFill>
                          <a:srgbClr val="000000"/>
                        </a:solidFill>
                        <a:effectLst/>
                        <a:latin typeface="Times New Roman" panose="02020603050405020304" pitchFamily="18" charset="0"/>
                        <a:ea typeface="宋体" panose="02010600030101010101" pitchFamily="2" charset="-122"/>
                      </a:endParaRP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gridSpan="4">
                  <a:txBody>
                    <a:bodyPr/>
                    <a:lstStyle/>
                    <a:p>
                      <a:pPr algn="l" fontAlgn="ctr"/>
                      <a:r>
                        <a:rPr lang="en-US" sz="1200" b="0" i="0" u="none" strike="noStrike">
                          <a:solidFill>
                            <a:srgbClr val="000000"/>
                          </a:solidFill>
                          <a:effectLst/>
                          <a:latin typeface="Times New Roman" panose="02020603050405020304" pitchFamily="18" charset="0"/>
                          <a:ea typeface="宋体" panose="02010600030101010101" pitchFamily="2" charset="-122"/>
                        </a:rPr>
                        <a:t>fractional electron capture probabilities</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extLst>
                  <a:ext uri="{0D108BD9-81ED-4DB2-BD59-A6C34878D82A}">
                    <a16:rowId xmlns:a16="http://schemas.microsoft.com/office/drawing/2014/main" val="10000"/>
                  </a:ext>
                </a:extLst>
              </a:tr>
              <a:tr h="209550">
                <a:tc>
                  <a:txBody>
                    <a:bodyPr/>
                    <a:lstStyle/>
                    <a:p>
                      <a:pPr algn="ctr" fontAlgn="ctr"/>
                      <a:r>
                        <a:rPr lang="en-US" sz="1200" b="0" i="0" u="none" strike="noStrike">
                          <a:solidFill>
                            <a:srgbClr val="000000"/>
                          </a:solidFill>
                          <a:effectLst/>
                          <a:latin typeface="Times New Roman" panose="02020603050405020304" pitchFamily="18" charset="0"/>
                          <a:ea typeface="宋体" panose="02010600030101010101" pitchFamily="2" charset="-122"/>
                        </a:rPr>
                        <a:t>73Br Ex</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1200" b="0" i="0" u="none" strike="noStrike" dirty="0">
                          <a:solidFill>
                            <a:schemeClr val="accent1">
                              <a:lumMod val="50000"/>
                            </a:schemeClr>
                          </a:solidFill>
                          <a:effectLst/>
                          <a:latin typeface="Times New Roman" panose="02020603050405020304" pitchFamily="18" charset="0"/>
                          <a:ea typeface="宋体" panose="02010600030101010101" pitchFamily="2" charset="-122"/>
                        </a:rPr>
                        <a:t>I(EC)</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1200" b="0" i="0" u="none" strike="noStrike" dirty="0">
                          <a:solidFill>
                            <a:srgbClr val="C00000"/>
                          </a:solidFill>
                          <a:effectLst/>
                          <a:latin typeface="Times New Roman" panose="02020603050405020304" pitchFamily="18" charset="0"/>
                          <a:ea typeface="宋体" panose="02010600030101010101" pitchFamily="2" charset="-122"/>
                        </a:rPr>
                        <a:t>I(</a:t>
                      </a:r>
                      <a:r>
                        <a:rPr lang="el-GR" sz="1200" b="0" i="1" u="none" strike="noStrike" dirty="0">
                          <a:solidFill>
                            <a:srgbClr val="C00000"/>
                          </a:solidFill>
                          <a:effectLst/>
                          <a:latin typeface="Times New Roman" panose="02020603050405020304" pitchFamily="18" charset="0"/>
                          <a:ea typeface="宋体" panose="02010600030101010101" pitchFamily="2" charset="-122"/>
                        </a:rPr>
                        <a:t>β</a:t>
                      </a:r>
                      <a:r>
                        <a:rPr lang="el-GR" sz="1200" b="0" i="0" u="none" strike="noStrike" dirty="0">
                          <a:solidFill>
                            <a:srgbClr val="C00000"/>
                          </a:solidFill>
                          <a:effectLst/>
                          <a:latin typeface="Times New Roman" panose="02020603050405020304" pitchFamily="18" charset="0"/>
                          <a:ea typeface="宋体" panose="02010600030101010101" pitchFamily="2" charset="-122"/>
                        </a:rPr>
                        <a:t>+)</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1200" b="0" i="1" u="none" strike="noStrike">
                          <a:solidFill>
                            <a:srgbClr val="000000"/>
                          </a:solidFill>
                          <a:effectLst/>
                          <a:latin typeface="Times New Roman" panose="02020603050405020304" pitchFamily="18" charset="0"/>
                          <a:ea typeface="宋体" panose="02010600030101010101" pitchFamily="2" charset="-122"/>
                        </a:rPr>
                        <a:t>P</a:t>
                      </a:r>
                      <a:r>
                        <a:rPr lang="en-US" sz="1200" b="0" i="0" u="none" strike="noStrike" baseline="-25000">
                          <a:solidFill>
                            <a:srgbClr val="000000"/>
                          </a:solidFill>
                          <a:effectLst/>
                          <a:latin typeface="Times New Roman" panose="02020603050405020304" pitchFamily="18" charset="0"/>
                          <a:ea typeface="宋体" panose="02010600030101010101" pitchFamily="2" charset="-122"/>
                        </a:rPr>
                        <a:t>EC</a:t>
                      </a:r>
                      <a:endParaRPr lang="en-US" sz="1200" b="0" i="0" u="none" strike="noStrike">
                        <a:solidFill>
                          <a:srgbClr val="000000"/>
                        </a:solidFill>
                        <a:effectLst/>
                        <a:latin typeface="Times New Roman" panose="02020603050405020304" pitchFamily="18" charset="0"/>
                        <a:ea typeface="宋体" panose="02010600030101010101" pitchFamily="2" charset="-122"/>
                      </a:endParaRP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1200" b="0" i="0" u="none" strike="noStrike">
                          <a:solidFill>
                            <a:srgbClr val="000000"/>
                          </a:solidFill>
                          <a:effectLst/>
                          <a:latin typeface="Times New Roman" panose="02020603050405020304" pitchFamily="18" charset="0"/>
                          <a:ea typeface="宋体" panose="02010600030101010101" pitchFamily="2" charset="-122"/>
                        </a:rPr>
                        <a:t>K/</a:t>
                      </a:r>
                      <a:r>
                        <a:rPr lang="el-GR" sz="1200" b="0" i="1" u="none" strike="noStrike">
                          <a:solidFill>
                            <a:srgbClr val="000000"/>
                          </a:solidFill>
                          <a:effectLst/>
                          <a:latin typeface="Times New Roman" panose="02020603050405020304" pitchFamily="18" charset="0"/>
                          <a:ea typeface="宋体" panose="02010600030101010101" pitchFamily="2" charset="-122"/>
                        </a:rPr>
                        <a:t>β</a:t>
                      </a:r>
                      <a:endParaRPr lang="el-GR" sz="1200" b="0" i="0" u="none" strike="noStrike">
                        <a:solidFill>
                          <a:srgbClr val="000000"/>
                        </a:solidFill>
                        <a:effectLst/>
                        <a:latin typeface="Times New Roman" panose="02020603050405020304" pitchFamily="18" charset="0"/>
                        <a:ea typeface="宋体" panose="02010600030101010101" pitchFamily="2" charset="-122"/>
                      </a:endParaRP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1200" b="0" i="0" u="none" strike="noStrike">
                          <a:solidFill>
                            <a:srgbClr val="000000"/>
                          </a:solidFill>
                          <a:effectLst/>
                          <a:latin typeface="Times New Roman" panose="02020603050405020304" pitchFamily="18" charset="0"/>
                          <a:ea typeface="宋体" panose="02010600030101010101" pitchFamily="2" charset="-122"/>
                        </a:rPr>
                        <a:t>L/</a:t>
                      </a:r>
                      <a:r>
                        <a:rPr lang="el-GR" sz="1200" b="0" i="1" u="none" strike="noStrike">
                          <a:solidFill>
                            <a:srgbClr val="000000"/>
                          </a:solidFill>
                          <a:effectLst/>
                          <a:latin typeface="Times New Roman" panose="02020603050405020304" pitchFamily="18" charset="0"/>
                          <a:ea typeface="宋体" panose="02010600030101010101" pitchFamily="2" charset="-122"/>
                        </a:rPr>
                        <a:t>β</a:t>
                      </a:r>
                      <a:endParaRPr lang="el-GR" sz="1200" b="0" i="0" u="none" strike="noStrike">
                        <a:solidFill>
                          <a:srgbClr val="000000"/>
                        </a:solidFill>
                        <a:effectLst/>
                        <a:latin typeface="Times New Roman" panose="02020603050405020304" pitchFamily="18" charset="0"/>
                        <a:ea typeface="宋体" panose="02010600030101010101" pitchFamily="2" charset="-122"/>
                      </a:endParaRP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1200" b="0" i="0" u="none" strike="noStrike">
                          <a:solidFill>
                            <a:srgbClr val="000000"/>
                          </a:solidFill>
                          <a:effectLst/>
                          <a:latin typeface="Times New Roman" panose="02020603050405020304" pitchFamily="18" charset="0"/>
                          <a:ea typeface="宋体" panose="02010600030101010101" pitchFamily="2" charset="-122"/>
                        </a:rPr>
                        <a:t>M/</a:t>
                      </a:r>
                      <a:r>
                        <a:rPr lang="el-GR" sz="1200" b="0" i="1" u="none" strike="noStrike">
                          <a:solidFill>
                            <a:srgbClr val="000000"/>
                          </a:solidFill>
                          <a:effectLst/>
                          <a:latin typeface="Times New Roman" panose="02020603050405020304" pitchFamily="18" charset="0"/>
                          <a:ea typeface="宋体" panose="02010600030101010101" pitchFamily="2" charset="-122"/>
                        </a:rPr>
                        <a:t>β</a:t>
                      </a:r>
                      <a:endParaRPr lang="el-GR" sz="1200" b="0" i="0" u="none" strike="noStrike">
                        <a:solidFill>
                          <a:srgbClr val="000000"/>
                        </a:solidFill>
                        <a:effectLst/>
                        <a:latin typeface="Times New Roman" panose="02020603050405020304" pitchFamily="18" charset="0"/>
                        <a:ea typeface="宋体" panose="02010600030101010101" pitchFamily="2" charset="-122"/>
                      </a:endParaRP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1200" b="0" i="1" u="none" strike="noStrike" dirty="0">
                          <a:solidFill>
                            <a:srgbClr val="7030A0"/>
                          </a:solidFill>
                          <a:effectLst/>
                          <a:latin typeface="Times New Roman" panose="02020603050405020304" pitchFamily="18" charset="0"/>
                          <a:ea typeface="宋体" panose="02010600030101010101" pitchFamily="2" charset="-122"/>
                        </a:rPr>
                        <a:t>P</a:t>
                      </a:r>
                      <a:r>
                        <a:rPr lang="en-US" sz="1200" b="0" i="0" u="none" strike="noStrike" baseline="-25000" dirty="0">
                          <a:solidFill>
                            <a:srgbClr val="7030A0"/>
                          </a:solidFill>
                          <a:effectLst/>
                          <a:latin typeface="Times New Roman" panose="02020603050405020304" pitchFamily="18" charset="0"/>
                          <a:ea typeface="宋体" panose="02010600030101010101" pitchFamily="2" charset="-122"/>
                        </a:rPr>
                        <a:t>K</a:t>
                      </a:r>
                      <a:endParaRPr lang="en-US" sz="1200" b="0" i="0" u="none" strike="noStrike" dirty="0">
                        <a:solidFill>
                          <a:srgbClr val="7030A0"/>
                        </a:solidFill>
                        <a:effectLst/>
                        <a:latin typeface="Times New Roman" panose="02020603050405020304" pitchFamily="18" charset="0"/>
                        <a:ea typeface="宋体" panose="02010600030101010101" pitchFamily="2" charset="-122"/>
                      </a:endParaRP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1200" b="0" i="1" u="none" strike="noStrike">
                          <a:solidFill>
                            <a:srgbClr val="000000"/>
                          </a:solidFill>
                          <a:effectLst/>
                          <a:latin typeface="Times New Roman" panose="02020603050405020304" pitchFamily="18" charset="0"/>
                          <a:ea typeface="宋体" panose="02010600030101010101" pitchFamily="2" charset="-122"/>
                        </a:rPr>
                        <a:t>P</a:t>
                      </a:r>
                      <a:r>
                        <a:rPr lang="en-US" sz="1200" b="0" i="0" u="none" strike="noStrike" baseline="-25000">
                          <a:solidFill>
                            <a:srgbClr val="000000"/>
                          </a:solidFill>
                          <a:effectLst/>
                          <a:latin typeface="Times New Roman" panose="02020603050405020304" pitchFamily="18" charset="0"/>
                          <a:ea typeface="宋体" panose="02010600030101010101" pitchFamily="2" charset="-122"/>
                        </a:rPr>
                        <a:t>L</a:t>
                      </a:r>
                      <a:endParaRPr lang="en-US" sz="1200" b="0" i="0" u="none" strike="noStrike">
                        <a:solidFill>
                          <a:srgbClr val="000000"/>
                        </a:solidFill>
                        <a:effectLst/>
                        <a:latin typeface="Times New Roman" panose="02020603050405020304" pitchFamily="18" charset="0"/>
                        <a:ea typeface="宋体" panose="02010600030101010101" pitchFamily="2" charset="-122"/>
                      </a:endParaRP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1200" b="0" i="1" u="none" strike="noStrike">
                          <a:solidFill>
                            <a:srgbClr val="000000"/>
                          </a:solidFill>
                          <a:effectLst/>
                          <a:latin typeface="Times New Roman" panose="02020603050405020304" pitchFamily="18" charset="0"/>
                          <a:ea typeface="宋体" panose="02010600030101010101" pitchFamily="2" charset="-122"/>
                        </a:rPr>
                        <a:t>P</a:t>
                      </a:r>
                      <a:r>
                        <a:rPr lang="en-US" sz="1200" b="0" i="0" u="none" strike="noStrike" baseline="-25000">
                          <a:solidFill>
                            <a:srgbClr val="000000"/>
                          </a:solidFill>
                          <a:effectLst/>
                          <a:latin typeface="Times New Roman" panose="02020603050405020304" pitchFamily="18" charset="0"/>
                          <a:ea typeface="宋体" panose="02010600030101010101" pitchFamily="2" charset="-122"/>
                        </a:rPr>
                        <a:t>M</a:t>
                      </a:r>
                      <a:endParaRPr lang="en-US" sz="1200" b="0" i="0" u="none" strike="noStrike">
                        <a:solidFill>
                          <a:srgbClr val="000000"/>
                        </a:solidFill>
                        <a:effectLst/>
                        <a:latin typeface="Times New Roman" panose="02020603050405020304" pitchFamily="18" charset="0"/>
                        <a:ea typeface="宋体" panose="02010600030101010101" pitchFamily="2" charset="-122"/>
                      </a:endParaRP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1200" b="0" i="1" u="none" strike="noStrike">
                          <a:solidFill>
                            <a:srgbClr val="000000"/>
                          </a:solidFill>
                          <a:effectLst/>
                          <a:latin typeface="Times New Roman" panose="02020603050405020304" pitchFamily="18" charset="0"/>
                          <a:ea typeface="宋体" panose="02010600030101010101" pitchFamily="2" charset="-122"/>
                        </a:rPr>
                        <a:t>P</a:t>
                      </a:r>
                      <a:r>
                        <a:rPr lang="en-US" sz="1200" b="0" i="0" u="none" strike="noStrike" baseline="-25000">
                          <a:solidFill>
                            <a:srgbClr val="000000"/>
                          </a:solidFill>
                          <a:effectLst/>
                          <a:latin typeface="Times New Roman" panose="02020603050405020304" pitchFamily="18" charset="0"/>
                          <a:ea typeface="宋体" panose="02010600030101010101" pitchFamily="2" charset="-122"/>
                        </a:rPr>
                        <a:t>K+L+M</a:t>
                      </a:r>
                      <a:endParaRPr lang="en-US" sz="1200" b="0" i="0" u="none" strike="noStrike">
                        <a:solidFill>
                          <a:srgbClr val="000000"/>
                        </a:solidFill>
                        <a:effectLst/>
                        <a:latin typeface="Times New Roman" panose="02020603050405020304" pitchFamily="18" charset="0"/>
                        <a:ea typeface="宋体" panose="02010600030101010101" pitchFamily="2" charset="-122"/>
                      </a:endParaRP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1"/>
                  </a:ext>
                </a:extLst>
              </a:tr>
              <a:tr h="190500">
                <a:tc>
                  <a:txBody>
                    <a:bodyPr/>
                    <a:lstStyle/>
                    <a:p>
                      <a:pPr algn="ctr" fontAlgn="ctr"/>
                      <a:r>
                        <a:rPr lang="en-US" altLang="zh-CN" sz="1200" b="0" i="0" u="none" strike="noStrike" dirty="0">
                          <a:solidFill>
                            <a:srgbClr val="000000"/>
                          </a:solidFill>
                          <a:effectLst/>
                          <a:latin typeface="Times New Roman" panose="02020603050405020304" pitchFamily="18" charset="0"/>
                          <a:ea typeface="宋体" panose="02010600030101010101" pitchFamily="2" charset="-122"/>
                        </a:rPr>
                        <a:t>6500</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altLang="zh-CN" sz="1200" b="0" i="0" u="none" strike="noStrike">
                          <a:solidFill>
                            <a:schemeClr val="accent1">
                              <a:lumMod val="50000"/>
                            </a:schemeClr>
                          </a:solidFill>
                          <a:effectLst/>
                          <a:latin typeface="Times New Roman" panose="02020603050405020304" pitchFamily="18" charset="0"/>
                          <a:ea typeface="宋体" panose="02010600030101010101" pitchFamily="2" charset="-122"/>
                        </a:rPr>
                        <a:t>100</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altLang="zh-CN" sz="1200" b="0" i="0" u="none" strike="noStrike" dirty="0">
                          <a:solidFill>
                            <a:srgbClr val="C00000"/>
                          </a:solidFill>
                          <a:effectLst/>
                          <a:latin typeface="Times New Roman" panose="02020603050405020304" pitchFamily="18" charset="0"/>
                          <a:ea typeface="宋体" panose="02010600030101010101" pitchFamily="2" charset="-122"/>
                        </a:rPr>
                        <a:t>0</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altLang="zh-CN" sz="1200" b="0" i="0" u="none" strike="noStrike">
                          <a:solidFill>
                            <a:srgbClr val="000000"/>
                          </a:solidFill>
                          <a:effectLst/>
                          <a:latin typeface="Times New Roman" panose="02020603050405020304" pitchFamily="18" charset="0"/>
                          <a:ea typeface="宋体" panose="02010600030101010101" pitchFamily="2" charset="-122"/>
                        </a:rPr>
                        <a:t>1.000</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altLang="zh-CN" sz="1200" b="0" i="0" u="none" strike="noStrike">
                          <a:solidFill>
                            <a:srgbClr val="000000"/>
                          </a:solidFill>
                          <a:effectLst/>
                          <a:latin typeface="Times New Roman" panose="02020603050405020304" pitchFamily="18" charset="0"/>
                          <a:ea typeface="宋体" panose="02010600030101010101" pitchFamily="2" charset="-122"/>
                        </a:rPr>
                        <a:t>0.8754</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altLang="zh-CN" sz="1200" b="0" i="0" u="none" strike="noStrike">
                          <a:solidFill>
                            <a:srgbClr val="000000"/>
                          </a:solidFill>
                          <a:effectLst/>
                          <a:latin typeface="Times New Roman" panose="02020603050405020304" pitchFamily="18" charset="0"/>
                          <a:ea typeface="宋体" panose="02010600030101010101" pitchFamily="2" charset="-122"/>
                        </a:rPr>
                        <a:t>0.10373</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altLang="zh-CN" sz="1200" b="0" i="0" u="none" strike="noStrike">
                          <a:solidFill>
                            <a:srgbClr val="000000"/>
                          </a:solidFill>
                          <a:effectLst/>
                          <a:latin typeface="Times New Roman" panose="02020603050405020304" pitchFamily="18" charset="0"/>
                          <a:ea typeface="宋体" panose="02010600030101010101" pitchFamily="2" charset="-122"/>
                        </a:rPr>
                        <a:t>0.02085</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altLang="zh-CN" sz="1200" b="0" i="0" u="none" strike="noStrike" dirty="0">
                          <a:solidFill>
                            <a:srgbClr val="7030A0"/>
                          </a:solidFill>
                          <a:effectLst/>
                          <a:latin typeface="Times New Roman" panose="02020603050405020304" pitchFamily="18" charset="0"/>
                          <a:ea typeface="宋体" panose="02010600030101010101" pitchFamily="2" charset="-122"/>
                        </a:rPr>
                        <a:t>0.875</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altLang="zh-CN" sz="1200" b="0" i="0" u="none" strike="noStrike">
                          <a:solidFill>
                            <a:srgbClr val="000000"/>
                          </a:solidFill>
                          <a:effectLst/>
                          <a:latin typeface="Times New Roman" panose="02020603050405020304" pitchFamily="18" charset="0"/>
                          <a:ea typeface="宋体" panose="02010600030101010101" pitchFamily="2" charset="-122"/>
                        </a:rPr>
                        <a:t>0.104</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altLang="zh-CN" sz="1200" b="0" i="0" u="none" strike="noStrike">
                          <a:solidFill>
                            <a:srgbClr val="000000"/>
                          </a:solidFill>
                          <a:effectLst/>
                          <a:latin typeface="Times New Roman" panose="02020603050405020304" pitchFamily="18" charset="0"/>
                          <a:ea typeface="宋体" panose="02010600030101010101" pitchFamily="2" charset="-122"/>
                        </a:rPr>
                        <a:t>0.021</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altLang="zh-CN" sz="1200" b="0" i="0" u="none" strike="noStrike">
                          <a:solidFill>
                            <a:srgbClr val="000000"/>
                          </a:solidFill>
                          <a:effectLst/>
                          <a:latin typeface="Times New Roman" panose="02020603050405020304" pitchFamily="18" charset="0"/>
                          <a:ea typeface="宋体" panose="02010600030101010101" pitchFamily="2" charset="-122"/>
                        </a:rPr>
                        <a:t>1.000</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2"/>
                  </a:ext>
                </a:extLst>
              </a:tr>
              <a:tr h="190500">
                <a:tc>
                  <a:txBody>
                    <a:bodyPr/>
                    <a:lstStyle/>
                    <a:p>
                      <a:pPr algn="ctr" fontAlgn="ctr"/>
                      <a:r>
                        <a:rPr lang="en-US" altLang="zh-CN" sz="1200" b="0" i="0" u="none" strike="noStrike">
                          <a:solidFill>
                            <a:srgbClr val="000000"/>
                          </a:solidFill>
                          <a:effectLst/>
                          <a:latin typeface="Times New Roman" panose="02020603050405020304" pitchFamily="18" charset="0"/>
                          <a:ea typeface="宋体" panose="02010600030101010101" pitchFamily="2" charset="-122"/>
                        </a:rPr>
                        <a:t>6000</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altLang="zh-CN" sz="1200" b="0" i="0" u="none" strike="noStrike" dirty="0">
                          <a:solidFill>
                            <a:schemeClr val="accent1">
                              <a:lumMod val="50000"/>
                            </a:schemeClr>
                          </a:solidFill>
                          <a:effectLst/>
                          <a:latin typeface="Times New Roman" panose="02020603050405020304" pitchFamily="18" charset="0"/>
                          <a:ea typeface="宋体" panose="02010600030101010101" pitchFamily="2" charset="-122"/>
                        </a:rPr>
                        <a:t>99.998</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altLang="zh-CN" sz="1200" b="0" i="0" u="none" strike="noStrike">
                          <a:solidFill>
                            <a:srgbClr val="C00000"/>
                          </a:solidFill>
                          <a:effectLst/>
                          <a:latin typeface="Times New Roman" panose="02020603050405020304" pitchFamily="18" charset="0"/>
                          <a:ea typeface="宋体" panose="02010600030101010101" pitchFamily="2" charset="-122"/>
                        </a:rPr>
                        <a:t>0.002</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altLang="zh-CN" sz="1200" b="0" i="0" u="none" strike="noStrike">
                          <a:solidFill>
                            <a:srgbClr val="000000"/>
                          </a:solidFill>
                          <a:effectLst/>
                          <a:latin typeface="Times New Roman" panose="02020603050405020304" pitchFamily="18" charset="0"/>
                          <a:ea typeface="宋体" panose="02010600030101010101" pitchFamily="2" charset="-122"/>
                        </a:rPr>
                        <a:t>1.000</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altLang="zh-CN" sz="1200" b="0" i="0" u="none" strike="noStrike">
                          <a:solidFill>
                            <a:srgbClr val="000000"/>
                          </a:solidFill>
                          <a:effectLst/>
                          <a:latin typeface="Times New Roman" panose="02020603050405020304" pitchFamily="18" charset="0"/>
                          <a:ea typeface="宋体" panose="02010600030101010101" pitchFamily="2" charset="-122"/>
                        </a:rPr>
                        <a:t>0.8774</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altLang="zh-CN" sz="1200" b="0" i="0" u="none" strike="noStrike">
                          <a:solidFill>
                            <a:srgbClr val="000000"/>
                          </a:solidFill>
                          <a:effectLst/>
                          <a:latin typeface="Times New Roman" panose="02020603050405020304" pitchFamily="18" charset="0"/>
                          <a:ea typeface="宋体" panose="02010600030101010101" pitchFamily="2" charset="-122"/>
                        </a:rPr>
                        <a:t>0.10208</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altLang="zh-CN" sz="1200" b="0" i="0" u="none" strike="noStrike">
                          <a:solidFill>
                            <a:srgbClr val="000000"/>
                          </a:solidFill>
                          <a:effectLst/>
                          <a:latin typeface="Times New Roman" panose="02020603050405020304" pitchFamily="18" charset="0"/>
                          <a:ea typeface="宋体" panose="02010600030101010101" pitchFamily="2" charset="-122"/>
                        </a:rPr>
                        <a:t>0.020468</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altLang="zh-CN" sz="1200" b="0" i="0" u="none" strike="noStrike">
                          <a:solidFill>
                            <a:srgbClr val="7030A0"/>
                          </a:solidFill>
                          <a:effectLst/>
                          <a:latin typeface="Times New Roman" panose="02020603050405020304" pitchFamily="18" charset="0"/>
                          <a:ea typeface="宋体" panose="02010600030101010101" pitchFamily="2" charset="-122"/>
                        </a:rPr>
                        <a:t>0.877</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altLang="zh-CN" sz="1200" b="0" i="0" u="none" strike="noStrike">
                          <a:solidFill>
                            <a:srgbClr val="000000"/>
                          </a:solidFill>
                          <a:effectLst/>
                          <a:latin typeface="Times New Roman" panose="02020603050405020304" pitchFamily="18" charset="0"/>
                          <a:ea typeface="宋体" panose="02010600030101010101" pitchFamily="2" charset="-122"/>
                        </a:rPr>
                        <a:t>0.102</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altLang="zh-CN" sz="1200" b="0" i="0" u="none" strike="noStrike">
                          <a:solidFill>
                            <a:srgbClr val="000000"/>
                          </a:solidFill>
                          <a:effectLst/>
                          <a:latin typeface="Times New Roman" panose="02020603050405020304" pitchFamily="18" charset="0"/>
                          <a:ea typeface="宋体" panose="02010600030101010101" pitchFamily="2" charset="-122"/>
                        </a:rPr>
                        <a:t>0.020</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altLang="zh-CN" sz="1200" b="0" i="0" u="none" strike="noStrike">
                          <a:solidFill>
                            <a:srgbClr val="000000"/>
                          </a:solidFill>
                          <a:effectLst/>
                          <a:latin typeface="Times New Roman" panose="02020603050405020304" pitchFamily="18" charset="0"/>
                          <a:ea typeface="宋体" panose="02010600030101010101" pitchFamily="2" charset="-122"/>
                        </a:rPr>
                        <a:t>1.000</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3"/>
                  </a:ext>
                </a:extLst>
              </a:tr>
              <a:tr h="190500">
                <a:tc>
                  <a:txBody>
                    <a:bodyPr/>
                    <a:lstStyle/>
                    <a:p>
                      <a:pPr algn="ctr" fontAlgn="ctr"/>
                      <a:r>
                        <a:rPr lang="en-US" altLang="zh-CN" sz="1200" b="0" i="0" u="none" strike="noStrike" dirty="0">
                          <a:solidFill>
                            <a:srgbClr val="000000"/>
                          </a:solidFill>
                          <a:effectLst/>
                          <a:latin typeface="Times New Roman" panose="02020603050405020304" pitchFamily="18" charset="0"/>
                          <a:ea typeface="宋体" panose="02010600030101010101" pitchFamily="2" charset="-122"/>
                        </a:rPr>
                        <a:t>5500</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altLang="zh-CN" sz="1200" b="0" i="0" u="none" strike="noStrike">
                          <a:solidFill>
                            <a:schemeClr val="accent1">
                              <a:lumMod val="50000"/>
                            </a:schemeClr>
                          </a:solidFill>
                          <a:effectLst/>
                          <a:latin typeface="Times New Roman" panose="02020603050405020304" pitchFamily="18" charset="0"/>
                          <a:ea typeface="宋体" panose="02010600030101010101" pitchFamily="2" charset="-122"/>
                        </a:rPr>
                        <a:t>90.9</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altLang="zh-CN" sz="1200" b="0" i="0" u="none" strike="noStrike" dirty="0">
                          <a:solidFill>
                            <a:srgbClr val="C00000"/>
                          </a:solidFill>
                          <a:effectLst/>
                          <a:latin typeface="Times New Roman" panose="02020603050405020304" pitchFamily="18" charset="0"/>
                          <a:ea typeface="宋体" panose="02010600030101010101" pitchFamily="2" charset="-122"/>
                        </a:rPr>
                        <a:t>9.1</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altLang="zh-CN" sz="1200" b="0" i="0" u="none" strike="noStrike">
                          <a:solidFill>
                            <a:srgbClr val="000000"/>
                          </a:solidFill>
                          <a:effectLst/>
                          <a:latin typeface="Times New Roman" panose="02020603050405020304" pitchFamily="18" charset="0"/>
                          <a:ea typeface="宋体" panose="02010600030101010101" pitchFamily="2" charset="-122"/>
                        </a:rPr>
                        <a:t>0.909</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altLang="zh-CN" sz="1200" b="0" i="0" u="none" strike="noStrike">
                          <a:solidFill>
                            <a:srgbClr val="000000"/>
                          </a:solidFill>
                          <a:effectLst/>
                          <a:latin typeface="Times New Roman" panose="02020603050405020304" pitchFamily="18" charset="0"/>
                          <a:ea typeface="宋体" panose="02010600030101010101" pitchFamily="2" charset="-122"/>
                        </a:rPr>
                        <a:t>0.798</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altLang="zh-CN" sz="1200" b="0" i="0" u="none" strike="noStrike">
                          <a:solidFill>
                            <a:srgbClr val="000000"/>
                          </a:solidFill>
                          <a:effectLst/>
                          <a:latin typeface="Times New Roman" panose="02020603050405020304" pitchFamily="18" charset="0"/>
                          <a:ea typeface="宋体" panose="02010600030101010101" pitchFamily="2" charset="-122"/>
                        </a:rPr>
                        <a:t>0.0923</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altLang="zh-CN" sz="1200" b="0" i="0" u="none" strike="noStrike">
                          <a:solidFill>
                            <a:srgbClr val="000000"/>
                          </a:solidFill>
                          <a:effectLst/>
                          <a:latin typeface="Times New Roman" panose="02020603050405020304" pitchFamily="18" charset="0"/>
                          <a:ea typeface="宋体" panose="02010600030101010101" pitchFamily="2" charset="-122"/>
                        </a:rPr>
                        <a:t>0.01849</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altLang="zh-CN" sz="1200" b="0" i="0" u="none" strike="noStrike" dirty="0">
                          <a:solidFill>
                            <a:srgbClr val="7030A0"/>
                          </a:solidFill>
                          <a:effectLst/>
                          <a:latin typeface="Times New Roman" panose="02020603050405020304" pitchFamily="18" charset="0"/>
                          <a:ea typeface="宋体" panose="02010600030101010101" pitchFamily="2" charset="-122"/>
                        </a:rPr>
                        <a:t>0.878</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altLang="zh-CN" sz="1200" b="0" i="0" u="none" strike="noStrike">
                          <a:solidFill>
                            <a:srgbClr val="000000"/>
                          </a:solidFill>
                          <a:effectLst/>
                          <a:latin typeface="Times New Roman" panose="02020603050405020304" pitchFamily="18" charset="0"/>
                          <a:ea typeface="宋体" panose="02010600030101010101" pitchFamily="2" charset="-122"/>
                        </a:rPr>
                        <a:t>0.102</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altLang="zh-CN" sz="1200" b="0" i="0" u="none" strike="noStrike">
                          <a:solidFill>
                            <a:srgbClr val="000000"/>
                          </a:solidFill>
                          <a:effectLst/>
                          <a:latin typeface="Times New Roman" panose="02020603050405020304" pitchFamily="18" charset="0"/>
                          <a:ea typeface="宋体" panose="02010600030101010101" pitchFamily="2" charset="-122"/>
                        </a:rPr>
                        <a:t>0.020</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altLang="zh-CN" sz="1200" b="0" i="0" u="none" strike="noStrike">
                          <a:solidFill>
                            <a:srgbClr val="000000"/>
                          </a:solidFill>
                          <a:effectLst/>
                          <a:latin typeface="Times New Roman" panose="02020603050405020304" pitchFamily="18" charset="0"/>
                          <a:ea typeface="宋体" panose="02010600030101010101" pitchFamily="2" charset="-122"/>
                        </a:rPr>
                        <a:t>1.000</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4"/>
                  </a:ext>
                </a:extLst>
              </a:tr>
              <a:tr h="190500">
                <a:tc>
                  <a:txBody>
                    <a:bodyPr/>
                    <a:lstStyle/>
                    <a:p>
                      <a:pPr algn="ctr" fontAlgn="ctr"/>
                      <a:r>
                        <a:rPr lang="en-US" altLang="zh-CN" sz="1200" b="0" i="0" u="none" strike="noStrike">
                          <a:solidFill>
                            <a:srgbClr val="000000"/>
                          </a:solidFill>
                          <a:effectLst/>
                          <a:latin typeface="Times New Roman" panose="02020603050405020304" pitchFamily="18" charset="0"/>
                          <a:ea typeface="宋体" panose="02010600030101010101" pitchFamily="2" charset="-122"/>
                        </a:rPr>
                        <a:t>5000</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altLang="zh-CN" sz="1200" b="0" i="0" u="none" strike="noStrike">
                          <a:solidFill>
                            <a:schemeClr val="accent1">
                              <a:lumMod val="50000"/>
                            </a:schemeClr>
                          </a:solidFill>
                          <a:effectLst/>
                          <a:latin typeface="Times New Roman" panose="02020603050405020304" pitchFamily="18" charset="0"/>
                          <a:ea typeface="宋体" panose="02010600030101010101" pitchFamily="2" charset="-122"/>
                        </a:rPr>
                        <a:t>53.8</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altLang="zh-CN" sz="1200" b="0" i="0" u="none" strike="noStrike">
                          <a:solidFill>
                            <a:srgbClr val="C00000"/>
                          </a:solidFill>
                          <a:effectLst/>
                          <a:latin typeface="Times New Roman" panose="02020603050405020304" pitchFamily="18" charset="0"/>
                          <a:ea typeface="宋体" panose="02010600030101010101" pitchFamily="2" charset="-122"/>
                        </a:rPr>
                        <a:t>46.2</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altLang="zh-CN" sz="1200" b="0" i="0" u="none" strike="noStrike" dirty="0">
                          <a:solidFill>
                            <a:srgbClr val="000000"/>
                          </a:solidFill>
                          <a:effectLst/>
                          <a:latin typeface="Times New Roman" panose="02020603050405020304" pitchFamily="18" charset="0"/>
                          <a:ea typeface="宋体" panose="02010600030101010101" pitchFamily="2" charset="-122"/>
                        </a:rPr>
                        <a:t>0.538</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altLang="zh-CN" sz="1200" b="0" i="0" u="none" strike="noStrike">
                          <a:solidFill>
                            <a:srgbClr val="000000"/>
                          </a:solidFill>
                          <a:effectLst/>
                          <a:latin typeface="Times New Roman" panose="02020603050405020304" pitchFamily="18" charset="0"/>
                          <a:ea typeface="宋体" panose="02010600030101010101" pitchFamily="2" charset="-122"/>
                        </a:rPr>
                        <a:t>0.473</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altLang="zh-CN" sz="1200" b="0" i="0" u="none" strike="noStrike">
                          <a:solidFill>
                            <a:srgbClr val="000000"/>
                          </a:solidFill>
                          <a:effectLst/>
                          <a:latin typeface="Times New Roman" panose="02020603050405020304" pitchFamily="18" charset="0"/>
                          <a:ea typeface="宋体" panose="02010600030101010101" pitchFamily="2" charset="-122"/>
                        </a:rPr>
                        <a:t>0.0545</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altLang="zh-CN" sz="1200" b="0" i="0" u="none" strike="noStrike">
                          <a:solidFill>
                            <a:srgbClr val="000000"/>
                          </a:solidFill>
                          <a:effectLst/>
                          <a:latin typeface="Times New Roman" panose="02020603050405020304" pitchFamily="18" charset="0"/>
                          <a:ea typeface="宋体" panose="02010600030101010101" pitchFamily="2" charset="-122"/>
                        </a:rPr>
                        <a:t>0.01091</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altLang="zh-CN" sz="1200" b="0" i="0" u="none" strike="noStrike">
                          <a:solidFill>
                            <a:srgbClr val="7030A0"/>
                          </a:solidFill>
                          <a:effectLst/>
                          <a:latin typeface="Times New Roman" panose="02020603050405020304" pitchFamily="18" charset="0"/>
                          <a:ea typeface="宋体" panose="02010600030101010101" pitchFamily="2" charset="-122"/>
                        </a:rPr>
                        <a:t>0.879</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altLang="zh-CN" sz="1200" b="0" i="0" u="none" strike="noStrike">
                          <a:solidFill>
                            <a:srgbClr val="000000"/>
                          </a:solidFill>
                          <a:effectLst/>
                          <a:latin typeface="Times New Roman" panose="02020603050405020304" pitchFamily="18" charset="0"/>
                          <a:ea typeface="宋体" panose="02010600030101010101" pitchFamily="2" charset="-122"/>
                        </a:rPr>
                        <a:t>0.101</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altLang="zh-CN" sz="1200" b="0" i="0" u="none" strike="noStrike">
                          <a:solidFill>
                            <a:srgbClr val="000000"/>
                          </a:solidFill>
                          <a:effectLst/>
                          <a:latin typeface="Times New Roman" panose="02020603050405020304" pitchFamily="18" charset="0"/>
                          <a:ea typeface="宋体" panose="02010600030101010101" pitchFamily="2" charset="-122"/>
                        </a:rPr>
                        <a:t>0.020</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altLang="zh-CN" sz="1200" b="0" i="0" u="none" strike="noStrike">
                          <a:solidFill>
                            <a:srgbClr val="000000"/>
                          </a:solidFill>
                          <a:effectLst/>
                          <a:latin typeface="Times New Roman" panose="02020603050405020304" pitchFamily="18" charset="0"/>
                          <a:ea typeface="宋体" panose="02010600030101010101" pitchFamily="2" charset="-122"/>
                        </a:rPr>
                        <a:t>1.001</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5"/>
                  </a:ext>
                </a:extLst>
              </a:tr>
              <a:tr h="190500">
                <a:tc>
                  <a:txBody>
                    <a:bodyPr/>
                    <a:lstStyle/>
                    <a:p>
                      <a:pPr algn="ctr" fontAlgn="ctr"/>
                      <a:r>
                        <a:rPr lang="en-US" altLang="zh-CN" sz="1200" b="0" i="0" u="none" strike="noStrike">
                          <a:solidFill>
                            <a:srgbClr val="000000"/>
                          </a:solidFill>
                          <a:effectLst/>
                          <a:latin typeface="Times New Roman" panose="02020603050405020304" pitchFamily="18" charset="0"/>
                          <a:ea typeface="宋体" panose="02010600030101010101" pitchFamily="2" charset="-122"/>
                        </a:rPr>
                        <a:t>4500</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altLang="zh-CN" sz="1200" b="0" i="0" u="none" strike="noStrike" dirty="0">
                          <a:solidFill>
                            <a:schemeClr val="accent1">
                              <a:lumMod val="50000"/>
                            </a:schemeClr>
                          </a:solidFill>
                          <a:effectLst/>
                          <a:latin typeface="Times New Roman" panose="02020603050405020304" pitchFamily="18" charset="0"/>
                          <a:ea typeface="宋体" panose="02010600030101010101" pitchFamily="2" charset="-122"/>
                        </a:rPr>
                        <a:t>25.4</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altLang="zh-CN" sz="1200" b="0" i="0" u="none" strike="noStrike">
                          <a:solidFill>
                            <a:srgbClr val="C00000"/>
                          </a:solidFill>
                          <a:effectLst/>
                          <a:latin typeface="Times New Roman" panose="02020603050405020304" pitchFamily="18" charset="0"/>
                          <a:ea typeface="宋体" panose="02010600030101010101" pitchFamily="2" charset="-122"/>
                        </a:rPr>
                        <a:t>74.6</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altLang="zh-CN" sz="1200" b="0" i="0" u="none" strike="noStrike">
                          <a:solidFill>
                            <a:srgbClr val="000000"/>
                          </a:solidFill>
                          <a:effectLst/>
                          <a:latin typeface="Times New Roman" panose="02020603050405020304" pitchFamily="18" charset="0"/>
                          <a:ea typeface="宋体" panose="02010600030101010101" pitchFamily="2" charset="-122"/>
                        </a:rPr>
                        <a:t>0.254</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altLang="zh-CN" sz="1200" b="0" i="0" u="none" strike="noStrike">
                          <a:solidFill>
                            <a:srgbClr val="000000"/>
                          </a:solidFill>
                          <a:effectLst/>
                          <a:latin typeface="Times New Roman" panose="02020603050405020304" pitchFamily="18" charset="0"/>
                          <a:ea typeface="宋体" panose="02010600030101010101" pitchFamily="2" charset="-122"/>
                        </a:rPr>
                        <a:t>0.223</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altLang="zh-CN" sz="1200" b="0" i="0" u="none" strike="noStrike">
                          <a:solidFill>
                            <a:srgbClr val="000000"/>
                          </a:solidFill>
                          <a:effectLst/>
                          <a:latin typeface="Times New Roman" panose="02020603050405020304" pitchFamily="18" charset="0"/>
                          <a:ea typeface="宋体" panose="02010600030101010101" pitchFamily="2" charset="-122"/>
                        </a:rPr>
                        <a:t>0.0256</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altLang="zh-CN" sz="1200" b="0" i="0" u="none" strike="noStrike">
                          <a:solidFill>
                            <a:srgbClr val="000000"/>
                          </a:solidFill>
                          <a:effectLst/>
                          <a:latin typeface="Times New Roman" panose="02020603050405020304" pitchFamily="18" charset="0"/>
                          <a:ea typeface="宋体" panose="02010600030101010101" pitchFamily="2" charset="-122"/>
                        </a:rPr>
                        <a:t>0.00513</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altLang="zh-CN" sz="1200" b="0" i="0" u="none" strike="noStrike">
                          <a:solidFill>
                            <a:srgbClr val="7030A0"/>
                          </a:solidFill>
                          <a:effectLst/>
                          <a:latin typeface="Times New Roman" panose="02020603050405020304" pitchFamily="18" charset="0"/>
                          <a:ea typeface="宋体" panose="02010600030101010101" pitchFamily="2" charset="-122"/>
                        </a:rPr>
                        <a:t>0.878</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altLang="zh-CN" sz="1200" b="0" i="0" u="none" strike="noStrike">
                          <a:solidFill>
                            <a:srgbClr val="000000"/>
                          </a:solidFill>
                          <a:effectLst/>
                          <a:latin typeface="Times New Roman" panose="02020603050405020304" pitchFamily="18" charset="0"/>
                          <a:ea typeface="宋体" panose="02010600030101010101" pitchFamily="2" charset="-122"/>
                        </a:rPr>
                        <a:t>0.101</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altLang="zh-CN" sz="1200" b="0" i="0" u="none" strike="noStrike">
                          <a:solidFill>
                            <a:srgbClr val="000000"/>
                          </a:solidFill>
                          <a:effectLst/>
                          <a:latin typeface="Times New Roman" panose="02020603050405020304" pitchFamily="18" charset="0"/>
                          <a:ea typeface="宋体" panose="02010600030101010101" pitchFamily="2" charset="-122"/>
                        </a:rPr>
                        <a:t>0.020</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altLang="zh-CN" sz="1200" b="0" i="0" u="none" strike="noStrike">
                          <a:solidFill>
                            <a:srgbClr val="000000"/>
                          </a:solidFill>
                          <a:effectLst/>
                          <a:latin typeface="Times New Roman" panose="02020603050405020304" pitchFamily="18" charset="0"/>
                          <a:ea typeface="宋体" panose="02010600030101010101" pitchFamily="2" charset="-122"/>
                        </a:rPr>
                        <a:t>0.999</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6"/>
                  </a:ext>
                </a:extLst>
              </a:tr>
              <a:tr h="190500">
                <a:tc>
                  <a:txBody>
                    <a:bodyPr/>
                    <a:lstStyle/>
                    <a:p>
                      <a:pPr algn="ctr" fontAlgn="ctr"/>
                      <a:r>
                        <a:rPr lang="en-US" altLang="zh-CN" sz="1200" b="0" i="0" u="none" strike="noStrike">
                          <a:solidFill>
                            <a:srgbClr val="000000"/>
                          </a:solidFill>
                          <a:effectLst/>
                          <a:latin typeface="Times New Roman" panose="02020603050405020304" pitchFamily="18" charset="0"/>
                          <a:ea typeface="宋体" panose="02010600030101010101" pitchFamily="2" charset="-122"/>
                        </a:rPr>
                        <a:t>4000</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altLang="zh-CN" sz="1200" b="0" i="0" u="none" strike="noStrike" dirty="0">
                          <a:solidFill>
                            <a:schemeClr val="accent1">
                              <a:lumMod val="50000"/>
                            </a:schemeClr>
                          </a:solidFill>
                          <a:effectLst/>
                          <a:latin typeface="Times New Roman" panose="02020603050405020304" pitchFamily="18" charset="0"/>
                          <a:ea typeface="宋体" panose="02010600030101010101" pitchFamily="2" charset="-122"/>
                        </a:rPr>
                        <a:t>12.58</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altLang="zh-CN" sz="1200" b="0" i="0" u="none" strike="noStrike">
                          <a:solidFill>
                            <a:srgbClr val="C00000"/>
                          </a:solidFill>
                          <a:effectLst/>
                          <a:latin typeface="Times New Roman" panose="02020603050405020304" pitchFamily="18" charset="0"/>
                          <a:ea typeface="宋体" panose="02010600030101010101" pitchFamily="2" charset="-122"/>
                        </a:rPr>
                        <a:t>87.42</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altLang="zh-CN" sz="1200" b="0" i="0" u="none" strike="noStrike">
                          <a:solidFill>
                            <a:srgbClr val="000000"/>
                          </a:solidFill>
                          <a:effectLst/>
                          <a:latin typeface="Times New Roman" panose="02020603050405020304" pitchFamily="18" charset="0"/>
                          <a:ea typeface="宋体" panose="02010600030101010101" pitchFamily="2" charset="-122"/>
                        </a:rPr>
                        <a:t>0.126</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altLang="zh-CN" sz="1200" b="0" i="0" u="none" strike="noStrike">
                          <a:solidFill>
                            <a:srgbClr val="000000"/>
                          </a:solidFill>
                          <a:effectLst/>
                          <a:latin typeface="Times New Roman" panose="02020603050405020304" pitchFamily="18" charset="0"/>
                          <a:ea typeface="宋体" panose="02010600030101010101" pitchFamily="2" charset="-122"/>
                        </a:rPr>
                        <a:t>0.1106</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altLang="zh-CN" sz="1200" b="0" i="0" u="none" strike="noStrike">
                          <a:solidFill>
                            <a:srgbClr val="000000"/>
                          </a:solidFill>
                          <a:effectLst/>
                          <a:latin typeface="Times New Roman" panose="02020603050405020304" pitchFamily="18" charset="0"/>
                          <a:ea typeface="宋体" panose="02010600030101010101" pitchFamily="2" charset="-122"/>
                        </a:rPr>
                        <a:t>0.01269</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altLang="zh-CN" sz="1200" b="0" i="0" u="none" strike="noStrike">
                          <a:solidFill>
                            <a:srgbClr val="000000"/>
                          </a:solidFill>
                          <a:effectLst/>
                          <a:latin typeface="Times New Roman" panose="02020603050405020304" pitchFamily="18" charset="0"/>
                          <a:ea typeface="宋体" panose="02010600030101010101" pitchFamily="2" charset="-122"/>
                        </a:rPr>
                        <a:t>0.00254</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altLang="zh-CN" sz="1200" b="0" i="0" u="none" strike="noStrike" dirty="0">
                          <a:solidFill>
                            <a:srgbClr val="7030A0"/>
                          </a:solidFill>
                          <a:effectLst/>
                          <a:latin typeface="Times New Roman" panose="02020603050405020304" pitchFamily="18" charset="0"/>
                          <a:ea typeface="宋体" panose="02010600030101010101" pitchFamily="2" charset="-122"/>
                        </a:rPr>
                        <a:t>0.879</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altLang="zh-CN" sz="1200" b="0" i="0" u="none" strike="noStrike">
                          <a:solidFill>
                            <a:srgbClr val="000000"/>
                          </a:solidFill>
                          <a:effectLst/>
                          <a:latin typeface="Times New Roman" panose="02020603050405020304" pitchFamily="18" charset="0"/>
                          <a:ea typeface="宋体" panose="02010600030101010101" pitchFamily="2" charset="-122"/>
                        </a:rPr>
                        <a:t>0.101</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altLang="zh-CN" sz="1200" b="0" i="0" u="none" strike="noStrike">
                          <a:solidFill>
                            <a:srgbClr val="000000"/>
                          </a:solidFill>
                          <a:effectLst/>
                          <a:latin typeface="Times New Roman" panose="02020603050405020304" pitchFamily="18" charset="0"/>
                          <a:ea typeface="宋体" panose="02010600030101010101" pitchFamily="2" charset="-122"/>
                        </a:rPr>
                        <a:t>0.020</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altLang="zh-CN" sz="1200" b="0" i="0" u="none" strike="noStrike">
                          <a:solidFill>
                            <a:srgbClr val="000000"/>
                          </a:solidFill>
                          <a:effectLst/>
                          <a:latin typeface="Times New Roman" panose="02020603050405020304" pitchFamily="18" charset="0"/>
                          <a:ea typeface="宋体" panose="02010600030101010101" pitchFamily="2" charset="-122"/>
                        </a:rPr>
                        <a:t>1.000</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7"/>
                  </a:ext>
                </a:extLst>
              </a:tr>
              <a:tr h="190500">
                <a:tc>
                  <a:txBody>
                    <a:bodyPr/>
                    <a:lstStyle/>
                    <a:p>
                      <a:pPr algn="ctr" fontAlgn="ctr"/>
                      <a:r>
                        <a:rPr lang="en-US" altLang="zh-CN" sz="1200" b="0" i="0" u="none" strike="noStrike">
                          <a:solidFill>
                            <a:srgbClr val="000000"/>
                          </a:solidFill>
                          <a:effectLst/>
                          <a:latin typeface="Times New Roman" panose="02020603050405020304" pitchFamily="18" charset="0"/>
                          <a:ea typeface="宋体" panose="02010600030101010101" pitchFamily="2" charset="-122"/>
                        </a:rPr>
                        <a:t>3500</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altLang="zh-CN" sz="1200" b="0" i="0" u="none" strike="noStrike" dirty="0">
                          <a:solidFill>
                            <a:schemeClr val="accent1">
                              <a:lumMod val="50000"/>
                            </a:schemeClr>
                          </a:solidFill>
                          <a:effectLst/>
                          <a:latin typeface="Times New Roman" panose="02020603050405020304" pitchFamily="18" charset="0"/>
                          <a:ea typeface="宋体" panose="02010600030101010101" pitchFamily="2" charset="-122"/>
                        </a:rPr>
                        <a:t>6.92</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altLang="zh-CN" sz="1200" b="0" i="0" u="none" strike="noStrike" dirty="0">
                          <a:solidFill>
                            <a:srgbClr val="C00000"/>
                          </a:solidFill>
                          <a:effectLst/>
                          <a:latin typeface="Times New Roman" panose="02020603050405020304" pitchFamily="18" charset="0"/>
                          <a:ea typeface="宋体" panose="02010600030101010101" pitchFamily="2" charset="-122"/>
                        </a:rPr>
                        <a:t>93.08</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altLang="zh-CN" sz="1200" b="0" i="0" u="none" strike="noStrike">
                          <a:solidFill>
                            <a:srgbClr val="000000"/>
                          </a:solidFill>
                          <a:effectLst/>
                          <a:latin typeface="Times New Roman" panose="02020603050405020304" pitchFamily="18" charset="0"/>
                          <a:ea typeface="宋体" panose="02010600030101010101" pitchFamily="2" charset="-122"/>
                        </a:rPr>
                        <a:t>0.069</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altLang="zh-CN" sz="1200" b="0" i="0" u="none" strike="noStrike">
                          <a:solidFill>
                            <a:srgbClr val="000000"/>
                          </a:solidFill>
                          <a:effectLst/>
                          <a:latin typeface="Times New Roman" panose="02020603050405020304" pitchFamily="18" charset="0"/>
                          <a:ea typeface="宋体" panose="02010600030101010101" pitchFamily="2" charset="-122"/>
                        </a:rPr>
                        <a:t>0.0608</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altLang="zh-CN" sz="1200" b="0" i="0" u="none" strike="noStrike">
                          <a:solidFill>
                            <a:srgbClr val="000000"/>
                          </a:solidFill>
                          <a:effectLst/>
                          <a:latin typeface="Times New Roman" panose="02020603050405020304" pitchFamily="18" charset="0"/>
                          <a:ea typeface="宋体" panose="02010600030101010101" pitchFamily="2" charset="-122"/>
                        </a:rPr>
                        <a:t>0.00697</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altLang="zh-CN" sz="1200" b="0" i="0" u="none" strike="noStrike">
                          <a:solidFill>
                            <a:srgbClr val="000000"/>
                          </a:solidFill>
                          <a:effectLst/>
                          <a:latin typeface="Times New Roman" panose="02020603050405020304" pitchFamily="18" charset="0"/>
                          <a:ea typeface="宋体" panose="02010600030101010101" pitchFamily="2" charset="-122"/>
                        </a:rPr>
                        <a:t>0.001395</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altLang="zh-CN" sz="1200" b="0" i="0" u="none" strike="noStrike" dirty="0">
                          <a:solidFill>
                            <a:srgbClr val="7030A0"/>
                          </a:solidFill>
                          <a:effectLst/>
                          <a:latin typeface="Times New Roman" panose="02020603050405020304" pitchFamily="18" charset="0"/>
                          <a:ea typeface="宋体" panose="02010600030101010101" pitchFamily="2" charset="-122"/>
                        </a:rPr>
                        <a:t>0.879</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altLang="zh-CN" sz="1200" b="0" i="0" u="none" strike="noStrike">
                          <a:solidFill>
                            <a:srgbClr val="000000"/>
                          </a:solidFill>
                          <a:effectLst/>
                          <a:latin typeface="Times New Roman" panose="02020603050405020304" pitchFamily="18" charset="0"/>
                          <a:ea typeface="宋体" panose="02010600030101010101" pitchFamily="2" charset="-122"/>
                        </a:rPr>
                        <a:t>0.101</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altLang="zh-CN" sz="1200" b="0" i="0" u="none" strike="noStrike">
                          <a:solidFill>
                            <a:srgbClr val="000000"/>
                          </a:solidFill>
                          <a:effectLst/>
                          <a:latin typeface="Times New Roman" panose="02020603050405020304" pitchFamily="18" charset="0"/>
                          <a:ea typeface="宋体" panose="02010600030101010101" pitchFamily="2" charset="-122"/>
                        </a:rPr>
                        <a:t>0.020</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altLang="zh-CN" sz="1200" b="0" i="0" u="none" strike="noStrike">
                          <a:solidFill>
                            <a:srgbClr val="000000"/>
                          </a:solidFill>
                          <a:effectLst/>
                          <a:latin typeface="Times New Roman" panose="02020603050405020304" pitchFamily="18" charset="0"/>
                          <a:ea typeface="宋体" panose="02010600030101010101" pitchFamily="2" charset="-122"/>
                        </a:rPr>
                        <a:t>0.999</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8"/>
                  </a:ext>
                </a:extLst>
              </a:tr>
              <a:tr h="190500">
                <a:tc>
                  <a:txBody>
                    <a:bodyPr/>
                    <a:lstStyle/>
                    <a:p>
                      <a:pPr algn="ctr" fontAlgn="ctr"/>
                      <a:r>
                        <a:rPr lang="en-US" altLang="zh-CN" sz="1200" b="0" i="0" u="none" strike="noStrike" dirty="0">
                          <a:solidFill>
                            <a:srgbClr val="000000"/>
                          </a:solidFill>
                          <a:effectLst/>
                          <a:latin typeface="Times New Roman" panose="02020603050405020304" pitchFamily="18" charset="0"/>
                          <a:ea typeface="宋体" panose="02010600030101010101" pitchFamily="2" charset="-122"/>
                        </a:rPr>
                        <a:t>3000</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altLang="zh-CN" sz="1200" b="0" i="0" u="none" strike="noStrike" dirty="0">
                          <a:solidFill>
                            <a:schemeClr val="accent1">
                              <a:lumMod val="50000"/>
                            </a:schemeClr>
                          </a:solidFill>
                          <a:effectLst/>
                          <a:latin typeface="Times New Roman" panose="02020603050405020304" pitchFamily="18" charset="0"/>
                          <a:ea typeface="宋体" panose="02010600030101010101" pitchFamily="2" charset="-122"/>
                        </a:rPr>
                        <a:t>4.17</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altLang="zh-CN" sz="1200" b="0" i="0" u="none" strike="noStrike" dirty="0">
                          <a:solidFill>
                            <a:srgbClr val="C00000"/>
                          </a:solidFill>
                          <a:effectLst/>
                          <a:latin typeface="Times New Roman" panose="02020603050405020304" pitchFamily="18" charset="0"/>
                          <a:ea typeface="宋体" panose="02010600030101010101" pitchFamily="2" charset="-122"/>
                        </a:rPr>
                        <a:t>95.83</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altLang="zh-CN" sz="1200" b="0" i="0" u="none" strike="noStrike" dirty="0">
                          <a:solidFill>
                            <a:srgbClr val="000000"/>
                          </a:solidFill>
                          <a:effectLst/>
                          <a:latin typeface="Times New Roman" panose="02020603050405020304" pitchFamily="18" charset="0"/>
                          <a:ea typeface="宋体" panose="02010600030101010101" pitchFamily="2" charset="-122"/>
                        </a:rPr>
                        <a:t>0.042</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altLang="zh-CN" sz="1200" b="0" i="0" u="none" strike="noStrike" dirty="0">
                          <a:solidFill>
                            <a:srgbClr val="000000"/>
                          </a:solidFill>
                          <a:effectLst/>
                          <a:latin typeface="Times New Roman" panose="02020603050405020304" pitchFamily="18" charset="0"/>
                          <a:ea typeface="宋体" panose="02010600030101010101" pitchFamily="2" charset="-122"/>
                        </a:rPr>
                        <a:t>0.0366</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altLang="zh-CN" sz="1200" b="0" i="0" u="none" strike="noStrike" dirty="0">
                          <a:solidFill>
                            <a:srgbClr val="000000"/>
                          </a:solidFill>
                          <a:effectLst/>
                          <a:latin typeface="Times New Roman" panose="02020603050405020304" pitchFamily="18" charset="0"/>
                          <a:ea typeface="宋体" panose="02010600030101010101" pitchFamily="2" charset="-122"/>
                        </a:rPr>
                        <a:t>0.00419</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altLang="zh-CN" sz="1200" b="0" i="0" u="none" strike="noStrike" dirty="0">
                          <a:solidFill>
                            <a:srgbClr val="000000"/>
                          </a:solidFill>
                          <a:effectLst/>
                          <a:latin typeface="Times New Roman" panose="02020603050405020304" pitchFamily="18" charset="0"/>
                          <a:ea typeface="宋体" panose="02010600030101010101" pitchFamily="2" charset="-122"/>
                        </a:rPr>
                        <a:t>0.000839</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altLang="zh-CN" sz="1200" b="0" i="0" u="none" strike="noStrike" dirty="0">
                          <a:solidFill>
                            <a:srgbClr val="7030A0"/>
                          </a:solidFill>
                          <a:effectLst/>
                          <a:latin typeface="Times New Roman" panose="02020603050405020304" pitchFamily="18" charset="0"/>
                          <a:ea typeface="宋体" panose="02010600030101010101" pitchFamily="2" charset="-122"/>
                        </a:rPr>
                        <a:t>0.878</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altLang="zh-CN" sz="1200" b="0" i="0" u="none" strike="noStrike" dirty="0">
                          <a:solidFill>
                            <a:srgbClr val="000000"/>
                          </a:solidFill>
                          <a:effectLst/>
                          <a:latin typeface="Times New Roman" panose="02020603050405020304" pitchFamily="18" charset="0"/>
                          <a:ea typeface="宋体" panose="02010600030101010101" pitchFamily="2" charset="-122"/>
                        </a:rPr>
                        <a:t>0.100</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altLang="zh-CN" sz="1200" b="0" i="0" u="none" strike="noStrike" dirty="0">
                          <a:solidFill>
                            <a:srgbClr val="000000"/>
                          </a:solidFill>
                          <a:effectLst/>
                          <a:latin typeface="Times New Roman" panose="02020603050405020304" pitchFamily="18" charset="0"/>
                          <a:ea typeface="宋体" panose="02010600030101010101" pitchFamily="2" charset="-122"/>
                        </a:rPr>
                        <a:t>0.020</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altLang="zh-CN" sz="1200" b="0" i="0" u="none" strike="noStrike" dirty="0">
                          <a:solidFill>
                            <a:srgbClr val="000000"/>
                          </a:solidFill>
                          <a:effectLst/>
                          <a:latin typeface="Times New Roman" panose="02020603050405020304" pitchFamily="18" charset="0"/>
                          <a:ea typeface="宋体" panose="02010600030101010101" pitchFamily="2" charset="-122"/>
                        </a:rPr>
                        <a:t>0.998</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9"/>
                  </a:ext>
                </a:extLst>
              </a:tr>
              <a:tr h="190500">
                <a:tc>
                  <a:txBody>
                    <a:bodyPr/>
                    <a:lstStyle/>
                    <a:p>
                      <a:pPr algn="ctr" fontAlgn="ctr"/>
                      <a:r>
                        <a:rPr lang="en-US" altLang="zh-CN" sz="1200" b="0" i="0" u="none" strike="noStrike">
                          <a:solidFill>
                            <a:srgbClr val="000000"/>
                          </a:solidFill>
                          <a:effectLst/>
                          <a:latin typeface="Times New Roman" panose="02020603050405020304" pitchFamily="18" charset="0"/>
                          <a:ea typeface="宋体" panose="02010600030101010101" pitchFamily="2" charset="-122"/>
                        </a:rPr>
                        <a:t>2500</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altLang="zh-CN" sz="1200" b="0" i="0" u="none" strike="noStrike">
                          <a:solidFill>
                            <a:schemeClr val="accent1">
                              <a:lumMod val="50000"/>
                            </a:schemeClr>
                          </a:solidFill>
                          <a:effectLst/>
                          <a:latin typeface="Times New Roman" panose="02020603050405020304" pitchFamily="18" charset="0"/>
                          <a:ea typeface="宋体" panose="02010600030101010101" pitchFamily="2" charset="-122"/>
                        </a:rPr>
                        <a:t>2.69</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altLang="zh-CN" sz="1200" b="0" i="0" u="none" strike="noStrike" dirty="0">
                          <a:solidFill>
                            <a:srgbClr val="C00000"/>
                          </a:solidFill>
                          <a:effectLst/>
                          <a:latin typeface="Times New Roman" panose="02020603050405020304" pitchFamily="18" charset="0"/>
                          <a:ea typeface="宋体" panose="02010600030101010101" pitchFamily="2" charset="-122"/>
                        </a:rPr>
                        <a:t>97.31</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altLang="zh-CN" sz="1200" b="0" i="0" u="none" strike="noStrike" dirty="0">
                          <a:solidFill>
                            <a:srgbClr val="000000"/>
                          </a:solidFill>
                          <a:effectLst/>
                          <a:latin typeface="Times New Roman" panose="02020603050405020304" pitchFamily="18" charset="0"/>
                          <a:ea typeface="宋体" panose="02010600030101010101" pitchFamily="2" charset="-122"/>
                        </a:rPr>
                        <a:t>0.027</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altLang="zh-CN" sz="1200" b="0" i="0" u="none" strike="noStrike" dirty="0">
                          <a:solidFill>
                            <a:srgbClr val="000000"/>
                          </a:solidFill>
                          <a:effectLst/>
                          <a:latin typeface="Times New Roman" panose="02020603050405020304" pitchFamily="18" charset="0"/>
                          <a:ea typeface="宋体" panose="02010600030101010101" pitchFamily="2" charset="-122"/>
                        </a:rPr>
                        <a:t>0.02367</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altLang="zh-CN" sz="1200" b="0" i="0" u="none" strike="noStrike" dirty="0">
                          <a:solidFill>
                            <a:srgbClr val="000000"/>
                          </a:solidFill>
                          <a:effectLst/>
                          <a:latin typeface="Times New Roman" panose="02020603050405020304" pitchFamily="18" charset="0"/>
                          <a:ea typeface="宋体" panose="02010600030101010101" pitchFamily="2" charset="-122"/>
                        </a:rPr>
                        <a:t>0.002709</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altLang="zh-CN" sz="1200" b="0" i="0" u="none" strike="noStrike" dirty="0">
                          <a:solidFill>
                            <a:srgbClr val="000000"/>
                          </a:solidFill>
                          <a:effectLst/>
                          <a:latin typeface="Times New Roman" panose="02020603050405020304" pitchFamily="18" charset="0"/>
                          <a:ea typeface="宋体" panose="02010600030101010101" pitchFamily="2" charset="-122"/>
                        </a:rPr>
                        <a:t>0.000542</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altLang="zh-CN" sz="1200" b="0" i="0" u="none" strike="noStrike" dirty="0">
                          <a:solidFill>
                            <a:srgbClr val="7030A0"/>
                          </a:solidFill>
                          <a:effectLst/>
                          <a:latin typeface="Times New Roman" panose="02020603050405020304" pitchFamily="18" charset="0"/>
                          <a:ea typeface="宋体" panose="02010600030101010101" pitchFamily="2" charset="-122"/>
                        </a:rPr>
                        <a:t>0.880</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altLang="zh-CN" sz="1200" b="0" i="0" u="none" strike="noStrike" dirty="0">
                          <a:solidFill>
                            <a:srgbClr val="000000"/>
                          </a:solidFill>
                          <a:effectLst/>
                          <a:latin typeface="Times New Roman" panose="02020603050405020304" pitchFamily="18" charset="0"/>
                          <a:ea typeface="宋体" panose="02010600030101010101" pitchFamily="2" charset="-122"/>
                        </a:rPr>
                        <a:t>0.101</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altLang="zh-CN" sz="1200" b="0" i="0" u="none" strike="noStrike" dirty="0">
                          <a:solidFill>
                            <a:srgbClr val="000000"/>
                          </a:solidFill>
                          <a:effectLst/>
                          <a:latin typeface="Times New Roman" panose="02020603050405020304" pitchFamily="18" charset="0"/>
                          <a:ea typeface="宋体" panose="02010600030101010101" pitchFamily="2" charset="-122"/>
                        </a:rPr>
                        <a:t>0.020</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altLang="zh-CN" sz="1200" b="0" i="0" u="none" strike="noStrike">
                          <a:solidFill>
                            <a:srgbClr val="000000"/>
                          </a:solidFill>
                          <a:effectLst/>
                          <a:latin typeface="Times New Roman" panose="02020603050405020304" pitchFamily="18" charset="0"/>
                          <a:ea typeface="宋体" panose="02010600030101010101" pitchFamily="2" charset="-122"/>
                        </a:rPr>
                        <a:t>1.001</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10"/>
                  </a:ext>
                </a:extLst>
              </a:tr>
              <a:tr h="190500">
                <a:tc>
                  <a:txBody>
                    <a:bodyPr/>
                    <a:lstStyle/>
                    <a:p>
                      <a:pPr algn="ctr" fontAlgn="ctr"/>
                      <a:r>
                        <a:rPr lang="en-US" altLang="zh-CN" sz="1200" b="0" i="0" u="none" strike="noStrike">
                          <a:solidFill>
                            <a:srgbClr val="000000"/>
                          </a:solidFill>
                          <a:effectLst/>
                          <a:latin typeface="Times New Roman" panose="02020603050405020304" pitchFamily="18" charset="0"/>
                          <a:ea typeface="宋体" panose="02010600030101010101" pitchFamily="2" charset="-122"/>
                        </a:rPr>
                        <a:t>2000</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altLang="zh-CN" sz="1200" b="0" i="0" u="none" strike="noStrike" dirty="0">
                          <a:solidFill>
                            <a:schemeClr val="accent1">
                              <a:lumMod val="50000"/>
                            </a:schemeClr>
                          </a:solidFill>
                          <a:effectLst/>
                          <a:latin typeface="Times New Roman" panose="02020603050405020304" pitchFamily="18" charset="0"/>
                          <a:ea typeface="宋体" panose="02010600030101010101" pitchFamily="2" charset="-122"/>
                        </a:rPr>
                        <a:t>1.838</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altLang="zh-CN" sz="1200" b="0" i="0" u="none" strike="noStrike">
                          <a:solidFill>
                            <a:srgbClr val="C00000"/>
                          </a:solidFill>
                          <a:effectLst/>
                          <a:latin typeface="Times New Roman" panose="02020603050405020304" pitchFamily="18" charset="0"/>
                          <a:ea typeface="宋体" panose="02010600030101010101" pitchFamily="2" charset="-122"/>
                        </a:rPr>
                        <a:t>98.162</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altLang="zh-CN" sz="1200" b="0" i="0" u="none" strike="noStrike">
                          <a:solidFill>
                            <a:srgbClr val="000000"/>
                          </a:solidFill>
                          <a:effectLst/>
                          <a:latin typeface="Times New Roman" panose="02020603050405020304" pitchFamily="18" charset="0"/>
                          <a:ea typeface="宋体" panose="02010600030101010101" pitchFamily="2" charset="-122"/>
                        </a:rPr>
                        <a:t>0.018</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altLang="zh-CN" sz="1200" b="0" i="0" u="none" strike="noStrike">
                          <a:solidFill>
                            <a:srgbClr val="000000"/>
                          </a:solidFill>
                          <a:effectLst/>
                          <a:latin typeface="Times New Roman" panose="02020603050405020304" pitchFamily="18" charset="0"/>
                          <a:ea typeface="宋体" panose="02010600030101010101" pitchFamily="2" charset="-122"/>
                        </a:rPr>
                        <a:t>0.01616</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altLang="zh-CN" sz="1200" b="0" i="0" u="none" strike="noStrike">
                          <a:solidFill>
                            <a:srgbClr val="000000"/>
                          </a:solidFill>
                          <a:effectLst/>
                          <a:latin typeface="Times New Roman" panose="02020603050405020304" pitchFamily="18" charset="0"/>
                          <a:ea typeface="宋体" panose="02010600030101010101" pitchFamily="2" charset="-122"/>
                        </a:rPr>
                        <a:t>0.001849</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altLang="zh-CN" sz="1200" b="0" i="0" u="none" strike="noStrike">
                          <a:solidFill>
                            <a:srgbClr val="000000"/>
                          </a:solidFill>
                          <a:effectLst/>
                          <a:latin typeface="Times New Roman" panose="02020603050405020304" pitchFamily="18" charset="0"/>
                          <a:ea typeface="宋体" panose="02010600030101010101" pitchFamily="2" charset="-122"/>
                        </a:rPr>
                        <a:t>0.00037</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altLang="zh-CN" sz="1200" b="0" i="0" u="none" strike="noStrike" dirty="0">
                          <a:solidFill>
                            <a:srgbClr val="7030A0"/>
                          </a:solidFill>
                          <a:effectLst/>
                          <a:latin typeface="Times New Roman" panose="02020603050405020304" pitchFamily="18" charset="0"/>
                          <a:ea typeface="宋体" panose="02010600030101010101" pitchFamily="2" charset="-122"/>
                        </a:rPr>
                        <a:t>0.879</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altLang="zh-CN" sz="1200" b="0" i="0" u="none" strike="noStrike">
                          <a:solidFill>
                            <a:srgbClr val="000000"/>
                          </a:solidFill>
                          <a:effectLst/>
                          <a:latin typeface="Times New Roman" panose="02020603050405020304" pitchFamily="18" charset="0"/>
                          <a:ea typeface="宋体" panose="02010600030101010101" pitchFamily="2" charset="-122"/>
                        </a:rPr>
                        <a:t>0.101</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altLang="zh-CN" sz="1200" b="0" i="0" u="none" strike="noStrike">
                          <a:solidFill>
                            <a:srgbClr val="000000"/>
                          </a:solidFill>
                          <a:effectLst/>
                          <a:latin typeface="Times New Roman" panose="02020603050405020304" pitchFamily="18" charset="0"/>
                          <a:ea typeface="宋体" panose="02010600030101010101" pitchFamily="2" charset="-122"/>
                        </a:rPr>
                        <a:t>0.020</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altLang="zh-CN" sz="1200" b="0" i="0" u="none" strike="noStrike">
                          <a:solidFill>
                            <a:srgbClr val="000000"/>
                          </a:solidFill>
                          <a:effectLst/>
                          <a:latin typeface="Times New Roman" panose="02020603050405020304" pitchFamily="18" charset="0"/>
                          <a:ea typeface="宋体" panose="02010600030101010101" pitchFamily="2" charset="-122"/>
                        </a:rPr>
                        <a:t>1.000</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11"/>
                  </a:ext>
                </a:extLst>
              </a:tr>
              <a:tr h="190500">
                <a:tc>
                  <a:txBody>
                    <a:bodyPr/>
                    <a:lstStyle/>
                    <a:p>
                      <a:pPr algn="ctr" fontAlgn="ctr"/>
                      <a:r>
                        <a:rPr lang="en-US" altLang="zh-CN" sz="1200" b="0" i="0" u="none" strike="noStrike">
                          <a:solidFill>
                            <a:srgbClr val="000000"/>
                          </a:solidFill>
                          <a:effectLst/>
                          <a:latin typeface="Times New Roman" panose="02020603050405020304" pitchFamily="18" charset="0"/>
                          <a:ea typeface="宋体" panose="02010600030101010101" pitchFamily="2" charset="-122"/>
                        </a:rPr>
                        <a:t>1500</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altLang="zh-CN" sz="1200" b="0" i="0" u="none" strike="noStrike" dirty="0">
                          <a:solidFill>
                            <a:schemeClr val="accent1">
                              <a:lumMod val="50000"/>
                            </a:schemeClr>
                          </a:solidFill>
                          <a:effectLst/>
                          <a:latin typeface="Times New Roman" panose="02020603050405020304" pitchFamily="18" charset="0"/>
                          <a:ea typeface="宋体" panose="02010600030101010101" pitchFamily="2" charset="-122"/>
                        </a:rPr>
                        <a:t>1.31</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altLang="zh-CN" sz="1200" b="0" i="0" u="none" strike="noStrike" dirty="0">
                          <a:solidFill>
                            <a:srgbClr val="C00000"/>
                          </a:solidFill>
                          <a:effectLst/>
                          <a:latin typeface="Times New Roman" panose="02020603050405020304" pitchFamily="18" charset="0"/>
                          <a:ea typeface="宋体" panose="02010600030101010101" pitchFamily="2" charset="-122"/>
                        </a:rPr>
                        <a:t>98.69</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altLang="zh-CN" sz="1200" b="0" i="0" u="none" strike="noStrike">
                          <a:solidFill>
                            <a:srgbClr val="000000"/>
                          </a:solidFill>
                          <a:effectLst/>
                          <a:latin typeface="Times New Roman" panose="02020603050405020304" pitchFamily="18" charset="0"/>
                          <a:ea typeface="宋体" panose="02010600030101010101" pitchFamily="2" charset="-122"/>
                        </a:rPr>
                        <a:t>0.013</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altLang="zh-CN" sz="1200" b="0" i="0" u="none" strike="noStrike">
                          <a:solidFill>
                            <a:srgbClr val="000000"/>
                          </a:solidFill>
                          <a:effectLst/>
                          <a:latin typeface="Times New Roman" panose="02020603050405020304" pitchFamily="18" charset="0"/>
                          <a:ea typeface="宋体" panose="02010600030101010101" pitchFamily="2" charset="-122"/>
                        </a:rPr>
                        <a:t>0.01152</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altLang="zh-CN" sz="1200" b="0" i="0" u="none" strike="noStrike">
                          <a:solidFill>
                            <a:srgbClr val="000000"/>
                          </a:solidFill>
                          <a:effectLst/>
                          <a:latin typeface="Times New Roman" panose="02020603050405020304" pitchFamily="18" charset="0"/>
                          <a:ea typeface="宋体" panose="02010600030101010101" pitchFamily="2" charset="-122"/>
                        </a:rPr>
                        <a:t>0.001317</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altLang="zh-CN" sz="1200" b="0" i="0" u="none" strike="noStrike">
                          <a:solidFill>
                            <a:srgbClr val="000000"/>
                          </a:solidFill>
                          <a:effectLst/>
                          <a:latin typeface="Times New Roman" panose="02020603050405020304" pitchFamily="18" charset="0"/>
                          <a:ea typeface="宋体" panose="02010600030101010101" pitchFamily="2" charset="-122"/>
                        </a:rPr>
                        <a:t>0.0002635</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altLang="zh-CN" sz="1200" b="0" i="0" u="none" strike="noStrike">
                          <a:solidFill>
                            <a:srgbClr val="7030A0"/>
                          </a:solidFill>
                          <a:effectLst/>
                          <a:latin typeface="Times New Roman" panose="02020603050405020304" pitchFamily="18" charset="0"/>
                          <a:ea typeface="宋体" panose="02010600030101010101" pitchFamily="2" charset="-122"/>
                        </a:rPr>
                        <a:t>0.879</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altLang="zh-CN" sz="1200" b="0" i="0" u="none" strike="noStrike">
                          <a:solidFill>
                            <a:srgbClr val="000000"/>
                          </a:solidFill>
                          <a:effectLst/>
                          <a:latin typeface="Times New Roman" panose="02020603050405020304" pitchFamily="18" charset="0"/>
                          <a:ea typeface="宋体" panose="02010600030101010101" pitchFamily="2" charset="-122"/>
                        </a:rPr>
                        <a:t>0.101</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altLang="zh-CN" sz="1200" b="0" i="0" u="none" strike="noStrike">
                          <a:solidFill>
                            <a:srgbClr val="000000"/>
                          </a:solidFill>
                          <a:effectLst/>
                          <a:latin typeface="Times New Roman" panose="02020603050405020304" pitchFamily="18" charset="0"/>
                          <a:ea typeface="宋体" panose="02010600030101010101" pitchFamily="2" charset="-122"/>
                        </a:rPr>
                        <a:t>0.020</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altLang="zh-CN" sz="1200" b="0" i="0" u="none" strike="noStrike">
                          <a:solidFill>
                            <a:srgbClr val="000000"/>
                          </a:solidFill>
                          <a:effectLst/>
                          <a:latin typeface="Times New Roman" panose="02020603050405020304" pitchFamily="18" charset="0"/>
                          <a:ea typeface="宋体" panose="02010600030101010101" pitchFamily="2" charset="-122"/>
                        </a:rPr>
                        <a:t>1.000</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12"/>
                  </a:ext>
                </a:extLst>
              </a:tr>
              <a:tr h="190500">
                <a:tc>
                  <a:txBody>
                    <a:bodyPr/>
                    <a:lstStyle/>
                    <a:p>
                      <a:pPr algn="ctr" fontAlgn="ctr"/>
                      <a:r>
                        <a:rPr lang="en-US" altLang="zh-CN" sz="1200" b="0" i="0" u="none" strike="noStrike">
                          <a:solidFill>
                            <a:srgbClr val="000000"/>
                          </a:solidFill>
                          <a:effectLst/>
                          <a:latin typeface="Times New Roman" panose="02020603050405020304" pitchFamily="18" charset="0"/>
                          <a:ea typeface="宋体" panose="02010600030101010101" pitchFamily="2" charset="-122"/>
                        </a:rPr>
                        <a:t>1000</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altLang="zh-CN" sz="1200" b="0" i="0" u="none" strike="noStrike" dirty="0">
                          <a:solidFill>
                            <a:schemeClr val="accent1">
                              <a:lumMod val="50000"/>
                            </a:schemeClr>
                          </a:solidFill>
                          <a:effectLst/>
                          <a:latin typeface="Times New Roman" panose="02020603050405020304" pitchFamily="18" charset="0"/>
                          <a:ea typeface="宋体" panose="02010600030101010101" pitchFamily="2" charset="-122"/>
                        </a:rPr>
                        <a:t>0.966</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altLang="zh-CN" sz="1200" b="0" i="0" u="none" strike="noStrike" dirty="0">
                          <a:solidFill>
                            <a:srgbClr val="C00000"/>
                          </a:solidFill>
                          <a:effectLst/>
                          <a:latin typeface="Times New Roman" panose="02020603050405020304" pitchFamily="18" charset="0"/>
                          <a:ea typeface="宋体" panose="02010600030101010101" pitchFamily="2" charset="-122"/>
                        </a:rPr>
                        <a:t>99.034</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altLang="zh-CN" sz="1200" b="0" i="0" u="none" strike="noStrike">
                          <a:solidFill>
                            <a:srgbClr val="000000"/>
                          </a:solidFill>
                          <a:effectLst/>
                          <a:latin typeface="Times New Roman" panose="02020603050405020304" pitchFamily="18" charset="0"/>
                          <a:ea typeface="宋体" panose="02010600030101010101" pitchFamily="2" charset="-122"/>
                        </a:rPr>
                        <a:t>0.010</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altLang="zh-CN" sz="1200" b="0" i="0" u="none" strike="noStrike">
                          <a:solidFill>
                            <a:srgbClr val="000000"/>
                          </a:solidFill>
                          <a:effectLst/>
                          <a:latin typeface="Times New Roman" panose="02020603050405020304" pitchFamily="18" charset="0"/>
                          <a:ea typeface="宋体" panose="02010600030101010101" pitchFamily="2" charset="-122"/>
                        </a:rPr>
                        <a:t>0.0085</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altLang="zh-CN" sz="1200" b="0" i="0" u="none" strike="noStrike">
                          <a:solidFill>
                            <a:srgbClr val="000000"/>
                          </a:solidFill>
                          <a:effectLst/>
                          <a:latin typeface="Times New Roman" panose="02020603050405020304" pitchFamily="18" charset="0"/>
                          <a:ea typeface="宋体" panose="02010600030101010101" pitchFamily="2" charset="-122"/>
                        </a:rPr>
                        <a:t>0.000971</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altLang="zh-CN" sz="1200" b="0" i="0" u="none" strike="noStrike">
                          <a:solidFill>
                            <a:srgbClr val="000000"/>
                          </a:solidFill>
                          <a:effectLst/>
                          <a:latin typeface="Times New Roman" panose="02020603050405020304" pitchFamily="18" charset="0"/>
                          <a:ea typeface="宋体" panose="02010600030101010101" pitchFamily="2" charset="-122"/>
                        </a:rPr>
                        <a:t>0.0001943</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altLang="zh-CN" sz="1200" b="0" i="0" u="none" strike="noStrike" dirty="0">
                          <a:solidFill>
                            <a:srgbClr val="7030A0"/>
                          </a:solidFill>
                          <a:effectLst/>
                          <a:latin typeface="Times New Roman" panose="02020603050405020304" pitchFamily="18" charset="0"/>
                          <a:ea typeface="宋体" panose="02010600030101010101" pitchFamily="2" charset="-122"/>
                        </a:rPr>
                        <a:t>0.880</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altLang="zh-CN" sz="1200" b="0" i="0" u="none" strike="noStrike">
                          <a:solidFill>
                            <a:srgbClr val="000000"/>
                          </a:solidFill>
                          <a:effectLst/>
                          <a:latin typeface="Times New Roman" panose="02020603050405020304" pitchFamily="18" charset="0"/>
                          <a:ea typeface="宋体" panose="02010600030101010101" pitchFamily="2" charset="-122"/>
                        </a:rPr>
                        <a:t>0.101</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altLang="zh-CN" sz="1200" b="0" i="0" u="none" strike="noStrike">
                          <a:solidFill>
                            <a:srgbClr val="000000"/>
                          </a:solidFill>
                          <a:effectLst/>
                          <a:latin typeface="Times New Roman" panose="02020603050405020304" pitchFamily="18" charset="0"/>
                          <a:ea typeface="宋体" panose="02010600030101010101" pitchFamily="2" charset="-122"/>
                        </a:rPr>
                        <a:t>0.020</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altLang="zh-CN" sz="1200" b="0" i="0" u="none" strike="noStrike">
                          <a:solidFill>
                            <a:srgbClr val="000000"/>
                          </a:solidFill>
                          <a:effectLst/>
                          <a:latin typeface="Times New Roman" panose="02020603050405020304" pitchFamily="18" charset="0"/>
                          <a:ea typeface="宋体" panose="02010600030101010101" pitchFamily="2" charset="-122"/>
                        </a:rPr>
                        <a:t>1.001</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13"/>
                  </a:ext>
                </a:extLst>
              </a:tr>
              <a:tr h="190500">
                <a:tc>
                  <a:txBody>
                    <a:bodyPr/>
                    <a:lstStyle/>
                    <a:p>
                      <a:pPr algn="ctr" fontAlgn="ctr"/>
                      <a:r>
                        <a:rPr lang="en-US" altLang="zh-CN" sz="1200" b="0" i="0" u="none" strike="noStrike">
                          <a:solidFill>
                            <a:srgbClr val="000000"/>
                          </a:solidFill>
                          <a:effectLst/>
                          <a:latin typeface="Times New Roman" panose="02020603050405020304" pitchFamily="18" charset="0"/>
                          <a:ea typeface="宋体" panose="02010600030101010101" pitchFamily="2" charset="-122"/>
                        </a:rPr>
                        <a:t>500</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altLang="zh-CN" sz="1200" b="0" i="0" u="none" strike="noStrike" dirty="0">
                          <a:solidFill>
                            <a:schemeClr val="accent1">
                              <a:lumMod val="50000"/>
                            </a:schemeClr>
                          </a:solidFill>
                          <a:effectLst/>
                          <a:latin typeface="Times New Roman" panose="02020603050405020304" pitchFamily="18" charset="0"/>
                          <a:ea typeface="宋体" panose="02010600030101010101" pitchFamily="2" charset="-122"/>
                        </a:rPr>
                        <a:t>0.734</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altLang="zh-CN" sz="1200" b="0" i="0" u="none" strike="noStrike" dirty="0">
                          <a:solidFill>
                            <a:srgbClr val="C00000"/>
                          </a:solidFill>
                          <a:effectLst/>
                          <a:latin typeface="Times New Roman" panose="02020603050405020304" pitchFamily="18" charset="0"/>
                          <a:ea typeface="宋体" panose="02010600030101010101" pitchFamily="2" charset="-122"/>
                        </a:rPr>
                        <a:t>99.267</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altLang="zh-CN" sz="1200" b="0" i="0" u="none" strike="noStrike">
                          <a:solidFill>
                            <a:srgbClr val="000000"/>
                          </a:solidFill>
                          <a:effectLst/>
                          <a:latin typeface="Times New Roman" panose="02020603050405020304" pitchFamily="18" charset="0"/>
                          <a:ea typeface="宋体" panose="02010600030101010101" pitchFamily="2" charset="-122"/>
                        </a:rPr>
                        <a:t>0.007</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altLang="zh-CN" sz="1200" b="0" i="0" u="none" strike="noStrike">
                          <a:solidFill>
                            <a:srgbClr val="000000"/>
                          </a:solidFill>
                          <a:effectLst/>
                          <a:latin typeface="Times New Roman" panose="02020603050405020304" pitchFamily="18" charset="0"/>
                          <a:ea typeface="宋体" panose="02010600030101010101" pitchFamily="2" charset="-122"/>
                        </a:rPr>
                        <a:t>0.00645</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altLang="zh-CN" sz="1200" b="0" i="0" u="none" strike="noStrike">
                          <a:solidFill>
                            <a:srgbClr val="000000"/>
                          </a:solidFill>
                          <a:effectLst/>
                          <a:latin typeface="Times New Roman" panose="02020603050405020304" pitchFamily="18" charset="0"/>
                          <a:ea typeface="宋体" panose="02010600030101010101" pitchFamily="2" charset="-122"/>
                        </a:rPr>
                        <a:t>0.000737</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altLang="zh-CN" sz="1200" b="0" i="0" u="none" strike="noStrike">
                          <a:solidFill>
                            <a:srgbClr val="000000"/>
                          </a:solidFill>
                          <a:effectLst/>
                          <a:latin typeface="Times New Roman" panose="02020603050405020304" pitchFamily="18" charset="0"/>
                          <a:ea typeface="宋体" panose="02010600030101010101" pitchFamily="2" charset="-122"/>
                        </a:rPr>
                        <a:t>0.0001475</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altLang="zh-CN" sz="1200" b="0" i="0" u="none" strike="noStrike" dirty="0">
                          <a:solidFill>
                            <a:srgbClr val="7030A0"/>
                          </a:solidFill>
                          <a:effectLst/>
                          <a:latin typeface="Times New Roman" panose="02020603050405020304" pitchFamily="18" charset="0"/>
                          <a:ea typeface="宋体" panose="02010600030101010101" pitchFamily="2" charset="-122"/>
                        </a:rPr>
                        <a:t>0.879</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altLang="zh-CN" sz="1200" b="0" i="0" u="none" strike="noStrike">
                          <a:solidFill>
                            <a:srgbClr val="000000"/>
                          </a:solidFill>
                          <a:effectLst/>
                          <a:latin typeface="Times New Roman" panose="02020603050405020304" pitchFamily="18" charset="0"/>
                          <a:ea typeface="宋体" panose="02010600030101010101" pitchFamily="2" charset="-122"/>
                        </a:rPr>
                        <a:t>0.100</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altLang="zh-CN" sz="1200" b="0" i="0" u="none" strike="noStrike">
                          <a:solidFill>
                            <a:srgbClr val="000000"/>
                          </a:solidFill>
                          <a:effectLst/>
                          <a:latin typeface="Times New Roman" panose="02020603050405020304" pitchFamily="18" charset="0"/>
                          <a:ea typeface="宋体" panose="02010600030101010101" pitchFamily="2" charset="-122"/>
                        </a:rPr>
                        <a:t>0.020</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altLang="zh-CN" sz="1200" b="0" i="0" u="none" strike="noStrike">
                          <a:solidFill>
                            <a:srgbClr val="000000"/>
                          </a:solidFill>
                          <a:effectLst/>
                          <a:latin typeface="Times New Roman" panose="02020603050405020304" pitchFamily="18" charset="0"/>
                          <a:ea typeface="宋体" panose="02010600030101010101" pitchFamily="2" charset="-122"/>
                        </a:rPr>
                        <a:t>0.999</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14"/>
                  </a:ext>
                </a:extLst>
              </a:tr>
              <a:tr h="190500">
                <a:tc>
                  <a:txBody>
                    <a:bodyPr/>
                    <a:lstStyle/>
                    <a:p>
                      <a:pPr algn="ctr" fontAlgn="ctr"/>
                      <a:r>
                        <a:rPr lang="en-US" altLang="zh-CN" sz="1200" b="0" i="0" u="none" strike="noStrike">
                          <a:solidFill>
                            <a:srgbClr val="000000"/>
                          </a:solidFill>
                          <a:effectLst/>
                          <a:latin typeface="Times New Roman" panose="02020603050405020304" pitchFamily="18" charset="0"/>
                          <a:ea typeface="宋体" panose="02010600030101010101" pitchFamily="2" charset="-122"/>
                        </a:rPr>
                        <a:t>0</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altLang="zh-CN" sz="1200" b="0" i="0" u="none" strike="noStrike" dirty="0">
                          <a:solidFill>
                            <a:schemeClr val="accent1">
                              <a:lumMod val="50000"/>
                            </a:schemeClr>
                          </a:solidFill>
                          <a:effectLst/>
                          <a:latin typeface="Times New Roman" panose="02020603050405020304" pitchFamily="18" charset="0"/>
                          <a:ea typeface="宋体" panose="02010600030101010101" pitchFamily="2" charset="-122"/>
                        </a:rPr>
                        <a:t>0.57</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altLang="zh-CN" sz="1200" b="0" i="0" u="none" strike="noStrike" dirty="0">
                          <a:solidFill>
                            <a:srgbClr val="C00000"/>
                          </a:solidFill>
                          <a:effectLst/>
                          <a:latin typeface="Times New Roman" panose="02020603050405020304" pitchFamily="18" charset="0"/>
                          <a:ea typeface="宋体" panose="02010600030101010101" pitchFamily="2" charset="-122"/>
                        </a:rPr>
                        <a:t>99.43</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altLang="zh-CN" sz="1200" b="0" i="0" u="none" strike="noStrike">
                          <a:solidFill>
                            <a:srgbClr val="000000"/>
                          </a:solidFill>
                          <a:effectLst/>
                          <a:latin typeface="Times New Roman" panose="02020603050405020304" pitchFamily="18" charset="0"/>
                          <a:ea typeface="宋体" panose="02010600030101010101" pitchFamily="2" charset="-122"/>
                        </a:rPr>
                        <a:t>0.006</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altLang="zh-CN" sz="1200" b="0" i="0" u="none" strike="noStrike">
                          <a:solidFill>
                            <a:srgbClr val="000000"/>
                          </a:solidFill>
                          <a:effectLst/>
                          <a:latin typeface="Times New Roman" panose="02020603050405020304" pitchFamily="18" charset="0"/>
                          <a:ea typeface="宋体" panose="02010600030101010101" pitchFamily="2" charset="-122"/>
                        </a:rPr>
                        <a:t>0.005012</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altLang="zh-CN" sz="1200" b="0" i="0" u="none" strike="noStrike">
                          <a:solidFill>
                            <a:srgbClr val="000000"/>
                          </a:solidFill>
                          <a:effectLst/>
                          <a:latin typeface="Times New Roman" panose="02020603050405020304" pitchFamily="18" charset="0"/>
                          <a:ea typeface="宋体" panose="02010600030101010101" pitchFamily="2" charset="-122"/>
                        </a:rPr>
                        <a:t>0.000573</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altLang="zh-CN" sz="1200" b="0" i="0" u="none" strike="noStrike">
                          <a:solidFill>
                            <a:srgbClr val="000000"/>
                          </a:solidFill>
                          <a:effectLst/>
                          <a:latin typeface="Times New Roman" panose="02020603050405020304" pitchFamily="18" charset="0"/>
                          <a:ea typeface="宋体" panose="02010600030101010101" pitchFamily="2" charset="-122"/>
                        </a:rPr>
                        <a:t>0.0001145</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altLang="zh-CN" sz="1200" b="0" i="0" u="none" strike="noStrike" dirty="0">
                          <a:solidFill>
                            <a:srgbClr val="7030A0"/>
                          </a:solidFill>
                          <a:effectLst/>
                          <a:latin typeface="Times New Roman" panose="02020603050405020304" pitchFamily="18" charset="0"/>
                          <a:ea typeface="宋体" panose="02010600030101010101" pitchFamily="2" charset="-122"/>
                        </a:rPr>
                        <a:t>0.879</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altLang="zh-CN" sz="1200" b="0" i="0" u="none" strike="noStrike">
                          <a:solidFill>
                            <a:srgbClr val="000000"/>
                          </a:solidFill>
                          <a:effectLst/>
                          <a:latin typeface="Times New Roman" panose="02020603050405020304" pitchFamily="18" charset="0"/>
                          <a:ea typeface="宋体" panose="02010600030101010101" pitchFamily="2" charset="-122"/>
                        </a:rPr>
                        <a:t>0.101</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altLang="zh-CN" sz="1200" b="0" i="0" u="none" strike="noStrike">
                          <a:solidFill>
                            <a:srgbClr val="000000"/>
                          </a:solidFill>
                          <a:effectLst/>
                          <a:latin typeface="Times New Roman" panose="02020603050405020304" pitchFamily="18" charset="0"/>
                          <a:ea typeface="宋体" panose="02010600030101010101" pitchFamily="2" charset="-122"/>
                        </a:rPr>
                        <a:t>0.020</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altLang="zh-CN" sz="1200" b="0" i="0" u="none" strike="noStrike" dirty="0">
                          <a:solidFill>
                            <a:srgbClr val="000000"/>
                          </a:solidFill>
                          <a:effectLst/>
                          <a:latin typeface="Times New Roman" panose="02020603050405020304" pitchFamily="18" charset="0"/>
                          <a:ea typeface="宋体" panose="02010600030101010101" pitchFamily="2" charset="-122"/>
                        </a:rPr>
                        <a:t>1.000</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15"/>
                  </a:ext>
                </a:extLst>
              </a:tr>
            </a:tbl>
          </a:graphicData>
        </a:graphic>
      </p:graphicFrame>
      <p:sp>
        <p:nvSpPr>
          <p:cNvPr id="12" name="矩形 11"/>
          <p:cNvSpPr/>
          <p:nvPr/>
        </p:nvSpPr>
        <p:spPr>
          <a:xfrm>
            <a:off x="1156122" y="6488668"/>
            <a:ext cx="2512676" cy="369332"/>
          </a:xfrm>
          <a:prstGeom prst="rect">
            <a:avLst/>
          </a:prstGeom>
        </p:spPr>
        <p:txBody>
          <a:bodyPr wrap="none">
            <a:spAutoFit/>
          </a:bodyPr>
          <a:lstStyle/>
          <a:p>
            <a:r>
              <a:rPr lang="en-US" altLang="zh-CN" dirty="0"/>
              <a:t>capture-to-positron ratio</a:t>
            </a:r>
            <a:endParaRPr lang="zh-CN" altLang="en-US" dirty="0"/>
          </a:p>
        </p:txBody>
      </p:sp>
      <p:cxnSp>
        <p:nvCxnSpPr>
          <p:cNvPr id="7" name="直接连接符 6"/>
          <p:cNvCxnSpPr/>
          <p:nvPr/>
        </p:nvCxnSpPr>
        <p:spPr>
          <a:xfrm flipV="1">
            <a:off x="1824903" y="3229675"/>
            <a:ext cx="0" cy="3064213"/>
          </a:xfrm>
          <a:prstGeom prst="line">
            <a:avLst/>
          </a:prstGeom>
          <a:ln>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8" name="直接连接符 7"/>
          <p:cNvCxnSpPr/>
          <p:nvPr/>
        </p:nvCxnSpPr>
        <p:spPr>
          <a:xfrm flipV="1">
            <a:off x="1614700" y="3242375"/>
            <a:ext cx="0" cy="3064213"/>
          </a:xfrm>
          <a:prstGeom prst="line">
            <a:avLst/>
          </a:prstGeom>
          <a:ln>
            <a:solidFill>
              <a:srgbClr val="00B050"/>
            </a:solidFill>
          </a:ln>
        </p:spPr>
        <p:style>
          <a:lnRef idx="1">
            <a:schemeClr val="accent1"/>
          </a:lnRef>
          <a:fillRef idx="0">
            <a:schemeClr val="accent1"/>
          </a:fillRef>
          <a:effectRef idx="0">
            <a:schemeClr val="accent1"/>
          </a:effectRef>
          <a:fontRef idx="minor">
            <a:schemeClr val="tx1"/>
          </a:fontRef>
        </p:style>
      </p:cxnSp>
      <p:sp>
        <p:nvSpPr>
          <p:cNvPr id="9" name="文本框 8"/>
          <p:cNvSpPr txBox="1"/>
          <p:nvPr/>
        </p:nvSpPr>
        <p:spPr>
          <a:xfrm>
            <a:off x="1824903" y="4532868"/>
            <a:ext cx="412292" cy="400110"/>
          </a:xfrm>
          <a:prstGeom prst="rect">
            <a:avLst/>
          </a:prstGeom>
          <a:noFill/>
        </p:spPr>
        <p:txBody>
          <a:bodyPr wrap="none" rtlCol="0">
            <a:spAutoFit/>
          </a:bodyPr>
          <a:lstStyle/>
          <a:p>
            <a:r>
              <a:rPr lang="en-US" altLang="zh-CN" sz="2000" i="1" dirty="0">
                <a:solidFill>
                  <a:schemeClr val="accent4">
                    <a:lumMod val="50000"/>
                  </a:schemeClr>
                </a:solidFill>
                <a:latin typeface="Times New Roman" panose="02020603050405020304" pitchFamily="18" charset="0"/>
                <a:cs typeface="Times New Roman" panose="02020603050405020304" pitchFamily="18" charset="0"/>
              </a:rPr>
              <a:t>S</a:t>
            </a:r>
            <a:r>
              <a:rPr lang="en-US" altLang="zh-CN" sz="2000" i="1" baseline="-25000" dirty="0">
                <a:solidFill>
                  <a:schemeClr val="accent4">
                    <a:lumMod val="50000"/>
                  </a:schemeClr>
                </a:solidFill>
                <a:latin typeface="Times New Roman" panose="02020603050405020304" pitchFamily="18" charset="0"/>
                <a:cs typeface="Times New Roman" panose="02020603050405020304" pitchFamily="18" charset="0"/>
              </a:rPr>
              <a:t>p</a:t>
            </a:r>
            <a:endParaRPr lang="zh-CN" altLang="en-US" sz="2000" i="1" baseline="-25000" dirty="0">
              <a:solidFill>
                <a:schemeClr val="accent4">
                  <a:lumMod val="50000"/>
                </a:schemeClr>
              </a:solidFill>
              <a:latin typeface="Times New Roman" panose="02020603050405020304" pitchFamily="18" charset="0"/>
              <a:cs typeface="Times New Roman" panose="02020603050405020304" pitchFamily="18" charset="0"/>
            </a:endParaRPr>
          </a:p>
        </p:txBody>
      </p:sp>
      <p:sp>
        <p:nvSpPr>
          <p:cNvPr id="11" name="文本框 10"/>
          <p:cNvSpPr txBox="1"/>
          <p:nvPr/>
        </p:nvSpPr>
        <p:spPr>
          <a:xfrm>
            <a:off x="1244087" y="4545568"/>
            <a:ext cx="402674" cy="400110"/>
          </a:xfrm>
          <a:prstGeom prst="rect">
            <a:avLst/>
          </a:prstGeom>
          <a:noFill/>
        </p:spPr>
        <p:txBody>
          <a:bodyPr wrap="none" rtlCol="0">
            <a:spAutoFit/>
          </a:bodyPr>
          <a:lstStyle/>
          <a:p>
            <a:r>
              <a:rPr lang="en-US" altLang="zh-CN" sz="2000" i="1" dirty="0">
                <a:solidFill>
                  <a:schemeClr val="accent6">
                    <a:lumMod val="50000"/>
                  </a:schemeClr>
                </a:solidFill>
                <a:latin typeface="Times New Roman" panose="02020603050405020304" pitchFamily="18" charset="0"/>
                <a:cs typeface="Times New Roman" panose="02020603050405020304" pitchFamily="18" charset="0"/>
              </a:rPr>
              <a:t>S</a:t>
            </a:r>
            <a:r>
              <a:rPr lang="en-US" altLang="zh-CN" sz="2000" i="1" baseline="-25000" dirty="0">
                <a:solidFill>
                  <a:schemeClr val="accent6">
                    <a:lumMod val="50000"/>
                  </a:schemeClr>
                </a:solidFill>
                <a:latin typeface="Times New Roman" panose="02020603050405020304" pitchFamily="18" charset="0"/>
                <a:cs typeface="Times New Roman" panose="02020603050405020304" pitchFamily="18" charset="0"/>
              </a:rPr>
              <a:t>α</a:t>
            </a:r>
            <a:endParaRPr lang="zh-CN" altLang="en-US" sz="2000" i="1" baseline="-25000" dirty="0">
              <a:solidFill>
                <a:schemeClr val="accent6">
                  <a:lumMod val="50000"/>
                </a:schemeClr>
              </a:solidFill>
              <a:latin typeface="Times New Roman" panose="02020603050405020304" pitchFamily="18" charset="0"/>
              <a:cs typeface="Times New Roman" panose="02020603050405020304" pitchFamily="18" charset="0"/>
            </a:endParaRPr>
          </a:p>
        </p:txBody>
      </p:sp>
      <p:pic>
        <p:nvPicPr>
          <p:cNvPr id="4" name="Picture 3">
            <a:extLst>
              <a:ext uri="{FF2B5EF4-FFF2-40B4-BE49-F238E27FC236}">
                <a16:creationId xmlns:a16="http://schemas.microsoft.com/office/drawing/2014/main" id="{5390EB83-9D63-4D55-943D-CA4F93C9794F}"/>
              </a:ext>
            </a:extLst>
          </p:cNvPr>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5107020" y="3191889"/>
            <a:ext cx="4036979" cy="3666112"/>
          </a:xfrm>
          <a:prstGeom prst="rect">
            <a:avLst/>
          </a:prstGeom>
        </p:spPr>
      </p:pic>
    </p:spTree>
    <p:extLst>
      <p:ext uri="{BB962C8B-B14F-4D97-AF65-F5344CB8AC3E}">
        <p14:creationId xmlns:p14="http://schemas.microsoft.com/office/powerpoint/2010/main" val="1197291084"/>
      </p:ext>
    </p:extLst>
  </p:cSld>
  <p:clrMapOvr>
    <a:masterClrMapping/>
  </p:clrMapOvr>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表格 2"/>
          <p:cNvGraphicFramePr>
            <a:graphicFrameLocks noGrp="1"/>
          </p:cNvGraphicFramePr>
          <p:nvPr/>
        </p:nvGraphicFramePr>
        <p:xfrm>
          <a:off x="0" y="0"/>
          <a:ext cx="6358407" cy="3630516"/>
        </p:xfrm>
        <a:graphic>
          <a:graphicData uri="http://schemas.openxmlformats.org/drawingml/2006/table">
            <a:tbl>
              <a:tblPr/>
              <a:tblGrid>
                <a:gridCol w="578037">
                  <a:extLst>
                    <a:ext uri="{9D8B030D-6E8A-4147-A177-3AD203B41FA5}">
                      <a16:colId xmlns:a16="http://schemas.microsoft.com/office/drawing/2014/main" val="20000"/>
                    </a:ext>
                  </a:extLst>
                </a:gridCol>
                <a:gridCol w="578037">
                  <a:extLst>
                    <a:ext uri="{9D8B030D-6E8A-4147-A177-3AD203B41FA5}">
                      <a16:colId xmlns:a16="http://schemas.microsoft.com/office/drawing/2014/main" val="20001"/>
                    </a:ext>
                  </a:extLst>
                </a:gridCol>
                <a:gridCol w="578037">
                  <a:extLst>
                    <a:ext uri="{9D8B030D-6E8A-4147-A177-3AD203B41FA5}">
                      <a16:colId xmlns:a16="http://schemas.microsoft.com/office/drawing/2014/main" val="20002"/>
                    </a:ext>
                  </a:extLst>
                </a:gridCol>
                <a:gridCol w="578037">
                  <a:extLst>
                    <a:ext uri="{9D8B030D-6E8A-4147-A177-3AD203B41FA5}">
                      <a16:colId xmlns:a16="http://schemas.microsoft.com/office/drawing/2014/main" val="20003"/>
                    </a:ext>
                  </a:extLst>
                </a:gridCol>
                <a:gridCol w="578037">
                  <a:extLst>
                    <a:ext uri="{9D8B030D-6E8A-4147-A177-3AD203B41FA5}">
                      <a16:colId xmlns:a16="http://schemas.microsoft.com/office/drawing/2014/main" val="20004"/>
                    </a:ext>
                  </a:extLst>
                </a:gridCol>
                <a:gridCol w="578037">
                  <a:extLst>
                    <a:ext uri="{9D8B030D-6E8A-4147-A177-3AD203B41FA5}">
                      <a16:colId xmlns:a16="http://schemas.microsoft.com/office/drawing/2014/main" val="20005"/>
                    </a:ext>
                  </a:extLst>
                </a:gridCol>
                <a:gridCol w="578037">
                  <a:extLst>
                    <a:ext uri="{9D8B030D-6E8A-4147-A177-3AD203B41FA5}">
                      <a16:colId xmlns:a16="http://schemas.microsoft.com/office/drawing/2014/main" val="20006"/>
                    </a:ext>
                  </a:extLst>
                </a:gridCol>
                <a:gridCol w="578037">
                  <a:extLst>
                    <a:ext uri="{9D8B030D-6E8A-4147-A177-3AD203B41FA5}">
                      <a16:colId xmlns:a16="http://schemas.microsoft.com/office/drawing/2014/main" val="20007"/>
                    </a:ext>
                  </a:extLst>
                </a:gridCol>
                <a:gridCol w="578037">
                  <a:extLst>
                    <a:ext uri="{9D8B030D-6E8A-4147-A177-3AD203B41FA5}">
                      <a16:colId xmlns:a16="http://schemas.microsoft.com/office/drawing/2014/main" val="20008"/>
                    </a:ext>
                  </a:extLst>
                </a:gridCol>
                <a:gridCol w="578037">
                  <a:extLst>
                    <a:ext uri="{9D8B030D-6E8A-4147-A177-3AD203B41FA5}">
                      <a16:colId xmlns:a16="http://schemas.microsoft.com/office/drawing/2014/main" val="20009"/>
                    </a:ext>
                  </a:extLst>
                </a:gridCol>
                <a:gridCol w="578037">
                  <a:extLst>
                    <a:ext uri="{9D8B030D-6E8A-4147-A177-3AD203B41FA5}">
                      <a16:colId xmlns:a16="http://schemas.microsoft.com/office/drawing/2014/main" val="20010"/>
                    </a:ext>
                  </a:extLst>
                </a:gridCol>
              </a:tblGrid>
              <a:tr h="160566">
                <a:tc>
                  <a:txBody>
                    <a:bodyPr/>
                    <a:lstStyle/>
                    <a:p>
                      <a:pPr algn="ctr" fontAlgn="ctr"/>
                      <a:r>
                        <a:rPr lang="en-US" sz="1600" b="1" i="0" u="none" strike="noStrike" dirty="0">
                          <a:solidFill>
                            <a:schemeClr val="bg1"/>
                          </a:solidFill>
                          <a:effectLst/>
                          <a:latin typeface="Times New Roman" panose="02020603050405020304" pitchFamily="18" charset="0"/>
                          <a:ea typeface="宋体" panose="02010600030101010101" pitchFamily="2" charset="-122"/>
                        </a:rPr>
                        <a:t>60Ga</a:t>
                      </a:r>
                    </a:p>
                  </a:txBody>
                  <a:tcPr marL="8028" marR="8028" marT="8028"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0000"/>
                    </a:solidFill>
                  </a:tcPr>
                </a:tc>
                <a:tc>
                  <a:txBody>
                    <a:bodyPr/>
                    <a:lstStyle/>
                    <a:p>
                      <a:pPr algn="ctr" fontAlgn="ctr"/>
                      <a:r>
                        <a:rPr lang="en-US" sz="900" b="0" i="0" u="none" strike="noStrike">
                          <a:solidFill>
                            <a:srgbClr val="000000"/>
                          </a:solidFill>
                          <a:effectLst/>
                          <a:latin typeface="Times New Roman" panose="02020603050405020304" pitchFamily="18" charset="0"/>
                          <a:ea typeface="宋体" panose="02010600030101010101" pitchFamily="2" charset="-122"/>
                        </a:rPr>
                        <a:t>QEC</a:t>
                      </a:r>
                    </a:p>
                  </a:txBody>
                  <a:tcPr marL="8028" marR="8028" marT="8028"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altLang="zh-CN" sz="900" b="0" i="0" u="none" strike="noStrike" dirty="0">
                          <a:solidFill>
                            <a:srgbClr val="000000"/>
                          </a:solidFill>
                          <a:effectLst/>
                          <a:latin typeface="Times New Roman" panose="02020603050405020304" pitchFamily="18" charset="0"/>
                          <a:ea typeface="宋体" panose="02010600030101010101" pitchFamily="2" charset="-122"/>
                        </a:rPr>
                        <a:t>14580</a:t>
                      </a:r>
                    </a:p>
                  </a:txBody>
                  <a:tcPr marL="8028" marR="8028" marT="8028"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900" b="0" i="0" u="none" strike="noStrike">
                          <a:solidFill>
                            <a:srgbClr val="000000"/>
                          </a:solidFill>
                          <a:effectLst/>
                          <a:latin typeface="Times New Roman" panose="02020603050405020304" pitchFamily="18" charset="0"/>
                          <a:ea typeface="宋体" panose="02010600030101010101" pitchFamily="2" charset="-122"/>
                        </a:rPr>
                        <a:t>I(EC)/</a:t>
                      </a:r>
                      <a:r>
                        <a:rPr lang="el-GR" sz="900" b="0" i="1" u="none" strike="noStrike">
                          <a:solidFill>
                            <a:srgbClr val="000000"/>
                          </a:solidFill>
                          <a:effectLst/>
                          <a:latin typeface="Times New Roman" panose="02020603050405020304" pitchFamily="18" charset="0"/>
                          <a:ea typeface="宋体" panose="02010600030101010101" pitchFamily="2" charset="-122"/>
                        </a:rPr>
                        <a:t>β</a:t>
                      </a:r>
                      <a:endParaRPr lang="el-GR" sz="900" b="0" i="0" u="none" strike="noStrike">
                        <a:solidFill>
                          <a:srgbClr val="000000"/>
                        </a:solidFill>
                        <a:effectLst/>
                        <a:latin typeface="Times New Roman" panose="02020603050405020304" pitchFamily="18" charset="0"/>
                        <a:ea typeface="宋体" panose="02010600030101010101" pitchFamily="2" charset="-122"/>
                      </a:endParaRPr>
                    </a:p>
                  </a:txBody>
                  <a:tcPr marL="8028" marR="8028" marT="8028"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endParaRPr lang="zh-CN" altLang="en-US" sz="900" b="0" i="0" u="none" strike="noStrike">
                        <a:solidFill>
                          <a:srgbClr val="000000"/>
                        </a:solidFill>
                        <a:effectLst/>
                        <a:latin typeface="Times New Roman" panose="02020603050405020304" pitchFamily="18" charset="0"/>
                        <a:ea typeface="宋体" panose="02010600030101010101" pitchFamily="2" charset="-122"/>
                      </a:endParaRPr>
                    </a:p>
                  </a:txBody>
                  <a:tcPr marL="8028" marR="8028" marT="8028"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endParaRPr lang="zh-CN" altLang="en-US" sz="900" b="0" i="0" u="none" strike="noStrike">
                        <a:solidFill>
                          <a:srgbClr val="000000"/>
                        </a:solidFill>
                        <a:effectLst/>
                        <a:latin typeface="Times New Roman" panose="02020603050405020304" pitchFamily="18" charset="0"/>
                        <a:ea typeface="宋体" panose="02010600030101010101" pitchFamily="2" charset="-122"/>
                      </a:endParaRPr>
                    </a:p>
                  </a:txBody>
                  <a:tcPr marL="8028" marR="8028" marT="8028"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endParaRPr lang="zh-CN" altLang="en-US" sz="900" b="0" i="0" u="none" strike="noStrike">
                        <a:solidFill>
                          <a:srgbClr val="000000"/>
                        </a:solidFill>
                        <a:effectLst/>
                        <a:latin typeface="Times New Roman" panose="02020603050405020304" pitchFamily="18" charset="0"/>
                        <a:ea typeface="宋体" panose="02010600030101010101" pitchFamily="2" charset="-122"/>
                      </a:endParaRPr>
                    </a:p>
                  </a:txBody>
                  <a:tcPr marL="8028" marR="8028" marT="8028"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gridSpan="4">
                  <a:txBody>
                    <a:bodyPr/>
                    <a:lstStyle/>
                    <a:p>
                      <a:pPr algn="l" fontAlgn="ctr"/>
                      <a:r>
                        <a:rPr lang="en-US" sz="900" b="0" i="0" u="none" strike="noStrike">
                          <a:solidFill>
                            <a:srgbClr val="000000"/>
                          </a:solidFill>
                          <a:effectLst/>
                          <a:latin typeface="Times New Roman" panose="02020603050405020304" pitchFamily="18" charset="0"/>
                          <a:ea typeface="宋体" panose="02010600030101010101" pitchFamily="2" charset="-122"/>
                        </a:rPr>
                        <a:t>fractional electron capture probabilities</a:t>
                      </a:r>
                    </a:p>
                  </a:txBody>
                  <a:tcPr marL="8028" marR="8028" marT="8028"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extLst>
                  <a:ext uri="{0D108BD9-81ED-4DB2-BD59-A6C34878D82A}">
                    <a16:rowId xmlns:a16="http://schemas.microsoft.com/office/drawing/2014/main" val="10000"/>
                  </a:ext>
                </a:extLst>
              </a:tr>
              <a:tr h="108000">
                <a:tc>
                  <a:txBody>
                    <a:bodyPr/>
                    <a:lstStyle/>
                    <a:p>
                      <a:pPr algn="ctr" fontAlgn="ctr"/>
                      <a:r>
                        <a:rPr lang="en-US" sz="800" b="0" i="0" u="none" strike="noStrike" dirty="0">
                          <a:solidFill>
                            <a:srgbClr val="000000"/>
                          </a:solidFill>
                          <a:effectLst/>
                          <a:latin typeface="Times New Roman" panose="02020603050405020304" pitchFamily="18" charset="0"/>
                          <a:ea typeface="宋体" panose="02010600030101010101" pitchFamily="2" charset="-122"/>
                        </a:rPr>
                        <a:t>60Zn Ex</a:t>
                      </a:r>
                    </a:p>
                  </a:txBody>
                  <a:tcPr marL="8028" marR="8028" marT="8028"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Times New Roman" panose="02020603050405020304" pitchFamily="18" charset="0"/>
                          <a:ea typeface="宋体" panose="02010600030101010101" pitchFamily="2" charset="-122"/>
                        </a:rPr>
                        <a:t>I(EC)</a:t>
                      </a:r>
                    </a:p>
                  </a:txBody>
                  <a:tcPr marL="8028" marR="8028" marT="8028"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Times New Roman" panose="02020603050405020304" pitchFamily="18" charset="0"/>
                          <a:ea typeface="宋体" panose="02010600030101010101" pitchFamily="2" charset="-122"/>
                        </a:rPr>
                        <a:t>I(</a:t>
                      </a:r>
                      <a:r>
                        <a:rPr lang="el-GR" sz="800" b="0" i="1" u="none" strike="noStrike">
                          <a:solidFill>
                            <a:srgbClr val="000000"/>
                          </a:solidFill>
                          <a:effectLst/>
                          <a:latin typeface="Times New Roman" panose="02020603050405020304" pitchFamily="18" charset="0"/>
                          <a:ea typeface="宋体" panose="02010600030101010101" pitchFamily="2" charset="-122"/>
                        </a:rPr>
                        <a:t>β</a:t>
                      </a:r>
                      <a:r>
                        <a:rPr lang="el-GR" sz="800" b="0" i="0" u="none" strike="noStrike">
                          <a:solidFill>
                            <a:srgbClr val="000000"/>
                          </a:solidFill>
                          <a:effectLst/>
                          <a:latin typeface="Times New Roman" panose="02020603050405020304" pitchFamily="18" charset="0"/>
                          <a:ea typeface="宋体" panose="02010600030101010101" pitchFamily="2" charset="-122"/>
                        </a:rPr>
                        <a:t>+)</a:t>
                      </a:r>
                    </a:p>
                  </a:txBody>
                  <a:tcPr marL="8028" marR="8028" marT="8028"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800" b="0" i="1" u="none" strike="noStrike">
                          <a:solidFill>
                            <a:srgbClr val="000000"/>
                          </a:solidFill>
                          <a:effectLst/>
                          <a:latin typeface="Times New Roman" panose="02020603050405020304" pitchFamily="18" charset="0"/>
                          <a:ea typeface="宋体" panose="02010600030101010101" pitchFamily="2" charset="-122"/>
                        </a:rPr>
                        <a:t>P</a:t>
                      </a:r>
                      <a:r>
                        <a:rPr lang="en-US" sz="800" b="0" i="0" u="none" strike="noStrike" baseline="-25000">
                          <a:solidFill>
                            <a:srgbClr val="000000"/>
                          </a:solidFill>
                          <a:effectLst/>
                          <a:latin typeface="Times New Roman" panose="02020603050405020304" pitchFamily="18" charset="0"/>
                          <a:ea typeface="宋体" panose="02010600030101010101" pitchFamily="2" charset="-122"/>
                        </a:rPr>
                        <a:t>EC</a:t>
                      </a:r>
                      <a:endParaRPr lang="en-US" sz="800" b="0" i="0" u="none" strike="noStrike">
                        <a:solidFill>
                          <a:srgbClr val="000000"/>
                        </a:solidFill>
                        <a:effectLst/>
                        <a:latin typeface="Times New Roman" panose="02020603050405020304" pitchFamily="18" charset="0"/>
                        <a:ea typeface="宋体" panose="02010600030101010101" pitchFamily="2" charset="-122"/>
                      </a:endParaRPr>
                    </a:p>
                  </a:txBody>
                  <a:tcPr marL="8028" marR="8028" marT="8028"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Times New Roman" panose="02020603050405020304" pitchFamily="18" charset="0"/>
                          <a:ea typeface="宋体" panose="02010600030101010101" pitchFamily="2" charset="-122"/>
                        </a:rPr>
                        <a:t>K/</a:t>
                      </a:r>
                      <a:r>
                        <a:rPr lang="el-GR" sz="800" b="0" i="1" u="none" strike="noStrike">
                          <a:solidFill>
                            <a:srgbClr val="000000"/>
                          </a:solidFill>
                          <a:effectLst/>
                          <a:latin typeface="Times New Roman" panose="02020603050405020304" pitchFamily="18" charset="0"/>
                          <a:ea typeface="宋体" panose="02010600030101010101" pitchFamily="2" charset="-122"/>
                        </a:rPr>
                        <a:t>β</a:t>
                      </a:r>
                      <a:endParaRPr lang="el-GR" sz="800" b="0" i="0" u="none" strike="noStrike">
                        <a:solidFill>
                          <a:srgbClr val="000000"/>
                        </a:solidFill>
                        <a:effectLst/>
                        <a:latin typeface="Times New Roman" panose="02020603050405020304" pitchFamily="18" charset="0"/>
                        <a:ea typeface="宋体" panose="02010600030101010101" pitchFamily="2" charset="-122"/>
                      </a:endParaRPr>
                    </a:p>
                  </a:txBody>
                  <a:tcPr marL="8028" marR="8028" marT="8028"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Times New Roman" panose="02020603050405020304" pitchFamily="18" charset="0"/>
                          <a:ea typeface="宋体" panose="02010600030101010101" pitchFamily="2" charset="-122"/>
                        </a:rPr>
                        <a:t>L/</a:t>
                      </a:r>
                      <a:r>
                        <a:rPr lang="el-GR" sz="800" b="0" i="1" u="none" strike="noStrike">
                          <a:solidFill>
                            <a:srgbClr val="000000"/>
                          </a:solidFill>
                          <a:effectLst/>
                          <a:latin typeface="Times New Roman" panose="02020603050405020304" pitchFamily="18" charset="0"/>
                          <a:ea typeface="宋体" panose="02010600030101010101" pitchFamily="2" charset="-122"/>
                        </a:rPr>
                        <a:t>β</a:t>
                      </a:r>
                      <a:endParaRPr lang="el-GR" sz="800" b="0" i="0" u="none" strike="noStrike">
                        <a:solidFill>
                          <a:srgbClr val="000000"/>
                        </a:solidFill>
                        <a:effectLst/>
                        <a:latin typeface="Times New Roman" panose="02020603050405020304" pitchFamily="18" charset="0"/>
                        <a:ea typeface="宋体" panose="02010600030101010101" pitchFamily="2" charset="-122"/>
                      </a:endParaRPr>
                    </a:p>
                  </a:txBody>
                  <a:tcPr marL="8028" marR="8028" marT="8028"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Times New Roman" panose="02020603050405020304" pitchFamily="18" charset="0"/>
                          <a:ea typeface="宋体" panose="02010600030101010101" pitchFamily="2" charset="-122"/>
                        </a:rPr>
                        <a:t>M/</a:t>
                      </a:r>
                      <a:r>
                        <a:rPr lang="el-GR" sz="800" b="0" i="1" u="none" strike="noStrike">
                          <a:solidFill>
                            <a:srgbClr val="000000"/>
                          </a:solidFill>
                          <a:effectLst/>
                          <a:latin typeface="Times New Roman" panose="02020603050405020304" pitchFamily="18" charset="0"/>
                          <a:ea typeface="宋体" panose="02010600030101010101" pitchFamily="2" charset="-122"/>
                        </a:rPr>
                        <a:t>β</a:t>
                      </a:r>
                      <a:endParaRPr lang="el-GR" sz="800" b="0" i="0" u="none" strike="noStrike">
                        <a:solidFill>
                          <a:srgbClr val="000000"/>
                        </a:solidFill>
                        <a:effectLst/>
                        <a:latin typeface="Times New Roman" panose="02020603050405020304" pitchFamily="18" charset="0"/>
                        <a:ea typeface="宋体" panose="02010600030101010101" pitchFamily="2" charset="-122"/>
                      </a:endParaRPr>
                    </a:p>
                  </a:txBody>
                  <a:tcPr marL="8028" marR="8028" marT="8028"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800" b="0" i="1" u="none" strike="noStrike">
                          <a:solidFill>
                            <a:srgbClr val="000000"/>
                          </a:solidFill>
                          <a:effectLst/>
                          <a:latin typeface="Times New Roman" panose="02020603050405020304" pitchFamily="18" charset="0"/>
                          <a:ea typeface="宋体" panose="02010600030101010101" pitchFamily="2" charset="-122"/>
                        </a:rPr>
                        <a:t>P</a:t>
                      </a:r>
                      <a:r>
                        <a:rPr lang="en-US" sz="800" b="0" i="0" u="none" strike="noStrike" baseline="-25000">
                          <a:solidFill>
                            <a:srgbClr val="000000"/>
                          </a:solidFill>
                          <a:effectLst/>
                          <a:latin typeface="Times New Roman" panose="02020603050405020304" pitchFamily="18" charset="0"/>
                          <a:ea typeface="宋体" panose="02010600030101010101" pitchFamily="2" charset="-122"/>
                        </a:rPr>
                        <a:t>K</a:t>
                      </a:r>
                      <a:endParaRPr lang="en-US" sz="800" b="0" i="0" u="none" strike="noStrike">
                        <a:solidFill>
                          <a:srgbClr val="000000"/>
                        </a:solidFill>
                        <a:effectLst/>
                        <a:latin typeface="Times New Roman" panose="02020603050405020304" pitchFamily="18" charset="0"/>
                        <a:ea typeface="宋体" panose="02010600030101010101" pitchFamily="2" charset="-122"/>
                      </a:endParaRPr>
                    </a:p>
                  </a:txBody>
                  <a:tcPr marL="8028" marR="8028" marT="8028"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800" b="0" i="1" u="none" strike="noStrike">
                          <a:solidFill>
                            <a:srgbClr val="000000"/>
                          </a:solidFill>
                          <a:effectLst/>
                          <a:latin typeface="Times New Roman" panose="02020603050405020304" pitchFamily="18" charset="0"/>
                          <a:ea typeface="宋体" panose="02010600030101010101" pitchFamily="2" charset="-122"/>
                        </a:rPr>
                        <a:t>P</a:t>
                      </a:r>
                      <a:r>
                        <a:rPr lang="en-US" sz="800" b="0" i="0" u="none" strike="noStrike" baseline="-25000">
                          <a:solidFill>
                            <a:srgbClr val="000000"/>
                          </a:solidFill>
                          <a:effectLst/>
                          <a:latin typeface="Times New Roman" panose="02020603050405020304" pitchFamily="18" charset="0"/>
                          <a:ea typeface="宋体" panose="02010600030101010101" pitchFamily="2" charset="-122"/>
                        </a:rPr>
                        <a:t>L</a:t>
                      </a:r>
                      <a:endParaRPr lang="en-US" sz="800" b="0" i="0" u="none" strike="noStrike">
                        <a:solidFill>
                          <a:srgbClr val="000000"/>
                        </a:solidFill>
                        <a:effectLst/>
                        <a:latin typeface="Times New Roman" panose="02020603050405020304" pitchFamily="18" charset="0"/>
                        <a:ea typeface="宋体" panose="02010600030101010101" pitchFamily="2" charset="-122"/>
                      </a:endParaRPr>
                    </a:p>
                  </a:txBody>
                  <a:tcPr marL="8028" marR="8028" marT="8028"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800" b="0" i="1" u="none" strike="noStrike">
                          <a:solidFill>
                            <a:srgbClr val="000000"/>
                          </a:solidFill>
                          <a:effectLst/>
                          <a:latin typeface="Times New Roman" panose="02020603050405020304" pitchFamily="18" charset="0"/>
                          <a:ea typeface="宋体" panose="02010600030101010101" pitchFamily="2" charset="-122"/>
                        </a:rPr>
                        <a:t>P</a:t>
                      </a:r>
                      <a:r>
                        <a:rPr lang="en-US" sz="800" b="0" i="0" u="none" strike="noStrike" baseline="-25000">
                          <a:solidFill>
                            <a:srgbClr val="000000"/>
                          </a:solidFill>
                          <a:effectLst/>
                          <a:latin typeface="Times New Roman" panose="02020603050405020304" pitchFamily="18" charset="0"/>
                          <a:ea typeface="宋体" panose="02010600030101010101" pitchFamily="2" charset="-122"/>
                        </a:rPr>
                        <a:t>M</a:t>
                      </a:r>
                      <a:endParaRPr lang="en-US" sz="800" b="0" i="0" u="none" strike="noStrike">
                        <a:solidFill>
                          <a:srgbClr val="000000"/>
                        </a:solidFill>
                        <a:effectLst/>
                        <a:latin typeface="Times New Roman" panose="02020603050405020304" pitchFamily="18" charset="0"/>
                        <a:ea typeface="宋体" panose="02010600030101010101" pitchFamily="2" charset="-122"/>
                      </a:endParaRPr>
                    </a:p>
                  </a:txBody>
                  <a:tcPr marL="8028" marR="8028" marT="8028"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800" b="0" i="1" u="none" strike="noStrike">
                          <a:solidFill>
                            <a:srgbClr val="000000"/>
                          </a:solidFill>
                          <a:effectLst/>
                          <a:latin typeface="Times New Roman" panose="02020603050405020304" pitchFamily="18" charset="0"/>
                          <a:ea typeface="宋体" panose="02010600030101010101" pitchFamily="2" charset="-122"/>
                        </a:rPr>
                        <a:t>P</a:t>
                      </a:r>
                      <a:r>
                        <a:rPr lang="en-US" sz="800" b="0" i="0" u="none" strike="noStrike" baseline="-25000">
                          <a:solidFill>
                            <a:srgbClr val="000000"/>
                          </a:solidFill>
                          <a:effectLst/>
                          <a:latin typeface="Times New Roman" panose="02020603050405020304" pitchFamily="18" charset="0"/>
                          <a:ea typeface="宋体" panose="02010600030101010101" pitchFamily="2" charset="-122"/>
                        </a:rPr>
                        <a:t>K+L+M</a:t>
                      </a:r>
                      <a:endParaRPr lang="en-US" sz="800" b="0" i="0" u="none" strike="noStrike">
                        <a:solidFill>
                          <a:srgbClr val="000000"/>
                        </a:solidFill>
                        <a:effectLst/>
                        <a:latin typeface="Times New Roman" panose="02020603050405020304" pitchFamily="18" charset="0"/>
                        <a:ea typeface="宋体" panose="02010600030101010101" pitchFamily="2" charset="-122"/>
                      </a:endParaRPr>
                    </a:p>
                  </a:txBody>
                  <a:tcPr marL="8028" marR="8028" marT="8028"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1"/>
                  </a:ext>
                </a:extLst>
              </a:tr>
              <a:tr h="108000">
                <a:tc>
                  <a:txBody>
                    <a:bodyPr/>
                    <a:lstStyle/>
                    <a:p>
                      <a:pPr algn="ctr" fontAlgn="ctr"/>
                      <a:r>
                        <a:rPr lang="en-US" altLang="zh-CN" sz="800" b="0" i="0" u="none" strike="noStrike">
                          <a:solidFill>
                            <a:srgbClr val="000000"/>
                          </a:solidFill>
                          <a:effectLst/>
                          <a:latin typeface="Times New Roman" panose="02020603050405020304" pitchFamily="18" charset="0"/>
                          <a:ea typeface="宋体" panose="02010600030101010101" pitchFamily="2" charset="-122"/>
                        </a:rPr>
                        <a:t>12000</a:t>
                      </a:r>
                    </a:p>
                  </a:txBody>
                  <a:tcPr marL="8028" marR="8028" marT="8028"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altLang="zh-CN" sz="800" b="0" i="0" u="none" strike="noStrike">
                          <a:solidFill>
                            <a:srgbClr val="000000"/>
                          </a:solidFill>
                          <a:effectLst/>
                          <a:latin typeface="Times New Roman" panose="02020603050405020304" pitchFamily="18" charset="0"/>
                          <a:ea typeface="宋体" panose="02010600030101010101" pitchFamily="2" charset="-122"/>
                        </a:rPr>
                        <a:t>16</a:t>
                      </a:r>
                    </a:p>
                  </a:txBody>
                  <a:tcPr marL="8028" marR="8028" marT="8028"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altLang="zh-CN" sz="800" b="0" i="0" u="none" strike="noStrike">
                          <a:solidFill>
                            <a:srgbClr val="000000"/>
                          </a:solidFill>
                          <a:effectLst/>
                          <a:latin typeface="Times New Roman" panose="02020603050405020304" pitchFamily="18" charset="0"/>
                          <a:ea typeface="宋体" panose="02010600030101010101" pitchFamily="2" charset="-122"/>
                        </a:rPr>
                        <a:t>84</a:t>
                      </a:r>
                    </a:p>
                  </a:txBody>
                  <a:tcPr marL="8028" marR="8028" marT="8028"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altLang="zh-CN" sz="800" b="0" i="0" u="none" strike="noStrike">
                          <a:solidFill>
                            <a:srgbClr val="000000"/>
                          </a:solidFill>
                          <a:effectLst/>
                          <a:latin typeface="Times New Roman" panose="02020603050405020304" pitchFamily="18" charset="0"/>
                          <a:ea typeface="宋体" panose="02010600030101010101" pitchFamily="2" charset="-122"/>
                        </a:rPr>
                        <a:t>0.160</a:t>
                      </a:r>
                    </a:p>
                  </a:txBody>
                  <a:tcPr marL="8028" marR="8028" marT="8028"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altLang="zh-CN" sz="800" b="0" i="0" u="none" strike="noStrike">
                          <a:solidFill>
                            <a:srgbClr val="000000"/>
                          </a:solidFill>
                          <a:effectLst/>
                          <a:latin typeface="Times New Roman" panose="02020603050405020304" pitchFamily="18" charset="0"/>
                          <a:ea typeface="宋体" panose="02010600030101010101" pitchFamily="2" charset="-122"/>
                        </a:rPr>
                        <a:t>0.14</a:t>
                      </a:r>
                    </a:p>
                  </a:txBody>
                  <a:tcPr marL="8028" marR="8028" marT="8028"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altLang="zh-CN" sz="800" b="0" i="0" u="none" strike="noStrike">
                          <a:solidFill>
                            <a:srgbClr val="000000"/>
                          </a:solidFill>
                          <a:effectLst/>
                          <a:latin typeface="Times New Roman" panose="02020603050405020304" pitchFamily="18" charset="0"/>
                          <a:ea typeface="宋体" panose="02010600030101010101" pitchFamily="2" charset="-122"/>
                        </a:rPr>
                        <a:t>0.015</a:t>
                      </a:r>
                    </a:p>
                  </a:txBody>
                  <a:tcPr marL="8028" marR="8028" marT="8028"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altLang="zh-CN" sz="800" b="0" i="0" u="none" strike="noStrike">
                          <a:solidFill>
                            <a:srgbClr val="000000"/>
                          </a:solidFill>
                          <a:effectLst/>
                          <a:latin typeface="Times New Roman" panose="02020603050405020304" pitchFamily="18" charset="0"/>
                          <a:ea typeface="宋体" panose="02010600030101010101" pitchFamily="2" charset="-122"/>
                        </a:rPr>
                        <a:t>0.0028</a:t>
                      </a:r>
                    </a:p>
                  </a:txBody>
                  <a:tcPr marL="8028" marR="8028" marT="8028"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altLang="zh-CN" sz="800" b="0" i="0" u="none" strike="noStrike">
                          <a:solidFill>
                            <a:srgbClr val="000000"/>
                          </a:solidFill>
                          <a:effectLst/>
                          <a:latin typeface="Times New Roman" panose="02020603050405020304" pitchFamily="18" charset="0"/>
                          <a:ea typeface="宋体" panose="02010600030101010101" pitchFamily="2" charset="-122"/>
                        </a:rPr>
                        <a:t>0.875</a:t>
                      </a:r>
                    </a:p>
                  </a:txBody>
                  <a:tcPr marL="8028" marR="8028" marT="8028"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altLang="zh-CN" sz="800" b="0" i="0" u="none" strike="noStrike">
                          <a:solidFill>
                            <a:srgbClr val="000000"/>
                          </a:solidFill>
                          <a:effectLst/>
                          <a:latin typeface="Times New Roman" panose="02020603050405020304" pitchFamily="18" charset="0"/>
                          <a:ea typeface="宋体" panose="02010600030101010101" pitchFamily="2" charset="-122"/>
                        </a:rPr>
                        <a:t>0.094</a:t>
                      </a:r>
                    </a:p>
                  </a:txBody>
                  <a:tcPr marL="8028" marR="8028" marT="8028"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altLang="zh-CN" sz="800" b="0" i="0" u="none" strike="noStrike">
                          <a:solidFill>
                            <a:srgbClr val="000000"/>
                          </a:solidFill>
                          <a:effectLst/>
                          <a:latin typeface="Times New Roman" panose="02020603050405020304" pitchFamily="18" charset="0"/>
                          <a:ea typeface="宋体" panose="02010600030101010101" pitchFamily="2" charset="-122"/>
                        </a:rPr>
                        <a:t>0.018</a:t>
                      </a:r>
                    </a:p>
                  </a:txBody>
                  <a:tcPr marL="8028" marR="8028" marT="8028"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altLang="zh-CN" sz="800" b="0" i="0" u="none" strike="noStrike">
                          <a:solidFill>
                            <a:srgbClr val="000000"/>
                          </a:solidFill>
                          <a:effectLst/>
                          <a:latin typeface="Times New Roman" panose="02020603050405020304" pitchFamily="18" charset="0"/>
                          <a:ea typeface="宋体" panose="02010600030101010101" pitchFamily="2" charset="-122"/>
                        </a:rPr>
                        <a:t>0.986</a:t>
                      </a:r>
                    </a:p>
                  </a:txBody>
                  <a:tcPr marL="8028" marR="8028" marT="8028"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2"/>
                  </a:ext>
                </a:extLst>
              </a:tr>
              <a:tr h="108000">
                <a:tc>
                  <a:txBody>
                    <a:bodyPr/>
                    <a:lstStyle/>
                    <a:p>
                      <a:pPr algn="ctr" fontAlgn="ctr"/>
                      <a:r>
                        <a:rPr lang="en-US" altLang="zh-CN" sz="800" b="0" i="0" u="none" strike="noStrike">
                          <a:solidFill>
                            <a:srgbClr val="000000"/>
                          </a:solidFill>
                          <a:effectLst/>
                          <a:latin typeface="Times New Roman" panose="02020603050405020304" pitchFamily="18" charset="0"/>
                          <a:ea typeface="宋体" panose="02010600030101010101" pitchFamily="2" charset="-122"/>
                        </a:rPr>
                        <a:t>11500</a:t>
                      </a:r>
                    </a:p>
                  </a:txBody>
                  <a:tcPr marL="8028" marR="8028" marT="8028"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altLang="zh-CN" sz="800" b="0" i="0" u="none" strike="noStrike">
                          <a:solidFill>
                            <a:srgbClr val="000000"/>
                          </a:solidFill>
                          <a:effectLst/>
                          <a:latin typeface="Times New Roman" panose="02020603050405020304" pitchFamily="18" charset="0"/>
                          <a:ea typeface="宋体" panose="02010600030101010101" pitchFamily="2" charset="-122"/>
                        </a:rPr>
                        <a:t>7</a:t>
                      </a:r>
                    </a:p>
                  </a:txBody>
                  <a:tcPr marL="8028" marR="8028" marT="8028"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altLang="zh-CN" sz="800" b="0" i="0" u="none" strike="noStrike">
                          <a:solidFill>
                            <a:srgbClr val="000000"/>
                          </a:solidFill>
                          <a:effectLst/>
                          <a:latin typeface="Times New Roman" panose="02020603050405020304" pitchFamily="18" charset="0"/>
                          <a:ea typeface="宋体" panose="02010600030101010101" pitchFamily="2" charset="-122"/>
                        </a:rPr>
                        <a:t>93</a:t>
                      </a:r>
                    </a:p>
                  </a:txBody>
                  <a:tcPr marL="8028" marR="8028" marT="8028"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altLang="zh-CN" sz="800" b="0" i="0" u="none" strike="noStrike">
                          <a:solidFill>
                            <a:srgbClr val="000000"/>
                          </a:solidFill>
                          <a:effectLst/>
                          <a:latin typeface="Times New Roman" panose="02020603050405020304" pitchFamily="18" charset="0"/>
                          <a:ea typeface="宋体" panose="02010600030101010101" pitchFamily="2" charset="-122"/>
                        </a:rPr>
                        <a:t>0.070</a:t>
                      </a:r>
                    </a:p>
                  </a:txBody>
                  <a:tcPr marL="8028" marR="8028" marT="8028"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altLang="zh-CN" sz="800" b="0" i="0" u="none" strike="noStrike">
                          <a:solidFill>
                            <a:srgbClr val="000000"/>
                          </a:solidFill>
                          <a:effectLst/>
                          <a:latin typeface="Times New Roman" panose="02020603050405020304" pitchFamily="18" charset="0"/>
                          <a:ea typeface="宋体" panose="02010600030101010101" pitchFamily="2" charset="-122"/>
                        </a:rPr>
                        <a:t>0.065</a:t>
                      </a:r>
                    </a:p>
                  </a:txBody>
                  <a:tcPr marL="8028" marR="8028" marT="8028"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altLang="zh-CN" sz="800" b="0" i="0" u="none" strike="noStrike">
                          <a:solidFill>
                            <a:srgbClr val="000000"/>
                          </a:solidFill>
                          <a:effectLst/>
                          <a:latin typeface="Times New Roman" panose="02020603050405020304" pitchFamily="18" charset="0"/>
                          <a:ea typeface="宋体" panose="02010600030101010101" pitchFamily="2" charset="-122"/>
                        </a:rPr>
                        <a:t>0.0072</a:t>
                      </a:r>
                    </a:p>
                  </a:txBody>
                  <a:tcPr marL="8028" marR="8028" marT="8028"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altLang="zh-CN" sz="800" b="0" i="0" u="none" strike="noStrike">
                          <a:solidFill>
                            <a:srgbClr val="000000"/>
                          </a:solidFill>
                          <a:effectLst/>
                          <a:latin typeface="Times New Roman" panose="02020603050405020304" pitchFamily="18" charset="0"/>
                          <a:ea typeface="宋体" panose="02010600030101010101" pitchFamily="2" charset="-122"/>
                        </a:rPr>
                        <a:t>0.0013</a:t>
                      </a:r>
                    </a:p>
                  </a:txBody>
                  <a:tcPr marL="8028" marR="8028" marT="8028"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altLang="zh-CN" sz="800" b="0" i="0" u="none" strike="noStrike">
                          <a:solidFill>
                            <a:srgbClr val="000000"/>
                          </a:solidFill>
                          <a:effectLst/>
                          <a:latin typeface="Times New Roman" panose="02020603050405020304" pitchFamily="18" charset="0"/>
                          <a:ea typeface="宋体" panose="02010600030101010101" pitchFamily="2" charset="-122"/>
                        </a:rPr>
                        <a:t>0.929</a:t>
                      </a:r>
                    </a:p>
                  </a:txBody>
                  <a:tcPr marL="8028" marR="8028" marT="8028"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altLang="zh-CN" sz="800" b="0" i="0" u="none" strike="noStrike">
                          <a:solidFill>
                            <a:srgbClr val="000000"/>
                          </a:solidFill>
                          <a:effectLst/>
                          <a:latin typeface="Times New Roman" panose="02020603050405020304" pitchFamily="18" charset="0"/>
                          <a:ea typeface="宋体" panose="02010600030101010101" pitchFamily="2" charset="-122"/>
                        </a:rPr>
                        <a:t>0.103</a:t>
                      </a:r>
                    </a:p>
                  </a:txBody>
                  <a:tcPr marL="8028" marR="8028" marT="8028"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altLang="zh-CN" sz="800" b="0" i="0" u="none" strike="noStrike">
                          <a:solidFill>
                            <a:srgbClr val="000000"/>
                          </a:solidFill>
                          <a:effectLst/>
                          <a:latin typeface="Times New Roman" panose="02020603050405020304" pitchFamily="18" charset="0"/>
                          <a:ea typeface="宋体" panose="02010600030101010101" pitchFamily="2" charset="-122"/>
                        </a:rPr>
                        <a:t>0.019</a:t>
                      </a:r>
                    </a:p>
                  </a:txBody>
                  <a:tcPr marL="8028" marR="8028" marT="8028"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altLang="zh-CN" sz="800" b="0" i="0" u="none" strike="noStrike">
                          <a:solidFill>
                            <a:srgbClr val="000000"/>
                          </a:solidFill>
                          <a:effectLst/>
                          <a:latin typeface="Times New Roman" panose="02020603050405020304" pitchFamily="18" charset="0"/>
                          <a:ea typeface="宋体" panose="02010600030101010101" pitchFamily="2" charset="-122"/>
                        </a:rPr>
                        <a:t>1.050</a:t>
                      </a:r>
                    </a:p>
                  </a:txBody>
                  <a:tcPr marL="8028" marR="8028" marT="8028"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3"/>
                  </a:ext>
                </a:extLst>
              </a:tr>
              <a:tr h="108000">
                <a:tc>
                  <a:txBody>
                    <a:bodyPr/>
                    <a:lstStyle/>
                    <a:p>
                      <a:pPr algn="ctr" fontAlgn="ctr"/>
                      <a:r>
                        <a:rPr lang="en-US" altLang="zh-CN" sz="800" b="0" i="0" u="none" strike="noStrike">
                          <a:solidFill>
                            <a:srgbClr val="000000"/>
                          </a:solidFill>
                          <a:effectLst/>
                          <a:latin typeface="Times New Roman" panose="02020603050405020304" pitchFamily="18" charset="0"/>
                          <a:ea typeface="宋体" panose="02010600030101010101" pitchFamily="2" charset="-122"/>
                        </a:rPr>
                        <a:t>11000</a:t>
                      </a:r>
                    </a:p>
                  </a:txBody>
                  <a:tcPr marL="8028" marR="8028" marT="8028"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altLang="zh-CN" sz="800" b="0" i="0" u="none" strike="noStrike">
                          <a:solidFill>
                            <a:srgbClr val="000000"/>
                          </a:solidFill>
                          <a:effectLst/>
                          <a:latin typeface="Times New Roman" panose="02020603050405020304" pitchFamily="18" charset="0"/>
                          <a:ea typeface="宋体" panose="02010600030101010101" pitchFamily="2" charset="-122"/>
                        </a:rPr>
                        <a:t>3.9</a:t>
                      </a:r>
                    </a:p>
                  </a:txBody>
                  <a:tcPr marL="8028" marR="8028" marT="8028"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altLang="zh-CN" sz="800" b="0" i="0" u="none" strike="noStrike">
                          <a:solidFill>
                            <a:srgbClr val="000000"/>
                          </a:solidFill>
                          <a:effectLst/>
                          <a:latin typeface="Times New Roman" panose="02020603050405020304" pitchFamily="18" charset="0"/>
                          <a:ea typeface="宋体" panose="02010600030101010101" pitchFamily="2" charset="-122"/>
                        </a:rPr>
                        <a:t>96.1</a:t>
                      </a:r>
                    </a:p>
                  </a:txBody>
                  <a:tcPr marL="8028" marR="8028" marT="8028"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altLang="zh-CN" sz="800" b="0" i="0" u="none" strike="noStrike">
                          <a:solidFill>
                            <a:srgbClr val="000000"/>
                          </a:solidFill>
                          <a:effectLst/>
                          <a:latin typeface="Times New Roman" panose="02020603050405020304" pitchFamily="18" charset="0"/>
                          <a:ea typeface="宋体" panose="02010600030101010101" pitchFamily="2" charset="-122"/>
                        </a:rPr>
                        <a:t>0.039</a:t>
                      </a:r>
                    </a:p>
                  </a:txBody>
                  <a:tcPr marL="8028" marR="8028" marT="8028"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altLang="zh-CN" sz="800" b="0" i="0" u="none" strike="noStrike">
                          <a:solidFill>
                            <a:srgbClr val="000000"/>
                          </a:solidFill>
                          <a:effectLst/>
                          <a:latin typeface="Times New Roman" panose="02020603050405020304" pitchFamily="18" charset="0"/>
                          <a:ea typeface="宋体" panose="02010600030101010101" pitchFamily="2" charset="-122"/>
                        </a:rPr>
                        <a:t>0.035</a:t>
                      </a:r>
                    </a:p>
                  </a:txBody>
                  <a:tcPr marL="8028" marR="8028" marT="8028"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altLang="zh-CN" sz="800" b="0" i="0" u="none" strike="noStrike">
                          <a:solidFill>
                            <a:srgbClr val="000000"/>
                          </a:solidFill>
                          <a:effectLst/>
                          <a:latin typeface="Times New Roman" panose="02020603050405020304" pitchFamily="18" charset="0"/>
                          <a:ea typeface="宋体" panose="02010600030101010101" pitchFamily="2" charset="-122"/>
                        </a:rPr>
                        <a:t>0.0038</a:t>
                      </a:r>
                    </a:p>
                  </a:txBody>
                  <a:tcPr marL="8028" marR="8028" marT="8028"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altLang="zh-CN" sz="800" b="0" i="0" u="none" strike="noStrike">
                          <a:solidFill>
                            <a:srgbClr val="000000"/>
                          </a:solidFill>
                          <a:effectLst/>
                          <a:latin typeface="Times New Roman" panose="02020603050405020304" pitchFamily="18" charset="0"/>
                          <a:ea typeface="宋体" panose="02010600030101010101" pitchFamily="2" charset="-122"/>
                        </a:rPr>
                        <a:t>0.00068</a:t>
                      </a:r>
                    </a:p>
                  </a:txBody>
                  <a:tcPr marL="8028" marR="8028" marT="8028"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altLang="zh-CN" sz="800" b="0" i="0" u="none" strike="noStrike">
                          <a:solidFill>
                            <a:srgbClr val="000000"/>
                          </a:solidFill>
                          <a:effectLst/>
                          <a:latin typeface="Times New Roman" panose="02020603050405020304" pitchFamily="18" charset="0"/>
                          <a:ea typeface="宋体" panose="02010600030101010101" pitchFamily="2" charset="-122"/>
                        </a:rPr>
                        <a:t>0.897</a:t>
                      </a:r>
                    </a:p>
                  </a:txBody>
                  <a:tcPr marL="8028" marR="8028" marT="8028"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altLang="zh-CN" sz="800" b="0" i="0" u="none" strike="noStrike">
                          <a:solidFill>
                            <a:srgbClr val="000000"/>
                          </a:solidFill>
                          <a:effectLst/>
                          <a:latin typeface="Times New Roman" panose="02020603050405020304" pitchFamily="18" charset="0"/>
                          <a:ea typeface="宋体" panose="02010600030101010101" pitchFamily="2" charset="-122"/>
                        </a:rPr>
                        <a:t>0.097</a:t>
                      </a:r>
                    </a:p>
                  </a:txBody>
                  <a:tcPr marL="8028" marR="8028" marT="8028"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altLang="zh-CN" sz="800" b="0" i="0" u="none" strike="noStrike">
                          <a:solidFill>
                            <a:srgbClr val="000000"/>
                          </a:solidFill>
                          <a:effectLst/>
                          <a:latin typeface="Times New Roman" panose="02020603050405020304" pitchFamily="18" charset="0"/>
                          <a:ea typeface="宋体" panose="02010600030101010101" pitchFamily="2" charset="-122"/>
                        </a:rPr>
                        <a:t>0.017</a:t>
                      </a:r>
                    </a:p>
                  </a:txBody>
                  <a:tcPr marL="8028" marR="8028" marT="8028"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altLang="zh-CN" sz="800" b="0" i="0" u="none" strike="noStrike">
                          <a:solidFill>
                            <a:srgbClr val="000000"/>
                          </a:solidFill>
                          <a:effectLst/>
                          <a:latin typeface="Times New Roman" panose="02020603050405020304" pitchFamily="18" charset="0"/>
                          <a:ea typeface="宋体" panose="02010600030101010101" pitchFamily="2" charset="-122"/>
                        </a:rPr>
                        <a:t>1.012</a:t>
                      </a:r>
                    </a:p>
                  </a:txBody>
                  <a:tcPr marL="8028" marR="8028" marT="8028"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4"/>
                  </a:ext>
                </a:extLst>
              </a:tr>
              <a:tr h="108000">
                <a:tc>
                  <a:txBody>
                    <a:bodyPr/>
                    <a:lstStyle/>
                    <a:p>
                      <a:pPr algn="ctr" fontAlgn="ctr"/>
                      <a:r>
                        <a:rPr lang="en-US" altLang="zh-CN" sz="800" b="0" i="0" u="none" strike="noStrike">
                          <a:solidFill>
                            <a:srgbClr val="000000"/>
                          </a:solidFill>
                          <a:effectLst/>
                          <a:latin typeface="Times New Roman" panose="02020603050405020304" pitchFamily="18" charset="0"/>
                          <a:ea typeface="宋体" panose="02010600030101010101" pitchFamily="2" charset="-122"/>
                        </a:rPr>
                        <a:t>10500</a:t>
                      </a:r>
                    </a:p>
                  </a:txBody>
                  <a:tcPr marL="8028" marR="8028" marT="8028"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altLang="zh-CN" sz="800" b="0" i="0" u="none" strike="noStrike">
                          <a:solidFill>
                            <a:srgbClr val="000000"/>
                          </a:solidFill>
                          <a:effectLst/>
                          <a:latin typeface="Times New Roman" panose="02020603050405020304" pitchFamily="18" charset="0"/>
                          <a:ea typeface="宋体" panose="02010600030101010101" pitchFamily="2" charset="-122"/>
                        </a:rPr>
                        <a:t>2.3</a:t>
                      </a:r>
                    </a:p>
                  </a:txBody>
                  <a:tcPr marL="8028" marR="8028" marT="8028"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altLang="zh-CN" sz="800" b="0" i="0" u="none" strike="noStrike">
                          <a:solidFill>
                            <a:srgbClr val="000000"/>
                          </a:solidFill>
                          <a:effectLst/>
                          <a:latin typeface="Times New Roman" panose="02020603050405020304" pitchFamily="18" charset="0"/>
                          <a:ea typeface="宋体" panose="02010600030101010101" pitchFamily="2" charset="-122"/>
                        </a:rPr>
                        <a:t>97.7</a:t>
                      </a:r>
                    </a:p>
                  </a:txBody>
                  <a:tcPr marL="8028" marR="8028" marT="8028"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altLang="zh-CN" sz="800" b="0" i="0" u="none" strike="noStrike">
                          <a:solidFill>
                            <a:srgbClr val="000000"/>
                          </a:solidFill>
                          <a:effectLst/>
                          <a:latin typeface="Times New Roman" panose="02020603050405020304" pitchFamily="18" charset="0"/>
                          <a:ea typeface="宋体" panose="02010600030101010101" pitchFamily="2" charset="-122"/>
                        </a:rPr>
                        <a:t>0.023</a:t>
                      </a:r>
                    </a:p>
                  </a:txBody>
                  <a:tcPr marL="8028" marR="8028" marT="8028"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altLang="zh-CN" sz="800" b="0" i="0" u="none" strike="noStrike">
                          <a:solidFill>
                            <a:srgbClr val="000000"/>
                          </a:solidFill>
                          <a:effectLst/>
                          <a:latin typeface="Times New Roman" panose="02020603050405020304" pitchFamily="18" charset="0"/>
                          <a:ea typeface="宋体" panose="02010600030101010101" pitchFamily="2" charset="-122"/>
                        </a:rPr>
                        <a:t>0.021</a:t>
                      </a:r>
                    </a:p>
                  </a:txBody>
                  <a:tcPr marL="8028" marR="8028" marT="8028"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altLang="zh-CN" sz="800" b="0" i="0" u="none" strike="noStrike">
                          <a:solidFill>
                            <a:srgbClr val="000000"/>
                          </a:solidFill>
                          <a:effectLst/>
                          <a:latin typeface="Times New Roman" panose="02020603050405020304" pitchFamily="18" charset="0"/>
                          <a:ea typeface="宋体" panose="02010600030101010101" pitchFamily="2" charset="-122"/>
                        </a:rPr>
                        <a:t>0.0023</a:t>
                      </a:r>
                    </a:p>
                  </a:txBody>
                  <a:tcPr marL="8028" marR="8028" marT="8028"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altLang="zh-CN" sz="800" b="0" i="0" u="none" strike="noStrike">
                          <a:solidFill>
                            <a:srgbClr val="000000"/>
                          </a:solidFill>
                          <a:effectLst/>
                          <a:latin typeface="Times New Roman" panose="02020603050405020304" pitchFamily="18" charset="0"/>
                          <a:ea typeface="宋体" panose="02010600030101010101" pitchFamily="2" charset="-122"/>
                        </a:rPr>
                        <a:t>0.0004</a:t>
                      </a:r>
                    </a:p>
                  </a:txBody>
                  <a:tcPr marL="8028" marR="8028" marT="8028"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altLang="zh-CN" sz="800" b="0" i="0" u="none" strike="noStrike">
                          <a:solidFill>
                            <a:srgbClr val="000000"/>
                          </a:solidFill>
                          <a:effectLst/>
                          <a:latin typeface="Times New Roman" panose="02020603050405020304" pitchFamily="18" charset="0"/>
                          <a:ea typeface="宋体" panose="02010600030101010101" pitchFamily="2" charset="-122"/>
                        </a:rPr>
                        <a:t>0.913</a:t>
                      </a:r>
                    </a:p>
                  </a:txBody>
                  <a:tcPr marL="8028" marR="8028" marT="8028"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altLang="zh-CN" sz="800" b="0" i="0" u="none" strike="noStrike">
                          <a:solidFill>
                            <a:srgbClr val="000000"/>
                          </a:solidFill>
                          <a:effectLst/>
                          <a:latin typeface="Times New Roman" panose="02020603050405020304" pitchFamily="18" charset="0"/>
                          <a:ea typeface="宋体" panose="02010600030101010101" pitchFamily="2" charset="-122"/>
                        </a:rPr>
                        <a:t>0.100</a:t>
                      </a:r>
                    </a:p>
                  </a:txBody>
                  <a:tcPr marL="8028" marR="8028" marT="8028"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altLang="zh-CN" sz="800" b="0" i="0" u="none" strike="noStrike">
                          <a:solidFill>
                            <a:srgbClr val="000000"/>
                          </a:solidFill>
                          <a:effectLst/>
                          <a:latin typeface="Times New Roman" panose="02020603050405020304" pitchFamily="18" charset="0"/>
                          <a:ea typeface="宋体" panose="02010600030101010101" pitchFamily="2" charset="-122"/>
                        </a:rPr>
                        <a:t>0.017</a:t>
                      </a:r>
                    </a:p>
                  </a:txBody>
                  <a:tcPr marL="8028" marR="8028" marT="8028"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altLang="zh-CN" sz="800" b="0" i="0" u="none" strike="noStrike">
                          <a:solidFill>
                            <a:srgbClr val="000000"/>
                          </a:solidFill>
                          <a:effectLst/>
                          <a:latin typeface="Times New Roman" panose="02020603050405020304" pitchFamily="18" charset="0"/>
                          <a:ea typeface="宋体" panose="02010600030101010101" pitchFamily="2" charset="-122"/>
                        </a:rPr>
                        <a:t>1.030</a:t>
                      </a:r>
                    </a:p>
                  </a:txBody>
                  <a:tcPr marL="8028" marR="8028" marT="8028"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5"/>
                  </a:ext>
                </a:extLst>
              </a:tr>
              <a:tr h="108000">
                <a:tc>
                  <a:txBody>
                    <a:bodyPr/>
                    <a:lstStyle/>
                    <a:p>
                      <a:pPr algn="ctr" fontAlgn="ctr"/>
                      <a:r>
                        <a:rPr lang="en-US" altLang="zh-CN" sz="800" b="0" i="0" u="none" strike="noStrike">
                          <a:solidFill>
                            <a:srgbClr val="000000"/>
                          </a:solidFill>
                          <a:effectLst/>
                          <a:latin typeface="Times New Roman" panose="02020603050405020304" pitchFamily="18" charset="0"/>
                          <a:ea typeface="宋体" panose="02010600030101010101" pitchFamily="2" charset="-122"/>
                        </a:rPr>
                        <a:t>10000</a:t>
                      </a:r>
                    </a:p>
                  </a:txBody>
                  <a:tcPr marL="8028" marR="8028" marT="8028"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altLang="zh-CN" sz="800" b="0" i="0" u="none" strike="noStrike">
                          <a:solidFill>
                            <a:srgbClr val="000000"/>
                          </a:solidFill>
                          <a:effectLst/>
                          <a:latin typeface="Times New Roman" panose="02020603050405020304" pitchFamily="18" charset="0"/>
                          <a:ea typeface="宋体" panose="02010600030101010101" pitchFamily="2" charset="-122"/>
                        </a:rPr>
                        <a:t>1.5</a:t>
                      </a:r>
                    </a:p>
                  </a:txBody>
                  <a:tcPr marL="8028" marR="8028" marT="8028"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altLang="zh-CN" sz="800" b="0" i="0" u="none" strike="noStrike">
                          <a:solidFill>
                            <a:srgbClr val="000000"/>
                          </a:solidFill>
                          <a:effectLst/>
                          <a:latin typeface="Times New Roman" panose="02020603050405020304" pitchFamily="18" charset="0"/>
                          <a:ea typeface="宋体" panose="02010600030101010101" pitchFamily="2" charset="-122"/>
                        </a:rPr>
                        <a:t>98.5</a:t>
                      </a:r>
                    </a:p>
                  </a:txBody>
                  <a:tcPr marL="8028" marR="8028" marT="8028"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altLang="zh-CN" sz="800" b="0" i="0" u="none" strike="noStrike">
                          <a:solidFill>
                            <a:srgbClr val="000000"/>
                          </a:solidFill>
                          <a:effectLst/>
                          <a:latin typeface="Times New Roman" panose="02020603050405020304" pitchFamily="18" charset="0"/>
                          <a:ea typeface="宋体" panose="02010600030101010101" pitchFamily="2" charset="-122"/>
                        </a:rPr>
                        <a:t>0.015</a:t>
                      </a:r>
                    </a:p>
                  </a:txBody>
                  <a:tcPr marL="8028" marR="8028" marT="8028"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altLang="zh-CN" sz="800" b="0" i="0" u="none" strike="noStrike">
                          <a:solidFill>
                            <a:srgbClr val="000000"/>
                          </a:solidFill>
                          <a:effectLst/>
                          <a:latin typeface="Times New Roman" panose="02020603050405020304" pitchFamily="18" charset="0"/>
                          <a:ea typeface="宋体" panose="02010600030101010101" pitchFamily="2" charset="-122"/>
                        </a:rPr>
                        <a:t>0.0132</a:t>
                      </a:r>
                    </a:p>
                  </a:txBody>
                  <a:tcPr marL="8028" marR="8028" marT="8028"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altLang="zh-CN" sz="800" b="0" i="0" u="none" strike="noStrike">
                          <a:solidFill>
                            <a:srgbClr val="000000"/>
                          </a:solidFill>
                          <a:effectLst/>
                          <a:latin typeface="Times New Roman" panose="02020603050405020304" pitchFamily="18" charset="0"/>
                          <a:ea typeface="宋体" panose="02010600030101010101" pitchFamily="2" charset="-122"/>
                        </a:rPr>
                        <a:t>0.0015</a:t>
                      </a:r>
                    </a:p>
                  </a:txBody>
                  <a:tcPr marL="8028" marR="8028" marT="8028"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altLang="zh-CN" sz="800" b="0" i="0" u="none" strike="noStrike">
                          <a:solidFill>
                            <a:srgbClr val="000000"/>
                          </a:solidFill>
                          <a:effectLst/>
                          <a:latin typeface="Times New Roman" panose="02020603050405020304" pitchFamily="18" charset="0"/>
                          <a:ea typeface="宋体" panose="02010600030101010101" pitchFamily="2" charset="-122"/>
                        </a:rPr>
                        <a:t>0.00026</a:t>
                      </a:r>
                    </a:p>
                  </a:txBody>
                  <a:tcPr marL="8028" marR="8028" marT="8028"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altLang="zh-CN" sz="800" b="0" i="0" u="none" strike="noStrike" dirty="0">
                          <a:solidFill>
                            <a:srgbClr val="000000"/>
                          </a:solidFill>
                          <a:effectLst/>
                          <a:latin typeface="Times New Roman" panose="02020603050405020304" pitchFamily="18" charset="0"/>
                          <a:ea typeface="宋体" panose="02010600030101010101" pitchFamily="2" charset="-122"/>
                        </a:rPr>
                        <a:t>0.880</a:t>
                      </a:r>
                    </a:p>
                  </a:txBody>
                  <a:tcPr marL="8028" marR="8028" marT="8028"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altLang="zh-CN" sz="800" b="0" i="0" u="none" strike="noStrike">
                          <a:solidFill>
                            <a:srgbClr val="000000"/>
                          </a:solidFill>
                          <a:effectLst/>
                          <a:latin typeface="Times New Roman" panose="02020603050405020304" pitchFamily="18" charset="0"/>
                          <a:ea typeface="宋体" panose="02010600030101010101" pitchFamily="2" charset="-122"/>
                        </a:rPr>
                        <a:t>0.100</a:t>
                      </a:r>
                    </a:p>
                  </a:txBody>
                  <a:tcPr marL="8028" marR="8028" marT="8028"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altLang="zh-CN" sz="800" b="0" i="0" u="none" strike="noStrike">
                          <a:solidFill>
                            <a:srgbClr val="000000"/>
                          </a:solidFill>
                          <a:effectLst/>
                          <a:latin typeface="Times New Roman" panose="02020603050405020304" pitchFamily="18" charset="0"/>
                          <a:ea typeface="宋体" panose="02010600030101010101" pitchFamily="2" charset="-122"/>
                        </a:rPr>
                        <a:t>0.017</a:t>
                      </a:r>
                    </a:p>
                  </a:txBody>
                  <a:tcPr marL="8028" marR="8028" marT="8028"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altLang="zh-CN" sz="800" b="0" i="0" u="none" strike="noStrike">
                          <a:solidFill>
                            <a:srgbClr val="000000"/>
                          </a:solidFill>
                          <a:effectLst/>
                          <a:latin typeface="Times New Roman" panose="02020603050405020304" pitchFamily="18" charset="0"/>
                          <a:ea typeface="宋体" panose="02010600030101010101" pitchFamily="2" charset="-122"/>
                        </a:rPr>
                        <a:t>0.997</a:t>
                      </a:r>
                    </a:p>
                  </a:txBody>
                  <a:tcPr marL="8028" marR="8028" marT="8028"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6"/>
                  </a:ext>
                </a:extLst>
              </a:tr>
              <a:tr h="108000">
                <a:tc>
                  <a:txBody>
                    <a:bodyPr/>
                    <a:lstStyle/>
                    <a:p>
                      <a:pPr algn="ctr" fontAlgn="ctr"/>
                      <a:r>
                        <a:rPr lang="en-US" altLang="zh-CN" sz="800" b="0" i="0" u="none" strike="noStrike">
                          <a:solidFill>
                            <a:srgbClr val="000000"/>
                          </a:solidFill>
                          <a:effectLst/>
                          <a:latin typeface="Times New Roman" panose="02020603050405020304" pitchFamily="18" charset="0"/>
                          <a:ea typeface="宋体" panose="02010600030101010101" pitchFamily="2" charset="-122"/>
                        </a:rPr>
                        <a:t>9500</a:t>
                      </a:r>
                    </a:p>
                  </a:txBody>
                  <a:tcPr marL="8028" marR="8028" marT="8028"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altLang="zh-CN" sz="800" b="0" i="0" u="none" strike="noStrike">
                          <a:solidFill>
                            <a:srgbClr val="000000"/>
                          </a:solidFill>
                          <a:effectLst/>
                          <a:latin typeface="Times New Roman" panose="02020603050405020304" pitchFamily="18" charset="0"/>
                          <a:ea typeface="宋体" panose="02010600030101010101" pitchFamily="2" charset="-122"/>
                        </a:rPr>
                        <a:t>1.01</a:t>
                      </a:r>
                    </a:p>
                  </a:txBody>
                  <a:tcPr marL="8028" marR="8028" marT="8028"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altLang="zh-CN" sz="800" b="0" i="0" u="none" strike="noStrike">
                          <a:solidFill>
                            <a:srgbClr val="000000"/>
                          </a:solidFill>
                          <a:effectLst/>
                          <a:latin typeface="Times New Roman" panose="02020603050405020304" pitchFamily="18" charset="0"/>
                          <a:ea typeface="宋体" panose="02010600030101010101" pitchFamily="2" charset="-122"/>
                        </a:rPr>
                        <a:t>98.99</a:t>
                      </a:r>
                    </a:p>
                  </a:txBody>
                  <a:tcPr marL="8028" marR="8028" marT="8028"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altLang="zh-CN" sz="800" b="0" i="0" u="none" strike="noStrike">
                          <a:solidFill>
                            <a:srgbClr val="000000"/>
                          </a:solidFill>
                          <a:effectLst/>
                          <a:latin typeface="Times New Roman" panose="02020603050405020304" pitchFamily="18" charset="0"/>
                          <a:ea typeface="宋体" panose="02010600030101010101" pitchFamily="2" charset="-122"/>
                        </a:rPr>
                        <a:t>0.010</a:t>
                      </a:r>
                    </a:p>
                  </a:txBody>
                  <a:tcPr marL="8028" marR="8028" marT="8028"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altLang="zh-CN" sz="800" b="0" i="0" u="none" strike="noStrike">
                          <a:solidFill>
                            <a:srgbClr val="000000"/>
                          </a:solidFill>
                          <a:effectLst/>
                          <a:latin typeface="Times New Roman" panose="02020603050405020304" pitchFamily="18" charset="0"/>
                          <a:ea typeface="宋体" panose="02010600030101010101" pitchFamily="2" charset="-122"/>
                        </a:rPr>
                        <a:t>0.0089</a:t>
                      </a:r>
                    </a:p>
                  </a:txBody>
                  <a:tcPr marL="8028" marR="8028" marT="8028"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altLang="zh-CN" sz="800" b="0" i="0" u="none" strike="noStrike">
                          <a:solidFill>
                            <a:srgbClr val="000000"/>
                          </a:solidFill>
                          <a:effectLst/>
                          <a:latin typeface="Times New Roman" panose="02020603050405020304" pitchFamily="18" charset="0"/>
                          <a:ea typeface="宋体" panose="02010600030101010101" pitchFamily="2" charset="-122"/>
                        </a:rPr>
                        <a:t>0.00099</a:t>
                      </a:r>
                    </a:p>
                  </a:txBody>
                  <a:tcPr marL="8028" marR="8028" marT="8028"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altLang="zh-CN" sz="800" b="0" i="0" u="none" strike="noStrike">
                          <a:solidFill>
                            <a:srgbClr val="000000"/>
                          </a:solidFill>
                          <a:effectLst/>
                          <a:latin typeface="Times New Roman" panose="02020603050405020304" pitchFamily="18" charset="0"/>
                          <a:ea typeface="宋体" panose="02010600030101010101" pitchFamily="2" charset="-122"/>
                        </a:rPr>
                        <a:t>0.00018</a:t>
                      </a:r>
                    </a:p>
                  </a:txBody>
                  <a:tcPr marL="8028" marR="8028" marT="8028"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altLang="zh-CN" sz="800" b="0" i="0" u="none" strike="noStrike">
                          <a:solidFill>
                            <a:srgbClr val="000000"/>
                          </a:solidFill>
                          <a:effectLst/>
                          <a:latin typeface="Times New Roman" panose="02020603050405020304" pitchFamily="18" charset="0"/>
                          <a:ea typeface="宋体" panose="02010600030101010101" pitchFamily="2" charset="-122"/>
                        </a:rPr>
                        <a:t>0.881</a:t>
                      </a:r>
                    </a:p>
                  </a:txBody>
                  <a:tcPr marL="8028" marR="8028" marT="8028"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altLang="zh-CN" sz="800" b="0" i="0" u="none" strike="noStrike">
                          <a:solidFill>
                            <a:srgbClr val="000000"/>
                          </a:solidFill>
                          <a:effectLst/>
                          <a:latin typeface="Times New Roman" panose="02020603050405020304" pitchFamily="18" charset="0"/>
                          <a:ea typeface="宋体" panose="02010600030101010101" pitchFamily="2" charset="-122"/>
                        </a:rPr>
                        <a:t>0.098</a:t>
                      </a:r>
                    </a:p>
                  </a:txBody>
                  <a:tcPr marL="8028" marR="8028" marT="8028"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altLang="zh-CN" sz="800" b="0" i="0" u="none" strike="noStrike">
                          <a:solidFill>
                            <a:srgbClr val="000000"/>
                          </a:solidFill>
                          <a:effectLst/>
                          <a:latin typeface="Times New Roman" panose="02020603050405020304" pitchFamily="18" charset="0"/>
                          <a:ea typeface="宋体" panose="02010600030101010101" pitchFamily="2" charset="-122"/>
                        </a:rPr>
                        <a:t>0.018</a:t>
                      </a:r>
                    </a:p>
                  </a:txBody>
                  <a:tcPr marL="8028" marR="8028" marT="8028"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altLang="zh-CN" sz="800" b="0" i="0" u="none" strike="noStrike">
                          <a:solidFill>
                            <a:srgbClr val="000000"/>
                          </a:solidFill>
                          <a:effectLst/>
                          <a:latin typeface="Times New Roman" panose="02020603050405020304" pitchFamily="18" charset="0"/>
                          <a:ea typeface="宋体" panose="02010600030101010101" pitchFamily="2" charset="-122"/>
                        </a:rPr>
                        <a:t>0.997</a:t>
                      </a:r>
                    </a:p>
                  </a:txBody>
                  <a:tcPr marL="8028" marR="8028" marT="8028"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7"/>
                  </a:ext>
                </a:extLst>
              </a:tr>
              <a:tr h="108000">
                <a:tc>
                  <a:txBody>
                    <a:bodyPr/>
                    <a:lstStyle/>
                    <a:p>
                      <a:pPr algn="ctr" fontAlgn="ctr"/>
                      <a:r>
                        <a:rPr lang="en-US" altLang="zh-CN" sz="800" b="0" i="0" u="none" strike="noStrike">
                          <a:solidFill>
                            <a:srgbClr val="000000"/>
                          </a:solidFill>
                          <a:effectLst/>
                          <a:latin typeface="Times New Roman" panose="02020603050405020304" pitchFamily="18" charset="0"/>
                          <a:ea typeface="宋体" panose="02010600030101010101" pitchFamily="2" charset="-122"/>
                        </a:rPr>
                        <a:t>9000</a:t>
                      </a:r>
                    </a:p>
                  </a:txBody>
                  <a:tcPr marL="8028" marR="8028" marT="8028"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altLang="zh-CN" sz="800" b="0" i="0" u="none" strike="noStrike">
                          <a:solidFill>
                            <a:srgbClr val="000000"/>
                          </a:solidFill>
                          <a:effectLst/>
                          <a:latin typeface="Times New Roman" panose="02020603050405020304" pitchFamily="18" charset="0"/>
                          <a:ea typeface="宋体" panose="02010600030101010101" pitchFamily="2" charset="-122"/>
                        </a:rPr>
                        <a:t>0.72</a:t>
                      </a:r>
                    </a:p>
                  </a:txBody>
                  <a:tcPr marL="8028" marR="8028" marT="8028"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altLang="zh-CN" sz="800" b="0" i="0" u="none" strike="noStrike">
                          <a:solidFill>
                            <a:srgbClr val="000000"/>
                          </a:solidFill>
                          <a:effectLst/>
                          <a:latin typeface="Times New Roman" panose="02020603050405020304" pitchFamily="18" charset="0"/>
                          <a:ea typeface="宋体" panose="02010600030101010101" pitchFamily="2" charset="-122"/>
                        </a:rPr>
                        <a:t>99.28</a:t>
                      </a:r>
                    </a:p>
                  </a:txBody>
                  <a:tcPr marL="8028" marR="8028" marT="8028"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altLang="zh-CN" sz="800" b="0" i="0" u="none" strike="noStrike">
                          <a:solidFill>
                            <a:srgbClr val="000000"/>
                          </a:solidFill>
                          <a:effectLst/>
                          <a:latin typeface="Times New Roman" panose="02020603050405020304" pitchFamily="18" charset="0"/>
                          <a:ea typeface="宋体" panose="02010600030101010101" pitchFamily="2" charset="-122"/>
                        </a:rPr>
                        <a:t>0.007</a:t>
                      </a:r>
                    </a:p>
                  </a:txBody>
                  <a:tcPr marL="8028" marR="8028" marT="8028"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altLang="zh-CN" sz="800" b="0" i="0" u="none" strike="noStrike">
                          <a:solidFill>
                            <a:srgbClr val="000000"/>
                          </a:solidFill>
                          <a:effectLst/>
                          <a:latin typeface="Times New Roman" panose="02020603050405020304" pitchFamily="18" charset="0"/>
                          <a:ea typeface="宋体" panose="02010600030101010101" pitchFamily="2" charset="-122"/>
                        </a:rPr>
                        <a:t>0.0064</a:t>
                      </a:r>
                    </a:p>
                  </a:txBody>
                  <a:tcPr marL="8028" marR="8028" marT="8028"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altLang="zh-CN" sz="800" b="0" i="0" u="none" strike="noStrike">
                          <a:solidFill>
                            <a:srgbClr val="000000"/>
                          </a:solidFill>
                          <a:effectLst/>
                          <a:latin typeface="Times New Roman" panose="02020603050405020304" pitchFamily="18" charset="0"/>
                          <a:ea typeface="宋体" panose="02010600030101010101" pitchFamily="2" charset="-122"/>
                        </a:rPr>
                        <a:t>0.0007</a:t>
                      </a:r>
                    </a:p>
                  </a:txBody>
                  <a:tcPr marL="8028" marR="8028" marT="8028"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altLang="zh-CN" sz="800" b="0" i="0" u="none" strike="noStrike">
                          <a:solidFill>
                            <a:srgbClr val="000000"/>
                          </a:solidFill>
                          <a:effectLst/>
                          <a:latin typeface="Times New Roman" panose="02020603050405020304" pitchFamily="18" charset="0"/>
                          <a:ea typeface="宋体" panose="02010600030101010101" pitchFamily="2" charset="-122"/>
                        </a:rPr>
                        <a:t>0.000124</a:t>
                      </a:r>
                    </a:p>
                  </a:txBody>
                  <a:tcPr marL="8028" marR="8028" marT="8028"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altLang="zh-CN" sz="800" b="0" i="0" u="none" strike="noStrike">
                          <a:solidFill>
                            <a:srgbClr val="000000"/>
                          </a:solidFill>
                          <a:effectLst/>
                          <a:latin typeface="Times New Roman" panose="02020603050405020304" pitchFamily="18" charset="0"/>
                          <a:ea typeface="宋体" panose="02010600030101010101" pitchFamily="2" charset="-122"/>
                        </a:rPr>
                        <a:t>0.889</a:t>
                      </a:r>
                    </a:p>
                  </a:txBody>
                  <a:tcPr marL="8028" marR="8028" marT="8028"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altLang="zh-CN" sz="800" b="0" i="0" u="none" strike="noStrike">
                          <a:solidFill>
                            <a:srgbClr val="000000"/>
                          </a:solidFill>
                          <a:effectLst/>
                          <a:latin typeface="Times New Roman" panose="02020603050405020304" pitchFamily="18" charset="0"/>
                          <a:ea typeface="宋体" panose="02010600030101010101" pitchFamily="2" charset="-122"/>
                        </a:rPr>
                        <a:t>0.097</a:t>
                      </a:r>
                    </a:p>
                  </a:txBody>
                  <a:tcPr marL="8028" marR="8028" marT="8028"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altLang="zh-CN" sz="800" b="0" i="0" u="none" strike="noStrike">
                          <a:solidFill>
                            <a:srgbClr val="000000"/>
                          </a:solidFill>
                          <a:effectLst/>
                          <a:latin typeface="Times New Roman" panose="02020603050405020304" pitchFamily="18" charset="0"/>
                          <a:ea typeface="宋体" panose="02010600030101010101" pitchFamily="2" charset="-122"/>
                        </a:rPr>
                        <a:t>0.017</a:t>
                      </a:r>
                    </a:p>
                  </a:txBody>
                  <a:tcPr marL="8028" marR="8028" marT="8028"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altLang="zh-CN" sz="800" b="0" i="0" u="none" strike="noStrike">
                          <a:solidFill>
                            <a:srgbClr val="000000"/>
                          </a:solidFill>
                          <a:effectLst/>
                          <a:latin typeface="Times New Roman" panose="02020603050405020304" pitchFamily="18" charset="0"/>
                          <a:ea typeface="宋体" panose="02010600030101010101" pitchFamily="2" charset="-122"/>
                        </a:rPr>
                        <a:t>1.003</a:t>
                      </a:r>
                    </a:p>
                  </a:txBody>
                  <a:tcPr marL="8028" marR="8028" marT="8028"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8"/>
                  </a:ext>
                </a:extLst>
              </a:tr>
              <a:tr h="108000">
                <a:tc>
                  <a:txBody>
                    <a:bodyPr/>
                    <a:lstStyle/>
                    <a:p>
                      <a:pPr algn="ctr" fontAlgn="ctr"/>
                      <a:r>
                        <a:rPr lang="en-US" altLang="zh-CN" sz="800" b="0" i="0" u="none" strike="noStrike">
                          <a:solidFill>
                            <a:srgbClr val="000000"/>
                          </a:solidFill>
                          <a:effectLst/>
                          <a:latin typeface="Times New Roman" panose="02020603050405020304" pitchFamily="18" charset="0"/>
                          <a:ea typeface="宋体" panose="02010600030101010101" pitchFamily="2" charset="-122"/>
                        </a:rPr>
                        <a:t>8500</a:t>
                      </a:r>
                    </a:p>
                  </a:txBody>
                  <a:tcPr marL="8028" marR="8028" marT="8028"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altLang="zh-CN" sz="800" b="0" i="0" u="none" strike="noStrike">
                          <a:solidFill>
                            <a:srgbClr val="000000"/>
                          </a:solidFill>
                          <a:effectLst/>
                          <a:latin typeface="Times New Roman" panose="02020603050405020304" pitchFamily="18" charset="0"/>
                          <a:ea typeface="宋体" panose="02010600030101010101" pitchFamily="2" charset="-122"/>
                        </a:rPr>
                        <a:t>0.53</a:t>
                      </a:r>
                    </a:p>
                  </a:txBody>
                  <a:tcPr marL="8028" marR="8028" marT="8028"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altLang="zh-CN" sz="800" b="0" i="0" u="none" strike="noStrike">
                          <a:solidFill>
                            <a:srgbClr val="000000"/>
                          </a:solidFill>
                          <a:effectLst/>
                          <a:latin typeface="Times New Roman" panose="02020603050405020304" pitchFamily="18" charset="0"/>
                          <a:ea typeface="宋体" panose="02010600030101010101" pitchFamily="2" charset="-122"/>
                        </a:rPr>
                        <a:t>99.47</a:t>
                      </a:r>
                    </a:p>
                  </a:txBody>
                  <a:tcPr marL="8028" marR="8028" marT="8028"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altLang="zh-CN" sz="800" b="0" i="0" u="none" strike="noStrike">
                          <a:solidFill>
                            <a:srgbClr val="000000"/>
                          </a:solidFill>
                          <a:effectLst/>
                          <a:latin typeface="Times New Roman" panose="02020603050405020304" pitchFamily="18" charset="0"/>
                          <a:ea typeface="宋体" panose="02010600030101010101" pitchFamily="2" charset="-122"/>
                        </a:rPr>
                        <a:t>0.005</a:t>
                      </a:r>
                    </a:p>
                  </a:txBody>
                  <a:tcPr marL="8028" marR="8028" marT="8028"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altLang="zh-CN" sz="800" b="0" i="0" u="none" strike="noStrike" dirty="0">
                          <a:solidFill>
                            <a:srgbClr val="000000"/>
                          </a:solidFill>
                          <a:effectLst/>
                          <a:latin typeface="Times New Roman" panose="02020603050405020304" pitchFamily="18" charset="0"/>
                          <a:ea typeface="宋体" panose="02010600030101010101" pitchFamily="2" charset="-122"/>
                        </a:rPr>
                        <a:t>0.0047</a:t>
                      </a:r>
                    </a:p>
                  </a:txBody>
                  <a:tcPr marL="8028" marR="8028" marT="8028"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altLang="zh-CN" sz="800" b="0" i="0" u="none" strike="noStrike">
                          <a:solidFill>
                            <a:srgbClr val="000000"/>
                          </a:solidFill>
                          <a:effectLst/>
                          <a:latin typeface="Times New Roman" panose="02020603050405020304" pitchFamily="18" charset="0"/>
                          <a:ea typeface="宋体" panose="02010600030101010101" pitchFamily="2" charset="-122"/>
                        </a:rPr>
                        <a:t>0.00051</a:t>
                      </a:r>
                    </a:p>
                  </a:txBody>
                  <a:tcPr marL="8028" marR="8028" marT="8028"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altLang="zh-CN" sz="800" b="0" i="0" u="none" strike="noStrike">
                          <a:solidFill>
                            <a:srgbClr val="000000"/>
                          </a:solidFill>
                          <a:effectLst/>
                          <a:latin typeface="Times New Roman" panose="02020603050405020304" pitchFamily="18" charset="0"/>
                          <a:ea typeface="宋体" panose="02010600030101010101" pitchFamily="2" charset="-122"/>
                        </a:rPr>
                        <a:t>0.000091</a:t>
                      </a:r>
                    </a:p>
                  </a:txBody>
                  <a:tcPr marL="8028" marR="8028" marT="8028"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altLang="zh-CN" sz="800" b="0" i="0" u="none" strike="noStrike">
                          <a:solidFill>
                            <a:srgbClr val="000000"/>
                          </a:solidFill>
                          <a:effectLst/>
                          <a:latin typeface="Times New Roman" panose="02020603050405020304" pitchFamily="18" charset="0"/>
                          <a:ea typeface="宋体" panose="02010600030101010101" pitchFamily="2" charset="-122"/>
                        </a:rPr>
                        <a:t>0.887</a:t>
                      </a:r>
                    </a:p>
                  </a:txBody>
                  <a:tcPr marL="8028" marR="8028" marT="8028"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altLang="zh-CN" sz="800" b="0" i="0" u="none" strike="noStrike">
                          <a:solidFill>
                            <a:srgbClr val="000000"/>
                          </a:solidFill>
                          <a:effectLst/>
                          <a:latin typeface="Times New Roman" panose="02020603050405020304" pitchFamily="18" charset="0"/>
                          <a:ea typeface="宋体" panose="02010600030101010101" pitchFamily="2" charset="-122"/>
                        </a:rPr>
                        <a:t>0.096</a:t>
                      </a:r>
                    </a:p>
                  </a:txBody>
                  <a:tcPr marL="8028" marR="8028" marT="8028"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altLang="zh-CN" sz="800" b="0" i="0" u="none" strike="noStrike">
                          <a:solidFill>
                            <a:srgbClr val="000000"/>
                          </a:solidFill>
                          <a:effectLst/>
                          <a:latin typeface="Times New Roman" panose="02020603050405020304" pitchFamily="18" charset="0"/>
                          <a:ea typeface="宋体" panose="02010600030101010101" pitchFamily="2" charset="-122"/>
                        </a:rPr>
                        <a:t>0.017</a:t>
                      </a:r>
                    </a:p>
                  </a:txBody>
                  <a:tcPr marL="8028" marR="8028" marT="8028"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altLang="zh-CN" sz="800" b="0" i="0" u="none" strike="noStrike">
                          <a:solidFill>
                            <a:srgbClr val="000000"/>
                          </a:solidFill>
                          <a:effectLst/>
                          <a:latin typeface="Times New Roman" panose="02020603050405020304" pitchFamily="18" charset="0"/>
                          <a:ea typeface="宋体" panose="02010600030101010101" pitchFamily="2" charset="-122"/>
                        </a:rPr>
                        <a:t>1.000</a:t>
                      </a:r>
                    </a:p>
                  </a:txBody>
                  <a:tcPr marL="8028" marR="8028" marT="8028"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9"/>
                  </a:ext>
                </a:extLst>
              </a:tr>
              <a:tr h="108000">
                <a:tc>
                  <a:txBody>
                    <a:bodyPr/>
                    <a:lstStyle/>
                    <a:p>
                      <a:pPr algn="ctr" fontAlgn="ctr"/>
                      <a:r>
                        <a:rPr lang="en-US" altLang="zh-CN" sz="800" b="0" i="0" u="none" strike="noStrike" dirty="0">
                          <a:solidFill>
                            <a:srgbClr val="000000"/>
                          </a:solidFill>
                          <a:effectLst/>
                          <a:latin typeface="Times New Roman" panose="02020603050405020304" pitchFamily="18" charset="0"/>
                          <a:ea typeface="宋体" panose="02010600030101010101" pitchFamily="2" charset="-122"/>
                        </a:rPr>
                        <a:t>8000</a:t>
                      </a:r>
                    </a:p>
                  </a:txBody>
                  <a:tcPr marL="8028" marR="8028" marT="8028"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altLang="zh-CN" sz="800" b="0" i="0" u="none" strike="noStrike">
                          <a:solidFill>
                            <a:srgbClr val="000000"/>
                          </a:solidFill>
                          <a:effectLst/>
                          <a:latin typeface="Times New Roman" panose="02020603050405020304" pitchFamily="18" charset="0"/>
                          <a:ea typeface="宋体" panose="02010600030101010101" pitchFamily="2" charset="-122"/>
                        </a:rPr>
                        <a:t>0.4</a:t>
                      </a:r>
                    </a:p>
                  </a:txBody>
                  <a:tcPr marL="8028" marR="8028" marT="8028"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altLang="zh-CN" sz="800" b="0" i="0" u="none" strike="noStrike">
                          <a:solidFill>
                            <a:srgbClr val="000000"/>
                          </a:solidFill>
                          <a:effectLst/>
                          <a:latin typeface="Times New Roman" panose="02020603050405020304" pitchFamily="18" charset="0"/>
                          <a:ea typeface="宋体" panose="02010600030101010101" pitchFamily="2" charset="-122"/>
                        </a:rPr>
                        <a:t>99.6</a:t>
                      </a:r>
                    </a:p>
                  </a:txBody>
                  <a:tcPr marL="8028" marR="8028" marT="8028"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altLang="zh-CN" sz="800" b="0" i="0" u="none" strike="noStrike">
                          <a:solidFill>
                            <a:srgbClr val="000000"/>
                          </a:solidFill>
                          <a:effectLst/>
                          <a:latin typeface="Times New Roman" panose="02020603050405020304" pitchFamily="18" charset="0"/>
                          <a:ea typeface="宋体" panose="02010600030101010101" pitchFamily="2" charset="-122"/>
                        </a:rPr>
                        <a:t>0.004</a:t>
                      </a:r>
                    </a:p>
                  </a:txBody>
                  <a:tcPr marL="8028" marR="8028" marT="8028"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altLang="zh-CN" sz="800" b="0" i="0" u="none" strike="noStrike">
                          <a:solidFill>
                            <a:srgbClr val="000000"/>
                          </a:solidFill>
                          <a:effectLst/>
                          <a:latin typeface="Times New Roman" panose="02020603050405020304" pitchFamily="18" charset="0"/>
                          <a:ea typeface="宋体" panose="02010600030101010101" pitchFamily="2" charset="-122"/>
                        </a:rPr>
                        <a:t>0.0035</a:t>
                      </a:r>
                    </a:p>
                  </a:txBody>
                  <a:tcPr marL="8028" marR="8028" marT="8028"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altLang="zh-CN" sz="800" b="0" i="0" u="none" strike="noStrike">
                          <a:solidFill>
                            <a:srgbClr val="000000"/>
                          </a:solidFill>
                          <a:effectLst/>
                          <a:latin typeface="Times New Roman" panose="02020603050405020304" pitchFamily="18" charset="0"/>
                          <a:ea typeface="宋体" panose="02010600030101010101" pitchFamily="2" charset="-122"/>
                        </a:rPr>
                        <a:t>0.00039</a:t>
                      </a:r>
                    </a:p>
                  </a:txBody>
                  <a:tcPr marL="8028" marR="8028" marT="8028"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altLang="zh-CN" sz="800" b="0" i="0" u="none" strike="noStrike">
                          <a:solidFill>
                            <a:srgbClr val="000000"/>
                          </a:solidFill>
                          <a:effectLst/>
                          <a:latin typeface="Times New Roman" panose="02020603050405020304" pitchFamily="18" charset="0"/>
                          <a:ea typeface="宋体" panose="02010600030101010101" pitchFamily="2" charset="-122"/>
                        </a:rPr>
                        <a:t>0.000069</a:t>
                      </a:r>
                    </a:p>
                  </a:txBody>
                  <a:tcPr marL="8028" marR="8028" marT="8028"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altLang="zh-CN" sz="800" b="0" i="0" u="none" strike="noStrike">
                          <a:solidFill>
                            <a:srgbClr val="000000"/>
                          </a:solidFill>
                          <a:effectLst/>
                          <a:latin typeface="Times New Roman" panose="02020603050405020304" pitchFamily="18" charset="0"/>
                          <a:ea typeface="宋体" panose="02010600030101010101" pitchFamily="2" charset="-122"/>
                        </a:rPr>
                        <a:t>0.875</a:t>
                      </a:r>
                    </a:p>
                  </a:txBody>
                  <a:tcPr marL="8028" marR="8028" marT="8028"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altLang="zh-CN" sz="800" b="0" i="0" u="none" strike="noStrike">
                          <a:solidFill>
                            <a:srgbClr val="000000"/>
                          </a:solidFill>
                          <a:effectLst/>
                          <a:latin typeface="Times New Roman" panose="02020603050405020304" pitchFamily="18" charset="0"/>
                          <a:ea typeface="宋体" panose="02010600030101010101" pitchFamily="2" charset="-122"/>
                        </a:rPr>
                        <a:t>0.098</a:t>
                      </a:r>
                    </a:p>
                  </a:txBody>
                  <a:tcPr marL="8028" marR="8028" marT="8028"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altLang="zh-CN" sz="800" b="0" i="0" u="none" strike="noStrike">
                          <a:solidFill>
                            <a:srgbClr val="000000"/>
                          </a:solidFill>
                          <a:effectLst/>
                          <a:latin typeface="Times New Roman" panose="02020603050405020304" pitchFamily="18" charset="0"/>
                          <a:ea typeface="宋体" panose="02010600030101010101" pitchFamily="2" charset="-122"/>
                        </a:rPr>
                        <a:t>0.017</a:t>
                      </a:r>
                    </a:p>
                  </a:txBody>
                  <a:tcPr marL="8028" marR="8028" marT="8028"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altLang="zh-CN" sz="800" b="0" i="0" u="none" strike="noStrike">
                          <a:solidFill>
                            <a:srgbClr val="000000"/>
                          </a:solidFill>
                          <a:effectLst/>
                          <a:latin typeface="Times New Roman" panose="02020603050405020304" pitchFamily="18" charset="0"/>
                          <a:ea typeface="宋体" panose="02010600030101010101" pitchFamily="2" charset="-122"/>
                        </a:rPr>
                        <a:t>0.990</a:t>
                      </a:r>
                    </a:p>
                  </a:txBody>
                  <a:tcPr marL="8028" marR="8028" marT="8028"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10"/>
                  </a:ext>
                </a:extLst>
              </a:tr>
              <a:tr h="108000">
                <a:tc>
                  <a:txBody>
                    <a:bodyPr/>
                    <a:lstStyle/>
                    <a:p>
                      <a:pPr algn="ctr" fontAlgn="ctr"/>
                      <a:r>
                        <a:rPr lang="en-US" altLang="zh-CN" sz="800" b="0" i="0" u="none" strike="noStrike">
                          <a:solidFill>
                            <a:srgbClr val="000000"/>
                          </a:solidFill>
                          <a:effectLst/>
                          <a:latin typeface="Times New Roman" panose="02020603050405020304" pitchFamily="18" charset="0"/>
                          <a:ea typeface="宋体" panose="02010600030101010101" pitchFamily="2" charset="-122"/>
                        </a:rPr>
                        <a:t>7500</a:t>
                      </a:r>
                    </a:p>
                  </a:txBody>
                  <a:tcPr marL="8028" marR="8028" marT="8028"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altLang="zh-CN" sz="800" b="0" i="0" u="none" strike="noStrike">
                          <a:solidFill>
                            <a:srgbClr val="000000"/>
                          </a:solidFill>
                          <a:effectLst/>
                          <a:latin typeface="Times New Roman" panose="02020603050405020304" pitchFamily="18" charset="0"/>
                          <a:ea typeface="宋体" panose="02010600030101010101" pitchFamily="2" charset="-122"/>
                        </a:rPr>
                        <a:t>0.31</a:t>
                      </a:r>
                    </a:p>
                  </a:txBody>
                  <a:tcPr marL="8028" marR="8028" marT="8028"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altLang="zh-CN" sz="800" b="0" i="0" u="none" strike="noStrike">
                          <a:solidFill>
                            <a:srgbClr val="000000"/>
                          </a:solidFill>
                          <a:effectLst/>
                          <a:latin typeface="Times New Roman" panose="02020603050405020304" pitchFamily="18" charset="0"/>
                          <a:ea typeface="宋体" panose="02010600030101010101" pitchFamily="2" charset="-122"/>
                        </a:rPr>
                        <a:t>99.69</a:t>
                      </a:r>
                    </a:p>
                  </a:txBody>
                  <a:tcPr marL="8028" marR="8028" marT="8028"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altLang="zh-CN" sz="800" b="0" i="0" u="none" strike="noStrike">
                          <a:solidFill>
                            <a:srgbClr val="000000"/>
                          </a:solidFill>
                          <a:effectLst/>
                          <a:latin typeface="Times New Roman" panose="02020603050405020304" pitchFamily="18" charset="0"/>
                          <a:ea typeface="宋体" panose="02010600030101010101" pitchFamily="2" charset="-122"/>
                        </a:rPr>
                        <a:t>0.003</a:t>
                      </a:r>
                    </a:p>
                  </a:txBody>
                  <a:tcPr marL="8028" marR="8028" marT="8028"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altLang="zh-CN" sz="800" b="0" i="0" u="none" strike="noStrike">
                          <a:solidFill>
                            <a:srgbClr val="000000"/>
                          </a:solidFill>
                          <a:effectLst/>
                          <a:latin typeface="Times New Roman" panose="02020603050405020304" pitchFamily="18" charset="0"/>
                          <a:ea typeface="宋体" panose="02010600030101010101" pitchFamily="2" charset="-122"/>
                        </a:rPr>
                        <a:t>0.0027</a:t>
                      </a:r>
                    </a:p>
                  </a:txBody>
                  <a:tcPr marL="8028" marR="8028" marT="8028"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altLang="zh-CN" sz="800" b="0" i="0" u="none" strike="noStrike">
                          <a:solidFill>
                            <a:srgbClr val="000000"/>
                          </a:solidFill>
                          <a:effectLst/>
                          <a:latin typeface="Times New Roman" panose="02020603050405020304" pitchFamily="18" charset="0"/>
                          <a:ea typeface="宋体" panose="02010600030101010101" pitchFamily="2" charset="-122"/>
                        </a:rPr>
                        <a:t>0.0003</a:t>
                      </a:r>
                    </a:p>
                  </a:txBody>
                  <a:tcPr marL="8028" marR="8028" marT="8028"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altLang="zh-CN" sz="800" b="0" i="0" u="none" strike="noStrike">
                          <a:solidFill>
                            <a:srgbClr val="000000"/>
                          </a:solidFill>
                          <a:effectLst/>
                          <a:latin typeface="Times New Roman" panose="02020603050405020304" pitchFamily="18" charset="0"/>
                          <a:ea typeface="宋体" panose="02010600030101010101" pitchFamily="2" charset="-122"/>
                        </a:rPr>
                        <a:t>0.000054</a:t>
                      </a:r>
                    </a:p>
                  </a:txBody>
                  <a:tcPr marL="8028" marR="8028" marT="8028"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altLang="zh-CN" sz="800" b="0" i="0" u="none" strike="noStrike">
                          <a:solidFill>
                            <a:srgbClr val="000000"/>
                          </a:solidFill>
                          <a:effectLst/>
                          <a:latin typeface="Times New Roman" panose="02020603050405020304" pitchFamily="18" charset="0"/>
                          <a:ea typeface="宋体" panose="02010600030101010101" pitchFamily="2" charset="-122"/>
                        </a:rPr>
                        <a:t>0.871</a:t>
                      </a:r>
                    </a:p>
                  </a:txBody>
                  <a:tcPr marL="8028" marR="8028" marT="8028"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altLang="zh-CN" sz="800" b="0" i="0" u="none" strike="noStrike">
                          <a:solidFill>
                            <a:srgbClr val="000000"/>
                          </a:solidFill>
                          <a:effectLst/>
                          <a:latin typeface="Times New Roman" panose="02020603050405020304" pitchFamily="18" charset="0"/>
                          <a:ea typeface="宋体" panose="02010600030101010101" pitchFamily="2" charset="-122"/>
                        </a:rPr>
                        <a:t>0.097</a:t>
                      </a:r>
                    </a:p>
                  </a:txBody>
                  <a:tcPr marL="8028" marR="8028" marT="8028"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altLang="zh-CN" sz="800" b="0" i="0" u="none" strike="noStrike">
                          <a:solidFill>
                            <a:srgbClr val="000000"/>
                          </a:solidFill>
                          <a:effectLst/>
                          <a:latin typeface="Times New Roman" panose="02020603050405020304" pitchFamily="18" charset="0"/>
                          <a:ea typeface="宋体" panose="02010600030101010101" pitchFamily="2" charset="-122"/>
                        </a:rPr>
                        <a:t>0.017</a:t>
                      </a:r>
                    </a:p>
                  </a:txBody>
                  <a:tcPr marL="8028" marR="8028" marT="8028"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altLang="zh-CN" sz="800" b="0" i="0" u="none" strike="noStrike">
                          <a:solidFill>
                            <a:srgbClr val="000000"/>
                          </a:solidFill>
                          <a:effectLst/>
                          <a:latin typeface="Times New Roman" panose="02020603050405020304" pitchFamily="18" charset="0"/>
                          <a:ea typeface="宋体" panose="02010600030101010101" pitchFamily="2" charset="-122"/>
                        </a:rPr>
                        <a:t>0.985</a:t>
                      </a:r>
                    </a:p>
                  </a:txBody>
                  <a:tcPr marL="8028" marR="8028" marT="8028"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11"/>
                  </a:ext>
                </a:extLst>
              </a:tr>
              <a:tr h="108000">
                <a:tc>
                  <a:txBody>
                    <a:bodyPr/>
                    <a:lstStyle/>
                    <a:p>
                      <a:pPr algn="ctr" fontAlgn="ctr"/>
                      <a:r>
                        <a:rPr lang="en-US" altLang="zh-CN" sz="800" b="0" i="0" u="none" strike="noStrike">
                          <a:solidFill>
                            <a:srgbClr val="000000"/>
                          </a:solidFill>
                          <a:effectLst/>
                          <a:latin typeface="Times New Roman" panose="02020603050405020304" pitchFamily="18" charset="0"/>
                          <a:ea typeface="宋体" panose="02010600030101010101" pitchFamily="2" charset="-122"/>
                        </a:rPr>
                        <a:t>7000</a:t>
                      </a:r>
                    </a:p>
                  </a:txBody>
                  <a:tcPr marL="8028" marR="8028" marT="8028"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altLang="zh-CN" sz="800" b="0" i="0" u="none" strike="noStrike">
                          <a:solidFill>
                            <a:srgbClr val="000000"/>
                          </a:solidFill>
                          <a:effectLst/>
                          <a:latin typeface="Times New Roman" panose="02020603050405020304" pitchFamily="18" charset="0"/>
                          <a:ea typeface="宋体" panose="02010600030101010101" pitchFamily="2" charset="-122"/>
                        </a:rPr>
                        <a:t>0.245</a:t>
                      </a:r>
                    </a:p>
                  </a:txBody>
                  <a:tcPr marL="8028" marR="8028" marT="8028"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altLang="zh-CN" sz="800" b="0" i="0" u="none" strike="noStrike">
                          <a:solidFill>
                            <a:srgbClr val="000000"/>
                          </a:solidFill>
                          <a:effectLst/>
                          <a:latin typeface="Times New Roman" panose="02020603050405020304" pitchFamily="18" charset="0"/>
                          <a:ea typeface="宋体" panose="02010600030101010101" pitchFamily="2" charset="-122"/>
                        </a:rPr>
                        <a:t>99.755</a:t>
                      </a:r>
                    </a:p>
                  </a:txBody>
                  <a:tcPr marL="8028" marR="8028" marT="8028"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altLang="zh-CN" sz="800" b="0" i="0" u="none" strike="noStrike">
                          <a:solidFill>
                            <a:srgbClr val="000000"/>
                          </a:solidFill>
                          <a:effectLst/>
                          <a:latin typeface="Times New Roman" panose="02020603050405020304" pitchFamily="18" charset="0"/>
                          <a:ea typeface="宋体" panose="02010600030101010101" pitchFamily="2" charset="-122"/>
                        </a:rPr>
                        <a:t>0.002</a:t>
                      </a:r>
                    </a:p>
                  </a:txBody>
                  <a:tcPr marL="8028" marR="8028" marT="8028"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altLang="zh-CN" sz="800" b="0" i="0" u="none" strike="noStrike">
                          <a:solidFill>
                            <a:srgbClr val="000000"/>
                          </a:solidFill>
                          <a:effectLst/>
                          <a:latin typeface="Times New Roman" panose="02020603050405020304" pitchFamily="18" charset="0"/>
                          <a:ea typeface="宋体" panose="02010600030101010101" pitchFamily="2" charset="-122"/>
                        </a:rPr>
                        <a:t>0.00217</a:t>
                      </a:r>
                    </a:p>
                  </a:txBody>
                  <a:tcPr marL="8028" marR="8028" marT="8028"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altLang="zh-CN" sz="800" b="0" i="0" u="none" strike="noStrike">
                          <a:solidFill>
                            <a:srgbClr val="000000"/>
                          </a:solidFill>
                          <a:effectLst/>
                          <a:latin typeface="Times New Roman" panose="02020603050405020304" pitchFamily="18" charset="0"/>
                          <a:ea typeface="宋体" panose="02010600030101010101" pitchFamily="2" charset="-122"/>
                        </a:rPr>
                        <a:t>0.000239</a:t>
                      </a:r>
                    </a:p>
                  </a:txBody>
                  <a:tcPr marL="8028" marR="8028" marT="8028"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altLang="zh-CN" sz="800" b="0" i="0" u="none" strike="noStrike">
                          <a:solidFill>
                            <a:srgbClr val="000000"/>
                          </a:solidFill>
                          <a:effectLst/>
                          <a:latin typeface="Times New Roman" panose="02020603050405020304" pitchFamily="18" charset="0"/>
                          <a:ea typeface="宋体" panose="02010600030101010101" pitchFamily="2" charset="-122"/>
                        </a:rPr>
                        <a:t>0.000042</a:t>
                      </a:r>
                    </a:p>
                  </a:txBody>
                  <a:tcPr marL="8028" marR="8028" marT="8028"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altLang="zh-CN" sz="800" b="0" i="0" u="none" strike="noStrike">
                          <a:solidFill>
                            <a:srgbClr val="000000"/>
                          </a:solidFill>
                          <a:effectLst/>
                          <a:latin typeface="Times New Roman" panose="02020603050405020304" pitchFamily="18" charset="0"/>
                          <a:ea typeface="宋体" panose="02010600030101010101" pitchFamily="2" charset="-122"/>
                        </a:rPr>
                        <a:t>0.886</a:t>
                      </a:r>
                    </a:p>
                  </a:txBody>
                  <a:tcPr marL="8028" marR="8028" marT="8028"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altLang="zh-CN" sz="800" b="0" i="0" u="none" strike="noStrike">
                          <a:solidFill>
                            <a:srgbClr val="000000"/>
                          </a:solidFill>
                          <a:effectLst/>
                          <a:latin typeface="Times New Roman" panose="02020603050405020304" pitchFamily="18" charset="0"/>
                          <a:ea typeface="宋体" panose="02010600030101010101" pitchFamily="2" charset="-122"/>
                        </a:rPr>
                        <a:t>0.098</a:t>
                      </a:r>
                    </a:p>
                  </a:txBody>
                  <a:tcPr marL="8028" marR="8028" marT="8028"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altLang="zh-CN" sz="800" b="0" i="0" u="none" strike="noStrike">
                          <a:solidFill>
                            <a:srgbClr val="000000"/>
                          </a:solidFill>
                          <a:effectLst/>
                          <a:latin typeface="Times New Roman" panose="02020603050405020304" pitchFamily="18" charset="0"/>
                          <a:ea typeface="宋体" panose="02010600030101010101" pitchFamily="2" charset="-122"/>
                        </a:rPr>
                        <a:t>0.017</a:t>
                      </a:r>
                    </a:p>
                  </a:txBody>
                  <a:tcPr marL="8028" marR="8028" marT="8028"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altLang="zh-CN" sz="800" b="0" i="0" u="none" strike="noStrike">
                          <a:solidFill>
                            <a:srgbClr val="000000"/>
                          </a:solidFill>
                          <a:effectLst/>
                          <a:latin typeface="Times New Roman" panose="02020603050405020304" pitchFamily="18" charset="0"/>
                          <a:ea typeface="宋体" panose="02010600030101010101" pitchFamily="2" charset="-122"/>
                        </a:rPr>
                        <a:t>1.000</a:t>
                      </a:r>
                    </a:p>
                  </a:txBody>
                  <a:tcPr marL="8028" marR="8028" marT="8028"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12"/>
                  </a:ext>
                </a:extLst>
              </a:tr>
              <a:tr h="108000">
                <a:tc>
                  <a:txBody>
                    <a:bodyPr/>
                    <a:lstStyle/>
                    <a:p>
                      <a:pPr algn="ctr" fontAlgn="ctr"/>
                      <a:r>
                        <a:rPr lang="en-US" altLang="zh-CN" sz="800" b="0" i="0" u="none" strike="noStrike">
                          <a:solidFill>
                            <a:srgbClr val="000000"/>
                          </a:solidFill>
                          <a:effectLst/>
                          <a:latin typeface="Times New Roman" panose="02020603050405020304" pitchFamily="18" charset="0"/>
                          <a:ea typeface="宋体" panose="02010600030101010101" pitchFamily="2" charset="-122"/>
                        </a:rPr>
                        <a:t>6500</a:t>
                      </a:r>
                    </a:p>
                  </a:txBody>
                  <a:tcPr marL="8028" marR="8028" marT="8028"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altLang="zh-CN" sz="800" b="0" i="0" u="none" strike="noStrike">
                          <a:solidFill>
                            <a:srgbClr val="000000"/>
                          </a:solidFill>
                          <a:effectLst/>
                          <a:latin typeface="Times New Roman" panose="02020603050405020304" pitchFamily="18" charset="0"/>
                          <a:ea typeface="宋体" panose="02010600030101010101" pitchFamily="2" charset="-122"/>
                        </a:rPr>
                        <a:t>0.161</a:t>
                      </a:r>
                    </a:p>
                  </a:txBody>
                  <a:tcPr marL="8028" marR="8028" marT="8028"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altLang="zh-CN" sz="800" b="0" i="0" u="none" strike="noStrike">
                          <a:solidFill>
                            <a:srgbClr val="000000"/>
                          </a:solidFill>
                          <a:effectLst/>
                          <a:latin typeface="Times New Roman" panose="02020603050405020304" pitchFamily="18" charset="0"/>
                          <a:ea typeface="宋体" panose="02010600030101010101" pitchFamily="2" charset="-122"/>
                        </a:rPr>
                        <a:t>99.839</a:t>
                      </a:r>
                    </a:p>
                  </a:txBody>
                  <a:tcPr marL="8028" marR="8028" marT="8028"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altLang="zh-CN" sz="800" b="0" i="0" u="none" strike="noStrike">
                          <a:solidFill>
                            <a:srgbClr val="000000"/>
                          </a:solidFill>
                          <a:effectLst/>
                          <a:latin typeface="Times New Roman" panose="02020603050405020304" pitchFamily="18" charset="0"/>
                          <a:ea typeface="宋体" panose="02010600030101010101" pitchFamily="2" charset="-122"/>
                        </a:rPr>
                        <a:t>0.002</a:t>
                      </a:r>
                    </a:p>
                  </a:txBody>
                  <a:tcPr marL="8028" marR="8028" marT="8028"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altLang="zh-CN" sz="800" b="0" i="0" u="none" strike="noStrike">
                          <a:solidFill>
                            <a:srgbClr val="000000"/>
                          </a:solidFill>
                          <a:effectLst/>
                          <a:latin typeface="Times New Roman" panose="02020603050405020304" pitchFamily="18" charset="0"/>
                          <a:ea typeface="宋体" panose="02010600030101010101" pitchFamily="2" charset="-122"/>
                        </a:rPr>
                        <a:t>0.00143</a:t>
                      </a:r>
                    </a:p>
                  </a:txBody>
                  <a:tcPr marL="8028" marR="8028" marT="8028"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altLang="zh-CN" sz="800" b="0" i="0" u="none" strike="noStrike">
                          <a:solidFill>
                            <a:srgbClr val="000000"/>
                          </a:solidFill>
                          <a:effectLst/>
                          <a:latin typeface="Times New Roman" panose="02020603050405020304" pitchFamily="18" charset="0"/>
                          <a:ea typeface="宋体" panose="02010600030101010101" pitchFamily="2" charset="-122"/>
                        </a:rPr>
                        <a:t>0.000157</a:t>
                      </a:r>
                    </a:p>
                  </a:txBody>
                  <a:tcPr marL="8028" marR="8028" marT="8028"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altLang="zh-CN" sz="800" b="0" i="0" u="none" strike="noStrike">
                          <a:solidFill>
                            <a:srgbClr val="000000"/>
                          </a:solidFill>
                          <a:effectLst/>
                          <a:latin typeface="Times New Roman" panose="02020603050405020304" pitchFamily="18" charset="0"/>
                          <a:ea typeface="宋体" panose="02010600030101010101" pitchFamily="2" charset="-122"/>
                        </a:rPr>
                        <a:t>0.0000279</a:t>
                      </a:r>
                    </a:p>
                  </a:txBody>
                  <a:tcPr marL="8028" marR="8028" marT="8028"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altLang="zh-CN" sz="800" b="0" i="0" u="none" strike="noStrike">
                          <a:solidFill>
                            <a:srgbClr val="000000"/>
                          </a:solidFill>
                          <a:effectLst/>
                          <a:latin typeface="Times New Roman" panose="02020603050405020304" pitchFamily="18" charset="0"/>
                          <a:ea typeface="宋体" panose="02010600030101010101" pitchFamily="2" charset="-122"/>
                        </a:rPr>
                        <a:t>0.888</a:t>
                      </a:r>
                    </a:p>
                  </a:txBody>
                  <a:tcPr marL="8028" marR="8028" marT="8028"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altLang="zh-CN" sz="800" b="0" i="0" u="none" strike="noStrike">
                          <a:solidFill>
                            <a:srgbClr val="000000"/>
                          </a:solidFill>
                          <a:effectLst/>
                          <a:latin typeface="Times New Roman" panose="02020603050405020304" pitchFamily="18" charset="0"/>
                          <a:ea typeface="宋体" panose="02010600030101010101" pitchFamily="2" charset="-122"/>
                        </a:rPr>
                        <a:t>0.098</a:t>
                      </a:r>
                    </a:p>
                  </a:txBody>
                  <a:tcPr marL="8028" marR="8028" marT="8028"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altLang="zh-CN" sz="800" b="0" i="0" u="none" strike="noStrike">
                          <a:solidFill>
                            <a:srgbClr val="000000"/>
                          </a:solidFill>
                          <a:effectLst/>
                          <a:latin typeface="Times New Roman" panose="02020603050405020304" pitchFamily="18" charset="0"/>
                          <a:ea typeface="宋体" panose="02010600030101010101" pitchFamily="2" charset="-122"/>
                        </a:rPr>
                        <a:t>0.017</a:t>
                      </a:r>
                    </a:p>
                  </a:txBody>
                  <a:tcPr marL="8028" marR="8028" marT="8028"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altLang="zh-CN" sz="800" b="0" i="0" u="none" strike="noStrike">
                          <a:solidFill>
                            <a:srgbClr val="000000"/>
                          </a:solidFill>
                          <a:effectLst/>
                          <a:latin typeface="Times New Roman" panose="02020603050405020304" pitchFamily="18" charset="0"/>
                          <a:ea typeface="宋体" panose="02010600030101010101" pitchFamily="2" charset="-122"/>
                        </a:rPr>
                        <a:t>1.003</a:t>
                      </a:r>
                    </a:p>
                  </a:txBody>
                  <a:tcPr marL="8028" marR="8028" marT="8028"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13"/>
                  </a:ext>
                </a:extLst>
              </a:tr>
              <a:tr h="108000">
                <a:tc>
                  <a:txBody>
                    <a:bodyPr/>
                    <a:lstStyle/>
                    <a:p>
                      <a:pPr algn="ctr" fontAlgn="ctr"/>
                      <a:r>
                        <a:rPr lang="en-US" altLang="zh-CN" sz="800" b="0" i="0" u="none" strike="noStrike">
                          <a:solidFill>
                            <a:srgbClr val="000000"/>
                          </a:solidFill>
                          <a:effectLst/>
                          <a:latin typeface="Times New Roman" panose="02020603050405020304" pitchFamily="18" charset="0"/>
                          <a:ea typeface="宋体" panose="02010600030101010101" pitchFamily="2" charset="-122"/>
                        </a:rPr>
                        <a:t>6000</a:t>
                      </a:r>
                    </a:p>
                  </a:txBody>
                  <a:tcPr marL="8028" marR="8028" marT="8028"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altLang="zh-CN" sz="800" b="0" i="0" u="none" strike="noStrike">
                          <a:solidFill>
                            <a:srgbClr val="000000"/>
                          </a:solidFill>
                          <a:effectLst/>
                          <a:latin typeface="Times New Roman" panose="02020603050405020304" pitchFamily="18" charset="0"/>
                          <a:ea typeface="宋体" panose="02010600030101010101" pitchFamily="2" charset="-122"/>
                        </a:rPr>
                        <a:t>0.133</a:t>
                      </a:r>
                    </a:p>
                  </a:txBody>
                  <a:tcPr marL="8028" marR="8028" marT="8028"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altLang="zh-CN" sz="800" b="0" i="0" u="none" strike="noStrike">
                          <a:solidFill>
                            <a:srgbClr val="000000"/>
                          </a:solidFill>
                          <a:effectLst/>
                          <a:latin typeface="Times New Roman" panose="02020603050405020304" pitchFamily="18" charset="0"/>
                          <a:ea typeface="宋体" panose="02010600030101010101" pitchFamily="2" charset="-122"/>
                        </a:rPr>
                        <a:t>99.867</a:t>
                      </a:r>
                    </a:p>
                  </a:txBody>
                  <a:tcPr marL="8028" marR="8028" marT="8028"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altLang="zh-CN" sz="800" b="0" i="0" u="none" strike="noStrike">
                          <a:solidFill>
                            <a:srgbClr val="000000"/>
                          </a:solidFill>
                          <a:effectLst/>
                          <a:latin typeface="Times New Roman" panose="02020603050405020304" pitchFamily="18" charset="0"/>
                          <a:ea typeface="宋体" panose="02010600030101010101" pitchFamily="2" charset="-122"/>
                        </a:rPr>
                        <a:t>0.001</a:t>
                      </a:r>
                    </a:p>
                  </a:txBody>
                  <a:tcPr marL="8028" marR="8028" marT="8028"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altLang="zh-CN" sz="800" b="0" i="0" u="none" strike="noStrike">
                          <a:solidFill>
                            <a:srgbClr val="000000"/>
                          </a:solidFill>
                          <a:effectLst/>
                          <a:latin typeface="Times New Roman" panose="02020603050405020304" pitchFamily="18" charset="0"/>
                          <a:ea typeface="宋体" panose="02010600030101010101" pitchFamily="2" charset="-122"/>
                        </a:rPr>
                        <a:t>0.00118</a:t>
                      </a:r>
                    </a:p>
                  </a:txBody>
                  <a:tcPr marL="8028" marR="8028" marT="8028"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altLang="zh-CN" sz="800" b="0" i="0" u="none" strike="noStrike">
                          <a:solidFill>
                            <a:srgbClr val="000000"/>
                          </a:solidFill>
                          <a:effectLst/>
                          <a:latin typeface="Times New Roman" panose="02020603050405020304" pitchFamily="18" charset="0"/>
                          <a:ea typeface="宋体" panose="02010600030101010101" pitchFamily="2" charset="-122"/>
                        </a:rPr>
                        <a:t>0.00013</a:t>
                      </a:r>
                    </a:p>
                  </a:txBody>
                  <a:tcPr marL="8028" marR="8028" marT="8028"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altLang="zh-CN" sz="800" b="0" i="0" u="none" strike="noStrike">
                          <a:solidFill>
                            <a:srgbClr val="000000"/>
                          </a:solidFill>
                          <a:effectLst/>
                          <a:latin typeface="Times New Roman" panose="02020603050405020304" pitchFamily="18" charset="0"/>
                          <a:ea typeface="宋体" panose="02010600030101010101" pitchFamily="2" charset="-122"/>
                        </a:rPr>
                        <a:t>0.0000231</a:t>
                      </a:r>
                    </a:p>
                  </a:txBody>
                  <a:tcPr marL="8028" marR="8028" marT="8028"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altLang="zh-CN" sz="800" b="0" i="0" u="none" strike="noStrike">
                          <a:solidFill>
                            <a:srgbClr val="000000"/>
                          </a:solidFill>
                          <a:effectLst/>
                          <a:latin typeface="Times New Roman" panose="02020603050405020304" pitchFamily="18" charset="0"/>
                          <a:ea typeface="宋体" panose="02010600030101010101" pitchFamily="2" charset="-122"/>
                        </a:rPr>
                        <a:t>0.887</a:t>
                      </a:r>
                    </a:p>
                  </a:txBody>
                  <a:tcPr marL="8028" marR="8028" marT="8028"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altLang="zh-CN" sz="800" b="0" i="0" u="none" strike="noStrike">
                          <a:solidFill>
                            <a:srgbClr val="000000"/>
                          </a:solidFill>
                          <a:effectLst/>
                          <a:latin typeface="Times New Roman" panose="02020603050405020304" pitchFamily="18" charset="0"/>
                          <a:ea typeface="宋体" panose="02010600030101010101" pitchFamily="2" charset="-122"/>
                        </a:rPr>
                        <a:t>0.098</a:t>
                      </a:r>
                    </a:p>
                  </a:txBody>
                  <a:tcPr marL="8028" marR="8028" marT="8028"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altLang="zh-CN" sz="800" b="0" i="0" u="none" strike="noStrike">
                          <a:solidFill>
                            <a:srgbClr val="000000"/>
                          </a:solidFill>
                          <a:effectLst/>
                          <a:latin typeface="Times New Roman" panose="02020603050405020304" pitchFamily="18" charset="0"/>
                          <a:ea typeface="宋体" panose="02010600030101010101" pitchFamily="2" charset="-122"/>
                        </a:rPr>
                        <a:t>0.017</a:t>
                      </a:r>
                    </a:p>
                  </a:txBody>
                  <a:tcPr marL="8028" marR="8028" marT="8028"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altLang="zh-CN" sz="800" b="0" i="0" u="none" strike="noStrike">
                          <a:solidFill>
                            <a:srgbClr val="000000"/>
                          </a:solidFill>
                          <a:effectLst/>
                          <a:latin typeface="Times New Roman" panose="02020603050405020304" pitchFamily="18" charset="0"/>
                          <a:ea typeface="宋体" panose="02010600030101010101" pitchFamily="2" charset="-122"/>
                        </a:rPr>
                        <a:t>1.002</a:t>
                      </a:r>
                    </a:p>
                  </a:txBody>
                  <a:tcPr marL="8028" marR="8028" marT="8028"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14"/>
                  </a:ext>
                </a:extLst>
              </a:tr>
              <a:tr h="108000">
                <a:tc>
                  <a:txBody>
                    <a:bodyPr/>
                    <a:lstStyle/>
                    <a:p>
                      <a:pPr algn="ctr" fontAlgn="ctr"/>
                      <a:r>
                        <a:rPr lang="en-US" altLang="zh-CN" sz="800" b="0" i="0" u="none" strike="noStrike">
                          <a:solidFill>
                            <a:srgbClr val="000000"/>
                          </a:solidFill>
                          <a:effectLst/>
                          <a:latin typeface="Times New Roman" panose="02020603050405020304" pitchFamily="18" charset="0"/>
                          <a:ea typeface="宋体" panose="02010600030101010101" pitchFamily="2" charset="-122"/>
                        </a:rPr>
                        <a:t>5500</a:t>
                      </a:r>
                    </a:p>
                  </a:txBody>
                  <a:tcPr marL="8028" marR="8028" marT="8028"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altLang="zh-CN" sz="800" b="0" i="0" u="none" strike="noStrike" dirty="0">
                          <a:solidFill>
                            <a:srgbClr val="000000"/>
                          </a:solidFill>
                          <a:effectLst/>
                          <a:latin typeface="Times New Roman" panose="02020603050405020304" pitchFamily="18" charset="0"/>
                          <a:ea typeface="宋体" panose="02010600030101010101" pitchFamily="2" charset="-122"/>
                        </a:rPr>
                        <a:t>0.112</a:t>
                      </a:r>
                    </a:p>
                  </a:txBody>
                  <a:tcPr marL="8028" marR="8028" marT="8028"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altLang="zh-CN" sz="800" b="0" i="0" u="none" strike="noStrike">
                          <a:solidFill>
                            <a:srgbClr val="000000"/>
                          </a:solidFill>
                          <a:effectLst/>
                          <a:latin typeface="Times New Roman" panose="02020603050405020304" pitchFamily="18" charset="0"/>
                          <a:ea typeface="宋体" panose="02010600030101010101" pitchFamily="2" charset="-122"/>
                        </a:rPr>
                        <a:t>99.888</a:t>
                      </a:r>
                    </a:p>
                  </a:txBody>
                  <a:tcPr marL="8028" marR="8028" marT="8028"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altLang="zh-CN" sz="800" b="0" i="0" u="none" strike="noStrike">
                          <a:solidFill>
                            <a:srgbClr val="000000"/>
                          </a:solidFill>
                          <a:effectLst/>
                          <a:latin typeface="Times New Roman" panose="02020603050405020304" pitchFamily="18" charset="0"/>
                          <a:ea typeface="宋体" panose="02010600030101010101" pitchFamily="2" charset="-122"/>
                        </a:rPr>
                        <a:t>0.001</a:t>
                      </a:r>
                    </a:p>
                  </a:txBody>
                  <a:tcPr marL="8028" marR="8028" marT="8028"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altLang="zh-CN" sz="800" b="0" i="0" u="none" strike="noStrike">
                          <a:solidFill>
                            <a:srgbClr val="000000"/>
                          </a:solidFill>
                          <a:effectLst/>
                          <a:latin typeface="Times New Roman" panose="02020603050405020304" pitchFamily="18" charset="0"/>
                          <a:ea typeface="宋体" panose="02010600030101010101" pitchFamily="2" charset="-122"/>
                        </a:rPr>
                        <a:t>0.00099</a:t>
                      </a:r>
                    </a:p>
                  </a:txBody>
                  <a:tcPr marL="8028" marR="8028" marT="8028"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altLang="zh-CN" sz="800" b="0" i="0" u="none" strike="noStrike">
                          <a:solidFill>
                            <a:srgbClr val="000000"/>
                          </a:solidFill>
                          <a:effectLst/>
                          <a:latin typeface="Times New Roman" panose="02020603050405020304" pitchFamily="18" charset="0"/>
                          <a:ea typeface="宋体" panose="02010600030101010101" pitchFamily="2" charset="-122"/>
                        </a:rPr>
                        <a:t>0.000109</a:t>
                      </a:r>
                    </a:p>
                  </a:txBody>
                  <a:tcPr marL="8028" marR="8028" marT="8028"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altLang="zh-CN" sz="800" b="0" i="0" u="none" strike="noStrike">
                          <a:solidFill>
                            <a:srgbClr val="000000"/>
                          </a:solidFill>
                          <a:effectLst/>
                          <a:latin typeface="Times New Roman" panose="02020603050405020304" pitchFamily="18" charset="0"/>
                          <a:ea typeface="宋体" panose="02010600030101010101" pitchFamily="2" charset="-122"/>
                        </a:rPr>
                        <a:t>0.0000193</a:t>
                      </a:r>
                    </a:p>
                  </a:txBody>
                  <a:tcPr marL="8028" marR="8028" marT="8028"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altLang="zh-CN" sz="800" b="0" i="0" u="none" strike="noStrike">
                          <a:solidFill>
                            <a:srgbClr val="000000"/>
                          </a:solidFill>
                          <a:effectLst/>
                          <a:latin typeface="Times New Roman" panose="02020603050405020304" pitchFamily="18" charset="0"/>
                          <a:ea typeface="宋体" panose="02010600030101010101" pitchFamily="2" charset="-122"/>
                        </a:rPr>
                        <a:t>0.884</a:t>
                      </a:r>
                    </a:p>
                  </a:txBody>
                  <a:tcPr marL="8028" marR="8028" marT="8028"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altLang="zh-CN" sz="800" b="0" i="0" u="none" strike="noStrike">
                          <a:solidFill>
                            <a:srgbClr val="000000"/>
                          </a:solidFill>
                          <a:effectLst/>
                          <a:latin typeface="Times New Roman" panose="02020603050405020304" pitchFamily="18" charset="0"/>
                          <a:ea typeface="宋体" panose="02010600030101010101" pitchFamily="2" charset="-122"/>
                        </a:rPr>
                        <a:t>0.097</a:t>
                      </a:r>
                    </a:p>
                  </a:txBody>
                  <a:tcPr marL="8028" marR="8028" marT="8028"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altLang="zh-CN" sz="800" b="0" i="0" u="none" strike="noStrike">
                          <a:solidFill>
                            <a:srgbClr val="000000"/>
                          </a:solidFill>
                          <a:effectLst/>
                          <a:latin typeface="Times New Roman" panose="02020603050405020304" pitchFamily="18" charset="0"/>
                          <a:ea typeface="宋体" panose="02010600030101010101" pitchFamily="2" charset="-122"/>
                        </a:rPr>
                        <a:t>0.017</a:t>
                      </a:r>
                    </a:p>
                  </a:txBody>
                  <a:tcPr marL="8028" marR="8028" marT="8028"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altLang="zh-CN" sz="800" b="0" i="0" u="none" strike="noStrike">
                          <a:solidFill>
                            <a:srgbClr val="000000"/>
                          </a:solidFill>
                          <a:effectLst/>
                          <a:latin typeface="Times New Roman" panose="02020603050405020304" pitchFamily="18" charset="0"/>
                          <a:ea typeface="宋体" panose="02010600030101010101" pitchFamily="2" charset="-122"/>
                        </a:rPr>
                        <a:t>0.998</a:t>
                      </a:r>
                    </a:p>
                  </a:txBody>
                  <a:tcPr marL="8028" marR="8028" marT="8028"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15"/>
                  </a:ext>
                </a:extLst>
              </a:tr>
              <a:tr h="108000">
                <a:tc>
                  <a:txBody>
                    <a:bodyPr/>
                    <a:lstStyle/>
                    <a:p>
                      <a:pPr algn="ctr" fontAlgn="ctr"/>
                      <a:r>
                        <a:rPr lang="en-US" altLang="zh-CN" sz="800" b="0" i="0" u="none" strike="noStrike" dirty="0">
                          <a:solidFill>
                            <a:srgbClr val="000000"/>
                          </a:solidFill>
                          <a:effectLst/>
                          <a:latin typeface="Times New Roman" panose="02020603050405020304" pitchFamily="18" charset="0"/>
                          <a:ea typeface="宋体" panose="02010600030101010101" pitchFamily="2" charset="-122"/>
                        </a:rPr>
                        <a:t>5000</a:t>
                      </a:r>
                    </a:p>
                  </a:txBody>
                  <a:tcPr marL="8028" marR="8028" marT="8028"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altLang="zh-CN" sz="800" b="0" i="0" u="none" strike="noStrike" dirty="0">
                          <a:solidFill>
                            <a:srgbClr val="000000"/>
                          </a:solidFill>
                          <a:effectLst/>
                          <a:latin typeface="Times New Roman" panose="02020603050405020304" pitchFamily="18" charset="0"/>
                          <a:ea typeface="宋体" panose="02010600030101010101" pitchFamily="2" charset="-122"/>
                        </a:rPr>
                        <a:t>0.094</a:t>
                      </a:r>
                    </a:p>
                  </a:txBody>
                  <a:tcPr marL="8028" marR="8028" marT="8028"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altLang="zh-CN" sz="800" b="0" i="0" u="none" strike="noStrike" dirty="0">
                          <a:solidFill>
                            <a:srgbClr val="000000"/>
                          </a:solidFill>
                          <a:effectLst/>
                          <a:latin typeface="Times New Roman" panose="02020603050405020304" pitchFamily="18" charset="0"/>
                          <a:ea typeface="宋体" panose="02010600030101010101" pitchFamily="2" charset="-122"/>
                        </a:rPr>
                        <a:t>99.906</a:t>
                      </a:r>
                    </a:p>
                  </a:txBody>
                  <a:tcPr marL="8028" marR="8028" marT="8028"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altLang="zh-CN" sz="800" b="0" i="0" u="none" strike="noStrike" dirty="0">
                          <a:solidFill>
                            <a:srgbClr val="000000"/>
                          </a:solidFill>
                          <a:effectLst/>
                          <a:latin typeface="Times New Roman" panose="02020603050405020304" pitchFamily="18" charset="0"/>
                          <a:ea typeface="宋体" panose="02010600030101010101" pitchFamily="2" charset="-122"/>
                        </a:rPr>
                        <a:t>0.001</a:t>
                      </a:r>
                    </a:p>
                  </a:txBody>
                  <a:tcPr marL="8028" marR="8028" marT="8028"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altLang="zh-CN" sz="800" b="0" i="0" u="none" strike="noStrike" dirty="0">
                          <a:solidFill>
                            <a:srgbClr val="000000"/>
                          </a:solidFill>
                          <a:effectLst/>
                          <a:latin typeface="Times New Roman" panose="02020603050405020304" pitchFamily="18" charset="0"/>
                          <a:ea typeface="宋体" panose="02010600030101010101" pitchFamily="2" charset="-122"/>
                        </a:rPr>
                        <a:t>0.00084</a:t>
                      </a:r>
                    </a:p>
                  </a:txBody>
                  <a:tcPr marL="8028" marR="8028" marT="8028"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altLang="zh-CN" sz="800" b="0" i="0" u="none" strike="noStrike" dirty="0">
                          <a:solidFill>
                            <a:srgbClr val="000000"/>
                          </a:solidFill>
                          <a:effectLst/>
                          <a:latin typeface="Times New Roman" panose="02020603050405020304" pitchFamily="18" charset="0"/>
                          <a:ea typeface="宋体" panose="02010600030101010101" pitchFamily="2" charset="-122"/>
                        </a:rPr>
                        <a:t>0.000092</a:t>
                      </a:r>
                    </a:p>
                  </a:txBody>
                  <a:tcPr marL="8028" marR="8028" marT="8028"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altLang="zh-CN" sz="800" b="0" i="0" u="none" strike="noStrike" dirty="0">
                          <a:solidFill>
                            <a:srgbClr val="000000"/>
                          </a:solidFill>
                          <a:effectLst/>
                          <a:latin typeface="Times New Roman" panose="02020603050405020304" pitchFamily="18" charset="0"/>
                          <a:ea typeface="宋体" panose="02010600030101010101" pitchFamily="2" charset="-122"/>
                        </a:rPr>
                        <a:t>0.0000164</a:t>
                      </a:r>
                    </a:p>
                  </a:txBody>
                  <a:tcPr marL="8028" marR="8028" marT="8028"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altLang="zh-CN" sz="800" b="0" i="0" u="none" strike="noStrike" dirty="0">
                          <a:solidFill>
                            <a:srgbClr val="000000"/>
                          </a:solidFill>
                          <a:effectLst/>
                          <a:latin typeface="Times New Roman" panose="02020603050405020304" pitchFamily="18" charset="0"/>
                          <a:ea typeface="宋体" panose="02010600030101010101" pitchFamily="2" charset="-122"/>
                        </a:rPr>
                        <a:t>0.894</a:t>
                      </a:r>
                    </a:p>
                  </a:txBody>
                  <a:tcPr marL="8028" marR="8028" marT="8028"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altLang="zh-CN" sz="800" b="0" i="0" u="none" strike="noStrike">
                          <a:solidFill>
                            <a:srgbClr val="000000"/>
                          </a:solidFill>
                          <a:effectLst/>
                          <a:latin typeface="Times New Roman" panose="02020603050405020304" pitchFamily="18" charset="0"/>
                          <a:ea typeface="宋体" panose="02010600030101010101" pitchFamily="2" charset="-122"/>
                        </a:rPr>
                        <a:t>0.098</a:t>
                      </a:r>
                    </a:p>
                  </a:txBody>
                  <a:tcPr marL="8028" marR="8028" marT="8028"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altLang="zh-CN" sz="800" b="0" i="0" u="none" strike="noStrike">
                          <a:solidFill>
                            <a:srgbClr val="000000"/>
                          </a:solidFill>
                          <a:effectLst/>
                          <a:latin typeface="Times New Roman" panose="02020603050405020304" pitchFamily="18" charset="0"/>
                          <a:ea typeface="宋体" panose="02010600030101010101" pitchFamily="2" charset="-122"/>
                        </a:rPr>
                        <a:t>0.017</a:t>
                      </a:r>
                    </a:p>
                  </a:txBody>
                  <a:tcPr marL="8028" marR="8028" marT="8028"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altLang="zh-CN" sz="800" b="0" i="0" u="none" strike="noStrike">
                          <a:solidFill>
                            <a:srgbClr val="000000"/>
                          </a:solidFill>
                          <a:effectLst/>
                          <a:latin typeface="Times New Roman" panose="02020603050405020304" pitchFamily="18" charset="0"/>
                          <a:ea typeface="宋体" panose="02010600030101010101" pitchFamily="2" charset="-122"/>
                        </a:rPr>
                        <a:t>1.009</a:t>
                      </a:r>
                    </a:p>
                  </a:txBody>
                  <a:tcPr marL="8028" marR="8028" marT="8028"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16"/>
                  </a:ext>
                </a:extLst>
              </a:tr>
              <a:tr h="108000">
                <a:tc>
                  <a:txBody>
                    <a:bodyPr/>
                    <a:lstStyle/>
                    <a:p>
                      <a:pPr algn="ctr" fontAlgn="ctr"/>
                      <a:r>
                        <a:rPr lang="en-US" altLang="zh-CN" sz="800" b="0" i="0" u="none" strike="noStrike">
                          <a:solidFill>
                            <a:srgbClr val="000000"/>
                          </a:solidFill>
                          <a:effectLst/>
                          <a:latin typeface="Times New Roman" panose="02020603050405020304" pitchFamily="18" charset="0"/>
                          <a:ea typeface="宋体" panose="02010600030101010101" pitchFamily="2" charset="-122"/>
                        </a:rPr>
                        <a:t>4500</a:t>
                      </a:r>
                    </a:p>
                  </a:txBody>
                  <a:tcPr marL="8028" marR="8028" marT="8028"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altLang="zh-CN" sz="800" b="0" i="0" u="none" strike="noStrike">
                          <a:solidFill>
                            <a:srgbClr val="000000"/>
                          </a:solidFill>
                          <a:effectLst/>
                          <a:latin typeface="Times New Roman" panose="02020603050405020304" pitchFamily="18" charset="0"/>
                          <a:ea typeface="宋体" panose="02010600030101010101" pitchFamily="2" charset="-122"/>
                        </a:rPr>
                        <a:t>0.081</a:t>
                      </a:r>
                    </a:p>
                  </a:txBody>
                  <a:tcPr marL="8028" marR="8028" marT="8028"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altLang="zh-CN" sz="800" b="0" i="0" u="none" strike="noStrike">
                          <a:solidFill>
                            <a:srgbClr val="000000"/>
                          </a:solidFill>
                          <a:effectLst/>
                          <a:latin typeface="Times New Roman" panose="02020603050405020304" pitchFamily="18" charset="0"/>
                          <a:ea typeface="宋体" panose="02010600030101010101" pitchFamily="2" charset="-122"/>
                        </a:rPr>
                        <a:t>99.919</a:t>
                      </a:r>
                    </a:p>
                  </a:txBody>
                  <a:tcPr marL="8028" marR="8028" marT="8028"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altLang="zh-CN" sz="800" b="0" i="0" u="none" strike="noStrike">
                          <a:solidFill>
                            <a:srgbClr val="000000"/>
                          </a:solidFill>
                          <a:effectLst/>
                          <a:latin typeface="Times New Roman" panose="02020603050405020304" pitchFamily="18" charset="0"/>
                          <a:ea typeface="宋体" panose="02010600030101010101" pitchFamily="2" charset="-122"/>
                        </a:rPr>
                        <a:t>0.001</a:t>
                      </a:r>
                    </a:p>
                  </a:txBody>
                  <a:tcPr marL="8028" marR="8028" marT="8028"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altLang="zh-CN" sz="800" b="0" i="0" u="none" strike="noStrike">
                          <a:solidFill>
                            <a:srgbClr val="000000"/>
                          </a:solidFill>
                          <a:effectLst/>
                          <a:latin typeface="Times New Roman" panose="02020603050405020304" pitchFamily="18" charset="0"/>
                          <a:ea typeface="宋体" panose="02010600030101010101" pitchFamily="2" charset="-122"/>
                        </a:rPr>
                        <a:t>0.00071</a:t>
                      </a:r>
                    </a:p>
                  </a:txBody>
                  <a:tcPr marL="8028" marR="8028" marT="8028"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altLang="zh-CN" sz="800" b="0" i="0" u="none" strike="noStrike">
                          <a:solidFill>
                            <a:srgbClr val="000000"/>
                          </a:solidFill>
                          <a:effectLst/>
                          <a:latin typeface="Times New Roman" panose="02020603050405020304" pitchFamily="18" charset="0"/>
                          <a:ea typeface="宋体" panose="02010600030101010101" pitchFamily="2" charset="-122"/>
                        </a:rPr>
                        <a:t>0.000078</a:t>
                      </a:r>
                    </a:p>
                  </a:txBody>
                  <a:tcPr marL="8028" marR="8028" marT="8028"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altLang="zh-CN" sz="800" b="0" i="0" u="none" strike="noStrike">
                          <a:solidFill>
                            <a:srgbClr val="000000"/>
                          </a:solidFill>
                          <a:effectLst/>
                          <a:latin typeface="Times New Roman" panose="02020603050405020304" pitchFamily="18" charset="0"/>
                          <a:ea typeface="宋体" panose="02010600030101010101" pitchFamily="2" charset="-122"/>
                        </a:rPr>
                        <a:t>0.000014</a:t>
                      </a:r>
                    </a:p>
                  </a:txBody>
                  <a:tcPr marL="8028" marR="8028" marT="8028"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altLang="zh-CN" sz="800" b="0" i="0" u="none" strike="noStrike">
                          <a:solidFill>
                            <a:srgbClr val="000000"/>
                          </a:solidFill>
                          <a:effectLst/>
                          <a:latin typeface="Times New Roman" panose="02020603050405020304" pitchFamily="18" charset="0"/>
                          <a:ea typeface="宋体" panose="02010600030101010101" pitchFamily="2" charset="-122"/>
                        </a:rPr>
                        <a:t>0.877</a:t>
                      </a:r>
                    </a:p>
                  </a:txBody>
                  <a:tcPr marL="8028" marR="8028" marT="8028"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altLang="zh-CN" sz="800" b="0" i="0" u="none" strike="noStrike">
                          <a:solidFill>
                            <a:srgbClr val="000000"/>
                          </a:solidFill>
                          <a:effectLst/>
                          <a:latin typeface="Times New Roman" panose="02020603050405020304" pitchFamily="18" charset="0"/>
                          <a:ea typeface="宋体" panose="02010600030101010101" pitchFamily="2" charset="-122"/>
                        </a:rPr>
                        <a:t>0.096</a:t>
                      </a:r>
                    </a:p>
                  </a:txBody>
                  <a:tcPr marL="8028" marR="8028" marT="8028"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altLang="zh-CN" sz="800" b="0" i="0" u="none" strike="noStrike">
                          <a:solidFill>
                            <a:srgbClr val="000000"/>
                          </a:solidFill>
                          <a:effectLst/>
                          <a:latin typeface="Times New Roman" panose="02020603050405020304" pitchFamily="18" charset="0"/>
                          <a:ea typeface="宋体" panose="02010600030101010101" pitchFamily="2" charset="-122"/>
                        </a:rPr>
                        <a:t>0.017</a:t>
                      </a:r>
                    </a:p>
                  </a:txBody>
                  <a:tcPr marL="8028" marR="8028" marT="8028"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altLang="zh-CN" sz="800" b="0" i="0" u="none" strike="noStrike">
                          <a:solidFill>
                            <a:srgbClr val="000000"/>
                          </a:solidFill>
                          <a:effectLst/>
                          <a:latin typeface="Times New Roman" panose="02020603050405020304" pitchFamily="18" charset="0"/>
                          <a:ea typeface="宋体" panose="02010600030101010101" pitchFamily="2" charset="-122"/>
                        </a:rPr>
                        <a:t>0.990</a:t>
                      </a:r>
                    </a:p>
                  </a:txBody>
                  <a:tcPr marL="8028" marR="8028" marT="8028"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17"/>
                  </a:ext>
                </a:extLst>
              </a:tr>
              <a:tr h="108000">
                <a:tc>
                  <a:txBody>
                    <a:bodyPr/>
                    <a:lstStyle/>
                    <a:p>
                      <a:pPr algn="ctr" fontAlgn="ctr"/>
                      <a:r>
                        <a:rPr lang="en-US" altLang="zh-CN" sz="800" b="0" i="0" u="none" strike="noStrike">
                          <a:solidFill>
                            <a:srgbClr val="000000"/>
                          </a:solidFill>
                          <a:effectLst/>
                          <a:latin typeface="Times New Roman" panose="02020603050405020304" pitchFamily="18" charset="0"/>
                          <a:ea typeface="宋体" panose="02010600030101010101" pitchFamily="2" charset="-122"/>
                        </a:rPr>
                        <a:t>4000</a:t>
                      </a:r>
                    </a:p>
                  </a:txBody>
                  <a:tcPr marL="8028" marR="8028" marT="8028"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altLang="zh-CN" sz="800" b="0" i="0" u="none" strike="noStrike">
                          <a:solidFill>
                            <a:srgbClr val="000000"/>
                          </a:solidFill>
                          <a:effectLst/>
                          <a:latin typeface="Times New Roman" panose="02020603050405020304" pitchFamily="18" charset="0"/>
                          <a:ea typeface="宋体" panose="02010600030101010101" pitchFamily="2" charset="-122"/>
                        </a:rPr>
                        <a:t>0.197</a:t>
                      </a:r>
                    </a:p>
                  </a:txBody>
                  <a:tcPr marL="8028" marR="8028" marT="8028"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altLang="zh-CN" sz="800" b="0" i="0" u="none" strike="noStrike" dirty="0">
                          <a:solidFill>
                            <a:srgbClr val="000000"/>
                          </a:solidFill>
                          <a:effectLst/>
                          <a:latin typeface="Times New Roman" panose="02020603050405020304" pitchFamily="18" charset="0"/>
                          <a:ea typeface="宋体" panose="02010600030101010101" pitchFamily="2" charset="-122"/>
                        </a:rPr>
                        <a:t>99.803</a:t>
                      </a:r>
                    </a:p>
                  </a:txBody>
                  <a:tcPr marL="8028" marR="8028" marT="8028"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altLang="zh-CN" sz="800" b="0" i="0" u="none" strike="noStrike">
                          <a:solidFill>
                            <a:srgbClr val="000000"/>
                          </a:solidFill>
                          <a:effectLst/>
                          <a:latin typeface="Times New Roman" panose="02020603050405020304" pitchFamily="18" charset="0"/>
                          <a:ea typeface="宋体" panose="02010600030101010101" pitchFamily="2" charset="-122"/>
                        </a:rPr>
                        <a:t>0.002</a:t>
                      </a:r>
                    </a:p>
                  </a:txBody>
                  <a:tcPr marL="8028" marR="8028" marT="8028"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altLang="zh-CN" sz="800" b="0" i="0" u="none" strike="noStrike">
                          <a:solidFill>
                            <a:srgbClr val="000000"/>
                          </a:solidFill>
                          <a:effectLst/>
                          <a:latin typeface="Times New Roman" panose="02020603050405020304" pitchFamily="18" charset="0"/>
                          <a:ea typeface="宋体" panose="02010600030101010101" pitchFamily="2" charset="-122"/>
                        </a:rPr>
                        <a:t>0.00175</a:t>
                      </a:r>
                    </a:p>
                  </a:txBody>
                  <a:tcPr marL="8028" marR="8028" marT="8028"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altLang="zh-CN" sz="800" b="0" i="0" u="none" strike="noStrike">
                          <a:solidFill>
                            <a:srgbClr val="000000"/>
                          </a:solidFill>
                          <a:effectLst/>
                          <a:latin typeface="Times New Roman" panose="02020603050405020304" pitchFamily="18" charset="0"/>
                          <a:ea typeface="宋体" panose="02010600030101010101" pitchFamily="2" charset="-122"/>
                        </a:rPr>
                        <a:t>0.000192</a:t>
                      </a:r>
                    </a:p>
                  </a:txBody>
                  <a:tcPr marL="8028" marR="8028" marT="8028"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altLang="zh-CN" sz="800" b="0" i="0" u="none" strike="noStrike">
                          <a:solidFill>
                            <a:srgbClr val="000000"/>
                          </a:solidFill>
                          <a:effectLst/>
                          <a:latin typeface="Times New Roman" panose="02020603050405020304" pitchFamily="18" charset="0"/>
                          <a:ea typeface="宋体" panose="02010600030101010101" pitchFamily="2" charset="-122"/>
                        </a:rPr>
                        <a:t>0.000034</a:t>
                      </a:r>
                    </a:p>
                  </a:txBody>
                  <a:tcPr marL="8028" marR="8028" marT="8028"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altLang="zh-CN" sz="800" b="0" i="0" u="none" strike="noStrike">
                          <a:solidFill>
                            <a:srgbClr val="000000"/>
                          </a:solidFill>
                          <a:effectLst/>
                          <a:latin typeface="Times New Roman" panose="02020603050405020304" pitchFamily="18" charset="0"/>
                          <a:ea typeface="宋体" panose="02010600030101010101" pitchFamily="2" charset="-122"/>
                        </a:rPr>
                        <a:t>0.888</a:t>
                      </a:r>
                    </a:p>
                  </a:txBody>
                  <a:tcPr marL="8028" marR="8028" marT="8028"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altLang="zh-CN" sz="800" b="0" i="0" u="none" strike="noStrike">
                          <a:solidFill>
                            <a:srgbClr val="000000"/>
                          </a:solidFill>
                          <a:effectLst/>
                          <a:latin typeface="Times New Roman" panose="02020603050405020304" pitchFamily="18" charset="0"/>
                          <a:ea typeface="宋体" panose="02010600030101010101" pitchFamily="2" charset="-122"/>
                        </a:rPr>
                        <a:t>0.097</a:t>
                      </a:r>
                    </a:p>
                  </a:txBody>
                  <a:tcPr marL="8028" marR="8028" marT="8028"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altLang="zh-CN" sz="800" b="0" i="0" u="none" strike="noStrike">
                          <a:solidFill>
                            <a:srgbClr val="000000"/>
                          </a:solidFill>
                          <a:effectLst/>
                          <a:latin typeface="Times New Roman" panose="02020603050405020304" pitchFamily="18" charset="0"/>
                          <a:ea typeface="宋体" panose="02010600030101010101" pitchFamily="2" charset="-122"/>
                        </a:rPr>
                        <a:t>0.017</a:t>
                      </a:r>
                    </a:p>
                  </a:txBody>
                  <a:tcPr marL="8028" marR="8028" marT="8028"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altLang="zh-CN" sz="800" b="0" i="0" u="none" strike="noStrike">
                          <a:solidFill>
                            <a:srgbClr val="000000"/>
                          </a:solidFill>
                          <a:effectLst/>
                          <a:latin typeface="Times New Roman" panose="02020603050405020304" pitchFamily="18" charset="0"/>
                          <a:ea typeface="宋体" panose="02010600030101010101" pitchFamily="2" charset="-122"/>
                        </a:rPr>
                        <a:t>1.003</a:t>
                      </a:r>
                    </a:p>
                  </a:txBody>
                  <a:tcPr marL="8028" marR="8028" marT="8028"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18"/>
                  </a:ext>
                </a:extLst>
              </a:tr>
              <a:tr h="108000">
                <a:tc>
                  <a:txBody>
                    <a:bodyPr/>
                    <a:lstStyle/>
                    <a:p>
                      <a:pPr algn="ctr" fontAlgn="ctr"/>
                      <a:r>
                        <a:rPr lang="en-US" altLang="zh-CN" sz="800" b="0" i="0" u="none" strike="noStrike">
                          <a:solidFill>
                            <a:srgbClr val="000000"/>
                          </a:solidFill>
                          <a:effectLst/>
                          <a:latin typeface="Times New Roman" panose="02020603050405020304" pitchFamily="18" charset="0"/>
                          <a:ea typeface="宋体" panose="02010600030101010101" pitchFamily="2" charset="-122"/>
                        </a:rPr>
                        <a:t>3500</a:t>
                      </a:r>
                    </a:p>
                  </a:txBody>
                  <a:tcPr marL="8028" marR="8028" marT="8028"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altLang="zh-CN" sz="800" b="0" i="0" u="none" strike="noStrike">
                          <a:solidFill>
                            <a:srgbClr val="000000"/>
                          </a:solidFill>
                          <a:effectLst/>
                          <a:latin typeface="Times New Roman" panose="02020603050405020304" pitchFamily="18" charset="0"/>
                          <a:ea typeface="宋体" panose="02010600030101010101" pitchFamily="2" charset="-122"/>
                        </a:rPr>
                        <a:t>0.069</a:t>
                      </a:r>
                    </a:p>
                  </a:txBody>
                  <a:tcPr marL="8028" marR="8028" marT="8028"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altLang="zh-CN" sz="800" b="0" i="0" u="none" strike="noStrike">
                          <a:solidFill>
                            <a:srgbClr val="000000"/>
                          </a:solidFill>
                          <a:effectLst/>
                          <a:latin typeface="Times New Roman" panose="02020603050405020304" pitchFamily="18" charset="0"/>
                          <a:ea typeface="宋体" panose="02010600030101010101" pitchFamily="2" charset="-122"/>
                        </a:rPr>
                        <a:t>99.931</a:t>
                      </a:r>
                    </a:p>
                  </a:txBody>
                  <a:tcPr marL="8028" marR="8028" marT="8028"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altLang="zh-CN" sz="800" b="0" i="0" u="none" strike="noStrike">
                          <a:solidFill>
                            <a:srgbClr val="000000"/>
                          </a:solidFill>
                          <a:effectLst/>
                          <a:latin typeface="Times New Roman" panose="02020603050405020304" pitchFamily="18" charset="0"/>
                          <a:ea typeface="宋体" panose="02010600030101010101" pitchFamily="2" charset="-122"/>
                        </a:rPr>
                        <a:t>0.001</a:t>
                      </a:r>
                    </a:p>
                  </a:txBody>
                  <a:tcPr marL="8028" marR="8028" marT="8028"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altLang="zh-CN" sz="800" b="0" i="0" u="none" strike="noStrike">
                          <a:solidFill>
                            <a:srgbClr val="000000"/>
                          </a:solidFill>
                          <a:effectLst/>
                          <a:latin typeface="Times New Roman" panose="02020603050405020304" pitchFamily="18" charset="0"/>
                          <a:ea typeface="宋体" panose="02010600030101010101" pitchFamily="2" charset="-122"/>
                        </a:rPr>
                        <a:t>0.00061</a:t>
                      </a:r>
                    </a:p>
                  </a:txBody>
                  <a:tcPr marL="8028" marR="8028" marT="8028"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altLang="zh-CN" sz="800" b="0" i="0" u="none" strike="noStrike">
                          <a:solidFill>
                            <a:srgbClr val="000000"/>
                          </a:solidFill>
                          <a:effectLst/>
                          <a:latin typeface="Times New Roman" panose="02020603050405020304" pitchFamily="18" charset="0"/>
                          <a:ea typeface="宋体" panose="02010600030101010101" pitchFamily="2" charset="-122"/>
                        </a:rPr>
                        <a:t>0.000067</a:t>
                      </a:r>
                    </a:p>
                  </a:txBody>
                  <a:tcPr marL="8028" marR="8028" marT="8028"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altLang="zh-CN" sz="800" b="0" i="0" u="none" strike="noStrike">
                          <a:solidFill>
                            <a:srgbClr val="000000"/>
                          </a:solidFill>
                          <a:effectLst/>
                          <a:latin typeface="Times New Roman" panose="02020603050405020304" pitchFamily="18" charset="0"/>
                          <a:ea typeface="宋体" panose="02010600030101010101" pitchFamily="2" charset="-122"/>
                        </a:rPr>
                        <a:t>0.000012</a:t>
                      </a:r>
                    </a:p>
                  </a:txBody>
                  <a:tcPr marL="8028" marR="8028" marT="8028"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altLang="zh-CN" sz="800" b="0" i="0" u="none" strike="noStrike">
                          <a:solidFill>
                            <a:srgbClr val="000000"/>
                          </a:solidFill>
                          <a:effectLst/>
                          <a:latin typeface="Times New Roman" panose="02020603050405020304" pitchFamily="18" charset="0"/>
                          <a:ea typeface="宋体" panose="02010600030101010101" pitchFamily="2" charset="-122"/>
                        </a:rPr>
                        <a:t>0.884</a:t>
                      </a:r>
                    </a:p>
                  </a:txBody>
                  <a:tcPr marL="8028" marR="8028" marT="8028"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altLang="zh-CN" sz="800" b="0" i="0" u="none" strike="noStrike">
                          <a:solidFill>
                            <a:srgbClr val="000000"/>
                          </a:solidFill>
                          <a:effectLst/>
                          <a:latin typeface="Times New Roman" panose="02020603050405020304" pitchFamily="18" charset="0"/>
                          <a:ea typeface="宋体" panose="02010600030101010101" pitchFamily="2" charset="-122"/>
                        </a:rPr>
                        <a:t>0.097</a:t>
                      </a:r>
                    </a:p>
                  </a:txBody>
                  <a:tcPr marL="8028" marR="8028" marT="8028"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altLang="zh-CN" sz="800" b="0" i="0" u="none" strike="noStrike">
                          <a:solidFill>
                            <a:srgbClr val="000000"/>
                          </a:solidFill>
                          <a:effectLst/>
                          <a:latin typeface="Times New Roman" panose="02020603050405020304" pitchFamily="18" charset="0"/>
                          <a:ea typeface="宋体" panose="02010600030101010101" pitchFamily="2" charset="-122"/>
                        </a:rPr>
                        <a:t>0.017</a:t>
                      </a:r>
                    </a:p>
                  </a:txBody>
                  <a:tcPr marL="8028" marR="8028" marT="8028"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altLang="zh-CN" sz="800" b="0" i="0" u="none" strike="noStrike">
                          <a:solidFill>
                            <a:srgbClr val="000000"/>
                          </a:solidFill>
                          <a:effectLst/>
                          <a:latin typeface="Times New Roman" panose="02020603050405020304" pitchFamily="18" charset="0"/>
                          <a:ea typeface="宋体" panose="02010600030101010101" pitchFamily="2" charset="-122"/>
                        </a:rPr>
                        <a:t>0.999</a:t>
                      </a:r>
                    </a:p>
                  </a:txBody>
                  <a:tcPr marL="8028" marR="8028" marT="8028"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19"/>
                  </a:ext>
                </a:extLst>
              </a:tr>
              <a:tr h="108000">
                <a:tc>
                  <a:txBody>
                    <a:bodyPr/>
                    <a:lstStyle/>
                    <a:p>
                      <a:pPr algn="ctr" fontAlgn="ctr"/>
                      <a:r>
                        <a:rPr lang="en-US" altLang="zh-CN" sz="800" b="0" i="0" u="none" strike="noStrike">
                          <a:solidFill>
                            <a:srgbClr val="000000"/>
                          </a:solidFill>
                          <a:effectLst/>
                          <a:latin typeface="Times New Roman" panose="02020603050405020304" pitchFamily="18" charset="0"/>
                          <a:ea typeface="宋体" panose="02010600030101010101" pitchFamily="2" charset="-122"/>
                        </a:rPr>
                        <a:t>3000</a:t>
                      </a:r>
                    </a:p>
                  </a:txBody>
                  <a:tcPr marL="8028" marR="8028" marT="8028"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altLang="zh-CN" sz="800" b="0" i="0" u="none" strike="noStrike">
                          <a:solidFill>
                            <a:srgbClr val="000000"/>
                          </a:solidFill>
                          <a:effectLst/>
                          <a:latin typeface="Times New Roman" panose="02020603050405020304" pitchFamily="18" charset="0"/>
                          <a:ea typeface="宋体" panose="02010600030101010101" pitchFamily="2" charset="-122"/>
                        </a:rPr>
                        <a:t>0.06</a:t>
                      </a:r>
                    </a:p>
                  </a:txBody>
                  <a:tcPr marL="8028" marR="8028" marT="8028"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altLang="zh-CN" sz="800" b="0" i="0" u="none" strike="noStrike">
                          <a:solidFill>
                            <a:srgbClr val="000000"/>
                          </a:solidFill>
                          <a:effectLst/>
                          <a:latin typeface="Times New Roman" panose="02020603050405020304" pitchFamily="18" charset="0"/>
                          <a:ea typeface="宋体" panose="02010600030101010101" pitchFamily="2" charset="-122"/>
                        </a:rPr>
                        <a:t>99.94</a:t>
                      </a:r>
                    </a:p>
                  </a:txBody>
                  <a:tcPr marL="8028" marR="8028" marT="8028"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altLang="zh-CN" sz="800" b="0" i="0" u="none" strike="noStrike">
                          <a:solidFill>
                            <a:srgbClr val="000000"/>
                          </a:solidFill>
                          <a:effectLst/>
                          <a:latin typeface="Times New Roman" panose="02020603050405020304" pitchFamily="18" charset="0"/>
                          <a:ea typeface="宋体" panose="02010600030101010101" pitchFamily="2" charset="-122"/>
                        </a:rPr>
                        <a:t>0.001</a:t>
                      </a:r>
                    </a:p>
                  </a:txBody>
                  <a:tcPr marL="8028" marR="8028" marT="8028"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altLang="zh-CN" sz="800" b="0" i="0" u="none" strike="noStrike">
                          <a:solidFill>
                            <a:srgbClr val="000000"/>
                          </a:solidFill>
                          <a:effectLst/>
                          <a:latin typeface="Times New Roman" panose="02020603050405020304" pitchFamily="18" charset="0"/>
                          <a:ea typeface="宋体" panose="02010600030101010101" pitchFamily="2" charset="-122"/>
                        </a:rPr>
                        <a:t>0.00053</a:t>
                      </a:r>
                    </a:p>
                  </a:txBody>
                  <a:tcPr marL="8028" marR="8028" marT="8028"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altLang="zh-CN" sz="800" b="0" i="0" u="none" strike="noStrike">
                          <a:solidFill>
                            <a:srgbClr val="000000"/>
                          </a:solidFill>
                          <a:effectLst/>
                          <a:latin typeface="Times New Roman" panose="02020603050405020304" pitchFamily="18" charset="0"/>
                          <a:ea typeface="宋体" panose="02010600030101010101" pitchFamily="2" charset="-122"/>
                        </a:rPr>
                        <a:t>0.000058</a:t>
                      </a:r>
                    </a:p>
                  </a:txBody>
                  <a:tcPr marL="8028" marR="8028" marT="8028"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altLang="zh-CN" sz="800" b="0" i="0" u="none" strike="noStrike">
                          <a:solidFill>
                            <a:srgbClr val="000000"/>
                          </a:solidFill>
                          <a:effectLst/>
                          <a:latin typeface="Times New Roman" panose="02020603050405020304" pitchFamily="18" charset="0"/>
                          <a:ea typeface="宋体" panose="02010600030101010101" pitchFamily="2" charset="-122"/>
                        </a:rPr>
                        <a:t>0.0000104</a:t>
                      </a:r>
                    </a:p>
                  </a:txBody>
                  <a:tcPr marL="8028" marR="8028" marT="8028"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altLang="zh-CN" sz="800" b="0" i="0" u="none" strike="noStrike">
                          <a:solidFill>
                            <a:srgbClr val="000000"/>
                          </a:solidFill>
                          <a:effectLst/>
                          <a:latin typeface="Times New Roman" panose="02020603050405020304" pitchFamily="18" charset="0"/>
                          <a:ea typeface="宋体" panose="02010600030101010101" pitchFamily="2" charset="-122"/>
                        </a:rPr>
                        <a:t>0.883</a:t>
                      </a:r>
                    </a:p>
                  </a:txBody>
                  <a:tcPr marL="8028" marR="8028" marT="8028"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altLang="zh-CN" sz="800" b="0" i="0" u="none" strike="noStrike">
                          <a:solidFill>
                            <a:srgbClr val="000000"/>
                          </a:solidFill>
                          <a:effectLst/>
                          <a:latin typeface="Times New Roman" panose="02020603050405020304" pitchFamily="18" charset="0"/>
                          <a:ea typeface="宋体" panose="02010600030101010101" pitchFamily="2" charset="-122"/>
                        </a:rPr>
                        <a:t>0.097</a:t>
                      </a:r>
                    </a:p>
                  </a:txBody>
                  <a:tcPr marL="8028" marR="8028" marT="8028"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altLang="zh-CN" sz="800" b="0" i="0" u="none" strike="noStrike">
                          <a:solidFill>
                            <a:srgbClr val="000000"/>
                          </a:solidFill>
                          <a:effectLst/>
                          <a:latin typeface="Times New Roman" panose="02020603050405020304" pitchFamily="18" charset="0"/>
                          <a:ea typeface="宋体" panose="02010600030101010101" pitchFamily="2" charset="-122"/>
                        </a:rPr>
                        <a:t>0.017</a:t>
                      </a:r>
                    </a:p>
                  </a:txBody>
                  <a:tcPr marL="8028" marR="8028" marT="8028"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altLang="zh-CN" sz="800" b="0" i="0" u="none" strike="noStrike">
                          <a:solidFill>
                            <a:srgbClr val="000000"/>
                          </a:solidFill>
                          <a:effectLst/>
                          <a:latin typeface="Times New Roman" panose="02020603050405020304" pitchFamily="18" charset="0"/>
                          <a:ea typeface="宋体" panose="02010600030101010101" pitchFamily="2" charset="-122"/>
                        </a:rPr>
                        <a:t>0.997</a:t>
                      </a:r>
                    </a:p>
                  </a:txBody>
                  <a:tcPr marL="8028" marR="8028" marT="8028"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20"/>
                  </a:ext>
                </a:extLst>
              </a:tr>
              <a:tr h="108000">
                <a:tc>
                  <a:txBody>
                    <a:bodyPr/>
                    <a:lstStyle/>
                    <a:p>
                      <a:pPr algn="ctr" fontAlgn="ctr"/>
                      <a:r>
                        <a:rPr lang="en-US" altLang="zh-CN" sz="800" b="0" i="0" u="none" strike="noStrike">
                          <a:solidFill>
                            <a:srgbClr val="000000"/>
                          </a:solidFill>
                          <a:effectLst/>
                          <a:latin typeface="Times New Roman" panose="02020603050405020304" pitchFamily="18" charset="0"/>
                          <a:ea typeface="宋体" panose="02010600030101010101" pitchFamily="2" charset="-122"/>
                        </a:rPr>
                        <a:t>2500</a:t>
                      </a:r>
                    </a:p>
                  </a:txBody>
                  <a:tcPr marL="8028" marR="8028" marT="8028"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altLang="zh-CN" sz="800" b="0" i="0" u="none" strike="noStrike">
                          <a:solidFill>
                            <a:srgbClr val="000000"/>
                          </a:solidFill>
                          <a:effectLst/>
                          <a:latin typeface="Times New Roman" panose="02020603050405020304" pitchFamily="18" charset="0"/>
                          <a:ea typeface="宋体" panose="02010600030101010101" pitchFamily="2" charset="-122"/>
                        </a:rPr>
                        <a:t>0.052</a:t>
                      </a:r>
                    </a:p>
                  </a:txBody>
                  <a:tcPr marL="8028" marR="8028" marT="8028"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altLang="zh-CN" sz="800" b="0" i="0" u="none" strike="noStrike">
                          <a:solidFill>
                            <a:srgbClr val="000000"/>
                          </a:solidFill>
                          <a:effectLst/>
                          <a:latin typeface="Times New Roman" panose="02020603050405020304" pitchFamily="18" charset="0"/>
                          <a:ea typeface="宋体" panose="02010600030101010101" pitchFamily="2" charset="-122"/>
                        </a:rPr>
                        <a:t>99.948</a:t>
                      </a:r>
                    </a:p>
                  </a:txBody>
                  <a:tcPr marL="8028" marR="8028" marT="8028"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altLang="zh-CN" sz="800" b="0" i="0" u="none" strike="noStrike">
                          <a:solidFill>
                            <a:srgbClr val="000000"/>
                          </a:solidFill>
                          <a:effectLst/>
                          <a:latin typeface="Times New Roman" panose="02020603050405020304" pitchFamily="18" charset="0"/>
                          <a:ea typeface="宋体" panose="02010600030101010101" pitchFamily="2" charset="-122"/>
                        </a:rPr>
                        <a:t>0.001</a:t>
                      </a:r>
                    </a:p>
                  </a:txBody>
                  <a:tcPr marL="8028" marR="8028" marT="8028"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altLang="zh-CN" sz="800" b="0" i="0" u="none" strike="noStrike">
                          <a:solidFill>
                            <a:srgbClr val="000000"/>
                          </a:solidFill>
                          <a:effectLst/>
                          <a:latin typeface="Times New Roman" panose="02020603050405020304" pitchFamily="18" charset="0"/>
                          <a:ea typeface="宋体" panose="02010600030101010101" pitchFamily="2" charset="-122"/>
                        </a:rPr>
                        <a:t>0.00046</a:t>
                      </a:r>
                    </a:p>
                  </a:txBody>
                  <a:tcPr marL="8028" marR="8028" marT="8028"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altLang="zh-CN" sz="800" b="0" i="0" u="none" strike="noStrike">
                          <a:solidFill>
                            <a:srgbClr val="000000"/>
                          </a:solidFill>
                          <a:effectLst/>
                          <a:latin typeface="Times New Roman" panose="02020603050405020304" pitchFamily="18" charset="0"/>
                          <a:ea typeface="宋体" panose="02010600030101010101" pitchFamily="2" charset="-122"/>
                        </a:rPr>
                        <a:t>0.000051</a:t>
                      </a:r>
                    </a:p>
                  </a:txBody>
                  <a:tcPr marL="8028" marR="8028" marT="8028"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altLang="zh-CN" sz="800" b="0" i="0" u="none" strike="noStrike">
                          <a:solidFill>
                            <a:srgbClr val="000000"/>
                          </a:solidFill>
                          <a:effectLst/>
                          <a:latin typeface="Times New Roman" panose="02020603050405020304" pitchFamily="18" charset="0"/>
                          <a:ea typeface="宋体" panose="02010600030101010101" pitchFamily="2" charset="-122"/>
                        </a:rPr>
                        <a:t>0.0000091</a:t>
                      </a:r>
                    </a:p>
                  </a:txBody>
                  <a:tcPr marL="8028" marR="8028" marT="8028"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altLang="zh-CN" sz="800" b="0" i="0" u="none" strike="noStrike">
                          <a:solidFill>
                            <a:srgbClr val="000000"/>
                          </a:solidFill>
                          <a:effectLst/>
                          <a:latin typeface="Times New Roman" panose="02020603050405020304" pitchFamily="18" charset="0"/>
                          <a:ea typeface="宋体" panose="02010600030101010101" pitchFamily="2" charset="-122"/>
                        </a:rPr>
                        <a:t>0.885</a:t>
                      </a:r>
                    </a:p>
                  </a:txBody>
                  <a:tcPr marL="8028" marR="8028" marT="8028"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altLang="zh-CN" sz="800" b="0" i="0" u="none" strike="noStrike">
                          <a:solidFill>
                            <a:srgbClr val="000000"/>
                          </a:solidFill>
                          <a:effectLst/>
                          <a:latin typeface="Times New Roman" panose="02020603050405020304" pitchFamily="18" charset="0"/>
                          <a:ea typeface="宋体" panose="02010600030101010101" pitchFamily="2" charset="-122"/>
                        </a:rPr>
                        <a:t>0.098</a:t>
                      </a:r>
                    </a:p>
                  </a:txBody>
                  <a:tcPr marL="8028" marR="8028" marT="8028"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altLang="zh-CN" sz="800" b="0" i="0" u="none" strike="noStrike">
                          <a:solidFill>
                            <a:srgbClr val="000000"/>
                          </a:solidFill>
                          <a:effectLst/>
                          <a:latin typeface="Times New Roman" panose="02020603050405020304" pitchFamily="18" charset="0"/>
                          <a:ea typeface="宋体" panose="02010600030101010101" pitchFamily="2" charset="-122"/>
                        </a:rPr>
                        <a:t>0.018</a:t>
                      </a:r>
                    </a:p>
                  </a:txBody>
                  <a:tcPr marL="8028" marR="8028" marT="8028"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altLang="zh-CN" sz="800" b="0" i="0" u="none" strike="noStrike">
                          <a:solidFill>
                            <a:srgbClr val="000000"/>
                          </a:solidFill>
                          <a:effectLst/>
                          <a:latin typeface="Times New Roman" panose="02020603050405020304" pitchFamily="18" charset="0"/>
                          <a:ea typeface="宋体" panose="02010600030101010101" pitchFamily="2" charset="-122"/>
                        </a:rPr>
                        <a:t>1.000</a:t>
                      </a:r>
                    </a:p>
                  </a:txBody>
                  <a:tcPr marL="8028" marR="8028" marT="8028"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21"/>
                  </a:ext>
                </a:extLst>
              </a:tr>
              <a:tr h="108000">
                <a:tc>
                  <a:txBody>
                    <a:bodyPr/>
                    <a:lstStyle/>
                    <a:p>
                      <a:pPr algn="ctr" fontAlgn="ctr"/>
                      <a:r>
                        <a:rPr lang="en-US" altLang="zh-CN" sz="800" b="0" i="0" u="none" strike="noStrike">
                          <a:solidFill>
                            <a:srgbClr val="000000"/>
                          </a:solidFill>
                          <a:effectLst/>
                          <a:latin typeface="Times New Roman" panose="02020603050405020304" pitchFamily="18" charset="0"/>
                          <a:ea typeface="宋体" panose="02010600030101010101" pitchFamily="2" charset="-122"/>
                        </a:rPr>
                        <a:t>2000</a:t>
                      </a:r>
                    </a:p>
                  </a:txBody>
                  <a:tcPr marL="8028" marR="8028" marT="8028"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altLang="zh-CN" sz="800" b="0" i="0" u="none" strike="noStrike">
                          <a:solidFill>
                            <a:srgbClr val="000000"/>
                          </a:solidFill>
                          <a:effectLst/>
                          <a:latin typeface="Times New Roman" panose="02020603050405020304" pitchFamily="18" charset="0"/>
                          <a:ea typeface="宋体" panose="02010600030101010101" pitchFamily="2" charset="-122"/>
                        </a:rPr>
                        <a:t>0.0459</a:t>
                      </a:r>
                    </a:p>
                  </a:txBody>
                  <a:tcPr marL="8028" marR="8028" marT="8028"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altLang="zh-CN" sz="800" b="0" i="0" u="none" strike="noStrike">
                          <a:solidFill>
                            <a:srgbClr val="000000"/>
                          </a:solidFill>
                          <a:effectLst/>
                          <a:latin typeface="Times New Roman" panose="02020603050405020304" pitchFamily="18" charset="0"/>
                          <a:ea typeface="宋体" panose="02010600030101010101" pitchFamily="2" charset="-122"/>
                        </a:rPr>
                        <a:t>99.9541</a:t>
                      </a:r>
                    </a:p>
                  </a:txBody>
                  <a:tcPr marL="8028" marR="8028" marT="8028"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altLang="zh-CN" sz="800" b="0" i="0" u="none" strike="noStrike">
                          <a:solidFill>
                            <a:srgbClr val="000000"/>
                          </a:solidFill>
                          <a:effectLst/>
                          <a:latin typeface="Times New Roman" panose="02020603050405020304" pitchFamily="18" charset="0"/>
                          <a:ea typeface="宋体" panose="02010600030101010101" pitchFamily="2" charset="-122"/>
                        </a:rPr>
                        <a:t>0.000</a:t>
                      </a:r>
                    </a:p>
                  </a:txBody>
                  <a:tcPr marL="8028" marR="8028" marT="8028"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altLang="zh-CN" sz="800" b="0" i="0" u="none" strike="noStrike">
                          <a:solidFill>
                            <a:srgbClr val="000000"/>
                          </a:solidFill>
                          <a:effectLst/>
                          <a:latin typeface="Times New Roman" panose="02020603050405020304" pitchFamily="18" charset="0"/>
                          <a:ea typeface="宋体" panose="02010600030101010101" pitchFamily="2" charset="-122"/>
                        </a:rPr>
                        <a:t>0.000407</a:t>
                      </a:r>
                    </a:p>
                  </a:txBody>
                  <a:tcPr marL="8028" marR="8028" marT="8028"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altLang="zh-CN" sz="800" b="0" i="0" u="none" strike="noStrike">
                          <a:solidFill>
                            <a:srgbClr val="000000"/>
                          </a:solidFill>
                          <a:effectLst/>
                          <a:latin typeface="Times New Roman" panose="02020603050405020304" pitchFamily="18" charset="0"/>
                          <a:ea typeface="宋体" panose="02010600030101010101" pitchFamily="2" charset="-122"/>
                        </a:rPr>
                        <a:t>0.0000447</a:t>
                      </a:r>
                    </a:p>
                  </a:txBody>
                  <a:tcPr marL="8028" marR="8028" marT="8028"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altLang="zh-CN" sz="800" b="0" i="0" u="none" strike="noStrike">
                          <a:solidFill>
                            <a:srgbClr val="000000"/>
                          </a:solidFill>
                          <a:effectLst/>
                          <a:latin typeface="Times New Roman" panose="02020603050405020304" pitchFamily="18" charset="0"/>
                          <a:ea typeface="宋体" panose="02010600030101010101" pitchFamily="2" charset="-122"/>
                        </a:rPr>
                        <a:t>0.0000079</a:t>
                      </a:r>
                    </a:p>
                  </a:txBody>
                  <a:tcPr marL="8028" marR="8028" marT="8028"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altLang="zh-CN" sz="800" b="0" i="0" u="none" strike="noStrike">
                          <a:solidFill>
                            <a:srgbClr val="000000"/>
                          </a:solidFill>
                          <a:effectLst/>
                          <a:latin typeface="Times New Roman" panose="02020603050405020304" pitchFamily="18" charset="0"/>
                          <a:ea typeface="宋体" panose="02010600030101010101" pitchFamily="2" charset="-122"/>
                        </a:rPr>
                        <a:t>0.887</a:t>
                      </a:r>
                    </a:p>
                  </a:txBody>
                  <a:tcPr marL="8028" marR="8028" marT="8028"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altLang="zh-CN" sz="800" b="0" i="0" u="none" strike="noStrike">
                          <a:solidFill>
                            <a:srgbClr val="000000"/>
                          </a:solidFill>
                          <a:effectLst/>
                          <a:latin typeface="Times New Roman" panose="02020603050405020304" pitchFamily="18" charset="0"/>
                          <a:ea typeface="宋体" panose="02010600030101010101" pitchFamily="2" charset="-122"/>
                        </a:rPr>
                        <a:t>0.097</a:t>
                      </a:r>
                    </a:p>
                  </a:txBody>
                  <a:tcPr marL="8028" marR="8028" marT="8028"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altLang="zh-CN" sz="800" b="0" i="0" u="none" strike="noStrike">
                          <a:solidFill>
                            <a:srgbClr val="000000"/>
                          </a:solidFill>
                          <a:effectLst/>
                          <a:latin typeface="Times New Roman" panose="02020603050405020304" pitchFamily="18" charset="0"/>
                          <a:ea typeface="宋体" panose="02010600030101010101" pitchFamily="2" charset="-122"/>
                        </a:rPr>
                        <a:t>0.017</a:t>
                      </a:r>
                    </a:p>
                  </a:txBody>
                  <a:tcPr marL="8028" marR="8028" marT="8028"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altLang="zh-CN" sz="800" b="0" i="0" u="none" strike="noStrike">
                          <a:solidFill>
                            <a:srgbClr val="000000"/>
                          </a:solidFill>
                          <a:effectLst/>
                          <a:latin typeface="Times New Roman" panose="02020603050405020304" pitchFamily="18" charset="0"/>
                          <a:ea typeface="宋体" panose="02010600030101010101" pitchFamily="2" charset="-122"/>
                        </a:rPr>
                        <a:t>1.001</a:t>
                      </a:r>
                    </a:p>
                  </a:txBody>
                  <a:tcPr marL="8028" marR="8028" marT="8028"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22"/>
                  </a:ext>
                </a:extLst>
              </a:tr>
              <a:tr h="108000">
                <a:tc>
                  <a:txBody>
                    <a:bodyPr/>
                    <a:lstStyle/>
                    <a:p>
                      <a:pPr algn="ctr" fontAlgn="ctr"/>
                      <a:r>
                        <a:rPr lang="en-US" altLang="zh-CN" sz="800" b="0" i="0" u="none" strike="noStrike">
                          <a:solidFill>
                            <a:srgbClr val="000000"/>
                          </a:solidFill>
                          <a:effectLst/>
                          <a:latin typeface="Times New Roman" panose="02020603050405020304" pitchFamily="18" charset="0"/>
                          <a:ea typeface="宋体" panose="02010600030101010101" pitchFamily="2" charset="-122"/>
                        </a:rPr>
                        <a:t>1500</a:t>
                      </a:r>
                    </a:p>
                  </a:txBody>
                  <a:tcPr marL="8028" marR="8028" marT="8028"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altLang="zh-CN" sz="800" b="0" i="0" u="none" strike="noStrike">
                          <a:solidFill>
                            <a:srgbClr val="000000"/>
                          </a:solidFill>
                          <a:effectLst/>
                          <a:latin typeface="Times New Roman" panose="02020603050405020304" pitchFamily="18" charset="0"/>
                          <a:ea typeface="宋体" panose="02010600030101010101" pitchFamily="2" charset="-122"/>
                        </a:rPr>
                        <a:t>0.0405</a:t>
                      </a:r>
                    </a:p>
                  </a:txBody>
                  <a:tcPr marL="8028" marR="8028" marT="8028"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altLang="zh-CN" sz="800" b="0" i="0" u="none" strike="noStrike">
                          <a:solidFill>
                            <a:srgbClr val="000000"/>
                          </a:solidFill>
                          <a:effectLst/>
                          <a:latin typeface="Times New Roman" panose="02020603050405020304" pitchFamily="18" charset="0"/>
                          <a:ea typeface="宋体" panose="02010600030101010101" pitchFamily="2" charset="-122"/>
                        </a:rPr>
                        <a:t>99.9595</a:t>
                      </a:r>
                    </a:p>
                  </a:txBody>
                  <a:tcPr marL="8028" marR="8028" marT="8028"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altLang="zh-CN" sz="800" b="0" i="0" u="none" strike="noStrike">
                          <a:solidFill>
                            <a:srgbClr val="000000"/>
                          </a:solidFill>
                          <a:effectLst/>
                          <a:latin typeface="Times New Roman" panose="02020603050405020304" pitchFamily="18" charset="0"/>
                          <a:ea typeface="宋体" panose="02010600030101010101" pitchFamily="2" charset="-122"/>
                        </a:rPr>
                        <a:t>0.000</a:t>
                      </a:r>
                    </a:p>
                  </a:txBody>
                  <a:tcPr marL="8028" marR="8028" marT="8028"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altLang="zh-CN" sz="800" b="0" i="0" u="none" strike="noStrike">
                          <a:solidFill>
                            <a:srgbClr val="000000"/>
                          </a:solidFill>
                          <a:effectLst/>
                          <a:latin typeface="Times New Roman" panose="02020603050405020304" pitchFamily="18" charset="0"/>
                          <a:ea typeface="宋体" panose="02010600030101010101" pitchFamily="2" charset="-122"/>
                        </a:rPr>
                        <a:t>0.000359</a:t>
                      </a:r>
                    </a:p>
                  </a:txBody>
                  <a:tcPr marL="8028" marR="8028" marT="8028"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altLang="zh-CN" sz="800" b="0" i="0" u="none" strike="noStrike">
                          <a:solidFill>
                            <a:srgbClr val="000000"/>
                          </a:solidFill>
                          <a:effectLst/>
                          <a:latin typeface="Times New Roman" panose="02020603050405020304" pitchFamily="18" charset="0"/>
                          <a:ea typeface="宋体" panose="02010600030101010101" pitchFamily="2" charset="-122"/>
                        </a:rPr>
                        <a:t>0.0000394</a:t>
                      </a:r>
                    </a:p>
                  </a:txBody>
                  <a:tcPr marL="8028" marR="8028" marT="8028"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altLang="zh-CN" sz="800" b="0" i="0" u="none" strike="noStrike">
                          <a:solidFill>
                            <a:srgbClr val="000000"/>
                          </a:solidFill>
                          <a:effectLst/>
                          <a:latin typeface="Times New Roman" panose="02020603050405020304" pitchFamily="18" charset="0"/>
                          <a:ea typeface="宋体" panose="02010600030101010101" pitchFamily="2" charset="-122"/>
                        </a:rPr>
                        <a:t>0.000007</a:t>
                      </a:r>
                    </a:p>
                  </a:txBody>
                  <a:tcPr marL="8028" marR="8028" marT="8028"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altLang="zh-CN" sz="800" b="0" i="0" u="none" strike="noStrike">
                          <a:solidFill>
                            <a:srgbClr val="000000"/>
                          </a:solidFill>
                          <a:effectLst/>
                          <a:latin typeface="Times New Roman" panose="02020603050405020304" pitchFamily="18" charset="0"/>
                          <a:ea typeface="宋体" panose="02010600030101010101" pitchFamily="2" charset="-122"/>
                        </a:rPr>
                        <a:t>0.886</a:t>
                      </a:r>
                    </a:p>
                  </a:txBody>
                  <a:tcPr marL="8028" marR="8028" marT="8028"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altLang="zh-CN" sz="800" b="0" i="0" u="none" strike="noStrike">
                          <a:solidFill>
                            <a:srgbClr val="000000"/>
                          </a:solidFill>
                          <a:effectLst/>
                          <a:latin typeface="Times New Roman" panose="02020603050405020304" pitchFamily="18" charset="0"/>
                          <a:ea typeface="宋体" panose="02010600030101010101" pitchFamily="2" charset="-122"/>
                        </a:rPr>
                        <a:t>0.097</a:t>
                      </a:r>
                    </a:p>
                  </a:txBody>
                  <a:tcPr marL="8028" marR="8028" marT="8028"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altLang="zh-CN" sz="800" b="0" i="0" u="none" strike="noStrike">
                          <a:solidFill>
                            <a:srgbClr val="000000"/>
                          </a:solidFill>
                          <a:effectLst/>
                          <a:latin typeface="Times New Roman" panose="02020603050405020304" pitchFamily="18" charset="0"/>
                          <a:ea typeface="宋体" panose="02010600030101010101" pitchFamily="2" charset="-122"/>
                        </a:rPr>
                        <a:t>0.017</a:t>
                      </a:r>
                    </a:p>
                  </a:txBody>
                  <a:tcPr marL="8028" marR="8028" marT="8028"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altLang="zh-CN" sz="800" b="0" i="0" u="none" strike="noStrike">
                          <a:solidFill>
                            <a:srgbClr val="000000"/>
                          </a:solidFill>
                          <a:effectLst/>
                          <a:latin typeface="Times New Roman" panose="02020603050405020304" pitchFamily="18" charset="0"/>
                          <a:ea typeface="宋体" panose="02010600030101010101" pitchFamily="2" charset="-122"/>
                        </a:rPr>
                        <a:t>1.001</a:t>
                      </a:r>
                    </a:p>
                  </a:txBody>
                  <a:tcPr marL="8028" marR="8028" marT="8028"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23"/>
                  </a:ext>
                </a:extLst>
              </a:tr>
              <a:tr h="108000">
                <a:tc>
                  <a:txBody>
                    <a:bodyPr/>
                    <a:lstStyle/>
                    <a:p>
                      <a:pPr algn="ctr" fontAlgn="ctr"/>
                      <a:r>
                        <a:rPr lang="en-US" altLang="zh-CN" sz="800" b="0" i="0" u="none" strike="noStrike">
                          <a:solidFill>
                            <a:srgbClr val="000000"/>
                          </a:solidFill>
                          <a:effectLst/>
                          <a:latin typeface="Times New Roman" panose="02020603050405020304" pitchFamily="18" charset="0"/>
                          <a:ea typeface="宋体" panose="02010600030101010101" pitchFamily="2" charset="-122"/>
                        </a:rPr>
                        <a:t>1000</a:t>
                      </a:r>
                    </a:p>
                  </a:txBody>
                  <a:tcPr marL="8028" marR="8028" marT="8028"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altLang="zh-CN" sz="800" b="0" i="0" u="none" strike="noStrike">
                          <a:solidFill>
                            <a:srgbClr val="000000"/>
                          </a:solidFill>
                          <a:effectLst/>
                          <a:latin typeface="Times New Roman" panose="02020603050405020304" pitchFamily="18" charset="0"/>
                          <a:ea typeface="宋体" panose="02010600030101010101" pitchFamily="2" charset="-122"/>
                        </a:rPr>
                        <a:t>0.0359</a:t>
                      </a:r>
                    </a:p>
                  </a:txBody>
                  <a:tcPr marL="8028" marR="8028" marT="8028"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altLang="zh-CN" sz="800" b="0" i="0" u="none" strike="noStrike">
                          <a:solidFill>
                            <a:srgbClr val="000000"/>
                          </a:solidFill>
                          <a:effectLst/>
                          <a:latin typeface="Times New Roman" panose="02020603050405020304" pitchFamily="18" charset="0"/>
                          <a:ea typeface="宋体" panose="02010600030101010101" pitchFamily="2" charset="-122"/>
                        </a:rPr>
                        <a:t>99.9641</a:t>
                      </a:r>
                    </a:p>
                  </a:txBody>
                  <a:tcPr marL="8028" marR="8028" marT="8028"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altLang="zh-CN" sz="800" b="0" i="0" u="none" strike="noStrike">
                          <a:solidFill>
                            <a:srgbClr val="000000"/>
                          </a:solidFill>
                          <a:effectLst/>
                          <a:latin typeface="Times New Roman" panose="02020603050405020304" pitchFamily="18" charset="0"/>
                          <a:ea typeface="宋体" panose="02010600030101010101" pitchFamily="2" charset="-122"/>
                        </a:rPr>
                        <a:t>0.000</a:t>
                      </a:r>
                    </a:p>
                  </a:txBody>
                  <a:tcPr marL="8028" marR="8028" marT="8028"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altLang="zh-CN" sz="800" b="0" i="0" u="none" strike="noStrike">
                          <a:solidFill>
                            <a:srgbClr val="000000"/>
                          </a:solidFill>
                          <a:effectLst/>
                          <a:latin typeface="Times New Roman" panose="02020603050405020304" pitchFamily="18" charset="0"/>
                          <a:ea typeface="宋体" panose="02010600030101010101" pitchFamily="2" charset="-122"/>
                        </a:rPr>
                        <a:t>0.000318</a:t>
                      </a:r>
                    </a:p>
                  </a:txBody>
                  <a:tcPr marL="8028" marR="8028" marT="8028"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altLang="zh-CN" sz="800" b="0" i="0" u="none" strike="noStrike">
                          <a:solidFill>
                            <a:srgbClr val="000000"/>
                          </a:solidFill>
                          <a:effectLst/>
                          <a:latin typeface="Times New Roman" panose="02020603050405020304" pitchFamily="18" charset="0"/>
                          <a:ea typeface="宋体" panose="02010600030101010101" pitchFamily="2" charset="-122"/>
                        </a:rPr>
                        <a:t>0.0000349</a:t>
                      </a:r>
                    </a:p>
                  </a:txBody>
                  <a:tcPr marL="8028" marR="8028" marT="8028"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altLang="zh-CN" sz="800" b="0" i="0" u="none" strike="noStrike">
                          <a:solidFill>
                            <a:srgbClr val="000000"/>
                          </a:solidFill>
                          <a:effectLst/>
                          <a:latin typeface="Times New Roman" panose="02020603050405020304" pitchFamily="18" charset="0"/>
                          <a:ea typeface="宋体" panose="02010600030101010101" pitchFamily="2" charset="-122"/>
                        </a:rPr>
                        <a:t>0.0000062</a:t>
                      </a:r>
                    </a:p>
                  </a:txBody>
                  <a:tcPr marL="8028" marR="8028" marT="8028"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altLang="zh-CN" sz="800" b="0" i="0" u="none" strike="noStrike">
                          <a:solidFill>
                            <a:srgbClr val="000000"/>
                          </a:solidFill>
                          <a:effectLst/>
                          <a:latin typeface="Times New Roman" panose="02020603050405020304" pitchFamily="18" charset="0"/>
                          <a:ea typeface="宋体" panose="02010600030101010101" pitchFamily="2" charset="-122"/>
                        </a:rPr>
                        <a:t>0.886</a:t>
                      </a:r>
                    </a:p>
                  </a:txBody>
                  <a:tcPr marL="8028" marR="8028" marT="8028"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altLang="zh-CN" sz="800" b="0" i="0" u="none" strike="noStrike">
                          <a:solidFill>
                            <a:srgbClr val="000000"/>
                          </a:solidFill>
                          <a:effectLst/>
                          <a:latin typeface="Times New Roman" panose="02020603050405020304" pitchFamily="18" charset="0"/>
                          <a:ea typeface="宋体" panose="02010600030101010101" pitchFamily="2" charset="-122"/>
                        </a:rPr>
                        <a:t>0.097</a:t>
                      </a:r>
                    </a:p>
                  </a:txBody>
                  <a:tcPr marL="8028" marR="8028" marT="8028"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altLang="zh-CN" sz="800" b="0" i="0" u="none" strike="noStrike">
                          <a:solidFill>
                            <a:srgbClr val="000000"/>
                          </a:solidFill>
                          <a:effectLst/>
                          <a:latin typeface="Times New Roman" panose="02020603050405020304" pitchFamily="18" charset="0"/>
                          <a:ea typeface="宋体" panose="02010600030101010101" pitchFamily="2" charset="-122"/>
                        </a:rPr>
                        <a:t>0.017</a:t>
                      </a:r>
                    </a:p>
                  </a:txBody>
                  <a:tcPr marL="8028" marR="8028" marT="8028"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altLang="zh-CN" sz="800" b="0" i="0" u="none" strike="noStrike">
                          <a:solidFill>
                            <a:srgbClr val="000000"/>
                          </a:solidFill>
                          <a:effectLst/>
                          <a:latin typeface="Times New Roman" panose="02020603050405020304" pitchFamily="18" charset="0"/>
                          <a:ea typeface="宋体" panose="02010600030101010101" pitchFamily="2" charset="-122"/>
                        </a:rPr>
                        <a:t>1.000</a:t>
                      </a:r>
                    </a:p>
                  </a:txBody>
                  <a:tcPr marL="8028" marR="8028" marT="8028"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24"/>
                  </a:ext>
                </a:extLst>
              </a:tr>
              <a:tr h="108000">
                <a:tc>
                  <a:txBody>
                    <a:bodyPr/>
                    <a:lstStyle/>
                    <a:p>
                      <a:pPr algn="ctr" fontAlgn="ctr"/>
                      <a:r>
                        <a:rPr lang="en-US" altLang="zh-CN" sz="800" b="0" i="0" u="none" strike="noStrike">
                          <a:solidFill>
                            <a:srgbClr val="000000"/>
                          </a:solidFill>
                          <a:effectLst/>
                          <a:latin typeface="Times New Roman" panose="02020603050405020304" pitchFamily="18" charset="0"/>
                          <a:ea typeface="宋体" panose="02010600030101010101" pitchFamily="2" charset="-122"/>
                        </a:rPr>
                        <a:t>500</a:t>
                      </a:r>
                    </a:p>
                  </a:txBody>
                  <a:tcPr marL="8028" marR="8028" marT="8028"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altLang="zh-CN" sz="800" b="0" i="0" u="none" strike="noStrike">
                          <a:solidFill>
                            <a:srgbClr val="000000"/>
                          </a:solidFill>
                          <a:effectLst/>
                          <a:latin typeface="Times New Roman" panose="02020603050405020304" pitchFamily="18" charset="0"/>
                          <a:ea typeface="宋体" panose="02010600030101010101" pitchFamily="2" charset="-122"/>
                        </a:rPr>
                        <a:t>0.032</a:t>
                      </a:r>
                    </a:p>
                  </a:txBody>
                  <a:tcPr marL="8028" marR="8028" marT="8028"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altLang="zh-CN" sz="800" b="0" i="0" u="none" strike="noStrike" dirty="0">
                          <a:solidFill>
                            <a:srgbClr val="000000"/>
                          </a:solidFill>
                          <a:effectLst/>
                          <a:latin typeface="Times New Roman" panose="02020603050405020304" pitchFamily="18" charset="0"/>
                          <a:ea typeface="宋体" panose="02010600030101010101" pitchFamily="2" charset="-122"/>
                        </a:rPr>
                        <a:t>99.968</a:t>
                      </a:r>
                    </a:p>
                  </a:txBody>
                  <a:tcPr marL="8028" marR="8028" marT="8028"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altLang="zh-CN" sz="800" b="0" i="0" u="none" strike="noStrike">
                          <a:solidFill>
                            <a:srgbClr val="000000"/>
                          </a:solidFill>
                          <a:effectLst/>
                          <a:latin typeface="Times New Roman" panose="02020603050405020304" pitchFamily="18" charset="0"/>
                          <a:ea typeface="宋体" panose="02010600030101010101" pitchFamily="2" charset="-122"/>
                        </a:rPr>
                        <a:t>0.000</a:t>
                      </a:r>
                    </a:p>
                  </a:txBody>
                  <a:tcPr marL="8028" marR="8028" marT="8028"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altLang="zh-CN" sz="800" b="0" i="0" u="none" strike="noStrike">
                          <a:solidFill>
                            <a:srgbClr val="000000"/>
                          </a:solidFill>
                          <a:effectLst/>
                          <a:latin typeface="Times New Roman" panose="02020603050405020304" pitchFamily="18" charset="0"/>
                          <a:ea typeface="宋体" panose="02010600030101010101" pitchFamily="2" charset="-122"/>
                        </a:rPr>
                        <a:t>0.000283</a:t>
                      </a:r>
                    </a:p>
                  </a:txBody>
                  <a:tcPr marL="8028" marR="8028" marT="8028"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altLang="zh-CN" sz="800" b="0" i="0" u="none" strike="noStrike">
                          <a:solidFill>
                            <a:srgbClr val="000000"/>
                          </a:solidFill>
                          <a:effectLst/>
                          <a:latin typeface="Times New Roman" panose="02020603050405020304" pitchFamily="18" charset="0"/>
                          <a:ea typeface="宋体" panose="02010600030101010101" pitchFamily="2" charset="-122"/>
                        </a:rPr>
                        <a:t>0.0000311</a:t>
                      </a:r>
                    </a:p>
                  </a:txBody>
                  <a:tcPr marL="8028" marR="8028" marT="8028"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altLang="zh-CN" sz="800" b="0" i="0" u="none" strike="noStrike" dirty="0">
                          <a:solidFill>
                            <a:srgbClr val="000000"/>
                          </a:solidFill>
                          <a:effectLst/>
                          <a:latin typeface="Times New Roman" panose="02020603050405020304" pitchFamily="18" charset="0"/>
                          <a:ea typeface="宋体" panose="02010600030101010101" pitchFamily="2" charset="-122"/>
                        </a:rPr>
                        <a:t>0.0000055</a:t>
                      </a:r>
                    </a:p>
                  </a:txBody>
                  <a:tcPr marL="8028" marR="8028" marT="8028"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altLang="zh-CN" sz="800" b="0" i="0" u="none" strike="noStrike">
                          <a:solidFill>
                            <a:srgbClr val="000000"/>
                          </a:solidFill>
                          <a:effectLst/>
                          <a:latin typeface="Times New Roman" panose="02020603050405020304" pitchFamily="18" charset="0"/>
                          <a:ea typeface="宋体" panose="02010600030101010101" pitchFamily="2" charset="-122"/>
                        </a:rPr>
                        <a:t>0.884</a:t>
                      </a:r>
                    </a:p>
                  </a:txBody>
                  <a:tcPr marL="8028" marR="8028" marT="8028"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altLang="zh-CN" sz="800" b="0" i="0" u="none" strike="noStrike">
                          <a:solidFill>
                            <a:srgbClr val="000000"/>
                          </a:solidFill>
                          <a:effectLst/>
                          <a:latin typeface="Times New Roman" panose="02020603050405020304" pitchFamily="18" charset="0"/>
                          <a:ea typeface="宋体" panose="02010600030101010101" pitchFamily="2" charset="-122"/>
                        </a:rPr>
                        <a:t>0.097</a:t>
                      </a:r>
                    </a:p>
                  </a:txBody>
                  <a:tcPr marL="8028" marR="8028" marT="8028"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altLang="zh-CN" sz="800" b="0" i="0" u="none" strike="noStrike">
                          <a:solidFill>
                            <a:srgbClr val="000000"/>
                          </a:solidFill>
                          <a:effectLst/>
                          <a:latin typeface="Times New Roman" panose="02020603050405020304" pitchFamily="18" charset="0"/>
                          <a:ea typeface="宋体" panose="02010600030101010101" pitchFamily="2" charset="-122"/>
                        </a:rPr>
                        <a:t>0.017</a:t>
                      </a:r>
                    </a:p>
                  </a:txBody>
                  <a:tcPr marL="8028" marR="8028" marT="8028"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altLang="zh-CN" sz="800" b="0" i="0" u="none" strike="noStrike">
                          <a:solidFill>
                            <a:srgbClr val="000000"/>
                          </a:solidFill>
                          <a:effectLst/>
                          <a:latin typeface="Times New Roman" panose="02020603050405020304" pitchFamily="18" charset="0"/>
                          <a:ea typeface="宋体" panose="02010600030101010101" pitchFamily="2" charset="-122"/>
                        </a:rPr>
                        <a:t>0.999</a:t>
                      </a:r>
                    </a:p>
                  </a:txBody>
                  <a:tcPr marL="8028" marR="8028" marT="8028"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25"/>
                  </a:ext>
                </a:extLst>
              </a:tr>
              <a:tr h="108000">
                <a:tc>
                  <a:txBody>
                    <a:bodyPr/>
                    <a:lstStyle/>
                    <a:p>
                      <a:pPr algn="ctr" fontAlgn="ctr"/>
                      <a:r>
                        <a:rPr lang="en-US" altLang="zh-CN" sz="800" b="0" i="0" u="none" strike="noStrike">
                          <a:solidFill>
                            <a:srgbClr val="000000"/>
                          </a:solidFill>
                          <a:effectLst/>
                          <a:latin typeface="Times New Roman" panose="02020603050405020304" pitchFamily="18" charset="0"/>
                          <a:ea typeface="宋体" panose="02010600030101010101" pitchFamily="2" charset="-122"/>
                        </a:rPr>
                        <a:t>0</a:t>
                      </a:r>
                    </a:p>
                  </a:txBody>
                  <a:tcPr marL="8028" marR="8028" marT="8028"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altLang="zh-CN" sz="800" b="0" i="0" u="none" strike="noStrike">
                          <a:solidFill>
                            <a:srgbClr val="000000"/>
                          </a:solidFill>
                          <a:effectLst/>
                          <a:latin typeface="Times New Roman" panose="02020603050405020304" pitchFamily="18" charset="0"/>
                          <a:ea typeface="宋体" panose="02010600030101010101" pitchFamily="2" charset="-122"/>
                        </a:rPr>
                        <a:t>0.0286</a:t>
                      </a:r>
                    </a:p>
                  </a:txBody>
                  <a:tcPr marL="8028" marR="8028" marT="8028"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altLang="zh-CN" sz="800" b="0" i="0" u="none" strike="noStrike">
                          <a:solidFill>
                            <a:srgbClr val="000000"/>
                          </a:solidFill>
                          <a:effectLst/>
                          <a:latin typeface="Times New Roman" panose="02020603050405020304" pitchFamily="18" charset="0"/>
                          <a:ea typeface="宋体" panose="02010600030101010101" pitchFamily="2" charset="-122"/>
                        </a:rPr>
                        <a:t>99.9714</a:t>
                      </a:r>
                    </a:p>
                  </a:txBody>
                  <a:tcPr marL="8028" marR="8028" marT="8028"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altLang="zh-CN" sz="800" b="0" i="0" u="none" strike="noStrike">
                          <a:solidFill>
                            <a:srgbClr val="000000"/>
                          </a:solidFill>
                          <a:effectLst/>
                          <a:latin typeface="Times New Roman" panose="02020603050405020304" pitchFamily="18" charset="0"/>
                          <a:ea typeface="宋体" panose="02010600030101010101" pitchFamily="2" charset="-122"/>
                        </a:rPr>
                        <a:t>0.000</a:t>
                      </a:r>
                    </a:p>
                  </a:txBody>
                  <a:tcPr marL="8028" marR="8028" marT="8028"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altLang="zh-CN" sz="800" b="0" i="0" u="none" strike="noStrike">
                          <a:solidFill>
                            <a:srgbClr val="000000"/>
                          </a:solidFill>
                          <a:effectLst/>
                          <a:latin typeface="Times New Roman" panose="02020603050405020304" pitchFamily="18" charset="0"/>
                          <a:ea typeface="宋体" panose="02010600030101010101" pitchFamily="2" charset="-122"/>
                        </a:rPr>
                        <a:t>0.000253</a:t>
                      </a:r>
                    </a:p>
                  </a:txBody>
                  <a:tcPr marL="8028" marR="8028" marT="8028"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altLang="zh-CN" sz="800" b="0" i="0" u="none" strike="noStrike">
                          <a:solidFill>
                            <a:srgbClr val="000000"/>
                          </a:solidFill>
                          <a:effectLst/>
                          <a:latin typeface="Times New Roman" panose="02020603050405020304" pitchFamily="18" charset="0"/>
                          <a:ea typeface="宋体" panose="02010600030101010101" pitchFamily="2" charset="-122"/>
                        </a:rPr>
                        <a:t>0.0000278</a:t>
                      </a:r>
                    </a:p>
                  </a:txBody>
                  <a:tcPr marL="8028" marR="8028" marT="8028"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Times New Roman" panose="02020603050405020304" pitchFamily="18" charset="0"/>
                          <a:ea typeface="宋体" panose="02010600030101010101" pitchFamily="2" charset="-122"/>
                        </a:rPr>
                        <a:t>4.95E-06</a:t>
                      </a:r>
                    </a:p>
                  </a:txBody>
                  <a:tcPr marL="8028" marR="8028" marT="8028"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altLang="zh-CN" sz="800" b="0" i="0" u="none" strike="noStrike">
                          <a:solidFill>
                            <a:srgbClr val="000000"/>
                          </a:solidFill>
                          <a:effectLst/>
                          <a:latin typeface="Times New Roman" panose="02020603050405020304" pitchFamily="18" charset="0"/>
                          <a:ea typeface="宋体" panose="02010600030101010101" pitchFamily="2" charset="-122"/>
                        </a:rPr>
                        <a:t>0.885</a:t>
                      </a:r>
                    </a:p>
                  </a:txBody>
                  <a:tcPr marL="8028" marR="8028" marT="8028"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altLang="zh-CN" sz="800" b="0" i="0" u="none" strike="noStrike">
                          <a:solidFill>
                            <a:srgbClr val="000000"/>
                          </a:solidFill>
                          <a:effectLst/>
                          <a:latin typeface="Times New Roman" panose="02020603050405020304" pitchFamily="18" charset="0"/>
                          <a:ea typeface="宋体" panose="02010600030101010101" pitchFamily="2" charset="-122"/>
                        </a:rPr>
                        <a:t>0.097</a:t>
                      </a:r>
                    </a:p>
                  </a:txBody>
                  <a:tcPr marL="8028" marR="8028" marT="8028"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altLang="zh-CN" sz="800" b="0" i="0" u="none" strike="noStrike">
                          <a:solidFill>
                            <a:srgbClr val="000000"/>
                          </a:solidFill>
                          <a:effectLst/>
                          <a:latin typeface="Times New Roman" panose="02020603050405020304" pitchFamily="18" charset="0"/>
                          <a:ea typeface="宋体" panose="02010600030101010101" pitchFamily="2" charset="-122"/>
                        </a:rPr>
                        <a:t>0.017</a:t>
                      </a:r>
                    </a:p>
                  </a:txBody>
                  <a:tcPr marL="8028" marR="8028" marT="8028"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altLang="zh-CN" sz="800" b="0" i="0" u="none" strike="noStrike" dirty="0">
                          <a:solidFill>
                            <a:srgbClr val="000000"/>
                          </a:solidFill>
                          <a:effectLst/>
                          <a:latin typeface="Times New Roman" panose="02020603050405020304" pitchFamily="18" charset="0"/>
                          <a:ea typeface="宋体" panose="02010600030101010101" pitchFamily="2" charset="-122"/>
                        </a:rPr>
                        <a:t>0.999</a:t>
                      </a:r>
                    </a:p>
                  </a:txBody>
                  <a:tcPr marL="8028" marR="8028" marT="8028"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26"/>
                  </a:ext>
                </a:extLst>
              </a:tr>
            </a:tbl>
          </a:graphicData>
        </a:graphic>
      </p:graphicFrame>
      <p:graphicFrame>
        <p:nvGraphicFramePr>
          <p:cNvPr id="5" name="图表 4"/>
          <p:cNvGraphicFramePr>
            <a:graphicFrameLocks/>
          </p:cNvGraphicFramePr>
          <p:nvPr/>
        </p:nvGraphicFramePr>
        <p:xfrm>
          <a:off x="0" y="3647872"/>
          <a:ext cx="5194570" cy="3210128"/>
        </p:xfrm>
        <a:graphic>
          <a:graphicData uri="http://schemas.openxmlformats.org/drawingml/2006/chart">
            <c:chart xmlns:c="http://schemas.openxmlformats.org/drawingml/2006/chart" xmlns:r="http://schemas.openxmlformats.org/officeDocument/2006/relationships" r:id="rId2"/>
          </a:graphicData>
        </a:graphic>
      </p:graphicFrame>
      <p:sp>
        <p:nvSpPr>
          <p:cNvPr id="6" name="矩形 5"/>
          <p:cNvSpPr/>
          <p:nvPr/>
        </p:nvSpPr>
        <p:spPr>
          <a:xfrm>
            <a:off x="728105" y="5141227"/>
            <a:ext cx="2512676" cy="369332"/>
          </a:xfrm>
          <a:prstGeom prst="rect">
            <a:avLst/>
          </a:prstGeom>
        </p:spPr>
        <p:txBody>
          <a:bodyPr wrap="none">
            <a:spAutoFit/>
          </a:bodyPr>
          <a:lstStyle/>
          <a:p>
            <a:r>
              <a:rPr lang="en-US" altLang="zh-CN" dirty="0"/>
              <a:t>capture-to-positron ratio</a:t>
            </a:r>
            <a:endParaRPr lang="zh-CN" altLang="en-US" dirty="0"/>
          </a:p>
        </p:txBody>
      </p:sp>
      <p:cxnSp>
        <p:nvCxnSpPr>
          <p:cNvPr id="7" name="直接连接符 6"/>
          <p:cNvCxnSpPr/>
          <p:nvPr/>
        </p:nvCxnSpPr>
        <p:spPr>
          <a:xfrm flipV="1">
            <a:off x="2120631" y="3793787"/>
            <a:ext cx="0" cy="3064213"/>
          </a:xfrm>
          <a:prstGeom prst="line">
            <a:avLst/>
          </a:prstGeom>
          <a:ln>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8" name="直接连接符 7"/>
          <p:cNvCxnSpPr/>
          <p:nvPr/>
        </p:nvCxnSpPr>
        <p:spPr>
          <a:xfrm flipV="1">
            <a:off x="1371331" y="3793787"/>
            <a:ext cx="0" cy="3064213"/>
          </a:xfrm>
          <a:prstGeom prst="line">
            <a:avLst/>
          </a:prstGeom>
          <a:ln>
            <a:solidFill>
              <a:srgbClr val="00B050"/>
            </a:solidFill>
          </a:ln>
        </p:spPr>
        <p:style>
          <a:lnRef idx="1">
            <a:schemeClr val="accent1"/>
          </a:lnRef>
          <a:fillRef idx="0">
            <a:schemeClr val="accent1"/>
          </a:fillRef>
          <a:effectRef idx="0">
            <a:schemeClr val="accent1"/>
          </a:effectRef>
          <a:fontRef idx="minor">
            <a:schemeClr val="tx1"/>
          </a:fontRef>
        </p:style>
      </p:cxnSp>
      <p:sp>
        <p:nvSpPr>
          <p:cNvPr id="2" name="文本框 1"/>
          <p:cNvSpPr txBox="1"/>
          <p:nvPr/>
        </p:nvSpPr>
        <p:spPr>
          <a:xfrm>
            <a:off x="1799136" y="6450568"/>
            <a:ext cx="397866" cy="400110"/>
          </a:xfrm>
          <a:prstGeom prst="rect">
            <a:avLst/>
          </a:prstGeom>
          <a:noFill/>
        </p:spPr>
        <p:txBody>
          <a:bodyPr wrap="none" rtlCol="0">
            <a:spAutoFit/>
          </a:bodyPr>
          <a:lstStyle/>
          <a:p>
            <a:r>
              <a:rPr lang="en-US" altLang="zh-CN" sz="2000" i="1" dirty="0">
                <a:solidFill>
                  <a:schemeClr val="accent4">
                    <a:lumMod val="50000"/>
                  </a:schemeClr>
                </a:solidFill>
                <a:latin typeface="Times New Roman" panose="02020603050405020304" pitchFamily="18" charset="0"/>
                <a:cs typeface="Times New Roman" panose="02020603050405020304" pitchFamily="18" charset="0"/>
              </a:rPr>
              <a:t>S</a:t>
            </a:r>
            <a:r>
              <a:rPr lang="en-US" altLang="zh-CN" sz="2000" i="1" baseline="-25000" dirty="0">
                <a:solidFill>
                  <a:schemeClr val="accent4">
                    <a:lumMod val="50000"/>
                  </a:schemeClr>
                </a:solidFill>
                <a:latin typeface="Times New Roman" panose="02020603050405020304" pitchFamily="18" charset="0"/>
                <a:cs typeface="Times New Roman" panose="02020603050405020304" pitchFamily="18" charset="0"/>
              </a:rPr>
              <a:t>p</a:t>
            </a:r>
            <a:endParaRPr lang="zh-CN" altLang="en-US" sz="2000" i="1" baseline="-25000" dirty="0">
              <a:solidFill>
                <a:schemeClr val="accent4">
                  <a:lumMod val="50000"/>
                </a:schemeClr>
              </a:solidFill>
              <a:latin typeface="Times New Roman" panose="02020603050405020304" pitchFamily="18" charset="0"/>
              <a:cs typeface="Times New Roman" panose="02020603050405020304" pitchFamily="18" charset="0"/>
            </a:endParaRPr>
          </a:p>
        </p:txBody>
      </p:sp>
      <p:sp>
        <p:nvSpPr>
          <p:cNvPr id="10" name="文本框 9"/>
          <p:cNvSpPr txBox="1"/>
          <p:nvPr/>
        </p:nvSpPr>
        <p:spPr>
          <a:xfrm>
            <a:off x="1000482" y="6450568"/>
            <a:ext cx="402674" cy="400110"/>
          </a:xfrm>
          <a:prstGeom prst="rect">
            <a:avLst/>
          </a:prstGeom>
          <a:noFill/>
        </p:spPr>
        <p:txBody>
          <a:bodyPr wrap="none" rtlCol="0">
            <a:spAutoFit/>
          </a:bodyPr>
          <a:lstStyle/>
          <a:p>
            <a:r>
              <a:rPr lang="en-US" altLang="zh-CN" sz="2000" i="1" dirty="0">
                <a:solidFill>
                  <a:schemeClr val="accent6">
                    <a:lumMod val="50000"/>
                  </a:schemeClr>
                </a:solidFill>
                <a:latin typeface="Times New Roman" panose="02020603050405020304" pitchFamily="18" charset="0"/>
                <a:cs typeface="Times New Roman" panose="02020603050405020304" pitchFamily="18" charset="0"/>
              </a:rPr>
              <a:t>S</a:t>
            </a:r>
            <a:r>
              <a:rPr lang="en-US" altLang="zh-CN" sz="2000" i="1" baseline="-25000" dirty="0">
                <a:solidFill>
                  <a:schemeClr val="accent6">
                    <a:lumMod val="50000"/>
                  </a:schemeClr>
                </a:solidFill>
                <a:latin typeface="Times New Roman" panose="02020603050405020304" pitchFamily="18" charset="0"/>
                <a:cs typeface="Times New Roman" panose="02020603050405020304" pitchFamily="18" charset="0"/>
              </a:rPr>
              <a:t>α</a:t>
            </a:r>
            <a:endParaRPr lang="zh-CN" altLang="en-US" sz="2000" i="1" baseline="-25000" dirty="0">
              <a:solidFill>
                <a:schemeClr val="accent6">
                  <a:lumMod val="50000"/>
                </a:schemeClr>
              </a:solidFill>
              <a:latin typeface="Times New Roman" panose="02020603050405020304" pitchFamily="18" charset="0"/>
              <a:cs typeface="Times New Roman" panose="02020603050405020304" pitchFamily="18" charset="0"/>
            </a:endParaRPr>
          </a:p>
        </p:txBody>
      </p:sp>
      <p:pic>
        <p:nvPicPr>
          <p:cNvPr id="11" name="Picture 10">
            <a:extLst>
              <a:ext uri="{FF2B5EF4-FFF2-40B4-BE49-F238E27FC236}">
                <a16:creationId xmlns:a16="http://schemas.microsoft.com/office/drawing/2014/main" id="{65ECBA9D-BC17-40FF-B417-BB6A1C9907CF}"/>
              </a:ext>
            </a:extLst>
          </p:cNvPr>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5590550" y="3639970"/>
            <a:ext cx="3531245" cy="3210708"/>
          </a:xfrm>
          <a:prstGeom prst="rect">
            <a:avLst/>
          </a:prstGeom>
        </p:spPr>
      </p:pic>
    </p:spTree>
    <p:extLst>
      <p:ext uri="{BB962C8B-B14F-4D97-AF65-F5344CB8AC3E}">
        <p14:creationId xmlns:p14="http://schemas.microsoft.com/office/powerpoint/2010/main" val="3146929188"/>
      </p:ext>
    </p:extLst>
  </p:cSld>
  <p:clrMapOvr>
    <a:masterClrMapping/>
  </p:clrMapOvr>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图片 1"/>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0" y="0"/>
            <a:ext cx="6172200" cy="5695950"/>
          </a:xfrm>
          <a:prstGeom prst="rect">
            <a:avLst/>
          </a:prstGeom>
        </p:spPr>
      </p:pic>
    </p:spTree>
    <p:extLst>
      <p:ext uri="{BB962C8B-B14F-4D97-AF65-F5344CB8AC3E}">
        <p14:creationId xmlns:p14="http://schemas.microsoft.com/office/powerpoint/2010/main" val="1488138348"/>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矩形 10">
            <a:extLst>
              <a:ext uri="{FF2B5EF4-FFF2-40B4-BE49-F238E27FC236}">
                <a16:creationId xmlns:a16="http://schemas.microsoft.com/office/drawing/2014/main" id="{696D3BC4-5D3F-4DED-AC61-D346A9929E07}"/>
              </a:ext>
            </a:extLst>
          </p:cNvPr>
          <p:cNvSpPr/>
          <p:nvPr/>
        </p:nvSpPr>
        <p:spPr>
          <a:xfrm>
            <a:off x="50104" y="551144"/>
            <a:ext cx="5450531" cy="369332"/>
          </a:xfrm>
          <a:prstGeom prst="rect">
            <a:avLst/>
          </a:prstGeom>
        </p:spPr>
        <p:txBody>
          <a:bodyPr wrap="none">
            <a:spAutoFit/>
          </a:bodyPr>
          <a:lstStyle/>
          <a:p>
            <a:r>
              <a:rPr lang="en-US" altLang="zh-CN" dirty="0">
                <a:latin typeface="Times New Roman" panose="02020603050405020304" pitchFamily="18" charset="0"/>
                <a:cs typeface="Times New Roman" panose="02020603050405020304" pitchFamily="18" charset="0"/>
              </a:rPr>
              <a:t>Competition of electron capture and positron decay ~</a:t>
            </a:r>
            <a:r>
              <a:rPr lang="en-US" altLang="zh-CN" i="1" dirty="0">
                <a:latin typeface="Times New Roman" panose="02020603050405020304" pitchFamily="18" charset="0"/>
                <a:cs typeface="Times New Roman" panose="02020603050405020304" pitchFamily="18" charset="0"/>
              </a:rPr>
              <a:t>P</a:t>
            </a:r>
            <a:r>
              <a:rPr lang="en-US" altLang="zh-CN" baseline="-25000" dirty="0">
                <a:latin typeface="Times New Roman" panose="02020603050405020304" pitchFamily="18" charset="0"/>
                <a:cs typeface="Times New Roman" panose="02020603050405020304" pitchFamily="18" charset="0"/>
              </a:rPr>
              <a:t>EC</a:t>
            </a:r>
            <a:endParaRPr lang="zh-CN" altLang="en-US" baseline="-25000" dirty="0">
              <a:latin typeface="Times New Roman" panose="02020603050405020304" pitchFamily="18" charset="0"/>
              <a:cs typeface="Times New Roman" panose="02020603050405020304" pitchFamily="18" charset="0"/>
            </a:endParaRPr>
          </a:p>
        </p:txBody>
      </p:sp>
      <p:sp>
        <p:nvSpPr>
          <p:cNvPr id="5" name="矩形 11">
            <a:extLst>
              <a:ext uri="{FF2B5EF4-FFF2-40B4-BE49-F238E27FC236}">
                <a16:creationId xmlns:a16="http://schemas.microsoft.com/office/drawing/2014/main" id="{78C5458B-E541-448F-A6B2-758DBC51526F}"/>
              </a:ext>
            </a:extLst>
          </p:cNvPr>
          <p:cNvSpPr/>
          <p:nvPr/>
        </p:nvSpPr>
        <p:spPr>
          <a:xfrm>
            <a:off x="50104" y="1330538"/>
            <a:ext cx="5687839" cy="369332"/>
          </a:xfrm>
          <a:prstGeom prst="rect">
            <a:avLst/>
          </a:prstGeom>
        </p:spPr>
        <p:txBody>
          <a:bodyPr wrap="none">
            <a:spAutoFit/>
          </a:bodyPr>
          <a:lstStyle/>
          <a:p>
            <a:r>
              <a:rPr lang="en-US" altLang="zh-CN" dirty="0">
                <a:latin typeface="Times New Roman" panose="02020603050405020304" pitchFamily="18" charset="0"/>
                <a:cs typeface="Times New Roman" panose="02020603050405020304" pitchFamily="18" charset="0"/>
              </a:rPr>
              <a:t>Competition of K X-ray emission and Auger transition ~</a:t>
            </a:r>
            <a:r>
              <a:rPr lang="en-US" altLang="zh-CN" i="1" dirty="0" err="1">
                <a:latin typeface="Times New Roman" panose="02020603050405020304" pitchFamily="18" charset="0"/>
                <a:cs typeface="Times New Roman" panose="02020603050405020304" pitchFamily="18" charset="0"/>
              </a:rPr>
              <a:t>ω</a:t>
            </a:r>
            <a:r>
              <a:rPr lang="en-US" altLang="zh-CN" baseline="-25000" dirty="0" err="1">
                <a:latin typeface="Times New Roman" panose="02020603050405020304" pitchFamily="18" charset="0"/>
                <a:cs typeface="Times New Roman" panose="02020603050405020304" pitchFamily="18" charset="0"/>
              </a:rPr>
              <a:t>K</a:t>
            </a:r>
            <a:endParaRPr lang="zh-CN" altLang="en-US" baseline="-25000" dirty="0">
              <a:latin typeface="Times New Roman" panose="02020603050405020304" pitchFamily="18" charset="0"/>
              <a:cs typeface="Times New Roman" panose="02020603050405020304" pitchFamily="18" charset="0"/>
            </a:endParaRPr>
          </a:p>
        </p:txBody>
      </p:sp>
      <p:sp>
        <p:nvSpPr>
          <p:cNvPr id="7" name="矩形 12">
            <a:extLst>
              <a:ext uri="{FF2B5EF4-FFF2-40B4-BE49-F238E27FC236}">
                <a16:creationId xmlns:a16="http://schemas.microsoft.com/office/drawing/2014/main" id="{B7E22549-E2E5-4EDF-98E7-855B12164C4C}"/>
              </a:ext>
            </a:extLst>
          </p:cNvPr>
          <p:cNvSpPr/>
          <p:nvPr/>
        </p:nvSpPr>
        <p:spPr>
          <a:xfrm>
            <a:off x="50104" y="2109931"/>
            <a:ext cx="5503430" cy="369332"/>
          </a:xfrm>
          <a:prstGeom prst="rect">
            <a:avLst/>
          </a:prstGeom>
        </p:spPr>
        <p:txBody>
          <a:bodyPr wrap="none">
            <a:spAutoFit/>
          </a:bodyPr>
          <a:lstStyle/>
          <a:p>
            <a:r>
              <a:rPr lang="en-US" altLang="zh-CN" dirty="0">
                <a:latin typeface="Times New Roman" panose="02020603050405020304" pitchFamily="18" charset="0"/>
                <a:cs typeface="Times New Roman" panose="02020603050405020304" pitchFamily="18" charset="0"/>
              </a:rPr>
              <a:t>Competition of </a:t>
            </a:r>
            <a:r>
              <a:rPr lang="en-US" altLang="zh-CN" i="1" dirty="0">
                <a:latin typeface="Times New Roman" panose="02020603050405020304" pitchFamily="18" charset="0"/>
                <a:cs typeface="Times New Roman" panose="02020603050405020304" pitchFamily="18" charset="0"/>
              </a:rPr>
              <a:t>γ</a:t>
            </a:r>
            <a:r>
              <a:rPr lang="en-US" altLang="zh-CN" dirty="0">
                <a:latin typeface="Times New Roman" panose="02020603050405020304" pitchFamily="18" charset="0"/>
                <a:cs typeface="Times New Roman" panose="02020603050405020304" pitchFamily="18" charset="0"/>
              </a:rPr>
              <a:t>-ray emission and internal conversion </a:t>
            </a:r>
            <a:r>
              <a:rPr lang="en-US" altLang="zh-CN" i="1" dirty="0">
                <a:latin typeface="Times New Roman" panose="02020603050405020304" pitchFamily="18" charset="0"/>
                <a:cs typeface="Times New Roman" panose="02020603050405020304" pitchFamily="18" charset="0"/>
              </a:rPr>
              <a:t>α</a:t>
            </a:r>
            <a:r>
              <a:rPr lang="en-US" altLang="zh-CN" baseline="-25000" dirty="0">
                <a:latin typeface="Times New Roman" panose="02020603050405020304" pitchFamily="18" charset="0"/>
                <a:cs typeface="Times New Roman" panose="02020603050405020304" pitchFamily="18" charset="0"/>
              </a:rPr>
              <a:t>K</a:t>
            </a:r>
            <a:endParaRPr lang="zh-CN" altLang="en-US" baseline="-25000" dirty="0">
              <a:latin typeface="Times New Roman" panose="02020603050405020304" pitchFamily="18" charset="0"/>
              <a:cs typeface="Times New Roman" panose="02020603050405020304" pitchFamily="18" charset="0"/>
            </a:endParaRPr>
          </a:p>
        </p:txBody>
      </p:sp>
      <p:sp>
        <p:nvSpPr>
          <p:cNvPr id="9" name="矩形 11">
            <a:extLst>
              <a:ext uri="{FF2B5EF4-FFF2-40B4-BE49-F238E27FC236}">
                <a16:creationId xmlns:a16="http://schemas.microsoft.com/office/drawing/2014/main" id="{24DCD057-81CC-401F-BE67-1CC83F37FD8E}"/>
              </a:ext>
            </a:extLst>
          </p:cNvPr>
          <p:cNvSpPr/>
          <p:nvPr/>
        </p:nvSpPr>
        <p:spPr>
          <a:xfrm>
            <a:off x="50104" y="1720235"/>
            <a:ext cx="6011582" cy="369332"/>
          </a:xfrm>
          <a:prstGeom prst="rect">
            <a:avLst/>
          </a:prstGeom>
        </p:spPr>
        <p:txBody>
          <a:bodyPr wrap="none">
            <a:spAutoFit/>
          </a:bodyPr>
          <a:lstStyle/>
          <a:p>
            <a:r>
              <a:rPr lang="en-US" altLang="zh-CN" dirty="0">
                <a:latin typeface="Times New Roman" panose="02020603050405020304" pitchFamily="18" charset="0"/>
                <a:cs typeface="Times New Roman" panose="02020603050405020304" pitchFamily="18" charset="0"/>
              </a:rPr>
              <a:t>Competition of K</a:t>
            </a:r>
            <a:r>
              <a:rPr lang="en-US" altLang="zh-CN" baseline="-25000" dirty="0">
                <a:latin typeface="Times New Roman" panose="02020603050405020304" pitchFamily="18" charset="0"/>
                <a:cs typeface="Times New Roman" panose="02020603050405020304" pitchFamily="18" charset="0"/>
              </a:rPr>
              <a:t>α</a:t>
            </a:r>
            <a:r>
              <a:rPr lang="en-US" altLang="zh-CN" dirty="0">
                <a:latin typeface="Times New Roman" panose="02020603050405020304" pitchFamily="18" charset="0"/>
                <a:cs typeface="Times New Roman" panose="02020603050405020304" pitchFamily="18" charset="0"/>
              </a:rPr>
              <a:t> X-ray emission and K</a:t>
            </a:r>
            <a:r>
              <a:rPr lang="en-US" altLang="zh-CN" baseline="-25000" dirty="0">
                <a:latin typeface="Times New Roman" panose="02020603050405020304" pitchFamily="18" charset="0"/>
                <a:cs typeface="Times New Roman" panose="02020603050405020304" pitchFamily="18" charset="0"/>
              </a:rPr>
              <a:t>β</a:t>
            </a:r>
            <a:r>
              <a:rPr lang="en-US" altLang="zh-CN" dirty="0">
                <a:latin typeface="Times New Roman" panose="02020603050405020304" pitchFamily="18" charset="0"/>
                <a:cs typeface="Times New Roman" panose="02020603050405020304" pitchFamily="18" charset="0"/>
              </a:rPr>
              <a:t> X-ray emission </a:t>
            </a:r>
            <a:r>
              <a:rPr lang="en-US" altLang="zh-CN" i="1" dirty="0">
                <a:latin typeface="Times New Roman" panose="02020603050405020304" pitchFamily="18" charset="0"/>
                <a:cs typeface="Times New Roman" panose="02020603050405020304" pitchFamily="18" charset="0"/>
              </a:rPr>
              <a:t>x</a:t>
            </a:r>
            <a:r>
              <a:rPr lang="en-US" altLang="zh-CN" i="1" baseline="-25000" dirty="0">
                <a:latin typeface="Times New Roman" panose="02020603050405020304" pitchFamily="18" charset="0"/>
                <a:cs typeface="Times New Roman" panose="02020603050405020304" pitchFamily="18" charset="0"/>
              </a:rPr>
              <a:t>β</a:t>
            </a:r>
            <a:r>
              <a:rPr lang="en-US" altLang="zh-CN" baseline="-25000" dirty="0">
                <a:latin typeface="Times New Roman" panose="02020603050405020304" pitchFamily="18" charset="0"/>
                <a:cs typeface="Times New Roman" panose="02020603050405020304" pitchFamily="18" charset="0"/>
              </a:rPr>
              <a:t>/</a:t>
            </a:r>
            <a:r>
              <a:rPr lang="en-US" altLang="zh-CN" i="1" baseline="-25000" dirty="0">
                <a:latin typeface="Times New Roman" panose="02020603050405020304" pitchFamily="18" charset="0"/>
                <a:cs typeface="Times New Roman" panose="02020603050405020304" pitchFamily="18" charset="0"/>
              </a:rPr>
              <a:t>α</a:t>
            </a:r>
            <a:endParaRPr lang="zh-CN" altLang="en-US" i="1" baseline="-25000" dirty="0">
              <a:latin typeface="Times New Roman" panose="02020603050405020304" pitchFamily="18" charset="0"/>
              <a:cs typeface="Times New Roman" panose="02020603050405020304" pitchFamily="18" charset="0"/>
            </a:endParaRPr>
          </a:p>
        </p:txBody>
      </p:sp>
      <p:sp>
        <p:nvSpPr>
          <p:cNvPr id="10" name="矩形 11">
            <a:extLst>
              <a:ext uri="{FF2B5EF4-FFF2-40B4-BE49-F238E27FC236}">
                <a16:creationId xmlns:a16="http://schemas.microsoft.com/office/drawing/2014/main" id="{C701B653-FBD1-4A22-B03E-7C9430665FAA}"/>
              </a:ext>
            </a:extLst>
          </p:cNvPr>
          <p:cNvSpPr/>
          <p:nvPr/>
        </p:nvSpPr>
        <p:spPr>
          <a:xfrm>
            <a:off x="50104" y="940841"/>
            <a:ext cx="4145687" cy="369332"/>
          </a:xfrm>
          <a:prstGeom prst="rect">
            <a:avLst/>
          </a:prstGeom>
        </p:spPr>
        <p:txBody>
          <a:bodyPr wrap="none">
            <a:spAutoFit/>
          </a:bodyPr>
          <a:lstStyle/>
          <a:p>
            <a:r>
              <a:rPr lang="en-US" altLang="zh-CN" dirty="0">
                <a:latin typeface="Times New Roman" panose="02020603050405020304" pitchFamily="18" charset="0"/>
                <a:cs typeface="Times New Roman" panose="02020603050405020304" pitchFamily="18" charset="0"/>
              </a:rPr>
              <a:t>Competition of K, L, M shell captures ~</a:t>
            </a:r>
            <a:r>
              <a:rPr lang="en-US" altLang="zh-CN" i="1" dirty="0">
                <a:latin typeface="Times New Roman" panose="02020603050405020304" pitchFamily="18" charset="0"/>
                <a:cs typeface="Times New Roman" panose="02020603050405020304" pitchFamily="18" charset="0"/>
              </a:rPr>
              <a:t>P</a:t>
            </a:r>
            <a:r>
              <a:rPr lang="en-US" altLang="zh-CN" baseline="-25000" dirty="0">
                <a:latin typeface="Times New Roman" panose="02020603050405020304" pitchFamily="18" charset="0"/>
                <a:cs typeface="Times New Roman" panose="02020603050405020304" pitchFamily="18" charset="0"/>
              </a:rPr>
              <a:t>K</a:t>
            </a:r>
            <a:endParaRPr lang="zh-CN" altLang="en-US" baseline="-25000" dirty="0">
              <a:latin typeface="Times New Roman" panose="02020603050405020304" pitchFamily="18" charset="0"/>
              <a:cs typeface="Times New Roman" panose="02020603050405020304" pitchFamily="18" charset="0"/>
            </a:endParaRPr>
          </a:p>
        </p:txBody>
      </p:sp>
      <p:sp>
        <p:nvSpPr>
          <p:cNvPr id="12" name="TextBox 11">
            <a:extLst>
              <a:ext uri="{FF2B5EF4-FFF2-40B4-BE49-F238E27FC236}">
                <a16:creationId xmlns:a16="http://schemas.microsoft.com/office/drawing/2014/main" id="{97BA22D0-8915-41C6-8C6E-E2F7227922CB}"/>
              </a:ext>
            </a:extLst>
          </p:cNvPr>
          <p:cNvSpPr txBox="1"/>
          <p:nvPr/>
        </p:nvSpPr>
        <p:spPr>
          <a:xfrm>
            <a:off x="50104" y="0"/>
            <a:ext cx="2417523" cy="369332"/>
          </a:xfrm>
          <a:prstGeom prst="rect">
            <a:avLst/>
          </a:prstGeom>
          <a:noFill/>
        </p:spPr>
        <p:txBody>
          <a:bodyPr wrap="square">
            <a:spAutoFit/>
          </a:bodyPr>
          <a:lstStyle/>
          <a:p>
            <a:r>
              <a:rPr lang="en-US" altLang="zh-CN" b="1" i="0" dirty="0">
                <a:solidFill>
                  <a:srgbClr val="2E2E2E"/>
                </a:solidFill>
                <a:effectLst/>
                <a:latin typeface="Times New Roman" panose="02020603050405020304" pitchFamily="18" charset="0"/>
                <a:cs typeface="Times New Roman" panose="02020603050405020304" pitchFamily="18" charset="0"/>
              </a:rPr>
              <a:t>Competing processes</a:t>
            </a:r>
            <a:endParaRPr lang="zh-CN" altLang="en-US" b="1" dirty="0">
              <a:latin typeface="Times New Roman" panose="02020603050405020304" pitchFamily="18" charset="0"/>
              <a:cs typeface="Times New Roman" panose="02020603050405020304" pitchFamily="18" charset="0"/>
            </a:endParaRPr>
          </a:p>
        </p:txBody>
      </p:sp>
      <p:pic>
        <p:nvPicPr>
          <p:cNvPr id="14" name="图片 7">
            <a:extLst>
              <a:ext uri="{FF2B5EF4-FFF2-40B4-BE49-F238E27FC236}">
                <a16:creationId xmlns:a16="http://schemas.microsoft.com/office/drawing/2014/main" id="{F9BA2194-60FE-48E5-A4CC-96EE1D38A7D9}"/>
              </a:ext>
            </a:extLst>
          </p:cNvPr>
          <p:cNvPicPr>
            <a:picLocks noChangeAspect="1"/>
          </p:cNvPicPr>
          <p:nvPr/>
        </p:nvPicPr>
        <p:blipFill rotWithShape="1">
          <a:blip r:embed="rId2" cstate="print">
            <a:extLst>
              <a:ext uri="{28A0092B-C50C-407E-A947-70E740481C1C}">
                <a14:useLocalDpi xmlns:a14="http://schemas.microsoft.com/office/drawing/2010/main"/>
              </a:ext>
            </a:extLst>
          </a:blip>
          <a:srcRect/>
          <a:stretch/>
        </p:blipFill>
        <p:spPr>
          <a:xfrm>
            <a:off x="4221273" y="3947696"/>
            <a:ext cx="4664765" cy="2651698"/>
          </a:xfrm>
          <a:prstGeom prst="rect">
            <a:avLst/>
          </a:prstGeom>
        </p:spPr>
      </p:pic>
      <p:sp>
        <p:nvSpPr>
          <p:cNvPr id="16" name="TextBox 15">
            <a:extLst>
              <a:ext uri="{FF2B5EF4-FFF2-40B4-BE49-F238E27FC236}">
                <a16:creationId xmlns:a16="http://schemas.microsoft.com/office/drawing/2014/main" id="{7DFA1C42-D510-41FC-B429-46D7F905F858}"/>
              </a:ext>
            </a:extLst>
          </p:cNvPr>
          <p:cNvSpPr txBox="1"/>
          <p:nvPr/>
        </p:nvSpPr>
        <p:spPr>
          <a:xfrm>
            <a:off x="6430936" y="3947696"/>
            <a:ext cx="1080745" cy="369332"/>
          </a:xfrm>
          <a:prstGeom prst="rect">
            <a:avLst/>
          </a:prstGeom>
          <a:noFill/>
        </p:spPr>
        <p:txBody>
          <a:bodyPr wrap="none" rtlCol="0">
            <a:spAutoFit/>
          </a:bodyPr>
          <a:lstStyle/>
          <a:p>
            <a:r>
              <a:rPr lang="en-US" altLang="zh-CN" i="1" dirty="0">
                <a:solidFill>
                  <a:srgbClr val="0000FF"/>
                </a:solidFill>
                <a:latin typeface="Cambria Math" panose="02040503050406030204" pitchFamily="18" charset="0"/>
                <a:ea typeface="Cambria Math" panose="02040503050406030204" pitchFamily="18" charset="0"/>
              </a:rPr>
              <a:t>K</a:t>
            </a:r>
            <a:r>
              <a:rPr lang="en-US" altLang="zh-CN" i="1" baseline="-25000" dirty="0">
                <a:solidFill>
                  <a:srgbClr val="0000FF"/>
                </a:solidFill>
                <a:latin typeface="Cambria Math" panose="02040503050406030204" pitchFamily="18" charset="0"/>
                <a:ea typeface="Cambria Math" panose="02040503050406030204" pitchFamily="18" charset="0"/>
              </a:rPr>
              <a:t>α</a:t>
            </a:r>
            <a:r>
              <a:rPr lang="en-US" altLang="zh-CN" dirty="0">
                <a:solidFill>
                  <a:srgbClr val="0000FF"/>
                </a:solidFill>
                <a:latin typeface="Cambria Math" panose="02040503050406030204" pitchFamily="18" charset="0"/>
                <a:ea typeface="Cambria Math" panose="02040503050406030204" pitchFamily="18" charset="0"/>
              </a:rPr>
              <a:t> (</a:t>
            </a:r>
            <a:r>
              <a:rPr lang="en-US" altLang="zh-CN" i="1" dirty="0">
                <a:solidFill>
                  <a:srgbClr val="0000FF"/>
                </a:solidFill>
                <a:latin typeface="Cambria Math" panose="02040503050406030204" pitchFamily="18" charset="0"/>
                <a:ea typeface="Cambria Math" panose="02040503050406030204" pitchFamily="18" charset="0"/>
              </a:rPr>
              <a:t>Z</a:t>
            </a:r>
            <a:r>
              <a:rPr lang="en-US" altLang="zh-CN" dirty="0">
                <a:solidFill>
                  <a:srgbClr val="0000FF"/>
                </a:solidFill>
                <a:latin typeface="Cambria Math" panose="02040503050406030204" pitchFamily="18" charset="0"/>
                <a:ea typeface="Cambria Math" panose="02040503050406030204" pitchFamily="18" charset="0"/>
              </a:rPr>
              <a:t>–1) </a:t>
            </a:r>
            <a:endParaRPr lang="zh-CN" altLang="en-US" dirty="0">
              <a:solidFill>
                <a:srgbClr val="0000FF"/>
              </a:solidFill>
              <a:latin typeface="Cambria Math" panose="02040503050406030204" pitchFamily="18" charset="0"/>
            </a:endParaRPr>
          </a:p>
        </p:txBody>
      </p:sp>
      <p:sp>
        <p:nvSpPr>
          <p:cNvPr id="18" name="TextBox 17">
            <a:extLst>
              <a:ext uri="{FF2B5EF4-FFF2-40B4-BE49-F238E27FC236}">
                <a16:creationId xmlns:a16="http://schemas.microsoft.com/office/drawing/2014/main" id="{3F8B9753-A6F1-4E93-881B-AC162D3160C1}"/>
              </a:ext>
            </a:extLst>
          </p:cNvPr>
          <p:cNvSpPr txBox="1"/>
          <p:nvPr/>
        </p:nvSpPr>
        <p:spPr>
          <a:xfrm>
            <a:off x="5265640" y="5176561"/>
            <a:ext cx="1080745" cy="369332"/>
          </a:xfrm>
          <a:prstGeom prst="rect">
            <a:avLst/>
          </a:prstGeom>
          <a:noFill/>
        </p:spPr>
        <p:txBody>
          <a:bodyPr wrap="none" rtlCol="0">
            <a:spAutoFit/>
          </a:bodyPr>
          <a:lstStyle/>
          <a:p>
            <a:r>
              <a:rPr lang="en-US" altLang="zh-CN" i="1" dirty="0">
                <a:solidFill>
                  <a:srgbClr val="FF0000"/>
                </a:solidFill>
                <a:latin typeface="Cambria Math" panose="02040503050406030204" pitchFamily="18" charset="0"/>
                <a:ea typeface="Cambria Math" panose="02040503050406030204" pitchFamily="18" charset="0"/>
              </a:rPr>
              <a:t>K</a:t>
            </a:r>
            <a:r>
              <a:rPr lang="en-US" altLang="zh-CN" i="1" baseline="-25000" dirty="0">
                <a:solidFill>
                  <a:srgbClr val="FF0000"/>
                </a:solidFill>
                <a:latin typeface="Cambria Math" panose="02040503050406030204" pitchFamily="18" charset="0"/>
                <a:ea typeface="Cambria Math" panose="02040503050406030204" pitchFamily="18" charset="0"/>
              </a:rPr>
              <a:t>α</a:t>
            </a:r>
            <a:r>
              <a:rPr lang="en-US" altLang="zh-CN" dirty="0">
                <a:solidFill>
                  <a:srgbClr val="FF0000"/>
                </a:solidFill>
                <a:latin typeface="Cambria Math" panose="02040503050406030204" pitchFamily="18" charset="0"/>
                <a:ea typeface="Cambria Math" panose="02040503050406030204" pitchFamily="18" charset="0"/>
              </a:rPr>
              <a:t> (</a:t>
            </a:r>
            <a:r>
              <a:rPr lang="en-US" altLang="zh-CN" i="1" dirty="0">
                <a:solidFill>
                  <a:srgbClr val="FF0000"/>
                </a:solidFill>
                <a:latin typeface="Cambria Math" panose="02040503050406030204" pitchFamily="18" charset="0"/>
                <a:ea typeface="Cambria Math" panose="02040503050406030204" pitchFamily="18" charset="0"/>
              </a:rPr>
              <a:t>Z</a:t>
            </a:r>
            <a:r>
              <a:rPr lang="en-US" altLang="zh-CN" dirty="0">
                <a:solidFill>
                  <a:srgbClr val="FF0000"/>
                </a:solidFill>
                <a:latin typeface="Cambria Math" panose="02040503050406030204" pitchFamily="18" charset="0"/>
                <a:ea typeface="Cambria Math" panose="02040503050406030204" pitchFamily="18" charset="0"/>
              </a:rPr>
              <a:t>–2) </a:t>
            </a:r>
            <a:endParaRPr lang="zh-CN" altLang="en-US" dirty="0">
              <a:solidFill>
                <a:srgbClr val="FF0000"/>
              </a:solidFill>
              <a:latin typeface="Cambria Math" panose="02040503050406030204" pitchFamily="18" charset="0"/>
            </a:endParaRPr>
          </a:p>
        </p:txBody>
      </p:sp>
      <p:sp>
        <p:nvSpPr>
          <p:cNvPr id="20" name="TextBox 19">
            <a:extLst>
              <a:ext uri="{FF2B5EF4-FFF2-40B4-BE49-F238E27FC236}">
                <a16:creationId xmlns:a16="http://schemas.microsoft.com/office/drawing/2014/main" id="{6B8B3497-68E0-4D17-BD42-FA64D4285B2A}"/>
              </a:ext>
            </a:extLst>
          </p:cNvPr>
          <p:cNvSpPr txBox="1"/>
          <p:nvPr/>
        </p:nvSpPr>
        <p:spPr>
          <a:xfrm>
            <a:off x="7419310" y="5268125"/>
            <a:ext cx="1077539" cy="369332"/>
          </a:xfrm>
          <a:prstGeom prst="rect">
            <a:avLst/>
          </a:prstGeom>
          <a:noFill/>
        </p:spPr>
        <p:txBody>
          <a:bodyPr wrap="none" rtlCol="0">
            <a:spAutoFit/>
          </a:bodyPr>
          <a:lstStyle/>
          <a:p>
            <a:r>
              <a:rPr lang="en-US" altLang="zh-CN" i="1" dirty="0">
                <a:solidFill>
                  <a:srgbClr val="0000FF"/>
                </a:solidFill>
                <a:latin typeface="Cambria Math" panose="02040503050406030204" pitchFamily="18" charset="0"/>
                <a:ea typeface="Cambria Math" panose="02040503050406030204" pitchFamily="18" charset="0"/>
              </a:rPr>
              <a:t>K</a:t>
            </a:r>
            <a:r>
              <a:rPr lang="en-US" altLang="zh-CN" i="1" baseline="-25000" dirty="0">
                <a:solidFill>
                  <a:srgbClr val="0000FF"/>
                </a:solidFill>
                <a:latin typeface="Cambria Math" panose="02040503050406030204" pitchFamily="18" charset="0"/>
                <a:ea typeface="Cambria Math" panose="02040503050406030204" pitchFamily="18" charset="0"/>
              </a:rPr>
              <a:t>β</a:t>
            </a:r>
            <a:r>
              <a:rPr lang="en-US" altLang="zh-CN" dirty="0">
                <a:solidFill>
                  <a:srgbClr val="0000FF"/>
                </a:solidFill>
                <a:latin typeface="Cambria Math" panose="02040503050406030204" pitchFamily="18" charset="0"/>
                <a:ea typeface="Cambria Math" panose="02040503050406030204" pitchFamily="18" charset="0"/>
              </a:rPr>
              <a:t> (</a:t>
            </a:r>
            <a:r>
              <a:rPr lang="en-US" altLang="zh-CN" i="1" dirty="0">
                <a:solidFill>
                  <a:srgbClr val="0000FF"/>
                </a:solidFill>
                <a:latin typeface="Cambria Math" panose="02040503050406030204" pitchFamily="18" charset="0"/>
                <a:ea typeface="Cambria Math" panose="02040503050406030204" pitchFamily="18" charset="0"/>
              </a:rPr>
              <a:t>Z</a:t>
            </a:r>
            <a:r>
              <a:rPr lang="en-US" altLang="zh-CN" dirty="0">
                <a:solidFill>
                  <a:srgbClr val="0000FF"/>
                </a:solidFill>
                <a:latin typeface="Cambria Math" panose="02040503050406030204" pitchFamily="18" charset="0"/>
                <a:ea typeface="Cambria Math" panose="02040503050406030204" pitchFamily="18" charset="0"/>
              </a:rPr>
              <a:t>–1) </a:t>
            </a:r>
            <a:endParaRPr lang="zh-CN" altLang="en-US" dirty="0">
              <a:solidFill>
                <a:srgbClr val="0000FF"/>
              </a:solidFill>
              <a:latin typeface="Cambria Math" panose="02040503050406030204" pitchFamily="18" charset="0"/>
            </a:endParaRPr>
          </a:p>
        </p:txBody>
      </p:sp>
      <p:sp>
        <p:nvSpPr>
          <p:cNvPr id="22" name="TextBox 21">
            <a:extLst>
              <a:ext uri="{FF2B5EF4-FFF2-40B4-BE49-F238E27FC236}">
                <a16:creationId xmlns:a16="http://schemas.microsoft.com/office/drawing/2014/main" id="{6F15CD54-F66A-49BE-BF97-BA02D8D53BA1}"/>
              </a:ext>
            </a:extLst>
          </p:cNvPr>
          <p:cNvSpPr txBox="1"/>
          <p:nvPr/>
        </p:nvSpPr>
        <p:spPr>
          <a:xfrm>
            <a:off x="6665498" y="5626671"/>
            <a:ext cx="1077539" cy="369332"/>
          </a:xfrm>
          <a:prstGeom prst="rect">
            <a:avLst/>
          </a:prstGeom>
          <a:noFill/>
        </p:spPr>
        <p:txBody>
          <a:bodyPr wrap="none" rtlCol="0">
            <a:spAutoFit/>
          </a:bodyPr>
          <a:lstStyle/>
          <a:p>
            <a:r>
              <a:rPr lang="en-US" altLang="zh-CN" i="1" dirty="0">
                <a:solidFill>
                  <a:srgbClr val="FF0000"/>
                </a:solidFill>
                <a:latin typeface="Cambria Math" panose="02040503050406030204" pitchFamily="18" charset="0"/>
                <a:ea typeface="Cambria Math" panose="02040503050406030204" pitchFamily="18" charset="0"/>
              </a:rPr>
              <a:t>K</a:t>
            </a:r>
            <a:r>
              <a:rPr lang="en-US" altLang="zh-CN" i="1" baseline="-25000" dirty="0">
                <a:solidFill>
                  <a:srgbClr val="FF0000"/>
                </a:solidFill>
                <a:latin typeface="Cambria Math" panose="02040503050406030204" pitchFamily="18" charset="0"/>
                <a:ea typeface="Cambria Math" panose="02040503050406030204" pitchFamily="18" charset="0"/>
              </a:rPr>
              <a:t>β</a:t>
            </a:r>
            <a:r>
              <a:rPr lang="en-US" altLang="zh-CN" dirty="0">
                <a:solidFill>
                  <a:srgbClr val="FF0000"/>
                </a:solidFill>
                <a:latin typeface="Cambria Math" panose="02040503050406030204" pitchFamily="18" charset="0"/>
                <a:ea typeface="Cambria Math" panose="02040503050406030204" pitchFamily="18" charset="0"/>
              </a:rPr>
              <a:t> (</a:t>
            </a:r>
            <a:r>
              <a:rPr lang="en-US" altLang="zh-CN" i="1" dirty="0">
                <a:solidFill>
                  <a:srgbClr val="FF0000"/>
                </a:solidFill>
                <a:latin typeface="Cambria Math" panose="02040503050406030204" pitchFamily="18" charset="0"/>
                <a:ea typeface="Cambria Math" panose="02040503050406030204" pitchFamily="18" charset="0"/>
              </a:rPr>
              <a:t>Z</a:t>
            </a:r>
            <a:r>
              <a:rPr lang="en-US" altLang="zh-CN" dirty="0">
                <a:solidFill>
                  <a:srgbClr val="FF0000"/>
                </a:solidFill>
                <a:latin typeface="Cambria Math" panose="02040503050406030204" pitchFamily="18" charset="0"/>
                <a:ea typeface="Cambria Math" panose="02040503050406030204" pitchFamily="18" charset="0"/>
              </a:rPr>
              <a:t>–2) </a:t>
            </a:r>
            <a:endParaRPr lang="zh-CN" altLang="en-US" dirty="0">
              <a:solidFill>
                <a:srgbClr val="FF0000"/>
              </a:solidFill>
              <a:latin typeface="Cambria Math" panose="02040503050406030204" pitchFamily="18" charset="0"/>
            </a:endParaRPr>
          </a:p>
        </p:txBody>
      </p:sp>
    </p:spTree>
    <p:extLst>
      <p:ext uri="{BB962C8B-B14F-4D97-AF65-F5344CB8AC3E}">
        <p14:creationId xmlns:p14="http://schemas.microsoft.com/office/powerpoint/2010/main" val="1477937629"/>
      </p:ext>
    </p:extLst>
  </p:cSld>
  <p:clrMapOvr>
    <a:masterClrMapping/>
  </p:clrMapOvr>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3">
            <a:extLst>
              <a:ext uri="{FF2B5EF4-FFF2-40B4-BE49-F238E27FC236}">
                <a16:creationId xmlns:a16="http://schemas.microsoft.com/office/drawing/2014/main" id="{6707E222-07D2-48F6-BBD2-35851CACE2E0}"/>
              </a:ext>
            </a:extLst>
          </p:cNvPr>
          <p:cNvSpPr txBox="1"/>
          <p:nvPr/>
        </p:nvSpPr>
        <p:spPr>
          <a:xfrm>
            <a:off x="883508" y="5931928"/>
            <a:ext cx="7376983" cy="584775"/>
          </a:xfrm>
          <a:prstGeom prst="rect">
            <a:avLst/>
          </a:prstGeom>
          <a:noFill/>
        </p:spPr>
        <p:txBody>
          <a:bodyPr wrap="square">
            <a:spAutoFit/>
          </a:bodyPr>
          <a:lstStyle/>
          <a:p>
            <a:r>
              <a:rPr lang="zh-CN" altLang="en-US" sz="3200" dirty="0"/>
              <a:t>https://www.nndc.bnl.gov/logft/index.jsp</a:t>
            </a:r>
          </a:p>
        </p:txBody>
      </p:sp>
      <p:pic>
        <p:nvPicPr>
          <p:cNvPr id="5" name="Picture 4">
            <a:extLst>
              <a:ext uri="{FF2B5EF4-FFF2-40B4-BE49-F238E27FC236}">
                <a16:creationId xmlns:a16="http://schemas.microsoft.com/office/drawing/2014/main" id="{6DA75DE0-16FD-4C5C-8524-0496148F4DF6}"/>
              </a:ext>
            </a:extLst>
          </p:cNvPr>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0" y="0"/>
            <a:ext cx="6324600" cy="5800725"/>
          </a:xfrm>
          <a:prstGeom prst="rect">
            <a:avLst/>
          </a:prstGeom>
        </p:spPr>
      </p:pic>
    </p:spTree>
    <p:extLst>
      <p:ext uri="{BB962C8B-B14F-4D97-AF65-F5344CB8AC3E}">
        <p14:creationId xmlns:p14="http://schemas.microsoft.com/office/powerpoint/2010/main" val="1549135532"/>
      </p:ext>
    </p:extLst>
  </p:cSld>
  <p:clrMapOvr>
    <a:masterClrMapping/>
  </p:clrMapOvr>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060073A9-20A8-4A7F-999B-DB0E4FB7324B}"/>
              </a:ext>
            </a:extLst>
          </p:cNvPr>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1" y="0"/>
            <a:ext cx="4572000" cy="4177744"/>
          </a:xfrm>
          <a:prstGeom prst="rect">
            <a:avLst/>
          </a:prstGeom>
        </p:spPr>
      </p:pic>
      <p:pic>
        <p:nvPicPr>
          <p:cNvPr id="7" name="Picture 6">
            <a:extLst>
              <a:ext uri="{FF2B5EF4-FFF2-40B4-BE49-F238E27FC236}">
                <a16:creationId xmlns:a16="http://schemas.microsoft.com/office/drawing/2014/main" id="{DD6DC4C1-0EB8-40BB-A3C0-0D7F4DEF32F0}"/>
              </a:ext>
            </a:extLst>
          </p:cNvPr>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4572000" y="0"/>
            <a:ext cx="4572000" cy="4171432"/>
          </a:xfrm>
          <a:prstGeom prst="rect">
            <a:avLst/>
          </a:prstGeom>
        </p:spPr>
      </p:pic>
      <p:cxnSp>
        <p:nvCxnSpPr>
          <p:cNvPr id="9" name="Straight Arrow Connector 8">
            <a:extLst>
              <a:ext uri="{FF2B5EF4-FFF2-40B4-BE49-F238E27FC236}">
                <a16:creationId xmlns:a16="http://schemas.microsoft.com/office/drawing/2014/main" id="{93FCADEB-6036-4105-BC7C-5A27DD5B5257}"/>
              </a:ext>
            </a:extLst>
          </p:cNvPr>
          <p:cNvCxnSpPr>
            <a:cxnSpLocks/>
          </p:cNvCxnSpPr>
          <p:nvPr/>
        </p:nvCxnSpPr>
        <p:spPr>
          <a:xfrm flipV="1">
            <a:off x="1664043" y="1079157"/>
            <a:ext cx="4258962" cy="41189"/>
          </a:xfrm>
          <a:prstGeom prst="straightConnector1">
            <a:avLst/>
          </a:prstGeom>
          <a:ln>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12" name="Straight Arrow Connector 11">
            <a:extLst>
              <a:ext uri="{FF2B5EF4-FFF2-40B4-BE49-F238E27FC236}">
                <a16:creationId xmlns:a16="http://schemas.microsoft.com/office/drawing/2014/main" id="{112F8ED1-120D-4BED-8072-6A1B9E624BAB}"/>
              </a:ext>
            </a:extLst>
          </p:cNvPr>
          <p:cNvCxnSpPr>
            <a:cxnSpLocks/>
          </p:cNvCxnSpPr>
          <p:nvPr/>
        </p:nvCxnSpPr>
        <p:spPr>
          <a:xfrm flipV="1">
            <a:off x="1696995" y="1169773"/>
            <a:ext cx="4226010" cy="420131"/>
          </a:xfrm>
          <a:prstGeom prst="straightConnector1">
            <a:avLst/>
          </a:prstGeom>
          <a:ln>
            <a:headEnd type="triangle"/>
            <a:tailEnd type="triangle"/>
          </a:ln>
        </p:spPr>
        <p:style>
          <a:lnRef idx="1">
            <a:schemeClr val="accent1"/>
          </a:lnRef>
          <a:fillRef idx="0">
            <a:schemeClr val="accent1"/>
          </a:fillRef>
          <a:effectRef idx="0">
            <a:schemeClr val="accent1"/>
          </a:effectRef>
          <a:fontRef idx="minor">
            <a:schemeClr val="tx1"/>
          </a:fontRef>
        </p:style>
      </p:cxnSp>
      <p:sp>
        <p:nvSpPr>
          <p:cNvPr id="17" name="TextBox 16">
            <a:extLst>
              <a:ext uri="{FF2B5EF4-FFF2-40B4-BE49-F238E27FC236}">
                <a16:creationId xmlns:a16="http://schemas.microsoft.com/office/drawing/2014/main" id="{72A6259E-73FB-4682-8A92-56D3F9A8F3DD}"/>
              </a:ext>
            </a:extLst>
          </p:cNvPr>
          <p:cNvSpPr txBox="1"/>
          <p:nvPr/>
        </p:nvSpPr>
        <p:spPr>
          <a:xfrm>
            <a:off x="2726725" y="4670855"/>
            <a:ext cx="3848298" cy="923330"/>
          </a:xfrm>
          <a:prstGeom prst="rect">
            <a:avLst/>
          </a:prstGeom>
          <a:noFill/>
        </p:spPr>
        <p:txBody>
          <a:bodyPr wrap="none" rtlCol="0">
            <a:spAutoFit/>
          </a:bodyPr>
          <a:lstStyle/>
          <a:p>
            <a:r>
              <a:rPr lang="en-US" altLang="zh-CN" dirty="0"/>
              <a:t>Q-value –</a:t>
            </a:r>
            <a:r>
              <a:rPr lang="zh-CN" altLang="en-US" dirty="0"/>
              <a:t> </a:t>
            </a:r>
            <a:r>
              <a:rPr lang="en-US" altLang="zh-CN" dirty="0" err="1"/>
              <a:t>E</a:t>
            </a:r>
            <a:r>
              <a:rPr lang="en-US" altLang="zh-CN" baseline="-25000" dirty="0" err="1"/>
              <a:t>level</a:t>
            </a:r>
            <a:r>
              <a:rPr lang="en-US" altLang="zh-CN" dirty="0"/>
              <a:t>: 7096 – 4342.5 = 2753.5</a:t>
            </a:r>
          </a:p>
          <a:p>
            <a:r>
              <a:rPr lang="en-US" altLang="zh-CN" dirty="0"/>
              <a:t>Q-value –</a:t>
            </a:r>
            <a:r>
              <a:rPr lang="zh-CN" altLang="en-US" dirty="0"/>
              <a:t> </a:t>
            </a:r>
            <a:r>
              <a:rPr lang="en-US" altLang="zh-CN" dirty="0" err="1"/>
              <a:t>E</a:t>
            </a:r>
            <a:r>
              <a:rPr lang="en-US" altLang="zh-CN" baseline="-25000" dirty="0" err="1"/>
              <a:t>level</a:t>
            </a:r>
            <a:r>
              <a:rPr lang="en-US" altLang="zh-CN" dirty="0"/>
              <a:t>: 2753.5 – 0</a:t>
            </a:r>
          </a:p>
          <a:p>
            <a:r>
              <a:rPr lang="en-US" altLang="zh-CN" dirty="0"/>
              <a:t>We get identical results.</a:t>
            </a:r>
            <a:endParaRPr lang="zh-CN" altLang="en-US" dirty="0"/>
          </a:p>
        </p:txBody>
      </p:sp>
    </p:spTree>
    <p:extLst>
      <p:ext uri="{BB962C8B-B14F-4D97-AF65-F5344CB8AC3E}">
        <p14:creationId xmlns:p14="http://schemas.microsoft.com/office/powerpoint/2010/main" val="3301933793"/>
      </p:ext>
    </p:extLst>
  </p:cSld>
  <p:clrMapOvr>
    <a:masterClrMapping/>
  </p:clrMapOvr>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a:extLst>
              <a:ext uri="{FF2B5EF4-FFF2-40B4-BE49-F238E27FC236}">
                <a16:creationId xmlns:a16="http://schemas.microsoft.com/office/drawing/2014/main" id="{55E4B075-08E5-4AFD-988A-DC92C13FD928}"/>
              </a:ext>
            </a:extLst>
          </p:cNvPr>
          <p:cNvSpPr txBox="1"/>
          <p:nvPr/>
        </p:nvSpPr>
        <p:spPr>
          <a:xfrm>
            <a:off x="0" y="0"/>
            <a:ext cx="4572000" cy="2031325"/>
          </a:xfrm>
          <a:prstGeom prst="rect">
            <a:avLst/>
          </a:prstGeom>
          <a:noFill/>
        </p:spPr>
        <p:txBody>
          <a:bodyPr wrap="square">
            <a:spAutoFit/>
          </a:bodyPr>
          <a:lstStyle/>
          <a:p>
            <a:pPr algn="just" fontAlgn="ctr"/>
            <a:r>
              <a:rPr lang="en-US" altLang="zh-CN" dirty="0">
                <a:solidFill>
                  <a:srgbClr val="000000"/>
                </a:solidFill>
                <a:latin typeface="Times New Roman" panose="02020603050405020304" pitchFamily="18" charset="0"/>
              </a:rPr>
              <a:t>Cases have been measured with the PXCT:</a:t>
            </a:r>
          </a:p>
          <a:p>
            <a:pPr algn="just" fontAlgn="ctr"/>
            <a:r>
              <a:rPr lang="en-US" altLang="zh-CN" baseline="30000" dirty="0">
                <a:solidFill>
                  <a:srgbClr val="000000"/>
                </a:solidFill>
                <a:latin typeface="Times New Roman" panose="02020603050405020304" pitchFamily="18" charset="0"/>
              </a:rPr>
              <a:t>65</a:t>
            </a:r>
            <a:r>
              <a:rPr lang="en-US" altLang="zh-CN" dirty="0">
                <a:solidFill>
                  <a:srgbClr val="000000"/>
                </a:solidFill>
                <a:latin typeface="Times New Roman" panose="02020603050405020304" pitchFamily="18" charset="0"/>
              </a:rPr>
              <a:t>Ge EC(</a:t>
            </a:r>
            <a:r>
              <a:rPr lang="en-US" altLang="zh-CN" i="1" dirty="0">
                <a:solidFill>
                  <a:srgbClr val="000000"/>
                </a:solidFill>
                <a:latin typeface="Times New Roman" panose="02020603050405020304" pitchFamily="18" charset="0"/>
              </a:rPr>
              <a:t>β</a:t>
            </a:r>
            <a:r>
              <a:rPr lang="en-US" altLang="zh-CN" baseline="30000" dirty="0">
                <a:solidFill>
                  <a:srgbClr val="000000"/>
                </a:solidFill>
                <a:latin typeface="Times New Roman" panose="02020603050405020304" pitchFamily="18" charset="0"/>
              </a:rPr>
              <a:t>+</a:t>
            </a:r>
            <a:r>
              <a:rPr lang="en-US" altLang="zh-CN" dirty="0">
                <a:solidFill>
                  <a:srgbClr val="000000"/>
                </a:solidFill>
                <a:latin typeface="Times New Roman" panose="02020603050405020304" pitchFamily="18" charset="0"/>
              </a:rPr>
              <a:t>)→ </a:t>
            </a:r>
            <a:r>
              <a:rPr lang="en-US" altLang="zh-CN" baseline="30000" dirty="0">
                <a:solidFill>
                  <a:srgbClr val="000000"/>
                </a:solidFill>
                <a:latin typeface="Times New Roman" panose="02020603050405020304" pitchFamily="18" charset="0"/>
              </a:rPr>
              <a:t>65</a:t>
            </a:r>
            <a:r>
              <a:rPr lang="en-US" altLang="zh-CN" dirty="0">
                <a:solidFill>
                  <a:srgbClr val="000000"/>
                </a:solidFill>
                <a:latin typeface="Times New Roman" panose="02020603050405020304" pitchFamily="18" charset="0"/>
              </a:rPr>
              <a:t>Ga </a:t>
            </a:r>
            <a:r>
              <a:rPr lang="en-US" altLang="zh-CN" i="1" dirty="0">
                <a:solidFill>
                  <a:srgbClr val="000000"/>
                </a:solidFill>
                <a:latin typeface="Times New Roman" panose="02020603050405020304" pitchFamily="18" charset="0"/>
              </a:rPr>
              <a:t>p</a:t>
            </a:r>
            <a:r>
              <a:rPr lang="zh-CN" altLang="en-US" dirty="0">
                <a:solidFill>
                  <a:srgbClr val="000000"/>
                </a:solidFill>
                <a:latin typeface="Times New Roman" panose="02020603050405020304" pitchFamily="18" charset="0"/>
              </a:rPr>
              <a:t>→ </a:t>
            </a:r>
            <a:r>
              <a:rPr lang="en-US" altLang="zh-CN" baseline="30000" dirty="0">
                <a:solidFill>
                  <a:srgbClr val="000000"/>
                </a:solidFill>
                <a:latin typeface="Times New Roman" panose="02020603050405020304" pitchFamily="18" charset="0"/>
              </a:rPr>
              <a:t>64</a:t>
            </a:r>
            <a:r>
              <a:rPr lang="en-US" altLang="zh-CN" dirty="0">
                <a:solidFill>
                  <a:srgbClr val="000000"/>
                </a:solidFill>
                <a:latin typeface="Times New Roman" panose="02020603050405020304" pitchFamily="18" charset="0"/>
              </a:rPr>
              <a:t>Zn</a:t>
            </a:r>
            <a:endParaRPr lang="en-US" altLang="zh-CN" dirty="0">
              <a:solidFill>
                <a:srgbClr val="000000"/>
              </a:solidFill>
              <a:latin typeface="Times New Roman" panose="02020603050405020304" pitchFamily="18" charset="0"/>
              <a:cs typeface="Times New Roman" panose="02020603050405020304" pitchFamily="18" charset="0"/>
            </a:endParaRPr>
          </a:p>
          <a:p>
            <a:pPr algn="just" fontAlgn="ctr"/>
            <a:r>
              <a:rPr lang="en-US" altLang="zh-CN" baseline="30000" dirty="0">
                <a:solidFill>
                  <a:srgbClr val="000000"/>
                </a:solidFill>
                <a:latin typeface="Times New Roman" panose="02020603050405020304" pitchFamily="18" charset="0"/>
              </a:rPr>
              <a:t>69</a:t>
            </a:r>
            <a:r>
              <a:rPr lang="en-US" altLang="zh-CN" dirty="0">
                <a:solidFill>
                  <a:srgbClr val="000000"/>
                </a:solidFill>
                <a:latin typeface="Times New Roman" panose="02020603050405020304" pitchFamily="18" charset="0"/>
              </a:rPr>
              <a:t>Se EC(</a:t>
            </a:r>
            <a:r>
              <a:rPr lang="en-US" altLang="zh-CN" i="1" dirty="0">
                <a:solidFill>
                  <a:srgbClr val="000000"/>
                </a:solidFill>
                <a:latin typeface="Times New Roman" panose="02020603050405020304" pitchFamily="18" charset="0"/>
              </a:rPr>
              <a:t>β</a:t>
            </a:r>
            <a:r>
              <a:rPr lang="en-US" altLang="zh-CN" baseline="30000" dirty="0">
                <a:solidFill>
                  <a:srgbClr val="000000"/>
                </a:solidFill>
                <a:latin typeface="Times New Roman" panose="02020603050405020304" pitchFamily="18" charset="0"/>
              </a:rPr>
              <a:t>+</a:t>
            </a:r>
            <a:r>
              <a:rPr lang="en-US" altLang="zh-CN" dirty="0">
                <a:solidFill>
                  <a:srgbClr val="000000"/>
                </a:solidFill>
                <a:latin typeface="Times New Roman" panose="02020603050405020304" pitchFamily="18" charset="0"/>
              </a:rPr>
              <a:t>)→ </a:t>
            </a:r>
            <a:r>
              <a:rPr lang="en-US" altLang="zh-CN" baseline="30000" dirty="0">
                <a:solidFill>
                  <a:srgbClr val="000000"/>
                </a:solidFill>
                <a:latin typeface="Times New Roman" panose="02020603050405020304" pitchFamily="18" charset="0"/>
              </a:rPr>
              <a:t>69</a:t>
            </a:r>
            <a:r>
              <a:rPr lang="en-US" altLang="zh-CN" dirty="0">
                <a:solidFill>
                  <a:srgbClr val="000000"/>
                </a:solidFill>
                <a:latin typeface="Times New Roman" panose="02020603050405020304" pitchFamily="18" charset="0"/>
              </a:rPr>
              <a:t>As </a:t>
            </a:r>
            <a:r>
              <a:rPr lang="en-US" altLang="zh-CN" i="1" dirty="0">
                <a:solidFill>
                  <a:srgbClr val="000000"/>
                </a:solidFill>
                <a:latin typeface="Times New Roman" panose="02020603050405020304" pitchFamily="18" charset="0"/>
              </a:rPr>
              <a:t>p</a:t>
            </a:r>
            <a:r>
              <a:rPr lang="zh-CN" altLang="en-US" dirty="0">
                <a:solidFill>
                  <a:srgbClr val="000000"/>
                </a:solidFill>
                <a:latin typeface="Times New Roman" panose="02020603050405020304" pitchFamily="18" charset="0"/>
              </a:rPr>
              <a:t>→ </a:t>
            </a:r>
            <a:r>
              <a:rPr lang="en-US" altLang="zh-CN" baseline="30000" dirty="0">
                <a:solidFill>
                  <a:srgbClr val="000000"/>
                </a:solidFill>
                <a:latin typeface="Times New Roman" panose="02020603050405020304" pitchFamily="18" charset="0"/>
              </a:rPr>
              <a:t>68</a:t>
            </a:r>
            <a:r>
              <a:rPr lang="en-US" altLang="zh-CN" dirty="0">
                <a:solidFill>
                  <a:srgbClr val="000000"/>
                </a:solidFill>
                <a:latin typeface="Times New Roman" panose="02020603050405020304" pitchFamily="18" charset="0"/>
              </a:rPr>
              <a:t>Ge (twice)</a:t>
            </a:r>
            <a:endParaRPr lang="en-US" altLang="zh-CN" dirty="0">
              <a:solidFill>
                <a:srgbClr val="000000"/>
              </a:solidFill>
              <a:latin typeface="Times New Roman" panose="02020603050405020304" pitchFamily="18" charset="0"/>
              <a:cs typeface="Times New Roman" panose="02020603050405020304" pitchFamily="18" charset="0"/>
            </a:endParaRPr>
          </a:p>
          <a:p>
            <a:pPr algn="just" fontAlgn="ctr"/>
            <a:r>
              <a:rPr lang="en-US" altLang="zh-CN" baseline="30000" dirty="0">
                <a:solidFill>
                  <a:srgbClr val="000000"/>
                </a:solidFill>
                <a:latin typeface="Times New Roman" panose="02020603050405020304" pitchFamily="18" charset="0"/>
              </a:rPr>
              <a:t>73</a:t>
            </a:r>
            <a:r>
              <a:rPr lang="en-US" altLang="zh-CN" dirty="0">
                <a:solidFill>
                  <a:srgbClr val="000000"/>
                </a:solidFill>
                <a:latin typeface="Times New Roman" panose="02020603050405020304" pitchFamily="18" charset="0"/>
              </a:rPr>
              <a:t>Kr EC(</a:t>
            </a:r>
            <a:r>
              <a:rPr lang="en-US" altLang="zh-CN" i="1" dirty="0">
                <a:solidFill>
                  <a:srgbClr val="000000"/>
                </a:solidFill>
                <a:latin typeface="Times New Roman" panose="02020603050405020304" pitchFamily="18" charset="0"/>
              </a:rPr>
              <a:t>β</a:t>
            </a:r>
            <a:r>
              <a:rPr lang="en-US" altLang="zh-CN" baseline="30000" dirty="0">
                <a:solidFill>
                  <a:srgbClr val="000000"/>
                </a:solidFill>
                <a:latin typeface="Times New Roman" panose="02020603050405020304" pitchFamily="18" charset="0"/>
              </a:rPr>
              <a:t>+</a:t>
            </a:r>
            <a:r>
              <a:rPr lang="en-US" altLang="zh-CN" dirty="0">
                <a:solidFill>
                  <a:srgbClr val="000000"/>
                </a:solidFill>
                <a:latin typeface="Times New Roman" panose="02020603050405020304" pitchFamily="18" charset="0"/>
              </a:rPr>
              <a:t>)→ </a:t>
            </a:r>
            <a:r>
              <a:rPr lang="en-US" altLang="zh-CN" baseline="30000" dirty="0">
                <a:solidFill>
                  <a:srgbClr val="000000"/>
                </a:solidFill>
                <a:latin typeface="Times New Roman" panose="02020603050405020304" pitchFamily="18" charset="0"/>
              </a:rPr>
              <a:t>73</a:t>
            </a:r>
            <a:r>
              <a:rPr lang="en-US" altLang="zh-CN" dirty="0">
                <a:solidFill>
                  <a:srgbClr val="000000"/>
                </a:solidFill>
                <a:latin typeface="Times New Roman" panose="02020603050405020304" pitchFamily="18" charset="0"/>
              </a:rPr>
              <a:t>Br </a:t>
            </a:r>
            <a:r>
              <a:rPr lang="en-US" altLang="zh-CN" i="1" dirty="0">
                <a:solidFill>
                  <a:srgbClr val="000000"/>
                </a:solidFill>
                <a:latin typeface="Times New Roman" panose="02020603050405020304" pitchFamily="18" charset="0"/>
              </a:rPr>
              <a:t>p</a:t>
            </a:r>
            <a:r>
              <a:rPr lang="zh-CN" altLang="en-US" dirty="0">
                <a:solidFill>
                  <a:srgbClr val="000000"/>
                </a:solidFill>
                <a:latin typeface="Times New Roman" panose="02020603050405020304" pitchFamily="18" charset="0"/>
              </a:rPr>
              <a:t>→ </a:t>
            </a:r>
            <a:r>
              <a:rPr lang="en-US" altLang="zh-CN" baseline="30000" dirty="0">
                <a:solidFill>
                  <a:srgbClr val="000000"/>
                </a:solidFill>
                <a:latin typeface="Times New Roman" panose="02020603050405020304" pitchFamily="18" charset="0"/>
              </a:rPr>
              <a:t>72</a:t>
            </a:r>
            <a:r>
              <a:rPr lang="en-US" altLang="zh-CN" dirty="0">
                <a:solidFill>
                  <a:srgbClr val="000000"/>
                </a:solidFill>
                <a:latin typeface="Times New Roman" panose="02020603050405020304" pitchFamily="18" charset="0"/>
              </a:rPr>
              <a:t>Se (twice) 27, 46, 62</a:t>
            </a:r>
          </a:p>
          <a:p>
            <a:pPr algn="just" fontAlgn="ctr"/>
            <a:r>
              <a:rPr lang="en-US" altLang="zh-CN" baseline="30000" dirty="0">
                <a:solidFill>
                  <a:srgbClr val="000000"/>
                </a:solidFill>
                <a:latin typeface="Times New Roman" panose="02020603050405020304" pitchFamily="18" charset="0"/>
              </a:rPr>
              <a:t>77</a:t>
            </a:r>
            <a:r>
              <a:rPr lang="en-US" altLang="zh-CN" dirty="0">
                <a:solidFill>
                  <a:srgbClr val="000000"/>
                </a:solidFill>
                <a:latin typeface="Times New Roman" panose="02020603050405020304" pitchFamily="18" charset="0"/>
              </a:rPr>
              <a:t>Sr EC(</a:t>
            </a:r>
            <a:r>
              <a:rPr lang="en-US" altLang="zh-CN" i="1" dirty="0">
                <a:solidFill>
                  <a:srgbClr val="000000"/>
                </a:solidFill>
                <a:latin typeface="Times New Roman" panose="02020603050405020304" pitchFamily="18" charset="0"/>
              </a:rPr>
              <a:t>β</a:t>
            </a:r>
            <a:r>
              <a:rPr lang="en-US" altLang="zh-CN" baseline="30000" dirty="0">
                <a:solidFill>
                  <a:srgbClr val="000000"/>
                </a:solidFill>
                <a:latin typeface="Times New Roman" panose="02020603050405020304" pitchFamily="18" charset="0"/>
              </a:rPr>
              <a:t>+</a:t>
            </a:r>
            <a:r>
              <a:rPr lang="en-US" altLang="zh-CN" dirty="0">
                <a:solidFill>
                  <a:srgbClr val="000000"/>
                </a:solidFill>
                <a:latin typeface="Times New Roman" panose="02020603050405020304" pitchFamily="18" charset="0"/>
              </a:rPr>
              <a:t>)→ </a:t>
            </a:r>
            <a:r>
              <a:rPr lang="en-US" altLang="zh-CN" baseline="30000" dirty="0">
                <a:solidFill>
                  <a:srgbClr val="000000"/>
                </a:solidFill>
                <a:latin typeface="Times New Roman" panose="02020603050405020304" pitchFamily="18" charset="0"/>
              </a:rPr>
              <a:t>77</a:t>
            </a:r>
            <a:r>
              <a:rPr lang="en-US" altLang="zh-CN" dirty="0">
                <a:solidFill>
                  <a:srgbClr val="000000"/>
                </a:solidFill>
                <a:latin typeface="Times New Roman" panose="02020603050405020304" pitchFamily="18" charset="0"/>
              </a:rPr>
              <a:t>Rb </a:t>
            </a:r>
            <a:r>
              <a:rPr lang="en-US" altLang="zh-CN" i="1" dirty="0">
                <a:solidFill>
                  <a:srgbClr val="000000"/>
                </a:solidFill>
                <a:latin typeface="Times New Roman" panose="02020603050405020304" pitchFamily="18" charset="0"/>
              </a:rPr>
              <a:t>p</a:t>
            </a:r>
            <a:r>
              <a:rPr lang="zh-CN" altLang="en-US" dirty="0">
                <a:solidFill>
                  <a:srgbClr val="000000"/>
                </a:solidFill>
                <a:latin typeface="Times New Roman" panose="02020603050405020304" pitchFamily="18" charset="0"/>
              </a:rPr>
              <a:t>→ </a:t>
            </a:r>
            <a:r>
              <a:rPr lang="en-US" altLang="zh-CN" baseline="30000" dirty="0">
                <a:solidFill>
                  <a:srgbClr val="000000"/>
                </a:solidFill>
                <a:latin typeface="Times New Roman" panose="02020603050405020304" pitchFamily="18" charset="0"/>
              </a:rPr>
              <a:t>76</a:t>
            </a:r>
            <a:r>
              <a:rPr lang="en-US" altLang="zh-CN" dirty="0">
                <a:solidFill>
                  <a:srgbClr val="000000"/>
                </a:solidFill>
                <a:latin typeface="Times New Roman" panose="02020603050405020304" pitchFamily="18" charset="0"/>
              </a:rPr>
              <a:t>Kr</a:t>
            </a:r>
            <a:endParaRPr lang="en-US" altLang="zh-CN" dirty="0">
              <a:solidFill>
                <a:srgbClr val="000000"/>
              </a:solidFill>
              <a:latin typeface="Times New Roman" panose="02020603050405020304" pitchFamily="18" charset="0"/>
              <a:cs typeface="Times New Roman" panose="02020603050405020304" pitchFamily="18" charset="0"/>
            </a:endParaRPr>
          </a:p>
          <a:p>
            <a:pPr algn="just" fontAlgn="ctr"/>
            <a:r>
              <a:rPr lang="en-US" altLang="zh-CN" baseline="30000" dirty="0">
                <a:solidFill>
                  <a:srgbClr val="000000"/>
                </a:solidFill>
                <a:latin typeface="Times New Roman" panose="02020603050405020304" pitchFamily="18" charset="0"/>
              </a:rPr>
              <a:t>113</a:t>
            </a:r>
            <a:r>
              <a:rPr lang="en-US" altLang="zh-CN" dirty="0">
                <a:solidFill>
                  <a:srgbClr val="000000"/>
                </a:solidFill>
                <a:latin typeface="Times New Roman" panose="02020603050405020304" pitchFamily="18" charset="0"/>
              </a:rPr>
              <a:t>Xe EC(</a:t>
            </a:r>
            <a:r>
              <a:rPr lang="en-US" altLang="zh-CN" i="1" dirty="0">
                <a:solidFill>
                  <a:srgbClr val="000000"/>
                </a:solidFill>
                <a:latin typeface="Times New Roman" panose="02020603050405020304" pitchFamily="18" charset="0"/>
              </a:rPr>
              <a:t>β</a:t>
            </a:r>
            <a:r>
              <a:rPr lang="en-US" altLang="zh-CN" baseline="30000" dirty="0">
                <a:solidFill>
                  <a:srgbClr val="000000"/>
                </a:solidFill>
                <a:latin typeface="Times New Roman" panose="02020603050405020304" pitchFamily="18" charset="0"/>
              </a:rPr>
              <a:t>+</a:t>
            </a:r>
            <a:r>
              <a:rPr lang="en-US" altLang="zh-CN" dirty="0">
                <a:solidFill>
                  <a:srgbClr val="000000"/>
                </a:solidFill>
                <a:latin typeface="Times New Roman" panose="02020603050405020304" pitchFamily="18" charset="0"/>
              </a:rPr>
              <a:t>)→ </a:t>
            </a:r>
            <a:r>
              <a:rPr lang="en-US" altLang="zh-CN" baseline="30000" dirty="0">
                <a:solidFill>
                  <a:srgbClr val="000000"/>
                </a:solidFill>
                <a:latin typeface="Times New Roman" panose="02020603050405020304" pitchFamily="18" charset="0"/>
              </a:rPr>
              <a:t>113</a:t>
            </a:r>
            <a:r>
              <a:rPr lang="en-US" altLang="zh-CN" dirty="0">
                <a:solidFill>
                  <a:srgbClr val="000000"/>
                </a:solidFill>
                <a:latin typeface="Times New Roman" panose="02020603050405020304" pitchFamily="18" charset="0"/>
              </a:rPr>
              <a:t>I </a:t>
            </a:r>
            <a:r>
              <a:rPr lang="en-US" altLang="zh-CN" i="1" dirty="0">
                <a:solidFill>
                  <a:srgbClr val="000000"/>
                </a:solidFill>
                <a:latin typeface="Times New Roman" panose="02020603050405020304" pitchFamily="18" charset="0"/>
              </a:rPr>
              <a:t>p</a:t>
            </a:r>
            <a:r>
              <a:rPr lang="zh-CN" altLang="en-US" dirty="0">
                <a:solidFill>
                  <a:srgbClr val="000000"/>
                </a:solidFill>
                <a:latin typeface="Times New Roman" panose="02020603050405020304" pitchFamily="18" charset="0"/>
              </a:rPr>
              <a:t>→ </a:t>
            </a:r>
            <a:r>
              <a:rPr lang="en-US" altLang="zh-CN" baseline="30000" dirty="0">
                <a:solidFill>
                  <a:srgbClr val="000000"/>
                </a:solidFill>
                <a:latin typeface="Times New Roman" panose="02020603050405020304" pitchFamily="18" charset="0"/>
              </a:rPr>
              <a:t>112</a:t>
            </a:r>
            <a:r>
              <a:rPr lang="en-US" altLang="zh-CN" dirty="0">
                <a:solidFill>
                  <a:srgbClr val="000000"/>
                </a:solidFill>
                <a:latin typeface="Times New Roman" panose="02020603050405020304" pitchFamily="18" charset="0"/>
              </a:rPr>
              <a:t>Te</a:t>
            </a:r>
          </a:p>
          <a:p>
            <a:pPr algn="just" fontAlgn="ctr"/>
            <a:r>
              <a:rPr lang="en-US" altLang="zh-CN" baseline="30000" dirty="0">
                <a:solidFill>
                  <a:srgbClr val="000000"/>
                </a:solidFill>
                <a:latin typeface="Times New Roman" panose="02020603050405020304" pitchFamily="18" charset="0"/>
              </a:rPr>
              <a:t>117</a:t>
            </a:r>
            <a:r>
              <a:rPr lang="en-US" altLang="zh-CN" dirty="0">
                <a:solidFill>
                  <a:srgbClr val="000000"/>
                </a:solidFill>
                <a:latin typeface="Times New Roman" panose="02020603050405020304" pitchFamily="18" charset="0"/>
              </a:rPr>
              <a:t>Ba EC(</a:t>
            </a:r>
            <a:r>
              <a:rPr lang="en-US" altLang="zh-CN" i="1" dirty="0">
                <a:solidFill>
                  <a:srgbClr val="000000"/>
                </a:solidFill>
                <a:latin typeface="Times New Roman" panose="02020603050405020304" pitchFamily="18" charset="0"/>
              </a:rPr>
              <a:t>β</a:t>
            </a:r>
            <a:r>
              <a:rPr lang="en-US" altLang="zh-CN" baseline="30000" dirty="0">
                <a:solidFill>
                  <a:srgbClr val="000000"/>
                </a:solidFill>
                <a:latin typeface="Times New Roman" panose="02020603050405020304" pitchFamily="18" charset="0"/>
              </a:rPr>
              <a:t>+</a:t>
            </a:r>
            <a:r>
              <a:rPr lang="en-US" altLang="zh-CN" dirty="0">
                <a:solidFill>
                  <a:srgbClr val="000000"/>
                </a:solidFill>
                <a:latin typeface="Times New Roman" panose="02020603050405020304" pitchFamily="18" charset="0"/>
              </a:rPr>
              <a:t>)→ </a:t>
            </a:r>
            <a:r>
              <a:rPr lang="en-US" altLang="zh-CN" baseline="30000" dirty="0">
                <a:solidFill>
                  <a:srgbClr val="000000"/>
                </a:solidFill>
                <a:latin typeface="Times New Roman" panose="02020603050405020304" pitchFamily="18" charset="0"/>
              </a:rPr>
              <a:t>117</a:t>
            </a:r>
            <a:r>
              <a:rPr lang="en-US" altLang="zh-CN" dirty="0">
                <a:solidFill>
                  <a:srgbClr val="000000"/>
                </a:solidFill>
                <a:latin typeface="Times New Roman" panose="02020603050405020304" pitchFamily="18" charset="0"/>
              </a:rPr>
              <a:t>Cs </a:t>
            </a:r>
            <a:r>
              <a:rPr lang="en-US" altLang="zh-CN" i="1" dirty="0">
                <a:solidFill>
                  <a:srgbClr val="000000"/>
                </a:solidFill>
                <a:latin typeface="Times New Roman" panose="02020603050405020304" pitchFamily="18" charset="0"/>
              </a:rPr>
              <a:t>p</a:t>
            </a:r>
            <a:r>
              <a:rPr lang="zh-CN" altLang="en-US" dirty="0">
                <a:solidFill>
                  <a:srgbClr val="000000"/>
                </a:solidFill>
                <a:latin typeface="Times New Roman" panose="02020603050405020304" pitchFamily="18" charset="0"/>
              </a:rPr>
              <a:t>→ </a:t>
            </a:r>
            <a:r>
              <a:rPr lang="en-US" altLang="zh-CN" baseline="30000" dirty="0">
                <a:solidFill>
                  <a:srgbClr val="000000"/>
                </a:solidFill>
                <a:latin typeface="Times New Roman" panose="02020603050405020304" pitchFamily="18" charset="0"/>
              </a:rPr>
              <a:t>116</a:t>
            </a:r>
            <a:r>
              <a:rPr lang="en-US" altLang="zh-CN" dirty="0">
                <a:solidFill>
                  <a:srgbClr val="000000"/>
                </a:solidFill>
                <a:latin typeface="Times New Roman" panose="02020603050405020304" pitchFamily="18" charset="0"/>
              </a:rPr>
              <a:t>Xe (few </a:t>
            </a:r>
            <a:r>
              <a:rPr lang="en-US" altLang="zh-CN">
                <a:solidFill>
                  <a:srgbClr val="000000"/>
                </a:solidFill>
                <a:latin typeface="Times New Roman" panose="02020603050405020304" pitchFamily="18" charset="0"/>
              </a:rPr>
              <a:t>counts)</a:t>
            </a:r>
            <a:endParaRPr lang="en-US" altLang="zh-CN" dirty="0">
              <a:solidFill>
                <a:srgbClr val="000000"/>
              </a:solidFill>
              <a:latin typeface="Times New Roman" panose="02020603050405020304" pitchFamily="18" charset="0"/>
            </a:endParaRPr>
          </a:p>
        </p:txBody>
      </p:sp>
    </p:spTree>
    <p:extLst>
      <p:ext uri="{BB962C8B-B14F-4D97-AF65-F5344CB8AC3E}">
        <p14:creationId xmlns:p14="http://schemas.microsoft.com/office/powerpoint/2010/main" val="91363120"/>
      </p:ext>
    </p:extLst>
  </p:cSld>
  <p:clrMapOvr>
    <a:masterClrMapping/>
  </p:clrMapOvr>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表格 2"/>
          <p:cNvGraphicFramePr>
            <a:graphicFrameLocks noGrp="1"/>
          </p:cNvGraphicFramePr>
          <p:nvPr/>
        </p:nvGraphicFramePr>
        <p:xfrm>
          <a:off x="0" y="0"/>
          <a:ext cx="8940363" cy="4669989"/>
        </p:xfrm>
        <a:graphic>
          <a:graphicData uri="http://schemas.openxmlformats.org/drawingml/2006/table">
            <a:tbl>
              <a:tblPr/>
              <a:tblGrid>
                <a:gridCol w="2163434">
                  <a:extLst>
                    <a:ext uri="{9D8B030D-6E8A-4147-A177-3AD203B41FA5}">
                      <a16:colId xmlns:a16="http://schemas.microsoft.com/office/drawing/2014/main" val="20000"/>
                    </a:ext>
                  </a:extLst>
                </a:gridCol>
                <a:gridCol w="377496">
                  <a:extLst>
                    <a:ext uri="{9D8B030D-6E8A-4147-A177-3AD203B41FA5}">
                      <a16:colId xmlns:a16="http://schemas.microsoft.com/office/drawing/2014/main" val="20001"/>
                    </a:ext>
                  </a:extLst>
                </a:gridCol>
                <a:gridCol w="566409">
                  <a:extLst>
                    <a:ext uri="{9D8B030D-6E8A-4147-A177-3AD203B41FA5}">
                      <a16:colId xmlns:a16="http://schemas.microsoft.com/office/drawing/2014/main" val="20002"/>
                    </a:ext>
                  </a:extLst>
                </a:gridCol>
                <a:gridCol w="666422">
                  <a:extLst>
                    <a:ext uri="{9D8B030D-6E8A-4147-A177-3AD203B41FA5}">
                      <a16:colId xmlns:a16="http://schemas.microsoft.com/office/drawing/2014/main" val="20003"/>
                    </a:ext>
                  </a:extLst>
                </a:gridCol>
                <a:gridCol w="666422">
                  <a:extLst>
                    <a:ext uri="{9D8B030D-6E8A-4147-A177-3AD203B41FA5}">
                      <a16:colId xmlns:a16="http://schemas.microsoft.com/office/drawing/2014/main" val="20004"/>
                    </a:ext>
                  </a:extLst>
                </a:gridCol>
                <a:gridCol w="666422">
                  <a:extLst>
                    <a:ext uri="{9D8B030D-6E8A-4147-A177-3AD203B41FA5}">
                      <a16:colId xmlns:a16="http://schemas.microsoft.com/office/drawing/2014/main" val="20005"/>
                    </a:ext>
                  </a:extLst>
                </a:gridCol>
                <a:gridCol w="666422">
                  <a:extLst>
                    <a:ext uri="{9D8B030D-6E8A-4147-A177-3AD203B41FA5}">
                      <a16:colId xmlns:a16="http://schemas.microsoft.com/office/drawing/2014/main" val="20006"/>
                    </a:ext>
                  </a:extLst>
                </a:gridCol>
                <a:gridCol w="1233159">
                  <a:extLst>
                    <a:ext uri="{9D8B030D-6E8A-4147-A177-3AD203B41FA5}">
                      <a16:colId xmlns:a16="http://schemas.microsoft.com/office/drawing/2014/main" val="20007"/>
                    </a:ext>
                  </a:extLst>
                </a:gridCol>
                <a:gridCol w="444172">
                  <a:extLst>
                    <a:ext uri="{9D8B030D-6E8A-4147-A177-3AD203B41FA5}">
                      <a16:colId xmlns:a16="http://schemas.microsoft.com/office/drawing/2014/main" val="20008"/>
                    </a:ext>
                  </a:extLst>
                </a:gridCol>
                <a:gridCol w="566409">
                  <a:extLst>
                    <a:ext uri="{9D8B030D-6E8A-4147-A177-3AD203B41FA5}">
                      <a16:colId xmlns:a16="http://schemas.microsoft.com/office/drawing/2014/main" val="20009"/>
                    </a:ext>
                  </a:extLst>
                </a:gridCol>
                <a:gridCol w="923596">
                  <a:extLst>
                    <a:ext uri="{9D8B030D-6E8A-4147-A177-3AD203B41FA5}">
                      <a16:colId xmlns:a16="http://schemas.microsoft.com/office/drawing/2014/main" val="20010"/>
                    </a:ext>
                  </a:extLst>
                </a:gridCol>
              </a:tblGrid>
              <a:tr h="203043">
                <a:tc>
                  <a:txBody>
                    <a:bodyPr/>
                    <a:lstStyle/>
                    <a:p>
                      <a:pPr algn="ctr" fontAlgn="ctr"/>
                      <a:endParaRPr lang="zh-CN" altLang="en-US" sz="1050" b="0" i="0" u="none" strike="noStrike" dirty="0">
                        <a:solidFill>
                          <a:srgbClr val="000000"/>
                        </a:solidFill>
                        <a:effectLst/>
                        <a:latin typeface="Times New Roman" panose="02020603050405020304" pitchFamily="18" charset="0"/>
                        <a:ea typeface="宋体" panose="02010600030101010101" pitchFamily="2" charset="-122"/>
                      </a:endParaRP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endParaRPr lang="zh-CN" altLang="en-US" sz="1050" b="0" i="0" u="none" strike="noStrike">
                        <a:solidFill>
                          <a:srgbClr val="000000"/>
                        </a:solidFill>
                        <a:effectLst/>
                        <a:latin typeface="Times New Roman" panose="02020603050405020304" pitchFamily="18" charset="0"/>
                        <a:ea typeface="宋体" panose="02010600030101010101" pitchFamily="2" charset="-122"/>
                      </a:endParaRP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endParaRPr lang="zh-CN" altLang="en-US" sz="1050" b="0" i="0" u="none" strike="noStrike">
                        <a:solidFill>
                          <a:srgbClr val="000000"/>
                        </a:solidFill>
                        <a:effectLst/>
                        <a:latin typeface="Times New Roman" panose="02020603050405020304" pitchFamily="18" charset="0"/>
                        <a:ea typeface="宋体" panose="02010600030101010101" pitchFamily="2" charset="-122"/>
                      </a:endParaRP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altLang="zh-CN" sz="1050" b="0" i="0" u="none" strike="noStrike">
                          <a:solidFill>
                            <a:srgbClr val="000000"/>
                          </a:solidFill>
                          <a:effectLst/>
                          <a:latin typeface="Times New Roman" panose="02020603050405020304" pitchFamily="18" charset="0"/>
                          <a:ea typeface="宋体" panose="02010600030101010101" pitchFamily="2" charset="-122"/>
                        </a:rPr>
                        <a:t>2300</a:t>
                      </a: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altLang="zh-CN" sz="1050" b="0" i="0" u="none" strike="noStrike">
                          <a:solidFill>
                            <a:srgbClr val="000000"/>
                          </a:solidFill>
                          <a:effectLst/>
                          <a:latin typeface="Times New Roman" panose="02020603050405020304" pitchFamily="18" charset="0"/>
                          <a:ea typeface="宋体" panose="02010600030101010101" pitchFamily="2" charset="-122"/>
                        </a:rPr>
                        <a:t>2300</a:t>
                      </a: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altLang="zh-CN" sz="1050" b="0" i="0" u="none" strike="noStrike">
                          <a:solidFill>
                            <a:srgbClr val="000000"/>
                          </a:solidFill>
                          <a:effectLst/>
                          <a:latin typeface="Times New Roman" panose="02020603050405020304" pitchFamily="18" charset="0"/>
                          <a:ea typeface="宋体" panose="02010600030101010101" pitchFamily="2" charset="-122"/>
                        </a:rPr>
                        <a:t>2300</a:t>
                      </a: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altLang="zh-CN" sz="1050" b="0" i="0" u="none" strike="noStrike">
                          <a:solidFill>
                            <a:srgbClr val="000000"/>
                          </a:solidFill>
                          <a:effectLst/>
                          <a:latin typeface="Times New Roman" panose="02020603050405020304" pitchFamily="18" charset="0"/>
                          <a:ea typeface="宋体" panose="02010600030101010101" pitchFamily="2" charset="-122"/>
                        </a:rPr>
                        <a:t>500</a:t>
                      </a: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endParaRPr lang="zh-CN" altLang="en-US" sz="1050" b="0" i="0" u="none" strike="noStrike">
                        <a:solidFill>
                          <a:srgbClr val="000000"/>
                        </a:solidFill>
                        <a:effectLst/>
                        <a:latin typeface="Times New Roman" panose="02020603050405020304" pitchFamily="18" charset="0"/>
                        <a:ea typeface="宋体" panose="02010600030101010101" pitchFamily="2" charset="-122"/>
                      </a:endParaRP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endParaRPr lang="zh-CN" altLang="en-US" sz="1050" b="0" i="0" u="none" strike="noStrike">
                        <a:solidFill>
                          <a:srgbClr val="000000"/>
                        </a:solidFill>
                        <a:effectLst/>
                        <a:latin typeface="Times New Roman" panose="02020603050405020304" pitchFamily="18" charset="0"/>
                        <a:ea typeface="宋体" panose="02010600030101010101" pitchFamily="2" charset="-122"/>
                      </a:endParaRP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endParaRPr lang="zh-CN" altLang="en-US" sz="1050" b="0" i="0" u="none" strike="noStrike">
                        <a:solidFill>
                          <a:srgbClr val="000000"/>
                        </a:solidFill>
                        <a:effectLst/>
                        <a:latin typeface="Times New Roman" panose="02020603050405020304" pitchFamily="18" charset="0"/>
                        <a:ea typeface="宋体" panose="02010600030101010101" pitchFamily="2" charset="-122"/>
                      </a:endParaRP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endParaRPr lang="zh-CN" altLang="en-US" sz="1050" b="0" i="0" u="none" strike="noStrike">
                        <a:solidFill>
                          <a:srgbClr val="000000"/>
                        </a:solidFill>
                        <a:effectLst/>
                        <a:latin typeface="Times New Roman" panose="02020603050405020304" pitchFamily="18" charset="0"/>
                        <a:ea typeface="宋体" panose="02010600030101010101" pitchFamily="2" charset="-122"/>
                      </a:endParaRP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0"/>
                  </a:ext>
                </a:extLst>
              </a:tr>
              <a:tr h="203043">
                <a:tc>
                  <a:txBody>
                    <a:bodyPr/>
                    <a:lstStyle/>
                    <a:p>
                      <a:pPr algn="ctr" fontAlgn="ctr"/>
                      <a:endParaRPr lang="zh-CN" altLang="en-US" sz="1050" b="0" i="0" u="none" strike="noStrike">
                        <a:solidFill>
                          <a:srgbClr val="000000"/>
                        </a:solidFill>
                        <a:effectLst/>
                        <a:latin typeface="Times New Roman" panose="02020603050405020304" pitchFamily="18" charset="0"/>
                        <a:ea typeface="宋体" panose="02010600030101010101" pitchFamily="2" charset="-122"/>
                      </a:endParaRP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endParaRPr lang="zh-CN" altLang="en-US" sz="1050" b="0" i="0" u="none" strike="noStrike">
                        <a:solidFill>
                          <a:srgbClr val="000000"/>
                        </a:solidFill>
                        <a:effectLst/>
                        <a:latin typeface="Times New Roman" panose="02020603050405020304" pitchFamily="18" charset="0"/>
                        <a:ea typeface="宋体" panose="02010600030101010101" pitchFamily="2" charset="-122"/>
                      </a:endParaRP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endParaRPr lang="zh-CN" altLang="en-US" sz="1050" b="0" i="0" u="none" strike="noStrike" dirty="0">
                        <a:solidFill>
                          <a:srgbClr val="000000"/>
                        </a:solidFill>
                        <a:effectLst/>
                        <a:latin typeface="Times New Roman" panose="02020603050405020304" pitchFamily="18" charset="0"/>
                        <a:ea typeface="宋体" panose="02010600030101010101" pitchFamily="2" charset="-122"/>
                      </a:endParaRP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sz="1050" b="0" i="0" u="none" strike="noStrike">
                          <a:solidFill>
                            <a:srgbClr val="000000"/>
                          </a:solidFill>
                          <a:effectLst/>
                          <a:latin typeface="Times New Roman" panose="02020603050405020304" pitchFamily="18" charset="0"/>
                          <a:ea typeface="宋体" panose="02010600030101010101" pitchFamily="2" charset="-122"/>
                        </a:rPr>
                        <a:t>Year One</a:t>
                      </a: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sz="1050" b="0" i="0" u="none" strike="noStrike">
                          <a:solidFill>
                            <a:srgbClr val="000000"/>
                          </a:solidFill>
                          <a:effectLst/>
                          <a:latin typeface="Times New Roman" panose="02020603050405020304" pitchFamily="18" charset="0"/>
                          <a:ea typeface="宋体" panose="02010600030101010101" pitchFamily="2" charset="-122"/>
                        </a:rPr>
                        <a:t>Year two</a:t>
                      </a: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sz="1050" b="0" i="0" u="none" strike="noStrike">
                          <a:solidFill>
                            <a:srgbClr val="000000"/>
                          </a:solidFill>
                          <a:effectLst/>
                          <a:latin typeface="Times New Roman" panose="02020603050405020304" pitchFamily="18" charset="0"/>
                          <a:ea typeface="宋体" panose="02010600030101010101" pitchFamily="2" charset="-122"/>
                        </a:rPr>
                        <a:t>Ultimate</a:t>
                      </a: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sz="1050" b="0" i="0" u="none" strike="noStrike">
                          <a:solidFill>
                            <a:srgbClr val="000000"/>
                          </a:solidFill>
                          <a:effectLst/>
                          <a:latin typeface="Times New Roman" panose="02020603050405020304" pitchFamily="18" charset="0"/>
                          <a:ea typeface="宋体" panose="02010600030101010101" pitchFamily="2" charset="-122"/>
                        </a:rPr>
                        <a:t>Ultimate</a:t>
                      </a: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sz="1050" b="0" i="0" u="none" strike="noStrike">
                          <a:solidFill>
                            <a:srgbClr val="000000"/>
                          </a:solidFill>
                          <a:effectLst/>
                          <a:latin typeface="Times New Roman" panose="02020603050405020304" pitchFamily="18" charset="0"/>
                          <a:ea typeface="宋体" panose="02010600030101010101" pitchFamily="2" charset="-122"/>
                        </a:rPr>
                        <a:t>Reference</a:t>
                      </a: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endParaRPr lang="zh-CN" altLang="en-US" sz="1050" b="0" i="0" u="none" strike="noStrike">
                        <a:solidFill>
                          <a:srgbClr val="000000"/>
                        </a:solidFill>
                        <a:effectLst/>
                        <a:latin typeface="Times New Roman" panose="02020603050405020304" pitchFamily="18" charset="0"/>
                        <a:ea typeface="宋体" panose="02010600030101010101" pitchFamily="2" charset="-122"/>
                      </a:endParaRP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endParaRPr lang="zh-CN" altLang="en-US" sz="1050" b="0" i="0" u="none" strike="noStrike">
                        <a:solidFill>
                          <a:srgbClr val="000000"/>
                        </a:solidFill>
                        <a:effectLst/>
                        <a:latin typeface="Times New Roman" panose="02020603050405020304" pitchFamily="18" charset="0"/>
                        <a:ea typeface="宋体" panose="02010600030101010101" pitchFamily="2" charset="-122"/>
                      </a:endParaRP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endParaRPr lang="zh-CN" altLang="en-US" sz="1050" b="0" i="0" u="none" strike="noStrike">
                        <a:solidFill>
                          <a:srgbClr val="000000"/>
                        </a:solidFill>
                        <a:effectLst/>
                        <a:latin typeface="Times New Roman" panose="02020603050405020304" pitchFamily="18" charset="0"/>
                        <a:ea typeface="宋体" panose="02010600030101010101" pitchFamily="2" charset="-122"/>
                      </a:endParaRP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1"/>
                  </a:ext>
                </a:extLst>
              </a:tr>
              <a:tr h="203043">
                <a:tc>
                  <a:txBody>
                    <a:bodyPr/>
                    <a:lstStyle/>
                    <a:p>
                      <a:pPr algn="ctr" fontAlgn="ctr"/>
                      <a:r>
                        <a:rPr lang="en-US" sz="1050" b="0" i="0" u="none" strike="noStrike">
                          <a:solidFill>
                            <a:srgbClr val="000000"/>
                          </a:solidFill>
                          <a:effectLst/>
                          <a:latin typeface="Times New Roman" panose="02020603050405020304" pitchFamily="18" charset="0"/>
                          <a:ea typeface="宋体" panose="02010600030101010101" pitchFamily="2" charset="-122"/>
                        </a:rPr>
                        <a:t>Isotope</a:t>
                      </a: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endParaRPr lang="zh-CN" altLang="en-US" sz="1050" b="0" i="0" u="none" strike="noStrike">
                        <a:solidFill>
                          <a:srgbClr val="000000"/>
                        </a:solidFill>
                        <a:effectLst/>
                        <a:latin typeface="Times New Roman" panose="02020603050405020304" pitchFamily="18" charset="0"/>
                        <a:ea typeface="宋体" panose="02010600030101010101" pitchFamily="2" charset="-122"/>
                      </a:endParaRP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sz="1050" b="0" i="0" u="none" strike="noStrike">
                          <a:solidFill>
                            <a:srgbClr val="000000"/>
                          </a:solidFill>
                          <a:effectLst/>
                          <a:latin typeface="Times New Roman" panose="02020603050405020304" pitchFamily="18" charset="0"/>
                          <a:ea typeface="宋体" panose="02010600030101010101" pitchFamily="2" charset="-122"/>
                        </a:rPr>
                        <a:t>60Ga</a:t>
                      </a: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sz="1050" b="0" i="0" u="none" strike="noStrike">
                          <a:solidFill>
                            <a:srgbClr val="000000"/>
                          </a:solidFill>
                          <a:effectLst/>
                          <a:latin typeface="Times New Roman" panose="02020603050405020304" pitchFamily="18" charset="0"/>
                          <a:ea typeface="宋体" panose="02010600030101010101" pitchFamily="2" charset="-122"/>
                        </a:rPr>
                        <a:t>60Ga</a:t>
                      </a: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sz="1050" b="0" i="0" u="none" strike="noStrike">
                          <a:solidFill>
                            <a:srgbClr val="000000"/>
                          </a:solidFill>
                          <a:effectLst/>
                          <a:latin typeface="Times New Roman" panose="02020603050405020304" pitchFamily="18" charset="0"/>
                          <a:ea typeface="宋体" panose="02010600030101010101" pitchFamily="2" charset="-122"/>
                        </a:rPr>
                        <a:t>60Ga</a:t>
                      </a: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sz="1050" b="0" i="0" u="none" strike="noStrike">
                          <a:solidFill>
                            <a:srgbClr val="000000"/>
                          </a:solidFill>
                          <a:effectLst/>
                          <a:latin typeface="Times New Roman" panose="02020603050405020304" pitchFamily="18" charset="0"/>
                          <a:ea typeface="宋体" panose="02010600030101010101" pitchFamily="2" charset="-122"/>
                        </a:rPr>
                        <a:t>60Ga</a:t>
                      </a: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sz="1050" b="0" i="0" u="none" strike="noStrike">
                          <a:solidFill>
                            <a:srgbClr val="000000"/>
                          </a:solidFill>
                          <a:effectLst/>
                          <a:latin typeface="Times New Roman" panose="02020603050405020304" pitchFamily="18" charset="0"/>
                          <a:ea typeface="宋体" panose="02010600030101010101" pitchFamily="2" charset="-122"/>
                        </a:rPr>
                        <a:t>60Ga</a:t>
                      </a: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endParaRPr lang="zh-CN" altLang="en-US" sz="1050" b="0" i="0" u="none" strike="noStrike">
                        <a:solidFill>
                          <a:srgbClr val="000000"/>
                        </a:solidFill>
                        <a:effectLst/>
                        <a:latin typeface="Times New Roman" panose="02020603050405020304" pitchFamily="18" charset="0"/>
                        <a:ea typeface="宋体" panose="02010600030101010101" pitchFamily="2" charset="-122"/>
                      </a:endParaRP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sz="1050" b="0" i="0" u="none" strike="noStrike" dirty="0">
                          <a:solidFill>
                            <a:srgbClr val="000000"/>
                          </a:solidFill>
                          <a:effectLst/>
                          <a:latin typeface="Times New Roman" panose="02020603050405020304" pitchFamily="18" charset="0"/>
                          <a:ea typeface="宋体" panose="02010600030101010101" pitchFamily="2" charset="-122"/>
                        </a:rPr>
                        <a:t>49Fe</a:t>
                      </a: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sz="1050" b="0" i="0" u="none" strike="noStrike">
                          <a:solidFill>
                            <a:srgbClr val="000000"/>
                          </a:solidFill>
                          <a:effectLst/>
                          <a:latin typeface="Times New Roman" panose="02020603050405020304" pitchFamily="18" charset="0"/>
                          <a:ea typeface="宋体" panose="02010600030101010101" pitchFamily="2" charset="-122"/>
                        </a:rPr>
                        <a:t>73Kr</a:t>
                      </a: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endParaRPr lang="zh-CN" altLang="en-US" sz="1050" b="0" i="0" u="none" strike="noStrike">
                        <a:solidFill>
                          <a:srgbClr val="000000"/>
                        </a:solidFill>
                        <a:effectLst/>
                        <a:latin typeface="Times New Roman" panose="02020603050405020304" pitchFamily="18" charset="0"/>
                        <a:ea typeface="宋体" panose="02010600030101010101" pitchFamily="2" charset="-122"/>
                      </a:endParaRP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2"/>
                  </a:ext>
                </a:extLst>
              </a:tr>
              <a:tr h="203043">
                <a:tc>
                  <a:txBody>
                    <a:bodyPr/>
                    <a:lstStyle/>
                    <a:p>
                      <a:pPr algn="ctr" fontAlgn="ctr"/>
                      <a:r>
                        <a:rPr lang="en-US" sz="1050" b="0" i="0" u="none" strike="noStrike">
                          <a:solidFill>
                            <a:srgbClr val="000000"/>
                          </a:solidFill>
                          <a:effectLst/>
                          <a:latin typeface="Times New Roman" panose="02020603050405020304" pitchFamily="18" charset="0"/>
                          <a:ea typeface="宋体" panose="02010600030101010101" pitchFamily="2" charset="-122"/>
                        </a:rPr>
                        <a:t>T1/2 (ms)</a:t>
                      </a: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endParaRPr lang="zh-CN" altLang="en-US" sz="1050" b="0" i="0" u="none" strike="noStrike">
                        <a:solidFill>
                          <a:srgbClr val="000000"/>
                        </a:solidFill>
                        <a:effectLst/>
                        <a:latin typeface="Times New Roman" panose="02020603050405020304" pitchFamily="18" charset="0"/>
                        <a:ea typeface="宋体" panose="02010600030101010101" pitchFamily="2" charset="-122"/>
                      </a:endParaRP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endParaRPr lang="zh-CN" altLang="en-US" sz="1050" b="0" i="0" u="none" strike="noStrike">
                        <a:solidFill>
                          <a:srgbClr val="000000"/>
                        </a:solidFill>
                        <a:effectLst/>
                        <a:latin typeface="Times New Roman" panose="02020603050405020304" pitchFamily="18" charset="0"/>
                        <a:ea typeface="宋体" panose="02010600030101010101" pitchFamily="2" charset="-122"/>
                      </a:endParaRP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altLang="zh-CN" sz="1050" b="0" i="0" u="none" strike="noStrike">
                          <a:solidFill>
                            <a:srgbClr val="000000"/>
                          </a:solidFill>
                          <a:effectLst/>
                          <a:latin typeface="Times New Roman" panose="02020603050405020304" pitchFamily="18" charset="0"/>
                          <a:ea typeface="宋体" panose="02010600030101010101" pitchFamily="2" charset="-122"/>
                        </a:rPr>
                        <a:t>76(3)</a:t>
                      </a: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altLang="zh-CN" sz="1050" b="0" i="0" u="none" strike="noStrike">
                          <a:solidFill>
                            <a:srgbClr val="000000"/>
                          </a:solidFill>
                          <a:effectLst/>
                          <a:latin typeface="Times New Roman" panose="02020603050405020304" pitchFamily="18" charset="0"/>
                          <a:ea typeface="宋体" panose="02010600030101010101" pitchFamily="2" charset="-122"/>
                        </a:rPr>
                        <a:t>76(3)</a:t>
                      </a: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altLang="zh-CN" sz="1050" b="0" i="0" u="none" strike="noStrike">
                          <a:solidFill>
                            <a:srgbClr val="000000"/>
                          </a:solidFill>
                          <a:effectLst/>
                          <a:latin typeface="Times New Roman" panose="02020603050405020304" pitchFamily="18" charset="0"/>
                          <a:ea typeface="宋体" panose="02010600030101010101" pitchFamily="2" charset="-122"/>
                        </a:rPr>
                        <a:t>76(3)</a:t>
                      </a: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altLang="zh-CN" sz="1050" b="0" i="0" u="none" strike="noStrike">
                          <a:solidFill>
                            <a:srgbClr val="000000"/>
                          </a:solidFill>
                          <a:effectLst/>
                          <a:latin typeface="Times New Roman" panose="02020603050405020304" pitchFamily="18" charset="0"/>
                          <a:ea typeface="宋体" panose="02010600030101010101" pitchFamily="2" charset="-122"/>
                        </a:rPr>
                        <a:t>76(3)</a:t>
                      </a: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sz="1050" b="0" i="0" u="none" strike="noStrike">
                          <a:solidFill>
                            <a:srgbClr val="000000"/>
                          </a:solidFill>
                          <a:effectLst/>
                          <a:latin typeface="Times New Roman" panose="02020603050405020304" pitchFamily="18" charset="0"/>
                          <a:ea typeface="宋体" panose="02010600030101010101" pitchFamily="2" charset="-122"/>
                        </a:rPr>
                        <a:t>Kucuk2017</a:t>
                      </a: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endParaRPr lang="zh-CN" altLang="en-US" sz="1050" b="0" i="0" u="none" strike="noStrike">
                        <a:solidFill>
                          <a:srgbClr val="000000"/>
                        </a:solidFill>
                        <a:effectLst/>
                        <a:latin typeface="Times New Roman" panose="02020603050405020304" pitchFamily="18" charset="0"/>
                        <a:ea typeface="宋体" panose="02010600030101010101" pitchFamily="2" charset="-122"/>
                      </a:endParaRP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altLang="zh-CN" sz="1050" b="0" i="0" u="none" strike="noStrike">
                          <a:solidFill>
                            <a:srgbClr val="000000"/>
                          </a:solidFill>
                          <a:effectLst/>
                          <a:latin typeface="Times New Roman" panose="02020603050405020304" pitchFamily="18" charset="0"/>
                          <a:ea typeface="宋体" panose="02010600030101010101" pitchFamily="2" charset="-122"/>
                        </a:rPr>
                        <a:t>27.3(10)</a:t>
                      </a: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sz="1050" b="0" i="0" u="none" strike="noStrike">
                          <a:solidFill>
                            <a:srgbClr val="000000"/>
                          </a:solidFill>
                          <a:effectLst/>
                          <a:latin typeface="Times New Roman" panose="02020603050405020304" pitchFamily="18" charset="0"/>
                          <a:ea typeface="宋体" panose="02010600030101010101" pitchFamily="2" charset="-122"/>
                        </a:rPr>
                        <a:t>NDS2004</a:t>
                      </a: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3"/>
                  </a:ext>
                </a:extLst>
              </a:tr>
              <a:tr h="203043">
                <a:tc>
                  <a:txBody>
                    <a:bodyPr/>
                    <a:lstStyle/>
                    <a:p>
                      <a:pPr algn="ctr" fontAlgn="ctr"/>
                      <a:r>
                        <a:rPr lang="en-US" sz="1050" b="0" i="0" u="none" strike="noStrike">
                          <a:solidFill>
                            <a:srgbClr val="000000"/>
                          </a:solidFill>
                          <a:effectLst/>
                          <a:latin typeface="Times New Roman" panose="02020603050405020304" pitchFamily="18" charset="0"/>
                          <a:ea typeface="宋体" panose="02010600030101010101" pitchFamily="2" charset="-122"/>
                        </a:rPr>
                        <a:t>QEC (keV)</a:t>
                      </a: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endParaRPr lang="zh-CN" altLang="en-US" sz="1050" b="0" i="0" u="none" strike="noStrike">
                        <a:solidFill>
                          <a:srgbClr val="000000"/>
                        </a:solidFill>
                        <a:effectLst/>
                        <a:latin typeface="Times New Roman" panose="02020603050405020304" pitchFamily="18" charset="0"/>
                        <a:ea typeface="宋体" panose="02010600030101010101" pitchFamily="2" charset="-122"/>
                      </a:endParaRP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endParaRPr lang="zh-CN" altLang="en-US" sz="1050" b="0" i="0" u="none" strike="noStrike">
                        <a:solidFill>
                          <a:srgbClr val="000000"/>
                        </a:solidFill>
                        <a:effectLst/>
                        <a:latin typeface="Times New Roman" panose="02020603050405020304" pitchFamily="18" charset="0"/>
                        <a:ea typeface="宋体" panose="02010600030101010101" pitchFamily="2" charset="-122"/>
                      </a:endParaRP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altLang="zh-CN" sz="1050" b="0" i="0" u="none" strike="noStrike" dirty="0">
                          <a:solidFill>
                            <a:srgbClr val="000000"/>
                          </a:solidFill>
                          <a:effectLst/>
                          <a:latin typeface="Times New Roman" panose="02020603050405020304" pitchFamily="18" charset="0"/>
                          <a:ea typeface="宋体" panose="02010600030101010101" pitchFamily="2" charset="-122"/>
                        </a:rPr>
                        <a:t>14580(200)</a:t>
                      </a: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altLang="zh-CN" sz="1050" b="0" i="0" u="none" strike="noStrike" dirty="0">
                          <a:solidFill>
                            <a:srgbClr val="000000"/>
                          </a:solidFill>
                          <a:effectLst/>
                          <a:latin typeface="Times New Roman" panose="02020603050405020304" pitchFamily="18" charset="0"/>
                          <a:ea typeface="宋体" panose="02010600030101010101" pitchFamily="2" charset="-122"/>
                        </a:rPr>
                        <a:t>14580(200)</a:t>
                      </a: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altLang="zh-CN" sz="1050" b="0" i="0" u="none" strike="noStrike" dirty="0">
                          <a:solidFill>
                            <a:srgbClr val="000000"/>
                          </a:solidFill>
                          <a:effectLst/>
                          <a:latin typeface="Times New Roman" panose="02020603050405020304" pitchFamily="18" charset="0"/>
                          <a:ea typeface="宋体" panose="02010600030101010101" pitchFamily="2" charset="-122"/>
                        </a:rPr>
                        <a:t>14580(200)</a:t>
                      </a: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altLang="zh-CN" sz="1050" b="0" i="0" u="none" strike="noStrike" dirty="0">
                          <a:solidFill>
                            <a:srgbClr val="000000"/>
                          </a:solidFill>
                          <a:effectLst/>
                          <a:latin typeface="Times New Roman" panose="02020603050405020304" pitchFamily="18" charset="0"/>
                          <a:ea typeface="宋体" panose="02010600030101010101" pitchFamily="2" charset="-122"/>
                        </a:rPr>
                        <a:t>14580(200)</a:t>
                      </a: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sz="1050" b="0" i="0" u="none" strike="noStrike" dirty="0">
                          <a:solidFill>
                            <a:srgbClr val="000000"/>
                          </a:solidFill>
                          <a:effectLst/>
                          <a:latin typeface="Times New Roman" panose="02020603050405020304" pitchFamily="18" charset="0"/>
                          <a:ea typeface="宋体" panose="02010600030101010101" pitchFamily="2" charset="-122"/>
                        </a:rPr>
                        <a:t>AME2016</a:t>
                      </a: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endParaRPr lang="zh-CN" altLang="en-US" sz="1050" b="0" i="0" u="none" strike="noStrike">
                        <a:solidFill>
                          <a:srgbClr val="000000"/>
                        </a:solidFill>
                        <a:effectLst/>
                        <a:latin typeface="Times New Roman" panose="02020603050405020304" pitchFamily="18" charset="0"/>
                        <a:ea typeface="宋体" panose="02010600030101010101" pitchFamily="2" charset="-122"/>
                      </a:endParaRP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altLang="zh-CN" sz="1050" b="0" i="0" u="none" strike="noStrike">
                          <a:solidFill>
                            <a:srgbClr val="000000"/>
                          </a:solidFill>
                          <a:effectLst/>
                          <a:latin typeface="Times New Roman" panose="02020603050405020304" pitchFamily="18" charset="0"/>
                          <a:ea typeface="宋体" panose="02010600030101010101" pitchFamily="2" charset="-122"/>
                        </a:rPr>
                        <a:t>7096(10)</a:t>
                      </a: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sz="1050" b="0" i="0" u="none" strike="noStrike">
                          <a:solidFill>
                            <a:srgbClr val="000000"/>
                          </a:solidFill>
                          <a:effectLst/>
                          <a:latin typeface="Times New Roman" panose="02020603050405020304" pitchFamily="18" charset="0"/>
                          <a:ea typeface="宋体" panose="02010600030101010101" pitchFamily="2" charset="-122"/>
                        </a:rPr>
                        <a:t>AME2016</a:t>
                      </a: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4"/>
                  </a:ext>
                </a:extLst>
              </a:tr>
              <a:tr h="203043">
                <a:tc>
                  <a:txBody>
                    <a:bodyPr/>
                    <a:lstStyle/>
                    <a:p>
                      <a:pPr algn="ctr" fontAlgn="ctr"/>
                      <a:r>
                        <a:rPr lang="en-US" sz="1050" b="0" i="0" u="none" strike="noStrike">
                          <a:solidFill>
                            <a:srgbClr val="000000"/>
                          </a:solidFill>
                          <a:effectLst/>
                          <a:latin typeface="Times New Roman" panose="02020603050405020304" pitchFamily="18" charset="0"/>
                          <a:ea typeface="宋体" panose="02010600030101010101" pitchFamily="2" charset="-122"/>
                        </a:rPr>
                        <a:t>Sp(daughter) (keV)</a:t>
                      </a: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endParaRPr lang="zh-CN" altLang="en-US" sz="1050" b="0" i="0" u="none" strike="noStrike">
                        <a:solidFill>
                          <a:srgbClr val="000000"/>
                        </a:solidFill>
                        <a:effectLst/>
                        <a:latin typeface="Times New Roman" panose="02020603050405020304" pitchFamily="18" charset="0"/>
                        <a:ea typeface="宋体" panose="02010600030101010101" pitchFamily="2" charset="-122"/>
                      </a:endParaRP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endParaRPr lang="zh-CN" altLang="en-US" sz="1050" b="0" i="0" u="none" strike="noStrike">
                        <a:solidFill>
                          <a:srgbClr val="000000"/>
                        </a:solidFill>
                        <a:effectLst/>
                        <a:latin typeface="Times New Roman" panose="02020603050405020304" pitchFamily="18" charset="0"/>
                        <a:ea typeface="宋体" panose="02010600030101010101" pitchFamily="2" charset="-122"/>
                      </a:endParaRP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altLang="zh-CN" sz="1050" b="0" i="0" u="none" strike="noStrike">
                          <a:solidFill>
                            <a:srgbClr val="000000"/>
                          </a:solidFill>
                          <a:effectLst/>
                          <a:latin typeface="Times New Roman" panose="02020603050405020304" pitchFamily="18" charset="0"/>
                          <a:ea typeface="宋体" panose="02010600030101010101" pitchFamily="2" charset="-122"/>
                        </a:rPr>
                        <a:t>5105.0(4)</a:t>
                      </a: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altLang="zh-CN" sz="1050" b="0" i="0" u="none" strike="noStrike">
                          <a:solidFill>
                            <a:srgbClr val="000000"/>
                          </a:solidFill>
                          <a:effectLst/>
                          <a:latin typeface="Times New Roman" panose="02020603050405020304" pitchFamily="18" charset="0"/>
                          <a:ea typeface="宋体" panose="02010600030101010101" pitchFamily="2" charset="-122"/>
                        </a:rPr>
                        <a:t>5105.0(4)</a:t>
                      </a: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altLang="zh-CN" sz="1050" b="0" i="0" u="none" strike="noStrike">
                          <a:solidFill>
                            <a:srgbClr val="000000"/>
                          </a:solidFill>
                          <a:effectLst/>
                          <a:latin typeface="Times New Roman" panose="02020603050405020304" pitchFamily="18" charset="0"/>
                          <a:ea typeface="宋体" panose="02010600030101010101" pitchFamily="2" charset="-122"/>
                        </a:rPr>
                        <a:t>5105.0(4)</a:t>
                      </a: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altLang="zh-CN" sz="1050" b="0" i="0" u="none" strike="noStrike">
                          <a:solidFill>
                            <a:srgbClr val="000000"/>
                          </a:solidFill>
                          <a:effectLst/>
                          <a:latin typeface="Times New Roman" panose="02020603050405020304" pitchFamily="18" charset="0"/>
                          <a:ea typeface="宋体" panose="02010600030101010101" pitchFamily="2" charset="-122"/>
                        </a:rPr>
                        <a:t>5105.0(4)</a:t>
                      </a: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sz="1050" b="0" i="0" u="none" strike="noStrike">
                          <a:solidFill>
                            <a:srgbClr val="000000"/>
                          </a:solidFill>
                          <a:effectLst/>
                          <a:latin typeface="Times New Roman" panose="02020603050405020304" pitchFamily="18" charset="0"/>
                          <a:ea typeface="宋体" panose="02010600030101010101" pitchFamily="2" charset="-122"/>
                        </a:rPr>
                        <a:t>AME2016</a:t>
                      </a: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endParaRPr lang="zh-CN" altLang="en-US" sz="1050" b="0" i="0" u="none" strike="noStrike" dirty="0">
                        <a:solidFill>
                          <a:srgbClr val="000000"/>
                        </a:solidFill>
                        <a:effectLst/>
                        <a:latin typeface="Times New Roman" panose="02020603050405020304" pitchFamily="18" charset="0"/>
                        <a:ea typeface="宋体" panose="02010600030101010101" pitchFamily="2" charset="-122"/>
                      </a:endParaRP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altLang="zh-CN" sz="1050" b="0" i="0" u="none" strike="noStrike">
                          <a:solidFill>
                            <a:srgbClr val="000000"/>
                          </a:solidFill>
                          <a:effectLst/>
                          <a:latin typeface="Times New Roman" panose="02020603050405020304" pitchFamily="18" charset="0"/>
                          <a:ea typeface="宋体" panose="02010600030101010101" pitchFamily="2" charset="-122"/>
                        </a:rPr>
                        <a:t>3068(8)</a:t>
                      </a: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sz="1050" b="0" i="0" u="none" strike="noStrike">
                          <a:solidFill>
                            <a:srgbClr val="000000"/>
                          </a:solidFill>
                          <a:effectLst/>
                          <a:latin typeface="Times New Roman" panose="02020603050405020304" pitchFamily="18" charset="0"/>
                          <a:ea typeface="宋体" panose="02010600030101010101" pitchFamily="2" charset="-122"/>
                        </a:rPr>
                        <a:t>AME2016</a:t>
                      </a: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5"/>
                  </a:ext>
                </a:extLst>
              </a:tr>
              <a:tr h="203043">
                <a:tc>
                  <a:txBody>
                    <a:bodyPr/>
                    <a:lstStyle/>
                    <a:p>
                      <a:pPr algn="ctr" fontAlgn="ctr"/>
                      <a:r>
                        <a:rPr lang="en-US" sz="1050" b="0" i="0" u="none" strike="noStrike">
                          <a:solidFill>
                            <a:srgbClr val="000000"/>
                          </a:solidFill>
                          <a:effectLst/>
                          <a:latin typeface="Times New Roman" panose="02020603050405020304" pitchFamily="18" charset="0"/>
                          <a:ea typeface="宋体" panose="02010600030101010101" pitchFamily="2" charset="-122"/>
                        </a:rPr>
                        <a:t>QECp (keV)</a:t>
                      </a: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endParaRPr lang="zh-CN" altLang="en-US" sz="1050" b="0" i="0" u="none" strike="noStrike">
                        <a:solidFill>
                          <a:srgbClr val="000000"/>
                        </a:solidFill>
                        <a:effectLst/>
                        <a:latin typeface="Times New Roman" panose="02020603050405020304" pitchFamily="18" charset="0"/>
                        <a:ea typeface="宋体" panose="02010600030101010101" pitchFamily="2" charset="-122"/>
                      </a:endParaRP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altLang="zh-CN" sz="1050" b="0" i="0" u="none" strike="noStrike" dirty="0">
                          <a:solidFill>
                            <a:srgbClr val="000000"/>
                          </a:solidFill>
                          <a:effectLst/>
                          <a:latin typeface="Times New Roman" panose="02020603050405020304" pitchFamily="18" charset="0"/>
                          <a:ea typeface="宋体" panose="02010600030101010101" pitchFamily="2" charset="-122"/>
                        </a:rPr>
                        <a:t>9480</a:t>
                      </a: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altLang="zh-CN" sz="1050" b="0" i="0" u="none" strike="noStrike" dirty="0">
                          <a:solidFill>
                            <a:srgbClr val="000000"/>
                          </a:solidFill>
                          <a:effectLst/>
                          <a:latin typeface="Times New Roman" panose="02020603050405020304" pitchFamily="18" charset="0"/>
                          <a:ea typeface="宋体" panose="02010600030101010101" pitchFamily="2" charset="-122"/>
                        </a:rPr>
                        <a:t>9480(200)</a:t>
                      </a: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altLang="zh-CN" sz="1050" b="0" i="0" u="none" strike="noStrike" dirty="0">
                          <a:solidFill>
                            <a:srgbClr val="000000"/>
                          </a:solidFill>
                          <a:effectLst/>
                          <a:latin typeface="Times New Roman" panose="02020603050405020304" pitchFamily="18" charset="0"/>
                          <a:ea typeface="宋体" panose="02010600030101010101" pitchFamily="2" charset="-122"/>
                        </a:rPr>
                        <a:t>9480(200)</a:t>
                      </a: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altLang="zh-CN" sz="1050" b="0" i="0" u="none" strike="noStrike" dirty="0">
                          <a:solidFill>
                            <a:srgbClr val="000000"/>
                          </a:solidFill>
                          <a:effectLst/>
                          <a:latin typeface="Times New Roman" panose="02020603050405020304" pitchFamily="18" charset="0"/>
                          <a:ea typeface="宋体" panose="02010600030101010101" pitchFamily="2" charset="-122"/>
                        </a:rPr>
                        <a:t>9480(200)</a:t>
                      </a: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altLang="zh-CN" sz="1050" b="0" i="0" u="none" strike="noStrike" dirty="0">
                          <a:solidFill>
                            <a:srgbClr val="000000"/>
                          </a:solidFill>
                          <a:effectLst/>
                          <a:latin typeface="Times New Roman" panose="02020603050405020304" pitchFamily="18" charset="0"/>
                          <a:ea typeface="宋体" panose="02010600030101010101" pitchFamily="2" charset="-122"/>
                        </a:rPr>
                        <a:t>9480(200)</a:t>
                      </a: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sz="1050" b="0" i="0" u="none" strike="noStrike">
                          <a:solidFill>
                            <a:srgbClr val="000000"/>
                          </a:solidFill>
                          <a:effectLst/>
                          <a:latin typeface="Times New Roman" panose="02020603050405020304" pitchFamily="18" charset="0"/>
                          <a:ea typeface="宋体" panose="02010600030101010101" pitchFamily="2" charset="-122"/>
                        </a:rPr>
                        <a:t>AME2016</a:t>
                      </a: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endParaRPr lang="zh-CN" altLang="en-US" sz="1050" b="0" i="0" u="none" strike="noStrike">
                        <a:solidFill>
                          <a:srgbClr val="000000"/>
                        </a:solidFill>
                        <a:effectLst/>
                        <a:latin typeface="Times New Roman" panose="02020603050405020304" pitchFamily="18" charset="0"/>
                        <a:ea typeface="宋体" panose="02010600030101010101" pitchFamily="2" charset="-122"/>
                      </a:endParaRP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altLang="zh-CN" sz="1050" b="0" i="0" u="none" strike="noStrike">
                          <a:solidFill>
                            <a:srgbClr val="000000"/>
                          </a:solidFill>
                          <a:effectLst/>
                          <a:latin typeface="Times New Roman" panose="02020603050405020304" pitchFamily="18" charset="0"/>
                          <a:ea typeface="宋体" panose="02010600030101010101" pitchFamily="2" charset="-122"/>
                        </a:rPr>
                        <a:t>4027(7)</a:t>
                      </a: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sz="1050" b="0" i="0" u="none" strike="noStrike" dirty="0">
                          <a:solidFill>
                            <a:srgbClr val="000000"/>
                          </a:solidFill>
                          <a:effectLst/>
                          <a:latin typeface="Times New Roman" panose="02020603050405020304" pitchFamily="18" charset="0"/>
                          <a:ea typeface="宋体" panose="02010600030101010101" pitchFamily="2" charset="-122"/>
                        </a:rPr>
                        <a:t>AME2016</a:t>
                      </a: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6"/>
                  </a:ext>
                </a:extLst>
              </a:tr>
              <a:tr h="203043">
                <a:tc>
                  <a:txBody>
                    <a:bodyPr/>
                    <a:lstStyle/>
                    <a:p>
                      <a:pPr algn="ctr" fontAlgn="ctr"/>
                      <a:r>
                        <a:rPr lang="en-US" sz="1050" b="0" i="0" u="none" strike="noStrike">
                          <a:solidFill>
                            <a:srgbClr val="000000"/>
                          </a:solidFill>
                          <a:effectLst/>
                          <a:latin typeface="Times New Roman" panose="02020603050405020304" pitchFamily="18" charset="0"/>
                          <a:ea typeface="宋体" panose="02010600030101010101" pitchFamily="2" charset="-122"/>
                        </a:rPr>
                        <a:t>Average Ep (keV)</a:t>
                      </a: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endParaRPr lang="zh-CN" altLang="en-US" sz="1050" b="0" i="0" u="none" strike="noStrike">
                        <a:solidFill>
                          <a:srgbClr val="000000"/>
                        </a:solidFill>
                        <a:effectLst/>
                        <a:latin typeface="Times New Roman" panose="02020603050405020304" pitchFamily="18" charset="0"/>
                        <a:ea typeface="宋体" panose="02010600030101010101" pitchFamily="2" charset="-122"/>
                      </a:endParaRP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endParaRPr lang="zh-CN" altLang="en-US" sz="1050" b="0" i="0" u="none" strike="noStrike">
                        <a:solidFill>
                          <a:srgbClr val="000000"/>
                        </a:solidFill>
                        <a:effectLst/>
                        <a:latin typeface="Times New Roman" panose="02020603050405020304" pitchFamily="18" charset="0"/>
                        <a:ea typeface="宋体" panose="02010600030101010101" pitchFamily="2" charset="-122"/>
                      </a:endParaRP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altLang="zh-CN" sz="1050" b="0" i="0" u="none" strike="noStrike">
                          <a:solidFill>
                            <a:srgbClr val="000000"/>
                          </a:solidFill>
                          <a:effectLst/>
                          <a:latin typeface="Times New Roman" panose="02020603050405020304" pitchFamily="18" charset="0"/>
                          <a:ea typeface="宋体" panose="02010600030101010101" pitchFamily="2" charset="-122"/>
                        </a:rPr>
                        <a:t>2300</a:t>
                      </a: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altLang="zh-CN" sz="1050" b="0" i="0" u="none" strike="noStrike">
                          <a:solidFill>
                            <a:srgbClr val="000000"/>
                          </a:solidFill>
                          <a:effectLst/>
                          <a:latin typeface="Times New Roman" panose="02020603050405020304" pitchFamily="18" charset="0"/>
                          <a:ea typeface="宋体" panose="02010600030101010101" pitchFamily="2" charset="-122"/>
                        </a:rPr>
                        <a:t>2300</a:t>
                      </a: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altLang="zh-CN" sz="1050" b="0" i="0" u="none" strike="noStrike">
                          <a:solidFill>
                            <a:srgbClr val="000000"/>
                          </a:solidFill>
                          <a:effectLst/>
                          <a:latin typeface="Times New Roman" panose="02020603050405020304" pitchFamily="18" charset="0"/>
                          <a:ea typeface="宋体" panose="02010600030101010101" pitchFamily="2" charset="-122"/>
                        </a:rPr>
                        <a:t>2300</a:t>
                      </a: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altLang="zh-CN" sz="1050" b="0" i="0" u="none" strike="noStrike">
                          <a:solidFill>
                            <a:srgbClr val="000000"/>
                          </a:solidFill>
                          <a:effectLst/>
                          <a:latin typeface="Times New Roman" panose="02020603050405020304" pitchFamily="18" charset="0"/>
                          <a:ea typeface="宋体" panose="02010600030101010101" pitchFamily="2" charset="-122"/>
                        </a:rPr>
                        <a:t>500</a:t>
                      </a: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sz="1050" b="0" i="0" u="none" strike="noStrike">
                          <a:solidFill>
                            <a:srgbClr val="000000"/>
                          </a:solidFill>
                          <a:effectLst/>
                          <a:latin typeface="Times New Roman" panose="02020603050405020304" pitchFamily="18" charset="0"/>
                          <a:ea typeface="宋体" panose="02010600030101010101" pitchFamily="2" charset="-122"/>
                        </a:rPr>
                        <a:t>Mazzocchi2001</a:t>
                      </a: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endParaRPr lang="zh-CN" altLang="en-US" sz="1050" b="0" i="0" u="none" strike="noStrike">
                        <a:solidFill>
                          <a:srgbClr val="000000"/>
                        </a:solidFill>
                        <a:effectLst/>
                        <a:latin typeface="Times New Roman" panose="02020603050405020304" pitchFamily="18" charset="0"/>
                        <a:ea typeface="宋体" panose="02010600030101010101" pitchFamily="2" charset="-122"/>
                      </a:endParaRP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altLang="zh-CN" sz="1050" b="0" i="0" u="none" strike="noStrike">
                          <a:solidFill>
                            <a:srgbClr val="000000"/>
                          </a:solidFill>
                          <a:effectLst/>
                          <a:latin typeface="Times New Roman" panose="02020603050405020304" pitchFamily="18" charset="0"/>
                          <a:ea typeface="宋体" panose="02010600030101010101" pitchFamily="2" charset="-122"/>
                        </a:rPr>
                        <a:t>2200</a:t>
                      </a: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sz="1050" b="0" i="0" u="none" strike="noStrike">
                          <a:solidFill>
                            <a:srgbClr val="000000"/>
                          </a:solidFill>
                          <a:effectLst/>
                          <a:latin typeface="Times New Roman" panose="02020603050405020304" pitchFamily="18" charset="0"/>
                          <a:ea typeface="宋体" panose="02010600030101010101" pitchFamily="2" charset="-122"/>
                        </a:rPr>
                        <a:t>Giovinazzo2001</a:t>
                      </a: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7"/>
                  </a:ext>
                </a:extLst>
              </a:tr>
              <a:tr h="203043">
                <a:tc>
                  <a:txBody>
                    <a:bodyPr/>
                    <a:lstStyle/>
                    <a:p>
                      <a:pPr algn="ctr" fontAlgn="ctr"/>
                      <a:r>
                        <a:rPr lang="en-US" sz="1050" b="0" i="0" u="none" strike="noStrike">
                          <a:solidFill>
                            <a:srgbClr val="000000"/>
                          </a:solidFill>
                          <a:effectLst/>
                          <a:latin typeface="Times New Roman" panose="02020603050405020304" pitchFamily="18" charset="0"/>
                          <a:ea typeface="宋体" panose="02010600030101010101" pitchFamily="2" charset="-122"/>
                        </a:rPr>
                        <a:t>Average proton-emitting state Ex (keV)</a:t>
                      </a: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endParaRPr lang="zh-CN" altLang="en-US" sz="1050" b="0" i="0" u="none" strike="noStrike">
                        <a:solidFill>
                          <a:srgbClr val="000000"/>
                        </a:solidFill>
                        <a:effectLst/>
                        <a:latin typeface="Times New Roman" panose="02020603050405020304" pitchFamily="18" charset="0"/>
                        <a:ea typeface="宋体" panose="02010600030101010101" pitchFamily="2" charset="-122"/>
                      </a:endParaRP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endParaRPr lang="zh-CN" altLang="en-US" sz="1050" b="0" i="0" u="none" strike="noStrike">
                        <a:solidFill>
                          <a:srgbClr val="000000"/>
                        </a:solidFill>
                        <a:effectLst/>
                        <a:latin typeface="Times New Roman" panose="02020603050405020304" pitchFamily="18" charset="0"/>
                        <a:ea typeface="宋体" panose="02010600030101010101" pitchFamily="2" charset="-122"/>
                      </a:endParaRP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altLang="zh-CN" sz="1050" b="0" i="0" u="none" strike="noStrike">
                          <a:solidFill>
                            <a:srgbClr val="000000"/>
                          </a:solidFill>
                          <a:effectLst/>
                          <a:latin typeface="Times New Roman" panose="02020603050405020304" pitchFamily="18" charset="0"/>
                          <a:ea typeface="宋体" panose="02010600030101010101" pitchFamily="2" charset="-122"/>
                        </a:rPr>
                        <a:t>7405</a:t>
                      </a: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altLang="zh-CN" sz="1050" b="0" i="0" u="none" strike="noStrike">
                          <a:solidFill>
                            <a:srgbClr val="000000"/>
                          </a:solidFill>
                          <a:effectLst/>
                          <a:latin typeface="Times New Roman" panose="02020603050405020304" pitchFamily="18" charset="0"/>
                          <a:ea typeface="宋体" panose="02010600030101010101" pitchFamily="2" charset="-122"/>
                        </a:rPr>
                        <a:t>7405</a:t>
                      </a: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altLang="zh-CN" sz="1050" b="0" i="0" u="none" strike="noStrike">
                          <a:solidFill>
                            <a:srgbClr val="000000"/>
                          </a:solidFill>
                          <a:effectLst/>
                          <a:latin typeface="Times New Roman" panose="02020603050405020304" pitchFamily="18" charset="0"/>
                          <a:ea typeface="宋体" panose="02010600030101010101" pitchFamily="2" charset="-122"/>
                        </a:rPr>
                        <a:t>7405</a:t>
                      </a: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altLang="zh-CN" sz="1050" b="0" i="0" u="none" strike="noStrike">
                          <a:solidFill>
                            <a:srgbClr val="000000"/>
                          </a:solidFill>
                          <a:effectLst/>
                          <a:latin typeface="Times New Roman" panose="02020603050405020304" pitchFamily="18" charset="0"/>
                          <a:ea typeface="宋体" panose="02010600030101010101" pitchFamily="2" charset="-122"/>
                        </a:rPr>
                        <a:t>5605</a:t>
                      </a: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sz="1050" b="0" i="0" u="none" strike="noStrike">
                          <a:solidFill>
                            <a:srgbClr val="000000"/>
                          </a:solidFill>
                          <a:effectLst/>
                          <a:latin typeface="Times New Roman" panose="02020603050405020304" pitchFamily="18" charset="0"/>
                          <a:ea typeface="宋体" panose="02010600030101010101" pitchFamily="2" charset="-122"/>
                        </a:rPr>
                        <a:t>Mazzocchi2001</a:t>
                      </a: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endParaRPr lang="zh-CN" altLang="en-US" sz="1050" b="0" i="0" u="none" strike="noStrike">
                        <a:solidFill>
                          <a:srgbClr val="000000"/>
                        </a:solidFill>
                        <a:effectLst/>
                        <a:latin typeface="Times New Roman" panose="02020603050405020304" pitchFamily="18" charset="0"/>
                        <a:ea typeface="宋体" panose="02010600030101010101" pitchFamily="2" charset="-122"/>
                      </a:endParaRP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altLang="zh-CN" sz="1050" b="0" i="0" u="none" strike="noStrike">
                          <a:solidFill>
                            <a:srgbClr val="000000"/>
                          </a:solidFill>
                          <a:effectLst/>
                          <a:latin typeface="Times New Roman" panose="02020603050405020304" pitchFamily="18" charset="0"/>
                          <a:ea typeface="宋体" panose="02010600030101010101" pitchFamily="2" charset="-122"/>
                        </a:rPr>
                        <a:t>5268</a:t>
                      </a: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sz="1050" b="0" i="0" u="none" strike="noStrike" dirty="0">
                          <a:solidFill>
                            <a:srgbClr val="000000"/>
                          </a:solidFill>
                          <a:effectLst/>
                          <a:latin typeface="Times New Roman" panose="02020603050405020304" pitchFamily="18" charset="0"/>
                          <a:ea typeface="宋体" panose="02010600030101010101" pitchFamily="2" charset="-122"/>
                        </a:rPr>
                        <a:t>Giovinazzo2001</a:t>
                      </a: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8"/>
                  </a:ext>
                </a:extLst>
              </a:tr>
              <a:tr h="203043">
                <a:tc>
                  <a:txBody>
                    <a:bodyPr/>
                    <a:lstStyle/>
                    <a:p>
                      <a:pPr algn="ctr" fontAlgn="ctr"/>
                      <a:r>
                        <a:rPr lang="en-US" sz="1050" b="0" i="0" u="none" strike="noStrike" dirty="0">
                          <a:solidFill>
                            <a:srgbClr val="000000"/>
                          </a:solidFill>
                          <a:effectLst/>
                          <a:latin typeface="Times New Roman" panose="02020603050405020304" pitchFamily="18" charset="0"/>
                          <a:ea typeface="宋体" panose="02010600030101010101" pitchFamily="2" charset="-122"/>
                        </a:rPr>
                        <a:t>Fast beam rate (pps)</a:t>
                      </a: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endParaRPr lang="zh-CN" altLang="en-US" sz="1050" b="0" i="0" u="none" strike="noStrike">
                        <a:solidFill>
                          <a:srgbClr val="000000"/>
                        </a:solidFill>
                        <a:effectLst/>
                        <a:latin typeface="Times New Roman" panose="02020603050405020304" pitchFamily="18" charset="0"/>
                        <a:ea typeface="宋体" panose="02010600030101010101" pitchFamily="2" charset="-122"/>
                      </a:endParaRP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endParaRPr lang="zh-CN" altLang="en-US" sz="1050" b="0" i="0" u="none" strike="noStrike">
                        <a:solidFill>
                          <a:srgbClr val="000000"/>
                        </a:solidFill>
                        <a:effectLst/>
                        <a:latin typeface="Times New Roman" panose="02020603050405020304" pitchFamily="18" charset="0"/>
                        <a:ea typeface="宋体" panose="02010600030101010101" pitchFamily="2" charset="-122"/>
                      </a:endParaRP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sz="1050" b="0" i="0" u="none" strike="noStrike">
                          <a:solidFill>
                            <a:srgbClr val="000000"/>
                          </a:solidFill>
                          <a:effectLst/>
                          <a:latin typeface="Times New Roman" panose="02020603050405020304" pitchFamily="18" charset="0"/>
                          <a:ea typeface="宋体" panose="02010600030101010101" pitchFamily="2" charset="-122"/>
                        </a:rPr>
                        <a:t>1.27E+04</a:t>
                      </a: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sz="1050" b="0" i="0" u="none" strike="noStrike">
                          <a:solidFill>
                            <a:srgbClr val="000000"/>
                          </a:solidFill>
                          <a:effectLst/>
                          <a:latin typeface="Times New Roman" panose="02020603050405020304" pitchFamily="18" charset="0"/>
                          <a:ea typeface="宋体" panose="02010600030101010101" pitchFamily="2" charset="-122"/>
                        </a:rPr>
                        <a:t>6.37E+04</a:t>
                      </a: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sz="1050" b="0" i="0" u="none" strike="noStrike">
                          <a:solidFill>
                            <a:srgbClr val="000000"/>
                          </a:solidFill>
                          <a:effectLst/>
                          <a:latin typeface="Times New Roman" panose="02020603050405020304" pitchFamily="18" charset="0"/>
                          <a:ea typeface="宋体" panose="02010600030101010101" pitchFamily="2" charset="-122"/>
                        </a:rPr>
                        <a:t>5.09E+05</a:t>
                      </a: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sz="1050" b="0" i="0" u="none" strike="noStrike">
                          <a:solidFill>
                            <a:srgbClr val="000000"/>
                          </a:solidFill>
                          <a:effectLst/>
                          <a:latin typeface="Times New Roman" panose="02020603050405020304" pitchFamily="18" charset="0"/>
                          <a:ea typeface="宋体" panose="02010600030101010101" pitchFamily="2" charset="-122"/>
                        </a:rPr>
                        <a:t>5.09E+05</a:t>
                      </a: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1050" b="0" i="0" u="none" strike="noStrike">
                          <a:solidFill>
                            <a:srgbClr val="000000"/>
                          </a:solidFill>
                          <a:effectLst/>
                          <a:latin typeface="Times New Roman" panose="02020603050405020304" pitchFamily="18" charset="0"/>
                          <a:ea typeface="宋体" panose="02010600030101010101" pitchFamily="2" charset="-122"/>
                        </a:rPr>
                        <a:t>FRIB Estimated Rates</a:t>
                      </a: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altLang="zh-CN" sz="1050" b="0" i="0" u="none" strike="noStrike">
                          <a:solidFill>
                            <a:srgbClr val="000000"/>
                          </a:solidFill>
                          <a:effectLst/>
                          <a:latin typeface="Times New Roman" panose="02020603050405020304" pitchFamily="18" charset="0"/>
                          <a:ea typeface="宋体" panose="02010600030101010101" pitchFamily="2" charset="-122"/>
                        </a:rPr>
                        <a:t>372</a:t>
                      </a: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sz="1050" b="0" i="0" u="none" strike="noStrike">
                          <a:solidFill>
                            <a:srgbClr val="000000"/>
                          </a:solidFill>
                          <a:effectLst/>
                          <a:latin typeface="Times New Roman" panose="02020603050405020304" pitchFamily="18" charset="0"/>
                          <a:ea typeface="宋体" panose="02010600030101010101" pitchFamily="2" charset="-122"/>
                        </a:rPr>
                        <a:t>2.53E+04</a:t>
                      </a: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sz="1050" b="0" i="0" u="none" strike="noStrike">
                          <a:solidFill>
                            <a:srgbClr val="000000"/>
                          </a:solidFill>
                          <a:effectLst/>
                          <a:latin typeface="Times New Roman" panose="02020603050405020304" pitchFamily="18" charset="0"/>
                          <a:ea typeface="宋体" panose="02010600030101010101" pitchFamily="2" charset="-122"/>
                        </a:rPr>
                        <a:t>Chandana</a:t>
                      </a: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9"/>
                  </a:ext>
                </a:extLst>
              </a:tr>
              <a:tr h="203043">
                <a:tc>
                  <a:txBody>
                    <a:bodyPr/>
                    <a:lstStyle/>
                    <a:p>
                      <a:pPr algn="ctr" fontAlgn="ctr"/>
                      <a:r>
                        <a:rPr lang="en-US" sz="1050" b="0" i="0" u="none" strike="noStrike">
                          <a:solidFill>
                            <a:srgbClr val="000000"/>
                          </a:solidFill>
                          <a:effectLst/>
                          <a:latin typeface="Times New Roman" panose="02020603050405020304" pitchFamily="18" charset="0"/>
                          <a:ea typeface="宋体" panose="02010600030101010101" pitchFamily="2" charset="-122"/>
                        </a:rPr>
                        <a:t>Stopped beam rate (pps)</a:t>
                      </a: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endParaRPr lang="zh-CN" altLang="en-US" sz="1050" b="0" i="0" u="none" strike="noStrike">
                        <a:solidFill>
                          <a:srgbClr val="000000"/>
                        </a:solidFill>
                        <a:effectLst/>
                        <a:latin typeface="Times New Roman" panose="02020603050405020304" pitchFamily="18" charset="0"/>
                        <a:ea typeface="宋体" panose="02010600030101010101" pitchFamily="2" charset="-122"/>
                      </a:endParaRP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sz="1050" b="0" i="0" u="none" strike="noStrike" dirty="0">
                          <a:solidFill>
                            <a:srgbClr val="000000"/>
                          </a:solidFill>
                          <a:effectLst/>
                          <a:latin typeface="Times New Roman" panose="02020603050405020304" pitchFamily="18" charset="0"/>
                          <a:ea typeface="宋体" panose="02010600030101010101" pitchFamily="2" charset="-122"/>
                        </a:rPr>
                        <a:t>1.27E+04</a:t>
                      </a: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sz="1050" b="0" i="0" u="none" strike="noStrike" dirty="0">
                          <a:solidFill>
                            <a:srgbClr val="000000"/>
                          </a:solidFill>
                          <a:effectLst/>
                          <a:latin typeface="Times New Roman" panose="02020603050405020304" pitchFamily="18" charset="0"/>
                          <a:ea typeface="宋体" panose="02010600030101010101" pitchFamily="2" charset="-122"/>
                        </a:rPr>
                        <a:t>3.10E+03</a:t>
                      </a: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sz="1050" b="0" i="0" u="none" strike="noStrike" dirty="0">
                          <a:solidFill>
                            <a:srgbClr val="000000"/>
                          </a:solidFill>
                          <a:effectLst/>
                          <a:latin typeface="Times New Roman" panose="02020603050405020304" pitchFamily="18" charset="0"/>
                          <a:ea typeface="宋体" panose="02010600030101010101" pitchFamily="2" charset="-122"/>
                        </a:rPr>
                        <a:t>1.55E+04</a:t>
                      </a: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sz="1050" b="0" i="0" u="none" strike="noStrike">
                          <a:solidFill>
                            <a:srgbClr val="000000"/>
                          </a:solidFill>
                          <a:effectLst/>
                          <a:latin typeface="Times New Roman" panose="02020603050405020304" pitchFamily="18" charset="0"/>
                          <a:ea typeface="宋体" panose="02010600030101010101" pitchFamily="2" charset="-122"/>
                        </a:rPr>
                        <a:t>1.24E+05</a:t>
                      </a: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sz="1050" b="0" i="0" u="none" strike="noStrike">
                          <a:solidFill>
                            <a:srgbClr val="000000"/>
                          </a:solidFill>
                          <a:effectLst/>
                          <a:latin typeface="Times New Roman" panose="02020603050405020304" pitchFamily="18" charset="0"/>
                          <a:ea typeface="宋体" panose="02010600030101010101" pitchFamily="2" charset="-122"/>
                        </a:rPr>
                        <a:t>1.24E+05</a:t>
                      </a: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1050" b="0" i="0" u="none" strike="noStrike">
                          <a:solidFill>
                            <a:srgbClr val="000000"/>
                          </a:solidFill>
                          <a:effectLst/>
                          <a:latin typeface="Times New Roman" panose="02020603050405020304" pitchFamily="18" charset="0"/>
                          <a:ea typeface="宋体" panose="02010600030101010101" pitchFamily="2" charset="-122"/>
                        </a:rPr>
                        <a:t>FRIB Estimated Rates</a:t>
                      </a: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altLang="zh-CN" sz="1050" b="0" i="0" u="none" strike="noStrike">
                          <a:solidFill>
                            <a:srgbClr val="000000"/>
                          </a:solidFill>
                          <a:effectLst/>
                          <a:latin typeface="Times New Roman" panose="02020603050405020304" pitchFamily="18" charset="0"/>
                          <a:ea typeface="宋体" panose="02010600030101010101" pitchFamily="2" charset="-122"/>
                        </a:rPr>
                        <a:t>186</a:t>
                      </a: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altLang="zh-CN" sz="1050" b="0" i="0" u="none" strike="noStrike">
                          <a:solidFill>
                            <a:srgbClr val="000000"/>
                          </a:solidFill>
                          <a:effectLst/>
                          <a:latin typeface="Times New Roman" panose="02020603050405020304" pitchFamily="18" charset="0"/>
                          <a:ea typeface="宋体" panose="02010600030101010101" pitchFamily="2" charset="-122"/>
                        </a:rPr>
                        <a:t>1263</a:t>
                      </a: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sz="1050" b="0" i="0" u="none" strike="noStrike">
                          <a:solidFill>
                            <a:srgbClr val="000000"/>
                          </a:solidFill>
                          <a:effectLst/>
                          <a:latin typeface="Times New Roman" panose="02020603050405020304" pitchFamily="18" charset="0"/>
                          <a:ea typeface="宋体" panose="02010600030101010101" pitchFamily="2" charset="-122"/>
                        </a:rPr>
                        <a:t>Chandana</a:t>
                      </a: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10"/>
                  </a:ext>
                </a:extLst>
              </a:tr>
              <a:tr h="203043">
                <a:tc>
                  <a:txBody>
                    <a:bodyPr/>
                    <a:lstStyle/>
                    <a:p>
                      <a:pPr algn="ctr" fontAlgn="ctr"/>
                      <a:r>
                        <a:rPr lang="en-US" sz="1050" b="0" i="0" u="none" strike="noStrike">
                          <a:solidFill>
                            <a:srgbClr val="000000"/>
                          </a:solidFill>
                          <a:effectLst/>
                          <a:latin typeface="Times New Roman" panose="02020603050405020304" pitchFamily="18" charset="0"/>
                          <a:ea typeface="宋体" panose="02010600030101010101" pitchFamily="2" charset="-122"/>
                        </a:rPr>
                        <a:t>Reaccelerated beam rate (pps)</a:t>
                      </a: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endParaRPr lang="zh-CN" altLang="en-US" sz="1050" b="0" i="0" u="none" strike="noStrike">
                        <a:solidFill>
                          <a:srgbClr val="000000"/>
                        </a:solidFill>
                        <a:effectLst/>
                        <a:latin typeface="Times New Roman" panose="02020603050405020304" pitchFamily="18" charset="0"/>
                        <a:ea typeface="宋体" panose="02010600030101010101" pitchFamily="2" charset="-122"/>
                      </a:endParaRP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sz="1050" b="0" i="0" u="none" strike="noStrike">
                          <a:solidFill>
                            <a:srgbClr val="000000"/>
                          </a:solidFill>
                          <a:effectLst/>
                          <a:latin typeface="Times New Roman" panose="02020603050405020304" pitchFamily="18" charset="0"/>
                          <a:ea typeface="宋体" panose="02010600030101010101" pitchFamily="2" charset="-122"/>
                        </a:rPr>
                        <a:t>3.10E+03</a:t>
                      </a: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sz="1050" b="0" i="0" u="none" strike="noStrike">
                          <a:solidFill>
                            <a:srgbClr val="000000"/>
                          </a:solidFill>
                          <a:effectLst/>
                          <a:latin typeface="Times New Roman" panose="02020603050405020304" pitchFamily="18" charset="0"/>
                          <a:ea typeface="宋体" panose="02010600030101010101" pitchFamily="2" charset="-122"/>
                        </a:rPr>
                        <a:t>6.46E+02</a:t>
                      </a: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sz="1050" b="0" i="0" u="none" strike="noStrike">
                          <a:solidFill>
                            <a:srgbClr val="000000"/>
                          </a:solidFill>
                          <a:effectLst/>
                          <a:latin typeface="Times New Roman" panose="02020603050405020304" pitchFamily="18" charset="0"/>
                          <a:ea typeface="宋体" panose="02010600030101010101" pitchFamily="2" charset="-122"/>
                        </a:rPr>
                        <a:t>3.23E+03</a:t>
                      </a: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sz="1050" b="0" i="0" u="none" strike="noStrike" dirty="0">
                          <a:solidFill>
                            <a:srgbClr val="000000"/>
                          </a:solidFill>
                          <a:effectLst/>
                          <a:latin typeface="Times New Roman" panose="02020603050405020304" pitchFamily="18" charset="0"/>
                          <a:ea typeface="宋体" panose="02010600030101010101" pitchFamily="2" charset="-122"/>
                        </a:rPr>
                        <a:t>2.58E+04</a:t>
                      </a: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sz="1050" b="0" i="0" u="none" strike="noStrike" dirty="0">
                          <a:solidFill>
                            <a:srgbClr val="000000"/>
                          </a:solidFill>
                          <a:effectLst/>
                          <a:latin typeface="Times New Roman" panose="02020603050405020304" pitchFamily="18" charset="0"/>
                          <a:ea typeface="宋体" panose="02010600030101010101" pitchFamily="2" charset="-122"/>
                        </a:rPr>
                        <a:t>2.58E+04</a:t>
                      </a: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1050" b="0" i="0" u="none" strike="noStrike" dirty="0">
                          <a:solidFill>
                            <a:srgbClr val="000000"/>
                          </a:solidFill>
                          <a:effectLst/>
                          <a:latin typeface="Times New Roman" panose="02020603050405020304" pitchFamily="18" charset="0"/>
                          <a:ea typeface="宋体" panose="02010600030101010101" pitchFamily="2" charset="-122"/>
                        </a:rPr>
                        <a:t>FRIB Estimated Rates</a:t>
                      </a: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altLang="zh-CN" sz="1050" b="0" i="0" u="none" strike="noStrike" dirty="0">
                          <a:solidFill>
                            <a:srgbClr val="000000"/>
                          </a:solidFill>
                          <a:effectLst/>
                          <a:latin typeface="Times New Roman" panose="02020603050405020304" pitchFamily="18" charset="0"/>
                          <a:ea typeface="宋体" panose="02010600030101010101" pitchFamily="2" charset="-122"/>
                        </a:rPr>
                        <a:t>45.4</a:t>
                      </a: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altLang="zh-CN" sz="1050" b="0" i="0" u="none" strike="noStrike" dirty="0">
                          <a:solidFill>
                            <a:srgbClr val="000000"/>
                          </a:solidFill>
                          <a:effectLst/>
                          <a:latin typeface="Times New Roman" panose="02020603050405020304" pitchFamily="18" charset="0"/>
                          <a:ea typeface="宋体" panose="02010600030101010101" pitchFamily="2" charset="-122"/>
                        </a:rPr>
                        <a:t>5%</a:t>
                      </a: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sz="1050" b="0" i="0" u="none" strike="noStrike" dirty="0">
                          <a:solidFill>
                            <a:srgbClr val="000000"/>
                          </a:solidFill>
                          <a:effectLst/>
                          <a:latin typeface="Times New Roman" panose="02020603050405020304" pitchFamily="18" charset="0"/>
                          <a:ea typeface="宋体" panose="02010600030101010101" pitchFamily="2" charset="-122"/>
                        </a:rPr>
                        <a:t>Chandana</a:t>
                      </a: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11"/>
                  </a:ext>
                </a:extLst>
              </a:tr>
              <a:tr h="203043">
                <a:tc>
                  <a:txBody>
                    <a:bodyPr/>
                    <a:lstStyle/>
                    <a:p>
                      <a:pPr algn="ctr" fontAlgn="ctr"/>
                      <a:r>
                        <a:rPr lang="en-US" sz="1050" b="0" i="0" u="none" strike="noStrike">
                          <a:solidFill>
                            <a:srgbClr val="000000"/>
                          </a:solidFill>
                          <a:effectLst/>
                          <a:latin typeface="Times New Roman" panose="02020603050405020304" pitchFamily="18" charset="0"/>
                          <a:ea typeface="宋体" panose="02010600030101010101" pitchFamily="2" charset="-122"/>
                        </a:rPr>
                        <a:t>Total branching ratio of βp</a:t>
                      </a: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sz="1050" b="0" i="1" u="none" strike="noStrike">
                          <a:solidFill>
                            <a:srgbClr val="000000"/>
                          </a:solidFill>
                          <a:effectLst/>
                          <a:latin typeface="Times New Roman" panose="02020603050405020304" pitchFamily="18" charset="0"/>
                          <a:ea typeface="宋体" panose="02010600030101010101" pitchFamily="2" charset="-122"/>
                        </a:rPr>
                        <a:t>br</a:t>
                      </a:r>
                      <a:r>
                        <a:rPr lang="el-GR" sz="1050" b="0" i="1" u="none" strike="noStrike">
                          <a:solidFill>
                            <a:srgbClr val="000000"/>
                          </a:solidFill>
                          <a:effectLst/>
                          <a:latin typeface="Times New Roman" panose="02020603050405020304" pitchFamily="18" charset="0"/>
                          <a:ea typeface="宋体" panose="02010600030101010101" pitchFamily="2" charset="-122"/>
                        </a:rPr>
                        <a:t>β</a:t>
                      </a:r>
                      <a:r>
                        <a:rPr lang="en-US" sz="1050" b="0" i="1" u="none" strike="noStrike">
                          <a:solidFill>
                            <a:srgbClr val="000000"/>
                          </a:solidFill>
                          <a:effectLst/>
                          <a:latin typeface="Times New Roman" panose="02020603050405020304" pitchFamily="18" charset="0"/>
                          <a:ea typeface="宋体" panose="02010600030101010101" pitchFamily="2" charset="-122"/>
                        </a:rPr>
                        <a:t>p</a:t>
                      </a: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altLang="zh-CN" sz="1050" b="0" i="0" u="none" strike="noStrike">
                          <a:solidFill>
                            <a:srgbClr val="000000"/>
                          </a:solidFill>
                          <a:effectLst/>
                          <a:latin typeface="Times New Roman" panose="02020603050405020304" pitchFamily="18" charset="0"/>
                          <a:ea typeface="宋体" panose="02010600030101010101" pitchFamily="2" charset="-122"/>
                        </a:rPr>
                        <a:t>1.6%</a:t>
                      </a: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altLang="zh-CN" sz="1050" b="0" i="0" u="none" strike="noStrike">
                          <a:solidFill>
                            <a:srgbClr val="000000"/>
                          </a:solidFill>
                          <a:effectLst/>
                          <a:latin typeface="Times New Roman" panose="02020603050405020304" pitchFamily="18" charset="0"/>
                          <a:ea typeface="宋体" panose="02010600030101010101" pitchFamily="2" charset="-122"/>
                        </a:rPr>
                        <a:t>1.6%</a:t>
                      </a: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altLang="zh-CN" sz="1050" b="0" i="0" u="none" strike="noStrike">
                          <a:solidFill>
                            <a:srgbClr val="000000"/>
                          </a:solidFill>
                          <a:effectLst/>
                          <a:latin typeface="Times New Roman" panose="02020603050405020304" pitchFamily="18" charset="0"/>
                          <a:ea typeface="宋体" panose="02010600030101010101" pitchFamily="2" charset="-122"/>
                        </a:rPr>
                        <a:t>1.6%</a:t>
                      </a: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altLang="zh-CN" sz="1050" b="0" i="0" u="none" strike="noStrike">
                          <a:solidFill>
                            <a:srgbClr val="000000"/>
                          </a:solidFill>
                          <a:effectLst/>
                          <a:latin typeface="Times New Roman" panose="02020603050405020304" pitchFamily="18" charset="0"/>
                          <a:ea typeface="宋体" panose="02010600030101010101" pitchFamily="2" charset="-122"/>
                        </a:rPr>
                        <a:t>1.6%</a:t>
                      </a: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altLang="zh-CN" sz="1050" b="0" i="0" u="none" strike="noStrike" dirty="0">
                          <a:solidFill>
                            <a:srgbClr val="000000"/>
                          </a:solidFill>
                          <a:effectLst/>
                          <a:latin typeface="Times New Roman" panose="02020603050405020304" pitchFamily="18" charset="0"/>
                          <a:ea typeface="宋体" panose="02010600030101010101" pitchFamily="2" charset="-122"/>
                        </a:rPr>
                        <a:t>1.6%</a:t>
                      </a: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sz="1050" b="0" i="0" u="none" strike="noStrike" dirty="0">
                          <a:solidFill>
                            <a:srgbClr val="000000"/>
                          </a:solidFill>
                          <a:effectLst/>
                          <a:latin typeface="Times New Roman" panose="02020603050405020304" pitchFamily="18" charset="0"/>
                          <a:ea typeface="宋体" panose="02010600030101010101" pitchFamily="2" charset="-122"/>
                        </a:rPr>
                        <a:t>Mazzocchi2001</a:t>
                      </a: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altLang="zh-CN" sz="1050" b="0" i="0" u="none" strike="noStrike">
                          <a:solidFill>
                            <a:srgbClr val="000000"/>
                          </a:solidFill>
                          <a:effectLst/>
                          <a:latin typeface="Times New Roman" panose="02020603050405020304" pitchFamily="18" charset="0"/>
                          <a:ea typeface="宋体" panose="02010600030101010101" pitchFamily="2" charset="-122"/>
                        </a:rPr>
                        <a:t>2</a:t>
                      </a: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altLang="zh-CN" sz="1050" b="0" i="0" u="none" strike="noStrike">
                          <a:solidFill>
                            <a:srgbClr val="000000"/>
                          </a:solidFill>
                          <a:effectLst/>
                          <a:latin typeface="Times New Roman" panose="02020603050405020304" pitchFamily="18" charset="0"/>
                          <a:ea typeface="宋体" panose="02010600030101010101" pitchFamily="2" charset="-122"/>
                        </a:rPr>
                        <a:t>0.25%</a:t>
                      </a: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sz="1050" b="0" i="0" u="none" strike="noStrike">
                          <a:solidFill>
                            <a:srgbClr val="000000"/>
                          </a:solidFill>
                          <a:effectLst/>
                          <a:latin typeface="Times New Roman" panose="02020603050405020304" pitchFamily="18" charset="0"/>
                          <a:ea typeface="宋体" panose="02010600030101010101" pitchFamily="2" charset="-122"/>
                        </a:rPr>
                        <a:t>Giovinazzo2001</a:t>
                      </a: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12"/>
                  </a:ext>
                </a:extLst>
              </a:tr>
              <a:tr h="203043">
                <a:tc>
                  <a:txBody>
                    <a:bodyPr/>
                    <a:lstStyle/>
                    <a:p>
                      <a:pPr algn="ctr" fontAlgn="ctr"/>
                      <a:r>
                        <a:rPr lang="en-US" sz="1050" b="0" i="0" u="none" strike="noStrike">
                          <a:solidFill>
                            <a:srgbClr val="000000"/>
                          </a:solidFill>
                          <a:effectLst/>
                          <a:latin typeface="Times New Roman" panose="02020603050405020304" pitchFamily="18" charset="0"/>
                          <a:ea typeface="宋体" panose="02010600030101010101" pitchFamily="2" charset="-122"/>
                        </a:rPr>
                        <a:t>IEC</a:t>
                      </a: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altLang="zh-CN" sz="1050" b="0" i="0" u="none" strike="noStrike">
                          <a:solidFill>
                            <a:srgbClr val="000000"/>
                          </a:solidFill>
                          <a:effectLst/>
                          <a:latin typeface="Times New Roman" panose="02020603050405020304" pitchFamily="18" charset="0"/>
                          <a:ea typeface="宋体" panose="02010600030101010101" pitchFamily="2" charset="-122"/>
                        </a:rPr>
                        <a:t>2</a:t>
                      </a: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endParaRPr lang="zh-CN" altLang="en-US" sz="1050" b="0" i="0" u="none" strike="noStrike">
                        <a:solidFill>
                          <a:srgbClr val="000000"/>
                        </a:solidFill>
                        <a:effectLst/>
                        <a:latin typeface="Times New Roman" panose="02020603050405020304" pitchFamily="18" charset="0"/>
                        <a:ea typeface="宋体" panose="02010600030101010101" pitchFamily="2" charset="-122"/>
                      </a:endParaRP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altLang="zh-CN" sz="1050" b="0" i="0" u="none" strike="noStrike" dirty="0">
                          <a:solidFill>
                            <a:srgbClr val="000000"/>
                          </a:solidFill>
                          <a:effectLst/>
                          <a:latin typeface="Times New Roman" panose="02020603050405020304" pitchFamily="18" charset="0"/>
                          <a:ea typeface="宋体" panose="02010600030101010101" pitchFamily="2" charset="-122"/>
                        </a:rPr>
                        <a:t>0.0047%</a:t>
                      </a: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altLang="zh-CN" sz="1050" b="0" i="0" u="none" strike="noStrike" dirty="0">
                          <a:solidFill>
                            <a:srgbClr val="000000"/>
                          </a:solidFill>
                          <a:effectLst/>
                          <a:latin typeface="Times New Roman" panose="02020603050405020304" pitchFamily="18" charset="0"/>
                          <a:ea typeface="宋体" panose="02010600030101010101" pitchFamily="2" charset="-122"/>
                        </a:rPr>
                        <a:t>0.0047%</a:t>
                      </a: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altLang="zh-CN" sz="1050" b="0" i="0" u="none" strike="noStrike" dirty="0">
                          <a:solidFill>
                            <a:srgbClr val="000000"/>
                          </a:solidFill>
                          <a:effectLst/>
                          <a:latin typeface="Times New Roman" panose="02020603050405020304" pitchFamily="18" charset="0"/>
                          <a:ea typeface="宋体" panose="02010600030101010101" pitchFamily="2" charset="-122"/>
                        </a:rPr>
                        <a:t>0.0047%</a:t>
                      </a: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altLang="zh-CN" sz="1050" b="0" i="0" u="none" strike="noStrike">
                          <a:solidFill>
                            <a:srgbClr val="000000"/>
                          </a:solidFill>
                          <a:effectLst/>
                          <a:latin typeface="Times New Roman" panose="02020603050405020304" pitchFamily="18" charset="0"/>
                          <a:ea typeface="宋体" panose="02010600030101010101" pitchFamily="2" charset="-122"/>
                        </a:rPr>
                        <a:t>0.0022%</a:t>
                      </a: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sz="1050" b="0" i="0" u="none" strike="noStrike" dirty="0">
                          <a:solidFill>
                            <a:srgbClr val="000000"/>
                          </a:solidFill>
                          <a:effectLst/>
                          <a:latin typeface="Times New Roman" panose="02020603050405020304" pitchFamily="18" charset="0"/>
                          <a:ea typeface="宋体" panose="02010600030101010101" pitchFamily="2" charset="-122"/>
                        </a:rPr>
                        <a:t>LOGFT</a:t>
                      </a: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altLang="zh-CN" sz="1050" b="0" i="0" u="none" strike="noStrike">
                          <a:solidFill>
                            <a:srgbClr val="000000"/>
                          </a:solidFill>
                          <a:effectLst/>
                          <a:latin typeface="Times New Roman" panose="02020603050405020304" pitchFamily="18" charset="0"/>
                          <a:ea typeface="宋体" panose="02010600030101010101" pitchFamily="2" charset="-122"/>
                        </a:rPr>
                        <a:t>24%</a:t>
                      </a: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altLang="zh-CN" sz="1050" b="0" i="0" u="none" strike="noStrike">
                          <a:solidFill>
                            <a:srgbClr val="000000"/>
                          </a:solidFill>
                          <a:effectLst/>
                          <a:latin typeface="Times New Roman" panose="02020603050405020304" pitchFamily="18" charset="0"/>
                          <a:ea typeface="宋体" panose="02010600030101010101" pitchFamily="2" charset="-122"/>
                        </a:rPr>
                        <a:t>0.19%</a:t>
                      </a: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sz="1050" b="0" i="0" u="none" strike="noStrike" dirty="0">
                          <a:solidFill>
                            <a:srgbClr val="000000"/>
                          </a:solidFill>
                          <a:effectLst/>
                          <a:latin typeface="Times New Roman" panose="02020603050405020304" pitchFamily="18" charset="0"/>
                          <a:ea typeface="宋体" panose="02010600030101010101" pitchFamily="2" charset="-122"/>
                        </a:rPr>
                        <a:t>LOGFT</a:t>
                      </a: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13"/>
                  </a:ext>
                </a:extLst>
              </a:tr>
              <a:tr h="203043">
                <a:tc>
                  <a:txBody>
                    <a:bodyPr/>
                    <a:lstStyle/>
                    <a:p>
                      <a:pPr algn="ctr" fontAlgn="ctr"/>
                      <a:r>
                        <a:rPr lang="en-US" sz="1050" b="0" i="0" u="none" strike="noStrike">
                          <a:solidFill>
                            <a:srgbClr val="000000"/>
                          </a:solidFill>
                          <a:effectLst/>
                          <a:latin typeface="Times New Roman" panose="02020603050405020304" pitchFamily="18" charset="0"/>
                          <a:ea typeface="宋体" panose="02010600030101010101" pitchFamily="2" charset="-122"/>
                        </a:rPr>
                        <a:t>I</a:t>
                      </a:r>
                      <a:r>
                        <a:rPr lang="el-GR" sz="1050" b="0" i="0" u="none" strike="noStrike">
                          <a:solidFill>
                            <a:srgbClr val="000000"/>
                          </a:solidFill>
                          <a:effectLst/>
                          <a:latin typeface="Times New Roman" panose="02020603050405020304" pitchFamily="18" charset="0"/>
                          <a:ea typeface="宋体" panose="02010600030101010101" pitchFamily="2" charset="-122"/>
                        </a:rPr>
                        <a:t>β+</a:t>
                      </a: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altLang="zh-CN" sz="1050" b="0" i="0" u="none" strike="noStrike">
                          <a:solidFill>
                            <a:srgbClr val="000000"/>
                          </a:solidFill>
                          <a:effectLst/>
                          <a:latin typeface="Times New Roman" panose="02020603050405020304" pitchFamily="18" charset="0"/>
                          <a:ea typeface="宋体" panose="02010600030101010101" pitchFamily="2" charset="-122"/>
                        </a:rPr>
                        <a:t>5%</a:t>
                      </a: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endParaRPr lang="zh-CN" altLang="en-US" sz="1050" b="0" i="0" u="none" strike="noStrike">
                        <a:solidFill>
                          <a:srgbClr val="000000"/>
                        </a:solidFill>
                        <a:effectLst/>
                        <a:latin typeface="Times New Roman" panose="02020603050405020304" pitchFamily="18" charset="0"/>
                        <a:ea typeface="宋体" panose="02010600030101010101" pitchFamily="2" charset="-122"/>
                      </a:endParaRP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altLang="zh-CN" sz="1050" b="0" i="0" u="none" strike="noStrike">
                          <a:solidFill>
                            <a:srgbClr val="000000"/>
                          </a:solidFill>
                          <a:effectLst/>
                          <a:latin typeface="Times New Roman" panose="02020603050405020304" pitchFamily="18" charset="0"/>
                          <a:ea typeface="宋体" panose="02010600030101010101" pitchFamily="2" charset="-122"/>
                        </a:rPr>
                        <a:t>1.6%</a:t>
                      </a: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altLang="zh-CN" sz="1050" b="0" i="0" u="none" strike="noStrike">
                          <a:solidFill>
                            <a:srgbClr val="000000"/>
                          </a:solidFill>
                          <a:effectLst/>
                          <a:latin typeface="Times New Roman" panose="02020603050405020304" pitchFamily="18" charset="0"/>
                          <a:ea typeface="宋体" panose="02010600030101010101" pitchFamily="2" charset="-122"/>
                        </a:rPr>
                        <a:t>1.6%</a:t>
                      </a: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altLang="zh-CN" sz="1050" b="0" i="0" u="none" strike="noStrike">
                          <a:solidFill>
                            <a:srgbClr val="000000"/>
                          </a:solidFill>
                          <a:effectLst/>
                          <a:latin typeface="Times New Roman" panose="02020603050405020304" pitchFamily="18" charset="0"/>
                          <a:ea typeface="宋体" panose="02010600030101010101" pitchFamily="2" charset="-122"/>
                        </a:rPr>
                        <a:t>1.6%</a:t>
                      </a: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altLang="zh-CN" sz="1050" b="0" i="0" u="none" strike="noStrike">
                          <a:solidFill>
                            <a:srgbClr val="000000"/>
                          </a:solidFill>
                          <a:effectLst/>
                          <a:latin typeface="Times New Roman" panose="02020603050405020304" pitchFamily="18" charset="0"/>
                          <a:ea typeface="宋体" panose="02010600030101010101" pitchFamily="2" charset="-122"/>
                        </a:rPr>
                        <a:t>1.6%</a:t>
                      </a: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sz="1050" b="0" i="0" u="none" strike="noStrike" dirty="0">
                          <a:solidFill>
                            <a:srgbClr val="000000"/>
                          </a:solidFill>
                          <a:effectLst/>
                          <a:latin typeface="Times New Roman" panose="02020603050405020304" pitchFamily="18" charset="0"/>
                          <a:ea typeface="宋体" panose="02010600030101010101" pitchFamily="2" charset="-122"/>
                        </a:rPr>
                        <a:t>LOGFT</a:t>
                      </a: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altLang="zh-CN" sz="1050" b="0" i="0" u="none" strike="noStrike">
                          <a:solidFill>
                            <a:srgbClr val="000000"/>
                          </a:solidFill>
                          <a:effectLst/>
                          <a:latin typeface="Times New Roman" panose="02020603050405020304" pitchFamily="18" charset="0"/>
                          <a:ea typeface="宋体" panose="02010600030101010101" pitchFamily="2" charset="-122"/>
                        </a:rPr>
                        <a:t>56.7%</a:t>
                      </a: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altLang="zh-CN" sz="1050" b="0" i="0" u="none" strike="noStrike">
                          <a:solidFill>
                            <a:srgbClr val="000000"/>
                          </a:solidFill>
                          <a:effectLst/>
                          <a:latin typeface="Times New Roman" panose="02020603050405020304" pitchFamily="18" charset="0"/>
                          <a:ea typeface="宋体" panose="02010600030101010101" pitchFamily="2" charset="-122"/>
                        </a:rPr>
                        <a:t>0.06%</a:t>
                      </a: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sz="1050" b="0" i="0" u="none" strike="noStrike" dirty="0">
                          <a:solidFill>
                            <a:srgbClr val="000000"/>
                          </a:solidFill>
                          <a:effectLst/>
                          <a:latin typeface="Times New Roman" panose="02020603050405020304" pitchFamily="18" charset="0"/>
                          <a:ea typeface="宋体" panose="02010600030101010101" pitchFamily="2" charset="-122"/>
                        </a:rPr>
                        <a:t>LOGFT</a:t>
                      </a: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14"/>
                  </a:ext>
                </a:extLst>
              </a:tr>
              <a:tr h="203043">
                <a:tc>
                  <a:txBody>
                    <a:bodyPr/>
                    <a:lstStyle/>
                    <a:p>
                      <a:pPr algn="ctr" fontAlgn="ctr"/>
                      <a:r>
                        <a:rPr lang="en-US" sz="1050" b="0" i="0" u="none" strike="noStrike">
                          <a:solidFill>
                            <a:srgbClr val="000000"/>
                          </a:solidFill>
                          <a:effectLst/>
                          <a:latin typeface="Times New Roman" panose="02020603050405020304" pitchFamily="18" charset="0"/>
                          <a:ea typeface="宋体" panose="02010600030101010101" pitchFamily="2" charset="-122"/>
                        </a:rPr>
                        <a:t>Electron capture probability</a:t>
                      </a: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sz="1050" b="0" i="0" u="none" strike="noStrike">
                          <a:solidFill>
                            <a:srgbClr val="000000"/>
                          </a:solidFill>
                          <a:effectLst/>
                          <a:latin typeface="Times New Roman" panose="02020603050405020304" pitchFamily="18" charset="0"/>
                          <a:ea typeface="宋体" panose="02010600030101010101" pitchFamily="2" charset="-122"/>
                        </a:rPr>
                        <a:t>PEC</a:t>
                      </a: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altLang="zh-CN" sz="1050" b="0" i="0" u="none" strike="noStrike">
                          <a:solidFill>
                            <a:srgbClr val="000000"/>
                          </a:solidFill>
                          <a:effectLst/>
                          <a:latin typeface="Times New Roman" panose="02020603050405020304" pitchFamily="18" charset="0"/>
                          <a:ea typeface="宋体" panose="02010600030101010101" pitchFamily="2" charset="-122"/>
                        </a:rPr>
                        <a:t>100%</a:t>
                      </a: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altLang="zh-CN" sz="1050" b="0" i="0" u="none" strike="noStrike">
                          <a:solidFill>
                            <a:srgbClr val="000000"/>
                          </a:solidFill>
                          <a:effectLst/>
                          <a:latin typeface="Times New Roman" panose="02020603050405020304" pitchFamily="18" charset="0"/>
                          <a:ea typeface="宋体" panose="02010600030101010101" pitchFamily="2" charset="-122"/>
                        </a:rPr>
                        <a:t>0.29%</a:t>
                      </a: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altLang="zh-CN" sz="1050" b="0" i="0" u="none" strike="noStrike">
                          <a:solidFill>
                            <a:srgbClr val="000000"/>
                          </a:solidFill>
                          <a:effectLst/>
                          <a:latin typeface="Times New Roman" panose="02020603050405020304" pitchFamily="18" charset="0"/>
                          <a:ea typeface="宋体" panose="02010600030101010101" pitchFamily="2" charset="-122"/>
                        </a:rPr>
                        <a:t>0.29%</a:t>
                      </a: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altLang="zh-CN" sz="1050" b="0" i="0" u="none" strike="noStrike">
                          <a:solidFill>
                            <a:srgbClr val="000000"/>
                          </a:solidFill>
                          <a:effectLst/>
                          <a:latin typeface="Times New Roman" panose="02020603050405020304" pitchFamily="18" charset="0"/>
                          <a:ea typeface="宋体" panose="02010600030101010101" pitchFamily="2" charset="-122"/>
                        </a:rPr>
                        <a:t>0.29%</a:t>
                      </a: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altLang="zh-CN" sz="1050" b="0" i="0" u="none" strike="noStrike">
                          <a:solidFill>
                            <a:srgbClr val="000000"/>
                          </a:solidFill>
                          <a:effectLst/>
                          <a:latin typeface="Times New Roman" panose="02020603050405020304" pitchFamily="18" charset="0"/>
                          <a:ea typeface="宋体" panose="02010600030101010101" pitchFamily="2" charset="-122"/>
                        </a:rPr>
                        <a:t>0.137%</a:t>
                      </a: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sz="1050" b="0" i="0" u="none" strike="noStrike" dirty="0">
                          <a:solidFill>
                            <a:srgbClr val="000000"/>
                          </a:solidFill>
                          <a:effectLst/>
                          <a:latin typeface="Times New Roman" panose="02020603050405020304" pitchFamily="18" charset="0"/>
                          <a:ea typeface="宋体" panose="02010600030101010101" pitchFamily="2" charset="-122"/>
                        </a:rPr>
                        <a:t>LOGFT</a:t>
                      </a: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altLang="zh-CN" sz="1050" b="0" i="0" u="none" strike="noStrike">
                          <a:solidFill>
                            <a:srgbClr val="000000"/>
                          </a:solidFill>
                          <a:effectLst/>
                          <a:latin typeface="Times New Roman" panose="02020603050405020304" pitchFamily="18" charset="0"/>
                          <a:ea typeface="宋体" panose="02010600030101010101" pitchFamily="2" charset="-122"/>
                        </a:rPr>
                        <a:t>100%</a:t>
                      </a: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altLang="zh-CN" sz="1050" b="0" i="0" u="none" strike="noStrike">
                          <a:solidFill>
                            <a:srgbClr val="000000"/>
                          </a:solidFill>
                          <a:effectLst/>
                          <a:latin typeface="Times New Roman" panose="02020603050405020304" pitchFamily="18" charset="0"/>
                          <a:ea typeface="宋体" panose="02010600030101010101" pitchFamily="2" charset="-122"/>
                        </a:rPr>
                        <a:t>76%</a:t>
                      </a: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sz="1050" b="0" i="0" u="none" strike="noStrike" dirty="0">
                          <a:solidFill>
                            <a:srgbClr val="000000"/>
                          </a:solidFill>
                          <a:effectLst/>
                          <a:latin typeface="Times New Roman" panose="02020603050405020304" pitchFamily="18" charset="0"/>
                          <a:ea typeface="宋体" panose="02010600030101010101" pitchFamily="2" charset="-122"/>
                        </a:rPr>
                        <a:t>LOGFT</a:t>
                      </a: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15"/>
                  </a:ext>
                </a:extLst>
              </a:tr>
              <a:tr h="203043">
                <a:tc>
                  <a:txBody>
                    <a:bodyPr/>
                    <a:lstStyle/>
                    <a:p>
                      <a:pPr algn="ctr" fontAlgn="ctr"/>
                      <a:r>
                        <a:rPr lang="en-US" sz="1050" b="0" i="0" u="none" strike="noStrike" dirty="0">
                          <a:solidFill>
                            <a:srgbClr val="000000"/>
                          </a:solidFill>
                          <a:effectLst/>
                          <a:latin typeface="Times New Roman" panose="02020603050405020304" pitchFamily="18" charset="0"/>
                          <a:ea typeface="宋体" panose="02010600030101010101" pitchFamily="2" charset="-122"/>
                        </a:rPr>
                        <a:t>Fluorescence yield </a:t>
                      </a: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l-GR" sz="1050" b="0" i="0" u="none" strike="noStrike">
                          <a:solidFill>
                            <a:srgbClr val="000000"/>
                          </a:solidFill>
                          <a:effectLst/>
                          <a:latin typeface="Times New Roman" panose="02020603050405020304" pitchFamily="18" charset="0"/>
                          <a:ea typeface="宋体" panose="02010600030101010101" pitchFamily="2" charset="-122"/>
                        </a:rPr>
                        <a:t>ω</a:t>
                      </a:r>
                      <a:r>
                        <a:rPr lang="en-US" sz="1050" b="0" i="0" u="none" strike="noStrike">
                          <a:solidFill>
                            <a:srgbClr val="000000"/>
                          </a:solidFill>
                          <a:effectLst/>
                          <a:latin typeface="Times New Roman" panose="02020603050405020304" pitchFamily="18" charset="0"/>
                          <a:ea typeface="宋体" panose="02010600030101010101" pitchFamily="2" charset="-122"/>
                        </a:rPr>
                        <a:t>K</a:t>
                      </a: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altLang="zh-CN" sz="1050" b="0" i="0" u="none" strike="noStrike">
                          <a:solidFill>
                            <a:srgbClr val="000000"/>
                          </a:solidFill>
                          <a:effectLst/>
                          <a:latin typeface="Times New Roman" panose="02020603050405020304" pitchFamily="18" charset="0"/>
                          <a:ea typeface="宋体" panose="02010600030101010101" pitchFamily="2" charset="-122"/>
                        </a:rPr>
                        <a:t>50.4%</a:t>
                      </a: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altLang="zh-CN" sz="1050" b="0" i="0" u="none" strike="noStrike">
                          <a:solidFill>
                            <a:srgbClr val="000000"/>
                          </a:solidFill>
                          <a:effectLst/>
                          <a:latin typeface="Times New Roman" panose="02020603050405020304" pitchFamily="18" charset="0"/>
                          <a:ea typeface="宋体" panose="02010600030101010101" pitchFamily="2" charset="-122"/>
                        </a:rPr>
                        <a:t>50.416%</a:t>
                      </a: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altLang="zh-CN" sz="1050" b="0" i="0" u="none" strike="noStrike">
                          <a:solidFill>
                            <a:srgbClr val="000000"/>
                          </a:solidFill>
                          <a:effectLst/>
                          <a:latin typeface="Times New Roman" panose="02020603050405020304" pitchFamily="18" charset="0"/>
                          <a:ea typeface="宋体" panose="02010600030101010101" pitchFamily="2" charset="-122"/>
                        </a:rPr>
                        <a:t>50.416%</a:t>
                      </a: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altLang="zh-CN" sz="1050" b="0" i="0" u="none" strike="noStrike">
                          <a:solidFill>
                            <a:srgbClr val="000000"/>
                          </a:solidFill>
                          <a:effectLst/>
                          <a:latin typeface="Times New Roman" panose="02020603050405020304" pitchFamily="18" charset="0"/>
                          <a:ea typeface="宋体" panose="02010600030101010101" pitchFamily="2" charset="-122"/>
                        </a:rPr>
                        <a:t>50.416%</a:t>
                      </a: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altLang="zh-CN" sz="1050" b="0" i="0" u="none" strike="noStrike">
                          <a:solidFill>
                            <a:srgbClr val="000000"/>
                          </a:solidFill>
                          <a:effectLst/>
                          <a:latin typeface="Times New Roman" panose="02020603050405020304" pitchFamily="18" charset="0"/>
                          <a:ea typeface="宋体" panose="02010600030101010101" pitchFamily="2" charset="-122"/>
                        </a:rPr>
                        <a:t>40.333%</a:t>
                      </a: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sz="1050" b="0" i="0" u="none" strike="noStrike">
                          <a:solidFill>
                            <a:srgbClr val="000000"/>
                          </a:solidFill>
                          <a:effectLst/>
                          <a:latin typeface="Times New Roman" panose="02020603050405020304" pitchFamily="18" charset="0"/>
                          <a:ea typeface="宋体" panose="02010600030101010101" pitchFamily="2" charset="-122"/>
                        </a:rPr>
                        <a:t>Daoudi2015</a:t>
                      </a: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altLang="zh-CN" sz="1050" b="0" i="0" u="none" strike="noStrike">
                          <a:solidFill>
                            <a:srgbClr val="000000"/>
                          </a:solidFill>
                          <a:effectLst/>
                          <a:latin typeface="Times New Roman" panose="02020603050405020304" pitchFamily="18" charset="0"/>
                          <a:ea typeface="宋体" panose="02010600030101010101" pitchFamily="2" charset="-122"/>
                        </a:rPr>
                        <a:t>34.3%</a:t>
                      </a: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altLang="zh-CN" sz="1050" b="0" i="0" u="none" strike="noStrike">
                          <a:solidFill>
                            <a:srgbClr val="000000"/>
                          </a:solidFill>
                          <a:effectLst/>
                          <a:latin typeface="Times New Roman" panose="02020603050405020304" pitchFamily="18" charset="0"/>
                          <a:ea typeface="宋体" panose="02010600030101010101" pitchFamily="2" charset="-122"/>
                        </a:rPr>
                        <a:t>51.270%</a:t>
                      </a: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sz="1050" b="0" i="0" u="none" strike="noStrike">
                          <a:solidFill>
                            <a:srgbClr val="000000"/>
                          </a:solidFill>
                          <a:effectLst/>
                          <a:latin typeface="Times New Roman" panose="02020603050405020304" pitchFamily="18" charset="0"/>
                          <a:ea typeface="宋体" panose="02010600030101010101" pitchFamily="2" charset="-122"/>
                        </a:rPr>
                        <a:t>Daoudi2015</a:t>
                      </a: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16"/>
                  </a:ext>
                </a:extLst>
              </a:tr>
              <a:tr h="203043">
                <a:tc>
                  <a:txBody>
                    <a:bodyPr/>
                    <a:lstStyle/>
                    <a:p>
                      <a:pPr algn="ctr" fontAlgn="ctr"/>
                      <a:r>
                        <a:rPr lang="en-US" sz="1050" b="0" i="0" u="none" strike="noStrike" dirty="0">
                          <a:solidFill>
                            <a:srgbClr val="000000"/>
                          </a:solidFill>
                          <a:effectLst/>
                          <a:latin typeface="Times New Roman" panose="02020603050405020304" pitchFamily="18" charset="0"/>
                          <a:ea typeface="宋体" panose="02010600030101010101" pitchFamily="2" charset="-122"/>
                        </a:rPr>
                        <a:t>Detection efficiency for protons</a:t>
                      </a: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sz="1050" b="0" i="0" u="none" strike="noStrike">
                          <a:solidFill>
                            <a:srgbClr val="000000"/>
                          </a:solidFill>
                          <a:effectLst/>
                          <a:latin typeface="Times New Roman" panose="02020603050405020304" pitchFamily="18" charset="0"/>
                          <a:ea typeface="宋体" panose="02010600030101010101" pitchFamily="2" charset="-122"/>
                        </a:rPr>
                        <a:t>Eff_p</a:t>
                      </a: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altLang="zh-CN" sz="1050" b="0" i="0" u="none" strike="noStrike">
                          <a:solidFill>
                            <a:srgbClr val="000000"/>
                          </a:solidFill>
                          <a:effectLst/>
                          <a:latin typeface="Times New Roman" panose="02020603050405020304" pitchFamily="18" charset="0"/>
                          <a:ea typeface="宋体" panose="02010600030101010101" pitchFamily="2" charset="-122"/>
                        </a:rPr>
                        <a:t>20%</a:t>
                      </a: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altLang="zh-CN" sz="1050" b="0" i="0" u="none" strike="noStrike">
                          <a:solidFill>
                            <a:srgbClr val="000000"/>
                          </a:solidFill>
                          <a:effectLst/>
                          <a:latin typeface="Times New Roman" panose="02020603050405020304" pitchFamily="18" charset="0"/>
                          <a:ea typeface="宋体" panose="02010600030101010101" pitchFamily="2" charset="-122"/>
                        </a:rPr>
                        <a:t>20%</a:t>
                      </a: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altLang="zh-CN" sz="1050" b="0" i="0" u="none" strike="noStrike">
                          <a:solidFill>
                            <a:srgbClr val="000000"/>
                          </a:solidFill>
                          <a:effectLst/>
                          <a:latin typeface="Times New Roman" panose="02020603050405020304" pitchFamily="18" charset="0"/>
                          <a:ea typeface="宋体" panose="02010600030101010101" pitchFamily="2" charset="-122"/>
                        </a:rPr>
                        <a:t>20%</a:t>
                      </a: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altLang="zh-CN" sz="1050" b="0" i="0" u="none" strike="noStrike">
                          <a:solidFill>
                            <a:srgbClr val="000000"/>
                          </a:solidFill>
                          <a:effectLst/>
                          <a:latin typeface="Times New Roman" panose="02020603050405020304" pitchFamily="18" charset="0"/>
                          <a:ea typeface="宋体" panose="02010600030101010101" pitchFamily="2" charset="-122"/>
                        </a:rPr>
                        <a:t>20%</a:t>
                      </a: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altLang="zh-CN" sz="1050" b="0" i="0" u="none" strike="noStrike">
                          <a:solidFill>
                            <a:srgbClr val="000000"/>
                          </a:solidFill>
                          <a:effectLst/>
                          <a:latin typeface="Times New Roman" panose="02020603050405020304" pitchFamily="18" charset="0"/>
                          <a:ea typeface="宋体" panose="02010600030101010101" pitchFamily="2" charset="-122"/>
                        </a:rPr>
                        <a:t>20%</a:t>
                      </a: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endParaRPr lang="zh-CN" altLang="en-US" sz="1050" b="0" i="0" u="none" strike="noStrike">
                        <a:solidFill>
                          <a:srgbClr val="000000"/>
                        </a:solidFill>
                        <a:effectLst/>
                        <a:latin typeface="Times New Roman" panose="02020603050405020304" pitchFamily="18" charset="0"/>
                        <a:ea typeface="宋体" panose="02010600030101010101" pitchFamily="2" charset="-122"/>
                      </a:endParaRP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altLang="zh-CN" sz="1050" b="0" i="0" u="none" strike="noStrike">
                          <a:solidFill>
                            <a:srgbClr val="000000"/>
                          </a:solidFill>
                          <a:effectLst/>
                          <a:latin typeface="Times New Roman" panose="02020603050405020304" pitchFamily="18" charset="0"/>
                          <a:ea typeface="宋体" panose="02010600030101010101" pitchFamily="2" charset="-122"/>
                        </a:rPr>
                        <a:t>20%</a:t>
                      </a: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altLang="zh-CN" sz="1050" b="0" i="0" u="none" strike="noStrike">
                          <a:solidFill>
                            <a:srgbClr val="000000"/>
                          </a:solidFill>
                          <a:effectLst/>
                          <a:latin typeface="Times New Roman" panose="02020603050405020304" pitchFamily="18" charset="0"/>
                          <a:ea typeface="宋体" panose="02010600030101010101" pitchFamily="2" charset="-122"/>
                        </a:rPr>
                        <a:t>20%</a:t>
                      </a: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endParaRPr lang="zh-CN" altLang="en-US" sz="1050" b="0" i="0" u="none" strike="noStrike">
                        <a:solidFill>
                          <a:srgbClr val="000000"/>
                        </a:solidFill>
                        <a:effectLst/>
                        <a:latin typeface="Times New Roman" panose="02020603050405020304" pitchFamily="18" charset="0"/>
                        <a:ea typeface="宋体" panose="02010600030101010101" pitchFamily="2" charset="-122"/>
                      </a:endParaRP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17"/>
                  </a:ext>
                </a:extLst>
              </a:tr>
              <a:tr h="203043">
                <a:tc>
                  <a:txBody>
                    <a:bodyPr/>
                    <a:lstStyle/>
                    <a:p>
                      <a:pPr algn="ctr" fontAlgn="ctr"/>
                      <a:r>
                        <a:rPr lang="en-US" sz="1050" b="0" i="0" u="none" strike="noStrike" dirty="0">
                          <a:solidFill>
                            <a:srgbClr val="000000"/>
                          </a:solidFill>
                          <a:effectLst/>
                          <a:latin typeface="Times New Roman" panose="02020603050405020304" pitchFamily="18" charset="0"/>
                          <a:ea typeface="宋体" panose="02010600030101010101" pitchFamily="2" charset="-122"/>
                        </a:rPr>
                        <a:t>Detection efficiency for X rays</a:t>
                      </a: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sz="1050" b="0" i="0" u="none" strike="noStrike">
                          <a:solidFill>
                            <a:srgbClr val="000000"/>
                          </a:solidFill>
                          <a:effectLst/>
                          <a:latin typeface="Times New Roman" panose="02020603050405020304" pitchFamily="18" charset="0"/>
                          <a:ea typeface="宋体" panose="02010600030101010101" pitchFamily="2" charset="-122"/>
                        </a:rPr>
                        <a:t>Eff_X</a:t>
                      </a: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altLang="zh-CN" sz="1050" b="0" i="0" u="none" strike="noStrike">
                          <a:solidFill>
                            <a:srgbClr val="000000"/>
                          </a:solidFill>
                          <a:effectLst/>
                          <a:latin typeface="Times New Roman" panose="02020603050405020304" pitchFamily="18" charset="0"/>
                          <a:ea typeface="宋体" panose="02010600030101010101" pitchFamily="2" charset="-122"/>
                        </a:rPr>
                        <a:t>6%</a:t>
                      </a: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altLang="zh-CN" sz="1050" b="0" i="0" u="none" strike="noStrike">
                          <a:solidFill>
                            <a:srgbClr val="000000"/>
                          </a:solidFill>
                          <a:effectLst/>
                          <a:latin typeface="Times New Roman" panose="02020603050405020304" pitchFamily="18" charset="0"/>
                          <a:ea typeface="宋体" panose="02010600030101010101" pitchFamily="2" charset="-122"/>
                        </a:rPr>
                        <a:t>6%</a:t>
                      </a: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altLang="zh-CN" sz="1050" b="0" i="0" u="none" strike="noStrike">
                          <a:solidFill>
                            <a:srgbClr val="000000"/>
                          </a:solidFill>
                          <a:effectLst/>
                          <a:latin typeface="Times New Roman" panose="02020603050405020304" pitchFamily="18" charset="0"/>
                          <a:ea typeface="宋体" panose="02010600030101010101" pitchFamily="2" charset="-122"/>
                        </a:rPr>
                        <a:t>6%</a:t>
                      </a: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altLang="zh-CN" sz="1050" b="0" i="0" u="none" strike="noStrike">
                          <a:solidFill>
                            <a:srgbClr val="000000"/>
                          </a:solidFill>
                          <a:effectLst/>
                          <a:latin typeface="Times New Roman" panose="02020603050405020304" pitchFamily="18" charset="0"/>
                          <a:ea typeface="宋体" panose="02010600030101010101" pitchFamily="2" charset="-122"/>
                        </a:rPr>
                        <a:t>6%</a:t>
                      </a: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altLang="zh-CN" sz="1050" b="0" i="0" u="none" strike="noStrike">
                          <a:solidFill>
                            <a:srgbClr val="000000"/>
                          </a:solidFill>
                          <a:effectLst/>
                          <a:latin typeface="Times New Roman" panose="02020603050405020304" pitchFamily="18" charset="0"/>
                          <a:ea typeface="宋体" panose="02010600030101010101" pitchFamily="2" charset="-122"/>
                        </a:rPr>
                        <a:t>6%</a:t>
                      </a: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endParaRPr lang="zh-CN" altLang="en-US" sz="1050" b="0" i="0" u="none" strike="noStrike">
                        <a:solidFill>
                          <a:srgbClr val="000000"/>
                        </a:solidFill>
                        <a:effectLst/>
                        <a:latin typeface="Times New Roman" panose="02020603050405020304" pitchFamily="18" charset="0"/>
                        <a:ea typeface="宋体" panose="02010600030101010101" pitchFamily="2" charset="-122"/>
                      </a:endParaRP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altLang="zh-CN" sz="1050" b="0" i="0" u="none" strike="noStrike">
                          <a:solidFill>
                            <a:srgbClr val="000000"/>
                          </a:solidFill>
                          <a:effectLst/>
                          <a:latin typeface="Times New Roman" panose="02020603050405020304" pitchFamily="18" charset="0"/>
                          <a:ea typeface="宋体" panose="02010600030101010101" pitchFamily="2" charset="-122"/>
                        </a:rPr>
                        <a:t>6%</a:t>
                      </a: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altLang="zh-CN" sz="1050" b="0" i="0" u="none" strike="noStrike">
                          <a:solidFill>
                            <a:srgbClr val="000000"/>
                          </a:solidFill>
                          <a:effectLst/>
                          <a:latin typeface="Times New Roman" panose="02020603050405020304" pitchFamily="18" charset="0"/>
                          <a:ea typeface="宋体" panose="02010600030101010101" pitchFamily="2" charset="-122"/>
                        </a:rPr>
                        <a:t>6%</a:t>
                      </a: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endParaRPr lang="zh-CN" altLang="en-US" sz="1050" b="0" i="0" u="none" strike="noStrike">
                        <a:solidFill>
                          <a:srgbClr val="000000"/>
                        </a:solidFill>
                        <a:effectLst/>
                        <a:latin typeface="Times New Roman" panose="02020603050405020304" pitchFamily="18" charset="0"/>
                        <a:ea typeface="宋体" panose="02010600030101010101" pitchFamily="2" charset="-122"/>
                      </a:endParaRP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18"/>
                  </a:ext>
                </a:extLst>
              </a:tr>
              <a:tr h="203043">
                <a:tc gridSpan="2">
                  <a:txBody>
                    <a:bodyPr/>
                    <a:lstStyle/>
                    <a:p>
                      <a:pPr algn="ctr" fontAlgn="b"/>
                      <a:r>
                        <a:rPr lang="en-US" sz="1050" b="0" i="0" u="none" strike="noStrike">
                          <a:solidFill>
                            <a:srgbClr val="000000"/>
                          </a:solidFill>
                          <a:effectLst/>
                          <a:latin typeface="Times New Roman" panose="02020603050405020304" pitchFamily="18" charset="0"/>
                          <a:ea typeface="宋体" panose="02010600030101010101" pitchFamily="2" charset="-122"/>
                        </a:rPr>
                        <a:t>Beam time (h)</a:t>
                      </a: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zh-CN" altLang="en-US"/>
                    </a:p>
                  </a:txBody>
                  <a:tcPr/>
                </a:tc>
                <a:tc>
                  <a:txBody>
                    <a:bodyPr/>
                    <a:lstStyle/>
                    <a:p>
                      <a:pPr algn="ctr" fontAlgn="ctr"/>
                      <a:r>
                        <a:rPr lang="en-US" altLang="zh-CN" sz="1050" b="0" i="0" u="none" strike="noStrike">
                          <a:solidFill>
                            <a:srgbClr val="000000"/>
                          </a:solidFill>
                          <a:effectLst/>
                          <a:latin typeface="Times New Roman" panose="02020603050405020304" pitchFamily="18" charset="0"/>
                          <a:ea typeface="宋体" panose="02010600030101010101" pitchFamily="2" charset="-122"/>
                        </a:rPr>
                        <a:t>100 </a:t>
                      </a: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altLang="zh-CN" sz="1050" b="0" i="0" u="none" strike="noStrike">
                          <a:solidFill>
                            <a:srgbClr val="000000"/>
                          </a:solidFill>
                          <a:effectLst/>
                          <a:latin typeface="Times New Roman" panose="02020603050405020304" pitchFamily="18" charset="0"/>
                          <a:ea typeface="宋体" panose="02010600030101010101" pitchFamily="2" charset="-122"/>
                        </a:rPr>
                        <a:t>100 </a:t>
                      </a: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altLang="zh-CN" sz="1050" b="0" i="0" u="none" strike="noStrike">
                          <a:solidFill>
                            <a:srgbClr val="000000"/>
                          </a:solidFill>
                          <a:effectLst/>
                          <a:latin typeface="Times New Roman" panose="02020603050405020304" pitchFamily="18" charset="0"/>
                          <a:ea typeface="宋体" panose="02010600030101010101" pitchFamily="2" charset="-122"/>
                        </a:rPr>
                        <a:t>100 </a:t>
                      </a: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altLang="zh-CN" sz="1050" b="0" i="0" u="none" strike="noStrike">
                          <a:solidFill>
                            <a:srgbClr val="000000"/>
                          </a:solidFill>
                          <a:effectLst/>
                          <a:latin typeface="Times New Roman" panose="02020603050405020304" pitchFamily="18" charset="0"/>
                          <a:ea typeface="宋体" panose="02010600030101010101" pitchFamily="2" charset="-122"/>
                        </a:rPr>
                        <a:t>100 </a:t>
                      </a: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altLang="zh-CN" sz="1050" b="0" i="0" u="none" strike="noStrike">
                          <a:solidFill>
                            <a:srgbClr val="000000"/>
                          </a:solidFill>
                          <a:effectLst/>
                          <a:latin typeface="Times New Roman" panose="02020603050405020304" pitchFamily="18" charset="0"/>
                          <a:ea typeface="宋体" panose="02010600030101010101" pitchFamily="2" charset="-122"/>
                        </a:rPr>
                        <a:t>100 </a:t>
                      </a: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endParaRPr lang="zh-CN" altLang="en-US" sz="1050" b="0" i="0" u="none" strike="noStrike">
                        <a:solidFill>
                          <a:srgbClr val="000000"/>
                        </a:solidFill>
                        <a:effectLst/>
                        <a:latin typeface="Times New Roman" panose="02020603050405020304" pitchFamily="18" charset="0"/>
                        <a:ea typeface="宋体" panose="02010600030101010101" pitchFamily="2" charset="-122"/>
                      </a:endParaRP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altLang="zh-CN" sz="1050" b="0" i="0" u="none" strike="noStrike">
                          <a:solidFill>
                            <a:srgbClr val="000000"/>
                          </a:solidFill>
                          <a:effectLst/>
                          <a:latin typeface="Times New Roman" panose="02020603050405020304" pitchFamily="18" charset="0"/>
                          <a:ea typeface="宋体" panose="02010600030101010101" pitchFamily="2" charset="-122"/>
                        </a:rPr>
                        <a:t>100 </a:t>
                      </a: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altLang="zh-CN" sz="1050" b="0" i="0" u="none" strike="noStrike">
                          <a:solidFill>
                            <a:srgbClr val="000000"/>
                          </a:solidFill>
                          <a:effectLst/>
                          <a:latin typeface="Times New Roman" panose="02020603050405020304" pitchFamily="18" charset="0"/>
                          <a:ea typeface="宋体" panose="02010600030101010101" pitchFamily="2" charset="-122"/>
                        </a:rPr>
                        <a:t>100 </a:t>
                      </a: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endParaRPr lang="zh-CN" altLang="en-US" sz="1050" b="0" i="0" u="none" strike="noStrike">
                        <a:solidFill>
                          <a:srgbClr val="000000"/>
                        </a:solidFill>
                        <a:effectLst/>
                        <a:latin typeface="Times New Roman" panose="02020603050405020304" pitchFamily="18" charset="0"/>
                        <a:ea typeface="宋体" panose="02010600030101010101" pitchFamily="2" charset="-122"/>
                      </a:endParaRP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19"/>
                  </a:ext>
                </a:extLst>
              </a:tr>
              <a:tr h="203043">
                <a:tc>
                  <a:txBody>
                    <a:bodyPr/>
                    <a:lstStyle/>
                    <a:p>
                      <a:pPr algn="ctr" fontAlgn="ctr"/>
                      <a:r>
                        <a:rPr lang="en-US" sz="1050" b="0" i="0" u="none" strike="noStrike" dirty="0">
                          <a:solidFill>
                            <a:srgbClr val="000000"/>
                          </a:solidFill>
                          <a:effectLst/>
                          <a:latin typeface="宋体" panose="02010600030101010101" pitchFamily="2" charset="-122"/>
                          <a:ea typeface="宋体" panose="02010600030101010101" pitchFamily="2" charset="-122"/>
                        </a:rPr>
                        <a:t>duty cycle</a:t>
                      </a: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endParaRPr lang="zh-CN" altLang="en-US" sz="1050" b="0" i="0" u="none" strike="noStrike">
                        <a:solidFill>
                          <a:srgbClr val="000000"/>
                        </a:solidFill>
                        <a:effectLst/>
                        <a:latin typeface="Times New Roman" panose="02020603050405020304" pitchFamily="18" charset="0"/>
                        <a:ea typeface="宋体" panose="02010600030101010101" pitchFamily="2" charset="-122"/>
                      </a:endParaRP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altLang="zh-CN" sz="1050" b="0" i="0" u="none" strike="noStrike">
                          <a:solidFill>
                            <a:srgbClr val="000000"/>
                          </a:solidFill>
                          <a:effectLst/>
                          <a:latin typeface="Times New Roman" panose="02020603050405020304" pitchFamily="18" charset="0"/>
                          <a:ea typeface="宋体" panose="02010600030101010101" pitchFamily="2" charset="-122"/>
                        </a:rPr>
                        <a:t>20%</a:t>
                      </a: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altLang="zh-CN" sz="1050" b="0" i="0" u="none" strike="noStrike">
                          <a:solidFill>
                            <a:srgbClr val="000000"/>
                          </a:solidFill>
                          <a:effectLst/>
                          <a:latin typeface="Times New Roman" panose="02020603050405020304" pitchFamily="18" charset="0"/>
                          <a:ea typeface="宋体" panose="02010600030101010101" pitchFamily="2" charset="-122"/>
                        </a:rPr>
                        <a:t>20%</a:t>
                      </a: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altLang="zh-CN" sz="1050" b="0" i="0" u="none" strike="noStrike">
                          <a:solidFill>
                            <a:srgbClr val="000000"/>
                          </a:solidFill>
                          <a:effectLst/>
                          <a:latin typeface="Times New Roman" panose="02020603050405020304" pitchFamily="18" charset="0"/>
                          <a:ea typeface="宋体" panose="02010600030101010101" pitchFamily="2" charset="-122"/>
                        </a:rPr>
                        <a:t>20%</a:t>
                      </a: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altLang="zh-CN" sz="1050" b="0" i="0" u="none" strike="noStrike">
                          <a:solidFill>
                            <a:srgbClr val="000000"/>
                          </a:solidFill>
                          <a:effectLst/>
                          <a:latin typeface="Times New Roman" panose="02020603050405020304" pitchFamily="18" charset="0"/>
                          <a:ea typeface="宋体" panose="02010600030101010101" pitchFamily="2" charset="-122"/>
                        </a:rPr>
                        <a:t>20%</a:t>
                      </a: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altLang="zh-CN" sz="1050" b="0" i="0" u="none" strike="noStrike">
                          <a:solidFill>
                            <a:srgbClr val="000000"/>
                          </a:solidFill>
                          <a:effectLst/>
                          <a:latin typeface="Times New Roman" panose="02020603050405020304" pitchFamily="18" charset="0"/>
                          <a:ea typeface="宋体" panose="02010600030101010101" pitchFamily="2" charset="-122"/>
                        </a:rPr>
                        <a:t>20%</a:t>
                      </a: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endParaRPr lang="zh-CN" altLang="en-US" sz="1050" b="0" i="0" u="none" strike="noStrike">
                        <a:solidFill>
                          <a:srgbClr val="000000"/>
                        </a:solidFill>
                        <a:effectLst/>
                        <a:latin typeface="Times New Roman" panose="02020603050405020304" pitchFamily="18" charset="0"/>
                        <a:ea typeface="宋体" panose="02010600030101010101" pitchFamily="2" charset="-122"/>
                      </a:endParaRP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altLang="zh-CN" sz="1050" b="0" i="0" u="none" strike="noStrike">
                          <a:solidFill>
                            <a:srgbClr val="000000"/>
                          </a:solidFill>
                          <a:effectLst/>
                          <a:latin typeface="Times New Roman" panose="02020603050405020304" pitchFamily="18" charset="0"/>
                          <a:ea typeface="宋体" panose="02010600030101010101" pitchFamily="2" charset="-122"/>
                        </a:rPr>
                        <a:t>20%</a:t>
                      </a: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altLang="zh-CN" sz="1050" b="0" i="0" u="none" strike="noStrike">
                          <a:solidFill>
                            <a:srgbClr val="000000"/>
                          </a:solidFill>
                          <a:effectLst/>
                          <a:latin typeface="Times New Roman" panose="02020603050405020304" pitchFamily="18" charset="0"/>
                          <a:ea typeface="宋体" panose="02010600030101010101" pitchFamily="2" charset="-122"/>
                        </a:rPr>
                        <a:t>20%</a:t>
                      </a: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endParaRPr lang="zh-CN" altLang="en-US" sz="1050" b="0" i="0" u="none" strike="noStrike">
                        <a:solidFill>
                          <a:srgbClr val="000000"/>
                        </a:solidFill>
                        <a:effectLst/>
                        <a:latin typeface="Times New Roman" panose="02020603050405020304" pitchFamily="18" charset="0"/>
                        <a:ea typeface="宋体" panose="02010600030101010101" pitchFamily="2" charset="-122"/>
                      </a:endParaRP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20"/>
                  </a:ext>
                </a:extLst>
              </a:tr>
              <a:tr h="203043">
                <a:tc>
                  <a:txBody>
                    <a:bodyPr/>
                    <a:lstStyle/>
                    <a:p>
                      <a:pPr algn="ctr" fontAlgn="ctr"/>
                      <a:r>
                        <a:rPr lang="en-US" sz="1050" b="0" i="0" u="none" strike="noStrike">
                          <a:solidFill>
                            <a:srgbClr val="000000"/>
                          </a:solidFill>
                          <a:effectLst/>
                          <a:latin typeface="Times New Roman" panose="02020603050405020304" pitchFamily="18" charset="0"/>
                          <a:ea typeface="宋体" panose="02010600030101010101" pitchFamily="2" charset="-122"/>
                        </a:rPr>
                        <a:t>rate px</a:t>
                      </a: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endParaRPr lang="zh-CN" altLang="en-US" sz="1050" b="0" i="0" u="none" strike="noStrike">
                        <a:solidFill>
                          <a:srgbClr val="000000"/>
                        </a:solidFill>
                        <a:effectLst/>
                        <a:latin typeface="Times New Roman" panose="02020603050405020304" pitchFamily="18" charset="0"/>
                        <a:ea typeface="宋体" panose="02010600030101010101" pitchFamily="2" charset="-122"/>
                      </a:endParaRP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altLang="zh-CN" sz="1050" b="0" i="0" u="none" strike="noStrike">
                          <a:solidFill>
                            <a:srgbClr val="000000"/>
                          </a:solidFill>
                          <a:effectLst/>
                          <a:latin typeface="Times New Roman" panose="02020603050405020304" pitchFamily="18" charset="0"/>
                          <a:ea typeface="宋体" panose="02010600030101010101" pitchFamily="2" charset="-122"/>
                        </a:rPr>
                        <a:t>0.3001</a:t>
                      </a: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altLang="zh-CN" sz="1050" b="0" i="0" u="none" strike="noStrike">
                          <a:solidFill>
                            <a:srgbClr val="000000"/>
                          </a:solidFill>
                          <a:effectLst/>
                          <a:latin typeface="Times New Roman" panose="02020603050405020304" pitchFamily="18" charset="0"/>
                          <a:ea typeface="宋体" panose="02010600030101010101" pitchFamily="2" charset="-122"/>
                        </a:rPr>
                        <a:t>0.6328</a:t>
                      </a: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altLang="zh-CN" sz="1050" b="0" i="0" u="none" strike="noStrike">
                          <a:solidFill>
                            <a:srgbClr val="000000"/>
                          </a:solidFill>
                          <a:effectLst/>
                          <a:latin typeface="Times New Roman" panose="02020603050405020304" pitchFamily="18" charset="0"/>
                          <a:ea typeface="宋体" panose="02010600030101010101" pitchFamily="2" charset="-122"/>
                        </a:rPr>
                        <a:t>3.1640</a:t>
                      </a: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altLang="zh-CN" sz="1050" b="0" i="0" u="none" strike="noStrike" dirty="0">
                          <a:solidFill>
                            <a:srgbClr val="000000"/>
                          </a:solidFill>
                          <a:effectLst/>
                          <a:latin typeface="Times New Roman" panose="02020603050405020304" pitchFamily="18" charset="0"/>
                          <a:ea typeface="宋体" panose="02010600030101010101" pitchFamily="2" charset="-122"/>
                        </a:rPr>
                        <a:t>25.3121</a:t>
                      </a: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altLang="zh-CN" sz="1050" b="0" i="0" u="none" strike="noStrike">
                          <a:solidFill>
                            <a:srgbClr val="000000"/>
                          </a:solidFill>
                          <a:effectLst/>
                          <a:latin typeface="Times New Roman" panose="02020603050405020304" pitchFamily="18" charset="0"/>
                          <a:ea typeface="宋体" panose="02010600030101010101" pitchFamily="2" charset="-122"/>
                        </a:rPr>
                        <a:t>9.49</a:t>
                      </a: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endParaRPr lang="zh-CN" altLang="en-US" sz="1050" b="0" i="0" u="none" strike="noStrike">
                        <a:solidFill>
                          <a:srgbClr val="000000"/>
                        </a:solidFill>
                        <a:effectLst/>
                        <a:latin typeface="Times New Roman" panose="02020603050405020304" pitchFamily="18" charset="0"/>
                        <a:ea typeface="宋体" panose="02010600030101010101" pitchFamily="2" charset="-122"/>
                      </a:endParaRP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altLang="zh-CN" sz="1050" b="0" i="0" u="none" strike="noStrike">
                          <a:solidFill>
                            <a:srgbClr val="000000"/>
                          </a:solidFill>
                          <a:effectLst/>
                          <a:latin typeface="Times New Roman" panose="02020603050405020304" pitchFamily="18" charset="0"/>
                          <a:ea typeface="宋体" panose="02010600030101010101" pitchFamily="2" charset="-122"/>
                        </a:rPr>
                        <a:t>0.31</a:t>
                      </a: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altLang="zh-CN" sz="1050" b="0" i="0" u="none" strike="noStrike">
                          <a:solidFill>
                            <a:srgbClr val="000000"/>
                          </a:solidFill>
                          <a:effectLst/>
                          <a:latin typeface="Times New Roman" panose="02020603050405020304" pitchFamily="18" charset="0"/>
                          <a:ea typeface="宋体" panose="02010600030101010101" pitchFamily="2" charset="-122"/>
                        </a:rPr>
                        <a:t>10.58</a:t>
                      </a: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endParaRPr lang="zh-CN" altLang="en-US" sz="1050" b="0" i="0" u="none" strike="noStrike">
                        <a:solidFill>
                          <a:srgbClr val="000000"/>
                        </a:solidFill>
                        <a:effectLst/>
                        <a:latin typeface="Times New Roman" panose="02020603050405020304" pitchFamily="18" charset="0"/>
                        <a:ea typeface="宋体" panose="02010600030101010101" pitchFamily="2" charset="-122"/>
                      </a:endParaRP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21"/>
                  </a:ext>
                </a:extLst>
              </a:tr>
              <a:tr h="203043">
                <a:tc>
                  <a:txBody>
                    <a:bodyPr/>
                    <a:lstStyle/>
                    <a:p>
                      <a:pPr algn="ctr" fontAlgn="ctr"/>
                      <a:r>
                        <a:rPr lang="en-US" sz="1050" b="0" i="0" u="none" strike="noStrike">
                          <a:solidFill>
                            <a:srgbClr val="000000"/>
                          </a:solidFill>
                          <a:effectLst/>
                          <a:latin typeface="Times New Roman" panose="02020603050405020304" pitchFamily="18" charset="0"/>
                          <a:ea typeface="宋体" panose="02010600030101010101" pitchFamily="2" charset="-122"/>
                        </a:rPr>
                        <a:t>Total number of px coincidences</a:t>
                      </a: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endParaRPr lang="zh-CN" altLang="en-US" sz="1050" b="0" i="0" u="none" strike="noStrike">
                        <a:solidFill>
                          <a:srgbClr val="000000"/>
                        </a:solidFill>
                        <a:effectLst/>
                        <a:latin typeface="Times New Roman" panose="02020603050405020304" pitchFamily="18" charset="0"/>
                        <a:ea typeface="宋体" panose="02010600030101010101" pitchFamily="2" charset="-122"/>
                      </a:endParaRP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altLang="zh-CN" sz="1050" b="0" i="0" u="none" strike="noStrike" dirty="0">
                          <a:solidFill>
                            <a:srgbClr val="000000"/>
                          </a:solidFill>
                          <a:effectLst/>
                          <a:latin typeface="Times New Roman" panose="02020603050405020304" pitchFamily="18" charset="0"/>
                          <a:ea typeface="宋体" panose="02010600030101010101" pitchFamily="2" charset="-122"/>
                        </a:rPr>
                        <a:t>108027</a:t>
                      </a: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altLang="zh-CN" sz="1050" b="0" i="0" u="none" strike="noStrike">
                          <a:solidFill>
                            <a:srgbClr val="000000"/>
                          </a:solidFill>
                          <a:effectLst/>
                          <a:latin typeface="Times New Roman" panose="02020603050405020304" pitchFamily="18" charset="0"/>
                          <a:ea typeface="宋体" panose="02010600030101010101" pitchFamily="2" charset="-122"/>
                        </a:rPr>
                        <a:t>63</a:t>
                      </a: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altLang="zh-CN" sz="1050" b="0" i="0" u="none" strike="noStrike">
                          <a:solidFill>
                            <a:srgbClr val="000000"/>
                          </a:solidFill>
                          <a:effectLst/>
                          <a:latin typeface="Times New Roman" panose="02020603050405020304" pitchFamily="18" charset="0"/>
                          <a:ea typeface="宋体" panose="02010600030101010101" pitchFamily="2" charset="-122"/>
                        </a:rPr>
                        <a:t>316</a:t>
                      </a: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altLang="zh-CN" sz="1050" b="0" i="0" u="none" strike="noStrike">
                          <a:solidFill>
                            <a:srgbClr val="000000"/>
                          </a:solidFill>
                          <a:effectLst/>
                          <a:latin typeface="Times New Roman" panose="02020603050405020304" pitchFamily="18" charset="0"/>
                          <a:ea typeface="宋体" panose="02010600030101010101" pitchFamily="2" charset="-122"/>
                        </a:rPr>
                        <a:t>2531</a:t>
                      </a: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altLang="zh-CN" sz="1050" b="0" i="0" u="none" strike="noStrike">
                          <a:solidFill>
                            <a:srgbClr val="000000"/>
                          </a:solidFill>
                          <a:effectLst/>
                          <a:latin typeface="Times New Roman" panose="02020603050405020304" pitchFamily="18" charset="0"/>
                          <a:ea typeface="宋体" panose="02010600030101010101" pitchFamily="2" charset="-122"/>
                        </a:rPr>
                        <a:t>949</a:t>
                      </a: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endParaRPr lang="zh-CN" altLang="en-US" sz="1050" b="0" i="0" u="none" strike="noStrike">
                        <a:solidFill>
                          <a:srgbClr val="000000"/>
                        </a:solidFill>
                        <a:effectLst/>
                        <a:latin typeface="Times New Roman" panose="02020603050405020304" pitchFamily="18" charset="0"/>
                        <a:ea typeface="宋体" panose="02010600030101010101" pitchFamily="2" charset="-122"/>
                      </a:endParaRP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altLang="zh-CN" sz="1050" b="0" i="0" u="none" strike="noStrike">
                          <a:solidFill>
                            <a:srgbClr val="000000"/>
                          </a:solidFill>
                          <a:effectLst/>
                          <a:latin typeface="Times New Roman" panose="02020603050405020304" pitchFamily="18" charset="0"/>
                          <a:ea typeface="宋体" panose="02010600030101010101" pitchFamily="2" charset="-122"/>
                        </a:rPr>
                        <a:t>111143</a:t>
                      </a: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altLang="zh-CN" sz="1050" b="0" i="0" u="none" strike="noStrike">
                          <a:solidFill>
                            <a:srgbClr val="000000"/>
                          </a:solidFill>
                          <a:effectLst/>
                          <a:latin typeface="Times New Roman" panose="02020603050405020304" pitchFamily="18" charset="0"/>
                          <a:ea typeface="宋体" panose="02010600030101010101" pitchFamily="2" charset="-122"/>
                        </a:rPr>
                        <a:t>1058</a:t>
                      </a: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endParaRPr lang="zh-CN" altLang="en-US" sz="1050" b="0" i="0" u="none" strike="noStrike" dirty="0">
                        <a:solidFill>
                          <a:srgbClr val="000000"/>
                        </a:solidFill>
                        <a:effectLst/>
                        <a:latin typeface="Times New Roman" panose="02020603050405020304" pitchFamily="18" charset="0"/>
                        <a:ea typeface="宋体" panose="02010600030101010101" pitchFamily="2" charset="-122"/>
                      </a:endParaRP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22"/>
                  </a:ext>
                </a:extLst>
              </a:tr>
            </a:tbl>
          </a:graphicData>
        </a:graphic>
      </p:graphicFrame>
      <p:sp>
        <p:nvSpPr>
          <p:cNvPr id="2" name="文本框 1"/>
          <p:cNvSpPr txBox="1"/>
          <p:nvPr/>
        </p:nvSpPr>
        <p:spPr>
          <a:xfrm>
            <a:off x="0" y="4851400"/>
            <a:ext cx="9144000" cy="1477328"/>
          </a:xfrm>
          <a:prstGeom prst="rect">
            <a:avLst/>
          </a:prstGeom>
          <a:noFill/>
        </p:spPr>
        <p:txBody>
          <a:bodyPr wrap="square" rtlCol="0">
            <a:spAutoFit/>
          </a:bodyPr>
          <a:lstStyle/>
          <a:p>
            <a:r>
              <a:rPr lang="en-US" altLang="zh-CN" dirty="0"/>
              <a:t>Though 60Ga has a much lower EC probability than 73Kr.</a:t>
            </a:r>
          </a:p>
          <a:p>
            <a:r>
              <a:rPr lang="en-US" altLang="zh-CN" dirty="0"/>
              <a:t>For the commissioning experiment, we need the EC X-ray coincidence to determine lifetimes,</a:t>
            </a:r>
          </a:p>
          <a:p>
            <a:r>
              <a:rPr lang="en-US" altLang="zh-CN" dirty="0"/>
              <a:t>But for the science experiment, proton and α branching ratios  are also important, both of EC X rays and β particles are important for proton and α branching ratios, so add a scintillator to measure β particles with a detection efficiency of ~20% will increase the statistics dramatically.</a:t>
            </a:r>
            <a:endParaRPr lang="zh-CN" altLang="en-US" dirty="0"/>
          </a:p>
        </p:txBody>
      </p:sp>
    </p:spTree>
    <p:extLst>
      <p:ext uri="{BB962C8B-B14F-4D97-AF65-F5344CB8AC3E}">
        <p14:creationId xmlns:p14="http://schemas.microsoft.com/office/powerpoint/2010/main" val="1476644928"/>
      </p:ext>
    </p:extLst>
  </p:cSld>
  <p:clrMapOvr>
    <a:masterClrMapping/>
  </p:clrMapOvr>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图片 1"/>
          <p:cNvPicPr>
            <a:picLocks noChangeAspect="1"/>
          </p:cNvPicPr>
          <p:nvPr/>
        </p:nvPicPr>
        <p:blipFill>
          <a:blip r:embed="rId2" cstate="print">
            <a:extLst>
              <a:ext uri="{28A0092B-C50C-407E-A947-70E740481C1C}">
                <a14:useLocalDpi xmlns:a14="http://schemas.microsoft.com/office/drawing/2010/main"/>
              </a:ext>
            </a:extLst>
          </a:blip>
          <a:stretch>
            <a:fillRect/>
          </a:stretch>
        </p:blipFill>
        <p:spPr>
          <a:xfrm>
            <a:off x="-1975" y="663931"/>
            <a:ext cx="9144000" cy="5489471"/>
          </a:xfrm>
          <a:prstGeom prst="rect">
            <a:avLst/>
          </a:prstGeom>
        </p:spPr>
      </p:pic>
      <p:sp>
        <p:nvSpPr>
          <p:cNvPr id="3" name="下箭头 2"/>
          <p:cNvSpPr/>
          <p:nvPr/>
        </p:nvSpPr>
        <p:spPr>
          <a:xfrm>
            <a:off x="7050614" y="1403042"/>
            <a:ext cx="216000" cy="360000"/>
          </a:xfrm>
          <a:prstGeom prst="downArrow">
            <a:avLst/>
          </a:prstGeom>
          <a:solidFill>
            <a:srgbClr val="FF0000">
              <a:alpha val="30196"/>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 name="下箭头 3"/>
          <p:cNvSpPr/>
          <p:nvPr/>
        </p:nvSpPr>
        <p:spPr>
          <a:xfrm rot="18900000">
            <a:off x="6868507" y="1060735"/>
            <a:ext cx="216000" cy="360000"/>
          </a:xfrm>
          <a:prstGeom prst="downArrow">
            <a:avLst/>
          </a:prstGeom>
          <a:solidFill>
            <a:srgbClr val="00FF00">
              <a:alpha val="30196"/>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92D050"/>
              </a:solidFill>
            </a:endParaRPr>
          </a:p>
        </p:txBody>
      </p:sp>
      <p:sp>
        <p:nvSpPr>
          <p:cNvPr id="5" name="下箭头 4"/>
          <p:cNvSpPr/>
          <p:nvPr/>
        </p:nvSpPr>
        <p:spPr>
          <a:xfrm>
            <a:off x="6448860" y="2006292"/>
            <a:ext cx="216000" cy="360000"/>
          </a:xfrm>
          <a:prstGeom prst="downArrow">
            <a:avLst/>
          </a:prstGeom>
          <a:solidFill>
            <a:srgbClr val="FF0000">
              <a:alpha val="30196"/>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下箭头 5"/>
          <p:cNvSpPr/>
          <p:nvPr/>
        </p:nvSpPr>
        <p:spPr>
          <a:xfrm rot="18900000">
            <a:off x="6266753" y="1663985"/>
            <a:ext cx="216000" cy="360000"/>
          </a:xfrm>
          <a:prstGeom prst="downArrow">
            <a:avLst/>
          </a:prstGeom>
          <a:solidFill>
            <a:srgbClr val="00FF00">
              <a:alpha val="30196"/>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92D050"/>
              </a:solidFill>
            </a:endParaRPr>
          </a:p>
        </p:txBody>
      </p:sp>
      <p:sp>
        <p:nvSpPr>
          <p:cNvPr id="7" name="下箭头 6"/>
          <p:cNvSpPr/>
          <p:nvPr/>
        </p:nvSpPr>
        <p:spPr>
          <a:xfrm>
            <a:off x="5840757" y="2612717"/>
            <a:ext cx="216000" cy="360000"/>
          </a:xfrm>
          <a:prstGeom prst="downArrow">
            <a:avLst/>
          </a:prstGeom>
          <a:solidFill>
            <a:srgbClr val="FF0000">
              <a:alpha val="30196"/>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 name="下箭头 7"/>
          <p:cNvSpPr/>
          <p:nvPr/>
        </p:nvSpPr>
        <p:spPr>
          <a:xfrm rot="18900000">
            <a:off x="5658650" y="2270410"/>
            <a:ext cx="216000" cy="360000"/>
          </a:xfrm>
          <a:prstGeom prst="downArrow">
            <a:avLst/>
          </a:prstGeom>
          <a:solidFill>
            <a:srgbClr val="00FF00">
              <a:alpha val="30196"/>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92D050"/>
              </a:solidFill>
            </a:endParaRPr>
          </a:p>
        </p:txBody>
      </p:sp>
      <p:sp>
        <p:nvSpPr>
          <p:cNvPr id="9" name="下箭头 8"/>
          <p:cNvSpPr/>
          <p:nvPr/>
        </p:nvSpPr>
        <p:spPr>
          <a:xfrm>
            <a:off x="5232654" y="3228667"/>
            <a:ext cx="216000" cy="360000"/>
          </a:xfrm>
          <a:prstGeom prst="downArrow">
            <a:avLst/>
          </a:prstGeom>
          <a:solidFill>
            <a:srgbClr val="FF0000">
              <a:alpha val="30196"/>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 name="下箭头 9"/>
          <p:cNvSpPr/>
          <p:nvPr/>
        </p:nvSpPr>
        <p:spPr>
          <a:xfrm rot="18900000">
            <a:off x="5050547" y="2886360"/>
            <a:ext cx="216000" cy="360000"/>
          </a:xfrm>
          <a:prstGeom prst="downArrow">
            <a:avLst/>
          </a:prstGeom>
          <a:solidFill>
            <a:srgbClr val="00FF00">
              <a:alpha val="30196"/>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92D050"/>
              </a:solidFill>
            </a:endParaRPr>
          </a:p>
        </p:txBody>
      </p:sp>
      <p:sp>
        <p:nvSpPr>
          <p:cNvPr id="11" name="矩形 10"/>
          <p:cNvSpPr/>
          <p:nvPr/>
        </p:nvSpPr>
        <p:spPr>
          <a:xfrm>
            <a:off x="23323" y="9939"/>
            <a:ext cx="4306500" cy="2031325"/>
          </a:xfrm>
          <a:prstGeom prst="rect">
            <a:avLst/>
          </a:prstGeom>
        </p:spPr>
        <p:txBody>
          <a:bodyPr wrap="none">
            <a:spAutoFit/>
          </a:bodyPr>
          <a:lstStyle/>
          <a:p>
            <a:pPr algn="just" fontAlgn="ctr"/>
            <a:r>
              <a:rPr lang="en-US" altLang="zh-CN" dirty="0">
                <a:solidFill>
                  <a:srgbClr val="000000"/>
                </a:solidFill>
                <a:latin typeface="Times New Roman" panose="02020603050405020304" pitchFamily="18" charset="0"/>
              </a:rPr>
              <a:t>Cases have been measured with the PXCT:</a:t>
            </a:r>
          </a:p>
          <a:p>
            <a:pPr algn="just" fontAlgn="ctr"/>
            <a:r>
              <a:rPr lang="en-US" altLang="zh-CN" baseline="30000" dirty="0">
                <a:solidFill>
                  <a:srgbClr val="000000"/>
                </a:solidFill>
                <a:latin typeface="Times New Roman" panose="02020603050405020304" pitchFamily="18" charset="0"/>
              </a:rPr>
              <a:t>65</a:t>
            </a:r>
            <a:r>
              <a:rPr lang="en-US" altLang="zh-CN" dirty="0">
                <a:solidFill>
                  <a:srgbClr val="000000"/>
                </a:solidFill>
                <a:latin typeface="Times New Roman" panose="02020603050405020304" pitchFamily="18" charset="0"/>
              </a:rPr>
              <a:t>Ge EC(</a:t>
            </a:r>
            <a:r>
              <a:rPr lang="en-US" altLang="zh-CN" i="1" dirty="0">
                <a:solidFill>
                  <a:srgbClr val="000000"/>
                </a:solidFill>
                <a:latin typeface="Times New Roman" panose="02020603050405020304" pitchFamily="18" charset="0"/>
              </a:rPr>
              <a:t>β</a:t>
            </a:r>
            <a:r>
              <a:rPr lang="en-US" altLang="zh-CN" baseline="30000" dirty="0">
                <a:solidFill>
                  <a:srgbClr val="000000"/>
                </a:solidFill>
                <a:latin typeface="Times New Roman" panose="02020603050405020304" pitchFamily="18" charset="0"/>
              </a:rPr>
              <a:t>+</a:t>
            </a:r>
            <a:r>
              <a:rPr lang="en-US" altLang="zh-CN" dirty="0">
                <a:solidFill>
                  <a:srgbClr val="000000"/>
                </a:solidFill>
                <a:latin typeface="Times New Roman" panose="02020603050405020304" pitchFamily="18" charset="0"/>
              </a:rPr>
              <a:t>)→ </a:t>
            </a:r>
            <a:r>
              <a:rPr lang="en-US" altLang="zh-CN" baseline="30000" dirty="0">
                <a:solidFill>
                  <a:srgbClr val="000000"/>
                </a:solidFill>
                <a:latin typeface="Times New Roman" panose="02020603050405020304" pitchFamily="18" charset="0"/>
              </a:rPr>
              <a:t>65</a:t>
            </a:r>
            <a:r>
              <a:rPr lang="en-US" altLang="zh-CN" dirty="0">
                <a:solidFill>
                  <a:srgbClr val="000000"/>
                </a:solidFill>
                <a:latin typeface="Times New Roman" panose="02020603050405020304" pitchFamily="18" charset="0"/>
              </a:rPr>
              <a:t>Ga </a:t>
            </a:r>
            <a:r>
              <a:rPr lang="en-US" altLang="zh-CN" i="1" dirty="0">
                <a:solidFill>
                  <a:srgbClr val="000000"/>
                </a:solidFill>
                <a:latin typeface="Times New Roman" panose="02020603050405020304" pitchFamily="18" charset="0"/>
              </a:rPr>
              <a:t>p</a:t>
            </a:r>
            <a:r>
              <a:rPr lang="zh-CN" altLang="en-US" dirty="0">
                <a:solidFill>
                  <a:srgbClr val="000000"/>
                </a:solidFill>
                <a:latin typeface="Times New Roman" panose="02020603050405020304" pitchFamily="18" charset="0"/>
              </a:rPr>
              <a:t>→ </a:t>
            </a:r>
            <a:r>
              <a:rPr lang="en-US" altLang="zh-CN" baseline="30000" dirty="0">
                <a:solidFill>
                  <a:srgbClr val="000000"/>
                </a:solidFill>
                <a:latin typeface="Times New Roman" panose="02020603050405020304" pitchFamily="18" charset="0"/>
              </a:rPr>
              <a:t>64</a:t>
            </a:r>
            <a:r>
              <a:rPr lang="en-US" altLang="zh-CN" dirty="0">
                <a:solidFill>
                  <a:srgbClr val="000000"/>
                </a:solidFill>
                <a:latin typeface="Times New Roman" panose="02020603050405020304" pitchFamily="18" charset="0"/>
              </a:rPr>
              <a:t>Zn</a:t>
            </a:r>
            <a:endParaRPr lang="en-US" altLang="zh-CN" dirty="0">
              <a:solidFill>
                <a:srgbClr val="000000"/>
              </a:solidFill>
              <a:latin typeface="Times New Roman" panose="02020603050405020304" pitchFamily="18" charset="0"/>
              <a:cs typeface="Times New Roman" panose="02020603050405020304" pitchFamily="18" charset="0"/>
            </a:endParaRPr>
          </a:p>
          <a:p>
            <a:pPr algn="just" fontAlgn="ctr"/>
            <a:r>
              <a:rPr lang="en-US" altLang="zh-CN" baseline="30000" dirty="0">
                <a:solidFill>
                  <a:srgbClr val="000000"/>
                </a:solidFill>
                <a:latin typeface="Times New Roman" panose="02020603050405020304" pitchFamily="18" charset="0"/>
              </a:rPr>
              <a:t>69</a:t>
            </a:r>
            <a:r>
              <a:rPr lang="en-US" altLang="zh-CN" dirty="0">
                <a:solidFill>
                  <a:srgbClr val="000000"/>
                </a:solidFill>
                <a:latin typeface="Times New Roman" panose="02020603050405020304" pitchFamily="18" charset="0"/>
              </a:rPr>
              <a:t>Se EC(</a:t>
            </a:r>
            <a:r>
              <a:rPr lang="en-US" altLang="zh-CN" i="1" dirty="0">
                <a:solidFill>
                  <a:srgbClr val="000000"/>
                </a:solidFill>
                <a:latin typeface="Times New Roman" panose="02020603050405020304" pitchFamily="18" charset="0"/>
              </a:rPr>
              <a:t>β</a:t>
            </a:r>
            <a:r>
              <a:rPr lang="en-US" altLang="zh-CN" baseline="30000" dirty="0">
                <a:solidFill>
                  <a:srgbClr val="000000"/>
                </a:solidFill>
                <a:latin typeface="Times New Roman" panose="02020603050405020304" pitchFamily="18" charset="0"/>
              </a:rPr>
              <a:t>+</a:t>
            </a:r>
            <a:r>
              <a:rPr lang="en-US" altLang="zh-CN" dirty="0">
                <a:solidFill>
                  <a:srgbClr val="000000"/>
                </a:solidFill>
                <a:latin typeface="Times New Roman" panose="02020603050405020304" pitchFamily="18" charset="0"/>
              </a:rPr>
              <a:t>)→ </a:t>
            </a:r>
            <a:r>
              <a:rPr lang="en-US" altLang="zh-CN" baseline="30000" dirty="0">
                <a:solidFill>
                  <a:srgbClr val="000000"/>
                </a:solidFill>
                <a:latin typeface="Times New Roman" panose="02020603050405020304" pitchFamily="18" charset="0"/>
              </a:rPr>
              <a:t>69</a:t>
            </a:r>
            <a:r>
              <a:rPr lang="en-US" altLang="zh-CN" dirty="0">
                <a:solidFill>
                  <a:srgbClr val="000000"/>
                </a:solidFill>
                <a:latin typeface="Times New Roman" panose="02020603050405020304" pitchFamily="18" charset="0"/>
              </a:rPr>
              <a:t>As </a:t>
            </a:r>
            <a:r>
              <a:rPr lang="en-US" altLang="zh-CN" i="1" dirty="0">
                <a:solidFill>
                  <a:srgbClr val="000000"/>
                </a:solidFill>
                <a:latin typeface="Times New Roman" panose="02020603050405020304" pitchFamily="18" charset="0"/>
              </a:rPr>
              <a:t>p</a:t>
            </a:r>
            <a:r>
              <a:rPr lang="zh-CN" altLang="en-US" dirty="0">
                <a:solidFill>
                  <a:srgbClr val="000000"/>
                </a:solidFill>
                <a:latin typeface="Times New Roman" panose="02020603050405020304" pitchFamily="18" charset="0"/>
              </a:rPr>
              <a:t>→ </a:t>
            </a:r>
            <a:r>
              <a:rPr lang="en-US" altLang="zh-CN" baseline="30000" dirty="0">
                <a:solidFill>
                  <a:srgbClr val="000000"/>
                </a:solidFill>
                <a:latin typeface="Times New Roman" panose="02020603050405020304" pitchFamily="18" charset="0"/>
              </a:rPr>
              <a:t>68</a:t>
            </a:r>
            <a:r>
              <a:rPr lang="en-US" altLang="zh-CN" dirty="0">
                <a:solidFill>
                  <a:srgbClr val="000000"/>
                </a:solidFill>
                <a:latin typeface="Times New Roman" panose="02020603050405020304" pitchFamily="18" charset="0"/>
              </a:rPr>
              <a:t>Ge (twice)</a:t>
            </a:r>
            <a:endParaRPr lang="en-US" altLang="zh-CN" dirty="0">
              <a:solidFill>
                <a:srgbClr val="000000"/>
              </a:solidFill>
              <a:latin typeface="Times New Roman" panose="02020603050405020304" pitchFamily="18" charset="0"/>
              <a:cs typeface="Times New Roman" panose="02020603050405020304" pitchFamily="18" charset="0"/>
            </a:endParaRPr>
          </a:p>
          <a:p>
            <a:pPr algn="just" fontAlgn="ctr"/>
            <a:r>
              <a:rPr lang="en-US" altLang="zh-CN" baseline="30000" dirty="0">
                <a:solidFill>
                  <a:srgbClr val="000000"/>
                </a:solidFill>
                <a:latin typeface="Times New Roman" panose="02020603050405020304" pitchFamily="18" charset="0"/>
              </a:rPr>
              <a:t>73</a:t>
            </a:r>
            <a:r>
              <a:rPr lang="en-US" altLang="zh-CN" dirty="0">
                <a:solidFill>
                  <a:srgbClr val="000000"/>
                </a:solidFill>
                <a:latin typeface="Times New Roman" panose="02020603050405020304" pitchFamily="18" charset="0"/>
              </a:rPr>
              <a:t>Kr EC(</a:t>
            </a:r>
            <a:r>
              <a:rPr lang="en-US" altLang="zh-CN" i="1" dirty="0">
                <a:solidFill>
                  <a:srgbClr val="000000"/>
                </a:solidFill>
                <a:latin typeface="Times New Roman" panose="02020603050405020304" pitchFamily="18" charset="0"/>
              </a:rPr>
              <a:t>β</a:t>
            </a:r>
            <a:r>
              <a:rPr lang="en-US" altLang="zh-CN" baseline="30000" dirty="0">
                <a:solidFill>
                  <a:srgbClr val="000000"/>
                </a:solidFill>
                <a:latin typeface="Times New Roman" panose="02020603050405020304" pitchFamily="18" charset="0"/>
              </a:rPr>
              <a:t>+</a:t>
            </a:r>
            <a:r>
              <a:rPr lang="en-US" altLang="zh-CN" dirty="0">
                <a:solidFill>
                  <a:srgbClr val="000000"/>
                </a:solidFill>
                <a:latin typeface="Times New Roman" panose="02020603050405020304" pitchFamily="18" charset="0"/>
              </a:rPr>
              <a:t>)→ </a:t>
            </a:r>
            <a:r>
              <a:rPr lang="en-US" altLang="zh-CN" baseline="30000" dirty="0">
                <a:solidFill>
                  <a:srgbClr val="000000"/>
                </a:solidFill>
                <a:latin typeface="Times New Roman" panose="02020603050405020304" pitchFamily="18" charset="0"/>
              </a:rPr>
              <a:t>73</a:t>
            </a:r>
            <a:r>
              <a:rPr lang="en-US" altLang="zh-CN" dirty="0">
                <a:solidFill>
                  <a:srgbClr val="000000"/>
                </a:solidFill>
                <a:latin typeface="Times New Roman" panose="02020603050405020304" pitchFamily="18" charset="0"/>
              </a:rPr>
              <a:t>Br </a:t>
            </a:r>
            <a:r>
              <a:rPr lang="en-US" altLang="zh-CN" i="1" dirty="0">
                <a:solidFill>
                  <a:srgbClr val="000000"/>
                </a:solidFill>
                <a:latin typeface="Times New Roman" panose="02020603050405020304" pitchFamily="18" charset="0"/>
              </a:rPr>
              <a:t>p</a:t>
            </a:r>
            <a:r>
              <a:rPr lang="zh-CN" altLang="en-US" dirty="0">
                <a:solidFill>
                  <a:srgbClr val="000000"/>
                </a:solidFill>
                <a:latin typeface="Times New Roman" panose="02020603050405020304" pitchFamily="18" charset="0"/>
              </a:rPr>
              <a:t>→ </a:t>
            </a:r>
            <a:r>
              <a:rPr lang="en-US" altLang="zh-CN" baseline="30000" dirty="0">
                <a:solidFill>
                  <a:srgbClr val="000000"/>
                </a:solidFill>
                <a:latin typeface="Times New Roman" panose="02020603050405020304" pitchFamily="18" charset="0"/>
              </a:rPr>
              <a:t>72</a:t>
            </a:r>
            <a:r>
              <a:rPr lang="en-US" altLang="zh-CN" dirty="0">
                <a:solidFill>
                  <a:srgbClr val="000000"/>
                </a:solidFill>
                <a:latin typeface="Times New Roman" panose="02020603050405020304" pitchFamily="18" charset="0"/>
              </a:rPr>
              <a:t>Se (twice)</a:t>
            </a:r>
          </a:p>
          <a:p>
            <a:pPr algn="just" fontAlgn="ctr"/>
            <a:r>
              <a:rPr lang="en-US" altLang="zh-CN" baseline="30000" dirty="0">
                <a:solidFill>
                  <a:srgbClr val="000000"/>
                </a:solidFill>
                <a:latin typeface="Times New Roman" panose="02020603050405020304" pitchFamily="18" charset="0"/>
              </a:rPr>
              <a:t>77</a:t>
            </a:r>
            <a:r>
              <a:rPr lang="en-US" altLang="zh-CN" dirty="0">
                <a:solidFill>
                  <a:srgbClr val="000000"/>
                </a:solidFill>
                <a:latin typeface="Times New Roman" panose="02020603050405020304" pitchFamily="18" charset="0"/>
              </a:rPr>
              <a:t>Sr EC(</a:t>
            </a:r>
            <a:r>
              <a:rPr lang="en-US" altLang="zh-CN" i="1" dirty="0">
                <a:solidFill>
                  <a:srgbClr val="000000"/>
                </a:solidFill>
                <a:latin typeface="Times New Roman" panose="02020603050405020304" pitchFamily="18" charset="0"/>
              </a:rPr>
              <a:t>β</a:t>
            </a:r>
            <a:r>
              <a:rPr lang="en-US" altLang="zh-CN" baseline="30000" dirty="0">
                <a:solidFill>
                  <a:srgbClr val="000000"/>
                </a:solidFill>
                <a:latin typeface="Times New Roman" panose="02020603050405020304" pitchFamily="18" charset="0"/>
              </a:rPr>
              <a:t>+</a:t>
            </a:r>
            <a:r>
              <a:rPr lang="en-US" altLang="zh-CN" dirty="0">
                <a:solidFill>
                  <a:srgbClr val="000000"/>
                </a:solidFill>
                <a:latin typeface="Times New Roman" panose="02020603050405020304" pitchFamily="18" charset="0"/>
              </a:rPr>
              <a:t>)→ </a:t>
            </a:r>
            <a:r>
              <a:rPr lang="en-US" altLang="zh-CN" baseline="30000" dirty="0">
                <a:solidFill>
                  <a:srgbClr val="000000"/>
                </a:solidFill>
                <a:latin typeface="Times New Roman" panose="02020603050405020304" pitchFamily="18" charset="0"/>
              </a:rPr>
              <a:t>77</a:t>
            </a:r>
            <a:r>
              <a:rPr lang="en-US" altLang="zh-CN" dirty="0">
                <a:solidFill>
                  <a:srgbClr val="000000"/>
                </a:solidFill>
                <a:latin typeface="Times New Roman" panose="02020603050405020304" pitchFamily="18" charset="0"/>
              </a:rPr>
              <a:t>Rb </a:t>
            </a:r>
            <a:r>
              <a:rPr lang="en-US" altLang="zh-CN" i="1" dirty="0">
                <a:solidFill>
                  <a:srgbClr val="000000"/>
                </a:solidFill>
                <a:latin typeface="Times New Roman" panose="02020603050405020304" pitchFamily="18" charset="0"/>
              </a:rPr>
              <a:t>p</a:t>
            </a:r>
            <a:r>
              <a:rPr lang="zh-CN" altLang="en-US" dirty="0">
                <a:solidFill>
                  <a:srgbClr val="000000"/>
                </a:solidFill>
                <a:latin typeface="Times New Roman" panose="02020603050405020304" pitchFamily="18" charset="0"/>
              </a:rPr>
              <a:t>→ </a:t>
            </a:r>
            <a:r>
              <a:rPr lang="en-US" altLang="zh-CN" baseline="30000" dirty="0">
                <a:solidFill>
                  <a:srgbClr val="000000"/>
                </a:solidFill>
                <a:latin typeface="Times New Roman" panose="02020603050405020304" pitchFamily="18" charset="0"/>
              </a:rPr>
              <a:t>76</a:t>
            </a:r>
            <a:r>
              <a:rPr lang="en-US" altLang="zh-CN" dirty="0">
                <a:solidFill>
                  <a:srgbClr val="000000"/>
                </a:solidFill>
                <a:latin typeface="Times New Roman" panose="02020603050405020304" pitchFamily="18" charset="0"/>
              </a:rPr>
              <a:t>Kr</a:t>
            </a:r>
            <a:endParaRPr lang="en-US" altLang="zh-CN" dirty="0">
              <a:solidFill>
                <a:srgbClr val="000000"/>
              </a:solidFill>
              <a:latin typeface="Times New Roman" panose="02020603050405020304" pitchFamily="18" charset="0"/>
              <a:cs typeface="Times New Roman" panose="02020603050405020304" pitchFamily="18" charset="0"/>
            </a:endParaRPr>
          </a:p>
          <a:p>
            <a:pPr algn="just" fontAlgn="ctr"/>
            <a:r>
              <a:rPr lang="en-US" altLang="zh-CN" baseline="30000" dirty="0">
                <a:solidFill>
                  <a:srgbClr val="000000"/>
                </a:solidFill>
                <a:latin typeface="Times New Roman" panose="02020603050405020304" pitchFamily="18" charset="0"/>
              </a:rPr>
              <a:t>113</a:t>
            </a:r>
            <a:r>
              <a:rPr lang="en-US" altLang="zh-CN" dirty="0">
                <a:solidFill>
                  <a:srgbClr val="000000"/>
                </a:solidFill>
                <a:latin typeface="Times New Roman" panose="02020603050405020304" pitchFamily="18" charset="0"/>
              </a:rPr>
              <a:t>Xe EC(</a:t>
            </a:r>
            <a:r>
              <a:rPr lang="en-US" altLang="zh-CN" i="1" dirty="0">
                <a:solidFill>
                  <a:srgbClr val="000000"/>
                </a:solidFill>
                <a:latin typeface="Times New Roman" panose="02020603050405020304" pitchFamily="18" charset="0"/>
              </a:rPr>
              <a:t>β</a:t>
            </a:r>
            <a:r>
              <a:rPr lang="en-US" altLang="zh-CN" baseline="30000" dirty="0">
                <a:solidFill>
                  <a:srgbClr val="000000"/>
                </a:solidFill>
                <a:latin typeface="Times New Roman" panose="02020603050405020304" pitchFamily="18" charset="0"/>
              </a:rPr>
              <a:t>+</a:t>
            </a:r>
            <a:r>
              <a:rPr lang="en-US" altLang="zh-CN" dirty="0">
                <a:solidFill>
                  <a:srgbClr val="000000"/>
                </a:solidFill>
                <a:latin typeface="Times New Roman" panose="02020603050405020304" pitchFamily="18" charset="0"/>
              </a:rPr>
              <a:t>)→ </a:t>
            </a:r>
            <a:r>
              <a:rPr lang="en-US" altLang="zh-CN" baseline="30000" dirty="0">
                <a:solidFill>
                  <a:srgbClr val="000000"/>
                </a:solidFill>
                <a:latin typeface="Times New Roman" panose="02020603050405020304" pitchFamily="18" charset="0"/>
              </a:rPr>
              <a:t>113</a:t>
            </a:r>
            <a:r>
              <a:rPr lang="en-US" altLang="zh-CN" dirty="0">
                <a:solidFill>
                  <a:srgbClr val="000000"/>
                </a:solidFill>
                <a:latin typeface="Times New Roman" panose="02020603050405020304" pitchFamily="18" charset="0"/>
              </a:rPr>
              <a:t>I </a:t>
            </a:r>
            <a:r>
              <a:rPr lang="en-US" altLang="zh-CN" i="1" dirty="0">
                <a:solidFill>
                  <a:srgbClr val="000000"/>
                </a:solidFill>
                <a:latin typeface="Times New Roman" panose="02020603050405020304" pitchFamily="18" charset="0"/>
              </a:rPr>
              <a:t>p</a:t>
            </a:r>
            <a:r>
              <a:rPr lang="zh-CN" altLang="en-US" dirty="0">
                <a:solidFill>
                  <a:srgbClr val="000000"/>
                </a:solidFill>
                <a:latin typeface="Times New Roman" panose="02020603050405020304" pitchFamily="18" charset="0"/>
              </a:rPr>
              <a:t>→ </a:t>
            </a:r>
            <a:r>
              <a:rPr lang="en-US" altLang="zh-CN" baseline="30000" dirty="0">
                <a:solidFill>
                  <a:srgbClr val="000000"/>
                </a:solidFill>
                <a:latin typeface="Times New Roman" panose="02020603050405020304" pitchFamily="18" charset="0"/>
              </a:rPr>
              <a:t>112</a:t>
            </a:r>
            <a:r>
              <a:rPr lang="en-US" altLang="zh-CN" dirty="0">
                <a:solidFill>
                  <a:srgbClr val="000000"/>
                </a:solidFill>
                <a:latin typeface="Times New Roman" panose="02020603050405020304" pitchFamily="18" charset="0"/>
              </a:rPr>
              <a:t>Te</a:t>
            </a:r>
          </a:p>
          <a:p>
            <a:pPr algn="just" fontAlgn="ctr"/>
            <a:r>
              <a:rPr lang="en-US" altLang="zh-CN" baseline="30000" dirty="0">
                <a:solidFill>
                  <a:srgbClr val="000000"/>
                </a:solidFill>
                <a:latin typeface="Times New Roman" panose="02020603050405020304" pitchFamily="18" charset="0"/>
              </a:rPr>
              <a:t>117</a:t>
            </a:r>
            <a:r>
              <a:rPr lang="en-US" altLang="zh-CN" dirty="0">
                <a:solidFill>
                  <a:srgbClr val="000000"/>
                </a:solidFill>
                <a:latin typeface="Times New Roman" panose="02020603050405020304" pitchFamily="18" charset="0"/>
              </a:rPr>
              <a:t>Ba EC(</a:t>
            </a:r>
            <a:r>
              <a:rPr lang="en-US" altLang="zh-CN" i="1" dirty="0">
                <a:solidFill>
                  <a:srgbClr val="000000"/>
                </a:solidFill>
                <a:latin typeface="Times New Roman" panose="02020603050405020304" pitchFamily="18" charset="0"/>
              </a:rPr>
              <a:t>β</a:t>
            </a:r>
            <a:r>
              <a:rPr lang="en-US" altLang="zh-CN" baseline="30000" dirty="0">
                <a:solidFill>
                  <a:srgbClr val="000000"/>
                </a:solidFill>
                <a:latin typeface="Times New Roman" panose="02020603050405020304" pitchFamily="18" charset="0"/>
              </a:rPr>
              <a:t>+</a:t>
            </a:r>
            <a:r>
              <a:rPr lang="en-US" altLang="zh-CN" dirty="0">
                <a:solidFill>
                  <a:srgbClr val="000000"/>
                </a:solidFill>
                <a:latin typeface="Times New Roman" panose="02020603050405020304" pitchFamily="18" charset="0"/>
              </a:rPr>
              <a:t>)→ </a:t>
            </a:r>
            <a:r>
              <a:rPr lang="en-US" altLang="zh-CN" baseline="30000" dirty="0">
                <a:solidFill>
                  <a:srgbClr val="000000"/>
                </a:solidFill>
                <a:latin typeface="Times New Roman" panose="02020603050405020304" pitchFamily="18" charset="0"/>
              </a:rPr>
              <a:t>117</a:t>
            </a:r>
            <a:r>
              <a:rPr lang="en-US" altLang="zh-CN" dirty="0">
                <a:solidFill>
                  <a:srgbClr val="000000"/>
                </a:solidFill>
                <a:latin typeface="Times New Roman" panose="02020603050405020304" pitchFamily="18" charset="0"/>
              </a:rPr>
              <a:t>Cs </a:t>
            </a:r>
            <a:r>
              <a:rPr lang="en-US" altLang="zh-CN" i="1" dirty="0">
                <a:solidFill>
                  <a:srgbClr val="000000"/>
                </a:solidFill>
                <a:latin typeface="Times New Roman" panose="02020603050405020304" pitchFamily="18" charset="0"/>
              </a:rPr>
              <a:t>p</a:t>
            </a:r>
            <a:r>
              <a:rPr lang="zh-CN" altLang="en-US" dirty="0">
                <a:solidFill>
                  <a:srgbClr val="000000"/>
                </a:solidFill>
                <a:latin typeface="Times New Roman" panose="02020603050405020304" pitchFamily="18" charset="0"/>
              </a:rPr>
              <a:t>→ </a:t>
            </a:r>
            <a:r>
              <a:rPr lang="en-US" altLang="zh-CN" baseline="30000" dirty="0">
                <a:solidFill>
                  <a:srgbClr val="000000"/>
                </a:solidFill>
                <a:latin typeface="Times New Roman" panose="02020603050405020304" pitchFamily="18" charset="0"/>
              </a:rPr>
              <a:t>116</a:t>
            </a:r>
            <a:r>
              <a:rPr lang="en-US" altLang="zh-CN" dirty="0">
                <a:solidFill>
                  <a:srgbClr val="000000"/>
                </a:solidFill>
                <a:latin typeface="Times New Roman" panose="02020603050405020304" pitchFamily="18" charset="0"/>
              </a:rPr>
              <a:t>Xe (few counts)</a:t>
            </a:r>
            <a:endParaRPr lang="en-US" altLang="zh-CN" dirty="0">
              <a:solidFill>
                <a:srgbClr val="000000"/>
              </a:solidFill>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737875988"/>
      </p:ext>
    </p:extLst>
  </p:cSld>
  <p:clrMapOvr>
    <a:masterClrMapping/>
  </p:clrMapOvr>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表格 3"/>
          <p:cNvGraphicFramePr>
            <a:graphicFrameLocks noGrp="1"/>
          </p:cNvGraphicFramePr>
          <p:nvPr/>
        </p:nvGraphicFramePr>
        <p:xfrm>
          <a:off x="0" y="1286056"/>
          <a:ext cx="9144000" cy="325076"/>
        </p:xfrm>
        <a:graphic>
          <a:graphicData uri="http://schemas.openxmlformats.org/drawingml/2006/table">
            <a:tbl>
              <a:tblPr/>
              <a:tblGrid>
                <a:gridCol w="1524000">
                  <a:extLst>
                    <a:ext uri="{9D8B030D-6E8A-4147-A177-3AD203B41FA5}">
                      <a16:colId xmlns:a16="http://schemas.microsoft.com/office/drawing/2014/main" val="20000"/>
                    </a:ext>
                  </a:extLst>
                </a:gridCol>
                <a:gridCol w="1524000">
                  <a:extLst>
                    <a:ext uri="{9D8B030D-6E8A-4147-A177-3AD203B41FA5}">
                      <a16:colId xmlns:a16="http://schemas.microsoft.com/office/drawing/2014/main" val="20001"/>
                    </a:ext>
                  </a:extLst>
                </a:gridCol>
                <a:gridCol w="1524000">
                  <a:extLst>
                    <a:ext uri="{9D8B030D-6E8A-4147-A177-3AD203B41FA5}">
                      <a16:colId xmlns:a16="http://schemas.microsoft.com/office/drawing/2014/main" val="20002"/>
                    </a:ext>
                  </a:extLst>
                </a:gridCol>
                <a:gridCol w="1524000">
                  <a:extLst>
                    <a:ext uri="{9D8B030D-6E8A-4147-A177-3AD203B41FA5}">
                      <a16:colId xmlns:a16="http://schemas.microsoft.com/office/drawing/2014/main" val="20003"/>
                    </a:ext>
                  </a:extLst>
                </a:gridCol>
                <a:gridCol w="1524000">
                  <a:extLst>
                    <a:ext uri="{9D8B030D-6E8A-4147-A177-3AD203B41FA5}">
                      <a16:colId xmlns:a16="http://schemas.microsoft.com/office/drawing/2014/main" val="20004"/>
                    </a:ext>
                  </a:extLst>
                </a:gridCol>
                <a:gridCol w="1524000">
                  <a:extLst>
                    <a:ext uri="{9D8B030D-6E8A-4147-A177-3AD203B41FA5}">
                      <a16:colId xmlns:a16="http://schemas.microsoft.com/office/drawing/2014/main" val="20005"/>
                    </a:ext>
                  </a:extLst>
                </a:gridCol>
              </a:tblGrid>
              <a:tr h="324946">
                <a:tc>
                  <a:txBody>
                    <a:bodyPr/>
                    <a:lstStyle/>
                    <a:p>
                      <a:pPr algn="ctr"/>
                      <a:r>
                        <a:rPr lang="en-US" sz="1600" dirty="0">
                          <a:effectLst/>
                          <a:latin typeface="Times New Roman" panose="02020603050405020304" pitchFamily="18" charset="0"/>
                          <a:cs typeface="Times New Roman" panose="02020603050405020304" pitchFamily="18" charset="0"/>
                        </a:rPr>
                        <a:t>Kr</a:t>
                      </a:r>
                    </a:p>
                  </a:txBody>
                  <a:tcPr marL="81236" marR="81236" marT="40618" marB="40618"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algn="ctr"/>
                      <a:r>
                        <a:rPr lang="en-US" altLang="zh-CN" sz="1600">
                          <a:effectLst/>
                          <a:latin typeface="Times New Roman" panose="02020603050405020304" pitchFamily="18" charset="0"/>
                          <a:cs typeface="Times New Roman" panose="02020603050405020304" pitchFamily="18" charset="0"/>
                        </a:rPr>
                        <a:t>73</a:t>
                      </a:r>
                    </a:p>
                  </a:txBody>
                  <a:tcPr marL="81236" marR="81236" marT="40618" marB="40618"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algn="ctr"/>
                      <a:r>
                        <a:rPr lang="en-US" sz="1600" dirty="0">
                          <a:effectLst/>
                          <a:latin typeface="Times New Roman" panose="02020603050405020304" pitchFamily="18" charset="0"/>
                          <a:cs typeface="Times New Roman" panose="02020603050405020304" pitchFamily="18" charset="0"/>
                        </a:rPr>
                        <a:t>27.0 s  </a:t>
                      </a:r>
                    </a:p>
                  </a:txBody>
                  <a:tcPr marL="81236" marR="81236" marT="40618" marB="40618"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algn="ctr"/>
                      <a:r>
                        <a:rPr lang="en-US" sz="1600">
                          <a:effectLst/>
                          <a:latin typeface="Times New Roman" panose="02020603050405020304" pitchFamily="18" charset="0"/>
                          <a:cs typeface="Times New Roman" panose="02020603050405020304" pitchFamily="18" charset="0"/>
                        </a:rPr>
                        <a:t>PSB</a:t>
                      </a:r>
                    </a:p>
                  </a:txBody>
                  <a:tcPr marL="81236" marR="81236" marT="40618" marB="40618"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algn="ctr"/>
                      <a:r>
                        <a:rPr lang="en-US" sz="1600">
                          <a:effectLst/>
                          <a:latin typeface="Times New Roman" panose="02020603050405020304" pitchFamily="18" charset="0"/>
                          <a:cs typeface="Times New Roman" panose="02020603050405020304" pitchFamily="18" charset="0"/>
                        </a:rPr>
                        <a:t>1.2E+06</a:t>
                      </a:r>
                    </a:p>
                  </a:txBody>
                  <a:tcPr marL="81236" marR="81236" marT="40618" marB="40618"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algn="ctr"/>
                      <a:r>
                        <a:rPr lang="en-US" sz="1600" dirty="0" err="1">
                          <a:effectLst/>
                          <a:latin typeface="Times New Roman" panose="02020603050405020304" pitchFamily="18" charset="0"/>
                          <a:cs typeface="Times New Roman" panose="02020603050405020304" pitchFamily="18" charset="0"/>
                        </a:rPr>
                        <a:t>Nb</a:t>
                      </a:r>
                      <a:endParaRPr lang="en-US" sz="1600" dirty="0">
                        <a:effectLst/>
                        <a:latin typeface="Times New Roman" panose="02020603050405020304" pitchFamily="18" charset="0"/>
                        <a:cs typeface="Times New Roman" panose="02020603050405020304" pitchFamily="18" charset="0"/>
                      </a:endParaRPr>
                    </a:p>
                  </a:txBody>
                  <a:tcPr marL="81236" marR="81236" marT="40618" marB="40618"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extLst>
                  <a:ext uri="{0D108BD9-81ED-4DB2-BD59-A6C34878D82A}">
                    <a16:rowId xmlns:a16="http://schemas.microsoft.com/office/drawing/2014/main" val="10000"/>
                  </a:ext>
                </a:extLst>
              </a:tr>
            </a:tbl>
          </a:graphicData>
        </a:graphic>
      </p:graphicFrame>
      <p:graphicFrame>
        <p:nvGraphicFramePr>
          <p:cNvPr id="5" name="表格 4"/>
          <p:cNvGraphicFramePr>
            <a:graphicFrameLocks noGrp="1"/>
          </p:cNvGraphicFramePr>
          <p:nvPr/>
        </p:nvGraphicFramePr>
        <p:xfrm>
          <a:off x="0" y="393700"/>
          <a:ext cx="9144000" cy="893992"/>
        </p:xfrm>
        <a:graphic>
          <a:graphicData uri="http://schemas.openxmlformats.org/drawingml/2006/table">
            <a:tbl>
              <a:tblPr/>
              <a:tblGrid>
                <a:gridCol w="1524000">
                  <a:extLst>
                    <a:ext uri="{9D8B030D-6E8A-4147-A177-3AD203B41FA5}">
                      <a16:colId xmlns:a16="http://schemas.microsoft.com/office/drawing/2014/main" val="20000"/>
                    </a:ext>
                  </a:extLst>
                </a:gridCol>
                <a:gridCol w="1524000">
                  <a:extLst>
                    <a:ext uri="{9D8B030D-6E8A-4147-A177-3AD203B41FA5}">
                      <a16:colId xmlns:a16="http://schemas.microsoft.com/office/drawing/2014/main" val="20001"/>
                    </a:ext>
                  </a:extLst>
                </a:gridCol>
                <a:gridCol w="1524000">
                  <a:extLst>
                    <a:ext uri="{9D8B030D-6E8A-4147-A177-3AD203B41FA5}">
                      <a16:colId xmlns:a16="http://schemas.microsoft.com/office/drawing/2014/main" val="20002"/>
                    </a:ext>
                  </a:extLst>
                </a:gridCol>
                <a:gridCol w="1524000">
                  <a:extLst>
                    <a:ext uri="{9D8B030D-6E8A-4147-A177-3AD203B41FA5}">
                      <a16:colId xmlns:a16="http://schemas.microsoft.com/office/drawing/2014/main" val="20003"/>
                    </a:ext>
                  </a:extLst>
                </a:gridCol>
                <a:gridCol w="1524000">
                  <a:extLst>
                    <a:ext uri="{9D8B030D-6E8A-4147-A177-3AD203B41FA5}">
                      <a16:colId xmlns:a16="http://schemas.microsoft.com/office/drawing/2014/main" val="20004"/>
                    </a:ext>
                  </a:extLst>
                </a:gridCol>
                <a:gridCol w="1524000">
                  <a:extLst>
                    <a:ext uri="{9D8B030D-6E8A-4147-A177-3AD203B41FA5}">
                      <a16:colId xmlns:a16="http://schemas.microsoft.com/office/drawing/2014/main" val="20005"/>
                    </a:ext>
                  </a:extLst>
                </a:gridCol>
              </a:tblGrid>
              <a:tr h="568655">
                <a:tc>
                  <a:txBody>
                    <a:bodyPr/>
                    <a:lstStyle/>
                    <a:p>
                      <a:pPr algn="ctr"/>
                      <a:r>
                        <a:rPr lang="en-US" sz="1600" dirty="0">
                          <a:effectLst/>
                          <a:latin typeface="Times New Roman" panose="02020603050405020304" pitchFamily="18" charset="0"/>
                          <a:cs typeface="Times New Roman" panose="02020603050405020304" pitchFamily="18" charset="0"/>
                        </a:rPr>
                        <a:t>Element</a:t>
                      </a:r>
                    </a:p>
                  </a:txBody>
                  <a:tcPr marL="81236" marR="81236" marT="40618" marB="40618"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r>
                        <a:rPr lang="en-US" sz="1600">
                          <a:effectLst/>
                          <a:latin typeface="Times New Roman" panose="02020603050405020304" pitchFamily="18" charset="0"/>
                          <a:cs typeface="Times New Roman" panose="02020603050405020304" pitchFamily="18" charset="0"/>
                        </a:rPr>
                        <a:t>A number</a:t>
                      </a:r>
                    </a:p>
                  </a:txBody>
                  <a:tcPr marL="81236" marR="81236" marT="40618" marB="40618"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r>
                        <a:rPr lang="en-US" sz="1600">
                          <a:effectLst/>
                          <a:latin typeface="Times New Roman" panose="02020603050405020304" pitchFamily="18" charset="0"/>
                          <a:cs typeface="Times New Roman" panose="02020603050405020304" pitchFamily="18" charset="0"/>
                        </a:rPr>
                        <a:t>Half life</a:t>
                      </a:r>
                    </a:p>
                  </a:txBody>
                  <a:tcPr marL="81236" marR="81236" marT="40618" marB="40618"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r>
                        <a:rPr lang="en-US" sz="1600" dirty="0">
                          <a:effectLst/>
                          <a:latin typeface="Times New Roman" panose="02020603050405020304" pitchFamily="18" charset="0"/>
                          <a:cs typeface="Times New Roman" panose="02020603050405020304" pitchFamily="18" charset="0"/>
                        </a:rPr>
                        <a:t>SC or PSB*</a:t>
                      </a:r>
                    </a:p>
                  </a:txBody>
                  <a:tcPr marL="81236" marR="81236" marT="40618" marB="40618"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r>
                        <a:rPr lang="en-US" sz="1600">
                          <a:effectLst/>
                          <a:latin typeface="Times New Roman" panose="02020603050405020304" pitchFamily="18" charset="0"/>
                          <a:cs typeface="Times New Roman" panose="02020603050405020304" pitchFamily="18" charset="0"/>
                        </a:rPr>
                        <a:t>Yield at ISOLDE</a:t>
                      </a:r>
                    </a:p>
                  </a:txBody>
                  <a:tcPr marL="81236" marR="81236" marT="40618" marB="40618"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r>
                        <a:rPr lang="en-US" sz="1600">
                          <a:effectLst/>
                          <a:latin typeface="Times New Roman" panose="02020603050405020304" pitchFamily="18" charset="0"/>
                          <a:cs typeface="Times New Roman" panose="02020603050405020304" pitchFamily="18" charset="0"/>
                        </a:rPr>
                        <a:t>Target material</a:t>
                      </a:r>
                    </a:p>
                  </a:txBody>
                  <a:tcPr marL="81236" marR="81236" marT="40618" marB="40618"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FFFF"/>
                    </a:solidFill>
                  </a:tcPr>
                </a:tc>
                <a:extLst>
                  <a:ext uri="{0D108BD9-81ED-4DB2-BD59-A6C34878D82A}">
                    <a16:rowId xmlns:a16="http://schemas.microsoft.com/office/drawing/2014/main" val="10000"/>
                  </a:ext>
                </a:extLst>
              </a:tr>
              <a:tr h="0">
                <a:tc>
                  <a:txBody>
                    <a:bodyPr/>
                    <a:lstStyle/>
                    <a:p>
                      <a:pPr algn="ctr"/>
                      <a:endParaRPr lang="zh-CN" altLang="en-US" sz="1600">
                        <a:effectLst/>
                        <a:latin typeface="Times New Roman" panose="02020603050405020304" pitchFamily="18" charset="0"/>
                        <a:cs typeface="Times New Roman" panose="02020603050405020304" pitchFamily="18" charset="0"/>
                      </a:endParaRPr>
                    </a:p>
                  </a:txBody>
                  <a:tcPr marL="81236" marR="81236" marT="40618" marB="40618"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zh-CN" altLang="en-US" sz="1600" dirty="0">
                        <a:effectLst/>
                        <a:latin typeface="Times New Roman" panose="02020603050405020304" pitchFamily="18" charset="0"/>
                        <a:cs typeface="Times New Roman" panose="02020603050405020304" pitchFamily="18" charset="0"/>
                      </a:endParaRPr>
                    </a:p>
                  </a:txBody>
                  <a:tcPr marL="81236" marR="81236" marT="40618" marB="40618"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zh-CN" altLang="en-US" sz="1600">
                        <a:effectLst/>
                        <a:latin typeface="Times New Roman" panose="02020603050405020304" pitchFamily="18" charset="0"/>
                        <a:cs typeface="Times New Roman" panose="02020603050405020304" pitchFamily="18" charset="0"/>
                      </a:endParaRPr>
                    </a:p>
                  </a:txBody>
                  <a:tcPr marL="81236" marR="81236" marT="40618" marB="40618"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zh-CN" altLang="en-US" sz="1600">
                        <a:effectLst/>
                        <a:latin typeface="Times New Roman" panose="02020603050405020304" pitchFamily="18" charset="0"/>
                        <a:cs typeface="Times New Roman" panose="02020603050405020304" pitchFamily="18" charset="0"/>
                      </a:endParaRPr>
                    </a:p>
                  </a:txBody>
                  <a:tcPr marL="81236" marR="81236" marT="40618" marB="40618"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r>
                        <a:rPr lang="en-US" sz="1600">
                          <a:effectLst/>
                          <a:latin typeface="Times New Roman" panose="02020603050405020304" pitchFamily="18" charset="0"/>
                          <a:cs typeface="Times New Roman" panose="02020603050405020304" pitchFamily="18" charset="0"/>
                        </a:rPr>
                        <a:t>(ions/µC)</a:t>
                      </a:r>
                    </a:p>
                  </a:txBody>
                  <a:tcPr marL="81236" marR="81236" marT="40618" marB="40618"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zh-CN" altLang="en-US" sz="1600" dirty="0">
                        <a:latin typeface="Times New Roman" panose="02020603050405020304" pitchFamily="18" charset="0"/>
                        <a:cs typeface="Times New Roman" panose="02020603050405020304" pitchFamily="18" charset="0"/>
                      </a:endParaRPr>
                    </a:p>
                  </a:txBody>
                  <a:tcPr marL="81236" marR="81236" marT="40618" marB="40618"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1"/>
                  </a:ext>
                </a:extLst>
              </a:tr>
            </a:tbl>
          </a:graphicData>
        </a:graphic>
      </p:graphicFrame>
      <p:sp>
        <p:nvSpPr>
          <p:cNvPr id="10" name="Rectangle 3"/>
          <p:cNvSpPr>
            <a:spLocks noChangeArrowheads="1"/>
          </p:cNvSpPr>
          <p:nvPr/>
        </p:nvSpPr>
        <p:spPr bwMode="auto">
          <a:xfrm>
            <a:off x="1838325" y="1825625"/>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pPr>
            <a:br>
              <a:rPr kumimoji="0" lang="zh-CN" altLang="zh-CN" sz="1800" b="0" i="0" u="none" strike="noStrike" cap="none" normalizeH="0" baseline="0">
                <a:ln>
                  <a:noFill/>
                </a:ln>
                <a:solidFill>
                  <a:schemeClr val="tx1"/>
                </a:solidFill>
                <a:effectLst/>
                <a:latin typeface="Arial" panose="020B0604020202020204" pitchFamily="34" charset="0"/>
              </a:rPr>
            </a:br>
            <a:endParaRPr kumimoji="0" lang="zh-CN" altLang="zh-CN" sz="1800" b="0" i="0" u="none" strike="noStrike" cap="none" normalizeH="0" baseline="0">
              <a:ln>
                <a:noFill/>
              </a:ln>
              <a:solidFill>
                <a:schemeClr val="tx1"/>
              </a:solidFill>
              <a:effectLst/>
              <a:latin typeface="Arial" panose="020B0604020202020204" pitchFamily="34" charset="0"/>
            </a:endParaRPr>
          </a:p>
        </p:txBody>
      </p:sp>
      <p:graphicFrame>
        <p:nvGraphicFramePr>
          <p:cNvPr id="12" name="表格 11"/>
          <p:cNvGraphicFramePr>
            <a:graphicFrameLocks noGrp="1"/>
          </p:cNvGraphicFramePr>
          <p:nvPr/>
        </p:nvGraphicFramePr>
        <p:xfrm>
          <a:off x="0" y="1825625"/>
          <a:ext cx="9144000" cy="1543050"/>
        </p:xfrm>
        <a:graphic>
          <a:graphicData uri="http://schemas.openxmlformats.org/drawingml/2006/table">
            <a:tbl>
              <a:tblPr/>
              <a:tblGrid>
                <a:gridCol w="1016000">
                  <a:extLst>
                    <a:ext uri="{9D8B030D-6E8A-4147-A177-3AD203B41FA5}">
                      <a16:colId xmlns:a16="http://schemas.microsoft.com/office/drawing/2014/main" val="20000"/>
                    </a:ext>
                  </a:extLst>
                </a:gridCol>
                <a:gridCol w="1016000">
                  <a:extLst>
                    <a:ext uri="{9D8B030D-6E8A-4147-A177-3AD203B41FA5}">
                      <a16:colId xmlns:a16="http://schemas.microsoft.com/office/drawing/2014/main" val="20001"/>
                    </a:ext>
                  </a:extLst>
                </a:gridCol>
                <a:gridCol w="1016000">
                  <a:extLst>
                    <a:ext uri="{9D8B030D-6E8A-4147-A177-3AD203B41FA5}">
                      <a16:colId xmlns:a16="http://schemas.microsoft.com/office/drawing/2014/main" val="20002"/>
                    </a:ext>
                  </a:extLst>
                </a:gridCol>
                <a:gridCol w="1016000">
                  <a:extLst>
                    <a:ext uri="{9D8B030D-6E8A-4147-A177-3AD203B41FA5}">
                      <a16:colId xmlns:a16="http://schemas.microsoft.com/office/drawing/2014/main" val="20003"/>
                    </a:ext>
                  </a:extLst>
                </a:gridCol>
                <a:gridCol w="1016000">
                  <a:extLst>
                    <a:ext uri="{9D8B030D-6E8A-4147-A177-3AD203B41FA5}">
                      <a16:colId xmlns:a16="http://schemas.microsoft.com/office/drawing/2014/main" val="20004"/>
                    </a:ext>
                  </a:extLst>
                </a:gridCol>
                <a:gridCol w="1016000">
                  <a:extLst>
                    <a:ext uri="{9D8B030D-6E8A-4147-A177-3AD203B41FA5}">
                      <a16:colId xmlns:a16="http://schemas.microsoft.com/office/drawing/2014/main" val="20005"/>
                    </a:ext>
                  </a:extLst>
                </a:gridCol>
                <a:gridCol w="1016000">
                  <a:extLst>
                    <a:ext uri="{9D8B030D-6E8A-4147-A177-3AD203B41FA5}">
                      <a16:colId xmlns:a16="http://schemas.microsoft.com/office/drawing/2014/main" val="20006"/>
                    </a:ext>
                  </a:extLst>
                </a:gridCol>
                <a:gridCol w="1016000">
                  <a:extLst>
                    <a:ext uri="{9D8B030D-6E8A-4147-A177-3AD203B41FA5}">
                      <a16:colId xmlns:a16="http://schemas.microsoft.com/office/drawing/2014/main" val="20007"/>
                    </a:ext>
                  </a:extLst>
                </a:gridCol>
                <a:gridCol w="1016000">
                  <a:extLst>
                    <a:ext uri="{9D8B030D-6E8A-4147-A177-3AD203B41FA5}">
                      <a16:colId xmlns:a16="http://schemas.microsoft.com/office/drawing/2014/main" val="20008"/>
                    </a:ext>
                  </a:extLst>
                </a:gridCol>
              </a:tblGrid>
              <a:tr h="180975">
                <a:tc>
                  <a:txBody>
                    <a:bodyPr/>
                    <a:lstStyle/>
                    <a:p>
                      <a:pPr algn="ctr" fontAlgn="ctr"/>
                      <a:r>
                        <a:rPr lang="zh-CN" altLang="en-US" sz="1500" b="0" i="0" u="none" strike="noStrike" dirty="0">
                          <a:solidFill>
                            <a:srgbClr val="000000"/>
                          </a:solidFill>
                          <a:effectLst/>
                          <a:latin typeface="宋体" panose="02010600030101010101" pitchFamily="2" charset="-122"/>
                          <a:ea typeface="宋体" panose="02010600030101010101" pitchFamily="2" charset="-122"/>
                        </a:rPr>
                        <a:t>　</a:t>
                      </a:r>
                    </a:p>
                  </a:txBody>
                  <a:tcPr marL="9525" marR="9525" marT="9525" marB="0" anchor="ctr">
                    <a:lnL>
                      <a:noFill/>
                    </a:lnL>
                    <a:lnR>
                      <a:noFill/>
                    </a:lnR>
                    <a:lnT>
                      <a:noFill/>
                    </a:lnT>
                    <a:lnB w="12700" cap="flat" cmpd="sng" algn="ctr">
                      <a:solidFill>
                        <a:srgbClr val="A3A095"/>
                      </a:solidFill>
                      <a:prstDash val="solid"/>
                      <a:round/>
                      <a:headEnd type="none" w="med" len="med"/>
                      <a:tailEnd type="none" w="med" len="med"/>
                    </a:lnB>
                    <a:solidFill>
                      <a:srgbClr val="FFFFFF"/>
                    </a:solidFill>
                  </a:tcPr>
                </a:tc>
                <a:tc>
                  <a:txBody>
                    <a:bodyPr/>
                    <a:lstStyle/>
                    <a:p>
                      <a:pPr algn="ctr" fontAlgn="ctr"/>
                      <a:r>
                        <a:rPr lang="zh-CN" altLang="en-US" sz="1500" b="0" i="0" u="none" strike="noStrike">
                          <a:solidFill>
                            <a:srgbClr val="000000"/>
                          </a:solidFill>
                          <a:effectLst/>
                          <a:latin typeface="宋体" panose="02010600030101010101" pitchFamily="2" charset="-122"/>
                          <a:ea typeface="宋体" panose="02010600030101010101" pitchFamily="2" charset="-122"/>
                        </a:rPr>
                        <a:t>　</a:t>
                      </a:r>
                    </a:p>
                  </a:txBody>
                  <a:tcPr marL="9525" marR="9525" marT="9525" marB="0" anchor="ctr">
                    <a:lnL>
                      <a:noFill/>
                    </a:lnL>
                    <a:lnR>
                      <a:noFill/>
                    </a:lnR>
                    <a:lnT>
                      <a:noFill/>
                    </a:lnT>
                    <a:lnB w="12700" cap="flat" cmpd="sng" algn="ctr">
                      <a:solidFill>
                        <a:srgbClr val="A3A095"/>
                      </a:solidFill>
                      <a:prstDash val="solid"/>
                      <a:round/>
                      <a:headEnd type="none" w="med" len="med"/>
                      <a:tailEnd type="none" w="med" len="med"/>
                    </a:lnB>
                    <a:solidFill>
                      <a:srgbClr val="FFFFFF"/>
                    </a:solidFill>
                  </a:tcPr>
                </a:tc>
                <a:tc>
                  <a:txBody>
                    <a:bodyPr/>
                    <a:lstStyle/>
                    <a:p>
                      <a:pPr algn="ctr" fontAlgn="ctr"/>
                      <a:r>
                        <a:rPr lang="zh-CN" altLang="en-US" sz="1500" b="0" i="0" u="none" strike="noStrike">
                          <a:solidFill>
                            <a:srgbClr val="000000"/>
                          </a:solidFill>
                          <a:effectLst/>
                          <a:latin typeface="宋体" panose="02010600030101010101" pitchFamily="2" charset="-122"/>
                          <a:ea typeface="宋体" panose="02010600030101010101" pitchFamily="2" charset="-122"/>
                        </a:rPr>
                        <a:t>　</a:t>
                      </a:r>
                    </a:p>
                  </a:txBody>
                  <a:tcPr marL="9525" marR="9525" marT="9525" marB="0" anchor="ctr">
                    <a:lnL>
                      <a:noFill/>
                    </a:lnL>
                    <a:lnR>
                      <a:noFill/>
                    </a:lnR>
                    <a:lnT>
                      <a:noFill/>
                    </a:lnT>
                    <a:lnB w="12700" cap="flat" cmpd="sng" algn="ctr">
                      <a:solidFill>
                        <a:srgbClr val="A3A095"/>
                      </a:solidFill>
                      <a:prstDash val="solid"/>
                      <a:round/>
                      <a:headEnd type="none" w="med" len="med"/>
                      <a:tailEnd type="none" w="med" len="med"/>
                    </a:lnB>
                    <a:solidFill>
                      <a:srgbClr val="FFFFFF"/>
                    </a:solidFill>
                  </a:tcPr>
                </a:tc>
                <a:tc>
                  <a:txBody>
                    <a:bodyPr/>
                    <a:lstStyle/>
                    <a:p>
                      <a:pPr algn="ctr" fontAlgn="ctr"/>
                      <a:r>
                        <a:rPr lang="zh-CN" altLang="en-US" sz="1500" b="0" i="0" u="none" strike="noStrike">
                          <a:solidFill>
                            <a:srgbClr val="000000"/>
                          </a:solidFill>
                          <a:effectLst/>
                          <a:latin typeface="宋体" panose="02010600030101010101" pitchFamily="2" charset="-122"/>
                          <a:ea typeface="宋体" panose="02010600030101010101" pitchFamily="2" charset="-122"/>
                        </a:rPr>
                        <a:t>　</a:t>
                      </a:r>
                    </a:p>
                  </a:txBody>
                  <a:tcPr marL="9525" marR="9525" marT="9525" marB="0" anchor="ctr">
                    <a:lnL>
                      <a:noFill/>
                    </a:lnL>
                    <a:lnR>
                      <a:noFill/>
                    </a:lnR>
                    <a:lnT>
                      <a:noFill/>
                    </a:lnT>
                    <a:lnB w="12700" cap="flat" cmpd="sng" algn="ctr">
                      <a:solidFill>
                        <a:srgbClr val="A3A095"/>
                      </a:solidFill>
                      <a:prstDash val="solid"/>
                      <a:round/>
                      <a:headEnd type="none" w="med" len="med"/>
                      <a:tailEnd type="none" w="med" len="med"/>
                    </a:lnB>
                    <a:solidFill>
                      <a:srgbClr val="FFFFFF"/>
                    </a:solidFill>
                  </a:tcPr>
                </a:tc>
                <a:tc>
                  <a:txBody>
                    <a:bodyPr/>
                    <a:lstStyle/>
                    <a:p>
                      <a:pPr algn="ctr" fontAlgn="ctr"/>
                      <a:r>
                        <a:rPr lang="zh-CN" altLang="en-US" sz="1500" b="0" i="0" u="none" strike="noStrike">
                          <a:solidFill>
                            <a:srgbClr val="000000"/>
                          </a:solidFill>
                          <a:effectLst/>
                          <a:latin typeface="宋体" panose="02010600030101010101" pitchFamily="2" charset="-122"/>
                          <a:ea typeface="宋体" panose="02010600030101010101" pitchFamily="2" charset="-122"/>
                        </a:rPr>
                        <a:t>　</a:t>
                      </a:r>
                    </a:p>
                  </a:txBody>
                  <a:tcPr marL="9525" marR="9525" marT="9525" marB="0" anchor="ctr">
                    <a:lnL>
                      <a:noFill/>
                    </a:lnL>
                    <a:lnR>
                      <a:noFill/>
                    </a:lnR>
                    <a:lnT>
                      <a:noFill/>
                    </a:lnT>
                    <a:lnB w="12700" cap="flat" cmpd="sng" algn="ctr">
                      <a:solidFill>
                        <a:srgbClr val="A3A095"/>
                      </a:solidFill>
                      <a:prstDash val="solid"/>
                      <a:round/>
                      <a:headEnd type="none" w="med" len="med"/>
                      <a:tailEnd type="none" w="med" len="med"/>
                    </a:lnB>
                    <a:solidFill>
                      <a:srgbClr val="FFFFFF"/>
                    </a:solidFill>
                  </a:tcPr>
                </a:tc>
                <a:tc>
                  <a:txBody>
                    <a:bodyPr/>
                    <a:lstStyle/>
                    <a:p>
                      <a:pPr algn="ctr" fontAlgn="ctr"/>
                      <a:r>
                        <a:rPr lang="zh-CN" altLang="en-US" sz="1500" b="0" i="0" u="none" strike="noStrike">
                          <a:solidFill>
                            <a:srgbClr val="000000"/>
                          </a:solidFill>
                          <a:effectLst/>
                          <a:latin typeface="宋体" panose="02010600030101010101" pitchFamily="2" charset="-122"/>
                          <a:ea typeface="宋体" panose="02010600030101010101" pitchFamily="2" charset="-122"/>
                        </a:rPr>
                        <a:t>　</a:t>
                      </a:r>
                    </a:p>
                  </a:txBody>
                  <a:tcPr marL="9525" marR="9525" marT="9525" marB="0" anchor="ctr">
                    <a:lnL>
                      <a:noFill/>
                    </a:lnL>
                    <a:lnR>
                      <a:noFill/>
                    </a:lnR>
                    <a:lnT>
                      <a:noFill/>
                    </a:lnT>
                    <a:lnB w="12700" cap="flat" cmpd="sng" algn="ctr">
                      <a:solidFill>
                        <a:srgbClr val="A3A095"/>
                      </a:solidFill>
                      <a:prstDash val="solid"/>
                      <a:round/>
                      <a:headEnd type="none" w="med" len="med"/>
                      <a:tailEnd type="none" w="med" len="med"/>
                    </a:lnB>
                    <a:solidFill>
                      <a:srgbClr val="FFFFFF"/>
                    </a:solidFill>
                  </a:tcPr>
                </a:tc>
                <a:tc>
                  <a:txBody>
                    <a:bodyPr/>
                    <a:lstStyle/>
                    <a:p>
                      <a:pPr algn="ctr" fontAlgn="ctr"/>
                      <a:r>
                        <a:rPr lang="zh-CN" altLang="en-US" sz="1500" b="0" i="0" u="none" strike="noStrike">
                          <a:solidFill>
                            <a:srgbClr val="000000"/>
                          </a:solidFill>
                          <a:effectLst/>
                          <a:latin typeface="宋体" panose="02010600030101010101" pitchFamily="2" charset="-122"/>
                          <a:ea typeface="宋体" panose="02010600030101010101" pitchFamily="2" charset="-122"/>
                        </a:rPr>
                        <a:t>　</a:t>
                      </a:r>
                    </a:p>
                  </a:txBody>
                  <a:tcPr marL="9525" marR="9525" marT="9525" marB="0" anchor="ctr">
                    <a:lnL>
                      <a:noFill/>
                    </a:lnL>
                    <a:lnR>
                      <a:noFill/>
                    </a:lnR>
                    <a:lnT>
                      <a:noFill/>
                    </a:lnT>
                    <a:lnB w="12700" cap="flat" cmpd="sng" algn="ctr">
                      <a:solidFill>
                        <a:srgbClr val="A3A095"/>
                      </a:solidFill>
                      <a:prstDash val="solid"/>
                      <a:round/>
                      <a:headEnd type="none" w="med" len="med"/>
                      <a:tailEnd type="none" w="med" len="med"/>
                    </a:lnB>
                    <a:solidFill>
                      <a:srgbClr val="FFFFFF"/>
                    </a:solidFill>
                  </a:tcPr>
                </a:tc>
                <a:tc>
                  <a:txBody>
                    <a:bodyPr/>
                    <a:lstStyle/>
                    <a:p>
                      <a:pPr algn="ctr" fontAlgn="ctr"/>
                      <a:r>
                        <a:rPr lang="zh-CN" altLang="en-US" sz="1500" b="0" i="0" u="none" strike="noStrike">
                          <a:solidFill>
                            <a:srgbClr val="000000"/>
                          </a:solidFill>
                          <a:effectLst/>
                          <a:latin typeface="宋体" panose="02010600030101010101" pitchFamily="2" charset="-122"/>
                          <a:ea typeface="宋体" panose="02010600030101010101" pitchFamily="2" charset="-122"/>
                        </a:rPr>
                        <a:t>　</a:t>
                      </a:r>
                    </a:p>
                  </a:txBody>
                  <a:tcPr marL="9525" marR="9525" marT="9525" marB="0" anchor="ctr">
                    <a:lnL>
                      <a:noFill/>
                    </a:lnL>
                    <a:lnR>
                      <a:noFill/>
                    </a:lnR>
                    <a:lnT>
                      <a:noFill/>
                    </a:lnT>
                    <a:lnB w="12700" cap="flat" cmpd="sng" algn="ctr">
                      <a:solidFill>
                        <a:srgbClr val="A3A095"/>
                      </a:solidFill>
                      <a:prstDash val="solid"/>
                      <a:round/>
                      <a:headEnd type="none" w="med" len="med"/>
                      <a:tailEnd type="none" w="med" len="med"/>
                    </a:lnB>
                    <a:solidFill>
                      <a:srgbClr val="FFFFFF"/>
                    </a:solidFill>
                  </a:tcPr>
                </a:tc>
                <a:tc>
                  <a:txBody>
                    <a:bodyPr/>
                    <a:lstStyle/>
                    <a:p>
                      <a:pPr algn="ctr" fontAlgn="ctr"/>
                      <a:r>
                        <a:rPr lang="zh-CN" altLang="en-US" sz="1500" b="0" i="0" u="none" strike="noStrike">
                          <a:solidFill>
                            <a:srgbClr val="000000"/>
                          </a:solidFill>
                          <a:effectLst/>
                          <a:latin typeface="宋体" panose="02010600030101010101" pitchFamily="2" charset="-122"/>
                          <a:ea typeface="宋体" panose="02010600030101010101" pitchFamily="2" charset="-122"/>
                        </a:rPr>
                        <a:t>　</a:t>
                      </a:r>
                    </a:p>
                  </a:txBody>
                  <a:tcPr marL="9525" marR="9525" marT="9525" marB="0" anchor="ctr">
                    <a:lnL>
                      <a:noFill/>
                    </a:lnL>
                    <a:lnR>
                      <a:noFill/>
                    </a:lnR>
                    <a:lnT>
                      <a:noFill/>
                    </a:lnT>
                    <a:lnB w="12700" cap="flat" cmpd="sng" algn="ctr">
                      <a:solidFill>
                        <a:srgbClr val="A3A095"/>
                      </a:solidFill>
                      <a:prstDash val="solid"/>
                      <a:round/>
                      <a:headEnd type="none" w="med" len="med"/>
                      <a:tailEnd type="none" w="med" len="med"/>
                    </a:lnB>
                    <a:solidFill>
                      <a:srgbClr val="FFFFFF"/>
                    </a:solidFill>
                  </a:tcPr>
                </a:tc>
                <a:extLst>
                  <a:ext uri="{0D108BD9-81ED-4DB2-BD59-A6C34878D82A}">
                    <a16:rowId xmlns:a16="http://schemas.microsoft.com/office/drawing/2014/main" val="10000"/>
                  </a:ext>
                </a:extLst>
              </a:tr>
              <a:tr h="180975">
                <a:tc gridSpan="9">
                  <a:txBody>
                    <a:bodyPr/>
                    <a:lstStyle/>
                    <a:p>
                      <a:pPr algn="ctr" fontAlgn="ctr"/>
                      <a:r>
                        <a:rPr lang="en-US" sz="1500" b="1" i="0" u="none" strike="noStrike">
                          <a:solidFill>
                            <a:srgbClr val="FFFFFF"/>
                          </a:solidFill>
                          <a:effectLst/>
                          <a:latin typeface="Arial" panose="020B0604020202020204" pitchFamily="34" charset="0"/>
                          <a:ea typeface="宋体" panose="02010600030101010101" pitchFamily="2" charset="-122"/>
                        </a:rPr>
                        <a:t>Yields for Krypton Beams</a:t>
                      </a:r>
                    </a:p>
                  </a:txBody>
                  <a:tcPr marL="9525" marR="9525" marT="9525" marB="0" anchor="ctr">
                    <a:lnL w="12700" cap="flat" cmpd="sng" algn="ctr">
                      <a:solidFill>
                        <a:srgbClr val="A3A095"/>
                      </a:solidFill>
                      <a:prstDash val="solid"/>
                      <a:round/>
                      <a:headEnd type="none" w="med" len="med"/>
                      <a:tailEnd type="none" w="med" len="med"/>
                    </a:lnL>
                    <a:lnR w="12700" cap="flat" cmpd="sng" algn="ctr">
                      <a:solidFill>
                        <a:srgbClr val="A3A095"/>
                      </a:solidFill>
                      <a:prstDash val="solid"/>
                      <a:round/>
                      <a:headEnd type="none" w="med" len="med"/>
                      <a:tailEnd type="none" w="med" len="med"/>
                    </a:lnR>
                    <a:lnT w="12700" cap="flat" cmpd="sng" algn="ctr">
                      <a:solidFill>
                        <a:srgbClr val="A3A095"/>
                      </a:solidFill>
                      <a:prstDash val="solid"/>
                      <a:round/>
                      <a:headEnd type="none" w="med" len="med"/>
                      <a:tailEnd type="none" w="med" len="med"/>
                    </a:lnT>
                    <a:lnB w="12700" cap="flat" cmpd="sng" algn="ctr">
                      <a:solidFill>
                        <a:srgbClr val="D8DCDF"/>
                      </a:solidFill>
                      <a:prstDash val="solid"/>
                      <a:round/>
                      <a:headEnd type="none" w="med" len="med"/>
                      <a:tailEnd type="none" w="med" len="med"/>
                    </a:lnB>
                    <a:solidFill>
                      <a:srgbClr val="660000"/>
                    </a:solidFill>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extLst>
                  <a:ext uri="{0D108BD9-81ED-4DB2-BD59-A6C34878D82A}">
                    <a16:rowId xmlns:a16="http://schemas.microsoft.com/office/drawing/2014/main" val="10001"/>
                  </a:ext>
                </a:extLst>
              </a:tr>
              <a:tr h="171450">
                <a:tc rowSpan="2">
                  <a:txBody>
                    <a:bodyPr/>
                    <a:lstStyle/>
                    <a:p>
                      <a:pPr algn="ctr" fontAlgn="ctr"/>
                      <a:r>
                        <a:rPr lang="en-US" sz="1500" b="0" i="0" u="none" strike="noStrike" dirty="0">
                          <a:solidFill>
                            <a:srgbClr val="000000"/>
                          </a:solidFill>
                          <a:effectLst/>
                          <a:latin typeface="Arial" panose="020B0604020202020204" pitchFamily="34" charset="0"/>
                          <a:ea typeface="宋体" panose="02010600030101010101" pitchFamily="2" charset="-122"/>
                        </a:rPr>
                        <a:t>Date</a:t>
                      </a:r>
                    </a:p>
                  </a:txBody>
                  <a:tcPr marL="9525" marR="9525" marT="9525" marB="0" anchor="ctr">
                    <a:lnL w="12700" cap="flat" cmpd="sng" algn="ctr">
                      <a:solidFill>
                        <a:srgbClr val="D8DCDF"/>
                      </a:solidFill>
                      <a:prstDash val="solid"/>
                      <a:round/>
                      <a:headEnd type="none" w="med" len="med"/>
                      <a:tailEnd type="none" w="med" len="med"/>
                    </a:lnL>
                    <a:lnR w="12700" cap="flat" cmpd="sng" algn="ctr">
                      <a:solidFill>
                        <a:srgbClr val="EEEEEE"/>
                      </a:solidFill>
                      <a:prstDash val="solid"/>
                      <a:round/>
                      <a:headEnd type="none" w="med" len="med"/>
                      <a:tailEnd type="none" w="med" len="med"/>
                    </a:lnR>
                    <a:lnT w="12700" cap="flat" cmpd="sng" algn="ctr">
                      <a:solidFill>
                        <a:srgbClr val="D8DCDF"/>
                      </a:solidFill>
                      <a:prstDash val="solid"/>
                      <a:round/>
                      <a:headEnd type="none" w="med" len="med"/>
                      <a:tailEnd type="none" w="med" len="med"/>
                    </a:lnT>
                    <a:lnB w="12700" cap="flat" cmpd="sng" algn="ctr">
                      <a:solidFill>
                        <a:srgbClr val="D8DCDF"/>
                      </a:solidFill>
                      <a:prstDash val="solid"/>
                      <a:round/>
                      <a:headEnd type="none" w="med" len="med"/>
                      <a:tailEnd type="none" w="med" len="med"/>
                    </a:lnB>
                    <a:solidFill>
                      <a:srgbClr val="EEEEEE"/>
                    </a:solidFill>
                  </a:tcPr>
                </a:tc>
                <a:tc>
                  <a:txBody>
                    <a:bodyPr/>
                    <a:lstStyle/>
                    <a:p>
                      <a:pPr algn="ctr" fontAlgn="ctr"/>
                      <a:r>
                        <a:rPr lang="en-US" sz="1500" b="0" i="0" u="none" strike="noStrike">
                          <a:solidFill>
                            <a:srgbClr val="660000"/>
                          </a:solidFill>
                          <a:effectLst/>
                          <a:latin typeface="Arial" panose="020B0604020202020204" pitchFamily="34" charset="0"/>
                          <a:ea typeface="宋体" panose="02010600030101010101" pitchFamily="2" charset="-122"/>
                        </a:rPr>
                        <a:t>Isotope /</a:t>
                      </a:r>
                    </a:p>
                  </a:txBody>
                  <a:tcPr marL="9525" marR="9525" marT="9525" marB="0" anchor="ctr">
                    <a:lnL w="12700" cap="flat" cmpd="sng" algn="ctr">
                      <a:solidFill>
                        <a:srgbClr val="EEEEEE"/>
                      </a:solidFill>
                      <a:prstDash val="solid"/>
                      <a:round/>
                      <a:headEnd type="none" w="med" len="med"/>
                      <a:tailEnd type="none" w="med" len="med"/>
                    </a:lnL>
                    <a:lnR w="12700" cap="flat" cmpd="sng" algn="ctr">
                      <a:solidFill>
                        <a:srgbClr val="D8DCDF"/>
                      </a:solidFill>
                      <a:prstDash val="solid"/>
                      <a:round/>
                      <a:headEnd type="none" w="med" len="med"/>
                      <a:tailEnd type="none" w="med" len="med"/>
                    </a:lnR>
                    <a:lnT w="12700" cap="flat" cmpd="sng" algn="ctr">
                      <a:solidFill>
                        <a:srgbClr val="EEEEEE"/>
                      </a:solidFill>
                      <a:prstDash val="solid"/>
                      <a:round/>
                      <a:headEnd type="none" w="med" len="med"/>
                      <a:tailEnd type="none" w="med" len="med"/>
                    </a:lnT>
                    <a:lnB>
                      <a:noFill/>
                    </a:lnB>
                    <a:solidFill>
                      <a:srgbClr val="FFFFFF"/>
                    </a:solidFill>
                  </a:tcPr>
                </a:tc>
                <a:tc rowSpan="2">
                  <a:txBody>
                    <a:bodyPr/>
                    <a:lstStyle/>
                    <a:p>
                      <a:pPr algn="ctr" fontAlgn="ctr"/>
                      <a:r>
                        <a:rPr lang="en-US" sz="1500" b="0" i="0" u="none" strike="noStrike">
                          <a:solidFill>
                            <a:srgbClr val="000000"/>
                          </a:solidFill>
                          <a:effectLst/>
                          <a:latin typeface="Arial" panose="020B0604020202020204" pitchFamily="34" charset="0"/>
                          <a:ea typeface="宋体" panose="02010600030101010101" pitchFamily="2" charset="-122"/>
                        </a:rPr>
                        <a:t>A/q</a:t>
                      </a:r>
                    </a:p>
                  </a:txBody>
                  <a:tcPr marL="9525" marR="9525" marT="9525" marB="0" anchor="ctr">
                    <a:lnL w="12700" cap="flat" cmpd="sng" algn="ctr">
                      <a:solidFill>
                        <a:srgbClr val="D8DCDF"/>
                      </a:solidFill>
                      <a:prstDash val="solid"/>
                      <a:round/>
                      <a:headEnd type="none" w="med" len="med"/>
                      <a:tailEnd type="none" w="med" len="med"/>
                    </a:lnL>
                    <a:lnR w="12700" cap="flat" cmpd="sng" algn="ctr">
                      <a:solidFill>
                        <a:srgbClr val="D8DCDF"/>
                      </a:solidFill>
                      <a:prstDash val="solid"/>
                      <a:round/>
                      <a:headEnd type="none" w="med" len="med"/>
                      <a:tailEnd type="none" w="med" len="med"/>
                    </a:lnR>
                    <a:lnT w="12700" cap="flat" cmpd="sng" algn="ctr">
                      <a:solidFill>
                        <a:srgbClr val="D8DCDF"/>
                      </a:solidFill>
                      <a:prstDash val="solid"/>
                      <a:round/>
                      <a:headEnd type="none" w="med" len="med"/>
                      <a:tailEnd type="none" w="med" len="med"/>
                    </a:lnT>
                    <a:lnB w="12700" cap="flat" cmpd="sng" algn="ctr">
                      <a:solidFill>
                        <a:srgbClr val="D8DCDF"/>
                      </a:solidFill>
                      <a:prstDash val="solid"/>
                      <a:round/>
                      <a:headEnd type="none" w="med" len="med"/>
                      <a:tailEnd type="none" w="med" len="med"/>
                    </a:lnB>
                    <a:solidFill>
                      <a:srgbClr val="EEEEEE"/>
                    </a:solidFill>
                  </a:tcPr>
                </a:tc>
                <a:tc rowSpan="2">
                  <a:txBody>
                    <a:bodyPr/>
                    <a:lstStyle/>
                    <a:p>
                      <a:pPr algn="ctr" fontAlgn="ctr"/>
                      <a:r>
                        <a:rPr lang="en-US" sz="1500" b="0" i="0" u="none" strike="noStrike">
                          <a:solidFill>
                            <a:srgbClr val="000000"/>
                          </a:solidFill>
                          <a:effectLst/>
                          <a:latin typeface="Arial" panose="020B0604020202020204" pitchFamily="34" charset="0"/>
                          <a:ea typeface="宋体" panose="02010600030101010101" pitchFamily="2" charset="-122"/>
                        </a:rPr>
                        <a:t>Half-life</a:t>
                      </a:r>
                    </a:p>
                  </a:txBody>
                  <a:tcPr marL="9525" marR="9525" marT="9525" marB="0" anchor="ctr">
                    <a:lnL w="12700" cap="flat" cmpd="sng" algn="ctr">
                      <a:solidFill>
                        <a:srgbClr val="D8DCDF"/>
                      </a:solidFill>
                      <a:prstDash val="solid"/>
                      <a:round/>
                      <a:headEnd type="none" w="med" len="med"/>
                      <a:tailEnd type="none" w="med" len="med"/>
                    </a:lnL>
                    <a:lnR w="12700" cap="flat" cmpd="sng" algn="ctr">
                      <a:solidFill>
                        <a:srgbClr val="D8DCDF"/>
                      </a:solidFill>
                      <a:prstDash val="solid"/>
                      <a:round/>
                      <a:headEnd type="none" w="med" len="med"/>
                      <a:tailEnd type="none" w="med" len="med"/>
                    </a:lnR>
                    <a:lnT w="12700" cap="flat" cmpd="sng" algn="ctr">
                      <a:solidFill>
                        <a:srgbClr val="D8DCDF"/>
                      </a:solidFill>
                      <a:prstDash val="solid"/>
                      <a:round/>
                      <a:headEnd type="none" w="med" len="med"/>
                      <a:tailEnd type="none" w="med" len="med"/>
                    </a:lnT>
                    <a:lnB w="12700" cap="flat" cmpd="sng" algn="ctr">
                      <a:solidFill>
                        <a:srgbClr val="D8DCDF"/>
                      </a:solidFill>
                      <a:prstDash val="solid"/>
                      <a:round/>
                      <a:headEnd type="none" w="med" len="med"/>
                      <a:tailEnd type="none" w="med" len="med"/>
                    </a:lnB>
                    <a:solidFill>
                      <a:srgbClr val="EEEEEE"/>
                    </a:solidFill>
                  </a:tcPr>
                </a:tc>
                <a:tc>
                  <a:txBody>
                    <a:bodyPr/>
                    <a:lstStyle/>
                    <a:p>
                      <a:pPr algn="ctr" fontAlgn="ctr"/>
                      <a:r>
                        <a:rPr lang="en-US" sz="1500" b="0" i="0" u="none" strike="noStrike">
                          <a:solidFill>
                            <a:srgbClr val="000000"/>
                          </a:solidFill>
                          <a:effectLst/>
                          <a:latin typeface="Arial" panose="020B0604020202020204" pitchFamily="34" charset="0"/>
                          <a:ea typeface="宋体" panose="02010600030101010101" pitchFamily="2" charset="-122"/>
                        </a:rPr>
                        <a:t>Yield</a:t>
                      </a:r>
                    </a:p>
                  </a:txBody>
                  <a:tcPr marL="9525" marR="9525" marT="9525" marB="0" anchor="ctr">
                    <a:lnL w="12700" cap="flat" cmpd="sng" algn="ctr">
                      <a:solidFill>
                        <a:srgbClr val="D8DCDF"/>
                      </a:solidFill>
                      <a:prstDash val="solid"/>
                      <a:round/>
                      <a:headEnd type="none" w="med" len="med"/>
                      <a:tailEnd type="none" w="med" len="med"/>
                    </a:lnL>
                    <a:lnR w="12700" cap="flat" cmpd="sng" algn="ctr">
                      <a:solidFill>
                        <a:srgbClr val="D8DCDF"/>
                      </a:solidFill>
                      <a:prstDash val="solid"/>
                      <a:round/>
                      <a:headEnd type="none" w="med" len="med"/>
                      <a:tailEnd type="none" w="med" len="med"/>
                    </a:lnR>
                    <a:lnT w="12700" cap="flat" cmpd="sng" algn="ctr">
                      <a:solidFill>
                        <a:srgbClr val="D8DCDF"/>
                      </a:solidFill>
                      <a:prstDash val="solid"/>
                      <a:round/>
                      <a:headEnd type="none" w="med" len="med"/>
                      <a:tailEnd type="none" w="med" len="med"/>
                    </a:lnT>
                    <a:lnB>
                      <a:noFill/>
                    </a:lnB>
                    <a:solidFill>
                      <a:srgbClr val="EEEEEE"/>
                    </a:solidFill>
                  </a:tcPr>
                </a:tc>
                <a:tc>
                  <a:txBody>
                    <a:bodyPr/>
                    <a:lstStyle/>
                    <a:p>
                      <a:pPr algn="ctr" fontAlgn="ctr"/>
                      <a:r>
                        <a:rPr lang="en-US" sz="1500" b="0" i="0" u="none" strike="noStrike">
                          <a:solidFill>
                            <a:srgbClr val="000000"/>
                          </a:solidFill>
                          <a:effectLst/>
                          <a:latin typeface="Arial" panose="020B0604020202020204" pitchFamily="34" charset="0"/>
                          <a:ea typeface="宋体" panose="02010600030101010101" pitchFamily="2" charset="-122"/>
                        </a:rPr>
                        <a:t>p</a:t>
                      </a:r>
                      <a:r>
                        <a:rPr lang="en-US" sz="1500" b="0" i="0" u="none" strike="noStrike" baseline="30000">
                          <a:solidFill>
                            <a:srgbClr val="000000"/>
                          </a:solidFill>
                          <a:effectLst/>
                          <a:latin typeface="Arial" panose="020B0604020202020204" pitchFamily="34" charset="0"/>
                          <a:ea typeface="宋体" panose="02010600030101010101" pitchFamily="2" charset="-122"/>
                        </a:rPr>
                        <a:t>+</a:t>
                      </a:r>
                      <a:r>
                        <a:rPr lang="en-US" sz="1500" b="0" i="0" u="none" strike="noStrike">
                          <a:solidFill>
                            <a:srgbClr val="000000"/>
                          </a:solidFill>
                          <a:effectLst/>
                          <a:latin typeface="Arial" panose="020B0604020202020204" pitchFamily="34" charset="0"/>
                          <a:ea typeface="宋体" panose="02010600030101010101" pitchFamily="2" charset="-122"/>
                        </a:rPr>
                        <a:t> Current</a:t>
                      </a:r>
                    </a:p>
                  </a:txBody>
                  <a:tcPr marL="9525" marR="9525" marT="9525" marB="0" anchor="ctr">
                    <a:lnL w="12700" cap="flat" cmpd="sng" algn="ctr">
                      <a:solidFill>
                        <a:srgbClr val="D8DCDF"/>
                      </a:solidFill>
                      <a:prstDash val="solid"/>
                      <a:round/>
                      <a:headEnd type="none" w="med" len="med"/>
                      <a:tailEnd type="none" w="med" len="med"/>
                    </a:lnL>
                    <a:lnR w="12700" cap="flat" cmpd="sng" algn="ctr">
                      <a:solidFill>
                        <a:srgbClr val="D8DCDF"/>
                      </a:solidFill>
                      <a:prstDash val="solid"/>
                      <a:round/>
                      <a:headEnd type="none" w="med" len="med"/>
                      <a:tailEnd type="none" w="med" len="med"/>
                    </a:lnR>
                    <a:lnT w="12700" cap="flat" cmpd="sng" algn="ctr">
                      <a:solidFill>
                        <a:srgbClr val="D8DCDF"/>
                      </a:solidFill>
                      <a:prstDash val="solid"/>
                      <a:round/>
                      <a:headEnd type="none" w="med" len="med"/>
                      <a:tailEnd type="none" w="med" len="med"/>
                    </a:lnT>
                    <a:lnB>
                      <a:noFill/>
                    </a:lnB>
                    <a:solidFill>
                      <a:srgbClr val="EEEEEE"/>
                    </a:solidFill>
                  </a:tcPr>
                </a:tc>
                <a:tc rowSpan="2">
                  <a:txBody>
                    <a:bodyPr/>
                    <a:lstStyle/>
                    <a:p>
                      <a:pPr algn="ctr" fontAlgn="ctr"/>
                      <a:r>
                        <a:rPr lang="en-US" sz="1500" b="0" i="0" u="none" strike="noStrike">
                          <a:solidFill>
                            <a:srgbClr val="000000"/>
                          </a:solidFill>
                          <a:effectLst/>
                          <a:latin typeface="Arial" panose="020B0604020202020204" pitchFamily="34" charset="0"/>
                          <a:ea typeface="宋体" panose="02010600030101010101" pitchFamily="2" charset="-122"/>
                        </a:rPr>
                        <a:t>Target</a:t>
                      </a:r>
                    </a:p>
                  </a:txBody>
                  <a:tcPr marL="9525" marR="9525" marT="9525" marB="0" anchor="ctr">
                    <a:lnL w="12700" cap="flat" cmpd="sng" algn="ctr">
                      <a:solidFill>
                        <a:srgbClr val="D8DCDF"/>
                      </a:solidFill>
                      <a:prstDash val="solid"/>
                      <a:round/>
                      <a:headEnd type="none" w="med" len="med"/>
                      <a:tailEnd type="none" w="med" len="med"/>
                    </a:lnL>
                    <a:lnR w="12700" cap="flat" cmpd="sng" algn="ctr">
                      <a:solidFill>
                        <a:srgbClr val="D8DCDF"/>
                      </a:solidFill>
                      <a:prstDash val="solid"/>
                      <a:round/>
                      <a:headEnd type="none" w="med" len="med"/>
                      <a:tailEnd type="none" w="med" len="med"/>
                    </a:lnR>
                    <a:lnT w="12700" cap="flat" cmpd="sng" algn="ctr">
                      <a:solidFill>
                        <a:srgbClr val="D8DCDF"/>
                      </a:solidFill>
                      <a:prstDash val="solid"/>
                      <a:round/>
                      <a:headEnd type="none" w="med" len="med"/>
                      <a:tailEnd type="none" w="med" len="med"/>
                    </a:lnT>
                    <a:lnB w="12700" cap="flat" cmpd="sng" algn="ctr">
                      <a:solidFill>
                        <a:srgbClr val="D8DCDF"/>
                      </a:solidFill>
                      <a:prstDash val="solid"/>
                      <a:round/>
                      <a:headEnd type="none" w="med" len="med"/>
                      <a:tailEnd type="none" w="med" len="med"/>
                    </a:lnB>
                    <a:solidFill>
                      <a:srgbClr val="EEEEEE"/>
                    </a:solidFill>
                  </a:tcPr>
                </a:tc>
                <a:tc rowSpan="2">
                  <a:txBody>
                    <a:bodyPr/>
                    <a:lstStyle/>
                    <a:p>
                      <a:pPr algn="ctr" fontAlgn="ctr"/>
                      <a:r>
                        <a:rPr lang="en-US" sz="1500" b="0" i="0" u="none" strike="noStrike" dirty="0">
                          <a:solidFill>
                            <a:srgbClr val="000000"/>
                          </a:solidFill>
                          <a:effectLst/>
                          <a:latin typeface="Arial" panose="020B0604020202020204" pitchFamily="34" charset="0"/>
                          <a:ea typeface="宋体" panose="02010600030101010101" pitchFamily="2" charset="-122"/>
                        </a:rPr>
                        <a:t>Ion Source</a:t>
                      </a:r>
                    </a:p>
                  </a:txBody>
                  <a:tcPr marL="9525" marR="9525" marT="9525" marB="0" anchor="ctr">
                    <a:lnL w="12700" cap="flat" cmpd="sng" algn="ctr">
                      <a:solidFill>
                        <a:srgbClr val="D8DCDF"/>
                      </a:solidFill>
                      <a:prstDash val="solid"/>
                      <a:round/>
                      <a:headEnd type="none" w="med" len="med"/>
                      <a:tailEnd type="none" w="med" len="med"/>
                    </a:lnL>
                    <a:lnR w="12700" cap="flat" cmpd="sng" algn="ctr">
                      <a:solidFill>
                        <a:srgbClr val="D8DCDF"/>
                      </a:solidFill>
                      <a:prstDash val="solid"/>
                      <a:round/>
                      <a:headEnd type="none" w="med" len="med"/>
                      <a:tailEnd type="none" w="med" len="med"/>
                    </a:lnR>
                    <a:lnT w="12700" cap="flat" cmpd="sng" algn="ctr">
                      <a:solidFill>
                        <a:srgbClr val="D8DCDF"/>
                      </a:solidFill>
                      <a:prstDash val="solid"/>
                      <a:round/>
                      <a:headEnd type="none" w="med" len="med"/>
                      <a:tailEnd type="none" w="med" len="med"/>
                    </a:lnT>
                    <a:lnB w="12700" cap="flat" cmpd="sng" algn="ctr">
                      <a:solidFill>
                        <a:srgbClr val="D8DCDF"/>
                      </a:solidFill>
                      <a:prstDash val="solid"/>
                      <a:round/>
                      <a:headEnd type="none" w="med" len="med"/>
                      <a:tailEnd type="none" w="med" len="med"/>
                    </a:lnB>
                    <a:solidFill>
                      <a:srgbClr val="EEEEEE"/>
                    </a:solidFill>
                  </a:tcPr>
                </a:tc>
                <a:tc rowSpan="2">
                  <a:txBody>
                    <a:bodyPr/>
                    <a:lstStyle/>
                    <a:p>
                      <a:pPr algn="ctr" fontAlgn="ctr"/>
                      <a:r>
                        <a:rPr lang="en-US" sz="1500" b="0" i="0" u="none" strike="noStrike">
                          <a:solidFill>
                            <a:srgbClr val="000000"/>
                          </a:solidFill>
                          <a:effectLst/>
                          <a:latin typeface="Arial" panose="020B0604020202020204" pitchFamily="34" charset="0"/>
                          <a:ea typeface="宋体" panose="02010600030101010101" pitchFamily="2" charset="-122"/>
                        </a:rPr>
                        <a:t>Comment</a:t>
                      </a:r>
                    </a:p>
                  </a:txBody>
                  <a:tcPr marL="9525" marR="9525" marT="9525" marB="0" anchor="ctr">
                    <a:lnL w="12700" cap="flat" cmpd="sng" algn="ctr">
                      <a:solidFill>
                        <a:srgbClr val="D8DCDF"/>
                      </a:solidFill>
                      <a:prstDash val="solid"/>
                      <a:round/>
                      <a:headEnd type="none" w="med" len="med"/>
                      <a:tailEnd type="none" w="med" len="med"/>
                    </a:lnL>
                    <a:lnR w="12700" cap="flat" cmpd="sng" algn="ctr">
                      <a:solidFill>
                        <a:srgbClr val="D8DCDF"/>
                      </a:solidFill>
                      <a:prstDash val="solid"/>
                      <a:round/>
                      <a:headEnd type="none" w="med" len="med"/>
                      <a:tailEnd type="none" w="med" len="med"/>
                    </a:lnR>
                    <a:lnT w="12700" cap="flat" cmpd="sng" algn="ctr">
                      <a:solidFill>
                        <a:srgbClr val="D8DCDF"/>
                      </a:solidFill>
                      <a:prstDash val="solid"/>
                      <a:round/>
                      <a:headEnd type="none" w="med" len="med"/>
                      <a:tailEnd type="none" w="med" len="med"/>
                    </a:lnT>
                    <a:lnB w="12700" cap="flat" cmpd="sng" algn="ctr">
                      <a:solidFill>
                        <a:srgbClr val="D8DCDF"/>
                      </a:solidFill>
                      <a:prstDash val="solid"/>
                      <a:round/>
                      <a:headEnd type="none" w="med" len="med"/>
                      <a:tailEnd type="none" w="med" len="med"/>
                    </a:lnB>
                    <a:solidFill>
                      <a:srgbClr val="EEEEEE"/>
                    </a:solidFill>
                  </a:tcPr>
                </a:tc>
                <a:extLst>
                  <a:ext uri="{0D108BD9-81ED-4DB2-BD59-A6C34878D82A}">
                    <a16:rowId xmlns:a16="http://schemas.microsoft.com/office/drawing/2014/main" val="10002"/>
                  </a:ext>
                </a:extLst>
              </a:tr>
              <a:tr h="180975">
                <a:tc vMerge="1">
                  <a:txBody>
                    <a:bodyPr/>
                    <a:lstStyle/>
                    <a:p>
                      <a:endParaRPr lang="zh-CN" altLang="en-US"/>
                    </a:p>
                  </a:txBody>
                  <a:tcPr/>
                </a:tc>
                <a:tc>
                  <a:txBody>
                    <a:bodyPr/>
                    <a:lstStyle/>
                    <a:p>
                      <a:pPr algn="ctr" fontAlgn="ctr"/>
                      <a:r>
                        <a:rPr lang="en-US" sz="1500" b="0" i="0" u="none" strike="noStrike">
                          <a:solidFill>
                            <a:srgbClr val="660000"/>
                          </a:solidFill>
                          <a:effectLst/>
                          <a:latin typeface="Arial" panose="020B0604020202020204" pitchFamily="34" charset="0"/>
                          <a:ea typeface="宋体" panose="02010600030101010101" pitchFamily="2" charset="-122"/>
                        </a:rPr>
                        <a:t>Isomer</a:t>
                      </a:r>
                    </a:p>
                  </a:txBody>
                  <a:tcPr marL="9525" marR="9525" marT="9525" marB="0" anchor="ctr">
                    <a:lnL w="12700" cap="flat" cmpd="sng" algn="ctr">
                      <a:solidFill>
                        <a:srgbClr val="EEEEEE"/>
                      </a:solidFill>
                      <a:prstDash val="solid"/>
                      <a:round/>
                      <a:headEnd type="none" w="med" len="med"/>
                      <a:tailEnd type="none" w="med" len="med"/>
                    </a:lnL>
                    <a:lnR w="12700" cap="flat" cmpd="sng" algn="ctr">
                      <a:solidFill>
                        <a:srgbClr val="EEEEEE"/>
                      </a:solidFill>
                      <a:prstDash val="solid"/>
                      <a:round/>
                      <a:headEnd type="none" w="med" len="med"/>
                      <a:tailEnd type="none" w="med" len="med"/>
                    </a:lnR>
                    <a:lnT>
                      <a:noFill/>
                    </a:lnT>
                    <a:lnB w="12700" cap="flat" cmpd="sng" algn="ctr">
                      <a:solidFill>
                        <a:srgbClr val="EEEEEE"/>
                      </a:solidFill>
                      <a:prstDash val="solid"/>
                      <a:round/>
                      <a:headEnd type="none" w="med" len="med"/>
                      <a:tailEnd type="none" w="med" len="med"/>
                    </a:lnB>
                    <a:solidFill>
                      <a:srgbClr val="FFFFFF"/>
                    </a:solidFill>
                  </a:tcPr>
                </a:tc>
                <a:tc vMerge="1">
                  <a:txBody>
                    <a:bodyPr/>
                    <a:lstStyle/>
                    <a:p>
                      <a:endParaRPr lang="zh-CN" altLang="en-US"/>
                    </a:p>
                  </a:txBody>
                  <a:tcPr/>
                </a:tc>
                <a:tc vMerge="1">
                  <a:txBody>
                    <a:bodyPr/>
                    <a:lstStyle/>
                    <a:p>
                      <a:endParaRPr lang="zh-CN" altLang="en-US"/>
                    </a:p>
                  </a:txBody>
                  <a:tcPr/>
                </a:tc>
                <a:tc>
                  <a:txBody>
                    <a:bodyPr/>
                    <a:lstStyle/>
                    <a:p>
                      <a:pPr algn="ctr" fontAlgn="ctr"/>
                      <a:r>
                        <a:rPr lang="en-US" sz="1500" b="0" i="0" u="none" strike="noStrike">
                          <a:solidFill>
                            <a:srgbClr val="000000"/>
                          </a:solidFill>
                          <a:effectLst/>
                          <a:latin typeface="Arial" panose="020B0604020202020204" pitchFamily="34" charset="0"/>
                          <a:ea typeface="宋体" panose="02010600030101010101" pitchFamily="2" charset="-122"/>
                        </a:rPr>
                        <a:t>(1/s)</a:t>
                      </a:r>
                    </a:p>
                  </a:txBody>
                  <a:tcPr marL="9525" marR="9525" marT="9525" marB="0" anchor="ctr">
                    <a:lnL w="12700" cap="flat" cmpd="sng" algn="ctr">
                      <a:solidFill>
                        <a:srgbClr val="D8DCDF"/>
                      </a:solidFill>
                      <a:prstDash val="solid"/>
                      <a:round/>
                      <a:headEnd type="none" w="med" len="med"/>
                      <a:tailEnd type="none" w="med" len="med"/>
                    </a:lnL>
                    <a:lnR w="12700" cap="flat" cmpd="sng" algn="ctr">
                      <a:solidFill>
                        <a:srgbClr val="D8DCDF"/>
                      </a:solidFill>
                      <a:prstDash val="solid"/>
                      <a:round/>
                      <a:headEnd type="none" w="med" len="med"/>
                      <a:tailEnd type="none" w="med" len="med"/>
                    </a:lnR>
                    <a:lnT>
                      <a:noFill/>
                    </a:lnT>
                    <a:lnB w="12700" cap="flat" cmpd="sng" algn="ctr">
                      <a:solidFill>
                        <a:srgbClr val="D8DCDF"/>
                      </a:solidFill>
                      <a:prstDash val="solid"/>
                      <a:round/>
                      <a:headEnd type="none" w="med" len="med"/>
                      <a:tailEnd type="none" w="med" len="med"/>
                    </a:lnB>
                    <a:solidFill>
                      <a:srgbClr val="EEEEEE"/>
                    </a:solidFill>
                  </a:tcPr>
                </a:tc>
                <a:tc>
                  <a:txBody>
                    <a:bodyPr/>
                    <a:lstStyle/>
                    <a:p>
                      <a:pPr algn="ctr" fontAlgn="ctr"/>
                      <a:r>
                        <a:rPr lang="el-GR" sz="1500" b="0" i="0" u="none" strike="noStrike">
                          <a:solidFill>
                            <a:srgbClr val="000000"/>
                          </a:solidFill>
                          <a:effectLst/>
                          <a:latin typeface="Arial" panose="020B0604020202020204" pitchFamily="34" charset="0"/>
                          <a:ea typeface="宋体" panose="02010600030101010101" pitchFamily="2" charset="-122"/>
                        </a:rPr>
                        <a:t>(μ</a:t>
                      </a:r>
                      <a:r>
                        <a:rPr lang="en-US" sz="1500" b="0" i="0" u="none" strike="noStrike">
                          <a:solidFill>
                            <a:srgbClr val="000000"/>
                          </a:solidFill>
                          <a:effectLst/>
                          <a:latin typeface="Arial" panose="020B0604020202020204" pitchFamily="34" charset="0"/>
                          <a:ea typeface="宋体" panose="02010600030101010101" pitchFamily="2" charset="-122"/>
                        </a:rPr>
                        <a:t>A)</a:t>
                      </a:r>
                    </a:p>
                  </a:txBody>
                  <a:tcPr marL="9525" marR="9525" marT="9525" marB="0" anchor="ctr">
                    <a:lnL w="12700" cap="flat" cmpd="sng" algn="ctr">
                      <a:solidFill>
                        <a:srgbClr val="D8DCDF"/>
                      </a:solidFill>
                      <a:prstDash val="solid"/>
                      <a:round/>
                      <a:headEnd type="none" w="med" len="med"/>
                      <a:tailEnd type="none" w="med" len="med"/>
                    </a:lnL>
                    <a:lnR w="12700" cap="flat" cmpd="sng" algn="ctr">
                      <a:solidFill>
                        <a:srgbClr val="D8DCDF"/>
                      </a:solidFill>
                      <a:prstDash val="solid"/>
                      <a:round/>
                      <a:headEnd type="none" w="med" len="med"/>
                      <a:tailEnd type="none" w="med" len="med"/>
                    </a:lnR>
                    <a:lnT>
                      <a:noFill/>
                    </a:lnT>
                    <a:lnB w="12700" cap="flat" cmpd="sng" algn="ctr">
                      <a:solidFill>
                        <a:srgbClr val="D8DCDF"/>
                      </a:solidFill>
                      <a:prstDash val="solid"/>
                      <a:round/>
                      <a:headEnd type="none" w="med" len="med"/>
                      <a:tailEnd type="none" w="med" len="med"/>
                    </a:lnB>
                    <a:solidFill>
                      <a:srgbClr val="EEEEEE"/>
                    </a:solidFill>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extLst>
                  <a:ext uri="{0D108BD9-81ED-4DB2-BD59-A6C34878D82A}">
                    <a16:rowId xmlns:a16="http://schemas.microsoft.com/office/drawing/2014/main" val="10003"/>
                  </a:ext>
                </a:extLst>
              </a:tr>
              <a:tr h="180975">
                <a:tc gridSpan="9">
                  <a:txBody>
                    <a:bodyPr/>
                    <a:lstStyle/>
                    <a:p>
                      <a:pPr algn="ctr" fontAlgn="ctr"/>
                      <a:r>
                        <a:rPr lang="en-US" sz="1500" b="1" i="0" u="none" strike="noStrike">
                          <a:solidFill>
                            <a:srgbClr val="FFFFFF"/>
                          </a:solidFill>
                          <a:effectLst/>
                          <a:latin typeface="Arial" panose="020B0604020202020204" pitchFamily="34" charset="0"/>
                          <a:ea typeface="宋体" panose="02010600030101010101" pitchFamily="2" charset="-122"/>
                        </a:rPr>
                        <a:t>33 records retrieved on 2019-01-10 22:43:29 PST</a:t>
                      </a:r>
                    </a:p>
                  </a:txBody>
                  <a:tcPr marL="9525" marR="9525" marT="9525" marB="0" anchor="ctr">
                    <a:lnL w="12700" cap="flat" cmpd="sng" algn="ctr">
                      <a:solidFill>
                        <a:srgbClr val="A3A095"/>
                      </a:solidFill>
                      <a:prstDash val="solid"/>
                      <a:round/>
                      <a:headEnd type="none" w="med" len="med"/>
                      <a:tailEnd type="none" w="med" len="med"/>
                    </a:lnL>
                    <a:lnR w="12700" cap="flat" cmpd="sng" algn="ctr">
                      <a:solidFill>
                        <a:srgbClr val="A3A095"/>
                      </a:solidFill>
                      <a:prstDash val="solid"/>
                      <a:round/>
                      <a:headEnd type="none" w="med" len="med"/>
                      <a:tailEnd type="none" w="med" len="med"/>
                    </a:lnR>
                    <a:lnT w="12700" cap="flat" cmpd="sng" algn="ctr">
                      <a:solidFill>
                        <a:srgbClr val="D8DCDF"/>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660000"/>
                    </a:solidFill>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extLst>
                  <a:ext uri="{0D108BD9-81ED-4DB2-BD59-A6C34878D82A}">
                    <a16:rowId xmlns:a16="http://schemas.microsoft.com/office/drawing/2014/main" val="10004"/>
                  </a:ext>
                </a:extLst>
              </a:tr>
              <a:tr h="352425">
                <a:tc>
                  <a:txBody>
                    <a:bodyPr/>
                    <a:lstStyle/>
                    <a:p>
                      <a:pPr algn="ctr" fontAlgn="ctr"/>
                      <a:r>
                        <a:rPr lang="en-US" altLang="zh-CN" sz="1500" b="0" i="0" u="none" strike="noStrike" dirty="0">
                          <a:solidFill>
                            <a:srgbClr val="333333"/>
                          </a:solidFill>
                          <a:effectLst/>
                          <a:latin typeface="Arial" panose="020B0604020202020204" pitchFamily="34" charset="0"/>
                          <a:ea typeface="宋体" panose="02010600030101010101" pitchFamily="2" charset="-122"/>
                        </a:rPr>
                        <a:t>2010/7/12</a:t>
                      </a:r>
                    </a:p>
                  </a:txBody>
                  <a:tcPr marL="9525" marR="9525" marT="9525" marB="0" anchor="ctr">
                    <a:lnL w="12700" cap="flat" cmpd="sng" algn="ctr">
                      <a:solidFill>
                        <a:srgbClr val="98CF1D"/>
                      </a:solidFill>
                      <a:prstDash val="solid"/>
                      <a:round/>
                      <a:headEnd type="none" w="med" len="med"/>
                      <a:tailEnd type="none" w="med" len="med"/>
                    </a:lnL>
                    <a:lnR w="12700" cap="flat" cmpd="sng" algn="ctr">
                      <a:solidFill>
                        <a:srgbClr val="98CF1D"/>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98CF1D"/>
                      </a:solidFill>
                      <a:prstDash val="solid"/>
                      <a:round/>
                      <a:headEnd type="none" w="med" len="med"/>
                      <a:tailEnd type="none" w="med" len="med"/>
                    </a:lnB>
                    <a:solidFill>
                      <a:srgbClr val="F6F6F6"/>
                    </a:solidFill>
                  </a:tcPr>
                </a:tc>
                <a:tc>
                  <a:txBody>
                    <a:bodyPr/>
                    <a:lstStyle/>
                    <a:p>
                      <a:pPr algn="ctr" fontAlgn="ctr"/>
                      <a:r>
                        <a:rPr lang="en-US" sz="1500" b="0" i="0" u="none" strike="noStrike">
                          <a:solidFill>
                            <a:srgbClr val="333333"/>
                          </a:solidFill>
                          <a:effectLst/>
                          <a:latin typeface="Arial" panose="020B0604020202020204" pitchFamily="34" charset="0"/>
                          <a:ea typeface="宋体" panose="02010600030101010101" pitchFamily="2" charset="-122"/>
                        </a:rPr>
                        <a:t>Kr73g</a:t>
                      </a:r>
                    </a:p>
                  </a:txBody>
                  <a:tcPr marL="9525" marR="9525" marT="9525" marB="0" anchor="ctr">
                    <a:lnL w="12700" cap="flat" cmpd="sng" algn="ctr">
                      <a:solidFill>
                        <a:srgbClr val="98CF1D"/>
                      </a:solidFill>
                      <a:prstDash val="solid"/>
                      <a:round/>
                      <a:headEnd type="none" w="med" len="med"/>
                      <a:tailEnd type="none" w="med" len="med"/>
                    </a:lnL>
                    <a:lnR w="12700" cap="flat" cmpd="sng" algn="ctr">
                      <a:solidFill>
                        <a:srgbClr val="A0D01D"/>
                      </a:solidFill>
                      <a:prstDash val="solid"/>
                      <a:round/>
                      <a:headEnd type="none" w="med" len="med"/>
                      <a:tailEnd type="none" w="med" len="med"/>
                    </a:lnR>
                    <a:lnT w="12700" cap="flat" cmpd="sng" algn="ctr">
                      <a:solidFill>
                        <a:srgbClr val="28D31D"/>
                      </a:solidFill>
                      <a:prstDash val="solid"/>
                      <a:round/>
                      <a:headEnd type="none" w="med" len="med"/>
                      <a:tailEnd type="none" w="med" len="med"/>
                    </a:lnT>
                    <a:lnB w="12700" cap="flat" cmpd="sng" algn="ctr">
                      <a:solidFill>
                        <a:srgbClr val="A0D01D"/>
                      </a:solidFill>
                      <a:prstDash val="solid"/>
                      <a:round/>
                      <a:headEnd type="none" w="med" len="med"/>
                      <a:tailEnd type="none" w="med" len="med"/>
                    </a:lnB>
                    <a:solidFill>
                      <a:srgbClr val="F6F6F6"/>
                    </a:solidFill>
                  </a:tcPr>
                </a:tc>
                <a:tc>
                  <a:txBody>
                    <a:bodyPr/>
                    <a:lstStyle/>
                    <a:p>
                      <a:pPr algn="ctr" fontAlgn="ctr"/>
                      <a:r>
                        <a:rPr lang="en-US" altLang="zh-CN" sz="1500" b="0" i="0" u="none" strike="noStrike">
                          <a:solidFill>
                            <a:srgbClr val="333333"/>
                          </a:solidFill>
                          <a:effectLst/>
                          <a:latin typeface="Arial" panose="020B0604020202020204" pitchFamily="34" charset="0"/>
                          <a:ea typeface="宋体" panose="02010600030101010101" pitchFamily="2" charset="-122"/>
                        </a:rPr>
                        <a:t>73</a:t>
                      </a:r>
                    </a:p>
                  </a:txBody>
                  <a:tcPr marL="9525" marR="9525" marT="9525" marB="0" anchor="ctr">
                    <a:lnL w="12700" cap="flat" cmpd="sng" algn="ctr">
                      <a:solidFill>
                        <a:srgbClr val="A0D01D"/>
                      </a:solidFill>
                      <a:prstDash val="solid"/>
                      <a:round/>
                      <a:headEnd type="none" w="med" len="med"/>
                      <a:tailEnd type="none" w="med" len="med"/>
                    </a:lnL>
                    <a:lnR w="12700" cap="flat" cmpd="sng" algn="ctr">
                      <a:solidFill>
                        <a:srgbClr val="A8D71D"/>
                      </a:solidFill>
                      <a:prstDash val="solid"/>
                      <a:round/>
                      <a:headEnd type="none" w="med" len="med"/>
                      <a:tailEnd type="none" w="med" len="med"/>
                    </a:lnR>
                    <a:lnT w="12700" cap="flat" cmpd="sng" algn="ctr">
                      <a:solidFill>
                        <a:srgbClr val="78D11D"/>
                      </a:solidFill>
                      <a:prstDash val="solid"/>
                      <a:round/>
                      <a:headEnd type="none" w="med" len="med"/>
                      <a:tailEnd type="none" w="med" len="med"/>
                    </a:lnT>
                    <a:lnB w="12700" cap="flat" cmpd="sng" algn="ctr">
                      <a:solidFill>
                        <a:srgbClr val="A8D71D"/>
                      </a:solidFill>
                      <a:prstDash val="solid"/>
                      <a:round/>
                      <a:headEnd type="none" w="med" len="med"/>
                      <a:tailEnd type="none" w="med" len="med"/>
                    </a:lnB>
                    <a:solidFill>
                      <a:srgbClr val="F6F6F6"/>
                    </a:solidFill>
                  </a:tcPr>
                </a:tc>
                <a:tc>
                  <a:txBody>
                    <a:bodyPr/>
                    <a:lstStyle/>
                    <a:p>
                      <a:pPr algn="ctr" fontAlgn="ctr"/>
                      <a:r>
                        <a:rPr lang="en-US" sz="1500" b="0" i="0" u="none" strike="noStrike" dirty="0">
                          <a:solidFill>
                            <a:srgbClr val="333333"/>
                          </a:solidFill>
                          <a:effectLst/>
                          <a:latin typeface="Arial" panose="020B0604020202020204" pitchFamily="34" charset="0"/>
                          <a:ea typeface="宋体" panose="02010600030101010101" pitchFamily="2" charset="-122"/>
                        </a:rPr>
                        <a:t>27.3 s</a:t>
                      </a:r>
                    </a:p>
                  </a:txBody>
                  <a:tcPr marL="9525" marR="9525" marT="9525" marB="0" anchor="ctr">
                    <a:lnL w="12700" cap="flat" cmpd="sng" algn="ctr">
                      <a:solidFill>
                        <a:srgbClr val="A8D71D"/>
                      </a:solidFill>
                      <a:prstDash val="solid"/>
                      <a:round/>
                      <a:headEnd type="none" w="med" len="med"/>
                      <a:tailEnd type="none" w="med" len="med"/>
                    </a:lnL>
                    <a:lnR w="12700" cap="flat" cmpd="sng" algn="ctr">
                      <a:solidFill>
                        <a:srgbClr val="E0D81D"/>
                      </a:solidFill>
                      <a:prstDash val="solid"/>
                      <a:round/>
                      <a:headEnd type="none" w="med" len="med"/>
                      <a:tailEnd type="none" w="med" len="med"/>
                    </a:lnR>
                    <a:lnT w="12700" cap="flat" cmpd="sng" algn="ctr">
                      <a:solidFill>
                        <a:srgbClr val="28D31D"/>
                      </a:solidFill>
                      <a:prstDash val="solid"/>
                      <a:round/>
                      <a:headEnd type="none" w="med" len="med"/>
                      <a:tailEnd type="none" w="med" len="med"/>
                    </a:lnT>
                    <a:lnB w="12700" cap="flat" cmpd="sng" algn="ctr">
                      <a:solidFill>
                        <a:srgbClr val="E0D81D"/>
                      </a:solidFill>
                      <a:prstDash val="solid"/>
                      <a:round/>
                      <a:headEnd type="none" w="med" len="med"/>
                      <a:tailEnd type="none" w="med" len="med"/>
                    </a:lnB>
                    <a:solidFill>
                      <a:srgbClr val="F6F6F6"/>
                    </a:solidFill>
                  </a:tcPr>
                </a:tc>
                <a:tc>
                  <a:txBody>
                    <a:bodyPr/>
                    <a:lstStyle/>
                    <a:p>
                      <a:pPr algn="ctr" fontAlgn="ctr"/>
                      <a:r>
                        <a:rPr lang="en-US" sz="1500" b="0" i="0" u="none" strike="noStrike">
                          <a:solidFill>
                            <a:srgbClr val="333333"/>
                          </a:solidFill>
                          <a:effectLst/>
                          <a:latin typeface="Arial" panose="020B0604020202020204" pitchFamily="34" charset="0"/>
                          <a:ea typeface="宋体" panose="02010600030101010101" pitchFamily="2" charset="-122"/>
                        </a:rPr>
                        <a:t>1.30E+04</a:t>
                      </a:r>
                    </a:p>
                  </a:txBody>
                  <a:tcPr marL="9525" marR="9525" marT="9525" marB="0" anchor="ctr">
                    <a:lnL w="12700" cap="flat" cmpd="sng" algn="ctr">
                      <a:solidFill>
                        <a:srgbClr val="E0D81D"/>
                      </a:solidFill>
                      <a:prstDash val="solid"/>
                      <a:round/>
                      <a:headEnd type="none" w="med" len="med"/>
                      <a:tailEnd type="none" w="med" len="med"/>
                    </a:lnL>
                    <a:lnR w="12700" cap="flat" cmpd="sng" algn="ctr">
                      <a:solidFill>
                        <a:srgbClr val="78D71D"/>
                      </a:solidFill>
                      <a:prstDash val="solid"/>
                      <a:round/>
                      <a:headEnd type="none" w="med" len="med"/>
                      <a:tailEnd type="none" w="med" len="med"/>
                    </a:lnR>
                    <a:lnT w="12700" cap="flat" cmpd="sng" algn="ctr">
                      <a:solidFill>
                        <a:srgbClr val="D8D11D"/>
                      </a:solidFill>
                      <a:prstDash val="solid"/>
                      <a:round/>
                      <a:headEnd type="none" w="med" len="med"/>
                      <a:tailEnd type="none" w="med" len="med"/>
                    </a:lnT>
                    <a:lnB w="12700" cap="flat" cmpd="sng" algn="ctr">
                      <a:solidFill>
                        <a:srgbClr val="78D71D"/>
                      </a:solidFill>
                      <a:prstDash val="solid"/>
                      <a:round/>
                      <a:headEnd type="none" w="med" len="med"/>
                      <a:tailEnd type="none" w="med" len="med"/>
                    </a:lnB>
                    <a:solidFill>
                      <a:srgbClr val="F6F6F6"/>
                    </a:solidFill>
                  </a:tcPr>
                </a:tc>
                <a:tc>
                  <a:txBody>
                    <a:bodyPr/>
                    <a:lstStyle/>
                    <a:p>
                      <a:pPr algn="ctr" fontAlgn="ctr"/>
                      <a:r>
                        <a:rPr lang="en-US" altLang="zh-CN" sz="1500" b="0" i="0" u="none" strike="noStrike" dirty="0">
                          <a:solidFill>
                            <a:srgbClr val="333333"/>
                          </a:solidFill>
                          <a:effectLst/>
                          <a:latin typeface="Arial" panose="020B0604020202020204" pitchFamily="34" charset="0"/>
                          <a:ea typeface="宋体" panose="02010600030101010101" pitchFamily="2" charset="-122"/>
                        </a:rPr>
                        <a:t>75</a:t>
                      </a:r>
                    </a:p>
                  </a:txBody>
                  <a:tcPr marL="9525" marR="9525" marT="9525" marB="0" anchor="ctr">
                    <a:lnL w="12700" cap="flat" cmpd="sng" algn="ctr">
                      <a:solidFill>
                        <a:srgbClr val="78D71D"/>
                      </a:solidFill>
                      <a:prstDash val="solid"/>
                      <a:round/>
                      <a:headEnd type="none" w="med" len="med"/>
                      <a:tailEnd type="none" w="med" len="med"/>
                    </a:lnL>
                    <a:lnR w="12700" cap="flat" cmpd="sng" algn="ctr">
                      <a:solidFill>
                        <a:srgbClr val="D0D61D"/>
                      </a:solidFill>
                      <a:prstDash val="solid"/>
                      <a:round/>
                      <a:headEnd type="none" w="med" len="med"/>
                      <a:tailEnd type="none" w="med" len="med"/>
                    </a:lnR>
                    <a:lnT w="12700" cap="flat" cmpd="sng" algn="ctr">
                      <a:solidFill>
                        <a:srgbClr val="88D31D"/>
                      </a:solidFill>
                      <a:prstDash val="solid"/>
                      <a:round/>
                      <a:headEnd type="none" w="med" len="med"/>
                      <a:tailEnd type="none" w="med" len="med"/>
                    </a:lnT>
                    <a:lnB w="12700" cap="flat" cmpd="sng" algn="ctr">
                      <a:solidFill>
                        <a:srgbClr val="D0D61D"/>
                      </a:solidFill>
                      <a:prstDash val="solid"/>
                      <a:round/>
                      <a:headEnd type="none" w="med" len="med"/>
                      <a:tailEnd type="none" w="med" len="med"/>
                    </a:lnB>
                    <a:solidFill>
                      <a:srgbClr val="F6F6F6"/>
                    </a:solidFill>
                  </a:tcPr>
                </a:tc>
                <a:tc>
                  <a:txBody>
                    <a:bodyPr/>
                    <a:lstStyle/>
                    <a:p>
                      <a:pPr algn="ctr" fontAlgn="ctr"/>
                      <a:r>
                        <a:rPr lang="en-US" sz="1500" b="0" i="0" u="sng" strike="noStrike" dirty="0" err="1">
                          <a:solidFill>
                            <a:srgbClr val="0563C1"/>
                          </a:solidFill>
                          <a:effectLst/>
                          <a:latin typeface="宋体" panose="02010600030101010101" pitchFamily="2" charset="-122"/>
                          <a:ea typeface="宋体" panose="02010600030101010101" pitchFamily="2" charset="-122"/>
                          <a:hlinkClick r:id="rId2" tooltip="View all zirconium target yields"/>
                        </a:rPr>
                        <a:t>ZrC</a:t>
                      </a:r>
                      <a:r>
                        <a:rPr lang="en-US" sz="1500" b="0" i="0" u="sng" strike="noStrike" dirty="0">
                          <a:solidFill>
                            <a:srgbClr val="0563C1"/>
                          </a:solidFill>
                          <a:effectLst/>
                          <a:latin typeface="宋体" panose="02010600030101010101" pitchFamily="2" charset="-122"/>
                          <a:ea typeface="宋体" panose="02010600030101010101" pitchFamily="2" charset="-122"/>
                          <a:hlinkClick r:id="rId2" tooltip="View all zirconium target yields"/>
                        </a:rPr>
                        <a:t> #5 HP</a:t>
                      </a:r>
                      <a:endParaRPr lang="en-US" sz="1500" b="0" i="0" u="sng" strike="noStrike" dirty="0">
                        <a:solidFill>
                          <a:srgbClr val="0563C1"/>
                        </a:solidFill>
                        <a:effectLst/>
                        <a:latin typeface="宋体" panose="02010600030101010101" pitchFamily="2" charset="-122"/>
                        <a:ea typeface="宋体" panose="02010600030101010101" pitchFamily="2" charset="-122"/>
                      </a:endParaRPr>
                    </a:p>
                  </a:txBody>
                  <a:tcPr marL="9525" marR="9525" marT="9525" marB="0" anchor="ctr">
                    <a:lnL w="12700" cap="flat" cmpd="sng" algn="ctr">
                      <a:solidFill>
                        <a:srgbClr val="D0D61D"/>
                      </a:solidFill>
                      <a:prstDash val="solid"/>
                      <a:round/>
                      <a:headEnd type="none" w="med" len="med"/>
                      <a:tailEnd type="none" w="med" len="med"/>
                    </a:lnL>
                    <a:lnR w="12700" cap="flat" cmpd="sng" algn="ctr">
                      <a:solidFill>
                        <a:srgbClr val="58D91D"/>
                      </a:solidFill>
                      <a:prstDash val="solid"/>
                      <a:round/>
                      <a:headEnd type="none" w="med" len="med"/>
                      <a:tailEnd type="none" w="med" len="med"/>
                    </a:lnR>
                    <a:lnT w="12700" cap="flat" cmpd="sng" algn="ctr">
                      <a:solidFill>
                        <a:srgbClr val="80D21D"/>
                      </a:solidFill>
                      <a:prstDash val="solid"/>
                      <a:round/>
                      <a:headEnd type="none" w="med" len="med"/>
                      <a:tailEnd type="none" w="med" len="med"/>
                    </a:lnT>
                    <a:lnB w="12700" cap="flat" cmpd="sng" algn="ctr">
                      <a:solidFill>
                        <a:srgbClr val="58D91D"/>
                      </a:solidFill>
                      <a:prstDash val="solid"/>
                      <a:round/>
                      <a:headEnd type="none" w="med" len="med"/>
                      <a:tailEnd type="none" w="med" len="med"/>
                    </a:lnB>
                    <a:solidFill>
                      <a:srgbClr val="F6F6F6"/>
                    </a:solidFill>
                  </a:tcPr>
                </a:tc>
                <a:tc>
                  <a:txBody>
                    <a:bodyPr/>
                    <a:lstStyle/>
                    <a:p>
                      <a:pPr algn="ctr" fontAlgn="ctr"/>
                      <a:r>
                        <a:rPr lang="en-US" sz="1500" b="0" i="0" u="sng" strike="noStrike">
                          <a:solidFill>
                            <a:srgbClr val="0563C1"/>
                          </a:solidFill>
                          <a:effectLst/>
                          <a:latin typeface="宋体" panose="02010600030101010101" pitchFamily="2" charset="-122"/>
                          <a:ea typeface="宋体" panose="02010600030101010101" pitchFamily="2" charset="-122"/>
                          <a:hlinkClick r:id="rId3" tooltip="View FEBIAD beam elements"/>
                        </a:rPr>
                        <a:t>FEBIAD</a:t>
                      </a:r>
                      <a:endParaRPr lang="en-US" sz="1500" b="0" i="0" u="sng" strike="noStrike">
                        <a:solidFill>
                          <a:srgbClr val="0563C1"/>
                        </a:solidFill>
                        <a:effectLst/>
                        <a:latin typeface="宋体" panose="02010600030101010101" pitchFamily="2" charset="-122"/>
                        <a:ea typeface="宋体" panose="02010600030101010101" pitchFamily="2" charset="-122"/>
                      </a:endParaRPr>
                    </a:p>
                  </a:txBody>
                  <a:tcPr marL="9525" marR="9525" marT="9525" marB="0" anchor="ctr">
                    <a:lnL w="12700" cap="flat" cmpd="sng" algn="ctr">
                      <a:solidFill>
                        <a:srgbClr val="58D91D"/>
                      </a:solidFill>
                      <a:prstDash val="solid"/>
                      <a:round/>
                      <a:headEnd type="none" w="med" len="med"/>
                      <a:tailEnd type="none" w="med" len="med"/>
                    </a:lnL>
                    <a:lnR w="12700" cap="flat" cmpd="sng" algn="ctr">
                      <a:solidFill>
                        <a:srgbClr val="58D91D"/>
                      </a:solidFill>
                      <a:prstDash val="solid"/>
                      <a:round/>
                      <a:headEnd type="none" w="med" len="med"/>
                      <a:tailEnd type="none" w="med" len="med"/>
                    </a:lnR>
                    <a:lnT w="12700" cap="flat" cmpd="sng" algn="ctr">
                      <a:solidFill>
                        <a:srgbClr val="90D11D"/>
                      </a:solidFill>
                      <a:prstDash val="solid"/>
                      <a:round/>
                      <a:headEnd type="none" w="med" len="med"/>
                      <a:tailEnd type="none" w="med" len="med"/>
                    </a:lnT>
                    <a:lnB w="12700" cap="flat" cmpd="sng" algn="ctr">
                      <a:solidFill>
                        <a:srgbClr val="58D91D"/>
                      </a:solidFill>
                      <a:prstDash val="solid"/>
                      <a:round/>
                      <a:headEnd type="none" w="med" len="med"/>
                      <a:tailEnd type="none" w="med" len="med"/>
                    </a:lnB>
                    <a:solidFill>
                      <a:srgbClr val="F6F6F6"/>
                    </a:solidFill>
                  </a:tcPr>
                </a:tc>
                <a:tc>
                  <a:txBody>
                    <a:bodyPr/>
                    <a:lstStyle/>
                    <a:p>
                      <a:pPr algn="ctr" fontAlgn="ctr"/>
                      <a:r>
                        <a:rPr lang="zh-CN" altLang="en-US" sz="1500" b="0" i="0" u="none" strike="noStrike" dirty="0">
                          <a:solidFill>
                            <a:srgbClr val="333333"/>
                          </a:solidFill>
                          <a:effectLst/>
                          <a:latin typeface="Arial" panose="020B0604020202020204" pitchFamily="34" charset="0"/>
                          <a:ea typeface="宋体" panose="02010600030101010101" pitchFamily="2" charset="-122"/>
                        </a:rPr>
                        <a:t>　</a:t>
                      </a:r>
                    </a:p>
                  </a:txBody>
                  <a:tcPr marL="9525" marR="9525" marT="9525" marB="0" anchor="ctr">
                    <a:lnL w="12700" cap="flat" cmpd="sng" algn="ctr">
                      <a:solidFill>
                        <a:srgbClr val="58D91D"/>
                      </a:solidFill>
                      <a:prstDash val="solid"/>
                      <a:round/>
                      <a:headEnd type="none" w="med" len="med"/>
                      <a:tailEnd type="none" w="med" len="med"/>
                    </a:lnL>
                    <a:lnR w="12700" cap="flat" cmpd="sng" algn="ctr">
                      <a:solidFill>
                        <a:srgbClr val="B8D61D"/>
                      </a:solidFill>
                      <a:prstDash val="solid"/>
                      <a:round/>
                      <a:headEnd type="none" w="med" len="med"/>
                      <a:tailEnd type="none" w="med" len="med"/>
                    </a:lnR>
                    <a:lnT w="12700" cap="flat" cmpd="sng" algn="ctr">
                      <a:solidFill>
                        <a:srgbClr val="88D31D"/>
                      </a:solidFill>
                      <a:prstDash val="solid"/>
                      <a:round/>
                      <a:headEnd type="none" w="med" len="med"/>
                      <a:tailEnd type="none" w="med" len="med"/>
                    </a:lnT>
                    <a:lnB w="12700" cap="flat" cmpd="sng" algn="ctr">
                      <a:solidFill>
                        <a:srgbClr val="B8D61D"/>
                      </a:solidFill>
                      <a:prstDash val="solid"/>
                      <a:round/>
                      <a:headEnd type="none" w="med" len="med"/>
                      <a:tailEnd type="none" w="med" len="med"/>
                    </a:lnB>
                    <a:solidFill>
                      <a:srgbClr val="F6F6F6"/>
                    </a:solidFill>
                  </a:tcPr>
                </a:tc>
                <a:extLst>
                  <a:ext uri="{0D108BD9-81ED-4DB2-BD59-A6C34878D82A}">
                    <a16:rowId xmlns:a16="http://schemas.microsoft.com/office/drawing/2014/main" val="10005"/>
                  </a:ext>
                </a:extLst>
              </a:tr>
            </a:tbl>
          </a:graphicData>
        </a:graphic>
      </p:graphicFrame>
      <p:sp>
        <p:nvSpPr>
          <p:cNvPr id="13" name="文本框 12"/>
          <p:cNvSpPr txBox="1"/>
          <p:nvPr/>
        </p:nvSpPr>
        <p:spPr>
          <a:xfrm>
            <a:off x="0" y="0"/>
            <a:ext cx="853119" cy="369332"/>
          </a:xfrm>
          <a:prstGeom prst="rect">
            <a:avLst/>
          </a:prstGeom>
          <a:noFill/>
        </p:spPr>
        <p:txBody>
          <a:bodyPr wrap="none" rtlCol="0">
            <a:spAutoFit/>
          </a:bodyPr>
          <a:lstStyle/>
          <a:p>
            <a:r>
              <a:rPr lang="en-US" altLang="zh-CN" dirty="0"/>
              <a:t>ISOLDE</a:t>
            </a:r>
            <a:endParaRPr lang="zh-CN" altLang="en-US" dirty="0"/>
          </a:p>
        </p:txBody>
      </p:sp>
      <p:sp>
        <p:nvSpPr>
          <p:cNvPr id="14" name="文本框 13"/>
          <p:cNvSpPr txBox="1"/>
          <p:nvPr/>
        </p:nvSpPr>
        <p:spPr>
          <a:xfrm>
            <a:off x="-1" y="1640959"/>
            <a:ext cx="601318" cy="369332"/>
          </a:xfrm>
          <a:prstGeom prst="rect">
            <a:avLst/>
          </a:prstGeom>
          <a:noFill/>
        </p:spPr>
        <p:txBody>
          <a:bodyPr wrap="none" rtlCol="0">
            <a:spAutoFit/>
          </a:bodyPr>
          <a:lstStyle/>
          <a:p>
            <a:r>
              <a:rPr lang="en-US" altLang="zh-CN" dirty="0"/>
              <a:t>ISAC</a:t>
            </a:r>
            <a:endParaRPr lang="zh-CN" altLang="en-US" dirty="0"/>
          </a:p>
        </p:txBody>
      </p:sp>
      <p:sp>
        <p:nvSpPr>
          <p:cNvPr id="2" name="文本框 1"/>
          <p:cNvSpPr txBox="1"/>
          <p:nvPr/>
        </p:nvSpPr>
        <p:spPr>
          <a:xfrm>
            <a:off x="0" y="3530600"/>
            <a:ext cx="9144000" cy="2308324"/>
          </a:xfrm>
          <a:prstGeom prst="rect">
            <a:avLst/>
          </a:prstGeom>
          <a:noFill/>
        </p:spPr>
        <p:txBody>
          <a:bodyPr wrap="square" rtlCol="0">
            <a:spAutoFit/>
          </a:bodyPr>
          <a:lstStyle/>
          <a:p>
            <a:r>
              <a:rPr lang="en-US" altLang="zh-CN" dirty="0">
                <a:solidFill>
                  <a:schemeClr val="accent1">
                    <a:lumMod val="50000"/>
                  </a:schemeClr>
                </a:solidFill>
              </a:rPr>
              <a:t>Grant proposal: will be notified in summer 2019.</a:t>
            </a:r>
          </a:p>
          <a:p>
            <a:r>
              <a:rPr lang="en-US" altLang="zh-CN" dirty="0">
                <a:solidFill>
                  <a:schemeClr val="accent1">
                    <a:lumMod val="50000"/>
                  </a:schemeClr>
                </a:solidFill>
              </a:rPr>
              <a:t>Beam proposal: will be notified in March.</a:t>
            </a:r>
          </a:p>
          <a:p>
            <a:r>
              <a:rPr lang="en-US" altLang="zh-CN" dirty="0">
                <a:solidFill>
                  <a:schemeClr val="accent1">
                    <a:lumMod val="50000"/>
                  </a:schemeClr>
                </a:solidFill>
              </a:rPr>
              <a:t>If we don't get the funding, we'll get the money from elsewhere.</a:t>
            </a:r>
          </a:p>
          <a:p>
            <a:r>
              <a:rPr lang="en-US" altLang="zh-CN" dirty="0">
                <a:solidFill>
                  <a:schemeClr val="accent1">
                    <a:lumMod val="50000"/>
                  </a:schemeClr>
                </a:solidFill>
              </a:rPr>
              <a:t>If we don't get the beam, we'll do the experiment elsewhere.</a:t>
            </a:r>
          </a:p>
          <a:p>
            <a:r>
              <a:rPr lang="en-US" altLang="zh-CN" dirty="0">
                <a:solidFill>
                  <a:schemeClr val="accent1">
                    <a:lumMod val="50000"/>
                  </a:schemeClr>
                </a:solidFill>
              </a:rPr>
              <a:t>Usually we should get the funding first and then apply for the beam, but this time there won't be a next PAC meeting after this year.</a:t>
            </a:r>
          </a:p>
          <a:p>
            <a:r>
              <a:rPr lang="en-US" altLang="zh-CN" dirty="0">
                <a:solidFill>
                  <a:schemeClr val="accent1">
                    <a:lumMod val="50000"/>
                  </a:schemeClr>
                </a:solidFill>
              </a:rPr>
              <a:t>If a commissioning experiment can be done with NSCL in 4 days, it'll be done with the FRIB Year one in just one day.</a:t>
            </a:r>
          </a:p>
        </p:txBody>
      </p:sp>
    </p:spTree>
    <p:extLst>
      <p:ext uri="{BB962C8B-B14F-4D97-AF65-F5344CB8AC3E}">
        <p14:creationId xmlns:p14="http://schemas.microsoft.com/office/powerpoint/2010/main" val="662088116"/>
      </p:ext>
    </p:extLst>
  </p:cSld>
  <p:clrMapOvr>
    <a:masterClrMapping/>
  </p:clrMapOvr>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图片 1"/>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0" y="0"/>
            <a:ext cx="5095875" cy="4543425"/>
          </a:xfrm>
          <a:prstGeom prst="rect">
            <a:avLst/>
          </a:prstGeom>
        </p:spPr>
      </p:pic>
      <p:sp>
        <p:nvSpPr>
          <p:cNvPr id="3" name="矩形 2"/>
          <p:cNvSpPr/>
          <p:nvPr/>
        </p:nvSpPr>
        <p:spPr>
          <a:xfrm>
            <a:off x="74612" y="4642535"/>
            <a:ext cx="5021263" cy="369332"/>
          </a:xfrm>
          <a:prstGeom prst="rect">
            <a:avLst/>
          </a:prstGeom>
        </p:spPr>
        <p:txBody>
          <a:bodyPr wrap="square">
            <a:spAutoFit/>
          </a:bodyPr>
          <a:lstStyle/>
          <a:p>
            <a:pPr algn="ctr">
              <a:defRPr/>
            </a:pPr>
            <a:r>
              <a:rPr lang="en-US" altLang="zh-CN" dirty="0">
                <a:latin typeface="Times New Roman" panose="02020603050405020304" pitchFamily="18" charset="0"/>
                <a:cs typeface="Times New Roman" panose="02020603050405020304" pitchFamily="18" charset="0"/>
              </a:rPr>
              <a:t>J. A. Macdonald </a:t>
            </a:r>
            <a:r>
              <a:rPr lang="en-US" altLang="zh-CN" i="1" dirty="0">
                <a:latin typeface="Times New Roman" panose="02020603050405020304" pitchFamily="18" charset="0"/>
                <a:cs typeface="Times New Roman" panose="02020603050405020304" pitchFamily="18" charset="0"/>
              </a:rPr>
              <a:t>et al</a:t>
            </a:r>
            <a:r>
              <a:rPr lang="en-US" altLang="zh-CN" dirty="0">
                <a:latin typeface="Times New Roman" panose="02020603050405020304" pitchFamily="18" charset="0"/>
                <a:cs typeface="Times New Roman" panose="02020603050405020304" pitchFamily="18" charset="0"/>
              </a:rPr>
              <a:t>., </a:t>
            </a:r>
            <a:r>
              <a:rPr lang="en-US" altLang="zh-CN" dirty="0" err="1">
                <a:latin typeface="Times New Roman" panose="02020603050405020304" pitchFamily="18" charset="0"/>
                <a:cs typeface="Times New Roman" panose="02020603050405020304" pitchFamily="18" charset="0"/>
              </a:rPr>
              <a:t>Nucl</a:t>
            </a:r>
            <a:r>
              <a:rPr lang="en-US" altLang="zh-CN" dirty="0">
                <a:latin typeface="Times New Roman" panose="02020603050405020304" pitchFamily="18" charset="0"/>
                <a:cs typeface="Times New Roman" panose="02020603050405020304" pitchFamily="18" charset="0"/>
              </a:rPr>
              <a:t>. Phys. A 288, 1 (1977).</a:t>
            </a:r>
            <a:endParaRPr lang="zh-CN" altLang="en-US" dirty="0">
              <a:latin typeface="Times New Roman" panose="02020603050405020304" pitchFamily="18" charset="0"/>
              <a:cs typeface="Times New Roman" panose="02020603050405020304" pitchFamily="18" charset="0"/>
            </a:endParaRPr>
          </a:p>
        </p:txBody>
      </p:sp>
      <p:sp>
        <p:nvSpPr>
          <p:cNvPr id="4" name="矩形 3"/>
          <p:cNvSpPr/>
          <p:nvPr/>
        </p:nvSpPr>
        <p:spPr>
          <a:xfrm>
            <a:off x="-25400" y="5996226"/>
            <a:ext cx="9143999" cy="861774"/>
          </a:xfrm>
          <a:prstGeom prst="rect">
            <a:avLst/>
          </a:prstGeom>
        </p:spPr>
        <p:txBody>
          <a:bodyPr wrap="square">
            <a:spAutoFit/>
          </a:bodyPr>
          <a:lstStyle/>
          <a:p>
            <a:r>
              <a:rPr lang="en-US" altLang="zh-CN" sz="1600" dirty="0">
                <a:latin typeface="Times New Roman" panose="02020603050405020304" pitchFamily="18" charset="0"/>
                <a:ea typeface="Tahoma" panose="020B0604030504040204" pitchFamily="34" charset="0"/>
                <a:cs typeface="Times New Roman" panose="02020603050405020304" pitchFamily="18" charset="0"/>
              </a:rPr>
              <a:t>Protons were detected by telescope comprised of a Δ</a:t>
            </a:r>
            <a:r>
              <a:rPr lang="en-US" altLang="zh-CN" sz="1600" i="1" dirty="0">
                <a:latin typeface="Times New Roman" panose="02020603050405020304" pitchFamily="18" charset="0"/>
                <a:ea typeface="Tahoma" panose="020B0604030504040204" pitchFamily="34" charset="0"/>
                <a:cs typeface="Times New Roman" panose="02020603050405020304" pitchFamily="18" charset="0"/>
              </a:rPr>
              <a:t>E</a:t>
            </a:r>
            <a:r>
              <a:rPr lang="en-US" altLang="zh-CN" sz="1600" dirty="0">
                <a:latin typeface="Times New Roman" panose="02020603050405020304" pitchFamily="18" charset="0"/>
                <a:ea typeface="Tahoma" panose="020B0604030504040204" pitchFamily="34" charset="0"/>
                <a:cs typeface="Times New Roman" panose="02020603050405020304" pitchFamily="18" charset="0"/>
              </a:rPr>
              <a:t> and a thick </a:t>
            </a:r>
            <a:r>
              <a:rPr lang="en-US" altLang="zh-CN" sz="1600" i="1" dirty="0">
                <a:latin typeface="Times New Roman" panose="02020603050405020304" pitchFamily="18" charset="0"/>
                <a:ea typeface="Tahoma" panose="020B0604030504040204" pitchFamily="34" charset="0"/>
                <a:cs typeface="Times New Roman" panose="02020603050405020304" pitchFamily="18" charset="0"/>
              </a:rPr>
              <a:t>E</a:t>
            </a:r>
            <a:r>
              <a:rPr lang="en-US" altLang="zh-CN" sz="1600" dirty="0">
                <a:latin typeface="Times New Roman" panose="02020603050405020304" pitchFamily="18" charset="0"/>
                <a:ea typeface="Tahoma" panose="020B0604030504040204" pitchFamily="34" charset="0"/>
                <a:cs typeface="Times New Roman" panose="02020603050405020304" pitchFamily="18" charset="0"/>
              </a:rPr>
              <a:t> counter. using two Clover detectors in close geometry</a:t>
            </a:r>
          </a:p>
          <a:p>
            <a:r>
              <a:rPr lang="en-US" altLang="zh-CN" sz="1600" dirty="0">
                <a:latin typeface="Times New Roman" panose="02020603050405020304" pitchFamily="18" charset="0"/>
                <a:ea typeface="Tahoma" panose="020B0604030504040204" pitchFamily="34" charset="0"/>
                <a:cs typeface="Times New Roman" panose="02020603050405020304" pitchFamily="18" charset="0"/>
              </a:rPr>
              <a:t>The telescope covers a solid angle of 20% of 4π sr.</a:t>
            </a:r>
            <a:endParaRPr lang="zh-CN" altLang="en-US" sz="1600" dirty="0">
              <a:latin typeface="Times New Roman" panose="02020603050405020304" pitchFamily="18" charset="0"/>
              <a:cs typeface="Times New Roman" panose="02020603050405020304" pitchFamily="18" charset="0"/>
            </a:endParaRPr>
          </a:p>
        </p:txBody>
      </p:sp>
      <p:sp>
        <p:nvSpPr>
          <p:cNvPr id="5" name="矩形 4"/>
          <p:cNvSpPr/>
          <p:nvPr/>
        </p:nvSpPr>
        <p:spPr>
          <a:xfrm>
            <a:off x="4546600" y="0"/>
            <a:ext cx="4597399" cy="2308324"/>
          </a:xfrm>
          <a:prstGeom prst="rect">
            <a:avLst/>
          </a:prstGeom>
        </p:spPr>
        <p:txBody>
          <a:bodyPr wrap="square">
            <a:spAutoFit/>
          </a:bodyPr>
          <a:lstStyle/>
          <a:p>
            <a:r>
              <a:rPr lang="en-US" altLang="zh-CN" dirty="0">
                <a:solidFill>
                  <a:srgbClr val="000000"/>
                </a:solidFill>
                <a:latin typeface="Times New Roman" panose="02020603050405020304" pitchFamily="18" charset="0"/>
                <a:cs typeface="Times New Roman" panose="02020603050405020304" pitchFamily="18" charset="0"/>
              </a:rPr>
              <a:t>The target was irradiated for 25 s followed by a 3 s waiting period to allow beam deflection and target transfer. Then, with the beam still deflected, the counting period began. When counting in the last spectrum was complete, the target was moved back to the irradiation position, and the next cycle began with another bombardment.</a:t>
            </a:r>
            <a:endParaRPr lang="zh-CN" altLang="en-US" dirty="0">
              <a:latin typeface="Times New Roman" panose="02020603050405020304" pitchFamily="18" charset="0"/>
              <a:cs typeface="Times New Roman" panose="02020603050405020304" pitchFamily="18" charset="0"/>
            </a:endParaRPr>
          </a:p>
        </p:txBody>
      </p:sp>
      <p:pic>
        <p:nvPicPr>
          <p:cNvPr id="6" name="图片 5"/>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5023792"/>
            <a:ext cx="5524500" cy="742950"/>
          </a:xfrm>
          <a:prstGeom prst="rect">
            <a:avLst/>
          </a:prstGeom>
        </p:spPr>
      </p:pic>
    </p:spTree>
    <p:extLst>
      <p:ext uri="{BB962C8B-B14F-4D97-AF65-F5344CB8AC3E}">
        <p14:creationId xmlns:p14="http://schemas.microsoft.com/office/powerpoint/2010/main" val="3599900894"/>
      </p:ext>
    </p:extLst>
  </p:cSld>
  <p:clrMapOvr>
    <a:masterClrMapping/>
  </p:clrMapOvr>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矩形 1"/>
          <p:cNvSpPr/>
          <p:nvPr/>
        </p:nvSpPr>
        <p:spPr>
          <a:xfrm>
            <a:off x="0" y="0"/>
            <a:ext cx="9144000" cy="5632311"/>
          </a:xfrm>
          <a:prstGeom prst="rect">
            <a:avLst/>
          </a:prstGeom>
        </p:spPr>
        <p:txBody>
          <a:bodyPr wrap="square">
            <a:spAutoFit/>
          </a:bodyPr>
          <a:lstStyle/>
          <a:p>
            <a:pPr algn="just"/>
            <a:r>
              <a:rPr lang="en-US" dirty="0"/>
              <a:t>Summary:</a:t>
            </a:r>
          </a:p>
          <a:p>
            <a:pPr algn="just"/>
            <a:r>
              <a:rPr lang="en-US" dirty="0"/>
              <a:t>Type I X‐ray burst light curves depend sensitively on the thermonuclear rates of the 59Cu(</a:t>
            </a:r>
            <a:r>
              <a:rPr lang="en-US" dirty="0" err="1"/>
              <a:t>p,gamma</a:t>
            </a:r>
            <a:r>
              <a:rPr lang="en-US" dirty="0"/>
              <a:t>)60Zn and 59Cu(</a:t>
            </a:r>
            <a:r>
              <a:rPr lang="en-US" dirty="0" err="1"/>
              <a:t>p,alpha</a:t>
            </a:r>
            <a:r>
              <a:rPr lang="en-US" dirty="0"/>
              <a:t>)56Ni reactions because their ratio influences the strength of </a:t>
            </a:r>
            <a:r>
              <a:rPr lang="en-US" dirty="0" err="1"/>
              <a:t>NiCu</a:t>
            </a:r>
            <a:r>
              <a:rPr lang="en-US" dirty="0"/>
              <a:t> cycling in the </a:t>
            </a:r>
            <a:r>
              <a:rPr lang="en-US" dirty="0" err="1"/>
              <a:t>rp</a:t>
            </a:r>
            <a:r>
              <a:rPr lang="en-US" dirty="0"/>
              <a:t>‐process. We are initiating a program that adapts and expands upon the established Particle X‐ray Coincidence Technique (PXCT) to measure the branching ratios and lifetimes of 60Zn resonances in order to determine resonance strengths in these reactions using the beta decay of 60Ga. We propose to commission a new PXCT setup using the beta decay of a stopped beam of 73Kr.</a:t>
            </a:r>
          </a:p>
          <a:p>
            <a:endParaRPr lang="en-US" dirty="0"/>
          </a:p>
          <a:p>
            <a:r>
              <a:rPr lang="en-US" dirty="0"/>
              <a:t>Review:</a:t>
            </a:r>
          </a:p>
          <a:p>
            <a:pPr algn="just"/>
            <a:r>
              <a:rPr lang="en-US" dirty="0"/>
              <a:t>The PCXT setup is proposed to address a key issue related to X-ray bursts having to do with the rate of the 59Cu(p, gamma/alpha) reactions. These reactions are of critical importance to the </a:t>
            </a:r>
            <a:r>
              <a:rPr lang="en-US" dirty="0" err="1"/>
              <a:t>rp</a:t>
            </a:r>
            <a:r>
              <a:rPr lang="en-US" dirty="0"/>
              <a:t>-process and the physics case for a planned FRIB measurement is very strong. The present proposal is requesting </a:t>
            </a:r>
            <a:r>
              <a:rPr lang="en-US" dirty="0" err="1"/>
              <a:t>beamtime</a:t>
            </a:r>
            <a:r>
              <a:rPr lang="en-US" dirty="0"/>
              <a:t> for testing the setup on the well measured case of 73Kr. Noting that the setup does not yet exist, that the NSCL will cease operation after this PAC cycle, and that this commissioning could be performed at other facilities with a 73Kr beam (such as ISAC) or possibly with sources, the PAC does not believe that this proposal should be approved at this point. I concur with the Committee's recommendation.</a:t>
            </a:r>
          </a:p>
          <a:p>
            <a:pPr algn="just"/>
            <a:r>
              <a:rPr lang="en-US" dirty="0"/>
              <a:t>Please notify your colleagues on the decision of this proposal. We greatly appreciate your collective interest and the effort involved in preparing and submitting the proposal.</a:t>
            </a:r>
          </a:p>
        </p:txBody>
      </p:sp>
    </p:spTree>
    <p:extLst>
      <p:ext uri="{BB962C8B-B14F-4D97-AF65-F5344CB8AC3E}">
        <p14:creationId xmlns:p14="http://schemas.microsoft.com/office/powerpoint/2010/main" val="866798037"/>
      </p:ext>
    </p:extLst>
  </p:cSld>
  <p:clrMapOvr>
    <a:masterClrMapping/>
  </p:clrMapOvr>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图片 1"/>
          <p:cNvPicPr>
            <a:picLocks noChangeAspect="1"/>
          </p:cNvPicPr>
          <p:nvPr/>
        </p:nvPicPr>
        <p:blipFill>
          <a:blip r:embed="rId2" cstate="print">
            <a:extLst>
              <a:ext uri="{28A0092B-C50C-407E-A947-70E740481C1C}">
                <a14:useLocalDpi xmlns:a14="http://schemas.microsoft.com/office/drawing/2010/main"/>
              </a:ext>
            </a:extLst>
          </a:blip>
          <a:stretch>
            <a:fillRect/>
          </a:stretch>
        </p:blipFill>
        <p:spPr>
          <a:xfrm>
            <a:off x="0" y="0"/>
            <a:ext cx="8257386" cy="4641574"/>
          </a:xfrm>
          <a:prstGeom prst="rect">
            <a:avLst/>
          </a:prstGeom>
        </p:spPr>
      </p:pic>
      <p:pic>
        <p:nvPicPr>
          <p:cNvPr id="3" name="图片 2"/>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5057775" y="4052667"/>
            <a:ext cx="4086225" cy="2805333"/>
          </a:xfrm>
          <a:prstGeom prst="rect">
            <a:avLst/>
          </a:prstGeom>
        </p:spPr>
      </p:pic>
    </p:spTree>
    <p:extLst>
      <p:ext uri="{BB962C8B-B14F-4D97-AF65-F5344CB8AC3E}">
        <p14:creationId xmlns:p14="http://schemas.microsoft.com/office/powerpoint/2010/main" val="965955152"/>
      </p:ext>
    </p:extLst>
  </p:cSld>
  <p:clrMapOvr>
    <a:masterClrMapping/>
  </p:clrMapOvr>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文本框 1"/>
          <p:cNvSpPr txBox="1"/>
          <p:nvPr/>
        </p:nvSpPr>
        <p:spPr>
          <a:xfrm>
            <a:off x="139700" y="279400"/>
            <a:ext cx="9004300" cy="5078313"/>
          </a:xfrm>
          <a:prstGeom prst="rect">
            <a:avLst/>
          </a:prstGeom>
          <a:noFill/>
        </p:spPr>
        <p:txBody>
          <a:bodyPr wrap="square" rtlCol="0">
            <a:spAutoFit/>
          </a:bodyPr>
          <a:lstStyle/>
          <a:p>
            <a:r>
              <a:rPr lang="zh-CN" altLang="en-US" dirty="0"/>
              <a:t>低</a:t>
            </a:r>
            <a:r>
              <a:rPr lang="en-US" altLang="zh-CN" dirty="0"/>
              <a:t>Q</a:t>
            </a:r>
            <a:r>
              <a:rPr lang="zh-CN" altLang="en-US" dirty="0"/>
              <a:t>值的</a:t>
            </a:r>
            <a:r>
              <a:rPr lang="en-US" altLang="zh-CN" dirty="0"/>
              <a:t>(p,γ)</a:t>
            </a:r>
            <a:r>
              <a:rPr lang="zh-CN" altLang="en-US" dirty="0"/>
              <a:t>反应（复合核质子分离阈低），</a:t>
            </a:r>
            <a:r>
              <a:rPr lang="en-US" altLang="zh-CN" dirty="0"/>
              <a:t>Gamow</a:t>
            </a:r>
            <a:r>
              <a:rPr lang="zh-CN" altLang="en-US" dirty="0"/>
              <a:t>窗口内能级密度低，容易出现一两个</a:t>
            </a:r>
            <a:r>
              <a:rPr lang="en-US" altLang="zh-CN" dirty="0"/>
              <a:t>dominating</a:t>
            </a:r>
            <a:r>
              <a:rPr lang="zh-CN" altLang="en-US" dirty="0"/>
              <a:t>的</a:t>
            </a:r>
            <a:r>
              <a:rPr lang="en-US" altLang="zh-CN" dirty="0"/>
              <a:t>key</a:t>
            </a:r>
            <a:r>
              <a:rPr lang="zh-CN" altLang="en-US" dirty="0"/>
              <a:t>共振态。</a:t>
            </a:r>
            <a:endParaRPr lang="en-US" altLang="zh-CN" dirty="0"/>
          </a:p>
          <a:p>
            <a:r>
              <a:rPr lang="en-US" altLang="zh-CN" dirty="0"/>
              <a:t>The reaction is characterized by a low Q-value, and the rate is therefore dominated by single resonances.</a:t>
            </a:r>
          </a:p>
          <a:p>
            <a:r>
              <a:rPr lang="en-US" altLang="zh-CN" dirty="0"/>
              <a:t>α induced reaction</a:t>
            </a:r>
            <a:r>
              <a:rPr lang="zh-CN" altLang="en-US" dirty="0"/>
              <a:t>在一个环境下能不能发生，得看的</a:t>
            </a:r>
            <a:r>
              <a:rPr lang="en-US" altLang="zh-CN" dirty="0"/>
              <a:t>α</a:t>
            </a:r>
            <a:r>
              <a:rPr lang="zh-CN" altLang="en-US" dirty="0"/>
              <a:t>阈值在温度密度下够不够达到。</a:t>
            </a:r>
            <a:endParaRPr lang="en-US" altLang="zh-CN" dirty="0"/>
          </a:p>
          <a:p>
            <a:r>
              <a:rPr lang="en-US" altLang="zh-CN" dirty="0"/>
              <a:t>(p,γ)</a:t>
            </a:r>
            <a:r>
              <a:rPr lang="zh-CN" altLang="en-US" dirty="0"/>
              <a:t>反应才能往上面的重元素走，</a:t>
            </a:r>
            <a:r>
              <a:rPr lang="en-US" altLang="zh-CN" dirty="0"/>
              <a:t>p,α</a:t>
            </a:r>
            <a:r>
              <a:rPr lang="zh-CN" altLang="en-US" dirty="0"/>
              <a:t>和</a:t>
            </a:r>
            <a:r>
              <a:rPr lang="en-US" altLang="zh-CN" dirty="0"/>
              <a:t>β</a:t>
            </a:r>
            <a:r>
              <a:rPr lang="zh-CN" altLang="en-US" dirty="0"/>
              <a:t>衰变都是往下退。</a:t>
            </a:r>
          </a:p>
          <a:p>
            <a:r>
              <a:rPr lang="en-US" altLang="zh-CN" dirty="0"/>
              <a:t>(p,γ)</a:t>
            </a:r>
            <a:r>
              <a:rPr lang="zh-CN" altLang="en-US" dirty="0"/>
              <a:t>反应率小，就容易</a:t>
            </a:r>
            <a:r>
              <a:rPr lang="en-US" altLang="zh-CN" dirty="0"/>
              <a:t>β</a:t>
            </a:r>
            <a:r>
              <a:rPr lang="zh-CN" altLang="en-US" dirty="0"/>
              <a:t>衰变掉下去。</a:t>
            </a:r>
          </a:p>
          <a:p>
            <a:r>
              <a:rPr lang="en-US" altLang="zh-CN" dirty="0"/>
              <a:t>α</a:t>
            </a:r>
            <a:r>
              <a:rPr lang="zh-CN" altLang="en-US" dirty="0"/>
              <a:t>分离阈低，</a:t>
            </a:r>
            <a:r>
              <a:rPr lang="en-US" altLang="zh-CN" dirty="0"/>
              <a:t>(p,α)</a:t>
            </a:r>
            <a:r>
              <a:rPr lang="zh-CN" altLang="en-US" dirty="0"/>
              <a:t>也开放的话，也可以走</a:t>
            </a:r>
            <a:r>
              <a:rPr lang="en-US" altLang="zh-CN" dirty="0"/>
              <a:t>(p,α)</a:t>
            </a:r>
            <a:r>
              <a:rPr lang="zh-CN" altLang="en-US" dirty="0"/>
              <a:t>掉下去。</a:t>
            </a:r>
          </a:p>
          <a:p>
            <a:r>
              <a:rPr lang="zh-CN" altLang="en-US" dirty="0"/>
              <a:t>演变到</a:t>
            </a:r>
            <a:r>
              <a:rPr lang="en-US" altLang="zh-CN" dirty="0"/>
              <a:t>p,γ</a:t>
            </a:r>
            <a:r>
              <a:rPr lang="zh-CN" altLang="en-US" dirty="0"/>
              <a:t>反应率小、半衰期也很长的核，就是</a:t>
            </a:r>
            <a:r>
              <a:rPr lang="en-US" altLang="zh-CN" dirty="0"/>
              <a:t>endpoint of the process</a:t>
            </a:r>
            <a:r>
              <a:rPr lang="zh-CN" altLang="en-US" dirty="0"/>
              <a:t>了。</a:t>
            </a:r>
            <a:endParaRPr lang="en-US" altLang="zh-CN" dirty="0"/>
          </a:p>
          <a:p>
            <a:r>
              <a:rPr lang="en-US" dirty="0"/>
              <a:t>(</a:t>
            </a:r>
            <a:r>
              <a:rPr lang="en-US" altLang="zh-CN" dirty="0"/>
              <a:t>α,p), </a:t>
            </a:r>
            <a:r>
              <a:rPr lang="en-US" dirty="0"/>
              <a:t>(</a:t>
            </a:r>
            <a:r>
              <a:rPr lang="en-US" altLang="zh-CN" dirty="0"/>
              <a:t>α,γ) reactions will become possible when t</a:t>
            </a:r>
            <a:r>
              <a:rPr lang="en-US" dirty="0"/>
              <a:t>he temperature is high enough for reactions to overcome the larger </a:t>
            </a:r>
            <a:r>
              <a:rPr lang="en-US" altLang="zh-CN" dirty="0"/>
              <a:t>α particle Coulomb barrier.</a:t>
            </a:r>
          </a:p>
          <a:p>
            <a:endParaRPr lang="en-US" dirty="0"/>
          </a:p>
          <a:p>
            <a:r>
              <a:rPr lang="en-US" altLang="zh-CN" i="1" dirty="0">
                <a:latin typeface="Times" panose="02020603050405020304" pitchFamily="18" charset="0"/>
                <a:cs typeface="Times" panose="02020603050405020304" pitchFamily="18" charset="0"/>
              </a:rPr>
              <a:t>β</a:t>
            </a:r>
            <a:r>
              <a:rPr lang="en-US" altLang="zh-CN" dirty="0">
                <a:latin typeface="Times" panose="02020603050405020304" pitchFamily="18" charset="0"/>
                <a:cs typeface="Times" panose="02020603050405020304" pitchFamily="18" charset="0"/>
              </a:rPr>
              <a:t>+ vs. EC: </a:t>
            </a:r>
            <a:r>
              <a:rPr lang="en-US" altLang="zh-CN" i="1" dirty="0">
                <a:latin typeface="Times" panose="02020603050405020304" pitchFamily="18" charset="0"/>
                <a:cs typeface="Times" panose="02020603050405020304" pitchFamily="18" charset="0"/>
              </a:rPr>
              <a:t>E</a:t>
            </a:r>
            <a:r>
              <a:rPr lang="en-US" altLang="zh-CN" i="1" baseline="-25000" dirty="0">
                <a:latin typeface="Times" panose="02020603050405020304" pitchFamily="18" charset="0"/>
                <a:cs typeface="Times" panose="02020603050405020304" pitchFamily="18" charset="0"/>
              </a:rPr>
              <a:t>x</a:t>
            </a:r>
            <a:r>
              <a:rPr lang="zh-CN" altLang="en-US" dirty="0">
                <a:latin typeface="Times" panose="02020603050405020304" pitchFamily="18" charset="0"/>
                <a:cs typeface="Times" panose="02020603050405020304" pitchFamily="18" charset="0"/>
              </a:rPr>
              <a:t>↑，</a:t>
            </a:r>
            <a:r>
              <a:rPr lang="en-US" altLang="zh-CN" i="1" dirty="0">
                <a:latin typeface="Times" panose="02020603050405020304" pitchFamily="18" charset="0"/>
                <a:cs typeface="Times" panose="02020603050405020304" pitchFamily="18" charset="0"/>
              </a:rPr>
              <a:t>P</a:t>
            </a:r>
            <a:r>
              <a:rPr lang="en-US" altLang="zh-CN" baseline="-25000" dirty="0">
                <a:latin typeface="Times" panose="02020603050405020304" pitchFamily="18" charset="0"/>
                <a:cs typeface="Times" panose="02020603050405020304" pitchFamily="18" charset="0"/>
              </a:rPr>
              <a:t>EC</a:t>
            </a:r>
            <a:r>
              <a:rPr lang="zh-CN" altLang="en-US" dirty="0">
                <a:latin typeface="Times" panose="02020603050405020304" pitchFamily="18" charset="0"/>
                <a:cs typeface="Times" panose="02020603050405020304" pitchFamily="18" charset="0"/>
              </a:rPr>
              <a:t>↑</a:t>
            </a:r>
            <a:endParaRPr lang="en-US" altLang="zh-CN" dirty="0">
              <a:latin typeface="Times" panose="02020603050405020304" pitchFamily="18" charset="0"/>
              <a:cs typeface="Times" panose="02020603050405020304" pitchFamily="18" charset="0"/>
            </a:endParaRPr>
          </a:p>
          <a:p>
            <a:r>
              <a:rPr lang="en-US" altLang="zh-CN" dirty="0">
                <a:latin typeface="Times" panose="02020603050405020304" pitchFamily="18" charset="0"/>
                <a:cs typeface="Times" panose="02020603050405020304" pitchFamily="18" charset="0"/>
              </a:rPr>
              <a:t>X daughter vs. X granddaughter: </a:t>
            </a:r>
            <a:r>
              <a:rPr lang="en-US" altLang="zh-CN" i="1" dirty="0" err="1">
                <a:latin typeface="Times" panose="02020603050405020304" pitchFamily="18" charset="0"/>
                <a:cs typeface="Times" panose="02020603050405020304" pitchFamily="18" charset="0"/>
              </a:rPr>
              <a:t>E</a:t>
            </a:r>
            <a:r>
              <a:rPr lang="en-US" altLang="zh-CN" i="1" baseline="-25000" dirty="0" err="1">
                <a:latin typeface="Times" panose="02020603050405020304" pitchFamily="18" charset="0"/>
                <a:cs typeface="Times" panose="02020603050405020304" pitchFamily="18" charset="0"/>
              </a:rPr>
              <a:t>p</a:t>
            </a:r>
            <a:r>
              <a:rPr lang="zh-CN" altLang="en-US" dirty="0">
                <a:latin typeface="Times" panose="02020603050405020304" pitchFamily="18" charset="0"/>
                <a:cs typeface="Times" panose="02020603050405020304" pitchFamily="18" charset="0"/>
              </a:rPr>
              <a:t>↑，</a:t>
            </a:r>
            <a:r>
              <a:rPr lang="en-US" altLang="zh-CN" dirty="0">
                <a:latin typeface="Times" panose="02020603050405020304" pitchFamily="18" charset="0"/>
                <a:cs typeface="Times" panose="02020603050405020304" pitchFamily="18" charset="0"/>
              </a:rPr>
              <a:t>lifetime</a:t>
            </a:r>
            <a:r>
              <a:rPr lang="zh-CN" altLang="en-US" dirty="0">
                <a:latin typeface="Times" panose="02020603050405020304" pitchFamily="18" charset="0"/>
                <a:cs typeface="Times" panose="02020603050405020304" pitchFamily="18" charset="0"/>
              </a:rPr>
              <a:t>↓，</a:t>
            </a:r>
            <a:r>
              <a:rPr lang="en-US" altLang="zh-CN" dirty="0">
                <a:latin typeface="Times" panose="02020603050405020304" pitchFamily="18" charset="0"/>
                <a:cs typeface="Times" panose="02020603050405020304" pitchFamily="18" charset="0"/>
              </a:rPr>
              <a:t>Ratio daughter</a:t>
            </a:r>
            <a:r>
              <a:rPr lang="zh-CN" altLang="en-US" dirty="0">
                <a:latin typeface="Times" panose="02020603050405020304" pitchFamily="18" charset="0"/>
                <a:cs typeface="Times" panose="02020603050405020304" pitchFamily="18" charset="0"/>
              </a:rPr>
              <a:t>↓</a:t>
            </a:r>
            <a:endParaRPr lang="en-US" altLang="zh-CN" dirty="0">
              <a:latin typeface="Times" panose="02020603050405020304" pitchFamily="18" charset="0"/>
              <a:cs typeface="Times" panose="02020603050405020304" pitchFamily="18" charset="0"/>
            </a:endParaRPr>
          </a:p>
          <a:p>
            <a:endParaRPr lang="en-US" dirty="0">
              <a:latin typeface="Times" panose="02020603050405020304" pitchFamily="18" charset="0"/>
              <a:cs typeface="Times" panose="02020603050405020304" pitchFamily="18" charset="0"/>
            </a:endParaRPr>
          </a:p>
          <a:p>
            <a:r>
              <a:rPr lang="en-US" dirty="0"/>
              <a:t>astrophysical reaction rates have been calculated by means of the statistical Hauser-</a:t>
            </a:r>
            <a:r>
              <a:rPr lang="en-US" dirty="0" err="1"/>
              <a:t>Feshbach</a:t>
            </a:r>
            <a:r>
              <a:rPr lang="en-US" dirty="0"/>
              <a:t> (HF) model, which can only be applied for nuclei with high level densities</a:t>
            </a:r>
            <a:br>
              <a:rPr lang="en-US" dirty="0"/>
            </a:br>
            <a:endParaRPr lang="en-US" dirty="0">
              <a:latin typeface="Times" panose="02020603050405020304" pitchFamily="18" charset="0"/>
              <a:cs typeface="Times" panose="02020603050405020304" pitchFamily="18" charset="0"/>
            </a:endParaRPr>
          </a:p>
        </p:txBody>
      </p:sp>
    </p:spTree>
    <p:extLst>
      <p:ext uri="{BB962C8B-B14F-4D97-AF65-F5344CB8AC3E}">
        <p14:creationId xmlns:p14="http://schemas.microsoft.com/office/powerpoint/2010/main" val="732097513"/>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7FA4E449-ACA3-405E-984F-FF1B38A16789}"/>
              </a:ext>
            </a:extLst>
          </p:cNvPr>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0" y="91768"/>
            <a:ext cx="4457700" cy="781050"/>
          </a:xfrm>
          <a:prstGeom prst="rect">
            <a:avLst/>
          </a:prstGeom>
        </p:spPr>
      </p:pic>
      <p:pic>
        <p:nvPicPr>
          <p:cNvPr id="6" name="Picture 5">
            <a:extLst>
              <a:ext uri="{FF2B5EF4-FFF2-40B4-BE49-F238E27FC236}">
                <a16:creationId xmlns:a16="http://schemas.microsoft.com/office/drawing/2014/main" id="{0EBD0B6F-B324-449B-ADB3-775852CAA1CD}"/>
              </a:ext>
            </a:extLst>
          </p:cNvPr>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2964665"/>
            <a:ext cx="7181850" cy="1514475"/>
          </a:xfrm>
          <a:prstGeom prst="rect">
            <a:avLst/>
          </a:prstGeom>
        </p:spPr>
      </p:pic>
      <p:pic>
        <p:nvPicPr>
          <p:cNvPr id="3" name="Picture 2">
            <a:extLst>
              <a:ext uri="{FF2B5EF4-FFF2-40B4-BE49-F238E27FC236}">
                <a16:creationId xmlns:a16="http://schemas.microsoft.com/office/drawing/2014/main" id="{221591B5-2A92-4AB6-A9F5-D3153BDCBCC4}"/>
              </a:ext>
            </a:extLst>
          </p:cNvPr>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5086350" y="53668"/>
            <a:ext cx="4057650" cy="819150"/>
          </a:xfrm>
          <a:prstGeom prst="rect">
            <a:avLst/>
          </a:prstGeom>
        </p:spPr>
      </p:pic>
      <p:pic>
        <p:nvPicPr>
          <p:cNvPr id="9" name="Picture 8">
            <a:extLst>
              <a:ext uri="{FF2B5EF4-FFF2-40B4-BE49-F238E27FC236}">
                <a16:creationId xmlns:a16="http://schemas.microsoft.com/office/drawing/2014/main" id="{DF010FBA-39A9-42A9-80D4-C0C180646A44}"/>
              </a:ext>
            </a:extLst>
          </p:cNvPr>
          <p:cNvPicPr>
            <a:picLocks noChangeAspect="1"/>
          </p:cNvPicPr>
          <p:nvPr/>
        </p:nvPicPr>
        <p:blipFill>
          <a:blip r:embed="rId5">
            <a:extLst>
              <a:ext uri="{28A0092B-C50C-407E-A947-70E740481C1C}">
                <a14:useLocalDpi xmlns:a14="http://schemas.microsoft.com/office/drawing/2010/main"/>
              </a:ext>
            </a:extLst>
          </a:blip>
          <a:stretch>
            <a:fillRect/>
          </a:stretch>
        </p:blipFill>
        <p:spPr>
          <a:xfrm>
            <a:off x="5503166" y="872818"/>
            <a:ext cx="3457575" cy="1876425"/>
          </a:xfrm>
          <a:prstGeom prst="rect">
            <a:avLst/>
          </a:prstGeom>
        </p:spPr>
      </p:pic>
      <p:pic>
        <p:nvPicPr>
          <p:cNvPr id="11" name="Picture 10">
            <a:extLst>
              <a:ext uri="{FF2B5EF4-FFF2-40B4-BE49-F238E27FC236}">
                <a16:creationId xmlns:a16="http://schemas.microsoft.com/office/drawing/2014/main" id="{5698EADD-D931-42B9-8212-30183E2BCDC3}"/>
              </a:ext>
            </a:extLst>
          </p:cNvPr>
          <p:cNvPicPr>
            <a:picLocks noChangeAspect="1"/>
          </p:cNvPicPr>
          <p:nvPr/>
        </p:nvPicPr>
        <p:blipFill>
          <a:blip r:embed="rId6">
            <a:extLst>
              <a:ext uri="{28A0092B-C50C-407E-A947-70E740481C1C}">
                <a14:useLocalDpi xmlns:a14="http://schemas.microsoft.com/office/drawing/2010/main"/>
              </a:ext>
            </a:extLst>
          </a:blip>
          <a:stretch>
            <a:fillRect/>
          </a:stretch>
        </p:blipFill>
        <p:spPr>
          <a:xfrm>
            <a:off x="4572000" y="4941298"/>
            <a:ext cx="4518568" cy="864914"/>
          </a:xfrm>
          <a:prstGeom prst="rect">
            <a:avLst/>
          </a:prstGeom>
        </p:spPr>
      </p:pic>
      <p:pic>
        <p:nvPicPr>
          <p:cNvPr id="13" name="Picture 12">
            <a:extLst>
              <a:ext uri="{FF2B5EF4-FFF2-40B4-BE49-F238E27FC236}">
                <a16:creationId xmlns:a16="http://schemas.microsoft.com/office/drawing/2014/main" id="{521BD5DE-F118-4917-AE70-0B9ED2C8AA38}"/>
              </a:ext>
            </a:extLst>
          </p:cNvPr>
          <p:cNvPicPr>
            <a:picLocks noChangeAspect="1"/>
          </p:cNvPicPr>
          <p:nvPr/>
        </p:nvPicPr>
        <p:blipFill>
          <a:blip r:embed="rId7">
            <a:extLst>
              <a:ext uri="{28A0092B-C50C-407E-A947-70E740481C1C}">
                <a14:useLocalDpi xmlns:a14="http://schemas.microsoft.com/office/drawing/2010/main"/>
              </a:ext>
            </a:extLst>
          </a:blip>
          <a:stretch>
            <a:fillRect/>
          </a:stretch>
        </p:blipFill>
        <p:spPr>
          <a:xfrm>
            <a:off x="4572000" y="5910452"/>
            <a:ext cx="1584000" cy="826773"/>
          </a:xfrm>
          <a:prstGeom prst="rect">
            <a:avLst/>
          </a:prstGeom>
        </p:spPr>
      </p:pic>
    </p:spTree>
    <p:extLst>
      <p:ext uri="{BB962C8B-B14F-4D97-AF65-F5344CB8AC3E}">
        <p14:creationId xmlns:p14="http://schemas.microsoft.com/office/powerpoint/2010/main" val="1964387829"/>
      </p:ext>
    </p:extLst>
  </p:cSld>
  <p:clrMapOvr>
    <a:masterClrMapping/>
  </p:clrMapOvr>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矩形 1"/>
          <p:cNvSpPr/>
          <p:nvPr/>
        </p:nvSpPr>
        <p:spPr>
          <a:xfrm>
            <a:off x="0" y="0"/>
            <a:ext cx="9144000" cy="3970318"/>
          </a:xfrm>
          <a:prstGeom prst="rect">
            <a:avLst/>
          </a:prstGeom>
        </p:spPr>
        <p:txBody>
          <a:bodyPr wrap="square">
            <a:spAutoFit/>
          </a:bodyPr>
          <a:lstStyle/>
          <a:p>
            <a:pPr>
              <a:spcAft>
                <a:spcPts val="0"/>
              </a:spcAft>
            </a:pPr>
            <a:r>
              <a:rPr lang="en-US" dirty="0">
                <a:solidFill>
                  <a:srgbClr val="1F497D"/>
                </a:solidFill>
                <a:latin typeface="Calibri" panose="020F0502020204030204" pitchFamily="34" charset="0"/>
                <a:ea typeface="宋体" panose="02010600030101010101" pitchFamily="2" charset="-122"/>
              </a:rPr>
              <a:t>Yesterday, Lijie and I looked at a JINA-CEE Frontiers poster from Ohio University, where they measured the 60Zn level density using the (3He,n) reaction and found it to be about 15-20 MeV^-1 in the region of interest, which is close to the estimates below. That is not too high, so maybe there is a chance to see individual resonances – especially considering that we will only populate states with selected spins and parities. This will depend to some extent on the widths of the resonances and whether or not they are broad enough to overlap. </a:t>
            </a:r>
            <a:endParaRPr lang="en-US" dirty="0">
              <a:latin typeface="Calibri" panose="020F0502020204030204" pitchFamily="34" charset="0"/>
              <a:ea typeface="宋体" panose="02010600030101010101" pitchFamily="2" charset="-122"/>
            </a:endParaRPr>
          </a:p>
          <a:p>
            <a:pPr>
              <a:spcAft>
                <a:spcPts val="0"/>
              </a:spcAft>
            </a:pPr>
            <a:r>
              <a:rPr lang="en-US" dirty="0">
                <a:solidFill>
                  <a:srgbClr val="1F497D"/>
                </a:solidFill>
                <a:latin typeface="Calibri" panose="020F0502020204030204" pitchFamily="34" charset="0"/>
                <a:ea typeface="宋体" panose="02010600030101010101" pitchFamily="2" charset="-122"/>
              </a:rPr>
              <a:t> </a:t>
            </a:r>
            <a:endParaRPr lang="en-US" dirty="0">
              <a:latin typeface="Calibri" panose="020F0502020204030204" pitchFamily="34" charset="0"/>
              <a:ea typeface="宋体" panose="02010600030101010101" pitchFamily="2" charset="-122"/>
            </a:endParaRPr>
          </a:p>
          <a:p>
            <a:r>
              <a:rPr lang="en-US" dirty="0">
                <a:solidFill>
                  <a:srgbClr val="1F497D"/>
                </a:solidFill>
                <a:latin typeface="Calibri" panose="020F0502020204030204" pitchFamily="34" charset="0"/>
                <a:ea typeface="宋体" panose="02010600030101010101" pitchFamily="2" charset="-122"/>
              </a:rPr>
              <a:t>One thing I’ve been thinking about is whether we really need to get the level density from external measurements in the case that we can’t resolve the resonances. Essentially, we will be measuring the average values of the partial widths. An equation is given below for the average proton width. The expression includes both the level density, rho, and the transmission coefficient, T. So I suppose we actually get information on the two quantities combined. I would need to look again at how those quantities are implemented in the reaction rate calculation to determine if we have everything we need. </a:t>
            </a:r>
            <a:endParaRPr lang="en-US" dirty="0"/>
          </a:p>
        </p:txBody>
      </p:sp>
    </p:spTree>
    <p:extLst>
      <p:ext uri="{BB962C8B-B14F-4D97-AF65-F5344CB8AC3E}">
        <p14:creationId xmlns:p14="http://schemas.microsoft.com/office/powerpoint/2010/main" val="2498357432"/>
      </p:ext>
    </p:extLst>
  </p:cSld>
  <p:clrMapOvr>
    <a:masterClrMapping/>
  </p:clrMapOvr>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矩形 1"/>
          <p:cNvSpPr/>
          <p:nvPr/>
        </p:nvSpPr>
        <p:spPr>
          <a:xfrm>
            <a:off x="0" y="0"/>
            <a:ext cx="9144000" cy="6709529"/>
          </a:xfrm>
          <a:prstGeom prst="rect">
            <a:avLst/>
          </a:prstGeom>
        </p:spPr>
        <p:txBody>
          <a:bodyPr wrap="square">
            <a:spAutoFit/>
          </a:bodyPr>
          <a:lstStyle/>
          <a:p>
            <a:r>
              <a:rPr lang="en-US" sz="1600" b="1" dirty="0">
                <a:solidFill>
                  <a:srgbClr val="000000"/>
                </a:solidFill>
                <a:latin typeface="Times New Roman" panose="02020603050405020304" pitchFamily="18" charset="0"/>
              </a:rPr>
              <a:t>The lifetime group is a new group at NSCL started from September, 2009. </a:t>
            </a:r>
          </a:p>
          <a:p>
            <a:br>
              <a:rPr lang="en-US" sz="1600" dirty="0">
                <a:solidFill>
                  <a:srgbClr val="000000"/>
                </a:solidFill>
                <a:latin typeface="Times New Roman" panose="02020603050405020304" pitchFamily="18" charset="0"/>
              </a:rPr>
            </a:br>
            <a:r>
              <a:rPr lang="en-US" sz="1600" dirty="0">
                <a:solidFill>
                  <a:srgbClr val="000000"/>
                </a:solidFill>
                <a:latin typeface="Times New Roman" panose="02020603050405020304" pitchFamily="18" charset="0"/>
              </a:rPr>
              <a:t>Our research has focused on spectroscopy of exotic nuclei far from stability. Unstable nuclei with very unusual proton-to-neutron ratios, called as "exotic nuclei", often show surprising phenomena, presenting important challenges for our understanding of atomic nuclei. The goal of present-day nuclear physics is to establish the unified understanding of nuclear structure for stable and exotic nuclei, by exploring the isospin degree-of-freedom of the shell structure and collective properties of nuclei. The physics outputs thus serve as vigorous tests for modern nuclear theories, as well as provide answers to questions concerning the nature of neutron stars and the origin of the elements in the Universe. Nuclear structure information can also be used to make tests of fundamental symmetries that describe the weak and strong forces in nature. </a:t>
            </a:r>
            <a:br>
              <a:rPr lang="en-US" sz="1600" dirty="0">
                <a:solidFill>
                  <a:srgbClr val="000000"/>
                </a:solidFill>
                <a:latin typeface="Times New Roman" panose="02020603050405020304" pitchFamily="18" charset="0"/>
              </a:rPr>
            </a:br>
            <a:endParaRPr lang="en-US" sz="1600" dirty="0">
              <a:solidFill>
                <a:srgbClr val="000000"/>
              </a:solidFill>
              <a:latin typeface="Times New Roman" panose="02020603050405020304" pitchFamily="18" charset="0"/>
            </a:endParaRPr>
          </a:p>
          <a:p>
            <a:r>
              <a:rPr lang="en-US" sz="1600" dirty="0">
                <a:solidFill>
                  <a:srgbClr val="000000"/>
                </a:solidFill>
                <a:latin typeface="Times New Roman" panose="02020603050405020304" pitchFamily="18" charset="0"/>
              </a:rPr>
              <a:t>At NSCL, our group performs in-beam gamma and particle spectroscopy with rare isotope beams, with an emphasis on lifetime measurements for nuclear levels. Lifetimes for </a:t>
            </a:r>
            <a:r>
              <a:rPr lang="en-US" sz="1600" b="1" dirty="0">
                <a:solidFill>
                  <a:srgbClr val="000000"/>
                </a:solidFill>
                <a:latin typeface="Times New Roman" panose="02020603050405020304" pitchFamily="18" charset="0"/>
              </a:rPr>
              <a:t>bound</a:t>
            </a:r>
            <a:r>
              <a:rPr lang="en-US" sz="1600" dirty="0">
                <a:solidFill>
                  <a:srgbClr val="000000"/>
                </a:solidFill>
                <a:latin typeface="Times New Roman" panose="02020603050405020304" pitchFamily="18" charset="0"/>
              </a:rPr>
              <a:t> levels are closely related to transition probabilities between the relevant states, which provide sensitive probes for anomalies in structure of exotic nuclei, for example, shape coexistence, changes of magic numbers, and proton-neutron decoupling phenomena, and so on. For </a:t>
            </a:r>
            <a:r>
              <a:rPr lang="en-US" sz="1600" b="1" dirty="0">
                <a:solidFill>
                  <a:srgbClr val="000000"/>
                </a:solidFill>
                <a:latin typeface="Times New Roman" panose="02020603050405020304" pitchFamily="18" charset="0"/>
              </a:rPr>
              <a:t>unbound</a:t>
            </a:r>
            <a:r>
              <a:rPr lang="en-US" sz="1600" dirty="0">
                <a:solidFill>
                  <a:srgbClr val="000000"/>
                </a:solidFill>
                <a:latin typeface="Times New Roman" panose="02020603050405020304" pitchFamily="18" charset="0"/>
              </a:rPr>
              <a:t> levels, lifetimes can be associated with the energy uncertainties to be measured as the resonance widths, which play important roles in the stability of extreme quantum systems as well as in nuclear reaction rates of astrophysical interest. </a:t>
            </a:r>
            <a:br>
              <a:rPr lang="en-US" sz="1600" dirty="0">
                <a:solidFill>
                  <a:srgbClr val="000000"/>
                </a:solidFill>
                <a:latin typeface="Times New Roman" panose="02020603050405020304" pitchFamily="18" charset="0"/>
              </a:rPr>
            </a:br>
            <a:endParaRPr lang="en-US" sz="1600" dirty="0">
              <a:solidFill>
                <a:srgbClr val="000000"/>
              </a:solidFill>
              <a:latin typeface="Times New Roman" panose="02020603050405020304" pitchFamily="18" charset="0"/>
            </a:endParaRPr>
          </a:p>
          <a:p>
            <a:r>
              <a:rPr lang="en-US" sz="1600" dirty="0">
                <a:solidFill>
                  <a:srgbClr val="000000"/>
                </a:solidFill>
                <a:latin typeface="Times New Roman" panose="02020603050405020304" pitchFamily="18" charset="0"/>
              </a:rPr>
              <a:t>Challenges in experimental studies for level lifetime measurements are to develop methodology and detection system, which are suitable for the use with rare isotope beams. </a:t>
            </a:r>
            <a:r>
              <a:rPr lang="en-US" sz="1600" b="1" dirty="0">
                <a:solidFill>
                  <a:srgbClr val="000000"/>
                </a:solidFill>
                <a:latin typeface="Times New Roman" panose="02020603050405020304" pitchFamily="18" charset="0"/>
              </a:rPr>
              <a:t>Typical</a:t>
            </a:r>
            <a:r>
              <a:rPr lang="en-US" sz="1600" dirty="0">
                <a:solidFill>
                  <a:srgbClr val="000000"/>
                </a:solidFill>
                <a:latin typeface="Times New Roman" panose="02020603050405020304" pitchFamily="18" charset="0"/>
              </a:rPr>
              <a:t> level lifetimes range from 1 </a:t>
            </a:r>
            <a:r>
              <a:rPr lang="en-US" sz="1600" dirty="0" err="1">
                <a:solidFill>
                  <a:srgbClr val="000000"/>
                </a:solidFill>
                <a:latin typeface="Times New Roman" panose="02020603050405020304" pitchFamily="18" charset="0"/>
              </a:rPr>
              <a:t>nano</a:t>
            </a:r>
            <a:r>
              <a:rPr lang="en-US" sz="1600" dirty="0">
                <a:solidFill>
                  <a:srgbClr val="000000"/>
                </a:solidFill>
                <a:latin typeface="Times New Roman" panose="02020603050405020304" pitchFamily="18" charset="0"/>
              </a:rPr>
              <a:t> (10</a:t>
            </a:r>
            <a:r>
              <a:rPr lang="en-US" sz="1600" baseline="30000" dirty="0">
                <a:solidFill>
                  <a:srgbClr val="000000"/>
                </a:solidFill>
                <a:latin typeface="Times New Roman" panose="02020603050405020304" pitchFamily="18" charset="0"/>
              </a:rPr>
              <a:t>-9</a:t>
            </a:r>
            <a:r>
              <a:rPr lang="en-US" sz="1600" dirty="0">
                <a:solidFill>
                  <a:srgbClr val="000000"/>
                </a:solidFill>
                <a:latin typeface="Times New Roman" panose="02020603050405020304" pitchFamily="18" charset="0"/>
              </a:rPr>
              <a:t>) to 1 </a:t>
            </a:r>
            <a:r>
              <a:rPr lang="en-US" sz="1600" dirty="0" err="1">
                <a:solidFill>
                  <a:srgbClr val="000000"/>
                </a:solidFill>
                <a:latin typeface="Times New Roman" panose="02020603050405020304" pitchFamily="18" charset="0"/>
              </a:rPr>
              <a:t>femto</a:t>
            </a:r>
            <a:r>
              <a:rPr lang="en-US" sz="1600" dirty="0">
                <a:solidFill>
                  <a:srgbClr val="000000"/>
                </a:solidFill>
                <a:latin typeface="Times New Roman" panose="02020603050405020304" pitchFamily="18" charset="0"/>
              </a:rPr>
              <a:t> seconds (10</a:t>
            </a:r>
            <a:r>
              <a:rPr lang="en-US" sz="1600" baseline="30000" dirty="0">
                <a:solidFill>
                  <a:srgbClr val="000000"/>
                </a:solidFill>
                <a:latin typeface="Times New Roman" panose="02020603050405020304" pitchFamily="18" charset="0"/>
              </a:rPr>
              <a:t>-15</a:t>
            </a:r>
            <a:r>
              <a:rPr lang="en-US" sz="1600" dirty="0">
                <a:solidFill>
                  <a:srgbClr val="000000"/>
                </a:solidFill>
                <a:latin typeface="Times New Roman" panose="02020603050405020304" pitchFamily="18" charset="0"/>
              </a:rPr>
              <a:t>) for bound levels, and for resonances, lifetimes can be even 1 </a:t>
            </a:r>
            <a:r>
              <a:rPr lang="en-US" sz="1600" dirty="0" err="1">
                <a:solidFill>
                  <a:srgbClr val="000000"/>
                </a:solidFill>
                <a:latin typeface="Times New Roman" panose="02020603050405020304" pitchFamily="18" charset="0"/>
              </a:rPr>
              <a:t>zepto</a:t>
            </a:r>
            <a:r>
              <a:rPr lang="en-US" sz="1600" dirty="0">
                <a:solidFill>
                  <a:srgbClr val="000000"/>
                </a:solidFill>
                <a:latin typeface="Times New Roman" panose="02020603050405020304" pitchFamily="18" charset="0"/>
              </a:rPr>
              <a:t> second (10</a:t>
            </a:r>
            <a:r>
              <a:rPr lang="en-US" sz="1600" baseline="30000" dirty="0">
                <a:solidFill>
                  <a:srgbClr val="000000"/>
                </a:solidFill>
                <a:latin typeface="Times New Roman" panose="02020603050405020304" pitchFamily="18" charset="0"/>
              </a:rPr>
              <a:t>-21</a:t>
            </a:r>
            <a:r>
              <a:rPr lang="en-US" sz="1600" dirty="0">
                <a:solidFill>
                  <a:srgbClr val="000000"/>
                </a:solidFill>
                <a:latin typeface="Times New Roman" panose="02020603050405020304" pitchFamily="18" charset="0"/>
              </a:rPr>
              <a:t>). In Figure, a so-called plunger device for the Recoil Distance Doppler-shift Method (RDDM) is shown, which we are developing to measure nuclear level lifetimes in the order of 1 </a:t>
            </a:r>
            <a:r>
              <a:rPr lang="en-US" sz="1600" dirty="0" err="1">
                <a:solidFill>
                  <a:srgbClr val="000000"/>
                </a:solidFill>
                <a:latin typeface="Times New Roman" panose="02020603050405020304" pitchFamily="18" charset="0"/>
              </a:rPr>
              <a:t>pico</a:t>
            </a:r>
            <a:r>
              <a:rPr lang="en-US" sz="1600" dirty="0">
                <a:solidFill>
                  <a:srgbClr val="000000"/>
                </a:solidFill>
                <a:latin typeface="Times New Roman" panose="02020603050405020304" pitchFamily="18" charset="0"/>
              </a:rPr>
              <a:t> second (10</a:t>
            </a:r>
            <a:r>
              <a:rPr lang="en-US" sz="1600" baseline="30000" dirty="0">
                <a:solidFill>
                  <a:srgbClr val="000000"/>
                </a:solidFill>
                <a:latin typeface="Times New Roman" panose="02020603050405020304" pitchFamily="18" charset="0"/>
              </a:rPr>
              <a:t>-12</a:t>
            </a:r>
            <a:r>
              <a:rPr lang="en-US" sz="1600" dirty="0">
                <a:solidFill>
                  <a:srgbClr val="000000"/>
                </a:solidFill>
                <a:latin typeface="Times New Roman" panose="02020603050405020304" pitchFamily="18" charset="0"/>
              </a:rPr>
              <a:t>). Experimental programs are being performed and planned at NSCL with fast and re-accelerated rare isotope beams. </a:t>
            </a:r>
            <a:endParaRPr lang="en-US" sz="1600" b="0" i="0" u="none" strike="noStrike" dirty="0">
              <a:solidFill>
                <a:srgbClr val="000000"/>
              </a:solidFill>
              <a:effectLst/>
              <a:latin typeface="Times New Roman" panose="02020603050405020304" pitchFamily="18" charset="0"/>
            </a:endParaRPr>
          </a:p>
        </p:txBody>
      </p:sp>
    </p:spTree>
    <p:extLst>
      <p:ext uri="{BB962C8B-B14F-4D97-AF65-F5344CB8AC3E}">
        <p14:creationId xmlns:p14="http://schemas.microsoft.com/office/powerpoint/2010/main" val="3613440780"/>
      </p:ext>
    </p:extLst>
  </p:cSld>
  <p:clrMapOvr>
    <a:masterClrMapping/>
  </p:clrMapOvr>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矩形 2"/>
          <p:cNvSpPr/>
          <p:nvPr/>
        </p:nvSpPr>
        <p:spPr>
          <a:xfrm>
            <a:off x="0" y="0"/>
            <a:ext cx="9144000" cy="2585323"/>
          </a:xfrm>
          <a:prstGeom prst="rect">
            <a:avLst/>
          </a:prstGeom>
        </p:spPr>
        <p:txBody>
          <a:bodyPr wrap="square">
            <a:spAutoFit/>
          </a:bodyPr>
          <a:lstStyle/>
          <a:p>
            <a:r>
              <a:rPr lang="en-US" dirty="0">
                <a:solidFill>
                  <a:srgbClr val="000000"/>
                </a:solidFill>
                <a:latin typeface="Times New Roman" panose="02020603050405020304" pitchFamily="18" charset="0"/>
                <a:cs typeface="Times New Roman" panose="02020603050405020304" pitchFamily="18" charset="0"/>
              </a:rPr>
              <a:t>A special role is played by the so-called waiting points—nuclei where the otherwise very rapid proton captures are slow or inefficient owing to inverse photodisintegration reactions on a weakly proton bound isotone. These nuclei impede the reaction flow, which has to continue via </a:t>
            </a:r>
            <a:r>
              <a:rPr lang="en-US" i="1" dirty="0">
                <a:solidFill>
                  <a:srgbClr val="000000"/>
                </a:solidFill>
                <a:latin typeface="Times New Roman" panose="02020603050405020304" pitchFamily="18" charset="0"/>
                <a:cs typeface="Times New Roman" panose="02020603050405020304" pitchFamily="18" charset="0"/>
              </a:rPr>
              <a:t>β </a:t>
            </a:r>
            <a:r>
              <a:rPr lang="en-US" dirty="0">
                <a:solidFill>
                  <a:srgbClr val="000000"/>
                </a:solidFill>
                <a:latin typeface="Times New Roman" panose="02020603050405020304" pitchFamily="18" charset="0"/>
                <a:cs typeface="Times New Roman" panose="02020603050405020304" pitchFamily="18" charset="0"/>
              </a:rPr>
              <a:t>decay or slower </a:t>
            </a:r>
            <a:r>
              <a:rPr lang="en-US" i="1" dirty="0">
                <a:solidFill>
                  <a:srgbClr val="000000"/>
                </a:solidFill>
                <a:latin typeface="Times New Roman" panose="02020603050405020304" pitchFamily="18" charset="0"/>
                <a:cs typeface="Times New Roman" panose="02020603050405020304" pitchFamily="18" charset="0"/>
              </a:rPr>
              <a:t>α </a:t>
            </a:r>
            <a:r>
              <a:rPr lang="en-US" dirty="0">
                <a:solidFill>
                  <a:srgbClr val="000000"/>
                </a:solidFill>
                <a:latin typeface="Times New Roman" panose="02020603050405020304" pitchFamily="18" charset="0"/>
                <a:cs typeface="Times New Roman" panose="02020603050405020304" pitchFamily="18" charset="0"/>
              </a:rPr>
              <a:t>induced reactions. Waiting points provide accumulation points for abundance and therefore set the final composition, and they delay energy production with possible consequences for burst light curves. The effective delay time at a waiting point depends on masses, decay rates, and capture rates in its vicinity (mostly the waiting point itself and the next two heavier isotones produced by proton capture).</a:t>
            </a:r>
            <a:br>
              <a:rPr lang="en-US" dirty="0">
                <a:solidFill>
                  <a:srgbClr val="000000"/>
                </a:solidFill>
                <a:latin typeface="Times New Roman" panose="02020603050405020304" pitchFamily="18" charset="0"/>
                <a:cs typeface="Times New Roman" panose="02020603050405020304" pitchFamily="18" charset="0"/>
              </a:rPr>
            </a:br>
            <a:endParaRPr lang="en-US" dirty="0">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616220823"/>
      </p:ext>
    </p:extLst>
  </p:cSld>
  <p:clrMapOvr>
    <a:masterClrMapping/>
  </p:clrMapOvr>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文本框 1"/>
          <p:cNvSpPr txBox="1"/>
          <p:nvPr/>
        </p:nvSpPr>
        <p:spPr>
          <a:xfrm>
            <a:off x="1" y="0"/>
            <a:ext cx="9144000" cy="2031325"/>
          </a:xfrm>
          <a:prstGeom prst="rect">
            <a:avLst/>
          </a:prstGeom>
          <a:noFill/>
        </p:spPr>
        <p:txBody>
          <a:bodyPr wrap="square" rtlCol="0">
            <a:spAutoFit/>
          </a:bodyPr>
          <a:lstStyle/>
          <a:p>
            <a:r>
              <a:rPr lang="en-US" dirty="0">
                <a:latin typeface="Times New Roman" panose="02020603050405020304" pitchFamily="18" charset="0"/>
                <a:ea typeface="Tahoma" panose="020B0604030504040204" pitchFamily="34" charset="0"/>
                <a:cs typeface="Times New Roman" panose="02020603050405020304" pitchFamily="18" charset="0"/>
              </a:rPr>
              <a:t>heavy nuclei above iron produced by slow neutron capture process (</a:t>
            </a:r>
            <a:r>
              <a:rPr lang="en-US" i="1" dirty="0">
                <a:latin typeface="Times New Roman" panose="02020603050405020304" pitchFamily="18" charset="0"/>
                <a:ea typeface="Tahoma" panose="020B0604030504040204" pitchFamily="34" charset="0"/>
                <a:cs typeface="Times New Roman" panose="02020603050405020304" pitchFamily="18" charset="0"/>
              </a:rPr>
              <a:t>s</a:t>
            </a:r>
            <a:r>
              <a:rPr lang="en-US" dirty="0">
                <a:latin typeface="Times New Roman" panose="02020603050405020304" pitchFamily="18" charset="0"/>
                <a:ea typeface="Tahoma" panose="020B0604030504040204" pitchFamily="34" charset="0"/>
                <a:cs typeface="Times New Roman" panose="02020603050405020304" pitchFamily="18" charset="0"/>
              </a:rPr>
              <a:t>-process) in low-mass asymptotic giant branch (AGB) stars and massive red giant stars</a:t>
            </a:r>
            <a:br>
              <a:rPr lang="en-US" dirty="0">
                <a:latin typeface="Times New Roman" panose="02020603050405020304" pitchFamily="18" charset="0"/>
                <a:ea typeface="Tahoma" panose="020B0604030504040204" pitchFamily="34" charset="0"/>
                <a:cs typeface="Times New Roman" panose="02020603050405020304" pitchFamily="18" charset="0"/>
              </a:rPr>
            </a:br>
            <a:r>
              <a:rPr lang="en-US" dirty="0">
                <a:latin typeface="Times New Roman" panose="02020603050405020304" pitchFamily="18" charset="0"/>
                <a:ea typeface="Tahoma" panose="020B0604030504040204" pitchFamily="34" charset="0"/>
                <a:cs typeface="Times New Roman" panose="02020603050405020304" pitchFamily="18" charset="0"/>
              </a:rPr>
              <a:t>rapid neutron capture process (</a:t>
            </a:r>
            <a:r>
              <a:rPr lang="en-US" i="1" dirty="0">
                <a:latin typeface="Times New Roman" panose="02020603050405020304" pitchFamily="18" charset="0"/>
                <a:ea typeface="Tahoma" panose="020B0604030504040204" pitchFamily="34" charset="0"/>
                <a:cs typeface="Times New Roman" panose="02020603050405020304" pitchFamily="18" charset="0"/>
              </a:rPr>
              <a:t>r</a:t>
            </a:r>
            <a:r>
              <a:rPr lang="en-US" dirty="0">
                <a:latin typeface="Times New Roman" panose="02020603050405020304" pitchFamily="18" charset="0"/>
                <a:ea typeface="Tahoma" panose="020B0604030504040204" pitchFamily="34" charset="0"/>
                <a:cs typeface="Times New Roman" panose="02020603050405020304" pitchFamily="18" charset="0"/>
              </a:rPr>
              <a:t>-process) in the supernova (SN)</a:t>
            </a:r>
            <a:br>
              <a:rPr lang="en-US" dirty="0">
                <a:latin typeface="Times New Roman" panose="02020603050405020304" pitchFamily="18" charset="0"/>
                <a:ea typeface="Tahoma" panose="020B0604030504040204" pitchFamily="34" charset="0"/>
                <a:cs typeface="Times New Roman" panose="02020603050405020304" pitchFamily="18" charset="0"/>
              </a:rPr>
            </a:br>
            <a:r>
              <a:rPr lang="en-US" dirty="0">
                <a:latin typeface="Times New Roman" panose="02020603050405020304" pitchFamily="18" charset="0"/>
                <a:ea typeface="Tahoma" panose="020B0604030504040204" pitchFamily="34" charset="0"/>
                <a:cs typeface="Times New Roman" panose="02020603050405020304" pitchFamily="18" charset="0"/>
              </a:rPr>
              <a:t>In nature 35 nuclei can be found on the neutron-deficient side of the valley of stability ranging from </a:t>
            </a:r>
            <a:r>
              <a:rPr lang="en-US" baseline="30000" dirty="0">
                <a:latin typeface="Times New Roman" panose="02020603050405020304" pitchFamily="18" charset="0"/>
                <a:ea typeface="Tahoma" panose="020B0604030504040204" pitchFamily="34" charset="0"/>
                <a:cs typeface="Times New Roman" panose="02020603050405020304" pitchFamily="18" charset="0"/>
              </a:rPr>
              <a:t>74</a:t>
            </a:r>
            <a:r>
              <a:rPr lang="en-US" dirty="0">
                <a:latin typeface="Times New Roman" panose="02020603050405020304" pitchFamily="18" charset="0"/>
                <a:ea typeface="Tahoma" panose="020B0604030504040204" pitchFamily="34" charset="0"/>
                <a:cs typeface="Times New Roman" panose="02020603050405020304" pitchFamily="18" charset="0"/>
              </a:rPr>
              <a:t>Se to </a:t>
            </a:r>
            <a:r>
              <a:rPr lang="en-US" baseline="30000" dirty="0">
                <a:latin typeface="Times New Roman" panose="02020603050405020304" pitchFamily="18" charset="0"/>
                <a:ea typeface="Tahoma" panose="020B0604030504040204" pitchFamily="34" charset="0"/>
                <a:cs typeface="Times New Roman" panose="02020603050405020304" pitchFamily="18" charset="0"/>
              </a:rPr>
              <a:t>196</a:t>
            </a:r>
            <a:r>
              <a:rPr lang="en-US" dirty="0">
                <a:latin typeface="Times New Roman" panose="02020603050405020304" pitchFamily="18" charset="0"/>
                <a:ea typeface="Tahoma" panose="020B0604030504040204" pitchFamily="34" charset="0"/>
                <a:cs typeface="Times New Roman" panose="02020603050405020304" pitchFamily="18" charset="0"/>
              </a:rPr>
              <a:t>Hg</a:t>
            </a:r>
            <a:br>
              <a:rPr lang="en-US" dirty="0">
                <a:latin typeface="Times New Roman" panose="02020603050405020304" pitchFamily="18" charset="0"/>
                <a:ea typeface="Tahoma" panose="020B0604030504040204" pitchFamily="34" charset="0"/>
                <a:cs typeface="Times New Roman" panose="02020603050405020304" pitchFamily="18" charset="0"/>
              </a:rPr>
            </a:br>
            <a:r>
              <a:rPr lang="en-US" altLang="zh-CN" i="1" dirty="0">
                <a:latin typeface="Times New Roman" panose="02020603050405020304" pitchFamily="18" charset="0"/>
                <a:ea typeface="Tahoma" panose="020B0604030504040204" pitchFamily="34" charset="0"/>
                <a:cs typeface="Times New Roman" panose="02020603050405020304" pitchFamily="18" charset="0"/>
              </a:rPr>
              <a:t>γ</a:t>
            </a:r>
            <a:r>
              <a:rPr lang="en-US" dirty="0">
                <a:latin typeface="Times New Roman" panose="02020603050405020304" pitchFamily="18" charset="0"/>
                <a:ea typeface="Tahoma" panose="020B0604030504040204" pitchFamily="34" charset="0"/>
                <a:cs typeface="Times New Roman" panose="02020603050405020304" pitchFamily="18" charset="0"/>
              </a:rPr>
              <a:t>-induced photodisintegration of stable nuclei</a:t>
            </a:r>
            <a:br>
              <a:rPr lang="en-US" dirty="0">
                <a:latin typeface="Times New Roman" panose="02020603050405020304" pitchFamily="18" charset="0"/>
                <a:ea typeface="Tahoma" panose="020B0604030504040204" pitchFamily="34" charset="0"/>
                <a:cs typeface="Times New Roman" panose="02020603050405020304" pitchFamily="18" charset="0"/>
              </a:rPr>
            </a:br>
            <a:endParaRPr lang="en-US" dirty="0">
              <a:latin typeface="Times New Roman" panose="02020603050405020304" pitchFamily="18" charset="0"/>
              <a:ea typeface="Tahoma" panose="020B0604030504040204" pitchFamily="34" charset="0"/>
              <a:cs typeface="Times New Roman" panose="02020603050405020304" pitchFamily="18" charset="0"/>
            </a:endParaRPr>
          </a:p>
        </p:txBody>
      </p:sp>
      <p:pic>
        <p:nvPicPr>
          <p:cNvPr id="3" name="图片 2"/>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1" y="2031326"/>
            <a:ext cx="4317999" cy="2351982"/>
          </a:xfrm>
          <a:prstGeom prst="rect">
            <a:avLst/>
          </a:prstGeom>
        </p:spPr>
      </p:pic>
      <p:pic>
        <p:nvPicPr>
          <p:cNvPr id="4" name="图片 3"/>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4566304" y="1923942"/>
            <a:ext cx="3371195" cy="3321158"/>
          </a:xfrm>
          <a:prstGeom prst="rect">
            <a:avLst/>
          </a:prstGeom>
        </p:spPr>
      </p:pic>
      <p:sp>
        <p:nvSpPr>
          <p:cNvPr id="6" name="TextBox 5">
            <a:extLst>
              <a:ext uri="{FF2B5EF4-FFF2-40B4-BE49-F238E27FC236}">
                <a16:creationId xmlns:a16="http://schemas.microsoft.com/office/drawing/2014/main" id="{14E7C27E-75EE-4D2A-AFBC-4FC23BECE23C}"/>
              </a:ext>
            </a:extLst>
          </p:cNvPr>
          <p:cNvSpPr txBox="1"/>
          <p:nvPr/>
        </p:nvSpPr>
        <p:spPr>
          <a:xfrm>
            <a:off x="-5696" y="6211669"/>
            <a:ext cx="9144000" cy="646331"/>
          </a:xfrm>
          <a:prstGeom prst="rect">
            <a:avLst/>
          </a:prstGeom>
          <a:noFill/>
        </p:spPr>
        <p:txBody>
          <a:bodyPr wrap="square">
            <a:spAutoFit/>
          </a:bodyPr>
          <a:lstStyle/>
          <a:p>
            <a:r>
              <a:rPr lang="zh-CN" altLang="en-US" dirty="0"/>
              <a:t>W. Rapp et al., Astrophys. J. 653, 474 (2006).</a:t>
            </a:r>
            <a:endParaRPr lang="en-US" altLang="zh-CN" dirty="0"/>
          </a:p>
          <a:p>
            <a:r>
              <a:rPr lang="zh-CN" altLang="en-US" dirty="0"/>
              <a:t>Sensitivity of p-Process Nucleosynthesis to Nuclear Reaction Rates in a 25M Supernova Model</a:t>
            </a:r>
          </a:p>
        </p:txBody>
      </p:sp>
    </p:spTree>
    <p:extLst>
      <p:ext uri="{BB962C8B-B14F-4D97-AF65-F5344CB8AC3E}">
        <p14:creationId xmlns:p14="http://schemas.microsoft.com/office/powerpoint/2010/main" val="858095333"/>
      </p:ext>
    </p:extLst>
  </p:cSld>
  <p:clrMapOvr>
    <a:masterClrMapping/>
  </p:clrMapOvr>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图片 7"/>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4901312" y="3322350"/>
            <a:ext cx="3021549" cy="3528000"/>
          </a:xfrm>
          <a:prstGeom prst="rect">
            <a:avLst/>
          </a:prstGeom>
        </p:spPr>
      </p:pic>
      <p:pic>
        <p:nvPicPr>
          <p:cNvPr id="7" name="图片 6"/>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3242679" y="3314700"/>
            <a:ext cx="3030128" cy="3528000"/>
          </a:xfrm>
          <a:prstGeom prst="rect">
            <a:avLst/>
          </a:prstGeom>
        </p:spPr>
      </p:pic>
      <p:pic>
        <p:nvPicPr>
          <p:cNvPr id="6" name="图片 5"/>
          <p:cNvPicPr>
            <a:picLocks noChangeAspect="1"/>
          </p:cNvPicPr>
          <p:nvPr/>
        </p:nvPicPr>
        <p:blipFill rotWithShape="1">
          <a:blip r:embed="rId4" cstate="print">
            <a:extLst>
              <a:ext uri="{28A0092B-C50C-407E-A947-70E740481C1C}">
                <a14:useLocalDpi xmlns:a14="http://schemas.microsoft.com/office/drawing/2010/main"/>
              </a:ext>
            </a:extLst>
          </a:blip>
          <a:srcRect/>
          <a:stretch/>
        </p:blipFill>
        <p:spPr>
          <a:xfrm>
            <a:off x="1655889" y="3314700"/>
            <a:ext cx="2988000" cy="3543300"/>
          </a:xfrm>
          <a:prstGeom prst="rect">
            <a:avLst/>
          </a:prstGeom>
        </p:spPr>
      </p:pic>
      <p:pic>
        <p:nvPicPr>
          <p:cNvPr id="5" name="图片 4"/>
          <p:cNvPicPr>
            <a:picLocks noChangeAspect="1"/>
          </p:cNvPicPr>
          <p:nvPr/>
        </p:nvPicPr>
        <p:blipFill rotWithShape="1">
          <a:blip r:embed="rId5" cstate="print">
            <a:extLst>
              <a:ext uri="{28A0092B-C50C-407E-A947-70E740481C1C}">
                <a14:useLocalDpi xmlns:a14="http://schemas.microsoft.com/office/drawing/2010/main"/>
              </a:ext>
            </a:extLst>
          </a:blip>
          <a:srcRect/>
          <a:stretch/>
        </p:blipFill>
        <p:spPr>
          <a:xfrm>
            <a:off x="0" y="3330000"/>
            <a:ext cx="2985256" cy="3528000"/>
          </a:xfrm>
          <a:prstGeom prst="rect">
            <a:avLst/>
          </a:prstGeom>
        </p:spPr>
      </p:pic>
      <p:pic>
        <p:nvPicPr>
          <p:cNvPr id="4" name="图片 3"/>
          <p:cNvPicPr>
            <a:picLocks noChangeAspect="1"/>
          </p:cNvPicPr>
          <p:nvPr/>
        </p:nvPicPr>
        <p:blipFill rotWithShape="1">
          <a:blip r:embed="rId6" cstate="print">
            <a:extLst>
              <a:ext uri="{28A0092B-C50C-407E-A947-70E740481C1C}">
                <a14:useLocalDpi xmlns:a14="http://schemas.microsoft.com/office/drawing/2010/main"/>
              </a:ext>
            </a:extLst>
          </a:blip>
          <a:srcRect/>
          <a:stretch/>
        </p:blipFill>
        <p:spPr>
          <a:xfrm>
            <a:off x="3220856" y="0"/>
            <a:ext cx="3093410" cy="3528000"/>
          </a:xfrm>
          <a:prstGeom prst="rect">
            <a:avLst/>
          </a:prstGeom>
        </p:spPr>
      </p:pic>
      <p:pic>
        <p:nvPicPr>
          <p:cNvPr id="3" name="图片 2"/>
          <p:cNvPicPr>
            <a:picLocks noChangeAspect="1"/>
          </p:cNvPicPr>
          <p:nvPr/>
        </p:nvPicPr>
        <p:blipFill rotWithShape="1">
          <a:blip r:embed="rId7" cstate="print">
            <a:extLst>
              <a:ext uri="{28A0092B-C50C-407E-A947-70E740481C1C}">
                <a14:useLocalDpi xmlns:a14="http://schemas.microsoft.com/office/drawing/2010/main"/>
              </a:ext>
            </a:extLst>
          </a:blip>
          <a:srcRect/>
          <a:stretch/>
        </p:blipFill>
        <p:spPr>
          <a:xfrm>
            <a:off x="1647460" y="0"/>
            <a:ext cx="2964609" cy="3528000"/>
          </a:xfrm>
          <a:prstGeom prst="rect">
            <a:avLst/>
          </a:prstGeom>
        </p:spPr>
      </p:pic>
      <p:pic>
        <p:nvPicPr>
          <p:cNvPr id="2" name="图片 1"/>
          <p:cNvPicPr>
            <a:picLocks noChangeAspect="1"/>
          </p:cNvPicPr>
          <p:nvPr/>
        </p:nvPicPr>
        <p:blipFill rotWithShape="1">
          <a:blip r:embed="rId8" cstate="print">
            <a:extLst>
              <a:ext uri="{28A0092B-C50C-407E-A947-70E740481C1C}">
                <a14:useLocalDpi xmlns:a14="http://schemas.microsoft.com/office/drawing/2010/main"/>
              </a:ext>
            </a:extLst>
          </a:blip>
          <a:srcRect/>
          <a:stretch/>
        </p:blipFill>
        <p:spPr>
          <a:xfrm>
            <a:off x="-11173" y="0"/>
            <a:ext cx="2988000" cy="3528848"/>
          </a:xfrm>
          <a:prstGeom prst="rect">
            <a:avLst/>
          </a:prstGeom>
        </p:spPr>
      </p:pic>
      <p:sp>
        <p:nvSpPr>
          <p:cNvPr id="9" name="矩形 8"/>
          <p:cNvSpPr/>
          <p:nvPr/>
        </p:nvSpPr>
        <p:spPr>
          <a:xfrm>
            <a:off x="7933091" y="0"/>
            <a:ext cx="1210909" cy="369332"/>
          </a:xfrm>
          <a:prstGeom prst="rect">
            <a:avLst/>
          </a:prstGeom>
        </p:spPr>
        <p:txBody>
          <a:bodyPr wrap="none">
            <a:spAutoFit/>
          </a:bodyPr>
          <a:lstStyle/>
          <a:p>
            <a:r>
              <a:rPr lang="en-US" dirty="0">
                <a:solidFill>
                  <a:srgbClr val="000000"/>
                </a:solidFill>
                <a:latin typeface="arial" panose="020B0604020202020204" pitchFamily="34" charset="0"/>
              </a:rPr>
              <a:t> Year One</a:t>
            </a:r>
            <a:endParaRPr lang="en-US" dirty="0"/>
          </a:p>
        </p:txBody>
      </p:sp>
    </p:spTree>
    <p:extLst>
      <p:ext uri="{BB962C8B-B14F-4D97-AF65-F5344CB8AC3E}">
        <p14:creationId xmlns:p14="http://schemas.microsoft.com/office/powerpoint/2010/main" val="472992123"/>
      </p:ext>
    </p:extLst>
  </p:cSld>
  <p:clrMapOvr>
    <a:masterClrMapping/>
  </p:clrMapOvr>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817EBD3C-12E0-4B01-A41B-F1428067390C}"/>
              </a:ext>
            </a:extLst>
          </p:cNvPr>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0" y="0"/>
            <a:ext cx="4765358" cy="6725653"/>
          </a:xfrm>
          <a:prstGeom prst="rect">
            <a:avLst/>
          </a:prstGeom>
        </p:spPr>
      </p:pic>
      <p:sp>
        <p:nvSpPr>
          <p:cNvPr id="5" name="TextBox 4">
            <a:extLst>
              <a:ext uri="{FF2B5EF4-FFF2-40B4-BE49-F238E27FC236}">
                <a16:creationId xmlns:a16="http://schemas.microsoft.com/office/drawing/2014/main" id="{3E486A21-C463-411E-A927-CE2D760E6D6C}"/>
              </a:ext>
            </a:extLst>
          </p:cNvPr>
          <p:cNvSpPr txBox="1"/>
          <p:nvPr/>
        </p:nvSpPr>
        <p:spPr>
          <a:xfrm>
            <a:off x="4852737" y="341395"/>
            <a:ext cx="3015916" cy="1631216"/>
          </a:xfrm>
          <a:prstGeom prst="rect">
            <a:avLst/>
          </a:prstGeom>
          <a:noFill/>
        </p:spPr>
        <p:txBody>
          <a:bodyPr wrap="square">
            <a:spAutoFit/>
          </a:bodyPr>
          <a:lstStyle/>
          <a:p>
            <a:r>
              <a:rPr lang="en-US" altLang="zh-CN" sz="2000" i="0" dirty="0">
                <a:solidFill>
                  <a:srgbClr val="000000"/>
                </a:solidFill>
                <a:effectLst/>
              </a:rPr>
              <a:t>NSCL stopped beam rate</a:t>
            </a:r>
            <a:br>
              <a:rPr lang="en-US" altLang="zh-CN" sz="2000" i="0" dirty="0">
                <a:solidFill>
                  <a:srgbClr val="000000"/>
                </a:solidFill>
                <a:effectLst/>
              </a:rPr>
            </a:br>
            <a:r>
              <a:rPr lang="en-US" altLang="zh-CN" sz="2000" i="0" dirty="0">
                <a:solidFill>
                  <a:srgbClr val="000000"/>
                </a:solidFill>
                <a:effectLst/>
              </a:rPr>
              <a:t>1200 </a:t>
            </a:r>
            <a:r>
              <a:rPr lang="en-US" altLang="zh-CN" sz="2000" i="0" dirty="0" err="1">
                <a:solidFill>
                  <a:srgbClr val="000000"/>
                </a:solidFill>
                <a:effectLst/>
              </a:rPr>
              <a:t>pps</a:t>
            </a:r>
            <a:endParaRPr lang="en-US" altLang="zh-CN" sz="2000" i="0" dirty="0">
              <a:solidFill>
                <a:srgbClr val="000000"/>
              </a:solidFill>
              <a:effectLst/>
            </a:endParaRPr>
          </a:p>
          <a:p>
            <a:endParaRPr lang="en-US" altLang="zh-CN" sz="2000" dirty="0">
              <a:solidFill>
                <a:srgbClr val="000000"/>
              </a:solidFill>
            </a:endParaRPr>
          </a:p>
          <a:p>
            <a:r>
              <a:rPr lang="en-US" altLang="zh-CN" sz="2000" dirty="0">
                <a:solidFill>
                  <a:srgbClr val="000000"/>
                </a:solidFill>
              </a:rPr>
              <a:t>FRIB PAC1</a:t>
            </a:r>
          </a:p>
          <a:p>
            <a:r>
              <a:rPr lang="en-US" altLang="zh-CN" sz="2000" dirty="0"/>
              <a:t>407,000 </a:t>
            </a:r>
            <a:r>
              <a:rPr lang="en-US" altLang="zh-CN" sz="2000" dirty="0" err="1"/>
              <a:t>pps</a:t>
            </a:r>
            <a:endParaRPr lang="zh-CN" altLang="en-US" sz="2000" dirty="0"/>
          </a:p>
        </p:txBody>
      </p:sp>
    </p:spTree>
    <p:extLst>
      <p:ext uri="{BB962C8B-B14F-4D97-AF65-F5344CB8AC3E}">
        <p14:creationId xmlns:p14="http://schemas.microsoft.com/office/powerpoint/2010/main" val="3028648263"/>
      </p:ext>
    </p:extLst>
  </p:cSld>
  <p:clrMapOvr>
    <a:masterClrMapping/>
  </p:clrMapOvr>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图片 1"/>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0" y="1"/>
            <a:ext cx="3133322" cy="4572000"/>
          </a:xfrm>
          <a:prstGeom prst="rect">
            <a:avLst/>
          </a:prstGeom>
        </p:spPr>
      </p:pic>
      <p:pic>
        <p:nvPicPr>
          <p:cNvPr id="3" name="图片 2"/>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3074707" y="1"/>
            <a:ext cx="3089191" cy="4572000"/>
          </a:xfrm>
          <a:prstGeom prst="rect">
            <a:avLst/>
          </a:prstGeom>
        </p:spPr>
      </p:pic>
      <p:pic>
        <p:nvPicPr>
          <p:cNvPr id="4" name="图片 3"/>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6096000" y="1"/>
            <a:ext cx="3048000" cy="4572000"/>
          </a:xfrm>
          <a:prstGeom prst="rect">
            <a:avLst/>
          </a:prstGeom>
        </p:spPr>
      </p:pic>
      <p:sp>
        <p:nvSpPr>
          <p:cNvPr id="5" name="文本框 4"/>
          <p:cNvSpPr txBox="1"/>
          <p:nvPr/>
        </p:nvSpPr>
        <p:spPr>
          <a:xfrm>
            <a:off x="0" y="4572001"/>
            <a:ext cx="2259145" cy="369332"/>
          </a:xfrm>
          <a:prstGeom prst="rect">
            <a:avLst/>
          </a:prstGeom>
          <a:noFill/>
        </p:spPr>
        <p:txBody>
          <a:bodyPr wrap="none" rtlCol="0">
            <a:spAutoFit/>
          </a:bodyPr>
          <a:lstStyle/>
          <a:p>
            <a:r>
              <a:rPr lang="en-US" baseline="30000" dirty="0"/>
              <a:t>20</a:t>
            </a:r>
            <a:r>
              <a:rPr lang="en-US" altLang="zh-CN" dirty="0"/>
              <a:t>Mg intensity @FRIB</a:t>
            </a:r>
            <a:endParaRPr lang="en-US" dirty="0"/>
          </a:p>
        </p:txBody>
      </p:sp>
    </p:spTree>
    <p:extLst>
      <p:ext uri="{BB962C8B-B14F-4D97-AF65-F5344CB8AC3E}">
        <p14:creationId xmlns:p14="http://schemas.microsoft.com/office/powerpoint/2010/main" val="749422765"/>
      </p:ext>
    </p:extLst>
  </p:cSld>
  <p:clrMapOvr>
    <a:masterClrMapping/>
  </p:clrMapOvr>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2271ACAD-E792-4C05-A5BA-A98444399E2F}"/>
              </a:ext>
            </a:extLst>
          </p:cNvPr>
          <p:cNvSpPr txBox="1"/>
          <p:nvPr/>
        </p:nvSpPr>
        <p:spPr>
          <a:xfrm>
            <a:off x="1924492" y="3075057"/>
            <a:ext cx="5295040" cy="707886"/>
          </a:xfrm>
          <a:prstGeom prst="rect">
            <a:avLst/>
          </a:prstGeom>
          <a:noFill/>
        </p:spPr>
        <p:txBody>
          <a:bodyPr wrap="none" rtlCol="0">
            <a:spAutoFit/>
          </a:bodyPr>
          <a:lstStyle/>
          <a:p>
            <a:pPr algn="ctr"/>
            <a:r>
              <a:rPr lang="en-US" altLang="zh-CN" sz="4000" b="1" dirty="0">
                <a:solidFill>
                  <a:srgbClr val="0000CC"/>
                </a:solidFill>
              </a:rPr>
              <a:t>Nuclear Data Evaluation</a:t>
            </a:r>
            <a:endParaRPr lang="en-US" sz="4000" b="1" dirty="0">
              <a:solidFill>
                <a:srgbClr val="0000CC"/>
              </a:solidFill>
            </a:endParaRPr>
          </a:p>
        </p:txBody>
      </p:sp>
    </p:spTree>
    <p:extLst>
      <p:ext uri="{BB962C8B-B14F-4D97-AF65-F5344CB8AC3E}">
        <p14:creationId xmlns:p14="http://schemas.microsoft.com/office/powerpoint/2010/main" val="1996404436"/>
      </p:ext>
    </p:extLst>
  </p:cSld>
  <p:clrMapOvr>
    <a:masterClrMapping/>
  </p:clrMapOvr>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3544B708-2EB9-4DF1-A1C6-1F68FC6FB09C}"/>
              </a:ext>
            </a:extLst>
          </p:cNvPr>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0" y="355386"/>
            <a:ext cx="9144000" cy="6147227"/>
          </a:xfrm>
          <a:prstGeom prst="rect">
            <a:avLst/>
          </a:prstGeom>
        </p:spPr>
      </p:pic>
      <p:sp>
        <p:nvSpPr>
          <p:cNvPr id="4" name="TextBox 3">
            <a:extLst>
              <a:ext uri="{FF2B5EF4-FFF2-40B4-BE49-F238E27FC236}">
                <a16:creationId xmlns:a16="http://schemas.microsoft.com/office/drawing/2014/main" id="{329206E5-2E4E-432E-A8F1-FF841DF869E6}"/>
              </a:ext>
            </a:extLst>
          </p:cNvPr>
          <p:cNvSpPr txBox="1"/>
          <p:nvPr/>
        </p:nvSpPr>
        <p:spPr>
          <a:xfrm>
            <a:off x="7382428" y="0"/>
            <a:ext cx="1761572" cy="369332"/>
          </a:xfrm>
          <a:prstGeom prst="rect">
            <a:avLst/>
          </a:prstGeom>
          <a:noFill/>
        </p:spPr>
        <p:txBody>
          <a:bodyPr wrap="none" rtlCol="0">
            <a:spAutoFit/>
          </a:bodyPr>
          <a:lstStyle/>
          <a:p>
            <a:r>
              <a:rPr lang="en-US" dirty="0"/>
              <a:t>110</a:t>
            </a:r>
            <a:r>
              <a:rPr lang="en-US" altLang="zh-CN" dirty="0"/>
              <a:t>Sn deflection</a:t>
            </a:r>
            <a:endParaRPr lang="en-US" dirty="0"/>
          </a:p>
        </p:txBody>
      </p:sp>
    </p:spTree>
    <p:extLst>
      <p:ext uri="{BB962C8B-B14F-4D97-AF65-F5344CB8AC3E}">
        <p14:creationId xmlns:p14="http://schemas.microsoft.com/office/powerpoint/2010/main" val="2145762369"/>
      </p:ext>
    </p:extLst>
  </p:cSld>
  <p:clrMapOvr>
    <a:masterClrMapping/>
  </p:clrMapOvr>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E52F2B3E-2CA6-4E75-A273-3B1B6408D158}"/>
              </a:ext>
            </a:extLst>
          </p:cNvPr>
          <p:cNvPicPr>
            <a:picLocks noChangeAspect="1"/>
          </p:cNvPicPr>
          <p:nvPr/>
        </p:nvPicPr>
        <p:blipFill>
          <a:blip r:embed="rId2" cstate="print">
            <a:extLst>
              <a:ext uri="{28A0092B-C50C-407E-A947-70E740481C1C}">
                <a14:useLocalDpi xmlns:a14="http://schemas.microsoft.com/office/drawing/2010/main"/>
              </a:ext>
            </a:extLst>
          </a:blip>
          <a:stretch>
            <a:fillRect/>
          </a:stretch>
        </p:blipFill>
        <p:spPr>
          <a:xfrm>
            <a:off x="0" y="221056"/>
            <a:ext cx="9144000" cy="6415887"/>
          </a:xfrm>
          <a:prstGeom prst="rect">
            <a:avLst/>
          </a:prstGeom>
        </p:spPr>
      </p:pic>
      <p:sp>
        <p:nvSpPr>
          <p:cNvPr id="4" name="Rectangle 3">
            <a:extLst>
              <a:ext uri="{FF2B5EF4-FFF2-40B4-BE49-F238E27FC236}">
                <a16:creationId xmlns:a16="http://schemas.microsoft.com/office/drawing/2014/main" id="{41F5C640-C068-4C26-95F9-B25CDB1AC677}"/>
              </a:ext>
            </a:extLst>
          </p:cNvPr>
          <p:cNvSpPr/>
          <p:nvPr/>
        </p:nvSpPr>
        <p:spPr>
          <a:xfrm>
            <a:off x="0" y="6519446"/>
            <a:ext cx="4572000" cy="338554"/>
          </a:xfrm>
          <a:prstGeom prst="rect">
            <a:avLst/>
          </a:prstGeom>
        </p:spPr>
        <p:txBody>
          <a:bodyPr>
            <a:spAutoFit/>
          </a:bodyPr>
          <a:lstStyle/>
          <a:p>
            <a:r>
              <a:rPr lang="en-US" altLang="zh-CN" sz="1600" dirty="0">
                <a:solidFill>
                  <a:srgbClr val="000000"/>
                </a:solidFill>
                <a:latin typeface="Times-Roman"/>
              </a:rPr>
              <a:t>All the energies and masses are given in units of keV.</a:t>
            </a:r>
            <a:endParaRPr lang="zh-CN" altLang="en-US" sz="1600" dirty="0"/>
          </a:p>
        </p:txBody>
      </p:sp>
      <p:sp>
        <p:nvSpPr>
          <p:cNvPr id="6" name="TextBox 5">
            <a:extLst>
              <a:ext uri="{FF2B5EF4-FFF2-40B4-BE49-F238E27FC236}">
                <a16:creationId xmlns:a16="http://schemas.microsoft.com/office/drawing/2014/main" id="{E2DC855F-B945-4CB2-9D0D-F4EC65553F15}"/>
              </a:ext>
            </a:extLst>
          </p:cNvPr>
          <p:cNvSpPr txBox="1"/>
          <p:nvPr/>
        </p:nvSpPr>
        <p:spPr>
          <a:xfrm>
            <a:off x="0" y="-1"/>
            <a:ext cx="2137316" cy="369332"/>
          </a:xfrm>
          <a:prstGeom prst="rect">
            <a:avLst/>
          </a:prstGeom>
          <a:noFill/>
        </p:spPr>
        <p:txBody>
          <a:bodyPr wrap="none" rtlCol="0">
            <a:spAutoFit/>
          </a:bodyPr>
          <a:lstStyle/>
          <a:p>
            <a:r>
              <a:rPr lang="en-US" dirty="0"/>
              <a:t>110</a:t>
            </a:r>
            <a:r>
              <a:rPr lang="en-US" altLang="zh-CN" dirty="0"/>
              <a:t>Sb decay scheme</a:t>
            </a:r>
            <a:endParaRPr lang="en-US" dirty="0"/>
          </a:p>
        </p:txBody>
      </p:sp>
    </p:spTree>
    <p:extLst>
      <p:ext uri="{BB962C8B-B14F-4D97-AF65-F5344CB8AC3E}">
        <p14:creationId xmlns:p14="http://schemas.microsoft.com/office/powerpoint/2010/main" val="2497197614"/>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mc:AlternateContent xmlns:mc="http://schemas.openxmlformats.org/markup-compatibility/2006" xmlns:a14="http://schemas.microsoft.com/office/drawing/2010/main">
        <mc:Choice Requires="a14">
          <p:sp>
            <p:nvSpPr>
              <p:cNvPr id="3" name="TextBox 2">
                <a:extLst>
                  <a:ext uri="{FF2B5EF4-FFF2-40B4-BE49-F238E27FC236}">
                    <a16:creationId xmlns:a16="http://schemas.microsoft.com/office/drawing/2014/main" id="{DE6C5B8F-62C5-4882-92B1-72B92714AA14}"/>
                  </a:ext>
                </a:extLst>
              </p:cNvPr>
              <p:cNvSpPr txBox="1"/>
              <p:nvPr/>
            </p:nvSpPr>
            <p:spPr>
              <a:xfrm>
                <a:off x="-1" y="288508"/>
                <a:ext cx="8329809" cy="1137812"/>
              </a:xfrm>
              <a:prstGeom prst="rect">
                <a:avLst/>
              </a:prstGeom>
              <a:noFill/>
            </p:spPr>
            <p:txBody>
              <a:bodyPr wrap="square">
                <a:spAutoFit/>
              </a:bodyPr>
              <a:lstStyle/>
              <a:p>
                <a:pPr/>
                <a14:m>
                  <m:oMathPara xmlns:m="http://schemas.openxmlformats.org/officeDocument/2006/math">
                    <m:oMathParaPr>
                      <m:jc m:val="centerGroup"/>
                    </m:oMathParaPr>
                    <m:oMath xmlns:m="http://schemas.openxmlformats.org/officeDocument/2006/math">
                      <m:f>
                        <m:fPr>
                          <m:ctrlPr>
                            <a:rPr lang="en-US" altLang="zh-CN" sz="2800" i="1">
                              <a:latin typeface="Cambria Math" panose="02040503050406030204" pitchFamily="18" charset="0"/>
                            </a:rPr>
                          </m:ctrlPr>
                        </m:fPr>
                        <m:num>
                          <m:sSub>
                            <m:sSubPr>
                              <m:ctrlPr>
                                <a:rPr lang="en-US" altLang="zh-CN" sz="2800" i="1">
                                  <a:latin typeface="Cambria Math" panose="02040503050406030204" pitchFamily="18" charset="0"/>
                                </a:rPr>
                              </m:ctrlPr>
                            </m:sSubPr>
                            <m:e>
                              <m:r>
                                <a:rPr lang="zh-CN" altLang="en-US" sz="2800" i="1">
                                  <a:latin typeface="Cambria Math" panose="02040503050406030204" pitchFamily="18" charset="0"/>
                                </a:rPr>
                                <m:t>𝜆</m:t>
                              </m:r>
                            </m:e>
                            <m:sub>
                              <m:r>
                                <a:rPr lang="en-US" altLang="zh-CN" sz="2800" i="1">
                                  <a:latin typeface="Cambria Math" panose="02040503050406030204" pitchFamily="18" charset="0"/>
                                </a:rPr>
                                <m:t>𝐾</m:t>
                              </m:r>
                            </m:sub>
                          </m:sSub>
                        </m:num>
                        <m:den>
                          <m:sSub>
                            <m:sSubPr>
                              <m:ctrlPr>
                                <a:rPr lang="en-US" altLang="zh-CN" sz="2800" i="1">
                                  <a:latin typeface="Cambria Math" panose="02040503050406030204" pitchFamily="18" charset="0"/>
                                </a:rPr>
                              </m:ctrlPr>
                            </m:sSubPr>
                            <m:e>
                              <m:r>
                                <a:rPr lang="zh-CN" altLang="en-US" sz="2800" i="1">
                                  <a:latin typeface="Cambria Math" panose="02040503050406030204" pitchFamily="18" charset="0"/>
                                </a:rPr>
                                <m:t>𝜆</m:t>
                              </m:r>
                            </m:e>
                            <m:sub>
                              <m:sSup>
                                <m:sSupPr>
                                  <m:ctrlPr>
                                    <a:rPr lang="en-US" altLang="zh-CN" sz="2800" i="1">
                                      <a:latin typeface="Cambria Math" panose="02040503050406030204" pitchFamily="18" charset="0"/>
                                    </a:rPr>
                                  </m:ctrlPr>
                                </m:sSupPr>
                                <m:e>
                                  <m:r>
                                    <a:rPr lang="zh-CN" altLang="en-US" sz="2800" i="1">
                                      <a:latin typeface="Cambria Math" panose="02040503050406030204" pitchFamily="18" charset="0"/>
                                    </a:rPr>
                                    <m:t>𝛽</m:t>
                                  </m:r>
                                </m:e>
                                <m:sup>
                                  <m:r>
                                    <a:rPr lang="en-US" altLang="zh-CN" sz="2800" i="1">
                                      <a:latin typeface="Cambria Math" panose="02040503050406030204" pitchFamily="18" charset="0"/>
                                    </a:rPr>
                                    <m:t>+</m:t>
                                  </m:r>
                                </m:sup>
                              </m:sSup>
                            </m:sub>
                          </m:sSub>
                        </m:den>
                      </m:f>
                      <m:r>
                        <a:rPr lang="en-US" altLang="zh-CN" sz="2800" b="0" i="1" smtClean="0">
                          <a:latin typeface="Cambria Math" panose="02040503050406030204" pitchFamily="18" charset="0"/>
                        </a:rPr>
                        <m:t>=4</m:t>
                      </m:r>
                      <m:f>
                        <m:fPr>
                          <m:ctrlPr>
                            <a:rPr lang="en-US" altLang="zh-CN" sz="2800" b="0" i="1" smtClean="0">
                              <a:latin typeface="Cambria Math" panose="02040503050406030204" pitchFamily="18" charset="0"/>
                            </a:rPr>
                          </m:ctrlPr>
                        </m:fPr>
                        <m:num>
                          <m:sSup>
                            <m:sSupPr>
                              <m:ctrlPr>
                                <a:rPr lang="en-US" altLang="zh-CN" sz="2800" b="0" i="1" smtClean="0">
                                  <a:latin typeface="Cambria Math" panose="02040503050406030204" pitchFamily="18" charset="0"/>
                                </a:rPr>
                              </m:ctrlPr>
                            </m:sSupPr>
                            <m:e>
                              <m:r>
                                <a:rPr lang="en-US" altLang="zh-CN" sz="2800" b="0" i="1" smtClean="0">
                                  <a:latin typeface="Cambria Math" panose="02040503050406030204" pitchFamily="18" charset="0"/>
                                </a:rPr>
                                <m:t>𝑍</m:t>
                              </m:r>
                            </m:e>
                            <m:sup>
                              <m:r>
                                <a:rPr lang="en-US" altLang="zh-CN" sz="2800" b="0" i="1" smtClean="0">
                                  <a:latin typeface="Cambria Math" panose="02040503050406030204" pitchFamily="18" charset="0"/>
                                </a:rPr>
                                <m:t>3</m:t>
                              </m:r>
                            </m:sup>
                          </m:sSup>
                          <m:sSup>
                            <m:sSupPr>
                              <m:ctrlPr>
                                <a:rPr lang="en-US" altLang="zh-CN" sz="2800" i="1">
                                  <a:latin typeface="Cambria Math" panose="02040503050406030204" pitchFamily="18" charset="0"/>
                                </a:rPr>
                              </m:ctrlPr>
                            </m:sSupPr>
                            <m:e>
                              <m:r>
                                <a:rPr lang="en-US" altLang="zh-CN" sz="2800" b="0" i="1" smtClean="0">
                                  <a:latin typeface="Cambria Math" panose="02040503050406030204" pitchFamily="18" charset="0"/>
                                </a:rPr>
                                <m:t>𝑒</m:t>
                              </m:r>
                            </m:e>
                            <m:sup>
                              <m:r>
                                <a:rPr lang="en-US" altLang="zh-CN" sz="2800" b="0" i="1" smtClean="0">
                                  <a:latin typeface="Cambria Math" panose="02040503050406030204" pitchFamily="18" charset="0"/>
                                </a:rPr>
                                <m:t>6</m:t>
                              </m:r>
                            </m:sup>
                          </m:sSup>
                          <m:r>
                            <a:rPr lang="zh-CN" altLang="en-US" sz="2800" i="1" smtClean="0">
                              <a:latin typeface="Cambria Math" panose="02040503050406030204" pitchFamily="18" charset="0"/>
                            </a:rPr>
                            <m:t>𝜋</m:t>
                          </m:r>
                        </m:num>
                        <m:den>
                          <m:sSubSup>
                            <m:sSubSupPr>
                              <m:ctrlPr>
                                <a:rPr lang="en-US" altLang="zh-CN" sz="2800" b="0" i="1" smtClean="0">
                                  <a:latin typeface="Cambria Math" panose="02040503050406030204" pitchFamily="18" charset="0"/>
                                </a:rPr>
                              </m:ctrlPr>
                            </m:sSubSupPr>
                            <m:e>
                              <m:r>
                                <a:rPr lang="en-US" altLang="zh-CN" sz="2800" b="0" i="1" smtClean="0">
                                  <a:latin typeface="Cambria Math" panose="02040503050406030204" pitchFamily="18" charset="0"/>
                                </a:rPr>
                                <m:t>𝑚</m:t>
                              </m:r>
                            </m:e>
                            <m:sub>
                              <m:r>
                                <a:rPr lang="en-US" altLang="zh-CN" sz="2800" b="0" i="1" smtClean="0">
                                  <a:latin typeface="Cambria Math" panose="02040503050406030204" pitchFamily="18" charset="0"/>
                                </a:rPr>
                                <m:t>𝑒</m:t>
                              </m:r>
                            </m:sub>
                            <m:sup>
                              <m:r>
                                <a:rPr lang="en-US" altLang="zh-CN" sz="2800" b="0" i="1" smtClean="0">
                                  <a:latin typeface="Cambria Math" panose="02040503050406030204" pitchFamily="18" charset="0"/>
                                </a:rPr>
                                <m:t>2</m:t>
                              </m:r>
                            </m:sup>
                          </m:sSubSup>
                          <m:sSup>
                            <m:sSupPr>
                              <m:ctrlPr>
                                <a:rPr lang="en-US" altLang="zh-CN" sz="2800" b="0" i="1" smtClean="0">
                                  <a:latin typeface="Cambria Math" panose="02040503050406030204" pitchFamily="18" charset="0"/>
                                  <a:ea typeface="Cambria Math" panose="02040503050406030204" pitchFamily="18" charset="0"/>
                                </a:rPr>
                              </m:ctrlPr>
                            </m:sSupPr>
                            <m:e>
                              <m:r>
                                <a:rPr lang="en-US" altLang="zh-CN" sz="2800" i="1">
                                  <a:latin typeface="Cambria Math" panose="02040503050406030204" pitchFamily="18" charset="0"/>
                                  <a:ea typeface="Cambria Math" panose="02040503050406030204" pitchFamily="18" charset="0"/>
                                </a:rPr>
                                <m:t>ℏ</m:t>
                              </m:r>
                            </m:e>
                            <m:sup>
                              <m:r>
                                <a:rPr lang="en-US" altLang="zh-CN" sz="2800" b="0" i="1" smtClean="0">
                                  <a:latin typeface="Cambria Math" panose="02040503050406030204" pitchFamily="18" charset="0"/>
                                  <a:ea typeface="Cambria Math" panose="02040503050406030204" pitchFamily="18" charset="0"/>
                                </a:rPr>
                                <m:t>3</m:t>
                              </m:r>
                            </m:sup>
                          </m:sSup>
                          <m:sSup>
                            <m:sSupPr>
                              <m:ctrlPr>
                                <a:rPr lang="en-US" altLang="zh-CN" sz="2800" i="1">
                                  <a:latin typeface="Cambria Math" panose="02040503050406030204" pitchFamily="18" charset="0"/>
                                  <a:ea typeface="Cambria Math" panose="02040503050406030204" pitchFamily="18" charset="0"/>
                                </a:rPr>
                              </m:ctrlPr>
                            </m:sSupPr>
                            <m:e>
                              <m:r>
                                <a:rPr lang="en-US" altLang="zh-CN" sz="2800" i="1">
                                  <a:latin typeface="Cambria Math" panose="02040503050406030204" pitchFamily="18" charset="0"/>
                                  <a:ea typeface="Cambria Math" panose="02040503050406030204" pitchFamily="18" charset="0"/>
                                </a:rPr>
                                <m:t>𝑐</m:t>
                              </m:r>
                            </m:e>
                            <m:sup>
                              <m:r>
                                <a:rPr lang="en-US" altLang="zh-CN" sz="2800" i="1">
                                  <a:latin typeface="Cambria Math" panose="02040503050406030204" pitchFamily="18" charset="0"/>
                                  <a:ea typeface="Cambria Math" panose="02040503050406030204" pitchFamily="18" charset="0"/>
                                </a:rPr>
                                <m:t>7</m:t>
                              </m:r>
                            </m:sup>
                          </m:sSup>
                        </m:den>
                      </m:f>
                      <m:f>
                        <m:fPr>
                          <m:ctrlPr>
                            <a:rPr lang="en-US" altLang="zh-CN" sz="2800" b="0" i="1" smtClean="0">
                              <a:latin typeface="Cambria Math" panose="02040503050406030204" pitchFamily="18" charset="0"/>
                            </a:rPr>
                          </m:ctrlPr>
                        </m:fPr>
                        <m:num>
                          <m:sSubSup>
                            <m:sSubSupPr>
                              <m:ctrlPr>
                                <a:rPr lang="en-US" altLang="zh-CN" sz="2800" i="1">
                                  <a:latin typeface="Cambria Math" panose="02040503050406030204" pitchFamily="18" charset="0"/>
                                </a:rPr>
                              </m:ctrlPr>
                            </m:sSubSupPr>
                            <m:e>
                              <m:r>
                                <a:rPr lang="en-US" altLang="zh-CN" sz="2800" i="1">
                                  <a:latin typeface="Cambria Math" panose="02040503050406030204" pitchFamily="18" charset="0"/>
                                </a:rPr>
                                <m:t>𝐸</m:t>
                              </m:r>
                            </m:e>
                            <m:sub>
                              <m:r>
                                <a:rPr lang="zh-CN" altLang="en-US" sz="2800" i="1">
                                  <a:latin typeface="Cambria Math" panose="02040503050406030204" pitchFamily="18" charset="0"/>
                                </a:rPr>
                                <m:t>𝜈</m:t>
                              </m:r>
                            </m:sub>
                            <m:sup>
                              <m:r>
                                <a:rPr lang="en-US" altLang="zh-CN" sz="2800" i="1">
                                  <a:latin typeface="Cambria Math" panose="02040503050406030204" pitchFamily="18" charset="0"/>
                                </a:rPr>
                                <m:t>2</m:t>
                              </m:r>
                            </m:sup>
                          </m:sSubSup>
                        </m:num>
                        <m:den>
                          <m:r>
                            <a:rPr lang="en-US" altLang="zh-CN" sz="2800" b="0" i="1" smtClean="0">
                              <a:latin typeface="Cambria Math" panose="02040503050406030204" pitchFamily="18" charset="0"/>
                            </a:rPr>
                            <m:t>𝑓</m:t>
                          </m:r>
                          <m:d>
                            <m:dPr>
                              <m:ctrlPr>
                                <a:rPr lang="en-US" altLang="zh-CN" sz="2800" b="0" i="1" smtClean="0">
                                  <a:latin typeface="Cambria Math" panose="02040503050406030204" pitchFamily="18" charset="0"/>
                                </a:rPr>
                              </m:ctrlPr>
                            </m:dPr>
                            <m:e>
                              <m:sSup>
                                <m:sSupPr>
                                  <m:ctrlPr>
                                    <a:rPr lang="en-US" altLang="zh-CN" sz="2800" b="0" i="1" smtClean="0">
                                      <a:latin typeface="Cambria Math" panose="02040503050406030204" pitchFamily="18" charset="0"/>
                                    </a:rPr>
                                  </m:ctrlPr>
                                </m:sSupPr>
                                <m:e>
                                  <m:r>
                                    <a:rPr lang="en-US" altLang="zh-CN" sz="2800" b="0" i="1" smtClean="0">
                                      <a:latin typeface="Cambria Math" panose="02040503050406030204" pitchFamily="18" charset="0"/>
                                    </a:rPr>
                                    <m:t>𝑍</m:t>
                                  </m:r>
                                </m:e>
                                <m:sup>
                                  <m:r>
                                    <a:rPr lang="en-US" altLang="zh-CN" sz="2800" b="0" i="1" smtClean="0">
                                      <a:latin typeface="Cambria Math" panose="02040503050406030204" pitchFamily="18" charset="0"/>
                                    </a:rPr>
                                    <m:t>′</m:t>
                                  </m:r>
                                </m:sup>
                              </m:sSup>
                              <m:r>
                                <a:rPr lang="en-US" altLang="zh-CN" sz="2800" b="0" i="1" smtClean="0">
                                  <a:latin typeface="Cambria Math" panose="02040503050406030204" pitchFamily="18" charset="0"/>
                                </a:rPr>
                                <m:t>,</m:t>
                              </m:r>
                              <m:sSubSup>
                                <m:sSubSupPr>
                                  <m:ctrlPr>
                                    <a:rPr lang="en-US" altLang="zh-CN" sz="2800" b="0" i="1" smtClean="0">
                                      <a:latin typeface="Cambria Math" panose="02040503050406030204" pitchFamily="18" charset="0"/>
                                    </a:rPr>
                                  </m:ctrlPr>
                                </m:sSubSupPr>
                                <m:e>
                                  <m:r>
                                    <a:rPr lang="en-US" altLang="zh-CN" sz="2800" b="0" i="1" smtClean="0">
                                      <a:latin typeface="Cambria Math" panose="02040503050406030204" pitchFamily="18" charset="0"/>
                                    </a:rPr>
                                    <m:t>𝐸</m:t>
                                  </m:r>
                                </m:e>
                                <m:sub>
                                  <m:r>
                                    <a:rPr lang="en-US" altLang="zh-CN" sz="2800" b="0" i="1" smtClean="0">
                                      <a:latin typeface="Cambria Math" panose="02040503050406030204" pitchFamily="18" charset="0"/>
                                    </a:rPr>
                                    <m:t>𝑒</m:t>
                                  </m:r>
                                </m:sub>
                                <m:sup>
                                  <m:r>
                                    <m:rPr>
                                      <m:sty m:val="p"/>
                                    </m:rPr>
                                    <a:rPr lang="en-US" altLang="zh-CN" sz="2800" b="0" i="0" smtClean="0">
                                      <a:latin typeface="Cambria Math" panose="02040503050406030204" pitchFamily="18" charset="0"/>
                                    </a:rPr>
                                    <m:t>max</m:t>
                                  </m:r>
                                </m:sup>
                              </m:sSubSup>
                            </m:e>
                          </m:d>
                        </m:den>
                      </m:f>
                      <m:r>
                        <a:rPr lang="en-US" altLang="zh-CN" sz="2800" i="1">
                          <a:latin typeface="Cambria Math" panose="02040503050406030204" pitchFamily="18" charset="0"/>
                        </a:rPr>
                        <m:t>=</m:t>
                      </m:r>
                      <m:r>
                        <a:rPr lang="en-US" altLang="zh-CN" sz="2800" b="0" i="1" smtClean="0">
                          <a:latin typeface="Cambria Math" panose="02040503050406030204" pitchFamily="18" charset="0"/>
                        </a:rPr>
                        <m:t>120</m:t>
                      </m:r>
                      <m:f>
                        <m:fPr>
                          <m:ctrlPr>
                            <a:rPr lang="en-US" altLang="zh-CN" sz="2800" i="1">
                              <a:latin typeface="Cambria Math" panose="02040503050406030204" pitchFamily="18" charset="0"/>
                            </a:rPr>
                          </m:ctrlPr>
                        </m:fPr>
                        <m:num>
                          <m:sSup>
                            <m:sSupPr>
                              <m:ctrlPr>
                                <a:rPr lang="en-US" altLang="zh-CN" sz="2800" i="1">
                                  <a:latin typeface="Cambria Math" panose="02040503050406030204" pitchFamily="18" charset="0"/>
                                </a:rPr>
                              </m:ctrlPr>
                            </m:sSupPr>
                            <m:e>
                              <m:r>
                                <a:rPr lang="en-US" altLang="zh-CN" sz="2800" i="1">
                                  <a:latin typeface="Cambria Math" panose="02040503050406030204" pitchFamily="18" charset="0"/>
                                </a:rPr>
                                <m:t>𝑍</m:t>
                              </m:r>
                            </m:e>
                            <m:sup>
                              <m:r>
                                <a:rPr lang="en-US" altLang="zh-CN" sz="2800" i="1">
                                  <a:latin typeface="Cambria Math" panose="02040503050406030204" pitchFamily="18" charset="0"/>
                                </a:rPr>
                                <m:t>3</m:t>
                              </m:r>
                            </m:sup>
                          </m:sSup>
                          <m:sSup>
                            <m:sSupPr>
                              <m:ctrlPr>
                                <a:rPr lang="en-US" altLang="zh-CN" sz="2800" i="1">
                                  <a:latin typeface="Cambria Math" panose="02040503050406030204" pitchFamily="18" charset="0"/>
                                </a:rPr>
                              </m:ctrlPr>
                            </m:sSupPr>
                            <m:e>
                              <m:r>
                                <a:rPr lang="en-US" altLang="zh-CN" sz="2800" i="1">
                                  <a:latin typeface="Cambria Math" panose="02040503050406030204" pitchFamily="18" charset="0"/>
                                </a:rPr>
                                <m:t>𝑒</m:t>
                              </m:r>
                            </m:e>
                            <m:sup>
                              <m:r>
                                <a:rPr lang="en-US" altLang="zh-CN" sz="2800" i="1">
                                  <a:latin typeface="Cambria Math" panose="02040503050406030204" pitchFamily="18" charset="0"/>
                                </a:rPr>
                                <m:t>6</m:t>
                              </m:r>
                            </m:sup>
                          </m:sSup>
                          <m:r>
                            <a:rPr lang="zh-CN" altLang="en-US" sz="2800" i="1">
                              <a:latin typeface="Cambria Math" panose="02040503050406030204" pitchFamily="18" charset="0"/>
                            </a:rPr>
                            <m:t>𝜋</m:t>
                          </m:r>
                        </m:num>
                        <m:den>
                          <m:sSup>
                            <m:sSupPr>
                              <m:ctrlPr>
                                <a:rPr lang="en-US" altLang="zh-CN" sz="2800" i="1">
                                  <a:latin typeface="Cambria Math" panose="02040503050406030204" pitchFamily="18" charset="0"/>
                                  <a:ea typeface="Cambria Math" panose="02040503050406030204" pitchFamily="18" charset="0"/>
                                </a:rPr>
                              </m:ctrlPr>
                            </m:sSupPr>
                            <m:e>
                              <m:r>
                                <a:rPr lang="en-US" altLang="zh-CN" sz="2800" i="1">
                                  <a:latin typeface="Cambria Math" panose="02040503050406030204" pitchFamily="18" charset="0"/>
                                  <a:ea typeface="Cambria Math" panose="02040503050406030204" pitchFamily="18" charset="0"/>
                                </a:rPr>
                                <m:t>ℏ</m:t>
                              </m:r>
                            </m:e>
                            <m:sup>
                              <m:r>
                                <a:rPr lang="en-US" altLang="zh-CN" sz="2800" i="1">
                                  <a:latin typeface="Cambria Math" panose="02040503050406030204" pitchFamily="18" charset="0"/>
                                  <a:ea typeface="Cambria Math" panose="02040503050406030204" pitchFamily="18" charset="0"/>
                                </a:rPr>
                                <m:t>3</m:t>
                              </m:r>
                            </m:sup>
                          </m:sSup>
                        </m:den>
                      </m:f>
                      <m:f>
                        <m:fPr>
                          <m:ctrlPr>
                            <a:rPr lang="en-US" altLang="zh-CN" sz="2800" i="1">
                              <a:latin typeface="Cambria Math" panose="02040503050406030204" pitchFamily="18" charset="0"/>
                            </a:rPr>
                          </m:ctrlPr>
                        </m:fPr>
                        <m:num>
                          <m:sSubSup>
                            <m:sSubSupPr>
                              <m:ctrlPr>
                                <a:rPr lang="en-US" altLang="zh-CN" sz="2800" i="1">
                                  <a:latin typeface="Cambria Math" panose="02040503050406030204" pitchFamily="18" charset="0"/>
                                </a:rPr>
                              </m:ctrlPr>
                            </m:sSubSupPr>
                            <m:e>
                              <m:r>
                                <a:rPr lang="en-US" altLang="zh-CN" sz="2800" i="1">
                                  <a:latin typeface="Cambria Math" panose="02040503050406030204" pitchFamily="18" charset="0"/>
                                </a:rPr>
                                <m:t>𝑚</m:t>
                              </m:r>
                            </m:e>
                            <m:sub>
                              <m:r>
                                <a:rPr lang="en-US" altLang="zh-CN" sz="2800" i="1">
                                  <a:latin typeface="Cambria Math" panose="02040503050406030204" pitchFamily="18" charset="0"/>
                                </a:rPr>
                                <m:t>𝑒</m:t>
                              </m:r>
                            </m:sub>
                            <m:sup>
                              <m:r>
                                <a:rPr lang="en-US" altLang="zh-CN" sz="2800" b="0" i="1" smtClean="0">
                                  <a:latin typeface="Cambria Math" panose="02040503050406030204" pitchFamily="18" charset="0"/>
                                </a:rPr>
                                <m:t>3</m:t>
                              </m:r>
                            </m:sup>
                          </m:sSubSup>
                          <m:sSup>
                            <m:sSupPr>
                              <m:ctrlPr>
                                <a:rPr lang="zh-CN" altLang="en-US" sz="2800" i="1">
                                  <a:solidFill>
                                    <a:srgbClr val="836967"/>
                                  </a:solidFill>
                                  <a:latin typeface="Cambria Math" panose="02040503050406030204" pitchFamily="18" charset="0"/>
                                </a:rPr>
                              </m:ctrlPr>
                            </m:sSupPr>
                            <m:e>
                              <m:r>
                                <a:rPr lang="zh-CN" altLang="en-US" sz="2800" i="1">
                                  <a:latin typeface="Cambria Math" panose="02040503050406030204" pitchFamily="18" charset="0"/>
                                </a:rPr>
                                <m:t>𝑐</m:t>
                              </m:r>
                            </m:e>
                            <m:sup>
                              <m:r>
                                <a:rPr lang="en-US" altLang="zh-CN" sz="2800" b="0" i="0" smtClean="0">
                                  <a:latin typeface="Cambria Math" panose="02040503050406030204" pitchFamily="18" charset="0"/>
                                </a:rPr>
                                <m:t>3</m:t>
                              </m:r>
                            </m:sup>
                          </m:sSup>
                          <m:sSubSup>
                            <m:sSubSupPr>
                              <m:ctrlPr>
                                <a:rPr lang="en-US" altLang="zh-CN" sz="2800" i="1">
                                  <a:latin typeface="Cambria Math" panose="02040503050406030204" pitchFamily="18" charset="0"/>
                                </a:rPr>
                              </m:ctrlPr>
                            </m:sSubSupPr>
                            <m:e>
                              <m:r>
                                <a:rPr lang="en-US" altLang="zh-CN" sz="2800" i="1">
                                  <a:latin typeface="Cambria Math" panose="02040503050406030204" pitchFamily="18" charset="0"/>
                                </a:rPr>
                                <m:t>𝐸</m:t>
                              </m:r>
                            </m:e>
                            <m:sub>
                              <m:r>
                                <a:rPr lang="zh-CN" altLang="en-US" sz="2800" i="1">
                                  <a:latin typeface="Cambria Math" panose="02040503050406030204" pitchFamily="18" charset="0"/>
                                </a:rPr>
                                <m:t>𝜈</m:t>
                              </m:r>
                            </m:sub>
                            <m:sup>
                              <m:r>
                                <a:rPr lang="en-US" altLang="zh-CN" sz="2800" i="1">
                                  <a:latin typeface="Cambria Math" panose="02040503050406030204" pitchFamily="18" charset="0"/>
                                </a:rPr>
                                <m:t>2</m:t>
                              </m:r>
                            </m:sup>
                          </m:sSubSup>
                        </m:num>
                        <m:den>
                          <m:sSubSup>
                            <m:sSubSupPr>
                              <m:ctrlPr>
                                <a:rPr lang="zh-CN" altLang="en-US" sz="2800" i="1">
                                  <a:solidFill>
                                    <a:srgbClr val="836967"/>
                                  </a:solidFill>
                                  <a:latin typeface="Cambria Math" panose="02040503050406030204" pitchFamily="18" charset="0"/>
                                </a:rPr>
                              </m:ctrlPr>
                            </m:sSubSupPr>
                            <m:e>
                              <m:r>
                                <a:rPr lang="zh-CN" altLang="en-US" sz="2800" i="1">
                                  <a:latin typeface="Cambria Math" panose="02040503050406030204" pitchFamily="18" charset="0"/>
                                </a:rPr>
                                <m:t>𝐸</m:t>
                              </m:r>
                            </m:e>
                            <m:sub>
                              <m:r>
                                <a:rPr lang="zh-CN" altLang="en-US" sz="2800" i="1">
                                  <a:latin typeface="Cambria Math" panose="02040503050406030204" pitchFamily="18" charset="0"/>
                                </a:rPr>
                                <m:t>𝛽</m:t>
                              </m:r>
                            </m:sub>
                            <m:sup>
                              <m:r>
                                <a:rPr lang="zh-CN" altLang="en-US" sz="2800">
                                  <a:latin typeface="Cambria Math" panose="02040503050406030204" pitchFamily="18" charset="0"/>
                                </a:rPr>
                                <m:t>5</m:t>
                              </m:r>
                            </m:sup>
                          </m:sSubSup>
                        </m:den>
                      </m:f>
                    </m:oMath>
                  </m:oMathPara>
                </a14:m>
                <a:endParaRPr lang="zh-CN" altLang="en-US" sz="2800" dirty="0"/>
              </a:p>
            </p:txBody>
          </p:sp>
        </mc:Choice>
        <mc:Fallback xmlns="">
          <p:sp>
            <p:nvSpPr>
              <p:cNvPr id="3" name="TextBox 2">
                <a:extLst>
                  <a:ext uri="{FF2B5EF4-FFF2-40B4-BE49-F238E27FC236}">
                    <a16:creationId xmlns:a16="http://schemas.microsoft.com/office/drawing/2014/main" id="{DE6C5B8F-62C5-4882-92B1-72B92714AA14}"/>
                  </a:ext>
                </a:extLst>
              </p:cNvPr>
              <p:cNvSpPr txBox="1">
                <a:spLocks noRot="1" noChangeAspect="1" noMove="1" noResize="1" noEditPoints="1" noAdjustHandles="1" noChangeArrowheads="1" noChangeShapeType="1" noTextEdit="1"/>
              </p:cNvSpPr>
              <p:nvPr/>
            </p:nvSpPr>
            <p:spPr>
              <a:xfrm>
                <a:off x="-1" y="288508"/>
                <a:ext cx="8329809" cy="1137812"/>
              </a:xfrm>
              <a:prstGeom prst="rect">
                <a:avLst/>
              </a:prstGeom>
              <a:blipFill>
                <a:blip r:embed="rId2"/>
                <a:stretch>
                  <a:fillRect/>
                </a:stretch>
              </a:blipFill>
            </p:spPr>
            <p:txBody>
              <a:bodyPr/>
              <a:lstStyle/>
              <a:p>
                <a:r>
                  <a:rPr lang="zh-CN" altLang="en-US">
                    <a:noFill/>
                  </a:rPr>
                  <a:t> </a:t>
                </a:r>
              </a:p>
            </p:txBody>
          </p:sp>
        </mc:Fallback>
      </mc:AlternateContent>
      <mc:AlternateContent xmlns:mc="http://schemas.openxmlformats.org/markup-compatibility/2006" xmlns:a14="http://schemas.microsoft.com/office/drawing/2010/main">
        <mc:Choice Requires="a14">
          <p:sp>
            <p:nvSpPr>
              <p:cNvPr id="8" name="TextBox 7">
                <a:extLst>
                  <a:ext uri="{FF2B5EF4-FFF2-40B4-BE49-F238E27FC236}">
                    <a16:creationId xmlns:a16="http://schemas.microsoft.com/office/drawing/2014/main" id="{99F80AF2-5E08-4E7E-8033-ABD655AD86D4}"/>
                  </a:ext>
                </a:extLst>
              </p:cNvPr>
              <p:cNvSpPr txBox="1"/>
              <p:nvPr/>
            </p:nvSpPr>
            <p:spPr>
              <a:xfrm>
                <a:off x="369517" y="1950929"/>
                <a:ext cx="4572000" cy="523220"/>
              </a:xfrm>
              <a:prstGeom prst="rect">
                <a:avLst/>
              </a:prstGeom>
              <a:noFill/>
            </p:spPr>
            <p:txBody>
              <a:bodyPr wrap="square">
                <a:spAutoFit/>
              </a:bodyPr>
              <a:lstStyle/>
              <a:p>
                <a:pPr/>
                <a14:m>
                  <m:oMathPara xmlns:m="http://schemas.openxmlformats.org/officeDocument/2006/math">
                    <m:oMathParaPr>
                      <m:jc m:val="left"/>
                    </m:oMathParaPr>
                    <m:oMath xmlns:m="http://schemas.openxmlformats.org/officeDocument/2006/math">
                      <m:sSub>
                        <m:sSubPr>
                          <m:ctrlPr>
                            <a:rPr lang="en-US" altLang="zh-CN" sz="2800" b="0" i="1" smtClean="0">
                              <a:latin typeface="Cambria Math" panose="02040503050406030204" pitchFamily="18" charset="0"/>
                            </a:rPr>
                          </m:ctrlPr>
                        </m:sSubPr>
                        <m:e>
                          <m:r>
                            <a:rPr lang="en-US" altLang="zh-CN" sz="2800" b="0" i="1" smtClean="0">
                              <a:latin typeface="Cambria Math" panose="02040503050406030204" pitchFamily="18" charset="0"/>
                            </a:rPr>
                            <m:t>𝑚</m:t>
                          </m:r>
                        </m:e>
                        <m:sub>
                          <m:r>
                            <a:rPr lang="en-US" altLang="zh-CN" sz="2800" b="0" i="1" smtClean="0">
                              <a:latin typeface="Cambria Math" panose="02040503050406030204" pitchFamily="18" charset="0"/>
                            </a:rPr>
                            <m:t>𝑒</m:t>
                          </m:r>
                        </m:sub>
                      </m:sSub>
                      <m:r>
                        <a:rPr lang="en-US" altLang="zh-CN" sz="2800" b="0" i="1" smtClean="0">
                          <a:latin typeface="Cambria Math" panose="02040503050406030204" pitchFamily="18" charset="0"/>
                        </a:rPr>
                        <m:t>=0.511 </m:t>
                      </m:r>
                      <m:r>
                        <m:rPr>
                          <m:sty m:val="p"/>
                        </m:rPr>
                        <a:rPr lang="en-US" altLang="zh-CN" sz="2800" b="0" i="0" smtClean="0">
                          <a:latin typeface="Cambria Math" panose="02040503050406030204" pitchFamily="18" charset="0"/>
                        </a:rPr>
                        <m:t>MeV</m:t>
                      </m:r>
                      <m:r>
                        <a:rPr lang="en-US" altLang="zh-CN" sz="2800" b="0" i="1" smtClean="0">
                          <a:latin typeface="Cambria Math" panose="02040503050406030204" pitchFamily="18" charset="0"/>
                        </a:rPr>
                        <m:t>/</m:t>
                      </m:r>
                      <m:sSup>
                        <m:sSupPr>
                          <m:ctrlPr>
                            <a:rPr lang="zh-CN" altLang="en-US" sz="2800" i="1">
                              <a:solidFill>
                                <a:srgbClr val="836967"/>
                              </a:solidFill>
                              <a:latin typeface="Cambria Math" panose="02040503050406030204" pitchFamily="18" charset="0"/>
                            </a:rPr>
                          </m:ctrlPr>
                        </m:sSupPr>
                        <m:e>
                          <m:r>
                            <a:rPr lang="zh-CN" altLang="en-US" sz="2800" i="1">
                              <a:latin typeface="Cambria Math" panose="02040503050406030204" pitchFamily="18" charset="0"/>
                            </a:rPr>
                            <m:t>𝑐</m:t>
                          </m:r>
                        </m:e>
                        <m:sup>
                          <m:r>
                            <a:rPr lang="en-US" altLang="zh-CN" sz="2800">
                              <a:latin typeface="Cambria Math" panose="02040503050406030204" pitchFamily="18" charset="0"/>
                            </a:rPr>
                            <m:t>2</m:t>
                          </m:r>
                        </m:sup>
                      </m:sSup>
                    </m:oMath>
                  </m:oMathPara>
                </a14:m>
                <a:endParaRPr lang="zh-CN" altLang="en-US" sz="2800" dirty="0"/>
              </a:p>
            </p:txBody>
          </p:sp>
        </mc:Choice>
        <mc:Fallback xmlns="">
          <p:sp>
            <p:nvSpPr>
              <p:cNvPr id="8" name="TextBox 7">
                <a:extLst>
                  <a:ext uri="{FF2B5EF4-FFF2-40B4-BE49-F238E27FC236}">
                    <a16:creationId xmlns:a16="http://schemas.microsoft.com/office/drawing/2014/main" id="{99F80AF2-5E08-4E7E-8033-ABD655AD86D4}"/>
                  </a:ext>
                </a:extLst>
              </p:cNvPr>
              <p:cNvSpPr txBox="1">
                <a:spLocks noRot="1" noChangeAspect="1" noMove="1" noResize="1" noEditPoints="1" noAdjustHandles="1" noChangeArrowheads="1" noChangeShapeType="1" noTextEdit="1"/>
              </p:cNvSpPr>
              <p:nvPr/>
            </p:nvSpPr>
            <p:spPr>
              <a:xfrm>
                <a:off x="369517" y="1950929"/>
                <a:ext cx="4572000" cy="523220"/>
              </a:xfrm>
              <a:prstGeom prst="rect">
                <a:avLst/>
              </a:prstGeom>
              <a:blipFill>
                <a:blip r:embed="rId3"/>
                <a:stretch>
                  <a:fillRect/>
                </a:stretch>
              </a:blipFill>
            </p:spPr>
            <p:txBody>
              <a:bodyPr/>
              <a:lstStyle/>
              <a:p>
                <a:r>
                  <a:rPr lang="zh-CN" altLang="en-US">
                    <a:noFill/>
                  </a:rPr>
                  <a:t> </a:t>
                </a:r>
              </a:p>
            </p:txBody>
          </p:sp>
        </mc:Fallback>
      </mc:AlternateContent>
      <mc:AlternateContent xmlns:mc="http://schemas.openxmlformats.org/markup-compatibility/2006" xmlns:a14="http://schemas.microsoft.com/office/drawing/2010/main">
        <mc:Choice Requires="a14">
          <p:sp>
            <p:nvSpPr>
              <p:cNvPr id="9" name="TextBox 8">
                <a:extLst>
                  <a:ext uri="{FF2B5EF4-FFF2-40B4-BE49-F238E27FC236}">
                    <a16:creationId xmlns:a16="http://schemas.microsoft.com/office/drawing/2014/main" id="{6A3C7A74-C37A-4D50-BD20-8E5BE50D52FA}"/>
                  </a:ext>
                </a:extLst>
              </p:cNvPr>
              <p:cNvSpPr txBox="1"/>
              <p:nvPr/>
            </p:nvSpPr>
            <p:spPr>
              <a:xfrm>
                <a:off x="369517" y="2500590"/>
                <a:ext cx="4572000" cy="523220"/>
              </a:xfrm>
              <a:prstGeom prst="rect">
                <a:avLst/>
              </a:prstGeom>
              <a:noFill/>
            </p:spPr>
            <p:txBody>
              <a:bodyPr wrap="square">
                <a:spAutoFit/>
              </a:bodyPr>
              <a:lstStyle/>
              <a:p>
                <a:pPr/>
                <a14:m>
                  <m:oMathPara xmlns:m="http://schemas.openxmlformats.org/officeDocument/2006/math">
                    <m:oMathParaPr>
                      <m:jc m:val="left"/>
                    </m:oMathParaPr>
                    <m:oMath xmlns:m="http://schemas.openxmlformats.org/officeDocument/2006/math">
                      <m:r>
                        <a:rPr lang="en-US" altLang="zh-CN" sz="2800" i="1" smtClean="0">
                          <a:latin typeface="Cambria Math" panose="02040503050406030204" pitchFamily="18" charset="0"/>
                          <a:ea typeface="Cambria Math" panose="02040503050406030204" pitchFamily="18" charset="0"/>
                        </a:rPr>
                        <m:t>ℏ</m:t>
                      </m:r>
                      <m:r>
                        <a:rPr lang="en-US" altLang="zh-CN" sz="2800" i="1">
                          <a:latin typeface="Cambria Math" panose="02040503050406030204" pitchFamily="18" charset="0"/>
                        </a:rPr>
                        <m:t>=197.327</m:t>
                      </m:r>
                      <m:r>
                        <a:rPr lang="en-US" altLang="zh-CN" sz="2800" b="0" i="1" smtClean="0">
                          <a:latin typeface="Cambria Math" panose="02040503050406030204" pitchFamily="18" charset="0"/>
                        </a:rPr>
                        <m:t> </m:t>
                      </m:r>
                      <m:r>
                        <m:rPr>
                          <m:sty m:val="p"/>
                        </m:rPr>
                        <a:rPr lang="en-US" altLang="zh-CN" sz="2800" b="0" i="0" smtClean="0">
                          <a:latin typeface="Cambria Math" panose="02040503050406030204" pitchFamily="18" charset="0"/>
                        </a:rPr>
                        <m:t>MeV</m:t>
                      </m:r>
                      <m:r>
                        <a:rPr lang="en-US" altLang="zh-CN" sz="2800" b="0" i="1" smtClean="0">
                          <a:latin typeface="Cambria Math" panose="02040503050406030204" pitchFamily="18" charset="0"/>
                          <a:ea typeface="Cambria Math" panose="02040503050406030204" pitchFamily="18" charset="0"/>
                        </a:rPr>
                        <m:t>∙</m:t>
                      </m:r>
                      <m:r>
                        <m:rPr>
                          <m:sty m:val="p"/>
                        </m:rPr>
                        <a:rPr lang="en-US" altLang="zh-CN" sz="2800" b="0" i="0" smtClean="0">
                          <a:latin typeface="Cambria Math" panose="02040503050406030204" pitchFamily="18" charset="0"/>
                          <a:ea typeface="Cambria Math" panose="02040503050406030204" pitchFamily="18" charset="0"/>
                        </a:rPr>
                        <m:t>fm</m:t>
                      </m:r>
                      <m:r>
                        <a:rPr lang="en-US" altLang="zh-CN" sz="2800" b="0" i="1" smtClean="0">
                          <a:latin typeface="Cambria Math" panose="02040503050406030204" pitchFamily="18" charset="0"/>
                        </a:rPr>
                        <m:t>/</m:t>
                      </m:r>
                      <m:r>
                        <a:rPr lang="en-US" altLang="zh-CN" sz="2800" b="0" i="1" smtClean="0">
                          <a:latin typeface="Cambria Math" panose="02040503050406030204" pitchFamily="18" charset="0"/>
                        </a:rPr>
                        <m:t>𝑐</m:t>
                      </m:r>
                    </m:oMath>
                  </m:oMathPara>
                </a14:m>
                <a:endParaRPr lang="zh-CN" altLang="en-US" sz="2800" dirty="0"/>
              </a:p>
            </p:txBody>
          </p:sp>
        </mc:Choice>
        <mc:Fallback xmlns="">
          <p:sp>
            <p:nvSpPr>
              <p:cNvPr id="9" name="TextBox 8">
                <a:extLst>
                  <a:ext uri="{FF2B5EF4-FFF2-40B4-BE49-F238E27FC236}">
                    <a16:creationId xmlns:a16="http://schemas.microsoft.com/office/drawing/2014/main" id="{6A3C7A74-C37A-4D50-BD20-8E5BE50D52FA}"/>
                  </a:ext>
                </a:extLst>
              </p:cNvPr>
              <p:cNvSpPr txBox="1">
                <a:spLocks noRot="1" noChangeAspect="1" noMove="1" noResize="1" noEditPoints="1" noAdjustHandles="1" noChangeArrowheads="1" noChangeShapeType="1" noTextEdit="1"/>
              </p:cNvSpPr>
              <p:nvPr/>
            </p:nvSpPr>
            <p:spPr>
              <a:xfrm>
                <a:off x="369517" y="2500590"/>
                <a:ext cx="4572000" cy="523220"/>
              </a:xfrm>
              <a:prstGeom prst="rect">
                <a:avLst/>
              </a:prstGeom>
              <a:blipFill>
                <a:blip r:embed="rId4"/>
                <a:stretch>
                  <a:fillRect/>
                </a:stretch>
              </a:blipFill>
            </p:spPr>
            <p:txBody>
              <a:bodyPr/>
              <a:lstStyle/>
              <a:p>
                <a:r>
                  <a:rPr lang="zh-CN" altLang="en-US">
                    <a:noFill/>
                  </a:rPr>
                  <a:t> </a:t>
                </a:r>
              </a:p>
            </p:txBody>
          </p:sp>
        </mc:Fallback>
      </mc:AlternateContent>
      <mc:AlternateContent xmlns:mc="http://schemas.openxmlformats.org/markup-compatibility/2006" xmlns:a14="http://schemas.microsoft.com/office/drawing/2010/main">
        <mc:Choice Requires="a14">
          <p:sp>
            <p:nvSpPr>
              <p:cNvPr id="10" name="TextBox 9">
                <a:extLst>
                  <a:ext uri="{FF2B5EF4-FFF2-40B4-BE49-F238E27FC236}">
                    <a16:creationId xmlns:a16="http://schemas.microsoft.com/office/drawing/2014/main" id="{8BADD200-7C7A-4777-ACFE-1F7E8073DE61}"/>
                  </a:ext>
                </a:extLst>
              </p:cNvPr>
              <p:cNvSpPr txBox="1"/>
              <p:nvPr/>
            </p:nvSpPr>
            <p:spPr>
              <a:xfrm>
                <a:off x="369517" y="3023810"/>
                <a:ext cx="4572000" cy="583621"/>
              </a:xfrm>
              <a:prstGeom prst="rect">
                <a:avLst/>
              </a:prstGeom>
              <a:noFill/>
            </p:spPr>
            <p:txBody>
              <a:bodyPr wrap="square">
                <a:spAutoFit/>
              </a:bodyPr>
              <a:lstStyle/>
              <a:p>
                <a:pPr/>
                <a14:m>
                  <m:oMathPara xmlns:m="http://schemas.openxmlformats.org/officeDocument/2006/math">
                    <m:oMathParaPr>
                      <m:jc m:val="left"/>
                    </m:oMathParaPr>
                    <m:oMath xmlns:m="http://schemas.openxmlformats.org/officeDocument/2006/math">
                      <m:r>
                        <a:rPr lang="en-US" altLang="zh-CN" sz="2800" b="0" i="1" smtClean="0">
                          <a:latin typeface="Cambria Math" panose="02040503050406030204" pitchFamily="18" charset="0"/>
                          <a:ea typeface="Cambria Math" panose="02040503050406030204" pitchFamily="18" charset="0"/>
                        </a:rPr>
                        <m:t>𝑒</m:t>
                      </m:r>
                      <m:r>
                        <a:rPr lang="en-US" altLang="zh-CN" sz="2800" i="1">
                          <a:latin typeface="Cambria Math" panose="02040503050406030204" pitchFamily="18" charset="0"/>
                        </a:rPr>
                        <m:t>=</m:t>
                      </m:r>
                      <m:rad>
                        <m:radPr>
                          <m:degHide m:val="on"/>
                          <m:ctrlPr>
                            <a:rPr lang="en-US" altLang="zh-CN" sz="2800" b="0" i="1" smtClean="0">
                              <a:latin typeface="Cambria Math" panose="02040503050406030204" pitchFamily="18" charset="0"/>
                            </a:rPr>
                          </m:ctrlPr>
                        </m:radPr>
                        <m:deg/>
                        <m:e>
                          <m:r>
                            <a:rPr lang="en-US" altLang="zh-CN" sz="2800" b="0" i="0" smtClean="0">
                              <a:latin typeface="Cambria Math" panose="02040503050406030204" pitchFamily="18" charset="0"/>
                            </a:rPr>
                            <m:t>1.43998 </m:t>
                          </m:r>
                          <m:r>
                            <m:rPr>
                              <m:sty m:val="p"/>
                            </m:rPr>
                            <a:rPr lang="en-US" altLang="zh-CN" sz="2800">
                              <a:latin typeface="Cambria Math" panose="02040503050406030204" pitchFamily="18" charset="0"/>
                            </a:rPr>
                            <m:t>MeV</m:t>
                          </m:r>
                          <m:r>
                            <a:rPr lang="en-US" altLang="zh-CN" sz="2800" i="1">
                              <a:latin typeface="Cambria Math" panose="02040503050406030204" pitchFamily="18" charset="0"/>
                              <a:ea typeface="Cambria Math" panose="02040503050406030204" pitchFamily="18" charset="0"/>
                            </a:rPr>
                            <m:t>∙</m:t>
                          </m:r>
                          <m:r>
                            <m:rPr>
                              <m:sty m:val="p"/>
                            </m:rPr>
                            <a:rPr lang="en-US" altLang="zh-CN" sz="2800">
                              <a:latin typeface="Cambria Math" panose="02040503050406030204" pitchFamily="18" charset="0"/>
                              <a:ea typeface="Cambria Math" panose="02040503050406030204" pitchFamily="18" charset="0"/>
                            </a:rPr>
                            <m:t>fm</m:t>
                          </m:r>
                        </m:e>
                      </m:rad>
                    </m:oMath>
                  </m:oMathPara>
                </a14:m>
                <a:endParaRPr lang="zh-CN" altLang="en-US" sz="2800" dirty="0"/>
              </a:p>
            </p:txBody>
          </p:sp>
        </mc:Choice>
        <mc:Fallback xmlns="">
          <p:sp>
            <p:nvSpPr>
              <p:cNvPr id="10" name="TextBox 9">
                <a:extLst>
                  <a:ext uri="{FF2B5EF4-FFF2-40B4-BE49-F238E27FC236}">
                    <a16:creationId xmlns:a16="http://schemas.microsoft.com/office/drawing/2014/main" id="{8BADD200-7C7A-4777-ACFE-1F7E8073DE61}"/>
                  </a:ext>
                </a:extLst>
              </p:cNvPr>
              <p:cNvSpPr txBox="1">
                <a:spLocks noRot="1" noChangeAspect="1" noMove="1" noResize="1" noEditPoints="1" noAdjustHandles="1" noChangeArrowheads="1" noChangeShapeType="1" noTextEdit="1"/>
              </p:cNvSpPr>
              <p:nvPr/>
            </p:nvSpPr>
            <p:spPr>
              <a:xfrm>
                <a:off x="369517" y="3023810"/>
                <a:ext cx="4572000" cy="583621"/>
              </a:xfrm>
              <a:prstGeom prst="rect">
                <a:avLst/>
              </a:prstGeom>
              <a:blipFill>
                <a:blip r:embed="rId5"/>
                <a:stretch>
                  <a:fillRect/>
                </a:stretch>
              </a:blipFill>
            </p:spPr>
            <p:txBody>
              <a:bodyPr/>
              <a:lstStyle/>
              <a:p>
                <a:r>
                  <a:rPr lang="zh-CN" altLang="en-US">
                    <a:noFill/>
                  </a:rPr>
                  <a:t> </a:t>
                </a:r>
              </a:p>
            </p:txBody>
          </p:sp>
        </mc:Fallback>
      </mc:AlternateContent>
      <mc:AlternateContent xmlns:mc="http://schemas.openxmlformats.org/markup-compatibility/2006" xmlns:a14="http://schemas.microsoft.com/office/drawing/2010/main">
        <mc:Choice Requires="a14">
          <p:sp>
            <p:nvSpPr>
              <p:cNvPr id="14" name="TextBox 13">
                <a:extLst>
                  <a:ext uri="{FF2B5EF4-FFF2-40B4-BE49-F238E27FC236}">
                    <a16:creationId xmlns:a16="http://schemas.microsoft.com/office/drawing/2014/main" id="{BA062696-CC61-4D83-969E-F318B05A7F8E}"/>
                  </a:ext>
                </a:extLst>
              </p:cNvPr>
              <p:cNvSpPr txBox="1"/>
              <p:nvPr/>
            </p:nvSpPr>
            <p:spPr>
              <a:xfrm>
                <a:off x="1857897" y="4074665"/>
                <a:ext cx="2714103" cy="2159694"/>
              </a:xfrm>
              <a:prstGeom prst="rect">
                <a:avLst/>
              </a:prstGeom>
              <a:noFill/>
            </p:spPr>
            <p:txBody>
              <a:bodyPr wrap="square">
                <a:spAutoFit/>
              </a:bodyPr>
              <a:lstStyle/>
              <a:p>
                <a:pPr/>
                <a14:m>
                  <m:oMathPara xmlns:m="http://schemas.openxmlformats.org/officeDocument/2006/math">
                    <m:oMathParaPr>
                      <m:jc m:val="left"/>
                    </m:oMathParaPr>
                    <m:oMath xmlns:m="http://schemas.openxmlformats.org/officeDocument/2006/math">
                      <m:f>
                        <m:fPr>
                          <m:ctrlPr>
                            <a:rPr lang="en-US" altLang="zh-CN" sz="2800" i="1" smtClean="0">
                              <a:solidFill>
                                <a:srgbClr val="0000FF"/>
                              </a:solidFill>
                              <a:latin typeface="Cambria Math" panose="02040503050406030204" pitchFamily="18" charset="0"/>
                            </a:rPr>
                          </m:ctrlPr>
                        </m:fPr>
                        <m:num>
                          <m:sSub>
                            <m:sSubPr>
                              <m:ctrlPr>
                                <a:rPr lang="en-US" altLang="zh-CN" sz="2800" i="1" smtClean="0">
                                  <a:solidFill>
                                    <a:srgbClr val="0000FF"/>
                                  </a:solidFill>
                                  <a:latin typeface="Cambria Math" panose="02040503050406030204" pitchFamily="18" charset="0"/>
                                </a:rPr>
                              </m:ctrlPr>
                            </m:sSubPr>
                            <m:e>
                              <m:r>
                                <a:rPr lang="zh-CN" altLang="en-US" sz="2800" i="1" smtClean="0">
                                  <a:solidFill>
                                    <a:srgbClr val="0000FF"/>
                                  </a:solidFill>
                                  <a:latin typeface="Cambria Math" panose="02040503050406030204" pitchFamily="18" charset="0"/>
                                </a:rPr>
                                <m:t>𝜆</m:t>
                              </m:r>
                            </m:e>
                            <m:sub>
                              <m:r>
                                <a:rPr lang="en-US" altLang="zh-CN" sz="2800" b="0" i="1" smtClean="0">
                                  <a:solidFill>
                                    <a:srgbClr val="0000FF"/>
                                  </a:solidFill>
                                  <a:latin typeface="Cambria Math" panose="02040503050406030204" pitchFamily="18" charset="0"/>
                                </a:rPr>
                                <m:t>𝐾</m:t>
                              </m:r>
                            </m:sub>
                          </m:sSub>
                        </m:num>
                        <m:den>
                          <m:r>
                            <a:rPr lang="zh-CN" altLang="en-US" sz="2800" i="1" smtClean="0">
                              <a:solidFill>
                                <a:srgbClr val="0000FF"/>
                              </a:solidFill>
                              <a:latin typeface="Cambria Math" panose="02040503050406030204" pitchFamily="18" charset="0"/>
                            </a:rPr>
                            <m:t>𝜆</m:t>
                          </m:r>
                        </m:den>
                      </m:f>
                      <m:r>
                        <a:rPr lang="en-US" altLang="zh-CN" sz="2800" b="0" i="1" smtClean="0">
                          <a:solidFill>
                            <a:srgbClr val="0000FF"/>
                          </a:solidFill>
                          <a:latin typeface="Cambria Math" panose="02040503050406030204" pitchFamily="18" charset="0"/>
                        </a:rPr>
                        <m:t>=0.56%</m:t>
                      </m:r>
                    </m:oMath>
                  </m:oMathPara>
                </a14:m>
                <a:endParaRPr lang="en-US" altLang="zh-CN" sz="2800" dirty="0">
                  <a:solidFill>
                    <a:srgbClr val="0000FF"/>
                  </a:solidFill>
                </a:endParaRPr>
              </a:p>
              <a:p>
                <a:endParaRPr lang="en-US" altLang="zh-CN" sz="2800" dirty="0"/>
              </a:p>
              <a:p>
                <a:pPr/>
                <a14:m>
                  <m:oMathPara xmlns:m="http://schemas.openxmlformats.org/officeDocument/2006/math">
                    <m:oMathParaPr>
                      <m:jc m:val="left"/>
                    </m:oMathParaPr>
                    <m:oMath xmlns:m="http://schemas.openxmlformats.org/officeDocument/2006/math">
                      <m:f>
                        <m:fPr>
                          <m:ctrlPr>
                            <a:rPr lang="en-US" altLang="zh-CN" sz="2800" i="1" smtClean="0">
                              <a:solidFill>
                                <a:srgbClr val="FF0000"/>
                              </a:solidFill>
                              <a:latin typeface="Cambria Math" panose="02040503050406030204" pitchFamily="18" charset="0"/>
                            </a:rPr>
                          </m:ctrlPr>
                        </m:fPr>
                        <m:num>
                          <m:sSub>
                            <m:sSubPr>
                              <m:ctrlPr>
                                <a:rPr lang="en-US" altLang="zh-CN" sz="2800" i="1" smtClean="0">
                                  <a:solidFill>
                                    <a:srgbClr val="FF0000"/>
                                  </a:solidFill>
                                  <a:latin typeface="Cambria Math" panose="02040503050406030204" pitchFamily="18" charset="0"/>
                                </a:rPr>
                              </m:ctrlPr>
                            </m:sSubPr>
                            <m:e>
                              <m:r>
                                <a:rPr lang="zh-CN" altLang="en-US" sz="2800" i="1" smtClean="0">
                                  <a:solidFill>
                                    <a:srgbClr val="FF0000"/>
                                  </a:solidFill>
                                  <a:latin typeface="Cambria Math" panose="02040503050406030204" pitchFamily="18" charset="0"/>
                                </a:rPr>
                                <m:t>𝜆</m:t>
                              </m:r>
                            </m:e>
                            <m:sub>
                              <m:r>
                                <m:rPr>
                                  <m:sty m:val="p"/>
                                </m:rPr>
                                <a:rPr lang="en-US" altLang="zh-CN" sz="2800" b="0" i="0" smtClean="0">
                                  <a:solidFill>
                                    <a:srgbClr val="FF0000"/>
                                  </a:solidFill>
                                  <a:latin typeface="Cambria Math" panose="02040503050406030204" pitchFamily="18" charset="0"/>
                                </a:rPr>
                                <m:t>EC</m:t>
                              </m:r>
                            </m:sub>
                          </m:sSub>
                        </m:num>
                        <m:den>
                          <m:r>
                            <a:rPr lang="zh-CN" altLang="en-US" sz="2800" i="1" smtClean="0">
                              <a:solidFill>
                                <a:srgbClr val="FF0000"/>
                              </a:solidFill>
                              <a:latin typeface="Cambria Math" panose="02040503050406030204" pitchFamily="18" charset="0"/>
                            </a:rPr>
                            <m:t>𝜆</m:t>
                          </m:r>
                        </m:den>
                      </m:f>
                      <m:r>
                        <a:rPr lang="en-US" altLang="zh-CN" sz="2800" b="0" i="1" smtClean="0">
                          <a:solidFill>
                            <a:srgbClr val="FF0000"/>
                          </a:solidFill>
                          <a:latin typeface="Cambria Math" panose="02040503050406030204" pitchFamily="18" charset="0"/>
                        </a:rPr>
                        <m:t>=0.57%</m:t>
                      </m:r>
                    </m:oMath>
                  </m:oMathPara>
                </a14:m>
                <a:endParaRPr lang="zh-CN" altLang="en-US" sz="2800" dirty="0"/>
              </a:p>
            </p:txBody>
          </p:sp>
        </mc:Choice>
        <mc:Fallback xmlns="">
          <p:sp>
            <p:nvSpPr>
              <p:cNvPr id="14" name="TextBox 13">
                <a:extLst>
                  <a:ext uri="{FF2B5EF4-FFF2-40B4-BE49-F238E27FC236}">
                    <a16:creationId xmlns:a16="http://schemas.microsoft.com/office/drawing/2014/main" id="{BA062696-CC61-4D83-969E-F318B05A7F8E}"/>
                  </a:ext>
                </a:extLst>
              </p:cNvPr>
              <p:cNvSpPr txBox="1">
                <a:spLocks noRot="1" noChangeAspect="1" noMove="1" noResize="1" noEditPoints="1" noAdjustHandles="1" noChangeArrowheads="1" noChangeShapeType="1" noTextEdit="1"/>
              </p:cNvSpPr>
              <p:nvPr/>
            </p:nvSpPr>
            <p:spPr>
              <a:xfrm>
                <a:off x="1857897" y="4074665"/>
                <a:ext cx="2714103" cy="2159694"/>
              </a:xfrm>
              <a:prstGeom prst="rect">
                <a:avLst/>
              </a:prstGeom>
              <a:blipFill>
                <a:blip r:embed="rId6"/>
                <a:stretch>
                  <a:fillRect/>
                </a:stretch>
              </a:blipFill>
            </p:spPr>
            <p:txBody>
              <a:bodyPr/>
              <a:lstStyle/>
              <a:p>
                <a:r>
                  <a:rPr lang="zh-CN" altLang="en-US">
                    <a:noFill/>
                  </a:rPr>
                  <a:t> </a:t>
                </a:r>
              </a:p>
            </p:txBody>
          </p:sp>
        </mc:Fallback>
      </mc:AlternateContent>
      <mc:AlternateContent xmlns:mc="http://schemas.openxmlformats.org/markup-compatibility/2006" xmlns:a14="http://schemas.microsoft.com/office/drawing/2010/main">
        <mc:Choice Requires="a14">
          <p:sp>
            <p:nvSpPr>
              <p:cNvPr id="15" name="TextBox 14">
                <a:extLst>
                  <a:ext uri="{FF2B5EF4-FFF2-40B4-BE49-F238E27FC236}">
                    <a16:creationId xmlns:a16="http://schemas.microsoft.com/office/drawing/2014/main" id="{D43A4240-DF6C-4F3B-A8D2-79BE61A5E161}"/>
                  </a:ext>
                </a:extLst>
              </p:cNvPr>
              <p:cNvSpPr txBox="1"/>
              <p:nvPr/>
            </p:nvSpPr>
            <p:spPr>
              <a:xfrm>
                <a:off x="4941517" y="4074665"/>
                <a:ext cx="2714103" cy="2159694"/>
              </a:xfrm>
              <a:prstGeom prst="rect">
                <a:avLst/>
              </a:prstGeom>
              <a:noFill/>
            </p:spPr>
            <p:txBody>
              <a:bodyPr wrap="square">
                <a:spAutoFit/>
              </a:bodyPr>
              <a:lstStyle/>
              <a:p>
                <a:pPr/>
                <a14:m>
                  <m:oMathPara xmlns:m="http://schemas.openxmlformats.org/officeDocument/2006/math">
                    <m:oMathParaPr>
                      <m:jc m:val="left"/>
                    </m:oMathParaPr>
                    <m:oMath xmlns:m="http://schemas.openxmlformats.org/officeDocument/2006/math">
                      <m:f>
                        <m:fPr>
                          <m:ctrlPr>
                            <a:rPr lang="en-US" altLang="zh-CN" sz="2800" i="1" smtClean="0">
                              <a:solidFill>
                                <a:srgbClr val="0000FF"/>
                              </a:solidFill>
                              <a:latin typeface="Cambria Math" panose="02040503050406030204" pitchFamily="18" charset="0"/>
                            </a:rPr>
                          </m:ctrlPr>
                        </m:fPr>
                        <m:num>
                          <m:sSub>
                            <m:sSubPr>
                              <m:ctrlPr>
                                <a:rPr lang="en-US" altLang="zh-CN" sz="2800" i="1" smtClean="0">
                                  <a:solidFill>
                                    <a:srgbClr val="0000FF"/>
                                  </a:solidFill>
                                  <a:latin typeface="Cambria Math" panose="02040503050406030204" pitchFamily="18" charset="0"/>
                                </a:rPr>
                              </m:ctrlPr>
                            </m:sSubPr>
                            <m:e>
                              <m:r>
                                <a:rPr lang="zh-CN" altLang="en-US" sz="2800" i="1" smtClean="0">
                                  <a:solidFill>
                                    <a:srgbClr val="0000FF"/>
                                  </a:solidFill>
                                  <a:latin typeface="Cambria Math" panose="02040503050406030204" pitchFamily="18" charset="0"/>
                                </a:rPr>
                                <m:t>𝜆</m:t>
                              </m:r>
                            </m:e>
                            <m:sub>
                              <m:r>
                                <a:rPr lang="en-US" altLang="zh-CN" sz="2800" b="0" i="1" smtClean="0">
                                  <a:solidFill>
                                    <a:srgbClr val="0000FF"/>
                                  </a:solidFill>
                                  <a:latin typeface="Cambria Math" panose="02040503050406030204" pitchFamily="18" charset="0"/>
                                </a:rPr>
                                <m:t>𝐾</m:t>
                              </m:r>
                            </m:sub>
                          </m:sSub>
                        </m:num>
                        <m:den>
                          <m:r>
                            <a:rPr lang="zh-CN" altLang="en-US" sz="2800" i="1" smtClean="0">
                              <a:solidFill>
                                <a:srgbClr val="0000FF"/>
                              </a:solidFill>
                              <a:latin typeface="Cambria Math" panose="02040503050406030204" pitchFamily="18" charset="0"/>
                            </a:rPr>
                            <m:t>𝜆</m:t>
                          </m:r>
                        </m:den>
                      </m:f>
                      <m:r>
                        <a:rPr lang="en-US" altLang="zh-CN" sz="2800" b="0" i="1" smtClean="0">
                          <a:solidFill>
                            <a:srgbClr val="0000FF"/>
                          </a:solidFill>
                          <a:latin typeface="Cambria Math" panose="02040503050406030204" pitchFamily="18" charset="0"/>
                        </a:rPr>
                        <m:t>=0.027%</m:t>
                      </m:r>
                    </m:oMath>
                  </m:oMathPara>
                </a14:m>
                <a:endParaRPr lang="en-US" altLang="zh-CN" sz="2800" dirty="0">
                  <a:solidFill>
                    <a:srgbClr val="0000FF"/>
                  </a:solidFill>
                </a:endParaRPr>
              </a:p>
              <a:p>
                <a:endParaRPr lang="en-US" altLang="zh-CN" sz="2800" dirty="0"/>
              </a:p>
              <a:p>
                <a:pPr/>
                <a14:m>
                  <m:oMathPara xmlns:m="http://schemas.openxmlformats.org/officeDocument/2006/math">
                    <m:oMathParaPr>
                      <m:jc m:val="left"/>
                    </m:oMathParaPr>
                    <m:oMath xmlns:m="http://schemas.openxmlformats.org/officeDocument/2006/math">
                      <m:f>
                        <m:fPr>
                          <m:ctrlPr>
                            <a:rPr lang="en-US" altLang="zh-CN" sz="2800" i="1" smtClean="0">
                              <a:solidFill>
                                <a:srgbClr val="FF0000"/>
                              </a:solidFill>
                              <a:latin typeface="Cambria Math" panose="02040503050406030204" pitchFamily="18" charset="0"/>
                            </a:rPr>
                          </m:ctrlPr>
                        </m:fPr>
                        <m:num>
                          <m:sSub>
                            <m:sSubPr>
                              <m:ctrlPr>
                                <a:rPr lang="en-US" altLang="zh-CN" sz="2800" i="1" smtClean="0">
                                  <a:solidFill>
                                    <a:srgbClr val="FF0000"/>
                                  </a:solidFill>
                                  <a:latin typeface="Cambria Math" panose="02040503050406030204" pitchFamily="18" charset="0"/>
                                </a:rPr>
                              </m:ctrlPr>
                            </m:sSubPr>
                            <m:e>
                              <m:r>
                                <a:rPr lang="zh-CN" altLang="en-US" sz="2800" i="1" smtClean="0">
                                  <a:solidFill>
                                    <a:srgbClr val="FF0000"/>
                                  </a:solidFill>
                                  <a:latin typeface="Cambria Math" panose="02040503050406030204" pitchFamily="18" charset="0"/>
                                </a:rPr>
                                <m:t>𝜆</m:t>
                              </m:r>
                            </m:e>
                            <m:sub>
                              <m:r>
                                <m:rPr>
                                  <m:sty m:val="p"/>
                                </m:rPr>
                                <a:rPr lang="en-US" altLang="zh-CN" sz="2800" b="0" i="0" smtClean="0">
                                  <a:solidFill>
                                    <a:srgbClr val="FF0000"/>
                                  </a:solidFill>
                                  <a:latin typeface="Cambria Math" panose="02040503050406030204" pitchFamily="18" charset="0"/>
                                </a:rPr>
                                <m:t>EC</m:t>
                              </m:r>
                            </m:sub>
                          </m:sSub>
                        </m:num>
                        <m:den>
                          <m:r>
                            <a:rPr lang="zh-CN" altLang="en-US" sz="2800" i="1" smtClean="0">
                              <a:solidFill>
                                <a:srgbClr val="FF0000"/>
                              </a:solidFill>
                              <a:latin typeface="Cambria Math" panose="02040503050406030204" pitchFamily="18" charset="0"/>
                            </a:rPr>
                            <m:t>𝜆</m:t>
                          </m:r>
                        </m:den>
                      </m:f>
                      <m:r>
                        <a:rPr lang="en-US" altLang="zh-CN" sz="2800" b="0" i="1" smtClean="0">
                          <a:solidFill>
                            <a:srgbClr val="FF0000"/>
                          </a:solidFill>
                          <a:latin typeface="Cambria Math" panose="02040503050406030204" pitchFamily="18" charset="0"/>
                        </a:rPr>
                        <m:t>=0.029%</m:t>
                      </m:r>
                    </m:oMath>
                  </m:oMathPara>
                </a14:m>
                <a:endParaRPr lang="zh-CN" altLang="en-US" sz="2800" dirty="0"/>
              </a:p>
            </p:txBody>
          </p:sp>
        </mc:Choice>
        <mc:Fallback xmlns="">
          <p:sp>
            <p:nvSpPr>
              <p:cNvPr id="15" name="TextBox 14">
                <a:extLst>
                  <a:ext uri="{FF2B5EF4-FFF2-40B4-BE49-F238E27FC236}">
                    <a16:creationId xmlns:a16="http://schemas.microsoft.com/office/drawing/2014/main" id="{D43A4240-DF6C-4F3B-A8D2-79BE61A5E161}"/>
                  </a:ext>
                </a:extLst>
              </p:cNvPr>
              <p:cNvSpPr txBox="1">
                <a:spLocks noRot="1" noChangeAspect="1" noMove="1" noResize="1" noEditPoints="1" noAdjustHandles="1" noChangeArrowheads="1" noChangeShapeType="1" noTextEdit="1"/>
              </p:cNvSpPr>
              <p:nvPr/>
            </p:nvSpPr>
            <p:spPr>
              <a:xfrm>
                <a:off x="4941517" y="4074665"/>
                <a:ext cx="2714103" cy="2159694"/>
              </a:xfrm>
              <a:prstGeom prst="rect">
                <a:avLst/>
              </a:prstGeom>
              <a:blipFill>
                <a:blip r:embed="rId7"/>
                <a:stretch>
                  <a:fillRect/>
                </a:stretch>
              </a:blipFill>
            </p:spPr>
            <p:txBody>
              <a:bodyPr/>
              <a:lstStyle/>
              <a:p>
                <a:r>
                  <a:rPr lang="zh-CN" altLang="en-US">
                    <a:noFill/>
                  </a:rPr>
                  <a:t> </a:t>
                </a:r>
              </a:p>
            </p:txBody>
          </p:sp>
        </mc:Fallback>
      </mc:AlternateContent>
      <p:sp>
        <p:nvSpPr>
          <p:cNvPr id="16" name="TextBox 15">
            <a:extLst>
              <a:ext uri="{FF2B5EF4-FFF2-40B4-BE49-F238E27FC236}">
                <a16:creationId xmlns:a16="http://schemas.microsoft.com/office/drawing/2014/main" id="{8EBF92DF-CF57-4919-ADC6-A41C70F45222}"/>
              </a:ext>
            </a:extLst>
          </p:cNvPr>
          <p:cNvSpPr txBox="1"/>
          <p:nvPr/>
        </p:nvSpPr>
        <p:spPr>
          <a:xfrm>
            <a:off x="369517" y="4346531"/>
            <a:ext cx="1035027" cy="369332"/>
          </a:xfrm>
          <a:prstGeom prst="rect">
            <a:avLst/>
          </a:prstGeom>
          <a:noFill/>
        </p:spPr>
        <p:txBody>
          <a:bodyPr wrap="none" rtlCol="0">
            <a:spAutoFit/>
          </a:bodyPr>
          <a:lstStyle/>
          <a:p>
            <a:r>
              <a:rPr lang="en-US" altLang="zh-CN" dirty="0">
                <a:solidFill>
                  <a:srgbClr val="0000FF"/>
                </a:solidFill>
              </a:rPr>
              <a:t>Textbook</a:t>
            </a:r>
            <a:endParaRPr lang="zh-CN" altLang="en-US" dirty="0">
              <a:solidFill>
                <a:srgbClr val="0000FF"/>
              </a:solidFill>
            </a:endParaRPr>
          </a:p>
        </p:txBody>
      </p:sp>
      <p:sp>
        <p:nvSpPr>
          <p:cNvPr id="17" name="TextBox 16">
            <a:extLst>
              <a:ext uri="{FF2B5EF4-FFF2-40B4-BE49-F238E27FC236}">
                <a16:creationId xmlns:a16="http://schemas.microsoft.com/office/drawing/2014/main" id="{AFBC8C60-B2D0-4C26-AB77-03DFDAD0B6B6}"/>
              </a:ext>
            </a:extLst>
          </p:cNvPr>
          <p:cNvSpPr txBox="1"/>
          <p:nvPr/>
        </p:nvSpPr>
        <p:spPr>
          <a:xfrm>
            <a:off x="549754" y="5599134"/>
            <a:ext cx="748923" cy="369332"/>
          </a:xfrm>
          <a:prstGeom prst="rect">
            <a:avLst/>
          </a:prstGeom>
          <a:noFill/>
        </p:spPr>
        <p:txBody>
          <a:bodyPr wrap="none" rtlCol="0">
            <a:spAutoFit/>
          </a:bodyPr>
          <a:lstStyle/>
          <a:p>
            <a:r>
              <a:rPr lang="en-US" altLang="zh-CN" dirty="0">
                <a:solidFill>
                  <a:srgbClr val="FF0000"/>
                </a:solidFill>
              </a:rPr>
              <a:t>NNDC</a:t>
            </a:r>
            <a:endParaRPr lang="zh-CN" altLang="en-US" dirty="0">
              <a:solidFill>
                <a:srgbClr val="FF0000"/>
              </a:solidFill>
            </a:endParaRPr>
          </a:p>
        </p:txBody>
      </p:sp>
      <mc:AlternateContent xmlns:mc="http://schemas.openxmlformats.org/markup-compatibility/2006" xmlns:a14="http://schemas.microsoft.com/office/drawing/2010/main">
        <mc:Choice Requires="a14">
          <p:sp>
            <p:nvSpPr>
              <p:cNvPr id="2" name="TextBox 1">
                <a:extLst>
                  <a:ext uri="{FF2B5EF4-FFF2-40B4-BE49-F238E27FC236}">
                    <a16:creationId xmlns:a16="http://schemas.microsoft.com/office/drawing/2014/main" id="{42C2CA31-0D04-4FB4-A17F-5245473C2DFD}"/>
                  </a:ext>
                </a:extLst>
              </p:cNvPr>
              <p:cNvSpPr txBox="1"/>
              <p:nvPr/>
            </p:nvSpPr>
            <p:spPr>
              <a:xfrm>
                <a:off x="5880186" y="1668464"/>
                <a:ext cx="1775434" cy="523220"/>
              </a:xfrm>
              <a:prstGeom prst="rect">
                <a:avLst/>
              </a:prstGeom>
              <a:noFill/>
            </p:spPr>
            <p:txBody>
              <a:bodyPr wrap="square">
                <a:spAutoFit/>
              </a:bodyPr>
              <a:lstStyle/>
              <a:p>
                <a:pPr/>
                <a14:m>
                  <m:oMathPara xmlns:m="http://schemas.openxmlformats.org/officeDocument/2006/math">
                    <m:oMathParaPr>
                      <m:jc m:val="left"/>
                    </m:oMathParaPr>
                    <m:oMath xmlns:m="http://schemas.openxmlformats.org/officeDocument/2006/math">
                      <m:sSub>
                        <m:sSubPr>
                          <m:ctrlPr>
                            <a:rPr lang="en-US" altLang="zh-CN" sz="2800" i="1" smtClean="0">
                              <a:latin typeface="Cambria Math" panose="02040503050406030204" pitchFamily="18" charset="0"/>
                            </a:rPr>
                          </m:ctrlPr>
                        </m:sSubPr>
                        <m:e>
                          <m:r>
                            <a:rPr lang="en-US" altLang="zh-CN" sz="2800" b="0" i="1" smtClean="0">
                              <a:latin typeface="Cambria Math" panose="02040503050406030204" pitchFamily="18" charset="0"/>
                            </a:rPr>
                            <m:t>𝐸</m:t>
                          </m:r>
                        </m:e>
                        <m:sub>
                          <m:r>
                            <a:rPr lang="zh-CN" altLang="en-US" sz="2800" i="1" smtClean="0">
                              <a:latin typeface="Cambria Math" panose="02040503050406030204" pitchFamily="18" charset="0"/>
                            </a:rPr>
                            <m:t>𝜈</m:t>
                          </m:r>
                        </m:sub>
                      </m:sSub>
                      <m:r>
                        <a:rPr lang="en-US" altLang="zh-CN" sz="2800" b="0" i="1" smtClean="0">
                          <a:latin typeface="Cambria Math" panose="02040503050406030204" pitchFamily="18" charset="0"/>
                        </a:rPr>
                        <m:t>=</m:t>
                      </m:r>
                      <m:sSub>
                        <m:sSubPr>
                          <m:ctrlPr>
                            <a:rPr lang="en-US" altLang="zh-CN" sz="2800" b="0" i="1" smtClean="0">
                              <a:latin typeface="Cambria Math" panose="02040503050406030204" pitchFamily="18" charset="0"/>
                            </a:rPr>
                          </m:ctrlPr>
                        </m:sSubPr>
                        <m:e>
                          <m:r>
                            <a:rPr lang="en-US" altLang="zh-CN" sz="2800" b="0" i="1" smtClean="0">
                              <a:latin typeface="Cambria Math" panose="02040503050406030204" pitchFamily="18" charset="0"/>
                            </a:rPr>
                            <m:t>𝑄</m:t>
                          </m:r>
                        </m:e>
                        <m:sub>
                          <m:r>
                            <m:rPr>
                              <m:sty m:val="p"/>
                            </m:rPr>
                            <a:rPr lang="en-US" altLang="zh-CN" sz="2800" b="0" i="0" smtClean="0">
                              <a:latin typeface="Cambria Math" panose="02040503050406030204" pitchFamily="18" charset="0"/>
                            </a:rPr>
                            <m:t>EC</m:t>
                          </m:r>
                        </m:sub>
                      </m:sSub>
                    </m:oMath>
                  </m:oMathPara>
                </a14:m>
                <a:endParaRPr lang="zh-CN" altLang="en-US" sz="2800" dirty="0"/>
              </a:p>
            </p:txBody>
          </p:sp>
        </mc:Choice>
        <mc:Fallback xmlns="">
          <p:sp>
            <p:nvSpPr>
              <p:cNvPr id="2" name="TextBox 1">
                <a:extLst>
                  <a:ext uri="{FF2B5EF4-FFF2-40B4-BE49-F238E27FC236}">
                    <a16:creationId xmlns:a16="http://schemas.microsoft.com/office/drawing/2014/main" id="{42C2CA31-0D04-4FB4-A17F-5245473C2DFD}"/>
                  </a:ext>
                </a:extLst>
              </p:cNvPr>
              <p:cNvSpPr txBox="1">
                <a:spLocks noRot="1" noChangeAspect="1" noMove="1" noResize="1" noEditPoints="1" noAdjustHandles="1" noChangeArrowheads="1" noChangeShapeType="1" noTextEdit="1"/>
              </p:cNvSpPr>
              <p:nvPr/>
            </p:nvSpPr>
            <p:spPr>
              <a:xfrm>
                <a:off x="5880186" y="1668464"/>
                <a:ext cx="1775434" cy="523220"/>
              </a:xfrm>
              <a:prstGeom prst="rect">
                <a:avLst/>
              </a:prstGeom>
              <a:blipFill>
                <a:blip r:embed="rId8"/>
                <a:stretch>
                  <a:fillRect/>
                </a:stretch>
              </a:blipFill>
            </p:spPr>
            <p:txBody>
              <a:bodyPr/>
              <a:lstStyle/>
              <a:p>
                <a:r>
                  <a:rPr lang="zh-CN" altLang="en-US">
                    <a:noFill/>
                  </a:rPr>
                  <a:t> </a:t>
                </a:r>
              </a:p>
            </p:txBody>
          </p:sp>
        </mc:Fallback>
      </mc:AlternateContent>
      <mc:AlternateContent xmlns:mc="http://schemas.openxmlformats.org/markup-compatibility/2006" xmlns:a14="http://schemas.microsoft.com/office/drawing/2010/main">
        <mc:Choice Requires="a14">
          <p:sp>
            <p:nvSpPr>
              <p:cNvPr id="12" name="TextBox 11">
                <a:extLst>
                  <a:ext uri="{FF2B5EF4-FFF2-40B4-BE49-F238E27FC236}">
                    <a16:creationId xmlns:a16="http://schemas.microsoft.com/office/drawing/2014/main" id="{AD6390C2-55B2-418E-AEC1-80D99E0FD8A2}"/>
                  </a:ext>
                </a:extLst>
              </p:cNvPr>
              <p:cNvSpPr txBox="1"/>
              <p:nvPr/>
            </p:nvSpPr>
            <p:spPr>
              <a:xfrm>
                <a:off x="5880186" y="2168269"/>
                <a:ext cx="2714102" cy="561629"/>
              </a:xfrm>
              <a:prstGeom prst="rect">
                <a:avLst/>
              </a:prstGeom>
              <a:noFill/>
            </p:spPr>
            <p:txBody>
              <a:bodyPr wrap="square">
                <a:spAutoFit/>
              </a:bodyPr>
              <a:lstStyle/>
              <a:p>
                <a:pPr/>
                <a14:m>
                  <m:oMathPara xmlns:m="http://schemas.openxmlformats.org/officeDocument/2006/math">
                    <m:oMathParaPr>
                      <m:jc m:val="left"/>
                    </m:oMathParaPr>
                    <m:oMath xmlns:m="http://schemas.openxmlformats.org/officeDocument/2006/math">
                      <m:sSub>
                        <m:sSubPr>
                          <m:ctrlPr>
                            <a:rPr lang="en-US" altLang="zh-CN" sz="2800" i="1" smtClean="0">
                              <a:latin typeface="Cambria Math" panose="02040503050406030204" pitchFamily="18" charset="0"/>
                            </a:rPr>
                          </m:ctrlPr>
                        </m:sSubPr>
                        <m:e>
                          <m:r>
                            <a:rPr lang="en-US" altLang="zh-CN" sz="2800" b="0" i="1" smtClean="0">
                              <a:latin typeface="Cambria Math" panose="02040503050406030204" pitchFamily="18" charset="0"/>
                            </a:rPr>
                            <m:t>𝐸</m:t>
                          </m:r>
                        </m:e>
                        <m:sub>
                          <m:r>
                            <a:rPr lang="zh-CN" altLang="en-US" sz="2800" i="1" smtClean="0">
                              <a:latin typeface="Cambria Math" panose="02040503050406030204" pitchFamily="18" charset="0"/>
                            </a:rPr>
                            <m:t>𝛽</m:t>
                          </m:r>
                        </m:sub>
                      </m:sSub>
                      <m:r>
                        <a:rPr lang="en-US" altLang="zh-CN" sz="2800" b="0" i="1" smtClean="0">
                          <a:latin typeface="Cambria Math" panose="02040503050406030204" pitchFamily="18" charset="0"/>
                        </a:rPr>
                        <m:t>=</m:t>
                      </m:r>
                      <m:sSub>
                        <m:sSubPr>
                          <m:ctrlPr>
                            <a:rPr lang="en-US" altLang="zh-CN" sz="2800" b="0" i="1" smtClean="0">
                              <a:latin typeface="Cambria Math" panose="02040503050406030204" pitchFamily="18" charset="0"/>
                            </a:rPr>
                          </m:ctrlPr>
                        </m:sSubPr>
                        <m:e>
                          <m:r>
                            <a:rPr lang="en-US" altLang="zh-CN" sz="2800" b="0" i="1" smtClean="0">
                              <a:latin typeface="Cambria Math" panose="02040503050406030204" pitchFamily="18" charset="0"/>
                            </a:rPr>
                            <m:t>𝑄</m:t>
                          </m:r>
                        </m:e>
                        <m:sub>
                          <m:r>
                            <m:rPr>
                              <m:sty m:val="p"/>
                            </m:rPr>
                            <a:rPr lang="en-US" altLang="zh-CN" sz="2800" b="0" i="0" smtClean="0">
                              <a:latin typeface="Cambria Math" panose="02040503050406030204" pitchFamily="18" charset="0"/>
                            </a:rPr>
                            <m:t>EC</m:t>
                          </m:r>
                        </m:sub>
                      </m:sSub>
                      <m:r>
                        <a:rPr lang="en-US" altLang="zh-CN" sz="2800" b="0" i="1" smtClean="0">
                          <a:latin typeface="Cambria Math" panose="02040503050406030204" pitchFamily="18" charset="0"/>
                        </a:rPr>
                        <m:t>−2</m:t>
                      </m:r>
                      <m:sSub>
                        <m:sSubPr>
                          <m:ctrlPr>
                            <a:rPr lang="en-US" altLang="zh-CN" sz="2800" i="1">
                              <a:latin typeface="Cambria Math" panose="02040503050406030204" pitchFamily="18" charset="0"/>
                            </a:rPr>
                          </m:ctrlPr>
                        </m:sSubPr>
                        <m:e>
                          <m:r>
                            <a:rPr lang="en-US" altLang="zh-CN" sz="2800" i="1">
                              <a:latin typeface="Cambria Math" panose="02040503050406030204" pitchFamily="18" charset="0"/>
                            </a:rPr>
                            <m:t>𝑚</m:t>
                          </m:r>
                        </m:e>
                        <m:sub>
                          <m:r>
                            <a:rPr lang="en-US" altLang="zh-CN" sz="2800" i="1">
                              <a:latin typeface="Cambria Math" panose="02040503050406030204" pitchFamily="18" charset="0"/>
                            </a:rPr>
                            <m:t>𝑒</m:t>
                          </m:r>
                        </m:sub>
                      </m:sSub>
                    </m:oMath>
                  </m:oMathPara>
                </a14:m>
                <a:endParaRPr lang="zh-CN" altLang="en-US" sz="2800" dirty="0"/>
              </a:p>
            </p:txBody>
          </p:sp>
        </mc:Choice>
        <mc:Fallback xmlns="">
          <p:sp>
            <p:nvSpPr>
              <p:cNvPr id="12" name="TextBox 11">
                <a:extLst>
                  <a:ext uri="{FF2B5EF4-FFF2-40B4-BE49-F238E27FC236}">
                    <a16:creationId xmlns:a16="http://schemas.microsoft.com/office/drawing/2014/main" id="{AD6390C2-55B2-418E-AEC1-80D99E0FD8A2}"/>
                  </a:ext>
                </a:extLst>
              </p:cNvPr>
              <p:cNvSpPr txBox="1">
                <a:spLocks noRot="1" noChangeAspect="1" noMove="1" noResize="1" noEditPoints="1" noAdjustHandles="1" noChangeArrowheads="1" noChangeShapeType="1" noTextEdit="1"/>
              </p:cNvSpPr>
              <p:nvPr/>
            </p:nvSpPr>
            <p:spPr>
              <a:xfrm>
                <a:off x="5880186" y="2168269"/>
                <a:ext cx="2714102" cy="561629"/>
              </a:xfrm>
              <a:prstGeom prst="rect">
                <a:avLst/>
              </a:prstGeom>
              <a:blipFill>
                <a:blip r:embed="rId9"/>
                <a:stretch>
                  <a:fillRect/>
                </a:stretch>
              </a:blipFill>
            </p:spPr>
            <p:txBody>
              <a:bodyPr/>
              <a:lstStyle/>
              <a:p>
                <a:r>
                  <a:rPr lang="zh-CN" altLang="en-US">
                    <a:noFill/>
                  </a:rPr>
                  <a:t> </a:t>
                </a:r>
              </a:p>
            </p:txBody>
          </p:sp>
        </mc:Fallback>
      </mc:AlternateContent>
      <mc:AlternateContent xmlns:mc="http://schemas.openxmlformats.org/markup-compatibility/2006" xmlns:a14="http://schemas.microsoft.com/office/drawing/2010/main">
        <mc:Choice Requires="a14">
          <p:sp>
            <p:nvSpPr>
              <p:cNvPr id="4" name="TextBox 3">
                <a:extLst>
                  <a:ext uri="{FF2B5EF4-FFF2-40B4-BE49-F238E27FC236}">
                    <a16:creationId xmlns:a16="http://schemas.microsoft.com/office/drawing/2014/main" id="{6ACD214F-C142-4AF2-8819-FB6CDF0CD582}"/>
                  </a:ext>
                </a:extLst>
              </p:cNvPr>
              <p:cNvSpPr txBox="1"/>
              <p:nvPr/>
            </p:nvSpPr>
            <p:spPr>
              <a:xfrm>
                <a:off x="5869877" y="2742734"/>
                <a:ext cx="2790042" cy="1089786"/>
              </a:xfrm>
              <a:prstGeom prst="rect">
                <a:avLst/>
              </a:prstGeom>
              <a:noFill/>
            </p:spPr>
            <p:txBody>
              <a:bodyPr wrap="square">
                <a:spAutoFit/>
              </a:bodyPr>
              <a:lstStyle/>
              <a:p>
                <a:pPr/>
                <a14:m>
                  <m:oMathPara xmlns:m="http://schemas.openxmlformats.org/officeDocument/2006/math">
                    <m:oMathParaPr>
                      <m:jc m:val="left"/>
                    </m:oMathParaPr>
                    <m:oMath xmlns:m="http://schemas.openxmlformats.org/officeDocument/2006/math">
                      <m:r>
                        <a:rPr lang="zh-CN" altLang="en-US" sz="2800" i="1" smtClean="0">
                          <a:latin typeface="Cambria Math" panose="02040503050406030204" pitchFamily="18" charset="0"/>
                        </a:rPr>
                        <m:t>𝑓</m:t>
                      </m:r>
                      <m:r>
                        <a:rPr lang="zh-CN" altLang="en-US" sz="2800" i="0">
                          <a:latin typeface="Cambria Math" panose="02040503050406030204" pitchFamily="18" charset="0"/>
                        </a:rPr>
                        <m:t>≈</m:t>
                      </m:r>
                      <m:f>
                        <m:fPr>
                          <m:ctrlPr>
                            <a:rPr lang="zh-CN" altLang="en-US" sz="2800" i="1">
                              <a:solidFill>
                                <a:srgbClr val="836967"/>
                              </a:solidFill>
                              <a:latin typeface="Cambria Math" panose="02040503050406030204" pitchFamily="18" charset="0"/>
                            </a:rPr>
                          </m:ctrlPr>
                        </m:fPr>
                        <m:num>
                          <m:sSubSup>
                            <m:sSubSupPr>
                              <m:ctrlPr>
                                <a:rPr lang="zh-CN" altLang="en-US" sz="2800" i="1">
                                  <a:solidFill>
                                    <a:srgbClr val="836967"/>
                                  </a:solidFill>
                                  <a:latin typeface="Cambria Math" panose="02040503050406030204" pitchFamily="18" charset="0"/>
                                </a:rPr>
                              </m:ctrlPr>
                            </m:sSubSupPr>
                            <m:e>
                              <m:r>
                                <a:rPr lang="zh-CN" altLang="en-US" sz="2800" i="1">
                                  <a:latin typeface="Cambria Math" panose="02040503050406030204" pitchFamily="18" charset="0"/>
                                </a:rPr>
                                <m:t>𝐸</m:t>
                              </m:r>
                            </m:e>
                            <m:sub>
                              <m:r>
                                <a:rPr lang="zh-CN" altLang="en-US" sz="2800" i="1">
                                  <a:latin typeface="Cambria Math" panose="02040503050406030204" pitchFamily="18" charset="0"/>
                                </a:rPr>
                                <m:t>𝛽</m:t>
                              </m:r>
                            </m:sub>
                            <m:sup>
                              <m:r>
                                <a:rPr lang="zh-CN" altLang="en-US" sz="2800" i="0">
                                  <a:latin typeface="Cambria Math" panose="02040503050406030204" pitchFamily="18" charset="0"/>
                                </a:rPr>
                                <m:t>5</m:t>
                              </m:r>
                            </m:sup>
                          </m:sSubSup>
                        </m:num>
                        <m:den>
                          <m:r>
                            <a:rPr lang="zh-CN" altLang="en-US" sz="2800" i="0">
                              <a:latin typeface="Cambria Math" panose="02040503050406030204" pitchFamily="18" charset="0"/>
                            </a:rPr>
                            <m:t>30</m:t>
                          </m:r>
                          <m:sSup>
                            <m:sSupPr>
                              <m:ctrlPr>
                                <a:rPr lang="zh-CN" altLang="en-US" sz="2800" i="1">
                                  <a:solidFill>
                                    <a:srgbClr val="836967"/>
                                  </a:solidFill>
                                  <a:latin typeface="Cambria Math" panose="02040503050406030204" pitchFamily="18" charset="0"/>
                                </a:rPr>
                              </m:ctrlPr>
                            </m:sSupPr>
                            <m:e>
                              <m:d>
                                <m:dPr>
                                  <m:ctrlPr>
                                    <a:rPr lang="zh-CN" altLang="en-US" sz="2800" i="1">
                                      <a:solidFill>
                                        <a:srgbClr val="836967"/>
                                      </a:solidFill>
                                      <a:latin typeface="Cambria Math" panose="02040503050406030204" pitchFamily="18" charset="0"/>
                                    </a:rPr>
                                  </m:ctrlPr>
                                </m:dPr>
                                <m:e>
                                  <m:sSub>
                                    <m:sSubPr>
                                      <m:ctrlPr>
                                        <a:rPr lang="zh-CN" altLang="en-US" sz="2800" i="1">
                                          <a:solidFill>
                                            <a:srgbClr val="836967"/>
                                          </a:solidFill>
                                          <a:latin typeface="Cambria Math" panose="02040503050406030204" pitchFamily="18" charset="0"/>
                                        </a:rPr>
                                      </m:ctrlPr>
                                    </m:sSubPr>
                                    <m:e>
                                      <m:r>
                                        <a:rPr lang="zh-CN" altLang="en-US" sz="2800" i="1">
                                          <a:latin typeface="Cambria Math" panose="02040503050406030204" pitchFamily="18" charset="0"/>
                                        </a:rPr>
                                        <m:t>𝑚</m:t>
                                      </m:r>
                                    </m:e>
                                    <m:sub>
                                      <m:r>
                                        <a:rPr lang="zh-CN" altLang="en-US" sz="2800" i="1">
                                          <a:latin typeface="Cambria Math" panose="02040503050406030204" pitchFamily="18" charset="0"/>
                                        </a:rPr>
                                        <m:t>𝑒</m:t>
                                      </m:r>
                                    </m:sub>
                                  </m:sSub>
                                  <m:sSup>
                                    <m:sSupPr>
                                      <m:ctrlPr>
                                        <a:rPr lang="zh-CN" altLang="en-US" sz="2800" i="1">
                                          <a:solidFill>
                                            <a:srgbClr val="836967"/>
                                          </a:solidFill>
                                          <a:latin typeface="Cambria Math" panose="02040503050406030204" pitchFamily="18" charset="0"/>
                                        </a:rPr>
                                      </m:ctrlPr>
                                    </m:sSupPr>
                                    <m:e>
                                      <m:r>
                                        <a:rPr lang="zh-CN" altLang="en-US" sz="2800" i="1">
                                          <a:latin typeface="Cambria Math" panose="02040503050406030204" pitchFamily="18" charset="0"/>
                                        </a:rPr>
                                        <m:t>𝑐</m:t>
                                      </m:r>
                                    </m:e>
                                    <m:sup>
                                      <m:r>
                                        <a:rPr lang="zh-CN" altLang="en-US" sz="2800" i="0">
                                          <a:latin typeface="Cambria Math" panose="02040503050406030204" pitchFamily="18" charset="0"/>
                                        </a:rPr>
                                        <m:t>2</m:t>
                                      </m:r>
                                    </m:sup>
                                  </m:sSup>
                                </m:e>
                              </m:d>
                            </m:e>
                            <m:sup>
                              <m:r>
                                <a:rPr lang="zh-CN" altLang="en-US" sz="2800" i="0">
                                  <a:latin typeface="Cambria Math" panose="02040503050406030204" pitchFamily="18" charset="0"/>
                                </a:rPr>
                                <m:t>5</m:t>
                              </m:r>
                            </m:sup>
                          </m:sSup>
                        </m:den>
                      </m:f>
                    </m:oMath>
                  </m:oMathPara>
                </a14:m>
                <a:endParaRPr lang="zh-CN" altLang="en-US" sz="2800" dirty="0"/>
              </a:p>
            </p:txBody>
          </p:sp>
        </mc:Choice>
        <mc:Fallback xmlns="">
          <p:sp>
            <p:nvSpPr>
              <p:cNvPr id="4" name="TextBox 3">
                <a:extLst>
                  <a:ext uri="{FF2B5EF4-FFF2-40B4-BE49-F238E27FC236}">
                    <a16:creationId xmlns:a16="http://schemas.microsoft.com/office/drawing/2014/main" id="{6ACD214F-C142-4AF2-8819-FB6CDF0CD582}"/>
                  </a:ext>
                </a:extLst>
              </p:cNvPr>
              <p:cNvSpPr txBox="1">
                <a:spLocks noRot="1" noChangeAspect="1" noMove="1" noResize="1" noEditPoints="1" noAdjustHandles="1" noChangeArrowheads="1" noChangeShapeType="1" noTextEdit="1"/>
              </p:cNvSpPr>
              <p:nvPr/>
            </p:nvSpPr>
            <p:spPr>
              <a:xfrm>
                <a:off x="5869877" y="2742734"/>
                <a:ext cx="2790042" cy="1089786"/>
              </a:xfrm>
              <a:prstGeom prst="rect">
                <a:avLst/>
              </a:prstGeom>
              <a:blipFill>
                <a:blip r:embed="rId10"/>
                <a:stretch>
                  <a:fillRect/>
                </a:stretch>
              </a:blipFill>
            </p:spPr>
            <p:txBody>
              <a:bodyPr/>
              <a:lstStyle/>
              <a:p>
                <a:r>
                  <a:rPr lang="zh-CN" altLang="en-US">
                    <a:noFill/>
                  </a:rPr>
                  <a:t> </a:t>
                </a:r>
              </a:p>
            </p:txBody>
          </p:sp>
        </mc:Fallback>
      </mc:AlternateContent>
    </p:spTree>
    <p:extLst>
      <p:ext uri="{BB962C8B-B14F-4D97-AF65-F5344CB8AC3E}">
        <p14:creationId xmlns:p14="http://schemas.microsoft.com/office/powerpoint/2010/main" val="708569883"/>
      </p:ext>
    </p:extLst>
  </p:cSld>
  <p:clrMapOvr>
    <a:masterClrMapping/>
  </p:clrMapOvr>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ED118056-C927-48CF-AA7E-057820507811}"/>
              </a:ext>
            </a:extLst>
          </p:cNvPr>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328612" y="0"/>
            <a:ext cx="8486775" cy="6858000"/>
          </a:xfrm>
          <a:prstGeom prst="rect">
            <a:avLst/>
          </a:prstGeom>
        </p:spPr>
      </p:pic>
      <p:sp>
        <p:nvSpPr>
          <p:cNvPr id="4" name="TextBox 3">
            <a:extLst>
              <a:ext uri="{FF2B5EF4-FFF2-40B4-BE49-F238E27FC236}">
                <a16:creationId xmlns:a16="http://schemas.microsoft.com/office/drawing/2014/main" id="{CAE31A64-4DC7-4AC4-B252-25C29119C254}"/>
              </a:ext>
            </a:extLst>
          </p:cNvPr>
          <p:cNvSpPr txBox="1"/>
          <p:nvPr/>
        </p:nvSpPr>
        <p:spPr>
          <a:xfrm>
            <a:off x="7994070" y="0"/>
            <a:ext cx="1149930" cy="369332"/>
          </a:xfrm>
          <a:prstGeom prst="rect">
            <a:avLst/>
          </a:prstGeom>
          <a:noFill/>
        </p:spPr>
        <p:txBody>
          <a:bodyPr wrap="none" rtlCol="0">
            <a:spAutoFit/>
          </a:bodyPr>
          <a:lstStyle/>
          <a:p>
            <a:r>
              <a:rPr lang="en-US" dirty="0" err="1"/>
              <a:t>NiCu</a:t>
            </a:r>
            <a:r>
              <a:rPr lang="en-US" dirty="0"/>
              <a:t> cycle</a:t>
            </a:r>
          </a:p>
        </p:txBody>
      </p:sp>
    </p:spTree>
    <p:extLst>
      <p:ext uri="{BB962C8B-B14F-4D97-AF65-F5344CB8AC3E}">
        <p14:creationId xmlns:p14="http://schemas.microsoft.com/office/powerpoint/2010/main" val="2066146882"/>
      </p:ext>
    </p:extLst>
  </p:cSld>
  <p:clrMapOvr>
    <a:masterClrMapping/>
  </p:clrMapOvr>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Box 4">
            <a:extLst>
              <a:ext uri="{FF2B5EF4-FFF2-40B4-BE49-F238E27FC236}">
                <a16:creationId xmlns:a16="http://schemas.microsoft.com/office/drawing/2014/main" id="{9BDAF11D-9A32-4C7E-B6CE-434169BAFD58}"/>
              </a:ext>
            </a:extLst>
          </p:cNvPr>
          <p:cNvSpPr txBox="1"/>
          <p:nvPr/>
        </p:nvSpPr>
        <p:spPr>
          <a:xfrm>
            <a:off x="-1" y="6488668"/>
            <a:ext cx="9144000" cy="369332"/>
          </a:xfrm>
          <a:prstGeom prst="rect">
            <a:avLst/>
          </a:prstGeom>
          <a:noFill/>
        </p:spPr>
        <p:txBody>
          <a:bodyPr wrap="square">
            <a:spAutoFit/>
          </a:bodyPr>
          <a:lstStyle/>
          <a:p>
            <a:r>
              <a:rPr lang="en-US" dirty="0"/>
              <a:t>Total Absorption Spectroscopy for the β+ decay strength distribution of 60Ga</a:t>
            </a:r>
          </a:p>
        </p:txBody>
      </p:sp>
      <p:pic>
        <p:nvPicPr>
          <p:cNvPr id="9" name="Picture 8">
            <a:extLst>
              <a:ext uri="{FF2B5EF4-FFF2-40B4-BE49-F238E27FC236}">
                <a16:creationId xmlns:a16="http://schemas.microsoft.com/office/drawing/2014/main" id="{673F3222-706E-40FD-B2ED-017464F78FE5}"/>
              </a:ext>
            </a:extLst>
          </p:cNvPr>
          <p:cNvPicPr>
            <a:picLocks noChangeAspect="1"/>
          </p:cNvPicPr>
          <p:nvPr/>
        </p:nvPicPr>
        <p:blipFill>
          <a:blip r:embed="rId3"/>
          <a:stretch>
            <a:fillRect/>
          </a:stretch>
        </p:blipFill>
        <p:spPr>
          <a:xfrm>
            <a:off x="4572000" y="0"/>
            <a:ext cx="4572000" cy="4237208"/>
          </a:xfrm>
          <a:prstGeom prst="rect">
            <a:avLst/>
          </a:prstGeom>
        </p:spPr>
      </p:pic>
      <p:pic>
        <p:nvPicPr>
          <p:cNvPr id="11" name="Picture 10">
            <a:extLst>
              <a:ext uri="{FF2B5EF4-FFF2-40B4-BE49-F238E27FC236}">
                <a16:creationId xmlns:a16="http://schemas.microsoft.com/office/drawing/2014/main" id="{EA8ECC82-25DB-4BB7-81F8-3B1AA8F55766}"/>
              </a:ext>
            </a:extLst>
          </p:cNvPr>
          <p:cNvPicPr>
            <a:picLocks noChangeAspect="1"/>
          </p:cNvPicPr>
          <p:nvPr/>
        </p:nvPicPr>
        <p:blipFill>
          <a:blip r:embed="rId4"/>
          <a:stretch>
            <a:fillRect/>
          </a:stretch>
        </p:blipFill>
        <p:spPr>
          <a:xfrm>
            <a:off x="0" y="0"/>
            <a:ext cx="4572000" cy="4262301"/>
          </a:xfrm>
          <a:prstGeom prst="rect">
            <a:avLst/>
          </a:prstGeom>
        </p:spPr>
      </p:pic>
      <p:sp>
        <p:nvSpPr>
          <p:cNvPr id="15" name="TextBox 14">
            <a:extLst>
              <a:ext uri="{FF2B5EF4-FFF2-40B4-BE49-F238E27FC236}">
                <a16:creationId xmlns:a16="http://schemas.microsoft.com/office/drawing/2014/main" id="{0582699A-E5C7-4DE8-9329-CDC199BFF695}"/>
              </a:ext>
            </a:extLst>
          </p:cNvPr>
          <p:cNvSpPr txBox="1"/>
          <p:nvPr/>
        </p:nvSpPr>
        <p:spPr>
          <a:xfrm>
            <a:off x="-1" y="4611727"/>
            <a:ext cx="4835047" cy="923330"/>
          </a:xfrm>
          <a:prstGeom prst="rect">
            <a:avLst/>
          </a:prstGeom>
          <a:noFill/>
        </p:spPr>
        <p:txBody>
          <a:bodyPr wrap="square">
            <a:spAutoFit/>
          </a:bodyPr>
          <a:lstStyle/>
          <a:p>
            <a:r>
              <a:rPr lang="en-US" dirty="0"/>
              <a:t>In this nucleus, a β-decay feeding intensity of 15% was observed above the proton separation energy of 5.1 MeV.</a:t>
            </a:r>
          </a:p>
        </p:txBody>
      </p:sp>
      <p:sp>
        <p:nvSpPr>
          <p:cNvPr id="10" name="TextBox 9">
            <a:extLst>
              <a:ext uri="{FF2B5EF4-FFF2-40B4-BE49-F238E27FC236}">
                <a16:creationId xmlns:a16="http://schemas.microsoft.com/office/drawing/2014/main" id="{00A55516-A75C-4672-9F00-E918D832F4D5}"/>
              </a:ext>
            </a:extLst>
          </p:cNvPr>
          <p:cNvSpPr txBox="1"/>
          <p:nvPr/>
        </p:nvSpPr>
        <p:spPr>
          <a:xfrm>
            <a:off x="50103" y="5909576"/>
            <a:ext cx="4597052" cy="369332"/>
          </a:xfrm>
          <a:prstGeom prst="rect">
            <a:avLst/>
          </a:prstGeom>
          <a:noFill/>
        </p:spPr>
        <p:txBody>
          <a:bodyPr wrap="square">
            <a:spAutoFit/>
          </a:bodyPr>
          <a:lstStyle/>
          <a:p>
            <a:r>
              <a:rPr lang="en-US" dirty="0"/>
              <a:t>NSCL E17009 </a:t>
            </a:r>
          </a:p>
        </p:txBody>
      </p:sp>
    </p:spTree>
    <p:extLst>
      <p:ext uri="{BB962C8B-B14F-4D97-AF65-F5344CB8AC3E}">
        <p14:creationId xmlns:p14="http://schemas.microsoft.com/office/powerpoint/2010/main" val="587676040"/>
      </p:ext>
    </p:extLst>
  </p:cSld>
  <p:clrMapOvr>
    <a:masterClrMapping/>
  </p:clrMapOvr>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extBox 6">
            <a:extLst>
              <a:ext uri="{FF2B5EF4-FFF2-40B4-BE49-F238E27FC236}">
                <a16:creationId xmlns:a16="http://schemas.microsoft.com/office/drawing/2014/main" id="{834AC67E-F12E-41AA-82DA-F9D19B162A58}"/>
              </a:ext>
            </a:extLst>
          </p:cNvPr>
          <p:cNvSpPr txBox="1"/>
          <p:nvPr/>
        </p:nvSpPr>
        <p:spPr>
          <a:xfrm>
            <a:off x="0" y="0"/>
            <a:ext cx="9144000" cy="6463308"/>
          </a:xfrm>
          <a:prstGeom prst="rect">
            <a:avLst/>
          </a:prstGeom>
          <a:noFill/>
        </p:spPr>
        <p:txBody>
          <a:bodyPr wrap="square">
            <a:spAutoFit/>
          </a:bodyPr>
          <a:lstStyle/>
          <a:p>
            <a:r>
              <a:rPr lang="en-US" dirty="0"/>
              <a:t>OMEG 2024 Experimental Nuclear Physics for Astrophysics</a:t>
            </a:r>
          </a:p>
          <a:p>
            <a:r>
              <a:rPr lang="en-US" dirty="0"/>
              <a:t>0911AM-4: 2024-09-11 10:35</a:t>
            </a:r>
          </a:p>
          <a:p>
            <a:endParaRPr lang="en-US" dirty="0"/>
          </a:p>
          <a:p>
            <a:r>
              <a:rPr lang="en-US" dirty="0"/>
              <a:t>Measurement of 58Ni(3He,n)60Zn reaction to investigate X-ray burst light curve</a:t>
            </a:r>
          </a:p>
          <a:p>
            <a:r>
              <a:rPr lang="en-US" dirty="0"/>
              <a:t>FURUNO, Tatsuya </a:t>
            </a:r>
            <a:r>
              <a:rPr lang="zh-CN" altLang="en-US" dirty="0"/>
              <a:t>古野達也</a:t>
            </a:r>
            <a:r>
              <a:rPr lang="en-US" altLang="zh-CN" dirty="0"/>
              <a:t> </a:t>
            </a:r>
            <a:r>
              <a:rPr lang="en-US" dirty="0"/>
              <a:t>(Osaka University)</a:t>
            </a:r>
          </a:p>
          <a:p>
            <a:r>
              <a:rPr lang="en-US" dirty="0"/>
              <a:t>OKAMURA, Takumi </a:t>
            </a:r>
            <a:r>
              <a:rPr lang="zh-CN" altLang="en-US" dirty="0"/>
              <a:t>岡村拓実 </a:t>
            </a:r>
            <a:r>
              <a:rPr lang="en-US" dirty="0"/>
              <a:t>(Osaka University)</a:t>
            </a:r>
          </a:p>
          <a:p>
            <a:r>
              <a:rPr lang="en-US" dirty="0"/>
              <a:t>KAWABATA, Takahiro </a:t>
            </a:r>
            <a:r>
              <a:rPr lang="zh-CN" altLang="en-US" dirty="0"/>
              <a:t>川畑貴裕</a:t>
            </a:r>
            <a:endParaRPr lang="en-US" altLang="zh-CN" dirty="0"/>
          </a:p>
          <a:p>
            <a:endParaRPr lang="en-US" dirty="0"/>
          </a:p>
          <a:p>
            <a:r>
              <a:rPr lang="en-US" dirty="0"/>
              <a:t>X-ray burst is frequently observed thermonuclear explosion events in the universe.</a:t>
            </a:r>
          </a:p>
          <a:p>
            <a:endParaRPr lang="en-US" dirty="0"/>
          </a:p>
          <a:p>
            <a:r>
              <a:rPr lang="en-US" dirty="0"/>
              <a:t>Understanding its light curve is inevitable to unveil the properties of neutron stars. The shape of the light curve is sensitive to many nuclear reaction rates.</a:t>
            </a:r>
          </a:p>
          <a:p>
            <a:endParaRPr lang="en-US" dirty="0"/>
          </a:p>
          <a:p>
            <a:r>
              <a:rPr lang="en-US" dirty="0"/>
              <a:t>It is shown that the 59Cu(p,γ)60Zn and 59Cu(p,α)56Ni reaction rates have the largest influence on the light curve.</a:t>
            </a:r>
          </a:p>
          <a:p>
            <a:endParaRPr lang="en-US" dirty="0"/>
          </a:p>
          <a:p>
            <a:r>
              <a:rPr lang="en-US" dirty="0"/>
              <a:t>These reactions proceed via the 59Cu+p resonance states in 60Zn, thus </a:t>
            </a:r>
            <a:r>
              <a:rPr lang="en-US" b="1" dirty="0"/>
              <a:t>the spin-parity and decay branch ratio </a:t>
            </a:r>
            <a:r>
              <a:rPr lang="en-US" dirty="0"/>
              <a:t>of these states should be determined.</a:t>
            </a:r>
          </a:p>
          <a:p>
            <a:endParaRPr lang="en-US" dirty="0"/>
          </a:p>
          <a:p>
            <a:r>
              <a:rPr lang="en-US" dirty="0"/>
              <a:t>We measured the 58Ni(3He,n)60Zn reaction and determined </a:t>
            </a:r>
            <a:r>
              <a:rPr lang="en-US" b="1" dirty="0">
                <a:solidFill>
                  <a:srgbClr val="C00000"/>
                </a:solidFill>
              </a:rPr>
              <a:t>spin-parity of three resonance states at Ex = 6.36 − 7.13 MeV for the first time</a:t>
            </a:r>
            <a:r>
              <a:rPr lang="en-US" dirty="0"/>
              <a:t>.</a:t>
            </a:r>
          </a:p>
          <a:p>
            <a:endParaRPr lang="en-US" dirty="0"/>
          </a:p>
          <a:p>
            <a:r>
              <a:rPr lang="en-US" dirty="0"/>
              <a:t>In the present talk, we will show the method, results, and future plan of the experiment.</a:t>
            </a:r>
          </a:p>
        </p:txBody>
      </p:sp>
    </p:spTree>
    <p:extLst>
      <p:ext uri="{BB962C8B-B14F-4D97-AF65-F5344CB8AC3E}">
        <p14:creationId xmlns:p14="http://schemas.microsoft.com/office/powerpoint/2010/main" val="347719772"/>
      </p:ext>
    </p:extLst>
  </p:cSld>
  <p:clrMapOvr>
    <a:masterClrMapping/>
  </p:clrMapOvr>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a:extLst>
              <a:ext uri="{FF2B5EF4-FFF2-40B4-BE49-F238E27FC236}">
                <a16:creationId xmlns:a16="http://schemas.microsoft.com/office/drawing/2014/main" id="{59CBE02C-180E-4C08-8568-0E03A866824A}"/>
              </a:ext>
            </a:extLst>
          </p:cNvPr>
          <p:cNvSpPr txBox="1"/>
          <p:nvPr/>
        </p:nvSpPr>
        <p:spPr>
          <a:xfrm>
            <a:off x="0" y="0"/>
            <a:ext cx="9144000" cy="6740307"/>
          </a:xfrm>
          <a:prstGeom prst="rect">
            <a:avLst/>
          </a:prstGeom>
          <a:noFill/>
        </p:spPr>
        <p:txBody>
          <a:bodyPr wrap="square">
            <a:spAutoFit/>
          </a:bodyPr>
          <a:lstStyle/>
          <a:p>
            <a:r>
              <a:rPr lang="en-US" dirty="0"/>
              <a:t>The experiment described in the document focuses on measuring the differential cross sections of the reaction </a:t>
            </a:r>
            <a:r>
              <a:rPr lang="en-US" b="1" dirty="0"/>
              <a:t>58Ni(3He,n)60Zn</a:t>
            </a:r>
            <a:r>
              <a:rPr lang="en-US" dirty="0"/>
              <a:t> to investigate the proton-rich nucleus 60Zn, which plays a critical role in the astrophysical </a:t>
            </a:r>
            <a:r>
              <a:rPr lang="en-US" b="1" dirty="0" err="1"/>
              <a:t>rp</a:t>
            </a:r>
            <a:r>
              <a:rPr lang="en-US" b="1" dirty="0"/>
              <a:t>-process</a:t>
            </a:r>
            <a:r>
              <a:rPr lang="en-US" dirty="0"/>
              <a:t> (rapid proton capture process). The key goal of the experiment is to identify and determine the spin-parity (Jπ) of excited states of 60Zn near the proton decay threshold, particularly in the energy range of 5.5 to 7.5 MeV, which has been insufficiently studied.</a:t>
            </a:r>
          </a:p>
          <a:p>
            <a:r>
              <a:rPr lang="en-US" b="1" dirty="0"/>
              <a:t>Experimental Setup:</a:t>
            </a:r>
          </a:p>
          <a:p>
            <a:pPr>
              <a:buFont typeface="Arial" panose="020B0604020202020204" pitchFamily="34" charset="0"/>
              <a:buChar char="•"/>
            </a:pPr>
            <a:r>
              <a:rPr lang="en-US" b="1" dirty="0"/>
              <a:t>Reaction</a:t>
            </a:r>
            <a:r>
              <a:rPr lang="en-US" dirty="0"/>
              <a:t>: The nuclear reaction used is </a:t>
            </a:r>
            <a:r>
              <a:rPr lang="en-US" b="1" dirty="0"/>
              <a:t>58Ni(3He,n)60Zn</a:t>
            </a:r>
            <a:r>
              <a:rPr lang="en-US" dirty="0"/>
              <a:t>, where a 3He beam is used to induce neutron emission in a 58Ni target, producing excited states in 60Zn.</a:t>
            </a:r>
          </a:p>
          <a:p>
            <a:pPr>
              <a:buFont typeface="Arial" panose="020B0604020202020204" pitchFamily="34" charset="0"/>
              <a:buChar char="•"/>
            </a:pPr>
            <a:r>
              <a:rPr lang="en-US" b="1" dirty="0"/>
              <a:t>Beam Energy</a:t>
            </a:r>
            <a:r>
              <a:rPr lang="en-US" dirty="0"/>
              <a:t>: The experiment utilized a </a:t>
            </a:r>
            <a:r>
              <a:rPr lang="en-US" b="1" dirty="0"/>
              <a:t>25 MeV</a:t>
            </a:r>
            <a:r>
              <a:rPr lang="en-US" dirty="0"/>
              <a:t> 3He beam.</a:t>
            </a:r>
          </a:p>
          <a:p>
            <a:pPr>
              <a:buFont typeface="Arial" panose="020B0604020202020204" pitchFamily="34" charset="0"/>
              <a:buChar char="•"/>
            </a:pPr>
            <a:r>
              <a:rPr lang="en-US" b="1" dirty="0"/>
              <a:t>Detector</a:t>
            </a:r>
            <a:r>
              <a:rPr lang="en-US" dirty="0"/>
              <a:t>: Neutron detection was performed using liquid scintillators, and time-of-flight (TOF) measurements were employed to determine neutron energy.</a:t>
            </a:r>
          </a:p>
          <a:p>
            <a:pPr>
              <a:buFont typeface="Arial" panose="020B0604020202020204" pitchFamily="34" charset="0"/>
              <a:buChar char="•"/>
            </a:pPr>
            <a:r>
              <a:rPr lang="en-US" b="1" dirty="0"/>
              <a:t>Angle Measurements</a:t>
            </a:r>
            <a:r>
              <a:rPr lang="en-US" dirty="0"/>
              <a:t>: Differential cross-sections were measured at scattering angles of 0°, 7°, 14°, 21°, 28°, and 35° to deduce the angular distributions of the emitted neutrons and infer Jπ.</a:t>
            </a:r>
          </a:p>
          <a:p>
            <a:endParaRPr lang="en-US" dirty="0"/>
          </a:p>
          <a:p>
            <a:r>
              <a:rPr lang="en-US" b="1" dirty="0"/>
              <a:t>Key Objectives:</a:t>
            </a:r>
          </a:p>
          <a:p>
            <a:pPr>
              <a:buFont typeface="+mj-lt"/>
              <a:buAutoNum type="arabicPeriod"/>
            </a:pPr>
            <a:r>
              <a:rPr lang="en-US" b="1" dirty="0"/>
              <a:t>Excited States Identification</a:t>
            </a:r>
            <a:r>
              <a:rPr lang="en-US" dirty="0"/>
              <a:t>: The primary goal was to identify the excited states of 60Zn in the energy range of 5.5 to 7.5 MeV, which are crucial for understanding the nuclear structure and reaction rates in the </a:t>
            </a:r>
            <a:r>
              <a:rPr lang="en-US" dirty="0" err="1"/>
              <a:t>rp</a:t>
            </a:r>
            <a:r>
              <a:rPr lang="en-US" dirty="0"/>
              <a:t>-process.</a:t>
            </a:r>
          </a:p>
          <a:p>
            <a:pPr>
              <a:buFont typeface="+mj-lt"/>
              <a:buAutoNum type="arabicPeriod"/>
            </a:pPr>
            <a:r>
              <a:rPr lang="en-US" b="1" dirty="0"/>
              <a:t>Determination of Jπ</a:t>
            </a:r>
            <a:r>
              <a:rPr lang="en-US" dirty="0"/>
              <a:t>: By comparing the angular distributions of differential cross sections with theoretical calculations, the experiment aims to assign Jπ values to the observed energy levels.</a:t>
            </a:r>
          </a:p>
          <a:p>
            <a:pPr>
              <a:buFont typeface="+mj-lt"/>
              <a:buAutoNum type="arabicPeriod"/>
            </a:pPr>
            <a:r>
              <a:rPr lang="en-US" b="1" dirty="0"/>
              <a:t>Resolution Improvement</a:t>
            </a:r>
            <a:r>
              <a:rPr lang="en-US" dirty="0"/>
              <a:t>: The energy resolution achieved in this experiment (~200 keV FWHM) is an improvement over previous studies (~340 keV FWHM), allowing for more precise identification of excited states.</a:t>
            </a:r>
          </a:p>
        </p:txBody>
      </p:sp>
    </p:spTree>
    <p:extLst>
      <p:ext uri="{BB962C8B-B14F-4D97-AF65-F5344CB8AC3E}">
        <p14:creationId xmlns:p14="http://schemas.microsoft.com/office/powerpoint/2010/main" val="1498826393"/>
      </p:ext>
    </p:extLst>
  </p:cSld>
  <p:clrMapOvr>
    <a:masterClrMapping/>
  </p:clrMapOvr>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a:extLst>
              <a:ext uri="{FF2B5EF4-FFF2-40B4-BE49-F238E27FC236}">
                <a16:creationId xmlns:a16="http://schemas.microsoft.com/office/drawing/2014/main" id="{29CB0048-C942-49CA-B782-9CE8DE67F3E3}"/>
              </a:ext>
            </a:extLst>
          </p:cNvPr>
          <p:cNvSpPr txBox="1"/>
          <p:nvPr/>
        </p:nvSpPr>
        <p:spPr>
          <a:xfrm>
            <a:off x="0" y="0"/>
            <a:ext cx="9144000" cy="4247317"/>
          </a:xfrm>
          <a:prstGeom prst="rect">
            <a:avLst/>
          </a:prstGeom>
          <a:noFill/>
        </p:spPr>
        <p:txBody>
          <a:bodyPr wrap="square">
            <a:spAutoFit/>
          </a:bodyPr>
          <a:lstStyle/>
          <a:p>
            <a:r>
              <a:rPr lang="en-US" b="1" dirty="0"/>
              <a:t>Results:</a:t>
            </a:r>
          </a:p>
          <a:p>
            <a:pPr>
              <a:buFont typeface="Arial" panose="020B0604020202020204" pitchFamily="34" charset="0"/>
              <a:buChar char="•"/>
            </a:pPr>
            <a:r>
              <a:rPr lang="en-US" dirty="0"/>
              <a:t>Several excited states of 60Zn were observed and their Jπ values determined, including:</a:t>
            </a:r>
          </a:p>
          <a:p>
            <a:pPr marL="742950" lvl="1" indent="-285750">
              <a:buFont typeface="Arial" panose="020B0604020202020204" pitchFamily="34" charset="0"/>
              <a:buChar char="•"/>
            </a:pPr>
            <a:r>
              <a:rPr lang="en-US" b="1" dirty="0"/>
              <a:t>6.360 MeV</a:t>
            </a:r>
            <a:r>
              <a:rPr lang="en-US" dirty="0"/>
              <a:t>: Jπ = 2+</a:t>
            </a:r>
          </a:p>
          <a:p>
            <a:pPr marL="742950" lvl="1" indent="-285750">
              <a:buFont typeface="Arial" panose="020B0604020202020204" pitchFamily="34" charset="0"/>
              <a:buChar char="•"/>
            </a:pPr>
            <a:r>
              <a:rPr lang="en-US" b="1" dirty="0"/>
              <a:t>6.639 MeV</a:t>
            </a:r>
            <a:r>
              <a:rPr lang="en-US" dirty="0"/>
              <a:t>: Jπ = 0+</a:t>
            </a:r>
          </a:p>
          <a:p>
            <a:pPr marL="742950" lvl="1" indent="-285750">
              <a:buFont typeface="Arial" panose="020B0604020202020204" pitchFamily="34" charset="0"/>
              <a:buChar char="•"/>
            </a:pPr>
            <a:r>
              <a:rPr lang="en-US" b="1" dirty="0"/>
              <a:t>7.130 MeV</a:t>
            </a:r>
            <a:r>
              <a:rPr lang="en-US" dirty="0"/>
              <a:t>: Jπ = 0+</a:t>
            </a:r>
          </a:p>
          <a:p>
            <a:r>
              <a:rPr lang="en-US" dirty="0"/>
              <a:t>These states were identified using the differential cross-section measurements and fitted against theoretical models, providing insights into the behavior of 60Zn and its role in the </a:t>
            </a:r>
            <a:r>
              <a:rPr lang="en-US" dirty="0" err="1"/>
              <a:t>rp</a:t>
            </a:r>
            <a:r>
              <a:rPr lang="en-US" dirty="0"/>
              <a:t>-process.</a:t>
            </a:r>
          </a:p>
          <a:p>
            <a:endParaRPr lang="en-US" dirty="0"/>
          </a:p>
          <a:p>
            <a:r>
              <a:rPr lang="en-US" b="1" dirty="0"/>
              <a:t>Future Outlook:</a:t>
            </a:r>
          </a:p>
          <a:p>
            <a:pPr>
              <a:buFont typeface="Arial" panose="020B0604020202020204" pitchFamily="34" charset="0"/>
              <a:buChar char="•"/>
            </a:pPr>
            <a:r>
              <a:rPr lang="en-US" dirty="0"/>
              <a:t>Further experiments are planned to detect proton and alpha decays, which will help determine branching ratios for p, α, and γ decay channels.</a:t>
            </a:r>
          </a:p>
          <a:p>
            <a:pPr>
              <a:buFont typeface="Arial" panose="020B0604020202020204" pitchFamily="34" charset="0"/>
              <a:buChar char="•"/>
            </a:pPr>
            <a:r>
              <a:rPr lang="en-US" dirty="0"/>
              <a:t>Higher resolution measurements are suggested to discover any new excited states that were not observed in this experiment.</a:t>
            </a:r>
          </a:p>
          <a:p>
            <a:pPr>
              <a:buFont typeface="Arial" panose="020B0604020202020204" pitchFamily="34" charset="0"/>
              <a:buChar char="•"/>
            </a:pPr>
            <a:r>
              <a:rPr lang="en-US" dirty="0"/>
              <a:t>Additional studies, such as the direct proton capture reaction </a:t>
            </a:r>
            <a:r>
              <a:rPr lang="en-US" b="1" dirty="0"/>
              <a:t>59Cu(3He,d)60Zn</a:t>
            </a:r>
            <a:r>
              <a:rPr lang="en-US" dirty="0"/>
              <a:t>, are proposed to gather more detailed information about 60Zn and its significance in the </a:t>
            </a:r>
            <a:r>
              <a:rPr lang="en-US" dirty="0" err="1"/>
              <a:t>rp</a:t>
            </a:r>
            <a:r>
              <a:rPr lang="en-US" dirty="0"/>
              <a:t>-process.</a:t>
            </a:r>
          </a:p>
        </p:txBody>
      </p:sp>
    </p:spTree>
    <p:extLst>
      <p:ext uri="{BB962C8B-B14F-4D97-AF65-F5344CB8AC3E}">
        <p14:creationId xmlns:p14="http://schemas.microsoft.com/office/powerpoint/2010/main" val="1381997271"/>
      </p:ext>
    </p:extLst>
  </p:cSld>
  <p:clrMapOvr>
    <a:masterClrMapping/>
  </p:clrMapOvr>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CEC6F801-C3C3-4451-B84A-3B8EC9357D03}"/>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0" y="0"/>
            <a:ext cx="9144000" cy="4353708"/>
          </a:xfrm>
          <a:prstGeom prst="rect">
            <a:avLst/>
          </a:prstGeom>
        </p:spPr>
      </p:pic>
      <p:sp>
        <p:nvSpPr>
          <p:cNvPr id="4" name="TextBox 3">
            <a:extLst>
              <a:ext uri="{FF2B5EF4-FFF2-40B4-BE49-F238E27FC236}">
                <a16:creationId xmlns:a16="http://schemas.microsoft.com/office/drawing/2014/main" id="{6C4841DA-E938-401F-8471-687C13E0BF56}"/>
              </a:ext>
            </a:extLst>
          </p:cNvPr>
          <p:cNvSpPr txBox="1"/>
          <p:nvPr/>
        </p:nvSpPr>
        <p:spPr>
          <a:xfrm>
            <a:off x="-1" y="4353708"/>
            <a:ext cx="9143999" cy="3416320"/>
          </a:xfrm>
          <a:prstGeom prst="rect">
            <a:avLst/>
          </a:prstGeom>
          <a:noFill/>
        </p:spPr>
        <p:txBody>
          <a:bodyPr wrap="square">
            <a:spAutoFit/>
          </a:bodyPr>
          <a:lstStyle/>
          <a:p>
            <a:pPr marL="0" marR="0">
              <a:spcBef>
                <a:spcPts val="0"/>
              </a:spcBef>
              <a:spcAft>
                <a:spcPts val="0"/>
              </a:spcAft>
            </a:pPr>
            <a:r>
              <a:rPr lang="en-US" sz="1800" i="1" dirty="0">
                <a:solidFill>
                  <a:srgbClr val="002060"/>
                </a:solidFill>
                <a:effectLst/>
                <a:latin typeface="Calibri" panose="020F0502020204030204" pitchFamily="34" charset="0"/>
                <a:ea typeface="等线" panose="02010600030101010101" pitchFamily="2" charset="-122"/>
              </a:rPr>
              <a:t>Now our graduate student at Osaka University is carefully checking this analysis. We will soon prepare an article for publication, so please take the presentation file with care: i.e. please refrain from distributing it to other people.</a:t>
            </a:r>
            <a:endParaRPr lang="en-US" sz="1800" dirty="0">
              <a:effectLst/>
              <a:latin typeface="Calibri" panose="020F0502020204030204" pitchFamily="34" charset="0"/>
              <a:ea typeface="等线" panose="02010600030101010101" pitchFamily="2" charset="-122"/>
            </a:endParaRPr>
          </a:p>
          <a:p>
            <a:pPr marL="0" marR="0">
              <a:spcBef>
                <a:spcPts val="0"/>
              </a:spcBef>
              <a:spcAft>
                <a:spcPts val="0"/>
              </a:spcAft>
            </a:pPr>
            <a:r>
              <a:rPr lang="en-US" sz="1800" i="1" dirty="0">
                <a:solidFill>
                  <a:srgbClr val="002060"/>
                </a:solidFill>
                <a:effectLst/>
                <a:latin typeface="Calibri" panose="020F0502020204030204" pitchFamily="34" charset="0"/>
                <a:ea typeface="等线" panose="02010600030101010101" pitchFamily="2" charset="-122"/>
              </a:rPr>
              <a:t> </a:t>
            </a:r>
            <a:endParaRPr lang="en-US" sz="1800" dirty="0">
              <a:effectLst/>
              <a:latin typeface="Calibri" panose="020F0502020204030204" pitchFamily="34" charset="0"/>
              <a:ea typeface="等线" panose="02010600030101010101" pitchFamily="2" charset="-122"/>
            </a:endParaRPr>
          </a:p>
          <a:p>
            <a:pPr marL="0" marR="0">
              <a:spcBef>
                <a:spcPts val="0"/>
              </a:spcBef>
              <a:spcAft>
                <a:spcPts val="0"/>
              </a:spcAft>
            </a:pPr>
            <a:r>
              <a:rPr lang="en-US" sz="1800" i="1" dirty="0">
                <a:solidFill>
                  <a:srgbClr val="002060"/>
                </a:solidFill>
                <a:effectLst/>
                <a:latin typeface="Calibri" panose="020F0502020204030204" pitchFamily="34" charset="0"/>
                <a:ea typeface="等线" panose="02010600030101010101" pitchFamily="2" charset="-122"/>
              </a:rPr>
              <a:t>We are also planning to perform a coincidence measurement at RCNP to determine the alpha/proton/gamma branching ratios of 60Zn resonance states.</a:t>
            </a:r>
            <a:endParaRPr lang="en-US" sz="1800" dirty="0">
              <a:effectLst/>
              <a:latin typeface="Calibri" panose="020F0502020204030204" pitchFamily="34" charset="0"/>
              <a:ea typeface="等线" panose="02010600030101010101" pitchFamily="2" charset="-122"/>
            </a:endParaRPr>
          </a:p>
          <a:p>
            <a:pPr marL="0" marR="0">
              <a:spcBef>
                <a:spcPts val="0"/>
              </a:spcBef>
              <a:spcAft>
                <a:spcPts val="0"/>
              </a:spcAft>
            </a:pPr>
            <a:r>
              <a:rPr lang="en-US" sz="1800" i="1" dirty="0">
                <a:solidFill>
                  <a:srgbClr val="002060"/>
                </a:solidFill>
                <a:effectLst/>
                <a:latin typeface="Calibri" panose="020F0502020204030204" pitchFamily="34" charset="0"/>
                <a:ea typeface="等线" panose="02010600030101010101" pitchFamily="2" charset="-122"/>
              </a:rPr>
              <a:t> </a:t>
            </a:r>
            <a:endParaRPr lang="en-US" sz="1800" dirty="0">
              <a:effectLst/>
              <a:latin typeface="Calibri" panose="020F0502020204030204" pitchFamily="34" charset="0"/>
              <a:ea typeface="等线" panose="02010600030101010101" pitchFamily="2" charset="-122"/>
            </a:endParaRPr>
          </a:p>
          <a:p>
            <a:pPr marL="0" marR="0">
              <a:spcBef>
                <a:spcPts val="0"/>
              </a:spcBef>
              <a:spcAft>
                <a:spcPts val="0"/>
              </a:spcAft>
            </a:pPr>
            <a:r>
              <a:rPr lang="en-US" sz="1800" i="1" dirty="0">
                <a:solidFill>
                  <a:srgbClr val="002060"/>
                </a:solidFill>
                <a:effectLst/>
                <a:latin typeface="Calibri" panose="020F0502020204030204" pitchFamily="34" charset="0"/>
                <a:ea typeface="等线" panose="02010600030101010101" pitchFamily="2" charset="-122"/>
              </a:rPr>
              <a:t>If you are interested in this experiment, we are very welcome for your join.</a:t>
            </a:r>
            <a:endParaRPr lang="en-US" sz="1800" dirty="0">
              <a:effectLst/>
              <a:latin typeface="Calibri" panose="020F0502020204030204" pitchFamily="34" charset="0"/>
              <a:ea typeface="等线" panose="02010600030101010101" pitchFamily="2" charset="-122"/>
            </a:endParaRPr>
          </a:p>
          <a:p>
            <a:pPr marL="0" marR="0">
              <a:spcBef>
                <a:spcPts val="0"/>
              </a:spcBef>
              <a:spcAft>
                <a:spcPts val="0"/>
              </a:spcAft>
            </a:pPr>
            <a:r>
              <a:rPr lang="en-US" sz="1800" i="1" dirty="0">
                <a:solidFill>
                  <a:srgbClr val="002060"/>
                </a:solidFill>
                <a:effectLst/>
                <a:latin typeface="Calibri" panose="020F0502020204030204" pitchFamily="34" charset="0"/>
                <a:ea typeface="等线" panose="02010600030101010101" pitchFamily="2" charset="-122"/>
              </a:rPr>
              <a:t> </a:t>
            </a:r>
            <a:endParaRPr lang="en-US" sz="1800" dirty="0">
              <a:effectLst/>
              <a:latin typeface="Calibri" panose="020F0502020204030204" pitchFamily="34" charset="0"/>
              <a:ea typeface="等线" panose="02010600030101010101" pitchFamily="2" charset="-122"/>
            </a:endParaRPr>
          </a:p>
          <a:p>
            <a:pPr marL="0" marR="0">
              <a:spcBef>
                <a:spcPts val="0"/>
              </a:spcBef>
              <a:spcAft>
                <a:spcPts val="0"/>
              </a:spcAft>
            </a:pPr>
            <a:r>
              <a:rPr lang="en-US" sz="1800" i="1" dirty="0">
                <a:solidFill>
                  <a:srgbClr val="002060"/>
                </a:solidFill>
                <a:effectLst/>
                <a:latin typeface="Calibri" panose="020F0502020204030204" pitchFamily="34" charset="0"/>
                <a:ea typeface="等线" panose="02010600030101010101" pitchFamily="2" charset="-122"/>
              </a:rPr>
              <a:t>I think you are working with the GADGET project at FRIB, which I saw the wonderful presentation at OMEG. I am also developing an active target TPC at RCNP (called </a:t>
            </a:r>
            <a:r>
              <a:rPr lang="en-US" sz="1800" i="1" dirty="0" err="1">
                <a:solidFill>
                  <a:srgbClr val="002060"/>
                </a:solidFill>
                <a:effectLst/>
                <a:latin typeface="Calibri" panose="020F0502020204030204" pitchFamily="34" charset="0"/>
                <a:ea typeface="等线" panose="02010600030101010101" pitchFamily="2" charset="-122"/>
              </a:rPr>
              <a:t>MAIKo</a:t>
            </a:r>
            <a:r>
              <a:rPr lang="en-US" sz="1800" i="1" dirty="0">
                <a:solidFill>
                  <a:srgbClr val="002060"/>
                </a:solidFill>
                <a:effectLst/>
                <a:latin typeface="Calibri" panose="020F0502020204030204" pitchFamily="34" charset="0"/>
                <a:ea typeface="等线" panose="02010600030101010101" pitchFamily="2" charset="-122"/>
              </a:rPr>
              <a:t>), so I would be grateful if I could join your future experiments at FRIB.</a:t>
            </a:r>
            <a:endParaRPr lang="en-US" dirty="0"/>
          </a:p>
        </p:txBody>
      </p:sp>
    </p:spTree>
    <p:extLst>
      <p:ext uri="{BB962C8B-B14F-4D97-AF65-F5344CB8AC3E}">
        <p14:creationId xmlns:p14="http://schemas.microsoft.com/office/powerpoint/2010/main" val="1505307382"/>
      </p:ext>
    </p:extLst>
  </p:cSld>
  <p:clrMapOvr>
    <a:masterClrMapping/>
  </p:clrMapOvr>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78838220-D219-49A6-B7F5-A7443DFA6730}"/>
              </a:ext>
            </a:extLst>
          </p:cNvPr>
          <p:cNvPicPr>
            <a:picLocks noChangeAspect="1"/>
          </p:cNvPicPr>
          <p:nvPr/>
        </p:nvPicPr>
        <p:blipFill>
          <a:blip r:embed="rId2"/>
          <a:stretch>
            <a:fillRect/>
          </a:stretch>
        </p:blipFill>
        <p:spPr>
          <a:xfrm>
            <a:off x="5057" y="0"/>
            <a:ext cx="9133885" cy="6858000"/>
          </a:xfrm>
          <a:prstGeom prst="rect">
            <a:avLst/>
          </a:prstGeom>
        </p:spPr>
      </p:pic>
    </p:spTree>
    <p:extLst>
      <p:ext uri="{BB962C8B-B14F-4D97-AF65-F5344CB8AC3E}">
        <p14:creationId xmlns:p14="http://schemas.microsoft.com/office/powerpoint/2010/main" val="3261905397"/>
      </p:ext>
    </p:extLst>
  </p:cSld>
  <p:clrMapOvr>
    <a:masterClrMapping/>
  </p:clrMapOvr>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5E4511D7-2F1F-4E44-BB3A-AA12F2B40853}"/>
              </a:ext>
            </a:extLst>
          </p:cNvPr>
          <p:cNvPicPr>
            <a:picLocks noChangeAspect="1"/>
          </p:cNvPicPr>
          <p:nvPr/>
        </p:nvPicPr>
        <p:blipFill>
          <a:blip r:embed="rId2"/>
          <a:stretch>
            <a:fillRect/>
          </a:stretch>
        </p:blipFill>
        <p:spPr>
          <a:xfrm>
            <a:off x="1264" y="0"/>
            <a:ext cx="9141471" cy="6858000"/>
          </a:xfrm>
          <a:prstGeom prst="rect">
            <a:avLst/>
          </a:prstGeom>
        </p:spPr>
      </p:pic>
    </p:spTree>
    <p:extLst>
      <p:ext uri="{BB962C8B-B14F-4D97-AF65-F5344CB8AC3E}">
        <p14:creationId xmlns:p14="http://schemas.microsoft.com/office/powerpoint/2010/main" val="989061841"/>
      </p:ext>
    </p:extLst>
  </p:cSld>
  <p:clrMapOvr>
    <a:masterClrMapping/>
  </p:clrMapOvr>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E394DECF-0B4E-4A4D-98F1-992BC4E30278}"/>
              </a:ext>
            </a:extLst>
          </p:cNvPr>
          <p:cNvPicPr>
            <a:picLocks noChangeAspect="1"/>
          </p:cNvPicPr>
          <p:nvPr/>
        </p:nvPicPr>
        <p:blipFill>
          <a:blip r:embed="rId2"/>
          <a:stretch>
            <a:fillRect/>
          </a:stretch>
        </p:blipFill>
        <p:spPr>
          <a:xfrm>
            <a:off x="1264" y="0"/>
            <a:ext cx="9141471" cy="6858000"/>
          </a:xfrm>
          <a:prstGeom prst="rect">
            <a:avLst/>
          </a:prstGeom>
        </p:spPr>
      </p:pic>
    </p:spTree>
    <p:extLst>
      <p:ext uri="{BB962C8B-B14F-4D97-AF65-F5344CB8AC3E}">
        <p14:creationId xmlns:p14="http://schemas.microsoft.com/office/powerpoint/2010/main" val="2162337534"/>
      </p:ext>
    </p:extLst>
  </p:cSld>
  <p:clrMapOvr>
    <a:masterClrMapping/>
  </p:clrMapOvr>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C7B12CBF-8046-44E6-8123-164F8CA7BC3C}"/>
              </a:ext>
            </a:extLst>
          </p:cNvPr>
          <p:cNvPicPr>
            <a:picLocks noChangeAspect="1"/>
          </p:cNvPicPr>
          <p:nvPr/>
        </p:nvPicPr>
        <p:blipFill>
          <a:blip r:embed="rId2"/>
          <a:stretch>
            <a:fillRect/>
          </a:stretch>
        </p:blipFill>
        <p:spPr>
          <a:xfrm>
            <a:off x="0" y="1582865"/>
            <a:ext cx="9144000" cy="3692269"/>
          </a:xfrm>
          <a:prstGeom prst="rect">
            <a:avLst/>
          </a:prstGeom>
        </p:spPr>
      </p:pic>
      <p:sp>
        <p:nvSpPr>
          <p:cNvPr id="4" name="TextBox 3">
            <a:extLst>
              <a:ext uri="{FF2B5EF4-FFF2-40B4-BE49-F238E27FC236}">
                <a16:creationId xmlns:a16="http://schemas.microsoft.com/office/drawing/2014/main" id="{EC815B80-314A-4EBC-B95A-30EEABC3A9CF}"/>
              </a:ext>
            </a:extLst>
          </p:cNvPr>
          <p:cNvSpPr txBox="1"/>
          <p:nvPr/>
        </p:nvSpPr>
        <p:spPr>
          <a:xfrm>
            <a:off x="2680570" y="3244333"/>
            <a:ext cx="378630" cy="369332"/>
          </a:xfrm>
          <a:prstGeom prst="rect">
            <a:avLst/>
          </a:prstGeom>
          <a:noFill/>
        </p:spPr>
        <p:txBody>
          <a:bodyPr wrap="none" rtlCol="0">
            <a:spAutoFit/>
          </a:bodyPr>
          <a:lstStyle/>
          <a:p>
            <a:r>
              <a:rPr lang="en-US" dirty="0">
                <a:solidFill>
                  <a:srgbClr val="FF0066"/>
                </a:solidFill>
              </a:rPr>
              <a:t>2</a:t>
            </a:r>
            <a:r>
              <a:rPr lang="en-US" baseline="30000" dirty="0">
                <a:solidFill>
                  <a:srgbClr val="FF0066"/>
                </a:solidFill>
              </a:rPr>
              <a:t>+</a:t>
            </a:r>
          </a:p>
        </p:txBody>
      </p:sp>
      <p:sp>
        <p:nvSpPr>
          <p:cNvPr id="5" name="TextBox 4">
            <a:extLst>
              <a:ext uri="{FF2B5EF4-FFF2-40B4-BE49-F238E27FC236}">
                <a16:creationId xmlns:a16="http://schemas.microsoft.com/office/drawing/2014/main" id="{E6DC2629-3401-4F47-8CA7-1F4FD3ADD005}"/>
              </a:ext>
            </a:extLst>
          </p:cNvPr>
          <p:cNvSpPr txBox="1"/>
          <p:nvPr/>
        </p:nvSpPr>
        <p:spPr>
          <a:xfrm>
            <a:off x="2680570" y="3613665"/>
            <a:ext cx="378630" cy="369332"/>
          </a:xfrm>
          <a:prstGeom prst="rect">
            <a:avLst/>
          </a:prstGeom>
          <a:noFill/>
        </p:spPr>
        <p:txBody>
          <a:bodyPr wrap="none" rtlCol="0">
            <a:spAutoFit/>
          </a:bodyPr>
          <a:lstStyle/>
          <a:p>
            <a:r>
              <a:rPr lang="en-US" dirty="0">
                <a:solidFill>
                  <a:srgbClr val="FF0066"/>
                </a:solidFill>
              </a:rPr>
              <a:t>0</a:t>
            </a:r>
            <a:r>
              <a:rPr lang="en-US" baseline="30000" dirty="0">
                <a:solidFill>
                  <a:srgbClr val="FF0066"/>
                </a:solidFill>
              </a:rPr>
              <a:t>+</a:t>
            </a:r>
          </a:p>
        </p:txBody>
      </p:sp>
      <p:sp>
        <p:nvSpPr>
          <p:cNvPr id="6" name="TextBox 5">
            <a:extLst>
              <a:ext uri="{FF2B5EF4-FFF2-40B4-BE49-F238E27FC236}">
                <a16:creationId xmlns:a16="http://schemas.microsoft.com/office/drawing/2014/main" id="{A0B1CE84-CD51-4037-BBCA-9F8FFC10EE5A}"/>
              </a:ext>
            </a:extLst>
          </p:cNvPr>
          <p:cNvSpPr txBox="1"/>
          <p:nvPr/>
        </p:nvSpPr>
        <p:spPr>
          <a:xfrm>
            <a:off x="2680570" y="4419347"/>
            <a:ext cx="378630" cy="369332"/>
          </a:xfrm>
          <a:prstGeom prst="rect">
            <a:avLst/>
          </a:prstGeom>
          <a:noFill/>
        </p:spPr>
        <p:txBody>
          <a:bodyPr wrap="none" rtlCol="0">
            <a:spAutoFit/>
          </a:bodyPr>
          <a:lstStyle/>
          <a:p>
            <a:r>
              <a:rPr lang="en-US" dirty="0">
                <a:solidFill>
                  <a:srgbClr val="FF0066"/>
                </a:solidFill>
              </a:rPr>
              <a:t>0</a:t>
            </a:r>
            <a:r>
              <a:rPr lang="en-US" baseline="30000" dirty="0">
                <a:solidFill>
                  <a:srgbClr val="FF0066"/>
                </a:solidFill>
              </a:rPr>
              <a:t>+</a:t>
            </a:r>
          </a:p>
        </p:txBody>
      </p:sp>
      <p:pic>
        <p:nvPicPr>
          <p:cNvPr id="8" name="Picture 7">
            <a:extLst>
              <a:ext uri="{FF2B5EF4-FFF2-40B4-BE49-F238E27FC236}">
                <a16:creationId xmlns:a16="http://schemas.microsoft.com/office/drawing/2014/main" id="{120D4ABC-66E0-4EB5-954C-487CDD057072}"/>
              </a:ext>
            </a:extLst>
          </p:cNvPr>
          <p:cNvPicPr>
            <a:picLocks noChangeAspect="1"/>
          </p:cNvPicPr>
          <p:nvPr/>
        </p:nvPicPr>
        <p:blipFill>
          <a:blip r:embed="rId3"/>
          <a:stretch>
            <a:fillRect/>
          </a:stretch>
        </p:blipFill>
        <p:spPr>
          <a:xfrm>
            <a:off x="0" y="103836"/>
            <a:ext cx="9144000" cy="1459241"/>
          </a:xfrm>
          <a:prstGeom prst="rect">
            <a:avLst/>
          </a:prstGeom>
        </p:spPr>
      </p:pic>
      <p:sp>
        <p:nvSpPr>
          <p:cNvPr id="9" name="Oval 8">
            <a:extLst>
              <a:ext uri="{FF2B5EF4-FFF2-40B4-BE49-F238E27FC236}">
                <a16:creationId xmlns:a16="http://schemas.microsoft.com/office/drawing/2014/main" id="{6F14C566-695D-440C-809D-A8515C2DC834}"/>
              </a:ext>
            </a:extLst>
          </p:cNvPr>
          <p:cNvSpPr/>
          <p:nvPr/>
        </p:nvSpPr>
        <p:spPr>
          <a:xfrm>
            <a:off x="2680570" y="1012242"/>
            <a:ext cx="378630" cy="211451"/>
          </a:xfrm>
          <a:prstGeom prst="ellipse">
            <a:avLst/>
          </a:prstGeom>
          <a:noFill/>
          <a:ln>
            <a:solidFill>
              <a:srgbClr val="FF00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Oval 9">
            <a:extLst>
              <a:ext uri="{FF2B5EF4-FFF2-40B4-BE49-F238E27FC236}">
                <a16:creationId xmlns:a16="http://schemas.microsoft.com/office/drawing/2014/main" id="{4AE134EC-BCCC-48B5-818E-436A00AA34E4}"/>
              </a:ext>
            </a:extLst>
          </p:cNvPr>
          <p:cNvSpPr/>
          <p:nvPr/>
        </p:nvSpPr>
        <p:spPr>
          <a:xfrm>
            <a:off x="2651130" y="2787065"/>
            <a:ext cx="378630" cy="211451"/>
          </a:xfrm>
          <a:prstGeom prst="ellipse">
            <a:avLst/>
          </a:prstGeom>
          <a:noFill/>
          <a:ln>
            <a:solidFill>
              <a:srgbClr val="FF00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Oval 10">
            <a:extLst>
              <a:ext uri="{FF2B5EF4-FFF2-40B4-BE49-F238E27FC236}">
                <a16:creationId xmlns:a16="http://schemas.microsoft.com/office/drawing/2014/main" id="{2F13B86E-9963-4C83-A3BF-50BAC0B3DDB1}"/>
              </a:ext>
            </a:extLst>
          </p:cNvPr>
          <p:cNvSpPr/>
          <p:nvPr/>
        </p:nvSpPr>
        <p:spPr>
          <a:xfrm>
            <a:off x="2680570" y="575892"/>
            <a:ext cx="378630" cy="211451"/>
          </a:xfrm>
          <a:prstGeom prst="ellipse">
            <a:avLst/>
          </a:prstGeom>
          <a:noFill/>
          <a:ln>
            <a:solidFill>
              <a:srgbClr val="FF00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126588090"/>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4857D0B4-C5B5-423A-BBFF-1D4CA4B3543E}"/>
              </a:ext>
            </a:extLst>
          </p:cNvPr>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0" y="231146"/>
            <a:ext cx="9144000" cy="2913475"/>
          </a:xfrm>
          <a:prstGeom prst="rect">
            <a:avLst/>
          </a:prstGeom>
        </p:spPr>
      </p:pic>
      <p:sp>
        <p:nvSpPr>
          <p:cNvPr id="6" name="TextBox 5">
            <a:extLst>
              <a:ext uri="{FF2B5EF4-FFF2-40B4-BE49-F238E27FC236}">
                <a16:creationId xmlns:a16="http://schemas.microsoft.com/office/drawing/2014/main" id="{26151059-B2B8-4FDC-89F3-7F0ED948434E}"/>
              </a:ext>
            </a:extLst>
          </p:cNvPr>
          <p:cNvSpPr txBox="1"/>
          <p:nvPr/>
        </p:nvSpPr>
        <p:spPr>
          <a:xfrm>
            <a:off x="4359057" y="3144621"/>
            <a:ext cx="1210588" cy="369332"/>
          </a:xfrm>
          <a:prstGeom prst="rect">
            <a:avLst/>
          </a:prstGeom>
          <a:noFill/>
        </p:spPr>
        <p:txBody>
          <a:bodyPr wrap="none" rtlCol="0">
            <a:spAutoFit/>
          </a:bodyPr>
          <a:lstStyle/>
          <a:p>
            <a:r>
              <a:rPr lang="en-US" altLang="zh-CN" dirty="0"/>
              <a:t>1.75 NNDC</a:t>
            </a:r>
            <a:endParaRPr lang="zh-CN" altLang="en-US" dirty="0"/>
          </a:p>
        </p:txBody>
      </p:sp>
      <mc:AlternateContent xmlns:mc="http://schemas.openxmlformats.org/markup-compatibility/2006" xmlns:a14="http://schemas.microsoft.com/office/drawing/2010/main">
        <mc:Choice Requires="a14">
          <p:sp>
            <p:nvSpPr>
              <p:cNvPr id="8" name="TextBox 7">
                <a:extLst>
                  <a:ext uri="{FF2B5EF4-FFF2-40B4-BE49-F238E27FC236}">
                    <a16:creationId xmlns:a16="http://schemas.microsoft.com/office/drawing/2014/main" id="{2B6EFEF4-F9A0-41F4-B1D0-F67CE4FAA07E}"/>
                  </a:ext>
                </a:extLst>
              </p:cNvPr>
              <p:cNvSpPr txBox="1"/>
              <p:nvPr/>
            </p:nvSpPr>
            <p:spPr>
              <a:xfrm>
                <a:off x="194152" y="3713380"/>
                <a:ext cx="8329809" cy="1137812"/>
              </a:xfrm>
              <a:prstGeom prst="rect">
                <a:avLst/>
              </a:prstGeom>
              <a:noFill/>
            </p:spPr>
            <p:txBody>
              <a:bodyPr wrap="square">
                <a:spAutoFit/>
              </a:bodyPr>
              <a:lstStyle/>
              <a:p>
                <a:pPr/>
                <a14:m>
                  <m:oMathPara xmlns:m="http://schemas.openxmlformats.org/officeDocument/2006/math">
                    <m:oMathParaPr>
                      <m:jc m:val="centerGroup"/>
                    </m:oMathParaPr>
                    <m:oMath xmlns:m="http://schemas.openxmlformats.org/officeDocument/2006/math">
                      <m:f>
                        <m:fPr>
                          <m:ctrlPr>
                            <a:rPr lang="en-US" altLang="zh-CN" sz="2800" i="1">
                              <a:latin typeface="Cambria Math" panose="02040503050406030204" pitchFamily="18" charset="0"/>
                            </a:rPr>
                          </m:ctrlPr>
                        </m:fPr>
                        <m:num>
                          <m:sSub>
                            <m:sSubPr>
                              <m:ctrlPr>
                                <a:rPr lang="en-US" altLang="zh-CN" sz="2800" i="1">
                                  <a:latin typeface="Cambria Math" panose="02040503050406030204" pitchFamily="18" charset="0"/>
                                </a:rPr>
                              </m:ctrlPr>
                            </m:sSubPr>
                            <m:e>
                              <m:r>
                                <a:rPr lang="zh-CN" altLang="en-US" sz="2800" i="1">
                                  <a:latin typeface="Cambria Math" panose="02040503050406030204" pitchFamily="18" charset="0"/>
                                </a:rPr>
                                <m:t>𝜆</m:t>
                              </m:r>
                            </m:e>
                            <m:sub>
                              <m:r>
                                <a:rPr lang="en-US" altLang="zh-CN" sz="2800" i="1">
                                  <a:latin typeface="Cambria Math" panose="02040503050406030204" pitchFamily="18" charset="0"/>
                                </a:rPr>
                                <m:t>𝐾</m:t>
                              </m:r>
                            </m:sub>
                          </m:sSub>
                        </m:num>
                        <m:den>
                          <m:sSub>
                            <m:sSubPr>
                              <m:ctrlPr>
                                <a:rPr lang="en-US" altLang="zh-CN" sz="2800" i="1">
                                  <a:latin typeface="Cambria Math" panose="02040503050406030204" pitchFamily="18" charset="0"/>
                                </a:rPr>
                              </m:ctrlPr>
                            </m:sSubPr>
                            <m:e>
                              <m:r>
                                <a:rPr lang="zh-CN" altLang="en-US" sz="2800" i="1">
                                  <a:latin typeface="Cambria Math" panose="02040503050406030204" pitchFamily="18" charset="0"/>
                                </a:rPr>
                                <m:t>𝜆</m:t>
                              </m:r>
                            </m:e>
                            <m:sub>
                              <m:sSup>
                                <m:sSupPr>
                                  <m:ctrlPr>
                                    <a:rPr lang="en-US" altLang="zh-CN" sz="2800" i="1">
                                      <a:latin typeface="Cambria Math" panose="02040503050406030204" pitchFamily="18" charset="0"/>
                                    </a:rPr>
                                  </m:ctrlPr>
                                </m:sSupPr>
                                <m:e>
                                  <m:r>
                                    <a:rPr lang="zh-CN" altLang="en-US" sz="2800" i="1">
                                      <a:latin typeface="Cambria Math" panose="02040503050406030204" pitchFamily="18" charset="0"/>
                                    </a:rPr>
                                    <m:t>𝛽</m:t>
                                  </m:r>
                                </m:e>
                                <m:sup>
                                  <m:r>
                                    <a:rPr lang="en-US" altLang="zh-CN" sz="2800" i="1">
                                      <a:latin typeface="Cambria Math" panose="02040503050406030204" pitchFamily="18" charset="0"/>
                                    </a:rPr>
                                    <m:t>+</m:t>
                                  </m:r>
                                </m:sup>
                              </m:sSup>
                            </m:sub>
                          </m:sSub>
                        </m:den>
                      </m:f>
                      <m:r>
                        <a:rPr lang="en-US" altLang="zh-CN" sz="2800" b="0" i="1" smtClean="0">
                          <a:latin typeface="Cambria Math" panose="02040503050406030204" pitchFamily="18" charset="0"/>
                        </a:rPr>
                        <m:t>=4</m:t>
                      </m:r>
                      <m:f>
                        <m:fPr>
                          <m:ctrlPr>
                            <a:rPr lang="en-US" altLang="zh-CN" sz="2800" b="0" i="1" smtClean="0">
                              <a:latin typeface="Cambria Math" panose="02040503050406030204" pitchFamily="18" charset="0"/>
                            </a:rPr>
                          </m:ctrlPr>
                        </m:fPr>
                        <m:num>
                          <m:sSup>
                            <m:sSupPr>
                              <m:ctrlPr>
                                <a:rPr lang="en-US" altLang="zh-CN" sz="2800" b="0" i="1" smtClean="0">
                                  <a:latin typeface="Cambria Math" panose="02040503050406030204" pitchFamily="18" charset="0"/>
                                </a:rPr>
                              </m:ctrlPr>
                            </m:sSupPr>
                            <m:e>
                              <m:r>
                                <a:rPr lang="en-US" altLang="zh-CN" sz="2800" b="0" i="1" smtClean="0">
                                  <a:latin typeface="Cambria Math" panose="02040503050406030204" pitchFamily="18" charset="0"/>
                                </a:rPr>
                                <m:t>𝑍</m:t>
                              </m:r>
                            </m:e>
                            <m:sup>
                              <m:r>
                                <a:rPr lang="en-US" altLang="zh-CN" sz="2800" b="0" i="1" smtClean="0">
                                  <a:latin typeface="Cambria Math" panose="02040503050406030204" pitchFamily="18" charset="0"/>
                                </a:rPr>
                                <m:t>3</m:t>
                              </m:r>
                            </m:sup>
                          </m:sSup>
                          <m:sSup>
                            <m:sSupPr>
                              <m:ctrlPr>
                                <a:rPr lang="en-US" altLang="zh-CN" sz="2800" i="1">
                                  <a:latin typeface="Cambria Math" panose="02040503050406030204" pitchFamily="18" charset="0"/>
                                </a:rPr>
                              </m:ctrlPr>
                            </m:sSupPr>
                            <m:e>
                              <m:r>
                                <a:rPr lang="en-US" altLang="zh-CN" sz="2800" b="0" i="1" smtClean="0">
                                  <a:latin typeface="Cambria Math" panose="02040503050406030204" pitchFamily="18" charset="0"/>
                                </a:rPr>
                                <m:t>𝑒</m:t>
                              </m:r>
                            </m:e>
                            <m:sup>
                              <m:r>
                                <a:rPr lang="en-US" altLang="zh-CN" sz="2800" b="0" i="1" smtClean="0">
                                  <a:latin typeface="Cambria Math" panose="02040503050406030204" pitchFamily="18" charset="0"/>
                                </a:rPr>
                                <m:t>6</m:t>
                              </m:r>
                            </m:sup>
                          </m:sSup>
                          <m:r>
                            <a:rPr lang="zh-CN" altLang="en-US" sz="2800" i="1" smtClean="0">
                              <a:latin typeface="Cambria Math" panose="02040503050406030204" pitchFamily="18" charset="0"/>
                            </a:rPr>
                            <m:t>𝜋</m:t>
                          </m:r>
                        </m:num>
                        <m:den>
                          <m:sSubSup>
                            <m:sSubSupPr>
                              <m:ctrlPr>
                                <a:rPr lang="en-US" altLang="zh-CN" sz="2800" b="0" i="1" smtClean="0">
                                  <a:latin typeface="Cambria Math" panose="02040503050406030204" pitchFamily="18" charset="0"/>
                                </a:rPr>
                              </m:ctrlPr>
                            </m:sSubSupPr>
                            <m:e>
                              <m:r>
                                <a:rPr lang="en-US" altLang="zh-CN" sz="2800" b="0" i="1" smtClean="0">
                                  <a:latin typeface="Cambria Math" panose="02040503050406030204" pitchFamily="18" charset="0"/>
                                </a:rPr>
                                <m:t>𝑚</m:t>
                              </m:r>
                            </m:e>
                            <m:sub>
                              <m:r>
                                <a:rPr lang="en-US" altLang="zh-CN" sz="2800" b="0" i="1" smtClean="0">
                                  <a:latin typeface="Cambria Math" panose="02040503050406030204" pitchFamily="18" charset="0"/>
                                </a:rPr>
                                <m:t>𝑒</m:t>
                              </m:r>
                            </m:sub>
                            <m:sup>
                              <m:r>
                                <a:rPr lang="en-US" altLang="zh-CN" sz="2800" b="0" i="1" smtClean="0">
                                  <a:latin typeface="Cambria Math" panose="02040503050406030204" pitchFamily="18" charset="0"/>
                                </a:rPr>
                                <m:t>2</m:t>
                              </m:r>
                            </m:sup>
                          </m:sSubSup>
                          <m:sSup>
                            <m:sSupPr>
                              <m:ctrlPr>
                                <a:rPr lang="en-US" altLang="zh-CN" sz="2800" b="0" i="1" smtClean="0">
                                  <a:latin typeface="Cambria Math" panose="02040503050406030204" pitchFamily="18" charset="0"/>
                                  <a:ea typeface="Cambria Math" panose="02040503050406030204" pitchFamily="18" charset="0"/>
                                </a:rPr>
                              </m:ctrlPr>
                            </m:sSupPr>
                            <m:e>
                              <m:r>
                                <a:rPr lang="en-US" altLang="zh-CN" sz="2800" i="1">
                                  <a:latin typeface="Cambria Math" panose="02040503050406030204" pitchFamily="18" charset="0"/>
                                  <a:ea typeface="Cambria Math" panose="02040503050406030204" pitchFamily="18" charset="0"/>
                                </a:rPr>
                                <m:t>ℏ</m:t>
                              </m:r>
                            </m:e>
                            <m:sup>
                              <m:r>
                                <a:rPr lang="en-US" altLang="zh-CN" sz="2800" b="0" i="1" smtClean="0">
                                  <a:latin typeface="Cambria Math" panose="02040503050406030204" pitchFamily="18" charset="0"/>
                                  <a:ea typeface="Cambria Math" panose="02040503050406030204" pitchFamily="18" charset="0"/>
                                </a:rPr>
                                <m:t>3</m:t>
                              </m:r>
                            </m:sup>
                          </m:sSup>
                          <m:sSup>
                            <m:sSupPr>
                              <m:ctrlPr>
                                <a:rPr lang="en-US" altLang="zh-CN" sz="2800" i="1">
                                  <a:latin typeface="Cambria Math" panose="02040503050406030204" pitchFamily="18" charset="0"/>
                                  <a:ea typeface="Cambria Math" panose="02040503050406030204" pitchFamily="18" charset="0"/>
                                </a:rPr>
                              </m:ctrlPr>
                            </m:sSupPr>
                            <m:e>
                              <m:r>
                                <a:rPr lang="en-US" altLang="zh-CN" sz="2800" i="1">
                                  <a:latin typeface="Cambria Math" panose="02040503050406030204" pitchFamily="18" charset="0"/>
                                  <a:ea typeface="Cambria Math" panose="02040503050406030204" pitchFamily="18" charset="0"/>
                                </a:rPr>
                                <m:t>𝑐</m:t>
                              </m:r>
                            </m:e>
                            <m:sup>
                              <m:r>
                                <a:rPr lang="en-US" altLang="zh-CN" sz="2800" i="1">
                                  <a:latin typeface="Cambria Math" panose="02040503050406030204" pitchFamily="18" charset="0"/>
                                  <a:ea typeface="Cambria Math" panose="02040503050406030204" pitchFamily="18" charset="0"/>
                                </a:rPr>
                                <m:t>7</m:t>
                              </m:r>
                            </m:sup>
                          </m:sSup>
                        </m:den>
                      </m:f>
                      <m:f>
                        <m:fPr>
                          <m:ctrlPr>
                            <a:rPr lang="en-US" altLang="zh-CN" sz="2800" b="0" i="1" smtClean="0">
                              <a:latin typeface="Cambria Math" panose="02040503050406030204" pitchFamily="18" charset="0"/>
                            </a:rPr>
                          </m:ctrlPr>
                        </m:fPr>
                        <m:num>
                          <m:sSubSup>
                            <m:sSubSupPr>
                              <m:ctrlPr>
                                <a:rPr lang="en-US" altLang="zh-CN" sz="2800" i="1">
                                  <a:latin typeface="Cambria Math" panose="02040503050406030204" pitchFamily="18" charset="0"/>
                                </a:rPr>
                              </m:ctrlPr>
                            </m:sSubSupPr>
                            <m:e>
                              <m:r>
                                <a:rPr lang="en-US" altLang="zh-CN" sz="2800" i="1">
                                  <a:latin typeface="Cambria Math" panose="02040503050406030204" pitchFamily="18" charset="0"/>
                                </a:rPr>
                                <m:t>𝐸</m:t>
                              </m:r>
                            </m:e>
                            <m:sub>
                              <m:r>
                                <a:rPr lang="zh-CN" altLang="en-US" sz="2800" i="1">
                                  <a:latin typeface="Cambria Math" panose="02040503050406030204" pitchFamily="18" charset="0"/>
                                </a:rPr>
                                <m:t>𝜈</m:t>
                              </m:r>
                            </m:sub>
                            <m:sup>
                              <m:r>
                                <a:rPr lang="en-US" altLang="zh-CN" sz="2800" i="1">
                                  <a:latin typeface="Cambria Math" panose="02040503050406030204" pitchFamily="18" charset="0"/>
                                </a:rPr>
                                <m:t>2</m:t>
                              </m:r>
                            </m:sup>
                          </m:sSubSup>
                        </m:num>
                        <m:den>
                          <m:r>
                            <a:rPr lang="en-US" altLang="zh-CN" sz="2800" b="0" i="1" smtClean="0">
                              <a:latin typeface="Cambria Math" panose="02040503050406030204" pitchFamily="18" charset="0"/>
                            </a:rPr>
                            <m:t>𝑓</m:t>
                          </m:r>
                          <m:d>
                            <m:dPr>
                              <m:ctrlPr>
                                <a:rPr lang="en-US" altLang="zh-CN" sz="2800" b="0" i="1" smtClean="0">
                                  <a:latin typeface="Cambria Math" panose="02040503050406030204" pitchFamily="18" charset="0"/>
                                </a:rPr>
                              </m:ctrlPr>
                            </m:dPr>
                            <m:e>
                              <m:sSup>
                                <m:sSupPr>
                                  <m:ctrlPr>
                                    <a:rPr lang="en-US" altLang="zh-CN" sz="2800" b="0" i="1" smtClean="0">
                                      <a:latin typeface="Cambria Math" panose="02040503050406030204" pitchFamily="18" charset="0"/>
                                    </a:rPr>
                                  </m:ctrlPr>
                                </m:sSupPr>
                                <m:e>
                                  <m:r>
                                    <a:rPr lang="en-US" altLang="zh-CN" sz="2800" b="0" i="1" smtClean="0">
                                      <a:latin typeface="Cambria Math" panose="02040503050406030204" pitchFamily="18" charset="0"/>
                                    </a:rPr>
                                    <m:t>𝑍</m:t>
                                  </m:r>
                                </m:e>
                                <m:sup>
                                  <m:r>
                                    <a:rPr lang="en-US" altLang="zh-CN" sz="2800" b="0" i="1" smtClean="0">
                                      <a:latin typeface="Cambria Math" panose="02040503050406030204" pitchFamily="18" charset="0"/>
                                    </a:rPr>
                                    <m:t>′</m:t>
                                  </m:r>
                                </m:sup>
                              </m:sSup>
                              <m:r>
                                <a:rPr lang="en-US" altLang="zh-CN" sz="2800" b="0" i="1" smtClean="0">
                                  <a:latin typeface="Cambria Math" panose="02040503050406030204" pitchFamily="18" charset="0"/>
                                </a:rPr>
                                <m:t>,</m:t>
                              </m:r>
                              <m:sSubSup>
                                <m:sSubSupPr>
                                  <m:ctrlPr>
                                    <a:rPr lang="en-US" altLang="zh-CN" sz="2800" b="0" i="1" smtClean="0">
                                      <a:latin typeface="Cambria Math" panose="02040503050406030204" pitchFamily="18" charset="0"/>
                                    </a:rPr>
                                  </m:ctrlPr>
                                </m:sSubSupPr>
                                <m:e>
                                  <m:r>
                                    <a:rPr lang="en-US" altLang="zh-CN" sz="2800" b="0" i="1" smtClean="0">
                                      <a:latin typeface="Cambria Math" panose="02040503050406030204" pitchFamily="18" charset="0"/>
                                    </a:rPr>
                                    <m:t>𝐸</m:t>
                                  </m:r>
                                </m:e>
                                <m:sub>
                                  <m:r>
                                    <a:rPr lang="en-US" altLang="zh-CN" sz="2800" b="0" i="1" smtClean="0">
                                      <a:latin typeface="Cambria Math" panose="02040503050406030204" pitchFamily="18" charset="0"/>
                                    </a:rPr>
                                    <m:t>𝑒</m:t>
                                  </m:r>
                                </m:sub>
                                <m:sup>
                                  <m:r>
                                    <m:rPr>
                                      <m:sty m:val="p"/>
                                    </m:rPr>
                                    <a:rPr lang="en-US" altLang="zh-CN" sz="2800" b="0" i="0" smtClean="0">
                                      <a:latin typeface="Cambria Math" panose="02040503050406030204" pitchFamily="18" charset="0"/>
                                    </a:rPr>
                                    <m:t>max</m:t>
                                  </m:r>
                                </m:sup>
                              </m:sSubSup>
                            </m:e>
                          </m:d>
                        </m:den>
                      </m:f>
                      <m:r>
                        <a:rPr lang="en-US" altLang="zh-CN" sz="2800" i="1">
                          <a:latin typeface="Cambria Math" panose="02040503050406030204" pitchFamily="18" charset="0"/>
                        </a:rPr>
                        <m:t>=</m:t>
                      </m:r>
                      <m:r>
                        <a:rPr lang="en-US" altLang="zh-CN" sz="2800" b="0" i="1" smtClean="0">
                          <a:latin typeface="Cambria Math" panose="02040503050406030204" pitchFamily="18" charset="0"/>
                        </a:rPr>
                        <m:t>120</m:t>
                      </m:r>
                      <m:f>
                        <m:fPr>
                          <m:ctrlPr>
                            <a:rPr lang="en-US" altLang="zh-CN" sz="2800" i="1">
                              <a:latin typeface="Cambria Math" panose="02040503050406030204" pitchFamily="18" charset="0"/>
                            </a:rPr>
                          </m:ctrlPr>
                        </m:fPr>
                        <m:num>
                          <m:sSup>
                            <m:sSupPr>
                              <m:ctrlPr>
                                <a:rPr lang="en-US" altLang="zh-CN" sz="2800" i="1">
                                  <a:latin typeface="Cambria Math" panose="02040503050406030204" pitchFamily="18" charset="0"/>
                                </a:rPr>
                              </m:ctrlPr>
                            </m:sSupPr>
                            <m:e>
                              <m:r>
                                <a:rPr lang="en-US" altLang="zh-CN" sz="2800" i="1">
                                  <a:latin typeface="Cambria Math" panose="02040503050406030204" pitchFamily="18" charset="0"/>
                                </a:rPr>
                                <m:t>𝑍</m:t>
                              </m:r>
                            </m:e>
                            <m:sup>
                              <m:r>
                                <a:rPr lang="en-US" altLang="zh-CN" sz="2800" i="1">
                                  <a:latin typeface="Cambria Math" panose="02040503050406030204" pitchFamily="18" charset="0"/>
                                </a:rPr>
                                <m:t>3</m:t>
                              </m:r>
                            </m:sup>
                          </m:sSup>
                          <m:sSup>
                            <m:sSupPr>
                              <m:ctrlPr>
                                <a:rPr lang="en-US" altLang="zh-CN" sz="2800" i="1">
                                  <a:latin typeface="Cambria Math" panose="02040503050406030204" pitchFamily="18" charset="0"/>
                                </a:rPr>
                              </m:ctrlPr>
                            </m:sSupPr>
                            <m:e>
                              <m:r>
                                <a:rPr lang="en-US" altLang="zh-CN" sz="2800" i="1">
                                  <a:latin typeface="Cambria Math" panose="02040503050406030204" pitchFamily="18" charset="0"/>
                                </a:rPr>
                                <m:t>𝑒</m:t>
                              </m:r>
                            </m:e>
                            <m:sup>
                              <m:r>
                                <a:rPr lang="en-US" altLang="zh-CN" sz="2800" i="1">
                                  <a:latin typeface="Cambria Math" panose="02040503050406030204" pitchFamily="18" charset="0"/>
                                </a:rPr>
                                <m:t>6</m:t>
                              </m:r>
                            </m:sup>
                          </m:sSup>
                          <m:r>
                            <a:rPr lang="zh-CN" altLang="en-US" sz="2800" i="1">
                              <a:latin typeface="Cambria Math" panose="02040503050406030204" pitchFamily="18" charset="0"/>
                            </a:rPr>
                            <m:t>𝜋</m:t>
                          </m:r>
                        </m:num>
                        <m:den>
                          <m:sSup>
                            <m:sSupPr>
                              <m:ctrlPr>
                                <a:rPr lang="en-US" altLang="zh-CN" sz="2800" i="1">
                                  <a:latin typeface="Cambria Math" panose="02040503050406030204" pitchFamily="18" charset="0"/>
                                  <a:ea typeface="Cambria Math" panose="02040503050406030204" pitchFamily="18" charset="0"/>
                                </a:rPr>
                              </m:ctrlPr>
                            </m:sSupPr>
                            <m:e>
                              <m:r>
                                <a:rPr lang="en-US" altLang="zh-CN" sz="2800" i="1">
                                  <a:latin typeface="Cambria Math" panose="02040503050406030204" pitchFamily="18" charset="0"/>
                                  <a:ea typeface="Cambria Math" panose="02040503050406030204" pitchFamily="18" charset="0"/>
                                </a:rPr>
                                <m:t>ℏ</m:t>
                              </m:r>
                            </m:e>
                            <m:sup>
                              <m:r>
                                <a:rPr lang="en-US" altLang="zh-CN" sz="2800" i="1">
                                  <a:latin typeface="Cambria Math" panose="02040503050406030204" pitchFamily="18" charset="0"/>
                                  <a:ea typeface="Cambria Math" panose="02040503050406030204" pitchFamily="18" charset="0"/>
                                </a:rPr>
                                <m:t>3</m:t>
                              </m:r>
                            </m:sup>
                          </m:sSup>
                        </m:den>
                      </m:f>
                      <m:f>
                        <m:fPr>
                          <m:ctrlPr>
                            <a:rPr lang="en-US" altLang="zh-CN" sz="2800" i="1">
                              <a:latin typeface="Cambria Math" panose="02040503050406030204" pitchFamily="18" charset="0"/>
                            </a:rPr>
                          </m:ctrlPr>
                        </m:fPr>
                        <m:num>
                          <m:sSubSup>
                            <m:sSubSupPr>
                              <m:ctrlPr>
                                <a:rPr lang="en-US" altLang="zh-CN" sz="2800" i="1">
                                  <a:latin typeface="Cambria Math" panose="02040503050406030204" pitchFamily="18" charset="0"/>
                                </a:rPr>
                              </m:ctrlPr>
                            </m:sSubSupPr>
                            <m:e>
                              <m:r>
                                <a:rPr lang="en-US" altLang="zh-CN" sz="2800" i="1">
                                  <a:latin typeface="Cambria Math" panose="02040503050406030204" pitchFamily="18" charset="0"/>
                                </a:rPr>
                                <m:t>𝑚</m:t>
                              </m:r>
                            </m:e>
                            <m:sub>
                              <m:r>
                                <a:rPr lang="en-US" altLang="zh-CN" sz="2800" i="1">
                                  <a:latin typeface="Cambria Math" panose="02040503050406030204" pitchFamily="18" charset="0"/>
                                </a:rPr>
                                <m:t>𝑒</m:t>
                              </m:r>
                            </m:sub>
                            <m:sup>
                              <m:r>
                                <a:rPr lang="en-US" altLang="zh-CN" sz="2800" b="0" i="1" smtClean="0">
                                  <a:latin typeface="Cambria Math" panose="02040503050406030204" pitchFamily="18" charset="0"/>
                                </a:rPr>
                                <m:t>3</m:t>
                              </m:r>
                            </m:sup>
                          </m:sSubSup>
                          <m:sSup>
                            <m:sSupPr>
                              <m:ctrlPr>
                                <a:rPr lang="zh-CN" altLang="en-US" sz="2800" i="1">
                                  <a:solidFill>
                                    <a:srgbClr val="836967"/>
                                  </a:solidFill>
                                  <a:latin typeface="Cambria Math" panose="02040503050406030204" pitchFamily="18" charset="0"/>
                                </a:rPr>
                              </m:ctrlPr>
                            </m:sSupPr>
                            <m:e>
                              <m:r>
                                <a:rPr lang="zh-CN" altLang="en-US" sz="2800" i="1">
                                  <a:latin typeface="Cambria Math" panose="02040503050406030204" pitchFamily="18" charset="0"/>
                                </a:rPr>
                                <m:t>𝑐</m:t>
                              </m:r>
                            </m:e>
                            <m:sup>
                              <m:r>
                                <a:rPr lang="en-US" altLang="zh-CN" sz="2800" b="0" i="0" smtClean="0">
                                  <a:latin typeface="Cambria Math" panose="02040503050406030204" pitchFamily="18" charset="0"/>
                                </a:rPr>
                                <m:t>3</m:t>
                              </m:r>
                            </m:sup>
                          </m:sSup>
                          <m:sSubSup>
                            <m:sSubSupPr>
                              <m:ctrlPr>
                                <a:rPr lang="en-US" altLang="zh-CN" sz="2800" i="1">
                                  <a:latin typeface="Cambria Math" panose="02040503050406030204" pitchFamily="18" charset="0"/>
                                </a:rPr>
                              </m:ctrlPr>
                            </m:sSubSupPr>
                            <m:e>
                              <m:r>
                                <a:rPr lang="en-US" altLang="zh-CN" sz="2800" i="1">
                                  <a:latin typeface="Cambria Math" panose="02040503050406030204" pitchFamily="18" charset="0"/>
                                </a:rPr>
                                <m:t>𝐸</m:t>
                              </m:r>
                            </m:e>
                            <m:sub>
                              <m:r>
                                <a:rPr lang="zh-CN" altLang="en-US" sz="2800" i="1">
                                  <a:latin typeface="Cambria Math" panose="02040503050406030204" pitchFamily="18" charset="0"/>
                                </a:rPr>
                                <m:t>𝜈</m:t>
                              </m:r>
                            </m:sub>
                            <m:sup>
                              <m:r>
                                <a:rPr lang="en-US" altLang="zh-CN" sz="2800" i="1">
                                  <a:latin typeface="Cambria Math" panose="02040503050406030204" pitchFamily="18" charset="0"/>
                                </a:rPr>
                                <m:t>2</m:t>
                              </m:r>
                            </m:sup>
                          </m:sSubSup>
                        </m:num>
                        <m:den>
                          <m:sSubSup>
                            <m:sSubSupPr>
                              <m:ctrlPr>
                                <a:rPr lang="zh-CN" altLang="en-US" sz="2800" i="1">
                                  <a:solidFill>
                                    <a:srgbClr val="836967"/>
                                  </a:solidFill>
                                  <a:latin typeface="Cambria Math" panose="02040503050406030204" pitchFamily="18" charset="0"/>
                                </a:rPr>
                              </m:ctrlPr>
                            </m:sSubSupPr>
                            <m:e>
                              <m:r>
                                <a:rPr lang="zh-CN" altLang="en-US" sz="2800" i="1">
                                  <a:latin typeface="Cambria Math" panose="02040503050406030204" pitchFamily="18" charset="0"/>
                                </a:rPr>
                                <m:t>𝐸</m:t>
                              </m:r>
                            </m:e>
                            <m:sub>
                              <m:r>
                                <a:rPr lang="zh-CN" altLang="en-US" sz="2800" i="1">
                                  <a:latin typeface="Cambria Math" panose="02040503050406030204" pitchFamily="18" charset="0"/>
                                </a:rPr>
                                <m:t>𝛽</m:t>
                              </m:r>
                            </m:sub>
                            <m:sup>
                              <m:r>
                                <a:rPr lang="zh-CN" altLang="en-US" sz="2800">
                                  <a:latin typeface="Cambria Math" panose="02040503050406030204" pitchFamily="18" charset="0"/>
                                </a:rPr>
                                <m:t>5</m:t>
                              </m:r>
                            </m:sup>
                          </m:sSubSup>
                        </m:den>
                      </m:f>
                    </m:oMath>
                  </m:oMathPara>
                </a14:m>
                <a:endParaRPr lang="zh-CN" altLang="en-US" sz="2800" dirty="0"/>
              </a:p>
            </p:txBody>
          </p:sp>
        </mc:Choice>
        <mc:Fallback xmlns="">
          <p:sp>
            <p:nvSpPr>
              <p:cNvPr id="8" name="TextBox 7">
                <a:extLst>
                  <a:ext uri="{FF2B5EF4-FFF2-40B4-BE49-F238E27FC236}">
                    <a16:creationId xmlns:a16="http://schemas.microsoft.com/office/drawing/2014/main" id="{2B6EFEF4-F9A0-41F4-B1D0-F67CE4FAA07E}"/>
                  </a:ext>
                </a:extLst>
              </p:cNvPr>
              <p:cNvSpPr txBox="1">
                <a:spLocks noRot="1" noChangeAspect="1" noMove="1" noResize="1" noEditPoints="1" noAdjustHandles="1" noChangeArrowheads="1" noChangeShapeType="1" noTextEdit="1"/>
              </p:cNvSpPr>
              <p:nvPr/>
            </p:nvSpPr>
            <p:spPr>
              <a:xfrm>
                <a:off x="194152" y="3713380"/>
                <a:ext cx="8329809" cy="1137812"/>
              </a:xfrm>
              <a:prstGeom prst="rect">
                <a:avLst/>
              </a:prstGeom>
              <a:blipFill>
                <a:blip r:embed="rId3"/>
                <a:stretch>
                  <a:fillRect/>
                </a:stretch>
              </a:blipFill>
            </p:spPr>
            <p:txBody>
              <a:bodyPr/>
              <a:lstStyle/>
              <a:p>
                <a:r>
                  <a:rPr lang="zh-CN" altLang="en-US">
                    <a:noFill/>
                  </a:rPr>
                  <a:t> </a:t>
                </a:r>
              </a:p>
            </p:txBody>
          </p:sp>
        </mc:Fallback>
      </mc:AlternateContent>
      <p:pic>
        <p:nvPicPr>
          <p:cNvPr id="10" name="Picture 9">
            <a:extLst>
              <a:ext uri="{FF2B5EF4-FFF2-40B4-BE49-F238E27FC236}">
                <a16:creationId xmlns:a16="http://schemas.microsoft.com/office/drawing/2014/main" id="{3CE4A490-E6CF-49DA-A699-A7235BE4B05B}"/>
              </a:ext>
            </a:extLst>
          </p:cNvPr>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494777" y="4988676"/>
            <a:ext cx="4518568" cy="864914"/>
          </a:xfrm>
          <a:prstGeom prst="rect">
            <a:avLst/>
          </a:prstGeom>
        </p:spPr>
      </p:pic>
      <p:pic>
        <p:nvPicPr>
          <p:cNvPr id="12" name="Picture 11">
            <a:extLst>
              <a:ext uri="{FF2B5EF4-FFF2-40B4-BE49-F238E27FC236}">
                <a16:creationId xmlns:a16="http://schemas.microsoft.com/office/drawing/2014/main" id="{A050DD33-6ED6-458A-9BD7-D73C588FB80D}"/>
              </a:ext>
            </a:extLst>
          </p:cNvPr>
          <p:cNvPicPr>
            <a:picLocks noChangeAspect="1"/>
          </p:cNvPicPr>
          <p:nvPr/>
        </p:nvPicPr>
        <p:blipFill>
          <a:blip r:embed="rId5">
            <a:extLst>
              <a:ext uri="{28A0092B-C50C-407E-A947-70E740481C1C}">
                <a14:useLocalDpi xmlns:a14="http://schemas.microsoft.com/office/drawing/2010/main"/>
              </a:ext>
            </a:extLst>
          </a:blip>
          <a:stretch>
            <a:fillRect/>
          </a:stretch>
        </p:blipFill>
        <p:spPr>
          <a:xfrm>
            <a:off x="5755709" y="5050619"/>
            <a:ext cx="1584000" cy="826773"/>
          </a:xfrm>
          <a:prstGeom prst="rect">
            <a:avLst/>
          </a:prstGeom>
        </p:spPr>
      </p:pic>
    </p:spTree>
    <p:extLst>
      <p:ext uri="{BB962C8B-B14F-4D97-AF65-F5344CB8AC3E}">
        <p14:creationId xmlns:p14="http://schemas.microsoft.com/office/powerpoint/2010/main" val="1661826161"/>
      </p:ext>
    </p:extLst>
  </p:cSld>
  <p:clrMapOvr>
    <a:masterClrMapping/>
  </p:clrMapOvr>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62726351-152B-4A79-9583-925B48769B5C}"/>
              </a:ext>
            </a:extLst>
          </p:cNvPr>
          <p:cNvPicPr>
            <a:picLocks noChangeAspect="1"/>
          </p:cNvPicPr>
          <p:nvPr/>
        </p:nvPicPr>
        <p:blipFill>
          <a:blip r:embed="rId2"/>
          <a:stretch>
            <a:fillRect/>
          </a:stretch>
        </p:blipFill>
        <p:spPr>
          <a:xfrm>
            <a:off x="5057" y="0"/>
            <a:ext cx="9133885" cy="6858000"/>
          </a:xfrm>
          <a:prstGeom prst="rect">
            <a:avLst/>
          </a:prstGeom>
        </p:spPr>
      </p:pic>
    </p:spTree>
    <p:extLst>
      <p:ext uri="{BB962C8B-B14F-4D97-AF65-F5344CB8AC3E}">
        <p14:creationId xmlns:p14="http://schemas.microsoft.com/office/powerpoint/2010/main" val="257009020"/>
      </p:ext>
    </p:extLst>
  </p:cSld>
  <p:clrMapOvr>
    <a:masterClrMapping/>
  </p:clrMapOvr>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4FC58A91-65AF-451F-8BA9-094720E547DB}"/>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178560" y="347455"/>
            <a:ext cx="7863840" cy="6366289"/>
          </a:xfrm>
          <a:prstGeom prst="rect">
            <a:avLst/>
          </a:prstGeom>
        </p:spPr>
      </p:pic>
      <p:sp>
        <p:nvSpPr>
          <p:cNvPr id="5" name="TextBox 4">
            <a:extLst>
              <a:ext uri="{FF2B5EF4-FFF2-40B4-BE49-F238E27FC236}">
                <a16:creationId xmlns:a16="http://schemas.microsoft.com/office/drawing/2014/main" id="{EE457510-76E7-4729-A607-880F2D3E1931}"/>
              </a:ext>
            </a:extLst>
          </p:cNvPr>
          <p:cNvSpPr txBox="1"/>
          <p:nvPr/>
        </p:nvSpPr>
        <p:spPr>
          <a:xfrm>
            <a:off x="0" y="6519446"/>
            <a:ext cx="5241074" cy="338554"/>
          </a:xfrm>
          <a:prstGeom prst="rect">
            <a:avLst/>
          </a:prstGeom>
          <a:noFill/>
        </p:spPr>
        <p:txBody>
          <a:bodyPr wrap="square">
            <a:spAutoFit/>
          </a:bodyPr>
          <a:lstStyle/>
          <a:p>
            <a:r>
              <a:rPr lang="en-US" sz="1600" dirty="0">
                <a:latin typeface="Times New Roman" panose="02020603050405020304" pitchFamily="18" charset="0"/>
                <a:cs typeface="Times New Roman" panose="02020603050405020304" pitchFamily="18" charset="0"/>
              </a:rPr>
              <a:t>FIG. 2 of PXCT draft. </a:t>
            </a:r>
            <a:r>
              <a:rPr lang="en-US" altLang="zh-CN" sz="1600" dirty="0">
                <a:latin typeface="Times New Roman" panose="02020603050405020304" pitchFamily="18" charset="0"/>
                <a:cs typeface="Times New Roman" panose="02020603050405020304" pitchFamily="18" charset="0"/>
              </a:rPr>
              <a:t>Evaluated</a:t>
            </a:r>
            <a:r>
              <a:rPr lang="en-US" sz="1600" dirty="0">
                <a:latin typeface="Times New Roman" panose="02020603050405020304" pitchFamily="18" charset="0"/>
                <a:cs typeface="Times New Roman" panose="02020603050405020304" pitchFamily="18" charset="0"/>
              </a:rPr>
              <a:t> decay scheme of </a:t>
            </a:r>
            <a:r>
              <a:rPr lang="en-US" sz="1600" baseline="30000" dirty="0">
                <a:latin typeface="Times New Roman" panose="02020603050405020304" pitchFamily="18" charset="0"/>
                <a:cs typeface="Times New Roman" panose="02020603050405020304" pitchFamily="18" charset="0"/>
              </a:rPr>
              <a:t>60</a:t>
            </a:r>
            <a:r>
              <a:rPr lang="en-US" sz="1600" dirty="0">
                <a:latin typeface="Times New Roman" panose="02020603050405020304" pitchFamily="18" charset="0"/>
                <a:cs typeface="Times New Roman" panose="02020603050405020304" pitchFamily="18" charset="0"/>
              </a:rPr>
              <a:t>Ga.</a:t>
            </a:r>
          </a:p>
        </p:txBody>
      </p:sp>
      <p:sp>
        <p:nvSpPr>
          <p:cNvPr id="6" name="TextBox 5">
            <a:extLst>
              <a:ext uri="{FF2B5EF4-FFF2-40B4-BE49-F238E27FC236}">
                <a16:creationId xmlns:a16="http://schemas.microsoft.com/office/drawing/2014/main" id="{682A4452-0650-4865-A1E4-683451D2684D}"/>
              </a:ext>
            </a:extLst>
          </p:cNvPr>
          <p:cNvSpPr txBox="1"/>
          <p:nvPr/>
        </p:nvSpPr>
        <p:spPr>
          <a:xfrm>
            <a:off x="101600" y="88900"/>
            <a:ext cx="6070600" cy="2985433"/>
          </a:xfrm>
          <a:prstGeom prst="rect">
            <a:avLst/>
          </a:prstGeom>
          <a:noFill/>
        </p:spPr>
        <p:txBody>
          <a:bodyPr wrap="square">
            <a:spAutoFit/>
          </a:bodyPr>
          <a:lstStyle/>
          <a:p>
            <a:r>
              <a:rPr lang="en-US" b="1" dirty="0">
                <a:latin typeface="Times New Roman" panose="02020603050405020304" pitchFamily="18" charset="0"/>
                <a:ea typeface="Cambria" panose="02040503050406030204" pitchFamily="18" charset="0"/>
                <a:cs typeface="Times New Roman" panose="02020603050405020304" pitchFamily="18" charset="0"/>
              </a:rPr>
              <a:t>Four </a:t>
            </a:r>
            <a:r>
              <a:rPr lang="en-US" b="1" baseline="30000" dirty="0">
                <a:latin typeface="Times New Roman" panose="02020603050405020304" pitchFamily="18" charset="0"/>
                <a:ea typeface="Cambria" panose="02040503050406030204" pitchFamily="18" charset="0"/>
                <a:cs typeface="Times New Roman" panose="02020603050405020304" pitchFamily="18" charset="0"/>
              </a:rPr>
              <a:t>60</a:t>
            </a:r>
            <a:r>
              <a:rPr lang="en-US" b="1" dirty="0">
                <a:latin typeface="Times New Roman" panose="02020603050405020304" pitchFamily="18" charset="0"/>
                <a:ea typeface="Cambria" panose="02040503050406030204" pitchFamily="18" charset="0"/>
                <a:cs typeface="Times New Roman" panose="02020603050405020304" pitchFamily="18" charset="0"/>
              </a:rPr>
              <a:t>Ga decay measurements</a:t>
            </a:r>
            <a:r>
              <a:rPr lang="en-US" altLang="zh-CN" b="1" dirty="0">
                <a:latin typeface="Times New Roman" panose="02020603050405020304" pitchFamily="18" charset="0"/>
                <a:ea typeface="Cambria" panose="02040503050406030204" pitchFamily="18" charset="0"/>
                <a:cs typeface="Times New Roman" panose="02020603050405020304" pitchFamily="18" charset="0"/>
              </a:rPr>
              <a:t>:</a:t>
            </a:r>
          </a:p>
          <a:p>
            <a:r>
              <a:rPr lang="it-IT" sz="1700" dirty="0">
                <a:solidFill>
                  <a:srgbClr val="000066"/>
                </a:solidFill>
                <a:latin typeface="Arial Narrow" panose="020B0606020202030204" pitchFamily="34" charset="0"/>
                <a:ea typeface="Cambria" panose="02040503050406030204" pitchFamily="18" charset="0"/>
                <a:cs typeface="Times New Roman" panose="02020603050405020304" pitchFamily="18" charset="0"/>
              </a:rPr>
              <a:t>C. Mazzocchi </a:t>
            </a:r>
            <a:r>
              <a:rPr lang="it-IT" sz="1700" i="1" dirty="0">
                <a:solidFill>
                  <a:srgbClr val="000066"/>
                </a:solidFill>
                <a:latin typeface="Arial Narrow" panose="020B0606020202030204" pitchFamily="34" charset="0"/>
                <a:ea typeface="Cambria" panose="02040503050406030204" pitchFamily="18" charset="0"/>
                <a:cs typeface="Times New Roman" panose="02020603050405020304" pitchFamily="18" charset="0"/>
              </a:rPr>
              <a:t>et al</a:t>
            </a:r>
            <a:r>
              <a:rPr lang="it-IT" sz="1700" dirty="0">
                <a:solidFill>
                  <a:srgbClr val="000066"/>
                </a:solidFill>
                <a:latin typeface="Arial Narrow" panose="020B0606020202030204" pitchFamily="34" charset="0"/>
                <a:ea typeface="Cambria" panose="02040503050406030204" pitchFamily="18" charset="0"/>
                <a:cs typeface="Times New Roman" panose="02020603050405020304" pitchFamily="18" charset="0"/>
              </a:rPr>
              <a:t>., Eur. Phys. J. A 12, 269 (2001).</a:t>
            </a:r>
          </a:p>
          <a:p>
            <a:endParaRPr lang="it-IT" sz="1700" dirty="0">
              <a:solidFill>
                <a:srgbClr val="000066"/>
              </a:solidFill>
              <a:latin typeface="Times New Roman" panose="02020603050405020304" pitchFamily="18" charset="0"/>
              <a:ea typeface="Cambria" panose="02040503050406030204" pitchFamily="18" charset="0"/>
              <a:cs typeface="Times New Roman" panose="02020603050405020304" pitchFamily="18" charset="0"/>
            </a:endParaRPr>
          </a:p>
          <a:p>
            <a:r>
              <a:rPr lang="it-IT" sz="1700" baseline="30000" dirty="0">
                <a:latin typeface="Times New Roman" panose="02020603050405020304" pitchFamily="18" charset="0"/>
                <a:ea typeface="Cambria" panose="02040503050406030204" pitchFamily="18" charset="0"/>
                <a:cs typeface="Times New Roman" panose="02020603050405020304" pitchFamily="18" charset="0"/>
              </a:rPr>
              <a:t>60</a:t>
            </a:r>
            <a:r>
              <a:rPr lang="it-IT" sz="1700" dirty="0">
                <a:latin typeface="Times New Roman" panose="02020603050405020304" pitchFamily="18" charset="0"/>
                <a:ea typeface="Cambria" panose="02040503050406030204" pitchFamily="18" charset="0"/>
                <a:cs typeface="Times New Roman" panose="02020603050405020304" pitchFamily="18" charset="0"/>
              </a:rPr>
              <a:t>Ga 3.2 </a:t>
            </a:r>
            <a:r>
              <a:rPr lang="en-US" altLang="zh-CN" sz="1700" dirty="0">
                <a:latin typeface="Times New Roman" panose="02020603050405020304" pitchFamily="18" charset="0"/>
                <a:ea typeface="Cambria" panose="02040503050406030204" pitchFamily="18" charset="0"/>
                <a:cs typeface="Times New Roman" panose="02020603050405020304" pitchFamily="18" charset="0"/>
              </a:rPr>
              <a:t>or </a:t>
            </a:r>
            <a:r>
              <a:rPr lang="it-IT" sz="1600" dirty="0">
                <a:latin typeface="Times New Roman" panose="02020603050405020304" pitchFamily="18" charset="0"/>
                <a:ea typeface="Cambria" panose="02040503050406030204" pitchFamily="18" charset="0"/>
                <a:cs typeface="Times New Roman" panose="02020603050405020304" pitchFamily="18" charset="0"/>
              </a:rPr>
              <a:t>7.6</a:t>
            </a:r>
            <a:r>
              <a:rPr lang="en-US" altLang="zh-CN" sz="1600" dirty="0">
                <a:latin typeface="Times New Roman" panose="02020603050405020304" pitchFamily="18" charset="0"/>
                <a:ea typeface="Cambria" panose="02040503050406030204" pitchFamily="18" charset="0"/>
                <a:cs typeface="Times New Roman" panose="02020603050405020304" pitchFamily="18" charset="0"/>
              </a:rPr>
              <a:t>×10</a:t>
            </a:r>
            <a:r>
              <a:rPr lang="en-US" altLang="zh-CN" sz="1600" baseline="30000" dirty="0">
                <a:latin typeface="Times New Roman" panose="02020603050405020304" pitchFamily="18" charset="0"/>
                <a:ea typeface="Cambria" panose="02040503050406030204" pitchFamily="18" charset="0"/>
                <a:cs typeface="Times New Roman" panose="02020603050405020304" pitchFamily="18" charset="0"/>
              </a:rPr>
              <a:t>5</a:t>
            </a:r>
            <a:r>
              <a:rPr lang="it-IT" sz="1600" dirty="0">
                <a:latin typeface="Times New Roman" panose="02020603050405020304" pitchFamily="18" charset="0"/>
                <a:ea typeface="Cambria" panose="02040503050406030204" pitchFamily="18" charset="0"/>
                <a:cs typeface="Times New Roman" panose="02020603050405020304" pitchFamily="18" charset="0"/>
              </a:rPr>
              <a:t> </a:t>
            </a:r>
            <a:r>
              <a:rPr lang="en-US" altLang="zh-CN" sz="1600" dirty="0">
                <a:latin typeface="Times New Roman" panose="02020603050405020304" pitchFamily="18" charset="0"/>
                <a:ea typeface="Cambria" panose="02040503050406030204" pitchFamily="18" charset="0"/>
                <a:cs typeface="Times New Roman" panose="02020603050405020304" pitchFamily="18" charset="0"/>
              </a:rPr>
              <a:t>implantations into DSSDs</a:t>
            </a:r>
            <a:r>
              <a:rPr lang="it-IT" sz="1600" dirty="0">
                <a:latin typeface="Times New Roman" panose="02020603050405020304" pitchFamily="18" charset="0"/>
                <a:ea typeface="Cambria" panose="02040503050406030204" pitchFamily="18" charset="0"/>
                <a:cs typeface="Times New Roman" panose="02020603050405020304" pitchFamily="18" charset="0"/>
              </a:rPr>
              <a:t> @ BigRIPS, RIKEN</a:t>
            </a:r>
          </a:p>
          <a:p>
            <a:r>
              <a:rPr lang="it-IT" sz="1700" dirty="0">
                <a:latin typeface="Times New Roman" panose="02020603050405020304" pitchFamily="18" charset="0"/>
                <a:ea typeface="Cambria" panose="02040503050406030204" pitchFamily="18" charset="0"/>
                <a:cs typeface="Times New Roman" panose="02020603050405020304" pitchFamily="18" charset="0"/>
              </a:rPr>
              <a:t>(6581+151644+159832)/156/3600 = 0.57 pps</a:t>
            </a:r>
          </a:p>
          <a:p>
            <a:r>
              <a:rPr lang="fr-FR" sz="1700" dirty="0">
                <a:solidFill>
                  <a:srgbClr val="000066"/>
                </a:solidFill>
                <a:latin typeface="Arial Narrow" panose="020B0606020202030204" pitchFamily="34" charset="0"/>
                <a:ea typeface="Cambria" panose="02040503050406030204" pitchFamily="18" charset="0"/>
                <a:cs typeface="Times New Roman" panose="02020603050405020304" pitchFamily="18" charset="0"/>
              </a:rPr>
              <a:t>T. </a:t>
            </a:r>
            <a:r>
              <a:rPr lang="fr-FR" sz="1700" dirty="0" err="1">
                <a:solidFill>
                  <a:srgbClr val="000066"/>
                </a:solidFill>
                <a:latin typeface="Arial Narrow" panose="020B0606020202030204" pitchFamily="34" charset="0"/>
                <a:ea typeface="Cambria" panose="02040503050406030204" pitchFamily="18" charset="0"/>
                <a:cs typeface="Times New Roman" panose="02020603050405020304" pitchFamily="18" charset="0"/>
              </a:rPr>
              <a:t>Goigoux</a:t>
            </a:r>
            <a:r>
              <a:rPr lang="fr-FR" sz="1700" dirty="0">
                <a:solidFill>
                  <a:srgbClr val="000066"/>
                </a:solidFill>
                <a:latin typeface="Arial Narrow" panose="020B0606020202030204" pitchFamily="34" charset="0"/>
                <a:ea typeface="Cambria" panose="02040503050406030204" pitchFamily="18" charset="0"/>
                <a:cs typeface="Times New Roman" panose="02020603050405020304" pitchFamily="18" charset="0"/>
              </a:rPr>
              <a:t>, </a:t>
            </a:r>
            <a:r>
              <a:rPr lang="fr-FR" sz="1700" dirty="0" err="1">
                <a:solidFill>
                  <a:srgbClr val="000066"/>
                </a:solidFill>
                <a:latin typeface="Arial Narrow" panose="020B0606020202030204" pitchFamily="34" charset="0"/>
                <a:ea typeface="Cambria" panose="02040503050406030204" pitchFamily="18" charset="0"/>
                <a:cs typeface="Times New Roman" panose="02020603050405020304" pitchFamily="18" charset="0"/>
              </a:rPr>
              <a:t>Ph.D</a:t>
            </a:r>
            <a:r>
              <a:rPr lang="fr-FR" sz="1700" dirty="0">
                <a:solidFill>
                  <a:srgbClr val="000066"/>
                </a:solidFill>
                <a:latin typeface="Arial Narrow" panose="020B0606020202030204" pitchFamily="34" charset="0"/>
                <a:ea typeface="Cambria" panose="02040503050406030204" pitchFamily="18" charset="0"/>
                <a:cs typeface="Times New Roman" panose="02020603050405020304" pitchFamily="18" charset="0"/>
              </a:rPr>
              <a:t>. </a:t>
            </a:r>
            <a:r>
              <a:rPr lang="fr-FR" sz="1700" dirty="0" err="1">
                <a:solidFill>
                  <a:srgbClr val="000066"/>
                </a:solidFill>
                <a:latin typeface="Arial Narrow" panose="020B0606020202030204" pitchFamily="34" charset="0"/>
                <a:ea typeface="Cambria" panose="02040503050406030204" pitchFamily="18" charset="0"/>
                <a:cs typeface="Times New Roman" panose="02020603050405020304" pitchFamily="18" charset="0"/>
              </a:rPr>
              <a:t>Thesis</a:t>
            </a:r>
            <a:r>
              <a:rPr lang="fr-FR" sz="1700" dirty="0">
                <a:solidFill>
                  <a:srgbClr val="000066"/>
                </a:solidFill>
                <a:latin typeface="Arial Narrow" panose="020B0606020202030204" pitchFamily="34" charset="0"/>
                <a:ea typeface="Cambria" panose="02040503050406030204" pitchFamily="18" charset="0"/>
                <a:cs typeface="Times New Roman" panose="02020603050405020304" pitchFamily="18" charset="0"/>
              </a:rPr>
              <a:t>, </a:t>
            </a:r>
            <a:r>
              <a:rPr lang="fr-FR" sz="1700" dirty="0" err="1">
                <a:solidFill>
                  <a:srgbClr val="000066"/>
                </a:solidFill>
                <a:latin typeface="Arial Narrow" panose="020B0606020202030204" pitchFamily="34" charset="0"/>
                <a:ea typeface="Cambria" panose="02040503050406030204" pitchFamily="18" charset="0"/>
                <a:cs typeface="Times New Roman" panose="02020603050405020304" pitchFamily="18" charset="0"/>
              </a:rPr>
              <a:t>Universite</a:t>
            </a:r>
            <a:r>
              <a:rPr lang="fr-FR" sz="1700" dirty="0">
                <a:solidFill>
                  <a:srgbClr val="000066"/>
                </a:solidFill>
                <a:latin typeface="Arial Narrow" panose="020B0606020202030204" pitchFamily="34" charset="0"/>
                <a:ea typeface="Cambria" panose="02040503050406030204" pitchFamily="18" charset="0"/>
                <a:cs typeface="Times New Roman" panose="02020603050405020304" pitchFamily="18" charset="0"/>
              </a:rPr>
              <a:t> de Bordeaux, France, 2017.</a:t>
            </a:r>
            <a:endParaRPr lang="en-US" sz="1700" dirty="0">
              <a:solidFill>
                <a:srgbClr val="000066"/>
              </a:solidFill>
              <a:latin typeface="Arial Narrow" panose="020B0606020202030204" pitchFamily="34" charset="0"/>
              <a:ea typeface="Cambria" panose="02040503050406030204" pitchFamily="18" charset="0"/>
              <a:cs typeface="Times New Roman" panose="02020603050405020304" pitchFamily="18" charset="0"/>
            </a:endParaRPr>
          </a:p>
          <a:p>
            <a:r>
              <a:rPr lang="en-US" sz="1700" dirty="0">
                <a:solidFill>
                  <a:srgbClr val="000066"/>
                </a:solidFill>
                <a:latin typeface="Arial Narrow" panose="020B0606020202030204" pitchFamily="34" charset="0"/>
                <a:ea typeface="Cambria" panose="02040503050406030204" pitchFamily="18" charset="0"/>
                <a:cs typeface="Times New Roman" panose="02020603050405020304" pitchFamily="18" charset="0"/>
              </a:rPr>
              <a:t>S. E. A. </a:t>
            </a:r>
            <a:r>
              <a:rPr lang="en-US" sz="1700" dirty="0" err="1">
                <a:solidFill>
                  <a:srgbClr val="000066"/>
                </a:solidFill>
                <a:latin typeface="Arial Narrow" panose="020B0606020202030204" pitchFamily="34" charset="0"/>
                <a:ea typeface="Cambria" panose="02040503050406030204" pitchFamily="18" charset="0"/>
                <a:cs typeface="Times New Roman" panose="02020603050405020304" pitchFamily="18" charset="0"/>
              </a:rPr>
              <a:t>Orrigo</a:t>
            </a:r>
            <a:r>
              <a:rPr lang="en-US" sz="1700" dirty="0">
                <a:solidFill>
                  <a:srgbClr val="000066"/>
                </a:solidFill>
                <a:latin typeface="Arial Narrow" panose="020B0606020202030204" pitchFamily="34" charset="0"/>
                <a:ea typeface="Cambria" panose="02040503050406030204" pitchFamily="18" charset="0"/>
                <a:cs typeface="Times New Roman" panose="02020603050405020304" pitchFamily="18" charset="0"/>
              </a:rPr>
              <a:t> </a:t>
            </a:r>
            <a:r>
              <a:rPr lang="en-US" sz="1700" i="1" dirty="0">
                <a:solidFill>
                  <a:srgbClr val="000066"/>
                </a:solidFill>
                <a:latin typeface="Arial Narrow" panose="020B0606020202030204" pitchFamily="34" charset="0"/>
                <a:ea typeface="Cambria" panose="02040503050406030204" pitchFamily="18" charset="0"/>
                <a:cs typeface="Times New Roman" panose="02020603050405020304" pitchFamily="18" charset="0"/>
              </a:rPr>
              <a:t>et al</a:t>
            </a:r>
            <a:r>
              <a:rPr lang="en-US" sz="1700" dirty="0">
                <a:solidFill>
                  <a:srgbClr val="000066"/>
                </a:solidFill>
                <a:latin typeface="Arial Narrow" panose="020B0606020202030204" pitchFamily="34" charset="0"/>
                <a:ea typeface="Cambria" panose="02040503050406030204" pitchFamily="18" charset="0"/>
                <a:cs typeface="Times New Roman" panose="02020603050405020304" pitchFamily="18" charset="0"/>
              </a:rPr>
              <a:t>., Phys. Rev. C 103, 014324 (2021).</a:t>
            </a:r>
          </a:p>
          <a:p>
            <a:endParaRPr lang="en-US" altLang="zh-CN" sz="1700" dirty="0">
              <a:latin typeface="Times New Roman" panose="02020603050405020304" pitchFamily="18" charset="0"/>
              <a:ea typeface="Cambria" panose="02040503050406030204" pitchFamily="18" charset="0"/>
              <a:cs typeface="Times New Roman" panose="02020603050405020304" pitchFamily="18" charset="0"/>
            </a:endParaRPr>
          </a:p>
          <a:p>
            <a:r>
              <a:rPr lang="en-US" altLang="zh-CN" sz="1700" dirty="0">
                <a:latin typeface="Times New Roman" panose="02020603050405020304" pitchFamily="18" charset="0"/>
                <a:ea typeface="Cambria" panose="02040503050406030204" pitchFamily="18" charset="0"/>
                <a:cs typeface="Times New Roman" panose="02020603050405020304" pitchFamily="18" charset="0"/>
              </a:rPr>
              <a:t>NSCL E17009 </a:t>
            </a:r>
          </a:p>
          <a:p>
            <a:endParaRPr lang="en-US" altLang="zh-CN" sz="1700" dirty="0">
              <a:latin typeface="Times New Roman" panose="02020603050405020304" pitchFamily="18" charset="0"/>
              <a:ea typeface="Cambria" panose="02040503050406030204" pitchFamily="18" charset="0"/>
              <a:cs typeface="Times New Roman" panose="02020603050405020304" pitchFamily="18" charset="0"/>
            </a:endParaRPr>
          </a:p>
          <a:p>
            <a:r>
              <a:rPr lang="en-US" altLang="zh-CN" sz="1700" dirty="0">
                <a:latin typeface="Times New Roman" panose="02020603050405020304" pitchFamily="18" charset="0"/>
                <a:ea typeface="Cambria" panose="02040503050406030204" pitchFamily="18" charset="0"/>
                <a:cs typeface="Times New Roman" panose="02020603050405020304" pitchFamily="18" charset="0"/>
              </a:rPr>
              <a:t>FRIB E23035</a:t>
            </a:r>
          </a:p>
        </p:txBody>
      </p:sp>
    </p:spTree>
    <p:extLst>
      <p:ext uri="{BB962C8B-B14F-4D97-AF65-F5344CB8AC3E}">
        <p14:creationId xmlns:p14="http://schemas.microsoft.com/office/powerpoint/2010/main" val="2308618998"/>
      </p:ext>
    </p:extLst>
  </p:cSld>
  <p:clrMapOvr>
    <a:masterClrMapping/>
  </p:clrMapOvr>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71FD6AD9-843D-4949-8F23-F9FCEDC2160F}"/>
              </a:ext>
            </a:extLst>
          </p:cNvPr>
          <p:cNvPicPr>
            <a:picLocks noChangeAspect="1"/>
          </p:cNvPicPr>
          <p:nvPr/>
        </p:nvPicPr>
        <p:blipFill>
          <a:blip r:embed="rId2"/>
          <a:stretch>
            <a:fillRect/>
          </a:stretch>
        </p:blipFill>
        <p:spPr>
          <a:xfrm>
            <a:off x="0" y="6288"/>
            <a:ext cx="4374888" cy="3093100"/>
          </a:xfrm>
          <a:prstGeom prst="rect">
            <a:avLst/>
          </a:prstGeom>
        </p:spPr>
      </p:pic>
      <p:sp>
        <p:nvSpPr>
          <p:cNvPr id="3" name="TextBox 2">
            <a:extLst>
              <a:ext uri="{FF2B5EF4-FFF2-40B4-BE49-F238E27FC236}">
                <a16:creationId xmlns:a16="http://schemas.microsoft.com/office/drawing/2014/main" id="{AEA2D144-3E77-447C-83CE-557AD6ADCB21}"/>
              </a:ext>
            </a:extLst>
          </p:cNvPr>
          <p:cNvSpPr txBox="1"/>
          <p:nvPr/>
        </p:nvSpPr>
        <p:spPr>
          <a:xfrm>
            <a:off x="0" y="6543935"/>
            <a:ext cx="4837222" cy="307777"/>
          </a:xfrm>
          <a:prstGeom prst="rect">
            <a:avLst/>
          </a:prstGeom>
          <a:noFill/>
        </p:spPr>
        <p:txBody>
          <a:bodyPr wrap="none">
            <a:spAutoFit/>
          </a:bodyPr>
          <a:lstStyle/>
          <a:p>
            <a:r>
              <a:rPr lang="fr-FR" sz="1400" dirty="0">
                <a:solidFill>
                  <a:srgbClr val="000066"/>
                </a:solidFill>
                <a:latin typeface="Arial Narrow" panose="020B0606020202030204" pitchFamily="34" charset="0"/>
              </a:rPr>
              <a:t>Thomas </a:t>
            </a:r>
            <a:r>
              <a:rPr lang="fr-FR" sz="1400" dirty="0" err="1">
                <a:solidFill>
                  <a:srgbClr val="000066"/>
                </a:solidFill>
                <a:latin typeface="Arial Narrow" panose="020B0606020202030204" pitchFamily="34" charset="0"/>
              </a:rPr>
              <a:t>Goigoux</a:t>
            </a:r>
            <a:r>
              <a:rPr lang="fr-FR" sz="1400" dirty="0">
                <a:solidFill>
                  <a:srgbClr val="000066"/>
                </a:solidFill>
                <a:latin typeface="Arial Narrow" panose="020B0606020202030204" pitchFamily="34" charset="0"/>
              </a:rPr>
              <a:t>, </a:t>
            </a:r>
            <a:r>
              <a:rPr lang="fr-FR" sz="1400" dirty="0" err="1">
                <a:solidFill>
                  <a:srgbClr val="000066"/>
                </a:solidFill>
                <a:latin typeface="Arial Narrow" panose="020B0606020202030204" pitchFamily="34" charset="0"/>
              </a:rPr>
              <a:t>Ph.D</a:t>
            </a:r>
            <a:r>
              <a:rPr lang="fr-FR" sz="1400" dirty="0">
                <a:solidFill>
                  <a:srgbClr val="000066"/>
                </a:solidFill>
                <a:latin typeface="Arial Narrow" panose="020B0606020202030204" pitchFamily="34" charset="0"/>
              </a:rPr>
              <a:t>. </a:t>
            </a:r>
            <a:r>
              <a:rPr lang="fr-FR" sz="1400" dirty="0" err="1">
                <a:solidFill>
                  <a:srgbClr val="000066"/>
                </a:solidFill>
                <a:latin typeface="Arial Narrow" panose="020B0606020202030204" pitchFamily="34" charset="0"/>
              </a:rPr>
              <a:t>Thesis</a:t>
            </a:r>
            <a:r>
              <a:rPr lang="fr-FR" sz="1400" dirty="0">
                <a:solidFill>
                  <a:srgbClr val="000066"/>
                </a:solidFill>
                <a:latin typeface="Arial Narrow" panose="020B0606020202030204" pitchFamily="34" charset="0"/>
              </a:rPr>
              <a:t>, </a:t>
            </a:r>
            <a:r>
              <a:rPr lang="fr-FR" sz="1400" dirty="0" err="1">
                <a:solidFill>
                  <a:srgbClr val="000066"/>
                </a:solidFill>
                <a:latin typeface="Arial Narrow" panose="020B0606020202030204" pitchFamily="34" charset="0"/>
              </a:rPr>
              <a:t>Universite</a:t>
            </a:r>
            <a:r>
              <a:rPr lang="fr-FR" sz="1400" dirty="0">
                <a:solidFill>
                  <a:srgbClr val="000066"/>
                </a:solidFill>
                <a:latin typeface="Arial Narrow" panose="020B0606020202030204" pitchFamily="34" charset="0"/>
              </a:rPr>
              <a:t> de Bordeaux, France, 2017.</a:t>
            </a:r>
            <a:endParaRPr lang="en-US" sz="1400" dirty="0">
              <a:solidFill>
                <a:srgbClr val="000066"/>
              </a:solidFill>
              <a:latin typeface="Arial Narrow" panose="020B0606020202030204" pitchFamily="34" charset="0"/>
            </a:endParaRPr>
          </a:p>
        </p:txBody>
      </p:sp>
      <p:pic>
        <p:nvPicPr>
          <p:cNvPr id="5" name="Picture 4">
            <a:extLst>
              <a:ext uri="{FF2B5EF4-FFF2-40B4-BE49-F238E27FC236}">
                <a16:creationId xmlns:a16="http://schemas.microsoft.com/office/drawing/2014/main" id="{5BE2F61C-E9B8-44F0-999B-0C15D85F371B}"/>
              </a:ext>
            </a:extLst>
          </p:cNvPr>
          <p:cNvPicPr>
            <a:picLocks noChangeAspect="1"/>
          </p:cNvPicPr>
          <p:nvPr/>
        </p:nvPicPr>
        <p:blipFill>
          <a:blip r:embed="rId3"/>
          <a:stretch>
            <a:fillRect/>
          </a:stretch>
        </p:blipFill>
        <p:spPr>
          <a:xfrm>
            <a:off x="4769113" y="0"/>
            <a:ext cx="4374887" cy="3331828"/>
          </a:xfrm>
          <a:prstGeom prst="rect">
            <a:avLst/>
          </a:prstGeom>
        </p:spPr>
      </p:pic>
      <p:sp>
        <p:nvSpPr>
          <p:cNvPr id="7" name="TextBox 6">
            <a:extLst>
              <a:ext uri="{FF2B5EF4-FFF2-40B4-BE49-F238E27FC236}">
                <a16:creationId xmlns:a16="http://schemas.microsoft.com/office/drawing/2014/main" id="{22784CA0-5C4D-4FEF-A95A-962C8B9C6016}"/>
              </a:ext>
            </a:extLst>
          </p:cNvPr>
          <p:cNvSpPr txBox="1"/>
          <p:nvPr/>
        </p:nvSpPr>
        <p:spPr>
          <a:xfrm>
            <a:off x="5180122" y="6513158"/>
            <a:ext cx="3963878" cy="338554"/>
          </a:xfrm>
          <a:prstGeom prst="rect">
            <a:avLst/>
          </a:prstGeom>
          <a:noFill/>
        </p:spPr>
        <p:txBody>
          <a:bodyPr wrap="square">
            <a:spAutoFit/>
          </a:bodyPr>
          <a:lstStyle/>
          <a:p>
            <a:r>
              <a:rPr lang="it-IT" sz="1600" dirty="0">
                <a:solidFill>
                  <a:srgbClr val="000066"/>
                </a:solidFill>
                <a:latin typeface="Arial Narrow" panose="020B0606020202030204" pitchFamily="34" charset="0"/>
                <a:ea typeface="Cambria" panose="02040503050406030204" pitchFamily="18" charset="0"/>
                <a:cs typeface="Times New Roman" panose="02020603050405020304" pitchFamily="18" charset="0"/>
              </a:rPr>
              <a:t>C. Mazzocchi </a:t>
            </a:r>
            <a:r>
              <a:rPr lang="it-IT" sz="1600" i="1" dirty="0">
                <a:solidFill>
                  <a:srgbClr val="000066"/>
                </a:solidFill>
                <a:latin typeface="Arial Narrow" panose="020B0606020202030204" pitchFamily="34" charset="0"/>
                <a:ea typeface="Cambria" panose="02040503050406030204" pitchFamily="18" charset="0"/>
                <a:cs typeface="Times New Roman" panose="02020603050405020304" pitchFamily="18" charset="0"/>
              </a:rPr>
              <a:t>et al</a:t>
            </a:r>
            <a:r>
              <a:rPr lang="it-IT" sz="1600" dirty="0">
                <a:solidFill>
                  <a:srgbClr val="000066"/>
                </a:solidFill>
                <a:latin typeface="Arial Narrow" panose="020B0606020202030204" pitchFamily="34" charset="0"/>
                <a:ea typeface="Cambria" panose="02040503050406030204" pitchFamily="18" charset="0"/>
                <a:cs typeface="Times New Roman" panose="02020603050405020304" pitchFamily="18" charset="0"/>
              </a:rPr>
              <a:t>., Eur. Phys. J. A 12, 269 (2001).</a:t>
            </a:r>
          </a:p>
        </p:txBody>
      </p:sp>
      <p:sp>
        <p:nvSpPr>
          <p:cNvPr id="11" name="TextBox 10">
            <a:extLst>
              <a:ext uri="{FF2B5EF4-FFF2-40B4-BE49-F238E27FC236}">
                <a16:creationId xmlns:a16="http://schemas.microsoft.com/office/drawing/2014/main" id="{EA25BCC0-DB72-47BA-8DC9-6E4D116F7C23}"/>
              </a:ext>
            </a:extLst>
          </p:cNvPr>
          <p:cNvSpPr txBox="1"/>
          <p:nvPr/>
        </p:nvSpPr>
        <p:spPr>
          <a:xfrm>
            <a:off x="-1" y="3331828"/>
            <a:ext cx="4769113" cy="2585323"/>
          </a:xfrm>
          <a:prstGeom prst="rect">
            <a:avLst/>
          </a:prstGeom>
          <a:noFill/>
        </p:spPr>
        <p:txBody>
          <a:bodyPr wrap="square" rtlCol="0">
            <a:spAutoFit/>
          </a:bodyPr>
          <a:lstStyle/>
          <a:p>
            <a:r>
              <a:rPr lang="en-US" baseline="30000" dirty="0">
                <a:latin typeface="Cambria" panose="02040503050406030204" pitchFamily="18" charset="0"/>
                <a:ea typeface="Cambria" panose="02040503050406030204" pitchFamily="18" charset="0"/>
              </a:rPr>
              <a:t>60</a:t>
            </a:r>
            <a:r>
              <a:rPr lang="en-US" dirty="0">
                <a:latin typeface="Cambria" panose="02040503050406030204" pitchFamily="18" charset="0"/>
                <a:ea typeface="Cambria" panose="02040503050406030204" pitchFamily="18" charset="0"/>
              </a:rPr>
              <a:t>Ga was produced in the Setting B optimized for </a:t>
            </a:r>
            <a:r>
              <a:rPr lang="en-US" baseline="30000" dirty="0">
                <a:latin typeface="Cambria" panose="02040503050406030204" pitchFamily="18" charset="0"/>
                <a:ea typeface="Cambria" panose="02040503050406030204" pitchFamily="18" charset="0"/>
              </a:rPr>
              <a:t>65</a:t>
            </a:r>
            <a:r>
              <a:rPr lang="en-US" dirty="0">
                <a:latin typeface="Cambria" panose="02040503050406030204" pitchFamily="18" charset="0"/>
                <a:ea typeface="Cambria" panose="02040503050406030204" pitchFamily="18" charset="0"/>
              </a:rPr>
              <a:t>Br.</a:t>
            </a:r>
          </a:p>
          <a:p>
            <a:endParaRPr lang="en-US" dirty="0">
              <a:latin typeface="Cambria" panose="02040503050406030204" pitchFamily="18" charset="0"/>
              <a:ea typeface="Cambria" panose="02040503050406030204" pitchFamily="18" charset="0"/>
            </a:endParaRPr>
          </a:p>
          <a:p>
            <a:r>
              <a:rPr lang="en-US" dirty="0">
                <a:latin typeface="Cambria" panose="02040503050406030204" pitchFamily="18" charset="0"/>
                <a:ea typeface="Cambria" panose="02040503050406030204" pitchFamily="18" charset="0"/>
              </a:rPr>
              <a:t>Beam rate:</a:t>
            </a:r>
          </a:p>
          <a:p>
            <a:r>
              <a:rPr lang="en-US" dirty="0">
                <a:latin typeface="Cambria" panose="02040503050406030204" pitchFamily="18" charset="0"/>
                <a:ea typeface="Cambria" panose="02040503050406030204" pitchFamily="18" charset="0"/>
              </a:rPr>
              <a:t>642690/156/3600=1.14 pps </a:t>
            </a:r>
            <a:r>
              <a:rPr lang="en-US" altLang="zh-CN" dirty="0">
                <a:latin typeface="Cambria" panose="02040503050406030204" pitchFamily="18" charset="0"/>
                <a:ea typeface="Cambria" panose="02040503050406030204" pitchFamily="18" charset="0"/>
              </a:rPr>
              <a:t>Goigoux2017</a:t>
            </a:r>
            <a:endParaRPr lang="en-US" dirty="0">
              <a:latin typeface="Cambria" panose="02040503050406030204" pitchFamily="18" charset="0"/>
              <a:ea typeface="Cambria" panose="02040503050406030204" pitchFamily="18" charset="0"/>
            </a:endParaRPr>
          </a:p>
          <a:p>
            <a:r>
              <a:rPr lang="en-US" dirty="0">
                <a:latin typeface="Cambria" panose="02040503050406030204" pitchFamily="18" charset="0"/>
                <a:ea typeface="Cambria" panose="02040503050406030204" pitchFamily="18" charset="0"/>
              </a:rPr>
              <a:t>7.6*10^5/156/3600=1.35 pps Orrigo2021</a:t>
            </a:r>
          </a:p>
          <a:p>
            <a:endParaRPr lang="en-US" dirty="0">
              <a:latin typeface="Cambria" panose="02040503050406030204" pitchFamily="18" charset="0"/>
              <a:ea typeface="Cambria" panose="02040503050406030204" pitchFamily="18" charset="0"/>
            </a:endParaRPr>
          </a:p>
          <a:p>
            <a:r>
              <a:rPr lang="en-US" altLang="zh-CN" dirty="0">
                <a:latin typeface="Cambria" panose="02040503050406030204" pitchFamily="18" charset="0"/>
                <a:ea typeface="Cambria" panose="02040503050406030204" pitchFamily="18" charset="0"/>
              </a:rPr>
              <a:t>Implantation rate into 3 DSSDs:</a:t>
            </a:r>
          </a:p>
          <a:p>
            <a:r>
              <a:rPr lang="en-US" dirty="0">
                <a:latin typeface="Cambria" panose="02040503050406030204" pitchFamily="18" charset="0"/>
                <a:ea typeface="Cambria" panose="02040503050406030204" pitchFamily="18" charset="0"/>
              </a:rPr>
              <a:t>(6581+151644+159832)/156/3600=0.57 </a:t>
            </a:r>
            <a:r>
              <a:rPr lang="en-US" altLang="zh-CN" dirty="0">
                <a:latin typeface="Cambria" panose="02040503050406030204" pitchFamily="18" charset="0"/>
                <a:ea typeface="Cambria" panose="02040503050406030204" pitchFamily="18" charset="0"/>
              </a:rPr>
              <a:t>pps</a:t>
            </a:r>
            <a:endParaRPr lang="en-US" dirty="0">
              <a:latin typeface="Cambria" panose="02040503050406030204" pitchFamily="18" charset="0"/>
              <a:ea typeface="Cambria" panose="02040503050406030204" pitchFamily="18" charset="0"/>
            </a:endParaRPr>
          </a:p>
        </p:txBody>
      </p:sp>
      <p:sp>
        <p:nvSpPr>
          <p:cNvPr id="16" name="TextBox 15">
            <a:extLst>
              <a:ext uri="{FF2B5EF4-FFF2-40B4-BE49-F238E27FC236}">
                <a16:creationId xmlns:a16="http://schemas.microsoft.com/office/drawing/2014/main" id="{8B94DB40-B52F-4FB4-859D-42508B986FF8}"/>
              </a:ext>
            </a:extLst>
          </p:cNvPr>
          <p:cNvSpPr txBox="1"/>
          <p:nvPr/>
        </p:nvSpPr>
        <p:spPr>
          <a:xfrm>
            <a:off x="7521880" y="742259"/>
            <a:ext cx="1409178" cy="369332"/>
          </a:xfrm>
          <a:prstGeom prst="rect">
            <a:avLst/>
          </a:prstGeom>
          <a:noFill/>
        </p:spPr>
        <p:txBody>
          <a:bodyPr wrap="square">
            <a:spAutoFit/>
          </a:bodyPr>
          <a:lstStyle/>
          <a:p>
            <a:r>
              <a:rPr lang="en-US" dirty="0"/>
              <a:t>802 protons</a:t>
            </a:r>
          </a:p>
        </p:txBody>
      </p:sp>
      <p:sp>
        <p:nvSpPr>
          <p:cNvPr id="9" name="TextBox 8">
            <a:extLst>
              <a:ext uri="{FF2B5EF4-FFF2-40B4-BE49-F238E27FC236}">
                <a16:creationId xmlns:a16="http://schemas.microsoft.com/office/drawing/2014/main" id="{739C4899-EBAF-458E-B677-6A011B277469}"/>
              </a:ext>
            </a:extLst>
          </p:cNvPr>
          <p:cNvSpPr txBox="1"/>
          <p:nvPr/>
        </p:nvSpPr>
        <p:spPr>
          <a:xfrm>
            <a:off x="2718148" y="74099"/>
            <a:ext cx="1490598" cy="646331"/>
          </a:xfrm>
          <a:prstGeom prst="rect">
            <a:avLst/>
          </a:prstGeom>
          <a:noFill/>
        </p:spPr>
        <p:txBody>
          <a:bodyPr wrap="square">
            <a:spAutoFit/>
          </a:bodyPr>
          <a:lstStyle/>
          <a:p>
            <a:pPr algn="l"/>
            <a:r>
              <a:rPr lang="en-US" sz="1800" b="0" i="0" u="none" strike="noStrike" baseline="0" dirty="0">
                <a:latin typeface="Times-Roman"/>
              </a:rPr>
              <a:t>3 1-mm-thick DSSD</a:t>
            </a:r>
            <a:r>
              <a:rPr lang="en-US" altLang="zh-CN" sz="1800" b="0" i="0" u="none" strike="noStrike" baseline="0" dirty="0">
                <a:latin typeface="Times-Roman"/>
              </a:rPr>
              <a:t>s</a:t>
            </a:r>
            <a:endParaRPr lang="en-US" dirty="0"/>
          </a:p>
        </p:txBody>
      </p:sp>
    </p:spTree>
    <p:extLst>
      <p:ext uri="{BB962C8B-B14F-4D97-AF65-F5344CB8AC3E}">
        <p14:creationId xmlns:p14="http://schemas.microsoft.com/office/powerpoint/2010/main" val="1376098336"/>
      </p:ext>
    </p:extLst>
  </p:cSld>
  <p:clrMapOvr>
    <a:masterClrMapping/>
  </p:clrMapOvr>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25DE15DF-0822-4D37-8901-D0483FAEBAF6}"/>
              </a:ext>
            </a:extLst>
          </p:cNvPr>
          <p:cNvPicPr>
            <a:picLocks noChangeAspect="1"/>
          </p:cNvPicPr>
          <p:nvPr/>
        </p:nvPicPr>
        <p:blipFill>
          <a:blip r:embed="rId2"/>
          <a:stretch>
            <a:fillRect/>
          </a:stretch>
        </p:blipFill>
        <p:spPr>
          <a:xfrm>
            <a:off x="0" y="0"/>
            <a:ext cx="4572000" cy="5789008"/>
          </a:xfrm>
          <a:prstGeom prst="rect">
            <a:avLst/>
          </a:prstGeom>
        </p:spPr>
      </p:pic>
      <p:pic>
        <p:nvPicPr>
          <p:cNvPr id="4" name="Picture 3">
            <a:extLst>
              <a:ext uri="{FF2B5EF4-FFF2-40B4-BE49-F238E27FC236}">
                <a16:creationId xmlns:a16="http://schemas.microsoft.com/office/drawing/2014/main" id="{9D69CB67-20F7-44B5-8C30-5BE8E8118963}"/>
              </a:ext>
            </a:extLst>
          </p:cNvPr>
          <p:cNvPicPr>
            <a:picLocks noChangeAspect="1"/>
          </p:cNvPicPr>
          <p:nvPr/>
        </p:nvPicPr>
        <p:blipFill>
          <a:blip r:embed="rId3"/>
          <a:stretch>
            <a:fillRect/>
          </a:stretch>
        </p:blipFill>
        <p:spPr>
          <a:xfrm>
            <a:off x="4572000" y="0"/>
            <a:ext cx="4572000" cy="2788385"/>
          </a:xfrm>
          <a:prstGeom prst="rect">
            <a:avLst/>
          </a:prstGeom>
        </p:spPr>
      </p:pic>
      <p:sp>
        <p:nvSpPr>
          <p:cNvPr id="5" name="TextBox 4">
            <a:extLst>
              <a:ext uri="{FF2B5EF4-FFF2-40B4-BE49-F238E27FC236}">
                <a16:creationId xmlns:a16="http://schemas.microsoft.com/office/drawing/2014/main" id="{11CF86EC-A072-451D-9671-B450A58B42CA}"/>
              </a:ext>
            </a:extLst>
          </p:cNvPr>
          <p:cNvSpPr txBox="1"/>
          <p:nvPr/>
        </p:nvSpPr>
        <p:spPr>
          <a:xfrm>
            <a:off x="4572000" y="6519446"/>
            <a:ext cx="4572000" cy="338554"/>
          </a:xfrm>
          <a:prstGeom prst="rect">
            <a:avLst/>
          </a:prstGeom>
          <a:noFill/>
        </p:spPr>
        <p:txBody>
          <a:bodyPr wrap="square">
            <a:spAutoFit/>
          </a:bodyPr>
          <a:lstStyle/>
          <a:p>
            <a:r>
              <a:rPr lang="en-US" sz="1600" dirty="0">
                <a:solidFill>
                  <a:srgbClr val="000066"/>
                </a:solidFill>
                <a:latin typeface="Arial Narrow" panose="020B0606020202030204" pitchFamily="34" charset="0"/>
                <a:ea typeface="Cambria" panose="02040503050406030204" pitchFamily="18" charset="0"/>
                <a:cs typeface="Times New Roman" panose="02020603050405020304" pitchFamily="18" charset="0"/>
              </a:rPr>
              <a:t>S. E. A. </a:t>
            </a:r>
            <a:r>
              <a:rPr lang="en-US" sz="1600" dirty="0" err="1">
                <a:solidFill>
                  <a:srgbClr val="000066"/>
                </a:solidFill>
                <a:latin typeface="Arial Narrow" panose="020B0606020202030204" pitchFamily="34" charset="0"/>
                <a:ea typeface="Cambria" panose="02040503050406030204" pitchFamily="18" charset="0"/>
                <a:cs typeface="Times New Roman" panose="02020603050405020304" pitchFamily="18" charset="0"/>
              </a:rPr>
              <a:t>Orrigo</a:t>
            </a:r>
            <a:r>
              <a:rPr lang="en-US" sz="1600" dirty="0">
                <a:solidFill>
                  <a:srgbClr val="000066"/>
                </a:solidFill>
                <a:latin typeface="Arial Narrow" panose="020B0606020202030204" pitchFamily="34" charset="0"/>
                <a:ea typeface="Cambria" panose="02040503050406030204" pitchFamily="18" charset="0"/>
                <a:cs typeface="Times New Roman" panose="02020603050405020304" pitchFamily="18" charset="0"/>
              </a:rPr>
              <a:t> </a:t>
            </a:r>
            <a:r>
              <a:rPr lang="en-US" sz="1600" i="1" dirty="0">
                <a:solidFill>
                  <a:srgbClr val="000066"/>
                </a:solidFill>
                <a:latin typeface="Arial Narrow" panose="020B0606020202030204" pitchFamily="34" charset="0"/>
                <a:ea typeface="Cambria" panose="02040503050406030204" pitchFamily="18" charset="0"/>
                <a:cs typeface="Times New Roman" panose="02020603050405020304" pitchFamily="18" charset="0"/>
              </a:rPr>
              <a:t>et al</a:t>
            </a:r>
            <a:r>
              <a:rPr lang="en-US" sz="1600" dirty="0">
                <a:solidFill>
                  <a:srgbClr val="000066"/>
                </a:solidFill>
                <a:latin typeface="Arial Narrow" panose="020B0606020202030204" pitchFamily="34" charset="0"/>
                <a:ea typeface="Cambria" panose="02040503050406030204" pitchFamily="18" charset="0"/>
                <a:cs typeface="Times New Roman" panose="02020603050405020304" pitchFamily="18" charset="0"/>
              </a:rPr>
              <a:t>., Phys. Rev. C 103, 014324 (2021).</a:t>
            </a:r>
          </a:p>
        </p:txBody>
      </p:sp>
      <p:sp>
        <p:nvSpPr>
          <p:cNvPr id="6" name="TextBox 5">
            <a:extLst>
              <a:ext uri="{FF2B5EF4-FFF2-40B4-BE49-F238E27FC236}">
                <a16:creationId xmlns:a16="http://schemas.microsoft.com/office/drawing/2014/main" id="{331DF965-E898-4F27-A9A0-8E3A085ABC6A}"/>
              </a:ext>
            </a:extLst>
          </p:cNvPr>
          <p:cNvSpPr txBox="1"/>
          <p:nvPr/>
        </p:nvSpPr>
        <p:spPr>
          <a:xfrm>
            <a:off x="0" y="6519446"/>
            <a:ext cx="3963878" cy="338554"/>
          </a:xfrm>
          <a:prstGeom prst="rect">
            <a:avLst/>
          </a:prstGeom>
          <a:noFill/>
        </p:spPr>
        <p:txBody>
          <a:bodyPr wrap="square">
            <a:spAutoFit/>
          </a:bodyPr>
          <a:lstStyle/>
          <a:p>
            <a:r>
              <a:rPr lang="it-IT" sz="1600" dirty="0">
                <a:solidFill>
                  <a:srgbClr val="000066"/>
                </a:solidFill>
                <a:latin typeface="Arial Narrow" panose="020B0606020202030204" pitchFamily="34" charset="0"/>
                <a:ea typeface="Cambria" panose="02040503050406030204" pitchFamily="18" charset="0"/>
                <a:cs typeface="Times New Roman" panose="02020603050405020304" pitchFamily="18" charset="0"/>
              </a:rPr>
              <a:t>C. Mazzocchi </a:t>
            </a:r>
            <a:r>
              <a:rPr lang="it-IT" sz="1600" i="1" dirty="0">
                <a:solidFill>
                  <a:srgbClr val="000066"/>
                </a:solidFill>
                <a:latin typeface="Arial Narrow" panose="020B0606020202030204" pitchFamily="34" charset="0"/>
                <a:ea typeface="Cambria" panose="02040503050406030204" pitchFamily="18" charset="0"/>
                <a:cs typeface="Times New Roman" panose="02020603050405020304" pitchFamily="18" charset="0"/>
              </a:rPr>
              <a:t>et al</a:t>
            </a:r>
            <a:r>
              <a:rPr lang="it-IT" sz="1600" dirty="0">
                <a:solidFill>
                  <a:srgbClr val="000066"/>
                </a:solidFill>
                <a:latin typeface="Arial Narrow" panose="020B0606020202030204" pitchFamily="34" charset="0"/>
                <a:ea typeface="Cambria" panose="02040503050406030204" pitchFamily="18" charset="0"/>
                <a:cs typeface="Times New Roman" panose="02020603050405020304" pitchFamily="18" charset="0"/>
              </a:rPr>
              <a:t>., Eur. Phys. J. A 12, 269 (2001).</a:t>
            </a:r>
          </a:p>
        </p:txBody>
      </p:sp>
    </p:spTree>
    <p:extLst>
      <p:ext uri="{BB962C8B-B14F-4D97-AF65-F5344CB8AC3E}">
        <p14:creationId xmlns:p14="http://schemas.microsoft.com/office/powerpoint/2010/main" val="941900072"/>
      </p:ext>
    </p:extLst>
  </p:cSld>
  <p:clrMapOvr>
    <a:masterClrMapping/>
  </p:clrMapOvr>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Table 3">
            <a:extLst>
              <a:ext uri="{FF2B5EF4-FFF2-40B4-BE49-F238E27FC236}">
                <a16:creationId xmlns:a16="http://schemas.microsoft.com/office/drawing/2014/main" id="{94B4BEB5-7B5F-44E5-9A34-B3179737802F}"/>
              </a:ext>
            </a:extLst>
          </p:cNvPr>
          <p:cNvGraphicFramePr>
            <a:graphicFrameLocks noGrp="1"/>
          </p:cNvGraphicFramePr>
          <p:nvPr/>
        </p:nvGraphicFramePr>
        <p:xfrm>
          <a:off x="0" y="104267"/>
          <a:ext cx="9164750" cy="5508860"/>
        </p:xfrm>
        <a:graphic>
          <a:graphicData uri="http://schemas.openxmlformats.org/drawingml/2006/table">
            <a:tbl>
              <a:tblPr/>
              <a:tblGrid>
                <a:gridCol w="2611589">
                  <a:extLst>
                    <a:ext uri="{9D8B030D-6E8A-4147-A177-3AD203B41FA5}">
                      <a16:colId xmlns:a16="http://schemas.microsoft.com/office/drawing/2014/main" val="98967465"/>
                    </a:ext>
                  </a:extLst>
                </a:gridCol>
                <a:gridCol w="6553161">
                  <a:extLst>
                    <a:ext uri="{9D8B030D-6E8A-4147-A177-3AD203B41FA5}">
                      <a16:colId xmlns:a16="http://schemas.microsoft.com/office/drawing/2014/main" val="390171070"/>
                    </a:ext>
                  </a:extLst>
                </a:gridCol>
              </a:tblGrid>
              <a:tr h="138221">
                <a:tc>
                  <a:txBody>
                    <a:bodyPr/>
                    <a:lstStyle/>
                    <a:p>
                      <a:pPr algn="l"/>
                      <a:r>
                        <a:rPr lang="en-US" sz="1800" b="0">
                          <a:latin typeface="Cambria" panose="02040503050406030204" pitchFamily="18" charset="0"/>
                          <a:ea typeface="Cambria" panose="02040503050406030204" pitchFamily="18" charset="0"/>
                        </a:rPr>
                        <a:t>Location</a:t>
                      </a:r>
                    </a:p>
                  </a:txBody>
                  <a:tcPr marL="59607" marR="59607" marT="29804" marB="29804"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a:r>
                        <a:rPr lang="en-US" sz="1800" b="0" dirty="0">
                          <a:latin typeface="Cambria" panose="02040503050406030204" pitchFamily="18" charset="0"/>
                          <a:ea typeface="Cambria" panose="02040503050406030204" pitchFamily="18" charset="0"/>
                        </a:rPr>
                        <a:t>GSI</a:t>
                      </a:r>
                    </a:p>
                  </a:txBody>
                  <a:tcPr marL="59607" marR="59607" marT="29804" marB="29804"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4114491254"/>
                  </a:ext>
                </a:extLst>
              </a:tr>
              <a:tr h="238429">
                <a:tc>
                  <a:txBody>
                    <a:bodyPr/>
                    <a:lstStyle/>
                    <a:p>
                      <a:pPr algn="l"/>
                      <a:r>
                        <a:rPr lang="en-US" sz="1800" b="0" dirty="0">
                          <a:latin typeface="Cambria" panose="02040503050406030204" pitchFamily="18" charset="0"/>
                          <a:ea typeface="Cambria" panose="02040503050406030204" pitchFamily="18" charset="0"/>
                        </a:rPr>
                        <a:t>Primary beam and target</a:t>
                      </a:r>
                    </a:p>
                  </a:txBody>
                  <a:tcPr marL="59607" marR="59607" marT="29804" marB="29804"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a:r>
                        <a:rPr lang="en-US" sz="1800" b="0" dirty="0">
                          <a:latin typeface="Cambria" panose="02040503050406030204" pitchFamily="18" charset="0"/>
                          <a:ea typeface="Cambria" panose="02040503050406030204" pitchFamily="18" charset="0"/>
                        </a:rPr>
                        <a:t>36Ar beam on natural Si target</a:t>
                      </a:r>
                    </a:p>
                  </a:txBody>
                  <a:tcPr marL="59607" marR="59607" marT="29804" marB="29804"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213036211"/>
                  </a:ext>
                </a:extLst>
              </a:tr>
              <a:tr h="417252">
                <a:tc>
                  <a:txBody>
                    <a:bodyPr/>
                    <a:lstStyle/>
                    <a:p>
                      <a:pPr algn="l"/>
                      <a:r>
                        <a:rPr lang="en-US" sz="1800" b="0" dirty="0">
                          <a:latin typeface="Cambria" panose="02040503050406030204" pitchFamily="18" charset="0"/>
                          <a:ea typeface="Cambria" panose="02040503050406030204" pitchFamily="18" charset="0"/>
                        </a:rPr>
                        <a:t>Production mechanism</a:t>
                      </a:r>
                    </a:p>
                  </a:txBody>
                  <a:tcPr marL="59607" marR="59607" marT="29804" marB="29804"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a:r>
                        <a:rPr lang="fr-FR" sz="1800" b="0" dirty="0">
                          <a:latin typeface="Cambria" panose="02040503050406030204" pitchFamily="18" charset="0"/>
                          <a:ea typeface="Cambria" panose="02040503050406030204" pitchFamily="18" charset="0"/>
                        </a:rPr>
                        <a:t>28Si(36Ar,p3n) fusion-</a:t>
                      </a:r>
                      <a:r>
                        <a:rPr lang="fr-FR" sz="1800" b="0" dirty="0" err="1">
                          <a:latin typeface="Cambria" panose="02040503050406030204" pitchFamily="18" charset="0"/>
                          <a:ea typeface="Cambria" panose="02040503050406030204" pitchFamily="18" charset="0"/>
                        </a:rPr>
                        <a:t>evaporation</a:t>
                      </a:r>
                      <a:r>
                        <a:rPr lang="fr-FR" sz="1800" b="0" dirty="0">
                          <a:latin typeface="Cambria" panose="02040503050406030204" pitchFamily="18" charset="0"/>
                          <a:ea typeface="Cambria" panose="02040503050406030204" pitchFamily="18" charset="0"/>
                        </a:rPr>
                        <a:t> </a:t>
                      </a:r>
                      <a:r>
                        <a:rPr lang="fr-FR" sz="1800" b="0" dirty="0" err="1">
                          <a:latin typeface="Cambria" panose="02040503050406030204" pitchFamily="18" charset="0"/>
                          <a:ea typeface="Cambria" panose="02040503050406030204" pitchFamily="18" charset="0"/>
                        </a:rPr>
                        <a:t>reaction</a:t>
                      </a:r>
                      <a:endParaRPr lang="fr-FR" sz="1800" b="0" dirty="0">
                        <a:latin typeface="Cambria" panose="02040503050406030204" pitchFamily="18" charset="0"/>
                        <a:ea typeface="Cambria" panose="02040503050406030204" pitchFamily="18" charset="0"/>
                      </a:endParaRPr>
                    </a:p>
                  </a:txBody>
                  <a:tcPr marL="59607" marR="59607" marT="29804" marB="29804"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2336273357"/>
                  </a:ext>
                </a:extLst>
              </a:tr>
              <a:tr h="774896">
                <a:tc>
                  <a:txBody>
                    <a:bodyPr/>
                    <a:lstStyle/>
                    <a:p>
                      <a:pPr algn="l"/>
                      <a:r>
                        <a:rPr lang="en-US" sz="1800" b="0" dirty="0">
                          <a:latin typeface="Cambria" panose="02040503050406030204" pitchFamily="18" charset="0"/>
                          <a:ea typeface="Cambria" panose="02040503050406030204" pitchFamily="18" charset="0"/>
                        </a:rPr>
                        <a:t>60Ga beam rates</a:t>
                      </a:r>
                    </a:p>
                  </a:txBody>
                  <a:tcPr marL="59607" marR="59607" marT="29804" marB="29804"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a:r>
                        <a:rPr lang="en-US" sz="1800" b="0" dirty="0">
                          <a:latin typeface="Cambria" panose="02040503050406030204" pitchFamily="18" charset="0"/>
                          <a:ea typeface="Cambria" panose="02040503050406030204" pitchFamily="18" charset="0"/>
                        </a:rPr>
                        <a:t>- Setting 1: 1.8 pps using FEBIAD ion source.</a:t>
                      </a:r>
                      <a:br>
                        <a:rPr lang="en-US" sz="1800" b="0" dirty="0">
                          <a:latin typeface="Cambria" panose="02040503050406030204" pitchFamily="18" charset="0"/>
                          <a:ea typeface="Cambria" panose="02040503050406030204" pitchFamily="18" charset="0"/>
                        </a:rPr>
                      </a:br>
                      <a:r>
                        <a:rPr lang="en-US" sz="1800" b="0" dirty="0">
                          <a:latin typeface="Cambria" panose="02040503050406030204" pitchFamily="18" charset="0"/>
                          <a:ea typeface="Cambria" panose="02040503050406030204" pitchFamily="18" charset="0"/>
                        </a:rPr>
                        <a:t>- Setting 2: 0.3 pps using TIS ion source.</a:t>
                      </a:r>
                    </a:p>
                  </a:txBody>
                  <a:tcPr marL="59607" marR="59607" marT="29804" marB="29804"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9653146"/>
                  </a:ext>
                </a:extLst>
              </a:tr>
              <a:tr h="417252">
                <a:tc>
                  <a:txBody>
                    <a:bodyPr/>
                    <a:lstStyle/>
                    <a:p>
                      <a:pPr algn="l"/>
                      <a:r>
                        <a:rPr lang="en-US" sz="1800" b="0" dirty="0">
                          <a:latin typeface="Cambria" panose="02040503050406030204" pitchFamily="18" charset="0"/>
                          <a:ea typeface="Cambria" panose="02040503050406030204" pitchFamily="18" charset="0"/>
                        </a:rPr>
                        <a:t>Implantation</a:t>
                      </a:r>
                    </a:p>
                  </a:txBody>
                  <a:tcPr marL="59607" marR="59607" marT="29804" marB="29804"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a:r>
                        <a:rPr lang="en-US" sz="1800" b="0" dirty="0">
                          <a:latin typeface="Cambria" panose="02040503050406030204" pitchFamily="18" charset="0"/>
                          <a:ea typeface="Cambria" panose="02040503050406030204" pitchFamily="18" charset="0"/>
                        </a:rPr>
                        <a:t>Implanted into a moving tape at rest.</a:t>
                      </a:r>
                    </a:p>
                    <a:p>
                      <a:pPr algn="l"/>
                      <a:r>
                        <a:rPr lang="en-US" sz="1800" b="0" dirty="0">
                          <a:latin typeface="Cambria" panose="02040503050406030204" pitchFamily="18" charset="0"/>
                          <a:ea typeface="Cambria" panose="02040503050406030204" pitchFamily="18" charset="0"/>
                        </a:rPr>
                        <a:t>- Setting 1: 0.8 s implantation intervals for 13 hours</a:t>
                      </a:r>
                      <a:br>
                        <a:rPr lang="en-US" sz="1800" b="0" dirty="0">
                          <a:latin typeface="Cambria" panose="02040503050406030204" pitchFamily="18" charset="0"/>
                          <a:ea typeface="Cambria" panose="02040503050406030204" pitchFamily="18" charset="0"/>
                        </a:rPr>
                      </a:br>
                      <a:r>
                        <a:rPr lang="en-US" sz="1800" b="0" dirty="0">
                          <a:latin typeface="Cambria" panose="02040503050406030204" pitchFamily="18" charset="0"/>
                          <a:ea typeface="Cambria" panose="02040503050406030204" pitchFamily="18" charset="0"/>
                        </a:rPr>
                        <a:t>- Setting 2: 4 and 12 s implantation intervals for 12.8 and 9 hours.</a:t>
                      </a:r>
                    </a:p>
                  </a:txBody>
                  <a:tcPr marL="59607" marR="59607" marT="29804" marB="29804"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3440878229"/>
                  </a:ext>
                </a:extLst>
              </a:tr>
              <a:tr h="774896">
                <a:tc>
                  <a:txBody>
                    <a:bodyPr/>
                    <a:lstStyle/>
                    <a:p>
                      <a:pPr algn="l"/>
                      <a:r>
                        <a:rPr lang="el-GR" sz="1800" b="0" dirty="0">
                          <a:latin typeface="Cambria" panose="02040503050406030204" pitchFamily="18" charset="0"/>
                          <a:ea typeface="Cambria" panose="02040503050406030204" pitchFamily="18" charset="0"/>
                        </a:rPr>
                        <a:t>βγ </a:t>
                      </a:r>
                      <a:r>
                        <a:rPr lang="en-US" altLang="zh-CN" sz="1800" b="0" dirty="0">
                          <a:latin typeface="Cambria" panose="02040503050406030204" pitchFamily="18" charset="0"/>
                          <a:ea typeface="Cambria" panose="02040503050406030204" pitchFamily="18" charset="0"/>
                        </a:rPr>
                        <a:t>d</a:t>
                      </a:r>
                      <a:r>
                        <a:rPr lang="en-US" sz="1800" b="0" dirty="0">
                          <a:latin typeface="Cambria" panose="02040503050406030204" pitchFamily="18" charset="0"/>
                          <a:ea typeface="Cambria" panose="02040503050406030204" pitchFamily="18" charset="0"/>
                        </a:rPr>
                        <a:t>etection</a:t>
                      </a:r>
                    </a:p>
                  </a:txBody>
                  <a:tcPr marL="59607" marR="59607" marT="29804" marB="29804"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a:r>
                        <a:rPr lang="en-US" sz="1800" b="0" dirty="0">
                          <a:latin typeface="Cambria" panose="02040503050406030204" pitchFamily="18" charset="0"/>
                          <a:ea typeface="Cambria" panose="02040503050406030204" pitchFamily="18" charset="0"/>
                        </a:rPr>
                        <a:t>- Setting 1: 2 Clover detectors</a:t>
                      </a:r>
                      <a:br>
                        <a:rPr lang="en-US" sz="1800" b="0" dirty="0">
                          <a:latin typeface="Cambria" panose="02040503050406030204" pitchFamily="18" charset="0"/>
                          <a:ea typeface="Cambria" panose="02040503050406030204" pitchFamily="18" charset="0"/>
                        </a:rPr>
                      </a:br>
                      <a:r>
                        <a:rPr lang="en-US" sz="1800" b="0" dirty="0">
                          <a:latin typeface="Cambria" panose="02040503050406030204" pitchFamily="18" charset="0"/>
                          <a:ea typeface="Cambria" panose="02040503050406030204" pitchFamily="18" charset="0"/>
                        </a:rPr>
                        <a:t>- Setting 2: 4 Clover detectors</a:t>
                      </a:r>
                    </a:p>
                  </a:txBody>
                  <a:tcPr marL="59607" marR="59607" marT="29804" marB="29804"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2579029518"/>
                  </a:ext>
                </a:extLst>
              </a:tr>
              <a:tr h="774896">
                <a:tc>
                  <a:txBody>
                    <a:bodyPr/>
                    <a:lstStyle/>
                    <a:p>
                      <a:pPr algn="l"/>
                      <a:r>
                        <a:rPr lang="en-US" sz="1800" b="0" dirty="0">
                          <a:latin typeface="Cambria" panose="02040503050406030204" pitchFamily="18" charset="0"/>
                          <a:ea typeface="Cambria" panose="02040503050406030204" pitchFamily="18" charset="0"/>
                        </a:rPr>
                        <a:t>Implantation</a:t>
                      </a:r>
                    </a:p>
                  </a:txBody>
                  <a:tcPr marL="59607" marR="59607" marT="29804" marB="29804"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a:r>
                        <a:rPr lang="en-US" sz="1800" b="0" dirty="0">
                          <a:latin typeface="Cambria" panose="02040503050406030204" pitchFamily="18" charset="0"/>
                          <a:ea typeface="Cambria" panose="02040503050406030204" pitchFamily="18" charset="0"/>
                        </a:rPr>
                        <a:t>Implanted into thin carbon foils.</a:t>
                      </a:r>
                      <a:br>
                        <a:rPr lang="en-US" sz="1800" b="0" dirty="0">
                          <a:latin typeface="Cambria" panose="02040503050406030204" pitchFamily="18" charset="0"/>
                          <a:ea typeface="Cambria" panose="02040503050406030204" pitchFamily="18" charset="0"/>
                        </a:rPr>
                      </a:br>
                      <a:r>
                        <a:rPr lang="en-US" sz="1800" b="0" dirty="0">
                          <a:latin typeface="Cambria" panose="02040503050406030204" pitchFamily="18" charset="0"/>
                          <a:ea typeface="Cambria" panose="02040503050406030204" pitchFamily="18" charset="0"/>
                        </a:rPr>
                        <a:t>- Setting 1: 1.0 s implantation intervals for 10 hours.</a:t>
                      </a:r>
                      <a:br>
                        <a:rPr lang="en-US" sz="1800" b="0" dirty="0">
                          <a:latin typeface="Cambria" panose="02040503050406030204" pitchFamily="18" charset="0"/>
                          <a:ea typeface="Cambria" panose="02040503050406030204" pitchFamily="18" charset="0"/>
                        </a:rPr>
                      </a:br>
                      <a:r>
                        <a:rPr lang="en-US" sz="1800" b="0" dirty="0">
                          <a:latin typeface="Cambria" panose="02040503050406030204" pitchFamily="18" charset="0"/>
                          <a:ea typeface="Cambria" panose="02040503050406030204" pitchFamily="18" charset="0"/>
                        </a:rPr>
                        <a:t>- Setting 2: 0.4 s implantation intervals for 10 hours.</a:t>
                      </a:r>
                    </a:p>
                  </a:txBody>
                  <a:tcPr marL="59607" marR="59607" marT="29804" marB="29804"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3460886810"/>
                  </a:ext>
                </a:extLst>
              </a:tr>
              <a:tr h="774896">
                <a:tc>
                  <a:txBody>
                    <a:bodyPr/>
                    <a:lstStyle/>
                    <a:p>
                      <a:pPr algn="l"/>
                      <a:r>
                        <a:rPr lang="en-US" altLang="zh-CN" sz="1800" b="0" dirty="0">
                          <a:latin typeface="Cambria" panose="02040503050406030204" pitchFamily="18" charset="0"/>
                          <a:ea typeface="Cambria" panose="02040503050406030204" pitchFamily="18" charset="0"/>
                        </a:rPr>
                        <a:t>βp detection</a:t>
                      </a:r>
                      <a:endParaRPr lang="en-US" sz="1800" b="0" dirty="0">
                        <a:latin typeface="Cambria" panose="02040503050406030204" pitchFamily="18" charset="0"/>
                        <a:ea typeface="Cambria" panose="02040503050406030204" pitchFamily="18" charset="0"/>
                      </a:endParaRPr>
                    </a:p>
                  </a:txBody>
                  <a:tcPr marL="59607" marR="59607" marT="29804" marB="29804"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a:r>
                        <a:rPr lang="en-US" altLang="zh-CN" sz="1800" b="0" dirty="0">
                          <a:latin typeface="Cambria" panose="02040503050406030204" pitchFamily="18" charset="0"/>
                          <a:ea typeface="Cambria" panose="02040503050406030204" pitchFamily="18" charset="0"/>
                        </a:rPr>
                        <a:t>ΔE-E t</a:t>
                      </a:r>
                      <a:r>
                        <a:rPr lang="en-US" sz="1800" b="0" dirty="0">
                          <a:latin typeface="Cambria" panose="02040503050406030204" pitchFamily="18" charset="0"/>
                          <a:ea typeface="Cambria" panose="02040503050406030204" pitchFamily="18" charset="0"/>
                        </a:rPr>
                        <a:t>elescope A: 20.1-500 </a:t>
                      </a:r>
                      <a:r>
                        <a:rPr lang="en-US" altLang="zh-CN" sz="1800" b="0" dirty="0">
                          <a:latin typeface="Cambria" panose="02040503050406030204" pitchFamily="18" charset="0"/>
                          <a:ea typeface="Cambria" panose="02040503050406030204" pitchFamily="18" charset="0"/>
                        </a:rPr>
                        <a:t>μm</a:t>
                      </a:r>
                    </a:p>
                    <a:p>
                      <a:pPr marL="0" marR="0" lvl="0" indent="0" algn="l" defTabSz="914400" rtl="0" eaLnBrk="1" fontAlgn="auto" latinLnBrk="0" hangingPunct="1">
                        <a:lnSpc>
                          <a:spcPct val="100000"/>
                        </a:lnSpc>
                        <a:spcBef>
                          <a:spcPts val="0"/>
                        </a:spcBef>
                        <a:spcAft>
                          <a:spcPts val="0"/>
                        </a:spcAft>
                        <a:buClrTx/>
                        <a:buSzTx/>
                        <a:buFontTx/>
                        <a:buNone/>
                        <a:tabLst/>
                        <a:defRPr/>
                      </a:pPr>
                      <a:r>
                        <a:rPr lang="en-US" altLang="zh-CN" sz="1800" b="0" dirty="0">
                          <a:latin typeface="Cambria" panose="02040503050406030204" pitchFamily="18" charset="0"/>
                          <a:ea typeface="Cambria" panose="02040503050406030204" pitchFamily="18" charset="0"/>
                        </a:rPr>
                        <a:t>ΔE-E t</a:t>
                      </a:r>
                      <a:r>
                        <a:rPr lang="en-US" sz="1800" b="0" dirty="0">
                          <a:latin typeface="Cambria" panose="02040503050406030204" pitchFamily="18" charset="0"/>
                          <a:ea typeface="Cambria" panose="02040503050406030204" pitchFamily="18" charset="0"/>
                        </a:rPr>
                        <a:t>elescope B: 22.5-500 </a:t>
                      </a:r>
                      <a:r>
                        <a:rPr lang="en-US" altLang="zh-CN" sz="1800" b="0" dirty="0">
                          <a:latin typeface="Cambria" panose="02040503050406030204" pitchFamily="18" charset="0"/>
                          <a:ea typeface="Cambria" panose="02040503050406030204" pitchFamily="18" charset="0"/>
                        </a:rPr>
                        <a:t>μm</a:t>
                      </a:r>
                      <a:endParaRPr lang="en-US" sz="1800" b="0" dirty="0">
                        <a:latin typeface="Cambria" panose="02040503050406030204" pitchFamily="18" charset="0"/>
                        <a:ea typeface="Cambria" panose="02040503050406030204" pitchFamily="18" charset="0"/>
                      </a:endParaRPr>
                    </a:p>
                  </a:txBody>
                  <a:tcPr marL="59607" marR="59607" marT="29804" marB="29804"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521856952"/>
                  </a:ext>
                </a:extLst>
              </a:tr>
              <a:tr h="262014">
                <a:tc>
                  <a:txBody>
                    <a:bodyPr/>
                    <a:lstStyle/>
                    <a:p>
                      <a:pPr algn="l"/>
                      <a:r>
                        <a:rPr lang="en-US" sz="1800" b="0">
                          <a:latin typeface="Cambria" panose="02040503050406030204" pitchFamily="18" charset="0"/>
                          <a:ea typeface="Cambria" panose="02040503050406030204" pitchFamily="18" charset="0"/>
                        </a:rPr>
                        <a:t>Observed Protons</a:t>
                      </a:r>
                    </a:p>
                  </a:txBody>
                  <a:tcPr marL="59607" marR="59607" marT="29804" marB="29804"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a:r>
                        <a:rPr lang="en-US" sz="1800" b="0" dirty="0">
                          <a:latin typeface="Cambria" panose="02040503050406030204" pitchFamily="18" charset="0"/>
                          <a:ea typeface="Cambria" panose="02040503050406030204" pitchFamily="18" charset="0"/>
                        </a:rPr>
                        <a:t>802 </a:t>
                      </a:r>
                      <a:r>
                        <a:rPr lang="en-US" altLang="zh-CN" sz="1800" b="0" dirty="0">
                          <a:latin typeface="Cambria" panose="02040503050406030204" pitchFamily="18" charset="0"/>
                          <a:ea typeface="Cambria" panose="02040503050406030204" pitchFamily="18" charset="0"/>
                        </a:rPr>
                        <a:t>Protons; intensity: 1.6(7)%</a:t>
                      </a:r>
                      <a:endParaRPr lang="en-US" sz="1800" b="0" dirty="0">
                        <a:latin typeface="Cambria" panose="02040503050406030204" pitchFamily="18" charset="0"/>
                        <a:ea typeface="Cambria" panose="02040503050406030204" pitchFamily="18" charset="0"/>
                      </a:endParaRPr>
                    </a:p>
                  </a:txBody>
                  <a:tcPr marL="59607" marR="59607" marT="29804" marB="29804"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3451683861"/>
                  </a:ext>
                </a:extLst>
              </a:tr>
            </a:tbl>
          </a:graphicData>
        </a:graphic>
      </p:graphicFrame>
      <p:sp>
        <p:nvSpPr>
          <p:cNvPr id="5" name="TextBox 4">
            <a:extLst>
              <a:ext uri="{FF2B5EF4-FFF2-40B4-BE49-F238E27FC236}">
                <a16:creationId xmlns:a16="http://schemas.microsoft.com/office/drawing/2014/main" id="{E16FD14C-9CC2-45E5-BDCF-7D6C510B80F6}"/>
              </a:ext>
            </a:extLst>
          </p:cNvPr>
          <p:cNvSpPr txBox="1"/>
          <p:nvPr/>
        </p:nvSpPr>
        <p:spPr>
          <a:xfrm>
            <a:off x="0" y="6519446"/>
            <a:ext cx="3963878" cy="338554"/>
          </a:xfrm>
          <a:prstGeom prst="rect">
            <a:avLst/>
          </a:prstGeom>
          <a:noFill/>
        </p:spPr>
        <p:txBody>
          <a:bodyPr wrap="square">
            <a:spAutoFit/>
          </a:bodyPr>
          <a:lstStyle/>
          <a:p>
            <a:r>
              <a:rPr lang="it-IT" sz="1600" dirty="0">
                <a:solidFill>
                  <a:srgbClr val="000066"/>
                </a:solidFill>
                <a:latin typeface="Arial Narrow" panose="020B0606020202030204" pitchFamily="34" charset="0"/>
                <a:ea typeface="Cambria" panose="02040503050406030204" pitchFamily="18" charset="0"/>
                <a:cs typeface="Times New Roman" panose="02020603050405020304" pitchFamily="18" charset="0"/>
              </a:rPr>
              <a:t>C. Mazzocchi </a:t>
            </a:r>
            <a:r>
              <a:rPr lang="it-IT" sz="1600" i="1" dirty="0">
                <a:solidFill>
                  <a:srgbClr val="000066"/>
                </a:solidFill>
                <a:latin typeface="Arial Narrow" panose="020B0606020202030204" pitchFamily="34" charset="0"/>
                <a:ea typeface="Cambria" panose="02040503050406030204" pitchFamily="18" charset="0"/>
                <a:cs typeface="Times New Roman" panose="02020603050405020304" pitchFamily="18" charset="0"/>
              </a:rPr>
              <a:t>et al</a:t>
            </a:r>
            <a:r>
              <a:rPr lang="it-IT" sz="1600" dirty="0">
                <a:solidFill>
                  <a:srgbClr val="000066"/>
                </a:solidFill>
                <a:latin typeface="Arial Narrow" panose="020B0606020202030204" pitchFamily="34" charset="0"/>
                <a:ea typeface="Cambria" panose="02040503050406030204" pitchFamily="18" charset="0"/>
                <a:cs typeface="Times New Roman" panose="02020603050405020304" pitchFamily="18" charset="0"/>
              </a:rPr>
              <a:t>., Eur. Phys. J. A 12, 269 (2001).</a:t>
            </a:r>
          </a:p>
        </p:txBody>
      </p:sp>
    </p:spTree>
    <p:extLst>
      <p:ext uri="{BB962C8B-B14F-4D97-AF65-F5344CB8AC3E}">
        <p14:creationId xmlns:p14="http://schemas.microsoft.com/office/powerpoint/2010/main" val="415063327"/>
      </p:ext>
    </p:extLst>
  </p:cSld>
  <p:clrMapOvr>
    <a:masterClrMapping/>
  </p:clrMapOvr>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8">
            <a:extLst>
              <a:ext uri="{FF2B5EF4-FFF2-40B4-BE49-F238E27FC236}">
                <a16:creationId xmlns:a16="http://schemas.microsoft.com/office/drawing/2014/main" id="{62015F35-FD5C-465D-A1F5-31889396FAF2}"/>
              </a:ext>
            </a:extLst>
          </p:cNvPr>
          <p:cNvPicPr>
            <a:picLocks noChangeAspect="1"/>
          </p:cNvPicPr>
          <p:nvPr/>
        </p:nvPicPr>
        <p:blipFill>
          <a:blip r:embed="rId3"/>
          <a:stretch>
            <a:fillRect/>
          </a:stretch>
        </p:blipFill>
        <p:spPr>
          <a:xfrm>
            <a:off x="4214918" y="0"/>
            <a:ext cx="4912316" cy="3682652"/>
          </a:xfrm>
          <a:prstGeom prst="rect">
            <a:avLst/>
          </a:prstGeom>
        </p:spPr>
      </p:pic>
      <p:pic>
        <p:nvPicPr>
          <p:cNvPr id="3" name="Picture 2">
            <a:extLst>
              <a:ext uri="{FF2B5EF4-FFF2-40B4-BE49-F238E27FC236}">
                <a16:creationId xmlns:a16="http://schemas.microsoft.com/office/drawing/2014/main" id="{2E82378C-99C7-41D5-B7D8-15AACCF622AC}"/>
              </a:ext>
            </a:extLst>
          </p:cNvPr>
          <p:cNvPicPr>
            <a:picLocks noChangeAspect="1"/>
          </p:cNvPicPr>
          <p:nvPr/>
        </p:nvPicPr>
        <p:blipFill>
          <a:blip r:embed="rId4"/>
          <a:stretch>
            <a:fillRect/>
          </a:stretch>
        </p:blipFill>
        <p:spPr>
          <a:xfrm>
            <a:off x="143071" y="746539"/>
            <a:ext cx="3664842" cy="1686991"/>
          </a:xfrm>
          <a:prstGeom prst="rect">
            <a:avLst/>
          </a:prstGeom>
        </p:spPr>
      </p:pic>
      <p:sp>
        <p:nvSpPr>
          <p:cNvPr id="4" name="TextBox 3">
            <a:extLst>
              <a:ext uri="{FF2B5EF4-FFF2-40B4-BE49-F238E27FC236}">
                <a16:creationId xmlns:a16="http://schemas.microsoft.com/office/drawing/2014/main" id="{8E6E2E4A-DE56-4353-8E14-C6DAD8A76781}"/>
              </a:ext>
            </a:extLst>
          </p:cNvPr>
          <p:cNvSpPr txBox="1"/>
          <p:nvPr/>
        </p:nvSpPr>
        <p:spPr>
          <a:xfrm>
            <a:off x="143070" y="100208"/>
            <a:ext cx="2338269" cy="646331"/>
          </a:xfrm>
          <a:prstGeom prst="rect">
            <a:avLst/>
          </a:prstGeom>
          <a:noFill/>
        </p:spPr>
        <p:txBody>
          <a:bodyPr wrap="none" rtlCol="0">
            <a:spAutoFit/>
          </a:bodyPr>
          <a:lstStyle/>
          <a:p>
            <a:r>
              <a:rPr lang="en-US" sz="1800" b="0" i="0" u="none" strike="noStrike" baseline="0" dirty="0">
                <a:latin typeface="LMRoman8-Regular"/>
              </a:rPr>
              <a:t>345 </a:t>
            </a:r>
            <a:r>
              <a:rPr lang="en-US" altLang="zh-CN" sz="1800" b="0" i="0" u="none" strike="noStrike" baseline="0" dirty="0">
                <a:latin typeface="LMRoman8-Regular"/>
              </a:rPr>
              <a:t>MeV/u</a:t>
            </a:r>
          </a:p>
          <a:p>
            <a:r>
              <a:rPr lang="en-US" sz="1800" b="0" i="0" u="none" strike="noStrike" baseline="0" dirty="0">
                <a:latin typeface="LMRoman8-Regular"/>
              </a:rPr>
              <a:t>78</a:t>
            </a:r>
            <a:r>
              <a:rPr lang="en-US" sz="1800" b="0" i="0" u="none" strike="noStrike" baseline="0" dirty="0">
                <a:latin typeface="LMRoman10-Regular"/>
              </a:rPr>
              <a:t>Kr</a:t>
            </a:r>
            <a:r>
              <a:rPr lang="en-US" sz="1800" b="0" i="0" u="none" strike="noStrike" baseline="0" dirty="0">
                <a:latin typeface="LMRoman8-Regular"/>
              </a:rPr>
              <a:t>36+ </a:t>
            </a:r>
            <a:r>
              <a:rPr lang="en-US" sz="1800" b="0" i="0" u="none" strike="noStrike" baseline="0" dirty="0">
                <a:latin typeface="LMRoman10-Regular"/>
              </a:rPr>
              <a:t>primary beam</a:t>
            </a:r>
            <a:endParaRPr lang="en-US" dirty="0"/>
          </a:p>
        </p:txBody>
      </p:sp>
      <p:pic>
        <p:nvPicPr>
          <p:cNvPr id="6" name="Picture 5">
            <a:extLst>
              <a:ext uri="{FF2B5EF4-FFF2-40B4-BE49-F238E27FC236}">
                <a16:creationId xmlns:a16="http://schemas.microsoft.com/office/drawing/2014/main" id="{CDD5902B-4E6F-4F6E-A326-AEBF4961BF2C}"/>
              </a:ext>
            </a:extLst>
          </p:cNvPr>
          <p:cNvPicPr>
            <a:picLocks noChangeAspect="1"/>
          </p:cNvPicPr>
          <p:nvPr/>
        </p:nvPicPr>
        <p:blipFill>
          <a:blip r:embed="rId5"/>
          <a:stretch>
            <a:fillRect/>
          </a:stretch>
        </p:blipFill>
        <p:spPr>
          <a:xfrm>
            <a:off x="143070" y="2433530"/>
            <a:ext cx="6543675" cy="3333750"/>
          </a:xfrm>
          <a:prstGeom prst="rect">
            <a:avLst/>
          </a:prstGeom>
        </p:spPr>
      </p:pic>
      <p:sp>
        <p:nvSpPr>
          <p:cNvPr id="7" name="TextBox 6">
            <a:extLst>
              <a:ext uri="{FF2B5EF4-FFF2-40B4-BE49-F238E27FC236}">
                <a16:creationId xmlns:a16="http://schemas.microsoft.com/office/drawing/2014/main" id="{4C9CC78A-CD46-4B0F-B343-27386C664FBD}"/>
              </a:ext>
            </a:extLst>
          </p:cNvPr>
          <p:cNvSpPr txBox="1"/>
          <p:nvPr/>
        </p:nvSpPr>
        <p:spPr>
          <a:xfrm>
            <a:off x="143070" y="5926795"/>
            <a:ext cx="2994731" cy="923330"/>
          </a:xfrm>
          <a:prstGeom prst="rect">
            <a:avLst/>
          </a:prstGeom>
          <a:noFill/>
        </p:spPr>
        <p:txBody>
          <a:bodyPr wrap="none" rtlCol="0">
            <a:spAutoFit/>
          </a:bodyPr>
          <a:lstStyle/>
          <a:p>
            <a:r>
              <a:rPr lang="en-US" altLang="zh-CN" dirty="0"/>
              <a:t>642690/156/3600=1.14 pps</a:t>
            </a:r>
          </a:p>
          <a:p>
            <a:r>
              <a:rPr lang="en-US" dirty="0"/>
              <a:t>60Ga beam intensity</a:t>
            </a:r>
          </a:p>
          <a:p>
            <a:r>
              <a:rPr lang="en-US" altLang="zh-CN" dirty="0"/>
              <a:t>7.6*10^5/156/3600=1.35 pps</a:t>
            </a:r>
            <a:endParaRPr lang="en-US" dirty="0"/>
          </a:p>
        </p:txBody>
      </p:sp>
      <p:sp>
        <p:nvSpPr>
          <p:cNvPr id="11" name="TextBox 10">
            <a:extLst>
              <a:ext uri="{FF2B5EF4-FFF2-40B4-BE49-F238E27FC236}">
                <a16:creationId xmlns:a16="http://schemas.microsoft.com/office/drawing/2014/main" id="{23D32D4A-94F0-4467-8828-BE772BE0AA73}"/>
              </a:ext>
            </a:extLst>
          </p:cNvPr>
          <p:cNvSpPr txBox="1"/>
          <p:nvPr/>
        </p:nvSpPr>
        <p:spPr>
          <a:xfrm>
            <a:off x="3414907" y="5942184"/>
            <a:ext cx="5442528" cy="338554"/>
          </a:xfrm>
          <a:prstGeom prst="rect">
            <a:avLst/>
          </a:prstGeom>
          <a:noFill/>
        </p:spPr>
        <p:txBody>
          <a:bodyPr wrap="square">
            <a:spAutoFit/>
          </a:bodyPr>
          <a:lstStyle/>
          <a:p>
            <a:r>
              <a:rPr lang="en-US" sz="1600" dirty="0">
                <a:solidFill>
                  <a:srgbClr val="000066"/>
                </a:solidFill>
                <a:latin typeface="Arial Narrow" panose="020B0606020202030204" pitchFamily="34" charset="0"/>
              </a:rPr>
              <a:t>Thomas </a:t>
            </a:r>
            <a:r>
              <a:rPr lang="en-US" sz="1600" dirty="0" err="1">
                <a:solidFill>
                  <a:srgbClr val="000066"/>
                </a:solidFill>
                <a:latin typeface="Arial Narrow" panose="020B0606020202030204" pitchFamily="34" charset="0"/>
              </a:rPr>
              <a:t>Goigoux</a:t>
            </a:r>
            <a:r>
              <a:rPr lang="en-US" sz="1600" dirty="0">
                <a:solidFill>
                  <a:srgbClr val="000066"/>
                </a:solidFill>
                <a:latin typeface="Arial Narrow" panose="020B0606020202030204" pitchFamily="34" charset="0"/>
              </a:rPr>
              <a:t>, Ph.D. Thesis, Université de Bordeaux, France, 2017.</a:t>
            </a:r>
          </a:p>
        </p:txBody>
      </p:sp>
      <p:sp>
        <p:nvSpPr>
          <p:cNvPr id="12" name="TextBox 11">
            <a:extLst>
              <a:ext uri="{FF2B5EF4-FFF2-40B4-BE49-F238E27FC236}">
                <a16:creationId xmlns:a16="http://schemas.microsoft.com/office/drawing/2014/main" id="{562E0E3A-F031-4E8D-84CF-AA01D9B57EF5}"/>
              </a:ext>
            </a:extLst>
          </p:cNvPr>
          <p:cNvSpPr txBox="1"/>
          <p:nvPr/>
        </p:nvSpPr>
        <p:spPr>
          <a:xfrm>
            <a:off x="3414907" y="6455642"/>
            <a:ext cx="5442528" cy="338554"/>
          </a:xfrm>
          <a:prstGeom prst="rect">
            <a:avLst/>
          </a:prstGeom>
          <a:noFill/>
        </p:spPr>
        <p:txBody>
          <a:bodyPr wrap="square">
            <a:spAutoFit/>
          </a:bodyPr>
          <a:lstStyle/>
          <a:p>
            <a:r>
              <a:rPr lang="en-US" sz="1600" dirty="0">
                <a:solidFill>
                  <a:srgbClr val="000066"/>
                </a:solidFill>
                <a:latin typeface="Arial Narrow" panose="020B0606020202030204" pitchFamily="34" charset="0"/>
              </a:rPr>
              <a:t>S. E. A. </a:t>
            </a:r>
            <a:r>
              <a:rPr lang="en-US" sz="1600" dirty="0" err="1">
                <a:solidFill>
                  <a:srgbClr val="000066"/>
                </a:solidFill>
                <a:latin typeface="Arial Narrow" panose="020B0606020202030204" pitchFamily="34" charset="0"/>
              </a:rPr>
              <a:t>Orrigo</a:t>
            </a:r>
            <a:r>
              <a:rPr lang="en-US" sz="1600" dirty="0">
                <a:solidFill>
                  <a:srgbClr val="000066"/>
                </a:solidFill>
                <a:latin typeface="Arial Narrow" panose="020B0606020202030204" pitchFamily="34" charset="0"/>
              </a:rPr>
              <a:t> et al., Phys. Rev. C 103, 014324 (2021).</a:t>
            </a:r>
          </a:p>
        </p:txBody>
      </p:sp>
      <p:sp>
        <p:nvSpPr>
          <p:cNvPr id="2" name="TextBox 1">
            <a:extLst>
              <a:ext uri="{FF2B5EF4-FFF2-40B4-BE49-F238E27FC236}">
                <a16:creationId xmlns:a16="http://schemas.microsoft.com/office/drawing/2014/main" id="{7626E691-266C-43C7-B35F-4224086D8F61}"/>
              </a:ext>
            </a:extLst>
          </p:cNvPr>
          <p:cNvSpPr txBox="1"/>
          <p:nvPr/>
        </p:nvSpPr>
        <p:spPr>
          <a:xfrm>
            <a:off x="6926893" y="4133588"/>
            <a:ext cx="2074037" cy="923330"/>
          </a:xfrm>
          <a:prstGeom prst="rect">
            <a:avLst/>
          </a:prstGeom>
          <a:noFill/>
        </p:spPr>
        <p:txBody>
          <a:bodyPr wrap="square" rtlCol="0">
            <a:spAutoFit/>
          </a:bodyPr>
          <a:lstStyle/>
          <a:p>
            <a:r>
              <a:rPr lang="en-US" dirty="0"/>
              <a:t>60Ga was produced in the Setting B optimized for 65Br.</a:t>
            </a:r>
          </a:p>
        </p:txBody>
      </p:sp>
    </p:spTree>
    <p:extLst>
      <p:ext uri="{BB962C8B-B14F-4D97-AF65-F5344CB8AC3E}">
        <p14:creationId xmlns:p14="http://schemas.microsoft.com/office/powerpoint/2010/main" val="2806871"/>
      </p:ext>
    </p:extLst>
  </p:cSld>
  <p:clrMapOvr>
    <a:masterClrMapping/>
  </p:clrMapOvr>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F89AD15F-A271-4644-8023-6E921A83870A}"/>
              </a:ext>
            </a:extLst>
          </p:cNvPr>
          <p:cNvPicPr>
            <a:picLocks noChangeAspect="1"/>
          </p:cNvPicPr>
          <p:nvPr/>
        </p:nvPicPr>
        <p:blipFill>
          <a:blip r:embed="rId2"/>
          <a:stretch>
            <a:fillRect/>
          </a:stretch>
        </p:blipFill>
        <p:spPr>
          <a:xfrm>
            <a:off x="0" y="0"/>
            <a:ext cx="7274478" cy="6858000"/>
          </a:xfrm>
          <a:prstGeom prst="rect">
            <a:avLst/>
          </a:prstGeom>
        </p:spPr>
      </p:pic>
    </p:spTree>
    <p:extLst>
      <p:ext uri="{BB962C8B-B14F-4D97-AF65-F5344CB8AC3E}">
        <p14:creationId xmlns:p14="http://schemas.microsoft.com/office/powerpoint/2010/main" val="3074811728"/>
      </p:ext>
    </p:extLst>
  </p:cSld>
  <p:clrMapOvr>
    <a:masterClrMapping/>
  </p:clrMapOvr>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AA9EAB2F-AE6A-4944-AB07-8FD46243B26E}"/>
              </a:ext>
            </a:extLst>
          </p:cNvPr>
          <p:cNvPicPr>
            <a:picLocks noChangeAspect="1"/>
          </p:cNvPicPr>
          <p:nvPr/>
        </p:nvPicPr>
        <p:blipFill>
          <a:blip r:embed="rId2"/>
          <a:stretch>
            <a:fillRect/>
          </a:stretch>
        </p:blipFill>
        <p:spPr>
          <a:xfrm>
            <a:off x="0" y="21921"/>
            <a:ext cx="7952822" cy="6115832"/>
          </a:xfrm>
          <a:prstGeom prst="rect">
            <a:avLst/>
          </a:prstGeom>
        </p:spPr>
      </p:pic>
    </p:spTree>
    <p:extLst>
      <p:ext uri="{BB962C8B-B14F-4D97-AF65-F5344CB8AC3E}">
        <p14:creationId xmlns:p14="http://schemas.microsoft.com/office/powerpoint/2010/main" val="3630580156"/>
      </p:ext>
    </p:extLst>
  </p:cSld>
  <p:clrMapOvr>
    <a:masterClrMapping/>
  </p:clrMapOvr>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2127DBBE-6385-4CF9-80B4-D84E7EE42125}"/>
              </a:ext>
            </a:extLst>
          </p:cNvPr>
          <p:cNvPicPr>
            <a:picLocks noChangeAspect="1"/>
          </p:cNvPicPr>
          <p:nvPr/>
        </p:nvPicPr>
        <p:blipFill>
          <a:blip r:embed="rId2"/>
          <a:stretch>
            <a:fillRect/>
          </a:stretch>
        </p:blipFill>
        <p:spPr>
          <a:xfrm>
            <a:off x="1" y="0"/>
            <a:ext cx="4572000" cy="3751990"/>
          </a:xfrm>
          <a:prstGeom prst="rect">
            <a:avLst/>
          </a:prstGeom>
        </p:spPr>
      </p:pic>
      <p:pic>
        <p:nvPicPr>
          <p:cNvPr id="5" name="Picture 4">
            <a:extLst>
              <a:ext uri="{FF2B5EF4-FFF2-40B4-BE49-F238E27FC236}">
                <a16:creationId xmlns:a16="http://schemas.microsoft.com/office/drawing/2014/main" id="{C77EFF72-6E74-4F30-BDEA-5FC8D663450B}"/>
              </a:ext>
            </a:extLst>
          </p:cNvPr>
          <p:cNvPicPr>
            <a:picLocks noChangeAspect="1"/>
          </p:cNvPicPr>
          <p:nvPr/>
        </p:nvPicPr>
        <p:blipFill>
          <a:blip r:embed="rId3"/>
          <a:stretch>
            <a:fillRect/>
          </a:stretch>
        </p:blipFill>
        <p:spPr>
          <a:xfrm>
            <a:off x="4571999" y="0"/>
            <a:ext cx="4572000" cy="3238781"/>
          </a:xfrm>
          <a:prstGeom prst="rect">
            <a:avLst/>
          </a:prstGeom>
        </p:spPr>
      </p:pic>
      <p:sp>
        <p:nvSpPr>
          <p:cNvPr id="7" name="TextBox 6">
            <a:extLst>
              <a:ext uri="{FF2B5EF4-FFF2-40B4-BE49-F238E27FC236}">
                <a16:creationId xmlns:a16="http://schemas.microsoft.com/office/drawing/2014/main" id="{B0044D73-2377-46A9-9504-9855CFFB826C}"/>
              </a:ext>
            </a:extLst>
          </p:cNvPr>
          <p:cNvSpPr txBox="1"/>
          <p:nvPr/>
        </p:nvSpPr>
        <p:spPr>
          <a:xfrm>
            <a:off x="4572000" y="3228584"/>
            <a:ext cx="4572000" cy="3139321"/>
          </a:xfrm>
          <a:prstGeom prst="rect">
            <a:avLst/>
          </a:prstGeom>
          <a:noFill/>
        </p:spPr>
        <p:txBody>
          <a:bodyPr wrap="square">
            <a:spAutoFit/>
          </a:bodyPr>
          <a:lstStyle/>
          <a:p>
            <a:r>
              <a:rPr lang="en-US" dirty="0"/>
              <a:t>Figure 4.21: Energy spectrum of 61Ge (background subtracted) of DSSSD 1. One sees clearly the known 3.2-MeV peak. Many proton transitions with a complex structure are seen at lower energy.</a:t>
            </a:r>
          </a:p>
          <a:p>
            <a:r>
              <a:rPr lang="en-US" dirty="0"/>
              <a:t>The total proton branching ratio was measured at 89(3)% for the DSSSD 1 and 85(3)% for the DSSSD 2. By averaging these values, we find a proton branching ratio of 87(3)%. The value is in disagreement with the literature as a value of 62(4)% was found in [Bla07].</a:t>
            </a:r>
          </a:p>
        </p:txBody>
      </p:sp>
      <p:sp>
        <p:nvSpPr>
          <p:cNvPr id="9" name="TextBox 8">
            <a:extLst>
              <a:ext uri="{FF2B5EF4-FFF2-40B4-BE49-F238E27FC236}">
                <a16:creationId xmlns:a16="http://schemas.microsoft.com/office/drawing/2014/main" id="{C81B5F36-87BB-4B02-AB6A-E78BBFD63111}"/>
              </a:ext>
            </a:extLst>
          </p:cNvPr>
          <p:cNvSpPr txBox="1"/>
          <p:nvPr/>
        </p:nvSpPr>
        <p:spPr>
          <a:xfrm>
            <a:off x="0" y="6027003"/>
            <a:ext cx="4609578" cy="830997"/>
          </a:xfrm>
          <a:prstGeom prst="rect">
            <a:avLst/>
          </a:prstGeom>
          <a:noFill/>
        </p:spPr>
        <p:txBody>
          <a:bodyPr wrap="square">
            <a:spAutoFit/>
          </a:bodyPr>
          <a:lstStyle/>
          <a:p>
            <a:r>
              <a:rPr lang="en-US" sz="1600" dirty="0">
                <a:solidFill>
                  <a:srgbClr val="000066"/>
                </a:solidFill>
                <a:latin typeface="Arial Narrow" panose="020B0606020202030204" pitchFamily="34" charset="0"/>
              </a:rPr>
              <a:t>B. Blank et al., Eur. Phys. J. A 31, 267 (2007).</a:t>
            </a:r>
          </a:p>
          <a:p>
            <a:r>
              <a:rPr lang="en-US" sz="1600" dirty="0">
                <a:solidFill>
                  <a:srgbClr val="000066"/>
                </a:solidFill>
                <a:latin typeface="Arial Narrow" panose="020B0606020202030204" pitchFamily="34" charset="0"/>
              </a:rPr>
              <a:t>Production cross-sections of proton-rich 70Ge fragments and the decay of 57Zn and 61Ge</a:t>
            </a:r>
          </a:p>
        </p:txBody>
      </p:sp>
      <p:sp>
        <p:nvSpPr>
          <p:cNvPr id="10" name="TextBox 9">
            <a:extLst>
              <a:ext uri="{FF2B5EF4-FFF2-40B4-BE49-F238E27FC236}">
                <a16:creationId xmlns:a16="http://schemas.microsoft.com/office/drawing/2014/main" id="{146688BA-4B16-45E5-9E4E-53C187573B8B}"/>
              </a:ext>
            </a:extLst>
          </p:cNvPr>
          <p:cNvSpPr txBox="1"/>
          <p:nvPr/>
        </p:nvSpPr>
        <p:spPr>
          <a:xfrm>
            <a:off x="4571999" y="6298088"/>
            <a:ext cx="4572001" cy="584775"/>
          </a:xfrm>
          <a:prstGeom prst="rect">
            <a:avLst/>
          </a:prstGeom>
          <a:noFill/>
        </p:spPr>
        <p:txBody>
          <a:bodyPr wrap="square">
            <a:spAutoFit/>
          </a:bodyPr>
          <a:lstStyle/>
          <a:p>
            <a:r>
              <a:rPr lang="en-US" sz="1600" dirty="0">
                <a:solidFill>
                  <a:srgbClr val="000066"/>
                </a:solidFill>
                <a:latin typeface="Arial Narrow" panose="020B0606020202030204" pitchFamily="34" charset="0"/>
              </a:rPr>
              <a:t>Thomas </a:t>
            </a:r>
            <a:r>
              <a:rPr lang="en-US" sz="1600" dirty="0" err="1">
                <a:solidFill>
                  <a:srgbClr val="000066"/>
                </a:solidFill>
                <a:latin typeface="Arial Narrow" panose="020B0606020202030204" pitchFamily="34" charset="0"/>
              </a:rPr>
              <a:t>Goigoux</a:t>
            </a:r>
            <a:r>
              <a:rPr lang="en-US" sz="1600" dirty="0">
                <a:solidFill>
                  <a:srgbClr val="000066"/>
                </a:solidFill>
                <a:latin typeface="Arial Narrow" panose="020B0606020202030204" pitchFamily="34" charset="0"/>
              </a:rPr>
              <a:t>, Ph.D. Thesis, Université de Bordeaux, France, 2017.</a:t>
            </a:r>
          </a:p>
        </p:txBody>
      </p:sp>
    </p:spTree>
    <p:extLst>
      <p:ext uri="{BB962C8B-B14F-4D97-AF65-F5344CB8AC3E}">
        <p14:creationId xmlns:p14="http://schemas.microsoft.com/office/powerpoint/2010/main" val="3165015017"/>
      </p:ext>
    </p:extLst>
  </p:cSld>
  <p:clrMapOvr>
    <a:masterClrMapping/>
  </p:clrMapOvr>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949AE875-81C1-4907-97AC-3FD9EB69A355}"/>
              </a:ext>
            </a:extLst>
          </p:cNvPr>
          <p:cNvPicPr>
            <a:picLocks noChangeAspect="1"/>
          </p:cNvPicPr>
          <p:nvPr/>
        </p:nvPicPr>
        <p:blipFill>
          <a:blip r:embed="rId3"/>
          <a:stretch>
            <a:fillRect/>
          </a:stretch>
        </p:blipFill>
        <p:spPr>
          <a:xfrm>
            <a:off x="0" y="1952625"/>
            <a:ext cx="8391525" cy="4895850"/>
          </a:xfrm>
          <a:prstGeom prst="rect">
            <a:avLst/>
          </a:prstGeom>
        </p:spPr>
      </p:pic>
      <p:pic>
        <p:nvPicPr>
          <p:cNvPr id="5" name="Picture 4">
            <a:extLst>
              <a:ext uri="{FF2B5EF4-FFF2-40B4-BE49-F238E27FC236}">
                <a16:creationId xmlns:a16="http://schemas.microsoft.com/office/drawing/2014/main" id="{19C3AC16-7472-465E-804D-9267D761756E}"/>
              </a:ext>
            </a:extLst>
          </p:cNvPr>
          <p:cNvPicPr>
            <a:picLocks noChangeAspect="1"/>
          </p:cNvPicPr>
          <p:nvPr/>
        </p:nvPicPr>
        <p:blipFill>
          <a:blip r:embed="rId4"/>
          <a:stretch>
            <a:fillRect/>
          </a:stretch>
        </p:blipFill>
        <p:spPr>
          <a:xfrm>
            <a:off x="0" y="0"/>
            <a:ext cx="8334375" cy="1952625"/>
          </a:xfrm>
          <a:prstGeom prst="rect">
            <a:avLst/>
          </a:prstGeom>
        </p:spPr>
      </p:pic>
    </p:spTree>
    <p:extLst>
      <p:ext uri="{BB962C8B-B14F-4D97-AF65-F5344CB8AC3E}">
        <p14:creationId xmlns:p14="http://schemas.microsoft.com/office/powerpoint/2010/main" val="625622397"/>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Box 4">
            <a:extLst>
              <a:ext uri="{FF2B5EF4-FFF2-40B4-BE49-F238E27FC236}">
                <a16:creationId xmlns:a16="http://schemas.microsoft.com/office/drawing/2014/main" id="{49AA6E0B-EBEF-4756-9662-1CCB52F03E05}"/>
              </a:ext>
            </a:extLst>
          </p:cNvPr>
          <p:cNvSpPr txBox="1"/>
          <p:nvPr/>
        </p:nvSpPr>
        <p:spPr>
          <a:xfrm>
            <a:off x="0" y="0"/>
            <a:ext cx="9144000" cy="1200329"/>
          </a:xfrm>
          <a:prstGeom prst="rect">
            <a:avLst/>
          </a:prstGeom>
          <a:noFill/>
        </p:spPr>
        <p:txBody>
          <a:bodyPr wrap="square">
            <a:spAutoFit/>
          </a:bodyPr>
          <a:lstStyle/>
          <a:p>
            <a:r>
              <a:rPr lang="en-US" altLang="zh-CN" sz="1800" dirty="0">
                <a:solidFill>
                  <a:srgbClr val="000000"/>
                </a:solidFill>
                <a:effectLst/>
                <a:latin typeface="Cambria Math" panose="02040503050406030204" pitchFamily="18" charset="0"/>
                <a:ea typeface="Cambria Math" panose="02040503050406030204" pitchFamily="18" charset="0"/>
              </a:rPr>
              <a:t>E. </a:t>
            </a:r>
            <a:r>
              <a:rPr lang="en-US" altLang="zh-CN" sz="1800" dirty="0" err="1">
                <a:solidFill>
                  <a:srgbClr val="000000"/>
                </a:solidFill>
                <a:effectLst/>
                <a:latin typeface="Cambria Math" panose="02040503050406030204" pitchFamily="18" charset="0"/>
                <a:ea typeface="Cambria Math" panose="02040503050406030204" pitchFamily="18" charset="0"/>
              </a:rPr>
              <a:t>Schonfeld</a:t>
            </a:r>
            <a:r>
              <a:rPr lang="en-US" altLang="zh-CN" sz="1800" dirty="0">
                <a:solidFill>
                  <a:srgbClr val="000000"/>
                </a:solidFill>
                <a:effectLst/>
                <a:latin typeface="Cambria Math" panose="02040503050406030204" pitchFamily="18" charset="0"/>
                <a:ea typeface="Cambria Math" panose="02040503050406030204" pitchFamily="18" charset="0"/>
              </a:rPr>
              <a:t> </a:t>
            </a:r>
            <a:r>
              <a:rPr lang="en-US" altLang="zh-CN" sz="1800" i="1" dirty="0">
                <a:solidFill>
                  <a:srgbClr val="000000"/>
                </a:solidFill>
                <a:effectLst/>
                <a:latin typeface="Cambria Math" panose="02040503050406030204" pitchFamily="18" charset="0"/>
                <a:ea typeface="Cambria Math" panose="02040503050406030204" pitchFamily="18" charset="0"/>
              </a:rPr>
              <a:t>et al</a:t>
            </a:r>
            <a:r>
              <a:rPr lang="en-US" altLang="zh-CN" sz="1800" dirty="0">
                <a:solidFill>
                  <a:srgbClr val="000000"/>
                </a:solidFill>
                <a:effectLst/>
                <a:latin typeface="Cambria Math" panose="02040503050406030204" pitchFamily="18" charset="0"/>
                <a:ea typeface="Cambria Math" panose="02040503050406030204" pitchFamily="18" charset="0"/>
              </a:rPr>
              <a:t>., </a:t>
            </a:r>
            <a:r>
              <a:rPr lang="en-US" altLang="zh-CN" sz="1800" dirty="0" err="1">
                <a:solidFill>
                  <a:srgbClr val="000000"/>
                </a:solidFill>
                <a:effectLst/>
                <a:latin typeface="Cambria Math" panose="02040503050406030204" pitchFamily="18" charset="0"/>
                <a:ea typeface="Cambria Math" panose="02040503050406030204" pitchFamily="18" charset="0"/>
              </a:rPr>
              <a:t>Nucl</a:t>
            </a:r>
            <a:r>
              <a:rPr lang="en-US" altLang="zh-CN" sz="1800" dirty="0">
                <a:solidFill>
                  <a:srgbClr val="000000"/>
                </a:solidFill>
                <a:effectLst/>
                <a:latin typeface="Cambria Math" panose="02040503050406030204" pitchFamily="18" charset="0"/>
                <a:ea typeface="Cambria Math" panose="02040503050406030204" pitchFamily="18" charset="0"/>
              </a:rPr>
              <a:t>. </a:t>
            </a:r>
            <a:r>
              <a:rPr lang="en-US" altLang="zh-CN" sz="1800" dirty="0" err="1">
                <a:solidFill>
                  <a:srgbClr val="000000"/>
                </a:solidFill>
                <a:effectLst/>
                <a:latin typeface="Cambria Math" panose="02040503050406030204" pitchFamily="18" charset="0"/>
                <a:ea typeface="Cambria Math" panose="02040503050406030204" pitchFamily="18" charset="0"/>
              </a:rPr>
              <a:t>Instrum</a:t>
            </a:r>
            <a:r>
              <a:rPr lang="en-US" altLang="zh-CN" sz="1800" dirty="0">
                <a:solidFill>
                  <a:srgbClr val="000000"/>
                </a:solidFill>
                <a:effectLst/>
                <a:latin typeface="Cambria Math" panose="02040503050406030204" pitchFamily="18" charset="0"/>
                <a:ea typeface="Cambria Math" panose="02040503050406030204" pitchFamily="18" charset="0"/>
              </a:rPr>
              <a:t>. Methods Phys. Res. A 369</a:t>
            </a:r>
            <a:r>
              <a:rPr lang="en-US" altLang="zh-CN" sz="1800" dirty="0">
                <a:solidFill>
                  <a:srgbClr val="000000"/>
                </a:solidFill>
                <a:latin typeface="Cambria Math" panose="02040503050406030204" pitchFamily="18" charset="0"/>
                <a:ea typeface="Cambria Math" panose="02040503050406030204" pitchFamily="18" charset="0"/>
              </a:rPr>
              <a:t>,</a:t>
            </a:r>
            <a:r>
              <a:rPr lang="en-US" altLang="zh-CN" sz="1800" dirty="0">
                <a:solidFill>
                  <a:srgbClr val="000000"/>
                </a:solidFill>
                <a:effectLst/>
                <a:latin typeface="Cambria Math" panose="02040503050406030204" pitchFamily="18" charset="0"/>
                <a:ea typeface="Cambria Math" panose="02040503050406030204" pitchFamily="18" charset="0"/>
              </a:rPr>
              <a:t> 527 (1986).</a:t>
            </a:r>
          </a:p>
          <a:p>
            <a:r>
              <a:rPr lang="en-US" altLang="zh-CN" sz="1800" dirty="0">
                <a:solidFill>
                  <a:srgbClr val="000000"/>
                </a:solidFill>
                <a:effectLst/>
                <a:latin typeface="Cambria Math" panose="02040503050406030204" pitchFamily="18" charset="0"/>
                <a:ea typeface="Cambria Math" panose="02040503050406030204" pitchFamily="18" charset="0"/>
              </a:rPr>
              <a:t>Evaluated K-shell fluorescence yield (</a:t>
            </a:r>
            <a:r>
              <a:rPr lang="en-US" altLang="zh-CN" sz="1800" i="1" dirty="0" err="1">
                <a:latin typeface="Cambria Math" panose="02040503050406030204" pitchFamily="18" charset="0"/>
                <a:ea typeface="Cambria Math" panose="02040503050406030204" pitchFamily="18" charset="0"/>
                <a:cs typeface="Times New Roman" panose="02020603050405020304" pitchFamily="18" charset="0"/>
              </a:rPr>
              <a:t>ω</a:t>
            </a:r>
            <a:r>
              <a:rPr lang="en-US" altLang="zh-CN" sz="1800" i="1" baseline="-25000" dirty="0" err="1">
                <a:latin typeface="Cambria Math" panose="02040503050406030204" pitchFamily="18" charset="0"/>
                <a:ea typeface="Cambria Math" panose="02040503050406030204" pitchFamily="18" charset="0"/>
                <a:cs typeface="Times New Roman" panose="02020603050405020304" pitchFamily="18" charset="0"/>
              </a:rPr>
              <a:t>K</a:t>
            </a:r>
            <a:r>
              <a:rPr lang="en-US" altLang="zh-CN" sz="1800" dirty="0">
                <a:solidFill>
                  <a:srgbClr val="000000"/>
                </a:solidFill>
                <a:effectLst/>
                <a:latin typeface="Cambria Math" panose="02040503050406030204" pitchFamily="18" charset="0"/>
                <a:ea typeface="Cambria Math" panose="02040503050406030204" pitchFamily="18" charset="0"/>
              </a:rPr>
              <a:t>)</a:t>
            </a:r>
            <a:br>
              <a:rPr lang="en-US" altLang="zh-CN" sz="1800" dirty="0">
                <a:solidFill>
                  <a:srgbClr val="000000"/>
                </a:solidFill>
                <a:effectLst/>
                <a:latin typeface="Cambria Math" panose="02040503050406030204" pitchFamily="18" charset="0"/>
                <a:ea typeface="Cambria Math" panose="02040503050406030204" pitchFamily="18" charset="0"/>
              </a:rPr>
            </a:br>
            <a:r>
              <a:rPr lang="en-US" altLang="zh-CN" sz="1800" dirty="0">
                <a:solidFill>
                  <a:srgbClr val="000000"/>
                </a:solidFill>
                <a:effectLst/>
                <a:latin typeface="Cambria Math" panose="02040503050406030204" pitchFamily="18" charset="0"/>
                <a:ea typeface="Cambria Math" panose="02040503050406030204" pitchFamily="18" charset="0"/>
              </a:rPr>
              <a:t>Evaluated ratios of X-ray emission probabilities [</a:t>
            </a:r>
            <a:r>
              <a:rPr lang="en-US" altLang="zh-CN" sz="1800" i="1" dirty="0">
                <a:solidFill>
                  <a:srgbClr val="000000"/>
                </a:solidFill>
                <a:effectLst/>
                <a:latin typeface="Cambria Math" panose="02040503050406030204" pitchFamily="18" charset="0"/>
                <a:ea typeface="Cambria Math" panose="02040503050406030204" pitchFamily="18" charset="0"/>
              </a:rPr>
              <a:t>x</a:t>
            </a:r>
            <a:r>
              <a:rPr lang="en-US" altLang="zh-CN" sz="1800" dirty="0">
                <a:solidFill>
                  <a:srgbClr val="000000"/>
                </a:solidFill>
                <a:effectLst/>
                <a:latin typeface="Cambria Math" panose="02040503050406030204" pitchFamily="18" charset="0"/>
                <a:ea typeface="Cambria Math" panose="02040503050406030204" pitchFamily="18" charset="0"/>
              </a:rPr>
              <a:t> = </a:t>
            </a:r>
            <a:r>
              <a:rPr lang="en-US" altLang="zh-CN" sz="1800" i="1" dirty="0">
                <a:solidFill>
                  <a:srgbClr val="000000"/>
                </a:solidFill>
                <a:effectLst/>
                <a:latin typeface="Cambria Math" panose="02040503050406030204" pitchFamily="18" charset="0"/>
                <a:ea typeface="Cambria Math" panose="02040503050406030204" pitchFamily="18" charset="0"/>
              </a:rPr>
              <a:t>p</a:t>
            </a:r>
            <a:r>
              <a:rPr lang="en-US" altLang="zh-CN" sz="1800" dirty="0">
                <a:solidFill>
                  <a:srgbClr val="000000"/>
                </a:solidFill>
                <a:effectLst/>
                <a:latin typeface="Cambria Math" panose="02040503050406030204" pitchFamily="18" charset="0"/>
                <a:ea typeface="Cambria Math" panose="02040503050406030204" pitchFamily="18" charset="0"/>
              </a:rPr>
              <a:t>(</a:t>
            </a:r>
            <a:r>
              <a:rPr lang="en-US" altLang="zh-CN" sz="1800" i="1" dirty="0">
                <a:solidFill>
                  <a:srgbClr val="000000"/>
                </a:solidFill>
                <a:effectLst/>
                <a:latin typeface="Cambria Math" panose="02040503050406030204" pitchFamily="18" charset="0"/>
                <a:ea typeface="Cambria Math" panose="02040503050406030204" pitchFamily="18" charset="0"/>
              </a:rPr>
              <a:t>K</a:t>
            </a:r>
            <a:r>
              <a:rPr lang="en-US" altLang="zh-CN" sz="1800" i="1" baseline="-25000" dirty="0">
                <a:solidFill>
                  <a:srgbClr val="000000"/>
                </a:solidFill>
                <a:effectLst/>
                <a:latin typeface="Cambria Math" panose="02040503050406030204" pitchFamily="18" charset="0"/>
                <a:ea typeface="Cambria Math" panose="02040503050406030204" pitchFamily="18" charset="0"/>
              </a:rPr>
              <a:t>β</a:t>
            </a:r>
            <a:r>
              <a:rPr lang="en-US" altLang="zh-CN" sz="1800" dirty="0">
                <a:solidFill>
                  <a:srgbClr val="000000"/>
                </a:solidFill>
                <a:effectLst/>
                <a:latin typeface="Cambria Math" panose="02040503050406030204" pitchFamily="18" charset="0"/>
                <a:ea typeface="Cambria Math" panose="02040503050406030204" pitchFamily="18" charset="0"/>
              </a:rPr>
              <a:t>)/</a:t>
            </a:r>
            <a:r>
              <a:rPr lang="en-US" altLang="zh-CN" i="1" dirty="0">
                <a:solidFill>
                  <a:srgbClr val="000000"/>
                </a:solidFill>
                <a:latin typeface="Cambria Math" panose="02040503050406030204" pitchFamily="18" charset="0"/>
                <a:ea typeface="Cambria Math" panose="02040503050406030204" pitchFamily="18" charset="0"/>
              </a:rPr>
              <a:t>p</a:t>
            </a:r>
            <a:r>
              <a:rPr lang="en-US" altLang="zh-CN" sz="1800" dirty="0">
                <a:solidFill>
                  <a:srgbClr val="000000"/>
                </a:solidFill>
                <a:effectLst/>
                <a:latin typeface="Cambria Math" panose="02040503050406030204" pitchFamily="18" charset="0"/>
                <a:ea typeface="Cambria Math" panose="02040503050406030204" pitchFamily="18" charset="0"/>
              </a:rPr>
              <a:t>(</a:t>
            </a:r>
            <a:r>
              <a:rPr lang="en-US" altLang="zh-CN" sz="1800" i="1" dirty="0">
                <a:solidFill>
                  <a:srgbClr val="000000"/>
                </a:solidFill>
                <a:effectLst/>
                <a:latin typeface="Cambria Math" panose="02040503050406030204" pitchFamily="18" charset="0"/>
                <a:ea typeface="Cambria Math" panose="02040503050406030204" pitchFamily="18" charset="0"/>
              </a:rPr>
              <a:t>K</a:t>
            </a:r>
            <a:r>
              <a:rPr lang="en-US" altLang="zh-CN" sz="1800" i="1" baseline="-25000" dirty="0">
                <a:solidFill>
                  <a:srgbClr val="000000"/>
                </a:solidFill>
                <a:effectLst/>
                <a:latin typeface="Cambria Math" panose="02040503050406030204" pitchFamily="18" charset="0"/>
                <a:ea typeface="Cambria Math" panose="02040503050406030204" pitchFamily="18" charset="0"/>
              </a:rPr>
              <a:t>α</a:t>
            </a:r>
            <a:r>
              <a:rPr lang="en-US" altLang="zh-CN" sz="1800" dirty="0">
                <a:solidFill>
                  <a:srgbClr val="000000"/>
                </a:solidFill>
                <a:effectLst/>
                <a:latin typeface="Cambria Math" panose="02040503050406030204" pitchFamily="18" charset="0"/>
                <a:ea typeface="Cambria Math" panose="02040503050406030204" pitchFamily="18" charset="0"/>
              </a:rPr>
              <a:t>)]</a:t>
            </a:r>
          </a:p>
          <a:p>
            <a:r>
              <a:rPr lang="en-US" altLang="zh-CN" sz="1800" dirty="0">
                <a:solidFill>
                  <a:srgbClr val="000000"/>
                </a:solidFill>
                <a:effectLst/>
                <a:latin typeface="Cambria Math" panose="02040503050406030204" pitchFamily="18" charset="0"/>
                <a:ea typeface="Cambria Math" panose="02040503050406030204" pitchFamily="18" charset="0"/>
              </a:rPr>
              <a:t>Evaluated ratios of X-ray emission probabilities [</a:t>
            </a:r>
            <a:r>
              <a:rPr lang="en-US" altLang="zh-CN" i="1" dirty="0">
                <a:solidFill>
                  <a:srgbClr val="000000"/>
                </a:solidFill>
                <a:latin typeface="Cambria Math" panose="02040503050406030204" pitchFamily="18" charset="0"/>
                <a:ea typeface="Cambria Math" panose="02040503050406030204" pitchFamily="18" charset="0"/>
              </a:rPr>
              <a:t>z</a:t>
            </a:r>
            <a:r>
              <a:rPr lang="en-US" altLang="zh-CN" dirty="0">
                <a:solidFill>
                  <a:srgbClr val="000000"/>
                </a:solidFill>
                <a:latin typeface="Cambria Math" panose="02040503050406030204" pitchFamily="18" charset="0"/>
                <a:ea typeface="Cambria Math" panose="02040503050406030204" pitchFamily="18" charset="0"/>
              </a:rPr>
              <a:t> </a:t>
            </a:r>
            <a:r>
              <a:rPr lang="en-US" altLang="zh-CN" sz="1800" dirty="0">
                <a:solidFill>
                  <a:srgbClr val="000000"/>
                </a:solidFill>
                <a:effectLst/>
                <a:latin typeface="Cambria Math" panose="02040503050406030204" pitchFamily="18" charset="0"/>
                <a:ea typeface="Cambria Math" panose="02040503050406030204" pitchFamily="18" charset="0"/>
              </a:rPr>
              <a:t>= </a:t>
            </a:r>
            <a:r>
              <a:rPr lang="en-US" altLang="zh-CN" sz="1800" i="1" dirty="0">
                <a:solidFill>
                  <a:srgbClr val="000000"/>
                </a:solidFill>
                <a:effectLst/>
                <a:latin typeface="Cambria Math" panose="02040503050406030204" pitchFamily="18" charset="0"/>
                <a:ea typeface="Cambria Math" panose="02040503050406030204" pitchFamily="18" charset="0"/>
              </a:rPr>
              <a:t>p</a:t>
            </a:r>
            <a:r>
              <a:rPr lang="en-US" altLang="zh-CN" sz="1800" dirty="0">
                <a:solidFill>
                  <a:srgbClr val="000000"/>
                </a:solidFill>
                <a:effectLst/>
                <a:latin typeface="Cambria Math" panose="02040503050406030204" pitchFamily="18" charset="0"/>
                <a:ea typeface="Cambria Math" panose="02040503050406030204" pitchFamily="18" charset="0"/>
              </a:rPr>
              <a:t>(</a:t>
            </a:r>
            <a:r>
              <a:rPr lang="en-US" altLang="zh-CN" sz="1800" i="1" dirty="0">
                <a:solidFill>
                  <a:srgbClr val="000000"/>
                </a:solidFill>
                <a:effectLst/>
                <a:latin typeface="Cambria Math" panose="02040503050406030204" pitchFamily="18" charset="0"/>
                <a:ea typeface="Cambria Math" panose="02040503050406030204" pitchFamily="18" charset="0"/>
              </a:rPr>
              <a:t>K</a:t>
            </a:r>
            <a:r>
              <a:rPr lang="en-US" altLang="zh-CN" sz="1800" i="1" baseline="-25000" dirty="0">
                <a:solidFill>
                  <a:srgbClr val="000000"/>
                </a:solidFill>
                <a:effectLst/>
                <a:latin typeface="Cambria Math" panose="02040503050406030204" pitchFamily="18" charset="0"/>
                <a:ea typeface="Cambria Math" panose="02040503050406030204" pitchFamily="18" charset="0"/>
              </a:rPr>
              <a:t>α</a:t>
            </a:r>
            <a:r>
              <a:rPr lang="en-US" altLang="zh-CN" sz="1800" baseline="-25000" dirty="0">
                <a:solidFill>
                  <a:srgbClr val="000000"/>
                </a:solidFill>
                <a:effectLst/>
                <a:latin typeface="Cambria Math" panose="02040503050406030204" pitchFamily="18" charset="0"/>
                <a:ea typeface="Cambria Math" panose="02040503050406030204" pitchFamily="18" charset="0"/>
              </a:rPr>
              <a:t>2</a:t>
            </a:r>
            <a:r>
              <a:rPr lang="en-US" altLang="zh-CN" sz="1800" dirty="0">
                <a:solidFill>
                  <a:srgbClr val="000000"/>
                </a:solidFill>
                <a:effectLst/>
                <a:latin typeface="Cambria Math" panose="02040503050406030204" pitchFamily="18" charset="0"/>
                <a:ea typeface="Cambria Math" panose="02040503050406030204" pitchFamily="18" charset="0"/>
              </a:rPr>
              <a:t>)/</a:t>
            </a:r>
            <a:r>
              <a:rPr lang="en-US" altLang="zh-CN" i="1" dirty="0">
                <a:solidFill>
                  <a:srgbClr val="000000"/>
                </a:solidFill>
                <a:latin typeface="Cambria Math" panose="02040503050406030204" pitchFamily="18" charset="0"/>
                <a:ea typeface="Cambria Math" panose="02040503050406030204" pitchFamily="18" charset="0"/>
              </a:rPr>
              <a:t>p</a:t>
            </a:r>
            <a:r>
              <a:rPr lang="en-US" altLang="zh-CN" sz="1800" dirty="0">
                <a:solidFill>
                  <a:srgbClr val="000000"/>
                </a:solidFill>
                <a:effectLst/>
                <a:latin typeface="Cambria Math" panose="02040503050406030204" pitchFamily="18" charset="0"/>
                <a:ea typeface="Cambria Math" panose="02040503050406030204" pitchFamily="18" charset="0"/>
              </a:rPr>
              <a:t>(</a:t>
            </a:r>
            <a:r>
              <a:rPr lang="en-US" altLang="zh-CN" sz="1800" i="1" dirty="0">
                <a:solidFill>
                  <a:srgbClr val="000000"/>
                </a:solidFill>
                <a:effectLst/>
                <a:latin typeface="Cambria Math" panose="02040503050406030204" pitchFamily="18" charset="0"/>
                <a:ea typeface="Cambria Math" panose="02040503050406030204" pitchFamily="18" charset="0"/>
              </a:rPr>
              <a:t>K</a:t>
            </a:r>
            <a:r>
              <a:rPr lang="en-US" altLang="zh-CN" sz="1800" i="1" baseline="-25000" dirty="0">
                <a:solidFill>
                  <a:srgbClr val="000000"/>
                </a:solidFill>
                <a:effectLst/>
                <a:latin typeface="Cambria Math" panose="02040503050406030204" pitchFamily="18" charset="0"/>
                <a:ea typeface="Cambria Math" panose="02040503050406030204" pitchFamily="18" charset="0"/>
              </a:rPr>
              <a:t>α</a:t>
            </a:r>
            <a:r>
              <a:rPr lang="en-US" altLang="zh-CN" sz="1800" baseline="-25000" dirty="0">
                <a:solidFill>
                  <a:srgbClr val="000000"/>
                </a:solidFill>
                <a:effectLst/>
                <a:latin typeface="Cambria Math" panose="02040503050406030204" pitchFamily="18" charset="0"/>
                <a:ea typeface="Cambria Math" panose="02040503050406030204" pitchFamily="18" charset="0"/>
              </a:rPr>
              <a:t>1</a:t>
            </a:r>
            <a:r>
              <a:rPr lang="en-US" altLang="zh-CN" sz="1800" dirty="0">
                <a:solidFill>
                  <a:srgbClr val="000000"/>
                </a:solidFill>
                <a:effectLst/>
                <a:latin typeface="Cambria Math" panose="02040503050406030204" pitchFamily="18" charset="0"/>
                <a:ea typeface="Cambria Math" panose="02040503050406030204" pitchFamily="18" charset="0"/>
              </a:rPr>
              <a:t>)]</a:t>
            </a:r>
            <a:endParaRPr lang="zh-CN" altLang="en-US" sz="1800" dirty="0">
              <a:latin typeface="Cambria Math" panose="02040503050406030204" pitchFamily="18" charset="0"/>
            </a:endParaRPr>
          </a:p>
        </p:txBody>
      </p:sp>
      <p:graphicFrame>
        <p:nvGraphicFramePr>
          <p:cNvPr id="7" name="Table 6">
            <a:extLst>
              <a:ext uri="{FF2B5EF4-FFF2-40B4-BE49-F238E27FC236}">
                <a16:creationId xmlns:a16="http://schemas.microsoft.com/office/drawing/2014/main" id="{D652CE83-6298-45BD-98CB-0DF6505E3A5D}"/>
              </a:ext>
            </a:extLst>
          </p:cNvPr>
          <p:cNvGraphicFramePr>
            <a:graphicFrameLocks noGrp="1"/>
          </p:cNvGraphicFramePr>
          <p:nvPr/>
        </p:nvGraphicFramePr>
        <p:xfrm>
          <a:off x="0" y="1299410"/>
          <a:ext cx="6797842" cy="5550930"/>
        </p:xfrm>
        <a:graphic>
          <a:graphicData uri="http://schemas.openxmlformats.org/drawingml/2006/table">
            <a:tbl>
              <a:tblPr>
                <a:tableStyleId>{5C22544A-7EE6-4342-B048-85BDC9FD1C3A}</a:tableStyleId>
              </a:tblPr>
              <a:tblGrid>
                <a:gridCol w="631099">
                  <a:extLst>
                    <a:ext uri="{9D8B030D-6E8A-4147-A177-3AD203B41FA5}">
                      <a16:colId xmlns:a16="http://schemas.microsoft.com/office/drawing/2014/main" val="2360183736"/>
                    </a:ext>
                  </a:extLst>
                </a:gridCol>
                <a:gridCol w="883539">
                  <a:extLst>
                    <a:ext uri="{9D8B030D-6E8A-4147-A177-3AD203B41FA5}">
                      <a16:colId xmlns:a16="http://schemas.microsoft.com/office/drawing/2014/main" val="746051138"/>
                    </a:ext>
                  </a:extLst>
                </a:gridCol>
                <a:gridCol w="906079">
                  <a:extLst>
                    <a:ext uri="{9D8B030D-6E8A-4147-A177-3AD203B41FA5}">
                      <a16:colId xmlns:a16="http://schemas.microsoft.com/office/drawing/2014/main" val="2977510373"/>
                    </a:ext>
                  </a:extLst>
                </a:gridCol>
                <a:gridCol w="991729">
                  <a:extLst>
                    <a:ext uri="{9D8B030D-6E8A-4147-A177-3AD203B41FA5}">
                      <a16:colId xmlns:a16="http://schemas.microsoft.com/office/drawing/2014/main" val="5882677"/>
                    </a:ext>
                  </a:extLst>
                </a:gridCol>
                <a:gridCol w="797889">
                  <a:extLst>
                    <a:ext uri="{9D8B030D-6E8A-4147-A177-3AD203B41FA5}">
                      <a16:colId xmlns:a16="http://schemas.microsoft.com/office/drawing/2014/main" val="2402168392"/>
                    </a:ext>
                  </a:extLst>
                </a:gridCol>
                <a:gridCol w="960173">
                  <a:extLst>
                    <a:ext uri="{9D8B030D-6E8A-4147-A177-3AD203B41FA5}">
                      <a16:colId xmlns:a16="http://schemas.microsoft.com/office/drawing/2014/main" val="4137309191"/>
                    </a:ext>
                  </a:extLst>
                </a:gridCol>
                <a:gridCol w="743795">
                  <a:extLst>
                    <a:ext uri="{9D8B030D-6E8A-4147-A177-3AD203B41FA5}">
                      <a16:colId xmlns:a16="http://schemas.microsoft.com/office/drawing/2014/main" val="3371657836"/>
                    </a:ext>
                  </a:extLst>
                </a:gridCol>
                <a:gridCol w="883539">
                  <a:extLst>
                    <a:ext uri="{9D8B030D-6E8A-4147-A177-3AD203B41FA5}">
                      <a16:colId xmlns:a16="http://schemas.microsoft.com/office/drawing/2014/main" val="1258985393"/>
                    </a:ext>
                  </a:extLst>
                </a:gridCol>
              </a:tblGrid>
              <a:tr h="136367">
                <a:tc>
                  <a:txBody>
                    <a:bodyPr/>
                    <a:lstStyle/>
                    <a:p>
                      <a:pPr algn="ctr" fontAlgn="ctr"/>
                      <a:r>
                        <a:rPr lang="en-US" sz="1000" u="none" strike="noStrike" dirty="0">
                          <a:effectLst/>
                        </a:rPr>
                        <a:t>Z</a:t>
                      </a:r>
                      <a:endParaRPr lang="en-US" sz="1000" b="0" i="0" u="none" strike="noStrike" dirty="0">
                        <a:solidFill>
                          <a:srgbClr val="000000"/>
                        </a:solidFill>
                        <a:effectLst/>
                        <a:latin typeface="Times New Roman" panose="02020603050405020304" pitchFamily="18" charset="0"/>
                        <a:ea typeface="宋体" panose="02010600030101010101" pitchFamily="2" charset="-122"/>
                      </a:endParaRPr>
                    </a:p>
                  </a:txBody>
                  <a:tcPr marL="6198" marR="6198" marT="6198" marB="0" anchor="ctr"/>
                </a:tc>
                <a:tc>
                  <a:txBody>
                    <a:bodyPr/>
                    <a:lstStyle/>
                    <a:p>
                      <a:pPr algn="ctr" fontAlgn="ctr"/>
                      <a:r>
                        <a:rPr lang="el-GR" sz="1000" u="none" strike="noStrike">
                          <a:effectLst/>
                        </a:rPr>
                        <a:t>ω</a:t>
                      </a:r>
                      <a:r>
                        <a:rPr lang="en-US" sz="1000" u="none" strike="noStrike">
                          <a:effectLst/>
                        </a:rPr>
                        <a:t>K</a:t>
                      </a:r>
                      <a:endParaRPr lang="en-US" sz="1000" b="0" i="0" u="none" strike="noStrike">
                        <a:solidFill>
                          <a:srgbClr val="000000"/>
                        </a:solidFill>
                        <a:effectLst/>
                        <a:latin typeface="Times New Roman" panose="02020603050405020304" pitchFamily="18" charset="0"/>
                        <a:ea typeface="宋体" panose="02010600030101010101" pitchFamily="2" charset="-122"/>
                      </a:endParaRPr>
                    </a:p>
                  </a:txBody>
                  <a:tcPr marL="6198" marR="6198" marT="6198" marB="0" anchor="ctr"/>
                </a:tc>
                <a:tc>
                  <a:txBody>
                    <a:bodyPr/>
                    <a:lstStyle/>
                    <a:p>
                      <a:pPr algn="ctr" fontAlgn="ctr"/>
                      <a:r>
                        <a:rPr lang="en-US" sz="1000" u="none" strike="noStrike">
                          <a:effectLst/>
                        </a:rPr>
                        <a:t>x</a:t>
                      </a:r>
                      <a:endParaRPr lang="en-US" sz="1000" b="0" i="0" u="none" strike="noStrike">
                        <a:solidFill>
                          <a:srgbClr val="000000"/>
                        </a:solidFill>
                        <a:effectLst/>
                        <a:latin typeface="Times New Roman" panose="02020603050405020304" pitchFamily="18" charset="0"/>
                        <a:ea typeface="宋体" panose="02010600030101010101" pitchFamily="2" charset="-122"/>
                      </a:endParaRPr>
                    </a:p>
                  </a:txBody>
                  <a:tcPr marL="6198" marR="6198" marT="6198" marB="0" anchor="ctr"/>
                </a:tc>
                <a:tc>
                  <a:txBody>
                    <a:bodyPr/>
                    <a:lstStyle/>
                    <a:p>
                      <a:pPr algn="ctr" fontAlgn="ctr"/>
                      <a:r>
                        <a:rPr lang="en-US" sz="1000" u="none" strike="noStrike">
                          <a:effectLst/>
                        </a:rPr>
                        <a:t>z</a:t>
                      </a:r>
                      <a:endParaRPr lang="en-US" sz="1000" b="0" i="0" u="none" strike="noStrike">
                        <a:solidFill>
                          <a:srgbClr val="000000"/>
                        </a:solidFill>
                        <a:effectLst/>
                        <a:latin typeface="Times New Roman" panose="02020603050405020304" pitchFamily="18" charset="0"/>
                        <a:ea typeface="宋体" panose="02010600030101010101" pitchFamily="2" charset="-122"/>
                      </a:endParaRPr>
                    </a:p>
                  </a:txBody>
                  <a:tcPr marL="6198" marR="6198" marT="6198" marB="0" anchor="ctr"/>
                </a:tc>
                <a:tc>
                  <a:txBody>
                    <a:bodyPr/>
                    <a:lstStyle/>
                    <a:p>
                      <a:pPr algn="ctr" fontAlgn="ctr"/>
                      <a:r>
                        <a:rPr lang="el-GR" sz="1000" u="none" strike="noStrike">
                          <a:effectLst/>
                        </a:rPr>
                        <a:t>μ</a:t>
                      </a:r>
                      <a:endParaRPr lang="el-GR" sz="1000" b="0" i="0" u="none" strike="noStrike">
                        <a:solidFill>
                          <a:srgbClr val="000000"/>
                        </a:solidFill>
                        <a:effectLst/>
                        <a:latin typeface="Times New Roman" panose="02020603050405020304" pitchFamily="18" charset="0"/>
                        <a:ea typeface="宋体" panose="02010600030101010101" pitchFamily="2" charset="-122"/>
                      </a:endParaRPr>
                    </a:p>
                  </a:txBody>
                  <a:tcPr marL="6198" marR="6198" marT="6198" marB="0" anchor="ctr"/>
                </a:tc>
                <a:tc>
                  <a:txBody>
                    <a:bodyPr/>
                    <a:lstStyle/>
                    <a:p>
                      <a:pPr algn="ctr" fontAlgn="ctr"/>
                      <a:r>
                        <a:rPr lang="el-GR" sz="1000" u="none" strike="noStrike">
                          <a:effectLst/>
                        </a:rPr>
                        <a:t>ν</a:t>
                      </a:r>
                      <a:endParaRPr lang="el-GR" sz="1000" b="0" i="0" u="none" strike="noStrike">
                        <a:solidFill>
                          <a:srgbClr val="000000"/>
                        </a:solidFill>
                        <a:effectLst/>
                        <a:latin typeface="Times New Roman" panose="02020603050405020304" pitchFamily="18" charset="0"/>
                        <a:ea typeface="宋体" panose="02010600030101010101" pitchFamily="2" charset="-122"/>
                      </a:endParaRPr>
                    </a:p>
                  </a:txBody>
                  <a:tcPr marL="6198" marR="6198" marT="6198" marB="0" anchor="ctr"/>
                </a:tc>
                <a:tc>
                  <a:txBody>
                    <a:bodyPr/>
                    <a:lstStyle/>
                    <a:p>
                      <a:pPr algn="ctr" fontAlgn="ctr"/>
                      <a:r>
                        <a:rPr lang="en-US" sz="1000" u="none" strike="noStrike">
                          <a:effectLst/>
                        </a:rPr>
                        <a:t>nKL</a:t>
                      </a:r>
                      <a:endParaRPr lang="en-US" sz="1000" b="0" i="0" u="none" strike="noStrike">
                        <a:solidFill>
                          <a:srgbClr val="000000"/>
                        </a:solidFill>
                        <a:effectLst/>
                        <a:latin typeface="Times New Roman" panose="02020603050405020304" pitchFamily="18" charset="0"/>
                        <a:ea typeface="宋体" panose="02010600030101010101" pitchFamily="2" charset="-122"/>
                      </a:endParaRPr>
                    </a:p>
                  </a:txBody>
                  <a:tcPr marL="6198" marR="6198" marT="6198" marB="0" anchor="ctr"/>
                </a:tc>
                <a:tc>
                  <a:txBody>
                    <a:bodyPr/>
                    <a:lstStyle/>
                    <a:p>
                      <a:pPr algn="ctr" fontAlgn="ctr"/>
                      <a:r>
                        <a:rPr lang="el-GR" sz="1000" u="none" strike="noStrike">
                          <a:effectLst/>
                        </a:rPr>
                        <a:t>ω</a:t>
                      </a:r>
                      <a:r>
                        <a:rPr lang="en-US" sz="1000" u="none" strike="noStrike">
                          <a:effectLst/>
                        </a:rPr>
                        <a:t>L</a:t>
                      </a:r>
                      <a:endParaRPr lang="en-US" sz="1000" b="0" i="0" u="none" strike="noStrike">
                        <a:solidFill>
                          <a:srgbClr val="000000"/>
                        </a:solidFill>
                        <a:effectLst/>
                        <a:latin typeface="Times New Roman" panose="02020603050405020304" pitchFamily="18" charset="0"/>
                        <a:ea typeface="宋体" panose="02010600030101010101" pitchFamily="2" charset="-122"/>
                      </a:endParaRPr>
                    </a:p>
                  </a:txBody>
                  <a:tcPr marL="6198" marR="6198" marT="6198" marB="0" anchor="ctr"/>
                </a:tc>
                <a:extLst>
                  <a:ext uri="{0D108BD9-81ED-4DB2-BD59-A6C34878D82A}">
                    <a16:rowId xmlns:a16="http://schemas.microsoft.com/office/drawing/2014/main" val="856062319"/>
                  </a:ext>
                </a:extLst>
              </a:tr>
              <a:tr h="123970">
                <a:tc>
                  <a:txBody>
                    <a:bodyPr/>
                    <a:lstStyle/>
                    <a:p>
                      <a:pPr algn="ctr" fontAlgn="ctr"/>
                      <a:r>
                        <a:rPr lang="en-US" sz="1000" u="none" strike="noStrike">
                          <a:effectLst/>
                        </a:rPr>
                        <a:t>10Ne</a:t>
                      </a:r>
                      <a:endParaRPr lang="en-US" sz="1000" b="0" i="0" u="none" strike="noStrike">
                        <a:solidFill>
                          <a:srgbClr val="000000"/>
                        </a:solidFill>
                        <a:effectLst/>
                        <a:latin typeface="Times New Roman" panose="02020603050405020304" pitchFamily="18" charset="0"/>
                        <a:ea typeface="宋体" panose="02010600030101010101" pitchFamily="2" charset="-122"/>
                      </a:endParaRPr>
                    </a:p>
                  </a:txBody>
                  <a:tcPr marL="6198" marR="6198" marT="6198" marB="0" anchor="ctr"/>
                </a:tc>
                <a:tc>
                  <a:txBody>
                    <a:bodyPr/>
                    <a:lstStyle/>
                    <a:p>
                      <a:pPr algn="ctr" fontAlgn="ctr"/>
                      <a:r>
                        <a:rPr lang="en-US" sz="1000" u="none" strike="noStrike">
                          <a:effectLst/>
                        </a:rPr>
                        <a:t>0.0152(8)</a:t>
                      </a:r>
                      <a:endParaRPr lang="en-US" sz="1000" b="0" i="0" u="none" strike="noStrike">
                        <a:solidFill>
                          <a:srgbClr val="000000"/>
                        </a:solidFill>
                        <a:effectLst/>
                        <a:latin typeface="Times New Roman" panose="02020603050405020304" pitchFamily="18" charset="0"/>
                        <a:ea typeface="宋体" panose="02010600030101010101" pitchFamily="2" charset="-122"/>
                      </a:endParaRPr>
                    </a:p>
                  </a:txBody>
                  <a:tcPr marL="6198" marR="6198" marT="6198" marB="0" anchor="ctr"/>
                </a:tc>
                <a:tc>
                  <a:txBody>
                    <a:bodyPr/>
                    <a:lstStyle/>
                    <a:p>
                      <a:pPr algn="ctr" fontAlgn="ctr"/>
                      <a:r>
                        <a:rPr lang="en-US" sz="1000" u="none" strike="noStrike">
                          <a:effectLst/>
                        </a:rPr>
                        <a:t>　</a:t>
                      </a:r>
                      <a:endParaRPr lang="en-US" sz="1000" b="0" i="0" u="none" strike="noStrike">
                        <a:solidFill>
                          <a:srgbClr val="000000"/>
                        </a:solidFill>
                        <a:effectLst/>
                        <a:latin typeface="Times New Roman" panose="02020603050405020304" pitchFamily="18" charset="0"/>
                        <a:ea typeface="宋体" panose="02010600030101010101" pitchFamily="2" charset="-122"/>
                      </a:endParaRPr>
                    </a:p>
                  </a:txBody>
                  <a:tcPr marL="6198" marR="6198" marT="6198" marB="0" anchor="ctr"/>
                </a:tc>
                <a:tc>
                  <a:txBody>
                    <a:bodyPr/>
                    <a:lstStyle/>
                    <a:p>
                      <a:pPr algn="ctr" fontAlgn="ctr"/>
                      <a:r>
                        <a:rPr lang="en-US" sz="1000" u="none" strike="noStrike">
                          <a:effectLst/>
                        </a:rPr>
                        <a:t>0.5028(25)</a:t>
                      </a:r>
                      <a:endParaRPr lang="en-US" sz="1000" b="0" i="0" u="none" strike="noStrike">
                        <a:solidFill>
                          <a:srgbClr val="000000"/>
                        </a:solidFill>
                        <a:effectLst/>
                        <a:latin typeface="Times New Roman" panose="02020603050405020304" pitchFamily="18" charset="0"/>
                        <a:ea typeface="宋体" panose="02010600030101010101" pitchFamily="2" charset="-122"/>
                      </a:endParaRPr>
                    </a:p>
                  </a:txBody>
                  <a:tcPr marL="6198" marR="6198" marT="6198" marB="0" anchor="ctr"/>
                </a:tc>
                <a:tc>
                  <a:txBody>
                    <a:bodyPr/>
                    <a:lstStyle/>
                    <a:p>
                      <a:pPr algn="ctr" fontAlgn="ctr"/>
                      <a:r>
                        <a:rPr lang="en-US" sz="1000" u="none" strike="noStrike">
                          <a:effectLst/>
                        </a:rPr>
                        <a:t>-</a:t>
                      </a:r>
                      <a:endParaRPr lang="en-US" sz="1000" b="0" i="0" u="none" strike="noStrike">
                        <a:solidFill>
                          <a:srgbClr val="000000"/>
                        </a:solidFill>
                        <a:effectLst/>
                        <a:latin typeface="Times New Roman" panose="02020603050405020304" pitchFamily="18" charset="0"/>
                        <a:ea typeface="宋体" panose="02010600030101010101" pitchFamily="2" charset="-122"/>
                      </a:endParaRPr>
                    </a:p>
                  </a:txBody>
                  <a:tcPr marL="6198" marR="6198" marT="6198" marB="0" anchor="ctr"/>
                </a:tc>
                <a:tc>
                  <a:txBody>
                    <a:bodyPr/>
                    <a:lstStyle/>
                    <a:p>
                      <a:pPr algn="ctr" fontAlgn="ctr"/>
                      <a:r>
                        <a:rPr lang="en-US" sz="1000" u="none" strike="noStrike">
                          <a:effectLst/>
                        </a:rPr>
                        <a:t>—</a:t>
                      </a:r>
                      <a:endParaRPr lang="en-US" sz="1000" b="0" i="0" u="none" strike="noStrike">
                        <a:solidFill>
                          <a:srgbClr val="000000"/>
                        </a:solidFill>
                        <a:effectLst/>
                        <a:latin typeface="Times New Roman" panose="02020603050405020304" pitchFamily="18" charset="0"/>
                        <a:ea typeface="宋体" panose="02010600030101010101" pitchFamily="2" charset="-122"/>
                      </a:endParaRPr>
                    </a:p>
                  </a:txBody>
                  <a:tcPr marL="6198" marR="6198" marT="6198" marB="0" anchor="ctr"/>
                </a:tc>
                <a:tc>
                  <a:txBody>
                    <a:bodyPr/>
                    <a:lstStyle/>
                    <a:p>
                      <a:pPr algn="ctr" fontAlgn="ctr"/>
                      <a:r>
                        <a:rPr lang="en-US" sz="1000" u="none" strike="noStrike">
                          <a:effectLst/>
                        </a:rPr>
                        <a:t>1.985(6)</a:t>
                      </a:r>
                      <a:endParaRPr lang="en-US" sz="1000" b="0" i="0" u="none" strike="noStrike">
                        <a:solidFill>
                          <a:srgbClr val="000000"/>
                        </a:solidFill>
                        <a:effectLst/>
                        <a:latin typeface="Times New Roman" panose="02020603050405020304" pitchFamily="18" charset="0"/>
                        <a:ea typeface="宋体" panose="02010600030101010101" pitchFamily="2" charset="-122"/>
                      </a:endParaRPr>
                    </a:p>
                  </a:txBody>
                  <a:tcPr marL="6198" marR="6198" marT="6198" marB="0" anchor="ctr"/>
                </a:tc>
                <a:tc>
                  <a:txBody>
                    <a:bodyPr/>
                    <a:lstStyle/>
                    <a:p>
                      <a:pPr algn="ctr" fontAlgn="ctr"/>
                      <a:r>
                        <a:rPr lang="en-US" sz="1000" u="none" strike="noStrike">
                          <a:effectLst/>
                        </a:rPr>
                        <a:t>　</a:t>
                      </a:r>
                      <a:endParaRPr lang="en-US" sz="1000" b="0" i="0" u="none" strike="noStrike">
                        <a:solidFill>
                          <a:srgbClr val="000000"/>
                        </a:solidFill>
                        <a:effectLst/>
                        <a:latin typeface="Times New Roman" panose="02020603050405020304" pitchFamily="18" charset="0"/>
                        <a:ea typeface="宋体" panose="02010600030101010101" pitchFamily="2" charset="-122"/>
                      </a:endParaRPr>
                    </a:p>
                  </a:txBody>
                  <a:tcPr marL="6198" marR="6198" marT="6198" marB="0" anchor="ctr"/>
                </a:tc>
                <a:extLst>
                  <a:ext uri="{0D108BD9-81ED-4DB2-BD59-A6C34878D82A}">
                    <a16:rowId xmlns:a16="http://schemas.microsoft.com/office/drawing/2014/main" val="2263737410"/>
                  </a:ext>
                </a:extLst>
              </a:tr>
              <a:tr h="123970">
                <a:tc>
                  <a:txBody>
                    <a:bodyPr/>
                    <a:lstStyle/>
                    <a:p>
                      <a:pPr algn="ctr" fontAlgn="ctr"/>
                      <a:r>
                        <a:rPr lang="en-US" sz="1000" u="none" strike="noStrike">
                          <a:effectLst/>
                        </a:rPr>
                        <a:t>11Na</a:t>
                      </a:r>
                      <a:endParaRPr lang="en-US" sz="1000" b="0" i="0" u="none" strike="noStrike">
                        <a:solidFill>
                          <a:srgbClr val="000000"/>
                        </a:solidFill>
                        <a:effectLst/>
                        <a:latin typeface="Times New Roman" panose="02020603050405020304" pitchFamily="18" charset="0"/>
                        <a:ea typeface="宋体" panose="02010600030101010101" pitchFamily="2" charset="-122"/>
                      </a:endParaRPr>
                    </a:p>
                  </a:txBody>
                  <a:tcPr marL="6198" marR="6198" marT="6198" marB="0" anchor="ctr"/>
                </a:tc>
                <a:tc>
                  <a:txBody>
                    <a:bodyPr/>
                    <a:lstStyle/>
                    <a:p>
                      <a:pPr algn="ctr" fontAlgn="ctr"/>
                      <a:r>
                        <a:rPr lang="en-US" sz="1000" u="none" strike="noStrike">
                          <a:effectLst/>
                        </a:rPr>
                        <a:t>0.0213(9)</a:t>
                      </a:r>
                      <a:endParaRPr lang="en-US" sz="1000" b="0" i="0" u="none" strike="noStrike">
                        <a:solidFill>
                          <a:srgbClr val="000000"/>
                        </a:solidFill>
                        <a:effectLst/>
                        <a:latin typeface="Times New Roman" panose="02020603050405020304" pitchFamily="18" charset="0"/>
                        <a:ea typeface="宋体" panose="02010600030101010101" pitchFamily="2" charset="-122"/>
                      </a:endParaRPr>
                    </a:p>
                  </a:txBody>
                  <a:tcPr marL="6198" marR="6198" marT="6198" marB="0" anchor="ctr"/>
                </a:tc>
                <a:tc>
                  <a:txBody>
                    <a:bodyPr/>
                    <a:lstStyle/>
                    <a:p>
                      <a:pPr algn="ctr" fontAlgn="ctr"/>
                      <a:r>
                        <a:rPr lang="en-US" sz="1000" u="none" strike="noStrike">
                          <a:effectLst/>
                        </a:rPr>
                        <a:t>0.0084(25)</a:t>
                      </a:r>
                      <a:endParaRPr lang="en-US" sz="1000" b="0" i="0" u="none" strike="noStrike">
                        <a:solidFill>
                          <a:srgbClr val="000000"/>
                        </a:solidFill>
                        <a:effectLst/>
                        <a:latin typeface="Times New Roman" panose="02020603050405020304" pitchFamily="18" charset="0"/>
                        <a:ea typeface="宋体" panose="02010600030101010101" pitchFamily="2" charset="-122"/>
                      </a:endParaRPr>
                    </a:p>
                  </a:txBody>
                  <a:tcPr marL="6198" marR="6198" marT="6198" marB="0" anchor="ctr"/>
                </a:tc>
                <a:tc>
                  <a:txBody>
                    <a:bodyPr/>
                    <a:lstStyle/>
                    <a:p>
                      <a:pPr algn="ctr" fontAlgn="ctr"/>
                      <a:r>
                        <a:rPr lang="en-US" sz="1000" u="none" strike="noStrike">
                          <a:effectLst/>
                        </a:rPr>
                        <a:t>0.5029(25)</a:t>
                      </a:r>
                      <a:endParaRPr lang="en-US" sz="1000" b="0" i="0" u="none" strike="noStrike">
                        <a:solidFill>
                          <a:srgbClr val="000000"/>
                        </a:solidFill>
                        <a:effectLst/>
                        <a:latin typeface="Times New Roman" panose="02020603050405020304" pitchFamily="18" charset="0"/>
                        <a:ea typeface="宋体" panose="02010600030101010101" pitchFamily="2" charset="-122"/>
                      </a:endParaRPr>
                    </a:p>
                  </a:txBody>
                  <a:tcPr marL="6198" marR="6198" marT="6198" marB="0" anchor="ctr"/>
                </a:tc>
                <a:tc>
                  <a:txBody>
                    <a:bodyPr/>
                    <a:lstStyle/>
                    <a:p>
                      <a:pPr algn="ctr" fontAlgn="ctr"/>
                      <a:r>
                        <a:rPr lang="en-US" sz="1000" u="none" strike="noStrike">
                          <a:effectLst/>
                        </a:rPr>
                        <a:t>0.017(6)</a:t>
                      </a:r>
                      <a:endParaRPr lang="en-US" sz="1000" b="0" i="0" u="none" strike="noStrike">
                        <a:solidFill>
                          <a:srgbClr val="000000"/>
                        </a:solidFill>
                        <a:effectLst/>
                        <a:latin typeface="Times New Roman" panose="02020603050405020304" pitchFamily="18" charset="0"/>
                        <a:ea typeface="宋体" panose="02010600030101010101" pitchFamily="2" charset="-122"/>
                      </a:endParaRPr>
                    </a:p>
                  </a:txBody>
                  <a:tcPr marL="6198" marR="6198" marT="6198" marB="0" anchor="ctr"/>
                </a:tc>
                <a:tc>
                  <a:txBody>
                    <a:bodyPr/>
                    <a:lstStyle/>
                    <a:p>
                      <a:pPr algn="ctr" fontAlgn="ctr"/>
                      <a:r>
                        <a:rPr lang="en-US" sz="1000" u="none" strike="noStrike">
                          <a:effectLst/>
                        </a:rPr>
                        <a:t>0.00007(4)</a:t>
                      </a:r>
                      <a:endParaRPr lang="en-US" sz="1000" b="0" i="0" u="none" strike="noStrike">
                        <a:solidFill>
                          <a:srgbClr val="000000"/>
                        </a:solidFill>
                        <a:effectLst/>
                        <a:latin typeface="Times New Roman" panose="02020603050405020304" pitchFamily="18" charset="0"/>
                        <a:ea typeface="宋体" panose="02010600030101010101" pitchFamily="2" charset="-122"/>
                      </a:endParaRPr>
                    </a:p>
                  </a:txBody>
                  <a:tcPr marL="6198" marR="6198" marT="6198" marB="0" anchor="ctr"/>
                </a:tc>
                <a:tc>
                  <a:txBody>
                    <a:bodyPr/>
                    <a:lstStyle/>
                    <a:p>
                      <a:pPr algn="ctr" fontAlgn="ctr"/>
                      <a:r>
                        <a:rPr lang="en-US" sz="1000" u="none" strike="noStrike">
                          <a:effectLst/>
                        </a:rPr>
                        <a:t>1.962(6)</a:t>
                      </a:r>
                      <a:endParaRPr lang="en-US" sz="1000" b="0" i="0" u="none" strike="noStrike">
                        <a:solidFill>
                          <a:srgbClr val="000000"/>
                        </a:solidFill>
                        <a:effectLst/>
                        <a:latin typeface="Times New Roman" panose="02020603050405020304" pitchFamily="18" charset="0"/>
                        <a:ea typeface="宋体" panose="02010600030101010101" pitchFamily="2" charset="-122"/>
                      </a:endParaRPr>
                    </a:p>
                  </a:txBody>
                  <a:tcPr marL="6198" marR="6198" marT="6198" marB="0" anchor="ctr"/>
                </a:tc>
                <a:tc>
                  <a:txBody>
                    <a:bodyPr/>
                    <a:lstStyle/>
                    <a:p>
                      <a:pPr algn="ctr" fontAlgn="ctr"/>
                      <a:r>
                        <a:rPr lang="en-US" sz="1000" u="none" strike="noStrike">
                          <a:effectLst/>
                        </a:rPr>
                        <a:t>　</a:t>
                      </a:r>
                      <a:endParaRPr lang="en-US" sz="1000" b="0" i="0" u="none" strike="noStrike">
                        <a:solidFill>
                          <a:srgbClr val="000000"/>
                        </a:solidFill>
                        <a:effectLst/>
                        <a:latin typeface="Times New Roman" panose="02020603050405020304" pitchFamily="18" charset="0"/>
                        <a:ea typeface="宋体" panose="02010600030101010101" pitchFamily="2" charset="-122"/>
                      </a:endParaRPr>
                    </a:p>
                  </a:txBody>
                  <a:tcPr marL="6198" marR="6198" marT="6198" marB="0" anchor="ctr"/>
                </a:tc>
                <a:extLst>
                  <a:ext uri="{0D108BD9-81ED-4DB2-BD59-A6C34878D82A}">
                    <a16:rowId xmlns:a16="http://schemas.microsoft.com/office/drawing/2014/main" val="985481727"/>
                  </a:ext>
                </a:extLst>
              </a:tr>
              <a:tr h="123970">
                <a:tc>
                  <a:txBody>
                    <a:bodyPr/>
                    <a:lstStyle/>
                    <a:p>
                      <a:pPr algn="ctr" fontAlgn="ctr"/>
                      <a:r>
                        <a:rPr lang="en-US" sz="1000" u="none" strike="noStrike" dirty="0">
                          <a:effectLst/>
                        </a:rPr>
                        <a:t>12Mg</a:t>
                      </a:r>
                      <a:endParaRPr lang="en-US" sz="1000" b="0" i="0" u="none" strike="noStrike" dirty="0">
                        <a:solidFill>
                          <a:srgbClr val="000000"/>
                        </a:solidFill>
                        <a:effectLst/>
                        <a:latin typeface="Times New Roman" panose="02020603050405020304" pitchFamily="18" charset="0"/>
                        <a:ea typeface="宋体" panose="02010600030101010101" pitchFamily="2" charset="-122"/>
                      </a:endParaRPr>
                    </a:p>
                  </a:txBody>
                  <a:tcPr marL="6198" marR="6198" marT="6198" marB="0" anchor="ctr"/>
                </a:tc>
                <a:tc>
                  <a:txBody>
                    <a:bodyPr/>
                    <a:lstStyle/>
                    <a:p>
                      <a:pPr algn="ctr" fontAlgn="ctr"/>
                      <a:r>
                        <a:rPr lang="en-US" sz="1000" u="none" strike="noStrike">
                          <a:effectLst/>
                        </a:rPr>
                        <a:t>0.0291(9)</a:t>
                      </a:r>
                      <a:endParaRPr lang="en-US" sz="1000" b="0" i="0" u="none" strike="noStrike">
                        <a:solidFill>
                          <a:srgbClr val="000000"/>
                        </a:solidFill>
                        <a:effectLst/>
                        <a:latin typeface="Times New Roman" panose="02020603050405020304" pitchFamily="18" charset="0"/>
                        <a:ea typeface="宋体" panose="02010600030101010101" pitchFamily="2" charset="-122"/>
                      </a:endParaRPr>
                    </a:p>
                  </a:txBody>
                  <a:tcPr marL="6198" marR="6198" marT="6198" marB="0" anchor="ctr"/>
                </a:tc>
                <a:tc>
                  <a:txBody>
                    <a:bodyPr/>
                    <a:lstStyle/>
                    <a:p>
                      <a:pPr algn="ctr" fontAlgn="ctr"/>
                      <a:r>
                        <a:rPr lang="en-US" sz="1000" u="none" strike="noStrike">
                          <a:effectLst/>
                        </a:rPr>
                        <a:t>0.017(4)</a:t>
                      </a:r>
                      <a:endParaRPr lang="en-US" sz="1000" b="0" i="0" u="none" strike="noStrike">
                        <a:solidFill>
                          <a:srgbClr val="000000"/>
                        </a:solidFill>
                        <a:effectLst/>
                        <a:latin typeface="Times New Roman" panose="02020603050405020304" pitchFamily="18" charset="0"/>
                        <a:ea typeface="宋体" panose="02010600030101010101" pitchFamily="2" charset="-122"/>
                      </a:endParaRPr>
                    </a:p>
                  </a:txBody>
                  <a:tcPr marL="6198" marR="6198" marT="6198" marB="0" anchor="ctr"/>
                </a:tc>
                <a:tc>
                  <a:txBody>
                    <a:bodyPr/>
                    <a:lstStyle/>
                    <a:p>
                      <a:pPr algn="ctr" fontAlgn="ctr"/>
                      <a:r>
                        <a:rPr lang="en-US" sz="1000" u="none" strike="noStrike">
                          <a:effectLst/>
                        </a:rPr>
                        <a:t>0.5031(25)</a:t>
                      </a:r>
                      <a:endParaRPr lang="en-US" sz="1000" b="0" i="0" u="none" strike="noStrike">
                        <a:solidFill>
                          <a:srgbClr val="000000"/>
                        </a:solidFill>
                        <a:effectLst/>
                        <a:latin typeface="Times New Roman" panose="02020603050405020304" pitchFamily="18" charset="0"/>
                        <a:ea typeface="宋体" panose="02010600030101010101" pitchFamily="2" charset="-122"/>
                      </a:endParaRPr>
                    </a:p>
                  </a:txBody>
                  <a:tcPr marL="6198" marR="6198" marT="6198" marB="0" anchor="ctr"/>
                </a:tc>
                <a:tc>
                  <a:txBody>
                    <a:bodyPr/>
                    <a:lstStyle/>
                    <a:p>
                      <a:pPr algn="ctr" fontAlgn="ctr"/>
                      <a:r>
                        <a:rPr lang="en-US" sz="1000" u="none" strike="noStrike">
                          <a:effectLst/>
                        </a:rPr>
                        <a:t>0.034(8)</a:t>
                      </a:r>
                      <a:endParaRPr lang="en-US" sz="1000" b="0" i="0" u="none" strike="noStrike">
                        <a:solidFill>
                          <a:srgbClr val="000000"/>
                        </a:solidFill>
                        <a:effectLst/>
                        <a:latin typeface="Times New Roman" panose="02020603050405020304" pitchFamily="18" charset="0"/>
                        <a:ea typeface="宋体" panose="02010600030101010101" pitchFamily="2" charset="-122"/>
                      </a:endParaRPr>
                    </a:p>
                  </a:txBody>
                  <a:tcPr marL="6198" marR="6198" marT="6198" marB="0" anchor="ctr"/>
                </a:tc>
                <a:tc>
                  <a:txBody>
                    <a:bodyPr/>
                    <a:lstStyle/>
                    <a:p>
                      <a:pPr algn="ctr" fontAlgn="ctr"/>
                      <a:r>
                        <a:rPr lang="en-US" sz="1000" u="none" strike="noStrike">
                          <a:effectLst/>
                        </a:rPr>
                        <a:t>0.00029(12)</a:t>
                      </a:r>
                      <a:endParaRPr lang="en-US" sz="1000" b="0" i="0" u="none" strike="noStrike">
                        <a:solidFill>
                          <a:srgbClr val="000000"/>
                        </a:solidFill>
                        <a:effectLst/>
                        <a:latin typeface="Times New Roman" panose="02020603050405020304" pitchFamily="18" charset="0"/>
                        <a:ea typeface="宋体" panose="02010600030101010101" pitchFamily="2" charset="-122"/>
                      </a:endParaRPr>
                    </a:p>
                  </a:txBody>
                  <a:tcPr marL="6198" marR="6198" marT="6198" marB="0" anchor="ctr"/>
                </a:tc>
                <a:tc>
                  <a:txBody>
                    <a:bodyPr/>
                    <a:lstStyle/>
                    <a:p>
                      <a:pPr algn="ctr" fontAlgn="ctr"/>
                      <a:r>
                        <a:rPr lang="en-US" sz="1000" u="none" strike="noStrike">
                          <a:effectLst/>
                        </a:rPr>
                        <a:t>1.938(6)</a:t>
                      </a:r>
                      <a:endParaRPr lang="en-US" sz="1000" b="0" i="0" u="none" strike="noStrike">
                        <a:solidFill>
                          <a:srgbClr val="000000"/>
                        </a:solidFill>
                        <a:effectLst/>
                        <a:latin typeface="Times New Roman" panose="02020603050405020304" pitchFamily="18" charset="0"/>
                        <a:ea typeface="宋体" panose="02010600030101010101" pitchFamily="2" charset="-122"/>
                      </a:endParaRPr>
                    </a:p>
                  </a:txBody>
                  <a:tcPr marL="6198" marR="6198" marT="6198" marB="0" anchor="ctr"/>
                </a:tc>
                <a:tc>
                  <a:txBody>
                    <a:bodyPr/>
                    <a:lstStyle/>
                    <a:p>
                      <a:pPr algn="ctr" fontAlgn="ctr"/>
                      <a:r>
                        <a:rPr lang="en-US" sz="1000" u="none" strike="noStrike">
                          <a:effectLst/>
                        </a:rPr>
                        <a:t>　</a:t>
                      </a:r>
                      <a:endParaRPr lang="en-US" sz="1000" b="0" i="0" u="none" strike="noStrike">
                        <a:solidFill>
                          <a:srgbClr val="000000"/>
                        </a:solidFill>
                        <a:effectLst/>
                        <a:latin typeface="Times New Roman" panose="02020603050405020304" pitchFamily="18" charset="0"/>
                        <a:ea typeface="宋体" panose="02010600030101010101" pitchFamily="2" charset="-122"/>
                      </a:endParaRPr>
                    </a:p>
                  </a:txBody>
                  <a:tcPr marL="6198" marR="6198" marT="6198" marB="0" anchor="ctr"/>
                </a:tc>
                <a:extLst>
                  <a:ext uri="{0D108BD9-81ED-4DB2-BD59-A6C34878D82A}">
                    <a16:rowId xmlns:a16="http://schemas.microsoft.com/office/drawing/2014/main" val="1260656690"/>
                  </a:ext>
                </a:extLst>
              </a:tr>
              <a:tr h="123970">
                <a:tc>
                  <a:txBody>
                    <a:bodyPr/>
                    <a:lstStyle/>
                    <a:p>
                      <a:pPr algn="ctr" fontAlgn="ctr"/>
                      <a:r>
                        <a:rPr lang="en-US" sz="1000" u="none" strike="noStrike">
                          <a:effectLst/>
                        </a:rPr>
                        <a:t>13Al</a:t>
                      </a:r>
                      <a:endParaRPr lang="en-US" sz="1000" b="0" i="0" u="none" strike="noStrike">
                        <a:solidFill>
                          <a:srgbClr val="000000"/>
                        </a:solidFill>
                        <a:effectLst/>
                        <a:latin typeface="Times New Roman" panose="02020603050405020304" pitchFamily="18" charset="0"/>
                        <a:ea typeface="宋体" panose="02010600030101010101" pitchFamily="2" charset="-122"/>
                      </a:endParaRPr>
                    </a:p>
                  </a:txBody>
                  <a:tcPr marL="6198" marR="6198" marT="6198" marB="0" anchor="ctr"/>
                </a:tc>
                <a:tc>
                  <a:txBody>
                    <a:bodyPr/>
                    <a:lstStyle/>
                    <a:p>
                      <a:pPr algn="ctr" fontAlgn="ctr"/>
                      <a:r>
                        <a:rPr lang="en-US" sz="1000" u="none" strike="noStrike">
                          <a:effectLst/>
                        </a:rPr>
                        <a:t>0.0387(12)</a:t>
                      </a:r>
                      <a:endParaRPr lang="en-US" sz="1000" b="0" i="0" u="none" strike="noStrike">
                        <a:solidFill>
                          <a:srgbClr val="000000"/>
                        </a:solidFill>
                        <a:effectLst/>
                        <a:latin typeface="Times New Roman" panose="02020603050405020304" pitchFamily="18" charset="0"/>
                        <a:ea typeface="宋体" panose="02010600030101010101" pitchFamily="2" charset="-122"/>
                      </a:endParaRPr>
                    </a:p>
                  </a:txBody>
                  <a:tcPr marL="6198" marR="6198" marT="6198" marB="0" anchor="ctr"/>
                </a:tc>
                <a:tc>
                  <a:txBody>
                    <a:bodyPr/>
                    <a:lstStyle/>
                    <a:p>
                      <a:pPr algn="ctr" fontAlgn="ctr"/>
                      <a:r>
                        <a:rPr lang="en-US" sz="1000" u="none" strike="noStrike">
                          <a:effectLst/>
                        </a:rPr>
                        <a:t>0.021(3)</a:t>
                      </a:r>
                      <a:endParaRPr lang="en-US" sz="1000" b="0" i="0" u="none" strike="noStrike">
                        <a:solidFill>
                          <a:srgbClr val="000000"/>
                        </a:solidFill>
                        <a:effectLst/>
                        <a:latin typeface="Times New Roman" panose="02020603050405020304" pitchFamily="18" charset="0"/>
                        <a:ea typeface="宋体" panose="02010600030101010101" pitchFamily="2" charset="-122"/>
                      </a:endParaRPr>
                    </a:p>
                  </a:txBody>
                  <a:tcPr marL="6198" marR="6198" marT="6198" marB="0" anchor="ctr"/>
                </a:tc>
                <a:tc>
                  <a:txBody>
                    <a:bodyPr/>
                    <a:lstStyle/>
                    <a:p>
                      <a:pPr algn="ctr" fontAlgn="ctr"/>
                      <a:r>
                        <a:rPr lang="en-US" sz="1000" u="none" strike="noStrike">
                          <a:effectLst/>
                        </a:rPr>
                        <a:t>0.5033(25)</a:t>
                      </a:r>
                      <a:endParaRPr lang="en-US" sz="1000" b="0" i="0" u="none" strike="noStrike">
                        <a:solidFill>
                          <a:srgbClr val="000000"/>
                        </a:solidFill>
                        <a:effectLst/>
                        <a:latin typeface="Times New Roman" panose="02020603050405020304" pitchFamily="18" charset="0"/>
                        <a:ea typeface="宋体" panose="02010600030101010101" pitchFamily="2" charset="-122"/>
                      </a:endParaRPr>
                    </a:p>
                  </a:txBody>
                  <a:tcPr marL="6198" marR="6198" marT="6198" marB="0" anchor="ctr"/>
                </a:tc>
                <a:tc>
                  <a:txBody>
                    <a:bodyPr/>
                    <a:lstStyle/>
                    <a:p>
                      <a:pPr algn="ctr" fontAlgn="ctr"/>
                      <a:r>
                        <a:rPr lang="en-US" sz="1000" u="none" strike="noStrike">
                          <a:effectLst/>
                        </a:rPr>
                        <a:t>0.042(6)</a:t>
                      </a:r>
                      <a:endParaRPr lang="en-US" sz="1000" b="0" i="0" u="none" strike="noStrike">
                        <a:solidFill>
                          <a:srgbClr val="000000"/>
                        </a:solidFill>
                        <a:effectLst/>
                        <a:latin typeface="Times New Roman" panose="02020603050405020304" pitchFamily="18" charset="0"/>
                        <a:ea typeface="宋体" panose="02010600030101010101" pitchFamily="2" charset="-122"/>
                      </a:endParaRPr>
                    </a:p>
                  </a:txBody>
                  <a:tcPr marL="6198" marR="6198" marT="6198" marB="0" anchor="ctr"/>
                </a:tc>
                <a:tc>
                  <a:txBody>
                    <a:bodyPr/>
                    <a:lstStyle/>
                    <a:p>
                      <a:pPr algn="ctr" fontAlgn="ctr"/>
                      <a:r>
                        <a:rPr lang="en-US" sz="1000" u="none" strike="noStrike">
                          <a:effectLst/>
                        </a:rPr>
                        <a:t>0.00044(12)</a:t>
                      </a:r>
                      <a:endParaRPr lang="en-US" sz="1000" b="0" i="0" u="none" strike="noStrike">
                        <a:solidFill>
                          <a:srgbClr val="000000"/>
                        </a:solidFill>
                        <a:effectLst/>
                        <a:latin typeface="Times New Roman" panose="02020603050405020304" pitchFamily="18" charset="0"/>
                        <a:ea typeface="宋体" panose="02010600030101010101" pitchFamily="2" charset="-122"/>
                      </a:endParaRPr>
                    </a:p>
                  </a:txBody>
                  <a:tcPr marL="6198" marR="6198" marT="6198" marB="0" anchor="ctr"/>
                </a:tc>
                <a:tc>
                  <a:txBody>
                    <a:bodyPr/>
                    <a:lstStyle/>
                    <a:p>
                      <a:pPr algn="ctr" fontAlgn="ctr"/>
                      <a:r>
                        <a:rPr lang="en-US" sz="1000" u="none" strike="noStrike">
                          <a:effectLst/>
                        </a:rPr>
                        <a:t>1.921(6)</a:t>
                      </a:r>
                      <a:endParaRPr lang="en-US" sz="1000" b="0" i="0" u="none" strike="noStrike">
                        <a:solidFill>
                          <a:srgbClr val="000000"/>
                        </a:solidFill>
                        <a:effectLst/>
                        <a:latin typeface="Times New Roman" panose="02020603050405020304" pitchFamily="18" charset="0"/>
                        <a:ea typeface="宋体" panose="02010600030101010101" pitchFamily="2" charset="-122"/>
                      </a:endParaRPr>
                    </a:p>
                  </a:txBody>
                  <a:tcPr marL="6198" marR="6198" marT="6198" marB="0" anchor="ctr"/>
                </a:tc>
                <a:tc>
                  <a:txBody>
                    <a:bodyPr/>
                    <a:lstStyle/>
                    <a:p>
                      <a:pPr algn="ctr" fontAlgn="ctr"/>
                      <a:r>
                        <a:rPr lang="en-US" sz="1000" u="none" strike="noStrike">
                          <a:effectLst/>
                        </a:rPr>
                        <a:t>　</a:t>
                      </a:r>
                      <a:endParaRPr lang="en-US" sz="1000" b="0" i="0" u="none" strike="noStrike">
                        <a:solidFill>
                          <a:srgbClr val="000000"/>
                        </a:solidFill>
                        <a:effectLst/>
                        <a:latin typeface="Times New Roman" panose="02020603050405020304" pitchFamily="18" charset="0"/>
                        <a:ea typeface="宋体" panose="02010600030101010101" pitchFamily="2" charset="-122"/>
                      </a:endParaRPr>
                    </a:p>
                  </a:txBody>
                  <a:tcPr marL="6198" marR="6198" marT="6198" marB="0" anchor="ctr"/>
                </a:tc>
                <a:extLst>
                  <a:ext uri="{0D108BD9-81ED-4DB2-BD59-A6C34878D82A}">
                    <a16:rowId xmlns:a16="http://schemas.microsoft.com/office/drawing/2014/main" val="1720986241"/>
                  </a:ext>
                </a:extLst>
              </a:tr>
              <a:tr h="123970">
                <a:tc>
                  <a:txBody>
                    <a:bodyPr/>
                    <a:lstStyle/>
                    <a:p>
                      <a:pPr algn="ctr" fontAlgn="ctr"/>
                      <a:r>
                        <a:rPr lang="en-US" sz="1000" u="none" strike="noStrike">
                          <a:effectLst/>
                        </a:rPr>
                        <a:t>14Si</a:t>
                      </a:r>
                      <a:endParaRPr lang="en-US" sz="1000" b="0" i="0" u="none" strike="noStrike">
                        <a:solidFill>
                          <a:srgbClr val="000000"/>
                        </a:solidFill>
                        <a:effectLst/>
                        <a:latin typeface="Times New Roman" panose="02020603050405020304" pitchFamily="18" charset="0"/>
                        <a:ea typeface="宋体" panose="02010600030101010101" pitchFamily="2" charset="-122"/>
                      </a:endParaRPr>
                    </a:p>
                  </a:txBody>
                  <a:tcPr marL="6198" marR="6198" marT="6198" marB="0" anchor="ctr"/>
                </a:tc>
                <a:tc>
                  <a:txBody>
                    <a:bodyPr/>
                    <a:lstStyle/>
                    <a:p>
                      <a:pPr algn="ctr" fontAlgn="ctr"/>
                      <a:r>
                        <a:rPr lang="en-US" sz="1000" u="none" strike="noStrike">
                          <a:effectLst/>
                        </a:rPr>
                        <a:t>0.0504(13)</a:t>
                      </a:r>
                      <a:endParaRPr lang="en-US" sz="1000" b="0" i="0" u="none" strike="noStrike">
                        <a:solidFill>
                          <a:srgbClr val="000000"/>
                        </a:solidFill>
                        <a:effectLst/>
                        <a:latin typeface="Times New Roman" panose="02020603050405020304" pitchFamily="18" charset="0"/>
                        <a:ea typeface="宋体" panose="02010600030101010101" pitchFamily="2" charset="-122"/>
                      </a:endParaRPr>
                    </a:p>
                  </a:txBody>
                  <a:tcPr marL="6198" marR="6198" marT="6198" marB="0" anchor="ctr"/>
                </a:tc>
                <a:tc>
                  <a:txBody>
                    <a:bodyPr/>
                    <a:lstStyle/>
                    <a:p>
                      <a:pPr algn="ctr" fontAlgn="ctr"/>
                      <a:r>
                        <a:rPr lang="en-US" sz="1000" u="none" strike="noStrike">
                          <a:effectLst/>
                        </a:rPr>
                        <a:t>0.029(3)</a:t>
                      </a:r>
                      <a:endParaRPr lang="en-US" sz="1000" b="0" i="0" u="none" strike="noStrike">
                        <a:solidFill>
                          <a:srgbClr val="000000"/>
                        </a:solidFill>
                        <a:effectLst/>
                        <a:latin typeface="Times New Roman" panose="02020603050405020304" pitchFamily="18" charset="0"/>
                        <a:ea typeface="宋体" panose="02010600030101010101" pitchFamily="2" charset="-122"/>
                      </a:endParaRPr>
                    </a:p>
                  </a:txBody>
                  <a:tcPr marL="6198" marR="6198" marT="6198" marB="0" anchor="ctr"/>
                </a:tc>
                <a:tc>
                  <a:txBody>
                    <a:bodyPr/>
                    <a:lstStyle/>
                    <a:p>
                      <a:pPr algn="ctr" fontAlgn="ctr"/>
                      <a:r>
                        <a:rPr lang="en-US" sz="1000" u="none" strike="noStrike">
                          <a:effectLst/>
                        </a:rPr>
                        <a:t>0.5037(25)</a:t>
                      </a:r>
                      <a:endParaRPr lang="en-US" sz="1000" b="0" i="0" u="none" strike="noStrike">
                        <a:solidFill>
                          <a:srgbClr val="000000"/>
                        </a:solidFill>
                        <a:effectLst/>
                        <a:latin typeface="Times New Roman" panose="02020603050405020304" pitchFamily="18" charset="0"/>
                        <a:ea typeface="宋体" panose="02010600030101010101" pitchFamily="2" charset="-122"/>
                      </a:endParaRPr>
                    </a:p>
                  </a:txBody>
                  <a:tcPr marL="6198" marR="6198" marT="6198" marB="0" anchor="ctr"/>
                </a:tc>
                <a:tc>
                  <a:txBody>
                    <a:bodyPr/>
                    <a:lstStyle/>
                    <a:p>
                      <a:pPr algn="ctr" fontAlgn="ctr"/>
                      <a:r>
                        <a:rPr lang="en-US" sz="1000" u="none" strike="noStrike">
                          <a:effectLst/>
                        </a:rPr>
                        <a:t>0.058(6)</a:t>
                      </a:r>
                      <a:endParaRPr lang="en-US" sz="1000" b="0" i="0" u="none" strike="noStrike">
                        <a:solidFill>
                          <a:srgbClr val="000000"/>
                        </a:solidFill>
                        <a:effectLst/>
                        <a:latin typeface="Times New Roman" panose="02020603050405020304" pitchFamily="18" charset="0"/>
                        <a:ea typeface="宋体" panose="02010600030101010101" pitchFamily="2" charset="-122"/>
                      </a:endParaRPr>
                    </a:p>
                  </a:txBody>
                  <a:tcPr marL="6198" marR="6198" marT="6198" marB="0" anchor="ctr"/>
                </a:tc>
                <a:tc>
                  <a:txBody>
                    <a:bodyPr/>
                    <a:lstStyle/>
                    <a:p>
                      <a:pPr algn="ctr" fontAlgn="ctr"/>
                      <a:r>
                        <a:rPr lang="en-US" sz="1000" u="none" strike="noStrike">
                          <a:effectLst/>
                        </a:rPr>
                        <a:t>0.00084(17)</a:t>
                      </a:r>
                      <a:endParaRPr lang="en-US" sz="1000" b="0" i="0" u="none" strike="noStrike">
                        <a:solidFill>
                          <a:srgbClr val="000000"/>
                        </a:solidFill>
                        <a:effectLst/>
                        <a:latin typeface="Times New Roman" panose="02020603050405020304" pitchFamily="18" charset="0"/>
                        <a:ea typeface="宋体" panose="02010600030101010101" pitchFamily="2" charset="-122"/>
                      </a:endParaRPr>
                    </a:p>
                  </a:txBody>
                  <a:tcPr marL="6198" marR="6198" marT="6198" marB="0" anchor="ctr"/>
                </a:tc>
                <a:tc>
                  <a:txBody>
                    <a:bodyPr/>
                    <a:lstStyle/>
                    <a:p>
                      <a:pPr algn="ctr" fontAlgn="ctr"/>
                      <a:r>
                        <a:rPr lang="en-US" sz="1000" u="none" strike="noStrike">
                          <a:effectLst/>
                        </a:rPr>
                        <a:t>1.895(7)</a:t>
                      </a:r>
                      <a:endParaRPr lang="en-US" sz="1000" b="0" i="0" u="none" strike="noStrike">
                        <a:solidFill>
                          <a:srgbClr val="000000"/>
                        </a:solidFill>
                        <a:effectLst/>
                        <a:latin typeface="Times New Roman" panose="02020603050405020304" pitchFamily="18" charset="0"/>
                        <a:ea typeface="宋体" panose="02010600030101010101" pitchFamily="2" charset="-122"/>
                      </a:endParaRPr>
                    </a:p>
                  </a:txBody>
                  <a:tcPr marL="6198" marR="6198" marT="6198" marB="0" anchor="ctr"/>
                </a:tc>
                <a:tc>
                  <a:txBody>
                    <a:bodyPr/>
                    <a:lstStyle/>
                    <a:p>
                      <a:pPr algn="ctr" fontAlgn="ctr"/>
                      <a:r>
                        <a:rPr lang="en-US" sz="1000" u="none" strike="noStrike">
                          <a:effectLst/>
                        </a:rPr>
                        <a:t>　</a:t>
                      </a:r>
                      <a:endParaRPr lang="en-US" sz="1000" b="0" i="0" u="none" strike="noStrike">
                        <a:solidFill>
                          <a:srgbClr val="000000"/>
                        </a:solidFill>
                        <a:effectLst/>
                        <a:latin typeface="Times New Roman" panose="02020603050405020304" pitchFamily="18" charset="0"/>
                        <a:ea typeface="宋体" panose="02010600030101010101" pitchFamily="2" charset="-122"/>
                      </a:endParaRPr>
                    </a:p>
                  </a:txBody>
                  <a:tcPr marL="6198" marR="6198" marT="6198" marB="0" anchor="ctr"/>
                </a:tc>
                <a:extLst>
                  <a:ext uri="{0D108BD9-81ED-4DB2-BD59-A6C34878D82A}">
                    <a16:rowId xmlns:a16="http://schemas.microsoft.com/office/drawing/2014/main" val="912762927"/>
                  </a:ext>
                </a:extLst>
              </a:tr>
              <a:tr h="123970">
                <a:tc>
                  <a:txBody>
                    <a:bodyPr/>
                    <a:lstStyle/>
                    <a:p>
                      <a:pPr algn="ctr" fontAlgn="ctr"/>
                      <a:r>
                        <a:rPr lang="en-US" sz="1000" u="none" strike="noStrike">
                          <a:effectLst/>
                        </a:rPr>
                        <a:t>15P</a:t>
                      </a:r>
                      <a:endParaRPr lang="en-US" sz="1000" b="0" i="0" u="none" strike="noStrike">
                        <a:solidFill>
                          <a:srgbClr val="000000"/>
                        </a:solidFill>
                        <a:effectLst/>
                        <a:latin typeface="Times New Roman" panose="02020603050405020304" pitchFamily="18" charset="0"/>
                        <a:ea typeface="宋体" panose="02010600030101010101" pitchFamily="2" charset="-122"/>
                      </a:endParaRPr>
                    </a:p>
                  </a:txBody>
                  <a:tcPr marL="6198" marR="6198" marT="6198" marB="0" anchor="ctr"/>
                </a:tc>
                <a:tc>
                  <a:txBody>
                    <a:bodyPr/>
                    <a:lstStyle/>
                    <a:p>
                      <a:pPr algn="ctr" fontAlgn="ctr"/>
                      <a:r>
                        <a:rPr lang="en-US" sz="1000" u="none" strike="noStrike">
                          <a:effectLst/>
                        </a:rPr>
                        <a:t>0.0642(16)</a:t>
                      </a:r>
                      <a:endParaRPr lang="en-US" sz="1000" b="0" i="0" u="none" strike="noStrike">
                        <a:solidFill>
                          <a:srgbClr val="000000"/>
                        </a:solidFill>
                        <a:effectLst/>
                        <a:latin typeface="Times New Roman" panose="02020603050405020304" pitchFamily="18" charset="0"/>
                        <a:ea typeface="宋体" panose="02010600030101010101" pitchFamily="2" charset="-122"/>
                      </a:endParaRPr>
                    </a:p>
                  </a:txBody>
                  <a:tcPr marL="6198" marR="6198" marT="6198" marB="0" anchor="ctr"/>
                </a:tc>
                <a:tc>
                  <a:txBody>
                    <a:bodyPr/>
                    <a:lstStyle/>
                    <a:p>
                      <a:pPr algn="ctr" fontAlgn="ctr"/>
                      <a:r>
                        <a:rPr lang="en-US" sz="1000" u="none" strike="noStrike">
                          <a:effectLst/>
                        </a:rPr>
                        <a:t>0.043(4)</a:t>
                      </a:r>
                      <a:endParaRPr lang="en-US" sz="1000" b="0" i="0" u="none" strike="noStrike">
                        <a:solidFill>
                          <a:srgbClr val="000000"/>
                        </a:solidFill>
                        <a:effectLst/>
                        <a:latin typeface="Times New Roman" panose="02020603050405020304" pitchFamily="18" charset="0"/>
                        <a:ea typeface="宋体" panose="02010600030101010101" pitchFamily="2" charset="-122"/>
                      </a:endParaRPr>
                    </a:p>
                  </a:txBody>
                  <a:tcPr marL="6198" marR="6198" marT="6198" marB="0" anchor="ctr"/>
                </a:tc>
                <a:tc>
                  <a:txBody>
                    <a:bodyPr/>
                    <a:lstStyle/>
                    <a:p>
                      <a:pPr algn="ctr" fontAlgn="ctr"/>
                      <a:r>
                        <a:rPr lang="en-US" sz="1000" u="none" strike="noStrike">
                          <a:effectLst/>
                        </a:rPr>
                        <a:t>0.5048(25)</a:t>
                      </a:r>
                      <a:endParaRPr lang="en-US" sz="1000" b="0" i="0" u="none" strike="noStrike">
                        <a:solidFill>
                          <a:srgbClr val="000000"/>
                        </a:solidFill>
                        <a:effectLst/>
                        <a:latin typeface="Times New Roman" panose="02020603050405020304" pitchFamily="18" charset="0"/>
                        <a:ea typeface="宋体" panose="02010600030101010101" pitchFamily="2" charset="-122"/>
                      </a:endParaRPr>
                    </a:p>
                  </a:txBody>
                  <a:tcPr marL="6198" marR="6198" marT="6198" marB="0" anchor="ctr"/>
                </a:tc>
                <a:tc>
                  <a:txBody>
                    <a:bodyPr/>
                    <a:lstStyle/>
                    <a:p>
                      <a:pPr algn="ctr" fontAlgn="ctr"/>
                      <a:r>
                        <a:rPr lang="en-US" sz="1000" u="none" strike="noStrike">
                          <a:effectLst/>
                        </a:rPr>
                        <a:t>0.086(8)</a:t>
                      </a:r>
                      <a:endParaRPr lang="en-US" sz="1000" b="0" i="0" u="none" strike="noStrike">
                        <a:solidFill>
                          <a:srgbClr val="000000"/>
                        </a:solidFill>
                        <a:effectLst/>
                        <a:latin typeface="Times New Roman" panose="02020603050405020304" pitchFamily="18" charset="0"/>
                        <a:ea typeface="宋体" panose="02010600030101010101" pitchFamily="2" charset="-122"/>
                      </a:endParaRPr>
                    </a:p>
                  </a:txBody>
                  <a:tcPr marL="6198" marR="6198" marT="6198" marB="0" anchor="ctr"/>
                </a:tc>
                <a:tc>
                  <a:txBody>
                    <a:bodyPr/>
                    <a:lstStyle/>
                    <a:p>
                      <a:pPr algn="ctr" fontAlgn="ctr"/>
                      <a:r>
                        <a:rPr lang="en-US" sz="1000" u="none" strike="noStrike">
                          <a:effectLst/>
                        </a:rPr>
                        <a:t>0.0018(3)</a:t>
                      </a:r>
                      <a:endParaRPr lang="en-US" sz="1000" b="0" i="0" u="none" strike="noStrike">
                        <a:solidFill>
                          <a:srgbClr val="000000"/>
                        </a:solidFill>
                        <a:effectLst/>
                        <a:latin typeface="Times New Roman" panose="02020603050405020304" pitchFamily="18" charset="0"/>
                        <a:ea typeface="宋体" panose="02010600030101010101" pitchFamily="2" charset="-122"/>
                      </a:endParaRPr>
                    </a:p>
                  </a:txBody>
                  <a:tcPr marL="6198" marR="6198" marT="6198" marB="0" anchor="ctr"/>
                </a:tc>
                <a:tc>
                  <a:txBody>
                    <a:bodyPr/>
                    <a:lstStyle/>
                    <a:p>
                      <a:pPr algn="ctr" fontAlgn="ctr"/>
                      <a:r>
                        <a:rPr lang="en-US" sz="1000" u="none" strike="noStrike">
                          <a:effectLst/>
                        </a:rPr>
                        <a:t>1.856(7)</a:t>
                      </a:r>
                      <a:endParaRPr lang="en-US" sz="1000" b="0" i="0" u="none" strike="noStrike">
                        <a:solidFill>
                          <a:srgbClr val="000000"/>
                        </a:solidFill>
                        <a:effectLst/>
                        <a:latin typeface="Times New Roman" panose="02020603050405020304" pitchFamily="18" charset="0"/>
                        <a:ea typeface="宋体" panose="02010600030101010101" pitchFamily="2" charset="-122"/>
                      </a:endParaRPr>
                    </a:p>
                  </a:txBody>
                  <a:tcPr marL="6198" marR="6198" marT="6198" marB="0" anchor="ctr"/>
                </a:tc>
                <a:tc>
                  <a:txBody>
                    <a:bodyPr/>
                    <a:lstStyle/>
                    <a:p>
                      <a:pPr algn="ctr" fontAlgn="ctr"/>
                      <a:r>
                        <a:rPr lang="en-US" sz="1000" u="none" strike="noStrike">
                          <a:effectLst/>
                        </a:rPr>
                        <a:t>　</a:t>
                      </a:r>
                      <a:endParaRPr lang="en-US" sz="1000" b="0" i="0" u="none" strike="noStrike">
                        <a:solidFill>
                          <a:srgbClr val="000000"/>
                        </a:solidFill>
                        <a:effectLst/>
                        <a:latin typeface="Times New Roman" panose="02020603050405020304" pitchFamily="18" charset="0"/>
                        <a:ea typeface="宋体" panose="02010600030101010101" pitchFamily="2" charset="-122"/>
                      </a:endParaRPr>
                    </a:p>
                  </a:txBody>
                  <a:tcPr marL="6198" marR="6198" marT="6198" marB="0" anchor="ctr"/>
                </a:tc>
                <a:extLst>
                  <a:ext uri="{0D108BD9-81ED-4DB2-BD59-A6C34878D82A}">
                    <a16:rowId xmlns:a16="http://schemas.microsoft.com/office/drawing/2014/main" val="698541254"/>
                  </a:ext>
                </a:extLst>
              </a:tr>
              <a:tr h="123970">
                <a:tc>
                  <a:txBody>
                    <a:bodyPr/>
                    <a:lstStyle/>
                    <a:p>
                      <a:pPr algn="ctr" fontAlgn="ctr"/>
                      <a:r>
                        <a:rPr lang="en-US" sz="1000" u="none" strike="noStrike">
                          <a:effectLst/>
                        </a:rPr>
                        <a:t>16S</a:t>
                      </a:r>
                      <a:endParaRPr lang="en-US" sz="1000" b="0" i="0" u="none" strike="noStrike">
                        <a:solidFill>
                          <a:srgbClr val="000000"/>
                        </a:solidFill>
                        <a:effectLst/>
                        <a:latin typeface="Times New Roman" panose="02020603050405020304" pitchFamily="18" charset="0"/>
                        <a:ea typeface="宋体" panose="02010600030101010101" pitchFamily="2" charset="-122"/>
                      </a:endParaRPr>
                    </a:p>
                  </a:txBody>
                  <a:tcPr marL="6198" marR="6198" marT="6198" marB="0" anchor="ctr"/>
                </a:tc>
                <a:tc>
                  <a:txBody>
                    <a:bodyPr/>
                    <a:lstStyle/>
                    <a:p>
                      <a:pPr algn="ctr" fontAlgn="ctr"/>
                      <a:r>
                        <a:rPr lang="en-US" sz="1000" u="none" strike="noStrike">
                          <a:effectLst/>
                        </a:rPr>
                        <a:t>0.0804(19)</a:t>
                      </a:r>
                      <a:endParaRPr lang="en-US" sz="1000" b="0" i="0" u="none" strike="noStrike">
                        <a:solidFill>
                          <a:srgbClr val="000000"/>
                        </a:solidFill>
                        <a:effectLst/>
                        <a:latin typeface="Times New Roman" panose="02020603050405020304" pitchFamily="18" charset="0"/>
                        <a:ea typeface="宋体" panose="02010600030101010101" pitchFamily="2" charset="-122"/>
                      </a:endParaRPr>
                    </a:p>
                  </a:txBody>
                  <a:tcPr marL="6198" marR="6198" marT="6198" marB="0" anchor="ctr"/>
                </a:tc>
                <a:tc>
                  <a:txBody>
                    <a:bodyPr/>
                    <a:lstStyle/>
                    <a:p>
                      <a:pPr algn="ctr" fontAlgn="ctr"/>
                      <a:r>
                        <a:rPr lang="en-US" sz="1000" u="none" strike="noStrike">
                          <a:effectLst/>
                        </a:rPr>
                        <a:t>0.062(4)</a:t>
                      </a:r>
                      <a:endParaRPr lang="en-US" sz="1000" b="0" i="0" u="none" strike="noStrike">
                        <a:solidFill>
                          <a:srgbClr val="000000"/>
                        </a:solidFill>
                        <a:effectLst/>
                        <a:latin typeface="Times New Roman" panose="02020603050405020304" pitchFamily="18" charset="0"/>
                        <a:ea typeface="宋体" panose="02010600030101010101" pitchFamily="2" charset="-122"/>
                      </a:endParaRPr>
                    </a:p>
                  </a:txBody>
                  <a:tcPr marL="6198" marR="6198" marT="6198" marB="0" anchor="ctr"/>
                </a:tc>
                <a:tc>
                  <a:txBody>
                    <a:bodyPr/>
                    <a:lstStyle/>
                    <a:p>
                      <a:pPr algn="ctr" fontAlgn="ctr"/>
                      <a:r>
                        <a:rPr lang="en-US" sz="1000" u="none" strike="noStrike">
                          <a:effectLst/>
                        </a:rPr>
                        <a:t>0.5053(25)</a:t>
                      </a:r>
                      <a:endParaRPr lang="en-US" sz="1000" b="0" i="0" u="none" strike="noStrike">
                        <a:solidFill>
                          <a:srgbClr val="000000"/>
                        </a:solidFill>
                        <a:effectLst/>
                        <a:latin typeface="Times New Roman" panose="02020603050405020304" pitchFamily="18" charset="0"/>
                        <a:ea typeface="宋体" panose="02010600030101010101" pitchFamily="2" charset="-122"/>
                      </a:endParaRPr>
                    </a:p>
                  </a:txBody>
                  <a:tcPr marL="6198" marR="6198" marT="6198" marB="0" anchor="ctr"/>
                </a:tc>
                <a:tc>
                  <a:txBody>
                    <a:bodyPr/>
                    <a:lstStyle/>
                    <a:p>
                      <a:pPr algn="ctr" fontAlgn="ctr"/>
                      <a:r>
                        <a:rPr lang="en-US" sz="1000" u="none" strike="noStrike">
                          <a:effectLst/>
                        </a:rPr>
                        <a:t>0.124(8)</a:t>
                      </a:r>
                      <a:endParaRPr lang="en-US" sz="1000" b="0" i="0" u="none" strike="noStrike">
                        <a:solidFill>
                          <a:srgbClr val="000000"/>
                        </a:solidFill>
                        <a:effectLst/>
                        <a:latin typeface="Times New Roman" panose="02020603050405020304" pitchFamily="18" charset="0"/>
                        <a:ea typeface="宋体" panose="02010600030101010101" pitchFamily="2" charset="-122"/>
                      </a:endParaRPr>
                    </a:p>
                  </a:txBody>
                  <a:tcPr marL="6198" marR="6198" marT="6198" marB="0" anchor="ctr"/>
                </a:tc>
                <a:tc>
                  <a:txBody>
                    <a:bodyPr/>
                    <a:lstStyle/>
                    <a:p>
                      <a:pPr algn="ctr" fontAlgn="ctr"/>
                      <a:r>
                        <a:rPr lang="en-US" sz="1000" u="none" strike="noStrike">
                          <a:effectLst/>
                        </a:rPr>
                        <a:t>0.0038(5)</a:t>
                      </a:r>
                      <a:endParaRPr lang="en-US" sz="1000" b="0" i="0" u="none" strike="noStrike">
                        <a:solidFill>
                          <a:srgbClr val="000000"/>
                        </a:solidFill>
                        <a:effectLst/>
                        <a:latin typeface="Times New Roman" panose="02020603050405020304" pitchFamily="18" charset="0"/>
                        <a:ea typeface="宋体" panose="02010600030101010101" pitchFamily="2" charset="-122"/>
                      </a:endParaRPr>
                    </a:p>
                  </a:txBody>
                  <a:tcPr marL="6198" marR="6198" marT="6198" marB="0" anchor="ctr"/>
                </a:tc>
                <a:tc>
                  <a:txBody>
                    <a:bodyPr/>
                    <a:lstStyle/>
                    <a:p>
                      <a:pPr algn="ctr" fontAlgn="ctr"/>
                      <a:r>
                        <a:rPr lang="en-US" sz="1000" u="none" strike="noStrike">
                          <a:effectLst/>
                        </a:rPr>
                        <a:t>1.807(7)</a:t>
                      </a:r>
                      <a:endParaRPr lang="en-US" sz="1000" b="0" i="0" u="none" strike="noStrike">
                        <a:solidFill>
                          <a:srgbClr val="000000"/>
                        </a:solidFill>
                        <a:effectLst/>
                        <a:latin typeface="Times New Roman" panose="02020603050405020304" pitchFamily="18" charset="0"/>
                        <a:ea typeface="宋体" panose="02010600030101010101" pitchFamily="2" charset="-122"/>
                      </a:endParaRPr>
                    </a:p>
                  </a:txBody>
                  <a:tcPr marL="6198" marR="6198" marT="6198" marB="0" anchor="ctr"/>
                </a:tc>
                <a:tc>
                  <a:txBody>
                    <a:bodyPr/>
                    <a:lstStyle/>
                    <a:p>
                      <a:pPr algn="ctr" fontAlgn="ctr"/>
                      <a:r>
                        <a:rPr lang="en-US" sz="1000" u="none" strike="noStrike">
                          <a:effectLst/>
                        </a:rPr>
                        <a:t>　</a:t>
                      </a:r>
                      <a:endParaRPr lang="en-US" sz="1000" b="0" i="0" u="none" strike="noStrike">
                        <a:solidFill>
                          <a:srgbClr val="000000"/>
                        </a:solidFill>
                        <a:effectLst/>
                        <a:latin typeface="Times New Roman" panose="02020603050405020304" pitchFamily="18" charset="0"/>
                        <a:ea typeface="宋体" panose="02010600030101010101" pitchFamily="2" charset="-122"/>
                      </a:endParaRPr>
                    </a:p>
                  </a:txBody>
                  <a:tcPr marL="6198" marR="6198" marT="6198" marB="0" anchor="ctr"/>
                </a:tc>
                <a:extLst>
                  <a:ext uri="{0D108BD9-81ED-4DB2-BD59-A6C34878D82A}">
                    <a16:rowId xmlns:a16="http://schemas.microsoft.com/office/drawing/2014/main" val="2577149969"/>
                  </a:ext>
                </a:extLst>
              </a:tr>
              <a:tr h="123970">
                <a:tc>
                  <a:txBody>
                    <a:bodyPr/>
                    <a:lstStyle/>
                    <a:p>
                      <a:pPr algn="ctr" fontAlgn="ctr"/>
                      <a:r>
                        <a:rPr lang="en-US" sz="1000" u="none" strike="noStrike">
                          <a:effectLst/>
                        </a:rPr>
                        <a:t>17Cl</a:t>
                      </a:r>
                      <a:endParaRPr lang="en-US" sz="1000" b="0" i="0" u="none" strike="noStrike">
                        <a:solidFill>
                          <a:srgbClr val="000000"/>
                        </a:solidFill>
                        <a:effectLst/>
                        <a:latin typeface="Times New Roman" panose="02020603050405020304" pitchFamily="18" charset="0"/>
                        <a:ea typeface="宋体" panose="02010600030101010101" pitchFamily="2" charset="-122"/>
                      </a:endParaRPr>
                    </a:p>
                  </a:txBody>
                  <a:tcPr marL="6198" marR="6198" marT="6198" marB="0" anchor="ctr"/>
                </a:tc>
                <a:tc>
                  <a:txBody>
                    <a:bodyPr/>
                    <a:lstStyle/>
                    <a:p>
                      <a:pPr algn="ctr" fontAlgn="ctr"/>
                      <a:r>
                        <a:rPr lang="en-US" sz="1000" u="none" strike="noStrike">
                          <a:effectLst/>
                        </a:rPr>
                        <a:t>0.0989(24)</a:t>
                      </a:r>
                      <a:endParaRPr lang="en-US" sz="1000" b="0" i="0" u="none" strike="noStrike">
                        <a:solidFill>
                          <a:srgbClr val="000000"/>
                        </a:solidFill>
                        <a:effectLst/>
                        <a:latin typeface="Times New Roman" panose="02020603050405020304" pitchFamily="18" charset="0"/>
                        <a:ea typeface="宋体" panose="02010600030101010101" pitchFamily="2" charset="-122"/>
                      </a:endParaRPr>
                    </a:p>
                  </a:txBody>
                  <a:tcPr marL="6198" marR="6198" marT="6198" marB="0" anchor="ctr"/>
                </a:tc>
                <a:tc>
                  <a:txBody>
                    <a:bodyPr/>
                    <a:lstStyle/>
                    <a:p>
                      <a:pPr algn="ctr" fontAlgn="ctr"/>
                      <a:r>
                        <a:rPr lang="en-US" sz="1000" u="none" strike="noStrike">
                          <a:effectLst/>
                        </a:rPr>
                        <a:t>0.086(4)</a:t>
                      </a:r>
                      <a:endParaRPr lang="en-US" sz="1000" b="0" i="0" u="none" strike="noStrike">
                        <a:solidFill>
                          <a:srgbClr val="000000"/>
                        </a:solidFill>
                        <a:effectLst/>
                        <a:latin typeface="Times New Roman" panose="02020603050405020304" pitchFamily="18" charset="0"/>
                        <a:ea typeface="宋体" panose="02010600030101010101" pitchFamily="2" charset="-122"/>
                      </a:endParaRPr>
                    </a:p>
                  </a:txBody>
                  <a:tcPr marL="6198" marR="6198" marT="6198" marB="0" anchor="ctr"/>
                </a:tc>
                <a:tc>
                  <a:txBody>
                    <a:bodyPr/>
                    <a:lstStyle/>
                    <a:p>
                      <a:pPr algn="ctr" fontAlgn="ctr"/>
                      <a:r>
                        <a:rPr lang="en-US" sz="1000" u="none" strike="noStrike">
                          <a:effectLst/>
                        </a:rPr>
                        <a:t>0.5056(25)</a:t>
                      </a:r>
                      <a:endParaRPr lang="en-US" sz="1000" b="0" i="0" u="none" strike="noStrike">
                        <a:solidFill>
                          <a:srgbClr val="000000"/>
                        </a:solidFill>
                        <a:effectLst/>
                        <a:latin typeface="Times New Roman" panose="02020603050405020304" pitchFamily="18" charset="0"/>
                        <a:ea typeface="宋体" panose="02010600030101010101" pitchFamily="2" charset="-122"/>
                      </a:endParaRPr>
                    </a:p>
                  </a:txBody>
                  <a:tcPr marL="6198" marR="6198" marT="6198" marB="0" anchor="ctr"/>
                </a:tc>
                <a:tc>
                  <a:txBody>
                    <a:bodyPr/>
                    <a:lstStyle/>
                    <a:p>
                      <a:pPr algn="ctr" fontAlgn="ctr"/>
                      <a:r>
                        <a:rPr lang="en-US" sz="1000" u="none" strike="noStrike">
                          <a:effectLst/>
                        </a:rPr>
                        <a:t>0.172(8)</a:t>
                      </a:r>
                      <a:endParaRPr lang="en-US" sz="1000" b="0" i="0" u="none" strike="noStrike">
                        <a:solidFill>
                          <a:srgbClr val="000000"/>
                        </a:solidFill>
                        <a:effectLst/>
                        <a:latin typeface="Times New Roman" panose="02020603050405020304" pitchFamily="18" charset="0"/>
                        <a:ea typeface="宋体" panose="02010600030101010101" pitchFamily="2" charset="-122"/>
                      </a:endParaRPr>
                    </a:p>
                  </a:txBody>
                  <a:tcPr marL="6198" marR="6198" marT="6198" marB="0" anchor="ctr"/>
                </a:tc>
                <a:tc>
                  <a:txBody>
                    <a:bodyPr/>
                    <a:lstStyle/>
                    <a:p>
                      <a:pPr algn="ctr" fontAlgn="ctr"/>
                      <a:r>
                        <a:rPr lang="en-US" sz="1000" u="none" strike="noStrike">
                          <a:effectLst/>
                        </a:rPr>
                        <a:t>0.0074(6)</a:t>
                      </a:r>
                      <a:endParaRPr lang="en-US" sz="1000" b="0" i="0" u="none" strike="noStrike">
                        <a:solidFill>
                          <a:srgbClr val="000000"/>
                        </a:solidFill>
                        <a:effectLst/>
                        <a:latin typeface="Times New Roman" panose="02020603050405020304" pitchFamily="18" charset="0"/>
                        <a:ea typeface="宋体" panose="02010600030101010101" pitchFamily="2" charset="-122"/>
                      </a:endParaRPr>
                    </a:p>
                  </a:txBody>
                  <a:tcPr marL="6198" marR="6198" marT="6198" marB="0" anchor="ctr"/>
                </a:tc>
                <a:tc>
                  <a:txBody>
                    <a:bodyPr/>
                    <a:lstStyle/>
                    <a:p>
                      <a:pPr algn="ctr" fontAlgn="ctr"/>
                      <a:r>
                        <a:rPr lang="en-US" sz="1000" u="none" strike="noStrike">
                          <a:effectLst/>
                        </a:rPr>
                        <a:t>1.751(6)</a:t>
                      </a:r>
                      <a:endParaRPr lang="en-US" sz="1000" b="0" i="0" u="none" strike="noStrike">
                        <a:solidFill>
                          <a:srgbClr val="000000"/>
                        </a:solidFill>
                        <a:effectLst/>
                        <a:latin typeface="Times New Roman" panose="02020603050405020304" pitchFamily="18" charset="0"/>
                        <a:ea typeface="宋体" panose="02010600030101010101" pitchFamily="2" charset="-122"/>
                      </a:endParaRPr>
                    </a:p>
                  </a:txBody>
                  <a:tcPr marL="6198" marR="6198" marT="6198" marB="0" anchor="ctr"/>
                </a:tc>
                <a:tc>
                  <a:txBody>
                    <a:bodyPr/>
                    <a:lstStyle/>
                    <a:p>
                      <a:pPr algn="ctr" fontAlgn="ctr"/>
                      <a:r>
                        <a:rPr lang="en-US" sz="1000" u="none" strike="noStrike">
                          <a:effectLst/>
                        </a:rPr>
                        <a:t>　</a:t>
                      </a:r>
                      <a:endParaRPr lang="en-US" sz="1000" b="0" i="0" u="none" strike="noStrike">
                        <a:solidFill>
                          <a:srgbClr val="000000"/>
                        </a:solidFill>
                        <a:effectLst/>
                        <a:latin typeface="Times New Roman" panose="02020603050405020304" pitchFamily="18" charset="0"/>
                        <a:ea typeface="宋体" panose="02010600030101010101" pitchFamily="2" charset="-122"/>
                      </a:endParaRPr>
                    </a:p>
                  </a:txBody>
                  <a:tcPr marL="6198" marR="6198" marT="6198" marB="0" anchor="ctr"/>
                </a:tc>
                <a:extLst>
                  <a:ext uri="{0D108BD9-81ED-4DB2-BD59-A6C34878D82A}">
                    <a16:rowId xmlns:a16="http://schemas.microsoft.com/office/drawing/2014/main" val="4289468398"/>
                  </a:ext>
                </a:extLst>
              </a:tr>
              <a:tr h="123970">
                <a:tc>
                  <a:txBody>
                    <a:bodyPr/>
                    <a:lstStyle/>
                    <a:p>
                      <a:pPr algn="ctr" fontAlgn="ctr"/>
                      <a:r>
                        <a:rPr lang="en-US" sz="1000" u="none" strike="noStrike">
                          <a:effectLst/>
                        </a:rPr>
                        <a:t>18Ar</a:t>
                      </a:r>
                      <a:endParaRPr lang="en-US" sz="1000" b="0" i="0" u="none" strike="noStrike">
                        <a:solidFill>
                          <a:srgbClr val="000000"/>
                        </a:solidFill>
                        <a:effectLst/>
                        <a:latin typeface="Times New Roman" panose="02020603050405020304" pitchFamily="18" charset="0"/>
                        <a:ea typeface="宋体" panose="02010600030101010101" pitchFamily="2" charset="-122"/>
                      </a:endParaRPr>
                    </a:p>
                  </a:txBody>
                  <a:tcPr marL="6198" marR="6198" marT="6198" marB="0" anchor="ctr"/>
                </a:tc>
                <a:tc>
                  <a:txBody>
                    <a:bodyPr/>
                    <a:lstStyle/>
                    <a:p>
                      <a:pPr algn="ctr" fontAlgn="ctr"/>
                      <a:r>
                        <a:rPr lang="en-US" sz="1000" u="none" strike="noStrike">
                          <a:effectLst/>
                        </a:rPr>
                        <a:t>0.1199(28)</a:t>
                      </a:r>
                      <a:endParaRPr lang="en-US" sz="1000" b="0" i="0" u="none" strike="noStrike">
                        <a:solidFill>
                          <a:srgbClr val="000000"/>
                        </a:solidFill>
                        <a:effectLst/>
                        <a:latin typeface="Times New Roman" panose="02020603050405020304" pitchFamily="18" charset="0"/>
                        <a:ea typeface="宋体" panose="02010600030101010101" pitchFamily="2" charset="-122"/>
                      </a:endParaRPr>
                    </a:p>
                  </a:txBody>
                  <a:tcPr marL="6198" marR="6198" marT="6198" marB="0" anchor="ctr"/>
                </a:tc>
                <a:tc>
                  <a:txBody>
                    <a:bodyPr/>
                    <a:lstStyle/>
                    <a:p>
                      <a:pPr algn="ctr" fontAlgn="ctr"/>
                      <a:r>
                        <a:rPr lang="en-US" sz="1000" u="none" strike="noStrike">
                          <a:effectLst/>
                        </a:rPr>
                        <a:t>0.1079(30)</a:t>
                      </a:r>
                      <a:endParaRPr lang="en-US" sz="1000" b="0" i="0" u="none" strike="noStrike">
                        <a:solidFill>
                          <a:srgbClr val="000000"/>
                        </a:solidFill>
                        <a:effectLst/>
                        <a:latin typeface="Times New Roman" panose="02020603050405020304" pitchFamily="18" charset="0"/>
                        <a:ea typeface="宋体" panose="02010600030101010101" pitchFamily="2" charset="-122"/>
                      </a:endParaRPr>
                    </a:p>
                  </a:txBody>
                  <a:tcPr marL="6198" marR="6198" marT="6198" marB="0" anchor="ctr"/>
                </a:tc>
                <a:tc>
                  <a:txBody>
                    <a:bodyPr/>
                    <a:lstStyle/>
                    <a:p>
                      <a:pPr algn="ctr" fontAlgn="ctr"/>
                      <a:r>
                        <a:rPr lang="en-US" sz="1000" u="none" strike="noStrike">
                          <a:effectLst/>
                        </a:rPr>
                        <a:t>0.5049(25)</a:t>
                      </a:r>
                      <a:endParaRPr lang="en-US" sz="1000" b="0" i="0" u="none" strike="noStrike">
                        <a:solidFill>
                          <a:srgbClr val="000000"/>
                        </a:solidFill>
                        <a:effectLst/>
                        <a:latin typeface="Times New Roman" panose="02020603050405020304" pitchFamily="18" charset="0"/>
                        <a:ea typeface="宋体" panose="02010600030101010101" pitchFamily="2" charset="-122"/>
                      </a:endParaRPr>
                    </a:p>
                  </a:txBody>
                  <a:tcPr marL="6198" marR="6198" marT="6198" marB="0" anchor="ctr"/>
                </a:tc>
                <a:tc>
                  <a:txBody>
                    <a:bodyPr/>
                    <a:lstStyle/>
                    <a:p>
                      <a:pPr algn="ctr" fontAlgn="ctr"/>
                      <a:r>
                        <a:rPr lang="en-US" sz="1000" u="none" strike="noStrike">
                          <a:effectLst/>
                        </a:rPr>
                        <a:t>0.216(5)</a:t>
                      </a:r>
                      <a:endParaRPr lang="en-US" sz="1000" b="0" i="0" u="none" strike="noStrike">
                        <a:solidFill>
                          <a:srgbClr val="000000"/>
                        </a:solidFill>
                        <a:effectLst/>
                        <a:latin typeface="Times New Roman" panose="02020603050405020304" pitchFamily="18" charset="0"/>
                        <a:ea typeface="宋体" panose="02010600030101010101" pitchFamily="2" charset="-122"/>
                      </a:endParaRPr>
                    </a:p>
                  </a:txBody>
                  <a:tcPr marL="6198" marR="6198" marT="6198" marB="0" anchor="ctr"/>
                </a:tc>
                <a:tc>
                  <a:txBody>
                    <a:bodyPr/>
                    <a:lstStyle/>
                    <a:p>
                      <a:pPr algn="ctr" fontAlgn="ctr"/>
                      <a:r>
                        <a:rPr lang="en-US" sz="1000" u="none" strike="noStrike">
                          <a:effectLst/>
                        </a:rPr>
                        <a:t>0.0116(6)</a:t>
                      </a:r>
                      <a:endParaRPr lang="en-US" sz="1000" b="0" i="0" u="none" strike="noStrike">
                        <a:solidFill>
                          <a:srgbClr val="000000"/>
                        </a:solidFill>
                        <a:effectLst/>
                        <a:latin typeface="Times New Roman" panose="02020603050405020304" pitchFamily="18" charset="0"/>
                        <a:ea typeface="宋体" panose="02010600030101010101" pitchFamily="2" charset="-122"/>
                      </a:endParaRPr>
                    </a:p>
                  </a:txBody>
                  <a:tcPr marL="6198" marR="6198" marT="6198" marB="0" anchor="ctr"/>
                </a:tc>
                <a:tc>
                  <a:txBody>
                    <a:bodyPr/>
                    <a:lstStyle/>
                    <a:p>
                      <a:pPr algn="ctr" fontAlgn="ctr"/>
                      <a:r>
                        <a:rPr lang="en-US" sz="1000" u="none" strike="noStrike">
                          <a:effectLst/>
                        </a:rPr>
                        <a:t>1.697(6)</a:t>
                      </a:r>
                      <a:endParaRPr lang="en-US" sz="1000" b="0" i="0" u="none" strike="noStrike">
                        <a:solidFill>
                          <a:srgbClr val="000000"/>
                        </a:solidFill>
                        <a:effectLst/>
                        <a:latin typeface="Times New Roman" panose="02020603050405020304" pitchFamily="18" charset="0"/>
                        <a:ea typeface="宋体" panose="02010600030101010101" pitchFamily="2" charset="-122"/>
                      </a:endParaRPr>
                    </a:p>
                  </a:txBody>
                  <a:tcPr marL="6198" marR="6198" marT="6198" marB="0" anchor="ctr"/>
                </a:tc>
                <a:tc>
                  <a:txBody>
                    <a:bodyPr/>
                    <a:lstStyle/>
                    <a:p>
                      <a:pPr algn="ctr" fontAlgn="ctr"/>
                      <a:r>
                        <a:rPr lang="en-US" sz="1000" u="none" strike="noStrike">
                          <a:effectLst/>
                        </a:rPr>
                        <a:t>　</a:t>
                      </a:r>
                      <a:endParaRPr lang="en-US" sz="1000" b="0" i="0" u="none" strike="noStrike">
                        <a:solidFill>
                          <a:srgbClr val="000000"/>
                        </a:solidFill>
                        <a:effectLst/>
                        <a:latin typeface="Times New Roman" panose="02020603050405020304" pitchFamily="18" charset="0"/>
                        <a:ea typeface="宋体" panose="02010600030101010101" pitchFamily="2" charset="-122"/>
                      </a:endParaRPr>
                    </a:p>
                  </a:txBody>
                  <a:tcPr marL="6198" marR="6198" marT="6198" marB="0" anchor="ctr"/>
                </a:tc>
                <a:extLst>
                  <a:ext uri="{0D108BD9-81ED-4DB2-BD59-A6C34878D82A}">
                    <a16:rowId xmlns:a16="http://schemas.microsoft.com/office/drawing/2014/main" val="3191351265"/>
                  </a:ext>
                </a:extLst>
              </a:tr>
              <a:tr h="123970">
                <a:tc>
                  <a:txBody>
                    <a:bodyPr/>
                    <a:lstStyle/>
                    <a:p>
                      <a:pPr algn="ctr" fontAlgn="ctr"/>
                      <a:r>
                        <a:rPr lang="en-US" sz="1000" u="none" strike="noStrike">
                          <a:effectLst/>
                        </a:rPr>
                        <a:t>19K</a:t>
                      </a:r>
                      <a:endParaRPr lang="en-US" sz="1000" b="0" i="0" u="none" strike="noStrike">
                        <a:solidFill>
                          <a:srgbClr val="000000"/>
                        </a:solidFill>
                        <a:effectLst/>
                        <a:latin typeface="Times New Roman" panose="02020603050405020304" pitchFamily="18" charset="0"/>
                        <a:ea typeface="宋体" panose="02010600030101010101" pitchFamily="2" charset="-122"/>
                      </a:endParaRPr>
                    </a:p>
                  </a:txBody>
                  <a:tcPr marL="6198" marR="6198" marT="6198" marB="0" anchor="ctr"/>
                </a:tc>
                <a:tc>
                  <a:txBody>
                    <a:bodyPr/>
                    <a:lstStyle/>
                    <a:p>
                      <a:pPr algn="ctr" fontAlgn="ctr"/>
                      <a:r>
                        <a:rPr lang="en-US" sz="1000" u="none" strike="noStrike">
                          <a:effectLst/>
                        </a:rPr>
                        <a:t>0.143(4)</a:t>
                      </a:r>
                      <a:endParaRPr lang="en-US" sz="1000" b="0" i="0" u="none" strike="noStrike">
                        <a:solidFill>
                          <a:srgbClr val="000000"/>
                        </a:solidFill>
                        <a:effectLst/>
                        <a:latin typeface="Times New Roman" panose="02020603050405020304" pitchFamily="18" charset="0"/>
                        <a:ea typeface="宋体" panose="02010600030101010101" pitchFamily="2" charset="-122"/>
                      </a:endParaRPr>
                    </a:p>
                  </a:txBody>
                  <a:tcPr marL="6198" marR="6198" marT="6198" marB="0" anchor="ctr"/>
                </a:tc>
                <a:tc>
                  <a:txBody>
                    <a:bodyPr/>
                    <a:lstStyle/>
                    <a:p>
                      <a:pPr algn="ctr" fontAlgn="ctr"/>
                      <a:r>
                        <a:rPr lang="en-US" sz="1000" u="none" strike="noStrike">
                          <a:effectLst/>
                        </a:rPr>
                        <a:t>0.1225(24)</a:t>
                      </a:r>
                      <a:endParaRPr lang="en-US" sz="1000" b="0" i="0" u="none" strike="noStrike">
                        <a:solidFill>
                          <a:srgbClr val="000000"/>
                        </a:solidFill>
                        <a:effectLst/>
                        <a:latin typeface="Times New Roman" panose="02020603050405020304" pitchFamily="18" charset="0"/>
                        <a:ea typeface="宋体" panose="02010600030101010101" pitchFamily="2" charset="-122"/>
                      </a:endParaRPr>
                    </a:p>
                  </a:txBody>
                  <a:tcPr marL="6198" marR="6198" marT="6198" marB="0" anchor="ctr"/>
                </a:tc>
                <a:tc>
                  <a:txBody>
                    <a:bodyPr/>
                    <a:lstStyle/>
                    <a:p>
                      <a:pPr algn="ctr" fontAlgn="ctr"/>
                      <a:r>
                        <a:rPr lang="en-US" sz="1000" u="none" strike="noStrike">
                          <a:effectLst/>
                        </a:rPr>
                        <a:t>0.5055(25)</a:t>
                      </a:r>
                      <a:endParaRPr lang="en-US" sz="1000" b="0" i="0" u="none" strike="noStrike">
                        <a:solidFill>
                          <a:srgbClr val="000000"/>
                        </a:solidFill>
                        <a:effectLst/>
                        <a:latin typeface="Times New Roman" panose="02020603050405020304" pitchFamily="18" charset="0"/>
                        <a:ea typeface="宋体" panose="02010600030101010101" pitchFamily="2" charset="-122"/>
                      </a:endParaRPr>
                    </a:p>
                  </a:txBody>
                  <a:tcPr marL="6198" marR="6198" marT="6198" marB="0" anchor="ctr"/>
                </a:tc>
                <a:tc>
                  <a:txBody>
                    <a:bodyPr/>
                    <a:lstStyle/>
                    <a:p>
                      <a:pPr algn="ctr" fontAlgn="ctr"/>
                      <a:r>
                        <a:rPr lang="en-US" sz="1000" u="none" strike="noStrike">
                          <a:effectLst/>
                        </a:rPr>
                        <a:t>0.245(5)</a:t>
                      </a:r>
                      <a:endParaRPr lang="en-US" sz="1000" b="0" i="0" u="none" strike="noStrike">
                        <a:solidFill>
                          <a:srgbClr val="000000"/>
                        </a:solidFill>
                        <a:effectLst/>
                        <a:latin typeface="Times New Roman" panose="02020603050405020304" pitchFamily="18" charset="0"/>
                        <a:ea typeface="宋体" panose="02010600030101010101" pitchFamily="2" charset="-122"/>
                      </a:endParaRPr>
                    </a:p>
                  </a:txBody>
                  <a:tcPr marL="6198" marR="6198" marT="6198" marB="0" anchor="ctr"/>
                </a:tc>
                <a:tc>
                  <a:txBody>
                    <a:bodyPr/>
                    <a:lstStyle/>
                    <a:p>
                      <a:pPr algn="ctr" fontAlgn="ctr"/>
                      <a:r>
                        <a:rPr lang="en-US" sz="1000" u="none" strike="noStrike">
                          <a:effectLst/>
                        </a:rPr>
                        <a:t>0.0150(6)</a:t>
                      </a:r>
                      <a:endParaRPr lang="en-US" sz="1000" b="0" i="0" u="none" strike="noStrike">
                        <a:solidFill>
                          <a:srgbClr val="000000"/>
                        </a:solidFill>
                        <a:effectLst/>
                        <a:latin typeface="Times New Roman" panose="02020603050405020304" pitchFamily="18" charset="0"/>
                        <a:ea typeface="宋体" panose="02010600030101010101" pitchFamily="2" charset="-122"/>
                      </a:endParaRPr>
                    </a:p>
                  </a:txBody>
                  <a:tcPr marL="6198" marR="6198" marT="6198" marB="0" anchor="ctr"/>
                </a:tc>
                <a:tc>
                  <a:txBody>
                    <a:bodyPr/>
                    <a:lstStyle/>
                    <a:p>
                      <a:pPr algn="ctr" fontAlgn="ctr"/>
                      <a:r>
                        <a:rPr lang="en-US" sz="1000" u="none" strike="noStrike">
                          <a:effectLst/>
                        </a:rPr>
                        <a:t>1.654(6)</a:t>
                      </a:r>
                      <a:endParaRPr lang="en-US" sz="1000" b="0" i="0" u="none" strike="noStrike">
                        <a:solidFill>
                          <a:srgbClr val="000000"/>
                        </a:solidFill>
                        <a:effectLst/>
                        <a:latin typeface="Times New Roman" panose="02020603050405020304" pitchFamily="18" charset="0"/>
                        <a:ea typeface="宋体" panose="02010600030101010101" pitchFamily="2" charset="-122"/>
                      </a:endParaRPr>
                    </a:p>
                  </a:txBody>
                  <a:tcPr marL="6198" marR="6198" marT="6198" marB="0" anchor="ctr"/>
                </a:tc>
                <a:tc>
                  <a:txBody>
                    <a:bodyPr/>
                    <a:lstStyle/>
                    <a:p>
                      <a:pPr algn="ctr" fontAlgn="ctr"/>
                      <a:r>
                        <a:rPr lang="en-US" sz="1000" u="none" strike="noStrike">
                          <a:effectLst/>
                        </a:rPr>
                        <a:t>　</a:t>
                      </a:r>
                      <a:endParaRPr lang="en-US" sz="1000" b="0" i="0" u="none" strike="noStrike">
                        <a:solidFill>
                          <a:srgbClr val="000000"/>
                        </a:solidFill>
                        <a:effectLst/>
                        <a:latin typeface="Times New Roman" panose="02020603050405020304" pitchFamily="18" charset="0"/>
                        <a:ea typeface="宋体" panose="02010600030101010101" pitchFamily="2" charset="-122"/>
                      </a:endParaRPr>
                    </a:p>
                  </a:txBody>
                  <a:tcPr marL="6198" marR="6198" marT="6198" marB="0" anchor="ctr"/>
                </a:tc>
                <a:extLst>
                  <a:ext uri="{0D108BD9-81ED-4DB2-BD59-A6C34878D82A}">
                    <a16:rowId xmlns:a16="http://schemas.microsoft.com/office/drawing/2014/main" val="3963703060"/>
                  </a:ext>
                </a:extLst>
              </a:tr>
              <a:tr h="123970">
                <a:tc>
                  <a:txBody>
                    <a:bodyPr/>
                    <a:lstStyle/>
                    <a:p>
                      <a:pPr algn="ctr" fontAlgn="ctr"/>
                      <a:r>
                        <a:rPr lang="en-US" sz="1000" u="none" strike="noStrike">
                          <a:effectLst/>
                        </a:rPr>
                        <a:t>20Ca</a:t>
                      </a:r>
                      <a:endParaRPr lang="en-US" sz="1000" b="0" i="0" u="none" strike="noStrike">
                        <a:solidFill>
                          <a:srgbClr val="000000"/>
                        </a:solidFill>
                        <a:effectLst/>
                        <a:latin typeface="Times New Roman" panose="02020603050405020304" pitchFamily="18" charset="0"/>
                        <a:ea typeface="宋体" panose="02010600030101010101" pitchFamily="2" charset="-122"/>
                      </a:endParaRPr>
                    </a:p>
                  </a:txBody>
                  <a:tcPr marL="6198" marR="6198" marT="6198" marB="0" anchor="ctr"/>
                </a:tc>
                <a:tc>
                  <a:txBody>
                    <a:bodyPr/>
                    <a:lstStyle/>
                    <a:p>
                      <a:pPr algn="ctr" fontAlgn="ctr"/>
                      <a:r>
                        <a:rPr lang="en-US" sz="1000" u="none" strike="noStrike">
                          <a:effectLst/>
                        </a:rPr>
                        <a:t>0.169(4)</a:t>
                      </a:r>
                      <a:endParaRPr lang="en-US" sz="1000" b="0" i="0" u="none" strike="noStrike">
                        <a:solidFill>
                          <a:srgbClr val="000000"/>
                        </a:solidFill>
                        <a:effectLst/>
                        <a:latin typeface="Times New Roman" panose="02020603050405020304" pitchFamily="18" charset="0"/>
                        <a:ea typeface="宋体" panose="02010600030101010101" pitchFamily="2" charset="-122"/>
                      </a:endParaRPr>
                    </a:p>
                  </a:txBody>
                  <a:tcPr marL="6198" marR="6198" marT="6198" marB="0" anchor="ctr"/>
                </a:tc>
                <a:tc>
                  <a:txBody>
                    <a:bodyPr/>
                    <a:lstStyle/>
                    <a:p>
                      <a:pPr algn="ctr" fontAlgn="ctr"/>
                      <a:r>
                        <a:rPr lang="en-US" sz="1000" u="none" strike="noStrike">
                          <a:effectLst/>
                        </a:rPr>
                        <a:t>0.1296(23)</a:t>
                      </a:r>
                      <a:endParaRPr lang="en-US" sz="1000" b="0" i="0" u="none" strike="noStrike">
                        <a:solidFill>
                          <a:srgbClr val="000000"/>
                        </a:solidFill>
                        <a:effectLst/>
                        <a:latin typeface="Times New Roman" panose="02020603050405020304" pitchFamily="18" charset="0"/>
                        <a:ea typeface="宋体" panose="02010600030101010101" pitchFamily="2" charset="-122"/>
                      </a:endParaRPr>
                    </a:p>
                  </a:txBody>
                  <a:tcPr marL="6198" marR="6198" marT="6198" marB="0" anchor="ctr"/>
                </a:tc>
                <a:tc>
                  <a:txBody>
                    <a:bodyPr/>
                    <a:lstStyle/>
                    <a:p>
                      <a:pPr algn="ctr" fontAlgn="ctr"/>
                      <a:r>
                        <a:rPr lang="en-US" sz="1000" u="none" strike="noStrike">
                          <a:effectLst/>
                        </a:rPr>
                        <a:t>0.5061(25)</a:t>
                      </a:r>
                      <a:endParaRPr lang="en-US" sz="1000" b="0" i="0" u="none" strike="noStrike">
                        <a:solidFill>
                          <a:srgbClr val="000000"/>
                        </a:solidFill>
                        <a:effectLst/>
                        <a:latin typeface="Times New Roman" panose="02020603050405020304" pitchFamily="18" charset="0"/>
                        <a:ea typeface="宋体" panose="02010600030101010101" pitchFamily="2" charset="-122"/>
                      </a:endParaRPr>
                    </a:p>
                  </a:txBody>
                  <a:tcPr marL="6198" marR="6198" marT="6198" marB="0" anchor="ctr"/>
                </a:tc>
                <a:tc>
                  <a:txBody>
                    <a:bodyPr/>
                    <a:lstStyle/>
                    <a:p>
                      <a:pPr algn="ctr" fontAlgn="ctr"/>
                      <a:r>
                        <a:rPr lang="en-US" sz="1000" u="none" strike="noStrike">
                          <a:effectLst/>
                        </a:rPr>
                        <a:t>0.259(5)</a:t>
                      </a:r>
                      <a:endParaRPr lang="en-US" sz="1000" b="0" i="0" u="none" strike="noStrike">
                        <a:solidFill>
                          <a:srgbClr val="000000"/>
                        </a:solidFill>
                        <a:effectLst/>
                        <a:latin typeface="Times New Roman" panose="02020603050405020304" pitchFamily="18" charset="0"/>
                        <a:ea typeface="宋体" panose="02010600030101010101" pitchFamily="2" charset="-122"/>
                      </a:endParaRPr>
                    </a:p>
                  </a:txBody>
                  <a:tcPr marL="6198" marR="6198" marT="6198" marB="0" anchor="ctr"/>
                </a:tc>
                <a:tc>
                  <a:txBody>
                    <a:bodyPr/>
                    <a:lstStyle/>
                    <a:p>
                      <a:pPr algn="ctr" fontAlgn="ctr"/>
                      <a:r>
                        <a:rPr lang="en-US" sz="1000" u="none" strike="noStrike">
                          <a:effectLst/>
                        </a:rPr>
                        <a:t>0.0168(6)</a:t>
                      </a:r>
                      <a:endParaRPr lang="en-US" sz="1000" b="0" i="0" u="none" strike="noStrike">
                        <a:solidFill>
                          <a:srgbClr val="000000"/>
                        </a:solidFill>
                        <a:effectLst/>
                        <a:latin typeface="Times New Roman" panose="02020603050405020304" pitchFamily="18" charset="0"/>
                        <a:ea typeface="宋体" panose="02010600030101010101" pitchFamily="2" charset="-122"/>
                      </a:endParaRPr>
                    </a:p>
                  </a:txBody>
                  <a:tcPr marL="6198" marR="6198" marT="6198" marB="0" anchor="ctr"/>
                </a:tc>
                <a:tc>
                  <a:txBody>
                    <a:bodyPr/>
                    <a:lstStyle/>
                    <a:p>
                      <a:pPr algn="ctr" fontAlgn="ctr"/>
                      <a:r>
                        <a:rPr lang="en-US" sz="1000" u="none" strike="noStrike">
                          <a:effectLst/>
                        </a:rPr>
                        <a:t>1.621(6)</a:t>
                      </a:r>
                      <a:endParaRPr lang="en-US" sz="1000" b="0" i="0" u="none" strike="noStrike">
                        <a:solidFill>
                          <a:srgbClr val="000000"/>
                        </a:solidFill>
                        <a:effectLst/>
                        <a:latin typeface="Times New Roman" panose="02020603050405020304" pitchFamily="18" charset="0"/>
                        <a:ea typeface="宋体" panose="02010600030101010101" pitchFamily="2" charset="-122"/>
                      </a:endParaRPr>
                    </a:p>
                  </a:txBody>
                  <a:tcPr marL="6198" marR="6198" marT="6198" marB="0" anchor="ctr"/>
                </a:tc>
                <a:tc>
                  <a:txBody>
                    <a:bodyPr/>
                    <a:lstStyle/>
                    <a:p>
                      <a:pPr algn="ctr" fontAlgn="ctr"/>
                      <a:r>
                        <a:rPr lang="en-US" sz="1000" u="none" strike="noStrike">
                          <a:effectLst/>
                        </a:rPr>
                        <a:t>　</a:t>
                      </a:r>
                      <a:endParaRPr lang="en-US" sz="1000" b="0" i="0" u="none" strike="noStrike">
                        <a:solidFill>
                          <a:srgbClr val="000000"/>
                        </a:solidFill>
                        <a:effectLst/>
                        <a:latin typeface="Times New Roman" panose="02020603050405020304" pitchFamily="18" charset="0"/>
                        <a:ea typeface="宋体" panose="02010600030101010101" pitchFamily="2" charset="-122"/>
                      </a:endParaRPr>
                    </a:p>
                  </a:txBody>
                  <a:tcPr marL="6198" marR="6198" marT="6198" marB="0" anchor="ctr"/>
                </a:tc>
                <a:extLst>
                  <a:ext uri="{0D108BD9-81ED-4DB2-BD59-A6C34878D82A}">
                    <a16:rowId xmlns:a16="http://schemas.microsoft.com/office/drawing/2014/main" val="1628889359"/>
                  </a:ext>
                </a:extLst>
              </a:tr>
              <a:tr h="123970">
                <a:tc>
                  <a:txBody>
                    <a:bodyPr/>
                    <a:lstStyle/>
                    <a:p>
                      <a:pPr algn="ctr" fontAlgn="ctr"/>
                      <a:r>
                        <a:rPr lang="en-US" sz="1000" u="none" strike="noStrike">
                          <a:effectLst/>
                        </a:rPr>
                        <a:t>21Sc</a:t>
                      </a:r>
                      <a:endParaRPr lang="en-US" sz="1000" b="0" i="0" u="none" strike="noStrike">
                        <a:solidFill>
                          <a:srgbClr val="000000"/>
                        </a:solidFill>
                        <a:effectLst/>
                        <a:latin typeface="Times New Roman" panose="02020603050405020304" pitchFamily="18" charset="0"/>
                        <a:ea typeface="宋体" panose="02010600030101010101" pitchFamily="2" charset="-122"/>
                      </a:endParaRPr>
                    </a:p>
                  </a:txBody>
                  <a:tcPr marL="6198" marR="6198" marT="6198" marB="0" anchor="ctr"/>
                </a:tc>
                <a:tc>
                  <a:txBody>
                    <a:bodyPr/>
                    <a:lstStyle/>
                    <a:p>
                      <a:pPr algn="ctr" fontAlgn="ctr"/>
                      <a:r>
                        <a:rPr lang="en-US" sz="1000" u="none" strike="noStrike">
                          <a:effectLst/>
                        </a:rPr>
                        <a:t>0.196(5)</a:t>
                      </a:r>
                      <a:endParaRPr lang="en-US" sz="1000" b="0" i="0" u="none" strike="noStrike">
                        <a:solidFill>
                          <a:srgbClr val="000000"/>
                        </a:solidFill>
                        <a:effectLst/>
                        <a:latin typeface="Times New Roman" panose="02020603050405020304" pitchFamily="18" charset="0"/>
                        <a:ea typeface="宋体" panose="02010600030101010101" pitchFamily="2" charset="-122"/>
                      </a:endParaRPr>
                    </a:p>
                  </a:txBody>
                  <a:tcPr marL="6198" marR="6198" marT="6198" marB="0" anchor="ctr"/>
                </a:tc>
                <a:tc>
                  <a:txBody>
                    <a:bodyPr/>
                    <a:lstStyle/>
                    <a:p>
                      <a:pPr algn="ctr" fontAlgn="ctr"/>
                      <a:r>
                        <a:rPr lang="en-US" sz="1000" u="none" strike="noStrike">
                          <a:effectLst/>
                        </a:rPr>
                        <a:t>0.1319(21)</a:t>
                      </a:r>
                      <a:endParaRPr lang="en-US" sz="1000" b="0" i="0" u="none" strike="noStrike">
                        <a:solidFill>
                          <a:srgbClr val="000000"/>
                        </a:solidFill>
                        <a:effectLst/>
                        <a:latin typeface="Times New Roman" panose="02020603050405020304" pitchFamily="18" charset="0"/>
                        <a:ea typeface="宋体" panose="02010600030101010101" pitchFamily="2" charset="-122"/>
                      </a:endParaRPr>
                    </a:p>
                  </a:txBody>
                  <a:tcPr marL="6198" marR="6198" marT="6198" marB="0" anchor="ctr"/>
                </a:tc>
                <a:tc>
                  <a:txBody>
                    <a:bodyPr/>
                    <a:lstStyle/>
                    <a:p>
                      <a:pPr algn="ctr" fontAlgn="ctr"/>
                      <a:r>
                        <a:rPr lang="en-US" sz="1000" u="none" strike="noStrike">
                          <a:effectLst/>
                        </a:rPr>
                        <a:t>0.5069(25)</a:t>
                      </a:r>
                      <a:endParaRPr lang="en-US" sz="1000" b="0" i="0" u="none" strike="noStrike">
                        <a:solidFill>
                          <a:srgbClr val="000000"/>
                        </a:solidFill>
                        <a:effectLst/>
                        <a:latin typeface="Times New Roman" panose="02020603050405020304" pitchFamily="18" charset="0"/>
                        <a:ea typeface="宋体" panose="02010600030101010101" pitchFamily="2" charset="-122"/>
                      </a:endParaRPr>
                    </a:p>
                  </a:txBody>
                  <a:tcPr marL="6198" marR="6198" marT="6198" marB="0" anchor="ctr"/>
                </a:tc>
                <a:tc>
                  <a:txBody>
                    <a:bodyPr/>
                    <a:lstStyle/>
                    <a:p>
                      <a:pPr algn="ctr" fontAlgn="ctr"/>
                      <a:r>
                        <a:rPr lang="en-US" sz="1000" u="none" strike="noStrike">
                          <a:effectLst/>
                        </a:rPr>
                        <a:t>0.264(4)</a:t>
                      </a:r>
                      <a:endParaRPr lang="en-US" sz="1000" b="0" i="0" u="none" strike="noStrike">
                        <a:solidFill>
                          <a:srgbClr val="000000"/>
                        </a:solidFill>
                        <a:effectLst/>
                        <a:latin typeface="Times New Roman" panose="02020603050405020304" pitchFamily="18" charset="0"/>
                        <a:ea typeface="宋体" panose="02010600030101010101" pitchFamily="2" charset="-122"/>
                      </a:endParaRPr>
                    </a:p>
                  </a:txBody>
                  <a:tcPr marL="6198" marR="6198" marT="6198" marB="0" anchor="ctr"/>
                </a:tc>
                <a:tc>
                  <a:txBody>
                    <a:bodyPr/>
                    <a:lstStyle/>
                    <a:p>
                      <a:pPr algn="ctr" fontAlgn="ctr"/>
                      <a:r>
                        <a:rPr lang="en-US" sz="1000" u="none" strike="noStrike">
                          <a:effectLst/>
                        </a:rPr>
                        <a:t>0.0174(6)</a:t>
                      </a:r>
                      <a:endParaRPr lang="en-US" sz="1000" b="0" i="0" u="none" strike="noStrike">
                        <a:solidFill>
                          <a:srgbClr val="000000"/>
                        </a:solidFill>
                        <a:effectLst/>
                        <a:latin typeface="Times New Roman" panose="02020603050405020304" pitchFamily="18" charset="0"/>
                        <a:ea typeface="宋体" panose="02010600030101010101" pitchFamily="2" charset="-122"/>
                      </a:endParaRPr>
                    </a:p>
                  </a:txBody>
                  <a:tcPr marL="6198" marR="6198" marT="6198" marB="0" anchor="ctr"/>
                </a:tc>
                <a:tc>
                  <a:txBody>
                    <a:bodyPr/>
                    <a:lstStyle/>
                    <a:p>
                      <a:pPr algn="ctr" fontAlgn="ctr"/>
                      <a:r>
                        <a:rPr lang="en-US" sz="1000" u="none" strike="noStrike">
                          <a:effectLst/>
                        </a:rPr>
                        <a:t>1.594(5)</a:t>
                      </a:r>
                      <a:endParaRPr lang="en-US" sz="1000" b="0" i="0" u="none" strike="noStrike">
                        <a:solidFill>
                          <a:srgbClr val="000000"/>
                        </a:solidFill>
                        <a:effectLst/>
                        <a:latin typeface="Times New Roman" panose="02020603050405020304" pitchFamily="18" charset="0"/>
                        <a:ea typeface="宋体" panose="02010600030101010101" pitchFamily="2" charset="-122"/>
                      </a:endParaRPr>
                    </a:p>
                  </a:txBody>
                  <a:tcPr marL="6198" marR="6198" marT="6198" marB="0" anchor="ctr"/>
                </a:tc>
                <a:tc>
                  <a:txBody>
                    <a:bodyPr/>
                    <a:lstStyle/>
                    <a:p>
                      <a:pPr algn="ctr" fontAlgn="ctr"/>
                      <a:r>
                        <a:rPr lang="en-US" sz="1000" u="none" strike="noStrike">
                          <a:effectLst/>
                        </a:rPr>
                        <a:t>　</a:t>
                      </a:r>
                      <a:endParaRPr lang="en-US" sz="1000" b="0" i="0" u="none" strike="noStrike">
                        <a:solidFill>
                          <a:srgbClr val="000000"/>
                        </a:solidFill>
                        <a:effectLst/>
                        <a:latin typeface="Times New Roman" panose="02020603050405020304" pitchFamily="18" charset="0"/>
                        <a:ea typeface="宋体" panose="02010600030101010101" pitchFamily="2" charset="-122"/>
                      </a:endParaRPr>
                    </a:p>
                  </a:txBody>
                  <a:tcPr marL="6198" marR="6198" marT="6198" marB="0" anchor="ctr"/>
                </a:tc>
                <a:extLst>
                  <a:ext uri="{0D108BD9-81ED-4DB2-BD59-A6C34878D82A}">
                    <a16:rowId xmlns:a16="http://schemas.microsoft.com/office/drawing/2014/main" val="982373396"/>
                  </a:ext>
                </a:extLst>
              </a:tr>
              <a:tr h="123970">
                <a:tc>
                  <a:txBody>
                    <a:bodyPr/>
                    <a:lstStyle/>
                    <a:p>
                      <a:pPr algn="ctr" fontAlgn="ctr"/>
                      <a:r>
                        <a:rPr lang="en-US" sz="1000" u="none" strike="noStrike">
                          <a:effectLst/>
                        </a:rPr>
                        <a:t>22Ti</a:t>
                      </a:r>
                      <a:endParaRPr lang="en-US" sz="1000" b="0" i="0" u="none" strike="noStrike">
                        <a:solidFill>
                          <a:srgbClr val="000000"/>
                        </a:solidFill>
                        <a:effectLst/>
                        <a:latin typeface="Times New Roman" panose="02020603050405020304" pitchFamily="18" charset="0"/>
                        <a:ea typeface="宋体" panose="02010600030101010101" pitchFamily="2" charset="-122"/>
                      </a:endParaRPr>
                    </a:p>
                  </a:txBody>
                  <a:tcPr marL="6198" marR="6198" marT="6198" marB="0" anchor="ctr"/>
                </a:tc>
                <a:tc>
                  <a:txBody>
                    <a:bodyPr/>
                    <a:lstStyle/>
                    <a:p>
                      <a:pPr algn="ctr" fontAlgn="ctr"/>
                      <a:r>
                        <a:rPr lang="en-US" sz="1000" u="none" strike="noStrike">
                          <a:effectLst/>
                        </a:rPr>
                        <a:t>0.226(5)</a:t>
                      </a:r>
                      <a:endParaRPr lang="en-US" sz="1000" b="0" i="0" u="none" strike="noStrike">
                        <a:solidFill>
                          <a:srgbClr val="000000"/>
                        </a:solidFill>
                        <a:effectLst/>
                        <a:latin typeface="Times New Roman" panose="02020603050405020304" pitchFamily="18" charset="0"/>
                        <a:ea typeface="宋体" panose="02010600030101010101" pitchFamily="2" charset="-122"/>
                      </a:endParaRPr>
                    </a:p>
                  </a:txBody>
                  <a:tcPr marL="6198" marR="6198" marT="6198" marB="0" anchor="ctr"/>
                </a:tc>
                <a:tc>
                  <a:txBody>
                    <a:bodyPr/>
                    <a:lstStyle/>
                    <a:p>
                      <a:pPr algn="ctr" fontAlgn="ctr"/>
                      <a:r>
                        <a:rPr lang="en-US" sz="1000" u="none" strike="noStrike">
                          <a:effectLst/>
                        </a:rPr>
                        <a:t>0.1325(18)</a:t>
                      </a:r>
                      <a:endParaRPr lang="en-US" sz="1000" b="0" i="0" u="none" strike="noStrike">
                        <a:solidFill>
                          <a:srgbClr val="000000"/>
                        </a:solidFill>
                        <a:effectLst/>
                        <a:latin typeface="Times New Roman" panose="02020603050405020304" pitchFamily="18" charset="0"/>
                        <a:ea typeface="宋体" panose="02010600030101010101" pitchFamily="2" charset="-122"/>
                      </a:endParaRPr>
                    </a:p>
                  </a:txBody>
                  <a:tcPr marL="6198" marR="6198" marT="6198" marB="0" anchor="ctr"/>
                </a:tc>
                <a:tc>
                  <a:txBody>
                    <a:bodyPr/>
                    <a:lstStyle/>
                    <a:p>
                      <a:pPr algn="ctr" fontAlgn="ctr"/>
                      <a:r>
                        <a:rPr lang="en-US" sz="1000" u="none" strike="noStrike">
                          <a:effectLst/>
                        </a:rPr>
                        <a:t>0.5076(25)</a:t>
                      </a:r>
                      <a:endParaRPr lang="en-US" sz="1000" b="0" i="0" u="none" strike="noStrike">
                        <a:solidFill>
                          <a:srgbClr val="000000"/>
                        </a:solidFill>
                        <a:effectLst/>
                        <a:latin typeface="Times New Roman" panose="02020603050405020304" pitchFamily="18" charset="0"/>
                        <a:ea typeface="宋体" panose="02010600030101010101" pitchFamily="2" charset="-122"/>
                      </a:endParaRPr>
                    </a:p>
                  </a:txBody>
                  <a:tcPr marL="6198" marR="6198" marT="6198" marB="0" anchor="ctr"/>
                </a:tc>
                <a:tc>
                  <a:txBody>
                    <a:bodyPr/>
                    <a:lstStyle/>
                    <a:p>
                      <a:pPr algn="ctr" fontAlgn="ctr"/>
                      <a:r>
                        <a:rPr lang="en-US" sz="1000" u="none" strike="noStrike">
                          <a:effectLst/>
                        </a:rPr>
                        <a:t>0.265(4)</a:t>
                      </a:r>
                      <a:endParaRPr lang="en-US" sz="1000" b="0" i="0" u="none" strike="noStrike">
                        <a:solidFill>
                          <a:srgbClr val="000000"/>
                        </a:solidFill>
                        <a:effectLst/>
                        <a:latin typeface="Times New Roman" panose="02020603050405020304" pitchFamily="18" charset="0"/>
                        <a:ea typeface="宋体" panose="02010600030101010101" pitchFamily="2" charset="-122"/>
                      </a:endParaRPr>
                    </a:p>
                  </a:txBody>
                  <a:tcPr marL="6198" marR="6198" marT="6198" marB="0" anchor="ctr"/>
                </a:tc>
                <a:tc>
                  <a:txBody>
                    <a:bodyPr/>
                    <a:lstStyle/>
                    <a:p>
                      <a:pPr algn="ctr" fontAlgn="ctr"/>
                      <a:r>
                        <a:rPr lang="en-US" sz="1000" u="none" strike="noStrike">
                          <a:effectLst/>
                        </a:rPr>
                        <a:t>0.0176(5)</a:t>
                      </a:r>
                      <a:endParaRPr lang="en-US" sz="1000" b="0" i="0" u="none" strike="noStrike">
                        <a:solidFill>
                          <a:srgbClr val="000000"/>
                        </a:solidFill>
                        <a:effectLst/>
                        <a:latin typeface="Times New Roman" panose="02020603050405020304" pitchFamily="18" charset="0"/>
                        <a:ea typeface="宋体" panose="02010600030101010101" pitchFamily="2" charset="-122"/>
                      </a:endParaRPr>
                    </a:p>
                  </a:txBody>
                  <a:tcPr marL="6198" marR="6198" marT="6198" marB="0" anchor="ctr"/>
                </a:tc>
                <a:tc>
                  <a:txBody>
                    <a:bodyPr/>
                    <a:lstStyle/>
                    <a:p>
                      <a:pPr algn="ctr" fontAlgn="ctr"/>
                      <a:r>
                        <a:rPr lang="en-US" sz="1000" u="none" strike="noStrike">
                          <a:effectLst/>
                        </a:rPr>
                        <a:t>1.566(5)</a:t>
                      </a:r>
                      <a:endParaRPr lang="en-US" sz="1000" b="0" i="0" u="none" strike="noStrike">
                        <a:solidFill>
                          <a:srgbClr val="000000"/>
                        </a:solidFill>
                        <a:effectLst/>
                        <a:latin typeface="Times New Roman" panose="02020603050405020304" pitchFamily="18" charset="0"/>
                        <a:ea typeface="宋体" panose="02010600030101010101" pitchFamily="2" charset="-122"/>
                      </a:endParaRPr>
                    </a:p>
                  </a:txBody>
                  <a:tcPr marL="6198" marR="6198" marT="6198" marB="0" anchor="ctr"/>
                </a:tc>
                <a:tc>
                  <a:txBody>
                    <a:bodyPr/>
                    <a:lstStyle/>
                    <a:p>
                      <a:pPr algn="ctr" fontAlgn="ctr"/>
                      <a:r>
                        <a:rPr lang="en-US" sz="1000" u="none" strike="noStrike">
                          <a:effectLst/>
                        </a:rPr>
                        <a:t>　</a:t>
                      </a:r>
                      <a:endParaRPr lang="en-US" sz="1000" b="0" i="0" u="none" strike="noStrike">
                        <a:solidFill>
                          <a:srgbClr val="000000"/>
                        </a:solidFill>
                        <a:effectLst/>
                        <a:latin typeface="Times New Roman" panose="02020603050405020304" pitchFamily="18" charset="0"/>
                        <a:ea typeface="宋体" panose="02010600030101010101" pitchFamily="2" charset="-122"/>
                      </a:endParaRPr>
                    </a:p>
                  </a:txBody>
                  <a:tcPr marL="6198" marR="6198" marT="6198" marB="0" anchor="ctr"/>
                </a:tc>
                <a:extLst>
                  <a:ext uri="{0D108BD9-81ED-4DB2-BD59-A6C34878D82A}">
                    <a16:rowId xmlns:a16="http://schemas.microsoft.com/office/drawing/2014/main" val="271213698"/>
                  </a:ext>
                </a:extLst>
              </a:tr>
              <a:tr h="123970">
                <a:tc>
                  <a:txBody>
                    <a:bodyPr/>
                    <a:lstStyle/>
                    <a:p>
                      <a:pPr algn="ctr" fontAlgn="ctr"/>
                      <a:r>
                        <a:rPr lang="en-US" sz="1000" u="none" strike="noStrike">
                          <a:effectLst/>
                        </a:rPr>
                        <a:t>23V</a:t>
                      </a:r>
                      <a:endParaRPr lang="en-US" sz="1000" b="0" i="0" u="none" strike="noStrike">
                        <a:solidFill>
                          <a:srgbClr val="000000"/>
                        </a:solidFill>
                        <a:effectLst/>
                        <a:latin typeface="Times New Roman" panose="02020603050405020304" pitchFamily="18" charset="0"/>
                        <a:ea typeface="宋体" panose="02010600030101010101" pitchFamily="2" charset="-122"/>
                      </a:endParaRPr>
                    </a:p>
                  </a:txBody>
                  <a:tcPr marL="6198" marR="6198" marT="6198" marB="0" anchor="ctr"/>
                </a:tc>
                <a:tc>
                  <a:txBody>
                    <a:bodyPr/>
                    <a:lstStyle/>
                    <a:p>
                      <a:pPr algn="ctr" fontAlgn="ctr"/>
                      <a:r>
                        <a:rPr lang="en-US" sz="1000" u="none" strike="noStrike">
                          <a:effectLst/>
                        </a:rPr>
                        <a:t>0.256(5)</a:t>
                      </a:r>
                      <a:endParaRPr lang="en-US" sz="1000" b="0" i="0" u="none" strike="noStrike">
                        <a:solidFill>
                          <a:srgbClr val="000000"/>
                        </a:solidFill>
                        <a:effectLst/>
                        <a:latin typeface="Times New Roman" panose="02020603050405020304" pitchFamily="18" charset="0"/>
                        <a:ea typeface="宋体" panose="02010600030101010101" pitchFamily="2" charset="-122"/>
                      </a:endParaRPr>
                    </a:p>
                  </a:txBody>
                  <a:tcPr marL="6198" marR="6198" marT="6198" marB="0" anchor="ctr"/>
                </a:tc>
                <a:tc>
                  <a:txBody>
                    <a:bodyPr/>
                    <a:lstStyle/>
                    <a:p>
                      <a:pPr algn="ctr" fontAlgn="ctr"/>
                      <a:r>
                        <a:rPr lang="en-US" sz="1000" u="none" strike="noStrike">
                          <a:effectLst/>
                        </a:rPr>
                        <a:t>0.1334(16)</a:t>
                      </a:r>
                      <a:endParaRPr lang="en-US" sz="1000" b="0" i="0" u="none" strike="noStrike">
                        <a:solidFill>
                          <a:srgbClr val="000000"/>
                        </a:solidFill>
                        <a:effectLst/>
                        <a:latin typeface="Times New Roman" panose="02020603050405020304" pitchFamily="18" charset="0"/>
                        <a:ea typeface="宋体" panose="02010600030101010101" pitchFamily="2" charset="-122"/>
                      </a:endParaRPr>
                    </a:p>
                  </a:txBody>
                  <a:tcPr marL="6198" marR="6198" marT="6198" marB="0" anchor="ctr"/>
                </a:tc>
                <a:tc>
                  <a:txBody>
                    <a:bodyPr/>
                    <a:lstStyle/>
                    <a:p>
                      <a:pPr algn="ctr" fontAlgn="ctr"/>
                      <a:r>
                        <a:rPr lang="en-US" sz="1000" u="none" strike="noStrike">
                          <a:effectLst/>
                        </a:rPr>
                        <a:t>0.5083(25)</a:t>
                      </a:r>
                      <a:endParaRPr lang="en-US" sz="1000" b="0" i="0" u="none" strike="noStrike">
                        <a:solidFill>
                          <a:srgbClr val="000000"/>
                        </a:solidFill>
                        <a:effectLst/>
                        <a:latin typeface="Times New Roman" panose="02020603050405020304" pitchFamily="18" charset="0"/>
                        <a:ea typeface="宋体" panose="02010600030101010101" pitchFamily="2" charset="-122"/>
                      </a:endParaRPr>
                    </a:p>
                  </a:txBody>
                  <a:tcPr marL="6198" marR="6198" marT="6198" marB="0" anchor="ctr"/>
                </a:tc>
                <a:tc>
                  <a:txBody>
                    <a:bodyPr/>
                    <a:lstStyle/>
                    <a:p>
                      <a:pPr algn="ctr" fontAlgn="ctr"/>
                      <a:r>
                        <a:rPr lang="en-US" sz="1000" u="none" strike="noStrike">
                          <a:effectLst/>
                        </a:rPr>
                        <a:t>0.267(3)</a:t>
                      </a:r>
                      <a:endParaRPr lang="en-US" sz="1000" b="0" i="0" u="none" strike="noStrike">
                        <a:solidFill>
                          <a:srgbClr val="000000"/>
                        </a:solidFill>
                        <a:effectLst/>
                        <a:latin typeface="Times New Roman" panose="02020603050405020304" pitchFamily="18" charset="0"/>
                        <a:ea typeface="宋体" panose="02010600030101010101" pitchFamily="2" charset="-122"/>
                      </a:endParaRPr>
                    </a:p>
                  </a:txBody>
                  <a:tcPr marL="6198" marR="6198" marT="6198" marB="0" anchor="ctr"/>
                </a:tc>
                <a:tc>
                  <a:txBody>
                    <a:bodyPr/>
                    <a:lstStyle/>
                    <a:p>
                      <a:pPr algn="ctr" fontAlgn="ctr"/>
                      <a:r>
                        <a:rPr lang="en-US" sz="1000" u="none" strike="noStrike">
                          <a:effectLst/>
                        </a:rPr>
                        <a:t>0.0178(4)</a:t>
                      </a:r>
                      <a:endParaRPr lang="en-US" sz="1000" b="0" i="0" u="none" strike="noStrike">
                        <a:solidFill>
                          <a:srgbClr val="000000"/>
                        </a:solidFill>
                        <a:effectLst/>
                        <a:latin typeface="Times New Roman" panose="02020603050405020304" pitchFamily="18" charset="0"/>
                        <a:ea typeface="宋体" panose="02010600030101010101" pitchFamily="2" charset="-122"/>
                      </a:endParaRPr>
                    </a:p>
                  </a:txBody>
                  <a:tcPr marL="6198" marR="6198" marT="6198" marB="0" anchor="ctr"/>
                </a:tc>
                <a:tc>
                  <a:txBody>
                    <a:bodyPr/>
                    <a:lstStyle/>
                    <a:p>
                      <a:pPr algn="ctr" fontAlgn="ctr"/>
                      <a:r>
                        <a:rPr lang="en-US" sz="1000" u="none" strike="noStrike">
                          <a:effectLst/>
                        </a:rPr>
                        <a:t>1.539(5)</a:t>
                      </a:r>
                      <a:endParaRPr lang="en-US" sz="1000" b="0" i="0" u="none" strike="noStrike">
                        <a:solidFill>
                          <a:srgbClr val="000000"/>
                        </a:solidFill>
                        <a:effectLst/>
                        <a:latin typeface="Times New Roman" panose="02020603050405020304" pitchFamily="18" charset="0"/>
                        <a:ea typeface="宋体" panose="02010600030101010101" pitchFamily="2" charset="-122"/>
                      </a:endParaRPr>
                    </a:p>
                  </a:txBody>
                  <a:tcPr marL="6198" marR="6198" marT="6198" marB="0" anchor="ctr"/>
                </a:tc>
                <a:tc>
                  <a:txBody>
                    <a:bodyPr/>
                    <a:lstStyle/>
                    <a:p>
                      <a:pPr algn="ctr" fontAlgn="ctr"/>
                      <a:r>
                        <a:rPr lang="en-US" sz="1000" u="none" strike="noStrike">
                          <a:effectLst/>
                        </a:rPr>
                        <a:t>　</a:t>
                      </a:r>
                      <a:endParaRPr lang="en-US" sz="1000" b="0" i="0" u="none" strike="noStrike">
                        <a:solidFill>
                          <a:srgbClr val="000000"/>
                        </a:solidFill>
                        <a:effectLst/>
                        <a:latin typeface="Times New Roman" panose="02020603050405020304" pitchFamily="18" charset="0"/>
                        <a:ea typeface="宋体" panose="02010600030101010101" pitchFamily="2" charset="-122"/>
                      </a:endParaRPr>
                    </a:p>
                  </a:txBody>
                  <a:tcPr marL="6198" marR="6198" marT="6198" marB="0" anchor="ctr"/>
                </a:tc>
                <a:extLst>
                  <a:ext uri="{0D108BD9-81ED-4DB2-BD59-A6C34878D82A}">
                    <a16:rowId xmlns:a16="http://schemas.microsoft.com/office/drawing/2014/main" val="3794037539"/>
                  </a:ext>
                </a:extLst>
              </a:tr>
              <a:tr h="123970">
                <a:tc>
                  <a:txBody>
                    <a:bodyPr/>
                    <a:lstStyle/>
                    <a:p>
                      <a:pPr algn="ctr" fontAlgn="ctr"/>
                      <a:r>
                        <a:rPr lang="en-US" sz="1000" u="none" strike="noStrike">
                          <a:effectLst/>
                        </a:rPr>
                        <a:t>24Cr</a:t>
                      </a:r>
                      <a:endParaRPr lang="en-US" sz="1000" b="0" i="0" u="none" strike="noStrike">
                        <a:solidFill>
                          <a:srgbClr val="000000"/>
                        </a:solidFill>
                        <a:effectLst/>
                        <a:latin typeface="Times New Roman" panose="02020603050405020304" pitchFamily="18" charset="0"/>
                        <a:ea typeface="宋体" panose="02010600030101010101" pitchFamily="2" charset="-122"/>
                      </a:endParaRPr>
                    </a:p>
                  </a:txBody>
                  <a:tcPr marL="6198" marR="6198" marT="6198" marB="0" anchor="ctr"/>
                </a:tc>
                <a:tc>
                  <a:txBody>
                    <a:bodyPr/>
                    <a:lstStyle/>
                    <a:p>
                      <a:pPr algn="ctr" fontAlgn="ctr"/>
                      <a:r>
                        <a:rPr lang="en-US" sz="1000" u="none" strike="noStrike">
                          <a:effectLst/>
                        </a:rPr>
                        <a:t>0.289(5)</a:t>
                      </a:r>
                      <a:endParaRPr lang="en-US" sz="1000" b="0" i="0" u="none" strike="noStrike">
                        <a:solidFill>
                          <a:srgbClr val="000000"/>
                        </a:solidFill>
                        <a:effectLst/>
                        <a:latin typeface="Times New Roman" panose="02020603050405020304" pitchFamily="18" charset="0"/>
                        <a:ea typeface="宋体" panose="02010600030101010101" pitchFamily="2" charset="-122"/>
                      </a:endParaRPr>
                    </a:p>
                  </a:txBody>
                  <a:tcPr marL="6198" marR="6198" marT="6198" marB="0" anchor="ctr"/>
                </a:tc>
                <a:tc>
                  <a:txBody>
                    <a:bodyPr/>
                    <a:lstStyle/>
                    <a:p>
                      <a:pPr algn="ctr" fontAlgn="ctr"/>
                      <a:r>
                        <a:rPr lang="en-US" sz="1000" u="none" strike="noStrike">
                          <a:effectLst/>
                        </a:rPr>
                        <a:t>0.1346(14)</a:t>
                      </a:r>
                      <a:endParaRPr lang="en-US" sz="1000" b="0" i="0" u="none" strike="noStrike">
                        <a:solidFill>
                          <a:srgbClr val="000000"/>
                        </a:solidFill>
                        <a:effectLst/>
                        <a:latin typeface="Times New Roman" panose="02020603050405020304" pitchFamily="18" charset="0"/>
                        <a:ea typeface="宋体" panose="02010600030101010101" pitchFamily="2" charset="-122"/>
                      </a:endParaRPr>
                    </a:p>
                  </a:txBody>
                  <a:tcPr marL="6198" marR="6198" marT="6198" marB="0" anchor="ctr"/>
                </a:tc>
                <a:tc>
                  <a:txBody>
                    <a:bodyPr/>
                    <a:lstStyle/>
                    <a:p>
                      <a:pPr algn="ctr" fontAlgn="ctr"/>
                      <a:r>
                        <a:rPr lang="en-US" sz="1000" u="none" strike="noStrike">
                          <a:effectLst/>
                        </a:rPr>
                        <a:t>0.5091(25)</a:t>
                      </a:r>
                      <a:endParaRPr lang="en-US" sz="1000" b="0" i="0" u="none" strike="noStrike">
                        <a:solidFill>
                          <a:srgbClr val="000000"/>
                        </a:solidFill>
                        <a:effectLst/>
                        <a:latin typeface="Times New Roman" panose="02020603050405020304" pitchFamily="18" charset="0"/>
                        <a:ea typeface="宋体" panose="02010600030101010101" pitchFamily="2" charset="-122"/>
                      </a:endParaRPr>
                    </a:p>
                  </a:txBody>
                  <a:tcPr marL="6198" marR="6198" marT="6198" marB="0" anchor="ctr"/>
                </a:tc>
                <a:tc>
                  <a:txBody>
                    <a:bodyPr/>
                    <a:lstStyle/>
                    <a:p>
                      <a:pPr algn="ctr" fontAlgn="ctr"/>
                      <a:r>
                        <a:rPr lang="en-US" sz="1000" u="none" strike="noStrike">
                          <a:effectLst/>
                        </a:rPr>
                        <a:t>0.269(3)</a:t>
                      </a:r>
                      <a:endParaRPr lang="en-US" sz="1000" b="0" i="0" u="none" strike="noStrike">
                        <a:solidFill>
                          <a:srgbClr val="000000"/>
                        </a:solidFill>
                        <a:effectLst/>
                        <a:latin typeface="Times New Roman" panose="02020603050405020304" pitchFamily="18" charset="0"/>
                        <a:ea typeface="宋体" panose="02010600030101010101" pitchFamily="2" charset="-122"/>
                      </a:endParaRPr>
                    </a:p>
                  </a:txBody>
                  <a:tcPr marL="6198" marR="6198" marT="6198" marB="0" anchor="ctr"/>
                </a:tc>
                <a:tc>
                  <a:txBody>
                    <a:bodyPr/>
                    <a:lstStyle/>
                    <a:p>
                      <a:pPr algn="ctr" fontAlgn="ctr"/>
                      <a:r>
                        <a:rPr lang="en-US" sz="1000" u="none" strike="noStrike">
                          <a:effectLst/>
                        </a:rPr>
                        <a:t>0.0181(4)</a:t>
                      </a:r>
                      <a:endParaRPr lang="en-US" sz="1000" b="0" i="0" u="none" strike="noStrike">
                        <a:solidFill>
                          <a:srgbClr val="000000"/>
                        </a:solidFill>
                        <a:effectLst/>
                        <a:latin typeface="Times New Roman" panose="02020603050405020304" pitchFamily="18" charset="0"/>
                        <a:ea typeface="宋体" panose="02010600030101010101" pitchFamily="2" charset="-122"/>
                      </a:endParaRPr>
                    </a:p>
                  </a:txBody>
                  <a:tcPr marL="6198" marR="6198" marT="6198" marB="0" anchor="ctr"/>
                </a:tc>
                <a:tc>
                  <a:txBody>
                    <a:bodyPr/>
                    <a:lstStyle/>
                    <a:p>
                      <a:pPr algn="ctr" fontAlgn="ctr"/>
                      <a:r>
                        <a:rPr lang="en-US" sz="1000" u="none" strike="noStrike">
                          <a:effectLst/>
                        </a:rPr>
                        <a:t>1.508(5)</a:t>
                      </a:r>
                      <a:endParaRPr lang="en-US" sz="1000" b="0" i="0" u="none" strike="noStrike">
                        <a:solidFill>
                          <a:srgbClr val="000000"/>
                        </a:solidFill>
                        <a:effectLst/>
                        <a:latin typeface="Times New Roman" panose="02020603050405020304" pitchFamily="18" charset="0"/>
                        <a:ea typeface="宋体" panose="02010600030101010101" pitchFamily="2" charset="-122"/>
                      </a:endParaRPr>
                    </a:p>
                  </a:txBody>
                  <a:tcPr marL="6198" marR="6198" marT="6198" marB="0" anchor="ctr"/>
                </a:tc>
                <a:tc>
                  <a:txBody>
                    <a:bodyPr/>
                    <a:lstStyle/>
                    <a:p>
                      <a:pPr algn="ctr" fontAlgn="ctr"/>
                      <a:r>
                        <a:rPr lang="en-US" sz="1000" u="none" strike="noStrike">
                          <a:effectLst/>
                        </a:rPr>
                        <a:t>　</a:t>
                      </a:r>
                      <a:endParaRPr lang="en-US" sz="1000" b="0" i="0" u="none" strike="noStrike">
                        <a:solidFill>
                          <a:srgbClr val="000000"/>
                        </a:solidFill>
                        <a:effectLst/>
                        <a:latin typeface="Times New Roman" panose="02020603050405020304" pitchFamily="18" charset="0"/>
                        <a:ea typeface="宋体" panose="02010600030101010101" pitchFamily="2" charset="-122"/>
                      </a:endParaRPr>
                    </a:p>
                  </a:txBody>
                  <a:tcPr marL="6198" marR="6198" marT="6198" marB="0" anchor="ctr"/>
                </a:tc>
                <a:extLst>
                  <a:ext uri="{0D108BD9-81ED-4DB2-BD59-A6C34878D82A}">
                    <a16:rowId xmlns:a16="http://schemas.microsoft.com/office/drawing/2014/main" val="4137926197"/>
                  </a:ext>
                </a:extLst>
              </a:tr>
              <a:tr h="123970">
                <a:tc>
                  <a:txBody>
                    <a:bodyPr/>
                    <a:lstStyle/>
                    <a:p>
                      <a:pPr algn="ctr" fontAlgn="ctr"/>
                      <a:r>
                        <a:rPr lang="en-US" sz="1000" u="none" strike="noStrike">
                          <a:effectLst/>
                        </a:rPr>
                        <a:t>25Mn</a:t>
                      </a:r>
                      <a:endParaRPr lang="en-US" sz="1000" b="0" i="0" u="none" strike="noStrike">
                        <a:solidFill>
                          <a:srgbClr val="000000"/>
                        </a:solidFill>
                        <a:effectLst/>
                        <a:latin typeface="Times New Roman" panose="02020603050405020304" pitchFamily="18" charset="0"/>
                        <a:ea typeface="宋体" panose="02010600030101010101" pitchFamily="2" charset="-122"/>
                      </a:endParaRPr>
                    </a:p>
                  </a:txBody>
                  <a:tcPr marL="6198" marR="6198" marT="6198" marB="0" anchor="ctr"/>
                </a:tc>
                <a:tc>
                  <a:txBody>
                    <a:bodyPr/>
                    <a:lstStyle/>
                    <a:p>
                      <a:pPr algn="ctr" fontAlgn="ctr"/>
                      <a:r>
                        <a:rPr lang="en-US" sz="1000" u="none" strike="noStrike">
                          <a:effectLst/>
                        </a:rPr>
                        <a:t>0.321(5)</a:t>
                      </a:r>
                      <a:endParaRPr lang="en-US" sz="1000" b="0" i="0" u="none" strike="noStrike">
                        <a:solidFill>
                          <a:srgbClr val="000000"/>
                        </a:solidFill>
                        <a:effectLst/>
                        <a:latin typeface="Times New Roman" panose="02020603050405020304" pitchFamily="18" charset="0"/>
                        <a:ea typeface="宋体" panose="02010600030101010101" pitchFamily="2" charset="-122"/>
                      </a:endParaRPr>
                    </a:p>
                  </a:txBody>
                  <a:tcPr marL="6198" marR="6198" marT="6198" marB="0" anchor="ctr"/>
                </a:tc>
                <a:tc>
                  <a:txBody>
                    <a:bodyPr/>
                    <a:lstStyle/>
                    <a:p>
                      <a:pPr algn="ctr" fontAlgn="ctr"/>
                      <a:r>
                        <a:rPr lang="en-US" sz="1000" u="none" strike="noStrike">
                          <a:effectLst/>
                        </a:rPr>
                        <a:t>0.1359(14)</a:t>
                      </a:r>
                      <a:endParaRPr lang="en-US" sz="1000" b="0" i="0" u="none" strike="noStrike">
                        <a:solidFill>
                          <a:srgbClr val="000000"/>
                        </a:solidFill>
                        <a:effectLst/>
                        <a:latin typeface="Times New Roman" panose="02020603050405020304" pitchFamily="18" charset="0"/>
                        <a:ea typeface="宋体" panose="02010600030101010101" pitchFamily="2" charset="-122"/>
                      </a:endParaRPr>
                    </a:p>
                  </a:txBody>
                  <a:tcPr marL="6198" marR="6198" marT="6198" marB="0" anchor="ctr"/>
                </a:tc>
                <a:tc>
                  <a:txBody>
                    <a:bodyPr/>
                    <a:lstStyle/>
                    <a:p>
                      <a:pPr algn="ctr" fontAlgn="ctr"/>
                      <a:r>
                        <a:rPr lang="en-US" sz="1000" u="none" strike="noStrike">
                          <a:effectLst/>
                        </a:rPr>
                        <a:t>0.5099(25)</a:t>
                      </a:r>
                      <a:endParaRPr lang="en-US" sz="1000" b="0" i="0" u="none" strike="noStrike">
                        <a:solidFill>
                          <a:srgbClr val="000000"/>
                        </a:solidFill>
                        <a:effectLst/>
                        <a:latin typeface="Times New Roman" panose="02020603050405020304" pitchFamily="18" charset="0"/>
                        <a:ea typeface="宋体" panose="02010600030101010101" pitchFamily="2" charset="-122"/>
                      </a:endParaRPr>
                    </a:p>
                  </a:txBody>
                  <a:tcPr marL="6198" marR="6198" marT="6198" marB="0" anchor="ctr"/>
                </a:tc>
                <a:tc>
                  <a:txBody>
                    <a:bodyPr/>
                    <a:lstStyle/>
                    <a:p>
                      <a:pPr algn="ctr" fontAlgn="ctr"/>
                      <a:r>
                        <a:rPr lang="en-US" sz="1000" u="none" strike="noStrike">
                          <a:effectLst/>
                        </a:rPr>
                        <a:t>0.272(3)</a:t>
                      </a:r>
                      <a:endParaRPr lang="en-US" sz="1000" b="0" i="0" u="none" strike="noStrike">
                        <a:solidFill>
                          <a:srgbClr val="000000"/>
                        </a:solidFill>
                        <a:effectLst/>
                        <a:latin typeface="Times New Roman" panose="02020603050405020304" pitchFamily="18" charset="0"/>
                        <a:ea typeface="宋体" panose="02010600030101010101" pitchFamily="2" charset="-122"/>
                      </a:endParaRPr>
                    </a:p>
                  </a:txBody>
                  <a:tcPr marL="6198" marR="6198" marT="6198" marB="0" anchor="ctr"/>
                </a:tc>
                <a:tc>
                  <a:txBody>
                    <a:bodyPr/>
                    <a:lstStyle/>
                    <a:p>
                      <a:pPr algn="ctr" fontAlgn="ctr"/>
                      <a:r>
                        <a:rPr lang="en-US" sz="1000" u="none" strike="noStrike">
                          <a:effectLst/>
                        </a:rPr>
                        <a:t>0.0185(4)</a:t>
                      </a:r>
                      <a:endParaRPr lang="en-US" sz="1000" b="0" i="0" u="none" strike="noStrike">
                        <a:solidFill>
                          <a:srgbClr val="000000"/>
                        </a:solidFill>
                        <a:effectLst/>
                        <a:latin typeface="Times New Roman" panose="02020603050405020304" pitchFamily="18" charset="0"/>
                        <a:ea typeface="宋体" panose="02010600030101010101" pitchFamily="2" charset="-122"/>
                      </a:endParaRPr>
                    </a:p>
                  </a:txBody>
                  <a:tcPr marL="6198" marR="6198" marT="6198" marB="0" anchor="ctr"/>
                </a:tc>
                <a:tc>
                  <a:txBody>
                    <a:bodyPr/>
                    <a:lstStyle/>
                    <a:p>
                      <a:pPr algn="ctr" fontAlgn="ctr"/>
                      <a:r>
                        <a:rPr lang="en-US" sz="1000" u="none" strike="noStrike">
                          <a:effectLst/>
                        </a:rPr>
                        <a:t>1.478(4)</a:t>
                      </a:r>
                      <a:endParaRPr lang="en-US" sz="1000" b="0" i="0" u="none" strike="noStrike">
                        <a:solidFill>
                          <a:srgbClr val="000000"/>
                        </a:solidFill>
                        <a:effectLst/>
                        <a:latin typeface="Times New Roman" panose="02020603050405020304" pitchFamily="18" charset="0"/>
                        <a:ea typeface="宋体" panose="02010600030101010101" pitchFamily="2" charset="-122"/>
                      </a:endParaRPr>
                    </a:p>
                  </a:txBody>
                  <a:tcPr marL="6198" marR="6198" marT="6198" marB="0" anchor="ctr"/>
                </a:tc>
                <a:tc>
                  <a:txBody>
                    <a:bodyPr/>
                    <a:lstStyle/>
                    <a:p>
                      <a:pPr algn="ctr" fontAlgn="ctr"/>
                      <a:r>
                        <a:rPr lang="en-US" sz="1000" u="none" strike="noStrike" dirty="0">
                          <a:effectLst/>
                        </a:rPr>
                        <a:t>0.0047(7)</a:t>
                      </a:r>
                      <a:endParaRPr lang="en-US" sz="1000" b="0" i="0" u="none" strike="noStrike" dirty="0">
                        <a:solidFill>
                          <a:srgbClr val="000000"/>
                        </a:solidFill>
                        <a:effectLst/>
                        <a:latin typeface="Times New Roman" panose="02020603050405020304" pitchFamily="18" charset="0"/>
                        <a:ea typeface="宋体" panose="02010600030101010101" pitchFamily="2" charset="-122"/>
                      </a:endParaRPr>
                    </a:p>
                  </a:txBody>
                  <a:tcPr marL="6198" marR="6198" marT="6198" marB="0" anchor="ctr"/>
                </a:tc>
                <a:extLst>
                  <a:ext uri="{0D108BD9-81ED-4DB2-BD59-A6C34878D82A}">
                    <a16:rowId xmlns:a16="http://schemas.microsoft.com/office/drawing/2014/main" val="1901387011"/>
                  </a:ext>
                </a:extLst>
              </a:tr>
              <a:tr h="123970">
                <a:tc>
                  <a:txBody>
                    <a:bodyPr/>
                    <a:lstStyle/>
                    <a:p>
                      <a:pPr algn="ctr" fontAlgn="ctr"/>
                      <a:r>
                        <a:rPr lang="en-US" sz="1000" u="none" strike="noStrike">
                          <a:effectLst/>
                        </a:rPr>
                        <a:t>26Fe</a:t>
                      </a:r>
                      <a:endParaRPr lang="en-US" sz="1000" b="0" i="0" u="none" strike="noStrike">
                        <a:solidFill>
                          <a:srgbClr val="000000"/>
                        </a:solidFill>
                        <a:effectLst/>
                        <a:latin typeface="Times New Roman" panose="02020603050405020304" pitchFamily="18" charset="0"/>
                        <a:ea typeface="宋体" panose="02010600030101010101" pitchFamily="2" charset="-122"/>
                      </a:endParaRPr>
                    </a:p>
                  </a:txBody>
                  <a:tcPr marL="6198" marR="6198" marT="6198" marB="0" anchor="ctr"/>
                </a:tc>
                <a:tc>
                  <a:txBody>
                    <a:bodyPr/>
                    <a:lstStyle/>
                    <a:p>
                      <a:pPr algn="ctr" fontAlgn="ctr"/>
                      <a:r>
                        <a:rPr lang="en-US" sz="1000" u="none" strike="noStrike">
                          <a:effectLst/>
                        </a:rPr>
                        <a:t>0.355(4)</a:t>
                      </a:r>
                      <a:endParaRPr lang="en-US" sz="1000" b="0" i="0" u="none" strike="noStrike">
                        <a:solidFill>
                          <a:srgbClr val="000000"/>
                        </a:solidFill>
                        <a:effectLst/>
                        <a:latin typeface="Times New Roman" panose="02020603050405020304" pitchFamily="18" charset="0"/>
                        <a:ea typeface="宋体" panose="02010600030101010101" pitchFamily="2" charset="-122"/>
                      </a:endParaRPr>
                    </a:p>
                  </a:txBody>
                  <a:tcPr marL="6198" marR="6198" marT="6198" marB="0" anchor="ctr"/>
                </a:tc>
                <a:tc>
                  <a:txBody>
                    <a:bodyPr/>
                    <a:lstStyle/>
                    <a:p>
                      <a:pPr algn="ctr" fontAlgn="ctr"/>
                      <a:r>
                        <a:rPr lang="en-US" sz="1000" u="none" strike="noStrike">
                          <a:effectLst/>
                        </a:rPr>
                        <a:t>0.1368(14)</a:t>
                      </a:r>
                      <a:endParaRPr lang="en-US" sz="1000" b="0" i="0" u="none" strike="noStrike">
                        <a:solidFill>
                          <a:srgbClr val="000000"/>
                        </a:solidFill>
                        <a:effectLst/>
                        <a:latin typeface="Times New Roman" panose="02020603050405020304" pitchFamily="18" charset="0"/>
                        <a:ea typeface="宋体" panose="02010600030101010101" pitchFamily="2" charset="-122"/>
                      </a:endParaRPr>
                    </a:p>
                  </a:txBody>
                  <a:tcPr marL="6198" marR="6198" marT="6198" marB="0" anchor="ctr"/>
                </a:tc>
                <a:tc>
                  <a:txBody>
                    <a:bodyPr/>
                    <a:lstStyle/>
                    <a:p>
                      <a:pPr algn="ctr" fontAlgn="ctr"/>
                      <a:r>
                        <a:rPr lang="en-US" sz="1000" u="none" strike="noStrike">
                          <a:effectLst/>
                        </a:rPr>
                        <a:t>0.5107(25)</a:t>
                      </a:r>
                      <a:endParaRPr lang="en-US" sz="1000" b="0" i="0" u="none" strike="noStrike">
                        <a:solidFill>
                          <a:srgbClr val="000000"/>
                        </a:solidFill>
                        <a:effectLst/>
                        <a:latin typeface="Times New Roman" panose="02020603050405020304" pitchFamily="18" charset="0"/>
                        <a:ea typeface="宋体" panose="02010600030101010101" pitchFamily="2" charset="-122"/>
                      </a:endParaRPr>
                    </a:p>
                  </a:txBody>
                  <a:tcPr marL="6198" marR="6198" marT="6198" marB="0" anchor="ctr"/>
                </a:tc>
                <a:tc>
                  <a:txBody>
                    <a:bodyPr/>
                    <a:lstStyle/>
                    <a:p>
                      <a:pPr algn="ctr" fontAlgn="ctr"/>
                      <a:r>
                        <a:rPr lang="en-US" sz="1000" u="none" strike="noStrike">
                          <a:effectLst/>
                        </a:rPr>
                        <a:t>0.274(3)</a:t>
                      </a:r>
                      <a:endParaRPr lang="en-US" sz="1000" b="0" i="0" u="none" strike="noStrike">
                        <a:solidFill>
                          <a:srgbClr val="000000"/>
                        </a:solidFill>
                        <a:effectLst/>
                        <a:latin typeface="Times New Roman" panose="02020603050405020304" pitchFamily="18" charset="0"/>
                        <a:ea typeface="宋体" panose="02010600030101010101" pitchFamily="2" charset="-122"/>
                      </a:endParaRPr>
                    </a:p>
                  </a:txBody>
                  <a:tcPr marL="6198" marR="6198" marT="6198" marB="0" anchor="ctr"/>
                </a:tc>
                <a:tc>
                  <a:txBody>
                    <a:bodyPr/>
                    <a:lstStyle/>
                    <a:p>
                      <a:pPr algn="ctr" fontAlgn="ctr"/>
                      <a:r>
                        <a:rPr lang="en-US" sz="1000" u="none" strike="noStrike">
                          <a:effectLst/>
                        </a:rPr>
                        <a:t>0.0187(4)</a:t>
                      </a:r>
                      <a:endParaRPr lang="en-US" sz="1000" b="0" i="0" u="none" strike="noStrike">
                        <a:solidFill>
                          <a:srgbClr val="000000"/>
                        </a:solidFill>
                        <a:effectLst/>
                        <a:latin typeface="Times New Roman" panose="02020603050405020304" pitchFamily="18" charset="0"/>
                        <a:ea typeface="宋体" panose="02010600030101010101" pitchFamily="2" charset="-122"/>
                      </a:endParaRPr>
                    </a:p>
                  </a:txBody>
                  <a:tcPr marL="6198" marR="6198" marT="6198" marB="0" anchor="ctr"/>
                </a:tc>
                <a:tc>
                  <a:txBody>
                    <a:bodyPr/>
                    <a:lstStyle/>
                    <a:p>
                      <a:pPr algn="ctr" fontAlgn="ctr"/>
                      <a:r>
                        <a:rPr lang="en-US" sz="1000" u="none" strike="noStrike">
                          <a:effectLst/>
                        </a:rPr>
                        <a:t>1.447(4)</a:t>
                      </a:r>
                      <a:endParaRPr lang="en-US" sz="1000" b="0" i="0" u="none" strike="noStrike">
                        <a:solidFill>
                          <a:srgbClr val="000000"/>
                        </a:solidFill>
                        <a:effectLst/>
                        <a:latin typeface="Times New Roman" panose="02020603050405020304" pitchFamily="18" charset="0"/>
                        <a:ea typeface="宋体" panose="02010600030101010101" pitchFamily="2" charset="-122"/>
                      </a:endParaRPr>
                    </a:p>
                  </a:txBody>
                  <a:tcPr marL="6198" marR="6198" marT="6198" marB="0" anchor="ctr"/>
                </a:tc>
                <a:tc>
                  <a:txBody>
                    <a:bodyPr/>
                    <a:lstStyle/>
                    <a:p>
                      <a:pPr algn="ctr" fontAlgn="ctr"/>
                      <a:r>
                        <a:rPr lang="en-US" sz="1000" u="none" strike="noStrike">
                          <a:effectLst/>
                        </a:rPr>
                        <a:t>0.0060(6)</a:t>
                      </a:r>
                      <a:endParaRPr lang="en-US" sz="1000" b="0" i="0" u="none" strike="noStrike">
                        <a:solidFill>
                          <a:srgbClr val="000000"/>
                        </a:solidFill>
                        <a:effectLst/>
                        <a:latin typeface="Times New Roman" panose="02020603050405020304" pitchFamily="18" charset="0"/>
                        <a:ea typeface="宋体" panose="02010600030101010101" pitchFamily="2" charset="-122"/>
                      </a:endParaRPr>
                    </a:p>
                  </a:txBody>
                  <a:tcPr marL="6198" marR="6198" marT="6198" marB="0" anchor="ctr"/>
                </a:tc>
                <a:extLst>
                  <a:ext uri="{0D108BD9-81ED-4DB2-BD59-A6C34878D82A}">
                    <a16:rowId xmlns:a16="http://schemas.microsoft.com/office/drawing/2014/main" val="1501305980"/>
                  </a:ext>
                </a:extLst>
              </a:tr>
              <a:tr h="123970">
                <a:tc>
                  <a:txBody>
                    <a:bodyPr/>
                    <a:lstStyle/>
                    <a:p>
                      <a:pPr algn="ctr" fontAlgn="ctr"/>
                      <a:r>
                        <a:rPr lang="en-US" sz="1000" u="none" strike="noStrike">
                          <a:effectLst/>
                        </a:rPr>
                        <a:t>27Co</a:t>
                      </a:r>
                      <a:endParaRPr lang="en-US" sz="1000" b="0" i="0" u="none" strike="noStrike">
                        <a:solidFill>
                          <a:srgbClr val="000000"/>
                        </a:solidFill>
                        <a:effectLst/>
                        <a:latin typeface="Times New Roman" panose="02020603050405020304" pitchFamily="18" charset="0"/>
                        <a:ea typeface="宋体" panose="02010600030101010101" pitchFamily="2" charset="-122"/>
                      </a:endParaRPr>
                    </a:p>
                  </a:txBody>
                  <a:tcPr marL="6198" marR="6198" marT="6198" marB="0" anchor="ctr"/>
                </a:tc>
                <a:tc>
                  <a:txBody>
                    <a:bodyPr/>
                    <a:lstStyle/>
                    <a:p>
                      <a:pPr algn="ctr" fontAlgn="ctr"/>
                      <a:r>
                        <a:rPr lang="en-US" sz="1000" u="none" strike="noStrike">
                          <a:effectLst/>
                        </a:rPr>
                        <a:t>0.388(4)</a:t>
                      </a:r>
                      <a:endParaRPr lang="en-US" sz="1000" b="0" i="0" u="none" strike="noStrike">
                        <a:solidFill>
                          <a:srgbClr val="000000"/>
                        </a:solidFill>
                        <a:effectLst/>
                        <a:latin typeface="Times New Roman" panose="02020603050405020304" pitchFamily="18" charset="0"/>
                        <a:ea typeface="宋体" panose="02010600030101010101" pitchFamily="2" charset="-122"/>
                      </a:endParaRPr>
                    </a:p>
                  </a:txBody>
                  <a:tcPr marL="6198" marR="6198" marT="6198" marB="0" anchor="ctr"/>
                </a:tc>
                <a:tc>
                  <a:txBody>
                    <a:bodyPr/>
                    <a:lstStyle/>
                    <a:p>
                      <a:pPr algn="ctr" fontAlgn="ctr"/>
                      <a:r>
                        <a:rPr lang="en-US" sz="1000" u="none" strike="noStrike">
                          <a:effectLst/>
                        </a:rPr>
                        <a:t>0.1372(14)</a:t>
                      </a:r>
                      <a:endParaRPr lang="en-US" sz="1000" b="0" i="0" u="none" strike="noStrike">
                        <a:solidFill>
                          <a:srgbClr val="000000"/>
                        </a:solidFill>
                        <a:effectLst/>
                        <a:latin typeface="Times New Roman" panose="02020603050405020304" pitchFamily="18" charset="0"/>
                        <a:ea typeface="宋体" panose="02010600030101010101" pitchFamily="2" charset="-122"/>
                      </a:endParaRPr>
                    </a:p>
                  </a:txBody>
                  <a:tcPr marL="6198" marR="6198" marT="6198" marB="0" anchor="ctr"/>
                </a:tc>
                <a:tc>
                  <a:txBody>
                    <a:bodyPr/>
                    <a:lstStyle/>
                    <a:p>
                      <a:pPr algn="ctr" fontAlgn="ctr"/>
                      <a:r>
                        <a:rPr lang="en-US" sz="1000" u="none" strike="noStrike">
                          <a:effectLst/>
                        </a:rPr>
                        <a:t>0.5116(25)</a:t>
                      </a:r>
                      <a:endParaRPr lang="en-US" sz="1000" b="0" i="0" u="none" strike="noStrike">
                        <a:solidFill>
                          <a:srgbClr val="000000"/>
                        </a:solidFill>
                        <a:effectLst/>
                        <a:latin typeface="Times New Roman" panose="02020603050405020304" pitchFamily="18" charset="0"/>
                        <a:ea typeface="宋体" panose="02010600030101010101" pitchFamily="2" charset="-122"/>
                      </a:endParaRPr>
                    </a:p>
                  </a:txBody>
                  <a:tcPr marL="6198" marR="6198" marT="6198" marB="0" anchor="ctr"/>
                </a:tc>
                <a:tc>
                  <a:txBody>
                    <a:bodyPr/>
                    <a:lstStyle/>
                    <a:p>
                      <a:pPr algn="ctr" fontAlgn="ctr"/>
                      <a:r>
                        <a:rPr lang="en-US" sz="1000" u="none" strike="noStrike">
                          <a:effectLst/>
                        </a:rPr>
                        <a:t>0.274(3)</a:t>
                      </a:r>
                      <a:endParaRPr lang="en-US" sz="1000" b="0" i="0" u="none" strike="noStrike">
                        <a:solidFill>
                          <a:srgbClr val="000000"/>
                        </a:solidFill>
                        <a:effectLst/>
                        <a:latin typeface="Times New Roman" panose="02020603050405020304" pitchFamily="18" charset="0"/>
                        <a:ea typeface="宋体" panose="02010600030101010101" pitchFamily="2" charset="-122"/>
                      </a:endParaRPr>
                    </a:p>
                  </a:txBody>
                  <a:tcPr marL="6198" marR="6198" marT="6198" marB="0" anchor="ctr"/>
                </a:tc>
                <a:tc>
                  <a:txBody>
                    <a:bodyPr/>
                    <a:lstStyle/>
                    <a:p>
                      <a:pPr algn="ctr" fontAlgn="ctr"/>
                      <a:r>
                        <a:rPr lang="en-US" sz="1000" u="none" strike="noStrike">
                          <a:effectLst/>
                        </a:rPr>
                        <a:t>0.0188(4)</a:t>
                      </a:r>
                      <a:endParaRPr lang="en-US" sz="1000" b="0" i="0" u="none" strike="noStrike">
                        <a:solidFill>
                          <a:srgbClr val="000000"/>
                        </a:solidFill>
                        <a:effectLst/>
                        <a:latin typeface="Times New Roman" panose="02020603050405020304" pitchFamily="18" charset="0"/>
                        <a:ea typeface="宋体" panose="02010600030101010101" pitchFamily="2" charset="-122"/>
                      </a:endParaRPr>
                    </a:p>
                  </a:txBody>
                  <a:tcPr marL="6198" marR="6198" marT="6198" marB="0" anchor="ctr"/>
                </a:tc>
                <a:tc>
                  <a:txBody>
                    <a:bodyPr/>
                    <a:lstStyle/>
                    <a:p>
                      <a:pPr algn="ctr" fontAlgn="ctr"/>
                      <a:r>
                        <a:rPr lang="en-US" sz="1000" u="none" strike="noStrike">
                          <a:effectLst/>
                        </a:rPr>
                        <a:t>1.418(4)</a:t>
                      </a:r>
                      <a:endParaRPr lang="en-US" sz="1000" b="0" i="0" u="none" strike="noStrike">
                        <a:solidFill>
                          <a:srgbClr val="000000"/>
                        </a:solidFill>
                        <a:effectLst/>
                        <a:latin typeface="Times New Roman" panose="02020603050405020304" pitchFamily="18" charset="0"/>
                        <a:ea typeface="宋体" panose="02010600030101010101" pitchFamily="2" charset="-122"/>
                      </a:endParaRPr>
                    </a:p>
                  </a:txBody>
                  <a:tcPr marL="6198" marR="6198" marT="6198" marB="0" anchor="ctr"/>
                </a:tc>
                <a:tc>
                  <a:txBody>
                    <a:bodyPr/>
                    <a:lstStyle/>
                    <a:p>
                      <a:pPr algn="ctr" fontAlgn="ctr"/>
                      <a:r>
                        <a:rPr lang="en-US" sz="1000" u="none" strike="noStrike">
                          <a:effectLst/>
                        </a:rPr>
                        <a:t>0.0072(5)</a:t>
                      </a:r>
                      <a:endParaRPr lang="en-US" sz="1000" b="0" i="0" u="none" strike="noStrike">
                        <a:solidFill>
                          <a:srgbClr val="000000"/>
                        </a:solidFill>
                        <a:effectLst/>
                        <a:latin typeface="Times New Roman" panose="02020603050405020304" pitchFamily="18" charset="0"/>
                        <a:ea typeface="宋体" panose="02010600030101010101" pitchFamily="2" charset="-122"/>
                      </a:endParaRPr>
                    </a:p>
                  </a:txBody>
                  <a:tcPr marL="6198" marR="6198" marT="6198" marB="0" anchor="ctr"/>
                </a:tc>
                <a:extLst>
                  <a:ext uri="{0D108BD9-81ED-4DB2-BD59-A6C34878D82A}">
                    <a16:rowId xmlns:a16="http://schemas.microsoft.com/office/drawing/2014/main" val="686585479"/>
                  </a:ext>
                </a:extLst>
              </a:tr>
              <a:tr h="123970">
                <a:tc>
                  <a:txBody>
                    <a:bodyPr/>
                    <a:lstStyle/>
                    <a:p>
                      <a:pPr algn="ctr" fontAlgn="ctr"/>
                      <a:r>
                        <a:rPr lang="en-US" sz="1000" u="none" strike="noStrike" dirty="0">
                          <a:effectLst/>
                        </a:rPr>
                        <a:t>28Ni</a:t>
                      </a:r>
                      <a:endParaRPr lang="en-US" sz="1000" b="0" i="0" u="none" strike="noStrike" dirty="0">
                        <a:solidFill>
                          <a:srgbClr val="000000"/>
                        </a:solidFill>
                        <a:effectLst/>
                        <a:latin typeface="Times New Roman" panose="02020603050405020304" pitchFamily="18" charset="0"/>
                        <a:ea typeface="宋体" panose="02010600030101010101" pitchFamily="2" charset="-122"/>
                      </a:endParaRPr>
                    </a:p>
                  </a:txBody>
                  <a:tcPr marL="6198" marR="6198" marT="6198" marB="0" anchor="ctr"/>
                </a:tc>
                <a:tc>
                  <a:txBody>
                    <a:bodyPr/>
                    <a:lstStyle/>
                    <a:p>
                      <a:pPr algn="ctr" fontAlgn="ctr"/>
                      <a:r>
                        <a:rPr lang="en-US" sz="1000" u="none" strike="noStrike">
                          <a:effectLst/>
                        </a:rPr>
                        <a:t>0.421(4)</a:t>
                      </a:r>
                      <a:endParaRPr lang="en-US" sz="1000" b="0" i="0" u="none" strike="noStrike">
                        <a:solidFill>
                          <a:srgbClr val="000000"/>
                        </a:solidFill>
                        <a:effectLst/>
                        <a:latin typeface="Times New Roman" panose="02020603050405020304" pitchFamily="18" charset="0"/>
                        <a:ea typeface="宋体" panose="02010600030101010101" pitchFamily="2" charset="-122"/>
                      </a:endParaRPr>
                    </a:p>
                  </a:txBody>
                  <a:tcPr marL="6198" marR="6198" marT="6198" marB="0" anchor="ctr"/>
                </a:tc>
                <a:tc>
                  <a:txBody>
                    <a:bodyPr/>
                    <a:lstStyle/>
                    <a:p>
                      <a:pPr algn="ctr" fontAlgn="ctr"/>
                      <a:r>
                        <a:rPr lang="en-US" sz="1000" u="none" strike="noStrike">
                          <a:effectLst/>
                        </a:rPr>
                        <a:t>0.1378(14)</a:t>
                      </a:r>
                      <a:endParaRPr lang="en-US" sz="1000" b="0" i="0" u="none" strike="noStrike">
                        <a:solidFill>
                          <a:srgbClr val="000000"/>
                        </a:solidFill>
                        <a:effectLst/>
                        <a:latin typeface="Times New Roman" panose="02020603050405020304" pitchFamily="18" charset="0"/>
                        <a:ea typeface="宋体" panose="02010600030101010101" pitchFamily="2" charset="-122"/>
                      </a:endParaRPr>
                    </a:p>
                  </a:txBody>
                  <a:tcPr marL="6198" marR="6198" marT="6198" marB="0" anchor="ctr"/>
                </a:tc>
                <a:tc>
                  <a:txBody>
                    <a:bodyPr/>
                    <a:lstStyle/>
                    <a:p>
                      <a:pPr algn="ctr" fontAlgn="ctr"/>
                      <a:r>
                        <a:rPr lang="en-US" sz="1000" u="none" strike="noStrike" dirty="0">
                          <a:effectLst/>
                        </a:rPr>
                        <a:t>0.5124(25)</a:t>
                      </a:r>
                      <a:endParaRPr lang="en-US" sz="1000" b="0" i="0" u="none" strike="noStrike" dirty="0">
                        <a:solidFill>
                          <a:srgbClr val="000000"/>
                        </a:solidFill>
                        <a:effectLst/>
                        <a:latin typeface="Times New Roman" panose="02020603050405020304" pitchFamily="18" charset="0"/>
                        <a:ea typeface="宋体" panose="02010600030101010101" pitchFamily="2" charset="-122"/>
                      </a:endParaRPr>
                    </a:p>
                  </a:txBody>
                  <a:tcPr marL="6198" marR="6198" marT="6198" marB="0" anchor="ctr"/>
                </a:tc>
                <a:tc>
                  <a:txBody>
                    <a:bodyPr/>
                    <a:lstStyle/>
                    <a:p>
                      <a:pPr algn="ctr" fontAlgn="ctr"/>
                      <a:r>
                        <a:rPr lang="en-US" sz="1000" u="none" strike="noStrike">
                          <a:effectLst/>
                        </a:rPr>
                        <a:t>0.276(3)</a:t>
                      </a:r>
                      <a:endParaRPr lang="en-US" sz="1000" b="0" i="0" u="none" strike="noStrike">
                        <a:solidFill>
                          <a:srgbClr val="000000"/>
                        </a:solidFill>
                        <a:effectLst/>
                        <a:latin typeface="Times New Roman" panose="02020603050405020304" pitchFamily="18" charset="0"/>
                        <a:ea typeface="宋体" panose="02010600030101010101" pitchFamily="2" charset="-122"/>
                      </a:endParaRPr>
                    </a:p>
                  </a:txBody>
                  <a:tcPr marL="6198" marR="6198" marT="6198" marB="0" anchor="ctr"/>
                </a:tc>
                <a:tc>
                  <a:txBody>
                    <a:bodyPr/>
                    <a:lstStyle/>
                    <a:p>
                      <a:pPr algn="ctr" fontAlgn="ctr"/>
                      <a:r>
                        <a:rPr lang="en-US" sz="1000" u="none" strike="noStrike">
                          <a:effectLst/>
                        </a:rPr>
                        <a:t>0.0190(4)</a:t>
                      </a:r>
                      <a:endParaRPr lang="en-US" sz="1000" b="0" i="0" u="none" strike="noStrike">
                        <a:solidFill>
                          <a:srgbClr val="000000"/>
                        </a:solidFill>
                        <a:effectLst/>
                        <a:latin typeface="Times New Roman" panose="02020603050405020304" pitchFamily="18" charset="0"/>
                        <a:ea typeface="宋体" panose="02010600030101010101" pitchFamily="2" charset="-122"/>
                      </a:endParaRPr>
                    </a:p>
                  </a:txBody>
                  <a:tcPr marL="6198" marR="6198" marT="6198" marB="0" anchor="ctr"/>
                </a:tc>
                <a:tc>
                  <a:txBody>
                    <a:bodyPr/>
                    <a:lstStyle/>
                    <a:p>
                      <a:pPr algn="ctr" fontAlgn="ctr"/>
                      <a:r>
                        <a:rPr lang="en-US" sz="1000" u="none" strike="noStrike">
                          <a:effectLst/>
                        </a:rPr>
                        <a:t>1.388(4)</a:t>
                      </a:r>
                      <a:endParaRPr lang="en-US" sz="1000" b="0" i="0" u="none" strike="noStrike">
                        <a:solidFill>
                          <a:srgbClr val="000000"/>
                        </a:solidFill>
                        <a:effectLst/>
                        <a:latin typeface="Times New Roman" panose="02020603050405020304" pitchFamily="18" charset="0"/>
                        <a:ea typeface="宋体" panose="02010600030101010101" pitchFamily="2" charset="-122"/>
                      </a:endParaRPr>
                    </a:p>
                  </a:txBody>
                  <a:tcPr marL="6198" marR="6198" marT="6198" marB="0" anchor="ctr"/>
                </a:tc>
                <a:tc>
                  <a:txBody>
                    <a:bodyPr/>
                    <a:lstStyle/>
                    <a:p>
                      <a:pPr algn="ctr" fontAlgn="ctr"/>
                      <a:r>
                        <a:rPr lang="en-US" sz="1000" u="none" strike="noStrike">
                          <a:effectLst/>
                        </a:rPr>
                        <a:t>0.0084(4)</a:t>
                      </a:r>
                      <a:endParaRPr lang="en-US" sz="1000" b="0" i="0" u="none" strike="noStrike">
                        <a:solidFill>
                          <a:srgbClr val="000000"/>
                        </a:solidFill>
                        <a:effectLst/>
                        <a:latin typeface="Times New Roman" panose="02020603050405020304" pitchFamily="18" charset="0"/>
                        <a:ea typeface="宋体" panose="02010600030101010101" pitchFamily="2" charset="-122"/>
                      </a:endParaRPr>
                    </a:p>
                  </a:txBody>
                  <a:tcPr marL="6198" marR="6198" marT="6198" marB="0" anchor="ctr"/>
                </a:tc>
                <a:extLst>
                  <a:ext uri="{0D108BD9-81ED-4DB2-BD59-A6C34878D82A}">
                    <a16:rowId xmlns:a16="http://schemas.microsoft.com/office/drawing/2014/main" val="1190630715"/>
                  </a:ext>
                </a:extLst>
              </a:tr>
              <a:tr h="123970">
                <a:tc>
                  <a:txBody>
                    <a:bodyPr/>
                    <a:lstStyle/>
                    <a:p>
                      <a:pPr algn="ctr" fontAlgn="ctr"/>
                      <a:r>
                        <a:rPr lang="en-US" sz="1000" u="none" strike="noStrike">
                          <a:effectLst/>
                        </a:rPr>
                        <a:t>29Cu</a:t>
                      </a:r>
                      <a:endParaRPr lang="en-US" sz="1000" b="0" i="0" u="none" strike="noStrike">
                        <a:solidFill>
                          <a:srgbClr val="000000"/>
                        </a:solidFill>
                        <a:effectLst/>
                        <a:latin typeface="Times New Roman" panose="02020603050405020304" pitchFamily="18" charset="0"/>
                        <a:ea typeface="宋体" panose="02010600030101010101" pitchFamily="2" charset="-122"/>
                      </a:endParaRPr>
                    </a:p>
                  </a:txBody>
                  <a:tcPr marL="6198" marR="6198" marT="6198" marB="0" anchor="ctr"/>
                </a:tc>
                <a:tc>
                  <a:txBody>
                    <a:bodyPr/>
                    <a:lstStyle/>
                    <a:p>
                      <a:pPr algn="ctr" fontAlgn="ctr"/>
                      <a:r>
                        <a:rPr lang="en-US" sz="1000" u="none" strike="noStrike">
                          <a:effectLst/>
                        </a:rPr>
                        <a:t>0.454(4)</a:t>
                      </a:r>
                      <a:endParaRPr lang="en-US" sz="1000" b="0" i="0" u="none" strike="noStrike">
                        <a:solidFill>
                          <a:srgbClr val="000000"/>
                        </a:solidFill>
                        <a:effectLst/>
                        <a:latin typeface="Times New Roman" panose="02020603050405020304" pitchFamily="18" charset="0"/>
                        <a:ea typeface="宋体" panose="02010600030101010101" pitchFamily="2" charset="-122"/>
                      </a:endParaRPr>
                    </a:p>
                  </a:txBody>
                  <a:tcPr marL="6198" marR="6198" marT="6198" marB="0" anchor="ctr"/>
                </a:tc>
                <a:tc>
                  <a:txBody>
                    <a:bodyPr/>
                    <a:lstStyle/>
                    <a:p>
                      <a:pPr algn="ctr" fontAlgn="ctr"/>
                      <a:r>
                        <a:rPr lang="en-US" sz="1000" u="none" strike="noStrike">
                          <a:effectLst/>
                        </a:rPr>
                        <a:t>0.1391(14)</a:t>
                      </a:r>
                      <a:endParaRPr lang="en-US" sz="1000" b="0" i="0" u="none" strike="noStrike">
                        <a:solidFill>
                          <a:srgbClr val="000000"/>
                        </a:solidFill>
                        <a:effectLst/>
                        <a:latin typeface="Times New Roman" panose="02020603050405020304" pitchFamily="18" charset="0"/>
                        <a:ea typeface="宋体" panose="02010600030101010101" pitchFamily="2" charset="-122"/>
                      </a:endParaRPr>
                    </a:p>
                  </a:txBody>
                  <a:tcPr marL="6198" marR="6198" marT="6198" marB="0" anchor="ctr"/>
                </a:tc>
                <a:tc>
                  <a:txBody>
                    <a:bodyPr/>
                    <a:lstStyle/>
                    <a:p>
                      <a:pPr algn="ctr" fontAlgn="ctr"/>
                      <a:r>
                        <a:rPr lang="en-US" sz="1000" u="none" strike="noStrike">
                          <a:effectLst/>
                        </a:rPr>
                        <a:t>0.5133(25)</a:t>
                      </a:r>
                      <a:endParaRPr lang="en-US" sz="1000" b="0" i="0" u="none" strike="noStrike">
                        <a:solidFill>
                          <a:srgbClr val="000000"/>
                        </a:solidFill>
                        <a:effectLst/>
                        <a:latin typeface="Times New Roman" panose="02020603050405020304" pitchFamily="18" charset="0"/>
                        <a:ea typeface="宋体" panose="02010600030101010101" pitchFamily="2" charset="-122"/>
                      </a:endParaRPr>
                    </a:p>
                  </a:txBody>
                  <a:tcPr marL="6198" marR="6198" marT="6198" marB="0" anchor="ctr"/>
                </a:tc>
                <a:tc>
                  <a:txBody>
                    <a:bodyPr/>
                    <a:lstStyle/>
                    <a:p>
                      <a:pPr algn="ctr" fontAlgn="ctr"/>
                      <a:r>
                        <a:rPr lang="en-US" sz="1000" u="none" strike="noStrike">
                          <a:effectLst/>
                        </a:rPr>
                        <a:t>0.278(3)</a:t>
                      </a:r>
                      <a:endParaRPr lang="en-US" sz="1000" b="0" i="0" u="none" strike="noStrike">
                        <a:solidFill>
                          <a:srgbClr val="000000"/>
                        </a:solidFill>
                        <a:effectLst/>
                        <a:latin typeface="Times New Roman" panose="02020603050405020304" pitchFamily="18" charset="0"/>
                        <a:ea typeface="宋体" panose="02010600030101010101" pitchFamily="2" charset="-122"/>
                      </a:endParaRPr>
                    </a:p>
                  </a:txBody>
                  <a:tcPr marL="6198" marR="6198" marT="6198" marB="0" anchor="ctr"/>
                </a:tc>
                <a:tc>
                  <a:txBody>
                    <a:bodyPr/>
                    <a:lstStyle/>
                    <a:p>
                      <a:pPr algn="ctr" fontAlgn="ctr"/>
                      <a:r>
                        <a:rPr lang="en-US" sz="1000" u="none" strike="noStrike">
                          <a:effectLst/>
                        </a:rPr>
                        <a:t>0.0193(4)</a:t>
                      </a:r>
                      <a:endParaRPr lang="en-US" sz="1000" b="0" i="0" u="none" strike="noStrike">
                        <a:solidFill>
                          <a:srgbClr val="000000"/>
                        </a:solidFill>
                        <a:effectLst/>
                        <a:latin typeface="Times New Roman" panose="02020603050405020304" pitchFamily="18" charset="0"/>
                        <a:ea typeface="宋体" panose="02010600030101010101" pitchFamily="2" charset="-122"/>
                      </a:endParaRPr>
                    </a:p>
                  </a:txBody>
                  <a:tcPr marL="6198" marR="6198" marT="6198" marB="0" anchor="ctr"/>
                </a:tc>
                <a:tc>
                  <a:txBody>
                    <a:bodyPr/>
                    <a:lstStyle/>
                    <a:p>
                      <a:pPr algn="ctr" fontAlgn="ctr"/>
                      <a:r>
                        <a:rPr lang="en-US" sz="1000" u="none" strike="noStrike">
                          <a:effectLst/>
                        </a:rPr>
                        <a:t>1.357(4)</a:t>
                      </a:r>
                      <a:endParaRPr lang="en-US" sz="1000" b="0" i="0" u="none" strike="noStrike">
                        <a:solidFill>
                          <a:srgbClr val="000000"/>
                        </a:solidFill>
                        <a:effectLst/>
                        <a:latin typeface="Times New Roman" panose="02020603050405020304" pitchFamily="18" charset="0"/>
                        <a:ea typeface="宋体" panose="02010600030101010101" pitchFamily="2" charset="-122"/>
                      </a:endParaRPr>
                    </a:p>
                  </a:txBody>
                  <a:tcPr marL="6198" marR="6198" marT="6198" marB="0" anchor="ctr"/>
                </a:tc>
                <a:tc>
                  <a:txBody>
                    <a:bodyPr/>
                    <a:lstStyle/>
                    <a:p>
                      <a:pPr algn="ctr" fontAlgn="ctr"/>
                      <a:r>
                        <a:rPr lang="en-US" sz="1000" u="none" strike="noStrike">
                          <a:effectLst/>
                        </a:rPr>
                        <a:t>0.0097(4)</a:t>
                      </a:r>
                      <a:endParaRPr lang="en-US" sz="1000" b="0" i="0" u="none" strike="noStrike">
                        <a:solidFill>
                          <a:srgbClr val="000000"/>
                        </a:solidFill>
                        <a:effectLst/>
                        <a:latin typeface="Times New Roman" panose="02020603050405020304" pitchFamily="18" charset="0"/>
                        <a:ea typeface="宋体" panose="02010600030101010101" pitchFamily="2" charset="-122"/>
                      </a:endParaRPr>
                    </a:p>
                  </a:txBody>
                  <a:tcPr marL="6198" marR="6198" marT="6198" marB="0" anchor="ctr"/>
                </a:tc>
                <a:extLst>
                  <a:ext uri="{0D108BD9-81ED-4DB2-BD59-A6C34878D82A}">
                    <a16:rowId xmlns:a16="http://schemas.microsoft.com/office/drawing/2014/main" val="2461644694"/>
                  </a:ext>
                </a:extLst>
              </a:tr>
              <a:tr h="123970">
                <a:tc>
                  <a:txBody>
                    <a:bodyPr/>
                    <a:lstStyle/>
                    <a:p>
                      <a:pPr algn="ctr" fontAlgn="ctr"/>
                      <a:r>
                        <a:rPr lang="en-US" sz="1000" u="none" strike="noStrike">
                          <a:effectLst/>
                        </a:rPr>
                        <a:t>30Zn</a:t>
                      </a:r>
                      <a:endParaRPr lang="en-US" sz="1000" b="0" i="0" u="none" strike="noStrike">
                        <a:solidFill>
                          <a:srgbClr val="000000"/>
                        </a:solidFill>
                        <a:effectLst/>
                        <a:latin typeface="Times New Roman" panose="02020603050405020304" pitchFamily="18" charset="0"/>
                        <a:ea typeface="宋体" panose="02010600030101010101" pitchFamily="2" charset="-122"/>
                      </a:endParaRPr>
                    </a:p>
                  </a:txBody>
                  <a:tcPr marL="6198" marR="6198" marT="6198" marB="0" anchor="ctr"/>
                </a:tc>
                <a:tc>
                  <a:txBody>
                    <a:bodyPr/>
                    <a:lstStyle/>
                    <a:p>
                      <a:pPr algn="ctr" fontAlgn="ctr"/>
                      <a:r>
                        <a:rPr lang="en-US" sz="1000" u="none" strike="noStrike">
                          <a:effectLst/>
                        </a:rPr>
                        <a:t>0.486(4)</a:t>
                      </a:r>
                      <a:endParaRPr lang="en-US" sz="1000" b="0" i="0" u="none" strike="noStrike">
                        <a:solidFill>
                          <a:srgbClr val="000000"/>
                        </a:solidFill>
                        <a:effectLst/>
                        <a:latin typeface="Times New Roman" panose="02020603050405020304" pitchFamily="18" charset="0"/>
                        <a:ea typeface="宋体" panose="02010600030101010101" pitchFamily="2" charset="-122"/>
                      </a:endParaRPr>
                    </a:p>
                  </a:txBody>
                  <a:tcPr marL="6198" marR="6198" marT="6198" marB="0" anchor="ctr"/>
                </a:tc>
                <a:tc>
                  <a:txBody>
                    <a:bodyPr/>
                    <a:lstStyle/>
                    <a:p>
                      <a:pPr algn="ctr" fontAlgn="ctr"/>
                      <a:r>
                        <a:rPr lang="en-US" sz="1000" u="none" strike="noStrike">
                          <a:effectLst/>
                        </a:rPr>
                        <a:t>0.1417(12)</a:t>
                      </a:r>
                      <a:endParaRPr lang="en-US" sz="1000" b="0" i="0" u="none" strike="noStrike">
                        <a:solidFill>
                          <a:srgbClr val="000000"/>
                        </a:solidFill>
                        <a:effectLst/>
                        <a:latin typeface="Times New Roman" panose="02020603050405020304" pitchFamily="18" charset="0"/>
                        <a:ea typeface="宋体" panose="02010600030101010101" pitchFamily="2" charset="-122"/>
                      </a:endParaRPr>
                    </a:p>
                  </a:txBody>
                  <a:tcPr marL="6198" marR="6198" marT="6198" marB="0" anchor="ctr"/>
                </a:tc>
                <a:tc>
                  <a:txBody>
                    <a:bodyPr/>
                    <a:lstStyle/>
                    <a:p>
                      <a:pPr algn="ctr" fontAlgn="ctr"/>
                      <a:r>
                        <a:rPr lang="en-US" sz="1000" u="none" strike="noStrike">
                          <a:effectLst/>
                        </a:rPr>
                        <a:t>0.5142(25)</a:t>
                      </a:r>
                      <a:endParaRPr lang="en-US" sz="1000" b="0" i="0" u="none" strike="noStrike">
                        <a:solidFill>
                          <a:srgbClr val="000000"/>
                        </a:solidFill>
                        <a:effectLst/>
                        <a:latin typeface="Times New Roman" panose="02020603050405020304" pitchFamily="18" charset="0"/>
                        <a:ea typeface="宋体" panose="02010600030101010101" pitchFamily="2" charset="-122"/>
                      </a:endParaRPr>
                    </a:p>
                  </a:txBody>
                  <a:tcPr marL="6198" marR="6198" marT="6198" marB="0" anchor="ctr"/>
                </a:tc>
                <a:tc>
                  <a:txBody>
                    <a:bodyPr/>
                    <a:lstStyle/>
                    <a:p>
                      <a:pPr algn="ctr" fontAlgn="ctr"/>
                      <a:r>
                        <a:rPr lang="en-US" sz="1000" u="none" strike="noStrike">
                          <a:effectLst/>
                        </a:rPr>
                        <a:t>0.283(3)</a:t>
                      </a:r>
                      <a:endParaRPr lang="en-US" sz="1000" b="0" i="0" u="none" strike="noStrike">
                        <a:solidFill>
                          <a:srgbClr val="000000"/>
                        </a:solidFill>
                        <a:effectLst/>
                        <a:latin typeface="Times New Roman" panose="02020603050405020304" pitchFamily="18" charset="0"/>
                        <a:ea typeface="宋体" panose="02010600030101010101" pitchFamily="2" charset="-122"/>
                      </a:endParaRPr>
                    </a:p>
                  </a:txBody>
                  <a:tcPr marL="6198" marR="6198" marT="6198" marB="0" anchor="ctr"/>
                </a:tc>
                <a:tc>
                  <a:txBody>
                    <a:bodyPr/>
                    <a:lstStyle/>
                    <a:p>
                      <a:pPr algn="ctr" fontAlgn="ctr"/>
                      <a:r>
                        <a:rPr lang="en-US" sz="1000" u="none" strike="noStrike">
                          <a:effectLst/>
                        </a:rPr>
                        <a:t>0.0201(4)</a:t>
                      </a:r>
                      <a:endParaRPr lang="en-US" sz="1000" b="0" i="0" u="none" strike="noStrike">
                        <a:solidFill>
                          <a:srgbClr val="000000"/>
                        </a:solidFill>
                        <a:effectLst/>
                        <a:latin typeface="Times New Roman" panose="02020603050405020304" pitchFamily="18" charset="0"/>
                        <a:ea typeface="宋体" panose="02010600030101010101" pitchFamily="2" charset="-122"/>
                      </a:endParaRPr>
                    </a:p>
                  </a:txBody>
                  <a:tcPr marL="6198" marR="6198" marT="6198" marB="0" anchor="ctr"/>
                </a:tc>
                <a:tc>
                  <a:txBody>
                    <a:bodyPr/>
                    <a:lstStyle/>
                    <a:p>
                      <a:pPr algn="ctr" fontAlgn="ctr"/>
                      <a:r>
                        <a:rPr lang="en-US" sz="1000" u="none" strike="noStrike">
                          <a:effectLst/>
                        </a:rPr>
                        <a:t>1.326(4)</a:t>
                      </a:r>
                      <a:endParaRPr lang="en-US" sz="1000" b="0" i="0" u="none" strike="noStrike">
                        <a:solidFill>
                          <a:srgbClr val="000000"/>
                        </a:solidFill>
                        <a:effectLst/>
                        <a:latin typeface="Times New Roman" panose="02020603050405020304" pitchFamily="18" charset="0"/>
                        <a:ea typeface="宋体" panose="02010600030101010101" pitchFamily="2" charset="-122"/>
                      </a:endParaRPr>
                    </a:p>
                  </a:txBody>
                  <a:tcPr marL="6198" marR="6198" marT="6198" marB="0" anchor="ctr"/>
                </a:tc>
                <a:tc>
                  <a:txBody>
                    <a:bodyPr/>
                    <a:lstStyle/>
                    <a:p>
                      <a:pPr algn="ctr" fontAlgn="ctr"/>
                      <a:r>
                        <a:rPr lang="en-US" sz="1000" u="none" strike="noStrike">
                          <a:effectLst/>
                        </a:rPr>
                        <a:t>0.0108(4)</a:t>
                      </a:r>
                      <a:endParaRPr lang="en-US" sz="1000" b="0" i="0" u="none" strike="noStrike">
                        <a:solidFill>
                          <a:srgbClr val="000000"/>
                        </a:solidFill>
                        <a:effectLst/>
                        <a:latin typeface="Times New Roman" panose="02020603050405020304" pitchFamily="18" charset="0"/>
                        <a:ea typeface="宋体" panose="02010600030101010101" pitchFamily="2" charset="-122"/>
                      </a:endParaRPr>
                    </a:p>
                  </a:txBody>
                  <a:tcPr marL="6198" marR="6198" marT="6198" marB="0" anchor="ctr"/>
                </a:tc>
                <a:extLst>
                  <a:ext uri="{0D108BD9-81ED-4DB2-BD59-A6C34878D82A}">
                    <a16:rowId xmlns:a16="http://schemas.microsoft.com/office/drawing/2014/main" val="4068062602"/>
                  </a:ext>
                </a:extLst>
              </a:tr>
              <a:tr h="123970">
                <a:tc>
                  <a:txBody>
                    <a:bodyPr/>
                    <a:lstStyle/>
                    <a:p>
                      <a:pPr algn="ctr" fontAlgn="ctr"/>
                      <a:r>
                        <a:rPr lang="en-US" sz="1000" u="none" strike="noStrike">
                          <a:effectLst/>
                        </a:rPr>
                        <a:t>31Ga</a:t>
                      </a:r>
                      <a:endParaRPr lang="en-US" sz="1000" b="0" i="0" u="none" strike="noStrike">
                        <a:solidFill>
                          <a:srgbClr val="000000"/>
                        </a:solidFill>
                        <a:effectLst/>
                        <a:latin typeface="Times New Roman" panose="02020603050405020304" pitchFamily="18" charset="0"/>
                        <a:ea typeface="宋体" panose="02010600030101010101" pitchFamily="2" charset="-122"/>
                      </a:endParaRPr>
                    </a:p>
                  </a:txBody>
                  <a:tcPr marL="6198" marR="6198" marT="6198" marB="0" anchor="ctr"/>
                </a:tc>
                <a:tc>
                  <a:txBody>
                    <a:bodyPr/>
                    <a:lstStyle/>
                    <a:p>
                      <a:pPr algn="ctr" fontAlgn="ctr"/>
                      <a:r>
                        <a:rPr lang="en-US" sz="1000" u="none" strike="noStrike">
                          <a:effectLst/>
                        </a:rPr>
                        <a:t>0.517(4)</a:t>
                      </a:r>
                      <a:endParaRPr lang="en-US" sz="1000" b="0" i="0" u="none" strike="noStrike">
                        <a:solidFill>
                          <a:srgbClr val="000000"/>
                        </a:solidFill>
                        <a:effectLst/>
                        <a:latin typeface="Times New Roman" panose="02020603050405020304" pitchFamily="18" charset="0"/>
                        <a:ea typeface="宋体" panose="02010600030101010101" pitchFamily="2" charset="-122"/>
                      </a:endParaRPr>
                    </a:p>
                  </a:txBody>
                  <a:tcPr marL="6198" marR="6198" marT="6198" marB="0" anchor="ctr"/>
                </a:tc>
                <a:tc>
                  <a:txBody>
                    <a:bodyPr/>
                    <a:lstStyle/>
                    <a:p>
                      <a:pPr algn="ctr" fontAlgn="ctr"/>
                      <a:r>
                        <a:rPr lang="en-US" sz="1000" u="none" strike="noStrike">
                          <a:effectLst/>
                        </a:rPr>
                        <a:t>0.1457(12)</a:t>
                      </a:r>
                      <a:endParaRPr lang="en-US" sz="1000" b="0" i="0" u="none" strike="noStrike">
                        <a:solidFill>
                          <a:srgbClr val="000000"/>
                        </a:solidFill>
                        <a:effectLst/>
                        <a:latin typeface="Times New Roman" panose="02020603050405020304" pitchFamily="18" charset="0"/>
                        <a:ea typeface="宋体" panose="02010600030101010101" pitchFamily="2" charset="-122"/>
                      </a:endParaRPr>
                    </a:p>
                  </a:txBody>
                  <a:tcPr marL="6198" marR="6198" marT="6198" marB="0" anchor="ctr"/>
                </a:tc>
                <a:tc>
                  <a:txBody>
                    <a:bodyPr/>
                    <a:lstStyle/>
                    <a:p>
                      <a:pPr algn="ctr" fontAlgn="ctr"/>
                      <a:r>
                        <a:rPr lang="en-US" sz="1000" u="none" strike="noStrike">
                          <a:effectLst/>
                        </a:rPr>
                        <a:t>0.5146(25)</a:t>
                      </a:r>
                      <a:endParaRPr lang="en-US" sz="1000" b="0" i="0" u="none" strike="noStrike">
                        <a:solidFill>
                          <a:srgbClr val="000000"/>
                        </a:solidFill>
                        <a:effectLst/>
                        <a:latin typeface="Times New Roman" panose="02020603050405020304" pitchFamily="18" charset="0"/>
                        <a:ea typeface="宋体" panose="02010600030101010101" pitchFamily="2" charset="-122"/>
                      </a:endParaRPr>
                    </a:p>
                  </a:txBody>
                  <a:tcPr marL="6198" marR="6198" marT="6198" marB="0" anchor="ctr"/>
                </a:tc>
                <a:tc>
                  <a:txBody>
                    <a:bodyPr/>
                    <a:lstStyle/>
                    <a:p>
                      <a:pPr algn="ctr" fontAlgn="ctr"/>
                      <a:r>
                        <a:rPr lang="en-US" sz="1000" u="none" strike="noStrike">
                          <a:effectLst/>
                        </a:rPr>
                        <a:t>0.291(3)</a:t>
                      </a:r>
                      <a:endParaRPr lang="en-US" sz="1000" b="0" i="0" u="none" strike="noStrike">
                        <a:solidFill>
                          <a:srgbClr val="000000"/>
                        </a:solidFill>
                        <a:effectLst/>
                        <a:latin typeface="Times New Roman" panose="02020603050405020304" pitchFamily="18" charset="0"/>
                        <a:ea typeface="宋体" panose="02010600030101010101" pitchFamily="2" charset="-122"/>
                      </a:endParaRPr>
                    </a:p>
                  </a:txBody>
                  <a:tcPr marL="6198" marR="6198" marT="6198" marB="0" anchor="ctr"/>
                </a:tc>
                <a:tc>
                  <a:txBody>
                    <a:bodyPr/>
                    <a:lstStyle/>
                    <a:p>
                      <a:pPr algn="ctr" fontAlgn="ctr"/>
                      <a:r>
                        <a:rPr lang="en-US" sz="1000" u="none" strike="noStrike">
                          <a:effectLst/>
                        </a:rPr>
                        <a:t>0.0212(5)</a:t>
                      </a:r>
                      <a:endParaRPr lang="en-US" sz="1000" b="0" i="0" u="none" strike="noStrike">
                        <a:solidFill>
                          <a:srgbClr val="000000"/>
                        </a:solidFill>
                        <a:effectLst/>
                        <a:latin typeface="Times New Roman" panose="02020603050405020304" pitchFamily="18" charset="0"/>
                        <a:ea typeface="宋体" panose="02010600030101010101" pitchFamily="2" charset="-122"/>
                      </a:endParaRPr>
                    </a:p>
                  </a:txBody>
                  <a:tcPr marL="6198" marR="6198" marT="6198" marB="0" anchor="ctr"/>
                </a:tc>
                <a:tc>
                  <a:txBody>
                    <a:bodyPr/>
                    <a:lstStyle/>
                    <a:p>
                      <a:pPr algn="ctr" fontAlgn="ctr"/>
                      <a:r>
                        <a:rPr lang="en-US" sz="1000" u="none" strike="noStrike">
                          <a:effectLst/>
                        </a:rPr>
                        <a:t>1.294(4)</a:t>
                      </a:r>
                      <a:endParaRPr lang="en-US" sz="1000" b="0" i="0" u="none" strike="noStrike">
                        <a:solidFill>
                          <a:srgbClr val="000000"/>
                        </a:solidFill>
                        <a:effectLst/>
                        <a:latin typeface="Times New Roman" panose="02020603050405020304" pitchFamily="18" charset="0"/>
                        <a:ea typeface="宋体" panose="02010600030101010101" pitchFamily="2" charset="-122"/>
                      </a:endParaRPr>
                    </a:p>
                  </a:txBody>
                  <a:tcPr marL="6198" marR="6198" marT="6198" marB="0" anchor="ctr"/>
                </a:tc>
                <a:tc>
                  <a:txBody>
                    <a:bodyPr/>
                    <a:lstStyle/>
                    <a:p>
                      <a:pPr algn="ctr" fontAlgn="ctr"/>
                      <a:r>
                        <a:rPr lang="en-US" sz="1000" u="none" strike="noStrike">
                          <a:effectLst/>
                        </a:rPr>
                        <a:t>0.0123(4)</a:t>
                      </a:r>
                      <a:endParaRPr lang="en-US" sz="1000" b="0" i="0" u="none" strike="noStrike">
                        <a:solidFill>
                          <a:srgbClr val="000000"/>
                        </a:solidFill>
                        <a:effectLst/>
                        <a:latin typeface="Times New Roman" panose="02020603050405020304" pitchFamily="18" charset="0"/>
                        <a:ea typeface="宋体" panose="02010600030101010101" pitchFamily="2" charset="-122"/>
                      </a:endParaRPr>
                    </a:p>
                  </a:txBody>
                  <a:tcPr marL="6198" marR="6198" marT="6198" marB="0" anchor="ctr"/>
                </a:tc>
                <a:extLst>
                  <a:ext uri="{0D108BD9-81ED-4DB2-BD59-A6C34878D82A}">
                    <a16:rowId xmlns:a16="http://schemas.microsoft.com/office/drawing/2014/main" val="4077713206"/>
                  </a:ext>
                </a:extLst>
              </a:tr>
              <a:tr h="123970">
                <a:tc>
                  <a:txBody>
                    <a:bodyPr/>
                    <a:lstStyle/>
                    <a:p>
                      <a:pPr algn="ctr" fontAlgn="ctr"/>
                      <a:r>
                        <a:rPr lang="en-US" sz="1000" u="none" strike="noStrike">
                          <a:effectLst/>
                        </a:rPr>
                        <a:t>32Ge</a:t>
                      </a:r>
                      <a:endParaRPr lang="en-US" sz="1000" b="0" i="0" u="none" strike="noStrike">
                        <a:solidFill>
                          <a:srgbClr val="000000"/>
                        </a:solidFill>
                        <a:effectLst/>
                        <a:latin typeface="Times New Roman" panose="02020603050405020304" pitchFamily="18" charset="0"/>
                        <a:ea typeface="宋体" panose="02010600030101010101" pitchFamily="2" charset="-122"/>
                      </a:endParaRPr>
                    </a:p>
                  </a:txBody>
                  <a:tcPr marL="6198" marR="6198" marT="6198" marB="0" anchor="ctr"/>
                </a:tc>
                <a:tc>
                  <a:txBody>
                    <a:bodyPr/>
                    <a:lstStyle/>
                    <a:p>
                      <a:pPr algn="ctr" fontAlgn="ctr"/>
                      <a:r>
                        <a:rPr lang="en-US" sz="1000" u="none" strike="noStrike">
                          <a:effectLst/>
                        </a:rPr>
                        <a:t>0.546(4)</a:t>
                      </a:r>
                      <a:endParaRPr lang="en-US" sz="1000" b="0" i="0" u="none" strike="noStrike">
                        <a:solidFill>
                          <a:srgbClr val="000000"/>
                        </a:solidFill>
                        <a:effectLst/>
                        <a:latin typeface="Times New Roman" panose="02020603050405020304" pitchFamily="18" charset="0"/>
                        <a:ea typeface="宋体" panose="02010600030101010101" pitchFamily="2" charset="-122"/>
                      </a:endParaRPr>
                    </a:p>
                  </a:txBody>
                  <a:tcPr marL="6198" marR="6198" marT="6198" marB="0" anchor="ctr"/>
                </a:tc>
                <a:tc>
                  <a:txBody>
                    <a:bodyPr/>
                    <a:lstStyle/>
                    <a:p>
                      <a:pPr algn="ctr" fontAlgn="ctr"/>
                      <a:r>
                        <a:rPr lang="en-US" sz="1000" u="none" strike="noStrike">
                          <a:effectLst/>
                        </a:rPr>
                        <a:t>0.1509(12)</a:t>
                      </a:r>
                      <a:endParaRPr lang="en-US" sz="1000" b="0" i="0" u="none" strike="noStrike">
                        <a:solidFill>
                          <a:srgbClr val="000000"/>
                        </a:solidFill>
                        <a:effectLst/>
                        <a:latin typeface="Times New Roman" panose="02020603050405020304" pitchFamily="18" charset="0"/>
                        <a:ea typeface="宋体" panose="02010600030101010101" pitchFamily="2" charset="-122"/>
                      </a:endParaRPr>
                    </a:p>
                  </a:txBody>
                  <a:tcPr marL="6198" marR="6198" marT="6198" marB="0" anchor="ctr"/>
                </a:tc>
                <a:tc>
                  <a:txBody>
                    <a:bodyPr/>
                    <a:lstStyle/>
                    <a:p>
                      <a:pPr algn="ctr" fontAlgn="ctr"/>
                      <a:r>
                        <a:rPr lang="en-US" sz="1000" u="none" strike="noStrike">
                          <a:effectLst/>
                        </a:rPr>
                        <a:t>0.5149(25)</a:t>
                      </a:r>
                      <a:endParaRPr lang="en-US" sz="1000" b="0" i="0" u="none" strike="noStrike">
                        <a:solidFill>
                          <a:srgbClr val="000000"/>
                        </a:solidFill>
                        <a:effectLst/>
                        <a:latin typeface="Times New Roman" panose="02020603050405020304" pitchFamily="18" charset="0"/>
                        <a:ea typeface="宋体" panose="02010600030101010101" pitchFamily="2" charset="-122"/>
                      </a:endParaRPr>
                    </a:p>
                  </a:txBody>
                  <a:tcPr marL="6198" marR="6198" marT="6198" marB="0" anchor="ctr"/>
                </a:tc>
                <a:tc>
                  <a:txBody>
                    <a:bodyPr/>
                    <a:lstStyle/>
                    <a:p>
                      <a:pPr algn="ctr" fontAlgn="ctr"/>
                      <a:r>
                        <a:rPr lang="en-US" sz="1000" u="none" strike="noStrike">
                          <a:effectLst/>
                        </a:rPr>
                        <a:t>0.302(3)</a:t>
                      </a:r>
                      <a:endParaRPr lang="en-US" sz="1000" b="0" i="0" u="none" strike="noStrike">
                        <a:solidFill>
                          <a:srgbClr val="000000"/>
                        </a:solidFill>
                        <a:effectLst/>
                        <a:latin typeface="Times New Roman" panose="02020603050405020304" pitchFamily="18" charset="0"/>
                        <a:ea typeface="宋体" panose="02010600030101010101" pitchFamily="2" charset="-122"/>
                      </a:endParaRPr>
                    </a:p>
                  </a:txBody>
                  <a:tcPr marL="6198" marR="6198" marT="6198" marB="0" anchor="ctr"/>
                </a:tc>
                <a:tc>
                  <a:txBody>
                    <a:bodyPr/>
                    <a:lstStyle/>
                    <a:p>
                      <a:pPr algn="ctr" fontAlgn="ctr"/>
                      <a:r>
                        <a:rPr lang="en-US" sz="1000" u="none" strike="noStrike">
                          <a:effectLst/>
                        </a:rPr>
                        <a:t>0.0228(4)</a:t>
                      </a:r>
                      <a:endParaRPr lang="en-US" sz="1000" b="0" i="0" u="none" strike="noStrike">
                        <a:solidFill>
                          <a:srgbClr val="000000"/>
                        </a:solidFill>
                        <a:effectLst/>
                        <a:latin typeface="Times New Roman" panose="02020603050405020304" pitchFamily="18" charset="0"/>
                        <a:ea typeface="宋体" panose="02010600030101010101" pitchFamily="2" charset="-122"/>
                      </a:endParaRPr>
                    </a:p>
                  </a:txBody>
                  <a:tcPr marL="6198" marR="6198" marT="6198" marB="0" anchor="ctr"/>
                </a:tc>
                <a:tc>
                  <a:txBody>
                    <a:bodyPr/>
                    <a:lstStyle/>
                    <a:p>
                      <a:pPr algn="ctr" fontAlgn="ctr"/>
                      <a:r>
                        <a:rPr lang="en-US" sz="1000" u="none" strike="noStrike">
                          <a:effectLst/>
                        </a:rPr>
                        <a:t>1.263(4)</a:t>
                      </a:r>
                      <a:endParaRPr lang="en-US" sz="1000" b="0" i="0" u="none" strike="noStrike">
                        <a:solidFill>
                          <a:srgbClr val="000000"/>
                        </a:solidFill>
                        <a:effectLst/>
                        <a:latin typeface="Times New Roman" panose="02020603050405020304" pitchFamily="18" charset="0"/>
                        <a:ea typeface="宋体" panose="02010600030101010101" pitchFamily="2" charset="-122"/>
                      </a:endParaRPr>
                    </a:p>
                  </a:txBody>
                  <a:tcPr marL="6198" marR="6198" marT="6198" marB="0" anchor="ctr"/>
                </a:tc>
                <a:tc>
                  <a:txBody>
                    <a:bodyPr/>
                    <a:lstStyle/>
                    <a:p>
                      <a:pPr algn="ctr" fontAlgn="ctr"/>
                      <a:r>
                        <a:rPr lang="en-US" sz="1000" u="none" strike="noStrike">
                          <a:effectLst/>
                        </a:rPr>
                        <a:t>0.0140(4)</a:t>
                      </a:r>
                      <a:endParaRPr lang="en-US" sz="1000" b="0" i="0" u="none" strike="noStrike">
                        <a:solidFill>
                          <a:srgbClr val="000000"/>
                        </a:solidFill>
                        <a:effectLst/>
                        <a:latin typeface="Times New Roman" panose="02020603050405020304" pitchFamily="18" charset="0"/>
                        <a:ea typeface="宋体" panose="02010600030101010101" pitchFamily="2" charset="-122"/>
                      </a:endParaRPr>
                    </a:p>
                  </a:txBody>
                  <a:tcPr marL="6198" marR="6198" marT="6198" marB="0" anchor="ctr"/>
                </a:tc>
                <a:extLst>
                  <a:ext uri="{0D108BD9-81ED-4DB2-BD59-A6C34878D82A}">
                    <a16:rowId xmlns:a16="http://schemas.microsoft.com/office/drawing/2014/main" val="3806859373"/>
                  </a:ext>
                </a:extLst>
              </a:tr>
              <a:tr h="123970">
                <a:tc>
                  <a:txBody>
                    <a:bodyPr/>
                    <a:lstStyle/>
                    <a:p>
                      <a:pPr algn="ctr" fontAlgn="ctr"/>
                      <a:r>
                        <a:rPr lang="en-US" sz="1000" u="none" strike="noStrike">
                          <a:effectLst/>
                        </a:rPr>
                        <a:t>33As</a:t>
                      </a:r>
                      <a:endParaRPr lang="en-US" sz="1000" b="0" i="0" u="none" strike="noStrike">
                        <a:solidFill>
                          <a:srgbClr val="000000"/>
                        </a:solidFill>
                        <a:effectLst/>
                        <a:latin typeface="Times New Roman" panose="02020603050405020304" pitchFamily="18" charset="0"/>
                        <a:ea typeface="宋体" panose="02010600030101010101" pitchFamily="2" charset="-122"/>
                      </a:endParaRPr>
                    </a:p>
                  </a:txBody>
                  <a:tcPr marL="6198" marR="6198" marT="6198" marB="0" anchor="ctr"/>
                </a:tc>
                <a:tc>
                  <a:txBody>
                    <a:bodyPr/>
                    <a:lstStyle/>
                    <a:p>
                      <a:pPr algn="ctr" fontAlgn="ctr"/>
                      <a:r>
                        <a:rPr lang="en-US" altLang="zh-CN" sz="1000" u="none" strike="noStrike">
                          <a:effectLst/>
                        </a:rPr>
                        <a:t>0.575(4)</a:t>
                      </a:r>
                      <a:endParaRPr lang="en-US" altLang="zh-CN" sz="1000" b="0" i="0" u="none" strike="noStrike">
                        <a:solidFill>
                          <a:srgbClr val="000000"/>
                        </a:solidFill>
                        <a:effectLst/>
                        <a:latin typeface="Times New Roman" panose="02020603050405020304" pitchFamily="18" charset="0"/>
                        <a:ea typeface="宋体" panose="02010600030101010101" pitchFamily="2" charset="-122"/>
                      </a:endParaRPr>
                    </a:p>
                  </a:txBody>
                  <a:tcPr marL="6198" marR="6198" marT="6198" marB="0" anchor="ctr"/>
                </a:tc>
                <a:tc>
                  <a:txBody>
                    <a:bodyPr/>
                    <a:lstStyle/>
                    <a:p>
                      <a:pPr algn="ctr" fontAlgn="ctr"/>
                      <a:r>
                        <a:rPr lang="en-US" altLang="zh-CN" sz="1000" u="none" strike="noStrike">
                          <a:effectLst/>
                        </a:rPr>
                        <a:t>01566(13)</a:t>
                      </a:r>
                      <a:endParaRPr lang="en-US" altLang="zh-CN" sz="1000" b="0" i="0" u="none" strike="noStrike">
                        <a:solidFill>
                          <a:srgbClr val="000000"/>
                        </a:solidFill>
                        <a:effectLst/>
                        <a:latin typeface="Times New Roman" panose="02020603050405020304" pitchFamily="18" charset="0"/>
                        <a:ea typeface="宋体" panose="02010600030101010101" pitchFamily="2" charset="-122"/>
                      </a:endParaRPr>
                    </a:p>
                  </a:txBody>
                  <a:tcPr marL="6198" marR="6198" marT="6198" marB="0" anchor="ctr"/>
                </a:tc>
                <a:tc>
                  <a:txBody>
                    <a:bodyPr/>
                    <a:lstStyle/>
                    <a:p>
                      <a:pPr algn="ctr" fontAlgn="ctr"/>
                      <a:r>
                        <a:rPr lang="en-US" altLang="zh-CN" sz="1000" u="none" strike="noStrike">
                          <a:effectLst/>
                        </a:rPr>
                        <a:t>0.5153(25)</a:t>
                      </a:r>
                      <a:endParaRPr lang="en-US" altLang="zh-CN" sz="1000" b="0" i="0" u="none" strike="noStrike">
                        <a:solidFill>
                          <a:srgbClr val="000000"/>
                        </a:solidFill>
                        <a:effectLst/>
                        <a:latin typeface="Times New Roman" panose="02020603050405020304" pitchFamily="18" charset="0"/>
                        <a:ea typeface="宋体" panose="02010600030101010101" pitchFamily="2" charset="-122"/>
                      </a:endParaRPr>
                    </a:p>
                  </a:txBody>
                  <a:tcPr marL="6198" marR="6198" marT="6198" marB="0" anchor="ctr"/>
                </a:tc>
                <a:tc>
                  <a:txBody>
                    <a:bodyPr/>
                    <a:lstStyle/>
                    <a:p>
                      <a:pPr algn="ctr" fontAlgn="ctr"/>
                      <a:r>
                        <a:rPr lang="en-US" altLang="zh-CN" sz="1000" u="none" strike="noStrike">
                          <a:effectLst/>
                        </a:rPr>
                        <a:t>0.313(3)</a:t>
                      </a:r>
                      <a:endParaRPr lang="en-US" altLang="zh-CN" sz="1000" b="0" i="0" u="none" strike="noStrike">
                        <a:solidFill>
                          <a:srgbClr val="000000"/>
                        </a:solidFill>
                        <a:effectLst/>
                        <a:latin typeface="Times New Roman" panose="02020603050405020304" pitchFamily="18" charset="0"/>
                        <a:ea typeface="宋体" panose="02010600030101010101" pitchFamily="2" charset="-122"/>
                      </a:endParaRPr>
                    </a:p>
                  </a:txBody>
                  <a:tcPr marL="6198" marR="6198" marT="6198" marB="0" anchor="ctr"/>
                </a:tc>
                <a:tc>
                  <a:txBody>
                    <a:bodyPr/>
                    <a:lstStyle/>
                    <a:p>
                      <a:pPr algn="ctr" fontAlgn="ctr"/>
                      <a:r>
                        <a:rPr lang="en-US" altLang="zh-CN" sz="1000" u="none" strike="noStrike">
                          <a:effectLst/>
                        </a:rPr>
                        <a:t>0.0245(5)</a:t>
                      </a:r>
                      <a:endParaRPr lang="en-US" altLang="zh-CN" sz="1000" b="0" i="0" u="none" strike="noStrike">
                        <a:solidFill>
                          <a:srgbClr val="000000"/>
                        </a:solidFill>
                        <a:effectLst/>
                        <a:latin typeface="Times New Roman" panose="02020603050405020304" pitchFamily="18" charset="0"/>
                        <a:ea typeface="宋体" panose="02010600030101010101" pitchFamily="2" charset="-122"/>
                      </a:endParaRPr>
                    </a:p>
                  </a:txBody>
                  <a:tcPr marL="6198" marR="6198" marT="6198" marB="0" anchor="ctr"/>
                </a:tc>
                <a:tc>
                  <a:txBody>
                    <a:bodyPr/>
                    <a:lstStyle/>
                    <a:p>
                      <a:pPr algn="ctr" fontAlgn="ctr"/>
                      <a:r>
                        <a:rPr lang="en-US" altLang="zh-CN" sz="1000" u="none" strike="noStrike">
                          <a:effectLst/>
                        </a:rPr>
                        <a:t>1.232(4)</a:t>
                      </a:r>
                      <a:endParaRPr lang="en-US" altLang="zh-CN" sz="1000" b="0" i="0" u="none" strike="noStrike">
                        <a:solidFill>
                          <a:srgbClr val="000000"/>
                        </a:solidFill>
                        <a:effectLst/>
                        <a:latin typeface="Times New Roman" panose="02020603050405020304" pitchFamily="18" charset="0"/>
                        <a:ea typeface="宋体" panose="02010600030101010101" pitchFamily="2" charset="-122"/>
                      </a:endParaRPr>
                    </a:p>
                  </a:txBody>
                  <a:tcPr marL="6198" marR="6198" marT="6198" marB="0" anchor="ctr"/>
                </a:tc>
                <a:tc>
                  <a:txBody>
                    <a:bodyPr/>
                    <a:lstStyle/>
                    <a:p>
                      <a:pPr algn="ctr" fontAlgn="ctr"/>
                      <a:r>
                        <a:rPr lang="en-US" altLang="zh-CN" sz="1000" u="none" strike="noStrike">
                          <a:effectLst/>
                        </a:rPr>
                        <a:t>0.0155(5)</a:t>
                      </a:r>
                      <a:endParaRPr lang="en-US" altLang="zh-CN" sz="1000" b="0" i="0" u="none" strike="noStrike">
                        <a:solidFill>
                          <a:srgbClr val="000000"/>
                        </a:solidFill>
                        <a:effectLst/>
                        <a:latin typeface="Times New Roman" panose="02020603050405020304" pitchFamily="18" charset="0"/>
                        <a:ea typeface="宋体" panose="02010600030101010101" pitchFamily="2" charset="-122"/>
                      </a:endParaRPr>
                    </a:p>
                  </a:txBody>
                  <a:tcPr marL="6198" marR="6198" marT="6198" marB="0" anchor="ctr"/>
                </a:tc>
                <a:extLst>
                  <a:ext uri="{0D108BD9-81ED-4DB2-BD59-A6C34878D82A}">
                    <a16:rowId xmlns:a16="http://schemas.microsoft.com/office/drawing/2014/main" val="2661720436"/>
                  </a:ext>
                </a:extLst>
              </a:tr>
              <a:tr h="123970">
                <a:tc>
                  <a:txBody>
                    <a:bodyPr/>
                    <a:lstStyle/>
                    <a:p>
                      <a:pPr algn="ctr" fontAlgn="ctr"/>
                      <a:r>
                        <a:rPr lang="en-US" sz="1000" u="none" strike="noStrike">
                          <a:effectLst/>
                        </a:rPr>
                        <a:t>34Se</a:t>
                      </a:r>
                      <a:endParaRPr lang="en-US" sz="1000" b="0" i="0" u="none" strike="noStrike">
                        <a:solidFill>
                          <a:srgbClr val="000000"/>
                        </a:solidFill>
                        <a:effectLst/>
                        <a:latin typeface="Times New Roman" panose="02020603050405020304" pitchFamily="18" charset="0"/>
                        <a:ea typeface="宋体" panose="02010600030101010101" pitchFamily="2" charset="-122"/>
                      </a:endParaRPr>
                    </a:p>
                  </a:txBody>
                  <a:tcPr marL="6198" marR="6198" marT="6198" marB="0" anchor="ctr"/>
                </a:tc>
                <a:tc>
                  <a:txBody>
                    <a:bodyPr/>
                    <a:lstStyle/>
                    <a:p>
                      <a:pPr algn="ctr" fontAlgn="ctr"/>
                      <a:r>
                        <a:rPr lang="en-US" altLang="zh-CN" sz="1000" u="none" strike="noStrike">
                          <a:effectLst/>
                        </a:rPr>
                        <a:t>0602(4)</a:t>
                      </a:r>
                      <a:endParaRPr lang="en-US" altLang="zh-CN" sz="1000" b="0" i="0" u="none" strike="noStrike">
                        <a:solidFill>
                          <a:srgbClr val="000000"/>
                        </a:solidFill>
                        <a:effectLst/>
                        <a:latin typeface="Times New Roman" panose="02020603050405020304" pitchFamily="18" charset="0"/>
                        <a:ea typeface="宋体" panose="02010600030101010101" pitchFamily="2" charset="-122"/>
                      </a:endParaRPr>
                    </a:p>
                  </a:txBody>
                  <a:tcPr marL="6198" marR="6198" marT="6198" marB="0" anchor="ctr"/>
                </a:tc>
                <a:tc>
                  <a:txBody>
                    <a:bodyPr/>
                    <a:lstStyle/>
                    <a:p>
                      <a:pPr algn="ctr" fontAlgn="ctr"/>
                      <a:r>
                        <a:rPr lang="en-US" altLang="zh-CN" sz="1000" u="none" strike="noStrike">
                          <a:effectLst/>
                        </a:rPr>
                        <a:t>0.1626(13)</a:t>
                      </a:r>
                      <a:endParaRPr lang="en-US" altLang="zh-CN" sz="1000" b="0" i="0" u="none" strike="noStrike">
                        <a:solidFill>
                          <a:srgbClr val="000000"/>
                        </a:solidFill>
                        <a:effectLst/>
                        <a:latin typeface="Times New Roman" panose="02020603050405020304" pitchFamily="18" charset="0"/>
                        <a:ea typeface="宋体" panose="02010600030101010101" pitchFamily="2" charset="-122"/>
                      </a:endParaRPr>
                    </a:p>
                  </a:txBody>
                  <a:tcPr marL="6198" marR="6198" marT="6198" marB="0" anchor="ctr"/>
                </a:tc>
                <a:tc>
                  <a:txBody>
                    <a:bodyPr/>
                    <a:lstStyle/>
                    <a:p>
                      <a:pPr algn="ctr" fontAlgn="ctr"/>
                      <a:r>
                        <a:rPr lang="en-US" altLang="zh-CN" sz="1000" u="none" strike="noStrike">
                          <a:effectLst/>
                        </a:rPr>
                        <a:t>0.5158(25)</a:t>
                      </a:r>
                      <a:endParaRPr lang="en-US" altLang="zh-CN" sz="1000" b="0" i="0" u="none" strike="noStrike">
                        <a:solidFill>
                          <a:srgbClr val="000000"/>
                        </a:solidFill>
                        <a:effectLst/>
                        <a:latin typeface="Times New Roman" panose="02020603050405020304" pitchFamily="18" charset="0"/>
                        <a:ea typeface="宋体" panose="02010600030101010101" pitchFamily="2" charset="-122"/>
                      </a:endParaRPr>
                    </a:p>
                  </a:txBody>
                  <a:tcPr marL="6198" marR="6198" marT="6198" marB="0" anchor="ctr"/>
                </a:tc>
                <a:tc>
                  <a:txBody>
                    <a:bodyPr/>
                    <a:lstStyle/>
                    <a:p>
                      <a:pPr algn="ctr" fontAlgn="ctr"/>
                      <a:r>
                        <a:rPr lang="en-US" altLang="zh-CN" sz="1000" u="none" strike="noStrike">
                          <a:effectLst/>
                        </a:rPr>
                        <a:t>0.325(3)</a:t>
                      </a:r>
                      <a:endParaRPr lang="en-US" altLang="zh-CN" sz="1000" b="0" i="0" u="none" strike="noStrike">
                        <a:solidFill>
                          <a:srgbClr val="000000"/>
                        </a:solidFill>
                        <a:effectLst/>
                        <a:latin typeface="Times New Roman" panose="02020603050405020304" pitchFamily="18" charset="0"/>
                        <a:ea typeface="宋体" panose="02010600030101010101" pitchFamily="2" charset="-122"/>
                      </a:endParaRPr>
                    </a:p>
                  </a:txBody>
                  <a:tcPr marL="6198" marR="6198" marT="6198" marB="0" anchor="ctr"/>
                </a:tc>
                <a:tc>
                  <a:txBody>
                    <a:bodyPr/>
                    <a:lstStyle/>
                    <a:p>
                      <a:pPr algn="ctr" fontAlgn="ctr"/>
                      <a:r>
                        <a:rPr lang="en-US" altLang="zh-CN" sz="1000" u="none" strike="noStrike">
                          <a:effectLst/>
                        </a:rPr>
                        <a:t>0.0264(5)</a:t>
                      </a:r>
                      <a:endParaRPr lang="en-US" altLang="zh-CN" sz="1000" b="0" i="0" u="none" strike="noStrike">
                        <a:solidFill>
                          <a:srgbClr val="000000"/>
                        </a:solidFill>
                        <a:effectLst/>
                        <a:latin typeface="Times New Roman" panose="02020603050405020304" pitchFamily="18" charset="0"/>
                        <a:ea typeface="宋体" panose="02010600030101010101" pitchFamily="2" charset="-122"/>
                      </a:endParaRPr>
                    </a:p>
                  </a:txBody>
                  <a:tcPr marL="6198" marR="6198" marT="6198" marB="0" anchor="ctr"/>
                </a:tc>
                <a:tc>
                  <a:txBody>
                    <a:bodyPr/>
                    <a:lstStyle/>
                    <a:p>
                      <a:pPr algn="ctr" fontAlgn="ctr"/>
                      <a:r>
                        <a:rPr lang="en-US" altLang="zh-CN" sz="1000" u="none" strike="noStrike">
                          <a:effectLst/>
                        </a:rPr>
                        <a:t>1.202(4)</a:t>
                      </a:r>
                      <a:endParaRPr lang="en-US" altLang="zh-CN" sz="1000" b="0" i="0" u="none" strike="noStrike">
                        <a:solidFill>
                          <a:srgbClr val="000000"/>
                        </a:solidFill>
                        <a:effectLst/>
                        <a:latin typeface="Times New Roman" panose="02020603050405020304" pitchFamily="18" charset="0"/>
                        <a:ea typeface="宋体" panose="02010600030101010101" pitchFamily="2" charset="-122"/>
                      </a:endParaRPr>
                    </a:p>
                  </a:txBody>
                  <a:tcPr marL="6198" marR="6198" marT="6198" marB="0" anchor="ctr"/>
                </a:tc>
                <a:tc>
                  <a:txBody>
                    <a:bodyPr/>
                    <a:lstStyle/>
                    <a:p>
                      <a:pPr algn="ctr" fontAlgn="ctr"/>
                      <a:r>
                        <a:rPr lang="en-US" altLang="zh-CN" sz="1000" u="none" strike="noStrike">
                          <a:effectLst/>
                        </a:rPr>
                        <a:t>0.0175(5)</a:t>
                      </a:r>
                      <a:endParaRPr lang="en-US" altLang="zh-CN" sz="1000" b="0" i="0" u="none" strike="noStrike">
                        <a:solidFill>
                          <a:srgbClr val="000000"/>
                        </a:solidFill>
                        <a:effectLst/>
                        <a:latin typeface="Times New Roman" panose="02020603050405020304" pitchFamily="18" charset="0"/>
                        <a:ea typeface="宋体" panose="02010600030101010101" pitchFamily="2" charset="-122"/>
                      </a:endParaRPr>
                    </a:p>
                  </a:txBody>
                  <a:tcPr marL="6198" marR="6198" marT="6198" marB="0" anchor="ctr"/>
                </a:tc>
                <a:extLst>
                  <a:ext uri="{0D108BD9-81ED-4DB2-BD59-A6C34878D82A}">
                    <a16:rowId xmlns:a16="http://schemas.microsoft.com/office/drawing/2014/main" val="2051264999"/>
                  </a:ext>
                </a:extLst>
              </a:tr>
              <a:tr h="123970">
                <a:tc>
                  <a:txBody>
                    <a:bodyPr/>
                    <a:lstStyle/>
                    <a:p>
                      <a:pPr algn="ctr" fontAlgn="ctr"/>
                      <a:r>
                        <a:rPr lang="en-US" sz="1000" u="none" strike="noStrike">
                          <a:effectLst/>
                        </a:rPr>
                        <a:t>3SBr</a:t>
                      </a:r>
                      <a:endParaRPr lang="en-US" sz="1000" b="0" i="0" u="none" strike="noStrike">
                        <a:solidFill>
                          <a:srgbClr val="000000"/>
                        </a:solidFill>
                        <a:effectLst/>
                        <a:latin typeface="Times New Roman" panose="02020603050405020304" pitchFamily="18" charset="0"/>
                        <a:ea typeface="宋体" panose="02010600030101010101" pitchFamily="2" charset="-122"/>
                      </a:endParaRPr>
                    </a:p>
                  </a:txBody>
                  <a:tcPr marL="6198" marR="6198" marT="6198" marB="0" anchor="ctr"/>
                </a:tc>
                <a:tc>
                  <a:txBody>
                    <a:bodyPr/>
                    <a:lstStyle/>
                    <a:p>
                      <a:pPr algn="ctr" fontAlgn="ctr"/>
                      <a:r>
                        <a:rPr lang="en-US" altLang="zh-CN" sz="1000" u="none" strike="noStrike">
                          <a:effectLst/>
                        </a:rPr>
                        <a:t>0.628(4)</a:t>
                      </a:r>
                      <a:endParaRPr lang="en-US" altLang="zh-CN" sz="1000" b="0" i="0" u="none" strike="noStrike">
                        <a:solidFill>
                          <a:srgbClr val="000000"/>
                        </a:solidFill>
                        <a:effectLst/>
                        <a:latin typeface="Times New Roman" panose="02020603050405020304" pitchFamily="18" charset="0"/>
                        <a:ea typeface="宋体" panose="02010600030101010101" pitchFamily="2" charset="-122"/>
                      </a:endParaRPr>
                    </a:p>
                  </a:txBody>
                  <a:tcPr marL="6198" marR="6198" marT="6198" marB="0" anchor="ctr"/>
                </a:tc>
                <a:tc>
                  <a:txBody>
                    <a:bodyPr/>
                    <a:lstStyle/>
                    <a:p>
                      <a:pPr algn="ctr" fontAlgn="ctr"/>
                      <a:r>
                        <a:rPr lang="en-US" altLang="zh-CN" sz="1000" u="none" strike="noStrike">
                          <a:effectLst/>
                        </a:rPr>
                        <a:t>0.1683(14)</a:t>
                      </a:r>
                      <a:endParaRPr lang="en-US" altLang="zh-CN" sz="1000" b="0" i="0" u="none" strike="noStrike">
                        <a:solidFill>
                          <a:srgbClr val="000000"/>
                        </a:solidFill>
                        <a:effectLst/>
                        <a:latin typeface="Times New Roman" panose="02020603050405020304" pitchFamily="18" charset="0"/>
                        <a:ea typeface="宋体" panose="02010600030101010101" pitchFamily="2" charset="-122"/>
                      </a:endParaRPr>
                    </a:p>
                  </a:txBody>
                  <a:tcPr marL="6198" marR="6198" marT="6198" marB="0" anchor="ctr"/>
                </a:tc>
                <a:tc>
                  <a:txBody>
                    <a:bodyPr/>
                    <a:lstStyle/>
                    <a:p>
                      <a:pPr algn="ctr" fontAlgn="ctr"/>
                      <a:r>
                        <a:rPr lang="en-US" altLang="zh-CN" sz="1000" u="none" strike="noStrike">
                          <a:effectLst/>
                        </a:rPr>
                        <a:t>0.5181(25)</a:t>
                      </a:r>
                      <a:endParaRPr lang="en-US" altLang="zh-CN" sz="1000" b="0" i="0" u="none" strike="noStrike">
                        <a:solidFill>
                          <a:srgbClr val="000000"/>
                        </a:solidFill>
                        <a:effectLst/>
                        <a:latin typeface="Times New Roman" panose="02020603050405020304" pitchFamily="18" charset="0"/>
                        <a:ea typeface="宋体" panose="02010600030101010101" pitchFamily="2" charset="-122"/>
                      </a:endParaRPr>
                    </a:p>
                  </a:txBody>
                  <a:tcPr marL="6198" marR="6198" marT="6198" marB="0" anchor="ctr"/>
                </a:tc>
                <a:tc>
                  <a:txBody>
                    <a:bodyPr/>
                    <a:lstStyle/>
                    <a:p>
                      <a:pPr algn="ctr" fontAlgn="ctr"/>
                      <a:r>
                        <a:rPr lang="en-US" altLang="zh-CN" sz="1000" u="none" strike="noStrike">
                          <a:effectLst/>
                        </a:rPr>
                        <a:t>0.337(3)</a:t>
                      </a:r>
                      <a:endParaRPr lang="en-US" altLang="zh-CN" sz="1000" b="0" i="0" u="none" strike="noStrike">
                        <a:solidFill>
                          <a:srgbClr val="000000"/>
                        </a:solidFill>
                        <a:effectLst/>
                        <a:latin typeface="Times New Roman" panose="02020603050405020304" pitchFamily="18" charset="0"/>
                        <a:ea typeface="宋体" panose="02010600030101010101" pitchFamily="2" charset="-122"/>
                      </a:endParaRPr>
                    </a:p>
                  </a:txBody>
                  <a:tcPr marL="6198" marR="6198" marT="6198" marB="0" anchor="ctr"/>
                </a:tc>
                <a:tc>
                  <a:txBody>
                    <a:bodyPr/>
                    <a:lstStyle/>
                    <a:p>
                      <a:pPr algn="ctr" fontAlgn="ctr"/>
                      <a:r>
                        <a:rPr lang="en-US" altLang="zh-CN" sz="1000" u="none" strike="noStrike">
                          <a:effectLst/>
                        </a:rPr>
                        <a:t>0.0283(5)</a:t>
                      </a:r>
                      <a:endParaRPr lang="en-US" altLang="zh-CN" sz="1000" b="0" i="0" u="none" strike="noStrike">
                        <a:solidFill>
                          <a:srgbClr val="000000"/>
                        </a:solidFill>
                        <a:effectLst/>
                        <a:latin typeface="Times New Roman" panose="02020603050405020304" pitchFamily="18" charset="0"/>
                        <a:ea typeface="宋体" panose="02010600030101010101" pitchFamily="2" charset="-122"/>
                      </a:endParaRPr>
                    </a:p>
                  </a:txBody>
                  <a:tcPr marL="6198" marR="6198" marT="6198" marB="0" anchor="ctr"/>
                </a:tc>
                <a:tc>
                  <a:txBody>
                    <a:bodyPr/>
                    <a:lstStyle/>
                    <a:p>
                      <a:pPr algn="ctr" fontAlgn="ctr"/>
                      <a:r>
                        <a:rPr lang="en-US" altLang="zh-CN" sz="1000" u="none" strike="noStrike">
                          <a:effectLst/>
                        </a:rPr>
                        <a:t>1.174(4)</a:t>
                      </a:r>
                      <a:endParaRPr lang="en-US" altLang="zh-CN" sz="1000" b="0" i="0" u="none" strike="noStrike">
                        <a:solidFill>
                          <a:srgbClr val="000000"/>
                        </a:solidFill>
                        <a:effectLst/>
                        <a:latin typeface="Times New Roman" panose="02020603050405020304" pitchFamily="18" charset="0"/>
                        <a:ea typeface="宋体" panose="02010600030101010101" pitchFamily="2" charset="-122"/>
                      </a:endParaRPr>
                    </a:p>
                  </a:txBody>
                  <a:tcPr marL="6198" marR="6198" marT="6198" marB="0" anchor="ctr"/>
                </a:tc>
                <a:tc>
                  <a:txBody>
                    <a:bodyPr/>
                    <a:lstStyle/>
                    <a:p>
                      <a:pPr algn="ctr" fontAlgn="ctr"/>
                      <a:r>
                        <a:rPr lang="en-US" altLang="zh-CN" sz="1000" u="none" strike="noStrike">
                          <a:effectLst/>
                        </a:rPr>
                        <a:t>0.0194(5)</a:t>
                      </a:r>
                      <a:endParaRPr lang="en-US" altLang="zh-CN" sz="1000" b="0" i="0" u="none" strike="noStrike">
                        <a:solidFill>
                          <a:srgbClr val="000000"/>
                        </a:solidFill>
                        <a:effectLst/>
                        <a:latin typeface="Times New Roman" panose="02020603050405020304" pitchFamily="18" charset="0"/>
                        <a:ea typeface="宋体" panose="02010600030101010101" pitchFamily="2" charset="-122"/>
                      </a:endParaRPr>
                    </a:p>
                  </a:txBody>
                  <a:tcPr marL="6198" marR="6198" marT="6198" marB="0" anchor="ctr"/>
                </a:tc>
                <a:extLst>
                  <a:ext uri="{0D108BD9-81ED-4DB2-BD59-A6C34878D82A}">
                    <a16:rowId xmlns:a16="http://schemas.microsoft.com/office/drawing/2014/main" val="1041734748"/>
                  </a:ext>
                </a:extLst>
              </a:tr>
              <a:tr h="123970">
                <a:tc>
                  <a:txBody>
                    <a:bodyPr/>
                    <a:lstStyle/>
                    <a:p>
                      <a:pPr algn="ctr" fontAlgn="ctr"/>
                      <a:r>
                        <a:rPr lang="en-US" sz="1000" u="none" strike="noStrike">
                          <a:effectLst/>
                        </a:rPr>
                        <a:t>361Cr</a:t>
                      </a:r>
                      <a:endParaRPr lang="en-US" sz="1000" b="0" i="0" u="none" strike="noStrike">
                        <a:solidFill>
                          <a:srgbClr val="000000"/>
                        </a:solidFill>
                        <a:effectLst/>
                        <a:latin typeface="Times New Roman" panose="02020603050405020304" pitchFamily="18" charset="0"/>
                        <a:ea typeface="宋体" panose="02010600030101010101" pitchFamily="2" charset="-122"/>
                      </a:endParaRPr>
                    </a:p>
                  </a:txBody>
                  <a:tcPr marL="6198" marR="6198" marT="6198" marB="0" anchor="ctr"/>
                </a:tc>
                <a:tc>
                  <a:txBody>
                    <a:bodyPr/>
                    <a:lstStyle/>
                    <a:p>
                      <a:pPr algn="ctr" fontAlgn="ctr"/>
                      <a:r>
                        <a:rPr lang="en-US" altLang="zh-CN" sz="1000" u="none" strike="noStrike">
                          <a:effectLst/>
                        </a:rPr>
                        <a:t>0.652(4)</a:t>
                      </a:r>
                      <a:endParaRPr lang="en-US" altLang="zh-CN" sz="1000" b="0" i="0" u="none" strike="noStrike">
                        <a:solidFill>
                          <a:srgbClr val="000000"/>
                        </a:solidFill>
                        <a:effectLst/>
                        <a:latin typeface="Times New Roman" panose="02020603050405020304" pitchFamily="18" charset="0"/>
                        <a:ea typeface="宋体" panose="02010600030101010101" pitchFamily="2" charset="-122"/>
                      </a:endParaRPr>
                    </a:p>
                  </a:txBody>
                  <a:tcPr marL="6198" marR="6198" marT="6198" marB="0" anchor="ctr"/>
                </a:tc>
                <a:tc>
                  <a:txBody>
                    <a:bodyPr/>
                    <a:lstStyle/>
                    <a:p>
                      <a:pPr algn="ctr" fontAlgn="ctr"/>
                      <a:r>
                        <a:rPr lang="en-US" altLang="zh-CN" sz="1000" u="none" strike="noStrike">
                          <a:effectLst/>
                        </a:rPr>
                        <a:t>0.1737(14)</a:t>
                      </a:r>
                      <a:endParaRPr lang="en-US" altLang="zh-CN" sz="1000" b="0" i="0" u="none" strike="noStrike">
                        <a:solidFill>
                          <a:srgbClr val="000000"/>
                        </a:solidFill>
                        <a:effectLst/>
                        <a:latin typeface="Times New Roman" panose="02020603050405020304" pitchFamily="18" charset="0"/>
                        <a:ea typeface="宋体" panose="02010600030101010101" pitchFamily="2" charset="-122"/>
                      </a:endParaRPr>
                    </a:p>
                  </a:txBody>
                  <a:tcPr marL="6198" marR="6198" marT="6198" marB="0" anchor="ctr"/>
                </a:tc>
                <a:tc>
                  <a:txBody>
                    <a:bodyPr/>
                    <a:lstStyle/>
                    <a:p>
                      <a:pPr algn="ctr" fontAlgn="ctr"/>
                      <a:r>
                        <a:rPr lang="en-US" altLang="zh-CN" sz="1000" u="none" strike="noStrike">
                          <a:effectLst/>
                        </a:rPr>
                        <a:t>0.5186(25)</a:t>
                      </a:r>
                      <a:endParaRPr lang="en-US" altLang="zh-CN" sz="1000" b="0" i="0" u="none" strike="noStrike">
                        <a:solidFill>
                          <a:srgbClr val="000000"/>
                        </a:solidFill>
                        <a:effectLst/>
                        <a:latin typeface="Times New Roman" panose="02020603050405020304" pitchFamily="18" charset="0"/>
                        <a:ea typeface="宋体" panose="02010600030101010101" pitchFamily="2" charset="-122"/>
                      </a:endParaRPr>
                    </a:p>
                  </a:txBody>
                  <a:tcPr marL="6198" marR="6198" marT="6198" marB="0" anchor="ctr"/>
                </a:tc>
                <a:tc>
                  <a:txBody>
                    <a:bodyPr/>
                    <a:lstStyle/>
                    <a:p>
                      <a:pPr algn="ctr" fontAlgn="ctr"/>
                      <a:r>
                        <a:rPr lang="en-US" altLang="zh-CN" sz="1000" u="none" strike="noStrike">
                          <a:effectLst/>
                        </a:rPr>
                        <a:t>0.347(3)</a:t>
                      </a:r>
                      <a:endParaRPr lang="en-US" altLang="zh-CN" sz="1000" b="0" i="0" u="none" strike="noStrike">
                        <a:solidFill>
                          <a:srgbClr val="000000"/>
                        </a:solidFill>
                        <a:effectLst/>
                        <a:latin typeface="Times New Roman" panose="02020603050405020304" pitchFamily="18" charset="0"/>
                        <a:ea typeface="宋体" panose="02010600030101010101" pitchFamily="2" charset="-122"/>
                      </a:endParaRPr>
                    </a:p>
                  </a:txBody>
                  <a:tcPr marL="6198" marR="6198" marT="6198" marB="0" anchor="ctr"/>
                </a:tc>
                <a:tc>
                  <a:txBody>
                    <a:bodyPr/>
                    <a:lstStyle/>
                    <a:p>
                      <a:pPr algn="ctr" fontAlgn="ctr"/>
                      <a:r>
                        <a:rPr lang="en-US" altLang="zh-CN" sz="1000" u="none" strike="noStrike">
                          <a:effectLst/>
                        </a:rPr>
                        <a:t>0.0302(6)</a:t>
                      </a:r>
                      <a:endParaRPr lang="en-US" altLang="zh-CN" sz="1000" b="0" i="0" u="none" strike="noStrike">
                        <a:solidFill>
                          <a:srgbClr val="000000"/>
                        </a:solidFill>
                        <a:effectLst/>
                        <a:latin typeface="Times New Roman" panose="02020603050405020304" pitchFamily="18" charset="0"/>
                        <a:ea typeface="宋体" panose="02010600030101010101" pitchFamily="2" charset="-122"/>
                      </a:endParaRPr>
                    </a:p>
                  </a:txBody>
                  <a:tcPr marL="6198" marR="6198" marT="6198" marB="0" anchor="ctr"/>
                </a:tc>
                <a:tc>
                  <a:txBody>
                    <a:bodyPr/>
                    <a:lstStyle/>
                    <a:p>
                      <a:pPr algn="ctr" fontAlgn="ctr"/>
                      <a:r>
                        <a:rPr lang="en-US" altLang="zh-CN" sz="1000" u="none" strike="noStrike">
                          <a:effectLst/>
                        </a:rPr>
                        <a:t>1.149(4)</a:t>
                      </a:r>
                      <a:endParaRPr lang="en-US" altLang="zh-CN" sz="1000" b="0" i="0" u="none" strike="noStrike">
                        <a:solidFill>
                          <a:srgbClr val="000000"/>
                        </a:solidFill>
                        <a:effectLst/>
                        <a:latin typeface="Times New Roman" panose="02020603050405020304" pitchFamily="18" charset="0"/>
                        <a:ea typeface="宋体" panose="02010600030101010101" pitchFamily="2" charset="-122"/>
                      </a:endParaRPr>
                    </a:p>
                  </a:txBody>
                  <a:tcPr marL="6198" marR="6198" marT="6198" marB="0" anchor="ctr"/>
                </a:tc>
                <a:tc>
                  <a:txBody>
                    <a:bodyPr/>
                    <a:lstStyle/>
                    <a:p>
                      <a:pPr algn="ctr" fontAlgn="ctr"/>
                      <a:r>
                        <a:rPr lang="en-US" altLang="zh-CN" sz="1000" u="none" strike="noStrike">
                          <a:effectLst/>
                        </a:rPr>
                        <a:t>00215(6)</a:t>
                      </a:r>
                      <a:endParaRPr lang="en-US" altLang="zh-CN" sz="1000" b="0" i="0" u="none" strike="noStrike">
                        <a:solidFill>
                          <a:srgbClr val="000000"/>
                        </a:solidFill>
                        <a:effectLst/>
                        <a:latin typeface="Times New Roman" panose="02020603050405020304" pitchFamily="18" charset="0"/>
                        <a:ea typeface="宋体" panose="02010600030101010101" pitchFamily="2" charset="-122"/>
                      </a:endParaRPr>
                    </a:p>
                  </a:txBody>
                  <a:tcPr marL="6198" marR="6198" marT="6198" marB="0" anchor="ctr"/>
                </a:tc>
                <a:extLst>
                  <a:ext uri="{0D108BD9-81ED-4DB2-BD59-A6C34878D82A}">
                    <a16:rowId xmlns:a16="http://schemas.microsoft.com/office/drawing/2014/main" val="1826663000"/>
                  </a:ext>
                </a:extLst>
              </a:tr>
              <a:tr h="123970">
                <a:tc>
                  <a:txBody>
                    <a:bodyPr/>
                    <a:lstStyle/>
                    <a:p>
                      <a:pPr algn="ctr" fontAlgn="ctr"/>
                      <a:r>
                        <a:rPr lang="en-US" sz="1000" u="none" strike="noStrike">
                          <a:effectLst/>
                        </a:rPr>
                        <a:t>37Rb</a:t>
                      </a:r>
                      <a:endParaRPr lang="en-US" sz="1000" b="0" i="0" u="none" strike="noStrike">
                        <a:solidFill>
                          <a:srgbClr val="000000"/>
                        </a:solidFill>
                        <a:effectLst/>
                        <a:latin typeface="Times New Roman" panose="02020603050405020304" pitchFamily="18" charset="0"/>
                        <a:ea typeface="宋体" panose="02010600030101010101" pitchFamily="2" charset="-122"/>
                      </a:endParaRPr>
                    </a:p>
                  </a:txBody>
                  <a:tcPr marL="6198" marR="6198" marT="6198" marB="0" anchor="ctr"/>
                </a:tc>
                <a:tc>
                  <a:txBody>
                    <a:bodyPr/>
                    <a:lstStyle/>
                    <a:p>
                      <a:pPr algn="ctr" fontAlgn="ctr"/>
                      <a:r>
                        <a:rPr lang="en-US" altLang="zh-CN" sz="1000" u="none" strike="noStrike">
                          <a:effectLst/>
                        </a:rPr>
                        <a:t>0.674(4)</a:t>
                      </a:r>
                      <a:endParaRPr lang="en-US" altLang="zh-CN" sz="1000" b="0" i="0" u="none" strike="noStrike">
                        <a:solidFill>
                          <a:srgbClr val="000000"/>
                        </a:solidFill>
                        <a:effectLst/>
                        <a:latin typeface="Times New Roman" panose="02020603050405020304" pitchFamily="18" charset="0"/>
                        <a:ea typeface="宋体" panose="02010600030101010101" pitchFamily="2" charset="-122"/>
                      </a:endParaRPr>
                    </a:p>
                  </a:txBody>
                  <a:tcPr marL="6198" marR="6198" marT="6198" marB="0" anchor="ctr"/>
                </a:tc>
                <a:tc>
                  <a:txBody>
                    <a:bodyPr/>
                    <a:lstStyle/>
                    <a:p>
                      <a:pPr algn="ctr" fontAlgn="ctr"/>
                      <a:r>
                        <a:rPr lang="en-US" altLang="zh-CN" sz="1000" u="none" strike="noStrike">
                          <a:effectLst/>
                        </a:rPr>
                        <a:t>0.1788(15)</a:t>
                      </a:r>
                      <a:endParaRPr lang="en-US" altLang="zh-CN" sz="1000" b="0" i="0" u="none" strike="noStrike">
                        <a:solidFill>
                          <a:srgbClr val="000000"/>
                        </a:solidFill>
                        <a:effectLst/>
                        <a:latin typeface="Times New Roman" panose="02020603050405020304" pitchFamily="18" charset="0"/>
                        <a:ea typeface="宋体" panose="02010600030101010101" pitchFamily="2" charset="-122"/>
                      </a:endParaRPr>
                    </a:p>
                  </a:txBody>
                  <a:tcPr marL="6198" marR="6198" marT="6198" marB="0" anchor="ctr"/>
                </a:tc>
                <a:tc>
                  <a:txBody>
                    <a:bodyPr/>
                    <a:lstStyle/>
                    <a:p>
                      <a:pPr algn="ctr" fontAlgn="ctr"/>
                      <a:r>
                        <a:rPr lang="en-US" altLang="zh-CN" sz="1000" u="none" strike="noStrike">
                          <a:effectLst/>
                        </a:rPr>
                        <a:t>0.5195(25)</a:t>
                      </a:r>
                      <a:endParaRPr lang="en-US" altLang="zh-CN" sz="1000" b="0" i="0" u="none" strike="noStrike">
                        <a:solidFill>
                          <a:srgbClr val="000000"/>
                        </a:solidFill>
                        <a:effectLst/>
                        <a:latin typeface="Times New Roman" panose="02020603050405020304" pitchFamily="18" charset="0"/>
                        <a:ea typeface="宋体" panose="02010600030101010101" pitchFamily="2" charset="-122"/>
                      </a:endParaRPr>
                    </a:p>
                  </a:txBody>
                  <a:tcPr marL="6198" marR="6198" marT="6198" marB="0" anchor="ctr"/>
                </a:tc>
                <a:tc>
                  <a:txBody>
                    <a:bodyPr/>
                    <a:lstStyle/>
                    <a:p>
                      <a:pPr algn="ctr" fontAlgn="ctr"/>
                      <a:r>
                        <a:rPr lang="en-US" altLang="zh-CN" sz="1000" u="none" strike="noStrike">
                          <a:effectLst/>
                        </a:rPr>
                        <a:t>0.358(3)</a:t>
                      </a:r>
                      <a:endParaRPr lang="en-US" altLang="zh-CN" sz="1000" b="0" i="0" u="none" strike="noStrike">
                        <a:solidFill>
                          <a:srgbClr val="000000"/>
                        </a:solidFill>
                        <a:effectLst/>
                        <a:latin typeface="Times New Roman" panose="02020603050405020304" pitchFamily="18" charset="0"/>
                        <a:ea typeface="宋体" panose="02010600030101010101" pitchFamily="2" charset="-122"/>
                      </a:endParaRPr>
                    </a:p>
                  </a:txBody>
                  <a:tcPr marL="6198" marR="6198" marT="6198" marB="0" anchor="ctr"/>
                </a:tc>
                <a:tc>
                  <a:txBody>
                    <a:bodyPr/>
                    <a:lstStyle/>
                    <a:p>
                      <a:pPr algn="ctr" fontAlgn="ctr"/>
                      <a:r>
                        <a:rPr lang="en-US" altLang="zh-CN" sz="1000" u="none" strike="noStrike">
                          <a:effectLst/>
                        </a:rPr>
                        <a:t>0.0320(6)</a:t>
                      </a:r>
                      <a:endParaRPr lang="en-US" altLang="zh-CN" sz="1000" b="0" i="0" u="none" strike="noStrike">
                        <a:solidFill>
                          <a:srgbClr val="000000"/>
                        </a:solidFill>
                        <a:effectLst/>
                        <a:latin typeface="Times New Roman" panose="02020603050405020304" pitchFamily="18" charset="0"/>
                        <a:ea typeface="宋体" panose="02010600030101010101" pitchFamily="2" charset="-122"/>
                      </a:endParaRPr>
                    </a:p>
                  </a:txBody>
                  <a:tcPr marL="6198" marR="6198" marT="6198" marB="0" anchor="ctr"/>
                </a:tc>
                <a:tc>
                  <a:txBody>
                    <a:bodyPr/>
                    <a:lstStyle/>
                    <a:p>
                      <a:pPr algn="ctr" fontAlgn="ctr"/>
                      <a:r>
                        <a:rPr lang="en-US" altLang="zh-CN" sz="1000" u="none" strike="noStrike">
                          <a:effectLst/>
                        </a:rPr>
                        <a:t>1.125(4)</a:t>
                      </a:r>
                      <a:endParaRPr lang="en-US" altLang="zh-CN" sz="1000" b="0" i="0" u="none" strike="noStrike">
                        <a:solidFill>
                          <a:srgbClr val="000000"/>
                        </a:solidFill>
                        <a:effectLst/>
                        <a:latin typeface="Times New Roman" panose="02020603050405020304" pitchFamily="18" charset="0"/>
                        <a:ea typeface="宋体" panose="02010600030101010101" pitchFamily="2" charset="-122"/>
                      </a:endParaRPr>
                    </a:p>
                  </a:txBody>
                  <a:tcPr marL="6198" marR="6198" marT="6198" marB="0" anchor="ctr"/>
                </a:tc>
                <a:tc>
                  <a:txBody>
                    <a:bodyPr/>
                    <a:lstStyle/>
                    <a:p>
                      <a:pPr algn="ctr" fontAlgn="ctr"/>
                      <a:r>
                        <a:rPr lang="en-US" altLang="zh-CN" sz="1000" u="none" strike="noStrike">
                          <a:effectLst/>
                        </a:rPr>
                        <a:t>00237(6)</a:t>
                      </a:r>
                      <a:endParaRPr lang="en-US" altLang="zh-CN" sz="1000" b="0" i="0" u="none" strike="noStrike">
                        <a:solidFill>
                          <a:srgbClr val="000000"/>
                        </a:solidFill>
                        <a:effectLst/>
                        <a:latin typeface="Times New Roman" panose="02020603050405020304" pitchFamily="18" charset="0"/>
                        <a:ea typeface="宋体" panose="02010600030101010101" pitchFamily="2" charset="-122"/>
                      </a:endParaRPr>
                    </a:p>
                  </a:txBody>
                  <a:tcPr marL="6198" marR="6198" marT="6198" marB="0" anchor="ctr"/>
                </a:tc>
                <a:extLst>
                  <a:ext uri="{0D108BD9-81ED-4DB2-BD59-A6C34878D82A}">
                    <a16:rowId xmlns:a16="http://schemas.microsoft.com/office/drawing/2014/main" val="3768792438"/>
                  </a:ext>
                </a:extLst>
              </a:tr>
              <a:tr h="123970">
                <a:tc>
                  <a:txBody>
                    <a:bodyPr/>
                    <a:lstStyle/>
                    <a:p>
                      <a:pPr algn="ctr" fontAlgn="ctr"/>
                      <a:r>
                        <a:rPr lang="en-US" sz="1000" u="none" strike="noStrike">
                          <a:effectLst/>
                        </a:rPr>
                        <a:t>38Sr</a:t>
                      </a:r>
                      <a:endParaRPr lang="en-US" sz="1000" b="0" i="0" u="none" strike="noStrike">
                        <a:solidFill>
                          <a:srgbClr val="000000"/>
                        </a:solidFill>
                        <a:effectLst/>
                        <a:latin typeface="Times New Roman" panose="02020603050405020304" pitchFamily="18" charset="0"/>
                        <a:ea typeface="宋体" panose="02010600030101010101" pitchFamily="2" charset="-122"/>
                      </a:endParaRPr>
                    </a:p>
                  </a:txBody>
                  <a:tcPr marL="6198" marR="6198" marT="6198" marB="0" anchor="ctr"/>
                </a:tc>
                <a:tc>
                  <a:txBody>
                    <a:bodyPr/>
                    <a:lstStyle/>
                    <a:p>
                      <a:pPr algn="ctr" fontAlgn="ctr"/>
                      <a:r>
                        <a:rPr lang="en-US" altLang="zh-CN" sz="1000" u="none" strike="noStrike">
                          <a:effectLst/>
                        </a:rPr>
                        <a:t>0.696(4)</a:t>
                      </a:r>
                      <a:endParaRPr lang="en-US" altLang="zh-CN" sz="1000" b="0" i="0" u="none" strike="noStrike">
                        <a:solidFill>
                          <a:srgbClr val="000000"/>
                        </a:solidFill>
                        <a:effectLst/>
                        <a:latin typeface="Times New Roman" panose="02020603050405020304" pitchFamily="18" charset="0"/>
                        <a:ea typeface="宋体" panose="02010600030101010101" pitchFamily="2" charset="-122"/>
                      </a:endParaRPr>
                    </a:p>
                  </a:txBody>
                  <a:tcPr marL="6198" marR="6198" marT="6198" marB="0" anchor="ctr"/>
                </a:tc>
                <a:tc>
                  <a:txBody>
                    <a:bodyPr/>
                    <a:lstStyle/>
                    <a:p>
                      <a:pPr algn="ctr" fontAlgn="ctr"/>
                      <a:r>
                        <a:rPr lang="en-US" altLang="zh-CN" sz="1000" u="none" strike="noStrike">
                          <a:effectLst/>
                        </a:rPr>
                        <a:t>0.1835(15)</a:t>
                      </a:r>
                      <a:endParaRPr lang="en-US" altLang="zh-CN" sz="1000" b="0" i="0" u="none" strike="noStrike">
                        <a:solidFill>
                          <a:srgbClr val="000000"/>
                        </a:solidFill>
                        <a:effectLst/>
                        <a:latin typeface="Times New Roman" panose="02020603050405020304" pitchFamily="18" charset="0"/>
                        <a:ea typeface="宋体" panose="02010600030101010101" pitchFamily="2" charset="-122"/>
                      </a:endParaRPr>
                    </a:p>
                  </a:txBody>
                  <a:tcPr marL="6198" marR="6198" marT="6198" marB="0" anchor="ctr"/>
                </a:tc>
                <a:tc>
                  <a:txBody>
                    <a:bodyPr/>
                    <a:lstStyle/>
                    <a:p>
                      <a:pPr algn="ctr" fontAlgn="ctr"/>
                      <a:r>
                        <a:rPr lang="en-US" altLang="zh-CN" sz="1000" u="none" strike="noStrike">
                          <a:effectLst/>
                        </a:rPr>
                        <a:t>0.5205(25)</a:t>
                      </a:r>
                      <a:endParaRPr lang="en-US" altLang="zh-CN" sz="1000" b="0" i="0" u="none" strike="noStrike">
                        <a:solidFill>
                          <a:srgbClr val="000000"/>
                        </a:solidFill>
                        <a:effectLst/>
                        <a:latin typeface="Times New Roman" panose="02020603050405020304" pitchFamily="18" charset="0"/>
                        <a:ea typeface="宋体" panose="02010600030101010101" pitchFamily="2" charset="-122"/>
                      </a:endParaRPr>
                    </a:p>
                  </a:txBody>
                  <a:tcPr marL="6198" marR="6198" marT="6198" marB="0" anchor="ctr"/>
                </a:tc>
                <a:tc>
                  <a:txBody>
                    <a:bodyPr/>
                    <a:lstStyle/>
                    <a:p>
                      <a:pPr algn="ctr" fontAlgn="ctr"/>
                      <a:r>
                        <a:rPr lang="en-US" altLang="zh-CN" sz="1000" u="none" strike="noStrike">
                          <a:effectLst/>
                        </a:rPr>
                        <a:t>0.367(3)</a:t>
                      </a:r>
                      <a:endParaRPr lang="en-US" altLang="zh-CN" sz="1000" b="0" i="0" u="none" strike="noStrike">
                        <a:solidFill>
                          <a:srgbClr val="000000"/>
                        </a:solidFill>
                        <a:effectLst/>
                        <a:latin typeface="Times New Roman" panose="02020603050405020304" pitchFamily="18" charset="0"/>
                        <a:ea typeface="宋体" panose="02010600030101010101" pitchFamily="2" charset="-122"/>
                      </a:endParaRPr>
                    </a:p>
                  </a:txBody>
                  <a:tcPr marL="6198" marR="6198" marT="6198" marB="0" anchor="ctr"/>
                </a:tc>
                <a:tc>
                  <a:txBody>
                    <a:bodyPr/>
                    <a:lstStyle/>
                    <a:p>
                      <a:pPr algn="ctr" fontAlgn="ctr"/>
                      <a:r>
                        <a:rPr lang="en-US" altLang="zh-CN" sz="1000" u="none" strike="noStrike">
                          <a:effectLst/>
                        </a:rPr>
                        <a:t>0.0337(6)</a:t>
                      </a:r>
                      <a:endParaRPr lang="en-US" altLang="zh-CN" sz="1000" b="0" i="0" u="none" strike="noStrike">
                        <a:solidFill>
                          <a:srgbClr val="000000"/>
                        </a:solidFill>
                        <a:effectLst/>
                        <a:latin typeface="Times New Roman" panose="02020603050405020304" pitchFamily="18" charset="0"/>
                        <a:ea typeface="宋体" panose="02010600030101010101" pitchFamily="2" charset="-122"/>
                      </a:endParaRPr>
                    </a:p>
                  </a:txBody>
                  <a:tcPr marL="6198" marR="6198" marT="6198" marB="0" anchor="ctr"/>
                </a:tc>
                <a:tc>
                  <a:txBody>
                    <a:bodyPr/>
                    <a:lstStyle/>
                    <a:p>
                      <a:pPr algn="ctr" fontAlgn="ctr"/>
                      <a:r>
                        <a:rPr lang="en-US" altLang="zh-CN" sz="1000" u="none" strike="noStrike">
                          <a:effectLst/>
                        </a:rPr>
                        <a:t>1.102(4)</a:t>
                      </a:r>
                      <a:endParaRPr lang="en-US" altLang="zh-CN" sz="1000" b="0" i="0" u="none" strike="noStrike">
                        <a:solidFill>
                          <a:srgbClr val="000000"/>
                        </a:solidFill>
                        <a:effectLst/>
                        <a:latin typeface="Times New Roman" panose="02020603050405020304" pitchFamily="18" charset="0"/>
                        <a:ea typeface="宋体" panose="02010600030101010101" pitchFamily="2" charset="-122"/>
                      </a:endParaRPr>
                    </a:p>
                  </a:txBody>
                  <a:tcPr marL="6198" marR="6198" marT="6198" marB="0" anchor="ctr"/>
                </a:tc>
                <a:tc>
                  <a:txBody>
                    <a:bodyPr/>
                    <a:lstStyle/>
                    <a:p>
                      <a:pPr algn="ctr" fontAlgn="ctr"/>
                      <a:r>
                        <a:rPr lang="en-US" altLang="zh-CN" sz="1000" u="none" strike="noStrike">
                          <a:effectLst/>
                        </a:rPr>
                        <a:t>0.0262(7)</a:t>
                      </a:r>
                      <a:endParaRPr lang="en-US" altLang="zh-CN" sz="1000" b="0" i="0" u="none" strike="noStrike">
                        <a:solidFill>
                          <a:srgbClr val="000000"/>
                        </a:solidFill>
                        <a:effectLst/>
                        <a:latin typeface="Times New Roman" panose="02020603050405020304" pitchFamily="18" charset="0"/>
                        <a:ea typeface="宋体" panose="02010600030101010101" pitchFamily="2" charset="-122"/>
                      </a:endParaRPr>
                    </a:p>
                  </a:txBody>
                  <a:tcPr marL="6198" marR="6198" marT="6198" marB="0" anchor="ctr"/>
                </a:tc>
                <a:extLst>
                  <a:ext uri="{0D108BD9-81ED-4DB2-BD59-A6C34878D82A}">
                    <a16:rowId xmlns:a16="http://schemas.microsoft.com/office/drawing/2014/main" val="595195199"/>
                  </a:ext>
                </a:extLst>
              </a:tr>
              <a:tr h="123970">
                <a:tc>
                  <a:txBody>
                    <a:bodyPr/>
                    <a:lstStyle/>
                    <a:p>
                      <a:pPr algn="ctr" fontAlgn="ctr"/>
                      <a:r>
                        <a:rPr lang="en-US" sz="1000" u="none" strike="noStrike">
                          <a:effectLst/>
                        </a:rPr>
                        <a:t>39Y</a:t>
                      </a:r>
                      <a:endParaRPr lang="en-US" sz="1000" b="0" i="0" u="none" strike="noStrike">
                        <a:solidFill>
                          <a:srgbClr val="000000"/>
                        </a:solidFill>
                        <a:effectLst/>
                        <a:latin typeface="Times New Roman" panose="02020603050405020304" pitchFamily="18" charset="0"/>
                        <a:ea typeface="宋体" panose="02010600030101010101" pitchFamily="2" charset="-122"/>
                      </a:endParaRPr>
                    </a:p>
                  </a:txBody>
                  <a:tcPr marL="6198" marR="6198" marT="6198" marB="0" anchor="ctr"/>
                </a:tc>
                <a:tc>
                  <a:txBody>
                    <a:bodyPr/>
                    <a:lstStyle/>
                    <a:p>
                      <a:pPr algn="ctr" fontAlgn="ctr"/>
                      <a:r>
                        <a:rPr lang="en-US" altLang="zh-CN" sz="1000" u="none" strike="noStrike">
                          <a:effectLst/>
                        </a:rPr>
                        <a:t>0.716(4)</a:t>
                      </a:r>
                      <a:endParaRPr lang="en-US" altLang="zh-CN" sz="1000" b="0" i="0" u="none" strike="noStrike">
                        <a:solidFill>
                          <a:srgbClr val="000000"/>
                        </a:solidFill>
                        <a:effectLst/>
                        <a:latin typeface="Times New Roman" panose="02020603050405020304" pitchFamily="18" charset="0"/>
                        <a:ea typeface="宋体" panose="02010600030101010101" pitchFamily="2" charset="-122"/>
                      </a:endParaRPr>
                    </a:p>
                  </a:txBody>
                  <a:tcPr marL="6198" marR="6198" marT="6198" marB="0" anchor="ctr"/>
                </a:tc>
                <a:tc>
                  <a:txBody>
                    <a:bodyPr/>
                    <a:lstStyle/>
                    <a:p>
                      <a:pPr algn="ctr" fontAlgn="ctr"/>
                      <a:r>
                        <a:rPr lang="en-US" altLang="zh-CN" sz="1000" u="none" strike="noStrike">
                          <a:effectLst/>
                        </a:rPr>
                        <a:t>01878(16)</a:t>
                      </a:r>
                      <a:endParaRPr lang="en-US" altLang="zh-CN" sz="1000" b="0" i="0" u="none" strike="noStrike">
                        <a:solidFill>
                          <a:srgbClr val="000000"/>
                        </a:solidFill>
                        <a:effectLst/>
                        <a:latin typeface="Times New Roman" panose="02020603050405020304" pitchFamily="18" charset="0"/>
                        <a:ea typeface="宋体" panose="02010600030101010101" pitchFamily="2" charset="-122"/>
                      </a:endParaRPr>
                    </a:p>
                  </a:txBody>
                  <a:tcPr marL="6198" marR="6198" marT="6198" marB="0" anchor="ctr"/>
                </a:tc>
                <a:tc>
                  <a:txBody>
                    <a:bodyPr/>
                    <a:lstStyle/>
                    <a:p>
                      <a:pPr algn="ctr" fontAlgn="ctr"/>
                      <a:r>
                        <a:rPr lang="en-US" altLang="zh-CN" sz="1000" u="none" strike="noStrike">
                          <a:effectLst/>
                        </a:rPr>
                        <a:t>0.5215(25)</a:t>
                      </a:r>
                      <a:endParaRPr lang="en-US" altLang="zh-CN" sz="1000" b="0" i="0" u="none" strike="noStrike">
                        <a:solidFill>
                          <a:srgbClr val="000000"/>
                        </a:solidFill>
                        <a:effectLst/>
                        <a:latin typeface="Times New Roman" panose="02020603050405020304" pitchFamily="18" charset="0"/>
                        <a:ea typeface="宋体" panose="02010600030101010101" pitchFamily="2" charset="-122"/>
                      </a:endParaRPr>
                    </a:p>
                  </a:txBody>
                  <a:tcPr marL="6198" marR="6198" marT="6198" marB="0" anchor="ctr"/>
                </a:tc>
                <a:tc>
                  <a:txBody>
                    <a:bodyPr/>
                    <a:lstStyle/>
                    <a:p>
                      <a:pPr algn="ctr" fontAlgn="ctr"/>
                      <a:r>
                        <a:rPr lang="en-US" altLang="zh-CN" sz="1000" u="none" strike="noStrike">
                          <a:effectLst/>
                        </a:rPr>
                        <a:t>0.376(3)</a:t>
                      </a:r>
                      <a:endParaRPr lang="en-US" altLang="zh-CN" sz="1000" b="0" i="0" u="none" strike="noStrike">
                        <a:solidFill>
                          <a:srgbClr val="000000"/>
                        </a:solidFill>
                        <a:effectLst/>
                        <a:latin typeface="Times New Roman" panose="02020603050405020304" pitchFamily="18" charset="0"/>
                        <a:ea typeface="宋体" panose="02010600030101010101" pitchFamily="2" charset="-122"/>
                      </a:endParaRPr>
                    </a:p>
                  </a:txBody>
                  <a:tcPr marL="6198" marR="6198" marT="6198" marB="0" anchor="ctr"/>
                </a:tc>
                <a:tc>
                  <a:txBody>
                    <a:bodyPr/>
                    <a:lstStyle/>
                    <a:p>
                      <a:pPr algn="ctr" fontAlgn="ctr"/>
                      <a:r>
                        <a:rPr lang="en-US" altLang="zh-CN" sz="1000" u="none" strike="noStrike">
                          <a:effectLst/>
                        </a:rPr>
                        <a:t>0.0353(6)</a:t>
                      </a:r>
                      <a:endParaRPr lang="en-US" altLang="zh-CN" sz="1000" b="0" i="0" u="none" strike="noStrike">
                        <a:solidFill>
                          <a:srgbClr val="000000"/>
                        </a:solidFill>
                        <a:effectLst/>
                        <a:latin typeface="Times New Roman" panose="02020603050405020304" pitchFamily="18" charset="0"/>
                        <a:ea typeface="宋体" panose="02010600030101010101" pitchFamily="2" charset="-122"/>
                      </a:endParaRPr>
                    </a:p>
                  </a:txBody>
                  <a:tcPr marL="6198" marR="6198" marT="6198" marB="0" anchor="ctr"/>
                </a:tc>
                <a:tc>
                  <a:txBody>
                    <a:bodyPr/>
                    <a:lstStyle/>
                    <a:p>
                      <a:pPr algn="ctr" fontAlgn="ctr"/>
                      <a:r>
                        <a:rPr lang="en-US" altLang="zh-CN" sz="1000" u="none" strike="noStrike">
                          <a:effectLst/>
                        </a:rPr>
                        <a:t>1.081(4)</a:t>
                      </a:r>
                      <a:endParaRPr lang="en-US" altLang="zh-CN" sz="1000" b="0" i="0" u="none" strike="noStrike">
                        <a:solidFill>
                          <a:srgbClr val="000000"/>
                        </a:solidFill>
                        <a:effectLst/>
                        <a:latin typeface="Times New Roman" panose="02020603050405020304" pitchFamily="18" charset="0"/>
                        <a:ea typeface="宋体" panose="02010600030101010101" pitchFamily="2" charset="-122"/>
                      </a:endParaRPr>
                    </a:p>
                  </a:txBody>
                  <a:tcPr marL="6198" marR="6198" marT="6198" marB="0" anchor="ctr"/>
                </a:tc>
                <a:tc>
                  <a:txBody>
                    <a:bodyPr/>
                    <a:lstStyle/>
                    <a:p>
                      <a:pPr algn="ctr" fontAlgn="ctr"/>
                      <a:r>
                        <a:rPr lang="en-US" altLang="zh-CN" sz="1000" u="none" strike="noStrike">
                          <a:effectLst/>
                        </a:rPr>
                        <a:t>0.0289(7)</a:t>
                      </a:r>
                      <a:endParaRPr lang="en-US" altLang="zh-CN" sz="1000" b="0" i="0" u="none" strike="noStrike">
                        <a:solidFill>
                          <a:srgbClr val="000000"/>
                        </a:solidFill>
                        <a:effectLst/>
                        <a:latin typeface="Times New Roman" panose="02020603050405020304" pitchFamily="18" charset="0"/>
                        <a:ea typeface="宋体" panose="02010600030101010101" pitchFamily="2" charset="-122"/>
                      </a:endParaRPr>
                    </a:p>
                  </a:txBody>
                  <a:tcPr marL="6198" marR="6198" marT="6198" marB="0" anchor="ctr"/>
                </a:tc>
                <a:extLst>
                  <a:ext uri="{0D108BD9-81ED-4DB2-BD59-A6C34878D82A}">
                    <a16:rowId xmlns:a16="http://schemas.microsoft.com/office/drawing/2014/main" val="197997289"/>
                  </a:ext>
                </a:extLst>
              </a:tr>
              <a:tr h="123970">
                <a:tc>
                  <a:txBody>
                    <a:bodyPr/>
                    <a:lstStyle/>
                    <a:p>
                      <a:pPr algn="ctr" fontAlgn="ctr"/>
                      <a:r>
                        <a:rPr lang="en-US" sz="1000" u="none" strike="noStrike">
                          <a:effectLst/>
                        </a:rPr>
                        <a:t>40Zr</a:t>
                      </a:r>
                      <a:endParaRPr lang="en-US" sz="1000" b="0" i="0" u="none" strike="noStrike">
                        <a:solidFill>
                          <a:srgbClr val="000000"/>
                        </a:solidFill>
                        <a:effectLst/>
                        <a:latin typeface="Times New Roman" panose="02020603050405020304" pitchFamily="18" charset="0"/>
                        <a:ea typeface="宋体" panose="02010600030101010101" pitchFamily="2" charset="-122"/>
                      </a:endParaRPr>
                    </a:p>
                  </a:txBody>
                  <a:tcPr marL="6198" marR="6198" marT="6198" marB="0" anchor="ctr"/>
                </a:tc>
                <a:tc>
                  <a:txBody>
                    <a:bodyPr/>
                    <a:lstStyle/>
                    <a:p>
                      <a:pPr algn="ctr" fontAlgn="ctr"/>
                      <a:r>
                        <a:rPr lang="en-US" altLang="zh-CN" sz="1000" u="none" strike="noStrike">
                          <a:effectLst/>
                        </a:rPr>
                        <a:t>0.734(4)</a:t>
                      </a:r>
                      <a:endParaRPr lang="en-US" altLang="zh-CN" sz="1000" b="0" i="0" u="none" strike="noStrike">
                        <a:solidFill>
                          <a:srgbClr val="000000"/>
                        </a:solidFill>
                        <a:effectLst/>
                        <a:latin typeface="Times New Roman" panose="02020603050405020304" pitchFamily="18" charset="0"/>
                        <a:ea typeface="宋体" panose="02010600030101010101" pitchFamily="2" charset="-122"/>
                      </a:endParaRPr>
                    </a:p>
                  </a:txBody>
                  <a:tcPr marL="6198" marR="6198" marT="6198" marB="0" anchor="ctr"/>
                </a:tc>
                <a:tc>
                  <a:txBody>
                    <a:bodyPr/>
                    <a:lstStyle/>
                    <a:p>
                      <a:pPr algn="ctr" fontAlgn="ctr"/>
                      <a:r>
                        <a:rPr lang="en-US" altLang="zh-CN" sz="1000" u="none" strike="noStrike">
                          <a:effectLst/>
                        </a:rPr>
                        <a:t>0.1918(16)</a:t>
                      </a:r>
                      <a:endParaRPr lang="en-US" altLang="zh-CN" sz="1000" b="0" i="0" u="none" strike="noStrike">
                        <a:solidFill>
                          <a:srgbClr val="000000"/>
                        </a:solidFill>
                        <a:effectLst/>
                        <a:latin typeface="Times New Roman" panose="02020603050405020304" pitchFamily="18" charset="0"/>
                        <a:ea typeface="宋体" panose="02010600030101010101" pitchFamily="2" charset="-122"/>
                      </a:endParaRPr>
                    </a:p>
                  </a:txBody>
                  <a:tcPr marL="6198" marR="6198" marT="6198" marB="0" anchor="ctr"/>
                </a:tc>
                <a:tc>
                  <a:txBody>
                    <a:bodyPr/>
                    <a:lstStyle/>
                    <a:p>
                      <a:pPr algn="ctr" fontAlgn="ctr"/>
                      <a:r>
                        <a:rPr lang="en-US" altLang="zh-CN" sz="1000" u="none" strike="noStrike">
                          <a:effectLst/>
                        </a:rPr>
                        <a:t>05225(25)</a:t>
                      </a:r>
                      <a:endParaRPr lang="en-US" altLang="zh-CN" sz="1000" b="0" i="0" u="none" strike="noStrike">
                        <a:solidFill>
                          <a:srgbClr val="000000"/>
                        </a:solidFill>
                        <a:effectLst/>
                        <a:latin typeface="Times New Roman" panose="02020603050405020304" pitchFamily="18" charset="0"/>
                        <a:ea typeface="宋体" panose="02010600030101010101" pitchFamily="2" charset="-122"/>
                      </a:endParaRPr>
                    </a:p>
                  </a:txBody>
                  <a:tcPr marL="6198" marR="6198" marT="6198" marB="0" anchor="ctr"/>
                </a:tc>
                <a:tc>
                  <a:txBody>
                    <a:bodyPr/>
                    <a:lstStyle/>
                    <a:p>
                      <a:pPr algn="ctr" fontAlgn="ctr"/>
                      <a:r>
                        <a:rPr lang="en-US" altLang="zh-CN" sz="1000" u="none" strike="noStrike">
                          <a:effectLst/>
                        </a:rPr>
                        <a:t>0.384(3)</a:t>
                      </a:r>
                      <a:endParaRPr lang="en-US" altLang="zh-CN" sz="1000" b="0" i="0" u="none" strike="noStrike">
                        <a:solidFill>
                          <a:srgbClr val="000000"/>
                        </a:solidFill>
                        <a:effectLst/>
                        <a:latin typeface="Times New Roman" panose="02020603050405020304" pitchFamily="18" charset="0"/>
                        <a:ea typeface="宋体" panose="02010600030101010101" pitchFamily="2" charset="-122"/>
                      </a:endParaRPr>
                    </a:p>
                  </a:txBody>
                  <a:tcPr marL="6198" marR="6198" marT="6198" marB="0" anchor="ctr"/>
                </a:tc>
                <a:tc>
                  <a:txBody>
                    <a:bodyPr/>
                    <a:lstStyle/>
                    <a:p>
                      <a:pPr algn="ctr" fontAlgn="ctr"/>
                      <a:r>
                        <a:rPr lang="en-US" altLang="zh-CN" sz="1000" u="none" strike="noStrike">
                          <a:effectLst/>
                        </a:rPr>
                        <a:t>0.0368(6)</a:t>
                      </a:r>
                      <a:endParaRPr lang="en-US" altLang="zh-CN" sz="1000" b="0" i="0" u="none" strike="noStrike">
                        <a:solidFill>
                          <a:srgbClr val="000000"/>
                        </a:solidFill>
                        <a:effectLst/>
                        <a:latin typeface="Times New Roman" panose="02020603050405020304" pitchFamily="18" charset="0"/>
                        <a:ea typeface="宋体" panose="02010600030101010101" pitchFamily="2" charset="-122"/>
                      </a:endParaRPr>
                    </a:p>
                  </a:txBody>
                  <a:tcPr marL="6198" marR="6198" marT="6198" marB="0" anchor="ctr"/>
                </a:tc>
                <a:tc>
                  <a:txBody>
                    <a:bodyPr/>
                    <a:lstStyle/>
                    <a:p>
                      <a:pPr algn="ctr" fontAlgn="ctr"/>
                      <a:r>
                        <a:rPr lang="en-US" altLang="zh-CN" sz="1000" u="none" strike="noStrike">
                          <a:effectLst/>
                        </a:rPr>
                        <a:t>1.062(4)</a:t>
                      </a:r>
                      <a:endParaRPr lang="en-US" altLang="zh-CN" sz="1000" b="0" i="0" u="none" strike="noStrike">
                        <a:solidFill>
                          <a:srgbClr val="000000"/>
                        </a:solidFill>
                        <a:effectLst/>
                        <a:latin typeface="Times New Roman" panose="02020603050405020304" pitchFamily="18" charset="0"/>
                        <a:ea typeface="宋体" panose="02010600030101010101" pitchFamily="2" charset="-122"/>
                      </a:endParaRPr>
                    </a:p>
                  </a:txBody>
                  <a:tcPr marL="6198" marR="6198" marT="6198" marB="0" anchor="ctr"/>
                </a:tc>
                <a:tc>
                  <a:txBody>
                    <a:bodyPr/>
                    <a:lstStyle/>
                    <a:p>
                      <a:pPr algn="ctr" fontAlgn="ctr"/>
                      <a:r>
                        <a:rPr lang="en-US" altLang="zh-CN" sz="1000" u="none" strike="noStrike">
                          <a:effectLst/>
                        </a:rPr>
                        <a:t>0.0317(8)</a:t>
                      </a:r>
                      <a:endParaRPr lang="en-US" altLang="zh-CN" sz="1000" b="0" i="0" u="none" strike="noStrike">
                        <a:solidFill>
                          <a:srgbClr val="000000"/>
                        </a:solidFill>
                        <a:effectLst/>
                        <a:latin typeface="Times New Roman" panose="02020603050405020304" pitchFamily="18" charset="0"/>
                        <a:ea typeface="宋体" panose="02010600030101010101" pitchFamily="2" charset="-122"/>
                      </a:endParaRPr>
                    </a:p>
                  </a:txBody>
                  <a:tcPr marL="6198" marR="6198" marT="6198" marB="0" anchor="ctr"/>
                </a:tc>
                <a:extLst>
                  <a:ext uri="{0D108BD9-81ED-4DB2-BD59-A6C34878D82A}">
                    <a16:rowId xmlns:a16="http://schemas.microsoft.com/office/drawing/2014/main" val="1814578686"/>
                  </a:ext>
                </a:extLst>
              </a:tr>
              <a:tr h="123970">
                <a:tc>
                  <a:txBody>
                    <a:bodyPr/>
                    <a:lstStyle/>
                    <a:p>
                      <a:pPr algn="ctr" fontAlgn="ctr"/>
                      <a:r>
                        <a:rPr lang="en-US" sz="1000" u="none" strike="noStrike">
                          <a:effectLst/>
                        </a:rPr>
                        <a:t>41Nb</a:t>
                      </a:r>
                      <a:endParaRPr lang="en-US" sz="1000" b="0" i="0" u="none" strike="noStrike">
                        <a:solidFill>
                          <a:srgbClr val="000000"/>
                        </a:solidFill>
                        <a:effectLst/>
                        <a:latin typeface="Times New Roman" panose="02020603050405020304" pitchFamily="18" charset="0"/>
                        <a:ea typeface="宋体" panose="02010600030101010101" pitchFamily="2" charset="-122"/>
                      </a:endParaRPr>
                    </a:p>
                  </a:txBody>
                  <a:tcPr marL="6198" marR="6198" marT="6198" marB="0" anchor="ctr"/>
                </a:tc>
                <a:tc>
                  <a:txBody>
                    <a:bodyPr/>
                    <a:lstStyle/>
                    <a:p>
                      <a:pPr algn="ctr" fontAlgn="ctr"/>
                      <a:r>
                        <a:rPr lang="en-US" sz="1000" u="none" strike="noStrike">
                          <a:effectLst/>
                        </a:rPr>
                        <a:t>0.751(4)</a:t>
                      </a:r>
                      <a:endParaRPr lang="en-US" sz="1000" b="0" i="0" u="none" strike="noStrike">
                        <a:solidFill>
                          <a:srgbClr val="000000"/>
                        </a:solidFill>
                        <a:effectLst/>
                        <a:latin typeface="Times New Roman" panose="02020603050405020304" pitchFamily="18" charset="0"/>
                        <a:ea typeface="宋体" panose="02010600030101010101" pitchFamily="2" charset="-122"/>
                      </a:endParaRPr>
                    </a:p>
                  </a:txBody>
                  <a:tcPr marL="6198" marR="6198" marT="6198" marB="0" anchor="ctr"/>
                </a:tc>
                <a:tc>
                  <a:txBody>
                    <a:bodyPr/>
                    <a:lstStyle/>
                    <a:p>
                      <a:pPr algn="ctr" fontAlgn="ctr"/>
                      <a:r>
                        <a:rPr lang="en-US" sz="1000" u="none" strike="noStrike">
                          <a:effectLst/>
                        </a:rPr>
                        <a:t>0.1953(16)</a:t>
                      </a:r>
                      <a:endParaRPr lang="en-US" sz="1000" b="0" i="0" u="none" strike="noStrike">
                        <a:solidFill>
                          <a:srgbClr val="000000"/>
                        </a:solidFill>
                        <a:effectLst/>
                        <a:latin typeface="Times New Roman" panose="02020603050405020304" pitchFamily="18" charset="0"/>
                        <a:ea typeface="宋体" panose="02010600030101010101" pitchFamily="2" charset="-122"/>
                      </a:endParaRPr>
                    </a:p>
                  </a:txBody>
                  <a:tcPr marL="6198" marR="6198" marT="6198" marB="0" anchor="ctr"/>
                </a:tc>
                <a:tc>
                  <a:txBody>
                    <a:bodyPr/>
                    <a:lstStyle/>
                    <a:p>
                      <a:pPr algn="ctr" fontAlgn="ctr"/>
                      <a:r>
                        <a:rPr lang="en-US" sz="1000" u="none" strike="noStrike">
                          <a:effectLst/>
                        </a:rPr>
                        <a:t>0.5236(25)</a:t>
                      </a:r>
                      <a:endParaRPr lang="en-US" sz="1000" b="0" i="0" u="none" strike="noStrike">
                        <a:solidFill>
                          <a:srgbClr val="000000"/>
                        </a:solidFill>
                        <a:effectLst/>
                        <a:latin typeface="Times New Roman" panose="02020603050405020304" pitchFamily="18" charset="0"/>
                        <a:ea typeface="宋体" panose="02010600030101010101" pitchFamily="2" charset="-122"/>
                      </a:endParaRPr>
                    </a:p>
                  </a:txBody>
                  <a:tcPr marL="6198" marR="6198" marT="6198" marB="0" anchor="ctr"/>
                </a:tc>
                <a:tc>
                  <a:txBody>
                    <a:bodyPr/>
                    <a:lstStyle/>
                    <a:p>
                      <a:pPr algn="ctr" fontAlgn="ctr"/>
                      <a:r>
                        <a:rPr lang="en-US" sz="1000" u="none" strike="noStrike">
                          <a:effectLst/>
                        </a:rPr>
                        <a:t>0.391(4)</a:t>
                      </a:r>
                      <a:endParaRPr lang="en-US" sz="1000" b="0" i="0" u="none" strike="noStrike">
                        <a:solidFill>
                          <a:srgbClr val="000000"/>
                        </a:solidFill>
                        <a:effectLst/>
                        <a:latin typeface="Times New Roman" panose="02020603050405020304" pitchFamily="18" charset="0"/>
                        <a:ea typeface="宋体" panose="02010600030101010101" pitchFamily="2" charset="-122"/>
                      </a:endParaRPr>
                    </a:p>
                  </a:txBody>
                  <a:tcPr marL="6198" marR="6198" marT="6198" marB="0" anchor="ctr"/>
                </a:tc>
                <a:tc>
                  <a:txBody>
                    <a:bodyPr/>
                    <a:lstStyle/>
                    <a:p>
                      <a:pPr algn="ctr" fontAlgn="ctr"/>
                      <a:r>
                        <a:rPr lang="en-US" sz="1000" u="none" strike="noStrike">
                          <a:effectLst/>
                        </a:rPr>
                        <a:t>0.0381(7)</a:t>
                      </a:r>
                      <a:endParaRPr lang="en-US" sz="1000" b="0" i="0" u="none" strike="noStrike">
                        <a:solidFill>
                          <a:srgbClr val="000000"/>
                        </a:solidFill>
                        <a:effectLst/>
                        <a:latin typeface="Times New Roman" panose="02020603050405020304" pitchFamily="18" charset="0"/>
                        <a:ea typeface="宋体" panose="02010600030101010101" pitchFamily="2" charset="-122"/>
                      </a:endParaRPr>
                    </a:p>
                  </a:txBody>
                  <a:tcPr marL="6198" marR="6198" marT="6198" marB="0" anchor="ctr"/>
                </a:tc>
                <a:tc>
                  <a:txBody>
                    <a:bodyPr/>
                    <a:lstStyle/>
                    <a:p>
                      <a:pPr algn="ctr" fontAlgn="ctr"/>
                      <a:r>
                        <a:rPr lang="en-US" sz="1000" u="none" strike="noStrike">
                          <a:effectLst/>
                        </a:rPr>
                        <a:t>1.045(4)</a:t>
                      </a:r>
                      <a:endParaRPr lang="en-US" sz="1000" b="0" i="0" u="none" strike="noStrike">
                        <a:solidFill>
                          <a:srgbClr val="000000"/>
                        </a:solidFill>
                        <a:effectLst/>
                        <a:latin typeface="Times New Roman" panose="02020603050405020304" pitchFamily="18" charset="0"/>
                        <a:ea typeface="宋体" panose="02010600030101010101" pitchFamily="2" charset="-122"/>
                      </a:endParaRPr>
                    </a:p>
                  </a:txBody>
                  <a:tcPr marL="6198" marR="6198" marT="6198" marB="0" anchor="ctr"/>
                </a:tc>
                <a:tc>
                  <a:txBody>
                    <a:bodyPr/>
                    <a:lstStyle/>
                    <a:p>
                      <a:pPr algn="ctr" fontAlgn="ctr"/>
                      <a:r>
                        <a:rPr lang="en-US" sz="1000" u="none" strike="noStrike">
                          <a:effectLst/>
                        </a:rPr>
                        <a:t>0.0347(9)</a:t>
                      </a:r>
                      <a:endParaRPr lang="en-US" sz="1000" b="0" i="0" u="none" strike="noStrike">
                        <a:solidFill>
                          <a:srgbClr val="000000"/>
                        </a:solidFill>
                        <a:effectLst/>
                        <a:latin typeface="Times New Roman" panose="02020603050405020304" pitchFamily="18" charset="0"/>
                        <a:ea typeface="宋体" panose="02010600030101010101" pitchFamily="2" charset="-122"/>
                      </a:endParaRPr>
                    </a:p>
                  </a:txBody>
                  <a:tcPr marL="6198" marR="6198" marT="6198" marB="0" anchor="ctr"/>
                </a:tc>
                <a:extLst>
                  <a:ext uri="{0D108BD9-81ED-4DB2-BD59-A6C34878D82A}">
                    <a16:rowId xmlns:a16="http://schemas.microsoft.com/office/drawing/2014/main" val="1839020327"/>
                  </a:ext>
                </a:extLst>
              </a:tr>
              <a:tr h="123970">
                <a:tc>
                  <a:txBody>
                    <a:bodyPr/>
                    <a:lstStyle/>
                    <a:p>
                      <a:pPr algn="ctr" fontAlgn="ctr"/>
                      <a:r>
                        <a:rPr lang="en-US" sz="1000" u="none" strike="noStrike" dirty="0">
                          <a:effectLst/>
                        </a:rPr>
                        <a:t>42Mo</a:t>
                      </a:r>
                      <a:endParaRPr lang="en-US" sz="1000" b="0" i="0" u="none" strike="noStrike" dirty="0">
                        <a:solidFill>
                          <a:srgbClr val="000000"/>
                        </a:solidFill>
                        <a:effectLst/>
                        <a:latin typeface="Times New Roman" panose="02020603050405020304" pitchFamily="18" charset="0"/>
                        <a:ea typeface="宋体" panose="02010600030101010101" pitchFamily="2" charset="-122"/>
                      </a:endParaRPr>
                    </a:p>
                  </a:txBody>
                  <a:tcPr marL="6198" marR="6198" marT="6198" marB="0" anchor="ctr"/>
                </a:tc>
                <a:tc>
                  <a:txBody>
                    <a:bodyPr/>
                    <a:lstStyle/>
                    <a:p>
                      <a:pPr algn="ctr" fontAlgn="ctr"/>
                      <a:r>
                        <a:rPr lang="en-US" sz="1000" u="none" strike="noStrike">
                          <a:effectLst/>
                        </a:rPr>
                        <a:t>0.767(4)</a:t>
                      </a:r>
                      <a:endParaRPr lang="en-US" sz="1000" b="0" i="0" u="none" strike="noStrike">
                        <a:solidFill>
                          <a:srgbClr val="000000"/>
                        </a:solidFill>
                        <a:effectLst/>
                        <a:latin typeface="Times New Roman" panose="02020603050405020304" pitchFamily="18" charset="0"/>
                        <a:ea typeface="宋体" panose="02010600030101010101" pitchFamily="2" charset="-122"/>
                      </a:endParaRPr>
                    </a:p>
                  </a:txBody>
                  <a:tcPr marL="6198" marR="6198" marT="6198" marB="0" anchor="ctr"/>
                </a:tc>
                <a:tc>
                  <a:txBody>
                    <a:bodyPr/>
                    <a:lstStyle/>
                    <a:p>
                      <a:pPr algn="ctr" fontAlgn="ctr"/>
                      <a:r>
                        <a:rPr lang="en-US" sz="1000" u="none" strike="noStrike">
                          <a:effectLst/>
                        </a:rPr>
                        <a:t>0.1986(16)</a:t>
                      </a:r>
                      <a:endParaRPr lang="en-US" sz="1000" b="0" i="0" u="none" strike="noStrike">
                        <a:solidFill>
                          <a:srgbClr val="000000"/>
                        </a:solidFill>
                        <a:effectLst/>
                        <a:latin typeface="Times New Roman" panose="02020603050405020304" pitchFamily="18" charset="0"/>
                        <a:ea typeface="宋体" panose="02010600030101010101" pitchFamily="2" charset="-122"/>
                      </a:endParaRPr>
                    </a:p>
                  </a:txBody>
                  <a:tcPr marL="6198" marR="6198" marT="6198" marB="0" anchor="ctr"/>
                </a:tc>
                <a:tc>
                  <a:txBody>
                    <a:bodyPr/>
                    <a:lstStyle/>
                    <a:p>
                      <a:pPr algn="ctr" fontAlgn="ctr"/>
                      <a:r>
                        <a:rPr lang="en-US" sz="1000" u="none" strike="noStrike">
                          <a:effectLst/>
                        </a:rPr>
                        <a:t>0.5247(25)</a:t>
                      </a:r>
                      <a:endParaRPr lang="en-US" sz="1000" b="0" i="0" u="none" strike="noStrike">
                        <a:solidFill>
                          <a:srgbClr val="000000"/>
                        </a:solidFill>
                        <a:effectLst/>
                        <a:latin typeface="Times New Roman" panose="02020603050405020304" pitchFamily="18" charset="0"/>
                        <a:ea typeface="宋体" panose="02010600030101010101" pitchFamily="2" charset="-122"/>
                      </a:endParaRPr>
                    </a:p>
                  </a:txBody>
                  <a:tcPr marL="6198" marR="6198" marT="6198" marB="0" anchor="ctr"/>
                </a:tc>
                <a:tc>
                  <a:txBody>
                    <a:bodyPr/>
                    <a:lstStyle/>
                    <a:p>
                      <a:pPr algn="ctr" fontAlgn="ctr"/>
                      <a:r>
                        <a:rPr lang="en-US" sz="1000" u="none" strike="noStrike">
                          <a:effectLst/>
                        </a:rPr>
                        <a:t>0.397(4)</a:t>
                      </a:r>
                      <a:endParaRPr lang="en-US" sz="1000" b="0" i="0" u="none" strike="noStrike">
                        <a:solidFill>
                          <a:srgbClr val="000000"/>
                        </a:solidFill>
                        <a:effectLst/>
                        <a:latin typeface="Times New Roman" panose="02020603050405020304" pitchFamily="18" charset="0"/>
                        <a:ea typeface="宋体" panose="02010600030101010101" pitchFamily="2" charset="-122"/>
                      </a:endParaRPr>
                    </a:p>
                  </a:txBody>
                  <a:tcPr marL="6198" marR="6198" marT="6198" marB="0" anchor="ctr"/>
                </a:tc>
                <a:tc>
                  <a:txBody>
                    <a:bodyPr/>
                    <a:lstStyle/>
                    <a:p>
                      <a:pPr algn="ctr" fontAlgn="ctr"/>
                      <a:r>
                        <a:rPr lang="en-US" sz="1000" u="none" strike="noStrike">
                          <a:effectLst/>
                        </a:rPr>
                        <a:t>0.0394(7)</a:t>
                      </a:r>
                      <a:endParaRPr lang="en-US" sz="1000" b="0" i="0" u="none" strike="noStrike">
                        <a:solidFill>
                          <a:srgbClr val="000000"/>
                        </a:solidFill>
                        <a:effectLst/>
                        <a:latin typeface="Times New Roman" panose="02020603050405020304" pitchFamily="18" charset="0"/>
                        <a:ea typeface="宋体" panose="02010600030101010101" pitchFamily="2" charset="-122"/>
                      </a:endParaRPr>
                    </a:p>
                  </a:txBody>
                  <a:tcPr marL="6198" marR="6198" marT="6198" marB="0" anchor="ctr"/>
                </a:tc>
                <a:tc>
                  <a:txBody>
                    <a:bodyPr/>
                    <a:lstStyle/>
                    <a:p>
                      <a:pPr algn="ctr" fontAlgn="ctr"/>
                      <a:r>
                        <a:rPr lang="en-US" sz="1000" u="none" strike="noStrike">
                          <a:effectLst/>
                        </a:rPr>
                        <a:t>1.029(4)</a:t>
                      </a:r>
                      <a:endParaRPr lang="en-US" sz="1000" b="0" i="0" u="none" strike="noStrike">
                        <a:solidFill>
                          <a:srgbClr val="000000"/>
                        </a:solidFill>
                        <a:effectLst/>
                        <a:latin typeface="Times New Roman" panose="02020603050405020304" pitchFamily="18" charset="0"/>
                        <a:ea typeface="宋体" panose="02010600030101010101" pitchFamily="2" charset="-122"/>
                      </a:endParaRPr>
                    </a:p>
                  </a:txBody>
                  <a:tcPr marL="6198" marR="6198" marT="6198" marB="0" anchor="ctr"/>
                </a:tc>
                <a:tc>
                  <a:txBody>
                    <a:bodyPr/>
                    <a:lstStyle/>
                    <a:p>
                      <a:pPr algn="ctr" fontAlgn="ctr"/>
                      <a:r>
                        <a:rPr lang="en-US" sz="1000" u="none" strike="noStrike">
                          <a:effectLst/>
                        </a:rPr>
                        <a:t>00381(9)</a:t>
                      </a:r>
                      <a:endParaRPr lang="en-US" sz="1000" b="0" i="0" u="none" strike="noStrike">
                        <a:solidFill>
                          <a:srgbClr val="000000"/>
                        </a:solidFill>
                        <a:effectLst/>
                        <a:latin typeface="Times New Roman" panose="02020603050405020304" pitchFamily="18" charset="0"/>
                        <a:ea typeface="宋体" panose="02010600030101010101" pitchFamily="2" charset="-122"/>
                      </a:endParaRPr>
                    </a:p>
                  </a:txBody>
                  <a:tcPr marL="6198" marR="6198" marT="6198" marB="0" anchor="ctr"/>
                </a:tc>
                <a:extLst>
                  <a:ext uri="{0D108BD9-81ED-4DB2-BD59-A6C34878D82A}">
                    <a16:rowId xmlns:a16="http://schemas.microsoft.com/office/drawing/2014/main" val="3318775889"/>
                  </a:ext>
                </a:extLst>
              </a:tr>
              <a:tr h="123970">
                <a:tc>
                  <a:txBody>
                    <a:bodyPr/>
                    <a:lstStyle/>
                    <a:p>
                      <a:pPr algn="ctr" fontAlgn="ctr"/>
                      <a:r>
                        <a:rPr lang="en-US" sz="1000" u="none" strike="noStrike">
                          <a:effectLst/>
                        </a:rPr>
                        <a:t>43Tc</a:t>
                      </a:r>
                      <a:endParaRPr lang="en-US" sz="1000" b="0" i="0" u="none" strike="noStrike">
                        <a:solidFill>
                          <a:srgbClr val="000000"/>
                        </a:solidFill>
                        <a:effectLst/>
                        <a:latin typeface="Times New Roman" panose="02020603050405020304" pitchFamily="18" charset="0"/>
                        <a:ea typeface="宋体" panose="02010600030101010101" pitchFamily="2" charset="-122"/>
                      </a:endParaRPr>
                    </a:p>
                  </a:txBody>
                  <a:tcPr marL="6198" marR="6198" marT="6198" marB="0" anchor="ctr"/>
                </a:tc>
                <a:tc>
                  <a:txBody>
                    <a:bodyPr/>
                    <a:lstStyle/>
                    <a:p>
                      <a:pPr algn="ctr" fontAlgn="ctr"/>
                      <a:r>
                        <a:rPr lang="en-US" sz="1000" u="none" strike="noStrike">
                          <a:effectLst/>
                        </a:rPr>
                        <a:t>0.782(4)</a:t>
                      </a:r>
                      <a:endParaRPr lang="en-US" sz="1000" b="0" i="0" u="none" strike="noStrike">
                        <a:solidFill>
                          <a:srgbClr val="000000"/>
                        </a:solidFill>
                        <a:effectLst/>
                        <a:latin typeface="Times New Roman" panose="02020603050405020304" pitchFamily="18" charset="0"/>
                        <a:ea typeface="宋体" panose="02010600030101010101" pitchFamily="2" charset="-122"/>
                      </a:endParaRPr>
                    </a:p>
                  </a:txBody>
                  <a:tcPr marL="6198" marR="6198" marT="6198" marB="0" anchor="ctr"/>
                </a:tc>
                <a:tc>
                  <a:txBody>
                    <a:bodyPr/>
                    <a:lstStyle/>
                    <a:p>
                      <a:pPr algn="ctr" fontAlgn="ctr"/>
                      <a:r>
                        <a:rPr lang="en-US" sz="1000" u="none" strike="noStrike">
                          <a:effectLst/>
                        </a:rPr>
                        <a:t>0.2017(17)</a:t>
                      </a:r>
                      <a:endParaRPr lang="en-US" sz="1000" b="0" i="0" u="none" strike="noStrike">
                        <a:solidFill>
                          <a:srgbClr val="000000"/>
                        </a:solidFill>
                        <a:effectLst/>
                        <a:latin typeface="Times New Roman" panose="02020603050405020304" pitchFamily="18" charset="0"/>
                        <a:ea typeface="宋体" panose="02010600030101010101" pitchFamily="2" charset="-122"/>
                      </a:endParaRPr>
                    </a:p>
                  </a:txBody>
                  <a:tcPr marL="6198" marR="6198" marT="6198" marB="0" anchor="ctr"/>
                </a:tc>
                <a:tc>
                  <a:txBody>
                    <a:bodyPr/>
                    <a:lstStyle/>
                    <a:p>
                      <a:pPr algn="ctr" fontAlgn="ctr"/>
                      <a:r>
                        <a:rPr lang="en-US" sz="1000" u="none" strike="noStrike">
                          <a:effectLst/>
                        </a:rPr>
                        <a:t>0.5259(25)</a:t>
                      </a:r>
                      <a:endParaRPr lang="en-US" sz="1000" b="0" i="0" u="none" strike="noStrike">
                        <a:solidFill>
                          <a:srgbClr val="000000"/>
                        </a:solidFill>
                        <a:effectLst/>
                        <a:latin typeface="Times New Roman" panose="02020603050405020304" pitchFamily="18" charset="0"/>
                        <a:ea typeface="宋体" panose="02010600030101010101" pitchFamily="2" charset="-122"/>
                      </a:endParaRPr>
                    </a:p>
                  </a:txBody>
                  <a:tcPr marL="6198" marR="6198" marT="6198" marB="0" anchor="ctr"/>
                </a:tc>
                <a:tc>
                  <a:txBody>
                    <a:bodyPr/>
                    <a:lstStyle/>
                    <a:p>
                      <a:pPr algn="ctr" fontAlgn="ctr"/>
                      <a:r>
                        <a:rPr lang="en-US" sz="1000" u="none" strike="noStrike">
                          <a:effectLst/>
                        </a:rPr>
                        <a:t>0.403(4)</a:t>
                      </a:r>
                      <a:endParaRPr lang="en-US" sz="1000" b="0" i="0" u="none" strike="noStrike">
                        <a:solidFill>
                          <a:srgbClr val="000000"/>
                        </a:solidFill>
                        <a:effectLst/>
                        <a:latin typeface="Times New Roman" panose="02020603050405020304" pitchFamily="18" charset="0"/>
                        <a:ea typeface="宋体" panose="02010600030101010101" pitchFamily="2" charset="-122"/>
                      </a:endParaRPr>
                    </a:p>
                  </a:txBody>
                  <a:tcPr marL="6198" marR="6198" marT="6198" marB="0" anchor="ctr"/>
                </a:tc>
                <a:tc>
                  <a:txBody>
                    <a:bodyPr/>
                    <a:lstStyle/>
                    <a:p>
                      <a:pPr algn="ctr" fontAlgn="ctr"/>
                      <a:r>
                        <a:rPr lang="en-US" sz="1000" u="none" strike="noStrike" dirty="0">
                          <a:effectLst/>
                        </a:rPr>
                        <a:t>0.0407(7)</a:t>
                      </a:r>
                      <a:endParaRPr lang="en-US" sz="1000" b="0" i="0" u="none" strike="noStrike" dirty="0">
                        <a:solidFill>
                          <a:srgbClr val="000000"/>
                        </a:solidFill>
                        <a:effectLst/>
                        <a:latin typeface="Times New Roman" panose="02020603050405020304" pitchFamily="18" charset="0"/>
                        <a:ea typeface="宋体" panose="02010600030101010101" pitchFamily="2" charset="-122"/>
                      </a:endParaRPr>
                    </a:p>
                  </a:txBody>
                  <a:tcPr marL="6198" marR="6198" marT="6198" marB="0" anchor="ctr"/>
                </a:tc>
                <a:tc>
                  <a:txBody>
                    <a:bodyPr/>
                    <a:lstStyle/>
                    <a:p>
                      <a:pPr algn="ctr" fontAlgn="ctr"/>
                      <a:r>
                        <a:rPr lang="en-US" sz="1000" u="none" strike="noStrike">
                          <a:effectLst/>
                        </a:rPr>
                        <a:t>1.014(4)</a:t>
                      </a:r>
                      <a:endParaRPr lang="en-US" sz="1000" b="0" i="0" u="none" strike="noStrike">
                        <a:solidFill>
                          <a:srgbClr val="000000"/>
                        </a:solidFill>
                        <a:effectLst/>
                        <a:latin typeface="Times New Roman" panose="02020603050405020304" pitchFamily="18" charset="0"/>
                        <a:ea typeface="宋体" panose="02010600030101010101" pitchFamily="2" charset="-122"/>
                      </a:endParaRPr>
                    </a:p>
                  </a:txBody>
                  <a:tcPr marL="6198" marR="6198" marT="6198" marB="0" anchor="ctr"/>
                </a:tc>
                <a:tc>
                  <a:txBody>
                    <a:bodyPr/>
                    <a:lstStyle/>
                    <a:p>
                      <a:pPr algn="ctr" fontAlgn="ctr"/>
                      <a:r>
                        <a:rPr lang="en-US" sz="1000" u="none" strike="noStrike" dirty="0">
                          <a:effectLst/>
                        </a:rPr>
                        <a:t>0.0415(10)</a:t>
                      </a:r>
                      <a:endParaRPr lang="en-US" sz="1000" b="0" i="0" u="none" strike="noStrike" dirty="0">
                        <a:solidFill>
                          <a:srgbClr val="000000"/>
                        </a:solidFill>
                        <a:effectLst/>
                        <a:latin typeface="Times New Roman" panose="02020603050405020304" pitchFamily="18" charset="0"/>
                        <a:ea typeface="宋体" panose="02010600030101010101" pitchFamily="2" charset="-122"/>
                      </a:endParaRPr>
                    </a:p>
                  </a:txBody>
                  <a:tcPr marL="6198" marR="6198" marT="6198" marB="0" anchor="ctr"/>
                </a:tc>
                <a:extLst>
                  <a:ext uri="{0D108BD9-81ED-4DB2-BD59-A6C34878D82A}">
                    <a16:rowId xmlns:a16="http://schemas.microsoft.com/office/drawing/2014/main" val="2060183104"/>
                  </a:ext>
                </a:extLst>
              </a:tr>
            </a:tbl>
          </a:graphicData>
        </a:graphic>
      </p:graphicFrame>
    </p:spTree>
    <p:extLst>
      <p:ext uri="{BB962C8B-B14F-4D97-AF65-F5344CB8AC3E}">
        <p14:creationId xmlns:p14="http://schemas.microsoft.com/office/powerpoint/2010/main" val="2942831551"/>
      </p:ext>
    </p:extLst>
  </p:cSld>
  <p:clrMapOvr>
    <a:masterClrMapping/>
  </p:clrMapOvr>
</p:sld>
</file>

<file path=ppt/slides/slide1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a:extLst>
              <a:ext uri="{FF2B5EF4-FFF2-40B4-BE49-F238E27FC236}">
                <a16:creationId xmlns:a16="http://schemas.microsoft.com/office/drawing/2014/main" id="{71C3A06F-8D56-4D8F-8E0F-8EAF4FD04DB3}"/>
              </a:ext>
            </a:extLst>
          </p:cNvPr>
          <p:cNvSpPr txBox="1"/>
          <p:nvPr/>
        </p:nvSpPr>
        <p:spPr>
          <a:xfrm>
            <a:off x="0" y="0"/>
            <a:ext cx="9144000" cy="6186309"/>
          </a:xfrm>
          <a:prstGeom prst="rect">
            <a:avLst/>
          </a:prstGeom>
          <a:noFill/>
        </p:spPr>
        <p:txBody>
          <a:bodyPr wrap="square">
            <a:spAutoFit/>
          </a:bodyPr>
          <a:lstStyle/>
          <a:p>
            <a:r>
              <a:rPr lang="en-US" dirty="0"/>
              <a:t>------ average X------</a:t>
            </a:r>
          </a:p>
          <a:p>
            <a:r>
              <a:rPr lang="en-US" dirty="0"/>
              <a:t>Data points of X record</a:t>
            </a:r>
          </a:p>
          <a:p>
            <a:r>
              <a:rPr lang="en-US" dirty="0"/>
              <a:t>*                                 69.9(4)             weight=50.00%</a:t>
            </a:r>
          </a:p>
          <a:p>
            <a:r>
              <a:rPr lang="en-US" dirty="0"/>
              <a:t>*                                 71.8(4)             weight=50.00%</a:t>
            </a:r>
          </a:p>
          <a:p>
            <a:endParaRPr lang="en-US" dirty="0"/>
          </a:p>
          <a:p>
            <a:r>
              <a:rPr lang="en-US" dirty="0"/>
              <a:t>Averaging results:</a:t>
            </a:r>
          </a:p>
          <a:p>
            <a:r>
              <a:rPr lang="en-US" dirty="0"/>
              <a:t>           weighted average:      70.85(28)            (internal)</a:t>
            </a:r>
          </a:p>
          <a:p>
            <a:r>
              <a:rPr lang="en-US" dirty="0"/>
              <a:t>                                  70.9(10)             (external)</a:t>
            </a:r>
          </a:p>
          <a:p>
            <a:r>
              <a:rPr lang="en-US" dirty="0"/>
              <a:t>                                  chi**2/(n-1)=11.281     [critical=4.605]</a:t>
            </a:r>
          </a:p>
          <a:p>
            <a:r>
              <a:rPr lang="en-US" dirty="0"/>
              <a:t>         unweighted average:      70.9(10)            </a:t>
            </a:r>
          </a:p>
          <a:p>
            <a:r>
              <a:rPr lang="en-US" dirty="0"/>
              <a:t>           (of all values)        chi**2/(n-1)=1.805     [critical=4.605]</a:t>
            </a:r>
          </a:p>
          <a:p>
            <a:endParaRPr lang="en-US" dirty="0"/>
          </a:p>
          <a:p>
            <a:r>
              <a:rPr lang="en-US" dirty="0"/>
              <a:t>   suggested adopted result:      </a:t>
            </a:r>
            <a:r>
              <a:rPr lang="en-US" dirty="0">
                <a:solidFill>
                  <a:srgbClr val="FF0000"/>
                </a:solidFill>
              </a:rPr>
              <a:t>70.9(10)</a:t>
            </a:r>
            <a:r>
              <a:rPr lang="en-US" dirty="0"/>
              <a:t>            </a:t>
            </a:r>
          </a:p>
          <a:p>
            <a:r>
              <a:rPr lang="en-US" dirty="0"/>
              <a:t>    (Unweighted-Average)</a:t>
            </a:r>
          </a:p>
          <a:p>
            <a:endParaRPr lang="en-US" dirty="0"/>
          </a:p>
          <a:p>
            <a:r>
              <a:rPr lang="en-US" dirty="0"/>
              <a:t>### weighted average comment:</a:t>
            </a:r>
          </a:p>
          <a:p>
            <a:r>
              <a:rPr lang="en-US" dirty="0" err="1"/>
              <a:t>xxxxx</a:t>
            </a:r>
            <a:r>
              <a:rPr lang="en-US" dirty="0"/>
              <a:t> </a:t>
            </a:r>
            <a:r>
              <a:rPr lang="en-US" dirty="0" err="1"/>
              <a:t>cX</a:t>
            </a:r>
            <a:r>
              <a:rPr lang="en-US" dirty="0"/>
              <a:t> </a:t>
            </a:r>
            <a:r>
              <a:rPr lang="en-US" dirty="0" err="1"/>
              <a:t>X$weighted</a:t>
            </a:r>
            <a:r>
              <a:rPr lang="en-US" dirty="0"/>
              <a:t> average of 69.9 {I4} and 71.8 {I4}                          </a:t>
            </a:r>
          </a:p>
          <a:p>
            <a:endParaRPr lang="en-US" dirty="0"/>
          </a:p>
          <a:p>
            <a:r>
              <a:rPr lang="en-US" dirty="0"/>
              <a:t>### unweighted average comment (all values):</a:t>
            </a:r>
          </a:p>
          <a:p>
            <a:r>
              <a:rPr lang="en-US" dirty="0" err="1"/>
              <a:t>xxxxx</a:t>
            </a:r>
            <a:r>
              <a:rPr lang="en-US" dirty="0"/>
              <a:t> </a:t>
            </a:r>
            <a:r>
              <a:rPr lang="en-US" dirty="0" err="1"/>
              <a:t>cX</a:t>
            </a:r>
            <a:r>
              <a:rPr lang="en-US" dirty="0"/>
              <a:t> </a:t>
            </a:r>
            <a:r>
              <a:rPr lang="en-US" dirty="0" err="1"/>
              <a:t>X$unweighted</a:t>
            </a:r>
            <a:r>
              <a:rPr lang="en-US" dirty="0"/>
              <a:t> average of 69.9 {I4} and 71.8 {I4}                        </a:t>
            </a:r>
          </a:p>
          <a:p>
            <a:endParaRPr lang="en-US" dirty="0"/>
          </a:p>
          <a:p>
            <a:endParaRPr lang="en-US" dirty="0"/>
          </a:p>
        </p:txBody>
      </p:sp>
    </p:spTree>
    <p:extLst>
      <p:ext uri="{BB962C8B-B14F-4D97-AF65-F5344CB8AC3E}">
        <p14:creationId xmlns:p14="http://schemas.microsoft.com/office/powerpoint/2010/main" val="3623619595"/>
      </p:ext>
    </p:extLst>
  </p:cSld>
  <p:clrMapOvr>
    <a:masterClrMapping/>
  </p:clrMapOvr>
</p:sld>
</file>

<file path=ppt/slides/slide1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a:extLst>
              <a:ext uri="{FF2B5EF4-FFF2-40B4-BE49-F238E27FC236}">
                <a16:creationId xmlns:a16="http://schemas.microsoft.com/office/drawing/2014/main" id="{B0D52019-0443-4CB1-B49D-A45C1845C030}"/>
              </a:ext>
            </a:extLst>
          </p:cNvPr>
          <p:cNvSpPr txBox="1"/>
          <p:nvPr/>
        </p:nvSpPr>
        <p:spPr>
          <a:xfrm>
            <a:off x="0" y="0"/>
            <a:ext cx="9144000" cy="6740307"/>
          </a:xfrm>
          <a:prstGeom prst="rect">
            <a:avLst/>
          </a:prstGeom>
          <a:noFill/>
        </p:spPr>
        <p:txBody>
          <a:bodyPr wrap="square">
            <a:spAutoFit/>
          </a:bodyPr>
          <a:lstStyle/>
          <a:p>
            <a:r>
              <a:rPr lang="en-US" sz="1600" dirty="0"/>
              <a:t>------ average X------</a:t>
            </a:r>
          </a:p>
          <a:p>
            <a:r>
              <a:rPr lang="en-US" sz="1600" dirty="0"/>
              <a:t>Data points of X record</a:t>
            </a:r>
          </a:p>
          <a:p>
            <a:r>
              <a:rPr lang="en-US" sz="1600" dirty="0"/>
              <a:t>*                                 69.4(2)             weight=66.45%</a:t>
            </a:r>
          </a:p>
          <a:p>
            <a:r>
              <a:rPr lang="en-US" sz="1600" dirty="0"/>
              <a:t>*                                 70(15)              weight=0.01%</a:t>
            </a:r>
          </a:p>
          <a:p>
            <a:r>
              <a:rPr lang="en-US" sz="1600" dirty="0"/>
              <a:t>*                                 76(3)               weight=0.30%</a:t>
            </a:r>
          </a:p>
          <a:p>
            <a:r>
              <a:rPr lang="en-US" sz="1600" dirty="0"/>
              <a:t>*                                 70(13)              weight=0.02%</a:t>
            </a:r>
          </a:p>
          <a:p>
            <a:r>
              <a:rPr lang="en-US" sz="1600" dirty="0"/>
              <a:t>*                                 69.9(4)             weight=16.61%</a:t>
            </a:r>
          </a:p>
          <a:p>
            <a:r>
              <a:rPr lang="en-US" sz="1600" dirty="0"/>
              <a:t>*                                 71.8(4)             weight=16.61%</a:t>
            </a:r>
          </a:p>
          <a:p>
            <a:endParaRPr lang="en-US" sz="1600" dirty="0"/>
          </a:p>
          <a:p>
            <a:r>
              <a:rPr lang="en-US" sz="1600" dirty="0"/>
              <a:t>Averaging results:</a:t>
            </a:r>
          </a:p>
          <a:p>
            <a:r>
              <a:rPr lang="en-US" sz="1600" dirty="0"/>
              <a:t>           weighted average:      69.90(16)            (internal)</a:t>
            </a:r>
          </a:p>
          <a:p>
            <a:r>
              <a:rPr lang="en-US" sz="1600" dirty="0"/>
              <a:t>                                  69.9(4)              (external)</a:t>
            </a:r>
          </a:p>
          <a:p>
            <a:r>
              <a:rPr lang="en-US" sz="1600" dirty="0"/>
              <a:t>                                  chi**2/(n-1)=6.589     [critical=2.802]</a:t>
            </a:r>
          </a:p>
          <a:p>
            <a:r>
              <a:rPr lang="en-US" sz="1600" dirty="0"/>
              <a:t>         unweighted average:      71.2(10)            </a:t>
            </a:r>
          </a:p>
          <a:p>
            <a:r>
              <a:rPr lang="en-US" sz="1600" dirty="0"/>
              <a:t>           (of all values)        chi**2/(n-1)=6.242     [critical=2.802]</a:t>
            </a:r>
          </a:p>
          <a:p>
            <a:endParaRPr lang="en-US" sz="1600" dirty="0"/>
          </a:p>
          <a:p>
            <a:r>
              <a:rPr lang="en-US" sz="1600" dirty="0"/>
              <a:t>   suggested adopted result:      </a:t>
            </a:r>
            <a:r>
              <a:rPr lang="en-US" sz="1600" dirty="0">
                <a:solidFill>
                  <a:srgbClr val="FF0000"/>
                </a:solidFill>
              </a:rPr>
              <a:t>71.2(10)</a:t>
            </a:r>
            <a:r>
              <a:rPr lang="en-US" sz="1600" dirty="0"/>
              <a:t>            </a:t>
            </a:r>
          </a:p>
          <a:p>
            <a:r>
              <a:rPr lang="en-US" sz="1600" dirty="0"/>
              <a:t>    (Unweighted-Average)</a:t>
            </a:r>
          </a:p>
          <a:p>
            <a:endParaRPr lang="en-US" sz="1600" dirty="0"/>
          </a:p>
          <a:p>
            <a:r>
              <a:rPr lang="en-US" sz="1600" dirty="0"/>
              <a:t>### weighted average comment:</a:t>
            </a:r>
          </a:p>
          <a:p>
            <a:r>
              <a:rPr lang="en-US" sz="1600" dirty="0" err="1"/>
              <a:t>xxxxx</a:t>
            </a:r>
            <a:r>
              <a:rPr lang="en-US" sz="1600" dirty="0"/>
              <a:t> </a:t>
            </a:r>
            <a:r>
              <a:rPr lang="en-US" sz="1600" dirty="0" err="1"/>
              <a:t>cX</a:t>
            </a:r>
            <a:r>
              <a:rPr lang="en-US" sz="1600" dirty="0"/>
              <a:t> </a:t>
            </a:r>
            <a:r>
              <a:rPr lang="en-US" sz="1600" dirty="0" err="1"/>
              <a:t>X$weighted</a:t>
            </a:r>
            <a:r>
              <a:rPr lang="en-US" sz="1600" dirty="0"/>
              <a:t> average of 69.4 {I2}, 70 {I15}, 76 {I3}, 70 {I13}, 69.9     </a:t>
            </a:r>
          </a:p>
          <a:p>
            <a:r>
              <a:rPr lang="en-US" sz="1600" dirty="0"/>
              <a:t>xxxxx2cX {I4}, and 71.8 {I4}                                                    </a:t>
            </a:r>
          </a:p>
          <a:p>
            <a:endParaRPr lang="en-US" sz="1600" dirty="0"/>
          </a:p>
          <a:p>
            <a:r>
              <a:rPr lang="en-US" sz="1600" dirty="0"/>
              <a:t>### unweighted average comment (all values):</a:t>
            </a:r>
          </a:p>
          <a:p>
            <a:r>
              <a:rPr lang="en-US" sz="1600" dirty="0" err="1"/>
              <a:t>xxxxx</a:t>
            </a:r>
            <a:r>
              <a:rPr lang="en-US" sz="1600" dirty="0"/>
              <a:t> </a:t>
            </a:r>
            <a:r>
              <a:rPr lang="en-US" sz="1600" dirty="0" err="1"/>
              <a:t>cX</a:t>
            </a:r>
            <a:r>
              <a:rPr lang="en-US" sz="1600" dirty="0"/>
              <a:t> </a:t>
            </a:r>
            <a:r>
              <a:rPr lang="en-US" sz="1600" dirty="0" err="1"/>
              <a:t>X$unweighted</a:t>
            </a:r>
            <a:r>
              <a:rPr lang="en-US" sz="1600" dirty="0"/>
              <a:t> average of 69.4 {I2}, 70 {I15}, 76 {I3}, 70 {I13}, 69.9   </a:t>
            </a:r>
          </a:p>
          <a:p>
            <a:r>
              <a:rPr lang="en-US" sz="1600" dirty="0"/>
              <a:t>xxxxx2cX {I4}, and 71.8 {I4}                                                    </a:t>
            </a:r>
          </a:p>
        </p:txBody>
      </p:sp>
    </p:spTree>
    <p:extLst>
      <p:ext uri="{BB962C8B-B14F-4D97-AF65-F5344CB8AC3E}">
        <p14:creationId xmlns:p14="http://schemas.microsoft.com/office/powerpoint/2010/main" val="2156320978"/>
      </p:ext>
    </p:extLst>
  </p:cSld>
  <p:clrMapOvr>
    <a:masterClrMapping/>
  </p:clrMapOvr>
</p:sld>
</file>

<file path=ppt/slides/slide1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a:extLst>
              <a:ext uri="{FF2B5EF4-FFF2-40B4-BE49-F238E27FC236}">
                <a16:creationId xmlns:a16="http://schemas.microsoft.com/office/drawing/2014/main" id="{56B24A7F-6E5F-4CBA-8AB4-85F14DE17B57}"/>
              </a:ext>
            </a:extLst>
          </p:cNvPr>
          <p:cNvSpPr txBox="1"/>
          <p:nvPr/>
        </p:nvSpPr>
        <p:spPr>
          <a:xfrm>
            <a:off x="0" y="0"/>
            <a:ext cx="9144000" cy="6555641"/>
          </a:xfrm>
          <a:prstGeom prst="rect">
            <a:avLst/>
          </a:prstGeom>
          <a:noFill/>
        </p:spPr>
        <p:txBody>
          <a:bodyPr wrap="square">
            <a:spAutoFit/>
          </a:bodyPr>
          <a:lstStyle/>
          <a:p>
            <a:r>
              <a:rPr lang="en-US" sz="1400" dirty="0"/>
              <a:t>------ average X------</a:t>
            </a:r>
          </a:p>
          <a:p>
            <a:r>
              <a:rPr lang="en-US" sz="1400" dirty="0"/>
              <a:t>Data points of X record</a:t>
            </a:r>
          </a:p>
          <a:p>
            <a:r>
              <a:rPr lang="en-US" sz="1400" dirty="0"/>
              <a:t>*                                 69.4(2)             weight=98.54%</a:t>
            </a:r>
          </a:p>
          <a:p>
            <a:r>
              <a:rPr lang="en-US" sz="1400" dirty="0"/>
              <a:t>*                                 70(15)              weight=0.02%</a:t>
            </a:r>
          </a:p>
          <a:p>
            <a:r>
              <a:rPr lang="en-US" sz="1400" dirty="0"/>
              <a:t>*                                 76(3)               weight=0.44%</a:t>
            </a:r>
          </a:p>
          <a:p>
            <a:r>
              <a:rPr lang="en-US" sz="1400" dirty="0"/>
              <a:t>*                                 70(13)              weight=0.02%</a:t>
            </a:r>
          </a:p>
          <a:p>
            <a:r>
              <a:rPr lang="en-US" sz="1400" dirty="0"/>
              <a:t>*                                 </a:t>
            </a:r>
            <a:r>
              <a:rPr lang="en-US" sz="1400" dirty="0">
                <a:solidFill>
                  <a:srgbClr val="FF0000"/>
                </a:solidFill>
              </a:rPr>
              <a:t>70.8(20)</a:t>
            </a:r>
            <a:r>
              <a:rPr lang="en-US" sz="1400" dirty="0"/>
              <a:t>            weight=0.99%</a:t>
            </a:r>
          </a:p>
          <a:p>
            <a:endParaRPr lang="en-US" sz="1400" dirty="0"/>
          </a:p>
          <a:p>
            <a:r>
              <a:rPr lang="en-US" sz="1400" dirty="0"/>
              <a:t>Averaging results:</a:t>
            </a:r>
          </a:p>
          <a:p>
            <a:r>
              <a:rPr lang="en-US" sz="1400" dirty="0"/>
              <a:t>           weighted average:      69.44(20)            (internal)</a:t>
            </a:r>
          </a:p>
          <a:p>
            <a:r>
              <a:rPr lang="en-US" sz="1400" dirty="0"/>
              <a:t>                                  69.44(23)            (external)</a:t>
            </a:r>
          </a:p>
          <a:p>
            <a:r>
              <a:rPr lang="en-US" sz="1400" dirty="0"/>
              <a:t>                                  chi**2/(n-1)=1.322     [critical=3.017]</a:t>
            </a:r>
          </a:p>
          <a:p>
            <a:r>
              <a:rPr lang="en-US" sz="1400" dirty="0"/>
              <a:t>         unweighted average:      71.2(12)            </a:t>
            </a:r>
          </a:p>
          <a:p>
            <a:r>
              <a:rPr lang="en-US" sz="1400" dirty="0"/>
              <a:t>           (of all values)        chi**2/(n-1)=7.328     [critical=3.017]</a:t>
            </a:r>
          </a:p>
          <a:p>
            <a:endParaRPr lang="en-US" sz="1400" dirty="0"/>
          </a:p>
          <a:p>
            <a:r>
              <a:rPr lang="en-US" sz="1400" dirty="0"/>
              <a:t>   suggested adopted result:      </a:t>
            </a:r>
            <a:r>
              <a:rPr lang="en-US" sz="1400" dirty="0">
                <a:solidFill>
                  <a:srgbClr val="FF0000"/>
                </a:solidFill>
              </a:rPr>
              <a:t>69.4(2)             </a:t>
            </a:r>
          </a:p>
          <a:p>
            <a:r>
              <a:rPr lang="en-US" sz="1400" dirty="0"/>
              <a:t>           (Non-Average)</a:t>
            </a:r>
          </a:p>
          <a:p>
            <a:endParaRPr lang="en-US" sz="1400" dirty="0"/>
          </a:p>
          <a:p>
            <a:r>
              <a:rPr lang="en-US" sz="1400" dirty="0"/>
              <a:t>### weighted average comment:</a:t>
            </a:r>
          </a:p>
          <a:p>
            <a:r>
              <a:rPr lang="en-US" sz="1400" dirty="0" err="1"/>
              <a:t>xxxxx</a:t>
            </a:r>
            <a:r>
              <a:rPr lang="en-US" sz="1400" dirty="0"/>
              <a:t> </a:t>
            </a:r>
            <a:r>
              <a:rPr lang="en-US" sz="1400" dirty="0" err="1"/>
              <a:t>cX</a:t>
            </a:r>
            <a:r>
              <a:rPr lang="en-US" sz="1400" dirty="0"/>
              <a:t> </a:t>
            </a:r>
            <a:r>
              <a:rPr lang="en-US" sz="1400" dirty="0" err="1"/>
              <a:t>X$weighted</a:t>
            </a:r>
            <a:r>
              <a:rPr lang="en-US" sz="1400" dirty="0"/>
              <a:t> average of 69.4 {I2}, 70 {I15}, 76 {I3}, 70 {I13}, and 70.8 </a:t>
            </a:r>
          </a:p>
          <a:p>
            <a:r>
              <a:rPr lang="en-US" sz="1400" dirty="0"/>
              <a:t>xxxxx2cX {I20}                                                                  </a:t>
            </a:r>
          </a:p>
          <a:p>
            <a:endParaRPr lang="en-US" sz="1400" dirty="0"/>
          </a:p>
          <a:p>
            <a:r>
              <a:rPr lang="en-US" sz="1400" dirty="0"/>
              <a:t>### unweighted average comment (all values):</a:t>
            </a:r>
          </a:p>
          <a:p>
            <a:r>
              <a:rPr lang="en-US" sz="1400" dirty="0" err="1"/>
              <a:t>xxxxx</a:t>
            </a:r>
            <a:r>
              <a:rPr lang="en-US" sz="1400" dirty="0"/>
              <a:t> </a:t>
            </a:r>
            <a:r>
              <a:rPr lang="en-US" sz="1400" dirty="0" err="1"/>
              <a:t>cX</a:t>
            </a:r>
            <a:r>
              <a:rPr lang="en-US" sz="1400" dirty="0"/>
              <a:t> </a:t>
            </a:r>
            <a:r>
              <a:rPr lang="en-US" sz="1400" dirty="0" err="1"/>
              <a:t>X$unweighted</a:t>
            </a:r>
            <a:r>
              <a:rPr lang="en-US" sz="1400" dirty="0"/>
              <a:t> average of 69.4 {I2}, 70 {I15}, 76 {I3}, 70 {I13}, and    </a:t>
            </a:r>
          </a:p>
          <a:p>
            <a:r>
              <a:rPr lang="en-US" sz="1400" dirty="0"/>
              <a:t>xxxxx2cX 70.8 {I20}                                                             </a:t>
            </a:r>
          </a:p>
          <a:p>
            <a:endParaRPr lang="en-US" sz="1400" dirty="0"/>
          </a:p>
          <a:p>
            <a:r>
              <a:rPr lang="en-US" sz="1400" dirty="0"/>
              <a:t>### Non-average comment:</a:t>
            </a:r>
          </a:p>
          <a:p>
            <a:r>
              <a:rPr lang="en-US" sz="1400" dirty="0" err="1"/>
              <a:t>xxxxx</a:t>
            </a:r>
            <a:r>
              <a:rPr lang="en-US" sz="1400" dirty="0"/>
              <a:t> </a:t>
            </a:r>
            <a:r>
              <a:rPr lang="en-US" sz="1400" dirty="0" err="1"/>
              <a:t>cX</a:t>
            </a:r>
            <a:r>
              <a:rPr lang="en-US" sz="1400" dirty="0"/>
              <a:t> </a:t>
            </a:r>
            <a:r>
              <a:rPr lang="en-US" sz="1400" dirty="0" err="1"/>
              <a:t>XX$unweighted</a:t>
            </a:r>
            <a:r>
              <a:rPr lang="en-US" sz="1400" dirty="0"/>
              <a:t> average of 69.4 {I2}, 70 {I15}, 76 {I3}, 70 {I13}, and   </a:t>
            </a:r>
          </a:p>
          <a:p>
            <a:r>
              <a:rPr lang="en-US" sz="1400" dirty="0"/>
              <a:t>xxxxx2cX 70.8 {I20}                                                             </a:t>
            </a:r>
          </a:p>
        </p:txBody>
      </p:sp>
    </p:spTree>
    <p:extLst>
      <p:ext uri="{BB962C8B-B14F-4D97-AF65-F5344CB8AC3E}">
        <p14:creationId xmlns:p14="http://schemas.microsoft.com/office/powerpoint/2010/main" val="3585329658"/>
      </p:ext>
    </p:extLst>
  </p:cSld>
  <p:clrMapOvr>
    <a:masterClrMapping/>
  </p:clrMapOvr>
</p:sld>
</file>

<file path=ppt/slides/slide1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9FE44EEA-39BF-4998-8133-53A16F1919F3}"/>
              </a:ext>
            </a:extLst>
          </p:cNvPr>
          <p:cNvSpPr/>
          <p:nvPr/>
        </p:nvSpPr>
        <p:spPr>
          <a:xfrm>
            <a:off x="0" y="0"/>
            <a:ext cx="9144000" cy="7078861"/>
          </a:xfrm>
          <a:prstGeom prst="rect">
            <a:avLst/>
          </a:prstGeom>
        </p:spPr>
        <p:txBody>
          <a:bodyPr wrap="square">
            <a:spAutoFit/>
          </a:bodyPr>
          <a:lstStyle/>
          <a:p>
            <a:r>
              <a:rPr lang="en-US" altLang="zh-CN" dirty="0">
                <a:latin typeface="Times New Roman" panose="02020603050405020304" pitchFamily="18" charset="0"/>
                <a:cs typeface="Times New Roman" panose="02020603050405020304" pitchFamily="18" charset="0"/>
              </a:rPr>
              <a:t>The mass excesses of </a:t>
            </a:r>
            <a:r>
              <a:rPr lang="en-US" altLang="zh-CN" baseline="30000" dirty="0">
                <a:latin typeface="Times New Roman" panose="02020603050405020304" pitchFamily="18" charset="0"/>
                <a:cs typeface="Times New Roman" panose="02020603050405020304" pitchFamily="18" charset="0"/>
              </a:rPr>
              <a:t>56</a:t>
            </a:r>
            <a:r>
              <a:rPr lang="en-US" altLang="zh-CN" dirty="0">
                <a:latin typeface="Times New Roman" panose="02020603050405020304" pitchFamily="18" charset="0"/>
                <a:cs typeface="Times New Roman" panose="02020603050405020304" pitchFamily="18" charset="0"/>
              </a:rPr>
              <a:t>Ni and </a:t>
            </a:r>
            <a:r>
              <a:rPr lang="en-US" altLang="zh-CN" baseline="30000" dirty="0">
                <a:latin typeface="Times New Roman" panose="02020603050405020304" pitchFamily="18" charset="0"/>
                <a:cs typeface="Times New Roman" panose="02020603050405020304" pitchFamily="18" charset="0"/>
              </a:rPr>
              <a:t>59</a:t>
            </a:r>
            <a:r>
              <a:rPr lang="en-US" altLang="zh-CN" dirty="0">
                <a:latin typeface="Times New Roman" panose="02020603050405020304" pitchFamily="18" charset="0"/>
                <a:cs typeface="Times New Roman" panose="02020603050405020304" pitchFamily="18" charset="0"/>
              </a:rPr>
              <a:t>Cu are from AME2020.</a:t>
            </a:r>
            <a:endParaRPr lang="zh-CN" altLang="zh-CN" dirty="0">
              <a:latin typeface="Times New Roman" panose="02020603050405020304" pitchFamily="18" charset="0"/>
              <a:cs typeface="Times New Roman" panose="02020603050405020304" pitchFamily="18" charset="0"/>
            </a:endParaRPr>
          </a:p>
          <a:p>
            <a:r>
              <a:rPr lang="en-US" altLang="zh-CN" dirty="0">
                <a:latin typeface="Times New Roman" panose="02020603050405020304" pitchFamily="18" charset="0"/>
                <a:cs typeface="Times New Roman" panose="02020603050405020304" pitchFamily="18" charset="0"/>
              </a:rPr>
              <a:t>The mass excess, proton separation energy (</a:t>
            </a:r>
            <a:r>
              <a:rPr lang="en-US" altLang="zh-CN" i="1" dirty="0" err="1">
                <a:latin typeface="Times New Roman" panose="02020603050405020304" pitchFamily="18" charset="0"/>
                <a:cs typeface="Times New Roman" panose="02020603050405020304" pitchFamily="18" charset="0"/>
              </a:rPr>
              <a:t>S</a:t>
            </a:r>
            <a:r>
              <a:rPr lang="en-US" altLang="zh-CN" i="1" baseline="-25000" dirty="0" err="1">
                <a:latin typeface="Times New Roman" panose="02020603050405020304" pitchFamily="18" charset="0"/>
                <a:cs typeface="Times New Roman" panose="02020603050405020304" pitchFamily="18" charset="0"/>
              </a:rPr>
              <a:t>p</a:t>
            </a:r>
            <a:r>
              <a:rPr lang="en-US" altLang="zh-CN" dirty="0">
                <a:latin typeface="Times New Roman" panose="02020603050405020304" pitchFamily="18" charset="0"/>
                <a:cs typeface="Times New Roman" panose="02020603050405020304" pitchFamily="18" charset="0"/>
              </a:rPr>
              <a:t>), and </a:t>
            </a:r>
            <a:r>
              <a:rPr lang="en-US" altLang="zh-CN" i="1" dirty="0">
                <a:latin typeface="Times New Roman" panose="02020603050405020304" pitchFamily="18" charset="0"/>
                <a:cs typeface="Times New Roman" panose="02020603050405020304" pitchFamily="18" charset="0"/>
              </a:rPr>
              <a:t>α</a:t>
            </a:r>
            <a:r>
              <a:rPr lang="en-US" altLang="zh-CN" dirty="0">
                <a:latin typeface="Times New Roman" panose="02020603050405020304" pitchFamily="18" charset="0"/>
                <a:cs typeface="Times New Roman" panose="02020603050405020304" pitchFamily="18" charset="0"/>
              </a:rPr>
              <a:t> separation energy (</a:t>
            </a:r>
            <a:r>
              <a:rPr lang="en-US" altLang="zh-CN" i="1" dirty="0">
                <a:latin typeface="Times New Roman" panose="02020603050405020304" pitchFamily="18" charset="0"/>
                <a:cs typeface="Times New Roman" panose="02020603050405020304" pitchFamily="18" charset="0"/>
              </a:rPr>
              <a:t>S</a:t>
            </a:r>
            <a:r>
              <a:rPr lang="en-US" altLang="zh-CN" i="1" baseline="-25000" dirty="0">
                <a:latin typeface="Times New Roman" panose="02020603050405020304" pitchFamily="18" charset="0"/>
                <a:cs typeface="Times New Roman" panose="02020603050405020304" pitchFamily="18" charset="0"/>
              </a:rPr>
              <a:t>α</a:t>
            </a:r>
            <a:r>
              <a:rPr lang="en-US" altLang="zh-CN" dirty="0">
                <a:latin typeface="Times New Roman" panose="02020603050405020304" pitchFamily="18" charset="0"/>
                <a:cs typeface="Times New Roman" panose="02020603050405020304" pitchFamily="18" charset="0"/>
              </a:rPr>
              <a:t>) of </a:t>
            </a:r>
            <a:r>
              <a:rPr lang="en-US" altLang="zh-CN" baseline="30000" dirty="0">
                <a:latin typeface="Times New Roman" panose="02020603050405020304" pitchFamily="18" charset="0"/>
                <a:cs typeface="Times New Roman" panose="02020603050405020304" pitchFamily="18" charset="0"/>
              </a:rPr>
              <a:t>60</a:t>
            </a:r>
            <a:r>
              <a:rPr lang="en-US" altLang="zh-CN" dirty="0">
                <a:latin typeface="Times New Roman" panose="02020603050405020304" pitchFamily="18" charset="0"/>
                <a:cs typeface="Times New Roman" panose="02020603050405020304" pitchFamily="18" charset="0"/>
              </a:rPr>
              <a:t>Zn are from AME2020.</a:t>
            </a:r>
            <a:endParaRPr lang="zh-CN" altLang="zh-CN" dirty="0">
              <a:latin typeface="Times New Roman" panose="02020603050405020304" pitchFamily="18" charset="0"/>
              <a:cs typeface="Times New Roman" panose="02020603050405020304" pitchFamily="18" charset="0"/>
            </a:endParaRPr>
          </a:p>
          <a:p>
            <a:r>
              <a:rPr lang="en-US" altLang="zh-CN" dirty="0">
                <a:latin typeface="Times New Roman" panose="02020603050405020304" pitchFamily="18" charset="0"/>
                <a:cs typeface="Times New Roman" panose="02020603050405020304" pitchFamily="18" charset="0"/>
              </a:rPr>
              <a:t> </a:t>
            </a:r>
            <a:endParaRPr lang="zh-CN" altLang="zh-CN" dirty="0">
              <a:latin typeface="Times New Roman" panose="02020603050405020304" pitchFamily="18" charset="0"/>
              <a:cs typeface="Times New Roman" panose="02020603050405020304" pitchFamily="18" charset="0"/>
            </a:endParaRPr>
          </a:p>
          <a:p>
            <a:r>
              <a:rPr lang="en-US" altLang="zh-CN" dirty="0">
                <a:latin typeface="Times New Roman" panose="02020603050405020304" pitchFamily="18" charset="0"/>
                <a:cs typeface="Times New Roman" panose="02020603050405020304" pitchFamily="18" charset="0"/>
              </a:rPr>
              <a:t>The mass of </a:t>
            </a:r>
            <a:r>
              <a:rPr lang="en-US" altLang="zh-CN" baseline="30000" dirty="0">
                <a:latin typeface="Times New Roman" panose="02020603050405020304" pitchFamily="18" charset="0"/>
                <a:cs typeface="Times New Roman" panose="02020603050405020304" pitchFamily="18" charset="0"/>
              </a:rPr>
              <a:t>60</a:t>
            </a:r>
            <a:r>
              <a:rPr lang="en-US" altLang="zh-CN" dirty="0">
                <a:latin typeface="Times New Roman" panose="02020603050405020304" pitchFamily="18" charset="0"/>
                <a:cs typeface="Times New Roman" panose="02020603050405020304" pitchFamily="18" charset="0"/>
              </a:rPr>
              <a:t>Ga is the weighted average of [</a:t>
            </a:r>
            <a:r>
              <a:rPr lang="en-US" altLang="zh-CN" dirty="0" err="1">
                <a:latin typeface="Times New Roman" panose="02020603050405020304" pitchFamily="18" charset="0"/>
                <a:cs typeface="Times New Roman" panose="02020603050405020304" pitchFamily="18" charset="0"/>
              </a:rPr>
              <a:t>Orrigo</a:t>
            </a:r>
            <a:r>
              <a:rPr lang="en-US" altLang="zh-CN" dirty="0">
                <a:latin typeface="Times New Roman" panose="02020603050405020304" pitchFamily="18" charset="0"/>
                <a:cs typeface="Times New Roman" panose="02020603050405020304" pitchFamily="18" charset="0"/>
              </a:rPr>
              <a:t>] and [Paul], in good agreement with -40010(60) keV deduced from semiempirical Coulomb displacement energy relations [</a:t>
            </a:r>
            <a:r>
              <a:rPr lang="en-US" altLang="zh-CN" dirty="0" err="1">
                <a:latin typeface="Times New Roman" panose="02020603050405020304" pitchFamily="18" charset="0"/>
                <a:cs typeface="Times New Roman" panose="02020603050405020304" pitchFamily="18" charset="0"/>
              </a:rPr>
              <a:t>Mazzocchi</a:t>
            </a:r>
            <a:r>
              <a:rPr lang="en-US" altLang="zh-CN" dirty="0">
                <a:latin typeface="Times New Roman" panose="02020603050405020304" pitchFamily="18" charset="0"/>
                <a:cs typeface="Times New Roman" panose="02020603050405020304" pitchFamily="18" charset="0"/>
              </a:rPr>
              <a:t>].</a:t>
            </a:r>
            <a:endParaRPr lang="zh-CN" altLang="zh-CN" dirty="0">
              <a:latin typeface="Times New Roman" panose="02020603050405020304" pitchFamily="18" charset="0"/>
              <a:cs typeface="Times New Roman" panose="02020603050405020304" pitchFamily="18" charset="0"/>
            </a:endParaRPr>
          </a:p>
          <a:p>
            <a:r>
              <a:rPr lang="en-US" altLang="zh-CN" dirty="0">
                <a:latin typeface="Times New Roman" panose="02020603050405020304" pitchFamily="18" charset="0"/>
                <a:cs typeface="Times New Roman" panose="02020603050405020304" pitchFamily="18" charset="0"/>
              </a:rPr>
              <a:t>The </a:t>
            </a:r>
            <a:r>
              <a:rPr lang="en-US" altLang="zh-CN" i="1" dirty="0" err="1">
                <a:latin typeface="Times New Roman" panose="02020603050405020304" pitchFamily="18" charset="0"/>
                <a:cs typeface="Times New Roman" panose="02020603050405020304" pitchFamily="18" charset="0"/>
              </a:rPr>
              <a:t>S</a:t>
            </a:r>
            <a:r>
              <a:rPr lang="en-US" altLang="zh-CN" i="1" baseline="-25000" dirty="0" err="1">
                <a:latin typeface="Times New Roman" panose="02020603050405020304" pitchFamily="18" charset="0"/>
                <a:cs typeface="Times New Roman" panose="02020603050405020304" pitchFamily="18" charset="0"/>
              </a:rPr>
              <a:t>p</a:t>
            </a:r>
            <a:r>
              <a:rPr lang="en-US" altLang="zh-CN" dirty="0">
                <a:latin typeface="Times New Roman" panose="02020603050405020304" pitchFamily="18" charset="0"/>
                <a:cs typeface="Times New Roman" panose="02020603050405020304" pitchFamily="18" charset="0"/>
              </a:rPr>
              <a:t> and </a:t>
            </a:r>
            <a:r>
              <a:rPr lang="en-US" altLang="zh-CN" i="1" dirty="0">
                <a:latin typeface="Times New Roman" panose="02020603050405020304" pitchFamily="18" charset="0"/>
                <a:cs typeface="Times New Roman" panose="02020603050405020304" pitchFamily="18" charset="0"/>
              </a:rPr>
              <a:t>Q</a:t>
            </a:r>
            <a:r>
              <a:rPr lang="en-US" altLang="zh-CN" baseline="-25000" dirty="0">
                <a:latin typeface="Times New Roman" panose="02020603050405020304" pitchFamily="18" charset="0"/>
                <a:cs typeface="Times New Roman" panose="02020603050405020304" pitchFamily="18" charset="0"/>
              </a:rPr>
              <a:t>EC</a:t>
            </a:r>
            <a:r>
              <a:rPr lang="en-US" altLang="zh-CN" dirty="0">
                <a:latin typeface="Times New Roman" panose="02020603050405020304" pitchFamily="18" charset="0"/>
                <a:cs typeface="Times New Roman" panose="02020603050405020304" pitchFamily="18" charset="0"/>
              </a:rPr>
              <a:t> of </a:t>
            </a:r>
            <a:r>
              <a:rPr lang="en-US" altLang="zh-CN" baseline="30000" dirty="0">
                <a:latin typeface="Times New Roman" panose="02020603050405020304" pitchFamily="18" charset="0"/>
                <a:cs typeface="Times New Roman" panose="02020603050405020304" pitchFamily="18" charset="0"/>
              </a:rPr>
              <a:t>60</a:t>
            </a:r>
            <a:r>
              <a:rPr lang="en-US" altLang="zh-CN" dirty="0">
                <a:latin typeface="Times New Roman" panose="02020603050405020304" pitchFamily="18" charset="0"/>
                <a:cs typeface="Times New Roman" panose="02020603050405020304" pitchFamily="18" charset="0"/>
              </a:rPr>
              <a:t>Ga are obtained using this average mass.</a:t>
            </a:r>
            <a:endParaRPr lang="zh-CN" altLang="zh-CN" dirty="0">
              <a:latin typeface="Times New Roman" panose="02020603050405020304" pitchFamily="18" charset="0"/>
              <a:cs typeface="Times New Roman" panose="02020603050405020304" pitchFamily="18" charset="0"/>
            </a:endParaRPr>
          </a:p>
          <a:p>
            <a:r>
              <a:rPr lang="en-US" altLang="zh-CN" dirty="0">
                <a:latin typeface="Times New Roman" panose="02020603050405020304" pitchFamily="18" charset="0"/>
                <a:cs typeface="Times New Roman" panose="02020603050405020304" pitchFamily="18" charset="0"/>
              </a:rPr>
              <a:t> </a:t>
            </a:r>
            <a:endParaRPr lang="zh-CN" altLang="zh-CN" dirty="0">
              <a:latin typeface="Times New Roman" panose="02020603050405020304" pitchFamily="18" charset="0"/>
              <a:cs typeface="Times New Roman" panose="02020603050405020304" pitchFamily="18" charset="0"/>
            </a:endParaRPr>
          </a:p>
          <a:p>
            <a:r>
              <a:rPr lang="en-US" altLang="zh-CN" dirty="0">
                <a:latin typeface="Times New Roman" panose="02020603050405020304" pitchFamily="18" charset="0"/>
                <a:cs typeface="Times New Roman" panose="02020603050405020304" pitchFamily="18" charset="0"/>
              </a:rPr>
              <a:t>The half-life of </a:t>
            </a:r>
            <a:r>
              <a:rPr lang="en-US" altLang="zh-CN" baseline="30000" dirty="0">
                <a:latin typeface="Times New Roman" panose="02020603050405020304" pitchFamily="18" charset="0"/>
                <a:cs typeface="Times New Roman" panose="02020603050405020304" pitchFamily="18" charset="0"/>
              </a:rPr>
              <a:t>60</a:t>
            </a:r>
            <a:r>
              <a:rPr lang="en-US" altLang="zh-CN" dirty="0">
                <a:latin typeface="Times New Roman" panose="02020603050405020304" pitchFamily="18" charset="0"/>
                <a:cs typeface="Times New Roman" panose="02020603050405020304" pitchFamily="18" charset="0"/>
              </a:rPr>
              <a:t>Ga is the weighted average of [</a:t>
            </a:r>
            <a:r>
              <a:rPr lang="en-US" altLang="zh-CN" dirty="0" err="1">
                <a:latin typeface="Times New Roman" panose="02020603050405020304" pitchFamily="18" charset="0"/>
                <a:cs typeface="Times New Roman" panose="02020603050405020304" pitchFamily="18" charset="0"/>
              </a:rPr>
              <a:t>Orrigo</a:t>
            </a:r>
            <a:r>
              <a:rPr lang="en-US" altLang="zh-CN" dirty="0">
                <a:latin typeface="Times New Roman" panose="02020603050405020304" pitchFamily="18" charset="0"/>
                <a:cs typeface="Times New Roman" panose="02020603050405020304" pitchFamily="18" charset="0"/>
              </a:rPr>
              <a:t>, </a:t>
            </a:r>
            <a:r>
              <a:rPr lang="en-US" altLang="zh-CN" dirty="0" err="1">
                <a:latin typeface="Times New Roman" panose="02020603050405020304" pitchFamily="18" charset="0"/>
                <a:cs typeface="Times New Roman" panose="02020603050405020304" pitchFamily="18" charset="0"/>
              </a:rPr>
              <a:t>Mazzocchi</a:t>
            </a:r>
            <a:r>
              <a:rPr lang="en-US" altLang="zh-CN" dirty="0">
                <a:latin typeface="Times New Roman" panose="02020603050405020304" pitchFamily="18" charset="0"/>
                <a:cs typeface="Times New Roman" panose="02020603050405020304" pitchFamily="18" charset="0"/>
              </a:rPr>
              <a:t>, </a:t>
            </a:r>
            <a:r>
              <a:rPr lang="en-US" altLang="zh-CN" dirty="0" err="1">
                <a:latin typeface="Times New Roman" panose="02020603050405020304" pitchFamily="18" charset="0"/>
                <a:cs typeface="Times New Roman" panose="02020603050405020304" pitchFamily="18" charset="0"/>
              </a:rPr>
              <a:t>Kucuk</a:t>
            </a:r>
            <a:r>
              <a:rPr lang="en-US" altLang="zh-CN" dirty="0">
                <a:latin typeface="Times New Roman" panose="02020603050405020304" pitchFamily="18" charset="0"/>
                <a:cs typeface="Times New Roman" panose="02020603050405020304" pitchFamily="18" charset="0"/>
              </a:rPr>
              <a:t>, and Lopez Jimenez].</a:t>
            </a:r>
            <a:endParaRPr lang="zh-CN" altLang="zh-CN" dirty="0">
              <a:latin typeface="Times New Roman" panose="02020603050405020304" pitchFamily="18" charset="0"/>
              <a:cs typeface="Times New Roman" panose="02020603050405020304" pitchFamily="18" charset="0"/>
            </a:endParaRPr>
          </a:p>
          <a:p>
            <a:r>
              <a:rPr lang="en-US" altLang="zh-CN" dirty="0">
                <a:latin typeface="Times New Roman" panose="02020603050405020304" pitchFamily="18" charset="0"/>
                <a:cs typeface="Times New Roman" panose="02020603050405020304" pitchFamily="18" charset="0"/>
              </a:rPr>
              <a:t>The half-lives of </a:t>
            </a:r>
            <a:r>
              <a:rPr lang="en-US" altLang="zh-CN" baseline="30000" dirty="0">
                <a:latin typeface="Times New Roman" panose="02020603050405020304" pitchFamily="18" charset="0"/>
                <a:cs typeface="Times New Roman" panose="02020603050405020304" pitchFamily="18" charset="0"/>
              </a:rPr>
              <a:t>56</a:t>
            </a:r>
            <a:r>
              <a:rPr lang="en-US" altLang="zh-CN" dirty="0">
                <a:latin typeface="Times New Roman" panose="02020603050405020304" pitchFamily="18" charset="0"/>
                <a:cs typeface="Times New Roman" panose="02020603050405020304" pitchFamily="18" charset="0"/>
              </a:rPr>
              <a:t>Ni, </a:t>
            </a:r>
            <a:r>
              <a:rPr lang="en-US" altLang="zh-CN" baseline="30000" dirty="0">
                <a:latin typeface="Times New Roman" panose="02020603050405020304" pitchFamily="18" charset="0"/>
                <a:cs typeface="Times New Roman" panose="02020603050405020304" pitchFamily="18" charset="0"/>
              </a:rPr>
              <a:t>59</a:t>
            </a:r>
            <a:r>
              <a:rPr lang="en-US" altLang="zh-CN" dirty="0">
                <a:latin typeface="Times New Roman" panose="02020603050405020304" pitchFamily="18" charset="0"/>
                <a:cs typeface="Times New Roman" panose="02020603050405020304" pitchFamily="18" charset="0"/>
              </a:rPr>
              <a:t>Cu, and </a:t>
            </a:r>
            <a:r>
              <a:rPr lang="en-US" altLang="zh-CN" baseline="30000" dirty="0">
                <a:latin typeface="Times New Roman" panose="02020603050405020304" pitchFamily="18" charset="0"/>
                <a:cs typeface="Times New Roman" panose="02020603050405020304" pitchFamily="18" charset="0"/>
              </a:rPr>
              <a:t>60</a:t>
            </a:r>
            <a:r>
              <a:rPr lang="en-US" altLang="zh-CN" dirty="0">
                <a:latin typeface="Times New Roman" panose="02020603050405020304" pitchFamily="18" charset="0"/>
                <a:cs typeface="Times New Roman" panose="02020603050405020304" pitchFamily="18" charset="0"/>
              </a:rPr>
              <a:t>Zn are from NuDat.</a:t>
            </a:r>
            <a:endParaRPr lang="zh-CN" altLang="zh-CN" dirty="0">
              <a:latin typeface="Times New Roman" panose="02020603050405020304" pitchFamily="18" charset="0"/>
              <a:cs typeface="Times New Roman" panose="02020603050405020304" pitchFamily="18" charset="0"/>
            </a:endParaRPr>
          </a:p>
          <a:p>
            <a:r>
              <a:rPr lang="en-US" altLang="zh-CN" dirty="0">
                <a:latin typeface="Times New Roman" panose="02020603050405020304" pitchFamily="18" charset="0"/>
                <a:cs typeface="Times New Roman" panose="02020603050405020304" pitchFamily="18" charset="0"/>
              </a:rPr>
              <a:t>The </a:t>
            </a:r>
            <a:r>
              <a:rPr lang="zh-CN" altLang="zh-CN" i="1" dirty="0">
                <a:latin typeface="Times New Roman" panose="02020603050405020304" pitchFamily="18" charset="0"/>
                <a:cs typeface="Times New Roman" panose="02020603050405020304" pitchFamily="18" charset="0"/>
              </a:rPr>
              <a:t>β</a:t>
            </a:r>
            <a:r>
              <a:rPr lang="en-US" altLang="zh-CN" i="1" dirty="0">
                <a:latin typeface="Times New Roman" panose="02020603050405020304" pitchFamily="18" charset="0"/>
                <a:cs typeface="Times New Roman" panose="02020603050405020304" pitchFamily="18" charset="0"/>
              </a:rPr>
              <a:t>p</a:t>
            </a:r>
            <a:r>
              <a:rPr lang="en-US" altLang="zh-CN" dirty="0">
                <a:latin typeface="Times New Roman" panose="02020603050405020304" pitchFamily="18" charset="0"/>
                <a:cs typeface="Times New Roman" panose="02020603050405020304" pitchFamily="18" charset="0"/>
              </a:rPr>
              <a:t> spectrum is from [</a:t>
            </a:r>
            <a:r>
              <a:rPr lang="en-US" altLang="zh-CN" dirty="0" err="1">
                <a:latin typeface="Times New Roman" panose="02020603050405020304" pitchFamily="18" charset="0"/>
                <a:cs typeface="Times New Roman" panose="02020603050405020304" pitchFamily="18" charset="0"/>
              </a:rPr>
              <a:t>Mazzocchi</a:t>
            </a:r>
            <a:r>
              <a:rPr lang="en-US" altLang="zh-CN" dirty="0">
                <a:latin typeface="Times New Roman" panose="02020603050405020304" pitchFamily="18" charset="0"/>
                <a:cs typeface="Times New Roman" panose="02020603050405020304" pitchFamily="18" charset="0"/>
              </a:rPr>
              <a:t>].</a:t>
            </a:r>
            <a:endParaRPr lang="zh-CN" altLang="zh-CN" dirty="0">
              <a:latin typeface="Times New Roman" panose="02020603050405020304" pitchFamily="18" charset="0"/>
              <a:cs typeface="Times New Roman" panose="02020603050405020304" pitchFamily="18" charset="0"/>
            </a:endParaRPr>
          </a:p>
          <a:p>
            <a:r>
              <a:rPr lang="en-US" altLang="zh-CN" baseline="30000" dirty="0">
                <a:latin typeface="Times New Roman" panose="02020603050405020304" pitchFamily="18" charset="0"/>
                <a:cs typeface="Times New Roman" panose="02020603050405020304" pitchFamily="18" charset="0"/>
              </a:rPr>
              <a:t>56</a:t>
            </a:r>
            <a:r>
              <a:rPr lang="en-US" altLang="zh-CN" dirty="0">
                <a:latin typeface="Times New Roman" panose="02020603050405020304" pitchFamily="18" charset="0"/>
                <a:cs typeface="Times New Roman" panose="02020603050405020304" pitchFamily="18" charset="0"/>
              </a:rPr>
              <a:t>Ni, </a:t>
            </a:r>
            <a:r>
              <a:rPr lang="en-US" altLang="zh-CN" baseline="30000" dirty="0">
                <a:latin typeface="Times New Roman" panose="02020603050405020304" pitchFamily="18" charset="0"/>
                <a:cs typeface="Times New Roman" panose="02020603050405020304" pitchFamily="18" charset="0"/>
              </a:rPr>
              <a:t>59</a:t>
            </a:r>
            <a:r>
              <a:rPr lang="en-US" altLang="zh-CN" dirty="0">
                <a:latin typeface="Times New Roman" panose="02020603050405020304" pitchFamily="18" charset="0"/>
                <a:cs typeface="Times New Roman" panose="02020603050405020304" pitchFamily="18" charset="0"/>
              </a:rPr>
              <a:t>Cu, and </a:t>
            </a:r>
            <a:r>
              <a:rPr lang="en-US" altLang="zh-CN" baseline="30000" dirty="0">
                <a:latin typeface="Times New Roman" panose="02020603050405020304" pitchFamily="18" charset="0"/>
                <a:cs typeface="Times New Roman" panose="02020603050405020304" pitchFamily="18" charset="0"/>
              </a:rPr>
              <a:t>60</a:t>
            </a:r>
            <a:r>
              <a:rPr lang="en-US" altLang="zh-CN" dirty="0">
                <a:latin typeface="Times New Roman" panose="02020603050405020304" pitchFamily="18" charset="0"/>
                <a:cs typeface="Times New Roman" panose="02020603050405020304" pitchFamily="18" charset="0"/>
              </a:rPr>
              <a:t>Zn decay by </a:t>
            </a:r>
            <a:r>
              <a:rPr lang="en-US" altLang="zh-CN" i="1" dirty="0">
                <a:latin typeface="Times New Roman" panose="02020603050405020304" pitchFamily="18" charset="0"/>
                <a:cs typeface="Times New Roman" panose="02020603050405020304" pitchFamily="18" charset="0"/>
              </a:rPr>
              <a:t>βγ</a:t>
            </a:r>
            <a:r>
              <a:rPr lang="en-US" altLang="zh-CN" dirty="0">
                <a:latin typeface="Times New Roman" panose="02020603050405020304" pitchFamily="18" charset="0"/>
                <a:cs typeface="Times New Roman" panose="02020603050405020304" pitchFamily="18" charset="0"/>
              </a:rPr>
              <a:t> only.</a:t>
            </a:r>
            <a:endParaRPr lang="zh-CN" altLang="zh-CN" dirty="0">
              <a:latin typeface="Times New Roman" panose="02020603050405020304" pitchFamily="18" charset="0"/>
              <a:cs typeface="Times New Roman" panose="02020603050405020304" pitchFamily="18" charset="0"/>
            </a:endParaRPr>
          </a:p>
          <a:p>
            <a:r>
              <a:rPr lang="en-US" altLang="zh-CN" dirty="0">
                <a:latin typeface="Times New Roman" panose="02020603050405020304" pitchFamily="18" charset="0"/>
                <a:cs typeface="Times New Roman" panose="02020603050405020304" pitchFamily="18" charset="0"/>
              </a:rPr>
              <a:t> </a:t>
            </a:r>
            <a:endParaRPr lang="zh-CN" altLang="zh-CN" dirty="0">
              <a:latin typeface="Times New Roman" panose="02020603050405020304" pitchFamily="18" charset="0"/>
              <a:cs typeface="Times New Roman" panose="02020603050405020304" pitchFamily="18" charset="0"/>
            </a:endParaRPr>
          </a:p>
          <a:p>
            <a:r>
              <a:rPr lang="en-US" altLang="zh-CN" dirty="0">
                <a:latin typeface="Times New Roman" panose="02020603050405020304" pitchFamily="18" charset="0"/>
                <a:cs typeface="Times New Roman" panose="02020603050405020304" pitchFamily="18" charset="0"/>
              </a:rPr>
              <a:t>[</a:t>
            </a:r>
            <a:r>
              <a:rPr lang="en-US" altLang="zh-CN" dirty="0" err="1">
                <a:latin typeface="Times New Roman" panose="02020603050405020304" pitchFamily="18" charset="0"/>
                <a:cs typeface="Times New Roman" panose="02020603050405020304" pitchFamily="18" charset="0"/>
              </a:rPr>
              <a:t>Mazzocchi</a:t>
            </a:r>
            <a:r>
              <a:rPr lang="en-US" altLang="zh-CN" dirty="0">
                <a:latin typeface="Times New Roman" panose="02020603050405020304" pitchFamily="18" charset="0"/>
                <a:cs typeface="Times New Roman" panose="02020603050405020304" pitchFamily="18" charset="0"/>
              </a:rPr>
              <a:t>] reported 5 </a:t>
            </a:r>
            <a:r>
              <a:rPr lang="en-US" altLang="zh-CN" i="1" dirty="0">
                <a:latin typeface="Times New Roman" panose="02020603050405020304" pitchFamily="18" charset="0"/>
                <a:cs typeface="Times New Roman" panose="02020603050405020304" pitchFamily="18" charset="0"/>
              </a:rPr>
              <a:t>β</a:t>
            </a:r>
            <a:r>
              <a:rPr lang="en-US" altLang="zh-CN" i="1" dirty="0" err="1">
                <a:latin typeface="Times New Roman" panose="02020603050405020304" pitchFamily="18" charset="0"/>
                <a:cs typeface="Times New Roman" panose="02020603050405020304" pitchFamily="18" charset="0"/>
              </a:rPr>
              <a:t>γ</a:t>
            </a:r>
            <a:r>
              <a:rPr lang="en-US" altLang="zh-CN" dirty="0" err="1">
                <a:latin typeface="Times New Roman" panose="02020603050405020304" pitchFamily="18" charset="0"/>
                <a:cs typeface="Times New Roman" panose="02020603050405020304" pitchFamily="18" charset="0"/>
              </a:rPr>
              <a:t>s</a:t>
            </a:r>
            <a:r>
              <a:rPr lang="en-US" altLang="zh-CN" dirty="0">
                <a:latin typeface="Times New Roman" panose="02020603050405020304" pitchFamily="18" charset="0"/>
                <a:cs typeface="Times New Roman" panose="02020603050405020304" pitchFamily="18" charset="0"/>
              </a:rPr>
              <a:t>. [</a:t>
            </a:r>
            <a:r>
              <a:rPr lang="en-US" altLang="zh-CN" dirty="0" err="1">
                <a:latin typeface="Times New Roman" panose="02020603050405020304" pitchFamily="18" charset="0"/>
                <a:cs typeface="Times New Roman" panose="02020603050405020304" pitchFamily="18" charset="0"/>
              </a:rPr>
              <a:t>Orrigo</a:t>
            </a:r>
            <a:r>
              <a:rPr lang="en-US" altLang="zh-CN" dirty="0">
                <a:latin typeface="Times New Roman" panose="02020603050405020304" pitchFamily="18" charset="0"/>
                <a:cs typeface="Times New Roman" panose="02020603050405020304" pitchFamily="18" charset="0"/>
              </a:rPr>
              <a:t>] confirmed these 5 and reported 24 new </a:t>
            </a:r>
            <a:r>
              <a:rPr lang="en-US" altLang="zh-CN" i="1" dirty="0">
                <a:latin typeface="Times New Roman" panose="02020603050405020304" pitchFamily="18" charset="0"/>
                <a:cs typeface="Times New Roman" panose="02020603050405020304" pitchFamily="18" charset="0"/>
              </a:rPr>
              <a:t>β</a:t>
            </a:r>
            <a:r>
              <a:rPr lang="en-US" altLang="zh-CN" i="1" dirty="0" err="1">
                <a:latin typeface="Times New Roman" panose="02020603050405020304" pitchFamily="18" charset="0"/>
                <a:cs typeface="Times New Roman" panose="02020603050405020304" pitchFamily="18" charset="0"/>
              </a:rPr>
              <a:t>γ</a:t>
            </a:r>
            <a:r>
              <a:rPr lang="en-US" altLang="zh-CN" dirty="0" err="1">
                <a:latin typeface="Times New Roman" panose="02020603050405020304" pitchFamily="18" charset="0"/>
                <a:cs typeface="Times New Roman" panose="02020603050405020304" pitchFamily="18" charset="0"/>
              </a:rPr>
              <a:t>s</a:t>
            </a:r>
            <a:r>
              <a:rPr lang="en-US" altLang="zh-CN" dirty="0">
                <a:latin typeface="Times New Roman" panose="02020603050405020304" pitchFamily="18" charset="0"/>
                <a:cs typeface="Times New Roman" panose="02020603050405020304" pitchFamily="18" charset="0"/>
              </a:rPr>
              <a:t>, but they did not place them in the decay scheme.</a:t>
            </a:r>
            <a:endParaRPr lang="zh-CN" altLang="zh-CN" dirty="0">
              <a:latin typeface="Times New Roman" panose="02020603050405020304" pitchFamily="18" charset="0"/>
              <a:cs typeface="Times New Roman" panose="02020603050405020304" pitchFamily="18" charset="0"/>
            </a:endParaRPr>
          </a:p>
          <a:p>
            <a:r>
              <a:rPr lang="en-US" altLang="zh-CN" dirty="0">
                <a:latin typeface="Times New Roman" panose="02020603050405020304" pitchFamily="18" charset="0"/>
                <a:cs typeface="Times New Roman" panose="02020603050405020304" pitchFamily="18" charset="0"/>
              </a:rPr>
              <a:t>The excitation energies, </a:t>
            </a:r>
            <a:r>
              <a:rPr lang="en-US" altLang="zh-CN" i="1" dirty="0">
                <a:latin typeface="Times New Roman" panose="02020603050405020304" pitchFamily="18" charset="0"/>
                <a:cs typeface="Times New Roman" panose="02020603050405020304" pitchFamily="18" charset="0"/>
              </a:rPr>
              <a:t>γ</a:t>
            </a:r>
            <a:r>
              <a:rPr lang="en-US" altLang="zh-CN" dirty="0">
                <a:latin typeface="Times New Roman" panose="02020603050405020304" pitchFamily="18" charset="0"/>
                <a:cs typeface="Times New Roman" panose="02020603050405020304" pitchFamily="18" charset="0"/>
              </a:rPr>
              <a:t>-ray energies, spins, and parities are from NuDat.</a:t>
            </a:r>
            <a:endParaRPr lang="zh-CN" altLang="zh-CN" dirty="0">
              <a:latin typeface="Times New Roman" panose="02020603050405020304" pitchFamily="18" charset="0"/>
              <a:cs typeface="Times New Roman" panose="02020603050405020304" pitchFamily="18" charset="0"/>
            </a:endParaRPr>
          </a:p>
          <a:p>
            <a:r>
              <a:rPr lang="en-US" altLang="zh-CN" dirty="0">
                <a:latin typeface="Times New Roman" panose="02020603050405020304" pitchFamily="18" charset="0"/>
                <a:cs typeface="Times New Roman" panose="02020603050405020304" pitchFamily="18" charset="0"/>
              </a:rPr>
              <a:t>The </a:t>
            </a:r>
            <a:r>
              <a:rPr lang="zh-CN" altLang="zh-CN" i="1" dirty="0">
                <a:latin typeface="Times New Roman" panose="02020603050405020304" pitchFamily="18" charset="0"/>
                <a:cs typeface="Times New Roman" panose="02020603050405020304" pitchFamily="18" charset="0"/>
              </a:rPr>
              <a:t>β</a:t>
            </a:r>
            <a:r>
              <a:rPr lang="en-US" altLang="zh-CN" dirty="0">
                <a:latin typeface="Times New Roman" panose="02020603050405020304" pitchFamily="18" charset="0"/>
                <a:cs typeface="Times New Roman" panose="02020603050405020304" pitchFamily="18" charset="0"/>
              </a:rPr>
              <a:t>-feeding intensities (</a:t>
            </a:r>
            <a:r>
              <a:rPr lang="en-US" altLang="zh-CN" i="1" dirty="0">
                <a:latin typeface="Times New Roman" panose="02020603050405020304" pitchFamily="18" charset="0"/>
                <a:cs typeface="Times New Roman" panose="02020603050405020304" pitchFamily="18" charset="0"/>
              </a:rPr>
              <a:t>I</a:t>
            </a:r>
            <a:r>
              <a:rPr lang="en-US" altLang="zh-CN" i="1" baseline="-25000" dirty="0">
                <a:latin typeface="Times New Roman" panose="02020603050405020304" pitchFamily="18" charset="0"/>
                <a:cs typeface="Times New Roman" panose="02020603050405020304" pitchFamily="18" charset="0"/>
              </a:rPr>
              <a:t>β</a:t>
            </a:r>
            <a:r>
              <a:rPr lang="en-US" altLang="zh-CN" dirty="0">
                <a:latin typeface="Times New Roman" panose="02020603050405020304" pitchFamily="18" charset="0"/>
                <a:cs typeface="Times New Roman" panose="02020603050405020304" pitchFamily="18" charset="0"/>
              </a:rPr>
              <a:t>) are from [</a:t>
            </a:r>
            <a:r>
              <a:rPr lang="en-US" altLang="zh-CN" dirty="0" err="1">
                <a:latin typeface="Times New Roman" panose="02020603050405020304" pitchFamily="18" charset="0"/>
                <a:cs typeface="Times New Roman" panose="02020603050405020304" pitchFamily="18" charset="0"/>
              </a:rPr>
              <a:t>Mazzocchi</a:t>
            </a:r>
            <a:r>
              <a:rPr lang="en-US" altLang="zh-CN" dirty="0">
                <a:latin typeface="Times New Roman" panose="02020603050405020304" pitchFamily="18" charset="0"/>
                <a:cs typeface="Times New Roman" panose="02020603050405020304" pitchFamily="18" charset="0"/>
              </a:rPr>
              <a:t>]. [</a:t>
            </a:r>
            <a:r>
              <a:rPr lang="en-US" altLang="zh-CN" dirty="0" err="1">
                <a:latin typeface="Times New Roman" panose="02020603050405020304" pitchFamily="18" charset="0"/>
                <a:cs typeface="Times New Roman" panose="02020603050405020304" pitchFamily="18" charset="0"/>
              </a:rPr>
              <a:t>Orrigo</a:t>
            </a:r>
            <a:r>
              <a:rPr lang="en-US" altLang="zh-CN" dirty="0">
                <a:latin typeface="Times New Roman" panose="02020603050405020304" pitchFamily="18" charset="0"/>
                <a:cs typeface="Times New Roman" panose="02020603050405020304" pitchFamily="18" charset="0"/>
              </a:rPr>
              <a:t>] did not report </a:t>
            </a:r>
            <a:r>
              <a:rPr lang="en-US" altLang="zh-CN" i="1" dirty="0">
                <a:latin typeface="Times New Roman" panose="02020603050405020304" pitchFamily="18" charset="0"/>
                <a:cs typeface="Times New Roman" panose="02020603050405020304" pitchFamily="18" charset="0"/>
              </a:rPr>
              <a:t>I</a:t>
            </a:r>
            <a:r>
              <a:rPr lang="en-US" altLang="zh-CN" i="1" baseline="-25000" dirty="0">
                <a:latin typeface="Times New Roman" panose="02020603050405020304" pitchFamily="18" charset="0"/>
                <a:cs typeface="Times New Roman" panose="02020603050405020304" pitchFamily="18" charset="0"/>
              </a:rPr>
              <a:t>β</a:t>
            </a:r>
            <a:r>
              <a:rPr lang="en-US" altLang="zh-CN" dirty="0">
                <a:latin typeface="Times New Roman" panose="02020603050405020304" pitchFamily="18" charset="0"/>
                <a:cs typeface="Times New Roman" panose="02020603050405020304" pitchFamily="18" charset="0"/>
              </a:rPr>
              <a:t> values, but </a:t>
            </a:r>
            <a:r>
              <a:rPr lang="en-US" altLang="zh-CN" dirty="0" err="1">
                <a:latin typeface="Times New Roman" panose="02020603050405020304" pitchFamily="18" charset="0"/>
                <a:cs typeface="Times New Roman" panose="02020603050405020304" pitchFamily="18" charset="0"/>
              </a:rPr>
              <a:t>Orrigo's</a:t>
            </a:r>
            <a:r>
              <a:rPr lang="en-US" altLang="zh-CN" dirty="0">
                <a:latin typeface="Times New Roman" panose="02020603050405020304" pitchFamily="18" charset="0"/>
                <a:cs typeface="Times New Roman" panose="02020603050405020304" pitchFamily="18" charset="0"/>
              </a:rPr>
              <a:t> </a:t>
            </a:r>
            <a:r>
              <a:rPr lang="en-US" altLang="zh-CN" i="1" dirty="0" err="1">
                <a:latin typeface="Times New Roman" panose="02020603050405020304" pitchFamily="18" charset="0"/>
                <a:cs typeface="Times New Roman" panose="02020603050405020304" pitchFamily="18" charset="0"/>
              </a:rPr>
              <a:t>I</a:t>
            </a:r>
            <a:r>
              <a:rPr lang="en-US" altLang="zh-CN" i="1" baseline="-25000" dirty="0" err="1">
                <a:latin typeface="Times New Roman" panose="02020603050405020304" pitchFamily="18" charset="0"/>
                <a:cs typeface="Times New Roman" panose="02020603050405020304" pitchFamily="18" charset="0"/>
              </a:rPr>
              <a:t>γ</a:t>
            </a:r>
            <a:r>
              <a:rPr lang="en-US" altLang="zh-CN" dirty="0">
                <a:latin typeface="Times New Roman" panose="02020603050405020304" pitchFamily="18" charset="0"/>
                <a:cs typeface="Times New Roman" panose="02020603050405020304" pitchFamily="18" charset="0"/>
              </a:rPr>
              <a:t> values indicate their </a:t>
            </a:r>
            <a:r>
              <a:rPr lang="en-US" altLang="zh-CN" i="1" dirty="0">
                <a:latin typeface="Times New Roman" panose="02020603050405020304" pitchFamily="18" charset="0"/>
                <a:cs typeface="Times New Roman" panose="02020603050405020304" pitchFamily="18" charset="0"/>
              </a:rPr>
              <a:t>I</a:t>
            </a:r>
            <a:r>
              <a:rPr lang="en-US" altLang="zh-CN" i="1" baseline="-25000" dirty="0">
                <a:latin typeface="Times New Roman" panose="02020603050405020304" pitchFamily="18" charset="0"/>
                <a:cs typeface="Times New Roman" panose="02020603050405020304" pitchFamily="18" charset="0"/>
              </a:rPr>
              <a:t>β</a:t>
            </a:r>
            <a:r>
              <a:rPr lang="en-US" altLang="zh-CN" dirty="0">
                <a:latin typeface="Times New Roman" panose="02020603050405020304" pitchFamily="18" charset="0"/>
                <a:cs typeface="Times New Roman" panose="02020603050405020304" pitchFamily="18" charset="0"/>
              </a:rPr>
              <a:t> values are significantly lower than </a:t>
            </a:r>
            <a:r>
              <a:rPr lang="en-US" altLang="zh-CN" dirty="0" err="1">
                <a:latin typeface="Times New Roman" panose="02020603050405020304" pitchFamily="18" charset="0"/>
                <a:cs typeface="Times New Roman" panose="02020603050405020304" pitchFamily="18" charset="0"/>
              </a:rPr>
              <a:t>Mazzocchi's</a:t>
            </a:r>
            <a:r>
              <a:rPr lang="en-US" altLang="zh-CN" dirty="0">
                <a:latin typeface="Times New Roman" panose="02020603050405020304" pitchFamily="18" charset="0"/>
                <a:cs typeface="Times New Roman" panose="02020603050405020304" pitchFamily="18" charset="0"/>
              </a:rPr>
              <a:t>.</a:t>
            </a:r>
            <a:endParaRPr lang="zh-CN" altLang="zh-CN" dirty="0">
              <a:latin typeface="Times New Roman" panose="02020603050405020304" pitchFamily="18" charset="0"/>
              <a:cs typeface="Times New Roman" panose="02020603050405020304" pitchFamily="18" charset="0"/>
            </a:endParaRPr>
          </a:p>
          <a:p>
            <a:r>
              <a:rPr lang="en-US" altLang="zh-CN" sz="1600" dirty="0">
                <a:latin typeface="Times New Roman" panose="02020603050405020304" pitchFamily="18" charset="0"/>
                <a:cs typeface="Times New Roman" panose="02020603050405020304" pitchFamily="18" charset="0"/>
              </a:rPr>
              <a:t> </a:t>
            </a:r>
            <a:endParaRPr lang="zh-CN" altLang="zh-CN" sz="1600" dirty="0">
              <a:latin typeface="Times New Roman" panose="02020603050405020304" pitchFamily="18" charset="0"/>
              <a:cs typeface="Times New Roman" panose="02020603050405020304" pitchFamily="18" charset="0"/>
            </a:endParaRPr>
          </a:p>
          <a:p>
            <a:r>
              <a:rPr lang="en-US" altLang="zh-CN" sz="1600" dirty="0">
                <a:latin typeface="Times New Roman" panose="02020603050405020304" pitchFamily="18" charset="0"/>
                <a:cs typeface="Times New Roman" panose="02020603050405020304" pitchFamily="18" charset="0"/>
              </a:rPr>
              <a:t>S. F. Paul </a:t>
            </a:r>
            <a:r>
              <a:rPr lang="en-US" altLang="zh-CN" sz="1600" i="1" dirty="0">
                <a:latin typeface="Times New Roman" panose="02020603050405020304" pitchFamily="18" charset="0"/>
                <a:cs typeface="Times New Roman" panose="02020603050405020304" pitchFamily="18" charset="0"/>
              </a:rPr>
              <a:t>et al</a:t>
            </a:r>
            <a:r>
              <a:rPr lang="en-US" altLang="zh-CN" sz="1600" dirty="0">
                <a:latin typeface="Times New Roman" panose="02020603050405020304" pitchFamily="18" charset="0"/>
                <a:cs typeface="Times New Roman" panose="02020603050405020304" pitchFamily="18" charset="0"/>
              </a:rPr>
              <a:t>., Phys. Rev. C 104, 065803 (2021).</a:t>
            </a:r>
            <a:endParaRPr lang="zh-CN" altLang="zh-CN" sz="1600" dirty="0">
              <a:latin typeface="Times New Roman" panose="02020603050405020304" pitchFamily="18" charset="0"/>
              <a:cs typeface="Times New Roman" panose="02020603050405020304" pitchFamily="18" charset="0"/>
            </a:endParaRPr>
          </a:p>
          <a:p>
            <a:r>
              <a:rPr lang="en-US" altLang="zh-CN" sz="1600" dirty="0">
                <a:latin typeface="Times New Roman" panose="02020603050405020304" pitchFamily="18" charset="0"/>
                <a:cs typeface="Times New Roman" panose="02020603050405020304" pitchFamily="18" charset="0"/>
              </a:rPr>
              <a:t>S. E. A. </a:t>
            </a:r>
            <a:r>
              <a:rPr lang="en-US" altLang="zh-CN" sz="1600" dirty="0" err="1">
                <a:latin typeface="Times New Roman" panose="02020603050405020304" pitchFamily="18" charset="0"/>
                <a:cs typeface="Times New Roman" panose="02020603050405020304" pitchFamily="18" charset="0"/>
              </a:rPr>
              <a:t>Orrigo</a:t>
            </a:r>
            <a:r>
              <a:rPr lang="en-US" altLang="zh-CN" sz="1600" dirty="0">
                <a:latin typeface="Times New Roman" panose="02020603050405020304" pitchFamily="18" charset="0"/>
                <a:cs typeface="Times New Roman" panose="02020603050405020304" pitchFamily="18" charset="0"/>
              </a:rPr>
              <a:t> </a:t>
            </a:r>
            <a:r>
              <a:rPr lang="en-US" altLang="zh-CN" sz="1600" i="1" dirty="0">
                <a:latin typeface="Times New Roman" panose="02020603050405020304" pitchFamily="18" charset="0"/>
                <a:cs typeface="Times New Roman" panose="02020603050405020304" pitchFamily="18" charset="0"/>
              </a:rPr>
              <a:t>et al</a:t>
            </a:r>
            <a:r>
              <a:rPr lang="en-US" altLang="zh-CN" sz="1600" dirty="0">
                <a:latin typeface="Times New Roman" panose="02020603050405020304" pitchFamily="18" charset="0"/>
                <a:cs typeface="Times New Roman" panose="02020603050405020304" pitchFamily="18" charset="0"/>
              </a:rPr>
              <a:t>., Phys. Rev. C 103, 014324 (2021).</a:t>
            </a:r>
            <a:endParaRPr lang="zh-CN" altLang="zh-CN" sz="1600" dirty="0">
              <a:latin typeface="Times New Roman" panose="02020603050405020304" pitchFamily="18" charset="0"/>
              <a:cs typeface="Times New Roman" panose="02020603050405020304" pitchFamily="18" charset="0"/>
            </a:endParaRPr>
          </a:p>
          <a:p>
            <a:r>
              <a:rPr lang="en-US" altLang="zh-CN" sz="1600" dirty="0">
                <a:latin typeface="Times New Roman" panose="02020603050405020304" pitchFamily="18" charset="0"/>
                <a:cs typeface="Times New Roman" panose="02020603050405020304" pitchFamily="18" charset="0"/>
              </a:rPr>
              <a:t>C. </a:t>
            </a:r>
            <a:r>
              <a:rPr lang="en-US" altLang="zh-CN" sz="1600" dirty="0" err="1">
                <a:latin typeface="Times New Roman" panose="02020603050405020304" pitchFamily="18" charset="0"/>
                <a:cs typeface="Times New Roman" panose="02020603050405020304" pitchFamily="18" charset="0"/>
              </a:rPr>
              <a:t>Mazzocchi</a:t>
            </a:r>
            <a:r>
              <a:rPr lang="en-US" altLang="zh-CN" sz="1600" dirty="0">
                <a:latin typeface="Times New Roman" panose="02020603050405020304" pitchFamily="18" charset="0"/>
                <a:cs typeface="Times New Roman" panose="02020603050405020304" pitchFamily="18" charset="0"/>
              </a:rPr>
              <a:t> </a:t>
            </a:r>
            <a:r>
              <a:rPr lang="en-US" altLang="zh-CN" sz="1600" i="1" dirty="0">
                <a:latin typeface="Times New Roman" panose="02020603050405020304" pitchFamily="18" charset="0"/>
                <a:cs typeface="Times New Roman" panose="02020603050405020304" pitchFamily="18" charset="0"/>
              </a:rPr>
              <a:t>et al</a:t>
            </a:r>
            <a:r>
              <a:rPr lang="en-US" altLang="zh-CN" sz="1600" dirty="0">
                <a:latin typeface="Times New Roman" panose="02020603050405020304" pitchFamily="18" charset="0"/>
                <a:cs typeface="Times New Roman" panose="02020603050405020304" pitchFamily="18" charset="0"/>
              </a:rPr>
              <a:t>., Eur. Phys. J. A 12, 269 (2001).</a:t>
            </a:r>
            <a:endParaRPr lang="zh-CN" altLang="zh-CN" sz="1600" dirty="0">
              <a:latin typeface="Times New Roman" panose="02020603050405020304" pitchFamily="18" charset="0"/>
              <a:cs typeface="Times New Roman" panose="02020603050405020304" pitchFamily="18" charset="0"/>
            </a:endParaRPr>
          </a:p>
          <a:p>
            <a:r>
              <a:rPr lang="en-US" altLang="zh-CN" sz="1600" dirty="0">
                <a:latin typeface="Times New Roman" panose="02020603050405020304" pitchFamily="18" charset="0"/>
                <a:cs typeface="Times New Roman" panose="02020603050405020304" pitchFamily="18" charset="0"/>
              </a:rPr>
              <a:t>L. </a:t>
            </a:r>
            <a:r>
              <a:rPr lang="en-US" altLang="zh-CN" sz="1600" dirty="0" err="1">
                <a:latin typeface="Times New Roman" panose="02020603050405020304" pitchFamily="18" charset="0"/>
                <a:cs typeface="Times New Roman" panose="02020603050405020304" pitchFamily="18" charset="0"/>
              </a:rPr>
              <a:t>Kucuk</a:t>
            </a:r>
            <a:r>
              <a:rPr lang="en-US" altLang="zh-CN" sz="1600" dirty="0">
                <a:latin typeface="Times New Roman" panose="02020603050405020304" pitchFamily="18" charset="0"/>
                <a:cs typeface="Times New Roman" panose="02020603050405020304" pitchFamily="18" charset="0"/>
              </a:rPr>
              <a:t> </a:t>
            </a:r>
            <a:r>
              <a:rPr lang="en-US" altLang="zh-CN" sz="1600" i="1" dirty="0">
                <a:latin typeface="Times New Roman" panose="02020603050405020304" pitchFamily="18" charset="0"/>
                <a:cs typeface="Times New Roman" panose="02020603050405020304" pitchFamily="18" charset="0"/>
              </a:rPr>
              <a:t>et al</a:t>
            </a:r>
            <a:r>
              <a:rPr lang="en-US" altLang="zh-CN" sz="1600" dirty="0">
                <a:latin typeface="Times New Roman" panose="02020603050405020304" pitchFamily="18" charset="0"/>
                <a:cs typeface="Times New Roman" panose="02020603050405020304" pitchFamily="18" charset="0"/>
              </a:rPr>
              <a:t>., Eur. Phys. J. A 53, 134 (2017).</a:t>
            </a:r>
            <a:endParaRPr lang="zh-CN" altLang="zh-CN" sz="1600" dirty="0">
              <a:latin typeface="Times New Roman" panose="02020603050405020304" pitchFamily="18" charset="0"/>
              <a:cs typeface="Times New Roman" panose="02020603050405020304" pitchFamily="18" charset="0"/>
            </a:endParaRPr>
          </a:p>
          <a:p>
            <a:r>
              <a:rPr lang="en-US" altLang="zh-CN" sz="1600" dirty="0">
                <a:latin typeface="Times New Roman" panose="02020603050405020304" pitchFamily="18" charset="0"/>
                <a:cs typeface="Times New Roman" panose="02020603050405020304" pitchFamily="18" charset="0"/>
              </a:rPr>
              <a:t>M. J. López Jiménez </a:t>
            </a:r>
            <a:r>
              <a:rPr lang="en-US" altLang="zh-CN" sz="1600" i="1" dirty="0">
                <a:latin typeface="Times New Roman" panose="02020603050405020304" pitchFamily="18" charset="0"/>
                <a:cs typeface="Times New Roman" panose="02020603050405020304" pitchFamily="18" charset="0"/>
              </a:rPr>
              <a:t>et al</a:t>
            </a:r>
            <a:r>
              <a:rPr lang="en-US" altLang="zh-CN" sz="1600" dirty="0">
                <a:latin typeface="Times New Roman" panose="02020603050405020304" pitchFamily="18" charset="0"/>
                <a:cs typeface="Times New Roman" panose="02020603050405020304" pitchFamily="18" charset="0"/>
              </a:rPr>
              <a:t>., Phys. Rev. C 66, 025803 (2002).</a:t>
            </a:r>
            <a:endParaRPr lang="zh-CN" altLang="zh-CN" sz="1600" dirty="0">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3314674327"/>
      </p:ext>
    </p:extLst>
  </p:cSld>
  <p:clrMapOvr>
    <a:masterClrMapping/>
  </p:clrMapOvr>
</p:sld>
</file>

<file path=ppt/slides/slide1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a:extLst>
              <a:ext uri="{FF2B5EF4-FFF2-40B4-BE49-F238E27FC236}">
                <a16:creationId xmlns:a16="http://schemas.microsoft.com/office/drawing/2014/main" id="{8FDD9027-5AD6-49D9-B879-0732B7BE996E}"/>
              </a:ext>
            </a:extLst>
          </p:cNvPr>
          <p:cNvSpPr txBox="1"/>
          <p:nvPr/>
        </p:nvSpPr>
        <p:spPr>
          <a:xfrm>
            <a:off x="0" y="0"/>
            <a:ext cx="4572000" cy="923330"/>
          </a:xfrm>
          <a:prstGeom prst="rect">
            <a:avLst/>
          </a:prstGeom>
          <a:noFill/>
        </p:spPr>
        <p:txBody>
          <a:bodyPr wrap="square">
            <a:spAutoFit/>
          </a:bodyPr>
          <a:lstStyle/>
          <a:p>
            <a:r>
              <a:rPr lang="en-US" dirty="0"/>
              <a:t>1003.7 2 (2001Ma96),</a:t>
            </a:r>
          </a:p>
          <a:p>
            <a:r>
              <a:rPr lang="en-US" dirty="0"/>
              <a:t>1004.4 4 (1998SVZY),</a:t>
            </a:r>
          </a:p>
          <a:p>
            <a:r>
              <a:rPr lang="en-US" dirty="0"/>
              <a:t>1004.2 5 (1974Ka24),</a:t>
            </a:r>
          </a:p>
        </p:txBody>
      </p:sp>
      <p:sp>
        <p:nvSpPr>
          <p:cNvPr id="5" name="TextBox 4">
            <a:extLst>
              <a:ext uri="{FF2B5EF4-FFF2-40B4-BE49-F238E27FC236}">
                <a16:creationId xmlns:a16="http://schemas.microsoft.com/office/drawing/2014/main" id="{D898BD47-14E8-4B43-9448-824A6A3D73E5}"/>
              </a:ext>
            </a:extLst>
          </p:cNvPr>
          <p:cNvSpPr txBox="1"/>
          <p:nvPr/>
        </p:nvSpPr>
        <p:spPr>
          <a:xfrm>
            <a:off x="0" y="923330"/>
            <a:ext cx="9144000" cy="5940088"/>
          </a:xfrm>
          <a:prstGeom prst="rect">
            <a:avLst/>
          </a:prstGeom>
          <a:noFill/>
        </p:spPr>
        <p:txBody>
          <a:bodyPr wrap="square">
            <a:spAutoFit/>
          </a:bodyPr>
          <a:lstStyle/>
          <a:p>
            <a:r>
              <a:rPr lang="en-US" sz="1600" dirty="0"/>
              <a:t>------ average X------</a:t>
            </a:r>
          </a:p>
          <a:p>
            <a:r>
              <a:rPr lang="en-US" sz="1600" dirty="0"/>
              <a:t>Data points of X record</a:t>
            </a:r>
          </a:p>
          <a:p>
            <a:r>
              <a:rPr lang="en-US" sz="1600" dirty="0"/>
              <a:t>*                      2001Ma96   1003.7(2)           weight=70.92%</a:t>
            </a:r>
          </a:p>
          <a:p>
            <a:r>
              <a:rPr lang="en-US" sz="1600" dirty="0"/>
              <a:t>*                      1998SVZY   1004.4(4)           weight=17.73%</a:t>
            </a:r>
          </a:p>
          <a:p>
            <a:r>
              <a:rPr lang="en-US" sz="1600" dirty="0"/>
              <a:t>*                      1974Ka24   1004.2(5)           weight=11.35%</a:t>
            </a:r>
          </a:p>
          <a:p>
            <a:endParaRPr lang="en-US" sz="1600" dirty="0"/>
          </a:p>
          <a:p>
            <a:r>
              <a:rPr lang="en-US" sz="1600" dirty="0"/>
              <a:t>Averaging results:</a:t>
            </a:r>
          </a:p>
          <a:p>
            <a:r>
              <a:rPr lang="en-US" sz="1600" dirty="0"/>
              <a:t>           weighted average:      1003.88(17)          (internal)</a:t>
            </a:r>
          </a:p>
          <a:p>
            <a:r>
              <a:rPr lang="en-US" sz="1600" dirty="0"/>
              <a:t>                                  </a:t>
            </a:r>
            <a:r>
              <a:rPr lang="en-US" sz="1600" dirty="0">
                <a:solidFill>
                  <a:srgbClr val="FF0000"/>
                </a:solidFill>
              </a:rPr>
              <a:t>1003.88(20)</a:t>
            </a:r>
            <a:r>
              <a:rPr lang="en-US" sz="1600" dirty="0"/>
              <a:t>          (external)</a:t>
            </a:r>
          </a:p>
          <a:p>
            <a:r>
              <a:rPr lang="en-US" sz="1600" dirty="0"/>
              <a:t>                                  chi**2/(n-1)=1.455     [critical=3.780]</a:t>
            </a:r>
          </a:p>
          <a:p>
            <a:r>
              <a:rPr lang="en-US" sz="1600" dirty="0"/>
              <a:t>         unweighted average:      1004.10(21)         </a:t>
            </a:r>
          </a:p>
          <a:p>
            <a:r>
              <a:rPr lang="en-US" sz="1600" dirty="0"/>
              <a:t>           (of all values)        chi**2/(n-1)=0.130     [critical=3.780]</a:t>
            </a:r>
          </a:p>
          <a:p>
            <a:endParaRPr lang="en-US" sz="1600" dirty="0"/>
          </a:p>
          <a:p>
            <a:r>
              <a:rPr lang="en-US" sz="1600" dirty="0"/>
              <a:t>   suggested adopted result:      </a:t>
            </a:r>
            <a:r>
              <a:rPr lang="en-US" sz="1600" dirty="0">
                <a:solidFill>
                  <a:srgbClr val="FF0000"/>
                </a:solidFill>
              </a:rPr>
              <a:t>1003.9(2)</a:t>
            </a:r>
            <a:r>
              <a:rPr lang="en-US" sz="1600" dirty="0"/>
              <a:t>           </a:t>
            </a:r>
          </a:p>
          <a:p>
            <a:r>
              <a:rPr lang="en-US" sz="1600" dirty="0"/>
              <a:t>       (Weighted-Of-All)</a:t>
            </a:r>
          </a:p>
          <a:p>
            <a:endParaRPr lang="en-US" sz="1600" dirty="0"/>
          </a:p>
          <a:p>
            <a:r>
              <a:rPr lang="en-US" sz="1600" dirty="0"/>
              <a:t>### weighted average comment:</a:t>
            </a:r>
          </a:p>
          <a:p>
            <a:r>
              <a:rPr lang="en-US" sz="1600" dirty="0" err="1"/>
              <a:t>xxxxx</a:t>
            </a:r>
            <a:r>
              <a:rPr lang="en-US" sz="1600" dirty="0"/>
              <a:t> </a:t>
            </a:r>
            <a:r>
              <a:rPr lang="en-US" sz="1600" dirty="0" err="1"/>
              <a:t>cX</a:t>
            </a:r>
            <a:r>
              <a:rPr lang="en-US" sz="1600" dirty="0"/>
              <a:t> </a:t>
            </a:r>
            <a:r>
              <a:rPr lang="en-US" sz="1600" dirty="0" err="1"/>
              <a:t>X$weighted</a:t>
            </a:r>
            <a:r>
              <a:rPr lang="en-US" sz="1600" dirty="0"/>
              <a:t> average of 1003.7 {I2} (2001Ma96), 1004.4 {I4} (1998SvZY),  </a:t>
            </a:r>
          </a:p>
          <a:p>
            <a:r>
              <a:rPr lang="en-US" sz="1600" dirty="0"/>
              <a:t>xxxxx2cX and 1004.2 {I5} (1974Ka24)                                             </a:t>
            </a:r>
          </a:p>
          <a:p>
            <a:endParaRPr lang="en-US" sz="1600" dirty="0"/>
          </a:p>
          <a:p>
            <a:r>
              <a:rPr lang="en-US" sz="1600" dirty="0"/>
              <a:t>### unweighted average comment (all values):</a:t>
            </a:r>
          </a:p>
          <a:p>
            <a:r>
              <a:rPr lang="en-US" sz="1600" dirty="0" err="1"/>
              <a:t>xxxxx</a:t>
            </a:r>
            <a:r>
              <a:rPr lang="en-US" sz="1600" dirty="0"/>
              <a:t> </a:t>
            </a:r>
            <a:r>
              <a:rPr lang="en-US" sz="1600" dirty="0" err="1"/>
              <a:t>cX</a:t>
            </a:r>
            <a:r>
              <a:rPr lang="en-US" sz="1600" dirty="0"/>
              <a:t> </a:t>
            </a:r>
            <a:r>
              <a:rPr lang="en-US" sz="1600" dirty="0" err="1"/>
              <a:t>X$unweighted</a:t>
            </a:r>
            <a:r>
              <a:rPr lang="en-US" sz="1600" dirty="0"/>
              <a:t> average of 1003.7 {I2} (2001Ma96), 1004.4 {I4} (1998SvZY),</a:t>
            </a:r>
          </a:p>
          <a:p>
            <a:r>
              <a:rPr lang="en-US" sz="1600" dirty="0"/>
              <a:t>xxxxx2cX and 1004.2 {I5} (1974Ka24)                                             </a:t>
            </a:r>
          </a:p>
        </p:txBody>
      </p:sp>
    </p:spTree>
    <p:extLst>
      <p:ext uri="{BB962C8B-B14F-4D97-AF65-F5344CB8AC3E}">
        <p14:creationId xmlns:p14="http://schemas.microsoft.com/office/powerpoint/2010/main" val="1835389485"/>
      </p:ext>
    </p:extLst>
  </p:cSld>
  <p:clrMapOvr>
    <a:masterClrMapping/>
  </p:clrMapOvr>
</p:sld>
</file>

<file path=ppt/slides/slide1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a:extLst>
              <a:ext uri="{FF2B5EF4-FFF2-40B4-BE49-F238E27FC236}">
                <a16:creationId xmlns:a16="http://schemas.microsoft.com/office/drawing/2014/main" id="{2D0A47DD-0449-4765-8DC7-D2208793ACDF}"/>
              </a:ext>
            </a:extLst>
          </p:cNvPr>
          <p:cNvSpPr txBox="1"/>
          <p:nvPr/>
        </p:nvSpPr>
        <p:spPr>
          <a:xfrm>
            <a:off x="0" y="0"/>
            <a:ext cx="4572000" cy="1200329"/>
          </a:xfrm>
          <a:prstGeom prst="rect">
            <a:avLst/>
          </a:prstGeom>
          <a:noFill/>
        </p:spPr>
        <p:txBody>
          <a:bodyPr wrap="square">
            <a:spAutoFit/>
          </a:bodyPr>
          <a:lstStyle/>
          <a:p>
            <a:r>
              <a:rPr lang="en-US" dirty="0"/>
              <a:t>1003.7 2 (2001Ma96),</a:t>
            </a:r>
          </a:p>
          <a:p>
            <a:r>
              <a:rPr lang="en-US" dirty="0"/>
              <a:t>1004.4 4 (1998SVZY),</a:t>
            </a:r>
          </a:p>
          <a:p>
            <a:r>
              <a:rPr lang="en-US" dirty="0"/>
              <a:t>1004.2 5 (1974Ka24),</a:t>
            </a:r>
          </a:p>
          <a:p>
            <a:r>
              <a:rPr lang="en-US" dirty="0"/>
              <a:t>1003.5 1 (2021Or01)</a:t>
            </a:r>
          </a:p>
        </p:txBody>
      </p:sp>
      <p:sp>
        <p:nvSpPr>
          <p:cNvPr id="5" name="TextBox 4">
            <a:extLst>
              <a:ext uri="{FF2B5EF4-FFF2-40B4-BE49-F238E27FC236}">
                <a16:creationId xmlns:a16="http://schemas.microsoft.com/office/drawing/2014/main" id="{7AFF63F2-4EDA-4398-89C4-BD79CCBE1396}"/>
              </a:ext>
            </a:extLst>
          </p:cNvPr>
          <p:cNvSpPr txBox="1"/>
          <p:nvPr/>
        </p:nvSpPr>
        <p:spPr>
          <a:xfrm>
            <a:off x="0" y="1200329"/>
            <a:ext cx="9144000" cy="5632311"/>
          </a:xfrm>
          <a:prstGeom prst="rect">
            <a:avLst/>
          </a:prstGeom>
          <a:noFill/>
        </p:spPr>
        <p:txBody>
          <a:bodyPr wrap="square">
            <a:spAutoFit/>
          </a:bodyPr>
          <a:lstStyle/>
          <a:p>
            <a:r>
              <a:rPr lang="en-US" sz="1500" dirty="0"/>
              <a:t>------ average X------</a:t>
            </a:r>
          </a:p>
          <a:p>
            <a:r>
              <a:rPr lang="en-US" sz="1500" dirty="0"/>
              <a:t>Data points of X record</a:t>
            </a:r>
          </a:p>
          <a:p>
            <a:r>
              <a:rPr lang="en-US" sz="1500" dirty="0"/>
              <a:t>*                      2001Ma96   1003.7(2)           weight=18.48%</a:t>
            </a:r>
          </a:p>
          <a:p>
            <a:r>
              <a:rPr lang="en-US" sz="1500" dirty="0"/>
              <a:t>*                      1998SVZY   1004.4(4)           weight=4.62%</a:t>
            </a:r>
          </a:p>
          <a:p>
            <a:r>
              <a:rPr lang="en-US" sz="1500" dirty="0"/>
              <a:t>*                      1974Ka24   1004.2(5)           weight=2.96%</a:t>
            </a:r>
          </a:p>
          <a:p>
            <a:r>
              <a:rPr lang="en-US" sz="1500" dirty="0"/>
              <a:t>*                      2021Or01   1003.5(1)           weight=73.94%</a:t>
            </a:r>
          </a:p>
          <a:p>
            <a:endParaRPr lang="en-US" sz="1500" dirty="0"/>
          </a:p>
          <a:p>
            <a:r>
              <a:rPr lang="en-US" sz="1500" dirty="0"/>
              <a:t>Averaging results:</a:t>
            </a:r>
          </a:p>
          <a:p>
            <a:r>
              <a:rPr lang="en-US" sz="1500" dirty="0"/>
              <a:t>           weighted average:      1003.60(9)           (internal)</a:t>
            </a:r>
          </a:p>
          <a:p>
            <a:r>
              <a:rPr lang="en-US" sz="1500" dirty="0"/>
              <a:t>                                  </a:t>
            </a:r>
            <a:r>
              <a:rPr lang="en-US" sz="1500" dirty="0">
                <a:solidFill>
                  <a:srgbClr val="FF0000"/>
                </a:solidFill>
              </a:rPr>
              <a:t>1003.60(13)</a:t>
            </a:r>
            <a:r>
              <a:rPr lang="en-US" sz="1500" dirty="0"/>
              <a:t>          (external)</a:t>
            </a:r>
          </a:p>
          <a:p>
            <a:r>
              <a:rPr lang="en-US" sz="1500" dirty="0"/>
              <a:t>                                  chi**2/(n-1)=2.230     [critical=3.319]</a:t>
            </a:r>
          </a:p>
          <a:p>
            <a:r>
              <a:rPr lang="en-US" sz="1500" dirty="0"/>
              <a:t>         unweighted average:      1003.95(21)         </a:t>
            </a:r>
          </a:p>
          <a:p>
            <a:r>
              <a:rPr lang="en-US" sz="1500" dirty="0"/>
              <a:t>           (of all values)        chi**2/(n-1)=0.177     [critical=3.319]</a:t>
            </a:r>
          </a:p>
          <a:p>
            <a:endParaRPr lang="en-US" sz="1500" dirty="0"/>
          </a:p>
          <a:p>
            <a:r>
              <a:rPr lang="en-US" sz="1500" dirty="0"/>
              <a:t>   suggested adopted result:      </a:t>
            </a:r>
            <a:r>
              <a:rPr lang="en-US" sz="1500" dirty="0">
                <a:solidFill>
                  <a:srgbClr val="FF0000"/>
                </a:solidFill>
              </a:rPr>
              <a:t>1003.6(1)</a:t>
            </a:r>
            <a:r>
              <a:rPr lang="en-US" sz="1500" dirty="0"/>
              <a:t>           </a:t>
            </a:r>
          </a:p>
          <a:p>
            <a:r>
              <a:rPr lang="en-US" sz="1500" dirty="0"/>
              <a:t>       (Weighted-Of-All)</a:t>
            </a:r>
          </a:p>
          <a:p>
            <a:endParaRPr lang="en-US" sz="1500" dirty="0"/>
          </a:p>
          <a:p>
            <a:r>
              <a:rPr lang="en-US" sz="1500" dirty="0"/>
              <a:t>### weighted average comment:</a:t>
            </a:r>
          </a:p>
          <a:p>
            <a:r>
              <a:rPr lang="en-US" sz="1500" dirty="0" err="1"/>
              <a:t>xxxxx</a:t>
            </a:r>
            <a:r>
              <a:rPr lang="en-US" sz="1500" dirty="0"/>
              <a:t> </a:t>
            </a:r>
            <a:r>
              <a:rPr lang="en-US" sz="1500" dirty="0" err="1"/>
              <a:t>cX</a:t>
            </a:r>
            <a:r>
              <a:rPr lang="en-US" sz="1500" dirty="0"/>
              <a:t> </a:t>
            </a:r>
            <a:r>
              <a:rPr lang="en-US" sz="1500" dirty="0" err="1"/>
              <a:t>X$weighted</a:t>
            </a:r>
            <a:r>
              <a:rPr lang="en-US" sz="1500" dirty="0"/>
              <a:t> average of 1003.7 {I2} (2001Ma96), 1004.4 {I4} (1998SvZY),  </a:t>
            </a:r>
          </a:p>
          <a:p>
            <a:r>
              <a:rPr lang="en-US" sz="1500" dirty="0"/>
              <a:t>xxxxx2cX 1004.2 {I5} (1974Ka24), and 1003.5 {I1} (2021Or01)                     </a:t>
            </a:r>
          </a:p>
          <a:p>
            <a:endParaRPr lang="en-US" sz="1500" dirty="0"/>
          </a:p>
          <a:p>
            <a:r>
              <a:rPr lang="en-US" sz="1500" dirty="0"/>
              <a:t>### unweighted average comment (all values):</a:t>
            </a:r>
          </a:p>
          <a:p>
            <a:r>
              <a:rPr lang="en-US" sz="1500" dirty="0" err="1"/>
              <a:t>xxxxx</a:t>
            </a:r>
            <a:r>
              <a:rPr lang="en-US" sz="1500" dirty="0"/>
              <a:t> </a:t>
            </a:r>
            <a:r>
              <a:rPr lang="en-US" sz="1500" dirty="0" err="1"/>
              <a:t>cX</a:t>
            </a:r>
            <a:r>
              <a:rPr lang="en-US" sz="1500" dirty="0"/>
              <a:t> </a:t>
            </a:r>
            <a:r>
              <a:rPr lang="en-US" sz="1500" dirty="0" err="1"/>
              <a:t>X$unweighted</a:t>
            </a:r>
            <a:r>
              <a:rPr lang="en-US" sz="1500" dirty="0"/>
              <a:t> average of 1003.7 {I2} (2001Ma96), 1004.4 {I4} (1998SvZY),</a:t>
            </a:r>
          </a:p>
          <a:p>
            <a:r>
              <a:rPr lang="en-US" sz="1500" dirty="0"/>
              <a:t>xxxxx2cX 1004.2 {I5} (1974Ka24), and 1003.5 {I1} (2021Or01)           </a:t>
            </a:r>
          </a:p>
        </p:txBody>
      </p:sp>
    </p:spTree>
    <p:extLst>
      <p:ext uri="{BB962C8B-B14F-4D97-AF65-F5344CB8AC3E}">
        <p14:creationId xmlns:p14="http://schemas.microsoft.com/office/powerpoint/2010/main" val="1413050957"/>
      </p:ext>
    </p:extLst>
  </p:cSld>
  <p:clrMapOvr>
    <a:masterClrMapping/>
  </p:clrMapOvr>
</p:sld>
</file>

<file path=ppt/slides/slide1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a:extLst>
              <a:ext uri="{FF2B5EF4-FFF2-40B4-BE49-F238E27FC236}">
                <a16:creationId xmlns:a16="http://schemas.microsoft.com/office/drawing/2014/main" id="{6F45DD88-A102-4E1B-B62A-CF0190CB7C49}"/>
              </a:ext>
            </a:extLst>
          </p:cNvPr>
          <p:cNvSpPr txBox="1"/>
          <p:nvPr/>
        </p:nvSpPr>
        <p:spPr>
          <a:xfrm>
            <a:off x="0" y="0"/>
            <a:ext cx="4572000" cy="646331"/>
          </a:xfrm>
          <a:prstGeom prst="rect">
            <a:avLst/>
          </a:prstGeom>
          <a:noFill/>
        </p:spPr>
        <p:txBody>
          <a:bodyPr wrap="square">
            <a:spAutoFit/>
          </a:bodyPr>
          <a:lstStyle/>
          <a:p>
            <a:r>
              <a:rPr lang="en-US" dirty="0"/>
              <a:t>1554.9 6 (2001Ma96),</a:t>
            </a:r>
          </a:p>
          <a:p>
            <a:r>
              <a:rPr lang="en-US" dirty="0"/>
              <a:t>1554.7 3 (2021Or01)</a:t>
            </a:r>
          </a:p>
        </p:txBody>
      </p:sp>
      <p:sp>
        <p:nvSpPr>
          <p:cNvPr id="5" name="TextBox 4">
            <a:extLst>
              <a:ext uri="{FF2B5EF4-FFF2-40B4-BE49-F238E27FC236}">
                <a16:creationId xmlns:a16="http://schemas.microsoft.com/office/drawing/2014/main" id="{2F1411C8-3E5D-410B-8BC1-43E8E38E5A62}"/>
              </a:ext>
            </a:extLst>
          </p:cNvPr>
          <p:cNvSpPr txBox="1"/>
          <p:nvPr/>
        </p:nvSpPr>
        <p:spPr>
          <a:xfrm>
            <a:off x="0" y="646331"/>
            <a:ext cx="9144000" cy="6001643"/>
          </a:xfrm>
          <a:prstGeom prst="rect">
            <a:avLst/>
          </a:prstGeom>
          <a:noFill/>
        </p:spPr>
        <p:txBody>
          <a:bodyPr wrap="square">
            <a:spAutoFit/>
          </a:bodyPr>
          <a:lstStyle/>
          <a:p>
            <a:r>
              <a:rPr lang="en-US" sz="1600" dirty="0"/>
              <a:t>------ average X------</a:t>
            </a:r>
          </a:p>
          <a:p>
            <a:r>
              <a:rPr lang="en-US" sz="1600" dirty="0"/>
              <a:t>Data points of X record</a:t>
            </a:r>
          </a:p>
          <a:p>
            <a:r>
              <a:rPr lang="en-US" sz="1600" dirty="0"/>
              <a:t>*                      2001Ma96   1554.9(6)           weight=20.00%</a:t>
            </a:r>
          </a:p>
          <a:p>
            <a:r>
              <a:rPr lang="en-US" sz="1600" dirty="0"/>
              <a:t>*                      2021Or01   1554.7(3)           weight=80.00%</a:t>
            </a:r>
          </a:p>
          <a:p>
            <a:endParaRPr lang="en-US" sz="1600" dirty="0"/>
          </a:p>
          <a:p>
            <a:r>
              <a:rPr lang="en-US" sz="1600" dirty="0"/>
              <a:t>Averaging results:</a:t>
            </a:r>
          </a:p>
          <a:p>
            <a:r>
              <a:rPr lang="en-US" sz="1600" dirty="0"/>
              <a:t>           weighted average:      </a:t>
            </a:r>
            <a:r>
              <a:rPr lang="en-US" sz="1600" dirty="0">
                <a:solidFill>
                  <a:srgbClr val="FF0000"/>
                </a:solidFill>
              </a:rPr>
              <a:t>1554.74(27)</a:t>
            </a:r>
            <a:r>
              <a:rPr lang="en-US" sz="1600" dirty="0"/>
              <a:t>          (internal)</a:t>
            </a:r>
          </a:p>
          <a:p>
            <a:r>
              <a:rPr lang="en-US" sz="1600" dirty="0"/>
              <a:t>                                  1554.74(8)           (external)</a:t>
            </a:r>
          </a:p>
          <a:p>
            <a:r>
              <a:rPr lang="en-US" sz="1600" dirty="0"/>
              <a:t>                                  chi**2/(n-1)=0.089     [critical=4.605]</a:t>
            </a:r>
          </a:p>
          <a:p>
            <a:r>
              <a:rPr lang="en-US" sz="1600" dirty="0"/>
              <a:t>         unweighted average:      1554.80(10)         </a:t>
            </a:r>
          </a:p>
          <a:p>
            <a:r>
              <a:rPr lang="en-US" sz="1600" dirty="0"/>
              <a:t>           (of all values)        chi**2/(n-1)=0.020     [critical=4.605]</a:t>
            </a:r>
          </a:p>
          <a:p>
            <a:endParaRPr lang="en-US" sz="1600" dirty="0"/>
          </a:p>
          <a:p>
            <a:r>
              <a:rPr lang="en-US" sz="1600" dirty="0"/>
              <a:t>   suggested adopted result:      </a:t>
            </a:r>
            <a:r>
              <a:rPr lang="en-US" sz="1600" dirty="0">
                <a:solidFill>
                  <a:srgbClr val="FF0000"/>
                </a:solidFill>
              </a:rPr>
              <a:t>1554.7(3)</a:t>
            </a:r>
            <a:r>
              <a:rPr lang="en-US" sz="1600" dirty="0"/>
              <a:t>           </a:t>
            </a:r>
          </a:p>
          <a:p>
            <a:r>
              <a:rPr lang="en-US" sz="1600" dirty="0"/>
              <a:t>           (Non-Average)</a:t>
            </a:r>
          </a:p>
          <a:p>
            <a:endParaRPr lang="en-US" sz="1600" dirty="0"/>
          </a:p>
          <a:p>
            <a:r>
              <a:rPr lang="en-US" sz="1600" dirty="0"/>
              <a:t>### weighted average comment:</a:t>
            </a:r>
          </a:p>
          <a:p>
            <a:r>
              <a:rPr lang="en-US" sz="1600" dirty="0" err="1"/>
              <a:t>xxxxx</a:t>
            </a:r>
            <a:r>
              <a:rPr lang="en-US" sz="1600" dirty="0"/>
              <a:t> </a:t>
            </a:r>
            <a:r>
              <a:rPr lang="en-US" sz="1600" dirty="0" err="1"/>
              <a:t>cX</a:t>
            </a:r>
            <a:r>
              <a:rPr lang="en-US" sz="1600" dirty="0"/>
              <a:t> </a:t>
            </a:r>
            <a:r>
              <a:rPr lang="en-US" sz="1600" dirty="0" err="1"/>
              <a:t>X$weighted</a:t>
            </a:r>
            <a:r>
              <a:rPr lang="en-US" sz="1600" dirty="0"/>
              <a:t> average of 1554.9 {I6} (2001Ma96) and 1554.7 {I3} (2021Or01)</a:t>
            </a:r>
          </a:p>
          <a:p>
            <a:endParaRPr lang="en-US" sz="1600" dirty="0"/>
          </a:p>
          <a:p>
            <a:r>
              <a:rPr lang="en-US" sz="1600" dirty="0"/>
              <a:t>### unweighted average comment (all values):</a:t>
            </a:r>
          </a:p>
          <a:p>
            <a:r>
              <a:rPr lang="en-US" sz="1600" dirty="0" err="1"/>
              <a:t>xxxxx</a:t>
            </a:r>
            <a:r>
              <a:rPr lang="en-US" sz="1600" dirty="0"/>
              <a:t> </a:t>
            </a:r>
            <a:r>
              <a:rPr lang="en-US" sz="1600" dirty="0" err="1"/>
              <a:t>cX</a:t>
            </a:r>
            <a:r>
              <a:rPr lang="en-US" sz="1600" dirty="0"/>
              <a:t> </a:t>
            </a:r>
            <a:r>
              <a:rPr lang="en-US" sz="1600" dirty="0" err="1"/>
              <a:t>X$unweighted</a:t>
            </a:r>
            <a:r>
              <a:rPr lang="en-US" sz="1600" dirty="0"/>
              <a:t> average of 1554.9 {I6} (2001Ma96) and 1554.7 {I3}         </a:t>
            </a:r>
          </a:p>
          <a:p>
            <a:r>
              <a:rPr lang="en-US" sz="1600" dirty="0"/>
              <a:t>xxxxx2cX (2021Or01)                                                             </a:t>
            </a:r>
          </a:p>
          <a:p>
            <a:endParaRPr lang="en-US" sz="1600" dirty="0"/>
          </a:p>
          <a:p>
            <a:r>
              <a:rPr lang="en-US" sz="1600" dirty="0"/>
              <a:t>### Non-average comment:</a:t>
            </a:r>
          </a:p>
          <a:p>
            <a:r>
              <a:rPr lang="en-US" sz="1600" dirty="0" err="1"/>
              <a:t>xxxxx</a:t>
            </a:r>
            <a:r>
              <a:rPr lang="en-US" sz="1600" dirty="0"/>
              <a:t> </a:t>
            </a:r>
            <a:r>
              <a:rPr lang="en-US" sz="1600" dirty="0" err="1"/>
              <a:t>cX</a:t>
            </a:r>
            <a:r>
              <a:rPr lang="en-US" sz="1600" dirty="0"/>
              <a:t> </a:t>
            </a:r>
            <a:r>
              <a:rPr lang="en-US" sz="1600" dirty="0" err="1"/>
              <a:t>X$from</a:t>
            </a:r>
            <a:r>
              <a:rPr lang="en-US" sz="1600" dirty="0"/>
              <a:t> 2021Or01. Other: 1554.9 {I6} (2001Ma96)</a:t>
            </a:r>
          </a:p>
        </p:txBody>
      </p:sp>
    </p:spTree>
    <p:extLst>
      <p:ext uri="{BB962C8B-B14F-4D97-AF65-F5344CB8AC3E}">
        <p14:creationId xmlns:p14="http://schemas.microsoft.com/office/powerpoint/2010/main" val="4241609730"/>
      </p:ext>
    </p:extLst>
  </p:cSld>
  <p:clrMapOvr>
    <a:masterClrMapping/>
  </p:clrMapOvr>
</p:sld>
</file>

<file path=ppt/slides/slide1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a:extLst>
              <a:ext uri="{FF2B5EF4-FFF2-40B4-BE49-F238E27FC236}">
                <a16:creationId xmlns:a16="http://schemas.microsoft.com/office/drawing/2014/main" id="{21BEBCB7-39BB-46CE-B575-E16BD8CB0174}"/>
              </a:ext>
            </a:extLst>
          </p:cNvPr>
          <p:cNvSpPr txBox="1"/>
          <p:nvPr/>
        </p:nvSpPr>
        <p:spPr>
          <a:xfrm>
            <a:off x="0" y="0"/>
            <a:ext cx="4572000" cy="646331"/>
          </a:xfrm>
          <a:prstGeom prst="rect">
            <a:avLst/>
          </a:prstGeom>
          <a:noFill/>
        </p:spPr>
        <p:txBody>
          <a:bodyPr wrap="square">
            <a:spAutoFit/>
          </a:bodyPr>
          <a:lstStyle/>
          <a:p>
            <a:r>
              <a:rPr lang="en-US" dirty="0"/>
              <a:t>2559.0 8 (2001Ma96),</a:t>
            </a:r>
          </a:p>
          <a:p>
            <a:r>
              <a:rPr lang="en-US" dirty="0"/>
              <a:t>2558.7 4 (2021Or01)</a:t>
            </a:r>
          </a:p>
        </p:txBody>
      </p:sp>
      <p:sp>
        <p:nvSpPr>
          <p:cNvPr id="5" name="TextBox 4">
            <a:extLst>
              <a:ext uri="{FF2B5EF4-FFF2-40B4-BE49-F238E27FC236}">
                <a16:creationId xmlns:a16="http://schemas.microsoft.com/office/drawing/2014/main" id="{902CB144-F6A5-4065-ABB3-0146F9252C5F}"/>
              </a:ext>
            </a:extLst>
          </p:cNvPr>
          <p:cNvSpPr txBox="1"/>
          <p:nvPr/>
        </p:nvSpPr>
        <p:spPr>
          <a:xfrm>
            <a:off x="0" y="646331"/>
            <a:ext cx="9144000" cy="5909310"/>
          </a:xfrm>
          <a:prstGeom prst="rect">
            <a:avLst/>
          </a:prstGeom>
          <a:noFill/>
        </p:spPr>
        <p:txBody>
          <a:bodyPr wrap="square">
            <a:spAutoFit/>
          </a:bodyPr>
          <a:lstStyle/>
          <a:p>
            <a:r>
              <a:rPr lang="en-US" dirty="0"/>
              <a:t>------ average X------</a:t>
            </a:r>
          </a:p>
          <a:p>
            <a:r>
              <a:rPr lang="en-US" dirty="0"/>
              <a:t>Data points of X record</a:t>
            </a:r>
          </a:p>
          <a:p>
            <a:r>
              <a:rPr lang="en-US" dirty="0"/>
              <a:t>*                      2001Ma96   2559.0(8)           weight=20.00%</a:t>
            </a:r>
          </a:p>
          <a:p>
            <a:r>
              <a:rPr lang="en-US" dirty="0"/>
              <a:t>*                      2021Or01   2558.7(4)           weight=80.00%</a:t>
            </a:r>
          </a:p>
          <a:p>
            <a:endParaRPr lang="en-US" dirty="0"/>
          </a:p>
          <a:p>
            <a:r>
              <a:rPr lang="en-US" dirty="0"/>
              <a:t>Averaging results:</a:t>
            </a:r>
          </a:p>
          <a:p>
            <a:r>
              <a:rPr lang="en-US" dirty="0"/>
              <a:t>           weighted average:      </a:t>
            </a:r>
            <a:r>
              <a:rPr lang="en-US" dirty="0">
                <a:solidFill>
                  <a:srgbClr val="FF0000"/>
                </a:solidFill>
              </a:rPr>
              <a:t>2558.8(4)</a:t>
            </a:r>
            <a:r>
              <a:rPr lang="en-US" dirty="0"/>
              <a:t>            (internal)</a:t>
            </a:r>
          </a:p>
          <a:p>
            <a:r>
              <a:rPr lang="en-US" dirty="0"/>
              <a:t>                                  2558.76(12)          (external)</a:t>
            </a:r>
          </a:p>
          <a:p>
            <a:r>
              <a:rPr lang="en-US" dirty="0"/>
              <a:t>                                  chi**2/(n-1)=0.113     [critical=4.605]</a:t>
            </a:r>
          </a:p>
          <a:p>
            <a:r>
              <a:rPr lang="en-US" dirty="0"/>
              <a:t>         unweighted average:      2558.85(15)         </a:t>
            </a:r>
          </a:p>
          <a:p>
            <a:r>
              <a:rPr lang="en-US" dirty="0"/>
              <a:t>           (of all values)        chi**2/(n-1)=0.045     [critical=4.605]</a:t>
            </a:r>
          </a:p>
          <a:p>
            <a:endParaRPr lang="en-US" dirty="0"/>
          </a:p>
          <a:p>
            <a:r>
              <a:rPr lang="en-US" dirty="0"/>
              <a:t>   suggested adopted result:      </a:t>
            </a:r>
            <a:r>
              <a:rPr lang="en-US" dirty="0">
                <a:solidFill>
                  <a:srgbClr val="FF0000"/>
                </a:solidFill>
              </a:rPr>
              <a:t>2558.8(4)</a:t>
            </a:r>
            <a:r>
              <a:rPr lang="en-US" dirty="0"/>
              <a:t>           </a:t>
            </a:r>
          </a:p>
          <a:p>
            <a:r>
              <a:rPr lang="en-US" dirty="0"/>
              <a:t>       (Weighted-Of-All)</a:t>
            </a:r>
          </a:p>
          <a:p>
            <a:endParaRPr lang="en-US" dirty="0"/>
          </a:p>
          <a:p>
            <a:r>
              <a:rPr lang="en-US" dirty="0"/>
              <a:t>### weighted average comment:</a:t>
            </a:r>
          </a:p>
          <a:p>
            <a:r>
              <a:rPr lang="en-US" dirty="0" err="1"/>
              <a:t>xxxxx</a:t>
            </a:r>
            <a:r>
              <a:rPr lang="en-US" dirty="0"/>
              <a:t> </a:t>
            </a:r>
            <a:r>
              <a:rPr lang="en-US" dirty="0" err="1"/>
              <a:t>cX</a:t>
            </a:r>
            <a:r>
              <a:rPr lang="en-US" dirty="0"/>
              <a:t> </a:t>
            </a:r>
            <a:r>
              <a:rPr lang="en-US" dirty="0" err="1"/>
              <a:t>X$weighted</a:t>
            </a:r>
            <a:r>
              <a:rPr lang="en-US" dirty="0"/>
              <a:t> average of 2559.0 {I8} (2001Ma96) and 2558.7 {I4} (2021Or01)</a:t>
            </a:r>
          </a:p>
          <a:p>
            <a:endParaRPr lang="en-US" dirty="0"/>
          </a:p>
          <a:p>
            <a:r>
              <a:rPr lang="en-US" dirty="0"/>
              <a:t>### unweighted average comment (all values):</a:t>
            </a:r>
          </a:p>
          <a:p>
            <a:r>
              <a:rPr lang="en-US" dirty="0" err="1"/>
              <a:t>xxxxx</a:t>
            </a:r>
            <a:r>
              <a:rPr lang="en-US" dirty="0"/>
              <a:t> </a:t>
            </a:r>
            <a:r>
              <a:rPr lang="en-US" dirty="0" err="1"/>
              <a:t>cX</a:t>
            </a:r>
            <a:r>
              <a:rPr lang="en-US" dirty="0"/>
              <a:t> </a:t>
            </a:r>
            <a:r>
              <a:rPr lang="en-US" dirty="0" err="1"/>
              <a:t>X$unweighted</a:t>
            </a:r>
            <a:r>
              <a:rPr lang="en-US" dirty="0"/>
              <a:t> average of 2559.0 {I8} (2001Ma96) and 2558.7 {I4}         </a:t>
            </a:r>
          </a:p>
          <a:p>
            <a:r>
              <a:rPr lang="en-US" dirty="0"/>
              <a:t>xxxxx2cX (2021Or01)                  </a:t>
            </a:r>
          </a:p>
        </p:txBody>
      </p:sp>
    </p:spTree>
    <p:extLst>
      <p:ext uri="{BB962C8B-B14F-4D97-AF65-F5344CB8AC3E}">
        <p14:creationId xmlns:p14="http://schemas.microsoft.com/office/powerpoint/2010/main" val="3692316074"/>
      </p:ext>
    </p:extLst>
  </p:cSld>
  <p:clrMapOvr>
    <a:masterClrMapping/>
  </p:clrMapOvr>
</p:sld>
</file>

<file path=ppt/slides/slide1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a:extLst>
              <a:ext uri="{FF2B5EF4-FFF2-40B4-BE49-F238E27FC236}">
                <a16:creationId xmlns:a16="http://schemas.microsoft.com/office/drawing/2014/main" id="{9361E413-35E5-4878-AF76-24D069233C54}"/>
              </a:ext>
            </a:extLst>
          </p:cNvPr>
          <p:cNvSpPr txBox="1"/>
          <p:nvPr/>
        </p:nvSpPr>
        <p:spPr>
          <a:xfrm>
            <a:off x="0" y="0"/>
            <a:ext cx="4572000" cy="646331"/>
          </a:xfrm>
          <a:prstGeom prst="rect">
            <a:avLst/>
          </a:prstGeom>
          <a:noFill/>
        </p:spPr>
        <p:txBody>
          <a:bodyPr wrap="square">
            <a:spAutoFit/>
          </a:bodyPr>
          <a:lstStyle/>
          <a:p>
            <a:r>
              <a:rPr lang="en-US" dirty="0"/>
              <a:t>2293.0 10 (2001Ma96),</a:t>
            </a:r>
          </a:p>
          <a:p>
            <a:r>
              <a:rPr lang="en-US" dirty="0"/>
              <a:t>2293.2 4 (2021Or01)</a:t>
            </a:r>
          </a:p>
        </p:txBody>
      </p:sp>
      <p:sp>
        <p:nvSpPr>
          <p:cNvPr id="5" name="TextBox 4">
            <a:extLst>
              <a:ext uri="{FF2B5EF4-FFF2-40B4-BE49-F238E27FC236}">
                <a16:creationId xmlns:a16="http://schemas.microsoft.com/office/drawing/2014/main" id="{F676A955-EA2A-4DE2-86D5-F1FBC4EA4651}"/>
              </a:ext>
            </a:extLst>
          </p:cNvPr>
          <p:cNvSpPr txBox="1"/>
          <p:nvPr/>
        </p:nvSpPr>
        <p:spPr>
          <a:xfrm>
            <a:off x="0" y="646331"/>
            <a:ext cx="9144000" cy="5863144"/>
          </a:xfrm>
          <a:prstGeom prst="rect">
            <a:avLst/>
          </a:prstGeom>
          <a:noFill/>
        </p:spPr>
        <p:txBody>
          <a:bodyPr wrap="square">
            <a:spAutoFit/>
          </a:bodyPr>
          <a:lstStyle/>
          <a:p>
            <a:r>
              <a:rPr lang="en-US" sz="1500" dirty="0"/>
              <a:t>------ average X------</a:t>
            </a:r>
          </a:p>
          <a:p>
            <a:r>
              <a:rPr lang="en-US" sz="1500" dirty="0"/>
              <a:t>Data points of X record</a:t>
            </a:r>
          </a:p>
          <a:p>
            <a:r>
              <a:rPr lang="en-US" sz="1500" dirty="0"/>
              <a:t>*                      2001Ma96   2293.0(10)          weight=13.79%</a:t>
            </a:r>
          </a:p>
          <a:p>
            <a:r>
              <a:rPr lang="en-US" sz="1500" dirty="0"/>
              <a:t>*                      2021Or01   2293.2(4)           weight=86.21%</a:t>
            </a:r>
          </a:p>
          <a:p>
            <a:endParaRPr lang="en-US" sz="1500" dirty="0"/>
          </a:p>
          <a:p>
            <a:r>
              <a:rPr lang="en-US" sz="1500" dirty="0"/>
              <a:t>Averaging results:</a:t>
            </a:r>
          </a:p>
          <a:p>
            <a:r>
              <a:rPr lang="en-US" sz="1500" dirty="0"/>
              <a:t>           weighted average:      </a:t>
            </a:r>
            <a:r>
              <a:rPr lang="en-US" sz="1500" dirty="0">
                <a:solidFill>
                  <a:srgbClr val="FF0000"/>
                </a:solidFill>
              </a:rPr>
              <a:t>2293.2(4)</a:t>
            </a:r>
            <a:r>
              <a:rPr lang="en-US" sz="1500" dirty="0"/>
              <a:t>            (internal)</a:t>
            </a:r>
          </a:p>
          <a:p>
            <a:r>
              <a:rPr lang="en-US" sz="1500" dirty="0"/>
              <a:t>                                  2293.17(7)           (external)</a:t>
            </a:r>
          </a:p>
          <a:p>
            <a:r>
              <a:rPr lang="en-US" sz="1500" dirty="0"/>
              <a:t>                                  chi**2/(n-1)=0.034     [critical=4.605]</a:t>
            </a:r>
          </a:p>
          <a:p>
            <a:r>
              <a:rPr lang="en-US" sz="1500" dirty="0"/>
              <a:t>         unweighted average:      2293.10(10)         </a:t>
            </a:r>
          </a:p>
          <a:p>
            <a:r>
              <a:rPr lang="en-US" sz="1500" dirty="0"/>
              <a:t>           (of all values)        chi**2/(n-1)=0.020     [critical=4.605]</a:t>
            </a:r>
          </a:p>
          <a:p>
            <a:endParaRPr lang="en-US" sz="1500" dirty="0"/>
          </a:p>
          <a:p>
            <a:r>
              <a:rPr lang="en-US" sz="1500" dirty="0"/>
              <a:t>   suggested adopted result:      </a:t>
            </a:r>
            <a:r>
              <a:rPr lang="en-US" sz="1500" dirty="0">
                <a:solidFill>
                  <a:srgbClr val="FF0000"/>
                </a:solidFill>
              </a:rPr>
              <a:t>2293.2(4) </a:t>
            </a:r>
            <a:r>
              <a:rPr lang="en-US" sz="1500" dirty="0"/>
              <a:t>          </a:t>
            </a:r>
          </a:p>
          <a:p>
            <a:r>
              <a:rPr lang="en-US" sz="1500" dirty="0"/>
              <a:t>           (Non-Average)</a:t>
            </a:r>
          </a:p>
          <a:p>
            <a:endParaRPr lang="en-US" sz="1500" dirty="0"/>
          </a:p>
          <a:p>
            <a:r>
              <a:rPr lang="en-US" sz="1500" dirty="0"/>
              <a:t>### weighted average comment:</a:t>
            </a:r>
          </a:p>
          <a:p>
            <a:r>
              <a:rPr lang="en-US" sz="1500" dirty="0" err="1"/>
              <a:t>xxxxx</a:t>
            </a:r>
            <a:r>
              <a:rPr lang="en-US" sz="1500" dirty="0"/>
              <a:t> </a:t>
            </a:r>
            <a:r>
              <a:rPr lang="en-US" sz="1500" dirty="0" err="1"/>
              <a:t>cX</a:t>
            </a:r>
            <a:r>
              <a:rPr lang="en-US" sz="1500" dirty="0"/>
              <a:t> </a:t>
            </a:r>
            <a:r>
              <a:rPr lang="en-US" sz="1500" dirty="0" err="1"/>
              <a:t>X$weighted</a:t>
            </a:r>
            <a:r>
              <a:rPr lang="en-US" sz="1500" dirty="0"/>
              <a:t> average of 2293.0 {I10} (2001Ma96) and 2293.2 {I4}          </a:t>
            </a:r>
          </a:p>
          <a:p>
            <a:r>
              <a:rPr lang="en-US" sz="1500" dirty="0"/>
              <a:t>xxxxx2cX (2021Or01)                                                             </a:t>
            </a:r>
          </a:p>
          <a:p>
            <a:endParaRPr lang="en-US" sz="1500" dirty="0"/>
          </a:p>
          <a:p>
            <a:r>
              <a:rPr lang="en-US" sz="1500" dirty="0"/>
              <a:t>### unweighted average comment (all values):</a:t>
            </a:r>
          </a:p>
          <a:p>
            <a:r>
              <a:rPr lang="en-US" sz="1500" dirty="0" err="1"/>
              <a:t>xxxxx</a:t>
            </a:r>
            <a:r>
              <a:rPr lang="en-US" sz="1500" dirty="0"/>
              <a:t> </a:t>
            </a:r>
            <a:r>
              <a:rPr lang="en-US" sz="1500" dirty="0" err="1"/>
              <a:t>cX</a:t>
            </a:r>
            <a:r>
              <a:rPr lang="en-US" sz="1500" dirty="0"/>
              <a:t> </a:t>
            </a:r>
            <a:r>
              <a:rPr lang="en-US" sz="1500" dirty="0" err="1"/>
              <a:t>X$unweighted</a:t>
            </a:r>
            <a:r>
              <a:rPr lang="en-US" sz="1500" dirty="0"/>
              <a:t> average of 2293.0 {I10} (2001Ma96) and 2293.2 {I4}        </a:t>
            </a:r>
          </a:p>
          <a:p>
            <a:r>
              <a:rPr lang="en-US" sz="1500" dirty="0"/>
              <a:t>xxxxx2cX (2021Or01)                                                             </a:t>
            </a:r>
          </a:p>
          <a:p>
            <a:endParaRPr lang="en-US" sz="1500" dirty="0"/>
          </a:p>
          <a:p>
            <a:r>
              <a:rPr lang="en-US" sz="1500" dirty="0"/>
              <a:t>### Non-average comment:</a:t>
            </a:r>
          </a:p>
          <a:p>
            <a:r>
              <a:rPr lang="en-US" sz="1500" dirty="0" err="1"/>
              <a:t>xxxxx</a:t>
            </a:r>
            <a:r>
              <a:rPr lang="en-US" sz="1500" dirty="0"/>
              <a:t> </a:t>
            </a:r>
            <a:r>
              <a:rPr lang="en-US" sz="1500" dirty="0" err="1"/>
              <a:t>cX</a:t>
            </a:r>
            <a:r>
              <a:rPr lang="en-US" sz="1500" dirty="0"/>
              <a:t> </a:t>
            </a:r>
            <a:r>
              <a:rPr lang="en-US" sz="1500" dirty="0" err="1"/>
              <a:t>X$from</a:t>
            </a:r>
            <a:r>
              <a:rPr lang="en-US" sz="1500" dirty="0"/>
              <a:t> 2021Or01. Other: 2293.0 {I10} (2001Ma96)</a:t>
            </a:r>
          </a:p>
        </p:txBody>
      </p:sp>
    </p:spTree>
    <p:extLst>
      <p:ext uri="{BB962C8B-B14F-4D97-AF65-F5344CB8AC3E}">
        <p14:creationId xmlns:p14="http://schemas.microsoft.com/office/powerpoint/2010/main" val="4179854695"/>
      </p:ext>
    </p:extLst>
  </p:cSld>
  <p:clrMapOvr>
    <a:masterClrMapping/>
  </p:clrMapOvr>
</p:sld>
</file>

<file path=ppt/slides/slide1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a:extLst>
              <a:ext uri="{FF2B5EF4-FFF2-40B4-BE49-F238E27FC236}">
                <a16:creationId xmlns:a16="http://schemas.microsoft.com/office/drawing/2014/main" id="{CA823B5F-AB62-4A74-BC56-F9387F83D6B7}"/>
              </a:ext>
            </a:extLst>
          </p:cNvPr>
          <p:cNvSpPr txBox="1"/>
          <p:nvPr/>
        </p:nvSpPr>
        <p:spPr>
          <a:xfrm>
            <a:off x="0" y="646331"/>
            <a:ext cx="9144000" cy="6186309"/>
          </a:xfrm>
          <a:prstGeom prst="rect">
            <a:avLst/>
          </a:prstGeom>
          <a:noFill/>
        </p:spPr>
        <p:txBody>
          <a:bodyPr wrap="square">
            <a:spAutoFit/>
          </a:bodyPr>
          <a:lstStyle/>
          <a:p>
            <a:r>
              <a:rPr lang="en-US" sz="1600" dirty="0"/>
              <a:t>------ average X------</a:t>
            </a:r>
          </a:p>
          <a:p>
            <a:r>
              <a:rPr lang="en-US" sz="1600" dirty="0"/>
              <a:t>Data points of X record</a:t>
            </a:r>
          </a:p>
          <a:p>
            <a:r>
              <a:rPr lang="en-US" sz="1600" dirty="0"/>
              <a:t>*                      2001Ma96   3848.3(7)           weight=24.62%</a:t>
            </a:r>
          </a:p>
          <a:p>
            <a:r>
              <a:rPr lang="en-US" sz="1600" dirty="0"/>
              <a:t>*                      2021Or01   3848.5(4)           weight=75.38%</a:t>
            </a:r>
          </a:p>
          <a:p>
            <a:endParaRPr lang="en-US" sz="1600" dirty="0"/>
          </a:p>
          <a:p>
            <a:r>
              <a:rPr lang="en-US" sz="1600" dirty="0"/>
              <a:t>Averaging results:</a:t>
            </a:r>
          </a:p>
          <a:p>
            <a:r>
              <a:rPr lang="en-US" sz="1600" dirty="0"/>
              <a:t>           weighted average:      </a:t>
            </a:r>
            <a:r>
              <a:rPr lang="en-US" sz="1600" dirty="0">
                <a:solidFill>
                  <a:srgbClr val="FF0000"/>
                </a:solidFill>
              </a:rPr>
              <a:t>3848.45(35)</a:t>
            </a:r>
            <a:r>
              <a:rPr lang="en-US" sz="1600" dirty="0"/>
              <a:t>          (internal)</a:t>
            </a:r>
          </a:p>
          <a:p>
            <a:r>
              <a:rPr lang="en-US" sz="1600" dirty="0"/>
              <a:t>                                  3848.45(9)           (external)</a:t>
            </a:r>
          </a:p>
          <a:p>
            <a:r>
              <a:rPr lang="en-US" sz="1600" dirty="0"/>
              <a:t>                                  chi**2/(n-1)=0.062     [critical=4.605]</a:t>
            </a:r>
          </a:p>
          <a:p>
            <a:r>
              <a:rPr lang="en-US" sz="1600" dirty="0"/>
              <a:t>         unweighted average:      3848.40(10)         </a:t>
            </a:r>
          </a:p>
          <a:p>
            <a:r>
              <a:rPr lang="en-US" sz="1600" dirty="0"/>
              <a:t>           (of all values)        chi**2/(n-1)=0.020     [critical=4.605]</a:t>
            </a:r>
          </a:p>
          <a:p>
            <a:endParaRPr lang="en-US" sz="1600" dirty="0"/>
          </a:p>
          <a:p>
            <a:r>
              <a:rPr lang="en-US" sz="1600" dirty="0"/>
              <a:t>   suggested adopted result:      </a:t>
            </a:r>
            <a:r>
              <a:rPr lang="en-US" sz="1600" dirty="0">
                <a:solidFill>
                  <a:srgbClr val="FF0000"/>
                </a:solidFill>
              </a:rPr>
              <a:t>3848.5(4)</a:t>
            </a:r>
            <a:r>
              <a:rPr lang="en-US" sz="1600" dirty="0"/>
              <a:t>           </a:t>
            </a:r>
          </a:p>
          <a:p>
            <a:r>
              <a:rPr lang="en-US" sz="1600" dirty="0"/>
              <a:t>           (Non-Average)</a:t>
            </a:r>
          </a:p>
          <a:p>
            <a:endParaRPr lang="en-US" sz="1600" dirty="0"/>
          </a:p>
          <a:p>
            <a:r>
              <a:rPr lang="en-US" sz="1600" dirty="0"/>
              <a:t>### weighted average comment:</a:t>
            </a:r>
          </a:p>
          <a:p>
            <a:r>
              <a:rPr lang="en-US" sz="1600" dirty="0" err="1"/>
              <a:t>xxxxx</a:t>
            </a:r>
            <a:r>
              <a:rPr lang="en-US" sz="1600" dirty="0"/>
              <a:t> </a:t>
            </a:r>
            <a:r>
              <a:rPr lang="en-US" sz="1600" dirty="0" err="1"/>
              <a:t>cX</a:t>
            </a:r>
            <a:r>
              <a:rPr lang="en-US" sz="1600" dirty="0"/>
              <a:t> </a:t>
            </a:r>
            <a:r>
              <a:rPr lang="en-US" sz="1600" dirty="0" err="1"/>
              <a:t>X$weighted</a:t>
            </a:r>
            <a:r>
              <a:rPr lang="en-US" sz="1600" dirty="0"/>
              <a:t> average of 3848.3 {I7} (2001Ma96) and 3848.5 {I4} (2021Or01)</a:t>
            </a:r>
          </a:p>
          <a:p>
            <a:endParaRPr lang="en-US" sz="1600" dirty="0"/>
          </a:p>
          <a:p>
            <a:r>
              <a:rPr lang="en-US" sz="1600" dirty="0"/>
              <a:t>### unweighted average comment (all values):</a:t>
            </a:r>
          </a:p>
          <a:p>
            <a:r>
              <a:rPr lang="en-US" sz="1600" dirty="0" err="1"/>
              <a:t>xxxxx</a:t>
            </a:r>
            <a:r>
              <a:rPr lang="en-US" sz="1600" dirty="0"/>
              <a:t> </a:t>
            </a:r>
            <a:r>
              <a:rPr lang="en-US" sz="1600" dirty="0" err="1"/>
              <a:t>cX</a:t>
            </a:r>
            <a:r>
              <a:rPr lang="en-US" sz="1600" dirty="0"/>
              <a:t> </a:t>
            </a:r>
            <a:r>
              <a:rPr lang="en-US" sz="1600" dirty="0" err="1"/>
              <a:t>X$unweighted</a:t>
            </a:r>
            <a:r>
              <a:rPr lang="en-US" sz="1600" dirty="0"/>
              <a:t> average of 3848.3 {I7} (2001Ma96) and 3848.5 {I4}         </a:t>
            </a:r>
          </a:p>
          <a:p>
            <a:r>
              <a:rPr lang="en-US" sz="1600" dirty="0"/>
              <a:t>xxxxx2cX (2021Or01)                                                             </a:t>
            </a:r>
          </a:p>
          <a:p>
            <a:endParaRPr lang="en-US" sz="1600" dirty="0"/>
          </a:p>
          <a:p>
            <a:r>
              <a:rPr lang="en-US" sz="1600" dirty="0"/>
              <a:t>### Non-average comment:</a:t>
            </a:r>
          </a:p>
          <a:p>
            <a:r>
              <a:rPr lang="en-US" sz="1600" dirty="0" err="1"/>
              <a:t>xxxxx</a:t>
            </a:r>
            <a:r>
              <a:rPr lang="en-US" sz="1600" dirty="0"/>
              <a:t> </a:t>
            </a:r>
            <a:r>
              <a:rPr lang="en-US" sz="1600" dirty="0" err="1"/>
              <a:t>cX</a:t>
            </a:r>
            <a:r>
              <a:rPr lang="en-US" sz="1600" dirty="0"/>
              <a:t> </a:t>
            </a:r>
            <a:r>
              <a:rPr lang="en-US" sz="1600" dirty="0" err="1"/>
              <a:t>X$from</a:t>
            </a:r>
            <a:r>
              <a:rPr lang="en-US" sz="1600" dirty="0"/>
              <a:t> 2021Or01. Other: 3848.3 {I7} (2001Ma96)</a:t>
            </a:r>
          </a:p>
        </p:txBody>
      </p:sp>
      <p:sp>
        <p:nvSpPr>
          <p:cNvPr id="5" name="TextBox 4">
            <a:extLst>
              <a:ext uri="{FF2B5EF4-FFF2-40B4-BE49-F238E27FC236}">
                <a16:creationId xmlns:a16="http://schemas.microsoft.com/office/drawing/2014/main" id="{81C7A595-42C6-42EC-95E5-E64E66037813}"/>
              </a:ext>
            </a:extLst>
          </p:cNvPr>
          <p:cNvSpPr txBox="1"/>
          <p:nvPr/>
        </p:nvSpPr>
        <p:spPr>
          <a:xfrm>
            <a:off x="0" y="0"/>
            <a:ext cx="4572000" cy="646331"/>
          </a:xfrm>
          <a:prstGeom prst="rect">
            <a:avLst/>
          </a:prstGeom>
          <a:noFill/>
        </p:spPr>
        <p:txBody>
          <a:bodyPr wrap="square">
            <a:spAutoFit/>
          </a:bodyPr>
          <a:lstStyle/>
          <a:p>
            <a:r>
              <a:rPr lang="en-US" dirty="0"/>
              <a:t>3848.3 7 (2001Ma96),</a:t>
            </a:r>
          </a:p>
          <a:p>
            <a:r>
              <a:rPr lang="en-US" dirty="0"/>
              <a:t>3848.5 4 (2021Or01)</a:t>
            </a:r>
          </a:p>
        </p:txBody>
      </p:sp>
    </p:spTree>
    <p:extLst>
      <p:ext uri="{BB962C8B-B14F-4D97-AF65-F5344CB8AC3E}">
        <p14:creationId xmlns:p14="http://schemas.microsoft.com/office/powerpoint/2010/main" val="4141461934"/>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a:extLst>
              <a:ext uri="{FF2B5EF4-FFF2-40B4-BE49-F238E27FC236}">
                <a16:creationId xmlns:a16="http://schemas.microsoft.com/office/drawing/2014/main" id="{12C8D9EA-5CF8-404C-B248-E66D2FD47EBE}"/>
              </a:ext>
            </a:extLst>
          </p:cNvPr>
          <p:cNvSpPr txBox="1"/>
          <p:nvPr/>
        </p:nvSpPr>
        <p:spPr>
          <a:xfrm>
            <a:off x="-1" y="0"/>
            <a:ext cx="5849655" cy="1754326"/>
          </a:xfrm>
          <a:prstGeom prst="rect">
            <a:avLst/>
          </a:prstGeom>
          <a:noFill/>
        </p:spPr>
        <p:txBody>
          <a:bodyPr wrap="square">
            <a:spAutoFit/>
          </a:bodyPr>
          <a:lstStyle/>
          <a:p>
            <a:r>
              <a:rPr lang="en-US" altLang="zh-CN" sz="1800" i="0" dirty="0">
                <a:solidFill>
                  <a:srgbClr val="131413"/>
                </a:solidFill>
                <a:effectLst/>
                <a:latin typeface="Times New Roman" panose="02020603050405020304" pitchFamily="18" charset="0"/>
                <a:cs typeface="Times New Roman" panose="02020603050405020304" pitchFamily="18" charset="0"/>
              </a:rPr>
              <a:t>V. O. </a:t>
            </a:r>
            <a:r>
              <a:rPr lang="en-US" altLang="zh-CN" sz="1800" i="0" dirty="0" err="1">
                <a:solidFill>
                  <a:srgbClr val="131413"/>
                </a:solidFill>
                <a:effectLst/>
                <a:latin typeface="Times New Roman" panose="02020603050405020304" pitchFamily="18" charset="0"/>
                <a:cs typeface="Times New Roman" panose="02020603050405020304" pitchFamily="18" charset="0"/>
              </a:rPr>
              <a:t>Kostroun</a:t>
            </a:r>
            <a:r>
              <a:rPr lang="en-US" altLang="zh-CN" dirty="0">
                <a:solidFill>
                  <a:srgbClr val="131413"/>
                </a:solidFill>
                <a:latin typeface="Times New Roman" panose="02020603050405020304" pitchFamily="18" charset="0"/>
                <a:cs typeface="Times New Roman" panose="02020603050405020304" pitchFamily="18" charset="0"/>
              </a:rPr>
              <a:t> </a:t>
            </a:r>
            <a:r>
              <a:rPr lang="en-US" altLang="zh-CN" i="1" dirty="0">
                <a:solidFill>
                  <a:srgbClr val="131413"/>
                </a:solidFill>
                <a:latin typeface="Times New Roman" panose="02020603050405020304" pitchFamily="18" charset="0"/>
                <a:cs typeface="Times New Roman" panose="02020603050405020304" pitchFamily="18" charset="0"/>
              </a:rPr>
              <a:t>et al</a:t>
            </a:r>
            <a:r>
              <a:rPr lang="en-US" altLang="zh-CN" dirty="0">
                <a:solidFill>
                  <a:srgbClr val="131413"/>
                </a:solidFill>
                <a:latin typeface="Times New Roman" panose="02020603050405020304" pitchFamily="18" charset="0"/>
                <a:cs typeface="Times New Roman" panose="02020603050405020304" pitchFamily="18" charset="0"/>
              </a:rPr>
              <a:t>.</a:t>
            </a:r>
            <a:r>
              <a:rPr lang="en-US" altLang="zh-CN" sz="1800" i="0" dirty="0">
                <a:solidFill>
                  <a:srgbClr val="131413"/>
                </a:solidFill>
                <a:effectLst/>
                <a:latin typeface="Times New Roman" panose="02020603050405020304" pitchFamily="18" charset="0"/>
                <a:cs typeface="Times New Roman" panose="02020603050405020304" pitchFamily="18" charset="0"/>
              </a:rPr>
              <a:t>, Phys. Rev. A 3, 533 (1971).</a:t>
            </a:r>
            <a:br>
              <a:rPr lang="en-US" altLang="zh-CN" sz="1800" i="0" dirty="0">
                <a:solidFill>
                  <a:srgbClr val="131413"/>
                </a:solidFill>
                <a:effectLst/>
                <a:latin typeface="Times New Roman" panose="02020603050405020304" pitchFamily="18" charset="0"/>
                <a:cs typeface="Times New Roman" panose="02020603050405020304" pitchFamily="18" charset="0"/>
              </a:rPr>
            </a:br>
            <a:r>
              <a:rPr lang="en-US" altLang="zh-CN" sz="1800" i="0" dirty="0">
                <a:solidFill>
                  <a:srgbClr val="131413"/>
                </a:solidFill>
                <a:effectLst/>
                <a:latin typeface="Times New Roman" panose="02020603050405020304" pitchFamily="18" charset="0"/>
                <a:cs typeface="Times New Roman" panose="02020603050405020304" pitchFamily="18" charset="0"/>
              </a:rPr>
              <a:t>D. L. Walters </a:t>
            </a:r>
            <a:r>
              <a:rPr lang="en-US" altLang="zh-CN" i="1" dirty="0">
                <a:solidFill>
                  <a:srgbClr val="131413"/>
                </a:solidFill>
                <a:latin typeface="Times New Roman" panose="02020603050405020304" pitchFamily="18" charset="0"/>
                <a:cs typeface="Times New Roman" panose="02020603050405020304" pitchFamily="18" charset="0"/>
              </a:rPr>
              <a:t>et al</a:t>
            </a:r>
            <a:r>
              <a:rPr lang="en-US" altLang="zh-CN" sz="1800" i="0" dirty="0">
                <a:solidFill>
                  <a:srgbClr val="131413"/>
                </a:solidFill>
                <a:effectLst/>
                <a:latin typeface="Times New Roman" panose="02020603050405020304" pitchFamily="18" charset="0"/>
                <a:cs typeface="Times New Roman" panose="02020603050405020304" pitchFamily="18" charset="0"/>
              </a:rPr>
              <a:t>., Phys. Rev. A 3, 519 (1971).</a:t>
            </a:r>
          </a:p>
          <a:p>
            <a:r>
              <a:rPr lang="en-US" altLang="zh-CN" sz="1800" i="0" dirty="0">
                <a:solidFill>
                  <a:srgbClr val="131413"/>
                </a:solidFill>
                <a:effectLst/>
                <a:latin typeface="Times New Roman" panose="02020603050405020304" pitchFamily="18" charset="0"/>
                <a:cs typeface="Times New Roman" panose="02020603050405020304" pitchFamily="18" charset="0"/>
              </a:rPr>
              <a:t>W. </a:t>
            </a:r>
            <a:r>
              <a:rPr lang="en-US" altLang="zh-CN" sz="1800" i="0" dirty="0" err="1">
                <a:solidFill>
                  <a:srgbClr val="131413"/>
                </a:solidFill>
                <a:effectLst/>
                <a:latin typeface="Times New Roman" panose="02020603050405020304" pitchFamily="18" charset="0"/>
                <a:cs typeface="Times New Roman" panose="02020603050405020304" pitchFamily="18" charset="0"/>
              </a:rPr>
              <a:t>Bambynek</a:t>
            </a:r>
            <a:r>
              <a:rPr lang="en-US" altLang="zh-CN" sz="1800" i="0" dirty="0">
                <a:solidFill>
                  <a:srgbClr val="131413"/>
                </a:solidFill>
                <a:effectLst/>
                <a:latin typeface="Times New Roman" panose="02020603050405020304" pitchFamily="18" charset="0"/>
                <a:cs typeface="Times New Roman" panose="02020603050405020304" pitchFamily="18" charset="0"/>
              </a:rPr>
              <a:t> </a:t>
            </a:r>
            <a:r>
              <a:rPr lang="en-US" altLang="zh-CN" sz="1800" i="1" dirty="0">
                <a:solidFill>
                  <a:srgbClr val="131413"/>
                </a:solidFill>
                <a:effectLst/>
                <a:latin typeface="Times New Roman" panose="02020603050405020304" pitchFamily="18" charset="0"/>
                <a:cs typeface="Times New Roman" panose="02020603050405020304" pitchFamily="18" charset="0"/>
              </a:rPr>
              <a:t>et al</a:t>
            </a:r>
            <a:r>
              <a:rPr lang="en-US" altLang="zh-CN" sz="1800" i="0" dirty="0">
                <a:solidFill>
                  <a:srgbClr val="131413"/>
                </a:solidFill>
                <a:effectLst/>
                <a:latin typeface="Times New Roman" panose="02020603050405020304" pitchFamily="18" charset="0"/>
                <a:cs typeface="Times New Roman" panose="02020603050405020304" pitchFamily="18" charset="0"/>
              </a:rPr>
              <a:t>., Rev. Mod. Phys. 44, 716 (1972).</a:t>
            </a:r>
            <a:br>
              <a:rPr lang="en-US" altLang="zh-CN" sz="1800" i="0" dirty="0">
                <a:solidFill>
                  <a:srgbClr val="131413"/>
                </a:solidFill>
                <a:effectLst/>
                <a:latin typeface="Times New Roman" panose="02020603050405020304" pitchFamily="18" charset="0"/>
                <a:cs typeface="Times New Roman" panose="02020603050405020304" pitchFamily="18" charset="0"/>
              </a:rPr>
            </a:br>
            <a:r>
              <a:rPr lang="de-DE" altLang="zh-CN" sz="1800" i="0" dirty="0">
                <a:solidFill>
                  <a:srgbClr val="131413"/>
                </a:solidFill>
                <a:effectLst/>
                <a:latin typeface="Times New Roman" panose="02020603050405020304" pitchFamily="18" charset="0"/>
                <a:cs typeface="Times New Roman" panose="02020603050405020304" pitchFamily="18" charset="0"/>
              </a:rPr>
              <a:t>M. O. Krause, J. Phys. Chem. Ref. Data 8, 307 (1979).</a:t>
            </a:r>
            <a:endParaRPr lang="en-US" altLang="zh-CN" sz="1800" i="0" dirty="0">
              <a:solidFill>
                <a:srgbClr val="131413"/>
              </a:solidFill>
              <a:effectLst/>
              <a:latin typeface="Times New Roman" panose="02020603050405020304" pitchFamily="18" charset="0"/>
              <a:cs typeface="Times New Roman" panose="02020603050405020304" pitchFamily="18" charset="0"/>
            </a:endParaRPr>
          </a:p>
          <a:p>
            <a:r>
              <a:rPr lang="en-US" altLang="zh-CN" sz="1800" i="0" dirty="0">
                <a:solidFill>
                  <a:srgbClr val="131413"/>
                </a:solidFill>
                <a:effectLst/>
                <a:latin typeface="Times New Roman" panose="02020603050405020304" pitchFamily="18" charset="0"/>
                <a:cs typeface="Times New Roman" panose="02020603050405020304" pitchFamily="18" charset="0"/>
              </a:rPr>
              <a:t>J. H. Hubbell </a:t>
            </a:r>
            <a:r>
              <a:rPr lang="en-US" altLang="zh-CN" sz="1800" i="1" dirty="0">
                <a:solidFill>
                  <a:srgbClr val="131413"/>
                </a:solidFill>
                <a:effectLst/>
                <a:latin typeface="Times New Roman" panose="02020603050405020304" pitchFamily="18" charset="0"/>
                <a:cs typeface="Times New Roman" panose="02020603050405020304" pitchFamily="18" charset="0"/>
              </a:rPr>
              <a:t>et al</a:t>
            </a:r>
            <a:r>
              <a:rPr lang="en-US" altLang="zh-CN" sz="1800" i="0" dirty="0">
                <a:solidFill>
                  <a:srgbClr val="131413"/>
                </a:solidFill>
                <a:effectLst/>
                <a:latin typeface="Times New Roman" panose="02020603050405020304" pitchFamily="18" charset="0"/>
                <a:cs typeface="Times New Roman" panose="02020603050405020304" pitchFamily="18" charset="0"/>
              </a:rPr>
              <a:t>., J. Phys. Chem. Ref. Data 23, 339 (1994).</a:t>
            </a:r>
            <a:br>
              <a:rPr lang="en-US" altLang="zh-CN" sz="1800" i="0" dirty="0">
                <a:solidFill>
                  <a:srgbClr val="131413"/>
                </a:solidFill>
                <a:effectLst/>
                <a:latin typeface="Times New Roman" panose="02020603050405020304" pitchFamily="18" charset="0"/>
                <a:cs typeface="Times New Roman" panose="02020603050405020304" pitchFamily="18" charset="0"/>
              </a:rPr>
            </a:br>
            <a:r>
              <a:rPr lang="en-US" altLang="zh-CN" sz="1800" i="0" dirty="0">
                <a:solidFill>
                  <a:srgbClr val="131413"/>
                </a:solidFill>
                <a:effectLst/>
                <a:latin typeface="Times New Roman" panose="02020603050405020304" pitchFamily="18" charset="0"/>
                <a:cs typeface="Times New Roman" panose="02020603050405020304" pitchFamily="18" charset="0"/>
              </a:rPr>
              <a:t>S. </a:t>
            </a:r>
            <a:r>
              <a:rPr lang="en-US" altLang="zh-CN" sz="1800" i="0" dirty="0" err="1">
                <a:solidFill>
                  <a:srgbClr val="131413"/>
                </a:solidFill>
                <a:effectLst/>
                <a:latin typeface="Times New Roman" panose="02020603050405020304" pitchFamily="18" charset="0"/>
                <a:cs typeface="Times New Roman" panose="02020603050405020304" pitchFamily="18" charset="0"/>
              </a:rPr>
              <a:t>Daoudi</a:t>
            </a:r>
            <a:r>
              <a:rPr lang="en-US" altLang="zh-CN" sz="1800" i="0" dirty="0">
                <a:solidFill>
                  <a:srgbClr val="131413"/>
                </a:solidFill>
                <a:effectLst/>
                <a:latin typeface="Times New Roman" panose="02020603050405020304" pitchFamily="18" charset="0"/>
                <a:cs typeface="Times New Roman" panose="02020603050405020304" pitchFamily="18" charset="0"/>
              </a:rPr>
              <a:t> </a:t>
            </a:r>
            <a:r>
              <a:rPr lang="en-US" altLang="zh-CN" sz="1800" i="1" dirty="0">
                <a:solidFill>
                  <a:srgbClr val="131413"/>
                </a:solidFill>
                <a:effectLst/>
                <a:latin typeface="Times New Roman" panose="02020603050405020304" pitchFamily="18" charset="0"/>
                <a:cs typeface="Times New Roman" panose="02020603050405020304" pitchFamily="18" charset="0"/>
              </a:rPr>
              <a:t>et al</a:t>
            </a:r>
            <a:r>
              <a:rPr lang="en-US" altLang="zh-CN" sz="1800" i="0" dirty="0">
                <a:solidFill>
                  <a:srgbClr val="131413"/>
                </a:solidFill>
                <a:effectLst/>
                <a:latin typeface="Times New Roman" panose="02020603050405020304" pitchFamily="18" charset="0"/>
                <a:cs typeface="Times New Roman" panose="02020603050405020304" pitchFamily="18" charset="0"/>
              </a:rPr>
              <a:t>., J. Korean Phys. Soc. 67, 1537 (2015).</a:t>
            </a:r>
            <a:endParaRPr lang="zh-CN" altLang="en-US" dirty="0">
              <a:latin typeface="Times New Roman" panose="02020603050405020304" pitchFamily="18" charset="0"/>
              <a:cs typeface="Times New Roman" panose="02020603050405020304" pitchFamily="18" charset="0"/>
            </a:endParaRPr>
          </a:p>
        </p:txBody>
      </p:sp>
      <p:graphicFrame>
        <p:nvGraphicFramePr>
          <p:cNvPr id="10" name="Table 9">
            <a:extLst>
              <a:ext uri="{FF2B5EF4-FFF2-40B4-BE49-F238E27FC236}">
                <a16:creationId xmlns:a16="http://schemas.microsoft.com/office/drawing/2014/main" id="{80C1D4FB-3983-42DB-9AF2-A095BB840D0E}"/>
              </a:ext>
            </a:extLst>
          </p:cNvPr>
          <p:cNvGraphicFramePr>
            <a:graphicFrameLocks noGrp="1"/>
          </p:cNvGraphicFramePr>
          <p:nvPr/>
        </p:nvGraphicFramePr>
        <p:xfrm>
          <a:off x="-1" y="1754326"/>
          <a:ext cx="5181601" cy="5103674"/>
        </p:xfrm>
        <a:graphic>
          <a:graphicData uri="http://schemas.openxmlformats.org/drawingml/2006/table">
            <a:tbl>
              <a:tblPr>
                <a:tableStyleId>{5C22544A-7EE6-4342-B048-85BDC9FD1C3A}</a:tableStyleId>
              </a:tblPr>
              <a:tblGrid>
                <a:gridCol w="232881">
                  <a:extLst>
                    <a:ext uri="{9D8B030D-6E8A-4147-A177-3AD203B41FA5}">
                      <a16:colId xmlns:a16="http://schemas.microsoft.com/office/drawing/2014/main" val="895507864"/>
                    </a:ext>
                  </a:extLst>
                </a:gridCol>
                <a:gridCol w="221237">
                  <a:extLst>
                    <a:ext uri="{9D8B030D-6E8A-4147-A177-3AD203B41FA5}">
                      <a16:colId xmlns:a16="http://schemas.microsoft.com/office/drawing/2014/main" val="50425192"/>
                    </a:ext>
                  </a:extLst>
                </a:gridCol>
                <a:gridCol w="279457">
                  <a:extLst>
                    <a:ext uri="{9D8B030D-6E8A-4147-A177-3AD203B41FA5}">
                      <a16:colId xmlns:a16="http://schemas.microsoft.com/office/drawing/2014/main" val="3647022002"/>
                    </a:ext>
                  </a:extLst>
                </a:gridCol>
                <a:gridCol w="360964">
                  <a:extLst>
                    <a:ext uri="{9D8B030D-6E8A-4147-A177-3AD203B41FA5}">
                      <a16:colId xmlns:a16="http://schemas.microsoft.com/office/drawing/2014/main" val="1412515268"/>
                    </a:ext>
                  </a:extLst>
                </a:gridCol>
                <a:gridCol w="733576">
                  <a:extLst>
                    <a:ext uri="{9D8B030D-6E8A-4147-A177-3AD203B41FA5}">
                      <a16:colId xmlns:a16="http://schemas.microsoft.com/office/drawing/2014/main" val="2265506169"/>
                    </a:ext>
                  </a:extLst>
                </a:gridCol>
                <a:gridCol w="636541">
                  <a:extLst>
                    <a:ext uri="{9D8B030D-6E8A-4147-A177-3AD203B41FA5}">
                      <a16:colId xmlns:a16="http://schemas.microsoft.com/office/drawing/2014/main" val="2016324875"/>
                    </a:ext>
                  </a:extLst>
                </a:gridCol>
                <a:gridCol w="791795">
                  <a:extLst>
                    <a:ext uri="{9D8B030D-6E8A-4147-A177-3AD203B41FA5}">
                      <a16:colId xmlns:a16="http://schemas.microsoft.com/office/drawing/2014/main" val="719590889"/>
                    </a:ext>
                  </a:extLst>
                </a:gridCol>
                <a:gridCol w="589966">
                  <a:extLst>
                    <a:ext uri="{9D8B030D-6E8A-4147-A177-3AD203B41FA5}">
                      <a16:colId xmlns:a16="http://schemas.microsoft.com/office/drawing/2014/main" val="2005163839"/>
                    </a:ext>
                  </a:extLst>
                </a:gridCol>
                <a:gridCol w="698643">
                  <a:extLst>
                    <a:ext uri="{9D8B030D-6E8A-4147-A177-3AD203B41FA5}">
                      <a16:colId xmlns:a16="http://schemas.microsoft.com/office/drawing/2014/main" val="3700521554"/>
                    </a:ext>
                  </a:extLst>
                </a:gridCol>
                <a:gridCol w="636541">
                  <a:extLst>
                    <a:ext uri="{9D8B030D-6E8A-4147-A177-3AD203B41FA5}">
                      <a16:colId xmlns:a16="http://schemas.microsoft.com/office/drawing/2014/main" val="2652722348"/>
                    </a:ext>
                  </a:extLst>
                </a:gridCol>
              </a:tblGrid>
              <a:tr h="190306">
                <a:tc>
                  <a:txBody>
                    <a:bodyPr/>
                    <a:lstStyle/>
                    <a:p>
                      <a:pPr algn="l" fontAlgn="b"/>
                      <a:endParaRPr lang="zh-CN" altLang="en-US" sz="1000" b="0" i="0" u="none" strike="noStrike" dirty="0">
                        <a:solidFill>
                          <a:srgbClr val="000000"/>
                        </a:solidFill>
                        <a:effectLst/>
                        <a:latin typeface="宋体" panose="02010600030101010101" pitchFamily="2" charset="-122"/>
                        <a:ea typeface="宋体" panose="02010600030101010101" pitchFamily="2" charset="-122"/>
                      </a:endParaRPr>
                    </a:p>
                  </a:txBody>
                  <a:tcPr marL="7375" marR="7375" marT="7375" marB="0" anchor="b"/>
                </a:tc>
                <a:tc>
                  <a:txBody>
                    <a:bodyPr/>
                    <a:lstStyle/>
                    <a:p>
                      <a:pPr algn="l" fontAlgn="b"/>
                      <a:endParaRPr lang="zh-CN" altLang="en-US" sz="1000" b="0" i="0" u="none" strike="noStrike" dirty="0">
                        <a:solidFill>
                          <a:srgbClr val="000000"/>
                        </a:solidFill>
                        <a:effectLst/>
                        <a:latin typeface="宋体" panose="02010600030101010101" pitchFamily="2" charset="-122"/>
                        <a:ea typeface="宋体" panose="02010600030101010101" pitchFamily="2" charset="-122"/>
                      </a:endParaRPr>
                    </a:p>
                  </a:txBody>
                  <a:tcPr marL="7375" marR="7375" marT="7375" marB="0" anchor="b"/>
                </a:tc>
                <a:tc>
                  <a:txBody>
                    <a:bodyPr/>
                    <a:lstStyle/>
                    <a:p>
                      <a:pPr algn="l" fontAlgn="b"/>
                      <a:endParaRPr lang="zh-CN" altLang="en-US" sz="1000" b="0" i="0" u="none" strike="noStrike">
                        <a:solidFill>
                          <a:srgbClr val="000000"/>
                        </a:solidFill>
                        <a:effectLst/>
                        <a:latin typeface="宋体" panose="02010600030101010101" pitchFamily="2" charset="-122"/>
                        <a:ea typeface="宋体" panose="02010600030101010101" pitchFamily="2" charset="-122"/>
                      </a:endParaRPr>
                    </a:p>
                  </a:txBody>
                  <a:tcPr marL="7375" marR="7375" marT="7375" marB="0" anchor="b"/>
                </a:tc>
                <a:tc>
                  <a:txBody>
                    <a:bodyPr/>
                    <a:lstStyle/>
                    <a:p>
                      <a:pPr algn="l" fontAlgn="b"/>
                      <a:endParaRPr lang="zh-CN" altLang="en-US" sz="1000" b="0" i="0" u="none" strike="noStrike">
                        <a:solidFill>
                          <a:srgbClr val="000000"/>
                        </a:solidFill>
                        <a:effectLst/>
                        <a:latin typeface="宋体" panose="02010600030101010101" pitchFamily="2" charset="-122"/>
                        <a:ea typeface="宋体" panose="02010600030101010101" pitchFamily="2" charset="-122"/>
                      </a:endParaRPr>
                    </a:p>
                  </a:txBody>
                  <a:tcPr marL="7375" marR="7375" marT="7375" marB="0" anchor="b"/>
                </a:tc>
                <a:tc>
                  <a:txBody>
                    <a:bodyPr/>
                    <a:lstStyle/>
                    <a:p>
                      <a:pPr algn="ctr" fontAlgn="ctr"/>
                      <a:r>
                        <a:rPr lang="en-US" sz="1000" u="none" strike="noStrike" dirty="0" err="1">
                          <a:effectLst/>
                        </a:rPr>
                        <a:t>Kostroun</a:t>
                      </a:r>
                      <a:endParaRPr lang="en-US" sz="1000" b="0" i="0" u="none" strike="noStrike" dirty="0">
                        <a:solidFill>
                          <a:srgbClr val="000000"/>
                        </a:solidFill>
                        <a:effectLst/>
                        <a:latin typeface="Times New Roman" panose="02020603050405020304" pitchFamily="18" charset="0"/>
                        <a:ea typeface="宋体" panose="02010600030101010101" pitchFamily="2" charset="-122"/>
                      </a:endParaRPr>
                    </a:p>
                  </a:txBody>
                  <a:tcPr marL="7375" marR="7375" marT="7375" marB="0" anchor="ctr"/>
                </a:tc>
                <a:tc>
                  <a:txBody>
                    <a:bodyPr/>
                    <a:lstStyle/>
                    <a:p>
                      <a:pPr algn="ctr" fontAlgn="ctr"/>
                      <a:r>
                        <a:rPr lang="en-US" sz="1000" u="none" strike="noStrike">
                          <a:effectLst/>
                        </a:rPr>
                        <a:t>Walters</a:t>
                      </a:r>
                      <a:endParaRPr lang="en-US" sz="1000" b="0" i="0" u="none" strike="noStrike">
                        <a:solidFill>
                          <a:srgbClr val="000000"/>
                        </a:solidFill>
                        <a:effectLst/>
                        <a:latin typeface="Times New Roman" panose="02020603050405020304" pitchFamily="18" charset="0"/>
                        <a:ea typeface="宋体" panose="02010600030101010101" pitchFamily="2" charset="-122"/>
                      </a:endParaRPr>
                    </a:p>
                  </a:txBody>
                  <a:tcPr marL="7375" marR="7375" marT="7375" marB="0" anchor="ctr"/>
                </a:tc>
                <a:tc>
                  <a:txBody>
                    <a:bodyPr/>
                    <a:lstStyle/>
                    <a:p>
                      <a:pPr algn="ctr" fontAlgn="ctr"/>
                      <a:r>
                        <a:rPr lang="en-US" sz="1000" u="none" strike="noStrike">
                          <a:effectLst/>
                        </a:rPr>
                        <a:t>Bambynek</a:t>
                      </a:r>
                      <a:endParaRPr lang="en-US" sz="1000" b="0" i="0" u="none" strike="noStrike">
                        <a:solidFill>
                          <a:srgbClr val="000000"/>
                        </a:solidFill>
                        <a:effectLst/>
                        <a:latin typeface="Times New Roman" panose="02020603050405020304" pitchFamily="18" charset="0"/>
                        <a:ea typeface="宋体" panose="02010600030101010101" pitchFamily="2" charset="-122"/>
                      </a:endParaRPr>
                    </a:p>
                  </a:txBody>
                  <a:tcPr marL="7375" marR="7375" marT="7375" marB="0" anchor="ctr"/>
                </a:tc>
                <a:tc>
                  <a:txBody>
                    <a:bodyPr/>
                    <a:lstStyle/>
                    <a:p>
                      <a:pPr algn="ctr" fontAlgn="ctr"/>
                      <a:r>
                        <a:rPr lang="en-US" sz="1000" u="none" strike="noStrike">
                          <a:effectLst/>
                        </a:rPr>
                        <a:t>Krause</a:t>
                      </a:r>
                      <a:endParaRPr lang="en-US" sz="1000" b="0" i="0" u="none" strike="noStrike">
                        <a:solidFill>
                          <a:srgbClr val="000000"/>
                        </a:solidFill>
                        <a:effectLst/>
                        <a:latin typeface="Times New Roman" panose="02020603050405020304" pitchFamily="18" charset="0"/>
                        <a:ea typeface="宋体" panose="02010600030101010101" pitchFamily="2" charset="-122"/>
                      </a:endParaRPr>
                    </a:p>
                  </a:txBody>
                  <a:tcPr marL="7375" marR="7375" marT="7375" marB="0" anchor="ctr"/>
                </a:tc>
                <a:tc>
                  <a:txBody>
                    <a:bodyPr/>
                    <a:lstStyle/>
                    <a:p>
                      <a:pPr algn="ctr" fontAlgn="ctr"/>
                      <a:r>
                        <a:rPr lang="en-US" sz="1000" u="none" strike="noStrike">
                          <a:effectLst/>
                        </a:rPr>
                        <a:t>Hubbell</a:t>
                      </a:r>
                      <a:endParaRPr lang="en-US" sz="1000" b="0" i="0" u="none" strike="noStrike">
                        <a:solidFill>
                          <a:srgbClr val="000000"/>
                        </a:solidFill>
                        <a:effectLst/>
                        <a:latin typeface="Times New Roman" panose="02020603050405020304" pitchFamily="18" charset="0"/>
                        <a:ea typeface="宋体" panose="02010600030101010101" pitchFamily="2" charset="-122"/>
                      </a:endParaRPr>
                    </a:p>
                  </a:txBody>
                  <a:tcPr marL="7375" marR="7375" marT="7375" marB="0" anchor="ctr"/>
                </a:tc>
                <a:tc>
                  <a:txBody>
                    <a:bodyPr/>
                    <a:lstStyle/>
                    <a:p>
                      <a:pPr algn="ctr" fontAlgn="ctr"/>
                      <a:r>
                        <a:rPr lang="en-US" sz="1000" u="none" strike="noStrike" dirty="0" err="1">
                          <a:effectLst/>
                        </a:rPr>
                        <a:t>Daoudi</a:t>
                      </a:r>
                      <a:endParaRPr lang="en-US" sz="1000" b="0" i="0" u="none" strike="noStrike" dirty="0">
                        <a:solidFill>
                          <a:srgbClr val="000000"/>
                        </a:solidFill>
                        <a:effectLst/>
                        <a:latin typeface="Times New Roman" panose="02020603050405020304" pitchFamily="18" charset="0"/>
                        <a:ea typeface="宋体" panose="02010600030101010101" pitchFamily="2" charset="-122"/>
                      </a:endParaRPr>
                    </a:p>
                  </a:txBody>
                  <a:tcPr marL="7375" marR="7375" marT="7375" marB="0" anchor="ctr"/>
                </a:tc>
                <a:extLst>
                  <a:ext uri="{0D108BD9-81ED-4DB2-BD59-A6C34878D82A}">
                    <a16:rowId xmlns:a16="http://schemas.microsoft.com/office/drawing/2014/main" val="1435970158"/>
                  </a:ext>
                </a:extLst>
              </a:tr>
              <a:tr h="173006">
                <a:tc>
                  <a:txBody>
                    <a:bodyPr/>
                    <a:lstStyle/>
                    <a:p>
                      <a:pPr algn="ctr" fontAlgn="ctr"/>
                      <a:r>
                        <a:rPr lang="en-US" sz="1000" u="none" strike="noStrike" dirty="0">
                          <a:effectLst/>
                        </a:rPr>
                        <a:t>Z</a:t>
                      </a:r>
                      <a:endParaRPr lang="en-US" sz="1000" b="0" i="0" u="none" strike="noStrike" dirty="0">
                        <a:solidFill>
                          <a:srgbClr val="000000"/>
                        </a:solidFill>
                        <a:effectLst/>
                        <a:latin typeface="Times New Roman" panose="02020603050405020304" pitchFamily="18" charset="0"/>
                        <a:ea typeface="宋体" panose="02010600030101010101" pitchFamily="2" charset="-122"/>
                      </a:endParaRPr>
                    </a:p>
                  </a:txBody>
                  <a:tcPr marL="7375" marR="7375" marT="7375" marB="0" anchor="ctr"/>
                </a:tc>
                <a:tc>
                  <a:txBody>
                    <a:bodyPr/>
                    <a:lstStyle/>
                    <a:p>
                      <a:pPr algn="ctr" fontAlgn="ctr"/>
                      <a:r>
                        <a:rPr lang="en-US" altLang="zh-CN" sz="1000" u="none" strike="noStrike" dirty="0">
                          <a:effectLst/>
                        </a:rPr>
                        <a:t>=</a:t>
                      </a:r>
                      <a:endParaRPr lang="en-US" altLang="zh-CN" sz="1000" b="0" i="0" u="none" strike="noStrike" dirty="0">
                        <a:solidFill>
                          <a:srgbClr val="000000"/>
                        </a:solidFill>
                        <a:effectLst/>
                        <a:latin typeface="Times New Roman" panose="02020603050405020304" pitchFamily="18" charset="0"/>
                        <a:ea typeface="宋体" panose="02010600030101010101" pitchFamily="2" charset="-122"/>
                      </a:endParaRPr>
                    </a:p>
                  </a:txBody>
                  <a:tcPr marL="7375" marR="7375" marT="7375" marB="0" anchor="ctr"/>
                </a:tc>
                <a:tc>
                  <a:txBody>
                    <a:bodyPr/>
                    <a:lstStyle/>
                    <a:p>
                      <a:pPr algn="ctr" fontAlgn="ctr"/>
                      <a:r>
                        <a:rPr lang="en-US" altLang="zh-CN" sz="1000" u="none" strike="noStrike" dirty="0">
                          <a:effectLst/>
                        </a:rPr>
                        <a:t>3</a:t>
                      </a:r>
                      <a:endParaRPr lang="en-US" altLang="zh-CN" sz="1000" b="0" i="0" u="none" strike="noStrike" dirty="0">
                        <a:solidFill>
                          <a:srgbClr val="000000"/>
                        </a:solidFill>
                        <a:effectLst/>
                        <a:latin typeface="Times New Roman" panose="02020603050405020304" pitchFamily="18" charset="0"/>
                        <a:ea typeface="宋体" panose="02010600030101010101" pitchFamily="2" charset="-122"/>
                      </a:endParaRPr>
                    </a:p>
                  </a:txBody>
                  <a:tcPr marL="7375" marR="7375" marT="7375" marB="0" anchor="ctr"/>
                </a:tc>
                <a:tc>
                  <a:txBody>
                    <a:bodyPr/>
                    <a:lstStyle/>
                    <a:p>
                      <a:pPr algn="ctr" fontAlgn="ctr"/>
                      <a:r>
                        <a:rPr lang="en-US" sz="1000" u="none" strike="noStrike">
                          <a:effectLst/>
                        </a:rPr>
                        <a:t>Li</a:t>
                      </a:r>
                      <a:endParaRPr lang="en-US" sz="1000" b="0" i="0" u="none" strike="noStrike">
                        <a:solidFill>
                          <a:srgbClr val="000000"/>
                        </a:solidFill>
                        <a:effectLst/>
                        <a:latin typeface="Times New Roman" panose="02020603050405020304" pitchFamily="18" charset="0"/>
                        <a:ea typeface="宋体" panose="02010600030101010101" pitchFamily="2" charset="-122"/>
                      </a:endParaRPr>
                    </a:p>
                  </a:txBody>
                  <a:tcPr marL="7375" marR="7375" marT="7375" marB="0" anchor="ctr"/>
                </a:tc>
                <a:tc>
                  <a:txBody>
                    <a:bodyPr/>
                    <a:lstStyle/>
                    <a:p>
                      <a:pPr algn="ctr" fontAlgn="ctr"/>
                      <a:r>
                        <a:rPr lang="en-US" altLang="zh-CN" sz="1000" u="none" strike="noStrike" dirty="0">
                          <a:effectLst/>
                        </a:rPr>
                        <a:t>-</a:t>
                      </a:r>
                      <a:endParaRPr lang="en-US" altLang="zh-CN" sz="1000" b="0" i="0" u="none" strike="noStrike" dirty="0">
                        <a:solidFill>
                          <a:srgbClr val="000000"/>
                        </a:solidFill>
                        <a:effectLst/>
                        <a:latin typeface="Times New Roman" panose="02020603050405020304" pitchFamily="18" charset="0"/>
                        <a:ea typeface="宋体" panose="02010600030101010101" pitchFamily="2" charset="-122"/>
                      </a:endParaRPr>
                    </a:p>
                  </a:txBody>
                  <a:tcPr marL="7375" marR="7375" marT="7375" marB="0" anchor="ctr"/>
                </a:tc>
                <a:tc>
                  <a:txBody>
                    <a:bodyPr/>
                    <a:lstStyle/>
                    <a:p>
                      <a:pPr algn="ctr" fontAlgn="ctr"/>
                      <a:r>
                        <a:rPr lang="en-US" altLang="zh-CN" sz="1000" u="none" strike="noStrike">
                          <a:effectLst/>
                        </a:rPr>
                        <a:t>-</a:t>
                      </a:r>
                      <a:endParaRPr lang="en-US" altLang="zh-CN" sz="1000" b="0" i="0" u="none" strike="noStrike">
                        <a:solidFill>
                          <a:srgbClr val="000000"/>
                        </a:solidFill>
                        <a:effectLst/>
                        <a:latin typeface="Times New Roman" panose="02020603050405020304" pitchFamily="18" charset="0"/>
                        <a:ea typeface="宋体" panose="02010600030101010101" pitchFamily="2" charset="-122"/>
                      </a:endParaRPr>
                    </a:p>
                  </a:txBody>
                  <a:tcPr marL="7375" marR="7375" marT="7375" marB="0" anchor="ctr"/>
                </a:tc>
                <a:tc>
                  <a:txBody>
                    <a:bodyPr/>
                    <a:lstStyle/>
                    <a:p>
                      <a:pPr algn="ctr" fontAlgn="ctr"/>
                      <a:r>
                        <a:rPr lang="en-US" altLang="zh-CN" sz="1000" u="none" strike="noStrike">
                          <a:effectLst/>
                        </a:rPr>
                        <a:t>0.000164</a:t>
                      </a:r>
                      <a:endParaRPr lang="en-US" altLang="zh-CN" sz="1000" b="0" i="0" u="none" strike="noStrike">
                        <a:solidFill>
                          <a:srgbClr val="000000"/>
                        </a:solidFill>
                        <a:effectLst/>
                        <a:latin typeface="Times New Roman" panose="02020603050405020304" pitchFamily="18" charset="0"/>
                        <a:ea typeface="宋体" panose="02010600030101010101" pitchFamily="2" charset="-122"/>
                      </a:endParaRPr>
                    </a:p>
                  </a:txBody>
                  <a:tcPr marL="7375" marR="7375" marT="7375" marB="0" anchor="ctr"/>
                </a:tc>
                <a:tc>
                  <a:txBody>
                    <a:bodyPr/>
                    <a:lstStyle/>
                    <a:p>
                      <a:pPr algn="ctr" fontAlgn="ctr"/>
                      <a:r>
                        <a:rPr lang="en-US" altLang="zh-CN" sz="1000" u="none" strike="noStrike">
                          <a:effectLst/>
                        </a:rPr>
                        <a:t>-</a:t>
                      </a:r>
                      <a:endParaRPr lang="en-US" altLang="zh-CN" sz="1000" b="0" i="0" u="none" strike="noStrike">
                        <a:solidFill>
                          <a:srgbClr val="000000"/>
                        </a:solidFill>
                        <a:effectLst/>
                        <a:latin typeface="Times New Roman" panose="02020603050405020304" pitchFamily="18" charset="0"/>
                        <a:ea typeface="宋体" panose="02010600030101010101" pitchFamily="2" charset="-122"/>
                      </a:endParaRPr>
                    </a:p>
                  </a:txBody>
                  <a:tcPr marL="7375" marR="7375" marT="7375" marB="0" anchor="ctr"/>
                </a:tc>
                <a:tc>
                  <a:txBody>
                    <a:bodyPr/>
                    <a:lstStyle/>
                    <a:p>
                      <a:pPr algn="ctr" fontAlgn="ctr"/>
                      <a:r>
                        <a:rPr lang="en-US" altLang="zh-CN" sz="1000" u="none" strike="noStrike">
                          <a:effectLst/>
                        </a:rPr>
                        <a:t>0.000293</a:t>
                      </a:r>
                      <a:endParaRPr lang="en-US" altLang="zh-CN" sz="1000" b="0" i="0" u="none" strike="noStrike">
                        <a:solidFill>
                          <a:srgbClr val="000000"/>
                        </a:solidFill>
                        <a:effectLst/>
                        <a:latin typeface="Times New Roman" panose="02020603050405020304" pitchFamily="18" charset="0"/>
                        <a:ea typeface="宋体" panose="02010600030101010101" pitchFamily="2" charset="-122"/>
                      </a:endParaRPr>
                    </a:p>
                  </a:txBody>
                  <a:tcPr marL="7375" marR="7375" marT="7375" marB="0" anchor="ctr"/>
                </a:tc>
                <a:tc>
                  <a:txBody>
                    <a:bodyPr/>
                    <a:lstStyle/>
                    <a:p>
                      <a:pPr algn="ctr" fontAlgn="ctr"/>
                      <a:r>
                        <a:rPr lang="en-US" altLang="zh-CN" sz="1000" u="none" strike="noStrike" dirty="0">
                          <a:effectLst/>
                        </a:rPr>
                        <a:t>0.00015</a:t>
                      </a:r>
                      <a:endParaRPr lang="en-US" altLang="zh-CN" sz="1000" b="0" i="0" u="none" strike="noStrike" dirty="0">
                        <a:solidFill>
                          <a:srgbClr val="000000"/>
                        </a:solidFill>
                        <a:effectLst/>
                        <a:latin typeface="Times New Roman" panose="02020603050405020304" pitchFamily="18" charset="0"/>
                        <a:ea typeface="宋体" panose="02010600030101010101" pitchFamily="2" charset="-122"/>
                      </a:endParaRPr>
                    </a:p>
                  </a:txBody>
                  <a:tcPr marL="7375" marR="7375" marT="7375" marB="0" anchor="ctr"/>
                </a:tc>
                <a:extLst>
                  <a:ext uri="{0D108BD9-81ED-4DB2-BD59-A6C34878D82A}">
                    <a16:rowId xmlns:a16="http://schemas.microsoft.com/office/drawing/2014/main" val="4171903773"/>
                  </a:ext>
                </a:extLst>
              </a:tr>
              <a:tr h="190306">
                <a:tc>
                  <a:txBody>
                    <a:bodyPr/>
                    <a:lstStyle/>
                    <a:p>
                      <a:pPr algn="ctr" fontAlgn="ctr"/>
                      <a:r>
                        <a:rPr lang="en-US" sz="1000" u="none" strike="noStrike" dirty="0">
                          <a:effectLst/>
                        </a:rPr>
                        <a:t>Z</a:t>
                      </a:r>
                      <a:endParaRPr lang="en-US" sz="1000" b="0" i="0" u="none" strike="noStrike" dirty="0">
                        <a:solidFill>
                          <a:srgbClr val="000000"/>
                        </a:solidFill>
                        <a:effectLst/>
                        <a:latin typeface="Times New Roman" panose="02020603050405020304" pitchFamily="18" charset="0"/>
                        <a:ea typeface="宋体" panose="02010600030101010101" pitchFamily="2" charset="-122"/>
                      </a:endParaRPr>
                    </a:p>
                  </a:txBody>
                  <a:tcPr marL="7375" marR="7375" marT="7375" marB="0" anchor="ctr"/>
                </a:tc>
                <a:tc>
                  <a:txBody>
                    <a:bodyPr/>
                    <a:lstStyle/>
                    <a:p>
                      <a:pPr algn="ctr" fontAlgn="ctr"/>
                      <a:r>
                        <a:rPr lang="en-US" altLang="zh-CN" sz="1000" u="none" strike="noStrike">
                          <a:effectLst/>
                        </a:rPr>
                        <a:t>=</a:t>
                      </a:r>
                      <a:endParaRPr lang="en-US" altLang="zh-CN" sz="1000" b="0" i="0" u="none" strike="noStrike">
                        <a:solidFill>
                          <a:srgbClr val="000000"/>
                        </a:solidFill>
                        <a:effectLst/>
                        <a:latin typeface="Times New Roman" panose="02020603050405020304" pitchFamily="18" charset="0"/>
                        <a:ea typeface="宋体" panose="02010600030101010101" pitchFamily="2" charset="-122"/>
                      </a:endParaRPr>
                    </a:p>
                  </a:txBody>
                  <a:tcPr marL="7375" marR="7375" marT="7375" marB="0" anchor="ctr"/>
                </a:tc>
                <a:tc>
                  <a:txBody>
                    <a:bodyPr/>
                    <a:lstStyle/>
                    <a:p>
                      <a:pPr algn="ctr" fontAlgn="ctr"/>
                      <a:r>
                        <a:rPr lang="en-US" altLang="zh-CN" sz="1000" u="none" strike="noStrike" dirty="0">
                          <a:effectLst/>
                        </a:rPr>
                        <a:t>4</a:t>
                      </a:r>
                      <a:endParaRPr lang="en-US" altLang="zh-CN" sz="1000" b="0" i="0" u="none" strike="noStrike" dirty="0">
                        <a:solidFill>
                          <a:srgbClr val="000000"/>
                        </a:solidFill>
                        <a:effectLst/>
                        <a:latin typeface="Times New Roman" panose="02020603050405020304" pitchFamily="18" charset="0"/>
                        <a:ea typeface="宋体" panose="02010600030101010101" pitchFamily="2" charset="-122"/>
                      </a:endParaRPr>
                    </a:p>
                  </a:txBody>
                  <a:tcPr marL="7375" marR="7375" marT="7375" marB="0" anchor="ctr"/>
                </a:tc>
                <a:tc>
                  <a:txBody>
                    <a:bodyPr/>
                    <a:lstStyle/>
                    <a:p>
                      <a:pPr algn="ctr" fontAlgn="ctr"/>
                      <a:r>
                        <a:rPr lang="en-US" sz="1000" u="none" strike="noStrike">
                          <a:effectLst/>
                        </a:rPr>
                        <a:t>Be</a:t>
                      </a:r>
                      <a:endParaRPr lang="en-US" sz="1000" b="0" i="0" u="none" strike="noStrike">
                        <a:solidFill>
                          <a:srgbClr val="000000"/>
                        </a:solidFill>
                        <a:effectLst/>
                        <a:latin typeface="Times New Roman" panose="02020603050405020304" pitchFamily="18" charset="0"/>
                        <a:ea typeface="宋体" panose="02010600030101010101" pitchFamily="2" charset="-122"/>
                      </a:endParaRPr>
                    </a:p>
                  </a:txBody>
                  <a:tcPr marL="7375" marR="7375" marT="7375" marB="0" anchor="ctr"/>
                </a:tc>
                <a:tc>
                  <a:txBody>
                    <a:bodyPr/>
                    <a:lstStyle/>
                    <a:p>
                      <a:pPr algn="ctr" fontAlgn="ctr"/>
                      <a:r>
                        <a:rPr lang="en-US" altLang="zh-CN" sz="1000" u="none" strike="noStrike" dirty="0">
                          <a:effectLst/>
                        </a:rPr>
                        <a:t>-</a:t>
                      </a:r>
                      <a:endParaRPr lang="en-US" altLang="zh-CN" sz="1000" b="0" i="0" u="none" strike="noStrike" dirty="0">
                        <a:solidFill>
                          <a:srgbClr val="000000"/>
                        </a:solidFill>
                        <a:effectLst/>
                        <a:latin typeface="Times New Roman" panose="02020603050405020304" pitchFamily="18" charset="0"/>
                        <a:ea typeface="宋体" panose="02010600030101010101" pitchFamily="2" charset="-122"/>
                      </a:endParaRPr>
                    </a:p>
                  </a:txBody>
                  <a:tcPr marL="7375" marR="7375" marT="7375" marB="0" anchor="ctr"/>
                </a:tc>
                <a:tc>
                  <a:txBody>
                    <a:bodyPr/>
                    <a:lstStyle/>
                    <a:p>
                      <a:pPr algn="ctr" fontAlgn="ctr"/>
                      <a:r>
                        <a:rPr lang="en-US" altLang="zh-CN" sz="1000" u="none" strike="noStrike">
                          <a:effectLst/>
                        </a:rPr>
                        <a:t>-</a:t>
                      </a:r>
                      <a:endParaRPr lang="en-US" altLang="zh-CN" sz="1000" b="0" i="0" u="none" strike="noStrike">
                        <a:solidFill>
                          <a:srgbClr val="000000"/>
                        </a:solidFill>
                        <a:effectLst/>
                        <a:latin typeface="Times New Roman" panose="02020603050405020304" pitchFamily="18" charset="0"/>
                        <a:ea typeface="宋体" panose="02010600030101010101" pitchFamily="2" charset="-122"/>
                      </a:endParaRPr>
                    </a:p>
                  </a:txBody>
                  <a:tcPr marL="7375" marR="7375" marT="7375" marB="0" anchor="ctr"/>
                </a:tc>
                <a:tc>
                  <a:txBody>
                    <a:bodyPr/>
                    <a:lstStyle/>
                    <a:p>
                      <a:pPr algn="ctr" fontAlgn="ctr"/>
                      <a:r>
                        <a:rPr lang="en-US" altLang="zh-CN" sz="1000" u="none" strike="noStrike">
                          <a:effectLst/>
                        </a:rPr>
                        <a:t>0.000451</a:t>
                      </a:r>
                      <a:endParaRPr lang="en-US" altLang="zh-CN" sz="1000" b="0" i="0" u="none" strike="noStrike">
                        <a:solidFill>
                          <a:srgbClr val="000000"/>
                        </a:solidFill>
                        <a:effectLst/>
                        <a:latin typeface="Times New Roman" panose="02020603050405020304" pitchFamily="18" charset="0"/>
                        <a:ea typeface="宋体" panose="02010600030101010101" pitchFamily="2" charset="-122"/>
                      </a:endParaRPr>
                    </a:p>
                  </a:txBody>
                  <a:tcPr marL="7375" marR="7375" marT="7375" marB="0" anchor="ctr"/>
                </a:tc>
                <a:tc>
                  <a:txBody>
                    <a:bodyPr/>
                    <a:lstStyle/>
                    <a:p>
                      <a:pPr algn="ctr" fontAlgn="ctr"/>
                      <a:r>
                        <a:rPr lang="en-US" altLang="zh-CN" sz="1000" u="none" strike="noStrike">
                          <a:effectLst/>
                        </a:rPr>
                        <a:t>-</a:t>
                      </a:r>
                      <a:endParaRPr lang="en-US" altLang="zh-CN" sz="1000" b="0" i="0" u="none" strike="noStrike">
                        <a:solidFill>
                          <a:srgbClr val="000000"/>
                        </a:solidFill>
                        <a:effectLst/>
                        <a:latin typeface="Times New Roman" panose="02020603050405020304" pitchFamily="18" charset="0"/>
                        <a:ea typeface="宋体" panose="02010600030101010101" pitchFamily="2" charset="-122"/>
                      </a:endParaRPr>
                    </a:p>
                  </a:txBody>
                  <a:tcPr marL="7375" marR="7375" marT="7375" marB="0" anchor="ctr"/>
                </a:tc>
                <a:tc>
                  <a:txBody>
                    <a:bodyPr/>
                    <a:lstStyle/>
                    <a:p>
                      <a:pPr algn="ctr" fontAlgn="ctr"/>
                      <a:r>
                        <a:rPr lang="en-US" altLang="zh-CN" sz="1000" u="none" strike="noStrike">
                          <a:effectLst/>
                        </a:rPr>
                        <a:t>0.000693</a:t>
                      </a:r>
                      <a:endParaRPr lang="en-US" altLang="zh-CN" sz="1000" b="0" i="0" u="none" strike="noStrike">
                        <a:solidFill>
                          <a:srgbClr val="000000"/>
                        </a:solidFill>
                        <a:effectLst/>
                        <a:latin typeface="Times New Roman" panose="02020603050405020304" pitchFamily="18" charset="0"/>
                        <a:ea typeface="宋体" panose="02010600030101010101" pitchFamily="2" charset="-122"/>
                      </a:endParaRPr>
                    </a:p>
                  </a:txBody>
                  <a:tcPr marL="7375" marR="7375" marT="7375" marB="0" anchor="ctr"/>
                </a:tc>
                <a:tc>
                  <a:txBody>
                    <a:bodyPr/>
                    <a:lstStyle/>
                    <a:p>
                      <a:pPr algn="ctr" fontAlgn="ctr"/>
                      <a:r>
                        <a:rPr lang="en-US" altLang="zh-CN" sz="1000" u="none" strike="noStrike" dirty="0">
                          <a:effectLst/>
                        </a:rPr>
                        <a:t>0.00036</a:t>
                      </a:r>
                      <a:endParaRPr lang="en-US" altLang="zh-CN" sz="1000" b="0" i="0" u="none" strike="noStrike" dirty="0">
                        <a:solidFill>
                          <a:srgbClr val="000000"/>
                        </a:solidFill>
                        <a:effectLst/>
                        <a:latin typeface="Times New Roman" panose="02020603050405020304" pitchFamily="18" charset="0"/>
                        <a:ea typeface="宋体" panose="02010600030101010101" pitchFamily="2" charset="-122"/>
                      </a:endParaRPr>
                    </a:p>
                  </a:txBody>
                  <a:tcPr marL="7375" marR="7375" marT="7375" marB="0" anchor="ctr"/>
                </a:tc>
                <a:extLst>
                  <a:ext uri="{0D108BD9-81ED-4DB2-BD59-A6C34878D82A}">
                    <a16:rowId xmlns:a16="http://schemas.microsoft.com/office/drawing/2014/main" val="481191642"/>
                  </a:ext>
                </a:extLst>
              </a:tr>
              <a:tr h="173006">
                <a:tc>
                  <a:txBody>
                    <a:bodyPr/>
                    <a:lstStyle/>
                    <a:p>
                      <a:pPr algn="ctr" fontAlgn="ctr"/>
                      <a:r>
                        <a:rPr lang="en-US" sz="1000" u="none" strike="noStrike" dirty="0">
                          <a:effectLst/>
                        </a:rPr>
                        <a:t>Z</a:t>
                      </a:r>
                      <a:endParaRPr lang="en-US" sz="1000" b="0" i="0" u="none" strike="noStrike" dirty="0">
                        <a:solidFill>
                          <a:srgbClr val="000000"/>
                        </a:solidFill>
                        <a:effectLst/>
                        <a:latin typeface="Times New Roman" panose="02020603050405020304" pitchFamily="18" charset="0"/>
                        <a:ea typeface="宋体" panose="02010600030101010101" pitchFamily="2" charset="-122"/>
                      </a:endParaRPr>
                    </a:p>
                  </a:txBody>
                  <a:tcPr marL="7375" marR="7375" marT="7375" marB="0" anchor="ctr"/>
                </a:tc>
                <a:tc>
                  <a:txBody>
                    <a:bodyPr/>
                    <a:lstStyle/>
                    <a:p>
                      <a:pPr algn="ctr" fontAlgn="ctr"/>
                      <a:r>
                        <a:rPr lang="en-US" altLang="zh-CN" sz="1000" u="none" strike="noStrike">
                          <a:effectLst/>
                        </a:rPr>
                        <a:t>=</a:t>
                      </a:r>
                      <a:endParaRPr lang="en-US" altLang="zh-CN" sz="1000" b="0" i="0" u="none" strike="noStrike">
                        <a:solidFill>
                          <a:srgbClr val="000000"/>
                        </a:solidFill>
                        <a:effectLst/>
                        <a:latin typeface="Times New Roman" panose="02020603050405020304" pitchFamily="18" charset="0"/>
                        <a:ea typeface="宋体" panose="02010600030101010101" pitchFamily="2" charset="-122"/>
                      </a:endParaRPr>
                    </a:p>
                  </a:txBody>
                  <a:tcPr marL="7375" marR="7375" marT="7375" marB="0" anchor="ctr"/>
                </a:tc>
                <a:tc>
                  <a:txBody>
                    <a:bodyPr/>
                    <a:lstStyle/>
                    <a:p>
                      <a:pPr algn="ctr" fontAlgn="ctr"/>
                      <a:r>
                        <a:rPr lang="en-US" altLang="zh-CN" sz="1000" u="none" strike="noStrike">
                          <a:effectLst/>
                        </a:rPr>
                        <a:t>5</a:t>
                      </a:r>
                      <a:endParaRPr lang="en-US" altLang="zh-CN" sz="1000" b="0" i="0" u="none" strike="noStrike">
                        <a:solidFill>
                          <a:srgbClr val="000000"/>
                        </a:solidFill>
                        <a:effectLst/>
                        <a:latin typeface="Times New Roman" panose="02020603050405020304" pitchFamily="18" charset="0"/>
                        <a:ea typeface="宋体" panose="02010600030101010101" pitchFamily="2" charset="-122"/>
                      </a:endParaRPr>
                    </a:p>
                  </a:txBody>
                  <a:tcPr marL="7375" marR="7375" marT="7375" marB="0" anchor="ctr"/>
                </a:tc>
                <a:tc>
                  <a:txBody>
                    <a:bodyPr/>
                    <a:lstStyle/>
                    <a:p>
                      <a:pPr algn="ctr" fontAlgn="ctr"/>
                      <a:r>
                        <a:rPr lang="en-US" sz="1000" u="none" strike="noStrike">
                          <a:effectLst/>
                        </a:rPr>
                        <a:t>B</a:t>
                      </a:r>
                      <a:endParaRPr lang="en-US" sz="1000" b="0" i="0" u="none" strike="noStrike">
                        <a:solidFill>
                          <a:srgbClr val="000000"/>
                        </a:solidFill>
                        <a:effectLst/>
                        <a:latin typeface="Times New Roman" panose="02020603050405020304" pitchFamily="18" charset="0"/>
                        <a:ea typeface="宋体" panose="02010600030101010101" pitchFamily="2" charset="-122"/>
                      </a:endParaRPr>
                    </a:p>
                  </a:txBody>
                  <a:tcPr marL="7375" marR="7375" marT="7375" marB="0" anchor="ctr"/>
                </a:tc>
                <a:tc>
                  <a:txBody>
                    <a:bodyPr/>
                    <a:lstStyle/>
                    <a:p>
                      <a:pPr algn="ctr" fontAlgn="ctr"/>
                      <a:r>
                        <a:rPr lang="en-US" altLang="zh-CN" sz="1000" u="none" strike="noStrike">
                          <a:effectLst/>
                        </a:rPr>
                        <a:t>-</a:t>
                      </a:r>
                      <a:endParaRPr lang="en-US" altLang="zh-CN" sz="1000" b="0" i="0" u="none" strike="noStrike">
                        <a:solidFill>
                          <a:srgbClr val="000000"/>
                        </a:solidFill>
                        <a:effectLst/>
                        <a:latin typeface="Times New Roman" panose="02020603050405020304" pitchFamily="18" charset="0"/>
                        <a:ea typeface="宋体" panose="02010600030101010101" pitchFamily="2" charset="-122"/>
                      </a:endParaRPr>
                    </a:p>
                  </a:txBody>
                  <a:tcPr marL="7375" marR="7375" marT="7375" marB="0" anchor="ctr"/>
                </a:tc>
                <a:tc>
                  <a:txBody>
                    <a:bodyPr/>
                    <a:lstStyle/>
                    <a:p>
                      <a:pPr algn="ctr" fontAlgn="ctr"/>
                      <a:r>
                        <a:rPr lang="en-US" altLang="zh-CN" sz="1000" u="none" strike="noStrike">
                          <a:effectLst/>
                        </a:rPr>
                        <a:t>-</a:t>
                      </a:r>
                      <a:endParaRPr lang="en-US" altLang="zh-CN" sz="1000" b="0" i="0" u="none" strike="noStrike">
                        <a:solidFill>
                          <a:srgbClr val="000000"/>
                        </a:solidFill>
                        <a:effectLst/>
                        <a:latin typeface="Times New Roman" panose="02020603050405020304" pitchFamily="18" charset="0"/>
                        <a:ea typeface="宋体" panose="02010600030101010101" pitchFamily="2" charset="-122"/>
                      </a:endParaRPr>
                    </a:p>
                  </a:txBody>
                  <a:tcPr marL="7375" marR="7375" marT="7375" marB="0" anchor="ctr"/>
                </a:tc>
                <a:tc>
                  <a:txBody>
                    <a:bodyPr/>
                    <a:lstStyle/>
                    <a:p>
                      <a:pPr algn="ctr" fontAlgn="ctr"/>
                      <a:r>
                        <a:rPr lang="en-US" altLang="zh-CN" sz="1000" u="none" strike="noStrike">
                          <a:effectLst/>
                        </a:rPr>
                        <a:t>0.00101</a:t>
                      </a:r>
                      <a:endParaRPr lang="en-US" altLang="zh-CN" sz="1000" b="0" i="0" u="none" strike="noStrike">
                        <a:solidFill>
                          <a:srgbClr val="000000"/>
                        </a:solidFill>
                        <a:effectLst/>
                        <a:latin typeface="Times New Roman" panose="02020603050405020304" pitchFamily="18" charset="0"/>
                        <a:ea typeface="宋体" panose="02010600030101010101" pitchFamily="2" charset="-122"/>
                      </a:endParaRPr>
                    </a:p>
                  </a:txBody>
                  <a:tcPr marL="7375" marR="7375" marT="7375" marB="0" anchor="ctr"/>
                </a:tc>
                <a:tc>
                  <a:txBody>
                    <a:bodyPr/>
                    <a:lstStyle/>
                    <a:p>
                      <a:pPr algn="ctr" fontAlgn="ctr"/>
                      <a:r>
                        <a:rPr lang="en-US" altLang="zh-CN" sz="1000" u="none" strike="noStrike">
                          <a:effectLst/>
                        </a:rPr>
                        <a:t>0.0017</a:t>
                      </a:r>
                      <a:endParaRPr lang="en-US" altLang="zh-CN" sz="1000" b="0" i="0" u="none" strike="noStrike">
                        <a:solidFill>
                          <a:srgbClr val="000000"/>
                        </a:solidFill>
                        <a:effectLst/>
                        <a:latin typeface="Times New Roman" panose="02020603050405020304" pitchFamily="18" charset="0"/>
                        <a:ea typeface="宋体" panose="02010600030101010101" pitchFamily="2" charset="-122"/>
                      </a:endParaRPr>
                    </a:p>
                  </a:txBody>
                  <a:tcPr marL="7375" marR="7375" marT="7375" marB="0" anchor="ctr"/>
                </a:tc>
                <a:tc>
                  <a:txBody>
                    <a:bodyPr/>
                    <a:lstStyle/>
                    <a:p>
                      <a:pPr algn="ctr" fontAlgn="ctr"/>
                      <a:r>
                        <a:rPr lang="en-US" altLang="zh-CN" sz="1000" u="none" strike="noStrike">
                          <a:effectLst/>
                        </a:rPr>
                        <a:t>0.001409</a:t>
                      </a:r>
                      <a:endParaRPr lang="en-US" altLang="zh-CN" sz="1000" b="0" i="0" u="none" strike="noStrike">
                        <a:solidFill>
                          <a:srgbClr val="000000"/>
                        </a:solidFill>
                        <a:effectLst/>
                        <a:latin typeface="Times New Roman" panose="02020603050405020304" pitchFamily="18" charset="0"/>
                        <a:ea typeface="宋体" panose="02010600030101010101" pitchFamily="2" charset="-122"/>
                      </a:endParaRPr>
                    </a:p>
                  </a:txBody>
                  <a:tcPr marL="7375" marR="7375" marT="7375" marB="0" anchor="ctr"/>
                </a:tc>
                <a:tc>
                  <a:txBody>
                    <a:bodyPr/>
                    <a:lstStyle/>
                    <a:p>
                      <a:pPr algn="ctr" fontAlgn="ctr"/>
                      <a:r>
                        <a:rPr lang="en-US" altLang="zh-CN" sz="1000" u="none" strike="noStrike" dirty="0">
                          <a:effectLst/>
                        </a:rPr>
                        <a:t>0.00075</a:t>
                      </a:r>
                      <a:endParaRPr lang="en-US" altLang="zh-CN" sz="1000" b="0" i="0" u="none" strike="noStrike" dirty="0">
                        <a:solidFill>
                          <a:srgbClr val="000000"/>
                        </a:solidFill>
                        <a:effectLst/>
                        <a:latin typeface="Times New Roman" panose="02020603050405020304" pitchFamily="18" charset="0"/>
                        <a:ea typeface="宋体" panose="02010600030101010101" pitchFamily="2" charset="-122"/>
                      </a:endParaRPr>
                    </a:p>
                  </a:txBody>
                  <a:tcPr marL="7375" marR="7375" marT="7375" marB="0" anchor="ctr"/>
                </a:tc>
                <a:extLst>
                  <a:ext uri="{0D108BD9-81ED-4DB2-BD59-A6C34878D82A}">
                    <a16:rowId xmlns:a16="http://schemas.microsoft.com/office/drawing/2014/main" val="594633720"/>
                  </a:ext>
                </a:extLst>
              </a:tr>
              <a:tr h="173006">
                <a:tc>
                  <a:txBody>
                    <a:bodyPr/>
                    <a:lstStyle/>
                    <a:p>
                      <a:pPr algn="ctr" fontAlgn="ctr"/>
                      <a:r>
                        <a:rPr lang="en-US" sz="1000" u="none" strike="noStrike" dirty="0">
                          <a:effectLst/>
                        </a:rPr>
                        <a:t>Z</a:t>
                      </a:r>
                      <a:endParaRPr lang="en-US" sz="1000" b="0" i="0" u="none" strike="noStrike" dirty="0">
                        <a:solidFill>
                          <a:srgbClr val="000000"/>
                        </a:solidFill>
                        <a:effectLst/>
                        <a:latin typeface="Times New Roman" panose="02020603050405020304" pitchFamily="18" charset="0"/>
                        <a:ea typeface="宋体" panose="02010600030101010101" pitchFamily="2" charset="-122"/>
                      </a:endParaRPr>
                    </a:p>
                  </a:txBody>
                  <a:tcPr marL="7375" marR="7375" marT="7375" marB="0" anchor="ctr"/>
                </a:tc>
                <a:tc>
                  <a:txBody>
                    <a:bodyPr/>
                    <a:lstStyle/>
                    <a:p>
                      <a:pPr algn="ctr" fontAlgn="ctr"/>
                      <a:r>
                        <a:rPr lang="en-US" altLang="zh-CN" sz="1000" u="none" strike="noStrike">
                          <a:effectLst/>
                        </a:rPr>
                        <a:t>=</a:t>
                      </a:r>
                      <a:endParaRPr lang="en-US" altLang="zh-CN" sz="1000" b="0" i="0" u="none" strike="noStrike">
                        <a:solidFill>
                          <a:srgbClr val="000000"/>
                        </a:solidFill>
                        <a:effectLst/>
                        <a:latin typeface="Times New Roman" panose="02020603050405020304" pitchFamily="18" charset="0"/>
                        <a:ea typeface="宋体" panose="02010600030101010101" pitchFamily="2" charset="-122"/>
                      </a:endParaRPr>
                    </a:p>
                  </a:txBody>
                  <a:tcPr marL="7375" marR="7375" marT="7375" marB="0" anchor="ctr"/>
                </a:tc>
                <a:tc>
                  <a:txBody>
                    <a:bodyPr/>
                    <a:lstStyle/>
                    <a:p>
                      <a:pPr algn="ctr" fontAlgn="ctr"/>
                      <a:r>
                        <a:rPr lang="en-US" altLang="zh-CN" sz="1000" u="none" strike="noStrike">
                          <a:effectLst/>
                        </a:rPr>
                        <a:t>6</a:t>
                      </a:r>
                      <a:endParaRPr lang="en-US" altLang="zh-CN" sz="1000" b="0" i="0" u="none" strike="noStrike">
                        <a:solidFill>
                          <a:srgbClr val="000000"/>
                        </a:solidFill>
                        <a:effectLst/>
                        <a:latin typeface="Times New Roman" panose="02020603050405020304" pitchFamily="18" charset="0"/>
                        <a:ea typeface="宋体" panose="02010600030101010101" pitchFamily="2" charset="-122"/>
                      </a:endParaRPr>
                    </a:p>
                  </a:txBody>
                  <a:tcPr marL="7375" marR="7375" marT="7375" marB="0" anchor="ctr"/>
                </a:tc>
                <a:tc>
                  <a:txBody>
                    <a:bodyPr/>
                    <a:lstStyle/>
                    <a:p>
                      <a:pPr algn="ctr" fontAlgn="ctr"/>
                      <a:r>
                        <a:rPr lang="en-US" sz="1000" u="none" strike="noStrike">
                          <a:effectLst/>
                        </a:rPr>
                        <a:t>C</a:t>
                      </a:r>
                      <a:endParaRPr lang="en-US" sz="1000" b="0" i="0" u="none" strike="noStrike">
                        <a:solidFill>
                          <a:srgbClr val="000000"/>
                        </a:solidFill>
                        <a:effectLst/>
                        <a:latin typeface="Times New Roman" panose="02020603050405020304" pitchFamily="18" charset="0"/>
                        <a:ea typeface="宋体" panose="02010600030101010101" pitchFamily="2" charset="-122"/>
                      </a:endParaRPr>
                    </a:p>
                  </a:txBody>
                  <a:tcPr marL="7375" marR="7375" marT="7375" marB="0" anchor="ctr"/>
                </a:tc>
                <a:tc>
                  <a:txBody>
                    <a:bodyPr/>
                    <a:lstStyle/>
                    <a:p>
                      <a:pPr algn="ctr" fontAlgn="ctr"/>
                      <a:r>
                        <a:rPr lang="en-US" altLang="zh-CN" sz="1000" u="none" strike="noStrike" dirty="0">
                          <a:effectLst/>
                        </a:rPr>
                        <a:t>-</a:t>
                      </a:r>
                      <a:endParaRPr lang="en-US" altLang="zh-CN" sz="1000" b="0" i="0" u="none" strike="noStrike" dirty="0">
                        <a:solidFill>
                          <a:srgbClr val="000000"/>
                        </a:solidFill>
                        <a:effectLst/>
                        <a:latin typeface="Times New Roman" panose="02020603050405020304" pitchFamily="18" charset="0"/>
                        <a:ea typeface="宋体" panose="02010600030101010101" pitchFamily="2" charset="-122"/>
                      </a:endParaRPr>
                    </a:p>
                  </a:txBody>
                  <a:tcPr marL="7375" marR="7375" marT="7375" marB="0" anchor="ctr"/>
                </a:tc>
                <a:tc>
                  <a:txBody>
                    <a:bodyPr/>
                    <a:lstStyle/>
                    <a:p>
                      <a:pPr algn="ctr" fontAlgn="ctr"/>
                      <a:r>
                        <a:rPr lang="en-US" altLang="zh-CN" sz="1000" u="none" strike="noStrike">
                          <a:effectLst/>
                        </a:rPr>
                        <a:t>0.0024</a:t>
                      </a:r>
                      <a:endParaRPr lang="en-US" altLang="zh-CN" sz="1000" b="0" i="0" u="none" strike="noStrike">
                        <a:solidFill>
                          <a:srgbClr val="000000"/>
                        </a:solidFill>
                        <a:effectLst/>
                        <a:latin typeface="Times New Roman" panose="02020603050405020304" pitchFamily="18" charset="0"/>
                        <a:ea typeface="宋体" panose="02010600030101010101" pitchFamily="2" charset="-122"/>
                      </a:endParaRPr>
                    </a:p>
                  </a:txBody>
                  <a:tcPr marL="7375" marR="7375" marT="7375" marB="0" anchor="ctr"/>
                </a:tc>
                <a:tc>
                  <a:txBody>
                    <a:bodyPr/>
                    <a:lstStyle/>
                    <a:p>
                      <a:pPr algn="ctr" fontAlgn="ctr"/>
                      <a:r>
                        <a:rPr lang="en-US" altLang="zh-CN" sz="1000" u="none" strike="noStrike">
                          <a:effectLst/>
                        </a:rPr>
                        <a:t>0.00198</a:t>
                      </a:r>
                      <a:endParaRPr lang="en-US" altLang="zh-CN" sz="1000" b="0" i="0" u="none" strike="noStrike">
                        <a:solidFill>
                          <a:srgbClr val="000000"/>
                        </a:solidFill>
                        <a:effectLst/>
                        <a:latin typeface="Times New Roman" panose="02020603050405020304" pitchFamily="18" charset="0"/>
                        <a:ea typeface="宋体" panose="02010600030101010101" pitchFamily="2" charset="-122"/>
                      </a:endParaRPr>
                    </a:p>
                  </a:txBody>
                  <a:tcPr marL="7375" marR="7375" marT="7375" marB="0" anchor="ctr"/>
                </a:tc>
                <a:tc>
                  <a:txBody>
                    <a:bodyPr/>
                    <a:lstStyle/>
                    <a:p>
                      <a:pPr algn="ctr" fontAlgn="ctr"/>
                      <a:r>
                        <a:rPr lang="en-US" altLang="zh-CN" sz="1000" u="none" strike="noStrike">
                          <a:effectLst/>
                        </a:rPr>
                        <a:t>0.0028</a:t>
                      </a:r>
                      <a:endParaRPr lang="en-US" altLang="zh-CN" sz="1000" b="0" i="0" u="none" strike="noStrike">
                        <a:solidFill>
                          <a:srgbClr val="000000"/>
                        </a:solidFill>
                        <a:effectLst/>
                        <a:latin typeface="Times New Roman" panose="02020603050405020304" pitchFamily="18" charset="0"/>
                        <a:ea typeface="宋体" panose="02010600030101010101" pitchFamily="2" charset="-122"/>
                      </a:endParaRPr>
                    </a:p>
                  </a:txBody>
                  <a:tcPr marL="7375" marR="7375" marT="7375" marB="0" anchor="ctr"/>
                </a:tc>
                <a:tc>
                  <a:txBody>
                    <a:bodyPr/>
                    <a:lstStyle/>
                    <a:p>
                      <a:pPr algn="ctr" fontAlgn="ctr"/>
                      <a:r>
                        <a:rPr lang="en-US" altLang="zh-CN" sz="1000" u="none" strike="noStrike">
                          <a:effectLst/>
                        </a:rPr>
                        <a:t>0.002575</a:t>
                      </a:r>
                      <a:endParaRPr lang="en-US" altLang="zh-CN" sz="1000" b="0" i="0" u="none" strike="noStrike">
                        <a:solidFill>
                          <a:srgbClr val="000000"/>
                        </a:solidFill>
                        <a:effectLst/>
                        <a:latin typeface="Times New Roman" panose="02020603050405020304" pitchFamily="18" charset="0"/>
                        <a:ea typeface="宋体" panose="02010600030101010101" pitchFamily="2" charset="-122"/>
                      </a:endParaRPr>
                    </a:p>
                  </a:txBody>
                  <a:tcPr marL="7375" marR="7375" marT="7375" marB="0" anchor="ctr"/>
                </a:tc>
                <a:tc>
                  <a:txBody>
                    <a:bodyPr/>
                    <a:lstStyle/>
                    <a:p>
                      <a:pPr algn="ctr" fontAlgn="ctr"/>
                      <a:r>
                        <a:rPr lang="en-US" altLang="zh-CN" sz="1000" u="none" strike="noStrike" dirty="0">
                          <a:effectLst/>
                        </a:rPr>
                        <a:t>0.00145</a:t>
                      </a:r>
                      <a:endParaRPr lang="en-US" altLang="zh-CN" sz="1000" b="0" i="0" u="none" strike="noStrike" dirty="0">
                        <a:solidFill>
                          <a:srgbClr val="000000"/>
                        </a:solidFill>
                        <a:effectLst/>
                        <a:latin typeface="Times New Roman" panose="02020603050405020304" pitchFamily="18" charset="0"/>
                        <a:ea typeface="宋体" panose="02010600030101010101" pitchFamily="2" charset="-122"/>
                      </a:endParaRPr>
                    </a:p>
                  </a:txBody>
                  <a:tcPr marL="7375" marR="7375" marT="7375" marB="0" anchor="ctr"/>
                </a:tc>
                <a:extLst>
                  <a:ext uri="{0D108BD9-81ED-4DB2-BD59-A6C34878D82A}">
                    <a16:rowId xmlns:a16="http://schemas.microsoft.com/office/drawing/2014/main" val="21220540"/>
                  </a:ext>
                </a:extLst>
              </a:tr>
              <a:tr h="190306">
                <a:tc>
                  <a:txBody>
                    <a:bodyPr/>
                    <a:lstStyle/>
                    <a:p>
                      <a:pPr algn="ctr" fontAlgn="ctr"/>
                      <a:r>
                        <a:rPr lang="en-US" sz="1000" u="none" strike="noStrike">
                          <a:effectLst/>
                        </a:rPr>
                        <a:t>Z</a:t>
                      </a:r>
                      <a:endParaRPr lang="en-US" sz="1000" b="0" i="0" u="none" strike="noStrike">
                        <a:solidFill>
                          <a:srgbClr val="000000"/>
                        </a:solidFill>
                        <a:effectLst/>
                        <a:latin typeface="Times New Roman" panose="02020603050405020304" pitchFamily="18" charset="0"/>
                        <a:ea typeface="宋体" panose="02010600030101010101" pitchFamily="2" charset="-122"/>
                      </a:endParaRPr>
                    </a:p>
                  </a:txBody>
                  <a:tcPr marL="7375" marR="7375" marT="7375" marB="0" anchor="ctr"/>
                </a:tc>
                <a:tc>
                  <a:txBody>
                    <a:bodyPr/>
                    <a:lstStyle/>
                    <a:p>
                      <a:pPr algn="ctr" fontAlgn="ctr"/>
                      <a:r>
                        <a:rPr lang="en-US" altLang="zh-CN" sz="1000" u="none" strike="noStrike">
                          <a:effectLst/>
                        </a:rPr>
                        <a:t>=</a:t>
                      </a:r>
                      <a:endParaRPr lang="en-US" altLang="zh-CN" sz="1000" b="0" i="0" u="none" strike="noStrike">
                        <a:solidFill>
                          <a:srgbClr val="000000"/>
                        </a:solidFill>
                        <a:effectLst/>
                        <a:latin typeface="Times New Roman" panose="02020603050405020304" pitchFamily="18" charset="0"/>
                        <a:ea typeface="宋体" panose="02010600030101010101" pitchFamily="2" charset="-122"/>
                      </a:endParaRPr>
                    </a:p>
                  </a:txBody>
                  <a:tcPr marL="7375" marR="7375" marT="7375" marB="0" anchor="ctr"/>
                </a:tc>
                <a:tc>
                  <a:txBody>
                    <a:bodyPr/>
                    <a:lstStyle/>
                    <a:p>
                      <a:pPr algn="ctr" fontAlgn="ctr"/>
                      <a:r>
                        <a:rPr lang="en-US" altLang="zh-CN" sz="1000" u="none" strike="noStrike">
                          <a:effectLst/>
                        </a:rPr>
                        <a:t>7</a:t>
                      </a:r>
                      <a:endParaRPr lang="en-US" altLang="zh-CN" sz="1000" b="0" i="0" u="none" strike="noStrike">
                        <a:solidFill>
                          <a:srgbClr val="000000"/>
                        </a:solidFill>
                        <a:effectLst/>
                        <a:latin typeface="Times New Roman" panose="02020603050405020304" pitchFamily="18" charset="0"/>
                        <a:ea typeface="宋体" panose="02010600030101010101" pitchFamily="2" charset="-122"/>
                      </a:endParaRPr>
                    </a:p>
                  </a:txBody>
                  <a:tcPr marL="7375" marR="7375" marT="7375" marB="0" anchor="ctr"/>
                </a:tc>
                <a:tc>
                  <a:txBody>
                    <a:bodyPr/>
                    <a:lstStyle/>
                    <a:p>
                      <a:pPr algn="ctr" fontAlgn="ctr"/>
                      <a:r>
                        <a:rPr lang="en-US" sz="1000" u="none" strike="noStrike">
                          <a:effectLst/>
                        </a:rPr>
                        <a:t>N</a:t>
                      </a:r>
                      <a:endParaRPr lang="en-US" sz="1000" b="0" i="0" u="none" strike="noStrike">
                        <a:solidFill>
                          <a:srgbClr val="000000"/>
                        </a:solidFill>
                        <a:effectLst/>
                        <a:latin typeface="Times New Roman" panose="02020603050405020304" pitchFamily="18" charset="0"/>
                        <a:ea typeface="宋体" panose="02010600030101010101" pitchFamily="2" charset="-122"/>
                      </a:endParaRPr>
                    </a:p>
                  </a:txBody>
                  <a:tcPr marL="7375" marR="7375" marT="7375" marB="0" anchor="ctr"/>
                </a:tc>
                <a:tc>
                  <a:txBody>
                    <a:bodyPr/>
                    <a:lstStyle/>
                    <a:p>
                      <a:pPr algn="ctr" fontAlgn="ctr"/>
                      <a:r>
                        <a:rPr lang="en-US" altLang="zh-CN" sz="1000" u="none" strike="noStrike" dirty="0">
                          <a:effectLst/>
                        </a:rPr>
                        <a:t>-</a:t>
                      </a:r>
                      <a:endParaRPr lang="en-US" altLang="zh-CN" sz="1000" b="0" i="0" u="none" strike="noStrike" dirty="0">
                        <a:solidFill>
                          <a:srgbClr val="000000"/>
                        </a:solidFill>
                        <a:effectLst/>
                        <a:latin typeface="Times New Roman" panose="02020603050405020304" pitchFamily="18" charset="0"/>
                        <a:ea typeface="宋体" panose="02010600030101010101" pitchFamily="2" charset="-122"/>
                      </a:endParaRPr>
                    </a:p>
                  </a:txBody>
                  <a:tcPr marL="7375" marR="7375" marT="7375" marB="0" anchor="ctr"/>
                </a:tc>
                <a:tc>
                  <a:txBody>
                    <a:bodyPr/>
                    <a:lstStyle/>
                    <a:p>
                      <a:pPr algn="ctr" fontAlgn="ctr"/>
                      <a:r>
                        <a:rPr lang="en-US" altLang="zh-CN" sz="1000" u="none" strike="noStrike" dirty="0">
                          <a:effectLst/>
                        </a:rPr>
                        <a:t>0.0047</a:t>
                      </a:r>
                      <a:endParaRPr lang="en-US" altLang="zh-CN" sz="1000" b="0" i="0" u="none" strike="noStrike" dirty="0">
                        <a:solidFill>
                          <a:srgbClr val="000000"/>
                        </a:solidFill>
                        <a:effectLst/>
                        <a:latin typeface="Times New Roman" panose="02020603050405020304" pitchFamily="18" charset="0"/>
                        <a:ea typeface="宋体" panose="02010600030101010101" pitchFamily="2" charset="-122"/>
                      </a:endParaRPr>
                    </a:p>
                  </a:txBody>
                  <a:tcPr marL="7375" marR="7375" marT="7375" marB="0" anchor="ctr"/>
                </a:tc>
                <a:tc>
                  <a:txBody>
                    <a:bodyPr/>
                    <a:lstStyle/>
                    <a:p>
                      <a:pPr algn="ctr" fontAlgn="ctr"/>
                      <a:r>
                        <a:rPr lang="en-US" altLang="zh-CN" sz="1000" u="none" strike="noStrike">
                          <a:effectLst/>
                        </a:rPr>
                        <a:t>0.00351</a:t>
                      </a:r>
                      <a:endParaRPr lang="en-US" altLang="zh-CN" sz="1000" b="0" i="0" u="none" strike="noStrike">
                        <a:solidFill>
                          <a:srgbClr val="000000"/>
                        </a:solidFill>
                        <a:effectLst/>
                        <a:latin typeface="Times New Roman" panose="02020603050405020304" pitchFamily="18" charset="0"/>
                        <a:ea typeface="宋体" panose="02010600030101010101" pitchFamily="2" charset="-122"/>
                      </a:endParaRPr>
                    </a:p>
                  </a:txBody>
                  <a:tcPr marL="7375" marR="7375" marT="7375" marB="0" anchor="ctr"/>
                </a:tc>
                <a:tc>
                  <a:txBody>
                    <a:bodyPr/>
                    <a:lstStyle/>
                    <a:p>
                      <a:pPr algn="ctr" fontAlgn="ctr"/>
                      <a:r>
                        <a:rPr lang="en-US" altLang="zh-CN" sz="1000" u="none" strike="noStrike">
                          <a:effectLst/>
                        </a:rPr>
                        <a:t>0.0052</a:t>
                      </a:r>
                      <a:endParaRPr lang="en-US" altLang="zh-CN" sz="1000" b="0" i="0" u="none" strike="noStrike">
                        <a:solidFill>
                          <a:srgbClr val="000000"/>
                        </a:solidFill>
                        <a:effectLst/>
                        <a:latin typeface="Times New Roman" panose="02020603050405020304" pitchFamily="18" charset="0"/>
                        <a:ea typeface="宋体" panose="02010600030101010101" pitchFamily="2" charset="-122"/>
                      </a:endParaRPr>
                    </a:p>
                  </a:txBody>
                  <a:tcPr marL="7375" marR="7375" marT="7375" marB="0" anchor="ctr"/>
                </a:tc>
                <a:tc>
                  <a:txBody>
                    <a:bodyPr/>
                    <a:lstStyle/>
                    <a:p>
                      <a:pPr algn="ctr" fontAlgn="ctr"/>
                      <a:r>
                        <a:rPr lang="en-US" altLang="zh-CN" sz="1000" u="none" strike="noStrike">
                          <a:effectLst/>
                        </a:rPr>
                        <a:t>0.004349</a:t>
                      </a:r>
                      <a:endParaRPr lang="en-US" altLang="zh-CN" sz="1000" b="0" i="0" u="none" strike="noStrike">
                        <a:solidFill>
                          <a:srgbClr val="000000"/>
                        </a:solidFill>
                        <a:effectLst/>
                        <a:latin typeface="Times New Roman" panose="02020603050405020304" pitchFamily="18" charset="0"/>
                        <a:ea typeface="宋体" panose="02010600030101010101" pitchFamily="2" charset="-122"/>
                      </a:endParaRPr>
                    </a:p>
                  </a:txBody>
                  <a:tcPr marL="7375" marR="7375" marT="7375" marB="0" anchor="ctr"/>
                </a:tc>
                <a:tc>
                  <a:txBody>
                    <a:bodyPr/>
                    <a:lstStyle/>
                    <a:p>
                      <a:pPr algn="ctr" fontAlgn="ctr"/>
                      <a:r>
                        <a:rPr lang="en-US" altLang="zh-CN" sz="1000" u="none" strike="noStrike" dirty="0">
                          <a:effectLst/>
                        </a:rPr>
                        <a:t>0.0026</a:t>
                      </a:r>
                      <a:endParaRPr lang="en-US" altLang="zh-CN" sz="1000" b="0" i="0" u="none" strike="noStrike" dirty="0">
                        <a:solidFill>
                          <a:srgbClr val="000000"/>
                        </a:solidFill>
                        <a:effectLst/>
                        <a:latin typeface="Times New Roman" panose="02020603050405020304" pitchFamily="18" charset="0"/>
                        <a:ea typeface="宋体" panose="02010600030101010101" pitchFamily="2" charset="-122"/>
                      </a:endParaRPr>
                    </a:p>
                  </a:txBody>
                  <a:tcPr marL="7375" marR="7375" marT="7375" marB="0" anchor="ctr"/>
                </a:tc>
                <a:extLst>
                  <a:ext uri="{0D108BD9-81ED-4DB2-BD59-A6C34878D82A}">
                    <a16:rowId xmlns:a16="http://schemas.microsoft.com/office/drawing/2014/main" val="2289972324"/>
                  </a:ext>
                </a:extLst>
              </a:tr>
              <a:tr h="190306">
                <a:tc>
                  <a:txBody>
                    <a:bodyPr/>
                    <a:lstStyle/>
                    <a:p>
                      <a:pPr algn="ctr" fontAlgn="ctr"/>
                      <a:r>
                        <a:rPr lang="en-US" sz="1000" u="none" strike="noStrike">
                          <a:effectLst/>
                        </a:rPr>
                        <a:t>Z</a:t>
                      </a:r>
                      <a:endParaRPr lang="en-US" sz="1000" b="0" i="0" u="none" strike="noStrike">
                        <a:solidFill>
                          <a:srgbClr val="000000"/>
                        </a:solidFill>
                        <a:effectLst/>
                        <a:latin typeface="Times New Roman" panose="02020603050405020304" pitchFamily="18" charset="0"/>
                        <a:ea typeface="宋体" panose="02010600030101010101" pitchFamily="2" charset="-122"/>
                      </a:endParaRPr>
                    </a:p>
                  </a:txBody>
                  <a:tcPr marL="7375" marR="7375" marT="7375" marB="0" anchor="ctr"/>
                </a:tc>
                <a:tc>
                  <a:txBody>
                    <a:bodyPr/>
                    <a:lstStyle/>
                    <a:p>
                      <a:pPr algn="ctr" fontAlgn="ctr"/>
                      <a:r>
                        <a:rPr lang="en-US" altLang="zh-CN" sz="1000" u="none" strike="noStrike">
                          <a:effectLst/>
                        </a:rPr>
                        <a:t>=</a:t>
                      </a:r>
                      <a:endParaRPr lang="en-US" altLang="zh-CN" sz="1000" b="0" i="0" u="none" strike="noStrike">
                        <a:solidFill>
                          <a:srgbClr val="000000"/>
                        </a:solidFill>
                        <a:effectLst/>
                        <a:latin typeface="Times New Roman" panose="02020603050405020304" pitchFamily="18" charset="0"/>
                        <a:ea typeface="宋体" panose="02010600030101010101" pitchFamily="2" charset="-122"/>
                      </a:endParaRPr>
                    </a:p>
                  </a:txBody>
                  <a:tcPr marL="7375" marR="7375" marT="7375" marB="0" anchor="ctr"/>
                </a:tc>
                <a:tc>
                  <a:txBody>
                    <a:bodyPr/>
                    <a:lstStyle/>
                    <a:p>
                      <a:pPr algn="ctr" fontAlgn="ctr"/>
                      <a:r>
                        <a:rPr lang="en-US" altLang="zh-CN" sz="1000" u="none" strike="noStrike">
                          <a:effectLst/>
                        </a:rPr>
                        <a:t>8</a:t>
                      </a:r>
                      <a:endParaRPr lang="en-US" altLang="zh-CN" sz="1000" b="0" i="0" u="none" strike="noStrike">
                        <a:solidFill>
                          <a:srgbClr val="000000"/>
                        </a:solidFill>
                        <a:effectLst/>
                        <a:latin typeface="Times New Roman" panose="02020603050405020304" pitchFamily="18" charset="0"/>
                        <a:ea typeface="宋体" panose="02010600030101010101" pitchFamily="2" charset="-122"/>
                      </a:endParaRPr>
                    </a:p>
                  </a:txBody>
                  <a:tcPr marL="7375" marR="7375" marT="7375" marB="0" anchor="ctr"/>
                </a:tc>
                <a:tc>
                  <a:txBody>
                    <a:bodyPr/>
                    <a:lstStyle/>
                    <a:p>
                      <a:pPr algn="ctr" fontAlgn="ctr"/>
                      <a:r>
                        <a:rPr lang="en-US" sz="1000" u="none" strike="noStrike">
                          <a:effectLst/>
                        </a:rPr>
                        <a:t>O</a:t>
                      </a:r>
                      <a:endParaRPr lang="en-US" sz="1000" b="0" i="0" u="none" strike="noStrike">
                        <a:solidFill>
                          <a:srgbClr val="000000"/>
                        </a:solidFill>
                        <a:effectLst/>
                        <a:latin typeface="Times New Roman" panose="02020603050405020304" pitchFamily="18" charset="0"/>
                        <a:ea typeface="宋体" panose="02010600030101010101" pitchFamily="2" charset="-122"/>
                      </a:endParaRPr>
                    </a:p>
                  </a:txBody>
                  <a:tcPr marL="7375" marR="7375" marT="7375" marB="0" anchor="ctr"/>
                </a:tc>
                <a:tc>
                  <a:txBody>
                    <a:bodyPr/>
                    <a:lstStyle/>
                    <a:p>
                      <a:pPr algn="ctr" fontAlgn="ctr"/>
                      <a:r>
                        <a:rPr lang="en-US" altLang="zh-CN" sz="1000" u="none" strike="noStrike" dirty="0">
                          <a:effectLst/>
                        </a:rPr>
                        <a:t>-</a:t>
                      </a:r>
                      <a:endParaRPr lang="en-US" altLang="zh-CN" sz="1000" b="0" i="0" u="none" strike="noStrike" dirty="0">
                        <a:solidFill>
                          <a:srgbClr val="000000"/>
                        </a:solidFill>
                        <a:effectLst/>
                        <a:latin typeface="Times New Roman" panose="02020603050405020304" pitchFamily="18" charset="0"/>
                        <a:ea typeface="宋体" panose="02010600030101010101" pitchFamily="2" charset="-122"/>
                      </a:endParaRPr>
                    </a:p>
                  </a:txBody>
                  <a:tcPr marL="7375" marR="7375" marT="7375" marB="0" anchor="ctr"/>
                </a:tc>
                <a:tc>
                  <a:txBody>
                    <a:bodyPr/>
                    <a:lstStyle/>
                    <a:p>
                      <a:pPr algn="ctr" fontAlgn="ctr"/>
                      <a:r>
                        <a:rPr lang="en-US" altLang="zh-CN" sz="1000" u="none" strike="noStrike">
                          <a:effectLst/>
                        </a:rPr>
                        <a:t>0.0077</a:t>
                      </a:r>
                      <a:endParaRPr lang="en-US" altLang="zh-CN" sz="1000" b="0" i="0" u="none" strike="noStrike">
                        <a:solidFill>
                          <a:srgbClr val="000000"/>
                        </a:solidFill>
                        <a:effectLst/>
                        <a:latin typeface="Times New Roman" panose="02020603050405020304" pitchFamily="18" charset="0"/>
                        <a:ea typeface="宋体" panose="02010600030101010101" pitchFamily="2" charset="-122"/>
                      </a:endParaRPr>
                    </a:p>
                  </a:txBody>
                  <a:tcPr marL="7375" marR="7375" marT="7375" marB="0" anchor="ctr"/>
                </a:tc>
                <a:tc>
                  <a:txBody>
                    <a:bodyPr/>
                    <a:lstStyle/>
                    <a:p>
                      <a:pPr algn="ctr" fontAlgn="ctr"/>
                      <a:r>
                        <a:rPr lang="en-US" altLang="zh-CN" sz="1000" u="none" strike="noStrike" dirty="0">
                          <a:effectLst/>
                        </a:rPr>
                        <a:t>0.00579</a:t>
                      </a:r>
                      <a:endParaRPr lang="en-US" altLang="zh-CN" sz="1000" b="0" i="0" u="none" strike="noStrike" dirty="0">
                        <a:solidFill>
                          <a:srgbClr val="000000"/>
                        </a:solidFill>
                        <a:effectLst/>
                        <a:latin typeface="Times New Roman" panose="02020603050405020304" pitchFamily="18" charset="0"/>
                        <a:ea typeface="宋体" panose="02010600030101010101" pitchFamily="2" charset="-122"/>
                      </a:endParaRPr>
                    </a:p>
                  </a:txBody>
                  <a:tcPr marL="7375" marR="7375" marT="7375" marB="0" anchor="ctr"/>
                </a:tc>
                <a:tc>
                  <a:txBody>
                    <a:bodyPr/>
                    <a:lstStyle/>
                    <a:p>
                      <a:pPr algn="ctr" fontAlgn="ctr"/>
                      <a:r>
                        <a:rPr lang="en-US" altLang="zh-CN" sz="1000" u="none" strike="noStrike">
                          <a:effectLst/>
                        </a:rPr>
                        <a:t>0.0083</a:t>
                      </a:r>
                      <a:endParaRPr lang="en-US" altLang="zh-CN" sz="1000" b="0" i="0" u="none" strike="noStrike">
                        <a:solidFill>
                          <a:srgbClr val="000000"/>
                        </a:solidFill>
                        <a:effectLst/>
                        <a:latin typeface="Times New Roman" panose="02020603050405020304" pitchFamily="18" charset="0"/>
                        <a:ea typeface="宋体" panose="02010600030101010101" pitchFamily="2" charset="-122"/>
                      </a:endParaRPr>
                    </a:p>
                  </a:txBody>
                  <a:tcPr marL="7375" marR="7375" marT="7375" marB="0" anchor="ctr"/>
                </a:tc>
                <a:tc>
                  <a:txBody>
                    <a:bodyPr/>
                    <a:lstStyle/>
                    <a:p>
                      <a:pPr algn="ctr" fontAlgn="ctr"/>
                      <a:r>
                        <a:rPr lang="en-US" altLang="zh-CN" sz="1000" u="none" strike="noStrike">
                          <a:effectLst/>
                        </a:rPr>
                        <a:t>0.006909</a:t>
                      </a:r>
                      <a:endParaRPr lang="en-US" altLang="zh-CN" sz="1000" b="0" i="0" u="none" strike="noStrike">
                        <a:solidFill>
                          <a:srgbClr val="000000"/>
                        </a:solidFill>
                        <a:effectLst/>
                        <a:latin typeface="Times New Roman" panose="02020603050405020304" pitchFamily="18" charset="0"/>
                        <a:ea typeface="宋体" panose="02010600030101010101" pitchFamily="2" charset="-122"/>
                      </a:endParaRPr>
                    </a:p>
                  </a:txBody>
                  <a:tcPr marL="7375" marR="7375" marT="7375" marB="0" anchor="ctr"/>
                </a:tc>
                <a:tc>
                  <a:txBody>
                    <a:bodyPr/>
                    <a:lstStyle/>
                    <a:p>
                      <a:pPr algn="ctr" fontAlgn="ctr"/>
                      <a:r>
                        <a:rPr lang="en-US" altLang="zh-CN" sz="1000" u="none" strike="noStrike" dirty="0">
                          <a:effectLst/>
                        </a:rPr>
                        <a:t>0.0044</a:t>
                      </a:r>
                      <a:endParaRPr lang="en-US" altLang="zh-CN" sz="1000" b="0" i="0" u="none" strike="noStrike" dirty="0">
                        <a:solidFill>
                          <a:srgbClr val="000000"/>
                        </a:solidFill>
                        <a:effectLst/>
                        <a:latin typeface="Times New Roman" panose="02020603050405020304" pitchFamily="18" charset="0"/>
                        <a:ea typeface="宋体" panose="02010600030101010101" pitchFamily="2" charset="-122"/>
                      </a:endParaRPr>
                    </a:p>
                  </a:txBody>
                  <a:tcPr marL="7375" marR="7375" marT="7375" marB="0" anchor="ctr"/>
                </a:tc>
                <a:extLst>
                  <a:ext uri="{0D108BD9-81ED-4DB2-BD59-A6C34878D82A}">
                    <a16:rowId xmlns:a16="http://schemas.microsoft.com/office/drawing/2014/main" val="67735786"/>
                  </a:ext>
                </a:extLst>
              </a:tr>
              <a:tr h="173006">
                <a:tc>
                  <a:txBody>
                    <a:bodyPr/>
                    <a:lstStyle/>
                    <a:p>
                      <a:pPr algn="ctr" fontAlgn="ctr"/>
                      <a:r>
                        <a:rPr lang="en-US" sz="1000" u="none" strike="noStrike" dirty="0">
                          <a:effectLst/>
                        </a:rPr>
                        <a:t>Z</a:t>
                      </a:r>
                      <a:endParaRPr lang="en-US" sz="1000" b="0" i="0" u="none" strike="noStrike" dirty="0">
                        <a:solidFill>
                          <a:srgbClr val="000000"/>
                        </a:solidFill>
                        <a:effectLst/>
                        <a:latin typeface="Times New Roman" panose="02020603050405020304" pitchFamily="18" charset="0"/>
                        <a:ea typeface="宋体" panose="02010600030101010101" pitchFamily="2" charset="-122"/>
                      </a:endParaRPr>
                    </a:p>
                  </a:txBody>
                  <a:tcPr marL="7375" marR="7375" marT="7375" marB="0" anchor="ctr"/>
                </a:tc>
                <a:tc>
                  <a:txBody>
                    <a:bodyPr/>
                    <a:lstStyle/>
                    <a:p>
                      <a:pPr algn="ctr" fontAlgn="ctr"/>
                      <a:r>
                        <a:rPr lang="en-US" altLang="zh-CN" sz="1000" u="none" strike="noStrike">
                          <a:effectLst/>
                        </a:rPr>
                        <a:t>=</a:t>
                      </a:r>
                      <a:endParaRPr lang="en-US" altLang="zh-CN" sz="1000" b="0" i="0" u="none" strike="noStrike">
                        <a:solidFill>
                          <a:srgbClr val="000000"/>
                        </a:solidFill>
                        <a:effectLst/>
                        <a:latin typeface="Times New Roman" panose="02020603050405020304" pitchFamily="18" charset="0"/>
                        <a:ea typeface="宋体" panose="02010600030101010101" pitchFamily="2" charset="-122"/>
                      </a:endParaRPr>
                    </a:p>
                  </a:txBody>
                  <a:tcPr marL="7375" marR="7375" marT="7375" marB="0" anchor="ctr"/>
                </a:tc>
                <a:tc>
                  <a:txBody>
                    <a:bodyPr/>
                    <a:lstStyle/>
                    <a:p>
                      <a:pPr algn="ctr" fontAlgn="ctr"/>
                      <a:r>
                        <a:rPr lang="en-US" altLang="zh-CN" sz="1000" u="none" strike="noStrike">
                          <a:effectLst/>
                        </a:rPr>
                        <a:t>9</a:t>
                      </a:r>
                      <a:endParaRPr lang="en-US" altLang="zh-CN" sz="1000" b="0" i="0" u="none" strike="noStrike">
                        <a:solidFill>
                          <a:srgbClr val="000000"/>
                        </a:solidFill>
                        <a:effectLst/>
                        <a:latin typeface="Times New Roman" panose="02020603050405020304" pitchFamily="18" charset="0"/>
                        <a:ea typeface="宋体" panose="02010600030101010101" pitchFamily="2" charset="-122"/>
                      </a:endParaRPr>
                    </a:p>
                  </a:txBody>
                  <a:tcPr marL="7375" marR="7375" marT="7375" marB="0" anchor="ctr"/>
                </a:tc>
                <a:tc>
                  <a:txBody>
                    <a:bodyPr/>
                    <a:lstStyle/>
                    <a:p>
                      <a:pPr algn="ctr" fontAlgn="ctr"/>
                      <a:r>
                        <a:rPr lang="en-US" sz="1000" u="none" strike="noStrike">
                          <a:effectLst/>
                        </a:rPr>
                        <a:t>F</a:t>
                      </a:r>
                      <a:endParaRPr lang="en-US" sz="1000" b="0" i="0" u="none" strike="noStrike">
                        <a:solidFill>
                          <a:srgbClr val="000000"/>
                        </a:solidFill>
                        <a:effectLst/>
                        <a:latin typeface="Times New Roman" panose="02020603050405020304" pitchFamily="18" charset="0"/>
                        <a:ea typeface="宋体" panose="02010600030101010101" pitchFamily="2" charset="-122"/>
                      </a:endParaRPr>
                    </a:p>
                  </a:txBody>
                  <a:tcPr marL="7375" marR="7375" marT="7375" marB="0" anchor="ctr"/>
                </a:tc>
                <a:tc>
                  <a:txBody>
                    <a:bodyPr/>
                    <a:lstStyle/>
                    <a:p>
                      <a:pPr algn="ctr" fontAlgn="ctr"/>
                      <a:r>
                        <a:rPr lang="en-US" altLang="zh-CN" sz="1000" u="none" strike="noStrike" dirty="0">
                          <a:effectLst/>
                        </a:rPr>
                        <a:t>-</a:t>
                      </a:r>
                      <a:endParaRPr lang="en-US" altLang="zh-CN" sz="1000" b="0" i="0" u="none" strike="noStrike" dirty="0">
                        <a:solidFill>
                          <a:srgbClr val="000000"/>
                        </a:solidFill>
                        <a:effectLst/>
                        <a:latin typeface="Times New Roman" panose="02020603050405020304" pitchFamily="18" charset="0"/>
                        <a:ea typeface="宋体" panose="02010600030101010101" pitchFamily="2" charset="-122"/>
                      </a:endParaRPr>
                    </a:p>
                  </a:txBody>
                  <a:tcPr marL="7375" marR="7375" marT="7375" marB="0" anchor="ctr"/>
                </a:tc>
                <a:tc>
                  <a:txBody>
                    <a:bodyPr/>
                    <a:lstStyle/>
                    <a:p>
                      <a:pPr algn="ctr" fontAlgn="ctr"/>
                      <a:r>
                        <a:rPr lang="en-US" altLang="zh-CN" sz="1000" u="none" strike="noStrike">
                          <a:effectLst/>
                        </a:rPr>
                        <a:t>0.0115</a:t>
                      </a:r>
                      <a:endParaRPr lang="en-US" altLang="zh-CN" sz="1000" b="0" i="0" u="none" strike="noStrike">
                        <a:solidFill>
                          <a:srgbClr val="000000"/>
                        </a:solidFill>
                        <a:effectLst/>
                        <a:latin typeface="Times New Roman" panose="02020603050405020304" pitchFamily="18" charset="0"/>
                        <a:ea typeface="宋体" panose="02010600030101010101" pitchFamily="2" charset="-122"/>
                      </a:endParaRPr>
                    </a:p>
                  </a:txBody>
                  <a:tcPr marL="7375" marR="7375" marT="7375" marB="0" anchor="ctr"/>
                </a:tc>
                <a:tc>
                  <a:txBody>
                    <a:bodyPr/>
                    <a:lstStyle/>
                    <a:p>
                      <a:pPr algn="ctr" fontAlgn="ctr"/>
                      <a:r>
                        <a:rPr lang="en-US" altLang="zh-CN" sz="1000" u="none" strike="noStrike">
                          <a:effectLst/>
                        </a:rPr>
                        <a:t>0.00902</a:t>
                      </a:r>
                      <a:endParaRPr lang="en-US" altLang="zh-CN" sz="1000" b="0" i="0" u="none" strike="noStrike">
                        <a:solidFill>
                          <a:srgbClr val="000000"/>
                        </a:solidFill>
                        <a:effectLst/>
                        <a:latin typeface="Times New Roman" panose="02020603050405020304" pitchFamily="18" charset="0"/>
                        <a:ea typeface="宋体" panose="02010600030101010101" pitchFamily="2" charset="-122"/>
                      </a:endParaRPr>
                    </a:p>
                  </a:txBody>
                  <a:tcPr marL="7375" marR="7375" marT="7375" marB="0" anchor="ctr"/>
                </a:tc>
                <a:tc>
                  <a:txBody>
                    <a:bodyPr/>
                    <a:lstStyle/>
                    <a:p>
                      <a:pPr algn="ctr" fontAlgn="ctr"/>
                      <a:r>
                        <a:rPr lang="en-US" altLang="zh-CN" sz="1000" u="none" strike="noStrike">
                          <a:effectLst/>
                        </a:rPr>
                        <a:t>0.013</a:t>
                      </a:r>
                      <a:endParaRPr lang="en-US" altLang="zh-CN" sz="1000" b="0" i="0" u="none" strike="noStrike">
                        <a:solidFill>
                          <a:srgbClr val="000000"/>
                        </a:solidFill>
                        <a:effectLst/>
                        <a:latin typeface="Times New Roman" panose="02020603050405020304" pitchFamily="18" charset="0"/>
                        <a:ea typeface="宋体" panose="02010600030101010101" pitchFamily="2" charset="-122"/>
                      </a:endParaRPr>
                    </a:p>
                  </a:txBody>
                  <a:tcPr marL="7375" marR="7375" marT="7375" marB="0" anchor="ctr"/>
                </a:tc>
                <a:tc>
                  <a:txBody>
                    <a:bodyPr/>
                    <a:lstStyle/>
                    <a:p>
                      <a:pPr algn="ctr" fontAlgn="ctr"/>
                      <a:r>
                        <a:rPr lang="en-US" altLang="zh-CN" sz="1000" u="none" strike="noStrike">
                          <a:effectLst/>
                        </a:rPr>
                        <a:t>0.01045</a:t>
                      </a:r>
                      <a:endParaRPr lang="en-US" altLang="zh-CN" sz="1000" b="0" i="0" u="none" strike="noStrike">
                        <a:solidFill>
                          <a:srgbClr val="000000"/>
                        </a:solidFill>
                        <a:effectLst/>
                        <a:latin typeface="Times New Roman" panose="02020603050405020304" pitchFamily="18" charset="0"/>
                        <a:ea typeface="宋体" panose="02010600030101010101" pitchFamily="2" charset="-122"/>
                      </a:endParaRPr>
                    </a:p>
                  </a:txBody>
                  <a:tcPr marL="7375" marR="7375" marT="7375" marB="0" anchor="ctr"/>
                </a:tc>
                <a:tc>
                  <a:txBody>
                    <a:bodyPr/>
                    <a:lstStyle/>
                    <a:p>
                      <a:pPr algn="ctr" fontAlgn="ctr"/>
                      <a:r>
                        <a:rPr lang="en-US" altLang="zh-CN" sz="1000" u="none" strike="noStrike" dirty="0">
                          <a:effectLst/>
                        </a:rPr>
                        <a:t>0.00707</a:t>
                      </a:r>
                      <a:endParaRPr lang="en-US" altLang="zh-CN" sz="1000" b="0" i="0" u="none" strike="noStrike" dirty="0">
                        <a:solidFill>
                          <a:srgbClr val="000000"/>
                        </a:solidFill>
                        <a:effectLst/>
                        <a:latin typeface="Times New Roman" panose="02020603050405020304" pitchFamily="18" charset="0"/>
                        <a:ea typeface="宋体" panose="02010600030101010101" pitchFamily="2" charset="-122"/>
                      </a:endParaRPr>
                    </a:p>
                  </a:txBody>
                  <a:tcPr marL="7375" marR="7375" marT="7375" marB="0" anchor="ctr"/>
                </a:tc>
                <a:extLst>
                  <a:ext uri="{0D108BD9-81ED-4DB2-BD59-A6C34878D82A}">
                    <a16:rowId xmlns:a16="http://schemas.microsoft.com/office/drawing/2014/main" val="1338490801"/>
                  </a:ext>
                </a:extLst>
              </a:tr>
              <a:tr h="190306">
                <a:tc>
                  <a:txBody>
                    <a:bodyPr/>
                    <a:lstStyle/>
                    <a:p>
                      <a:pPr algn="ctr" fontAlgn="ctr"/>
                      <a:r>
                        <a:rPr lang="en-US" sz="1000" u="none" strike="noStrike" dirty="0">
                          <a:effectLst/>
                        </a:rPr>
                        <a:t>Z</a:t>
                      </a:r>
                      <a:endParaRPr lang="en-US" sz="1000" b="0" i="0" u="none" strike="noStrike" dirty="0">
                        <a:solidFill>
                          <a:srgbClr val="000000"/>
                        </a:solidFill>
                        <a:effectLst/>
                        <a:latin typeface="Times New Roman" panose="02020603050405020304" pitchFamily="18" charset="0"/>
                        <a:ea typeface="宋体" panose="02010600030101010101" pitchFamily="2" charset="-122"/>
                      </a:endParaRPr>
                    </a:p>
                  </a:txBody>
                  <a:tcPr marL="7375" marR="7375" marT="7375" marB="0" anchor="ctr"/>
                </a:tc>
                <a:tc>
                  <a:txBody>
                    <a:bodyPr/>
                    <a:lstStyle/>
                    <a:p>
                      <a:pPr algn="ctr" fontAlgn="ctr"/>
                      <a:r>
                        <a:rPr lang="en-US" altLang="zh-CN" sz="1000" u="none" strike="noStrike">
                          <a:effectLst/>
                        </a:rPr>
                        <a:t>=</a:t>
                      </a:r>
                      <a:endParaRPr lang="en-US" altLang="zh-CN" sz="1000" b="0" i="0" u="none" strike="noStrike">
                        <a:solidFill>
                          <a:srgbClr val="000000"/>
                        </a:solidFill>
                        <a:effectLst/>
                        <a:latin typeface="Times New Roman" panose="02020603050405020304" pitchFamily="18" charset="0"/>
                        <a:ea typeface="宋体" panose="02010600030101010101" pitchFamily="2" charset="-122"/>
                      </a:endParaRPr>
                    </a:p>
                  </a:txBody>
                  <a:tcPr marL="7375" marR="7375" marT="7375" marB="0" anchor="ctr"/>
                </a:tc>
                <a:tc>
                  <a:txBody>
                    <a:bodyPr/>
                    <a:lstStyle/>
                    <a:p>
                      <a:pPr algn="ctr" fontAlgn="ctr"/>
                      <a:r>
                        <a:rPr lang="en-US" altLang="zh-CN" sz="1000" u="none" strike="noStrike">
                          <a:effectLst/>
                        </a:rPr>
                        <a:t>10</a:t>
                      </a:r>
                      <a:endParaRPr lang="en-US" altLang="zh-CN" sz="1000" b="0" i="0" u="none" strike="noStrike">
                        <a:solidFill>
                          <a:srgbClr val="000000"/>
                        </a:solidFill>
                        <a:effectLst/>
                        <a:latin typeface="Times New Roman" panose="02020603050405020304" pitchFamily="18" charset="0"/>
                        <a:ea typeface="宋体" panose="02010600030101010101" pitchFamily="2" charset="-122"/>
                      </a:endParaRPr>
                    </a:p>
                  </a:txBody>
                  <a:tcPr marL="7375" marR="7375" marT="7375" marB="0" anchor="ctr"/>
                </a:tc>
                <a:tc>
                  <a:txBody>
                    <a:bodyPr/>
                    <a:lstStyle/>
                    <a:p>
                      <a:pPr algn="ctr" fontAlgn="ctr"/>
                      <a:r>
                        <a:rPr lang="en-US" sz="1000" u="none" strike="noStrike">
                          <a:effectLst/>
                        </a:rPr>
                        <a:t>Ne</a:t>
                      </a:r>
                      <a:endParaRPr lang="en-US" sz="1000" b="0" i="0" u="none" strike="noStrike">
                        <a:solidFill>
                          <a:srgbClr val="000000"/>
                        </a:solidFill>
                        <a:effectLst/>
                        <a:latin typeface="Times New Roman" panose="02020603050405020304" pitchFamily="18" charset="0"/>
                        <a:ea typeface="宋体" panose="02010600030101010101" pitchFamily="2" charset="-122"/>
                      </a:endParaRPr>
                    </a:p>
                  </a:txBody>
                  <a:tcPr marL="7375" marR="7375" marT="7375" marB="0" anchor="ctr"/>
                </a:tc>
                <a:tc>
                  <a:txBody>
                    <a:bodyPr/>
                    <a:lstStyle/>
                    <a:p>
                      <a:pPr algn="ctr" fontAlgn="ctr"/>
                      <a:r>
                        <a:rPr lang="en-US" altLang="zh-CN" sz="1000" u="none" strike="noStrike">
                          <a:effectLst/>
                        </a:rPr>
                        <a:t>0.0204</a:t>
                      </a:r>
                      <a:endParaRPr lang="en-US" altLang="zh-CN" sz="1000" b="0" i="0" u="none" strike="noStrike">
                        <a:solidFill>
                          <a:srgbClr val="000000"/>
                        </a:solidFill>
                        <a:effectLst/>
                        <a:latin typeface="Times New Roman" panose="02020603050405020304" pitchFamily="18" charset="0"/>
                        <a:ea typeface="宋体" panose="02010600030101010101" pitchFamily="2" charset="-122"/>
                      </a:endParaRPr>
                    </a:p>
                  </a:txBody>
                  <a:tcPr marL="7375" marR="7375" marT="7375" marB="0" anchor="ctr"/>
                </a:tc>
                <a:tc>
                  <a:txBody>
                    <a:bodyPr/>
                    <a:lstStyle/>
                    <a:p>
                      <a:pPr algn="ctr" fontAlgn="ctr"/>
                      <a:r>
                        <a:rPr lang="en-US" altLang="zh-CN" sz="1000" u="none" strike="noStrike">
                          <a:effectLst/>
                        </a:rPr>
                        <a:t>0.0164</a:t>
                      </a:r>
                      <a:endParaRPr lang="en-US" altLang="zh-CN" sz="1000" b="0" i="0" u="none" strike="noStrike">
                        <a:solidFill>
                          <a:srgbClr val="000000"/>
                        </a:solidFill>
                        <a:effectLst/>
                        <a:latin typeface="Times New Roman" panose="02020603050405020304" pitchFamily="18" charset="0"/>
                        <a:ea typeface="宋体" panose="02010600030101010101" pitchFamily="2" charset="-122"/>
                      </a:endParaRPr>
                    </a:p>
                  </a:txBody>
                  <a:tcPr marL="7375" marR="7375" marT="7375" marB="0" anchor="ctr"/>
                </a:tc>
                <a:tc>
                  <a:txBody>
                    <a:bodyPr/>
                    <a:lstStyle/>
                    <a:p>
                      <a:pPr algn="ctr" fontAlgn="ctr"/>
                      <a:r>
                        <a:rPr lang="en-US" altLang="zh-CN" sz="1000" u="none" strike="noStrike">
                          <a:effectLst/>
                        </a:rPr>
                        <a:t>0.0134</a:t>
                      </a:r>
                      <a:endParaRPr lang="en-US" altLang="zh-CN" sz="1000" b="0" i="0" u="none" strike="noStrike">
                        <a:solidFill>
                          <a:srgbClr val="000000"/>
                        </a:solidFill>
                        <a:effectLst/>
                        <a:latin typeface="Times New Roman" panose="02020603050405020304" pitchFamily="18" charset="0"/>
                        <a:ea typeface="宋体" panose="02010600030101010101" pitchFamily="2" charset="-122"/>
                      </a:endParaRPr>
                    </a:p>
                  </a:txBody>
                  <a:tcPr marL="7375" marR="7375" marT="7375" marB="0" anchor="ctr"/>
                </a:tc>
                <a:tc>
                  <a:txBody>
                    <a:bodyPr/>
                    <a:lstStyle/>
                    <a:p>
                      <a:pPr algn="ctr" fontAlgn="ctr"/>
                      <a:r>
                        <a:rPr lang="en-US" altLang="zh-CN" sz="1000" u="none" strike="noStrike">
                          <a:effectLst/>
                        </a:rPr>
                        <a:t>0.018</a:t>
                      </a:r>
                      <a:endParaRPr lang="en-US" altLang="zh-CN" sz="1000" b="0" i="0" u="none" strike="noStrike">
                        <a:solidFill>
                          <a:srgbClr val="000000"/>
                        </a:solidFill>
                        <a:effectLst/>
                        <a:latin typeface="Times New Roman" panose="02020603050405020304" pitchFamily="18" charset="0"/>
                        <a:ea typeface="宋体" panose="02010600030101010101" pitchFamily="2" charset="-122"/>
                      </a:endParaRPr>
                    </a:p>
                  </a:txBody>
                  <a:tcPr marL="7375" marR="7375" marT="7375" marB="0" anchor="ctr"/>
                </a:tc>
                <a:tc>
                  <a:txBody>
                    <a:bodyPr/>
                    <a:lstStyle/>
                    <a:p>
                      <a:pPr algn="ctr" fontAlgn="ctr"/>
                      <a:r>
                        <a:rPr lang="en-US" altLang="zh-CN" sz="1000" u="none" strike="noStrike">
                          <a:effectLst/>
                        </a:rPr>
                        <a:t>0.01519</a:t>
                      </a:r>
                      <a:endParaRPr lang="en-US" altLang="zh-CN" sz="1000" b="0" i="0" u="none" strike="noStrike">
                        <a:solidFill>
                          <a:srgbClr val="000000"/>
                        </a:solidFill>
                        <a:effectLst/>
                        <a:latin typeface="Times New Roman" panose="02020603050405020304" pitchFamily="18" charset="0"/>
                        <a:ea typeface="宋体" panose="02010600030101010101" pitchFamily="2" charset="-122"/>
                      </a:endParaRPr>
                    </a:p>
                  </a:txBody>
                  <a:tcPr marL="7375" marR="7375" marT="7375" marB="0" anchor="ctr"/>
                </a:tc>
                <a:tc>
                  <a:txBody>
                    <a:bodyPr/>
                    <a:lstStyle/>
                    <a:p>
                      <a:pPr algn="ctr" fontAlgn="ctr"/>
                      <a:r>
                        <a:rPr lang="en-US" altLang="zh-CN" sz="1000" u="none" strike="noStrike" dirty="0">
                          <a:effectLst/>
                        </a:rPr>
                        <a:t>0.01088</a:t>
                      </a:r>
                      <a:endParaRPr lang="en-US" altLang="zh-CN" sz="1000" b="0" i="0" u="none" strike="noStrike" dirty="0">
                        <a:solidFill>
                          <a:srgbClr val="000000"/>
                        </a:solidFill>
                        <a:effectLst/>
                        <a:latin typeface="Times New Roman" panose="02020603050405020304" pitchFamily="18" charset="0"/>
                        <a:ea typeface="宋体" panose="02010600030101010101" pitchFamily="2" charset="-122"/>
                      </a:endParaRPr>
                    </a:p>
                  </a:txBody>
                  <a:tcPr marL="7375" marR="7375" marT="7375" marB="0" anchor="ctr"/>
                </a:tc>
                <a:extLst>
                  <a:ext uri="{0D108BD9-81ED-4DB2-BD59-A6C34878D82A}">
                    <a16:rowId xmlns:a16="http://schemas.microsoft.com/office/drawing/2014/main" val="475157370"/>
                  </a:ext>
                </a:extLst>
              </a:tr>
              <a:tr h="173006">
                <a:tc>
                  <a:txBody>
                    <a:bodyPr/>
                    <a:lstStyle/>
                    <a:p>
                      <a:pPr algn="ctr" fontAlgn="ctr"/>
                      <a:r>
                        <a:rPr lang="en-US" sz="1000" u="none" strike="noStrike">
                          <a:effectLst/>
                        </a:rPr>
                        <a:t>Z</a:t>
                      </a:r>
                      <a:endParaRPr lang="en-US" sz="1000" b="0" i="0" u="none" strike="noStrike">
                        <a:solidFill>
                          <a:srgbClr val="000000"/>
                        </a:solidFill>
                        <a:effectLst/>
                        <a:latin typeface="Times New Roman" panose="02020603050405020304" pitchFamily="18" charset="0"/>
                        <a:ea typeface="宋体" panose="02010600030101010101" pitchFamily="2" charset="-122"/>
                      </a:endParaRPr>
                    </a:p>
                  </a:txBody>
                  <a:tcPr marL="7375" marR="7375" marT="7375" marB="0" anchor="ctr"/>
                </a:tc>
                <a:tc>
                  <a:txBody>
                    <a:bodyPr/>
                    <a:lstStyle/>
                    <a:p>
                      <a:pPr algn="ctr" fontAlgn="ctr"/>
                      <a:r>
                        <a:rPr lang="en-US" altLang="zh-CN" sz="1000" u="none" strike="noStrike">
                          <a:effectLst/>
                        </a:rPr>
                        <a:t>=</a:t>
                      </a:r>
                      <a:endParaRPr lang="en-US" altLang="zh-CN" sz="1000" b="0" i="0" u="none" strike="noStrike">
                        <a:solidFill>
                          <a:srgbClr val="000000"/>
                        </a:solidFill>
                        <a:effectLst/>
                        <a:latin typeface="Times New Roman" panose="02020603050405020304" pitchFamily="18" charset="0"/>
                        <a:ea typeface="宋体" panose="02010600030101010101" pitchFamily="2" charset="-122"/>
                      </a:endParaRPr>
                    </a:p>
                  </a:txBody>
                  <a:tcPr marL="7375" marR="7375" marT="7375" marB="0" anchor="ctr"/>
                </a:tc>
                <a:tc>
                  <a:txBody>
                    <a:bodyPr/>
                    <a:lstStyle/>
                    <a:p>
                      <a:pPr algn="ctr" fontAlgn="ctr"/>
                      <a:r>
                        <a:rPr lang="en-US" altLang="zh-CN" sz="1000" u="none" strike="noStrike">
                          <a:effectLst/>
                        </a:rPr>
                        <a:t>11</a:t>
                      </a:r>
                      <a:endParaRPr lang="en-US" altLang="zh-CN" sz="1000" b="0" i="0" u="none" strike="noStrike">
                        <a:solidFill>
                          <a:srgbClr val="000000"/>
                        </a:solidFill>
                        <a:effectLst/>
                        <a:latin typeface="Times New Roman" panose="02020603050405020304" pitchFamily="18" charset="0"/>
                        <a:ea typeface="宋体" panose="02010600030101010101" pitchFamily="2" charset="-122"/>
                      </a:endParaRPr>
                    </a:p>
                  </a:txBody>
                  <a:tcPr marL="7375" marR="7375" marT="7375" marB="0" anchor="ctr"/>
                </a:tc>
                <a:tc>
                  <a:txBody>
                    <a:bodyPr/>
                    <a:lstStyle/>
                    <a:p>
                      <a:pPr algn="ctr" fontAlgn="ctr"/>
                      <a:r>
                        <a:rPr lang="en-US" sz="1000" u="none" strike="noStrike">
                          <a:effectLst/>
                        </a:rPr>
                        <a:t>Na</a:t>
                      </a:r>
                      <a:endParaRPr lang="en-US" sz="1000" b="0" i="0" u="none" strike="noStrike">
                        <a:solidFill>
                          <a:srgbClr val="000000"/>
                        </a:solidFill>
                        <a:effectLst/>
                        <a:latin typeface="Times New Roman" panose="02020603050405020304" pitchFamily="18" charset="0"/>
                        <a:ea typeface="宋体" panose="02010600030101010101" pitchFamily="2" charset="-122"/>
                      </a:endParaRPr>
                    </a:p>
                  </a:txBody>
                  <a:tcPr marL="7375" marR="7375" marT="7375" marB="0" anchor="ctr"/>
                </a:tc>
                <a:tc>
                  <a:txBody>
                    <a:bodyPr/>
                    <a:lstStyle/>
                    <a:p>
                      <a:pPr algn="ctr" fontAlgn="ctr"/>
                      <a:r>
                        <a:rPr lang="en-US" altLang="zh-CN" sz="1000" u="none" strike="noStrike">
                          <a:effectLst/>
                        </a:rPr>
                        <a:t>0.024</a:t>
                      </a:r>
                      <a:endParaRPr lang="en-US" altLang="zh-CN" sz="1000" b="0" i="0" u="none" strike="noStrike">
                        <a:solidFill>
                          <a:srgbClr val="000000"/>
                        </a:solidFill>
                        <a:effectLst/>
                        <a:latin typeface="Times New Roman" panose="02020603050405020304" pitchFamily="18" charset="0"/>
                        <a:ea typeface="宋体" panose="02010600030101010101" pitchFamily="2" charset="-122"/>
                      </a:endParaRPr>
                    </a:p>
                  </a:txBody>
                  <a:tcPr marL="7375" marR="7375" marT="7375" marB="0" anchor="ctr"/>
                </a:tc>
                <a:tc>
                  <a:txBody>
                    <a:bodyPr/>
                    <a:lstStyle/>
                    <a:p>
                      <a:pPr algn="ctr" fontAlgn="ctr"/>
                      <a:r>
                        <a:rPr lang="en-US" altLang="zh-CN" sz="1000" u="none" strike="noStrike" dirty="0">
                          <a:effectLst/>
                        </a:rPr>
                        <a:t>0.0224</a:t>
                      </a:r>
                      <a:endParaRPr lang="en-US" altLang="zh-CN" sz="1000" b="0" i="0" u="none" strike="noStrike" dirty="0">
                        <a:solidFill>
                          <a:srgbClr val="000000"/>
                        </a:solidFill>
                        <a:effectLst/>
                        <a:latin typeface="Times New Roman" panose="02020603050405020304" pitchFamily="18" charset="0"/>
                        <a:ea typeface="宋体" panose="02010600030101010101" pitchFamily="2" charset="-122"/>
                      </a:endParaRPr>
                    </a:p>
                  </a:txBody>
                  <a:tcPr marL="7375" marR="7375" marT="7375" marB="0" anchor="ctr"/>
                </a:tc>
                <a:tc>
                  <a:txBody>
                    <a:bodyPr/>
                    <a:lstStyle/>
                    <a:p>
                      <a:pPr algn="ctr" fontAlgn="ctr"/>
                      <a:r>
                        <a:rPr lang="en-US" altLang="zh-CN" sz="1000" u="none" strike="noStrike">
                          <a:effectLst/>
                        </a:rPr>
                        <a:t>0.0192</a:t>
                      </a:r>
                      <a:endParaRPr lang="en-US" altLang="zh-CN" sz="1000" b="0" i="0" u="none" strike="noStrike">
                        <a:solidFill>
                          <a:srgbClr val="000000"/>
                        </a:solidFill>
                        <a:effectLst/>
                        <a:latin typeface="Times New Roman" panose="02020603050405020304" pitchFamily="18" charset="0"/>
                        <a:ea typeface="宋体" panose="02010600030101010101" pitchFamily="2" charset="-122"/>
                      </a:endParaRPr>
                    </a:p>
                  </a:txBody>
                  <a:tcPr marL="7375" marR="7375" marT="7375" marB="0" anchor="ctr"/>
                </a:tc>
                <a:tc>
                  <a:txBody>
                    <a:bodyPr/>
                    <a:lstStyle/>
                    <a:p>
                      <a:pPr algn="ctr" fontAlgn="ctr"/>
                      <a:r>
                        <a:rPr lang="en-US" altLang="zh-CN" sz="1000" u="none" strike="noStrike">
                          <a:effectLst/>
                        </a:rPr>
                        <a:t>0.023</a:t>
                      </a:r>
                      <a:endParaRPr lang="en-US" altLang="zh-CN" sz="1000" b="0" i="0" u="none" strike="noStrike">
                        <a:solidFill>
                          <a:srgbClr val="000000"/>
                        </a:solidFill>
                        <a:effectLst/>
                        <a:latin typeface="Times New Roman" panose="02020603050405020304" pitchFamily="18" charset="0"/>
                        <a:ea typeface="宋体" panose="02010600030101010101" pitchFamily="2" charset="-122"/>
                      </a:endParaRPr>
                    </a:p>
                  </a:txBody>
                  <a:tcPr marL="7375" marR="7375" marT="7375" marB="0" anchor="ctr"/>
                </a:tc>
                <a:tc>
                  <a:txBody>
                    <a:bodyPr/>
                    <a:lstStyle/>
                    <a:p>
                      <a:pPr algn="ctr" fontAlgn="ctr"/>
                      <a:r>
                        <a:rPr lang="en-US" altLang="zh-CN" sz="1000" u="none" strike="noStrike">
                          <a:effectLst/>
                        </a:rPr>
                        <a:t>0.0213</a:t>
                      </a:r>
                      <a:endParaRPr lang="en-US" altLang="zh-CN" sz="1000" b="0" i="0" u="none" strike="noStrike">
                        <a:solidFill>
                          <a:srgbClr val="000000"/>
                        </a:solidFill>
                        <a:effectLst/>
                        <a:latin typeface="Times New Roman" panose="02020603050405020304" pitchFamily="18" charset="0"/>
                        <a:ea typeface="宋体" panose="02010600030101010101" pitchFamily="2" charset="-122"/>
                      </a:endParaRPr>
                    </a:p>
                  </a:txBody>
                  <a:tcPr marL="7375" marR="7375" marT="7375" marB="0" anchor="ctr"/>
                </a:tc>
                <a:tc>
                  <a:txBody>
                    <a:bodyPr/>
                    <a:lstStyle/>
                    <a:p>
                      <a:pPr algn="ctr" fontAlgn="ctr"/>
                      <a:r>
                        <a:rPr lang="en-US" altLang="zh-CN" sz="1000" u="none" strike="noStrike" dirty="0">
                          <a:effectLst/>
                        </a:rPr>
                        <a:t>0.01612</a:t>
                      </a:r>
                      <a:endParaRPr lang="en-US" altLang="zh-CN" sz="1000" b="0" i="0" u="none" strike="noStrike" dirty="0">
                        <a:solidFill>
                          <a:srgbClr val="000000"/>
                        </a:solidFill>
                        <a:effectLst/>
                        <a:latin typeface="Times New Roman" panose="02020603050405020304" pitchFamily="18" charset="0"/>
                        <a:ea typeface="宋体" panose="02010600030101010101" pitchFamily="2" charset="-122"/>
                      </a:endParaRPr>
                    </a:p>
                  </a:txBody>
                  <a:tcPr marL="7375" marR="7375" marT="7375" marB="0" anchor="ctr"/>
                </a:tc>
                <a:extLst>
                  <a:ext uri="{0D108BD9-81ED-4DB2-BD59-A6C34878D82A}">
                    <a16:rowId xmlns:a16="http://schemas.microsoft.com/office/drawing/2014/main" val="2479277882"/>
                  </a:ext>
                </a:extLst>
              </a:tr>
              <a:tr h="173006">
                <a:tc>
                  <a:txBody>
                    <a:bodyPr/>
                    <a:lstStyle/>
                    <a:p>
                      <a:pPr algn="ctr" fontAlgn="ctr"/>
                      <a:r>
                        <a:rPr lang="en-US" sz="1000" u="none" strike="noStrike" dirty="0">
                          <a:effectLst/>
                        </a:rPr>
                        <a:t>Z</a:t>
                      </a:r>
                      <a:endParaRPr lang="en-US" sz="1000" b="0" i="0" u="none" strike="noStrike" dirty="0">
                        <a:solidFill>
                          <a:srgbClr val="000000"/>
                        </a:solidFill>
                        <a:effectLst/>
                        <a:latin typeface="Times New Roman" panose="02020603050405020304" pitchFamily="18" charset="0"/>
                        <a:ea typeface="宋体" panose="02010600030101010101" pitchFamily="2" charset="-122"/>
                      </a:endParaRPr>
                    </a:p>
                  </a:txBody>
                  <a:tcPr marL="7375" marR="7375" marT="7375" marB="0" anchor="ctr"/>
                </a:tc>
                <a:tc>
                  <a:txBody>
                    <a:bodyPr/>
                    <a:lstStyle/>
                    <a:p>
                      <a:pPr algn="ctr" fontAlgn="ctr"/>
                      <a:r>
                        <a:rPr lang="en-US" altLang="zh-CN" sz="1000" u="none" strike="noStrike" dirty="0">
                          <a:effectLst/>
                        </a:rPr>
                        <a:t>=</a:t>
                      </a:r>
                      <a:endParaRPr lang="en-US" altLang="zh-CN" sz="1000" b="0" i="0" u="none" strike="noStrike" dirty="0">
                        <a:solidFill>
                          <a:srgbClr val="000000"/>
                        </a:solidFill>
                        <a:effectLst/>
                        <a:latin typeface="Times New Roman" panose="02020603050405020304" pitchFamily="18" charset="0"/>
                        <a:ea typeface="宋体" panose="02010600030101010101" pitchFamily="2" charset="-122"/>
                      </a:endParaRPr>
                    </a:p>
                  </a:txBody>
                  <a:tcPr marL="7375" marR="7375" marT="7375" marB="0" anchor="ctr"/>
                </a:tc>
                <a:tc>
                  <a:txBody>
                    <a:bodyPr/>
                    <a:lstStyle/>
                    <a:p>
                      <a:pPr algn="ctr" fontAlgn="ctr"/>
                      <a:r>
                        <a:rPr lang="en-US" altLang="zh-CN" sz="1000" u="none" strike="noStrike">
                          <a:effectLst/>
                        </a:rPr>
                        <a:t>12</a:t>
                      </a:r>
                      <a:endParaRPr lang="en-US" altLang="zh-CN" sz="1000" b="0" i="0" u="none" strike="noStrike">
                        <a:solidFill>
                          <a:srgbClr val="000000"/>
                        </a:solidFill>
                        <a:effectLst/>
                        <a:latin typeface="Times New Roman" panose="02020603050405020304" pitchFamily="18" charset="0"/>
                        <a:ea typeface="宋体" panose="02010600030101010101" pitchFamily="2" charset="-122"/>
                      </a:endParaRPr>
                    </a:p>
                  </a:txBody>
                  <a:tcPr marL="7375" marR="7375" marT="7375" marB="0" anchor="ctr"/>
                </a:tc>
                <a:tc>
                  <a:txBody>
                    <a:bodyPr/>
                    <a:lstStyle/>
                    <a:p>
                      <a:pPr algn="ctr" fontAlgn="ctr"/>
                      <a:r>
                        <a:rPr lang="en-US" sz="1000" u="none" strike="noStrike">
                          <a:effectLst/>
                        </a:rPr>
                        <a:t>Mg</a:t>
                      </a:r>
                      <a:endParaRPr lang="en-US" sz="1000" b="0" i="0" u="none" strike="noStrike">
                        <a:solidFill>
                          <a:srgbClr val="000000"/>
                        </a:solidFill>
                        <a:effectLst/>
                        <a:latin typeface="Times New Roman" panose="02020603050405020304" pitchFamily="18" charset="0"/>
                        <a:ea typeface="宋体" panose="02010600030101010101" pitchFamily="2" charset="-122"/>
                      </a:endParaRPr>
                    </a:p>
                  </a:txBody>
                  <a:tcPr marL="7375" marR="7375" marT="7375" marB="0" anchor="ctr"/>
                </a:tc>
                <a:tc>
                  <a:txBody>
                    <a:bodyPr/>
                    <a:lstStyle/>
                    <a:p>
                      <a:pPr algn="ctr" fontAlgn="ctr"/>
                      <a:r>
                        <a:rPr lang="en-US" altLang="zh-CN" sz="1000" u="none" strike="noStrike" dirty="0">
                          <a:effectLst/>
                        </a:rPr>
                        <a:t>0.0272</a:t>
                      </a:r>
                      <a:endParaRPr lang="en-US" altLang="zh-CN" sz="1000" b="0" i="0" u="none" strike="noStrike" dirty="0">
                        <a:solidFill>
                          <a:srgbClr val="000000"/>
                        </a:solidFill>
                        <a:effectLst/>
                        <a:latin typeface="Times New Roman" panose="02020603050405020304" pitchFamily="18" charset="0"/>
                        <a:ea typeface="宋体" panose="02010600030101010101" pitchFamily="2" charset="-122"/>
                      </a:endParaRPr>
                    </a:p>
                  </a:txBody>
                  <a:tcPr marL="7375" marR="7375" marT="7375" marB="0" anchor="ctr"/>
                </a:tc>
                <a:tc>
                  <a:txBody>
                    <a:bodyPr/>
                    <a:lstStyle/>
                    <a:p>
                      <a:pPr algn="ctr" fontAlgn="ctr"/>
                      <a:r>
                        <a:rPr lang="en-US" altLang="zh-CN" sz="1000" u="none" strike="noStrike" dirty="0">
                          <a:effectLst/>
                        </a:rPr>
                        <a:t>0.0301</a:t>
                      </a:r>
                      <a:endParaRPr lang="en-US" altLang="zh-CN" sz="1000" b="0" i="0" u="none" strike="noStrike" dirty="0">
                        <a:solidFill>
                          <a:srgbClr val="000000"/>
                        </a:solidFill>
                        <a:effectLst/>
                        <a:latin typeface="Times New Roman" panose="02020603050405020304" pitchFamily="18" charset="0"/>
                        <a:ea typeface="宋体" panose="02010600030101010101" pitchFamily="2" charset="-122"/>
                      </a:endParaRPr>
                    </a:p>
                  </a:txBody>
                  <a:tcPr marL="7375" marR="7375" marT="7375" marB="0" anchor="ctr"/>
                </a:tc>
                <a:tc>
                  <a:txBody>
                    <a:bodyPr/>
                    <a:lstStyle/>
                    <a:p>
                      <a:pPr algn="ctr" fontAlgn="ctr"/>
                      <a:r>
                        <a:rPr lang="en-US" altLang="zh-CN" sz="1000" u="none" strike="noStrike" dirty="0">
                          <a:effectLst/>
                        </a:rPr>
                        <a:t>0.0265</a:t>
                      </a:r>
                      <a:endParaRPr lang="en-US" altLang="zh-CN" sz="1000" b="0" i="0" u="none" strike="noStrike" dirty="0">
                        <a:solidFill>
                          <a:srgbClr val="000000"/>
                        </a:solidFill>
                        <a:effectLst/>
                        <a:latin typeface="Times New Roman" panose="02020603050405020304" pitchFamily="18" charset="0"/>
                        <a:ea typeface="宋体" panose="02010600030101010101" pitchFamily="2" charset="-122"/>
                      </a:endParaRPr>
                    </a:p>
                  </a:txBody>
                  <a:tcPr marL="7375" marR="7375" marT="7375" marB="0" anchor="ctr"/>
                </a:tc>
                <a:tc>
                  <a:txBody>
                    <a:bodyPr/>
                    <a:lstStyle/>
                    <a:p>
                      <a:pPr algn="ctr" fontAlgn="ctr"/>
                      <a:r>
                        <a:rPr lang="en-US" altLang="zh-CN" sz="1000" u="none" strike="noStrike" dirty="0">
                          <a:effectLst/>
                        </a:rPr>
                        <a:t>0.03</a:t>
                      </a:r>
                      <a:endParaRPr lang="en-US" altLang="zh-CN" sz="1000" b="0" i="0" u="none" strike="noStrike" dirty="0">
                        <a:solidFill>
                          <a:srgbClr val="000000"/>
                        </a:solidFill>
                        <a:effectLst/>
                        <a:latin typeface="Times New Roman" panose="02020603050405020304" pitchFamily="18" charset="0"/>
                        <a:ea typeface="宋体" panose="02010600030101010101" pitchFamily="2" charset="-122"/>
                      </a:endParaRPr>
                    </a:p>
                  </a:txBody>
                  <a:tcPr marL="7375" marR="7375" marT="7375" marB="0" anchor="ctr"/>
                </a:tc>
                <a:tc>
                  <a:txBody>
                    <a:bodyPr/>
                    <a:lstStyle/>
                    <a:p>
                      <a:pPr algn="ctr" fontAlgn="ctr"/>
                      <a:r>
                        <a:rPr lang="en-US" altLang="zh-CN" sz="1000" u="none" strike="noStrike" dirty="0">
                          <a:effectLst/>
                        </a:rPr>
                        <a:t>0.0291</a:t>
                      </a:r>
                      <a:endParaRPr lang="en-US" altLang="zh-CN" sz="1000" b="0" i="0" u="none" strike="noStrike" dirty="0">
                        <a:solidFill>
                          <a:srgbClr val="000000"/>
                        </a:solidFill>
                        <a:effectLst/>
                        <a:latin typeface="Times New Roman" panose="02020603050405020304" pitchFamily="18" charset="0"/>
                        <a:ea typeface="宋体" panose="02010600030101010101" pitchFamily="2" charset="-122"/>
                      </a:endParaRPr>
                    </a:p>
                  </a:txBody>
                  <a:tcPr marL="7375" marR="7375" marT="7375" marB="0" anchor="ctr"/>
                </a:tc>
                <a:tc>
                  <a:txBody>
                    <a:bodyPr/>
                    <a:lstStyle/>
                    <a:p>
                      <a:pPr algn="ctr" fontAlgn="ctr"/>
                      <a:r>
                        <a:rPr lang="en-US" altLang="zh-CN" sz="1000" u="none" strike="noStrike" dirty="0">
                          <a:effectLst/>
                        </a:rPr>
                        <a:t>0.0231</a:t>
                      </a:r>
                      <a:endParaRPr lang="en-US" altLang="zh-CN" sz="1000" b="0" i="0" u="none" strike="noStrike" dirty="0">
                        <a:solidFill>
                          <a:srgbClr val="000000"/>
                        </a:solidFill>
                        <a:effectLst/>
                        <a:latin typeface="Times New Roman" panose="02020603050405020304" pitchFamily="18" charset="0"/>
                        <a:ea typeface="宋体" panose="02010600030101010101" pitchFamily="2" charset="-122"/>
                      </a:endParaRPr>
                    </a:p>
                  </a:txBody>
                  <a:tcPr marL="7375" marR="7375" marT="7375" marB="0" anchor="ctr"/>
                </a:tc>
                <a:extLst>
                  <a:ext uri="{0D108BD9-81ED-4DB2-BD59-A6C34878D82A}">
                    <a16:rowId xmlns:a16="http://schemas.microsoft.com/office/drawing/2014/main" val="3186385959"/>
                  </a:ext>
                </a:extLst>
              </a:tr>
              <a:tr h="173006">
                <a:tc>
                  <a:txBody>
                    <a:bodyPr/>
                    <a:lstStyle/>
                    <a:p>
                      <a:pPr algn="ctr" fontAlgn="ctr"/>
                      <a:r>
                        <a:rPr lang="en-US" sz="1000" u="none" strike="noStrike">
                          <a:effectLst/>
                        </a:rPr>
                        <a:t>Z</a:t>
                      </a:r>
                      <a:endParaRPr lang="en-US" sz="1000" b="0" i="0" u="none" strike="noStrike">
                        <a:solidFill>
                          <a:srgbClr val="000000"/>
                        </a:solidFill>
                        <a:effectLst/>
                        <a:latin typeface="Times New Roman" panose="02020603050405020304" pitchFamily="18" charset="0"/>
                        <a:ea typeface="宋体" panose="02010600030101010101" pitchFamily="2" charset="-122"/>
                      </a:endParaRPr>
                    </a:p>
                  </a:txBody>
                  <a:tcPr marL="7375" marR="7375" marT="7375" marB="0" anchor="ctr"/>
                </a:tc>
                <a:tc>
                  <a:txBody>
                    <a:bodyPr/>
                    <a:lstStyle/>
                    <a:p>
                      <a:pPr algn="ctr" fontAlgn="ctr"/>
                      <a:r>
                        <a:rPr lang="en-US" altLang="zh-CN" sz="1000" u="none" strike="noStrike">
                          <a:effectLst/>
                        </a:rPr>
                        <a:t>=</a:t>
                      </a:r>
                      <a:endParaRPr lang="en-US" altLang="zh-CN" sz="1000" b="0" i="0" u="none" strike="noStrike">
                        <a:solidFill>
                          <a:srgbClr val="000000"/>
                        </a:solidFill>
                        <a:effectLst/>
                        <a:latin typeface="Times New Roman" panose="02020603050405020304" pitchFamily="18" charset="0"/>
                        <a:ea typeface="宋体" panose="02010600030101010101" pitchFamily="2" charset="-122"/>
                      </a:endParaRPr>
                    </a:p>
                  </a:txBody>
                  <a:tcPr marL="7375" marR="7375" marT="7375" marB="0" anchor="ctr"/>
                </a:tc>
                <a:tc>
                  <a:txBody>
                    <a:bodyPr/>
                    <a:lstStyle/>
                    <a:p>
                      <a:pPr algn="ctr" fontAlgn="ctr"/>
                      <a:r>
                        <a:rPr lang="en-US" altLang="zh-CN" sz="1000" u="none" strike="noStrike">
                          <a:effectLst/>
                        </a:rPr>
                        <a:t>13</a:t>
                      </a:r>
                      <a:endParaRPr lang="en-US" altLang="zh-CN" sz="1000" b="0" i="0" u="none" strike="noStrike">
                        <a:solidFill>
                          <a:srgbClr val="000000"/>
                        </a:solidFill>
                        <a:effectLst/>
                        <a:latin typeface="Times New Roman" panose="02020603050405020304" pitchFamily="18" charset="0"/>
                        <a:ea typeface="宋体" panose="02010600030101010101" pitchFamily="2" charset="-122"/>
                      </a:endParaRPr>
                    </a:p>
                  </a:txBody>
                  <a:tcPr marL="7375" marR="7375" marT="7375" marB="0" anchor="ctr"/>
                </a:tc>
                <a:tc>
                  <a:txBody>
                    <a:bodyPr/>
                    <a:lstStyle/>
                    <a:p>
                      <a:pPr algn="ctr" fontAlgn="ctr"/>
                      <a:r>
                        <a:rPr lang="en-US" sz="1000" u="none" strike="noStrike">
                          <a:effectLst/>
                        </a:rPr>
                        <a:t>Al</a:t>
                      </a:r>
                      <a:endParaRPr lang="en-US" sz="1000" b="0" i="0" u="none" strike="noStrike">
                        <a:solidFill>
                          <a:srgbClr val="000000"/>
                        </a:solidFill>
                        <a:effectLst/>
                        <a:latin typeface="Times New Roman" panose="02020603050405020304" pitchFamily="18" charset="0"/>
                        <a:ea typeface="宋体" panose="02010600030101010101" pitchFamily="2" charset="-122"/>
                      </a:endParaRPr>
                    </a:p>
                  </a:txBody>
                  <a:tcPr marL="7375" marR="7375" marT="7375" marB="0" anchor="ctr"/>
                </a:tc>
                <a:tc>
                  <a:txBody>
                    <a:bodyPr/>
                    <a:lstStyle/>
                    <a:p>
                      <a:pPr algn="ctr" fontAlgn="ctr"/>
                      <a:r>
                        <a:rPr lang="en-US" altLang="zh-CN" sz="1000" u="none" strike="noStrike" dirty="0">
                          <a:effectLst/>
                        </a:rPr>
                        <a:t>0.0333</a:t>
                      </a:r>
                      <a:endParaRPr lang="en-US" altLang="zh-CN" sz="1000" b="0" i="0" u="none" strike="noStrike" dirty="0">
                        <a:solidFill>
                          <a:srgbClr val="000000"/>
                        </a:solidFill>
                        <a:effectLst/>
                        <a:latin typeface="Times New Roman" panose="02020603050405020304" pitchFamily="18" charset="0"/>
                        <a:ea typeface="宋体" panose="02010600030101010101" pitchFamily="2" charset="-122"/>
                      </a:endParaRPr>
                    </a:p>
                  </a:txBody>
                  <a:tcPr marL="7375" marR="7375" marT="7375" marB="0" anchor="ctr"/>
                </a:tc>
                <a:tc>
                  <a:txBody>
                    <a:bodyPr/>
                    <a:lstStyle/>
                    <a:p>
                      <a:pPr algn="ctr" fontAlgn="ctr"/>
                      <a:r>
                        <a:rPr lang="en-US" altLang="zh-CN" sz="1000" u="none" strike="noStrike">
                          <a:effectLst/>
                        </a:rPr>
                        <a:t>0.0398</a:t>
                      </a:r>
                      <a:endParaRPr lang="en-US" altLang="zh-CN" sz="1000" b="0" i="0" u="none" strike="noStrike">
                        <a:solidFill>
                          <a:srgbClr val="000000"/>
                        </a:solidFill>
                        <a:effectLst/>
                        <a:latin typeface="Times New Roman" panose="02020603050405020304" pitchFamily="18" charset="0"/>
                        <a:ea typeface="宋体" panose="02010600030101010101" pitchFamily="2" charset="-122"/>
                      </a:endParaRPr>
                    </a:p>
                  </a:txBody>
                  <a:tcPr marL="7375" marR="7375" marT="7375" marB="0" anchor="ctr"/>
                </a:tc>
                <a:tc>
                  <a:txBody>
                    <a:bodyPr/>
                    <a:lstStyle/>
                    <a:p>
                      <a:pPr algn="ctr" fontAlgn="ctr"/>
                      <a:r>
                        <a:rPr lang="en-US" altLang="zh-CN" sz="1000" u="none" strike="noStrike">
                          <a:effectLst/>
                        </a:rPr>
                        <a:t>0.0357</a:t>
                      </a:r>
                      <a:endParaRPr lang="en-US" altLang="zh-CN" sz="1000" b="0" i="0" u="none" strike="noStrike">
                        <a:solidFill>
                          <a:srgbClr val="000000"/>
                        </a:solidFill>
                        <a:effectLst/>
                        <a:latin typeface="Times New Roman" panose="02020603050405020304" pitchFamily="18" charset="0"/>
                        <a:ea typeface="宋体" panose="02010600030101010101" pitchFamily="2" charset="-122"/>
                      </a:endParaRPr>
                    </a:p>
                  </a:txBody>
                  <a:tcPr marL="7375" marR="7375" marT="7375" marB="0" anchor="ctr"/>
                </a:tc>
                <a:tc>
                  <a:txBody>
                    <a:bodyPr/>
                    <a:lstStyle/>
                    <a:p>
                      <a:pPr algn="ctr" fontAlgn="ctr"/>
                      <a:r>
                        <a:rPr lang="en-US" altLang="zh-CN" sz="1000" u="none" strike="noStrike">
                          <a:effectLst/>
                        </a:rPr>
                        <a:t>0.039</a:t>
                      </a:r>
                      <a:endParaRPr lang="en-US" altLang="zh-CN" sz="1000" b="0" i="0" u="none" strike="noStrike">
                        <a:solidFill>
                          <a:srgbClr val="000000"/>
                        </a:solidFill>
                        <a:effectLst/>
                        <a:latin typeface="Times New Roman" panose="02020603050405020304" pitchFamily="18" charset="0"/>
                        <a:ea typeface="宋体" panose="02010600030101010101" pitchFamily="2" charset="-122"/>
                      </a:endParaRPr>
                    </a:p>
                  </a:txBody>
                  <a:tcPr marL="7375" marR="7375" marT="7375" marB="0" anchor="ctr"/>
                </a:tc>
                <a:tc>
                  <a:txBody>
                    <a:bodyPr/>
                    <a:lstStyle/>
                    <a:p>
                      <a:pPr algn="ctr" fontAlgn="ctr"/>
                      <a:r>
                        <a:rPr lang="en-US" altLang="zh-CN" sz="1000" u="none" strike="noStrike">
                          <a:effectLst/>
                        </a:rPr>
                        <a:t>0.0387</a:t>
                      </a:r>
                      <a:endParaRPr lang="en-US" altLang="zh-CN" sz="1000" b="0" i="0" u="none" strike="noStrike">
                        <a:solidFill>
                          <a:srgbClr val="000000"/>
                        </a:solidFill>
                        <a:effectLst/>
                        <a:latin typeface="Times New Roman" panose="02020603050405020304" pitchFamily="18" charset="0"/>
                        <a:ea typeface="宋体" panose="02010600030101010101" pitchFamily="2" charset="-122"/>
                      </a:endParaRPr>
                    </a:p>
                  </a:txBody>
                  <a:tcPr marL="7375" marR="7375" marT="7375" marB="0" anchor="ctr"/>
                </a:tc>
                <a:tc>
                  <a:txBody>
                    <a:bodyPr/>
                    <a:lstStyle/>
                    <a:p>
                      <a:pPr algn="ctr" fontAlgn="ctr"/>
                      <a:r>
                        <a:rPr lang="en-US" altLang="zh-CN" sz="1000" u="none" strike="noStrike">
                          <a:effectLst/>
                        </a:rPr>
                        <a:t>0.03209</a:t>
                      </a:r>
                      <a:endParaRPr lang="en-US" altLang="zh-CN" sz="1000" b="0" i="0" u="none" strike="noStrike">
                        <a:solidFill>
                          <a:srgbClr val="000000"/>
                        </a:solidFill>
                        <a:effectLst/>
                        <a:latin typeface="Times New Roman" panose="02020603050405020304" pitchFamily="18" charset="0"/>
                        <a:ea typeface="宋体" panose="02010600030101010101" pitchFamily="2" charset="-122"/>
                      </a:endParaRPr>
                    </a:p>
                  </a:txBody>
                  <a:tcPr marL="7375" marR="7375" marT="7375" marB="0" anchor="ctr"/>
                </a:tc>
                <a:extLst>
                  <a:ext uri="{0D108BD9-81ED-4DB2-BD59-A6C34878D82A}">
                    <a16:rowId xmlns:a16="http://schemas.microsoft.com/office/drawing/2014/main" val="3666860974"/>
                  </a:ext>
                </a:extLst>
              </a:tr>
              <a:tr h="173006">
                <a:tc>
                  <a:txBody>
                    <a:bodyPr/>
                    <a:lstStyle/>
                    <a:p>
                      <a:pPr algn="ctr" fontAlgn="ctr"/>
                      <a:r>
                        <a:rPr lang="en-US" sz="1000" u="none" strike="noStrike">
                          <a:effectLst/>
                        </a:rPr>
                        <a:t>Z</a:t>
                      </a:r>
                      <a:endParaRPr lang="en-US" sz="1000" b="0" i="0" u="none" strike="noStrike">
                        <a:solidFill>
                          <a:srgbClr val="000000"/>
                        </a:solidFill>
                        <a:effectLst/>
                        <a:latin typeface="Times New Roman" panose="02020603050405020304" pitchFamily="18" charset="0"/>
                        <a:ea typeface="宋体" panose="02010600030101010101" pitchFamily="2" charset="-122"/>
                      </a:endParaRPr>
                    </a:p>
                  </a:txBody>
                  <a:tcPr marL="7375" marR="7375" marT="7375" marB="0" anchor="ctr"/>
                </a:tc>
                <a:tc>
                  <a:txBody>
                    <a:bodyPr/>
                    <a:lstStyle/>
                    <a:p>
                      <a:pPr algn="ctr" fontAlgn="ctr"/>
                      <a:r>
                        <a:rPr lang="en-US" altLang="zh-CN" sz="1000" u="none" strike="noStrike">
                          <a:effectLst/>
                        </a:rPr>
                        <a:t>=</a:t>
                      </a:r>
                      <a:endParaRPr lang="en-US" altLang="zh-CN" sz="1000" b="0" i="0" u="none" strike="noStrike">
                        <a:solidFill>
                          <a:srgbClr val="000000"/>
                        </a:solidFill>
                        <a:effectLst/>
                        <a:latin typeface="Times New Roman" panose="02020603050405020304" pitchFamily="18" charset="0"/>
                        <a:ea typeface="宋体" panose="02010600030101010101" pitchFamily="2" charset="-122"/>
                      </a:endParaRPr>
                    </a:p>
                  </a:txBody>
                  <a:tcPr marL="7375" marR="7375" marT="7375" marB="0" anchor="ctr"/>
                </a:tc>
                <a:tc>
                  <a:txBody>
                    <a:bodyPr/>
                    <a:lstStyle/>
                    <a:p>
                      <a:pPr algn="ctr" fontAlgn="ctr"/>
                      <a:r>
                        <a:rPr lang="en-US" altLang="zh-CN" sz="1000" u="none" strike="noStrike">
                          <a:effectLst/>
                        </a:rPr>
                        <a:t>14</a:t>
                      </a:r>
                      <a:endParaRPr lang="en-US" altLang="zh-CN" sz="1000" b="0" i="0" u="none" strike="noStrike">
                        <a:solidFill>
                          <a:srgbClr val="000000"/>
                        </a:solidFill>
                        <a:effectLst/>
                        <a:latin typeface="Times New Roman" panose="02020603050405020304" pitchFamily="18" charset="0"/>
                        <a:ea typeface="宋体" panose="02010600030101010101" pitchFamily="2" charset="-122"/>
                      </a:endParaRPr>
                    </a:p>
                  </a:txBody>
                  <a:tcPr marL="7375" marR="7375" marT="7375" marB="0" anchor="ctr"/>
                </a:tc>
                <a:tc>
                  <a:txBody>
                    <a:bodyPr/>
                    <a:lstStyle/>
                    <a:p>
                      <a:pPr algn="ctr" fontAlgn="ctr"/>
                      <a:r>
                        <a:rPr lang="en-US" sz="1000" u="none" strike="noStrike">
                          <a:effectLst/>
                        </a:rPr>
                        <a:t>Si</a:t>
                      </a:r>
                      <a:endParaRPr lang="en-US" sz="1000" b="0" i="0" u="none" strike="noStrike">
                        <a:solidFill>
                          <a:srgbClr val="000000"/>
                        </a:solidFill>
                        <a:effectLst/>
                        <a:latin typeface="Times New Roman" panose="02020603050405020304" pitchFamily="18" charset="0"/>
                        <a:ea typeface="宋体" panose="02010600030101010101" pitchFamily="2" charset="-122"/>
                      </a:endParaRPr>
                    </a:p>
                  </a:txBody>
                  <a:tcPr marL="7375" marR="7375" marT="7375" marB="0" anchor="ctr"/>
                </a:tc>
                <a:tc>
                  <a:txBody>
                    <a:bodyPr/>
                    <a:lstStyle/>
                    <a:p>
                      <a:pPr algn="ctr" fontAlgn="ctr"/>
                      <a:r>
                        <a:rPr lang="en-US" altLang="zh-CN" sz="1000" u="none" strike="noStrike" dirty="0">
                          <a:effectLst/>
                        </a:rPr>
                        <a:t>0.0441</a:t>
                      </a:r>
                      <a:endParaRPr lang="en-US" altLang="zh-CN" sz="1000" b="0" i="0" u="none" strike="noStrike" dirty="0">
                        <a:solidFill>
                          <a:srgbClr val="000000"/>
                        </a:solidFill>
                        <a:effectLst/>
                        <a:latin typeface="Times New Roman" panose="02020603050405020304" pitchFamily="18" charset="0"/>
                        <a:ea typeface="宋体" panose="02010600030101010101" pitchFamily="2" charset="-122"/>
                      </a:endParaRPr>
                    </a:p>
                  </a:txBody>
                  <a:tcPr marL="7375" marR="7375" marT="7375" marB="0" anchor="ctr"/>
                </a:tc>
                <a:tc>
                  <a:txBody>
                    <a:bodyPr/>
                    <a:lstStyle/>
                    <a:p>
                      <a:pPr algn="ctr" fontAlgn="ctr"/>
                      <a:r>
                        <a:rPr lang="en-US" altLang="zh-CN" sz="1000" u="none" strike="noStrike">
                          <a:effectLst/>
                        </a:rPr>
                        <a:t>0.0514</a:t>
                      </a:r>
                      <a:endParaRPr lang="en-US" altLang="zh-CN" sz="1000" b="0" i="0" u="none" strike="noStrike">
                        <a:solidFill>
                          <a:srgbClr val="000000"/>
                        </a:solidFill>
                        <a:effectLst/>
                        <a:latin typeface="Times New Roman" panose="02020603050405020304" pitchFamily="18" charset="0"/>
                        <a:ea typeface="宋体" panose="02010600030101010101" pitchFamily="2" charset="-122"/>
                      </a:endParaRPr>
                    </a:p>
                  </a:txBody>
                  <a:tcPr marL="7375" marR="7375" marT="7375" marB="0" anchor="ctr"/>
                </a:tc>
                <a:tc>
                  <a:txBody>
                    <a:bodyPr/>
                    <a:lstStyle/>
                    <a:p>
                      <a:pPr algn="ctr" fontAlgn="ctr"/>
                      <a:r>
                        <a:rPr lang="en-US" altLang="zh-CN" sz="1000" u="none" strike="noStrike" dirty="0">
                          <a:effectLst/>
                        </a:rPr>
                        <a:t>0.0469</a:t>
                      </a:r>
                      <a:endParaRPr lang="en-US" altLang="zh-CN" sz="1000" b="0" i="0" u="none" strike="noStrike" dirty="0">
                        <a:solidFill>
                          <a:srgbClr val="000000"/>
                        </a:solidFill>
                        <a:effectLst/>
                        <a:latin typeface="Times New Roman" panose="02020603050405020304" pitchFamily="18" charset="0"/>
                        <a:ea typeface="宋体" panose="02010600030101010101" pitchFamily="2" charset="-122"/>
                      </a:endParaRPr>
                    </a:p>
                  </a:txBody>
                  <a:tcPr marL="7375" marR="7375" marT="7375" marB="0" anchor="ctr"/>
                </a:tc>
                <a:tc>
                  <a:txBody>
                    <a:bodyPr/>
                    <a:lstStyle/>
                    <a:p>
                      <a:pPr algn="ctr" fontAlgn="ctr"/>
                      <a:r>
                        <a:rPr lang="en-US" altLang="zh-CN" sz="1000" u="none" strike="noStrike">
                          <a:effectLst/>
                        </a:rPr>
                        <a:t>0.05</a:t>
                      </a:r>
                      <a:endParaRPr lang="en-US" altLang="zh-CN" sz="1000" b="0" i="0" u="none" strike="noStrike">
                        <a:solidFill>
                          <a:srgbClr val="000000"/>
                        </a:solidFill>
                        <a:effectLst/>
                        <a:latin typeface="Times New Roman" panose="02020603050405020304" pitchFamily="18" charset="0"/>
                        <a:ea typeface="宋体" panose="02010600030101010101" pitchFamily="2" charset="-122"/>
                      </a:endParaRPr>
                    </a:p>
                  </a:txBody>
                  <a:tcPr marL="7375" marR="7375" marT="7375" marB="0" anchor="ctr"/>
                </a:tc>
                <a:tc>
                  <a:txBody>
                    <a:bodyPr/>
                    <a:lstStyle/>
                    <a:p>
                      <a:pPr algn="ctr" fontAlgn="ctr"/>
                      <a:r>
                        <a:rPr lang="en-US" altLang="zh-CN" sz="1000" u="none" strike="noStrike">
                          <a:effectLst/>
                        </a:rPr>
                        <a:t>0.0504</a:t>
                      </a:r>
                      <a:endParaRPr lang="en-US" altLang="zh-CN" sz="1000" b="0" i="0" u="none" strike="noStrike">
                        <a:solidFill>
                          <a:srgbClr val="000000"/>
                        </a:solidFill>
                        <a:effectLst/>
                        <a:latin typeface="Times New Roman" panose="02020603050405020304" pitchFamily="18" charset="0"/>
                        <a:ea typeface="宋体" panose="02010600030101010101" pitchFamily="2" charset="-122"/>
                      </a:endParaRPr>
                    </a:p>
                  </a:txBody>
                  <a:tcPr marL="7375" marR="7375" marT="7375" marB="0" anchor="ctr"/>
                </a:tc>
                <a:tc>
                  <a:txBody>
                    <a:bodyPr/>
                    <a:lstStyle/>
                    <a:p>
                      <a:pPr algn="ctr" fontAlgn="ctr"/>
                      <a:r>
                        <a:rPr lang="en-US" altLang="zh-CN" sz="1000" u="none" strike="noStrike" dirty="0">
                          <a:effectLst/>
                        </a:rPr>
                        <a:t>0.04337</a:t>
                      </a:r>
                      <a:endParaRPr lang="en-US" altLang="zh-CN" sz="1000" b="0" i="0" u="none" strike="noStrike" dirty="0">
                        <a:solidFill>
                          <a:srgbClr val="000000"/>
                        </a:solidFill>
                        <a:effectLst/>
                        <a:latin typeface="Times New Roman" panose="02020603050405020304" pitchFamily="18" charset="0"/>
                        <a:ea typeface="宋体" panose="02010600030101010101" pitchFamily="2" charset="-122"/>
                      </a:endParaRPr>
                    </a:p>
                  </a:txBody>
                  <a:tcPr marL="7375" marR="7375" marT="7375" marB="0" anchor="ctr"/>
                </a:tc>
                <a:extLst>
                  <a:ext uri="{0D108BD9-81ED-4DB2-BD59-A6C34878D82A}">
                    <a16:rowId xmlns:a16="http://schemas.microsoft.com/office/drawing/2014/main" val="1916000661"/>
                  </a:ext>
                </a:extLst>
              </a:tr>
              <a:tr h="173006">
                <a:tc>
                  <a:txBody>
                    <a:bodyPr/>
                    <a:lstStyle/>
                    <a:p>
                      <a:pPr algn="ctr" fontAlgn="ctr"/>
                      <a:r>
                        <a:rPr lang="en-US" sz="1000" u="none" strike="noStrike" dirty="0">
                          <a:effectLst/>
                        </a:rPr>
                        <a:t>Z</a:t>
                      </a:r>
                      <a:endParaRPr lang="en-US" sz="1000" b="0" i="0" u="none" strike="noStrike" dirty="0">
                        <a:solidFill>
                          <a:srgbClr val="000000"/>
                        </a:solidFill>
                        <a:effectLst/>
                        <a:latin typeface="Times New Roman" panose="02020603050405020304" pitchFamily="18" charset="0"/>
                        <a:ea typeface="宋体" panose="02010600030101010101" pitchFamily="2" charset="-122"/>
                      </a:endParaRPr>
                    </a:p>
                  </a:txBody>
                  <a:tcPr marL="7375" marR="7375" marT="7375" marB="0" anchor="ctr"/>
                </a:tc>
                <a:tc>
                  <a:txBody>
                    <a:bodyPr/>
                    <a:lstStyle/>
                    <a:p>
                      <a:pPr algn="ctr" fontAlgn="ctr"/>
                      <a:r>
                        <a:rPr lang="en-US" altLang="zh-CN" sz="1000" u="none" strike="noStrike">
                          <a:effectLst/>
                        </a:rPr>
                        <a:t>=</a:t>
                      </a:r>
                      <a:endParaRPr lang="en-US" altLang="zh-CN" sz="1000" b="0" i="0" u="none" strike="noStrike">
                        <a:solidFill>
                          <a:srgbClr val="000000"/>
                        </a:solidFill>
                        <a:effectLst/>
                        <a:latin typeface="Times New Roman" panose="02020603050405020304" pitchFamily="18" charset="0"/>
                        <a:ea typeface="宋体" panose="02010600030101010101" pitchFamily="2" charset="-122"/>
                      </a:endParaRPr>
                    </a:p>
                  </a:txBody>
                  <a:tcPr marL="7375" marR="7375" marT="7375" marB="0" anchor="ctr"/>
                </a:tc>
                <a:tc>
                  <a:txBody>
                    <a:bodyPr/>
                    <a:lstStyle/>
                    <a:p>
                      <a:pPr algn="ctr" fontAlgn="ctr"/>
                      <a:r>
                        <a:rPr lang="en-US" altLang="zh-CN" sz="1000" u="none" strike="noStrike">
                          <a:effectLst/>
                        </a:rPr>
                        <a:t>15</a:t>
                      </a:r>
                      <a:endParaRPr lang="en-US" altLang="zh-CN" sz="1000" b="0" i="0" u="none" strike="noStrike">
                        <a:solidFill>
                          <a:srgbClr val="000000"/>
                        </a:solidFill>
                        <a:effectLst/>
                        <a:latin typeface="Times New Roman" panose="02020603050405020304" pitchFamily="18" charset="0"/>
                        <a:ea typeface="宋体" panose="02010600030101010101" pitchFamily="2" charset="-122"/>
                      </a:endParaRPr>
                    </a:p>
                  </a:txBody>
                  <a:tcPr marL="7375" marR="7375" marT="7375" marB="0" anchor="ctr"/>
                </a:tc>
                <a:tc>
                  <a:txBody>
                    <a:bodyPr/>
                    <a:lstStyle/>
                    <a:p>
                      <a:pPr algn="ctr" fontAlgn="ctr"/>
                      <a:r>
                        <a:rPr lang="en-US" sz="1000" u="none" strike="noStrike">
                          <a:effectLst/>
                        </a:rPr>
                        <a:t>P</a:t>
                      </a:r>
                      <a:endParaRPr lang="en-US" sz="1000" b="0" i="0" u="none" strike="noStrike">
                        <a:solidFill>
                          <a:srgbClr val="000000"/>
                        </a:solidFill>
                        <a:effectLst/>
                        <a:latin typeface="Times New Roman" panose="02020603050405020304" pitchFamily="18" charset="0"/>
                        <a:ea typeface="宋体" panose="02010600030101010101" pitchFamily="2" charset="-122"/>
                      </a:endParaRPr>
                    </a:p>
                  </a:txBody>
                  <a:tcPr marL="7375" marR="7375" marT="7375" marB="0" anchor="ctr"/>
                </a:tc>
                <a:tc>
                  <a:txBody>
                    <a:bodyPr/>
                    <a:lstStyle/>
                    <a:p>
                      <a:pPr algn="ctr" fontAlgn="ctr"/>
                      <a:r>
                        <a:rPr lang="en-US" altLang="zh-CN" sz="1000" u="none" strike="noStrike">
                          <a:effectLst/>
                        </a:rPr>
                        <a:t>0.0572</a:t>
                      </a:r>
                      <a:endParaRPr lang="en-US" altLang="zh-CN" sz="1000" b="0" i="0" u="none" strike="noStrike">
                        <a:solidFill>
                          <a:srgbClr val="000000"/>
                        </a:solidFill>
                        <a:effectLst/>
                        <a:latin typeface="Times New Roman" panose="02020603050405020304" pitchFamily="18" charset="0"/>
                        <a:ea typeface="宋体" panose="02010600030101010101" pitchFamily="2" charset="-122"/>
                      </a:endParaRPr>
                    </a:p>
                  </a:txBody>
                  <a:tcPr marL="7375" marR="7375" marT="7375" marB="0" anchor="ctr"/>
                </a:tc>
                <a:tc>
                  <a:txBody>
                    <a:bodyPr/>
                    <a:lstStyle/>
                    <a:p>
                      <a:pPr algn="ctr" fontAlgn="ctr"/>
                      <a:r>
                        <a:rPr lang="en-US" altLang="zh-CN" sz="1000" u="none" strike="noStrike">
                          <a:effectLst/>
                        </a:rPr>
                        <a:t>0.0653</a:t>
                      </a:r>
                      <a:endParaRPr lang="en-US" altLang="zh-CN" sz="1000" b="0" i="0" u="none" strike="noStrike">
                        <a:solidFill>
                          <a:srgbClr val="000000"/>
                        </a:solidFill>
                        <a:effectLst/>
                        <a:latin typeface="Times New Roman" panose="02020603050405020304" pitchFamily="18" charset="0"/>
                        <a:ea typeface="宋体" panose="02010600030101010101" pitchFamily="2" charset="-122"/>
                      </a:endParaRPr>
                    </a:p>
                  </a:txBody>
                  <a:tcPr marL="7375" marR="7375" marT="7375" marB="0" anchor="ctr"/>
                </a:tc>
                <a:tc>
                  <a:txBody>
                    <a:bodyPr/>
                    <a:lstStyle/>
                    <a:p>
                      <a:pPr algn="ctr" fontAlgn="ctr"/>
                      <a:r>
                        <a:rPr lang="en-US" altLang="zh-CN" sz="1000" u="none" strike="noStrike" dirty="0">
                          <a:effectLst/>
                        </a:rPr>
                        <a:t>0.0603</a:t>
                      </a:r>
                      <a:endParaRPr lang="en-US" altLang="zh-CN" sz="1000" b="0" i="0" u="none" strike="noStrike" dirty="0">
                        <a:solidFill>
                          <a:srgbClr val="000000"/>
                        </a:solidFill>
                        <a:effectLst/>
                        <a:latin typeface="Times New Roman" panose="02020603050405020304" pitchFamily="18" charset="0"/>
                        <a:ea typeface="宋体" panose="02010600030101010101" pitchFamily="2" charset="-122"/>
                      </a:endParaRPr>
                    </a:p>
                  </a:txBody>
                  <a:tcPr marL="7375" marR="7375" marT="7375" marB="0" anchor="ctr"/>
                </a:tc>
                <a:tc>
                  <a:txBody>
                    <a:bodyPr/>
                    <a:lstStyle/>
                    <a:p>
                      <a:pPr algn="ctr" fontAlgn="ctr"/>
                      <a:r>
                        <a:rPr lang="en-US" altLang="zh-CN" sz="1000" u="none" strike="noStrike">
                          <a:effectLst/>
                        </a:rPr>
                        <a:t>0.063</a:t>
                      </a:r>
                      <a:endParaRPr lang="en-US" altLang="zh-CN" sz="1000" b="0" i="0" u="none" strike="noStrike">
                        <a:solidFill>
                          <a:srgbClr val="000000"/>
                        </a:solidFill>
                        <a:effectLst/>
                        <a:latin typeface="Times New Roman" panose="02020603050405020304" pitchFamily="18" charset="0"/>
                        <a:ea typeface="宋体" panose="02010600030101010101" pitchFamily="2" charset="-122"/>
                      </a:endParaRPr>
                    </a:p>
                  </a:txBody>
                  <a:tcPr marL="7375" marR="7375" marT="7375" marB="0" anchor="ctr"/>
                </a:tc>
                <a:tc>
                  <a:txBody>
                    <a:bodyPr/>
                    <a:lstStyle/>
                    <a:p>
                      <a:pPr algn="ctr" fontAlgn="ctr"/>
                      <a:r>
                        <a:rPr lang="en-US" altLang="zh-CN" sz="1000" u="none" strike="noStrike">
                          <a:effectLst/>
                        </a:rPr>
                        <a:t>0.0642</a:t>
                      </a:r>
                      <a:endParaRPr lang="en-US" altLang="zh-CN" sz="1000" b="0" i="0" u="none" strike="noStrike">
                        <a:solidFill>
                          <a:srgbClr val="000000"/>
                        </a:solidFill>
                        <a:effectLst/>
                        <a:latin typeface="Times New Roman" panose="02020603050405020304" pitchFamily="18" charset="0"/>
                        <a:ea typeface="宋体" panose="02010600030101010101" pitchFamily="2" charset="-122"/>
                      </a:endParaRPr>
                    </a:p>
                  </a:txBody>
                  <a:tcPr marL="7375" marR="7375" marT="7375" marB="0" anchor="ctr"/>
                </a:tc>
                <a:tc>
                  <a:txBody>
                    <a:bodyPr/>
                    <a:lstStyle/>
                    <a:p>
                      <a:pPr algn="ctr" fontAlgn="ctr"/>
                      <a:r>
                        <a:rPr lang="en-US" altLang="zh-CN" sz="1000" u="none" strike="noStrike" dirty="0">
                          <a:effectLst/>
                        </a:rPr>
                        <a:t>0.0571</a:t>
                      </a:r>
                      <a:endParaRPr lang="en-US" altLang="zh-CN" sz="1000" b="0" i="0" u="none" strike="noStrike" dirty="0">
                        <a:solidFill>
                          <a:srgbClr val="000000"/>
                        </a:solidFill>
                        <a:effectLst/>
                        <a:latin typeface="Times New Roman" panose="02020603050405020304" pitchFamily="18" charset="0"/>
                        <a:ea typeface="宋体" panose="02010600030101010101" pitchFamily="2" charset="-122"/>
                      </a:endParaRPr>
                    </a:p>
                  </a:txBody>
                  <a:tcPr marL="7375" marR="7375" marT="7375" marB="0" anchor="ctr"/>
                </a:tc>
                <a:extLst>
                  <a:ext uri="{0D108BD9-81ED-4DB2-BD59-A6C34878D82A}">
                    <a16:rowId xmlns:a16="http://schemas.microsoft.com/office/drawing/2014/main" val="468087356"/>
                  </a:ext>
                </a:extLst>
              </a:tr>
              <a:tr h="173006">
                <a:tc>
                  <a:txBody>
                    <a:bodyPr/>
                    <a:lstStyle/>
                    <a:p>
                      <a:pPr algn="ctr" fontAlgn="ctr"/>
                      <a:r>
                        <a:rPr lang="en-US" sz="1000" u="none" strike="noStrike">
                          <a:effectLst/>
                        </a:rPr>
                        <a:t>Z</a:t>
                      </a:r>
                      <a:endParaRPr lang="en-US" sz="1000" b="0" i="0" u="none" strike="noStrike">
                        <a:solidFill>
                          <a:srgbClr val="000000"/>
                        </a:solidFill>
                        <a:effectLst/>
                        <a:latin typeface="Times New Roman" panose="02020603050405020304" pitchFamily="18" charset="0"/>
                        <a:ea typeface="宋体" panose="02010600030101010101" pitchFamily="2" charset="-122"/>
                      </a:endParaRPr>
                    </a:p>
                  </a:txBody>
                  <a:tcPr marL="7375" marR="7375" marT="7375" marB="0" anchor="ctr"/>
                </a:tc>
                <a:tc>
                  <a:txBody>
                    <a:bodyPr/>
                    <a:lstStyle/>
                    <a:p>
                      <a:pPr algn="ctr" fontAlgn="ctr"/>
                      <a:r>
                        <a:rPr lang="en-US" altLang="zh-CN" sz="1000" u="none" strike="noStrike">
                          <a:effectLst/>
                        </a:rPr>
                        <a:t>=</a:t>
                      </a:r>
                      <a:endParaRPr lang="en-US" altLang="zh-CN" sz="1000" b="0" i="0" u="none" strike="noStrike">
                        <a:solidFill>
                          <a:srgbClr val="000000"/>
                        </a:solidFill>
                        <a:effectLst/>
                        <a:latin typeface="Times New Roman" panose="02020603050405020304" pitchFamily="18" charset="0"/>
                        <a:ea typeface="宋体" panose="02010600030101010101" pitchFamily="2" charset="-122"/>
                      </a:endParaRPr>
                    </a:p>
                  </a:txBody>
                  <a:tcPr marL="7375" marR="7375" marT="7375" marB="0" anchor="ctr"/>
                </a:tc>
                <a:tc>
                  <a:txBody>
                    <a:bodyPr/>
                    <a:lstStyle/>
                    <a:p>
                      <a:pPr algn="ctr" fontAlgn="ctr"/>
                      <a:r>
                        <a:rPr lang="en-US" altLang="zh-CN" sz="1000" u="none" strike="noStrike">
                          <a:effectLst/>
                        </a:rPr>
                        <a:t>16</a:t>
                      </a:r>
                      <a:endParaRPr lang="en-US" altLang="zh-CN" sz="1000" b="0" i="0" u="none" strike="noStrike">
                        <a:solidFill>
                          <a:srgbClr val="000000"/>
                        </a:solidFill>
                        <a:effectLst/>
                        <a:latin typeface="Times New Roman" panose="02020603050405020304" pitchFamily="18" charset="0"/>
                        <a:ea typeface="宋体" panose="02010600030101010101" pitchFamily="2" charset="-122"/>
                      </a:endParaRPr>
                    </a:p>
                  </a:txBody>
                  <a:tcPr marL="7375" marR="7375" marT="7375" marB="0" anchor="ctr"/>
                </a:tc>
                <a:tc>
                  <a:txBody>
                    <a:bodyPr/>
                    <a:lstStyle/>
                    <a:p>
                      <a:pPr algn="ctr" fontAlgn="ctr"/>
                      <a:r>
                        <a:rPr lang="en-US" sz="1000" u="none" strike="noStrike">
                          <a:effectLst/>
                        </a:rPr>
                        <a:t>S</a:t>
                      </a:r>
                      <a:endParaRPr lang="en-US" sz="1000" b="0" i="0" u="none" strike="noStrike">
                        <a:solidFill>
                          <a:srgbClr val="000000"/>
                        </a:solidFill>
                        <a:effectLst/>
                        <a:latin typeface="Times New Roman" panose="02020603050405020304" pitchFamily="18" charset="0"/>
                        <a:ea typeface="宋体" panose="02010600030101010101" pitchFamily="2" charset="-122"/>
                      </a:endParaRPr>
                    </a:p>
                  </a:txBody>
                  <a:tcPr marL="7375" marR="7375" marT="7375" marB="0" anchor="ctr"/>
                </a:tc>
                <a:tc>
                  <a:txBody>
                    <a:bodyPr/>
                    <a:lstStyle/>
                    <a:p>
                      <a:pPr algn="ctr" fontAlgn="ctr"/>
                      <a:r>
                        <a:rPr lang="en-US" altLang="zh-CN" sz="1000" u="none" strike="noStrike" dirty="0">
                          <a:effectLst/>
                        </a:rPr>
                        <a:t>0.0727</a:t>
                      </a:r>
                      <a:endParaRPr lang="en-US" altLang="zh-CN" sz="1000" b="0" i="0" u="none" strike="noStrike" dirty="0">
                        <a:solidFill>
                          <a:srgbClr val="000000"/>
                        </a:solidFill>
                        <a:effectLst/>
                        <a:latin typeface="Times New Roman" panose="02020603050405020304" pitchFamily="18" charset="0"/>
                        <a:ea typeface="宋体" panose="02010600030101010101" pitchFamily="2" charset="-122"/>
                      </a:endParaRPr>
                    </a:p>
                  </a:txBody>
                  <a:tcPr marL="7375" marR="7375" marT="7375" marB="0" anchor="ctr"/>
                </a:tc>
                <a:tc>
                  <a:txBody>
                    <a:bodyPr/>
                    <a:lstStyle/>
                    <a:p>
                      <a:pPr algn="ctr" fontAlgn="ctr"/>
                      <a:r>
                        <a:rPr lang="en-US" altLang="zh-CN" sz="1000" u="none" strike="noStrike">
                          <a:effectLst/>
                        </a:rPr>
                        <a:t>0.0818</a:t>
                      </a:r>
                      <a:endParaRPr lang="en-US" altLang="zh-CN" sz="1000" b="0" i="0" u="none" strike="noStrike">
                        <a:solidFill>
                          <a:srgbClr val="000000"/>
                        </a:solidFill>
                        <a:effectLst/>
                        <a:latin typeface="Times New Roman" panose="02020603050405020304" pitchFamily="18" charset="0"/>
                        <a:ea typeface="宋体" panose="02010600030101010101" pitchFamily="2" charset="-122"/>
                      </a:endParaRPr>
                    </a:p>
                  </a:txBody>
                  <a:tcPr marL="7375" marR="7375" marT="7375" marB="0" anchor="ctr"/>
                </a:tc>
                <a:tc>
                  <a:txBody>
                    <a:bodyPr/>
                    <a:lstStyle/>
                    <a:p>
                      <a:pPr algn="ctr" fontAlgn="ctr"/>
                      <a:r>
                        <a:rPr lang="en-US" altLang="zh-CN" sz="1000" u="none" strike="noStrike">
                          <a:effectLst/>
                        </a:rPr>
                        <a:t>0.076</a:t>
                      </a:r>
                      <a:endParaRPr lang="en-US" altLang="zh-CN" sz="1000" b="0" i="0" u="none" strike="noStrike">
                        <a:solidFill>
                          <a:srgbClr val="000000"/>
                        </a:solidFill>
                        <a:effectLst/>
                        <a:latin typeface="Times New Roman" panose="02020603050405020304" pitchFamily="18" charset="0"/>
                        <a:ea typeface="宋体" panose="02010600030101010101" pitchFamily="2" charset="-122"/>
                      </a:endParaRPr>
                    </a:p>
                  </a:txBody>
                  <a:tcPr marL="7375" marR="7375" marT="7375" marB="0" anchor="ctr"/>
                </a:tc>
                <a:tc>
                  <a:txBody>
                    <a:bodyPr/>
                    <a:lstStyle/>
                    <a:p>
                      <a:pPr algn="ctr" fontAlgn="ctr"/>
                      <a:r>
                        <a:rPr lang="en-US" altLang="zh-CN" sz="1000" u="none" strike="noStrike">
                          <a:effectLst/>
                        </a:rPr>
                        <a:t>0.078</a:t>
                      </a:r>
                      <a:endParaRPr lang="en-US" altLang="zh-CN" sz="1000" b="0" i="0" u="none" strike="noStrike">
                        <a:solidFill>
                          <a:srgbClr val="000000"/>
                        </a:solidFill>
                        <a:effectLst/>
                        <a:latin typeface="Times New Roman" panose="02020603050405020304" pitchFamily="18" charset="0"/>
                        <a:ea typeface="宋体" panose="02010600030101010101" pitchFamily="2" charset="-122"/>
                      </a:endParaRPr>
                    </a:p>
                  </a:txBody>
                  <a:tcPr marL="7375" marR="7375" marT="7375" marB="0" anchor="ctr"/>
                </a:tc>
                <a:tc>
                  <a:txBody>
                    <a:bodyPr/>
                    <a:lstStyle/>
                    <a:p>
                      <a:pPr algn="ctr" fontAlgn="ctr"/>
                      <a:r>
                        <a:rPr lang="en-US" altLang="zh-CN" sz="1000" u="none" strike="noStrike" dirty="0">
                          <a:effectLst/>
                        </a:rPr>
                        <a:t>0.0804</a:t>
                      </a:r>
                      <a:endParaRPr lang="en-US" altLang="zh-CN" sz="1000" b="0" i="0" u="none" strike="noStrike" dirty="0">
                        <a:solidFill>
                          <a:srgbClr val="000000"/>
                        </a:solidFill>
                        <a:effectLst/>
                        <a:latin typeface="Times New Roman" panose="02020603050405020304" pitchFamily="18" charset="0"/>
                        <a:ea typeface="宋体" panose="02010600030101010101" pitchFamily="2" charset="-122"/>
                      </a:endParaRPr>
                    </a:p>
                  </a:txBody>
                  <a:tcPr marL="7375" marR="7375" marT="7375" marB="0" anchor="ctr"/>
                </a:tc>
                <a:tc>
                  <a:txBody>
                    <a:bodyPr/>
                    <a:lstStyle/>
                    <a:p>
                      <a:pPr algn="ctr" fontAlgn="ctr"/>
                      <a:r>
                        <a:rPr lang="en-US" altLang="zh-CN" sz="1000" u="none" strike="noStrike" dirty="0">
                          <a:effectLst/>
                        </a:rPr>
                        <a:t>0.0734</a:t>
                      </a:r>
                      <a:endParaRPr lang="en-US" altLang="zh-CN" sz="1000" b="0" i="0" u="none" strike="noStrike" dirty="0">
                        <a:solidFill>
                          <a:srgbClr val="000000"/>
                        </a:solidFill>
                        <a:effectLst/>
                        <a:latin typeface="Times New Roman" panose="02020603050405020304" pitchFamily="18" charset="0"/>
                        <a:ea typeface="宋体" panose="02010600030101010101" pitchFamily="2" charset="-122"/>
                      </a:endParaRPr>
                    </a:p>
                  </a:txBody>
                  <a:tcPr marL="7375" marR="7375" marT="7375" marB="0" anchor="ctr"/>
                </a:tc>
                <a:extLst>
                  <a:ext uri="{0D108BD9-81ED-4DB2-BD59-A6C34878D82A}">
                    <a16:rowId xmlns:a16="http://schemas.microsoft.com/office/drawing/2014/main" val="2587468450"/>
                  </a:ext>
                </a:extLst>
              </a:tr>
              <a:tr h="173006">
                <a:tc>
                  <a:txBody>
                    <a:bodyPr/>
                    <a:lstStyle/>
                    <a:p>
                      <a:pPr algn="ctr" fontAlgn="ctr"/>
                      <a:r>
                        <a:rPr lang="en-US" sz="1000" u="none" strike="noStrike" dirty="0">
                          <a:effectLst/>
                        </a:rPr>
                        <a:t>Z</a:t>
                      </a:r>
                      <a:endParaRPr lang="en-US" sz="1000" b="0" i="0" u="none" strike="noStrike" dirty="0">
                        <a:solidFill>
                          <a:srgbClr val="000000"/>
                        </a:solidFill>
                        <a:effectLst/>
                        <a:latin typeface="Times New Roman" panose="02020603050405020304" pitchFamily="18" charset="0"/>
                        <a:ea typeface="宋体" panose="02010600030101010101" pitchFamily="2" charset="-122"/>
                      </a:endParaRPr>
                    </a:p>
                  </a:txBody>
                  <a:tcPr marL="7375" marR="7375" marT="7375" marB="0" anchor="ctr"/>
                </a:tc>
                <a:tc>
                  <a:txBody>
                    <a:bodyPr/>
                    <a:lstStyle/>
                    <a:p>
                      <a:pPr algn="ctr" fontAlgn="ctr"/>
                      <a:r>
                        <a:rPr lang="en-US" altLang="zh-CN" sz="1000" u="none" strike="noStrike">
                          <a:effectLst/>
                        </a:rPr>
                        <a:t>=</a:t>
                      </a:r>
                      <a:endParaRPr lang="en-US" altLang="zh-CN" sz="1000" b="0" i="0" u="none" strike="noStrike">
                        <a:solidFill>
                          <a:srgbClr val="000000"/>
                        </a:solidFill>
                        <a:effectLst/>
                        <a:latin typeface="Times New Roman" panose="02020603050405020304" pitchFamily="18" charset="0"/>
                        <a:ea typeface="宋体" panose="02010600030101010101" pitchFamily="2" charset="-122"/>
                      </a:endParaRPr>
                    </a:p>
                  </a:txBody>
                  <a:tcPr marL="7375" marR="7375" marT="7375" marB="0" anchor="ctr"/>
                </a:tc>
                <a:tc>
                  <a:txBody>
                    <a:bodyPr/>
                    <a:lstStyle/>
                    <a:p>
                      <a:pPr algn="ctr" fontAlgn="ctr"/>
                      <a:r>
                        <a:rPr lang="en-US" altLang="zh-CN" sz="1000" u="none" strike="noStrike">
                          <a:effectLst/>
                        </a:rPr>
                        <a:t>17</a:t>
                      </a:r>
                      <a:endParaRPr lang="en-US" altLang="zh-CN" sz="1000" b="0" i="0" u="none" strike="noStrike">
                        <a:solidFill>
                          <a:srgbClr val="000000"/>
                        </a:solidFill>
                        <a:effectLst/>
                        <a:latin typeface="Times New Roman" panose="02020603050405020304" pitchFamily="18" charset="0"/>
                        <a:ea typeface="宋体" panose="02010600030101010101" pitchFamily="2" charset="-122"/>
                      </a:endParaRPr>
                    </a:p>
                  </a:txBody>
                  <a:tcPr marL="7375" marR="7375" marT="7375" marB="0" anchor="ctr"/>
                </a:tc>
                <a:tc>
                  <a:txBody>
                    <a:bodyPr/>
                    <a:lstStyle/>
                    <a:p>
                      <a:pPr algn="ctr" fontAlgn="ctr"/>
                      <a:r>
                        <a:rPr lang="en-US" sz="1000" u="none" strike="noStrike">
                          <a:effectLst/>
                        </a:rPr>
                        <a:t>Cl</a:t>
                      </a:r>
                      <a:endParaRPr lang="en-US" sz="1000" b="0" i="0" u="none" strike="noStrike">
                        <a:solidFill>
                          <a:srgbClr val="000000"/>
                        </a:solidFill>
                        <a:effectLst/>
                        <a:latin typeface="Times New Roman" panose="02020603050405020304" pitchFamily="18" charset="0"/>
                        <a:ea typeface="宋体" panose="02010600030101010101" pitchFamily="2" charset="-122"/>
                      </a:endParaRPr>
                    </a:p>
                  </a:txBody>
                  <a:tcPr marL="7375" marR="7375" marT="7375" marB="0" anchor="ctr"/>
                </a:tc>
                <a:tc>
                  <a:txBody>
                    <a:bodyPr/>
                    <a:lstStyle/>
                    <a:p>
                      <a:pPr algn="ctr" fontAlgn="ctr"/>
                      <a:r>
                        <a:rPr lang="en-US" altLang="zh-CN" sz="1000" u="none" strike="noStrike">
                          <a:effectLst/>
                        </a:rPr>
                        <a:t>0.0915</a:t>
                      </a:r>
                      <a:endParaRPr lang="en-US" altLang="zh-CN" sz="1000" b="0" i="0" u="none" strike="noStrike">
                        <a:solidFill>
                          <a:srgbClr val="000000"/>
                        </a:solidFill>
                        <a:effectLst/>
                        <a:latin typeface="Times New Roman" panose="02020603050405020304" pitchFamily="18" charset="0"/>
                        <a:ea typeface="宋体" panose="02010600030101010101" pitchFamily="2" charset="-122"/>
                      </a:endParaRPr>
                    </a:p>
                  </a:txBody>
                  <a:tcPr marL="7375" marR="7375" marT="7375" marB="0" anchor="ctr"/>
                </a:tc>
                <a:tc>
                  <a:txBody>
                    <a:bodyPr/>
                    <a:lstStyle/>
                    <a:p>
                      <a:pPr algn="ctr" fontAlgn="ctr"/>
                      <a:r>
                        <a:rPr lang="en-US" altLang="zh-CN" sz="1000" u="none" strike="noStrike">
                          <a:effectLst/>
                        </a:rPr>
                        <a:t>0.1004</a:t>
                      </a:r>
                      <a:endParaRPr lang="en-US" altLang="zh-CN" sz="1000" b="0" i="0" u="none" strike="noStrike">
                        <a:solidFill>
                          <a:srgbClr val="000000"/>
                        </a:solidFill>
                        <a:effectLst/>
                        <a:latin typeface="Times New Roman" panose="02020603050405020304" pitchFamily="18" charset="0"/>
                        <a:ea typeface="宋体" panose="02010600030101010101" pitchFamily="2" charset="-122"/>
                      </a:endParaRPr>
                    </a:p>
                  </a:txBody>
                  <a:tcPr marL="7375" marR="7375" marT="7375" marB="0" anchor="ctr"/>
                </a:tc>
                <a:tc>
                  <a:txBody>
                    <a:bodyPr/>
                    <a:lstStyle/>
                    <a:p>
                      <a:pPr algn="ctr" fontAlgn="ctr"/>
                      <a:r>
                        <a:rPr lang="en-US" altLang="zh-CN" sz="1000" u="none" strike="noStrike">
                          <a:effectLst/>
                        </a:rPr>
                        <a:t>0.0941</a:t>
                      </a:r>
                      <a:endParaRPr lang="en-US" altLang="zh-CN" sz="1000" b="0" i="0" u="none" strike="noStrike">
                        <a:solidFill>
                          <a:srgbClr val="000000"/>
                        </a:solidFill>
                        <a:effectLst/>
                        <a:latin typeface="Times New Roman" panose="02020603050405020304" pitchFamily="18" charset="0"/>
                        <a:ea typeface="宋体" panose="02010600030101010101" pitchFamily="2" charset="-122"/>
                      </a:endParaRPr>
                    </a:p>
                  </a:txBody>
                  <a:tcPr marL="7375" marR="7375" marT="7375" marB="0" anchor="ctr"/>
                </a:tc>
                <a:tc>
                  <a:txBody>
                    <a:bodyPr/>
                    <a:lstStyle/>
                    <a:p>
                      <a:pPr algn="ctr" fontAlgn="ctr"/>
                      <a:r>
                        <a:rPr lang="en-US" altLang="zh-CN" sz="1000" u="none" strike="noStrike" dirty="0">
                          <a:effectLst/>
                        </a:rPr>
                        <a:t>0.097</a:t>
                      </a:r>
                      <a:endParaRPr lang="en-US" altLang="zh-CN" sz="1000" b="0" i="0" u="none" strike="noStrike" dirty="0">
                        <a:solidFill>
                          <a:srgbClr val="000000"/>
                        </a:solidFill>
                        <a:effectLst/>
                        <a:latin typeface="Times New Roman" panose="02020603050405020304" pitchFamily="18" charset="0"/>
                        <a:ea typeface="宋体" panose="02010600030101010101" pitchFamily="2" charset="-122"/>
                      </a:endParaRPr>
                    </a:p>
                  </a:txBody>
                  <a:tcPr marL="7375" marR="7375" marT="7375" marB="0" anchor="ctr"/>
                </a:tc>
                <a:tc>
                  <a:txBody>
                    <a:bodyPr/>
                    <a:lstStyle/>
                    <a:p>
                      <a:pPr algn="ctr" fontAlgn="ctr"/>
                      <a:r>
                        <a:rPr lang="en-US" altLang="zh-CN" sz="1000" u="none" strike="noStrike">
                          <a:effectLst/>
                        </a:rPr>
                        <a:t>0.0989</a:t>
                      </a:r>
                      <a:endParaRPr lang="en-US" altLang="zh-CN" sz="1000" b="0" i="0" u="none" strike="noStrike">
                        <a:solidFill>
                          <a:srgbClr val="000000"/>
                        </a:solidFill>
                        <a:effectLst/>
                        <a:latin typeface="Times New Roman" panose="02020603050405020304" pitchFamily="18" charset="0"/>
                        <a:ea typeface="宋体" panose="02010600030101010101" pitchFamily="2" charset="-122"/>
                      </a:endParaRPr>
                    </a:p>
                  </a:txBody>
                  <a:tcPr marL="7375" marR="7375" marT="7375" marB="0" anchor="ctr"/>
                </a:tc>
                <a:tc>
                  <a:txBody>
                    <a:bodyPr/>
                    <a:lstStyle/>
                    <a:p>
                      <a:pPr algn="ctr" fontAlgn="ctr"/>
                      <a:r>
                        <a:rPr lang="en-US" altLang="zh-CN" sz="1000" u="none" strike="noStrike" dirty="0">
                          <a:effectLst/>
                        </a:rPr>
                        <a:t>0.09226</a:t>
                      </a:r>
                      <a:endParaRPr lang="en-US" altLang="zh-CN" sz="1000" b="0" i="0" u="none" strike="noStrike" dirty="0">
                        <a:solidFill>
                          <a:srgbClr val="000000"/>
                        </a:solidFill>
                        <a:effectLst/>
                        <a:latin typeface="Times New Roman" panose="02020603050405020304" pitchFamily="18" charset="0"/>
                        <a:ea typeface="宋体" panose="02010600030101010101" pitchFamily="2" charset="-122"/>
                      </a:endParaRPr>
                    </a:p>
                  </a:txBody>
                  <a:tcPr marL="7375" marR="7375" marT="7375" marB="0" anchor="ctr"/>
                </a:tc>
                <a:extLst>
                  <a:ext uri="{0D108BD9-81ED-4DB2-BD59-A6C34878D82A}">
                    <a16:rowId xmlns:a16="http://schemas.microsoft.com/office/drawing/2014/main" val="4154136569"/>
                  </a:ext>
                </a:extLst>
              </a:tr>
              <a:tr h="173006">
                <a:tc>
                  <a:txBody>
                    <a:bodyPr/>
                    <a:lstStyle/>
                    <a:p>
                      <a:pPr algn="ctr" fontAlgn="ctr"/>
                      <a:r>
                        <a:rPr lang="en-US" sz="1000" u="none" strike="noStrike">
                          <a:effectLst/>
                        </a:rPr>
                        <a:t>Z</a:t>
                      </a:r>
                      <a:endParaRPr lang="en-US" sz="1000" b="0" i="0" u="none" strike="noStrike">
                        <a:solidFill>
                          <a:srgbClr val="000000"/>
                        </a:solidFill>
                        <a:effectLst/>
                        <a:latin typeface="Times New Roman" panose="02020603050405020304" pitchFamily="18" charset="0"/>
                        <a:ea typeface="宋体" panose="02010600030101010101" pitchFamily="2" charset="-122"/>
                      </a:endParaRPr>
                    </a:p>
                  </a:txBody>
                  <a:tcPr marL="7375" marR="7375" marT="7375" marB="0" anchor="ctr"/>
                </a:tc>
                <a:tc>
                  <a:txBody>
                    <a:bodyPr/>
                    <a:lstStyle/>
                    <a:p>
                      <a:pPr algn="ctr" fontAlgn="ctr"/>
                      <a:r>
                        <a:rPr lang="en-US" altLang="zh-CN" sz="1000" u="none" strike="noStrike">
                          <a:effectLst/>
                        </a:rPr>
                        <a:t>=</a:t>
                      </a:r>
                      <a:endParaRPr lang="en-US" altLang="zh-CN" sz="1000" b="0" i="0" u="none" strike="noStrike">
                        <a:solidFill>
                          <a:srgbClr val="000000"/>
                        </a:solidFill>
                        <a:effectLst/>
                        <a:latin typeface="Times New Roman" panose="02020603050405020304" pitchFamily="18" charset="0"/>
                        <a:ea typeface="宋体" panose="02010600030101010101" pitchFamily="2" charset="-122"/>
                      </a:endParaRPr>
                    </a:p>
                  </a:txBody>
                  <a:tcPr marL="7375" marR="7375" marT="7375" marB="0" anchor="ctr"/>
                </a:tc>
                <a:tc>
                  <a:txBody>
                    <a:bodyPr/>
                    <a:lstStyle/>
                    <a:p>
                      <a:pPr algn="ctr" fontAlgn="ctr"/>
                      <a:r>
                        <a:rPr lang="en-US" altLang="zh-CN" sz="1000" u="none" strike="noStrike">
                          <a:effectLst/>
                        </a:rPr>
                        <a:t>18</a:t>
                      </a:r>
                      <a:endParaRPr lang="en-US" altLang="zh-CN" sz="1000" b="0" i="0" u="none" strike="noStrike">
                        <a:solidFill>
                          <a:srgbClr val="000000"/>
                        </a:solidFill>
                        <a:effectLst/>
                        <a:latin typeface="Times New Roman" panose="02020603050405020304" pitchFamily="18" charset="0"/>
                        <a:ea typeface="宋体" panose="02010600030101010101" pitchFamily="2" charset="-122"/>
                      </a:endParaRPr>
                    </a:p>
                  </a:txBody>
                  <a:tcPr marL="7375" marR="7375" marT="7375" marB="0" anchor="ctr"/>
                </a:tc>
                <a:tc>
                  <a:txBody>
                    <a:bodyPr/>
                    <a:lstStyle/>
                    <a:p>
                      <a:pPr algn="ctr" fontAlgn="ctr"/>
                      <a:r>
                        <a:rPr lang="en-US" sz="1000" u="none" strike="noStrike">
                          <a:effectLst/>
                        </a:rPr>
                        <a:t>Ar</a:t>
                      </a:r>
                      <a:endParaRPr lang="en-US" sz="1000" b="0" i="0" u="none" strike="noStrike">
                        <a:solidFill>
                          <a:srgbClr val="000000"/>
                        </a:solidFill>
                        <a:effectLst/>
                        <a:latin typeface="Times New Roman" panose="02020603050405020304" pitchFamily="18" charset="0"/>
                        <a:ea typeface="宋体" panose="02010600030101010101" pitchFamily="2" charset="-122"/>
                      </a:endParaRPr>
                    </a:p>
                  </a:txBody>
                  <a:tcPr marL="7375" marR="7375" marT="7375" marB="0" anchor="ctr"/>
                </a:tc>
                <a:tc>
                  <a:txBody>
                    <a:bodyPr/>
                    <a:lstStyle/>
                    <a:p>
                      <a:pPr algn="ctr" fontAlgn="ctr"/>
                      <a:r>
                        <a:rPr lang="en-US" altLang="zh-CN" sz="1000" u="none" strike="noStrike" dirty="0">
                          <a:effectLst/>
                        </a:rPr>
                        <a:t>0.111</a:t>
                      </a:r>
                      <a:endParaRPr lang="en-US" altLang="zh-CN" sz="1000" b="0" i="0" u="none" strike="noStrike" dirty="0">
                        <a:solidFill>
                          <a:srgbClr val="000000"/>
                        </a:solidFill>
                        <a:effectLst/>
                        <a:latin typeface="Times New Roman" panose="02020603050405020304" pitchFamily="18" charset="0"/>
                        <a:ea typeface="宋体" panose="02010600030101010101" pitchFamily="2" charset="-122"/>
                      </a:endParaRPr>
                    </a:p>
                  </a:txBody>
                  <a:tcPr marL="7375" marR="7375" marT="7375" marB="0" anchor="ctr"/>
                </a:tc>
                <a:tc>
                  <a:txBody>
                    <a:bodyPr/>
                    <a:lstStyle/>
                    <a:p>
                      <a:pPr algn="ctr" fontAlgn="ctr"/>
                      <a:r>
                        <a:rPr lang="en-US" altLang="zh-CN" sz="1000" u="none" strike="noStrike">
                          <a:effectLst/>
                        </a:rPr>
                        <a:t>0.1215</a:t>
                      </a:r>
                      <a:endParaRPr lang="en-US" altLang="zh-CN" sz="1000" b="0" i="0" u="none" strike="noStrike">
                        <a:solidFill>
                          <a:srgbClr val="000000"/>
                        </a:solidFill>
                        <a:effectLst/>
                        <a:latin typeface="Times New Roman" panose="02020603050405020304" pitchFamily="18" charset="0"/>
                        <a:ea typeface="宋体" panose="02010600030101010101" pitchFamily="2" charset="-122"/>
                      </a:endParaRPr>
                    </a:p>
                  </a:txBody>
                  <a:tcPr marL="7375" marR="7375" marT="7375" marB="0" anchor="ctr"/>
                </a:tc>
                <a:tc>
                  <a:txBody>
                    <a:bodyPr/>
                    <a:lstStyle/>
                    <a:p>
                      <a:pPr algn="ctr" fontAlgn="ctr"/>
                      <a:r>
                        <a:rPr lang="en-US" altLang="zh-CN" sz="1000" u="none" strike="noStrike">
                          <a:effectLst/>
                        </a:rPr>
                        <a:t>0.115</a:t>
                      </a:r>
                      <a:endParaRPr lang="en-US" altLang="zh-CN" sz="1000" b="0" i="0" u="none" strike="noStrike">
                        <a:solidFill>
                          <a:srgbClr val="000000"/>
                        </a:solidFill>
                        <a:effectLst/>
                        <a:latin typeface="Times New Roman" panose="02020603050405020304" pitchFamily="18" charset="0"/>
                        <a:ea typeface="宋体" panose="02010600030101010101" pitchFamily="2" charset="-122"/>
                      </a:endParaRPr>
                    </a:p>
                  </a:txBody>
                  <a:tcPr marL="7375" marR="7375" marT="7375" marB="0" anchor="ctr"/>
                </a:tc>
                <a:tc>
                  <a:txBody>
                    <a:bodyPr/>
                    <a:lstStyle/>
                    <a:p>
                      <a:pPr algn="ctr" fontAlgn="ctr"/>
                      <a:r>
                        <a:rPr lang="en-US" altLang="zh-CN" sz="1000" u="none" strike="noStrike">
                          <a:effectLst/>
                        </a:rPr>
                        <a:t>0.118</a:t>
                      </a:r>
                      <a:endParaRPr lang="en-US" altLang="zh-CN" sz="1000" b="0" i="0" u="none" strike="noStrike">
                        <a:solidFill>
                          <a:srgbClr val="000000"/>
                        </a:solidFill>
                        <a:effectLst/>
                        <a:latin typeface="Times New Roman" panose="02020603050405020304" pitchFamily="18" charset="0"/>
                        <a:ea typeface="宋体" panose="02010600030101010101" pitchFamily="2" charset="-122"/>
                      </a:endParaRPr>
                    </a:p>
                  </a:txBody>
                  <a:tcPr marL="7375" marR="7375" marT="7375" marB="0" anchor="ctr"/>
                </a:tc>
                <a:tc>
                  <a:txBody>
                    <a:bodyPr/>
                    <a:lstStyle/>
                    <a:p>
                      <a:pPr algn="ctr" fontAlgn="ctr"/>
                      <a:r>
                        <a:rPr lang="en-US" altLang="zh-CN" sz="1000" u="none" strike="noStrike">
                          <a:effectLst/>
                        </a:rPr>
                        <a:t>0.1199</a:t>
                      </a:r>
                      <a:endParaRPr lang="en-US" altLang="zh-CN" sz="1000" b="0" i="0" u="none" strike="noStrike">
                        <a:solidFill>
                          <a:srgbClr val="000000"/>
                        </a:solidFill>
                        <a:effectLst/>
                        <a:latin typeface="Times New Roman" panose="02020603050405020304" pitchFamily="18" charset="0"/>
                        <a:ea typeface="宋体" panose="02010600030101010101" pitchFamily="2" charset="-122"/>
                      </a:endParaRPr>
                    </a:p>
                  </a:txBody>
                  <a:tcPr marL="7375" marR="7375" marT="7375" marB="0" anchor="ctr"/>
                </a:tc>
                <a:tc>
                  <a:txBody>
                    <a:bodyPr/>
                    <a:lstStyle/>
                    <a:p>
                      <a:pPr algn="ctr" fontAlgn="ctr"/>
                      <a:r>
                        <a:rPr lang="en-US" altLang="zh-CN" sz="1000" u="none" strike="noStrike">
                          <a:effectLst/>
                        </a:rPr>
                        <a:t>0.11353</a:t>
                      </a:r>
                      <a:endParaRPr lang="en-US" altLang="zh-CN" sz="1000" b="0" i="0" u="none" strike="noStrike">
                        <a:solidFill>
                          <a:srgbClr val="000000"/>
                        </a:solidFill>
                        <a:effectLst/>
                        <a:latin typeface="Times New Roman" panose="02020603050405020304" pitchFamily="18" charset="0"/>
                        <a:ea typeface="宋体" panose="02010600030101010101" pitchFamily="2" charset="-122"/>
                      </a:endParaRPr>
                    </a:p>
                  </a:txBody>
                  <a:tcPr marL="7375" marR="7375" marT="7375" marB="0" anchor="ctr"/>
                </a:tc>
                <a:extLst>
                  <a:ext uri="{0D108BD9-81ED-4DB2-BD59-A6C34878D82A}">
                    <a16:rowId xmlns:a16="http://schemas.microsoft.com/office/drawing/2014/main" val="1478828484"/>
                  </a:ext>
                </a:extLst>
              </a:tr>
              <a:tr h="173006">
                <a:tc>
                  <a:txBody>
                    <a:bodyPr/>
                    <a:lstStyle/>
                    <a:p>
                      <a:pPr algn="ctr" fontAlgn="ctr"/>
                      <a:r>
                        <a:rPr lang="en-US" sz="1000" u="none" strike="noStrike">
                          <a:effectLst/>
                        </a:rPr>
                        <a:t>Z</a:t>
                      </a:r>
                      <a:endParaRPr lang="en-US" sz="1000" b="0" i="0" u="none" strike="noStrike">
                        <a:solidFill>
                          <a:srgbClr val="000000"/>
                        </a:solidFill>
                        <a:effectLst/>
                        <a:latin typeface="Times New Roman" panose="02020603050405020304" pitchFamily="18" charset="0"/>
                        <a:ea typeface="宋体" panose="02010600030101010101" pitchFamily="2" charset="-122"/>
                      </a:endParaRPr>
                    </a:p>
                  </a:txBody>
                  <a:tcPr marL="7375" marR="7375" marT="7375" marB="0" anchor="ctr"/>
                </a:tc>
                <a:tc>
                  <a:txBody>
                    <a:bodyPr/>
                    <a:lstStyle/>
                    <a:p>
                      <a:pPr algn="ctr" fontAlgn="ctr"/>
                      <a:r>
                        <a:rPr lang="en-US" altLang="zh-CN" sz="1000" u="none" strike="noStrike">
                          <a:effectLst/>
                        </a:rPr>
                        <a:t>=</a:t>
                      </a:r>
                      <a:endParaRPr lang="en-US" altLang="zh-CN" sz="1000" b="0" i="0" u="none" strike="noStrike">
                        <a:solidFill>
                          <a:srgbClr val="000000"/>
                        </a:solidFill>
                        <a:effectLst/>
                        <a:latin typeface="Times New Roman" panose="02020603050405020304" pitchFamily="18" charset="0"/>
                        <a:ea typeface="宋体" panose="02010600030101010101" pitchFamily="2" charset="-122"/>
                      </a:endParaRPr>
                    </a:p>
                  </a:txBody>
                  <a:tcPr marL="7375" marR="7375" marT="7375" marB="0" anchor="ctr"/>
                </a:tc>
                <a:tc>
                  <a:txBody>
                    <a:bodyPr/>
                    <a:lstStyle/>
                    <a:p>
                      <a:pPr algn="ctr" fontAlgn="ctr"/>
                      <a:r>
                        <a:rPr lang="en-US" altLang="zh-CN" sz="1000" u="none" strike="noStrike">
                          <a:effectLst/>
                        </a:rPr>
                        <a:t>19</a:t>
                      </a:r>
                      <a:endParaRPr lang="en-US" altLang="zh-CN" sz="1000" b="0" i="0" u="none" strike="noStrike">
                        <a:solidFill>
                          <a:srgbClr val="000000"/>
                        </a:solidFill>
                        <a:effectLst/>
                        <a:latin typeface="Times New Roman" panose="02020603050405020304" pitchFamily="18" charset="0"/>
                        <a:ea typeface="宋体" panose="02010600030101010101" pitchFamily="2" charset="-122"/>
                      </a:endParaRPr>
                    </a:p>
                  </a:txBody>
                  <a:tcPr marL="7375" marR="7375" marT="7375" marB="0" anchor="ctr"/>
                </a:tc>
                <a:tc>
                  <a:txBody>
                    <a:bodyPr/>
                    <a:lstStyle/>
                    <a:p>
                      <a:pPr algn="ctr" fontAlgn="ctr"/>
                      <a:r>
                        <a:rPr lang="en-US" sz="1000" u="none" strike="noStrike">
                          <a:effectLst/>
                        </a:rPr>
                        <a:t>K</a:t>
                      </a:r>
                      <a:endParaRPr lang="en-US" sz="1000" b="0" i="0" u="none" strike="noStrike">
                        <a:solidFill>
                          <a:srgbClr val="000000"/>
                        </a:solidFill>
                        <a:effectLst/>
                        <a:latin typeface="Times New Roman" panose="02020603050405020304" pitchFamily="18" charset="0"/>
                        <a:ea typeface="宋体" panose="02010600030101010101" pitchFamily="2" charset="-122"/>
                      </a:endParaRPr>
                    </a:p>
                  </a:txBody>
                  <a:tcPr marL="7375" marR="7375" marT="7375" marB="0" anchor="ctr"/>
                </a:tc>
                <a:tc>
                  <a:txBody>
                    <a:bodyPr/>
                    <a:lstStyle/>
                    <a:p>
                      <a:pPr algn="ctr" fontAlgn="ctr"/>
                      <a:r>
                        <a:rPr lang="en-US" altLang="zh-CN" sz="1000" u="none" strike="noStrike" dirty="0">
                          <a:effectLst/>
                        </a:rPr>
                        <a:t>0.132</a:t>
                      </a:r>
                      <a:endParaRPr lang="en-US" altLang="zh-CN" sz="1000" b="0" i="0" u="none" strike="noStrike" dirty="0">
                        <a:solidFill>
                          <a:srgbClr val="000000"/>
                        </a:solidFill>
                        <a:effectLst/>
                        <a:latin typeface="Times New Roman" panose="02020603050405020304" pitchFamily="18" charset="0"/>
                        <a:ea typeface="宋体" panose="02010600030101010101" pitchFamily="2" charset="-122"/>
                      </a:endParaRPr>
                    </a:p>
                  </a:txBody>
                  <a:tcPr marL="7375" marR="7375" marT="7375" marB="0" anchor="ctr"/>
                </a:tc>
                <a:tc>
                  <a:txBody>
                    <a:bodyPr/>
                    <a:lstStyle/>
                    <a:p>
                      <a:pPr algn="ctr" fontAlgn="ctr"/>
                      <a:r>
                        <a:rPr lang="en-US" altLang="zh-CN" sz="1000" u="none" strike="noStrike">
                          <a:effectLst/>
                        </a:rPr>
                        <a:t>0.1448</a:t>
                      </a:r>
                      <a:endParaRPr lang="en-US" altLang="zh-CN" sz="1000" b="0" i="0" u="none" strike="noStrike">
                        <a:solidFill>
                          <a:srgbClr val="000000"/>
                        </a:solidFill>
                        <a:effectLst/>
                        <a:latin typeface="Times New Roman" panose="02020603050405020304" pitchFamily="18" charset="0"/>
                        <a:ea typeface="宋体" panose="02010600030101010101" pitchFamily="2" charset="-122"/>
                      </a:endParaRPr>
                    </a:p>
                  </a:txBody>
                  <a:tcPr marL="7375" marR="7375" marT="7375" marB="0" anchor="ctr"/>
                </a:tc>
                <a:tc>
                  <a:txBody>
                    <a:bodyPr/>
                    <a:lstStyle/>
                    <a:p>
                      <a:pPr algn="ctr" fontAlgn="ctr"/>
                      <a:r>
                        <a:rPr lang="en-US" altLang="zh-CN" sz="1000" u="none" strike="noStrike">
                          <a:effectLst/>
                        </a:rPr>
                        <a:t>0.138</a:t>
                      </a:r>
                      <a:endParaRPr lang="en-US" altLang="zh-CN" sz="1000" b="0" i="0" u="none" strike="noStrike">
                        <a:solidFill>
                          <a:srgbClr val="000000"/>
                        </a:solidFill>
                        <a:effectLst/>
                        <a:latin typeface="Times New Roman" panose="02020603050405020304" pitchFamily="18" charset="0"/>
                        <a:ea typeface="宋体" panose="02010600030101010101" pitchFamily="2" charset="-122"/>
                      </a:endParaRPr>
                    </a:p>
                  </a:txBody>
                  <a:tcPr marL="7375" marR="7375" marT="7375" marB="0" anchor="ctr"/>
                </a:tc>
                <a:tc>
                  <a:txBody>
                    <a:bodyPr/>
                    <a:lstStyle/>
                    <a:p>
                      <a:pPr algn="ctr" fontAlgn="ctr"/>
                      <a:r>
                        <a:rPr lang="en-US" altLang="zh-CN" sz="1000" u="none" strike="noStrike">
                          <a:effectLst/>
                        </a:rPr>
                        <a:t>0.14</a:t>
                      </a:r>
                      <a:endParaRPr lang="en-US" altLang="zh-CN" sz="1000" b="0" i="0" u="none" strike="noStrike">
                        <a:solidFill>
                          <a:srgbClr val="000000"/>
                        </a:solidFill>
                        <a:effectLst/>
                        <a:latin typeface="Times New Roman" panose="02020603050405020304" pitchFamily="18" charset="0"/>
                        <a:ea typeface="宋体" panose="02010600030101010101" pitchFamily="2" charset="-122"/>
                      </a:endParaRPr>
                    </a:p>
                  </a:txBody>
                  <a:tcPr marL="7375" marR="7375" marT="7375" marB="0" anchor="ctr"/>
                </a:tc>
                <a:tc>
                  <a:txBody>
                    <a:bodyPr/>
                    <a:lstStyle/>
                    <a:p>
                      <a:pPr algn="ctr" fontAlgn="ctr"/>
                      <a:r>
                        <a:rPr lang="en-US" altLang="zh-CN" sz="1000" u="none" strike="noStrike">
                          <a:effectLst/>
                        </a:rPr>
                        <a:t>0.1432</a:t>
                      </a:r>
                      <a:endParaRPr lang="en-US" altLang="zh-CN" sz="1000" b="0" i="0" u="none" strike="noStrike">
                        <a:solidFill>
                          <a:srgbClr val="000000"/>
                        </a:solidFill>
                        <a:effectLst/>
                        <a:latin typeface="Times New Roman" panose="02020603050405020304" pitchFamily="18" charset="0"/>
                        <a:ea typeface="宋体" panose="02010600030101010101" pitchFamily="2" charset="-122"/>
                      </a:endParaRPr>
                    </a:p>
                  </a:txBody>
                  <a:tcPr marL="7375" marR="7375" marT="7375" marB="0" anchor="ctr"/>
                </a:tc>
                <a:tc>
                  <a:txBody>
                    <a:bodyPr/>
                    <a:lstStyle/>
                    <a:p>
                      <a:pPr algn="ctr" fontAlgn="ctr"/>
                      <a:r>
                        <a:rPr lang="en-US" altLang="zh-CN" sz="1000" u="none" strike="noStrike" dirty="0">
                          <a:effectLst/>
                        </a:rPr>
                        <a:t>0.13696</a:t>
                      </a:r>
                      <a:endParaRPr lang="en-US" altLang="zh-CN" sz="1000" b="0" i="0" u="none" strike="noStrike" dirty="0">
                        <a:solidFill>
                          <a:srgbClr val="000000"/>
                        </a:solidFill>
                        <a:effectLst/>
                        <a:latin typeface="Times New Roman" panose="02020603050405020304" pitchFamily="18" charset="0"/>
                        <a:ea typeface="宋体" panose="02010600030101010101" pitchFamily="2" charset="-122"/>
                      </a:endParaRPr>
                    </a:p>
                  </a:txBody>
                  <a:tcPr marL="7375" marR="7375" marT="7375" marB="0" anchor="ctr"/>
                </a:tc>
                <a:extLst>
                  <a:ext uri="{0D108BD9-81ED-4DB2-BD59-A6C34878D82A}">
                    <a16:rowId xmlns:a16="http://schemas.microsoft.com/office/drawing/2014/main" val="2572158272"/>
                  </a:ext>
                </a:extLst>
              </a:tr>
              <a:tr h="173006">
                <a:tc>
                  <a:txBody>
                    <a:bodyPr/>
                    <a:lstStyle/>
                    <a:p>
                      <a:pPr algn="ctr" fontAlgn="ctr"/>
                      <a:r>
                        <a:rPr lang="en-US" sz="1000" u="none" strike="noStrike" dirty="0">
                          <a:effectLst/>
                        </a:rPr>
                        <a:t>Z</a:t>
                      </a:r>
                      <a:endParaRPr lang="en-US" sz="1000" b="0" i="0" u="none" strike="noStrike" dirty="0">
                        <a:solidFill>
                          <a:srgbClr val="000000"/>
                        </a:solidFill>
                        <a:effectLst/>
                        <a:latin typeface="Times New Roman" panose="02020603050405020304" pitchFamily="18" charset="0"/>
                        <a:ea typeface="宋体" panose="02010600030101010101" pitchFamily="2" charset="-122"/>
                      </a:endParaRPr>
                    </a:p>
                  </a:txBody>
                  <a:tcPr marL="7375" marR="7375" marT="7375" marB="0" anchor="ctr"/>
                </a:tc>
                <a:tc>
                  <a:txBody>
                    <a:bodyPr/>
                    <a:lstStyle/>
                    <a:p>
                      <a:pPr algn="ctr" fontAlgn="ctr"/>
                      <a:r>
                        <a:rPr lang="en-US" altLang="zh-CN" sz="1000" u="none" strike="noStrike">
                          <a:effectLst/>
                        </a:rPr>
                        <a:t>=</a:t>
                      </a:r>
                      <a:endParaRPr lang="en-US" altLang="zh-CN" sz="1000" b="0" i="0" u="none" strike="noStrike">
                        <a:solidFill>
                          <a:srgbClr val="000000"/>
                        </a:solidFill>
                        <a:effectLst/>
                        <a:latin typeface="Times New Roman" panose="02020603050405020304" pitchFamily="18" charset="0"/>
                        <a:ea typeface="宋体" panose="02010600030101010101" pitchFamily="2" charset="-122"/>
                      </a:endParaRPr>
                    </a:p>
                  </a:txBody>
                  <a:tcPr marL="7375" marR="7375" marT="7375" marB="0" anchor="ctr"/>
                </a:tc>
                <a:tc>
                  <a:txBody>
                    <a:bodyPr/>
                    <a:lstStyle/>
                    <a:p>
                      <a:pPr algn="ctr" fontAlgn="ctr"/>
                      <a:r>
                        <a:rPr lang="en-US" altLang="zh-CN" sz="1000" u="none" strike="noStrike">
                          <a:effectLst/>
                        </a:rPr>
                        <a:t>20</a:t>
                      </a:r>
                      <a:endParaRPr lang="en-US" altLang="zh-CN" sz="1000" b="0" i="0" u="none" strike="noStrike">
                        <a:solidFill>
                          <a:srgbClr val="000000"/>
                        </a:solidFill>
                        <a:effectLst/>
                        <a:latin typeface="Times New Roman" panose="02020603050405020304" pitchFamily="18" charset="0"/>
                        <a:ea typeface="宋体" panose="02010600030101010101" pitchFamily="2" charset="-122"/>
                      </a:endParaRPr>
                    </a:p>
                  </a:txBody>
                  <a:tcPr marL="7375" marR="7375" marT="7375" marB="0" anchor="ctr"/>
                </a:tc>
                <a:tc>
                  <a:txBody>
                    <a:bodyPr/>
                    <a:lstStyle/>
                    <a:p>
                      <a:pPr algn="ctr" fontAlgn="ctr"/>
                      <a:r>
                        <a:rPr lang="en-US" sz="1000" u="none" strike="noStrike">
                          <a:effectLst/>
                        </a:rPr>
                        <a:t>Ca</a:t>
                      </a:r>
                      <a:endParaRPr lang="en-US" sz="1000" b="0" i="0" u="none" strike="noStrike">
                        <a:solidFill>
                          <a:srgbClr val="000000"/>
                        </a:solidFill>
                        <a:effectLst/>
                        <a:latin typeface="Times New Roman" panose="02020603050405020304" pitchFamily="18" charset="0"/>
                        <a:ea typeface="宋体" panose="02010600030101010101" pitchFamily="2" charset="-122"/>
                      </a:endParaRPr>
                    </a:p>
                  </a:txBody>
                  <a:tcPr marL="7375" marR="7375" marT="7375" marB="0" anchor="ctr"/>
                </a:tc>
                <a:tc>
                  <a:txBody>
                    <a:bodyPr/>
                    <a:lstStyle/>
                    <a:p>
                      <a:pPr algn="ctr" fontAlgn="ctr"/>
                      <a:r>
                        <a:rPr lang="en-US" altLang="zh-CN" sz="1000" u="none" strike="noStrike" dirty="0">
                          <a:effectLst/>
                        </a:rPr>
                        <a:t>0.155</a:t>
                      </a:r>
                      <a:endParaRPr lang="en-US" altLang="zh-CN" sz="1000" b="0" i="0" u="none" strike="noStrike" dirty="0">
                        <a:solidFill>
                          <a:srgbClr val="000000"/>
                        </a:solidFill>
                        <a:effectLst/>
                        <a:latin typeface="Times New Roman" panose="02020603050405020304" pitchFamily="18" charset="0"/>
                        <a:ea typeface="宋体" panose="02010600030101010101" pitchFamily="2" charset="-122"/>
                      </a:endParaRPr>
                    </a:p>
                  </a:txBody>
                  <a:tcPr marL="7375" marR="7375" marT="7375" marB="0" anchor="ctr"/>
                </a:tc>
                <a:tc>
                  <a:txBody>
                    <a:bodyPr/>
                    <a:lstStyle/>
                    <a:p>
                      <a:pPr algn="ctr" fontAlgn="ctr"/>
                      <a:r>
                        <a:rPr lang="en-US" altLang="zh-CN" sz="1000" u="none" strike="noStrike">
                          <a:effectLst/>
                        </a:rPr>
                        <a:t>0.1708</a:t>
                      </a:r>
                      <a:endParaRPr lang="en-US" altLang="zh-CN" sz="1000" b="0" i="0" u="none" strike="noStrike">
                        <a:solidFill>
                          <a:srgbClr val="000000"/>
                        </a:solidFill>
                        <a:effectLst/>
                        <a:latin typeface="Times New Roman" panose="02020603050405020304" pitchFamily="18" charset="0"/>
                        <a:ea typeface="宋体" panose="02010600030101010101" pitchFamily="2" charset="-122"/>
                      </a:endParaRPr>
                    </a:p>
                  </a:txBody>
                  <a:tcPr marL="7375" marR="7375" marT="7375" marB="0" anchor="ctr"/>
                </a:tc>
                <a:tc>
                  <a:txBody>
                    <a:bodyPr/>
                    <a:lstStyle/>
                    <a:p>
                      <a:pPr algn="ctr" fontAlgn="ctr"/>
                      <a:r>
                        <a:rPr lang="en-US" altLang="zh-CN" sz="1000" u="none" strike="noStrike">
                          <a:effectLst/>
                        </a:rPr>
                        <a:t>0.163</a:t>
                      </a:r>
                      <a:endParaRPr lang="en-US" altLang="zh-CN" sz="1000" b="0" i="0" u="none" strike="noStrike">
                        <a:solidFill>
                          <a:srgbClr val="000000"/>
                        </a:solidFill>
                        <a:effectLst/>
                        <a:latin typeface="Times New Roman" panose="02020603050405020304" pitchFamily="18" charset="0"/>
                        <a:ea typeface="宋体" panose="02010600030101010101" pitchFamily="2" charset="-122"/>
                      </a:endParaRPr>
                    </a:p>
                  </a:txBody>
                  <a:tcPr marL="7375" marR="7375" marT="7375" marB="0" anchor="ctr"/>
                </a:tc>
                <a:tc>
                  <a:txBody>
                    <a:bodyPr/>
                    <a:lstStyle/>
                    <a:p>
                      <a:pPr algn="ctr" fontAlgn="ctr"/>
                      <a:r>
                        <a:rPr lang="en-US" altLang="zh-CN" sz="1000" u="none" strike="noStrike">
                          <a:effectLst/>
                        </a:rPr>
                        <a:t>0.163</a:t>
                      </a:r>
                      <a:endParaRPr lang="en-US" altLang="zh-CN" sz="1000" b="0" i="0" u="none" strike="noStrike">
                        <a:solidFill>
                          <a:srgbClr val="000000"/>
                        </a:solidFill>
                        <a:effectLst/>
                        <a:latin typeface="Times New Roman" panose="02020603050405020304" pitchFamily="18" charset="0"/>
                        <a:ea typeface="宋体" panose="02010600030101010101" pitchFamily="2" charset="-122"/>
                      </a:endParaRPr>
                    </a:p>
                  </a:txBody>
                  <a:tcPr marL="7375" marR="7375" marT="7375" marB="0" anchor="ctr"/>
                </a:tc>
                <a:tc>
                  <a:txBody>
                    <a:bodyPr/>
                    <a:lstStyle/>
                    <a:p>
                      <a:pPr algn="ctr" fontAlgn="ctr"/>
                      <a:r>
                        <a:rPr lang="en-US" altLang="zh-CN" sz="1000" u="none" strike="noStrike" dirty="0">
                          <a:effectLst/>
                        </a:rPr>
                        <a:t>0.1687</a:t>
                      </a:r>
                      <a:endParaRPr lang="en-US" altLang="zh-CN" sz="1000" b="0" i="0" u="none" strike="noStrike" dirty="0">
                        <a:solidFill>
                          <a:srgbClr val="000000"/>
                        </a:solidFill>
                        <a:effectLst/>
                        <a:latin typeface="Times New Roman" panose="02020603050405020304" pitchFamily="18" charset="0"/>
                        <a:ea typeface="宋体" panose="02010600030101010101" pitchFamily="2" charset="-122"/>
                      </a:endParaRPr>
                    </a:p>
                  </a:txBody>
                  <a:tcPr marL="7375" marR="7375" marT="7375" marB="0" anchor="ctr"/>
                </a:tc>
                <a:tc>
                  <a:txBody>
                    <a:bodyPr/>
                    <a:lstStyle/>
                    <a:p>
                      <a:pPr algn="ctr" fontAlgn="ctr"/>
                      <a:r>
                        <a:rPr lang="en-US" altLang="zh-CN" sz="1000" u="none" strike="noStrike" dirty="0">
                          <a:effectLst/>
                        </a:rPr>
                        <a:t>0.16217</a:t>
                      </a:r>
                      <a:endParaRPr lang="en-US" altLang="zh-CN" sz="1000" b="0" i="0" u="none" strike="noStrike" dirty="0">
                        <a:solidFill>
                          <a:srgbClr val="000000"/>
                        </a:solidFill>
                        <a:effectLst/>
                        <a:latin typeface="Times New Roman" panose="02020603050405020304" pitchFamily="18" charset="0"/>
                        <a:ea typeface="宋体" panose="02010600030101010101" pitchFamily="2" charset="-122"/>
                      </a:endParaRPr>
                    </a:p>
                  </a:txBody>
                  <a:tcPr marL="7375" marR="7375" marT="7375" marB="0" anchor="ctr"/>
                </a:tc>
                <a:extLst>
                  <a:ext uri="{0D108BD9-81ED-4DB2-BD59-A6C34878D82A}">
                    <a16:rowId xmlns:a16="http://schemas.microsoft.com/office/drawing/2014/main" val="3938073841"/>
                  </a:ext>
                </a:extLst>
              </a:tr>
              <a:tr h="173006">
                <a:tc>
                  <a:txBody>
                    <a:bodyPr/>
                    <a:lstStyle/>
                    <a:p>
                      <a:pPr algn="ctr" fontAlgn="ctr"/>
                      <a:r>
                        <a:rPr lang="en-US" sz="1000" u="none" strike="noStrike" dirty="0">
                          <a:effectLst/>
                        </a:rPr>
                        <a:t>Z</a:t>
                      </a:r>
                      <a:endParaRPr lang="en-US" sz="1000" b="0" i="0" u="none" strike="noStrike" dirty="0">
                        <a:solidFill>
                          <a:srgbClr val="000000"/>
                        </a:solidFill>
                        <a:effectLst/>
                        <a:latin typeface="Times New Roman" panose="02020603050405020304" pitchFamily="18" charset="0"/>
                        <a:ea typeface="宋体" panose="02010600030101010101" pitchFamily="2" charset="-122"/>
                      </a:endParaRPr>
                    </a:p>
                  </a:txBody>
                  <a:tcPr marL="7375" marR="7375" marT="7375" marB="0" anchor="ctr"/>
                </a:tc>
                <a:tc>
                  <a:txBody>
                    <a:bodyPr/>
                    <a:lstStyle/>
                    <a:p>
                      <a:pPr algn="ctr" fontAlgn="ctr"/>
                      <a:r>
                        <a:rPr lang="en-US" altLang="zh-CN" sz="1000" u="none" strike="noStrike">
                          <a:effectLst/>
                        </a:rPr>
                        <a:t>=</a:t>
                      </a:r>
                      <a:endParaRPr lang="en-US" altLang="zh-CN" sz="1000" b="0" i="0" u="none" strike="noStrike">
                        <a:solidFill>
                          <a:srgbClr val="000000"/>
                        </a:solidFill>
                        <a:effectLst/>
                        <a:latin typeface="Times New Roman" panose="02020603050405020304" pitchFamily="18" charset="0"/>
                        <a:ea typeface="宋体" panose="02010600030101010101" pitchFamily="2" charset="-122"/>
                      </a:endParaRPr>
                    </a:p>
                  </a:txBody>
                  <a:tcPr marL="7375" marR="7375" marT="7375" marB="0" anchor="ctr"/>
                </a:tc>
                <a:tc>
                  <a:txBody>
                    <a:bodyPr/>
                    <a:lstStyle/>
                    <a:p>
                      <a:pPr algn="ctr" fontAlgn="ctr"/>
                      <a:r>
                        <a:rPr lang="en-US" altLang="zh-CN" sz="1000" u="none" strike="noStrike">
                          <a:effectLst/>
                        </a:rPr>
                        <a:t>21</a:t>
                      </a:r>
                      <a:endParaRPr lang="en-US" altLang="zh-CN" sz="1000" b="0" i="0" u="none" strike="noStrike">
                        <a:solidFill>
                          <a:srgbClr val="000000"/>
                        </a:solidFill>
                        <a:effectLst/>
                        <a:latin typeface="Times New Roman" panose="02020603050405020304" pitchFamily="18" charset="0"/>
                        <a:ea typeface="宋体" panose="02010600030101010101" pitchFamily="2" charset="-122"/>
                      </a:endParaRPr>
                    </a:p>
                  </a:txBody>
                  <a:tcPr marL="7375" marR="7375" marT="7375" marB="0" anchor="ctr"/>
                </a:tc>
                <a:tc>
                  <a:txBody>
                    <a:bodyPr/>
                    <a:lstStyle/>
                    <a:p>
                      <a:pPr algn="ctr" fontAlgn="ctr"/>
                      <a:r>
                        <a:rPr lang="en-US" sz="1000" u="none" strike="noStrike">
                          <a:effectLst/>
                        </a:rPr>
                        <a:t>Sc</a:t>
                      </a:r>
                      <a:endParaRPr lang="en-US" sz="1000" b="0" i="0" u="none" strike="noStrike">
                        <a:solidFill>
                          <a:srgbClr val="000000"/>
                        </a:solidFill>
                        <a:effectLst/>
                        <a:latin typeface="Times New Roman" panose="02020603050405020304" pitchFamily="18" charset="0"/>
                        <a:ea typeface="宋体" panose="02010600030101010101" pitchFamily="2" charset="-122"/>
                      </a:endParaRPr>
                    </a:p>
                  </a:txBody>
                  <a:tcPr marL="7375" marR="7375" marT="7375" marB="0" anchor="ctr"/>
                </a:tc>
                <a:tc>
                  <a:txBody>
                    <a:bodyPr/>
                    <a:lstStyle/>
                    <a:p>
                      <a:pPr algn="ctr" fontAlgn="ctr"/>
                      <a:r>
                        <a:rPr lang="en-US" altLang="zh-CN" sz="1000" u="none" strike="noStrike">
                          <a:effectLst/>
                        </a:rPr>
                        <a:t>0.183</a:t>
                      </a:r>
                      <a:endParaRPr lang="en-US" altLang="zh-CN" sz="1000" b="0" i="0" u="none" strike="noStrike">
                        <a:solidFill>
                          <a:srgbClr val="000000"/>
                        </a:solidFill>
                        <a:effectLst/>
                        <a:latin typeface="Times New Roman" panose="02020603050405020304" pitchFamily="18" charset="0"/>
                        <a:ea typeface="宋体" panose="02010600030101010101" pitchFamily="2" charset="-122"/>
                      </a:endParaRPr>
                    </a:p>
                  </a:txBody>
                  <a:tcPr marL="7375" marR="7375" marT="7375" marB="0" anchor="ctr"/>
                </a:tc>
                <a:tc>
                  <a:txBody>
                    <a:bodyPr/>
                    <a:lstStyle/>
                    <a:p>
                      <a:pPr algn="ctr" fontAlgn="ctr"/>
                      <a:r>
                        <a:rPr lang="en-US" altLang="zh-CN" sz="1000" u="none" strike="noStrike">
                          <a:effectLst/>
                        </a:rPr>
                        <a:t>0.1991</a:t>
                      </a:r>
                      <a:endParaRPr lang="en-US" altLang="zh-CN" sz="1000" b="0" i="0" u="none" strike="noStrike">
                        <a:solidFill>
                          <a:srgbClr val="000000"/>
                        </a:solidFill>
                        <a:effectLst/>
                        <a:latin typeface="Times New Roman" panose="02020603050405020304" pitchFamily="18" charset="0"/>
                        <a:ea typeface="宋体" panose="02010600030101010101" pitchFamily="2" charset="-122"/>
                      </a:endParaRPr>
                    </a:p>
                  </a:txBody>
                  <a:tcPr marL="7375" marR="7375" marT="7375" marB="0" anchor="ctr"/>
                </a:tc>
                <a:tc>
                  <a:txBody>
                    <a:bodyPr/>
                    <a:lstStyle/>
                    <a:p>
                      <a:pPr algn="ctr" fontAlgn="ctr"/>
                      <a:r>
                        <a:rPr lang="en-US" altLang="zh-CN" sz="1000" u="none" strike="noStrike">
                          <a:effectLst/>
                        </a:rPr>
                        <a:t>0.19</a:t>
                      </a:r>
                      <a:endParaRPr lang="en-US" altLang="zh-CN" sz="1000" b="0" i="0" u="none" strike="noStrike">
                        <a:solidFill>
                          <a:srgbClr val="000000"/>
                        </a:solidFill>
                        <a:effectLst/>
                        <a:latin typeface="Times New Roman" panose="02020603050405020304" pitchFamily="18" charset="0"/>
                        <a:ea typeface="宋体" panose="02010600030101010101" pitchFamily="2" charset="-122"/>
                      </a:endParaRPr>
                    </a:p>
                  </a:txBody>
                  <a:tcPr marL="7375" marR="7375" marT="7375" marB="0" anchor="ctr"/>
                </a:tc>
                <a:tc>
                  <a:txBody>
                    <a:bodyPr/>
                    <a:lstStyle/>
                    <a:p>
                      <a:pPr algn="ctr" fontAlgn="ctr"/>
                      <a:r>
                        <a:rPr lang="en-US" altLang="zh-CN" sz="1000" u="none" strike="noStrike">
                          <a:effectLst/>
                        </a:rPr>
                        <a:t>0.188</a:t>
                      </a:r>
                      <a:endParaRPr lang="en-US" altLang="zh-CN" sz="1000" b="0" i="0" u="none" strike="noStrike">
                        <a:solidFill>
                          <a:srgbClr val="000000"/>
                        </a:solidFill>
                        <a:effectLst/>
                        <a:latin typeface="Times New Roman" panose="02020603050405020304" pitchFamily="18" charset="0"/>
                        <a:ea typeface="宋体" panose="02010600030101010101" pitchFamily="2" charset="-122"/>
                      </a:endParaRPr>
                    </a:p>
                  </a:txBody>
                  <a:tcPr marL="7375" marR="7375" marT="7375" marB="0" anchor="ctr"/>
                </a:tc>
                <a:tc>
                  <a:txBody>
                    <a:bodyPr/>
                    <a:lstStyle/>
                    <a:p>
                      <a:pPr algn="ctr" fontAlgn="ctr"/>
                      <a:r>
                        <a:rPr lang="en-US" altLang="zh-CN" sz="1000" u="none" strike="noStrike">
                          <a:effectLst/>
                        </a:rPr>
                        <a:t>0.1962</a:t>
                      </a:r>
                      <a:endParaRPr lang="en-US" altLang="zh-CN" sz="1000" b="0" i="0" u="none" strike="noStrike">
                        <a:solidFill>
                          <a:srgbClr val="000000"/>
                        </a:solidFill>
                        <a:effectLst/>
                        <a:latin typeface="Times New Roman" panose="02020603050405020304" pitchFamily="18" charset="0"/>
                        <a:ea typeface="宋体" panose="02010600030101010101" pitchFamily="2" charset="-122"/>
                      </a:endParaRPr>
                    </a:p>
                  </a:txBody>
                  <a:tcPr marL="7375" marR="7375" marT="7375" marB="0" anchor="ctr"/>
                </a:tc>
                <a:tc>
                  <a:txBody>
                    <a:bodyPr/>
                    <a:lstStyle/>
                    <a:p>
                      <a:pPr algn="ctr" fontAlgn="ctr"/>
                      <a:r>
                        <a:rPr lang="en-US" altLang="zh-CN" sz="1000" u="none" strike="noStrike" dirty="0">
                          <a:effectLst/>
                        </a:rPr>
                        <a:t>0.1854</a:t>
                      </a:r>
                      <a:endParaRPr lang="en-US" altLang="zh-CN" sz="1000" b="0" i="0" u="none" strike="noStrike" dirty="0">
                        <a:solidFill>
                          <a:srgbClr val="000000"/>
                        </a:solidFill>
                        <a:effectLst/>
                        <a:latin typeface="Times New Roman" panose="02020603050405020304" pitchFamily="18" charset="0"/>
                        <a:ea typeface="宋体" panose="02010600030101010101" pitchFamily="2" charset="-122"/>
                      </a:endParaRPr>
                    </a:p>
                  </a:txBody>
                  <a:tcPr marL="7375" marR="7375" marT="7375" marB="0" anchor="ctr"/>
                </a:tc>
                <a:extLst>
                  <a:ext uri="{0D108BD9-81ED-4DB2-BD59-A6C34878D82A}">
                    <a16:rowId xmlns:a16="http://schemas.microsoft.com/office/drawing/2014/main" val="3846267286"/>
                  </a:ext>
                </a:extLst>
              </a:tr>
              <a:tr h="173006">
                <a:tc>
                  <a:txBody>
                    <a:bodyPr/>
                    <a:lstStyle/>
                    <a:p>
                      <a:pPr algn="ctr" fontAlgn="ctr"/>
                      <a:r>
                        <a:rPr lang="en-US" sz="1000" u="none" strike="noStrike">
                          <a:effectLst/>
                        </a:rPr>
                        <a:t>Z</a:t>
                      </a:r>
                      <a:endParaRPr lang="en-US" sz="1000" b="0" i="0" u="none" strike="noStrike">
                        <a:solidFill>
                          <a:srgbClr val="000000"/>
                        </a:solidFill>
                        <a:effectLst/>
                        <a:latin typeface="Times New Roman" panose="02020603050405020304" pitchFamily="18" charset="0"/>
                        <a:ea typeface="宋体" panose="02010600030101010101" pitchFamily="2" charset="-122"/>
                      </a:endParaRPr>
                    </a:p>
                  </a:txBody>
                  <a:tcPr marL="7375" marR="7375" marT="7375" marB="0" anchor="ctr"/>
                </a:tc>
                <a:tc>
                  <a:txBody>
                    <a:bodyPr/>
                    <a:lstStyle/>
                    <a:p>
                      <a:pPr algn="ctr" fontAlgn="ctr"/>
                      <a:r>
                        <a:rPr lang="en-US" altLang="zh-CN" sz="1000" u="none" strike="noStrike">
                          <a:effectLst/>
                        </a:rPr>
                        <a:t>=</a:t>
                      </a:r>
                      <a:endParaRPr lang="en-US" altLang="zh-CN" sz="1000" b="0" i="0" u="none" strike="noStrike">
                        <a:solidFill>
                          <a:srgbClr val="000000"/>
                        </a:solidFill>
                        <a:effectLst/>
                        <a:latin typeface="Times New Roman" panose="02020603050405020304" pitchFamily="18" charset="0"/>
                        <a:ea typeface="宋体" panose="02010600030101010101" pitchFamily="2" charset="-122"/>
                      </a:endParaRPr>
                    </a:p>
                  </a:txBody>
                  <a:tcPr marL="7375" marR="7375" marT="7375" marB="0" anchor="ctr"/>
                </a:tc>
                <a:tc>
                  <a:txBody>
                    <a:bodyPr/>
                    <a:lstStyle/>
                    <a:p>
                      <a:pPr algn="ctr" fontAlgn="ctr"/>
                      <a:r>
                        <a:rPr lang="en-US" altLang="zh-CN" sz="1000" u="none" strike="noStrike">
                          <a:effectLst/>
                        </a:rPr>
                        <a:t>22</a:t>
                      </a:r>
                      <a:endParaRPr lang="en-US" altLang="zh-CN" sz="1000" b="0" i="0" u="none" strike="noStrike">
                        <a:solidFill>
                          <a:srgbClr val="000000"/>
                        </a:solidFill>
                        <a:effectLst/>
                        <a:latin typeface="Times New Roman" panose="02020603050405020304" pitchFamily="18" charset="0"/>
                        <a:ea typeface="宋体" panose="02010600030101010101" pitchFamily="2" charset="-122"/>
                      </a:endParaRPr>
                    </a:p>
                  </a:txBody>
                  <a:tcPr marL="7375" marR="7375" marT="7375" marB="0" anchor="ctr"/>
                </a:tc>
                <a:tc>
                  <a:txBody>
                    <a:bodyPr/>
                    <a:lstStyle/>
                    <a:p>
                      <a:pPr algn="ctr" fontAlgn="ctr"/>
                      <a:r>
                        <a:rPr lang="en-US" sz="1000" u="none" strike="noStrike">
                          <a:effectLst/>
                        </a:rPr>
                        <a:t>Ti</a:t>
                      </a:r>
                      <a:endParaRPr lang="en-US" sz="1000" b="0" i="0" u="none" strike="noStrike">
                        <a:solidFill>
                          <a:srgbClr val="000000"/>
                        </a:solidFill>
                        <a:effectLst/>
                        <a:latin typeface="Times New Roman" panose="02020603050405020304" pitchFamily="18" charset="0"/>
                        <a:ea typeface="宋体" panose="02010600030101010101" pitchFamily="2" charset="-122"/>
                      </a:endParaRPr>
                    </a:p>
                  </a:txBody>
                  <a:tcPr marL="7375" marR="7375" marT="7375" marB="0" anchor="ctr"/>
                </a:tc>
                <a:tc>
                  <a:txBody>
                    <a:bodyPr/>
                    <a:lstStyle/>
                    <a:p>
                      <a:pPr algn="ctr" fontAlgn="ctr"/>
                      <a:r>
                        <a:rPr lang="en-US" altLang="zh-CN" sz="1000" u="none" strike="noStrike" dirty="0">
                          <a:effectLst/>
                        </a:rPr>
                        <a:t>0.212</a:t>
                      </a:r>
                      <a:endParaRPr lang="en-US" altLang="zh-CN" sz="1000" b="0" i="0" u="none" strike="noStrike" dirty="0">
                        <a:solidFill>
                          <a:srgbClr val="000000"/>
                        </a:solidFill>
                        <a:effectLst/>
                        <a:latin typeface="Times New Roman" panose="02020603050405020304" pitchFamily="18" charset="0"/>
                        <a:ea typeface="宋体" panose="02010600030101010101" pitchFamily="2" charset="-122"/>
                      </a:endParaRPr>
                    </a:p>
                  </a:txBody>
                  <a:tcPr marL="7375" marR="7375" marT="7375" marB="0" anchor="ctr"/>
                </a:tc>
                <a:tc>
                  <a:txBody>
                    <a:bodyPr/>
                    <a:lstStyle/>
                    <a:p>
                      <a:pPr algn="ctr" fontAlgn="ctr"/>
                      <a:r>
                        <a:rPr lang="en-US" altLang="zh-CN" sz="1000" u="none" strike="noStrike">
                          <a:effectLst/>
                        </a:rPr>
                        <a:t>0.2273</a:t>
                      </a:r>
                      <a:endParaRPr lang="en-US" altLang="zh-CN" sz="1000" b="0" i="0" u="none" strike="noStrike">
                        <a:solidFill>
                          <a:srgbClr val="000000"/>
                        </a:solidFill>
                        <a:effectLst/>
                        <a:latin typeface="Times New Roman" panose="02020603050405020304" pitchFamily="18" charset="0"/>
                        <a:ea typeface="宋体" panose="02010600030101010101" pitchFamily="2" charset="-122"/>
                      </a:endParaRPr>
                    </a:p>
                  </a:txBody>
                  <a:tcPr marL="7375" marR="7375" marT="7375" marB="0" anchor="ctr"/>
                </a:tc>
                <a:tc>
                  <a:txBody>
                    <a:bodyPr/>
                    <a:lstStyle/>
                    <a:p>
                      <a:pPr algn="ctr" fontAlgn="ctr"/>
                      <a:r>
                        <a:rPr lang="en-US" altLang="zh-CN" sz="1000" u="none" strike="noStrike">
                          <a:effectLst/>
                        </a:rPr>
                        <a:t>0.219</a:t>
                      </a:r>
                      <a:endParaRPr lang="en-US" altLang="zh-CN" sz="1000" b="0" i="0" u="none" strike="noStrike">
                        <a:solidFill>
                          <a:srgbClr val="000000"/>
                        </a:solidFill>
                        <a:effectLst/>
                        <a:latin typeface="Times New Roman" panose="02020603050405020304" pitchFamily="18" charset="0"/>
                        <a:ea typeface="宋体" panose="02010600030101010101" pitchFamily="2" charset="-122"/>
                      </a:endParaRPr>
                    </a:p>
                  </a:txBody>
                  <a:tcPr marL="7375" marR="7375" marT="7375" marB="0" anchor="ctr"/>
                </a:tc>
                <a:tc>
                  <a:txBody>
                    <a:bodyPr/>
                    <a:lstStyle/>
                    <a:p>
                      <a:pPr algn="ctr" fontAlgn="ctr"/>
                      <a:r>
                        <a:rPr lang="en-US" altLang="zh-CN" sz="1000" u="none" strike="noStrike">
                          <a:effectLst/>
                        </a:rPr>
                        <a:t>0.214</a:t>
                      </a:r>
                      <a:endParaRPr lang="en-US" altLang="zh-CN" sz="1000" b="0" i="0" u="none" strike="noStrike">
                        <a:solidFill>
                          <a:srgbClr val="000000"/>
                        </a:solidFill>
                        <a:effectLst/>
                        <a:latin typeface="Times New Roman" panose="02020603050405020304" pitchFamily="18" charset="0"/>
                        <a:ea typeface="宋体" panose="02010600030101010101" pitchFamily="2" charset="-122"/>
                      </a:endParaRPr>
                    </a:p>
                  </a:txBody>
                  <a:tcPr marL="7375" marR="7375" marT="7375" marB="0" anchor="ctr"/>
                </a:tc>
                <a:tc>
                  <a:txBody>
                    <a:bodyPr/>
                    <a:lstStyle/>
                    <a:p>
                      <a:pPr algn="ctr" fontAlgn="ctr"/>
                      <a:r>
                        <a:rPr lang="en-US" altLang="zh-CN" sz="1000" u="none" strike="noStrike" dirty="0">
                          <a:effectLst/>
                        </a:rPr>
                        <a:t>0.2256</a:t>
                      </a:r>
                      <a:endParaRPr lang="en-US" altLang="zh-CN" sz="1000" b="0" i="0" u="none" strike="noStrike" dirty="0">
                        <a:solidFill>
                          <a:srgbClr val="000000"/>
                        </a:solidFill>
                        <a:effectLst/>
                        <a:latin typeface="Times New Roman" panose="02020603050405020304" pitchFamily="18" charset="0"/>
                        <a:ea typeface="宋体" panose="02010600030101010101" pitchFamily="2" charset="-122"/>
                      </a:endParaRPr>
                    </a:p>
                  </a:txBody>
                  <a:tcPr marL="7375" marR="7375" marT="7375" marB="0" anchor="ctr"/>
                </a:tc>
                <a:tc>
                  <a:txBody>
                    <a:bodyPr/>
                    <a:lstStyle/>
                    <a:p>
                      <a:pPr algn="ctr" fontAlgn="ctr"/>
                      <a:r>
                        <a:rPr lang="en-US" altLang="zh-CN" sz="1000" u="none" strike="noStrike" dirty="0">
                          <a:effectLst/>
                        </a:rPr>
                        <a:t>0.21483</a:t>
                      </a:r>
                      <a:endParaRPr lang="en-US" altLang="zh-CN" sz="1000" b="0" i="0" u="none" strike="noStrike" dirty="0">
                        <a:solidFill>
                          <a:srgbClr val="000000"/>
                        </a:solidFill>
                        <a:effectLst/>
                        <a:latin typeface="Times New Roman" panose="02020603050405020304" pitchFamily="18" charset="0"/>
                        <a:ea typeface="宋体" panose="02010600030101010101" pitchFamily="2" charset="-122"/>
                      </a:endParaRPr>
                    </a:p>
                  </a:txBody>
                  <a:tcPr marL="7375" marR="7375" marT="7375" marB="0" anchor="ctr"/>
                </a:tc>
                <a:extLst>
                  <a:ext uri="{0D108BD9-81ED-4DB2-BD59-A6C34878D82A}">
                    <a16:rowId xmlns:a16="http://schemas.microsoft.com/office/drawing/2014/main" val="1651717977"/>
                  </a:ext>
                </a:extLst>
              </a:tr>
              <a:tr h="173006">
                <a:tc>
                  <a:txBody>
                    <a:bodyPr/>
                    <a:lstStyle/>
                    <a:p>
                      <a:pPr algn="ctr" fontAlgn="ctr"/>
                      <a:r>
                        <a:rPr lang="en-US" sz="1000" u="none" strike="noStrike" dirty="0">
                          <a:effectLst/>
                        </a:rPr>
                        <a:t>Z</a:t>
                      </a:r>
                      <a:endParaRPr lang="en-US" sz="1000" b="0" i="0" u="none" strike="noStrike" dirty="0">
                        <a:solidFill>
                          <a:srgbClr val="000000"/>
                        </a:solidFill>
                        <a:effectLst/>
                        <a:latin typeface="Times New Roman" panose="02020603050405020304" pitchFamily="18" charset="0"/>
                        <a:ea typeface="宋体" panose="02010600030101010101" pitchFamily="2" charset="-122"/>
                      </a:endParaRPr>
                    </a:p>
                  </a:txBody>
                  <a:tcPr marL="7375" marR="7375" marT="7375" marB="0" anchor="ctr"/>
                </a:tc>
                <a:tc>
                  <a:txBody>
                    <a:bodyPr/>
                    <a:lstStyle/>
                    <a:p>
                      <a:pPr algn="ctr" fontAlgn="ctr"/>
                      <a:r>
                        <a:rPr lang="en-US" altLang="zh-CN" sz="1000" u="none" strike="noStrike">
                          <a:effectLst/>
                        </a:rPr>
                        <a:t>=</a:t>
                      </a:r>
                      <a:endParaRPr lang="en-US" altLang="zh-CN" sz="1000" b="0" i="0" u="none" strike="noStrike">
                        <a:solidFill>
                          <a:srgbClr val="000000"/>
                        </a:solidFill>
                        <a:effectLst/>
                        <a:latin typeface="Times New Roman" panose="02020603050405020304" pitchFamily="18" charset="0"/>
                        <a:ea typeface="宋体" panose="02010600030101010101" pitchFamily="2" charset="-122"/>
                      </a:endParaRPr>
                    </a:p>
                  </a:txBody>
                  <a:tcPr marL="7375" marR="7375" marT="7375" marB="0" anchor="ctr"/>
                </a:tc>
                <a:tc>
                  <a:txBody>
                    <a:bodyPr/>
                    <a:lstStyle/>
                    <a:p>
                      <a:pPr algn="ctr" fontAlgn="ctr"/>
                      <a:r>
                        <a:rPr lang="en-US" altLang="zh-CN" sz="1000" u="none" strike="noStrike">
                          <a:effectLst/>
                        </a:rPr>
                        <a:t>23</a:t>
                      </a:r>
                      <a:endParaRPr lang="en-US" altLang="zh-CN" sz="1000" b="0" i="0" u="none" strike="noStrike">
                        <a:solidFill>
                          <a:srgbClr val="000000"/>
                        </a:solidFill>
                        <a:effectLst/>
                        <a:latin typeface="Times New Roman" panose="02020603050405020304" pitchFamily="18" charset="0"/>
                        <a:ea typeface="宋体" panose="02010600030101010101" pitchFamily="2" charset="-122"/>
                      </a:endParaRPr>
                    </a:p>
                  </a:txBody>
                  <a:tcPr marL="7375" marR="7375" marT="7375" marB="0" anchor="ctr"/>
                </a:tc>
                <a:tc>
                  <a:txBody>
                    <a:bodyPr/>
                    <a:lstStyle/>
                    <a:p>
                      <a:pPr algn="ctr" fontAlgn="ctr"/>
                      <a:r>
                        <a:rPr lang="en-US" sz="1000" u="none" strike="noStrike">
                          <a:effectLst/>
                        </a:rPr>
                        <a:t>V</a:t>
                      </a:r>
                      <a:endParaRPr lang="en-US" sz="1000" b="0" i="0" u="none" strike="noStrike">
                        <a:solidFill>
                          <a:srgbClr val="000000"/>
                        </a:solidFill>
                        <a:effectLst/>
                        <a:latin typeface="Times New Roman" panose="02020603050405020304" pitchFamily="18" charset="0"/>
                        <a:ea typeface="宋体" panose="02010600030101010101" pitchFamily="2" charset="-122"/>
                      </a:endParaRPr>
                    </a:p>
                  </a:txBody>
                  <a:tcPr marL="7375" marR="7375" marT="7375" marB="0" anchor="ctr"/>
                </a:tc>
                <a:tc>
                  <a:txBody>
                    <a:bodyPr/>
                    <a:lstStyle/>
                    <a:p>
                      <a:pPr algn="ctr" fontAlgn="ctr"/>
                      <a:r>
                        <a:rPr lang="en-US" altLang="zh-CN" sz="1000" u="none" strike="noStrike">
                          <a:effectLst/>
                        </a:rPr>
                        <a:t>0.243</a:t>
                      </a:r>
                      <a:endParaRPr lang="en-US" altLang="zh-CN" sz="1000" b="0" i="0" u="none" strike="noStrike">
                        <a:solidFill>
                          <a:srgbClr val="000000"/>
                        </a:solidFill>
                        <a:effectLst/>
                        <a:latin typeface="Times New Roman" panose="02020603050405020304" pitchFamily="18" charset="0"/>
                        <a:ea typeface="宋体" panose="02010600030101010101" pitchFamily="2" charset="-122"/>
                      </a:endParaRPr>
                    </a:p>
                  </a:txBody>
                  <a:tcPr marL="7375" marR="7375" marT="7375" marB="0" anchor="ctr"/>
                </a:tc>
                <a:tc>
                  <a:txBody>
                    <a:bodyPr/>
                    <a:lstStyle/>
                    <a:p>
                      <a:pPr algn="ctr" fontAlgn="ctr"/>
                      <a:r>
                        <a:rPr lang="en-US" altLang="zh-CN" sz="1000" u="none" strike="noStrike">
                          <a:effectLst/>
                        </a:rPr>
                        <a:t>0.2608</a:t>
                      </a:r>
                      <a:endParaRPr lang="en-US" altLang="zh-CN" sz="1000" b="0" i="0" u="none" strike="noStrike">
                        <a:solidFill>
                          <a:srgbClr val="000000"/>
                        </a:solidFill>
                        <a:effectLst/>
                        <a:latin typeface="Times New Roman" panose="02020603050405020304" pitchFamily="18" charset="0"/>
                        <a:ea typeface="宋体" panose="02010600030101010101" pitchFamily="2" charset="-122"/>
                      </a:endParaRPr>
                    </a:p>
                  </a:txBody>
                  <a:tcPr marL="7375" marR="7375" marT="7375" marB="0" anchor="ctr"/>
                </a:tc>
                <a:tc>
                  <a:txBody>
                    <a:bodyPr/>
                    <a:lstStyle/>
                    <a:p>
                      <a:pPr algn="ctr" fontAlgn="ctr"/>
                      <a:r>
                        <a:rPr lang="en-US" altLang="zh-CN" sz="1000" u="none" strike="noStrike">
                          <a:effectLst/>
                        </a:rPr>
                        <a:t>0.249</a:t>
                      </a:r>
                      <a:endParaRPr lang="en-US" altLang="zh-CN" sz="1000" b="0" i="0" u="none" strike="noStrike">
                        <a:solidFill>
                          <a:srgbClr val="000000"/>
                        </a:solidFill>
                        <a:effectLst/>
                        <a:latin typeface="Times New Roman" panose="02020603050405020304" pitchFamily="18" charset="0"/>
                        <a:ea typeface="宋体" panose="02010600030101010101" pitchFamily="2" charset="-122"/>
                      </a:endParaRPr>
                    </a:p>
                  </a:txBody>
                  <a:tcPr marL="7375" marR="7375" marT="7375" marB="0" anchor="ctr"/>
                </a:tc>
                <a:tc>
                  <a:txBody>
                    <a:bodyPr/>
                    <a:lstStyle/>
                    <a:p>
                      <a:pPr algn="ctr" fontAlgn="ctr"/>
                      <a:r>
                        <a:rPr lang="en-US" altLang="zh-CN" sz="1000" u="none" strike="noStrike">
                          <a:effectLst/>
                        </a:rPr>
                        <a:t>0.243</a:t>
                      </a:r>
                      <a:endParaRPr lang="en-US" altLang="zh-CN" sz="1000" b="0" i="0" u="none" strike="noStrike">
                        <a:solidFill>
                          <a:srgbClr val="000000"/>
                        </a:solidFill>
                        <a:effectLst/>
                        <a:latin typeface="Times New Roman" panose="02020603050405020304" pitchFamily="18" charset="0"/>
                        <a:ea typeface="宋体" panose="02010600030101010101" pitchFamily="2" charset="-122"/>
                      </a:endParaRPr>
                    </a:p>
                  </a:txBody>
                  <a:tcPr marL="7375" marR="7375" marT="7375" marB="0" anchor="ctr"/>
                </a:tc>
                <a:tc>
                  <a:txBody>
                    <a:bodyPr/>
                    <a:lstStyle/>
                    <a:p>
                      <a:pPr algn="ctr" fontAlgn="ctr"/>
                      <a:r>
                        <a:rPr lang="en-US" altLang="zh-CN" sz="1000" u="none" strike="noStrike">
                          <a:effectLst/>
                        </a:rPr>
                        <a:t>0.2564</a:t>
                      </a:r>
                      <a:endParaRPr lang="en-US" altLang="zh-CN" sz="1000" b="0" i="0" u="none" strike="noStrike">
                        <a:solidFill>
                          <a:srgbClr val="000000"/>
                        </a:solidFill>
                        <a:effectLst/>
                        <a:latin typeface="Times New Roman" panose="02020603050405020304" pitchFamily="18" charset="0"/>
                        <a:ea typeface="宋体" panose="02010600030101010101" pitchFamily="2" charset="-122"/>
                      </a:endParaRPr>
                    </a:p>
                  </a:txBody>
                  <a:tcPr marL="7375" marR="7375" marT="7375" marB="0" anchor="ctr"/>
                </a:tc>
                <a:tc>
                  <a:txBody>
                    <a:bodyPr/>
                    <a:lstStyle/>
                    <a:p>
                      <a:pPr algn="ctr" fontAlgn="ctr"/>
                      <a:r>
                        <a:rPr lang="en-US" altLang="zh-CN" sz="1000" u="none" strike="noStrike" dirty="0">
                          <a:effectLst/>
                        </a:rPr>
                        <a:t>0.24568</a:t>
                      </a:r>
                      <a:endParaRPr lang="en-US" altLang="zh-CN" sz="1000" b="0" i="0" u="none" strike="noStrike" dirty="0">
                        <a:solidFill>
                          <a:srgbClr val="000000"/>
                        </a:solidFill>
                        <a:effectLst/>
                        <a:latin typeface="Times New Roman" panose="02020603050405020304" pitchFamily="18" charset="0"/>
                        <a:ea typeface="宋体" panose="02010600030101010101" pitchFamily="2" charset="-122"/>
                      </a:endParaRPr>
                    </a:p>
                  </a:txBody>
                  <a:tcPr marL="7375" marR="7375" marT="7375" marB="0" anchor="ctr"/>
                </a:tc>
                <a:extLst>
                  <a:ext uri="{0D108BD9-81ED-4DB2-BD59-A6C34878D82A}">
                    <a16:rowId xmlns:a16="http://schemas.microsoft.com/office/drawing/2014/main" val="928315609"/>
                  </a:ext>
                </a:extLst>
              </a:tr>
              <a:tr h="173006">
                <a:tc>
                  <a:txBody>
                    <a:bodyPr/>
                    <a:lstStyle/>
                    <a:p>
                      <a:pPr algn="ctr" fontAlgn="ctr"/>
                      <a:r>
                        <a:rPr lang="en-US" sz="1000" u="none" strike="noStrike" dirty="0">
                          <a:effectLst/>
                        </a:rPr>
                        <a:t>Z</a:t>
                      </a:r>
                      <a:endParaRPr lang="en-US" sz="1000" b="0" i="0" u="none" strike="noStrike" dirty="0">
                        <a:solidFill>
                          <a:srgbClr val="000000"/>
                        </a:solidFill>
                        <a:effectLst/>
                        <a:latin typeface="Times New Roman" panose="02020603050405020304" pitchFamily="18" charset="0"/>
                        <a:ea typeface="宋体" panose="02010600030101010101" pitchFamily="2" charset="-122"/>
                      </a:endParaRPr>
                    </a:p>
                  </a:txBody>
                  <a:tcPr marL="7375" marR="7375" marT="7375" marB="0" anchor="ctr"/>
                </a:tc>
                <a:tc>
                  <a:txBody>
                    <a:bodyPr/>
                    <a:lstStyle/>
                    <a:p>
                      <a:pPr algn="ctr" fontAlgn="ctr"/>
                      <a:r>
                        <a:rPr lang="en-US" altLang="zh-CN" sz="1000" u="none" strike="noStrike">
                          <a:effectLst/>
                        </a:rPr>
                        <a:t>=</a:t>
                      </a:r>
                      <a:endParaRPr lang="en-US" altLang="zh-CN" sz="1000" b="0" i="0" u="none" strike="noStrike">
                        <a:solidFill>
                          <a:srgbClr val="000000"/>
                        </a:solidFill>
                        <a:effectLst/>
                        <a:latin typeface="Times New Roman" panose="02020603050405020304" pitchFamily="18" charset="0"/>
                        <a:ea typeface="宋体" panose="02010600030101010101" pitchFamily="2" charset="-122"/>
                      </a:endParaRPr>
                    </a:p>
                  </a:txBody>
                  <a:tcPr marL="7375" marR="7375" marT="7375" marB="0" anchor="ctr"/>
                </a:tc>
                <a:tc>
                  <a:txBody>
                    <a:bodyPr/>
                    <a:lstStyle/>
                    <a:p>
                      <a:pPr algn="ctr" fontAlgn="ctr"/>
                      <a:r>
                        <a:rPr lang="en-US" altLang="zh-CN" sz="1000" u="none" strike="noStrike">
                          <a:effectLst/>
                        </a:rPr>
                        <a:t>24</a:t>
                      </a:r>
                      <a:endParaRPr lang="en-US" altLang="zh-CN" sz="1000" b="0" i="0" u="none" strike="noStrike">
                        <a:solidFill>
                          <a:srgbClr val="000000"/>
                        </a:solidFill>
                        <a:effectLst/>
                        <a:latin typeface="Times New Roman" panose="02020603050405020304" pitchFamily="18" charset="0"/>
                        <a:ea typeface="宋体" panose="02010600030101010101" pitchFamily="2" charset="-122"/>
                      </a:endParaRPr>
                    </a:p>
                  </a:txBody>
                  <a:tcPr marL="7375" marR="7375" marT="7375" marB="0" anchor="ctr"/>
                </a:tc>
                <a:tc>
                  <a:txBody>
                    <a:bodyPr/>
                    <a:lstStyle/>
                    <a:p>
                      <a:pPr algn="ctr" fontAlgn="ctr"/>
                      <a:r>
                        <a:rPr lang="en-US" sz="1000" u="none" strike="noStrike">
                          <a:effectLst/>
                        </a:rPr>
                        <a:t>Cr</a:t>
                      </a:r>
                      <a:endParaRPr lang="en-US" sz="1000" b="0" i="0" u="none" strike="noStrike">
                        <a:solidFill>
                          <a:srgbClr val="000000"/>
                        </a:solidFill>
                        <a:effectLst/>
                        <a:latin typeface="Times New Roman" panose="02020603050405020304" pitchFamily="18" charset="0"/>
                        <a:ea typeface="宋体" panose="02010600030101010101" pitchFamily="2" charset="-122"/>
                      </a:endParaRPr>
                    </a:p>
                  </a:txBody>
                  <a:tcPr marL="7375" marR="7375" marT="7375" marB="0" anchor="ctr"/>
                </a:tc>
                <a:tc>
                  <a:txBody>
                    <a:bodyPr/>
                    <a:lstStyle/>
                    <a:p>
                      <a:pPr algn="ctr" fontAlgn="ctr"/>
                      <a:r>
                        <a:rPr lang="en-US" altLang="zh-CN" sz="1000" u="none" strike="noStrike" dirty="0">
                          <a:effectLst/>
                        </a:rPr>
                        <a:t>0.276</a:t>
                      </a:r>
                      <a:endParaRPr lang="en-US" altLang="zh-CN" sz="1000" b="0" i="0" u="none" strike="noStrike" dirty="0">
                        <a:solidFill>
                          <a:srgbClr val="000000"/>
                        </a:solidFill>
                        <a:effectLst/>
                        <a:latin typeface="Times New Roman" panose="02020603050405020304" pitchFamily="18" charset="0"/>
                        <a:ea typeface="宋体" panose="02010600030101010101" pitchFamily="2" charset="-122"/>
                      </a:endParaRPr>
                    </a:p>
                  </a:txBody>
                  <a:tcPr marL="7375" marR="7375" marT="7375" marB="0" anchor="ctr"/>
                </a:tc>
                <a:tc>
                  <a:txBody>
                    <a:bodyPr/>
                    <a:lstStyle/>
                    <a:p>
                      <a:pPr algn="ctr" fontAlgn="ctr"/>
                      <a:r>
                        <a:rPr lang="en-US" altLang="zh-CN" sz="1000" u="none" strike="noStrike">
                          <a:effectLst/>
                        </a:rPr>
                        <a:t>0.2939</a:t>
                      </a:r>
                      <a:endParaRPr lang="en-US" altLang="zh-CN" sz="1000" b="0" i="0" u="none" strike="noStrike">
                        <a:solidFill>
                          <a:srgbClr val="000000"/>
                        </a:solidFill>
                        <a:effectLst/>
                        <a:latin typeface="Times New Roman" panose="02020603050405020304" pitchFamily="18" charset="0"/>
                        <a:ea typeface="宋体" panose="02010600030101010101" pitchFamily="2" charset="-122"/>
                      </a:endParaRPr>
                    </a:p>
                  </a:txBody>
                  <a:tcPr marL="7375" marR="7375" marT="7375" marB="0" anchor="ctr"/>
                </a:tc>
                <a:tc>
                  <a:txBody>
                    <a:bodyPr/>
                    <a:lstStyle/>
                    <a:p>
                      <a:pPr algn="ctr" fontAlgn="ctr"/>
                      <a:r>
                        <a:rPr lang="en-US" altLang="zh-CN" sz="1000" u="none" strike="noStrike">
                          <a:effectLst/>
                        </a:rPr>
                        <a:t>0.281</a:t>
                      </a:r>
                      <a:endParaRPr lang="en-US" altLang="zh-CN" sz="1000" b="0" i="0" u="none" strike="noStrike">
                        <a:solidFill>
                          <a:srgbClr val="000000"/>
                        </a:solidFill>
                        <a:effectLst/>
                        <a:latin typeface="Times New Roman" panose="02020603050405020304" pitchFamily="18" charset="0"/>
                        <a:ea typeface="宋体" panose="02010600030101010101" pitchFamily="2" charset="-122"/>
                      </a:endParaRPr>
                    </a:p>
                  </a:txBody>
                  <a:tcPr marL="7375" marR="7375" marT="7375" marB="0" anchor="ctr"/>
                </a:tc>
                <a:tc>
                  <a:txBody>
                    <a:bodyPr/>
                    <a:lstStyle/>
                    <a:p>
                      <a:pPr algn="ctr" fontAlgn="ctr"/>
                      <a:r>
                        <a:rPr lang="en-US" altLang="zh-CN" sz="1000" u="none" strike="noStrike">
                          <a:effectLst/>
                        </a:rPr>
                        <a:t>0.275</a:t>
                      </a:r>
                      <a:endParaRPr lang="en-US" altLang="zh-CN" sz="1000" b="0" i="0" u="none" strike="noStrike">
                        <a:solidFill>
                          <a:srgbClr val="000000"/>
                        </a:solidFill>
                        <a:effectLst/>
                        <a:latin typeface="Times New Roman" panose="02020603050405020304" pitchFamily="18" charset="0"/>
                        <a:ea typeface="宋体" panose="02010600030101010101" pitchFamily="2" charset="-122"/>
                      </a:endParaRPr>
                    </a:p>
                  </a:txBody>
                  <a:tcPr marL="7375" marR="7375" marT="7375" marB="0" anchor="ctr"/>
                </a:tc>
                <a:tc>
                  <a:txBody>
                    <a:bodyPr/>
                    <a:lstStyle/>
                    <a:p>
                      <a:pPr algn="ctr" fontAlgn="ctr"/>
                      <a:r>
                        <a:rPr lang="en-US" altLang="zh-CN" sz="1000" u="none" strike="noStrike">
                          <a:effectLst/>
                        </a:rPr>
                        <a:t>0.2885</a:t>
                      </a:r>
                      <a:endParaRPr lang="en-US" altLang="zh-CN" sz="1000" b="0" i="0" u="none" strike="noStrike">
                        <a:solidFill>
                          <a:srgbClr val="000000"/>
                        </a:solidFill>
                        <a:effectLst/>
                        <a:latin typeface="Times New Roman" panose="02020603050405020304" pitchFamily="18" charset="0"/>
                        <a:ea typeface="宋体" panose="02010600030101010101" pitchFamily="2" charset="-122"/>
                      </a:endParaRPr>
                    </a:p>
                  </a:txBody>
                  <a:tcPr marL="7375" marR="7375" marT="7375" marB="0" anchor="ctr"/>
                </a:tc>
                <a:tc>
                  <a:txBody>
                    <a:bodyPr/>
                    <a:lstStyle/>
                    <a:p>
                      <a:pPr algn="ctr" fontAlgn="ctr"/>
                      <a:r>
                        <a:rPr lang="en-US" altLang="zh-CN" sz="1000" u="none" strike="noStrike" dirty="0">
                          <a:effectLst/>
                        </a:rPr>
                        <a:t>0.2776</a:t>
                      </a:r>
                      <a:endParaRPr lang="en-US" altLang="zh-CN" sz="1000" b="0" i="0" u="none" strike="noStrike" dirty="0">
                        <a:solidFill>
                          <a:srgbClr val="000000"/>
                        </a:solidFill>
                        <a:effectLst/>
                        <a:latin typeface="Times New Roman" panose="02020603050405020304" pitchFamily="18" charset="0"/>
                        <a:ea typeface="宋体" panose="02010600030101010101" pitchFamily="2" charset="-122"/>
                      </a:endParaRPr>
                    </a:p>
                  </a:txBody>
                  <a:tcPr marL="7375" marR="7375" marT="7375" marB="0" anchor="ctr"/>
                </a:tc>
                <a:extLst>
                  <a:ext uri="{0D108BD9-81ED-4DB2-BD59-A6C34878D82A}">
                    <a16:rowId xmlns:a16="http://schemas.microsoft.com/office/drawing/2014/main" val="867879872"/>
                  </a:ext>
                </a:extLst>
              </a:tr>
              <a:tr h="173006">
                <a:tc>
                  <a:txBody>
                    <a:bodyPr/>
                    <a:lstStyle/>
                    <a:p>
                      <a:pPr algn="ctr" fontAlgn="ctr"/>
                      <a:r>
                        <a:rPr lang="en-US" sz="1000" u="none" strike="noStrike">
                          <a:effectLst/>
                        </a:rPr>
                        <a:t>Z</a:t>
                      </a:r>
                      <a:endParaRPr lang="en-US" sz="1000" b="0" i="0" u="none" strike="noStrike">
                        <a:solidFill>
                          <a:srgbClr val="000000"/>
                        </a:solidFill>
                        <a:effectLst/>
                        <a:latin typeface="Times New Roman" panose="02020603050405020304" pitchFamily="18" charset="0"/>
                        <a:ea typeface="宋体" panose="02010600030101010101" pitchFamily="2" charset="-122"/>
                      </a:endParaRPr>
                    </a:p>
                  </a:txBody>
                  <a:tcPr marL="7375" marR="7375" marT="7375" marB="0" anchor="ctr"/>
                </a:tc>
                <a:tc>
                  <a:txBody>
                    <a:bodyPr/>
                    <a:lstStyle/>
                    <a:p>
                      <a:pPr algn="ctr" fontAlgn="ctr"/>
                      <a:r>
                        <a:rPr lang="en-US" altLang="zh-CN" sz="1000" u="none" strike="noStrike">
                          <a:effectLst/>
                        </a:rPr>
                        <a:t>=</a:t>
                      </a:r>
                      <a:endParaRPr lang="en-US" altLang="zh-CN" sz="1000" b="0" i="0" u="none" strike="noStrike">
                        <a:solidFill>
                          <a:srgbClr val="000000"/>
                        </a:solidFill>
                        <a:effectLst/>
                        <a:latin typeface="Times New Roman" panose="02020603050405020304" pitchFamily="18" charset="0"/>
                        <a:ea typeface="宋体" panose="02010600030101010101" pitchFamily="2" charset="-122"/>
                      </a:endParaRPr>
                    </a:p>
                  </a:txBody>
                  <a:tcPr marL="7375" marR="7375" marT="7375" marB="0" anchor="ctr"/>
                </a:tc>
                <a:tc>
                  <a:txBody>
                    <a:bodyPr/>
                    <a:lstStyle/>
                    <a:p>
                      <a:pPr algn="ctr" fontAlgn="ctr"/>
                      <a:r>
                        <a:rPr lang="en-US" altLang="zh-CN" sz="1000" u="none" strike="noStrike">
                          <a:effectLst/>
                        </a:rPr>
                        <a:t>25</a:t>
                      </a:r>
                      <a:endParaRPr lang="en-US" altLang="zh-CN" sz="1000" b="0" i="0" u="none" strike="noStrike">
                        <a:solidFill>
                          <a:srgbClr val="000000"/>
                        </a:solidFill>
                        <a:effectLst/>
                        <a:latin typeface="Times New Roman" panose="02020603050405020304" pitchFamily="18" charset="0"/>
                        <a:ea typeface="宋体" panose="02010600030101010101" pitchFamily="2" charset="-122"/>
                      </a:endParaRPr>
                    </a:p>
                  </a:txBody>
                  <a:tcPr marL="7375" marR="7375" marT="7375" marB="0" anchor="ctr"/>
                </a:tc>
                <a:tc>
                  <a:txBody>
                    <a:bodyPr/>
                    <a:lstStyle/>
                    <a:p>
                      <a:pPr algn="ctr" fontAlgn="ctr"/>
                      <a:r>
                        <a:rPr lang="en-US" sz="1000" u="none" strike="noStrike">
                          <a:effectLst/>
                        </a:rPr>
                        <a:t>Mn</a:t>
                      </a:r>
                      <a:endParaRPr lang="en-US" sz="1000" b="0" i="0" u="none" strike="noStrike">
                        <a:solidFill>
                          <a:srgbClr val="000000"/>
                        </a:solidFill>
                        <a:effectLst/>
                        <a:latin typeface="Times New Roman" panose="02020603050405020304" pitchFamily="18" charset="0"/>
                        <a:ea typeface="宋体" panose="02010600030101010101" pitchFamily="2" charset="-122"/>
                      </a:endParaRPr>
                    </a:p>
                  </a:txBody>
                  <a:tcPr marL="7375" marR="7375" marT="7375" marB="0" anchor="ctr"/>
                </a:tc>
                <a:tc>
                  <a:txBody>
                    <a:bodyPr/>
                    <a:lstStyle/>
                    <a:p>
                      <a:pPr algn="ctr" fontAlgn="ctr"/>
                      <a:r>
                        <a:rPr lang="en-US" altLang="zh-CN" sz="1000" u="none" strike="noStrike" dirty="0">
                          <a:effectLst/>
                        </a:rPr>
                        <a:t>0.31</a:t>
                      </a:r>
                      <a:endParaRPr lang="en-US" altLang="zh-CN" sz="1000" b="0" i="0" u="none" strike="noStrike" dirty="0">
                        <a:solidFill>
                          <a:srgbClr val="000000"/>
                        </a:solidFill>
                        <a:effectLst/>
                        <a:latin typeface="Times New Roman" panose="02020603050405020304" pitchFamily="18" charset="0"/>
                        <a:ea typeface="宋体" panose="02010600030101010101" pitchFamily="2" charset="-122"/>
                      </a:endParaRPr>
                    </a:p>
                  </a:txBody>
                  <a:tcPr marL="7375" marR="7375" marT="7375" marB="0" anchor="ctr"/>
                </a:tc>
                <a:tc>
                  <a:txBody>
                    <a:bodyPr/>
                    <a:lstStyle/>
                    <a:p>
                      <a:pPr algn="ctr" fontAlgn="ctr"/>
                      <a:r>
                        <a:rPr lang="en-US" altLang="zh-CN" sz="1000" u="none" strike="noStrike">
                          <a:effectLst/>
                        </a:rPr>
                        <a:t>0.3276</a:t>
                      </a:r>
                      <a:endParaRPr lang="en-US" altLang="zh-CN" sz="1000" b="0" i="0" u="none" strike="noStrike">
                        <a:solidFill>
                          <a:srgbClr val="000000"/>
                        </a:solidFill>
                        <a:effectLst/>
                        <a:latin typeface="Times New Roman" panose="02020603050405020304" pitchFamily="18" charset="0"/>
                        <a:ea typeface="宋体" panose="02010600030101010101" pitchFamily="2" charset="-122"/>
                      </a:endParaRPr>
                    </a:p>
                  </a:txBody>
                  <a:tcPr marL="7375" marR="7375" marT="7375" marB="0" anchor="ctr"/>
                </a:tc>
                <a:tc>
                  <a:txBody>
                    <a:bodyPr/>
                    <a:lstStyle/>
                    <a:p>
                      <a:pPr algn="ctr" fontAlgn="ctr"/>
                      <a:r>
                        <a:rPr lang="en-US" altLang="zh-CN" sz="1000" u="none" strike="noStrike">
                          <a:effectLst/>
                        </a:rPr>
                        <a:t>0.314</a:t>
                      </a:r>
                      <a:endParaRPr lang="en-US" altLang="zh-CN" sz="1000" b="0" i="0" u="none" strike="noStrike">
                        <a:solidFill>
                          <a:srgbClr val="000000"/>
                        </a:solidFill>
                        <a:effectLst/>
                        <a:latin typeface="Times New Roman" panose="02020603050405020304" pitchFamily="18" charset="0"/>
                        <a:ea typeface="宋体" panose="02010600030101010101" pitchFamily="2" charset="-122"/>
                      </a:endParaRPr>
                    </a:p>
                  </a:txBody>
                  <a:tcPr marL="7375" marR="7375" marT="7375" marB="0" anchor="ctr"/>
                </a:tc>
                <a:tc>
                  <a:txBody>
                    <a:bodyPr/>
                    <a:lstStyle/>
                    <a:p>
                      <a:pPr algn="ctr" fontAlgn="ctr"/>
                      <a:r>
                        <a:rPr lang="en-US" altLang="zh-CN" sz="1000" u="none" strike="noStrike">
                          <a:effectLst/>
                        </a:rPr>
                        <a:t>0.308</a:t>
                      </a:r>
                      <a:endParaRPr lang="en-US" altLang="zh-CN" sz="1000" b="0" i="0" u="none" strike="noStrike">
                        <a:solidFill>
                          <a:srgbClr val="000000"/>
                        </a:solidFill>
                        <a:effectLst/>
                        <a:latin typeface="Times New Roman" panose="02020603050405020304" pitchFamily="18" charset="0"/>
                        <a:ea typeface="宋体" panose="02010600030101010101" pitchFamily="2" charset="-122"/>
                      </a:endParaRPr>
                    </a:p>
                  </a:txBody>
                  <a:tcPr marL="7375" marR="7375" marT="7375" marB="0" anchor="ctr"/>
                </a:tc>
                <a:tc>
                  <a:txBody>
                    <a:bodyPr/>
                    <a:lstStyle/>
                    <a:p>
                      <a:pPr algn="ctr" fontAlgn="ctr"/>
                      <a:r>
                        <a:rPr lang="en-US" altLang="zh-CN" sz="1000" u="none" strike="noStrike">
                          <a:effectLst/>
                        </a:rPr>
                        <a:t>0.3213</a:t>
                      </a:r>
                      <a:endParaRPr lang="en-US" altLang="zh-CN" sz="1000" b="0" i="0" u="none" strike="noStrike">
                        <a:solidFill>
                          <a:srgbClr val="000000"/>
                        </a:solidFill>
                        <a:effectLst/>
                        <a:latin typeface="Times New Roman" panose="02020603050405020304" pitchFamily="18" charset="0"/>
                        <a:ea typeface="宋体" panose="02010600030101010101" pitchFamily="2" charset="-122"/>
                      </a:endParaRPr>
                    </a:p>
                  </a:txBody>
                  <a:tcPr marL="7375" marR="7375" marT="7375" marB="0" anchor="ctr"/>
                </a:tc>
                <a:tc>
                  <a:txBody>
                    <a:bodyPr/>
                    <a:lstStyle/>
                    <a:p>
                      <a:pPr algn="ctr" fontAlgn="ctr"/>
                      <a:r>
                        <a:rPr lang="en-US" altLang="zh-CN" sz="1000" u="none" strike="noStrike" dirty="0">
                          <a:effectLst/>
                        </a:rPr>
                        <a:t>0.31025</a:t>
                      </a:r>
                      <a:endParaRPr lang="en-US" altLang="zh-CN" sz="1000" b="0" i="0" u="none" strike="noStrike" dirty="0">
                        <a:solidFill>
                          <a:srgbClr val="000000"/>
                        </a:solidFill>
                        <a:effectLst/>
                        <a:latin typeface="Times New Roman" panose="02020603050405020304" pitchFamily="18" charset="0"/>
                        <a:ea typeface="宋体" panose="02010600030101010101" pitchFamily="2" charset="-122"/>
                      </a:endParaRPr>
                    </a:p>
                  </a:txBody>
                  <a:tcPr marL="7375" marR="7375" marT="7375" marB="0" anchor="ctr"/>
                </a:tc>
                <a:extLst>
                  <a:ext uri="{0D108BD9-81ED-4DB2-BD59-A6C34878D82A}">
                    <a16:rowId xmlns:a16="http://schemas.microsoft.com/office/drawing/2014/main" val="899602842"/>
                  </a:ext>
                </a:extLst>
              </a:tr>
              <a:tr h="173006">
                <a:tc>
                  <a:txBody>
                    <a:bodyPr/>
                    <a:lstStyle/>
                    <a:p>
                      <a:pPr algn="ctr" fontAlgn="ctr"/>
                      <a:r>
                        <a:rPr lang="en-US" sz="1000" u="none" strike="noStrike" dirty="0">
                          <a:effectLst/>
                        </a:rPr>
                        <a:t>Z</a:t>
                      </a:r>
                      <a:endParaRPr lang="en-US" sz="1000" b="0" i="0" u="none" strike="noStrike" dirty="0">
                        <a:solidFill>
                          <a:srgbClr val="000000"/>
                        </a:solidFill>
                        <a:effectLst/>
                        <a:latin typeface="Times New Roman" panose="02020603050405020304" pitchFamily="18" charset="0"/>
                        <a:ea typeface="宋体" panose="02010600030101010101" pitchFamily="2" charset="-122"/>
                      </a:endParaRPr>
                    </a:p>
                  </a:txBody>
                  <a:tcPr marL="7375" marR="7375" marT="7375" marB="0" anchor="ctr"/>
                </a:tc>
                <a:tc>
                  <a:txBody>
                    <a:bodyPr/>
                    <a:lstStyle/>
                    <a:p>
                      <a:pPr algn="ctr" fontAlgn="ctr"/>
                      <a:r>
                        <a:rPr lang="en-US" altLang="zh-CN" sz="1000" u="none" strike="noStrike">
                          <a:effectLst/>
                        </a:rPr>
                        <a:t>=</a:t>
                      </a:r>
                      <a:endParaRPr lang="en-US" altLang="zh-CN" sz="1000" b="0" i="0" u="none" strike="noStrike">
                        <a:solidFill>
                          <a:srgbClr val="000000"/>
                        </a:solidFill>
                        <a:effectLst/>
                        <a:latin typeface="Times New Roman" panose="02020603050405020304" pitchFamily="18" charset="0"/>
                        <a:ea typeface="宋体" panose="02010600030101010101" pitchFamily="2" charset="-122"/>
                      </a:endParaRPr>
                    </a:p>
                  </a:txBody>
                  <a:tcPr marL="7375" marR="7375" marT="7375" marB="0" anchor="ctr"/>
                </a:tc>
                <a:tc>
                  <a:txBody>
                    <a:bodyPr/>
                    <a:lstStyle/>
                    <a:p>
                      <a:pPr algn="ctr" fontAlgn="ctr"/>
                      <a:r>
                        <a:rPr lang="en-US" altLang="zh-CN" sz="1000" u="none" strike="noStrike">
                          <a:effectLst/>
                        </a:rPr>
                        <a:t>26</a:t>
                      </a:r>
                      <a:endParaRPr lang="en-US" altLang="zh-CN" sz="1000" b="0" i="0" u="none" strike="noStrike">
                        <a:solidFill>
                          <a:srgbClr val="000000"/>
                        </a:solidFill>
                        <a:effectLst/>
                        <a:latin typeface="Times New Roman" panose="02020603050405020304" pitchFamily="18" charset="0"/>
                        <a:ea typeface="宋体" panose="02010600030101010101" pitchFamily="2" charset="-122"/>
                      </a:endParaRPr>
                    </a:p>
                  </a:txBody>
                  <a:tcPr marL="7375" marR="7375" marT="7375" marB="0" anchor="ctr"/>
                </a:tc>
                <a:tc>
                  <a:txBody>
                    <a:bodyPr/>
                    <a:lstStyle/>
                    <a:p>
                      <a:pPr algn="ctr" fontAlgn="ctr"/>
                      <a:r>
                        <a:rPr lang="en-US" sz="1000" u="none" strike="noStrike">
                          <a:effectLst/>
                        </a:rPr>
                        <a:t>Fe</a:t>
                      </a:r>
                      <a:endParaRPr lang="en-US" sz="1000" b="0" i="0" u="none" strike="noStrike">
                        <a:solidFill>
                          <a:srgbClr val="000000"/>
                        </a:solidFill>
                        <a:effectLst/>
                        <a:latin typeface="Times New Roman" panose="02020603050405020304" pitchFamily="18" charset="0"/>
                        <a:ea typeface="宋体" panose="02010600030101010101" pitchFamily="2" charset="-122"/>
                      </a:endParaRPr>
                    </a:p>
                  </a:txBody>
                  <a:tcPr marL="7375" marR="7375" marT="7375" marB="0" anchor="ctr"/>
                </a:tc>
                <a:tc>
                  <a:txBody>
                    <a:bodyPr/>
                    <a:lstStyle/>
                    <a:p>
                      <a:pPr algn="ctr" fontAlgn="ctr"/>
                      <a:r>
                        <a:rPr lang="en-US" altLang="zh-CN" sz="1000" u="none" strike="noStrike" dirty="0">
                          <a:effectLst/>
                        </a:rPr>
                        <a:t>0.344</a:t>
                      </a:r>
                      <a:endParaRPr lang="en-US" altLang="zh-CN" sz="1000" b="0" i="0" u="none" strike="noStrike" dirty="0">
                        <a:solidFill>
                          <a:srgbClr val="000000"/>
                        </a:solidFill>
                        <a:effectLst/>
                        <a:latin typeface="Times New Roman" panose="02020603050405020304" pitchFamily="18" charset="0"/>
                        <a:ea typeface="宋体" panose="02010600030101010101" pitchFamily="2" charset="-122"/>
                      </a:endParaRPr>
                    </a:p>
                  </a:txBody>
                  <a:tcPr marL="7375" marR="7375" marT="7375" marB="0" anchor="ctr"/>
                </a:tc>
                <a:tc>
                  <a:txBody>
                    <a:bodyPr/>
                    <a:lstStyle/>
                    <a:p>
                      <a:pPr algn="ctr" fontAlgn="ctr"/>
                      <a:r>
                        <a:rPr lang="en-US" altLang="zh-CN" sz="1000" u="none" strike="noStrike">
                          <a:effectLst/>
                        </a:rPr>
                        <a:t>0.3624</a:t>
                      </a:r>
                      <a:endParaRPr lang="en-US" altLang="zh-CN" sz="1000" b="0" i="0" u="none" strike="noStrike">
                        <a:solidFill>
                          <a:srgbClr val="000000"/>
                        </a:solidFill>
                        <a:effectLst/>
                        <a:latin typeface="Times New Roman" panose="02020603050405020304" pitchFamily="18" charset="0"/>
                        <a:ea typeface="宋体" panose="02010600030101010101" pitchFamily="2" charset="-122"/>
                      </a:endParaRPr>
                    </a:p>
                  </a:txBody>
                  <a:tcPr marL="7375" marR="7375" marT="7375" marB="0" anchor="ctr"/>
                </a:tc>
                <a:tc>
                  <a:txBody>
                    <a:bodyPr/>
                    <a:lstStyle/>
                    <a:p>
                      <a:pPr algn="ctr" fontAlgn="ctr"/>
                      <a:r>
                        <a:rPr lang="en-US" altLang="zh-CN" sz="1000" u="none" strike="noStrike">
                          <a:effectLst/>
                        </a:rPr>
                        <a:t>0.347</a:t>
                      </a:r>
                      <a:endParaRPr lang="en-US" altLang="zh-CN" sz="1000" b="0" i="0" u="none" strike="noStrike">
                        <a:solidFill>
                          <a:srgbClr val="000000"/>
                        </a:solidFill>
                        <a:effectLst/>
                        <a:latin typeface="Times New Roman" panose="02020603050405020304" pitchFamily="18" charset="0"/>
                        <a:ea typeface="宋体" panose="02010600030101010101" pitchFamily="2" charset="-122"/>
                      </a:endParaRPr>
                    </a:p>
                  </a:txBody>
                  <a:tcPr marL="7375" marR="7375" marT="7375" marB="0" anchor="ctr"/>
                </a:tc>
                <a:tc>
                  <a:txBody>
                    <a:bodyPr/>
                    <a:lstStyle/>
                    <a:p>
                      <a:pPr algn="ctr" fontAlgn="ctr"/>
                      <a:r>
                        <a:rPr lang="en-US" altLang="zh-CN" sz="1000" u="none" strike="noStrike">
                          <a:effectLst/>
                        </a:rPr>
                        <a:t>0.34</a:t>
                      </a:r>
                      <a:endParaRPr lang="en-US" altLang="zh-CN" sz="1000" b="0" i="0" u="none" strike="noStrike">
                        <a:solidFill>
                          <a:srgbClr val="000000"/>
                        </a:solidFill>
                        <a:effectLst/>
                        <a:latin typeface="Times New Roman" panose="02020603050405020304" pitchFamily="18" charset="0"/>
                        <a:ea typeface="宋体" panose="02010600030101010101" pitchFamily="2" charset="-122"/>
                      </a:endParaRPr>
                    </a:p>
                  </a:txBody>
                  <a:tcPr marL="7375" marR="7375" marT="7375" marB="0" anchor="ctr"/>
                </a:tc>
                <a:tc>
                  <a:txBody>
                    <a:bodyPr/>
                    <a:lstStyle/>
                    <a:p>
                      <a:pPr algn="ctr" fontAlgn="ctr"/>
                      <a:r>
                        <a:rPr lang="en-US" altLang="zh-CN" sz="1000" u="none" strike="noStrike">
                          <a:effectLst/>
                        </a:rPr>
                        <a:t>0.3546</a:t>
                      </a:r>
                      <a:endParaRPr lang="en-US" altLang="zh-CN" sz="1000" b="0" i="0" u="none" strike="noStrike">
                        <a:solidFill>
                          <a:srgbClr val="000000"/>
                        </a:solidFill>
                        <a:effectLst/>
                        <a:latin typeface="Times New Roman" panose="02020603050405020304" pitchFamily="18" charset="0"/>
                        <a:ea typeface="宋体" panose="02010600030101010101" pitchFamily="2" charset="-122"/>
                      </a:endParaRPr>
                    </a:p>
                  </a:txBody>
                  <a:tcPr marL="7375" marR="7375" marT="7375" marB="0" anchor="ctr"/>
                </a:tc>
                <a:tc>
                  <a:txBody>
                    <a:bodyPr/>
                    <a:lstStyle/>
                    <a:p>
                      <a:pPr algn="ctr" fontAlgn="ctr"/>
                      <a:r>
                        <a:rPr lang="en-US" altLang="zh-CN" sz="1000" u="none" strike="noStrike" dirty="0">
                          <a:effectLst/>
                        </a:rPr>
                        <a:t>0.34328</a:t>
                      </a:r>
                      <a:endParaRPr lang="en-US" altLang="zh-CN" sz="1000" b="0" i="0" u="none" strike="noStrike" dirty="0">
                        <a:solidFill>
                          <a:srgbClr val="000000"/>
                        </a:solidFill>
                        <a:effectLst/>
                        <a:latin typeface="Times New Roman" panose="02020603050405020304" pitchFamily="18" charset="0"/>
                        <a:ea typeface="宋体" panose="02010600030101010101" pitchFamily="2" charset="-122"/>
                      </a:endParaRPr>
                    </a:p>
                  </a:txBody>
                  <a:tcPr marL="7375" marR="7375" marT="7375" marB="0" anchor="ctr"/>
                </a:tc>
                <a:extLst>
                  <a:ext uri="{0D108BD9-81ED-4DB2-BD59-A6C34878D82A}">
                    <a16:rowId xmlns:a16="http://schemas.microsoft.com/office/drawing/2014/main" val="559672748"/>
                  </a:ext>
                </a:extLst>
              </a:tr>
              <a:tr h="173006">
                <a:tc>
                  <a:txBody>
                    <a:bodyPr/>
                    <a:lstStyle/>
                    <a:p>
                      <a:pPr algn="ctr" fontAlgn="ctr"/>
                      <a:r>
                        <a:rPr lang="en-US" sz="1000" u="none" strike="noStrike" dirty="0">
                          <a:effectLst/>
                        </a:rPr>
                        <a:t>Z</a:t>
                      </a:r>
                      <a:endParaRPr lang="en-US" sz="1000" b="0" i="0" u="none" strike="noStrike" dirty="0">
                        <a:solidFill>
                          <a:srgbClr val="000000"/>
                        </a:solidFill>
                        <a:effectLst/>
                        <a:latin typeface="Times New Roman" panose="02020603050405020304" pitchFamily="18" charset="0"/>
                        <a:ea typeface="宋体" panose="02010600030101010101" pitchFamily="2" charset="-122"/>
                      </a:endParaRPr>
                    </a:p>
                  </a:txBody>
                  <a:tcPr marL="7375" marR="7375" marT="7375" marB="0" anchor="ctr"/>
                </a:tc>
                <a:tc>
                  <a:txBody>
                    <a:bodyPr/>
                    <a:lstStyle/>
                    <a:p>
                      <a:pPr algn="ctr" fontAlgn="ctr"/>
                      <a:r>
                        <a:rPr lang="en-US" altLang="zh-CN" sz="1000" u="none" strike="noStrike">
                          <a:effectLst/>
                        </a:rPr>
                        <a:t>=</a:t>
                      </a:r>
                      <a:endParaRPr lang="en-US" altLang="zh-CN" sz="1000" b="0" i="0" u="none" strike="noStrike">
                        <a:solidFill>
                          <a:srgbClr val="000000"/>
                        </a:solidFill>
                        <a:effectLst/>
                        <a:latin typeface="Times New Roman" panose="02020603050405020304" pitchFamily="18" charset="0"/>
                        <a:ea typeface="宋体" panose="02010600030101010101" pitchFamily="2" charset="-122"/>
                      </a:endParaRPr>
                    </a:p>
                  </a:txBody>
                  <a:tcPr marL="7375" marR="7375" marT="7375" marB="0" anchor="ctr"/>
                </a:tc>
                <a:tc>
                  <a:txBody>
                    <a:bodyPr/>
                    <a:lstStyle/>
                    <a:p>
                      <a:pPr algn="ctr" fontAlgn="ctr"/>
                      <a:r>
                        <a:rPr lang="en-US" altLang="zh-CN" sz="1000" u="none" strike="noStrike">
                          <a:effectLst/>
                        </a:rPr>
                        <a:t>27</a:t>
                      </a:r>
                      <a:endParaRPr lang="en-US" altLang="zh-CN" sz="1000" b="0" i="0" u="none" strike="noStrike">
                        <a:solidFill>
                          <a:srgbClr val="000000"/>
                        </a:solidFill>
                        <a:effectLst/>
                        <a:latin typeface="Times New Roman" panose="02020603050405020304" pitchFamily="18" charset="0"/>
                        <a:ea typeface="宋体" panose="02010600030101010101" pitchFamily="2" charset="-122"/>
                      </a:endParaRPr>
                    </a:p>
                  </a:txBody>
                  <a:tcPr marL="7375" marR="7375" marT="7375" marB="0" anchor="ctr"/>
                </a:tc>
                <a:tc>
                  <a:txBody>
                    <a:bodyPr/>
                    <a:lstStyle/>
                    <a:p>
                      <a:pPr algn="ctr" fontAlgn="ctr"/>
                      <a:r>
                        <a:rPr lang="en-US" sz="1000" u="none" strike="noStrike">
                          <a:effectLst/>
                        </a:rPr>
                        <a:t>Co</a:t>
                      </a:r>
                      <a:endParaRPr lang="en-US" sz="1000" b="0" i="0" u="none" strike="noStrike">
                        <a:solidFill>
                          <a:srgbClr val="000000"/>
                        </a:solidFill>
                        <a:effectLst/>
                        <a:latin typeface="Times New Roman" panose="02020603050405020304" pitchFamily="18" charset="0"/>
                        <a:ea typeface="宋体" panose="02010600030101010101" pitchFamily="2" charset="-122"/>
                      </a:endParaRPr>
                    </a:p>
                  </a:txBody>
                  <a:tcPr marL="7375" marR="7375" marT="7375" marB="0" anchor="ctr"/>
                </a:tc>
                <a:tc>
                  <a:txBody>
                    <a:bodyPr/>
                    <a:lstStyle/>
                    <a:p>
                      <a:pPr algn="ctr" fontAlgn="ctr"/>
                      <a:r>
                        <a:rPr lang="en-US" altLang="zh-CN" sz="1000" u="none" strike="noStrike" dirty="0">
                          <a:effectLst/>
                        </a:rPr>
                        <a:t>0.379</a:t>
                      </a:r>
                      <a:endParaRPr lang="en-US" altLang="zh-CN" sz="1000" b="0" i="0" u="none" strike="noStrike" dirty="0">
                        <a:solidFill>
                          <a:srgbClr val="000000"/>
                        </a:solidFill>
                        <a:effectLst/>
                        <a:latin typeface="Times New Roman" panose="02020603050405020304" pitchFamily="18" charset="0"/>
                        <a:ea typeface="宋体" panose="02010600030101010101" pitchFamily="2" charset="-122"/>
                      </a:endParaRPr>
                    </a:p>
                  </a:txBody>
                  <a:tcPr marL="7375" marR="7375" marT="7375" marB="0" anchor="ctr"/>
                </a:tc>
                <a:tc>
                  <a:txBody>
                    <a:bodyPr/>
                    <a:lstStyle/>
                    <a:p>
                      <a:pPr algn="ctr" fontAlgn="ctr"/>
                      <a:r>
                        <a:rPr lang="en-US" altLang="zh-CN" sz="1000" u="none" strike="noStrike">
                          <a:effectLst/>
                        </a:rPr>
                        <a:t>0.3977</a:t>
                      </a:r>
                      <a:endParaRPr lang="en-US" altLang="zh-CN" sz="1000" b="0" i="0" u="none" strike="noStrike">
                        <a:solidFill>
                          <a:srgbClr val="000000"/>
                        </a:solidFill>
                        <a:effectLst/>
                        <a:latin typeface="Times New Roman" panose="02020603050405020304" pitchFamily="18" charset="0"/>
                        <a:ea typeface="宋体" panose="02010600030101010101" pitchFamily="2" charset="-122"/>
                      </a:endParaRPr>
                    </a:p>
                  </a:txBody>
                  <a:tcPr marL="7375" marR="7375" marT="7375" marB="0" anchor="ctr"/>
                </a:tc>
                <a:tc>
                  <a:txBody>
                    <a:bodyPr/>
                    <a:lstStyle/>
                    <a:p>
                      <a:pPr algn="ctr" fontAlgn="ctr"/>
                      <a:r>
                        <a:rPr lang="en-US" altLang="zh-CN" sz="1000" u="none" strike="noStrike">
                          <a:effectLst/>
                        </a:rPr>
                        <a:t>0.381</a:t>
                      </a:r>
                      <a:endParaRPr lang="en-US" altLang="zh-CN" sz="1000" b="0" i="0" u="none" strike="noStrike">
                        <a:solidFill>
                          <a:srgbClr val="000000"/>
                        </a:solidFill>
                        <a:effectLst/>
                        <a:latin typeface="Times New Roman" panose="02020603050405020304" pitchFamily="18" charset="0"/>
                        <a:ea typeface="宋体" panose="02010600030101010101" pitchFamily="2" charset="-122"/>
                      </a:endParaRPr>
                    </a:p>
                  </a:txBody>
                  <a:tcPr marL="7375" marR="7375" marT="7375" marB="0" anchor="ctr"/>
                </a:tc>
                <a:tc>
                  <a:txBody>
                    <a:bodyPr/>
                    <a:lstStyle/>
                    <a:p>
                      <a:pPr algn="ctr" fontAlgn="ctr"/>
                      <a:r>
                        <a:rPr lang="en-US" altLang="zh-CN" sz="1000" u="none" strike="noStrike">
                          <a:effectLst/>
                        </a:rPr>
                        <a:t>0.373</a:t>
                      </a:r>
                      <a:endParaRPr lang="en-US" altLang="zh-CN" sz="1000" b="0" i="0" u="none" strike="noStrike">
                        <a:solidFill>
                          <a:srgbClr val="000000"/>
                        </a:solidFill>
                        <a:effectLst/>
                        <a:latin typeface="Times New Roman" panose="02020603050405020304" pitchFamily="18" charset="0"/>
                        <a:ea typeface="宋体" panose="02010600030101010101" pitchFamily="2" charset="-122"/>
                      </a:endParaRPr>
                    </a:p>
                  </a:txBody>
                  <a:tcPr marL="7375" marR="7375" marT="7375" marB="0" anchor="ctr"/>
                </a:tc>
                <a:tc>
                  <a:txBody>
                    <a:bodyPr/>
                    <a:lstStyle/>
                    <a:p>
                      <a:pPr algn="ctr" fontAlgn="ctr"/>
                      <a:r>
                        <a:rPr lang="en-US" altLang="zh-CN" sz="1000" u="none" strike="noStrike">
                          <a:effectLst/>
                        </a:rPr>
                        <a:t>0.388</a:t>
                      </a:r>
                      <a:endParaRPr lang="en-US" altLang="zh-CN" sz="1000" b="0" i="0" u="none" strike="noStrike">
                        <a:solidFill>
                          <a:srgbClr val="000000"/>
                        </a:solidFill>
                        <a:effectLst/>
                        <a:latin typeface="Times New Roman" panose="02020603050405020304" pitchFamily="18" charset="0"/>
                        <a:ea typeface="宋体" panose="02010600030101010101" pitchFamily="2" charset="-122"/>
                      </a:endParaRPr>
                    </a:p>
                  </a:txBody>
                  <a:tcPr marL="7375" marR="7375" marT="7375" marB="0" anchor="ctr"/>
                </a:tc>
                <a:tc>
                  <a:txBody>
                    <a:bodyPr/>
                    <a:lstStyle/>
                    <a:p>
                      <a:pPr algn="ctr" fontAlgn="ctr"/>
                      <a:r>
                        <a:rPr lang="en-US" altLang="zh-CN" sz="1000" u="none" strike="noStrike" dirty="0">
                          <a:effectLst/>
                        </a:rPr>
                        <a:t>0.37639</a:t>
                      </a:r>
                      <a:endParaRPr lang="en-US" altLang="zh-CN" sz="1000" b="0" i="0" u="none" strike="noStrike" dirty="0">
                        <a:solidFill>
                          <a:srgbClr val="000000"/>
                        </a:solidFill>
                        <a:effectLst/>
                        <a:latin typeface="Times New Roman" panose="02020603050405020304" pitchFamily="18" charset="0"/>
                        <a:ea typeface="宋体" panose="02010600030101010101" pitchFamily="2" charset="-122"/>
                      </a:endParaRPr>
                    </a:p>
                  </a:txBody>
                  <a:tcPr marL="7375" marR="7375" marT="7375" marB="0" anchor="ctr"/>
                </a:tc>
                <a:extLst>
                  <a:ext uri="{0D108BD9-81ED-4DB2-BD59-A6C34878D82A}">
                    <a16:rowId xmlns:a16="http://schemas.microsoft.com/office/drawing/2014/main" val="1553777703"/>
                  </a:ext>
                </a:extLst>
              </a:tr>
              <a:tr h="173006">
                <a:tc>
                  <a:txBody>
                    <a:bodyPr/>
                    <a:lstStyle/>
                    <a:p>
                      <a:pPr algn="ctr" fontAlgn="ctr"/>
                      <a:r>
                        <a:rPr lang="en-US" sz="1000" u="none" strike="noStrike" dirty="0">
                          <a:effectLst/>
                        </a:rPr>
                        <a:t>Z</a:t>
                      </a:r>
                      <a:endParaRPr lang="en-US" sz="1000" b="0" i="0" u="none" strike="noStrike" dirty="0">
                        <a:solidFill>
                          <a:srgbClr val="000000"/>
                        </a:solidFill>
                        <a:effectLst/>
                        <a:latin typeface="Times New Roman" panose="02020603050405020304" pitchFamily="18" charset="0"/>
                        <a:ea typeface="宋体" panose="02010600030101010101" pitchFamily="2" charset="-122"/>
                      </a:endParaRPr>
                    </a:p>
                  </a:txBody>
                  <a:tcPr marL="7375" marR="7375" marT="7375" marB="0" anchor="ctr"/>
                </a:tc>
                <a:tc>
                  <a:txBody>
                    <a:bodyPr/>
                    <a:lstStyle/>
                    <a:p>
                      <a:pPr algn="ctr" fontAlgn="ctr"/>
                      <a:r>
                        <a:rPr lang="en-US" altLang="zh-CN" sz="1000" u="none" strike="noStrike">
                          <a:effectLst/>
                        </a:rPr>
                        <a:t>=</a:t>
                      </a:r>
                      <a:endParaRPr lang="en-US" altLang="zh-CN" sz="1000" b="0" i="0" u="none" strike="noStrike">
                        <a:solidFill>
                          <a:srgbClr val="000000"/>
                        </a:solidFill>
                        <a:effectLst/>
                        <a:latin typeface="Times New Roman" panose="02020603050405020304" pitchFamily="18" charset="0"/>
                        <a:ea typeface="宋体" panose="02010600030101010101" pitchFamily="2" charset="-122"/>
                      </a:endParaRPr>
                    </a:p>
                  </a:txBody>
                  <a:tcPr marL="7375" marR="7375" marT="7375" marB="0" anchor="ctr"/>
                </a:tc>
                <a:tc>
                  <a:txBody>
                    <a:bodyPr/>
                    <a:lstStyle/>
                    <a:p>
                      <a:pPr algn="ctr" fontAlgn="ctr"/>
                      <a:r>
                        <a:rPr lang="en-US" altLang="zh-CN" sz="1000" u="none" strike="noStrike">
                          <a:effectLst/>
                        </a:rPr>
                        <a:t>28</a:t>
                      </a:r>
                      <a:endParaRPr lang="en-US" altLang="zh-CN" sz="1000" b="0" i="0" u="none" strike="noStrike">
                        <a:solidFill>
                          <a:srgbClr val="000000"/>
                        </a:solidFill>
                        <a:effectLst/>
                        <a:latin typeface="Times New Roman" panose="02020603050405020304" pitchFamily="18" charset="0"/>
                        <a:ea typeface="宋体" panose="02010600030101010101" pitchFamily="2" charset="-122"/>
                      </a:endParaRPr>
                    </a:p>
                  </a:txBody>
                  <a:tcPr marL="7375" marR="7375" marT="7375" marB="0" anchor="ctr"/>
                </a:tc>
                <a:tc>
                  <a:txBody>
                    <a:bodyPr/>
                    <a:lstStyle/>
                    <a:p>
                      <a:pPr algn="ctr" fontAlgn="ctr"/>
                      <a:r>
                        <a:rPr lang="en-US" sz="1000" u="none" strike="noStrike">
                          <a:effectLst/>
                        </a:rPr>
                        <a:t>Ni</a:t>
                      </a:r>
                      <a:endParaRPr lang="en-US" sz="1000" b="0" i="0" u="none" strike="noStrike">
                        <a:solidFill>
                          <a:srgbClr val="000000"/>
                        </a:solidFill>
                        <a:effectLst/>
                        <a:latin typeface="Times New Roman" panose="02020603050405020304" pitchFamily="18" charset="0"/>
                        <a:ea typeface="宋体" panose="02010600030101010101" pitchFamily="2" charset="-122"/>
                      </a:endParaRPr>
                    </a:p>
                  </a:txBody>
                  <a:tcPr marL="7375" marR="7375" marT="7375" marB="0" anchor="ctr"/>
                </a:tc>
                <a:tc>
                  <a:txBody>
                    <a:bodyPr/>
                    <a:lstStyle/>
                    <a:p>
                      <a:pPr algn="ctr" fontAlgn="ctr"/>
                      <a:r>
                        <a:rPr lang="en-US" altLang="zh-CN" sz="1000" u="none" strike="noStrike" dirty="0">
                          <a:effectLst/>
                        </a:rPr>
                        <a:t>0.414</a:t>
                      </a:r>
                      <a:endParaRPr lang="en-US" altLang="zh-CN" sz="1000" b="0" i="0" u="none" strike="noStrike" dirty="0">
                        <a:solidFill>
                          <a:srgbClr val="000000"/>
                        </a:solidFill>
                        <a:effectLst/>
                        <a:latin typeface="Times New Roman" panose="02020603050405020304" pitchFamily="18" charset="0"/>
                        <a:ea typeface="宋体" panose="02010600030101010101" pitchFamily="2" charset="-122"/>
                      </a:endParaRPr>
                    </a:p>
                  </a:txBody>
                  <a:tcPr marL="7375" marR="7375" marT="7375" marB="0" anchor="ctr"/>
                </a:tc>
                <a:tc>
                  <a:txBody>
                    <a:bodyPr/>
                    <a:lstStyle/>
                    <a:p>
                      <a:pPr algn="ctr" fontAlgn="ctr"/>
                      <a:r>
                        <a:rPr lang="en-US" altLang="zh-CN" sz="1000" u="none" strike="noStrike">
                          <a:effectLst/>
                        </a:rPr>
                        <a:t>0.4329</a:t>
                      </a:r>
                      <a:endParaRPr lang="en-US" altLang="zh-CN" sz="1000" b="0" i="0" u="none" strike="noStrike">
                        <a:solidFill>
                          <a:srgbClr val="000000"/>
                        </a:solidFill>
                        <a:effectLst/>
                        <a:latin typeface="Times New Roman" panose="02020603050405020304" pitchFamily="18" charset="0"/>
                        <a:ea typeface="宋体" panose="02010600030101010101" pitchFamily="2" charset="-122"/>
                      </a:endParaRPr>
                    </a:p>
                  </a:txBody>
                  <a:tcPr marL="7375" marR="7375" marT="7375" marB="0" anchor="ctr"/>
                </a:tc>
                <a:tc>
                  <a:txBody>
                    <a:bodyPr/>
                    <a:lstStyle/>
                    <a:p>
                      <a:pPr algn="ctr" fontAlgn="ctr"/>
                      <a:r>
                        <a:rPr lang="en-US" altLang="zh-CN" sz="1000" u="none" strike="noStrike">
                          <a:effectLst/>
                        </a:rPr>
                        <a:t>0.414</a:t>
                      </a:r>
                      <a:endParaRPr lang="en-US" altLang="zh-CN" sz="1000" b="0" i="0" u="none" strike="noStrike">
                        <a:solidFill>
                          <a:srgbClr val="000000"/>
                        </a:solidFill>
                        <a:effectLst/>
                        <a:latin typeface="Times New Roman" panose="02020603050405020304" pitchFamily="18" charset="0"/>
                        <a:ea typeface="宋体" panose="02010600030101010101" pitchFamily="2" charset="-122"/>
                      </a:endParaRPr>
                    </a:p>
                  </a:txBody>
                  <a:tcPr marL="7375" marR="7375" marT="7375" marB="0" anchor="ctr"/>
                </a:tc>
                <a:tc>
                  <a:txBody>
                    <a:bodyPr/>
                    <a:lstStyle/>
                    <a:p>
                      <a:pPr algn="ctr" fontAlgn="ctr"/>
                      <a:r>
                        <a:rPr lang="en-US" altLang="zh-CN" sz="1000" u="none" strike="noStrike">
                          <a:effectLst/>
                        </a:rPr>
                        <a:t>0.406</a:t>
                      </a:r>
                      <a:endParaRPr lang="en-US" altLang="zh-CN" sz="1000" b="0" i="0" u="none" strike="noStrike">
                        <a:solidFill>
                          <a:srgbClr val="000000"/>
                        </a:solidFill>
                        <a:effectLst/>
                        <a:latin typeface="Times New Roman" panose="02020603050405020304" pitchFamily="18" charset="0"/>
                        <a:ea typeface="宋体" panose="02010600030101010101" pitchFamily="2" charset="-122"/>
                      </a:endParaRPr>
                    </a:p>
                  </a:txBody>
                  <a:tcPr marL="7375" marR="7375" marT="7375" marB="0" anchor="ctr"/>
                </a:tc>
                <a:tc>
                  <a:txBody>
                    <a:bodyPr/>
                    <a:lstStyle/>
                    <a:p>
                      <a:pPr algn="ctr" fontAlgn="ctr"/>
                      <a:r>
                        <a:rPr lang="en-US" altLang="zh-CN" sz="1000" u="none" strike="noStrike">
                          <a:effectLst/>
                        </a:rPr>
                        <a:t>0.4212</a:t>
                      </a:r>
                      <a:endParaRPr lang="en-US" altLang="zh-CN" sz="1000" b="0" i="0" u="none" strike="noStrike">
                        <a:solidFill>
                          <a:srgbClr val="000000"/>
                        </a:solidFill>
                        <a:effectLst/>
                        <a:latin typeface="Times New Roman" panose="02020603050405020304" pitchFamily="18" charset="0"/>
                        <a:ea typeface="宋体" panose="02010600030101010101" pitchFamily="2" charset="-122"/>
                      </a:endParaRPr>
                    </a:p>
                  </a:txBody>
                  <a:tcPr marL="7375" marR="7375" marT="7375" marB="0" anchor="ctr"/>
                </a:tc>
                <a:tc>
                  <a:txBody>
                    <a:bodyPr/>
                    <a:lstStyle/>
                    <a:p>
                      <a:pPr algn="ctr" fontAlgn="ctr"/>
                      <a:r>
                        <a:rPr lang="en-US" altLang="zh-CN" sz="1000" u="none" strike="noStrike" dirty="0">
                          <a:effectLst/>
                        </a:rPr>
                        <a:t>0.40927</a:t>
                      </a:r>
                      <a:endParaRPr lang="en-US" altLang="zh-CN" sz="1000" b="0" i="0" u="none" strike="noStrike" dirty="0">
                        <a:solidFill>
                          <a:srgbClr val="000000"/>
                        </a:solidFill>
                        <a:effectLst/>
                        <a:latin typeface="Times New Roman" panose="02020603050405020304" pitchFamily="18" charset="0"/>
                        <a:ea typeface="宋体" panose="02010600030101010101" pitchFamily="2" charset="-122"/>
                      </a:endParaRPr>
                    </a:p>
                  </a:txBody>
                  <a:tcPr marL="7375" marR="7375" marT="7375" marB="0" anchor="ctr"/>
                </a:tc>
                <a:extLst>
                  <a:ext uri="{0D108BD9-81ED-4DB2-BD59-A6C34878D82A}">
                    <a16:rowId xmlns:a16="http://schemas.microsoft.com/office/drawing/2014/main" val="694217380"/>
                  </a:ext>
                </a:extLst>
              </a:tr>
              <a:tr h="173006">
                <a:tc>
                  <a:txBody>
                    <a:bodyPr/>
                    <a:lstStyle/>
                    <a:p>
                      <a:pPr algn="ctr" fontAlgn="ctr"/>
                      <a:r>
                        <a:rPr lang="en-US" sz="1000" u="none" strike="noStrike" dirty="0">
                          <a:effectLst/>
                        </a:rPr>
                        <a:t>Z</a:t>
                      </a:r>
                      <a:endParaRPr lang="en-US" sz="1000" b="0" i="0" u="none" strike="noStrike" dirty="0">
                        <a:solidFill>
                          <a:srgbClr val="000000"/>
                        </a:solidFill>
                        <a:effectLst/>
                        <a:latin typeface="Times New Roman" panose="02020603050405020304" pitchFamily="18" charset="0"/>
                        <a:ea typeface="宋体" panose="02010600030101010101" pitchFamily="2" charset="-122"/>
                      </a:endParaRPr>
                    </a:p>
                  </a:txBody>
                  <a:tcPr marL="7375" marR="7375" marT="7375" marB="0" anchor="ctr"/>
                </a:tc>
                <a:tc>
                  <a:txBody>
                    <a:bodyPr/>
                    <a:lstStyle/>
                    <a:p>
                      <a:pPr algn="ctr" fontAlgn="ctr"/>
                      <a:r>
                        <a:rPr lang="en-US" altLang="zh-CN" sz="1000" u="none" strike="noStrike">
                          <a:effectLst/>
                        </a:rPr>
                        <a:t>=</a:t>
                      </a:r>
                      <a:endParaRPr lang="en-US" altLang="zh-CN" sz="1000" b="0" i="0" u="none" strike="noStrike">
                        <a:solidFill>
                          <a:srgbClr val="000000"/>
                        </a:solidFill>
                        <a:effectLst/>
                        <a:latin typeface="Times New Roman" panose="02020603050405020304" pitchFamily="18" charset="0"/>
                        <a:ea typeface="宋体" panose="02010600030101010101" pitchFamily="2" charset="-122"/>
                      </a:endParaRPr>
                    </a:p>
                  </a:txBody>
                  <a:tcPr marL="7375" marR="7375" marT="7375" marB="0" anchor="ctr"/>
                </a:tc>
                <a:tc>
                  <a:txBody>
                    <a:bodyPr/>
                    <a:lstStyle/>
                    <a:p>
                      <a:pPr algn="ctr" fontAlgn="ctr"/>
                      <a:r>
                        <a:rPr lang="en-US" altLang="zh-CN" sz="1000" u="none" strike="noStrike">
                          <a:effectLst/>
                        </a:rPr>
                        <a:t>29</a:t>
                      </a:r>
                      <a:endParaRPr lang="en-US" altLang="zh-CN" sz="1000" b="0" i="0" u="none" strike="noStrike">
                        <a:solidFill>
                          <a:srgbClr val="000000"/>
                        </a:solidFill>
                        <a:effectLst/>
                        <a:latin typeface="Times New Roman" panose="02020603050405020304" pitchFamily="18" charset="0"/>
                        <a:ea typeface="宋体" panose="02010600030101010101" pitchFamily="2" charset="-122"/>
                      </a:endParaRPr>
                    </a:p>
                  </a:txBody>
                  <a:tcPr marL="7375" marR="7375" marT="7375" marB="0" anchor="ctr"/>
                </a:tc>
                <a:tc>
                  <a:txBody>
                    <a:bodyPr/>
                    <a:lstStyle/>
                    <a:p>
                      <a:pPr algn="ctr" fontAlgn="ctr"/>
                      <a:r>
                        <a:rPr lang="en-US" sz="1000" u="none" strike="noStrike">
                          <a:effectLst/>
                        </a:rPr>
                        <a:t>Cu</a:t>
                      </a:r>
                      <a:endParaRPr lang="en-US" sz="1000" b="0" i="0" u="none" strike="noStrike">
                        <a:solidFill>
                          <a:srgbClr val="000000"/>
                        </a:solidFill>
                        <a:effectLst/>
                        <a:latin typeface="Times New Roman" panose="02020603050405020304" pitchFamily="18" charset="0"/>
                        <a:ea typeface="宋体" panose="02010600030101010101" pitchFamily="2" charset="-122"/>
                      </a:endParaRPr>
                    </a:p>
                  </a:txBody>
                  <a:tcPr marL="7375" marR="7375" marT="7375" marB="0" anchor="ctr"/>
                </a:tc>
                <a:tc>
                  <a:txBody>
                    <a:bodyPr/>
                    <a:lstStyle/>
                    <a:p>
                      <a:pPr algn="ctr" fontAlgn="ctr"/>
                      <a:r>
                        <a:rPr lang="en-US" altLang="zh-CN" sz="1000" u="none" strike="noStrike" dirty="0">
                          <a:effectLst/>
                        </a:rPr>
                        <a:t>0.448</a:t>
                      </a:r>
                      <a:endParaRPr lang="en-US" altLang="zh-CN" sz="1000" b="0" i="0" u="none" strike="noStrike" dirty="0">
                        <a:solidFill>
                          <a:srgbClr val="000000"/>
                        </a:solidFill>
                        <a:effectLst/>
                        <a:latin typeface="Times New Roman" panose="02020603050405020304" pitchFamily="18" charset="0"/>
                        <a:ea typeface="宋体" panose="02010600030101010101" pitchFamily="2" charset="-122"/>
                      </a:endParaRPr>
                    </a:p>
                  </a:txBody>
                  <a:tcPr marL="7375" marR="7375" marT="7375" marB="0" anchor="ctr"/>
                </a:tc>
                <a:tc>
                  <a:txBody>
                    <a:bodyPr/>
                    <a:lstStyle/>
                    <a:p>
                      <a:pPr algn="ctr" fontAlgn="ctr"/>
                      <a:r>
                        <a:rPr lang="en-US" altLang="zh-CN" sz="1000" u="none" strike="noStrike">
                          <a:effectLst/>
                        </a:rPr>
                        <a:t>0.4678</a:t>
                      </a:r>
                      <a:endParaRPr lang="en-US" altLang="zh-CN" sz="1000" b="0" i="0" u="none" strike="noStrike">
                        <a:solidFill>
                          <a:srgbClr val="000000"/>
                        </a:solidFill>
                        <a:effectLst/>
                        <a:latin typeface="Times New Roman" panose="02020603050405020304" pitchFamily="18" charset="0"/>
                        <a:ea typeface="宋体" panose="02010600030101010101" pitchFamily="2" charset="-122"/>
                      </a:endParaRPr>
                    </a:p>
                  </a:txBody>
                  <a:tcPr marL="7375" marR="7375" marT="7375" marB="0" anchor="ctr"/>
                </a:tc>
                <a:tc>
                  <a:txBody>
                    <a:bodyPr/>
                    <a:lstStyle/>
                    <a:p>
                      <a:pPr algn="ctr" fontAlgn="ctr"/>
                      <a:r>
                        <a:rPr lang="en-US" altLang="zh-CN" sz="1000" u="none" strike="noStrike">
                          <a:effectLst/>
                        </a:rPr>
                        <a:t>0.446</a:t>
                      </a:r>
                      <a:endParaRPr lang="en-US" altLang="zh-CN" sz="1000" b="0" i="0" u="none" strike="noStrike">
                        <a:solidFill>
                          <a:srgbClr val="000000"/>
                        </a:solidFill>
                        <a:effectLst/>
                        <a:latin typeface="Times New Roman" panose="02020603050405020304" pitchFamily="18" charset="0"/>
                        <a:ea typeface="宋体" panose="02010600030101010101" pitchFamily="2" charset="-122"/>
                      </a:endParaRPr>
                    </a:p>
                  </a:txBody>
                  <a:tcPr marL="7375" marR="7375" marT="7375" marB="0" anchor="ctr"/>
                </a:tc>
                <a:tc>
                  <a:txBody>
                    <a:bodyPr/>
                    <a:lstStyle/>
                    <a:p>
                      <a:pPr algn="ctr" fontAlgn="ctr"/>
                      <a:r>
                        <a:rPr lang="en-US" altLang="zh-CN" sz="1000" u="none" strike="noStrike">
                          <a:effectLst/>
                        </a:rPr>
                        <a:t>0.44</a:t>
                      </a:r>
                      <a:endParaRPr lang="en-US" altLang="zh-CN" sz="1000" b="0" i="0" u="none" strike="noStrike">
                        <a:solidFill>
                          <a:srgbClr val="000000"/>
                        </a:solidFill>
                        <a:effectLst/>
                        <a:latin typeface="Times New Roman" panose="02020603050405020304" pitchFamily="18" charset="0"/>
                        <a:ea typeface="宋体" panose="02010600030101010101" pitchFamily="2" charset="-122"/>
                      </a:endParaRPr>
                    </a:p>
                  </a:txBody>
                  <a:tcPr marL="7375" marR="7375" marT="7375" marB="0" anchor="ctr"/>
                </a:tc>
                <a:tc>
                  <a:txBody>
                    <a:bodyPr/>
                    <a:lstStyle/>
                    <a:p>
                      <a:pPr algn="ctr" fontAlgn="ctr"/>
                      <a:r>
                        <a:rPr lang="en-US" altLang="zh-CN" sz="1000" u="none" strike="noStrike">
                          <a:effectLst/>
                        </a:rPr>
                        <a:t>0.4538</a:t>
                      </a:r>
                      <a:endParaRPr lang="en-US" altLang="zh-CN" sz="1000" b="0" i="0" u="none" strike="noStrike">
                        <a:solidFill>
                          <a:srgbClr val="000000"/>
                        </a:solidFill>
                        <a:effectLst/>
                        <a:latin typeface="Times New Roman" panose="02020603050405020304" pitchFamily="18" charset="0"/>
                        <a:ea typeface="宋体" panose="02010600030101010101" pitchFamily="2" charset="-122"/>
                      </a:endParaRPr>
                    </a:p>
                  </a:txBody>
                  <a:tcPr marL="7375" marR="7375" marT="7375" marB="0" anchor="ctr"/>
                </a:tc>
                <a:tc>
                  <a:txBody>
                    <a:bodyPr/>
                    <a:lstStyle/>
                    <a:p>
                      <a:pPr algn="ctr" fontAlgn="ctr"/>
                      <a:r>
                        <a:rPr lang="en-US" altLang="zh-CN" sz="1000" u="none" strike="noStrike" dirty="0">
                          <a:effectLst/>
                        </a:rPr>
                        <a:t>0.44166</a:t>
                      </a:r>
                      <a:endParaRPr lang="en-US" altLang="zh-CN" sz="1000" b="0" i="0" u="none" strike="noStrike" dirty="0">
                        <a:solidFill>
                          <a:srgbClr val="000000"/>
                        </a:solidFill>
                        <a:effectLst/>
                        <a:latin typeface="Times New Roman" panose="02020603050405020304" pitchFamily="18" charset="0"/>
                        <a:ea typeface="宋体" panose="02010600030101010101" pitchFamily="2" charset="-122"/>
                      </a:endParaRPr>
                    </a:p>
                  </a:txBody>
                  <a:tcPr marL="7375" marR="7375" marT="7375" marB="0" anchor="ctr"/>
                </a:tc>
                <a:extLst>
                  <a:ext uri="{0D108BD9-81ED-4DB2-BD59-A6C34878D82A}">
                    <a16:rowId xmlns:a16="http://schemas.microsoft.com/office/drawing/2014/main" val="1289207731"/>
                  </a:ext>
                </a:extLst>
              </a:tr>
              <a:tr h="173006">
                <a:tc>
                  <a:txBody>
                    <a:bodyPr/>
                    <a:lstStyle/>
                    <a:p>
                      <a:pPr algn="ctr" fontAlgn="ctr"/>
                      <a:r>
                        <a:rPr lang="en-US" sz="1000" u="none" strike="noStrike" dirty="0">
                          <a:effectLst/>
                        </a:rPr>
                        <a:t>Z</a:t>
                      </a:r>
                      <a:endParaRPr lang="en-US" sz="1000" b="0" i="0" u="none" strike="noStrike" dirty="0">
                        <a:solidFill>
                          <a:srgbClr val="000000"/>
                        </a:solidFill>
                        <a:effectLst/>
                        <a:latin typeface="Times New Roman" panose="02020603050405020304" pitchFamily="18" charset="0"/>
                        <a:ea typeface="宋体" panose="02010600030101010101" pitchFamily="2" charset="-122"/>
                      </a:endParaRPr>
                    </a:p>
                  </a:txBody>
                  <a:tcPr marL="7375" marR="7375" marT="7375" marB="0" anchor="ctr"/>
                </a:tc>
                <a:tc>
                  <a:txBody>
                    <a:bodyPr/>
                    <a:lstStyle/>
                    <a:p>
                      <a:pPr algn="ctr" fontAlgn="ctr"/>
                      <a:r>
                        <a:rPr lang="en-US" altLang="zh-CN" sz="1000" u="none" strike="noStrike" dirty="0">
                          <a:effectLst/>
                        </a:rPr>
                        <a:t>=</a:t>
                      </a:r>
                      <a:endParaRPr lang="en-US" altLang="zh-CN" sz="1000" b="0" i="0" u="none" strike="noStrike" dirty="0">
                        <a:solidFill>
                          <a:srgbClr val="000000"/>
                        </a:solidFill>
                        <a:effectLst/>
                        <a:latin typeface="Times New Roman" panose="02020603050405020304" pitchFamily="18" charset="0"/>
                        <a:ea typeface="宋体" panose="02010600030101010101" pitchFamily="2" charset="-122"/>
                      </a:endParaRPr>
                    </a:p>
                  </a:txBody>
                  <a:tcPr marL="7375" marR="7375" marT="7375" marB="0" anchor="ctr"/>
                </a:tc>
                <a:tc>
                  <a:txBody>
                    <a:bodyPr/>
                    <a:lstStyle/>
                    <a:p>
                      <a:pPr algn="ctr" fontAlgn="ctr"/>
                      <a:r>
                        <a:rPr lang="en-US" altLang="zh-CN" sz="1000" u="none" strike="noStrike" dirty="0">
                          <a:effectLst/>
                        </a:rPr>
                        <a:t>30</a:t>
                      </a:r>
                      <a:endParaRPr lang="en-US" altLang="zh-CN" sz="1000" b="0" i="0" u="none" strike="noStrike" dirty="0">
                        <a:solidFill>
                          <a:srgbClr val="000000"/>
                        </a:solidFill>
                        <a:effectLst/>
                        <a:latin typeface="Times New Roman" panose="02020603050405020304" pitchFamily="18" charset="0"/>
                        <a:ea typeface="宋体" panose="02010600030101010101" pitchFamily="2" charset="-122"/>
                      </a:endParaRPr>
                    </a:p>
                  </a:txBody>
                  <a:tcPr marL="7375" marR="7375" marT="7375" marB="0" anchor="ctr"/>
                </a:tc>
                <a:tc>
                  <a:txBody>
                    <a:bodyPr/>
                    <a:lstStyle/>
                    <a:p>
                      <a:pPr algn="ctr" fontAlgn="ctr"/>
                      <a:r>
                        <a:rPr lang="en-US" sz="1000" u="none" strike="noStrike" dirty="0">
                          <a:effectLst/>
                        </a:rPr>
                        <a:t>Zn</a:t>
                      </a:r>
                      <a:endParaRPr lang="en-US" sz="1000" b="0" i="0" u="none" strike="noStrike" dirty="0">
                        <a:solidFill>
                          <a:srgbClr val="000000"/>
                        </a:solidFill>
                        <a:effectLst/>
                        <a:latin typeface="Times New Roman" panose="02020603050405020304" pitchFamily="18" charset="0"/>
                        <a:ea typeface="宋体" panose="02010600030101010101" pitchFamily="2" charset="-122"/>
                      </a:endParaRPr>
                    </a:p>
                  </a:txBody>
                  <a:tcPr marL="7375" marR="7375" marT="7375" marB="0" anchor="ctr"/>
                </a:tc>
                <a:tc>
                  <a:txBody>
                    <a:bodyPr/>
                    <a:lstStyle/>
                    <a:p>
                      <a:pPr algn="ctr" fontAlgn="ctr"/>
                      <a:r>
                        <a:rPr lang="en-US" altLang="zh-CN" sz="1000" u="none" strike="noStrike" dirty="0">
                          <a:effectLst/>
                        </a:rPr>
                        <a:t>0.482</a:t>
                      </a:r>
                      <a:endParaRPr lang="en-US" altLang="zh-CN" sz="1000" b="0" i="0" u="none" strike="noStrike" dirty="0">
                        <a:solidFill>
                          <a:srgbClr val="000000"/>
                        </a:solidFill>
                        <a:effectLst/>
                        <a:latin typeface="Times New Roman" panose="02020603050405020304" pitchFamily="18" charset="0"/>
                        <a:ea typeface="宋体" panose="02010600030101010101" pitchFamily="2" charset="-122"/>
                      </a:endParaRPr>
                    </a:p>
                  </a:txBody>
                  <a:tcPr marL="7375" marR="7375" marT="7375" marB="0" anchor="ctr"/>
                </a:tc>
                <a:tc>
                  <a:txBody>
                    <a:bodyPr/>
                    <a:lstStyle/>
                    <a:p>
                      <a:pPr algn="ctr" fontAlgn="ctr"/>
                      <a:r>
                        <a:rPr lang="en-US" altLang="zh-CN" sz="1000" u="none" strike="noStrike">
                          <a:effectLst/>
                        </a:rPr>
                        <a:t>0.5014</a:t>
                      </a:r>
                      <a:endParaRPr lang="en-US" altLang="zh-CN" sz="1000" b="0" i="0" u="none" strike="noStrike">
                        <a:solidFill>
                          <a:srgbClr val="000000"/>
                        </a:solidFill>
                        <a:effectLst/>
                        <a:latin typeface="Times New Roman" panose="02020603050405020304" pitchFamily="18" charset="0"/>
                        <a:ea typeface="宋体" panose="02010600030101010101" pitchFamily="2" charset="-122"/>
                      </a:endParaRPr>
                    </a:p>
                  </a:txBody>
                  <a:tcPr marL="7375" marR="7375" marT="7375" marB="0" anchor="ctr"/>
                </a:tc>
                <a:tc>
                  <a:txBody>
                    <a:bodyPr/>
                    <a:lstStyle/>
                    <a:p>
                      <a:pPr algn="ctr" fontAlgn="ctr"/>
                      <a:r>
                        <a:rPr lang="en-US" altLang="zh-CN" sz="1000" u="none" strike="noStrike">
                          <a:effectLst/>
                        </a:rPr>
                        <a:t>0.479</a:t>
                      </a:r>
                      <a:endParaRPr lang="en-US" altLang="zh-CN" sz="1000" b="0" i="0" u="none" strike="noStrike">
                        <a:solidFill>
                          <a:srgbClr val="000000"/>
                        </a:solidFill>
                        <a:effectLst/>
                        <a:latin typeface="Times New Roman" panose="02020603050405020304" pitchFamily="18" charset="0"/>
                        <a:ea typeface="宋体" panose="02010600030101010101" pitchFamily="2" charset="-122"/>
                      </a:endParaRPr>
                    </a:p>
                  </a:txBody>
                  <a:tcPr marL="7375" marR="7375" marT="7375" marB="0" anchor="ctr"/>
                </a:tc>
                <a:tc>
                  <a:txBody>
                    <a:bodyPr/>
                    <a:lstStyle/>
                    <a:p>
                      <a:pPr algn="ctr" fontAlgn="ctr"/>
                      <a:r>
                        <a:rPr lang="en-US" altLang="zh-CN" sz="1000" u="none" strike="noStrike">
                          <a:effectLst/>
                        </a:rPr>
                        <a:t>0.474</a:t>
                      </a:r>
                      <a:endParaRPr lang="en-US" altLang="zh-CN" sz="1000" b="0" i="0" u="none" strike="noStrike">
                        <a:solidFill>
                          <a:srgbClr val="000000"/>
                        </a:solidFill>
                        <a:effectLst/>
                        <a:latin typeface="Times New Roman" panose="02020603050405020304" pitchFamily="18" charset="0"/>
                        <a:ea typeface="宋体" panose="02010600030101010101" pitchFamily="2" charset="-122"/>
                      </a:endParaRPr>
                    </a:p>
                  </a:txBody>
                  <a:tcPr marL="7375" marR="7375" marT="7375" marB="0" anchor="ctr"/>
                </a:tc>
                <a:tc>
                  <a:txBody>
                    <a:bodyPr/>
                    <a:lstStyle/>
                    <a:p>
                      <a:pPr algn="ctr" fontAlgn="ctr"/>
                      <a:r>
                        <a:rPr lang="en-US" altLang="zh-CN" sz="1000" u="none" strike="noStrike">
                          <a:effectLst/>
                        </a:rPr>
                        <a:t>0.4857</a:t>
                      </a:r>
                      <a:endParaRPr lang="en-US" altLang="zh-CN" sz="1000" b="0" i="0" u="none" strike="noStrike">
                        <a:solidFill>
                          <a:srgbClr val="000000"/>
                        </a:solidFill>
                        <a:effectLst/>
                        <a:latin typeface="Times New Roman" panose="02020603050405020304" pitchFamily="18" charset="0"/>
                        <a:ea typeface="宋体" panose="02010600030101010101" pitchFamily="2" charset="-122"/>
                      </a:endParaRPr>
                    </a:p>
                  </a:txBody>
                  <a:tcPr marL="7375" marR="7375" marT="7375" marB="0" anchor="ctr"/>
                </a:tc>
                <a:tc>
                  <a:txBody>
                    <a:bodyPr/>
                    <a:lstStyle/>
                    <a:p>
                      <a:pPr algn="ctr" fontAlgn="ctr"/>
                      <a:r>
                        <a:rPr lang="en-US" altLang="zh-CN" sz="1000" u="none" strike="noStrike" dirty="0">
                          <a:effectLst/>
                        </a:rPr>
                        <a:t>0.47335</a:t>
                      </a:r>
                      <a:endParaRPr lang="en-US" altLang="zh-CN" sz="1000" b="0" i="0" u="none" strike="noStrike" dirty="0">
                        <a:solidFill>
                          <a:srgbClr val="000000"/>
                        </a:solidFill>
                        <a:effectLst/>
                        <a:latin typeface="Times New Roman" panose="02020603050405020304" pitchFamily="18" charset="0"/>
                        <a:ea typeface="宋体" panose="02010600030101010101" pitchFamily="2" charset="-122"/>
                      </a:endParaRPr>
                    </a:p>
                  </a:txBody>
                  <a:tcPr marL="7375" marR="7375" marT="7375" marB="0" anchor="ctr"/>
                </a:tc>
                <a:extLst>
                  <a:ext uri="{0D108BD9-81ED-4DB2-BD59-A6C34878D82A}">
                    <a16:rowId xmlns:a16="http://schemas.microsoft.com/office/drawing/2014/main" val="1757314596"/>
                  </a:ext>
                </a:extLst>
              </a:tr>
            </a:tbl>
          </a:graphicData>
        </a:graphic>
      </p:graphicFrame>
      <p:sp>
        <p:nvSpPr>
          <p:cNvPr id="14" name="TextBox 13">
            <a:extLst>
              <a:ext uri="{FF2B5EF4-FFF2-40B4-BE49-F238E27FC236}">
                <a16:creationId xmlns:a16="http://schemas.microsoft.com/office/drawing/2014/main" id="{169654D5-D1EB-4A05-8C4D-03EDF17485D1}"/>
              </a:ext>
            </a:extLst>
          </p:cNvPr>
          <p:cNvSpPr txBox="1"/>
          <p:nvPr/>
        </p:nvSpPr>
        <p:spPr>
          <a:xfrm>
            <a:off x="5181600" y="1754326"/>
            <a:ext cx="3962400" cy="830997"/>
          </a:xfrm>
          <a:prstGeom prst="rect">
            <a:avLst/>
          </a:prstGeom>
          <a:noFill/>
        </p:spPr>
        <p:txBody>
          <a:bodyPr wrap="square">
            <a:spAutoFit/>
          </a:bodyPr>
          <a:lstStyle/>
          <a:p>
            <a:r>
              <a:rPr lang="en-US" altLang="zh-CN" sz="2400" dirty="0">
                <a:latin typeface="Times New Roman" panose="02020603050405020304" pitchFamily="18" charset="0"/>
                <a:cs typeface="Times New Roman" panose="02020603050405020304" pitchFamily="18" charset="0"/>
              </a:rPr>
              <a:t>Empirical studies</a:t>
            </a:r>
          </a:p>
          <a:p>
            <a:r>
              <a:rPr lang="en-US" altLang="zh-CN" sz="2400" dirty="0">
                <a:latin typeface="Times New Roman" panose="02020603050405020304" pitchFamily="18" charset="0"/>
                <a:cs typeface="Times New Roman" panose="02020603050405020304" pitchFamily="18" charset="0"/>
              </a:rPr>
              <a:t>K-shell fluorescence yield (</a:t>
            </a:r>
            <a:r>
              <a:rPr lang="en-US" altLang="zh-CN" sz="2400" i="1" dirty="0" err="1">
                <a:latin typeface="Times New Roman" panose="02020603050405020304" pitchFamily="18" charset="0"/>
                <a:cs typeface="Times New Roman" panose="02020603050405020304" pitchFamily="18" charset="0"/>
              </a:rPr>
              <a:t>ω</a:t>
            </a:r>
            <a:r>
              <a:rPr lang="en-US" altLang="zh-CN" sz="2400" i="1" baseline="-25000" dirty="0" err="1">
                <a:latin typeface="Times New Roman" panose="02020603050405020304" pitchFamily="18" charset="0"/>
                <a:cs typeface="Times New Roman" panose="02020603050405020304" pitchFamily="18" charset="0"/>
              </a:rPr>
              <a:t>K</a:t>
            </a:r>
            <a:r>
              <a:rPr lang="en-US" altLang="zh-CN" sz="2400" dirty="0">
                <a:latin typeface="Times New Roman" panose="02020603050405020304" pitchFamily="18" charset="0"/>
                <a:cs typeface="Times New Roman" panose="02020603050405020304" pitchFamily="18" charset="0"/>
              </a:rPr>
              <a:t>)</a:t>
            </a:r>
            <a:endParaRPr lang="zh-CN" altLang="en-US" sz="2400" dirty="0">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670043668"/>
      </p:ext>
    </p:extLst>
  </p:cSld>
  <p:clrMapOvr>
    <a:masterClrMapping/>
  </p:clrMapOvr>
</p:sld>
</file>

<file path=ppt/slides/slide1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a:extLst>
              <a:ext uri="{FF2B5EF4-FFF2-40B4-BE49-F238E27FC236}">
                <a16:creationId xmlns:a16="http://schemas.microsoft.com/office/drawing/2014/main" id="{FD2AC00A-DD72-440D-9CD7-B967EABFE56C}"/>
              </a:ext>
            </a:extLst>
          </p:cNvPr>
          <p:cNvSpPr txBox="1"/>
          <p:nvPr/>
        </p:nvSpPr>
        <p:spPr>
          <a:xfrm>
            <a:off x="0" y="0"/>
            <a:ext cx="9144000" cy="6740307"/>
          </a:xfrm>
          <a:prstGeom prst="rect">
            <a:avLst/>
          </a:prstGeom>
          <a:noFill/>
        </p:spPr>
        <p:txBody>
          <a:bodyPr wrap="square">
            <a:spAutoFit/>
          </a:bodyPr>
          <a:lstStyle/>
          <a:p>
            <a:r>
              <a:rPr lang="en-US" dirty="0"/>
              <a:t>------ average X------</a:t>
            </a:r>
          </a:p>
          <a:p>
            <a:r>
              <a:rPr lang="en-US" dirty="0"/>
              <a:t>Data points of X record</a:t>
            </a:r>
          </a:p>
          <a:p>
            <a:r>
              <a:rPr lang="en-US" dirty="0"/>
              <a:t>*              (Orrigo_PRC2021)   -40016(15)          weight=80.00%</a:t>
            </a:r>
          </a:p>
          <a:p>
            <a:r>
              <a:rPr lang="en-US" dirty="0"/>
              <a:t>*                (Paul_PRC2021)   -40005(30)          weight=20.00%</a:t>
            </a:r>
          </a:p>
          <a:p>
            <a:endParaRPr lang="en-US" dirty="0"/>
          </a:p>
          <a:p>
            <a:r>
              <a:rPr lang="en-US" dirty="0"/>
              <a:t>Averaging results:</a:t>
            </a:r>
          </a:p>
          <a:p>
            <a:r>
              <a:rPr lang="en-US" dirty="0"/>
              <a:t>           weighted average:      -40014(14)           (internal)</a:t>
            </a:r>
          </a:p>
          <a:p>
            <a:r>
              <a:rPr lang="en-US" dirty="0"/>
              <a:t>                                  -40014(5)            (external)</a:t>
            </a:r>
          </a:p>
          <a:p>
            <a:r>
              <a:rPr lang="en-US" dirty="0"/>
              <a:t>                                  chi**2/(n-1)=0.108     [critical=4.605]</a:t>
            </a:r>
          </a:p>
          <a:p>
            <a:r>
              <a:rPr lang="en-US" dirty="0"/>
              <a:t>         unweighted average:      -40011(6)           </a:t>
            </a:r>
          </a:p>
          <a:p>
            <a:r>
              <a:rPr lang="en-US" dirty="0"/>
              <a:t>           (of all values)        chi**2/(n-1)=60.500     [critical=4.605]</a:t>
            </a:r>
          </a:p>
          <a:p>
            <a:endParaRPr lang="en-US" dirty="0"/>
          </a:p>
          <a:p>
            <a:r>
              <a:rPr lang="en-US" dirty="0"/>
              <a:t>   suggested adopted result:      -40014(15)          </a:t>
            </a:r>
          </a:p>
          <a:p>
            <a:r>
              <a:rPr lang="en-US" dirty="0"/>
              <a:t>       (Weighted-Of-All)</a:t>
            </a:r>
          </a:p>
          <a:p>
            <a:endParaRPr lang="en-US" dirty="0"/>
          </a:p>
          <a:p>
            <a:r>
              <a:rPr lang="en-US" dirty="0"/>
              <a:t>### weighted average comment:</a:t>
            </a:r>
          </a:p>
          <a:p>
            <a:r>
              <a:rPr lang="en-US" dirty="0" err="1"/>
              <a:t>xxxxx</a:t>
            </a:r>
            <a:r>
              <a:rPr lang="en-US" dirty="0"/>
              <a:t> </a:t>
            </a:r>
            <a:r>
              <a:rPr lang="en-US" dirty="0" err="1"/>
              <a:t>cX</a:t>
            </a:r>
            <a:r>
              <a:rPr lang="en-US" dirty="0"/>
              <a:t> </a:t>
            </a:r>
            <a:r>
              <a:rPr lang="en-US" dirty="0" err="1"/>
              <a:t>X$weighted</a:t>
            </a:r>
            <a:r>
              <a:rPr lang="en-US" dirty="0"/>
              <a:t> average of -40016 {I15} from (Orrigo_PRC2021) and -40005    </a:t>
            </a:r>
          </a:p>
          <a:p>
            <a:r>
              <a:rPr lang="en-US" dirty="0"/>
              <a:t>xxxxx2cX {I30} from (Paul_PRC2021)                                              </a:t>
            </a:r>
          </a:p>
          <a:p>
            <a:endParaRPr lang="en-US" dirty="0"/>
          </a:p>
          <a:p>
            <a:r>
              <a:rPr lang="en-US" dirty="0"/>
              <a:t>### unweighted average comment (all values):</a:t>
            </a:r>
          </a:p>
          <a:p>
            <a:r>
              <a:rPr lang="en-US" dirty="0" err="1"/>
              <a:t>xxxxx</a:t>
            </a:r>
            <a:r>
              <a:rPr lang="en-US" dirty="0"/>
              <a:t> </a:t>
            </a:r>
            <a:r>
              <a:rPr lang="en-US" dirty="0" err="1"/>
              <a:t>cX</a:t>
            </a:r>
            <a:r>
              <a:rPr lang="en-US" dirty="0"/>
              <a:t> </a:t>
            </a:r>
            <a:r>
              <a:rPr lang="en-US" dirty="0" err="1"/>
              <a:t>X$unweighted</a:t>
            </a:r>
            <a:r>
              <a:rPr lang="en-US" dirty="0"/>
              <a:t> average of -40016 {I15} from (Orrigo_PRC2021) and -40005  </a:t>
            </a:r>
          </a:p>
          <a:p>
            <a:r>
              <a:rPr lang="en-US" dirty="0"/>
              <a:t>xxxxx2cX {I30} from (Paul_PRC2021)                                              </a:t>
            </a:r>
          </a:p>
          <a:p>
            <a:endParaRPr lang="en-US" dirty="0"/>
          </a:p>
          <a:p>
            <a:endParaRPr lang="en-US" dirty="0"/>
          </a:p>
        </p:txBody>
      </p:sp>
    </p:spTree>
    <p:extLst>
      <p:ext uri="{BB962C8B-B14F-4D97-AF65-F5344CB8AC3E}">
        <p14:creationId xmlns:p14="http://schemas.microsoft.com/office/powerpoint/2010/main" val="2681357344"/>
      </p:ext>
    </p:extLst>
  </p:cSld>
  <p:clrMapOvr>
    <a:masterClrMapping/>
  </p:clrMapOvr>
</p:sld>
</file>

<file path=ppt/slides/slide1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38CA2D2D-A09E-4A2B-BF10-7DDA54C40540}"/>
              </a:ext>
            </a:extLst>
          </p:cNvPr>
          <p:cNvPicPr>
            <a:picLocks noChangeAspect="1"/>
          </p:cNvPicPr>
          <p:nvPr/>
        </p:nvPicPr>
        <p:blipFill>
          <a:blip r:embed="rId2"/>
          <a:stretch>
            <a:fillRect/>
          </a:stretch>
        </p:blipFill>
        <p:spPr>
          <a:xfrm>
            <a:off x="0" y="1418580"/>
            <a:ext cx="9144000" cy="4020840"/>
          </a:xfrm>
          <a:prstGeom prst="rect">
            <a:avLst/>
          </a:prstGeom>
        </p:spPr>
      </p:pic>
      <p:sp>
        <p:nvSpPr>
          <p:cNvPr id="6" name="TextBox 5">
            <a:extLst>
              <a:ext uri="{FF2B5EF4-FFF2-40B4-BE49-F238E27FC236}">
                <a16:creationId xmlns:a16="http://schemas.microsoft.com/office/drawing/2014/main" id="{13E60ADF-304E-4300-BA20-1F15EEA32261}"/>
              </a:ext>
            </a:extLst>
          </p:cNvPr>
          <p:cNvSpPr txBox="1"/>
          <p:nvPr/>
        </p:nvSpPr>
        <p:spPr>
          <a:xfrm>
            <a:off x="4572000" y="1049248"/>
            <a:ext cx="4572000" cy="369332"/>
          </a:xfrm>
          <a:prstGeom prst="rect">
            <a:avLst/>
          </a:prstGeom>
          <a:noFill/>
        </p:spPr>
        <p:txBody>
          <a:bodyPr wrap="square">
            <a:spAutoFit/>
          </a:bodyPr>
          <a:lstStyle/>
          <a:p>
            <a:r>
              <a:rPr lang="en-US" dirty="0"/>
              <a:t>60Zn_PXCT.txt</a:t>
            </a:r>
          </a:p>
        </p:txBody>
      </p:sp>
      <p:sp>
        <p:nvSpPr>
          <p:cNvPr id="7" name="TextBox 6">
            <a:extLst>
              <a:ext uri="{FF2B5EF4-FFF2-40B4-BE49-F238E27FC236}">
                <a16:creationId xmlns:a16="http://schemas.microsoft.com/office/drawing/2014/main" id="{79E28624-3902-4A7C-A673-331DA50FADD6}"/>
              </a:ext>
            </a:extLst>
          </p:cNvPr>
          <p:cNvSpPr txBox="1"/>
          <p:nvPr/>
        </p:nvSpPr>
        <p:spPr>
          <a:xfrm>
            <a:off x="0" y="1049248"/>
            <a:ext cx="4572000" cy="369332"/>
          </a:xfrm>
          <a:prstGeom prst="rect">
            <a:avLst/>
          </a:prstGeom>
          <a:noFill/>
        </p:spPr>
        <p:txBody>
          <a:bodyPr wrap="square">
            <a:spAutoFit/>
          </a:bodyPr>
          <a:lstStyle/>
          <a:p>
            <a:r>
              <a:rPr lang="en-US" dirty="0"/>
              <a:t>60Zn_ENSDF.txt</a:t>
            </a:r>
          </a:p>
        </p:txBody>
      </p:sp>
    </p:spTree>
    <p:extLst>
      <p:ext uri="{BB962C8B-B14F-4D97-AF65-F5344CB8AC3E}">
        <p14:creationId xmlns:p14="http://schemas.microsoft.com/office/powerpoint/2010/main" val="3330428282"/>
      </p:ext>
    </p:extLst>
  </p:cSld>
  <p:clrMapOvr>
    <a:masterClrMapping/>
  </p:clrMapOvr>
</p:sld>
</file>

<file path=ppt/slides/slide1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mc:AlternateContent xmlns:mc="http://schemas.openxmlformats.org/markup-compatibility/2006" xmlns:a14="http://schemas.microsoft.com/office/drawing/2010/main">
        <mc:Choice Requires="a14">
          <p:sp>
            <p:nvSpPr>
              <p:cNvPr id="3" name="TextBox 2">
                <a:extLst>
                  <a:ext uri="{FF2B5EF4-FFF2-40B4-BE49-F238E27FC236}">
                    <a16:creationId xmlns:a16="http://schemas.microsoft.com/office/drawing/2014/main" id="{A39BB11F-5153-4F72-AA5F-33C7AED2534B}"/>
                  </a:ext>
                </a:extLst>
              </p:cNvPr>
              <p:cNvSpPr txBox="1"/>
              <p:nvPr/>
            </p:nvSpPr>
            <p:spPr>
              <a:xfrm>
                <a:off x="0" y="0"/>
                <a:ext cx="9144000" cy="670440"/>
              </a:xfrm>
              <a:prstGeom prst="rect">
                <a:avLst/>
              </a:prstGeom>
              <a:noFill/>
            </p:spPr>
            <p:txBody>
              <a:bodyPr wrap="square">
                <a:spAutoFit/>
              </a:bodyPr>
              <a:lstStyle/>
              <a:p>
                <a14:m>
                  <m:oMath xmlns:m="http://schemas.openxmlformats.org/officeDocument/2006/math">
                    <m:sSubSup>
                      <m:sSubSupPr>
                        <m:ctrlPr>
                          <a:rPr lang="en-US" i="1" smtClean="0">
                            <a:latin typeface="Cambria Math" panose="02040503050406030204" pitchFamily="18" charset="0"/>
                          </a:rPr>
                        </m:ctrlPr>
                      </m:sSubSupPr>
                      <m:e>
                        <m:r>
                          <a:rPr lang="en-US" b="0" i="1" smtClean="0">
                            <a:latin typeface="Cambria Math" panose="02040503050406030204" pitchFamily="18" charset="0"/>
                          </a:rPr>
                          <m:t>𝑇</m:t>
                        </m:r>
                      </m:e>
                      <m:sub>
                        <m:r>
                          <m:rPr>
                            <m:sty m:val="p"/>
                          </m:rPr>
                          <a:rPr lang="en-US" altLang="zh-CN" i="1">
                            <a:latin typeface="Cambria Math" panose="02040503050406030204" pitchFamily="18" charset="0"/>
                          </a:rPr>
                          <m:t>low</m:t>
                        </m:r>
                      </m:sub>
                      <m:sup>
                        <m:r>
                          <m:rPr>
                            <m:sty m:val="p"/>
                          </m:rPr>
                          <a:rPr lang="en-US" altLang="zh-CN" i="1">
                            <a:latin typeface="Cambria Math" panose="02040503050406030204" pitchFamily="18" charset="0"/>
                          </a:rPr>
                          <m:t>HF</m:t>
                        </m:r>
                      </m:sup>
                    </m:sSubSup>
                  </m:oMath>
                </a14:m>
                <a:r>
                  <a:rPr lang="en-US" dirty="0"/>
                  <a:t> Estimate of the lower temperature limit for the applicability of the (Hauser–</a:t>
                </a:r>
                <a:r>
                  <a:rPr lang="en-US" dirty="0" err="1"/>
                  <a:t>Feshbach</a:t>
                </a:r>
                <a:r>
                  <a:rPr lang="en-US" dirty="0"/>
                  <a:t>) statistical model; </a:t>
                </a:r>
                <a:r>
                  <a:rPr lang="en-US" dirty="0" err="1"/>
                  <a:t>n.c.</a:t>
                </a:r>
                <a:r>
                  <a:rPr lang="en-US" dirty="0"/>
                  <a:t> indicates that the limit was not calculated for the given reaction.</a:t>
                </a:r>
              </a:p>
            </p:txBody>
          </p:sp>
        </mc:Choice>
        <mc:Fallback xmlns="">
          <p:sp>
            <p:nvSpPr>
              <p:cNvPr id="3" name="TextBox 2">
                <a:extLst>
                  <a:ext uri="{FF2B5EF4-FFF2-40B4-BE49-F238E27FC236}">
                    <a16:creationId xmlns:a16="http://schemas.microsoft.com/office/drawing/2014/main" id="{A39BB11F-5153-4F72-AA5F-33C7AED2534B}"/>
                  </a:ext>
                </a:extLst>
              </p:cNvPr>
              <p:cNvSpPr txBox="1">
                <a:spLocks noRot="1" noChangeAspect="1" noMove="1" noResize="1" noEditPoints="1" noAdjustHandles="1" noChangeArrowheads="1" noChangeShapeType="1" noTextEdit="1"/>
              </p:cNvSpPr>
              <p:nvPr/>
            </p:nvSpPr>
            <p:spPr>
              <a:xfrm>
                <a:off x="0" y="0"/>
                <a:ext cx="9144000" cy="670440"/>
              </a:xfrm>
              <a:prstGeom prst="rect">
                <a:avLst/>
              </a:prstGeom>
              <a:blipFill>
                <a:blip r:embed="rId3"/>
                <a:stretch>
                  <a:fillRect l="-533" t="-909" b="-13636"/>
                </a:stretch>
              </a:blipFill>
            </p:spPr>
            <p:txBody>
              <a:bodyPr/>
              <a:lstStyle/>
              <a:p>
                <a:r>
                  <a:rPr lang="en-US">
                    <a:noFill/>
                  </a:rPr>
                  <a:t> </a:t>
                </a:r>
              </a:p>
            </p:txBody>
          </p:sp>
        </mc:Fallback>
      </mc:AlternateContent>
      <p:pic>
        <p:nvPicPr>
          <p:cNvPr id="5" name="Picture 4">
            <a:extLst>
              <a:ext uri="{FF2B5EF4-FFF2-40B4-BE49-F238E27FC236}">
                <a16:creationId xmlns:a16="http://schemas.microsoft.com/office/drawing/2014/main" id="{17094F57-23E6-459D-A478-8C6E3B1B5C72}"/>
              </a:ext>
            </a:extLst>
          </p:cNvPr>
          <p:cNvPicPr>
            <a:picLocks noChangeAspect="1"/>
          </p:cNvPicPr>
          <p:nvPr/>
        </p:nvPicPr>
        <p:blipFill rotWithShape="1">
          <a:blip r:embed="rId4"/>
          <a:srcRect b="55028"/>
          <a:stretch/>
        </p:blipFill>
        <p:spPr>
          <a:xfrm>
            <a:off x="0" y="1032100"/>
            <a:ext cx="9144000" cy="1297741"/>
          </a:xfrm>
          <a:prstGeom prst="rect">
            <a:avLst/>
          </a:prstGeom>
        </p:spPr>
      </p:pic>
      <p:pic>
        <p:nvPicPr>
          <p:cNvPr id="6" name="Picture 5">
            <a:extLst>
              <a:ext uri="{FF2B5EF4-FFF2-40B4-BE49-F238E27FC236}">
                <a16:creationId xmlns:a16="http://schemas.microsoft.com/office/drawing/2014/main" id="{DB834DD3-53C1-4B06-84DB-11DF68576A05}"/>
              </a:ext>
            </a:extLst>
          </p:cNvPr>
          <p:cNvPicPr>
            <a:picLocks noChangeAspect="1"/>
          </p:cNvPicPr>
          <p:nvPr/>
        </p:nvPicPr>
        <p:blipFill rotWithShape="1">
          <a:blip r:embed="rId4"/>
          <a:srcRect t="63492"/>
          <a:stretch/>
        </p:blipFill>
        <p:spPr>
          <a:xfrm>
            <a:off x="0" y="2375515"/>
            <a:ext cx="9144000" cy="1053485"/>
          </a:xfrm>
          <a:prstGeom prst="rect">
            <a:avLst/>
          </a:prstGeom>
        </p:spPr>
      </p:pic>
      <p:pic>
        <p:nvPicPr>
          <p:cNvPr id="11" name="Picture 10">
            <a:extLst>
              <a:ext uri="{FF2B5EF4-FFF2-40B4-BE49-F238E27FC236}">
                <a16:creationId xmlns:a16="http://schemas.microsoft.com/office/drawing/2014/main" id="{B609A4D5-9FC6-4B16-B523-7887E7DEE91A}"/>
              </a:ext>
            </a:extLst>
          </p:cNvPr>
          <p:cNvPicPr>
            <a:picLocks noChangeAspect="1"/>
          </p:cNvPicPr>
          <p:nvPr/>
        </p:nvPicPr>
        <p:blipFill>
          <a:blip r:embed="rId5"/>
          <a:stretch>
            <a:fillRect/>
          </a:stretch>
        </p:blipFill>
        <p:spPr>
          <a:xfrm>
            <a:off x="0" y="6456792"/>
            <a:ext cx="9144000" cy="338281"/>
          </a:xfrm>
          <a:prstGeom prst="rect">
            <a:avLst/>
          </a:prstGeom>
        </p:spPr>
      </p:pic>
      <p:pic>
        <p:nvPicPr>
          <p:cNvPr id="13" name="Picture 12">
            <a:extLst>
              <a:ext uri="{FF2B5EF4-FFF2-40B4-BE49-F238E27FC236}">
                <a16:creationId xmlns:a16="http://schemas.microsoft.com/office/drawing/2014/main" id="{8398C6DC-CDA2-4B28-AA52-7940A61C7B0E}"/>
              </a:ext>
            </a:extLst>
          </p:cNvPr>
          <p:cNvPicPr>
            <a:picLocks noChangeAspect="1"/>
          </p:cNvPicPr>
          <p:nvPr/>
        </p:nvPicPr>
        <p:blipFill>
          <a:blip r:embed="rId6"/>
          <a:stretch>
            <a:fillRect/>
          </a:stretch>
        </p:blipFill>
        <p:spPr>
          <a:xfrm>
            <a:off x="0" y="5614869"/>
            <a:ext cx="9144000" cy="706984"/>
          </a:xfrm>
          <a:prstGeom prst="rect">
            <a:avLst/>
          </a:prstGeom>
        </p:spPr>
      </p:pic>
      <p:sp>
        <p:nvSpPr>
          <p:cNvPr id="8" name="TextBox 7">
            <a:extLst>
              <a:ext uri="{FF2B5EF4-FFF2-40B4-BE49-F238E27FC236}">
                <a16:creationId xmlns:a16="http://schemas.microsoft.com/office/drawing/2014/main" id="{B0D42935-BCA9-4932-9043-7300686F6C62}"/>
              </a:ext>
            </a:extLst>
          </p:cNvPr>
          <p:cNvSpPr txBox="1"/>
          <p:nvPr/>
        </p:nvSpPr>
        <p:spPr>
          <a:xfrm>
            <a:off x="0" y="4070072"/>
            <a:ext cx="9144000" cy="1477328"/>
          </a:xfrm>
          <a:prstGeom prst="rect">
            <a:avLst/>
          </a:prstGeom>
          <a:noFill/>
        </p:spPr>
        <p:txBody>
          <a:bodyPr wrap="square">
            <a:spAutoFit/>
          </a:bodyPr>
          <a:lstStyle/>
          <a:p>
            <a:pPr algn="l"/>
            <a:r>
              <a:rPr lang="en-US" sz="1800" b="0" i="0" u="none" strike="noStrike" baseline="0" dirty="0">
                <a:latin typeface="WarnockPro-Regular"/>
              </a:rPr>
              <a:t>At elevated stellar temperatures, the nuclei will be thermally excited, for example, through photoexcitation, inelastic particle scattering, and other means. These excited states may also participate in nuclear reactions.</a:t>
            </a:r>
          </a:p>
          <a:p>
            <a:pPr algn="l"/>
            <a:r>
              <a:rPr lang="en-US" sz="1800" b="0" i="0" u="none" strike="noStrike" baseline="0" dirty="0">
                <a:solidFill>
                  <a:srgbClr val="231F20"/>
                </a:solidFill>
                <a:latin typeface="WarnockPro-Regular"/>
              </a:rPr>
              <a:t>The thermal population of excited nuclear levels becomes more important with increasing temperature and lower excitation energy.</a:t>
            </a:r>
            <a:endParaRPr lang="en-US" dirty="0"/>
          </a:p>
        </p:txBody>
      </p:sp>
    </p:spTree>
    <p:extLst>
      <p:ext uri="{BB962C8B-B14F-4D97-AF65-F5344CB8AC3E}">
        <p14:creationId xmlns:p14="http://schemas.microsoft.com/office/powerpoint/2010/main" val="404760597"/>
      </p:ext>
    </p:extLst>
  </p:cSld>
  <p:clrMapOvr>
    <a:masterClrMapping/>
  </p:clrMapOvr>
</p:sld>
</file>

<file path=ppt/slides/slide1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C7CE7BE4-2CF6-4D18-A54C-4D42789ABF16}"/>
              </a:ext>
            </a:extLst>
          </p:cNvPr>
          <p:cNvPicPr>
            <a:picLocks noChangeAspect="1"/>
          </p:cNvPicPr>
          <p:nvPr/>
        </p:nvPicPr>
        <p:blipFill>
          <a:blip r:embed="rId3"/>
          <a:stretch>
            <a:fillRect/>
          </a:stretch>
        </p:blipFill>
        <p:spPr>
          <a:xfrm>
            <a:off x="0" y="673573"/>
            <a:ext cx="9144000" cy="5510854"/>
          </a:xfrm>
          <a:prstGeom prst="rect">
            <a:avLst/>
          </a:prstGeom>
        </p:spPr>
      </p:pic>
      <p:sp>
        <p:nvSpPr>
          <p:cNvPr id="2" name="TextBox 1">
            <a:extLst>
              <a:ext uri="{FF2B5EF4-FFF2-40B4-BE49-F238E27FC236}">
                <a16:creationId xmlns:a16="http://schemas.microsoft.com/office/drawing/2014/main" id="{EECE72B6-B7F2-4904-8B5E-6EB4DCD81E07}"/>
              </a:ext>
            </a:extLst>
          </p:cNvPr>
          <p:cNvSpPr txBox="1"/>
          <p:nvPr/>
        </p:nvSpPr>
        <p:spPr>
          <a:xfrm>
            <a:off x="6212910" y="3059668"/>
            <a:ext cx="2826736" cy="369332"/>
          </a:xfrm>
          <a:prstGeom prst="rect">
            <a:avLst/>
          </a:prstGeom>
          <a:noFill/>
        </p:spPr>
        <p:txBody>
          <a:bodyPr wrap="none" rtlCol="0">
            <a:spAutoFit/>
          </a:bodyPr>
          <a:lstStyle/>
          <a:p>
            <a:r>
              <a:rPr lang="en-US" dirty="0"/>
              <a:t>J</a:t>
            </a:r>
            <a:r>
              <a:rPr lang="en-US" altLang="zh-CN" dirty="0"/>
              <a:t>π doesn't affect ratio EC/β+</a:t>
            </a:r>
            <a:endParaRPr lang="en-US" dirty="0"/>
          </a:p>
        </p:txBody>
      </p:sp>
    </p:spTree>
    <p:extLst>
      <p:ext uri="{BB962C8B-B14F-4D97-AF65-F5344CB8AC3E}">
        <p14:creationId xmlns:p14="http://schemas.microsoft.com/office/powerpoint/2010/main" val="3226505192"/>
      </p:ext>
    </p:extLst>
  </p:cSld>
  <p:clrMapOvr>
    <a:masterClrMapping/>
  </p:clrMapOvr>
</p:sld>
</file>

<file path=ppt/slides/slide1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extBox 6">
            <a:extLst>
              <a:ext uri="{FF2B5EF4-FFF2-40B4-BE49-F238E27FC236}">
                <a16:creationId xmlns:a16="http://schemas.microsoft.com/office/drawing/2014/main" id="{656DD5AD-3DC7-4677-A0C7-373309254759}"/>
              </a:ext>
            </a:extLst>
          </p:cNvPr>
          <p:cNvSpPr txBox="1"/>
          <p:nvPr/>
        </p:nvSpPr>
        <p:spPr>
          <a:xfrm>
            <a:off x="0" y="0"/>
            <a:ext cx="9144000" cy="6740307"/>
          </a:xfrm>
          <a:prstGeom prst="rect">
            <a:avLst/>
          </a:prstGeom>
          <a:noFill/>
        </p:spPr>
        <p:txBody>
          <a:bodyPr wrap="square">
            <a:spAutoFit/>
          </a:bodyPr>
          <a:lstStyle/>
          <a:p>
            <a:r>
              <a:rPr lang="en-US" dirty="0"/>
              <a:t> *** uncertainties of results are in ENSDF style ***</a:t>
            </a:r>
          </a:p>
          <a:p>
            <a:r>
              <a:rPr lang="en-US" dirty="0"/>
              <a:t>  Parent JPI=2+    final-level JPI=2+  *allowed*</a:t>
            </a:r>
          </a:p>
          <a:p>
            <a:endParaRPr lang="en-US" dirty="0"/>
          </a:p>
          <a:p>
            <a:r>
              <a:rPr lang="en-US" dirty="0"/>
              <a:t>  Total decay energy     =8.66E3    10      partial T1/2 (s) =15.0      +30-25</a:t>
            </a:r>
          </a:p>
          <a:p>
            <a:r>
              <a:rPr lang="en-US" dirty="0"/>
              <a:t>  End-of-point(B+) EMAX  =7.64E3    10    </a:t>
            </a:r>
          </a:p>
          <a:p>
            <a:r>
              <a:rPr lang="en-US" dirty="0"/>
              <a:t>  Average energy(B+) EAV =3.61E3    5      EAV/EMAX=0.472     9     </a:t>
            </a:r>
          </a:p>
          <a:p>
            <a:endParaRPr lang="en-US" dirty="0"/>
          </a:p>
          <a:p>
            <a:r>
              <a:rPr lang="en-US" dirty="0"/>
              <a:t>  EC/B+       =</a:t>
            </a:r>
            <a:r>
              <a:rPr lang="en-US" dirty="0">
                <a:solidFill>
                  <a:srgbClr val="FF0000"/>
                </a:solidFill>
              </a:rPr>
              <a:t>0.00157</a:t>
            </a:r>
            <a:r>
              <a:rPr lang="en-US" dirty="0"/>
              <a:t>   6      log(EC/B+)  =-2.805    18     ECK/B+         =0.00139   9     </a:t>
            </a:r>
          </a:p>
          <a:p>
            <a:r>
              <a:rPr lang="en-US" dirty="0"/>
              <a:t>  ECK/(EC+B+) =0.00139   6      ECL/(EC+B+) =1.52E-4   6      EC(M+)/(EC+B+) =2.71E-5   11    </a:t>
            </a:r>
          </a:p>
          <a:p>
            <a:r>
              <a:rPr lang="en-US" dirty="0"/>
              <a:t>  I(B+)       =0.46      +9-8   I(EC)       =7.3E-4    +15-13</a:t>
            </a:r>
          </a:p>
          <a:p>
            <a:endParaRPr lang="en-US" dirty="0"/>
          </a:p>
          <a:p>
            <a:r>
              <a:rPr lang="en-US" dirty="0"/>
              <a:t>  ** input </a:t>
            </a:r>
            <a:r>
              <a:rPr lang="en-US" dirty="0" err="1"/>
              <a:t>logft</a:t>
            </a:r>
            <a:r>
              <a:rPr lang="en-US" dirty="0"/>
              <a:t>=     5.463 50</a:t>
            </a:r>
          </a:p>
          <a:p>
            <a:r>
              <a:rPr lang="en-US" dirty="0"/>
              <a:t>  ** calculated BR(%)=0.46      +9-8  </a:t>
            </a:r>
          </a:p>
          <a:p>
            <a:endParaRPr lang="en-US" dirty="0"/>
          </a:p>
          <a:p>
            <a:r>
              <a:rPr lang="en-US" dirty="0"/>
              <a:t>  Systematics of </a:t>
            </a:r>
            <a:r>
              <a:rPr lang="en-US" dirty="0" err="1"/>
              <a:t>logft</a:t>
            </a:r>
            <a:r>
              <a:rPr lang="en-US" dirty="0"/>
              <a:t> values (2023TU02):</a:t>
            </a:r>
          </a:p>
          <a:p>
            <a:r>
              <a:rPr lang="en-US" dirty="0"/>
              <a:t>                     SUPERALLOWED DJ=0  DPI=NO          </a:t>
            </a:r>
            <a:r>
              <a:rPr lang="en-US" dirty="0" err="1"/>
              <a:t>logft</a:t>
            </a:r>
            <a:r>
              <a:rPr lang="en-US" dirty="0"/>
              <a:t>=3.17   to 3.53  </a:t>
            </a:r>
          </a:p>
          <a:p>
            <a:r>
              <a:rPr lang="en-US" dirty="0"/>
              <a:t>                ISOSPIN FORBIDDEN DJ=0  DPI=NO          </a:t>
            </a:r>
            <a:r>
              <a:rPr lang="en-US" dirty="0" err="1"/>
              <a:t>logft</a:t>
            </a:r>
            <a:r>
              <a:rPr lang="en-US" dirty="0"/>
              <a:t>=6.66   to 10.92 </a:t>
            </a:r>
          </a:p>
          <a:p>
            <a:r>
              <a:rPr lang="en-US" dirty="0"/>
              <a:t>                     GAMOW-TELLER DJ=1  DPI=NO          </a:t>
            </a:r>
            <a:r>
              <a:rPr lang="en-US" dirty="0" err="1"/>
              <a:t>logft</a:t>
            </a:r>
            <a:r>
              <a:rPr lang="en-US" dirty="0"/>
              <a:t>=2.66   to 9.05  ***</a:t>
            </a:r>
          </a:p>
          <a:p>
            <a:r>
              <a:rPr lang="en-US" dirty="0"/>
              <a:t>                          ALLOWED DJ=0  DPI=NO          </a:t>
            </a:r>
            <a:r>
              <a:rPr lang="en-US" dirty="0" err="1"/>
              <a:t>logft</a:t>
            </a:r>
            <a:r>
              <a:rPr lang="en-US" dirty="0"/>
              <a:t>=2.98   to 12.53 ***</a:t>
            </a:r>
          </a:p>
          <a:p>
            <a:r>
              <a:rPr lang="en-US" dirty="0"/>
              <a:t>                          ALLOWED DJ=1  DPI=NO          </a:t>
            </a:r>
            <a:r>
              <a:rPr lang="en-US" dirty="0" err="1"/>
              <a:t>logft</a:t>
            </a:r>
            <a:r>
              <a:rPr lang="en-US" dirty="0"/>
              <a:t>=2.57   to 12.37 ***</a:t>
            </a:r>
          </a:p>
          <a:p>
            <a:r>
              <a:rPr lang="en-US" dirty="0"/>
              <a:t>       FIRST-FORBIDDEN NON-UNIQUE DJ=0  DPI=YES  Z&lt;80   </a:t>
            </a:r>
            <a:r>
              <a:rPr lang="en-US" dirty="0" err="1"/>
              <a:t>logft</a:t>
            </a:r>
            <a:r>
              <a:rPr lang="en-US" dirty="0"/>
              <a:t>=5.90   to 11.03 </a:t>
            </a:r>
          </a:p>
          <a:p>
            <a:r>
              <a:rPr lang="en-US" dirty="0"/>
              <a:t>       FIRST-FORBIDDEN NON-UNIQUE DJ=1  DPI=YES  Z&lt;80   </a:t>
            </a:r>
            <a:r>
              <a:rPr lang="en-US" dirty="0" err="1"/>
              <a:t>logft</a:t>
            </a:r>
            <a:r>
              <a:rPr lang="en-US" dirty="0"/>
              <a:t>=5.90   to 20.08 </a:t>
            </a:r>
          </a:p>
          <a:p>
            <a:endParaRPr lang="en-US" dirty="0"/>
          </a:p>
          <a:p>
            <a:r>
              <a:rPr lang="en-US" dirty="0"/>
              <a:t>  *** indicates possible decay type based on calculated </a:t>
            </a:r>
            <a:r>
              <a:rPr lang="en-US" dirty="0" err="1"/>
              <a:t>logft</a:t>
            </a:r>
            <a:endParaRPr lang="en-US" dirty="0"/>
          </a:p>
        </p:txBody>
      </p:sp>
    </p:spTree>
    <p:extLst>
      <p:ext uri="{BB962C8B-B14F-4D97-AF65-F5344CB8AC3E}">
        <p14:creationId xmlns:p14="http://schemas.microsoft.com/office/powerpoint/2010/main" val="1202902837"/>
      </p:ext>
    </p:extLst>
  </p:cSld>
  <p:clrMapOvr>
    <a:masterClrMapping/>
  </p:clrMapOvr>
</p:sld>
</file>

<file path=ppt/slides/slide1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AAFE4954-AB79-441A-9444-900767B3F898}"/>
              </a:ext>
            </a:extLst>
          </p:cNvPr>
          <p:cNvPicPr>
            <a:picLocks noChangeAspect="1"/>
          </p:cNvPicPr>
          <p:nvPr/>
        </p:nvPicPr>
        <p:blipFill>
          <a:blip r:embed="rId3"/>
          <a:stretch>
            <a:fillRect/>
          </a:stretch>
        </p:blipFill>
        <p:spPr>
          <a:xfrm>
            <a:off x="0" y="0"/>
            <a:ext cx="7640877" cy="4561324"/>
          </a:xfrm>
          <a:prstGeom prst="rect">
            <a:avLst/>
          </a:prstGeom>
        </p:spPr>
      </p:pic>
      <p:pic>
        <p:nvPicPr>
          <p:cNvPr id="3" name="Picture 2">
            <a:extLst>
              <a:ext uri="{FF2B5EF4-FFF2-40B4-BE49-F238E27FC236}">
                <a16:creationId xmlns:a16="http://schemas.microsoft.com/office/drawing/2014/main" id="{663CE34A-A26F-4CD7-8888-804A51789D38}"/>
              </a:ext>
            </a:extLst>
          </p:cNvPr>
          <p:cNvPicPr>
            <a:picLocks noChangeAspect="1"/>
          </p:cNvPicPr>
          <p:nvPr/>
        </p:nvPicPr>
        <p:blipFill>
          <a:blip r:embed="rId4"/>
          <a:stretch>
            <a:fillRect/>
          </a:stretch>
        </p:blipFill>
        <p:spPr>
          <a:xfrm>
            <a:off x="6068469" y="96947"/>
            <a:ext cx="3000375" cy="5962650"/>
          </a:xfrm>
          <a:prstGeom prst="rect">
            <a:avLst/>
          </a:prstGeom>
        </p:spPr>
      </p:pic>
      <p:sp>
        <p:nvSpPr>
          <p:cNvPr id="6" name="Rectangle: Rounded Corners 5">
            <a:extLst>
              <a:ext uri="{FF2B5EF4-FFF2-40B4-BE49-F238E27FC236}">
                <a16:creationId xmlns:a16="http://schemas.microsoft.com/office/drawing/2014/main" id="{CA8A54E0-D2C4-4321-ACA4-610BF4E6BC43}"/>
              </a:ext>
            </a:extLst>
          </p:cNvPr>
          <p:cNvSpPr/>
          <p:nvPr/>
        </p:nvSpPr>
        <p:spPr>
          <a:xfrm>
            <a:off x="3018773" y="651353"/>
            <a:ext cx="1089764" cy="250521"/>
          </a:xfrm>
          <a:prstGeom prst="roundRect">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Rectangle: Rounded Corners 6">
            <a:extLst>
              <a:ext uri="{FF2B5EF4-FFF2-40B4-BE49-F238E27FC236}">
                <a16:creationId xmlns:a16="http://schemas.microsoft.com/office/drawing/2014/main" id="{92FFE266-73D7-422F-8F5D-13C71D6F9B8F}"/>
              </a:ext>
            </a:extLst>
          </p:cNvPr>
          <p:cNvSpPr/>
          <p:nvPr/>
        </p:nvSpPr>
        <p:spPr>
          <a:xfrm>
            <a:off x="2539457" y="1329846"/>
            <a:ext cx="1569080" cy="250521"/>
          </a:xfrm>
          <a:prstGeom prst="roundRect">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484917002"/>
      </p:ext>
    </p:extLst>
  </p:cSld>
  <p:clrMapOvr>
    <a:masterClrMapping/>
  </p:clrMapOvr>
</p:sld>
</file>

<file path=ppt/slides/slide1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B8328D7E-3721-4691-8CBB-30D2A15A0ED5}"/>
              </a:ext>
            </a:extLst>
          </p:cNvPr>
          <p:cNvPicPr>
            <a:picLocks noChangeAspect="1"/>
          </p:cNvPicPr>
          <p:nvPr/>
        </p:nvPicPr>
        <p:blipFill>
          <a:blip r:embed="rId2" cstate="print">
            <a:extLst>
              <a:ext uri="{28A0092B-C50C-407E-A947-70E740481C1C}">
                <a14:useLocalDpi xmlns:a14="http://schemas.microsoft.com/office/drawing/2010/main"/>
              </a:ext>
            </a:extLst>
          </a:blip>
          <a:stretch>
            <a:fillRect/>
          </a:stretch>
        </p:blipFill>
        <p:spPr>
          <a:xfrm>
            <a:off x="0" y="0"/>
            <a:ext cx="9144000" cy="6823564"/>
          </a:xfrm>
          <a:prstGeom prst="rect">
            <a:avLst/>
          </a:prstGeom>
        </p:spPr>
      </p:pic>
      <p:sp>
        <p:nvSpPr>
          <p:cNvPr id="4" name="TextBox 3">
            <a:extLst>
              <a:ext uri="{FF2B5EF4-FFF2-40B4-BE49-F238E27FC236}">
                <a16:creationId xmlns:a16="http://schemas.microsoft.com/office/drawing/2014/main" id="{C680BB48-246B-4C7A-BF5C-304C6F836D5A}"/>
              </a:ext>
            </a:extLst>
          </p:cNvPr>
          <p:cNvSpPr txBox="1"/>
          <p:nvPr/>
        </p:nvSpPr>
        <p:spPr>
          <a:xfrm>
            <a:off x="0" y="-1"/>
            <a:ext cx="1989455" cy="369332"/>
          </a:xfrm>
          <a:prstGeom prst="rect">
            <a:avLst/>
          </a:prstGeom>
          <a:noFill/>
        </p:spPr>
        <p:txBody>
          <a:bodyPr wrap="none" rtlCol="0">
            <a:spAutoFit/>
          </a:bodyPr>
          <a:lstStyle/>
          <a:p>
            <a:r>
              <a:rPr lang="en-US" dirty="0"/>
              <a:t>73Kr</a:t>
            </a:r>
            <a:r>
              <a:rPr lang="en-US" altLang="zh-CN" dirty="0"/>
              <a:t> decay scheme</a:t>
            </a:r>
            <a:endParaRPr lang="en-US" dirty="0"/>
          </a:p>
        </p:txBody>
      </p:sp>
    </p:spTree>
    <p:extLst>
      <p:ext uri="{BB962C8B-B14F-4D97-AF65-F5344CB8AC3E}">
        <p14:creationId xmlns:p14="http://schemas.microsoft.com/office/powerpoint/2010/main" val="405471034"/>
      </p:ext>
    </p:extLst>
  </p:cSld>
  <p:clrMapOvr>
    <a:masterClrMapping/>
  </p:clrMapOvr>
</p:sld>
</file>

<file path=ppt/slides/slide1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2271ACAD-E792-4C05-A5BA-A98444399E2F}"/>
              </a:ext>
            </a:extLst>
          </p:cNvPr>
          <p:cNvSpPr txBox="1"/>
          <p:nvPr/>
        </p:nvSpPr>
        <p:spPr>
          <a:xfrm>
            <a:off x="1937824" y="3075057"/>
            <a:ext cx="5268366" cy="707886"/>
          </a:xfrm>
          <a:prstGeom prst="rect">
            <a:avLst/>
          </a:prstGeom>
          <a:noFill/>
        </p:spPr>
        <p:txBody>
          <a:bodyPr wrap="none" rtlCol="0">
            <a:spAutoFit/>
          </a:bodyPr>
          <a:lstStyle/>
          <a:p>
            <a:pPr algn="ctr"/>
            <a:r>
              <a:rPr lang="en-US" altLang="zh-CN" sz="4000" b="1" dirty="0">
                <a:solidFill>
                  <a:srgbClr val="0000CC"/>
                </a:solidFill>
              </a:rPr>
              <a:t>Theoretical Calculations</a:t>
            </a:r>
            <a:endParaRPr lang="en-US" sz="4000" b="1" dirty="0">
              <a:solidFill>
                <a:srgbClr val="0000CC"/>
              </a:solidFill>
            </a:endParaRPr>
          </a:p>
        </p:txBody>
      </p:sp>
    </p:spTree>
    <p:extLst>
      <p:ext uri="{BB962C8B-B14F-4D97-AF65-F5344CB8AC3E}">
        <p14:creationId xmlns:p14="http://schemas.microsoft.com/office/powerpoint/2010/main" val="3223560308"/>
      </p:ext>
    </p:extLst>
  </p:cSld>
  <p:clrMapOvr>
    <a:masterClrMapping/>
  </p:clrMapOvr>
</p:sld>
</file>

<file path=ppt/slides/slide1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a:extLst>
              <a:ext uri="{FF2B5EF4-FFF2-40B4-BE49-F238E27FC236}">
                <a16:creationId xmlns:a16="http://schemas.microsoft.com/office/drawing/2014/main" id="{D16489C3-7A2F-48C1-8C1F-9DB6E177D742}"/>
              </a:ext>
            </a:extLst>
          </p:cNvPr>
          <p:cNvSpPr txBox="1"/>
          <p:nvPr/>
        </p:nvSpPr>
        <p:spPr>
          <a:xfrm>
            <a:off x="0" y="0"/>
            <a:ext cx="9144000" cy="6186309"/>
          </a:xfrm>
          <a:prstGeom prst="rect">
            <a:avLst/>
          </a:prstGeom>
          <a:noFill/>
        </p:spPr>
        <p:txBody>
          <a:bodyPr wrap="square">
            <a:spAutoFit/>
          </a:bodyPr>
          <a:lstStyle/>
          <a:p>
            <a:r>
              <a:rPr lang="en-US" altLang="zh-CN" sz="1800" dirty="0">
                <a:effectLst/>
                <a:latin typeface="Calibri" panose="020F0502020204030204" pitchFamily="34" charset="0"/>
                <a:ea typeface="宋体" panose="02010600030101010101" pitchFamily="2" charset="-122"/>
              </a:rPr>
              <a:t>Dear Alex,</a:t>
            </a:r>
            <a:endParaRPr lang="zh-CN" altLang="zh-CN" sz="1800" dirty="0">
              <a:effectLst/>
              <a:latin typeface="Calibri" panose="020F0502020204030204" pitchFamily="34" charset="0"/>
              <a:ea typeface="宋体" panose="02010600030101010101" pitchFamily="2" charset="-122"/>
            </a:endParaRPr>
          </a:p>
          <a:p>
            <a:r>
              <a:rPr lang="en-US" altLang="zh-CN" sz="1800" dirty="0">
                <a:effectLst/>
                <a:latin typeface="Calibri" panose="020F0502020204030204" pitchFamily="34" charset="0"/>
                <a:ea typeface="宋体" panose="02010600030101010101" pitchFamily="2" charset="-122"/>
              </a:rPr>
              <a:t> </a:t>
            </a:r>
            <a:endParaRPr lang="zh-CN" altLang="zh-CN" sz="1800" dirty="0">
              <a:effectLst/>
              <a:latin typeface="Calibri" panose="020F0502020204030204" pitchFamily="34" charset="0"/>
              <a:ea typeface="宋体" panose="02010600030101010101" pitchFamily="2" charset="-122"/>
            </a:endParaRPr>
          </a:p>
          <a:p>
            <a:r>
              <a:rPr lang="en-US" altLang="zh-CN" sz="1800" dirty="0">
                <a:effectLst/>
                <a:latin typeface="Calibri" panose="020F0502020204030204" pitchFamily="34" charset="0"/>
                <a:ea typeface="宋体" panose="02010600030101010101" pitchFamily="2" charset="-122"/>
              </a:rPr>
              <a:t>My group is developing a completely new experimental setup “PXCT” with the goal of using electron-capture decays to measure the lifetimes and branching ratios of resonances in the daughter simultaneously. We can use this information to construct thermonuclear reaction rates, either for discrete resonances or statistically. </a:t>
            </a:r>
            <a:endParaRPr lang="zh-CN" altLang="zh-CN" sz="1800" dirty="0">
              <a:effectLst/>
              <a:latin typeface="Calibri" panose="020F0502020204030204" pitchFamily="34" charset="0"/>
              <a:ea typeface="宋体" panose="02010600030101010101" pitchFamily="2" charset="-122"/>
            </a:endParaRPr>
          </a:p>
          <a:p>
            <a:r>
              <a:rPr lang="en-US" altLang="zh-CN" sz="1800" dirty="0">
                <a:effectLst/>
                <a:latin typeface="Calibri" panose="020F0502020204030204" pitchFamily="34" charset="0"/>
                <a:ea typeface="宋体" panose="02010600030101010101" pitchFamily="2" charset="-122"/>
              </a:rPr>
              <a:t> </a:t>
            </a:r>
            <a:endParaRPr lang="zh-CN" altLang="zh-CN" sz="1800" dirty="0">
              <a:effectLst/>
              <a:latin typeface="Calibri" panose="020F0502020204030204" pitchFamily="34" charset="0"/>
              <a:ea typeface="宋体" panose="02010600030101010101" pitchFamily="2" charset="-122"/>
            </a:endParaRPr>
          </a:p>
          <a:p>
            <a:r>
              <a:rPr lang="en-US" altLang="zh-CN" sz="1800" dirty="0">
                <a:effectLst/>
                <a:latin typeface="Calibri" panose="020F0502020204030204" pitchFamily="34" charset="0"/>
                <a:ea typeface="宋体" panose="02010600030101010101" pitchFamily="2" charset="-122"/>
              </a:rPr>
              <a:t>The first case we are planning to study is the EC decay of </a:t>
            </a:r>
            <a:r>
              <a:rPr lang="en-US" altLang="zh-CN" sz="1800" b="1" dirty="0">
                <a:effectLst/>
                <a:latin typeface="Calibri" panose="020F0502020204030204" pitchFamily="34" charset="0"/>
                <a:ea typeface="宋体" panose="02010600030101010101" pitchFamily="2" charset="-122"/>
              </a:rPr>
              <a:t>110Sb to 110Sn</a:t>
            </a:r>
            <a:r>
              <a:rPr lang="en-US" altLang="zh-CN" sz="1800" dirty="0">
                <a:effectLst/>
                <a:latin typeface="Calibri" panose="020F0502020204030204" pitchFamily="34" charset="0"/>
                <a:ea typeface="宋体" panose="02010600030101010101" pitchFamily="2" charset="-122"/>
              </a:rPr>
              <a:t>, which can then decay by proton or alpha emission to 109In and 106Cd, respectively. This will enable us to address two key competing reactions in the astrophysical gamma process: 110Sn(</a:t>
            </a:r>
            <a:r>
              <a:rPr lang="en-US" altLang="zh-CN" sz="1800" dirty="0" err="1">
                <a:effectLst/>
                <a:latin typeface="Calibri" panose="020F0502020204030204" pitchFamily="34" charset="0"/>
                <a:ea typeface="宋体" panose="02010600030101010101" pitchFamily="2" charset="-122"/>
              </a:rPr>
              <a:t>gamma,p</a:t>
            </a:r>
            <a:r>
              <a:rPr lang="en-US" altLang="zh-CN" sz="1800" dirty="0">
                <a:effectLst/>
                <a:latin typeface="Calibri" panose="020F0502020204030204" pitchFamily="34" charset="0"/>
                <a:ea typeface="宋体" panose="02010600030101010101" pitchFamily="2" charset="-122"/>
              </a:rPr>
              <a:t>)109In and 110Sn(</a:t>
            </a:r>
            <a:r>
              <a:rPr lang="en-US" altLang="zh-CN" sz="1800" dirty="0" err="1">
                <a:effectLst/>
                <a:latin typeface="Calibri" panose="020F0502020204030204" pitchFamily="34" charset="0"/>
                <a:ea typeface="宋体" panose="02010600030101010101" pitchFamily="2" charset="-122"/>
              </a:rPr>
              <a:t>gamma,alpha</a:t>
            </a:r>
            <a:r>
              <a:rPr lang="en-US" altLang="zh-CN" sz="1800" dirty="0">
                <a:effectLst/>
                <a:latin typeface="Calibri" panose="020F0502020204030204" pitchFamily="34" charset="0"/>
                <a:ea typeface="宋体" panose="02010600030101010101" pitchFamily="2" charset="-122"/>
              </a:rPr>
              <a:t>)106Cd. </a:t>
            </a:r>
            <a:endParaRPr lang="zh-CN" altLang="zh-CN" sz="1800" dirty="0">
              <a:effectLst/>
              <a:latin typeface="Calibri" panose="020F0502020204030204" pitchFamily="34" charset="0"/>
              <a:ea typeface="宋体" panose="02010600030101010101" pitchFamily="2" charset="-122"/>
            </a:endParaRPr>
          </a:p>
          <a:p>
            <a:r>
              <a:rPr lang="en-US" altLang="zh-CN" sz="1800" dirty="0">
                <a:effectLst/>
                <a:latin typeface="Calibri" panose="020F0502020204030204" pitchFamily="34" charset="0"/>
                <a:ea typeface="宋体" panose="02010600030101010101" pitchFamily="2" charset="-122"/>
              </a:rPr>
              <a:t> </a:t>
            </a:r>
            <a:endParaRPr lang="zh-CN" altLang="zh-CN" sz="1800" dirty="0">
              <a:effectLst/>
              <a:latin typeface="Calibri" panose="020F0502020204030204" pitchFamily="34" charset="0"/>
              <a:ea typeface="宋体" panose="02010600030101010101" pitchFamily="2" charset="-122"/>
            </a:endParaRPr>
          </a:p>
          <a:p>
            <a:r>
              <a:rPr lang="en-US" altLang="zh-CN" sz="1800" dirty="0">
                <a:effectLst/>
                <a:latin typeface="Calibri" panose="020F0502020204030204" pitchFamily="34" charset="0"/>
                <a:ea typeface="宋体" panose="02010600030101010101" pitchFamily="2" charset="-122"/>
              </a:rPr>
              <a:t>We would like to simulate our experiment and need data to input to the simulation. 110Sb decay has been measured only once about 45 years ago, so the experimental information is limited and we need to supplement with theory. In particular, I wonder if you would be interested in collaborating on estimating the EC feeding of states in 110Sn as a function of excitation energy and the branching ratios of those states to proton, alpha, and gamma decay. This would help a lot with our planning for an FRIB PAC2 proposal. </a:t>
            </a:r>
            <a:endParaRPr lang="zh-CN" altLang="zh-CN" sz="1800" dirty="0">
              <a:effectLst/>
              <a:latin typeface="Calibri" panose="020F0502020204030204" pitchFamily="34" charset="0"/>
              <a:ea typeface="宋体" panose="02010600030101010101" pitchFamily="2" charset="-122"/>
            </a:endParaRPr>
          </a:p>
          <a:p>
            <a:r>
              <a:rPr lang="en-US" altLang="zh-CN" sz="1800" dirty="0">
                <a:effectLst/>
                <a:latin typeface="Calibri" panose="020F0502020204030204" pitchFamily="34" charset="0"/>
                <a:ea typeface="宋体" panose="02010600030101010101" pitchFamily="2" charset="-122"/>
              </a:rPr>
              <a:t> </a:t>
            </a:r>
            <a:endParaRPr lang="zh-CN" altLang="zh-CN" sz="1800" dirty="0">
              <a:effectLst/>
              <a:latin typeface="Calibri" panose="020F0502020204030204" pitchFamily="34" charset="0"/>
              <a:ea typeface="宋体" panose="02010600030101010101" pitchFamily="2" charset="-122"/>
            </a:endParaRPr>
          </a:p>
          <a:p>
            <a:r>
              <a:rPr lang="en-US" altLang="zh-CN" sz="1800" dirty="0">
                <a:effectLst/>
                <a:latin typeface="Calibri" panose="020F0502020204030204" pitchFamily="34" charset="0"/>
                <a:ea typeface="宋体" panose="02010600030101010101" pitchFamily="2" charset="-122"/>
              </a:rPr>
              <a:t>Best,</a:t>
            </a:r>
            <a:endParaRPr lang="zh-CN" altLang="zh-CN" sz="1800" dirty="0">
              <a:effectLst/>
              <a:latin typeface="Calibri" panose="020F0502020204030204" pitchFamily="34" charset="0"/>
              <a:ea typeface="宋体" panose="02010600030101010101" pitchFamily="2" charset="-122"/>
            </a:endParaRPr>
          </a:p>
          <a:p>
            <a:r>
              <a:rPr lang="en-US" altLang="zh-CN" sz="1800" dirty="0">
                <a:effectLst/>
                <a:latin typeface="Calibri" panose="020F0502020204030204" pitchFamily="34" charset="0"/>
                <a:ea typeface="宋体" panose="02010600030101010101" pitchFamily="2" charset="-122"/>
              </a:rPr>
              <a:t> </a:t>
            </a:r>
            <a:endParaRPr lang="zh-CN" altLang="zh-CN" sz="1800" dirty="0">
              <a:effectLst/>
              <a:latin typeface="Calibri" panose="020F0502020204030204" pitchFamily="34" charset="0"/>
              <a:ea typeface="宋体" panose="02010600030101010101" pitchFamily="2" charset="-122"/>
            </a:endParaRPr>
          </a:p>
          <a:p>
            <a:r>
              <a:rPr lang="en-US" altLang="zh-CN" sz="1800" dirty="0">
                <a:effectLst/>
                <a:latin typeface="Calibri" panose="020F0502020204030204" pitchFamily="34" charset="0"/>
                <a:ea typeface="宋体" panose="02010600030101010101" pitchFamily="2" charset="-122"/>
              </a:rPr>
              <a:t>Chris 2/21/2022</a:t>
            </a:r>
            <a:endParaRPr lang="zh-CN" altLang="zh-CN" sz="1800" dirty="0">
              <a:effectLst/>
              <a:latin typeface="Calibri" panose="020F0502020204030204" pitchFamily="34" charset="0"/>
              <a:ea typeface="宋体" panose="02010600030101010101" pitchFamily="2" charset="-122"/>
            </a:endParaRPr>
          </a:p>
        </p:txBody>
      </p:sp>
    </p:spTree>
    <p:extLst>
      <p:ext uri="{BB962C8B-B14F-4D97-AF65-F5344CB8AC3E}">
        <p14:creationId xmlns:p14="http://schemas.microsoft.com/office/powerpoint/2010/main" val="4077416079"/>
      </p:ext>
    </p:extLst>
  </p:cSld>
  <p:clrMapOvr>
    <a:masterClrMapping/>
  </p:clrMapOvr>
</p:sld>
</file>

<file path=ppt/slides/slide1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a:extLst>
              <a:ext uri="{FF2B5EF4-FFF2-40B4-BE49-F238E27FC236}">
                <a16:creationId xmlns:a16="http://schemas.microsoft.com/office/drawing/2014/main" id="{91EDF0A0-CFDD-4E89-95F3-5AE5B92CDD88}"/>
              </a:ext>
            </a:extLst>
          </p:cNvPr>
          <p:cNvSpPr txBox="1"/>
          <p:nvPr/>
        </p:nvSpPr>
        <p:spPr>
          <a:xfrm>
            <a:off x="0" y="0"/>
            <a:ext cx="9144000" cy="2308324"/>
          </a:xfrm>
          <a:prstGeom prst="rect">
            <a:avLst/>
          </a:prstGeom>
          <a:noFill/>
        </p:spPr>
        <p:txBody>
          <a:bodyPr wrap="square">
            <a:spAutoFit/>
          </a:bodyPr>
          <a:lstStyle/>
          <a:p>
            <a:r>
              <a:rPr lang="en-US" altLang="zh-CN" sz="1600" dirty="0">
                <a:effectLst/>
                <a:latin typeface="Calibri" panose="020F0502020204030204" pitchFamily="34" charset="0"/>
                <a:ea typeface="宋体" panose="02010600030101010101" pitchFamily="2" charset="-122"/>
              </a:rPr>
              <a:t>Several comments</a:t>
            </a:r>
            <a:endParaRPr lang="zh-CN" altLang="zh-CN" sz="1600" dirty="0">
              <a:effectLst/>
              <a:latin typeface="Calibri" panose="020F0502020204030204" pitchFamily="34" charset="0"/>
              <a:ea typeface="宋体" panose="02010600030101010101" pitchFamily="2" charset="-122"/>
            </a:endParaRPr>
          </a:p>
          <a:p>
            <a:r>
              <a:rPr lang="en-US" altLang="zh-CN" sz="1600" dirty="0">
                <a:effectLst/>
                <a:latin typeface="Calibri" panose="020F0502020204030204" pitchFamily="34" charset="0"/>
                <a:ea typeface="宋体" panose="02010600030101010101" pitchFamily="2" charset="-122"/>
              </a:rPr>
              <a:t>1) The Hamiltonian I have for Sn is for the j5=(g7,d5,d3,a2,h11) model space. The neutron dimensions for j5 are too large. I would have to make truncations resulting in calculations that are (at best) not very good.</a:t>
            </a:r>
            <a:endParaRPr lang="zh-CN" altLang="zh-CN" sz="1600" dirty="0">
              <a:effectLst/>
              <a:latin typeface="Calibri" panose="020F0502020204030204" pitchFamily="34" charset="0"/>
              <a:ea typeface="宋体" panose="02010600030101010101" pitchFamily="2" charset="-122"/>
            </a:endParaRPr>
          </a:p>
          <a:p>
            <a:r>
              <a:rPr lang="en-US" altLang="zh-CN" sz="1600" dirty="0">
                <a:effectLst/>
                <a:latin typeface="Calibri" panose="020F0502020204030204" pitchFamily="34" charset="0"/>
                <a:ea typeface="宋体" panose="02010600030101010101" pitchFamily="2" charset="-122"/>
              </a:rPr>
              <a:t>2) Even if I could do the full j5 calculations the decay is very complex.</a:t>
            </a:r>
            <a:endParaRPr lang="zh-CN" altLang="zh-CN" sz="1600" dirty="0">
              <a:effectLst/>
              <a:latin typeface="Calibri" panose="020F0502020204030204" pitchFamily="34" charset="0"/>
              <a:ea typeface="宋体" panose="02010600030101010101" pitchFamily="2" charset="-122"/>
            </a:endParaRPr>
          </a:p>
          <a:p>
            <a:r>
              <a:rPr lang="en-US" altLang="zh-CN" sz="1600" dirty="0">
                <a:effectLst/>
                <a:latin typeface="Calibri" panose="020F0502020204030204" pitchFamily="34" charset="0"/>
                <a:ea typeface="宋体" panose="02010600030101010101" pitchFamily="2" charset="-122"/>
              </a:rPr>
              <a:t>3) The observed decay looks to be mainly beta+. And it looks to me that this is all below the Sp value. Is there any observed alpha or proton decay?</a:t>
            </a:r>
            <a:endParaRPr lang="zh-CN" altLang="zh-CN" sz="1600" dirty="0">
              <a:effectLst/>
              <a:latin typeface="Calibri" panose="020F0502020204030204" pitchFamily="34" charset="0"/>
              <a:ea typeface="宋体" panose="02010600030101010101" pitchFamily="2" charset="-122"/>
            </a:endParaRPr>
          </a:p>
          <a:p>
            <a:r>
              <a:rPr lang="en-US" altLang="zh-CN" sz="1600" dirty="0">
                <a:effectLst/>
                <a:latin typeface="Calibri" panose="020F0502020204030204" pitchFamily="34" charset="0"/>
                <a:ea typeface="宋体" panose="02010600030101010101" pitchFamily="2" charset="-122"/>
              </a:rPr>
              <a:t>4) It is not possible to calculate alpha decay. </a:t>
            </a:r>
            <a:endParaRPr lang="zh-CN" altLang="zh-CN" sz="1600" dirty="0">
              <a:effectLst/>
              <a:latin typeface="Calibri" panose="020F0502020204030204" pitchFamily="34" charset="0"/>
              <a:ea typeface="宋体" panose="02010600030101010101" pitchFamily="2" charset="-122"/>
            </a:endParaRPr>
          </a:p>
          <a:p>
            <a:r>
              <a:rPr lang="en-US" altLang="zh-CN" sz="1600" dirty="0">
                <a:effectLst/>
                <a:latin typeface="Calibri" panose="020F0502020204030204" pitchFamily="34" charset="0"/>
                <a:ea typeface="宋体" panose="02010600030101010101" pitchFamily="2" charset="-122"/>
              </a:rPr>
              <a:t>5) What would the calculations need to do to provide to support your proposal?</a:t>
            </a:r>
            <a:endParaRPr lang="zh-CN" altLang="zh-CN" sz="1600" dirty="0">
              <a:effectLst/>
              <a:latin typeface="Calibri" panose="020F0502020204030204" pitchFamily="34" charset="0"/>
              <a:ea typeface="宋体" panose="02010600030101010101" pitchFamily="2" charset="-122"/>
            </a:endParaRPr>
          </a:p>
          <a:p>
            <a:r>
              <a:rPr lang="en-US" altLang="zh-CN" sz="1600" dirty="0">
                <a:effectLst/>
                <a:latin typeface="Calibri" panose="020F0502020204030204" pitchFamily="34" charset="0"/>
                <a:ea typeface="宋体" panose="02010600030101010101" pitchFamily="2" charset="-122"/>
              </a:rPr>
              <a:t>Alex Brown 2/25/2022 </a:t>
            </a:r>
            <a:endParaRPr lang="zh-CN" altLang="zh-CN" sz="1600" dirty="0">
              <a:effectLst/>
              <a:latin typeface="Calibri" panose="020F0502020204030204" pitchFamily="34" charset="0"/>
              <a:ea typeface="宋体" panose="02010600030101010101" pitchFamily="2" charset="-122"/>
            </a:endParaRPr>
          </a:p>
        </p:txBody>
      </p:sp>
      <p:sp>
        <p:nvSpPr>
          <p:cNvPr id="4" name="TextBox 3">
            <a:extLst>
              <a:ext uri="{FF2B5EF4-FFF2-40B4-BE49-F238E27FC236}">
                <a16:creationId xmlns:a16="http://schemas.microsoft.com/office/drawing/2014/main" id="{9302048F-2E4B-4D95-930D-FBDD679F8B4D}"/>
              </a:ext>
            </a:extLst>
          </p:cNvPr>
          <p:cNvSpPr txBox="1"/>
          <p:nvPr/>
        </p:nvSpPr>
        <p:spPr>
          <a:xfrm>
            <a:off x="0" y="2308324"/>
            <a:ext cx="9144000" cy="4524315"/>
          </a:xfrm>
          <a:prstGeom prst="rect">
            <a:avLst/>
          </a:prstGeom>
          <a:noFill/>
        </p:spPr>
        <p:txBody>
          <a:bodyPr wrap="square">
            <a:spAutoFit/>
          </a:bodyPr>
          <a:lstStyle/>
          <a:p>
            <a:r>
              <a:rPr lang="en-US" altLang="zh-CN" sz="1600" dirty="0">
                <a:solidFill>
                  <a:srgbClr val="1F497D"/>
                </a:solidFill>
                <a:effectLst/>
                <a:latin typeface="Calibri" panose="020F0502020204030204" pitchFamily="34" charset="0"/>
                <a:ea typeface="宋体" panose="02010600030101010101" pitchFamily="2" charset="-122"/>
              </a:rPr>
              <a:t>Hi Alex,</a:t>
            </a:r>
            <a:endParaRPr lang="zh-CN" altLang="zh-CN" sz="1600" dirty="0">
              <a:effectLst/>
              <a:latin typeface="Calibri" panose="020F0502020204030204" pitchFamily="34" charset="0"/>
              <a:ea typeface="宋体" panose="02010600030101010101" pitchFamily="2" charset="-122"/>
            </a:endParaRPr>
          </a:p>
          <a:p>
            <a:r>
              <a:rPr lang="en-US" altLang="zh-CN" sz="1600" dirty="0">
                <a:solidFill>
                  <a:srgbClr val="1F497D"/>
                </a:solidFill>
                <a:effectLst/>
                <a:latin typeface="Calibri" panose="020F0502020204030204" pitchFamily="34" charset="0"/>
                <a:ea typeface="宋体" panose="02010600030101010101" pitchFamily="2" charset="-122"/>
              </a:rPr>
              <a:t> </a:t>
            </a:r>
            <a:endParaRPr lang="zh-CN" altLang="zh-CN" sz="1600" dirty="0">
              <a:effectLst/>
              <a:latin typeface="Calibri" panose="020F0502020204030204" pitchFamily="34" charset="0"/>
              <a:ea typeface="宋体" panose="02010600030101010101" pitchFamily="2" charset="-122"/>
            </a:endParaRPr>
          </a:p>
          <a:p>
            <a:r>
              <a:rPr lang="en-US" altLang="zh-CN" sz="1600" dirty="0">
                <a:solidFill>
                  <a:srgbClr val="1F497D"/>
                </a:solidFill>
                <a:effectLst/>
                <a:latin typeface="Calibri" panose="020F0502020204030204" pitchFamily="34" charset="0"/>
                <a:ea typeface="宋体" panose="02010600030101010101" pitchFamily="2" charset="-122"/>
              </a:rPr>
              <a:t>Thanks for considering this and your comments. </a:t>
            </a:r>
            <a:endParaRPr lang="zh-CN" altLang="zh-CN" sz="1600" dirty="0">
              <a:effectLst/>
              <a:latin typeface="Calibri" panose="020F0502020204030204" pitchFamily="34" charset="0"/>
              <a:ea typeface="宋体" panose="02010600030101010101" pitchFamily="2" charset="-122"/>
            </a:endParaRPr>
          </a:p>
          <a:p>
            <a:r>
              <a:rPr lang="en-US" altLang="zh-CN" sz="1600" dirty="0">
                <a:solidFill>
                  <a:srgbClr val="1F497D"/>
                </a:solidFill>
                <a:effectLst/>
                <a:latin typeface="Calibri" panose="020F0502020204030204" pitchFamily="34" charset="0"/>
                <a:ea typeface="宋体" panose="02010600030101010101" pitchFamily="2" charset="-122"/>
              </a:rPr>
              <a:t> </a:t>
            </a:r>
            <a:endParaRPr lang="zh-CN" altLang="zh-CN" sz="1600" dirty="0">
              <a:effectLst/>
              <a:latin typeface="Calibri" panose="020F0502020204030204" pitchFamily="34" charset="0"/>
              <a:ea typeface="宋体" panose="02010600030101010101" pitchFamily="2" charset="-122"/>
            </a:endParaRPr>
          </a:p>
          <a:p>
            <a:r>
              <a:rPr lang="en-US" altLang="zh-CN" sz="1600" dirty="0">
                <a:solidFill>
                  <a:srgbClr val="1F497D"/>
                </a:solidFill>
                <a:effectLst/>
                <a:latin typeface="Calibri" panose="020F0502020204030204" pitchFamily="34" charset="0"/>
                <a:ea typeface="宋体" panose="02010600030101010101" pitchFamily="2" charset="-122"/>
              </a:rPr>
              <a:t>1 &amp; 2) right now we have nothing. Anything is better than nothing and would be very welcome, even if it makes truncations and is not the most accurate. Doesn’t even need to be shell model or discrete states if those are too complex.  </a:t>
            </a:r>
            <a:endParaRPr lang="zh-CN" altLang="zh-CN" sz="1600" dirty="0">
              <a:effectLst/>
              <a:latin typeface="Calibri" panose="020F0502020204030204" pitchFamily="34" charset="0"/>
              <a:ea typeface="宋体" panose="02010600030101010101" pitchFamily="2" charset="-122"/>
            </a:endParaRPr>
          </a:p>
          <a:p>
            <a:r>
              <a:rPr lang="en-US" altLang="zh-CN" sz="1600" dirty="0">
                <a:solidFill>
                  <a:srgbClr val="1F497D"/>
                </a:solidFill>
                <a:effectLst/>
                <a:latin typeface="Calibri" panose="020F0502020204030204" pitchFamily="34" charset="0"/>
                <a:ea typeface="宋体" panose="02010600030101010101" pitchFamily="2" charset="-122"/>
              </a:rPr>
              <a:t>3a) beta+ may dominate, but we rely on the X-rays from EC. So the EC feeding is our top priority, but beta+ is useful to know too. </a:t>
            </a:r>
            <a:endParaRPr lang="zh-CN" altLang="zh-CN" sz="1600" dirty="0">
              <a:effectLst/>
              <a:latin typeface="Calibri" panose="020F0502020204030204" pitchFamily="34" charset="0"/>
              <a:ea typeface="宋体" panose="02010600030101010101" pitchFamily="2" charset="-122"/>
            </a:endParaRPr>
          </a:p>
          <a:p>
            <a:r>
              <a:rPr lang="en-US" altLang="zh-CN" sz="1600" dirty="0">
                <a:solidFill>
                  <a:srgbClr val="1F497D"/>
                </a:solidFill>
                <a:effectLst/>
                <a:latin typeface="Calibri" panose="020F0502020204030204" pitchFamily="34" charset="0"/>
                <a:ea typeface="宋体" panose="02010600030101010101" pitchFamily="2" charset="-122"/>
              </a:rPr>
              <a:t>3b) I’m not aware of any observed alpha or proton decay, but I’m not sure that anyone has even looked for it.</a:t>
            </a:r>
            <a:endParaRPr lang="zh-CN" altLang="zh-CN" sz="1600" dirty="0">
              <a:effectLst/>
              <a:latin typeface="Calibri" panose="020F0502020204030204" pitchFamily="34" charset="0"/>
              <a:ea typeface="宋体" panose="02010600030101010101" pitchFamily="2" charset="-122"/>
            </a:endParaRPr>
          </a:p>
          <a:p>
            <a:r>
              <a:rPr lang="en-US" altLang="zh-CN" sz="1600" dirty="0">
                <a:solidFill>
                  <a:srgbClr val="1F497D"/>
                </a:solidFill>
                <a:effectLst/>
                <a:latin typeface="Calibri" panose="020F0502020204030204" pitchFamily="34" charset="0"/>
                <a:ea typeface="宋体" panose="02010600030101010101" pitchFamily="2" charset="-122"/>
              </a:rPr>
              <a:t>4) OK if it is not possible to calculate alpha decay. Our next option would be to contact Tommy Rauscher to ask for the proton, alpha, and gamma transmission coefficients from his Hauser-</a:t>
            </a:r>
            <a:r>
              <a:rPr lang="en-US" altLang="zh-CN" sz="1600" dirty="0" err="1">
                <a:solidFill>
                  <a:srgbClr val="1F497D"/>
                </a:solidFill>
                <a:effectLst/>
                <a:latin typeface="Calibri" panose="020F0502020204030204" pitchFamily="34" charset="0"/>
                <a:ea typeface="宋体" panose="02010600030101010101" pitchFamily="2" charset="-122"/>
              </a:rPr>
              <a:t>Feshbach</a:t>
            </a:r>
            <a:r>
              <a:rPr lang="en-US" altLang="zh-CN" sz="1600" dirty="0">
                <a:solidFill>
                  <a:srgbClr val="1F497D"/>
                </a:solidFill>
                <a:effectLst/>
                <a:latin typeface="Calibri" panose="020F0502020204030204" pitchFamily="34" charset="0"/>
                <a:ea typeface="宋体" panose="02010600030101010101" pitchFamily="2" charset="-122"/>
              </a:rPr>
              <a:t> reaction rate calculations. Those should give a decent statistical estimate of the relative branchings we need. But I don’t expect he’ll have the EC/beta+ feeding. </a:t>
            </a:r>
            <a:endParaRPr lang="zh-CN" altLang="zh-CN" sz="1600" dirty="0">
              <a:effectLst/>
              <a:latin typeface="Calibri" panose="020F0502020204030204" pitchFamily="34" charset="0"/>
              <a:ea typeface="宋体" panose="02010600030101010101" pitchFamily="2" charset="-122"/>
            </a:endParaRPr>
          </a:p>
          <a:p>
            <a:r>
              <a:rPr lang="en-US" altLang="zh-CN" sz="1600" dirty="0">
                <a:solidFill>
                  <a:srgbClr val="1F497D"/>
                </a:solidFill>
                <a:effectLst/>
                <a:latin typeface="Calibri" panose="020F0502020204030204" pitchFamily="34" charset="0"/>
                <a:ea typeface="宋体" panose="02010600030101010101" pitchFamily="2" charset="-122"/>
              </a:rPr>
              <a:t>5) To support the proposal, we need some estimate of 110Sb EC feeding of 110Sn states as a function of energy. And we need some estimate of proton/alpha/gamma branching as a function of energy. </a:t>
            </a:r>
            <a:endParaRPr lang="zh-CN" altLang="zh-CN" sz="1600" dirty="0">
              <a:effectLst/>
              <a:latin typeface="Calibri" panose="020F0502020204030204" pitchFamily="34" charset="0"/>
              <a:ea typeface="宋体" panose="02010600030101010101" pitchFamily="2" charset="-122"/>
            </a:endParaRPr>
          </a:p>
          <a:p>
            <a:r>
              <a:rPr lang="en-US" altLang="zh-CN" sz="1600" dirty="0">
                <a:solidFill>
                  <a:srgbClr val="1F497D"/>
                </a:solidFill>
                <a:effectLst/>
                <a:latin typeface="Calibri" panose="020F0502020204030204" pitchFamily="34" charset="0"/>
                <a:ea typeface="宋体" panose="02010600030101010101" pitchFamily="2" charset="-122"/>
              </a:rPr>
              <a:t> </a:t>
            </a:r>
            <a:endParaRPr lang="zh-CN" altLang="zh-CN" sz="1600" dirty="0">
              <a:effectLst/>
              <a:latin typeface="Calibri" panose="020F0502020204030204" pitchFamily="34" charset="0"/>
              <a:ea typeface="宋体" panose="02010600030101010101" pitchFamily="2" charset="-122"/>
            </a:endParaRPr>
          </a:p>
          <a:p>
            <a:r>
              <a:rPr lang="en-US" altLang="zh-CN" sz="1600" dirty="0">
                <a:solidFill>
                  <a:srgbClr val="1F497D"/>
                </a:solidFill>
                <a:effectLst/>
                <a:latin typeface="Calibri" panose="020F0502020204030204" pitchFamily="34" charset="0"/>
                <a:ea typeface="宋体" panose="02010600030101010101" pitchFamily="2" charset="-122"/>
              </a:rPr>
              <a:t>Chris 2/25/2022</a:t>
            </a:r>
            <a:endParaRPr lang="zh-CN" altLang="zh-CN" sz="1600" dirty="0">
              <a:effectLst/>
              <a:latin typeface="Calibri" panose="020F0502020204030204" pitchFamily="34" charset="0"/>
              <a:ea typeface="宋体" panose="02010600030101010101" pitchFamily="2" charset="-122"/>
            </a:endParaRPr>
          </a:p>
        </p:txBody>
      </p:sp>
    </p:spTree>
    <p:extLst>
      <p:ext uri="{BB962C8B-B14F-4D97-AF65-F5344CB8AC3E}">
        <p14:creationId xmlns:p14="http://schemas.microsoft.com/office/powerpoint/2010/main" val="2652522622"/>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矩形 9"/>
          <p:cNvSpPr/>
          <p:nvPr/>
        </p:nvSpPr>
        <p:spPr>
          <a:xfrm>
            <a:off x="-4900" y="1547676"/>
            <a:ext cx="9148900" cy="1754326"/>
          </a:xfrm>
          <a:prstGeom prst="rect">
            <a:avLst/>
          </a:prstGeom>
        </p:spPr>
        <p:txBody>
          <a:bodyPr wrap="square">
            <a:spAutoFit/>
          </a:bodyPr>
          <a:lstStyle/>
          <a:p>
            <a:r>
              <a:rPr lang="en-US" altLang="zh-CN" dirty="0">
                <a:latin typeface="Times New Roman" panose="02020603050405020304" pitchFamily="18" charset="0"/>
                <a:cs typeface="Times New Roman" panose="02020603050405020304" pitchFamily="18" charset="0"/>
              </a:rPr>
              <a:t>electron capture (EC) probabilities from K, L or M subshells (</a:t>
            </a:r>
            <a:r>
              <a:rPr lang="en-US" altLang="zh-CN" i="1" dirty="0">
                <a:latin typeface="Times New Roman" panose="02020603050405020304" pitchFamily="18" charset="0"/>
                <a:cs typeface="Times New Roman" panose="02020603050405020304" pitchFamily="18" charset="0"/>
              </a:rPr>
              <a:t>P</a:t>
            </a:r>
            <a:r>
              <a:rPr lang="en-US" altLang="zh-CN" baseline="-25000" dirty="0">
                <a:latin typeface="Times New Roman" panose="02020603050405020304" pitchFamily="18" charset="0"/>
                <a:cs typeface="Times New Roman" panose="02020603050405020304" pitchFamily="18" charset="0"/>
              </a:rPr>
              <a:t>K</a:t>
            </a:r>
            <a:r>
              <a:rPr lang="en-US" altLang="zh-CN" dirty="0">
                <a:latin typeface="Times New Roman" panose="02020603050405020304" pitchFamily="18" charset="0"/>
                <a:cs typeface="Times New Roman" panose="02020603050405020304" pitchFamily="18" charset="0"/>
              </a:rPr>
              <a:t>, </a:t>
            </a:r>
            <a:r>
              <a:rPr lang="en-US" altLang="zh-CN" i="1" dirty="0">
                <a:latin typeface="Times New Roman" panose="02020603050405020304" pitchFamily="18" charset="0"/>
                <a:cs typeface="Times New Roman" panose="02020603050405020304" pitchFamily="18" charset="0"/>
              </a:rPr>
              <a:t>P</a:t>
            </a:r>
            <a:r>
              <a:rPr lang="en-US" altLang="zh-CN" baseline="-25000" dirty="0">
                <a:latin typeface="Times New Roman" panose="02020603050405020304" pitchFamily="18" charset="0"/>
                <a:cs typeface="Times New Roman" panose="02020603050405020304" pitchFamily="18" charset="0"/>
              </a:rPr>
              <a:t>L</a:t>
            </a:r>
            <a:r>
              <a:rPr lang="en-US" altLang="zh-CN" dirty="0">
                <a:latin typeface="Times New Roman" panose="02020603050405020304" pitchFamily="18" charset="0"/>
                <a:cs typeface="Times New Roman" panose="02020603050405020304" pitchFamily="18" charset="0"/>
              </a:rPr>
              <a:t>, </a:t>
            </a:r>
            <a:r>
              <a:rPr lang="en-US" altLang="zh-CN" i="1" dirty="0">
                <a:latin typeface="Times New Roman" panose="02020603050405020304" pitchFamily="18" charset="0"/>
                <a:cs typeface="Times New Roman" panose="02020603050405020304" pitchFamily="18" charset="0"/>
              </a:rPr>
              <a:t>P</a:t>
            </a:r>
            <a:r>
              <a:rPr lang="en-US" altLang="zh-CN" baseline="-25000" dirty="0">
                <a:latin typeface="Times New Roman" panose="02020603050405020304" pitchFamily="18" charset="0"/>
                <a:cs typeface="Times New Roman" panose="02020603050405020304" pitchFamily="18" charset="0"/>
              </a:rPr>
              <a:t>M</a:t>
            </a:r>
            <a:r>
              <a:rPr lang="en-US" altLang="zh-CN" dirty="0">
                <a:latin typeface="Times New Roman" panose="02020603050405020304" pitchFamily="18" charset="0"/>
                <a:cs typeface="Times New Roman" panose="02020603050405020304" pitchFamily="18" charset="0"/>
              </a:rPr>
              <a:t>)</a:t>
            </a:r>
          </a:p>
          <a:p>
            <a:r>
              <a:rPr lang="en-US" altLang="zh-CN" b="1" dirty="0">
                <a:latin typeface="Times New Roman" panose="02020603050405020304" pitchFamily="18" charset="0"/>
                <a:cs typeface="Times New Roman" panose="02020603050405020304" pitchFamily="18" charset="0"/>
              </a:rPr>
              <a:t>K-capture probability (</a:t>
            </a:r>
            <a:r>
              <a:rPr lang="en-US" altLang="zh-CN" b="1" i="1" dirty="0">
                <a:latin typeface="Times New Roman" panose="02020603050405020304" pitchFamily="18" charset="0"/>
                <a:cs typeface="Times New Roman" panose="02020603050405020304" pitchFamily="18" charset="0"/>
              </a:rPr>
              <a:t>P</a:t>
            </a:r>
            <a:r>
              <a:rPr lang="en-US" altLang="zh-CN" b="1" baseline="-25000" dirty="0">
                <a:latin typeface="Times New Roman" panose="02020603050405020304" pitchFamily="18" charset="0"/>
                <a:cs typeface="Times New Roman" panose="02020603050405020304" pitchFamily="18" charset="0"/>
              </a:rPr>
              <a:t>K</a:t>
            </a:r>
            <a:r>
              <a:rPr lang="en-US" altLang="zh-CN" b="1" dirty="0">
                <a:latin typeface="Times New Roman" panose="02020603050405020304" pitchFamily="18" charset="0"/>
                <a:cs typeface="Times New Roman" panose="02020603050405020304" pitchFamily="18" charset="0"/>
              </a:rPr>
              <a:t>)</a:t>
            </a:r>
          </a:p>
          <a:p>
            <a:r>
              <a:rPr lang="en-US" altLang="zh-CN" dirty="0">
                <a:latin typeface="Times New Roman" panose="02020603050405020304" pitchFamily="18" charset="0"/>
                <a:cs typeface="Times New Roman" panose="02020603050405020304" pitchFamily="18" charset="0"/>
              </a:rPr>
              <a:t>The </a:t>
            </a:r>
            <a:r>
              <a:rPr lang="en-US" altLang="zh-CN" i="1" dirty="0">
                <a:latin typeface="Times New Roman" panose="02020603050405020304" pitchFamily="18" charset="0"/>
                <a:cs typeface="Times New Roman" panose="02020603050405020304" pitchFamily="18" charset="0"/>
              </a:rPr>
              <a:t>P</a:t>
            </a:r>
            <a:r>
              <a:rPr lang="en-US" altLang="zh-CN" baseline="-25000" dirty="0">
                <a:latin typeface="Times New Roman" panose="02020603050405020304" pitchFamily="18" charset="0"/>
                <a:cs typeface="Times New Roman" panose="02020603050405020304" pitchFamily="18" charset="0"/>
              </a:rPr>
              <a:t>K</a:t>
            </a:r>
            <a:r>
              <a:rPr lang="en-US" altLang="zh-CN" dirty="0">
                <a:latin typeface="Times New Roman" panose="02020603050405020304" pitchFamily="18" charset="0"/>
                <a:cs typeface="Times New Roman" panose="02020603050405020304" pitchFamily="18" charset="0"/>
              </a:rPr>
              <a:t> values decrease with decrease in the EC decay energy </a:t>
            </a:r>
            <a:r>
              <a:rPr lang="en-US" altLang="zh-CN" i="1" dirty="0">
                <a:latin typeface="Times New Roman" panose="02020603050405020304" pitchFamily="18" charset="0"/>
                <a:cs typeface="Times New Roman" panose="02020603050405020304" pitchFamily="18" charset="0"/>
              </a:rPr>
              <a:t>Q</a:t>
            </a:r>
            <a:r>
              <a:rPr lang="en-US" altLang="zh-CN" baseline="-25000" dirty="0">
                <a:latin typeface="Times New Roman" panose="02020603050405020304" pitchFamily="18" charset="0"/>
                <a:cs typeface="Times New Roman" panose="02020603050405020304" pitchFamily="18" charset="0"/>
              </a:rPr>
              <a:t>EC</a:t>
            </a:r>
            <a:r>
              <a:rPr lang="en-US" altLang="zh-CN" dirty="0">
                <a:latin typeface="Times New Roman" panose="02020603050405020304" pitchFamily="18" charset="0"/>
                <a:cs typeface="Times New Roman" panose="02020603050405020304" pitchFamily="18" charset="0"/>
              </a:rPr>
              <a:t>.</a:t>
            </a:r>
          </a:p>
          <a:p>
            <a:r>
              <a:rPr lang="en-US" altLang="zh-CN" dirty="0">
                <a:latin typeface="Times New Roman" panose="02020603050405020304" pitchFamily="18" charset="0"/>
                <a:cs typeface="Times New Roman" panose="02020603050405020304" pitchFamily="18" charset="0"/>
              </a:rPr>
              <a:t>The </a:t>
            </a:r>
            <a:r>
              <a:rPr lang="en-US" altLang="zh-CN" i="1" dirty="0">
                <a:latin typeface="Times New Roman" panose="02020603050405020304" pitchFamily="18" charset="0"/>
                <a:cs typeface="Times New Roman" panose="02020603050405020304" pitchFamily="18" charset="0"/>
              </a:rPr>
              <a:t>P</a:t>
            </a:r>
            <a:r>
              <a:rPr lang="en-US" altLang="zh-CN" baseline="-25000" dirty="0">
                <a:latin typeface="Times New Roman" panose="02020603050405020304" pitchFamily="18" charset="0"/>
                <a:cs typeface="Times New Roman" panose="02020603050405020304" pitchFamily="18" charset="0"/>
              </a:rPr>
              <a:t>K</a:t>
            </a:r>
            <a:r>
              <a:rPr lang="en-US" altLang="zh-CN" dirty="0">
                <a:latin typeface="Times New Roman" panose="02020603050405020304" pitchFamily="18" charset="0"/>
                <a:cs typeface="Times New Roman" panose="02020603050405020304" pitchFamily="18" charset="0"/>
              </a:rPr>
              <a:t> values increase with the increase of the EC decay energy </a:t>
            </a:r>
            <a:r>
              <a:rPr lang="en-US" altLang="zh-CN" i="1" dirty="0">
                <a:latin typeface="Times New Roman" panose="02020603050405020304" pitchFamily="18" charset="0"/>
                <a:cs typeface="Times New Roman" panose="02020603050405020304" pitchFamily="18" charset="0"/>
              </a:rPr>
              <a:t>Q</a:t>
            </a:r>
            <a:r>
              <a:rPr lang="en-US" altLang="zh-CN" baseline="-25000" dirty="0">
                <a:latin typeface="Times New Roman" panose="02020603050405020304" pitchFamily="18" charset="0"/>
                <a:cs typeface="Times New Roman" panose="02020603050405020304" pitchFamily="18" charset="0"/>
              </a:rPr>
              <a:t>EC</a:t>
            </a:r>
            <a:r>
              <a:rPr lang="en-US" altLang="zh-CN" dirty="0">
                <a:latin typeface="Times New Roman" panose="02020603050405020304" pitchFamily="18" charset="0"/>
                <a:cs typeface="Times New Roman" panose="02020603050405020304" pitchFamily="18" charset="0"/>
              </a:rPr>
              <a:t>.</a:t>
            </a:r>
          </a:p>
          <a:p>
            <a:r>
              <a:rPr lang="en-US" altLang="zh-CN" dirty="0">
                <a:latin typeface="Times New Roman" panose="02020603050405020304" pitchFamily="18" charset="0"/>
                <a:cs typeface="Times New Roman" panose="02020603050405020304" pitchFamily="18" charset="0"/>
              </a:rPr>
              <a:t>K-capture probabilities of the transitions to different excited states of the daughter nucleus are denoted by </a:t>
            </a:r>
            <a:r>
              <a:rPr lang="en-US" altLang="zh-CN" i="1" dirty="0">
                <a:latin typeface="Times New Roman" panose="02020603050405020304" pitchFamily="18" charset="0"/>
                <a:cs typeface="Times New Roman" panose="02020603050405020304" pitchFamily="18" charset="0"/>
              </a:rPr>
              <a:t>P</a:t>
            </a:r>
            <a:r>
              <a:rPr lang="en-US" altLang="zh-CN" baseline="-25000" dirty="0">
                <a:latin typeface="Times New Roman" panose="02020603050405020304" pitchFamily="18" charset="0"/>
                <a:cs typeface="Times New Roman" panose="02020603050405020304" pitchFamily="18" charset="0"/>
              </a:rPr>
              <a:t>K1</a:t>
            </a:r>
            <a:r>
              <a:rPr lang="en-US" altLang="zh-CN" dirty="0">
                <a:latin typeface="Times New Roman" panose="02020603050405020304" pitchFamily="18" charset="0"/>
                <a:cs typeface="Times New Roman" panose="02020603050405020304" pitchFamily="18" charset="0"/>
              </a:rPr>
              <a:t>, </a:t>
            </a:r>
            <a:r>
              <a:rPr lang="en-US" altLang="zh-CN" i="1" dirty="0">
                <a:latin typeface="Times New Roman" panose="02020603050405020304" pitchFamily="18" charset="0"/>
                <a:cs typeface="Times New Roman" panose="02020603050405020304" pitchFamily="18" charset="0"/>
              </a:rPr>
              <a:t>P</a:t>
            </a:r>
            <a:r>
              <a:rPr lang="en-US" altLang="zh-CN" baseline="-25000" dirty="0">
                <a:latin typeface="Times New Roman" panose="02020603050405020304" pitchFamily="18" charset="0"/>
                <a:cs typeface="Times New Roman" panose="02020603050405020304" pitchFamily="18" charset="0"/>
              </a:rPr>
              <a:t>K2</a:t>
            </a:r>
            <a:r>
              <a:rPr lang="en-US" altLang="zh-CN" dirty="0">
                <a:latin typeface="Times New Roman" panose="02020603050405020304" pitchFamily="18" charset="0"/>
                <a:cs typeface="Times New Roman" panose="02020603050405020304" pitchFamily="18" charset="0"/>
              </a:rPr>
              <a:t>, …</a:t>
            </a:r>
            <a:endParaRPr lang="zh-CN" altLang="en-US" dirty="0">
              <a:latin typeface="Times New Roman" panose="02020603050405020304" pitchFamily="18" charset="0"/>
              <a:cs typeface="Times New Roman" panose="02020603050405020304" pitchFamily="18" charset="0"/>
            </a:endParaRPr>
          </a:p>
        </p:txBody>
      </p:sp>
      <p:sp>
        <p:nvSpPr>
          <p:cNvPr id="11" name="矩形 10"/>
          <p:cNvSpPr/>
          <p:nvPr/>
        </p:nvSpPr>
        <p:spPr>
          <a:xfrm>
            <a:off x="4965700" y="0"/>
            <a:ext cx="4178300" cy="1200329"/>
          </a:xfrm>
          <a:prstGeom prst="rect">
            <a:avLst/>
          </a:prstGeom>
        </p:spPr>
        <p:txBody>
          <a:bodyPr wrap="square">
            <a:spAutoFit/>
          </a:bodyPr>
          <a:lstStyle/>
          <a:p>
            <a:pPr algn="just"/>
            <a:r>
              <a:rPr lang="en-US" altLang="zh-CN" dirty="0">
                <a:latin typeface="Calibri" panose="020F0502020204030204" pitchFamily="34" charset="0"/>
              </a:rPr>
              <a:t>For example, for a 3-MeV transition at Z=40, the capture probability is 21%; for the same energy transition at Z=20, it is only 1.6%</a:t>
            </a:r>
            <a:endParaRPr lang="zh-CN" altLang="en-US" dirty="0"/>
          </a:p>
        </p:txBody>
      </p:sp>
      <p:pic>
        <p:nvPicPr>
          <p:cNvPr id="2" name="图片 1"/>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0" y="369332"/>
            <a:ext cx="4320000" cy="1125868"/>
          </a:xfrm>
          <a:prstGeom prst="rect">
            <a:avLst/>
          </a:prstGeom>
        </p:spPr>
      </p:pic>
      <p:sp>
        <p:nvSpPr>
          <p:cNvPr id="12" name="矩形 11"/>
          <p:cNvSpPr/>
          <p:nvPr/>
        </p:nvSpPr>
        <p:spPr>
          <a:xfrm>
            <a:off x="0" y="0"/>
            <a:ext cx="5369650" cy="369332"/>
          </a:xfrm>
          <a:prstGeom prst="rect">
            <a:avLst/>
          </a:prstGeom>
        </p:spPr>
        <p:txBody>
          <a:bodyPr wrap="square">
            <a:spAutoFit/>
          </a:bodyPr>
          <a:lstStyle/>
          <a:p>
            <a:pPr algn="just"/>
            <a:r>
              <a:rPr lang="en-US" altLang="zh-CN" b="1" dirty="0">
                <a:solidFill>
                  <a:srgbClr val="000000"/>
                </a:solidFill>
                <a:latin typeface="Times New Roman" panose="02020603050405020304" pitchFamily="18" charset="0"/>
                <a:cs typeface="Times New Roman" panose="02020603050405020304" pitchFamily="18" charset="0"/>
              </a:rPr>
              <a:t>Fractional Electron Capture Probabilities </a:t>
            </a:r>
            <a:r>
              <a:rPr lang="en-US" altLang="zh-CN" b="1" i="1" dirty="0">
                <a:solidFill>
                  <a:srgbClr val="000000"/>
                </a:solidFill>
                <a:latin typeface="Times New Roman" panose="02020603050405020304" pitchFamily="18" charset="0"/>
                <a:cs typeface="Times New Roman" panose="02020603050405020304" pitchFamily="18" charset="0"/>
              </a:rPr>
              <a:t>P</a:t>
            </a:r>
            <a:r>
              <a:rPr lang="en-US" altLang="zh-CN" b="1" baseline="-25000" dirty="0">
                <a:solidFill>
                  <a:srgbClr val="000000"/>
                </a:solidFill>
                <a:latin typeface="Times New Roman" panose="02020603050405020304" pitchFamily="18" charset="0"/>
                <a:cs typeface="Times New Roman" panose="02020603050405020304" pitchFamily="18" charset="0"/>
              </a:rPr>
              <a:t>EC</a:t>
            </a:r>
            <a:endParaRPr lang="zh-CN" altLang="en-US" b="1" baseline="-25000" dirty="0">
              <a:latin typeface="Times New Roman" panose="02020603050405020304" pitchFamily="18" charset="0"/>
              <a:cs typeface="Times New Roman" panose="02020603050405020304" pitchFamily="18" charset="0"/>
            </a:endParaRPr>
          </a:p>
        </p:txBody>
      </p:sp>
      <p:pic>
        <p:nvPicPr>
          <p:cNvPr id="13" name="图片 12"/>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14556" y="3536571"/>
            <a:ext cx="4680000" cy="593628"/>
          </a:xfrm>
          <a:prstGeom prst="rect">
            <a:avLst/>
          </a:prstGeom>
        </p:spPr>
      </p:pic>
      <p:pic>
        <p:nvPicPr>
          <p:cNvPr id="14" name="图片 13"/>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14556" y="3999002"/>
            <a:ext cx="3132000" cy="537113"/>
          </a:xfrm>
          <a:prstGeom prst="rect">
            <a:avLst/>
          </a:prstGeom>
        </p:spPr>
      </p:pic>
      <p:sp>
        <p:nvSpPr>
          <p:cNvPr id="15" name="矩形 14"/>
          <p:cNvSpPr/>
          <p:nvPr/>
        </p:nvSpPr>
        <p:spPr>
          <a:xfrm>
            <a:off x="-4900" y="4549676"/>
            <a:ext cx="9144000" cy="2308324"/>
          </a:xfrm>
          <a:prstGeom prst="rect">
            <a:avLst/>
          </a:prstGeom>
        </p:spPr>
        <p:txBody>
          <a:bodyPr wrap="square">
            <a:spAutoFit/>
          </a:bodyPr>
          <a:lstStyle/>
          <a:p>
            <a:r>
              <a:rPr lang="en-US" altLang="zh-CN" i="1" dirty="0" err="1">
                <a:latin typeface="Times New Roman" panose="02020603050405020304" pitchFamily="18" charset="0"/>
                <a:cs typeface="Times New Roman" panose="02020603050405020304" pitchFamily="18" charset="0"/>
              </a:rPr>
              <a:t>E</a:t>
            </a:r>
            <a:r>
              <a:rPr lang="en-US" altLang="zh-CN" i="1" baseline="-25000" dirty="0" err="1">
                <a:latin typeface="Times New Roman" panose="02020603050405020304" pitchFamily="18" charset="0"/>
                <a:cs typeface="Times New Roman" panose="02020603050405020304" pitchFamily="18" charset="0"/>
              </a:rPr>
              <a:t>i</a:t>
            </a:r>
            <a:r>
              <a:rPr lang="en-US" altLang="zh-CN" dirty="0">
                <a:latin typeface="Times New Roman" panose="02020603050405020304" pitchFamily="18" charset="0"/>
                <a:cs typeface="Times New Roman" panose="02020603050405020304" pitchFamily="18" charset="0"/>
              </a:rPr>
              <a:t> is energy of level </a:t>
            </a:r>
            <a:r>
              <a:rPr lang="en-US" altLang="zh-CN" i="1" dirty="0" err="1">
                <a:latin typeface="Times New Roman" panose="02020603050405020304" pitchFamily="18" charset="0"/>
                <a:cs typeface="Times New Roman" panose="02020603050405020304" pitchFamily="18" charset="0"/>
              </a:rPr>
              <a:t>i</a:t>
            </a:r>
            <a:r>
              <a:rPr lang="en-US" altLang="zh-CN" dirty="0">
                <a:latin typeface="Times New Roman" panose="02020603050405020304" pitchFamily="18" charset="0"/>
                <a:cs typeface="Times New Roman" panose="02020603050405020304" pitchFamily="18" charset="0"/>
              </a:rPr>
              <a:t> of the daughter nuclide,</a:t>
            </a:r>
          </a:p>
          <a:p>
            <a:r>
              <a:rPr lang="en-US" altLang="zh-CN" i="1" dirty="0">
                <a:latin typeface="Times New Roman" panose="02020603050405020304" pitchFamily="18" charset="0"/>
                <a:cs typeface="Times New Roman" panose="02020603050405020304" pitchFamily="18" charset="0"/>
              </a:rPr>
              <a:t>P</a:t>
            </a:r>
            <a:r>
              <a:rPr lang="en-US" altLang="zh-CN" baseline="-25000" dirty="0">
                <a:latin typeface="Times New Roman" panose="02020603050405020304" pitchFamily="18" charset="0"/>
                <a:cs typeface="Times New Roman" panose="02020603050405020304" pitchFamily="18" charset="0"/>
              </a:rPr>
              <a:t>EC</a:t>
            </a:r>
            <a:r>
              <a:rPr lang="en-US" altLang="zh-CN" dirty="0">
                <a:latin typeface="Times New Roman" panose="02020603050405020304" pitchFamily="18" charset="0"/>
                <a:cs typeface="Times New Roman" panose="02020603050405020304" pitchFamily="18" charset="0"/>
              </a:rPr>
              <a:t>(</a:t>
            </a:r>
            <a:r>
              <a:rPr lang="en-US" altLang="zh-CN" i="1" dirty="0" err="1">
                <a:latin typeface="Times New Roman" panose="02020603050405020304" pitchFamily="18" charset="0"/>
                <a:cs typeface="Times New Roman" panose="02020603050405020304" pitchFamily="18" charset="0"/>
              </a:rPr>
              <a:t>E</a:t>
            </a:r>
            <a:r>
              <a:rPr lang="en-US" altLang="zh-CN" i="1" baseline="-25000" dirty="0" err="1">
                <a:latin typeface="Times New Roman" panose="02020603050405020304" pitchFamily="18" charset="0"/>
                <a:cs typeface="Times New Roman" panose="02020603050405020304" pitchFamily="18" charset="0"/>
              </a:rPr>
              <a:t>i</a:t>
            </a:r>
            <a:r>
              <a:rPr lang="en-US" altLang="zh-CN" dirty="0">
                <a:latin typeface="Times New Roman" panose="02020603050405020304" pitchFamily="18" charset="0"/>
                <a:cs typeface="Times New Roman" panose="02020603050405020304" pitchFamily="18" charset="0"/>
              </a:rPr>
              <a:t>) is probability for EC decay to level </a:t>
            </a:r>
            <a:r>
              <a:rPr lang="en-US" altLang="zh-CN" i="1" dirty="0" err="1">
                <a:latin typeface="Times New Roman" panose="02020603050405020304" pitchFamily="18" charset="0"/>
                <a:cs typeface="Times New Roman" panose="02020603050405020304" pitchFamily="18" charset="0"/>
              </a:rPr>
              <a:t>i</a:t>
            </a:r>
            <a:r>
              <a:rPr lang="en-US" altLang="zh-CN" dirty="0">
                <a:latin typeface="Times New Roman" panose="02020603050405020304" pitchFamily="18" charset="0"/>
                <a:cs typeface="Times New Roman" panose="02020603050405020304" pitchFamily="18" charset="0"/>
              </a:rPr>
              <a:t>,</a:t>
            </a:r>
          </a:p>
          <a:p>
            <a:r>
              <a:rPr lang="en-US" altLang="zh-CN" i="1" dirty="0">
                <a:latin typeface="Times New Roman" panose="02020603050405020304" pitchFamily="18" charset="0"/>
                <a:cs typeface="Times New Roman" panose="02020603050405020304" pitchFamily="18" charset="0"/>
              </a:rPr>
              <a:t>P</a:t>
            </a:r>
            <a:r>
              <a:rPr lang="en-US" altLang="zh-CN" baseline="-25000" dirty="0">
                <a:latin typeface="Times New Roman" panose="02020603050405020304" pitchFamily="18" charset="0"/>
                <a:cs typeface="Times New Roman" panose="02020603050405020304" pitchFamily="18" charset="0"/>
              </a:rPr>
              <a:t>K</a:t>
            </a:r>
            <a:r>
              <a:rPr lang="en-US" altLang="zh-CN" dirty="0">
                <a:latin typeface="Times New Roman" panose="02020603050405020304" pitchFamily="18" charset="0"/>
                <a:cs typeface="Times New Roman" panose="02020603050405020304" pitchFamily="18" charset="0"/>
              </a:rPr>
              <a:t>(</a:t>
            </a:r>
            <a:r>
              <a:rPr lang="en-US" altLang="zh-CN" i="1" dirty="0" err="1">
                <a:latin typeface="Times New Roman" panose="02020603050405020304" pitchFamily="18" charset="0"/>
                <a:cs typeface="Times New Roman" panose="02020603050405020304" pitchFamily="18" charset="0"/>
              </a:rPr>
              <a:t>E</a:t>
            </a:r>
            <a:r>
              <a:rPr lang="en-US" altLang="zh-CN" i="1" baseline="-25000" dirty="0" err="1">
                <a:latin typeface="Times New Roman" panose="02020603050405020304" pitchFamily="18" charset="0"/>
                <a:cs typeface="Times New Roman" panose="02020603050405020304" pitchFamily="18" charset="0"/>
              </a:rPr>
              <a:t>i</a:t>
            </a:r>
            <a:r>
              <a:rPr lang="en-US" altLang="zh-CN" dirty="0">
                <a:latin typeface="Times New Roman" panose="02020603050405020304" pitchFamily="18" charset="0"/>
                <a:cs typeface="Times New Roman" panose="02020603050405020304" pitchFamily="18" charset="0"/>
              </a:rPr>
              <a:t>) is fraction of K capture in the EC decay,</a:t>
            </a:r>
          </a:p>
          <a:p>
            <a:r>
              <a:rPr lang="en-US" altLang="zh-CN" i="1" dirty="0" err="1">
                <a:latin typeface="Times New Roman" panose="02020603050405020304" pitchFamily="18" charset="0"/>
                <a:cs typeface="Times New Roman" panose="02020603050405020304" pitchFamily="18" charset="0"/>
              </a:rPr>
              <a:t>ω</a:t>
            </a:r>
            <a:r>
              <a:rPr lang="en-US" altLang="zh-CN" baseline="-25000" dirty="0" err="1">
                <a:latin typeface="Times New Roman" panose="02020603050405020304" pitchFamily="18" charset="0"/>
                <a:cs typeface="Times New Roman" panose="02020603050405020304" pitchFamily="18" charset="0"/>
              </a:rPr>
              <a:t>K</a:t>
            </a:r>
            <a:r>
              <a:rPr lang="en-US" altLang="zh-CN" dirty="0">
                <a:latin typeface="Times New Roman" panose="02020603050405020304" pitchFamily="18" charset="0"/>
                <a:cs typeface="Times New Roman" panose="02020603050405020304" pitchFamily="18" charset="0"/>
              </a:rPr>
              <a:t> is K-shell fluorescence yield.</a:t>
            </a:r>
          </a:p>
          <a:p>
            <a:r>
              <a:rPr lang="en-US" altLang="zh-CN" dirty="0">
                <a:latin typeface="Times New Roman" panose="02020603050405020304" pitchFamily="18" charset="0"/>
                <a:cs typeface="Times New Roman" panose="02020603050405020304" pitchFamily="18" charset="0"/>
              </a:rPr>
              <a:t>X-ray emission follows not only electron capture, but also the de-excitation of excited levels by internal conversion.</a:t>
            </a:r>
          </a:p>
          <a:p>
            <a:r>
              <a:rPr lang="en-US" altLang="zh-CN" i="1" dirty="0" err="1">
                <a:latin typeface="Times New Roman" panose="02020603050405020304" pitchFamily="18" charset="0"/>
                <a:cs typeface="Times New Roman" panose="02020603050405020304" pitchFamily="18" charset="0"/>
              </a:rPr>
              <a:t>P</a:t>
            </a:r>
            <a:r>
              <a:rPr lang="en-US" altLang="zh-CN" i="1" baseline="-25000" dirty="0" err="1">
                <a:latin typeface="Times New Roman" panose="02020603050405020304" pitchFamily="18" charset="0"/>
                <a:cs typeface="Times New Roman" panose="02020603050405020304" pitchFamily="18" charset="0"/>
              </a:rPr>
              <a:t>j</a:t>
            </a:r>
            <a:r>
              <a:rPr lang="en-US" altLang="zh-CN" dirty="0">
                <a:latin typeface="Times New Roman" panose="02020603050405020304" pitchFamily="18" charset="0"/>
                <a:cs typeface="Times New Roman" panose="02020603050405020304" pitchFamily="18" charset="0"/>
              </a:rPr>
              <a:t>(</a:t>
            </a:r>
            <a:r>
              <a:rPr lang="en-US" altLang="zh-CN" i="1" dirty="0" err="1">
                <a:latin typeface="Times New Roman" panose="02020603050405020304" pitchFamily="18" charset="0"/>
                <a:cs typeface="Times New Roman" panose="02020603050405020304" pitchFamily="18" charset="0"/>
              </a:rPr>
              <a:t>e</a:t>
            </a:r>
            <a:r>
              <a:rPr lang="en-US" altLang="zh-CN" baseline="-25000" dirty="0" err="1">
                <a:latin typeface="Times New Roman" panose="02020603050405020304" pitchFamily="18" charset="0"/>
                <a:cs typeface="Times New Roman" panose="02020603050405020304" pitchFamily="18" charset="0"/>
              </a:rPr>
              <a:t>K</a:t>
            </a:r>
            <a:r>
              <a:rPr lang="en-US" altLang="zh-CN" dirty="0">
                <a:latin typeface="Times New Roman" panose="02020603050405020304" pitchFamily="18" charset="0"/>
                <a:cs typeface="Times New Roman" panose="02020603050405020304" pitchFamily="18" charset="0"/>
              </a:rPr>
              <a:t>) is the probability for K-electron emission from internal conversion for transition </a:t>
            </a:r>
            <a:r>
              <a:rPr lang="en-US" altLang="zh-CN" i="1" dirty="0">
                <a:latin typeface="Times New Roman" panose="02020603050405020304" pitchFamily="18" charset="0"/>
                <a:cs typeface="Times New Roman" panose="02020603050405020304" pitchFamily="18" charset="0"/>
              </a:rPr>
              <a:t>j</a:t>
            </a:r>
            <a:r>
              <a:rPr lang="en-US" altLang="zh-CN" dirty="0">
                <a:latin typeface="Times New Roman" panose="02020603050405020304" pitchFamily="18" charset="0"/>
                <a:cs typeface="Times New Roman" panose="02020603050405020304" pitchFamily="18" charset="0"/>
              </a:rPr>
              <a:t> per decay of parent nuclide, and the </a:t>
            </a:r>
            <a:r>
              <a:rPr lang="en-US" altLang="zh-CN" i="1" dirty="0">
                <a:latin typeface="Times New Roman" panose="02020603050405020304" pitchFamily="18" charset="0"/>
                <a:cs typeface="Times New Roman" panose="02020603050405020304" pitchFamily="18" charset="0"/>
              </a:rPr>
              <a:t>j</a:t>
            </a:r>
            <a:r>
              <a:rPr lang="en-US" altLang="zh-CN" dirty="0">
                <a:latin typeface="Times New Roman" panose="02020603050405020304" pitchFamily="18" charset="0"/>
                <a:cs typeface="Times New Roman" panose="02020603050405020304" pitchFamily="18" charset="0"/>
              </a:rPr>
              <a:t> is sum over all transitions.</a:t>
            </a:r>
            <a:endParaRPr lang="zh-CN" altLang="en-US" dirty="0">
              <a:latin typeface="Times New Roman" panose="02020603050405020304" pitchFamily="18" charset="0"/>
              <a:cs typeface="Times New Roman" panose="02020603050405020304" pitchFamily="18" charset="0"/>
            </a:endParaRPr>
          </a:p>
        </p:txBody>
      </p:sp>
      <p:sp>
        <p:nvSpPr>
          <p:cNvPr id="16" name="矩形 15"/>
          <p:cNvSpPr/>
          <p:nvPr/>
        </p:nvSpPr>
        <p:spPr>
          <a:xfrm>
            <a:off x="3127100" y="3996386"/>
            <a:ext cx="3510100" cy="369332"/>
          </a:xfrm>
          <a:prstGeom prst="rect">
            <a:avLst/>
          </a:prstGeom>
        </p:spPr>
        <p:txBody>
          <a:bodyPr wrap="square">
            <a:spAutoFit/>
          </a:bodyPr>
          <a:lstStyle/>
          <a:p>
            <a:r>
              <a:rPr lang="en-US" altLang="zh-CN" dirty="0">
                <a:solidFill>
                  <a:srgbClr val="000000"/>
                </a:solidFill>
                <a:latin typeface="Times New Roman" panose="02020603050405020304" pitchFamily="18" charset="0"/>
                <a:cs typeface="Times New Roman" panose="02020603050405020304" pitchFamily="18" charset="0"/>
              </a:rPr>
              <a:t>If internal conversion is neglected</a:t>
            </a:r>
            <a:endParaRPr lang="zh-CN" altLang="en-US" dirty="0">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514892284"/>
      </p:ext>
    </p:extLst>
  </p:cSld>
  <p:clrMapOvr>
    <a:masterClrMapping/>
  </p:clrMapOvr>
</p:sld>
</file>

<file path=ppt/slides/slide1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a:extLst>
              <a:ext uri="{FF2B5EF4-FFF2-40B4-BE49-F238E27FC236}">
                <a16:creationId xmlns:a16="http://schemas.microsoft.com/office/drawing/2014/main" id="{08E6B25A-48B5-4FFF-92C1-1798E729E082}"/>
              </a:ext>
            </a:extLst>
          </p:cNvPr>
          <p:cNvSpPr txBox="1"/>
          <p:nvPr/>
        </p:nvSpPr>
        <p:spPr>
          <a:xfrm>
            <a:off x="0" y="0"/>
            <a:ext cx="9144000" cy="5355312"/>
          </a:xfrm>
          <a:prstGeom prst="rect">
            <a:avLst/>
          </a:prstGeom>
          <a:noFill/>
        </p:spPr>
        <p:txBody>
          <a:bodyPr wrap="square">
            <a:spAutoFit/>
          </a:bodyPr>
          <a:lstStyle/>
          <a:p>
            <a:pPr marL="0" marR="0"/>
            <a:r>
              <a:rPr lang="en-US" sz="1800" dirty="0">
                <a:effectLst/>
                <a:latin typeface="Calibri" panose="020F0502020204030204" pitchFamily="34" charset="0"/>
                <a:ea typeface="等线" panose="02010600030101010101" pitchFamily="2" charset="-122"/>
              </a:rPr>
              <a:t>Chris - I attach an output for the beta decay </a:t>
            </a:r>
            <a:r>
              <a:rPr lang="en-US" sz="1800" b="1" dirty="0">
                <a:effectLst/>
                <a:latin typeface="Calibri" panose="020F0502020204030204" pitchFamily="34" charset="0"/>
                <a:ea typeface="等线" panose="02010600030101010101" pitchFamily="2" charset="-122"/>
              </a:rPr>
              <a:t>sb110</a:t>
            </a:r>
            <a:r>
              <a:rPr lang="en-US" sz="1800" dirty="0">
                <a:effectLst/>
                <a:latin typeface="Calibri" panose="020F0502020204030204" pitchFamily="34" charset="0"/>
                <a:ea typeface="等线" panose="02010600030101010101" pitchFamily="2" charset="-122"/>
              </a:rPr>
              <a:t>.</a:t>
            </a:r>
          </a:p>
          <a:p>
            <a:pPr marL="0" marR="0"/>
            <a:r>
              <a:rPr lang="en-US" sz="1800" dirty="0">
                <a:effectLst/>
                <a:latin typeface="Calibri" panose="020F0502020204030204" pitchFamily="34" charset="0"/>
                <a:ea typeface="等线" panose="02010600030101010101" pitchFamily="2" charset="-122"/>
              </a:rPr>
              <a:t>It looks OK compared to exp (attached).</a:t>
            </a:r>
          </a:p>
          <a:p>
            <a:pPr marL="0" marR="0"/>
            <a:endParaRPr lang="en-US" sz="1800" dirty="0">
              <a:effectLst/>
              <a:latin typeface="Calibri" panose="020F0502020204030204" pitchFamily="34" charset="0"/>
              <a:ea typeface="等线" panose="02010600030101010101" pitchFamily="2" charset="-122"/>
            </a:endParaRPr>
          </a:p>
          <a:p>
            <a:pPr marL="0" marR="0"/>
            <a:r>
              <a:rPr lang="en-US" sz="1800" dirty="0">
                <a:effectLst/>
                <a:latin typeface="Calibri" panose="020F0502020204030204" pitchFamily="34" charset="0"/>
                <a:ea typeface="等线" panose="02010600030101010101" pitchFamily="2" charset="-122"/>
              </a:rPr>
              <a:t>A key state is the relatively strong decay to a level at 5.0 MeV. I think this has to come from a proton 0g9/2 hole going to a neutron 0g7/2 particle orbit. I adjusted the single-particle energy of the proton 0g9/2 hole to make this relatively strong states come out at about the right energy.  </a:t>
            </a:r>
          </a:p>
          <a:p>
            <a:pPr marL="0" marR="0"/>
            <a:endParaRPr lang="en-US" sz="1800" dirty="0">
              <a:effectLst/>
              <a:latin typeface="Calibri" panose="020F0502020204030204" pitchFamily="34" charset="0"/>
              <a:ea typeface="等线" panose="02010600030101010101" pitchFamily="2" charset="-122"/>
            </a:endParaRPr>
          </a:p>
          <a:p>
            <a:pPr marL="0" marR="0"/>
            <a:r>
              <a:rPr lang="en-US" sz="1800" dirty="0">
                <a:effectLst/>
                <a:latin typeface="Calibri" panose="020F0502020204030204" pitchFamily="34" charset="0"/>
                <a:ea typeface="等线" panose="02010600030101010101" pitchFamily="2" charset="-122"/>
              </a:rPr>
              <a:t>There are 1300 (2,3,4)+ states in the calculation up to Sp=6.6 MeV and the actual level density must be much higher than this. About 0.1 % of the beta decay goes to states above the Sp. The Coulomb barrier is large and the proton energy would have to be several MeV above Sp for the proton decay to complete with gamma. This puts it near the beta decay Q value.</a:t>
            </a:r>
          </a:p>
          <a:p>
            <a:pPr marL="0" marR="0"/>
            <a:endParaRPr lang="en-US" sz="1800" dirty="0">
              <a:effectLst/>
              <a:latin typeface="Calibri" panose="020F0502020204030204" pitchFamily="34" charset="0"/>
              <a:ea typeface="等线" panose="02010600030101010101" pitchFamily="2" charset="-122"/>
            </a:endParaRPr>
          </a:p>
          <a:p>
            <a:pPr marL="0" marR="0"/>
            <a:r>
              <a:rPr lang="en-US" sz="1800" dirty="0">
                <a:effectLst/>
                <a:latin typeface="Calibri" panose="020F0502020204030204" pitchFamily="34" charset="0"/>
                <a:ea typeface="等线" panose="02010600030101010101" pitchFamily="2" charset="-122"/>
              </a:rPr>
              <a:t>Alpha decay is not possible to calculate. The phase space for alpha decay of course goes exponentially with the Q values. This means there will be a narrow window where gamma and alpha will complete.</a:t>
            </a:r>
          </a:p>
          <a:p>
            <a:pPr marL="0" marR="0"/>
            <a:endParaRPr lang="en-US" sz="1800" dirty="0">
              <a:effectLst/>
              <a:latin typeface="Calibri" panose="020F0502020204030204" pitchFamily="34" charset="0"/>
              <a:ea typeface="等线" panose="02010600030101010101" pitchFamily="2" charset="-122"/>
            </a:endParaRPr>
          </a:p>
          <a:p>
            <a:pPr marL="0" marR="0"/>
            <a:r>
              <a:rPr lang="en-US" sz="1800" dirty="0">
                <a:effectLst/>
                <a:latin typeface="Calibri" panose="020F0502020204030204" pitchFamily="34" charset="0"/>
                <a:ea typeface="等线" panose="02010600030101010101" pitchFamily="2" charset="-122"/>
              </a:rPr>
              <a:t>So the only additional thing I could provide is the gamma decay lifetimes. </a:t>
            </a:r>
          </a:p>
          <a:p>
            <a:pPr marL="0" marR="0"/>
            <a:r>
              <a:rPr lang="en-US" sz="1800" dirty="0">
                <a:effectLst/>
                <a:latin typeface="Calibri" panose="020F0502020204030204" pitchFamily="34" charset="0"/>
                <a:ea typeface="等线" panose="02010600030101010101" pitchFamily="2" charset="-122"/>
              </a:rPr>
              <a:t>Alex </a:t>
            </a:r>
            <a:r>
              <a:rPr lang="en-US" altLang="zh-CN" sz="1800" dirty="0">
                <a:effectLst/>
                <a:latin typeface="Calibri" panose="020F0502020204030204" pitchFamily="34" charset="0"/>
                <a:ea typeface="等线" panose="02010600030101010101" pitchFamily="2" charset="-122"/>
              </a:rPr>
              <a:t>Brown 3/1/2022</a:t>
            </a:r>
            <a:endParaRPr lang="en-US" sz="1800" dirty="0">
              <a:effectLst/>
              <a:latin typeface="Calibri" panose="020F0502020204030204" pitchFamily="34" charset="0"/>
              <a:ea typeface="等线" panose="02010600030101010101" pitchFamily="2" charset="-122"/>
            </a:endParaRPr>
          </a:p>
        </p:txBody>
      </p:sp>
    </p:spTree>
    <p:extLst>
      <p:ext uri="{BB962C8B-B14F-4D97-AF65-F5344CB8AC3E}">
        <p14:creationId xmlns:p14="http://schemas.microsoft.com/office/powerpoint/2010/main" val="2736104090"/>
      </p:ext>
    </p:extLst>
  </p:cSld>
  <p:clrMapOvr>
    <a:masterClrMapping/>
  </p:clrMapOvr>
</p:sld>
</file>

<file path=ppt/slides/slide1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a:extLst>
              <a:ext uri="{FF2B5EF4-FFF2-40B4-BE49-F238E27FC236}">
                <a16:creationId xmlns:a16="http://schemas.microsoft.com/office/drawing/2014/main" id="{E1C9825D-D6AC-4DC4-A785-75E64844B356}"/>
              </a:ext>
            </a:extLst>
          </p:cNvPr>
          <p:cNvSpPr txBox="1"/>
          <p:nvPr/>
        </p:nvSpPr>
        <p:spPr>
          <a:xfrm>
            <a:off x="0" y="0"/>
            <a:ext cx="9144000" cy="6815777"/>
          </a:xfrm>
          <a:prstGeom prst="rect">
            <a:avLst/>
          </a:prstGeom>
          <a:noFill/>
        </p:spPr>
        <p:txBody>
          <a:bodyPr wrap="square">
            <a:spAutoFit/>
          </a:bodyPr>
          <a:lstStyle/>
          <a:p>
            <a:pPr marL="0" marR="0" algn="just">
              <a:lnSpc>
                <a:spcPct val="107000"/>
              </a:lnSpc>
              <a:spcBef>
                <a:spcPts val="0"/>
              </a:spcBef>
              <a:spcAft>
                <a:spcPts val="800"/>
              </a:spcAft>
            </a:pPr>
            <a:r>
              <a:rPr lang="en-US" sz="1800" dirty="0">
                <a:effectLst/>
                <a:latin typeface="Calibri" panose="020F0502020204030204" pitchFamily="34" charset="0"/>
                <a:ea typeface="等线" panose="02010600030101010101" pitchFamily="2" charset="-122"/>
                <a:cs typeface="Times New Roman" panose="02020603050405020304" pitchFamily="18" charset="0"/>
              </a:rPr>
              <a:t>Dear Tommy Rauscher,</a:t>
            </a:r>
          </a:p>
          <a:p>
            <a:pPr marL="0" marR="0" algn="just">
              <a:lnSpc>
                <a:spcPct val="107000"/>
              </a:lnSpc>
              <a:spcBef>
                <a:spcPts val="0"/>
              </a:spcBef>
              <a:spcAft>
                <a:spcPts val="800"/>
              </a:spcAft>
            </a:pPr>
            <a:r>
              <a:rPr lang="en-US" sz="1800" dirty="0">
                <a:effectLst/>
                <a:latin typeface="Calibri" panose="020F0502020204030204" pitchFamily="34" charset="0"/>
                <a:ea typeface="等线" panose="02010600030101010101" pitchFamily="2" charset="-122"/>
                <a:cs typeface="Times New Roman" panose="02020603050405020304" pitchFamily="18" charset="0"/>
              </a:rPr>
              <a:t>Hope this email finds you well.</a:t>
            </a:r>
          </a:p>
          <a:p>
            <a:pPr marL="0" marR="0" algn="just">
              <a:lnSpc>
                <a:spcPct val="107000"/>
              </a:lnSpc>
              <a:spcBef>
                <a:spcPts val="0"/>
              </a:spcBef>
              <a:spcAft>
                <a:spcPts val="800"/>
              </a:spcAft>
            </a:pPr>
            <a:r>
              <a:rPr lang="en-US" sz="1800" dirty="0">
                <a:effectLst/>
                <a:latin typeface="Calibri" panose="020F0502020204030204" pitchFamily="34" charset="0"/>
                <a:ea typeface="等线" panose="02010600030101010101" pitchFamily="2" charset="-122"/>
                <a:cs typeface="Times New Roman" panose="02020603050405020304" pitchFamily="18" charset="0"/>
              </a:rPr>
              <a:t>When we met in Japan almost three years ago, we discussed my group’s project to implement a “Particle X-ray Coincidence Technique” (PXCT) setup at FRIB.</a:t>
            </a:r>
          </a:p>
          <a:p>
            <a:pPr marL="0" marR="0" algn="just">
              <a:lnSpc>
                <a:spcPct val="107000"/>
              </a:lnSpc>
              <a:spcBef>
                <a:spcPts val="0"/>
              </a:spcBef>
              <a:spcAft>
                <a:spcPts val="800"/>
              </a:spcAft>
            </a:pPr>
            <a:r>
              <a:rPr lang="en-US" sz="1800" dirty="0">
                <a:effectLst/>
                <a:latin typeface="Calibri" panose="020F0502020204030204" pitchFamily="34" charset="0"/>
                <a:ea typeface="等线" panose="02010600030101010101" pitchFamily="2" charset="-122"/>
                <a:cs typeface="Times New Roman" panose="02020603050405020304" pitchFamily="18" charset="0"/>
              </a:rPr>
              <a:t>Since then, we have obtained funding for the setup, placed purchase orders for all of the off-the-shelf equipment and detectors, established our conceptual design, and are currently working on mechanical design and detailed simulations for experimental proposals.</a:t>
            </a:r>
          </a:p>
          <a:p>
            <a:pPr marL="0" marR="0" algn="just">
              <a:lnSpc>
                <a:spcPct val="107000"/>
              </a:lnSpc>
              <a:spcBef>
                <a:spcPts val="0"/>
              </a:spcBef>
              <a:spcAft>
                <a:spcPts val="800"/>
              </a:spcAft>
            </a:pPr>
            <a:r>
              <a:rPr lang="en-US" sz="1800" dirty="0">
                <a:effectLst/>
                <a:latin typeface="Calibri" panose="020F0502020204030204" pitchFamily="34" charset="0"/>
                <a:ea typeface="等线" panose="02010600030101010101" pitchFamily="2" charset="-122"/>
                <a:cs typeface="Times New Roman" panose="02020603050405020304" pitchFamily="18" charset="0"/>
              </a:rPr>
              <a:t>To remind you, the established PXCT technique uses EC decay to populate resonances in the daughter, which can decay by charged particle (proton or alpha) emission. The timescales for characteristic X-ray emission and particle emission are similar, so the X-ray energies may correspond to Z of the EC daughter or Z’ of the particle emission daughter. The ratio of the integrals of the two X-ray peaks detected in coincidence with the particles gives the lifetimes of the particle emitting states as a function of resonance energy. Our setup will provide this, but also gamma-ray detection in order to measure the particle/gamma branching ratios of the resonances as a function of energy. We can do this statistically as a function of resonance energy, or possibly even discretely in some cases. It provides many ingredients necessary to calculate thermonuclear reaction rates involving ground and excited initial and final states.</a:t>
            </a:r>
          </a:p>
          <a:p>
            <a:pPr marL="0" marR="0" algn="just">
              <a:lnSpc>
                <a:spcPct val="107000"/>
              </a:lnSpc>
              <a:spcBef>
                <a:spcPts val="0"/>
              </a:spcBef>
              <a:spcAft>
                <a:spcPts val="800"/>
              </a:spcAft>
            </a:pPr>
            <a:r>
              <a:rPr lang="en-US" sz="1800" dirty="0">
                <a:effectLst/>
                <a:latin typeface="Calibri" panose="020F0502020204030204" pitchFamily="34" charset="0"/>
                <a:ea typeface="等线" panose="02010600030101010101" pitchFamily="2" charset="-122"/>
                <a:cs typeface="Times New Roman" panose="02020603050405020304" pitchFamily="18" charset="0"/>
              </a:rPr>
              <a:t>The case that initially motivated me to pursue this is EC decay of 60Ga to 60Zn to constrain the competition between 59Cu(</a:t>
            </a:r>
            <a:r>
              <a:rPr lang="en-US" sz="1800" dirty="0" err="1">
                <a:effectLst/>
                <a:latin typeface="Calibri" panose="020F0502020204030204" pitchFamily="34" charset="0"/>
                <a:ea typeface="等线" panose="02010600030101010101" pitchFamily="2" charset="-122"/>
                <a:cs typeface="Times New Roman" panose="02020603050405020304" pitchFamily="18" charset="0"/>
              </a:rPr>
              <a:t>p,gamma</a:t>
            </a:r>
            <a:r>
              <a:rPr lang="en-US" sz="1800" dirty="0">
                <a:effectLst/>
                <a:latin typeface="Calibri" panose="020F0502020204030204" pitchFamily="34" charset="0"/>
                <a:ea typeface="等线" panose="02010600030101010101" pitchFamily="2" charset="-122"/>
                <a:cs typeface="Times New Roman" panose="02020603050405020304" pitchFamily="18" charset="0"/>
              </a:rPr>
              <a:t>)60Zn and 59Cu(</a:t>
            </a:r>
            <a:r>
              <a:rPr lang="en-US" sz="1800" dirty="0" err="1">
                <a:effectLst/>
                <a:latin typeface="Calibri" panose="020F0502020204030204" pitchFamily="34" charset="0"/>
                <a:ea typeface="等线" panose="02010600030101010101" pitchFamily="2" charset="-122"/>
                <a:cs typeface="Times New Roman" panose="02020603050405020304" pitchFamily="18" charset="0"/>
              </a:rPr>
              <a:t>p,alpha</a:t>
            </a:r>
            <a:r>
              <a:rPr lang="en-US" sz="1800" dirty="0">
                <a:effectLst/>
                <a:latin typeface="Calibri" panose="020F0502020204030204" pitchFamily="34" charset="0"/>
                <a:ea typeface="等线" panose="02010600030101010101" pitchFamily="2" charset="-122"/>
                <a:cs typeface="Times New Roman" panose="02020603050405020304" pitchFamily="18" charset="0"/>
              </a:rPr>
              <a:t>)56Ni in X-ray bursts. We can’t run this properly until FRIB is ramped up to full power to produce enough 60Ga. This will be maybe three years, so we want to do some commissioning and science in the meantime.</a:t>
            </a:r>
          </a:p>
        </p:txBody>
      </p:sp>
    </p:spTree>
    <p:extLst>
      <p:ext uri="{BB962C8B-B14F-4D97-AF65-F5344CB8AC3E}">
        <p14:creationId xmlns:p14="http://schemas.microsoft.com/office/powerpoint/2010/main" val="2166729609"/>
      </p:ext>
    </p:extLst>
  </p:cSld>
  <p:clrMapOvr>
    <a:masterClrMapping/>
  </p:clrMapOvr>
</p:sld>
</file>

<file path=ppt/slides/slide1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a:extLst>
              <a:ext uri="{FF2B5EF4-FFF2-40B4-BE49-F238E27FC236}">
                <a16:creationId xmlns:a16="http://schemas.microsoft.com/office/drawing/2014/main" id="{B5E4974F-0EF3-4BA3-A337-0FFA263A0F88}"/>
              </a:ext>
            </a:extLst>
          </p:cNvPr>
          <p:cNvSpPr txBox="1"/>
          <p:nvPr/>
        </p:nvSpPr>
        <p:spPr>
          <a:xfrm>
            <a:off x="0" y="0"/>
            <a:ext cx="9144000" cy="5824095"/>
          </a:xfrm>
          <a:prstGeom prst="rect">
            <a:avLst/>
          </a:prstGeom>
          <a:noFill/>
        </p:spPr>
        <p:txBody>
          <a:bodyPr wrap="square">
            <a:spAutoFit/>
          </a:bodyPr>
          <a:lstStyle/>
          <a:p>
            <a:pPr marL="0" marR="0" algn="just">
              <a:lnSpc>
                <a:spcPct val="107000"/>
              </a:lnSpc>
              <a:spcBef>
                <a:spcPts val="0"/>
              </a:spcBef>
              <a:spcAft>
                <a:spcPts val="800"/>
              </a:spcAft>
            </a:pPr>
            <a:r>
              <a:rPr lang="en-US" dirty="0">
                <a:effectLst/>
                <a:latin typeface="Calibri" panose="020F0502020204030204" pitchFamily="34" charset="0"/>
                <a:ea typeface="等线" panose="02010600030101010101" pitchFamily="2" charset="-122"/>
                <a:cs typeface="Times New Roman" panose="02020603050405020304" pitchFamily="18" charset="0"/>
              </a:rPr>
              <a:t>At the moment, our idea for a first experiment is 110Sb EC to 110Sn to constrain the competition between the 110Sn(</a:t>
            </a:r>
            <a:r>
              <a:rPr lang="en-US" dirty="0" err="1">
                <a:effectLst/>
                <a:latin typeface="Calibri" panose="020F0502020204030204" pitchFamily="34" charset="0"/>
                <a:ea typeface="等线" panose="02010600030101010101" pitchFamily="2" charset="-122"/>
                <a:cs typeface="Times New Roman" panose="02020603050405020304" pitchFamily="18" charset="0"/>
              </a:rPr>
              <a:t>gamma,alpha</a:t>
            </a:r>
            <a:r>
              <a:rPr lang="en-US" dirty="0">
                <a:effectLst/>
                <a:latin typeface="Calibri" panose="020F0502020204030204" pitchFamily="34" charset="0"/>
                <a:ea typeface="等线" panose="02010600030101010101" pitchFamily="2" charset="-122"/>
                <a:cs typeface="Times New Roman" panose="02020603050405020304" pitchFamily="18" charset="0"/>
              </a:rPr>
              <a:t>)106Cd and 110Sn(</a:t>
            </a:r>
            <a:r>
              <a:rPr lang="en-US" dirty="0" err="1">
                <a:effectLst/>
                <a:latin typeface="Calibri" panose="020F0502020204030204" pitchFamily="34" charset="0"/>
                <a:ea typeface="等线" panose="02010600030101010101" pitchFamily="2" charset="-122"/>
                <a:cs typeface="Times New Roman" panose="02020603050405020304" pitchFamily="18" charset="0"/>
              </a:rPr>
              <a:t>gamma,p</a:t>
            </a:r>
            <a:r>
              <a:rPr lang="en-US" dirty="0">
                <a:effectLst/>
                <a:latin typeface="Calibri" panose="020F0502020204030204" pitchFamily="34" charset="0"/>
                <a:ea typeface="等线" panose="02010600030101010101" pitchFamily="2" charset="-122"/>
                <a:cs typeface="Times New Roman" panose="02020603050405020304" pitchFamily="18" charset="0"/>
              </a:rPr>
              <a:t>)109In reactions in the gamma process. Our goal would be to investigate these statistically. In order to simulate this accurately, we need estimates of the EC feeding of 110Sn states as a function of excitation energy and also estimates of the p/alpha/gamma branching ratios as a function of excitation energy. Alex Brown has provided rough estimates of the EC feeding using the shell model, but he can’t do the branching ratios very well. I assume your Hauser </a:t>
            </a:r>
            <a:r>
              <a:rPr lang="en-US" dirty="0" err="1">
                <a:effectLst/>
                <a:latin typeface="Calibri" panose="020F0502020204030204" pitchFamily="34" charset="0"/>
                <a:ea typeface="等线" panose="02010600030101010101" pitchFamily="2" charset="-122"/>
                <a:cs typeface="Times New Roman" panose="02020603050405020304" pitchFamily="18" charset="0"/>
              </a:rPr>
              <a:t>Feshbach</a:t>
            </a:r>
            <a:r>
              <a:rPr lang="en-US" dirty="0">
                <a:effectLst/>
                <a:latin typeface="Calibri" panose="020F0502020204030204" pitchFamily="34" charset="0"/>
                <a:ea typeface="等线" panose="02010600030101010101" pitchFamily="2" charset="-122"/>
                <a:cs typeface="Times New Roman" panose="02020603050405020304" pitchFamily="18" charset="0"/>
              </a:rPr>
              <a:t> transmission coefficients must include the information necessary to estimate the branching ratios statistically, but I doubt that information is given explicitly in any papers. I wonder if this is information you would be willing and able to dig up and provide, or tell us where to find. It would help a lot with our planning and proposal for FRIB beam time.</a:t>
            </a:r>
          </a:p>
          <a:p>
            <a:pPr marL="0" marR="0" algn="just">
              <a:lnSpc>
                <a:spcPct val="107000"/>
              </a:lnSpc>
              <a:spcBef>
                <a:spcPts val="0"/>
              </a:spcBef>
              <a:spcAft>
                <a:spcPts val="800"/>
              </a:spcAft>
            </a:pPr>
            <a:r>
              <a:rPr lang="en-US" dirty="0">
                <a:effectLst/>
                <a:latin typeface="Calibri" panose="020F0502020204030204" pitchFamily="34" charset="0"/>
                <a:ea typeface="等线" panose="02010600030101010101" pitchFamily="2" charset="-122"/>
                <a:cs typeface="Times New Roman" panose="02020603050405020304" pitchFamily="18" charset="0"/>
              </a:rPr>
              <a:t>By the way, a former member of my group, Lijie Sun, already started drafting a very early version of a paper about our plans to apply PXCT to astrophysics. He already has you down as a co-author and any information you provide would be a nice contribution to the paper. We’ll circulate it when it is farther along.</a:t>
            </a:r>
          </a:p>
          <a:p>
            <a:pPr marL="0" marR="0" algn="just">
              <a:lnSpc>
                <a:spcPct val="107000"/>
              </a:lnSpc>
              <a:spcBef>
                <a:spcPts val="0"/>
              </a:spcBef>
              <a:spcAft>
                <a:spcPts val="800"/>
              </a:spcAft>
            </a:pPr>
            <a:r>
              <a:rPr lang="en-US" dirty="0">
                <a:effectLst/>
                <a:latin typeface="Calibri" panose="020F0502020204030204" pitchFamily="34" charset="0"/>
                <a:ea typeface="等线" panose="02010600030101010101" pitchFamily="2" charset="-122"/>
                <a:cs typeface="Times New Roman" panose="02020603050405020304" pitchFamily="18" charset="0"/>
              </a:rPr>
              <a:t>Best regards,</a:t>
            </a:r>
          </a:p>
          <a:p>
            <a:pPr marL="0" marR="0" algn="just">
              <a:lnSpc>
                <a:spcPct val="107000"/>
              </a:lnSpc>
              <a:spcBef>
                <a:spcPts val="0"/>
              </a:spcBef>
              <a:spcAft>
                <a:spcPts val="800"/>
              </a:spcAft>
            </a:pPr>
            <a:r>
              <a:rPr lang="en-US" dirty="0">
                <a:effectLst/>
                <a:latin typeface="Calibri" panose="020F0502020204030204" pitchFamily="34" charset="0"/>
                <a:ea typeface="等线" panose="02010600030101010101" pitchFamily="2" charset="-122"/>
                <a:cs typeface="Times New Roman" panose="02020603050405020304" pitchFamily="18" charset="0"/>
              </a:rPr>
              <a:t>Chris Wrede</a:t>
            </a:r>
          </a:p>
          <a:p>
            <a:pPr marL="0" marR="0" algn="just">
              <a:lnSpc>
                <a:spcPct val="107000"/>
              </a:lnSpc>
              <a:spcBef>
                <a:spcPts val="0"/>
              </a:spcBef>
              <a:spcAft>
                <a:spcPts val="800"/>
              </a:spcAft>
            </a:pPr>
            <a:r>
              <a:rPr lang="en-US" dirty="0">
                <a:effectLst/>
                <a:latin typeface="Calibri" panose="020F0502020204030204" pitchFamily="34" charset="0"/>
                <a:ea typeface="等线" panose="02010600030101010101" pitchFamily="2" charset="-122"/>
                <a:cs typeface="Times New Roman" panose="02020603050405020304" pitchFamily="18" charset="0"/>
              </a:rPr>
              <a:t>March 2, 2022</a:t>
            </a:r>
          </a:p>
        </p:txBody>
      </p:sp>
    </p:spTree>
    <p:extLst>
      <p:ext uri="{BB962C8B-B14F-4D97-AF65-F5344CB8AC3E}">
        <p14:creationId xmlns:p14="http://schemas.microsoft.com/office/powerpoint/2010/main" val="1312322105"/>
      </p:ext>
    </p:extLst>
  </p:cSld>
  <p:clrMapOvr>
    <a:masterClrMapping/>
  </p:clrMapOvr>
</p:sld>
</file>

<file path=ppt/slides/slide1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a:extLst>
              <a:ext uri="{FF2B5EF4-FFF2-40B4-BE49-F238E27FC236}">
                <a16:creationId xmlns:a16="http://schemas.microsoft.com/office/drawing/2014/main" id="{C1C84E90-AE5F-489C-9AAD-1459EEBF17E3}"/>
              </a:ext>
            </a:extLst>
          </p:cNvPr>
          <p:cNvSpPr txBox="1"/>
          <p:nvPr/>
        </p:nvSpPr>
        <p:spPr>
          <a:xfrm>
            <a:off x="0" y="0"/>
            <a:ext cx="9144000" cy="5632311"/>
          </a:xfrm>
          <a:prstGeom prst="rect">
            <a:avLst/>
          </a:prstGeom>
          <a:noFill/>
        </p:spPr>
        <p:txBody>
          <a:bodyPr wrap="square">
            <a:spAutoFit/>
          </a:bodyPr>
          <a:lstStyle/>
          <a:p>
            <a:pPr marL="0" marR="0">
              <a:spcBef>
                <a:spcPts val="0"/>
              </a:spcBef>
              <a:spcAft>
                <a:spcPts val="0"/>
              </a:spcAft>
            </a:pPr>
            <a:r>
              <a:rPr lang="en-US" sz="1800" dirty="0">
                <a:effectLst/>
                <a:latin typeface="Calibri" panose="020F0502020204030204" pitchFamily="34" charset="0"/>
                <a:ea typeface="等线" panose="02010600030101010101" pitchFamily="2" charset="-122"/>
                <a:cs typeface="Times New Roman" panose="02020603050405020304" pitchFamily="18" charset="0"/>
              </a:rPr>
              <a:t>Hi Chris</a:t>
            </a:r>
          </a:p>
          <a:p>
            <a:pPr marL="0" marR="0">
              <a:spcBef>
                <a:spcPts val="0"/>
              </a:spcBef>
              <a:spcAft>
                <a:spcPts val="0"/>
              </a:spcAft>
            </a:pPr>
            <a:r>
              <a:rPr lang="en-US" sz="1800" dirty="0">
                <a:effectLst/>
                <a:latin typeface="Calibri" panose="020F0502020204030204" pitchFamily="34" charset="0"/>
                <a:ea typeface="等线" panose="02010600030101010101" pitchFamily="2" charset="-122"/>
                <a:cs typeface="Times New Roman" panose="02020603050405020304" pitchFamily="18" charset="0"/>
              </a:rPr>
              <a:t> </a:t>
            </a:r>
          </a:p>
          <a:p>
            <a:pPr marL="0" marR="0">
              <a:spcBef>
                <a:spcPts val="0"/>
              </a:spcBef>
              <a:spcAft>
                <a:spcPts val="0"/>
              </a:spcAft>
            </a:pPr>
            <a:r>
              <a:rPr lang="en-US" sz="1800" dirty="0">
                <a:effectLst/>
                <a:latin typeface="Calibri" panose="020F0502020204030204" pitchFamily="34" charset="0"/>
                <a:ea typeface="等线" panose="02010600030101010101" pitchFamily="2" charset="-122"/>
                <a:cs typeface="Times New Roman" panose="02020603050405020304" pitchFamily="18" charset="0"/>
              </a:rPr>
              <a:t>Nice to hear from you. Also great to hear that you seem to be doing fine and are full of plans for new experiments.</a:t>
            </a:r>
          </a:p>
          <a:p>
            <a:pPr marL="0" marR="0">
              <a:spcBef>
                <a:spcPts val="0"/>
              </a:spcBef>
              <a:spcAft>
                <a:spcPts val="0"/>
              </a:spcAft>
            </a:pPr>
            <a:r>
              <a:rPr lang="en-US" sz="1800" dirty="0">
                <a:effectLst/>
                <a:latin typeface="Calibri" panose="020F0502020204030204" pitchFamily="34" charset="0"/>
                <a:ea typeface="等线" panose="02010600030101010101" pitchFamily="2" charset="-122"/>
                <a:cs typeface="Times New Roman" panose="02020603050405020304" pitchFamily="18" charset="0"/>
              </a:rPr>
              <a:t> </a:t>
            </a:r>
          </a:p>
          <a:p>
            <a:pPr marL="0" marR="0">
              <a:spcBef>
                <a:spcPts val="0"/>
              </a:spcBef>
              <a:spcAft>
                <a:spcPts val="0"/>
              </a:spcAft>
            </a:pPr>
            <a:r>
              <a:rPr lang="en-US" sz="1800" dirty="0">
                <a:effectLst/>
                <a:latin typeface="Calibri" panose="020F0502020204030204" pitchFamily="34" charset="0"/>
                <a:ea typeface="等线" panose="02010600030101010101" pitchFamily="2" charset="-122"/>
                <a:cs typeface="Times New Roman" panose="02020603050405020304" pitchFamily="18" charset="0"/>
              </a:rPr>
              <a:t>Concerning the test of the particle emission from excited states in 110Sn, it would also be interesting to have the neutron emission, because a deflection point in the gamma-process is characterized by the competition of charged particle emission to the neutron emission (if the reaction flow is initially dominated by (</a:t>
            </a:r>
            <a:r>
              <a:rPr lang="en-US" sz="1800" dirty="0" err="1">
                <a:effectLst/>
                <a:latin typeface="Calibri" panose="020F0502020204030204" pitchFamily="34" charset="0"/>
                <a:ea typeface="等线" panose="02010600030101010101" pitchFamily="2" charset="-122"/>
                <a:cs typeface="Times New Roman" panose="02020603050405020304" pitchFamily="18" charset="0"/>
              </a:rPr>
              <a:t>gamma,n</a:t>
            </a:r>
            <a:r>
              <a:rPr lang="en-US" sz="1800" dirty="0">
                <a:effectLst/>
                <a:latin typeface="Calibri" panose="020F0502020204030204" pitchFamily="34" charset="0"/>
                <a:ea typeface="等线" panose="02010600030101010101" pitchFamily="2" charset="-122"/>
                <a:cs typeface="Times New Roman" panose="02020603050405020304" pitchFamily="18" charset="0"/>
              </a:rPr>
              <a:t>) from stable isotopes). </a:t>
            </a:r>
          </a:p>
          <a:p>
            <a:pPr marL="0" marR="0">
              <a:spcBef>
                <a:spcPts val="0"/>
              </a:spcBef>
              <a:spcAft>
                <a:spcPts val="0"/>
              </a:spcAft>
            </a:pPr>
            <a:r>
              <a:rPr lang="en-US" sz="1800" dirty="0">
                <a:effectLst/>
                <a:latin typeface="Calibri" panose="020F0502020204030204" pitchFamily="34" charset="0"/>
                <a:ea typeface="等线" panose="02010600030101010101" pitchFamily="2" charset="-122"/>
                <a:cs typeface="Times New Roman" panose="02020603050405020304" pitchFamily="18" charset="0"/>
              </a:rPr>
              <a:t>Once it is established that charged particle emission is faster than neutron emission, then also the question arises whether (</a:t>
            </a:r>
            <a:r>
              <a:rPr lang="en-US" sz="1800" dirty="0" err="1">
                <a:effectLst/>
                <a:latin typeface="Calibri" panose="020F0502020204030204" pitchFamily="34" charset="0"/>
                <a:ea typeface="等线" panose="02010600030101010101" pitchFamily="2" charset="-122"/>
                <a:cs typeface="Times New Roman" panose="02020603050405020304" pitchFamily="18" charset="0"/>
              </a:rPr>
              <a:t>gamma,p</a:t>
            </a:r>
            <a:r>
              <a:rPr lang="en-US" sz="1800" dirty="0">
                <a:effectLst/>
                <a:latin typeface="Calibri" panose="020F0502020204030204" pitchFamily="34" charset="0"/>
                <a:ea typeface="等线" panose="02010600030101010101" pitchFamily="2" charset="-122"/>
                <a:cs typeface="Times New Roman" panose="02020603050405020304" pitchFamily="18" charset="0"/>
              </a:rPr>
              <a:t>) or (</a:t>
            </a:r>
            <a:r>
              <a:rPr lang="en-US" sz="1800" dirty="0" err="1">
                <a:effectLst/>
                <a:latin typeface="Calibri" panose="020F0502020204030204" pitchFamily="34" charset="0"/>
                <a:ea typeface="等线" panose="02010600030101010101" pitchFamily="2" charset="-122"/>
                <a:cs typeface="Times New Roman" panose="02020603050405020304" pitchFamily="18" charset="0"/>
              </a:rPr>
              <a:t>gamma,alpha</a:t>
            </a:r>
            <a:r>
              <a:rPr lang="en-US" sz="1800" dirty="0">
                <a:effectLst/>
                <a:latin typeface="Calibri" panose="020F0502020204030204" pitchFamily="34" charset="0"/>
                <a:ea typeface="等线" panose="02010600030101010101" pitchFamily="2" charset="-122"/>
                <a:cs typeface="Times New Roman" panose="02020603050405020304" pitchFamily="18" charset="0"/>
              </a:rPr>
              <a:t>) dominates.</a:t>
            </a:r>
          </a:p>
          <a:p>
            <a:pPr marL="0" marR="0">
              <a:spcBef>
                <a:spcPts val="0"/>
              </a:spcBef>
              <a:spcAft>
                <a:spcPts val="0"/>
              </a:spcAft>
            </a:pPr>
            <a:r>
              <a:rPr lang="en-US" sz="1800" dirty="0">
                <a:effectLst/>
                <a:latin typeface="Calibri" panose="020F0502020204030204" pitchFamily="34" charset="0"/>
                <a:ea typeface="等线" panose="02010600030101010101" pitchFamily="2" charset="-122"/>
                <a:cs typeface="Times New Roman" panose="02020603050405020304" pitchFamily="18" charset="0"/>
              </a:rPr>
              <a:t> </a:t>
            </a:r>
          </a:p>
          <a:p>
            <a:pPr marL="0" marR="0">
              <a:spcBef>
                <a:spcPts val="0"/>
              </a:spcBef>
              <a:spcAft>
                <a:spcPts val="0"/>
              </a:spcAft>
            </a:pPr>
            <a:r>
              <a:rPr lang="en-US" sz="1800" dirty="0">
                <a:effectLst/>
                <a:latin typeface="Calibri" panose="020F0502020204030204" pitchFamily="34" charset="0"/>
                <a:ea typeface="等线" panose="02010600030101010101" pitchFamily="2" charset="-122"/>
                <a:cs typeface="Times New Roman" panose="02020603050405020304" pitchFamily="18" charset="0"/>
              </a:rPr>
              <a:t>Another word of caution: differently from the s-process, which follows a well-defined, narrow path, the gamma-process involves simultaneous photodisintegration of nuclides in a large mass range (and elemental range) and therefore a narrow path with well-defined deflection points cannot be established. (I used to call this a "reaction boulevard" instead of a "reaction path".) In the past years it was therefore found that the previously discussed deflection points are of minor importance compared to the overall uncertainties in the rate predictions and also given the astrophysical uncertainties. Therefore any astrophysical motivation for the experiment has to be cautiously phrased.</a:t>
            </a:r>
          </a:p>
        </p:txBody>
      </p:sp>
    </p:spTree>
    <p:extLst>
      <p:ext uri="{BB962C8B-B14F-4D97-AF65-F5344CB8AC3E}">
        <p14:creationId xmlns:p14="http://schemas.microsoft.com/office/powerpoint/2010/main" val="2182456875"/>
      </p:ext>
    </p:extLst>
  </p:cSld>
  <p:clrMapOvr>
    <a:masterClrMapping/>
  </p:clrMapOvr>
</p:sld>
</file>

<file path=ppt/slides/slide1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a:extLst>
              <a:ext uri="{FF2B5EF4-FFF2-40B4-BE49-F238E27FC236}">
                <a16:creationId xmlns:a16="http://schemas.microsoft.com/office/drawing/2014/main" id="{6168806B-7308-48A4-B984-021A8CBF5643}"/>
              </a:ext>
            </a:extLst>
          </p:cNvPr>
          <p:cNvSpPr txBox="1"/>
          <p:nvPr/>
        </p:nvSpPr>
        <p:spPr>
          <a:xfrm>
            <a:off x="0" y="0"/>
            <a:ext cx="9144000" cy="4247317"/>
          </a:xfrm>
          <a:prstGeom prst="rect">
            <a:avLst/>
          </a:prstGeom>
          <a:noFill/>
        </p:spPr>
        <p:txBody>
          <a:bodyPr wrap="square">
            <a:spAutoFit/>
          </a:bodyPr>
          <a:lstStyle/>
          <a:p>
            <a:pPr marL="0" marR="0">
              <a:spcBef>
                <a:spcPts val="0"/>
              </a:spcBef>
              <a:spcAft>
                <a:spcPts val="0"/>
              </a:spcAft>
            </a:pPr>
            <a:endParaRPr lang="en-US" sz="1800" dirty="0">
              <a:effectLst/>
              <a:latin typeface="Calibri" panose="020F0502020204030204" pitchFamily="34" charset="0"/>
              <a:ea typeface="等线" panose="02010600030101010101" pitchFamily="2" charset="-122"/>
              <a:cs typeface="Times New Roman" panose="02020603050405020304" pitchFamily="18" charset="0"/>
            </a:endParaRPr>
          </a:p>
          <a:p>
            <a:pPr marL="0" marR="0">
              <a:spcBef>
                <a:spcPts val="0"/>
              </a:spcBef>
              <a:spcAft>
                <a:spcPts val="0"/>
              </a:spcAft>
            </a:pPr>
            <a:r>
              <a:rPr lang="en-US" sz="1800" dirty="0">
                <a:effectLst/>
                <a:latin typeface="Calibri" panose="020F0502020204030204" pitchFamily="34" charset="0"/>
                <a:ea typeface="等线" panose="02010600030101010101" pitchFamily="2" charset="-122"/>
                <a:cs typeface="Times New Roman" panose="02020603050405020304" pitchFamily="18" charset="0"/>
              </a:rPr>
              <a:t>Anyway, you are right, the statistical model calculations make use of the transmission coefficients describing the *average* widths for an ensemble of levels at a given excitation energy. This is actually what the code calculates. After appropriate summing and weighting, however, these numbers are usually not kept, as this would result in large output (not so much a problem nowadays anymore).</a:t>
            </a:r>
          </a:p>
          <a:p>
            <a:pPr marL="0" marR="0">
              <a:spcBef>
                <a:spcPts val="0"/>
              </a:spcBef>
              <a:spcAft>
                <a:spcPts val="0"/>
              </a:spcAft>
            </a:pPr>
            <a:r>
              <a:rPr lang="en-US" sz="1800" dirty="0">
                <a:effectLst/>
                <a:latin typeface="Calibri" panose="020F0502020204030204" pitchFamily="34" charset="0"/>
                <a:ea typeface="等线" panose="02010600030101010101" pitchFamily="2" charset="-122"/>
                <a:cs typeface="Times New Roman" panose="02020603050405020304" pitchFamily="18" charset="0"/>
              </a:rPr>
              <a:t> </a:t>
            </a:r>
          </a:p>
          <a:p>
            <a:pPr marL="0" marR="0">
              <a:spcBef>
                <a:spcPts val="0"/>
              </a:spcBef>
              <a:spcAft>
                <a:spcPts val="0"/>
              </a:spcAft>
            </a:pPr>
            <a:r>
              <a:rPr lang="en-US" sz="1800" dirty="0">
                <a:effectLst/>
                <a:latin typeface="Calibri" panose="020F0502020204030204" pitchFamily="34" charset="0"/>
                <a:ea typeface="等线" panose="02010600030101010101" pitchFamily="2" charset="-122"/>
                <a:cs typeface="Times New Roman" panose="02020603050405020304" pitchFamily="18" charset="0"/>
              </a:rPr>
              <a:t>I have done such branching calculations before when supplied with the population (feeding) of the initial excited states. I have to dig up the old calculations and try to remember how I did it without having to reprogram my code again. (I am somewhat time-limited these days.) What range of excitation energies are we talking about?</a:t>
            </a:r>
          </a:p>
          <a:p>
            <a:pPr marL="0" marR="0">
              <a:spcBef>
                <a:spcPts val="0"/>
              </a:spcBef>
              <a:spcAft>
                <a:spcPts val="0"/>
              </a:spcAft>
            </a:pPr>
            <a:r>
              <a:rPr lang="en-US" sz="1800" dirty="0">
                <a:effectLst/>
                <a:latin typeface="Calibri" panose="020F0502020204030204" pitchFamily="34" charset="0"/>
                <a:ea typeface="等线" panose="02010600030101010101" pitchFamily="2" charset="-122"/>
                <a:cs typeface="Times New Roman" panose="02020603050405020304" pitchFamily="18" charset="0"/>
              </a:rPr>
              <a:t> </a:t>
            </a:r>
          </a:p>
          <a:p>
            <a:pPr marL="0" marR="0">
              <a:spcBef>
                <a:spcPts val="0"/>
              </a:spcBef>
              <a:spcAft>
                <a:spcPts val="0"/>
              </a:spcAft>
            </a:pPr>
            <a:r>
              <a:rPr lang="en-US" sz="1800" dirty="0">
                <a:effectLst/>
                <a:latin typeface="Calibri" panose="020F0502020204030204" pitchFamily="34" charset="0"/>
                <a:ea typeface="等线" panose="02010600030101010101" pitchFamily="2" charset="-122"/>
                <a:cs typeface="Times New Roman" panose="02020603050405020304" pitchFamily="18" charset="0"/>
              </a:rPr>
              <a:t>Best wishes,</a:t>
            </a:r>
          </a:p>
          <a:p>
            <a:pPr marL="0" marR="0">
              <a:spcBef>
                <a:spcPts val="0"/>
              </a:spcBef>
              <a:spcAft>
                <a:spcPts val="0"/>
              </a:spcAft>
            </a:pPr>
            <a:r>
              <a:rPr lang="en-US" sz="1800" dirty="0">
                <a:effectLst/>
                <a:latin typeface="Calibri" panose="020F0502020204030204" pitchFamily="34" charset="0"/>
                <a:ea typeface="等线" panose="02010600030101010101" pitchFamily="2" charset="-122"/>
                <a:cs typeface="Times New Roman" panose="02020603050405020304" pitchFamily="18" charset="0"/>
              </a:rPr>
              <a:t>Tommy Rauscher</a:t>
            </a:r>
          </a:p>
          <a:p>
            <a:pPr marL="0" marR="0">
              <a:spcBef>
                <a:spcPts val="0"/>
              </a:spcBef>
              <a:spcAft>
                <a:spcPts val="0"/>
              </a:spcAft>
            </a:pPr>
            <a:r>
              <a:rPr lang="en-US" sz="1800" dirty="0">
                <a:effectLst/>
                <a:latin typeface="Calibri" panose="020F0502020204030204" pitchFamily="34" charset="0"/>
                <a:ea typeface="等线" panose="02010600030101010101" pitchFamily="2" charset="-122"/>
                <a:cs typeface="Times New Roman" panose="02020603050405020304" pitchFamily="18" charset="0"/>
              </a:rPr>
              <a:t>3/5/2022</a:t>
            </a:r>
          </a:p>
        </p:txBody>
      </p:sp>
    </p:spTree>
    <p:extLst>
      <p:ext uri="{BB962C8B-B14F-4D97-AF65-F5344CB8AC3E}">
        <p14:creationId xmlns:p14="http://schemas.microsoft.com/office/powerpoint/2010/main" val="3303010138"/>
      </p:ext>
    </p:extLst>
  </p:cSld>
  <p:clrMapOvr>
    <a:masterClrMapping/>
  </p:clrMapOvr>
</p:sld>
</file>

<file path=ppt/slides/slide1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a:extLst>
              <a:ext uri="{FF2B5EF4-FFF2-40B4-BE49-F238E27FC236}">
                <a16:creationId xmlns:a16="http://schemas.microsoft.com/office/drawing/2014/main" id="{FB47DDD8-207B-43CC-9DE6-53EE1150121A}"/>
              </a:ext>
            </a:extLst>
          </p:cNvPr>
          <p:cNvSpPr txBox="1"/>
          <p:nvPr/>
        </p:nvSpPr>
        <p:spPr>
          <a:xfrm>
            <a:off x="0" y="0"/>
            <a:ext cx="9144000" cy="6632585"/>
          </a:xfrm>
          <a:prstGeom prst="rect">
            <a:avLst/>
          </a:prstGeom>
          <a:noFill/>
        </p:spPr>
        <p:txBody>
          <a:bodyPr wrap="square">
            <a:spAutoFit/>
          </a:bodyPr>
          <a:lstStyle/>
          <a:p>
            <a:pPr marL="0" marR="0">
              <a:spcBef>
                <a:spcPts val="0"/>
              </a:spcBef>
              <a:spcAft>
                <a:spcPts val="0"/>
              </a:spcAft>
            </a:pPr>
            <a:r>
              <a:rPr lang="en-US" sz="1700" dirty="0">
                <a:effectLst/>
                <a:latin typeface="Calibri" panose="020F0502020204030204" pitchFamily="34" charset="0"/>
                <a:ea typeface="等线" panose="02010600030101010101" pitchFamily="2" charset="-122"/>
                <a:cs typeface="Times New Roman" panose="02020603050405020304" pitchFamily="18" charset="0"/>
              </a:rPr>
              <a:t>Hi Chris</a:t>
            </a:r>
          </a:p>
          <a:p>
            <a:pPr marL="0" marR="0">
              <a:spcBef>
                <a:spcPts val="0"/>
              </a:spcBef>
              <a:spcAft>
                <a:spcPts val="0"/>
              </a:spcAft>
            </a:pPr>
            <a:r>
              <a:rPr lang="en-US" sz="1700" dirty="0">
                <a:effectLst/>
                <a:latin typeface="Calibri" panose="020F0502020204030204" pitchFamily="34" charset="0"/>
                <a:ea typeface="等线" panose="02010600030101010101" pitchFamily="2" charset="-122"/>
                <a:cs typeface="Times New Roman" panose="02020603050405020304" pitchFamily="18" charset="0"/>
              </a:rPr>
              <a:t> </a:t>
            </a:r>
          </a:p>
          <a:p>
            <a:pPr marL="0" marR="0">
              <a:spcBef>
                <a:spcPts val="0"/>
              </a:spcBef>
              <a:spcAft>
                <a:spcPts val="0"/>
              </a:spcAft>
            </a:pPr>
            <a:r>
              <a:rPr lang="en-US" sz="1700" dirty="0">
                <a:effectLst/>
                <a:latin typeface="Calibri" panose="020F0502020204030204" pitchFamily="34" charset="0"/>
                <a:ea typeface="等线" panose="02010600030101010101" pitchFamily="2" charset="-122"/>
                <a:cs typeface="Times New Roman" panose="02020603050405020304" pitchFamily="18" charset="0"/>
              </a:rPr>
              <a:t>I quickly looked at the energetics of the reactions around 110Sn and noticed that you mainly populate levels below the proton emission threshold, if I am not mistaken.</a:t>
            </a:r>
          </a:p>
          <a:p>
            <a:pPr marL="0" marR="0">
              <a:spcBef>
                <a:spcPts val="0"/>
              </a:spcBef>
              <a:spcAft>
                <a:spcPts val="0"/>
              </a:spcAft>
            </a:pPr>
            <a:r>
              <a:rPr lang="en-US" sz="1700" dirty="0">
                <a:effectLst/>
                <a:latin typeface="Calibri" panose="020F0502020204030204" pitchFamily="34" charset="0"/>
                <a:ea typeface="等线" panose="02010600030101010101" pitchFamily="2" charset="-122"/>
                <a:cs typeface="Times New Roman" panose="02020603050405020304" pitchFamily="18" charset="0"/>
              </a:rPr>
              <a:t> </a:t>
            </a:r>
          </a:p>
          <a:p>
            <a:pPr marL="0" marR="0">
              <a:spcBef>
                <a:spcPts val="0"/>
              </a:spcBef>
              <a:spcAft>
                <a:spcPts val="0"/>
              </a:spcAft>
            </a:pPr>
            <a:r>
              <a:rPr lang="en-US" sz="1700" dirty="0">
                <a:effectLst/>
                <a:latin typeface="Calibri" panose="020F0502020204030204" pitchFamily="34" charset="0"/>
                <a:ea typeface="等线" panose="02010600030101010101" pitchFamily="2" charset="-122"/>
                <a:cs typeface="Times New Roman" panose="02020603050405020304" pitchFamily="18" charset="0"/>
              </a:rPr>
              <a:t>The EC Q-value of 110Sb is 8.39 MeV, therefore for </a:t>
            </a:r>
            <a:r>
              <a:rPr lang="en-US" sz="1700" dirty="0" err="1">
                <a:effectLst/>
                <a:latin typeface="Calibri" panose="020F0502020204030204" pitchFamily="34" charset="0"/>
                <a:ea typeface="等线" panose="02010600030101010101" pitchFamily="2" charset="-122"/>
                <a:cs typeface="Times New Roman" panose="02020603050405020304" pitchFamily="18" charset="0"/>
              </a:rPr>
              <a:t>g.s.</a:t>
            </a:r>
            <a:r>
              <a:rPr lang="en-US" sz="1700" dirty="0">
                <a:effectLst/>
                <a:latin typeface="Calibri" panose="020F0502020204030204" pitchFamily="34" charset="0"/>
                <a:ea typeface="等线" panose="02010600030101010101" pitchFamily="2" charset="-122"/>
                <a:cs typeface="Times New Roman" panose="02020603050405020304" pitchFamily="18" charset="0"/>
              </a:rPr>
              <a:t> decay of 110Sb the highest excitation energy in 110Sn you reach is 8.39 MeV. In 110Sn Sp=6.64 MeV and Sa=1.14 MeV (Sn=11.2 MeV). I assume that in the EC you </a:t>
            </a:r>
            <a:r>
              <a:rPr lang="en-US" sz="1700" dirty="0" err="1">
                <a:effectLst/>
                <a:latin typeface="Calibri" panose="020F0502020204030204" pitchFamily="34" charset="0"/>
                <a:ea typeface="等线" panose="02010600030101010101" pitchFamily="2" charset="-122"/>
                <a:cs typeface="Times New Roman" panose="02020603050405020304" pitchFamily="18" charset="0"/>
              </a:rPr>
              <a:t>preferrably</a:t>
            </a:r>
            <a:r>
              <a:rPr lang="en-US" sz="1700" dirty="0">
                <a:effectLst/>
                <a:latin typeface="Calibri" panose="020F0502020204030204" pitchFamily="34" charset="0"/>
                <a:ea typeface="等线" panose="02010600030101010101" pitchFamily="2" charset="-122"/>
                <a:cs typeface="Times New Roman" panose="02020603050405020304" pitchFamily="18" charset="0"/>
              </a:rPr>
              <a:t> populate the low-lying levels in 110Sn but there either all particle emission is zero or at least proton emission is zero. Proton emission triggered by EC would then only emit protons with energies 0 - 1.75 MeV. Due to the Coulomb barrier I am not optimistic that one would get large transmission coefficients for those, either.</a:t>
            </a:r>
          </a:p>
          <a:p>
            <a:pPr marL="0" marR="0">
              <a:spcBef>
                <a:spcPts val="0"/>
              </a:spcBef>
              <a:spcAft>
                <a:spcPts val="0"/>
              </a:spcAft>
            </a:pPr>
            <a:r>
              <a:rPr lang="en-US" sz="1700" dirty="0">
                <a:effectLst/>
                <a:latin typeface="Calibri" panose="020F0502020204030204" pitchFamily="34" charset="0"/>
                <a:ea typeface="等线" panose="02010600030101010101" pitchFamily="2" charset="-122"/>
                <a:cs typeface="Times New Roman" panose="02020603050405020304" pitchFamily="18" charset="0"/>
              </a:rPr>
              <a:t> </a:t>
            </a:r>
          </a:p>
          <a:p>
            <a:pPr marL="0" marR="0">
              <a:spcBef>
                <a:spcPts val="0"/>
              </a:spcBef>
              <a:spcAft>
                <a:spcPts val="0"/>
              </a:spcAft>
            </a:pPr>
            <a:r>
              <a:rPr lang="en-US" sz="1700" dirty="0">
                <a:effectLst/>
                <a:latin typeface="Calibri" panose="020F0502020204030204" pitchFamily="34" charset="0"/>
                <a:ea typeface="等线" panose="02010600030101010101" pitchFamily="2" charset="-122"/>
                <a:cs typeface="Times New Roman" panose="02020603050405020304" pitchFamily="18" charset="0"/>
              </a:rPr>
              <a:t>Regarding astrophysical reaction rates, excited states in 110Sn would have to be known at about 6.6 - 9.6 MeV excitation energy for alpha emission and 8.7 - 10.8 MeV for proton emission (from the Gamow windows given in PRC 81, 045807). Unfortunately this means that you cannot reach the actually important excitation energies for proton emission unless I misunderstand what you want to do. Can you do EC of excited states in 110Sb?</a:t>
            </a:r>
          </a:p>
          <a:p>
            <a:pPr marL="0" marR="0">
              <a:spcBef>
                <a:spcPts val="0"/>
              </a:spcBef>
              <a:spcAft>
                <a:spcPts val="0"/>
              </a:spcAft>
            </a:pPr>
            <a:r>
              <a:rPr lang="en-US" sz="1700" dirty="0">
                <a:effectLst/>
                <a:latin typeface="Calibri" panose="020F0502020204030204" pitchFamily="34" charset="0"/>
                <a:ea typeface="等线" panose="02010600030101010101" pitchFamily="2" charset="-122"/>
                <a:cs typeface="Times New Roman" panose="02020603050405020304" pitchFamily="18" charset="0"/>
              </a:rPr>
              <a:t> </a:t>
            </a:r>
          </a:p>
          <a:p>
            <a:pPr marL="0" marR="0">
              <a:spcBef>
                <a:spcPts val="0"/>
              </a:spcBef>
              <a:spcAft>
                <a:spcPts val="0"/>
              </a:spcAft>
            </a:pPr>
            <a:r>
              <a:rPr lang="en-US" sz="1700" dirty="0">
                <a:effectLst/>
                <a:latin typeface="Calibri" panose="020F0502020204030204" pitchFamily="34" charset="0"/>
                <a:ea typeface="等线" panose="02010600030101010101" pitchFamily="2" charset="-122"/>
                <a:cs typeface="Times New Roman" panose="02020603050405020304" pitchFamily="18" charset="0"/>
              </a:rPr>
              <a:t>Concerning the alpha emission it potentially could be interesting to compare it to reaction data for 106Cd(</a:t>
            </a:r>
            <a:r>
              <a:rPr lang="en-US" sz="1700" dirty="0" err="1">
                <a:effectLst/>
                <a:latin typeface="Calibri" panose="020F0502020204030204" pitchFamily="34" charset="0"/>
                <a:ea typeface="等线" panose="02010600030101010101" pitchFamily="2" charset="-122"/>
                <a:cs typeface="Times New Roman" panose="02020603050405020304" pitchFamily="18" charset="0"/>
              </a:rPr>
              <a:t>alpha,gamma</a:t>
            </a:r>
            <a:r>
              <a:rPr lang="en-US" sz="1700" dirty="0">
                <a:effectLst/>
                <a:latin typeface="Calibri" panose="020F0502020204030204" pitchFamily="34" charset="0"/>
                <a:ea typeface="等线" panose="02010600030101010101" pitchFamily="2" charset="-122"/>
                <a:cs typeface="Times New Roman" panose="02020603050405020304" pitchFamily="18" charset="0"/>
              </a:rPr>
              <a:t>). The description of low-energy alpha capture (and emission) always has been difficult and there are measurements of 106Cd(</a:t>
            </a:r>
            <a:r>
              <a:rPr lang="en-US" sz="1700" dirty="0" err="1">
                <a:effectLst/>
                <a:latin typeface="Calibri" panose="020F0502020204030204" pitchFamily="34" charset="0"/>
                <a:ea typeface="等线" panose="02010600030101010101" pitchFamily="2" charset="-122"/>
                <a:cs typeface="Times New Roman" panose="02020603050405020304" pitchFamily="18" charset="0"/>
              </a:rPr>
              <a:t>alpha,gamma</a:t>
            </a:r>
            <a:r>
              <a:rPr lang="en-US" sz="1700" dirty="0">
                <a:effectLst/>
                <a:latin typeface="Calibri" panose="020F0502020204030204" pitchFamily="34" charset="0"/>
                <a:ea typeface="等线" panose="02010600030101010101" pitchFamily="2" charset="-122"/>
                <a:cs typeface="Times New Roman" panose="02020603050405020304" pitchFamily="18" charset="0"/>
              </a:rPr>
              <a:t>). Unfortunately these measurements don't go below an </a:t>
            </a:r>
            <a:r>
              <a:rPr lang="en-US" sz="1700" dirty="0" err="1">
                <a:effectLst/>
                <a:latin typeface="Calibri" panose="020F0502020204030204" pitchFamily="34" charset="0"/>
                <a:ea typeface="等线" panose="02010600030101010101" pitchFamily="2" charset="-122"/>
                <a:cs typeface="Times New Roman" panose="02020603050405020304" pitchFamily="18" charset="0"/>
              </a:rPr>
              <a:t>c.m.</a:t>
            </a:r>
            <a:r>
              <a:rPr lang="en-US" sz="1700" dirty="0">
                <a:effectLst/>
                <a:latin typeface="Calibri" panose="020F0502020204030204" pitchFamily="34" charset="0"/>
                <a:ea typeface="等线" panose="02010600030101010101" pitchFamily="2" charset="-122"/>
                <a:cs typeface="Times New Roman" panose="02020603050405020304" pitchFamily="18" charset="0"/>
              </a:rPr>
              <a:t> alpha energy of about 7.5 MeV and that would be 8.64 MeV in excitation energy, again above of what you can reach.</a:t>
            </a:r>
          </a:p>
          <a:p>
            <a:pPr marL="0" marR="0">
              <a:spcBef>
                <a:spcPts val="0"/>
              </a:spcBef>
              <a:spcAft>
                <a:spcPts val="0"/>
              </a:spcAft>
            </a:pPr>
            <a:endParaRPr lang="en-US" sz="1700" dirty="0">
              <a:effectLst/>
              <a:latin typeface="Calibri" panose="020F0502020204030204" pitchFamily="34" charset="0"/>
              <a:ea typeface="等线" panose="02010600030101010101" pitchFamily="2" charset="-122"/>
              <a:cs typeface="Times New Roman" panose="02020603050405020304" pitchFamily="18" charset="0"/>
            </a:endParaRPr>
          </a:p>
          <a:p>
            <a:pPr marL="0" marR="0">
              <a:spcBef>
                <a:spcPts val="0"/>
              </a:spcBef>
              <a:spcAft>
                <a:spcPts val="0"/>
              </a:spcAft>
            </a:pPr>
            <a:r>
              <a:rPr lang="en-US" sz="1700" dirty="0">
                <a:effectLst/>
                <a:latin typeface="Calibri" panose="020F0502020204030204" pitchFamily="34" charset="0"/>
                <a:ea typeface="等线" panose="02010600030101010101" pitchFamily="2" charset="-122"/>
                <a:cs typeface="Times New Roman" panose="02020603050405020304" pitchFamily="18" charset="0"/>
              </a:rPr>
              <a:t>Tommy Rauscher 3/5/2022</a:t>
            </a:r>
          </a:p>
        </p:txBody>
      </p:sp>
    </p:spTree>
    <p:extLst>
      <p:ext uri="{BB962C8B-B14F-4D97-AF65-F5344CB8AC3E}">
        <p14:creationId xmlns:p14="http://schemas.microsoft.com/office/powerpoint/2010/main" val="3061177426"/>
      </p:ext>
    </p:extLst>
  </p:cSld>
  <p:clrMapOvr>
    <a:masterClrMapping/>
  </p:clrMapOvr>
</p:sld>
</file>

<file path=ppt/slides/slide1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a:extLst>
              <a:ext uri="{FF2B5EF4-FFF2-40B4-BE49-F238E27FC236}">
                <a16:creationId xmlns:a16="http://schemas.microsoft.com/office/drawing/2014/main" id="{891413FD-7F28-44F2-8030-EDA86FF1AC3A}"/>
              </a:ext>
            </a:extLst>
          </p:cNvPr>
          <p:cNvSpPr txBox="1"/>
          <p:nvPr/>
        </p:nvSpPr>
        <p:spPr>
          <a:xfrm>
            <a:off x="0" y="0"/>
            <a:ext cx="9144000" cy="6740307"/>
          </a:xfrm>
          <a:prstGeom prst="rect">
            <a:avLst/>
          </a:prstGeom>
          <a:noFill/>
        </p:spPr>
        <p:txBody>
          <a:bodyPr wrap="square">
            <a:spAutoFit/>
          </a:bodyPr>
          <a:lstStyle/>
          <a:p>
            <a:r>
              <a:rPr lang="en-US" sz="1600" b="0" i="0" dirty="0">
                <a:solidFill>
                  <a:srgbClr val="222222"/>
                </a:solidFill>
                <a:effectLst/>
              </a:rPr>
              <a:t>Hi Chris,</a:t>
            </a:r>
            <a:br>
              <a:rPr lang="en-US" sz="1600" dirty="0"/>
            </a:br>
            <a:r>
              <a:rPr lang="en-US" sz="1600" b="0" i="0" dirty="0">
                <a:solidFill>
                  <a:srgbClr val="222222"/>
                </a:solidFill>
                <a:effectLst/>
              </a:rPr>
              <a:t>I found some time to make the calculations you had asked for.</a:t>
            </a:r>
            <a:br>
              <a:rPr lang="en-US" sz="1600" dirty="0"/>
            </a:br>
            <a:r>
              <a:rPr lang="en-US" sz="1600" b="0" i="0" dirty="0">
                <a:solidFill>
                  <a:srgbClr val="222222"/>
                </a:solidFill>
                <a:effectLst/>
              </a:rPr>
              <a:t>Attached is a </a:t>
            </a:r>
            <a:r>
              <a:rPr lang="en-US" sz="1600" b="0" i="0" dirty="0" err="1">
                <a:solidFill>
                  <a:srgbClr val="222222"/>
                </a:solidFill>
                <a:effectLst/>
              </a:rPr>
              <a:t>gzipped</a:t>
            </a:r>
            <a:r>
              <a:rPr lang="en-US" sz="1600" b="0" i="0" dirty="0">
                <a:solidFill>
                  <a:srgbClr val="222222"/>
                </a:solidFill>
                <a:effectLst/>
              </a:rPr>
              <a:t> tar with the strength functions and averaged widths for 110Sn at various excitation energies. Note that, although I used my code to calculate and print them for you, values below the threshold for a particular reaction (e.g. below the proton separation energy for the (</a:t>
            </a:r>
            <a:r>
              <a:rPr lang="en-US" sz="1600" b="0" i="0" dirty="0" err="1">
                <a:solidFill>
                  <a:srgbClr val="222222"/>
                </a:solidFill>
                <a:effectLst/>
              </a:rPr>
              <a:t>p,g</a:t>
            </a:r>
            <a:r>
              <a:rPr lang="en-US" sz="1600" b="0" i="0" dirty="0">
                <a:solidFill>
                  <a:srgbClr val="222222"/>
                </a:solidFill>
                <a:effectLst/>
              </a:rPr>
              <a:t>) or (</a:t>
            </a:r>
            <a:r>
              <a:rPr lang="en-US" sz="1600" b="0" i="0" dirty="0" err="1">
                <a:solidFill>
                  <a:srgbClr val="222222"/>
                </a:solidFill>
                <a:effectLst/>
              </a:rPr>
              <a:t>g,p</a:t>
            </a:r>
            <a:r>
              <a:rPr lang="en-US" sz="1600" b="0" i="0" dirty="0">
                <a:solidFill>
                  <a:srgbClr val="222222"/>
                </a:solidFill>
                <a:effectLst/>
              </a:rPr>
              <a:t>) reaction) would not enter the statistical model calculation for this reaction.</a:t>
            </a:r>
            <a:br>
              <a:rPr lang="en-US" sz="1600" dirty="0"/>
            </a:br>
            <a:br>
              <a:rPr lang="en-US" sz="1600" dirty="0"/>
            </a:br>
            <a:r>
              <a:rPr lang="en-US" sz="1600" b="0" i="0" dirty="0">
                <a:solidFill>
                  <a:srgbClr val="222222"/>
                </a:solidFill>
                <a:effectLst/>
              </a:rPr>
              <a:t>You will find files bearing "</a:t>
            </a:r>
            <a:r>
              <a:rPr lang="en-US" sz="1600" b="0" i="0" dirty="0" err="1">
                <a:solidFill>
                  <a:srgbClr val="222222"/>
                </a:solidFill>
                <a:effectLst/>
              </a:rPr>
              <a:t>strf</a:t>
            </a:r>
            <a:r>
              <a:rPr lang="en-US" sz="1600" b="0" i="0" dirty="0">
                <a:solidFill>
                  <a:srgbClr val="222222"/>
                </a:solidFill>
                <a:effectLst/>
              </a:rPr>
              <a:t>" (containing strength functions) and "</a:t>
            </a:r>
            <a:r>
              <a:rPr lang="en-US" sz="1600" b="0" i="0" dirty="0" err="1">
                <a:solidFill>
                  <a:srgbClr val="222222"/>
                </a:solidFill>
                <a:effectLst/>
              </a:rPr>
              <a:t>avwi</a:t>
            </a:r>
            <a:r>
              <a:rPr lang="en-US" sz="1600" b="0" i="0" dirty="0">
                <a:solidFill>
                  <a:srgbClr val="222222"/>
                </a:solidFill>
                <a:effectLst/>
              </a:rPr>
              <a:t>" (containing averaged widths) in their names, followed by spin and parity of the respective levels. </a:t>
            </a:r>
            <a:r>
              <a:rPr lang="en-US" sz="1600" b="1" i="0" dirty="0">
                <a:solidFill>
                  <a:srgbClr val="222222"/>
                </a:solidFill>
                <a:effectLst/>
              </a:rPr>
              <a:t>Strength functions are directly proportional to the transmission functions appearing in the statistical model</a:t>
            </a:r>
            <a:r>
              <a:rPr lang="en-US" sz="1600" b="0" i="0" dirty="0">
                <a:solidFill>
                  <a:srgbClr val="222222"/>
                </a:solidFill>
                <a:effectLst/>
              </a:rPr>
              <a:t>. Thus, they are better suited for direct comparison of calculation and experiment, for example, if the optical potentials should be checked. The averaged widths also contain a dependence on the nuclear level density and therefore it is more difficult to disentangle uncertainties in the calculated nuclear level density and the transmission coefficient. </a:t>
            </a:r>
            <a:r>
              <a:rPr lang="en-US" altLang="zh-CN" sz="1600" b="1" i="0" u="sng" dirty="0">
                <a:solidFill>
                  <a:srgbClr val="222222"/>
                </a:solidFill>
                <a:effectLst/>
              </a:rPr>
              <a:t>Strength*Level Spacing=Width</a:t>
            </a:r>
            <a:br>
              <a:rPr lang="en-US" sz="1600" dirty="0"/>
            </a:br>
            <a:br>
              <a:rPr lang="en-US" sz="1600" dirty="0"/>
            </a:br>
            <a:r>
              <a:rPr lang="en-US" sz="1600" b="0" i="0" dirty="0">
                <a:solidFill>
                  <a:srgbClr val="222222"/>
                </a:solidFill>
                <a:effectLst/>
              </a:rPr>
              <a:t>Within each file, values are given for a number of </a:t>
            </a:r>
            <a:r>
              <a:rPr lang="en-US" sz="1600" b="1" i="0" dirty="0">
                <a:solidFill>
                  <a:srgbClr val="222222"/>
                </a:solidFill>
                <a:effectLst/>
              </a:rPr>
              <a:t>compound excitation energies </a:t>
            </a:r>
            <a:r>
              <a:rPr lang="en-US" sz="1600" b="0" i="0" dirty="0">
                <a:solidFill>
                  <a:srgbClr val="222222"/>
                </a:solidFill>
                <a:effectLst/>
              </a:rPr>
              <a:t>(in MeV). </a:t>
            </a:r>
            <a:r>
              <a:rPr lang="en-US" sz="1600" b="0" i="0" dirty="0" err="1">
                <a:solidFill>
                  <a:srgbClr val="222222"/>
                </a:solidFill>
                <a:effectLst/>
              </a:rPr>
              <a:t>En</a:t>
            </a:r>
            <a:r>
              <a:rPr lang="en-US" sz="1600" b="0" i="0" dirty="0">
                <a:solidFill>
                  <a:srgbClr val="222222"/>
                </a:solidFill>
                <a:effectLst/>
              </a:rPr>
              <a:t>, Ep, </a:t>
            </a:r>
            <a:r>
              <a:rPr lang="en-US" sz="1600" b="0" i="0" dirty="0" err="1">
                <a:solidFill>
                  <a:srgbClr val="222222"/>
                </a:solidFill>
                <a:effectLst/>
              </a:rPr>
              <a:t>Ea</a:t>
            </a:r>
            <a:r>
              <a:rPr lang="en-US" sz="1600" b="0" i="0" dirty="0">
                <a:solidFill>
                  <a:srgbClr val="222222"/>
                </a:solidFill>
                <a:effectLst/>
              </a:rPr>
              <a:t> would be the maximal energy of the emitted neutrons, protons, and alphas, respectively (the energies of the emitted particles can range between 0 and the given value). </a:t>
            </a:r>
            <a:r>
              <a:rPr lang="en-US" sz="1600" b="1" i="0" dirty="0">
                <a:solidFill>
                  <a:srgbClr val="222222"/>
                </a:solidFill>
                <a:effectLst/>
              </a:rPr>
              <a:t>The columns labeled "neutron", "proton", "alpha" give the strength functions and averaged widths, respectively. Of interest may also be the columns </a:t>
            </a:r>
            <a:r>
              <a:rPr lang="en-US" sz="1600" b="1" i="0" dirty="0" err="1">
                <a:solidFill>
                  <a:srgbClr val="222222"/>
                </a:solidFill>
                <a:effectLst/>
              </a:rPr>
              <a:t>Dtot</a:t>
            </a:r>
            <a:r>
              <a:rPr lang="en-US" sz="1600" b="1" i="0" dirty="0">
                <a:solidFill>
                  <a:srgbClr val="222222"/>
                </a:solidFill>
                <a:effectLst/>
              </a:rPr>
              <a:t> and D.</a:t>
            </a:r>
            <a:br>
              <a:rPr lang="en-US" sz="1600" dirty="0"/>
            </a:br>
            <a:r>
              <a:rPr lang="en-US" sz="1600" b="0" i="0" dirty="0">
                <a:solidFill>
                  <a:srgbClr val="222222"/>
                </a:solidFill>
                <a:effectLst/>
              </a:rPr>
              <a:t>They refer to level spacings (in MeV), the inverse of the level density.</a:t>
            </a:r>
            <a:br>
              <a:rPr lang="en-US" sz="1600" dirty="0"/>
            </a:br>
            <a:r>
              <a:rPr lang="en-US" sz="1600" b="1" i="0" dirty="0" err="1">
                <a:solidFill>
                  <a:srgbClr val="222222"/>
                </a:solidFill>
                <a:effectLst/>
              </a:rPr>
              <a:t>Dtot</a:t>
            </a:r>
            <a:r>
              <a:rPr lang="en-US" sz="1600" b="1" i="0" dirty="0">
                <a:solidFill>
                  <a:srgbClr val="222222"/>
                </a:solidFill>
                <a:effectLst/>
              </a:rPr>
              <a:t> is the total level spacing (regardless of spin and parity), D is the level spacing predicted for the specific spin and parity levels.</a:t>
            </a:r>
            <a:br>
              <a:rPr lang="en-US" sz="1600" b="1" dirty="0"/>
            </a:br>
            <a:r>
              <a:rPr lang="en-US" sz="1600" b="0" i="0" dirty="0">
                <a:solidFill>
                  <a:srgbClr val="222222"/>
                </a:solidFill>
                <a:effectLst/>
              </a:rPr>
              <a:t>These values are computed from a spin- and parity-dependent level density description.</a:t>
            </a:r>
            <a:br>
              <a:rPr lang="en-US" sz="1600" dirty="0"/>
            </a:br>
            <a:br>
              <a:rPr lang="en-US" sz="1600" dirty="0"/>
            </a:br>
            <a:r>
              <a:rPr lang="en-US" sz="1600" b="0" i="0" dirty="0">
                <a:solidFill>
                  <a:srgbClr val="222222"/>
                </a:solidFill>
                <a:effectLst/>
              </a:rPr>
              <a:t>Hope this is of some use to you.</a:t>
            </a:r>
            <a:br>
              <a:rPr lang="en-US" sz="1600" dirty="0"/>
            </a:br>
            <a:r>
              <a:rPr lang="en-US" sz="1600" b="0" i="0" dirty="0">
                <a:solidFill>
                  <a:srgbClr val="222222"/>
                </a:solidFill>
                <a:effectLst/>
              </a:rPr>
              <a:t>Tommy </a:t>
            </a:r>
            <a:r>
              <a:rPr lang="en-US" altLang="zh-CN" sz="1600" b="0" i="0" dirty="0">
                <a:solidFill>
                  <a:srgbClr val="222222"/>
                </a:solidFill>
                <a:effectLst/>
              </a:rPr>
              <a:t>Rauscher</a:t>
            </a:r>
            <a:r>
              <a:rPr lang="en-US" sz="1600" dirty="0">
                <a:effectLst/>
                <a:latin typeface="Calibri" panose="020F0502020204030204" pitchFamily="34" charset="0"/>
                <a:ea typeface="等线" panose="02010600030101010101" pitchFamily="2" charset="-122"/>
                <a:cs typeface="Times New Roman" panose="02020603050405020304" pitchFamily="18" charset="0"/>
              </a:rPr>
              <a:t> 3/8/2022</a:t>
            </a:r>
            <a:endParaRPr lang="en-US" sz="1600" dirty="0"/>
          </a:p>
        </p:txBody>
      </p:sp>
    </p:spTree>
    <p:extLst>
      <p:ext uri="{BB962C8B-B14F-4D97-AF65-F5344CB8AC3E}">
        <p14:creationId xmlns:p14="http://schemas.microsoft.com/office/powerpoint/2010/main" val="841172209"/>
      </p:ext>
    </p:extLst>
  </p:cSld>
  <p:clrMapOvr>
    <a:masterClrMapping/>
  </p:clrMapOvr>
</p:sld>
</file>

<file path=ppt/slides/slide1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extBox 8">
            <a:extLst>
              <a:ext uri="{FF2B5EF4-FFF2-40B4-BE49-F238E27FC236}">
                <a16:creationId xmlns:a16="http://schemas.microsoft.com/office/drawing/2014/main" id="{36BF9E9A-7448-4465-993C-75D35F88F09C}"/>
              </a:ext>
            </a:extLst>
          </p:cNvPr>
          <p:cNvSpPr txBox="1"/>
          <p:nvPr/>
        </p:nvSpPr>
        <p:spPr>
          <a:xfrm>
            <a:off x="0" y="0"/>
            <a:ext cx="9144000" cy="1754326"/>
          </a:xfrm>
          <a:prstGeom prst="rect">
            <a:avLst/>
          </a:prstGeom>
          <a:noFill/>
        </p:spPr>
        <p:txBody>
          <a:bodyPr wrap="square">
            <a:spAutoFit/>
          </a:bodyPr>
          <a:lstStyle/>
          <a:p>
            <a:r>
              <a:rPr lang="en-US" dirty="0"/>
              <a:t>In this work, we reassess the (p,γ) forward and reverse reaction rates of 63Ga(p,γ) 64Ge and 64Ge(p,γ)65As using the latest experimental input supplemented with theoretical nuclear spectroscopic information. The experimental input consists of the latest proton thresholds of 64Ge [35–37] and 65As [29], and the nuclear spectroscopic information of 65As [38], whereas the theoretical nuclear spectroscopic information is deduced from the </a:t>
            </a:r>
            <a:r>
              <a:rPr lang="en-US" b="1" dirty="0">
                <a:solidFill>
                  <a:srgbClr val="FF0000"/>
                </a:solidFill>
              </a:rPr>
              <a:t>full pf-shell space </a:t>
            </a:r>
            <a:r>
              <a:rPr lang="en-US" dirty="0"/>
              <a:t>configuration-interaction shell-model calculations with the GXPF1A Hamiltonian [39, 40].</a:t>
            </a:r>
          </a:p>
        </p:txBody>
      </p:sp>
      <p:sp>
        <p:nvSpPr>
          <p:cNvPr id="11" name="TextBox 10">
            <a:extLst>
              <a:ext uri="{FF2B5EF4-FFF2-40B4-BE49-F238E27FC236}">
                <a16:creationId xmlns:a16="http://schemas.microsoft.com/office/drawing/2014/main" id="{F10A89A3-549B-4569-900B-D1BA6EBB7114}"/>
              </a:ext>
            </a:extLst>
          </p:cNvPr>
          <p:cNvSpPr txBox="1"/>
          <p:nvPr/>
        </p:nvSpPr>
        <p:spPr>
          <a:xfrm>
            <a:off x="-24580" y="2059126"/>
            <a:ext cx="9168580" cy="646331"/>
          </a:xfrm>
          <a:prstGeom prst="rect">
            <a:avLst/>
          </a:prstGeom>
          <a:noFill/>
        </p:spPr>
        <p:txBody>
          <a:bodyPr wrap="square">
            <a:spAutoFit/>
          </a:bodyPr>
          <a:lstStyle/>
          <a:p>
            <a:r>
              <a:rPr lang="en-US" dirty="0">
                <a:solidFill>
                  <a:srgbClr val="0000FF"/>
                </a:solidFill>
              </a:rPr>
              <a:t>Ning Lu, Yi Hua Lam </a:t>
            </a:r>
            <a:r>
              <a:rPr lang="en-US" altLang="zh-CN" dirty="0">
                <a:solidFill>
                  <a:srgbClr val="0000FF"/>
                </a:solidFill>
              </a:rPr>
              <a:t>et al, </a:t>
            </a:r>
            <a:r>
              <a:rPr lang="en-US" dirty="0">
                <a:solidFill>
                  <a:srgbClr val="0000FF"/>
                </a:solidFill>
              </a:rPr>
              <a:t>New 63Ga(p,γ)64Ge and 64Ge(p,γ)65As reaction rates corresponding to the temperature regime of thermonuclear x-ray bursts</a:t>
            </a:r>
          </a:p>
        </p:txBody>
      </p:sp>
    </p:spTree>
    <p:extLst>
      <p:ext uri="{BB962C8B-B14F-4D97-AF65-F5344CB8AC3E}">
        <p14:creationId xmlns:p14="http://schemas.microsoft.com/office/powerpoint/2010/main" val="993677016"/>
      </p:ext>
    </p:extLst>
  </p:cSld>
  <p:clrMapOvr>
    <a:masterClrMapping/>
  </p:clrMapOvr>
</p:sld>
</file>

<file path=ppt/slides/slide1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3">
            <a:extLst>
              <a:ext uri="{FF2B5EF4-FFF2-40B4-BE49-F238E27FC236}">
                <a16:creationId xmlns:a16="http://schemas.microsoft.com/office/drawing/2014/main" id="{20E5345F-8438-40A7-9D3F-D0D909507C83}"/>
              </a:ext>
            </a:extLst>
          </p:cNvPr>
          <p:cNvSpPr txBox="1"/>
          <p:nvPr/>
        </p:nvSpPr>
        <p:spPr>
          <a:xfrm>
            <a:off x="0" y="0"/>
            <a:ext cx="9144000" cy="5909310"/>
          </a:xfrm>
          <a:prstGeom prst="rect">
            <a:avLst/>
          </a:prstGeom>
          <a:noFill/>
        </p:spPr>
        <p:txBody>
          <a:bodyPr wrap="square">
            <a:spAutoFit/>
          </a:bodyPr>
          <a:lstStyle/>
          <a:p>
            <a:pPr marL="342900" indent="-342900">
              <a:buAutoNum type="arabicPlain" startAt="29"/>
            </a:pPr>
            <a:r>
              <a:rPr lang="en-US" dirty="0">
                <a:latin typeface="Cambria" panose="02040503050406030204" pitchFamily="18" charset="0"/>
                <a:ea typeface="Cambria" panose="02040503050406030204" pitchFamily="18" charset="0"/>
              </a:rPr>
              <a:t>59 1 0 1      cu59 +p -g -n -a</a:t>
            </a:r>
          </a:p>
          <a:p>
            <a:endParaRPr lang="en-US" dirty="0">
              <a:latin typeface="Cambria" panose="02040503050406030204" pitchFamily="18" charset="0"/>
              <a:ea typeface="Cambria" panose="02040503050406030204" pitchFamily="18" charset="0"/>
            </a:endParaRPr>
          </a:p>
          <a:p>
            <a:r>
              <a:rPr lang="en-US" dirty="0">
                <a:latin typeface="Cambria" panose="02040503050406030204" pitchFamily="18" charset="0"/>
                <a:ea typeface="Cambria" panose="02040503050406030204" pitchFamily="18" charset="0"/>
              </a:rPr>
              <a:t>59Cu(p,</a:t>
            </a:r>
            <a:r>
              <a:rPr lang="el-GR" dirty="0">
                <a:latin typeface="Cambria" panose="02040503050406030204" pitchFamily="18" charset="0"/>
                <a:ea typeface="Cambria" panose="02040503050406030204" pitchFamily="18" charset="0"/>
              </a:rPr>
              <a:t>γ)60</a:t>
            </a:r>
            <a:r>
              <a:rPr lang="en-US" dirty="0">
                <a:latin typeface="Cambria" panose="02040503050406030204" pitchFamily="18" charset="0"/>
                <a:ea typeface="Cambria" panose="02040503050406030204" pitchFamily="18" charset="0"/>
              </a:rPr>
              <a:t>Zn Laboratory rates</a:t>
            </a:r>
          </a:p>
          <a:p>
            <a:r>
              <a:rPr lang="en-US" dirty="0">
                <a:latin typeface="Cambria" panose="02040503050406030204" pitchFamily="18" charset="0"/>
                <a:ea typeface="Cambria" panose="02040503050406030204" pitchFamily="18" charset="0"/>
              </a:rPr>
              <a:t>  2.57e-21  1.12e-16  8.84e-14  3.69e-10  6.73e-08  2.48e-06  3.48e-05  2.61e-04</a:t>
            </a:r>
          </a:p>
          <a:p>
            <a:r>
              <a:rPr lang="en-US" dirty="0">
                <a:latin typeface="Cambria" panose="02040503050406030204" pitchFamily="18" charset="0"/>
                <a:ea typeface="Cambria" panose="02040503050406030204" pitchFamily="18" charset="0"/>
              </a:rPr>
              <a:t>  1.27e-03  4.59e-03  1.33e-02  4.22e-01  2.99e+00  1.08e+01  2.70e+01  5.39e+01</a:t>
            </a:r>
          </a:p>
          <a:p>
            <a:r>
              <a:rPr lang="en-US" dirty="0">
                <a:latin typeface="Cambria" panose="02040503050406030204" pitchFamily="18" charset="0"/>
                <a:ea typeface="Cambria" panose="02040503050406030204" pitchFamily="18" charset="0"/>
              </a:rPr>
              <a:t>  9.25e+01  1.43e+02  2.05e+02  3.59e+02  5.46e+02  7.58e+02  9.87e+02  1.23e+03</a:t>
            </a:r>
          </a:p>
          <a:p>
            <a:endParaRPr lang="en-US" dirty="0">
              <a:latin typeface="Cambria" panose="02040503050406030204" pitchFamily="18" charset="0"/>
              <a:ea typeface="Cambria" panose="02040503050406030204" pitchFamily="18" charset="0"/>
            </a:endParaRPr>
          </a:p>
          <a:p>
            <a:r>
              <a:rPr lang="en-US" dirty="0">
                <a:latin typeface="Cambria" panose="02040503050406030204" pitchFamily="18" charset="0"/>
                <a:ea typeface="Cambria" panose="02040503050406030204" pitchFamily="18" charset="0"/>
              </a:rPr>
              <a:t>59Cu(p,</a:t>
            </a:r>
            <a:r>
              <a:rPr lang="el-GR" dirty="0">
                <a:latin typeface="Cambria" panose="02040503050406030204" pitchFamily="18" charset="0"/>
                <a:ea typeface="Cambria" panose="02040503050406030204" pitchFamily="18" charset="0"/>
              </a:rPr>
              <a:t>γ)60</a:t>
            </a:r>
            <a:r>
              <a:rPr lang="en-US" dirty="0">
                <a:latin typeface="Cambria" panose="02040503050406030204" pitchFamily="18" charset="0"/>
                <a:ea typeface="Cambria" panose="02040503050406030204" pitchFamily="18" charset="0"/>
              </a:rPr>
              <a:t>Zn </a:t>
            </a:r>
            <a:r>
              <a:rPr lang="en-US" sz="1800" b="0" i="0" u="none" strike="noStrike" baseline="0" dirty="0">
                <a:latin typeface="Times New Roman" panose="02020603050405020304" pitchFamily="18" charset="0"/>
              </a:rPr>
              <a:t>Stellar</a:t>
            </a:r>
            <a:r>
              <a:rPr lang="en-US" dirty="0">
                <a:latin typeface="Cambria" panose="02040503050406030204" pitchFamily="18" charset="0"/>
                <a:ea typeface="Cambria" panose="02040503050406030204" pitchFamily="18" charset="0"/>
              </a:rPr>
              <a:t> rates</a:t>
            </a:r>
          </a:p>
          <a:p>
            <a:r>
              <a:rPr lang="en-US" dirty="0">
                <a:latin typeface="Cambria" panose="02040503050406030204" pitchFamily="18" charset="0"/>
                <a:ea typeface="Cambria" panose="02040503050406030204" pitchFamily="18" charset="0"/>
              </a:rPr>
              <a:t>  2.57e-21  1.12e-16  8.84e-14  3.69e-10  6.73e-08  2.48e-06  3.48e-05  2.61e-04</a:t>
            </a:r>
          </a:p>
          <a:p>
            <a:r>
              <a:rPr lang="en-US" dirty="0">
                <a:latin typeface="Cambria" panose="02040503050406030204" pitchFamily="18" charset="0"/>
                <a:ea typeface="Cambria" panose="02040503050406030204" pitchFamily="18" charset="0"/>
              </a:rPr>
              <a:t>  1.27e-03  4.59e-03  1.33e-02  4.17e-01  2.90e+00  1.02e+01  2.47e+01  4.72e+01</a:t>
            </a:r>
          </a:p>
          <a:p>
            <a:r>
              <a:rPr lang="en-US" dirty="0">
                <a:latin typeface="Cambria" panose="02040503050406030204" pitchFamily="18" charset="0"/>
                <a:ea typeface="Cambria" panose="02040503050406030204" pitchFamily="18" charset="0"/>
              </a:rPr>
              <a:t>  7.73e+01  1.13e+02  1.53e+02  2.32e+02  2.95e+02  3.29e+02  3.33e+02  3.14e+02</a:t>
            </a:r>
          </a:p>
          <a:p>
            <a:endParaRPr lang="en-US" dirty="0">
              <a:latin typeface="Cambria" panose="02040503050406030204" pitchFamily="18" charset="0"/>
              <a:ea typeface="Cambria" panose="02040503050406030204" pitchFamily="18" charset="0"/>
            </a:endParaRPr>
          </a:p>
          <a:p>
            <a:r>
              <a:rPr lang="en-US" dirty="0">
                <a:latin typeface="Cambria" panose="02040503050406030204" pitchFamily="18" charset="0"/>
                <a:ea typeface="Cambria" panose="02040503050406030204" pitchFamily="18" charset="0"/>
              </a:rPr>
              <a:t>59Cu(p,</a:t>
            </a:r>
            <a:r>
              <a:rPr lang="en-US" altLang="zh-CN" dirty="0">
                <a:latin typeface="Cambria" panose="02040503050406030204" pitchFamily="18" charset="0"/>
                <a:ea typeface="Cambria" panose="02040503050406030204" pitchFamily="18" charset="0"/>
              </a:rPr>
              <a:t>α</a:t>
            </a:r>
            <a:r>
              <a:rPr lang="el-GR" dirty="0">
                <a:latin typeface="Cambria" panose="02040503050406030204" pitchFamily="18" charset="0"/>
                <a:ea typeface="Cambria" panose="02040503050406030204" pitchFamily="18" charset="0"/>
              </a:rPr>
              <a:t>)</a:t>
            </a:r>
            <a:r>
              <a:rPr lang="en-US" dirty="0">
                <a:latin typeface="Cambria" panose="02040503050406030204" pitchFamily="18" charset="0"/>
                <a:ea typeface="Cambria" panose="02040503050406030204" pitchFamily="18" charset="0"/>
              </a:rPr>
              <a:t>56</a:t>
            </a:r>
            <a:r>
              <a:rPr lang="en-US" altLang="zh-CN" dirty="0">
                <a:latin typeface="Cambria" panose="02040503050406030204" pitchFamily="18" charset="0"/>
                <a:ea typeface="Cambria" panose="02040503050406030204" pitchFamily="18" charset="0"/>
              </a:rPr>
              <a:t>Ni</a:t>
            </a:r>
            <a:r>
              <a:rPr lang="en-US" dirty="0">
                <a:latin typeface="Cambria" panose="02040503050406030204" pitchFamily="18" charset="0"/>
                <a:ea typeface="Cambria" panose="02040503050406030204" pitchFamily="18" charset="0"/>
              </a:rPr>
              <a:t> Laboratory rates</a:t>
            </a:r>
          </a:p>
          <a:p>
            <a:r>
              <a:rPr lang="en-US" dirty="0">
                <a:latin typeface="Cambria" panose="02040503050406030204" pitchFamily="18" charset="0"/>
                <a:ea typeface="Cambria" panose="02040503050406030204" pitchFamily="18" charset="0"/>
              </a:rPr>
              <a:t>  1.34e-24  1.07e-19  1.43e-16  1.30e-12  3.71e-10  1.81e-08  3.14e-07  2.84e-06</a:t>
            </a:r>
          </a:p>
          <a:p>
            <a:r>
              <a:rPr lang="en-US" dirty="0">
                <a:latin typeface="Cambria" panose="02040503050406030204" pitchFamily="18" charset="0"/>
                <a:ea typeface="Cambria" panose="02040503050406030204" pitchFamily="18" charset="0"/>
              </a:rPr>
              <a:t>  1.65e-05  7.04e-05  2.41e-04  1.74e-02  2.94e-01  2.56e+00  1.48e+01  6.34e+01</a:t>
            </a:r>
          </a:p>
          <a:p>
            <a:r>
              <a:rPr lang="en-US" dirty="0">
                <a:latin typeface="Cambria" panose="02040503050406030204" pitchFamily="18" charset="0"/>
                <a:ea typeface="Cambria" panose="02040503050406030204" pitchFamily="18" charset="0"/>
              </a:rPr>
              <a:t>  2.16e+02  6.10e+02  1.49e+03  6.23e+03  1.86e+04  4.40e+04  8.76e+04  1.54e+05</a:t>
            </a:r>
          </a:p>
          <a:p>
            <a:endParaRPr lang="en-US" dirty="0">
              <a:latin typeface="Cambria" panose="02040503050406030204" pitchFamily="18" charset="0"/>
              <a:ea typeface="Cambria" panose="02040503050406030204" pitchFamily="18" charset="0"/>
            </a:endParaRPr>
          </a:p>
          <a:p>
            <a:r>
              <a:rPr lang="en-US" dirty="0">
                <a:latin typeface="Cambria" panose="02040503050406030204" pitchFamily="18" charset="0"/>
                <a:ea typeface="Cambria" panose="02040503050406030204" pitchFamily="18" charset="0"/>
              </a:rPr>
              <a:t>59Cu(p,</a:t>
            </a:r>
            <a:r>
              <a:rPr lang="en-US" altLang="zh-CN" dirty="0">
                <a:latin typeface="Cambria" panose="02040503050406030204" pitchFamily="18" charset="0"/>
                <a:ea typeface="Cambria" panose="02040503050406030204" pitchFamily="18" charset="0"/>
              </a:rPr>
              <a:t>α</a:t>
            </a:r>
            <a:r>
              <a:rPr lang="el-GR" dirty="0">
                <a:latin typeface="Cambria" panose="02040503050406030204" pitchFamily="18" charset="0"/>
                <a:ea typeface="Cambria" panose="02040503050406030204" pitchFamily="18" charset="0"/>
              </a:rPr>
              <a:t>)</a:t>
            </a:r>
            <a:r>
              <a:rPr lang="en-US" dirty="0">
                <a:latin typeface="Cambria" panose="02040503050406030204" pitchFamily="18" charset="0"/>
                <a:ea typeface="Cambria" panose="02040503050406030204" pitchFamily="18" charset="0"/>
              </a:rPr>
              <a:t>56</a:t>
            </a:r>
            <a:r>
              <a:rPr lang="en-US" altLang="zh-CN" dirty="0">
                <a:latin typeface="Cambria" panose="02040503050406030204" pitchFamily="18" charset="0"/>
                <a:ea typeface="Cambria" panose="02040503050406030204" pitchFamily="18" charset="0"/>
              </a:rPr>
              <a:t>Ni</a:t>
            </a:r>
            <a:r>
              <a:rPr lang="en-US" dirty="0">
                <a:latin typeface="Cambria" panose="02040503050406030204" pitchFamily="18" charset="0"/>
                <a:ea typeface="Cambria" panose="02040503050406030204" pitchFamily="18" charset="0"/>
              </a:rPr>
              <a:t> </a:t>
            </a:r>
            <a:r>
              <a:rPr lang="en-US" sz="1800" b="0" i="0" u="none" strike="noStrike" baseline="0" dirty="0">
                <a:latin typeface="Times New Roman" panose="02020603050405020304" pitchFamily="18" charset="0"/>
              </a:rPr>
              <a:t>Stellar</a:t>
            </a:r>
            <a:r>
              <a:rPr lang="en-US" dirty="0">
                <a:latin typeface="Cambria" panose="02040503050406030204" pitchFamily="18" charset="0"/>
                <a:ea typeface="Cambria" panose="02040503050406030204" pitchFamily="18" charset="0"/>
              </a:rPr>
              <a:t> rates</a:t>
            </a:r>
          </a:p>
          <a:p>
            <a:r>
              <a:rPr lang="en-US" dirty="0">
                <a:latin typeface="Cambria" panose="02040503050406030204" pitchFamily="18" charset="0"/>
                <a:ea typeface="Cambria" panose="02040503050406030204" pitchFamily="18" charset="0"/>
              </a:rPr>
              <a:t>  1.34e-24  1.07e-19  1.43e-16  1.30e-12  3.71e-10  1.81e-08  3.14e-07  2.84e-06</a:t>
            </a:r>
          </a:p>
          <a:p>
            <a:r>
              <a:rPr lang="en-US" dirty="0">
                <a:latin typeface="Cambria" panose="02040503050406030204" pitchFamily="18" charset="0"/>
                <a:ea typeface="Cambria" panose="02040503050406030204" pitchFamily="18" charset="0"/>
              </a:rPr>
              <a:t>  1.65e-05  7.05e-05  2.41e-04  1.77e-02  3.12e-01  2.89e+00  1.78e+01  8.09e+01</a:t>
            </a:r>
          </a:p>
          <a:p>
            <a:r>
              <a:rPr lang="en-US" dirty="0">
                <a:latin typeface="Cambria" panose="02040503050406030204" pitchFamily="18" charset="0"/>
                <a:ea typeface="Cambria" panose="02040503050406030204" pitchFamily="18" charset="0"/>
              </a:rPr>
              <a:t>  2.89e+02  8.48e+02  2.12e+03  9.11e+03  2.67e+04  5.98e+04  1.12e+05  1.87e+05</a:t>
            </a:r>
          </a:p>
        </p:txBody>
      </p:sp>
    </p:spTree>
    <p:extLst>
      <p:ext uri="{BB962C8B-B14F-4D97-AF65-F5344CB8AC3E}">
        <p14:creationId xmlns:p14="http://schemas.microsoft.com/office/powerpoint/2010/main" val="2736682169"/>
      </p:ext>
    </p:extLst>
  </p:cSld>
  <p:clrMapOvr>
    <a:masterClrMapping/>
  </p:clrMapOvr>
</p:sld>
</file>

<file path=ppt/slides/slide1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Chart 1">
            <a:extLst>
              <a:ext uri="{FF2B5EF4-FFF2-40B4-BE49-F238E27FC236}">
                <a16:creationId xmlns:a16="http://schemas.microsoft.com/office/drawing/2014/main" id="{15658FE2-5F04-4BAD-AB7A-13F4A44B80B1}"/>
              </a:ext>
            </a:extLst>
          </p:cNvPr>
          <p:cNvGraphicFramePr>
            <a:graphicFrameLocks/>
          </p:cNvGraphicFramePr>
          <p:nvPr>
            <p:extLst>
              <p:ext uri="{D42A27DB-BD31-4B8C-83A1-F6EECF244321}">
                <p14:modId xmlns:p14="http://schemas.microsoft.com/office/powerpoint/2010/main" val="2969320976"/>
              </p:ext>
            </p:extLst>
          </p:nvPr>
        </p:nvGraphicFramePr>
        <p:xfrm>
          <a:off x="0" y="0"/>
          <a:ext cx="4572000" cy="6858000"/>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3" name="Chart 2">
            <a:extLst>
              <a:ext uri="{FF2B5EF4-FFF2-40B4-BE49-F238E27FC236}">
                <a16:creationId xmlns:a16="http://schemas.microsoft.com/office/drawing/2014/main" id="{87BFCE86-871C-4910-9A7E-B440E1CDDEF1}"/>
              </a:ext>
            </a:extLst>
          </p:cNvPr>
          <p:cNvGraphicFramePr>
            <a:graphicFrameLocks/>
          </p:cNvGraphicFramePr>
          <p:nvPr>
            <p:extLst>
              <p:ext uri="{D42A27DB-BD31-4B8C-83A1-F6EECF244321}">
                <p14:modId xmlns:p14="http://schemas.microsoft.com/office/powerpoint/2010/main" val="2183608360"/>
              </p:ext>
            </p:extLst>
          </p:nvPr>
        </p:nvGraphicFramePr>
        <p:xfrm>
          <a:off x="4572000" y="-1"/>
          <a:ext cx="4572000" cy="6857999"/>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4091538227"/>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42F699DC-F2C8-439C-B28E-F5FBC1A04B7C}"/>
              </a:ext>
            </a:extLst>
          </p:cNvPr>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0" y="0"/>
            <a:ext cx="8382000" cy="6267450"/>
          </a:xfrm>
          <a:prstGeom prst="rect">
            <a:avLst/>
          </a:prstGeom>
        </p:spPr>
      </p:pic>
      <p:sp>
        <p:nvSpPr>
          <p:cNvPr id="5" name="TextBox 4">
            <a:extLst>
              <a:ext uri="{FF2B5EF4-FFF2-40B4-BE49-F238E27FC236}">
                <a16:creationId xmlns:a16="http://schemas.microsoft.com/office/drawing/2014/main" id="{A1624EEC-9297-43D4-AA6A-580983699E47}"/>
              </a:ext>
            </a:extLst>
          </p:cNvPr>
          <p:cNvSpPr txBox="1"/>
          <p:nvPr/>
        </p:nvSpPr>
        <p:spPr>
          <a:xfrm>
            <a:off x="0" y="6488668"/>
            <a:ext cx="6857999" cy="369332"/>
          </a:xfrm>
          <a:prstGeom prst="rect">
            <a:avLst/>
          </a:prstGeom>
          <a:noFill/>
        </p:spPr>
        <p:txBody>
          <a:bodyPr wrap="square">
            <a:spAutoFit/>
          </a:bodyPr>
          <a:lstStyle/>
          <a:p>
            <a:r>
              <a:rPr lang="en-US" altLang="zh-CN" dirty="0">
                <a:latin typeface="Times New Roman" panose="02020603050405020304" pitchFamily="18" charset="0"/>
                <a:cs typeface="Times New Roman" panose="02020603050405020304" pitchFamily="18" charset="0"/>
              </a:rPr>
              <a:t>K. Jankowski et al., J. Phys. B: At. Mol. Opt. Phys. 22 2369 (1989).</a:t>
            </a:r>
            <a:endParaRPr lang="zh-CN" altLang="en-US" dirty="0">
              <a:latin typeface="Times New Roman" panose="02020603050405020304" pitchFamily="18" charset="0"/>
              <a:cs typeface="Times New Roman" panose="02020603050405020304" pitchFamily="18" charset="0"/>
            </a:endParaRPr>
          </a:p>
        </p:txBody>
      </p:sp>
      <p:sp>
        <p:nvSpPr>
          <p:cNvPr id="7" name="TextBox 6">
            <a:extLst>
              <a:ext uri="{FF2B5EF4-FFF2-40B4-BE49-F238E27FC236}">
                <a16:creationId xmlns:a16="http://schemas.microsoft.com/office/drawing/2014/main" id="{2A498A8B-4033-4EDF-8B20-4FB13A219D99}"/>
              </a:ext>
            </a:extLst>
          </p:cNvPr>
          <p:cNvSpPr txBox="1"/>
          <p:nvPr/>
        </p:nvSpPr>
        <p:spPr>
          <a:xfrm>
            <a:off x="0" y="6193393"/>
            <a:ext cx="3031958" cy="369332"/>
          </a:xfrm>
          <a:prstGeom prst="rect">
            <a:avLst/>
          </a:prstGeom>
          <a:noFill/>
        </p:spPr>
        <p:txBody>
          <a:bodyPr wrap="square">
            <a:spAutoFit/>
          </a:bodyPr>
          <a:lstStyle/>
          <a:p>
            <a:r>
              <a:rPr lang="en-US" altLang="zh-CN" dirty="0"/>
              <a:t>The K</a:t>
            </a:r>
            <a:r>
              <a:rPr lang="en-US" altLang="zh-CN" baseline="-25000" dirty="0"/>
              <a:t>β</a:t>
            </a:r>
            <a:r>
              <a:rPr lang="en-US" altLang="zh-CN" dirty="0"/>
              <a:t>/K</a:t>
            </a:r>
            <a:r>
              <a:rPr lang="en-US" altLang="zh-CN" baseline="-25000" dirty="0"/>
              <a:t>α</a:t>
            </a:r>
            <a:r>
              <a:rPr lang="en-US" altLang="zh-CN" dirty="0"/>
              <a:t> X-ray intensity ratio</a:t>
            </a:r>
            <a:endParaRPr lang="zh-CN" altLang="en-US" dirty="0"/>
          </a:p>
        </p:txBody>
      </p:sp>
    </p:spTree>
    <p:extLst>
      <p:ext uri="{BB962C8B-B14F-4D97-AF65-F5344CB8AC3E}">
        <p14:creationId xmlns:p14="http://schemas.microsoft.com/office/powerpoint/2010/main" val="291377040"/>
      </p:ext>
    </p:extLst>
  </p:cSld>
  <p:clrMapOvr>
    <a:masterClrMapping/>
  </p:clrMapOvr>
</p:sld>
</file>

<file path=ppt/slides/slide1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 name="Chart 6">
            <a:extLst>
              <a:ext uri="{FF2B5EF4-FFF2-40B4-BE49-F238E27FC236}">
                <a16:creationId xmlns:a16="http://schemas.microsoft.com/office/drawing/2014/main" id="{94F35ECD-903A-40A7-A36A-91A1CA4F67FD}"/>
              </a:ext>
            </a:extLst>
          </p:cNvPr>
          <p:cNvGraphicFramePr>
            <a:graphicFrameLocks/>
          </p:cNvGraphicFramePr>
          <p:nvPr/>
        </p:nvGraphicFramePr>
        <p:xfrm>
          <a:off x="0" y="0"/>
          <a:ext cx="6096000" cy="3086100"/>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8" name="Chart 7">
            <a:extLst>
              <a:ext uri="{FF2B5EF4-FFF2-40B4-BE49-F238E27FC236}">
                <a16:creationId xmlns:a16="http://schemas.microsoft.com/office/drawing/2014/main" id="{22DC2547-7582-4E64-9A65-83C678F6299F}"/>
              </a:ext>
            </a:extLst>
          </p:cNvPr>
          <p:cNvGraphicFramePr>
            <a:graphicFrameLocks/>
          </p:cNvGraphicFramePr>
          <p:nvPr>
            <p:extLst>
              <p:ext uri="{D42A27DB-BD31-4B8C-83A1-F6EECF244321}">
                <p14:modId xmlns:p14="http://schemas.microsoft.com/office/powerpoint/2010/main" val="2979352588"/>
              </p:ext>
            </p:extLst>
          </p:nvPr>
        </p:nvGraphicFramePr>
        <p:xfrm>
          <a:off x="0" y="3268980"/>
          <a:ext cx="8721090" cy="3589020"/>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3669571227"/>
      </p:ext>
    </p:extLst>
  </p:cSld>
  <p:clrMapOvr>
    <a:masterClrMapping/>
  </p:clrMapOvr>
</p:sld>
</file>

<file path=ppt/slides/slide1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3">
            <a:extLst>
              <a:ext uri="{FF2B5EF4-FFF2-40B4-BE49-F238E27FC236}">
                <a16:creationId xmlns:a16="http://schemas.microsoft.com/office/drawing/2014/main" id="{F5C3AA0F-070E-41C3-9926-4A9A7B27A863}"/>
              </a:ext>
            </a:extLst>
          </p:cNvPr>
          <p:cNvSpPr txBox="1"/>
          <p:nvPr/>
        </p:nvSpPr>
        <p:spPr>
          <a:xfrm>
            <a:off x="1" y="0"/>
            <a:ext cx="9144000" cy="4708981"/>
          </a:xfrm>
          <a:prstGeom prst="rect">
            <a:avLst/>
          </a:prstGeom>
          <a:noFill/>
        </p:spPr>
        <p:txBody>
          <a:bodyPr wrap="square" rtlCol="0">
            <a:spAutoFit/>
          </a:bodyPr>
          <a:lstStyle/>
          <a:p>
            <a:r>
              <a:rPr lang="en-US" sz="2000" dirty="0">
                <a:latin typeface="Cambria" panose="02040503050406030204" pitchFamily="18" charset="0"/>
                <a:ea typeface="Cambria" panose="02040503050406030204" pitchFamily="18" charset="0"/>
              </a:rPr>
              <a:t>Alex Brown 2019:</a:t>
            </a:r>
          </a:p>
          <a:p>
            <a:endParaRPr lang="en-US" sz="2000" dirty="0">
              <a:latin typeface="Cambria" panose="02040503050406030204" pitchFamily="18" charset="0"/>
              <a:ea typeface="Cambria" panose="02040503050406030204" pitchFamily="18" charset="0"/>
            </a:endParaRPr>
          </a:p>
          <a:p>
            <a:r>
              <a:rPr lang="en-US" sz="2000" dirty="0">
                <a:latin typeface="Cambria" panose="02040503050406030204" pitchFamily="18" charset="0"/>
                <a:ea typeface="Cambria" panose="02040503050406030204" pitchFamily="18" charset="0"/>
              </a:rPr>
              <a:t>2</a:t>
            </a:r>
            <a:r>
              <a:rPr lang="en-US" sz="2000" baseline="30000" dirty="0"/>
              <a:t>+</a:t>
            </a:r>
            <a:r>
              <a:rPr lang="en-US" sz="2000" dirty="0">
                <a:latin typeface="Cambria" panose="02040503050406030204" pitchFamily="18" charset="0"/>
                <a:ea typeface="Cambria" panose="02040503050406030204" pitchFamily="18" charset="0"/>
              </a:rPr>
              <a:t> </a:t>
            </a:r>
            <a:r>
              <a:rPr lang="en-US" sz="2000" i="1" dirty="0">
                <a:latin typeface="Cambria" panose="02040503050406030204" pitchFamily="18" charset="0"/>
                <a:ea typeface="Cambria" panose="02040503050406030204" pitchFamily="18" charset="0"/>
              </a:rPr>
              <a:t>E</a:t>
            </a:r>
            <a:r>
              <a:rPr lang="en-US" sz="2000" i="1" baseline="-25000" dirty="0">
                <a:latin typeface="Cambria" panose="02040503050406030204" pitchFamily="18" charset="0"/>
                <a:ea typeface="Cambria" panose="02040503050406030204" pitchFamily="18" charset="0"/>
              </a:rPr>
              <a:t>x</a:t>
            </a:r>
            <a:r>
              <a:rPr lang="en-US" sz="2000" dirty="0">
                <a:latin typeface="Cambria" panose="02040503050406030204" pitchFamily="18" charset="0"/>
                <a:ea typeface="Cambria" panose="02040503050406030204" pitchFamily="18" charset="0"/>
              </a:rPr>
              <a:t> = 6079 keV, </a:t>
            </a:r>
            <a:r>
              <a:rPr lang="en-US" altLang="zh-CN" sz="2000" i="1" dirty="0">
                <a:latin typeface="Cambria" panose="02040503050406030204" pitchFamily="18" charset="0"/>
                <a:ea typeface="Cambria" panose="02040503050406030204" pitchFamily="18" charset="0"/>
              </a:rPr>
              <a:t>E</a:t>
            </a:r>
            <a:r>
              <a:rPr lang="en-US" altLang="zh-CN" sz="2000" i="1" baseline="-25000" dirty="0">
                <a:latin typeface="Cambria" panose="02040503050406030204" pitchFamily="18" charset="0"/>
                <a:ea typeface="Cambria" panose="02040503050406030204" pitchFamily="18" charset="0"/>
              </a:rPr>
              <a:t>r</a:t>
            </a:r>
            <a:r>
              <a:rPr lang="en-US" altLang="zh-CN" sz="2000" dirty="0">
                <a:latin typeface="Cambria" panose="02040503050406030204" pitchFamily="18" charset="0"/>
                <a:ea typeface="Cambria" panose="02040503050406030204" pitchFamily="18" charset="0"/>
              </a:rPr>
              <a:t> = 974 keV, </a:t>
            </a:r>
            <a:r>
              <a:rPr lang="en-US" altLang="zh-CN" sz="2000" i="1" dirty="0">
                <a:latin typeface="Cambria" panose="02040503050406030204" pitchFamily="18" charset="0"/>
                <a:ea typeface="Cambria" panose="02040503050406030204" pitchFamily="18" charset="0"/>
              </a:rPr>
              <a:t>Γ</a:t>
            </a:r>
            <a:r>
              <a:rPr lang="en-US" altLang="zh-CN" sz="2000" i="1" baseline="-25000" dirty="0">
                <a:latin typeface="Cambria" panose="02040503050406030204" pitchFamily="18" charset="0"/>
                <a:ea typeface="Cambria" panose="02040503050406030204" pitchFamily="18" charset="0"/>
              </a:rPr>
              <a:t>γ</a:t>
            </a:r>
            <a:r>
              <a:rPr lang="en-US" altLang="zh-CN" sz="2000" dirty="0">
                <a:latin typeface="Cambria" panose="02040503050406030204" pitchFamily="18" charset="0"/>
                <a:ea typeface="Cambria" panose="02040503050406030204" pitchFamily="18" charset="0"/>
              </a:rPr>
              <a:t> = </a:t>
            </a:r>
            <a:r>
              <a:rPr lang="en-US" sz="2000" dirty="0">
                <a:latin typeface="Cambria" panose="02040503050406030204" pitchFamily="18" charset="0"/>
                <a:ea typeface="Cambria" panose="02040503050406030204" pitchFamily="18" charset="0"/>
              </a:rPr>
              <a:t>0.26 eV, </a:t>
            </a:r>
            <a:r>
              <a:rPr lang="en-US" altLang="zh-CN" sz="2000" i="1" dirty="0">
                <a:latin typeface="Cambria" panose="02040503050406030204" pitchFamily="18" charset="0"/>
                <a:ea typeface="Cambria" panose="02040503050406030204" pitchFamily="18" charset="0"/>
              </a:rPr>
              <a:t>Γ</a:t>
            </a:r>
            <a:r>
              <a:rPr lang="en-US" altLang="zh-CN" sz="2000" i="1" baseline="-25000" dirty="0">
                <a:latin typeface="Cambria" panose="02040503050406030204" pitchFamily="18" charset="0"/>
                <a:ea typeface="Cambria" panose="02040503050406030204" pitchFamily="18" charset="0"/>
              </a:rPr>
              <a:t>p</a:t>
            </a:r>
            <a:r>
              <a:rPr lang="en-US" altLang="zh-CN" sz="2000" dirty="0">
                <a:latin typeface="Cambria" panose="02040503050406030204" pitchFamily="18" charset="0"/>
                <a:ea typeface="Cambria" panose="02040503050406030204" pitchFamily="18" charset="0"/>
              </a:rPr>
              <a:t> = 0.041 eV</a:t>
            </a:r>
          </a:p>
          <a:p>
            <a:r>
              <a:rPr lang="en-US" altLang="zh-CN" sz="2000" i="1" dirty="0" err="1">
                <a:latin typeface="Cambria" panose="02040503050406030204" pitchFamily="18" charset="0"/>
                <a:ea typeface="Cambria" panose="02040503050406030204" pitchFamily="18" charset="0"/>
              </a:rPr>
              <a:t>ωγ</a:t>
            </a:r>
            <a:r>
              <a:rPr lang="en-US" altLang="zh-CN" sz="2000" dirty="0">
                <a:latin typeface="Cambria" panose="02040503050406030204" pitchFamily="18" charset="0"/>
                <a:ea typeface="Cambria" panose="02040503050406030204" pitchFamily="18" charset="0"/>
              </a:rPr>
              <a:t> = 0.022 eV</a:t>
            </a:r>
          </a:p>
          <a:p>
            <a:r>
              <a:rPr lang="en-US" altLang="zh-CN" sz="2000" i="1" dirty="0">
                <a:latin typeface="Cambria" panose="02040503050406030204" pitchFamily="18" charset="0"/>
                <a:ea typeface="Cambria" panose="02040503050406030204" pitchFamily="18" charset="0"/>
              </a:rPr>
              <a:t>τ</a:t>
            </a:r>
            <a:r>
              <a:rPr lang="en-US" altLang="zh-CN" sz="2000" dirty="0">
                <a:latin typeface="Cambria" panose="02040503050406030204" pitchFamily="18" charset="0"/>
                <a:ea typeface="Cambria" panose="02040503050406030204" pitchFamily="18" charset="0"/>
              </a:rPr>
              <a:t> = 2.2 fs</a:t>
            </a:r>
          </a:p>
          <a:p>
            <a:endParaRPr lang="en-US" sz="2000" dirty="0">
              <a:latin typeface="Cambria" panose="02040503050406030204" pitchFamily="18" charset="0"/>
              <a:ea typeface="Cambria" panose="02040503050406030204" pitchFamily="18" charset="0"/>
            </a:endParaRPr>
          </a:p>
          <a:p>
            <a:r>
              <a:rPr lang="en-US" altLang="zh-CN" sz="2000" dirty="0">
                <a:latin typeface="Cambria" panose="02040503050406030204" pitchFamily="18" charset="0"/>
                <a:ea typeface="Cambria" panose="02040503050406030204" pitchFamily="18" charset="0"/>
              </a:rPr>
              <a:t>Tommy Rauscher 2022:</a:t>
            </a:r>
          </a:p>
          <a:p>
            <a:endParaRPr lang="en-US" altLang="zh-CN" sz="2000" dirty="0">
              <a:latin typeface="Cambria" panose="02040503050406030204" pitchFamily="18" charset="0"/>
              <a:ea typeface="Cambria" panose="02040503050406030204" pitchFamily="18" charset="0"/>
            </a:endParaRPr>
          </a:p>
          <a:p>
            <a:r>
              <a:rPr lang="en-US" sz="2000" dirty="0">
                <a:latin typeface="Cambria" panose="02040503050406030204" pitchFamily="18" charset="0"/>
                <a:ea typeface="Cambria" panose="02040503050406030204" pitchFamily="18" charset="0"/>
              </a:rPr>
              <a:t>2</a:t>
            </a:r>
            <a:r>
              <a:rPr lang="en-US" sz="2000" baseline="30000" dirty="0"/>
              <a:t>+</a:t>
            </a:r>
            <a:r>
              <a:rPr lang="en-US" sz="2000" dirty="0">
                <a:latin typeface="Cambria" panose="02040503050406030204" pitchFamily="18" charset="0"/>
                <a:ea typeface="Cambria" panose="02040503050406030204" pitchFamily="18" charset="0"/>
              </a:rPr>
              <a:t> </a:t>
            </a:r>
            <a:r>
              <a:rPr lang="en-US" sz="2000" i="1" dirty="0">
                <a:latin typeface="Cambria" panose="02040503050406030204" pitchFamily="18" charset="0"/>
                <a:ea typeface="Cambria" panose="02040503050406030204" pitchFamily="18" charset="0"/>
              </a:rPr>
              <a:t>E</a:t>
            </a:r>
            <a:r>
              <a:rPr lang="en-US" sz="2000" i="1" baseline="-25000" dirty="0">
                <a:latin typeface="Cambria" panose="02040503050406030204" pitchFamily="18" charset="0"/>
                <a:ea typeface="Cambria" panose="02040503050406030204" pitchFamily="18" charset="0"/>
              </a:rPr>
              <a:t>x</a:t>
            </a:r>
            <a:r>
              <a:rPr lang="en-US" sz="2000" dirty="0">
                <a:latin typeface="Cambria" panose="02040503050406030204" pitchFamily="18" charset="0"/>
                <a:ea typeface="Cambria" panose="02040503050406030204" pitchFamily="18" charset="0"/>
              </a:rPr>
              <a:t> = 6059 keV, </a:t>
            </a:r>
            <a:r>
              <a:rPr lang="en-US" altLang="zh-CN" sz="2000" i="1" dirty="0">
                <a:latin typeface="Cambria" panose="02040503050406030204" pitchFamily="18" charset="0"/>
                <a:ea typeface="Cambria" panose="02040503050406030204" pitchFamily="18" charset="0"/>
              </a:rPr>
              <a:t>E</a:t>
            </a:r>
            <a:r>
              <a:rPr lang="en-US" altLang="zh-CN" sz="2000" i="1" baseline="-25000" dirty="0">
                <a:latin typeface="Cambria" panose="02040503050406030204" pitchFamily="18" charset="0"/>
                <a:ea typeface="Cambria" panose="02040503050406030204" pitchFamily="18" charset="0"/>
              </a:rPr>
              <a:t>r</a:t>
            </a:r>
            <a:r>
              <a:rPr lang="en-US" altLang="zh-CN" sz="2000" dirty="0">
                <a:latin typeface="Cambria" panose="02040503050406030204" pitchFamily="18" charset="0"/>
                <a:ea typeface="Cambria" panose="02040503050406030204" pitchFamily="18" charset="0"/>
              </a:rPr>
              <a:t> = 954 keV, </a:t>
            </a:r>
            <a:r>
              <a:rPr lang="en-US" altLang="zh-CN" sz="2000" i="1" dirty="0">
                <a:latin typeface="Cambria" panose="02040503050406030204" pitchFamily="18" charset="0"/>
                <a:ea typeface="Cambria" panose="02040503050406030204" pitchFamily="18" charset="0"/>
              </a:rPr>
              <a:t>Γ</a:t>
            </a:r>
            <a:r>
              <a:rPr lang="en-US" altLang="zh-CN" sz="2000" i="1" baseline="-25000" dirty="0">
                <a:latin typeface="Cambria" panose="02040503050406030204" pitchFamily="18" charset="0"/>
                <a:ea typeface="Cambria" panose="02040503050406030204" pitchFamily="18" charset="0"/>
              </a:rPr>
              <a:t>γ</a:t>
            </a:r>
            <a:r>
              <a:rPr lang="en-US" altLang="zh-CN" sz="2000" dirty="0">
                <a:latin typeface="Cambria" panose="02040503050406030204" pitchFamily="18" charset="0"/>
                <a:ea typeface="Cambria" panose="02040503050406030204" pitchFamily="18" charset="0"/>
              </a:rPr>
              <a:t> = </a:t>
            </a:r>
            <a:r>
              <a:rPr lang="en-US" sz="2000" dirty="0">
                <a:latin typeface="Cambria" panose="02040503050406030204" pitchFamily="18" charset="0"/>
                <a:ea typeface="Cambria" panose="02040503050406030204" pitchFamily="18" charset="0"/>
              </a:rPr>
              <a:t>0.051 eV, </a:t>
            </a:r>
            <a:r>
              <a:rPr lang="en-US" altLang="zh-CN" sz="2000" i="1" dirty="0">
                <a:latin typeface="Cambria" panose="02040503050406030204" pitchFamily="18" charset="0"/>
                <a:ea typeface="Cambria" panose="02040503050406030204" pitchFamily="18" charset="0"/>
              </a:rPr>
              <a:t>Γ</a:t>
            </a:r>
            <a:r>
              <a:rPr lang="en-US" altLang="zh-CN" sz="2000" i="1" baseline="-25000" dirty="0">
                <a:latin typeface="Cambria" panose="02040503050406030204" pitchFamily="18" charset="0"/>
                <a:ea typeface="Cambria" panose="02040503050406030204" pitchFamily="18" charset="0"/>
              </a:rPr>
              <a:t>p</a:t>
            </a:r>
            <a:r>
              <a:rPr lang="en-US" altLang="zh-CN" sz="2000" dirty="0">
                <a:latin typeface="Cambria" panose="02040503050406030204" pitchFamily="18" charset="0"/>
                <a:ea typeface="Cambria" panose="02040503050406030204" pitchFamily="18" charset="0"/>
              </a:rPr>
              <a:t> = 0.00023 eV, </a:t>
            </a:r>
            <a:r>
              <a:rPr lang="en-US" altLang="zh-CN" sz="2000" i="1" dirty="0">
                <a:latin typeface="Cambria" panose="02040503050406030204" pitchFamily="18" charset="0"/>
                <a:ea typeface="Cambria" panose="02040503050406030204" pitchFamily="18" charset="0"/>
              </a:rPr>
              <a:t>Γ</a:t>
            </a:r>
            <a:r>
              <a:rPr lang="en-US" altLang="zh-CN" sz="2000" i="1" baseline="-25000" dirty="0">
                <a:latin typeface="Cambria" panose="02040503050406030204" pitchFamily="18" charset="0"/>
                <a:ea typeface="Cambria" panose="02040503050406030204" pitchFamily="18" charset="0"/>
              </a:rPr>
              <a:t>α</a:t>
            </a:r>
            <a:r>
              <a:rPr lang="en-US" altLang="zh-CN" sz="2000" dirty="0">
                <a:latin typeface="Cambria" panose="02040503050406030204" pitchFamily="18" charset="0"/>
                <a:ea typeface="Cambria" panose="02040503050406030204" pitchFamily="18" charset="0"/>
              </a:rPr>
              <a:t> = 0.000026 eV</a:t>
            </a:r>
          </a:p>
          <a:p>
            <a:r>
              <a:rPr lang="en-US" altLang="zh-CN" sz="2000" i="1" dirty="0" err="1">
                <a:latin typeface="Cambria" panose="02040503050406030204" pitchFamily="18" charset="0"/>
                <a:ea typeface="Cambria" panose="02040503050406030204" pitchFamily="18" charset="0"/>
              </a:rPr>
              <a:t>ωγ</a:t>
            </a:r>
            <a:r>
              <a:rPr lang="en-US" altLang="zh-CN" sz="2000" dirty="0">
                <a:latin typeface="Cambria" panose="02040503050406030204" pitchFamily="18" charset="0"/>
                <a:ea typeface="Cambria" panose="02040503050406030204" pitchFamily="18" charset="0"/>
              </a:rPr>
              <a:t> = 0.00014 eV</a:t>
            </a:r>
          </a:p>
          <a:p>
            <a:r>
              <a:rPr lang="en-US" altLang="zh-CN" sz="2000" i="1" dirty="0">
                <a:latin typeface="Cambria" panose="02040503050406030204" pitchFamily="18" charset="0"/>
                <a:ea typeface="Cambria" panose="02040503050406030204" pitchFamily="18" charset="0"/>
              </a:rPr>
              <a:t>τ</a:t>
            </a:r>
            <a:r>
              <a:rPr lang="en-US" altLang="zh-CN" sz="2000" dirty="0">
                <a:latin typeface="Cambria" panose="02040503050406030204" pitchFamily="18" charset="0"/>
                <a:ea typeface="Cambria" panose="02040503050406030204" pitchFamily="18" charset="0"/>
              </a:rPr>
              <a:t> = 12.9 fs</a:t>
            </a:r>
          </a:p>
          <a:p>
            <a:endParaRPr lang="en-US" altLang="zh-CN" sz="2000" dirty="0">
              <a:latin typeface="Cambria" panose="02040503050406030204" pitchFamily="18" charset="0"/>
              <a:ea typeface="Cambria" panose="02040503050406030204" pitchFamily="18" charset="0"/>
            </a:endParaRPr>
          </a:p>
          <a:p>
            <a:r>
              <a:rPr lang="en-US" sz="2000" dirty="0">
                <a:latin typeface="Cambria" panose="02040503050406030204" pitchFamily="18" charset="0"/>
                <a:ea typeface="Cambria" panose="02040503050406030204" pitchFamily="18" charset="0"/>
              </a:rPr>
              <a:t>2</a:t>
            </a:r>
            <a:r>
              <a:rPr lang="en-US" sz="2000" baseline="30000" dirty="0"/>
              <a:t>+</a:t>
            </a:r>
            <a:r>
              <a:rPr lang="en-US" sz="2000" dirty="0">
                <a:latin typeface="Cambria" panose="02040503050406030204" pitchFamily="18" charset="0"/>
                <a:ea typeface="Cambria" panose="02040503050406030204" pitchFamily="18" charset="0"/>
              </a:rPr>
              <a:t> </a:t>
            </a:r>
            <a:r>
              <a:rPr lang="en-US" sz="2000" i="1" dirty="0">
                <a:latin typeface="Cambria" panose="02040503050406030204" pitchFamily="18" charset="0"/>
                <a:ea typeface="Cambria" panose="02040503050406030204" pitchFamily="18" charset="0"/>
              </a:rPr>
              <a:t>E</a:t>
            </a:r>
            <a:r>
              <a:rPr lang="en-US" sz="2000" i="1" baseline="-25000" dirty="0">
                <a:latin typeface="Cambria" panose="02040503050406030204" pitchFamily="18" charset="0"/>
                <a:ea typeface="Cambria" panose="02040503050406030204" pitchFamily="18" charset="0"/>
              </a:rPr>
              <a:t>x</a:t>
            </a:r>
            <a:r>
              <a:rPr lang="en-US" sz="2000" dirty="0">
                <a:latin typeface="Cambria" panose="02040503050406030204" pitchFamily="18" charset="0"/>
                <a:ea typeface="Cambria" panose="02040503050406030204" pitchFamily="18" charset="0"/>
              </a:rPr>
              <a:t> = 6109 keV, </a:t>
            </a:r>
            <a:r>
              <a:rPr lang="en-US" altLang="zh-CN" sz="2000" i="1" dirty="0">
                <a:latin typeface="Cambria" panose="02040503050406030204" pitchFamily="18" charset="0"/>
                <a:ea typeface="Cambria" panose="02040503050406030204" pitchFamily="18" charset="0"/>
              </a:rPr>
              <a:t>E</a:t>
            </a:r>
            <a:r>
              <a:rPr lang="en-US" altLang="zh-CN" sz="2000" i="1" baseline="-25000" dirty="0">
                <a:latin typeface="Cambria" panose="02040503050406030204" pitchFamily="18" charset="0"/>
                <a:ea typeface="Cambria" panose="02040503050406030204" pitchFamily="18" charset="0"/>
              </a:rPr>
              <a:t>r</a:t>
            </a:r>
            <a:r>
              <a:rPr lang="en-US" altLang="zh-CN" sz="2000" dirty="0">
                <a:latin typeface="Cambria" panose="02040503050406030204" pitchFamily="18" charset="0"/>
                <a:ea typeface="Cambria" panose="02040503050406030204" pitchFamily="18" charset="0"/>
              </a:rPr>
              <a:t> = 1004 keV, </a:t>
            </a:r>
            <a:r>
              <a:rPr lang="en-US" altLang="zh-CN" sz="2000" i="1" dirty="0">
                <a:latin typeface="Cambria" panose="02040503050406030204" pitchFamily="18" charset="0"/>
                <a:ea typeface="Cambria" panose="02040503050406030204" pitchFamily="18" charset="0"/>
              </a:rPr>
              <a:t>Γ</a:t>
            </a:r>
            <a:r>
              <a:rPr lang="en-US" altLang="zh-CN" sz="2000" i="1" baseline="-25000" dirty="0">
                <a:latin typeface="Cambria" panose="02040503050406030204" pitchFamily="18" charset="0"/>
                <a:ea typeface="Cambria" panose="02040503050406030204" pitchFamily="18" charset="0"/>
              </a:rPr>
              <a:t>γ</a:t>
            </a:r>
            <a:r>
              <a:rPr lang="en-US" altLang="zh-CN" sz="2000" dirty="0">
                <a:latin typeface="Cambria" panose="02040503050406030204" pitchFamily="18" charset="0"/>
                <a:ea typeface="Cambria" panose="02040503050406030204" pitchFamily="18" charset="0"/>
              </a:rPr>
              <a:t> = </a:t>
            </a:r>
            <a:r>
              <a:rPr lang="en-US" sz="2000" dirty="0">
                <a:latin typeface="Cambria" panose="02040503050406030204" pitchFamily="18" charset="0"/>
                <a:ea typeface="Cambria" panose="02040503050406030204" pitchFamily="18" charset="0"/>
              </a:rPr>
              <a:t>0.050 eV, </a:t>
            </a:r>
            <a:r>
              <a:rPr lang="en-US" altLang="zh-CN" sz="2000" i="1" dirty="0">
                <a:latin typeface="Cambria" panose="02040503050406030204" pitchFamily="18" charset="0"/>
                <a:ea typeface="Cambria" panose="02040503050406030204" pitchFamily="18" charset="0"/>
              </a:rPr>
              <a:t>Γ</a:t>
            </a:r>
            <a:r>
              <a:rPr lang="en-US" altLang="zh-CN" sz="2000" i="1" baseline="-25000" dirty="0">
                <a:latin typeface="Cambria" panose="02040503050406030204" pitchFamily="18" charset="0"/>
                <a:ea typeface="Cambria" panose="02040503050406030204" pitchFamily="18" charset="0"/>
              </a:rPr>
              <a:t>p</a:t>
            </a:r>
            <a:r>
              <a:rPr lang="en-US" altLang="zh-CN" sz="2000" dirty="0">
                <a:latin typeface="Cambria" panose="02040503050406030204" pitchFamily="18" charset="0"/>
                <a:ea typeface="Cambria" panose="02040503050406030204" pitchFamily="18" charset="0"/>
              </a:rPr>
              <a:t> = 0.00045 eV, </a:t>
            </a:r>
            <a:r>
              <a:rPr lang="en-US" altLang="zh-CN" sz="2000" i="1" dirty="0">
                <a:latin typeface="Cambria" panose="02040503050406030204" pitchFamily="18" charset="0"/>
                <a:ea typeface="Cambria" panose="02040503050406030204" pitchFamily="18" charset="0"/>
              </a:rPr>
              <a:t>Γ</a:t>
            </a:r>
            <a:r>
              <a:rPr lang="en-US" altLang="zh-CN" sz="2000" i="1" baseline="-25000" dirty="0">
                <a:latin typeface="Cambria" panose="02040503050406030204" pitchFamily="18" charset="0"/>
                <a:ea typeface="Cambria" panose="02040503050406030204" pitchFamily="18" charset="0"/>
              </a:rPr>
              <a:t>α</a:t>
            </a:r>
            <a:r>
              <a:rPr lang="en-US" altLang="zh-CN" sz="2000" dirty="0">
                <a:latin typeface="Cambria" panose="02040503050406030204" pitchFamily="18" charset="0"/>
                <a:ea typeface="Cambria" panose="02040503050406030204" pitchFamily="18" charset="0"/>
              </a:rPr>
              <a:t> = 0.000037 eV</a:t>
            </a:r>
          </a:p>
          <a:p>
            <a:r>
              <a:rPr lang="en-US" altLang="zh-CN" sz="2000" i="1" dirty="0" err="1">
                <a:latin typeface="Cambria" panose="02040503050406030204" pitchFamily="18" charset="0"/>
                <a:ea typeface="Cambria" panose="02040503050406030204" pitchFamily="18" charset="0"/>
              </a:rPr>
              <a:t>ωγ</a:t>
            </a:r>
            <a:r>
              <a:rPr lang="en-US" altLang="zh-CN" sz="2000" dirty="0">
                <a:latin typeface="Cambria" panose="02040503050406030204" pitchFamily="18" charset="0"/>
                <a:ea typeface="Cambria" panose="02040503050406030204" pitchFamily="18" charset="0"/>
              </a:rPr>
              <a:t> = 0.00028 eV</a:t>
            </a:r>
          </a:p>
          <a:p>
            <a:r>
              <a:rPr lang="en-US" altLang="zh-CN" sz="2000" i="1" dirty="0">
                <a:latin typeface="Cambria" panose="02040503050406030204" pitchFamily="18" charset="0"/>
                <a:ea typeface="Cambria" panose="02040503050406030204" pitchFamily="18" charset="0"/>
              </a:rPr>
              <a:t>τ</a:t>
            </a:r>
            <a:r>
              <a:rPr lang="en-US" altLang="zh-CN" sz="2000" dirty="0">
                <a:latin typeface="Cambria" panose="02040503050406030204" pitchFamily="18" charset="0"/>
                <a:ea typeface="Cambria" panose="02040503050406030204" pitchFamily="18" charset="0"/>
              </a:rPr>
              <a:t> = 12.9 fs</a:t>
            </a:r>
          </a:p>
        </p:txBody>
      </p:sp>
    </p:spTree>
    <p:extLst>
      <p:ext uri="{BB962C8B-B14F-4D97-AF65-F5344CB8AC3E}">
        <p14:creationId xmlns:p14="http://schemas.microsoft.com/office/powerpoint/2010/main" val="312533263"/>
      </p:ext>
    </p:extLst>
  </p:cSld>
  <p:clrMapOvr>
    <a:masterClrMapping/>
  </p:clrMapOvr>
</p:sld>
</file>

<file path=ppt/slides/slide1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Chart 2">
            <a:extLst>
              <a:ext uri="{FF2B5EF4-FFF2-40B4-BE49-F238E27FC236}">
                <a16:creationId xmlns:a16="http://schemas.microsoft.com/office/drawing/2014/main" id="{844D95F6-E8D1-493F-99B4-CA5539D18816}"/>
              </a:ext>
            </a:extLst>
          </p:cNvPr>
          <p:cNvGraphicFramePr>
            <a:graphicFrameLocks/>
          </p:cNvGraphicFramePr>
          <p:nvPr>
            <p:extLst>
              <p:ext uri="{D42A27DB-BD31-4B8C-83A1-F6EECF244321}">
                <p14:modId xmlns:p14="http://schemas.microsoft.com/office/powerpoint/2010/main" val="4157029713"/>
              </p:ext>
            </p:extLst>
          </p:nvPr>
        </p:nvGraphicFramePr>
        <p:xfrm>
          <a:off x="0" y="0"/>
          <a:ext cx="9144000" cy="6858000"/>
        </p:xfrm>
        <a:graphic>
          <a:graphicData uri="http://schemas.openxmlformats.org/drawingml/2006/chart">
            <c:chart xmlns:c="http://schemas.openxmlformats.org/drawingml/2006/chart" xmlns:r="http://schemas.openxmlformats.org/officeDocument/2006/relationships" r:id="rId2"/>
          </a:graphicData>
        </a:graphic>
      </p:graphicFrame>
    </p:spTree>
    <p:extLst>
      <p:ext uri="{BB962C8B-B14F-4D97-AF65-F5344CB8AC3E}">
        <p14:creationId xmlns:p14="http://schemas.microsoft.com/office/powerpoint/2010/main" val="700132440"/>
      </p:ext>
    </p:extLst>
  </p:cSld>
  <p:clrMapOvr>
    <a:masterClrMapping/>
  </p:clrMapOvr>
</p:sld>
</file>

<file path=ppt/slides/slide1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img268793">
            <a:extLst>
              <a:ext uri="{FF2B5EF4-FFF2-40B4-BE49-F238E27FC236}">
                <a16:creationId xmlns:a16="http://schemas.microsoft.com/office/drawing/2014/main" id="{806C772C-7A7A-4257-B6EA-A5F1597AF8D4}"/>
              </a:ext>
            </a:extLst>
          </p:cNvPr>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0" y="-1"/>
            <a:ext cx="9144000" cy="59820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 name="TextBox 3">
            <a:extLst>
              <a:ext uri="{FF2B5EF4-FFF2-40B4-BE49-F238E27FC236}">
                <a16:creationId xmlns:a16="http://schemas.microsoft.com/office/drawing/2014/main" id="{5FAEE13F-FCCC-495D-A599-BBEC23119E25}"/>
              </a:ext>
            </a:extLst>
          </p:cNvPr>
          <p:cNvSpPr txBox="1"/>
          <p:nvPr/>
        </p:nvSpPr>
        <p:spPr>
          <a:xfrm>
            <a:off x="2946400" y="398145"/>
            <a:ext cx="6197600" cy="4524315"/>
          </a:xfrm>
          <a:prstGeom prst="rect">
            <a:avLst/>
          </a:prstGeom>
          <a:noFill/>
        </p:spPr>
        <p:txBody>
          <a:bodyPr wrap="square">
            <a:spAutoFit/>
          </a:bodyPr>
          <a:lstStyle/>
          <a:p>
            <a:pPr marL="0" marR="0">
              <a:spcBef>
                <a:spcPts val="0"/>
              </a:spcBef>
              <a:spcAft>
                <a:spcPts val="0"/>
              </a:spcAft>
            </a:pPr>
            <a:r>
              <a:rPr lang="en-US" sz="1800" dirty="0">
                <a:solidFill>
                  <a:srgbClr val="000000"/>
                </a:solidFill>
                <a:effectLst/>
                <a:latin typeface="Calibri" panose="020F0502020204030204" pitchFamily="34" charset="0"/>
                <a:ea typeface="等线" panose="02010600030101010101" pitchFamily="2" charset="-122"/>
              </a:rPr>
              <a:t>Hi Chris,</a:t>
            </a:r>
            <a:endParaRPr lang="en-US" sz="1800" dirty="0">
              <a:effectLst/>
              <a:latin typeface="Times New Roman" panose="02020603050405020304" pitchFamily="18" charset="0"/>
              <a:ea typeface="等线" panose="02010600030101010101" pitchFamily="2" charset="-122"/>
            </a:endParaRPr>
          </a:p>
          <a:p>
            <a:pPr marL="0" marR="0">
              <a:spcBef>
                <a:spcPts val="0"/>
              </a:spcBef>
              <a:spcAft>
                <a:spcPts val="0"/>
              </a:spcAft>
            </a:pPr>
            <a:r>
              <a:rPr lang="en-US" sz="1800" dirty="0">
                <a:solidFill>
                  <a:srgbClr val="000000"/>
                </a:solidFill>
                <a:effectLst/>
                <a:latin typeface="Calibri" panose="020F0502020204030204" pitchFamily="34" charset="0"/>
                <a:ea typeface="等线" panose="02010600030101010101" pitchFamily="2" charset="-122"/>
              </a:rPr>
              <a:t> </a:t>
            </a:r>
            <a:endParaRPr lang="en-US" sz="1800" dirty="0">
              <a:effectLst/>
              <a:latin typeface="Times New Roman" panose="02020603050405020304" pitchFamily="18" charset="0"/>
              <a:ea typeface="等线" panose="02010600030101010101" pitchFamily="2" charset="-122"/>
            </a:endParaRPr>
          </a:p>
          <a:p>
            <a:pPr marL="0" marR="0" algn="just">
              <a:spcBef>
                <a:spcPts val="0"/>
              </a:spcBef>
              <a:spcAft>
                <a:spcPts val="0"/>
              </a:spcAft>
            </a:pPr>
            <a:r>
              <a:rPr lang="en-US" sz="1800" dirty="0">
                <a:solidFill>
                  <a:srgbClr val="000000"/>
                </a:solidFill>
                <a:effectLst/>
                <a:latin typeface="Calibri" panose="020F0502020204030204" pitchFamily="34" charset="0"/>
                <a:ea typeface="等线" panose="02010600030101010101" pitchFamily="2" charset="-122"/>
              </a:rPr>
              <a:t>I talked with Alex last Friday and confirmed today, it looks like I was calculating the weighted lifetimes in 100 keV increments wrong. It seems that the averaged lifetimes of the states is a few order of magnitudes higher than I thought they were when I first averaged the lifetimes. This means that if we ran for 6 days at 1.2e6 pps, we would end up with on the order of 1 Cd X-ray per 100 keV bin. This would explain why when I went to lower beam rate simulations the calculated lifetimes decreased. I can send the excel spreadsheet where I work out the theoretical lifetimes, but it is a bit messy. We might have to talk about going back to 73Kr, or what we would expect from running this experiment given the current understanding of the lifetimes.</a:t>
            </a:r>
            <a:endParaRPr lang="en-US" sz="1800" dirty="0">
              <a:effectLst/>
              <a:latin typeface="Times New Roman" panose="02020603050405020304" pitchFamily="18" charset="0"/>
              <a:ea typeface="等线" panose="02010600030101010101" pitchFamily="2" charset="-122"/>
            </a:endParaRPr>
          </a:p>
          <a:p>
            <a:pPr marL="0" marR="0">
              <a:spcBef>
                <a:spcPts val="0"/>
              </a:spcBef>
              <a:spcAft>
                <a:spcPts val="0"/>
              </a:spcAft>
            </a:pPr>
            <a:r>
              <a:rPr lang="en-US" sz="1800" dirty="0">
                <a:solidFill>
                  <a:srgbClr val="000000"/>
                </a:solidFill>
                <a:effectLst/>
                <a:latin typeface="Calibri" panose="020F0502020204030204" pitchFamily="34" charset="0"/>
                <a:ea typeface="等线" panose="02010600030101010101" pitchFamily="2" charset="-122"/>
              </a:rPr>
              <a:t> </a:t>
            </a:r>
            <a:endParaRPr lang="en-US" sz="1800" dirty="0">
              <a:effectLst/>
              <a:latin typeface="Times New Roman" panose="02020603050405020304" pitchFamily="18" charset="0"/>
              <a:ea typeface="等线" panose="02010600030101010101" pitchFamily="2" charset="-122"/>
            </a:endParaRPr>
          </a:p>
          <a:p>
            <a:pPr marL="0" marR="0">
              <a:spcBef>
                <a:spcPts val="0"/>
              </a:spcBef>
              <a:spcAft>
                <a:spcPts val="0"/>
              </a:spcAft>
            </a:pPr>
            <a:r>
              <a:rPr lang="en-US" sz="1800" dirty="0">
                <a:solidFill>
                  <a:srgbClr val="000000"/>
                </a:solidFill>
                <a:effectLst/>
                <a:latin typeface="Calibri" panose="020F0502020204030204" pitchFamily="34" charset="0"/>
                <a:ea typeface="等线" panose="02010600030101010101" pitchFamily="2" charset="-122"/>
              </a:rPr>
              <a:t>-Joe</a:t>
            </a:r>
            <a:endParaRPr lang="en-US" sz="1800" dirty="0">
              <a:effectLst/>
              <a:latin typeface="Times New Roman" panose="02020603050405020304" pitchFamily="18" charset="0"/>
              <a:ea typeface="等线" panose="02010600030101010101" pitchFamily="2" charset="-122"/>
            </a:endParaRPr>
          </a:p>
        </p:txBody>
      </p:sp>
    </p:spTree>
    <p:extLst>
      <p:ext uri="{BB962C8B-B14F-4D97-AF65-F5344CB8AC3E}">
        <p14:creationId xmlns:p14="http://schemas.microsoft.com/office/powerpoint/2010/main" val="801752628"/>
      </p:ext>
    </p:extLst>
  </p:cSld>
  <p:clrMapOvr>
    <a:masterClrMapping/>
  </p:clrMapOvr>
</p:sld>
</file>

<file path=ppt/slides/slide1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3">
            <a:extLst>
              <a:ext uri="{FF2B5EF4-FFF2-40B4-BE49-F238E27FC236}">
                <a16:creationId xmlns:a16="http://schemas.microsoft.com/office/drawing/2014/main" id="{502D9CE3-5914-425A-9298-AADB7B79B46C}"/>
              </a:ext>
            </a:extLst>
          </p:cNvPr>
          <p:cNvSpPr txBox="1"/>
          <p:nvPr/>
        </p:nvSpPr>
        <p:spPr>
          <a:xfrm>
            <a:off x="0" y="3995678"/>
            <a:ext cx="9139237" cy="2862322"/>
          </a:xfrm>
          <a:prstGeom prst="rect">
            <a:avLst/>
          </a:prstGeom>
          <a:noFill/>
        </p:spPr>
        <p:txBody>
          <a:bodyPr wrap="square">
            <a:spAutoFit/>
          </a:bodyPr>
          <a:lstStyle/>
          <a:p>
            <a:pPr marL="0" marR="0">
              <a:spcBef>
                <a:spcPts val="0"/>
              </a:spcBef>
              <a:spcAft>
                <a:spcPts val="0"/>
              </a:spcAft>
            </a:pPr>
            <a:r>
              <a:rPr lang="en-US" sz="1800" dirty="0">
                <a:solidFill>
                  <a:srgbClr val="1F497D"/>
                </a:solidFill>
                <a:effectLst/>
                <a:latin typeface="Calibri" panose="020F0502020204030204" pitchFamily="34" charset="0"/>
                <a:ea typeface="等线" panose="02010600030101010101" pitchFamily="2" charset="-122"/>
              </a:rPr>
              <a:t>Hi Lijie,</a:t>
            </a:r>
            <a:endParaRPr lang="en-US" sz="1400" dirty="0">
              <a:effectLst/>
              <a:latin typeface="Calibri" panose="020F0502020204030204" pitchFamily="34" charset="0"/>
              <a:ea typeface="等线" panose="02010600030101010101" pitchFamily="2" charset="-122"/>
            </a:endParaRPr>
          </a:p>
          <a:p>
            <a:pPr marL="0" marR="0" algn="just">
              <a:spcBef>
                <a:spcPts val="0"/>
              </a:spcBef>
              <a:spcAft>
                <a:spcPts val="0"/>
              </a:spcAft>
            </a:pPr>
            <a:r>
              <a:rPr lang="en-US" sz="1800" dirty="0">
                <a:solidFill>
                  <a:srgbClr val="1F497D"/>
                </a:solidFill>
                <a:effectLst/>
                <a:latin typeface="Calibri" panose="020F0502020204030204" pitchFamily="34" charset="0"/>
                <a:ea typeface="等线" panose="02010600030101010101" pitchFamily="2" charset="-122"/>
              </a:rPr>
              <a:t>I was thinking 48 hours of run time, where at least 24 hours could be used for collecting statistics in production runs with final settings. The remainder of the time could be used for debugging. I think it may be difficult to get more time than that for a commissioning experiment. </a:t>
            </a:r>
            <a:endParaRPr lang="en-US" sz="1400" dirty="0">
              <a:effectLst/>
              <a:latin typeface="Calibri" panose="020F0502020204030204" pitchFamily="34" charset="0"/>
              <a:ea typeface="等线" panose="02010600030101010101" pitchFamily="2" charset="-122"/>
            </a:endParaRPr>
          </a:p>
          <a:p>
            <a:pPr marL="0" marR="0" algn="just">
              <a:spcBef>
                <a:spcPts val="0"/>
              </a:spcBef>
              <a:spcAft>
                <a:spcPts val="0"/>
              </a:spcAft>
            </a:pPr>
            <a:r>
              <a:rPr lang="en-US" sz="1800" dirty="0">
                <a:solidFill>
                  <a:srgbClr val="1F497D"/>
                </a:solidFill>
                <a:effectLst/>
                <a:latin typeface="Calibri" panose="020F0502020204030204" pitchFamily="34" charset="0"/>
                <a:ea typeface="等线" panose="02010600030101010101" pitchFamily="2" charset="-122"/>
              </a:rPr>
              <a:t>At the moment 110Sb seems to be unfeasible because the lifetimes are too long for the PXCT technique to work. This is borne out by Joe’s simulation. Since it was our best p-process case, I doubt other p-process cases will be very good. At least 60Ga with PXCT still seems viable. </a:t>
            </a:r>
            <a:endParaRPr lang="en-US" sz="1400" dirty="0">
              <a:effectLst/>
              <a:latin typeface="Calibri" panose="020F0502020204030204" pitchFamily="34" charset="0"/>
              <a:ea typeface="等线" panose="02010600030101010101" pitchFamily="2" charset="-122"/>
            </a:endParaRPr>
          </a:p>
          <a:p>
            <a:pPr marL="0" marR="0">
              <a:spcBef>
                <a:spcPts val="0"/>
              </a:spcBef>
              <a:spcAft>
                <a:spcPts val="0"/>
              </a:spcAft>
            </a:pPr>
            <a:r>
              <a:rPr lang="en-US" sz="1800" dirty="0">
                <a:solidFill>
                  <a:srgbClr val="1F497D"/>
                </a:solidFill>
                <a:effectLst/>
                <a:latin typeface="Calibri" panose="020F0502020204030204" pitchFamily="34" charset="0"/>
                <a:ea typeface="等线" panose="02010600030101010101" pitchFamily="2" charset="-122"/>
              </a:rPr>
              <a:t>Best,</a:t>
            </a:r>
            <a:endParaRPr lang="en-US" sz="1400" dirty="0">
              <a:effectLst/>
              <a:latin typeface="Calibri" panose="020F0502020204030204" pitchFamily="34" charset="0"/>
              <a:ea typeface="等线" panose="02010600030101010101" pitchFamily="2" charset="-122"/>
            </a:endParaRPr>
          </a:p>
          <a:p>
            <a:pPr marL="0" marR="0">
              <a:spcBef>
                <a:spcPts val="0"/>
              </a:spcBef>
              <a:spcAft>
                <a:spcPts val="0"/>
              </a:spcAft>
            </a:pPr>
            <a:r>
              <a:rPr lang="en-US" sz="1800" dirty="0">
                <a:solidFill>
                  <a:srgbClr val="1F497D"/>
                </a:solidFill>
                <a:effectLst/>
                <a:latin typeface="Calibri" panose="020F0502020204030204" pitchFamily="34" charset="0"/>
                <a:ea typeface="等线" panose="02010600030101010101" pitchFamily="2" charset="-122"/>
              </a:rPr>
              <a:t>Chris</a:t>
            </a:r>
            <a:endParaRPr lang="en-US" sz="1400" dirty="0">
              <a:effectLst/>
              <a:latin typeface="Calibri" panose="020F0502020204030204" pitchFamily="34" charset="0"/>
              <a:ea typeface="等线" panose="02010600030101010101" pitchFamily="2" charset="-122"/>
            </a:endParaRPr>
          </a:p>
        </p:txBody>
      </p:sp>
      <p:sp>
        <p:nvSpPr>
          <p:cNvPr id="5" name="TextBox 4">
            <a:extLst>
              <a:ext uri="{FF2B5EF4-FFF2-40B4-BE49-F238E27FC236}">
                <a16:creationId xmlns:a16="http://schemas.microsoft.com/office/drawing/2014/main" id="{7F5D9EF8-EE8E-4434-88D9-6F69411C2EF1}"/>
              </a:ext>
            </a:extLst>
          </p:cNvPr>
          <p:cNvSpPr txBox="1"/>
          <p:nvPr/>
        </p:nvSpPr>
        <p:spPr>
          <a:xfrm>
            <a:off x="0" y="0"/>
            <a:ext cx="9144000" cy="3046988"/>
          </a:xfrm>
          <a:prstGeom prst="rect">
            <a:avLst/>
          </a:prstGeom>
          <a:noFill/>
        </p:spPr>
        <p:txBody>
          <a:bodyPr wrap="square">
            <a:spAutoFit/>
          </a:bodyPr>
          <a:lstStyle/>
          <a:p>
            <a:pPr marL="0" marR="0">
              <a:spcBef>
                <a:spcPts val="0"/>
              </a:spcBef>
              <a:spcAft>
                <a:spcPts val="0"/>
              </a:spcAft>
            </a:pPr>
            <a:r>
              <a:rPr lang="en-US" sz="1600" dirty="0">
                <a:solidFill>
                  <a:srgbClr val="1F497D"/>
                </a:solidFill>
                <a:effectLst/>
                <a:latin typeface="Calibri" panose="020F0502020204030204" pitchFamily="34" charset="0"/>
                <a:ea typeface="等线" panose="02010600030101010101" pitchFamily="2" charset="-122"/>
              </a:rPr>
              <a:t>Hi Joe,</a:t>
            </a:r>
            <a:endParaRPr lang="en-US" sz="1600" dirty="0">
              <a:effectLst/>
              <a:latin typeface="Times New Roman" panose="02020603050405020304" pitchFamily="18" charset="0"/>
              <a:ea typeface="等线" panose="02010600030101010101" pitchFamily="2" charset="-122"/>
            </a:endParaRPr>
          </a:p>
          <a:p>
            <a:pPr marL="0" marR="0">
              <a:spcBef>
                <a:spcPts val="0"/>
              </a:spcBef>
              <a:spcAft>
                <a:spcPts val="0"/>
              </a:spcAft>
            </a:pPr>
            <a:r>
              <a:rPr lang="en-US" sz="1600" dirty="0">
                <a:solidFill>
                  <a:srgbClr val="1F497D"/>
                </a:solidFill>
                <a:effectLst/>
                <a:latin typeface="Calibri" panose="020F0502020204030204" pitchFamily="34" charset="0"/>
                <a:ea typeface="等线" panose="02010600030101010101" pitchFamily="2" charset="-122"/>
              </a:rPr>
              <a:t> </a:t>
            </a:r>
            <a:endParaRPr lang="en-US" sz="1600" dirty="0">
              <a:effectLst/>
              <a:latin typeface="Times New Roman" panose="02020603050405020304" pitchFamily="18" charset="0"/>
              <a:ea typeface="等线" panose="02010600030101010101" pitchFamily="2" charset="-122"/>
            </a:endParaRPr>
          </a:p>
          <a:p>
            <a:pPr marL="0" marR="0">
              <a:spcBef>
                <a:spcPts val="0"/>
              </a:spcBef>
              <a:spcAft>
                <a:spcPts val="0"/>
              </a:spcAft>
            </a:pPr>
            <a:r>
              <a:rPr lang="en-US" sz="1600" dirty="0">
                <a:solidFill>
                  <a:srgbClr val="1F497D"/>
                </a:solidFill>
                <a:effectLst/>
                <a:latin typeface="Calibri" panose="020F0502020204030204" pitchFamily="34" charset="0"/>
                <a:ea typeface="等线" panose="02010600030101010101" pitchFamily="2" charset="-122"/>
              </a:rPr>
              <a:t>The graph below suggests the lifetimes are 1E-13s = 100 fs, which is surprisingly high to me. A simple check of whether or not the output lifetimes from the simulation make sense is if they are consistent with the data input to the simulation. The inputs are Tommy Rauscher’s calculations. Please check if your outputs are consistent with the inputs. </a:t>
            </a:r>
            <a:endParaRPr lang="en-US" sz="1600" dirty="0">
              <a:effectLst/>
              <a:latin typeface="Times New Roman" panose="02020603050405020304" pitchFamily="18" charset="0"/>
              <a:ea typeface="等线" panose="02010600030101010101" pitchFamily="2" charset="-122"/>
            </a:endParaRPr>
          </a:p>
          <a:p>
            <a:pPr marL="0" marR="0">
              <a:spcBef>
                <a:spcPts val="0"/>
              </a:spcBef>
              <a:spcAft>
                <a:spcPts val="0"/>
              </a:spcAft>
            </a:pPr>
            <a:r>
              <a:rPr lang="en-US" sz="1600" dirty="0">
                <a:solidFill>
                  <a:srgbClr val="1F497D"/>
                </a:solidFill>
                <a:effectLst/>
                <a:latin typeface="Calibri" panose="020F0502020204030204" pitchFamily="34" charset="0"/>
                <a:ea typeface="等线" panose="02010600030101010101" pitchFamily="2" charset="-122"/>
              </a:rPr>
              <a:t> </a:t>
            </a:r>
            <a:endParaRPr lang="en-US" sz="1600" dirty="0">
              <a:effectLst/>
              <a:latin typeface="Times New Roman" panose="02020603050405020304" pitchFamily="18" charset="0"/>
              <a:ea typeface="等线" panose="02010600030101010101" pitchFamily="2" charset="-122"/>
            </a:endParaRPr>
          </a:p>
          <a:p>
            <a:pPr marL="0" marR="0">
              <a:spcBef>
                <a:spcPts val="0"/>
              </a:spcBef>
              <a:spcAft>
                <a:spcPts val="0"/>
              </a:spcAft>
            </a:pPr>
            <a:r>
              <a:rPr lang="en-US" sz="1600" dirty="0">
                <a:solidFill>
                  <a:srgbClr val="1F497D"/>
                </a:solidFill>
                <a:effectLst/>
                <a:latin typeface="Calibri" panose="020F0502020204030204" pitchFamily="34" charset="0"/>
                <a:ea typeface="等线" panose="02010600030101010101" pitchFamily="2" charset="-122"/>
              </a:rPr>
              <a:t>If we need to pivot to 73Kr, we’d better do it quickly. </a:t>
            </a:r>
            <a:endParaRPr lang="en-US" sz="1600" dirty="0">
              <a:effectLst/>
              <a:latin typeface="Times New Roman" panose="02020603050405020304" pitchFamily="18" charset="0"/>
              <a:ea typeface="等线" panose="02010600030101010101" pitchFamily="2" charset="-122"/>
            </a:endParaRPr>
          </a:p>
          <a:p>
            <a:pPr marL="0" marR="0">
              <a:spcBef>
                <a:spcPts val="0"/>
              </a:spcBef>
              <a:spcAft>
                <a:spcPts val="0"/>
              </a:spcAft>
            </a:pPr>
            <a:r>
              <a:rPr lang="en-US" sz="1600" dirty="0">
                <a:solidFill>
                  <a:srgbClr val="1F497D"/>
                </a:solidFill>
                <a:effectLst/>
                <a:latin typeface="Calibri" panose="020F0502020204030204" pitchFamily="34" charset="0"/>
                <a:ea typeface="等线" panose="02010600030101010101" pitchFamily="2" charset="-122"/>
              </a:rPr>
              <a:t> </a:t>
            </a:r>
            <a:endParaRPr lang="en-US" sz="1600" dirty="0">
              <a:effectLst/>
              <a:latin typeface="Times New Roman" panose="02020603050405020304" pitchFamily="18" charset="0"/>
              <a:ea typeface="等线" panose="02010600030101010101" pitchFamily="2" charset="-122"/>
            </a:endParaRPr>
          </a:p>
          <a:p>
            <a:pPr marL="0" marR="0">
              <a:spcBef>
                <a:spcPts val="0"/>
              </a:spcBef>
              <a:spcAft>
                <a:spcPts val="0"/>
              </a:spcAft>
            </a:pPr>
            <a:r>
              <a:rPr lang="en-US" sz="1600" dirty="0">
                <a:solidFill>
                  <a:srgbClr val="1F497D"/>
                </a:solidFill>
                <a:effectLst/>
                <a:latin typeface="Calibri" panose="020F0502020204030204" pitchFamily="34" charset="0"/>
                <a:ea typeface="等线" panose="02010600030101010101" pitchFamily="2" charset="-122"/>
              </a:rPr>
              <a:t>Best,</a:t>
            </a:r>
            <a:endParaRPr lang="en-US" sz="1600" dirty="0">
              <a:effectLst/>
              <a:latin typeface="Times New Roman" panose="02020603050405020304" pitchFamily="18" charset="0"/>
              <a:ea typeface="等线" panose="02010600030101010101" pitchFamily="2" charset="-122"/>
            </a:endParaRPr>
          </a:p>
          <a:p>
            <a:pPr marL="0" marR="0">
              <a:spcBef>
                <a:spcPts val="0"/>
              </a:spcBef>
              <a:spcAft>
                <a:spcPts val="0"/>
              </a:spcAft>
            </a:pPr>
            <a:r>
              <a:rPr lang="en-US" sz="1600" dirty="0">
                <a:solidFill>
                  <a:srgbClr val="1F497D"/>
                </a:solidFill>
                <a:effectLst/>
                <a:latin typeface="Calibri" panose="020F0502020204030204" pitchFamily="34" charset="0"/>
                <a:ea typeface="等线" panose="02010600030101010101" pitchFamily="2" charset="-122"/>
              </a:rPr>
              <a:t> </a:t>
            </a:r>
            <a:endParaRPr lang="en-US" sz="1600" dirty="0">
              <a:effectLst/>
              <a:latin typeface="Times New Roman" panose="02020603050405020304" pitchFamily="18" charset="0"/>
              <a:ea typeface="等线" panose="02010600030101010101" pitchFamily="2" charset="-122"/>
            </a:endParaRPr>
          </a:p>
          <a:p>
            <a:pPr marL="0" marR="0">
              <a:spcBef>
                <a:spcPts val="0"/>
              </a:spcBef>
              <a:spcAft>
                <a:spcPts val="0"/>
              </a:spcAft>
            </a:pPr>
            <a:r>
              <a:rPr lang="en-US" sz="1600" dirty="0">
                <a:solidFill>
                  <a:srgbClr val="1F497D"/>
                </a:solidFill>
                <a:effectLst/>
                <a:latin typeface="Calibri" panose="020F0502020204030204" pitchFamily="34" charset="0"/>
                <a:ea typeface="等线" panose="02010600030101010101" pitchFamily="2" charset="-122"/>
              </a:rPr>
              <a:t>Chris</a:t>
            </a:r>
            <a:endParaRPr lang="en-US" sz="1600" dirty="0">
              <a:effectLst/>
              <a:latin typeface="Times New Roman" panose="02020603050405020304" pitchFamily="18" charset="0"/>
              <a:ea typeface="等线" panose="02010600030101010101" pitchFamily="2" charset="-122"/>
            </a:endParaRPr>
          </a:p>
        </p:txBody>
      </p:sp>
    </p:spTree>
    <p:extLst>
      <p:ext uri="{BB962C8B-B14F-4D97-AF65-F5344CB8AC3E}">
        <p14:creationId xmlns:p14="http://schemas.microsoft.com/office/powerpoint/2010/main" val="2255127729"/>
      </p:ext>
    </p:extLst>
  </p:cSld>
  <p:clrMapOvr>
    <a:masterClrMapping/>
  </p:clrMapOvr>
</p:sld>
</file>

<file path=ppt/slides/slide1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11F59236-636C-4F38-B49C-CB5455F29D29}"/>
              </a:ext>
            </a:extLst>
          </p:cNvPr>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0" y="0"/>
            <a:ext cx="6520873" cy="3432917"/>
          </a:xfrm>
          <a:prstGeom prst="rect">
            <a:avLst/>
          </a:prstGeom>
        </p:spPr>
      </p:pic>
      <p:pic>
        <p:nvPicPr>
          <p:cNvPr id="7" name="Picture 6">
            <a:extLst>
              <a:ext uri="{FF2B5EF4-FFF2-40B4-BE49-F238E27FC236}">
                <a16:creationId xmlns:a16="http://schemas.microsoft.com/office/drawing/2014/main" id="{4CB46511-AF0C-430B-9F8B-3FC331F8CF16}"/>
              </a:ext>
            </a:extLst>
          </p:cNvPr>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3429000"/>
            <a:ext cx="6520873" cy="3432917"/>
          </a:xfrm>
          <a:prstGeom prst="rect">
            <a:avLst/>
          </a:prstGeom>
        </p:spPr>
      </p:pic>
      <p:cxnSp>
        <p:nvCxnSpPr>
          <p:cNvPr id="9" name="Straight Connector 8">
            <a:extLst>
              <a:ext uri="{FF2B5EF4-FFF2-40B4-BE49-F238E27FC236}">
                <a16:creationId xmlns:a16="http://schemas.microsoft.com/office/drawing/2014/main" id="{79C3F588-BFE1-4098-8D25-BF004C9305B2}"/>
              </a:ext>
            </a:extLst>
          </p:cNvPr>
          <p:cNvCxnSpPr>
            <a:cxnSpLocks/>
          </p:cNvCxnSpPr>
          <p:nvPr/>
        </p:nvCxnSpPr>
        <p:spPr>
          <a:xfrm flipV="1">
            <a:off x="1191491" y="3722251"/>
            <a:ext cx="0" cy="2560320"/>
          </a:xfrm>
          <a:prstGeom prst="line">
            <a:avLst/>
          </a:prstGeom>
          <a:ln w="19050">
            <a:solidFill>
              <a:srgbClr val="66FF66"/>
            </a:solidFill>
            <a:prstDash val="dash"/>
          </a:ln>
        </p:spPr>
        <p:style>
          <a:lnRef idx="1">
            <a:schemeClr val="accent1"/>
          </a:lnRef>
          <a:fillRef idx="0">
            <a:schemeClr val="accent1"/>
          </a:fillRef>
          <a:effectRef idx="0">
            <a:schemeClr val="accent1"/>
          </a:effectRef>
          <a:fontRef idx="minor">
            <a:schemeClr val="tx1"/>
          </a:fontRef>
        </p:style>
      </p:cxnSp>
      <p:cxnSp>
        <p:nvCxnSpPr>
          <p:cNvPr id="10" name="Straight Connector 9">
            <a:extLst>
              <a:ext uri="{FF2B5EF4-FFF2-40B4-BE49-F238E27FC236}">
                <a16:creationId xmlns:a16="http://schemas.microsoft.com/office/drawing/2014/main" id="{3E49AC38-5194-46A6-87F7-7F3767FC5362}"/>
              </a:ext>
            </a:extLst>
          </p:cNvPr>
          <p:cNvCxnSpPr>
            <a:cxnSpLocks/>
          </p:cNvCxnSpPr>
          <p:nvPr/>
        </p:nvCxnSpPr>
        <p:spPr>
          <a:xfrm flipV="1">
            <a:off x="2655455" y="3722251"/>
            <a:ext cx="0" cy="2560320"/>
          </a:xfrm>
          <a:prstGeom prst="line">
            <a:avLst/>
          </a:prstGeom>
          <a:ln w="19050">
            <a:solidFill>
              <a:srgbClr val="FF0000"/>
            </a:solidFill>
            <a:prstDash val="dash"/>
          </a:ln>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11B7F6EF-3DC8-428F-9883-0F0785E5145A}"/>
              </a:ext>
            </a:extLst>
          </p:cNvPr>
          <p:cNvCxnSpPr>
            <a:cxnSpLocks/>
          </p:cNvCxnSpPr>
          <p:nvPr/>
        </p:nvCxnSpPr>
        <p:spPr>
          <a:xfrm flipV="1">
            <a:off x="1584039" y="318651"/>
            <a:ext cx="0" cy="2560320"/>
          </a:xfrm>
          <a:prstGeom prst="line">
            <a:avLst/>
          </a:prstGeom>
          <a:ln w="19050">
            <a:solidFill>
              <a:srgbClr val="66FF66"/>
            </a:solidFill>
            <a:prstDash val="dash"/>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08163F74-0ECC-4F5A-BB78-A8E1FDAA3AB8}"/>
              </a:ext>
            </a:extLst>
          </p:cNvPr>
          <p:cNvCxnSpPr>
            <a:cxnSpLocks/>
          </p:cNvCxnSpPr>
          <p:nvPr/>
        </p:nvCxnSpPr>
        <p:spPr>
          <a:xfrm flipV="1">
            <a:off x="2253677" y="318651"/>
            <a:ext cx="0" cy="2560320"/>
          </a:xfrm>
          <a:prstGeom prst="line">
            <a:avLst/>
          </a:prstGeom>
          <a:ln w="19050">
            <a:solidFill>
              <a:srgbClr val="FF0000"/>
            </a:solidFill>
            <a:prstDash val="dash"/>
          </a:ln>
        </p:spPr>
        <p:style>
          <a:lnRef idx="1">
            <a:schemeClr val="accent1"/>
          </a:lnRef>
          <a:fillRef idx="0">
            <a:schemeClr val="accent1"/>
          </a:fillRef>
          <a:effectRef idx="0">
            <a:schemeClr val="accent1"/>
          </a:effectRef>
          <a:fontRef idx="minor">
            <a:schemeClr val="tx1"/>
          </a:fontRef>
        </p:style>
      </p:cxnSp>
      <p:sp>
        <p:nvSpPr>
          <p:cNvPr id="15" name="TextBox 14">
            <a:extLst>
              <a:ext uri="{FF2B5EF4-FFF2-40B4-BE49-F238E27FC236}">
                <a16:creationId xmlns:a16="http://schemas.microsoft.com/office/drawing/2014/main" id="{5F107045-E3EB-4086-8843-FFBCFDABC533}"/>
              </a:ext>
            </a:extLst>
          </p:cNvPr>
          <p:cNvSpPr txBox="1"/>
          <p:nvPr/>
        </p:nvSpPr>
        <p:spPr>
          <a:xfrm>
            <a:off x="1537859" y="544823"/>
            <a:ext cx="381836" cy="369332"/>
          </a:xfrm>
          <a:prstGeom prst="rect">
            <a:avLst/>
          </a:prstGeom>
          <a:noFill/>
        </p:spPr>
        <p:txBody>
          <a:bodyPr wrap="none" rtlCol="0">
            <a:spAutoFit/>
          </a:bodyPr>
          <a:lstStyle/>
          <a:p>
            <a:r>
              <a:rPr lang="en-US" altLang="zh-CN" i="1" dirty="0">
                <a:solidFill>
                  <a:srgbClr val="00B050"/>
                </a:solidFill>
                <a:latin typeface="Cambria" panose="02040503050406030204" pitchFamily="18" charset="0"/>
                <a:ea typeface="Cambria" panose="02040503050406030204" pitchFamily="18" charset="0"/>
              </a:rPr>
              <a:t>S</a:t>
            </a:r>
            <a:r>
              <a:rPr lang="en-US" altLang="zh-CN" i="1" baseline="-25000" dirty="0">
                <a:solidFill>
                  <a:srgbClr val="00B050"/>
                </a:solidFill>
                <a:latin typeface="Cambria" panose="02040503050406030204" pitchFamily="18" charset="0"/>
                <a:ea typeface="Cambria" panose="02040503050406030204" pitchFamily="18" charset="0"/>
              </a:rPr>
              <a:t>α</a:t>
            </a:r>
            <a:endParaRPr lang="en-US" i="1" baseline="-25000" dirty="0">
              <a:solidFill>
                <a:srgbClr val="00B050"/>
              </a:solidFill>
              <a:latin typeface="Cambria" panose="02040503050406030204" pitchFamily="18" charset="0"/>
              <a:ea typeface="Cambria" panose="02040503050406030204" pitchFamily="18" charset="0"/>
            </a:endParaRPr>
          </a:p>
        </p:txBody>
      </p:sp>
      <p:sp>
        <p:nvSpPr>
          <p:cNvPr id="16" name="TextBox 15">
            <a:extLst>
              <a:ext uri="{FF2B5EF4-FFF2-40B4-BE49-F238E27FC236}">
                <a16:creationId xmlns:a16="http://schemas.microsoft.com/office/drawing/2014/main" id="{710E7345-8CB7-4587-AC8B-11BAB2C164C9}"/>
              </a:ext>
            </a:extLst>
          </p:cNvPr>
          <p:cNvSpPr txBox="1"/>
          <p:nvPr/>
        </p:nvSpPr>
        <p:spPr>
          <a:xfrm>
            <a:off x="2201304" y="544823"/>
            <a:ext cx="374783" cy="369332"/>
          </a:xfrm>
          <a:prstGeom prst="rect">
            <a:avLst/>
          </a:prstGeom>
          <a:noFill/>
        </p:spPr>
        <p:txBody>
          <a:bodyPr wrap="none" rtlCol="0">
            <a:spAutoFit/>
          </a:bodyPr>
          <a:lstStyle/>
          <a:p>
            <a:r>
              <a:rPr lang="en-US" altLang="zh-CN" i="1" dirty="0">
                <a:solidFill>
                  <a:srgbClr val="C00000"/>
                </a:solidFill>
                <a:latin typeface="Cambria" panose="02040503050406030204" pitchFamily="18" charset="0"/>
                <a:ea typeface="Cambria" panose="02040503050406030204" pitchFamily="18" charset="0"/>
              </a:rPr>
              <a:t>S</a:t>
            </a:r>
            <a:r>
              <a:rPr lang="en-US" altLang="zh-CN" i="1" baseline="-25000" dirty="0">
                <a:solidFill>
                  <a:srgbClr val="C00000"/>
                </a:solidFill>
                <a:latin typeface="Cambria" panose="02040503050406030204" pitchFamily="18" charset="0"/>
                <a:ea typeface="Cambria" panose="02040503050406030204" pitchFamily="18" charset="0"/>
              </a:rPr>
              <a:t>p</a:t>
            </a:r>
            <a:endParaRPr lang="en-US" i="1" baseline="-25000" dirty="0">
              <a:solidFill>
                <a:srgbClr val="C00000"/>
              </a:solidFill>
              <a:latin typeface="Cambria" panose="02040503050406030204" pitchFamily="18" charset="0"/>
              <a:ea typeface="Cambria" panose="02040503050406030204" pitchFamily="18" charset="0"/>
            </a:endParaRPr>
          </a:p>
        </p:txBody>
      </p:sp>
      <p:sp>
        <p:nvSpPr>
          <p:cNvPr id="17" name="TextBox 16">
            <a:extLst>
              <a:ext uri="{FF2B5EF4-FFF2-40B4-BE49-F238E27FC236}">
                <a16:creationId xmlns:a16="http://schemas.microsoft.com/office/drawing/2014/main" id="{27FCF0AF-331B-4A34-AAAA-B2E4E79E83EE}"/>
              </a:ext>
            </a:extLst>
          </p:cNvPr>
          <p:cNvSpPr txBox="1"/>
          <p:nvPr/>
        </p:nvSpPr>
        <p:spPr>
          <a:xfrm>
            <a:off x="1136075" y="3977740"/>
            <a:ext cx="381836" cy="369332"/>
          </a:xfrm>
          <a:prstGeom prst="rect">
            <a:avLst/>
          </a:prstGeom>
          <a:noFill/>
        </p:spPr>
        <p:txBody>
          <a:bodyPr wrap="none" rtlCol="0">
            <a:spAutoFit/>
          </a:bodyPr>
          <a:lstStyle/>
          <a:p>
            <a:r>
              <a:rPr lang="en-US" altLang="zh-CN" i="1" dirty="0">
                <a:solidFill>
                  <a:srgbClr val="00B050"/>
                </a:solidFill>
                <a:latin typeface="Cambria" panose="02040503050406030204" pitchFamily="18" charset="0"/>
                <a:ea typeface="Cambria" panose="02040503050406030204" pitchFamily="18" charset="0"/>
              </a:rPr>
              <a:t>S</a:t>
            </a:r>
            <a:r>
              <a:rPr lang="en-US" altLang="zh-CN" i="1" baseline="-25000" dirty="0">
                <a:solidFill>
                  <a:srgbClr val="00B050"/>
                </a:solidFill>
                <a:latin typeface="Cambria" panose="02040503050406030204" pitchFamily="18" charset="0"/>
                <a:ea typeface="Cambria" panose="02040503050406030204" pitchFamily="18" charset="0"/>
              </a:rPr>
              <a:t>α</a:t>
            </a:r>
            <a:endParaRPr lang="en-US" i="1" baseline="-25000" dirty="0">
              <a:solidFill>
                <a:srgbClr val="00B050"/>
              </a:solidFill>
              <a:latin typeface="Cambria" panose="02040503050406030204" pitchFamily="18" charset="0"/>
              <a:ea typeface="Cambria" panose="02040503050406030204" pitchFamily="18" charset="0"/>
            </a:endParaRPr>
          </a:p>
        </p:txBody>
      </p:sp>
      <p:sp>
        <p:nvSpPr>
          <p:cNvPr id="18" name="TextBox 17">
            <a:extLst>
              <a:ext uri="{FF2B5EF4-FFF2-40B4-BE49-F238E27FC236}">
                <a16:creationId xmlns:a16="http://schemas.microsoft.com/office/drawing/2014/main" id="{70A0F444-C286-4349-8015-7BEF22BCFC78}"/>
              </a:ext>
            </a:extLst>
          </p:cNvPr>
          <p:cNvSpPr txBox="1"/>
          <p:nvPr/>
        </p:nvSpPr>
        <p:spPr>
          <a:xfrm>
            <a:off x="2594559" y="3977740"/>
            <a:ext cx="374783" cy="369332"/>
          </a:xfrm>
          <a:prstGeom prst="rect">
            <a:avLst/>
          </a:prstGeom>
          <a:noFill/>
        </p:spPr>
        <p:txBody>
          <a:bodyPr wrap="none" rtlCol="0">
            <a:spAutoFit/>
          </a:bodyPr>
          <a:lstStyle/>
          <a:p>
            <a:r>
              <a:rPr lang="en-US" altLang="zh-CN" i="1" dirty="0">
                <a:solidFill>
                  <a:srgbClr val="C00000"/>
                </a:solidFill>
                <a:latin typeface="Cambria" panose="02040503050406030204" pitchFamily="18" charset="0"/>
                <a:ea typeface="Cambria" panose="02040503050406030204" pitchFamily="18" charset="0"/>
              </a:rPr>
              <a:t>S</a:t>
            </a:r>
            <a:r>
              <a:rPr lang="en-US" altLang="zh-CN" i="1" baseline="-25000" dirty="0">
                <a:solidFill>
                  <a:srgbClr val="C00000"/>
                </a:solidFill>
                <a:latin typeface="Cambria" panose="02040503050406030204" pitchFamily="18" charset="0"/>
                <a:ea typeface="Cambria" panose="02040503050406030204" pitchFamily="18" charset="0"/>
              </a:rPr>
              <a:t>p</a:t>
            </a:r>
            <a:endParaRPr lang="en-US" i="1" baseline="-25000" dirty="0">
              <a:solidFill>
                <a:srgbClr val="C00000"/>
              </a:solidFill>
              <a:latin typeface="Cambria" panose="02040503050406030204" pitchFamily="18" charset="0"/>
              <a:ea typeface="Cambria" panose="02040503050406030204" pitchFamily="18" charset="0"/>
            </a:endParaRPr>
          </a:p>
        </p:txBody>
      </p:sp>
    </p:spTree>
    <p:extLst>
      <p:ext uri="{BB962C8B-B14F-4D97-AF65-F5344CB8AC3E}">
        <p14:creationId xmlns:p14="http://schemas.microsoft.com/office/powerpoint/2010/main" val="228548933"/>
      </p:ext>
    </p:extLst>
  </p:cSld>
  <p:clrMapOvr>
    <a:masterClrMapping/>
  </p:clrMapOvr>
</p:sld>
</file>

<file path=ppt/slides/slide1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Box 4">
            <a:extLst>
              <a:ext uri="{FF2B5EF4-FFF2-40B4-BE49-F238E27FC236}">
                <a16:creationId xmlns:a16="http://schemas.microsoft.com/office/drawing/2014/main" id="{C89EF434-AB21-4118-83BB-03AD59477902}"/>
              </a:ext>
            </a:extLst>
          </p:cNvPr>
          <p:cNvSpPr txBox="1"/>
          <p:nvPr/>
        </p:nvSpPr>
        <p:spPr>
          <a:xfrm>
            <a:off x="0" y="2836922"/>
            <a:ext cx="9144000" cy="4016484"/>
          </a:xfrm>
          <a:prstGeom prst="rect">
            <a:avLst/>
          </a:prstGeom>
          <a:noFill/>
        </p:spPr>
        <p:txBody>
          <a:bodyPr wrap="square">
            <a:spAutoFit/>
          </a:bodyPr>
          <a:lstStyle/>
          <a:p>
            <a:pPr marL="0" marR="0">
              <a:spcBef>
                <a:spcPts val="0"/>
              </a:spcBef>
              <a:spcAft>
                <a:spcPts val="0"/>
              </a:spcAft>
            </a:pPr>
            <a:r>
              <a:rPr lang="en-US" sz="1500" dirty="0">
                <a:solidFill>
                  <a:srgbClr val="000000"/>
                </a:solidFill>
                <a:effectLst/>
                <a:latin typeface="Calibri" panose="020F0502020204030204" pitchFamily="34" charset="0"/>
                <a:ea typeface="等线" panose="02010600030101010101" pitchFamily="2" charset="-122"/>
              </a:rPr>
              <a:t>Hello,</a:t>
            </a:r>
            <a:endParaRPr lang="en-US" sz="1500" dirty="0">
              <a:effectLst/>
              <a:latin typeface="Calibri" panose="020F0502020204030204" pitchFamily="34" charset="0"/>
              <a:ea typeface="等线" panose="02010600030101010101" pitchFamily="2" charset="-122"/>
            </a:endParaRPr>
          </a:p>
          <a:p>
            <a:pPr marL="0" marR="0">
              <a:spcBef>
                <a:spcPts val="0"/>
              </a:spcBef>
              <a:spcAft>
                <a:spcPts val="0"/>
              </a:spcAft>
            </a:pPr>
            <a:r>
              <a:rPr lang="en-US" sz="1500" dirty="0">
                <a:solidFill>
                  <a:srgbClr val="000000"/>
                </a:solidFill>
                <a:effectLst/>
                <a:latin typeface="Calibri" panose="020F0502020204030204" pitchFamily="34" charset="0"/>
                <a:ea typeface="等线" panose="02010600030101010101" pitchFamily="2" charset="-122"/>
              </a:rPr>
              <a:t> </a:t>
            </a:r>
            <a:endParaRPr lang="en-US" sz="1500" dirty="0">
              <a:effectLst/>
              <a:latin typeface="Calibri" panose="020F0502020204030204" pitchFamily="34" charset="0"/>
              <a:ea typeface="等线" panose="02010600030101010101" pitchFamily="2" charset="-122"/>
            </a:endParaRPr>
          </a:p>
          <a:p>
            <a:pPr marL="0" marR="0">
              <a:spcBef>
                <a:spcPts val="0"/>
              </a:spcBef>
              <a:spcAft>
                <a:spcPts val="0"/>
              </a:spcAft>
            </a:pPr>
            <a:r>
              <a:rPr lang="en-US" sz="1500" dirty="0">
                <a:solidFill>
                  <a:srgbClr val="000000"/>
                </a:solidFill>
                <a:effectLst/>
                <a:latin typeface="Calibri" panose="020F0502020204030204" pitchFamily="34" charset="0"/>
                <a:ea typeface="等线" panose="02010600030101010101" pitchFamily="2" charset="-122"/>
              </a:rPr>
              <a:t>I just want to confirm that I am using the calculations you gave us correctly. A while back you sent us calculations of the strength functions and average widths for 110Sn and 60Zn. I made two assumptions in order to incorporate them into our simulations.</a:t>
            </a:r>
            <a:endParaRPr lang="en-US" sz="1500" dirty="0">
              <a:effectLst/>
              <a:latin typeface="Calibri" panose="020F0502020204030204" pitchFamily="34" charset="0"/>
              <a:ea typeface="等线" panose="02010600030101010101" pitchFamily="2" charset="-122"/>
            </a:endParaRPr>
          </a:p>
          <a:p>
            <a:pPr marL="0" marR="0">
              <a:spcBef>
                <a:spcPts val="0"/>
              </a:spcBef>
              <a:spcAft>
                <a:spcPts val="0"/>
              </a:spcAft>
            </a:pPr>
            <a:r>
              <a:rPr lang="en-US" sz="1500" dirty="0">
                <a:solidFill>
                  <a:srgbClr val="000000"/>
                </a:solidFill>
                <a:effectLst/>
                <a:latin typeface="Calibri" panose="020F0502020204030204" pitchFamily="34" charset="0"/>
                <a:ea typeface="等线" panose="02010600030101010101" pitchFamily="2" charset="-122"/>
              </a:rPr>
              <a:t> </a:t>
            </a:r>
            <a:endParaRPr lang="en-US" sz="1500" dirty="0">
              <a:effectLst/>
              <a:latin typeface="Calibri" panose="020F0502020204030204" pitchFamily="34" charset="0"/>
              <a:ea typeface="等线" panose="02010600030101010101" pitchFamily="2" charset="-122"/>
            </a:endParaRPr>
          </a:p>
          <a:p>
            <a:pPr marL="342900" marR="0" lvl="0" indent="-342900">
              <a:spcBef>
                <a:spcPts val="0"/>
              </a:spcBef>
              <a:spcAft>
                <a:spcPts val="0"/>
              </a:spcAft>
              <a:buFont typeface="+mj-lt"/>
              <a:buAutoNum type="arabicPeriod"/>
              <a:tabLst>
                <a:tab pos="457200" algn="l"/>
              </a:tabLst>
            </a:pPr>
            <a:r>
              <a:rPr lang="en-US" sz="1500" dirty="0">
                <a:solidFill>
                  <a:srgbClr val="000000"/>
                </a:solidFill>
                <a:effectLst/>
                <a:latin typeface="Calibri" panose="020F0502020204030204" pitchFamily="34" charset="0"/>
                <a:ea typeface="Times New Roman" panose="02020603050405020304" pitchFamily="18" charset="0"/>
              </a:rPr>
              <a:t>That all of the units were in MeV (meaning the columns of </a:t>
            </a:r>
            <a:r>
              <a:rPr lang="en-US" sz="1500" dirty="0" err="1">
                <a:solidFill>
                  <a:srgbClr val="000000"/>
                </a:solidFill>
                <a:effectLst/>
                <a:latin typeface="Calibri" panose="020F0502020204030204" pitchFamily="34" charset="0"/>
                <a:ea typeface="Times New Roman" panose="02020603050405020304" pitchFamily="18" charset="0"/>
              </a:rPr>
              <a:t>Ecmp</a:t>
            </a:r>
            <a:r>
              <a:rPr lang="en-US" sz="1500" dirty="0">
                <a:solidFill>
                  <a:srgbClr val="000000"/>
                </a:solidFill>
                <a:effectLst/>
                <a:latin typeface="Calibri" panose="020F0502020204030204" pitchFamily="34" charset="0"/>
                <a:ea typeface="Times New Roman" panose="02020603050405020304" pitchFamily="18" charset="0"/>
              </a:rPr>
              <a:t>, gamma, proton, and alpha)</a:t>
            </a:r>
            <a:endParaRPr lang="en-US" sz="1500" dirty="0">
              <a:solidFill>
                <a:srgbClr val="000000"/>
              </a:solidFill>
              <a:effectLst/>
              <a:latin typeface="Calibri" panose="020F0502020204030204" pitchFamily="34" charset="0"/>
              <a:ea typeface="等线" panose="02010600030101010101" pitchFamily="2" charset="-122"/>
            </a:endParaRPr>
          </a:p>
          <a:p>
            <a:pPr marL="342900" marR="0" lvl="0" indent="-342900">
              <a:spcBef>
                <a:spcPts val="0"/>
              </a:spcBef>
              <a:spcAft>
                <a:spcPts val="0"/>
              </a:spcAft>
              <a:buFont typeface="+mj-lt"/>
              <a:buAutoNum type="arabicPeriod"/>
              <a:tabLst>
                <a:tab pos="457200" algn="l"/>
              </a:tabLst>
            </a:pPr>
            <a:r>
              <a:rPr lang="en-US" sz="1500" dirty="0">
                <a:solidFill>
                  <a:srgbClr val="000000"/>
                </a:solidFill>
                <a:effectLst/>
                <a:latin typeface="Calibri" panose="020F0502020204030204" pitchFamily="34" charset="0"/>
                <a:ea typeface="Times New Roman" panose="02020603050405020304" pitchFamily="18" charset="0"/>
              </a:rPr>
              <a:t>And that if you wanted to find the lifetime of a state at a given excitation energy, you would sum all of the average widths of each channel at that energy together to get the total width, and use that to find the lifetime. (i.e. the lifetime of some 4+ state in 110Sn at 7.6867 MeV can be found from using the smaragd_avwi_4+.dat file, adding together the gamma, neutron, proton, and gamma values in the row with that energy, and then doing </a:t>
            </a:r>
            <a:r>
              <a:rPr lang="en-US" sz="1500" dirty="0" err="1">
                <a:solidFill>
                  <a:srgbClr val="000000"/>
                </a:solidFill>
                <a:effectLst/>
                <a:latin typeface="Calibri" panose="020F0502020204030204" pitchFamily="34" charset="0"/>
                <a:ea typeface="Times New Roman" panose="02020603050405020304" pitchFamily="18" charset="0"/>
              </a:rPr>
              <a:t>hbar</a:t>
            </a:r>
            <a:r>
              <a:rPr lang="en-US" sz="1500" dirty="0">
                <a:solidFill>
                  <a:srgbClr val="000000"/>
                </a:solidFill>
                <a:effectLst/>
                <a:latin typeface="Calibri" panose="020F0502020204030204" pitchFamily="34" charset="0"/>
                <a:ea typeface="Times New Roman" panose="02020603050405020304" pitchFamily="18" charset="0"/>
              </a:rPr>
              <a:t>/sum which would give 30.9 fs)</a:t>
            </a:r>
            <a:endParaRPr lang="en-US" sz="1500" dirty="0">
              <a:solidFill>
                <a:srgbClr val="000000"/>
              </a:solidFill>
              <a:effectLst/>
              <a:latin typeface="Calibri" panose="020F0502020204030204" pitchFamily="34" charset="0"/>
              <a:ea typeface="等线" panose="02010600030101010101" pitchFamily="2" charset="-122"/>
            </a:endParaRPr>
          </a:p>
          <a:p>
            <a:pPr marL="0" marR="0">
              <a:spcBef>
                <a:spcPts val="0"/>
              </a:spcBef>
              <a:spcAft>
                <a:spcPts val="0"/>
              </a:spcAft>
            </a:pPr>
            <a:r>
              <a:rPr lang="en-US" sz="1500" dirty="0">
                <a:solidFill>
                  <a:srgbClr val="000000"/>
                </a:solidFill>
                <a:effectLst/>
                <a:latin typeface="Calibri" panose="020F0502020204030204" pitchFamily="34" charset="0"/>
                <a:ea typeface="Times New Roman" panose="02020603050405020304" pitchFamily="18" charset="0"/>
              </a:rPr>
              <a:t> </a:t>
            </a:r>
            <a:endParaRPr lang="en-US" sz="1500" dirty="0">
              <a:effectLst/>
              <a:latin typeface="Calibri" panose="020F0502020204030204" pitchFamily="34" charset="0"/>
              <a:ea typeface="等线" panose="02010600030101010101" pitchFamily="2" charset="-122"/>
            </a:endParaRPr>
          </a:p>
          <a:p>
            <a:pPr marL="0" marR="0">
              <a:spcBef>
                <a:spcPts val="0"/>
              </a:spcBef>
              <a:spcAft>
                <a:spcPts val="0"/>
              </a:spcAft>
            </a:pPr>
            <a:r>
              <a:rPr lang="en-US" sz="1500" dirty="0">
                <a:solidFill>
                  <a:srgbClr val="000000"/>
                </a:solidFill>
                <a:effectLst/>
                <a:latin typeface="Calibri" panose="020F0502020204030204" pitchFamily="34" charset="0"/>
                <a:ea typeface="Times New Roman" panose="02020603050405020304" pitchFamily="18" charset="0"/>
              </a:rPr>
              <a:t>Are these assumptions correct?</a:t>
            </a:r>
            <a:endParaRPr lang="en-US" sz="1500" dirty="0">
              <a:effectLst/>
              <a:latin typeface="Calibri" panose="020F0502020204030204" pitchFamily="34" charset="0"/>
              <a:ea typeface="等线" panose="02010600030101010101" pitchFamily="2" charset="-122"/>
            </a:endParaRPr>
          </a:p>
          <a:p>
            <a:pPr marL="0" marR="0">
              <a:spcBef>
                <a:spcPts val="0"/>
              </a:spcBef>
              <a:spcAft>
                <a:spcPts val="0"/>
              </a:spcAft>
            </a:pPr>
            <a:r>
              <a:rPr lang="en-US" sz="1500" dirty="0">
                <a:solidFill>
                  <a:srgbClr val="000000"/>
                </a:solidFill>
                <a:effectLst/>
                <a:latin typeface="Calibri" panose="020F0502020204030204" pitchFamily="34" charset="0"/>
                <a:ea typeface="Times New Roman" panose="02020603050405020304" pitchFamily="18" charset="0"/>
              </a:rPr>
              <a:t> </a:t>
            </a:r>
            <a:endParaRPr lang="en-US" sz="1500" dirty="0">
              <a:effectLst/>
              <a:latin typeface="Calibri" panose="020F0502020204030204" pitchFamily="34" charset="0"/>
              <a:ea typeface="等线" panose="02010600030101010101" pitchFamily="2" charset="-122"/>
            </a:endParaRPr>
          </a:p>
          <a:p>
            <a:pPr marL="0" marR="0">
              <a:spcBef>
                <a:spcPts val="0"/>
              </a:spcBef>
              <a:spcAft>
                <a:spcPts val="0"/>
              </a:spcAft>
            </a:pPr>
            <a:r>
              <a:rPr lang="en-US" sz="1500" dirty="0">
                <a:solidFill>
                  <a:srgbClr val="000000"/>
                </a:solidFill>
                <a:effectLst/>
                <a:latin typeface="Calibri" panose="020F0502020204030204" pitchFamily="34" charset="0"/>
                <a:ea typeface="Times New Roman" panose="02020603050405020304" pitchFamily="18" charset="0"/>
              </a:rPr>
              <a:t>Thank you,</a:t>
            </a:r>
            <a:endParaRPr lang="en-US" sz="1500" dirty="0">
              <a:effectLst/>
              <a:latin typeface="Calibri" panose="020F0502020204030204" pitchFamily="34" charset="0"/>
              <a:ea typeface="等线" panose="02010600030101010101" pitchFamily="2" charset="-122"/>
            </a:endParaRPr>
          </a:p>
          <a:p>
            <a:pPr marL="0" marR="0">
              <a:spcBef>
                <a:spcPts val="0"/>
              </a:spcBef>
              <a:spcAft>
                <a:spcPts val="0"/>
              </a:spcAft>
            </a:pPr>
            <a:r>
              <a:rPr lang="en-US" sz="1500" dirty="0">
                <a:solidFill>
                  <a:srgbClr val="000000"/>
                </a:solidFill>
                <a:effectLst/>
                <a:latin typeface="Calibri" panose="020F0502020204030204" pitchFamily="34" charset="0"/>
                <a:ea typeface="Times New Roman" panose="02020603050405020304" pitchFamily="18" charset="0"/>
              </a:rPr>
              <a:t>Joseph Dopfer</a:t>
            </a:r>
            <a:endParaRPr lang="en-US" sz="1500" dirty="0">
              <a:effectLst/>
              <a:latin typeface="Calibri" panose="020F0502020204030204" pitchFamily="34" charset="0"/>
              <a:ea typeface="等线" panose="02010600030101010101" pitchFamily="2" charset="-122"/>
            </a:endParaRPr>
          </a:p>
        </p:txBody>
      </p:sp>
    </p:spTree>
    <p:extLst>
      <p:ext uri="{BB962C8B-B14F-4D97-AF65-F5344CB8AC3E}">
        <p14:creationId xmlns:p14="http://schemas.microsoft.com/office/powerpoint/2010/main" val="767484006"/>
      </p:ext>
    </p:extLst>
  </p:cSld>
  <p:clrMapOvr>
    <a:masterClrMapping/>
  </p:clrMapOvr>
</p:sld>
</file>

<file path=ppt/slides/slide1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76FC32CE-FDF7-4DF5-A46E-10A7169D915A}"/>
              </a:ext>
            </a:extLst>
          </p:cNvPr>
          <p:cNvSpPr txBox="1"/>
          <p:nvPr/>
        </p:nvSpPr>
        <p:spPr>
          <a:xfrm>
            <a:off x="0" y="0"/>
            <a:ext cx="6130011" cy="1631216"/>
          </a:xfrm>
          <a:prstGeom prst="rect">
            <a:avLst/>
          </a:prstGeom>
          <a:noFill/>
        </p:spPr>
        <p:txBody>
          <a:bodyPr wrap="none" rtlCol="0">
            <a:spAutoFit/>
          </a:bodyPr>
          <a:lstStyle/>
          <a:p>
            <a:r>
              <a:rPr lang="en-US" altLang="zh-CN" sz="2000" dirty="0">
                <a:latin typeface="Cambria" panose="02040503050406030204" pitchFamily="18" charset="0"/>
                <a:ea typeface="Cambria" panose="02040503050406030204" pitchFamily="18" charset="0"/>
              </a:rPr>
              <a:t>Negative-parity states do not exist below </a:t>
            </a:r>
            <a:r>
              <a:rPr lang="en-US" altLang="zh-CN" sz="2000" i="1" dirty="0">
                <a:latin typeface="Cambria" panose="02040503050406030204" pitchFamily="18" charset="0"/>
                <a:ea typeface="Cambria" panose="02040503050406030204" pitchFamily="18" charset="0"/>
              </a:rPr>
              <a:t>E</a:t>
            </a:r>
            <a:r>
              <a:rPr lang="en-US" altLang="zh-CN" sz="2000" i="1" baseline="-25000" dirty="0">
                <a:latin typeface="Cambria" panose="02040503050406030204" pitchFamily="18" charset="0"/>
                <a:ea typeface="Cambria" panose="02040503050406030204" pitchFamily="18" charset="0"/>
              </a:rPr>
              <a:t>x</a:t>
            </a:r>
            <a:r>
              <a:rPr lang="en-US" altLang="zh-CN" sz="2000" dirty="0">
                <a:latin typeface="Cambria" panose="02040503050406030204" pitchFamily="18" charset="0"/>
                <a:ea typeface="Cambria" panose="02040503050406030204" pitchFamily="18" charset="0"/>
              </a:rPr>
              <a:t> = 6.8 MeV.</a:t>
            </a:r>
            <a:endParaRPr lang="en-US" altLang="zh-CN" sz="2000" i="1" baseline="-25000" dirty="0">
              <a:latin typeface="Cambria" panose="02040503050406030204" pitchFamily="18" charset="0"/>
              <a:ea typeface="Cambria" panose="02040503050406030204" pitchFamily="18" charset="0"/>
            </a:endParaRPr>
          </a:p>
          <a:p>
            <a:endParaRPr lang="en-US" altLang="zh-CN" sz="2000" dirty="0">
              <a:latin typeface="Cambria" panose="02040503050406030204" pitchFamily="18" charset="0"/>
              <a:ea typeface="Cambria" panose="02040503050406030204" pitchFamily="18" charset="0"/>
            </a:endParaRPr>
          </a:p>
          <a:p>
            <a:r>
              <a:rPr lang="en-US" altLang="zh-CN" sz="2000" dirty="0">
                <a:latin typeface="Cambria" panose="02040503050406030204" pitchFamily="18" charset="0"/>
                <a:ea typeface="Cambria" panose="02040503050406030204" pitchFamily="18" charset="0"/>
              </a:rPr>
              <a:t>For any state, </a:t>
            </a:r>
            <a:r>
              <a:rPr lang="en-US" altLang="zh-CN" sz="2000" i="1" dirty="0">
                <a:latin typeface="Cambria" panose="02040503050406030204" pitchFamily="18" charset="0"/>
                <a:ea typeface="Cambria" panose="02040503050406030204" pitchFamily="18" charset="0"/>
              </a:rPr>
              <a:t>Γ</a:t>
            </a:r>
            <a:r>
              <a:rPr lang="en-US" altLang="zh-CN" sz="2000" i="1" baseline="-25000" dirty="0">
                <a:latin typeface="Cambria" panose="02040503050406030204" pitchFamily="18" charset="0"/>
                <a:ea typeface="Cambria" panose="02040503050406030204" pitchFamily="18" charset="0"/>
              </a:rPr>
              <a:t>α</a:t>
            </a:r>
            <a:r>
              <a:rPr lang="en-US" altLang="zh-CN" sz="2000" dirty="0">
                <a:latin typeface="Cambria" panose="02040503050406030204" pitchFamily="18" charset="0"/>
                <a:ea typeface="Cambria" panose="02040503050406030204" pitchFamily="18" charset="0"/>
              </a:rPr>
              <a:t> never dominates, thus </a:t>
            </a:r>
            <a:r>
              <a:rPr lang="en-US" altLang="zh-CN" sz="2000" i="1" dirty="0" err="1">
                <a:latin typeface="Cambria" panose="02040503050406030204" pitchFamily="18" charset="0"/>
                <a:ea typeface="Cambria" panose="02040503050406030204" pitchFamily="18" charset="0"/>
              </a:rPr>
              <a:t>Γ</a:t>
            </a:r>
            <a:r>
              <a:rPr lang="en-US" altLang="zh-CN" sz="2000" baseline="-25000" dirty="0" err="1">
                <a:latin typeface="Cambria" panose="02040503050406030204" pitchFamily="18" charset="0"/>
                <a:ea typeface="Cambria" panose="02040503050406030204" pitchFamily="18" charset="0"/>
              </a:rPr>
              <a:t>tot</a:t>
            </a:r>
            <a:r>
              <a:rPr lang="en-US" altLang="zh-CN" sz="2000" dirty="0">
                <a:latin typeface="Cambria" panose="02040503050406030204" pitchFamily="18" charset="0"/>
                <a:ea typeface="Cambria" panose="02040503050406030204" pitchFamily="18" charset="0"/>
              </a:rPr>
              <a:t> = </a:t>
            </a:r>
            <a:r>
              <a:rPr lang="en-US" altLang="zh-CN" sz="2000" i="1" dirty="0">
                <a:latin typeface="Cambria" panose="02040503050406030204" pitchFamily="18" charset="0"/>
                <a:ea typeface="Cambria" panose="02040503050406030204" pitchFamily="18" charset="0"/>
              </a:rPr>
              <a:t>Γ</a:t>
            </a:r>
            <a:r>
              <a:rPr lang="en-US" altLang="zh-CN" sz="2000" i="1" baseline="-25000" dirty="0">
                <a:latin typeface="Cambria" panose="02040503050406030204" pitchFamily="18" charset="0"/>
                <a:ea typeface="Cambria" panose="02040503050406030204" pitchFamily="18" charset="0"/>
              </a:rPr>
              <a:t>p</a:t>
            </a:r>
            <a:r>
              <a:rPr lang="en-US" altLang="zh-CN" sz="2000" dirty="0">
                <a:latin typeface="Cambria" panose="02040503050406030204" pitchFamily="18" charset="0"/>
                <a:ea typeface="Cambria" panose="02040503050406030204" pitchFamily="18" charset="0"/>
              </a:rPr>
              <a:t> +</a:t>
            </a:r>
            <a:r>
              <a:rPr lang="en-US" altLang="zh-CN" sz="2000" i="1" dirty="0">
                <a:latin typeface="Cambria" panose="02040503050406030204" pitchFamily="18" charset="0"/>
                <a:ea typeface="Cambria" panose="02040503050406030204" pitchFamily="18" charset="0"/>
              </a:rPr>
              <a:t> Γ</a:t>
            </a:r>
            <a:r>
              <a:rPr lang="en-US" altLang="zh-CN" sz="2000" i="1" baseline="-25000" dirty="0">
                <a:latin typeface="Cambria" panose="02040503050406030204" pitchFamily="18" charset="0"/>
                <a:ea typeface="Cambria" panose="02040503050406030204" pitchFamily="18" charset="0"/>
              </a:rPr>
              <a:t>γ</a:t>
            </a:r>
            <a:endParaRPr lang="en-US" altLang="zh-CN" sz="2000" dirty="0">
              <a:latin typeface="Cambria" panose="02040503050406030204" pitchFamily="18" charset="0"/>
              <a:ea typeface="Cambria" panose="02040503050406030204" pitchFamily="18" charset="0"/>
            </a:endParaRPr>
          </a:p>
          <a:p>
            <a:endParaRPr lang="en-US" sz="2000" dirty="0">
              <a:latin typeface="Cambria" panose="02040503050406030204" pitchFamily="18" charset="0"/>
              <a:ea typeface="Cambria" panose="02040503050406030204" pitchFamily="18" charset="0"/>
            </a:endParaRPr>
          </a:p>
          <a:p>
            <a:r>
              <a:rPr lang="en-US" altLang="zh-CN" sz="2000" dirty="0">
                <a:latin typeface="Cambria" panose="02040503050406030204" pitchFamily="18" charset="0"/>
                <a:ea typeface="Cambria" panose="02040503050406030204" pitchFamily="18" charset="0"/>
              </a:rPr>
              <a:t>All the neutron widths are </a:t>
            </a:r>
            <a:r>
              <a:rPr lang="en-US" sz="2000" dirty="0">
                <a:latin typeface="Cambria" panose="02040503050406030204" pitchFamily="18" charset="0"/>
                <a:ea typeface="Cambria" panose="02040503050406030204" pitchFamily="18" charset="0"/>
              </a:rPr>
              <a:t>irrelevant.</a:t>
            </a:r>
          </a:p>
        </p:txBody>
      </p:sp>
    </p:spTree>
    <p:extLst>
      <p:ext uri="{BB962C8B-B14F-4D97-AF65-F5344CB8AC3E}">
        <p14:creationId xmlns:p14="http://schemas.microsoft.com/office/powerpoint/2010/main" val="2827519762"/>
      </p:ext>
    </p:extLst>
  </p:cSld>
  <p:clrMapOvr>
    <a:masterClrMapping/>
  </p:clrMapOvr>
</p:sld>
</file>

<file path=ppt/slides/slide1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34FB23D2-02D5-410C-8E28-5C52FB0B36C2}"/>
              </a:ext>
            </a:extLst>
          </p:cNvPr>
          <p:cNvPicPr>
            <a:picLocks noChangeAspect="1"/>
          </p:cNvPicPr>
          <p:nvPr/>
        </p:nvPicPr>
        <p:blipFill>
          <a:blip r:embed="rId3"/>
          <a:stretch>
            <a:fillRect/>
          </a:stretch>
        </p:blipFill>
        <p:spPr>
          <a:xfrm>
            <a:off x="0" y="0"/>
            <a:ext cx="7266215" cy="3429000"/>
          </a:xfrm>
          <a:prstGeom prst="rect">
            <a:avLst/>
          </a:prstGeom>
        </p:spPr>
      </p:pic>
      <p:pic>
        <p:nvPicPr>
          <p:cNvPr id="9" name="Picture 8">
            <a:extLst>
              <a:ext uri="{FF2B5EF4-FFF2-40B4-BE49-F238E27FC236}">
                <a16:creationId xmlns:a16="http://schemas.microsoft.com/office/drawing/2014/main" id="{7B50AE43-DEFB-4AF4-822F-A13782EE0D89}"/>
              </a:ext>
            </a:extLst>
          </p:cNvPr>
          <p:cNvPicPr>
            <a:picLocks noChangeAspect="1"/>
          </p:cNvPicPr>
          <p:nvPr/>
        </p:nvPicPr>
        <p:blipFill>
          <a:blip r:embed="rId4"/>
          <a:stretch>
            <a:fillRect/>
          </a:stretch>
        </p:blipFill>
        <p:spPr>
          <a:xfrm>
            <a:off x="0" y="3429000"/>
            <a:ext cx="7266215" cy="3429000"/>
          </a:xfrm>
          <a:prstGeom prst="rect">
            <a:avLst/>
          </a:prstGeom>
        </p:spPr>
      </p:pic>
      <p:sp>
        <p:nvSpPr>
          <p:cNvPr id="10" name="TextBox 9">
            <a:extLst>
              <a:ext uri="{FF2B5EF4-FFF2-40B4-BE49-F238E27FC236}">
                <a16:creationId xmlns:a16="http://schemas.microsoft.com/office/drawing/2014/main" id="{AA155181-6A2C-4EDE-890A-86E9CD6A5DC0}"/>
              </a:ext>
            </a:extLst>
          </p:cNvPr>
          <p:cNvSpPr txBox="1"/>
          <p:nvPr/>
        </p:nvSpPr>
        <p:spPr>
          <a:xfrm>
            <a:off x="2217107" y="3059668"/>
            <a:ext cx="1247073" cy="369332"/>
          </a:xfrm>
          <a:prstGeom prst="rect">
            <a:avLst/>
          </a:prstGeom>
          <a:noFill/>
        </p:spPr>
        <p:txBody>
          <a:bodyPr wrap="none" rtlCol="0">
            <a:spAutoFit/>
          </a:bodyPr>
          <a:lstStyle/>
          <a:p>
            <a:r>
              <a:rPr lang="en-US" dirty="0">
                <a:latin typeface="Times New Roman" panose="02020603050405020304" pitchFamily="18" charset="0"/>
                <a:cs typeface="Times New Roman" panose="02020603050405020304" pitchFamily="18" charset="0"/>
              </a:rPr>
              <a:t>2+ </a:t>
            </a:r>
            <a:r>
              <a:rPr lang="en-US" altLang="zh-CN" dirty="0">
                <a:latin typeface="Times New Roman" panose="02020603050405020304" pitchFamily="18" charset="0"/>
                <a:cs typeface="Times New Roman" panose="02020603050405020304" pitchFamily="18" charset="0"/>
              </a:rPr>
              <a:t>states in</a:t>
            </a:r>
            <a:endParaRPr lang="en-US" dirty="0">
              <a:latin typeface="Times New Roman" panose="02020603050405020304" pitchFamily="18" charset="0"/>
              <a:cs typeface="Times New Roman" panose="02020603050405020304" pitchFamily="18" charset="0"/>
            </a:endParaRPr>
          </a:p>
        </p:txBody>
      </p:sp>
      <p:sp>
        <p:nvSpPr>
          <p:cNvPr id="11" name="TextBox 10">
            <a:extLst>
              <a:ext uri="{FF2B5EF4-FFF2-40B4-BE49-F238E27FC236}">
                <a16:creationId xmlns:a16="http://schemas.microsoft.com/office/drawing/2014/main" id="{DEFBC93C-194C-40BB-94B7-675A1A3BAFF1}"/>
              </a:ext>
            </a:extLst>
          </p:cNvPr>
          <p:cNvSpPr txBox="1"/>
          <p:nvPr/>
        </p:nvSpPr>
        <p:spPr>
          <a:xfrm>
            <a:off x="2217107" y="6488668"/>
            <a:ext cx="1247073" cy="369332"/>
          </a:xfrm>
          <a:prstGeom prst="rect">
            <a:avLst/>
          </a:prstGeom>
          <a:noFill/>
        </p:spPr>
        <p:txBody>
          <a:bodyPr wrap="none" rtlCol="0">
            <a:spAutoFit/>
          </a:bodyPr>
          <a:lstStyle/>
          <a:p>
            <a:r>
              <a:rPr lang="en-US" dirty="0">
                <a:latin typeface="Times New Roman" panose="02020603050405020304" pitchFamily="18" charset="0"/>
                <a:cs typeface="Times New Roman" panose="02020603050405020304" pitchFamily="18" charset="0"/>
              </a:rPr>
              <a:t>2– </a:t>
            </a:r>
            <a:r>
              <a:rPr lang="en-US" altLang="zh-CN" dirty="0">
                <a:latin typeface="Times New Roman" panose="02020603050405020304" pitchFamily="18" charset="0"/>
                <a:cs typeface="Times New Roman" panose="02020603050405020304" pitchFamily="18" charset="0"/>
              </a:rPr>
              <a:t>states in</a:t>
            </a:r>
            <a:endParaRPr lang="en-US" dirty="0">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305694383"/>
      </p:ext>
    </p:extLst>
  </p:cSld>
  <p:clrMapOvr>
    <a:masterClrMapping/>
  </p:clrMapOvr>
</p:sld>
</file>

<file path=ppt/slides/slide1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 name="Chart 6">
            <a:extLst>
              <a:ext uri="{FF2B5EF4-FFF2-40B4-BE49-F238E27FC236}">
                <a16:creationId xmlns:a16="http://schemas.microsoft.com/office/drawing/2014/main" id="{1E892461-29BD-4A61-8795-C1C189F2DC23}"/>
              </a:ext>
            </a:extLst>
          </p:cNvPr>
          <p:cNvGraphicFramePr>
            <a:graphicFrameLocks/>
          </p:cNvGraphicFramePr>
          <p:nvPr>
            <p:extLst>
              <p:ext uri="{D42A27DB-BD31-4B8C-83A1-F6EECF244321}">
                <p14:modId xmlns:p14="http://schemas.microsoft.com/office/powerpoint/2010/main" val="1433897111"/>
              </p:ext>
            </p:extLst>
          </p:nvPr>
        </p:nvGraphicFramePr>
        <p:xfrm>
          <a:off x="0" y="0"/>
          <a:ext cx="9144000" cy="3429000"/>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9" name="Chart 8">
            <a:extLst>
              <a:ext uri="{FF2B5EF4-FFF2-40B4-BE49-F238E27FC236}">
                <a16:creationId xmlns:a16="http://schemas.microsoft.com/office/drawing/2014/main" id="{8636DE46-D238-4493-B63C-A95AD1E2A446}"/>
              </a:ext>
            </a:extLst>
          </p:cNvPr>
          <p:cNvGraphicFramePr>
            <a:graphicFrameLocks/>
          </p:cNvGraphicFramePr>
          <p:nvPr>
            <p:extLst>
              <p:ext uri="{D42A27DB-BD31-4B8C-83A1-F6EECF244321}">
                <p14:modId xmlns:p14="http://schemas.microsoft.com/office/powerpoint/2010/main" val="1746282333"/>
              </p:ext>
            </p:extLst>
          </p:nvPr>
        </p:nvGraphicFramePr>
        <p:xfrm>
          <a:off x="0" y="3428999"/>
          <a:ext cx="9144000" cy="3428999"/>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2423428689"/>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99B4C23C-CEF4-4429-B992-6332CEBFCD5B}"/>
              </a:ext>
            </a:extLst>
          </p:cNvPr>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0" y="0"/>
            <a:ext cx="6477000" cy="2571750"/>
          </a:xfrm>
          <a:prstGeom prst="rect">
            <a:avLst/>
          </a:prstGeom>
        </p:spPr>
      </p:pic>
      <p:sp>
        <p:nvSpPr>
          <p:cNvPr id="5" name="TextBox 4">
            <a:extLst>
              <a:ext uri="{FF2B5EF4-FFF2-40B4-BE49-F238E27FC236}">
                <a16:creationId xmlns:a16="http://schemas.microsoft.com/office/drawing/2014/main" id="{F49E9A56-CF83-4CF3-BEF8-5A6AE70FFE0A}"/>
              </a:ext>
            </a:extLst>
          </p:cNvPr>
          <p:cNvSpPr txBox="1"/>
          <p:nvPr/>
        </p:nvSpPr>
        <p:spPr>
          <a:xfrm>
            <a:off x="-1" y="2571750"/>
            <a:ext cx="7567863" cy="369332"/>
          </a:xfrm>
          <a:prstGeom prst="rect">
            <a:avLst/>
          </a:prstGeom>
          <a:noFill/>
        </p:spPr>
        <p:txBody>
          <a:bodyPr wrap="square">
            <a:spAutoFit/>
          </a:bodyPr>
          <a:lstStyle/>
          <a:p>
            <a:r>
              <a:rPr lang="zh-CN" altLang="en-US" dirty="0">
                <a:latin typeface="Times New Roman" panose="02020603050405020304" pitchFamily="18" charset="0"/>
                <a:cs typeface="Times New Roman" panose="02020603050405020304" pitchFamily="18" charset="0"/>
              </a:rPr>
              <a:t>R. Yilmaz, Journal of Radiation Research and Applied Sciences 103, 172 (2017). </a:t>
            </a:r>
          </a:p>
        </p:txBody>
      </p:sp>
      <p:sp>
        <p:nvSpPr>
          <p:cNvPr id="6" name="TextBox 5">
            <a:extLst>
              <a:ext uri="{FF2B5EF4-FFF2-40B4-BE49-F238E27FC236}">
                <a16:creationId xmlns:a16="http://schemas.microsoft.com/office/drawing/2014/main" id="{A3CABD9C-6DDB-42A6-9241-AD81F9C07DBA}"/>
              </a:ext>
            </a:extLst>
          </p:cNvPr>
          <p:cNvSpPr txBox="1"/>
          <p:nvPr/>
        </p:nvSpPr>
        <p:spPr>
          <a:xfrm>
            <a:off x="-2" y="2941082"/>
            <a:ext cx="3031958" cy="369332"/>
          </a:xfrm>
          <a:prstGeom prst="rect">
            <a:avLst/>
          </a:prstGeom>
          <a:noFill/>
        </p:spPr>
        <p:txBody>
          <a:bodyPr wrap="square">
            <a:spAutoFit/>
          </a:bodyPr>
          <a:lstStyle/>
          <a:p>
            <a:r>
              <a:rPr lang="en-US" altLang="zh-CN" dirty="0"/>
              <a:t>The K</a:t>
            </a:r>
            <a:r>
              <a:rPr lang="en-US" altLang="zh-CN" baseline="-25000" dirty="0"/>
              <a:t>β</a:t>
            </a:r>
            <a:r>
              <a:rPr lang="en-US" altLang="zh-CN" dirty="0"/>
              <a:t>/K</a:t>
            </a:r>
            <a:r>
              <a:rPr lang="en-US" altLang="zh-CN" baseline="-25000" dirty="0"/>
              <a:t>α</a:t>
            </a:r>
            <a:r>
              <a:rPr lang="en-US" altLang="zh-CN" dirty="0"/>
              <a:t> X-ray intensity ratio</a:t>
            </a:r>
            <a:endParaRPr lang="zh-CN" altLang="en-US" dirty="0"/>
          </a:p>
        </p:txBody>
      </p:sp>
    </p:spTree>
    <p:extLst>
      <p:ext uri="{BB962C8B-B14F-4D97-AF65-F5344CB8AC3E}">
        <p14:creationId xmlns:p14="http://schemas.microsoft.com/office/powerpoint/2010/main" val="3443679843"/>
      </p:ext>
    </p:extLst>
  </p:cSld>
  <p:clrMapOvr>
    <a:masterClrMapping/>
  </p:clrMapOvr>
</p:sld>
</file>

<file path=ppt/slides/slide1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Table 2">
            <a:extLst>
              <a:ext uri="{FF2B5EF4-FFF2-40B4-BE49-F238E27FC236}">
                <a16:creationId xmlns:a16="http://schemas.microsoft.com/office/drawing/2014/main" id="{B0D80419-B538-4FA0-AF7D-AF95B6EAA407}"/>
              </a:ext>
            </a:extLst>
          </p:cNvPr>
          <p:cNvGraphicFramePr>
            <a:graphicFrameLocks noGrp="1"/>
          </p:cNvGraphicFramePr>
          <p:nvPr>
            <p:extLst>
              <p:ext uri="{D42A27DB-BD31-4B8C-83A1-F6EECF244321}">
                <p14:modId xmlns:p14="http://schemas.microsoft.com/office/powerpoint/2010/main" val="624553685"/>
              </p:ext>
            </p:extLst>
          </p:nvPr>
        </p:nvGraphicFramePr>
        <p:xfrm>
          <a:off x="674799" y="282903"/>
          <a:ext cx="7575822" cy="1854200"/>
        </p:xfrm>
        <a:graphic>
          <a:graphicData uri="http://schemas.openxmlformats.org/drawingml/2006/table">
            <a:tbl>
              <a:tblPr firstRow="1" bandRow="1">
                <a:tableStyleId>{073A0DAA-6AF3-43AB-8588-CEC1D06C72B9}</a:tableStyleId>
              </a:tblPr>
              <a:tblGrid>
                <a:gridCol w="2848612">
                  <a:extLst>
                    <a:ext uri="{9D8B030D-6E8A-4147-A177-3AD203B41FA5}">
                      <a16:colId xmlns:a16="http://schemas.microsoft.com/office/drawing/2014/main" val="1997581882"/>
                    </a:ext>
                  </a:extLst>
                </a:gridCol>
                <a:gridCol w="2397526">
                  <a:extLst>
                    <a:ext uri="{9D8B030D-6E8A-4147-A177-3AD203B41FA5}">
                      <a16:colId xmlns:a16="http://schemas.microsoft.com/office/drawing/2014/main" val="3951226639"/>
                    </a:ext>
                  </a:extLst>
                </a:gridCol>
                <a:gridCol w="2329684">
                  <a:extLst>
                    <a:ext uri="{9D8B030D-6E8A-4147-A177-3AD203B41FA5}">
                      <a16:colId xmlns:a16="http://schemas.microsoft.com/office/drawing/2014/main" val="2121956917"/>
                    </a:ext>
                  </a:extLst>
                </a:gridCol>
              </a:tblGrid>
              <a:tr h="370840">
                <a:tc>
                  <a:txBody>
                    <a:bodyPr/>
                    <a:lstStyle/>
                    <a:p>
                      <a:pPr algn="ctr"/>
                      <a:r>
                        <a:rPr lang="en-US" dirty="0">
                          <a:solidFill>
                            <a:schemeClr val="tx1"/>
                          </a:solidFill>
                          <a:latin typeface="Cambria" panose="02040503050406030204" pitchFamily="18" charset="0"/>
                          <a:ea typeface="Cambria" panose="02040503050406030204" pitchFamily="18" charset="0"/>
                        </a:rPr>
                        <a:t> </a:t>
                      </a:r>
                      <a:r>
                        <a:rPr lang="en-US" baseline="30000" dirty="0">
                          <a:solidFill>
                            <a:schemeClr val="tx1"/>
                          </a:solidFill>
                          <a:latin typeface="Cambria" panose="02040503050406030204" pitchFamily="18" charset="0"/>
                          <a:ea typeface="Cambria" panose="02040503050406030204" pitchFamily="18" charset="0"/>
                        </a:rPr>
                        <a:t>59</a:t>
                      </a:r>
                      <a:r>
                        <a:rPr lang="en-US" dirty="0">
                          <a:solidFill>
                            <a:schemeClr val="tx1"/>
                          </a:solidFill>
                          <a:latin typeface="Cambria" panose="02040503050406030204" pitchFamily="18" charset="0"/>
                          <a:ea typeface="Cambria" panose="02040503050406030204" pitchFamily="18" charset="0"/>
                        </a:rPr>
                        <a:t>Cu(</a:t>
                      </a:r>
                      <a:r>
                        <a:rPr lang="en-US" i="1" dirty="0">
                          <a:solidFill>
                            <a:schemeClr val="tx1"/>
                          </a:solidFill>
                          <a:latin typeface="Cambria" panose="02040503050406030204" pitchFamily="18" charset="0"/>
                          <a:ea typeface="Cambria" panose="02040503050406030204" pitchFamily="18" charset="0"/>
                        </a:rPr>
                        <a:t>p</a:t>
                      </a:r>
                      <a:r>
                        <a:rPr lang="en-US" dirty="0">
                          <a:solidFill>
                            <a:schemeClr val="tx1"/>
                          </a:solidFill>
                          <a:latin typeface="Cambria" panose="02040503050406030204" pitchFamily="18" charset="0"/>
                          <a:ea typeface="Cambria" panose="02040503050406030204" pitchFamily="18" charset="0"/>
                        </a:rPr>
                        <a:t>,</a:t>
                      </a:r>
                      <a:r>
                        <a:rPr lang="el-GR" i="1" dirty="0">
                          <a:solidFill>
                            <a:schemeClr val="tx1"/>
                          </a:solidFill>
                          <a:latin typeface="Cambria" panose="02040503050406030204" pitchFamily="18" charset="0"/>
                          <a:ea typeface="Cambria" panose="02040503050406030204" pitchFamily="18" charset="0"/>
                        </a:rPr>
                        <a:t>γ</a:t>
                      </a:r>
                      <a:r>
                        <a:rPr lang="el-GR" dirty="0">
                          <a:solidFill>
                            <a:schemeClr val="tx1"/>
                          </a:solidFill>
                          <a:latin typeface="Cambria" panose="02040503050406030204" pitchFamily="18" charset="0"/>
                          <a:ea typeface="Cambria" panose="02040503050406030204" pitchFamily="18" charset="0"/>
                        </a:rPr>
                        <a:t>)</a:t>
                      </a:r>
                      <a:r>
                        <a:rPr lang="el-GR" baseline="30000" dirty="0">
                          <a:solidFill>
                            <a:schemeClr val="tx1"/>
                          </a:solidFill>
                          <a:latin typeface="Cambria" panose="02040503050406030204" pitchFamily="18" charset="0"/>
                          <a:ea typeface="Cambria" panose="02040503050406030204" pitchFamily="18" charset="0"/>
                        </a:rPr>
                        <a:t>60</a:t>
                      </a:r>
                      <a:r>
                        <a:rPr lang="en-US" dirty="0">
                          <a:solidFill>
                            <a:schemeClr val="tx1"/>
                          </a:solidFill>
                          <a:latin typeface="Cambria" panose="02040503050406030204" pitchFamily="18" charset="0"/>
                          <a:ea typeface="Cambria" panose="02040503050406030204" pitchFamily="18" charset="0"/>
                        </a:rPr>
                        <a:t>Zn</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D5D5"/>
                    </a:solidFill>
                  </a:tcPr>
                </a:tc>
                <a:tc>
                  <a:txBody>
                    <a:bodyPr/>
                    <a:lstStyle/>
                    <a:p>
                      <a:pPr algn="ctr"/>
                      <a:r>
                        <a:rPr lang="en-US" altLang="zh-CN" dirty="0">
                          <a:solidFill>
                            <a:schemeClr val="tx1"/>
                          </a:solidFill>
                          <a:latin typeface="Cambria" panose="02040503050406030204" pitchFamily="18" charset="0"/>
                          <a:ea typeface="Cambria" panose="02040503050406030204" pitchFamily="18" charset="0"/>
                        </a:rPr>
                        <a:t>Option 1</a:t>
                      </a:r>
                      <a:endParaRPr lang="en-US" dirty="0">
                        <a:solidFill>
                          <a:schemeClr val="tx1"/>
                        </a:solidFill>
                        <a:latin typeface="Cambria" panose="02040503050406030204" pitchFamily="18" charset="0"/>
                        <a:ea typeface="Cambria" panose="02040503050406030204" pitchFamily="18" charset="0"/>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D5D5"/>
                    </a:solidFill>
                  </a:tcPr>
                </a:tc>
                <a:tc>
                  <a:txBody>
                    <a:bodyPr/>
                    <a:lstStyle/>
                    <a:p>
                      <a:pPr algn="ctr"/>
                      <a:r>
                        <a:rPr lang="en-US" altLang="zh-CN" dirty="0">
                          <a:solidFill>
                            <a:schemeClr val="tx1"/>
                          </a:solidFill>
                          <a:latin typeface="Cambria" panose="02040503050406030204" pitchFamily="18" charset="0"/>
                          <a:ea typeface="Cambria" panose="02040503050406030204" pitchFamily="18" charset="0"/>
                        </a:rPr>
                        <a:t>Option 2</a:t>
                      </a:r>
                      <a:endParaRPr lang="en-US" dirty="0">
                        <a:solidFill>
                          <a:schemeClr val="tx1"/>
                        </a:solidFill>
                        <a:latin typeface="Cambria" panose="02040503050406030204" pitchFamily="18" charset="0"/>
                        <a:ea typeface="Cambria" panose="02040503050406030204" pitchFamily="18" charset="0"/>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D5D5"/>
                    </a:solidFill>
                  </a:tcPr>
                </a:tc>
                <a:extLst>
                  <a:ext uri="{0D108BD9-81ED-4DB2-BD59-A6C34878D82A}">
                    <a16:rowId xmlns:a16="http://schemas.microsoft.com/office/drawing/2014/main" val="1117602403"/>
                  </a:ext>
                </a:extLst>
              </a:tr>
              <a:tr h="370840">
                <a:tc>
                  <a:txBody>
                    <a:bodyPr/>
                    <a:lstStyle/>
                    <a:p>
                      <a:pPr algn="ctr"/>
                      <a:r>
                        <a:rPr lang="en-US" altLang="zh-CN" dirty="0">
                          <a:latin typeface="Cambria" panose="02040503050406030204" pitchFamily="18" charset="0"/>
                          <a:ea typeface="Cambria" panose="02040503050406030204" pitchFamily="18" charset="0"/>
                        </a:rPr>
                        <a:t>Resonance Energy</a:t>
                      </a:r>
                      <a:endParaRPr lang="en-US" dirty="0">
                        <a:latin typeface="Cambria" panose="02040503050406030204" pitchFamily="18" charset="0"/>
                        <a:ea typeface="Cambria" panose="02040503050406030204" pitchFamily="18" charset="0"/>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dirty="0">
                          <a:latin typeface="Cambria" panose="02040503050406030204" pitchFamily="18" charset="0"/>
                          <a:ea typeface="Cambria" panose="02040503050406030204" pitchFamily="18" charset="0"/>
                        </a:rPr>
                        <a:t>Brown 66</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dirty="0">
                          <a:latin typeface="Cambria" panose="02040503050406030204" pitchFamily="18" charset="0"/>
                          <a:ea typeface="Cambria" panose="02040503050406030204" pitchFamily="18" charset="0"/>
                        </a:rPr>
                        <a:t>Brown 66</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82470940"/>
                  </a:ext>
                </a:extLst>
              </a:tr>
              <a:tr h="370840">
                <a:tc>
                  <a:txBody>
                    <a:bodyPr/>
                    <a:lstStyle/>
                    <a:p>
                      <a:pPr algn="ctr"/>
                      <a:r>
                        <a:rPr lang="en-US" dirty="0">
                          <a:latin typeface="Cambria" panose="02040503050406030204" pitchFamily="18" charset="0"/>
                          <a:ea typeface="Cambria" panose="02040503050406030204" pitchFamily="18" charset="0"/>
                        </a:rPr>
                        <a:t>Spin &amp; Parity</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dirty="0">
                          <a:latin typeface="Cambria" panose="02040503050406030204" pitchFamily="18" charset="0"/>
                          <a:ea typeface="Cambria" panose="02040503050406030204" pitchFamily="18" charset="0"/>
                        </a:rPr>
                        <a:t>Brown 66</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dirty="0">
                          <a:latin typeface="Cambria" panose="02040503050406030204" pitchFamily="18" charset="0"/>
                          <a:ea typeface="Cambria" panose="02040503050406030204" pitchFamily="18" charset="0"/>
                        </a:rPr>
                        <a:t>Brown 66</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11645291"/>
                  </a:ext>
                </a:extLst>
              </a:tr>
              <a:tr h="370840">
                <a:tc>
                  <a:txBody>
                    <a:bodyPr/>
                    <a:lstStyle/>
                    <a:p>
                      <a:pPr algn="ctr"/>
                      <a:r>
                        <a:rPr lang="en-US" altLang="zh-CN" i="1" dirty="0">
                          <a:latin typeface="Cambria" panose="02040503050406030204" pitchFamily="18" charset="0"/>
                          <a:ea typeface="Cambria" panose="02040503050406030204" pitchFamily="18" charset="0"/>
                        </a:rPr>
                        <a:t>Γ</a:t>
                      </a:r>
                      <a:r>
                        <a:rPr lang="en-US" altLang="zh-CN" i="1" baseline="-25000" dirty="0">
                          <a:latin typeface="Cambria" panose="02040503050406030204" pitchFamily="18" charset="0"/>
                          <a:ea typeface="Cambria" panose="02040503050406030204" pitchFamily="18" charset="0"/>
                        </a:rPr>
                        <a:t>p</a:t>
                      </a:r>
                      <a:endParaRPr lang="en-US" i="1" baseline="-25000" dirty="0">
                        <a:latin typeface="Cambria" panose="02040503050406030204" pitchFamily="18" charset="0"/>
                        <a:ea typeface="Cambria" panose="02040503050406030204" pitchFamily="18" charset="0"/>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u="none" strike="noStrike" kern="1200" cap="none" spc="0" normalizeH="0" baseline="0" noProof="0" dirty="0">
                          <a:ln>
                            <a:noFill/>
                          </a:ln>
                          <a:solidFill>
                            <a:prstClr val="black"/>
                          </a:solidFill>
                          <a:effectLst/>
                          <a:uLnTx/>
                          <a:uFillTx/>
                          <a:latin typeface="Cambria" panose="02040503050406030204" pitchFamily="18" charset="0"/>
                          <a:ea typeface="Cambria" panose="02040503050406030204" pitchFamily="18" charset="0"/>
                        </a:rPr>
                        <a:t>Brown 66</a:t>
                      </a:r>
                      <a:endParaRPr kumimoji="0" lang="en-US" sz="1800" b="0" i="0" u="none" strike="noStrike" kern="1200" cap="none" spc="0" normalizeH="0" baseline="0" noProof="0" dirty="0">
                        <a:ln>
                          <a:noFill/>
                        </a:ln>
                        <a:solidFill>
                          <a:prstClr val="black"/>
                        </a:solidFill>
                        <a:effectLst/>
                        <a:uLnTx/>
                        <a:uFillTx/>
                        <a:latin typeface="Cambria" panose="02040503050406030204" pitchFamily="18" charset="0"/>
                        <a:ea typeface="Cambria" panose="02040503050406030204" pitchFamily="18" charset="0"/>
                        <a:cs typeface="+mn-cs"/>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CN" dirty="0">
                          <a:latin typeface="Cambria" panose="02040503050406030204" pitchFamily="18" charset="0"/>
                          <a:ea typeface="Cambria" panose="02040503050406030204" pitchFamily="18" charset="0"/>
                        </a:rPr>
                        <a:t>Rauscher 3108</a:t>
                      </a:r>
                      <a:endParaRPr lang="en-US" dirty="0">
                        <a:latin typeface="Cambria" panose="02040503050406030204" pitchFamily="18" charset="0"/>
                        <a:ea typeface="Cambria" panose="02040503050406030204" pitchFamily="18" charset="0"/>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691876237"/>
                  </a:ext>
                </a:extLst>
              </a:tr>
              <a:tr h="370840">
                <a:tc>
                  <a:txBody>
                    <a:bodyPr/>
                    <a:lstStyle/>
                    <a:p>
                      <a:pPr algn="ctr"/>
                      <a:r>
                        <a:rPr lang="en-US" altLang="zh-CN" i="1" dirty="0">
                          <a:latin typeface="Cambria" panose="02040503050406030204" pitchFamily="18" charset="0"/>
                          <a:ea typeface="Cambria" panose="02040503050406030204" pitchFamily="18" charset="0"/>
                        </a:rPr>
                        <a:t>Γ</a:t>
                      </a:r>
                      <a:r>
                        <a:rPr lang="en-US" altLang="zh-CN" i="1" baseline="-25000" dirty="0">
                          <a:latin typeface="Cambria" panose="02040503050406030204" pitchFamily="18" charset="0"/>
                          <a:ea typeface="Cambria" panose="02040503050406030204" pitchFamily="18" charset="0"/>
                        </a:rPr>
                        <a:t>γ</a:t>
                      </a:r>
                      <a:endParaRPr lang="en-US" i="1" baseline="-25000" dirty="0">
                        <a:latin typeface="Cambria" panose="02040503050406030204" pitchFamily="18" charset="0"/>
                        <a:ea typeface="Cambria" panose="02040503050406030204" pitchFamily="18" charset="0"/>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u="none" strike="noStrike" kern="1200" cap="none" spc="0" normalizeH="0" baseline="0" noProof="0" dirty="0">
                          <a:ln>
                            <a:noFill/>
                          </a:ln>
                          <a:solidFill>
                            <a:prstClr val="black"/>
                          </a:solidFill>
                          <a:effectLst/>
                          <a:uLnTx/>
                          <a:uFillTx/>
                          <a:latin typeface="Cambria" panose="02040503050406030204" pitchFamily="18" charset="0"/>
                          <a:ea typeface="Cambria" panose="02040503050406030204" pitchFamily="18" charset="0"/>
                        </a:rPr>
                        <a:t>Brown 66</a:t>
                      </a:r>
                      <a:endParaRPr kumimoji="0" lang="en-US" sz="1800" b="0" i="0" u="none" strike="noStrike" kern="1200" cap="none" spc="0" normalizeH="0" baseline="0" noProof="0" dirty="0">
                        <a:ln>
                          <a:noFill/>
                        </a:ln>
                        <a:solidFill>
                          <a:prstClr val="black"/>
                        </a:solidFill>
                        <a:effectLst/>
                        <a:uLnTx/>
                        <a:uFillTx/>
                        <a:latin typeface="Cambria" panose="02040503050406030204" pitchFamily="18" charset="0"/>
                        <a:ea typeface="Cambria" panose="02040503050406030204" pitchFamily="18" charset="0"/>
                        <a:cs typeface="+mn-cs"/>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CN" dirty="0">
                          <a:latin typeface="Cambria" panose="02040503050406030204" pitchFamily="18" charset="0"/>
                          <a:ea typeface="Cambria" panose="02040503050406030204" pitchFamily="18" charset="0"/>
                        </a:rPr>
                        <a:t>Rauscher 3108</a:t>
                      </a:r>
                      <a:endParaRPr lang="en-US" dirty="0">
                        <a:latin typeface="Cambria" panose="02040503050406030204" pitchFamily="18" charset="0"/>
                        <a:ea typeface="Cambria" panose="02040503050406030204" pitchFamily="18" charset="0"/>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484742622"/>
                  </a:ext>
                </a:extLst>
              </a:tr>
            </a:tbl>
          </a:graphicData>
        </a:graphic>
      </p:graphicFrame>
      <p:graphicFrame>
        <p:nvGraphicFramePr>
          <p:cNvPr id="3" name="Table 2">
            <a:extLst>
              <a:ext uri="{FF2B5EF4-FFF2-40B4-BE49-F238E27FC236}">
                <a16:creationId xmlns:a16="http://schemas.microsoft.com/office/drawing/2014/main" id="{61637545-D651-4620-AC16-3A3387511334}"/>
              </a:ext>
            </a:extLst>
          </p:cNvPr>
          <p:cNvGraphicFramePr>
            <a:graphicFrameLocks noGrp="1"/>
          </p:cNvGraphicFramePr>
          <p:nvPr>
            <p:extLst>
              <p:ext uri="{D42A27DB-BD31-4B8C-83A1-F6EECF244321}">
                <p14:modId xmlns:p14="http://schemas.microsoft.com/office/powerpoint/2010/main" val="2127698145"/>
              </p:ext>
            </p:extLst>
          </p:nvPr>
        </p:nvGraphicFramePr>
        <p:xfrm>
          <a:off x="674799" y="2501900"/>
          <a:ext cx="7575822" cy="1854200"/>
        </p:xfrm>
        <a:graphic>
          <a:graphicData uri="http://schemas.openxmlformats.org/drawingml/2006/table">
            <a:tbl>
              <a:tblPr firstRow="1" bandRow="1">
                <a:tableStyleId>{073A0DAA-6AF3-43AB-8588-CEC1D06C72B9}</a:tableStyleId>
              </a:tblPr>
              <a:tblGrid>
                <a:gridCol w="2848612">
                  <a:extLst>
                    <a:ext uri="{9D8B030D-6E8A-4147-A177-3AD203B41FA5}">
                      <a16:colId xmlns:a16="http://schemas.microsoft.com/office/drawing/2014/main" val="1997581882"/>
                    </a:ext>
                  </a:extLst>
                </a:gridCol>
                <a:gridCol w="2397526">
                  <a:extLst>
                    <a:ext uri="{9D8B030D-6E8A-4147-A177-3AD203B41FA5}">
                      <a16:colId xmlns:a16="http://schemas.microsoft.com/office/drawing/2014/main" val="3951226639"/>
                    </a:ext>
                  </a:extLst>
                </a:gridCol>
                <a:gridCol w="2329684">
                  <a:extLst>
                    <a:ext uri="{9D8B030D-6E8A-4147-A177-3AD203B41FA5}">
                      <a16:colId xmlns:a16="http://schemas.microsoft.com/office/drawing/2014/main" val="2121956917"/>
                    </a:ext>
                  </a:extLst>
                </a:gridCol>
              </a:tblGrid>
              <a:tr h="370840">
                <a:tc>
                  <a:txBody>
                    <a:bodyPr/>
                    <a:lstStyle/>
                    <a:p>
                      <a:pPr algn="ctr"/>
                      <a:r>
                        <a:rPr lang="en-US" dirty="0">
                          <a:solidFill>
                            <a:schemeClr val="tx1"/>
                          </a:solidFill>
                          <a:latin typeface="Cambria" panose="02040503050406030204" pitchFamily="18" charset="0"/>
                          <a:ea typeface="Cambria" panose="02040503050406030204" pitchFamily="18" charset="0"/>
                        </a:rPr>
                        <a:t> </a:t>
                      </a:r>
                      <a:r>
                        <a:rPr lang="en-US" baseline="30000" dirty="0">
                          <a:solidFill>
                            <a:schemeClr val="tx1"/>
                          </a:solidFill>
                          <a:latin typeface="Cambria" panose="02040503050406030204" pitchFamily="18" charset="0"/>
                          <a:ea typeface="Cambria" panose="02040503050406030204" pitchFamily="18" charset="0"/>
                        </a:rPr>
                        <a:t>59</a:t>
                      </a:r>
                      <a:r>
                        <a:rPr lang="en-US" dirty="0">
                          <a:solidFill>
                            <a:schemeClr val="tx1"/>
                          </a:solidFill>
                          <a:latin typeface="Cambria" panose="02040503050406030204" pitchFamily="18" charset="0"/>
                          <a:ea typeface="Cambria" panose="02040503050406030204" pitchFamily="18" charset="0"/>
                        </a:rPr>
                        <a:t>Cu(</a:t>
                      </a:r>
                      <a:r>
                        <a:rPr lang="en-US" i="1" dirty="0">
                          <a:solidFill>
                            <a:schemeClr val="tx1"/>
                          </a:solidFill>
                          <a:latin typeface="Cambria" panose="02040503050406030204" pitchFamily="18" charset="0"/>
                          <a:ea typeface="Cambria" panose="02040503050406030204" pitchFamily="18" charset="0"/>
                        </a:rPr>
                        <a:t>p</a:t>
                      </a:r>
                      <a:r>
                        <a:rPr lang="en-US" dirty="0">
                          <a:solidFill>
                            <a:schemeClr val="tx1"/>
                          </a:solidFill>
                          <a:latin typeface="Cambria" panose="02040503050406030204" pitchFamily="18" charset="0"/>
                          <a:ea typeface="Cambria" panose="02040503050406030204" pitchFamily="18" charset="0"/>
                        </a:rPr>
                        <a:t>,</a:t>
                      </a:r>
                      <a:r>
                        <a:rPr lang="en-US" altLang="zh-CN" i="1" dirty="0">
                          <a:solidFill>
                            <a:schemeClr val="tx1"/>
                          </a:solidFill>
                          <a:latin typeface="Cambria" panose="02040503050406030204" pitchFamily="18" charset="0"/>
                          <a:ea typeface="Cambria" panose="02040503050406030204" pitchFamily="18" charset="0"/>
                        </a:rPr>
                        <a:t>α</a:t>
                      </a:r>
                      <a:r>
                        <a:rPr lang="el-GR" dirty="0">
                          <a:solidFill>
                            <a:schemeClr val="tx1"/>
                          </a:solidFill>
                          <a:latin typeface="Cambria" panose="02040503050406030204" pitchFamily="18" charset="0"/>
                          <a:ea typeface="Cambria" panose="02040503050406030204" pitchFamily="18" charset="0"/>
                        </a:rPr>
                        <a:t>)</a:t>
                      </a:r>
                      <a:r>
                        <a:rPr lang="el-GR" baseline="30000" dirty="0">
                          <a:solidFill>
                            <a:schemeClr val="tx1"/>
                          </a:solidFill>
                          <a:latin typeface="Cambria" panose="02040503050406030204" pitchFamily="18" charset="0"/>
                          <a:ea typeface="Cambria" panose="02040503050406030204" pitchFamily="18" charset="0"/>
                        </a:rPr>
                        <a:t> </a:t>
                      </a:r>
                      <a:r>
                        <a:rPr lang="en-US" baseline="30000" dirty="0">
                          <a:solidFill>
                            <a:schemeClr val="tx1"/>
                          </a:solidFill>
                          <a:latin typeface="Cambria" panose="02040503050406030204" pitchFamily="18" charset="0"/>
                          <a:ea typeface="Cambria" panose="02040503050406030204" pitchFamily="18" charset="0"/>
                        </a:rPr>
                        <a:t>56</a:t>
                      </a:r>
                      <a:r>
                        <a:rPr lang="en-US" altLang="zh-CN" dirty="0">
                          <a:solidFill>
                            <a:schemeClr val="tx1"/>
                          </a:solidFill>
                          <a:latin typeface="Cambria" panose="02040503050406030204" pitchFamily="18" charset="0"/>
                          <a:ea typeface="Cambria" panose="02040503050406030204" pitchFamily="18" charset="0"/>
                        </a:rPr>
                        <a:t>Ni</a:t>
                      </a:r>
                      <a:endParaRPr lang="en-US" dirty="0">
                        <a:solidFill>
                          <a:schemeClr val="tx1"/>
                        </a:solidFill>
                        <a:latin typeface="Cambria" panose="02040503050406030204" pitchFamily="18" charset="0"/>
                        <a:ea typeface="Cambria" panose="02040503050406030204" pitchFamily="18" charset="0"/>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D8FFD5"/>
                    </a:solidFill>
                  </a:tcPr>
                </a:tc>
                <a:tc>
                  <a:txBody>
                    <a:bodyPr/>
                    <a:lstStyle/>
                    <a:p>
                      <a:pPr algn="ctr"/>
                      <a:r>
                        <a:rPr lang="en-US" altLang="zh-CN" dirty="0">
                          <a:solidFill>
                            <a:schemeClr val="tx1"/>
                          </a:solidFill>
                          <a:latin typeface="Cambria" panose="02040503050406030204" pitchFamily="18" charset="0"/>
                          <a:ea typeface="Cambria" panose="02040503050406030204" pitchFamily="18" charset="0"/>
                        </a:rPr>
                        <a:t>Option 1</a:t>
                      </a:r>
                      <a:endParaRPr lang="en-US" dirty="0">
                        <a:solidFill>
                          <a:schemeClr val="tx1"/>
                        </a:solidFill>
                        <a:latin typeface="Cambria" panose="02040503050406030204" pitchFamily="18" charset="0"/>
                        <a:ea typeface="Cambria" panose="02040503050406030204" pitchFamily="18" charset="0"/>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D8FFD5"/>
                    </a:solidFill>
                  </a:tcPr>
                </a:tc>
                <a:tc>
                  <a:txBody>
                    <a:bodyPr/>
                    <a:lstStyle/>
                    <a:p>
                      <a:pPr algn="ctr"/>
                      <a:r>
                        <a:rPr lang="en-US" altLang="zh-CN" dirty="0">
                          <a:solidFill>
                            <a:schemeClr val="tx1"/>
                          </a:solidFill>
                          <a:latin typeface="Cambria" panose="02040503050406030204" pitchFamily="18" charset="0"/>
                          <a:ea typeface="Cambria" panose="02040503050406030204" pitchFamily="18" charset="0"/>
                        </a:rPr>
                        <a:t>Option 2</a:t>
                      </a:r>
                      <a:endParaRPr lang="en-US" dirty="0">
                        <a:solidFill>
                          <a:schemeClr val="tx1"/>
                        </a:solidFill>
                        <a:latin typeface="Cambria" panose="02040503050406030204" pitchFamily="18" charset="0"/>
                        <a:ea typeface="Cambria" panose="02040503050406030204" pitchFamily="18" charset="0"/>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D8FFD5"/>
                    </a:solidFill>
                  </a:tcPr>
                </a:tc>
                <a:extLst>
                  <a:ext uri="{0D108BD9-81ED-4DB2-BD59-A6C34878D82A}">
                    <a16:rowId xmlns:a16="http://schemas.microsoft.com/office/drawing/2014/main" val="1117602403"/>
                  </a:ext>
                </a:extLst>
              </a:tr>
              <a:tr h="370840">
                <a:tc>
                  <a:txBody>
                    <a:bodyPr/>
                    <a:lstStyle/>
                    <a:p>
                      <a:pPr algn="ctr"/>
                      <a:r>
                        <a:rPr lang="en-US" altLang="zh-CN" dirty="0">
                          <a:latin typeface="Cambria" panose="02040503050406030204" pitchFamily="18" charset="0"/>
                          <a:ea typeface="Cambria" panose="02040503050406030204" pitchFamily="18" charset="0"/>
                        </a:rPr>
                        <a:t>Resonance Energy</a:t>
                      </a:r>
                      <a:endParaRPr lang="en-US" dirty="0">
                        <a:latin typeface="Cambria" panose="02040503050406030204" pitchFamily="18" charset="0"/>
                        <a:ea typeface="Cambria" panose="02040503050406030204" pitchFamily="18" charset="0"/>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dirty="0">
                          <a:latin typeface="Cambria" panose="02040503050406030204" pitchFamily="18" charset="0"/>
                          <a:ea typeface="Cambria" panose="02040503050406030204" pitchFamily="18" charset="0"/>
                        </a:rPr>
                        <a:t>Brown 66</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dirty="0">
                          <a:latin typeface="Cambria" panose="02040503050406030204" pitchFamily="18" charset="0"/>
                          <a:ea typeface="Cambria" panose="02040503050406030204" pitchFamily="18" charset="0"/>
                        </a:rPr>
                        <a:t>Brown 66</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82470940"/>
                  </a:ext>
                </a:extLst>
              </a:tr>
              <a:tr h="370840">
                <a:tc>
                  <a:txBody>
                    <a:bodyPr/>
                    <a:lstStyle/>
                    <a:p>
                      <a:pPr algn="ctr"/>
                      <a:r>
                        <a:rPr lang="en-US" dirty="0">
                          <a:latin typeface="Cambria" panose="02040503050406030204" pitchFamily="18" charset="0"/>
                          <a:ea typeface="Cambria" panose="02040503050406030204" pitchFamily="18" charset="0"/>
                        </a:rPr>
                        <a:t>Spin &amp; Parity</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dirty="0">
                          <a:latin typeface="Cambria" panose="02040503050406030204" pitchFamily="18" charset="0"/>
                          <a:ea typeface="Cambria" panose="02040503050406030204" pitchFamily="18" charset="0"/>
                        </a:rPr>
                        <a:t>Brown 66</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dirty="0">
                          <a:latin typeface="Cambria" panose="02040503050406030204" pitchFamily="18" charset="0"/>
                          <a:ea typeface="Cambria" panose="02040503050406030204" pitchFamily="18" charset="0"/>
                        </a:rPr>
                        <a:t>Brown 66</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11645291"/>
                  </a:ext>
                </a:extLst>
              </a:tr>
              <a:tr h="370840">
                <a:tc>
                  <a:txBody>
                    <a:bodyPr/>
                    <a:lstStyle/>
                    <a:p>
                      <a:pPr algn="ctr"/>
                      <a:r>
                        <a:rPr lang="en-US" altLang="zh-CN" i="1" dirty="0">
                          <a:latin typeface="Cambria" panose="02040503050406030204" pitchFamily="18" charset="0"/>
                          <a:ea typeface="Cambria" panose="02040503050406030204" pitchFamily="18" charset="0"/>
                        </a:rPr>
                        <a:t>Γ</a:t>
                      </a:r>
                      <a:r>
                        <a:rPr lang="en-US" altLang="zh-CN" i="1" baseline="-25000" dirty="0">
                          <a:latin typeface="Cambria" panose="02040503050406030204" pitchFamily="18" charset="0"/>
                          <a:ea typeface="Cambria" panose="02040503050406030204" pitchFamily="18" charset="0"/>
                        </a:rPr>
                        <a:t>p</a:t>
                      </a:r>
                      <a:endParaRPr lang="en-US" i="1" baseline="-25000" dirty="0">
                        <a:latin typeface="Cambria" panose="02040503050406030204" pitchFamily="18" charset="0"/>
                        <a:ea typeface="Cambria" panose="02040503050406030204" pitchFamily="18" charset="0"/>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u="none" strike="noStrike" kern="1200" cap="none" spc="0" normalizeH="0" baseline="0" noProof="0" dirty="0">
                          <a:ln>
                            <a:noFill/>
                          </a:ln>
                          <a:solidFill>
                            <a:prstClr val="black"/>
                          </a:solidFill>
                          <a:effectLst/>
                          <a:uLnTx/>
                          <a:uFillTx/>
                          <a:latin typeface="Cambria" panose="02040503050406030204" pitchFamily="18" charset="0"/>
                          <a:ea typeface="Cambria" panose="02040503050406030204" pitchFamily="18" charset="0"/>
                        </a:rPr>
                        <a:t>Brown 66</a:t>
                      </a:r>
                      <a:endParaRPr kumimoji="0" lang="en-US" sz="1800" b="0" i="0" u="none" strike="noStrike" kern="1200" cap="none" spc="0" normalizeH="0" baseline="0" noProof="0" dirty="0">
                        <a:ln>
                          <a:noFill/>
                        </a:ln>
                        <a:solidFill>
                          <a:prstClr val="black"/>
                        </a:solidFill>
                        <a:effectLst/>
                        <a:uLnTx/>
                        <a:uFillTx/>
                        <a:latin typeface="Cambria" panose="02040503050406030204" pitchFamily="18" charset="0"/>
                        <a:ea typeface="Cambria" panose="02040503050406030204" pitchFamily="18" charset="0"/>
                        <a:cs typeface="+mn-cs"/>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CN" dirty="0">
                          <a:latin typeface="Cambria" panose="02040503050406030204" pitchFamily="18" charset="0"/>
                          <a:ea typeface="Cambria" panose="02040503050406030204" pitchFamily="18" charset="0"/>
                        </a:rPr>
                        <a:t>Rauscher 3108</a:t>
                      </a:r>
                      <a:endParaRPr lang="en-US" dirty="0">
                        <a:latin typeface="Cambria" panose="02040503050406030204" pitchFamily="18" charset="0"/>
                        <a:ea typeface="Cambria" panose="02040503050406030204" pitchFamily="18" charset="0"/>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691876237"/>
                  </a:ext>
                </a:extLst>
              </a:tr>
              <a:tr h="370840">
                <a:tc>
                  <a:txBody>
                    <a:bodyPr/>
                    <a:lstStyle/>
                    <a:p>
                      <a:pPr algn="ctr"/>
                      <a:r>
                        <a:rPr lang="en-US" altLang="zh-CN" i="1" dirty="0">
                          <a:latin typeface="Cambria" panose="02040503050406030204" pitchFamily="18" charset="0"/>
                          <a:ea typeface="Cambria" panose="02040503050406030204" pitchFamily="18" charset="0"/>
                        </a:rPr>
                        <a:t>Γ</a:t>
                      </a:r>
                      <a:r>
                        <a:rPr lang="en-US" altLang="zh-CN" i="1" baseline="-25000" dirty="0">
                          <a:latin typeface="Cambria" panose="02040503050406030204" pitchFamily="18" charset="0"/>
                          <a:ea typeface="Cambria" panose="02040503050406030204" pitchFamily="18" charset="0"/>
                        </a:rPr>
                        <a:t>α</a:t>
                      </a:r>
                      <a:endParaRPr lang="en-US" i="1" baseline="-25000" dirty="0">
                        <a:latin typeface="Cambria" panose="02040503050406030204" pitchFamily="18" charset="0"/>
                        <a:ea typeface="Cambria" panose="02040503050406030204" pitchFamily="18" charset="0"/>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CN" dirty="0">
                          <a:latin typeface="Cambria" panose="02040503050406030204" pitchFamily="18" charset="0"/>
                          <a:ea typeface="Cambria" panose="02040503050406030204" pitchFamily="18" charset="0"/>
                        </a:rPr>
                        <a:t>Rauscher 3108</a:t>
                      </a:r>
                      <a:endParaRPr lang="en-US" dirty="0">
                        <a:latin typeface="Cambria" panose="02040503050406030204" pitchFamily="18" charset="0"/>
                        <a:ea typeface="Cambria" panose="02040503050406030204" pitchFamily="18" charset="0"/>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CN" dirty="0">
                          <a:latin typeface="Cambria" panose="02040503050406030204" pitchFamily="18" charset="0"/>
                          <a:ea typeface="Cambria" panose="02040503050406030204" pitchFamily="18" charset="0"/>
                        </a:rPr>
                        <a:t>Rauscher 3108</a:t>
                      </a:r>
                      <a:endParaRPr lang="en-US" dirty="0">
                        <a:latin typeface="Cambria" panose="02040503050406030204" pitchFamily="18" charset="0"/>
                        <a:ea typeface="Cambria" panose="02040503050406030204" pitchFamily="18" charset="0"/>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484742622"/>
                  </a:ext>
                </a:extLst>
              </a:tr>
            </a:tbl>
          </a:graphicData>
        </a:graphic>
      </p:graphicFrame>
    </p:spTree>
    <p:extLst>
      <p:ext uri="{BB962C8B-B14F-4D97-AF65-F5344CB8AC3E}">
        <p14:creationId xmlns:p14="http://schemas.microsoft.com/office/powerpoint/2010/main" val="176266379"/>
      </p:ext>
    </p:extLst>
  </p:cSld>
  <p:clrMapOvr>
    <a:masterClrMapping/>
  </p:clrMapOvr>
</p:sld>
</file>

<file path=ppt/slides/slide1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Chart 4">
            <a:extLst>
              <a:ext uri="{FF2B5EF4-FFF2-40B4-BE49-F238E27FC236}">
                <a16:creationId xmlns:a16="http://schemas.microsoft.com/office/drawing/2014/main" id="{D43D7F32-3C73-4F41-B847-4E3C8B72D78D}"/>
              </a:ext>
            </a:extLst>
          </p:cNvPr>
          <p:cNvGraphicFramePr>
            <a:graphicFrameLocks/>
          </p:cNvGraphicFramePr>
          <p:nvPr>
            <p:extLst>
              <p:ext uri="{D42A27DB-BD31-4B8C-83A1-F6EECF244321}">
                <p14:modId xmlns:p14="http://schemas.microsoft.com/office/powerpoint/2010/main" val="4107162841"/>
              </p:ext>
            </p:extLst>
          </p:nvPr>
        </p:nvGraphicFramePr>
        <p:xfrm>
          <a:off x="0" y="0"/>
          <a:ext cx="9144000" cy="3429000"/>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7" name="Chart 6">
            <a:extLst>
              <a:ext uri="{FF2B5EF4-FFF2-40B4-BE49-F238E27FC236}">
                <a16:creationId xmlns:a16="http://schemas.microsoft.com/office/drawing/2014/main" id="{4487FAF7-F9EC-4E3B-9B0A-7D66D1741B29}"/>
              </a:ext>
            </a:extLst>
          </p:cNvPr>
          <p:cNvGraphicFramePr>
            <a:graphicFrameLocks/>
          </p:cNvGraphicFramePr>
          <p:nvPr>
            <p:extLst>
              <p:ext uri="{D42A27DB-BD31-4B8C-83A1-F6EECF244321}">
                <p14:modId xmlns:p14="http://schemas.microsoft.com/office/powerpoint/2010/main" val="344776719"/>
              </p:ext>
            </p:extLst>
          </p:nvPr>
        </p:nvGraphicFramePr>
        <p:xfrm>
          <a:off x="0" y="3429000"/>
          <a:ext cx="9144000" cy="3429000"/>
        </p:xfrm>
        <a:graphic>
          <a:graphicData uri="http://schemas.openxmlformats.org/drawingml/2006/chart">
            <c:chart xmlns:c="http://schemas.openxmlformats.org/drawingml/2006/chart" xmlns:r="http://schemas.openxmlformats.org/officeDocument/2006/relationships" r:id="rId3"/>
          </a:graphicData>
        </a:graphic>
      </p:graphicFrame>
      <p:sp>
        <p:nvSpPr>
          <p:cNvPr id="11" name="TextBox 10">
            <a:extLst>
              <a:ext uri="{FF2B5EF4-FFF2-40B4-BE49-F238E27FC236}">
                <a16:creationId xmlns:a16="http://schemas.microsoft.com/office/drawing/2014/main" id="{07BA39B0-8D42-43EE-8AE9-5282CA0A294D}"/>
              </a:ext>
            </a:extLst>
          </p:cNvPr>
          <p:cNvSpPr txBox="1"/>
          <p:nvPr/>
        </p:nvSpPr>
        <p:spPr>
          <a:xfrm>
            <a:off x="0" y="3198167"/>
            <a:ext cx="1366345" cy="400110"/>
          </a:xfrm>
          <a:prstGeom prst="rect">
            <a:avLst/>
          </a:prstGeom>
          <a:noFill/>
        </p:spPr>
        <p:txBody>
          <a:bodyPr wrap="square">
            <a:spAutoFit/>
          </a:bodyPr>
          <a:lstStyle/>
          <a:p>
            <a:r>
              <a:rPr lang="en-US" sz="2000" b="1" dirty="0">
                <a:solidFill>
                  <a:srgbClr val="C00000"/>
                </a:solidFill>
              </a:rPr>
              <a:t>Option 1</a:t>
            </a:r>
          </a:p>
        </p:txBody>
      </p:sp>
    </p:spTree>
    <p:extLst>
      <p:ext uri="{BB962C8B-B14F-4D97-AF65-F5344CB8AC3E}">
        <p14:creationId xmlns:p14="http://schemas.microsoft.com/office/powerpoint/2010/main" val="4180159168"/>
      </p:ext>
    </p:extLst>
  </p:cSld>
  <p:clrMapOvr>
    <a:masterClrMapping/>
  </p:clrMapOvr>
</p:sld>
</file>

<file path=ppt/slides/slide1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Chart 2">
            <a:extLst>
              <a:ext uri="{FF2B5EF4-FFF2-40B4-BE49-F238E27FC236}">
                <a16:creationId xmlns:a16="http://schemas.microsoft.com/office/drawing/2014/main" id="{811AA4F5-5873-498B-A616-E4593062550F}"/>
              </a:ext>
            </a:extLst>
          </p:cNvPr>
          <p:cNvGraphicFramePr>
            <a:graphicFrameLocks/>
          </p:cNvGraphicFramePr>
          <p:nvPr>
            <p:extLst>
              <p:ext uri="{D42A27DB-BD31-4B8C-83A1-F6EECF244321}">
                <p14:modId xmlns:p14="http://schemas.microsoft.com/office/powerpoint/2010/main" val="2888520710"/>
              </p:ext>
            </p:extLst>
          </p:nvPr>
        </p:nvGraphicFramePr>
        <p:xfrm>
          <a:off x="0" y="0"/>
          <a:ext cx="9144000" cy="3429000"/>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5" name="Chart 4">
            <a:extLst>
              <a:ext uri="{FF2B5EF4-FFF2-40B4-BE49-F238E27FC236}">
                <a16:creationId xmlns:a16="http://schemas.microsoft.com/office/drawing/2014/main" id="{642081E1-2B60-40BB-A07F-5DA4A2DCD35F}"/>
              </a:ext>
            </a:extLst>
          </p:cNvPr>
          <p:cNvGraphicFramePr>
            <a:graphicFrameLocks/>
          </p:cNvGraphicFramePr>
          <p:nvPr>
            <p:extLst>
              <p:ext uri="{D42A27DB-BD31-4B8C-83A1-F6EECF244321}">
                <p14:modId xmlns:p14="http://schemas.microsoft.com/office/powerpoint/2010/main" val="2679327493"/>
              </p:ext>
            </p:extLst>
          </p:nvPr>
        </p:nvGraphicFramePr>
        <p:xfrm>
          <a:off x="-1" y="3429000"/>
          <a:ext cx="9143999" cy="3429000"/>
        </p:xfrm>
        <a:graphic>
          <a:graphicData uri="http://schemas.openxmlformats.org/drawingml/2006/chart">
            <c:chart xmlns:c="http://schemas.openxmlformats.org/drawingml/2006/chart" xmlns:r="http://schemas.openxmlformats.org/officeDocument/2006/relationships" r:id="rId3"/>
          </a:graphicData>
        </a:graphic>
      </p:graphicFrame>
      <p:sp>
        <p:nvSpPr>
          <p:cNvPr id="6" name="TextBox 5">
            <a:extLst>
              <a:ext uri="{FF2B5EF4-FFF2-40B4-BE49-F238E27FC236}">
                <a16:creationId xmlns:a16="http://schemas.microsoft.com/office/drawing/2014/main" id="{241AA7D3-9DDA-4EA0-94CA-FC2E49B73C2A}"/>
              </a:ext>
            </a:extLst>
          </p:cNvPr>
          <p:cNvSpPr txBox="1"/>
          <p:nvPr/>
        </p:nvSpPr>
        <p:spPr>
          <a:xfrm>
            <a:off x="0" y="3198167"/>
            <a:ext cx="1366345" cy="400110"/>
          </a:xfrm>
          <a:prstGeom prst="rect">
            <a:avLst/>
          </a:prstGeom>
          <a:noFill/>
        </p:spPr>
        <p:txBody>
          <a:bodyPr wrap="square">
            <a:spAutoFit/>
          </a:bodyPr>
          <a:lstStyle/>
          <a:p>
            <a:r>
              <a:rPr lang="en-US" sz="2000" b="1" dirty="0">
                <a:solidFill>
                  <a:srgbClr val="C00000"/>
                </a:solidFill>
              </a:rPr>
              <a:t>Option 2</a:t>
            </a:r>
          </a:p>
        </p:txBody>
      </p:sp>
    </p:spTree>
    <p:extLst>
      <p:ext uri="{BB962C8B-B14F-4D97-AF65-F5344CB8AC3E}">
        <p14:creationId xmlns:p14="http://schemas.microsoft.com/office/powerpoint/2010/main" val="938318377"/>
      </p:ext>
    </p:extLst>
  </p:cSld>
  <p:clrMapOvr>
    <a:masterClrMapping/>
  </p:clrMapOvr>
</p:sld>
</file>

<file path=ppt/slides/slide1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Chart 2">
            <a:extLst>
              <a:ext uri="{FF2B5EF4-FFF2-40B4-BE49-F238E27FC236}">
                <a16:creationId xmlns:a16="http://schemas.microsoft.com/office/drawing/2014/main" id="{61036576-07B5-48F1-9C4C-CE6C60A71811}"/>
              </a:ext>
            </a:extLst>
          </p:cNvPr>
          <p:cNvGraphicFramePr>
            <a:graphicFrameLocks/>
          </p:cNvGraphicFramePr>
          <p:nvPr>
            <p:extLst>
              <p:ext uri="{D42A27DB-BD31-4B8C-83A1-F6EECF244321}">
                <p14:modId xmlns:p14="http://schemas.microsoft.com/office/powerpoint/2010/main" val="1629778607"/>
              </p:ext>
            </p:extLst>
          </p:nvPr>
        </p:nvGraphicFramePr>
        <p:xfrm>
          <a:off x="0" y="0"/>
          <a:ext cx="9144000" cy="3429000"/>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5" name="Chart 4">
            <a:extLst>
              <a:ext uri="{FF2B5EF4-FFF2-40B4-BE49-F238E27FC236}">
                <a16:creationId xmlns:a16="http://schemas.microsoft.com/office/drawing/2014/main" id="{0E8EF231-579C-49C8-9E79-0F576AB0713B}"/>
              </a:ext>
            </a:extLst>
          </p:cNvPr>
          <p:cNvGraphicFramePr>
            <a:graphicFrameLocks/>
          </p:cNvGraphicFramePr>
          <p:nvPr>
            <p:extLst>
              <p:ext uri="{D42A27DB-BD31-4B8C-83A1-F6EECF244321}">
                <p14:modId xmlns:p14="http://schemas.microsoft.com/office/powerpoint/2010/main" val="2644508434"/>
              </p:ext>
            </p:extLst>
          </p:nvPr>
        </p:nvGraphicFramePr>
        <p:xfrm>
          <a:off x="0" y="3429000"/>
          <a:ext cx="9143999" cy="3429000"/>
        </p:xfrm>
        <a:graphic>
          <a:graphicData uri="http://schemas.openxmlformats.org/drawingml/2006/chart">
            <c:chart xmlns:c="http://schemas.openxmlformats.org/drawingml/2006/chart" xmlns:r="http://schemas.openxmlformats.org/officeDocument/2006/relationships" r:id="rId3"/>
          </a:graphicData>
        </a:graphic>
      </p:graphicFrame>
      <p:sp>
        <p:nvSpPr>
          <p:cNvPr id="6" name="TextBox 5">
            <a:extLst>
              <a:ext uri="{FF2B5EF4-FFF2-40B4-BE49-F238E27FC236}">
                <a16:creationId xmlns:a16="http://schemas.microsoft.com/office/drawing/2014/main" id="{F0C0F1FF-012F-4C08-8BB1-26880C7DE4B2}"/>
              </a:ext>
            </a:extLst>
          </p:cNvPr>
          <p:cNvSpPr txBox="1"/>
          <p:nvPr/>
        </p:nvSpPr>
        <p:spPr>
          <a:xfrm>
            <a:off x="0" y="3198167"/>
            <a:ext cx="1366345" cy="400110"/>
          </a:xfrm>
          <a:prstGeom prst="rect">
            <a:avLst/>
          </a:prstGeom>
          <a:noFill/>
        </p:spPr>
        <p:txBody>
          <a:bodyPr wrap="square">
            <a:spAutoFit/>
          </a:bodyPr>
          <a:lstStyle/>
          <a:p>
            <a:r>
              <a:rPr lang="en-US" sz="2000" b="1" dirty="0">
                <a:solidFill>
                  <a:srgbClr val="008000"/>
                </a:solidFill>
              </a:rPr>
              <a:t>Option 1</a:t>
            </a:r>
          </a:p>
        </p:txBody>
      </p:sp>
    </p:spTree>
    <p:extLst>
      <p:ext uri="{BB962C8B-B14F-4D97-AF65-F5344CB8AC3E}">
        <p14:creationId xmlns:p14="http://schemas.microsoft.com/office/powerpoint/2010/main" val="2706662281"/>
      </p:ext>
    </p:extLst>
  </p:cSld>
  <p:clrMapOvr>
    <a:masterClrMapping/>
  </p:clrMapOvr>
</p:sld>
</file>

<file path=ppt/slides/slide1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Chart 2">
            <a:extLst>
              <a:ext uri="{FF2B5EF4-FFF2-40B4-BE49-F238E27FC236}">
                <a16:creationId xmlns:a16="http://schemas.microsoft.com/office/drawing/2014/main" id="{533DF3EE-B372-4EBD-8E5D-FF58DD15B7C5}"/>
              </a:ext>
            </a:extLst>
          </p:cNvPr>
          <p:cNvGraphicFramePr>
            <a:graphicFrameLocks/>
          </p:cNvGraphicFramePr>
          <p:nvPr>
            <p:extLst>
              <p:ext uri="{D42A27DB-BD31-4B8C-83A1-F6EECF244321}">
                <p14:modId xmlns:p14="http://schemas.microsoft.com/office/powerpoint/2010/main" val="3526733505"/>
              </p:ext>
            </p:extLst>
          </p:nvPr>
        </p:nvGraphicFramePr>
        <p:xfrm>
          <a:off x="0" y="0"/>
          <a:ext cx="9144000" cy="3429000"/>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5" name="Chart 4">
            <a:extLst>
              <a:ext uri="{FF2B5EF4-FFF2-40B4-BE49-F238E27FC236}">
                <a16:creationId xmlns:a16="http://schemas.microsoft.com/office/drawing/2014/main" id="{D1639E38-4061-40F4-BA7D-761F3D11C017}"/>
              </a:ext>
            </a:extLst>
          </p:cNvPr>
          <p:cNvGraphicFramePr>
            <a:graphicFrameLocks/>
          </p:cNvGraphicFramePr>
          <p:nvPr>
            <p:extLst>
              <p:ext uri="{D42A27DB-BD31-4B8C-83A1-F6EECF244321}">
                <p14:modId xmlns:p14="http://schemas.microsoft.com/office/powerpoint/2010/main" val="3145679525"/>
              </p:ext>
            </p:extLst>
          </p:nvPr>
        </p:nvGraphicFramePr>
        <p:xfrm>
          <a:off x="1" y="3429000"/>
          <a:ext cx="9143999" cy="3429000"/>
        </p:xfrm>
        <a:graphic>
          <a:graphicData uri="http://schemas.openxmlformats.org/drawingml/2006/chart">
            <c:chart xmlns:c="http://schemas.openxmlformats.org/drawingml/2006/chart" xmlns:r="http://schemas.openxmlformats.org/officeDocument/2006/relationships" r:id="rId3"/>
          </a:graphicData>
        </a:graphic>
      </p:graphicFrame>
      <p:sp>
        <p:nvSpPr>
          <p:cNvPr id="6" name="TextBox 5">
            <a:extLst>
              <a:ext uri="{FF2B5EF4-FFF2-40B4-BE49-F238E27FC236}">
                <a16:creationId xmlns:a16="http://schemas.microsoft.com/office/drawing/2014/main" id="{1DA19851-7ADA-494F-BC5D-887FA9AEFD47}"/>
              </a:ext>
            </a:extLst>
          </p:cNvPr>
          <p:cNvSpPr txBox="1"/>
          <p:nvPr/>
        </p:nvSpPr>
        <p:spPr>
          <a:xfrm>
            <a:off x="0" y="3198167"/>
            <a:ext cx="1366345" cy="400110"/>
          </a:xfrm>
          <a:prstGeom prst="rect">
            <a:avLst/>
          </a:prstGeom>
          <a:noFill/>
        </p:spPr>
        <p:txBody>
          <a:bodyPr wrap="square">
            <a:spAutoFit/>
          </a:bodyPr>
          <a:lstStyle/>
          <a:p>
            <a:r>
              <a:rPr lang="en-US" sz="2000" b="1" dirty="0">
                <a:solidFill>
                  <a:srgbClr val="008000"/>
                </a:solidFill>
              </a:rPr>
              <a:t>Option 2</a:t>
            </a:r>
          </a:p>
        </p:txBody>
      </p:sp>
    </p:spTree>
    <p:extLst>
      <p:ext uri="{BB962C8B-B14F-4D97-AF65-F5344CB8AC3E}">
        <p14:creationId xmlns:p14="http://schemas.microsoft.com/office/powerpoint/2010/main" val="2152576246"/>
      </p:ext>
    </p:extLst>
  </p:cSld>
  <p:clrMapOvr>
    <a:masterClrMapping/>
  </p:clrMapOvr>
</p:sld>
</file>

<file path=ppt/slides/slide1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 name="Chart 6">
            <a:extLst>
              <a:ext uri="{FF2B5EF4-FFF2-40B4-BE49-F238E27FC236}">
                <a16:creationId xmlns:a16="http://schemas.microsoft.com/office/drawing/2014/main" id="{143A9E21-EDDC-4925-B758-8F974DFD2FED}"/>
              </a:ext>
            </a:extLst>
          </p:cNvPr>
          <p:cNvGraphicFramePr>
            <a:graphicFrameLocks/>
          </p:cNvGraphicFramePr>
          <p:nvPr>
            <p:extLst>
              <p:ext uri="{D42A27DB-BD31-4B8C-83A1-F6EECF244321}">
                <p14:modId xmlns:p14="http://schemas.microsoft.com/office/powerpoint/2010/main" val="2313310415"/>
              </p:ext>
            </p:extLst>
          </p:nvPr>
        </p:nvGraphicFramePr>
        <p:xfrm>
          <a:off x="0" y="0"/>
          <a:ext cx="9144000" cy="3429000"/>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10" name="Chart 9">
            <a:extLst>
              <a:ext uri="{FF2B5EF4-FFF2-40B4-BE49-F238E27FC236}">
                <a16:creationId xmlns:a16="http://schemas.microsoft.com/office/drawing/2014/main" id="{B7BD7887-C568-4DC2-B77A-39E5C5384196}"/>
              </a:ext>
            </a:extLst>
          </p:cNvPr>
          <p:cNvGraphicFramePr>
            <a:graphicFrameLocks/>
          </p:cNvGraphicFramePr>
          <p:nvPr>
            <p:extLst>
              <p:ext uri="{D42A27DB-BD31-4B8C-83A1-F6EECF244321}">
                <p14:modId xmlns:p14="http://schemas.microsoft.com/office/powerpoint/2010/main" val="1955761098"/>
              </p:ext>
            </p:extLst>
          </p:nvPr>
        </p:nvGraphicFramePr>
        <p:xfrm>
          <a:off x="-1" y="3429000"/>
          <a:ext cx="9143999" cy="3429000"/>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3819612301"/>
      </p:ext>
    </p:extLst>
  </p:cSld>
  <p:clrMapOvr>
    <a:masterClrMapping/>
  </p:clrMapOvr>
</p:sld>
</file>

<file path=ppt/slides/slide1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Chart 2">
            <a:extLst>
              <a:ext uri="{FF2B5EF4-FFF2-40B4-BE49-F238E27FC236}">
                <a16:creationId xmlns:a16="http://schemas.microsoft.com/office/drawing/2014/main" id="{B17C38C3-0A66-45E2-96EC-44CC7595435B}"/>
              </a:ext>
            </a:extLst>
          </p:cNvPr>
          <p:cNvGraphicFramePr>
            <a:graphicFrameLocks/>
          </p:cNvGraphicFramePr>
          <p:nvPr>
            <p:extLst>
              <p:ext uri="{D42A27DB-BD31-4B8C-83A1-F6EECF244321}">
                <p14:modId xmlns:p14="http://schemas.microsoft.com/office/powerpoint/2010/main" val="3042933849"/>
              </p:ext>
            </p:extLst>
          </p:nvPr>
        </p:nvGraphicFramePr>
        <p:xfrm>
          <a:off x="0" y="0"/>
          <a:ext cx="9144000" cy="3429000"/>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5" name="Chart 4">
            <a:extLst>
              <a:ext uri="{FF2B5EF4-FFF2-40B4-BE49-F238E27FC236}">
                <a16:creationId xmlns:a16="http://schemas.microsoft.com/office/drawing/2014/main" id="{0E925BE4-68A1-4107-99DE-5C016313EAC2}"/>
              </a:ext>
            </a:extLst>
          </p:cNvPr>
          <p:cNvGraphicFramePr>
            <a:graphicFrameLocks/>
          </p:cNvGraphicFramePr>
          <p:nvPr>
            <p:extLst>
              <p:ext uri="{D42A27DB-BD31-4B8C-83A1-F6EECF244321}">
                <p14:modId xmlns:p14="http://schemas.microsoft.com/office/powerpoint/2010/main" val="2521691799"/>
              </p:ext>
            </p:extLst>
          </p:nvPr>
        </p:nvGraphicFramePr>
        <p:xfrm>
          <a:off x="0" y="3429000"/>
          <a:ext cx="9144000" cy="3429000"/>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3887461061"/>
      </p:ext>
    </p:extLst>
  </p:cSld>
  <p:clrMapOvr>
    <a:masterClrMapping/>
  </p:clrMapOvr>
</p:sld>
</file>

<file path=ppt/slides/slide1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Chart 1">
            <a:extLst>
              <a:ext uri="{FF2B5EF4-FFF2-40B4-BE49-F238E27FC236}">
                <a16:creationId xmlns:a16="http://schemas.microsoft.com/office/drawing/2014/main" id="{8323FBE7-127B-4323-B6A7-21C8DCB9B11F}"/>
              </a:ext>
            </a:extLst>
          </p:cNvPr>
          <p:cNvGraphicFramePr>
            <a:graphicFrameLocks/>
          </p:cNvGraphicFramePr>
          <p:nvPr>
            <p:extLst>
              <p:ext uri="{D42A27DB-BD31-4B8C-83A1-F6EECF244321}">
                <p14:modId xmlns:p14="http://schemas.microsoft.com/office/powerpoint/2010/main" val="1855982515"/>
              </p:ext>
            </p:extLst>
          </p:nvPr>
        </p:nvGraphicFramePr>
        <p:xfrm>
          <a:off x="0" y="0"/>
          <a:ext cx="9144000" cy="3429000"/>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3" name="Chart 2">
            <a:extLst>
              <a:ext uri="{FF2B5EF4-FFF2-40B4-BE49-F238E27FC236}">
                <a16:creationId xmlns:a16="http://schemas.microsoft.com/office/drawing/2014/main" id="{FAF90EE7-43DD-4C42-A569-2D9B8CCE00C2}"/>
              </a:ext>
            </a:extLst>
          </p:cNvPr>
          <p:cNvGraphicFramePr>
            <a:graphicFrameLocks/>
          </p:cNvGraphicFramePr>
          <p:nvPr>
            <p:extLst>
              <p:ext uri="{D42A27DB-BD31-4B8C-83A1-F6EECF244321}">
                <p14:modId xmlns:p14="http://schemas.microsoft.com/office/powerpoint/2010/main" val="32802117"/>
              </p:ext>
            </p:extLst>
          </p:nvPr>
        </p:nvGraphicFramePr>
        <p:xfrm>
          <a:off x="0" y="3429000"/>
          <a:ext cx="9144000" cy="3429000"/>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2001901536"/>
      </p:ext>
    </p:extLst>
  </p:cSld>
  <p:clrMapOvr>
    <a:masterClrMapping/>
  </p:clrMapOvr>
</p:sld>
</file>

<file path=ppt/slides/slide1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Chart 2">
            <a:extLst>
              <a:ext uri="{FF2B5EF4-FFF2-40B4-BE49-F238E27FC236}">
                <a16:creationId xmlns:a16="http://schemas.microsoft.com/office/drawing/2014/main" id="{FAF90EE7-43DD-4C42-A569-2D9B8CCE00C2}"/>
              </a:ext>
            </a:extLst>
          </p:cNvPr>
          <p:cNvGraphicFramePr>
            <a:graphicFrameLocks/>
          </p:cNvGraphicFramePr>
          <p:nvPr>
            <p:extLst>
              <p:ext uri="{D42A27DB-BD31-4B8C-83A1-F6EECF244321}">
                <p14:modId xmlns:p14="http://schemas.microsoft.com/office/powerpoint/2010/main" val="1536807744"/>
              </p:ext>
            </p:extLst>
          </p:nvPr>
        </p:nvGraphicFramePr>
        <p:xfrm>
          <a:off x="0" y="0"/>
          <a:ext cx="9144000" cy="6858000"/>
        </p:xfrm>
        <a:graphic>
          <a:graphicData uri="http://schemas.openxmlformats.org/drawingml/2006/chart">
            <c:chart xmlns:c="http://schemas.openxmlformats.org/drawingml/2006/chart" xmlns:r="http://schemas.openxmlformats.org/officeDocument/2006/relationships" r:id="rId2"/>
          </a:graphicData>
        </a:graphic>
      </p:graphicFrame>
    </p:spTree>
    <p:extLst>
      <p:ext uri="{BB962C8B-B14F-4D97-AF65-F5344CB8AC3E}">
        <p14:creationId xmlns:p14="http://schemas.microsoft.com/office/powerpoint/2010/main" val="1010219274"/>
      </p:ext>
    </p:extLst>
  </p:cSld>
  <p:clrMapOvr>
    <a:masterClrMapping/>
  </p:clrMapOvr>
</p:sld>
</file>

<file path=ppt/slides/slide1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6EB7FCB2-D278-4C93-B9BD-8E1A86225FC2}"/>
              </a:ext>
            </a:extLst>
          </p:cNvPr>
          <p:cNvPicPr>
            <a:picLocks noChangeAspect="1"/>
          </p:cNvPicPr>
          <p:nvPr/>
        </p:nvPicPr>
        <p:blipFill>
          <a:blip r:embed="rId3"/>
          <a:stretch>
            <a:fillRect/>
          </a:stretch>
        </p:blipFill>
        <p:spPr>
          <a:xfrm>
            <a:off x="0" y="703276"/>
            <a:ext cx="9144000" cy="5451448"/>
          </a:xfrm>
          <a:prstGeom prst="rect">
            <a:avLst/>
          </a:prstGeom>
        </p:spPr>
      </p:pic>
      <p:sp>
        <p:nvSpPr>
          <p:cNvPr id="4" name="TextBox 3">
            <a:extLst>
              <a:ext uri="{FF2B5EF4-FFF2-40B4-BE49-F238E27FC236}">
                <a16:creationId xmlns:a16="http://schemas.microsoft.com/office/drawing/2014/main" id="{480C88C5-B9B4-4EAE-B6EC-017D76D32746}"/>
              </a:ext>
            </a:extLst>
          </p:cNvPr>
          <p:cNvSpPr txBox="1"/>
          <p:nvPr/>
        </p:nvSpPr>
        <p:spPr>
          <a:xfrm>
            <a:off x="1832605" y="977900"/>
            <a:ext cx="1746760" cy="1131785"/>
          </a:xfrm>
          <a:prstGeom prst="rect">
            <a:avLst/>
          </a:prstGeom>
          <a:noFill/>
        </p:spPr>
        <p:txBody>
          <a:bodyPr wrap="none" rtlCol="0">
            <a:spAutoFit/>
          </a:bodyPr>
          <a:lstStyle/>
          <a:p>
            <a:pPr algn="ctr">
              <a:lnSpc>
                <a:spcPct val="150000"/>
              </a:lnSpc>
            </a:pPr>
            <a:r>
              <a:rPr lang="en-US" altLang="zh-CN" sz="2400" i="1" dirty="0">
                <a:latin typeface="Cambria" panose="02040503050406030204" pitchFamily="18" charset="0"/>
                <a:ea typeface="Cambria" panose="02040503050406030204" pitchFamily="18" charset="0"/>
              </a:rPr>
              <a:t>Γ</a:t>
            </a:r>
            <a:r>
              <a:rPr lang="en-US" altLang="zh-CN" sz="2400" i="1" baseline="-25000" dirty="0">
                <a:latin typeface="Cambria" panose="02040503050406030204" pitchFamily="18" charset="0"/>
                <a:ea typeface="Cambria" panose="02040503050406030204" pitchFamily="18" charset="0"/>
              </a:rPr>
              <a:t>p</a:t>
            </a:r>
            <a:r>
              <a:rPr lang="en-US" altLang="zh-CN" sz="2400" dirty="0">
                <a:latin typeface="Cambria" panose="02040503050406030204" pitchFamily="18" charset="0"/>
                <a:ea typeface="Cambria" panose="02040503050406030204" pitchFamily="18" charset="0"/>
              </a:rPr>
              <a:t> Brown</a:t>
            </a:r>
          </a:p>
          <a:p>
            <a:pPr algn="ctr">
              <a:lnSpc>
                <a:spcPct val="150000"/>
              </a:lnSpc>
            </a:pPr>
            <a:r>
              <a:rPr lang="en-US" altLang="zh-CN" sz="2400" i="1" dirty="0">
                <a:latin typeface="Cambria" panose="02040503050406030204" pitchFamily="18" charset="0"/>
                <a:ea typeface="Cambria" panose="02040503050406030204" pitchFamily="18" charset="0"/>
              </a:rPr>
              <a:t>Γ</a:t>
            </a:r>
            <a:r>
              <a:rPr lang="en-US" altLang="zh-CN" sz="2400" i="1" baseline="-25000" dirty="0">
                <a:latin typeface="Cambria" panose="02040503050406030204" pitchFamily="18" charset="0"/>
                <a:ea typeface="Cambria" panose="02040503050406030204" pitchFamily="18" charset="0"/>
              </a:rPr>
              <a:t>p</a:t>
            </a:r>
            <a:r>
              <a:rPr lang="en-US" altLang="zh-CN" sz="2400" dirty="0">
                <a:latin typeface="Cambria" panose="02040503050406030204" pitchFamily="18" charset="0"/>
                <a:ea typeface="Cambria" panose="02040503050406030204" pitchFamily="18" charset="0"/>
              </a:rPr>
              <a:t> Rauscher</a:t>
            </a:r>
            <a:endParaRPr lang="en-US" sz="2400" dirty="0">
              <a:latin typeface="Cambria" panose="02040503050406030204" pitchFamily="18" charset="0"/>
              <a:ea typeface="Cambria" panose="02040503050406030204" pitchFamily="18" charset="0"/>
            </a:endParaRPr>
          </a:p>
        </p:txBody>
      </p:sp>
      <p:cxnSp>
        <p:nvCxnSpPr>
          <p:cNvPr id="6" name="Straight Connector 5">
            <a:extLst>
              <a:ext uri="{FF2B5EF4-FFF2-40B4-BE49-F238E27FC236}">
                <a16:creationId xmlns:a16="http://schemas.microsoft.com/office/drawing/2014/main" id="{27BEE871-E0E4-4FD6-BF82-9F9007243470}"/>
              </a:ext>
            </a:extLst>
          </p:cNvPr>
          <p:cNvCxnSpPr>
            <a:cxnSpLocks/>
          </p:cNvCxnSpPr>
          <p:nvPr/>
        </p:nvCxnSpPr>
        <p:spPr>
          <a:xfrm>
            <a:off x="1887627" y="1607293"/>
            <a:ext cx="1714500" cy="0"/>
          </a:xfrm>
          <a:prstGeom prst="line">
            <a:avLst/>
          </a:prstGeom>
        </p:spPr>
        <p:style>
          <a:lnRef idx="1">
            <a:schemeClr val="dk1"/>
          </a:lnRef>
          <a:fillRef idx="0">
            <a:schemeClr val="dk1"/>
          </a:fillRef>
          <a:effectRef idx="0">
            <a:schemeClr val="dk1"/>
          </a:effectRef>
          <a:fontRef idx="minor">
            <a:schemeClr val="tx1"/>
          </a:fontRef>
        </p:style>
      </p:cxnSp>
      <p:sp>
        <p:nvSpPr>
          <p:cNvPr id="8" name="TextBox 7">
            <a:extLst>
              <a:ext uri="{FF2B5EF4-FFF2-40B4-BE49-F238E27FC236}">
                <a16:creationId xmlns:a16="http://schemas.microsoft.com/office/drawing/2014/main" id="{B5B1CB45-60EC-4A46-9694-4EBE4D6CF6CE}"/>
              </a:ext>
            </a:extLst>
          </p:cNvPr>
          <p:cNvSpPr txBox="1"/>
          <p:nvPr/>
        </p:nvSpPr>
        <p:spPr>
          <a:xfrm>
            <a:off x="1058742" y="1338360"/>
            <a:ext cx="811441" cy="461665"/>
          </a:xfrm>
          <a:prstGeom prst="rect">
            <a:avLst/>
          </a:prstGeom>
          <a:noFill/>
        </p:spPr>
        <p:txBody>
          <a:bodyPr wrap="none" rtlCol="0">
            <a:spAutoFit/>
          </a:bodyPr>
          <a:lstStyle/>
          <a:p>
            <a:r>
              <a:rPr lang="en-US" sz="2400" dirty="0">
                <a:latin typeface="Cambria" panose="02040503050406030204" pitchFamily="18" charset="0"/>
                <a:ea typeface="Cambria" panose="02040503050406030204" pitchFamily="18" charset="0"/>
              </a:rPr>
              <a:t>log</a:t>
            </a:r>
            <a:r>
              <a:rPr lang="en-US" sz="2400" baseline="-25000" dirty="0">
                <a:latin typeface="Cambria" panose="02040503050406030204" pitchFamily="18" charset="0"/>
                <a:ea typeface="Cambria" panose="02040503050406030204" pitchFamily="18" charset="0"/>
              </a:rPr>
              <a:t>10</a:t>
            </a:r>
          </a:p>
        </p:txBody>
      </p:sp>
    </p:spTree>
    <p:extLst>
      <p:ext uri="{BB962C8B-B14F-4D97-AF65-F5344CB8AC3E}">
        <p14:creationId xmlns:p14="http://schemas.microsoft.com/office/powerpoint/2010/main" val="3684821207"/>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a:extLst>
              <a:ext uri="{FF2B5EF4-FFF2-40B4-BE49-F238E27FC236}">
                <a16:creationId xmlns:a16="http://schemas.microsoft.com/office/drawing/2014/main" id="{3F4F5C60-2C2D-4E9B-9DEB-317F9459E425}"/>
              </a:ext>
            </a:extLst>
          </p:cNvPr>
          <p:cNvSpPr txBox="1"/>
          <p:nvPr/>
        </p:nvSpPr>
        <p:spPr>
          <a:xfrm>
            <a:off x="0" y="0"/>
            <a:ext cx="9144000" cy="6740307"/>
          </a:xfrm>
          <a:prstGeom prst="rect">
            <a:avLst/>
          </a:prstGeom>
          <a:noFill/>
        </p:spPr>
        <p:txBody>
          <a:bodyPr wrap="square">
            <a:spAutoFit/>
          </a:bodyPr>
          <a:lstStyle/>
          <a:p>
            <a:pPr marL="0" marR="0">
              <a:spcBef>
                <a:spcPts val="0"/>
              </a:spcBef>
              <a:spcAft>
                <a:spcPts val="0"/>
              </a:spcAft>
            </a:pPr>
            <a:r>
              <a:rPr lang="en-US" sz="1600" dirty="0">
                <a:effectLst/>
                <a:latin typeface="Aptos"/>
                <a:ea typeface="等线" panose="02010600030101010101" pitchFamily="2" charset="-122"/>
              </a:rPr>
              <a:t>Hi everyone,</a:t>
            </a:r>
            <a:endParaRPr lang="en-US" sz="1600" dirty="0">
              <a:effectLst/>
              <a:latin typeface="Calibri" panose="020F0502020204030204" pitchFamily="34" charset="0"/>
              <a:ea typeface="等线" panose="02010600030101010101" pitchFamily="2" charset="-122"/>
            </a:endParaRPr>
          </a:p>
          <a:p>
            <a:pPr marL="0" marR="0">
              <a:spcBef>
                <a:spcPts val="0"/>
              </a:spcBef>
              <a:spcAft>
                <a:spcPts val="0"/>
              </a:spcAft>
            </a:pPr>
            <a:r>
              <a:rPr lang="en-US" sz="1600" dirty="0">
                <a:effectLst/>
                <a:latin typeface="Aptos"/>
                <a:ea typeface="等线" panose="02010600030101010101" pitchFamily="2" charset="-122"/>
              </a:rPr>
              <a:t> </a:t>
            </a:r>
            <a:endParaRPr lang="en-US" sz="1600" dirty="0">
              <a:effectLst/>
              <a:latin typeface="Calibri" panose="020F0502020204030204" pitchFamily="34" charset="0"/>
              <a:ea typeface="等线" panose="02010600030101010101" pitchFamily="2" charset="-122"/>
            </a:endParaRPr>
          </a:p>
          <a:p>
            <a:pPr marL="0" marR="0">
              <a:spcBef>
                <a:spcPts val="0"/>
              </a:spcBef>
              <a:spcAft>
                <a:spcPts val="0"/>
              </a:spcAft>
            </a:pPr>
            <a:r>
              <a:rPr lang="en-US" sz="1600" dirty="0">
                <a:effectLst/>
                <a:latin typeface="Aptos"/>
                <a:ea typeface="等线" panose="02010600030101010101" pitchFamily="2" charset="-122"/>
              </a:rPr>
              <a:t>I’d like to second </a:t>
            </a:r>
            <a:r>
              <a:rPr lang="en-US" sz="1600" dirty="0" err="1">
                <a:effectLst/>
                <a:latin typeface="Aptos"/>
                <a:ea typeface="等线" panose="02010600030101010101" pitchFamily="2" charset="-122"/>
              </a:rPr>
              <a:t>Lijie’s</a:t>
            </a:r>
            <a:r>
              <a:rPr lang="en-US" sz="1600" dirty="0">
                <a:effectLst/>
                <a:latin typeface="Aptos"/>
                <a:ea typeface="等线" panose="02010600030101010101" pitchFamily="2" charset="-122"/>
              </a:rPr>
              <a:t> thanks to you all of you for your contributions to this work and especially thank Lijie for his major efforts to make this setup a reality and for drafting the paper on it. </a:t>
            </a:r>
            <a:endParaRPr lang="en-US" sz="1600" dirty="0">
              <a:effectLst/>
              <a:latin typeface="Calibri" panose="020F0502020204030204" pitchFamily="34" charset="0"/>
              <a:ea typeface="等线" panose="02010600030101010101" pitchFamily="2" charset="-122"/>
            </a:endParaRPr>
          </a:p>
          <a:p>
            <a:pPr marL="0" marR="0">
              <a:spcBef>
                <a:spcPts val="0"/>
              </a:spcBef>
              <a:spcAft>
                <a:spcPts val="0"/>
              </a:spcAft>
            </a:pPr>
            <a:r>
              <a:rPr lang="en-US" sz="1600" dirty="0">
                <a:effectLst/>
                <a:latin typeface="Aptos"/>
                <a:ea typeface="等线" panose="02010600030101010101" pitchFamily="2" charset="-122"/>
              </a:rPr>
              <a:t> </a:t>
            </a:r>
            <a:endParaRPr lang="en-US" sz="1600" dirty="0">
              <a:effectLst/>
              <a:latin typeface="Calibri" panose="020F0502020204030204" pitchFamily="34" charset="0"/>
              <a:ea typeface="等线" panose="02010600030101010101" pitchFamily="2" charset="-122"/>
            </a:endParaRPr>
          </a:p>
          <a:p>
            <a:pPr marL="0" marR="0">
              <a:spcBef>
                <a:spcPts val="0"/>
              </a:spcBef>
              <a:spcAft>
                <a:spcPts val="0"/>
              </a:spcAft>
            </a:pPr>
            <a:r>
              <a:rPr lang="en-US" sz="1600" dirty="0">
                <a:effectLst/>
                <a:latin typeface="Aptos"/>
                <a:ea typeface="等线" panose="02010600030101010101" pitchFamily="2" charset="-122"/>
              </a:rPr>
              <a:t>I’d also like to elaborate on our discussions about naming the setup and seek your feedback. </a:t>
            </a:r>
            <a:endParaRPr lang="en-US" sz="1600" dirty="0">
              <a:effectLst/>
              <a:latin typeface="Calibri" panose="020F0502020204030204" pitchFamily="34" charset="0"/>
              <a:ea typeface="等线" panose="02010600030101010101" pitchFamily="2" charset="-122"/>
            </a:endParaRPr>
          </a:p>
          <a:p>
            <a:pPr marL="0" marR="0">
              <a:spcBef>
                <a:spcPts val="0"/>
              </a:spcBef>
              <a:spcAft>
                <a:spcPts val="0"/>
              </a:spcAft>
            </a:pPr>
            <a:r>
              <a:rPr lang="en-US" sz="1600" dirty="0">
                <a:effectLst/>
                <a:latin typeface="Aptos"/>
                <a:ea typeface="等线" panose="02010600030101010101" pitchFamily="2" charset="-122"/>
              </a:rPr>
              <a:t> </a:t>
            </a:r>
            <a:endParaRPr lang="en-US" sz="1600" dirty="0">
              <a:effectLst/>
              <a:latin typeface="Calibri" panose="020F0502020204030204" pitchFamily="34" charset="0"/>
              <a:ea typeface="等线" panose="02010600030101010101" pitchFamily="2" charset="-122"/>
            </a:endParaRPr>
          </a:p>
          <a:p>
            <a:pPr marL="0" marR="0">
              <a:spcBef>
                <a:spcPts val="0"/>
              </a:spcBef>
              <a:spcAft>
                <a:spcPts val="0"/>
              </a:spcAft>
            </a:pPr>
            <a:r>
              <a:rPr lang="en-US" sz="1600" dirty="0">
                <a:effectLst/>
                <a:latin typeface="Aptos"/>
                <a:ea typeface="等线" panose="02010600030101010101" pitchFamily="2" charset="-122"/>
              </a:rPr>
              <a:t>I think LIBRA is in some ways the perfect acronym for this setup because it 1) concisely summarizes the main things it measures, 2) the Libra astrological symbol is the scales of justice and we are “weighing” the intensities of two X-ray peaks and also “weighing” the relative proton, alpha, and gamma branching ratios, and 3) we can submit the paper so that it is </a:t>
            </a:r>
            <a:r>
              <a:rPr lang="en-US" sz="1600" dirty="0">
                <a:solidFill>
                  <a:srgbClr val="FF0000"/>
                </a:solidFill>
                <a:effectLst/>
                <a:latin typeface="Aptos"/>
                <a:ea typeface="等线" panose="02010600030101010101" pitchFamily="2" charset="-122"/>
              </a:rPr>
              <a:t>“born” in the Libra astrological sign’s range of Sept. 23 to Oct. 22</a:t>
            </a:r>
            <a:r>
              <a:rPr lang="en-US" sz="1600" baseline="30000" dirty="0">
                <a:solidFill>
                  <a:srgbClr val="FF0000"/>
                </a:solidFill>
                <a:effectLst/>
                <a:latin typeface="Aptos"/>
                <a:ea typeface="等线" panose="02010600030101010101" pitchFamily="2" charset="-122"/>
              </a:rPr>
              <a:t>nd</a:t>
            </a:r>
            <a:r>
              <a:rPr lang="en-US" sz="1600" dirty="0">
                <a:effectLst/>
                <a:latin typeface="Aptos"/>
                <a:ea typeface="等线" panose="02010600030101010101" pitchFamily="2" charset="-122"/>
              </a:rPr>
              <a:t>. I’m not an astrology aficionado at all, but I like how this all fits. The problem is that there is an existing DAMA/LIBRA collaboration that has been reporting evidence for a dark matter direct detection annual modulation signal for many years, which is controversial and likely wrong. So, the name is sort of taken (at least in different but related subfield) and also potentially tainted, which gives me pause for choosing it. </a:t>
            </a:r>
            <a:endParaRPr lang="en-US" sz="1600" dirty="0">
              <a:effectLst/>
              <a:latin typeface="Calibri" panose="020F0502020204030204" pitchFamily="34" charset="0"/>
              <a:ea typeface="等线" panose="02010600030101010101" pitchFamily="2" charset="-122"/>
            </a:endParaRPr>
          </a:p>
          <a:p>
            <a:pPr marL="0" marR="0">
              <a:spcBef>
                <a:spcPts val="0"/>
              </a:spcBef>
              <a:spcAft>
                <a:spcPts val="0"/>
              </a:spcAft>
            </a:pPr>
            <a:r>
              <a:rPr lang="en-US" sz="1600" dirty="0">
                <a:effectLst/>
                <a:latin typeface="Aptos"/>
                <a:ea typeface="等线" panose="02010600030101010101" pitchFamily="2" charset="-122"/>
              </a:rPr>
              <a:t> </a:t>
            </a:r>
            <a:endParaRPr lang="en-US" sz="1600" dirty="0">
              <a:effectLst/>
              <a:latin typeface="Calibri" panose="020F0502020204030204" pitchFamily="34" charset="0"/>
              <a:ea typeface="等线" panose="02010600030101010101" pitchFamily="2" charset="-122"/>
            </a:endParaRPr>
          </a:p>
          <a:p>
            <a:pPr marL="0" marR="0">
              <a:spcBef>
                <a:spcPts val="0"/>
              </a:spcBef>
              <a:spcAft>
                <a:spcPts val="0"/>
              </a:spcAft>
            </a:pPr>
            <a:r>
              <a:rPr lang="en-US" sz="1600" dirty="0">
                <a:effectLst/>
                <a:latin typeface="Aptos"/>
                <a:ea typeface="等线" panose="02010600030101010101" pitchFamily="2" charset="-122"/>
              </a:rPr>
              <a:t>Another possible name is “Branching ratios and Lifetimes of Atomic Nuclei from Capture of Electrons (BALANCE)”. That one feels a bit long and a little forced to me but could also work. It is a little misleading as it mentions electron capture but doesn’t mention our use of positron decays for the BR measurements. </a:t>
            </a:r>
            <a:endParaRPr lang="en-US" sz="1600" dirty="0">
              <a:effectLst/>
              <a:latin typeface="Calibri" panose="020F0502020204030204" pitchFamily="34" charset="0"/>
              <a:ea typeface="等线" panose="02010600030101010101" pitchFamily="2" charset="-122"/>
            </a:endParaRPr>
          </a:p>
          <a:p>
            <a:pPr marL="0" marR="0">
              <a:spcBef>
                <a:spcPts val="0"/>
              </a:spcBef>
              <a:spcAft>
                <a:spcPts val="0"/>
              </a:spcAft>
            </a:pPr>
            <a:r>
              <a:rPr lang="en-US" sz="1600" dirty="0">
                <a:effectLst/>
                <a:latin typeface="Aptos"/>
                <a:ea typeface="等线" panose="02010600030101010101" pitchFamily="2" charset="-122"/>
              </a:rPr>
              <a:t> </a:t>
            </a:r>
            <a:endParaRPr lang="en-US" sz="1600" dirty="0">
              <a:effectLst/>
              <a:latin typeface="Calibri" panose="020F0502020204030204" pitchFamily="34" charset="0"/>
              <a:ea typeface="等线" panose="02010600030101010101" pitchFamily="2" charset="-122"/>
            </a:endParaRPr>
          </a:p>
          <a:p>
            <a:pPr marL="0" marR="0">
              <a:spcBef>
                <a:spcPts val="0"/>
              </a:spcBef>
              <a:spcAft>
                <a:spcPts val="0"/>
              </a:spcAft>
            </a:pPr>
            <a:r>
              <a:rPr lang="en-US" sz="1600" dirty="0">
                <a:effectLst/>
                <a:latin typeface="Aptos"/>
                <a:ea typeface="等线" panose="02010600030101010101" pitchFamily="2" charset="-122"/>
              </a:rPr>
              <a:t>Anyhow, we need to choose a name soon, so please share any feedback or original ideas for a name. </a:t>
            </a:r>
            <a:endParaRPr lang="en-US" sz="1600" dirty="0">
              <a:effectLst/>
              <a:latin typeface="Calibri" panose="020F0502020204030204" pitchFamily="34" charset="0"/>
              <a:ea typeface="等线" panose="02010600030101010101" pitchFamily="2" charset="-122"/>
            </a:endParaRPr>
          </a:p>
          <a:p>
            <a:pPr marL="0" marR="0">
              <a:spcBef>
                <a:spcPts val="0"/>
              </a:spcBef>
              <a:spcAft>
                <a:spcPts val="0"/>
              </a:spcAft>
            </a:pPr>
            <a:r>
              <a:rPr lang="en-US" sz="1600" dirty="0">
                <a:effectLst/>
                <a:latin typeface="Aptos"/>
                <a:ea typeface="等线" panose="02010600030101010101" pitchFamily="2" charset="-122"/>
              </a:rPr>
              <a:t> </a:t>
            </a:r>
            <a:endParaRPr lang="en-US" sz="1600" dirty="0">
              <a:effectLst/>
              <a:latin typeface="Calibri" panose="020F0502020204030204" pitchFamily="34" charset="0"/>
              <a:ea typeface="等线" panose="02010600030101010101" pitchFamily="2" charset="-122"/>
            </a:endParaRPr>
          </a:p>
          <a:p>
            <a:pPr marL="0" marR="0">
              <a:spcBef>
                <a:spcPts val="0"/>
              </a:spcBef>
              <a:spcAft>
                <a:spcPts val="0"/>
              </a:spcAft>
            </a:pPr>
            <a:r>
              <a:rPr lang="en-US" sz="1600" dirty="0">
                <a:effectLst/>
                <a:latin typeface="Aptos"/>
                <a:ea typeface="等线" panose="02010600030101010101" pitchFamily="2" charset="-122"/>
              </a:rPr>
              <a:t>Of course, your feedback on the content of the paper is much more important. </a:t>
            </a:r>
            <a:endParaRPr lang="en-US" sz="1600" dirty="0">
              <a:effectLst/>
              <a:latin typeface="Calibri" panose="020F0502020204030204" pitchFamily="34" charset="0"/>
              <a:ea typeface="等线" panose="02010600030101010101" pitchFamily="2" charset="-122"/>
            </a:endParaRPr>
          </a:p>
          <a:p>
            <a:pPr marL="0" marR="0">
              <a:spcBef>
                <a:spcPts val="0"/>
              </a:spcBef>
              <a:spcAft>
                <a:spcPts val="0"/>
              </a:spcAft>
            </a:pPr>
            <a:r>
              <a:rPr lang="en-US" sz="1600" dirty="0">
                <a:effectLst/>
                <a:latin typeface="Aptos"/>
                <a:ea typeface="等线" panose="02010600030101010101" pitchFamily="2" charset="-122"/>
              </a:rPr>
              <a:t> </a:t>
            </a:r>
            <a:endParaRPr lang="en-US" sz="1600" dirty="0">
              <a:effectLst/>
              <a:latin typeface="Calibri" panose="020F0502020204030204" pitchFamily="34" charset="0"/>
              <a:ea typeface="等线" panose="02010600030101010101" pitchFamily="2" charset="-122"/>
            </a:endParaRPr>
          </a:p>
          <a:p>
            <a:pPr marL="0" marR="0">
              <a:spcBef>
                <a:spcPts val="0"/>
              </a:spcBef>
              <a:spcAft>
                <a:spcPts val="0"/>
              </a:spcAft>
            </a:pPr>
            <a:r>
              <a:rPr lang="en-US" sz="1600" dirty="0">
                <a:effectLst/>
                <a:latin typeface="Aptos"/>
                <a:ea typeface="等线" panose="02010600030101010101" pitchFamily="2" charset="-122"/>
              </a:rPr>
              <a:t>Thanks, and best regards,</a:t>
            </a:r>
            <a:endParaRPr lang="en-US" sz="1600" dirty="0">
              <a:effectLst/>
              <a:latin typeface="Calibri" panose="020F0502020204030204" pitchFamily="34" charset="0"/>
              <a:ea typeface="等线" panose="02010600030101010101" pitchFamily="2" charset="-122"/>
            </a:endParaRPr>
          </a:p>
          <a:p>
            <a:pPr marL="0" marR="0">
              <a:spcBef>
                <a:spcPts val="0"/>
              </a:spcBef>
              <a:spcAft>
                <a:spcPts val="0"/>
              </a:spcAft>
            </a:pPr>
            <a:r>
              <a:rPr lang="en-US" sz="1600" dirty="0">
                <a:effectLst/>
                <a:latin typeface="Aptos"/>
                <a:ea typeface="等线" panose="02010600030101010101" pitchFamily="2" charset="-122"/>
              </a:rPr>
              <a:t> </a:t>
            </a:r>
            <a:endParaRPr lang="en-US" sz="1600" dirty="0">
              <a:effectLst/>
              <a:latin typeface="Calibri" panose="020F0502020204030204" pitchFamily="34" charset="0"/>
              <a:ea typeface="等线" panose="02010600030101010101" pitchFamily="2" charset="-122"/>
            </a:endParaRPr>
          </a:p>
          <a:p>
            <a:pPr marL="0" marR="0">
              <a:spcBef>
                <a:spcPts val="0"/>
              </a:spcBef>
              <a:spcAft>
                <a:spcPts val="0"/>
              </a:spcAft>
            </a:pPr>
            <a:r>
              <a:rPr lang="en-US" sz="1600" dirty="0">
                <a:effectLst/>
                <a:latin typeface="Aptos"/>
                <a:ea typeface="等线" panose="02010600030101010101" pitchFamily="2" charset="-122"/>
              </a:rPr>
              <a:t>Chris Wrede</a:t>
            </a:r>
            <a:endParaRPr lang="en-US" sz="1600" dirty="0">
              <a:effectLst/>
              <a:latin typeface="Calibri" panose="020F0502020204030204" pitchFamily="34" charset="0"/>
              <a:ea typeface="等线" panose="02010600030101010101" pitchFamily="2" charset="-122"/>
            </a:endParaRPr>
          </a:p>
        </p:txBody>
      </p:sp>
    </p:spTree>
    <p:extLst>
      <p:ext uri="{BB962C8B-B14F-4D97-AF65-F5344CB8AC3E}">
        <p14:creationId xmlns:p14="http://schemas.microsoft.com/office/powerpoint/2010/main" val="2828726513"/>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5AA8652B-6AA4-4C99-9592-A63954BD34EC}"/>
              </a:ext>
            </a:extLst>
          </p:cNvPr>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0" y="0"/>
            <a:ext cx="4467225" cy="5886450"/>
          </a:xfrm>
          <a:prstGeom prst="rect">
            <a:avLst/>
          </a:prstGeom>
        </p:spPr>
      </p:pic>
      <p:sp>
        <p:nvSpPr>
          <p:cNvPr id="5" name="TextBox 4">
            <a:extLst>
              <a:ext uri="{FF2B5EF4-FFF2-40B4-BE49-F238E27FC236}">
                <a16:creationId xmlns:a16="http://schemas.microsoft.com/office/drawing/2014/main" id="{00AF9386-B6A3-439C-8A7D-D970B7F187DF}"/>
              </a:ext>
            </a:extLst>
          </p:cNvPr>
          <p:cNvSpPr txBox="1"/>
          <p:nvPr/>
        </p:nvSpPr>
        <p:spPr>
          <a:xfrm>
            <a:off x="0" y="5886450"/>
            <a:ext cx="5534526" cy="369332"/>
          </a:xfrm>
          <a:prstGeom prst="rect">
            <a:avLst/>
          </a:prstGeom>
          <a:noFill/>
        </p:spPr>
        <p:txBody>
          <a:bodyPr wrap="square">
            <a:spAutoFit/>
          </a:bodyPr>
          <a:lstStyle/>
          <a:p>
            <a:r>
              <a:rPr lang="zh-CN" altLang="en-US" dirty="0">
                <a:latin typeface="Times New Roman" panose="02020603050405020304" pitchFamily="18" charset="0"/>
                <a:cs typeface="Times New Roman" panose="02020603050405020304" pitchFamily="18" charset="0"/>
              </a:rPr>
              <a:t>D. G. W. Smith et al., X-Ray Spectrometry 3, 149 (1974). </a:t>
            </a:r>
          </a:p>
        </p:txBody>
      </p:sp>
      <p:pic>
        <p:nvPicPr>
          <p:cNvPr id="7" name="Picture 6">
            <a:extLst>
              <a:ext uri="{FF2B5EF4-FFF2-40B4-BE49-F238E27FC236}">
                <a16:creationId xmlns:a16="http://schemas.microsoft.com/office/drawing/2014/main" id="{E508F98D-AFDE-424F-9E9C-A6E15DF4D4FE}"/>
              </a:ext>
            </a:extLst>
          </p:cNvPr>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4467225" y="0"/>
            <a:ext cx="2148698" cy="3874168"/>
          </a:xfrm>
          <a:prstGeom prst="rect">
            <a:avLst/>
          </a:prstGeom>
        </p:spPr>
      </p:pic>
      <p:sp>
        <p:nvSpPr>
          <p:cNvPr id="8" name="TextBox 7">
            <a:extLst>
              <a:ext uri="{FF2B5EF4-FFF2-40B4-BE49-F238E27FC236}">
                <a16:creationId xmlns:a16="http://schemas.microsoft.com/office/drawing/2014/main" id="{1053C362-2F73-46E6-8A7C-B4415464F28C}"/>
              </a:ext>
            </a:extLst>
          </p:cNvPr>
          <p:cNvSpPr txBox="1"/>
          <p:nvPr/>
        </p:nvSpPr>
        <p:spPr>
          <a:xfrm>
            <a:off x="0" y="6193393"/>
            <a:ext cx="3031958" cy="369332"/>
          </a:xfrm>
          <a:prstGeom prst="rect">
            <a:avLst/>
          </a:prstGeom>
          <a:noFill/>
        </p:spPr>
        <p:txBody>
          <a:bodyPr wrap="square">
            <a:spAutoFit/>
          </a:bodyPr>
          <a:lstStyle/>
          <a:p>
            <a:r>
              <a:rPr lang="en-US" altLang="zh-CN" dirty="0"/>
              <a:t>The K</a:t>
            </a:r>
            <a:r>
              <a:rPr lang="en-US" altLang="zh-CN" baseline="-25000" dirty="0"/>
              <a:t>β</a:t>
            </a:r>
            <a:r>
              <a:rPr lang="en-US" altLang="zh-CN" dirty="0"/>
              <a:t>/K</a:t>
            </a:r>
            <a:r>
              <a:rPr lang="en-US" altLang="zh-CN" baseline="-25000" dirty="0"/>
              <a:t>α</a:t>
            </a:r>
            <a:r>
              <a:rPr lang="en-US" altLang="zh-CN" dirty="0"/>
              <a:t> X-ray intensity ratio</a:t>
            </a:r>
            <a:endParaRPr lang="zh-CN" altLang="en-US" dirty="0"/>
          </a:p>
        </p:txBody>
      </p:sp>
    </p:spTree>
    <p:extLst>
      <p:ext uri="{BB962C8B-B14F-4D97-AF65-F5344CB8AC3E}">
        <p14:creationId xmlns:p14="http://schemas.microsoft.com/office/powerpoint/2010/main" val="165520866"/>
      </p:ext>
    </p:extLst>
  </p:cSld>
  <p:clrMapOvr>
    <a:masterClrMapping/>
  </p:clrMapOvr>
</p:sld>
</file>

<file path=ppt/slides/slide2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 name="Picture 16">
            <a:extLst>
              <a:ext uri="{FF2B5EF4-FFF2-40B4-BE49-F238E27FC236}">
                <a16:creationId xmlns:a16="http://schemas.microsoft.com/office/drawing/2014/main" id="{71424185-7F83-4FF7-9013-F1658BC0B955}"/>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519545"/>
            <a:ext cx="9144000" cy="5818909"/>
          </a:xfrm>
          <a:prstGeom prst="rect">
            <a:avLst/>
          </a:prstGeom>
        </p:spPr>
      </p:pic>
      <p:sp>
        <p:nvSpPr>
          <p:cNvPr id="2" name="TextBox 1">
            <a:extLst>
              <a:ext uri="{FF2B5EF4-FFF2-40B4-BE49-F238E27FC236}">
                <a16:creationId xmlns:a16="http://schemas.microsoft.com/office/drawing/2014/main" id="{8E3415B8-1FE0-4576-A864-BA035B5241B0}"/>
              </a:ext>
            </a:extLst>
          </p:cNvPr>
          <p:cNvSpPr txBox="1"/>
          <p:nvPr/>
        </p:nvSpPr>
        <p:spPr>
          <a:xfrm>
            <a:off x="3415658" y="776613"/>
            <a:ext cx="2312684" cy="1569660"/>
          </a:xfrm>
          <a:prstGeom prst="rect">
            <a:avLst/>
          </a:prstGeom>
          <a:noFill/>
        </p:spPr>
        <p:txBody>
          <a:bodyPr wrap="none" rtlCol="0">
            <a:spAutoFit/>
          </a:bodyPr>
          <a:lstStyle/>
          <a:p>
            <a:r>
              <a:rPr lang="en-US" altLang="zh-CN" sz="2400" dirty="0">
                <a:latin typeface="Cambria" panose="02040503050406030204" pitchFamily="18" charset="0"/>
                <a:ea typeface="Cambria" panose="02040503050406030204" pitchFamily="18" charset="0"/>
              </a:rPr>
              <a:t>Brown Γ</a:t>
            </a:r>
            <a:r>
              <a:rPr lang="en-US" altLang="zh-CN" sz="2400" baseline="-25000" dirty="0">
                <a:latin typeface="Cambria" panose="02040503050406030204" pitchFamily="18" charset="0"/>
                <a:ea typeface="Cambria" panose="02040503050406030204" pitchFamily="18" charset="0"/>
              </a:rPr>
              <a:t>γ</a:t>
            </a:r>
          </a:p>
          <a:p>
            <a:r>
              <a:rPr lang="en-US" altLang="zh-CN" sz="2400" dirty="0">
                <a:latin typeface="Cambria" panose="02040503050406030204" pitchFamily="18" charset="0"/>
                <a:ea typeface="Cambria" panose="02040503050406030204" pitchFamily="18" charset="0"/>
              </a:rPr>
              <a:t>Brown Γ</a:t>
            </a:r>
            <a:r>
              <a:rPr lang="en-US" altLang="zh-CN" sz="2400" baseline="-25000" dirty="0">
                <a:latin typeface="Cambria" panose="02040503050406030204" pitchFamily="18" charset="0"/>
                <a:ea typeface="Cambria" panose="02040503050406030204" pitchFamily="18" charset="0"/>
              </a:rPr>
              <a:t>p</a:t>
            </a:r>
          </a:p>
          <a:p>
            <a:r>
              <a:rPr lang="en-US" altLang="zh-CN" sz="2400" dirty="0">
                <a:latin typeface="Cambria" panose="02040503050406030204" pitchFamily="18" charset="0"/>
                <a:ea typeface="Cambria" panose="02040503050406030204" pitchFamily="18" charset="0"/>
              </a:rPr>
              <a:t>Rauscher Γ</a:t>
            </a:r>
            <a:r>
              <a:rPr lang="en-US" altLang="zh-CN" sz="2400" baseline="-25000" dirty="0">
                <a:latin typeface="Cambria" panose="02040503050406030204" pitchFamily="18" charset="0"/>
                <a:ea typeface="Cambria" panose="02040503050406030204" pitchFamily="18" charset="0"/>
              </a:rPr>
              <a:t>α</a:t>
            </a:r>
          </a:p>
          <a:p>
            <a:r>
              <a:rPr lang="en-US" altLang="zh-CN" sz="2400" dirty="0" err="1">
                <a:latin typeface="Cambria" panose="02040503050406030204" pitchFamily="18" charset="0"/>
                <a:ea typeface="Cambria" panose="02040503050406030204" pitchFamily="18" charset="0"/>
              </a:rPr>
              <a:t>Γ</a:t>
            </a:r>
            <a:r>
              <a:rPr lang="en-US" altLang="zh-CN" sz="2400" baseline="-25000" dirty="0" err="1">
                <a:latin typeface="Cambria" panose="02040503050406030204" pitchFamily="18" charset="0"/>
                <a:ea typeface="Cambria" panose="02040503050406030204" pitchFamily="18" charset="0"/>
              </a:rPr>
              <a:t>tot</a:t>
            </a:r>
            <a:r>
              <a:rPr lang="en-US" altLang="zh-CN" sz="2400" dirty="0">
                <a:latin typeface="Cambria" panose="02040503050406030204" pitchFamily="18" charset="0"/>
                <a:ea typeface="Cambria" panose="02040503050406030204" pitchFamily="18" charset="0"/>
              </a:rPr>
              <a:t> = Γ</a:t>
            </a:r>
            <a:r>
              <a:rPr lang="en-US" altLang="zh-CN" sz="2400" baseline="-25000" dirty="0">
                <a:latin typeface="Cambria" panose="02040503050406030204" pitchFamily="18" charset="0"/>
                <a:ea typeface="Cambria" panose="02040503050406030204" pitchFamily="18" charset="0"/>
              </a:rPr>
              <a:t>γ</a:t>
            </a:r>
            <a:r>
              <a:rPr lang="en-US" altLang="zh-CN" sz="2400" dirty="0">
                <a:latin typeface="Cambria" panose="02040503050406030204" pitchFamily="18" charset="0"/>
                <a:ea typeface="Cambria" panose="02040503050406030204" pitchFamily="18" charset="0"/>
              </a:rPr>
              <a:t> + Γ</a:t>
            </a:r>
            <a:r>
              <a:rPr lang="en-US" altLang="zh-CN" sz="2400" baseline="-25000" dirty="0">
                <a:latin typeface="Cambria" panose="02040503050406030204" pitchFamily="18" charset="0"/>
                <a:ea typeface="Cambria" panose="02040503050406030204" pitchFamily="18" charset="0"/>
              </a:rPr>
              <a:t>γ</a:t>
            </a:r>
            <a:r>
              <a:rPr lang="en-US" altLang="zh-CN" sz="2400" dirty="0">
                <a:latin typeface="Cambria" panose="02040503050406030204" pitchFamily="18" charset="0"/>
                <a:ea typeface="Cambria" panose="02040503050406030204" pitchFamily="18" charset="0"/>
              </a:rPr>
              <a:t> + Γ</a:t>
            </a:r>
            <a:r>
              <a:rPr lang="en-US" altLang="zh-CN" sz="2400" baseline="-25000" dirty="0">
                <a:latin typeface="Cambria" panose="02040503050406030204" pitchFamily="18" charset="0"/>
                <a:ea typeface="Cambria" panose="02040503050406030204" pitchFamily="18" charset="0"/>
              </a:rPr>
              <a:t>α</a:t>
            </a:r>
            <a:endParaRPr lang="en-US" sz="2400" baseline="-25000" dirty="0">
              <a:latin typeface="Cambria" panose="02040503050406030204" pitchFamily="18" charset="0"/>
              <a:ea typeface="Cambria" panose="02040503050406030204" pitchFamily="18" charset="0"/>
            </a:endParaRPr>
          </a:p>
        </p:txBody>
      </p:sp>
    </p:spTree>
    <p:extLst>
      <p:ext uri="{BB962C8B-B14F-4D97-AF65-F5344CB8AC3E}">
        <p14:creationId xmlns:p14="http://schemas.microsoft.com/office/powerpoint/2010/main" val="1896463753"/>
      </p:ext>
    </p:extLst>
  </p:cSld>
  <p:clrMapOvr>
    <a:masterClrMapping/>
  </p:clrMapOvr>
</p:sld>
</file>

<file path=ppt/slides/slide2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D8FCBA30-5BE2-4D1F-A3E7-C3BF4F8442B5}"/>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4572000" y="0"/>
            <a:ext cx="4572000" cy="2909455"/>
          </a:xfrm>
          <a:prstGeom prst="rect">
            <a:avLst/>
          </a:prstGeom>
        </p:spPr>
      </p:pic>
      <p:pic>
        <p:nvPicPr>
          <p:cNvPr id="10" name="Picture 9">
            <a:extLst>
              <a:ext uri="{FF2B5EF4-FFF2-40B4-BE49-F238E27FC236}">
                <a16:creationId xmlns:a16="http://schemas.microsoft.com/office/drawing/2014/main" id="{611C6668-CB7E-4289-869E-E0A1F0296FBC}"/>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 y="0"/>
            <a:ext cx="4572000" cy="2909455"/>
          </a:xfrm>
          <a:prstGeom prst="rect">
            <a:avLst/>
          </a:prstGeom>
        </p:spPr>
      </p:pic>
      <p:pic>
        <p:nvPicPr>
          <p:cNvPr id="12" name="Picture 11">
            <a:extLst>
              <a:ext uri="{FF2B5EF4-FFF2-40B4-BE49-F238E27FC236}">
                <a16:creationId xmlns:a16="http://schemas.microsoft.com/office/drawing/2014/main" id="{86D34469-E21F-44E0-8FF7-F6928281DEE3}"/>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1" y="2909455"/>
            <a:ext cx="4572000" cy="2909455"/>
          </a:xfrm>
          <a:prstGeom prst="rect">
            <a:avLst/>
          </a:prstGeom>
        </p:spPr>
      </p:pic>
      <p:pic>
        <p:nvPicPr>
          <p:cNvPr id="15" name="Picture 14">
            <a:extLst>
              <a:ext uri="{FF2B5EF4-FFF2-40B4-BE49-F238E27FC236}">
                <a16:creationId xmlns:a16="http://schemas.microsoft.com/office/drawing/2014/main" id="{38686405-33F2-4C0D-9600-A9FEBE05158B}"/>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4571999" y="2909454"/>
            <a:ext cx="4572000" cy="2909455"/>
          </a:xfrm>
          <a:prstGeom prst="rect">
            <a:avLst/>
          </a:prstGeom>
        </p:spPr>
      </p:pic>
      <p:sp>
        <p:nvSpPr>
          <p:cNvPr id="6" name="TextBox 5">
            <a:extLst>
              <a:ext uri="{FF2B5EF4-FFF2-40B4-BE49-F238E27FC236}">
                <a16:creationId xmlns:a16="http://schemas.microsoft.com/office/drawing/2014/main" id="{611FA633-4CB9-4BEA-B3B4-EB167D413F10}"/>
              </a:ext>
            </a:extLst>
          </p:cNvPr>
          <p:cNvSpPr txBox="1"/>
          <p:nvPr/>
        </p:nvSpPr>
        <p:spPr>
          <a:xfrm>
            <a:off x="3567846" y="5657671"/>
            <a:ext cx="2008307" cy="1200329"/>
          </a:xfrm>
          <a:prstGeom prst="rect">
            <a:avLst/>
          </a:prstGeom>
          <a:noFill/>
        </p:spPr>
        <p:txBody>
          <a:bodyPr wrap="none" rtlCol="0">
            <a:spAutoFit/>
          </a:bodyPr>
          <a:lstStyle/>
          <a:p>
            <a:r>
              <a:rPr lang="en-US" altLang="zh-CN" dirty="0">
                <a:latin typeface="Cambria" panose="02040503050406030204" pitchFamily="18" charset="0"/>
                <a:ea typeface="Cambria" panose="02040503050406030204" pitchFamily="18" charset="0"/>
              </a:rPr>
              <a:t>Brown Γ</a:t>
            </a:r>
            <a:r>
              <a:rPr lang="en-US" altLang="zh-CN" baseline="-25000" dirty="0">
                <a:latin typeface="Cambria" panose="02040503050406030204" pitchFamily="18" charset="0"/>
                <a:ea typeface="Cambria" panose="02040503050406030204" pitchFamily="18" charset="0"/>
              </a:rPr>
              <a:t>γ</a:t>
            </a:r>
          </a:p>
          <a:p>
            <a:r>
              <a:rPr lang="en-US" altLang="zh-CN" dirty="0">
                <a:latin typeface="Cambria" panose="02040503050406030204" pitchFamily="18" charset="0"/>
                <a:ea typeface="Cambria" panose="02040503050406030204" pitchFamily="18" charset="0"/>
              </a:rPr>
              <a:t>Brown Γ</a:t>
            </a:r>
            <a:r>
              <a:rPr lang="en-US" altLang="zh-CN" baseline="-25000" dirty="0">
                <a:latin typeface="Cambria" panose="02040503050406030204" pitchFamily="18" charset="0"/>
                <a:ea typeface="Cambria" panose="02040503050406030204" pitchFamily="18" charset="0"/>
              </a:rPr>
              <a:t>p</a:t>
            </a:r>
          </a:p>
          <a:p>
            <a:r>
              <a:rPr lang="en-US" altLang="zh-CN" dirty="0">
                <a:latin typeface="Cambria" panose="02040503050406030204" pitchFamily="18" charset="0"/>
                <a:ea typeface="Cambria" panose="02040503050406030204" pitchFamily="18" charset="0"/>
              </a:rPr>
              <a:t>Rauscher Γ</a:t>
            </a:r>
            <a:r>
              <a:rPr lang="en-US" altLang="zh-CN" baseline="-25000" dirty="0">
                <a:latin typeface="Cambria" panose="02040503050406030204" pitchFamily="18" charset="0"/>
                <a:ea typeface="Cambria" panose="02040503050406030204" pitchFamily="18" charset="0"/>
              </a:rPr>
              <a:t>α</a:t>
            </a:r>
            <a:r>
              <a:rPr lang="en-US" altLang="zh-CN" dirty="0">
                <a:latin typeface="Cambria" panose="02040503050406030204" pitchFamily="18" charset="0"/>
                <a:ea typeface="Cambria" panose="02040503050406030204" pitchFamily="18" charset="0"/>
              </a:rPr>
              <a:t>*F</a:t>
            </a:r>
          </a:p>
          <a:p>
            <a:r>
              <a:rPr lang="en-US" altLang="zh-CN" dirty="0" err="1">
                <a:latin typeface="Cambria" panose="02040503050406030204" pitchFamily="18" charset="0"/>
                <a:ea typeface="Cambria" panose="02040503050406030204" pitchFamily="18" charset="0"/>
              </a:rPr>
              <a:t>Γ</a:t>
            </a:r>
            <a:r>
              <a:rPr lang="en-US" altLang="zh-CN" baseline="-25000" dirty="0" err="1">
                <a:latin typeface="Cambria" panose="02040503050406030204" pitchFamily="18" charset="0"/>
                <a:ea typeface="Cambria" panose="02040503050406030204" pitchFamily="18" charset="0"/>
              </a:rPr>
              <a:t>tot</a:t>
            </a:r>
            <a:r>
              <a:rPr lang="en-US" altLang="zh-CN" dirty="0">
                <a:latin typeface="Cambria" panose="02040503050406030204" pitchFamily="18" charset="0"/>
                <a:ea typeface="Cambria" panose="02040503050406030204" pitchFamily="18" charset="0"/>
              </a:rPr>
              <a:t> = Γ</a:t>
            </a:r>
            <a:r>
              <a:rPr lang="en-US" altLang="zh-CN" baseline="-25000" dirty="0">
                <a:latin typeface="Cambria" panose="02040503050406030204" pitchFamily="18" charset="0"/>
                <a:ea typeface="Cambria" panose="02040503050406030204" pitchFamily="18" charset="0"/>
              </a:rPr>
              <a:t>γ</a:t>
            </a:r>
            <a:r>
              <a:rPr lang="en-US" altLang="zh-CN" dirty="0">
                <a:latin typeface="Cambria" panose="02040503050406030204" pitchFamily="18" charset="0"/>
                <a:ea typeface="Cambria" panose="02040503050406030204" pitchFamily="18" charset="0"/>
              </a:rPr>
              <a:t> + Γ</a:t>
            </a:r>
            <a:r>
              <a:rPr lang="en-US" altLang="zh-CN" baseline="-25000" dirty="0">
                <a:latin typeface="Cambria" panose="02040503050406030204" pitchFamily="18" charset="0"/>
                <a:ea typeface="Cambria" panose="02040503050406030204" pitchFamily="18" charset="0"/>
              </a:rPr>
              <a:t>γ</a:t>
            </a:r>
            <a:r>
              <a:rPr lang="en-US" altLang="zh-CN" dirty="0">
                <a:latin typeface="Cambria" panose="02040503050406030204" pitchFamily="18" charset="0"/>
                <a:ea typeface="Cambria" panose="02040503050406030204" pitchFamily="18" charset="0"/>
              </a:rPr>
              <a:t> + Γ</a:t>
            </a:r>
            <a:r>
              <a:rPr lang="en-US" altLang="zh-CN" baseline="-25000" dirty="0">
                <a:latin typeface="Cambria" panose="02040503050406030204" pitchFamily="18" charset="0"/>
                <a:ea typeface="Cambria" panose="02040503050406030204" pitchFamily="18" charset="0"/>
              </a:rPr>
              <a:t>α</a:t>
            </a:r>
            <a:r>
              <a:rPr lang="en-US" altLang="zh-CN" dirty="0">
                <a:latin typeface="Cambria" panose="02040503050406030204" pitchFamily="18" charset="0"/>
                <a:ea typeface="Cambria" panose="02040503050406030204" pitchFamily="18" charset="0"/>
              </a:rPr>
              <a:t>*F</a:t>
            </a:r>
            <a:endParaRPr lang="en-US" dirty="0">
              <a:latin typeface="Cambria" panose="02040503050406030204" pitchFamily="18" charset="0"/>
              <a:ea typeface="Cambria" panose="02040503050406030204" pitchFamily="18" charset="0"/>
            </a:endParaRPr>
          </a:p>
        </p:txBody>
      </p:sp>
    </p:spTree>
    <p:extLst>
      <p:ext uri="{BB962C8B-B14F-4D97-AF65-F5344CB8AC3E}">
        <p14:creationId xmlns:p14="http://schemas.microsoft.com/office/powerpoint/2010/main" val="3596516445"/>
      </p:ext>
    </p:extLst>
  </p:cSld>
  <p:clrMapOvr>
    <a:masterClrMapping/>
  </p:clrMapOvr>
</p:sld>
</file>

<file path=ppt/slides/slide2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C6F0294B-E432-40DD-A55D-DC1FEB73A483}"/>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0"/>
            <a:ext cx="4572000" cy="2909455"/>
          </a:xfrm>
          <a:prstGeom prst="rect">
            <a:avLst/>
          </a:prstGeom>
        </p:spPr>
      </p:pic>
      <p:pic>
        <p:nvPicPr>
          <p:cNvPr id="10" name="Picture 9">
            <a:extLst>
              <a:ext uri="{FF2B5EF4-FFF2-40B4-BE49-F238E27FC236}">
                <a16:creationId xmlns:a16="http://schemas.microsoft.com/office/drawing/2014/main" id="{C7FEE0A3-84B4-4B96-80B9-338D2EFCB5C9}"/>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0" y="2909455"/>
            <a:ext cx="4572000" cy="2909455"/>
          </a:xfrm>
          <a:prstGeom prst="rect">
            <a:avLst/>
          </a:prstGeom>
        </p:spPr>
      </p:pic>
      <p:pic>
        <p:nvPicPr>
          <p:cNvPr id="12" name="Picture 11">
            <a:extLst>
              <a:ext uri="{FF2B5EF4-FFF2-40B4-BE49-F238E27FC236}">
                <a16:creationId xmlns:a16="http://schemas.microsoft.com/office/drawing/2014/main" id="{F15B1217-775C-405F-8E35-A0CFB43ECB35}"/>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4572000" y="2909455"/>
            <a:ext cx="4572000" cy="2909455"/>
          </a:xfrm>
          <a:prstGeom prst="rect">
            <a:avLst/>
          </a:prstGeom>
        </p:spPr>
      </p:pic>
      <p:pic>
        <p:nvPicPr>
          <p:cNvPr id="14" name="Picture 13">
            <a:extLst>
              <a:ext uri="{FF2B5EF4-FFF2-40B4-BE49-F238E27FC236}">
                <a16:creationId xmlns:a16="http://schemas.microsoft.com/office/drawing/2014/main" id="{3200EE9A-4FA2-4368-B5C8-ADE309C0778E}"/>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4572000" y="0"/>
            <a:ext cx="4572000" cy="2909455"/>
          </a:xfrm>
          <a:prstGeom prst="rect">
            <a:avLst/>
          </a:prstGeom>
        </p:spPr>
      </p:pic>
      <p:sp>
        <p:nvSpPr>
          <p:cNvPr id="6" name="TextBox 5">
            <a:extLst>
              <a:ext uri="{FF2B5EF4-FFF2-40B4-BE49-F238E27FC236}">
                <a16:creationId xmlns:a16="http://schemas.microsoft.com/office/drawing/2014/main" id="{2C153A38-D22B-4305-9395-CC0E21AC18FD}"/>
              </a:ext>
            </a:extLst>
          </p:cNvPr>
          <p:cNvSpPr txBox="1"/>
          <p:nvPr/>
        </p:nvSpPr>
        <p:spPr>
          <a:xfrm>
            <a:off x="3567846" y="5657671"/>
            <a:ext cx="2008307" cy="1200329"/>
          </a:xfrm>
          <a:prstGeom prst="rect">
            <a:avLst/>
          </a:prstGeom>
          <a:noFill/>
        </p:spPr>
        <p:txBody>
          <a:bodyPr wrap="none" rtlCol="0">
            <a:spAutoFit/>
          </a:bodyPr>
          <a:lstStyle/>
          <a:p>
            <a:r>
              <a:rPr lang="en-US" altLang="zh-CN" dirty="0">
                <a:latin typeface="Cambria" panose="02040503050406030204" pitchFamily="18" charset="0"/>
                <a:ea typeface="Cambria" panose="02040503050406030204" pitchFamily="18" charset="0"/>
              </a:rPr>
              <a:t>Brown Γ</a:t>
            </a:r>
            <a:r>
              <a:rPr lang="en-US" altLang="zh-CN" baseline="-25000" dirty="0">
                <a:latin typeface="Cambria" panose="02040503050406030204" pitchFamily="18" charset="0"/>
                <a:ea typeface="Cambria" panose="02040503050406030204" pitchFamily="18" charset="0"/>
              </a:rPr>
              <a:t>γ</a:t>
            </a:r>
          </a:p>
          <a:p>
            <a:r>
              <a:rPr lang="en-US" altLang="zh-CN" dirty="0">
                <a:latin typeface="Cambria" panose="02040503050406030204" pitchFamily="18" charset="0"/>
                <a:ea typeface="Cambria" panose="02040503050406030204" pitchFamily="18" charset="0"/>
              </a:rPr>
              <a:t>Brown Γ</a:t>
            </a:r>
            <a:r>
              <a:rPr lang="en-US" altLang="zh-CN" baseline="-25000" dirty="0">
                <a:latin typeface="Cambria" panose="02040503050406030204" pitchFamily="18" charset="0"/>
                <a:ea typeface="Cambria" panose="02040503050406030204" pitchFamily="18" charset="0"/>
              </a:rPr>
              <a:t>p</a:t>
            </a:r>
          </a:p>
          <a:p>
            <a:r>
              <a:rPr lang="en-US" altLang="zh-CN" dirty="0">
                <a:latin typeface="Cambria" panose="02040503050406030204" pitchFamily="18" charset="0"/>
                <a:ea typeface="Cambria" panose="02040503050406030204" pitchFamily="18" charset="0"/>
              </a:rPr>
              <a:t>Rauscher Γ</a:t>
            </a:r>
            <a:r>
              <a:rPr lang="en-US" altLang="zh-CN" baseline="-25000" dirty="0">
                <a:latin typeface="Cambria" panose="02040503050406030204" pitchFamily="18" charset="0"/>
                <a:ea typeface="Cambria" panose="02040503050406030204" pitchFamily="18" charset="0"/>
              </a:rPr>
              <a:t>α</a:t>
            </a:r>
            <a:r>
              <a:rPr lang="en-US" altLang="zh-CN" dirty="0">
                <a:latin typeface="Cambria" panose="02040503050406030204" pitchFamily="18" charset="0"/>
                <a:ea typeface="Cambria" panose="02040503050406030204" pitchFamily="18" charset="0"/>
              </a:rPr>
              <a:t>*F</a:t>
            </a:r>
          </a:p>
          <a:p>
            <a:r>
              <a:rPr lang="en-US" altLang="zh-CN" dirty="0" err="1">
                <a:latin typeface="Cambria" panose="02040503050406030204" pitchFamily="18" charset="0"/>
                <a:ea typeface="Cambria" panose="02040503050406030204" pitchFamily="18" charset="0"/>
              </a:rPr>
              <a:t>Γ</a:t>
            </a:r>
            <a:r>
              <a:rPr lang="en-US" altLang="zh-CN" baseline="-25000" dirty="0" err="1">
                <a:latin typeface="Cambria" panose="02040503050406030204" pitchFamily="18" charset="0"/>
                <a:ea typeface="Cambria" panose="02040503050406030204" pitchFamily="18" charset="0"/>
              </a:rPr>
              <a:t>tot</a:t>
            </a:r>
            <a:r>
              <a:rPr lang="en-US" altLang="zh-CN" dirty="0">
                <a:latin typeface="Cambria" panose="02040503050406030204" pitchFamily="18" charset="0"/>
                <a:ea typeface="Cambria" panose="02040503050406030204" pitchFamily="18" charset="0"/>
              </a:rPr>
              <a:t> = Γ</a:t>
            </a:r>
            <a:r>
              <a:rPr lang="en-US" altLang="zh-CN" baseline="-25000" dirty="0">
                <a:latin typeface="Cambria" panose="02040503050406030204" pitchFamily="18" charset="0"/>
                <a:ea typeface="Cambria" panose="02040503050406030204" pitchFamily="18" charset="0"/>
              </a:rPr>
              <a:t>γ</a:t>
            </a:r>
            <a:r>
              <a:rPr lang="en-US" altLang="zh-CN" dirty="0">
                <a:latin typeface="Cambria" panose="02040503050406030204" pitchFamily="18" charset="0"/>
                <a:ea typeface="Cambria" panose="02040503050406030204" pitchFamily="18" charset="0"/>
              </a:rPr>
              <a:t> + Γ</a:t>
            </a:r>
            <a:r>
              <a:rPr lang="en-US" altLang="zh-CN" baseline="-25000" dirty="0">
                <a:latin typeface="Cambria" panose="02040503050406030204" pitchFamily="18" charset="0"/>
                <a:ea typeface="Cambria" panose="02040503050406030204" pitchFamily="18" charset="0"/>
              </a:rPr>
              <a:t>γ</a:t>
            </a:r>
            <a:r>
              <a:rPr lang="en-US" altLang="zh-CN" dirty="0">
                <a:latin typeface="Cambria" panose="02040503050406030204" pitchFamily="18" charset="0"/>
                <a:ea typeface="Cambria" panose="02040503050406030204" pitchFamily="18" charset="0"/>
              </a:rPr>
              <a:t> + Γ</a:t>
            </a:r>
            <a:r>
              <a:rPr lang="en-US" altLang="zh-CN" baseline="-25000" dirty="0">
                <a:latin typeface="Cambria" panose="02040503050406030204" pitchFamily="18" charset="0"/>
                <a:ea typeface="Cambria" panose="02040503050406030204" pitchFamily="18" charset="0"/>
              </a:rPr>
              <a:t>α</a:t>
            </a:r>
            <a:r>
              <a:rPr lang="en-US" altLang="zh-CN" dirty="0">
                <a:latin typeface="Cambria" panose="02040503050406030204" pitchFamily="18" charset="0"/>
                <a:ea typeface="Cambria" panose="02040503050406030204" pitchFamily="18" charset="0"/>
              </a:rPr>
              <a:t>*F</a:t>
            </a:r>
            <a:endParaRPr lang="en-US" dirty="0">
              <a:latin typeface="Cambria" panose="02040503050406030204" pitchFamily="18" charset="0"/>
              <a:ea typeface="Cambria" panose="02040503050406030204" pitchFamily="18" charset="0"/>
            </a:endParaRPr>
          </a:p>
        </p:txBody>
      </p:sp>
    </p:spTree>
    <p:extLst>
      <p:ext uri="{BB962C8B-B14F-4D97-AF65-F5344CB8AC3E}">
        <p14:creationId xmlns:p14="http://schemas.microsoft.com/office/powerpoint/2010/main" val="393248482"/>
      </p:ext>
    </p:extLst>
  </p:cSld>
  <p:clrMapOvr>
    <a:masterClrMapping/>
  </p:clrMapOvr>
</p:sld>
</file>

<file path=ppt/slides/slide2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 name="Picture 10">
            <a:extLst>
              <a:ext uri="{FF2B5EF4-FFF2-40B4-BE49-F238E27FC236}">
                <a16:creationId xmlns:a16="http://schemas.microsoft.com/office/drawing/2014/main" id="{AED9A254-BF02-4359-BDED-04C670ABEAE9}"/>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4572000" y="-2"/>
            <a:ext cx="4572000" cy="2909455"/>
          </a:xfrm>
          <a:prstGeom prst="rect">
            <a:avLst/>
          </a:prstGeom>
        </p:spPr>
      </p:pic>
      <p:pic>
        <p:nvPicPr>
          <p:cNvPr id="13" name="Picture 12">
            <a:extLst>
              <a:ext uri="{FF2B5EF4-FFF2-40B4-BE49-F238E27FC236}">
                <a16:creationId xmlns:a16="http://schemas.microsoft.com/office/drawing/2014/main" id="{EFE7671F-1565-41B6-9CA8-128C5142F9F7}"/>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0" y="-1"/>
            <a:ext cx="4572000" cy="2909455"/>
          </a:xfrm>
          <a:prstGeom prst="rect">
            <a:avLst/>
          </a:prstGeom>
        </p:spPr>
      </p:pic>
      <p:pic>
        <p:nvPicPr>
          <p:cNvPr id="22" name="Picture 21">
            <a:extLst>
              <a:ext uri="{FF2B5EF4-FFF2-40B4-BE49-F238E27FC236}">
                <a16:creationId xmlns:a16="http://schemas.microsoft.com/office/drawing/2014/main" id="{EAED5257-CD1B-4371-A07E-5F2CCE11F3B3}"/>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0" y="3429000"/>
            <a:ext cx="4572000" cy="2909455"/>
          </a:xfrm>
          <a:prstGeom prst="rect">
            <a:avLst/>
          </a:prstGeom>
        </p:spPr>
      </p:pic>
      <p:pic>
        <p:nvPicPr>
          <p:cNvPr id="23" name="Picture 22">
            <a:extLst>
              <a:ext uri="{FF2B5EF4-FFF2-40B4-BE49-F238E27FC236}">
                <a16:creationId xmlns:a16="http://schemas.microsoft.com/office/drawing/2014/main" id="{6D46ABA0-E1B7-405F-960C-1FA3230A01AA}"/>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4572000" y="3429000"/>
            <a:ext cx="4572000" cy="2909455"/>
          </a:xfrm>
          <a:prstGeom prst="rect">
            <a:avLst/>
          </a:prstGeom>
        </p:spPr>
      </p:pic>
    </p:spTree>
    <p:extLst>
      <p:ext uri="{BB962C8B-B14F-4D97-AF65-F5344CB8AC3E}">
        <p14:creationId xmlns:p14="http://schemas.microsoft.com/office/powerpoint/2010/main" val="3891737335"/>
      </p:ext>
    </p:extLst>
  </p:cSld>
  <p:clrMapOvr>
    <a:masterClrMapping/>
  </p:clrMapOvr>
</p:sld>
</file>

<file path=ppt/slides/slide2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2231A119-CDB3-4A1E-B45B-33831416A3CB}"/>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0"/>
            <a:ext cx="4572000" cy="2909454"/>
          </a:xfrm>
          <a:prstGeom prst="rect">
            <a:avLst/>
          </a:prstGeom>
        </p:spPr>
      </p:pic>
      <p:pic>
        <p:nvPicPr>
          <p:cNvPr id="5" name="Picture 4">
            <a:extLst>
              <a:ext uri="{FF2B5EF4-FFF2-40B4-BE49-F238E27FC236}">
                <a16:creationId xmlns:a16="http://schemas.microsoft.com/office/drawing/2014/main" id="{C9DD49AD-58B6-407E-B4A3-70EE5F3803C3}"/>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4572000" y="0"/>
            <a:ext cx="4572000" cy="2909455"/>
          </a:xfrm>
          <a:prstGeom prst="rect">
            <a:avLst/>
          </a:prstGeom>
        </p:spPr>
      </p:pic>
      <p:pic>
        <p:nvPicPr>
          <p:cNvPr id="7" name="Picture 6">
            <a:extLst>
              <a:ext uri="{FF2B5EF4-FFF2-40B4-BE49-F238E27FC236}">
                <a16:creationId xmlns:a16="http://schemas.microsoft.com/office/drawing/2014/main" id="{64A1A5C6-46AB-4652-8A9A-271FE12B8584}"/>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4572000" y="3429000"/>
            <a:ext cx="4572000" cy="2909455"/>
          </a:xfrm>
          <a:prstGeom prst="rect">
            <a:avLst/>
          </a:prstGeom>
        </p:spPr>
      </p:pic>
      <p:pic>
        <p:nvPicPr>
          <p:cNvPr id="9" name="Picture 8">
            <a:extLst>
              <a:ext uri="{FF2B5EF4-FFF2-40B4-BE49-F238E27FC236}">
                <a16:creationId xmlns:a16="http://schemas.microsoft.com/office/drawing/2014/main" id="{F622AD73-3742-4D6C-8234-D5976E78EBAC}"/>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0" y="3429000"/>
            <a:ext cx="4572000" cy="2909455"/>
          </a:xfrm>
          <a:prstGeom prst="rect">
            <a:avLst/>
          </a:prstGeom>
        </p:spPr>
      </p:pic>
    </p:spTree>
    <p:extLst>
      <p:ext uri="{BB962C8B-B14F-4D97-AF65-F5344CB8AC3E}">
        <p14:creationId xmlns:p14="http://schemas.microsoft.com/office/powerpoint/2010/main" val="997035839"/>
      </p:ext>
    </p:extLst>
  </p:cSld>
  <p:clrMapOvr>
    <a:masterClrMapping/>
  </p:clrMapOvr>
</p:sld>
</file>

<file path=ppt/slides/slide2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FE4D1071-9491-4EEB-AEDF-307BD83EAC33}"/>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4572000" y="0"/>
            <a:ext cx="4572000" cy="2897505"/>
          </a:xfrm>
          <a:prstGeom prst="rect">
            <a:avLst/>
          </a:prstGeom>
        </p:spPr>
      </p:pic>
      <p:pic>
        <p:nvPicPr>
          <p:cNvPr id="5" name="Picture 4">
            <a:extLst>
              <a:ext uri="{FF2B5EF4-FFF2-40B4-BE49-F238E27FC236}">
                <a16:creationId xmlns:a16="http://schemas.microsoft.com/office/drawing/2014/main" id="{4AD5BEAA-C3E9-4EC6-BF37-F2F864C37A1A}"/>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0" y="-1"/>
            <a:ext cx="4572000" cy="2897505"/>
          </a:xfrm>
          <a:prstGeom prst="rect">
            <a:avLst/>
          </a:prstGeom>
        </p:spPr>
      </p:pic>
    </p:spTree>
    <p:extLst>
      <p:ext uri="{BB962C8B-B14F-4D97-AF65-F5344CB8AC3E}">
        <p14:creationId xmlns:p14="http://schemas.microsoft.com/office/powerpoint/2010/main" val="2487204817"/>
      </p:ext>
    </p:extLst>
  </p:cSld>
  <p:clrMapOvr>
    <a:masterClrMapping/>
  </p:clrMapOvr>
</p:sld>
</file>

<file path=ppt/slides/slide2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5123FCC1-24B0-4871-87DA-EDB3E4491BAB}"/>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0"/>
            <a:ext cx="7641772" cy="4114800"/>
          </a:xfrm>
          <a:prstGeom prst="rect">
            <a:avLst/>
          </a:prstGeom>
        </p:spPr>
      </p:pic>
      <p:pic>
        <p:nvPicPr>
          <p:cNvPr id="5" name="Picture 4">
            <a:extLst>
              <a:ext uri="{FF2B5EF4-FFF2-40B4-BE49-F238E27FC236}">
                <a16:creationId xmlns:a16="http://schemas.microsoft.com/office/drawing/2014/main" id="{13381093-7A2D-4F96-A226-D9A69591BFE6}"/>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0" y="4114800"/>
            <a:ext cx="5094515" cy="2743200"/>
          </a:xfrm>
          <a:prstGeom prst="rect">
            <a:avLst/>
          </a:prstGeom>
        </p:spPr>
      </p:pic>
    </p:spTree>
    <p:extLst>
      <p:ext uri="{BB962C8B-B14F-4D97-AF65-F5344CB8AC3E}">
        <p14:creationId xmlns:p14="http://schemas.microsoft.com/office/powerpoint/2010/main" val="3903100455"/>
      </p:ext>
    </p:extLst>
  </p:cSld>
  <p:clrMapOvr>
    <a:masterClrMapping/>
  </p:clrMapOvr>
</p:sld>
</file>

<file path=ppt/slides/slide2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5C239D86-3E03-4229-A761-919CA8C7741C}"/>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4114800"/>
            <a:ext cx="5094514" cy="2743200"/>
          </a:xfrm>
          <a:prstGeom prst="rect">
            <a:avLst/>
          </a:prstGeom>
        </p:spPr>
      </p:pic>
      <p:pic>
        <p:nvPicPr>
          <p:cNvPr id="5" name="Picture 4">
            <a:extLst>
              <a:ext uri="{FF2B5EF4-FFF2-40B4-BE49-F238E27FC236}">
                <a16:creationId xmlns:a16="http://schemas.microsoft.com/office/drawing/2014/main" id="{447AE8CF-51A4-475C-9DE4-EA83088B9656}"/>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0" y="0"/>
            <a:ext cx="7641772" cy="4114800"/>
          </a:xfrm>
          <a:prstGeom prst="rect">
            <a:avLst/>
          </a:prstGeom>
        </p:spPr>
      </p:pic>
    </p:spTree>
    <p:extLst>
      <p:ext uri="{BB962C8B-B14F-4D97-AF65-F5344CB8AC3E}">
        <p14:creationId xmlns:p14="http://schemas.microsoft.com/office/powerpoint/2010/main" val="2016550420"/>
      </p:ext>
    </p:extLst>
  </p:cSld>
  <p:clrMapOvr>
    <a:masterClrMapping/>
  </p:clrMapOvr>
</p:sld>
</file>

<file path=ppt/slides/slide2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AE812246-D896-44CF-9FCC-76DCD9F934CC}"/>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0"/>
            <a:ext cx="7641772" cy="4114800"/>
          </a:xfrm>
          <a:prstGeom prst="rect">
            <a:avLst/>
          </a:prstGeom>
        </p:spPr>
      </p:pic>
      <p:pic>
        <p:nvPicPr>
          <p:cNvPr id="5" name="Picture 4">
            <a:extLst>
              <a:ext uri="{FF2B5EF4-FFF2-40B4-BE49-F238E27FC236}">
                <a16:creationId xmlns:a16="http://schemas.microsoft.com/office/drawing/2014/main" id="{F0AB59DA-0098-499B-A04F-23589B0C666B}"/>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0" y="4114800"/>
            <a:ext cx="5094515" cy="2743200"/>
          </a:xfrm>
          <a:prstGeom prst="rect">
            <a:avLst/>
          </a:prstGeom>
        </p:spPr>
      </p:pic>
    </p:spTree>
    <p:extLst>
      <p:ext uri="{BB962C8B-B14F-4D97-AF65-F5344CB8AC3E}">
        <p14:creationId xmlns:p14="http://schemas.microsoft.com/office/powerpoint/2010/main" val="3109298692"/>
      </p:ext>
    </p:extLst>
  </p:cSld>
  <p:clrMapOvr>
    <a:masterClrMapping/>
  </p:clrMapOvr>
</p:sld>
</file>

<file path=ppt/slides/slide2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4147B7A2-9154-49EE-9745-DE7B40B2AA3D}"/>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4114800"/>
            <a:ext cx="5094514" cy="2743200"/>
          </a:xfrm>
          <a:prstGeom prst="rect">
            <a:avLst/>
          </a:prstGeom>
        </p:spPr>
      </p:pic>
      <p:pic>
        <p:nvPicPr>
          <p:cNvPr id="5" name="Picture 4">
            <a:extLst>
              <a:ext uri="{FF2B5EF4-FFF2-40B4-BE49-F238E27FC236}">
                <a16:creationId xmlns:a16="http://schemas.microsoft.com/office/drawing/2014/main" id="{ECF304DE-7D49-4D47-8ED5-D7A2E6EEB208}"/>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0" y="0"/>
            <a:ext cx="7641772" cy="4114800"/>
          </a:xfrm>
          <a:prstGeom prst="rect">
            <a:avLst/>
          </a:prstGeom>
        </p:spPr>
      </p:pic>
    </p:spTree>
    <p:extLst>
      <p:ext uri="{BB962C8B-B14F-4D97-AF65-F5344CB8AC3E}">
        <p14:creationId xmlns:p14="http://schemas.microsoft.com/office/powerpoint/2010/main" val="3268321678"/>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Box 4">
            <a:extLst>
              <a:ext uri="{FF2B5EF4-FFF2-40B4-BE49-F238E27FC236}">
                <a16:creationId xmlns:a16="http://schemas.microsoft.com/office/drawing/2014/main" id="{C6025FA9-C3E9-42B3-AA95-6ED1E695BE0D}"/>
              </a:ext>
            </a:extLst>
          </p:cNvPr>
          <p:cNvSpPr txBox="1"/>
          <p:nvPr/>
        </p:nvSpPr>
        <p:spPr>
          <a:xfrm>
            <a:off x="-1" y="0"/>
            <a:ext cx="9144000" cy="1754326"/>
          </a:xfrm>
          <a:prstGeom prst="rect">
            <a:avLst/>
          </a:prstGeom>
          <a:noFill/>
        </p:spPr>
        <p:txBody>
          <a:bodyPr wrap="square" rtlCol="0">
            <a:spAutoFit/>
          </a:bodyPr>
          <a:lstStyle/>
          <a:p>
            <a:r>
              <a:rPr lang="en-US" altLang="zh-CN" dirty="0">
                <a:latin typeface="Cambria" panose="02040503050406030204" pitchFamily="18" charset="0"/>
                <a:ea typeface="Cambria" panose="02040503050406030204" pitchFamily="18" charset="0"/>
              </a:rPr>
              <a:t>Calculated K</a:t>
            </a:r>
            <a:r>
              <a:rPr lang="zh-CN" altLang="en-US" dirty="0">
                <a:latin typeface="Cambria" panose="02040503050406030204" pitchFamily="18" charset="0"/>
              </a:rPr>
              <a:t> </a:t>
            </a:r>
            <a:r>
              <a:rPr lang="en-US" altLang="zh-CN" dirty="0">
                <a:latin typeface="Cambria" panose="02040503050406030204" pitchFamily="18" charset="0"/>
              </a:rPr>
              <a:t>X-ray emission rate </a:t>
            </a:r>
            <a:r>
              <a:rPr lang="en-US" altLang="zh-CN" dirty="0">
                <a:latin typeface="Cambria" panose="02040503050406030204" pitchFamily="18" charset="0"/>
                <a:ea typeface="Cambria" panose="02040503050406030204" pitchFamily="18" charset="0"/>
              </a:rPr>
              <a:t>(eV/ћ)</a:t>
            </a:r>
          </a:p>
          <a:p>
            <a:r>
              <a:rPr lang="en-US" dirty="0">
                <a:latin typeface="Cambria" panose="02040503050406030204" pitchFamily="18" charset="0"/>
                <a:ea typeface="Cambria" panose="02040503050406030204" pitchFamily="18" charset="0"/>
              </a:rPr>
              <a:t>28 Ni 0.51 0.551</a:t>
            </a:r>
          </a:p>
          <a:p>
            <a:r>
              <a:rPr lang="en-US" dirty="0">
                <a:latin typeface="Cambria" panose="02040503050406030204" pitchFamily="18" charset="0"/>
                <a:ea typeface="Cambria" panose="02040503050406030204" pitchFamily="18" charset="0"/>
              </a:rPr>
              <a:t>29 Cu 0.59 0.643 </a:t>
            </a:r>
          </a:p>
          <a:p>
            <a:r>
              <a:rPr lang="en-US" dirty="0">
                <a:latin typeface="Cambria" panose="02040503050406030204" pitchFamily="18" charset="0"/>
                <a:ea typeface="Cambria" panose="02040503050406030204" pitchFamily="18" charset="0"/>
              </a:rPr>
              <a:t>30 Zn 0.67 </a:t>
            </a:r>
            <a:r>
              <a:rPr lang="en-US" b="1" dirty="0">
                <a:latin typeface="Cambria" panose="02040503050406030204" pitchFamily="18" charset="0"/>
                <a:ea typeface="Cambria" panose="02040503050406030204" pitchFamily="18" charset="0"/>
              </a:rPr>
              <a:t>0.747</a:t>
            </a:r>
            <a:r>
              <a:rPr lang="en-US" dirty="0">
                <a:latin typeface="Cambria" panose="02040503050406030204" pitchFamily="18" charset="0"/>
                <a:ea typeface="Cambria" panose="02040503050406030204" pitchFamily="18" charset="0"/>
              </a:rPr>
              <a:t> 0.928</a:t>
            </a:r>
          </a:p>
          <a:p>
            <a:r>
              <a:rPr lang="en-US" dirty="0">
                <a:solidFill>
                  <a:srgbClr val="0000FF"/>
                </a:solidFill>
                <a:ea typeface="Cambria" panose="02040503050406030204" pitchFamily="18" charset="0"/>
              </a:rPr>
              <a:t>W. </a:t>
            </a:r>
            <a:r>
              <a:rPr lang="en-US" dirty="0" err="1">
                <a:solidFill>
                  <a:srgbClr val="0000FF"/>
                </a:solidFill>
                <a:ea typeface="Cambria" panose="02040503050406030204" pitchFamily="18" charset="0"/>
              </a:rPr>
              <a:t>Bambynek</a:t>
            </a:r>
            <a:r>
              <a:rPr lang="en-US" dirty="0">
                <a:solidFill>
                  <a:srgbClr val="0000FF"/>
                </a:solidFill>
                <a:ea typeface="Cambria" panose="02040503050406030204" pitchFamily="18" charset="0"/>
              </a:rPr>
              <a:t> et al., Rev. Mod. Phys. 44, 716 (1972). TABLE II.III and IV. Page 742-743</a:t>
            </a:r>
          </a:p>
          <a:p>
            <a:r>
              <a:rPr lang="en-US" dirty="0">
                <a:solidFill>
                  <a:srgbClr val="0000FF"/>
                </a:solidFill>
                <a:ea typeface="Cambria" panose="02040503050406030204" pitchFamily="18" charset="0"/>
              </a:rPr>
              <a:t>X-Ray Fluorescence Yields, Auger, and </a:t>
            </a:r>
            <a:r>
              <a:rPr lang="en-US" dirty="0" err="1">
                <a:solidFill>
                  <a:srgbClr val="0000FF"/>
                </a:solidFill>
                <a:ea typeface="Cambria" panose="02040503050406030204" pitchFamily="18" charset="0"/>
              </a:rPr>
              <a:t>Coster-Kronig</a:t>
            </a:r>
            <a:r>
              <a:rPr lang="en-US" dirty="0">
                <a:solidFill>
                  <a:srgbClr val="0000FF"/>
                </a:solidFill>
                <a:ea typeface="Cambria" panose="02040503050406030204" pitchFamily="18" charset="0"/>
              </a:rPr>
              <a:t> Transition Probabilities</a:t>
            </a:r>
          </a:p>
        </p:txBody>
      </p:sp>
      <p:sp>
        <p:nvSpPr>
          <p:cNvPr id="7" name="TextBox 6">
            <a:extLst>
              <a:ext uri="{FF2B5EF4-FFF2-40B4-BE49-F238E27FC236}">
                <a16:creationId xmlns:a16="http://schemas.microsoft.com/office/drawing/2014/main" id="{D1B7EF16-C4C2-4C7C-9F3A-F14B80DBF132}"/>
              </a:ext>
            </a:extLst>
          </p:cNvPr>
          <p:cNvSpPr txBox="1"/>
          <p:nvPr/>
        </p:nvSpPr>
        <p:spPr>
          <a:xfrm>
            <a:off x="0" y="1964354"/>
            <a:ext cx="9144000" cy="1754326"/>
          </a:xfrm>
          <a:prstGeom prst="rect">
            <a:avLst/>
          </a:prstGeom>
          <a:noFill/>
        </p:spPr>
        <p:txBody>
          <a:bodyPr wrap="square" rtlCol="0">
            <a:spAutoFit/>
          </a:bodyPr>
          <a:lstStyle/>
          <a:p>
            <a:r>
              <a:rPr lang="en-US" altLang="zh-CN" dirty="0">
                <a:latin typeface="Cambria" panose="02040503050406030204" pitchFamily="18" charset="0"/>
                <a:ea typeface="Cambria" panose="02040503050406030204" pitchFamily="18" charset="0"/>
              </a:rPr>
              <a:t>Calculated Values of Total Radiative K-Vacancy Decay Rate and Ratios of x-Ray Components (eV/ћ)</a:t>
            </a:r>
          </a:p>
          <a:p>
            <a:r>
              <a:rPr lang="en-US" dirty="0">
                <a:latin typeface="Cambria" panose="02040503050406030204" pitchFamily="18" charset="0"/>
                <a:ea typeface="Cambria" panose="02040503050406030204" pitchFamily="18" charset="0"/>
              </a:rPr>
              <a:t>28 Ni 0.586</a:t>
            </a:r>
          </a:p>
          <a:p>
            <a:r>
              <a:rPr lang="en-US" dirty="0">
                <a:latin typeface="Cambria" panose="02040503050406030204" pitchFamily="18" charset="0"/>
                <a:ea typeface="Cambria" panose="02040503050406030204" pitchFamily="18" charset="0"/>
              </a:rPr>
              <a:t>30 Zn 0.790</a:t>
            </a:r>
          </a:p>
          <a:p>
            <a:pPr algn="l"/>
            <a:r>
              <a:rPr lang="en-US" sz="1800" b="0" i="0" u="none" strike="noStrike" baseline="0" dirty="0">
                <a:solidFill>
                  <a:srgbClr val="0000FF"/>
                </a:solidFill>
                <a:latin typeface="CMR9"/>
              </a:rPr>
              <a:t>J.H. Scofield, </a:t>
            </a:r>
            <a:r>
              <a:rPr lang="en-US" sz="1800" b="0" i="0" u="none" strike="noStrike" baseline="0" dirty="0">
                <a:solidFill>
                  <a:srgbClr val="0000FF"/>
                </a:solidFill>
                <a:latin typeface="CMTI9"/>
              </a:rPr>
              <a:t>Atomic Inner-Shell Processes</a:t>
            </a:r>
            <a:r>
              <a:rPr lang="en-US" sz="1800" b="0" i="0" u="none" strike="noStrike" baseline="0" dirty="0">
                <a:solidFill>
                  <a:srgbClr val="0000FF"/>
                </a:solidFill>
                <a:latin typeface="CMR9"/>
              </a:rPr>
              <a:t>, edited by B. </a:t>
            </a:r>
            <a:r>
              <a:rPr lang="en-US" sz="1800" b="0" i="0" u="none" strike="noStrike" baseline="0" dirty="0" err="1">
                <a:solidFill>
                  <a:srgbClr val="0000FF"/>
                </a:solidFill>
                <a:latin typeface="CMR9"/>
              </a:rPr>
              <a:t>Crasemann</a:t>
            </a:r>
            <a:r>
              <a:rPr lang="en-US" sz="1800" b="0" i="0" u="none" strike="noStrike" baseline="0" dirty="0">
                <a:solidFill>
                  <a:srgbClr val="0000FF"/>
                </a:solidFill>
                <a:latin typeface="CMR9"/>
              </a:rPr>
              <a:t> (Academic Press, New York, 1975) p. 280.</a:t>
            </a:r>
            <a:endParaRPr lang="en-US" dirty="0">
              <a:solidFill>
                <a:srgbClr val="0000FF"/>
              </a:solidFill>
              <a:ea typeface="Cambria" panose="02040503050406030204" pitchFamily="18" charset="0"/>
            </a:endParaRPr>
          </a:p>
        </p:txBody>
      </p:sp>
      <p:sp>
        <p:nvSpPr>
          <p:cNvPr id="8" name="TextBox 7">
            <a:extLst>
              <a:ext uri="{FF2B5EF4-FFF2-40B4-BE49-F238E27FC236}">
                <a16:creationId xmlns:a16="http://schemas.microsoft.com/office/drawing/2014/main" id="{CB99980C-321A-4801-BB61-E406A6C28C13}"/>
              </a:ext>
            </a:extLst>
          </p:cNvPr>
          <p:cNvSpPr txBox="1"/>
          <p:nvPr/>
        </p:nvSpPr>
        <p:spPr>
          <a:xfrm>
            <a:off x="4183692" y="0"/>
            <a:ext cx="4359058" cy="1200329"/>
          </a:xfrm>
          <a:prstGeom prst="rect">
            <a:avLst/>
          </a:prstGeom>
          <a:noFill/>
        </p:spPr>
        <p:txBody>
          <a:bodyPr wrap="square" rtlCol="0">
            <a:spAutoFit/>
          </a:bodyPr>
          <a:lstStyle/>
          <a:p>
            <a:r>
              <a:rPr lang="en-US" altLang="zh-CN" dirty="0">
                <a:latin typeface="Cambria" panose="02040503050406030204" pitchFamily="18" charset="0"/>
                <a:ea typeface="Cambria" panose="02040503050406030204" pitchFamily="18" charset="0"/>
              </a:rPr>
              <a:t>Calculated K</a:t>
            </a:r>
            <a:r>
              <a:rPr lang="zh-CN" altLang="en-US" dirty="0">
                <a:latin typeface="Cambria" panose="02040503050406030204" pitchFamily="18" charset="0"/>
              </a:rPr>
              <a:t> </a:t>
            </a:r>
            <a:r>
              <a:rPr lang="en-US" altLang="zh-CN" dirty="0">
                <a:latin typeface="Cambria" panose="02040503050406030204" pitchFamily="18" charset="0"/>
              </a:rPr>
              <a:t>Auger transition rate </a:t>
            </a:r>
            <a:r>
              <a:rPr lang="en-US" altLang="zh-CN" dirty="0">
                <a:latin typeface="Cambria" panose="02040503050406030204" pitchFamily="18" charset="0"/>
                <a:ea typeface="Cambria" panose="02040503050406030204" pitchFamily="18" charset="0"/>
              </a:rPr>
              <a:t>(eV/ћ)</a:t>
            </a:r>
          </a:p>
          <a:p>
            <a:r>
              <a:rPr lang="en-US" dirty="0">
                <a:latin typeface="Cambria" panose="02040503050406030204" pitchFamily="18" charset="0"/>
                <a:ea typeface="Cambria" panose="02040503050406030204" pitchFamily="18" charset="0"/>
              </a:rPr>
              <a:t>28 Ni 0.84 0.780</a:t>
            </a:r>
          </a:p>
          <a:p>
            <a:r>
              <a:rPr lang="en-US" dirty="0">
                <a:latin typeface="Cambria" panose="02040503050406030204" pitchFamily="18" charset="0"/>
                <a:ea typeface="Cambria" panose="02040503050406030204" pitchFamily="18" charset="0"/>
              </a:rPr>
              <a:t>29 Cu 0.86 0.791 </a:t>
            </a:r>
          </a:p>
          <a:p>
            <a:r>
              <a:rPr lang="en-US" dirty="0">
                <a:latin typeface="Cambria" panose="02040503050406030204" pitchFamily="18" charset="0"/>
                <a:ea typeface="Cambria" panose="02040503050406030204" pitchFamily="18" charset="0"/>
              </a:rPr>
              <a:t>30 Zn 0.88 </a:t>
            </a:r>
            <a:r>
              <a:rPr lang="en-US" b="1" dirty="0">
                <a:latin typeface="Cambria" panose="02040503050406030204" pitchFamily="18" charset="0"/>
                <a:ea typeface="Cambria" panose="02040503050406030204" pitchFamily="18" charset="0"/>
              </a:rPr>
              <a:t>0.802</a:t>
            </a:r>
            <a:r>
              <a:rPr lang="en-US" dirty="0">
                <a:latin typeface="Cambria" panose="02040503050406030204" pitchFamily="18" charset="0"/>
                <a:ea typeface="Cambria" panose="02040503050406030204" pitchFamily="18" charset="0"/>
              </a:rPr>
              <a:t> 0.854</a:t>
            </a:r>
          </a:p>
        </p:txBody>
      </p:sp>
      <p:sp>
        <p:nvSpPr>
          <p:cNvPr id="9" name="TextBox 8">
            <a:extLst>
              <a:ext uri="{FF2B5EF4-FFF2-40B4-BE49-F238E27FC236}">
                <a16:creationId xmlns:a16="http://schemas.microsoft.com/office/drawing/2014/main" id="{C877FD5E-C94C-4F64-B07C-754CAEEA91E3}"/>
              </a:ext>
            </a:extLst>
          </p:cNvPr>
          <p:cNvSpPr txBox="1"/>
          <p:nvPr/>
        </p:nvSpPr>
        <p:spPr>
          <a:xfrm>
            <a:off x="0" y="3928708"/>
            <a:ext cx="3482236" cy="1200329"/>
          </a:xfrm>
          <a:prstGeom prst="rect">
            <a:avLst/>
          </a:prstGeom>
          <a:noFill/>
        </p:spPr>
        <p:txBody>
          <a:bodyPr wrap="square">
            <a:spAutoFit/>
          </a:bodyPr>
          <a:lstStyle/>
          <a:p>
            <a:r>
              <a:rPr lang="en-US" dirty="0">
                <a:latin typeface="Cambria" panose="02040503050406030204" pitchFamily="18" charset="0"/>
                <a:ea typeface="Cambria" panose="02040503050406030204" pitchFamily="18" charset="0"/>
              </a:rPr>
              <a:t>Z Atom Kα Kβ ε </a:t>
            </a:r>
            <a:r>
              <a:rPr lang="en-US" dirty="0" err="1">
                <a:latin typeface="Cambria" panose="02040503050406030204" pitchFamily="18" charset="0"/>
                <a:ea typeface="Cambria" panose="02040503050406030204" pitchFamily="18" charset="0"/>
              </a:rPr>
              <a:t>Γrad</a:t>
            </a:r>
            <a:r>
              <a:rPr lang="en-US" dirty="0">
                <a:latin typeface="Cambria" panose="02040503050406030204" pitchFamily="18" charset="0"/>
                <a:ea typeface="Cambria" panose="02040503050406030204" pitchFamily="18" charset="0"/>
              </a:rPr>
              <a:t> (eV)</a:t>
            </a:r>
          </a:p>
          <a:p>
            <a:r>
              <a:rPr lang="en-US" dirty="0">
                <a:latin typeface="Cambria" panose="02040503050406030204" pitchFamily="18" charset="0"/>
                <a:ea typeface="Cambria" panose="02040503050406030204" pitchFamily="18" charset="0"/>
              </a:rPr>
              <a:t>28 Ni 7.739 1.064 8.804 0.579</a:t>
            </a:r>
          </a:p>
          <a:p>
            <a:r>
              <a:rPr lang="en-US" dirty="0">
                <a:latin typeface="Cambria" panose="02040503050406030204" pitchFamily="18" charset="0"/>
                <a:ea typeface="Cambria" panose="02040503050406030204" pitchFamily="18" charset="0"/>
              </a:rPr>
              <a:t>29 Cu 9.015 1.101 10.116 0.666</a:t>
            </a:r>
          </a:p>
          <a:p>
            <a:r>
              <a:rPr lang="en-US" dirty="0">
                <a:latin typeface="Cambria" panose="02040503050406030204" pitchFamily="18" charset="0"/>
                <a:ea typeface="Cambria" panose="02040503050406030204" pitchFamily="18" charset="0"/>
              </a:rPr>
              <a:t>30 Zn 10.424 1.295 11.719 </a:t>
            </a:r>
            <a:r>
              <a:rPr lang="en-US" b="1" dirty="0">
                <a:latin typeface="Cambria" panose="02040503050406030204" pitchFamily="18" charset="0"/>
                <a:ea typeface="Cambria" panose="02040503050406030204" pitchFamily="18" charset="0"/>
              </a:rPr>
              <a:t>0.771</a:t>
            </a:r>
          </a:p>
        </p:txBody>
      </p:sp>
      <p:sp>
        <p:nvSpPr>
          <p:cNvPr id="10" name="TextBox 9">
            <a:extLst>
              <a:ext uri="{FF2B5EF4-FFF2-40B4-BE49-F238E27FC236}">
                <a16:creationId xmlns:a16="http://schemas.microsoft.com/office/drawing/2014/main" id="{2E2B6DCE-4FAC-4C71-8CB1-C4C17929B192}"/>
              </a:ext>
            </a:extLst>
          </p:cNvPr>
          <p:cNvSpPr txBox="1"/>
          <p:nvPr/>
        </p:nvSpPr>
        <p:spPr>
          <a:xfrm>
            <a:off x="0" y="5339065"/>
            <a:ext cx="8886892" cy="646331"/>
          </a:xfrm>
          <a:prstGeom prst="rect">
            <a:avLst/>
          </a:prstGeom>
          <a:noFill/>
        </p:spPr>
        <p:txBody>
          <a:bodyPr wrap="square">
            <a:spAutoFit/>
          </a:bodyPr>
          <a:lstStyle/>
          <a:p>
            <a:r>
              <a:rPr lang="en-US" dirty="0">
                <a:solidFill>
                  <a:srgbClr val="0000FF"/>
                </a:solidFill>
              </a:rPr>
              <a:t>Karol </a:t>
            </a:r>
            <a:r>
              <a:rPr lang="en-US" dirty="0" err="1">
                <a:solidFill>
                  <a:srgbClr val="0000FF"/>
                </a:solidFill>
              </a:rPr>
              <a:t>Kozioł</a:t>
            </a:r>
            <a:r>
              <a:rPr lang="en-US" dirty="0">
                <a:solidFill>
                  <a:srgbClr val="0000FF"/>
                </a:solidFill>
              </a:rPr>
              <a:t>, Phys. Rev. A 89, 022515 (2014).</a:t>
            </a:r>
          </a:p>
          <a:p>
            <a:r>
              <a:rPr lang="en-US" dirty="0" err="1">
                <a:solidFill>
                  <a:srgbClr val="0000FF"/>
                </a:solidFill>
              </a:rPr>
              <a:t>Relativistically</a:t>
            </a:r>
            <a:r>
              <a:rPr lang="en-US" dirty="0">
                <a:solidFill>
                  <a:srgbClr val="0000FF"/>
                </a:solidFill>
              </a:rPr>
              <a:t> calculated 𝐾-shell level widths and fluorescence yields for atoms with 20≤𝑍≤30</a:t>
            </a:r>
          </a:p>
        </p:txBody>
      </p:sp>
      <p:sp>
        <p:nvSpPr>
          <p:cNvPr id="11" name="TextBox 10">
            <a:extLst>
              <a:ext uri="{FF2B5EF4-FFF2-40B4-BE49-F238E27FC236}">
                <a16:creationId xmlns:a16="http://schemas.microsoft.com/office/drawing/2014/main" id="{BAAEC4E1-CD81-4DA2-B4F7-C1F04FA24B36}"/>
              </a:ext>
            </a:extLst>
          </p:cNvPr>
          <p:cNvSpPr txBox="1"/>
          <p:nvPr/>
        </p:nvSpPr>
        <p:spPr>
          <a:xfrm>
            <a:off x="4302365" y="3928708"/>
            <a:ext cx="3482236" cy="1200329"/>
          </a:xfrm>
          <a:prstGeom prst="rect">
            <a:avLst/>
          </a:prstGeom>
          <a:noFill/>
        </p:spPr>
        <p:txBody>
          <a:bodyPr wrap="square">
            <a:spAutoFit/>
          </a:bodyPr>
          <a:lstStyle/>
          <a:p>
            <a:r>
              <a:rPr lang="en-US" dirty="0">
                <a:latin typeface="Cambria" panose="02040503050406030204" pitchFamily="18" charset="0"/>
                <a:ea typeface="Cambria" panose="02040503050406030204" pitchFamily="18" charset="0"/>
              </a:rPr>
              <a:t>Z Atom ε </a:t>
            </a:r>
            <a:r>
              <a:rPr lang="en-US" dirty="0" err="1">
                <a:latin typeface="Cambria" panose="02040503050406030204" pitchFamily="18" charset="0"/>
                <a:ea typeface="Cambria" panose="02040503050406030204" pitchFamily="18" charset="0"/>
              </a:rPr>
              <a:t>Γnrad</a:t>
            </a:r>
            <a:r>
              <a:rPr lang="en-US" dirty="0">
                <a:latin typeface="Cambria" panose="02040503050406030204" pitchFamily="18" charset="0"/>
                <a:ea typeface="Cambria" panose="02040503050406030204" pitchFamily="18" charset="0"/>
              </a:rPr>
              <a:t> (eV)</a:t>
            </a:r>
          </a:p>
          <a:p>
            <a:r>
              <a:rPr lang="en-US" dirty="0">
                <a:latin typeface="Cambria" panose="02040503050406030204" pitchFamily="18" charset="0"/>
                <a:ea typeface="Cambria" panose="02040503050406030204" pitchFamily="18" charset="0"/>
              </a:rPr>
              <a:t>28 Ni 1.201 0.791</a:t>
            </a:r>
          </a:p>
          <a:p>
            <a:r>
              <a:rPr lang="en-US" dirty="0">
                <a:latin typeface="Cambria" panose="02040503050406030204" pitchFamily="18" charset="0"/>
                <a:ea typeface="Cambria" panose="02040503050406030204" pitchFamily="18" charset="0"/>
              </a:rPr>
              <a:t>29 Cu 1.221 0.804</a:t>
            </a:r>
          </a:p>
          <a:p>
            <a:r>
              <a:rPr lang="en-US" dirty="0">
                <a:latin typeface="Cambria" panose="02040503050406030204" pitchFamily="18" charset="0"/>
                <a:ea typeface="Cambria" panose="02040503050406030204" pitchFamily="18" charset="0"/>
              </a:rPr>
              <a:t>30 Zn 1.248 </a:t>
            </a:r>
            <a:r>
              <a:rPr lang="en-US" b="1" dirty="0">
                <a:latin typeface="Cambria" panose="02040503050406030204" pitchFamily="18" charset="0"/>
                <a:ea typeface="Cambria" panose="02040503050406030204" pitchFamily="18" charset="0"/>
              </a:rPr>
              <a:t>0.821</a:t>
            </a:r>
          </a:p>
        </p:txBody>
      </p:sp>
    </p:spTree>
    <p:extLst>
      <p:ext uri="{BB962C8B-B14F-4D97-AF65-F5344CB8AC3E}">
        <p14:creationId xmlns:p14="http://schemas.microsoft.com/office/powerpoint/2010/main" val="2366915501"/>
      </p:ext>
    </p:extLst>
  </p:cSld>
  <p:clrMapOvr>
    <a:masterClrMapping/>
  </p:clrMapOvr>
</p:sld>
</file>

<file path=ppt/slides/slide2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04D77C19-1449-49F6-939F-8F22265DD9A4}"/>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0"/>
            <a:ext cx="7641772" cy="4114800"/>
          </a:xfrm>
          <a:prstGeom prst="rect">
            <a:avLst/>
          </a:prstGeom>
        </p:spPr>
      </p:pic>
      <p:pic>
        <p:nvPicPr>
          <p:cNvPr id="5" name="Picture 4">
            <a:extLst>
              <a:ext uri="{FF2B5EF4-FFF2-40B4-BE49-F238E27FC236}">
                <a16:creationId xmlns:a16="http://schemas.microsoft.com/office/drawing/2014/main" id="{75480EEF-C65C-4293-B629-93B9107E3936}"/>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0" y="4114800"/>
            <a:ext cx="5094513" cy="2743200"/>
          </a:xfrm>
          <a:prstGeom prst="rect">
            <a:avLst/>
          </a:prstGeom>
        </p:spPr>
      </p:pic>
    </p:spTree>
    <p:extLst>
      <p:ext uri="{BB962C8B-B14F-4D97-AF65-F5344CB8AC3E}">
        <p14:creationId xmlns:p14="http://schemas.microsoft.com/office/powerpoint/2010/main" val="393751096"/>
      </p:ext>
    </p:extLst>
  </p:cSld>
  <p:clrMapOvr>
    <a:masterClrMapping/>
  </p:clrMapOvr>
</p:sld>
</file>

<file path=ppt/slides/slide2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34AA2634-4D7E-4681-A333-ACAF7EDE0658}"/>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4114800"/>
            <a:ext cx="5094515" cy="2743200"/>
          </a:xfrm>
          <a:prstGeom prst="rect">
            <a:avLst/>
          </a:prstGeom>
        </p:spPr>
      </p:pic>
      <p:pic>
        <p:nvPicPr>
          <p:cNvPr id="5" name="Picture 4">
            <a:extLst>
              <a:ext uri="{FF2B5EF4-FFF2-40B4-BE49-F238E27FC236}">
                <a16:creationId xmlns:a16="http://schemas.microsoft.com/office/drawing/2014/main" id="{292015E6-894D-4AA9-A54D-3CDDB4B67BD4}"/>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0" y="0"/>
            <a:ext cx="7641772" cy="4114800"/>
          </a:xfrm>
          <a:prstGeom prst="rect">
            <a:avLst/>
          </a:prstGeom>
        </p:spPr>
      </p:pic>
    </p:spTree>
    <p:extLst>
      <p:ext uri="{BB962C8B-B14F-4D97-AF65-F5344CB8AC3E}">
        <p14:creationId xmlns:p14="http://schemas.microsoft.com/office/powerpoint/2010/main" val="2115607793"/>
      </p:ext>
    </p:extLst>
  </p:cSld>
  <p:clrMapOvr>
    <a:masterClrMapping/>
  </p:clrMapOvr>
</p:sld>
</file>

<file path=ppt/slides/slide2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B877CBFA-4C67-4036-A816-8857CFA53601}"/>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4114800"/>
            <a:ext cx="5094515" cy="2743200"/>
          </a:xfrm>
          <a:prstGeom prst="rect">
            <a:avLst/>
          </a:prstGeom>
        </p:spPr>
      </p:pic>
      <p:pic>
        <p:nvPicPr>
          <p:cNvPr id="5" name="Picture 4">
            <a:extLst>
              <a:ext uri="{FF2B5EF4-FFF2-40B4-BE49-F238E27FC236}">
                <a16:creationId xmlns:a16="http://schemas.microsoft.com/office/drawing/2014/main" id="{F2D5FAC1-9049-48BF-9793-5542C9BD9D29}"/>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0" y="0"/>
            <a:ext cx="7641772" cy="4114800"/>
          </a:xfrm>
          <a:prstGeom prst="rect">
            <a:avLst/>
          </a:prstGeom>
        </p:spPr>
      </p:pic>
    </p:spTree>
    <p:extLst>
      <p:ext uri="{BB962C8B-B14F-4D97-AF65-F5344CB8AC3E}">
        <p14:creationId xmlns:p14="http://schemas.microsoft.com/office/powerpoint/2010/main" val="2206199826"/>
      </p:ext>
    </p:extLst>
  </p:cSld>
  <p:clrMapOvr>
    <a:masterClrMapping/>
  </p:clrMapOvr>
</p:sld>
</file>

<file path=ppt/slides/slide2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2E67A6DE-B824-42E8-8551-DEE82B0637E7}"/>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2461846"/>
            <a:ext cx="4572000" cy="2461846"/>
          </a:xfrm>
          <a:prstGeom prst="rect">
            <a:avLst/>
          </a:prstGeom>
        </p:spPr>
      </p:pic>
      <p:pic>
        <p:nvPicPr>
          <p:cNvPr id="5" name="Picture 4">
            <a:extLst>
              <a:ext uri="{FF2B5EF4-FFF2-40B4-BE49-F238E27FC236}">
                <a16:creationId xmlns:a16="http://schemas.microsoft.com/office/drawing/2014/main" id="{664BEA1A-1D58-49FE-BD02-6117C9FAB88B}"/>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0" y="0"/>
            <a:ext cx="4572000" cy="2461846"/>
          </a:xfrm>
          <a:prstGeom prst="rect">
            <a:avLst/>
          </a:prstGeom>
        </p:spPr>
      </p:pic>
      <p:pic>
        <p:nvPicPr>
          <p:cNvPr id="7" name="Picture 6">
            <a:extLst>
              <a:ext uri="{FF2B5EF4-FFF2-40B4-BE49-F238E27FC236}">
                <a16:creationId xmlns:a16="http://schemas.microsoft.com/office/drawing/2014/main" id="{5C9D3773-26AB-4E59-B036-48053C969F03}"/>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4572000" y="2461846"/>
            <a:ext cx="4572000" cy="2461846"/>
          </a:xfrm>
          <a:prstGeom prst="rect">
            <a:avLst/>
          </a:prstGeom>
        </p:spPr>
      </p:pic>
      <p:pic>
        <p:nvPicPr>
          <p:cNvPr id="9" name="Picture 8">
            <a:extLst>
              <a:ext uri="{FF2B5EF4-FFF2-40B4-BE49-F238E27FC236}">
                <a16:creationId xmlns:a16="http://schemas.microsoft.com/office/drawing/2014/main" id="{587DB6E4-4BD7-4608-865D-690D089AA852}"/>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4572000" y="0"/>
            <a:ext cx="4572000" cy="2461846"/>
          </a:xfrm>
          <a:prstGeom prst="rect">
            <a:avLst/>
          </a:prstGeom>
        </p:spPr>
      </p:pic>
      <p:sp>
        <p:nvSpPr>
          <p:cNvPr id="10" name="TextBox 9">
            <a:extLst>
              <a:ext uri="{FF2B5EF4-FFF2-40B4-BE49-F238E27FC236}">
                <a16:creationId xmlns:a16="http://schemas.microsoft.com/office/drawing/2014/main" id="{82E6908B-46AA-4027-9B66-0C031191DB59}"/>
              </a:ext>
            </a:extLst>
          </p:cNvPr>
          <p:cNvSpPr txBox="1"/>
          <p:nvPr/>
        </p:nvSpPr>
        <p:spPr>
          <a:xfrm>
            <a:off x="513567" y="175364"/>
            <a:ext cx="699230" cy="369332"/>
          </a:xfrm>
          <a:prstGeom prst="rect">
            <a:avLst/>
          </a:prstGeom>
          <a:noFill/>
        </p:spPr>
        <p:txBody>
          <a:bodyPr wrap="none" rtlCol="0">
            <a:spAutoFit/>
          </a:bodyPr>
          <a:lstStyle/>
          <a:p>
            <a:r>
              <a:rPr lang="en-US" dirty="0"/>
              <a:t>&gt;10%</a:t>
            </a:r>
          </a:p>
        </p:txBody>
      </p:sp>
      <p:sp>
        <p:nvSpPr>
          <p:cNvPr id="11" name="TextBox 10">
            <a:extLst>
              <a:ext uri="{FF2B5EF4-FFF2-40B4-BE49-F238E27FC236}">
                <a16:creationId xmlns:a16="http://schemas.microsoft.com/office/drawing/2014/main" id="{9CB746EB-FB5E-4920-9814-A82E61E342A1}"/>
              </a:ext>
            </a:extLst>
          </p:cNvPr>
          <p:cNvSpPr txBox="1"/>
          <p:nvPr/>
        </p:nvSpPr>
        <p:spPr>
          <a:xfrm>
            <a:off x="5095865" y="175364"/>
            <a:ext cx="699230" cy="369332"/>
          </a:xfrm>
          <a:prstGeom prst="rect">
            <a:avLst/>
          </a:prstGeom>
          <a:noFill/>
        </p:spPr>
        <p:txBody>
          <a:bodyPr wrap="none" rtlCol="0">
            <a:spAutoFit/>
          </a:bodyPr>
          <a:lstStyle/>
          <a:p>
            <a:r>
              <a:rPr lang="en-US" dirty="0"/>
              <a:t>&gt;20%</a:t>
            </a:r>
          </a:p>
        </p:txBody>
      </p:sp>
    </p:spTree>
    <p:extLst>
      <p:ext uri="{BB962C8B-B14F-4D97-AF65-F5344CB8AC3E}">
        <p14:creationId xmlns:p14="http://schemas.microsoft.com/office/powerpoint/2010/main" val="3720916940"/>
      </p:ext>
    </p:extLst>
  </p:cSld>
  <p:clrMapOvr>
    <a:masterClrMapping/>
  </p:clrMapOvr>
</p:sld>
</file>

<file path=ppt/slides/slide2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 name="Picture 10">
            <a:extLst>
              <a:ext uri="{FF2B5EF4-FFF2-40B4-BE49-F238E27FC236}">
                <a16:creationId xmlns:a16="http://schemas.microsoft.com/office/drawing/2014/main" id="{52B91339-99D7-442C-8AB5-A5038B33BB55}"/>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4571999" y="0"/>
            <a:ext cx="4572000" cy="2461846"/>
          </a:xfrm>
          <a:prstGeom prst="rect">
            <a:avLst/>
          </a:prstGeom>
        </p:spPr>
      </p:pic>
      <p:pic>
        <p:nvPicPr>
          <p:cNvPr id="3" name="Picture 2">
            <a:extLst>
              <a:ext uri="{FF2B5EF4-FFF2-40B4-BE49-F238E27FC236}">
                <a16:creationId xmlns:a16="http://schemas.microsoft.com/office/drawing/2014/main" id="{63AD9B75-C823-4569-B2B0-4257C25EC131}"/>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0" y="2461846"/>
            <a:ext cx="4572000" cy="2461846"/>
          </a:xfrm>
          <a:prstGeom prst="rect">
            <a:avLst/>
          </a:prstGeom>
        </p:spPr>
      </p:pic>
      <p:pic>
        <p:nvPicPr>
          <p:cNvPr id="5" name="Picture 4">
            <a:extLst>
              <a:ext uri="{FF2B5EF4-FFF2-40B4-BE49-F238E27FC236}">
                <a16:creationId xmlns:a16="http://schemas.microsoft.com/office/drawing/2014/main" id="{A9A5F12D-97F4-4C40-BC40-9F52F7E89A97}"/>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0" y="0"/>
            <a:ext cx="4572000" cy="2461846"/>
          </a:xfrm>
          <a:prstGeom prst="rect">
            <a:avLst/>
          </a:prstGeom>
        </p:spPr>
      </p:pic>
      <p:sp>
        <p:nvSpPr>
          <p:cNvPr id="6" name="TextBox 5">
            <a:extLst>
              <a:ext uri="{FF2B5EF4-FFF2-40B4-BE49-F238E27FC236}">
                <a16:creationId xmlns:a16="http://schemas.microsoft.com/office/drawing/2014/main" id="{1B166350-A37C-4E92-B996-2A09CC8C08B7}"/>
              </a:ext>
            </a:extLst>
          </p:cNvPr>
          <p:cNvSpPr txBox="1"/>
          <p:nvPr/>
        </p:nvSpPr>
        <p:spPr>
          <a:xfrm>
            <a:off x="513567" y="175364"/>
            <a:ext cx="699230" cy="369332"/>
          </a:xfrm>
          <a:prstGeom prst="rect">
            <a:avLst/>
          </a:prstGeom>
          <a:noFill/>
        </p:spPr>
        <p:txBody>
          <a:bodyPr wrap="none" rtlCol="0">
            <a:spAutoFit/>
          </a:bodyPr>
          <a:lstStyle/>
          <a:p>
            <a:r>
              <a:rPr lang="en-US" dirty="0"/>
              <a:t>&gt;30%</a:t>
            </a:r>
          </a:p>
        </p:txBody>
      </p:sp>
      <p:sp>
        <p:nvSpPr>
          <p:cNvPr id="7" name="TextBox 6">
            <a:extLst>
              <a:ext uri="{FF2B5EF4-FFF2-40B4-BE49-F238E27FC236}">
                <a16:creationId xmlns:a16="http://schemas.microsoft.com/office/drawing/2014/main" id="{52923009-A1F8-4786-B86A-6572C8F7E1A5}"/>
              </a:ext>
            </a:extLst>
          </p:cNvPr>
          <p:cNvSpPr txBox="1"/>
          <p:nvPr/>
        </p:nvSpPr>
        <p:spPr>
          <a:xfrm>
            <a:off x="5095865" y="175364"/>
            <a:ext cx="699230" cy="369332"/>
          </a:xfrm>
          <a:prstGeom prst="rect">
            <a:avLst/>
          </a:prstGeom>
          <a:noFill/>
        </p:spPr>
        <p:txBody>
          <a:bodyPr wrap="none" rtlCol="0">
            <a:spAutoFit/>
          </a:bodyPr>
          <a:lstStyle/>
          <a:p>
            <a:r>
              <a:rPr lang="en-US" dirty="0"/>
              <a:t>&gt;50%</a:t>
            </a:r>
          </a:p>
        </p:txBody>
      </p:sp>
      <p:pic>
        <p:nvPicPr>
          <p:cNvPr id="9" name="Picture 8">
            <a:extLst>
              <a:ext uri="{FF2B5EF4-FFF2-40B4-BE49-F238E27FC236}">
                <a16:creationId xmlns:a16="http://schemas.microsoft.com/office/drawing/2014/main" id="{C3272657-DCD9-4D69-B356-8645833684EE}"/>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4571998" y="2461846"/>
            <a:ext cx="4572000" cy="2461846"/>
          </a:xfrm>
          <a:prstGeom prst="rect">
            <a:avLst/>
          </a:prstGeom>
        </p:spPr>
      </p:pic>
    </p:spTree>
    <p:extLst>
      <p:ext uri="{BB962C8B-B14F-4D97-AF65-F5344CB8AC3E}">
        <p14:creationId xmlns:p14="http://schemas.microsoft.com/office/powerpoint/2010/main" val="794297887"/>
      </p:ext>
    </p:extLst>
  </p:cSld>
  <p:clrMapOvr>
    <a:masterClrMapping/>
  </p:clrMapOvr>
</p:sld>
</file>

<file path=ppt/slides/slide2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2271ACAD-E792-4C05-A5BA-A98444399E2F}"/>
              </a:ext>
            </a:extLst>
          </p:cNvPr>
          <p:cNvSpPr txBox="1"/>
          <p:nvPr/>
        </p:nvSpPr>
        <p:spPr>
          <a:xfrm>
            <a:off x="2833847" y="3075057"/>
            <a:ext cx="3476337" cy="707886"/>
          </a:xfrm>
          <a:prstGeom prst="rect">
            <a:avLst/>
          </a:prstGeom>
          <a:noFill/>
        </p:spPr>
        <p:txBody>
          <a:bodyPr wrap="none" rtlCol="0">
            <a:spAutoFit/>
          </a:bodyPr>
          <a:lstStyle/>
          <a:p>
            <a:pPr algn="ctr"/>
            <a:r>
              <a:rPr lang="en-US" altLang="zh-CN" sz="4000" b="1" dirty="0">
                <a:solidFill>
                  <a:srgbClr val="0000CC"/>
                </a:solidFill>
              </a:rPr>
              <a:t>Ongoing Efforts</a:t>
            </a:r>
            <a:endParaRPr lang="en-US" sz="4000" b="1" dirty="0">
              <a:solidFill>
                <a:srgbClr val="0000CC"/>
              </a:solidFill>
            </a:endParaRPr>
          </a:p>
        </p:txBody>
      </p:sp>
    </p:spTree>
    <p:extLst>
      <p:ext uri="{BB962C8B-B14F-4D97-AF65-F5344CB8AC3E}">
        <p14:creationId xmlns:p14="http://schemas.microsoft.com/office/powerpoint/2010/main" val="1177670782"/>
      </p:ext>
    </p:extLst>
  </p:cSld>
  <p:clrMapOvr>
    <a:masterClrMapping/>
  </p:clrMapOvr>
</p:sld>
</file>

<file path=ppt/slides/slide2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3B226C4F-4388-4B58-92BA-DB12E9B8D65D}"/>
              </a:ext>
            </a:extLst>
          </p:cNvPr>
          <p:cNvPicPr>
            <a:picLocks noChangeAspect="1"/>
          </p:cNvPicPr>
          <p:nvPr/>
        </p:nvPicPr>
        <p:blipFill>
          <a:blip r:embed="rId3"/>
          <a:stretch>
            <a:fillRect/>
          </a:stretch>
        </p:blipFill>
        <p:spPr>
          <a:xfrm>
            <a:off x="0" y="857250"/>
            <a:ext cx="9144000" cy="5143500"/>
          </a:xfrm>
          <a:prstGeom prst="rect">
            <a:avLst/>
          </a:prstGeom>
        </p:spPr>
      </p:pic>
    </p:spTree>
    <p:extLst>
      <p:ext uri="{BB962C8B-B14F-4D97-AF65-F5344CB8AC3E}">
        <p14:creationId xmlns:p14="http://schemas.microsoft.com/office/powerpoint/2010/main" val="2122435480"/>
      </p:ext>
    </p:extLst>
  </p:cSld>
  <p:clrMapOvr>
    <a:masterClrMapping/>
  </p:clrMapOvr>
</p:sld>
</file>

<file path=ppt/slides/slide2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5" name="Picture 24">
            <a:extLst>
              <a:ext uri="{FF2B5EF4-FFF2-40B4-BE49-F238E27FC236}">
                <a16:creationId xmlns:a16="http://schemas.microsoft.com/office/drawing/2014/main" id="{BFB221D5-9D3B-4B58-95B4-EACDD723E45D}"/>
              </a:ext>
            </a:extLst>
          </p:cNvPr>
          <p:cNvPicPr>
            <a:picLocks noChangeAspect="1"/>
          </p:cNvPicPr>
          <p:nvPr/>
        </p:nvPicPr>
        <p:blipFill>
          <a:blip r:embed="rId3" cstate="email">
            <a:grayscl/>
            <a:extLst>
              <a:ext uri="{BEBA8EAE-BF5A-486C-A8C5-ECC9F3942E4B}">
                <a14:imgProps xmlns:a14="http://schemas.microsoft.com/office/drawing/2010/main">
                  <a14:imgLayer r:embed="rId4">
                    <a14:imgEffect>
                      <a14:brightnessContrast bright="10000"/>
                    </a14:imgEffect>
                  </a14:imgLayer>
                </a14:imgProps>
              </a:ext>
              <a:ext uri="{28A0092B-C50C-407E-A947-70E740481C1C}">
                <a14:useLocalDpi xmlns:a14="http://schemas.microsoft.com/office/drawing/2010/main"/>
              </a:ext>
            </a:extLst>
          </a:blip>
          <a:stretch>
            <a:fillRect/>
          </a:stretch>
        </p:blipFill>
        <p:spPr>
          <a:xfrm>
            <a:off x="206477" y="734568"/>
            <a:ext cx="8239433" cy="5626930"/>
          </a:xfrm>
          <a:prstGeom prst="rect">
            <a:avLst/>
          </a:prstGeom>
        </p:spPr>
      </p:pic>
      <p:sp>
        <p:nvSpPr>
          <p:cNvPr id="96" name="Rectangle 95">
            <a:extLst>
              <a:ext uri="{FF2B5EF4-FFF2-40B4-BE49-F238E27FC236}">
                <a16:creationId xmlns:a16="http://schemas.microsoft.com/office/drawing/2014/main" id="{B9262A02-B9B9-4BFE-94F3-590B5D9C998A}"/>
              </a:ext>
            </a:extLst>
          </p:cNvPr>
          <p:cNvSpPr/>
          <p:nvPr/>
        </p:nvSpPr>
        <p:spPr>
          <a:xfrm>
            <a:off x="1006862" y="734568"/>
            <a:ext cx="7412882" cy="4997638"/>
          </a:xfrm>
          <a:prstGeom prst="rect">
            <a:avLst/>
          </a:prstGeom>
          <a:solidFill>
            <a:schemeClr val="bg1">
              <a:alpha val="6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926D17DE-C2F4-4E15-8D2F-5045BA9B0B9F}"/>
              </a:ext>
            </a:extLst>
          </p:cNvPr>
          <p:cNvSpPr>
            <a:spLocks noGrp="1"/>
          </p:cNvSpPr>
          <p:nvPr>
            <p:ph type="title"/>
          </p:nvPr>
        </p:nvSpPr>
        <p:spPr>
          <a:xfrm>
            <a:off x="776748" y="6323"/>
            <a:ext cx="8367251" cy="698749"/>
          </a:xfrm>
        </p:spPr>
        <p:txBody>
          <a:bodyPr>
            <a:noAutofit/>
          </a:bodyPr>
          <a:lstStyle/>
          <a:p>
            <a:r>
              <a:rPr lang="en-US" sz="3600" dirty="0"/>
              <a:t>Experiments: Across the Nuclear Landscape</a:t>
            </a:r>
          </a:p>
        </p:txBody>
      </p:sp>
      <p:sp>
        <p:nvSpPr>
          <p:cNvPr id="26" name="Oval 25">
            <a:extLst>
              <a:ext uri="{FF2B5EF4-FFF2-40B4-BE49-F238E27FC236}">
                <a16:creationId xmlns:a16="http://schemas.microsoft.com/office/drawing/2014/main" id="{E9D66EAE-5ABE-4928-88D5-D80583C85359}"/>
              </a:ext>
            </a:extLst>
          </p:cNvPr>
          <p:cNvSpPr/>
          <p:nvPr/>
        </p:nvSpPr>
        <p:spPr>
          <a:xfrm>
            <a:off x="5183346" y="2444079"/>
            <a:ext cx="639097" cy="366854"/>
          </a:xfrm>
          <a:prstGeom prst="ellipse">
            <a:avLst/>
          </a:prstGeom>
          <a:noFill/>
          <a:ln w="28575">
            <a:solidFill>
              <a:srgbClr val="FF0000"/>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7" name="TextBox 26">
            <a:extLst>
              <a:ext uri="{FF2B5EF4-FFF2-40B4-BE49-F238E27FC236}">
                <a16:creationId xmlns:a16="http://schemas.microsoft.com/office/drawing/2014/main" id="{061841D6-F457-4371-A023-1993269C9B7C}"/>
              </a:ext>
            </a:extLst>
          </p:cNvPr>
          <p:cNvSpPr txBox="1"/>
          <p:nvPr/>
        </p:nvSpPr>
        <p:spPr>
          <a:xfrm>
            <a:off x="1318335" y="1886408"/>
            <a:ext cx="3224980" cy="1200329"/>
          </a:xfrm>
          <a:prstGeom prst="rect">
            <a:avLst/>
          </a:prstGeom>
          <a:noFill/>
        </p:spPr>
        <p:txBody>
          <a:bodyPr wrap="square" rtlCol="0">
            <a:spAutoFit/>
          </a:bodyPr>
          <a:lstStyle/>
          <a:p>
            <a:r>
              <a:rPr lang="en-US" sz="1600" b="1" baseline="30000" dirty="0">
                <a:solidFill>
                  <a:srgbClr val="FF0000"/>
                </a:solidFill>
                <a:latin typeface="Gill Sans MT" panose="020B0502020104020203" pitchFamily="34" charset="0"/>
              </a:rPr>
              <a:t>56</a:t>
            </a:r>
            <a:r>
              <a:rPr lang="en-US" sz="1600" b="1" dirty="0">
                <a:solidFill>
                  <a:srgbClr val="FF0000"/>
                </a:solidFill>
                <a:latin typeface="Gill Sans MT" panose="020B0502020104020203" pitchFamily="34" charset="0"/>
              </a:rPr>
              <a:t>Ni bypass:</a:t>
            </a:r>
          </a:p>
          <a:p>
            <a:pPr marL="225425" indent="-225425">
              <a:buBlip>
                <a:blip r:embed="rId5"/>
              </a:buBlip>
            </a:pPr>
            <a:r>
              <a:rPr lang="en-US" sz="1400" dirty="0">
                <a:solidFill>
                  <a:srgbClr val="FF0000"/>
                </a:solidFill>
                <a:latin typeface="Gill Sans MT" panose="020B0502020104020203" pitchFamily="34" charset="0"/>
              </a:rPr>
              <a:t>Langer et al. PRL 2014</a:t>
            </a:r>
          </a:p>
          <a:p>
            <a:pPr marL="225425" indent="-225425">
              <a:buBlip>
                <a:blip r:embed="rId5"/>
              </a:buBlip>
            </a:pPr>
            <a:r>
              <a:rPr lang="en-US" sz="1400" dirty="0">
                <a:solidFill>
                  <a:srgbClr val="FF0000"/>
                </a:solidFill>
                <a:latin typeface="Gill Sans MT" panose="020B0502020104020203" pitchFamily="34" charset="0"/>
              </a:rPr>
              <a:t>Ong et al. PRC 2017</a:t>
            </a:r>
          </a:p>
          <a:p>
            <a:pPr marL="225425" indent="-225425">
              <a:buBlip>
                <a:blip r:embed="rId5"/>
              </a:buBlip>
            </a:pPr>
            <a:r>
              <a:rPr lang="en-US" sz="1400" dirty="0">
                <a:solidFill>
                  <a:srgbClr val="FF0000"/>
                </a:solidFill>
                <a:latin typeface="Gill Sans MT" panose="020B0502020104020203" pitchFamily="34" charset="0"/>
              </a:rPr>
              <a:t>Valverde et al. PRL 2018</a:t>
            </a:r>
          </a:p>
          <a:p>
            <a:pPr marL="225425" indent="-225425">
              <a:buBlip>
                <a:blip r:embed="rId5"/>
              </a:buBlip>
            </a:pPr>
            <a:r>
              <a:rPr lang="en-US" sz="1400" dirty="0" err="1">
                <a:solidFill>
                  <a:srgbClr val="FF0000"/>
                </a:solidFill>
                <a:latin typeface="Gill Sans MT" panose="020B0502020104020203" pitchFamily="34" charset="0"/>
              </a:rPr>
              <a:t>Meisel+Ong</a:t>
            </a:r>
            <a:r>
              <a:rPr lang="en-US" sz="1400" dirty="0">
                <a:solidFill>
                  <a:srgbClr val="FF0000"/>
                </a:solidFill>
                <a:latin typeface="Gill Sans MT" panose="020B0502020104020203" pitchFamily="34" charset="0"/>
              </a:rPr>
              <a:t> e18018 (Feb 2020) </a:t>
            </a:r>
          </a:p>
        </p:txBody>
      </p:sp>
      <p:cxnSp>
        <p:nvCxnSpPr>
          <p:cNvPr id="29" name="Straight Arrow Connector 28">
            <a:extLst>
              <a:ext uri="{FF2B5EF4-FFF2-40B4-BE49-F238E27FC236}">
                <a16:creationId xmlns:a16="http://schemas.microsoft.com/office/drawing/2014/main" id="{5CA86E9F-E401-4F03-BFA4-744DBA10E182}"/>
              </a:ext>
            </a:extLst>
          </p:cNvPr>
          <p:cNvCxnSpPr>
            <a:cxnSpLocks/>
          </p:cNvCxnSpPr>
          <p:nvPr/>
        </p:nvCxnSpPr>
        <p:spPr>
          <a:xfrm>
            <a:off x="5502894" y="2731092"/>
            <a:ext cx="1636532" cy="1085637"/>
          </a:xfrm>
          <a:prstGeom prst="straightConnector1">
            <a:avLst/>
          </a:prstGeom>
          <a:ln>
            <a:solidFill>
              <a:srgbClr val="959595"/>
            </a:solidFill>
            <a:tailEnd type="triangle" w="lg" len="lg"/>
          </a:ln>
          <a:effectLst/>
        </p:spPr>
        <p:style>
          <a:lnRef idx="2">
            <a:schemeClr val="accent1"/>
          </a:lnRef>
          <a:fillRef idx="0">
            <a:schemeClr val="accent1"/>
          </a:fillRef>
          <a:effectRef idx="1">
            <a:schemeClr val="accent1"/>
          </a:effectRef>
          <a:fontRef idx="minor">
            <a:schemeClr val="tx1"/>
          </a:fontRef>
        </p:style>
      </p:cxnSp>
      <p:sp>
        <p:nvSpPr>
          <p:cNvPr id="32" name="TextBox 31">
            <a:extLst>
              <a:ext uri="{FF2B5EF4-FFF2-40B4-BE49-F238E27FC236}">
                <a16:creationId xmlns:a16="http://schemas.microsoft.com/office/drawing/2014/main" id="{7426B67E-A235-4927-9AA2-2CAA37E7F488}"/>
              </a:ext>
            </a:extLst>
          </p:cNvPr>
          <p:cNvSpPr txBox="1"/>
          <p:nvPr/>
        </p:nvSpPr>
        <p:spPr>
          <a:xfrm>
            <a:off x="5519227" y="3956874"/>
            <a:ext cx="2996363" cy="1631216"/>
          </a:xfrm>
          <a:prstGeom prst="rect">
            <a:avLst/>
          </a:prstGeom>
          <a:noFill/>
        </p:spPr>
        <p:txBody>
          <a:bodyPr wrap="square" rtlCol="0">
            <a:spAutoFit/>
          </a:bodyPr>
          <a:lstStyle/>
          <a:p>
            <a:r>
              <a:rPr lang="en-US" sz="1600" b="1" dirty="0" err="1">
                <a:solidFill>
                  <a:srgbClr val="7030A0"/>
                </a:solidFill>
                <a:latin typeface="Gill Sans MT" panose="020B0502020104020203" pitchFamily="34" charset="0"/>
              </a:rPr>
              <a:t>Urca</a:t>
            </a:r>
            <a:r>
              <a:rPr lang="en-US" sz="1600" b="1" dirty="0">
                <a:solidFill>
                  <a:srgbClr val="7030A0"/>
                </a:solidFill>
                <a:latin typeface="Gill Sans MT" panose="020B0502020104020203" pitchFamily="34" charset="0"/>
              </a:rPr>
              <a:t> Cooling &amp; EC Heating:</a:t>
            </a:r>
          </a:p>
          <a:p>
            <a:pPr marL="285750" indent="-285750">
              <a:buBlip>
                <a:blip r:embed="rId5"/>
              </a:buBlip>
            </a:pPr>
            <a:r>
              <a:rPr lang="en-US" sz="1400" dirty="0">
                <a:solidFill>
                  <a:srgbClr val="7030A0"/>
                </a:solidFill>
                <a:latin typeface="Gill Sans MT" panose="020B0502020104020203" pitchFamily="34" charset="0"/>
              </a:rPr>
              <a:t>Meisel et al. PRL 2015 x2</a:t>
            </a:r>
          </a:p>
          <a:p>
            <a:pPr marL="285750" indent="-285750">
              <a:buBlip>
                <a:blip r:embed="rId5"/>
              </a:buBlip>
            </a:pPr>
            <a:r>
              <a:rPr lang="en-US" sz="1400" dirty="0">
                <a:solidFill>
                  <a:srgbClr val="7030A0"/>
                </a:solidFill>
                <a:latin typeface="Gill Sans MT" panose="020B0502020104020203" pitchFamily="34" charset="0"/>
              </a:rPr>
              <a:t>Meisel et al. PRC 2016</a:t>
            </a:r>
          </a:p>
          <a:p>
            <a:pPr marL="285750" indent="-285750">
              <a:buBlip>
                <a:blip r:embed="rId5"/>
              </a:buBlip>
            </a:pPr>
            <a:r>
              <a:rPr lang="en-US" sz="1400" dirty="0">
                <a:solidFill>
                  <a:srgbClr val="7030A0"/>
                </a:solidFill>
                <a:latin typeface="Gill Sans MT" panose="020B0502020104020203" pitchFamily="34" charset="0"/>
              </a:rPr>
              <a:t>Ong et al. In-Prep. 2019</a:t>
            </a:r>
          </a:p>
          <a:p>
            <a:pPr marL="285750" indent="-285750">
              <a:buBlip>
                <a:blip r:embed="rId5"/>
              </a:buBlip>
            </a:pPr>
            <a:r>
              <a:rPr lang="en-US" sz="1400" dirty="0" err="1">
                <a:solidFill>
                  <a:srgbClr val="7030A0"/>
                </a:solidFill>
                <a:latin typeface="Gill Sans MT" panose="020B0502020104020203" pitchFamily="34" charset="0"/>
              </a:rPr>
              <a:t>Ong+Schatz</a:t>
            </a:r>
            <a:r>
              <a:rPr lang="en-US" sz="1400" dirty="0">
                <a:solidFill>
                  <a:srgbClr val="7030A0"/>
                </a:solidFill>
                <a:latin typeface="Gill Sans MT" panose="020B0502020104020203" pitchFamily="34" charset="0"/>
              </a:rPr>
              <a:t> e17028 (Mar 2019)</a:t>
            </a:r>
          </a:p>
          <a:p>
            <a:pPr marL="285750" indent="-285750">
              <a:buBlip>
                <a:blip r:embed="rId5"/>
              </a:buBlip>
            </a:pPr>
            <a:r>
              <a:rPr lang="en-US" sz="1400" dirty="0" err="1">
                <a:solidFill>
                  <a:srgbClr val="7030A0"/>
                </a:solidFill>
                <a:latin typeface="Gill Sans MT" panose="020B0502020104020203" pitchFamily="34" charset="0"/>
              </a:rPr>
              <a:t>Estrade+Famiano</a:t>
            </a:r>
            <a:r>
              <a:rPr lang="en-US" sz="1400" dirty="0">
                <a:solidFill>
                  <a:srgbClr val="7030A0"/>
                </a:solidFill>
                <a:latin typeface="Gill Sans MT" panose="020B0502020104020203" pitchFamily="34" charset="0"/>
              </a:rPr>
              <a:t> e18009</a:t>
            </a:r>
          </a:p>
          <a:p>
            <a:pPr marL="285750" indent="-285750">
              <a:buBlip>
                <a:blip r:embed="rId5"/>
              </a:buBlip>
            </a:pPr>
            <a:r>
              <a:rPr lang="en-US" sz="1400" dirty="0" err="1">
                <a:solidFill>
                  <a:srgbClr val="7030A0"/>
                </a:solidFill>
                <a:latin typeface="Gill Sans MT" panose="020B0502020104020203" pitchFamily="34" charset="0"/>
              </a:rPr>
              <a:t>Schatz+Spyrou</a:t>
            </a:r>
            <a:r>
              <a:rPr lang="en-US" sz="1400" dirty="0">
                <a:solidFill>
                  <a:srgbClr val="7030A0"/>
                </a:solidFill>
                <a:latin typeface="Gill Sans MT" panose="020B0502020104020203" pitchFamily="34" charset="0"/>
              </a:rPr>
              <a:t> e19035</a:t>
            </a:r>
          </a:p>
        </p:txBody>
      </p:sp>
      <p:sp>
        <p:nvSpPr>
          <p:cNvPr id="35" name="Rectangle: Rounded Corners 34">
            <a:extLst>
              <a:ext uri="{FF2B5EF4-FFF2-40B4-BE49-F238E27FC236}">
                <a16:creationId xmlns:a16="http://schemas.microsoft.com/office/drawing/2014/main" id="{813A0A31-8DA8-4538-A22D-0583B608B0CB}"/>
              </a:ext>
            </a:extLst>
          </p:cNvPr>
          <p:cNvSpPr/>
          <p:nvPr/>
        </p:nvSpPr>
        <p:spPr>
          <a:xfrm>
            <a:off x="6655709" y="1809897"/>
            <a:ext cx="168381" cy="117125"/>
          </a:xfrm>
          <a:prstGeom prst="roundRect">
            <a:avLst/>
          </a:prstGeom>
          <a:noFill/>
          <a:ln w="28575">
            <a:solidFill>
              <a:schemeClr val="accent6">
                <a:lumMod val="75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36" name="TextBox 35">
            <a:extLst>
              <a:ext uri="{FF2B5EF4-FFF2-40B4-BE49-F238E27FC236}">
                <a16:creationId xmlns:a16="http://schemas.microsoft.com/office/drawing/2014/main" id="{B1B93918-35D6-482F-BA4A-D4AE821385D6}"/>
              </a:ext>
            </a:extLst>
          </p:cNvPr>
          <p:cNvSpPr txBox="1"/>
          <p:nvPr/>
        </p:nvSpPr>
        <p:spPr>
          <a:xfrm>
            <a:off x="4923265" y="957868"/>
            <a:ext cx="2885767" cy="553998"/>
          </a:xfrm>
          <a:prstGeom prst="rect">
            <a:avLst/>
          </a:prstGeom>
          <a:noFill/>
        </p:spPr>
        <p:txBody>
          <a:bodyPr wrap="square" rtlCol="0">
            <a:spAutoFit/>
          </a:bodyPr>
          <a:lstStyle/>
          <a:p>
            <a:r>
              <a:rPr lang="en-US" sz="1600" b="1" baseline="30000" dirty="0">
                <a:solidFill>
                  <a:schemeClr val="accent6">
                    <a:lumMod val="75000"/>
                  </a:schemeClr>
                </a:solidFill>
                <a:latin typeface="Gill Sans MT" panose="020B0502020104020203" pitchFamily="34" charset="0"/>
              </a:rPr>
              <a:t>72</a:t>
            </a:r>
            <a:r>
              <a:rPr lang="en-US" sz="1600" b="1" dirty="0">
                <a:solidFill>
                  <a:schemeClr val="accent6">
                    <a:lumMod val="75000"/>
                  </a:schemeClr>
                </a:solidFill>
                <a:latin typeface="Gill Sans MT" panose="020B0502020104020203" pitchFamily="34" charset="0"/>
              </a:rPr>
              <a:t>Kr waiting-point:</a:t>
            </a:r>
          </a:p>
          <a:p>
            <a:pPr marL="285750" indent="-285750">
              <a:buBlip>
                <a:blip r:embed="rId5"/>
              </a:buBlip>
            </a:pPr>
            <a:r>
              <a:rPr lang="en-US" sz="1400" dirty="0">
                <a:solidFill>
                  <a:schemeClr val="accent6">
                    <a:lumMod val="75000"/>
                  </a:schemeClr>
                </a:solidFill>
                <a:latin typeface="Gill Sans MT" panose="020B0502020104020203" pitchFamily="34" charset="0"/>
              </a:rPr>
              <a:t>Rogers e12024 (Under Analysis)</a:t>
            </a:r>
          </a:p>
        </p:txBody>
      </p:sp>
      <p:sp>
        <p:nvSpPr>
          <p:cNvPr id="37" name="Rectangle: Rounded Corners 36">
            <a:extLst>
              <a:ext uri="{FF2B5EF4-FFF2-40B4-BE49-F238E27FC236}">
                <a16:creationId xmlns:a16="http://schemas.microsoft.com/office/drawing/2014/main" id="{58E391BF-C20A-44FD-B0CB-B092B8C63933}"/>
              </a:ext>
            </a:extLst>
          </p:cNvPr>
          <p:cNvSpPr/>
          <p:nvPr/>
        </p:nvSpPr>
        <p:spPr>
          <a:xfrm>
            <a:off x="2657776" y="4092082"/>
            <a:ext cx="168381" cy="222513"/>
          </a:xfrm>
          <a:prstGeom prst="roundRect">
            <a:avLst/>
          </a:prstGeom>
          <a:noFill/>
          <a:ln w="19050">
            <a:solidFill>
              <a:schemeClr val="accent3">
                <a:lumMod val="50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cxnSp>
        <p:nvCxnSpPr>
          <p:cNvPr id="45" name="Straight Connector 44">
            <a:extLst>
              <a:ext uri="{FF2B5EF4-FFF2-40B4-BE49-F238E27FC236}">
                <a16:creationId xmlns:a16="http://schemas.microsoft.com/office/drawing/2014/main" id="{7593E647-75B3-45FB-BF6D-267CE402D76C}"/>
              </a:ext>
            </a:extLst>
          </p:cNvPr>
          <p:cNvCxnSpPr>
            <a:cxnSpLocks/>
          </p:cNvCxnSpPr>
          <p:nvPr/>
        </p:nvCxnSpPr>
        <p:spPr>
          <a:xfrm>
            <a:off x="3429706" y="2586160"/>
            <a:ext cx="1753640" cy="41346"/>
          </a:xfrm>
          <a:prstGeom prst="line">
            <a:avLst/>
          </a:prstGeom>
          <a:ln>
            <a:solidFill>
              <a:srgbClr val="FF0000"/>
            </a:solidFill>
          </a:ln>
          <a:effectLst/>
        </p:spPr>
        <p:style>
          <a:lnRef idx="2">
            <a:schemeClr val="accent1"/>
          </a:lnRef>
          <a:fillRef idx="0">
            <a:schemeClr val="accent1"/>
          </a:fillRef>
          <a:effectRef idx="1">
            <a:schemeClr val="accent1"/>
          </a:effectRef>
          <a:fontRef idx="minor">
            <a:schemeClr val="tx1"/>
          </a:fontRef>
        </p:style>
      </p:cxnSp>
      <p:cxnSp>
        <p:nvCxnSpPr>
          <p:cNvPr id="46" name="Straight Connector 45">
            <a:extLst>
              <a:ext uri="{FF2B5EF4-FFF2-40B4-BE49-F238E27FC236}">
                <a16:creationId xmlns:a16="http://schemas.microsoft.com/office/drawing/2014/main" id="{6F83FBCC-57B9-4463-8E02-04C460F3FD57}"/>
              </a:ext>
            </a:extLst>
          </p:cNvPr>
          <p:cNvCxnSpPr>
            <a:cxnSpLocks/>
            <a:stCxn id="36" idx="2"/>
            <a:endCxn id="35" idx="1"/>
          </p:cNvCxnSpPr>
          <p:nvPr/>
        </p:nvCxnSpPr>
        <p:spPr>
          <a:xfrm>
            <a:off x="6366149" y="1511866"/>
            <a:ext cx="289560" cy="356594"/>
          </a:xfrm>
          <a:prstGeom prst="line">
            <a:avLst/>
          </a:prstGeom>
          <a:ln>
            <a:solidFill>
              <a:schemeClr val="accent6">
                <a:lumMod val="75000"/>
              </a:schemeClr>
            </a:solidFill>
          </a:ln>
          <a:effectLst/>
        </p:spPr>
        <p:style>
          <a:lnRef idx="2">
            <a:schemeClr val="accent1"/>
          </a:lnRef>
          <a:fillRef idx="0">
            <a:schemeClr val="accent1"/>
          </a:fillRef>
          <a:effectRef idx="1">
            <a:schemeClr val="accent1"/>
          </a:effectRef>
          <a:fontRef idx="minor">
            <a:schemeClr val="tx1"/>
          </a:fontRef>
        </p:style>
      </p:cxnSp>
      <p:sp>
        <p:nvSpPr>
          <p:cNvPr id="49" name="Rectangle 48">
            <a:extLst>
              <a:ext uri="{FF2B5EF4-FFF2-40B4-BE49-F238E27FC236}">
                <a16:creationId xmlns:a16="http://schemas.microsoft.com/office/drawing/2014/main" id="{ACB412BC-7300-4051-9ECF-2BA327CB624D}"/>
              </a:ext>
            </a:extLst>
          </p:cNvPr>
          <p:cNvSpPr/>
          <p:nvPr/>
        </p:nvSpPr>
        <p:spPr>
          <a:xfrm>
            <a:off x="1363331" y="894846"/>
            <a:ext cx="3485061" cy="1200329"/>
          </a:xfrm>
          <a:prstGeom prst="rect">
            <a:avLst/>
          </a:prstGeom>
        </p:spPr>
        <p:txBody>
          <a:bodyPr wrap="square">
            <a:spAutoFit/>
          </a:bodyPr>
          <a:lstStyle/>
          <a:p>
            <a:pPr lvl="0"/>
            <a:r>
              <a:rPr lang="en-US" sz="1600" b="1" dirty="0">
                <a:solidFill>
                  <a:schemeClr val="tx2">
                    <a:lumMod val="60000"/>
                    <a:lumOff val="40000"/>
                  </a:schemeClr>
                </a:solidFill>
                <a:latin typeface="Gill Sans MT" panose="020B0502020104020203" pitchFamily="34" charset="0"/>
              </a:rPr>
              <a:t>Ni-Cu Cycle:</a:t>
            </a:r>
          </a:p>
          <a:p>
            <a:pPr marL="225425" lvl="0" indent="-225425">
              <a:buBlip>
                <a:blip r:embed="rId5"/>
              </a:buBlip>
            </a:pPr>
            <a:r>
              <a:rPr lang="en-US" sz="1400" dirty="0" err="1">
                <a:solidFill>
                  <a:schemeClr val="tx2">
                    <a:lumMod val="60000"/>
                    <a:lumOff val="40000"/>
                  </a:schemeClr>
                </a:solidFill>
                <a:latin typeface="Gill Sans MT" panose="020B0502020104020203" pitchFamily="34" charset="0"/>
              </a:rPr>
              <a:t>Soltesz</a:t>
            </a:r>
            <a:r>
              <a:rPr lang="en-US" sz="1400" dirty="0">
                <a:solidFill>
                  <a:schemeClr val="tx2">
                    <a:lumMod val="60000"/>
                    <a:lumOff val="40000"/>
                  </a:schemeClr>
                </a:solidFill>
                <a:latin typeface="Gill Sans MT" panose="020B0502020104020203" pitchFamily="34" charset="0"/>
              </a:rPr>
              <a:t> et al. In-Prep 2019</a:t>
            </a:r>
          </a:p>
          <a:p>
            <a:pPr marL="225425" lvl="0" indent="-225425">
              <a:buBlip>
                <a:blip r:embed="rId5"/>
              </a:buBlip>
            </a:pPr>
            <a:r>
              <a:rPr lang="en-US" sz="1400" dirty="0" err="1">
                <a:solidFill>
                  <a:schemeClr val="tx2">
                    <a:lumMod val="60000"/>
                    <a:lumOff val="40000"/>
                  </a:schemeClr>
                </a:solidFill>
                <a:latin typeface="Gill Sans MT" panose="020B0502020104020203" pitchFamily="34" charset="0"/>
              </a:rPr>
              <a:t>Schmidt+Chipps</a:t>
            </a:r>
            <a:r>
              <a:rPr lang="en-US" sz="1400" dirty="0">
                <a:solidFill>
                  <a:schemeClr val="tx2">
                    <a:lumMod val="60000"/>
                    <a:lumOff val="40000"/>
                  </a:schemeClr>
                </a:solidFill>
                <a:latin typeface="Gill Sans MT" panose="020B0502020104020203" pitchFamily="34" charset="0"/>
              </a:rPr>
              <a:t> e18039 (Under Analysis)</a:t>
            </a:r>
          </a:p>
          <a:p>
            <a:pPr marL="225425" lvl="0" indent="-225425">
              <a:buBlip>
                <a:blip r:embed="rId5"/>
              </a:buBlip>
            </a:pPr>
            <a:r>
              <a:rPr lang="en-US" sz="1400" dirty="0" err="1">
                <a:solidFill>
                  <a:schemeClr val="tx2">
                    <a:lumMod val="60000"/>
                    <a:lumOff val="40000"/>
                  </a:schemeClr>
                </a:solidFill>
                <a:latin typeface="Gill Sans MT" panose="020B0502020104020203" pitchFamily="34" charset="0"/>
              </a:rPr>
              <a:t>Meisel+Lyons</a:t>
            </a:r>
            <a:r>
              <a:rPr lang="en-US" sz="1400" dirty="0">
                <a:solidFill>
                  <a:schemeClr val="tx2">
                    <a:lumMod val="60000"/>
                    <a:lumOff val="40000"/>
                  </a:schemeClr>
                </a:solidFill>
                <a:latin typeface="Gill Sans MT" panose="020B0502020104020203" pitchFamily="34" charset="0"/>
              </a:rPr>
              <a:t> e17009 (Apr 2019)</a:t>
            </a:r>
          </a:p>
          <a:p>
            <a:pPr marL="225425" lvl="0" indent="-225425">
              <a:buBlip>
                <a:blip r:embed="rId5"/>
              </a:buBlip>
            </a:pPr>
            <a:endParaRPr lang="en-US" sz="1400" dirty="0">
              <a:solidFill>
                <a:srgbClr val="FF0000"/>
              </a:solidFill>
              <a:latin typeface="Gill Sans MT" panose="020B0502020104020203" pitchFamily="34" charset="0"/>
            </a:endParaRPr>
          </a:p>
        </p:txBody>
      </p:sp>
      <p:sp>
        <p:nvSpPr>
          <p:cNvPr id="50" name="Oval 49">
            <a:extLst>
              <a:ext uri="{FF2B5EF4-FFF2-40B4-BE49-F238E27FC236}">
                <a16:creationId xmlns:a16="http://schemas.microsoft.com/office/drawing/2014/main" id="{3CB2CF1D-A1EF-408F-91B0-663013D8FCD1}"/>
              </a:ext>
            </a:extLst>
          </p:cNvPr>
          <p:cNvSpPr/>
          <p:nvPr/>
        </p:nvSpPr>
        <p:spPr>
          <a:xfrm rot="19593523">
            <a:off x="5406015" y="2454972"/>
            <a:ext cx="529758" cy="321846"/>
          </a:xfrm>
          <a:prstGeom prst="ellipse">
            <a:avLst/>
          </a:prstGeom>
          <a:noFill/>
          <a:ln w="28575">
            <a:solidFill>
              <a:srgbClr val="558ED5"/>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cxnSp>
        <p:nvCxnSpPr>
          <p:cNvPr id="51" name="Straight Connector 50">
            <a:extLst>
              <a:ext uri="{FF2B5EF4-FFF2-40B4-BE49-F238E27FC236}">
                <a16:creationId xmlns:a16="http://schemas.microsoft.com/office/drawing/2014/main" id="{8682FAC0-138B-4750-B039-C9B2066D7995}"/>
              </a:ext>
            </a:extLst>
          </p:cNvPr>
          <p:cNvCxnSpPr>
            <a:cxnSpLocks/>
          </p:cNvCxnSpPr>
          <p:nvPr/>
        </p:nvCxnSpPr>
        <p:spPr>
          <a:xfrm>
            <a:off x="2561330" y="1809897"/>
            <a:ext cx="3258872" cy="604658"/>
          </a:xfrm>
          <a:prstGeom prst="line">
            <a:avLst/>
          </a:prstGeom>
          <a:ln>
            <a:solidFill>
              <a:srgbClr val="558ED5"/>
            </a:solidFill>
          </a:ln>
          <a:effectLst/>
        </p:spPr>
        <p:style>
          <a:lnRef idx="2">
            <a:schemeClr val="accent1"/>
          </a:lnRef>
          <a:fillRef idx="0">
            <a:schemeClr val="accent1"/>
          </a:fillRef>
          <a:effectRef idx="1">
            <a:schemeClr val="accent1"/>
          </a:effectRef>
          <a:fontRef idx="minor">
            <a:schemeClr val="tx1"/>
          </a:fontRef>
        </p:style>
      </p:cxnSp>
      <p:sp>
        <p:nvSpPr>
          <p:cNvPr id="57" name="Rectangle 56">
            <a:extLst>
              <a:ext uri="{FF2B5EF4-FFF2-40B4-BE49-F238E27FC236}">
                <a16:creationId xmlns:a16="http://schemas.microsoft.com/office/drawing/2014/main" id="{18CBCE53-6285-4103-A4C4-AB7D70B5E737}"/>
              </a:ext>
            </a:extLst>
          </p:cNvPr>
          <p:cNvSpPr/>
          <p:nvPr/>
        </p:nvSpPr>
        <p:spPr>
          <a:xfrm>
            <a:off x="1091709" y="4688195"/>
            <a:ext cx="3485061" cy="769441"/>
          </a:xfrm>
          <a:prstGeom prst="rect">
            <a:avLst/>
          </a:prstGeom>
        </p:spPr>
        <p:txBody>
          <a:bodyPr wrap="square">
            <a:spAutoFit/>
          </a:bodyPr>
          <a:lstStyle/>
          <a:p>
            <a:pPr lvl="0"/>
            <a:r>
              <a:rPr lang="en-US" sz="1600" b="1" dirty="0">
                <a:solidFill>
                  <a:srgbClr val="0070C0"/>
                </a:solidFill>
                <a:latin typeface="Gill Sans MT" panose="020B0502020104020203" pitchFamily="34" charset="0"/>
              </a:rPr>
              <a:t>HCNO-Breakout:</a:t>
            </a:r>
          </a:p>
          <a:p>
            <a:pPr marL="225425" lvl="0" indent="-225425">
              <a:buBlip>
                <a:blip r:embed="rId5"/>
              </a:buBlip>
            </a:pPr>
            <a:r>
              <a:rPr lang="en-US" sz="1400" dirty="0">
                <a:solidFill>
                  <a:srgbClr val="0070C0"/>
                </a:solidFill>
                <a:latin typeface="Gill Sans MT" panose="020B0502020104020203" pitchFamily="34" charset="0"/>
              </a:rPr>
              <a:t>Sultana, OU2018</a:t>
            </a:r>
            <a:br>
              <a:rPr lang="en-US" sz="1400" dirty="0">
                <a:solidFill>
                  <a:srgbClr val="0070C0"/>
                </a:solidFill>
                <a:latin typeface="Gill Sans MT" panose="020B0502020104020203" pitchFamily="34" charset="0"/>
              </a:rPr>
            </a:br>
            <a:r>
              <a:rPr lang="en-US" sz="1400" dirty="0">
                <a:solidFill>
                  <a:srgbClr val="0070C0"/>
                </a:solidFill>
                <a:latin typeface="Gill Sans MT" panose="020B0502020104020203" pitchFamily="34" charset="0"/>
              </a:rPr>
              <a:t>(Under Analysis)</a:t>
            </a:r>
          </a:p>
        </p:txBody>
      </p:sp>
      <p:sp>
        <p:nvSpPr>
          <p:cNvPr id="58" name="Rectangle: Rounded Corners 57">
            <a:extLst>
              <a:ext uri="{FF2B5EF4-FFF2-40B4-BE49-F238E27FC236}">
                <a16:creationId xmlns:a16="http://schemas.microsoft.com/office/drawing/2014/main" id="{393FA2DC-BE71-4370-9877-1F6DD847B2E4}"/>
              </a:ext>
            </a:extLst>
          </p:cNvPr>
          <p:cNvSpPr/>
          <p:nvPr/>
        </p:nvSpPr>
        <p:spPr>
          <a:xfrm>
            <a:off x="2351086" y="4522142"/>
            <a:ext cx="168381" cy="139666"/>
          </a:xfrm>
          <a:prstGeom prst="roundRect">
            <a:avLst/>
          </a:prstGeom>
          <a:noFill/>
          <a:ln w="19050">
            <a:solidFill>
              <a:srgbClr val="0070C0"/>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cxnSp>
        <p:nvCxnSpPr>
          <p:cNvPr id="59" name="Straight Connector 58">
            <a:extLst>
              <a:ext uri="{FF2B5EF4-FFF2-40B4-BE49-F238E27FC236}">
                <a16:creationId xmlns:a16="http://schemas.microsoft.com/office/drawing/2014/main" id="{EF9622F3-F08A-4C99-816D-E5E069285026}"/>
              </a:ext>
            </a:extLst>
          </p:cNvPr>
          <p:cNvCxnSpPr>
            <a:cxnSpLocks/>
          </p:cNvCxnSpPr>
          <p:nvPr/>
        </p:nvCxnSpPr>
        <p:spPr>
          <a:xfrm flipV="1">
            <a:off x="2419772" y="4662507"/>
            <a:ext cx="0" cy="140707"/>
          </a:xfrm>
          <a:prstGeom prst="line">
            <a:avLst/>
          </a:prstGeom>
          <a:ln>
            <a:solidFill>
              <a:srgbClr val="0070C0"/>
            </a:solidFill>
          </a:ln>
          <a:effectLst/>
        </p:spPr>
        <p:style>
          <a:lnRef idx="2">
            <a:schemeClr val="accent1"/>
          </a:lnRef>
          <a:fillRef idx="0">
            <a:schemeClr val="accent1"/>
          </a:fillRef>
          <a:effectRef idx="1">
            <a:schemeClr val="accent1"/>
          </a:effectRef>
          <a:fontRef idx="minor">
            <a:schemeClr val="tx1"/>
          </a:fontRef>
        </p:style>
      </p:cxnSp>
      <p:cxnSp>
        <p:nvCxnSpPr>
          <p:cNvPr id="71" name="Straight Arrow Connector 70">
            <a:extLst>
              <a:ext uri="{FF2B5EF4-FFF2-40B4-BE49-F238E27FC236}">
                <a16:creationId xmlns:a16="http://schemas.microsoft.com/office/drawing/2014/main" id="{4FAFCB85-86DC-4EEC-876D-C1FDD5F5E71A}"/>
              </a:ext>
            </a:extLst>
          </p:cNvPr>
          <p:cNvCxnSpPr>
            <a:cxnSpLocks/>
          </p:cNvCxnSpPr>
          <p:nvPr/>
        </p:nvCxnSpPr>
        <p:spPr>
          <a:xfrm>
            <a:off x="5779337" y="2504587"/>
            <a:ext cx="1589940" cy="1048682"/>
          </a:xfrm>
          <a:prstGeom prst="straightConnector1">
            <a:avLst/>
          </a:prstGeom>
          <a:ln>
            <a:solidFill>
              <a:srgbClr val="959595"/>
            </a:solidFill>
            <a:tailEnd type="triangle" w="lg" len="lg"/>
          </a:ln>
          <a:effectLst/>
        </p:spPr>
        <p:style>
          <a:lnRef idx="2">
            <a:schemeClr val="accent1"/>
          </a:lnRef>
          <a:fillRef idx="0">
            <a:schemeClr val="accent1"/>
          </a:fillRef>
          <a:effectRef idx="1">
            <a:schemeClr val="accent1"/>
          </a:effectRef>
          <a:fontRef idx="minor">
            <a:schemeClr val="tx1"/>
          </a:fontRef>
        </p:style>
      </p:cxnSp>
      <p:cxnSp>
        <p:nvCxnSpPr>
          <p:cNvPr id="73" name="Straight Arrow Connector 72">
            <a:extLst>
              <a:ext uri="{FF2B5EF4-FFF2-40B4-BE49-F238E27FC236}">
                <a16:creationId xmlns:a16="http://schemas.microsoft.com/office/drawing/2014/main" id="{E1F969F0-DA97-4FD1-94D8-96A26639E7F4}"/>
              </a:ext>
            </a:extLst>
          </p:cNvPr>
          <p:cNvCxnSpPr>
            <a:cxnSpLocks/>
          </p:cNvCxnSpPr>
          <p:nvPr/>
        </p:nvCxnSpPr>
        <p:spPr>
          <a:xfrm>
            <a:off x="6055780" y="2376782"/>
            <a:ext cx="1412733" cy="946749"/>
          </a:xfrm>
          <a:prstGeom prst="straightConnector1">
            <a:avLst/>
          </a:prstGeom>
          <a:ln>
            <a:solidFill>
              <a:srgbClr val="959595"/>
            </a:solidFill>
            <a:tailEnd type="triangle" w="lg" len="lg"/>
          </a:ln>
          <a:effectLst/>
        </p:spPr>
        <p:style>
          <a:lnRef idx="2">
            <a:schemeClr val="accent1"/>
          </a:lnRef>
          <a:fillRef idx="0">
            <a:schemeClr val="accent1"/>
          </a:fillRef>
          <a:effectRef idx="1">
            <a:schemeClr val="accent1"/>
          </a:effectRef>
          <a:fontRef idx="minor">
            <a:schemeClr val="tx1"/>
          </a:fontRef>
        </p:style>
      </p:cxnSp>
      <p:cxnSp>
        <p:nvCxnSpPr>
          <p:cNvPr id="74" name="Straight Arrow Connector 73">
            <a:extLst>
              <a:ext uri="{FF2B5EF4-FFF2-40B4-BE49-F238E27FC236}">
                <a16:creationId xmlns:a16="http://schemas.microsoft.com/office/drawing/2014/main" id="{BF49E666-AC7D-4292-8A27-2F5D332C04D6}"/>
              </a:ext>
            </a:extLst>
          </p:cNvPr>
          <p:cNvCxnSpPr>
            <a:cxnSpLocks/>
          </p:cNvCxnSpPr>
          <p:nvPr/>
        </p:nvCxnSpPr>
        <p:spPr>
          <a:xfrm>
            <a:off x="3687516" y="3894522"/>
            <a:ext cx="835385" cy="549718"/>
          </a:xfrm>
          <a:prstGeom prst="straightConnector1">
            <a:avLst/>
          </a:prstGeom>
          <a:ln>
            <a:solidFill>
              <a:srgbClr val="959595"/>
            </a:solidFill>
            <a:tailEnd type="triangle" w="lg" len="lg"/>
          </a:ln>
          <a:effectLst/>
        </p:spPr>
        <p:style>
          <a:lnRef idx="2">
            <a:schemeClr val="accent1"/>
          </a:lnRef>
          <a:fillRef idx="0">
            <a:schemeClr val="accent1"/>
          </a:fillRef>
          <a:effectRef idx="1">
            <a:schemeClr val="accent1"/>
          </a:effectRef>
          <a:fontRef idx="minor">
            <a:schemeClr val="tx1"/>
          </a:fontRef>
        </p:style>
      </p:cxnSp>
      <p:sp>
        <p:nvSpPr>
          <p:cNvPr id="31" name="Rectangle: Rounded Corners 30">
            <a:extLst>
              <a:ext uri="{FF2B5EF4-FFF2-40B4-BE49-F238E27FC236}">
                <a16:creationId xmlns:a16="http://schemas.microsoft.com/office/drawing/2014/main" id="{379EAD79-6E14-4257-BC94-481FFFCBFC2A}"/>
              </a:ext>
            </a:extLst>
          </p:cNvPr>
          <p:cNvSpPr/>
          <p:nvPr/>
        </p:nvSpPr>
        <p:spPr>
          <a:xfrm rot="19546080">
            <a:off x="6212848" y="3104624"/>
            <a:ext cx="1048404" cy="343024"/>
          </a:xfrm>
          <a:prstGeom prst="roundRect">
            <a:avLst/>
          </a:prstGeom>
          <a:noFill/>
          <a:ln w="19050">
            <a:solidFill>
              <a:srgbClr val="7030A0"/>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cxnSp>
        <p:nvCxnSpPr>
          <p:cNvPr id="69" name="Straight Connector 68">
            <a:extLst>
              <a:ext uri="{FF2B5EF4-FFF2-40B4-BE49-F238E27FC236}">
                <a16:creationId xmlns:a16="http://schemas.microsoft.com/office/drawing/2014/main" id="{CEF029AD-3342-4400-9183-28F84370369C}"/>
              </a:ext>
            </a:extLst>
          </p:cNvPr>
          <p:cNvCxnSpPr>
            <a:cxnSpLocks/>
            <a:stCxn id="31" idx="2"/>
          </p:cNvCxnSpPr>
          <p:nvPr/>
        </p:nvCxnSpPr>
        <p:spPr>
          <a:xfrm flipH="1">
            <a:off x="6403131" y="3417936"/>
            <a:ext cx="430402" cy="577877"/>
          </a:xfrm>
          <a:prstGeom prst="line">
            <a:avLst/>
          </a:prstGeom>
          <a:ln>
            <a:solidFill>
              <a:srgbClr val="7030A0"/>
            </a:solidFill>
          </a:ln>
          <a:effectLst/>
        </p:spPr>
        <p:style>
          <a:lnRef idx="2">
            <a:schemeClr val="accent1"/>
          </a:lnRef>
          <a:fillRef idx="0">
            <a:schemeClr val="accent1"/>
          </a:fillRef>
          <a:effectRef idx="1">
            <a:schemeClr val="accent1"/>
          </a:effectRef>
          <a:fontRef idx="minor">
            <a:schemeClr val="tx1"/>
          </a:fontRef>
        </p:style>
      </p:cxnSp>
      <p:sp>
        <p:nvSpPr>
          <p:cNvPr id="39" name="Rectangle: Rounded Corners 38">
            <a:extLst>
              <a:ext uri="{FF2B5EF4-FFF2-40B4-BE49-F238E27FC236}">
                <a16:creationId xmlns:a16="http://schemas.microsoft.com/office/drawing/2014/main" id="{36925A13-3686-4FD1-916F-F74275BB379C}"/>
              </a:ext>
            </a:extLst>
          </p:cNvPr>
          <p:cNvSpPr/>
          <p:nvPr/>
        </p:nvSpPr>
        <p:spPr>
          <a:xfrm rot="19214764">
            <a:off x="4187406" y="4168727"/>
            <a:ext cx="168495" cy="160017"/>
          </a:xfrm>
          <a:prstGeom prst="roundRect">
            <a:avLst/>
          </a:prstGeom>
          <a:noFill/>
          <a:ln w="19050">
            <a:solidFill>
              <a:srgbClr val="7030A0"/>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cxnSp>
        <p:nvCxnSpPr>
          <p:cNvPr id="81" name="Straight Connector 80">
            <a:extLst>
              <a:ext uri="{FF2B5EF4-FFF2-40B4-BE49-F238E27FC236}">
                <a16:creationId xmlns:a16="http://schemas.microsoft.com/office/drawing/2014/main" id="{1B930365-7F0C-4306-898B-8BB0D950DF1B}"/>
              </a:ext>
            </a:extLst>
          </p:cNvPr>
          <p:cNvCxnSpPr>
            <a:cxnSpLocks/>
          </p:cNvCxnSpPr>
          <p:nvPr/>
        </p:nvCxnSpPr>
        <p:spPr>
          <a:xfrm flipV="1">
            <a:off x="2834240" y="3834323"/>
            <a:ext cx="262414" cy="282836"/>
          </a:xfrm>
          <a:prstGeom prst="line">
            <a:avLst/>
          </a:prstGeom>
          <a:ln>
            <a:solidFill>
              <a:srgbClr val="4F6228"/>
            </a:solidFill>
          </a:ln>
          <a:effectLst/>
        </p:spPr>
        <p:style>
          <a:lnRef idx="2">
            <a:schemeClr val="accent1"/>
          </a:lnRef>
          <a:fillRef idx="0">
            <a:schemeClr val="accent1"/>
          </a:fillRef>
          <a:effectRef idx="1">
            <a:schemeClr val="accent1"/>
          </a:effectRef>
          <a:fontRef idx="minor">
            <a:schemeClr val="tx1"/>
          </a:fontRef>
        </p:style>
      </p:cxnSp>
      <p:sp>
        <p:nvSpPr>
          <p:cNvPr id="83" name="Rectangle 82">
            <a:extLst>
              <a:ext uri="{FF2B5EF4-FFF2-40B4-BE49-F238E27FC236}">
                <a16:creationId xmlns:a16="http://schemas.microsoft.com/office/drawing/2014/main" id="{641D6CDD-8B30-4827-B655-2CB217485239}"/>
              </a:ext>
            </a:extLst>
          </p:cNvPr>
          <p:cNvSpPr/>
          <p:nvPr/>
        </p:nvSpPr>
        <p:spPr>
          <a:xfrm>
            <a:off x="2836099" y="4377540"/>
            <a:ext cx="3485061" cy="1200329"/>
          </a:xfrm>
          <a:prstGeom prst="rect">
            <a:avLst/>
          </a:prstGeom>
        </p:spPr>
        <p:txBody>
          <a:bodyPr wrap="square">
            <a:spAutoFit/>
          </a:bodyPr>
          <a:lstStyle/>
          <a:p>
            <a:pPr lvl="0"/>
            <a:r>
              <a:rPr lang="en-US" sz="1600" b="1" dirty="0">
                <a:latin typeface="Gill Sans MT" panose="020B0502020104020203" pitchFamily="34" charset="0"/>
              </a:rPr>
              <a:t>Instrumentation:</a:t>
            </a:r>
          </a:p>
          <a:p>
            <a:pPr marL="225425" lvl="0" indent="-225425">
              <a:buBlip>
                <a:blip r:embed="rId5"/>
              </a:buBlip>
            </a:pPr>
            <a:r>
              <a:rPr lang="en-US" sz="1400" dirty="0" err="1">
                <a:latin typeface="Gill Sans MT" panose="020B0502020104020203" pitchFamily="34" charset="0"/>
              </a:rPr>
              <a:t>Chipps</a:t>
            </a:r>
            <a:r>
              <a:rPr lang="en-US" sz="1400" dirty="0">
                <a:latin typeface="Gill Sans MT" panose="020B0502020104020203" pitchFamily="34" charset="0"/>
              </a:rPr>
              <a:t> et al. NIMA 2014</a:t>
            </a:r>
          </a:p>
          <a:p>
            <a:pPr marL="225425" lvl="0" indent="-225425">
              <a:buBlip>
                <a:blip r:embed="rId5"/>
              </a:buBlip>
            </a:pPr>
            <a:r>
              <a:rPr lang="en-US" sz="1400" dirty="0">
                <a:latin typeface="Gill Sans MT" panose="020B0502020104020203" pitchFamily="34" charset="0"/>
              </a:rPr>
              <a:t>Meisel et al. NIMA 2016 &amp; 2017</a:t>
            </a:r>
          </a:p>
          <a:p>
            <a:pPr marL="225425" lvl="0" indent="-225425">
              <a:buBlip>
                <a:blip r:embed="rId5"/>
              </a:buBlip>
            </a:pPr>
            <a:r>
              <a:rPr lang="en-US" sz="1400" dirty="0">
                <a:latin typeface="Gill Sans MT" panose="020B0502020104020203" pitchFamily="34" charset="0"/>
              </a:rPr>
              <a:t>Schmidt et al. NIMA 2018</a:t>
            </a:r>
          </a:p>
          <a:p>
            <a:pPr marL="225425" lvl="0" indent="-225425">
              <a:buBlip>
                <a:blip r:embed="rId5"/>
              </a:buBlip>
            </a:pPr>
            <a:r>
              <a:rPr lang="en-US" sz="1400" dirty="0">
                <a:latin typeface="Gill Sans MT" panose="020B0502020104020203" pitchFamily="34" charset="0"/>
              </a:rPr>
              <a:t>Berg et al. NIMA 2018</a:t>
            </a:r>
          </a:p>
        </p:txBody>
      </p:sp>
      <p:sp>
        <p:nvSpPr>
          <p:cNvPr id="86" name="Rectangle: Rounded Corners 85">
            <a:extLst>
              <a:ext uri="{FF2B5EF4-FFF2-40B4-BE49-F238E27FC236}">
                <a16:creationId xmlns:a16="http://schemas.microsoft.com/office/drawing/2014/main" id="{AAE23372-5985-4360-A2BE-D60F3F217941}"/>
              </a:ext>
            </a:extLst>
          </p:cNvPr>
          <p:cNvSpPr/>
          <p:nvPr/>
        </p:nvSpPr>
        <p:spPr>
          <a:xfrm>
            <a:off x="4953303" y="2867961"/>
            <a:ext cx="168381" cy="139666"/>
          </a:xfrm>
          <a:prstGeom prst="roundRect">
            <a:avLst/>
          </a:prstGeom>
          <a:noFill/>
          <a:ln w="19050">
            <a:solidFill>
              <a:srgbClr val="FFC000"/>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cxnSp>
        <p:nvCxnSpPr>
          <p:cNvPr id="87" name="Straight Connector 86">
            <a:extLst>
              <a:ext uri="{FF2B5EF4-FFF2-40B4-BE49-F238E27FC236}">
                <a16:creationId xmlns:a16="http://schemas.microsoft.com/office/drawing/2014/main" id="{9867128B-6E61-4B0B-9CFE-7FA48F8B6BB1}"/>
              </a:ext>
            </a:extLst>
          </p:cNvPr>
          <p:cNvCxnSpPr>
            <a:cxnSpLocks/>
          </p:cNvCxnSpPr>
          <p:nvPr/>
        </p:nvCxnSpPr>
        <p:spPr>
          <a:xfrm flipH="1" flipV="1">
            <a:off x="4854787" y="2140936"/>
            <a:ext cx="143467" cy="728068"/>
          </a:xfrm>
          <a:prstGeom prst="line">
            <a:avLst/>
          </a:prstGeom>
          <a:ln>
            <a:solidFill>
              <a:srgbClr val="FFC000"/>
            </a:solidFill>
          </a:ln>
          <a:effectLst/>
        </p:spPr>
        <p:style>
          <a:lnRef idx="2">
            <a:schemeClr val="accent1"/>
          </a:lnRef>
          <a:fillRef idx="0">
            <a:schemeClr val="accent1"/>
          </a:fillRef>
          <a:effectRef idx="1">
            <a:schemeClr val="accent1"/>
          </a:effectRef>
          <a:fontRef idx="minor">
            <a:schemeClr val="tx1"/>
          </a:fontRef>
        </p:style>
      </p:cxnSp>
      <p:sp>
        <p:nvSpPr>
          <p:cNvPr id="90" name="Rectangle 89">
            <a:extLst>
              <a:ext uri="{FF2B5EF4-FFF2-40B4-BE49-F238E27FC236}">
                <a16:creationId xmlns:a16="http://schemas.microsoft.com/office/drawing/2014/main" id="{0904DB5C-92CB-4367-A146-1D82219AB146}"/>
              </a:ext>
            </a:extLst>
          </p:cNvPr>
          <p:cNvSpPr/>
          <p:nvPr/>
        </p:nvSpPr>
        <p:spPr>
          <a:xfrm>
            <a:off x="4264102" y="1633482"/>
            <a:ext cx="1957267" cy="553998"/>
          </a:xfrm>
          <a:prstGeom prst="rect">
            <a:avLst/>
          </a:prstGeom>
        </p:spPr>
        <p:txBody>
          <a:bodyPr wrap="none">
            <a:spAutoFit/>
          </a:bodyPr>
          <a:lstStyle/>
          <a:p>
            <a:r>
              <a:rPr lang="en-US" sz="1600" b="1" baseline="30000" dirty="0">
                <a:solidFill>
                  <a:srgbClr val="FFC000"/>
                </a:solidFill>
                <a:latin typeface="Gill Sans MT" panose="020B0502020104020203" pitchFamily="34" charset="0"/>
              </a:rPr>
              <a:t>51</a:t>
            </a:r>
            <a:r>
              <a:rPr lang="en-US" sz="1600" b="1" dirty="0">
                <a:solidFill>
                  <a:srgbClr val="FFC000"/>
                </a:solidFill>
                <a:latin typeface="Gill Sans MT" panose="020B0502020104020203" pitchFamily="34" charset="0"/>
              </a:rPr>
              <a:t>Fe(p,</a:t>
            </a:r>
            <a:r>
              <a:rPr lang="el-GR" sz="1600" b="1" dirty="0">
                <a:solidFill>
                  <a:srgbClr val="FFC000"/>
                </a:solidFill>
                <a:latin typeface="Times New Roman" panose="02020603050405020304" pitchFamily="18" charset="0"/>
                <a:cs typeface="Times New Roman" panose="02020603050405020304" pitchFamily="18" charset="0"/>
              </a:rPr>
              <a:t>γ</a:t>
            </a:r>
            <a:r>
              <a:rPr lang="en-US" sz="1600" b="1" dirty="0">
                <a:solidFill>
                  <a:srgbClr val="FFC000"/>
                </a:solidFill>
                <a:latin typeface="Gill Sans MT" panose="020B0502020104020203" pitchFamily="34" charset="0"/>
              </a:rPr>
              <a:t>):</a:t>
            </a:r>
          </a:p>
          <a:p>
            <a:pPr marL="285750" indent="-285750">
              <a:buBlip>
                <a:blip r:embed="rId5"/>
              </a:buBlip>
            </a:pPr>
            <a:r>
              <a:rPr lang="en-US" sz="1400" b="1" dirty="0">
                <a:solidFill>
                  <a:srgbClr val="FFC000"/>
                </a:solidFill>
                <a:latin typeface="Gill Sans MT" panose="020B0502020104020203" pitchFamily="34" charset="0"/>
              </a:rPr>
              <a:t>Ong et al. PRC 2018</a:t>
            </a:r>
          </a:p>
        </p:txBody>
      </p:sp>
      <p:sp>
        <p:nvSpPr>
          <p:cNvPr id="93" name="Freeform: Shape 92">
            <a:extLst>
              <a:ext uri="{FF2B5EF4-FFF2-40B4-BE49-F238E27FC236}">
                <a16:creationId xmlns:a16="http://schemas.microsoft.com/office/drawing/2014/main" id="{B95A0E4A-3D5E-487E-A42E-C2F74BD813E5}"/>
              </a:ext>
            </a:extLst>
          </p:cNvPr>
          <p:cNvSpPr/>
          <p:nvPr/>
        </p:nvSpPr>
        <p:spPr>
          <a:xfrm rot="21238896">
            <a:off x="4364039" y="4038594"/>
            <a:ext cx="2044162" cy="114622"/>
          </a:xfrm>
          <a:custGeom>
            <a:avLst/>
            <a:gdLst>
              <a:gd name="connsiteX0" fmla="*/ 0 w 2078699"/>
              <a:gd name="connsiteY0" fmla="*/ 419667 h 419667"/>
              <a:gd name="connsiteX1" fmla="*/ 1096144 w 2078699"/>
              <a:gd name="connsiteY1" fmla="*/ 5063 h 419667"/>
              <a:gd name="connsiteX2" fmla="*/ 2078699 w 2078699"/>
              <a:gd name="connsiteY2" fmla="*/ 226563 h 419667"/>
            </a:gdLst>
            <a:ahLst/>
            <a:cxnLst>
              <a:cxn ang="0">
                <a:pos x="connsiteX0" y="connsiteY0"/>
              </a:cxn>
              <a:cxn ang="0">
                <a:pos x="connsiteX1" y="connsiteY1"/>
              </a:cxn>
              <a:cxn ang="0">
                <a:pos x="connsiteX2" y="connsiteY2"/>
              </a:cxn>
            </a:cxnLst>
            <a:rect l="l" t="t" r="r" b="b"/>
            <a:pathLst>
              <a:path w="2078699" h="419667">
                <a:moveTo>
                  <a:pt x="0" y="419667"/>
                </a:moveTo>
                <a:cubicBezTo>
                  <a:pt x="374847" y="228457"/>
                  <a:pt x="749694" y="37247"/>
                  <a:pt x="1096144" y="5063"/>
                </a:cubicBezTo>
                <a:cubicBezTo>
                  <a:pt x="1442594" y="-27121"/>
                  <a:pt x="1760646" y="99721"/>
                  <a:pt x="2078699" y="226563"/>
                </a:cubicBezTo>
              </a:path>
            </a:pathLst>
          </a:custGeom>
          <a:noFill/>
          <a:ln w="28575">
            <a:solidFill>
              <a:srgbClr val="7030A0"/>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95" name="TextBox 94">
            <a:extLst>
              <a:ext uri="{FF2B5EF4-FFF2-40B4-BE49-F238E27FC236}">
                <a16:creationId xmlns:a16="http://schemas.microsoft.com/office/drawing/2014/main" id="{615FC47F-5863-4246-8B93-B41EBE4A5EEC}"/>
              </a:ext>
            </a:extLst>
          </p:cNvPr>
          <p:cNvSpPr txBox="1"/>
          <p:nvPr/>
        </p:nvSpPr>
        <p:spPr>
          <a:xfrm>
            <a:off x="1290155" y="3157399"/>
            <a:ext cx="2781907" cy="769441"/>
          </a:xfrm>
          <a:prstGeom prst="rect">
            <a:avLst/>
          </a:prstGeom>
          <a:noFill/>
        </p:spPr>
        <p:txBody>
          <a:bodyPr wrap="square" rtlCol="0">
            <a:spAutoFit/>
          </a:bodyPr>
          <a:lstStyle/>
          <a:p>
            <a:r>
              <a:rPr lang="en-US" sz="1600" b="1" dirty="0">
                <a:solidFill>
                  <a:schemeClr val="accent3">
                    <a:lumMod val="50000"/>
                  </a:schemeClr>
                </a:solidFill>
                <a:latin typeface="Gill Sans MT" panose="020B0502020104020203" pitchFamily="34" charset="0"/>
              </a:rPr>
              <a:t>(</a:t>
            </a:r>
            <a:r>
              <a:rPr lang="el-GR" sz="1600" b="1" dirty="0">
                <a:solidFill>
                  <a:schemeClr val="accent3">
                    <a:lumMod val="50000"/>
                  </a:schemeClr>
                </a:solidFill>
                <a:latin typeface="Calibri" panose="020F0502020204030204" pitchFamily="34" charset="0"/>
                <a:cs typeface="Calibri" panose="020F0502020204030204" pitchFamily="34" charset="0"/>
              </a:rPr>
              <a:t>α</a:t>
            </a:r>
            <a:r>
              <a:rPr lang="en-US" sz="1600" b="1" dirty="0">
                <a:solidFill>
                  <a:schemeClr val="accent3">
                    <a:lumMod val="50000"/>
                  </a:schemeClr>
                </a:solidFill>
                <a:latin typeface="Gill Sans MT" panose="020B0502020104020203" pitchFamily="34" charset="0"/>
              </a:rPr>
              <a:t>,p) process:</a:t>
            </a:r>
          </a:p>
          <a:p>
            <a:pPr marL="166688" indent="-166688">
              <a:buBlip>
                <a:blip r:embed="rId5"/>
              </a:buBlip>
            </a:pPr>
            <a:r>
              <a:rPr lang="en-US" sz="1400" dirty="0">
                <a:solidFill>
                  <a:schemeClr val="accent3">
                    <a:lumMod val="50000"/>
                  </a:schemeClr>
                </a:solidFill>
                <a:latin typeface="Gill Sans MT" panose="020B0502020104020203" pitchFamily="34" charset="0"/>
              </a:rPr>
              <a:t>A. Long et al. PRC 2017 &amp; 2018</a:t>
            </a:r>
          </a:p>
          <a:p>
            <a:pPr marL="166688" indent="-166688">
              <a:buBlip>
                <a:blip r:embed="rId5"/>
              </a:buBlip>
            </a:pPr>
            <a:r>
              <a:rPr lang="en-US" sz="1400" dirty="0">
                <a:solidFill>
                  <a:schemeClr val="accent3">
                    <a:lumMod val="50000"/>
                  </a:schemeClr>
                </a:solidFill>
                <a:latin typeface="Gill Sans MT" panose="020B0502020104020203" pitchFamily="34" charset="0"/>
              </a:rPr>
              <a:t>Wolf et al. Submitted</a:t>
            </a:r>
          </a:p>
        </p:txBody>
      </p:sp>
      <p:sp>
        <p:nvSpPr>
          <p:cNvPr id="99" name="Rectangle: Rounded Corners 98">
            <a:extLst>
              <a:ext uri="{FF2B5EF4-FFF2-40B4-BE49-F238E27FC236}">
                <a16:creationId xmlns:a16="http://schemas.microsoft.com/office/drawing/2014/main" id="{A118950B-021F-4E5A-85C8-131301F7474A}"/>
              </a:ext>
            </a:extLst>
          </p:cNvPr>
          <p:cNvSpPr/>
          <p:nvPr/>
        </p:nvSpPr>
        <p:spPr>
          <a:xfrm>
            <a:off x="3592080" y="3696204"/>
            <a:ext cx="168381" cy="173811"/>
          </a:xfrm>
          <a:prstGeom prst="roundRect">
            <a:avLst/>
          </a:prstGeom>
          <a:noFill/>
          <a:ln w="19050">
            <a:solidFill>
              <a:schemeClr val="accent3">
                <a:lumMod val="50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00" name="Rectangle: Rounded Corners 99">
            <a:extLst>
              <a:ext uri="{FF2B5EF4-FFF2-40B4-BE49-F238E27FC236}">
                <a16:creationId xmlns:a16="http://schemas.microsoft.com/office/drawing/2014/main" id="{151475FD-47BF-4A65-8D8E-54E115422520}"/>
              </a:ext>
            </a:extLst>
          </p:cNvPr>
          <p:cNvSpPr/>
          <p:nvPr/>
        </p:nvSpPr>
        <p:spPr>
          <a:xfrm>
            <a:off x="3261325" y="3875044"/>
            <a:ext cx="168381" cy="173811"/>
          </a:xfrm>
          <a:prstGeom prst="roundRect">
            <a:avLst/>
          </a:prstGeom>
          <a:noFill/>
          <a:ln w="19050">
            <a:solidFill>
              <a:schemeClr val="accent3">
                <a:lumMod val="50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cxnSp>
        <p:nvCxnSpPr>
          <p:cNvPr id="102" name="Straight Connector 101">
            <a:extLst>
              <a:ext uri="{FF2B5EF4-FFF2-40B4-BE49-F238E27FC236}">
                <a16:creationId xmlns:a16="http://schemas.microsoft.com/office/drawing/2014/main" id="{20138F22-4CBD-43C3-BBA8-7CC15ABDD845}"/>
              </a:ext>
            </a:extLst>
          </p:cNvPr>
          <p:cNvCxnSpPr>
            <a:cxnSpLocks/>
          </p:cNvCxnSpPr>
          <p:nvPr/>
        </p:nvCxnSpPr>
        <p:spPr>
          <a:xfrm flipV="1">
            <a:off x="3094942" y="3737924"/>
            <a:ext cx="497138" cy="101774"/>
          </a:xfrm>
          <a:prstGeom prst="line">
            <a:avLst/>
          </a:prstGeom>
          <a:ln>
            <a:solidFill>
              <a:srgbClr val="4F6228"/>
            </a:solidFill>
          </a:ln>
          <a:effectLst/>
        </p:spPr>
        <p:style>
          <a:lnRef idx="2">
            <a:schemeClr val="accent1"/>
          </a:lnRef>
          <a:fillRef idx="0">
            <a:schemeClr val="accent1"/>
          </a:fillRef>
          <a:effectRef idx="1">
            <a:schemeClr val="accent1"/>
          </a:effectRef>
          <a:fontRef idx="minor">
            <a:schemeClr val="tx1"/>
          </a:fontRef>
        </p:style>
      </p:cxnSp>
      <p:cxnSp>
        <p:nvCxnSpPr>
          <p:cNvPr id="104" name="Straight Connector 103">
            <a:extLst>
              <a:ext uri="{FF2B5EF4-FFF2-40B4-BE49-F238E27FC236}">
                <a16:creationId xmlns:a16="http://schemas.microsoft.com/office/drawing/2014/main" id="{9850934F-1FAF-4276-B531-77F28844E06D}"/>
              </a:ext>
            </a:extLst>
          </p:cNvPr>
          <p:cNvCxnSpPr>
            <a:cxnSpLocks/>
          </p:cNvCxnSpPr>
          <p:nvPr/>
        </p:nvCxnSpPr>
        <p:spPr>
          <a:xfrm flipH="1" flipV="1">
            <a:off x="3104737" y="3839698"/>
            <a:ext cx="146888" cy="60070"/>
          </a:xfrm>
          <a:prstGeom prst="line">
            <a:avLst/>
          </a:prstGeom>
          <a:ln>
            <a:solidFill>
              <a:srgbClr val="4F6228"/>
            </a:solidFill>
          </a:ln>
          <a:effectLst/>
        </p:spPr>
        <p:style>
          <a:lnRef idx="2">
            <a:schemeClr val="accent1"/>
          </a:lnRef>
          <a:fillRef idx="0">
            <a:schemeClr val="accent1"/>
          </a:fillRef>
          <a:effectRef idx="1">
            <a:schemeClr val="accent1"/>
          </a:effectRef>
          <a:fontRef idx="minor">
            <a:schemeClr val="tx1"/>
          </a:fontRef>
        </p:style>
      </p:cxnSp>
    </p:spTree>
    <p:extLst>
      <p:ext uri="{BB962C8B-B14F-4D97-AF65-F5344CB8AC3E}">
        <p14:creationId xmlns:p14="http://schemas.microsoft.com/office/powerpoint/2010/main" val="161207031"/>
      </p:ext>
    </p:extLst>
  </p:cSld>
  <p:clrMapOvr>
    <a:masterClrMapping/>
  </p:clrMapOvr>
</p:sld>
</file>

<file path=ppt/slides/slide2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42B533D-CE1B-41EC-BB18-F60530030C6A}"/>
              </a:ext>
            </a:extLst>
          </p:cNvPr>
          <p:cNvSpPr>
            <a:spLocks noGrp="1"/>
          </p:cNvSpPr>
          <p:nvPr>
            <p:ph type="title"/>
          </p:nvPr>
        </p:nvSpPr>
        <p:spPr>
          <a:xfrm>
            <a:off x="776747" y="6323"/>
            <a:ext cx="8367253" cy="698749"/>
          </a:xfrm>
        </p:spPr>
        <p:txBody>
          <a:bodyPr>
            <a:normAutofit fontScale="90000"/>
          </a:bodyPr>
          <a:lstStyle/>
          <a:p>
            <a:r>
              <a:rPr lang="en-US" dirty="0"/>
              <a:t>4. Remove Key Nuclear Uncertainties </a:t>
            </a:r>
          </a:p>
        </p:txBody>
      </p:sp>
      <p:sp>
        <p:nvSpPr>
          <p:cNvPr id="4" name="TextBox 3">
            <a:extLst>
              <a:ext uri="{FF2B5EF4-FFF2-40B4-BE49-F238E27FC236}">
                <a16:creationId xmlns:a16="http://schemas.microsoft.com/office/drawing/2014/main" id="{A9A71896-E8C7-419E-9D0B-DE72CA9EF103}"/>
              </a:ext>
            </a:extLst>
          </p:cNvPr>
          <p:cNvSpPr txBox="1"/>
          <p:nvPr/>
        </p:nvSpPr>
        <p:spPr>
          <a:xfrm>
            <a:off x="0" y="773735"/>
            <a:ext cx="9144000" cy="369332"/>
          </a:xfrm>
          <a:prstGeom prst="rect">
            <a:avLst/>
          </a:prstGeom>
          <a:noFill/>
        </p:spPr>
        <p:txBody>
          <a:bodyPr wrap="square" rtlCol="0">
            <a:spAutoFit/>
          </a:bodyPr>
          <a:lstStyle/>
          <a:p>
            <a:pPr algn="ctr"/>
            <a:r>
              <a:rPr lang="en-US" dirty="0">
                <a:latin typeface="Gill Sans MT" panose="020B0502020104020203" pitchFamily="34" charset="0"/>
              </a:rPr>
              <a:t>The </a:t>
            </a:r>
            <a:r>
              <a:rPr lang="en-US" dirty="0" err="1">
                <a:latin typeface="Gill Sans MT" panose="020B0502020104020203" pitchFamily="34" charset="0"/>
              </a:rPr>
              <a:t>NiCu</a:t>
            </a:r>
            <a:r>
              <a:rPr lang="en-US" dirty="0">
                <a:latin typeface="Gill Sans MT" panose="020B0502020104020203" pitchFamily="34" charset="0"/>
              </a:rPr>
              <a:t> cycle is being constrained via several avenues, solidifying the XRB tail in models.</a:t>
            </a:r>
          </a:p>
        </p:txBody>
      </p:sp>
      <p:sp>
        <p:nvSpPr>
          <p:cNvPr id="5" name="TextBox 4">
            <a:extLst>
              <a:ext uri="{FF2B5EF4-FFF2-40B4-BE49-F238E27FC236}">
                <a16:creationId xmlns:a16="http://schemas.microsoft.com/office/drawing/2014/main" id="{8AE7261F-4886-4549-8C06-7A1A088746CA}"/>
              </a:ext>
            </a:extLst>
          </p:cNvPr>
          <p:cNvSpPr txBox="1"/>
          <p:nvPr/>
        </p:nvSpPr>
        <p:spPr>
          <a:xfrm>
            <a:off x="-87895" y="5936815"/>
            <a:ext cx="6793495" cy="369332"/>
          </a:xfrm>
          <a:prstGeom prst="rect">
            <a:avLst/>
          </a:prstGeom>
          <a:noFill/>
        </p:spPr>
        <p:txBody>
          <a:bodyPr wrap="square" rtlCol="0">
            <a:spAutoFit/>
          </a:bodyPr>
          <a:lstStyle/>
          <a:p>
            <a:pPr algn="ctr"/>
            <a:r>
              <a:rPr lang="en-US" dirty="0">
                <a:solidFill>
                  <a:srgbClr val="6699FF"/>
                </a:solidFill>
                <a:latin typeface="Gill Sans MT" panose="020B0502020104020203" pitchFamily="34" charset="0"/>
              </a:rPr>
              <a:t>Couple JENSA+SECAR for the first time to study </a:t>
            </a:r>
            <a:r>
              <a:rPr lang="en-US" baseline="30000" dirty="0">
                <a:solidFill>
                  <a:srgbClr val="6699FF"/>
                </a:solidFill>
                <a:latin typeface="Gill Sans MT" panose="020B0502020104020203" pitchFamily="34" charset="0"/>
              </a:rPr>
              <a:t>60</a:t>
            </a:r>
            <a:r>
              <a:rPr lang="en-US" dirty="0">
                <a:solidFill>
                  <a:srgbClr val="6699FF"/>
                </a:solidFill>
                <a:latin typeface="Gill Sans MT" panose="020B0502020104020203" pitchFamily="34" charset="0"/>
              </a:rPr>
              <a:t>Ni(p,</a:t>
            </a:r>
            <a:r>
              <a:rPr lang="el-GR" dirty="0">
                <a:solidFill>
                  <a:srgbClr val="6699FF"/>
                </a:solidFill>
                <a:latin typeface="Times New Roman" panose="02020603050405020304" pitchFamily="18" charset="0"/>
                <a:cs typeface="Times New Roman" panose="02020603050405020304" pitchFamily="18" charset="0"/>
              </a:rPr>
              <a:t>γ</a:t>
            </a:r>
            <a:r>
              <a:rPr lang="en-US" dirty="0">
                <a:solidFill>
                  <a:srgbClr val="6699FF"/>
                </a:solidFill>
                <a:latin typeface="Gill Sans MT" panose="020B0502020104020203" pitchFamily="34" charset="0"/>
              </a:rPr>
              <a:t>) </a:t>
            </a:r>
          </a:p>
        </p:txBody>
      </p:sp>
      <p:pic>
        <p:nvPicPr>
          <p:cNvPr id="6" name="Picture 5">
            <a:extLst>
              <a:ext uri="{FF2B5EF4-FFF2-40B4-BE49-F238E27FC236}">
                <a16:creationId xmlns:a16="http://schemas.microsoft.com/office/drawing/2014/main" id="{252B25A2-AE0D-427D-A75E-D1251B549CC3}"/>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111972" y="1211730"/>
            <a:ext cx="1717923" cy="1678317"/>
          </a:xfrm>
          <a:prstGeom prst="rect">
            <a:avLst/>
          </a:prstGeom>
        </p:spPr>
      </p:pic>
      <p:cxnSp>
        <p:nvCxnSpPr>
          <p:cNvPr id="8" name="Straight Arrow Connector 7">
            <a:extLst>
              <a:ext uri="{FF2B5EF4-FFF2-40B4-BE49-F238E27FC236}">
                <a16:creationId xmlns:a16="http://schemas.microsoft.com/office/drawing/2014/main" id="{387DB8E5-33CF-45DB-A871-FA4BD4481ABF}"/>
              </a:ext>
            </a:extLst>
          </p:cNvPr>
          <p:cNvCxnSpPr>
            <a:cxnSpLocks/>
          </p:cNvCxnSpPr>
          <p:nvPr/>
        </p:nvCxnSpPr>
        <p:spPr>
          <a:xfrm flipH="1">
            <a:off x="451370" y="2122517"/>
            <a:ext cx="917459" cy="610639"/>
          </a:xfrm>
          <a:prstGeom prst="straightConnector1">
            <a:avLst/>
          </a:prstGeom>
          <a:ln w="31750">
            <a:solidFill>
              <a:srgbClr val="1129FF"/>
            </a:solidFill>
            <a:tailEnd type="arrow"/>
          </a:ln>
          <a:effectLst/>
        </p:spPr>
        <p:style>
          <a:lnRef idx="2">
            <a:schemeClr val="accent1"/>
          </a:lnRef>
          <a:fillRef idx="0">
            <a:schemeClr val="accent1"/>
          </a:fillRef>
          <a:effectRef idx="1">
            <a:schemeClr val="accent1"/>
          </a:effectRef>
          <a:fontRef idx="minor">
            <a:schemeClr val="tx1"/>
          </a:fontRef>
        </p:style>
      </p:cxnSp>
      <p:pic>
        <p:nvPicPr>
          <p:cNvPr id="11" name="Picture 10">
            <a:extLst>
              <a:ext uri="{FF2B5EF4-FFF2-40B4-BE49-F238E27FC236}">
                <a16:creationId xmlns:a16="http://schemas.microsoft.com/office/drawing/2014/main" id="{F0C362F2-9DE8-47A9-93A6-7B1553A9C153}"/>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7139239" y="2340667"/>
            <a:ext cx="1616749" cy="1605011"/>
          </a:xfrm>
          <a:prstGeom prst="rect">
            <a:avLst/>
          </a:prstGeom>
          <a:effectLst>
            <a:softEdge rad="25400"/>
          </a:effectLst>
        </p:spPr>
      </p:pic>
      <p:sp>
        <p:nvSpPr>
          <p:cNvPr id="12" name="TextBox 11">
            <a:extLst>
              <a:ext uri="{FF2B5EF4-FFF2-40B4-BE49-F238E27FC236}">
                <a16:creationId xmlns:a16="http://schemas.microsoft.com/office/drawing/2014/main" id="{5AB2227A-7871-475D-B40D-CA74E2870FBE}"/>
              </a:ext>
            </a:extLst>
          </p:cNvPr>
          <p:cNvSpPr txBox="1"/>
          <p:nvPr/>
        </p:nvSpPr>
        <p:spPr>
          <a:xfrm>
            <a:off x="60835" y="2932582"/>
            <a:ext cx="1717923" cy="369332"/>
          </a:xfrm>
          <a:prstGeom prst="rect">
            <a:avLst/>
          </a:prstGeom>
          <a:noFill/>
        </p:spPr>
        <p:txBody>
          <a:bodyPr wrap="square" rtlCol="0">
            <a:spAutoFit/>
          </a:bodyPr>
          <a:lstStyle/>
          <a:p>
            <a:r>
              <a:rPr lang="en-US" baseline="30000" dirty="0">
                <a:solidFill>
                  <a:srgbClr val="FF0000"/>
                </a:solidFill>
                <a:latin typeface="Gill Sans MT" panose="020B0502020104020203" pitchFamily="34" charset="0"/>
              </a:rPr>
              <a:t>59</a:t>
            </a:r>
            <a:r>
              <a:rPr lang="en-US" dirty="0">
                <a:solidFill>
                  <a:srgbClr val="FF0000"/>
                </a:solidFill>
                <a:latin typeface="Gill Sans MT" panose="020B0502020104020203" pitchFamily="34" charset="0"/>
              </a:rPr>
              <a:t>Cu(p,</a:t>
            </a:r>
            <a:r>
              <a:rPr lang="el-GR" dirty="0">
                <a:solidFill>
                  <a:srgbClr val="FF0000"/>
                </a:solidFill>
                <a:latin typeface="Times New Roman" panose="02020603050405020304" pitchFamily="18" charset="0"/>
                <a:cs typeface="Times New Roman" panose="02020603050405020304" pitchFamily="18" charset="0"/>
              </a:rPr>
              <a:t>γ</a:t>
            </a:r>
            <a:r>
              <a:rPr lang="en-US" dirty="0">
                <a:solidFill>
                  <a:srgbClr val="FF0000"/>
                </a:solidFill>
                <a:latin typeface="Gill Sans MT" panose="020B0502020104020203" pitchFamily="34" charset="0"/>
              </a:rPr>
              <a:t>)</a:t>
            </a:r>
            <a:r>
              <a:rPr lang="en-US" baseline="30000" dirty="0">
                <a:solidFill>
                  <a:srgbClr val="FF0000"/>
                </a:solidFill>
                <a:latin typeface="Gill Sans MT" panose="020B0502020104020203" pitchFamily="34" charset="0"/>
              </a:rPr>
              <a:t>60</a:t>
            </a:r>
            <a:r>
              <a:rPr lang="en-US" dirty="0">
                <a:solidFill>
                  <a:srgbClr val="FF0000"/>
                </a:solidFill>
                <a:latin typeface="Gill Sans MT" panose="020B0502020104020203" pitchFamily="34" charset="0"/>
              </a:rPr>
              <a:t>Zn:</a:t>
            </a:r>
          </a:p>
        </p:txBody>
      </p:sp>
      <p:pic>
        <p:nvPicPr>
          <p:cNvPr id="13" name="Picture 12">
            <a:extLst>
              <a:ext uri="{FF2B5EF4-FFF2-40B4-BE49-F238E27FC236}">
                <a16:creationId xmlns:a16="http://schemas.microsoft.com/office/drawing/2014/main" id="{6C2EDB21-B4A1-400F-8130-76894C95FF84}"/>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86699" y="3653733"/>
            <a:ext cx="3705244" cy="2103913"/>
          </a:xfrm>
          <a:prstGeom prst="rect">
            <a:avLst/>
          </a:prstGeom>
        </p:spPr>
      </p:pic>
      <p:sp>
        <p:nvSpPr>
          <p:cNvPr id="14" name="TextBox 13">
            <a:extLst>
              <a:ext uri="{FF2B5EF4-FFF2-40B4-BE49-F238E27FC236}">
                <a16:creationId xmlns:a16="http://schemas.microsoft.com/office/drawing/2014/main" id="{023861B4-F5E7-4E16-B696-954B99C68FE2}"/>
              </a:ext>
            </a:extLst>
          </p:cNvPr>
          <p:cNvSpPr txBox="1"/>
          <p:nvPr/>
        </p:nvSpPr>
        <p:spPr>
          <a:xfrm>
            <a:off x="497412" y="3621663"/>
            <a:ext cx="2518274" cy="307777"/>
          </a:xfrm>
          <a:prstGeom prst="rect">
            <a:avLst/>
          </a:prstGeom>
          <a:noFill/>
        </p:spPr>
        <p:txBody>
          <a:bodyPr wrap="square" rtlCol="0">
            <a:spAutoFit/>
          </a:bodyPr>
          <a:lstStyle/>
          <a:p>
            <a:r>
              <a:rPr lang="en-US" sz="1400" i="1" dirty="0"/>
              <a:t>D. </a:t>
            </a:r>
            <a:r>
              <a:rPr lang="en-US" sz="1400" i="1" dirty="0" err="1"/>
              <a:t>Soltesz</a:t>
            </a:r>
            <a:r>
              <a:rPr lang="en-US" sz="1400" i="1" dirty="0"/>
              <a:t> (GS)</a:t>
            </a:r>
            <a:r>
              <a:rPr lang="en-US" sz="1400" dirty="0"/>
              <a:t> et al. </a:t>
            </a:r>
            <a:r>
              <a:rPr lang="en-US" sz="1400" i="1" dirty="0"/>
              <a:t>In prep.</a:t>
            </a:r>
          </a:p>
        </p:txBody>
      </p:sp>
      <p:pic>
        <p:nvPicPr>
          <p:cNvPr id="15" name="Picture 14">
            <a:extLst>
              <a:ext uri="{FF2B5EF4-FFF2-40B4-BE49-F238E27FC236}">
                <a16:creationId xmlns:a16="http://schemas.microsoft.com/office/drawing/2014/main" id="{A6D6FE6F-E1C7-4336-AF9B-010DB70D8AD8}"/>
              </a:ext>
            </a:extLst>
          </p:cNvPr>
          <p:cNvPicPr>
            <a:picLocks noChangeAspect="1"/>
          </p:cNvPicPr>
          <p:nvPr/>
        </p:nvPicPr>
        <p:blipFill rotWithShape="1">
          <a:blip r:embed="rId6" cstate="email">
            <a:extLst>
              <a:ext uri="{28A0092B-C50C-407E-A947-70E740481C1C}">
                <a14:useLocalDpi xmlns:a14="http://schemas.microsoft.com/office/drawing/2010/main"/>
              </a:ext>
            </a:extLst>
          </a:blip>
          <a:srcRect/>
          <a:stretch/>
        </p:blipFill>
        <p:spPr>
          <a:xfrm>
            <a:off x="570560" y="3879407"/>
            <a:ext cx="981157" cy="906078"/>
          </a:xfrm>
          <a:prstGeom prst="rect">
            <a:avLst/>
          </a:prstGeom>
          <a:effectLst>
            <a:softEdge rad="12700"/>
          </a:effectLst>
        </p:spPr>
      </p:pic>
      <p:pic>
        <p:nvPicPr>
          <p:cNvPr id="17" name="Picture 16">
            <a:extLst>
              <a:ext uri="{FF2B5EF4-FFF2-40B4-BE49-F238E27FC236}">
                <a16:creationId xmlns:a16="http://schemas.microsoft.com/office/drawing/2014/main" id="{95CC25E0-22BD-41AA-A1C2-D597859A6E79}"/>
              </a:ext>
            </a:extLst>
          </p:cNvPr>
          <p:cNvPicPr>
            <a:picLocks noChangeAspect="1"/>
          </p:cNvPicPr>
          <p:nvPr/>
        </p:nvPicPr>
        <p:blipFill>
          <a:blip r:embed="rId7" cstate="email">
            <a:clrChange>
              <a:clrFrom>
                <a:srgbClr val="FFFFFF"/>
              </a:clrFrom>
              <a:clrTo>
                <a:srgbClr val="FFFFFF">
                  <a:alpha val="0"/>
                </a:srgbClr>
              </a:clrTo>
            </a:clrChange>
            <a:extLst>
              <a:ext uri="{28A0092B-C50C-407E-A947-70E740481C1C}">
                <a14:useLocalDpi xmlns:a14="http://schemas.microsoft.com/office/drawing/2010/main"/>
              </a:ext>
            </a:extLst>
          </a:blip>
          <a:stretch>
            <a:fillRect/>
          </a:stretch>
        </p:blipFill>
        <p:spPr>
          <a:xfrm>
            <a:off x="1708226" y="1194824"/>
            <a:ext cx="5070191" cy="1669897"/>
          </a:xfrm>
          <a:prstGeom prst="rect">
            <a:avLst/>
          </a:prstGeom>
        </p:spPr>
      </p:pic>
      <p:sp>
        <p:nvSpPr>
          <p:cNvPr id="19" name="Rectangle: Rounded Corners 18">
            <a:extLst>
              <a:ext uri="{FF2B5EF4-FFF2-40B4-BE49-F238E27FC236}">
                <a16:creationId xmlns:a16="http://schemas.microsoft.com/office/drawing/2014/main" id="{24CCFDD8-EC3E-4569-8BB5-B7E4E2DCD80E}"/>
              </a:ext>
            </a:extLst>
          </p:cNvPr>
          <p:cNvSpPr/>
          <p:nvPr/>
        </p:nvSpPr>
        <p:spPr>
          <a:xfrm>
            <a:off x="20972" y="2958710"/>
            <a:ext cx="6684628" cy="2872065"/>
          </a:xfrm>
          <a:prstGeom prst="roundRect">
            <a:avLst>
              <a:gd name="adj" fmla="val 4808"/>
            </a:avLst>
          </a:prstGeom>
          <a:noFill/>
          <a:ln>
            <a:solidFill>
              <a:srgbClr val="FF0000"/>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pic>
        <p:nvPicPr>
          <p:cNvPr id="20" name="Picture 19">
            <a:extLst>
              <a:ext uri="{FF2B5EF4-FFF2-40B4-BE49-F238E27FC236}">
                <a16:creationId xmlns:a16="http://schemas.microsoft.com/office/drawing/2014/main" id="{93D11B82-BF2D-49AA-826C-607B913863CE}"/>
              </a:ext>
            </a:extLst>
          </p:cNvPr>
          <p:cNvPicPr>
            <a:picLocks noChangeAspect="1"/>
          </p:cNvPicPr>
          <p:nvPr/>
        </p:nvPicPr>
        <p:blipFill rotWithShape="1">
          <a:blip r:embed="rId8" cstate="email">
            <a:clrChange>
              <a:clrFrom>
                <a:srgbClr val="FFFFFF"/>
              </a:clrFrom>
              <a:clrTo>
                <a:srgbClr val="FFFFFF">
                  <a:alpha val="0"/>
                </a:srgbClr>
              </a:clrTo>
            </a:clrChange>
            <a:extLst>
              <a:ext uri="{28A0092B-C50C-407E-A947-70E740481C1C}">
                <a14:useLocalDpi xmlns:a14="http://schemas.microsoft.com/office/drawing/2010/main"/>
              </a:ext>
            </a:extLst>
          </a:blip>
          <a:srcRect/>
          <a:stretch/>
        </p:blipFill>
        <p:spPr>
          <a:xfrm>
            <a:off x="5149680" y="3887960"/>
            <a:ext cx="1605150" cy="1646898"/>
          </a:xfrm>
          <a:prstGeom prst="rect">
            <a:avLst/>
          </a:prstGeom>
        </p:spPr>
      </p:pic>
      <p:sp>
        <p:nvSpPr>
          <p:cNvPr id="21" name="TextBox 20">
            <a:extLst>
              <a:ext uri="{FF2B5EF4-FFF2-40B4-BE49-F238E27FC236}">
                <a16:creationId xmlns:a16="http://schemas.microsoft.com/office/drawing/2014/main" id="{97CFD60B-31D5-4567-8667-4C3769848ACF}"/>
              </a:ext>
            </a:extLst>
          </p:cNvPr>
          <p:cNvSpPr txBox="1"/>
          <p:nvPr/>
        </p:nvSpPr>
        <p:spPr>
          <a:xfrm>
            <a:off x="4281192" y="3231590"/>
            <a:ext cx="2394375" cy="584775"/>
          </a:xfrm>
          <a:prstGeom prst="rect">
            <a:avLst/>
          </a:prstGeom>
          <a:noFill/>
        </p:spPr>
        <p:txBody>
          <a:bodyPr wrap="square" rtlCol="0">
            <a:spAutoFit/>
          </a:bodyPr>
          <a:lstStyle/>
          <a:p>
            <a:pPr algn="ctr"/>
            <a:r>
              <a:rPr lang="en-US" sz="1600" dirty="0">
                <a:latin typeface="Gill Sans MT" panose="020B0502020104020203" pitchFamily="34" charset="0"/>
                <a:cs typeface="Calibri" panose="020F0502020204030204" pitchFamily="34" charset="0"/>
              </a:rPr>
              <a:t>LD+GSF+OMP from</a:t>
            </a:r>
            <a:br>
              <a:rPr lang="en-US" sz="1600" dirty="0">
                <a:latin typeface="Gill Sans MT" panose="020B0502020104020203" pitchFamily="34" charset="0"/>
                <a:cs typeface="Calibri" panose="020F0502020204030204" pitchFamily="34" charset="0"/>
              </a:rPr>
            </a:br>
            <a:r>
              <a:rPr lang="el-GR" sz="1600" dirty="0">
                <a:latin typeface="Calibri" panose="020F0502020204030204" pitchFamily="34" charset="0"/>
                <a:cs typeface="Calibri" panose="020F0502020204030204" pitchFamily="34" charset="0"/>
              </a:rPr>
              <a:t>β</a:t>
            </a:r>
            <a:r>
              <a:rPr lang="en-US" sz="1600" dirty="0">
                <a:latin typeface="Gill Sans MT" panose="020B0502020104020203" pitchFamily="34" charset="0"/>
              </a:rPr>
              <a:t>-Oslo (April 2019)</a:t>
            </a:r>
          </a:p>
        </p:txBody>
      </p:sp>
      <p:sp>
        <p:nvSpPr>
          <p:cNvPr id="22" name="TextBox 21">
            <a:extLst>
              <a:ext uri="{FF2B5EF4-FFF2-40B4-BE49-F238E27FC236}">
                <a16:creationId xmlns:a16="http://schemas.microsoft.com/office/drawing/2014/main" id="{28321952-25F2-40BF-923A-BE76203FF9DA}"/>
              </a:ext>
            </a:extLst>
          </p:cNvPr>
          <p:cNvSpPr txBox="1"/>
          <p:nvPr/>
        </p:nvSpPr>
        <p:spPr>
          <a:xfrm>
            <a:off x="910767" y="3306983"/>
            <a:ext cx="2515631" cy="338554"/>
          </a:xfrm>
          <a:prstGeom prst="rect">
            <a:avLst/>
          </a:prstGeom>
          <a:noFill/>
        </p:spPr>
        <p:txBody>
          <a:bodyPr wrap="square" rtlCol="0">
            <a:spAutoFit/>
          </a:bodyPr>
          <a:lstStyle/>
          <a:p>
            <a:r>
              <a:rPr lang="en-US" sz="1600" dirty="0">
                <a:latin typeface="Gill Sans MT" panose="020B0502020104020203" pitchFamily="34" charset="0"/>
                <a:cs typeface="Calibri" panose="020F0502020204030204" pitchFamily="34" charset="0"/>
              </a:rPr>
              <a:t>LD from </a:t>
            </a:r>
            <a:r>
              <a:rPr lang="en-US" sz="1600" baseline="30000" dirty="0">
                <a:latin typeface="Gill Sans MT" panose="020B0502020104020203" pitchFamily="34" charset="0"/>
                <a:cs typeface="Calibri" panose="020F0502020204030204" pitchFamily="34" charset="0"/>
              </a:rPr>
              <a:t>58</a:t>
            </a:r>
            <a:r>
              <a:rPr lang="en-US" sz="1600" dirty="0">
                <a:latin typeface="Gill Sans MT" panose="020B0502020104020203" pitchFamily="34" charset="0"/>
                <a:cs typeface="Calibri" panose="020F0502020204030204" pitchFamily="34" charset="0"/>
              </a:rPr>
              <a:t>Ni(</a:t>
            </a:r>
            <a:r>
              <a:rPr lang="en-US" sz="1600" baseline="30000" dirty="0">
                <a:latin typeface="Gill Sans MT" panose="020B0502020104020203" pitchFamily="34" charset="0"/>
                <a:cs typeface="Calibri" panose="020F0502020204030204" pitchFamily="34" charset="0"/>
              </a:rPr>
              <a:t>3</a:t>
            </a:r>
            <a:r>
              <a:rPr lang="en-US" sz="1600" dirty="0">
                <a:latin typeface="Gill Sans MT" panose="020B0502020104020203" pitchFamily="34" charset="0"/>
                <a:cs typeface="Calibri" panose="020F0502020204030204" pitchFamily="34" charset="0"/>
              </a:rPr>
              <a:t>He,n) @EAL </a:t>
            </a:r>
            <a:endParaRPr lang="en-US" sz="1600" dirty="0">
              <a:latin typeface="Gill Sans MT" panose="020B0502020104020203" pitchFamily="34" charset="0"/>
            </a:endParaRPr>
          </a:p>
        </p:txBody>
      </p:sp>
      <p:pic>
        <p:nvPicPr>
          <p:cNvPr id="24" name="Picture 23">
            <a:extLst>
              <a:ext uri="{FF2B5EF4-FFF2-40B4-BE49-F238E27FC236}">
                <a16:creationId xmlns:a16="http://schemas.microsoft.com/office/drawing/2014/main" id="{EC977658-C362-4B65-A3DF-E6F7D1D1F936}"/>
              </a:ext>
            </a:extLst>
          </p:cNvPr>
          <p:cNvPicPr>
            <a:picLocks noChangeAspect="1"/>
          </p:cNvPicPr>
          <p:nvPr/>
        </p:nvPicPr>
        <p:blipFill>
          <a:blip r:embed="rId9" cstate="email">
            <a:extLst>
              <a:ext uri="{28A0092B-C50C-407E-A947-70E740481C1C}">
                <a14:useLocalDpi xmlns:a14="http://schemas.microsoft.com/office/drawing/2010/main"/>
              </a:ext>
            </a:extLst>
          </a:blip>
          <a:stretch>
            <a:fillRect/>
          </a:stretch>
        </p:blipFill>
        <p:spPr>
          <a:xfrm>
            <a:off x="4104617" y="3990950"/>
            <a:ext cx="1103632" cy="1230599"/>
          </a:xfrm>
          <a:prstGeom prst="rect">
            <a:avLst/>
          </a:prstGeom>
          <a:effectLst>
            <a:softEdge rad="25400"/>
          </a:effectLst>
        </p:spPr>
      </p:pic>
      <p:sp>
        <p:nvSpPr>
          <p:cNvPr id="25" name="Rectangle 24">
            <a:extLst>
              <a:ext uri="{FF2B5EF4-FFF2-40B4-BE49-F238E27FC236}">
                <a16:creationId xmlns:a16="http://schemas.microsoft.com/office/drawing/2014/main" id="{9806EFB3-93E4-47BB-93B4-D3A5D6546F56}"/>
              </a:ext>
            </a:extLst>
          </p:cNvPr>
          <p:cNvSpPr/>
          <p:nvPr/>
        </p:nvSpPr>
        <p:spPr>
          <a:xfrm>
            <a:off x="4104617" y="5164039"/>
            <a:ext cx="1145250" cy="307777"/>
          </a:xfrm>
          <a:prstGeom prst="rect">
            <a:avLst/>
          </a:prstGeom>
        </p:spPr>
        <p:txBody>
          <a:bodyPr wrap="none">
            <a:spAutoFit/>
          </a:bodyPr>
          <a:lstStyle/>
          <a:p>
            <a:r>
              <a:rPr lang="en-US" sz="1400" i="1" dirty="0">
                <a:latin typeface="Gill Sans MT" panose="020B0502020104020203" pitchFamily="34" charset="0"/>
              </a:rPr>
              <a:t>S. Lyons (PD)</a:t>
            </a:r>
          </a:p>
        </p:txBody>
      </p:sp>
      <p:sp>
        <p:nvSpPr>
          <p:cNvPr id="26" name="Rectangle: Rounded Corners 25">
            <a:extLst>
              <a:ext uri="{FF2B5EF4-FFF2-40B4-BE49-F238E27FC236}">
                <a16:creationId xmlns:a16="http://schemas.microsoft.com/office/drawing/2014/main" id="{D54052BD-49B3-434F-926A-C9C8D30F6AAC}"/>
              </a:ext>
            </a:extLst>
          </p:cNvPr>
          <p:cNvSpPr/>
          <p:nvPr/>
        </p:nvSpPr>
        <p:spPr>
          <a:xfrm>
            <a:off x="6793495" y="1195520"/>
            <a:ext cx="2289669" cy="4635255"/>
          </a:xfrm>
          <a:prstGeom prst="roundRect">
            <a:avLst>
              <a:gd name="adj" fmla="val 4808"/>
            </a:avLst>
          </a:prstGeom>
          <a:noFill/>
          <a:ln>
            <a:solidFill>
              <a:srgbClr val="1129FF"/>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7" name="TextBox 26">
            <a:extLst>
              <a:ext uri="{FF2B5EF4-FFF2-40B4-BE49-F238E27FC236}">
                <a16:creationId xmlns:a16="http://schemas.microsoft.com/office/drawing/2014/main" id="{57C65BFC-B19A-433F-B5EB-D9CB98027D8C}"/>
              </a:ext>
            </a:extLst>
          </p:cNvPr>
          <p:cNvSpPr txBox="1"/>
          <p:nvPr/>
        </p:nvSpPr>
        <p:spPr>
          <a:xfrm>
            <a:off x="6778418" y="1223513"/>
            <a:ext cx="1717923" cy="369332"/>
          </a:xfrm>
          <a:prstGeom prst="rect">
            <a:avLst/>
          </a:prstGeom>
          <a:noFill/>
        </p:spPr>
        <p:txBody>
          <a:bodyPr wrap="square" rtlCol="0">
            <a:spAutoFit/>
          </a:bodyPr>
          <a:lstStyle/>
          <a:p>
            <a:r>
              <a:rPr lang="en-US" baseline="30000" dirty="0">
                <a:solidFill>
                  <a:srgbClr val="1129FF"/>
                </a:solidFill>
                <a:latin typeface="Gill Sans MT" panose="020B0502020104020203" pitchFamily="34" charset="0"/>
              </a:rPr>
              <a:t>59</a:t>
            </a:r>
            <a:r>
              <a:rPr lang="en-US" dirty="0">
                <a:solidFill>
                  <a:srgbClr val="1129FF"/>
                </a:solidFill>
                <a:latin typeface="Gill Sans MT" panose="020B0502020104020203" pitchFamily="34" charset="0"/>
              </a:rPr>
              <a:t>Cu(p,</a:t>
            </a:r>
            <a:r>
              <a:rPr lang="el-GR" dirty="0">
                <a:solidFill>
                  <a:srgbClr val="1129FF"/>
                </a:solidFill>
                <a:latin typeface="Times New Roman" panose="02020603050405020304" pitchFamily="18" charset="0"/>
                <a:cs typeface="Times New Roman" panose="02020603050405020304" pitchFamily="18" charset="0"/>
              </a:rPr>
              <a:t>α</a:t>
            </a:r>
            <a:r>
              <a:rPr lang="en-US" dirty="0">
                <a:solidFill>
                  <a:srgbClr val="1129FF"/>
                </a:solidFill>
                <a:latin typeface="Gill Sans MT" panose="020B0502020104020203" pitchFamily="34" charset="0"/>
              </a:rPr>
              <a:t>)</a:t>
            </a:r>
            <a:r>
              <a:rPr lang="en-US" baseline="30000" dirty="0">
                <a:solidFill>
                  <a:srgbClr val="1129FF"/>
                </a:solidFill>
                <a:latin typeface="Gill Sans MT" panose="020B0502020104020203" pitchFamily="34" charset="0"/>
              </a:rPr>
              <a:t>56</a:t>
            </a:r>
            <a:r>
              <a:rPr lang="en-US" dirty="0">
                <a:solidFill>
                  <a:srgbClr val="1129FF"/>
                </a:solidFill>
                <a:latin typeface="Gill Sans MT" panose="020B0502020104020203" pitchFamily="34" charset="0"/>
              </a:rPr>
              <a:t>Ni:</a:t>
            </a:r>
          </a:p>
        </p:txBody>
      </p:sp>
      <p:sp>
        <p:nvSpPr>
          <p:cNvPr id="28" name="Rectangle 27">
            <a:extLst>
              <a:ext uri="{FF2B5EF4-FFF2-40B4-BE49-F238E27FC236}">
                <a16:creationId xmlns:a16="http://schemas.microsoft.com/office/drawing/2014/main" id="{154F1967-70F2-4441-B9FD-EBD81BD66F4C}"/>
              </a:ext>
            </a:extLst>
          </p:cNvPr>
          <p:cNvSpPr/>
          <p:nvPr/>
        </p:nvSpPr>
        <p:spPr>
          <a:xfrm>
            <a:off x="7025054" y="5498199"/>
            <a:ext cx="1930272" cy="307777"/>
          </a:xfrm>
          <a:prstGeom prst="rect">
            <a:avLst/>
          </a:prstGeom>
        </p:spPr>
        <p:txBody>
          <a:bodyPr wrap="none">
            <a:spAutoFit/>
          </a:bodyPr>
          <a:lstStyle/>
          <a:p>
            <a:r>
              <a:rPr lang="en-US" sz="1400" i="1" dirty="0">
                <a:latin typeface="Gill Sans MT" panose="020B0502020104020203" pitchFamily="34" charset="0"/>
              </a:rPr>
              <a:t>K. Schmidt (PD,  ‘15-’18)</a:t>
            </a:r>
          </a:p>
        </p:txBody>
      </p:sp>
      <p:sp>
        <p:nvSpPr>
          <p:cNvPr id="29" name="TextBox 28">
            <a:extLst>
              <a:ext uri="{FF2B5EF4-FFF2-40B4-BE49-F238E27FC236}">
                <a16:creationId xmlns:a16="http://schemas.microsoft.com/office/drawing/2014/main" id="{082D9899-8E6F-4D4F-A454-6B7F57308B1C}"/>
              </a:ext>
            </a:extLst>
          </p:cNvPr>
          <p:cNvSpPr txBox="1"/>
          <p:nvPr/>
        </p:nvSpPr>
        <p:spPr>
          <a:xfrm>
            <a:off x="6791426" y="1675451"/>
            <a:ext cx="2352574" cy="584775"/>
          </a:xfrm>
          <a:prstGeom prst="rect">
            <a:avLst/>
          </a:prstGeom>
          <a:noFill/>
        </p:spPr>
        <p:txBody>
          <a:bodyPr wrap="square" rtlCol="0">
            <a:spAutoFit/>
          </a:bodyPr>
          <a:lstStyle/>
          <a:p>
            <a:pPr algn="ctr"/>
            <a:r>
              <a:rPr lang="en-US" sz="1600" dirty="0">
                <a:latin typeface="Gill Sans MT" panose="020B0502020104020203" pitchFamily="34" charset="0"/>
                <a:cs typeface="Calibri" panose="020F0502020204030204" pitchFamily="34" charset="0"/>
              </a:rPr>
              <a:t>Reverse CS measurement with JENSA (Dec. ‘18)</a:t>
            </a:r>
            <a:endParaRPr lang="en-US" sz="1600" dirty="0">
              <a:latin typeface="Gill Sans MT" panose="020B0502020104020203" pitchFamily="34" charset="0"/>
            </a:endParaRPr>
          </a:p>
        </p:txBody>
      </p:sp>
      <p:pic>
        <p:nvPicPr>
          <p:cNvPr id="31" name="Picture 30">
            <a:extLst>
              <a:ext uri="{FF2B5EF4-FFF2-40B4-BE49-F238E27FC236}">
                <a16:creationId xmlns:a16="http://schemas.microsoft.com/office/drawing/2014/main" id="{037C96BA-99F2-4DCB-8F96-ED32B2F3DCF8}"/>
              </a:ext>
            </a:extLst>
          </p:cNvPr>
          <p:cNvPicPr>
            <a:picLocks noChangeAspect="1"/>
          </p:cNvPicPr>
          <p:nvPr/>
        </p:nvPicPr>
        <p:blipFill rotWithShape="1">
          <a:blip r:embed="rId10" cstate="email">
            <a:extLst>
              <a:ext uri="{28A0092B-C50C-407E-A947-70E740481C1C}">
                <a14:useLocalDpi xmlns:a14="http://schemas.microsoft.com/office/drawing/2010/main"/>
              </a:ext>
            </a:extLst>
          </a:blip>
          <a:srcRect/>
          <a:stretch/>
        </p:blipFill>
        <p:spPr>
          <a:xfrm>
            <a:off x="7123044" y="3971905"/>
            <a:ext cx="1616304" cy="1574610"/>
          </a:xfrm>
          <a:prstGeom prst="rect">
            <a:avLst/>
          </a:prstGeom>
          <a:effectLst>
            <a:softEdge rad="25400"/>
          </a:effectLst>
        </p:spPr>
      </p:pic>
      <p:pic>
        <p:nvPicPr>
          <p:cNvPr id="30" name="Picture 29">
            <a:extLst>
              <a:ext uri="{FF2B5EF4-FFF2-40B4-BE49-F238E27FC236}">
                <a16:creationId xmlns:a16="http://schemas.microsoft.com/office/drawing/2014/main" id="{9DD31097-0C39-40B1-A257-AE48FB3F7909}"/>
              </a:ext>
            </a:extLst>
          </p:cNvPr>
          <p:cNvPicPr>
            <a:picLocks noChangeAspect="1"/>
          </p:cNvPicPr>
          <p:nvPr/>
        </p:nvPicPr>
        <p:blipFill>
          <a:blip r:embed="rId11" cstate="email">
            <a:extLst>
              <a:ext uri="{28A0092B-C50C-407E-A947-70E740481C1C}">
                <a14:useLocalDpi xmlns:a14="http://schemas.microsoft.com/office/drawing/2010/main"/>
              </a:ext>
            </a:extLst>
          </a:blip>
          <a:stretch>
            <a:fillRect/>
          </a:stretch>
        </p:blipFill>
        <p:spPr>
          <a:xfrm>
            <a:off x="0" y="5888863"/>
            <a:ext cx="625434" cy="587461"/>
          </a:xfrm>
          <a:prstGeom prst="rect">
            <a:avLst/>
          </a:prstGeom>
        </p:spPr>
      </p:pic>
      <p:pic>
        <p:nvPicPr>
          <p:cNvPr id="32" name="Picture 31">
            <a:extLst>
              <a:ext uri="{FF2B5EF4-FFF2-40B4-BE49-F238E27FC236}">
                <a16:creationId xmlns:a16="http://schemas.microsoft.com/office/drawing/2014/main" id="{C0C8DF3C-5C9E-4B94-9BA8-1E620F7044BE}"/>
              </a:ext>
            </a:extLst>
          </p:cNvPr>
          <p:cNvPicPr>
            <a:picLocks noChangeAspect="1"/>
          </p:cNvPicPr>
          <p:nvPr/>
        </p:nvPicPr>
        <p:blipFill>
          <a:blip r:embed="rId12" cstate="email">
            <a:extLst>
              <a:ext uri="{28A0092B-C50C-407E-A947-70E740481C1C}">
                <a14:useLocalDpi xmlns:a14="http://schemas.microsoft.com/office/drawing/2010/main"/>
              </a:ext>
            </a:extLst>
          </a:blip>
          <a:stretch>
            <a:fillRect/>
          </a:stretch>
        </p:blipFill>
        <p:spPr>
          <a:xfrm>
            <a:off x="6244498" y="5883228"/>
            <a:ext cx="666701" cy="609027"/>
          </a:xfrm>
          <a:prstGeom prst="rect">
            <a:avLst/>
          </a:prstGeom>
        </p:spPr>
      </p:pic>
      <p:sp>
        <p:nvSpPr>
          <p:cNvPr id="3" name="Rectangle 2">
            <a:extLst>
              <a:ext uri="{FF2B5EF4-FFF2-40B4-BE49-F238E27FC236}">
                <a16:creationId xmlns:a16="http://schemas.microsoft.com/office/drawing/2014/main" id="{DBED6973-C487-4618-BDA4-3BD2206E0D1D}"/>
              </a:ext>
            </a:extLst>
          </p:cNvPr>
          <p:cNvSpPr/>
          <p:nvPr/>
        </p:nvSpPr>
        <p:spPr>
          <a:xfrm>
            <a:off x="6809663" y="5933448"/>
            <a:ext cx="2481320" cy="369332"/>
          </a:xfrm>
          <a:prstGeom prst="rect">
            <a:avLst/>
          </a:prstGeom>
        </p:spPr>
        <p:txBody>
          <a:bodyPr wrap="none">
            <a:spAutoFit/>
          </a:bodyPr>
          <a:lstStyle/>
          <a:p>
            <a:r>
              <a:rPr lang="en-US" dirty="0">
                <a:solidFill>
                  <a:srgbClr val="6699FF"/>
                </a:solidFill>
                <a:latin typeface="Gill Sans MT" panose="020B0502020104020203" pitchFamily="34" charset="0"/>
              </a:rPr>
              <a:t>(p,</a:t>
            </a:r>
            <a:r>
              <a:rPr lang="el-GR" dirty="0">
                <a:solidFill>
                  <a:srgbClr val="6699FF"/>
                </a:solidFill>
                <a:latin typeface="Times New Roman" panose="02020603050405020304" pitchFamily="18" charset="0"/>
                <a:cs typeface="Times New Roman" panose="02020603050405020304" pitchFamily="18" charset="0"/>
              </a:rPr>
              <a:t>γ</a:t>
            </a:r>
            <a:r>
              <a:rPr lang="en-US" dirty="0">
                <a:solidFill>
                  <a:srgbClr val="6699FF"/>
                </a:solidFill>
                <a:latin typeface="Gill Sans MT" panose="020B0502020104020203" pitchFamily="34" charset="0"/>
              </a:rPr>
              <a:t>) off stability at FRIB </a:t>
            </a:r>
            <a:endParaRPr lang="en-US" dirty="0"/>
          </a:p>
        </p:txBody>
      </p:sp>
    </p:spTree>
    <p:extLst>
      <p:ext uri="{BB962C8B-B14F-4D97-AF65-F5344CB8AC3E}">
        <p14:creationId xmlns:p14="http://schemas.microsoft.com/office/powerpoint/2010/main" val="2759836651"/>
      </p:ext>
    </p:extLst>
  </p:cSld>
  <p:clrMapOvr>
    <a:masterClrMapping/>
  </p:clrMapOvr>
</p:sld>
</file>

<file path=ppt/slides/slide2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Box 4">
            <a:extLst>
              <a:ext uri="{FF2B5EF4-FFF2-40B4-BE49-F238E27FC236}">
                <a16:creationId xmlns:a16="http://schemas.microsoft.com/office/drawing/2014/main" id="{24E01F2D-3976-4FF1-832C-C979BF3885F7}"/>
              </a:ext>
            </a:extLst>
          </p:cNvPr>
          <p:cNvSpPr txBox="1"/>
          <p:nvPr/>
        </p:nvSpPr>
        <p:spPr>
          <a:xfrm>
            <a:off x="0" y="2739293"/>
            <a:ext cx="9144000" cy="2585323"/>
          </a:xfrm>
          <a:prstGeom prst="rect">
            <a:avLst/>
          </a:prstGeom>
          <a:noFill/>
        </p:spPr>
        <p:txBody>
          <a:bodyPr wrap="square">
            <a:spAutoFit/>
          </a:bodyPr>
          <a:lstStyle/>
          <a:p>
            <a:pPr marL="0" marR="0"/>
            <a:r>
              <a:rPr lang="en-US" sz="1800" dirty="0">
                <a:effectLst/>
                <a:latin typeface="Calibri" panose="020F0502020204030204" pitchFamily="34" charset="0"/>
                <a:ea typeface="等线" panose="02010600030101010101" pitchFamily="2" charset="-122"/>
              </a:rPr>
              <a:t>I was indeed working on 56Ni(</a:t>
            </a:r>
            <a:r>
              <a:rPr lang="en-US" sz="1800" dirty="0" err="1">
                <a:effectLst/>
                <a:latin typeface="Calibri" panose="020F0502020204030204" pitchFamily="34" charset="0"/>
                <a:ea typeface="等线" panose="02010600030101010101" pitchFamily="2" charset="-122"/>
              </a:rPr>
              <a:t>a,p</a:t>
            </a:r>
            <a:r>
              <a:rPr lang="en-US" sz="1800" dirty="0">
                <a:effectLst/>
                <a:latin typeface="Calibri" panose="020F0502020204030204" pitchFamily="34" charset="0"/>
                <a:ea typeface="等线" panose="02010600030101010101" pitchFamily="2" charset="-122"/>
              </a:rPr>
              <a:t>) at FRIB. Unfortunately the analysis had some complications and I couldn't finish it before my appointment ended. Hendrik has a student who's picking it up again but isn't anywhere close to a final result. </a:t>
            </a:r>
          </a:p>
          <a:p>
            <a:pPr marL="0" marR="0"/>
            <a:r>
              <a:rPr lang="en-US" sz="1800" dirty="0">
                <a:effectLst/>
                <a:latin typeface="Calibri" panose="020F0502020204030204" pitchFamily="34" charset="0"/>
                <a:ea typeface="等线" panose="02010600030101010101" pitchFamily="2" charset="-122"/>
              </a:rPr>
              <a:t>So in short I can't point to any result or material, sorry.</a:t>
            </a:r>
          </a:p>
          <a:p>
            <a:pPr marL="0" marR="0"/>
            <a:r>
              <a:rPr lang="en-US" sz="1800" dirty="0">
                <a:effectLst/>
                <a:latin typeface="Calibri" panose="020F0502020204030204" pitchFamily="34" charset="0"/>
                <a:ea typeface="等线" panose="02010600030101010101" pitchFamily="2" charset="-122"/>
              </a:rPr>
              <a:t>Cheers,</a:t>
            </a:r>
            <a:br>
              <a:rPr lang="en-US" sz="1800" dirty="0">
                <a:effectLst/>
                <a:latin typeface="Calibri" panose="020F0502020204030204" pitchFamily="34" charset="0"/>
                <a:ea typeface="等线" panose="02010600030101010101" pitchFamily="2" charset="-122"/>
              </a:rPr>
            </a:br>
            <a:r>
              <a:rPr lang="en-US" sz="1800" dirty="0">
                <a:effectLst/>
                <a:latin typeface="Calibri" panose="020F0502020204030204" pitchFamily="34" charset="0"/>
                <a:ea typeface="等线" panose="02010600030101010101" pitchFamily="2" charset="-122"/>
              </a:rPr>
              <a:t>Louis Wagner</a:t>
            </a:r>
          </a:p>
          <a:p>
            <a:pPr marL="0" marR="0"/>
            <a:r>
              <a:rPr lang="en-US" dirty="0">
                <a:latin typeface="Calibri" panose="020F0502020204030204" pitchFamily="34" charset="0"/>
                <a:ea typeface="等线" panose="02010600030101010101" pitchFamily="2" charset="-122"/>
              </a:rPr>
              <a:t>E18039</a:t>
            </a:r>
          </a:p>
          <a:p>
            <a:pPr marL="0" marR="0"/>
            <a:r>
              <a:rPr lang="en-US" sz="1800" dirty="0">
                <a:effectLst/>
                <a:latin typeface="Calibri" panose="020F0502020204030204" pitchFamily="34" charset="0"/>
                <a:ea typeface="等线" panose="02010600030101010101" pitchFamily="2" charset="-122"/>
                <a:hlinkClick r:id="rId2"/>
              </a:rPr>
              <a:t>https://publicapps.nscl.msu.edu/completedExperiments/experiments/view/1157</a:t>
            </a:r>
            <a:endParaRPr lang="en-US" sz="1800" dirty="0">
              <a:effectLst/>
              <a:latin typeface="Calibri" panose="020F0502020204030204" pitchFamily="34" charset="0"/>
              <a:ea typeface="等线" panose="02010600030101010101" pitchFamily="2" charset="-122"/>
            </a:endParaRPr>
          </a:p>
          <a:p>
            <a:pPr marL="0" marR="0"/>
            <a:endParaRPr lang="en-US" sz="1800" dirty="0">
              <a:effectLst/>
              <a:latin typeface="Calibri" panose="020F0502020204030204" pitchFamily="34" charset="0"/>
              <a:ea typeface="等线" panose="02010600030101010101" pitchFamily="2" charset="-122"/>
            </a:endParaRPr>
          </a:p>
        </p:txBody>
      </p:sp>
      <p:sp>
        <p:nvSpPr>
          <p:cNvPr id="7" name="TextBox 6">
            <a:extLst>
              <a:ext uri="{FF2B5EF4-FFF2-40B4-BE49-F238E27FC236}">
                <a16:creationId xmlns:a16="http://schemas.microsoft.com/office/drawing/2014/main" id="{5B28A34E-A813-4C70-A5EA-5AD9184556D6}"/>
              </a:ext>
            </a:extLst>
          </p:cNvPr>
          <p:cNvSpPr txBox="1"/>
          <p:nvPr/>
        </p:nvSpPr>
        <p:spPr>
          <a:xfrm>
            <a:off x="0" y="0"/>
            <a:ext cx="9144000" cy="2308324"/>
          </a:xfrm>
          <a:prstGeom prst="rect">
            <a:avLst/>
          </a:prstGeom>
          <a:noFill/>
        </p:spPr>
        <p:txBody>
          <a:bodyPr wrap="square">
            <a:spAutoFit/>
          </a:bodyPr>
          <a:lstStyle/>
          <a:p>
            <a:r>
              <a:rPr lang="en-US" dirty="0"/>
              <a:t>September-November 2018 Also the experiment e18039 (“Measurement of the 56Ni(</a:t>
            </a:r>
            <a:r>
              <a:rPr lang="en-US" dirty="0" err="1"/>
              <a:t>alpha,p</a:t>
            </a:r>
            <a:r>
              <a:rPr lang="en-US" dirty="0"/>
              <a:t>)59Cu reaction cross section”) for the unsupported device JENSA required extraordinary efforts for both hardware and software. The experimental group had run the setup about four years earlier and the knowledge of the system was lost with the departure of a post-Doctoral research assistant. I was able to update the software needed to run the experiment and provide hardware support for the correct configuration of the data acquisition system.</a:t>
            </a:r>
          </a:p>
          <a:p>
            <a:r>
              <a:rPr lang="en-US" dirty="0"/>
              <a:t>Giordano Cerizza</a:t>
            </a:r>
          </a:p>
        </p:txBody>
      </p:sp>
    </p:spTree>
    <p:extLst>
      <p:ext uri="{BB962C8B-B14F-4D97-AF65-F5344CB8AC3E}">
        <p14:creationId xmlns:p14="http://schemas.microsoft.com/office/powerpoint/2010/main" val="892114569"/>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31AC5AD0-8D4A-4215-83D6-1DDCF70405AB}"/>
              </a:ext>
            </a:extLst>
          </p:cNvPr>
          <p:cNvSpPr txBox="1"/>
          <p:nvPr/>
        </p:nvSpPr>
        <p:spPr>
          <a:xfrm>
            <a:off x="0" y="0"/>
            <a:ext cx="9144000" cy="4247317"/>
          </a:xfrm>
          <a:prstGeom prst="rect">
            <a:avLst/>
          </a:prstGeom>
          <a:noFill/>
        </p:spPr>
        <p:txBody>
          <a:bodyPr wrap="square">
            <a:spAutoFit/>
          </a:bodyPr>
          <a:lstStyle/>
          <a:p>
            <a:pPr algn="just"/>
            <a:r>
              <a:rPr lang="en-US" dirty="0">
                <a:solidFill>
                  <a:srgbClr val="0000FF"/>
                </a:solidFill>
              </a:rPr>
              <a:t>S. T. Perkins </a:t>
            </a:r>
            <a:r>
              <a:rPr lang="en-US" altLang="zh-CN" dirty="0">
                <a:solidFill>
                  <a:srgbClr val="0000FF"/>
                </a:solidFill>
              </a:rPr>
              <a:t>et al., </a:t>
            </a:r>
            <a:r>
              <a:rPr lang="en-US" dirty="0">
                <a:solidFill>
                  <a:srgbClr val="0000FF"/>
                </a:solidFill>
              </a:rPr>
              <a:t>LLNL Evaluated Atomic Data Library (EADL), 1991.</a:t>
            </a:r>
          </a:p>
          <a:p>
            <a:pPr algn="just"/>
            <a:endParaRPr lang="en-US" dirty="0">
              <a:solidFill>
                <a:srgbClr val="0000FF"/>
              </a:solidFill>
            </a:endParaRPr>
          </a:p>
          <a:p>
            <a:pPr algn="just"/>
            <a:r>
              <a:rPr lang="en-US" dirty="0">
                <a:latin typeface="Cambria" panose="02040503050406030204" pitchFamily="18" charset="0"/>
                <a:ea typeface="Cambria" panose="02040503050406030204" pitchFamily="18" charset="0"/>
              </a:rPr>
              <a:t>All subshell parameters are </a:t>
            </a:r>
            <a:r>
              <a:rPr lang="en-US" b="1" dirty="0">
                <a:latin typeface="Cambria" panose="02040503050406030204" pitchFamily="18" charset="0"/>
                <a:ea typeface="Cambria" panose="02040503050406030204" pitchFamily="18" charset="0"/>
              </a:rPr>
              <a:t>theoretical</a:t>
            </a:r>
            <a:r>
              <a:rPr lang="en-US" dirty="0">
                <a:latin typeface="Cambria" panose="02040503050406030204" pitchFamily="18" charset="0"/>
                <a:ea typeface="Cambria" panose="02040503050406030204" pitchFamily="18" charset="0"/>
              </a:rPr>
              <a:t>.</a:t>
            </a:r>
          </a:p>
          <a:p>
            <a:pPr algn="just"/>
            <a:endParaRPr lang="en-US" dirty="0">
              <a:latin typeface="Cambria" panose="02040503050406030204" pitchFamily="18" charset="0"/>
              <a:ea typeface="Cambria" panose="02040503050406030204" pitchFamily="18" charset="0"/>
            </a:endParaRPr>
          </a:p>
          <a:p>
            <a:pPr algn="just"/>
            <a:r>
              <a:rPr lang="en-US" sz="1800" b="0" i="0" u="none" strike="noStrike" baseline="0" dirty="0">
                <a:latin typeface="Cambria" panose="02040503050406030204" pitchFamily="18" charset="0"/>
                <a:ea typeface="Cambria" panose="02040503050406030204" pitchFamily="18" charset="0"/>
              </a:rPr>
              <a:t>There are two types of transitions, </a:t>
            </a:r>
            <a:r>
              <a:rPr lang="en-US" sz="1800" b="1" i="0" u="none" strike="noStrike" baseline="0" dirty="0">
                <a:latin typeface="Cambria" panose="02040503050406030204" pitchFamily="18" charset="0"/>
                <a:ea typeface="Cambria" panose="02040503050406030204" pitchFamily="18" charset="0"/>
              </a:rPr>
              <a:t>radiative and nonradiative</a:t>
            </a:r>
            <a:r>
              <a:rPr lang="en-US" sz="1800" b="0" i="0" u="none" strike="noStrike" baseline="0" dirty="0">
                <a:latin typeface="Cambria" panose="02040503050406030204" pitchFamily="18" charset="0"/>
                <a:ea typeface="Cambria" panose="02040503050406030204" pitchFamily="18" charset="0"/>
              </a:rPr>
              <a:t>.</a:t>
            </a:r>
          </a:p>
          <a:p>
            <a:pPr algn="just"/>
            <a:endParaRPr lang="en-US" dirty="0">
              <a:latin typeface="Cambria" panose="02040503050406030204" pitchFamily="18" charset="0"/>
              <a:ea typeface="Cambria" panose="02040503050406030204" pitchFamily="18" charset="0"/>
            </a:endParaRPr>
          </a:p>
          <a:p>
            <a:pPr algn="just"/>
            <a:r>
              <a:rPr lang="en-US" sz="1800" b="0" i="0" u="none" strike="noStrike" baseline="0" dirty="0">
                <a:latin typeface="Cambria" panose="02040503050406030204" pitchFamily="18" charset="0"/>
                <a:ea typeface="Cambria" panose="02040503050406030204" pitchFamily="18" charset="0"/>
              </a:rPr>
              <a:t>In a radiative transition, a vacancy in one subshell is filled by an electron from an outer subshell with the release of fluorescence radiation, i.e., x-ray emission.</a:t>
            </a:r>
          </a:p>
          <a:p>
            <a:pPr algn="just"/>
            <a:endParaRPr lang="en-US" dirty="0">
              <a:latin typeface="Cambria" panose="02040503050406030204" pitchFamily="18" charset="0"/>
              <a:ea typeface="Cambria" panose="02040503050406030204" pitchFamily="18" charset="0"/>
            </a:endParaRPr>
          </a:p>
          <a:p>
            <a:pPr algn="just"/>
            <a:r>
              <a:rPr lang="en-US" sz="1800" b="0" i="0" u="none" strike="noStrike" baseline="0" dirty="0">
                <a:latin typeface="Cambria" panose="02040503050406030204" pitchFamily="18" charset="0"/>
                <a:ea typeface="Cambria" panose="02040503050406030204" pitchFamily="18" charset="0"/>
              </a:rPr>
              <a:t>In a nonradiative transition, the initial vacancy is filled by an electron from an outer subshell, the available energy given to the removal of an electron from the same subshell or from one further out.</a:t>
            </a:r>
          </a:p>
          <a:p>
            <a:pPr algn="just"/>
            <a:r>
              <a:rPr lang="en-US" sz="1800" b="0" i="0" u="none" strike="noStrike" baseline="0" dirty="0">
                <a:latin typeface="Cambria" panose="02040503050406030204" pitchFamily="18" charset="0"/>
                <a:ea typeface="Cambria" panose="02040503050406030204" pitchFamily="18" charset="0"/>
              </a:rPr>
              <a:t>This process results in two electron vacancies. If the initial and second vacancies are in different shells, this is an Auger process. If they are in the same shell, it is a </a:t>
            </a:r>
            <a:r>
              <a:rPr lang="en-US" sz="1800" b="0" i="0" u="none" strike="noStrike" baseline="0" dirty="0" err="1">
                <a:latin typeface="Cambria" panose="02040503050406030204" pitchFamily="18" charset="0"/>
                <a:ea typeface="Cambria" panose="02040503050406030204" pitchFamily="18" charset="0"/>
              </a:rPr>
              <a:t>Coster-Kronig</a:t>
            </a:r>
            <a:r>
              <a:rPr lang="en-US" sz="1800" b="0" i="0" u="none" strike="noStrike" baseline="0" dirty="0">
                <a:latin typeface="Cambria" panose="02040503050406030204" pitchFamily="18" charset="0"/>
                <a:ea typeface="Cambria" panose="02040503050406030204" pitchFamily="18" charset="0"/>
              </a:rPr>
              <a:t> transition.</a:t>
            </a:r>
            <a:endParaRPr lang="en-US" dirty="0">
              <a:solidFill>
                <a:srgbClr val="0000FF"/>
              </a:solidFill>
              <a:latin typeface="Cambria" panose="02040503050406030204" pitchFamily="18" charset="0"/>
              <a:ea typeface="Cambria" panose="02040503050406030204" pitchFamily="18" charset="0"/>
            </a:endParaRPr>
          </a:p>
        </p:txBody>
      </p:sp>
    </p:spTree>
    <p:extLst>
      <p:ext uri="{BB962C8B-B14F-4D97-AF65-F5344CB8AC3E}">
        <p14:creationId xmlns:p14="http://schemas.microsoft.com/office/powerpoint/2010/main" val="2668634185"/>
      </p:ext>
    </p:extLst>
  </p:cSld>
  <p:clrMapOvr>
    <a:masterClrMapping/>
  </p:clrMapOvr>
</p:sld>
</file>

<file path=ppt/slides/slide2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2271ACAD-E792-4C05-A5BA-A98444399E2F}"/>
              </a:ext>
            </a:extLst>
          </p:cNvPr>
          <p:cNvSpPr txBox="1"/>
          <p:nvPr/>
        </p:nvSpPr>
        <p:spPr>
          <a:xfrm>
            <a:off x="986031" y="3075057"/>
            <a:ext cx="7171963" cy="707886"/>
          </a:xfrm>
          <a:prstGeom prst="rect">
            <a:avLst/>
          </a:prstGeom>
          <a:noFill/>
        </p:spPr>
        <p:txBody>
          <a:bodyPr wrap="none" rtlCol="0">
            <a:spAutoFit/>
          </a:bodyPr>
          <a:lstStyle/>
          <a:p>
            <a:pPr algn="ctr"/>
            <a:r>
              <a:rPr lang="en-US" altLang="zh-CN" sz="4000" b="1" dirty="0">
                <a:solidFill>
                  <a:srgbClr val="0000CC"/>
                </a:solidFill>
              </a:rPr>
              <a:t>Conceptual &amp; Mechanical Design</a:t>
            </a:r>
            <a:endParaRPr lang="en-US" sz="4000" b="1" dirty="0">
              <a:solidFill>
                <a:srgbClr val="0000CC"/>
              </a:solidFill>
            </a:endParaRPr>
          </a:p>
        </p:txBody>
      </p:sp>
    </p:spTree>
    <p:extLst>
      <p:ext uri="{BB962C8B-B14F-4D97-AF65-F5344CB8AC3E}">
        <p14:creationId xmlns:p14="http://schemas.microsoft.com/office/powerpoint/2010/main" val="991834315"/>
      </p:ext>
    </p:extLst>
  </p:cSld>
  <p:clrMapOvr>
    <a:masterClrMapping/>
  </p:clrMapOvr>
</p:sld>
</file>

<file path=ppt/slides/slide2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图片 1"/>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6" y="3372768"/>
            <a:ext cx="4460729" cy="3438000"/>
          </a:xfrm>
          <a:prstGeom prst="rect">
            <a:avLst/>
          </a:prstGeom>
        </p:spPr>
      </p:pic>
      <p:pic>
        <p:nvPicPr>
          <p:cNvPr id="3" name="图片 2"/>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6" y="0"/>
            <a:ext cx="4460728" cy="3334668"/>
          </a:xfrm>
          <a:prstGeom prst="rect">
            <a:avLst/>
          </a:prstGeom>
        </p:spPr>
      </p:pic>
      <p:sp>
        <p:nvSpPr>
          <p:cNvPr id="4" name="文本框 3"/>
          <p:cNvSpPr txBox="1"/>
          <p:nvPr/>
        </p:nvSpPr>
        <p:spPr>
          <a:xfrm>
            <a:off x="4460734" y="0"/>
            <a:ext cx="4683266" cy="3046988"/>
          </a:xfrm>
          <a:prstGeom prst="rect">
            <a:avLst/>
          </a:prstGeom>
          <a:noFill/>
        </p:spPr>
        <p:txBody>
          <a:bodyPr wrap="square" rtlCol="0">
            <a:spAutoFit/>
          </a:bodyPr>
          <a:lstStyle/>
          <a:p>
            <a:pPr algn="just"/>
            <a:r>
              <a:rPr lang="en-US" altLang="zh-CN" sz="1600" dirty="0">
                <a:latin typeface="Times New Roman" panose="02020603050405020304" pitchFamily="18" charset="0"/>
                <a:cs typeface="Times New Roman" panose="02020603050405020304" pitchFamily="18" charset="0"/>
              </a:rPr>
              <a:t>The </a:t>
            </a:r>
            <a:r>
              <a:rPr lang="en-US" altLang="zh-CN" sz="1600" b="1" dirty="0">
                <a:latin typeface="Times New Roman" panose="02020603050405020304" pitchFamily="18" charset="0"/>
                <a:cs typeface="Times New Roman" panose="02020603050405020304" pitchFamily="18" charset="0"/>
              </a:rPr>
              <a:t>Low Energy Germanium Detector (</a:t>
            </a:r>
            <a:r>
              <a:rPr lang="en-US" altLang="zh-CN" sz="1600" b="1" dirty="0" err="1">
                <a:latin typeface="Times New Roman" panose="02020603050405020304" pitchFamily="18" charset="0"/>
                <a:cs typeface="Times New Roman" panose="02020603050405020304" pitchFamily="18" charset="0"/>
              </a:rPr>
              <a:t>LEGe</a:t>
            </a:r>
            <a:r>
              <a:rPr lang="en-US" altLang="zh-CN" sz="1600" b="1" dirty="0">
                <a:latin typeface="Times New Roman" panose="02020603050405020304" pitchFamily="18" charset="0"/>
                <a:cs typeface="Times New Roman" panose="02020603050405020304" pitchFamily="18" charset="0"/>
              </a:rPr>
              <a:t>)</a:t>
            </a:r>
            <a:r>
              <a:rPr lang="en-US" altLang="zh-CN" sz="1600" dirty="0">
                <a:latin typeface="Times New Roman" panose="02020603050405020304" pitchFamily="18" charset="0"/>
                <a:cs typeface="Times New Roman" panose="02020603050405020304" pitchFamily="18" charset="0"/>
              </a:rPr>
              <a:t> is in all aspects optimized for performance at low and moderate energies and has specific advantages over conventional planar or coaxial detectors. </a:t>
            </a:r>
            <a:br>
              <a:rPr lang="en-US" altLang="zh-CN" sz="1600" dirty="0">
                <a:latin typeface="Times New Roman" panose="02020603050405020304" pitchFamily="18" charset="0"/>
                <a:cs typeface="Times New Roman" panose="02020603050405020304" pitchFamily="18" charset="0"/>
              </a:rPr>
            </a:br>
            <a:r>
              <a:rPr lang="en-US" altLang="zh-CN" sz="1600" dirty="0">
                <a:latin typeface="Times New Roman" panose="02020603050405020304" pitchFamily="18" charset="0"/>
                <a:cs typeface="Times New Roman" panose="02020603050405020304" pitchFamily="18" charset="0"/>
              </a:rPr>
              <a:t>Low energy gamma spectroscopy</a:t>
            </a:r>
          </a:p>
          <a:p>
            <a:pPr algn="just"/>
            <a:r>
              <a:rPr lang="en-US" altLang="zh-CN" sz="1600" dirty="0">
                <a:latin typeface="Times New Roman" panose="02020603050405020304" pitchFamily="18" charset="0"/>
                <a:cs typeface="Times New Roman" panose="02020603050405020304" pitchFamily="18" charset="0"/>
              </a:rPr>
              <a:t>X-ray absorption spectroscopy</a:t>
            </a:r>
          </a:p>
          <a:p>
            <a:pPr algn="just"/>
            <a:endParaRPr lang="en-US" altLang="zh-CN" sz="1600" dirty="0">
              <a:latin typeface="Times New Roman" panose="02020603050405020304" pitchFamily="18" charset="0"/>
              <a:cs typeface="Times New Roman" panose="02020603050405020304" pitchFamily="18" charset="0"/>
            </a:endParaRPr>
          </a:p>
          <a:p>
            <a:pPr algn="just"/>
            <a:r>
              <a:rPr lang="en-US" altLang="zh-CN" sz="1600" dirty="0">
                <a:latin typeface="Times New Roman" panose="02020603050405020304" pitchFamily="18" charset="0"/>
                <a:cs typeface="Times New Roman" panose="02020603050405020304" pitchFamily="18" charset="0"/>
              </a:rPr>
              <a:t>The </a:t>
            </a:r>
            <a:r>
              <a:rPr lang="en-US" altLang="zh-CN" sz="1600" dirty="0" err="1">
                <a:latin typeface="Times New Roman" panose="02020603050405020304" pitchFamily="18" charset="0"/>
                <a:cs typeface="Times New Roman" panose="02020603050405020304" pitchFamily="18" charset="0"/>
              </a:rPr>
              <a:t>LEGe</a:t>
            </a:r>
            <a:r>
              <a:rPr lang="en-US" altLang="zh-CN" sz="1600" dirty="0">
                <a:latin typeface="Times New Roman" panose="02020603050405020304" pitchFamily="18" charset="0"/>
                <a:cs typeface="Times New Roman" panose="02020603050405020304" pitchFamily="18" charset="0"/>
              </a:rPr>
              <a:t> detector is available with active areas from 50 mm</a:t>
            </a:r>
            <a:r>
              <a:rPr lang="en-US" altLang="zh-CN" sz="1600" baseline="30000" dirty="0">
                <a:latin typeface="Times New Roman" panose="02020603050405020304" pitchFamily="18" charset="0"/>
                <a:cs typeface="Times New Roman" panose="02020603050405020304" pitchFamily="18" charset="0"/>
              </a:rPr>
              <a:t>2</a:t>
            </a:r>
            <a:r>
              <a:rPr lang="en-US" altLang="zh-CN" sz="1600" dirty="0">
                <a:latin typeface="Times New Roman" panose="02020603050405020304" pitchFamily="18" charset="0"/>
                <a:cs typeface="Times New Roman" panose="02020603050405020304" pitchFamily="18" charset="0"/>
              </a:rPr>
              <a:t> to 2000 mm</a:t>
            </a:r>
            <a:r>
              <a:rPr lang="en-US" altLang="zh-CN" sz="1600" baseline="30000" dirty="0">
                <a:latin typeface="Times New Roman" panose="02020603050405020304" pitchFamily="18" charset="0"/>
                <a:cs typeface="Times New Roman" panose="02020603050405020304" pitchFamily="18" charset="0"/>
              </a:rPr>
              <a:t>2</a:t>
            </a:r>
            <a:r>
              <a:rPr lang="en-US" altLang="zh-CN" sz="1600" dirty="0">
                <a:latin typeface="Times New Roman" panose="02020603050405020304" pitchFamily="18" charset="0"/>
                <a:cs typeface="Times New Roman" panose="02020603050405020304" pitchFamily="18" charset="0"/>
              </a:rPr>
              <a:t> and with thicknesses ranging from 5 to 20 mm.</a:t>
            </a:r>
          </a:p>
          <a:p>
            <a:pPr algn="just"/>
            <a:r>
              <a:rPr lang="en-US" altLang="zh-CN" sz="1600" dirty="0">
                <a:latin typeface="Times New Roman" panose="02020603050405020304" pitchFamily="18" charset="0"/>
                <a:cs typeface="Times New Roman" panose="02020603050405020304" pitchFamily="18" charset="0"/>
              </a:rPr>
              <a:t>Thin front and side contact, allowing spectroscopy from 3 keV up.</a:t>
            </a:r>
            <a:endParaRPr lang="zh-CN" altLang="en-US" sz="1600" dirty="0">
              <a:latin typeface="Times New Roman" panose="02020603050405020304" pitchFamily="18" charset="0"/>
              <a:cs typeface="Times New Roman" panose="02020603050405020304" pitchFamily="18" charset="0"/>
            </a:endParaRPr>
          </a:p>
        </p:txBody>
      </p:sp>
      <p:sp>
        <p:nvSpPr>
          <p:cNvPr id="5" name="矩形 4"/>
          <p:cNvSpPr/>
          <p:nvPr/>
        </p:nvSpPr>
        <p:spPr>
          <a:xfrm>
            <a:off x="4460734" y="3334668"/>
            <a:ext cx="4683266" cy="1323439"/>
          </a:xfrm>
          <a:prstGeom prst="rect">
            <a:avLst/>
          </a:prstGeom>
        </p:spPr>
        <p:txBody>
          <a:bodyPr wrap="square">
            <a:spAutoFit/>
          </a:bodyPr>
          <a:lstStyle/>
          <a:p>
            <a:pPr algn="just"/>
            <a:r>
              <a:rPr lang="en-US" altLang="zh-CN" sz="1600" dirty="0">
                <a:latin typeface="Times New Roman" panose="02020603050405020304" pitchFamily="18" charset="0"/>
                <a:cs typeface="Times New Roman" panose="02020603050405020304" pitchFamily="18" charset="0"/>
              </a:rPr>
              <a:t>Standard Electrode Coaxial Ge Detectors (</a:t>
            </a:r>
            <a:r>
              <a:rPr lang="en-US" altLang="zh-CN" sz="1600" dirty="0" err="1">
                <a:latin typeface="Times New Roman" panose="02020603050405020304" pitchFamily="18" charset="0"/>
                <a:cs typeface="Times New Roman" panose="02020603050405020304" pitchFamily="18" charset="0"/>
              </a:rPr>
              <a:t>SEGe</a:t>
            </a:r>
            <a:r>
              <a:rPr lang="en-US" altLang="zh-CN" sz="1600" dirty="0">
                <a:latin typeface="Times New Roman" panose="02020603050405020304" pitchFamily="18" charset="0"/>
                <a:cs typeface="Times New Roman" panose="02020603050405020304" pitchFamily="18" charset="0"/>
              </a:rPr>
              <a:t>)</a:t>
            </a:r>
            <a:br>
              <a:rPr lang="en-US" altLang="zh-CN" sz="1600" dirty="0">
                <a:latin typeface="Times New Roman" panose="02020603050405020304" pitchFamily="18" charset="0"/>
                <a:cs typeface="Times New Roman" panose="02020603050405020304" pitchFamily="18" charset="0"/>
              </a:rPr>
            </a:br>
            <a:r>
              <a:rPr lang="en-US" altLang="zh-CN" sz="1600" dirty="0">
                <a:latin typeface="Times New Roman" panose="02020603050405020304" pitchFamily="18" charset="0"/>
                <a:cs typeface="Times New Roman" panose="02020603050405020304" pitchFamily="18" charset="0"/>
              </a:rPr>
              <a:t>The conventional coaxial germanium detector is often referred to as Pure Ge, HPGe, Intrinsic Ge, or </a:t>
            </a:r>
            <a:r>
              <a:rPr lang="en-US" altLang="zh-CN" sz="1600" dirty="0" err="1">
                <a:latin typeface="Times New Roman" panose="02020603050405020304" pitchFamily="18" charset="0"/>
                <a:cs typeface="Times New Roman" panose="02020603050405020304" pitchFamily="18" charset="0"/>
              </a:rPr>
              <a:t>Hyperpure</a:t>
            </a:r>
            <a:r>
              <a:rPr lang="en-US" altLang="zh-CN" sz="1600" dirty="0">
                <a:latin typeface="Times New Roman" panose="02020603050405020304" pitchFamily="18" charset="0"/>
                <a:cs typeface="Times New Roman" panose="02020603050405020304" pitchFamily="18" charset="0"/>
              </a:rPr>
              <a:t> Ge. </a:t>
            </a:r>
          </a:p>
          <a:p>
            <a:pPr algn="just"/>
            <a:r>
              <a:rPr lang="zh-CN" altLang="en-US" sz="1600" dirty="0">
                <a:latin typeface="Times New Roman" panose="02020603050405020304" pitchFamily="18" charset="0"/>
                <a:cs typeface="Times New Roman" panose="02020603050405020304" pitchFamily="18" charset="0"/>
              </a:rPr>
              <a:t>Energy range from 40 keV to &gt;10 MeV</a:t>
            </a:r>
            <a:r>
              <a:rPr lang="en-US" altLang="zh-CN" sz="1600" dirty="0">
                <a:latin typeface="Times New Roman" panose="02020603050405020304" pitchFamily="18" charset="0"/>
                <a:cs typeface="Times New Roman" panose="02020603050405020304" pitchFamily="18" charset="0"/>
              </a:rPr>
              <a:t>.</a:t>
            </a:r>
            <a:endParaRPr lang="zh-CN" altLang="en-US" sz="1600" dirty="0">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3787530235"/>
      </p:ext>
    </p:extLst>
  </p:cSld>
  <p:clrMapOvr>
    <a:masterClrMapping/>
  </p:clrMapOvr>
</p:sld>
</file>

<file path=ppt/slides/slide2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图片 1"/>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1171575" y="971550"/>
            <a:ext cx="6800850" cy="4914900"/>
          </a:xfrm>
          <a:prstGeom prst="rect">
            <a:avLst/>
          </a:prstGeom>
        </p:spPr>
      </p:pic>
    </p:spTree>
    <p:extLst>
      <p:ext uri="{BB962C8B-B14F-4D97-AF65-F5344CB8AC3E}">
        <p14:creationId xmlns:p14="http://schemas.microsoft.com/office/powerpoint/2010/main" val="1141094108"/>
      </p:ext>
    </p:extLst>
  </p:cSld>
  <p:clrMapOvr>
    <a:masterClrMapping/>
  </p:clrMapOvr>
</p:sld>
</file>

<file path=ppt/slides/slide2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矩形 2"/>
          <p:cNvSpPr/>
          <p:nvPr/>
        </p:nvSpPr>
        <p:spPr>
          <a:xfrm>
            <a:off x="0" y="-107722"/>
            <a:ext cx="9144000" cy="7201972"/>
          </a:xfrm>
          <a:prstGeom prst="rect">
            <a:avLst/>
          </a:prstGeom>
        </p:spPr>
        <p:txBody>
          <a:bodyPr wrap="square" anchor="ctr">
            <a:spAutoFit/>
          </a:bodyPr>
          <a:lstStyle/>
          <a:p>
            <a:pPr algn="just">
              <a:spcAft>
                <a:spcPts val="0"/>
              </a:spcAft>
            </a:pPr>
            <a:r>
              <a:rPr lang="en-US" altLang="zh-CN" sz="1400" dirty="0">
                <a:solidFill>
                  <a:srgbClr val="000000"/>
                </a:solidFill>
                <a:latin typeface="Times New Roman" panose="02020603050405020304" pitchFamily="18" charset="0"/>
              </a:rPr>
              <a:t>XRB (mentioned </a:t>
            </a:r>
            <a:r>
              <a:rPr lang="en-US" altLang="zh-CN" sz="1400" baseline="30000" dirty="0">
                <a:solidFill>
                  <a:srgbClr val="000000"/>
                </a:solidFill>
                <a:latin typeface="Times New Roman" panose="02020603050405020304" pitchFamily="18" charset="0"/>
              </a:rPr>
              <a:t>15</a:t>
            </a:r>
            <a:r>
              <a:rPr lang="en-US" altLang="zh-CN" sz="1400" dirty="0">
                <a:solidFill>
                  <a:srgbClr val="000000"/>
                </a:solidFill>
                <a:latin typeface="Times New Roman" panose="02020603050405020304" pitchFamily="18" charset="0"/>
              </a:rPr>
              <a:t>O(</a:t>
            </a:r>
            <a:r>
              <a:rPr lang="en-US" altLang="zh-CN" sz="1400" i="1" dirty="0">
                <a:solidFill>
                  <a:srgbClr val="000000"/>
                </a:solidFill>
                <a:latin typeface="Times New Roman" panose="02020603050405020304" pitchFamily="18" charset="0"/>
              </a:rPr>
              <a:t>α</a:t>
            </a:r>
            <a:r>
              <a:rPr lang="en-US" altLang="zh-CN" sz="1400" dirty="0">
                <a:solidFill>
                  <a:srgbClr val="000000"/>
                </a:solidFill>
                <a:latin typeface="Times New Roman" panose="02020603050405020304" pitchFamily="18" charset="0"/>
              </a:rPr>
              <a:t>,</a:t>
            </a:r>
            <a:r>
              <a:rPr lang="en-US" altLang="zh-CN" sz="1400" i="1" dirty="0">
                <a:solidFill>
                  <a:srgbClr val="000000"/>
                </a:solidFill>
                <a:latin typeface="Times New Roman" panose="02020603050405020304" pitchFamily="18" charset="0"/>
              </a:rPr>
              <a:t>γ</a:t>
            </a:r>
            <a:r>
              <a:rPr lang="en-US" altLang="zh-CN" sz="1400" dirty="0">
                <a:solidFill>
                  <a:srgbClr val="000000"/>
                </a:solidFill>
                <a:latin typeface="Times New Roman" panose="02020603050405020304" pitchFamily="18" charset="0"/>
              </a:rPr>
              <a:t>)</a:t>
            </a:r>
            <a:r>
              <a:rPr lang="en-US" altLang="zh-CN" sz="1400" baseline="30000" dirty="0">
                <a:solidFill>
                  <a:srgbClr val="000000"/>
                </a:solidFill>
                <a:latin typeface="Times New Roman" panose="02020603050405020304" pitchFamily="18" charset="0"/>
              </a:rPr>
              <a:t>19</a:t>
            </a:r>
            <a:r>
              <a:rPr lang="en-US" altLang="zh-CN" sz="1400" dirty="0">
                <a:solidFill>
                  <a:srgbClr val="000000"/>
                </a:solidFill>
                <a:latin typeface="Times New Roman" panose="02020603050405020304" pitchFamily="18" charset="0"/>
              </a:rPr>
              <a:t>Ne, </a:t>
            </a:r>
            <a:r>
              <a:rPr lang="en-US" altLang="zh-CN" sz="1400" baseline="30000" dirty="0">
                <a:solidFill>
                  <a:srgbClr val="000000"/>
                </a:solidFill>
                <a:latin typeface="Times New Roman" panose="02020603050405020304" pitchFamily="18" charset="0"/>
              </a:rPr>
              <a:t>59</a:t>
            </a:r>
            <a:r>
              <a:rPr lang="en-US" altLang="zh-CN" sz="1400" dirty="0">
                <a:solidFill>
                  <a:srgbClr val="000000"/>
                </a:solidFill>
                <a:latin typeface="Times New Roman" panose="02020603050405020304" pitchFamily="18" charset="0"/>
              </a:rPr>
              <a:t>Cu(</a:t>
            </a:r>
            <a:r>
              <a:rPr lang="en-US" altLang="zh-CN" sz="1400" i="1" dirty="0">
                <a:solidFill>
                  <a:srgbClr val="000000"/>
                </a:solidFill>
                <a:latin typeface="Times New Roman" panose="02020603050405020304" pitchFamily="18" charset="0"/>
              </a:rPr>
              <a:t>p</a:t>
            </a:r>
            <a:r>
              <a:rPr lang="en-US" altLang="zh-CN" sz="1400" dirty="0">
                <a:solidFill>
                  <a:srgbClr val="000000"/>
                </a:solidFill>
                <a:latin typeface="Times New Roman" panose="02020603050405020304" pitchFamily="18" charset="0"/>
              </a:rPr>
              <a:t>,</a:t>
            </a:r>
            <a:r>
              <a:rPr lang="en-US" altLang="zh-CN" sz="1400" i="1" dirty="0">
                <a:solidFill>
                  <a:srgbClr val="000000"/>
                </a:solidFill>
                <a:latin typeface="Times New Roman" panose="02020603050405020304" pitchFamily="18" charset="0"/>
              </a:rPr>
              <a:t>γ</a:t>
            </a:r>
            <a:r>
              <a:rPr lang="en-US" altLang="zh-CN" sz="1400" dirty="0">
                <a:solidFill>
                  <a:srgbClr val="000000"/>
                </a:solidFill>
                <a:latin typeface="Times New Roman" panose="02020603050405020304" pitchFamily="18" charset="0"/>
              </a:rPr>
              <a:t>)</a:t>
            </a:r>
            <a:r>
              <a:rPr lang="en-US" altLang="zh-CN" sz="1400" baseline="30000" dirty="0">
                <a:solidFill>
                  <a:srgbClr val="000000"/>
                </a:solidFill>
                <a:latin typeface="Times New Roman" panose="02020603050405020304" pitchFamily="18" charset="0"/>
              </a:rPr>
              <a:t>60</a:t>
            </a:r>
            <a:r>
              <a:rPr lang="en-US" altLang="zh-CN" sz="1400" dirty="0">
                <a:solidFill>
                  <a:srgbClr val="000000"/>
                </a:solidFill>
                <a:latin typeface="Times New Roman" panose="02020603050405020304" pitchFamily="18" charset="0"/>
              </a:rPr>
              <a:t>Zn, and </a:t>
            </a:r>
            <a:r>
              <a:rPr lang="en-US" altLang="zh-CN" sz="1400" baseline="30000" dirty="0">
                <a:solidFill>
                  <a:srgbClr val="000000"/>
                </a:solidFill>
                <a:latin typeface="Times New Roman" panose="02020603050405020304" pitchFamily="18" charset="0"/>
              </a:rPr>
              <a:t>56</a:t>
            </a:r>
            <a:r>
              <a:rPr lang="en-US" altLang="zh-CN" sz="1400" dirty="0">
                <a:solidFill>
                  <a:srgbClr val="000000"/>
                </a:solidFill>
                <a:latin typeface="Times New Roman" panose="02020603050405020304" pitchFamily="18" charset="0"/>
              </a:rPr>
              <a:t>Ni(</a:t>
            </a:r>
            <a:r>
              <a:rPr lang="en-US" altLang="zh-CN" sz="1400" i="1" dirty="0">
                <a:solidFill>
                  <a:srgbClr val="000000"/>
                </a:solidFill>
                <a:latin typeface="Times New Roman" panose="02020603050405020304" pitchFamily="18" charset="0"/>
              </a:rPr>
              <a:t>α</a:t>
            </a:r>
            <a:r>
              <a:rPr lang="en-US" altLang="zh-CN" sz="1400" dirty="0">
                <a:solidFill>
                  <a:srgbClr val="000000"/>
                </a:solidFill>
                <a:latin typeface="Times New Roman" panose="02020603050405020304" pitchFamily="18" charset="0"/>
              </a:rPr>
              <a:t>,</a:t>
            </a:r>
            <a:r>
              <a:rPr lang="en-US" altLang="zh-CN" sz="1400" i="1" dirty="0">
                <a:solidFill>
                  <a:srgbClr val="000000"/>
                </a:solidFill>
                <a:latin typeface="Times New Roman" panose="02020603050405020304" pitchFamily="18" charset="0"/>
              </a:rPr>
              <a:t>p</a:t>
            </a:r>
            <a:r>
              <a:rPr lang="en-US" altLang="zh-CN" sz="1400" dirty="0">
                <a:solidFill>
                  <a:srgbClr val="000000"/>
                </a:solidFill>
                <a:latin typeface="Times New Roman" panose="02020603050405020304" pitchFamily="18" charset="0"/>
              </a:rPr>
              <a:t>)</a:t>
            </a:r>
            <a:r>
              <a:rPr lang="en-US" altLang="zh-CN" sz="1400" baseline="30000" dirty="0">
                <a:solidFill>
                  <a:srgbClr val="000000"/>
                </a:solidFill>
                <a:latin typeface="Times New Roman" panose="02020603050405020304" pitchFamily="18" charset="0"/>
              </a:rPr>
              <a:t>59</a:t>
            </a:r>
            <a:r>
              <a:rPr lang="en-US" altLang="zh-CN" sz="1400" dirty="0">
                <a:solidFill>
                  <a:srgbClr val="000000"/>
                </a:solidFill>
                <a:latin typeface="Times New Roman" panose="02020603050405020304" pitchFamily="18" charset="0"/>
              </a:rPr>
              <a:t>Cu):</a:t>
            </a:r>
            <a:endParaRPr lang="zh-CN" altLang="zh-CN" sz="1400" dirty="0">
              <a:latin typeface="Calibri" panose="020F0502020204030204" pitchFamily="34" charset="0"/>
            </a:endParaRPr>
          </a:p>
          <a:p>
            <a:pPr algn="just">
              <a:spcAft>
                <a:spcPts val="0"/>
              </a:spcAft>
            </a:pPr>
            <a:r>
              <a:rPr lang="en-US" altLang="zh-CN" sz="1400" dirty="0">
                <a:solidFill>
                  <a:srgbClr val="000000"/>
                </a:solidFill>
                <a:latin typeface="Times New Roman" panose="02020603050405020304" pitchFamily="18" charset="0"/>
              </a:rPr>
              <a:t>R. H. </a:t>
            </a:r>
            <a:r>
              <a:rPr lang="en-US" altLang="zh-CN" sz="1400" dirty="0" err="1">
                <a:solidFill>
                  <a:srgbClr val="000000"/>
                </a:solidFill>
                <a:latin typeface="Times New Roman" panose="02020603050405020304" pitchFamily="18" charset="0"/>
              </a:rPr>
              <a:t>Cyburt</a:t>
            </a:r>
            <a:r>
              <a:rPr lang="en-US" altLang="zh-CN" sz="1400" dirty="0">
                <a:solidFill>
                  <a:srgbClr val="000000"/>
                </a:solidFill>
                <a:latin typeface="Times New Roman" panose="02020603050405020304" pitchFamily="18" charset="0"/>
              </a:rPr>
              <a:t> </a:t>
            </a:r>
            <a:r>
              <a:rPr lang="en-US" altLang="zh-CN" sz="1400" i="1" dirty="0">
                <a:solidFill>
                  <a:srgbClr val="000000"/>
                </a:solidFill>
                <a:latin typeface="Times New Roman" panose="02020603050405020304" pitchFamily="18" charset="0"/>
              </a:rPr>
              <a:t>et al</a:t>
            </a:r>
            <a:r>
              <a:rPr lang="en-US" altLang="zh-CN" sz="1400" dirty="0">
                <a:solidFill>
                  <a:srgbClr val="000000"/>
                </a:solidFill>
                <a:latin typeface="Times New Roman" panose="02020603050405020304" pitchFamily="18" charset="0"/>
              </a:rPr>
              <a:t>., </a:t>
            </a:r>
            <a:r>
              <a:rPr lang="en-US" altLang="zh-CN" sz="1400" dirty="0" err="1">
                <a:solidFill>
                  <a:srgbClr val="000000"/>
                </a:solidFill>
                <a:latin typeface="Times New Roman" panose="02020603050405020304" pitchFamily="18" charset="0"/>
              </a:rPr>
              <a:t>Astrophys</a:t>
            </a:r>
            <a:r>
              <a:rPr lang="en-US" altLang="zh-CN" sz="1400" dirty="0">
                <a:solidFill>
                  <a:srgbClr val="000000"/>
                </a:solidFill>
                <a:latin typeface="Times New Roman" panose="02020603050405020304" pitchFamily="18" charset="0"/>
              </a:rPr>
              <a:t>. J. 830, 55 (2016). Dependence of X-Ray Burst Models on Nuclear Reaction Rates</a:t>
            </a:r>
            <a:endParaRPr lang="zh-CN" altLang="zh-CN" sz="1400" dirty="0">
              <a:latin typeface="Calibri" panose="020F0502020204030204" pitchFamily="34" charset="0"/>
            </a:endParaRPr>
          </a:p>
          <a:p>
            <a:pPr algn="just">
              <a:spcAft>
                <a:spcPts val="0"/>
              </a:spcAft>
            </a:pPr>
            <a:r>
              <a:rPr lang="en-US" altLang="zh-CN" sz="1400" dirty="0">
                <a:solidFill>
                  <a:srgbClr val="000000"/>
                </a:solidFill>
                <a:latin typeface="Times New Roman" panose="02020603050405020304" pitchFamily="18" charset="0"/>
              </a:rPr>
              <a:t>A. Parikh </a:t>
            </a:r>
            <a:r>
              <a:rPr lang="en-US" altLang="zh-CN" sz="1400" i="1" dirty="0">
                <a:solidFill>
                  <a:srgbClr val="000000"/>
                </a:solidFill>
                <a:latin typeface="Times New Roman" panose="02020603050405020304" pitchFamily="18" charset="0"/>
              </a:rPr>
              <a:t>et al</a:t>
            </a:r>
            <a:r>
              <a:rPr lang="en-US" altLang="zh-CN" sz="1400" dirty="0">
                <a:solidFill>
                  <a:srgbClr val="000000"/>
                </a:solidFill>
                <a:latin typeface="Times New Roman" panose="02020603050405020304" pitchFamily="18" charset="0"/>
              </a:rPr>
              <a:t>., New Astron. Rev. 52, 409 (2008). The sensitivity of </a:t>
            </a:r>
            <a:r>
              <a:rPr lang="en-US" altLang="zh-CN" sz="1400" dirty="0" err="1">
                <a:solidFill>
                  <a:srgbClr val="000000"/>
                </a:solidFill>
                <a:latin typeface="Times New Roman" panose="02020603050405020304" pitchFamily="18" charset="0"/>
              </a:rPr>
              <a:t>nucleosynthesis</a:t>
            </a:r>
            <a:r>
              <a:rPr lang="en-US" altLang="zh-CN" sz="1400" dirty="0">
                <a:solidFill>
                  <a:srgbClr val="000000"/>
                </a:solidFill>
                <a:latin typeface="Times New Roman" panose="02020603050405020304" pitchFamily="18" charset="0"/>
              </a:rPr>
              <a:t> in Type I X-ray bursts to thermonuclear reaction-rate variations</a:t>
            </a:r>
            <a:endParaRPr lang="zh-CN" altLang="zh-CN" sz="1400" dirty="0">
              <a:latin typeface="Calibri" panose="020F0502020204030204" pitchFamily="34" charset="0"/>
            </a:endParaRPr>
          </a:p>
          <a:p>
            <a:pPr algn="just">
              <a:spcAft>
                <a:spcPts val="0"/>
              </a:spcAft>
            </a:pPr>
            <a:r>
              <a:rPr lang="en-US" altLang="zh-CN" sz="1400" dirty="0">
                <a:solidFill>
                  <a:srgbClr val="000000"/>
                </a:solidFill>
                <a:latin typeface="Times New Roman" panose="02020603050405020304" pitchFamily="18" charset="0"/>
              </a:rPr>
              <a:t>A. Parikh </a:t>
            </a:r>
            <a:r>
              <a:rPr lang="en-US" altLang="zh-CN" sz="1400" i="1" dirty="0">
                <a:solidFill>
                  <a:srgbClr val="000000"/>
                </a:solidFill>
                <a:latin typeface="Times New Roman" panose="02020603050405020304" pitchFamily="18" charset="0"/>
              </a:rPr>
              <a:t>et al</a:t>
            </a:r>
            <a:r>
              <a:rPr lang="en-US" altLang="zh-CN" sz="1400" dirty="0">
                <a:solidFill>
                  <a:srgbClr val="000000"/>
                </a:solidFill>
                <a:latin typeface="Times New Roman" panose="02020603050405020304" pitchFamily="18" charset="0"/>
              </a:rPr>
              <a:t>., </a:t>
            </a:r>
            <a:r>
              <a:rPr lang="en-US" altLang="zh-CN" sz="1400" dirty="0" err="1">
                <a:solidFill>
                  <a:srgbClr val="000000"/>
                </a:solidFill>
                <a:latin typeface="Times New Roman" panose="02020603050405020304" pitchFamily="18" charset="0"/>
              </a:rPr>
              <a:t>Astrophys</a:t>
            </a:r>
            <a:r>
              <a:rPr lang="en-US" altLang="zh-CN" sz="1400" dirty="0">
                <a:solidFill>
                  <a:srgbClr val="000000"/>
                </a:solidFill>
                <a:latin typeface="Times New Roman" panose="02020603050405020304" pitchFamily="18" charset="0"/>
              </a:rPr>
              <a:t>. J. Suppl. Ser. 178, 110 (2008). The Effects of Variations in Nuclear Processes on Type I X-Ray Burst </a:t>
            </a:r>
            <a:r>
              <a:rPr lang="en-US" altLang="zh-CN" sz="1400" dirty="0" err="1">
                <a:solidFill>
                  <a:srgbClr val="000000"/>
                </a:solidFill>
                <a:latin typeface="Times New Roman" panose="02020603050405020304" pitchFamily="18" charset="0"/>
              </a:rPr>
              <a:t>Nucleosynthesis</a:t>
            </a:r>
            <a:endParaRPr lang="zh-CN" altLang="zh-CN" sz="1400" dirty="0">
              <a:latin typeface="Calibri" panose="020F0502020204030204" pitchFamily="34" charset="0"/>
            </a:endParaRPr>
          </a:p>
          <a:p>
            <a:pPr algn="just">
              <a:spcAft>
                <a:spcPts val="0"/>
              </a:spcAft>
            </a:pPr>
            <a:r>
              <a:rPr lang="en-US" altLang="zh-CN" sz="1400" dirty="0">
                <a:solidFill>
                  <a:srgbClr val="000000"/>
                </a:solidFill>
                <a:latin typeface="Times New Roman" panose="02020603050405020304" pitchFamily="18" charset="0"/>
              </a:rPr>
              <a:t> </a:t>
            </a:r>
            <a:endParaRPr lang="zh-CN" altLang="zh-CN" sz="1400" dirty="0">
              <a:latin typeface="Calibri" panose="020F0502020204030204" pitchFamily="34" charset="0"/>
            </a:endParaRPr>
          </a:p>
          <a:p>
            <a:pPr algn="just">
              <a:spcAft>
                <a:spcPts val="0"/>
              </a:spcAft>
            </a:pPr>
            <a:r>
              <a:rPr lang="en-US" altLang="zh-CN" sz="1400" baseline="30000" dirty="0">
                <a:solidFill>
                  <a:srgbClr val="000000"/>
                </a:solidFill>
                <a:latin typeface="Times New Roman" panose="02020603050405020304" pitchFamily="18" charset="0"/>
              </a:rPr>
              <a:t>60</a:t>
            </a:r>
            <a:r>
              <a:rPr lang="en-US" altLang="zh-CN" sz="1400" dirty="0">
                <a:solidFill>
                  <a:srgbClr val="000000"/>
                </a:solidFill>
                <a:latin typeface="Times New Roman" panose="02020603050405020304" pitchFamily="18" charset="0"/>
              </a:rPr>
              <a:t>Ga:</a:t>
            </a:r>
            <a:endParaRPr lang="zh-CN" altLang="zh-CN" sz="1400" dirty="0">
              <a:latin typeface="Calibri" panose="020F0502020204030204" pitchFamily="34" charset="0"/>
            </a:endParaRPr>
          </a:p>
          <a:p>
            <a:pPr algn="just">
              <a:spcAft>
                <a:spcPts val="0"/>
              </a:spcAft>
            </a:pPr>
            <a:r>
              <a:rPr lang="en-US" altLang="zh-CN" sz="1400" dirty="0">
                <a:solidFill>
                  <a:srgbClr val="000000"/>
                </a:solidFill>
                <a:latin typeface="Times New Roman" panose="02020603050405020304" pitchFamily="18" charset="0"/>
              </a:rPr>
              <a:t>C. </a:t>
            </a:r>
            <a:r>
              <a:rPr lang="en-US" altLang="zh-CN" sz="1400" dirty="0" err="1">
                <a:solidFill>
                  <a:srgbClr val="000000"/>
                </a:solidFill>
                <a:latin typeface="Times New Roman" panose="02020603050405020304" pitchFamily="18" charset="0"/>
              </a:rPr>
              <a:t>Mazzocchi</a:t>
            </a:r>
            <a:r>
              <a:rPr lang="en-US" altLang="zh-CN" sz="1400" dirty="0">
                <a:solidFill>
                  <a:srgbClr val="000000"/>
                </a:solidFill>
                <a:latin typeface="Times New Roman" panose="02020603050405020304" pitchFamily="18" charset="0"/>
              </a:rPr>
              <a:t> </a:t>
            </a:r>
            <a:r>
              <a:rPr lang="en-US" altLang="zh-CN" sz="1400" i="1" dirty="0">
                <a:solidFill>
                  <a:srgbClr val="000000"/>
                </a:solidFill>
                <a:latin typeface="Times New Roman" panose="02020603050405020304" pitchFamily="18" charset="0"/>
              </a:rPr>
              <a:t>et al</a:t>
            </a:r>
            <a:r>
              <a:rPr lang="en-US" altLang="zh-CN" sz="1400" dirty="0">
                <a:solidFill>
                  <a:srgbClr val="000000"/>
                </a:solidFill>
                <a:latin typeface="Times New Roman" panose="02020603050405020304" pitchFamily="18" charset="0"/>
              </a:rPr>
              <a:t>., Eur. Phys. J. A 12, 269 (2001). First measurement of </a:t>
            </a:r>
            <a:r>
              <a:rPr lang="en-US" altLang="zh-CN" sz="1400" i="1" dirty="0">
                <a:solidFill>
                  <a:srgbClr val="000000"/>
                </a:solidFill>
                <a:latin typeface="Times New Roman" panose="02020603050405020304" pitchFamily="18" charset="0"/>
              </a:rPr>
              <a:t>β</a:t>
            </a:r>
            <a:r>
              <a:rPr lang="en-US" altLang="zh-CN" sz="1400" dirty="0">
                <a:solidFill>
                  <a:srgbClr val="000000"/>
                </a:solidFill>
                <a:latin typeface="Times New Roman" panose="02020603050405020304" pitchFamily="18" charset="0"/>
              </a:rPr>
              <a:t>-decay properties of the proton drip-line nucleus </a:t>
            </a:r>
            <a:r>
              <a:rPr lang="en-US" altLang="zh-CN" sz="1400" baseline="30000" dirty="0">
                <a:solidFill>
                  <a:srgbClr val="000000"/>
                </a:solidFill>
                <a:latin typeface="Times New Roman" panose="02020603050405020304" pitchFamily="18" charset="0"/>
              </a:rPr>
              <a:t>60</a:t>
            </a:r>
            <a:r>
              <a:rPr lang="en-US" altLang="zh-CN" sz="1400" dirty="0">
                <a:solidFill>
                  <a:srgbClr val="000000"/>
                </a:solidFill>
                <a:latin typeface="Times New Roman" panose="02020603050405020304" pitchFamily="18" charset="0"/>
              </a:rPr>
              <a:t>Ga</a:t>
            </a:r>
            <a:endParaRPr lang="zh-CN" altLang="zh-CN" sz="1400" dirty="0">
              <a:latin typeface="Calibri" panose="020F0502020204030204" pitchFamily="34" charset="0"/>
            </a:endParaRPr>
          </a:p>
          <a:p>
            <a:pPr algn="just">
              <a:spcAft>
                <a:spcPts val="0"/>
              </a:spcAft>
            </a:pPr>
            <a:r>
              <a:rPr lang="en-US" altLang="zh-CN" sz="1400" dirty="0">
                <a:solidFill>
                  <a:srgbClr val="000000"/>
                </a:solidFill>
                <a:latin typeface="Times New Roman" panose="02020603050405020304" pitchFamily="18" charset="0"/>
              </a:rPr>
              <a:t> </a:t>
            </a:r>
            <a:endParaRPr lang="zh-CN" altLang="zh-CN" sz="1400" dirty="0">
              <a:latin typeface="Calibri" panose="020F0502020204030204" pitchFamily="34" charset="0"/>
            </a:endParaRPr>
          </a:p>
          <a:p>
            <a:pPr algn="just">
              <a:spcAft>
                <a:spcPts val="0"/>
              </a:spcAft>
            </a:pPr>
            <a:r>
              <a:rPr lang="en-US" altLang="zh-CN" sz="1400" dirty="0">
                <a:solidFill>
                  <a:srgbClr val="000000"/>
                </a:solidFill>
                <a:latin typeface="Times New Roman" panose="02020603050405020304" pitchFamily="18" charset="0"/>
              </a:rPr>
              <a:t>PXCT:</a:t>
            </a:r>
            <a:endParaRPr lang="zh-CN" altLang="zh-CN" sz="1400" dirty="0">
              <a:latin typeface="Calibri" panose="020F0502020204030204" pitchFamily="34" charset="0"/>
            </a:endParaRPr>
          </a:p>
          <a:p>
            <a:pPr algn="just">
              <a:spcAft>
                <a:spcPts val="0"/>
              </a:spcAft>
            </a:pPr>
            <a:r>
              <a:rPr lang="en-US" altLang="zh-CN" sz="1400" dirty="0">
                <a:solidFill>
                  <a:srgbClr val="000000"/>
                </a:solidFill>
                <a:latin typeface="Times New Roman" panose="02020603050405020304" pitchFamily="18" charset="0"/>
              </a:rPr>
              <a:t>J. C. Hardy </a:t>
            </a:r>
            <a:r>
              <a:rPr lang="en-US" altLang="zh-CN" sz="1400" i="1" dirty="0">
                <a:solidFill>
                  <a:srgbClr val="000000"/>
                </a:solidFill>
                <a:latin typeface="Times New Roman" panose="02020603050405020304" pitchFamily="18" charset="0"/>
              </a:rPr>
              <a:t>et al</a:t>
            </a:r>
            <a:r>
              <a:rPr lang="en-US" altLang="zh-CN" sz="1400" dirty="0">
                <a:solidFill>
                  <a:srgbClr val="000000"/>
                </a:solidFill>
                <a:latin typeface="Times New Roman" panose="02020603050405020304" pitchFamily="18" charset="0"/>
              </a:rPr>
              <a:t>., Phys. Rev. Lett. 37, 133 (1976). Nuclear Lifetimes in the Region of 10</a:t>
            </a:r>
            <a:r>
              <a:rPr lang="en-US" altLang="zh-CN" sz="1400" baseline="30000" dirty="0">
                <a:solidFill>
                  <a:srgbClr val="000000"/>
                </a:solidFill>
                <a:latin typeface="Times New Roman" panose="02020603050405020304" pitchFamily="18" charset="0"/>
              </a:rPr>
              <a:t>-16</a:t>
            </a:r>
            <a:r>
              <a:rPr lang="en-US" altLang="zh-CN" sz="1400" dirty="0">
                <a:solidFill>
                  <a:srgbClr val="000000"/>
                </a:solidFill>
                <a:latin typeface="Times New Roman" panose="02020603050405020304" pitchFamily="18" charset="0"/>
              </a:rPr>
              <a:t> sec Measured by a New Technique</a:t>
            </a:r>
            <a:endParaRPr lang="zh-CN" altLang="zh-CN" sz="1400" dirty="0">
              <a:latin typeface="Calibri" panose="020F0502020204030204" pitchFamily="34" charset="0"/>
            </a:endParaRPr>
          </a:p>
          <a:p>
            <a:pPr algn="just">
              <a:spcAft>
                <a:spcPts val="0"/>
              </a:spcAft>
            </a:pPr>
            <a:r>
              <a:rPr lang="en-US" altLang="zh-CN" sz="1400" dirty="0">
                <a:solidFill>
                  <a:srgbClr val="000000"/>
                </a:solidFill>
                <a:latin typeface="Times New Roman" panose="02020603050405020304" pitchFamily="18" charset="0"/>
              </a:rPr>
              <a:t>J. A. Macdonald </a:t>
            </a:r>
            <a:r>
              <a:rPr lang="en-US" altLang="zh-CN" sz="1400" i="1" dirty="0">
                <a:solidFill>
                  <a:srgbClr val="000000"/>
                </a:solidFill>
                <a:latin typeface="Times New Roman" panose="02020603050405020304" pitchFamily="18" charset="0"/>
              </a:rPr>
              <a:t>et al</a:t>
            </a:r>
            <a:r>
              <a:rPr lang="en-US" altLang="zh-CN" sz="1400" dirty="0">
                <a:solidFill>
                  <a:srgbClr val="000000"/>
                </a:solidFill>
                <a:latin typeface="Times New Roman" panose="02020603050405020304" pitchFamily="18" charset="0"/>
              </a:rPr>
              <a:t>., Nucl. Phys. A 288, 1 (1977). </a:t>
            </a:r>
            <a:r>
              <a:rPr lang="en-US" altLang="zh-CN" sz="1400" i="1" dirty="0">
                <a:solidFill>
                  <a:srgbClr val="000000"/>
                </a:solidFill>
                <a:latin typeface="Times New Roman" panose="02020603050405020304" pitchFamily="18" charset="0"/>
              </a:rPr>
              <a:t>T</a:t>
            </a:r>
            <a:r>
              <a:rPr lang="en-US" altLang="zh-CN" sz="1400" i="1" baseline="-25000" dirty="0">
                <a:solidFill>
                  <a:srgbClr val="000000"/>
                </a:solidFill>
                <a:latin typeface="Times New Roman" panose="02020603050405020304" pitchFamily="18" charset="0"/>
              </a:rPr>
              <a:t>Z</a:t>
            </a:r>
            <a:r>
              <a:rPr lang="en-US" altLang="zh-CN" sz="1400" dirty="0">
                <a:solidFill>
                  <a:srgbClr val="000000"/>
                </a:solidFill>
                <a:latin typeface="Times New Roman" panose="02020603050405020304" pitchFamily="18" charset="0"/>
              </a:rPr>
              <a:t>=1/2 </a:t>
            </a:r>
            <a:r>
              <a:rPr lang="en-US" altLang="zh-CN" sz="1400" i="1" dirty="0">
                <a:solidFill>
                  <a:srgbClr val="000000"/>
                </a:solidFill>
                <a:latin typeface="Times New Roman" panose="02020603050405020304" pitchFamily="18" charset="0"/>
              </a:rPr>
              <a:t>β</a:t>
            </a:r>
            <a:r>
              <a:rPr lang="en-US" altLang="zh-CN" sz="1400" dirty="0">
                <a:solidFill>
                  <a:srgbClr val="000000"/>
                </a:solidFill>
                <a:latin typeface="Times New Roman" panose="02020603050405020304" pitchFamily="18" charset="0"/>
              </a:rPr>
              <a:t>-delayed proton precursors (I). The decay of </a:t>
            </a:r>
            <a:r>
              <a:rPr lang="en-US" altLang="zh-CN" sz="1400" baseline="30000" dirty="0">
                <a:solidFill>
                  <a:srgbClr val="000000"/>
                </a:solidFill>
                <a:latin typeface="Times New Roman" panose="02020603050405020304" pitchFamily="18" charset="0"/>
              </a:rPr>
              <a:t>69</a:t>
            </a:r>
            <a:r>
              <a:rPr lang="en-US" altLang="zh-CN" sz="1400" dirty="0">
                <a:solidFill>
                  <a:srgbClr val="000000"/>
                </a:solidFill>
                <a:latin typeface="Times New Roman" panose="02020603050405020304" pitchFamily="18" charset="0"/>
              </a:rPr>
              <a:t>Se</a:t>
            </a:r>
            <a:endParaRPr lang="zh-CN" altLang="zh-CN" sz="1400" dirty="0">
              <a:latin typeface="Calibri" panose="020F0502020204030204" pitchFamily="34" charset="0"/>
            </a:endParaRPr>
          </a:p>
          <a:p>
            <a:pPr algn="just">
              <a:spcAft>
                <a:spcPts val="0"/>
              </a:spcAft>
            </a:pPr>
            <a:r>
              <a:rPr lang="en-US" altLang="zh-CN" sz="1400" dirty="0">
                <a:solidFill>
                  <a:srgbClr val="000000"/>
                </a:solidFill>
                <a:latin typeface="Times New Roman" panose="02020603050405020304" pitchFamily="18" charset="0"/>
              </a:rPr>
              <a:t>J. C. Hardy </a:t>
            </a:r>
            <a:r>
              <a:rPr lang="en-US" altLang="zh-CN" sz="1400" i="1" dirty="0">
                <a:solidFill>
                  <a:srgbClr val="000000"/>
                </a:solidFill>
                <a:latin typeface="Times New Roman" panose="02020603050405020304" pitchFamily="18" charset="0"/>
              </a:rPr>
              <a:t>et al</a:t>
            </a:r>
            <a:r>
              <a:rPr lang="en-US" altLang="zh-CN" sz="1400" dirty="0">
                <a:solidFill>
                  <a:srgbClr val="000000"/>
                </a:solidFill>
                <a:latin typeface="Times New Roman" panose="02020603050405020304" pitchFamily="18" charset="0"/>
              </a:rPr>
              <a:t>., Nucl. Phys. A 371, 349 (1981). </a:t>
            </a:r>
            <a:r>
              <a:rPr lang="en-US" altLang="zh-CN" sz="1400" i="1" dirty="0">
                <a:solidFill>
                  <a:srgbClr val="000000"/>
                </a:solidFill>
                <a:latin typeface="Times New Roman" panose="02020603050405020304" pitchFamily="18" charset="0"/>
              </a:rPr>
              <a:t>T</a:t>
            </a:r>
            <a:r>
              <a:rPr lang="en-US" altLang="zh-CN" sz="1400" i="1" baseline="-25000" dirty="0">
                <a:solidFill>
                  <a:srgbClr val="000000"/>
                </a:solidFill>
                <a:latin typeface="Times New Roman" panose="02020603050405020304" pitchFamily="18" charset="0"/>
              </a:rPr>
              <a:t>Z</a:t>
            </a:r>
            <a:r>
              <a:rPr lang="en-US" altLang="zh-CN" sz="1400" dirty="0">
                <a:solidFill>
                  <a:srgbClr val="000000"/>
                </a:solidFill>
                <a:latin typeface="Times New Roman" panose="02020603050405020304" pitchFamily="18" charset="0"/>
              </a:rPr>
              <a:t>=1/2 </a:t>
            </a:r>
            <a:r>
              <a:rPr lang="en-US" altLang="zh-CN" sz="1400" i="1" dirty="0">
                <a:solidFill>
                  <a:srgbClr val="000000"/>
                </a:solidFill>
                <a:latin typeface="Times New Roman" panose="02020603050405020304" pitchFamily="18" charset="0"/>
              </a:rPr>
              <a:t>β</a:t>
            </a:r>
            <a:r>
              <a:rPr lang="en-US" altLang="zh-CN" sz="1400" dirty="0">
                <a:solidFill>
                  <a:srgbClr val="000000"/>
                </a:solidFill>
                <a:latin typeface="Times New Roman" panose="02020603050405020304" pitchFamily="18" charset="0"/>
              </a:rPr>
              <a:t>-delayed proton precursors (II). The decays of </a:t>
            </a:r>
            <a:r>
              <a:rPr lang="en-US" altLang="zh-CN" sz="1400" baseline="30000" dirty="0">
                <a:solidFill>
                  <a:srgbClr val="000000"/>
                </a:solidFill>
                <a:latin typeface="Times New Roman" panose="02020603050405020304" pitchFamily="18" charset="0"/>
              </a:rPr>
              <a:t>65</a:t>
            </a:r>
            <a:r>
              <a:rPr lang="en-US" altLang="zh-CN" sz="1400" dirty="0">
                <a:solidFill>
                  <a:srgbClr val="000000"/>
                </a:solidFill>
                <a:latin typeface="Times New Roman" panose="02020603050405020304" pitchFamily="18" charset="0"/>
              </a:rPr>
              <a:t>Ge and </a:t>
            </a:r>
            <a:r>
              <a:rPr lang="en-US" altLang="zh-CN" sz="1400" baseline="30000" dirty="0">
                <a:solidFill>
                  <a:srgbClr val="000000"/>
                </a:solidFill>
                <a:latin typeface="Times New Roman" panose="02020603050405020304" pitchFamily="18" charset="0"/>
              </a:rPr>
              <a:t>73</a:t>
            </a:r>
            <a:r>
              <a:rPr lang="en-US" altLang="zh-CN" sz="1400" dirty="0">
                <a:solidFill>
                  <a:srgbClr val="000000"/>
                </a:solidFill>
                <a:latin typeface="Times New Roman" panose="02020603050405020304" pitchFamily="18" charset="0"/>
              </a:rPr>
              <a:t>Kr</a:t>
            </a:r>
            <a:endParaRPr lang="zh-CN" altLang="zh-CN" sz="1400" dirty="0">
              <a:latin typeface="Calibri" panose="020F0502020204030204" pitchFamily="34" charset="0"/>
            </a:endParaRPr>
          </a:p>
          <a:p>
            <a:pPr algn="just">
              <a:spcAft>
                <a:spcPts val="0"/>
              </a:spcAft>
            </a:pPr>
            <a:r>
              <a:rPr lang="en-US" altLang="zh-CN" sz="1400" dirty="0">
                <a:solidFill>
                  <a:srgbClr val="000000"/>
                </a:solidFill>
                <a:latin typeface="Times New Roman" panose="02020603050405020304" pitchFamily="18" charset="0"/>
              </a:rPr>
              <a:t>P. </a:t>
            </a:r>
            <a:r>
              <a:rPr lang="en-US" altLang="zh-CN" sz="1400" dirty="0" err="1">
                <a:solidFill>
                  <a:srgbClr val="000000"/>
                </a:solidFill>
                <a:latin typeface="Times New Roman" panose="02020603050405020304" pitchFamily="18" charset="0"/>
              </a:rPr>
              <a:t>Asboe</a:t>
            </a:r>
            <a:r>
              <a:rPr lang="en-US" altLang="zh-CN" sz="1400" dirty="0">
                <a:solidFill>
                  <a:srgbClr val="000000"/>
                </a:solidFill>
                <a:latin typeface="Times New Roman" panose="02020603050405020304" pitchFamily="18" charset="0"/>
              </a:rPr>
              <a:t>-Hansen </a:t>
            </a:r>
            <a:r>
              <a:rPr lang="en-US" altLang="zh-CN" sz="1400" i="1" dirty="0">
                <a:solidFill>
                  <a:srgbClr val="000000"/>
                </a:solidFill>
                <a:latin typeface="Times New Roman" panose="02020603050405020304" pitchFamily="18" charset="0"/>
              </a:rPr>
              <a:t>et al</a:t>
            </a:r>
            <a:r>
              <a:rPr lang="en-US" altLang="zh-CN" sz="1400" dirty="0">
                <a:solidFill>
                  <a:srgbClr val="000000"/>
                </a:solidFill>
                <a:latin typeface="Times New Roman" panose="02020603050405020304" pitchFamily="18" charset="0"/>
              </a:rPr>
              <a:t>., Phys. Lett. B 77, 363 (1978). Excited state lifetimes in </a:t>
            </a:r>
            <a:r>
              <a:rPr lang="en-US" altLang="zh-CN" sz="1400" baseline="30000" dirty="0">
                <a:solidFill>
                  <a:srgbClr val="000000"/>
                </a:solidFill>
                <a:latin typeface="Times New Roman" panose="02020603050405020304" pitchFamily="18" charset="0"/>
              </a:rPr>
              <a:t>73</a:t>
            </a:r>
            <a:r>
              <a:rPr lang="en-US" altLang="zh-CN" sz="1400" dirty="0">
                <a:solidFill>
                  <a:srgbClr val="000000"/>
                </a:solidFill>
                <a:latin typeface="Times New Roman" panose="02020603050405020304" pitchFamily="18" charset="0"/>
              </a:rPr>
              <a:t>Br measured by the particle X-ray coincidence technique</a:t>
            </a:r>
            <a:endParaRPr lang="zh-CN" altLang="zh-CN" sz="1400" dirty="0">
              <a:latin typeface="Calibri" panose="020F0502020204030204" pitchFamily="34" charset="0"/>
            </a:endParaRPr>
          </a:p>
          <a:p>
            <a:pPr algn="just">
              <a:spcAft>
                <a:spcPts val="0"/>
              </a:spcAft>
            </a:pPr>
            <a:r>
              <a:rPr lang="en-US" altLang="zh-CN" sz="1400" dirty="0">
                <a:solidFill>
                  <a:srgbClr val="000000"/>
                </a:solidFill>
                <a:latin typeface="Times New Roman" panose="02020603050405020304" pitchFamily="18" charset="0"/>
              </a:rPr>
              <a:t>P. </a:t>
            </a:r>
            <a:r>
              <a:rPr lang="en-US" altLang="zh-CN" sz="1400" dirty="0" err="1">
                <a:solidFill>
                  <a:srgbClr val="000000"/>
                </a:solidFill>
                <a:latin typeface="Times New Roman" panose="02020603050405020304" pitchFamily="18" charset="0"/>
              </a:rPr>
              <a:t>Asboe</a:t>
            </a:r>
            <a:r>
              <a:rPr lang="en-US" altLang="zh-CN" sz="1400" dirty="0">
                <a:solidFill>
                  <a:srgbClr val="000000"/>
                </a:solidFill>
                <a:latin typeface="Times New Roman" panose="02020603050405020304" pitchFamily="18" charset="0"/>
              </a:rPr>
              <a:t>-Hansen </a:t>
            </a:r>
            <a:r>
              <a:rPr lang="en-US" altLang="zh-CN" sz="1400" i="1" dirty="0">
                <a:solidFill>
                  <a:srgbClr val="000000"/>
                </a:solidFill>
                <a:latin typeface="Times New Roman" panose="02020603050405020304" pitchFamily="18" charset="0"/>
              </a:rPr>
              <a:t>et al</a:t>
            </a:r>
            <a:r>
              <a:rPr lang="en-US" altLang="zh-CN" sz="1400" dirty="0">
                <a:solidFill>
                  <a:srgbClr val="000000"/>
                </a:solidFill>
                <a:latin typeface="Times New Roman" panose="02020603050405020304" pitchFamily="18" charset="0"/>
              </a:rPr>
              <a:t>., Nucl. Phys. A 361, 23 (1981). Average excited state lifetimes in </a:t>
            </a:r>
            <a:r>
              <a:rPr lang="en-US" altLang="zh-CN" sz="1400" baseline="30000" dirty="0">
                <a:solidFill>
                  <a:srgbClr val="000000"/>
                </a:solidFill>
                <a:latin typeface="Times New Roman" panose="02020603050405020304" pitchFamily="18" charset="0"/>
              </a:rPr>
              <a:t>73</a:t>
            </a:r>
            <a:r>
              <a:rPr lang="en-US" altLang="zh-CN" sz="1400" dirty="0">
                <a:solidFill>
                  <a:srgbClr val="000000"/>
                </a:solidFill>
                <a:latin typeface="Times New Roman" panose="02020603050405020304" pitchFamily="18" charset="0"/>
              </a:rPr>
              <a:t>Br</a:t>
            </a:r>
            <a:endParaRPr lang="zh-CN" altLang="zh-CN" sz="1400" dirty="0">
              <a:latin typeface="Calibri" panose="020F0502020204030204" pitchFamily="34" charset="0"/>
            </a:endParaRPr>
          </a:p>
          <a:p>
            <a:pPr algn="just">
              <a:spcAft>
                <a:spcPts val="0"/>
              </a:spcAft>
            </a:pPr>
            <a:r>
              <a:rPr lang="en-US" altLang="zh-CN" sz="1400" dirty="0">
                <a:solidFill>
                  <a:srgbClr val="000000"/>
                </a:solidFill>
                <a:latin typeface="Times New Roman" panose="02020603050405020304" pitchFamily="18" charset="0"/>
              </a:rPr>
              <a:t>Z. </a:t>
            </a:r>
            <a:r>
              <a:rPr lang="en-US" altLang="zh-CN" sz="1400" dirty="0" err="1">
                <a:solidFill>
                  <a:srgbClr val="000000"/>
                </a:solidFill>
                <a:latin typeface="Times New Roman" panose="02020603050405020304" pitchFamily="18" charset="0"/>
              </a:rPr>
              <a:t>Janas</a:t>
            </a:r>
            <a:r>
              <a:rPr lang="en-US" altLang="zh-CN" sz="1400" dirty="0">
                <a:solidFill>
                  <a:srgbClr val="000000"/>
                </a:solidFill>
                <a:latin typeface="Times New Roman" panose="02020603050405020304" pitchFamily="18" charset="0"/>
              </a:rPr>
              <a:t> </a:t>
            </a:r>
            <a:r>
              <a:rPr lang="en-US" altLang="zh-CN" sz="1400" i="1" dirty="0">
                <a:solidFill>
                  <a:srgbClr val="000000"/>
                </a:solidFill>
                <a:latin typeface="Times New Roman" panose="02020603050405020304" pitchFamily="18" charset="0"/>
              </a:rPr>
              <a:t>et al</a:t>
            </a:r>
            <a:r>
              <a:rPr lang="en-US" altLang="zh-CN" sz="1400" dirty="0">
                <a:solidFill>
                  <a:srgbClr val="000000"/>
                </a:solidFill>
                <a:latin typeface="Times New Roman" panose="02020603050405020304" pitchFamily="18" charset="0"/>
              </a:rPr>
              <a:t>., Eur. Phys. J. A 23, 401 (2005). Total absorption spectroscopy of the </a:t>
            </a:r>
            <a:r>
              <a:rPr lang="en-US" altLang="zh-CN" sz="1400" i="1" dirty="0">
                <a:solidFill>
                  <a:srgbClr val="000000"/>
                </a:solidFill>
                <a:latin typeface="Times New Roman" panose="02020603050405020304" pitchFamily="18" charset="0"/>
              </a:rPr>
              <a:t>β</a:t>
            </a:r>
            <a:r>
              <a:rPr lang="en-US" altLang="zh-CN" sz="1400" dirty="0">
                <a:solidFill>
                  <a:srgbClr val="000000"/>
                </a:solidFill>
                <a:latin typeface="Times New Roman" panose="02020603050405020304" pitchFamily="18" charset="0"/>
              </a:rPr>
              <a:t>-delayed proton emitter </a:t>
            </a:r>
            <a:r>
              <a:rPr lang="en-US" altLang="zh-CN" sz="1400" baseline="30000" dirty="0">
                <a:solidFill>
                  <a:srgbClr val="000000"/>
                </a:solidFill>
                <a:latin typeface="Times New Roman" panose="02020603050405020304" pitchFamily="18" charset="0"/>
              </a:rPr>
              <a:t>117</a:t>
            </a:r>
            <a:r>
              <a:rPr lang="en-US" altLang="zh-CN" sz="1400" dirty="0">
                <a:solidFill>
                  <a:srgbClr val="000000"/>
                </a:solidFill>
                <a:latin typeface="Times New Roman" panose="02020603050405020304" pitchFamily="18" charset="0"/>
              </a:rPr>
              <a:t>Ba</a:t>
            </a:r>
            <a:endParaRPr lang="zh-CN" altLang="zh-CN" sz="1400" dirty="0">
              <a:latin typeface="Calibri" panose="020F0502020204030204" pitchFamily="34" charset="0"/>
            </a:endParaRPr>
          </a:p>
          <a:p>
            <a:pPr algn="just">
              <a:spcAft>
                <a:spcPts val="0"/>
              </a:spcAft>
            </a:pPr>
            <a:r>
              <a:rPr lang="en-US" altLang="zh-CN" sz="1400" dirty="0">
                <a:solidFill>
                  <a:srgbClr val="000000"/>
                </a:solidFill>
                <a:latin typeface="Times New Roman" panose="02020603050405020304" pitchFamily="18" charset="0"/>
              </a:rPr>
              <a:t>Z. </a:t>
            </a:r>
            <a:r>
              <a:rPr lang="en-US" altLang="zh-CN" sz="1400" dirty="0" err="1">
                <a:solidFill>
                  <a:srgbClr val="000000"/>
                </a:solidFill>
                <a:latin typeface="Times New Roman" panose="02020603050405020304" pitchFamily="18" charset="0"/>
              </a:rPr>
              <a:t>Janas</a:t>
            </a:r>
            <a:r>
              <a:rPr lang="en-US" altLang="zh-CN" sz="1400" dirty="0">
                <a:solidFill>
                  <a:srgbClr val="000000"/>
                </a:solidFill>
                <a:latin typeface="Times New Roman" panose="02020603050405020304" pitchFamily="18" charset="0"/>
              </a:rPr>
              <a:t> </a:t>
            </a:r>
            <a:r>
              <a:rPr lang="en-US" altLang="zh-CN" sz="1400" i="1" dirty="0">
                <a:solidFill>
                  <a:srgbClr val="000000"/>
                </a:solidFill>
                <a:latin typeface="Times New Roman" panose="02020603050405020304" pitchFamily="18" charset="0"/>
              </a:rPr>
              <a:t>et al</a:t>
            </a:r>
            <a:r>
              <a:rPr lang="en-US" altLang="zh-CN" sz="1400" dirty="0">
                <a:solidFill>
                  <a:srgbClr val="000000"/>
                </a:solidFill>
                <a:latin typeface="Times New Roman" panose="02020603050405020304" pitchFamily="18" charset="0"/>
              </a:rPr>
              <a:t>., Eur. Phys. J. A 24 205 (2005). Lifetimes of proton unstable states in </a:t>
            </a:r>
            <a:r>
              <a:rPr lang="en-US" altLang="zh-CN" sz="1400" baseline="30000" dirty="0">
                <a:solidFill>
                  <a:srgbClr val="000000"/>
                </a:solidFill>
                <a:latin typeface="Times New Roman" panose="02020603050405020304" pitchFamily="18" charset="0"/>
              </a:rPr>
              <a:t>113</a:t>
            </a:r>
            <a:r>
              <a:rPr lang="en-US" altLang="zh-CN" sz="1400" dirty="0">
                <a:solidFill>
                  <a:srgbClr val="000000"/>
                </a:solidFill>
                <a:latin typeface="Times New Roman" panose="02020603050405020304" pitchFamily="18" charset="0"/>
              </a:rPr>
              <a:t>I measured by the particle-X-ray coincidence technique</a:t>
            </a:r>
            <a:endParaRPr lang="zh-CN" altLang="zh-CN" sz="1400" dirty="0">
              <a:latin typeface="Calibri" panose="020F0502020204030204" pitchFamily="34" charset="0"/>
            </a:endParaRPr>
          </a:p>
          <a:p>
            <a:pPr algn="just">
              <a:spcAft>
                <a:spcPts val="0"/>
              </a:spcAft>
            </a:pPr>
            <a:r>
              <a:rPr lang="en-US" altLang="zh-CN" sz="1400" dirty="0">
                <a:solidFill>
                  <a:srgbClr val="000000"/>
                </a:solidFill>
                <a:latin typeface="Times New Roman" panose="02020603050405020304" pitchFamily="18" charset="0"/>
              </a:rPr>
              <a:t>J. </a:t>
            </a:r>
            <a:r>
              <a:rPr lang="en-US" altLang="zh-CN" sz="1400" dirty="0" err="1">
                <a:solidFill>
                  <a:srgbClr val="000000"/>
                </a:solidFill>
                <a:latin typeface="Times New Roman" panose="02020603050405020304" pitchFamily="18" charset="0"/>
              </a:rPr>
              <a:t>Giovinazzo</a:t>
            </a:r>
            <a:r>
              <a:rPr lang="en-US" altLang="zh-CN" sz="1400" dirty="0">
                <a:solidFill>
                  <a:srgbClr val="000000"/>
                </a:solidFill>
                <a:latin typeface="Times New Roman" panose="02020603050405020304" pitchFamily="18" charset="0"/>
              </a:rPr>
              <a:t> </a:t>
            </a:r>
            <a:r>
              <a:rPr lang="en-US" altLang="zh-CN" sz="1400" i="1" dirty="0">
                <a:solidFill>
                  <a:srgbClr val="000000"/>
                </a:solidFill>
                <a:latin typeface="Times New Roman" panose="02020603050405020304" pitchFamily="18" charset="0"/>
              </a:rPr>
              <a:t>et al</a:t>
            </a:r>
            <a:r>
              <a:rPr lang="en-US" altLang="zh-CN" sz="1400" dirty="0">
                <a:solidFill>
                  <a:srgbClr val="000000"/>
                </a:solidFill>
                <a:latin typeface="Times New Roman" panose="02020603050405020304" pitchFamily="18" charset="0"/>
              </a:rPr>
              <a:t>., Nucl. Phys. A 674, 394 (2000). The delayed proton emission in the </a:t>
            </a:r>
            <a:r>
              <a:rPr lang="en-US" altLang="zh-CN" sz="1400" i="1" dirty="0">
                <a:solidFill>
                  <a:srgbClr val="000000"/>
                </a:solidFill>
                <a:latin typeface="Times New Roman" panose="02020603050405020304" pitchFamily="18" charset="0"/>
              </a:rPr>
              <a:t>A</a:t>
            </a:r>
            <a:r>
              <a:rPr lang="en-US" altLang="zh-CN" sz="1400" dirty="0">
                <a:solidFill>
                  <a:srgbClr val="000000"/>
                </a:solidFill>
                <a:latin typeface="Times New Roman" panose="02020603050405020304" pitchFamily="18" charset="0"/>
              </a:rPr>
              <a:t> ≈ 65-77 mass region, statistical aspects and structure effects</a:t>
            </a:r>
            <a:endParaRPr lang="zh-CN" altLang="zh-CN" sz="1400" dirty="0">
              <a:latin typeface="Calibri" panose="020F0502020204030204" pitchFamily="34" charset="0"/>
            </a:endParaRPr>
          </a:p>
          <a:p>
            <a:pPr algn="just">
              <a:spcAft>
                <a:spcPts val="0"/>
              </a:spcAft>
            </a:pPr>
            <a:r>
              <a:rPr lang="en-US" altLang="zh-CN" sz="1400" dirty="0">
                <a:solidFill>
                  <a:srgbClr val="000000"/>
                </a:solidFill>
                <a:latin typeface="Times New Roman" panose="02020603050405020304" pitchFamily="18" charset="0"/>
              </a:rPr>
              <a:t> </a:t>
            </a:r>
            <a:endParaRPr lang="zh-CN" altLang="zh-CN" sz="1400" dirty="0">
              <a:latin typeface="Calibri" panose="020F0502020204030204" pitchFamily="34" charset="0"/>
            </a:endParaRPr>
          </a:p>
          <a:p>
            <a:pPr algn="just">
              <a:spcAft>
                <a:spcPts val="0"/>
              </a:spcAft>
            </a:pPr>
            <a:r>
              <a:rPr lang="en-US" altLang="zh-CN" sz="1400" baseline="30000" dirty="0">
                <a:solidFill>
                  <a:srgbClr val="000000"/>
                </a:solidFill>
                <a:latin typeface="Times New Roman" panose="02020603050405020304" pitchFamily="18" charset="0"/>
              </a:rPr>
              <a:t>73</a:t>
            </a:r>
            <a:r>
              <a:rPr lang="en-US" altLang="zh-CN" sz="1400" dirty="0">
                <a:solidFill>
                  <a:srgbClr val="000000"/>
                </a:solidFill>
                <a:latin typeface="Times New Roman" panose="02020603050405020304" pitchFamily="18" charset="0"/>
              </a:rPr>
              <a:t>Kr:</a:t>
            </a:r>
            <a:endParaRPr lang="zh-CN" altLang="zh-CN" sz="1400" dirty="0">
              <a:latin typeface="Calibri" panose="020F0502020204030204" pitchFamily="34" charset="0"/>
            </a:endParaRPr>
          </a:p>
          <a:p>
            <a:pPr algn="just">
              <a:spcAft>
                <a:spcPts val="0"/>
              </a:spcAft>
            </a:pPr>
            <a:r>
              <a:rPr lang="en-US" altLang="zh-CN" sz="1400" dirty="0">
                <a:solidFill>
                  <a:srgbClr val="000000"/>
                </a:solidFill>
                <a:latin typeface="Times New Roman" panose="02020603050405020304" pitchFamily="18" charset="0"/>
              </a:rPr>
              <a:t>P. </a:t>
            </a:r>
            <a:r>
              <a:rPr lang="en-US" altLang="zh-CN" sz="1400" dirty="0" err="1">
                <a:solidFill>
                  <a:srgbClr val="000000"/>
                </a:solidFill>
                <a:latin typeface="Times New Roman" panose="02020603050405020304" pitchFamily="18" charset="0"/>
              </a:rPr>
              <a:t>Hornshø</a:t>
            </a:r>
            <a:r>
              <a:rPr lang="en-US" altLang="zh-CN" sz="1400" dirty="0">
                <a:solidFill>
                  <a:srgbClr val="000000"/>
                </a:solidFill>
                <a:latin typeface="Times New Roman" panose="02020603050405020304" pitchFamily="18" charset="0"/>
              </a:rPr>
              <a:t> </a:t>
            </a:r>
            <a:r>
              <a:rPr lang="en-US" altLang="zh-CN" sz="1400" i="1" dirty="0">
                <a:solidFill>
                  <a:srgbClr val="000000"/>
                </a:solidFill>
                <a:latin typeface="Times New Roman" panose="02020603050405020304" pitchFamily="18" charset="0"/>
              </a:rPr>
              <a:t>et al</a:t>
            </a:r>
            <a:r>
              <a:rPr lang="en-US" altLang="zh-CN" sz="1400" dirty="0">
                <a:solidFill>
                  <a:srgbClr val="000000"/>
                </a:solidFill>
                <a:latin typeface="Times New Roman" panose="02020603050405020304" pitchFamily="18" charset="0"/>
              </a:rPr>
              <a:t>., Nucl. Phys. A 187, 637 (1972). Beta-delayed proton emitter </a:t>
            </a:r>
            <a:r>
              <a:rPr lang="en-US" altLang="zh-CN" sz="1400" baseline="30000" dirty="0">
                <a:solidFill>
                  <a:srgbClr val="000000"/>
                </a:solidFill>
                <a:latin typeface="Times New Roman" panose="02020603050405020304" pitchFamily="18" charset="0"/>
              </a:rPr>
              <a:t>73</a:t>
            </a:r>
            <a:r>
              <a:rPr lang="en-US" altLang="zh-CN" sz="1400" dirty="0">
                <a:solidFill>
                  <a:srgbClr val="000000"/>
                </a:solidFill>
                <a:latin typeface="Times New Roman" panose="02020603050405020304" pitchFamily="18" charset="0"/>
              </a:rPr>
              <a:t>Kr</a:t>
            </a:r>
            <a:endParaRPr lang="zh-CN" altLang="zh-CN" sz="1400" dirty="0">
              <a:latin typeface="Calibri" panose="020F0502020204030204" pitchFamily="34" charset="0"/>
            </a:endParaRPr>
          </a:p>
          <a:p>
            <a:pPr algn="just">
              <a:spcAft>
                <a:spcPts val="0"/>
              </a:spcAft>
            </a:pPr>
            <a:r>
              <a:rPr lang="en-US" altLang="zh-CN" sz="1400" dirty="0">
                <a:solidFill>
                  <a:srgbClr val="000000"/>
                </a:solidFill>
                <a:latin typeface="Times New Roman" panose="02020603050405020304" pitchFamily="18" charset="0"/>
              </a:rPr>
              <a:t>C. N. </a:t>
            </a:r>
            <a:r>
              <a:rPr lang="en-US" altLang="zh-CN" sz="1400" dirty="0" err="1">
                <a:solidFill>
                  <a:srgbClr val="000000"/>
                </a:solidFill>
                <a:latin typeface="Times New Roman" panose="02020603050405020304" pitchFamily="18" charset="0"/>
              </a:rPr>
              <a:t>Davids</a:t>
            </a:r>
            <a:r>
              <a:rPr lang="en-US" altLang="zh-CN" sz="1400" dirty="0">
                <a:solidFill>
                  <a:srgbClr val="000000"/>
                </a:solidFill>
                <a:latin typeface="Times New Roman" panose="02020603050405020304" pitchFamily="18" charset="0"/>
              </a:rPr>
              <a:t> </a:t>
            </a:r>
            <a:r>
              <a:rPr lang="en-US" altLang="zh-CN" sz="1400" i="1" dirty="0">
                <a:solidFill>
                  <a:srgbClr val="000000"/>
                </a:solidFill>
                <a:latin typeface="Times New Roman" panose="02020603050405020304" pitchFamily="18" charset="0"/>
              </a:rPr>
              <a:t>et al</a:t>
            </a:r>
            <a:r>
              <a:rPr lang="en-US" altLang="zh-CN" sz="1400" dirty="0">
                <a:solidFill>
                  <a:srgbClr val="000000"/>
                </a:solidFill>
                <a:latin typeface="Times New Roman" panose="02020603050405020304" pitchFamily="18" charset="0"/>
              </a:rPr>
              <a:t>., Phys. Rev. C 8, 1029 (1973). Decays of </a:t>
            </a:r>
            <a:r>
              <a:rPr lang="en-US" altLang="zh-CN" sz="1400" baseline="30000" dirty="0">
                <a:solidFill>
                  <a:srgbClr val="000000"/>
                </a:solidFill>
                <a:latin typeface="Times New Roman" panose="02020603050405020304" pitchFamily="18" charset="0"/>
              </a:rPr>
              <a:t>72</a:t>
            </a:r>
            <a:r>
              <a:rPr lang="en-US" altLang="zh-CN" sz="1400" dirty="0">
                <a:solidFill>
                  <a:srgbClr val="000000"/>
                </a:solidFill>
                <a:latin typeface="Times New Roman" panose="02020603050405020304" pitchFamily="18" charset="0"/>
              </a:rPr>
              <a:t>Kr and </a:t>
            </a:r>
            <a:r>
              <a:rPr lang="en-US" altLang="zh-CN" sz="1400" baseline="30000" dirty="0">
                <a:solidFill>
                  <a:srgbClr val="000000"/>
                </a:solidFill>
                <a:latin typeface="Times New Roman" panose="02020603050405020304" pitchFamily="18" charset="0"/>
              </a:rPr>
              <a:t>73</a:t>
            </a:r>
            <a:r>
              <a:rPr lang="en-US" altLang="zh-CN" sz="1400" dirty="0">
                <a:solidFill>
                  <a:srgbClr val="000000"/>
                </a:solidFill>
                <a:latin typeface="Times New Roman" panose="02020603050405020304" pitchFamily="18" charset="0"/>
              </a:rPr>
              <a:t>Kr</a:t>
            </a:r>
            <a:endParaRPr lang="zh-CN" altLang="zh-CN" sz="1400" dirty="0">
              <a:latin typeface="Calibri" panose="020F0502020204030204" pitchFamily="34" charset="0"/>
            </a:endParaRPr>
          </a:p>
          <a:p>
            <a:pPr algn="just">
              <a:spcAft>
                <a:spcPts val="0"/>
              </a:spcAft>
            </a:pPr>
            <a:r>
              <a:rPr lang="en-US" altLang="zh-CN" sz="1400" dirty="0">
                <a:solidFill>
                  <a:srgbClr val="000000"/>
                </a:solidFill>
                <a:latin typeface="Times New Roman" panose="02020603050405020304" pitchFamily="18" charset="0"/>
              </a:rPr>
              <a:t>E. </a:t>
            </a:r>
            <a:r>
              <a:rPr lang="en-US" altLang="zh-CN" sz="1400" dirty="0" err="1">
                <a:solidFill>
                  <a:srgbClr val="000000"/>
                </a:solidFill>
                <a:latin typeface="Times New Roman" panose="02020603050405020304" pitchFamily="18" charset="0"/>
              </a:rPr>
              <a:t>Roeckl</a:t>
            </a:r>
            <a:r>
              <a:rPr lang="en-US" altLang="zh-CN" sz="1400" dirty="0">
                <a:solidFill>
                  <a:srgbClr val="000000"/>
                </a:solidFill>
                <a:latin typeface="Times New Roman" panose="02020603050405020304" pitchFamily="18" charset="0"/>
              </a:rPr>
              <a:t> </a:t>
            </a:r>
            <a:r>
              <a:rPr lang="en-US" altLang="zh-CN" sz="1400" i="1" dirty="0">
                <a:solidFill>
                  <a:srgbClr val="000000"/>
                </a:solidFill>
                <a:latin typeface="Times New Roman" panose="02020603050405020304" pitchFamily="18" charset="0"/>
              </a:rPr>
              <a:t>et al</a:t>
            </a:r>
            <a:r>
              <a:rPr lang="en-US" altLang="zh-CN" sz="1400" dirty="0">
                <a:solidFill>
                  <a:srgbClr val="000000"/>
                </a:solidFill>
                <a:latin typeface="Times New Roman" panose="02020603050405020304" pitchFamily="18" charset="0"/>
              </a:rPr>
              <a:t>., Z. Phys. 266, 65 (1974). Decay properties of neutron deficient Kr isotopes</a:t>
            </a:r>
            <a:endParaRPr lang="zh-CN" altLang="zh-CN" sz="1400" dirty="0">
              <a:latin typeface="Calibri" panose="020F0502020204030204" pitchFamily="34" charset="0"/>
            </a:endParaRPr>
          </a:p>
          <a:p>
            <a:pPr algn="just">
              <a:spcAft>
                <a:spcPts val="0"/>
              </a:spcAft>
            </a:pPr>
            <a:r>
              <a:rPr lang="en-US" altLang="zh-CN" sz="1400" dirty="0">
                <a:solidFill>
                  <a:srgbClr val="000000"/>
                </a:solidFill>
                <a:latin typeface="Times New Roman" panose="02020603050405020304" pitchFamily="18" charset="0"/>
              </a:rPr>
              <a:t>J. C. Hardy </a:t>
            </a:r>
            <a:r>
              <a:rPr lang="en-US" altLang="zh-CN" sz="1400" i="1" dirty="0">
                <a:solidFill>
                  <a:srgbClr val="000000"/>
                </a:solidFill>
                <a:latin typeface="Times New Roman" panose="02020603050405020304" pitchFamily="18" charset="0"/>
              </a:rPr>
              <a:t>et al</a:t>
            </a:r>
            <a:r>
              <a:rPr lang="en-US" altLang="zh-CN" sz="1400" dirty="0">
                <a:solidFill>
                  <a:srgbClr val="000000"/>
                </a:solidFill>
                <a:latin typeface="Times New Roman" panose="02020603050405020304" pitchFamily="18" charset="0"/>
              </a:rPr>
              <a:t>., Phys. Lett. B 63, 27 (1976). A new series of beta-delayed proton precursors</a:t>
            </a:r>
            <a:endParaRPr lang="zh-CN" altLang="zh-CN" sz="1400" dirty="0">
              <a:latin typeface="Calibri" panose="020F0502020204030204" pitchFamily="34" charset="0"/>
            </a:endParaRPr>
          </a:p>
          <a:p>
            <a:pPr algn="just">
              <a:spcAft>
                <a:spcPts val="0"/>
              </a:spcAft>
            </a:pPr>
            <a:r>
              <a:rPr lang="en-US" altLang="zh-CN" sz="1400" dirty="0">
                <a:solidFill>
                  <a:srgbClr val="000000"/>
                </a:solidFill>
                <a:latin typeface="Times New Roman" panose="02020603050405020304" pitchFamily="18" charset="0"/>
              </a:rPr>
              <a:t>Ch. </a:t>
            </a:r>
            <a:r>
              <a:rPr lang="en-US" altLang="zh-CN" sz="1400" dirty="0" err="1">
                <a:solidFill>
                  <a:srgbClr val="000000"/>
                </a:solidFill>
                <a:latin typeface="Times New Roman" panose="02020603050405020304" pitchFamily="18" charset="0"/>
              </a:rPr>
              <a:t>Miehé</a:t>
            </a:r>
            <a:r>
              <a:rPr lang="en-US" altLang="zh-CN" sz="1400" dirty="0">
                <a:solidFill>
                  <a:srgbClr val="000000"/>
                </a:solidFill>
                <a:latin typeface="Times New Roman" panose="02020603050405020304" pitchFamily="18" charset="0"/>
              </a:rPr>
              <a:t> </a:t>
            </a:r>
            <a:r>
              <a:rPr lang="en-US" altLang="zh-CN" sz="1400" i="1" dirty="0">
                <a:solidFill>
                  <a:srgbClr val="000000"/>
                </a:solidFill>
                <a:latin typeface="Times New Roman" panose="02020603050405020304" pitchFamily="18" charset="0"/>
              </a:rPr>
              <a:t>et al</a:t>
            </a:r>
            <a:r>
              <a:rPr lang="en-US" altLang="zh-CN" sz="1400" dirty="0">
                <a:solidFill>
                  <a:srgbClr val="000000"/>
                </a:solidFill>
                <a:latin typeface="Times New Roman" panose="02020603050405020304" pitchFamily="18" charset="0"/>
              </a:rPr>
              <a:t>., Eur. Phys. J. A 5, 143 (1999). The </a:t>
            </a:r>
            <a:r>
              <a:rPr lang="en-US" altLang="zh-CN" sz="1400" i="1" dirty="0">
                <a:solidFill>
                  <a:srgbClr val="000000"/>
                </a:solidFill>
                <a:latin typeface="Times New Roman" panose="02020603050405020304" pitchFamily="18" charset="0"/>
              </a:rPr>
              <a:t>β</a:t>
            </a:r>
            <a:r>
              <a:rPr lang="en-US" altLang="zh-CN" sz="1400" baseline="30000" dirty="0">
                <a:solidFill>
                  <a:srgbClr val="000000"/>
                </a:solidFill>
                <a:latin typeface="Times New Roman" panose="02020603050405020304" pitchFamily="18" charset="0"/>
              </a:rPr>
              <a:t>+</a:t>
            </a:r>
            <a:r>
              <a:rPr lang="en-US" altLang="zh-CN" sz="1400" dirty="0">
                <a:solidFill>
                  <a:srgbClr val="000000"/>
                </a:solidFill>
                <a:latin typeface="Times New Roman" panose="02020603050405020304" pitchFamily="18" charset="0"/>
              </a:rPr>
              <a:t>-electron capture decay of </a:t>
            </a:r>
            <a:r>
              <a:rPr lang="en-US" altLang="zh-CN" sz="1400" baseline="30000" dirty="0">
                <a:solidFill>
                  <a:srgbClr val="000000"/>
                </a:solidFill>
                <a:latin typeface="Times New Roman" panose="02020603050405020304" pitchFamily="18" charset="0"/>
              </a:rPr>
              <a:t>73</a:t>
            </a:r>
            <a:r>
              <a:rPr lang="en-US" altLang="zh-CN" sz="1400" dirty="0">
                <a:solidFill>
                  <a:srgbClr val="000000"/>
                </a:solidFill>
                <a:latin typeface="Times New Roman" panose="02020603050405020304" pitchFamily="18" charset="0"/>
              </a:rPr>
              <a:t>Kr</a:t>
            </a:r>
            <a:endParaRPr lang="zh-CN" altLang="zh-CN" sz="1400" dirty="0">
              <a:latin typeface="Calibri" panose="020F0502020204030204" pitchFamily="34" charset="0"/>
            </a:endParaRPr>
          </a:p>
          <a:p>
            <a:pPr algn="just">
              <a:spcAft>
                <a:spcPts val="0"/>
              </a:spcAft>
            </a:pPr>
            <a:r>
              <a:rPr lang="en-US" altLang="zh-CN" sz="1400" dirty="0">
                <a:solidFill>
                  <a:srgbClr val="000000"/>
                </a:solidFill>
                <a:latin typeface="Times New Roman" panose="02020603050405020304" pitchFamily="18" charset="0"/>
              </a:rPr>
              <a:t>Balraj Singh </a:t>
            </a:r>
            <a:r>
              <a:rPr lang="en-US" altLang="zh-CN" sz="1400" i="1" dirty="0">
                <a:solidFill>
                  <a:srgbClr val="000000"/>
                </a:solidFill>
                <a:latin typeface="Times New Roman" panose="02020603050405020304" pitchFamily="18" charset="0"/>
              </a:rPr>
              <a:t>et al</a:t>
            </a:r>
            <a:r>
              <a:rPr lang="en-US" altLang="zh-CN" sz="1400" dirty="0">
                <a:solidFill>
                  <a:srgbClr val="000000"/>
                </a:solidFill>
                <a:latin typeface="Times New Roman" panose="02020603050405020304" pitchFamily="18" charset="0"/>
              </a:rPr>
              <a:t>., Nucl. Data Sheets 158, 1 (2019). A = 73</a:t>
            </a:r>
          </a:p>
          <a:p>
            <a:pPr algn="just">
              <a:spcAft>
                <a:spcPts val="0"/>
              </a:spcAft>
            </a:pPr>
            <a:endParaRPr lang="zh-CN" altLang="zh-CN" sz="1400" dirty="0">
              <a:latin typeface="Calibri" panose="020F0502020204030204" pitchFamily="34" charset="0"/>
            </a:endParaRPr>
          </a:p>
        </p:txBody>
      </p:sp>
    </p:spTree>
    <p:extLst>
      <p:ext uri="{BB962C8B-B14F-4D97-AF65-F5344CB8AC3E}">
        <p14:creationId xmlns:p14="http://schemas.microsoft.com/office/powerpoint/2010/main" val="3367275525"/>
      </p:ext>
    </p:extLst>
  </p:cSld>
  <p:clrMapOvr>
    <a:masterClrMapping/>
  </p:clrMapOvr>
</p:sld>
</file>

<file path=ppt/slides/slide2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图片 1"/>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0" y="-5"/>
            <a:ext cx="8640000" cy="5395467"/>
          </a:xfrm>
          <a:prstGeom prst="rect">
            <a:avLst/>
          </a:prstGeom>
        </p:spPr>
      </p:pic>
      <p:sp>
        <p:nvSpPr>
          <p:cNvPr id="3" name="矩形 2"/>
          <p:cNvSpPr/>
          <p:nvPr/>
        </p:nvSpPr>
        <p:spPr>
          <a:xfrm>
            <a:off x="0" y="5522462"/>
            <a:ext cx="8640000" cy="646331"/>
          </a:xfrm>
          <a:prstGeom prst="rect">
            <a:avLst/>
          </a:prstGeom>
        </p:spPr>
        <p:txBody>
          <a:bodyPr wrap="square">
            <a:spAutoFit/>
          </a:bodyPr>
          <a:lstStyle/>
          <a:p>
            <a:pPr algn="just"/>
            <a:r>
              <a:rPr lang="en-US" dirty="0">
                <a:latin typeface="Times New Roman" panose="02020603050405020304" pitchFamily="18" charset="0"/>
                <a:cs typeface="Times New Roman" panose="02020603050405020304" pitchFamily="18" charset="0"/>
              </a:rPr>
              <a:t>Photograph of the D-Line Extension. The </a:t>
            </a:r>
            <a:r>
              <a:rPr lang="en-US" dirty="0" err="1">
                <a:latin typeface="Times New Roman" panose="02020603050405020304" pitchFamily="18" charset="0"/>
                <a:cs typeface="Times New Roman" panose="02020603050405020304" pitchFamily="18" charset="0"/>
              </a:rPr>
              <a:t>SuNTAN</a:t>
            </a:r>
            <a:r>
              <a:rPr lang="en-US" dirty="0">
                <a:latin typeface="Times New Roman" panose="02020603050405020304" pitchFamily="18" charset="0"/>
                <a:cs typeface="Times New Roman" panose="02020603050405020304" pitchFamily="18" charset="0"/>
              </a:rPr>
              <a:t> tape station is pictured to the left of the photo when it was connected to the first experimental beam line. </a:t>
            </a:r>
          </a:p>
        </p:txBody>
      </p:sp>
    </p:spTree>
    <p:extLst>
      <p:ext uri="{BB962C8B-B14F-4D97-AF65-F5344CB8AC3E}">
        <p14:creationId xmlns:p14="http://schemas.microsoft.com/office/powerpoint/2010/main" val="1300715358"/>
      </p:ext>
    </p:extLst>
  </p:cSld>
  <p:clrMapOvr>
    <a:masterClrMapping/>
  </p:clrMapOvr>
</p:sld>
</file>

<file path=ppt/slides/slide2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矩形 2"/>
          <p:cNvSpPr/>
          <p:nvPr/>
        </p:nvSpPr>
        <p:spPr>
          <a:xfrm>
            <a:off x="0" y="0"/>
            <a:ext cx="9144000" cy="6632585"/>
          </a:xfrm>
          <a:prstGeom prst="rect">
            <a:avLst/>
          </a:prstGeom>
        </p:spPr>
        <p:txBody>
          <a:bodyPr wrap="square">
            <a:spAutoFit/>
          </a:bodyPr>
          <a:lstStyle/>
          <a:p>
            <a:pPr algn="just"/>
            <a:r>
              <a:rPr lang="en-US" sz="1700" dirty="0">
                <a:latin typeface="Times New Roman" panose="02020603050405020304" pitchFamily="18" charset="0"/>
                <a:cs typeface="Times New Roman" panose="02020603050405020304" pitchFamily="18" charset="0"/>
              </a:rPr>
              <a:t>February, 2018</a:t>
            </a:r>
          </a:p>
          <a:p>
            <a:pPr algn="just"/>
            <a:r>
              <a:rPr lang="en-US" sz="1700" dirty="0">
                <a:latin typeface="Times New Roman" panose="02020603050405020304" pitchFamily="18" charset="0"/>
                <a:cs typeface="Times New Roman" panose="02020603050405020304" pitchFamily="18" charset="0"/>
              </a:rPr>
              <a:t>The first half of the D-Line Extension was successfully commissioned with the new low-energy beam line last fall. Visible from the main hallway, the beam line is composed of electrostatic </a:t>
            </a:r>
            <a:r>
              <a:rPr lang="en-US" sz="1700" dirty="0" err="1">
                <a:latin typeface="Times New Roman" panose="02020603050405020304" pitchFamily="18" charset="0"/>
                <a:cs typeface="Times New Roman" panose="02020603050405020304" pitchFamily="18" charset="0"/>
              </a:rPr>
              <a:t>Quadrupole</a:t>
            </a:r>
            <a:r>
              <a:rPr lang="en-US" sz="1700" dirty="0">
                <a:latin typeface="Times New Roman" panose="02020603050405020304" pitchFamily="18" charset="0"/>
                <a:cs typeface="Times New Roman" panose="02020603050405020304" pitchFamily="18" charset="0"/>
              </a:rPr>
              <a:t>-Doublets and Dipole-Benders that focus and steer the beam to either of two experimental stations. In December of 2017, a high-purity radioactive beam of sulfur-42 was delivered for the successful commissioning of the new </a:t>
            </a:r>
            <a:r>
              <a:rPr lang="en-US" sz="1700" dirty="0" err="1">
                <a:latin typeface="Times New Roman" panose="02020603050405020304" pitchFamily="18" charset="0"/>
                <a:cs typeface="Times New Roman" panose="02020603050405020304" pitchFamily="18" charset="0"/>
              </a:rPr>
              <a:t>SuNTAN</a:t>
            </a:r>
            <a:r>
              <a:rPr lang="en-US" sz="1700" dirty="0">
                <a:latin typeface="Times New Roman" panose="02020603050405020304" pitchFamily="18" charset="0"/>
                <a:cs typeface="Times New Roman" panose="02020603050405020304" pitchFamily="18" charset="0"/>
              </a:rPr>
              <a:t> tape station at the end of the first beam-line stub, just north of the BECOLA and LEBIT systems.</a:t>
            </a:r>
          </a:p>
          <a:p>
            <a:pPr algn="just"/>
            <a:endParaRPr lang="en-US" sz="1700" dirty="0">
              <a:latin typeface="Times New Roman" panose="02020603050405020304" pitchFamily="18" charset="0"/>
              <a:cs typeface="Times New Roman" panose="02020603050405020304" pitchFamily="18" charset="0"/>
            </a:endParaRPr>
          </a:p>
          <a:p>
            <a:pPr algn="just"/>
            <a:r>
              <a:rPr lang="en-US" sz="1700" dirty="0">
                <a:latin typeface="Times New Roman" panose="02020603050405020304" pitchFamily="18" charset="0"/>
                <a:cs typeface="Times New Roman" panose="02020603050405020304" pitchFamily="18" charset="0"/>
              </a:rPr>
              <a:t>December, 2018</a:t>
            </a:r>
          </a:p>
          <a:p>
            <a:pPr algn="just"/>
            <a:r>
              <a:rPr lang="en-US" altLang="zh-CN" sz="1700" dirty="0">
                <a:latin typeface="Times New Roman" panose="02020603050405020304" pitchFamily="18" charset="0"/>
                <a:cs typeface="Times New Roman" panose="02020603050405020304" pitchFamily="18" charset="0"/>
              </a:rPr>
              <a:t>The </a:t>
            </a:r>
            <a:r>
              <a:rPr lang="en-US" sz="1700" dirty="0">
                <a:latin typeface="Times New Roman" panose="02020603050405020304" pitchFamily="18" charset="0"/>
                <a:cs typeface="Times New Roman" panose="02020603050405020304" pitchFamily="18" charset="0"/>
              </a:rPr>
              <a:t>second half of the D-Line Extension was successfully commissioned with a stable beam created in the Argonne gas catcher in the N4 Vault. This is the only beam line that is easily visible to visitors in the main hallway by looking through the windows from the original building. The newly completed D-Line Extension provides users with two new spacious experimental areas where they can access low-energy radioactive beams created here at the NSCL. The low-energy beam is focused and steered by electrostatic </a:t>
            </a:r>
            <a:r>
              <a:rPr lang="en-US" sz="1700" dirty="0" err="1">
                <a:latin typeface="Times New Roman" panose="02020603050405020304" pitchFamily="18" charset="0"/>
                <a:cs typeface="Times New Roman" panose="02020603050405020304" pitchFamily="18" charset="0"/>
              </a:rPr>
              <a:t>Quadrupole</a:t>
            </a:r>
            <a:r>
              <a:rPr lang="en-US" sz="1700" dirty="0">
                <a:latin typeface="Times New Roman" panose="02020603050405020304" pitchFamily="18" charset="0"/>
                <a:cs typeface="Times New Roman" panose="02020603050405020304" pitchFamily="18" charset="0"/>
              </a:rPr>
              <a:t>-Doublets, Spherical </a:t>
            </a:r>
            <a:r>
              <a:rPr lang="en-US" sz="1700" dirty="0" err="1">
                <a:latin typeface="Times New Roman" panose="02020603050405020304" pitchFamily="18" charset="0"/>
                <a:cs typeface="Times New Roman" panose="02020603050405020304" pitchFamily="18" charset="0"/>
              </a:rPr>
              <a:t>DipoleBenders</a:t>
            </a:r>
            <a:r>
              <a:rPr lang="en-US" sz="1700" dirty="0">
                <a:latin typeface="Times New Roman" panose="02020603050405020304" pitchFamily="18" charset="0"/>
                <a:cs typeface="Times New Roman" panose="02020603050405020304" pitchFamily="18" charset="0"/>
              </a:rPr>
              <a:t>,</a:t>
            </a:r>
          </a:p>
          <a:p>
            <a:pPr algn="just"/>
            <a:r>
              <a:rPr lang="en-US" sz="1700" dirty="0">
                <a:latin typeface="Times New Roman" panose="02020603050405020304" pitchFamily="18" charset="0"/>
                <a:cs typeface="Times New Roman" panose="02020603050405020304" pitchFamily="18" charset="0"/>
              </a:rPr>
              <a:t>and Steering Plates. The beam line is held under ultra-high vacuum conditions (UHV) and all the internal components (see photo) were cleaned carefully prior to installation. The beam intensity and position are measured in Faraday cups, Silicon Detectors, and </a:t>
            </a:r>
            <a:r>
              <a:rPr lang="en-US" sz="1700" dirty="0" err="1">
                <a:latin typeface="Times New Roman" panose="02020603050405020304" pitchFamily="18" charset="0"/>
                <a:cs typeface="Times New Roman" panose="02020603050405020304" pitchFamily="18" charset="0"/>
              </a:rPr>
              <a:t>Microchannel</a:t>
            </a:r>
            <a:r>
              <a:rPr lang="en-US" sz="1700" dirty="0">
                <a:latin typeface="Times New Roman" panose="02020603050405020304" pitchFamily="18" charset="0"/>
                <a:cs typeface="Times New Roman" panose="02020603050405020304" pitchFamily="18" charset="0"/>
              </a:rPr>
              <a:t> Plate Viewers that are located at appropriate points along the </a:t>
            </a:r>
            <a:r>
              <a:rPr lang="en-US" sz="1700" dirty="0" err="1">
                <a:latin typeface="Times New Roman" panose="02020603050405020304" pitchFamily="18" charset="0"/>
                <a:cs typeface="Times New Roman" panose="02020603050405020304" pitchFamily="18" charset="0"/>
              </a:rPr>
              <a:t>beamline</a:t>
            </a:r>
            <a:r>
              <a:rPr lang="en-US" sz="1700" dirty="0">
                <a:latin typeface="Times New Roman" panose="02020603050405020304" pitchFamily="18" charset="0"/>
                <a:cs typeface="Times New Roman" panose="02020603050405020304" pitchFamily="18" charset="0"/>
              </a:rPr>
              <a:t> to ensure the beam is well-focused and not lost along the way. </a:t>
            </a:r>
          </a:p>
          <a:p>
            <a:pPr algn="just"/>
            <a:endParaRPr lang="en-US" sz="1700" dirty="0">
              <a:latin typeface="Times New Roman" panose="02020603050405020304" pitchFamily="18" charset="0"/>
              <a:cs typeface="Times New Roman" panose="02020603050405020304" pitchFamily="18" charset="0"/>
            </a:endParaRPr>
          </a:p>
          <a:p>
            <a:pPr algn="just"/>
            <a:r>
              <a:rPr lang="en-US" sz="1700" b="1" dirty="0">
                <a:latin typeface="Times New Roman" panose="02020603050405020304" pitchFamily="18" charset="0"/>
                <a:cs typeface="Times New Roman" panose="02020603050405020304" pitchFamily="18" charset="0"/>
              </a:rPr>
              <a:t>This addition provides important experimental space for the Laboratory's unique ability to deliver low-energy exotic beams from a fragment separator. </a:t>
            </a:r>
            <a:r>
              <a:rPr lang="en-US" sz="1700" dirty="0">
                <a:latin typeface="Times New Roman" panose="02020603050405020304" pitchFamily="18" charset="0"/>
                <a:cs typeface="Times New Roman" panose="02020603050405020304" pitchFamily="18" charset="0"/>
              </a:rPr>
              <a:t>The 2nd half of the D-Line Extension is another multi-purpose addition that will provide open experimental space to exploit NSCL’s unique capabilities for new science.</a:t>
            </a:r>
            <a:endParaRPr lang="en-US" sz="1700" b="1" dirty="0">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161938077"/>
      </p:ext>
    </p:extLst>
  </p:cSld>
  <p:clrMapOvr>
    <a:masterClrMapping/>
  </p:clrMapOvr>
</p:sld>
</file>

<file path=ppt/slides/slide2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图片 1"/>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0" y="0"/>
            <a:ext cx="6480000" cy="4188685"/>
          </a:xfrm>
          <a:prstGeom prst="rect">
            <a:avLst/>
          </a:prstGeom>
        </p:spPr>
      </p:pic>
    </p:spTree>
    <p:extLst>
      <p:ext uri="{BB962C8B-B14F-4D97-AF65-F5344CB8AC3E}">
        <p14:creationId xmlns:p14="http://schemas.microsoft.com/office/powerpoint/2010/main" val="736052041"/>
      </p:ext>
    </p:extLst>
  </p:cSld>
  <p:clrMapOvr>
    <a:masterClrMapping/>
  </p:clrMapOvr>
</p:sld>
</file>

<file path=ppt/slides/slide2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8" name="Subtitle 6"/>
          <p:cNvSpPr>
            <a:spLocks noGrp="1"/>
          </p:cNvSpPr>
          <p:nvPr>
            <p:ph type="subTitle" idx="1"/>
          </p:nvPr>
        </p:nvSpPr>
        <p:spPr>
          <a:xfrm>
            <a:off x="1143000" y="4369007"/>
            <a:ext cx="6858000" cy="377464"/>
          </a:xfrm>
        </p:spPr>
        <p:txBody>
          <a:bodyPr/>
          <a:lstStyle/>
          <a:p>
            <a:r>
              <a:rPr lang="en-US" dirty="0">
                <a:latin typeface="Arial" pitchFamily="34" charset="0"/>
                <a:ea typeface="ＭＳ Ｐゴシック"/>
                <a:cs typeface="Arial"/>
              </a:rPr>
              <a:t>Lijie Sun</a:t>
            </a:r>
            <a:br>
              <a:rPr lang="en-US" dirty="0">
                <a:latin typeface="Arial" pitchFamily="34" charset="0"/>
                <a:ea typeface="ＭＳ Ｐゴシック"/>
                <a:cs typeface="Arial"/>
              </a:rPr>
            </a:br>
            <a:r>
              <a:rPr lang="en-US" dirty="0">
                <a:latin typeface="Arial" pitchFamily="34" charset="0"/>
                <a:ea typeface="ＭＳ Ｐゴシック"/>
                <a:cs typeface="Arial"/>
              </a:rPr>
              <a:t>J</a:t>
            </a:r>
            <a:r>
              <a:rPr lang="en-US" altLang="zh-CN" dirty="0"/>
              <a:t>INA-CEE Frontiers in Nuclear Astrophysics Meeting</a:t>
            </a:r>
            <a:endParaRPr lang="en-US" dirty="0">
              <a:latin typeface="Arial" pitchFamily="34" charset="0"/>
              <a:ea typeface="ＭＳ Ｐゴシック"/>
              <a:cs typeface="ＭＳ Ｐゴシック"/>
            </a:endParaRPr>
          </a:p>
          <a:p>
            <a:endParaRPr lang="en-US" dirty="0">
              <a:latin typeface="Arial" pitchFamily="34" charset="0"/>
              <a:ea typeface="ＭＳ Ｐゴシック"/>
              <a:cs typeface="ＭＳ Ｐゴシック"/>
            </a:endParaRPr>
          </a:p>
        </p:txBody>
      </p:sp>
      <p:sp>
        <p:nvSpPr>
          <p:cNvPr id="9219" name="Title 5"/>
          <p:cNvSpPr>
            <a:spLocks noGrp="1"/>
          </p:cNvSpPr>
          <p:nvPr>
            <p:ph type="title"/>
          </p:nvPr>
        </p:nvSpPr>
        <p:spPr>
          <a:xfrm>
            <a:off x="762000" y="2590800"/>
            <a:ext cx="7620000" cy="1345259"/>
          </a:xfrm>
        </p:spPr>
        <p:txBody>
          <a:bodyPr/>
          <a:lstStyle/>
          <a:p>
            <a:r>
              <a:rPr lang="en-US">
                <a:latin typeface="Arial" pitchFamily="34" charset="0"/>
                <a:ea typeface="ＭＳ Ｐゴシック"/>
                <a:cs typeface="Arial"/>
              </a:rPr>
              <a:t>Application and Extension of the </a:t>
            </a:r>
            <a:r>
              <a:rPr lang="en-US">
                <a:solidFill>
                  <a:schemeClr val="tx1"/>
                </a:solidFill>
                <a:latin typeface="Arial" pitchFamily="34" charset="0"/>
                <a:ea typeface="ＭＳ Ｐゴシック"/>
                <a:cs typeface="Arial"/>
              </a:rPr>
              <a:t>P</a:t>
            </a:r>
            <a:r>
              <a:rPr lang="en-US">
                <a:latin typeface="Arial" pitchFamily="34" charset="0"/>
                <a:ea typeface="ＭＳ Ｐゴシック"/>
                <a:cs typeface="Arial"/>
              </a:rPr>
              <a:t>article </a:t>
            </a:r>
            <a:r>
              <a:rPr lang="en-US">
                <a:solidFill>
                  <a:schemeClr val="tx1"/>
                </a:solidFill>
                <a:latin typeface="Arial" pitchFamily="34" charset="0"/>
                <a:ea typeface="ＭＳ Ｐゴシック"/>
                <a:cs typeface="Arial"/>
              </a:rPr>
              <a:t>X</a:t>
            </a:r>
            <a:r>
              <a:rPr lang="en-US">
                <a:latin typeface="Arial" pitchFamily="34" charset="0"/>
                <a:ea typeface="ＭＳ Ｐゴシック"/>
                <a:cs typeface="Arial"/>
              </a:rPr>
              <a:t>-ray </a:t>
            </a:r>
            <a:r>
              <a:rPr lang="en-US">
                <a:solidFill>
                  <a:schemeClr val="tx1"/>
                </a:solidFill>
                <a:latin typeface="Arial" pitchFamily="34" charset="0"/>
                <a:ea typeface="ＭＳ Ｐゴシック"/>
                <a:cs typeface="Arial"/>
              </a:rPr>
              <a:t>C</a:t>
            </a:r>
            <a:r>
              <a:rPr lang="en-US">
                <a:latin typeface="Arial" pitchFamily="34" charset="0"/>
                <a:ea typeface="ＭＳ Ｐゴシック"/>
                <a:cs typeface="Arial"/>
              </a:rPr>
              <a:t>oincidence </a:t>
            </a:r>
            <a:r>
              <a:rPr lang="en-US">
                <a:solidFill>
                  <a:schemeClr val="tx1"/>
                </a:solidFill>
                <a:latin typeface="Arial" pitchFamily="34" charset="0"/>
                <a:ea typeface="ＭＳ Ｐゴシック"/>
                <a:cs typeface="Arial"/>
              </a:rPr>
              <a:t>T</a:t>
            </a:r>
            <a:r>
              <a:rPr lang="en-US">
                <a:latin typeface="Arial" pitchFamily="34" charset="0"/>
                <a:ea typeface="ＭＳ Ｐゴシック"/>
                <a:cs typeface="Arial"/>
              </a:rPr>
              <a:t>echnique to X-ray burst reaction rates</a:t>
            </a:r>
            <a:endParaRPr lang="en-US" dirty="0">
              <a:latin typeface="Arial" pitchFamily="34" charset="0"/>
              <a:ea typeface="ＭＳ Ｐゴシック"/>
              <a:cs typeface="ＭＳ Ｐゴシック"/>
            </a:endParaRPr>
          </a:p>
        </p:txBody>
      </p:sp>
    </p:spTree>
    <p:extLst>
      <p:ext uri="{BB962C8B-B14F-4D97-AF65-F5344CB8AC3E}">
        <p14:creationId xmlns:p14="http://schemas.microsoft.com/office/powerpoint/2010/main" val="295391729"/>
      </p:ext>
    </p:extLst>
  </p:cSld>
  <p:clrMapOvr>
    <a:masterClrMapping/>
  </p:clrMapOvr>
</p:sld>
</file>

<file path=ppt/slides/slide2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1"/>
          <p:cNvSpPr>
            <a:spLocks noGrp="1"/>
          </p:cNvSpPr>
          <p:nvPr>
            <p:ph idx="1"/>
          </p:nvPr>
        </p:nvSpPr>
        <p:spPr/>
        <p:txBody>
          <a:bodyPr/>
          <a:lstStyle/>
          <a:p>
            <a:r>
              <a:rPr lang="en-US" dirty="0">
                <a:latin typeface="Arial" pitchFamily="34" charset="0"/>
                <a:ea typeface="ＭＳ Ｐゴシック"/>
                <a:cs typeface="ＭＳ Ｐゴシック"/>
              </a:rPr>
              <a:t>Dependence of X-ray bursts models on reaction rates</a:t>
            </a:r>
            <a:endParaRPr lang="en-US" dirty="0">
              <a:latin typeface="Arial" pitchFamily="34" charset="0"/>
              <a:ea typeface="ＭＳ Ｐゴシック"/>
            </a:endParaRPr>
          </a:p>
          <a:p>
            <a:pPr lvl="1"/>
            <a:r>
              <a:rPr lang="en-US" dirty="0" err="1">
                <a:latin typeface="Arial" pitchFamily="34" charset="0"/>
                <a:ea typeface="ＭＳ Ｐゴシック"/>
              </a:rPr>
              <a:t>NiCu</a:t>
            </a:r>
            <a:r>
              <a:rPr lang="en-US" dirty="0">
                <a:latin typeface="Arial" pitchFamily="34" charset="0"/>
                <a:ea typeface="ＭＳ Ｐゴシック"/>
              </a:rPr>
              <a:t> cycle</a:t>
            </a:r>
          </a:p>
          <a:p>
            <a:pPr lvl="1"/>
            <a:r>
              <a:rPr lang="en-US" baseline="30000" dirty="0">
                <a:latin typeface="Arial" pitchFamily="34" charset="0"/>
                <a:ea typeface="ＭＳ Ｐゴシック"/>
              </a:rPr>
              <a:t>60</a:t>
            </a:r>
            <a:r>
              <a:rPr lang="en-US" dirty="0">
                <a:latin typeface="Arial" pitchFamily="34" charset="0"/>
                <a:ea typeface="ＭＳ Ｐゴシック"/>
              </a:rPr>
              <a:t>Ga decay</a:t>
            </a:r>
          </a:p>
          <a:p>
            <a:r>
              <a:rPr lang="en-US" dirty="0">
                <a:latin typeface="Arial" pitchFamily="34" charset="0"/>
                <a:ea typeface="ＭＳ Ｐゴシック"/>
              </a:rPr>
              <a:t>Particle X-ray </a:t>
            </a:r>
            <a:r>
              <a:rPr lang="en-US" altLang="zh-CN" dirty="0">
                <a:latin typeface="Arial" pitchFamily="34" charset="0"/>
                <a:ea typeface="ＭＳ Ｐゴシック"/>
              </a:rPr>
              <a:t>c</a:t>
            </a:r>
            <a:r>
              <a:rPr lang="en-US" dirty="0">
                <a:latin typeface="Arial" pitchFamily="34" charset="0"/>
                <a:ea typeface="ＭＳ Ｐゴシック"/>
              </a:rPr>
              <a:t>oincidence technique</a:t>
            </a:r>
          </a:p>
          <a:p>
            <a:pPr lvl="1"/>
            <a:r>
              <a:rPr lang="en-US" dirty="0">
                <a:latin typeface="Arial" pitchFamily="34" charset="0"/>
                <a:ea typeface="ＭＳ Ｐゴシック"/>
              </a:rPr>
              <a:t>Technique details</a:t>
            </a:r>
          </a:p>
          <a:p>
            <a:pPr lvl="1"/>
            <a:r>
              <a:rPr lang="en-US" dirty="0">
                <a:latin typeface="Arial" pitchFamily="34" charset="0"/>
                <a:ea typeface="ＭＳ Ｐゴシック"/>
              </a:rPr>
              <a:t>Proposal for FRIB</a:t>
            </a:r>
          </a:p>
          <a:p>
            <a:endParaRPr lang="en-US" dirty="0"/>
          </a:p>
        </p:txBody>
      </p:sp>
      <p:sp>
        <p:nvSpPr>
          <p:cNvPr id="3" name="Title 2"/>
          <p:cNvSpPr>
            <a:spLocks noGrp="1"/>
          </p:cNvSpPr>
          <p:nvPr>
            <p:ph type="title"/>
          </p:nvPr>
        </p:nvSpPr>
        <p:spPr/>
        <p:txBody>
          <a:bodyPr/>
          <a:lstStyle/>
          <a:p>
            <a:r>
              <a:rPr lang="en-US" dirty="0">
                <a:latin typeface="Arial" pitchFamily="34" charset="0"/>
                <a:ea typeface="ＭＳ Ｐゴシック"/>
                <a:cs typeface="ＭＳ Ｐゴシック"/>
              </a:rPr>
              <a:t>Outline</a:t>
            </a:r>
            <a:endParaRPr lang="en-US" dirty="0"/>
          </a:p>
        </p:txBody>
      </p:sp>
      <p:sp>
        <p:nvSpPr>
          <p:cNvPr id="4" name="Footer Placeholder 3"/>
          <p:cNvSpPr>
            <a:spLocks noGrp="1"/>
          </p:cNvSpPr>
          <p:nvPr>
            <p:ph type="ftr" sz="quarter" idx="10"/>
          </p:nvPr>
        </p:nvSpPr>
        <p:spPr/>
        <p:txBody>
          <a:bodyPr/>
          <a:lstStyle/>
          <a:p>
            <a:pPr>
              <a:defRPr/>
            </a:pPr>
            <a:r>
              <a:rPr lang="en-US" altLang="zh-CN" dirty="0"/>
              <a:t>Lijie</a:t>
            </a:r>
            <a:r>
              <a:rPr lang="en-US" dirty="0"/>
              <a:t> Sun, JINA-CEE Frontiers 2019</a:t>
            </a:r>
          </a:p>
        </p:txBody>
      </p:sp>
      <p:sp>
        <p:nvSpPr>
          <p:cNvPr id="5" name="Slide Number Placeholder 4"/>
          <p:cNvSpPr>
            <a:spLocks noGrp="1"/>
          </p:cNvSpPr>
          <p:nvPr>
            <p:ph type="sldNum" sz="quarter" idx="11"/>
          </p:nvPr>
        </p:nvSpPr>
        <p:spPr/>
        <p:txBody>
          <a:bodyPr/>
          <a:lstStyle/>
          <a:p>
            <a:pPr>
              <a:defRPr/>
            </a:pPr>
            <a:r>
              <a:rPr lang="en-US"/>
              <a:t>, Slide </a:t>
            </a:r>
            <a:fld id="{35AD4620-7552-4207-8973-898801ED212B}" type="slidenum">
              <a:rPr lang="en-US" smtClean="0"/>
              <a:pPr>
                <a:defRPr/>
              </a:pPr>
              <a:t>228</a:t>
            </a:fld>
            <a:endParaRPr lang="en-US"/>
          </a:p>
        </p:txBody>
      </p:sp>
    </p:spTree>
    <p:extLst>
      <p:ext uri="{BB962C8B-B14F-4D97-AF65-F5344CB8AC3E}">
        <p14:creationId xmlns:p14="http://schemas.microsoft.com/office/powerpoint/2010/main" val="1202980976"/>
      </p:ext>
    </p:extLst>
  </p:cSld>
  <p:clrMapOvr>
    <a:masterClrMapping/>
  </p:clrMapOvr>
</p:sld>
</file>

<file path=ppt/slides/slide2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1">
            <a:extLst>
              <a:ext uri="{FF2B5EF4-FFF2-40B4-BE49-F238E27FC236}">
                <a16:creationId xmlns:a16="http://schemas.microsoft.com/office/drawing/2014/main" id="{0775355F-098D-4B37-9613-23AD7B7FB80C}"/>
              </a:ext>
            </a:extLst>
          </p:cNvPr>
          <p:cNvSpPr>
            <a:spLocks noGrp="1"/>
          </p:cNvSpPr>
          <p:nvPr>
            <p:ph idx="1"/>
          </p:nvPr>
        </p:nvSpPr>
        <p:spPr/>
        <p:txBody>
          <a:bodyPr/>
          <a:lstStyle/>
          <a:p>
            <a:endParaRPr lang="zh-CN" altLang="en-US"/>
          </a:p>
        </p:txBody>
      </p:sp>
      <p:sp>
        <p:nvSpPr>
          <p:cNvPr id="3" name="Title 2">
            <a:extLst>
              <a:ext uri="{FF2B5EF4-FFF2-40B4-BE49-F238E27FC236}">
                <a16:creationId xmlns:a16="http://schemas.microsoft.com/office/drawing/2014/main" id="{6DA4D020-00D4-466E-AFE1-CF6C54557B99}"/>
              </a:ext>
            </a:extLst>
          </p:cNvPr>
          <p:cNvSpPr>
            <a:spLocks noGrp="1"/>
          </p:cNvSpPr>
          <p:nvPr>
            <p:ph type="title"/>
          </p:nvPr>
        </p:nvSpPr>
        <p:spPr/>
        <p:txBody>
          <a:bodyPr/>
          <a:lstStyle/>
          <a:p>
            <a:endParaRPr lang="zh-CN" altLang="en-US"/>
          </a:p>
        </p:txBody>
      </p:sp>
      <p:sp>
        <p:nvSpPr>
          <p:cNvPr id="4" name="Footer Placeholder 3">
            <a:extLst>
              <a:ext uri="{FF2B5EF4-FFF2-40B4-BE49-F238E27FC236}">
                <a16:creationId xmlns:a16="http://schemas.microsoft.com/office/drawing/2014/main" id="{10A9FA1B-B850-4A74-AE96-AED19FCDC9BD}"/>
              </a:ext>
            </a:extLst>
          </p:cNvPr>
          <p:cNvSpPr>
            <a:spLocks noGrp="1"/>
          </p:cNvSpPr>
          <p:nvPr>
            <p:ph type="ftr" sz="quarter" idx="10"/>
          </p:nvPr>
        </p:nvSpPr>
        <p:spPr/>
        <p:txBody>
          <a:bodyPr/>
          <a:lstStyle/>
          <a:p>
            <a:pPr>
              <a:defRPr/>
            </a:pPr>
            <a:r>
              <a:rPr lang="en-US" altLang="zh-CN"/>
              <a:t>L</a:t>
            </a:r>
            <a:r>
              <a:rPr lang="en-US"/>
              <a:t>. Sun, JINA-CEE Frontiers 2019</a:t>
            </a:r>
            <a:endParaRPr lang="en-US" dirty="0"/>
          </a:p>
        </p:txBody>
      </p:sp>
      <p:sp>
        <p:nvSpPr>
          <p:cNvPr id="5" name="Slide Number Placeholder 4">
            <a:extLst>
              <a:ext uri="{FF2B5EF4-FFF2-40B4-BE49-F238E27FC236}">
                <a16:creationId xmlns:a16="http://schemas.microsoft.com/office/drawing/2014/main" id="{705F4EAD-E850-4011-888A-2FFF947DBFBD}"/>
              </a:ext>
            </a:extLst>
          </p:cNvPr>
          <p:cNvSpPr>
            <a:spLocks noGrp="1"/>
          </p:cNvSpPr>
          <p:nvPr>
            <p:ph type="sldNum" sz="quarter" idx="11"/>
          </p:nvPr>
        </p:nvSpPr>
        <p:spPr/>
        <p:txBody>
          <a:bodyPr/>
          <a:lstStyle/>
          <a:p>
            <a:pPr>
              <a:defRPr/>
            </a:pPr>
            <a:r>
              <a:rPr lang="en-US"/>
              <a:t>, Slide </a:t>
            </a:r>
            <a:fld id="{35AD4620-7552-4207-8973-898801ED212B}" type="slidenum">
              <a:rPr lang="en-US" smtClean="0"/>
              <a:pPr>
                <a:defRPr/>
              </a:pPr>
              <a:t>229</a:t>
            </a:fld>
            <a:endParaRPr lang="en-US"/>
          </a:p>
        </p:txBody>
      </p:sp>
      <p:pic>
        <p:nvPicPr>
          <p:cNvPr id="7" name="Picture 6">
            <a:extLst>
              <a:ext uri="{FF2B5EF4-FFF2-40B4-BE49-F238E27FC236}">
                <a16:creationId xmlns:a16="http://schemas.microsoft.com/office/drawing/2014/main" id="{6306541D-B2D6-4BA7-8860-B9414D881FC3}"/>
              </a:ext>
            </a:extLst>
          </p:cNvPr>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71717" y="0"/>
            <a:ext cx="9000565" cy="6858000"/>
          </a:xfrm>
          <a:prstGeom prst="rect">
            <a:avLst/>
          </a:prstGeom>
        </p:spPr>
      </p:pic>
    </p:spTree>
    <p:extLst>
      <p:ext uri="{BB962C8B-B14F-4D97-AF65-F5344CB8AC3E}">
        <p14:creationId xmlns:p14="http://schemas.microsoft.com/office/powerpoint/2010/main" val="1218313756"/>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a:extLst>
              <a:ext uri="{FF2B5EF4-FFF2-40B4-BE49-F238E27FC236}">
                <a16:creationId xmlns:a16="http://schemas.microsoft.com/office/drawing/2014/main" id="{658FF341-6289-4F77-A9D3-2033FA00C744}"/>
              </a:ext>
            </a:extLst>
          </p:cNvPr>
          <p:cNvSpPr txBox="1"/>
          <p:nvPr/>
        </p:nvSpPr>
        <p:spPr>
          <a:xfrm>
            <a:off x="0" y="0"/>
            <a:ext cx="9144000" cy="3139321"/>
          </a:xfrm>
          <a:prstGeom prst="rect">
            <a:avLst/>
          </a:prstGeom>
          <a:noFill/>
        </p:spPr>
        <p:txBody>
          <a:bodyPr wrap="square">
            <a:spAutoFit/>
          </a:bodyPr>
          <a:lstStyle/>
          <a:p>
            <a:pPr algn="l"/>
            <a:r>
              <a:rPr lang="en-US" sz="1800" b="1" i="0" u="none" strike="noStrike" baseline="0" dirty="0">
                <a:latin typeface="Cambria" panose="02040503050406030204" pitchFamily="18" charset="0"/>
                <a:ea typeface="Cambria" panose="02040503050406030204" pitchFamily="18" charset="0"/>
              </a:rPr>
              <a:t>Fluorescence Yields</a:t>
            </a:r>
          </a:p>
          <a:p>
            <a:pPr algn="l"/>
            <a:r>
              <a:rPr lang="en-US" sz="1800" b="0" i="0" u="none" strike="noStrike" baseline="0" dirty="0">
                <a:latin typeface="Cambria" panose="02040503050406030204" pitchFamily="18" charset="0"/>
                <a:ea typeface="Cambria" panose="02040503050406030204" pitchFamily="18" charset="0"/>
              </a:rPr>
              <a:t>1) Direct - For a single initial vacancy in subshell </a:t>
            </a:r>
            <a:r>
              <a:rPr lang="en-US" sz="1800" b="0" i="0" u="none" strike="noStrike" baseline="0" dirty="0" err="1">
                <a:latin typeface="Cambria" panose="02040503050406030204" pitchFamily="18" charset="0"/>
                <a:ea typeface="Cambria" panose="02040503050406030204" pitchFamily="18" charset="0"/>
              </a:rPr>
              <a:t>i</a:t>
            </a:r>
            <a:r>
              <a:rPr lang="en-US" sz="1800" b="0" i="0" u="none" strike="noStrike" baseline="0" dirty="0">
                <a:latin typeface="Cambria" panose="02040503050406030204" pitchFamily="18" charset="0"/>
                <a:ea typeface="Cambria" panose="02040503050406030204" pitchFamily="18" charset="0"/>
              </a:rPr>
              <a:t>, this includes all photons emitted due to</a:t>
            </a:r>
          </a:p>
          <a:p>
            <a:pPr algn="l"/>
            <a:r>
              <a:rPr lang="en-US" sz="1800" b="0" i="0" u="none" strike="noStrike" baseline="0" dirty="0">
                <a:latin typeface="Cambria" panose="02040503050406030204" pitchFamily="18" charset="0"/>
                <a:ea typeface="Cambria" panose="02040503050406030204" pitchFamily="18" charset="0"/>
              </a:rPr>
              <a:t>transitions filling this vacancy. </a:t>
            </a:r>
            <a:r>
              <a:rPr lang="en-US" sz="1800" b="1" i="0" u="none" strike="noStrike" baseline="0" dirty="0">
                <a:latin typeface="Cambria" panose="02040503050406030204" pitchFamily="18" charset="0"/>
                <a:ea typeface="Cambria" panose="02040503050406030204" pitchFamily="18" charset="0"/>
              </a:rPr>
              <a:t>For K shell, Direct = Enhanced.</a:t>
            </a:r>
          </a:p>
          <a:p>
            <a:pPr algn="l"/>
            <a:endParaRPr lang="en-US" dirty="0">
              <a:latin typeface="Cambria" panose="02040503050406030204" pitchFamily="18" charset="0"/>
              <a:ea typeface="Cambria" panose="02040503050406030204" pitchFamily="18" charset="0"/>
            </a:endParaRPr>
          </a:p>
          <a:p>
            <a:pPr algn="l"/>
            <a:r>
              <a:rPr lang="en-US" sz="1800" b="0" i="0" u="none" strike="noStrike" baseline="0" dirty="0">
                <a:latin typeface="Cambria" panose="02040503050406030204" pitchFamily="18" charset="0"/>
                <a:ea typeface="Cambria" panose="02040503050406030204" pitchFamily="18" charset="0"/>
              </a:rPr>
              <a:t>2) Enhanced - For a single initial vacancy in subshell </a:t>
            </a:r>
            <a:r>
              <a:rPr lang="en-US" sz="1800" b="0" i="0" u="none" strike="noStrike" baseline="0" dirty="0" err="1">
                <a:latin typeface="Cambria" panose="02040503050406030204" pitchFamily="18" charset="0"/>
                <a:ea typeface="Cambria" panose="02040503050406030204" pitchFamily="18" charset="0"/>
              </a:rPr>
              <a:t>i</a:t>
            </a:r>
            <a:r>
              <a:rPr lang="en-US" sz="1800" b="0" i="0" u="none" strike="noStrike" baseline="0" dirty="0">
                <a:latin typeface="Cambria" panose="02040503050406030204" pitchFamily="18" charset="0"/>
                <a:ea typeface="Cambria" panose="02040503050406030204" pitchFamily="18" charset="0"/>
              </a:rPr>
              <a:t>, this includes all photons emitted</a:t>
            </a:r>
          </a:p>
          <a:p>
            <a:pPr algn="l"/>
            <a:r>
              <a:rPr lang="en-US" sz="1800" b="0" i="0" u="none" strike="noStrike" baseline="0" dirty="0">
                <a:latin typeface="Cambria" panose="02040503050406030204" pitchFamily="18" charset="0"/>
                <a:ea typeface="Cambria" panose="02040503050406030204" pitchFamily="18" charset="0"/>
              </a:rPr>
              <a:t>due to transitions filling either the initial vacancy or filling any other vacancies within the</a:t>
            </a:r>
          </a:p>
          <a:p>
            <a:pPr algn="l"/>
            <a:r>
              <a:rPr lang="en-US" sz="1800" b="0" i="1" u="none" strike="noStrike" baseline="0" dirty="0">
                <a:latin typeface="Cambria" panose="02040503050406030204" pitchFamily="18" charset="0"/>
                <a:ea typeface="Cambria" panose="02040503050406030204" pitchFamily="18" charset="0"/>
              </a:rPr>
              <a:t>same shell </a:t>
            </a:r>
            <a:r>
              <a:rPr lang="en-US" sz="1800" b="0" i="0" u="none" strike="noStrike" baseline="0" dirty="0">
                <a:latin typeface="Cambria" panose="02040503050406030204" pitchFamily="18" charset="0"/>
                <a:ea typeface="Cambria" panose="02040503050406030204" pitchFamily="18" charset="0"/>
              </a:rPr>
              <a:t>that have been created due to the initial vacancy.</a:t>
            </a:r>
          </a:p>
          <a:p>
            <a:pPr algn="l"/>
            <a:endParaRPr lang="en-US" dirty="0">
              <a:latin typeface="Cambria" panose="02040503050406030204" pitchFamily="18" charset="0"/>
              <a:ea typeface="Cambria" panose="02040503050406030204" pitchFamily="18" charset="0"/>
            </a:endParaRPr>
          </a:p>
          <a:p>
            <a:pPr algn="l"/>
            <a:r>
              <a:rPr lang="en-US" dirty="0">
                <a:latin typeface="Cambria" panose="02040503050406030204" pitchFamily="18" charset="0"/>
                <a:ea typeface="Cambria" panose="02040503050406030204" pitchFamily="18" charset="0"/>
              </a:rPr>
              <a:t>3) Total - For a single vacancy in subshell </a:t>
            </a:r>
            <a:r>
              <a:rPr lang="en-US" dirty="0" err="1">
                <a:latin typeface="Cambria" panose="02040503050406030204" pitchFamily="18" charset="0"/>
                <a:ea typeface="Cambria" panose="02040503050406030204" pitchFamily="18" charset="0"/>
              </a:rPr>
              <a:t>i</a:t>
            </a:r>
            <a:r>
              <a:rPr lang="en-US" dirty="0">
                <a:latin typeface="Cambria" panose="02040503050406030204" pitchFamily="18" charset="0"/>
                <a:ea typeface="Cambria" panose="02040503050406030204" pitchFamily="18" charset="0"/>
              </a:rPr>
              <a:t>, this includes all photons emitted due to</a:t>
            </a:r>
          </a:p>
          <a:p>
            <a:pPr algn="l"/>
            <a:r>
              <a:rPr lang="en-US" dirty="0">
                <a:latin typeface="Cambria" panose="02040503050406030204" pitchFamily="18" charset="0"/>
                <a:ea typeface="Cambria" panose="02040503050406030204" pitchFamily="18" charset="0"/>
              </a:rPr>
              <a:t>transitions filling either the initial subshell vacancy or filling any other vacancies within any</a:t>
            </a:r>
          </a:p>
          <a:p>
            <a:pPr algn="l"/>
            <a:r>
              <a:rPr lang="en-US" dirty="0">
                <a:latin typeface="Cambria" panose="02040503050406030204" pitchFamily="18" charset="0"/>
                <a:ea typeface="Cambria" panose="02040503050406030204" pitchFamily="18" charset="0"/>
              </a:rPr>
              <a:t>subshell that have been created due to the initial vacancy. </a:t>
            </a:r>
            <a:r>
              <a:rPr lang="en-US" altLang="zh-CN" b="1" dirty="0">
                <a:latin typeface="Cambria" panose="02040503050406030204" pitchFamily="18" charset="0"/>
                <a:ea typeface="Cambria" panose="02040503050406030204" pitchFamily="18" charset="0"/>
              </a:rPr>
              <a:t>Less useful for us</a:t>
            </a:r>
            <a:r>
              <a:rPr lang="en-US" b="1" dirty="0">
                <a:latin typeface="Cambria" panose="02040503050406030204" pitchFamily="18" charset="0"/>
                <a:ea typeface="Cambria" panose="02040503050406030204" pitchFamily="18" charset="0"/>
              </a:rPr>
              <a:t>.</a:t>
            </a:r>
          </a:p>
        </p:txBody>
      </p:sp>
      <p:graphicFrame>
        <p:nvGraphicFramePr>
          <p:cNvPr id="4" name="Table 3">
            <a:extLst>
              <a:ext uri="{FF2B5EF4-FFF2-40B4-BE49-F238E27FC236}">
                <a16:creationId xmlns:a16="http://schemas.microsoft.com/office/drawing/2014/main" id="{10FB08CF-CE61-4CBF-AB3A-CE34B1E7F3BA}"/>
              </a:ext>
            </a:extLst>
          </p:cNvPr>
          <p:cNvGraphicFramePr>
            <a:graphicFrameLocks noGrp="1"/>
          </p:cNvGraphicFramePr>
          <p:nvPr>
            <p:extLst>
              <p:ext uri="{D42A27DB-BD31-4B8C-83A1-F6EECF244321}">
                <p14:modId xmlns:p14="http://schemas.microsoft.com/office/powerpoint/2010/main" val="1523551960"/>
              </p:ext>
            </p:extLst>
          </p:nvPr>
        </p:nvGraphicFramePr>
        <p:xfrm>
          <a:off x="0" y="3139320"/>
          <a:ext cx="9144000" cy="3718679"/>
        </p:xfrm>
        <a:graphic>
          <a:graphicData uri="http://schemas.openxmlformats.org/drawingml/2006/table">
            <a:tbl>
              <a:tblPr>
                <a:tableStyleId>{2D5ABB26-0587-4C30-8999-92F81FD0307C}</a:tableStyleId>
              </a:tblPr>
              <a:tblGrid>
                <a:gridCol w="914400">
                  <a:extLst>
                    <a:ext uri="{9D8B030D-6E8A-4147-A177-3AD203B41FA5}">
                      <a16:colId xmlns:a16="http://schemas.microsoft.com/office/drawing/2014/main" val="3139142743"/>
                    </a:ext>
                  </a:extLst>
                </a:gridCol>
                <a:gridCol w="914400">
                  <a:extLst>
                    <a:ext uri="{9D8B030D-6E8A-4147-A177-3AD203B41FA5}">
                      <a16:colId xmlns:a16="http://schemas.microsoft.com/office/drawing/2014/main" val="105251278"/>
                    </a:ext>
                  </a:extLst>
                </a:gridCol>
                <a:gridCol w="914400">
                  <a:extLst>
                    <a:ext uri="{9D8B030D-6E8A-4147-A177-3AD203B41FA5}">
                      <a16:colId xmlns:a16="http://schemas.microsoft.com/office/drawing/2014/main" val="2983566554"/>
                    </a:ext>
                  </a:extLst>
                </a:gridCol>
                <a:gridCol w="914400">
                  <a:extLst>
                    <a:ext uri="{9D8B030D-6E8A-4147-A177-3AD203B41FA5}">
                      <a16:colId xmlns:a16="http://schemas.microsoft.com/office/drawing/2014/main" val="1891727721"/>
                    </a:ext>
                  </a:extLst>
                </a:gridCol>
                <a:gridCol w="914400">
                  <a:extLst>
                    <a:ext uri="{9D8B030D-6E8A-4147-A177-3AD203B41FA5}">
                      <a16:colId xmlns:a16="http://schemas.microsoft.com/office/drawing/2014/main" val="2410321676"/>
                    </a:ext>
                  </a:extLst>
                </a:gridCol>
                <a:gridCol w="914400">
                  <a:extLst>
                    <a:ext uri="{9D8B030D-6E8A-4147-A177-3AD203B41FA5}">
                      <a16:colId xmlns:a16="http://schemas.microsoft.com/office/drawing/2014/main" val="432911484"/>
                    </a:ext>
                  </a:extLst>
                </a:gridCol>
                <a:gridCol w="914400">
                  <a:extLst>
                    <a:ext uri="{9D8B030D-6E8A-4147-A177-3AD203B41FA5}">
                      <a16:colId xmlns:a16="http://schemas.microsoft.com/office/drawing/2014/main" val="1062249951"/>
                    </a:ext>
                  </a:extLst>
                </a:gridCol>
                <a:gridCol w="914400">
                  <a:extLst>
                    <a:ext uri="{9D8B030D-6E8A-4147-A177-3AD203B41FA5}">
                      <a16:colId xmlns:a16="http://schemas.microsoft.com/office/drawing/2014/main" val="2905007136"/>
                    </a:ext>
                  </a:extLst>
                </a:gridCol>
                <a:gridCol w="914400">
                  <a:extLst>
                    <a:ext uri="{9D8B030D-6E8A-4147-A177-3AD203B41FA5}">
                      <a16:colId xmlns:a16="http://schemas.microsoft.com/office/drawing/2014/main" val="3709033266"/>
                    </a:ext>
                  </a:extLst>
                </a:gridCol>
                <a:gridCol w="914400">
                  <a:extLst>
                    <a:ext uri="{9D8B030D-6E8A-4147-A177-3AD203B41FA5}">
                      <a16:colId xmlns:a16="http://schemas.microsoft.com/office/drawing/2014/main" val="1336747340"/>
                    </a:ext>
                  </a:extLst>
                </a:gridCol>
              </a:tblGrid>
              <a:tr h="168266">
                <a:tc gridSpan="2">
                  <a:txBody>
                    <a:bodyPr/>
                    <a:lstStyle/>
                    <a:p>
                      <a:pPr algn="ctr" fontAlgn="ctr"/>
                      <a:r>
                        <a:rPr lang="en-US" sz="900" u="none" strike="noStrike" dirty="0">
                          <a:effectLst/>
                          <a:latin typeface="Cambria" panose="02040503050406030204" pitchFamily="18" charset="0"/>
                          <a:ea typeface="Cambria" panose="02040503050406030204" pitchFamily="18" charset="0"/>
                        </a:rPr>
                        <a:t>Fluorescence Yields</a:t>
                      </a:r>
                      <a:endParaRPr lang="en-US" sz="900" b="0" i="0" u="none" strike="noStrike" dirty="0">
                        <a:solidFill>
                          <a:srgbClr val="000000"/>
                        </a:solidFill>
                        <a:effectLst/>
                        <a:latin typeface="Cambria" panose="02040503050406030204" pitchFamily="18" charset="0"/>
                        <a:ea typeface="Cambria" panose="020405030504060302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hMerge="1">
                  <a:txBody>
                    <a:bodyPr/>
                    <a:lstStyle/>
                    <a:p>
                      <a:endParaRPr lang="en-US"/>
                    </a:p>
                  </a:txBody>
                  <a:tcPr/>
                </a:tc>
                <a:tc>
                  <a:txBody>
                    <a:bodyPr/>
                    <a:lstStyle/>
                    <a:p>
                      <a:pPr algn="ctr" fontAlgn="ctr"/>
                      <a:endParaRPr lang="en-US" sz="900" b="0" i="0" u="none" strike="noStrike">
                        <a:solidFill>
                          <a:srgbClr val="000000"/>
                        </a:solidFill>
                        <a:effectLst/>
                        <a:latin typeface="Cambria" panose="02040503050406030204" pitchFamily="18" charset="0"/>
                        <a:ea typeface="Cambria" panose="020405030504060302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endParaRPr lang="en-US" sz="900" b="0" i="0" u="none" strike="noStrike">
                        <a:solidFill>
                          <a:srgbClr val="000000"/>
                        </a:solidFill>
                        <a:effectLst/>
                        <a:latin typeface="Cambria" panose="02040503050406030204" pitchFamily="18" charset="0"/>
                        <a:ea typeface="Cambria" panose="020405030504060302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endParaRPr lang="en-US" sz="900" b="0" i="0" u="none" strike="noStrike">
                        <a:solidFill>
                          <a:srgbClr val="000000"/>
                        </a:solidFill>
                        <a:effectLst/>
                        <a:latin typeface="Cambria" panose="02040503050406030204" pitchFamily="18" charset="0"/>
                        <a:ea typeface="Cambria" panose="020405030504060302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endParaRPr lang="en-US" sz="900" b="0" i="0" u="none" strike="noStrike">
                        <a:solidFill>
                          <a:srgbClr val="000000"/>
                        </a:solidFill>
                        <a:effectLst/>
                        <a:latin typeface="Cambria" panose="02040503050406030204" pitchFamily="18" charset="0"/>
                        <a:ea typeface="Cambria" panose="020405030504060302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endParaRPr lang="en-US" sz="900" b="0" i="0" u="none" strike="noStrike" dirty="0">
                        <a:solidFill>
                          <a:srgbClr val="000000"/>
                        </a:solidFill>
                        <a:effectLst/>
                        <a:latin typeface="Cambria" panose="02040503050406030204" pitchFamily="18" charset="0"/>
                        <a:ea typeface="Cambria" panose="020405030504060302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endParaRPr lang="en-US" sz="900" b="0" i="0" u="none" strike="noStrike">
                        <a:solidFill>
                          <a:srgbClr val="000000"/>
                        </a:solidFill>
                        <a:effectLst/>
                        <a:latin typeface="Cambria" panose="02040503050406030204" pitchFamily="18" charset="0"/>
                        <a:ea typeface="Cambria" panose="020405030504060302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endParaRPr lang="en-US" sz="900" b="0" i="0" u="none" strike="noStrike">
                        <a:solidFill>
                          <a:srgbClr val="000000"/>
                        </a:solidFill>
                        <a:effectLst/>
                        <a:latin typeface="Cambria" panose="02040503050406030204" pitchFamily="18" charset="0"/>
                        <a:ea typeface="Cambria" panose="020405030504060302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endParaRPr lang="en-US" sz="900" b="0" i="0" u="none" strike="noStrike">
                        <a:solidFill>
                          <a:srgbClr val="000000"/>
                        </a:solidFill>
                        <a:effectLst/>
                        <a:latin typeface="Cambria" panose="02040503050406030204" pitchFamily="18" charset="0"/>
                        <a:ea typeface="Cambria" panose="020405030504060302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2659724805"/>
                  </a:ext>
                </a:extLst>
              </a:tr>
              <a:tr h="185093">
                <a:tc gridSpan="3">
                  <a:txBody>
                    <a:bodyPr/>
                    <a:lstStyle/>
                    <a:p>
                      <a:pPr algn="ctr" fontAlgn="ctr"/>
                      <a:r>
                        <a:rPr lang="en-US" sz="900" u="none" strike="noStrike" dirty="0">
                          <a:effectLst/>
                          <a:latin typeface="Cambria" panose="02040503050406030204" pitchFamily="18" charset="0"/>
                          <a:ea typeface="Cambria" panose="02040503050406030204" pitchFamily="18" charset="0"/>
                        </a:rPr>
                        <a:t>EADL Direct Radiative Yields</a:t>
                      </a:r>
                      <a:endParaRPr lang="en-US" sz="900" b="0" i="0" u="none" strike="noStrike" dirty="0">
                        <a:solidFill>
                          <a:srgbClr val="000000"/>
                        </a:solidFill>
                        <a:effectLst/>
                        <a:latin typeface="Cambria" panose="02040503050406030204" pitchFamily="18" charset="0"/>
                        <a:ea typeface="Cambria" panose="020405030504060302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hMerge="1">
                  <a:txBody>
                    <a:bodyPr/>
                    <a:lstStyle/>
                    <a:p>
                      <a:endParaRPr lang="en-US"/>
                    </a:p>
                  </a:txBody>
                  <a:tcPr/>
                </a:tc>
                <a:tc hMerge="1">
                  <a:txBody>
                    <a:bodyPr/>
                    <a:lstStyle/>
                    <a:p>
                      <a:endParaRPr lang="en-US"/>
                    </a:p>
                  </a:txBody>
                  <a:tcPr/>
                </a:tc>
                <a:tc>
                  <a:txBody>
                    <a:bodyPr/>
                    <a:lstStyle/>
                    <a:p>
                      <a:pPr algn="ctr" fontAlgn="ctr"/>
                      <a:endParaRPr lang="en-US" sz="900" b="0" i="0" u="none" strike="noStrike">
                        <a:solidFill>
                          <a:srgbClr val="000000"/>
                        </a:solidFill>
                        <a:effectLst/>
                        <a:latin typeface="Cambria" panose="02040503050406030204" pitchFamily="18" charset="0"/>
                        <a:ea typeface="Cambria" panose="020405030504060302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endParaRPr lang="en-US" sz="900" b="0" i="0" u="none" strike="noStrike">
                        <a:solidFill>
                          <a:srgbClr val="000000"/>
                        </a:solidFill>
                        <a:effectLst/>
                        <a:latin typeface="Cambria" panose="02040503050406030204" pitchFamily="18" charset="0"/>
                        <a:ea typeface="Cambria" panose="020405030504060302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endParaRPr lang="en-US" sz="900" b="0" i="0" u="none" strike="noStrike">
                        <a:solidFill>
                          <a:srgbClr val="000000"/>
                        </a:solidFill>
                        <a:effectLst/>
                        <a:latin typeface="Cambria" panose="02040503050406030204" pitchFamily="18" charset="0"/>
                        <a:ea typeface="Cambria" panose="020405030504060302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endParaRPr lang="en-US" sz="900" b="0" i="0" u="none" strike="noStrike">
                        <a:solidFill>
                          <a:srgbClr val="000000"/>
                        </a:solidFill>
                        <a:effectLst/>
                        <a:latin typeface="Cambria" panose="02040503050406030204" pitchFamily="18" charset="0"/>
                        <a:ea typeface="Cambria" panose="020405030504060302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endParaRPr lang="en-US" sz="900" b="0" i="0" u="none" strike="noStrike">
                        <a:solidFill>
                          <a:srgbClr val="000000"/>
                        </a:solidFill>
                        <a:effectLst/>
                        <a:latin typeface="Cambria" panose="02040503050406030204" pitchFamily="18" charset="0"/>
                        <a:ea typeface="Cambria" panose="020405030504060302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endParaRPr lang="en-US" sz="900" b="0" i="0" u="none" strike="noStrike">
                        <a:solidFill>
                          <a:srgbClr val="000000"/>
                        </a:solidFill>
                        <a:effectLst/>
                        <a:latin typeface="Cambria" panose="02040503050406030204" pitchFamily="18" charset="0"/>
                        <a:ea typeface="Cambria" panose="020405030504060302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endParaRPr lang="en-US" sz="900" b="0" i="0" u="none" strike="noStrike">
                        <a:solidFill>
                          <a:srgbClr val="000000"/>
                        </a:solidFill>
                        <a:effectLst/>
                        <a:latin typeface="Cambria" panose="02040503050406030204" pitchFamily="18" charset="0"/>
                        <a:ea typeface="Cambria" panose="020405030504060302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235125841"/>
                  </a:ext>
                </a:extLst>
              </a:tr>
              <a:tr h="168266">
                <a:tc>
                  <a:txBody>
                    <a:bodyPr/>
                    <a:lstStyle/>
                    <a:p>
                      <a:pPr algn="ctr" fontAlgn="ctr"/>
                      <a:r>
                        <a:rPr lang="en-US" sz="900" u="none" strike="noStrike" dirty="0">
                          <a:effectLst/>
                          <a:latin typeface="Cambria" panose="02040503050406030204" pitchFamily="18" charset="0"/>
                          <a:ea typeface="Cambria" panose="02040503050406030204" pitchFamily="18" charset="0"/>
                        </a:rPr>
                        <a:t>Element</a:t>
                      </a:r>
                      <a:endParaRPr lang="en-US" sz="900" b="0" i="0" u="none" strike="noStrike" dirty="0">
                        <a:solidFill>
                          <a:srgbClr val="000000"/>
                        </a:solidFill>
                        <a:effectLst/>
                        <a:latin typeface="Cambria" panose="02040503050406030204" pitchFamily="18" charset="0"/>
                        <a:ea typeface="Cambria" panose="020405030504060302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900" u="none" strike="noStrike">
                          <a:effectLst/>
                          <a:latin typeface="Cambria" panose="02040503050406030204" pitchFamily="18" charset="0"/>
                          <a:ea typeface="Cambria" panose="02040503050406030204" pitchFamily="18" charset="0"/>
                        </a:rPr>
                        <a:t>K</a:t>
                      </a:r>
                      <a:endParaRPr lang="en-US" sz="900" b="0" i="0" u="none" strike="noStrike">
                        <a:solidFill>
                          <a:srgbClr val="000000"/>
                        </a:solidFill>
                        <a:effectLst/>
                        <a:latin typeface="Cambria" panose="02040503050406030204" pitchFamily="18" charset="0"/>
                        <a:ea typeface="Cambria" panose="020405030504060302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900" u="none" strike="noStrike">
                          <a:effectLst/>
                          <a:latin typeface="Cambria" panose="02040503050406030204" pitchFamily="18" charset="0"/>
                          <a:ea typeface="Cambria" panose="02040503050406030204" pitchFamily="18" charset="0"/>
                        </a:rPr>
                        <a:t>L1</a:t>
                      </a:r>
                      <a:endParaRPr lang="en-US" sz="900" b="0" i="0" u="none" strike="noStrike">
                        <a:solidFill>
                          <a:srgbClr val="000000"/>
                        </a:solidFill>
                        <a:effectLst/>
                        <a:latin typeface="Cambria" panose="02040503050406030204" pitchFamily="18" charset="0"/>
                        <a:ea typeface="Cambria" panose="020405030504060302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900" u="none" strike="noStrike">
                          <a:effectLst/>
                          <a:latin typeface="Cambria" panose="02040503050406030204" pitchFamily="18" charset="0"/>
                          <a:ea typeface="Cambria" panose="02040503050406030204" pitchFamily="18" charset="0"/>
                        </a:rPr>
                        <a:t>L2</a:t>
                      </a:r>
                      <a:endParaRPr lang="en-US" sz="900" b="0" i="0" u="none" strike="noStrike">
                        <a:solidFill>
                          <a:srgbClr val="000000"/>
                        </a:solidFill>
                        <a:effectLst/>
                        <a:latin typeface="Cambria" panose="02040503050406030204" pitchFamily="18" charset="0"/>
                        <a:ea typeface="Cambria" panose="020405030504060302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900" u="none" strike="noStrike">
                          <a:effectLst/>
                          <a:latin typeface="Cambria" panose="02040503050406030204" pitchFamily="18" charset="0"/>
                          <a:ea typeface="Cambria" panose="02040503050406030204" pitchFamily="18" charset="0"/>
                        </a:rPr>
                        <a:t>L3</a:t>
                      </a:r>
                      <a:endParaRPr lang="en-US" sz="900" b="0" i="0" u="none" strike="noStrike">
                        <a:solidFill>
                          <a:srgbClr val="000000"/>
                        </a:solidFill>
                        <a:effectLst/>
                        <a:latin typeface="Cambria" panose="02040503050406030204" pitchFamily="18" charset="0"/>
                        <a:ea typeface="Cambria" panose="020405030504060302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900" u="none" strike="noStrike">
                          <a:effectLst/>
                          <a:latin typeface="Cambria" panose="02040503050406030204" pitchFamily="18" charset="0"/>
                          <a:ea typeface="Cambria" panose="02040503050406030204" pitchFamily="18" charset="0"/>
                        </a:rPr>
                        <a:t>M1</a:t>
                      </a:r>
                      <a:endParaRPr lang="en-US" sz="900" b="0" i="0" u="none" strike="noStrike">
                        <a:solidFill>
                          <a:srgbClr val="000000"/>
                        </a:solidFill>
                        <a:effectLst/>
                        <a:latin typeface="Cambria" panose="02040503050406030204" pitchFamily="18" charset="0"/>
                        <a:ea typeface="Cambria" panose="020405030504060302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900" u="none" strike="noStrike">
                          <a:effectLst/>
                          <a:latin typeface="Cambria" panose="02040503050406030204" pitchFamily="18" charset="0"/>
                          <a:ea typeface="Cambria" panose="02040503050406030204" pitchFamily="18" charset="0"/>
                        </a:rPr>
                        <a:t>M2</a:t>
                      </a:r>
                      <a:endParaRPr lang="en-US" sz="900" b="0" i="0" u="none" strike="noStrike">
                        <a:solidFill>
                          <a:srgbClr val="000000"/>
                        </a:solidFill>
                        <a:effectLst/>
                        <a:latin typeface="Cambria" panose="02040503050406030204" pitchFamily="18" charset="0"/>
                        <a:ea typeface="Cambria" panose="020405030504060302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900" u="none" strike="noStrike">
                          <a:effectLst/>
                          <a:latin typeface="Cambria" panose="02040503050406030204" pitchFamily="18" charset="0"/>
                          <a:ea typeface="Cambria" panose="02040503050406030204" pitchFamily="18" charset="0"/>
                        </a:rPr>
                        <a:t>M3</a:t>
                      </a:r>
                      <a:endParaRPr lang="en-US" sz="900" b="0" i="0" u="none" strike="noStrike">
                        <a:solidFill>
                          <a:srgbClr val="000000"/>
                        </a:solidFill>
                        <a:effectLst/>
                        <a:latin typeface="Cambria" panose="02040503050406030204" pitchFamily="18" charset="0"/>
                        <a:ea typeface="Cambria" panose="020405030504060302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900" u="none" strike="noStrike">
                          <a:effectLst/>
                          <a:latin typeface="Cambria" panose="02040503050406030204" pitchFamily="18" charset="0"/>
                          <a:ea typeface="Cambria" panose="02040503050406030204" pitchFamily="18" charset="0"/>
                        </a:rPr>
                        <a:t>M4</a:t>
                      </a:r>
                      <a:endParaRPr lang="en-US" sz="900" b="0" i="0" u="none" strike="noStrike">
                        <a:solidFill>
                          <a:srgbClr val="000000"/>
                        </a:solidFill>
                        <a:effectLst/>
                        <a:latin typeface="Cambria" panose="02040503050406030204" pitchFamily="18" charset="0"/>
                        <a:ea typeface="Cambria" panose="020405030504060302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900" u="none" strike="noStrike">
                          <a:effectLst/>
                          <a:latin typeface="Cambria" panose="02040503050406030204" pitchFamily="18" charset="0"/>
                          <a:ea typeface="Cambria" panose="02040503050406030204" pitchFamily="18" charset="0"/>
                        </a:rPr>
                        <a:t>M5</a:t>
                      </a:r>
                      <a:endParaRPr lang="en-US" sz="900" b="0" i="0" u="none" strike="noStrike">
                        <a:solidFill>
                          <a:srgbClr val="000000"/>
                        </a:solidFill>
                        <a:effectLst/>
                        <a:latin typeface="Cambria" panose="02040503050406030204" pitchFamily="18" charset="0"/>
                        <a:ea typeface="Cambria" panose="020405030504060302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269975620"/>
                  </a:ext>
                </a:extLst>
              </a:tr>
              <a:tr h="168266">
                <a:tc>
                  <a:txBody>
                    <a:bodyPr/>
                    <a:lstStyle/>
                    <a:p>
                      <a:pPr algn="ctr" fontAlgn="ctr"/>
                      <a:r>
                        <a:rPr lang="en-US" sz="900" u="none" strike="noStrike">
                          <a:effectLst/>
                          <a:latin typeface="Cambria" panose="02040503050406030204" pitchFamily="18" charset="0"/>
                          <a:ea typeface="Cambria" panose="02040503050406030204" pitchFamily="18" charset="0"/>
                        </a:rPr>
                        <a:t>28-Ni</a:t>
                      </a:r>
                      <a:endParaRPr lang="en-US" sz="900" b="0" i="0" u="none" strike="noStrike">
                        <a:solidFill>
                          <a:srgbClr val="000000"/>
                        </a:solidFill>
                        <a:effectLst/>
                        <a:latin typeface="Cambria" panose="02040503050406030204" pitchFamily="18" charset="0"/>
                        <a:ea typeface="Cambria" panose="020405030504060302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900" u="none" strike="noStrike" dirty="0">
                          <a:effectLst/>
                          <a:latin typeface="Cambria" panose="02040503050406030204" pitchFamily="18" charset="0"/>
                          <a:ea typeface="Cambria" panose="02040503050406030204" pitchFamily="18" charset="0"/>
                        </a:rPr>
                        <a:t>0.40135</a:t>
                      </a:r>
                      <a:endParaRPr lang="en-US" sz="900" b="0" i="0" u="none" strike="noStrike" dirty="0">
                        <a:solidFill>
                          <a:srgbClr val="000000"/>
                        </a:solidFill>
                        <a:effectLst/>
                        <a:latin typeface="Cambria" panose="02040503050406030204" pitchFamily="18" charset="0"/>
                        <a:ea typeface="Cambria" panose="020405030504060302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900" u="none" strike="noStrike">
                          <a:effectLst/>
                          <a:latin typeface="Cambria" panose="02040503050406030204" pitchFamily="18" charset="0"/>
                          <a:ea typeface="Cambria" panose="02040503050406030204" pitchFamily="18" charset="0"/>
                        </a:rPr>
                        <a:t>1.72E-03</a:t>
                      </a:r>
                      <a:endParaRPr lang="en-US" sz="900" b="0" i="0" u="none" strike="noStrike">
                        <a:solidFill>
                          <a:srgbClr val="000000"/>
                        </a:solidFill>
                        <a:effectLst/>
                        <a:latin typeface="Cambria" panose="02040503050406030204" pitchFamily="18" charset="0"/>
                        <a:ea typeface="Cambria" panose="020405030504060302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900" u="none" strike="noStrike">
                          <a:effectLst/>
                          <a:latin typeface="Cambria" panose="02040503050406030204" pitchFamily="18" charset="0"/>
                          <a:ea typeface="Cambria" panose="02040503050406030204" pitchFamily="18" charset="0"/>
                        </a:rPr>
                        <a:t>7.80E-03</a:t>
                      </a:r>
                      <a:endParaRPr lang="en-US" sz="900" b="0" i="0" u="none" strike="noStrike">
                        <a:solidFill>
                          <a:srgbClr val="000000"/>
                        </a:solidFill>
                        <a:effectLst/>
                        <a:latin typeface="Cambria" panose="02040503050406030204" pitchFamily="18" charset="0"/>
                        <a:ea typeface="Cambria" panose="020405030504060302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900" u="none" strike="noStrike">
                          <a:effectLst/>
                          <a:latin typeface="Cambria" panose="02040503050406030204" pitchFamily="18" charset="0"/>
                          <a:ea typeface="Cambria" panose="02040503050406030204" pitchFamily="18" charset="0"/>
                        </a:rPr>
                        <a:t>7.50E-03</a:t>
                      </a:r>
                      <a:endParaRPr lang="en-US" sz="900" b="0" i="0" u="none" strike="noStrike">
                        <a:solidFill>
                          <a:srgbClr val="000000"/>
                        </a:solidFill>
                        <a:effectLst/>
                        <a:latin typeface="Cambria" panose="02040503050406030204" pitchFamily="18" charset="0"/>
                        <a:ea typeface="Cambria" panose="020405030504060302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900" u="none" strike="noStrike">
                          <a:effectLst/>
                          <a:latin typeface="Cambria" panose="02040503050406030204" pitchFamily="18" charset="0"/>
                          <a:ea typeface="Cambria" panose="02040503050406030204" pitchFamily="18" charset="0"/>
                        </a:rPr>
                        <a:t>2.31E-05</a:t>
                      </a:r>
                      <a:endParaRPr lang="en-US" sz="900" b="0" i="0" u="none" strike="noStrike">
                        <a:solidFill>
                          <a:srgbClr val="000000"/>
                        </a:solidFill>
                        <a:effectLst/>
                        <a:latin typeface="Cambria" panose="02040503050406030204" pitchFamily="18" charset="0"/>
                        <a:ea typeface="Cambria" panose="020405030504060302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900" u="none" strike="noStrike">
                          <a:effectLst/>
                          <a:latin typeface="Cambria" panose="02040503050406030204" pitchFamily="18" charset="0"/>
                          <a:ea typeface="Cambria" panose="02040503050406030204" pitchFamily="18" charset="0"/>
                        </a:rPr>
                        <a:t>1.34E-05</a:t>
                      </a:r>
                      <a:endParaRPr lang="en-US" sz="900" b="0" i="0" u="none" strike="noStrike">
                        <a:solidFill>
                          <a:srgbClr val="000000"/>
                        </a:solidFill>
                        <a:effectLst/>
                        <a:latin typeface="Cambria" panose="02040503050406030204" pitchFamily="18" charset="0"/>
                        <a:ea typeface="Cambria" panose="020405030504060302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900" u="none" strike="noStrike">
                          <a:effectLst/>
                          <a:latin typeface="Cambria" panose="02040503050406030204" pitchFamily="18" charset="0"/>
                          <a:ea typeface="Cambria" panose="02040503050406030204" pitchFamily="18" charset="0"/>
                        </a:rPr>
                        <a:t>1.16E-05</a:t>
                      </a:r>
                      <a:endParaRPr lang="en-US" sz="900" b="0" i="0" u="none" strike="noStrike">
                        <a:solidFill>
                          <a:srgbClr val="000000"/>
                        </a:solidFill>
                        <a:effectLst/>
                        <a:latin typeface="Cambria" panose="02040503050406030204" pitchFamily="18" charset="0"/>
                        <a:ea typeface="Cambria" panose="020405030504060302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endParaRPr lang="en-US" sz="900" b="0" i="0" u="none" strike="noStrike">
                        <a:solidFill>
                          <a:srgbClr val="000000"/>
                        </a:solidFill>
                        <a:effectLst/>
                        <a:latin typeface="Cambria" panose="02040503050406030204" pitchFamily="18" charset="0"/>
                        <a:ea typeface="Cambria" panose="020405030504060302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endParaRPr lang="en-US" sz="900" b="0" i="0" u="none" strike="noStrike">
                        <a:solidFill>
                          <a:srgbClr val="000000"/>
                        </a:solidFill>
                        <a:effectLst/>
                        <a:latin typeface="Cambria" panose="02040503050406030204" pitchFamily="18" charset="0"/>
                        <a:ea typeface="Cambria" panose="020405030504060302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80657737"/>
                  </a:ext>
                </a:extLst>
              </a:tr>
              <a:tr h="168266">
                <a:tc>
                  <a:txBody>
                    <a:bodyPr/>
                    <a:lstStyle/>
                    <a:p>
                      <a:pPr algn="ctr" fontAlgn="ctr"/>
                      <a:r>
                        <a:rPr lang="en-US" sz="900" u="none" strike="noStrike">
                          <a:effectLst/>
                          <a:latin typeface="Cambria" panose="02040503050406030204" pitchFamily="18" charset="0"/>
                          <a:ea typeface="Cambria" panose="02040503050406030204" pitchFamily="18" charset="0"/>
                        </a:rPr>
                        <a:t>29-Cu</a:t>
                      </a:r>
                      <a:endParaRPr lang="en-US" sz="900" b="0" i="0" u="none" strike="noStrike">
                        <a:solidFill>
                          <a:srgbClr val="000000"/>
                        </a:solidFill>
                        <a:effectLst/>
                        <a:latin typeface="Cambria" panose="02040503050406030204" pitchFamily="18" charset="0"/>
                        <a:ea typeface="Cambria" panose="020405030504060302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900" u="none" strike="noStrike">
                          <a:effectLst/>
                          <a:latin typeface="Cambria" panose="02040503050406030204" pitchFamily="18" charset="0"/>
                          <a:ea typeface="Cambria" panose="02040503050406030204" pitchFamily="18" charset="0"/>
                        </a:rPr>
                        <a:t>0.43381</a:t>
                      </a:r>
                      <a:endParaRPr lang="en-US" sz="900" b="0" i="0" u="none" strike="noStrike">
                        <a:solidFill>
                          <a:srgbClr val="000000"/>
                        </a:solidFill>
                        <a:effectLst/>
                        <a:latin typeface="Cambria" panose="02040503050406030204" pitchFamily="18" charset="0"/>
                        <a:ea typeface="Cambria" panose="020405030504060302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900" u="none" strike="noStrike">
                          <a:effectLst/>
                          <a:latin typeface="Cambria" panose="02040503050406030204" pitchFamily="18" charset="0"/>
                          <a:ea typeface="Cambria" panose="02040503050406030204" pitchFamily="18" charset="0"/>
                        </a:rPr>
                        <a:t>1.87E-03</a:t>
                      </a:r>
                      <a:endParaRPr lang="en-US" sz="900" b="0" i="0" u="none" strike="noStrike">
                        <a:solidFill>
                          <a:srgbClr val="000000"/>
                        </a:solidFill>
                        <a:effectLst/>
                        <a:latin typeface="Cambria" panose="02040503050406030204" pitchFamily="18" charset="0"/>
                        <a:ea typeface="Cambria" panose="020405030504060302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900" u="none" strike="noStrike">
                          <a:effectLst/>
                          <a:latin typeface="Cambria" panose="02040503050406030204" pitchFamily="18" charset="0"/>
                          <a:ea typeface="Cambria" panose="02040503050406030204" pitchFamily="18" charset="0"/>
                        </a:rPr>
                        <a:t>9.22E-03</a:t>
                      </a:r>
                      <a:endParaRPr lang="en-US" sz="900" b="0" i="0" u="none" strike="noStrike">
                        <a:solidFill>
                          <a:srgbClr val="000000"/>
                        </a:solidFill>
                        <a:effectLst/>
                        <a:latin typeface="Cambria" panose="02040503050406030204" pitchFamily="18" charset="0"/>
                        <a:ea typeface="Cambria" panose="020405030504060302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900" u="none" strike="noStrike">
                          <a:effectLst/>
                          <a:latin typeface="Cambria" panose="02040503050406030204" pitchFamily="18" charset="0"/>
                          <a:ea typeface="Cambria" panose="02040503050406030204" pitchFamily="18" charset="0"/>
                        </a:rPr>
                        <a:t>8.80E-03</a:t>
                      </a:r>
                      <a:endParaRPr lang="en-US" sz="900" b="0" i="0" u="none" strike="noStrike">
                        <a:solidFill>
                          <a:srgbClr val="000000"/>
                        </a:solidFill>
                        <a:effectLst/>
                        <a:latin typeface="Cambria" panose="02040503050406030204" pitchFamily="18" charset="0"/>
                        <a:ea typeface="Cambria" panose="020405030504060302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900" u="none" strike="noStrike">
                          <a:effectLst/>
                          <a:latin typeface="Cambria" panose="02040503050406030204" pitchFamily="18" charset="0"/>
                          <a:ea typeface="Cambria" panose="02040503050406030204" pitchFamily="18" charset="0"/>
                        </a:rPr>
                        <a:t>2.82E-05</a:t>
                      </a:r>
                      <a:endParaRPr lang="en-US" sz="900" b="0" i="0" u="none" strike="noStrike">
                        <a:solidFill>
                          <a:srgbClr val="000000"/>
                        </a:solidFill>
                        <a:effectLst/>
                        <a:latin typeface="Cambria" panose="02040503050406030204" pitchFamily="18" charset="0"/>
                        <a:ea typeface="Cambria" panose="020405030504060302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900" u="none" strike="noStrike">
                          <a:effectLst/>
                          <a:latin typeface="Cambria" panose="02040503050406030204" pitchFamily="18" charset="0"/>
                          <a:ea typeface="Cambria" panose="02040503050406030204" pitchFamily="18" charset="0"/>
                        </a:rPr>
                        <a:t>2.15E-05</a:t>
                      </a:r>
                      <a:endParaRPr lang="en-US" sz="900" b="0" i="0" u="none" strike="noStrike">
                        <a:solidFill>
                          <a:srgbClr val="000000"/>
                        </a:solidFill>
                        <a:effectLst/>
                        <a:latin typeface="Cambria" panose="02040503050406030204" pitchFamily="18" charset="0"/>
                        <a:ea typeface="Cambria" panose="020405030504060302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900" u="none" strike="noStrike">
                          <a:effectLst/>
                          <a:latin typeface="Cambria" panose="02040503050406030204" pitchFamily="18" charset="0"/>
                          <a:ea typeface="Cambria" panose="02040503050406030204" pitchFamily="18" charset="0"/>
                        </a:rPr>
                        <a:t>1.87E-05</a:t>
                      </a:r>
                      <a:endParaRPr lang="en-US" sz="900" b="0" i="0" u="none" strike="noStrike">
                        <a:solidFill>
                          <a:srgbClr val="000000"/>
                        </a:solidFill>
                        <a:effectLst/>
                        <a:latin typeface="Cambria" panose="02040503050406030204" pitchFamily="18" charset="0"/>
                        <a:ea typeface="Cambria" panose="020405030504060302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endParaRPr lang="en-US" sz="900" b="0" i="0" u="none" strike="noStrike">
                        <a:solidFill>
                          <a:srgbClr val="000000"/>
                        </a:solidFill>
                        <a:effectLst/>
                        <a:latin typeface="Cambria" panose="02040503050406030204" pitchFamily="18" charset="0"/>
                        <a:ea typeface="Cambria" panose="020405030504060302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endParaRPr lang="en-US" sz="900" b="0" i="0" u="none" strike="noStrike">
                        <a:solidFill>
                          <a:srgbClr val="000000"/>
                        </a:solidFill>
                        <a:effectLst/>
                        <a:latin typeface="Cambria" panose="02040503050406030204" pitchFamily="18" charset="0"/>
                        <a:ea typeface="Cambria" panose="020405030504060302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766873285"/>
                  </a:ext>
                </a:extLst>
              </a:tr>
              <a:tr h="168266">
                <a:tc>
                  <a:txBody>
                    <a:bodyPr/>
                    <a:lstStyle/>
                    <a:p>
                      <a:pPr algn="ctr" fontAlgn="ctr"/>
                      <a:r>
                        <a:rPr lang="en-US" sz="900" b="1" u="none" strike="noStrike" dirty="0">
                          <a:solidFill>
                            <a:srgbClr val="FF0000"/>
                          </a:solidFill>
                          <a:effectLst/>
                          <a:latin typeface="Cambria" panose="02040503050406030204" pitchFamily="18" charset="0"/>
                          <a:ea typeface="Cambria" panose="02040503050406030204" pitchFamily="18" charset="0"/>
                        </a:rPr>
                        <a:t>30-Zn</a:t>
                      </a:r>
                      <a:endParaRPr lang="en-US" sz="900" b="1" i="0" u="none" strike="noStrike" dirty="0">
                        <a:solidFill>
                          <a:srgbClr val="FF0000"/>
                        </a:solidFill>
                        <a:effectLst/>
                        <a:latin typeface="Cambria" panose="02040503050406030204" pitchFamily="18" charset="0"/>
                        <a:ea typeface="Cambria" panose="020405030504060302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900" b="1" u="none" strike="noStrike" dirty="0">
                          <a:solidFill>
                            <a:srgbClr val="FF0000"/>
                          </a:solidFill>
                          <a:effectLst/>
                          <a:latin typeface="Cambria" panose="02040503050406030204" pitchFamily="18" charset="0"/>
                          <a:ea typeface="Cambria" panose="02040503050406030204" pitchFamily="18" charset="0"/>
                        </a:rPr>
                        <a:t>0.46587</a:t>
                      </a:r>
                      <a:endParaRPr lang="en-US" sz="900" b="1" i="0" u="none" strike="noStrike" dirty="0">
                        <a:solidFill>
                          <a:srgbClr val="FF0000"/>
                        </a:solidFill>
                        <a:effectLst/>
                        <a:latin typeface="Cambria" panose="02040503050406030204" pitchFamily="18" charset="0"/>
                        <a:ea typeface="Cambria" panose="020405030504060302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900" u="none" strike="noStrike">
                          <a:effectLst/>
                          <a:latin typeface="Cambria" panose="02040503050406030204" pitchFamily="18" charset="0"/>
                          <a:ea typeface="Cambria" panose="02040503050406030204" pitchFamily="18" charset="0"/>
                        </a:rPr>
                        <a:t>2.02E-03</a:t>
                      </a:r>
                      <a:endParaRPr lang="en-US" sz="900" b="0" i="0" u="none" strike="noStrike">
                        <a:solidFill>
                          <a:srgbClr val="000000"/>
                        </a:solidFill>
                        <a:effectLst/>
                        <a:latin typeface="Cambria" panose="02040503050406030204" pitchFamily="18" charset="0"/>
                        <a:ea typeface="Cambria" panose="020405030504060302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900" u="none" strike="noStrike">
                          <a:effectLst/>
                          <a:latin typeface="Cambria" panose="02040503050406030204" pitchFamily="18" charset="0"/>
                          <a:ea typeface="Cambria" panose="02040503050406030204" pitchFamily="18" charset="0"/>
                        </a:rPr>
                        <a:t>1.06E-02</a:t>
                      </a:r>
                      <a:endParaRPr lang="en-US" sz="900" b="0" i="0" u="none" strike="noStrike">
                        <a:solidFill>
                          <a:srgbClr val="000000"/>
                        </a:solidFill>
                        <a:effectLst/>
                        <a:latin typeface="Cambria" panose="02040503050406030204" pitchFamily="18" charset="0"/>
                        <a:ea typeface="Cambria" panose="020405030504060302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900" u="none" strike="noStrike">
                          <a:effectLst/>
                          <a:latin typeface="Cambria" panose="02040503050406030204" pitchFamily="18" charset="0"/>
                          <a:ea typeface="Cambria" panose="02040503050406030204" pitchFamily="18" charset="0"/>
                        </a:rPr>
                        <a:t>1.02E-02</a:t>
                      </a:r>
                      <a:endParaRPr lang="en-US" sz="900" b="0" i="0" u="none" strike="noStrike">
                        <a:solidFill>
                          <a:srgbClr val="000000"/>
                        </a:solidFill>
                        <a:effectLst/>
                        <a:latin typeface="Cambria" panose="02040503050406030204" pitchFamily="18" charset="0"/>
                        <a:ea typeface="Cambria" panose="020405030504060302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900" u="none" strike="noStrike">
                          <a:effectLst/>
                          <a:latin typeface="Cambria" panose="02040503050406030204" pitchFamily="18" charset="0"/>
                          <a:ea typeface="Cambria" panose="02040503050406030204" pitchFamily="18" charset="0"/>
                        </a:rPr>
                        <a:t>3.42E-05</a:t>
                      </a:r>
                      <a:endParaRPr lang="en-US" sz="900" b="0" i="0" u="none" strike="noStrike">
                        <a:solidFill>
                          <a:srgbClr val="000000"/>
                        </a:solidFill>
                        <a:effectLst/>
                        <a:latin typeface="Cambria" panose="02040503050406030204" pitchFamily="18" charset="0"/>
                        <a:ea typeface="Cambria" panose="020405030504060302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900" u="none" strike="noStrike">
                          <a:effectLst/>
                          <a:latin typeface="Cambria" panose="02040503050406030204" pitchFamily="18" charset="0"/>
                          <a:ea typeface="Cambria" panose="02040503050406030204" pitchFamily="18" charset="0"/>
                        </a:rPr>
                        <a:t>3.27E-05</a:t>
                      </a:r>
                      <a:endParaRPr lang="en-US" sz="900" b="0" i="0" u="none" strike="noStrike">
                        <a:solidFill>
                          <a:srgbClr val="000000"/>
                        </a:solidFill>
                        <a:effectLst/>
                        <a:latin typeface="Cambria" panose="02040503050406030204" pitchFamily="18" charset="0"/>
                        <a:ea typeface="Cambria" panose="020405030504060302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900" u="none" strike="noStrike">
                          <a:effectLst/>
                          <a:latin typeface="Cambria" panose="02040503050406030204" pitchFamily="18" charset="0"/>
                          <a:ea typeface="Cambria" panose="02040503050406030204" pitchFamily="18" charset="0"/>
                        </a:rPr>
                        <a:t>2.85E-05</a:t>
                      </a:r>
                      <a:endParaRPr lang="en-US" sz="900" b="0" i="0" u="none" strike="noStrike">
                        <a:solidFill>
                          <a:srgbClr val="000000"/>
                        </a:solidFill>
                        <a:effectLst/>
                        <a:latin typeface="Cambria" panose="02040503050406030204" pitchFamily="18" charset="0"/>
                        <a:ea typeface="Cambria" panose="020405030504060302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endParaRPr lang="en-US" sz="900" b="0" i="0" u="none" strike="noStrike">
                        <a:solidFill>
                          <a:srgbClr val="000000"/>
                        </a:solidFill>
                        <a:effectLst/>
                        <a:latin typeface="Cambria" panose="02040503050406030204" pitchFamily="18" charset="0"/>
                        <a:ea typeface="Cambria" panose="020405030504060302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endParaRPr lang="en-US" sz="900" b="0" i="0" u="none" strike="noStrike">
                        <a:solidFill>
                          <a:srgbClr val="000000"/>
                        </a:solidFill>
                        <a:effectLst/>
                        <a:latin typeface="Cambria" panose="02040503050406030204" pitchFamily="18" charset="0"/>
                        <a:ea typeface="Cambria" panose="020405030504060302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3867147323"/>
                  </a:ext>
                </a:extLst>
              </a:tr>
              <a:tr h="168266">
                <a:tc>
                  <a:txBody>
                    <a:bodyPr/>
                    <a:lstStyle/>
                    <a:p>
                      <a:pPr algn="ctr" fontAlgn="ctr"/>
                      <a:r>
                        <a:rPr lang="en-US" sz="900" u="none" strike="noStrike">
                          <a:effectLst/>
                          <a:latin typeface="Cambria" panose="02040503050406030204" pitchFamily="18" charset="0"/>
                          <a:ea typeface="Cambria" panose="02040503050406030204" pitchFamily="18" charset="0"/>
                        </a:rPr>
                        <a:t>31-Ga</a:t>
                      </a:r>
                      <a:endParaRPr lang="en-US" sz="900" b="0" i="0" u="none" strike="noStrike">
                        <a:solidFill>
                          <a:srgbClr val="000000"/>
                        </a:solidFill>
                        <a:effectLst/>
                        <a:latin typeface="Cambria" panose="02040503050406030204" pitchFamily="18" charset="0"/>
                        <a:ea typeface="Cambria" panose="020405030504060302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900" u="none" strike="noStrike">
                          <a:effectLst/>
                          <a:latin typeface="Cambria" panose="02040503050406030204" pitchFamily="18" charset="0"/>
                          <a:ea typeface="Cambria" panose="02040503050406030204" pitchFamily="18" charset="0"/>
                        </a:rPr>
                        <a:t>0.49729</a:t>
                      </a:r>
                      <a:endParaRPr lang="en-US" sz="900" b="0" i="0" u="none" strike="noStrike">
                        <a:solidFill>
                          <a:srgbClr val="000000"/>
                        </a:solidFill>
                        <a:effectLst/>
                        <a:latin typeface="Cambria" panose="02040503050406030204" pitchFamily="18" charset="0"/>
                        <a:ea typeface="Cambria" panose="020405030504060302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900" u="none" strike="noStrike" dirty="0">
                          <a:effectLst/>
                          <a:latin typeface="Cambria" panose="02040503050406030204" pitchFamily="18" charset="0"/>
                          <a:ea typeface="Cambria" panose="02040503050406030204" pitchFamily="18" charset="0"/>
                        </a:rPr>
                        <a:t>2.20E-03</a:t>
                      </a:r>
                      <a:endParaRPr lang="en-US" sz="900" b="0" i="0" u="none" strike="noStrike" dirty="0">
                        <a:solidFill>
                          <a:srgbClr val="000000"/>
                        </a:solidFill>
                        <a:effectLst/>
                        <a:latin typeface="Cambria" panose="02040503050406030204" pitchFamily="18" charset="0"/>
                        <a:ea typeface="Cambria" panose="020405030504060302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900" u="none" strike="noStrike">
                          <a:effectLst/>
                          <a:latin typeface="Cambria" panose="02040503050406030204" pitchFamily="18" charset="0"/>
                          <a:ea typeface="Cambria" panose="02040503050406030204" pitchFamily="18" charset="0"/>
                        </a:rPr>
                        <a:t>1.21E-02</a:t>
                      </a:r>
                      <a:endParaRPr lang="en-US" sz="900" b="0" i="0" u="none" strike="noStrike">
                        <a:solidFill>
                          <a:srgbClr val="000000"/>
                        </a:solidFill>
                        <a:effectLst/>
                        <a:latin typeface="Cambria" panose="02040503050406030204" pitchFamily="18" charset="0"/>
                        <a:ea typeface="Cambria" panose="020405030504060302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900" u="none" strike="noStrike">
                          <a:effectLst/>
                          <a:latin typeface="Cambria" panose="02040503050406030204" pitchFamily="18" charset="0"/>
                          <a:ea typeface="Cambria" panose="02040503050406030204" pitchFamily="18" charset="0"/>
                        </a:rPr>
                        <a:t>1.18E-02</a:t>
                      </a:r>
                      <a:endParaRPr lang="en-US" sz="900" b="0" i="0" u="none" strike="noStrike">
                        <a:solidFill>
                          <a:srgbClr val="000000"/>
                        </a:solidFill>
                        <a:effectLst/>
                        <a:latin typeface="Cambria" panose="02040503050406030204" pitchFamily="18" charset="0"/>
                        <a:ea typeface="Cambria" panose="020405030504060302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900" u="none" strike="noStrike">
                          <a:effectLst/>
                          <a:latin typeface="Cambria" panose="02040503050406030204" pitchFamily="18" charset="0"/>
                          <a:ea typeface="Cambria" panose="02040503050406030204" pitchFamily="18" charset="0"/>
                        </a:rPr>
                        <a:t>4.13E-05</a:t>
                      </a:r>
                      <a:endParaRPr lang="en-US" sz="900" b="0" i="0" u="none" strike="noStrike">
                        <a:solidFill>
                          <a:srgbClr val="000000"/>
                        </a:solidFill>
                        <a:effectLst/>
                        <a:latin typeface="Cambria" panose="02040503050406030204" pitchFamily="18" charset="0"/>
                        <a:ea typeface="Cambria" panose="020405030504060302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900" u="none" strike="noStrike">
                          <a:effectLst/>
                          <a:latin typeface="Cambria" panose="02040503050406030204" pitchFamily="18" charset="0"/>
                          <a:ea typeface="Cambria" panose="02040503050406030204" pitchFamily="18" charset="0"/>
                        </a:rPr>
                        <a:t>4.77E-05</a:t>
                      </a:r>
                      <a:endParaRPr lang="en-US" sz="900" b="0" i="0" u="none" strike="noStrike">
                        <a:solidFill>
                          <a:srgbClr val="000000"/>
                        </a:solidFill>
                        <a:effectLst/>
                        <a:latin typeface="Cambria" panose="02040503050406030204" pitchFamily="18" charset="0"/>
                        <a:ea typeface="Cambria" panose="020405030504060302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900" u="none" strike="noStrike">
                          <a:effectLst/>
                          <a:latin typeface="Cambria" panose="02040503050406030204" pitchFamily="18" charset="0"/>
                          <a:ea typeface="Cambria" panose="02040503050406030204" pitchFamily="18" charset="0"/>
                        </a:rPr>
                        <a:t>4.19E-05</a:t>
                      </a:r>
                      <a:endParaRPr lang="en-US" sz="900" b="0" i="0" u="none" strike="noStrike">
                        <a:solidFill>
                          <a:srgbClr val="000000"/>
                        </a:solidFill>
                        <a:effectLst/>
                        <a:latin typeface="Cambria" panose="02040503050406030204" pitchFamily="18" charset="0"/>
                        <a:ea typeface="Cambria" panose="020405030504060302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endParaRPr lang="en-US" sz="900" b="0" i="0" u="none" strike="noStrike">
                        <a:solidFill>
                          <a:srgbClr val="000000"/>
                        </a:solidFill>
                        <a:effectLst/>
                        <a:latin typeface="Cambria" panose="02040503050406030204" pitchFamily="18" charset="0"/>
                        <a:ea typeface="Cambria" panose="020405030504060302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endParaRPr lang="en-US" sz="900" b="0" i="0" u="none" strike="noStrike">
                        <a:solidFill>
                          <a:srgbClr val="000000"/>
                        </a:solidFill>
                        <a:effectLst/>
                        <a:latin typeface="Cambria" panose="02040503050406030204" pitchFamily="18" charset="0"/>
                        <a:ea typeface="Cambria" panose="020405030504060302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155893694"/>
                  </a:ext>
                </a:extLst>
              </a:tr>
              <a:tr h="168266">
                <a:tc>
                  <a:txBody>
                    <a:bodyPr/>
                    <a:lstStyle/>
                    <a:p>
                      <a:pPr algn="ctr" fontAlgn="ctr"/>
                      <a:r>
                        <a:rPr lang="en-US" sz="900" u="none" strike="noStrike">
                          <a:effectLst/>
                          <a:latin typeface="Cambria" panose="02040503050406030204" pitchFamily="18" charset="0"/>
                          <a:ea typeface="Cambria" panose="02040503050406030204" pitchFamily="18" charset="0"/>
                        </a:rPr>
                        <a:t>32-Ge</a:t>
                      </a:r>
                      <a:endParaRPr lang="en-US" sz="900" b="0" i="0" u="none" strike="noStrike">
                        <a:solidFill>
                          <a:srgbClr val="000000"/>
                        </a:solidFill>
                        <a:effectLst/>
                        <a:latin typeface="Cambria" panose="02040503050406030204" pitchFamily="18" charset="0"/>
                        <a:ea typeface="Cambria" panose="020405030504060302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900" u="none" strike="noStrike">
                          <a:effectLst/>
                          <a:latin typeface="Cambria" panose="02040503050406030204" pitchFamily="18" charset="0"/>
                          <a:ea typeface="Cambria" panose="02040503050406030204" pitchFamily="18" charset="0"/>
                        </a:rPr>
                        <a:t>0.52784</a:t>
                      </a:r>
                      <a:endParaRPr lang="en-US" sz="900" b="0" i="0" u="none" strike="noStrike">
                        <a:solidFill>
                          <a:srgbClr val="000000"/>
                        </a:solidFill>
                        <a:effectLst/>
                        <a:latin typeface="Cambria" panose="02040503050406030204" pitchFamily="18" charset="0"/>
                        <a:ea typeface="Cambria" panose="020405030504060302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900" u="none" strike="noStrike">
                          <a:effectLst/>
                          <a:latin typeface="Cambria" panose="02040503050406030204" pitchFamily="18" charset="0"/>
                          <a:ea typeface="Cambria" panose="02040503050406030204" pitchFamily="18" charset="0"/>
                        </a:rPr>
                        <a:t>2.41E-03</a:t>
                      </a:r>
                      <a:endParaRPr lang="en-US" sz="900" b="0" i="0" u="none" strike="noStrike">
                        <a:solidFill>
                          <a:srgbClr val="000000"/>
                        </a:solidFill>
                        <a:effectLst/>
                        <a:latin typeface="Cambria" panose="02040503050406030204" pitchFamily="18" charset="0"/>
                        <a:ea typeface="Cambria" panose="020405030504060302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900" u="none" strike="noStrike">
                          <a:effectLst/>
                          <a:latin typeface="Cambria" panose="02040503050406030204" pitchFamily="18" charset="0"/>
                          <a:ea typeface="Cambria" panose="02040503050406030204" pitchFamily="18" charset="0"/>
                        </a:rPr>
                        <a:t>1.37E-02</a:t>
                      </a:r>
                      <a:endParaRPr lang="en-US" sz="900" b="0" i="0" u="none" strike="noStrike">
                        <a:solidFill>
                          <a:srgbClr val="000000"/>
                        </a:solidFill>
                        <a:effectLst/>
                        <a:latin typeface="Cambria" panose="02040503050406030204" pitchFamily="18" charset="0"/>
                        <a:ea typeface="Cambria" panose="020405030504060302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900" u="none" strike="noStrike">
                          <a:effectLst/>
                          <a:latin typeface="Cambria" panose="02040503050406030204" pitchFamily="18" charset="0"/>
                          <a:ea typeface="Cambria" panose="02040503050406030204" pitchFamily="18" charset="0"/>
                        </a:rPr>
                        <a:t>1.35E-02</a:t>
                      </a:r>
                      <a:endParaRPr lang="en-US" sz="900" b="0" i="0" u="none" strike="noStrike">
                        <a:solidFill>
                          <a:srgbClr val="000000"/>
                        </a:solidFill>
                        <a:effectLst/>
                        <a:latin typeface="Cambria" panose="02040503050406030204" pitchFamily="18" charset="0"/>
                        <a:ea typeface="Cambria" panose="020405030504060302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900" u="none" strike="noStrike">
                          <a:effectLst/>
                          <a:latin typeface="Cambria" panose="02040503050406030204" pitchFamily="18" charset="0"/>
                          <a:ea typeface="Cambria" panose="02040503050406030204" pitchFamily="18" charset="0"/>
                        </a:rPr>
                        <a:t>5.05E-05</a:t>
                      </a:r>
                      <a:endParaRPr lang="en-US" sz="900" b="0" i="0" u="none" strike="noStrike">
                        <a:solidFill>
                          <a:srgbClr val="000000"/>
                        </a:solidFill>
                        <a:effectLst/>
                        <a:latin typeface="Cambria" panose="02040503050406030204" pitchFamily="18" charset="0"/>
                        <a:ea typeface="Cambria" panose="020405030504060302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900" u="none" strike="noStrike">
                          <a:effectLst/>
                          <a:latin typeface="Cambria" panose="02040503050406030204" pitchFamily="18" charset="0"/>
                          <a:ea typeface="Cambria" panose="02040503050406030204" pitchFamily="18" charset="0"/>
                        </a:rPr>
                        <a:t>5.93E-05</a:t>
                      </a:r>
                      <a:endParaRPr lang="en-US" sz="900" b="0" i="0" u="none" strike="noStrike">
                        <a:solidFill>
                          <a:srgbClr val="000000"/>
                        </a:solidFill>
                        <a:effectLst/>
                        <a:latin typeface="Cambria" panose="02040503050406030204" pitchFamily="18" charset="0"/>
                        <a:ea typeface="Cambria" panose="020405030504060302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900" u="none" strike="noStrike">
                          <a:effectLst/>
                          <a:latin typeface="Cambria" panose="02040503050406030204" pitchFamily="18" charset="0"/>
                          <a:ea typeface="Cambria" panose="02040503050406030204" pitchFamily="18" charset="0"/>
                        </a:rPr>
                        <a:t>6.07E-09</a:t>
                      </a:r>
                      <a:endParaRPr lang="en-US" sz="900" b="0" i="0" u="none" strike="noStrike">
                        <a:solidFill>
                          <a:srgbClr val="000000"/>
                        </a:solidFill>
                        <a:effectLst/>
                        <a:latin typeface="Cambria" panose="02040503050406030204" pitchFamily="18" charset="0"/>
                        <a:ea typeface="Cambria" panose="020405030504060302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900" u="none" strike="noStrike">
                          <a:effectLst/>
                          <a:latin typeface="Cambria" panose="02040503050406030204" pitchFamily="18" charset="0"/>
                          <a:ea typeface="Cambria" panose="02040503050406030204" pitchFamily="18" charset="0"/>
                        </a:rPr>
                        <a:t>9.85E-08</a:t>
                      </a:r>
                      <a:endParaRPr lang="en-US" sz="900" b="0" i="0" u="none" strike="noStrike">
                        <a:solidFill>
                          <a:srgbClr val="000000"/>
                        </a:solidFill>
                        <a:effectLst/>
                        <a:latin typeface="Cambria" panose="02040503050406030204" pitchFamily="18" charset="0"/>
                        <a:ea typeface="Cambria" panose="020405030504060302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900" u="none" strike="noStrike">
                          <a:effectLst/>
                          <a:latin typeface="Cambria" panose="02040503050406030204" pitchFamily="18" charset="0"/>
                          <a:ea typeface="Cambria" panose="02040503050406030204" pitchFamily="18" charset="0"/>
                        </a:rPr>
                        <a:t>7.95E-08</a:t>
                      </a:r>
                      <a:endParaRPr lang="en-US" sz="900" b="0" i="0" u="none" strike="noStrike">
                        <a:solidFill>
                          <a:srgbClr val="000000"/>
                        </a:solidFill>
                        <a:effectLst/>
                        <a:latin typeface="Cambria" panose="02040503050406030204" pitchFamily="18" charset="0"/>
                        <a:ea typeface="Cambria" panose="020405030504060302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2475312125"/>
                  </a:ext>
                </a:extLst>
              </a:tr>
              <a:tr h="168266">
                <a:tc gridSpan="3">
                  <a:txBody>
                    <a:bodyPr/>
                    <a:lstStyle/>
                    <a:p>
                      <a:pPr algn="ctr" fontAlgn="ctr"/>
                      <a:r>
                        <a:rPr lang="en-US" sz="900" u="none" strike="noStrike" dirty="0">
                          <a:effectLst/>
                          <a:latin typeface="Cambria" panose="02040503050406030204" pitchFamily="18" charset="0"/>
                          <a:ea typeface="Cambria" panose="02040503050406030204" pitchFamily="18" charset="0"/>
                        </a:rPr>
                        <a:t>EADL Enhanced Radiative Yields</a:t>
                      </a:r>
                      <a:endParaRPr lang="en-US" sz="900" b="0" i="0" u="none" strike="noStrike" dirty="0">
                        <a:solidFill>
                          <a:srgbClr val="000000"/>
                        </a:solidFill>
                        <a:effectLst/>
                        <a:latin typeface="Cambria" panose="02040503050406030204" pitchFamily="18" charset="0"/>
                        <a:ea typeface="Cambria" panose="020405030504060302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hMerge="1">
                  <a:txBody>
                    <a:bodyPr/>
                    <a:lstStyle/>
                    <a:p>
                      <a:endParaRPr lang="en-US"/>
                    </a:p>
                  </a:txBody>
                  <a:tcPr/>
                </a:tc>
                <a:tc hMerge="1">
                  <a:txBody>
                    <a:bodyPr/>
                    <a:lstStyle/>
                    <a:p>
                      <a:endParaRPr lang="en-US"/>
                    </a:p>
                  </a:txBody>
                  <a:tcPr/>
                </a:tc>
                <a:tc>
                  <a:txBody>
                    <a:bodyPr/>
                    <a:lstStyle/>
                    <a:p>
                      <a:pPr algn="ctr" fontAlgn="ctr"/>
                      <a:endParaRPr lang="en-US" sz="900" b="0" i="0" u="none" strike="noStrike">
                        <a:solidFill>
                          <a:srgbClr val="000000"/>
                        </a:solidFill>
                        <a:effectLst/>
                        <a:latin typeface="Cambria" panose="02040503050406030204" pitchFamily="18" charset="0"/>
                        <a:ea typeface="Cambria" panose="020405030504060302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endParaRPr lang="en-US" sz="900" b="0" i="0" u="none" strike="noStrike">
                        <a:solidFill>
                          <a:srgbClr val="000000"/>
                        </a:solidFill>
                        <a:effectLst/>
                        <a:latin typeface="Cambria" panose="02040503050406030204" pitchFamily="18" charset="0"/>
                        <a:ea typeface="Cambria" panose="020405030504060302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endParaRPr lang="en-US" sz="900" b="0" i="0" u="none" strike="noStrike">
                        <a:solidFill>
                          <a:srgbClr val="000000"/>
                        </a:solidFill>
                        <a:effectLst/>
                        <a:latin typeface="Cambria" panose="02040503050406030204" pitchFamily="18" charset="0"/>
                        <a:ea typeface="Cambria" panose="020405030504060302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endParaRPr lang="en-US" sz="900" b="0" i="0" u="none" strike="noStrike">
                        <a:solidFill>
                          <a:srgbClr val="000000"/>
                        </a:solidFill>
                        <a:effectLst/>
                        <a:latin typeface="Cambria" panose="02040503050406030204" pitchFamily="18" charset="0"/>
                        <a:ea typeface="Cambria" panose="020405030504060302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endParaRPr lang="en-US" sz="900" b="0" i="0" u="none" strike="noStrike">
                        <a:solidFill>
                          <a:srgbClr val="000000"/>
                        </a:solidFill>
                        <a:effectLst/>
                        <a:latin typeface="Cambria" panose="02040503050406030204" pitchFamily="18" charset="0"/>
                        <a:ea typeface="Cambria" panose="020405030504060302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endParaRPr lang="en-US" sz="900" b="0" i="0" u="none" strike="noStrike">
                        <a:solidFill>
                          <a:srgbClr val="000000"/>
                        </a:solidFill>
                        <a:effectLst/>
                        <a:latin typeface="Cambria" panose="02040503050406030204" pitchFamily="18" charset="0"/>
                        <a:ea typeface="Cambria" panose="020405030504060302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endParaRPr lang="en-US" sz="900" b="0" i="0" u="none" strike="noStrike">
                        <a:solidFill>
                          <a:srgbClr val="000000"/>
                        </a:solidFill>
                        <a:effectLst/>
                        <a:latin typeface="Cambria" panose="02040503050406030204" pitchFamily="18" charset="0"/>
                        <a:ea typeface="Cambria" panose="020405030504060302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256375985"/>
                  </a:ext>
                </a:extLst>
              </a:tr>
              <a:tr h="168266">
                <a:tc>
                  <a:txBody>
                    <a:bodyPr/>
                    <a:lstStyle/>
                    <a:p>
                      <a:pPr algn="ctr" fontAlgn="ctr"/>
                      <a:r>
                        <a:rPr lang="en-US" sz="900" u="none" strike="noStrike">
                          <a:effectLst/>
                          <a:latin typeface="Cambria" panose="02040503050406030204" pitchFamily="18" charset="0"/>
                          <a:ea typeface="Cambria" panose="02040503050406030204" pitchFamily="18" charset="0"/>
                        </a:rPr>
                        <a:t>Element</a:t>
                      </a:r>
                      <a:endParaRPr lang="en-US" sz="900" b="0" i="0" u="none" strike="noStrike">
                        <a:solidFill>
                          <a:srgbClr val="000000"/>
                        </a:solidFill>
                        <a:effectLst/>
                        <a:latin typeface="Cambria" panose="02040503050406030204" pitchFamily="18" charset="0"/>
                        <a:ea typeface="Cambria" panose="020405030504060302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900" u="none" strike="noStrike">
                          <a:effectLst/>
                          <a:latin typeface="Cambria" panose="02040503050406030204" pitchFamily="18" charset="0"/>
                          <a:ea typeface="Cambria" panose="02040503050406030204" pitchFamily="18" charset="0"/>
                        </a:rPr>
                        <a:t>K</a:t>
                      </a:r>
                      <a:endParaRPr lang="en-US" sz="900" b="0" i="0" u="none" strike="noStrike">
                        <a:solidFill>
                          <a:srgbClr val="000000"/>
                        </a:solidFill>
                        <a:effectLst/>
                        <a:latin typeface="Cambria" panose="02040503050406030204" pitchFamily="18" charset="0"/>
                        <a:ea typeface="Cambria" panose="020405030504060302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900" u="none" strike="noStrike">
                          <a:effectLst/>
                          <a:latin typeface="Cambria" panose="02040503050406030204" pitchFamily="18" charset="0"/>
                          <a:ea typeface="Cambria" panose="02040503050406030204" pitchFamily="18" charset="0"/>
                        </a:rPr>
                        <a:t>L1</a:t>
                      </a:r>
                      <a:endParaRPr lang="en-US" sz="900" b="0" i="0" u="none" strike="noStrike">
                        <a:solidFill>
                          <a:srgbClr val="000000"/>
                        </a:solidFill>
                        <a:effectLst/>
                        <a:latin typeface="Cambria" panose="02040503050406030204" pitchFamily="18" charset="0"/>
                        <a:ea typeface="Cambria" panose="020405030504060302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900" u="none" strike="noStrike">
                          <a:effectLst/>
                          <a:latin typeface="Cambria" panose="02040503050406030204" pitchFamily="18" charset="0"/>
                          <a:ea typeface="Cambria" panose="02040503050406030204" pitchFamily="18" charset="0"/>
                        </a:rPr>
                        <a:t>L2</a:t>
                      </a:r>
                      <a:endParaRPr lang="en-US" sz="900" b="0" i="0" u="none" strike="noStrike">
                        <a:solidFill>
                          <a:srgbClr val="000000"/>
                        </a:solidFill>
                        <a:effectLst/>
                        <a:latin typeface="Cambria" panose="02040503050406030204" pitchFamily="18" charset="0"/>
                        <a:ea typeface="Cambria" panose="020405030504060302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900" u="none" strike="noStrike">
                          <a:effectLst/>
                          <a:latin typeface="Cambria" panose="02040503050406030204" pitchFamily="18" charset="0"/>
                          <a:ea typeface="Cambria" panose="02040503050406030204" pitchFamily="18" charset="0"/>
                        </a:rPr>
                        <a:t>L3</a:t>
                      </a:r>
                      <a:endParaRPr lang="en-US" sz="900" b="0" i="0" u="none" strike="noStrike">
                        <a:solidFill>
                          <a:srgbClr val="000000"/>
                        </a:solidFill>
                        <a:effectLst/>
                        <a:latin typeface="Cambria" panose="02040503050406030204" pitchFamily="18" charset="0"/>
                        <a:ea typeface="Cambria" panose="020405030504060302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900" u="none" strike="noStrike">
                          <a:effectLst/>
                          <a:latin typeface="Cambria" panose="02040503050406030204" pitchFamily="18" charset="0"/>
                          <a:ea typeface="Cambria" panose="02040503050406030204" pitchFamily="18" charset="0"/>
                        </a:rPr>
                        <a:t>M1</a:t>
                      </a:r>
                      <a:endParaRPr lang="en-US" sz="900" b="0" i="0" u="none" strike="noStrike">
                        <a:solidFill>
                          <a:srgbClr val="000000"/>
                        </a:solidFill>
                        <a:effectLst/>
                        <a:latin typeface="Cambria" panose="02040503050406030204" pitchFamily="18" charset="0"/>
                        <a:ea typeface="Cambria" panose="020405030504060302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900" u="none" strike="noStrike">
                          <a:effectLst/>
                          <a:latin typeface="Cambria" panose="02040503050406030204" pitchFamily="18" charset="0"/>
                          <a:ea typeface="Cambria" panose="02040503050406030204" pitchFamily="18" charset="0"/>
                        </a:rPr>
                        <a:t>M2</a:t>
                      </a:r>
                      <a:endParaRPr lang="en-US" sz="900" b="0" i="0" u="none" strike="noStrike">
                        <a:solidFill>
                          <a:srgbClr val="000000"/>
                        </a:solidFill>
                        <a:effectLst/>
                        <a:latin typeface="Cambria" panose="02040503050406030204" pitchFamily="18" charset="0"/>
                        <a:ea typeface="Cambria" panose="020405030504060302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900" u="none" strike="noStrike">
                          <a:effectLst/>
                          <a:latin typeface="Cambria" panose="02040503050406030204" pitchFamily="18" charset="0"/>
                          <a:ea typeface="Cambria" panose="02040503050406030204" pitchFamily="18" charset="0"/>
                        </a:rPr>
                        <a:t>M3</a:t>
                      </a:r>
                      <a:endParaRPr lang="en-US" sz="900" b="0" i="0" u="none" strike="noStrike">
                        <a:solidFill>
                          <a:srgbClr val="000000"/>
                        </a:solidFill>
                        <a:effectLst/>
                        <a:latin typeface="Cambria" panose="02040503050406030204" pitchFamily="18" charset="0"/>
                        <a:ea typeface="Cambria" panose="020405030504060302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900" u="none" strike="noStrike">
                          <a:effectLst/>
                          <a:latin typeface="Cambria" panose="02040503050406030204" pitchFamily="18" charset="0"/>
                          <a:ea typeface="Cambria" panose="02040503050406030204" pitchFamily="18" charset="0"/>
                        </a:rPr>
                        <a:t>M4</a:t>
                      </a:r>
                      <a:endParaRPr lang="en-US" sz="900" b="0" i="0" u="none" strike="noStrike">
                        <a:solidFill>
                          <a:srgbClr val="000000"/>
                        </a:solidFill>
                        <a:effectLst/>
                        <a:latin typeface="Cambria" panose="02040503050406030204" pitchFamily="18" charset="0"/>
                        <a:ea typeface="Cambria" panose="020405030504060302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900" u="none" strike="noStrike">
                          <a:effectLst/>
                          <a:latin typeface="Cambria" panose="02040503050406030204" pitchFamily="18" charset="0"/>
                          <a:ea typeface="Cambria" panose="02040503050406030204" pitchFamily="18" charset="0"/>
                        </a:rPr>
                        <a:t>M5</a:t>
                      </a:r>
                      <a:endParaRPr lang="en-US" sz="900" b="0" i="0" u="none" strike="noStrike">
                        <a:solidFill>
                          <a:srgbClr val="000000"/>
                        </a:solidFill>
                        <a:effectLst/>
                        <a:latin typeface="Cambria" panose="02040503050406030204" pitchFamily="18" charset="0"/>
                        <a:ea typeface="Cambria" panose="020405030504060302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3417754863"/>
                  </a:ext>
                </a:extLst>
              </a:tr>
              <a:tr h="168266">
                <a:tc>
                  <a:txBody>
                    <a:bodyPr/>
                    <a:lstStyle/>
                    <a:p>
                      <a:pPr algn="ctr" fontAlgn="ctr"/>
                      <a:r>
                        <a:rPr lang="en-US" sz="900" u="none" strike="noStrike">
                          <a:effectLst/>
                          <a:latin typeface="Cambria" panose="02040503050406030204" pitchFamily="18" charset="0"/>
                          <a:ea typeface="Cambria" panose="02040503050406030204" pitchFamily="18" charset="0"/>
                        </a:rPr>
                        <a:t>28-Ni</a:t>
                      </a:r>
                      <a:endParaRPr lang="en-US" sz="900" b="0" i="0" u="none" strike="noStrike">
                        <a:solidFill>
                          <a:srgbClr val="000000"/>
                        </a:solidFill>
                        <a:effectLst/>
                        <a:latin typeface="Cambria" panose="02040503050406030204" pitchFamily="18" charset="0"/>
                        <a:ea typeface="Cambria" panose="020405030504060302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900" u="none" strike="noStrike">
                          <a:effectLst/>
                          <a:latin typeface="Cambria" panose="02040503050406030204" pitchFamily="18" charset="0"/>
                          <a:ea typeface="Cambria" panose="02040503050406030204" pitchFamily="18" charset="0"/>
                        </a:rPr>
                        <a:t>0.40135</a:t>
                      </a:r>
                      <a:endParaRPr lang="en-US" sz="900" b="0" i="0" u="none" strike="noStrike">
                        <a:solidFill>
                          <a:srgbClr val="000000"/>
                        </a:solidFill>
                        <a:effectLst/>
                        <a:latin typeface="Cambria" panose="02040503050406030204" pitchFamily="18" charset="0"/>
                        <a:ea typeface="Cambria" panose="020405030504060302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900" u="none" strike="noStrike">
                          <a:effectLst/>
                          <a:latin typeface="Cambria" panose="02040503050406030204" pitchFamily="18" charset="0"/>
                          <a:ea typeface="Cambria" panose="02040503050406030204" pitchFamily="18" charset="0"/>
                        </a:rPr>
                        <a:t>7.93E-03</a:t>
                      </a:r>
                      <a:endParaRPr lang="en-US" sz="900" b="0" i="0" u="none" strike="noStrike">
                        <a:solidFill>
                          <a:srgbClr val="000000"/>
                        </a:solidFill>
                        <a:effectLst/>
                        <a:latin typeface="Cambria" panose="02040503050406030204" pitchFamily="18" charset="0"/>
                        <a:ea typeface="Cambria" panose="020405030504060302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900" u="none" strike="noStrike" dirty="0">
                          <a:effectLst/>
                          <a:latin typeface="Cambria" panose="02040503050406030204" pitchFamily="18" charset="0"/>
                          <a:ea typeface="Cambria" panose="02040503050406030204" pitchFamily="18" charset="0"/>
                        </a:rPr>
                        <a:t>7.91E-03</a:t>
                      </a:r>
                      <a:endParaRPr lang="en-US" sz="900" b="0" i="0" u="none" strike="noStrike" dirty="0">
                        <a:solidFill>
                          <a:srgbClr val="000000"/>
                        </a:solidFill>
                        <a:effectLst/>
                        <a:latin typeface="Cambria" panose="02040503050406030204" pitchFamily="18" charset="0"/>
                        <a:ea typeface="Cambria" panose="020405030504060302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900" u="none" strike="noStrike">
                          <a:effectLst/>
                          <a:latin typeface="Cambria" panose="02040503050406030204" pitchFamily="18" charset="0"/>
                          <a:ea typeface="Cambria" panose="02040503050406030204" pitchFamily="18" charset="0"/>
                        </a:rPr>
                        <a:t>7.50E-03</a:t>
                      </a:r>
                      <a:endParaRPr lang="en-US" sz="900" b="0" i="0" u="none" strike="noStrike">
                        <a:solidFill>
                          <a:srgbClr val="000000"/>
                        </a:solidFill>
                        <a:effectLst/>
                        <a:latin typeface="Cambria" panose="02040503050406030204" pitchFamily="18" charset="0"/>
                        <a:ea typeface="Cambria" panose="020405030504060302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900" u="none" strike="noStrike">
                          <a:effectLst/>
                          <a:latin typeface="Cambria" panose="02040503050406030204" pitchFamily="18" charset="0"/>
                          <a:ea typeface="Cambria" panose="02040503050406030204" pitchFamily="18" charset="0"/>
                        </a:rPr>
                        <a:t>3.38E-05</a:t>
                      </a:r>
                      <a:endParaRPr lang="en-US" sz="900" b="0" i="0" u="none" strike="noStrike">
                        <a:solidFill>
                          <a:srgbClr val="000000"/>
                        </a:solidFill>
                        <a:effectLst/>
                        <a:latin typeface="Cambria" panose="02040503050406030204" pitchFamily="18" charset="0"/>
                        <a:ea typeface="Cambria" panose="020405030504060302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900" u="none" strike="noStrike">
                          <a:effectLst/>
                          <a:latin typeface="Cambria" panose="02040503050406030204" pitchFamily="18" charset="0"/>
                          <a:ea typeface="Cambria" panose="02040503050406030204" pitchFamily="18" charset="0"/>
                        </a:rPr>
                        <a:t>1.34E-05</a:t>
                      </a:r>
                      <a:endParaRPr lang="en-US" sz="900" b="0" i="0" u="none" strike="noStrike">
                        <a:solidFill>
                          <a:srgbClr val="000000"/>
                        </a:solidFill>
                        <a:effectLst/>
                        <a:latin typeface="Cambria" panose="02040503050406030204" pitchFamily="18" charset="0"/>
                        <a:ea typeface="Cambria" panose="020405030504060302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900" u="none" strike="noStrike">
                          <a:effectLst/>
                          <a:latin typeface="Cambria" panose="02040503050406030204" pitchFamily="18" charset="0"/>
                          <a:ea typeface="Cambria" panose="02040503050406030204" pitchFamily="18" charset="0"/>
                        </a:rPr>
                        <a:t>1.16E-05</a:t>
                      </a:r>
                      <a:endParaRPr lang="en-US" sz="900" b="0" i="0" u="none" strike="noStrike">
                        <a:solidFill>
                          <a:srgbClr val="000000"/>
                        </a:solidFill>
                        <a:effectLst/>
                        <a:latin typeface="Cambria" panose="02040503050406030204" pitchFamily="18" charset="0"/>
                        <a:ea typeface="Cambria" panose="020405030504060302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endParaRPr lang="en-US" sz="900" b="0" i="0" u="none" strike="noStrike">
                        <a:solidFill>
                          <a:srgbClr val="000000"/>
                        </a:solidFill>
                        <a:effectLst/>
                        <a:latin typeface="Cambria" panose="02040503050406030204" pitchFamily="18" charset="0"/>
                        <a:ea typeface="Cambria" panose="020405030504060302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endParaRPr lang="en-US" sz="900" b="0" i="0" u="none" strike="noStrike">
                        <a:solidFill>
                          <a:srgbClr val="000000"/>
                        </a:solidFill>
                        <a:effectLst/>
                        <a:latin typeface="Cambria" panose="02040503050406030204" pitchFamily="18" charset="0"/>
                        <a:ea typeface="Cambria" panose="020405030504060302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2737592981"/>
                  </a:ext>
                </a:extLst>
              </a:tr>
              <a:tr h="168266">
                <a:tc>
                  <a:txBody>
                    <a:bodyPr/>
                    <a:lstStyle/>
                    <a:p>
                      <a:pPr algn="ctr" fontAlgn="ctr"/>
                      <a:r>
                        <a:rPr lang="en-US" sz="900" u="none" strike="noStrike">
                          <a:effectLst/>
                          <a:latin typeface="Cambria" panose="02040503050406030204" pitchFamily="18" charset="0"/>
                          <a:ea typeface="Cambria" panose="02040503050406030204" pitchFamily="18" charset="0"/>
                        </a:rPr>
                        <a:t>29-Cu</a:t>
                      </a:r>
                      <a:endParaRPr lang="en-US" sz="900" b="0" i="0" u="none" strike="noStrike">
                        <a:solidFill>
                          <a:srgbClr val="000000"/>
                        </a:solidFill>
                        <a:effectLst/>
                        <a:latin typeface="Cambria" panose="02040503050406030204" pitchFamily="18" charset="0"/>
                        <a:ea typeface="Cambria" panose="020405030504060302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900" u="none" strike="noStrike">
                          <a:effectLst/>
                          <a:latin typeface="Cambria" panose="02040503050406030204" pitchFamily="18" charset="0"/>
                          <a:ea typeface="Cambria" panose="02040503050406030204" pitchFamily="18" charset="0"/>
                        </a:rPr>
                        <a:t>0.43381</a:t>
                      </a:r>
                      <a:endParaRPr lang="en-US" sz="900" b="0" i="0" u="none" strike="noStrike">
                        <a:solidFill>
                          <a:srgbClr val="000000"/>
                        </a:solidFill>
                        <a:effectLst/>
                        <a:latin typeface="Cambria" panose="02040503050406030204" pitchFamily="18" charset="0"/>
                        <a:ea typeface="Cambria" panose="020405030504060302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900" u="none" strike="noStrike">
                          <a:effectLst/>
                          <a:latin typeface="Cambria" panose="02040503050406030204" pitchFamily="18" charset="0"/>
                          <a:ea typeface="Cambria" panose="02040503050406030204" pitchFamily="18" charset="0"/>
                        </a:rPr>
                        <a:t>9.14E-03</a:t>
                      </a:r>
                      <a:endParaRPr lang="en-US" sz="900" b="0" i="0" u="none" strike="noStrike">
                        <a:solidFill>
                          <a:srgbClr val="000000"/>
                        </a:solidFill>
                        <a:effectLst/>
                        <a:latin typeface="Cambria" panose="02040503050406030204" pitchFamily="18" charset="0"/>
                        <a:ea typeface="Cambria" panose="020405030504060302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900" u="none" strike="noStrike">
                          <a:effectLst/>
                          <a:latin typeface="Cambria" panose="02040503050406030204" pitchFamily="18" charset="0"/>
                          <a:ea typeface="Cambria" panose="02040503050406030204" pitchFamily="18" charset="0"/>
                        </a:rPr>
                        <a:t>9.30E-03</a:t>
                      </a:r>
                      <a:endParaRPr lang="en-US" sz="900" b="0" i="0" u="none" strike="noStrike">
                        <a:solidFill>
                          <a:srgbClr val="000000"/>
                        </a:solidFill>
                        <a:effectLst/>
                        <a:latin typeface="Cambria" panose="02040503050406030204" pitchFamily="18" charset="0"/>
                        <a:ea typeface="Cambria" panose="020405030504060302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900" u="none" strike="noStrike">
                          <a:effectLst/>
                          <a:latin typeface="Cambria" panose="02040503050406030204" pitchFamily="18" charset="0"/>
                          <a:ea typeface="Cambria" panose="02040503050406030204" pitchFamily="18" charset="0"/>
                        </a:rPr>
                        <a:t>8.80E-03</a:t>
                      </a:r>
                      <a:endParaRPr lang="en-US" sz="900" b="0" i="0" u="none" strike="noStrike">
                        <a:solidFill>
                          <a:srgbClr val="000000"/>
                        </a:solidFill>
                        <a:effectLst/>
                        <a:latin typeface="Cambria" panose="02040503050406030204" pitchFamily="18" charset="0"/>
                        <a:ea typeface="Cambria" panose="020405030504060302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900" u="none" strike="noStrike">
                          <a:effectLst/>
                          <a:latin typeface="Cambria" panose="02040503050406030204" pitchFamily="18" charset="0"/>
                          <a:ea typeface="Cambria" panose="02040503050406030204" pitchFamily="18" charset="0"/>
                        </a:rPr>
                        <a:t>4.52E-05</a:t>
                      </a:r>
                      <a:endParaRPr lang="en-US" sz="900" b="0" i="0" u="none" strike="noStrike">
                        <a:solidFill>
                          <a:srgbClr val="000000"/>
                        </a:solidFill>
                        <a:effectLst/>
                        <a:latin typeface="Cambria" panose="02040503050406030204" pitchFamily="18" charset="0"/>
                        <a:ea typeface="Cambria" panose="020405030504060302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900" u="none" strike="noStrike">
                          <a:effectLst/>
                          <a:latin typeface="Cambria" panose="02040503050406030204" pitchFamily="18" charset="0"/>
                          <a:ea typeface="Cambria" panose="02040503050406030204" pitchFamily="18" charset="0"/>
                        </a:rPr>
                        <a:t>2.15E-05</a:t>
                      </a:r>
                      <a:endParaRPr lang="en-US" sz="900" b="0" i="0" u="none" strike="noStrike">
                        <a:solidFill>
                          <a:srgbClr val="000000"/>
                        </a:solidFill>
                        <a:effectLst/>
                        <a:latin typeface="Cambria" panose="02040503050406030204" pitchFamily="18" charset="0"/>
                        <a:ea typeface="Cambria" panose="020405030504060302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900" u="none" strike="noStrike">
                          <a:effectLst/>
                          <a:latin typeface="Cambria" panose="02040503050406030204" pitchFamily="18" charset="0"/>
                          <a:ea typeface="Cambria" panose="02040503050406030204" pitchFamily="18" charset="0"/>
                        </a:rPr>
                        <a:t>1.87E-05</a:t>
                      </a:r>
                      <a:endParaRPr lang="en-US" sz="900" b="0" i="0" u="none" strike="noStrike">
                        <a:solidFill>
                          <a:srgbClr val="000000"/>
                        </a:solidFill>
                        <a:effectLst/>
                        <a:latin typeface="Cambria" panose="02040503050406030204" pitchFamily="18" charset="0"/>
                        <a:ea typeface="Cambria" panose="020405030504060302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endParaRPr lang="en-US" sz="900" b="0" i="0" u="none" strike="noStrike">
                        <a:solidFill>
                          <a:srgbClr val="000000"/>
                        </a:solidFill>
                        <a:effectLst/>
                        <a:latin typeface="Cambria" panose="02040503050406030204" pitchFamily="18" charset="0"/>
                        <a:ea typeface="Cambria" panose="020405030504060302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endParaRPr lang="en-US" sz="900" b="0" i="0" u="none" strike="noStrike">
                        <a:solidFill>
                          <a:srgbClr val="000000"/>
                        </a:solidFill>
                        <a:effectLst/>
                        <a:latin typeface="Cambria" panose="02040503050406030204" pitchFamily="18" charset="0"/>
                        <a:ea typeface="Cambria" panose="020405030504060302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387009410"/>
                  </a:ext>
                </a:extLst>
              </a:tr>
              <a:tr h="168266">
                <a:tc>
                  <a:txBody>
                    <a:bodyPr/>
                    <a:lstStyle/>
                    <a:p>
                      <a:pPr algn="ctr" fontAlgn="ctr"/>
                      <a:r>
                        <a:rPr lang="en-US" sz="900" u="none" strike="noStrike">
                          <a:effectLst/>
                          <a:latin typeface="Cambria" panose="02040503050406030204" pitchFamily="18" charset="0"/>
                          <a:ea typeface="Cambria" panose="02040503050406030204" pitchFamily="18" charset="0"/>
                        </a:rPr>
                        <a:t>30-Zn</a:t>
                      </a:r>
                      <a:endParaRPr lang="en-US" sz="900" b="0" i="0" u="none" strike="noStrike">
                        <a:solidFill>
                          <a:srgbClr val="000000"/>
                        </a:solidFill>
                        <a:effectLst/>
                        <a:latin typeface="Cambria" panose="02040503050406030204" pitchFamily="18" charset="0"/>
                        <a:ea typeface="Cambria" panose="020405030504060302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900" u="none" strike="noStrike">
                          <a:effectLst/>
                          <a:latin typeface="Cambria" panose="02040503050406030204" pitchFamily="18" charset="0"/>
                          <a:ea typeface="Cambria" panose="02040503050406030204" pitchFamily="18" charset="0"/>
                        </a:rPr>
                        <a:t>0.46587</a:t>
                      </a:r>
                      <a:endParaRPr lang="en-US" sz="900" b="0" i="0" u="none" strike="noStrike">
                        <a:solidFill>
                          <a:srgbClr val="FF0000"/>
                        </a:solidFill>
                        <a:effectLst/>
                        <a:latin typeface="Cambria" panose="02040503050406030204" pitchFamily="18" charset="0"/>
                        <a:ea typeface="Cambria" panose="020405030504060302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900" u="none" strike="noStrike">
                          <a:effectLst/>
                          <a:latin typeface="Cambria" panose="02040503050406030204" pitchFamily="18" charset="0"/>
                          <a:ea typeface="Cambria" panose="02040503050406030204" pitchFamily="18" charset="0"/>
                        </a:rPr>
                        <a:t>1.05E-02</a:t>
                      </a:r>
                      <a:endParaRPr lang="en-US" sz="900" b="0" i="0" u="none" strike="noStrike">
                        <a:solidFill>
                          <a:srgbClr val="000000"/>
                        </a:solidFill>
                        <a:effectLst/>
                        <a:latin typeface="Cambria" panose="02040503050406030204" pitchFamily="18" charset="0"/>
                        <a:ea typeface="Cambria" panose="020405030504060302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900" u="none" strike="noStrike">
                          <a:effectLst/>
                          <a:latin typeface="Cambria" panose="02040503050406030204" pitchFamily="18" charset="0"/>
                          <a:ea typeface="Cambria" panose="02040503050406030204" pitchFamily="18" charset="0"/>
                        </a:rPr>
                        <a:t>1.08E-02</a:t>
                      </a:r>
                      <a:endParaRPr lang="en-US" sz="900" b="0" i="0" u="none" strike="noStrike">
                        <a:solidFill>
                          <a:srgbClr val="000000"/>
                        </a:solidFill>
                        <a:effectLst/>
                        <a:latin typeface="Cambria" panose="02040503050406030204" pitchFamily="18" charset="0"/>
                        <a:ea typeface="Cambria" panose="020405030504060302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900" u="none" strike="noStrike">
                          <a:effectLst/>
                          <a:latin typeface="Cambria" panose="02040503050406030204" pitchFamily="18" charset="0"/>
                          <a:ea typeface="Cambria" panose="02040503050406030204" pitchFamily="18" charset="0"/>
                        </a:rPr>
                        <a:t>1.02E-02</a:t>
                      </a:r>
                      <a:endParaRPr lang="en-US" sz="900" b="0" i="0" u="none" strike="noStrike">
                        <a:solidFill>
                          <a:srgbClr val="000000"/>
                        </a:solidFill>
                        <a:effectLst/>
                        <a:latin typeface="Cambria" panose="02040503050406030204" pitchFamily="18" charset="0"/>
                        <a:ea typeface="Cambria" panose="020405030504060302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900" u="none" strike="noStrike">
                          <a:effectLst/>
                          <a:latin typeface="Cambria" panose="02040503050406030204" pitchFamily="18" charset="0"/>
                          <a:ea typeface="Cambria" panose="02040503050406030204" pitchFamily="18" charset="0"/>
                        </a:rPr>
                        <a:t>5.94E-05</a:t>
                      </a:r>
                      <a:endParaRPr lang="en-US" sz="900" b="0" i="0" u="none" strike="noStrike">
                        <a:solidFill>
                          <a:srgbClr val="000000"/>
                        </a:solidFill>
                        <a:effectLst/>
                        <a:latin typeface="Cambria" panose="02040503050406030204" pitchFamily="18" charset="0"/>
                        <a:ea typeface="Cambria" panose="020405030504060302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900" u="none" strike="noStrike">
                          <a:effectLst/>
                          <a:latin typeface="Cambria" panose="02040503050406030204" pitchFamily="18" charset="0"/>
                          <a:ea typeface="Cambria" panose="02040503050406030204" pitchFamily="18" charset="0"/>
                        </a:rPr>
                        <a:t>3.27E-05</a:t>
                      </a:r>
                      <a:endParaRPr lang="en-US" sz="900" b="0" i="0" u="none" strike="noStrike">
                        <a:solidFill>
                          <a:srgbClr val="000000"/>
                        </a:solidFill>
                        <a:effectLst/>
                        <a:latin typeface="Cambria" panose="02040503050406030204" pitchFamily="18" charset="0"/>
                        <a:ea typeface="Cambria" panose="020405030504060302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900" u="none" strike="noStrike">
                          <a:effectLst/>
                          <a:latin typeface="Cambria" panose="02040503050406030204" pitchFamily="18" charset="0"/>
                          <a:ea typeface="Cambria" panose="02040503050406030204" pitchFamily="18" charset="0"/>
                        </a:rPr>
                        <a:t>2.85E-05</a:t>
                      </a:r>
                      <a:endParaRPr lang="en-US" sz="900" b="0" i="0" u="none" strike="noStrike">
                        <a:solidFill>
                          <a:srgbClr val="000000"/>
                        </a:solidFill>
                        <a:effectLst/>
                        <a:latin typeface="Cambria" panose="02040503050406030204" pitchFamily="18" charset="0"/>
                        <a:ea typeface="Cambria" panose="020405030504060302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endParaRPr lang="en-US" sz="900" b="0" i="0" u="none" strike="noStrike">
                        <a:solidFill>
                          <a:srgbClr val="000000"/>
                        </a:solidFill>
                        <a:effectLst/>
                        <a:latin typeface="Cambria" panose="02040503050406030204" pitchFamily="18" charset="0"/>
                        <a:ea typeface="Cambria" panose="020405030504060302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endParaRPr lang="en-US" sz="900" b="0" i="0" u="none" strike="noStrike">
                        <a:solidFill>
                          <a:srgbClr val="000000"/>
                        </a:solidFill>
                        <a:effectLst/>
                        <a:latin typeface="Cambria" panose="02040503050406030204" pitchFamily="18" charset="0"/>
                        <a:ea typeface="Cambria" panose="020405030504060302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190358044"/>
                  </a:ext>
                </a:extLst>
              </a:tr>
              <a:tr h="168266">
                <a:tc>
                  <a:txBody>
                    <a:bodyPr/>
                    <a:lstStyle/>
                    <a:p>
                      <a:pPr algn="ctr" fontAlgn="ctr"/>
                      <a:r>
                        <a:rPr lang="en-US" sz="900" u="none" strike="noStrike">
                          <a:effectLst/>
                          <a:latin typeface="Cambria" panose="02040503050406030204" pitchFamily="18" charset="0"/>
                          <a:ea typeface="Cambria" panose="02040503050406030204" pitchFamily="18" charset="0"/>
                        </a:rPr>
                        <a:t>31-Ga</a:t>
                      </a:r>
                      <a:endParaRPr lang="en-US" sz="900" b="0" i="0" u="none" strike="noStrike">
                        <a:solidFill>
                          <a:srgbClr val="000000"/>
                        </a:solidFill>
                        <a:effectLst/>
                        <a:latin typeface="Cambria" panose="02040503050406030204" pitchFamily="18" charset="0"/>
                        <a:ea typeface="Cambria" panose="020405030504060302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900" u="none" strike="noStrike">
                          <a:effectLst/>
                          <a:latin typeface="Cambria" panose="02040503050406030204" pitchFamily="18" charset="0"/>
                          <a:ea typeface="Cambria" panose="02040503050406030204" pitchFamily="18" charset="0"/>
                        </a:rPr>
                        <a:t>0.49729</a:t>
                      </a:r>
                      <a:endParaRPr lang="en-US" sz="900" b="0" i="0" u="none" strike="noStrike">
                        <a:solidFill>
                          <a:srgbClr val="000000"/>
                        </a:solidFill>
                        <a:effectLst/>
                        <a:latin typeface="Cambria" panose="02040503050406030204" pitchFamily="18" charset="0"/>
                        <a:ea typeface="Cambria" panose="020405030504060302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900" u="none" strike="noStrike">
                          <a:effectLst/>
                          <a:latin typeface="Cambria" panose="02040503050406030204" pitchFamily="18" charset="0"/>
                          <a:ea typeface="Cambria" panose="02040503050406030204" pitchFamily="18" charset="0"/>
                        </a:rPr>
                        <a:t>1.19E-02</a:t>
                      </a:r>
                      <a:endParaRPr lang="en-US" sz="900" b="0" i="0" u="none" strike="noStrike">
                        <a:solidFill>
                          <a:srgbClr val="000000"/>
                        </a:solidFill>
                        <a:effectLst/>
                        <a:latin typeface="Cambria" panose="02040503050406030204" pitchFamily="18" charset="0"/>
                        <a:ea typeface="Cambria" panose="020405030504060302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900" u="none" strike="noStrike">
                          <a:effectLst/>
                          <a:latin typeface="Cambria" panose="02040503050406030204" pitchFamily="18" charset="0"/>
                          <a:ea typeface="Cambria" panose="02040503050406030204" pitchFamily="18" charset="0"/>
                        </a:rPr>
                        <a:t>1.25E-02</a:t>
                      </a:r>
                      <a:endParaRPr lang="en-US" sz="900" b="0" i="0" u="none" strike="noStrike">
                        <a:solidFill>
                          <a:srgbClr val="000000"/>
                        </a:solidFill>
                        <a:effectLst/>
                        <a:latin typeface="Cambria" panose="02040503050406030204" pitchFamily="18" charset="0"/>
                        <a:ea typeface="Cambria" panose="020405030504060302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900" u="none" strike="noStrike" dirty="0">
                          <a:effectLst/>
                          <a:latin typeface="Cambria" panose="02040503050406030204" pitchFamily="18" charset="0"/>
                          <a:ea typeface="Cambria" panose="02040503050406030204" pitchFamily="18" charset="0"/>
                        </a:rPr>
                        <a:t>1.18E-02</a:t>
                      </a:r>
                      <a:endParaRPr lang="en-US" sz="900" b="0" i="0" u="none" strike="noStrike" dirty="0">
                        <a:solidFill>
                          <a:srgbClr val="000000"/>
                        </a:solidFill>
                        <a:effectLst/>
                        <a:latin typeface="Cambria" panose="02040503050406030204" pitchFamily="18" charset="0"/>
                        <a:ea typeface="Cambria" panose="020405030504060302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900" u="none" strike="noStrike">
                          <a:effectLst/>
                          <a:latin typeface="Cambria" panose="02040503050406030204" pitchFamily="18" charset="0"/>
                          <a:ea typeface="Cambria" panose="02040503050406030204" pitchFamily="18" charset="0"/>
                        </a:rPr>
                        <a:t>7.72E-05</a:t>
                      </a:r>
                      <a:endParaRPr lang="en-US" sz="900" b="0" i="0" u="none" strike="noStrike">
                        <a:solidFill>
                          <a:srgbClr val="000000"/>
                        </a:solidFill>
                        <a:effectLst/>
                        <a:latin typeface="Cambria" panose="02040503050406030204" pitchFamily="18" charset="0"/>
                        <a:ea typeface="Cambria" panose="020405030504060302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900" u="none" strike="noStrike">
                          <a:effectLst/>
                          <a:latin typeface="Cambria" panose="02040503050406030204" pitchFamily="18" charset="0"/>
                          <a:ea typeface="Cambria" panose="02040503050406030204" pitchFamily="18" charset="0"/>
                        </a:rPr>
                        <a:t>4.77E-05</a:t>
                      </a:r>
                      <a:endParaRPr lang="en-US" sz="900" b="0" i="0" u="none" strike="noStrike">
                        <a:solidFill>
                          <a:srgbClr val="000000"/>
                        </a:solidFill>
                        <a:effectLst/>
                        <a:latin typeface="Cambria" panose="02040503050406030204" pitchFamily="18" charset="0"/>
                        <a:ea typeface="Cambria" panose="020405030504060302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900" u="none" strike="noStrike">
                          <a:effectLst/>
                          <a:latin typeface="Cambria" panose="02040503050406030204" pitchFamily="18" charset="0"/>
                          <a:ea typeface="Cambria" panose="02040503050406030204" pitchFamily="18" charset="0"/>
                        </a:rPr>
                        <a:t>4.19E-05</a:t>
                      </a:r>
                      <a:endParaRPr lang="en-US" sz="900" b="0" i="0" u="none" strike="noStrike">
                        <a:solidFill>
                          <a:srgbClr val="000000"/>
                        </a:solidFill>
                        <a:effectLst/>
                        <a:latin typeface="Cambria" panose="02040503050406030204" pitchFamily="18" charset="0"/>
                        <a:ea typeface="Cambria" panose="020405030504060302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endParaRPr lang="en-US" sz="900" b="0" i="0" u="none" strike="noStrike">
                        <a:solidFill>
                          <a:srgbClr val="000000"/>
                        </a:solidFill>
                        <a:effectLst/>
                        <a:latin typeface="Cambria" panose="02040503050406030204" pitchFamily="18" charset="0"/>
                        <a:ea typeface="Cambria" panose="020405030504060302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endParaRPr lang="en-US" sz="900" b="0" i="0" u="none" strike="noStrike">
                        <a:solidFill>
                          <a:srgbClr val="000000"/>
                        </a:solidFill>
                        <a:effectLst/>
                        <a:latin typeface="Cambria" panose="02040503050406030204" pitchFamily="18" charset="0"/>
                        <a:ea typeface="Cambria" panose="020405030504060302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4132374898"/>
                  </a:ext>
                </a:extLst>
              </a:tr>
              <a:tr h="168266">
                <a:tc>
                  <a:txBody>
                    <a:bodyPr/>
                    <a:lstStyle/>
                    <a:p>
                      <a:pPr algn="ctr" fontAlgn="ctr"/>
                      <a:r>
                        <a:rPr lang="en-US" sz="900" u="none" strike="noStrike">
                          <a:effectLst/>
                          <a:latin typeface="Cambria" panose="02040503050406030204" pitchFamily="18" charset="0"/>
                          <a:ea typeface="Cambria" panose="02040503050406030204" pitchFamily="18" charset="0"/>
                        </a:rPr>
                        <a:t>32-Ge</a:t>
                      </a:r>
                      <a:endParaRPr lang="en-US" sz="900" b="0" i="0" u="none" strike="noStrike">
                        <a:solidFill>
                          <a:srgbClr val="000000"/>
                        </a:solidFill>
                        <a:effectLst/>
                        <a:latin typeface="Cambria" panose="02040503050406030204" pitchFamily="18" charset="0"/>
                        <a:ea typeface="Cambria" panose="020405030504060302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900" u="none" strike="noStrike">
                          <a:effectLst/>
                          <a:latin typeface="Cambria" panose="02040503050406030204" pitchFamily="18" charset="0"/>
                          <a:ea typeface="Cambria" panose="02040503050406030204" pitchFamily="18" charset="0"/>
                        </a:rPr>
                        <a:t>0.52784</a:t>
                      </a:r>
                      <a:endParaRPr lang="en-US" sz="900" b="0" i="0" u="none" strike="noStrike">
                        <a:solidFill>
                          <a:srgbClr val="000000"/>
                        </a:solidFill>
                        <a:effectLst/>
                        <a:latin typeface="Cambria" panose="02040503050406030204" pitchFamily="18" charset="0"/>
                        <a:ea typeface="Cambria" panose="020405030504060302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900" u="none" strike="noStrike">
                          <a:effectLst/>
                          <a:latin typeface="Cambria" panose="02040503050406030204" pitchFamily="18" charset="0"/>
                          <a:ea typeface="Cambria" panose="02040503050406030204" pitchFamily="18" charset="0"/>
                        </a:rPr>
                        <a:t>1.35E-02</a:t>
                      </a:r>
                      <a:endParaRPr lang="en-US" sz="900" b="0" i="0" u="none" strike="noStrike">
                        <a:solidFill>
                          <a:srgbClr val="000000"/>
                        </a:solidFill>
                        <a:effectLst/>
                        <a:latin typeface="Cambria" panose="02040503050406030204" pitchFamily="18" charset="0"/>
                        <a:ea typeface="Cambria" panose="020405030504060302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900" u="none" strike="noStrike">
                          <a:effectLst/>
                          <a:latin typeface="Cambria" panose="02040503050406030204" pitchFamily="18" charset="0"/>
                          <a:ea typeface="Cambria" panose="02040503050406030204" pitchFamily="18" charset="0"/>
                        </a:rPr>
                        <a:t>1.43E-02</a:t>
                      </a:r>
                      <a:endParaRPr lang="en-US" sz="900" b="0" i="0" u="none" strike="noStrike">
                        <a:solidFill>
                          <a:srgbClr val="000000"/>
                        </a:solidFill>
                        <a:effectLst/>
                        <a:latin typeface="Cambria" panose="02040503050406030204" pitchFamily="18" charset="0"/>
                        <a:ea typeface="Cambria" panose="020405030504060302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900" u="none" strike="noStrike">
                          <a:effectLst/>
                          <a:latin typeface="Cambria" panose="02040503050406030204" pitchFamily="18" charset="0"/>
                          <a:ea typeface="Cambria" panose="02040503050406030204" pitchFamily="18" charset="0"/>
                        </a:rPr>
                        <a:t>1.35E-02</a:t>
                      </a:r>
                      <a:endParaRPr lang="en-US" sz="900" b="0" i="0" u="none" strike="noStrike">
                        <a:solidFill>
                          <a:srgbClr val="000000"/>
                        </a:solidFill>
                        <a:effectLst/>
                        <a:latin typeface="Cambria" panose="02040503050406030204" pitchFamily="18" charset="0"/>
                        <a:ea typeface="Cambria" panose="020405030504060302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900" u="none" strike="noStrike">
                          <a:effectLst/>
                          <a:latin typeface="Cambria" panose="02040503050406030204" pitchFamily="18" charset="0"/>
                          <a:ea typeface="Cambria" panose="02040503050406030204" pitchFamily="18" charset="0"/>
                        </a:rPr>
                        <a:t>9.90E-05</a:t>
                      </a:r>
                      <a:endParaRPr lang="en-US" sz="900" b="0" i="0" u="none" strike="noStrike">
                        <a:solidFill>
                          <a:srgbClr val="000000"/>
                        </a:solidFill>
                        <a:effectLst/>
                        <a:latin typeface="Cambria" panose="02040503050406030204" pitchFamily="18" charset="0"/>
                        <a:ea typeface="Cambria" panose="020405030504060302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900" u="none" strike="noStrike">
                          <a:effectLst/>
                          <a:latin typeface="Cambria" panose="02040503050406030204" pitchFamily="18" charset="0"/>
                          <a:ea typeface="Cambria" panose="02040503050406030204" pitchFamily="18" charset="0"/>
                        </a:rPr>
                        <a:t>5.95E-05</a:t>
                      </a:r>
                      <a:endParaRPr lang="en-US" sz="900" b="0" i="0" u="none" strike="noStrike">
                        <a:solidFill>
                          <a:srgbClr val="000000"/>
                        </a:solidFill>
                        <a:effectLst/>
                        <a:latin typeface="Cambria" panose="02040503050406030204" pitchFamily="18" charset="0"/>
                        <a:ea typeface="Cambria" panose="020405030504060302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900" u="none" strike="noStrike">
                          <a:effectLst/>
                          <a:latin typeface="Cambria" panose="02040503050406030204" pitchFamily="18" charset="0"/>
                          <a:ea typeface="Cambria" panose="02040503050406030204" pitchFamily="18" charset="0"/>
                        </a:rPr>
                        <a:t>6.07E-09</a:t>
                      </a:r>
                      <a:endParaRPr lang="en-US" sz="900" b="0" i="0" u="none" strike="noStrike">
                        <a:solidFill>
                          <a:srgbClr val="000000"/>
                        </a:solidFill>
                        <a:effectLst/>
                        <a:latin typeface="Cambria" panose="02040503050406030204" pitchFamily="18" charset="0"/>
                        <a:ea typeface="Cambria" panose="020405030504060302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900" u="none" strike="noStrike">
                          <a:effectLst/>
                          <a:latin typeface="Cambria" panose="02040503050406030204" pitchFamily="18" charset="0"/>
                          <a:ea typeface="Cambria" panose="02040503050406030204" pitchFamily="18" charset="0"/>
                        </a:rPr>
                        <a:t>9.85E-08</a:t>
                      </a:r>
                      <a:endParaRPr lang="en-US" sz="900" b="0" i="0" u="none" strike="noStrike">
                        <a:solidFill>
                          <a:srgbClr val="000000"/>
                        </a:solidFill>
                        <a:effectLst/>
                        <a:latin typeface="Cambria" panose="02040503050406030204" pitchFamily="18" charset="0"/>
                        <a:ea typeface="Cambria" panose="020405030504060302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900" u="none" strike="noStrike">
                          <a:effectLst/>
                          <a:latin typeface="Cambria" panose="02040503050406030204" pitchFamily="18" charset="0"/>
                          <a:ea typeface="Cambria" panose="02040503050406030204" pitchFamily="18" charset="0"/>
                        </a:rPr>
                        <a:t>7.95E-08</a:t>
                      </a:r>
                      <a:endParaRPr lang="en-US" sz="900" b="0" i="0" u="none" strike="noStrike">
                        <a:solidFill>
                          <a:srgbClr val="000000"/>
                        </a:solidFill>
                        <a:effectLst/>
                        <a:latin typeface="Cambria" panose="02040503050406030204" pitchFamily="18" charset="0"/>
                        <a:ea typeface="Cambria" panose="020405030504060302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3457671990"/>
                  </a:ext>
                </a:extLst>
              </a:tr>
              <a:tr h="168266">
                <a:tc gridSpan="3">
                  <a:txBody>
                    <a:bodyPr/>
                    <a:lstStyle/>
                    <a:p>
                      <a:pPr algn="ctr" fontAlgn="ctr"/>
                      <a:r>
                        <a:rPr lang="en-US" sz="900" u="none" strike="noStrike">
                          <a:effectLst/>
                          <a:latin typeface="Cambria" panose="02040503050406030204" pitchFamily="18" charset="0"/>
                          <a:ea typeface="Cambria" panose="02040503050406030204" pitchFamily="18" charset="0"/>
                        </a:rPr>
                        <a:t>EADL Total Radiative Yields</a:t>
                      </a:r>
                      <a:endParaRPr lang="en-US" sz="900" b="0" i="0" u="none" strike="noStrike">
                        <a:solidFill>
                          <a:srgbClr val="000000"/>
                        </a:solidFill>
                        <a:effectLst/>
                        <a:latin typeface="Cambria" panose="02040503050406030204" pitchFamily="18" charset="0"/>
                        <a:ea typeface="Cambria" panose="020405030504060302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hMerge="1">
                  <a:txBody>
                    <a:bodyPr/>
                    <a:lstStyle/>
                    <a:p>
                      <a:endParaRPr lang="en-US"/>
                    </a:p>
                  </a:txBody>
                  <a:tcPr/>
                </a:tc>
                <a:tc hMerge="1">
                  <a:txBody>
                    <a:bodyPr/>
                    <a:lstStyle/>
                    <a:p>
                      <a:endParaRPr lang="en-US"/>
                    </a:p>
                  </a:txBody>
                  <a:tcPr/>
                </a:tc>
                <a:tc>
                  <a:txBody>
                    <a:bodyPr/>
                    <a:lstStyle/>
                    <a:p>
                      <a:pPr algn="ctr" fontAlgn="ctr"/>
                      <a:endParaRPr lang="en-US" sz="900" b="0" i="0" u="none" strike="noStrike">
                        <a:solidFill>
                          <a:srgbClr val="000000"/>
                        </a:solidFill>
                        <a:effectLst/>
                        <a:latin typeface="Cambria" panose="02040503050406030204" pitchFamily="18" charset="0"/>
                        <a:ea typeface="Cambria" panose="020405030504060302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endParaRPr lang="en-US" sz="900" b="0" i="0" u="none" strike="noStrike">
                        <a:solidFill>
                          <a:srgbClr val="000000"/>
                        </a:solidFill>
                        <a:effectLst/>
                        <a:latin typeface="Cambria" panose="02040503050406030204" pitchFamily="18" charset="0"/>
                        <a:ea typeface="Cambria" panose="020405030504060302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endParaRPr lang="en-US" sz="900" b="0" i="0" u="none" strike="noStrike">
                        <a:solidFill>
                          <a:srgbClr val="000000"/>
                        </a:solidFill>
                        <a:effectLst/>
                        <a:latin typeface="Cambria" panose="02040503050406030204" pitchFamily="18" charset="0"/>
                        <a:ea typeface="Cambria" panose="020405030504060302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endParaRPr lang="en-US" sz="900" b="0" i="0" u="none" strike="noStrike">
                        <a:solidFill>
                          <a:srgbClr val="000000"/>
                        </a:solidFill>
                        <a:effectLst/>
                        <a:latin typeface="Cambria" panose="02040503050406030204" pitchFamily="18" charset="0"/>
                        <a:ea typeface="Cambria" panose="020405030504060302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endParaRPr lang="en-US" sz="900" b="0" i="0" u="none" strike="noStrike">
                        <a:solidFill>
                          <a:srgbClr val="000000"/>
                        </a:solidFill>
                        <a:effectLst/>
                        <a:latin typeface="Cambria" panose="02040503050406030204" pitchFamily="18" charset="0"/>
                        <a:ea typeface="Cambria" panose="020405030504060302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endParaRPr lang="en-US" sz="900" b="0" i="0" u="none" strike="noStrike">
                        <a:solidFill>
                          <a:srgbClr val="000000"/>
                        </a:solidFill>
                        <a:effectLst/>
                        <a:latin typeface="Cambria" panose="02040503050406030204" pitchFamily="18" charset="0"/>
                        <a:ea typeface="Cambria" panose="020405030504060302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endParaRPr lang="en-US" sz="900" b="0" i="0" u="none" strike="noStrike">
                        <a:solidFill>
                          <a:srgbClr val="000000"/>
                        </a:solidFill>
                        <a:effectLst/>
                        <a:latin typeface="Cambria" panose="02040503050406030204" pitchFamily="18" charset="0"/>
                        <a:ea typeface="Cambria" panose="020405030504060302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231678082"/>
                  </a:ext>
                </a:extLst>
              </a:tr>
              <a:tr h="168266">
                <a:tc>
                  <a:txBody>
                    <a:bodyPr/>
                    <a:lstStyle/>
                    <a:p>
                      <a:pPr algn="ctr" fontAlgn="ctr"/>
                      <a:r>
                        <a:rPr lang="en-US" sz="900" u="none" strike="noStrike">
                          <a:effectLst/>
                          <a:latin typeface="Cambria" panose="02040503050406030204" pitchFamily="18" charset="0"/>
                          <a:ea typeface="Cambria" panose="02040503050406030204" pitchFamily="18" charset="0"/>
                        </a:rPr>
                        <a:t>Element</a:t>
                      </a:r>
                      <a:endParaRPr lang="en-US" sz="900" b="0" i="0" u="none" strike="noStrike">
                        <a:solidFill>
                          <a:srgbClr val="000000"/>
                        </a:solidFill>
                        <a:effectLst/>
                        <a:latin typeface="Cambria" panose="02040503050406030204" pitchFamily="18" charset="0"/>
                        <a:ea typeface="Cambria" panose="020405030504060302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900" u="none" strike="noStrike">
                          <a:effectLst/>
                          <a:latin typeface="Cambria" panose="02040503050406030204" pitchFamily="18" charset="0"/>
                          <a:ea typeface="Cambria" panose="02040503050406030204" pitchFamily="18" charset="0"/>
                        </a:rPr>
                        <a:t>K</a:t>
                      </a:r>
                      <a:endParaRPr lang="en-US" sz="900" b="0" i="0" u="none" strike="noStrike">
                        <a:solidFill>
                          <a:srgbClr val="000000"/>
                        </a:solidFill>
                        <a:effectLst/>
                        <a:latin typeface="Cambria" panose="02040503050406030204" pitchFamily="18" charset="0"/>
                        <a:ea typeface="Cambria" panose="020405030504060302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900" u="none" strike="noStrike">
                          <a:effectLst/>
                          <a:latin typeface="Cambria" panose="02040503050406030204" pitchFamily="18" charset="0"/>
                          <a:ea typeface="Cambria" panose="02040503050406030204" pitchFamily="18" charset="0"/>
                        </a:rPr>
                        <a:t>L1</a:t>
                      </a:r>
                      <a:endParaRPr lang="en-US" sz="900" b="0" i="0" u="none" strike="noStrike">
                        <a:solidFill>
                          <a:srgbClr val="000000"/>
                        </a:solidFill>
                        <a:effectLst/>
                        <a:latin typeface="Cambria" panose="02040503050406030204" pitchFamily="18" charset="0"/>
                        <a:ea typeface="Cambria" panose="020405030504060302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900" u="none" strike="noStrike">
                          <a:effectLst/>
                          <a:latin typeface="Cambria" panose="02040503050406030204" pitchFamily="18" charset="0"/>
                          <a:ea typeface="Cambria" panose="02040503050406030204" pitchFamily="18" charset="0"/>
                        </a:rPr>
                        <a:t>L2</a:t>
                      </a:r>
                      <a:endParaRPr lang="en-US" sz="900" b="0" i="0" u="none" strike="noStrike">
                        <a:solidFill>
                          <a:srgbClr val="000000"/>
                        </a:solidFill>
                        <a:effectLst/>
                        <a:latin typeface="Cambria" panose="02040503050406030204" pitchFamily="18" charset="0"/>
                        <a:ea typeface="Cambria" panose="020405030504060302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900" u="none" strike="noStrike" dirty="0">
                          <a:effectLst/>
                          <a:latin typeface="Cambria" panose="02040503050406030204" pitchFamily="18" charset="0"/>
                          <a:ea typeface="Cambria" panose="02040503050406030204" pitchFamily="18" charset="0"/>
                        </a:rPr>
                        <a:t>L3</a:t>
                      </a:r>
                      <a:endParaRPr lang="en-US" sz="900" b="0" i="0" u="none" strike="noStrike" dirty="0">
                        <a:solidFill>
                          <a:srgbClr val="000000"/>
                        </a:solidFill>
                        <a:effectLst/>
                        <a:latin typeface="Cambria" panose="02040503050406030204" pitchFamily="18" charset="0"/>
                        <a:ea typeface="Cambria" panose="020405030504060302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900" u="none" strike="noStrike">
                          <a:effectLst/>
                          <a:latin typeface="Cambria" panose="02040503050406030204" pitchFamily="18" charset="0"/>
                          <a:ea typeface="Cambria" panose="02040503050406030204" pitchFamily="18" charset="0"/>
                        </a:rPr>
                        <a:t>M1</a:t>
                      </a:r>
                      <a:endParaRPr lang="en-US" sz="900" b="0" i="0" u="none" strike="noStrike">
                        <a:solidFill>
                          <a:srgbClr val="000000"/>
                        </a:solidFill>
                        <a:effectLst/>
                        <a:latin typeface="Cambria" panose="02040503050406030204" pitchFamily="18" charset="0"/>
                        <a:ea typeface="Cambria" panose="020405030504060302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900" u="none" strike="noStrike">
                          <a:effectLst/>
                          <a:latin typeface="Cambria" panose="02040503050406030204" pitchFamily="18" charset="0"/>
                          <a:ea typeface="Cambria" panose="02040503050406030204" pitchFamily="18" charset="0"/>
                        </a:rPr>
                        <a:t>M2</a:t>
                      </a:r>
                      <a:endParaRPr lang="en-US" sz="900" b="0" i="0" u="none" strike="noStrike">
                        <a:solidFill>
                          <a:srgbClr val="000000"/>
                        </a:solidFill>
                        <a:effectLst/>
                        <a:latin typeface="Cambria" panose="02040503050406030204" pitchFamily="18" charset="0"/>
                        <a:ea typeface="Cambria" panose="020405030504060302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900" u="none" strike="noStrike">
                          <a:effectLst/>
                          <a:latin typeface="Cambria" panose="02040503050406030204" pitchFamily="18" charset="0"/>
                          <a:ea typeface="Cambria" panose="02040503050406030204" pitchFamily="18" charset="0"/>
                        </a:rPr>
                        <a:t>M3</a:t>
                      </a:r>
                      <a:endParaRPr lang="en-US" sz="900" b="0" i="0" u="none" strike="noStrike">
                        <a:solidFill>
                          <a:srgbClr val="000000"/>
                        </a:solidFill>
                        <a:effectLst/>
                        <a:latin typeface="Cambria" panose="02040503050406030204" pitchFamily="18" charset="0"/>
                        <a:ea typeface="Cambria" panose="020405030504060302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900" u="none" strike="noStrike">
                          <a:effectLst/>
                          <a:latin typeface="Cambria" panose="02040503050406030204" pitchFamily="18" charset="0"/>
                          <a:ea typeface="Cambria" panose="02040503050406030204" pitchFamily="18" charset="0"/>
                        </a:rPr>
                        <a:t>M4</a:t>
                      </a:r>
                      <a:endParaRPr lang="en-US" sz="900" b="0" i="0" u="none" strike="noStrike">
                        <a:solidFill>
                          <a:srgbClr val="000000"/>
                        </a:solidFill>
                        <a:effectLst/>
                        <a:latin typeface="Cambria" panose="02040503050406030204" pitchFamily="18" charset="0"/>
                        <a:ea typeface="Cambria" panose="020405030504060302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900" u="none" strike="noStrike">
                          <a:effectLst/>
                          <a:latin typeface="Cambria" panose="02040503050406030204" pitchFamily="18" charset="0"/>
                          <a:ea typeface="Cambria" panose="02040503050406030204" pitchFamily="18" charset="0"/>
                        </a:rPr>
                        <a:t>M5</a:t>
                      </a:r>
                      <a:endParaRPr lang="en-US" sz="900" b="0" i="0" u="none" strike="noStrike">
                        <a:solidFill>
                          <a:srgbClr val="000000"/>
                        </a:solidFill>
                        <a:effectLst/>
                        <a:latin typeface="Cambria" panose="02040503050406030204" pitchFamily="18" charset="0"/>
                        <a:ea typeface="Cambria" panose="020405030504060302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2613748463"/>
                  </a:ext>
                </a:extLst>
              </a:tr>
              <a:tr h="168266">
                <a:tc>
                  <a:txBody>
                    <a:bodyPr/>
                    <a:lstStyle/>
                    <a:p>
                      <a:pPr algn="ctr" fontAlgn="ctr"/>
                      <a:r>
                        <a:rPr lang="en-US" sz="900" u="none" strike="noStrike">
                          <a:effectLst/>
                          <a:latin typeface="Cambria" panose="02040503050406030204" pitchFamily="18" charset="0"/>
                          <a:ea typeface="Cambria" panose="02040503050406030204" pitchFamily="18" charset="0"/>
                        </a:rPr>
                        <a:t>28-Ni</a:t>
                      </a:r>
                      <a:endParaRPr lang="en-US" sz="900" b="0" i="0" u="none" strike="noStrike">
                        <a:solidFill>
                          <a:srgbClr val="000000"/>
                        </a:solidFill>
                        <a:effectLst/>
                        <a:latin typeface="Cambria" panose="02040503050406030204" pitchFamily="18" charset="0"/>
                        <a:ea typeface="Cambria" panose="020405030504060302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900" u="none" strike="noStrike">
                          <a:effectLst/>
                          <a:latin typeface="Cambria" panose="02040503050406030204" pitchFamily="18" charset="0"/>
                          <a:ea typeface="Cambria" panose="02040503050406030204" pitchFamily="18" charset="0"/>
                        </a:rPr>
                        <a:t>0.41229</a:t>
                      </a:r>
                      <a:endParaRPr lang="en-US" sz="900" b="0" i="0" u="none" strike="noStrike">
                        <a:solidFill>
                          <a:srgbClr val="000000"/>
                        </a:solidFill>
                        <a:effectLst/>
                        <a:latin typeface="Cambria" panose="02040503050406030204" pitchFamily="18" charset="0"/>
                        <a:ea typeface="Cambria" panose="020405030504060302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900" u="none" strike="noStrike">
                          <a:effectLst/>
                          <a:latin typeface="Cambria" panose="02040503050406030204" pitchFamily="18" charset="0"/>
                          <a:ea typeface="Cambria" panose="02040503050406030204" pitchFamily="18" charset="0"/>
                        </a:rPr>
                        <a:t>7.96E-03</a:t>
                      </a:r>
                      <a:endParaRPr lang="en-US" sz="900" b="0" i="0" u="none" strike="noStrike">
                        <a:solidFill>
                          <a:srgbClr val="000000"/>
                        </a:solidFill>
                        <a:effectLst/>
                        <a:latin typeface="Cambria" panose="02040503050406030204" pitchFamily="18" charset="0"/>
                        <a:ea typeface="Cambria" panose="020405030504060302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900" u="none" strike="noStrike">
                          <a:effectLst/>
                          <a:latin typeface="Cambria" panose="02040503050406030204" pitchFamily="18" charset="0"/>
                          <a:ea typeface="Cambria" panose="02040503050406030204" pitchFamily="18" charset="0"/>
                        </a:rPr>
                        <a:t>7.92E-03</a:t>
                      </a:r>
                      <a:endParaRPr lang="en-US" sz="900" b="0" i="0" u="none" strike="noStrike">
                        <a:solidFill>
                          <a:srgbClr val="000000"/>
                        </a:solidFill>
                        <a:effectLst/>
                        <a:latin typeface="Cambria" panose="02040503050406030204" pitchFamily="18" charset="0"/>
                        <a:ea typeface="Cambria" panose="020405030504060302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900" u="none" strike="noStrike">
                          <a:effectLst/>
                          <a:latin typeface="Cambria" panose="02040503050406030204" pitchFamily="18" charset="0"/>
                          <a:ea typeface="Cambria" panose="02040503050406030204" pitchFamily="18" charset="0"/>
                        </a:rPr>
                        <a:t>7.51E-03</a:t>
                      </a:r>
                      <a:endParaRPr lang="en-US" sz="900" b="0" i="0" u="none" strike="noStrike">
                        <a:solidFill>
                          <a:srgbClr val="000000"/>
                        </a:solidFill>
                        <a:effectLst/>
                        <a:latin typeface="Cambria" panose="02040503050406030204" pitchFamily="18" charset="0"/>
                        <a:ea typeface="Cambria" panose="020405030504060302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900" u="none" strike="noStrike" dirty="0">
                          <a:effectLst/>
                          <a:latin typeface="Cambria" panose="02040503050406030204" pitchFamily="18" charset="0"/>
                          <a:ea typeface="Cambria" panose="02040503050406030204" pitchFamily="18" charset="0"/>
                        </a:rPr>
                        <a:t>3.38E-05</a:t>
                      </a:r>
                      <a:endParaRPr lang="en-US" sz="900" b="0" i="0" u="none" strike="noStrike" dirty="0">
                        <a:solidFill>
                          <a:srgbClr val="000000"/>
                        </a:solidFill>
                        <a:effectLst/>
                        <a:latin typeface="Cambria" panose="02040503050406030204" pitchFamily="18" charset="0"/>
                        <a:ea typeface="Cambria" panose="020405030504060302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900" u="none" strike="noStrike">
                          <a:effectLst/>
                          <a:latin typeface="Cambria" panose="02040503050406030204" pitchFamily="18" charset="0"/>
                          <a:ea typeface="Cambria" panose="02040503050406030204" pitchFamily="18" charset="0"/>
                        </a:rPr>
                        <a:t>1.34E-05</a:t>
                      </a:r>
                      <a:endParaRPr lang="en-US" sz="900" b="0" i="0" u="none" strike="noStrike">
                        <a:solidFill>
                          <a:srgbClr val="000000"/>
                        </a:solidFill>
                        <a:effectLst/>
                        <a:latin typeface="Cambria" panose="02040503050406030204" pitchFamily="18" charset="0"/>
                        <a:ea typeface="Cambria" panose="020405030504060302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900" u="none" strike="noStrike">
                          <a:effectLst/>
                          <a:latin typeface="Cambria" panose="02040503050406030204" pitchFamily="18" charset="0"/>
                          <a:ea typeface="Cambria" panose="02040503050406030204" pitchFamily="18" charset="0"/>
                        </a:rPr>
                        <a:t>1.16E-05</a:t>
                      </a:r>
                      <a:endParaRPr lang="en-US" sz="900" b="0" i="0" u="none" strike="noStrike">
                        <a:solidFill>
                          <a:srgbClr val="000000"/>
                        </a:solidFill>
                        <a:effectLst/>
                        <a:latin typeface="Cambria" panose="02040503050406030204" pitchFamily="18" charset="0"/>
                        <a:ea typeface="Cambria" panose="020405030504060302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endParaRPr lang="en-US" sz="900" b="0" i="0" u="none" strike="noStrike">
                        <a:solidFill>
                          <a:srgbClr val="000000"/>
                        </a:solidFill>
                        <a:effectLst/>
                        <a:latin typeface="Cambria" panose="02040503050406030204" pitchFamily="18" charset="0"/>
                        <a:ea typeface="Cambria" panose="020405030504060302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endParaRPr lang="en-US" sz="900" b="0" i="0" u="none" strike="noStrike">
                        <a:solidFill>
                          <a:srgbClr val="000000"/>
                        </a:solidFill>
                        <a:effectLst/>
                        <a:latin typeface="Cambria" panose="02040503050406030204" pitchFamily="18" charset="0"/>
                        <a:ea typeface="Cambria" panose="020405030504060302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899573932"/>
                  </a:ext>
                </a:extLst>
              </a:tr>
              <a:tr h="168266">
                <a:tc>
                  <a:txBody>
                    <a:bodyPr/>
                    <a:lstStyle/>
                    <a:p>
                      <a:pPr algn="ctr" fontAlgn="ctr"/>
                      <a:r>
                        <a:rPr lang="en-US" sz="900" u="none" strike="noStrike">
                          <a:effectLst/>
                          <a:latin typeface="Cambria" panose="02040503050406030204" pitchFamily="18" charset="0"/>
                          <a:ea typeface="Cambria" panose="02040503050406030204" pitchFamily="18" charset="0"/>
                        </a:rPr>
                        <a:t>29-Cu</a:t>
                      </a:r>
                      <a:endParaRPr lang="en-US" sz="900" b="0" i="0" u="none" strike="noStrike">
                        <a:solidFill>
                          <a:srgbClr val="000000"/>
                        </a:solidFill>
                        <a:effectLst/>
                        <a:latin typeface="Cambria" panose="02040503050406030204" pitchFamily="18" charset="0"/>
                        <a:ea typeface="Cambria" panose="020405030504060302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900" u="none" strike="noStrike">
                          <a:effectLst/>
                          <a:latin typeface="Cambria" panose="02040503050406030204" pitchFamily="18" charset="0"/>
                          <a:ea typeface="Cambria" panose="02040503050406030204" pitchFamily="18" charset="0"/>
                        </a:rPr>
                        <a:t>0.44639</a:t>
                      </a:r>
                      <a:endParaRPr lang="en-US" sz="900" b="0" i="0" u="none" strike="noStrike">
                        <a:solidFill>
                          <a:srgbClr val="000000"/>
                        </a:solidFill>
                        <a:effectLst/>
                        <a:latin typeface="Cambria" panose="02040503050406030204" pitchFamily="18" charset="0"/>
                        <a:ea typeface="Cambria" panose="020405030504060302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900" u="none" strike="noStrike">
                          <a:effectLst/>
                          <a:latin typeface="Cambria" panose="02040503050406030204" pitchFamily="18" charset="0"/>
                          <a:ea typeface="Cambria" panose="02040503050406030204" pitchFamily="18" charset="0"/>
                        </a:rPr>
                        <a:t>9.17E-03</a:t>
                      </a:r>
                      <a:endParaRPr lang="en-US" sz="900" b="0" i="0" u="none" strike="noStrike">
                        <a:solidFill>
                          <a:srgbClr val="000000"/>
                        </a:solidFill>
                        <a:effectLst/>
                        <a:latin typeface="Cambria" panose="02040503050406030204" pitchFamily="18" charset="0"/>
                        <a:ea typeface="Cambria" panose="020405030504060302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900" u="none" strike="noStrike">
                          <a:effectLst/>
                          <a:latin typeface="Cambria" panose="02040503050406030204" pitchFamily="18" charset="0"/>
                          <a:ea typeface="Cambria" panose="02040503050406030204" pitchFamily="18" charset="0"/>
                        </a:rPr>
                        <a:t>9.32E-03</a:t>
                      </a:r>
                      <a:endParaRPr lang="en-US" sz="900" b="0" i="0" u="none" strike="noStrike">
                        <a:solidFill>
                          <a:srgbClr val="000000"/>
                        </a:solidFill>
                        <a:effectLst/>
                        <a:latin typeface="Cambria" panose="02040503050406030204" pitchFamily="18" charset="0"/>
                        <a:ea typeface="Cambria" panose="020405030504060302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900" u="none" strike="noStrike">
                          <a:effectLst/>
                          <a:latin typeface="Cambria" panose="02040503050406030204" pitchFamily="18" charset="0"/>
                          <a:ea typeface="Cambria" panose="02040503050406030204" pitchFamily="18" charset="0"/>
                        </a:rPr>
                        <a:t>8.83E-03</a:t>
                      </a:r>
                      <a:endParaRPr lang="en-US" sz="900" b="0" i="0" u="none" strike="noStrike">
                        <a:solidFill>
                          <a:srgbClr val="000000"/>
                        </a:solidFill>
                        <a:effectLst/>
                        <a:latin typeface="Cambria" panose="02040503050406030204" pitchFamily="18" charset="0"/>
                        <a:ea typeface="Cambria" panose="020405030504060302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900" u="none" strike="noStrike" dirty="0">
                          <a:effectLst/>
                          <a:latin typeface="Cambria" panose="02040503050406030204" pitchFamily="18" charset="0"/>
                          <a:ea typeface="Cambria" panose="02040503050406030204" pitchFamily="18" charset="0"/>
                        </a:rPr>
                        <a:t>4.52E-05</a:t>
                      </a:r>
                      <a:endParaRPr lang="en-US" sz="900" b="0" i="0" u="none" strike="noStrike" dirty="0">
                        <a:solidFill>
                          <a:srgbClr val="000000"/>
                        </a:solidFill>
                        <a:effectLst/>
                        <a:latin typeface="Cambria" panose="02040503050406030204" pitchFamily="18" charset="0"/>
                        <a:ea typeface="Cambria" panose="020405030504060302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900" u="none" strike="noStrike">
                          <a:effectLst/>
                          <a:latin typeface="Cambria" panose="02040503050406030204" pitchFamily="18" charset="0"/>
                          <a:ea typeface="Cambria" panose="02040503050406030204" pitchFamily="18" charset="0"/>
                        </a:rPr>
                        <a:t>2.15E-05</a:t>
                      </a:r>
                      <a:endParaRPr lang="en-US" sz="900" b="0" i="0" u="none" strike="noStrike">
                        <a:solidFill>
                          <a:srgbClr val="000000"/>
                        </a:solidFill>
                        <a:effectLst/>
                        <a:latin typeface="Cambria" panose="02040503050406030204" pitchFamily="18" charset="0"/>
                        <a:ea typeface="Cambria" panose="020405030504060302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900" u="none" strike="noStrike">
                          <a:effectLst/>
                          <a:latin typeface="Cambria" panose="02040503050406030204" pitchFamily="18" charset="0"/>
                          <a:ea typeface="Cambria" panose="02040503050406030204" pitchFamily="18" charset="0"/>
                        </a:rPr>
                        <a:t>1.87E-05</a:t>
                      </a:r>
                      <a:endParaRPr lang="en-US" sz="900" b="0" i="0" u="none" strike="noStrike">
                        <a:solidFill>
                          <a:srgbClr val="000000"/>
                        </a:solidFill>
                        <a:effectLst/>
                        <a:latin typeface="Cambria" panose="02040503050406030204" pitchFamily="18" charset="0"/>
                        <a:ea typeface="Cambria" panose="020405030504060302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endParaRPr lang="en-US" sz="900" b="0" i="0" u="none" strike="noStrike">
                        <a:solidFill>
                          <a:srgbClr val="000000"/>
                        </a:solidFill>
                        <a:effectLst/>
                        <a:latin typeface="Cambria" panose="02040503050406030204" pitchFamily="18" charset="0"/>
                        <a:ea typeface="Cambria" panose="020405030504060302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endParaRPr lang="en-US" sz="900" b="0" i="0" u="none" strike="noStrike">
                        <a:solidFill>
                          <a:srgbClr val="000000"/>
                        </a:solidFill>
                        <a:effectLst/>
                        <a:latin typeface="Cambria" panose="02040503050406030204" pitchFamily="18" charset="0"/>
                        <a:ea typeface="Cambria" panose="020405030504060302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3282888070"/>
                  </a:ext>
                </a:extLst>
              </a:tr>
              <a:tr h="168266">
                <a:tc>
                  <a:txBody>
                    <a:bodyPr/>
                    <a:lstStyle/>
                    <a:p>
                      <a:pPr algn="ctr" fontAlgn="ctr"/>
                      <a:r>
                        <a:rPr lang="en-US" sz="900" u="none" strike="noStrike">
                          <a:effectLst/>
                          <a:latin typeface="Cambria" panose="02040503050406030204" pitchFamily="18" charset="0"/>
                          <a:ea typeface="Cambria" panose="02040503050406030204" pitchFamily="18" charset="0"/>
                        </a:rPr>
                        <a:t>30-Zn</a:t>
                      </a:r>
                      <a:endParaRPr lang="en-US" sz="900" b="0" i="0" u="none" strike="noStrike">
                        <a:solidFill>
                          <a:srgbClr val="000000"/>
                        </a:solidFill>
                        <a:effectLst/>
                        <a:latin typeface="Cambria" panose="02040503050406030204" pitchFamily="18" charset="0"/>
                        <a:ea typeface="Cambria" panose="020405030504060302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900" u="none" strike="noStrike">
                          <a:effectLst/>
                          <a:latin typeface="Cambria" panose="02040503050406030204" pitchFamily="18" charset="0"/>
                          <a:ea typeface="Cambria" panose="02040503050406030204" pitchFamily="18" charset="0"/>
                        </a:rPr>
                        <a:t>0.48013</a:t>
                      </a:r>
                      <a:endParaRPr lang="en-US" sz="900" b="0" i="0" u="none" strike="noStrike">
                        <a:solidFill>
                          <a:srgbClr val="000000"/>
                        </a:solidFill>
                        <a:effectLst/>
                        <a:latin typeface="Cambria" panose="02040503050406030204" pitchFamily="18" charset="0"/>
                        <a:ea typeface="Cambria" panose="020405030504060302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900" u="none" strike="noStrike">
                          <a:effectLst/>
                          <a:latin typeface="Cambria" panose="02040503050406030204" pitchFamily="18" charset="0"/>
                          <a:ea typeface="Cambria" panose="02040503050406030204" pitchFamily="18" charset="0"/>
                        </a:rPr>
                        <a:t>1.05E-02</a:t>
                      </a:r>
                      <a:endParaRPr lang="en-US" sz="900" b="0" i="0" u="none" strike="noStrike">
                        <a:solidFill>
                          <a:srgbClr val="000000"/>
                        </a:solidFill>
                        <a:effectLst/>
                        <a:latin typeface="Cambria" panose="02040503050406030204" pitchFamily="18" charset="0"/>
                        <a:ea typeface="Cambria" panose="020405030504060302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900" u="none" strike="noStrike">
                          <a:effectLst/>
                          <a:latin typeface="Cambria" panose="02040503050406030204" pitchFamily="18" charset="0"/>
                          <a:ea typeface="Cambria" panose="02040503050406030204" pitchFamily="18" charset="0"/>
                        </a:rPr>
                        <a:t>1.09E-02</a:t>
                      </a:r>
                      <a:endParaRPr lang="en-US" sz="900" b="0" i="0" u="none" strike="noStrike">
                        <a:solidFill>
                          <a:srgbClr val="000000"/>
                        </a:solidFill>
                        <a:effectLst/>
                        <a:latin typeface="Cambria" panose="02040503050406030204" pitchFamily="18" charset="0"/>
                        <a:ea typeface="Cambria" panose="020405030504060302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900" u="none" strike="noStrike">
                          <a:effectLst/>
                          <a:latin typeface="Cambria" panose="02040503050406030204" pitchFamily="18" charset="0"/>
                          <a:ea typeface="Cambria" panose="02040503050406030204" pitchFamily="18" charset="0"/>
                        </a:rPr>
                        <a:t>1.03E-02</a:t>
                      </a:r>
                      <a:endParaRPr lang="en-US" sz="900" b="0" i="0" u="none" strike="noStrike">
                        <a:solidFill>
                          <a:srgbClr val="000000"/>
                        </a:solidFill>
                        <a:effectLst/>
                        <a:latin typeface="Cambria" panose="02040503050406030204" pitchFamily="18" charset="0"/>
                        <a:ea typeface="Cambria" panose="020405030504060302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900" u="none" strike="noStrike">
                          <a:effectLst/>
                          <a:latin typeface="Cambria" panose="02040503050406030204" pitchFamily="18" charset="0"/>
                          <a:ea typeface="Cambria" panose="02040503050406030204" pitchFamily="18" charset="0"/>
                        </a:rPr>
                        <a:t>5.94E-05</a:t>
                      </a:r>
                      <a:endParaRPr lang="en-US" sz="900" b="0" i="0" u="none" strike="noStrike">
                        <a:solidFill>
                          <a:srgbClr val="000000"/>
                        </a:solidFill>
                        <a:effectLst/>
                        <a:latin typeface="Cambria" panose="02040503050406030204" pitchFamily="18" charset="0"/>
                        <a:ea typeface="Cambria" panose="020405030504060302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900" u="none" strike="noStrike" dirty="0">
                          <a:effectLst/>
                          <a:latin typeface="Cambria" panose="02040503050406030204" pitchFamily="18" charset="0"/>
                          <a:ea typeface="Cambria" panose="02040503050406030204" pitchFamily="18" charset="0"/>
                        </a:rPr>
                        <a:t>3.27E-05</a:t>
                      </a:r>
                      <a:endParaRPr lang="en-US" sz="900" b="0" i="0" u="none" strike="noStrike" dirty="0">
                        <a:solidFill>
                          <a:srgbClr val="000000"/>
                        </a:solidFill>
                        <a:effectLst/>
                        <a:latin typeface="Cambria" panose="02040503050406030204" pitchFamily="18" charset="0"/>
                        <a:ea typeface="Cambria" panose="020405030504060302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900" u="none" strike="noStrike">
                          <a:effectLst/>
                          <a:latin typeface="Cambria" panose="02040503050406030204" pitchFamily="18" charset="0"/>
                          <a:ea typeface="Cambria" panose="02040503050406030204" pitchFamily="18" charset="0"/>
                        </a:rPr>
                        <a:t>2.85E-05</a:t>
                      </a:r>
                      <a:endParaRPr lang="en-US" sz="900" b="0" i="0" u="none" strike="noStrike">
                        <a:solidFill>
                          <a:srgbClr val="000000"/>
                        </a:solidFill>
                        <a:effectLst/>
                        <a:latin typeface="Cambria" panose="02040503050406030204" pitchFamily="18" charset="0"/>
                        <a:ea typeface="Cambria" panose="020405030504060302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endParaRPr lang="en-US" sz="900" b="0" i="0" u="none" strike="noStrike">
                        <a:solidFill>
                          <a:srgbClr val="000000"/>
                        </a:solidFill>
                        <a:effectLst/>
                        <a:latin typeface="Cambria" panose="02040503050406030204" pitchFamily="18" charset="0"/>
                        <a:ea typeface="Cambria" panose="020405030504060302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endParaRPr lang="en-US" sz="900" b="0" i="0" u="none" strike="noStrike">
                        <a:solidFill>
                          <a:srgbClr val="000000"/>
                        </a:solidFill>
                        <a:effectLst/>
                        <a:latin typeface="Cambria" panose="02040503050406030204" pitchFamily="18" charset="0"/>
                        <a:ea typeface="Cambria" panose="020405030504060302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4156345797"/>
                  </a:ext>
                </a:extLst>
              </a:tr>
              <a:tr h="168266">
                <a:tc>
                  <a:txBody>
                    <a:bodyPr/>
                    <a:lstStyle/>
                    <a:p>
                      <a:pPr algn="ctr" fontAlgn="ctr"/>
                      <a:r>
                        <a:rPr lang="en-US" sz="900" u="none" strike="noStrike">
                          <a:effectLst/>
                          <a:latin typeface="Cambria" panose="02040503050406030204" pitchFamily="18" charset="0"/>
                          <a:ea typeface="Cambria" panose="02040503050406030204" pitchFamily="18" charset="0"/>
                        </a:rPr>
                        <a:t>31-Ga</a:t>
                      </a:r>
                      <a:endParaRPr lang="en-US" sz="900" b="0" i="0" u="none" strike="noStrike">
                        <a:solidFill>
                          <a:srgbClr val="000000"/>
                        </a:solidFill>
                        <a:effectLst/>
                        <a:latin typeface="Cambria" panose="02040503050406030204" pitchFamily="18" charset="0"/>
                        <a:ea typeface="Cambria" panose="020405030504060302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900" u="none" strike="noStrike">
                          <a:effectLst/>
                          <a:latin typeface="Cambria" panose="02040503050406030204" pitchFamily="18" charset="0"/>
                          <a:ea typeface="Cambria" panose="02040503050406030204" pitchFamily="18" charset="0"/>
                        </a:rPr>
                        <a:t>0.51332</a:t>
                      </a:r>
                      <a:endParaRPr lang="en-US" sz="900" b="0" i="0" u="none" strike="noStrike">
                        <a:solidFill>
                          <a:srgbClr val="000000"/>
                        </a:solidFill>
                        <a:effectLst/>
                        <a:latin typeface="Cambria" panose="02040503050406030204" pitchFamily="18" charset="0"/>
                        <a:ea typeface="Cambria" panose="020405030504060302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900" u="none" strike="noStrike">
                          <a:effectLst/>
                          <a:latin typeface="Cambria" panose="02040503050406030204" pitchFamily="18" charset="0"/>
                          <a:ea typeface="Cambria" panose="02040503050406030204" pitchFamily="18" charset="0"/>
                        </a:rPr>
                        <a:t>1.20E-02</a:t>
                      </a:r>
                      <a:endParaRPr lang="en-US" sz="900" b="0" i="0" u="none" strike="noStrike">
                        <a:solidFill>
                          <a:srgbClr val="000000"/>
                        </a:solidFill>
                        <a:effectLst/>
                        <a:latin typeface="Cambria" panose="02040503050406030204" pitchFamily="18" charset="0"/>
                        <a:ea typeface="Cambria" panose="020405030504060302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900" u="none" strike="noStrike">
                          <a:effectLst/>
                          <a:latin typeface="Cambria" panose="02040503050406030204" pitchFamily="18" charset="0"/>
                          <a:ea typeface="Cambria" panose="02040503050406030204" pitchFamily="18" charset="0"/>
                        </a:rPr>
                        <a:t>1.25E-02</a:t>
                      </a:r>
                      <a:endParaRPr lang="en-US" sz="900" b="0" i="0" u="none" strike="noStrike">
                        <a:solidFill>
                          <a:srgbClr val="000000"/>
                        </a:solidFill>
                        <a:effectLst/>
                        <a:latin typeface="Cambria" panose="02040503050406030204" pitchFamily="18" charset="0"/>
                        <a:ea typeface="Cambria" panose="020405030504060302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900" u="none" strike="noStrike">
                          <a:effectLst/>
                          <a:latin typeface="Cambria" panose="02040503050406030204" pitchFamily="18" charset="0"/>
                          <a:ea typeface="Cambria" panose="02040503050406030204" pitchFamily="18" charset="0"/>
                        </a:rPr>
                        <a:t>1.18E-02</a:t>
                      </a:r>
                      <a:endParaRPr lang="en-US" sz="900" b="0" i="0" u="none" strike="noStrike">
                        <a:solidFill>
                          <a:srgbClr val="000000"/>
                        </a:solidFill>
                        <a:effectLst/>
                        <a:latin typeface="Cambria" panose="02040503050406030204" pitchFamily="18" charset="0"/>
                        <a:ea typeface="Cambria" panose="020405030504060302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900" u="none" strike="noStrike">
                          <a:effectLst/>
                          <a:latin typeface="Cambria" panose="02040503050406030204" pitchFamily="18" charset="0"/>
                          <a:ea typeface="Cambria" panose="02040503050406030204" pitchFamily="18" charset="0"/>
                        </a:rPr>
                        <a:t>7.72E-05</a:t>
                      </a:r>
                      <a:endParaRPr lang="en-US" sz="900" b="0" i="0" u="none" strike="noStrike">
                        <a:solidFill>
                          <a:srgbClr val="000000"/>
                        </a:solidFill>
                        <a:effectLst/>
                        <a:latin typeface="Cambria" panose="02040503050406030204" pitchFamily="18" charset="0"/>
                        <a:ea typeface="Cambria" panose="020405030504060302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900" u="none" strike="noStrike" dirty="0">
                          <a:effectLst/>
                          <a:latin typeface="Cambria" panose="02040503050406030204" pitchFamily="18" charset="0"/>
                          <a:ea typeface="Cambria" panose="02040503050406030204" pitchFamily="18" charset="0"/>
                        </a:rPr>
                        <a:t>4.77E-05</a:t>
                      </a:r>
                      <a:endParaRPr lang="en-US" sz="900" b="0" i="0" u="none" strike="noStrike" dirty="0">
                        <a:solidFill>
                          <a:srgbClr val="000000"/>
                        </a:solidFill>
                        <a:effectLst/>
                        <a:latin typeface="Cambria" panose="02040503050406030204" pitchFamily="18" charset="0"/>
                        <a:ea typeface="Cambria" panose="020405030504060302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900" u="none" strike="noStrike" dirty="0">
                          <a:effectLst/>
                          <a:latin typeface="Cambria" panose="02040503050406030204" pitchFamily="18" charset="0"/>
                          <a:ea typeface="Cambria" panose="02040503050406030204" pitchFamily="18" charset="0"/>
                        </a:rPr>
                        <a:t>4.19E-05</a:t>
                      </a:r>
                      <a:endParaRPr lang="en-US" sz="900" b="0" i="0" u="none" strike="noStrike" dirty="0">
                        <a:solidFill>
                          <a:srgbClr val="000000"/>
                        </a:solidFill>
                        <a:effectLst/>
                        <a:latin typeface="Cambria" panose="02040503050406030204" pitchFamily="18" charset="0"/>
                        <a:ea typeface="Cambria" panose="020405030504060302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endParaRPr lang="en-US" sz="900" b="0" i="0" u="none" strike="noStrike" dirty="0">
                        <a:solidFill>
                          <a:srgbClr val="000000"/>
                        </a:solidFill>
                        <a:effectLst/>
                        <a:latin typeface="Cambria" panose="02040503050406030204" pitchFamily="18" charset="0"/>
                        <a:ea typeface="Cambria" panose="020405030504060302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endParaRPr lang="en-US" sz="900" b="0" i="0" u="none" strike="noStrike" dirty="0">
                        <a:solidFill>
                          <a:srgbClr val="000000"/>
                        </a:solidFill>
                        <a:effectLst/>
                        <a:latin typeface="Cambria" panose="02040503050406030204" pitchFamily="18" charset="0"/>
                        <a:ea typeface="Cambria" panose="020405030504060302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3500938673"/>
                  </a:ext>
                </a:extLst>
              </a:tr>
              <a:tr h="168266">
                <a:tc>
                  <a:txBody>
                    <a:bodyPr/>
                    <a:lstStyle/>
                    <a:p>
                      <a:pPr algn="ctr" fontAlgn="ctr"/>
                      <a:r>
                        <a:rPr lang="en-US" sz="900" u="none" strike="noStrike">
                          <a:effectLst/>
                          <a:latin typeface="Cambria" panose="02040503050406030204" pitchFamily="18" charset="0"/>
                          <a:ea typeface="Cambria" panose="02040503050406030204" pitchFamily="18" charset="0"/>
                        </a:rPr>
                        <a:t>32-Ge</a:t>
                      </a:r>
                      <a:endParaRPr lang="en-US" sz="900" b="0" i="0" u="none" strike="noStrike">
                        <a:solidFill>
                          <a:srgbClr val="000000"/>
                        </a:solidFill>
                        <a:effectLst/>
                        <a:latin typeface="Cambria" panose="02040503050406030204" pitchFamily="18" charset="0"/>
                        <a:ea typeface="Cambria" panose="020405030504060302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900" u="none" strike="noStrike">
                          <a:effectLst/>
                          <a:latin typeface="Cambria" panose="02040503050406030204" pitchFamily="18" charset="0"/>
                          <a:ea typeface="Cambria" panose="02040503050406030204" pitchFamily="18" charset="0"/>
                        </a:rPr>
                        <a:t>0.54573</a:t>
                      </a:r>
                      <a:endParaRPr lang="en-US" sz="900" b="0" i="0" u="none" strike="noStrike">
                        <a:solidFill>
                          <a:srgbClr val="000000"/>
                        </a:solidFill>
                        <a:effectLst/>
                        <a:latin typeface="Cambria" panose="02040503050406030204" pitchFamily="18" charset="0"/>
                        <a:ea typeface="Cambria" panose="020405030504060302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900" u="none" strike="noStrike">
                          <a:effectLst/>
                          <a:latin typeface="Cambria" panose="02040503050406030204" pitchFamily="18" charset="0"/>
                          <a:ea typeface="Cambria" panose="02040503050406030204" pitchFamily="18" charset="0"/>
                        </a:rPr>
                        <a:t>1.36E-02</a:t>
                      </a:r>
                      <a:endParaRPr lang="en-US" sz="900" b="0" i="0" u="none" strike="noStrike">
                        <a:solidFill>
                          <a:srgbClr val="000000"/>
                        </a:solidFill>
                        <a:effectLst/>
                        <a:latin typeface="Cambria" panose="02040503050406030204" pitchFamily="18" charset="0"/>
                        <a:ea typeface="Cambria" panose="020405030504060302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900" u="none" strike="noStrike">
                          <a:effectLst/>
                          <a:latin typeface="Cambria" panose="02040503050406030204" pitchFamily="18" charset="0"/>
                          <a:ea typeface="Cambria" panose="02040503050406030204" pitchFamily="18" charset="0"/>
                        </a:rPr>
                        <a:t>1.44E-02</a:t>
                      </a:r>
                      <a:endParaRPr lang="en-US" sz="900" b="0" i="0" u="none" strike="noStrike">
                        <a:solidFill>
                          <a:srgbClr val="000000"/>
                        </a:solidFill>
                        <a:effectLst/>
                        <a:latin typeface="Cambria" panose="02040503050406030204" pitchFamily="18" charset="0"/>
                        <a:ea typeface="Cambria" panose="020405030504060302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900" u="none" strike="noStrike">
                          <a:effectLst/>
                          <a:latin typeface="Cambria" panose="02040503050406030204" pitchFamily="18" charset="0"/>
                          <a:ea typeface="Cambria" panose="02040503050406030204" pitchFamily="18" charset="0"/>
                        </a:rPr>
                        <a:t>1.35E-02</a:t>
                      </a:r>
                      <a:endParaRPr lang="en-US" sz="900" b="0" i="0" u="none" strike="noStrike">
                        <a:solidFill>
                          <a:srgbClr val="000000"/>
                        </a:solidFill>
                        <a:effectLst/>
                        <a:latin typeface="Cambria" panose="02040503050406030204" pitchFamily="18" charset="0"/>
                        <a:ea typeface="Cambria" panose="020405030504060302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900" u="none" strike="noStrike">
                          <a:effectLst/>
                          <a:latin typeface="Cambria" panose="02040503050406030204" pitchFamily="18" charset="0"/>
                          <a:ea typeface="Cambria" panose="02040503050406030204" pitchFamily="18" charset="0"/>
                        </a:rPr>
                        <a:t>9.90E-05</a:t>
                      </a:r>
                      <a:endParaRPr lang="en-US" sz="900" b="0" i="0" u="none" strike="noStrike">
                        <a:solidFill>
                          <a:srgbClr val="000000"/>
                        </a:solidFill>
                        <a:effectLst/>
                        <a:latin typeface="Cambria" panose="02040503050406030204" pitchFamily="18" charset="0"/>
                        <a:ea typeface="Cambria" panose="020405030504060302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900" u="none" strike="noStrike" dirty="0">
                          <a:effectLst/>
                          <a:latin typeface="Cambria" panose="02040503050406030204" pitchFamily="18" charset="0"/>
                          <a:ea typeface="Cambria" panose="02040503050406030204" pitchFamily="18" charset="0"/>
                        </a:rPr>
                        <a:t>5.95E-05</a:t>
                      </a:r>
                      <a:endParaRPr lang="en-US" sz="900" b="0" i="0" u="none" strike="noStrike" dirty="0">
                        <a:solidFill>
                          <a:srgbClr val="000000"/>
                        </a:solidFill>
                        <a:effectLst/>
                        <a:latin typeface="Cambria" panose="02040503050406030204" pitchFamily="18" charset="0"/>
                        <a:ea typeface="Cambria" panose="020405030504060302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900" u="none" strike="noStrike" dirty="0">
                          <a:effectLst/>
                          <a:latin typeface="Cambria" panose="02040503050406030204" pitchFamily="18" charset="0"/>
                          <a:ea typeface="Cambria" panose="02040503050406030204" pitchFamily="18" charset="0"/>
                        </a:rPr>
                        <a:t>6.07E-09</a:t>
                      </a:r>
                      <a:endParaRPr lang="en-US" sz="900" b="0" i="0" u="none" strike="noStrike" dirty="0">
                        <a:solidFill>
                          <a:srgbClr val="000000"/>
                        </a:solidFill>
                        <a:effectLst/>
                        <a:latin typeface="Cambria" panose="02040503050406030204" pitchFamily="18" charset="0"/>
                        <a:ea typeface="Cambria" panose="020405030504060302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900" u="none" strike="noStrike">
                          <a:effectLst/>
                          <a:latin typeface="Cambria" panose="02040503050406030204" pitchFamily="18" charset="0"/>
                          <a:ea typeface="Cambria" panose="02040503050406030204" pitchFamily="18" charset="0"/>
                        </a:rPr>
                        <a:t>9.85E-08</a:t>
                      </a:r>
                      <a:endParaRPr lang="en-US" sz="900" b="0" i="0" u="none" strike="noStrike">
                        <a:solidFill>
                          <a:srgbClr val="000000"/>
                        </a:solidFill>
                        <a:effectLst/>
                        <a:latin typeface="Cambria" panose="02040503050406030204" pitchFamily="18" charset="0"/>
                        <a:ea typeface="Cambria" panose="020405030504060302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900" u="none" strike="noStrike" dirty="0">
                          <a:effectLst/>
                          <a:latin typeface="Cambria" panose="02040503050406030204" pitchFamily="18" charset="0"/>
                          <a:ea typeface="Cambria" panose="02040503050406030204" pitchFamily="18" charset="0"/>
                        </a:rPr>
                        <a:t>7.95E-08</a:t>
                      </a:r>
                      <a:endParaRPr lang="en-US" sz="900" b="0" i="0" u="none" strike="noStrike" dirty="0">
                        <a:solidFill>
                          <a:srgbClr val="000000"/>
                        </a:solidFill>
                        <a:effectLst/>
                        <a:latin typeface="Cambria" panose="02040503050406030204" pitchFamily="18" charset="0"/>
                        <a:ea typeface="Cambria" panose="020405030504060302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2497695801"/>
                  </a:ext>
                </a:extLst>
              </a:tr>
            </a:tbl>
          </a:graphicData>
        </a:graphic>
      </p:graphicFrame>
    </p:spTree>
    <p:extLst>
      <p:ext uri="{BB962C8B-B14F-4D97-AF65-F5344CB8AC3E}">
        <p14:creationId xmlns:p14="http://schemas.microsoft.com/office/powerpoint/2010/main" val="1655722369"/>
      </p:ext>
    </p:extLst>
  </p:cSld>
  <p:clrMapOvr>
    <a:masterClrMapping/>
  </p:clrMapOvr>
</p:sld>
</file>

<file path=ppt/slides/slide2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1">
            <a:extLst>
              <a:ext uri="{FF2B5EF4-FFF2-40B4-BE49-F238E27FC236}">
                <a16:creationId xmlns:a16="http://schemas.microsoft.com/office/drawing/2014/main" id="{FA4EF972-F843-4877-AD9A-0274E5B2636A}"/>
              </a:ext>
            </a:extLst>
          </p:cNvPr>
          <p:cNvSpPr>
            <a:spLocks noGrp="1"/>
          </p:cNvSpPr>
          <p:nvPr>
            <p:ph idx="1"/>
          </p:nvPr>
        </p:nvSpPr>
        <p:spPr/>
        <p:txBody>
          <a:bodyPr/>
          <a:lstStyle/>
          <a:p>
            <a:endParaRPr lang="zh-CN" altLang="en-US"/>
          </a:p>
        </p:txBody>
      </p:sp>
      <p:sp>
        <p:nvSpPr>
          <p:cNvPr id="3" name="Title 2">
            <a:extLst>
              <a:ext uri="{FF2B5EF4-FFF2-40B4-BE49-F238E27FC236}">
                <a16:creationId xmlns:a16="http://schemas.microsoft.com/office/drawing/2014/main" id="{9002FBD7-ACA8-4C76-A196-B215F9D365F5}"/>
              </a:ext>
            </a:extLst>
          </p:cNvPr>
          <p:cNvSpPr>
            <a:spLocks noGrp="1"/>
          </p:cNvSpPr>
          <p:nvPr>
            <p:ph type="title"/>
          </p:nvPr>
        </p:nvSpPr>
        <p:spPr/>
        <p:txBody>
          <a:bodyPr/>
          <a:lstStyle/>
          <a:p>
            <a:endParaRPr lang="zh-CN" altLang="en-US"/>
          </a:p>
        </p:txBody>
      </p:sp>
      <p:sp>
        <p:nvSpPr>
          <p:cNvPr id="4" name="Footer Placeholder 3">
            <a:extLst>
              <a:ext uri="{FF2B5EF4-FFF2-40B4-BE49-F238E27FC236}">
                <a16:creationId xmlns:a16="http://schemas.microsoft.com/office/drawing/2014/main" id="{8B333753-C81A-41EC-97AC-5D3FFBEEE6E3}"/>
              </a:ext>
            </a:extLst>
          </p:cNvPr>
          <p:cNvSpPr>
            <a:spLocks noGrp="1"/>
          </p:cNvSpPr>
          <p:nvPr>
            <p:ph type="ftr" sz="quarter" idx="10"/>
          </p:nvPr>
        </p:nvSpPr>
        <p:spPr/>
        <p:txBody>
          <a:bodyPr/>
          <a:lstStyle/>
          <a:p>
            <a:pPr>
              <a:defRPr/>
            </a:pPr>
            <a:r>
              <a:rPr lang="en-US" altLang="zh-CN"/>
              <a:t>L</a:t>
            </a:r>
            <a:r>
              <a:rPr lang="en-US"/>
              <a:t>. Sun, JINA-CEE Frontiers 2019</a:t>
            </a:r>
            <a:endParaRPr lang="en-US" dirty="0"/>
          </a:p>
        </p:txBody>
      </p:sp>
      <p:sp>
        <p:nvSpPr>
          <p:cNvPr id="5" name="Slide Number Placeholder 4">
            <a:extLst>
              <a:ext uri="{FF2B5EF4-FFF2-40B4-BE49-F238E27FC236}">
                <a16:creationId xmlns:a16="http://schemas.microsoft.com/office/drawing/2014/main" id="{896B60BC-14B9-40B0-AA2B-21439A3F5100}"/>
              </a:ext>
            </a:extLst>
          </p:cNvPr>
          <p:cNvSpPr>
            <a:spLocks noGrp="1"/>
          </p:cNvSpPr>
          <p:nvPr>
            <p:ph type="sldNum" sz="quarter" idx="11"/>
          </p:nvPr>
        </p:nvSpPr>
        <p:spPr/>
        <p:txBody>
          <a:bodyPr/>
          <a:lstStyle/>
          <a:p>
            <a:pPr>
              <a:defRPr/>
            </a:pPr>
            <a:r>
              <a:rPr lang="en-US"/>
              <a:t>, Slide </a:t>
            </a:r>
            <a:fld id="{35AD4620-7552-4207-8973-898801ED212B}" type="slidenum">
              <a:rPr lang="en-US" smtClean="0"/>
              <a:pPr>
                <a:defRPr/>
              </a:pPr>
              <a:t>230</a:t>
            </a:fld>
            <a:endParaRPr lang="en-US"/>
          </a:p>
        </p:txBody>
      </p:sp>
      <p:pic>
        <p:nvPicPr>
          <p:cNvPr id="7" name="Picture 6">
            <a:extLst>
              <a:ext uri="{FF2B5EF4-FFF2-40B4-BE49-F238E27FC236}">
                <a16:creationId xmlns:a16="http://schemas.microsoft.com/office/drawing/2014/main" id="{48189FFB-5BF8-4419-B46A-E248BB9A8D14}"/>
              </a:ext>
            </a:extLst>
          </p:cNvPr>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71717" y="0"/>
            <a:ext cx="9000565" cy="6858000"/>
          </a:xfrm>
          <a:prstGeom prst="rect">
            <a:avLst/>
          </a:prstGeom>
        </p:spPr>
      </p:pic>
    </p:spTree>
    <p:extLst>
      <p:ext uri="{BB962C8B-B14F-4D97-AF65-F5344CB8AC3E}">
        <p14:creationId xmlns:p14="http://schemas.microsoft.com/office/powerpoint/2010/main" val="4279772234"/>
      </p:ext>
    </p:extLst>
  </p:cSld>
  <p:clrMapOvr>
    <a:masterClrMapping/>
  </p:clrMapOvr>
</p:sld>
</file>

<file path=ppt/slides/slide2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4" name="Title 4"/>
          <p:cNvSpPr>
            <a:spLocks noGrp="1"/>
          </p:cNvSpPr>
          <p:nvPr>
            <p:ph type="title"/>
          </p:nvPr>
        </p:nvSpPr>
        <p:spPr/>
        <p:txBody>
          <a:bodyPr/>
          <a:lstStyle/>
          <a:p>
            <a:r>
              <a:rPr lang="en-US" dirty="0">
                <a:latin typeface="Arial" pitchFamily="34" charset="0"/>
                <a:ea typeface="ＭＳ Ｐゴシック"/>
                <a:cs typeface="ＭＳ Ｐゴシック"/>
              </a:rPr>
              <a:t>Dependence of X-ray bursts models on reaction rates</a:t>
            </a:r>
          </a:p>
        </p:txBody>
      </p:sp>
      <p:sp>
        <p:nvSpPr>
          <p:cNvPr id="5" name="Footer Placeholder 4"/>
          <p:cNvSpPr>
            <a:spLocks noGrp="1"/>
          </p:cNvSpPr>
          <p:nvPr>
            <p:ph type="ftr" sz="quarter" idx="10"/>
          </p:nvPr>
        </p:nvSpPr>
        <p:spPr/>
        <p:txBody>
          <a:bodyPr/>
          <a:lstStyle/>
          <a:p>
            <a:pPr>
              <a:defRPr/>
            </a:pPr>
            <a:r>
              <a:rPr lang="en-US" altLang="zh-CN" dirty="0"/>
              <a:t>Lijie</a:t>
            </a:r>
            <a:r>
              <a:rPr lang="en-US" dirty="0"/>
              <a:t> Sun, JINA-CEE Frontiers 2019</a:t>
            </a:r>
          </a:p>
        </p:txBody>
      </p:sp>
      <p:sp>
        <p:nvSpPr>
          <p:cNvPr id="6" name="Slide Number Placeholder 5"/>
          <p:cNvSpPr>
            <a:spLocks noGrp="1"/>
          </p:cNvSpPr>
          <p:nvPr>
            <p:ph type="sldNum" sz="quarter" idx="11"/>
          </p:nvPr>
        </p:nvSpPr>
        <p:spPr/>
        <p:txBody>
          <a:bodyPr/>
          <a:lstStyle/>
          <a:p>
            <a:r>
              <a:rPr lang="en-US" dirty="0"/>
              <a:t>, Slide </a:t>
            </a:r>
            <a:fld id="{1D2CDB64-C772-4C10-8066-C769534B205C}" type="slidenum">
              <a:rPr lang="en-US" smtClean="0"/>
              <a:pPr/>
              <a:t>231</a:t>
            </a:fld>
            <a:endParaRPr lang="en-US" dirty="0"/>
          </a:p>
        </p:txBody>
      </p:sp>
      <p:pic>
        <p:nvPicPr>
          <p:cNvPr id="10" name="图片 9"/>
          <p:cNvPicPr>
            <a:picLocks noChangeAspect="1"/>
          </p:cNvPicPr>
          <p:nvPr/>
        </p:nvPicPr>
        <p:blipFill rotWithShape="1">
          <a:blip r:embed="rId3" cstate="print">
            <a:extLst>
              <a:ext uri="{28A0092B-C50C-407E-A947-70E740481C1C}">
                <a14:useLocalDpi xmlns:a14="http://schemas.microsoft.com/office/drawing/2010/main"/>
              </a:ext>
            </a:extLst>
          </a:blip>
          <a:srcRect/>
          <a:stretch/>
        </p:blipFill>
        <p:spPr>
          <a:xfrm>
            <a:off x="76200" y="1981200"/>
            <a:ext cx="4517533" cy="1231673"/>
          </a:xfrm>
          <a:prstGeom prst="rect">
            <a:avLst/>
          </a:prstGeom>
        </p:spPr>
      </p:pic>
      <p:pic>
        <p:nvPicPr>
          <p:cNvPr id="17" name="图片 16"/>
          <p:cNvPicPr>
            <a:picLocks noChangeAspect="1"/>
          </p:cNvPicPr>
          <p:nvPr/>
        </p:nvPicPr>
        <p:blipFill>
          <a:blip r:embed="rId4" cstate="print">
            <a:extLst>
              <a:ext uri="{28A0092B-C50C-407E-A947-70E740481C1C}">
                <a14:useLocalDpi xmlns:a14="http://schemas.microsoft.com/office/drawing/2010/main"/>
              </a:ext>
            </a:extLst>
          </a:blip>
          <a:stretch>
            <a:fillRect/>
          </a:stretch>
        </p:blipFill>
        <p:spPr>
          <a:xfrm>
            <a:off x="4738590" y="1735962"/>
            <a:ext cx="4267200" cy="2286000"/>
          </a:xfrm>
          <a:prstGeom prst="rect">
            <a:avLst/>
          </a:prstGeom>
        </p:spPr>
      </p:pic>
      <p:sp>
        <p:nvSpPr>
          <p:cNvPr id="13" name="Content Placeholder 5"/>
          <p:cNvSpPr>
            <a:spLocks noGrp="1"/>
          </p:cNvSpPr>
          <p:nvPr>
            <p:ph idx="1"/>
          </p:nvPr>
        </p:nvSpPr>
        <p:spPr>
          <a:xfrm>
            <a:off x="76200" y="1086425"/>
            <a:ext cx="8990922" cy="894775"/>
          </a:xfrm>
        </p:spPr>
        <p:txBody>
          <a:bodyPr/>
          <a:lstStyle/>
          <a:p>
            <a:r>
              <a:rPr lang="en-US" dirty="0">
                <a:latin typeface="Arial" pitchFamily="34" charset="0"/>
                <a:ea typeface="ＭＳ Ｐゴシック"/>
                <a:cs typeface="ＭＳ Ｐゴシック"/>
              </a:rPr>
              <a:t>Study of the sensitivity of X-ray burst models to nuclear reaction rates</a:t>
            </a:r>
          </a:p>
          <a:p>
            <a:pPr lvl="1"/>
            <a:r>
              <a:rPr lang="fr-FR" sz="1600" dirty="0">
                <a:solidFill>
                  <a:schemeClr val="accent3"/>
                </a:solidFill>
                <a:latin typeface="Arial" pitchFamily="34" charset="0"/>
                <a:ea typeface="ＭＳ Ｐゴシック"/>
              </a:rPr>
              <a:t>R. H. Cyburt </a:t>
            </a:r>
            <a:r>
              <a:rPr lang="fr-FR" sz="1600" i="1" dirty="0">
                <a:solidFill>
                  <a:schemeClr val="accent3"/>
                </a:solidFill>
                <a:latin typeface="Arial" pitchFamily="34" charset="0"/>
                <a:ea typeface="ＭＳ Ｐゴシック"/>
              </a:rPr>
              <a:t>et al</a:t>
            </a:r>
            <a:r>
              <a:rPr lang="fr-FR" sz="1600" dirty="0">
                <a:solidFill>
                  <a:schemeClr val="accent3"/>
                </a:solidFill>
                <a:latin typeface="Arial" pitchFamily="34" charset="0"/>
                <a:ea typeface="ＭＳ Ｐゴシック"/>
              </a:rPr>
              <a:t>., Astrophys. J. 830, 55 (2016).</a:t>
            </a:r>
          </a:p>
        </p:txBody>
      </p:sp>
      <p:sp>
        <p:nvSpPr>
          <p:cNvPr id="18" name="Content Placeholder 5"/>
          <p:cNvSpPr txBox="1">
            <a:spLocks/>
          </p:cNvSpPr>
          <p:nvPr/>
        </p:nvSpPr>
        <p:spPr bwMode="auto">
          <a:xfrm>
            <a:off x="76200" y="4107648"/>
            <a:ext cx="8929589" cy="1804454"/>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lvl1pPr marL="180178" indent="-180178" algn="l" defTabSz="803293" rtl="0" eaLnBrk="1" fontAlgn="base" hangingPunct="1">
              <a:lnSpc>
                <a:spcPct val="90000"/>
              </a:lnSpc>
              <a:spcBef>
                <a:spcPts val="1206"/>
              </a:spcBef>
              <a:spcAft>
                <a:spcPct val="0"/>
              </a:spcAft>
              <a:buSzPct val="100000"/>
              <a:buFont typeface="Wingdings" pitchFamily="2" charset="2"/>
              <a:buChar char="§"/>
              <a:defRPr sz="2200">
                <a:solidFill>
                  <a:srgbClr val="064308"/>
                </a:solidFill>
                <a:latin typeface="Arial" charset="0"/>
                <a:ea typeface="ＭＳ Ｐゴシック" pitchFamily="-65" charset="-128"/>
                <a:cs typeface="ＭＳ Ｐゴシック" pitchFamily="-65" charset="-128"/>
              </a:defRPr>
            </a:lvl1pPr>
            <a:lvl2pPr marL="363359" indent="-151650" algn="l" defTabSz="803293" rtl="0" eaLnBrk="1" fontAlgn="base" hangingPunct="1">
              <a:lnSpc>
                <a:spcPct val="90000"/>
              </a:lnSpc>
              <a:spcBef>
                <a:spcPts val="201"/>
              </a:spcBef>
              <a:spcAft>
                <a:spcPct val="0"/>
              </a:spcAft>
              <a:buSzPct val="100000"/>
              <a:buFont typeface="Arial" pitchFamily="34" charset="0"/>
              <a:buChar char="•"/>
              <a:defRPr sz="2000">
                <a:solidFill>
                  <a:schemeClr val="tx1"/>
                </a:solidFill>
                <a:latin typeface="Arial" charset="0"/>
                <a:ea typeface="ＭＳ Ｐゴシック" charset="-128"/>
                <a:cs typeface="ＭＳ Ｐゴシック"/>
              </a:defRPr>
            </a:lvl2pPr>
            <a:lvl3pPr marL="591584" indent="-160658" algn="l" defTabSz="803293" rtl="0" eaLnBrk="1" fontAlgn="base" hangingPunct="1">
              <a:lnSpc>
                <a:spcPct val="90000"/>
              </a:lnSpc>
              <a:spcBef>
                <a:spcPts val="201"/>
              </a:spcBef>
              <a:spcAft>
                <a:spcPct val="0"/>
              </a:spcAft>
              <a:buSzPct val="100000"/>
              <a:buFont typeface="Lucida Grande" charset="0"/>
              <a:buChar char="»"/>
              <a:defRPr sz="1800">
                <a:solidFill>
                  <a:schemeClr val="tx1"/>
                </a:solidFill>
                <a:latin typeface="Arial" charset="0"/>
                <a:ea typeface="ヒラギノ角ゴ Pro W3" pitchFamily="-111" charset="-128"/>
                <a:cs typeface="ヒラギノ角ゴ Pro W3" pitchFamily="-111" charset="-128"/>
              </a:defRPr>
            </a:lvl3pPr>
            <a:lvl4pPr marL="728219" indent="-133632" algn="l" defTabSz="803293" rtl="0" eaLnBrk="1" fontAlgn="base" hangingPunct="1">
              <a:lnSpc>
                <a:spcPct val="90000"/>
              </a:lnSpc>
              <a:spcBef>
                <a:spcPts val="201"/>
              </a:spcBef>
              <a:spcAft>
                <a:spcPct val="0"/>
              </a:spcAft>
              <a:buClr>
                <a:srgbClr val="999999"/>
              </a:buClr>
              <a:buSzPct val="100000"/>
              <a:buFont typeface="Arial" pitchFamily="34" charset="0"/>
              <a:buChar char="•"/>
              <a:defRPr sz="1600">
                <a:solidFill>
                  <a:schemeClr val="tx1"/>
                </a:solidFill>
                <a:latin typeface="+mn-lt"/>
                <a:ea typeface="ヒラギノ角ゴ Pro W3" pitchFamily="-111" charset="-128"/>
                <a:cs typeface="ヒラギノ角ゴ Pro W3"/>
              </a:defRPr>
            </a:lvl4pPr>
            <a:lvl5pPr marL="1002991" indent="-180178" algn="l" defTabSz="803293" rtl="0" eaLnBrk="1" fontAlgn="base" hangingPunct="1">
              <a:lnSpc>
                <a:spcPct val="90000"/>
              </a:lnSpc>
              <a:spcBef>
                <a:spcPts val="201"/>
              </a:spcBef>
              <a:spcAft>
                <a:spcPct val="0"/>
              </a:spcAft>
              <a:buClr>
                <a:srgbClr val="999999"/>
              </a:buClr>
              <a:buSzPct val="100000"/>
              <a:buFont typeface="Lucida Grande" charset="0"/>
              <a:buChar char="»"/>
              <a:defRPr sz="1400">
                <a:solidFill>
                  <a:schemeClr val="tx1"/>
                </a:solidFill>
                <a:latin typeface="+mn-lt"/>
                <a:ea typeface="ヒラギノ角ゴ Pro W3" pitchFamily="-111" charset="-128"/>
                <a:cs typeface="ヒラギノ角ゴ Pro W3"/>
              </a:defRPr>
            </a:lvl5pPr>
            <a:lvl6pPr marL="2223294" indent="-150759" algn="l" defTabSz="807750" rtl="0" eaLnBrk="1" fontAlgn="base" hangingPunct="1">
              <a:lnSpc>
                <a:spcPct val="90000"/>
              </a:lnSpc>
              <a:spcBef>
                <a:spcPct val="10000"/>
              </a:spcBef>
              <a:spcAft>
                <a:spcPct val="0"/>
              </a:spcAft>
              <a:buSzPct val="100000"/>
              <a:buChar char="–"/>
              <a:defRPr sz="1300">
                <a:solidFill>
                  <a:schemeClr val="tx1"/>
                </a:solidFill>
                <a:latin typeface="Helvetica" charset="0"/>
                <a:ea typeface="+mn-ea"/>
                <a:cs typeface="+mn-cs"/>
              </a:defRPr>
            </a:lvl6pPr>
            <a:lvl7pPr marL="2680333" indent="-150759" algn="l" defTabSz="807750" rtl="0" eaLnBrk="1" fontAlgn="base" hangingPunct="1">
              <a:lnSpc>
                <a:spcPct val="90000"/>
              </a:lnSpc>
              <a:spcBef>
                <a:spcPct val="10000"/>
              </a:spcBef>
              <a:spcAft>
                <a:spcPct val="0"/>
              </a:spcAft>
              <a:buSzPct val="100000"/>
              <a:buChar char="–"/>
              <a:defRPr sz="1300">
                <a:solidFill>
                  <a:schemeClr val="tx1"/>
                </a:solidFill>
                <a:latin typeface="Helvetica" charset="0"/>
                <a:ea typeface="+mn-ea"/>
                <a:cs typeface="+mn-cs"/>
              </a:defRPr>
            </a:lvl7pPr>
            <a:lvl8pPr marL="3137372" indent="-150759" algn="l" defTabSz="807750" rtl="0" eaLnBrk="1" fontAlgn="base" hangingPunct="1">
              <a:lnSpc>
                <a:spcPct val="90000"/>
              </a:lnSpc>
              <a:spcBef>
                <a:spcPct val="10000"/>
              </a:spcBef>
              <a:spcAft>
                <a:spcPct val="0"/>
              </a:spcAft>
              <a:buSzPct val="100000"/>
              <a:buChar char="–"/>
              <a:defRPr sz="1300">
                <a:solidFill>
                  <a:schemeClr val="tx1"/>
                </a:solidFill>
                <a:latin typeface="Helvetica" charset="0"/>
                <a:ea typeface="+mn-ea"/>
                <a:cs typeface="+mn-cs"/>
              </a:defRPr>
            </a:lvl8pPr>
            <a:lvl9pPr marL="3594407" indent="-150759" algn="l" defTabSz="807750" rtl="0" eaLnBrk="1" fontAlgn="base" hangingPunct="1">
              <a:lnSpc>
                <a:spcPct val="90000"/>
              </a:lnSpc>
              <a:spcBef>
                <a:spcPct val="10000"/>
              </a:spcBef>
              <a:spcAft>
                <a:spcPct val="0"/>
              </a:spcAft>
              <a:buSzPct val="100000"/>
              <a:buChar char="–"/>
              <a:defRPr sz="1300">
                <a:solidFill>
                  <a:schemeClr val="tx1"/>
                </a:solidFill>
                <a:latin typeface="Helvetica" charset="0"/>
                <a:ea typeface="+mn-ea"/>
                <a:cs typeface="+mn-cs"/>
              </a:defRPr>
            </a:lvl9pPr>
          </a:lstStyle>
          <a:p>
            <a:pPr lvl="1" algn="just"/>
            <a:r>
              <a:rPr lang="en-US" altLang="zh-CN" dirty="0">
                <a:solidFill>
                  <a:prstClr val="black"/>
                </a:solidFill>
              </a:rPr>
              <a:t>R</a:t>
            </a:r>
            <a:r>
              <a:rPr lang="en-US" dirty="0">
                <a:solidFill>
                  <a:prstClr val="black"/>
                </a:solidFill>
              </a:rPr>
              <a:t>eaction rate variations that have the most significant impacts on the modeling of X-ray burst light curves and the composition of the burst ashes.</a:t>
            </a:r>
          </a:p>
          <a:p>
            <a:pPr lvl="1" algn="just"/>
            <a:endParaRPr lang="en-US" dirty="0">
              <a:solidFill>
                <a:prstClr val="black"/>
              </a:solidFill>
            </a:endParaRPr>
          </a:p>
          <a:p>
            <a:pPr lvl="1" algn="just"/>
            <a:r>
              <a:rPr lang="en-US" altLang="zh-CN" sz="1800" dirty="0">
                <a:solidFill>
                  <a:prstClr val="black"/>
                </a:solidFill>
                <a:ea typeface="ヒラギノ角ゴ Pro W3" pitchFamily="-65" charset="-128"/>
                <a:cs typeface="ヒラギノ角ゴ Pro W3" pitchFamily="-65" charset="-128"/>
              </a:rPr>
              <a:t>We already has plans to constrain </a:t>
            </a:r>
            <a:r>
              <a:rPr lang="en-US" sz="1800" dirty="0">
                <a:solidFill>
                  <a:prstClr val="black"/>
                </a:solidFill>
                <a:ea typeface="ヒラギノ角ゴ Pro W3" pitchFamily="-65" charset="-128"/>
                <a:cs typeface="ヒラギノ角ゴ Pro W3" pitchFamily="-65" charset="-128"/>
              </a:rPr>
              <a:t>the </a:t>
            </a:r>
            <a:r>
              <a:rPr lang="en-US" sz="1800" baseline="30000" dirty="0">
                <a:solidFill>
                  <a:prstClr val="black"/>
                </a:solidFill>
                <a:latin typeface="Times New Roman" panose="02020603050405020304" pitchFamily="18" charset="0"/>
                <a:ea typeface="ヒラギノ角ゴ Pro W3" pitchFamily="-65" charset="-128"/>
                <a:cs typeface="Times New Roman" panose="02020603050405020304" pitchFamily="18" charset="0"/>
              </a:rPr>
              <a:t>1</a:t>
            </a:r>
            <a:r>
              <a:rPr lang="en-US" sz="1800" baseline="30000" dirty="0">
                <a:solidFill>
                  <a:prstClr val="black"/>
                </a:solidFill>
                <a:ea typeface="ヒラギノ角ゴ Pro W3" pitchFamily="-65" charset="-128"/>
                <a:cs typeface="ヒラギノ角ゴ Pro W3" pitchFamily="-65" charset="-128"/>
              </a:rPr>
              <a:t>5</a:t>
            </a:r>
            <a:r>
              <a:rPr lang="en-US" sz="1800" dirty="0">
                <a:solidFill>
                  <a:prstClr val="black"/>
                </a:solidFill>
                <a:ea typeface="ヒラギノ角ゴ Pro W3" pitchFamily="-65" charset="-128"/>
                <a:cs typeface="ヒラギノ角ゴ Pro W3" pitchFamily="-65" charset="-128"/>
              </a:rPr>
              <a:t>O(</a:t>
            </a:r>
            <a:r>
              <a:rPr lang="en-US" altLang="zh-CN" sz="1800" i="1" dirty="0">
                <a:solidFill>
                  <a:prstClr val="black"/>
                </a:solidFill>
                <a:ea typeface="ヒラギノ角ゴ Pro W3" pitchFamily="-65" charset="-128"/>
                <a:cs typeface="ヒラギノ角ゴ Pro W3" pitchFamily="-65" charset="-128"/>
              </a:rPr>
              <a:t>α</a:t>
            </a:r>
            <a:r>
              <a:rPr lang="en-US" sz="1800" dirty="0">
                <a:solidFill>
                  <a:prstClr val="black"/>
                </a:solidFill>
                <a:ea typeface="ヒラギノ角ゴ Pro W3" pitchFamily="-65" charset="-128"/>
                <a:cs typeface="ヒラギノ角ゴ Pro W3" pitchFamily="-65" charset="-128"/>
              </a:rPr>
              <a:t>,</a:t>
            </a:r>
            <a:r>
              <a:rPr lang="en-US" altLang="zh-CN" sz="1800" i="1" dirty="0">
                <a:solidFill>
                  <a:prstClr val="black"/>
                </a:solidFill>
                <a:ea typeface="ヒラギノ角ゴ Pro W3" pitchFamily="-65" charset="-128"/>
                <a:cs typeface="ヒラギノ角ゴ Pro W3" pitchFamily="-65" charset="-128"/>
              </a:rPr>
              <a:t>γ</a:t>
            </a:r>
            <a:r>
              <a:rPr lang="en-US" sz="1800" dirty="0">
                <a:solidFill>
                  <a:prstClr val="black"/>
                </a:solidFill>
                <a:ea typeface="ヒラギノ角ゴ Pro W3" pitchFamily="-65" charset="-128"/>
                <a:cs typeface="ヒラギノ角ゴ Pro W3" pitchFamily="-65" charset="-128"/>
              </a:rPr>
              <a:t>)</a:t>
            </a:r>
            <a:r>
              <a:rPr lang="en-US" sz="1800" baseline="30000" dirty="0">
                <a:solidFill>
                  <a:prstClr val="black"/>
                </a:solidFill>
                <a:ea typeface="ヒラギノ角ゴ Pro W3" pitchFamily="-65" charset="-128"/>
                <a:cs typeface="ヒラギノ角ゴ Pro W3" pitchFamily="-65" charset="-128"/>
              </a:rPr>
              <a:t>19</a:t>
            </a:r>
            <a:r>
              <a:rPr lang="en-US" sz="1800" dirty="0">
                <a:solidFill>
                  <a:prstClr val="black"/>
                </a:solidFill>
                <a:ea typeface="ヒラギノ角ゴ Pro W3" pitchFamily="-65" charset="-128"/>
                <a:cs typeface="ヒラギノ角ゴ Pro W3" pitchFamily="-65" charset="-128"/>
              </a:rPr>
              <a:t>Ne reaction rate by measuring the </a:t>
            </a:r>
            <a:r>
              <a:rPr lang="en-US" sz="1800" baseline="30000" dirty="0">
                <a:solidFill>
                  <a:prstClr val="black"/>
                </a:solidFill>
                <a:ea typeface="ヒラギノ角ゴ Pro W3" pitchFamily="-65" charset="-128"/>
                <a:cs typeface="ヒラギノ角ゴ Pro W3" pitchFamily="-65" charset="-128"/>
              </a:rPr>
              <a:t>20</a:t>
            </a:r>
            <a:r>
              <a:rPr lang="en-US" sz="1800" dirty="0">
                <a:solidFill>
                  <a:prstClr val="black"/>
                </a:solidFill>
                <a:ea typeface="ヒラギノ角ゴ Pro W3" pitchFamily="-65" charset="-128"/>
                <a:cs typeface="ヒラギノ角ゴ Pro W3" pitchFamily="-65" charset="-128"/>
              </a:rPr>
              <a:t>Mg decay with the GADGET detection system (NSCL </a:t>
            </a:r>
            <a:r>
              <a:rPr lang="en-US" altLang="zh-CN" sz="1800" dirty="0">
                <a:solidFill>
                  <a:prstClr val="black"/>
                </a:solidFill>
                <a:ea typeface="ヒラギノ角ゴ Pro W3" pitchFamily="-65" charset="-128"/>
                <a:cs typeface="ヒラギノ角ゴ Pro W3" pitchFamily="-65" charset="-128"/>
              </a:rPr>
              <a:t>E18033</a:t>
            </a:r>
            <a:r>
              <a:rPr lang="en-US" sz="1800" dirty="0">
                <a:solidFill>
                  <a:prstClr val="black"/>
                </a:solidFill>
                <a:ea typeface="ヒラギノ角ゴ Pro W3" pitchFamily="-65" charset="-128"/>
                <a:cs typeface="ヒラギノ角ゴ Pro W3" pitchFamily="-65" charset="-128"/>
              </a:rPr>
              <a:t>).</a:t>
            </a:r>
          </a:p>
          <a:p>
            <a:pPr marL="211709" lvl="1" indent="0" algn="just">
              <a:buFont typeface="Arial" pitchFamily="34" charset="0"/>
              <a:buNone/>
            </a:pPr>
            <a:r>
              <a:rPr lang="en-US" sz="1800" dirty="0">
                <a:solidFill>
                  <a:prstClr val="black"/>
                </a:solidFill>
                <a:ea typeface="ヒラギノ角ゴ Pro W3" pitchFamily="-65" charset="-128"/>
                <a:cs typeface="ヒラギノ角ゴ Pro W3" pitchFamily="-65" charset="-128"/>
              </a:rPr>
              <a:t>  See B. E. Glassman (53), M. Friedman (J2A/16), and T. Budner (J1C/77) posters for </a:t>
            </a:r>
            <a:r>
              <a:rPr lang="en-US" altLang="zh-CN" sz="1800" dirty="0">
                <a:solidFill>
                  <a:prstClr val="black"/>
                </a:solidFill>
                <a:ea typeface="ヒラギノ角ゴ Pro W3" pitchFamily="-65" charset="-128"/>
                <a:cs typeface="ヒラギノ角ゴ Pro W3" pitchFamily="-65" charset="-128"/>
              </a:rPr>
              <a:t>more</a:t>
            </a:r>
            <a:r>
              <a:rPr lang="en-US" sz="1800" dirty="0">
                <a:solidFill>
                  <a:prstClr val="black"/>
                </a:solidFill>
                <a:ea typeface="ヒラギノ角ゴ Pro W3" pitchFamily="-65" charset="-128"/>
                <a:cs typeface="ヒラギノ角ゴ Pro W3" pitchFamily="-65" charset="-128"/>
              </a:rPr>
              <a:t> details.</a:t>
            </a:r>
          </a:p>
        </p:txBody>
      </p:sp>
    </p:spTree>
    <p:extLst>
      <p:ext uri="{BB962C8B-B14F-4D97-AF65-F5344CB8AC3E}">
        <p14:creationId xmlns:p14="http://schemas.microsoft.com/office/powerpoint/2010/main" val="3254895652"/>
      </p:ext>
    </p:extLst>
  </p:cSld>
  <p:clrMapOvr>
    <a:masterClrMapping/>
  </p:clrMapOvr>
</p:sld>
</file>

<file path=ppt/slides/slide2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 name="图片 12"/>
          <p:cNvPicPr>
            <a:picLocks noChangeAspect="1"/>
          </p:cNvPicPr>
          <p:nvPr/>
        </p:nvPicPr>
        <p:blipFill rotWithShape="1">
          <a:blip r:embed="rId3" cstate="print">
            <a:extLst>
              <a:ext uri="{28A0092B-C50C-407E-A947-70E740481C1C}">
                <a14:useLocalDpi xmlns:a14="http://schemas.microsoft.com/office/drawing/2010/main"/>
              </a:ext>
            </a:extLst>
          </a:blip>
          <a:srcRect/>
          <a:stretch/>
        </p:blipFill>
        <p:spPr>
          <a:xfrm>
            <a:off x="3187703" y="3581400"/>
            <a:ext cx="5786416" cy="2444750"/>
          </a:xfrm>
          <a:prstGeom prst="rect">
            <a:avLst/>
          </a:prstGeom>
        </p:spPr>
      </p:pic>
      <p:sp>
        <p:nvSpPr>
          <p:cNvPr id="18" name="Content Placeholder 5"/>
          <p:cNvSpPr>
            <a:spLocks noGrp="1"/>
          </p:cNvSpPr>
          <p:nvPr>
            <p:ph idx="1"/>
          </p:nvPr>
        </p:nvSpPr>
        <p:spPr/>
        <p:txBody>
          <a:bodyPr/>
          <a:lstStyle/>
          <a:p>
            <a:r>
              <a:rPr lang="en-US" dirty="0">
                <a:latin typeface="Arial" pitchFamily="34" charset="0"/>
                <a:ea typeface="ＭＳ Ｐゴシック"/>
                <a:cs typeface="ＭＳ Ｐゴシック"/>
              </a:rPr>
              <a:t>The </a:t>
            </a:r>
            <a:r>
              <a:rPr lang="en-US" baseline="30000" dirty="0">
                <a:latin typeface="Arial" pitchFamily="34" charset="0"/>
                <a:ea typeface="ＭＳ Ｐゴシック"/>
              </a:rPr>
              <a:t>59</a:t>
            </a:r>
            <a:r>
              <a:rPr lang="en-US" dirty="0">
                <a:latin typeface="Arial" pitchFamily="34" charset="0"/>
                <a:ea typeface="ＭＳ Ｐゴシック"/>
              </a:rPr>
              <a:t>Cu(</a:t>
            </a:r>
            <a:r>
              <a:rPr lang="en-US" i="1" dirty="0">
                <a:latin typeface="Arial" pitchFamily="34" charset="0"/>
                <a:ea typeface="ＭＳ Ｐゴシック"/>
              </a:rPr>
              <a:t>p</a:t>
            </a:r>
            <a:r>
              <a:rPr lang="en-US" dirty="0">
                <a:latin typeface="Arial" pitchFamily="34" charset="0"/>
                <a:ea typeface="ＭＳ Ｐゴシック"/>
              </a:rPr>
              <a:t>,</a:t>
            </a:r>
            <a:r>
              <a:rPr lang="en-US" i="1" dirty="0">
                <a:latin typeface="Arial" pitchFamily="34" charset="0"/>
                <a:ea typeface="ＭＳ Ｐゴシック"/>
              </a:rPr>
              <a:t>γ</a:t>
            </a:r>
            <a:r>
              <a:rPr lang="en-US" dirty="0">
                <a:latin typeface="Arial" pitchFamily="34" charset="0"/>
                <a:ea typeface="ＭＳ Ｐゴシック"/>
              </a:rPr>
              <a:t>)</a:t>
            </a:r>
            <a:r>
              <a:rPr lang="en-US" baseline="30000" dirty="0">
                <a:latin typeface="Arial" pitchFamily="34" charset="0"/>
                <a:ea typeface="ＭＳ Ｐゴシック"/>
              </a:rPr>
              <a:t>60</a:t>
            </a:r>
            <a:r>
              <a:rPr lang="en-US" dirty="0">
                <a:latin typeface="Arial" pitchFamily="34" charset="0"/>
                <a:ea typeface="ＭＳ Ｐゴシック"/>
              </a:rPr>
              <a:t>Zn and </a:t>
            </a:r>
            <a:r>
              <a:rPr lang="en-US" baseline="30000" dirty="0">
                <a:latin typeface="Arial" pitchFamily="34" charset="0"/>
                <a:ea typeface="ＭＳ Ｐゴシック"/>
              </a:rPr>
              <a:t>59</a:t>
            </a:r>
            <a:r>
              <a:rPr lang="en-US" dirty="0">
                <a:latin typeface="Arial" pitchFamily="34" charset="0"/>
                <a:ea typeface="ＭＳ Ｐゴシック"/>
              </a:rPr>
              <a:t>Cu(</a:t>
            </a:r>
            <a:r>
              <a:rPr lang="en-US" i="1" dirty="0">
                <a:latin typeface="Arial" pitchFamily="34" charset="0"/>
                <a:ea typeface="ＭＳ Ｐゴシック"/>
              </a:rPr>
              <a:t>p</a:t>
            </a:r>
            <a:r>
              <a:rPr lang="en-US" dirty="0">
                <a:latin typeface="Arial" pitchFamily="34" charset="0"/>
                <a:ea typeface="ＭＳ Ｐゴシック"/>
              </a:rPr>
              <a:t>,</a:t>
            </a:r>
            <a:r>
              <a:rPr lang="en-US" i="1" dirty="0">
                <a:latin typeface="Arial" pitchFamily="34" charset="0"/>
                <a:ea typeface="ＭＳ Ｐゴシック"/>
              </a:rPr>
              <a:t>α</a:t>
            </a:r>
            <a:r>
              <a:rPr lang="en-US" dirty="0">
                <a:latin typeface="Arial" pitchFamily="34" charset="0"/>
                <a:ea typeface="ＭＳ Ｐゴシック"/>
              </a:rPr>
              <a:t>)</a:t>
            </a:r>
            <a:r>
              <a:rPr lang="en-US" baseline="30000" dirty="0">
                <a:latin typeface="Arial" pitchFamily="34" charset="0"/>
                <a:ea typeface="ＭＳ Ｐゴシック"/>
              </a:rPr>
              <a:t>56</a:t>
            </a:r>
            <a:r>
              <a:rPr lang="en-US" dirty="0">
                <a:latin typeface="Arial" pitchFamily="34" charset="0"/>
                <a:ea typeface="ＭＳ Ｐゴシック"/>
              </a:rPr>
              <a:t>Ni </a:t>
            </a:r>
            <a:r>
              <a:rPr lang="en-US" dirty="0">
                <a:latin typeface="Arial" pitchFamily="34" charset="0"/>
                <a:ea typeface="ＭＳ Ｐゴシック"/>
                <a:cs typeface="ＭＳ Ｐゴシック"/>
              </a:rPr>
              <a:t>competition related to </a:t>
            </a:r>
            <a:r>
              <a:rPr lang="en-US" dirty="0" err="1">
                <a:latin typeface="Arial" pitchFamily="34" charset="0"/>
                <a:ea typeface="ＭＳ Ｐゴシック"/>
                <a:cs typeface="ＭＳ Ｐゴシック"/>
              </a:rPr>
              <a:t>NiCu</a:t>
            </a:r>
            <a:r>
              <a:rPr lang="en-US" dirty="0">
                <a:latin typeface="Arial" pitchFamily="34" charset="0"/>
                <a:ea typeface="ＭＳ Ｐゴシック"/>
                <a:cs typeface="ＭＳ Ｐゴシック"/>
              </a:rPr>
              <a:t> cycle.</a:t>
            </a:r>
          </a:p>
          <a:p>
            <a:pPr lvl="1"/>
            <a:r>
              <a:rPr lang="en-US" altLang="zh-CN" dirty="0"/>
              <a:t>Under XRB conditions, the reaction flux beyond </a:t>
            </a:r>
            <a:r>
              <a:rPr lang="en-US" altLang="zh-CN" baseline="30000" dirty="0"/>
              <a:t>56</a:t>
            </a:r>
            <a:r>
              <a:rPr lang="en-US" altLang="zh-CN" dirty="0"/>
              <a:t>Ni is affected by several cycles. </a:t>
            </a:r>
            <a:r>
              <a:rPr lang="en-US" altLang="zh-CN" dirty="0">
                <a:ea typeface="ヒラギノ角ゴ Pro W3" pitchFamily="-65" charset="-128"/>
                <a:cs typeface="ヒラギノ角ゴ Pro W3" pitchFamily="-65" charset="-128"/>
              </a:rPr>
              <a:t>A</a:t>
            </a:r>
            <a:r>
              <a:rPr lang="en-US" dirty="0">
                <a:ea typeface="ヒラギノ角ゴ Pro W3" pitchFamily="-65" charset="-128"/>
                <a:cs typeface="ヒラギノ角ゴ Pro W3" pitchFamily="-65" charset="-128"/>
              </a:rPr>
              <a:t> low </a:t>
            </a:r>
            <a:r>
              <a:rPr lang="en-US" baseline="30000" dirty="0">
                <a:latin typeface="Arial" pitchFamily="34" charset="0"/>
                <a:ea typeface="ＭＳ Ｐゴシック"/>
              </a:rPr>
              <a:t>59</a:t>
            </a:r>
            <a:r>
              <a:rPr lang="en-US" dirty="0">
                <a:latin typeface="Arial" pitchFamily="34" charset="0"/>
                <a:ea typeface="ＭＳ Ｐゴシック"/>
              </a:rPr>
              <a:t>Cu(</a:t>
            </a:r>
            <a:r>
              <a:rPr lang="en-US" i="1" dirty="0" err="1">
                <a:latin typeface="Arial" pitchFamily="34" charset="0"/>
                <a:ea typeface="ＭＳ Ｐゴシック"/>
              </a:rPr>
              <a:t>p</a:t>
            </a:r>
            <a:r>
              <a:rPr lang="en-US" dirty="0" err="1">
                <a:latin typeface="Arial" pitchFamily="34" charset="0"/>
                <a:ea typeface="ＭＳ Ｐゴシック"/>
              </a:rPr>
              <a:t>,</a:t>
            </a:r>
            <a:r>
              <a:rPr lang="en-US" i="1" dirty="0" err="1">
                <a:latin typeface="Arial" pitchFamily="34" charset="0"/>
                <a:ea typeface="ＭＳ Ｐゴシック"/>
              </a:rPr>
              <a:t>γ</a:t>
            </a:r>
            <a:r>
              <a:rPr lang="en-US" dirty="0">
                <a:latin typeface="Arial" pitchFamily="34" charset="0"/>
                <a:ea typeface="ＭＳ Ｐゴシック"/>
              </a:rPr>
              <a:t>)</a:t>
            </a:r>
            <a:r>
              <a:rPr lang="en-US" baseline="30000" dirty="0">
                <a:latin typeface="Arial" pitchFamily="34" charset="0"/>
                <a:ea typeface="ＭＳ Ｐゴシック"/>
              </a:rPr>
              <a:t>60</a:t>
            </a:r>
            <a:r>
              <a:rPr lang="en-US" dirty="0">
                <a:latin typeface="Arial" pitchFamily="34" charset="0"/>
                <a:ea typeface="ＭＳ Ｐゴシック"/>
              </a:rPr>
              <a:t>Zn </a:t>
            </a:r>
            <a:r>
              <a:rPr lang="en-US" dirty="0">
                <a:ea typeface="ヒラギノ角ゴ Pro W3" pitchFamily="-65" charset="-128"/>
                <a:cs typeface="ヒラギノ角ゴ Pro W3" pitchFamily="-65" charset="-128"/>
              </a:rPr>
              <a:t>or a high </a:t>
            </a:r>
            <a:r>
              <a:rPr lang="en-US" baseline="30000" dirty="0">
                <a:latin typeface="Arial" pitchFamily="34" charset="0"/>
                <a:ea typeface="ＭＳ Ｐゴシック"/>
              </a:rPr>
              <a:t>59</a:t>
            </a:r>
            <a:r>
              <a:rPr lang="en-US" dirty="0">
                <a:latin typeface="Arial" pitchFamily="34" charset="0"/>
                <a:ea typeface="ＭＳ Ｐゴシック"/>
              </a:rPr>
              <a:t>Cu(</a:t>
            </a:r>
            <a:r>
              <a:rPr lang="en-US" i="1" dirty="0">
                <a:latin typeface="Arial" pitchFamily="34" charset="0"/>
                <a:ea typeface="ＭＳ Ｐゴシック"/>
              </a:rPr>
              <a:t>p</a:t>
            </a:r>
            <a:r>
              <a:rPr lang="en-US" dirty="0">
                <a:latin typeface="Arial" pitchFamily="34" charset="0"/>
                <a:ea typeface="ＭＳ Ｐゴシック"/>
              </a:rPr>
              <a:t>,</a:t>
            </a:r>
            <a:r>
              <a:rPr lang="en-US" i="1" dirty="0">
                <a:latin typeface="Arial" pitchFamily="34" charset="0"/>
                <a:ea typeface="ＭＳ Ｐゴシック"/>
              </a:rPr>
              <a:t>α</a:t>
            </a:r>
            <a:r>
              <a:rPr lang="en-US" dirty="0">
                <a:latin typeface="Arial" pitchFamily="34" charset="0"/>
                <a:ea typeface="ＭＳ Ｐゴシック"/>
              </a:rPr>
              <a:t>)</a:t>
            </a:r>
            <a:r>
              <a:rPr lang="en-US" baseline="30000" dirty="0">
                <a:latin typeface="Arial" pitchFamily="34" charset="0"/>
                <a:ea typeface="ＭＳ Ｐゴシック"/>
              </a:rPr>
              <a:t>56</a:t>
            </a:r>
            <a:r>
              <a:rPr lang="en-US" dirty="0">
                <a:latin typeface="Arial" pitchFamily="34" charset="0"/>
                <a:ea typeface="ＭＳ Ｐゴシック"/>
              </a:rPr>
              <a:t>Ni </a:t>
            </a:r>
            <a:r>
              <a:rPr lang="en-US" dirty="0">
                <a:ea typeface="ヒラギノ角ゴ Pro W3" pitchFamily="-65" charset="-128"/>
                <a:cs typeface="ヒラギノ角ゴ Pro W3" pitchFamily="-65" charset="-128"/>
              </a:rPr>
              <a:t>rate leads to the formation of a stronger </a:t>
            </a:r>
            <a:r>
              <a:rPr lang="en-US" dirty="0" err="1">
                <a:ea typeface="ヒラギノ角ゴ Pro W3" pitchFamily="-65" charset="-128"/>
                <a:cs typeface="ヒラギノ角ゴ Pro W3" pitchFamily="-65" charset="-128"/>
              </a:rPr>
              <a:t>NiCu</a:t>
            </a:r>
            <a:r>
              <a:rPr lang="en-US" dirty="0">
                <a:ea typeface="ヒラギノ角ゴ Pro W3" pitchFamily="-65" charset="-128"/>
                <a:cs typeface="ヒラギノ角ゴ Pro W3" pitchFamily="-65" charset="-128"/>
              </a:rPr>
              <a:t> cycle that strongly limits synthesis of heavier nuclei and also affect the light curves.</a:t>
            </a:r>
            <a:endParaRPr lang="en-US" dirty="0">
              <a:latin typeface="Arial" pitchFamily="34" charset="0"/>
              <a:ea typeface="ＭＳ Ｐゴシック"/>
            </a:endParaRPr>
          </a:p>
          <a:p>
            <a:pPr lvl="1"/>
            <a:r>
              <a:rPr lang="en-US" altLang="zh-CN" dirty="0">
                <a:ea typeface="ヒラギノ角ゴ Pro W3" pitchFamily="-65" charset="-128"/>
                <a:cs typeface="ヒラギノ角ゴ Pro W3" pitchFamily="-65" charset="-128"/>
              </a:rPr>
              <a:t>Currently, the beam intensity of </a:t>
            </a:r>
            <a:r>
              <a:rPr lang="en-US" altLang="zh-CN" baseline="30000" dirty="0">
                <a:ea typeface="ヒラギノ角ゴ Pro W3" pitchFamily="-65" charset="-128"/>
                <a:cs typeface="ヒラギノ角ゴ Pro W3" pitchFamily="-65" charset="-128"/>
              </a:rPr>
              <a:t>59</a:t>
            </a:r>
            <a:r>
              <a:rPr lang="en-US" altLang="zh-CN" dirty="0">
                <a:ea typeface="ヒラギノ角ゴ Pro W3" pitchFamily="-65" charset="-128"/>
                <a:cs typeface="ヒラギノ角ゴ Pro W3" pitchFamily="-65" charset="-128"/>
              </a:rPr>
              <a:t>Cu is insufficient for direct measurement and the reaction rates are based on the theoretical statistical model calculations and are essentially unconstrained experimentally.</a:t>
            </a:r>
          </a:p>
          <a:p>
            <a:pPr lvl="1"/>
            <a:endParaRPr lang="en-US" altLang="zh-CN" dirty="0">
              <a:ea typeface="ヒラギノ角ゴ Pro W3" pitchFamily="-65" charset="-128"/>
              <a:cs typeface="ヒラギノ角ゴ Pro W3" pitchFamily="-65" charset="-128"/>
            </a:endParaRPr>
          </a:p>
          <a:p>
            <a:pPr marL="211709" lvl="1" indent="0">
              <a:buNone/>
            </a:pPr>
            <a:r>
              <a:rPr lang="en-US" sz="1600" dirty="0">
                <a:solidFill>
                  <a:schemeClr val="accent3"/>
                </a:solidFill>
                <a:latin typeface="Arial" pitchFamily="34" charset="0"/>
                <a:ea typeface="ＭＳ Ｐゴシック"/>
              </a:rPr>
              <a:t>L. van Wormer </a:t>
            </a:r>
            <a:r>
              <a:rPr lang="en-US" sz="1600" i="1" dirty="0">
                <a:solidFill>
                  <a:schemeClr val="accent3"/>
                </a:solidFill>
                <a:latin typeface="Arial" pitchFamily="34" charset="0"/>
                <a:ea typeface="ＭＳ Ｐゴシック"/>
              </a:rPr>
              <a:t>et al</a:t>
            </a:r>
            <a:r>
              <a:rPr lang="en-US" sz="1600" dirty="0">
                <a:solidFill>
                  <a:schemeClr val="accent3"/>
                </a:solidFill>
                <a:latin typeface="Arial" pitchFamily="34" charset="0"/>
                <a:ea typeface="ＭＳ Ｐゴシック"/>
              </a:rPr>
              <a:t>., Astrophysical J. 432, 326 (1994).</a:t>
            </a:r>
            <a:endParaRPr lang="en-US" dirty="0">
              <a:ea typeface="ヒラギノ角ゴ Pro W3" pitchFamily="-65" charset="-128"/>
              <a:cs typeface="ヒラギノ角ゴ Pro W3" pitchFamily="-65" charset="-128"/>
            </a:endParaRPr>
          </a:p>
        </p:txBody>
      </p:sp>
      <p:sp>
        <p:nvSpPr>
          <p:cNvPr id="17" name="Title 4"/>
          <p:cNvSpPr>
            <a:spLocks noGrp="1"/>
          </p:cNvSpPr>
          <p:nvPr>
            <p:ph type="title"/>
          </p:nvPr>
        </p:nvSpPr>
        <p:spPr/>
        <p:txBody>
          <a:bodyPr/>
          <a:lstStyle/>
          <a:p>
            <a:r>
              <a:rPr lang="en-US" dirty="0" err="1">
                <a:latin typeface="Arial" pitchFamily="34" charset="0"/>
                <a:ea typeface="ＭＳ Ｐゴシック"/>
                <a:cs typeface="ＭＳ Ｐゴシック"/>
              </a:rPr>
              <a:t>NiCu</a:t>
            </a:r>
            <a:r>
              <a:rPr lang="en-US" dirty="0">
                <a:latin typeface="Arial" pitchFamily="34" charset="0"/>
                <a:ea typeface="ＭＳ Ｐゴシック"/>
                <a:cs typeface="ＭＳ Ｐゴシック"/>
              </a:rPr>
              <a:t> cycle</a:t>
            </a:r>
          </a:p>
        </p:txBody>
      </p:sp>
      <p:sp>
        <p:nvSpPr>
          <p:cNvPr id="4" name="页脚占位符 3"/>
          <p:cNvSpPr>
            <a:spLocks noGrp="1"/>
          </p:cNvSpPr>
          <p:nvPr>
            <p:ph type="ftr" sz="quarter" idx="10"/>
          </p:nvPr>
        </p:nvSpPr>
        <p:spPr/>
        <p:txBody>
          <a:bodyPr/>
          <a:lstStyle/>
          <a:p>
            <a:pPr>
              <a:defRPr/>
            </a:pPr>
            <a:r>
              <a:rPr lang="en-US" altLang="zh-CN" dirty="0"/>
              <a:t>Lijie</a:t>
            </a:r>
            <a:r>
              <a:rPr lang="en-US" dirty="0"/>
              <a:t> Sun, JINA-CEE Frontiers 2019</a:t>
            </a:r>
          </a:p>
        </p:txBody>
      </p:sp>
      <p:sp>
        <p:nvSpPr>
          <p:cNvPr id="5" name="灯片编号占位符 4"/>
          <p:cNvSpPr>
            <a:spLocks noGrp="1"/>
          </p:cNvSpPr>
          <p:nvPr>
            <p:ph type="sldNum" sz="quarter" idx="11"/>
          </p:nvPr>
        </p:nvSpPr>
        <p:spPr/>
        <p:txBody>
          <a:bodyPr/>
          <a:lstStyle/>
          <a:p>
            <a:pPr>
              <a:defRPr/>
            </a:pPr>
            <a:r>
              <a:rPr lang="en-US"/>
              <a:t>, Slide </a:t>
            </a:r>
            <a:fld id="{35AD4620-7552-4207-8973-898801ED212B}" type="slidenum">
              <a:rPr lang="en-US" smtClean="0"/>
              <a:pPr>
                <a:defRPr/>
              </a:pPr>
              <a:t>232</a:t>
            </a:fld>
            <a:endParaRPr lang="en-US"/>
          </a:p>
        </p:txBody>
      </p:sp>
      <p:sp>
        <p:nvSpPr>
          <p:cNvPr id="15" name="下箭头 14"/>
          <p:cNvSpPr/>
          <p:nvPr/>
        </p:nvSpPr>
        <p:spPr>
          <a:xfrm rot="3600000">
            <a:off x="6203539" y="4566713"/>
            <a:ext cx="275104" cy="990929"/>
          </a:xfrm>
          <a:prstGeom prst="downArrow">
            <a:avLst/>
          </a:prstGeom>
          <a:solidFill>
            <a:srgbClr val="0000FF">
              <a:alpha val="30196"/>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fontAlgn="base">
              <a:spcBef>
                <a:spcPct val="0"/>
              </a:spcBef>
              <a:spcAft>
                <a:spcPct val="0"/>
              </a:spcAft>
            </a:pPr>
            <a:endParaRPr lang="zh-CN" altLang="en-US">
              <a:solidFill>
                <a:srgbClr val="92D050"/>
              </a:solidFill>
            </a:endParaRPr>
          </a:p>
        </p:txBody>
      </p:sp>
      <p:sp>
        <p:nvSpPr>
          <p:cNvPr id="11" name="下箭头 10"/>
          <p:cNvSpPr/>
          <p:nvPr/>
        </p:nvSpPr>
        <p:spPr>
          <a:xfrm rot="10800000">
            <a:off x="5705000" y="4836275"/>
            <a:ext cx="275104" cy="462232"/>
          </a:xfrm>
          <a:prstGeom prst="downArrow">
            <a:avLst/>
          </a:prstGeom>
          <a:solidFill>
            <a:srgbClr val="FF0000">
              <a:alpha val="30196"/>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fontAlgn="base">
              <a:spcBef>
                <a:spcPct val="0"/>
              </a:spcBef>
              <a:spcAft>
                <a:spcPct val="0"/>
              </a:spcAft>
            </a:pPr>
            <a:endParaRPr lang="zh-CN" altLang="en-US">
              <a:solidFill>
                <a:srgbClr val="FF0000"/>
              </a:solidFill>
            </a:endParaRPr>
          </a:p>
        </p:txBody>
      </p:sp>
      <p:sp>
        <p:nvSpPr>
          <p:cNvPr id="22" name="下箭头 21"/>
          <p:cNvSpPr/>
          <p:nvPr/>
        </p:nvSpPr>
        <p:spPr>
          <a:xfrm rot="10800000">
            <a:off x="5702527" y="4282172"/>
            <a:ext cx="275104" cy="462232"/>
          </a:xfrm>
          <a:prstGeom prst="downArrow">
            <a:avLst/>
          </a:prstGeom>
          <a:solidFill>
            <a:srgbClr val="FF0000">
              <a:alpha val="30196"/>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fontAlgn="base">
              <a:spcBef>
                <a:spcPct val="0"/>
              </a:spcBef>
              <a:spcAft>
                <a:spcPct val="0"/>
              </a:spcAft>
            </a:pPr>
            <a:endParaRPr lang="zh-CN" altLang="en-US">
              <a:solidFill>
                <a:srgbClr val="FF0000"/>
              </a:solidFill>
            </a:endParaRPr>
          </a:p>
        </p:txBody>
      </p:sp>
      <p:sp>
        <p:nvSpPr>
          <p:cNvPr id="23" name="下箭头 22"/>
          <p:cNvSpPr/>
          <p:nvPr/>
        </p:nvSpPr>
        <p:spPr>
          <a:xfrm rot="10800000">
            <a:off x="6197826" y="4282174"/>
            <a:ext cx="275104" cy="462232"/>
          </a:xfrm>
          <a:prstGeom prst="downArrow">
            <a:avLst/>
          </a:prstGeom>
          <a:solidFill>
            <a:srgbClr val="FF0000">
              <a:alpha val="30196"/>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fontAlgn="base">
              <a:spcBef>
                <a:spcPct val="0"/>
              </a:spcBef>
              <a:spcAft>
                <a:spcPct val="0"/>
              </a:spcAft>
            </a:pPr>
            <a:endParaRPr lang="zh-CN" altLang="en-US">
              <a:solidFill>
                <a:srgbClr val="FF0000"/>
              </a:solidFill>
            </a:endParaRPr>
          </a:p>
        </p:txBody>
      </p:sp>
      <p:sp>
        <p:nvSpPr>
          <p:cNvPr id="24" name="下箭头 23"/>
          <p:cNvSpPr/>
          <p:nvPr/>
        </p:nvSpPr>
        <p:spPr>
          <a:xfrm rot="10800000">
            <a:off x="6683599" y="4282173"/>
            <a:ext cx="275104" cy="462232"/>
          </a:xfrm>
          <a:prstGeom prst="downArrow">
            <a:avLst/>
          </a:prstGeom>
          <a:solidFill>
            <a:srgbClr val="FF0000">
              <a:alpha val="30196"/>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fontAlgn="base">
              <a:spcBef>
                <a:spcPct val="0"/>
              </a:spcBef>
              <a:spcAft>
                <a:spcPct val="0"/>
              </a:spcAft>
            </a:pPr>
            <a:endParaRPr lang="zh-CN" altLang="en-US">
              <a:solidFill>
                <a:srgbClr val="FF0000"/>
              </a:solidFill>
            </a:endParaRPr>
          </a:p>
        </p:txBody>
      </p:sp>
      <p:sp>
        <p:nvSpPr>
          <p:cNvPr id="26" name="下箭头 25"/>
          <p:cNvSpPr/>
          <p:nvPr/>
        </p:nvSpPr>
        <p:spPr>
          <a:xfrm rot="18900000">
            <a:off x="6013467" y="4273381"/>
            <a:ext cx="273600" cy="628057"/>
          </a:xfrm>
          <a:prstGeom prst="downArrow">
            <a:avLst/>
          </a:prstGeom>
          <a:solidFill>
            <a:srgbClr val="00FF00">
              <a:alpha val="30196"/>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fontAlgn="base">
              <a:spcBef>
                <a:spcPct val="0"/>
              </a:spcBef>
              <a:spcAft>
                <a:spcPct val="0"/>
              </a:spcAft>
            </a:pPr>
            <a:endParaRPr lang="zh-CN" altLang="en-US">
              <a:solidFill>
                <a:srgbClr val="92D050"/>
              </a:solidFill>
            </a:endParaRPr>
          </a:p>
        </p:txBody>
      </p:sp>
      <p:sp>
        <p:nvSpPr>
          <p:cNvPr id="27" name="下箭头 26"/>
          <p:cNvSpPr/>
          <p:nvPr/>
        </p:nvSpPr>
        <p:spPr>
          <a:xfrm rot="18900000">
            <a:off x="6482580" y="4273381"/>
            <a:ext cx="273600" cy="628057"/>
          </a:xfrm>
          <a:prstGeom prst="downArrow">
            <a:avLst/>
          </a:prstGeom>
          <a:solidFill>
            <a:srgbClr val="00FF00">
              <a:alpha val="30196"/>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fontAlgn="base">
              <a:spcBef>
                <a:spcPct val="0"/>
              </a:spcBef>
              <a:spcAft>
                <a:spcPct val="0"/>
              </a:spcAft>
            </a:pPr>
            <a:endParaRPr lang="zh-CN" altLang="en-US">
              <a:solidFill>
                <a:srgbClr val="92D050"/>
              </a:solidFill>
            </a:endParaRPr>
          </a:p>
        </p:txBody>
      </p:sp>
    </p:spTree>
    <p:extLst>
      <p:ext uri="{BB962C8B-B14F-4D97-AF65-F5344CB8AC3E}">
        <p14:creationId xmlns:p14="http://schemas.microsoft.com/office/powerpoint/2010/main" val="654149727"/>
      </p:ext>
    </p:extLst>
  </p:cSld>
  <p:clrMapOvr>
    <a:masterClrMapping/>
  </p:clrMapOvr>
</p:sld>
</file>

<file path=ppt/slides/slide2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 name="图片 12"/>
          <p:cNvPicPr>
            <a:picLocks noChangeAspect="1"/>
          </p:cNvPicPr>
          <p:nvPr/>
        </p:nvPicPr>
        <p:blipFill rotWithShape="1">
          <a:blip r:embed="rId3" cstate="print">
            <a:extLst>
              <a:ext uri="{28A0092B-C50C-407E-A947-70E740481C1C}">
                <a14:useLocalDpi xmlns:a14="http://schemas.microsoft.com/office/drawing/2010/main"/>
              </a:ext>
            </a:extLst>
          </a:blip>
          <a:srcRect/>
          <a:stretch/>
        </p:blipFill>
        <p:spPr>
          <a:xfrm>
            <a:off x="3187703" y="3581400"/>
            <a:ext cx="5786416" cy="2444750"/>
          </a:xfrm>
          <a:prstGeom prst="rect">
            <a:avLst/>
          </a:prstGeom>
        </p:spPr>
      </p:pic>
      <p:sp>
        <p:nvSpPr>
          <p:cNvPr id="18" name="Content Placeholder 5"/>
          <p:cNvSpPr>
            <a:spLocks noGrp="1"/>
          </p:cNvSpPr>
          <p:nvPr>
            <p:ph idx="1"/>
          </p:nvPr>
        </p:nvSpPr>
        <p:spPr/>
        <p:txBody>
          <a:bodyPr/>
          <a:lstStyle/>
          <a:p>
            <a:r>
              <a:rPr lang="en-US" dirty="0">
                <a:latin typeface="Arial" pitchFamily="34" charset="0"/>
                <a:ea typeface="ＭＳ Ｐゴシック"/>
                <a:cs typeface="ＭＳ Ｐゴシック"/>
              </a:rPr>
              <a:t>The </a:t>
            </a:r>
            <a:r>
              <a:rPr lang="en-US" baseline="30000" dirty="0">
                <a:latin typeface="Arial" pitchFamily="34" charset="0"/>
                <a:ea typeface="ＭＳ Ｐゴシック"/>
              </a:rPr>
              <a:t>59</a:t>
            </a:r>
            <a:r>
              <a:rPr lang="en-US" dirty="0">
                <a:latin typeface="Arial" pitchFamily="34" charset="0"/>
                <a:ea typeface="ＭＳ Ｐゴシック"/>
              </a:rPr>
              <a:t>Cu(</a:t>
            </a:r>
            <a:r>
              <a:rPr lang="en-US" i="1" dirty="0">
                <a:latin typeface="Arial" pitchFamily="34" charset="0"/>
                <a:ea typeface="ＭＳ Ｐゴシック"/>
              </a:rPr>
              <a:t>p</a:t>
            </a:r>
            <a:r>
              <a:rPr lang="en-US" dirty="0">
                <a:latin typeface="Arial" pitchFamily="34" charset="0"/>
                <a:ea typeface="ＭＳ Ｐゴシック"/>
              </a:rPr>
              <a:t>,</a:t>
            </a:r>
            <a:r>
              <a:rPr lang="en-US" i="1" dirty="0">
                <a:latin typeface="Arial" pitchFamily="34" charset="0"/>
                <a:ea typeface="ＭＳ Ｐゴシック"/>
              </a:rPr>
              <a:t>γ</a:t>
            </a:r>
            <a:r>
              <a:rPr lang="en-US" dirty="0">
                <a:latin typeface="Arial" pitchFamily="34" charset="0"/>
                <a:ea typeface="ＭＳ Ｐゴシック"/>
              </a:rPr>
              <a:t>)</a:t>
            </a:r>
            <a:r>
              <a:rPr lang="en-US" baseline="30000" dirty="0">
                <a:latin typeface="Arial" pitchFamily="34" charset="0"/>
                <a:ea typeface="ＭＳ Ｐゴシック"/>
              </a:rPr>
              <a:t>60</a:t>
            </a:r>
            <a:r>
              <a:rPr lang="en-US" dirty="0">
                <a:latin typeface="Arial" pitchFamily="34" charset="0"/>
                <a:ea typeface="ＭＳ Ｐゴシック"/>
              </a:rPr>
              <a:t>Zn and </a:t>
            </a:r>
            <a:r>
              <a:rPr lang="en-US" baseline="30000" dirty="0">
                <a:latin typeface="Arial" pitchFamily="34" charset="0"/>
                <a:ea typeface="ＭＳ Ｐゴシック"/>
              </a:rPr>
              <a:t>59</a:t>
            </a:r>
            <a:r>
              <a:rPr lang="en-US" dirty="0">
                <a:latin typeface="Arial" pitchFamily="34" charset="0"/>
                <a:ea typeface="ＭＳ Ｐゴシック"/>
              </a:rPr>
              <a:t>Cu(</a:t>
            </a:r>
            <a:r>
              <a:rPr lang="en-US" i="1" dirty="0">
                <a:latin typeface="Arial" pitchFamily="34" charset="0"/>
                <a:ea typeface="ＭＳ Ｐゴシック"/>
              </a:rPr>
              <a:t>p</a:t>
            </a:r>
            <a:r>
              <a:rPr lang="en-US" dirty="0">
                <a:latin typeface="Arial" pitchFamily="34" charset="0"/>
                <a:ea typeface="ＭＳ Ｐゴシック"/>
              </a:rPr>
              <a:t>,</a:t>
            </a:r>
            <a:r>
              <a:rPr lang="en-US" i="1" dirty="0">
                <a:latin typeface="Arial" pitchFamily="34" charset="0"/>
                <a:ea typeface="ＭＳ Ｐゴシック"/>
              </a:rPr>
              <a:t>α</a:t>
            </a:r>
            <a:r>
              <a:rPr lang="en-US" dirty="0">
                <a:latin typeface="Arial" pitchFamily="34" charset="0"/>
                <a:ea typeface="ＭＳ Ｐゴシック"/>
              </a:rPr>
              <a:t>)</a:t>
            </a:r>
            <a:r>
              <a:rPr lang="en-US" baseline="30000" dirty="0">
                <a:latin typeface="Arial" pitchFamily="34" charset="0"/>
                <a:ea typeface="ＭＳ Ｐゴシック"/>
              </a:rPr>
              <a:t>56</a:t>
            </a:r>
            <a:r>
              <a:rPr lang="en-US" dirty="0">
                <a:latin typeface="Arial" pitchFamily="34" charset="0"/>
                <a:ea typeface="ＭＳ Ｐゴシック"/>
              </a:rPr>
              <a:t>Ni </a:t>
            </a:r>
            <a:r>
              <a:rPr lang="en-US" dirty="0">
                <a:latin typeface="Arial" pitchFamily="34" charset="0"/>
                <a:ea typeface="ＭＳ Ｐゴシック"/>
                <a:cs typeface="ＭＳ Ｐゴシック"/>
              </a:rPr>
              <a:t>competition related to </a:t>
            </a:r>
            <a:r>
              <a:rPr lang="en-US" dirty="0" err="1">
                <a:latin typeface="Arial" pitchFamily="34" charset="0"/>
                <a:ea typeface="ＭＳ Ｐゴシック"/>
                <a:cs typeface="ＭＳ Ｐゴシック"/>
              </a:rPr>
              <a:t>NiCu</a:t>
            </a:r>
            <a:r>
              <a:rPr lang="en-US" dirty="0">
                <a:latin typeface="Arial" pitchFamily="34" charset="0"/>
                <a:ea typeface="ＭＳ Ｐゴシック"/>
                <a:cs typeface="ＭＳ Ｐゴシック"/>
              </a:rPr>
              <a:t> cycle.</a:t>
            </a:r>
          </a:p>
          <a:p>
            <a:pPr lvl="1"/>
            <a:r>
              <a:rPr lang="en-US" altLang="zh-CN" dirty="0"/>
              <a:t>Under XRB conditions, the reaction flux beyond </a:t>
            </a:r>
            <a:r>
              <a:rPr lang="en-US" altLang="zh-CN" baseline="30000" dirty="0"/>
              <a:t>56</a:t>
            </a:r>
            <a:r>
              <a:rPr lang="en-US" altLang="zh-CN" dirty="0"/>
              <a:t>Ni is affected by several cycles. </a:t>
            </a:r>
            <a:r>
              <a:rPr lang="en-US" altLang="zh-CN" dirty="0">
                <a:ea typeface="ヒラギノ角ゴ Pro W3" pitchFamily="-65" charset="-128"/>
                <a:cs typeface="ヒラギノ角ゴ Pro W3" pitchFamily="-65" charset="-128"/>
              </a:rPr>
              <a:t>A</a:t>
            </a:r>
            <a:r>
              <a:rPr lang="en-US" dirty="0">
                <a:ea typeface="ヒラギノ角ゴ Pro W3" pitchFamily="-65" charset="-128"/>
                <a:cs typeface="ヒラギノ角ゴ Pro W3" pitchFamily="-65" charset="-128"/>
              </a:rPr>
              <a:t> low </a:t>
            </a:r>
            <a:r>
              <a:rPr lang="en-US" baseline="30000" dirty="0">
                <a:latin typeface="Arial" pitchFamily="34" charset="0"/>
                <a:ea typeface="ＭＳ Ｐゴシック"/>
              </a:rPr>
              <a:t>59</a:t>
            </a:r>
            <a:r>
              <a:rPr lang="en-US" dirty="0">
                <a:latin typeface="Arial" pitchFamily="34" charset="0"/>
                <a:ea typeface="ＭＳ Ｐゴシック"/>
              </a:rPr>
              <a:t>Cu(</a:t>
            </a:r>
            <a:r>
              <a:rPr lang="en-US" i="1" dirty="0" err="1">
                <a:latin typeface="Arial" pitchFamily="34" charset="0"/>
                <a:ea typeface="ＭＳ Ｐゴシック"/>
              </a:rPr>
              <a:t>p</a:t>
            </a:r>
            <a:r>
              <a:rPr lang="en-US" dirty="0" err="1">
                <a:latin typeface="Arial" pitchFamily="34" charset="0"/>
                <a:ea typeface="ＭＳ Ｐゴシック"/>
              </a:rPr>
              <a:t>,</a:t>
            </a:r>
            <a:r>
              <a:rPr lang="en-US" i="1" dirty="0" err="1">
                <a:latin typeface="Arial" pitchFamily="34" charset="0"/>
                <a:ea typeface="ＭＳ Ｐゴシック"/>
              </a:rPr>
              <a:t>γ</a:t>
            </a:r>
            <a:r>
              <a:rPr lang="en-US" dirty="0">
                <a:latin typeface="Arial" pitchFamily="34" charset="0"/>
                <a:ea typeface="ＭＳ Ｐゴシック"/>
              </a:rPr>
              <a:t>)</a:t>
            </a:r>
            <a:r>
              <a:rPr lang="en-US" baseline="30000" dirty="0">
                <a:latin typeface="Arial" pitchFamily="34" charset="0"/>
                <a:ea typeface="ＭＳ Ｐゴシック"/>
              </a:rPr>
              <a:t>60</a:t>
            </a:r>
            <a:r>
              <a:rPr lang="en-US" dirty="0">
                <a:latin typeface="Arial" pitchFamily="34" charset="0"/>
                <a:ea typeface="ＭＳ Ｐゴシック"/>
              </a:rPr>
              <a:t>Zn </a:t>
            </a:r>
            <a:r>
              <a:rPr lang="en-US" dirty="0">
                <a:ea typeface="ヒラギノ角ゴ Pro W3" pitchFamily="-65" charset="-128"/>
                <a:cs typeface="ヒラギノ角ゴ Pro W3" pitchFamily="-65" charset="-128"/>
              </a:rPr>
              <a:t>or a high </a:t>
            </a:r>
            <a:r>
              <a:rPr lang="en-US" baseline="30000" dirty="0">
                <a:latin typeface="Arial" pitchFamily="34" charset="0"/>
                <a:ea typeface="ＭＳ Ｐゴシック"/>
              </a:rPr>
              <a:t>59</a:t>
            </a:r>
            <a:r>
              <a:rPr lang="en-US" dirty="0">
                <a:latin typeface="Arial" pitchFamily="34" charset="0"/>
                <a:ea typeface="ＭＳ Ｐゴシック"/>
              </a:rPr>
              <a:t>Cu(</a:t>
            </a:r>
            <a:r>
              <a:rPr lang="en-US" i="1" dirty="0">
                <a:latin typeface="Arial" pitchFamily="34" charset="0"/>
                <a:ea typeface="ＭＳ Ｐゴシック"/>
              </a:rPr>
              <a:t>p</a:t>
            </a:r>
            <a:r>
              <a:rPr lang="en-US" dirty="0">
                <a:latin typeface="Arial" pitchFamily="34" charset="0"/>
                <a:ea typeface="ＭＳ Ｐゴシック"/>
              </a:rPr>
              <a:t>,</a:t>
            </a:r>
            <a:r>
              <a:rPr lang="en-US" i="1" dirty="0">
                <a:latin typeface="Arial" pitchFamily="34" charset="0"/>
                <a:ea typeface="ＭＳ Ｐゴシック"/>
              </a:rPr>
              <a:t>α</a:t>
            </a:r>
            <a:r>
              <a:rPr lang="en-US" dirty="0">
                <a:latin typeface="Arial" pitchFamily="34" charset="0"/>
                <a:ea typeface="ＭＳ Ｐゴシック"/>
              </a:rPr>
              <a:t>)</a:t>
            </a:r>
            <a:r>
              <a:rPr lang="en-US" baseline="30000" dirty="0">
                <a:latin typeface="Arial" pitchFamily="34" charset="0"/>
                <a:ea typeface="ＭＳ Ｐゴシック"/>
              </a:rPr>
              <a:t>56</a:t>
            </a:r>
            <a:r>
              <a:rPr lang="en-US" dirty="0">
                <a:latin typeface="Arial" pitchFamily="34" charset="0"/>
                <a:ea typeface="ＭＳ Ｐゴシック"/>
              </a:rPr>
              <a:t>Ni </a:t>
            </a:r>
            <a:r>
              <a:rPr lang="en-US" dirty="0">
                <a:ea typeface="ヒラギノ角ゴ Pro W3" pitchFamily="-65" charset="-128"/>
                <a:cs typeface="ヒラギノ角ゴ Pro W3" pitchFamily="-65" charset="-128"/>
              </a:rPr>
              <a:t>rate leads to the formation of a stronger </a:t>
            </a:r>
            <a:r>
              <a:rPr lang="en-US" dirty="0" err="1">
                <a:ea typeface="ヒラギノ角ゴ Pro W3" pitchFamily="-65" charset="-128"/>
                <a:cs typeface="ヒラギノ角ゴ Pro W3" pitchFamily="-65" charset="-128"/>
              </a:rPr>
              <a:t>NiCu</a:t>
            </a:r>
            <a:r>
              <a:rPr lang="en-US" dirty="0">
                <a:ea typeface="ヒラギノ角ゴ Pro W3" pitchFamily="-65" charset="-128"/>
                <a:cs typeface="ヒラギノ角ゴ Pro W3" pitchFamily="-65" charset="-128"/>
              </a:rPr>
              <a:t> cycle that strongly limits synthesis of heavier nuclei and also affect the light curves.</a:t>
            </a:r>
            <a:endParaRPr lang="en-US" dirty="0">
              <a:latin typeface="Arial" pitchFamily="34" charset="0"/>
              <a:ea typeface="ＭＳ Ｐゴシック"/>
            </a:endParaRPr>
          </a:p>
          <a:p>
            <a:pPr lvl="1"/>
            <a:r>
              <a:rPr lang="en-US" altLang="zh-CN" dirty="0">
                <a:ea typeface="ヒラギノ角ゴ Pro W3" pitchFamily="-65" charset="-128"/>
                <a:cs typeface="ヒラギノ角ゴ Pro W3" pitchFamily="-65" charset="-128"/>
              </a:rPr>
              <a:t>Currently, the beam intensity of </a:t>
            </a:r>
            <a:r>
              <a:rPr lang="en-US" altLang="zh-CN" baseline="30000" dirty="0">
                <a:ea typeface="ヒラギノ角ゴ Pro W3" pitchFamily="-65" charset="-128"/>
                <a:cs typeface="ヒラギノ角ゴ Pro W3" pitchFamily="-65" charset="-128"/>
              </a:rPr>
              <a:t>59</a:t>
            </a:r>
            <a:r>
              <a:rPr lang="en-US" altLang="zh-CN" dirty="0">
                <a:ea typeface="ヒラギノ角ゴ Pro W3" pitchFamily="-65" charset="-128"/>
                <a:cs typeface="ヒラギノ角ゴ Pro W3" pitchFamily="-65" charset="-128"/>
              </a:rPr>
              <a:t>Cu is insufficient for direct measurement and the reaction rates are based on the theoretical statistical model calculations and are essentially unconstrained experimentally.</a:t>
            </a:r>
          </a:p>
          <a:p>
            <a:pPr lvl="1"/>
            <a:endParaRPr lang="en-US" altLang="zh-CN" dirty="0">
              <a:ea typeface="ヒラギノ角ゴ Pro W3" pitchFamily="-65" charset="-128"/>
              <a:cs typeface="ヒラギノ角ゴ Pro W3" pitchFamily="-65" charset="-128"/>
            </a:endParaRPr>
          </a:p>
          <a:p>
            <a:pPr marL="211709" lvl="1" indent="0">
              <a:buNone/>
            </a:pPr>
            <a:r>
              <a:rPr lang="en-US" sz="1600" dirty="0">
                <a:solidFill>
                  <a:schemeClr val="accent3"/>
                </a:solidFill>
                <a:latin typeface="Arial" pitchFamily="34" charset="0"/>
                <a:ea typeface="ＭＳ Ｐゴシック"/>
              </a:rPr>
              <a:t>L. van Wormer </a:t>
            </a:r>
            <a:r>
              <a:rPr lang="en-US" sz="1600" i="1" dirty="0">
                <a:solidFill>
                  <a:schemeClr val="accent3"/>
                </a:solidFill>
                <a:latin typeface="Arial" pitchFamily="34" charset="0"/>
                <a:ea typeface="ＭＳ Ｐゴシック"/>
              </a:rPr>
              <a:t>et al</a:t>
            </a:r>
            <a:r>
              <a:rPr lang="en-US" sz="1600" dirty="0">
                <a:solidFill>
                  <a:schemeClr val="accent3"/>
                </a:solidFill>
                <a:latin typeface="Arial" pitchFamily="34" charset="0"/>
                <a:ea typeface="ＭＳ Ｐゴシック"/>
              </a:rPr>
              <a:t>., Astrophysical J. 432, 326 (1994).</a:t>
            </a:r>
            <a:endParaRPr lang="en-US" dirty="0">
              <a:ea typeface="ヒラギノ角ゴ Pro W3" pitchFamily="-65" charset="-128"/>
              <a:cs typeface="ヒラギノ角ゴ Pro W3" pitchFamily="-65" charset="-128"/>
            </a:endParaRPr>
          </a:p>
        </p:txBody>
      </p:sp>
      <p:sp>
        <p:nvSpPr>
          <p:cNvPr id="17" name="Title 4"/>
          <p:cNvSpPr>
            <a:spLocks noGrp="1"/>
          </p:cNvSpPr>
          <p:nvPr>
            <p:ph type="title"/>
          </p:nvPr>
        </p:nvSpPr>
        <p:spPr/>
        <p:txBody>
          <a:bodyPr/>
          <a:lstStyle/>
          <a:p>
            <a:r>
              <a:rPr lang="en-US" dirty="0" err="1">
                <a:latin typeface="Arial" pitchFamily="34" charset="0"/>
                <a:ea typeface="ＭＳ Ｐゴシック"/>
                <a:cs typeface="ＭＳ Ｐゴシック"/>
              </a:rPr>
              <a:t>NiCu</a:t>
            </a:r>
            <a:r>
              <a:rPr lang="en-US" dirty="0">
                <a:latin typeface="Arial" pitchFamily="34" charset="0"/>
                <a:ea typeface="ＭＳ Ｐゴシック"/>
                <a:cs typeface="ＭＳ Ｐゴシック"/>
              </a:rPr>
              <a:t> cycle</a:t>
            </a:r>
          </a:p>
        </p:txBody>
      </p:sp>
      <p:sp>
        <p:nvSpPr>
          <p:cNvPr id="4" name="页脚占位符 3"/>
          <p:cNvSpPr>
            <a:spLocks noGrp="1"/>
          </p:cNvSpPr>
          <p:nvPr>
            <p:ph type="ftr" sz="quarter" idx="10"/>
          </p:nvPr>
        </p:nvSpPr>
        <p:spPr/>
        <p:txBody>
          <a:bodyPr/>
          <a:lstStyle/>
          <a:p>
            <a:pPr>
              <a:defRPr/>
            </a:pPr>
            <a:r>
              <a:rPr lang="en-US" altLang="zh-CN" dirty="0"/>
              <a:t>Lijie</a:t>
            </a:r>
            <a:r>
              <a:rPr lang="en-US" dirty="0"/>
              <a:t> Sun, JINA-CEE Frontiers 2019</a:t>
            </a:r>
          </a:p>
        </p:txBody>
      </p:sp>
      <p:sp>
        <p:nvSpPr>
          <p:cNvPr id="5" name="灯片编号占位符 4"/>
          <p:cNvSpPr>
            <a:spLocks noGrp="1"/>
          </p:cNvSpPr>
          <p:nvPr>
            <p:ph type="sldNum" sz="quarter" idx="11"/>
          </p:nvPr>
        </p:nvSpPr>
        <p:spPr/>
        <p:txBody>
          <a:bodyPr/>
          <a:lstStyle/>
          <a:p>
            <a:pPr>
              <a:defRPr/>
            </a:pPr>
            <a:r>
              <a:rPr lang="en-US"/>
              <a:t>, Slide </a:t>
            </a:r>
            <a:fld id="{35AD4620-7552-4207-8973-898801ED212B}" type="slidenum">
              <a:rPr lang="en-US" smtClean="0"/>
              <a:pPr>
                <a:defRPr/>
              </a:pPr>
              <a:t>233</a:t>
            </a:fld>
            <a:endParaRPr lang="en-US"/>
          </a:p>
        </p:txBody>
      </p:sp>
      <p:sp>
        <p:nvSpPr>
          <p:cNvPr id="15" name="下箭头 14"/>
          <p:cNvSpPr/>
          <p:nvPr/>
        </p:nvSpPr>
        <p:spPr>
          <a:xfrm rot="3600000">
            <a:off x="6203539" y="4566713"/>
            <a:ext cx="275104" cy="990929"/>
          </a:xfrm>
          <a:prstGeom prst="downArrow">
            <a:avLst/>
          </a:prstGeom>
          <a:solidFill>
            <a:srgbClr val="0000FF">
              <a:alpha val="30196"/>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fontAlgn="base">
              <a:spcBef>
                <a:spcPct val="0"/>
              </a:spcBef>
              <a:spcAft>
                <a:spcPct val="0"/>
              </a:spcAft>
            </a:pPr>
            <a:endParaRPr lang="zh-CN" altLang="en-US">
              <a:solidFill>
                <a:srgbClr val="92D050"/>
              </a:solidFill>
            </a:endParaRPr>
          </a:p>
        </p:txBody>
      </p:sp>
      <p:sp>
        <p:nvSpPr>
          <p:cNvPr id="11" name="下箭头 10"/>
          <p:cNvSpPr/>
          <p:nvPr/>
        </p:nvSpPr>
        <p:spPr>
          <a:xfrm rot="10800000">
            <a:off x="5705000" y="4836275"/>
            <a:ext cx="275104" cy="462232"/>
          </a:xfrm>
          <a:prstGeom prst="downArrow">
            <a:avLst/>
          </a:prstGeom>
          <a:solidFill>
            <a:srgbClr val="FF0000">
              <a:alpha val="30196"/>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fontAlgn="base">
              <a:spcBef>
                <a:spcPct val="0"/>
              </a:spcBef>
              <a:spcAft>
                <a:spcPct val="0"/>
              </a:spcAft>
            </a:pPr>
            <a:endParaRPr lang="zh-CN" altLang="en-US">
              <a:solidFill>
                <a:srgbClr val="FF0000"/>
              </a:solidFill>
            </a:endParaRPr>
          </a:p>
        </p:txBody>
      </p:sp>
      <p:sp>
        <p:nvSpPr>
          <p:cNvPr id="22" name="下箭头 21"/>
          <p:cNvSpPr/>
          <p:nvPr/>
        </p:nvSpPr>
        <p:spPr>
          <a:xfrm rot="10800000">
            <a:off x="5702527" y="4282172"/>
            <a:ext cx="275104" cy="462232"/>
          </a:xfrm>
          <a:prstGeom prst="downArrow">
            <a:avLst/>
          </a:prstGeom>
          <a:solidFill>
            <a:srgbClr val="FF0000">
              <a:alpha val="30196"/>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fontAlgn="base">
              <a:spcBef>
                <a:spcPct val="0"/>
              </a:spcBef>
              <a:spcAft>
                <a:spcPct val="0"/>
              </a:spcAft>
            </a:pPr>
            <a:endParaRPr lang="zh-CN" altLang="en-US">
              <a:solidFill>
                <a:srgbClr val="FF0000"/>
              </a:solidFill>
            </a:endParaRPr>
          </a:p>
        </p:txBody>
      </p:sp>
      <p:sp>
        <p:nvSpPr>
          <p:cNvPr id="23" name="下箭头 22"/>
          <p:cNvSpPr/>
          <p:nvPr/>
        </p:nvSpPr>
        <p:spPr>
          <a:xfrm rot="10800000">
            <a:off x="6197826" y="4282174"/>
            <a:ext cx="275104" cy="462232"/>
          </a:xfrm>
          <a:prstGeom prst="downArrow">
            <a:avLst/>
          </a:prstGeom>
          <a:solidFill>
            <a:srgbClr val="FF0000">
              <a:alpha val="30196"/>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fontAlgn="base">
              <a:spcBef>
                <a:spcPct val="0"/>
              </a:spcBef>
              <a:spcAft>
                <a:spcPct val="0"/>
              </a:spcAft>
            </a:pPr>
            <a:endParaRPr lang="zh-CN" altLang="en-US">
              <a:solidFill>
                <a:srgbClr val="FF0000"/>
              </a:solidFill>
            </a:endParaRPr>
          </a:p>
        </p:txBody>
      </p:sp>
      <p:sp>
        <p:nvSpPr>
          <p:cNvPr id="24" name="下箭头 23"/>
          <p:cNvSpPr/>
          <p:nvPr/>
        </p:nvSpPr>
        <p:spPr>
          <a:xfrm rot="10800000">
            <a:off x="6683599" y="4282173"/>
            <a:ext cx="275104" cy="462232"/>
          </a:xfrm>
          <a:prstGeom prst="downArrow">
            <a:avLst/>
          </a:prstGeom>
          <a:solidFill>
            <a:srgbClr val="FF0000">
              <a:alpha val="30196"/>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fontAlgn="base">
              <a:spcBef>
                <a:spcPct val="0"/>
              </a:spcBef>
              <a:spcAft>
                <a:spcPct val="0"/>
              </a:spcAft>
            </a:pPr>
            <a:endParaRPr lang="zh-CN" altLang="en-US">
              <a:solidFill>
                <a:srgbClr val="FF0000"/>
              </a:solidFill>
            </a:endParaRPr>
          </a:p>
        </p:txBody>
      </p:sp>
      <p:sp>
        <p:nvSpPr>
          <p:cNvPr id="26" name="下箭头 25"/>
          <p:cNvSpPr/>
          <p:nvPr/>
        </p:nvSpPr>
        <p:spPr>
          <a:xfrm rot="18900000">
            <a:off x="6013467" y="4273381"/>
            <a:ext cx="273600" cy="628057"/>
          </a:xfrm>
          <a:prstGeom prst="downArrow">
            <a:avLst/>
          </a:prstGeom>
          <a:solidFill>
            <a:srgbClr val="00FF00">
              <a:alpha val="30196"/>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fontAlgn="base">
              <a:spcBef>
                <a:spcPct val="0"/>
              </a:spcBef>
              <a:spcAft>
                <a:spcPct val="0"/>
              </a:spcAft>
            </a:pPr>
            <a:endParaRPr lang="zh-CN" altLang="en-US">
              <a:solidFill>
                <a:srgbClr val="92D050"/>
              </a:solidFill>
            </a:endParaRPr>
          </a:p>
        </p:txBody>
      </p:sp>
      <p:sp>
        <p:nvSpPr>
          <p:cNvPr id="27" name="下箭头 26"/>
          <p:cNvSpPr/>
          <p:nvPr/>
        </p:nvSpPr>
        <p:spPr>
          <a:xfrm rot="18900000">
            <a:off x="6482580" y="4273381"/>
            <a:ext cx="273600" cy="628057"/>
          </a:xfrm>
          <a:prstGeom prst="downArrow">
            <a:avLst/>
          </a:prstGeom>
          <a:solidFill>
            <a:srgbClr val="00FF00">
              <a:alpha val="30196"/>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fontAlgn="base">
              <a:spcBef>
                <a:spcPct val="0"/>
              </a:spcBef>
              <a:spcAft>
                <a:spcPct val="0"/>
              </a:spcAft>
            </a:pPr>
            <a:endParaRPr lang="zh-CN" altLang="en-US">
              <a:solidFill>
                <a:srgbClr val="92D050"/>
              </a:solidFill>
            </a:endParaRPr>
          </a:p>
        </p:txBody>
      </p:sp>
      <p:sp>
        <p:nvSpPr>
          <p:cNvPr id="14" name="TextBox 13"/>
          <p:cNvSpPr txBox="1"/>
          <p:nvPr/>
        </p:nvSpPr>
        <p:spPr>
          <a:xfrm>
            <a:off x="76200" y="5062177"/>
            <a:ext cx="2625462" cy="646331"/>
          </a:xfrm>
          <a:prstGeom prst="rect">
            <a:avLst/>
          </a:prstGeom>
          <a:noFill/>
        </p:spPr>
        <p:txBody>
          <a:bodyPr wrap="none" rtlCol="0">
            <a:spAutoFit/>
          </a:bodyPr>
          <a:lstStyle/>
          <a:p>
            <a:pPr defTabSz="457200" fontAlgn="base">
              <a:spcBef>
                <a:spcPct val="0"/>
              </a:spcBef>
              <a:spcAft>
                <a:spcPct val="0"/>
              </a:spcAft>
            </a:pPr>
            <a:r>
              <a:rPr lang="en-US" altLang="zh-CN" dirty="0">
                <a:solidFill>
                  <a:prstClr val="black"/>
                </a:solidFill>
                <a:latin typeface="Arial" pitchFamily="34" charset="0"/>
              </a:rPr>
              <a:t>Doug </a:t>
            </a:r>
            <a:r>
              <a:rPr lang="en-US" altLang="zh-CN" dirty="0" err="1">
                <a:solidFill>
                  <a:prstClr val="black"/>
                </a:solidFill>
                <a:latin typeface="Arial" pitchFamily="34" charset="0"/>
              </a:rPr>
              <a:t>Soltesz</a:t>
            </a:r>
            <a:r>
              <a:rPr lang="en-US" altLang="zh-CN" dirty="0">
                <a:solidFill>
                  <a:prstClr val="black"/>
                </a:solidFill>
                <a:latin typeface="Arial" pitchFamily="34" charset="0"/>
              </a:rPr>
              <a:t> poster 23</a:t>
            </a:r>
          </a:p>
          <a:p>
            <a:pPr defTabSz="457200" fontAlgn="base">
              <a:spcBef>
                <a:spcPct val="0"/>
              </a:spcBef>
              <a:spcAft>
                <a:spcPct val="0"/>
              </a:spcAft>
            </a:pPr>
            <a:r>
              <a:rPr lang="en-US" altLang="zh-CN" dirty="0">
                <a:solidFill>
                  <a:prstClr val="black"/>
                </a:solidFill>
                <a:latin typeface="Arial" pitchFamily="34" charset="0"/>
              </a:rPr>
              <a:t>Louis Wagner poster 65</a:t>
            </a:r>
            <a:endParaRPr lang="zh-CN" altLang="en-US" dirty="0">
              <a:solidFill>
                <a:prstClr val="black"/>
              </a:solidFill>
              <a:latin typeface="Arial" pitchFamily="34" charset="0"/>
            </a:endParaRPr>
          </a:p>
        </p:txBody>
      </p:sp>
    </p:spTree>
    <p:extLst>
      <p:ext uri="{BB962C8B-B14F-4D97-AF65-F5344CB8AC3E}">
        <p14:creationId xmlns:p14="http://schemas.microsoft.com/office/powerpoint/2010/main" val="1588332250"/>
      </p:ext>
    </p:extLst>
  </p:cSld>
  <p:clrMapOvr>
    <a:masterClrMapping/>
  </p:clrMapOvr>
</p:sld>
</file>

<file path=ppt/slides/slide2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图片 6"/>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3419060" y="2261835"/>
            <a:ext cx="5473769" cy="3346112"/>
          </a:xfrm>
          <a:prstGeom prst="rect">
            <a:avLst/>
          </a:prstGeom>
        </p:spPr>
      </p:pic>
      <p:sp>
        <p:nvSpPr>
          <p:cNvPr id="3" name="标题 2"/>
          <p:cNvSpPr>
            <a:spLocks noGrp="1"/>
          </p:cNvSpPr>
          <p:nvPr>
            <p:ph type="title"/>
          </p:nvPr>
        </p:nvSpPr>
        <p:spPr/>
        <p:txBody>
          <a:bodyPr/>
          <a:lstStyle/>
          <a:p>
            <a:r>
              <a:rPr lang="en-US" altLang="zh-CN" dirty="0" err="1">
                <a:latin typeface="Arial" pitchFamily="34" charset="0"/>
                <a:ea typeface="ＭＳ Ｐゴシック"/>
                <a:cs typeface="ＭＳ Ｐゴシック"/>
              </a:rPr>
              <a:t>NiCu</a:t>
            </a:r>
            <a:r>
              <a:rPr lang="en-US" altLang="zh-CN" dirty="0">
                <a:latin typeface="Arial" pitchFamily="34" charset="0"/>
                <a:ea typeface="ＭＳ Ｐゴシック"/>
                <a:cs typeface="ＭＳ Ｐゴシック"/>
              </a:rPr>
              <a:t> cycle</a:t>
            </a:r>
            <a:endParaRPr lang="en-US" dirty="0"/>
          </a:p>
        </p:txBody>
      </p:sp>
      <p:sp>
        <p:nvSpPr>
          <p:cNvPr id="4" name="页脚占位符 3"/>
          <p:cNvSpPr>
            <a:spLocks noGrp="1"/>
          </p:cNvSpPr>
          <p:nvPr>
            <p:ph type="ftr" sz="quarter" idx="10"/>
          </p:nvPr>
        </p:nvSpPr>
        <p:spPr/>
        <p:txBody>
          <a:bodyPr/>
          <a:lstStyle/>
          <a:p>
            <a:pPr>
              <a:defRPr/>
            </a:pPr>
            <a:r>
              <a:rPr lang="en-US" altLang="zh-CN"/>
              <a:t>L</a:t>
            </a:r>
            <a:r>
              <a:rPr lang="en-US"/>
              <a:t>. Sun, JINA-CEE Frontiers 2019</a:t>
            </a:r>
            <a:endParaRPr lang="en-US" dirty="0"/>
          </a:p>
        </p:txBody>
      </p:sp>
      <p:sp>
        <p:nvSpPr>
          <p:cNvPr id="5" name="灯片编号占位符 4"/>
          <p:cNvSpPr>
            <a:spLocks noGrp="1"/>
          </p:cNvSpPr>
          <p:nvPr>
            <p:ph type="sldNum" sz="quarter" idx="11"/>
          </p:nvPr>
        </p:nvSpPr>
        <p:spPr/>
        <p:txBody>
          <a:bodyPr/>
          <a:lstStyle/>
          <a:p>
            <a:pPr>
              <a:defRPr/>
            </a:pPr>
            <a:r>
              <a:rPr lang="en-US"/>
              <a:t>, Slide </a:t>
            </a:r>
            <a:fld id="{35AD4620-7552-4207-8973-898801ED212B}" type="slidenum">
              <a:rPr lang="en-US" smtClean="0"/>
              <a:pPr>
                <a:defRPr/>
              </a:pPr>
              <a:t>234</a:t>
            </a:fld>
            <a:endParaRPr lang="en-US"/>
          </a:p>
        </p:txBody>
      </p:sp>
      <p:pic>
        <p:nvPicPr>
          <p:cNvPr id="6" name="图片 5"/>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576848" y="998025"/>
            <a:ext cx="4734188" cy="5110416"/>
          </a:xfrm>
          <a:prstGeom prst="rect">
            <a:avLst/>
          </a:prstGeom>
        </p:spPr>
      </p:pic>
    </p:spTree>
    <p:extLst>
      <p:ext uri="{BB962C8B-B14F-4D97-AF65-F5344CB8AC3E}">
        <p14:creationId xmlns:p14="http://schemas.microsoft.com/office/powerpoint/2010/main" val="2557339821"/>
      </p:ext>
    </p:extLst>
  </p:cSld>
  <p:clrMapOvr>
    <a:masterClrMapping/>
  </p:clrMapOvr>
</p:sld>
</file>

<file path=ppt/slides/slide2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标题 2"/>
          <p:cNvSpPr>
            <a:spLocks noGrp="1"/>
          </p:cNvSpPr>
          <p:nvPr>
            <p:ph type="title"/>
          </p:nvPr>
        </p:nvSpPr>
        <p:spPr/>
        <p:txBody>
          <a:bodyPr/>
          <a:lstStyle/>
          <a:p>
            <a:r>
              <a:rPr lang="en-US" altLang="zh-CN" dirty="0" err="1">
                <a:latin typeface="Arial" pitchFamily="34" charset="0"/>
                <a:ea typeface="ＭＳ Ｐゴシック"/>
                <a:cs typeface="ＭＳ Ｐゴシック"/>
              </a:rPr>
              <a:t>NiCu</a:t>
            </a:r>
            <a:r>
              <a:rPr lang="en-US" altLang="zh-CN" dirty="0">
                <a:latin typeface="Arial" pitchFamily="34" charset="0"/>
                <a:ea typeface="ＭＳ Ｐゴシック"/>
                <a:cs typeface="ＭＳ Ｐゴシック"/>
              </a:rPr>
              <a:t> cycle</a:t>
            </a:r>
            <a:endParaRPr lang="en-US" dirty="0"/>
          </a:p>
        </p:txBody>
      </p:sp>
      <p:sp>
        <p:nvSpPr>
          <p:cNvPr id="4" name="页脚占位符 3"/>
          <p:cNvSpPr>
            <a:spLocks noGrp="1"/>
          </p:cNvSpPr>
          <p:nvPr>
            <p:ph type="ftr" sz="quarter" idx="10"/>
          </p:nvPr>
        </p:nvSpPr>
        <p:spPr/>
        <p:txBody>
          <a:bodyPr/>
          <a:lstStyle/>
          <a:p>
            <a:pPr>
              <a:defRPr/>
            </a:pPr>
            <a:r>
              <a:rPr lang="en-US" altLang="zh-CN"/>
              <a:t>L</a:t>
            </a:r>
            <a:r>
              <a:rPr lang="en-US"/>
              <a:t>. Sun, JINA-CEE Frontiers 2019</a:t>
            </a:r>
            <a:endParaRPr lang="en-US" dirty="0"/>
          </a:p>
        </p:txBody>
      </p:sp>
      <p:sp>
        <p:nvSpPr>
          <p:cNvPr id="5" name="灯片编号占位符 4"/>
          <p:cNvSpPr>
            <a:spLocks noGrp="1"/>
          </p:cNvSpPr>
          <p:nvPr>
            <p:ph type="sldNum" sz="quarter" idx="11"/>
          </p:nvPr>
        </p:nvSpPr>
        <p:spPr/>
        <p:txBody>
          <a:bodyPr/>
          <a:lstStyle/>
          <a:p>
            <a:pPr>
              <a:defRPr/>
            </a:pPr>
            <a:r>
              <a:rPr lang="en-US"/>
              <a:t>, Slide </a:t>
            </a:r>
            <a:fld id="{35AD4620-7552-4207-8973-898801ED212B}" type="slidenum">
              <a:rPr lang="en-US" smtClean="0"/>
              <a:pPr>
                <a:defRPr/>
              </a:pPr>
              <a:t>235</a:t>
            </a:fld>
            <a:endParaRPr lang="en-US"/>
          </a:p>
        </p:txBody>
      </p:sp>
      <p:pic>
        <p:nvPicPr>
          <p:cNvPr id="9" name="Content Placeholder 8">
            <a:extLst>
              <a:ext uri="{FF2B5EF4-FFF2-40B4-BE49-F238E27FC236}">
                <a16:creationId xmlns:a16="http://schemas.microsoft.com/office/drawing/2014/main" id="{C0F01AAC-989D-449F-A58F-169BBC89BCBC}"/>
              </a:ext>
            </a:extLst>
          </p:cNvPr>
          <p:cNvPicPr>
            <a:picLocks noGrp="1" noChangeAspect="1"/>
          </p:cNvPicPr>
          <p:nvPr>
            <p:ph idx="1"/>
          </p:nvPr>
        </p:nvPicPr>
        <p:blipFill>
          <a:blip r:embed="rId2">
            <a:extLst>
              <a:ext uri="{28A0092B-C50C-407E-A947-70E740481C1C}">
                <a14:useLocalDpi xmlns:a14="http://schemas.microsoft.com/office/drawing/2010/main"/>
              </a:ext>
            </a:extLst>
          </a:blip>
          <a:stretch>
            <a:fillRect/>
          </a:stretch>
        </p:blipFill>
        <p:spPr>
          <a:xfrm>
            <a:off x="1461165" y="1066800"/>
            <a:ext cx="6221670" cy="5027613"/>
          </a:xfrm>
        </p:spPr>
      </p:pic>
    </p:spTree>
    <p:extLst>
      <p:ext uri="{BB962C8B-B14F-4D97-AF65-F5344CB8AC3E}">
        <p14:creationId xmlns:p14="http://schemas.microsoft.com/office/powerpoint/2010/main" val="2566466864"/>
      </p:ext>
    </p:extLst>
  </p:cSld>
  <p:clrMapOvr>
    <a:masterClrMapping/>
  </p:clrMapOvr>
</p:sld>
</file>

<file path=ppt/slides/slide2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mc:AlternateContent xmlns:mc="http://schemas.openxmlformats.org/markup-compatibility/2006" xmlns:a14="http://schemas.microsoft.com/office/drawing/2010/main">
        <mc:Choice Requires="a14">
          <p:sp>
            <p:nvSpPr>
              <p:cNvPr id="8" name="文本框 7"/>
              <p:cNvSpPr txBox="1"/>
              <p:nvPr/>
            </p:nvSpPr>
            <p:spPr>
              <a:xfrm>
                <a:off x="220084" y="4196689"/>
                <a:ext cx="4011739" cy="1681101"/>
              </a:xfrm>
              <a:prstGeom prst="rect">
                <a:avLst/>
              </a:prstGeom>
              <a:noFill/>
            </p:spPr>
            <p:txBody>
              <a:bodyPr wrap="none" rtlCol="0">
                <a:spAutoFit/>
              </a:bodyPr>
              <a:lstStyle/>
              <a:p>
                <a:pPr defTabSz="457200" fontAlgn="base">
                  <a:spcBef>
                    <a:spcPct val="0"/>
                  </a:spcBef>
                  <a:spcAft>
                    <a:spcPct val="0"/>
                  </a:spcAft>
                </a:pPr>
                <a14:m>
                  <m:oMath xmlns:m="http://schemas.openxmlformats.org/officeDocument/2006/math">
                    <m:sSub>
                      <m:sSubPr>
                        <m:ctrlPr>
                          <a:rPr lang="en-US" sz="2000" i="1" smtClean="0">
                            <a:solidFill>
                              <a:prstClr val="black"/>
                            </a:solidFill>
                            <a:latin typeface="Cambria Math" panose="02040503050406030204" pitchFamily="18" charset="0"/>
                          </a:rPr>
                        </m:ctrlPr>
                      </m:sSubPr>
                      <m:e>
                        <m:r>
                          <a:rPr lang="en-US" sz="2000" i="1" smtClean="0">
                            <a:solidFill>
                              <a:prstClr val="black"/>
                            </a:solidFill>
                            <a:latin typeface="Cambria Math" panose="02040503050406030204" pitchFamily="18" charset="0"/>
                          </a:rPr>
                          <m:t>𝐸</m:t>
                        </m:r>
                      </m:e>
                      <m:sub>
                        <m:r>
                          <a:rPr lang="en-US" sz="2000" b="0" i="1" smtClean="0">
                            <a:solidFill>
                              <a:prstClr val="black"/>
                            </a:solidFill>
                            <a:latin typeface="Cambria Math" panose="02040503050406030204" pitchFamily="18" charset="0"/>
                          </a:rPr>
                          <m:t>𝑟</m:t>
                        </m:r>
                      </m:sub>
                    </m:sSub>
                  </m:oMath>
                </a14:m>
                <a:r>
                  <a:rPr lang="en-US" sz="2000" dirty="0">
                    <a:solidFill>
                      <a:prstClr val="black"/>
                    </a:solidFill>
                  </a:rPr>
                  <a:t>: Resonance energy</a:t>
                </a:r>
              </a:p>
              <a:p>
                <a:pPr defTabSz="457200" fontAlgn="base">
                  <a:spcBef>
                    <a:spcPct val="0"/>
                  </a:spcBef>
                  <a:spcAft>
                    <a:spcPct val="0"/>
                  </a:spcAft>
                </a:pPr>
                <a14:m>
                  <m:oMath xmlns:m="http://schemas.openxmlformats.org/officeDocument/2006/math">
                    <m:sSub>
                      <m:sSubPr>
                        <m:ctrlPr>
                          <a:rPr lang="en-US" sz="2000" i="1" smtClean="0">
                            <a:solidFill>
                              <a:prstClr val="black"/>
                            </a:solidFill>
                            <a:latin typeface="Cambria Math" panose="02040503050406030204" pitchFamily="18" charset="0"/>
                          </a:rPr>
                        </m:ctrlPr>
                      </m:sSubPr>
                      <m:e>
                        <m:r>
                          <a:rPr lang="en-US" sz="2000" i="1">
                            <a:solidFill>
                              <a:prstClr val="black"/>
                            </a:solidFill>
                            <a:latin typeface="Cambria Math" panose="02040503050406030204" pitchFamily="18" charset="0"/>
                          </a:rPr>
                          <m:t>𝐵</m:t>
                        </m:r>
                      </m:e>
                      <m:sub>
                        <m:r>
                          <a:rPr lang="en-US" sz="2000" i="1">
                            <a:solidFill>
                              <a:prstClr val="black"/>
                            </a:solidFill>
                            <a:latin typeface="Cambria Math" panose="02040503050406030204" pitchFamily="18" charset="0"/>
                          </a:rPr>
                          <m:t>𝑝</m:t>
                        </m:r>
                      </m:sub>
                    </m:sSub>
                  </m:oMath>
                </a14:m>
                <a:r>
                  <a:rPr lang="en-US" sz="2000" dirty="0">
                    <a:solidFill>
                      <a:prstClr val="black"/>
                    </a:solidFill>
                    <a:latin typeface="Arial" pitchFamily="34" charset="0"/>
                  </a:rPr>
                  <a:t>: Proton branching ratio</a:t>
                </a:r>
              </a:p>
              <a:p>
                <a:pPr defTabSz="457200" fontAlgn="base">
                  <a:spcBef>
                    <a:spcPct val="0"/>
                  </a:spcBef>
                  <a:spcAft>
                    <a:spcPct val="0"/>
                  </a:spcAft>
                </a:pPr>
                <a14:m>
                  <m:oMath xmlns:m="http://schemas.openxmlformats.org/officeDocument/2006/math">
                    <m:sSub>
                      <m:sSubPr>
                        <m:ctrlPr>
                          <a:rPr lang="en-US" sz="2000" i="1">
                            <a:solidFill>
                              <a:prstClr val="black"/>
                            </a:solidFill>
                            <a:latin typeface="Cambria Math" panose="02040503050406030204" pitchFamily="18" charset="0"/>
                          </a:rPr>
                        </m:ctrlPr>
                      </m:sSubPr>
                      <m:e>
                        <m:r>
                          <a:rPr lang="en-US" sz="2000" i="1">
                            <a:solidFill>
                              <a:prstClr val="black"/>
                            </a:solidFill>
                            <a:latin typeface="Cambria Math" panose="02040503050406030204" pitchFamily="18" charset="0"/>
                          </a:rPr>
                          <m:t>𝐵</m:t>
                        </m:r>
                      </m:e>
                      <m:sub>
                        <m:r>
                          <m:rPr>
                            <m:sty m:val="p"/>
                          </m:rPr>
                          <a:rPr lang="en-US" altLang="zh-CN" sz="2000" i="1">
                            <a:solidFill>
                              <a:prstClr val="black"/>
                            </a:solidFill>
                            <a:latin typeface="Cambria Math" panose="02040503050406030204" pitchFamily="18" charset="0"/>
                          </a:rPr>
                          <m:t>γ</m:t>
                        </m:r>
                      </m:sub>
                    </m:sSub>
                  </m:oMath>
                </a14:m>
                <a:r>
                  <a:rPr lang="en-US" sz="2000" dirty="0">
                    <a:solidFill>
                      <a:prstClr val="black"/>
                    </a:solidFill>
                    <a:latin typeface="Arial" pitchFamily="34" charset="0"/>
                  </a:rPr>
                  <a:t>: </a:t>
                </a:r>
                <a:r>
                  <a:rPr lang="en-US" altLang="zh-CN" sz="2000" i="1" dirty="0">
                    <a:solidFill>
                      <a:prstClr val="black"/>
                    </a:solidFill>
                    <a:latin typeface="Arial" pitchFamily="34" charset="0"/>
                  </a:rPr>
                  <a:t>γ</a:t>
                </a:r>
                <a:r>
                  <a:rPr lang="en-US" altLang="zh-CN" sz="2000" dirty="0">
                    <a:solidFill>
                      <a:prstClr val="black"/>
                    </a:solidFill>
                    <a:latin typeface="Arial" pitchFamily="34" charset="0"/>
                  </a:rPr>
                  <a:t>-ray branching ratio</a:t>
                </a:r>
              </a:p>
              <a:p>
                <a:pPr defTabSz="457200" fontAlgn="base">
                  <a:spcBef>
                    <a:spcPct val="0"/>
                  </a:spcBef>
                  <a:spcAft>
                    <a:spcPct val="0"/>
                  </a:spcAft>
                </a:pPr>
                <a14:m>
                  <m:oMath xmlns:m="http://schemas.openxmlformats.org/officeDocument/2006/math">
                    <m:sSub>
                      <m:sSubPr>
                        <m:ctrlPr>
                          <a:rPr lang="en-US" sz="2000" i="1">
                            <a:solidFill>
                              <a:prstClr val="black"/>
                            </a:solidFill>
                            <a:latin typeface="Cambria Math" panose="02040503050406030204" pitchFamily="18" charset="0"/>
                          </a:rPr>
                        </m:ctrlPr>
                      </m:sSubPr>
                      <m:e>
                        <m:r>
                          <a:rPr lang="en-US" sz="2000" i="1">
                            <a:solidFill>
                              <a:prstClr val="black"/>
                            </a:solidFill>
                            <a:latin typeface="Cambria Math" panose="02040503050406030204" pitchFamily="18" charset="0"/>
                          </a:rPr>
                          <m:t>𝐵</m:t>
                        </m:r>
                      </m:e>
                      <m:sub>
                        <m:r>
                          <m:rPr>
                            <m:sty m:val="p"/>
                          </m:rPr>
                          <a:rPr lang="en-US" altLang="zh-CN" sz="2000" i="1">
                            <a:solidFill>
                              <a:prstClr val="black"/>
                            </a:solidFill>
                            <a:latin typeface="Cambria Math" panose="02040503050406030204" pitchFamily="18" charset="0"/>
                          </a:rPr>
                          <m:t>α</m:t>
                        </m:r>
                      </m:sub>
                    </m:sSub>
                  </m:oMath>
                </a14:m>
                <a:r>
                  <a:rPr lang="en-US" sz="2000" dirty="0">
                    <a:solidFill>
                      <a:prstClr val="black"/>
                    </a:solidFill>
                    <a:latin typeface="Arial" pitchFamily="34" charset="0"/>
                  </a:rPr>
                  <a:t>: </a:t>
                </a:r>
                <a:r>
                  <a:rPr lang="en-US" altLang="zh-CN" sz="2000" i="1" dirty="0">
                    <a:solidFill>
                      <a:prstClr val="black"/>
                    </a:solidFill>
                    <a:latin typeface="Arial" pitchFamily="34" charset="0"/>
                  </a:rPr>
                  <a:t>α</a:t>
                </a:r>
                <a:r>
                  <a:rPr lang="en-US" altLang="zh-CN" sz="2000" dirty="0">
                    <a:solidFill>
                      <a:prstClr val="black"/>
                    </a:solidFill>
                    <a:latin typeface="Arial" pitchFamily="34" charset="0"/>
                  </a:rPr>
                  <a:t>-particle branching ratio</a:t>
                </a:r>
              </a:p>
              <a:p>
                <a:pPr defTabSz="457200" fontAlgn="base">
                  <a:spcBef>
                    <a:spcPct val="0"/>
                  </a:spcBef>
                  <a:spcAft>
                    <a:spcPct val="0"/>
                  </a:spcAft>
                </a:pPr>
                <a14:m>
                  <m:oMath xmlns:m="http://schemas.openxmlformats.org/officeDocument/2006/math">
                    <m:r>
                      <a:rPr lang="en-US" sz="2000" i="1">
                        <a:solidFill>
                          <a:prstClr val="black"/>
                        </a:solidFill>
                        <a:latin typeface="Cambria Math" panose="02040503050406030204" pitchFamily="18" charset="0"/>
                      </a:rPr>
                      <m:t>𝜏</m:t>
                    </m:r>
                  </m:oMath>
                </a14:m>
                <a:r>
                  <a:rPr lang="en-US" sz="2000" dirty="0">
                    <a:solidFill>
                      <a:prstClr val="black"/>
                    </a:solidFill>
                    <a:latin typeface="Arial" pitchFamily="34" charset="0"/>
                  </a:rPr>
                  <a:t>: Lifetime of the </a:t>
                </a:r>
                <a:r>
                  <a:rPr lang="en-US" sz="2000" baseline="30000" dirty="0">
                    <a:solidFill>
                      <a:prstClr val="black"/>
                    </a:solidFill>
                    <a:latin typeface="Arial" pitchFamily="34" charset="0"/>
                  </a:rPr>
                  <a:t>60</a:t>
                </a:r>
                <a:r>
                  <a:rPr lang="en-US" sz="2000" dirty="0">
                    <a:solidFill>
                      <a:prstClr val="black"/>
                    </a:solidFill>
                    <a:latin typeface="Arial" pitchFamily="34" charset="0"/>
                  </a:rPr>
                  <a:t>Zn resonances</a:t>
                </a:r>
              </a:p>
            </p:txBody>
          </p:sp>
        </mc:Choice>
        <mc:Fallback xmlns="">
          <p:sp>
            <p:nvSpPr>
              <p:cNvPr id="8" name="文本框 7"/>
              <p:cNvSpPr txBox="1">
                <a:spLocks noRot="1" noChangeAspect="1" noMove="1" noResize="1" noEditPoints="1" noAdjustHandles="1" noChangeArrowheads="1" noChangeShapeType="1" noTextEdit="1"/>
              </p:cNvSpPr>
              <p:nvPr/>
            </p:nvSpPr>
            <p:spPr>
              <a:xfrm>
                <a:off x="220084" y="4196689"/>
                <a:ext cx="4011739" cy="1681101"/>
              </a:xfrm>
              <a:prstGeom prst="rect">
                <a:avLst/>
              </a:prstGeom>
              <a:blipFill rotWithShape="0">
                <a:blip r:embed="rId3"/>
                <a:stretch>
                  <a:fillRect t="-1449" r="-304" b="-5797"/>
                </a:stretch>
              </a:blipFill>
            </p:spPr>
            <p:txBody>
              <a:bodyPr/>
              <a:lstStyle/>
              <a:p>
                <a:r>
                  <a:rPr lang="en-US">
                    <a:noFill/>
                  </a:rPr>
                  <a:t> </a:t>
                </a:r>
              </a:p>
            </p:txBody>
          </p:sp>
        </mc:Fallback>
      </mc:AlternateContent>
      <p:sp>
        <p:nvSpPr>
          <p:cNvPr id="19" name="Content Placeholder 5"/>
          <p:cNvSpPr>
            <a:spLocks noGrp="1"/>
          </p:cNvSpPr>
          <p:nvPr>
            <p:ph idx="1"/>
          </p:nvPr>
        </p:nvSpPr>
        <p:spPr>
          <a:xfrm>
            <a:off x="76200" y="1067100"/>
            <a:ext cx="8990922" cy="2934390"/>
          </a:xfrm>
        </p:spPr>
        <p:txBody>
          <a:bodyPr/>
          <a:lstStyle/>
          <a:p>
            <a:pPr lvl="1"/>
            <a:r>
              <a:rPr lang="en-US" altLang="zh-CN" dirty="0"/>
              <a:t>T</a:t>
            </a:r>
            <a:r>
              <a:rPr lang="en-US" dirty="0"/>
              <a:t>he resonant part of the reaction rate can be derived from the resonance energies and strengths of all resonances that are located in the effective energy windows.</a:t>
            </a:r>
          </a:p>
          <a:p>
            <a:pPr lvl="1"/>
            <a:endParaRPr lang="en-US" dirty="0"/>
          </a:p>
          <a:p>
            <a:pPr lvl="1"/>
            <a:endParaRPr lang="en-US" dirty="0"/>
          </a:p>
          <a:p>
            <a:pPr lvl="1"/>
            <a:endParaRPr lang="en-US" dirty="0"/>
          </a:p>
          <a:p>
            <a:pPr lvl="1"/>
            <a:r>
              <a:rPr lang="en-US" dirty="0"/>
              <a:t>For a narrow isolated resonance, the resonance strength can be</a:t>
            </a:r>
          </a:p>
          <a:p>
            <a:pPr marL="211709" lvl="1" indent="0">
              <a:buNone/>
            </a:pPr>
            <a:r>
              <a:rPr lang="en-US" dirty="0"/>
              <a:t>  calculated using the well-known relation</a:t>
            </a:r>
            <a:endParaRPr lang="en-US" dirty="0">
              <a:ea typeface="ヒラギノ角ゴ Pro W3" pitchFamily="-65" charset="-128"/>
              <a:cs typeface="ヒラギノ角ゴ Pro W3" pitchFamily="-65" charset="-128"/>
            </a:endParaRPr>
          </a:p>
        </p:txBody>
      </p:sp>
      <p:sp>
        <p:nvSpPr>
          <p:cNvPr id="17" name="Title 4"/>
          <p:cNvSpPr>
            <a:spLocks noGrp="1"/>
          </p:cNvSpPr>
          <p:nvPr>
            <p:ph type="title"/>
          </p:nvPr>
        </p:nvSpPr>
        <p:spPr/>
        <p:txBody>
          <a:bodyPr/>
          <a:lstStyle/>
          <a:p>
            <a:r>
              <a:rPr lang="en-US" dirty="0"/>
              <a:t>Resonant </a:t>
            </a:r>
            <a:r>
              <a:rPr lang="en-US" dirty="0">
                <a:latin typeface="Arial" pitchFamily="34" charset="0"/>
                <a:ea typeface="ＭＳ Ｐゴシック"/>
                <a:cs typeface="ＭＳ Ｐゴシック"/>
              </a:rPr>
              <a:t>reaction rates</a:t>
            </a:r>
          </a:p>
        </p:txBody>
      </p:sp>
      <p:sp>
        <p:nvSpPr>
          <p:cNvPr id="4" name="页脚占位符 3"/>
          <p:cNvSpPr>
            <a:spLocks noGrp="1"/>
          </p:cNvSpPr>
          <p:nvPr>
            <p:ph type="ftr" sz="quarter" idx="10"/>
          </p:nvPr>
        </p:nvSpPr>
        <p:spPr/>
        <p:txBody>
          <a:bodyPr/>
          <a:lstStyle/>
          <a:p>
            <a:pPr>
              <a:defRPr/>
            </a:pPr>
            <a:r>
              <a:rPr lang="en-US" altLang="zh-CN" dirty="0"/>
              <a:t>Lijie</a:t>
            </a:r>
            <a:r>
              <a:rPr lang="en-US" dirty="0"/>
              <a:t> Sun, JINA-CEE Frontiers 2019</a:t>
            </a:r>
          </a:p>
        </p:txBody>
      </p:sp>
      <p:sp>
        <p:nvSpPr>
          <p:cNvPr id="5" name="灯片编号占位符 4"/>
          <p:cNvSpPr>
            <a:spLocks noGrp="1"/>
          </p:cNvSpPr>
          <p:nvPr>
            <p:ph type="sldNum" sz="quarter" idx="11"/>
          </p:nvPr>
        </p:nvSpPr>
        <p:spPr/>
        <p:txBody>
          <a:bodyPr/>
          <a:lstStyle/>
          <a:p>
            <a:pPr>
              <a:defRPr/>
            </a:pPr>
            <a:r>
              <a:rPr lang="en-US"/>
              <a:t>, Slide </a:t>
            </a:r>
            <a:fld id="{35AD4620-7552-4207-8973-898801ED212B}" type="slidenum">
              <a:rPr lang="en-US" smtClean="0"/>
              <a:pPr>
                <a:defRPr/>
              </a:pPr>
              <a:t>236</a:t>
            </a:fld>
            <a:endParaRPr lang="en-US"/>
          </a:p>
        </p:txBody>
      </p:sp>
      <mc:AlternateContent xmlns:mc="http://schemas.openxmlformats.org/markup-compatibility/2006" xmlns:a14="http://schemas.microsoft.com/office/drawing/2010/main">
        <mc:Choice Requires="a14">
          <p:sp>
            <p:nvSpPr>
              <p:cNvPr id="2" name="矩形 1"/>
              <p:cNvSpPr/>
              <p:nvPr/>
            </p:nvSpPr>
            <p:spPr>
              <a:xfrm>
                <a:off x="304800" y="3450934"/>
                <a:ext cx="6930537" cy="717761"/>
              </a:xfrm>
              <a:prstGeom prst="rect">
                <a:avLst/>
              </a:prstGeom>
            </p:spPr>
            <p:txBody>
              <a:bodyPr wrap="square">
                <a:spAutoFit/>
              </a:bodyPr>
              <a:lstStyle/>
              <a:p>
                <a:pPr defTabSz="457200" fontAlgn="base">
                  <a:spcBef>
                    <a:spcPct val="0"/>
                  </a:spcBef>
                  <a:spcAft>
                    <a:spcPct val="0"/>
                  </a:spcAft>
                </a:pPr>
                <a14:m>
                  <m:oMathPara xmlns:m="http://schemas.openxmlformats.org/officeDocument/2006/math">
                    <m:oMathParaPr>
                      <m:jc m:val="centerGroup"/>
                    </m:oMathParaPr>
                    <m:oMath xmlns:m="http://schemas.openxmlformats.org/officeDocument/2006/math">
                      <m:r>
                        <a:rPr lang="en-US" i="1" smtClean="0">
                          <a:solidFill>
                            <a:prstClr val="black"/>
                          </a:solidFill>
                          <a:latin typeface="Cambria Math" panose="02040503050406030204" pitchFamily="18" charset="0"/>
                        </a:rPr>
                        <m:t>𝜔𝛾</m:t>
                      </m:r>
                      <m:r>
                        <a:rPr lang="en-US">
                          <a:solidFill>
                            <a:prstClr val="black"/>
                          </a:solidFill>
                          <a:latin typeface="Cambria Math" panose="02040503050406030204" pitchFamily="18" charset="0"/>
                        </a:rPr>
                        <m:t>=</m:t>
                      </m:r>
                      <m:f>
                        <m:fPr>
                          <m:ctrlPr>
                            <a:rPr lang="en-US" i="1">
                              <a:solidFill>
                                <a:prstClr val="black"/>
                              </a:solidFill>
                              <a:latin typeface="Cambria Math" panose="02040503050406030204" pitchFamily="18" charset="0"/>
                            </a:rPr>
                          </m:ctrlPr>
                        </m:fPr>
                        <m:num>
                          <m:r>
                            <a:rPr lang="en-US">
                              <a:solidFill>
                                <a:prstClr val="black"/>
                              </a:solidFill>
                              <a:latin typeface="Cambria Math" panose="02040503050406030204" pitchFamily="18" charset="0"/>
                            </a:rPr>
                            <m:t>2</m:t>
                          </m:r>
                          <m:sSub>
                            <m:sSubPr>
                              <m:ctrlPr>
                                <a:rPr lang="en-US" i="1">
                                  <a:solidFill>
                                    <a:prstClr val="black"/>
                                  </a:solidFill>
                                  <a:latin typeface="Cambria Math" panose="02040503050406030204" pitchFamily="18" charset="0"/>
                                </a:rPr>
                              </m:ctrlPr>
                            </m:sSubPr>
                            <m:e>
                              <m:r>
                                <a:rPr lang="en-US" i="1">
                                  <a:solidFill>
                                    <a:prstClr val="black"/>
                                  </a:solidFill>
                                  <a:latin typeface="Cambria Math" panose="02040503050406030204" pitchFamily="18" charset="0"/>
                                </a:rPr>
                                <m:t>𝐽</m:t>
                              </m:r>
                            </m:e>
                            <m:sub>
                              <m:r>
                                <a:rPr lang="en-US" i="1">
                                  <a:solidFill>
                                    <a:prstClr val="black"/>
                                  </a:solidFill>
                                  <a:latin typeface="Cambria Math" panose="02040503050406030204" pitchFamily="18" charset="0"/>
                                </a:rPr>
                                <m:t>𝑟</m:t>
                              </m:r>
                            </m:sub>
                          </m:sSub>
                          <m:r>
                            <a:rPr lang="en-US">
                              <a:solidFill>
                                <a:prstClr val="black"/>
                              </a:solidFill>
                              <a:latin typeface="Cambria Math" panose="02040503050406030204" pitchFamily="18" charset="0"/>
                            </a:rPr>
                            <m:t>+1</m:t>
                          </m:r>
                        </m:num>
                        <m:den>
                          <m:d>
                            <m:dPr>
                              <m:ctrlPr>
                                <a:rPr lang="en-US" i="1">
                                  <a:solidFill>
                                    <a:prstClr val="black"/>
                                  </a:solidFill>
                                  <a:latin typeface="Cambria Math" panose="02040503050406030204" pitchFamily="18" charset="0"/>
                                </a:rPr>
                              </m:ctrlPr>
                            </m:dPr>
                            <m:e>
                              <m:r>
                                <a:rPr lang="en-US">
                                  <a:solidFill>
                                    <a:prstClr val="black"/>
                                  </a:solidFill>
                                  <a:latin typeface="Cambria Math" panose="02040503050406030204" pitchFamily="18" charset="0"/>
                                </a:rPr>
                                <m:t>2</m:t>
                              </m:r>
                              <m:sSub>
                                <m:sSubPr>
                                  <m:ctrlPr>
                                    <a:rPr lang="en-US" i="1">
                                      <a:solidFill>
                                        <a:prstClr val="black"/>
                                      </a:solidFill>
                                      <a:latin typeface="Cambria Math" panose="02040503050406030204" pitchFamily="18" charset="0"/>
                                    </a:rPr>
                                  </m:ctrlPr>
                                </m:sSubPr>
                                <m:e>
                                  <m:r>
                                    <a:rPr lang="en-US" i="1">
                                      <a:solidFill>
                                        <a:prstClr val="black"/>
                                      </a:solidFill>
                                      <a:latin typeface="Cambria Math" panose="02040503050406030204" pitchFamily="18" charset="0"/>
                                    </a:rPr>
                                    <m:t>𝐽</m:t>
                                  </m:r>
                                </m:e>
                                <m:sub>
                                  <m:r>
                                    <a:rPr lang="en-US" i="1">
                                      <a:solidFill>
                                        <a:prstClr val="black"/>
                                      </a:solidFill>
                                      <a:latin typeface="Cambria Math" panose="02040503050406030204" pitchFamily="18" charset="0"/>
                                    </a:rPr>
                                    <m:t>𝑝</m:t>
                                  </m:r>
                                </m:sub>
                              </m:sSub>
                              <m:r>
                                <a:rPr lang="en-US">
                                  <a:solidFill>
                                    <a:prstClr val="black"/>
                                  </a:solidFill>
                                  <a:latin typeface="Cambria Math" panose="02040503050406030204" pitchFamily="18" charset="0"/>
                                </a:rPr>
                                <m:t>+1</m:t>
                              </m:r>
                            </m:e>
                          </m:d>
                          <m:d>
                            <m:dPr>
                              <m:ctrlPr>
                                <a:rPr lang="en-US" i="1">
                                  <a:solidFill>
                                    <a:prstClr val="black"/>
                                  </a:solidFill>
                                  <a:latin typeface="Cambria Math" panose="02040503050406030204" pitchFamily="18" charset="0"/>
                                </a:rPr>
                              </m:ctrlPr>
                            </m:dPr>
                            <m:e>
                              <m:sSub>
                                <m:sSubPr>
                                  <m:ctrlPr>
                                    <a:rPr lang="en-US" i="1">
                                      <a:solidFill>
                                        <a:prstClr val="black"/>
                                      </a:solidFill>
                                      <a:latin typeface="Cambria Math" panose="02040503050406030204" pitchFamily="18" charset="0"/>
                                    </a:rPr>
                                  </m:ctrlPr>
                                </m:sSubPr>
                                <m:e>
                                  <m:r>
                                    <a:rPr lang="en-US">
                                      <a:solidFill>
                                        <a:prstClr val="black"/>
                                      </a:solidFill>
                                      <a:latin typeface="Cambria Math" panose="02040503050406030204" pitchFamily="18" charset="0"/>
                                    </a:rPr>
                                    <m:t>2</m:t>
                                  </m:r>
                                  <m:r>
                                    <a:rPr lang="en-US" i="1">
                                      <a:solidFill>
                                        <a:prstClr val="black"/>
                                      </a:solidFill>
                                      <a:latin typeface="Cambria Math" panose="02040503050406030204" pitchFamily="18" charset="0"/>
                                    </a:rPr>
                                    <m:t>𝐽</m:t>
                                  </m:r>
                                </m:e>
                                <m:sub>
                                  <m:r>
                                    <a:rPr lang="en-US" i="1">
                                      <a:solidFill>
                                        <a:prstClr val="black"/>
                                      </a:solidFill>
                                      <a:latin typeface="Cambria Math" panose="02040503050406030204" pitchFamily="18" charset="0"/>
                                    </a:rPr>
                                    <m:t>𝑇</m:t>
                                  </m:r>
                                </m:sub>
                              </m:sSub>
                              <m:r>
                                <a:rPr lang="en-US">
                                  <a:solidFill>
                                    <a:prstClr val="black"/>
                                  </a:solidFill>
                                  <a:latin typeface="Cambria Math" panose="02040503050406030204" pitchFamily="18" charset="0"/>
                                </a:rPr>
                                <m:t>+1</m:t>
                              </m:r>
                            </m:e>
                          </m:d>
                        </m:den>
                      </m:f>
                      <m:f>
                        <m:fPr>
                          <m:ctrlPr>
                            <a:rPr lang="en-US" i="1">
                              <a:solidFill>
                                <a:prstClr val="black"/>
                              </a:solidFill>
                              <a:latin typeface="Cambria Math" panose="02040503050406030204" pitchFamily="18" charset="0"/>
                            </a:rPr>
                          </m:ctrlPr>
                        </m:fPr>
                        <m:num>
                          <m:sSub>
                            <m:sSubPr>
                              <m:ctrlPr>
                                <a:rPr lang="en-US" i="1">
                                  <a:solidFill>
                                    <a:prstClr val="black"/>
                                  </a:solidFill>
                                  <a:latin typeface="Cambria Math" panose="02040503050406030204" pitchFamily="18" charset="0"/>
                                </a:rPr>
                              </m:ctrlPr>
                            </m:sSubPr>
                            <m:e>
                              <m:r>
                                <a:rPr lang="en-US" i="1">
                                  <a:solidFill>
                                    <a:prstClr val="black"/>
                                  </a:solidFill>
                                  <a:latin typeface="Cambria Math" panose="02040503050406030204" pitchFamily="18" charset="0"/>
                                </a:rPr>
                                <m:t>𝛤</m:t>
                              </m:r>
                            </m:e>
                            <m:sub>
                              <m:r>
                                <a:rPr lang="en-US" i="1">
                                  <a:solidFill>
                                    <a:prstClr val="black"/>
                                  </a:solidFill>
                                  <a:latin typeface="Cambria Math" panose="02040503050406030204" pitchFamily="18" charset="0"/>
                                </a:rPr>
                                <m:t>𝑝</m:t>
                              </m:r>
                            </m:sub>
                          </m:sSub>
                          <m:sSub>
                            <m:sSubPr>
                              <m:ctrlPr>
                                <a:rPr lang="en-US" i="1">
                                  <a:solidFill>
                                    <a:prstClr val="black"/>
                                  </a:solidFill>
                                  <a:latin typeface="Cambria Math" panose="02040503050406030204" pitchFamily="18" charset="0"/>
                                </a:rPr>
                              </m:ctrlPr>
                            </m:sSubPr>
                            <m:e>
                              <m:r>
                                <a:rPr lang="en-US" i="1">
                                  <a:solidFill>
                                    <a:prstClr val="black"/>
                                  </a:solidFill>
                                  <a:latin typeface="Cambria Math" panose="02040503050406030204" pitchFamily="18" charset="0"/>
                                </a:rPr>
                                <m:t>𝛤</m:t>
                              </m:r>
                            </m:e>
                            <m:sub>
                              <m:r>
                                <a:rPr lang="en-US" i="1">
                                  <a:solidFill>
                                    <a:prstClr val="black"/>
                                  </a:solidFill>
                                  <a:latin typeface="Cambria Math" panose="02040503050406030204" pitchFamily="18" charset="0"/>
                                </a:rPr>
                                <m:t>𝛾</m:t>
                              </m:r>
                            </m:sub>
                          </m:sSub>
                        </m:num>
                        <m:den>
                          <m:sSub>
                            <m:sSubPr>
                              <m:ctrlPr>
                                <a:rPr lang="en-US" i="1">
                                  <a:solidFill>
                                    <a:prstClr val="black"/>
                                  </a:solidFill>
                                  <a:latin typeface="Cambria Math" panose="02040503050406030204" pitchFamily="18" charset="0"/>
                                </a:rPr>
                              </m:ctrlPr>
                            </m:sSubPr>
                            <m:e>
                              <m:r>
                                <a:rPr lang="en-US" i="1">
                                  <a:solidFill>
                                    <a:prstClr val="black"/>
                                  </a:solidFill>
                                  <a:latin typeface="Cambria Math" panose="02040503050406030204" pitchFamily="18" charset="0"/>
                                </a:rPr>
                                <m:t>𝛤</m:t>
                              </m:r>
                            </m:e>
                            <m:sub>
                              <m:r>
                                <a:rPr lang="en-US" i="1">
                                  <a:solidFill>
                                    <a:prstClr val="black"/>
                                  </a:solidFill>
                                  <a:latin typeface="Cambria Math" panose="02040503050406030204" pitchFamily="18" charset="0"/>
                                </a:rPr>
                                <m:t>𝑝</m:t>
                              </m:r>
                            </m:sub>
                          </m:sSub>
                          <m:r>
                            <a:rPr lang="en-US">
                              <a:solidFill>
                                <a:prstClr val="black"/>
                              </a:solidFill>
                              <a:latin typeface="Cambria Math" panose="02040503050406030204" pitchFamily="18" charset="0"/>
                            </a:rPr>
                            <m:t>+</m:t>
                          </m:r>
                          <m:sSub>
                            <m:sSubPr>
                              <m:ctrlPr>
                                <a:rPr lang="en-US" i="1">
                                  <a:solidFill>
                                    <a:prstClr val="black"/>
                                  </a:solidFill>
                                  <a:latin typeface="Cambria Math" panose="02040503050406030204" pitchFamily="18" charset="0"/>
                                </a:rPr>
                              </m:ctrlPr>
                            </m:sSubPr>
                            <m:e>
                              <m:r>
                                <a:rPr lang="en-US" i="1">
                                  <a:solidFill>
                                    <a:prstClr val="black"/>
                                  </a:solidFill>
                                  <a:latin typeface="Cambria Math" panose="02040503050406030204" pitchFamily="18" charset="0"/>
                                </a:rPr>
                                <m:t>𝛤</m:t>
                              </m:r>
                            </m:e>
                            <m:sub>
                              <m:r>
                                <a:rPr lang="en-US" i="1">
                                  <a:solidFill>
                                    <a:prstClr val="black"/>
                                  </a:solidFill>
                                  <a:latin typeface="Cambria Math" panose="02040503050406030204" pitchFamily="18" charset="0"/>
                                </a:rPr>
                                <m:t>𝛾</m:t>
                              </m:r>
                            </m:sub>
                          </m:sSub>
                        </m:den>
                      </m:f>
                      <m:r>
                        <a:rPr lang="en-US" i="1">
                          <a:solidFill>
                            <a:prstClr val="black"/>
                          </a:solidFill>
                          <a:latin typeface="Cambria Math" panose="02040503050406030204" pitchFamily="18" charset="0"/>
                        </a:rPr>
                        <m:t>=</m:t>
                      </m:r>
                      <m:f>
                        <m:fPr>
                          <m:ctrlPr>
                            <a:rPr lang="en-US" i="1">
                              <a:solidFill>
                                <a:prstClr val="black"/>
                              </a:solidFill>
                              <a:latin typeface="Cambria Math" panose="02040503050406030204" pitchFamily="18" charset="0"/>
                            </a:rPr>
                          </m:ctrlPr>
                        </m:fPr>
                        <m:num>
                          <m:r>
                            <a:rPr lang="en-US">
                              <a:solidFill>
                                <a:prstClr val="black"/>
                              </a:solidFill>
                              <a:latin typeface="Cambria Math" panose="02040503050406030204" pitchFamily="18" charset="0"/>
                            </a:rPr>
                            <m:t>2</m:t>
                          </m:r>
                          <m:sSub>
                            <m:sSubPr>
                              <m:ctrlPr>
                                <a:rPr lang="en-US" i="1">
                                  <a:solidFill>
                                    <a:prstClr val="black"/>
                                  </a:solidFill>
                                  <a:latin typeface="Cambria Math" panose="02040503050406030204" pitchFamily="18" charset="0"/>
                                </a:rPr>
                              </m:ctrlPr>
                            </m:sSubPr>
                            <m:e>
                              <m:r>
                                <a:rPr lang="en-US" i="1">
                                  <a:solidFill>
                                    <a:prstClr val="black"/>
                                  </a:solidFill>
                                  <a:latin typeface="Cambria Math" panose="02040503050406030204" pitchFamily="18" charset="0"/>
                                </a:rPr>
                                <m:t>𝐽</m:t>
                              </m:r>
                            </m:e>
                            <m:sub>
                              <m:r>
                                <a:rPr lang="en-US" i="1">
                                  <a:solidFill>
                                    <a:prstClr val="black"/>
                                  </a:solidFill>
                                  <a:latin typeface="Cambria Math" panose="02040503050406030204" pitchFamily="18" charset="0"/>
                                </a:rPr>
                                <m:t>𝑟</m:t>
                              </m:r>
                            </m:sub>
                          </m:sSub>
                          <m:r>
                            <a:rPr lang="en-US">
                              <a:solidFill>
                                <a:prstClr val="black"/>
                              </a:solidFill>
                              <a:latin typeface="Cambria Math" panose="02040503050406030204" pitchFamily="18" charset="0"/>
                            </a:rPr>
                            <m:t>+1</m:t>
                          </m:r>
                        </m:num>
                        <m:den>
                          <m:d>
                            <m:dPr>
                              <m:ctrlPr>
                                <a:rPr lang="en-US" i="1">
                                  <a:solidFill>
                                    <a:prstClr val="black"/>
                                  </a:solidFill>
                                  <a:latin typeface="Cambria Math" panose="02040503050406030204" pitchFamily="18" charset="0"/>
                                </a:rPr>
                              </m:ctrlPr>
                            </m:dPr>
                            <m:e>
                              <m:r>
                                <a:rPr lang="en-US">
                                  <a:solidFill>
                                    <a:prstClr val="black"/>
                                  </a:solidFill>
                                  <a:latin typeface="Cambria Math" panose="02040503050406030204" pitchFamily="18" charset="0"/>
                                </a:rPr>
                                <m:t>2</m:t>
                              </m:r>
                              <m:sSub>
                                <m:sSubPr>
                                  <m:ctrlPr>
                                    <a:rPr lang="en-US" i="1">
                                      <a:solidFill>
                                        <a:prstClr val="black"/>
                                      </a:solidFill>
                                      <a:latin typeface="Cambria Math" panose="02040503050406030204" pitchFamily="18" charset="0"/>
                                    </a:rPr>
                                  </m:ctrlPr>
                                </m:sSubPr>
                                <m:e>
                                  <m:r>
                                    <a:rPr lang="en-US" i="1">
                                      <a:solidFill>
                                        <a:prstClr val="black"/>
                                      </a:solidFill>
                                      <a:latin typeface="Cambria Math" panose="02040503050406030204" pitchFamily="18" charset="0"/>
                                    </a:rPr>
                                    <m:t>𝐽</m:t>
                                  </m:r>
                                </m:e>
                                <m:sub>
                                  <m:r>
                                    <a:rPr lang="en-US" i="1">
                                      <a:solidFill>
                                        <a:prstClr val="black"/>
                                      </a:solidFill>
                                      <a:latin typeface="Cambria Math" panose="02040503050406030204" pitchFamily="18" charset="0"/>
                                    </a:rPr>
                                    <m:t>𝑝</m:t>
                                  </m:r>
                                </m:sub>
                              </m:sSub>
                              <m:r>
                                <a:rPr lang="en-US">
                                  <a:solidFill>
                                    <a:prstClr val="black"/>
                                  </a:solidFill>
                                  <a:latin typeface="Cambria Math" panose="02040503050406030204" pitchFamily="18" charset="0"/>
                                </a:rPr>
                                <m:t>+1</m:t>
                              </m:r>
                            </m:e>
                          </m:d>
                          <m:d>
                            <m:dPr>
                              <m:ctrlPr>
                                <a:rPr lang="en-US" i="1">
                                  <a:solidFill>
                                    <a:prstClr val="black"/>
                                  </a:solidFill>
                                  <a:latin typeface="Cambria Math" panose="02040503050406030204" pitchFamily="18" charset="0"/>
                                </a:rPr>
                              </m:ctrlPr>
                            </m:dPr>
                            <m:e>
                              <m:sSub>
                                <m:sSubPr>
                                  <m:ctrlPr>
                                    <a:rPr lang="en-US" i="1">
                                      <a:solidFill>
                                        <a:prstClr val="black"/>
                                      </a:solidFill>
                                      <a:latin typeface="Cambria Math" panose="02040503050406030204" pitchFamily="18" charset="0"/>
                                    </a:rPr>
                                  </m:ctrlPr>
                                </m:sSubPr>
                                <m:e>
                                  <m:r>
                                    <a:rPr lang="en-US">
                                      <a:solidFill>
                                        <a:prstClr val="black"/>
                                      </a:solidFill>
                                      <a:latin typeface="Cambria Math" panose="02040503050406030204" pitchFamily="18" charset="0"/>
                                    </a:rPr>
                                    <m:t>2</m:t>
                                  </m:r>
                                  <m:r>
                                    <a:rPr lang="en-US" i="1">
                                      <a:solidFill>
                                        <a:prstClr val="black"/>
                                      </a:solidFill>
                                      <a:latin typeface="Cambria Math" panose="02040503050406030204" pitchFamily="18" charset="0"/>
                                    </a:rPr>
                                    <m:t>𝐽</m:t>
                                  </m:r>
                                </m:e>
                                <m:sub>
                                  <m:r>
                                    <a:rPr lang="en-US" i="1">
                                      <a:solidFill>
                                        <a:prstClr val="black"/>
                                      </a:solidFill>
                                      <a:latin typeface="Cambria Math" panose="02040503050406030204" pitchFamily="18" charset="0"/>
                                    </a:rPr>
                                    <m:t>𝑇</m:t>
                                  </m:r>
                                </m:sub>
                              </m:sSub>
                              <m:r>
                                <a:rPr lang="en-US">
                                  <a:solidFill>
                                    <a:prstClr val="black"/>
                                  </a:solidFill>
                                  <a:latin typeface="Cambria Math" panose="02040503050406030204" pitchFamily="18" charset="0"/>
                                </a:rPr>
                                <m:t>+1</m:t>
                              </m:r>
                            </m:e>
                          </m:d>
                        </m:den>
                      </m:f>
                      <m:sSub>
                        <m:sSubPr>
                          <m:ctrlPr>
                            <a:rPr lang="en-US" i="1">
                              <a:solidFill>
                                <a:prstClr val="black"/>
                              </a:solidFill>
                              <a:latin typeface="Cambria Math" panose="02040503050406030204" pitchFamily="18" charset="0"/>
                            </a:rPr>
                          </m:ctrlPr>
                        </m:sSubPr>
                        <m:e>
                          <m:r>
                            <a:rPr lang="en-US" i="1">
                              <a:solidFill>
                                <a:prstClr val="black"/>
                              </a:solidFill>
                              <a:latin typeface="Cambria Math" panose="02040503050406030204" pitchFamily="18" charset="0"/>
                            </a:rPr>
                            <m:t>𝐵</m:t>
                          </m:r>
                        </m:e>
                        <m:sub>
                          <m:r>
                            <a:rPr lang="en-US" i="1">
                              <a:solidFill>
                                <a:prstClr val="black"/>
                              </a:solidFill>
                              <a:latin typeface="Cambria Math" panose="02040503050406030204" pitchFamily="18" charset="0"/>
                            </a:rPr>
                            <m:t>𝑝</m:t>
                          </m:r>
                        </m:sub>
                      </m:sSub>
                      <m:d>
                        <m:dPr>
                          <m:ctrlPr>
                            <a:rPr lang="en-US" i="1">
                              <a:solidFill>
                                <a:prstClr val="black"/>
                              </a:solidFill>
                              <a:latin typeface="Cambria Math" panose="02040503050406030204" pitchFamily="18" charset="0"/>
                            </a:rPr>
                          </m:ctrlPr>
                        </m:dPr>
                        <m:e>
                          <m:r>
                            <a:rPr lang="en-US" i="1">
                              <a:solidFill>
                                <a:prstClr val="black"/>
                              </a:solidFill>
                              <a:latin typeface="Cambria Math" panose="02040503050406030204" pitchFamily="18" charset="0"/>
                            </a:rPr>
                            <m:t>1−</m:t>
                          </m:r>
                          <m:sSub>
                            <m:sSubPr>
                              <m:ctrlPr>
                                <a:rPr lang="en-US" i="1">
                                  <a:solidFill>
                                    <a:prstClr val="black"/>
                                  </a:solidFill>
                                  <a:latin typeface="Cambria Math" panose="02040503050406030204" pitchFamily="18" charset="0"/>
                                </a:rPr>
                              </m:ctrlPr>
                            </m:sSubPr>
                            <m:e>
                              <m:r>
                                <a:rPr lang="en-US" i="1">
                                  <a:solidFill>
                                    <a:prstClr val="black"/>
                                  </a:solidFill>
                                  <a:latin typeface="Cambria Math" panose="02040503050406030204" pitchFamily="18" charset="0"/>
                                </a:rPr>
                                <m:t>𝐵</m:t>
                              </m:r>
                            </m:e>
                            <m:sub>
                              <m:r>
                                <a:rPr lang="en-US" i="1">
                                  <a:solidFill>
                                    <a:prstClr val="black"/>
                                  </a:solidFill>
                                  <a:latin typeface="Cambria Math" panose="02040503050406030204" pitchFamily="18" charset="0"/>
                                </a:rPr>
                                <m:t>𝑝</m:t>
                              </m:r>
                            </m:sub>
                          </m:sSub>
                        </m:e>
                      </m:d>
                      <m:f>
                        <m:fPr>
                          <m:ctrlPr>
                            <a:rPr lang="en-US" i="1">
                              <a:solidFill>
                                <a:prstClr val="black"/>
                              </a:solidFill>
                              <a:latin typeface="Cambria Math" panose="02040503050406030204" pitchFamily="18" charset="0"/>
                            </a:rPr>
                          </m:ctrlPr>
                        </m:fPr>
                        <m:num>
                          <m:r>
                            <a:rPr lang="en-US" i="1">
                              <a:solidFill>
                                <a:prstClr val="black"/>
                              </a:solidFill>
                              <a:latin typeface="Cambria Math" panose="02040503050406030204" pitchFamily="18" charset="0"/>
                            </a:rPr>
                            <m:t>ℏ</m:t>
                          </m:r>
                        </m:num>
                        <m:den>
                          <m:r>
                            <a:rPr lang="en-US" i="1">
                              <a:solidFill>
                                <a:prstClr val="black"/>
                              </a:solidFill>
                              <a:latin typeface="Cambria Math" panose="02040503050406030204" pitchFamily="18" charset="0"/>
                            </a:rPr>
                            <m:t>𝜏</m:t>
                          </m:r>
                        </m:den>
                      </m:f>
                    </m:oMath>
                  </m:oMathPara>
                </a14:m>
                <a:endParaRPr lang="en-US" dirty="0">
                  <a:solidFill>
                    <a:prstClr val="black"/>
                  </a:solidFill>
                  <a:latin typeface="Arial" pitchFamily="34" charset="0"/>
                </a:endParaRPr>
              </a:p>
            </p:txBody>
          </p:sp>
        </mc:Choice>
        <mc:Fallback xmlns="">
          <p:sp>
            <p:nvSpPr>
              <p:cNvPr id="2" name="矩形 1"/>
              <p:cNvSpPr>
                <a:spLocks noRot="1" noChangeAspect="1" noMove="1" noResize="1" noEditPoints="1" noAdjustHandles="1" noChangeArrowheads="1" noChangeShapeType="1" noTextEdit="1"/>
              </p:cNvSpPr>
              <p:nvPr/>
            </p:nvSpPr>
            <p:spPr>
              <a:xfrm>
                <a:off x="304800" y="3450934"/>
                <a:ext cx="6930537" cy="717761"/>
              </a:xfrm>
              <a:prstGeom prst="rect">
                <a:avLst/>
              </a:prstGeom>
              <a:blipFill rotWithShape="0">
                <a:blip r:embed="rId4"/>
                <a:stretch>
                  <a:fillRect/>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20" name="矩形 19"/>
              <p:cNvSpPr/>
              <p:nvPr/>
            </p:nvSpPr>
            <p:spPr>
              <a:xfrm>
                <a:off x="457200" y="1840551"/>
                <a:ext cx="4916466" cy="787331"/>
              </a:xfrm>
              <a:prstGeom prst="rect">
                <a:avLst/>
              </a:prstGeom>
            </p:spPr>
            <p:txBody>
              <a:bodyPr wrap="square">
                <a:spAutoFit/>
              </a:bodyPr>
              <a:lstStyle/>
              <a:p>
                <a:pPr defTabSz="457200" fontAlgn="base">
                  <a:spcBef>
                    <a:spcPct val="0"/>
                  </a:spcBef>
                  <a:spcAft>
                    <a:spcPct val="0"/>
                  </a:spcAft>
                </a:pPr>
                <a14:m>
                  <m:oMathPara xmlns:m="http://schemas.openxmlformats.org/officeDocument/2006/math">
                    <m:oMathParaPr>
                      <m:jc m:val="left"/>
                    </m:oMathParaPr>
                    <m:oMath xmlns:m="http://schemas.openxmlformats.org/officeDocument/2006/math">
                      <m:sSub>
                        <m:sSubPr>
                          <m:ctrlPr>
                            <a:rPr lang="zh-CN" altLang="en-US" i="1" smtClean="0">
                              <a:solidFill>
                                <a:prstClr val="black"/>
                              </a:solidFill>
                              <a:latin typeface="Cambria Math" panose="02040503050406030204" pitchFamily="18" charset="0"/>
                            </a:rPr>
                          </m:ctrlPr>
                        </m:sSubPr>
                        <m:e>
                          <m:r>
                            <a:rPr lang="zh-CN" altLang="en-US" i="1">
                              <a:solidFill>
                                <a:prstClr val="black"/>
                              </a:solidFill>
                              <a:latin typeface="Cambria Math" panose="02040503050406030204" pitchFamily="18" charset="0"/>
                            </a:rPr>
                            <m:t>𝑁</m:t>
                          </m:r>
                        </m:e>
                        <m:sub>
                          <m:r>
                            <a:rPr lang="zh-CN" altLang="en-US" i="1">
                              <a:solidFill>
                                <a:prstClr val="black"/>
                              </a:solidFill>
                              <a:latin typeface="Cambria Math" panose="02040503050406030204" pitchFamily="18" charset="0"/>
                            </a:rPr>
                            <m:t>𝐴</m:t>
                          </m:r>
                        </m:sub>
                      </m:sSub>
                      <m:sSub>
                        <m:sSubPr>
                          <m:ctrlPr>
                            <a:rPr lang="zh-CN" altLang="en-US" i="1">
                              <a:solidFill>
                                <a:prstClr val="black"/>
                              </a:solidFill>
                              <a:latin typeface="Cambria Math" panose="02040503050406030204" pitchFamily="18" charset="0"/>
                            </a:rPr>
                          </m:ctrlPr>
                        </m:sSubPr>
                        <m:e>
                          <m:d>
                            <m:dPr>
                              <m:begChr m:val="⟨"/>
                              <m:endChr m:val="⟩"/>
                              <m:ctrlPr>
                                <a:rPr lang="en-US" altLang="zh-CN" i="1" smtClean="0">
                                  <a:solidFill>
                                    <a:prstClr val="black"/>
                                  </a:solidFill>
                                  <a:latin typeface="Cambria Math" panose="02040503050406030204" pitchFamily="18" charset="0"/>
                                </a:rPr>
                              </m:ctrlPr>
                            </m:dPr>
                            <m:e>
                              <m:r>
                                <a:rPr lang="zh-CN" altLang="en-US" i="1">
                                  <a:solidFill>
                                    <a:prstClr val="black"/>
                                  </a:solidFill>
                                  <a:latin typeface="Cambria Math" panose="02040503050406030204" pitchFamily="18" charset="0"/>
                                </a:rPr>
                                <m:t>𝜎𝜈</m:t>
                              </m:r>
                            </m:e>
                          </m:d>
                        </m:e>
                        <m:sub>
                          <m:r>
                            <m:rPr>
                              <m:sty m:val="p"/>
                            </m:rPr>
                            <a:rPr lang="zh-CN" altLang="en-US">
                              <a:solidFill>
                                <a:prstClr val="black"/>
                              </a:solidFill>
                              <a:latin typeface="Cambria Math" panose="02040503050406030204" pitchFamily="18" charset="0"/>
                            </a:rPr>
                            <m:t>res</m:t>
                          </m:r>
                        </m:sub>
                      </m:sSub>
                      <m:r>
                        <a:rPr lang="zh-CN" altLang="en-US">
                          <a:solidFill>
                            <a:prstClr val="black"/>
                          </a:solidFill>
                          <a:latin typeface="Cambria Math" panose="02040503050406030204" pitchFamily="18" charset="0"/>
                        </a:rPr>
                        <m:t>=</m:t>
                      </m:r>
                      <m:sSub>
                        <m:sSubPr>
                          <m:ctrlPr>
                            <a:rPr lang="zh-CN" altLang="en-US" i="1">
                              <a:solidFill>
                                <a:prstClr val="black"/>
                              </a:solidFill>
                              <a:latin typeface="Cambria Math" panose="02040503050406030204" pitchFamily="18" charset="0"/>
                            </a:rPr>
                          </m:ctrlPr>
                        </m:sSubPr>
                        <m:e>
                          <m:r>
                            <a:rPr lang="zh-CN" altLang="en-US" i="1">
                              <a:solidFill>
                                <a:prstClr val="black"/>
                              </a:solidFill>
                              <a:latin typeface="Cambria Math" panose="02040503050406030204" pitchFamily="18" charset="0"/>
                            </a:rPr>
                            <m:t>𝑁</m:t>
                          </m:r>
                        </m:e>
                        <m:sub>
                          <m:r>
                            <a:rPr lang="zh-CN" altLang="en-US" i="1">
                              <a:solidFill>
                                <a:prstClr val="black"/>
                              </a:solidFill>
                              <a:latin typeface="Cambria Math" panose="02040503050406030204" pitchFamily="18" charset="0"/>
                            </a:rPr>
                            <m:t>𝐴</m:t>
                          </m:r>
                        </m:sub>
                      </m:sSub>
                      <m:sSup>
                        <m:sSupPr>
                          <m:ctrlPr>
                            <a:rPr lang="zh-CN" altLang="en-US" i="1">
                              <a:solidFill>
                                <a:prstClr val="black"/>
                              </a:solidFill>
                              <a:latin typeface="Cambria Math" panose="02040503050406030204" pitchFamily="18" charset="0"/>
                            </a:rPr>
                          </m:ctrlPr>
                        </m:sSupPr>
                        <m:e>
                          <m:d>
                            <m:dPr>
                              <m:ctrlPr>
                                <a:rPr lang="zh-CN" altLang="en-US" i="1">
                                  <a:solidFill>
                                    <a:prstClr val="black"/>
                                  </a:solidFill>
                                  <a:latin typeface="Cambria Math" panose="02040503050406030204" pitchFamily="18" charset="0"/>
                                </a:rPr>
                              </m:ctrlPr>
                            </m:dPr>
                            <m:e>
                              <m:f>
                                <m:fPr>
                                  <m:ctrlPr>
                                    <a:rPr lang="zh-CN" altLang="en-US" i="1">
                                      <a:solidFill>
                                        <a:prstClr val="black"/>
                                      </a:solidFill>
                                      <a:latin typeface="Cambria Math" panose="02040503050406030204" pitchFamily="18" charset="0"/>
                                    </a:rPr>
                                  </m:ctrlPr>
                                </m:fPr>
                                <m:num>
                                  <m:r>
                                    <a:rPr lang="zh-CN" altLang="en-US">
                                      <a:solidFill>
                                        <a:prstClr val="black"/>
                                      </a:solidFill>
                                      <a:latin typeface="Cambria Math" panose="02040503050406030204" pitchFamily="18" charset="0"/>
                                    </a:rPr>
                                    <m:t>2</m:t>
                                  </m:r>
                                  <m:r>
                                    <a:rPr lang="zh-CN" altLang="en-US" i="1">
                                      <a:solidFill>
                                        <a:prstClr val="black"/>
                                      </a:solidFill>
                                      <a:latin typeface="Cambria Math" panose="02040503050406030204" pitchFamily="18" charset="0"/>
                                    </a:rPr>
                                    <m:t>𝜋</m:t>
                                  </m:r>
                                </m:num>
                                <m:den>
                                  <m:r>
                                    <a:rPr lang="zh-CN" altLang="en-US" i="1">
                                      <a:solidFill>
                                        <a:prstClr val="black"/>
                                      </a:solidFill>
                                      <a:latin typeface="Cambria Math" panose="02040503050406030204" pitchFamily="18" charset="0"/>
                                    </a:rPr>
                                    <m:t>𝜇</m:t>
                                  </m:r>
                                  <m:r>
                                    <a:rPr lang="zh-CN" altLang="en-US" i="1">
                                      <a:solidFill>
                                        <a:prstClr val="black"/>
                                      </a:solidFill>
                                      <a:latin typeface="Cambria Math" panose="02040503050406030204" pitchFamily="18" charset="0"/>
                                    </a:rPr>
                                    <m:t>𝑘𝑇</m:t>
                                  </m:r>
                                </m:den>
                              </m:f>
                            </m:e>
                          </m:d>
                        </m:e>
                        <m:sup>
                          <m:f>
                            <m:fPr>
                              <m:type m:val="lin"/>
                              <m:ctrlPr>
                                <a:rPr lang="zh-CN" altLang="en-US" i="1">
                                  <a:solidFill>
                                    <a:prstClr val="black"/>
                                  </a:solidFill>
                                  <a:latin typeface="Cambria Math" panose="02040503050406030204" pitchFamily="18" charset="0"/>
                                </a:rPr>
                              </m:ctrlPr>
                            </m:fPr>
                            <m:num>
                              <m:r>
                                <a:rPr lang="zh-CN" altLang="en-US">
                                  <a:solidFill>
                                    <a:prstClr val="black"/>
                                  </a:solidFill>
                                  <a:latin typeface="Cambria Math" panose="02040503050406030204" pitchFamily="18" charset="0"/>
                                </a:rPr>
                                <m:t>3</m:t>
                              </m:r>
                            </m:num>
                            <m:den>
                              <m:r>
                                <a:rPr lang="zh-CN" altLang="en-US">
                                  <a:solidFill>
                                    <a:prstClr val="black"/>
                                  </a:solidFill>
                                  <a:latin typeface="Cambria Math" panose="02040503050406030204" pitchFamily="18" charset="0"/>
                                </a:rPr>
                                <m:t>2</m:t>
                              </m:r>
                            </m:den>
                          </m:f>
                        </m:sup>
                      </m:sSup>
                      <m:sSup>
                        <m:sSupPr>
                          <m:ctrlPr>
                            <a:rPr lang="zh-CN" altLang="en-US" i="1">
                              <a:solidFill>
                                <a:prstClr val="black"/>
                              </a:solidFill>
                              <a:latin typeface="Cambria Math" panose="02040503050406030204" pitchFamily="18" charset="0"/>
                            </a:rPr>
                          </m:ctrlPr>
                        </m:sSupPr>
                        <m:e>
                          <m:r>
                            <a:rPr lang="zh-CN" altLang="en-US">
                              <a:solidFill>
                                <a:prstClr val="black"/>
                              </a:solidFill>
                              <a:latin typeface="Cambria Math" panose="02040503050406030204" pitchFamily="18" charset="0"/>
                            </a:rPr>
                            <m:t>ℏ</m:t>
                          </m:r>
                        </m:e>
                        <m:sup>
                          <m:r>
                            <a:rPr lang="zh-CN" altLang="en-US">
                              <a:solidFill>
                                <a:prstClr val="black"/>
                              </a:solidFill>
                              <a:latin typeface="Cambria Math" panose="02040503050406030204" pitchFamily="18" charset="0"/>
                            </a:rPr>
                            <m:t>2</m:t>
                          </m:r>
                        </m:sup>
                      </m:sSup>
                      <m:r>
                        <a:rPr lang="zh-CN" altLang="en-US" i="1">
                          <a:solidFill>
                            <a:prstClr val="black"/>
                          </a:solidFill>
                          <a:latin typeface="Cambria Math" panose="02040503050406030204" pitchFamily="18" charset="0"/>
                        </a:rPr>
                        <m:t>𝜔𝛾</m:t>
                      </m:r>
                      <m:r>
                        <m:rPr>
                          <m:sty m:val="p"/>
                        </m:rPr>
                        <a:rPr lang="zh-CN" altLang="en-US">
                          <a:solidFill>
                            <a:prstClr val="black"/>
                          </a:solidFill>
                          <a:latin typeface="Cambria Math" panose="02040503050406030204" pitchFamily="18" charset="0"/>
                        </a:rPr>
                        <m:t>exp</m:t>
                      </m:r>
                      <m:d>
                        <m:dPr>
                          <m:ctrlPr>
                            <a:rPr lang="zh-CN" altLang="en-US" i="1">
                              <a:solidFill>
                                <a:prstClr val="black"/>
                              </a:solidFill>
                              <a:latin typeface="Cambria Math" panose="02040503050406030204" pitchFamily="18" charset="0"/>
                            </a:rPr>
                          </m:ctrlPr>
                        </m:dPr>
                        <m:e>
                          <m:r>
                            <a:rPr lang="zh-CN" altLang="en-US">
                              <a:solidFill>
                                <a:prstClr val="black"/>
                              </a:solidFill>
                              <a:latin typeface="Cambria Math" panose="02040503050406030204" pitchFamily="18" charset="0"/>
                            </a:rPr>
                            <m:t>−</m:t>
                          </m:r>
                          <m:f>
                            <m:fPr>
                              <m:ctrlPr>
                                <a:rPr lang="zh-CN" altLang="en-US" i="1">
                                  <a:solidFill>
                                    <a:prstClr val="black"/>
                                  </a:solidFill>
                                  <a:latin typeface="Cambria Math" panose="02040503050406030204" pitchFamily="18" charset="0"/>
                                </a:rPr>
                              </m:ctrlPr>
                            </m:fPr>
                            <m:num>
                              <m:sSub>
                                <m:sSubPr>
                                  <m:ctrlPr>
                                    <a:rPr lang="zh-CN" altLang="en-US" i="1">
                                      <a:solidFill>
                                        <a:prstClr val="black"/>
                                      </a:solidFill>
                                      <a:latin typeface="Cambria Math" panose="02040503050406030204" pitchFamily="18" charset="0"/>
                                    </a:rPr>
                                  </m:ctrlPr>
                                </m:sSubPr>
                                <m:e>
                                  <m:r>
                                    <a:rPr lang="zh-CN" altLang="en-US" i="1">
                                      <a:solidFill>
                                        <a:prstClr val="black"/>
                                      </a:solidFill>
                                      <a:latin typeface="Cambria Math" panose="02040503050406030204" pitchFamily="18" charset="0"/>
                                    </a:rPr>
                                    <m:t>𝐸</m:t>
                                  </m:r>
                                </m:e>
                                <m:sub>
                                  <m:r>
                                    <a:rPr lang="en-US" altLang="zh-CN" b="0" i="1" smtClean="0">
                                      <a:solidFill>
                                        <a:prstClr val="black"/>
                                      </a:solidFill>
                                      <a:latin typeface="Cambria Math" panose="02040503050406030204" pitchFamily="18" charset="0"/>
                                    </a:rPr>
                                    <m:t>𝑟</m:t>
                                  </m:r>
                                </m:sub>
                              </m:sSub>
                            </m:num>
                            <m:den>
                              <m:r>
                                <a:rPr lang="zh-CN" altLang="en-US" i="1">
                                  <a:solidFill>
                                    <a:prstClr val="black"/>
                                  </a:solidFill>
                                  <a:latin typeface="Cambria Math" panose="02040503050406030204" pitchFamily="18" charset="0"/>
                                </a:rPr>
                                <m:t>𝑘𝑇</m:t>
                              </m:r>
                            </m:den>
                          </m:f>
                        </m:e>
                      </m:d>
                    </m:oMath>
                  </m:oMathPara>
                </a14:m>
                <a:endParaRPr lang="zh-CN" altLang="en-US" dirty="0">
                  <a:solidFill>
                    <a:prstClr val="black"/>
                  </a:solidFill>
                  <a:latin typeface="Arial" pitchFamily="34" charset="0"/>
                </a:endParaRPr>
              </a:p>
            </p:txBody>
          </p:sp>
        </mc:Choice>
        <mc:Fallback xmlns="">
          <p:sp>
            <p:nvSpPr>
              <p:cNvPr id="20" name="矩形 19"/>
              <p:cNvSpPr>
                <a:spLocks noRot="1" noChangeAspect="1" noMove="1" noResize="1" noEditPoints="1" noAdjustHandles="1" noChangeArrowheads="1" noChangeShapeType="1" noTextEdit="1"/>
              </p:cNvSpPr>
              <p:nvPr/>
            </p:nvSpPr>
            <p:spPr>
              <a:xfrm>
                <a:off x="457200" y="1840551"/>
                <a:ext cx="4916466" cy="787331"/>
              </a:xfrm>
              <a:prstGeom prst="rect">
                <a:avLst/>
              </a:prstGeom>
              <a:blipFill rotWithShape="0">
                <a:blip r:embed="rId5"/>
                <a:stretch>
                  <a:fillRect/>
                </a:stretch>
              </a:blipFill>
            </p:spPr>
            <p:txBody>
              <a:bodyPr/>
              <a:lstStyle/>
              <a:p>
                <a:r>
                  <a:rPr lang="en-US">
                    <a:noFill/>
                  </a:rPr>
                  <a:t> </a:t>
                </a:r>
              </a:p>
            </p:txBody>
          </p:sp>
        </mc:Fallback>
      </mc:AlternateContent>
    </p:spTree>
    <p:extLst>
      <p:ext uri="{BB962C8B-B14F-4D97-AF65-F5344CB8AC3E}">
        <p14:creationId xmlns:p14="http://schemas.microsoft.com/office/powerpoint/2010/main" val="1382797353"/>
      </p:ext>
    </p:extLst>
  </p:cSld>
  <p:clrMapOvr>
    <a:masterClrMapping/>
  </p:clrMapOvr>
</p:sld>
</file>

<file path=ppt/slides/slide2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 name="图片 11"/>
          <p:cNvPicPr>
            <a:picLocks noChangeAspect="1"/>
          </p:cNvPicPr>
          <p:nvPr/>
        </p:nvPicPr>
        <p:blipFill rotWithShape="1">
          <a:blip r:embed="rId3" cstate="print">
            <a:extLst>
              <a:ext uri="{28A0092B-C50C-407E-A947-70E740481C1C}">
                <a14:useLocalDpi xmlns:a14="http://schemas.microsoft.com/office/drawing/2010/main"/>
              </a:ext>
            </a:extLst>
          </a:blip>
          <a:srcRect/>
          <a:stretch/>
        </p:blipFill>
        <p:spPr>
          <a:xfrm>
            <a:off x="7660942" y="2194415"/>
            <a:ext cx="1483058" cy="2901950"/>
          </a:xfrm>
          <a:prstGeom prst="rect">
            <a:avLst/>
          </a:prstGeom>
        </p:spPr>
      </p:pic>
      <p:sp>
        <p:nvSpPr>
          <p:cNvPr id="13" name="下箭头 12"/>
          <p:cNvSpPr/>
          <p:nvPr/>
        </p:nvSpPr>
        <p:spPr>
          <a:xfrm rot="10800000">
            <a:off x="8765841" y="3398568"/>
            <a:ext cx="275104" cy="462232"/>
          </a:xfrm>
          <a:prstGeom prst="downArrow">
            <a:avLst/>
          </a:prstGeom>
          <a:solidFill>
            <a:srgbClr val="FF0000">
              <a:alpha val="30196"/>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fontAlgn="base">
              <a:spcBef>
                <a:spcPct val="0"/>
              </a:spcBef>
              <a:spcAft>
                <a:spcPct val="0"/>
              </a:spcAft>
            </a:pPr>
            <a:endParaRPr lang="zh-CN" altLang="en-US">
              <a:solidFill>
                <a:srgbClr val="FF0000"/>
              </a:solidFill>
            </a:endParaRPr>
          </a:p>
        </p:txBody>
      </p:sp>
      <p:sp>
        <p:nvSpPr>
          <p:cNvPr id="14" name="下箭头 13"/>
          <p:cNvSpPr/>
          <p:nvPr/>
        </p:nvSpPr>
        <p:spPr>
          <a:xfrm rot="3600000">
            <a:off x="8282827" y="3651985"/>
            <a:ext cx="275104" cy="990929"/>
          </a:xfrm>
          <a:prstGeom prst="downArrow">
            <a:avLst/>
          </a:prstGeom>
          <a:solidFill>
            <a:srgbClr val="0000FF">
              <a:alpha val="30196"/>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fontAlgn="base">
              <a:spcBef>
                <a:spcPct val="0"/>
              </a:spcBef>
              <a:spcAft>
                <a:spcPct val="0"/>
              </a:spcAft>
            </a:pPr>
            <a:endParaRPr lang="zh-CN" altLang="en-US">
              <a:solidFill>
                <a:srgbClr val="92D050"/>
              </a:solidFill>
            </a:endParaRPr>
          </a:p>
        </p:txBody>
      </p:sp>
      <p:sp>
        <p:nvSpPr>
          <p:cNvPr id="15" name="下箭头 14"/>
          <p:cNvSpPr/>
          <p:nvPr/>
        </p:nvSpPr>
        <p:spPr>
          <a:xfrm rot="18900000">
            <a:off x="8525879" y="2847544"/>
            <a:ext cx="273600" cy="628057"/>
          </a:xfrm>
          <a:prstGeom prst="downArrow">
            <a:avLst/>
          </a:prstGeom>
          <a:solidFill>
            <a:srgbClr val="00FF00">
              <a:alpha val="30196"/>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fontAlgn="base">
              <a:spcBef>
                <a:spcPct val="0"/>
              </a:spcBef>
              <a:spcAft>
                <a:spcPct val="0"/>
              </a:spcAft>
            </a:pPr>
            <a:endParaRPr lang="zh-CN" altLang="en-US">
              <a:solidFill>
                <a:srgbClr val="92D050"/>
              </a:solidFill>
            </a:endParaRPr>
          </a:p>
        </p:txBody>
      </p:sp>
      <mc:AlternateContent xmlns:mc="http://schemas.openxmlformats.org/markup-compatibility/2006" xmlns:a14="http://schemas.microsoft.com/office/drawing/2010/main">
        <mc:Choice Requires="a14">
          <p:sp>
            <p:nvSpPr>
              <p:cNvPr id="8" name="文本框 7"/>
              <p:cNvSpPr txBox="1"/>
              <p:nvPr/>
            </p:nvSpPr>
            <p:spPr>
              <a:xfrm>
                <a:off x="220084" y="4196689"/>
                <a:ext cx="4011739" cy="1681101"/>
              </a:xfrm>
              <a:prstGeom prst="rect">
                <a:avLst/>
              </a:prstGeom>
              <a:noFill/>
            </p:spPr>
            <p:txBody>
              <a:bodyPr wrap="none" rtlCol="0">
                <a:spAutoFit/>
              </a:bodyPr>
              <a:lstStyle/>
              <a:p>
                <a:pPr defTabSz="457200" fontAlgn="base">
                  <a:spcBef>
                    <a:spcPct val="0"/>
                  </a:spcBef>
                  <a:spcAft>
                    <a:spcPct val="0"/>
                  </a:spcAft>
                </a:pPr>
                <a14:m>
                  <m:oMath xmlns:m="http://schemas.openxmlformats.org/officeDocument/2006/math">
                    <m:sSub>
                      <m:sSubPr>
                        <m:ctrlPr>
                          <a:rPr lang="en-US" sz="2000" i="1" smtClean="0">
                            <a:solidFill>
                              <a:prstClr val="black"/>
                            </a:solidFill>
                            <a:latin typeface="Cambria Math" panose="02040503050406030204" pitchFamily="18" charset="0"/>
                          </a:rPr>
                        </m:ctrlPr>
                      </m:sSubPr>
                      <m:e>
                        <m:r>
                          <a:rPr lang="en-US" sz="2000" i="1" smtClean="0">
                            <a:solidFill>
                              <a:prstClr val="black"/>
                            </a:solidFill>
                            <a:latin typeface="Cambria Math" panose="02040503050406030204" pitchFamily="18" charset="0"/>
                          </a:rPr>
                          <m:t>𝐸</m:t>
                        </m:r>
                      </m:e>
                      <m:sub>
                        <m:r>
                          <a:rPr lang="en-US" sz="2000" b="0" i="1" smtClean="0">
                            <a:solidFill>
                              <a:prstClr val="black"/>
                            </a:solidFill>
                            <a:latin typeface="Cambria Math" panose="02040503050406030204" pitchFamily="18" charset="0"/>
                          </a:rPr>
                          <m:t>𝑟</m:t>
                        </m:r>
                      </m:sub>
                    </m:sSub>
                  </m:oMath>
                </a14:m>
                <a:r>
                  <a:rPr lang="en-US" sz="2000" dirty="0">
                    <a:solidFill>
                      <a:prstClr val="black"/>
                    </a:solidFill>
                  </a:rPr>
                  <a:t>: Resonance energy</a:t>
                </a:r>
              </a:p>
              <a:p>
                <a:pPr defTabSz="457200" fontAlgn="base">
                  <a:spcBef>
                    <a:spcPct val="0"/>
                  </a:spcBef>
                  <a:spcAft>
                    <a:spcPct val="0"/>
                  </a:spcAft>
                </a:pPr>
                <a14:m>
                  <m:oMath xmlns:m="http://schemas.openxmlformats.org/officeDocument/2006/math">
                    <m:sSub>
                      <m:sSubPr>
                        <m:ctrlPr>
                          <a:rPr lang="en-US" sz="2000" i="1" smtClean="0">
                            <a:solidFill>
                              <a:prstClr val="black"/>
                            </a:solidFill>
                            <a:latin typeface="Cambria Math" panose="02040503050406030204" pitchFamily="18" charset="0"/>
                          </a:rPr>
                        </m:ctrlPr>
                      </m:sSubPr>
                      <m:e>
                        <m:r>
                          <a:rPr lang="en-US" sz="2000" i="1">
                            <a:solidFill>
                              <a:prstClr val="black"/>
                            </a:solidFill>
                            <a:latin typeface="Cambria Math" panose="02040503050406030204" pitchFamily="18" charset="0"/>
                          </a:rPr>
                          <m:t>𝐵</m:t>
                        </m:r>
                      </m:e>
                      <m:sub>
                        <m:r>
                          <a:rPr lang="en-US" sz="2000" i="1">
                            <a:solidFill>
                              <a:prstClr val="black"/>
                            </a:solidFill>
                            <a:latin typeface="Cambria Math" panose="02040503050406030204" pitchFamily="18" charset="0"/>
                          </a:rPr>
                          <m:t>𝑝</m:t>
                        </m:r>
                      </m:sub>
                    </m:sSub>
                  </m:oMath>
                </a14:m>
                <a:r>
                  <a:rPr lang="en-US" sz="2000" dirty="0">
                    <a:solidFill>
                      <a:prstClr val="black"/>
                    </a:solidFill>
                    <a:latin typeface="Arial" pitchFamily="34" charset="0"/>
                  </a:rPr>
                  <a:t>: Proton branching ratio</a:t>
                </a:r>
              </a:p>
              <a:p>
                <a:pPr defTabSz="457200" fontAlgn="base">
                  <a:spcBef>
                    <a:spcPct val="0"/>
                  </a:spcBef>
                  <a:spcAft>
                    <a:spcPct val="0"/>
                  </a:spcAft>
                </a:pPr>
                <a14:m>
                  <m:oMath xmlns:m="http://schemas.openxmlformats.org/officeDocument/2006/math">
                    <m:sSub>
                      <m:sSubPr>
                        <m:ctrlPr>
                          <a:rPr lang="en-US" sz="2000" i="1">
                            <a:solidFill>
                              <a:prstClr val="black"/>
                            </a:solidFill>
                            <a:latin typeface="Cambria Math" panose="02040503050406030204" pitchFamily="18" charset="0"/>
                          </a:rPr>
                        </m:ctrlPr>
                      </m:sSubPr>
                      <m:e>
                        <m:r>
                          <a:rPr lang="en-US" sz="2000" i="1">
                            <a:solidFill>
                              <a:prstClr val="black"/>
                            </a:solidFill>
                            <a:latin typeface="Cambria Math" panose="02040503050406030204" pitchFamily="18" charset="0"/>
                          </a:rPr>
                          <m:t>𝐵</m:t>
                        </m:r>
                      </m:e>
                      <m:sub>
                        <m:r>
                          <m:rPr>
                            <m:sty m:val="p"/>
                          </m:rPr>
                          <a:rPr lang="en-US" altLang="zh-CN" sz="2000" i="1">
                            <a:solidFill>
                              <a:prstClr val="black"/>
                            </a:solidFill>
                            <a:latin typeface="Cambria Math" panose="02040503050406030204" pitchFamily="18" charset="0"/>
                          </a:rPr>
                          <m:t>γ</m:t>
                        </m:r>
                      </m:sub>
                    </m:sSub>
                  </m:oMath>
                </a14:m>
                <a:r>
                  <a:rPr lang="en-US" sz="2000" dirty="0">
                    <a:solidFill>
                      <a:prstClr val="black"/>
                    </a:solidFill>
                    <a:latin typeface="Arial" pitchFamily="34" charset="0"/>
                  </a:rPr>
                  <a:t>: </a:t>
                </a:r>
                <a:r>
                  <a:rPr lang="en-US" altLang="zh-CN" sz="2000" i="1" dirty="0">
                    <a:solidFill>
                      <a:prstClr val="black"/>
                    </a:solidFill>
                    <a:latin typeface="Arial" pitchFamily="34" charset="0"/>
                  </a:rPr>
                  <a:t>γ</a:t>
                </a:r>
                <a:r>
                  <a:rPr lang="en-US" altLang="zh-CN" sz="2000" dirty="0">
                    <a:solidFill>
                      <a:prstClr val="black"/>
                    </a:solidFill>
                    <a:latin typeface="Arial" pitchFamily="34" charset="0"/>
                  </a:rPr>
                  <a:t>-ray branching ratio</a:t>
                </a:r>
              </a:p>
              <a:p>
                <a:pPr defTabSz="457200" fontAlgn="base">
                  <a:spcBef>
                    <a:spcPct val="0"/>
                  </a:spcBef>
                  <a:spcAft>
                    <a:spcPct val="0"/>
                  </a:spcAft>
                </a:pPr>
                <a14:m>
                  <m:oMath xmlns:m="http://schemas.openxmlformats.org/officeDocument/2006/math">
                    <m:sSub>
                      <m:sSubPr>
                        <m:ctrlPr>
                          <a:rPr lang="en-US" sz="2000" i="1">
                            <a:solidFill>
                              <a:prstClr val="black"/>
                            </a:solidFill>
                            <a:latin typeface="Cambria Math" panose="02040503050406030204" pitchFamily="18" charset="0"/>
                          </a:rPr>
                        </m:ctrlPr>
                      </m:sSubPr>
                      <m:e>
                        <m:r>
                          <a:rPr lang="en-US" sz="2000" i="1">
                            <a:solidFill>
                              <a:prstClr val="black"/>
                            </a:solidFill>
                            <a:latin typeface="Cambria Math" panose="02040503050406030204" pitchFamily="18" charset="0"/>
                          </a:rPr>
                          <m:t>𝐵</m:t>
                        </m:r>
                      </m:e>
                      <m:sub>
                        <m:r>
                          <m:rPr>
                            <m:sty m:val="p"/>
                          </m:rPr>
                          <a:rPr lang="en-US" altLang="zh-CN" sz="2000" i="1">
                            <a:solidFill>
                              <a:prstClr val="black"/>
                            </a:solidFill>
                            <a:latin typeface="Cambria Math" panose="02040503050406030204" pitchFamily="18" charset="0"/>
                          </a:rPr>
                          <m:t>α</m:t>
                        </m:r>
                      </m:sub>
                    </m:sSub>
                  </m:oMath>
                </a14:m>
                <a:r>
                  <a:rPr lang="en-US" sz="2000" dirty="0">
                    <a:solidFill>
                      <a:prstClr val="black"/>
                    </a:solidFill>
                    <a:latin typeface="Arial" pitchFamily="34" charset="0"/>
                  </a:rPr>
                  <a:t>: </a:t>
                </a:r>
                <a:r>
                  <a:rPr lang="en-US" altLang="zh-CN" sz="2000" i="1" dirty="0">
                    <a:solidFill>
                      <a:prstClr val="black"/>
                    </a:solidFill>
                    <a:latin typeface="Arial" pitchFamily="34" charset="0"/>
                  </a:rPr>
                  <a:t>α</a:t>
                </a:r>
                <a:r>
                  <a:rPr lang="en-US" altLang="zh-CN" sz="2000" dirty="0">
                    <a:solidFill>
                      <a:prstClr val="black"/>
                    </a:solidFill>
                    <a:latin typeface="Arial" pitchFamily="34" charset="0"/>
                  </a:rPr>
                  <a:t>-particle branching ratio</a:t>
                </a:r>
              </a:p>
              <a:p>
                <a:pPr defTabSz="457200" fontAlgn="base">
                  <a:spcBef>
                    <a:spcPct val="0"/>
                  </a:spcBef>
                  <a:spcAft>
                    <a:spcPct val="0"/>
                  </a:spcAft>
                </a:pPr>
                <a14:m>
                  <m:oMath xmlns:m="http://schemas.openxmlformats.org/officeDocument/2006/math">
                    <m:r>
                      <a:rPr lang="en-US" sz="2000" i="1">
                        <a:solidFill>
                          <a:prstClr val="black"/>
                        </a:solidFill>
                        <a:latin typeface="Cambria Math" panose="02040503050406030204" pitchFamily="18" charset="0"/>
                      </a:rPr>
                      <m:t>𝜏</m:t>
                    </m:r>
                  </m:oMath>
                </a14:m>
                <a:r>
                  <a:rPr lang="en-US" sz="2000" dirty="0">
                    <a:solidFill>
                      <a:prstClr val="black"/>
                    </a:solidFill>
                    <a:latin typeface="Arial" pitchFamily="34" charset="0"/>
                  </a:rPr>
                  <a:t>: Lifetime of the </a:t>
                </a:r>
                <a:r>
                  <a:rPr lang="en-US" sz="2000" baseline="30000" dirty="0">
                    <a:solidFill>
                      <a:prstClr val="black"/>
                    </a:solidFill>
                    <a:latin typeface="Arial" pitchFamily="34" charset="0"/>
                  </a:rPr>
                  <a:t>60</a:t>
                </a:r>
                <a:r>
                  <a:rPr lang="en-US" sz="2000" dirty="0">
                    <a:solidFill>
                      <a:prstClr val="black"/>
                    </a:solidFill>
                    <a:latin typeface="Arial" pitchFamily="34" charset="0"/>
                  </a:rPr>
                  <a:t>Zn resonances</a:t>
                </a:r>
              </a:p>
            </p:txBody>
          </p:sp>
        </mc:Choice>
        <mc:Fallback xmlns="">
          <p:sp>
            <p:nvSpPr>
              <p:cNvPr id="8" name="文本框 7"/>
              <p:cNvSpPr txBox="1">
                <a:spLocks noRot="1" noChangeAspect="1" noMove="1" noResize="1" noEditPoints="1" noAdjustHandles="1" noChangeArrowheads="1" noChangeShapeType="1" noTextEdit="1"/>
              </p:cNvSpPr>
              <p:nvPr/>
            </p:nvSpPr>
            <p:spPr>
              <a:xfrm>
                <a:off x="220084" y="4196689"/>
                <a:ext cx="4011739" cy="1681101"/>
              </a:xfrm>
              <a:prstGeom prst="rect">
                <a:avLst/>
              </a:prstGeom>
              <a:blipFill rotWithShape="0">
                <a:blip r:embed="rId4"/>
                <a:stretch>
                  <a:fillRect t="-1449" r="-304" b="-5797"/>
                </a:stretch>
              </a:blipFill>
            </p:spPr>
            <p:txBody>
              <a:bodyPr/>
              <a:lstStyle/>
              <a:p>
                <a:r>
                  <a:rPr lang="en-US">
                    <a:noFill/>
                  </a:rPr>
                  <a:t> </a:t>
                </a:r>
              </a:p>
            </p:txBody>
          </p:sp>
        </mc:Fallback>
      </mc:AlternateContent>
      <p:sp>
        <p:nvSpPr>
          <p:cNvPr id="19" name="Content Placeholder 5"/>
          <p:cNvSpPr>
            <a:spLocks noGrp="1"/>
          </p:cNvSpPr>
          <p:nvPr>
            <p:ph idx="1"/>
          </p:nvPr>
        </p:nvSpPr>
        <p:spPr>
          <a:xfrm>
            <a:off x="76200" y="1067100"/>
            <a:ext cx="8990922" cy="2934390"/>
          </a:xfrm>
        </p:spPr>
        <p:txBody>
          <a:bodyPr/>
          <a:lstStyle/>
          <a:p>
            <a:pPr lvl="1"/>
            <a:r>
              <a:rPr lang="en-US" altLang="zh-CN" dirty="0"/>
              <a:t>T</a:t>
            </a:r>
            <a:r>
              <a:rPr lang="en-US" dirty="0"/>
              <a:t>he resonant part of the reaction rate can be derived from the resonance energies and strengths of all resonances that are located in the effective energy windows.</a:t>
            </a:r>
          </a:p>
          <a:p>
            <a:pPr lvl="1"/>
            <a:endParaRPr lang="en-US" dirty="0"/>
          </a:p>
          <a:p>
            <a:pPr lvl="1"/>
            <a:endParaRPr lang="en-US" dirty="0"/>
          </a:p>
          <a:p>
            <a:pPr lvl="1"/>
            <a:endParaRPr lang="en-US" dirty="0"/>
          </a:p>
          <a:p>
            <a:pPr lvl="1"/>
            <a:r>
              <a:rPr lang="en-US" dirty="0"/>
              <a:t>For a narrow isolated resonance, the resonance strength can be</a:t>
            </a:r>
          </a:p>
          <a:p>
            <a:pPr marL="211709" lvl="1" indent="0">
              <a:buNone/>
            </a:pPr>
            <a:r>
              <a:rPr lang="en-US" dirty="0"/>
              <a:t>  calculated using the well-known relation</a:t>
            </a:r>
            <a:endParaRPr lang="en-US" dirty="0">
              <a:ea typeface="ヒラギノ角ゴ Pro W3" pitchFamily="-65" charset="-128"/>
              <a:cs typeface="ヒラギノ角ゴ Pro W3" pitchFamily="-65" charset="-128"/>
            </a:endParaRPr>
          </a:p>
        </p:txBody>
      </p:sp>
      <p:sp>
        <p:nvSpPr>
          <p:cNvPr id="17" name="Title 4"/>
          <p:cNvSpPr>
            <a:spLocks noGrp="1"/>
          </p:cNvSpPr>
          <p:nvPr>
            <p:ph type="title"/>
          </p:nvPr>
        </p:nvSpPr>
        <p:spPr/>
        <p:txBody>
          <a:bodyPr/>
          <a:lstStyle/>
          <a:p>
            <a:r>
              <a:rPr lang="en-US" dirty="0"/>
              <a:t>Resonant </a:t>
            </a:r>
            <a:r>
              <a:rPr lang="en-US" dirty="0">
                <a:latin typeface="Arial" pitchFamily="34" charset="0"/>
                <a:ea typeface="ＭＳ Ｐゴシック"/>
                <a:cs typeface="ＭＳ Ｐゴシック"/>
              </a:rPr>
              <a:t>reaction rates</a:t>
            </a:r>
          </a:p>
        </p:txBody>
      </p:sp>
      <p:sp>
        <p:nvSpPr>
          <p:cNvPr id="4" name="页脚占位符 3"/>
          <p:cNvSpPr>
            <a:spLocks noGrp="1"/>
          </p:cNvSpPr>
          <p:nvPr>
            <p:ph type="ftr" sz="quarter" idx="10"/>
          </p:nvPr>
        </p:nvSpPr>
        <p:spPr/>
        <p:txBody>
          <a:bodyPr/>
          <a:lstStyle/>
          <a:p>
            <a:pPr>
              <a:defRPr/>
            </a:pPr>
            <a:r>
              <a:rPr lang="en-US" altLang="zh-CN" dirty="0"/>
              <a:t>Lijie</a:t>
            </a:r>
            <a:r>
              <a:rPr lang="en-US" dirty="0"/>
              <a:t> Sun, JINA-CEE Frontiers 2019</a:t>
            </a:r>
          </a:p>
        </p:txBody>
      </p:sp>
      <p:sp>
        <p:nvSpPr>
          <p:cNvPr id="5" name="灯片编号占位符 4"/>
          <p:cNvSpPr>
            <a:spLocks noGrp="1"/>
          </p:cNvSpPr>
          <p:nvPr>
            <p:ph type="sldNum" sz="quarter" idx="11"/>
          </p:nvPr>
        </p:nvSpPr>
        <p:spPr/>
        <p:txBody>
          <a:bodyPr/>
          <a:lstStyle/>
          <a:p>
            <a:pPr>
              <a:defRPr/>
            </a:pPr>
            <a:r>
              <a:rPr lang="en-US"/>
              <a:t>, Slide </a:t>
            </a:r>
            <a:fld id="{35AD4620-7552-4207-8973-898801ED212B}" type="slidenum">
              <a:rPr lang="en-US" smtClean="0"/>
              <a:pPr>
                <a:defRPr/>
              </a:pPr>
              <a:t>237</a:t>
            </a:fld>
            <a:endParaRPr lang="en-US"/>
          </a:p>
        </p:txBody>
      </p:sp>
      <mc:AlternateContent xmlns:mc="http://schemas.openxmlformats.org/markup-compatibility/2006" xmlns:a14="http://schemas.microsoft.com/office/drawing/2010/main">
        <mc:Choice Requires="a14">
          <p:sp>
            <p:nvSpPr>
              <p:cNvPr id="2" name="矩形 1"/>
              <p:cNvSpPr/>
              <p:nvPr/>
            </p:nvSpPr>
            <p:spPr>
              <a:xfrm>
                <a:off x="304800" y="3450934"/>
                <a:ext cx="6930537" cy="717761"/>
              </a:xfrm>
              <a:prstGeom prst="rect">
                <a:avLst/>
              </a:prstGeom>
            </p:spPr>
            <p:txBody>
              <a:bodyPr wrap="square">
                <a:spAutoFit/>
              </a:bodyPr>
              <a:lstStyle/>
              <a:p>
                <a:pPr defTabSz="457200" fontAlgn="base">
                  <a:spcBef>
                    <a:spcPct val="0"/>
                  </a:spcBef>
                  <a:spcAft>
                    <a:spcPct val="0"/>
                  </a:spcAft>
                </a:pPr>
                <a14:m>
                  <m:oMathPara xmlns:m="http://schemas.openxmlformats.org/officeDocument/2006/math">
                    <m:oMathParaPr>
                      <m:jc m:val="centerGroup"/>
                    </m:oMathParaPr>
                    <m:oMath xmlns:m="http://schemas.openxmlformats.org/officeDocument/2006/math">
                      <m:r>
                        <a:rPr lang="en-US" i="1" smtClean="0">
                          <a:solidFill>
                            <a:prstClr val="black"/>
                          </a:solidFill>
                          <a:latin typeface="Cambria Math" panose="02040503050406030204" pitchFamily="18" charset="0"/>
                        </a:rPr>
                        <m:t>𝜔𝛾</m:t>
                      </m:r>
                      <m:r>
                        <a:rPr lang="en-US">
                          <a:solidFill>
                            <a:prstClr val="black"/>
                          </a:solidFill>
                          <a:latin typeface="Cambria Math" panose="02040503050406030204" pitchFamily="18" charset="0"/>
                        </a:rPr>
                        <m:t>=</m:t>
                      </m:r>
                      <m:f>
                        <m:fPr>
                          <m:ctrlPr>
                            <a:rPr lang="en-US" i="1">
                              <a:solidFill>
                                <a:prstClr val="black"/>
                              </a:solidFill>
                              <a:latin typeface="Cambria Math" panose="02040503050406030204" pitchFamily="18" charset="0"/>
                            </a:rPr>
                          </m:ctrlPr>
                        </m:fPr>
                        <m:num>
                          <m:r>
                            <a:rPr lang="en-US">
                              <a:solidFill>
                                <a:prstClr val="black"/>
                              </a:solidFill>
                              <a:latin typeface="Cambria Math" panose="02040503050406030204" pitchFamily="18" charset="0"/>
                            </a:rPr>
                            <m:t>2</m:t>
                          </m:r>
                          <m:sSub>
                            <m:sSubPr>
                              <m:ctrlPr>
                                <a:rPr lang="en-US" i="1">
                                  <a:solidFill>
                                    <a:prstClr val="black"/>
                                  </a:solidFill>
                                  <a:latin typeface="Cambria Math" panose="02040503050406030204" pitchFamily="18" charset="0"/>
                                </a:rPr>
                              </m:ctrlPr>
                            </m:sSubPr>
                            <m:e>
                              <m:r>
                                <a:rPr lang="en-US" i="1">
                                  <a:solidFill>
                                    <a:prstClr val="black"/>
                                  </a:solidFill>
                                  <a:latin typeface="Cambria Math" panose="02040503050406030204" pitchFamily="18" charset="0"/>
                                </a:rPr>
                                <m:t>𝐽</m:t>
                              </m:r>
                            </m:e>
                            <m:sub>
                              <m:r>
                                <a:rPr lang="en-US" i="1">
                                  <a:solidFill>
                                    <a:prstClr val="black"/>
                                  </a:solidFill>
                                  <a:latin typeface="Cambria Math" panose="02040503050406030204" pitchFamily="18" charset="0"/>
                                </a:rPr>
                                <m:t>𝑟</m:t>
                              </m:r>
                            </m:sub>
                          </m:sSub>
                          <m:r>
                            <a:rPr lang="en-US">
                              <a:solidFill>
                                <a:prstClr val="black"/>
                              </a:solidFill>
                              <a:latin typeface="Cambria Math" panose="02040503050406030204" pitchFamily="18" charset="0"/>
                            </a:rPr>
                            <m:t>+1</m:t>
                          </m:r>
                        </m:num>
                        <m:den>
                          <m:d>
                            <m:dPr>
                              <m:ctrlPr>
                                <a:rPr lang="en-US" i="1">
                                  <a:solidFill>
                                    <a:prstClr val="black"/>
                                  </a:solidFill>
                                  <a:latin typeface="Cambria Math" panose="02040503050406030204" pitchFamily="18" charset="0"/>
                                </a:rPr>
                              </m:ctrlPr>
                            </m:dPr>
                            <m:e>
                              <m:r>
                                <a:rPr lang="en-US">
                                  <a:solidFill>
                                    <a:prstClr val="black"/>
                                  </a:solidFill>
                                  <a:latin typeface="Cambria Math" panose="02040503050406030204" pitchFamily="18" charset="0"/>
                                </a:rPr>
                                <m:t>2</m:t>
                              </m:r>
                              <m:sSub>
                                <m:sSubPr>
                                  <m:ctrlPr>
                                    <a:rPr lang="en-US" i="1">
                                      <a:solidFill>
                                        <a:prstClr val="black"/>
                                      </a:solidFill>
                                      <a:latin typeface="Cambria Math" panose="02040503050406030204" pitchFamily="18" charset="0"/>
                                    </a:rPr>
                                  </m:ctrlPr>
                                </m:sSubPr>
                                <m:e>
                                  <m:r>
                                    <a:rPr lang="en-US" i="1">
                                      <a:solidFill>
                                        <a:prstClr val="black"/>
                                      </a:solidFill>
                                      <a:latin typeface="Cambria Math" panose="02040503050406030204" pitchFamily="18" charset="0"/>
                                    </a:rPr>
                                    <m:t>𝐽</m:t>
                                  </m:r>
                                </m:e>
                                <m:sub>
                                  <m:r>
                                    <a:rPr lang="en-US" i="1">
                                      <a:solidFill>
                                        <a:prstClr val="black"/>
                                      </a:solidFill>
                                      <a:latin typeface="Cambria Math" panose="02040503050406030204" pitchFamily="18" charset="0"/>
                                    </a:rPr>
                                    <m:t>𝑝</m:t>
                                  </m:r>
                                </m:sub>
                              </m:sSub>
                              <m:r>
                                <a:rPr lang="en-US">
                                  <a:solidFill>
                                    <a:prstClr val="black"/>
                                  </a:solidFill>
                                  <a:latin typeface="Cambria Math" panose="02040503050406030204" pitchFamily="18" charset="0"/>
                                </a:rPr>
                                <m:t>+1</m:t>
                              </m:r>
                            </m:e>
                          </m:d>
                          <m:d>
                            <m:dPr>
                              <m:ctrlPr>
                                <a:rPr lang="en-US" i="1">
                                  <a:solidFill>
                                    <a:prstClr val="black"/>
                                  </a:solidFill>
                                  <a:latin typeface="Cambria Math" panose="02040503050406030204" pitchFamily="18" charset="0"/>
                                </a:rPr>
                              </m:ctrlPr>
                            </m:dPr>
                            <m:e>
                              <m:sSub>
                                <m:sSubPr>
                                  <m:ctrlPr>
                                    <a:rPr lang="en-US" i="1">
                                      <a:solidFill>
                                        <a:prstClr val="black"/>
                                      </a:solidFill>
                                      <a:latin typeface="Cambria Math" panose="02040503050406030204" pitchFamily="18" charset="0"/>
                                    </a:rPr>
                                  </m:ctrlPr>
                                </m:sSubPr>
                                <m:e>
                                  <m:r>
                                    <a:rPr lang="en-US">
                                      <a:solidFill>
                                        <a:prstClr val="black"/>
                                      </a:solidFill>
                                      <a:latin typeface="Cambria Math" panose="02040503050406030204" pitchFamily="18" charset="0"/>
                                    </a:rPr>
                                    <m:t>2</m:t>
                                  </m:r>
                                  <m:r>
                                    <a:rPr lang="en-US" i="1">
                                      <a:solidFill>
                                        <a:prstClr val="black"/>
                                      </a:solidFill>
                                      <a:latin typeface="Cambria Math" panose="02040503050406030204" pitchFamily="18" charset="0"/>
                                    </a:rPr>
                                    <m:t>𝐽</m:t>
                                  </m:r>
                                </m:e>
                                <m:sub>
                                  <m:r>
                                    <a:rPr lang="en-US" i="1">
                                      <a:solidFill>
                                        <a:prstClr val="black"/>
                                      </a:solidFill>
                                      <a:latin typeface="Cambria Math" panose="02040503050406030204" pitchFamily="18" charset="0"/>
                                    </a:rPr>
                                    <m:t>𝑇</m:t>
                                  </m:r>
                                </m:sub>
                              </m:sSub>
                              <m:r>
                                <a:rPr lang="en-US">
                                  <a:solidFill>
                                    <a:prstClr val="black"/>
                                  </a:solidFill>
                                  <a:latin typeface="Cambria Math" panose="02040503050406030204" pitchFamily="18" charset="0"/>
                                </a:rPr>
                                <m:t>+1</m:t>
                              </m:r>
                            </m:e>
                          </m:d>
                        </m:den>
                      </m:f>
                      <m:f>
                        <m:fPr>
                          <m:ctrlPr>
                            <a:rPr lang="en-US" i="1">
                              <a:solidFill>
                                <a:prstClr val="black"/>
                              </a:solidFill>
                              <a:latin typeface="Cambria Math" panose="02040503050406030204" pitchFamily="18" charset="0"/>
                            </a:rPr>
                          </m:ctrlPr>
                        </m:fPr>
                        <m:num>
                          <m:sSub>
                            <m:sSubPr>
                              <m:ctrlPr>
                                <a:rPr lang="en-US" i="1">
                                  <a:solidFill>
                                    <a:prstClr val="black"/>
                                  </a:solidFill>
                                  <a:latin typeface="Cambria Math" panose="02040503050406030204" pitchFamily="18" charset="0"/>
                                </a:rPr>
                              </m:ctrlPr>
                            </m:sSubPr>
                            <m:e>
                              <m:r>
                                <a:rPr lang="en-US" i="1">
                                  <a:solidFill>
                                    <a:prstClr val="black"/>
                                  </a:solidFill>
                                  <a:latin typeface="Cambria Math" panose="02040503050406030204" pitchFamily="18" charset="0"/>
                                </a:rPr>
                                <m:t>𝛤</m:t>
                              </m:r>
                            </m:e>
                            <m:sub>
                              <m:r>
                                <a:rPr lang="en-US" i="1">
                                  <a:solidFill>
                                    <a:prstClr val="black"/>
                                  </a:solidFill>
                                  <a:latin typeface="Cambria Math" panose="02040503050406030204" pitchFamily="18" charset="0"/>
                                </a:rPr>
                                <m:t>𝑝</m:t>
                              </m:r>
                            </m:sub>
                          </m:sSub>
                          <m:sSub>
                            <m:sSubPr>
                              <m:ctrlPr>
                                <a:rPr lang="en-US" i="1">
                                  <a:solidFill>
                                    <a:prstClr val="black"/>
                                  </a:solidFill>
                                  <a:latin typeface="Cambria Math" panose="02040503050406030204" pitchFamily="18" charset="0"/>
                                </a:rPr>
                              </m:ctrlPr>
                            </m:sSubPr>
                            <m:e>
                              <m:r>
                                <a:rPr lang="en-US" i="1">
                                  <a:solidFill>
                                    <a:prstClr val="black"/>
                                  </a:solidFill>
                                  <a:latin typeface="Cambria Math" panose="02040503050406030204" pitchFamily="18" charset="0"/>
                                </a:rPr>
                                <m:t>𝛤</m:t>
                              </m:r>
                            </m:e>
                            <m:sub>
                              <m:r>
                                <a:rPr lang="en-US" i="1">
                                  <a:solidFill>
                                    <a:prstClr val="black"/>
                                  </a:solidFill>
                                  <a:latin typeface="Cambria Math" panose="02040503050406030204" pitchFamily="18" charset="0"/>
                                </a:rPr>
                                <m:t>𝛾</m:t>
                              </m:r>
                            </m:sub>
                          </m:sSub>
                        </m:num>
                        <m:den>
                          <m:sSub>
                            <m:sSubPr>
                              <m:ctrlPr>
                                <a:rPr lang="en-US" i="1">
                                  <a:solidFill>
                                    <a:prstClr val="black"/>
                                  </a:solidFill>
                                  <a:latin typeface="Cambria Math" panose="02040503050406030204" pitchFamily="18" charset="0"/>
                                </a:rPr>
                              </m:ctrlPr>
                            </m:sSubPr>
                            <m:e>
                              <m:r>
                                <a:rPr lang="en-US" i="1">
                                  <a:solidFill>
                                    <a:prstClr val="black"/>
                                  </a:solidFill>
                                  <a:latin typeface="Cambria Math" panose="02040503050406030204" pitchFamily="18" charset="0"/>
                                </a:rPr>
                                <m:t>𝛤</m:t>
                              </m:r>
                            </m:e>
                            <m:sub>
                              <m:r>
                                <a:rPr lang="en-US" i="1">
                                  <a:solidFill>
                                    <a:prstClr val="black"/>
                                  </a:solidFill>
                                  <a:latin typeface="Cambria Math" panose="02040503050406030204" pitchFamily="18" charset="0"/>
                                </a:rPr>
                                <m:t>𝑝</m:t>
                              </m:r>
                            </m:sub>
                          </m:sSub>
                          <m:r>
                            <a:rPr lang="en-US">
                              <a:solidFill>
                                <a:prstClr val="black"/>
                              </a:solidFill>
                              <a:latin typeface="Cambria Math" panose="02040503050406030204" pitchFamily="18" charset="0"/>
                            </a:rPr>
                            <m:t>+</m:t>
                          </m:r>
                          <m:sSub>
                            <m:sSubPr>
                              <m:ctrlPr>
                                <a:rPr lang="en-US" i="1">
                                  <a:solidFill>
                                    <a:prstClr val="black"/>
                                  </a:solidFill>
                                  <a:latin typeface="Cambria Math" panose="02040503050406030204" pitchFamily="18" charset="0"/>
                                </a:rPr>
                              </m:ctrlPr>
                            </m:sSubPr>
                            <m:e>
                              <m:r>
                                <a:rPr lang="en-US" i="1">
                                  <a:solidFill>
                                    <a:prstClr val="black"/>
                                  </a:solidFill>
                                  <a:latin typeface="Cambria Math" panose="02040503050406030204" pitchFamily="18" charset="0"/>
                                </a:rPr>
                                <m:t>𝛤</m:t>
                              </m:r>
                            </m:e>
                            <m:sub>
                              <m:r>
                                <a:rPr lang="en-US" i="1">
                                  <a:solidFill>
                                    <a:prstClr val="black"/>
                                  </a:solidFill>
                                  <a:latin typeface="Cambria Math" panose="02040503050406030204" pitchFamily="18" charset="0"/>
                                </a:rPr>
                                <m:t>𝛾</m:t>
                              </m:r>
                            </m:sub>
                          </m:sSub>
                        </m:den>
                      </m:f>
                      <m:r>
                        <a:rPr lang="en-US" i="1">
                          <a:solidFill>
                            <a:prstClr val="black"/>
                          </a:solidFill>
                          <a:latin typeface="Cambria Math" panose="02040503050406030204" pitchFamily="18" charset="0"/>
                        </a:rPr>
                        <m:t>=</m:t>
                      </m:r>
                      <m:f>
                        <m:fPr>
                          <m:ctrlPr>
                            <a:rPr lang="en-US" i="1">
                              <a:solidFill>
                                <a:prstClr val="black"/>
                              </a:solidFill>
                              <a:latin typeface="Cambria Math" panose="02040503050406030204" pitchFamily="18" charset="0"/>
                            </a:rPr>
                          </m:ctrlPr>
                        </m:fPr>
                        <m:num>
                          <m:r>
                            <a:rPr lang="en-US">
                              <a:solidFill>
                                <a:prstClr val="black"/>
                              </a:solidFill>
                              <a:latin typeface="Cambria Math" panose="02040503050406030204" pitchFamily="18" charset="0"/>
                            </a:rPr>
                            <m:t>2</m:t>
                          </m:r>
                          <m:sSub>
                            <m:sSubPr>
                              <m:ctrlPr>
                                <a:rPr lang="en-US" i="1">
                                  <a:solidFill>
                                    <a:prstClr val="black"/>
                                  </a:solidFill>
                                  <a:latin typeface="Cambria Math" panose="02040503050406030204" pitchFamily="18" charset="0"/>
                                </a:rPr>
                              </m:ctrlPr>
                            </m:sSubPr>
                            <m:e>
                              <m:r>
                                <a:rPr lang="en-US" i="1">
                                  <a:solidFill>
                                    <a:prstClr val="black"/>
                                  </a:solidFill>
                                  <a:latin typeface="Cambria Math" panose="02040503050406030204" pitchFamily="18" charset="0"/>
                                </a:rPr>
                                <m:t>𝐽</m:t>
                              </m:r>
                            </m:e>
                            <m:sub>
                              <m:r>
                                <a:rPr lang="en-US" i="1">
                                  <a:solidFill>
                                    <a:prstClr val="black"/>
                                  </a:solidFill>
                                  <a:latin typeface="Cambria Math" panose="02040503050406030204" pitchFamily="18" charset="0"/>
                                </a:rPr>
                                <m:t>𝑟</m:t>
                              </m:r>
                            </m:sub>
                          </m:sSub>
                          <m:r>
                            <a:rPr lang="en-US">
                              <a:solidFill>
                                <a:prstClr val="black"/>
                              </a:solidFill>
                              <a:latin typeface="Cambria Math" panose="02040503050406030204" pitchFamily="18" charset="0"/>
                            </a:rPr>
                            <m:t>+1</m:t>
                          </m:r>
                        </m:num>
                        <m:den>
                          <m:d>
                            <m:dPr>
                              <m:ctrlPr>
                                <a:rPr lang="en-US" i="1">
                                  <a:solidFill>
                                    <a:prstClr val="black"/>
                                  </a:solidFill>
                                  <a:latin typeface="Cambria Math" panose="02040503050406030204" pitchFamily="18" charset="0"/>
                                </a:rPr>
                              </m:ctrlPr>
                            </m:dPr>
                            <m:e>
                              <m:r>
                                <a:rPr lang="en-US">
                                  <a:solidFill>
                                    <a:prstClr val="black"/>
                                  </a:solidFill>
                                  <a:latin typeface="Cambria Math" panose="02040503050406030204" pitchFamily="18" charset="0"/>
                                </a:rPr>
                                <m:t>2</m:t>
                              </m:r>
                              <m:sSub>
                                <m:sSubPr>
                                  <m:ctrlPr>
                                    <a:rPr lang="en-US" i="1">
                                      <a:solidFill>
                                        <a:prstClr val="black"/>
                                      </a:solidFill>
                                      <a:latin typeface="Cambria Math" panose="02040503050406030204" pitchFamily="18" charset="0"/>
                                    </a:rPr>
                                  </m:ctrlPr>
                                </m:sSubPr>
                                <m:e>
                                  <m:r>
                                    <a:rPr lang="en-US" i="1">
                                      <a:solidFill>
                                        <a:prstClr val="black"/>
                                      </a:solidFill>
                                      <a:latin typeface="Cambria Math" panose="02040503050406030204" pitchFamily="18" charset="0"/>
                                    </a:rPr>
                                    <m:t>𝐽</m:t>
                                  </m:r>
                                </m:e>
                                <m:sub>
                                  <m:r>
                                    <a:rPr lang="en-US" i="1">
                                      <a:solidFill>
                                        <a:prstClr val="black"/>
                                      </a:solidFill>
                                      <a:latin typeface="Cambria Math" panose="02040503050406030204" pitchFamily="18" charset="0"/>
                                    </a:rPr>
                                    <m:t>𝑝</m:t>
                                  </m:r>
                                </m:sub>
                              </m:sSub>
                              <m:r>
                                <a:rPr lang="en-US">
                                  <a:solidFill>
                                    <a:prstClr val="black"/>
                                  </a:solidFill>
                                  <a:latin typeface="Cambria Math" panose="02040503050406030204" pitchFamily="18" charset="0"/>
                                </a:rPr>
                                <m:t>+1</m:t>
                              </m:r>
                            </m:e>
                          </m:d>
                          <m:d>
                            <m:dPr>
                              <m:ctrlPr>
                                <a:rPr lang="en-US" i="1">
                                  <a:solidFill>
                                    <a:prstClr val="black"/>
                                  </a:solidFill>
                                  <a:latin typeface="Cambria Math" panose="02040503050406030204" pitchFamily="18" charset="0"/>
                                </a:rPr>
                              </m:ctrlPr>
                            </m:dPr>
                            <m:e>
                              <m:sSub>
                                <m:sSubPr>
                                  <m:ctrlPr>
                                    <a:rPr lang="en-US" i="1">
                                      <a:solidFill>
                                        <a:prstClr val="black"/>
                                      </a:solidFill>
                                      <a:latin typeface="Cambria Math" panose="02040503050406030204" pitchFamily="18" charset="0"/>
                                    </a:rPr>
                                  </m:ctrlPr>
                                </m:sSubPr>
                                <m:e>
                                  <m:r>
                                    <a:rPr lang="en-US">
                                      <a:solidFill>
                                        <a:prstClr val="black"/>
                                      </a:solidFill>
                                      <a:latin typeface="Cambria Math" panose="02040503050406030204" pitchFamily="18" charset="0"/>
                                    </a:rPr>
                                    <m:t>2</m:t>
                                  </m:r>
                                  <m:r>
                                    <a:rPr lang="en-US" i="1">
                                      <a:solidFill>
                                        <a:prstClr val="black"/>
                                      </a:solidFill>
                                      <a:latin typeface="Cambria Math" panose="02040503050406030204" pitchFamily="18" charset="0"/>
                                    </a:rPr>
                                    <m:t>𝐽</m:t>
                                  </m:r>
                                </m:e>
                                <m:sub>
                                  <m:r>
                                    <a:rPr lang="en-US" i="1">
                                      <a:solidFill>
                                        <a:prstClr val="black"/>
                                      </a:solidFill>
                                      <a:latin typeface="Cambria Math" panose="02040503050406030204" pitchFamily="18" charset="0"/>
                                    </a:rPr>
                                    <m:t>𝑇</m:t>
                                  </m:r>
                                </m:sub>
                              </m:sSub>
                              <m:r>
                                <a:rPr lang="en-US">
                                  <a:solidFill>
                                    <a:prstClr val="black"/>
                                  </a:solidFill>
                                  <a:latin typeface="Cambria Math" panose="02040503050406030204" pitchFamily="18" charset="0"/>
                                </a:rPr>
                                <m:t>+1</m:t>
                              </m:r>
                            </m:e>
                          </m:d>
                        </m:den>
                      </m:f>
                      <m:sSub>
                        <m:sSubPr>
                          <m:ctrlPr>
                            <a:rPr lang="en-US" i="1">
                              <a:solidFill>
                                <a:prstClr val="black"/>
                              </a:solidFill>
                              <a:latin typeface="Cambria Math" panose="02040503050406030204" pitchFamily="18" charset="0"/>
                            </a:rPr>
                          </m:ctrlPr>
                        </m:sSubPr>
                        <m:e>
                          <m:r>
                            <a:rPr lang="en-US" i="1">
                              <a:solidFill>
                                <a:prstClr val="black"/>
                              </a:solidFill>
                              <a:latin typeface="Cambria Math" panose="02040503050406030204" pitchFamily="18" charset="0"/>
                            </a:rPr>
                            <m:t>𝐵</m:t>
                          </m:r>
                        </m:e>
                        <m:sub>
                          <m:r>
                            <a:rPr lang="en-US" i="1">
                              <a:solidFill>
                                <a:prstClr val="black"/>
                              </a:solidFill>
                              <a:latin typeface="Cambria Math" panose="02040503050406030204" pitchFamily="18" charset="0"/>
                            </a:rPr>
                            <m:t>𝑝</m:t>
                          </m:r>
                        </m:sub>
                      </m:sSub>
                      <m:d>
                        <m:dPr>
                          <m:ctrlPr>
                            <a:rPr lang="en-US" i="1">
                              <a:solidFill>
                                <a:prstClr val="black"/>
                              </a:solidFill>
                              <a:latin typeface="Cambria Math" panose="02040503050406030204" pitchFamily="18" charset="0"/>
                            </a:rPr>
                          </m:ctrlPr>
                        </m:dPr>
                        <m:e>
                          <m:r>
                            <a:rPr lang="en-US" i="1">
                              <a:solidFill>
                                <a:prstClr val="black"/>
                              </a:solidFill>
                              <a:latin typeface="Cambria Math" panose="02040503050406030204" pitchFamily="18" charset="0"/>
                            </a:rPr>
                            <m:t>1−</m:t>
                          </m:r>
                          <m:sSub>
                            <m:sSubPr>
                              <m:ctrlPr>
                                <a:rPr lang="en-US" i="1">
                                  <a:solidFill>
                                    <a:prstClr val="black"/>
                                  </a:solidFill>
                                  <a:latin typeface="Cambria Math" panose="02040503050406030204" pitchFamily="18" charset="0"/>
                                </a:rPr>
                              </m:ctrlPr>
                            </m:sSubPr>
                            <m:e>
                              <m:r>
                                <a:rPr lang="en-US" i="1">
                                  <a:solidFill>
                                    <a:prstClr val="black"/>
                                  </a:solidFill>
                                  <a:latin typeface="Cambria Math" panose="02040503050406030204" pitchFamily="18" charset="0"/>
                                </a:rPr>
                                <m:t>𝐵</m:t>
                              </m:r>
                            </m:e>
                            <m:sub>
                              <m:r>
                                <a:rPr lang="en-US" i="1">
                                  <a:solidFill>
                                    <a:prstClr val="black"/>
                                  </a:solidFill>
                                  <a:latin typeface="Cambria Math" panose="02040503050406030204" pitchFamily="18" charset="0"/>
                                </a:rPr>
                                <m:t>𝑝</m:t>
                              </m:r>
                            </m:sub>
                          </m:sSub>
                        </m:e>
                      </m:d>
                      <m:f>
                        <m:fPr>
                          <m:ctrlPr>
                            <a:rPr lang="en-US" i="1">
                              <a:solidFill>
                                <a:prstClr val="black"/>
                              </a:solidFill>
                              <a:latin typeface="Cambria Math" panose="02040503050406030204" pitchFamily="18" charset="0"/>
                            </a:rPr>
                          </m:ctrlPr>
                        </m:fPr>
                        <m:num>
                          <m:r>
                            <a:rPr lang="en-US" i="1">
                              <a:solidFill>
                                <a:prstClr val="black"/>
                              </a:solidFill>
                              <a:latin typeface="Cambria Math" panose="02040503050406030204" pitchFamily="18" charset="0"/>
                            </a:rPr>
                            <m:t>ℏ</m:t>
                          </m:r>
                        </m:num>
                        <m:den>
                          <m:r>
                            <a:rPr lang="en-US" i="1">
                              <a:solidFill>
                                <a:prstClr val="black"/>
                              </a:solidFill>
                              <a:latin typeface="Cambria Math" panose="02040503050406030204" pitchFamily="18" charset="0"/>
                            </a:rPr>
                            <m:t>𝜏</m:t>
                          </m:r>
                        </m:den>
                      </m:f>
                    </m:oMath>
                  </m:oMathPara>
                </a14:m>
                <a:endParaRPr lang="en-US" dirty="0">
                  <a:solidFill>
                    <a:prstClr val="black"/>
                  </a:solidFill>
                  <a:latin typeface="Arial" pitchFamily="34" charset="0"/>
                </a:endParaRPr>
              </a:p>
            </p:txBody>
          </p:sp>
        </mc:Choice>
        <mc:Fallback xmlns="">
          <p:sp>
            <p:nvSpPr>
              <p:cNvPr id="2" name="矩形 1"/>
              <p:cNvSpPr>
                <a:spLocks noRot="1" noChangeAspect="1" noMove="1" noResize="1" noEditPoints="1" noAdjustHandles="1" noChangeArrowheads="1" noChangeShapeType="1" noTextEdit="1"/>
              </p:cNvSpPr>
              <p:nvPr/>
            </p:nvSpPr>
            <p:spPr>
              <a:xfrm>
                <a:off x="304800" y="3450934"/>
                <a:ext cx="6930537" cy="717761"/>
              </a:xfrm>
              <a:prstGeom prst="rect">
                <a:avLst/>
              </a:prstGeom>
              <a:blipFill rotWithShape="0">
                <a:blip r:embed="rId5"/>
                <a:stretch>
                  <a:fillRect/>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20" name="矩形 19"/>
              <p:cNvSpPr/>
              <p:nvPr/>
            </p:nvSpPr>
            <p:spPr>
              <a:xfrm>
                <a:off x="457200" y="1840551"/>
                <a:ext cx="4916466" cy="787331"/>
              </a:xfrm>
              <a:prstGeom prst="rect">
                <a:avLst/>
              </a:prstGeom>
            </p:spPr>
            <p:txBody>
              <a:bodyPr wrap="square">
                <a:spAutoFit/>
              </a:bodyPr>
              <a:lstStyle/>
              <a:p>
                <a:pPr defTabSz="457200" fontAlgn="base">
                  <a:spcBef>
                    <a:spcPct val="0"/>
                  </a:spcBef>
                  <a:spcAft>
                    <a:spcPct val="0"/>
                  </a:spcAft>
                </a:pPr>
                <a14:m>
                  <m:oMathPara xmlns:m="http://schemas.openxmlformats.org/officeDocument/2006/math">
                    <m:oMathParaPr>
                      <m:jc m:val="left"/>
                    </m:oMathParaPr>
                    <m:oMath xmlns:m="http://schemas.openxmlformats.org/officeDocument/2006/math">
                      <m:sSub>
                        <m:sSubPr>
                          <m:ctrlPr>
                            <a:rPr lang="zh-CN" altLang="en-US" i="1" smtClean="0">
                              <a:solidFill>
                                <a:prstClr val="black"/>
                              </a:solidFill>
                              <a:latin typeface="Cambria Math" panose="02040503050406030204" pitchFamily="18" charset="0"/>
                            </a:rPr>
                          </m:ctrlPr>
                        </m:sSubPr>
                        <m:e>
                          <m:r>
                            <a:rPr lang="zh-CN" altLang="en-US" i="1">
                              <a:solidFill>
                                <a:prstClr val="black"/>
                              </a:solidFill>
                              <a:latin typeface="Cambria Math" panose="02040503050406030204" pitchFamily="18" charset="0"/>
                            </a:rPr>
                            <m:t>𝑁</m:t>
                          </m:r>
                        </m:e>
                        <m:sub>
                          <m:r>
                            <a:rPr lang="zh-CN" altLang="en-US" i="1">
                              <a:solidFill>
                                <a:prstClr val="black"/>
                              </a:solidFill>
                              <a:latin typeface="Cambria Math" panose="02040503050406030204" pitchFamily="18" charset="0"/>
                            </a:rPr>
                            <m:t>𝐴</m:t>
                          </m:r>
                        </m:sub>
                      </m:sSub>
                      <m:sSub>
                        <m:sSubPr>
                          <m:ctrlPr>
                            <a:rPr lang="zh-CN" altLang="en-US" i="1">
                              <a:solidFill>
                                <a:prstClr val="black"/>
                              </a:solidFill>
                              <a:latin typeface="Cambria Math" panose="02040503050406030204" pitchFamily="18" charset="0"/>
                            </a:rPr>
                          </m:ctrlPr>
                        </m:sSubPr>
                        <m:e>
                          <m:d>
                            <m:dPr>
                              <m:begChr m:val="⟨"/>
                              <m:endChr m:val="⟩"/>
                              <m:ctrlPr>
                                <a:rPr lang="en-US" altLang="zh-CN" i="1" smtClean="0">
                                  <a:solidFill>
                                    <a:prstClr val="black"/>
                                  </a:solidFill>
                                  <a:latin typeface="Cambria Math" panose="02040503050406030204" pitchFamily="18" charset="0"/>
                                </a:rPr>
                              </m:ctrlPr>
                            </m:dPr>
                            <m:e>
                              <m:r>
                                <a:rPr lang="zh-CN" altLang="en-US" i="1">
                                  <a:solidFill>
                                    <a:prstClr val="black"/>
                                  </a:solidFill>
                                  <a:latin typeface="Cambria Math" panose="02040503050406030204" pitchFamily="18" charset="0"/>
                                </a:rPr>
                                <m:t>𝜎𝜈</m:t>
                              </m:r>
                            </m:e>
                          </m:d>
                        </m:e>
                        <m:sub>
                          <m:r>
                            <m:rPr>
                              <m:sty m:val="p"/>
                            </m:rPr>
                            <a:rPr lang="zh-CN" altLang="en-US">
                              <a:solidFill>
                                <a:prstClr val="black"/>
                              </a:solidFill>
                              <a:latin typeface="Cambria Math" panose="02040503050406030204" pitchFamily="18" charset="0"/>
                            </a:rPr>
                            <m:t>res</m:t>
                          </m:r>
                        </m:sub>
                      </m:sSub>
                      <m:r>
                        <a:rPr lang="zh-CN" altLang="en-US">
                          <a:solidFill>
                            <a:prstClr val="black"/>
                          </a:solidFill>
                          <a:latin typeface="Cambria Math" panose="02040503050406030204" pitchFamily="18" charset="0"/>
                        </a:rPr>
                        <m:t>=</m:t>
                      </m:r>
                      <m:sSub>
                        <m:sSubPr>
                          <m:ctrlPr>
                            <a:rPr lang="zh-CN" altLang="en-US" i="1">
                              <a:solidFill>
                                <a:prstClr val="black"/>
                              </a:solidFill>
                              <a:latin typeface="Cambria Math" panose="02040503050406030204" pitchFamily="18" charset="0"/>
                            </a:rPr>
                          </m:ctrlPr>
                        </m:sSubPr>
                        <m:e>
                          <m:r>
                            <a:rPr lang="zh-CN" altLang="en-US" i="1">
                              <a:solidFill>
                                <a:prstClr val="black"/>
                              </a:solidFill>
                              <a:latin typeface="Cambria Math" panose="02040503050406030204" pitchFamily="18" charset="0"/>
                            </a:rPr>
                            <m:t>𝑁</m:t>
                          </m:r>
                        </m:e>
                        <m:sub>
                          <m:r>
                            <a:rPr lang="zh-CN" altLang="en-US" i="1">
                              <a:solidFill>
                                <a:prstClr val="black"/>
                              </a:solidFill>
                              <a:latin typeface="Cambria Math" panose="02040503050406030204" pitchFamily="18" charset="0"/>
                            </a:rPr>
                            <m:t>𝐴</m:t>
                          </m:r>
                        </m:sub>
                      </m:sSub>
                      <m:sSup>
                        <m:sSupPr>
                          <m:ctrlPr>
                            <a:rPr lang="zh-CN" altLang="en-US" i="1">
                              <a:solidFill>
                                <a:prstClr val="black"/>
                              </a:solidFill>
                              <a:latin typeface="Cambria Math" panose="02040503050406030204" pitchFamily="18" charset="0"/>
                            </a:rPr>
                          </m:ctrlPr>
                        </m:sSupPr>
                        <m:e>
                          <m:d>
                            <m:dPr>
                              <m:ctrlPr>
                                <a:rPr lang="zh-CN" altLang="en-US" i="1">
                                  <a:solidFill>
                                    <a:prstClr val="black"/>
                                  </a:solidFill>
                                  <a:latin typeface="Cambria Math" panose="02040503050406030204" pitchFamily="18" charset="0"/>
                                </a:rPr>
                              </m:ctrlPr>
                            </m:dPr>
                            <m:e>
                              <m:f>
                                <m:fPr>
                                  <m:ctrlPr>
                                    <a:rPr lang="zh-CN" altLang="en-US" i="1">
                                      <a:solidFill>
                                        <a:prstClr val="black"/>
                                      </a:solidFill>
                                      <a:latin typeface="Cambria Math" panose="02040503050406030204" pitchFamily="18" charset="0"/>
                                    </a:rPr>
                                  </m:ctrlPr>
                                </m:fPr>
                                <m:num>
                                  <m:r>
                                    <a:rPr lang="zh-CN" altLang="en-US">
                                      <a:solidFill>
                                        <a:prstClr val="black"/>
                                      </a:solidFill>
                                      <a:latin typeface="Cambria Math" panose="02040503050406030204" pitchFamily="18" charset="0"/>
                                    </a:rPr>
                                    <m:t>2</m:t>
                                  </m:r>
                                  <m:r>
                                    <a:rPr lang="zh-CN" altLang="en-US" i="1">
                                      <a:solidFill>
                                        <a:prstClr val="black"/>
                                      </a:solidFill>
                                      <a:latin typeface="Cambria Math" panose="02040503050406030204" pitchFamily="18" charset="0"/>
                                    </a:rPr>
                                    <m:t>𝜋</m:t>
                                  </m:r>
                                </m:num>
                                <m:den>
                                  <m:r>
                                    <a:rPr lang="zh-CN" altLang="en-US" i="1">
                                      <a:solidFill>
                                        <a:prstClr val="black"/>
                                      </a:solidFill>
                                      <a:latin typeface="Cambria Math" panose="02040503050406030204" pitchFamily="18" charset="0"/>
                                    </a:rPr>
                                    <m:t>𝜇</m:t>
                                  </m:r>
                                  <m:r>
                                    <a:rPr lang="zh-CN" altLang="en-US" i="1">
                                      <a:solidFill>
                                        <a:prstClr val="black"/>
                                      </a:solidFill>
                                      <a:latin typeface="Cambria Math" panose="02040503050406030204" pitchFamily="18" charset="0"/>
                                    </a:rPr>
                                    <m:t>𝑘𝑇</m:t>
                                  </m:r>
                                </m:den>
                              </m:f>
                            </m:e>
                          </m:d>
                        </m:e>
                        <m:sup>
                          <m:f>
                            <m:fPr>
                              <m:type m:val="lin"/>
                              <m:ctrlPr>
                                <a:rPr lang="zh-CN" altLang="en-US" i="1">
                                  <a:solidFill>
                                    <a:prstClr val="black"/>
                                  </a:solidFill>
                                  <a:latin typeface="Cambria Math" panose="02040503050406030204" pitchFamily="18" charset="0"/>
                                </a:rPr>
                              </m:ctrlPr>
                            </m:fPr>
                            <m:num>
                              <m:r>
                                <a:rPr lang="zh-CN" altLang="en-US">
                                  <a:solidFill>
                                    <a:prstClr val="black"/>
                                  </a:solidFill>
                                  <a:latin typeface="Cambria Math" panose="02040503050406030204" pitchFamily="18" charset="0"/>
                                </a:rPr>
                                <m:t>3</m:t>
                              </m:r>
                            </m:num>
                            <m:den>
                              <m:r>
                                <a:rPr lang="zh-CN" altLang="en-US">
                                  <a:solidFill>
                                    <a:prstClr val="black"/>
                                  </a:solidFill>
                                  <a:latin typeface="Cambria Math" panose="02040503050406030204" pitchFamily="18" charset="0"/>
                                </a:rPr>
                                <m:t>2</m:t>
                              </m:r>
                            </m:den>
                          </m:f>
                        </m:sup>
                      </m:sSup>
                      <m:sSup>
                        <m:sSupPr>
                          <m:ctrlPr>
                            <a:rPr lang="zh-CN" altLang="en-US" i="1">
                              <a:solidFill>
                                <a:prstClr val="black"/>
                              </a:solidFill>
                              <a:latin typeface="Cambria Math" panose="02040503050406030204" pitchFamily="18" charset="0"/>
                            </a:rPr>
                          </m:ctrlPr>
                        </m:sSupPr>
                        <m:e>
                          <m:r>
                            <a:rPr lang="zh-CN" altLang="en-US">
                              <a:solidFill>
                                <a:prstClr val="black"/>
                              </a:solidFill>
                              <a:latin typeface="Cambria Math" panose="02040503050406030204" pitchFamily="18" charset="0"/>
                            </a:rPr>
                            <m:t>ℏ</m:t>
                          </m:r>
                        </m:e>
                        <m:sup>
                          <m:r>
                            <a:rPr lang="zh-CN" altLang="en-US">
                              <a:solidFill>
                                <a:prstClr val="black"/>
                              </a:solidFill>
                              <a:latin typeface="Cambria Math" panose="02040503050406030204" pitchFamily="18" charset="0"/>
                            </a:rPr>
                            <m:t>2</m:t>
                          </m:r>
                        </m:sup>
                      </m:sSup>
                      <m:r>
                        <a:rPr lang="zh-CN" altLang="en-US" i="1">
                          <a:solidFill>
                            <a:prstClr val="black"/>
                          </a:solidFill>
                          <a:latin typeface="Cambria Math" panose="02040503050406030204" pitchFamily="18" charset="0"/>
                        </a:rPr>
                        <m:t>𝜔𝛾</m:t>
                      </m:r>
                      <m:r>
                        <m:rPr>
                          <m:sty m:val="p"/>
                        </m:rPr>
                        <a:rPr lang="zh-CN" altLang="en-US">
                          <a:solidFill>
                            <a:prstClr val="black"/>
                          </a:solidFill>
                          <a:latin typeface="Cambria Math" panose="02040503050406030204" pitchFamily="18" charset="0"/>
                        </a:rPr>
                        <m:t>exp</m:t>
                      </m:r>
                      <m:d>
                        <m:dPr>
                          <m:ctrlPr>
                            <a:rPr lang="zh-CN" altLang="en-US" i="1">
                              <a:solidFill>
                                <a:prstClr val="black"/>
                              </a:solidFill>
                              <a:latin typeface="Cambria Math" panose="02040503050406030204" pitchFamily="18" charset="0"/>
                            </a:rPr>
                          </m:ctrlPr>
                        </m:dPr>
                        <m:e>
                          <m:r>
                            <a:rPr lang="zh-CN" altLang="en-US">
                              <a:solidFill>
                                <a:prstClr val="black"/>
                              </a:solidFill>
                              <a:latin typeface="Cambria Math" panose="02040503050406030204" pitchFamily="18" charset="0"/>
                            </a:rPr>
                            <m:t>−</m:t>
                          </m:r>
                          <m:f>
                            <m:fPr>
                              <m:ctrlPr>
                                <a:rPr lang="zh-CN" altLang="en-US" i="1">
                                  <a:solidFill>
                                    <a:prstClr val="black"/>
                                  </a:solidFill>
                                  <a:latin typeface="Cambria Math" panose="02040503050406030204" pitchFamily="18" charset="0"/>
                                </a:rPr>
                              </m:ctrlPr>
                            </m:fPr>
                            <m:num>
                              <m:sSub>
                                <m:sSubPr>
                                  <m:ctrlPr>
                                    <a:rPr lang="zh-CN" altLang="en-US" i="1">
                                      <a:solidFill>
                                        <a:prstClr val="black"/>
                                      </a:solidFill>
                                      <a:latin typeface="Cambria Math" panose="02040503050406030204" pitchFamily="18" charset="0"/>
                                    </a:rPr>
                                  </m:ctrlPr>
                                </m:sSubPr>
                                <m:e>
                                  <m:r>
                                    <a:rPr lang="zh-CN" altLang="en-US" i="1">
                                      <a:solidFill>
                                        <a:prstClr val="black"/>
                                      </a:solidFill>
                                      <a:latin typeface="Cambria Math" panose="02040503050406030204" pitchFamily="18" charset="0"/>
                                    </a:rPr>
                                    <m:t>𝐸</m:t>
                                  </m:r>
                                </m:e>
                                <m:sub>
                                  <m:r>
                                    <a:rPr lang="en-US" altLang="zh-CN" b="0" i="1" smtClean="0">
                                      <a:solidFill>
                                        <a:prstClr val="black"/>
                                      </a:solidFill>
                                      <a:latin typeface="Cambria Math" panose="02040503050406030204" pitchFamily="18" charset="0"/>
                                    </a:rPr>
                                    <m:t>𝑟</m:t>
                                  </m:r>
                                </m:sub>
                              </m:sSub>
                            </m:num>
                            <m:den>
                              <m:r>
                                <a:rPr lang="zh-CN" altLang="en-US" i="1">
                                  <a:solidFill>
                                    <a:prstClr val="black"/>
                                  </a:solidFill>
                                  <a:latin typeface="Cambria Math" panose="02040503050406030204" pitchFamily="18" charset="0"/>
                                </a:rPr>
                                <m:t>𝑘𝑇</m:t>
                              </m:r>
                            </m:den>
                          </m:f>
                        </m:e>
                      </m:d>
                    </m:oMath>
                  </m:oMathPara>
                </a14:m>
                <a:endParaRPr lang="zh-CN" altLang="en-US" dirty="0">
                  <a:solidFill>
                    <a:prstClr val="black"/>
                  </a:solidFill>
                  <a:latin typeface="Arial" pitchFamily="34" charset="0"/>
                </a:endParaRPr>
              </a:p>
            </p:txBody>
          </p:sp>
        </mc:Choice>
        <mc:Fallback xmlns="">
          <p:sp>
            <p:nvSpPr>
              <p:cNvPr id="20" name="矩形 19"/>
              <p:cNvSpPr>
                <a:spLocks noRot="1" noChangeAspect="1" noMove="1" noResize="1" noEditPoints="1" noAdjustHandles="1" noChangeArrowheads="1" noChangeShapeType="1" noTextEdit="1"/>
              </p:cNvSpPr>
              <p:nvPr/>
            </p:nvSpPr>
            <p:spPr>
              <a:xfrm>
                <a:off x="457200" y="1840551"/>
                <a:ext cx="4916466" cy="787331"/>
              </a:xfrm>
              <a:prstGeom prst="rect">
                <a:avLst/>
              </a:prstGeom>
              <a:blipFill rotWithShape="0">
                <a:blip r:embed="rId6"/>
                <a:stretch>
                  <a:fillRect/>
                </a:stretch>
              </a:blipFill>
            </p:spPr>
            <p:txBody>
              <a:bodyPr/>
              <a:lstStyle/>
              <a:p>
                <a:r>
                  <a:rPr lang="en-US">
                    <a:noFill/>
                  </a:rPr>
                  <a:t> </a:t>
                </a:r>
              </a:p>
            </p:txBody>
          </p:sp>
        </mc:Fallback>
      </mc:AlternateContent>
    </p:spTree>
    <p:extLst>
      <p:ext uri="{BB962C8B-B14F-4D97-AF65-F5344CB8AC3E}">
        <p14:creationId xmlns:p14="http://schemas.microsoft.com/office/powerpoint/2010/main" val="2120411360"/>
      </p:ext>
    </p:extLst>
  </p:cSld>
  <p:clrMapOvr>
    <a:masterClrMapping/>
  </p:clrMapOvr>
</p:sld>
</file>

<file path=ppt/slides/slide2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 name="图片 11"/>
          <p:cNvPicPr>
            <a:picLocks noChangeAspect="1"/>
          </p:cNvPicPr>
          <p:nvPr/>
        </p:nvPicPr>
        <p:blipFill rotWithShape="1">
          <a:blip r:embed="rId3" cstate="print">
            <a:extLst>
              <a:ext uri="{28A0092B-C50C-407E-A947-70E740481C1C}">
                <a14:useLocalDpi xmlns:a14="http://schemas.microsoft.com/office/drawing/2010/main"/>
              </a:ext>
            </a:extLst>
          </a:blip>
          <a:srcRect/>
          <a:stretch/>
        </p:blipFill>
        <p:spPr>
          <a:xfrm>
            <a:off x="7660942" y="2194415"/>
            <a:ext cx="1483058" cy="2901950"/>
          </a:xfrm>
          <a:prstGeom prst="rect">
            <a:avLst/>
          </a:prstGeom>
        </p:spPr>
      </p:pic>
      <mc:AlternateContent xmlns:mc="http://schemas.openxmlformats.org/markup-compatibility/2006" xmlns:a14="http://schemas.microsoft.com/office/drawing/2010/main">
        <mc:Choice Requires="a14">
          <p:sp>
            <p:nvSpPr>
              <p:cNvPr id="8" name="文本框 7"/>
              <p:cNvSpPr txBox="1"/>
              <p:nvPr/>
            </p:nvSpPr>
            <p:spPr>
              <a:xfrm>
                <a:off x="220084" y="4196689"/>
                <a:ext cx="4011739" cy="1681101"/>
              </a:xfrm>
              <a:prstGeom prst="rect">
                <a:avLst/>
              </a:prstGeom>
              <a:noFill/>
            </p:spPr>
            <p:txBody>
              <a:bodyPr wrap="none" rtlCol="0">
                <a:spAutoFit/>
              </a:bodyPr>
              <a:lstStyle/>
              <a:p>
                <a:pPr defTabSz="457200" fontAlgn="base">
                  <a:spcBef>
                    <a:spcPct val="0"/>
                  </a:spcBef>
                  <a:spcAft>
                    <a:spcPct val="0"/>
                  </a:spcAft>
                </a:pPr>
                <a14:m>
                  <m:oMath xmlns:m="http://schemas.openxmlformats.org/officeDocument/2006/math">
                    <m:sSub>
                      <m:sSubPr>
                        <m:ctrlPr>
                          <a:rPr lang="en-US" sz="2000" i="1" smtClean="0">
                            <a:solidFill>
                              <a:prstClr val="black"/>
                            </a:solidFill>
                            <a:latin typeface="Cambria Math" panose="02040503050406030204" pitchFamily="18" charset="0"/>
                          </a:rPr>
                        </m:ctrlPr>
                      </m:sSubPr>
                      <m:e>
                        <m:r>
                          <a:rPr lang="en-US" sz="2000" i="1" smtClean="0">
                            <a:solidFill>
                              <a:prstClr val="black"/>
                            </a:solidFill>
                            <a:latin typeface="Cambria Math" panose="02040503050406030204" pitchFamily="18" charset="0"/>
                          </a:rPr>
                          <m:t>𝐸</m:t>
                        </m:r>
                      </m:e>
                      <m:sub>
                        <m:r>
                          <a:rPr lang="en-US" sz="2000" b="0" i="1" smtClean="0">
                            <a:solidFill>
                              <a:prstClr val="black"/>
                            </a:solidFill>
                            <a:latin typeface="Cambria Math" panose="02040503050406030204" pitchFamily="18" charset="0"/>
                          </a:rPr>
                          <m:t>𝑟</m:t>
                        </m:r>
                      </m:sub>
                    </m:sSub>
                  </m:oMath>
                </a14:m>
                <a:r>
                  <a:rPr lang="en-US" sz="2000" dirty="0">
                    <a:solidFill>
                      <a:prstClr val="black"/>
                    </a:solidFill>
                  </a:rPr>
                  <a:t>: Resonance energy</a:t>
                </a:r>
              </a:p>
              <a:p>
                <a:pPr defTabSz="457200" fontAlgn="base">
                  <a:spcBef>
                    <a:spcPct val="0"/>
                  </a:spcBef>
                  <a:spcAft>
                    <a:spcPct val="0"/>
                  </a:spcAft>
                </a:pPr>
                <a14:m>
                  <m:oMath xmlns:m="http://schemas.openxmlformats.org/officeDocument/2006/math">
                    <m:sSub>
                      <m:sSubPr>
                        <m:ctrlPr>
                          <a:rPr lang="en-US" sz="2000" i="1" smtClean="0">
                            <a:solidFill>
                              <a:prstClr val="black"/>
                            </a:solidFill>
                            <a:latin typeface="Cambria Math" panose="02040503050406030204" pitchFamily="18" charset="0"/>
                          </a:rPr>
                        </m:ctrlPr>
                      </m:sSubPr>
                      <m:e>
                        <m:r>
                          <a:rPr lang="en-US" sz="2000" i="1">
                            <a:solidFill>
                              <a:prstClr val="black"/>
                            </a:solidFill>
                            <a:latin typeface="Cambria Math" panose="02040503050406030204" pitchFamily="18" charset="0"/>
                          </a:rPr>
                          <m:t>𝐵</m:t>
                        </m:r>
                      </m:e>
                      <m:sub>
                        <m:r>
                          <a:rPr lang="en-US" sz="2000" i="1">
                            <a:solidFill>
                              <a:prstClr val="black"/>
                            </a:solidFill>
                            <a:latin typeface="Cambria Math" panose="02040503050406030204" pitchFamily="18" charset="0"/>
                          </a:rPr>
                          <m:t>𝑝</m:t>
                        </m:r>
                      </m:sub>
                    </m:sSub>
                  </m:oMath>
                </a14:m>
                <a:r>
                  <a:rPr lang="en-US" sz="2000" dirty="0">
                    <a:solidFill>
                      <a:prstClr val="black"/>
                    </a:solidFill>
                    <a:latin typeface="Arial" pitchFamily="34" charset="0"/>
                  </a:rPr>
                  <a:t>: Proton branching ratio</a:t>
                </a:r>
              </a:p>
              <a:p>
                <a:pPr defTabSz="457200" fontAlgn="base">
                  <a:spcBef>
                    <a:spcPct val="0"/>
                  </a:spcBef>
                  <a:spcAft>
                    <a:spcPct val="0"/>
                  </a:spcAft>
                </a:pPr>
                <a14:m>
                  <m:oMath xmlns:m="http://schemas.openxmlformats.org/officeDocument/2006/math">
                    <m:sSub>
                      <m:sSubPr>
                        <m:ctrlPr>
                          <a:rPr lang="en-US" sz="2000" i="1">
                            <a:solidFill>
                              <a:prstClr val="black"/>
                            </a:solidFill>
                            <a:latin typeface="Cambria Math" panose="02040503050406030204" pitchFamily="18" charset="0"/>
                          </a:rPr>
                        </m:ctrlPr>
                      </m:sSubPr>
                      <m:e>
                        <m:r>
                          <a:rPr lang="en-US" sz="2000" i="1">
                            <a:solidFill>
                              <a:prstClr val="black"/>
                            </a:solidFill>
                            <a:latin typeface="Cambria Math" panose="02040503050406030204" pitchFamily="18" charset="0"/>
                          </a:rPr>
                          <m:t>𝐵</m:t>
                        </m:r>
                      </m:e>
                      <m:sub>
                        <m:r>
                          <m:rPr>
                            <m:sty m:val="p"/>
                          </m:rPr>
                          <a:rPr lang="en-US" altLang="zh-CN" sz="2000" i="1">
                            <a:solidFill>
                              <a:prstClr val="black"/>
                            </a:solidFill>
                            <a:latin typeface="Cambria Math" panose="02040503050406030204" pitchFamily="18" charset="0"/>
                          </a:rPr>
                          <m:t>γ</m:t>
                        </m:r>
                      </m:sub>
                    </m:sSub>
                  </m:oMath>
                </a14:m>
                <a:r>
                  <a:rPr lang="en-US" sz="2000" dirty="0">
                    <a:solidFill>
                      <a:prstClr val="black"/>
                    </a:solidFill>
                    <a:latin typeface="Arial" pitchFamily="34" charset="0"/>
                  </a:rPr>
                  <a:t>: </a:t>
                </a:r>
                <a:r>
                  <a:rPr lang="en-US" altLang="zh-CN" sz="2000" i="1" dirty="0">
                    <a:solidFill>
                      <a:prstClr val="black"/>
                    </a:solidFill>
                    <a:latin typeface="Arial" pitchFamily="34" charset="0"/>
                  </a:rPr>
                  <a:t>γ</a:t>
                </a:r>
                <a:r>
                  <a:rPr lang="en-US" altLang="zh-CN" sz="2000" dirty="0">
                    <a:solidFill>
                      <a:prstClr val="black"/>
                    </a:solidFill>
                    <a:latin typeface="Arial" pitchFamily="34" charset="0"/>
                  </a:rPr>
                  <a:t>-ray branching ratio</a:t>
                </a:r>
              </a:p>
              <a:p>
                <a:pPr defTabSz="457200" fontAlgn="base">
                  <a:spcBef>
                    <a:spcPct val="0"/>
                  </a:spcBef>
                  <a:spcAft>
                    <a:spcPct val="0"/>
                  </a:spcAft>
                </a:pPr>
                <a14:m>
                  <m:oMath xmlns:m="http://schemas.openxmlformats.org/officeDocument/2006/math">
                    <m:sSub>
                      <m:sSubPr>
                        <m:ctrlPr>
                          <a:rPr lang="en-US" sz="2000" i="1">
                            <a:solidFill>
                              <a:prstClr val="black"/>
                            </a:solidFill>
                            <a:latin typeface="Cambria Math" panose="02040503050406030204" pitchFamily="18" charset="0"/>
                          </a:rPr>
                        </m:ctrlPr>
                      </m:sSubPr>
                      <m:e>
                        <m:r>
                          <a:rPr lang="en-US" sz="2000" i="1">
                            <a:solidFill>
                              <a:prstClr val="black"/>
                            </a:solidFill>
                            <a:latin typeface="Cambria Math" panose="02040503050406030204" pitchFamily="18" charset="0"/>
                          </a:rPr>
                          <m:t>𝐵</m:t>
                        </m:r>
                      </m:e>
                      <m:sub>
                        <m:r>
                          <m:rPr>
                            <m:sty m:val="p"/>
                          </m:rPr>
                          <a:rPr lang="en-US" altLang="zh-CN" sz="2000" i="1">
                            <a:solidFill>
                              <a:prstClr val="black"/>
                            </a:solidFill>
                            <a:latin typeface="Cambria Math" panose="02040503050406030204" pitchFamily="18" charset="0"/>
                          </a:rPr>
                          <m:t>α</m:t>
                        </m:r>
                      </m:sub>
                    </m:sSub>
                  </m:oMath>
                </a14:m>
                <a:r>
                  <a:rPr lang="en-US" sz="2000" dirty="0">
                    <a:solidFill>
                      <a:prstClr val="black"/>
                    </a:solidFill>
                    <a:latin typeface="Arial" pitchFamily="34" charset="0"/>
                  </a:rPr>
                  <a:t>: </a:t>
                </a:r>
                <a:r>
                  <a:rPr lang="en-US" altLang="zh-CN" sz="2000" i="1" dirty="0">
                    <a:solidFill>
                      <a:prstClr val="black"/>
                    </a:solidFill>
                    <a:latin typeface="Arial" pitchFamily="34" charset="0"/>
                  </a:rPr>
                  <a:t>α</a:t>
                </a:r>
                <a:r>
                  <a:rPr lang="en-US" altLang="zh-CN" sz="2000" dirty="0">
                    <a:solidFill>
                      <a:prstClr val="black"/>
                    </a:solidFill>
                    <a:latin typeface="Arial" pitchFamily="34" charset="0"/>
                  </a:rPr>
                  <a:t>-particle branching ratio</a:t>
                </a:r>
              </a:p>
              <a:p>
                <a:pPr defTabSz="457200" fontAlgn="base">
                  <a:spcBef>
                    <a:spcPct val="0"/>
                  </a:spcBef>
                  <a:spcAft>
                    <a:spcPct val="0"/>
                  </a:spcAft>
                </a:pPr>
                <a14:m>
                  <m:oMath xmlns:m="http://schemas.openxmlformats.org/officeDocument/2006/math">
                    <m:r>
                      <a:rPr lang="en-US" sz="2000" i="1">
                        <a:solidFill>
                          <a:prstClr val="black"/>
                        </a:solidFill>
                        <a:latin typeface="Cambria Math" panose="02040503050406030204" pitchFamily="18" charset="0"/>
                      </a:rPr>
                      <m:t>𝜏</m:t>
                    </m:r>
                  </m:oMath>
                </a14:m>
                <a:r>
                  <a:rPr lang="en-US" sz="2000" dirty="0">
                    <a:solidFill>
                      <a:prstClr val="black"/>
                    </a:solidFill>
                    <a:latin typeface="Arial" pitchFamily="34" charset="0"/>
                  </a:rPr>
                  <a:t>: Lifetime of the </a:t>
                </a:r>
                <a:r>
                  <a:rPr lang="en-US" sz="2000" baseline="30000" dirty="0">
                    <a:solidFill>
                      <a:prstClr val="black"/>
                    </a:solidFill>
                    <a:latin typeface="Arial" pitchFamily="34" charset="0"/>
                  </a:rPr>
                  <a:t>60</a:t>
                </a:r>
                <a:r>
                  <a:rPr lang="en-US" sz="2000" dirty="0">
                    <a:solidFill>
                      <a:prstClr val="black"/>
                    </a:solidFill>
                    <a:latin typeface="Arial" pitchFamily="34" charset="0"/>
                  </a:rPr>
                  <a:t>Zn resonances</a:t>
                </a:r>
              </a:p>
            </p:txBody>
          </p:sp>
        </mc:Choice>
        <mc:Fallback xmlns="">
          <p:sp>
            <p:nvSpPr>
              <p:cNvPr id="8" name="文本框 7"/>
              <p:cNvSpPr txBox="1">
                <a:spLocks noRot="1" noChangeAspect="1" noMove="1" noResize="1" noEditPoints="1" noAdjustHandles="1" noChangeArrowheads="1" noChangeShapeType="1" noTextEdit="1"/>
              </p:cNvSpPr>
              <p:nvPr/>
            </p:nvSpPr>
            <p:spPr>
              <a:xfrm>
                <a:off x="220084" y="4196689"/>
                <a:ext cx="4011739" cy="1681101"/>
              </a:xfrm>
              <a:prstGeom prst="rect">
                <a:avLst/>
              </a:prstGeom>
              <a:blipFill rotWithShape="0">
                <a:blip r:embed="rId4"/>
                <a:stretch>
                  <a:fillRect t="-1449" r="-304" b="-5797"/>
                </a:stretch>
              </a:blipFill>
            </p:spPr>
            <p:txBody>
              <a:bodyPr/>
              <a:lstStyle/>
              <a:p>
                <a:r>
                  <a:rPr lang="en-US">
                    <a:noFill/>
                  </a:rPr>
                  <a:t> </a:t>
                </a:r>
              </a:p>
            </p:txBody>
          </p:sp>
        </mc:Fallback>
      </mc:AlternateContent>
      <p:sp>
        <p:nvSpPr>
          <p:cNvPr id="19" name="Content Placeholder 5"/>
          <p:cNvSpPr>
            <a:spLocks noGrp="1"/>
          </p:cNvSpPr>
          <p:nvPr>
            <p:ph idx="1"/>
          </p:nvPr>
        </p:nvSpPr>
        <p:spPr>
          <a:xfrm>
            <a:off x="76200" y="1067100"/>
            <a:ext cx="8990922" cy="2934390"/>
          </a:xfrm>
        </p:spPr>
        <p:txBody>
          <a:bodyPr/>
          <a:lstStyle/>
          <a:p>
            <a:pPr lvl="1"/>
            <a:r>
              <a:rPr lang="en-US" altLang="zh-CN" dirty="0"/>
              <a:t>T</a:t>
            </a:r>
            <a:r>
              <a:rPr lang="en-US" dirty="0"/>
              <a:t>he resonant part of the reaction rate can be derived from the resonance energies and strengths of all resonances that are located in the effective energy windows.</a:t>
            </a:r>
          </a:p>
          <a:p>
            <a:pPr lvl="1"/>
            <a:endParaRPr lang="en-US" dirty="0"/>
          </a:p>
          <a:p>
            <a:pPr lvl="1"/>
            <a:endParaRPr lang="en-US" dirty="0"/>
          </a:p>
          <a:p>
            <a:pPr lvl="1"/>
            <a:endParaRPr lang="en-US" dirty="0"/>
          </a:p>
          <a:p>
            <a:pPr lvl="1"/>
            <a:r>
              <a:rPr lang="en-US" dirty="0"/>
              <a:t>For a narrow isolated resonance, the resonance strength can be</a:t>
            </a:r>
          </a:p>
          <a:p>
            <a:pPr marL="211709" lvl="1" indent="0">
              <a:buNone/>
            </a:pPr>
            <a:r>
              <a:rPr lang="en-US" dirty="0"/>
              <a:t>  calculated using the well-known relation</a:t>
            </a:r>
            <a:endParaRPr lang="en-US" dirty="0">
              <a:ea typeface="ヒラギノ角ゴ Pro W3" pitchFamily="-65" charset="-128"/>
              <a:cs typeface="ヒラギノ角ゴ Pro W3" pitchFamily="-65" charset="-128"/>
            </a:endParaRPr>
          </a:p>
        </p:txBody>
      </p:sp>
      <p:sp>
        <p:nvSpPr>
          <p:cNvPr id="17" name="Title 4"/>
          <p:cNvSpPr>
            <a:spLocks noGrp="1"/>
          </p:cNvSpPr>
          <p:nvPr>
            <p:ph type="title"/>
          </p:nvPr>
        </p:nvSpPr>
        <p:spPr/>
        <p:txBody>
          <a:bodyPr/>
          <a:lstStyle/>
          <a:p>
            <a:r>
              <a:rPr lang="en-US" dirty="0"/>
              <a:t>Resonant </a:t>
            </a:r>
            <a:r>
              <a:rPr lang="en-US" dirty="0">
                <a:latin typeface="Arial" pitchFamily="34" charset="0"/>
                <a:ea typeface="ＭＳ Ｐゴシック"/>
                <a:cs typeface="ＭＳ Ｐゴシック"/>
              </a:rPr>
              <a:t>reaction rates</a:t>
            </a:r>
          </a:p>
        </p:txBody>
      </p:sp>
      <p:sp>
        <p:nvSpPr>
          <p:cNvPr id="4" name="页脚占位符 3"/>
          <p:cNvSpPr>
            <a:spLocks noGrp="1"/>
          </p:cNvSpPr>
          <p:nvPr>
            <p:ph type="ftr" sz="quarter" idx="10"/>
          </p:nvPr>
        </p:nvSpPr>
        <p:spPr/>
        <p:txBody>
          <a:bodyPr/>
          <a:lstStyle/>
          <a:p>
            <a:pPr>
              <a:defRPr/>
            </a:pPr>
            <a:r>
              <a:rPr lang="en-US" altLang="zh-CN" dirty="0"/>
              <a:t>Lijie</a:t>
            </a:r>
            <a:r>
              <a:rPr lang="en-US" dirty="0"/>
              <a:t> Sun, JINA-CEE Frontiers 2019</a:t>
            </a:r>
          </a:p>
        </p:txBody>
      </p:sp>
      <p:sp>
        <p:nvSpPr>
          <p:cNvPr id="5" name="灯片编号占位符 4"/>
          <p:cNvSpPr>
            <a:spLocks noGrp="1"/>
          </p:cNvSpPr>
          <p:nvPr>
            <p:ph type="sldNum" sz="quarter" idx="11"/>
          </p:nvPr>
        </p:nvSpPr>
        <p:spPr/>
        <p:txBody>
          <a:bodyPr/>
          <a:lstStyle/>
          <a:p>
            <a:pPr>
              <a:defRPr/>
            </a:pPr>
            <a:r>
              <a:rPr lang="en-US"/>
              <a:t>, Slide </a:t>
            </a:r>
            <a:fld id="{35AD4620-7552-4207-8973-898801ED212B}" type="slidenum">
              <a:rPr lang="en-US" smtClean="0"/>
              <a:pPr>
                <a:defRPr/>
              </a:pPr>
              <a:t>238</a:t>
            </a:fld>
            <a:endParaRPr lang="en-US"/>
          </a:p>
        </p:txBody>
      </p:sp>
      <mc:AlternateContent xmlns:mc="http://schemas.openxmlformats.org/markup-compatibility/2006" xmlns:a14="http://schemas.microsoft.com/office/drawing/2010/main">
        <mc:Choice Requires="a14">
          <p:sp>
            <p:nvSpPr>
              <p:cNvPr id="2" name="矩形 1"/>
              <p:cNvSpPr/>
              <p:nvPr/>
            </p:nvSpPr>
            <p:spPr>
              <a:xfrm>
                <a:off x="304800" y="3450934"/>
                <a:ext cx="6930537" cy="717761"/>
              </a:xfrm>
              <a:prstGeom prst="rect">
                <a:avLst/>
              </a:prstGeom>
            </p:spPr>
            <p:txBody>
              <a:bodyPr wrap="square">
                <a:spAutoFit/>
              </a:bodyPr>
              <a:lstStyle/>
              <a:p>
                <a:pPr defTabSz="457200" fontAlgn="base">
                  <a:spcBef>
                    <a:spcPct val="0"/>
                  </a:spcBef>
                  <a:spcAft>
                    <a:spcPct val="0"/>
                  </a:spcAft>
                </a:pPr>
                <a14:m>
                  <m:oMathPara xmlns:m="http://schemas.openxmlformats.org/officeDocument/2006/math">
                    <m:oMathParaPr>
                      <m:jc m:val="centerGroup"/>
                    </m:oMathParaPr>
                    <m:oMath xmlns:m="http://schemas.openxmlformats.org/officeDocument/2006/math">
                      <m:r>
                        <a:rPr lang="en-US" i="1" smtClean="0">
                          <a:solidFill>
                            <a:prstClr val="black"/>
                          </a:solidFill>
                          <a:latin typeface="Cambria Math" panose="02040503050406030204" pitchFamily="18" charset="0"/>
                        </a:rPr>
                        <m:t>𝜔𝛾</m:t>
                      </m:r>
                      <m:r>
                        <a:rPr lang="en-US">
                          <a:solidFill>
                            <a:prstClr val="black"/>
                          </a:solidFill>
                          <a:latin typeface="Cambria Math" panose="02040503050406030204" pitchFamily="18" charset="0"/>
                        </a:rPr>
                        <m:t>=</m:t>
                      </m:r>
                      <m:f>
                        <m:fPr>
                          <m:ctrlPr>
                            <a:rPr lang="en-US" i="1">
                              <a:solidFill>
                                <a:prstClr val="black"/>
                              </a:solidFill>
                              <a:latin typeface="Cambria Math" panose="02040503050406030204" pitchFamily="18" charset="0"/>
                            </a:rPr>
                          </m:ctrlPr>
                        </m:fPr>
                        <m:num>
                          <m:r>
                            <a:rPr lang="en-US">
                              <a:solidFill>
                                <a:prstClr val="black"/>
                              </a:solidFill>
                              <a:latin typeface="Cambria Math" panose="02040503050406030204" pitchFamily="18" charset="0"/>
                            </a:rPr>
                            <m:t>2</m:t>
                          </m:r>
                          <m:sSub>
                            <m:sSubPr>
                              <m:ctrlPr>
                                <a:rPr lang="en-US" i="1">
                                  <a:solidFill>
                                    <a:prstClr val="black"/>
                                  </a:solidFill>
                                  <a:latin typeface="Cambria Math" panose="02040503050406030204" pitchFamily="18" charset="0"/>
                                </a:rPr>
                              </m:ctrlPr>
                            </m:sSubPr>
                            <m:e>
                              <m:r>
                                <a:rPr lang="en-US" i="1">
                                  <a:solidFill>
                                    <a:prstClr val="black"/>
                                  </a:solidFill>
                                  <a:latin typeface="Cambria Math" panose="02040503050406030204" pitchFamily="18" charset="0"/>
                                </a:rPr>
                                <m:t>𝐽</m:t>
                              </m:r>
                            </m:e>
                            <m:sub>
                              <m:r>
                                <a:rPr lang="en-US" i="1">
                                  <a:solidFill>
                                    <a:prstClr val="black"/>
                                  </a:solidFill>
                                  <a:latin typeface="Cambria Math" panose="02040503050406030204" pitchFamily="18" charset="0"/>
                                </a:rPr>
                                <m:t>𝑟</m:t>
                              </m:r>
                            </m:sub>
                          </m:sSub>
                          <m:r>
                            <a:rPr lang="en-US">
                              <a:solidFill>
                                <a:prstClr val="black"/>
                              </a:solidFill>
                              <a:latin typeface="Cambria Math" panose="02040503050406030204" pitchFamily="18" charset="0"/>
                            </a:rPr>
                            <m:t>+1</m:t>
                          </m:r>
                        </m:num>
                        <m:den>
                          <m:d>
                            <m:dPr>
                              <m:ctrlPr>
                                <a:rPr lang="en-US" i="1">
                                  <a:solidFill>
                                    <a:prstClr val="black"/>
                                  </a:solidFill>
                                  <a:latin typeface="Cambria Math" panose="02040503050406030204" pitchFamily="18" charset="0"/>
                                </a:rPr>
                              </m:ctrlPr>
                            </m:dPr>
                            <m:e>
                              <m:r>
                                <a:rPr lang="en-US">
                                  <a:solidFill>
                                    <a:prstClr val="black"/>
                                  </a:solidFill>
                                  <a:latin typeface="Cambria Math" panose="02040503050406030204" pitchFamily="18" charset="0"/>
                                </a:rPr>
                                <m:t>2</m:t>
                              </m:r>
                              <m:sSub>
                                <m:sSubPr>
                                  <m:ctrlPr>
                                    <a:rPr lang="en-US" i="1">
                                      <a:solidFill>
                                        <a:prstClr val="black"/>
                                      </a:solidFill>
                                      <a:latin typeface="Cambria Math" panose="02040503050406030204" pitchFamily="18" charset="0"/>
                                    </a:rPr>
                                  </m:ctrlPr>
                                </m:sSubPr>
                                <m:e>
                                  <m:r>
                                    <a:rPr lang="en-US" i="1">
                                      <a:solidFill>
                                        <a:prstClr val="black"/>
                                      </a:solidFill>
                                      <a:latin typeface="Cambria Math" panose="02040503050406030204" pitchFamily="18" charset="0"/>
                                    </a:rPr>
                                    <m:t>𝐽</m:t>
                                  </m:r>
                                </m:e>
                                <m:sub>
                                  <m:r>
                                    <a:rPr lang="en-US" i="1">
                                      <a:solidFill>
                                        <a:prstClr val="black"/>
                                      </a:solidFill>
                                      <a:latin typeface="Cambria Math" panose="02040503050406030204" pitchFamily="18" charset="0"/>
                                    </a:rPr>
                                    <m:t>𝑝</m:t>
                                  </m:r>
                                </m:sub>
                              </m:sSub>
                              <m:r>
                                <a:rPr lang="en-US">
                                  <a:solidFill>
                                    <a:prstClr val="black"/>
                                  </a:solidFill>
                                  <a:latin typeface="Cambria Math" panose="02040503050406030204" pitchFamily="18" charset="0"/>
                                </a:rPr>
                                <m:t>+1</m:t>
                              </m:r>
                            </m:e>
                          </m:d>
                          <m:d>
                            <m:dPr>
                              <m:ctrlPr>
                                <a:rPr lang="en-US" i="1">
                                  <a:solidFill>
                                    <a:prstClr val="black"/>
                                  </a:solidFill>
                                  <a:latin typeface="Cambria Math" panose="02040503050406030204" pitchFamily="18" charset="0"/>
                                </a:rPr>
                              </m:ctrlPr>
                            </m:dPr>
                            <m:e>
                              <m:sSub>
                                <m:sSubPr>
                                  <m:ctrlPr>
                                    <a:rPr lang="en-US" i="1">
                                      <a:solidFill>
                                        <a:prstClr val="black"/>
                                      </a:solidFill>
                                      <a:latin typeface="Cambria Math" panose="02040503050406030204" pitchFamily="18" charset="0"/>
                                    </a:rPr>
                                  </m:ctrlPr>
                                </m:sSubPr>
                                <m:e>
                                  <m:r>
                                    <a:rPr lang="en-US">
                                      <a:solidFill>
                                        <a:prstClr val="black"/>
                                      </a:solidFill>
                                      <a:latin typeface="Cambria Math" panose="02040503050406030204" pitchFamily="18" charset="0"/>
                                    </a:rPr>
                                    <m:t>2</m:t>
                                  </m:r>
                                  <m:r>
                                    <a:rPr lang="en-US" i="1">
                                      <a:solidFill>
                                        <a:prstClr val="black"/>
                                      </a:solidFill>
                                      <a:latin typeface="Cambria Math" panose="02040503050406030204" pitchFamily="18" charset="0"/>
                                    </a:rPr>
                                    <m:t>𝐽</m:t>
                                  </m:r>
                                </m:e>
                                <m:sub>
                                  <m:r>
                                    <a:rPr lang="en-US" i="1">
                                      <a:solidFill>
                                        <a:prstClr val="black"/>
                                      </a:solidFill>
                                      <a:latin typeface="Cambria Math" panose="02040503050406030204" pitchFamily="18" charset="0"/>
                                    </a:rPr>
                                    <m:t>𝑇</m:t>
                                  </m:r>
                                </m:sub>
                              </m:sSub>
                              <m:r>
                                <a:rPr lang="en-US">
                                  <a:solidFill>
                                    <a:prstClr val="black"/>
                                  </a:solidFill>
                                  <a:latin typeface="Cambria Math" panose="02040503050406030204" pitchFamily="18" charset="0"/>
                                </a:rPr>
                                <m:t>+1</m:t>
                              </m:r>
                            </m:e>
                          </m:d>
                        </m:den>
                      </m:f>
                      <m:f>
                        <m:fPr>
                          <m:ctrlPr>
                            <a:rPr lang="en-US" i="1">
                              <a:solidFill>
                                <a:prstClr val="black"/>
                              </a:solidFill>
                              <a:latin typeface="Cambria Math" panose="02040503050406030204" pitchFamily="18" charset="0"/>
                            </a:rPr>
                          </m:ctrlPr>
                        </m:fPr>
                        <m:num>
                          <m:sSub>
                            <m:sSubPr>
                              <m:ctrlPr>
                                <a:rPr lang="en-US" i="1">
                                  <a:solidFill>
                                    <a:prstClr val="black"/>
                                  </a:solidFill>
                                  <a:latin typeface="Cambria Math" panose="02040503050406030204" pitchFamily="18" charset="0"/>
                                </a:rPr>
                              </m:ctrlPr>
                            </m:sSubPr>
                            <m:e>
                              <m:r>
                                <a:rPr lang="en-US" i="1">
                                  <a:solidFill>
                                    <a:prstClr val="black"/>
                                  </a:solidFill>
                                  <a:latin typeface="Cambria Math" panose="02040503050406030204" pitchFamily="18" charset="0"/>
                                </a:rPr>
                                <m:t>𝛤</m:t>
                              </m:r>
                            </m:e>
                            <m:sub>
                              <m:r>
                                <a:rPr lang="en-US" i="1">
                                  <a:solidFill>
                                    <a:prstClr val="black"/>
                                  </a:solidFill>
                                  <a:latin typeface="Cambria Math" panose="02040503050406030204" pitchFamily="18" charset="0"/>
                                </a:rPr>
                                <m:t>𝑝</m:t>
                              </m:r>
                            </m:sub>
                          </m:sSub>
                          <m:sSub>
                            <m:sSubPr>
                              <m:ctrlPr>
                                <a:rPr lang="en-US" i="1">
                                  <a:solidFill>
                                    <a:prstClr val="black"/>
                                  </a:solidFill>
                                  <a:latin typeface="Cambria Math" panose="02040503050406030204" pitchFamily="18" charset="0"/>
                                </a:rPr>
                              </m:ctrlPr>
                            </m:sSubPr>
                            <m:e>
                              <m:r>
                                <a:rPr lang="en-US" i="1">
                                  <a:solidFill>
                                    <a:prstClr val="black"/>
                                  </a:solidFill>
                                  <a:latin typeface="Cambria Math" panose="02040503050406030204" pitchFamily="18" charset="0"/>
                                </a:rPr>
                                <m:t>𝛤</m:t>
                              </m:r>
                            </m:e>
                            <m:sub>
                              <m:r>
                                <a:rPr lang="en-US" i="1">
                                  <a:solidFill>
                                    <a:prstClr val="black"/>
                                  </a:solidFill>
                                  <a:latin typeface="Cambria Math" panose="02040503050406030204" pitchFamily="18" charset="0"/>
                                </a:rPr>
                                <m:t>𝛾</m:t>
                              </m:r>
                            </m:sub>
                          </m:sSub>
                        </m:num>
                        <m:den>
                          <m:sSub>
                            <m:sSubPr>
                              <m:ctrlPr>
                                <a:rPr lang="en-US" i="1">
                                  <a:solidFill>
                                    <a:prstClr val="black"/>
                                  </a:solidFill>
                                  <a:latin typeface="Cambria Math" panose="02040503050406030204" pitchFamily="18" charset="0"/>
                                </a:rPr>
                              </m:ctrlPr>
                            </m:sSubPr>
                            <m:e>
                              <m:r>
                                <a:rPr lang="en-US" i="1">
                                  <a:solidFill>
                                    <a:prstClr val="black"/>
                                  </a:solidFill>
                                  <a:latin typeface="Cambria Math" panose="02040503050406030204" pitchFamily="18" charset="0"/>
                                </a:rPr>
                                <m:t>𝛤</m:t>
                              </m:r>
                            </m:e>
                            <m:sub>
                              <m:r>
                                <a:rPr lang="en-US" i="1">
                                  <a:solidFill>
                                    <a:prstClr val="black"/>
                                  </a:solidFill>
                                  <a:latin typeface="Cambria Math" panose="02040503050406030204" pitchFamily="18" charset="0"/>
                                </a:rPr>
                                <m:t>𝑝</m:t>
                              </m:r>
                            </m:sub>
                          </m:sSub>
                          <m:r>
                            <a:rPr lang="en-US">
                              <a:solidFill>
                                <a:prstClr val="black"/>
                              </a:solidFill>
                              <a:latin typeface="Cambria Math" panose="02040503050406030204" pitchFamily="18" charset="0"/>
                            </a:rPr>
                            <m:t>+</m:t>
                          </m:r>
                          <m:sSub>
                            <m:sSubPr>
                              <m:ctrlPr>
                                <a:rPr lang="en-US" i="1">
                                  <a:solidFill>
                                    <a:prstClr val="black"/>
                                  </a:solidFill>
                                  <a:latin typeface="Cambria Math" panose="02040503050406030204" pitchFamily="18" charset="0"/>
                                </a:rPr>
                              </m:ctrlPr>
                            </m:sSubPr>
                            <m:e>
                              <m:r>
                                <a:rPr lang="en-US" i="1">
                                  <a:solidFill>
                                    <a:prstClr val="black"/>
                                  </a:solidFill>
                                  <a:latin typeface="Cambria Math" panose="02040503050406030204" pitchFamily="18" charset="0"/>
                                </a:rPr>
                                <m:t>𝛤</m:t>
                              </m:r>
                            </m:e>
                            <m:sub>
                              <m:r>
                                <a:rPr lang="en-US" i="1">
                                  <a:solidFill>
                                    <a:prstClr val="black"/>
                                  </a:solidFill>
                                  <a:latin typeface="Cambria Math" panose="02040503050406030204" pitchFamily="18" charset="0"/>
                                </a:rPr>
                                <m:t>𝛾</m:t>
                              </m:r>
                            </m:sub>
                          </m:sSub>
                        </m:den>
                      </m:f>
                      <m:r>
                        <a:rPr lang="en-US" i="1">
                          <a:solidFill>
                            <a:prstClr val="black"/>
                          </a:solidFill>
                          <a:latin typeface="Cambria Math" panose="02040503050406030204" pitchFamily="18" charset="0"/>
                        </a:rPr>
                        <m:t>=</m:t>
                      </m:r>
                      <m:f>
                        <m:fPr>
                          <m:ctrlPr>
                            <a:rPr lang="en-US" i="1">
                              <a:solidFill>
                                <a:prstClr val="black"/>
                              </a:solidFill>
                              <a:latin typeface="Cambria Math" panose="02040503050406030204" pitchFamily="18" charset="0"/>
                            </a:rPr>
                          </m:ctrlPr>
                        </m:fPr>
                        <m:num>
                          <m:r>
                            <a:rPr lang="en-US">
                              <a:solidFill>
                                <a:prstClr val="black"/>
                              </a:solidFill>
                              <a:latin typeface="Cambria Math" panose="02040503050406030204" pitchFamily="18" charset="0"/>
                            </a:rPr>
                            <m:t>2</m:t>
                          </m:r>
                          <m:sSub>
                            <m:sSubPr>
                              <m:ctrlPr>
                                <a:rPr lang="en-US" i="1">
                                  <a:solidFill>
                                    <a:prstClr val="black"/>
                                  </a:solidFill>
                                  <a:latin typeface="Cambria Math" panose="02040503050406030204" pitchFamily="18" charset="0"/>
                                </a:rPr>
                              </m:ctrlPr>
                            </m:sSubPr>
                            <m:e>
                              <m:r>
                                <a:rPr lang="en-US" i="1">
                                  <a:solidFill>
                                    <a:prstClr val="black"/>
                                  </a:solidFill>
                                  <a:latin typeface="Cambria Math" panose="02040503050406030204" pitchFamily="18" charset="0"/>
                                </a:rPr>
                                <m:t>𝐽</m:t>
                              </m:r>
                            </m:e>
                            <m:sub>
                              <m:r>
                                <a:rPr lang="en-US" i="1">
                                  <a:solidFill>
                                    <a:prstClr val="black"/>
                                  </a:solidFill>
                                  <a:latin typeface="Cambria Math" panose="02040503050406030204" pitchFamily="18" charset="0"/>
                                </a:rPr>
                                <m:t>𝑟</m:t>
                              </m:r>
                            </m:sub>
                          </m:sSub>
                          <m:r>
                            <a:rPr lang="en-US">
                              <a:solidFill>
                                <a:prstClr val="black"/>
                              </a:solidFill>
                              <a:latin typeface="Cambria Math" panose="02040503050406030204" pitchFamily="18" charset="0"/>
                            </a:rPr>
                            <m:t>+1</m:t>
                          </m:r>
                        </m:num>
                        <m:den>
                          <m:d>
                            <m:dPr>
                              <m:ctrlPr>
                                <a:rPr lang="en-US" i="1">
                                  <a:solidFill>
                                    <a:prstClr val="black"/>
                                  </a:solidFill>
                                  <a:latin typeface="Cambria Math" panose="02040503050406030204" pitchFamily="18" charset="0"/>
                                </a:rPr>
                              </m:ctrlPr>
                            </m:dPr>
                            <m:e>
                              <m:r>
                                <a:rPr lang="en-US">
                                  <a:solidFill>
                                    <a:prstClr val="black"/>
                                  </a:solidFill>
                                  <a:latin typeface="Cambria Math" panose="02040503050406030204" pitchFamily="18" charset="0"/>
                                </a:rPr>
                                <m:t>2</m:t>
                              </m:r>
                              <m:sSub>
                                <m:sSubPr>
                                  <m:ctrlPr>
                                    <a:rPr lang="en-US" i="1">
                                      <a:solidFill>
                                        <a:prstClr val="black"/>
                                      </a:solidFill>
                                      <a:latin typeface="Cambria Math" panose="02040503050406030204" pitchFamily="18" charset="0"/>
                                    </a:rPr>
                                  </m:ctrlPr>
                                </m:sSubPr>
                                <m:e>
                                  <m:r>
                                    <a:rPr lang="en-US" i="1">
                                      <a:solidFill>
                                        <a:prstClr val="black"/>
                                      </a:solidFill>
                                      <a:latin typeface="Cambria Math" panose="02040503050406030204" pitchFamily="18" charset="0"/>
                                    </a:rPr>
                                    <m:t>𝐽</m:t>
                                  </m:r>
                                </m:e>
                                <m:sub>
                                  <m:r>
                                    <a:rPr lang="en-US" i="1">
                                      <a:solidFill>
                                        <a:prstClr val="black"/>
                                      </a:solidFill>
                                      <a:latin typeface="Cambria Math" panose="02040503050406030204" pitchFamily="18" charset="0"/>
                                    </a:rPr>
                                    <m:t>𝑝</m:t>
                                  </m:r>
                                </m:sub>
                              </m:sSub>
                              <m:r>
                                <a:rPr lang="en-US">
                                  <a:solidFill>
                                    <a:prstClr val="black"/>
                                  </a:solidFill>
                                  <a:latin typeface="Cambria Math" panose="02040503050406030204" pitchFamily="18" charset="0"/>
                                </a:rPr>
                                <m:t>+1</m:t>
                              </m:r>
                            </m:e>
                          </m:d>
                          <m:d>
                            <m:dPr>
                              <m:ctrlPr>
                                <a:rPr lang="en-US" i="1">
                                  <a:solidFill>
                                    <a:prstClr val="black"/>
                                  </a:solidFill>
                                  <a:latin typeface="Cambria Math" panose="02040503050406030204" pitchFamily="18" charset="0"/>
                                </a:rPr>
                              </m:ctrlPr>
                            </m:dPr>
                            <m:e>
                              <m:sSub>
                                <m:sSubPr>
                                  <m:ctrlPr>
                                    <a:rPr lang="en-US" i="1">
                                      <a:solidFill>
                                        <a:prstClr val="black"/>
                                      </a:solidFill>
                                      <a:latin typeface="Cambria Math" panose="02040503050406030204" pitchFamily="18" charset="0"/>
                                    </a:rPr>
                                  </m:ctrlPr>
                                </m:sSubPr>
                                <m:e>
                                  <m:r>
                                    <a:rPr lang="en-US">
                                      <a:solidFill>
                                        <a:prstClr val="black"/>
                                      </a:solidFill>
                                      <a:latin typeface="Cambria Math" panose="02040503050406030204" pitchFamily="18" charset="0"/>
                                    </a:rPr>
                                    <m:t>2</m:t>
                                  </m:r>
                                  <m:r>
                                    <a:rPr lang="en-US" i="1">
                                      <a:solidFill>
                                        <a:prstClr val="black"/>
                                      </a:solidFill>
                                      <a:latin typeface="Cambria Math" panose="02040503050406030204" pitchFamily="18" charset="0"/>
                                    </a:rPr>
                                    <m:t>𝐽</m:t>
                                  </m:r>
                                </m:e>
                                <m:sub>
                                  <m:r>
                                    <a:rPr lang="en-US" i="1">
                                      <a:solidFill>
                                        <a:prstClr val="black"/>
                                      </a:solidFill>
                                      <a:latin typeface="Cambria Math" panose="02040503050406030204" pitchFamily="18" charset="0"/>
                                    </a:rPr>
                                    <m:t>𝑇</m:t>
                                  </m:r>
                                </m:sub>
                              </m:sSub>
                              <m:r>
                                <a:rPr lang="en-US">
                                  <a:solidFill>
                                    <a:prstClr val="black"/>
                                  </a:solidFill>
                                  <a:latin typeface="Cambria Math" panose="02040503050406030204" pitchFamily="18" charset="0"/>
                                </a:rPr>
                                <m:t>+1</m:t>
                              </m:r>
                            </m:e>
                          </m:d>
                        </m:den>
                      </m:f>
                      <m:sSub>
                        <m:sSubPr>
                          <m:ctrlPr>
                            <a:rPr lang="en-US" i="1">
                              <a:solidFill>
                                <a:prstClr val="black"/>
                              </a:solidFill>
                              <a:latin typeface="Cambria Math" panose="02040503050406030204" pitchFamily="18" charset="0"/>
                            </a:rPr>
                          </m:ctrlPr>
                        </m:sSubPr>
                        <m:e>
                          <m:r>
                            <a:rPr lang="en-US" i="1">
                              <a:solidFill>
                                <a:prstClr val="black"/>
                              </a:solidFill>
                              <a:latin typeface="Cambria Math" panose="02040503050406030204" pitchFamily="18" charset="0"/>
                            </a:rPr>
                            <m:t>𝐵</m:t>
                          </m:r>
                        </m:e>
                        <m:sub>
                          <m:r>
                            <a:rPr lang="en-US" i="1">
                              <a:solidFill>
                                <a:prstClr val="black"/>
                              </a:solidFill>
                              <a:latin typeface="Cambria Math" panose="02040503050406030204" pitchFamily="18" charset="0"/>
                            </a:rPr>
                            <m:t>𝑝</m:t>
                          </m:r>
                        </m:sub>
                      </m:sSub>
                      <m:d>
                        <m:dPr>
                          <m:ctrlPr>
                            <a:rPr lang="en-US" i="1">
                              <a:solidFill>
                                <a:prstClr val="black"/>
                              </a:solidFill>
                              <a:latin typeface="Cambria Math" panose="02040503050406030204" pitchFamily="18" charset="0"/>
                            </a:rPr>
                          </m:ctrlPr>
                        </m:dPr>
                        <m:e>
                          <m:r>
                            <a:rPr lang="en-US" i="1">
                              <a:solidFill>
                                <a:prstClr val="black"/>
                              </a:solidFill>
                              <a:latin typeface="Cambria Math" panose="02040503050406030204" pitchFamily="18" charset="0"/>
                            </a:rPr>
                            <m:t>1−</m:t>
                          </m:r>
                          <m:sSub>
                            <m:sSubPr>
                              <m:ctrlPr>
                                <a:rPr lang="en-US" i="1">
                                  <a:solidFill>
                                    <a:prstClr val="black"/>
                                  </a:solidFill>
                                  <a:latin typeface="Cambria Math" panose="02040503050406030204" pitchFamily="18" charset="0"/>
                                </a:rPr>
                              </m:ctrlPr>
                            </m:sSubPr>
                            <m:e>
                              <m:r>
                                <a:rPr lang="en-US" i="1">
                                  <a:solidFill>
                                    <a:prstClr val="black"/>
                                  </a:solidFill>
                                  <a:latin typeface="Cambria Math" panose="02040503050406030204" pitchFamily="18" charset="0"/>
                                </a:rPr>
                                <m:t>𝐵</m:t>
                              </m:r>
                            </m:e>
                            <m:sub>
                              <m:r>
                                <a:rPr lang="en-US" i="1">
                                  <a:solidFill>
                                    <a:prstClr val="black"/>
                                  </a:solidFill>
                                  <a:latin typeface="Cambria Math" panose="02040503050406030204" pitchFamily="18" charset="0"/>
                                </a:rPr>
                                <m:t>𝑝</m:t>
                              </m:r>
                            </m:sub>
                          </m:sSub>
                        </m:e>
                      </m:d>
                      <m:f>
                        <m:fPr>
                          <m:ctrlPr>
                            <a:rPr lang="en-US" i="1">
                              <a:solidFill>
                                <a:prstClr val="black"/>
                              </a:solidFill>
                              <a:latin typeface="Cambria Math" panose="02040503050406030204" pitchFamily="18" charset="0"/>
                            </a:rPr>
                          </m:ctrlPr>
                        </m:fPr>
                        <m:num>
                          <m:r>
                            <a:rPr lang="en-US" i="1">
                              <a:solidFill>
                                <a:prstClr val="black"/>
                              </a:solidFill>
                              <a:latin typeface="Cambria Math" panose="02040503050406030204" pitchFamily="18" charset="0"/>
                            </a:rPr>
                            <m:t>ℏ</m:t>
                          </m:r>
                        </m:num>
                        <m:den>
                          <m:r>
                            <a:rPr lang="en-US" i="1">
                              <a:solidFill>
                                <a:prstClr val="black"/>
                              </a:solidFill>
                              <a:latin typeface="Cambria Math" panose="02040503050406030204" pitchFamily="18" charset="0"/>
                            </a:rPr>
                            <m:t>𝜏</m:t>
                          </m:r>
                        </m:den>
                      </m:f>
                    </m:oMath>
                  </m:oMathPara>
                </a14:m>
                <a:endParaRPr lang="en-US" dirty="0">
                  <a:solidFill>
                    <a:prstClr val="black"/>
                  </a:solidFill>
                  <a:latin typeface="Arial" pitchFamily="34" charset="0"/>
                </a:endParaRPr>
              </a:p>
            </p:txBody>
          </p:sp>
        </mc:Choice>
        <mc:Fallback xmlns="">
          <p:sp>
            <p:nvSpPr>
              <p:cNvPr id="2" name="矩形 1"/>
              <p:cNvSpPr>
                <a:spLocks noRot="1" noChangeAspect="1" noMove="1" noResize="1" noEditPoints="1" noAdjustHandles="1" noChangeArrowheads="1" noChangeShapeType="1" noTextEdit="1"/>
              </p:cNvSpPr>
              <p:nvPr/>
            </p:nvSpPr>
            <p:spPr>
              <a:xfrm>
                <a:off x="304800" y="3450934"/>
                <a:ext cx="6930537" cy="717761"/>
              </a:xfrm>
              <a:prstGeom prst="rect">
                <a:avLst/>
              </a:prstGeom>
              <a:blipFill rotWithShape="0">
                <a:blip r:embed="rId5"/>
                <a:stretch>
                  <a:fillRect/>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20" name="矩形 19"/>
              <p:cNvSpPr/>
              <p:nvPr/>
            </p:nvSpPr>
            <p:spPr>
              <a:xfrm>
                <a:off x="457200" y="1840551"/>
                <a:ext cx="4916466" cy="787331"/>
              </a:xfrm>
              <a:prstGeom prst="rect">
                <a:avLst/>
              </a:prstGeom>
            </p:spPr>
            <p:txBody>
              <a:bodyPr wrap="square">
                <a:spAutoFit/>
              </a:bodyPr>
              <a:lstStyle/>
              <a:p>
                <a:pPr defTabSz="457200" fontAlgn="base">
                  <a:spcBef>
                    <a:spcPct val="0"/>
                  </a:spcBef>
                  <a:spcAft>
                    <a:spcPct val="0"/>
                  </a:spcAft>
                </a:pPr>
                <a14:m>
                  <m:oMathPara xmlns:m="http://schemas.openxmlformats.org/officeDocument/2006/math">
                    <m:oMathParaPr>
                      <m:jc m:val="left"/>
                    </m:oMathParaPr>
                    <m:oMath xmlns:m="http://schemas.openxmlformats.org/officeDocument/2006/math">
                      <m:sSub>
                        <m:sSubPr>
                          <m:ctrlPr>
                            <a:rPr lang="zh-CN" altLang="en-US" i="1">
                              <a:solidFill>
                                <a:prstClr val="black"/>
                              </a:solidFill>
                              <a:latin typeface="Cambria Math" panose="02040503050406030204" pitchFamily="18" charset="0"/>
                            </a:rPr>
                          </m:ctrlPr>
                        </m:sSubPr>
                        <m:e>
                          <m:r>
                            <a:rPr lang="zh-CN" altLang="en-US" i="1">
                              <a:solidFill>
                                <a:prstClr val="black"/>
                              </a:solidFill>
                              <a:latin typeface="Cambria Math" panose="02040503050406030204" pitchFamily="18" charset="0"/>
                            </a:rPr>
                            <m:t>𝑁</m:t>
                          </m:r>
                        </m:e>
                        <m:sub>
                          <m:r>
                            <a:rPr lang="zh-CN" altLang="en-US" i="1">
                              <a:solidFill>
                                <a:prstClr val="black"/>
                              </a:solidFill>
                              <a:latin typeface="Cambria Math" panose="02040503050406030204" pitchFamily="18" charset="0"/>
                            </a:rPr>
                            <m:t>𝐴</m:t>
                          </m:r>
                        </m:sub>
                      </m:sSub>
                      <m:sSub>
                        <m:sSubPr>
                          <m:ctrlPr>
                            <a:rPr lang="zh-CN" altLang="en-US" i="1">
                              <a:solidFill>
                                <a:prstClr val="black"/>
                              </a:solidFill>
                              <a:latin typeface="Cambria Math" panose="02040503050406030204" pitchFamily="18" charset="0"/>
                            </a:rPr>
                          </m:ctrlPr>
                        </m:sSubPr>
                        <m:e>
                          <m:d>
                            <m:dPr>
                              <m:begChr m:val="⟨"/>
                              <m:endChr m:val="⟩"/>
                              <m:ctrlPr>
                                <a:rPr lang="en-US" altLang="zh-CN" i="1" smtClean="0">
                                  <a:solidFill>
                                    <a:prstClr val="black"/>
                                  </a:solidFill>
                                  <a:latin typeface="Cambria Math" panose="02040503050406030204" pitchFamily="18" charset="0"/>
                                </a:rPr>
                              </m:ctrlPr>
                            </m:dPr>
                            <m:e>
                              <m:r>
                                <a:rPr lang="zh-CN" altLang="en-US" i="1">
                                  <a:solidFill>
                                    <a:prstClr val="black"/>
                                  </a:solidFill>
                                  <a:latin typeface="Cambria Math" panose="02040503050406030204" pitchFamily="18" charset="0"/>
                                </a:rPr>
                                <m:t>𝜎𝜈</m:t>
                              </m:r>
                            </m:e>
                          </m:d>
                        </m:e>
                        <m:sub>
                          <m:r>
                            <m:rPr>
                              <m:sty m:val="p"/>
                            </m:rPr>
                            <a:rPr lang="zh-CN" altLang="en-US">
                              <a:solidFill>
                                <a:prstClr val="black"/>
                              </a:solidFill>
                              <a:latin typeface="Cambria Math" panose="02040503050406030204" pitchFamily="18" charset="0"/>
                            </a:rPr>
                            <m:t>res</m:t>
                          </m:r>
                        </m:sub>
                      </m:sSub>
                      <m:r>
                        <a:rPr lang="zh-CN" altLang="en-US">
                          <a:solidFill>
                            <a:prstClr val="black"/>
                          </a:solidFill>
                          <a:latin typeface="Cambria Math" panose="02040503050406030204" pitchFamily="18" charset="0"/>
                        </a:rPr>
                        <m:t>=</m:t>
                      </m:r>
                      <m:sSub>
                        <m:sSubPr>
                          <m:ctrlPr>
                            <a:rPr lang="zh-CN" altLang="en-US" i="1">
                              <a:solidFill>
                                <a:prstClr val="black"/>
                              </a:solidFill>
                              <a:latin typeface="Cambria Math" panose="02040503050406030204" pitchFamily="18" charset="0"/>
                            </a:rPr>
                          </m:ctrlPr>
                        </m:sSubPr>
                        <m:e>
                          <m:r>
                            <a:rPr lang="zh-CN" altLang="en-US" i="1">
                              <a:solidFill>
                                <a:prstClr val="black"/>
                              </a:solidFill>
                              <a:latin typeface="Cambria Math" panose="02040503050406030204" pitchFamily="18" charset="0"/>
                            </a:rPr>
                            <m:t>𝑁</m:t>
                          </m:r>
                        </m:e>
                        <m:sub>
                          <m:r>
                            <a:rPr lang="zh-CN" altLang="en-US" i="1">
                              <a:solidFill>
                                <a:prstClr val="black"/>
                              </a:solidFill>
                              <a:latin typeface="Cambria Math" panose="02040503050406030204" pitchFamily="18" charset="0"/>
                            </a:rPr>
                            <m:t>𝐴</m:t>
                          </m:r>
                        </m:sub>
                      </m:sSub>
                      <m:sSup>
                        <m:sSupPr>
                          <m:ctrlPr>
                            <a:rPr lang="zh-CN" altLang="en-US" i="1">
                              <a:solidFill>
                                <a:prstClr val="black"/>
                              </a:solidFill>
                              <a:latin typeface="Cambria Math" panose="02040503050406030204" pitchFamily="18" charset="0"/>
                            </a:rPr>
                          </m:ctrlPr>
                        </m:sSupPr>
                        <m:e>
                          <m:d>
                            <m:dPr>
                              <m:ctrlPr>
                                <a:rPr lang="zh-CN" altLang="en-US" i="1">
                                  <a:solidFill>
                                    <a:prstClr val="black"/>
                                  </a:solidFill>
                                  <a:latin typeface="Cambria Math" panose="02040503050406030204" pitchFamily="18" charset="0"/>
                                </a:rPr>
                              </m:ctrlPr>
                            </m:dPr>
                            <m:e>
                              <m:f>
                                <m:fPr>
                                  <m:ctrlPr>
                                    <a:rPr lang="zh-CN" altLang="en-US" i="1">
                                      <a:solidFill>
                                        <a:prstClr val="black"/>
                                      </a:solidFill>
                                      <a:latin typeface="Cambria Math" panose="02040503050406030204" pitchFamily="18" charset="0"/>
                                    </a:rPr>
                                  </m:ctrlPr>
                                </m:fPr>
                                <m:num>
                                  <m:r>
                                    <a:rPr lang="zh-CN" altLang="en-US">
                                      <a:solidFill>
                                        <a:prstClr val="black"/>
                                      </a:solidFill>
                                      <a:latin typeface="Cambria Math" panose="02040503050406030204" pitchFamily="18" charset="0"/>
                                    </a:rPr>
                                    <m:t>2</m:t>
                                  </m:r>
                                  <m:r>
                                    <a:rPr lang="zh-CN" altLang="en-US" i="1">
                                      <a:solidFill>
                                        <a:prstClr val="black"/>
                                      </a:solidFill>
                                      <a:latin typeface="Cambria Math" panose="02040503050406030204" pitchFamily="18" charset="0"/>
                                    </a:rPr>
                                    <m:t>𝜋</m:t>
                                  </m:r>
                                </m:num>
                                <m:den>
                                  <m:r>
                                    <a:rPr lang="zh-CN" altLang="en-US" i="1">
                                      <a:solidFill>
                                        <a:prstClr val="black"/>
                                      </a:solidFill>
                                      <a:latin typeface="Cambria Math" panose="02040503050406030204" pitchFamily="18" charset="0"/>
                                    </a:rPr>
                                    <m:t>𝜇</m:t>
                                  </m:r>
                                  <m:r>
                                    <a:rPr lang="zh-CN" altLang="en-US" i="1">
                                      <a:solidFill>
                                        <a:prstClr val="black"/>
                                      </a:solidFill>
                                      <a:latin typeface="Cambria Math" panose="02040503050406030204" pitchFamily="18" charset="0"/>
                                    </a:rPr>
                                    <m:t>𝑘𝑇</m:t>
                                  </m:r>
                                </m:den>
                              </m:f>
                            </m:e>
                          </m:d>
                        </m:e>
                        <m:sup>
                          <m:f>
                            <m:fPr>
                              <m:type m:val="lin"/>
                              <m:ctrlPr>
                                <a:rPr lang="zh-CN" altLang="en-US" i="1">
                                  <a:solidFill>
                                    <a:prstClr val="black"/>
                                  </a:solidFill>
                                  <a:latin typeface="Cambria Math" panose="02040503050406030204" pitchFamily="18" charset="0"/>
                                </a:rPr>
                              </m:ctrlPr>
                            </m:fPr>
                            <m:num>
                              <m:r>
                                <a:rPr lang="zh-CN" altLang="en-US">
                                  <a:solidFill>
                                    <a:prstClr val="black"/>
                                  </a:solidFill>
                                  <a:latin typeface="Cambria Math" panose="02040503050406030204" pitchFamily="18" charset="0"/>
                                </a:rPr>
                                <m:t>3</m:t>
                              </m:r>
                            </m:num>
                            <m:den>
                              <m:r>
                                <a:rPr lang="zh-CN" altLang="en-US">
                                  <a:solidFill>
                                    <a:prstClr val="black"/>
                                  </a:solidFill>
                                  <a:latin typeface="Cambria Math" panose="02040503050406030204" pitchFamily="18" charset="0"/>
                                </a:rPr>
                                <m:t>2</m:t>
                              </m:r>
                            </m:den>
                          </m:f>
                        </m:sup>
                      </m:sSup>
                      <m:sSup>
                        <m:sSupPr>
                          <m:ctrlPr>
                            <a:rPr lang="zh-CN" altLang="en-US" i="1">
                              <a:solidFill>
                                <a:prstClr val="black"/>
                              </a:solidFill>
                              <a:latin typeface="Cambria Math" panose="02040503050406030204" pitchFamily="18" charset="0"/>
                            </a:rPr>
                          </m:ctrlPr>
                        </m:sSupPr>
                        <m:e>
                          <m:r>
                            <a:rPr lang="zh-CN" altLang="en-US">
                              <a:solidFill>
                                <a:prstClr val="black"/>
                              </a:solidFill>
                              <a:latin typeface="Cambria Math" panose="02040503050406030204" pitchFamily="18" charset="0"/>
                            </a:rPr>
                            <m:t>ℏ</m:t>
                          </m:r>
                        </m:e>
                        <m:sup>
                          <m:r>
                            <a:rPr lang="zh-CN" altLang="en-US">
                              <a:solidFill>
                                <a:prstClr val="black"/>
                              </a:solidFill>
                              <a:latin typeface="Cambria Math" panose="02040503050406030204" pitchFamily="18" charset="0"/>
                            </a:rPr>
                            <m:t>2</m:t>
                          </m:r>
                        </m:sup>
                      </m:sSup>
                      <m:r>
                        <a:rPr lang="zh-CN" altLang="en-US" i="1">
                          <a:solidFill>
                            <a:prstClr val="black"/>
                          </a:solidFill>
                          <a:latin typeface="Cambria Math" panose="02040503050406030204" pitchFamily="18" charset="0"/>
                        </a:rPr>
                        <m:t>𝜔𝛾</m:t>
                      </m:r>
                      <m:r>
                        <m:rPr>
                          <m:sty m:val="p"/>
                        </m:rPr>
                        <a:rPr lang="zh-CN" altLang="en-US">
                          <a:solidFill>
                            <a:prstClr val="black"/>
                          </a:solidFill>
                          <a:latin typeface="Cambria Math" panose="02040503050406030204" pitchFamily="18" charset="0"/>
                        </a:rPr>
                        <m:t>exp</m:t>
                      </m:r>
                      <m:d>
                        <m:dPr>
                          <m:ctrlPr>
                            <a:rPr lang="zh-CN" altLang="en-US" i="1">
                              <a:solidFill>
                                <a:prstClr val="black"/>
                              </a:solidFill>
                              <a:latin typeface="Cambria Math" panose="02040503050406030204" pitchFamily="18" charset="0"/>
                            </a:rPr>
                          </m:ctrlPr>
                        </m:dPr>
                        <m:e>
                          <m:r>
                            <a:rPr lang="zh-CN" altLang="en-US">
                              <a:solidFill>
                                <a:prstClr val="black"/>
                              </a:solidFill>
                              <a:latin typeface="Cambria Math" panose="02040503050406030204" pitchFamily="18" charset="0"/>
                            </a:rPr>
                            <m:t>−</m:t>
                          </m:r>
                          <m:f>
                            <m:fPr>
                              <m:ctrlPr>
                                <a:rPr lang="zh-CN" altLang="en-US" i="1">
                                  <a:solidFill>
                                    <a:prstClr val="black"/>
                                  </a:solidFill>
                                  <a:latin typeface="Cambria Math" panose="02040503050406030204" pitchFamily="18" charset="0"/>
                                </a:rPr>
                              </m:ctrlPr>
                            </m:fPr>
                            <m:num>
                              <m:sSub>
                                <m:sSubPr>
                                  <m:ctrlPr>
                                    <a:rPr lang="zh-CN" altLang="en-US" i="1">
                                      <a:solidFill>
                                        <a:prstClr val="black"/>
                                      </a:solidFill>
                                      <a:latin typeface="Cambria Math" panose="02040503050406030204" pitchFamily="18" charset="0"/>
                                    </a:rPr>
                                  </m:ctrlPr>
                                </m:sSubPr>
                                <m:e>
                                  <m:r>
                                    <a:rPr lang="zh-CN" altLang="en-US" i="1">
                                      <a:solidFill>
                                        <a:prstClr val="black"/>
                                      </a:solidFill>
                                      <a:latin typeface="Cambria Math" panose="02040503050406030204" pitchFamily="18" charset="0"/>
                                    </a:rPr>
                                    <m:t>𝐸</m:t>
                                  </m:r>
                                </m:e>
                                <m:sub>
                                  <m:r>
                                    <a:rPr lang="en-US" altLang="zh-CN" i="1">
                                      <a:solidFill>
                                        <a:prstClr val="black"/>
                                      </a:solidFill>
                                      <a:latin typeface="Cambria Math" panose="02040503050406030204" pitchFamily="18" charset="0"/>
                                    </a:rPr>
                                    <m:t>𝑟</m:t>
                                  </m:r>
                                </m:sub>
                              </m:sSub>
                            </m:num>
                            <m:den>
                              <m:r>
                                <a:rPr lang="zh-CN" altLang="en-US" i="1">
                                  <a:solidFill>
                                    <a:prstClr val="black"/>
                                  </a:solidFill>
                                  <a:latin typeface="Cambria Math" panose="02040503050406030204" pitchFamily="18" charset="0"/>
                                </a:rPr>
                                <m:t>𝑘𝑇</m:t>
                              </m:r>
                            </m:den>
                          </m:f>
                        </m:e>
                      </m:d>
                    </m:oMath>
                  </m:oMathPara>
                </a14:m>
                <a:endParaRPr lang="zh-CN" altLang="en-US" dirty="0">
                  <a:solidFill>
                    <a:prstClr val="black"/>
                  </a:solidFill>
                  <a:latin typeface="Arial" pitchFamily="34" charset="0"/>
                </a:endParaRPr>
              </a:p>
            </p:txBody>
          </p:sp>
        </mc:Choice>
        <mc:Fallback xmlns="">
          <p:sp>
            <p:nvSpPr>
              <p:cNvPr id="20" name="矩形 19"/>
              <p:cNvSpPr>
                <a:spLocks noRot="1" noChangeAspect="1" noMove="1" noResize="1" noEditPoints="1" noAdjustHandles="1" noChangeArrowheads="1" noChangeShapeType="1" noTextEdit="1"/>
              </p:cNvSpPr>
              <p:nvPr/>
            </p:nvSpPr>
            <p:spPr>
              <a:xfrm>
                <a:off x="457200" y="1840551"/>
                <a:ext cx="4916466" cy="787331"/>
              </a:xfrm>
              <a:prstGeom prst="rect">
                <a:avLst/>
              </a:prstGeom>
              <a:blipFill rotWithShape="0">
                <a:blip r:embed="rId6"/>
                <a:stretch>
                  <a:fillRect/>
                </a:stretch>
              </a:blipFill>
            </p:spPr>
            <p:txBody>
              <a:bodyPr/>
              <a:lstStyle/>
              <a:p>
                <a:r>
                  <a:rPr lang="en-US">
                    <a:noFill/>
                  </a:rPr>
                  <a:t> </a:t>
                </a:r>
              </a:p>
            </p:txBody>
          </p:sp>
        </mc:Fallback>
      </mc:AlternateContent>
      <p:sp>
        <p:nvSpPr>
          <p:cNvPr id="9" name="矩形 8"/>
          <p:cNvSpPr/>
          <p:nvPr/>
        </p:nvSpPr>
        <p:spPr>
          <a:xfrm>
            <a:off x="4571661" y="4732125"/>
            <a:ext cx="4168770" cy="923330"/>
          </a:xfrm>
          <a:prstGeom prst="rect">
            <a:avLst/>
          </a:prstGeom>
        </p:spPr>
        <p:txBody>
          <a:bodyPr wrap="none">
            <a:spAutoFit/>
          </a:bodyPr>
          <a:lstStyle/>
          <a:p>
            <a:pPr defTabSz="457200" fontAlgn="base">
              <a:lnSpc>
                <a:spcPct val="150000"/>
              </a:lnSpc>
              <a:spcBef>
                <a:spcPct val="0"/>
              </a:spcBef>
              <a:spcAft>
                <a:spcPct val="0"/>
              </a:spcAft>
            </a:pPr>
            <a:r>
              <a:rPr lang="en-US" altLang="zh-CN" dirty="0">
                <a:solidFill>
                  <a:prstClr val="black"/>
                </a:solidFill>
                <a:latin typeface="Arial" pitchFamily="34" charset="0"/>
                <a:ea typeface="ヒラギノ角ゴ Pro W3" pitchFamily="-65" charset="-128"/>
                <a:cs typeface="ヒラギノ角ゴ Pro W3" pitchFamily="-65" charset="-128"/>
              </a:rPr>
              <a:t>Level density</a:t>
            </a:r>
          </a:p>
          <a:p>
            <a:pPr defTabSz="457200" fontAlgn="base">
              <a:lnSpc>
                <a:spcPct val="150000"/>
              </a:lnSpc>
              <a:spcBef>
                <a:spcPct val="0"/>
              </a:spcBef>
              <a:spcAft>
                <a:spcPct val="0"/>
              </a:spcAft>
            </a:pPr>
            <a:r>
              <a:rPr lang="en-US" dirty="0">
                <a:solidFill>
                  <a:prstClr val="black"/>
                </a:solidFill>
                <a:latin typeface="Arial" pitchFamily="34" charset="0"/>
                <a:ea typeface="ヒラギノ角ゴ Pro W3" pitchFamily="-65" charset="-128"/>
                <a:cs typeface="ヒラギノ角ゴ Pro W3" pitchFamily="-65" charset="-128"/>
              </a:rPr>
              <a:t>Particle and </a:t>
            </a:r>
            <a:r>
              <a:rPr lang="el-GR" dirty="0">
                <a:solidFill>
                  <a:prstClr val="black"/>
                </a:solidFill>
                <a:latin typeface="Arial" pitchFamily="34" charset="0"/>
                <a:ea typeface="ヒラギノ角ゴ Pro W3" pitchFamily="-65" charset="-128"/>
                <a:cs typeface="ヒラギノ角ゴ Pro W3" pitchFamily="-65" charset="-128"/>
              </a:rPr>
              <a:t>γ-</a:t>
            </a:r>
            <a:r>
              <a:rPr lang="en-US" dirty="0">
                <a:solidFill>
                  <a:prstClr val="black"/>
                </a:solidFill>
                <a:latin typeface="Arial" pitchFamily="34" charset="0"/>
                <a:ea typeface="ヒラギノ角ゴ Pro W3" pitchFamily="-65" charset="-128"/>
                <a:cs typeface="ヒラギノ角ゴ Pro W3" pitchFamily="-65" charset="-128"/>
              </a:rPr>
              <a:t>transmission coefficients</a:t>
            </a:r>
            <a:endParaRPr lang="en-US" dirty="0">
              <a:solidFill>
                <a:prstClr val="black"/>
              </a:solidFill>
              <a:latin typeface="Arial" pitchFamily="34" charset="0"/>
            </a:endParaRPr>
          </a:p>
        </p:txBody>
      </p:sp>
      <p:sp>
        <p:nvSpPr>
          <p:cNvPr id="10" name="左大括号 9"/>
          <p:cNvSpPr/>
          <p:nvPr/>
        </p:nvSpPr>
        <p:spPr>
          <a:xfrm flipH="1">
            <a:off x="4231823" y="4647355"/>
            <a:ext cx="293222" cy="1230436"/>
          </a:xfrm>
          <a:prstGeom prst="leftBrace">
            <a:avLst/>
          </a:prstGeom>
          <a:noFill/>
          <a:ln>
            <a:solidFill>
              <a:schemeClr val="tx1"/>
            </a:solidFill>
          </a:ln>
        </p:spPr>
        <p:style>
          <a:lnRef idx="2">
            <a:schemeClr val="accent1"/>
          </a:lnRef>
          <a:fillRef idx="0">
            <a:schemeClr val="accent1"/>
          </a:fillRef>
          <a:effectRef idx="1">
            <a:schemeClr val="accent1"/>
          </a:effectRef>
          <a:fontRef idx="minor">
            <a:schemeClr val="tx1"/>
          </a:fontRef>
        </p:style>
        <p:txBody>
          <a:bodyPr rtlCol="0" anchor="ctr"/>
          <a:lstStyle/>
          <a:p>
            <a:pPr algn="ctr" defTabSz="457200" fontAlgn="base">
              <a:spcBef>
                <a:spcPct val="0"/>
              </a:spcBef>
              <a:spcAft>
                <a:spcPct val="0"/>
              </a:spcAft>
            </a:pPr>
            <a:endParaRPr lang="en-US">
              <a:solidFill>
                <a:prstClr val="black"/>
              </a:solidFill>
            </a:endParaRPr>
          </a:p>
        </p:txBody>
      </p:sp>
      <p:sp>
        <p:nvSpPr>
          <p:cNvPr id="11" name="矩形 10"/>
          <p:cNvSpPr/>
          <p:nvPr/>
        </p:nvSpPr>
        <p:spPr>
          <a:xfrm>
            <a:off x="4775503" y="5655455"/>
            <a:ext cx="3429144" cy="369332"/>
          </a:xfrm>
          <a:prstGeom prst="rect">
            <a:avLst/>
          </a:prstGeom>
        </p:spPr>
        <p:txBody>
          <a:bodyPr wrap="none">
            <a:spAutoFit/>
          </a:bodyPr>
          <a:lstStyle/>
          <a:p>
            <a:pPr defTabSz="457200" fontAlgn="base">
              <a:spcBef>
                <a:spcPct val="0"/>
              </a:spcBef>
              <a:spcAft>
                <a:spcPct val="0"/>
              </a:spcAft>
            </a:pPr>
            <a:r>
              <a:rPr lang="en-US" b="1" dirty="0">
                <a:solidFill>
                  <a:prstClr val="black"/>
                </a:solidFill>
                <a:latin typeface="Arial" pitchFamily="34" charset="0"/>
              </a:rPr>
              <a:t>Statistical-model calculations</a:t>
            </a:r>
          </a:p>
        </p:txBody>
      </p:sp>
      <p:sp>
        <p:nvSpPr>
          <p:cNvPr id="13" name="下箭头 12"/>
          <p:cNvSpPr/>
          <p:nvPr/>
        </p:nvSpPr>
        <p:spPr>
          <a:xfrm rot="10800000">
            <a:off x="8765841" y="3398568"/>
            <a:ext cx="275104" cy="462232"/>
          </a:xfrm>
          <a:prstGeom prst="downArrow">
            <a:avLst/>
          </a:prstGeom>
          <a:solidFill>
            <a:srgbClr val="FF0000">
              <a:alpha val="30196"/>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fontAlgn="base">
              <a:spcBef>
                <a:spcPct val="0"/>
              </a:spcBef>
              <a:spcAft>
                <a:spcPct val="0"/>
              </a:spcAft>
            </a:pPr>
            <a:endParaRPr lang="zh-CN" altLang="en-US">
              <a:solidFill>
                <a:srgbClr val="FF0000"/>
              </a:solidFill>
            </a:endParaRPr>
          </a:p>
        </p:txBody>
      </p:sp>
      <p:sp>
        <p:nvSpPr>
          <p:cNvPr id="14" name="下箭头 13"/>
          <p:cNvSpPr/>
          <p:nvPr/>
        </p:nvSpPr>
        <p:spPr>
          <a:xfrm rot="3600000">
            <a:off x="8282827" y="3651985"/>
            <a:ext cx="275104" cy="990929"/>
          </a:xfrm>
          <a:prstGeom prst="downArrow">
            <a:avLst/>
          </a:prstGeom>
          <a:solidFill>
            <a:srgbClr val="0000FF">
              <a:alpha val="30196"/>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fontAlgn="base">
              <a:spcBef>
                <a:spcPct val="0"/>
              </a:spcBef>
              <a:spcAft>
                <a:spcPct val="0"/>
              </a:spcAft>
            </a:pPr>
            <a:endParaRPr lang="zh-CN" altLang="en-US">
              <a:solidFill>
                <a:srgbClr val="92D050"/>
              </a:solidFill>
            </a:endParaRPr>
          </a:p>
        </p:txBody>
      </p:sp>
      <p:sp>
        <p:nvSpPr>
          <p:cNvPr id="15" name="下箭头 14"/>
          <p:cNvSpPr/>
          <p:nvPr/>
        </p:nvSpPr>
        <p:spPr>
          <a:xfrm rot="18900000">
            <a:off x="8525879" y="2847544"/>
            <a:ext cx="273600" cy="628057"/>
          </a:xfrm>
          <a:prstGeom prst="downArrow">
            <a:avLst/>
          </a:prstGeom>
          <a:solidFill>
            <a:srgbClr val="00FF00">
              <a:alpha val="30196"/>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fontAlgn="base">
              <a:spcBef>
                <a:spcPct val="0"/>
              </a:spcBef>
              <a:spcAft>
                <a:spcPct val="0"/>
              </a:spcAft>
            </a:pPr>
            <a:endParaRPr lang="zh-CN" altLang="en-US">
              <a:solidFill>
                <a:srgbClr val="92D050"/>
              </a:solidFill>
            </a:endParaRPr>
          </a:p>
        </p:txBody>
      </p:sp>
    </p:spTree>
    <p:extLst>
      <p:ext uri="{BB962C8B-B14F-4D97-AF65-F5344CB8AC3E}">
        <p14:creationId xmlns:p14="http://schemas.microsoft.com/office/powerpoint/2010/main" val="1043392220"/>
      </p:ext>
    </p:extLst>
  </p:cSld>
  <p:clrMapOvr>
    <a:masterClrMapping/>
  </p:clrMapOvr>
</p:sld>
</file>

<file path=ppt/slides/slide2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Content Placeholder 5"/>
          <p:cNvSpPr>
            <a:spLocks noGrp="1"/>
          </p:cNvSpPr>
          <p:nvPr>
            <p:ph idx="1"/>
          </p:nvPr>
        </p:nvSpPr>
        <p:spPr/>
        <p:txBody>
          <a:bodyPr/>
          <a:lstStyle/>
          <a:p>
            <a:r>
              <a:rPr lang="en-US" dirty="0"/>
              <a:t>The first measurement of decay properties of the proton drip-line nucleus </a:t>
            </a:r>
            <a:r>
              <a:rPr lang="en-US" baseline="30000" dirty="0"/>
              <a:t>60</a:t>
            </a:r>
            <a:r>
              <a:rPr lang="en-US" dirty="0"/>
              <a:t>Ga.</a:t>
            </a:r>
          </a:p>
          <a:p>
            <a:pPr marL="180178" lvl="1" indent="-180178">
              <a:spcBef>
                <a:spcPts val="1206"/>
              </a:spcBef>
              <a:buFont typeface="Wingdings" pitchFamily="2" charset="2"/>
              <a:buChar char="§"/>
            </a:pPr>
            <a:r>
              <a:rPr lang="en-US" altLang="zh-CN" sz="1600" dirty="0">
                <a:solidFill>
                  <a:schemeClr val="accent3"/>
                </a:solidFill>
                <a:latin typeface="Arial" pitchFamily="34" charset="0"/>
                <a:ea typeface="ＭＳ Ｐゴシック"/>
              </a:rPr>
              <a:t>C. </a:t>
            </a:r>
            <a:r>
              <a:rPr lang="en-US" altLang="zh-CN" sz="1600" dirty="0" err="1">
                <a:solidFill>
                  <a:schemeClr val="accent3"/>
                </a:solidFill>
                <a:latin typeface="Arial" pitchFamily="34" charset="0"/>
                <a:ea typeface="ＭＳ Ｐゴシック"/>
              </a:rPr>
              <a:t>Mazzocchi</a:t>
            </a:r>
            <a:r>
              <a:rPr lang="en-US" altLang="zh-CN" sz="1600" dirty="0">
                <a:solidFill>
                  <a:schemeClr val="accent3"/>
                </a:solidFill>
                <a:latin typeface="Arial" pitchFamily="34" charset="0"/>
                <a:ea typeface="ＭＳ Ｐゴシック"/>
              </a:rPr>
              <a:t> </a:t>
            </a:r>
            <a:r>
              <a:rPr lang="en-US" altLang="zh-CN" sz="1600" i="1" dirty="0">
                <a:solidFill>
                  <a:schemeClr val="accent3"/>
                </a:solidFill>
                <a:latin typeface="Arial" pitchFamily="34" charset="0"/>
                <a:ea typeface="ＭＳ Ｐゴシック"/>
              </a:rPr>
              <a:t>et al</a:t>
            </a:r>
            <a:r>
              <a:rPr lang="en-US" altLang="zh-CN" sz="1600" dirty="0">
                <a:solidFill>
                  <a:schemeClr val="accent3"/>
                </a:solidFill>
                <a:latin typeface="Arial" pitchFamily="34" charset="0"/>
                <a:ea typeface="ＭＳ Ｐゴシック"/>
              </a:rPr>
              <a:t>., Eur. Phys. J. A 12, 269 (2001).</a:t>
            </a:r>
            <a:br>
              <a:rPr lang="en-US" dirty="0"/>
            </a:br>
            <a:br>
              <a:rPr lang="en-US" dirty="0"/>
            </a:br>
            <a:br>
              <a:rPr lang="en-US" dirty="0"/>
            </a:br>
            <a:br>
              <a:rPr lang="en-US" dirty="0"/>
            </a:br>
            <a:endParaRPr lang="en-US" dirty="0">
              <a:latin typeface="Arial" pitchFamily="34" charset="0"/>
              <a:ea typeface="ＭＳ Ｐゴシック"/>
              <a:cs typeface="ＭＳ Ｐゴシック"/>
            </a:endParaRPr>
          </a:p>
        </p:txBody>
      </p:sp>
      <p:sp>
        <p:nvSpPr>
          <p:cNvPr id="10244" name="Title 4"/>
          <p:cNvSpPr>
            <a:spLocks noGrp="1"/>
          </p:cNvSpPr>
          <p:nvPr>
            <p:ph type="title"/>
          </p:nvPr>
        </p:nvSpPr>
        <p:spPr/>
        <p:txBody>
          <a:bodyPr/>
          <a:lstStyle/>
          <a:p>
            <a:r>
              <a:rPr lang="en-US" altLang="zh-CN" i="1" dirty="0">
                <a:latin typeface="Arial" pitchFamily="34" charset="0"/>
                <a:ea typeface="ＭＳ Ｐゴシック"/>
              </a:rPr>
              <a:t>β</a:t>
            </a:r>
            <a:r>
              <a:rPr lang="en-US" altLang="zh-CN" dirty="0">
                <a:latin typeface="Arial" pitchFamily="34" charset="0"/>
                <a:ea typeface="ＭＳ Ｐゴシック"/>
              </a:rPr>
              <a:t> decay of </a:t>
            </a:r>
            <a:r>
              <a:rPr lang="en-US" altLang="zh-CN" baseline="30000" dirty="0">
                <a:latin typeface="Arial" pitchFamily="34" charset="0"/>
                <a:ea typeface="ＭＳ Ｐゴシック"/>
              </a:rPr>
              <a:t>60</a:t>
            </a:r>
            <a:r>
              <a:rPr lang="en-US" altLang="zh-CN" dirty="0">
                <a:latin typeface="Arial" pitchFamily="34" charset="0"/>
                <a:ea typeface="ＭＳ Ｐゴシック"/>
              </a:rPr>
              <a:t>Ga</a:t>
            </a:r>
            <a:endParaRPr lang="en-US" dirty="0">
              <a:latin typeface="Arial" pitchFamily="34" charset="0"/>
              <a:ea typeface="ＭＳ Ｐゴシック"/>
              <a:cs typeface="ＭＳ Ｐゴシック"/>
            </a:endParaRPr>
          </a:p>
        </p:txBody>
      </p:sp>
      <p:sp>
        <p:nvSpPr>
          <p:cNvPr id="5" name="Footer Placeholder 4"/>
          <p:cNvSpPr>
            <a:spLocks noGrp="1"/>
          </p:cNvSpPr>
          <p:nvPr>
            <p:ph type="ftr" sz="quarter" idx="10"/>
          </p:nvPr>
        </p:nvSpPr>
        <p:spPr/>
        <p:txBody>
          <a:bodyPr/>
          <a:lstStyle/>
          <a:p>
            <a:pPr>
              <a:defRPr/>
            </a:pPr>
            <a:r>
              <a:rPr lang="en-US" altLang="zh-CN" dirty="0"/>
              <a:t>Lijie</a:t>
            </a:r>
            <a:r>
              <a:rPr lang="en-US" dirty="0"/>
              <a:t> Sun, JINA-CEE Frontiers 2019</a:t>
            </a:r>
          </a:p>
        </p:txBody>
      </p:sp>
      <p:sp>
        <p:nvSpPr>
          <p:cNvPr id="6" name="Slide Number Placeholder 5"/>
          <p:cNvSpPr>
            <a:spLocks noGrp="1"/>
          </p:cNvSpPr>
          <p:nvPr>
            <p:ph type="sldNum" sz="quarter" idx="11"/>
          </p:nvPr>
        </p:nvSpPr>
        <p:spPr/>
        <p:txBody>
          <a:bodyPr/>
          <a:lstStyle/>
          <a:p>
            <a:r>
              <a:rPr lang="en-US"/>
              <a:t>, Slide </a:t>
            </a:r>
            <a:fld id="{1D2CDB64-C772-4C10-8066-C769534B205C}" type="slidenum">
              <a:rPr lang="en-US" smtClean="0"/>
              <a:pPr/>
              <a:t>239</a:t>
            </a:fld>
            <a:endParaRPr lang="en-US" dirty="0"/>
          </a:p>
        </p:txBody>
      </p:sp>
      <p:pic>
        <p:nvPicPr>
          <p:cNvPr id="4" name="图片 3"/>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610150" y="2695569"/>
            <a:ext cx="3746574" cy="2831815"/>
          </a:xfrm>
          <a:prstGeom prst="rect">
            <a:avLst/>
          </a:prstGeom>
        </p:spPr>
      </p:pic>
      <p:sp>
        <p:nvSpPr>
          <p:cNvPr id="15" name="矩形 14"/>
          <p:cNvSpPr/>
          <p:nvPr/>
        </p:nvSpPr>
        <p:spPr>
          <a:xfrm>
            <a:off x="1600200" y="5675169"/>
            <a:ext cx="5513048" cy="369332"/>
          </a:xfrm>
          <a:prstGeom prst="rect">
            <a:avLst/>
          </a:prstGeom>
        </p:spPr>
        <p:txBody>
          <a:bodyPr wrap="none">
            <a:spAutoFit/>
          </a:bodyPr>
          <a:lstStyle/>
          <a:p>
            <a:pPr defTabSz="457200" fontAlgn="base">
              <a:spcBef>
                <a:spcPct val="0"/>
              </a:spcBef>
              <a:spcAft>
                <a:spcPct val="0"/>
              </a:spcAft>
            </a:pPr>
            <a:r>
              <a:rPr lang="en-US" altLang="zh-CN" i="1" dirty="0">
                <a:solidFill>
                  <a:prstClr val="black"/>
                </a:solidFill>
                <a:latin typeface="Arial" pitchFamily="34" charset="0"/>
              </a:rPr>
              <a:t>β</a:t>
            </a:r>
            <a:r>
              <a:rPr lang="en-US" altLang="zh-CN" dirty="0">
                <a:solidFill>
                  <a:prstClr val="black"/>
                </a:solidFill>
                <a:latin typeface="Arial" pitchFamily="34" charset="0"/>
              </a:rPr>
              <a:t>-delayed proton and </a:t>
            </a:r>
            <a:r>
              <a:rPr lang="en-US" altLang="zh-CN" i="1" dirty="0">
                <a:solidFill>
                  <a:prstClr val="black"/>
                </a:solidFill>
                <a:latin typeface="Arial" pitchFamily="34" charset="0"/>
              </a:rPr>
              <a:t>γ</a:t>
            </a:r>
            <a:r>
              <a:rPr lang="en-US" altLang="zh-CN" dirty="0">
                <a:solidFill>
                  <a:prstClr val="black"/>
                </a:solidFill>
                <a:latin typeface="Arial" pitchFamily="34" charset="0"/>
              </a:rPr>
              <a:t>-ray spectra</a:t>
            </a:r>
            <a:r>
              <a:rPr lang="en-US" dirty="0">
                <a:solidFill>
                  <a:prstClr val="black"/>
                </a:solidFill>
                <a:latin typeface="Arial" pitchFamily="34" charset="0"/>
              </a:rPr>
              <a:t> from </a:t>
            </a:r>
            <a:r>
              <a:rPr lang="en-US" baseline="30000" dirty="0">
                <a:solidFill>
                  <a:prstClr val="black"/>
                </a:solidFill>
                <a:latin typeface="Arial" pitchFamily="34" charset="0"/>
              </a:rPr>
              <a:t>60</a:t>
            </a:r>
            <a:r>
              <a:rPr lang="en-US" dirty="0">
                <a:solidFill>
                  <a:prstClr val="black"/>
                </a:solidFill>
                <a:latin typeface="Arial" pitchFamily="34" charset="0"/>
              </a:rPr>
              <a:t>Ga </a:t>
            </a:r>
            <a:r>
              <a:rPr lang="en-US" altLang="zh-CN" dirty="0">
                <a:solidFill>
                  <a:prstClr val="black"/>
                </a:solidFill>
                <a:latin typeface="Arial" pitchFamily="34" charset="0"/>
              </a:rPr>
              <a:t>decay</a:t>
            </a:r>
            <a:endParaRPr lang="en-US" dirty="0">
              <a:solidFill>
                <a:prstClr val="black"/>
              </a:solidFill>
              <a:latin typeface="Arial" pitchFamily="34" charset="0"/>
            </a:endParaRPr>
          </a:p>
        </p:txBody>
      </p:sp>
      <p:sp>
        <p:nvSpPr>
          <p:cNvPr id="2" name="矩形 1"/>
          <p:cNvSpPr/>
          <p:nvPr/>
        </p:nvSpPr>
        <p:spPr>
          <a:xfrm>
            <a:off x="2263007" y="2848329"/>
            <a:ext cx="2286000" cy="646331"/>
          </a:xfrm>
          <a:prstGeom prst="rect">
            <a:avLst/>
          </a:prstGeom>
        </p:spPr>
        <p:txBody>
          <a:bodyPr wrap="square">
            <a:spAutoFit/>
          </a:bodyPr>
          <a:lstStyle/>
          <a:p>
            <a:pPr defTabSz="457200" fontAlgn="base">
              <a:spcBef>
                <a:spcPct val="0"/>
              </a:spcBef>
              <a:spcAft>
                <a:spcPct val="0"/>
              </a:spcAft>
            </a:pPr>
            <a:r>
              <a:rPr lang="en-US" i="1" dirty="0">
                <a:solidFill>
                  <a:srgbClr val="000000"/>
                </a:solidFill>
              </a:rPr>
              <a:t>I</a:t>
            </a:r>
            <a:r>
              <a:rPr lang="en-US" altLang="zh-CN" i="1" baseline="-25000" dirty="0">
                <a:solidFill>
                  <a:srgbClr val="000000"/>
                </a:solidFill>
              </a:rPr>
              <a:t>β</a:t>
            </a:r>
            <a:r>
              <a:rPr lang="en-US" i="1" baseline="-25000" dirty="0">
                <a:solidFill>
                  <a:srgbClr val="000000"/>
                </a:solidFill>
              </a:rPr>
              <a:t>p</a:t>
            </a:r>
            <a:r>
              <a:rPr lang="en-US" dirty="0">
                <a:solidFill>
                  <a:srgbClr val="000000"/>
                </a:solidFill>
              </a:rPr>
              <a:t> </a:t>
            </a:r>
            <a:r>
              <a:rPr lang="en-US" altLang="zh-CN" dirty="0">
                <a:solidFill>
                  <a:srgbClr val="000000"/>
                </a:solidFill>
              </a:rPr>
              <a:t>= </a:t>
            </a:r>
            <a:r>
              <a:rPr lang="en-US" dirty="0">
                <a:solidFill>
                  <a:srgbClr val="000000"/>
                </a:solidFill>
              </a:rPr>
              <a:t>1.6(7) %</a:t>
            </a:r>
            <a:br>
              <a:rPr lang="en-US" dirty="0">
                <a:solidFill>
                  <a:prstClr val="black"/>
                </a:solidFill>
              </a:rPr>
            </a:br>
            <a:r>
              <a:rPr lang="en-US" i="1" dirty="0">
                <a:solidFill>
                  <a:srgbClr val="000000"/>
                </a:solidFill>
              </a:rPr>
              <a:t>I</a:t>
            </a:r>
            <a:r>
              <a:rPr lang="en-US" altLang="zh-CN" i="1" baseline="-25000" dirty="0">
                <a:solidFill>
                  <a:srgbClr val="000000"/>
                </a:solidFill>
              </a:rPr>
              <a:t>βα</a:t>
            </a:r>
            <a:r>
              <a:rPr lang="en-US" dirty="0">
                <a:solidFill>
                  <a:srgbClr val="000000"/>
                </a:solidFill>
              </a:rPr>
              <a:t> </a:t>
            </a:r>
            <a:r>
              <a:rPr lang="el-GR" dirty="0">
                <a:solidFill>
                  <a:srgbClr val="000000"/>
                </a:solidFill>
              </a:rPr>
              <a:t>&lt; 0.02</a:t>
            </a:r>
            <a:r>
              <a:rPr lang="en-US" dirty="0">
                <a:solidFill>
                  <a:srgbClr val="000000"/>
                </a:solidFill>
              </a:rPr>
              <a:t>3(20)</a:t>
            </a:r>
            <a:r>
              <a:rPr lang="el-GR" dirty="0">
                <a:solidFill>
                  <a:srgbClr val="000000"/>
                </a:solidFill>
              </a:rPr>
              <a:t> %</a:t>
            </a:r>
            <a:endParaRPr lang="en-US" dirty="0">
              <a:solidFill>
                <a:prstClr val="black"/>
              </a:solidFill>
            </a:endParaRPr>
          </a:p>
        </p:txBody>
      </p:sp>
      <p:pic>
        <p:nvPicPr>
          <p:cNvPr id="7" name="图片 6"/>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5052491" y="1699126"/>
            <a:ext cx="3097186" cy="3924142"/>
          </a:xfrm>
          <a:prstGeom prst="rect">
            <a:avLst/>
          </a:prstGeom>
        </p:spPr>
      </p:pic>
    </p:spTree>
    <p:extLst>
      <p:ext uri="{BB962C8B-B14F-4D97-AF65-F5344CB8AC3E}">
        <p14:creationId xmlns:p14="http://schemas.microsoft.com/office/powerpoint/2010/main" val="1794598924"/>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540FED8C-ACE5-4299-8E26-ABE90AF47D11}"/>
              </a:ext>
            </a:extLst>
          </p:cNvPr>
          <p:cNvSpPr txBox="1"/>
          <p:nvPr/>
        </p:nvSpPr>
        <p:spPr>
          <a:xfrm>
            <a:off x="0" y="0"/>
            <a:ext cx="9144000" cy="923330"/>
          </a:xfrm>
          <a:prstGeom prst="rect">
            <a:avLst/>
          </a:prstGeom>
          <a:noFill/>
        </p:spPr>
        <p:txBody>
          <a:bodyPr wrap="square">
            <a:spAutoFit/>
          </a:bodyPr>
          <a:lstStyle/>
          <a:p>
            <a:pPr algn="l"/>
            <a:r>
              <a:rPr lang="en-US" sz="1800" b="0" i="0" u="none" strike="noStrike" baseline="0" dirty="0">
                <a:latin typeface="Cambria" panose="02040503050406030204" pitchFamily="18" charset="0"/>
                <a:ea typeface="Cambria" panose="02040503050406030204" pitchFamily="18" charset="0"/>
              </a:rPr>
              <a:t>The Auger (nonradiative) widths for an inner shell vacancy are known to be better than 15%.</a:t>
            </a:r>
          </a:p>
          <a:p>
            <a:pPr algn="l"/>
            <a:r>
              <a:rPr lang="en-US" sz="1800" b="0" i="0" u="none" strike="noStrike" baseline="0" dirty="0">
                <a:latin typeface="Cambria" panose="02040503050406030204" pitchFamily="18" charset="0"/>
                <a:ea typeface="Cambria" panose="02040503050406030204" pitchFamily="18" charset="0"/>
              </a:rPr>
              <a:t>The K and L shell radiative rates from Scofield's calculations are accurate to about 10%.</a:t>
            </a:r>
            <a:endParaRPr lang="en-US" dirty="0">
              <a:latin typeface="Cambria" panose="02040503050406030204" pitchFamily="18" charset="0"/>
              <a:ea typeface="Cambria" panose="02040503050406030204" pitchFamily="18" charset="0"/>
            </a:endParaRPr>
          </a:p>
        </p:txBody>
      </p:sp>
      <p:pic>
        <p:nvPicPr>
          <p:cNvPr id="4" name="Picture 3">
            <a:extLst>
              <a:ext uri="{FF2B5EF4-FFF2-40B4-BE49-F238E27FC236}">
                <a16:creationId xmlns:a16="http://schemas.microsoft.com/office/drawing/2014/main" id="{B68B2030-19FF-4147-956A-5C2A0A411918}"/>
              </a:ext>
            </a:extLst>
          </p:cNvPr>
          <p:cNvPicPr>
            <a:picLocks noChangeAspect="1"/>
          </p:cNvPicPr>
          <p:nvPr/>
        </p:nvPicPr>
        <p:blipFill rotWithShape="1">
          <a:blip r:embed="rId2"/>
          <a:srcRect b="82460"/>
          <a:stretch/>
        </p:blipFill>
        <p:spPr>
          <a:xfrm>
            <a:off x="197154" y="1111221"/>
            <a:ext cx="8248650" cy="1054209"/>
          </a:xfrm>
          <a:prstGeom prst="rect">
            <a:avLst/>
          </a:prstGeom>
        </p:spPr>
      </p:pic>
      <p:pic>
        <p:nvPicPr>
          <p:cNvPr id="5" name="Picture 4">
            <a:extLst>
              <a:ext uri="{FF2B5EF4-FFF2-40B4-BE49-F238E27FC236}">
                <a16:creationId xmlns:a16="http://schemas.microsoft.com/office/drawing/2014/main" id="{9D6AD0CF-47A4-465C-9C7D-EE93EF8B1909}"/>
              </a:ext>
            </a:extLst>
          </p:cNvPr>
          <p:cNvPicPr>
            <a:picLocks noChangeAspect="1"/>
          </p:cNvPicPr>
          <p:nvPr/>
        </p:nvPicPr>
        <p:blipFill rotWithShape="1">
          <a:blip r:embed="rId2"/>
          <a:srcRect t="52310"/>
          <a:stretch/>
        </p:blipFill>
        <p:spPr>
          <a:xfrm>
            <a:off x="197154" y="2203008"/>
            <a:ext cx="8248650" cy="2866307"/>
          </a:xfrm>
          <a:prstGeom prst="rect">
            <a:avLst/>
          </a:prstGeom>
        </p:spPr>
      </p:pic>
      <p:sp>
        <p:nvSpPr>
          <p:cNvPr id="6" name="Rectangle: Rounded Corners 5">
            <a:extLst>
              <a:ext uri="{FF2B5EF4-FFF2-40B4-BE49-F238E27FC236}">
                <a16:creationId xmlns:a16="http://schemas.microsoft.com/office/drawing/2014/main" id="{E4EAE4EF-F531-4158-A66D-58DEBFFFBB93}"/>
              </a:ext>
            </a:extLst>
          </p:cNvPr>
          <p:cNvSpPr/>
          <p:nvPr/>
        </p:nvSpPr>
        <p:spPr>
          <a:xfrm>
            <a:off x="4572000" y="3594970"/>
            <a:ext cx="1728592" cy="187890"/>
          </a:xfrm>
          <a:prstGeom prst="roundRect">
            <a:avLst/>
          </a:prstGeom>
          <a:no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236483226"/>
      </p:ext>
    </p:extLst>
  </p:cSld>
  <p:clrMapOvr>
    <a:masterClrMapping/>
  </p:clrMapOvr>
</p:sld>
</file>

<file path=ppt/slides/slide2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 name="图片 10"/>
          <p:cNvPicPr>
            <a:picLocks noChangeAspect="1"/>
          </p:cNvPicPr>
          <p:nvPr/>
        </p:nvPicPr>
        <p:blipFill rotWithShape="1">
          <a:blip r:embed="rId3" cstate="print">
            <a:extLst>
              <a:ext uri="{28A0092B-C50C-407E-A947-70E740481C1C}">
                <a14:useLocalDpi xmlns:a14="http://schemas.microsoft.com/office/drawing/2010/main"/>
              </a:ext>
            </a:extLst>
          </a:blip>
          <a:srcRect/>
          <a:stretch/>
        </p:blipFill>
        <p:spPr>
          <a:xfrm>
            <a:off x="5486400" y="2791453"/>
            <a:ext cx="2626659" cy="2781711"/>
          </a:xfrm>
          <a:prstGeom prst="rect">
            <a:avLst/>
          </a:prstGeom>
        </p:spPr>
      </p:pic>
      <p:sp>
        <p:nvSpPr>
          <p:cNvPr id="12" name="Content Placeholder 5"/>
          <p:cNvSpPr>
            <a:spLocks noGrp="1"/>
          </p:cNvSpPr>
          <p:nvPr>
            <p:ph idx="1"/>
          </p:nvPr>
        </p:nvSpPr>
        <p:spPr/>
        <p:txBody>
          <a:bodyPr/>
          <a:lstStyle/>
          <a:p>
            <a:r>
              <a:rPr lang="en-US" dirty="0"/>
              <a:t>The first measurement of decay properties of </a:t>
            </a:r>
            <a:r>
              <a:rPr lang="en-US" baseline="30000" dirty="0"/>
              <a:t>60</a:t>
            </a:r>
            <a:r>
              <a:rPr lang="en-US" dirty="0"/>
              <a:t>Ga.</a:t>
            </a:r>
          </a:p>
          <a:p>
            <a:pPr marL="180178" lvl="1" indent="-180178">
              <a:spcBef>
                <a:spcPts val="1206"/>
              </a:spcBef>
              <a:buFont typeface="Wingdings" pitchFamily="2" charset="2"/>
              <a:buChar char="§"/>
            </a:pPr>
            <a:r>
              <a:rPr lang="en-US" altLang="zh-CN" sz="1600" dirty="0">
                <a:solidFill>
                  <a:schemeClr val="accent3"/>
                </a:solidFill>
                <a:latin typeface="Arial" pitchFamily="34" charset="0"/>
                <a:ea typeface="ＭＳ Ｐゴシック"/>
              </a:rPr>
              <a:t>C. </a:t>
            </a:r>
            <a:r>
              <a:rPr lang="en-US" altLang="zh-CN" sz="1600" dirty="0" err="1">
                <a:solidFill>
                  <a:schemeClr val="accent3"/>
                </a:solidFill>
                <a:latin typeface="Arial" pitchFamily="34" charset="0"/>
                <a:ea typeface="ＭＳ Ｐゴシック"/>
              </a:rPr>
              <a:t>Mazzocchi</a:t>
            </a:r>
            <a:r>
              <a:rPr lang="en-US" altLang="zh-CN" sz="1600" dirty="0">
                <a:solidFill>
                  <a:schemeClr val="accent3"/>
                </a:solidFill>
                <a:latin typeface="Arial" pitchFamily="34" charset="0"/>
                <a:ea typeface="ＭＳ Ｐゴシック"/>
              </a:rPr>
              <a:t> </a:t>
            </a:r>
            <a:r>
              <a:rPr lang="en-US" altLang="zh-CN" sz="1600" i="1" dirty="0">
                <a:solidFill>
                  <a:schemeClr val="accent3"/>
                </a:solidFill>
                <a:latin typeface="Arial" pitchFamily="34" charset="0"/>
                <a:ea typeface="ＭＳ Ｐゴシック"/>
              </a:rPr>
              <a:t>et al</a:t>
            </a:r>
            <a:r>
              <a:rPr lang="en-US" altLang="zh-CN" sz="1600" dirty="0">
                <a:solidFill>
                  <a:schemeClr val="accent3"/>
                </a:solidFill>
                <a:latin typeface="Arial" pitchFamily="34" charset="0"/>
                <a:ea typeface="ＭＳ Ｐゴシック"/>
              </a:rPr>
              <a:t>., Eur. Phys. J. A 12, 269 (2001).</a:t>
            </a:r>
            <a:endParaRPr lang="en-US" sz="1600" dirty="0">
              <a:solidFill>
                <a:schemeClr val="accent3"/>
              </a:solidFill>
              <a:latin typeface="Arial" pitchFamily="34" charset="0"/>
              <a:ea typeface="ＭＳ Ｐゴシック"/>
            </a:endParaRPr>
          </a:p>
          <a:p>
            <a:pPr marL="211709" lvl="1" indent="0">
              <a:buNone/>
            </a:pPr>
            <a:br>
              <a:rPr lang="en-US" dirty="0"/>
            </a:br>
            <a:br>
              <a:rPr lang="en-US" dirty="0"/>
            </a:br>
            <a:endParaRPr lang="en-US" kern="1200" dirty="0"/>
          </a:p>
        </p:txBody>
      </p:sp>
      <p:sp>
        <p:nvSpPr>
          <p:cNvPr id="10244" name="Title 4"/>
          <p:cNvSpPr>
            <a:spLocks noGrp="1"/>
          </p:cNvSpPr>
          <p:nvPr>
            <p:ph type="title"/>
          </p:nvPr>
        </p:nvSpPr>
        <p:spPr/>
        <p:txBody>
          <a:bodyPr/>
          <a:lstStyle/>
          <a:p>
            <a:r>
              <a:rPr lang="en-US" altLang="zh-CN" i="1" dirty="0">
                <a:latin typeface="Arial" pitchFamily="34" charset="0"/>
                <a:ea typeface="ＭＳ Ｐゴシック"/>
              </a:rPr>
              <a:t>β</a:t>
            </a:r>
            <a:r>
              <a:rPr lang="en-US" altLang="zh-CN" i="1" baseline="30000" dirty="0">
                <a:latin typeface="Arial" pitchFamily="34" charset="0"/>
                <a:ea typeface="ＭＳ Ｐゴシック"/>
              </a:rPr>
              <a:t>+</a:t>
            </a:r>
            <a:r>
              <a:rPr lang="en-US" altLang="zh-CN" dirty="0">
                <a:latin typeface="Arial" pitchFamily="34" charset="0"/>
                <a:ea typeface="ＭＳ Ｐゴシック"/>
              </a:rPr>
              <a:t> decay and electron capture of </a:t>
            </a:r>
            <a:r>
              <a:rPr lang="en-US" altLang="zh-CN" baseline="30000" dirty="0">
                <a:latin typeface="Arial" pitchFamily="34" charset="0"/>
                <a:ea typeface="ＭＳ Ｐゴシック"/>
              </a:rPr>
              <a:t>60</a:t>
            </a:r>
            <a:r>
              <a:rPr lang="en-US" altLang="zh-CN" dirty="0">
                <a:latin typeface="Arial" pitchFamily="34" charset="0"/>
                <a:ea typeface="ＭＳ Ｐゴシック"/>
              </a:rPr>
              <a:t>Ga</a:t>
            </a:r>
            <a:endParaRPr lang="en-US" dirty="0">
              <a:latin typeface="Arial" pitchFamily="34" charset="0"/>
              <a:ea typeface="ＭＳ Ｐゴシック"/>
              <a:cs typeface="ＭＳ Ｐゴシック"/>
            </a:endParaRPr>
          </a:p>
        </p:txBody>
      </p:sp>
      <p:sp>
        <p:nvSpPr>
          <p:cNvPr id="5" name="Footer Placeholder 4"/>
          <p:cNvSpPr>
            <a:spLocks noGrp="1"/>
          </p:cNvSpPr>
          <p:nvPr>
            <p:ph type="ftr" sz="quarter" idx="10"/>
          </p:nvPr>
        </p:nvSpPr>
        <p:spPr/>
        <p:txBody>
          <a:bodyPr/>
          <a:lstStyle/>
          <a:p>
            <a:pPr>
              <a:defRPr/>
            </a:pPr>
            <a:r>
              <a:rPr lang="en-US" altLang="zh-CN" dirty="0"/>
              <a:t>Lijie</a:t>
            </a:r>
            <a:r>
              <a:rPr lang="en-US" dirty="0"/>
              <a:t> Sun, JINA-CEE Frontiers 2019</a:t>
            </a:r>
          </a:p>
        </p:txBody>
      </p:sp>
      <p:sp>
        <p:nvSpPr>
          <p:cNvPr id="6" name="Slide Number Placeholder 5"/>
          <p:cNvSpPr>
            <a:spLocks noGrp="1"/>
          </p:cNvSpPr>
          <p:nvPr>
            <p:ph type="sldNum" sz="quarter" idx="11"/>
          </p:nvPr>
        </p:nvSpPr>
        <p:spPr/>
        <p:txBody>
          <a:bodyPr/>
          <a:lstStyle/>
          <a:p>
            <a:r>
              <a:rPr lang="en-US"/>
              <a:t>, Slide </a:t>
            </a:r>
            <a:fld id="{1D2CDB64-C772-4C10-8066-C769534B205C}" type="slidenum">
              <a:rPr lang="en-US" smtClean="0"/>
              <a:pPr/>
              <a:t>240</a:t>
            </a:fld>
            <a:endParaRPr lang="en-US" dirty="0"/>
          </a:p>
        </p:txBody>
      </p:sp>
      <p:sp>
        <p:nvSpPr>
          <p:cNvPr id="3" name="矩形 2"/>
          <p:cNvSpPr/>
          <p:nvPr/>
        </p:nvSpPr>
        <p:spPr>
          <a:xfrm>
            <a:off x="5610009" y="5638800"/>
            <a:ext cx="2595582" cy="369332"/>
          </a:xfrm>
          <a:prstGeom prst="rect">
            <a:avLst/>
          </a:prstGeom>
        </p:spPr>
        <p:txBody>
          <a:bodyPr wrap="none">
            <a:spAutoFit/>
          </a:bodyPr>
          <a:lstStyle/>
          <a:p>
            <a:pPr defTabSz="457200" fontAlgn="base">
              <a:spcBef>
                <a:spcPct val="0"/>
              </a:spcBef>
              <a:spcAft>
                <a:spcPct val="0"/>
              </a:spcAft>
            </a:pPr>
            <a:r>
              <a:rPr lang="en-US" dirty="0">
                <a:solidFill>
                  <a:prstClr val="black"/>
                </a:solidFill>
                <a:latin typeface="Arial" pitchFamily="34" charset="0"/>
              </a:rPr>
              <a:t>Decay scheme of </a:t>
            </a:r>
            <a:r>
              <a:rPr lang="en-US" baseline="30000" dirty="0">
                <a:solidFill>
                  <a:prstClr val="black"/>
                </a:solidFill>
                <a:latin typeface="Arial" pitchFamily="34" charset="0"/>
              </a:rPr>
              <a:t>60</a:t>
            </a:r>
            <a:r>
              <a:rPr lang="en-US" dirty="0">
                <a:solidFill>
                  <a:prstClr val="black"/>
                </a:solidFill>
                <a:latin typeface="Arial" pitchFamily="34" charset="0"/>
              </a:rPr>
              <a:t>Ga</a:t>
            </a:r>
          </a:p>
        </p:txBody>
      </p:sp>
      <p:cxnSp>
        <p:nvCxnSpPr>
          <p:cNvPr id="10" name="直接连接符 9"/>
          <p:cNvCxnSpPr/>
          <p:nvPr/>
        </p:nvCxnSpPr>
        <p:spPr>
          <a:xfrm>
            <a:off x="5522259" y="3352800"/>
            <a:ext cx="3622872" cy="0"/>
          </a:xfrm>
          <a:prstGeom prst="line">
            <a:avLst/>
          </a:prstGeom>
          <a:ln>
            <a:solidFill>
              <a:srgbClr val="FF0000"/>
            </a:solidFill>
          </a:ln>
        </p:spPr>
        <p:style>
          <a:lnRef idx="1">
            <a:schemeClr val="accent1"/>
          </a:lnRef>
          <a:fillRef idx="0">
            <a:schemeClr val="accent1"/>
          </a:fillRef>
          <a:effectRef idx="0">
            <a:schemeClr val="accent1"/>
          </a:effectRef>
          <a:fontRef idx="minor">
            <a:schemeClr val="tx1"/>
          </a:fontRef>
        </p:style>
      </p:cxnSp>
      <p:sp>
        <p:nvSpPr>
          <p:cNvPr id="13" name="文本框 12"/>
          <p:cNvSpPr txBox="1"/>
          <p:nvPr/>
        </p:nvSpPr>
        <p:spPr>
          <a:xfrm>
            <a:off x="7661930" y="3014246"/>
            <a:ext cx="1510350" cy="338554"/>
          </a:xfrm>
          <a:prstGeom prst="rect">
            <a:avLst/>
          </a:prstGeom>
          <a:noFill/>
        </p:spPr>
        <p:txBody>
          <a:bodyPr wrap="none" rtlCol="0">
            <a:spAutoFit/>
          </a:bodyPr>
          <a:lstStyle/>
          <a:p>
            <a:pPr defTabSz="457200" fontAlgn="base">
              <a:spcBef>
                <a:spcPct val="0"/>
              </a:spcBef>
              <a:spcAft>
                <a:spcPct val="0"/>
              </a:spcAft>
            </a:pPr>
            <a:r>
              <a:rPr lang="en-US" altLang="zh-CN" sz="1600" i="1" dirty="0">
                <a:solidFill>
                  <a:srgbClr val="C00000"/>
                </a:solidFill>
                <a:latin typeface="Arial" pitchFamily="34" charset="0"/>
              </a:rPr>
              <a:t>S</a:t>
            </a:r>
            <a:r>
              <a:rPr lang="en-US" altLang="zh-CN" sz="1600" i="1" baseline="-25000" dirty="0">
                <a:solidFill>
                  <a:srgbClr val="C00000"/>
                </a:solidFill>
                <a:latin typeface="Arial" pitchFamily="34" charset="0"/>
              </a:rPr>
              <a:t>p</a:t>
            </a:r>
            <a:r>
              <a:rPr lang="en-US" altLang="zh-CN" sz="1600" i="1" dirty="0">
                <a:solidFill>
                  <a:srgbClr val="C00000"/>
                </a:solidFill>
                <a:latin typeface="Arial" pitchFamily="34" charset="0"/>
              </a:rPr>
              <a:t> </a:t>
            </a:r>
            <a:r>
              <a:rPr lang="en-US" altLang="zh-CN" sz="1600" dirty="0">
                <a:solidFill>
                  <a:srgbClr val="C00000"/>
                </a:solidFill>
                <a:latin typeface="Arial" pitchFamily="34" charset="0"/>
              </a:rPr>
              <a:t>= 5105.0(4)</a:t>
            </a:r>
            <a:endParaRPr lang="zh-CN" altLang="en-US" sz="1600" dirty="0">
              <a:solidFill>
                <a:srgbClr val="C00000"/>
              </a:solidFill>
              <a:latin typeface="Arial" pitchFamily="34" charset="0"/>
            </a:endParaRPr>
          </a:p>
        </p:txBody>
      </p:sp>
      <p:cxnSp>
        <p:nvCxnSpPr>
          <p:cNvPr id="14" name="直接连接符 13"/>
          <p:cNvCxnSpPr/>
          <p:nvPr/>
        </p:nvCxnSpPr>
        <p:spPr>
          <a:xfrm>
            <a:off x="5540188" y="4267200"/>
            <a:ext cx="3603812" cy="0"/>
          </a:xfrm>
          <a:prstGeom prst="line">
            <a:avLst/>
          </a:prstGeom>
        </p:spPr>
        <p:style>
          <a:lnRef idx="1">
            <a:schemeClr val="accent1"/>
          </a:lnRef>
          <a:fillRef idx="0">
            <a:schemeClr val="accent1"/>
          </a:fillRef>
          <a:effectRef idx="0">
            <a:schemeClr val="accent1"/>
          </a:effectRef>
          <a:fontRef idx="minor">
            <a:schemeClr val="tx1"/>
          </a:fontRef>
        </p:style>
      </p:cxnSp>
      <p:sp>
        <p:nvSpPr>
          <p:cNvPr id="16" name="文本框 15"/>
          <p:cNvSpPr txBox="1"/>
          <p:nvPr/>
        </p:nvSpPr>
        <p:spPr>
          <a:xfrm>
            <a:off x="7664823" y="3914790"/>
            <a:ext cx="1513556" cy="338554"/>
          </a:xfrm>
          <a:prstGeom prst="rect">
            <a:avLst/>
          </a:prstGeom>
          <a:noFill/>
        </p:spPr>
        <p:txBody>
          <a:bodyPr wrap="none" rtlCol="0">
            <a:spAutoFit/>
          </a:bodyPr>
          <a:lstStyle/>
          <a:p>
            <a:pPr defTabSz="457200" fontAlgn="base">
              <a:spcBef>
                <a:spcPct val="0"/>
              </a:spcBef>
              <a:spcAft>
                <a:spcPct val="0"/>
              </a:spcAft>
            </a:pPr>
            <a:r>
              <a:rPr lang="en-US" altLang="zh-CN" sz="1600" i="1" dirty="0">
                <a:solidFill>
                  <a:srgbClr val="F07F09">
                    <a:lumMod val="75000"/>
                  </a:srgbClr>
                </a:solidFill>
                <a:latin typeface="Arial" pitchFamily="34" charset="0"/>
              </a:rPr>
              <a:t>S</a:t>
            </a:r>
            <a:r>
              <a:rPr lang="en-US" altLang="zh-CN" sz="1600" i="1" baseline="-25000" dirty="0">
                <a:solidFill>
                  <a:srgbClr val="F07F09">
                    <a:lumMod val="75000"/>
                  </a:srgbClr>
                </a:solidFill>
                <a:latin typeface="Arial" pitchFamily="34" charset="0"/>
              </a:rPr>
              <a:t>α</a:t>
            </a:r>
            <a:r>
              <a:rPr lang="en-US" altLang="zh-CN" sz="1600" dirty="0">
                <a:solidFill>
                  <a:srgbClr val="F07F09">
                    <a:lumMod val="75000"/>
                  </a:srgbClr>
                </a:solidFill>
                <a:latin typeface="Arial" pitchFamily="34" charset="0"/>
              </a:rPr>
              <a:t> = 2691.7(5)</a:t>
            </a:r>
            <a:endParaRPr lang="zh-CN" altLang="en-US" sz="1600" dirty="0">
              <a:solidFill>
                <a:srgbClr val="F07F09">
                  <a:lumMod val="75000"/>
                </a:srgbClr>
              </a:solidFill>
              <a:latin typeface="Arial" pitchFamily="34" charset="0"/>
            </a:endParaRPr>
          </a:p>
        </p:txBody>
      </p:sp>
      <p:pic>
        <p:nvPicPr>
          <p:cNvPr id="17" name="图片 16"/>
          <p:cNvPicPr>
            <a:picLocks noChangeAspect="1"/>
          </p:cNvPicPr>
          <p:nvPr/>
        </p:nvPicPr>
        <p:blipFill rotWithShape="1">
          <a:blip r:embed="rId4" cstate="print">
            <a:extLst>
              <a:ext uri="{28A0092B-C50C-407E-A947-70E740481C1C}">
                <a14:useLocalDpi xmlns:a14="http://schemas.microsoft.com/office/drawing/2010/main"/>
              </a:ext>
            </a:extLst>
          </a:blip>
          <a:srcRect/>
          <a:stretch/>
        </p:blipFill>
        <p:spPr>
          <a:xfrm>
            <a:off x="8085183" y="2101306"/>
            <a:ext cx="997195" cy="519898"/>
          </a:xfrm>
          <a:prstGeom prst="rect">
            <a:avLst/>
          </a:prstGeom>
        </p:spPr>
      </p:pic>
      <p:sp>
        <p:nvSpPr>
          <p:cNvPr id="8" name="矩形 7"/>
          <p:cNvSpPr/>
          <p:nvPr/>
        </p:nvSpPr>
        <p:spPr>
          <a:xfrm>
            <a:off x="7346052" y="1539316"/>
            <a:ext cx="1819729" cy="584775"/>
          </a:xfrm>
          <a:prstGeom prst="rect">
            <a:avLst/>
          </a:prstGeom>
        </p:spPr>
        <p:txBody>
          <a:bodyPr wrap="none">
            <a:spAutoFit/>
          </a:bodyPr>
          <a:lstStyle/>
          <a:p>
            <a:pPr defTabSz="457200" fontAlgn="base">
              <a:spcBef>
                <a:spcPct val="0"/>
              </a:spcBef>
              <a:spcAft>
                <a:spcPct val="0"/>
              </a:spcAft>
            </a:pPr>
            <a:r>
              <a:rPr lang="en-US" sz="1600" i="1" dirty="0">
                <a:solidFill>
                  <a:prstClr val="black"/>
                </a:solidFill>
                <a:latin typeface="Arial" pitchFamily="34" charset="0"/>
              </a:rPr>
              <a:t>S</a:t>
            </a:r>
            <a:r>
              <a:rPr lang="en-US" sz="1600" i="1" baseline="-25000" dirty="0">
                <a:solidFill>
                  <a:prstClr val="black"/>
                </a:solidFill>
                <a:latin typeface="Arial" pitchFamily="34" charset="0"/>
              </a:rPr>
              <a:t>p</a:t>
            </a:r>
            <a:r>
              <a:rPr lang="en-US" sz="1600" dirty="0">
                <a:solidFill>
                  <a:prstClr val="black"/>
                </a:solidFill>
                <a:latin typeface="Arial" pitchFamily="34" charset="0"/>
              </a:rPr>
              <a:t> = 40(70)</a:t>
            </a:r>
          </a:p>
          <a:p>
            <a:pPr defTabSz="457200" fontAlgn="base">
              <a:spcBef>
                <a:spcPct val="0"/>
              </a:spcBef>
              <a:spcAft>
                <a:spcPct val="0"/>
              </a:spcAft>
            </a:pPr>
            <a:r>
              <a:rPr lang="en-US" sz="1600" i="1" dirty="0">
                <a:solidFill>
                  <a:prstClr val="black"/>
                </a:solidFill>
                <a:latin typeface="Arial" pitchFamily="34" charset="0"/>
              </a:rPr>
              <a:t>Q</a:t>
            </a:r>
            <a:r>
              <a:rPr lang="en-US" sz="1600" baseline="-25000" dirty="0">
                <a:solidFill>
                  <a:prstClr val="black"/>
                </a:solidFill>
                <a:latin typeface="Arial" pitchFamily="34" charset="0"/>
              </a:rPr>
              <a:t>EC</a:t>
            </a:r>
            <a:r>
              <a:rPr lang="en-US" sz="1600" dirty="0">
                <a:solidFill>
                  <a:prstClr val="black"/>
                </a:solidFill>
                <a:latin typeface="Arial" pitchFamily="34" charset="0"/>
              </a:rPr>
              <a:t> = 14580(200)</a:t>
            </a:r>
          </a:p>
        </p:txBody>
      </p:sp>
      <p:cxnSp>
        <p:nvCxnSpPr>
          <p:cNvPr id="25" name="直接连接符 24"/>
          <p:cNvCxnSpPr/>
          <p:nvPr/>
        </p:nvCxnSpPr>
        <p:spPr>
          <a:xfrm>
            <a:off x="4249279" y="3352800"/>
            <a:ext cx="856121" cy="0"/>
          </a:xfrm>
          <a:prstGeom prst="line">
            <a:avLst/>
          </a:prstGeom>
          <a:ln w="25400">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26" name="文本框 25"/>
          <p:cNvSpPr txBox="1"/>
          <p:nvPr/>
        </p:nvSpPr>
        <p:spPr>
          <a:xfrm>
            <a:off x="4408508" y="3379266"/>
            <a:ext cx="596638" cy="338554"/>
          </a:xfrm>
          <a:prstGeom prst="rect">
            <a:avLst/>
          </a:prstGeom>
          <a:noFill/>
        </p:spPr>
        <p:txBody>
          <a:bodyPr wrap="none" rtlCol="0">
            <a:spAutoFit/>
          </a:bodyPr>
          <a:lstStyle/>
          <a:p>
            <a:pPr defTabSz="457200" fontAlgn="base">
              <a:spcBef>
                <a:spcPct val="0"/>
              </a:spcBef>
              <a:spcAft>
                <a:spcPct val="0"/>
              </a:spcAft>
            </a:pPr>
            <a:r>
              <a:rPr lang="en-US" sz="1600" baseline="30000" dirty="0">
                <a:solidFill>
                  <a:prstClr val="black"/>
                </a:solidFill>
                <a:latin typeface="Arial" pitchFamily="34" charset="0"/>
              </a:rPr>
              <a:t>59</a:t>
            </a:r>
            <a:r>
              <a:rPr lang="en-US" altLang="zh-CN" sz="1600" dirty="0">
                <a:solidFill>
                  <a:prstClr val="black"/>
                </a:solidFill>
                <a:latin typeface="Arial" pitchFamily="34" charset="0"/>
              </a:rPr>
              <a:t>Cu</a:t>
            </a:r>
            <a:endParaRPr lang="en-US" sz="1600" dirty="0">
              <a:solidFill>
                <a:prstClr val="black"/>
              </a:solidFill>
              <a:latin typeface="Arial" pitchFamily="34" charset="0"/>
            </a:endParaRPr>
          </a:p>
        </p:txBody>
      </p:sp>
      <p:sp>
        <p:nvSpPr>
          <p:cNvPr id="27" name="文本框 26"/>
          <p:cNvSpPr txBox="1"/>
          <p:nvPr/>
        </p:nvSpPr>
        <p:spPr>
          <a:xfrm>
            <a:off x="4194793" y="3048000"/>
            <a:ext cx="500458" cy="307777"/>
          </a:xfrm>
          <a:prstGeom prst="rect">
            <a:avLst/>
          </a:prstGeom>
          <a:noFill/>
        </p:spPr>
        <p:txBody>
          <a:bodyPr wrap="none" rtlCol="0">
            <a:spAutoFit/>
          </a:bodyPr>
          <a:lstStyle/>
          <a:p>
            <a:pPr defTabSz="457200" fontAlgn="base">
              <a:spcBef>
                <a:spcPct val="0"/>
              </a:spcBef>
              <a:spcAft>
                <a:spcPct val="0"/>
              </a:spcAft>
            </a:pPr>
            <a:r>
              <a:rPr lang="en-US" sz="1400" dirty="0">
                <a:solidFill>
                  <a:prstClr val="black"/>
                </a:solidFill>
                <a:latin typeface="Arial" pitchFamily="34" charset="0"/>
              </a:rPr>
              <a:t>3/2</a:t>
            </a:r>
            <a:r>
              <a:rPr lang="en-US" sz="1400" baseline="30000" dirty="0">
                <a:solidFill>
                  <a:prstClr val="black"/>
                </a:solidFill>
                <a:latin typeface="Arial" pitchFamily="34" charset="0"/>
              </a:rPr>
              <a:t>–</a:t>
            </a:r>
          </a:p>
        </p:txBody>
      </p:sp>
      <p:cxnSp>
        <p:nvCxnSpPr>
          <p:cNvPr id="31" name="直接箭头连接符 30"/>
          <p:cNvCxnSpPr/>
          <p:nvPr/>
        </p:nvCxnSpPr>
        <p:spPr>
          <a:xfrm flipH="1">
            <a:off x="5105400" y="3092349"/>
            <a:ext cx="416859" cy="260451"/>
          </a:xfrm>
          <a:prstGeom prst="straightConnector1">
            <a:avLst/>
          </a:prstGeom>
          <a:ln w="19050">
            <a:solidFill>
              <a:srgbClr val="FF0000"/>
            </a:solidFill>
            <a:tailEnd type="triangle"/>
          </a:ln>
          <a:effectLst/>
        </p:spPr>
        <p:style>
          <a:lnRef idx="2">
            <a:schemeClr val="accent1"/>
          </a:lnRef>
          <a:fillRef idx="0">
            <a:schemeClr val="accent1"/>
          </a:fillRef>
          <a:effectRef idx="1">
            <a:schemeClr val="accent1"/>
          </a:effectRef>
          <a:fontRef idx="minor">
            <a:schemeClr val="tx1"/>
          </a:fontRef>
        </p:style>
      </p:cxnSp>
      <p:cxnSp>
        <p:nvCxnSpPr>
          <p:cNvPr id="21" name="直接箭头连接符 20"/>
          <p:cNvCxnSpPr/>
          <p:nvPr/>
        </p:nvCxnSpPr>
        <p:spPr>
          <a:xfrm flipH="1">
            <a:off x="7688948" y="2540139"/>
            <a:ext cx="416859" cy="260451"/>
          </a:xfrm>
          <a:prstGeom prst="straightConnector1">
            <a:avLst/>
          </a:prstGeom>
          <a:ln w="19050">
            <a:solidFill>
              <a:srgbClr val="00FF00"/>
            </a:solidFill>
            <a:tailEnd type="triangle"/>
          </a:ln>
          <a:effectLst/>
        </p:spPr>
        <p:style>
          <a:lnRef idx="2">
            <a:schemeClr val="accent1"/>
          </a:lnRef>
          <a:fillRef idx="0">
            <a:schemeClr val="accent1"/>
          </a:fillRef>
          <a:effectRef idx="1">
            <a:schemeClr val="accent1"/>
          </a:effectRef>
          <a:fontRef idx="minor">
            <a:schemeClr val="tx1"/>
          </a:fontRef>
        </p:style>
      </p:cxnSp>
      <p:cxnSp>
        <p:nvCxnSpPr>
          <p:cNvPr id="22" name="直接箭头连接符 21"/>
          <p:cNvCxnSpPr/>
          <p:nvPr/>
        </p:nvCxnSpPr>
        <p:spPr>
          <a:xfrm flipH="1">
            <a:off x="7689239" y="2286000"/>
            <a:ext cx="416859" cy="260451"/>
          </a:xfrm>
          <a:prstGeom prst="straightConnector1">
            <a:avLst/>
          </a:prstGeom>
          <a:ln w="19050">
            <a:solidFill>
              <a:srgbClr val="00B050"/>
            </a:solidFill>
            <a:tailEnd type="triangle"/>
          </a:ln>
          <a:effectLst/>
        </p:spPr>
        <p:style>
          <a:lnRef idx="2">
            <a:schemeClr val="accent1"/>
          </a:lnRef>
          <a:fillRef idx="0">
            <a:schemeClr val="accent1"/>
          </a:fillRef>
          <a:effectRef idx="1">
            <a:schemeClr val="accent1"/>
          </a:effectRef>
          <a:fontRef idx="minor">
            <a:schemeClr val="tx1"/>
          </a:fontRef>
        </p:style>
      </p:cxnSp>
      <p:cxnSp>
        <p:nvCxnSpPr>
          <p:cNvPr id="19" name="直接连接符 18"/>
          <p:cNvCxnSpPr/>
          <p:nvPr/>
        </p:nvCxnSpPr>
        <p:spPr>
          <a:xfrm>
            <a:off x="8113059" y="2277597"/>
            <a:ext cx="0" cy="268854"/>
          </a:xfrm>
          <a:prstGeom prst="line">
            <a:avLst/>
          </a:prstGeom>
          <a:ln w="19050">
            <a:solidFill>
              <a:srgbClr val="00FF00"/>
            </a:solidFill>
          </a:ln>
          <a:effectLst/>
        </p:spPr>
        <p:style>
          <a:lnRef idx="2">
            <a:schemeClr val="accent1"/>
          </a:lnRef>
          <a:fillRef idx="0">
            <a:schemeClr val="accent1"/>
          </a:fillRef>
          <a:effectRef idx="1">
            <a:schemeClr val="accent1"/>
          </a:effectRef>
          <a:fontRef idx="minor">
            <a:schemeClr val="tx1"/>
          </a:fontRef>
        </p:style>
      </p:cxnSp>
      <p:cxnSp>
        <p:nvCxnSpPr>
          <p:cNvPr id="24" name="直接连接符 23"/>
          <p:cNvCxnSpPr/>
          <p:nvPr/>
        </p:nvCxnSpPr>
        <p:spPr>
          <a:xfrm>
            <a:off x="3992380" y="4381881"/>
            <a:ext cx="856121" cy="0"/>
          </a:xfrm>
          <a:prstGeom prst="line">
            <a:avLst/>
          </a:prstGeom>
          <a:ln w="25400">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28" name="文本框 27"/>
          <p:cNvSpPr txBox="1"/>
          <p:nvPr/>
        </p:nvSpPr>
        <p:spPr>
          <a:xfrm>
            <a:off x="4151609" y="4408347"/>
            <a:ext cx="527709" cy="338554"/>
          </a:xfrm>
          <a:prstGeom prst="rect">
            <a:avLst/>
          </a:prstGeom>
          <a:noFill/>
        </p:spPr>
        <p:txBody>
          <a:bodyPr wrap="none" rtlCol="0">
            <a:spAutoFit/>
          </a:bodyPr>
          <a:lstStyle/>
          <a:p>
            <a:pPr defTabSz="457200" fontAlgn="base">
              <a:spcBef>
                <a:spcPct val="0"/>
              </a:spcBef>
              <a:spcAft>
                <a:spcPct val="0"/>
              </a:spcAft>
            </a:pPr>
            <a:r>
              <a:rPr lang="en-US" sz="1600" baseline="30000" dirty="0">
                <a:solidFill>
                  <a:prstClr val="black"/>
                </a:solidFill>
                <a:latin typeface="Arial" pitchFamily="34" charset="0"/>
              </a:rPr>
              <a:t>56</a:t>
            </a:r>
            <a:r>
              <a:rPr lang="en-US" altLang="zh-CN" sz="1600" dirty="0">
                <a:solidFill>
                  <a:prstClr val="black"/>
                </a:solidFill>
                <a:latin typeface="Arial" pitchFamily="34" charset="0"/>
              </a:rPr>
              <a:t>Ni</a:t>
            </a:r>
            <a:endParaRPr lang="en-US" sz="1600" dirty="0">
              <a:solidFill>
                <a:prstClr val="black"/>
              </a:solidFill>
              <a:latin typeface="Arial" pitchFamily="34" charset="0"/>
            </a:endParaRPr>
          </a:p>
        </p:txBody>
      </p:sp>
      <p:sp>
        <p:nvSpPr>
          <p:cNvPr id="29" name="文本框 28"/>
          <p:cNvSpPr txBox="1"/>
          <p:nvPr/>
        </p:nvSpPr>
        <p:spPr>
          <a:xfrm>
            <a:off x="3937894" y="4077081"/>
            <a:ext cx="351378" cy="307777"/>
          </a:xfrm>
          <a:prstGeom prst="rect">
            <a:avLst/>
          </a:prstGeom>
          <a:noFill/>
        </p:spPr>
        <p:txBody>
          <a:bodyPr wrap="none" rtlCol="0">
            <a:spAutoFit/>
          </a:bodyPr>
          <a:lstStyle/>
          <a:p>
            <a:pPr defTabSz="457200" fontAlgn="base">
              <a:spcBef>
                <a:spcPct val="0"/>
              </a:spcBef>
              <a:spcAft>
                <a:spcPct val="0"/>
              </a:spcAft>
            </a:pPr>
            <a:r>
              <a:rPr lang="en-US" sz="1400" dirty="0">
                <a:solidFill>
                  <a:prstClr val="black"/>
                </a:solidFill>
                <a:latin typeface="Arial" pitchFamily="34" charset="0"/>
              </a:rPr>
              <a:t>0</a:t>
            </a:r>
            <a:r>
              <a:rPr lang="en-US" sz="1400" baseline="30000" dirty="0">
                <a:solidFill>
                  <a:prstClr val="black"/>
                </a:solidFill>
                <a:latin typeface="Arial" pitchFamily="34" charset="0"/>
              </a:rPr>
              <a:t>+</a:t>
            </a:r>
          </a:p>
        </p:txBody>
      </p:sp>
      <p:cxnSp>
        <p:nvCxnSpPr>
          <p:cNvPr id="30" name="直接箭头连接符 29"/>
          <p:cNvCxnSpPr/>
          <p:nvPr/>
        </p:nvCxnSpPr>
        <p:spPr>
          <a:xfrm flipH="1">
            <a:off x="4848501" y="4121430"/>
            <a:ext cx="416859" cy="260451"/>
          </a:xfrm>
          <a:prstGeom prst="straightConnector1">
            <a:avLst/>
          </a:prstGeom>
          <a:ln w="19050">
            <a:solidFill>
              <a:schemeClr val="accent1"/>
            </a:solidFill>
            <a:tailEnd type="triangle"/>
          </a:ln>
          <a:effectLst/>
        </p:spPr>
        <p:style>
          <a:lnRef idx="2">
            <a:schemeClr val="accent1"/>
          </a:lnRef>
          <a:fillRef idx="0">
            <a:schemeClr val="accent1"/>
          </a:fillRef>
          <a:effectRef idx="1">
            <a:schemeClr val="accent1"/>
          </a:effectRef>
          <a:fontRef idx="minor">
            <a:schemeClr val="tx1"/>
          </a:fontRef>
        </p:style>
      </p:cxnSp>
    </p:spTree>
    <p:extLst>
      <p:ext uri="{BB962C8B-B14F-4D97-AF65-F5344CB8AC3E}">
        <p14:creationId xmlns:p14="http://schemas.microsoft.com/office/powerpoint/2010/main" val="1937028379"/>
      </p:ext>
    </p:extLst>
  </p:cSld>
  <p:clrMapOvr>
    <a:masterClrMapping/>
  </p:clrMapOvr>
</p:sld>
</file>

<file path=ppt/slides/slide2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 name="图片 10"/>
          <p:cNvPicPr>
            <a:picLocks noChangeAspect="1"/>
          </p:cNvPicPr>
          <p:nvPr/>
        </p:nvPicPr>
        <p:blipFill rotWithShape="1">
          <a:blip r:embed="rId3" cstate="print">
            <a:extLst>
              <a:ext uri="{28A0092B-C50C-407E-A947-70E740481C1C}">
                <a14:useLocalDpi xmlns:a14="http://schemas.microsoft.com/office/drawing/2010/main"/>
              </a:ext>
            </a:extLst>
          </a:blip>
          <a:srcRect/>
          <a:stretch/>
        </p:blipFill>
        <p:spPr>
          <a:xfrm>
            <a:off x="5486400" y="2791453"/>
            <a:ext cx="2626659" cy="2781711"/>
          </a:xfrm>
          <a:prstGeom prst="rect">
            <a:avLst/>
          </a:prstGeom>
        </p:spPr>
      </p:pic>
      <p:sp>
        <p:nvSpPr>
          <p:cNvPr id="12" name="Content Placeholder 5"/>
          <p:cNvSpPr>
            <a:spLocks noGrp="1"/>
          </p:cNvSpPr>
          <p:nvPr>
            <p:ph idx="1"/>
          </p:nvPr>
        </p:nvSpPr>
        <p:spPr/>
        <p:txBody>
          <a:bodyPr/>
          <a:lstStyle/>
          <a:p>
            <a:r>
              <a:rPr lang="en-US" dirty="0"/>
              <a:t>The first measurement of decay properties of </a:t>
            </a:r>
            <a:r>
              <a:rPr lang="en-US" baseline="30000" dirty="0"/>
              <a:t>60</a:t>
            </a:r>
            <a:r>
              <a:rPr lang="en-US" dirty="0"/>
              <a:t>Ga.</a:t>
            </a:r>
          </a:p>
          <a:p>
            <a:pPr marL="180178" lvl="1" indent="-180178">
              <a:spcBef>
                <a:spcPts val="1206"/>
              </a:spcBef>
              <a:buFont typeface="Wingdings" pitchFamily="2" charset="2"/>
              <a:buChar char="§"/>
            </a:pPr>
            <a:r>
              <a:rPr lang="en-US" altLang="zh-CN" sz="1600" dirty="0">
                <a:solidFill>
                  <a:schemeClr val="accent3"/>
                </a:solidFill>
                <a:latin typeface="Arial" pitchFamily="34" charset="0"/>
                <a:ea typeface="ＭＳ Ｐゴシック"/>
              </a:rPr>
              <a:t>C. </a:t>
            </a:r>
            <a:r>
              <a:rPr lang="en-US" altLang="zh-CN" sz="1600" dirty="0" err="1">
                <a:solidFill>
                  <a:schemeClr val="accent3"/>
                </a:solidFill>
                <a:latin typeface="Arial" pitchFamily="34" charset="0"/>
                <a:ea typeface="ＭＳ Ｐゴシック"/>
              </a:rPr>
              <a:t>Mazzocchi</a:t>
            </a:r>
            <a:r>
              <a:rPr lang="en-US" altLang="zh-CN" sz="1600" dirty="0">
                <a:solidFill>
                  <a:schemeClr val="accent3"/>
                </a:solidFill>
                <a:latin typeface="Arial" pitchFamily="34" charset="0"/>
                <a:ea typeface="ＭＳ Ｐゴシック"/>
              </a:rPr>
              <a:t> </a:t>
            </a:r>
            <a:r>
              <a:rPr lang="en-US" altLang="zh-CN" sz="1600" i="1" dirty="0">
                <a:solidFill>
                  <a:schemeClr val="accent3"/>
                </a:solidFill>
                <a:latin typeface="Arial" pitchFamily="34" charset="0"/>
                <a:ea typeface="ＭＳ Ｐゴシック"/>
              </a:rPr>
              <a:t>et al</a:t>
            </a:r>
            <a:r>
              <a:rPr lang="en-US" altLang="zh-CN" sz="1600" dirty="0">
                <a:solidFill>
                  <a:schemeClr val="accent3"/>
                </a:solidFill>
                <a:latin typeface="Arial" pitchFamily="34" charset="0"/>
                <a:ea typeface="ＭＳ Ｐゴシック"/>
              </a:rPr>
              <a:t>., Eur. Phys. J. A 12, 269 (2001).</a:t>
            </a:r>
            <a:endParaRPr lang="en-US" sz="1600" dirty="0">
              <a:solidFill>
                <a:schemeClr val="accent3"/>
              </a:solidFill>
              <a:latin typeface="Arial" pitchFamily="34" charset="0"/>
              <a:ea typeface="ＭＳ Ｐゴシック"/>
            </a:endParaRPr>
          </a:p>
          <a:p>
            <a:pPr lvl="1"/>
            <a:r>
              <a:rPr lang="en-US" baseline="30000" dirty="0"/>
              <a:t>60</a:t>
            </a:r>
            <a:r>
              <a:rPr lang="en-US" dirty="0"/>
              <a:t>Ga beam intensity of 1.8 pps (</a:t>
            </a:r>
            <a:r>
              <a:rPr lang="en-US" altLang="zh-CN" dirty="0"/>
              <a:t>insufficient</a:t>
            </a:r>
            <a:r>
              <a:rPr lang="en-US" dirty="0"/>
              <a:t>).</a:t>
            </a:r>
          </a:p>
          <a:p>
            <a:pPr lvl="1"/>
            <a:r>
              <a:rPr lang="en-US" altLang="zh-CN" dirty="0"/>
              <a:t>No </a:t>
            </a:r>
            <a:r>
              <a:rPr lang="en-US" altLang="zh-CN" baseline="30000" dirty="0"/>
              <a:t>60</a:t>
            </a:r>
            <a:r>
              <a:rPr lang="en-US" altLang="zh-CN" dirty="0"/>
              <a:t>Zn particle-unbound states were identified.</a:t>
            </a:r>
          </a:p>
          <a:p>
            <a:pPr marL="211709" lvl="1" indent="0">
              <a:buNone/>
            </a:pPr>
            <a:br>
              <a:rPr lang="en-US" dirty="0"/>
            </a:br>
            <a:br>
              <a:rPr lang="en-US" dirty="0"/>
            </a:br>
            <a:endParaRPr lang="en-US" kern="1200" dirty="0"/>
          </a:p>
        </p:txBody>
      </p:sp>
      <p:sp>
        <p:nvSpPr>
          <p:cNvPr id="10244" name="Title 4"/>
          <p:cNvSpPr>
            <a:spLocks noGrp="1"/>
          </p:cNvSpPr>
          <p:nvPr>
            <p:ph type="title"/>
          </p:nvPr>
        </p:nvSpPr>
        <p:spPr/>
        <p:txBody>
          <a:bodyPr/>
          <a:lstStyle/>
          <a:p>
            <a:r>
              <a:rPr lang="en-US" altLang="zh-CN" i="1" dirty="0">
                <a:latin typeface="Arial" pitchFamily="34" charset="0"/>
                <a:ea typeface="ＭＳ Ｐゴシック"/>
              </a:rPr>
              <a:t>β</a:t>
            </a:r>
            <a:r>
              <a:rPr lang="en-US" altLang="zh-CN" i="1" baseline="30000" dirty="0">
                <a:latin typeface="Arial" pitchFamily="34" charset="0"/>
                <a:ea typeface="ＭＳ Ｐゴシック"/>
              </a:rPr>
              <a:t>+</a:t>
            </a:r>
            <a:r>
              <a:rPr lang="en-US" altLang="zh-CN" dirty="0">
                <a:latin typeface="Arial" pitchFamily="34" charset="0"/>
                <a:ea typeface="ＭＳ Ｐゴシック"/>
              </a:rPr>
              <a:t> decay and electron capture of </a:t>
            </a:r>
            <a:r>
              <a:rPr lang="en-US" altLang="zh-CN" baseline="30000" dirty="0">
                <a:latin typeface="Arial" pitchFamily="34" charset="0"/>
                <a:ea typeface="ＭＳ Ｐゴシック"/>
              </a:rPr>
              <a:t>60</a:t>
            </a:r>
            <a:r>
              <a:rPr lang="en-US" altLang="zh-CN" dirty="0">
                <a:latin typeface="Arial" pitchFamily="34" charset="0"/>
                <a:ea typeface="ＭＳ Ｐゴシック"/>
              </a:rPr>
              <a:t>Ga</a:t>
            </a:r>
            <a:endParaRPr lang="en-US" dirty="0">
              <a:latin typeface="Arial" pitchFamily="34" charset="0"/>
              <a:ea typeface="ＭＳ Ｐゴシック"/>
              <a:cs typeface="ＭＳ Ｐゴシック"/>
            </a:endParaRPr>
          </a:p>
        </p:txBody>
      </p:sp>
      <p:sp>
        <p:nvSpPr>
          <p:cNvPr id="5" name="Footer Placeholder 4"/>
          <p:cNvSpPr>
            <a:spLocks noGrp="1"/>
          </p:cNvSpPr>
          <p:nvPr>
            <p:ph type="ftr" sz="quarter" idx="10"/>
          </p:nvPr>
        </p:nvSpPr>
        <p:spPr/>
        <p:txBody>
          <a:bodyPr/>
          <a:lstStyle/>
          <a:p>
            <a:pPr>
              <a:defRPr/>
            </a:pPr>
            <a:r>
              <a:rPr lang="en-US" altLang="zh-CN" dirty="0"/>
              <a:t>Lijie</a:t>
            </a:r>
            <a:r>
              <a:rPr lang="en-US" dirty="0"/>
              <a:t> Sun, JINA-CEE Frontiers 2019</a:t>
            </a:r>
          </a:p>
        </p:txBody>
      </p:sp>
      <p:sp>
        <p:nvSpPr>
          <p:cNvPr id="6" name="Slide Number Placeholder 5"/>
          <p:cNvSpPr>
            <a:spLocks noGrp="1"/>
          </p:cNvSpPr>
          <p:nvPr>
            <p:ph type="sldNum" sz="quarter" idx="11"/>
          </p:nvPr>
        </p:nvSpPr>
        <p:spPr/>
        <p:txBody>
          <a:bodyPr/>
          <a:lstStyle/>
          <a:p>
            <a:r>
              <a:rPr lang="en-US"/>
              <a:t>, Slide </a:t>
            </a:r>
            <a:fld id="{1D2CDB64-C772-4C10-8066-C769534B205C}" type="slidenum">
              <a:rPr lang="en-US" smtClean="0"/>
              <a:pPr/>
              <a:t>241</a:t>
            </a:fld>
            <a:endParaRPr lang="en-US" dirty="0"/>
          </a:p>
        </p:txBody>
      </p:sp>
      <p:sp>
        <p:nvSpPr>
          <p:cNvPr id="3" name="矩形 2"/>
          <p:cNvSpPr/>
          <p:nvPr/>
        </p:nvSpPr>
        <p:spPr>
          <a:xfrm>
            <a:off x="5610009" y="5638800"/>
            <a:ext cx="2595582" cy="369332"/>
          </a:xfrm>
          <a:prstGeom prst="rect">
            <a:avLst/>
          </a:prstGeom>
        </p:spPr>
        <p:txBody>
          <a:bodyPr wrap="none">
            <a:spAutoFit/>
          </a:bodyPr>
          <a:lstStyle/>
          <a:p>
            <a:pPr defTabSz="457200" fontAlgn="base">
              <a:spcBef>
                <a:spcPct val="0"/>
              </a:spcBef>
              <a:spcAft>
                <a:spcPct val="0"/>
              </a:spcAft>
            </a:pPr>
            <a:r>
              <a:rPr lang="en-US" dirty="0">
                <a:solidFill>
                  <a:prstClr val="black"/>
                </a:solidFill>
                <a:latin typeface="Arial" pitchFamily="34" charset="0"/>
              </a:rPr>
              <a:t>Decay scheme of </a:t>
            </a:r>
            <a:r>
              <a:rPr lang="en-US" baseline="30000" dirty="0">
                <a:solidFill>
                  <a:prstClr val="black"/>
                </a:solidFill>
                <a:latin typeface="Arial" pitchFamily="34" charset="0"/>
              </a:rPr>
              <a:t>60</a:t>
            </a:r>
            <a:r>
              <a:rPr lang="en-US" dirty="0">
                <a:solidFill>
                  <a:prstClr val="black"/>
                </a:solidFill>
                <a:latin typeface="Arial" pitchFamily="34" charset="0"/>
              </a:rPr>
              <a:t>Ga</a:t>
            </a:r>
          </a:p>
        </p:txBody>
      </p:sp>
      <p:cxnSp>
        <p:nvCxnSpPr>
          <p:cNvPr id="10" name="直接连接符 9"/>
          <p:cNvCxnSpPr/>
          <p:nvPr/>
        </p:nvCxnSpPr>
        <p:spPr>
          <a:xfrm>
            <a:off x="5522259" y="3352800"/>
            <a:ext cx="3622872" cy="0"/>
          </a:xfrm>
          <a:prstGeom prst="line">
            <a:avLst/>
          </a:prstGeom>
          <a:ln>
            <a:solidFill>
              <a:srgbClr val="FF0000"/>
            </a:solidFill>
          </a:ln>
        </p:spPr>
        <p:style>
          <a:lnRef idx="1">
            <a:schemeClr val="accent1"/>
          </a:lnRef>
          <a:fillRef idx="0">
            <a:schemeClr val="accent1"/>
          </a:fillRef>
          <a:effectRef idx="0">
            <a:schemeClr val="accent1"/>
          </a:effectRef>
          <a:fontRef idx="minor">
            <a:schemeClr val="tx1"/>
          </a:fontRef>
        </p:style>
      </p:cxnSp>
      <p:sp>
        <p:nvSpPr>
          <p:cNvPr id="13" name="文本框 12"/>
          <p:cNvSpPr txBox="1"/>
          <p:nvPr/>
        </p:nvSpPr>
        <p:spPr>
          <a:xfrm>
            <a:off x="7661930" y="3014246"/>
            <a:ext cx="1510350" cy="338554"/>
          </a:xfrm>
          <a:prstGeom prst="rect">
            <a:avLst/>
          </a:prstGeom>
          <a:noFill/>
        </p:spPr>
        <p:txBody>
          <a:bodyPr wrap="none" rtlCol="0">
            <a:spAutoFit/>
          </a:bodyPr>
          <a:lstStyle/>
          <a:p>
            <a:pPr defTabSz="457200" fontAlgn="base">
              <a:spcBef>
                <a:spcPct val="0"/>
              </a:spcBef>
              <a:spcAft>
                <a:spcPct val="0"/>
              </a:spcAft>
            </a:pPr>
            <a:r>
              <a:rPr lang="en-US" altLang="zh-CN" sz="1600" i="1" dirty="0">
                <a:solidFill>
                  <a:srgbClr val="C00000"/>
                </a:solidFill>
                <a:latin typeface="Arial" pitchFamily="34" charset="0"/>
              </a:rPr>
              <a:t>S</a:t>
            </a:r>
            <a:r>
              <a:rPr lang="en-US" altLang="zh-CN" sz="1600" i="1" baseline="-25000" dirty="0">
                <a:solidFill>
                  <a:srgbClr val="C00000"/>
                </a:solidFill>
                <a:latin typeface="Arial" pitchFamily="34" charset="0"/>
              </a:rPr>
              <a:t>p</a:t>
            </a:r>
            <a:r>
              <a:rPr lang="en-US" altLang="zh-CN" sz="1600" i="1" dirty="0">
                <a:solidFill>
                  <a:srgbClr val="C00000"/>
                </a:solidFill>
                <a:latin typeface="Arial" pitchFamily="34" charset="0"/>
              </a:rPr>
              <a:t> </a:t>
            </a:r>
            <a:r>
              <a:rPr lang="en-US" altLang="zh-CN" sz="1600" dirty="0">
                <a:solidFill>
                  <a:srgbClr val="C00000"/>
                </a:solidFill>
                <a:latin typeface="Arial" pitchFamily="34" charset="0"/>
              </a:rPr>
              <a:t>= 5105.0(4)</a:t>
            </a:r>
            <a:endParaRPr lang="zh-CN" altLang="en-US" sz="1600" dirty="0">
              <a:solidFill>
                <a:srgbClr val="C00000"/>
              </a:solidFill>
              <a:latin typeface="Arial" pitchFamily="34" charset="0"/>
            </a:endParaRPr>
          </a:p>
        </p:txBody>
      </p:sp>
      <p:cxnSp>
        <p:nvCxnSpPr>
          <p:cNvPr id="14" name="直接连接符 13"/>
          <p:cNvCxnSpPr/>
          <p:nvPr/>
        </p:nvCxnSpPr>
        <p:spPr>
          <a:xfrm>
            <a:off x="5540188" y="4267200"/>
            <a:ext cx="3603812" cy="0"/>
          </a:xfrm>
          <a:prstGeom prst="line">
            <a:avLst/>
          </a:prstGeom>
        </p:spPr>
        <p:style>
          <a:lnRef idx="1">
            <a:schemeClr val="accent1"/>
          </a:lnRef>
          <a:fillRef idx="0">
            <a:schemeClr val="accent1"/>
          </a:fillRef>
          <a:effectRef idx="0">
            <a:schemeClr val="accent1"/>
          </a:effectRef>
          <a:fontRef idx="minor">
            <a:schemeClr val="tx1"/>
          </a:fontRef>
        </p:style>
      </p:cxnSp>
      <p:sp>
        <p:nvSpPr>
          <p:cNvPr id="16" name="文本框 15"/>
          <p:cNvSpPr txBox="1"/>
          <p:nvPr/>
        </p:nvSpPr>
        <p:spPr>
          <a:xfrm>
            <a:off x="7664823" y="3914790"/>
            <a:ext cx="1513556" cy="338554"/>
          </a:xfrm>
          <a:prstGeom prst="rect">
            <a:avLst/>
          </a:prstGeom>
          <a:noFill/>
        </p:spPr>
        <p:txBody>
          <a:bodyPr wrap="none" rtlCol="0">
            <a:spAutoFit/>
          </a:bodyPr>
          <a:lstStyle/>
          <a:p>
            <a:pPr defTabSz="457200" fontAlgn="base">
              <a:spcBef>
                <a:spcPct val="0"/>
              </a:spcBef>
              <a:spcAft>
                <a:spcPct val="0"/>
              </a:spcAft>
            </a:pPr>
            <a:r>
              <a:rPr lang="en-US" altLang="zh-CN" sz="1600" i="1" dirty="0">
                <a:solidFill>
                  <a:srgbClr val="F07F09">
                    <a:lumMod val="75000"/>
                  </a:srgbClr>
                </a:solidFill>
                <a:latin typeface="Arial" pitchFamily="34" charset="0"/>
              </a:rPr>
              <a:t>S</a:t>
            </a:r>
            <a:r>
              <a:rPr lang="en-US" altLang="zh-CN" sz="1600" i="1" baseline="-25000" dirty="0">
                <a:solidFill>
                  <a:srgbClr val="F07F09">
                    <a:lumMod val="75000"/>
                  </a:srgbClr>
                </a:solidFill>
                <a:latin typeface="Arial" pitchFamily="34" charset="0"/>
              </a:rPr>
              <a:t>α</a:t>
            </a:r>
            <a:r>
              <a:rPr lang="en-US" altLang="zh-CN" sz="1600" dirty="0">
                <a:solidFill>
                  <a:srgbClr val="F07F09">
                    <a:lumMod val="75000"/>
                  </a:srgbClr>
                </a:solidFill>
                <a:latin typeface="Arial" pitchFamily="34" charset="0"/>
              </a:rPr>
              <a:t> = 2691.7(5)</a:t>
            </a:r>
            <a:endParaRPr lang="zh-CN" altLang="en-US" sz="1600" dirty="0">
              <a:solidFill>
                <a:srgbClr val="F07F09">
                  <a:lumMod val="75000"/>
                </a:srgbClr>
              </a:solidFill>
              <a:latin typeface="Arial" pitchFamily="34" charset="0"/>
            </a:endParaRPr>
          </a:p>
        </p:txBody>
      </p:sp>
      <p:pic>
        <p:nvPicPr>
          <p:cNvPr id="17" name="图片 16"/>
          <p:cNvPicPr>
            <a:picLocks noChangeAspect="1"/>
          </p:cNvPicPr>
          <p:nvPr/>
        </p:nvPicPr>
        <p:blipFill rotWithShape="1">
          <a:blip r:embed="rId4" cstate="print">
            <a:extLst>
              <a:ext uri="{28A0092B-C50C-407E-A947-70E740481C1C}">
                <a14:useLocalDpi xmlns:a14="http://schemas.microsoft.com/office/drawing/2010/main"/>
              </a:ext>
            </a:extLst>
          </a:blip>
          <a:srcRect/>
          <a:stretch/>
        </p:blipFill>
        <p:spPr>
          <a:xfrm>
            <a:off x="8085183" y="2101306"/>
            <a:ext cx="997195" cy="519898"/>
          </a:xfrm>
          <a:prstGeom prst="rect">
            <a:avLst/>
          </a:prstGeom>
        </p:spPr>
      </p:pic>
      <p:sp>
        <p:nvSpPr>
          <p:cNvPr id="8" name="矩形 7"/>
          <p:cNvSpPr/>
          <p:nvPr/>
        </p:nvSpPr>
        <p:spPr>
          <a:xfrm>
            <a:off x="7346052" y="1539316"/>
            <a:ext cx="1819729" cy="584775"/>
          </a:xfrm>
          <a:prstGeom prst="rect">
            <a:avLst/>
          </a:prstGeom>
        </p:spPr>
        <p:txBody>
          <a:bodyPr wrap="none">
            <a:spAutoFit/>
          </a:bodyPr>
          <a:lstStyle/>
          <a:p>
            <a:pPr defTabSz="457200" fontAlgn="base">
              <a:spcBef>
                <a:spcPct val="0"/>
              </a:spcBef>
              <a:spcAft>
                <a:spcPct val="0"/>
              </a:spcAft>
            </a:pPr>
            <a:r>
              <a:rPr lang="en-US" sz="1600" i="1" dirty="0">
                <a:solidFill>
                  <a:prstClr val="black"/>
                </a:solidFill>
                <a:latin typeface="Arial" pitchFamily="34" charset="0"/>
              </a:rPr>
              <a:t>S</a:t>
            </a:r>
            <a:r>
              <a:rPr lang="en-US" sz="1600" i="1" baseline="-25000" dirty="0">
                <a:solidFill>
                  <a:prstClr val="black"/>
                </a:solidFill>
                <a:latin typeface="Arial" pitchFamily="34" charset="0"/>
              </a:rPr>
              <a:t>p</a:t>
            </a:r>
            <a:r>
              <a:rPr lang="en-US" sz="1600" dirty="0">
                <a:solidFill>
                  <a:prstClr val="black"/>
                </a:solidFill>
                <a:latin typeface="Arial" pitchFamily="34" charset="0"/>
              </a:rPr>
              <a:t> = 40(70)</a:t>
            </a:r>
          </a:p>
          <a:p>
            <a:pPr defTabSz="457200" fontAlgn="base">
              <a:spcBef>
                <a:spcPct val="0"/>
              </a:spcBef>
              <a:spcAft>
                <a:spcPct val="0"/>
              </a:spcAft>
            </a:pPr>
            <a:r>
              <a:rPr lang="en-US" sz="1600" i="1" dirty="0">
                <a:solidFill>
                  <a:prstClr val="black"/>
                </a:solidFill>
                <a:latin typeface="Arial" pitchFamily="34" charset="0"/>
              </a:rPr>
              <a:t>Q</a:t>
            </a:r>
            <a:r>
              <a:rPr lang="en-US" sz="1600" baseline="-25000" dirty="0">
                <a:solidFill>
                  <a:prstClr val="black"/>
                </a:solidFill>
                <a:latin typeface="Arial" pitchFamily="34" charset="0"/>
              </a:rPr>
              <a:t>EC</a:t>
            </a:r>
            <a:r>
              <a:rPr lang="en-US" sz="1600" dirty="0">
                <a:solidFill>
                  <a:prstClr val="black"/>
                </a:solidFill>
                <a:latin typeface="Arial" pitchFamily="34" charset="0"/>
              </a:rPr>
              <a:t> = 14580(200)</a:t>
            </a:r>
          </a:p>
        </p:txBody>
      </p:sp>
      <p:cxnSp>
        <p:nvCxnSpPr>
          <p:cNvPr id="25" name="直接连接符 24"/>
          <p:cNvCxnSpPr/>
          <p:nvPr/>
        </p:nvCxnSpPr>
        <p:spPr>
          <a:xfrm>
            <a:off x="4249279" y="3352800"/>
            <a:ext cx="856121" cy="0"/>
          </a:xfrm>
          <a:prstGeom prst="line">
            <a:avLst/>
          </a:prstGeom>
          <a:ln w="25400">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26" name="文本框 25"/>
          <p:cNvSpPr txBox="1"/>
          <p:nvPr/>
        </p:nvSpPr>
        <p:spPr>
          <a:xfrm>
            <a:off x="4408508" y="3379266"/>
            <a:ext cx="596638" cy="338554"/>
          </a:xfrm>
          <a:prstGeom prst="rect">
            <a:avLst/>
          </a:prstGeom>
          <a:noFill/>
        </p:spPr>
        <p:txBody>
          <a:bodyPr wrap="none" rtlCol="0">
            <a:spAutoFit/>
          </a:bodyPr>
          <a:lstStyle/>
          <a:p>
            <a:pPr defTabSz="457200" fontAlgn="base">
              <a:spcBef>
                <a:spcPct val="0"/>
              </a:spcBef>
              <a:spcAft>
                <a:spcPct val="0"/>
              </a:spcAft>
            </a:pPr>
            <a:r>
              <a:rPr lang="en-US" sz="1600" baseline="30000" dirty="0">
                <a:solidFill>
                  <a:prstClr val="black"/>
                </a:solidFill>
                <a:latin typeface="Arial" pitchFamily="34" charset="0"/>
              </a:rPr>
              <a:t>59</a:t>
            </a:r>
            <a:r>
              <a:rPr lang="en-US" altLang="zh-CN" sz="1600" dirty="0">
                <a:solidFill>
                  <a:prstClr val="black"/>
                </a:solidFill>
                <a:latin typeface="Arial" pitchFamily="34" charset="0"/>
              </a:rPr>
              <a:t>Cu</a:t>
            </a:r>
            <a:endParaRPr lang="en-US" sz="1600" dirty="0">
              <a:solidFill>
                <a:prstClr val="black"/>
              </a:solidFill>
              <a:latin typeface="Arial" pitchFamily="34" charset="0"/>
            </a:endParaRPr>
          </a:p>
        </p:txBody>
      </p:sp>
      <p:sp>
        <p:nvSpPr>
          <p:cNvPr id="27" name="文本框 26"/>
          <p:cNvSpPr txBox="1"/>
          <p:nvPr/>
        </p:nvSpPr>
        <p:spPr>
          <a:xfrm>
            <a:off x="4194793" y="3048000"/>
            <a:ext cx="500458" cy="307777"/>
          </a:xfrm>
          <a:prstGeom prst="rect">
            <a:avLst/>
          </a:prstGeom>
          <a:noFill/>
        </p:spPr>
        <p:txBody>
          <a:bodyPr wrap="none" rtlCol="0">
            <a:spAutoFit/>
          </a:bodyPr>
          <a:lstStyle/>
          <a:p>
            <a:pPr defTabSz="457200" fontAlgn="base">
              <a:spcBef>
                <a:spcPct val="0"/>
              </a:spcBef>
              <a:spcAft>
                <a:spcPct val="0"/>
              </a:spcAft>
            </a:pPr>
            <a:r>
              <a:rPr lang="en-US" sz="1400" dirty="0">
                <a:solidFill>
                  <a:prstClr val="black"/>
                </a:solidFill>
                <a:latin typeface="Arial" pitchFamily="34" charset="0"/>
              </a:rPr>
              <a:t>3/2</a:t>
            </a:r>
            <a:r>
              <a:rPr lang="en-US" sz="1400" baseline="30000" dirty="0">
                <a:solidFill>
                  <a:prstClr val="black"/>
                </a:solidFill>
                <a:latin typeface="Arial" pitchFamily="34" charset="0"/>
              </a:rPr>
              <a:t>–</a:t>
            </a:r>
          </a:p>
        </p:txBody>
      </p:sp>
      <p:cxnSp>
        <p:nvCxnSpPr>
          <p:cNvPr id="31" name="直接箭头连接符 30"/>
          <p:cNvCxnSpPr/>
          <p:nvPr/>
        </p:nvCxnSpPr>
        <p:spPr>
          <a:xfrm flipH="1">
            <a:off x="5105400" y="3092349"/>
            <a:ext cx="416859" cy="260451"/>
          </a:xfrm>
          <a:prstGeom prst="straightConnector1">
            <a:avLst/>
          </a:prstGeom>
          <a:ln w="19050">
            <a:solidFill>
              <a:srgbClr val="FF0000"/>
            </a:solidFill>
            <a:tailEnd type="triangle"/>
          </a:ln>
          <a:effectLst/>
        </p:spPr>
        <p:style>
          <a:lnRef idx="2">
            <a:schemeClr val="accent1"/>
          </a:lnRef>
          <a:fillRef idx="0">
            <a:schemeClr val="accent1"/>
          </a:fillRef>
          <a:effectRef idx="1">
            <a:schemeClr val="accent1"/>
          </a:effectRef>
          <a:fontRef idx="minor">
            <a:schemeClr val="tx1"/>
          </a:fontRef>
        </p:style>
      </p:cxnSp>
      <p:cxnSp>
        <p:nvCxnSpPr>
          <p:cNvPr id="21" name="直接箭头连接符 20"/>
          <p:cNvCxnSpPr/>
          <p:nvPr/>
        </p:nvCxnSpPr>
        <p:spPr>
          <a:xfrm flipH="1">
            <a:off x="7688948" y="2540139"/>
            <a:ext cx="416859" cy="260451"/>
          </a:xfrm>
          <a:prstGeom prst="straightConnector1">
            <a:avLst/>
          </a:prstGeom>
          <a:ln w="19050">
            <a:solidFill>
              <a:srgbClr val="00FF00"/>
            </a:solidFill>
            <a:tailEnd type="triangle"/>
          </a:ln>
          <a:effectLst/>
        </p:spPr>
        <p:style>
          <a:lnRef idx="2">
            <a:schemeClr val="accent1"/>
          </a:lnRef>
          <a:fillRef idx="0">
            <a:schemeClr val="accent1"/>
          </a:fillRef>
          <a:effectRef idx="1">
            <a:schemeClr val="accent1"/>
          </a:effectRef>
          <a:fontRef idx="minor">
            <a:schemeClr val="tx1"/>
          </a:fontRef>
        </p:style>
      </p:cxnSp>
      <p:cxnSp>
        <p:nvCxnSpPr>
          <p:cNvPr id="22" name="直接箭头连接符 21"/>
          <p:cNvCxnSpPr/>
          <p:nvPr/>
        </p:nvCxnSpPr>
        <p:spPr>
          <a:xfrm flipH="1">
            <a:off x="7689239" y="2286000"/>
            <a:ext cx="416859" cy="260451"/>
          </a:xfrm>
          <a:prstGeom prst="straightConnector1">
            <a:avLst/>
          </a:prstGeom>
          <a:ln w="19050">
            <a:solidFill>
              <a:srgbClr val="00B050"/>
            </a:solidFill>
            <a:tailEnd type="triangle"/>
          </a:ln>
          <a:effectLst/>
        </p:spPr>
        <p:style>
          <a:lnRef idx="2">
            <a:schemeClr val="accent1"/>
          </a:lnRef>
          <a:fillRef idx="0">
            <a:schemeClr val="accent1"/>
          </a:fillRef>
          <a:effectRef idx="1">
            <a:schemeClr val="accent1"/>
          </a:effectRef>
          <a:fontRef idx="minor">
            <a:schemeClr val="tx1"/>
          </a:fontRef>
        </p:style>
      </p:cxnSp>
      <p:cxnSp>
        <p:nvCxnSpPr>
          <p:cNvPr id="19" name="直接连接符 18"/>
          <p:cNvCxnSpPr/>
          <p:nvPr/>
        </p:nvCxnSpPr>
        <p:spPr>
          <a:xfrm>
            <a:off x="8113059" y="2277597"/>
            <a:ext cx="0" cy="268854"/>
          </a:xfrm>
          <a:prstGeom prst="line">
            <a:avLst/>
          </a:prstGeom>
          <a:ln w="19050">
            <a:solidFill>
              <a:srgbClr val="00FF00"/>
            </a:solidFill>
          </a:ln>
          <a:effectLst/>
        </p:spPr>
        <p:style>
          <a:lnRef idx="2">
            <a:schemeClr val="accent1"/>
          </a:lnRef>
          <a:fillRef idx="0">
            <a:schemeClr val="accent1"/>
          </a:fillRef>
          <a:effectRef idx="1">
            <a:schemeClr val="accent1"/>
          </a:effectRef>
          <a:fontRef idx="minor">
            <a:schemeClr val="tx1"/>
          </a:fontRef>
        </p:style>
      </p:cxnSp>
      <p:cxnSp>
        <p:nvCxnSpPr>
          <p:cNvPr id="24" name="直接连接符 23"/>
          <p:cNvCxnSpPr/>
          <p:nvPr/>
        </p:nvCxnSpPr>
        <p:spPr>
          <a:xfrm>
            <a:off x="3992380" y="4381881"/>
            <a:ext cx="856121" cy="0"/>
          </a:xfrm>
          <a:prstGeom prst="line">
            <a:avLst/>
          </a:prstGeom>
          <a:ln w="25400">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28" name="文本框 27"/>
          <p:cNvSpPr txBox="1"/>
          <p:nvPr/>
        </p:nvSpPr>
        <p:spPr>
          <a:xfrm>
            <a:off x="4151609" y="4408347"/>
            <a:ext cx="527709" cy="338554"/>
          </a:xfrm>
          <a:prstGeom prst="rect">
            <a:avLst/>
          </a:prstGeom>
          <a:noFill/>
        </p:spPr>
        <p:txBody>
          <a:bodyPr wrap="none" rtlCol="0">
            <a:spAutoFit/>
          </a:bodyPr>
          <a:lstStyle/>
          <a:p>
            <a:pPr defTabSz="457200" fontAlgn="base">
              <a:spcBef>
                <a:spcPct val="0"/>
              </a:spcBef>
              <a:spcAft>
                <a:spcPct val="0"/>
              </a:spcAft>
            </a:pPr>
            <a:r>
              <a:rPr lang="en-US" sz="1600" baseline="30000" dirty="0">
                <a:solidFill>
                  <a:prstClr val="black"/>
                </a:solidFill>
                <a:latin typeface="Arial" pitchFamily="34" charset="0"/>
              </a:rPr>
              <a:t>56</a:t>
            </a:r>
            <a:r>
              <a:rPr lang="en-US" altLang="zh-CN" sz="1600" dirty="0">
                <a:solidFill>
                  <a:prstClr val="black"/>
                </a:solidFill>
                <a:latin typeface="Arial" pitchFamily="34" charset="0"/>
              </a:rPr>
              <a:t>Ni</a:t>
            </a:r>
            <a:endParaRPr lang="en-US" sz="1600" dirty="0">
              <a:solidFill>
                <a:prstClr val="black"/>
              </a:solidFill>
              <a:latin typeface="Arial" pitchFamily="34" charset="0"/>
            </a:endParaRPr>
          </a:p>
        </p:txBody>
      </p:sp>
      <p:sp>
        <p:nvSpPr>
          <p:cNvPr id="29" name="文本框 28"/>
          <p:cNvSpPr txBox="1"/>
          <p:nvPr/>
        </p:nvSpPr>
        <p:spPr>
          <a:xfrm>
            <a:off x="3937894" y="4077081"/>
            <a:ext cx="351378" cy="307777"/>
          </a:xfrm>
          <a:prstGeom prst="rect">
            <a:avLst/>
          </a:prstGeom>
          <a:noFill/>
        </p:spPr>
        <p:txBody>
          <a:bodyPr wrap="none" rtlCol="0">
            <a:spAutoFit/>
          </a:bodyPr>
          <a:lstStyle/>
          <a:p>
            <a:pPr defTabSz="457200" fontAlgn="base">
              <a:spcBef>
                <a:spcPct val="0"/>
              </a:spcBef>
              <a:spcAft>
                <a:spcPct val="0"/>
              </a:spcAft>
            </a:pPr>
            <a:r>
              <a:rPr lang="en-US" sz="1400" dirty="0">
                <a:solidFill>
                  <a:prstClr val="black"/>
                </a:solidFill>
                <a:latin typeface="Arial" pitchFamily="34" charset="0"/>
              </a:rPr>
              <a:t>0</a:t>
            </a:r>
            <a:r>
              <a:rPr lang="en-US" sz="1400" baseline="30000" dirty="0">
                <a:solidFill>
                  <a:prstClr val="black"/>
                </a:solidFill>
                <a:latin typeface="Arial" pitchFamily="34" charset="0"/>
              </a:rPr>
              <a:t>+</a:t>
            </a:r>
          </a:p>
        </p:txBody>
      </p:sp>
      <p:cxnSp>
        <p:nvCxnSpPr>
          <p:cNvPr id="30" name="直接箭头连接符 29"/>
          <p:cNvCxnSpPr/>
          <p:nvPr/>
        </p:nvCxnSpPr>
        <p:spPr>
          <a:xfrm flipH="1">
            <a:off x="4848501" y="4121430"/>
            <a:ext cx="416859" cy="260451"/>
          </a:xfrm>
          <a:prstGeom prst="straightConnector1">
            <a:avLst/>
          </a:prstGeom>
          <a:ln w="19050">
            <a:solidFill>
              <a:schemeClr val="accent1"/>
            </a:solidFill>
            <a:tailEnd type="triangle"/>
          </a:ln>
          <a:effectLst/>
        </p:spPr>
        <p:style>
          <a:lnRef idx="2">
            <a:schemeClr val="accent1"/>
          </a:lnRef>
          <a:fillRef idx="0">
            <a:schemeClr val="accent1"/>
          </a:fillRef>
          <a:effectRef idx="1">
            <a:schemeClr val="accent1"/>
          </a:effectRef>
          <a:fontRef idx="minor">
            <a:schemeClr val="tx1"/>
          </a:fontRef>
        </p:style>
      </p:cxnSp>
    </p:spTree>
    <p:extLst>
      <p:ext uri="{BB962C8B-B14F-4D97-AF65-F5344CB8AC3E}">
        <p14:creationId xmlns:p14="http://schemas.microsoft.com/office/powerpoint/2010/main" val="4062921170"/>
      </p:ext>
    </p:extLst>
  </p:cSld>
  <p:clrMapOvr>
    <a:masterClrMapping/>
  </p:clrMapOvr>
</p:sld>
</file>

<file path=ppt/slides/slide2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 name="图片 10"/>
          <p:cNvPicPr>
            <a:picLocks noChangeAspect="1"/>
          </p:cNvPicPr>
          <p:nvPr/>
        </p:nvPicPr>
        <p:blipFill rotWithShape="1">
          <a:blip r:embed="rId3" cstate="print">
            <a:extLst>
              <a:ext uri="{28A0092B-C50C-407E-A947-70E740481C1C}">
                <a14:useLocalDpi xmlns:a14="http://schemas.microsoft.com/office/drawing/2010/main"/>
              </a:ext>
            </a:extLst>
          </a:blip>
          <a:srcRect/>
          <a:stretch/>
        </p:blipFill>
        <p:spPr>
          <a:xfrm>
            <a:off x="5486400" y="2791453"/>
            <a:ext cx="2626659" cy="2781711"/>
          </a:xfrm>
          <a:prstGeom prst="rect">
            <a:avLst/>
          </a:prstGeom>
        </p:spPr>
      </p:pic>
      <p:sp>
        <p:nvSpPr>
          <p:cNvPr id="12" name="Content Placeholder 5"/>
          <p:cNvSpPr>
            <a:spLocks noGrp="1"/>
          </p:cNvSpPr>
          <p:nvPr>
            <p:ph idx="1"/>
          </p:nvPr>
        </p:nvSpPr>
        <p:spPr/>
        <p:txBody>
          <a:bodyPr/>
          <a:lstStyle/>
          <a:p>
            <a:r>
              <a:rPr lang="en-US" dirty="0"/>
              <a:t>The first measurement of decay properties of </a:t>
            </a:r>
            <a:r>
              <a:rPr lang="en-US" baseline="30000" dirty="0"/>
              <a:t>60</a:t>
            </a:r>
            <a:r>
              <a:rPr lang="en-US" dirty="0"/>
              <a:t>Ga.</a:t>
            </a:r>
          </a:p>
          <a:p>
            <a:pPr marL="180178" lvl="1" indent="-180178">
              <a:spcBef>
                <a:spcPts val="1206"/>
              </a:spcBef>
              <a:buFont typeface="Wingdings" pitchFamily="2" charset="2"/>
              <a:buChar char="§"/>
            </a:pPr>
            <a:r>
              <a:rPr lang="en-US" altLang="zh-CN" sz="1600" dirty="0">
                <a:solidFill>
                  <a:schemeClr val="accent3"/>
                </a:solidFill>
                <a:latin typeface="Arial" pitchFamily="34" charset="0"/>
                <a:ea typeface="ＭＳ Ｐゴシック"/>
              </a:rPr>
              <a:t>C. </a:t>
            </a:r>
            <a:r>
              <a:rPr lang="en-US" altLang="zh-CN" sz="1600" dirty="0" err="1">
                <a:solidFill>
                  <a:schemeClr val="accent3"/>
                </a:solidFill>
                <a:latin typeface="Arial" pitchFamily="34" charset="0"/>
                <a:ea typeface="ＭＳ Ｐゴシック"/>
              </a:rPr>
              <a:t>Mazzocchi</a:t>
            </a:r>
            <a:r>
              <a:rPr lang="en-US" altLang="zh-CN" sz="1600" dirty="0">
                <a:solidFill>
                  <a:schemeClr val="accent3"/>
                </a:solidFill>
                <a:latin typeface="Arial" pitchFamily="34" charset="0"/>
                <a:ea typeface="ＭＳ Ｐゴシック"/>
              </a:rPr>
              <a:t> </a:t>
            </a:r>
            <a:r>
              <a:rPr lang="en-US" altLang="zh-CN" sz="1600" i="1" dirty="0">
                <a:solidFill>
                  <a:schemeClr val="accent3"/>
                </a:solidFill>
                <a:latin typeface="Arial" pitchFamily="34" charset="0"/>
                <a:ea typeface="ＭＳ Ｐゴシック"/>
              </a:rPr>
              <a:t>et al</a:t>
            </a:r>
            <a:r>
              <a:rPr lang="en-US" altLang="zh-CN" sz="1600" dirty="0">
                <a:solidFill>
                  <a:schemeClr val="accent3"/>
                </a:solidFill>
                <a:latin typeface="Arial" pitchFamily="34" charset="0"/>
                <a:ea typeface="ＭＳ Ｐゴシック"/>
              </a:rPr>
              <a:t>., Eur. Phys. J. A 12, 269 (2001).</a:t>
            </a:r>
            <a:endParaRPr lang="en-US" sz="1600" dirty="0">
              <a:solidFill>
                <a:schemeClr val="accent3"/>
              </a:solidFill>
              <a:latin typeface="Arial" pitchFamily="34" charset="0"/>
              <a:ea typeface="ＭＳ Ｐゴシック"/>
            </a:endParaRPr>
          </a:p>
          <a:p>
            <a:pPr lvl="1"/>
            <a:r>
              <a:rPr lang="en-US" baseline="30000" dirty="0"/>
              <a:t>60</a:t>
            </a:r>
            <a:r>
              <a:rPr lang="en-US" dirty="0"/>
              <a:t>Ga beam intensity of 1.8 pps (</a:t>
            </a:r>
            <a:r>
              <a:rPr lang="en-US" altLang="zh-CN" dirty="0"/>
              <a:t>insufficient</a:t>
            </a:r>
            <a:r>
              <a:rPr lang="en-US" dirty="0"/>
              <a:t>).</a:t>
            </a:r>
          </a:p>
          <a:p>
            <a:pPr lvl="1"/>
            <a:r>
              <a:rPr lang="en-US" dirty="0"/>
              <a:t>No </a:t>
            </a:r>
            <a:r>
              <a:rPr lang="en-US" baseline="30000" dirty="0"/>
              <a:t>60</a:t>
            </a:r>
            <a:r>
              <a:rPr lang="en-US" dirty="0"/>
              <a:t>Zn particle-unbound states were identified.</a:t>
            </a:r>
          </a:p>
          <a:p>
            <a:pPr marL="211709" lvl="1" indent="0">
              <a:buNone/>
            </a:pPr>
            <a:br>
              <a:rPr lang="en-US" dirty="0"/>
            </a:br>
            <a:br>
              <a:rPr lang="en-US" dirty="0"/>
            </a:br>
            <a:endParaRPr lang="en-US" kern="1200" dirty="0"/>
          </a:p>
        </p:txBody>
      </p:sp>
      <p:sp>
        <p:nvSpPr>
          <p:cNvPr id="10244" name="Title 4"/>
          <p:cNvSpPr>
            <a:spLocks noGrp="1"/>
          </p:cNvSpPr>
          <p:nvPr>
            <p:ph type="title"/>
          </p:nvPr>
        </p:nvSpPr>
        <p:spPr/>
        <p:txBody>
          <a:bodyPr/>
          <a:lstStyle/>
          <a:p>
            <a:r>
              <a:rPr lang="en-US" altLang="zh-CN" i="1" dirty="0">
                <a:latin typeface="Arial" pitchFamily="34" charset="0"/>
                <a:ea typeface="ＭＳ Ｐゴシック"/>
              </a:rPr>
              <a:t>β</a:t>
            </a:r>
            <a:r>
              <a:rPr lang="en-US" altLang="zh-CN" i="1" baseline="30000" dirty="0">
                <a:latin typeface="Arial" pitchFamily="34" charset="0"/>
                <a:ea typeface="ＭＳ Ｐゴシック"/>
              </a:rPr>
              <a:t>+</a:t>
            </a:r>
            <a:r>
              <a:rPr lang="en-US" altLang="zh-CN" dirty="0">
                <a:latin typeface="Arial" pitchFamily="34" charset="0"/>
                <a:ea typeface="ＭＳ Ｐゴシック"/>
              </a:rPr>
              <a:t> decay and electron capture of </a:t>
            </a:r>
            <a:r>
              <a:rPr lang="en-US" altLang="zh-CN" baseline="30000" dirty="0">
                <a:latin typeface="Arial" pitchFamily="34" charset="0"/>
                <a:ea typeface="ＭＳ Ｐゴシック"/>
              </a:rPr>
              <a:t>60</a:t>
            </a:r>
            <a:r>
              <a:rPr lang="en-US" altLang="zh-CN" dirty="0">
                <a:latin typeface="Arial" pitchFamily="34" charset="0"/>
                <a:ea typeface="ＭＳ Ｐゴシック"/>
              </a:rPr>
              <a:t>Ga</a:t>
            </a:r>
            <a:endParaRPr lang="en-US" dirty="0">
              <a:latin typeface="Arial" pitchFamily="34" charset="0"/>
              <a:ea typeface="ＭＳ Ｐゴシック"/>
              <a:cs typeface="ＭＳ Ｐゴシック"/>
            </a:endParaRPr>
          </a:p>
        </p:txBody>
      </p:sp>
      <p:sp>
        <p:nvSpPr>
          <p:cNvPr id="5" name="Footer Placeholder 4"/>
          <p:cNvSpPr>
            <a:spLocks noGrp="1"/>
          </p:cNvSpPr>
          <p:nvPr>
            <p:ph type="ftr" sz="quarter" idx="10"/>
          </p:nvPr>
        </p:nvSpPr>
        <p:spPr/>
        <p:txBody>
          <a:bodyPr/>
          <a:lstStyle/>
          <a:p>
            <a:pPr>
              <a:defRPr/>
            </a:pPr>
            <a:r>
              <a:rPr lang="en-US" altLang="zh-CN" dirty="0"/>
              <a:t>Lijie</a:t>
            </a:r>
            <a:r>
              <a:rPr lang="en-US" dirty="0"/>
              <a:t> Sun, JINA-CEE Frontiers 2019</a:t>
            </a:r>
          </a:p>
        </p:txBody>
      </p:sp>
      <p:sp>
        <p:nvSpPr>
          <p:cNvPr id="6" name="Slide Number Placeholder 5"/>
          <p:cNvSpPr>
            <a:spLocks noGrp="1"/>
          </p:cNvSpPr>
          <p:nvPr>
            <p:ph type="sldNum" sz="quarter" idx="11"/>
          </p:nvPr>
        </p:nvSpPr>
        <p:spPr/>
        <p:txBody>
          <a:bodyPr/>
          <a:lstStyle/>
          <a:p>
            <a:r>
              <a:rPr lang="en-US"/>
              <a:t>, Slide </a:t>
            </a:r>
            <a:fld id="{1D2CDB64-C772-4C10-8066-C769534B205C}" type="slidenum">
              <a:rPr lang="en-US" smtClean="0"/>
              <a:pPr/>
              <a:t>242</a:t>
            </a:fld>
            <a:endParaRPr lang="en-US" dirty="0"/>
          </a:p>
        </p:txBody>
      </p:sp>
      <p:sp>
        <p:nvSpPr>
          <p:cNvPr id="3" name="矩形 2"/>
          <p:cNvSpPr/>
          <p:nvPr/>
        </p:nvSpPr>
        <p:spPr>
          <a:xfrm>
            <a:off x="5610009" y="5638800"/>
            <a:ext cx="2595582" cy="369332"/>
          </a:xfrm>
          <a:prstGeom prst="rect">
            <a:avLst/>
          </a:prstGeom>
        </p:spPr>
        <p:txBody>
          <a:bodyPr wrap="none">
            <a:spAutoFit/>
          </a:bodyPr>
          <a:lstStyle/>
          <a:p>
            <a:pPr defTabSz="457200" fontAlgn="base">
              <a:spcBef>
                <a:spcPct val="0"/>
              </a:spcBef>
              <a:spcAft>
                <a:spcPct val="0"/>
              </a:spcAft>
            </a:pPr>
            <a:r>
              <a:rPr lang="en-US" dirty="0">
                <a:solidFill>
                  <a:prstClr val="black"/>
                </a:solidFill>
                <a:latin typeface="Arial" pitchFamily="34" charset="0"/>
              </a:rPr>
              <a:t>Decay scheme of </a:t>
            </a:r>
            <a:r>
              <a:rPr lang="en-US" baseline="30000" dirty="0">
                <a:solidFill>
                  <a:prstClr val="black"/>
                </a:solidFill>
                <a:latin typeface="Arial" pitchFamily="34" charset="0"/>
              </a:rPr>
              <a:t>60</a:t>
            </a:r>
            <a:r>
              <a:rPr lang="en-US" dirty="0">
                <a:solidFill>
                  <a:prstClr val="black"/>
                </a:solidFill>
                <a:latin typeface="Arial" pitchFamily="34" charset="0"/>
              </a:rPr>
              <a:t>Ga</a:t>
            </a:r>
          </a:p>
        </p:txBody>
      </p:sp>
      <p:cxnSp>
        <p:nvCxnSpPr>
          <p:cNvPr id="10" name="直接连接符 9"/>
          <p:cNvCxnSpPr/>
          <p:nvPr/>
        </p:nvCxnSpPr>
        <p:spPr>
          <a:xfrm>
            <a:off x="5522259" y="3352800"/>
            <a:ext cx="3622872" cy="0"/>
          </a:xfrm>
          <a:prstGeom prst="line">
            <a:avLst/>
          </a:prstGeom>
          <a:ln>
            <a:solidFill>
              <a:srgbClr val="FF0000"/>
            </a:solidFill>
          </a:ln>
        </p:spPr>
        <p:style>
          <a:lnRef idx="1">
            <a:schemeClr val="accent1"/>
          </a:lnRef>
          <a:fillRef idx="0">
            <a:schemeClr val="accent1"/>
          </a:fillRef>
          <a:effectRef idx="0">
            <a:schemeClr val="accent1"/>
          </a:effectRef>
          <a:fontRef idx="minor">
            <a:schemeClr val="tx1"/>
          </a:fontRef>
        </p:style>
      </p:cxnSp>
      <p:sp>
        <p:nvSpPr>
          <p:cNvPr id="13" name="文本框 12"/>
          <p:cNvSpPr txBox="1"/>
          <p:nvPr/>
        </p:nvSpPr>
        <p:spPr>
          <a:xfrm>
            <a:off x="7661930" y="3014246"/>
            <a:ext cx="1510350" cy="338554"/>
          </a:xfrm>
          <a:prstGeom prst="rect">
            <a:avLst/>
          </a:prstGeom>
          <a:noFill/>
        </p:spPr>
        <p:txBody>
          <a:bodyPr wrap="none" rtlCol="0">
            <a:spAutoFit/>
          </a:bodyPr>
          <a:lstStyle/>
          <a:p>
            <a:pPr defTabSz="457200" fontAlgn="base">
              <a:spcBef>
                <a:spcPct val="0"/>
              </a:spcBef>
              <a:spcAft>
                <a:spcPct val="0"/>
              </a:spcAft>
            </a:pPr>
            <a:r>
              <a:rPr lang="en-US" altLang="zh-CN" sz="1600" i="1" dirty="0">
                <a:solidFill>
                  <a:srgbClr val="C00000"/>
                </a:solidFill>
                <a:latin typeface="Arial" pitchFamily="34" charset="0"/>
              </a:rPr>
              <a:t>S</a:t>
            </a:r>
            <a:r>
              <a:rPr lang="en-US" altLang="zh-CN" sz="1600" i="1" baseline="-25000" dirty="0">
                <a:solidFill>
                  <a:srgbClr val="C00000"/>
                </a:solidFill>
                <a:latin typeface="Arial" pitchFamily="34" charset="0"/>
              </a:rPr>
              <a:t>p</a:t>
            </a:r>
            <a:r>
              <a:rPr lang="en-US" altLang="zh-CN" sz="1600" i="1" dirty="0">
                <a:solidFill>
                  <a:srgbClr val="C00000"/>
                </a:solidFill>
                <a:latin typeface="Arial" pitchFamily="34" charset="0"/>
              </a:rPr>
              <a:t> </a:t>
            </a:r>
            <a:r>
              <a:rPr lang="en-US" altLang="zh-CN" sz="1600" dirty="0">
                <a:solidFill>
                  <a:srgbClr val="C00000"/>
                </a:solidFill>
                <a:latin typeface="Arial" pitchFamily="34" charset="0"/>
              </a:rPr>
              <a:t>= 5105.0(4)</a:t>
            </a:r>
            <a:endParaRPr lang="zh-CN" altLang="en-US" sz="1600" dirty="0">
              <a:solidFill>
                <a:srgbClr val="C00000"/>
              </a:solidFill>
              <a:latin typeface="Arial" pitchFamily="34" charset="0"/>
            </a:endParaRPr>
          </a:p>
        </p:txBody>
      </p:sp>
      <p:cxnSp>
        <p:nvCxnSpPr>
          <p:cNvPr id="14" name="直接连接符 13"/>
          <p:cNvCxnSpPr/>
          <p:nvPr/>
        </p:nvCxnSpPr>
        <p:spPr>
          <a:xfrm>
            <a:off x="5540188" y="4267200"/>
            <a:ext cx="3603812" cy="0"/>
          </a:xfrm>
          <a:prstGeom prst="line">
            <a:avLst/>
          </a:prstGeom>
        </p:spPr>
        <p:style>
          <a:lnRef idx="1">
            <a:schemeClr val="accent1"/>
          </a:lnRef>
          <a:fillRef idx="0">
            <a:schemeClr val="accent1"/>
          </a:fillRef>
          <a:effectRef idx="0">
            <a:schemeClr val="accent1"/>
          </a:effectRef>
          <a:fontRef idx="minor">
            <a:schemeClr val="tx1"/>
          </a:fontRef>
        </p:style>
      </p:cxnSp>
      <p:sp>
        <p:nvSpPr>
          <p:cNvPr id="16" name="文本框 15"/>
          <p:cNvSpPr txBox="1"/>
          <p:nvPr/>
        </p:nvSpPr>
        <p:spPr>
          <a:xfrm>
            <a:off x="7664823" y="3914790"/>
            <a:ext cx="1513556" cy="338554"/>
          </a:xfrm>
          <a:prstGeom prst="rect">
            <a:avLst/>
          </a:prstGeom>
          <a:noFill/>
        </p:spPr>
        <p:txBody>
          <a:bodyPr wrap="none" rtlCol="0">
            <a:spAutoFit/>
          </a:bodyPr>
          <a:lstStyle/>
          <a:p>
            <a:pPr defTabSz="457200" fontAlgn="base">
              <a:spcBef>
                <a:spcPct val="0"/>
              </a:spcBef>
              <a:spcAft>
                <a:spcPct val="0"/>
              </a:spcAft>
            </a:pPr>
            <a:r>
              <a:rPr lang="en-US" altLang="zh-CN" sz="1600" i="1" dirty="0">
                <a:solidFill>
                  <a:srgbClr val="F07F09">
                    <a:lumMod val="75000"/>
                  </a:srgbClr>
                </a:solidFill>
                <a:latin typeface="Arial" pitchFamily="34" charset="0"/>
              </a:rPr>
              <a:t>S</a:t>
            </a:r>
            <a:r>
              <a:rPr lang="en-US" altLang="zh-CN" sz="1600" i="1" baseline="-25000" dirty="0">
                <a:solidFill>
                  <a:srgbClr val="F07F09">
                    <a:lumMod val="75000"/>
                  </a:srgbClr>
                </a:solidFill>
                <a:latin typeface="Arial" pitchFamily="34" charset="0"/>
              </a:rPr>
              <a:t>α</a:t>
            </a:r>
            <a:r>
              <a:rPr lang="en-US" altLang="zh-CN" sz="1600" dirty="0">
                <a:solidFill>
                  <a:srgbClr val="F07F09">
                    <a:lumMod val="75000"/>
                  </a:srgbClr>
                </a:solidFill>
                <a:latin typeface="Arial" pitchFamily="34" charset="0"/>
              </a:rPr>
              <a:t> = 2691.7(5)</a:t>
            </a:r>
            <a:endParaRPr lang="zh-CN" altLang="en-US" sz="1600" dirty="0">
              <a:solidFill>
                <a:srgbClr val="F07F09">
                  <a:lumMod val="75000"/>
                </a:srgbClr>
              </a:solidFill>
              <a:latin typeface="Arial" pitchFamily="34" charset="0"/>
            </a:endParaRPr>
          </a:p>
        </p:txBody>
      </p:sp>
      <p:pic>
        <p:nvPicPr>
          <p:cNvPr id="17" name="图片 16"/>
          <p:cNvPicPr>
            <a:picLocks noChangeAspect="1"/>
          </p:cNvPicPr>
          <p:nvPr/>
        </p:nvPicPr>
        <p:blipFill rotWithShape="1">
          <a:blip r:embed="rId4" cstate="print">
            <a:extLst>
              <a:ext uri="{28A0092B-C50C-407E-A947-70E740481C1C}">
                <a14:useLocalDpi xmlns:a14="http://schemas.microsoft.com/office/drawing/2010/main"/>
              </a:ext>
            </a:extLst>
          </a:blip>
          <a:srcRect/>
          <a:stretch/>
        </p:blipFill>
        <p:spPr>
          <a:xfrm>
            <a:off x="8085183" y="2101306"/>
            <a:ext cx="997195" cy="519898"/>
          </a:xfrm>
          <a:prstGeom prst="rect">
            <a:avLst/>
          </a:prstGeom>
        </p:spPr>
      </p:pic>
      <p:sp>
        <p:nvSpPr>
          <p:cNvPr id="8" name="矩形 7"/>
          <p:cNvSpPr/>
          <p:nvPr/>
        </p:nvSpPr>
        <p:spPr>
          <a:xfrm>
            <a:off x="7346052" y="1539316"/>
            <a:ext cx="1819729" cy="584775"/>
          </a:xfrm>
          <a:prstGeom prst="rect">
            <a:avLst/>
          </a:prstGeom>
        </p:spPr>
        <p:txBody>
          <a:bodyPr wrap="none">
            <a:spAutoFit/>
          </a:bodyPr>
          <a:lstStyle/>
          <a:p>
            <a:pPr defTabSz="457200" fontAlgn="base">
              <a:spcBef>
                <a:spcPct val="0"/>
              </a:spcBef>
              <a:spcAft>
                <a:spcPct val="0"/>
              </a:spcAft>
            </a:pPr>
            <a:r>
              <a:rPr lang="en-US" sz="1600" i="1" dirty="0">
                <a:solidFill>
                  <a:prstClr val="black"/>
                </a:solidFill>
                <a:latin typeface="Arial" pitchFamily="34" charset="0"/>
              </a:rPr>
              <a:t>S</a:t>
            </a:r>
            <a:r>
              <a:rPr lang="en-US" sz="1600" i="1" baseline="-25000" dirty="0">
                <a:solidFill>
                  <a:prstClr val="black"/>
                </a:solidFill>
                <a:latin typeface="Arial" pitchFamily="34" charset="0"/>
              </a:rPr>
              <a:t>p</a:t>
            </a:r>
            <a:r>
              <a:rPr lang="en-US" sz="1600" dirty="0">
                <a:solidFill>
                  <a:prstClr val="black"/>
                </a:solidFill>
                <a:latin typeface="Arial" pitchFamily="34" charset="0"/>
              </a:rPr>
              <a:t> = 40(70)</a:t>
            </a:r>
          </a:p>
          <a:p>
            <a:pPr defTabSz="457200" fontAlgn="base">
              <a:spcBef>
                <a:spcPct val="0"/>
              </a:spcBef>
              <a:spcAft>
                <a:spcPct val="0"/>
              </a:spcAft>
            </a:pPr>
            <a:r>
              <a:rPr lang="en-US" sz="1600" i="1" dirty="0">
                <a:solidFill>
                  <a:prstClr val="black"/>
                </a:solidFill>
                <a:latin typeface="Arial" pitchFamily="34" charset="0"/>
              </a:rPr>
              <a:t>Q</a:t>
            </a:r>
            <a:r>
              <a:rPr lang="en-US" sz="1600" baseline="-25000" dirty="0">
                <a:solidFill>
                  <a:prstClr val="black"/>
                </a:solidFill>
                <a:latin typeface="Arial" pitchFamily="34" charset="0"/>
              </a:rPr>
              <a:t>EC</a:t>
            </a:r>
            <a:r>
              <a:rPr lang="en-US" sz="1600" dirty="0">
                <a:solidFill>
                  <a:prstClr val="black"/>
                </a:solidFill>
                <a:latin typeface="Arial" pitchFamily="34" charset="0"/>
              </a:rPr>
              <a:t> = 14580(200)</a:t>
            </a:r>
          </a:p>
        </p:txBody>
      </p:sp>
      <p:cxnSp>
        <p:nvCxnSpPr>
          <p:cNvPr id="25" name="直接连接符 24"/>
          <p:cNvCxnSpPr/>
          <p:nvPr/>
        </p:nvCxnSpPr>
        <p:spPr>
          <a:xfrm>
            <a:off x="4249279" y="3352800"/>
            <a:ext cx="856121" cy="0"/>
          </a:xfrm>
          <a:prstGeom prst="line">
            <a:avLst/>
          </a:prstGeom>
          <a:ln w="25400">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26" name="文本框 25"/>
          <p:cNvSpPr txBox="1"/>
          <p:nvPr/>
        </p:nvSpPr>
        <p:spPr>
          <a:xfrm>
            <a:off x="4408508" y="3379266"/>
            <a:ext cx="596638" cy="338554"/>
          </a:xfrm>
          <a:prstGeom prst="rect">
            <a:avLst/>
          </a:prstGeom>
          <a:noFill/>
        </p:spPr>
        <p:txBody>
          <a:bodyPr wrap="none" rtlCol="0">
            <a:spAutoFit/>
          </a:bodyPr>
          <a:lstStyle/>
          <a:p>
            <a:pPr defTabSz="457200" fontAlgn="base">
              <a:spcBef>
                <a:spcPct val="0"/>
              </a:spcBef>
              <a:spcAft>
                <a:spcPct val="0"/>
              </a:spcAft>
            </a:pPr>
            <a:r>
              <a:rPr lang="en-US" sz="1600" baseline="30000" dirty="0">
                <a:solidFill>
                  <a:prstClr val="black"/>
                </a:solidFill>
                <a:latin typeface="Arial" pitchFamily="34" charset="0"/>
              </a:rPr>
              <a:t>59</a:t>
            </a:r>
            <a:r>
              <a:rPr lang="en-US" altLang="zh-CN" sz="1600" dirty="0">
                <a:solidFill>
                  <a:prstClr val="black"/>
                </a:solidFill>
                <a:latin typeface="Arial" pitchFamily="34" charset="0"/>
              </a:rPr>
              <a:t>Cu</a:t>
            </a:r>
            <a:endParaRPr lang="en-US" sz="1600" dirty="0">
              <a:solidFill>
                <a:prstClr val="black"/>
              </a:solidFill>
              <a:latin typeface="Arial" pitchFamily="34" charset="0"/>
            </a:endParaRPr>
          </a:p>
        </p:txBody>
      </p:sp>
      <p:sp>
        <p:nvSpPr>
          <p:cNvPr id="27" name="文本框 26"/>
          <p:cNvSpPr txBox="1"/>
          <p:nvPr/>
        </p:nvSpPr>
        <p:spPr>
          <a:xfrm>
            <a:off x="4194793" y="3048000"/>
            <a:ext cx="500458" cy="307777"/>
          </a:xfrm>
          <a:prstGeom prst="rect">
            <a:avLst/>
          </a:prstGeom>
          <a:noFill/>
        </p:spPr>
        <p:txBody>
          <a:bodyPr wrap="none" rtlCol="0">
            <a:spAutoFit/>
          </a:bodyPr>
          <a:lstStyle/>
          <a:p>
            <a:pPr defTabSz="457200" fontAlgn="base">
              <a:spcBef>
                <a:spcPct val="0"/>
              </a:spcBef>
              <a:spcAft>
                <a:spcPct val="0"/>
              </a:spcAft>
            </a:pPr>
            <a:r>
              <a:rPr lang="en-US" sz="1400" dirty="0">
                <a:solidFill>
                  <a:prstClr val="black"/>
                </a:solidFill>
                <a:latin typeface="Arial" pitchFamily="34" charset="0"/>
              </a:rPr>
              <a:t>3/2</a:t>
            </a:r>
            <a:r>
              <a:rPr lang="en-US" sz="1400" baseline="30000" dirty="0">
                <a:solidFill>
                  <a:prstClr val="black"/>
                </a:solidFill>
                <a:latin typeface="Arial" pitchFamily="34" charset="0"/>
              </a:rPr>
              <a:t>–</a:t>
            </a:r>
          </a:p>
        </p:txBody>
      </p:sp>
      <p:cxnSp>
        <p:nvCxnSpPr>
          <p:cNvPr id="31" name="直接箭头连接符 30"/>
          <p:cNvCxnSpPr/>
          <p:nvPr/>
        </p:nvCxnSpPr>
        <p:spPr>
          <a:xfrm flipH="1">
            <a:off x="5105400" y="3092349"/>
            <a:ext cx="416859" cy="260451"/>
          </a:xfrm>
          <a:prstGeom prst="straightConnector1">
            <a:avLst/>
          </a:prstGeom>
          <a:ln w="19050">
            <a:solidFill>
              <a:srgbClr val="FF0000"/>
            </a:solidFill>
            <a:tailEnd type="triangle"/>
          </a:ln>
          <a:effectLst/>
        </p:spPr>
        <p:style>
          <a:lnRef idx="2">
            <a:schemeClr val="accent1"/>
          </a:lnRef>
          <a:fillRef idx="0">
            <a:schemeClr val="accent1"/>
          </a:fillRef>
          <a:effectRef idx="1">
            <a:schemeClr val="accent1"/>
          </a:effectRef>
          <a:fontRef idx="minor">
            <a:schemeClr val="tx1"/>
          </a:fontRef>
        </p:style>
      </p:cxnSp>
      <p:cxnSp>
        <p:nvCxnSpPr>
          <p:cNvPr id="21" name="直接箭头连接符 20"/>
          <p:cNvCxnSpPr/>
          <p:nvPr/>
        </p:nvCxnSpPr>
        <p:spPr>
          <a:xfrm flipH="1">
            <a:off x="7688948" y="2540139"/>
            <a:ext cx="416859" cy="260451"/>
          </a:xfrm>
          <a:prstGeom prst="straightConnector1">
            <a:avLst/>
          </a:prstGeom>
          <a:ln w="19050">
            <a:solidFill>
              <a:srgbClr val="00FF00"/>
            </a:solidFill>
            <a:tailEnd type="triangle"/>
          </a:ln>
          <a:effectLst/>
        </p:spPr>
        <p:style>
          <a:lnRef idx="2">
            <a:schemeClr val="accent1"/>
          </a:lnRef>
          <a:fillRef idx="0">
            <a:schemeClr val="accent1"/>
          </a:fillRef>
          <a:effectRef idx="1">
            <a:schemeClr val="accent1"/>
          </a:effectRef>
          <a:fontRef idx="minor">
            <a:schemeClr val="tx1"/>
          </a:fontRef>
        </p:style>
      </p:cxnSp>
      <p:cxnSp>
        <p:nvCxnSpPr>
          <p:cNvPr id="22" name="直接箭头连接符 21"/>
          <p:cNvCxnSpPr/>
          <p:nvPr/>
        </p:nvCxnSpPr>
        <p:spPr>
          <a:xfrm flipH="1">
            <a:off x="7689239" y="2286000"/>
            <a:ext cx="416859" cy="260451"/>
          </a:xfrm>
          <a:prstGeom prst="straightConnector1">
            <a:avLst/>
          </a:prstGeom>
          <a:ln w="19050">
            <a:solidFill>
              <a:srgbClr val="00B050"/>
            </a:solidFill>
            <a:tailEnd type="triangle"/>
          </a:ln>
          <a:effectLst/>
        </p:spPr>
        <p:style>
          <a:lnRef idx="2">
            <a:schemeClr val="accent1"/>
          </a:lnRef>
          <a:fillRef idx="0">
            <a:schemeClr val="accent1"/>
          </a:fillRef>
          <a:effectRef idx="1">
            <a:schemeClr val="accent1"/>
          </a:effectRef>
          <a:fontRef idx="minor">
            <a:schemeClr val="tx1"/>
          </a:fontRef>
        </p:style>
      </p:cxnSp>
      <p:cxnSp>
        <p:nvCxnSpPr>
          <p:cNvPr id="19" name="直接连接符 18"/>
          <p:cNvCxnSpPr/>
          <p:nvPr/>
        </p:nvCxnSpPr>
        <p:spPr>
          <a:xfrm>
            <a:off x="8113059" y="2277597"/>
            <a:ext cx="0" cy="268854"/>
          </a:xfrm>
          <a:prstGeom prst="line">
            <a:avLst/>
          </a:prstGeom>
          <a:ln w="19050">
            <a:solidFill>
              <a:srgbClr val="00FF00"/>
            </a:solidFill>
          </a:ln>
          <a:effectLst/>
        </p:spPr>
        <p:style>
          <a:lnRef idx="2">
            <a:schemeClr val="accent1"/>
          </a:lnRef>
          <a:fillRef idx="0">
            <a:schemeClr val="accent1"/>
          </a:fillRef>
          <a:effectRef idx="1">
            <a:schemeClr val="accent1"/>
          </a:effectRef>
          <a:fontRef idx="minor">
            <a:schemeClr val="tx1"/>
          </a:fontRef>
        </p:style>
      </p:cxnSp>
      <p:cxnSp>
        <p:nvCxnSpPr>
          <p:cNvPr id="24" name="直接连接符 23"/>
          <p:cNvCxnSpPr/>
          <p:nvPr/>
        </p:nvCxnSpPr>
        <p:spPr>
          <a:xfrm>
            <a:off x="3992380" y="4381881"/>
            <a:ext cx="856121" cy="0"/>
          </a:xfrm>
          <a:prstGeom prst="line">
            <a:avLst/>
          </a:prstGeom>
          <a:ln w="25400">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28" name="文本框 27"/>
          <p:cNvSpPr txBox="1"/>
          <p:nvPr/>
        </p:nvSpPr>
        <p:spPr>
          <a:xfrm>
            <a:off x="4151609" y="4408347"/>
            <a:ext cx="527709" cy="338554"/>
          </a:xfrm>
          <a:prstGeom prst="rect">
            <a:avLst/>
          </a:prstGeom>
          <a:noFill/>
        </p:spPr>
        <p:txBody>
          <a:bodyPr wrap="none" rtlCol="0">
            <a:spAutoFit/>
          </a:bodyPr>
          <a:lstStyle/>
          <a:p>
            <a:pPr defTabSz="457200" fontAlgn="base">
              <a:spcBef>
                <a:spcPct val="0"/>
              </a:spcBef>
              <a:spcAft>
                <a:spcPct val="0"/>
              </a:spcAft>
            </a:pPr>
            <a:r>
              <a:rPr lang="en-US" sz="1600" baseline="30000" dirty="0">
                <a:solidFill>
                  <a:prstClr val="black"/>
                </a:solidFill>
                <a:latin typeface="Arial" pitchFamily="34" charset="0"/>
              </a:rPr>
              <a:t>56</a:t>
            </a:r>
            <a:r>
              <a:rPr lang="en-US" altLang="zh-CN" sz="1600" dirty="0">
                <a:solidFill>
                  <a:prstClr val="black"/>
                </a:solidFill>
                <a:latin typeface="Arial" pitchFamily="34" charset="0"/>
              </a:rPr>
              <a:t>Ni</a:t>
            </a:r>
            <a:endParaRPr lang="en-US" sz="1600" dirty="0">
              <a:solidFill>
                <a:prstClr val="black"/>
              </a:solidFill>
              <a:latin typeface="Arial" pitchFamily="34" charset="0"/>
            </a:endParaRPr>
          </a:p>
        </p:txBody>
      </p:sp>
      <p:sp>
        <p:nvSpPr>
          <p:cNvPr id="29" name="文本框 28"/>
          <p:cNvSpPr txBox="1"/>
          <p:nvPr/>
        </p:nvSpPr>
        <p:spPr>
          <a:xfrm>
            <a:off x="3937894" y="4077081"/>
            <a:ext cx="351378" cy="307777"/>
          </a:xfrm>
          <a:prstGeom prst="rect">
            <a:avLst/>
          </a:prstGeom>
          <a:noFill/>
        </p:spPr>
        <p:txBody>
          <a:bodyPr wrap="none" rtlCol="0">
            <a:spAutoFit/>
          </a:bodyPr>
          <a:lstStyle/>
          <a:p>
            <a:pPr defTabSz="457200" fontAlgn="base">
              <a:spcBef>
                <a:spcPct val="0"/>
              </a:spcBef>
              <a:spcAft>
                <a:spcPct val="0"/>
              </a:spcAft>
            </a:pPr>
            <a:r>
              <a:rPr lang="en-US" sz="1400" dirty="0">
                <a:solidFill>
                  <a:prstClr val="black"/>
                </a:solidFill>
                <a:latin typeface="Arial" pitchFamily="34" charset="0"/>
              </a:rPr>
              <a:t>0</a:t>
            </a:r>
            <a:r>
              <a:rPr lang="en-US" sz="1400" baseline="30000" dirty="0">
                <a:solidFill>
                  <a:prstClr val="black"/>
                </a:solidFill>
                <a:latin typeface="Arial" pitchFamily="34" charset="0"/>
              </a:rPr>
              <a:t>+</a:t>
            </a:r>
          </a:p>
        </p:txBody>
      </p:sp>
      <p:cxnSp>
        <p:nvCxnSpPr>
          <p:cNvPr id="30" name="直接箭头连接符 29"/>
          <p:cNvCxnSpPr/>
          <p:nvPr/>
        </p:nvCxnSpPr>
        <p:spPr>
          <a:xfrm flipH="1">
            <a:off x="4848501" y="4121430"/>
            <a:ext cx="416859" cy="260451"/>
          </a:xfrm>
          <a:prstGeom prst="straightConnector1">
            <a:avLst/>
          </a:prstGeom>
          <a:ln w="19050">
            <a:solidFill>
              <a:schemeClr val="accent1"/>
            </a:solidFill>
            <a:tailEnd type="triangle"/>
          </a:ln>
          <a:effectLst/>
        </p:spPr>
        <p:style>
          <a:lnRef idx="2">
            <a:schemeClr val="accent1"/>
          </a:lnRef>
          <a:fillRef idx="0">
            <a:schemeClr val="accent1"/>
          </a:fillRef>
          <a:effectRef idx="1">
            <a:schemeClr val="accent1"/>
          </a:effectRef>
          <a:fontRef idx="minor">
            <a:schemeClr val="tx1"/>
          </a:fontRef>
        </p:style>
      </p:cxnSp>
      <p:sp>
        <p:nvSpPr>
          <p:cNvPr id="32" name="矩形 8"/>
          <p:cNvSpPr/>
          <p:nvPr/>
        </p:nvSpPr>
        <p:spPr>
          <a:xfrm>
            <a:off x="52869" y="3441177"/>
            <a:ext cx="4479468" cy="2385268"/>
          </a:xfrm>
          <a:prstGeom prst="rect">
            <a:avLst/>
          </a:prstGeom>
        </p:spPr>
        <p:txBody>
          <a:bodyPr wrap="square">
            <a:spAutoFit/>
          </a:bodyPr>
          <a:lstStyle/>
          <a:p>
            <a:pPr marL="180000" indent="-151200" defTabSz="803293" fontAlgn="base">
              <a:lnSpc>
                <a:spcPct val="90000"/>
              </a:lnSpc>
              <a:spcBef>
                <a:spcPts val="200"/>
              </a:spcBef>
              <a:spcAft>
                <a:spcPct val="0"/>
              </a:spcAft>
              <a:buSzPct val="100000"/>
              <a:buFont typeface="Arial" panose="020B0604020202020204" pitchFamily="34" charset="0"/>
              <a:buChar char="•"/>
            </a:pPr>
            <a:r>
              <a:rPr lang="en-US" altLang="zh-CN" sz="2000" dirty="0">
                <a:solidFill>
                  <a:prstClr val="black"/>
                </a:solidFill>
                <a:latin typeface="Arial" pitchFamily="34" charset="0"/>
                <a:ea typeface="ヒラギノ角ゴ Pro W3" pitchFamily="-65" charset="-128"/>
                <a:cs typeface="ヒラギノ角ゴ Pro W3" pitchFamily="-65" charset="-128"/>
              </a:rPr>
              <a:t>Branching ratios can be measured in regular </a:t>
            </a:r>
            <a:r>
              <a:rPr lang="en-US" altLang="zh-CN" sz="2000" i="1" dirty="0">
                <a:solidFill>
                  <a:prstClr val="black"/>
                </a:solidFill>
                <a:latin typeface="Arial" pitchFamily="34" charset="0"/>
                <a:ea typeface="ヒラギノ角ゴ Pro W3" pitchFamily="-65" charset="-128"/>
                <a:cs typeface="ヒラギノ角ゴ Pro W3" pitchFamily="-65" charset="-128"/>
              </a:rPr>
              <a:t>β</a:t>
            </a:r>
            <a:r>
              <a:rPr lang="en-US" altLang="zh-CN" sz="2000" dirty="0">
                <a:solidFill>
                  <a:prstClr val="black"/>
                </a:solidFill>
                <a:latin typeface="Arial" pitchFamily="34" charset="0"/>
                <a:ea typeface="ヒラギノ角ゴ Pro W3" pitchFamily="-65" charset="-128"/>
                <a:cs typeface="ヒラギノ角ゴ Pro W3" pitchFamily="-65" charset="-128"/>
              </a:rPr>
              <a:t> decay studies.</a:t>
            </a:r>
          </a:p>
          <a:p>
            <a:pPr marL="180000" indent="-151200" defTabSz="803293" fontAlgn="base">
              <a:lnSpc>
                <a:spcPct val="90000"/>
              </a:lnSpc>
              <a:spcBef>
                <a:spcPts val="200"/>
              </a:spcBef>
              <a:spcAft>
                <a:spcPct val="0"/>
              </a:spcAft>
              <a:buSzPct val="100000"/>
              <a:buFont typeface="Arial" panose="020B0604020202020204" pitchFamily="34" charset="0"/>
              <a:buChar char="•"/>
            </a:pPr>
            <a:endParaRPr lang="en-US" sz="2000" dirty="0">
              <a:solidFill>
                <a:prstClr val="black"/>
              </a:solidFill>
              <a:latin typeface="Arial" charset="0"/>
              <a:ea typeface="ＭＳ Ｐゴシック" charset="-128"/>
              <a:cs typeface="ＭＳ Ｐゴシック"/>
            </a:endParaRPr>
          </a:p>
          <a:p>
            <a:pPr marL="180000" indent="-151200" defTabSz="803293" fontAlgn="base">
              <a:lnSpc>
                <a:spcPct val="90000"/>
              </a:lnSpc>
              <a:spcBef>
                <a:spcPts val="200"/>
              </a:spcBef>
              <a:spcAft>
                <a:spcPct val="0"/>
              </a:spcAft>
              <a:buSzPct val="100000"/>
              <a:buFont typeface="Arial" panose="020B0604020202020204" pitchFamily="34" charset="0"/>
              <a:buChar char="•"/>
            </a:pPr>
            <a:endParaRPr lang="en-US" sz="2000" dirty="0">
              <a:solidFill>
                <a:prstClr val="black"/>
              </a:solidFill>
              <a:latin typeface="Arial" charset="0"/>
              <a:ea typeface="ＭＳ Ｐゴシック" charset="-128"/>
              <a:cs typeface="ＭＳ Ｐゴシック"/>
            </a:endParaRPr>
          </a:p>
          <a:p>
            <a:pPr marL="180000" indent="-151200" defTabSz="803293" fontAlgn="base">
              <a:lnSpc>
                <a:spcPct val="90000"/>
              </a:lnSpc>
              <a:spcBef>
                <a:spcPts val="200"/>
              </a:spcBef>
              <a:spcAft>
                <a:spcPct val="0"/>
              </a:spcAft>
              <a:buSzPct val="100000"/>
              <a:buFont typeface="Arial" panose="020B0604020202020204" pitchFamily="34" charset="0"/>
              <a:buChar char="•"/>
            </a:pPr>
            <a:r>
              <a:rPr lang="en-US" altLang="zh-CN" sz="2000" dirty="0">
                <a:solidFill>
                  <a:prstClr val="black"/>
                </a:solidFill>
                <a:latin typeface="Arial" charset="0"/>
                <a:ea typeface="ＭＳ Ｐゴシック" charset="-128"/>
                <a:cs typeface="ＭＳ Ｐゴシック"/>
              </a:rPr>
              <a:t>We aim to obtain both the branching ratio and lifetime for the resonances in one experiment with the PXCT method.</a:t>
            </a:r>
          </a:p>
        </p:txBody>
      </p:sp>
    </p:spTree>
    <p:extLst>
      <p:ext uri="{BB962C8B-B14F-4D97-AF65-F5344CB8AC3E}">
        <p14:creationId xmlns:p14="http://schemas.microsoft.com/office/powerpoint/2010/main" val="290171771"/>
      </p:ext>
    </p:extLst>
  </p:cSld>
  <p:clrMapOvr>
    <a:masterClrMapping/>
  </p:clrMapOvr>
</p:sld>
</file>

<file path=ppt/slides/slide2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 name="图片 10"/>
          <p:cNvPicPr>
            <a:picLocks noChangeAspect="1"/>
          </p:cNvPicPr>
          <p:nvPr/>
        </p:nvPicPr>
        <p:blipFill rotWithShape="1">
          <a:blip r:embed="rId3" cstate="print">
            <a:extLst>
              <a:ext uri="{28A0092B-C50C-407E-A947-70E740481C1C}">
                <a14:useLocalDpi xmlns:a14="http://schemas.microsoft.com/office/drawing/2010/main"/>
              </a:ext>
            </a:extLst>
          </a:blip>
          <a:srcRect/>
          <a:stretch/>
        </p:blipFill>
        <p:spPr>
          <a:xfrm>
            <a:off x="5486400" y="2791453"/>
            <a:ext cx="2626659" cy="2781711"/>
          </a:xfrm>
          <a:prstGeom prst="rect">
            <a:avLst/>
          </a:prstGeom>
        </p:spPr>
      </p:pic>
      <p:sp>
        <p:nvSpPr>
          <p:cNvPr id="12" name="Content Placeholder 5"/>
          <p:cNvSpPr>
            <a:spLocks noGrp="1"/>
          </p:cNvSpPr>
          <p:nvPr>
            <p:ph idx="1"/>
          </p:nvPr>
        </p:nvSpPr>
        <p:spPr/>
        <p:txBody>
          <a:bodyPr/>
          <a:lstStyle/>
          <a:p>
            <a:r>
              <a:rPr lang="en-US" dirty="0"/>
              <a:t>The first measurement of decay properties of </a:t>
            </a:r>
            <a:r>
              <a:rPr lang="en-US" baseline="30000" dirty="0"/>
              <a:t>60</a:t>
            </a:r>
            <a:r>
              <a:rPr lang="en-US" dirty="0"/>
              <a:t>Ga.</a:t>
            </a:r>
          </a:p>
          <a:p>
            <a:pPr marL="180178" lvl="1" indent="-180178">
              <a:spcBef>
                <a:spcPts val="1206"/>
              </a:spcBef>
              <a:buFont typeface="Wingdings" pitchFamily="2" charset="2"/>
              <a:buChar char="§"/>
            </a:pPr>
            <a:r>
              <a:rPr lang="en-US" altLang="zh-CN" sz="1600" dirty="0">
                <a:solidFill>
                  <a:schemeClr val="accent3"/>
                </a:solidFill>
                <a:latin typeface="Arial" pitchFamily="34" charset="0"/>
                <a:ea typeface="ＭＳ Ｐゴシック"/>
              </a:rPr>
              <a:t>C. </a:t>
            </a:r>
            <a:r>
              <a:rPr lang="en-US" altLang="zh-CN" sz="1600" dirty="0" err="1">
                <a:solidFill>
                  <a:schemeClr val="accent3"/>
                </a:solidFill>
                <a:latin typeface="Arial" pitchFamily="34" charset="0"/>
                <a:ea typeface="ＭＳ Ｐゴシック"/>
              </a:rPr>
              <a:t>Mazzocchi</a:t>
            </a:r>
            <a:r>
              <a:rPr lang="en-US" altLang="zh-CN" sz="1600" dirty="0">
                <a:solidFill>
                  <a:schemeClr val="accent3"/>
                </a:solidFill>
                <a:latin typeface="Arial" pitchFamily="34" charset="0"/>
                <a:ea typeface="ＭＳ Ｐゴシック"/>
              </a:rPr>
              <a:t> </a:t>
            </a:r>
            <a:r>
              <a:rPr lang="en-US" altLang="zh-CN" sz="1600" i="1" dirty="0">
                <a:solidFill>
                  <a:schemeClr val="accent3"/>
                </a:solidFill>
                <a:latin typeface="Arial" pitchFamily="34" charset="0"/>
                <a:ea typeface="ＭＳ Ｐゴシック"/>
              </a:rPr>
              <a:t>et al</a:t>
            </a:r>
            <a:r>
              <a:rPr lang="en-US" altLang="zh-CN" sz="1600" dirty="0">
                <a:solidFill>
                  <a:schemeClr val="accent3"/>
                </a:solidFill>
                <a:latin typeface="Arial" pitchFamily="34" charset="0"/>
                <a:ea typeface="ＭＳ Ｐゴシック"/>
              </a:rPr>
              <a:t>., Eur. Phys. J. A 12, 269 (2001).</a:t>
            </a:r>
            <a:endParaRPr lang="en-US" sz="1600" dirty="0">
              <a:solidFill>
                <a:schemeClr val="accent3"/>
              </a:solidFill>
              <a:latin typeface="Arial" pitchFamily="34" charset="0"/>
              <a:ea typeface="ＭＳ Ｐゴシック"/>
            </a:endParaRPr>
          </a:p>
          <a:p>
            <a:pPr lvl="1"/>
            <a:r>
              <a:rPr lang="en-US" baseline="30000" dirty="0"/>
              <a:t>60</a:t>
            </a:r>
            <a:r>
              <a:rPr lang="en-US" dirty="0"/>
              <a:t>Ga beam intensity of 1.8 pps (</a:t>
            </a:r>
            <a:r>
              <a:rPr lang="en-US" altLang="zh-CN" dirty="0"/>
              <a:t>insufficient</a:t>
            </a:r>
            <a:r>
              <a:rPr lang="en-US" dirty="0"/>
              <a:t>).</a:t>
            </a:r>
          </a:p>
          <a:p>
            <a:pPr lvl="1"/>
            <a:r>
              <a:rPr lang="en-US" dirty="0"/>
              <a:t>No </a:t>
            </a:r>
            <a:r>
              <a:rPr lang="en-US" baseline="30000" dirty="0"/>
              <a:t>60</a:t>
            </a:r>
            <a:r>
              <a:rPr lang="en-US" dirty="0"/>
              <a:t>Zn particle-unbound states were identified.</a:t>
            </a:r>
          </a:p>
          <a:p>
            <a:pPr marL="211709" lvl="1" indent="0">
              <a:buNone/>
            </a:pPr>
            <a:br>
              <a:rPr lang="en-US" dirty="0"/>
            </a:br>
            <a:br>
              <a:rPr lang="en-US" dirty="0"/>
            </a:br>
            <a:endParaRPr lang="en-US" kern="1200" dirty="0"/>
          </a:p>
        </p:txBody>
      </p:sp>
      <p:sp>
        <p:nvSpPr>
          <p:cNvPr id="10244" name="Title 4"/>
          <p:cNvSpPr>
            <a:spLocks noGrp="1"/>
          </p:cNvSpPr>
          <p:nvPr>
            <p:ph type="title"/>
          </p:nvPr>
        </p:nvSpPr>
        <p:spPr/>
        <p:txBody>
          <a:bodyPr/>
          <a:lstStyle/>
          <a:p>
            <a:r>
              <a:rPr lang="en-US" altLang="zh-CN" i="1" dirty="0">
                <a:latin typeface="Arial" pitchFamily="34" charset="0"/>
                <a:ea typeface="ＭＳ Ｐゴシック"/>
              </a:rPr>
              <a:t>β</a:t>
            </a:r>
            <a:r>
              <a:rPr lang="en-US" altLang="zh-CN" i="1" baseline="30000" dirty="0">
                <a:latin typeface="Arial" pitchFamily="34" charset="0"/>
                <a:ea typeface="ＭＳ Ｐゴシック"/>
              </a:rPr>
              <a:t>+</a:t>
            </a:r>
            <a:r>
              <a:rPr lang="en-US" altLang="zh-CN" dirty="0">
                <a:latin typeface="Arial" pitchFamily="34" charset="0"/>
                <a:ea typeface="ＭＳ Ｐゴシック"/>
              </a:rPr>
              <a:t> decay and electron capture of </a:t>
            </a:r>
            <a:r>
              <a:rPr lang="en-US" altLang="zh-CN" baseline="30000" dirty="0">
                <a:latin typeface="Arial" pitchFamily="34" charset="0"/>
                <a:ea typeface="ＭＳ Ｐゴシック"/>
              </a:rPr>
              <a:t>60</a:t>
            </a:r>
            <a:r>
              <a:rPr lang="en-US" altLang="zh-CN" dirty="0">
                <a:latin typeface="Arial" pitchFamily="34" charset="0"/>
                <a:ea typeface="ＭＳ Ｐゴシック"/>
              </a:rPr>
              <a:t>Ga</a:t>
            </a:r>
            <a:endParaRPr lang="en-US" dirty="0">
              <a:latin typeface="Arial" pitchFamily="34" charset="0"/>
              <a:ea typeface="ＭＳ Ｐゴシック"/>
              <a:cs typeface="ＭＳ Ｐゴシック"/>
            </a:endParaRPr>
          </a:p>
        </p:txBody>
      </p:sp>
      <p:sp>
        <p:nvSpPr>
          <p:cNvPr id="5" name="Footer Placeholder 4"/>
          <p:cNvSpPr>
            <a:spLocks noGrp="1"/>
          </p:cNvSpPr>
          <p:nvPr>
            <p:ph type="ftr" sz="quarter" idx="10"/>
          </p:nvPr>
        </p:nvSpPr>
        <p:spPr/>
        <p:txBody>
          <a:bodyPr/>
          <a:lstStyle/>
          <a:p>
            <a:pPr>
              <a:defRPr/>
            </a:pPr>
            <a:r>
              <a:rPr lang="en-US" altLang="zh-CN" dirty="0"/>
              <a:t>Lijie</a:t>
            </a:r>
            <a:r>
              <a:rPr lang="en-US" dirty="0"/>
              <a:t> Sun, JINA-CEE Frontiers 2019</a:t>
            </a:r>
          </a:p>
        </p:txBody>
      </p:sp>
      <p:sp>
        <p:nvSpPr>
          <p:cNvPr id="6" name="Slide Number Placeholder 5"/>
          <p:cNvSpPr>
            <a:spLocks noGrp="1"/>
          </p:cNvSpPr>
          <p:nvPr>
            <p:ph type="sldNum" sz="quarter" idx="11"/>
          </p:nvPr>
        </p:nvSpPr>
        <p:spPr/>
        <p:txBody>
          <a:bodyPr/>
          <a:lstStyle/>
          <a:p>
            <a:r>
              <a:rPr lang="en-US"/>
              <a:t>, Slide </a:t>
            </a:r>
            <a:fld id="{1D2CDB64-C772-4C10-8066-C769534B205C}" type="slidenum">
              <a:rPr lang="en-US" smtClean="0"/>
              <a:pPr/>
              <a:t>243</a:t>
            </a:fld>
            <a:endParaRPr lang="en-US" dirty="0"/>
          </a:p>
        </p:txBody>
      </p:sp>
      <p:sp>
        <p:nvSpPr>
          <p:cNvPr id="3" name="矩形 2"/>
          <p:cNvSpPr/>
          <p:nvPr/>
        </p:nvSpPr>
        <p:spPr>
          <a:xfrm>
            <a:off x="5610009" y="5638800"/>
            <a:ext cx="2595582" cy="369332"/>
          </a:xfrm>
          <a:prstGeom prst="rect">
            <a:avLst/>
          </a:prstGeom>
        </p:spPr>
        <p:txBody>
          <a:bodyPr wrap="none">
            <a:spAutoFit/>
          </a:bodyPr>
          <a:lstStyle/>
          <a:p>
            <a:pPr defTabSz="457200" fontAlgn="base">
              <a:spcBef>
                <a:spcPct val="0"/>
              </a:spcBef>
              <a:spcAft>
                <a:spcPct val="0"/>
              </a:spcAft>
            </a:pPr>
            <a:r>
              <a:rPr lang="en-US" dirty="0">
                <a:solidFill>
                  <a:prstClr val="black"/>
                </a:solidFill>
                <a:latin typeface="Arial" pitchFamily="34" charset="0"/>
              </a:rPr>
              <a:t>Decay scheme of </a:t>
            </a:r>
            <a:r>
              <a:rPr lang="en-US" baseline="30000" dirty="0">
                <a:solidFill>
                  <a:prstClr val="black"/>
                </a:solidFill>
                <a:latin typeface="Arial" pitchFamily="34" charset="0"/>
              </a:rPr>
              <a:t>60</a:t>
            </a:r>
            <a:r>
              <a:rPr lang="en-US" dirty="0">
                <a:solidFill>
                  <a:prstClr val="black"/>
                </a:solidFill>
                <a:latin typeface="Arial" pitchFamily="34" charset="0"/>
              </a:rPr>
              <a:t>Ga</a:t>
            </a:r>
          </a:p>
        </p:txBody>
      </p:sp>
      <p:cxnSp>
        <p:nvCxnSpPr>
          <p:cNvPr id="10" name="直接连接符 9"/>
          <p:cNvCxnSpPr/>
          <p:nvPr/>
        </p:nvCxnSpPr>
        <p:spPr>
          <a:xfrm>
            <a:off x="5522259" y="3352800"/>
            <a:ext cx="3622872" cy="0"/>
          </a:xfrm>
          <a:prstGeom prst="line">
            <a:avLst/>
          </a:prstGeom>
          <a:ln>
            <a:solidFill>
              <a:srgbClr val="FF0000"/>
            </a:solidFill>
          </a:ln>
        </p:spPr>
        <p:style>
          <a:lnRef idx="1">
            <a:schemeClr val="accent1"/>
          </a:lnRef>
          <a:fillRef idx="0">
            <a:schemeClr val="accent1"/>
          </a:fillRef>
          <a:effectRef idx="0">
            <a:schemeClr val="accent1"/>
          </a:effectRef>
          <a:fontRef idx="minor">
            <a:schemeClr val="tx1"/>
          </a:fontRef>
        </p:style>
      </p:cxnSp>
      <p:sp>
        <p:nvSpPr>
          <p:cNvPr id="13" name="文本框 12"/>
          <p:cNvSpPr txBox="1"/>
          <p:nvPr/>
        </p:nvSpPr>
        <p:spPr>
          <a:xfrm>
            <a:off x="7661930" y="3014246"/>
            <a:ext cx="1510350" cy="338554"/>
          </a:xfrm>
          <a:prstGeom prst="rect">
            <a:avLst/>
          </a:prstGeom>
          <a:noFill/>
        </p:spPr>
        <p:txBody>
          <a:bodyPr wrap="none" rtlCol="0">
            <a:spAutoFit/>
          </a:bodyPr>
          <a:lstStyle/>
          <a:p>
            <a:pPr defTabSz="457200" fontAlgn="base">
              <a:spcBef>
                <a:spcPct val="0"/>
              </a:spcBef>
              <a:spcAft>
                <a:spcPct val="0"/>
              </a:spcAft>
            </a:pPr>
            <a:r>
              <a:rPr lang="en-US" altLang="zh-CN" sz="1600" i="1" dirty="0">
                <a:solidFill>
                  <a:srgbClr val="C00000"/>
                </a:solidFill>
                <a:latin typeface="Arial" pitchFamily="34" charset="0"/>
              </a:rPr>
              <a:t>S</a:t>
            </a:r>
            <a:r>
              <a:rPr lang="en-US" altLang="zh-CN" sz="1600" i="1" baseline="-25000" dirty="0">
                <a:solidFill>
                  <a:srgbClr val="C00000"/>
                </a:solidFill>
                <a:latin typeface="Arial" pitchFamily="34" charset="0"/>
              </a:rPr>
              <a:t>p</a:t>
            </a:r>
            <a:r>
              <a:rPr lang="en-US" altLang="zh-CN" sz="1600" i="1" dirty="0">
                <a:solidFill>
                  <a:srgbClr val="C00000"/>
                </a:solidFill>
                <a:latin typeface="Arial" pitchFamily="34" charset="0"/>
              </a:rPr>
              <a:t> </a:t>
            </a:r>
            <a:r>
              <a:rPr lang="en-US" altLang="zh-CN" sz="1600" dirty="0">
                <a:solidFill>
                  <a:srgbClr val="C00000"/>
                </a:solidFill>
                <a:latin typeface="Arial" pitchFamily="34" charset="0"/>
              </a:rPr>
              <a:t>= 5105.0(4)</a:t>
            </a:r>
            <a:endParaRPr lang="zh-CN" altLang="en-US" sz="1600" dirty="0">
              <a:solidFill>
                <a:srgbClr val="C00000"/>
              </a:solidFill>
              <a:latin typeface="Arial" pitchFamily="34" charset="0"/>
            </a:endParaRPr>
          </a:p>
        </p:txBody>
      </p:sp>
      <p:cxnSp>
        <p:nvCxnSpPr>
          <p:cNvPr id="14" name="直接连接符 13"/>
          <p:cNvCxnSpPr/>
          <p:nvPr/>
        </p:nvCxnSpPr>
        <p:spPr>
          <a:xfrm>
            <a:off x="5540188" y="4267200"/>
            <a:ext cx="3603812" cy="0"/>
          </a:xfrm>
          <a:prstGeom prst="line">
            <a:avLst/>
          </a:prstGeom>
        </p:spPr>
        <p:style>
          <a:lnRef idx="1">
            <a:schemeClr val="accent1"/>
          </a:lnRef>
          <a:fillRef idx="0">
            <a:schemeClr val="accent1"/>
          </a:fillRef>
          <a:effectRef idx="0">
            <a:schemeClr val="accent1"/>
          </a:effectRef>
          <a:fontRef idx="minor">
            <a:schemeClr val="tx1"/>
          </a:fontRef>
        </p:style>
      </p:cxnSp>
      <p:sp>
        <p:nvSpPr>
          <p:cNvPr id="16" name="文本框 15"/>
          <p:cNvSpPr txBox="1"/>
          <p:nvPr/>
        </p:nvSpPr>
        <p:spPr>
          <a:xfrm>
            <a:off x="7664823" y="3914790"/>
            <a:ext cx="1513556" cy="338554"/>
          </a:xfrm>
          <a:prstGeom prst="rect">
            <a:avLst/>
          </a:prstGeom>
          <a:noFill/>
        </p:spPr>
        <p:txBody>
          <a:bodyPr wrap="none" rtlCol="0">
            <a:spAutoFit/>
          </a:bodyPr>
          <a:lstStyle/>
          <a:p>
            <a:pPr defTabSz="457200" fontAlgn="base">
              <a:spcBef>
                <a:spcPct val="0"/>
              </a:spcBef>
              <a:spcAft>
                <a:spcPct val="0"/>
              </a:spcAft>
            </a:pPr>
            <a:r>
              <a:rPr lang="en-US" altLang="zh-CN" sz="1600" i="1" dirty="0">
                <a:solidFill>
                  <a:srgbClr val="F07F09">
                    <a:lumMod val="75000"/>
                  </a:srgbClr>
                </a:solidFill>
                <a:latin typeface="Arial" pitchFamily="34" charset="0"/>
              </a:rPr>
              <a:t>S</a:t>
            </a:r>
            <a:r>
              <a:rPr lang="en-US" altLang="zh-CN" sz="1600" i="1" baseline="-25000" dirty="0">
                <a:solidFill>
                  <a:srgbClr val="F07F09">
                    <a:lumMod val="75000"/>
                  </a:srgbClr>
                </a:solidFill>
                <a:latin typeface="Arial" pitchFamily="34" charset="0"/>
              </a:rPr>
              <a:t>α</a:t>
            </a:r>
            <a:r>
              <a:rPr lang="en-US" altLang="zh-CN" sz="1600" dirty="0">
                <a:solidFill>
                  <a:srgbClr val="F07F09">
                    <a:lumMod val="75000"/>
                  </a:srgbClr>
                </a:solidFill>
                <a:latin typeface="Arial" pitchFamily="34" charset="0"/>
              </a:rPr>
              <a:t> = 2691.7(5)</a:t>
            </a:r>
            <a:endParaRPr lang="zh-CN" altLang="en-US" sz="1600" dirty="0">
              <a:solidFill>
                <a:srgbClr val="F07F09">
                  <a:lumMod val="75000"/>
                </a:srgbClr>
              </a:solidFill>
              <a:latin typeface="Arial" pitchFamily="34" charset="0"/>
            </a:endParaRPr>
          </a:p>
        </p:txBody>
      </p:sp>
      <p:pic>
        <p:nvPicPr>
          <p:cNvPr id="17" name="图片 16"/>
          <p:cNvPicPr>
            <a:picLocks noChangeAspect="1"/>
          </p:cNvPicPr>
          <p:nvPr/>
        </p:nvPicPr>
        <p:blipFill rotWithShape="1">
          <a:blip r:embed="rId4" cstate="print">
            <a:extLst>
              <a:ext uri="{28A0092B-C50C-407E-A947-70E740481C1C}">
                <a14:useLocalDpi xmlns:a14="http://schemas.microsoft.com/office/drawing/2010/main"/>
              </a:ext>
            </a:extLst>
          </a:blip>
          <a:srcRect/>
          <a:stretch/>
        </p:blipFill>
        <p:spPr>
          <a:xfrm>
            <a:off x="8085183" y="2101306"/>
            <a:ext cx="997195" cy="519898"/>
          </a:xfrm>
          <a:prstGeom prst="rect">
            <a:avLst/>
          </a:prstGeom>
        </p:spPr>
      </p:pic>
      <p:sp>
        <p:nvSpPr>
          <p:cNvPr id="8" name="矩形 7"/>
          <p:cNvSpPr/>
          <p:nvPr/>
        </p:nvSpPr>
        <p:spPr>
          <a:xfrm>
            <a:off x="7346052" y="1539316"/>
            <a:ext cx="1819729" cy="584775"/>
          </a:xfrm>
          <a:prstGeom prst="rect">
            <a:avLst/>
          </a:prstGeom>
        </p:spPr>
        <p:txBody>
          <a:bodyPr wrap="none">
            <a:spAutoFit/>
          </a:bodyPr>
          <a:lstStyle/>
          <a:p>
            <a:pPr defTabSz="457200" fontAlgn="base">
              <a:spcBef>
                <a:spcPct val="0"/>
              </a:spcBef>
              <a:spcAft>
                <a:spcPct val="0"/>
              </a:spcAft>
            </a:pPr>
            <a:r>
              <a:rPr lang="en-US" sz="1600" i="1" dirty="0">
                <a:solidFill>
                  <a:prstClr val="black"/>
                </a:solidFill>
                <a:latin typeface="Arial" pitchFamily="34" charset="0"/>
              </a:rPr>
              <a:t>S</a:t>
            </a:r>
            <a:r>
              <a:rPr lang="en-US" sz="1600" i="1" baseline="-25000" dirty="0">
                <a:solidFill>
                  <a:prstClr val="black"/>
                </a:solidFill>
                <a:latin typeface="Arial" pitchFamily="34" charset="0"/>
              </a:rPr>
              <a:t>p</a:t>
            </a:r>
            <a:r>
              <a:rPr lang="en-US" sz="1600" dirty="0">
                <a:solidFill>
                  <a:prstClr val="black"/>
                </a:solidFill>
                <a:latin typeface="Arial" pitchFamily="34" charset="0"/>
              </a:rPr>
              <a:t> = 40(70)</a:t>
            </a:r>
          </a:p>
          <a:p>
            <a:pPr defTabSz="457200" fontAlgn="base">
              <a:spcBef>
                <a:spcPct val="0"/>
              </a:spcBef>
              <a:spcAft>
                <a:spcPct val="0"/>
              </a:spcAft>
            </a:pPr>
            <a:r>
              <a:rPr lang="en-US" sz="1600" i="1" dirty="0">
                <a:solidFill>
                  <a:prstClr val="black"/>
                </a:solidFill>
                <a:latin typeface="Arial" pitchFamily="34" charset="0"/>
              </a:rPr>
              <a:t>Q</a:t>
            </a:r>
            <a:r>
              <a:rPr lang="en-US" sz="1600" baseline="-25000" dirty="0">
                <a:solidFill>
                  <a:prstClr val="black"/>
                </a:solidFill>
                <a:latin typeface="Arial" pitchFamily="34" charset="0"/>
              </a:rPr>
              <a:t>EC</a:t>
            </a:r>
            <a:r>
              <a:rPr lang="en-US" sz="1600" dirty="0">
                <a:solidFill>
                  <a:prstClr val="black"/>
                </a:solidFill>
                <a:latin typeface="Arial" pitchFamily="34" charset="0"/>
              </a:rPr>
              <a:t> = 14580(200)</a:t>
            </a:r>
          </a:p>
        </p:txBody>
      </p:sp>
      <p:cxnSp>
        <p:nvCxnSpPr>
          <p:cNvPr id="25" name="直接连接符 24"/>
          <p:cNvCxnSpPr/>
          <p:nvPr/>
        </p:nvCxnSpPr>
        <p:spPr>
          <a:xfrm>
            <a:off x="4249279" y="3352800"/>
            <a:ext cx="856121" cy="0"/>
          </a:xfrm>
          <a:prstGeom prst="line">
            <a:avLst/>
          </a:prstGeom>
          <a:ln w="25400">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26" name="文本框 25"/>
          <p:cNvSpPr txBox="1"/>
          <p:nvPr/>
        </p:nvSpPr>
        <p:spPr>
          <a:xfrm>
            <a:off x="4408508" y="3379266"/>
            <a:ext cx="596638" cy="338554"/>
          </a:xfrm>
          <a:prstGeom prst="rect">
            <a:avLst/>
          </a:prstGeom>
          <a:noFill/>
        </p:spPr>
        <p:txBody>
          <a:bodyPr wrap="none" rtlCol="0">
            <a:spAutoFit/>
          </a:bodyPr>
          <a:lstStyle/>
          <a:p>
            <a:pPr defTabSz="457200" fontAlgn="base">
              <a:spcBef>
                <a:spcPct val="0"/>
              </a:spcBef>
              <a:spcAft>
                <a:spcPct val="0"/>
              </a:spcAft>
            </a:pPr>
            <a:r>
              <a:rPr lang="en-US" sz="1600" baseline="30000" dirty="0">
                <a:solidFill>
                  <a:prstClr val="black"/>
                </a:solidFill>
                <a:latin typeface="Arial" pitchFamily="34" charset="0"/>
              </a:rPr>
              <a:t>59</a:t>
            </a:r>
            <a:r>
              <a:rPr lang="en-US" altLang="zh-CN" sz="1600" dirty="0">
                <a:solidFill>
                  <a:prstClr val="black"/>
                </a:solidFill>
                <a:latin typeface="Arial" pitchFamily="34" charset="0"/>
              </a:rPr>
              <a:t>Cu</a:t>
            </a:r>
            <a:endParaRPr lang="en-US" sz="1600" dirty="0">
              <a:solidFill>
                <a:prstClr val="black"/>
              </a:solidFill>
              <a:latin typeface="Arial" pitchFamily="34" charset="0"/>
            </a:endParaRPr>
          </a:p>
        </p:txBody>
      </p:sp>
      <p:sp>
        <p:nvSpPr>
          <p:cNvPr id="27" name="文本框 26"/>
          <p:cNvSpPr txBox="1"/>
          <p:nvPr/>
        </p:nvSpPr>
        <p:spPr>
          <a:xfrm>
            <a:off x="4194793" y="3048000"/>
            <a:ext cx="500458" cy="307777"/>
          </a:xfrm>
          <a:prstGeom prst="rect">
            <a:avLst/>
          </a:prstGeom>
          <a:noFill/>
        </p:spPr>
        <p:txBody>
          <a:bodyPr wrap="none" rtlCol="0">
            <a:spAutoFit/>
          </a:bodyPr>
          <a:lstStyle/>
          <a:p>
            <a:pPr defTabSz="457200" fontAlgn="base">
              <a:spcBef>
                <a:spcPct val="0"/>
              </a:spcBef>
              <a:spcAft>
                <a:spcPct val="0"/>
              </a:spcAft>
            </a:pPr>
            <a:r>
              <a:rPr lang="en-US" sz="1400" dirty="0">
                <a:solidFill>
                  <a:prstClr val="black"/>
                </a:solidFill>
                <a:latin typeface="Arial" pitchFamily="34" charset="0"/>
              </a:rPr>
              <a:t>3/2</a:t>
            </a:r>
            <a:r>
              <a:rPr lang="en-US" sz="1400" baseline="30000" dirty="0">
                <a:solidFill>
                  <a:prstClr val="black"/>
                </a:solidFill>
                <a:latin typeface="Arial" pitchFamily="34" charset="0"/>
              </a:rPr>
              <a:t>–</a:t>
            </a:r>
          </a:p>
        </p:txBody>
      </p:sp>
      <p:cxnSp>
        <p:nvCxnSpPr>
          <p:cNvPr id="31" name="直接箭头连接符 30"/>
          <p:cNvCxnSpPr/>
          <p:nvPr/>
        </p:nvCxnSpPr>
        <p:spPr>
          <a:xfrm flipH="1">
            <a:off x="5105400" y="3092349"/>
            <a:ext cx="416859" cy="260451"/>
          </a:xfrm>
          <a:prstGeom prst="straightConnector1">
            <a:avLst/>
          </a:prstGeom>
          <a:ln w="19050">
            <a:solidFill>
              <a:srgbClr val="FF0000"/>
            </a:solidFill>
            <a:tailEnd type="triangle"/>
          </a:ln>
          <a:effectLst/>
        </p:spPr>
        <p:style>
          <a:lnRef idx="2">
            <a:schemeClr val="accent1"/>
          </a:lnRef>
          <a:fillRef idx="0">
            <a:schemeClr val="accent1"/>
          </a:fillRef>
          <a:effectRef idx="1">
            <a:schemeClr val="accent1"/>
          </a:effectRef>
          <a:fontRef idx="minor">
            <a:schemeClr val="tx1"/>
          </a:fontRef>
        </p:style>
      </p:cxnSp>
      <p:cxnSp>
        <p:nvCxnSpPr>
          <p:cNvPr id="21" name="直接箭头连接符 20"/>
          <p:cNvCxnSpPr/>
          <p:nvPr/>
        </p:nvCxnSpPr>
        <p:spPr>
          <a:xfrm flipH="1">
            <a:off x="7688948" y="2540139"/>
            <a:ext cx="416859" cy="260451"/>
          </a:xfrm>
          <a:prstGeom prst="straightConnector1">
            <a:avLst/>
          </a:prstGeom>
          <a:ln w="19050">
            <a:solidFill>
              <a:srgbClr val="00FF00"/>
            </a:solidFill>
            <a:tailEnd type="triangle"/>
          </a:ln>
          <a:effectLst/>
        </p:spPr>
        <p:style>
          <a:lnRef idx="2">
            <a:schemeClr val="accent1"/>
          </a:lnRef>
          <a:fillRef idx="0">
            <a:schemeClr val="accent1"/>
          </a:fillRef>
          <a:effectRef idx="1">
            <a:schemeClr val="accent1"/>
          </a:effectRef>
          <a:fontRef idx="minor">
            <a:schemeClr val="tx1"/>
          </a:fontRef>
        </p:style>
      </p:cxnSp>
      <p:cxnSp>
        <p:nvCxnSpPr>
          <p:cNvPr id="22" name="直接箭头连接符 21"/>
          <p:cNvCxnSpPr/>
          <p:nvPr/>
        </p:nvCxnSpPr>
        <p:spPr>
          <a:xfrm flipH="1">
            <a:off x="7689239" y="2286000"/>
            <a:ext cx="416859" cy="260451"/>
          </a:xfrm>
          <a:prstGeom prst="straightConnector1">
            <a:avLst/>
          </a:prstGeom>
          <a:ln w="19050">
            <a:solidFill>
              <a:srgbClr val="00B050"/>
            </a:solidFill>
            <a:tailEnd type="triangle"/>
          </a:ln>
          <a:effectLst/>
        </p:spPr>
        <p:style>
          <a:lnRef idx="2">
            <a:schemeClr val="accent1"/>
          </a:lnRef>
          <a:fillRef idx="0">
            <a:schemeClr val="accent1"/>
          </a:fillRef>
          <a:effectRef idx="1">
            <a:schemeClr val="accent1"/>
          </a:effectRef>
          <a:fontRef idx="minor">
            <a:schemeClr val="tx1"/>
          </a:fontRef>
        </p:style>
      </p:cxnSp>
      <p:cxnSp>
        <p:nvCxnSpPr>
          <p:cNvPr id="19" name="直接连接符 18"/>
          <p:cNvCxnSpPr/>
          <p:nvPr/>
        </p:nvCxnSpPr>
        <p:spPr>
          <a:xfrm>
            <a:off x="8113059" y="2277597"/>
            <a:ext cx="0" cy="268854"/>
          </a:xfrm>
          <a:prstGeom prst="line">
            <a:avLst/>
          </a:prstGeom>
          <a:ln w="19050">
            <a:solidFill>
              <a:srgbClr val="00FF00"/>
            </a:solidFill>
          </a:ln>
          <a:effectLst/>
        </p:spPr>
        <p:style>
          <a:lnRef idx="2">
            <a:schemeClr val="accent1"/>
          </a:lnRef>
          <a:fillRef idx="0">
            <a:schemeClr val="accent1"/>
          </a:fillRef>
          <a:effectRef idx="1">
            <a:schemeClr val="accent1"/>
          </a:effectRef>
          <a:fontRef idx="minor">
            <a:schemeClr val="tx1"/>
          </a:fontRef>
        </p:style>
      </p:cxnSp>
      <p:cxnSp>
        <p:nvCxnSpPr>
          <p:cNvPr id="24" name="直接连接符 23"/>
          <p:cNvCxnSpPr/>
          <p:nvPr/>
        </p:nvCxnSpPr>
        <p:spPr>
          <a:xfrm>
            <a:off x="3992380" y="4381881"/>
            <a:ext cx="856121" cy="0"/>
          </a:xfrm>
          <a:prstGeom prst="line">
            <a:avLst/>
          </a:prstGeom>
          <a:ln w="25400">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28" name="文本框 27"/>
          <p:cNvSpPr txBox="1"/>
          <p:nvPr/>
        </p:nvSpPr>
        <p:spPr>
          <a:xfrm>
            <a:off x="4151609" y="4408347"/>
            <a:ext cx="527709" cy="338554"/>
          </a:xfrm>
          <a:prstGeom prst="rect">
            <a:avLst/>
          </a:prstGeom>
          <a:noFill/>
        </p:spPr>
        <p:txBody>
          <a:bodyPr wrap="none" rtlCol="0">
            <a:spAutoFit/>
          </a:bodyPr>
          <a:lstStyle/>
          <a:p>
            <a:pPr defTabSz="457200" fontAlgn="base">
              <a:spcBef>
                <a:spcPct val="0"/>
              </a:spcBef>
              <a:spcAft>
                <a:spcPct val="0"/>
              </a:spcAft>
            </a:pPr>
            <a:r>
              <a:rPr lang="en-US" sz="1600" baseline="30000" dirty="0">
                <a:solidFill>
                  <a:prstClr val="black"/>
                </a:solidFill>
                <a:latin typeface="Arial" pitchFamily="34" charset="0"/>
              </a:rPr>
              <a:t>56</a:t>
            </a:r>
            <a:r>
              <a:rPr lang="en-US" altLang="zh-CN" sz="1600" dirty="0">
                <a:solidFill>
                  <a:prstClr val="black"/>
                </a:solidFill>
                <a:latin typeface="Arial" pitchFamily="34" charset="0"/>
              </a:rPr>
              <a:t>Ni</a:t>
            </a:r>
            <a:endParaRPr lang="en-US" sz="1600" dirty="0">
              <a:solidFill>
                <a:prstClr val="black"/>
              </a:solidFill>
              <a:latin typeface="Arial" pitchFamily="34" charset="0"/>
            </a:endParaRPr>
          </a:p>
        </p:txBody>
      </p:sp>
      <p:sp>
        <p:nvSpPr>
          <p:cNvPr id="29" name="文本框 28"/>
          <p:cNvSpPr txBox="1"/>
          <p:nvPr/>
        </p:nvSpPr>
        <p:spPr>
          <a:xfrm>
            <a:off x="3937894" y="4077081"/>
            <a:ext cx="351378" cy="307777"/>
          </a:xfrm>
          <a:prstGeom prst="rect">
            <a:avLst/>
          </a:prstGeom>
          <a:noFill/>
        </p:spPr>
        <p:txBody>
          <a:bodyPr wrap="none" rtlCol="0">
            <a:spAutoFit/>
          </a:bodyPr>
          <a:lstStyle/>
          <a:p>
            <a:pPr defTabSz="457200" fontAlgn="base">
              <a:spcBef>
                <a:spcPct val="0"/>
              </a:spcBef>
              <a:spcAft>
                <a:spcPct val="0"/>
              </a:spcAft>
            </a:pPr>
            <a:r>
              <a:rPr lang="en-US" sz="1400" dirty="0">
                <a:solidFill>
                  <a:prstClr val="black"/>
                </a:solidFill>
                <a:latin typeface="Arial" pitchFamily="34" charset="0"/>
              </a:rPr>
              <a:t>0</a:t>
            </a:r>
            <a:r>
              <a:rPr lang="en-US" sz="1400" baseline="30000" dirty="0">
                <a:solidFill>
                  <a:prstClr val="black"/>
                </a:solidFill>
                <a:latin typeface="Arial" pitchFamily="34" charset="0"/>
              </a:rPr>
              <a:t>+</a:t>
            </a:r>
          </a:p>
        </p:txBody>
      </p:sp>
      <p:cxnSp>
        <p:nvCxnSpPr>
          <p:cNvPr id="30" name="直接箭头连接符 29"/>
          <p:cNvCxnSpPr/>
          <p:nvPr/>
        </p:nvCxnSpPr>
        <p:spPr>
          <a:xfrm flipH="1">
            <a:off x="4848501" y="4121430"/>
            <a:ext cx="416859" cy="260451"/>
          </a:xfrm>
          <a:prstGeom prst="straightConnector1">
            <a:avLst/>
          </a:prstGeom>
          <a:ln w="19050">
            <a:solidFill>
              <a:schemeClr val="accent1"/>
            </a:solidFill>
            <a:tailEnd type="triangle"/>
          </a:ln>
          <a:effectLst/>
        </p:spPr>
        <p:style>
          <a:lnRef idx="2">
            <a:schemeClr val="accent1"/>
          </a:lnRef>
          <a:fillRef idx="0">
            <a:schemeClr val="accent1"/>
          </a:fillRef>
          <a:effectRef idx="1">
            <a:schemeClr val="accent1"/>
          </a:effectRef>
          <a:fontRef idx="minor">
            <a:schemeClr val="tx1"/>
          </a:fontRef>
        </p:style>
      </p:cxnSp>
      <p:sp>
        <p:nvSpPr>
          <p:cNvPr id="9" name="矩形 8"/>
          <p:cNvSpPr/>
          <p:nvPr/>
        </p:nvSpPr>
        <p:spPr>
          <a:xfrm>
            <a:off x="163834" y="2484551"/>
            <a:ext cx="7498096" cy="646331"/>
          </a:xfrm>
          <a:prstGeom prst="rect">
            <a:avLst/>
          </a:prstGeom>
        </p:spPr>
        <p:txBody>
          <a:bodyPr wrap="square">
            <a:spAutoFit/>
          </a:bodyPr>
          <a:lstStyle/>
          <a:p>
            <a:pPr marL="180000" indent="-151200" defTabSz="803293" fontAlgn="base">
              <a:lnSpc>
                <a:spcPct val="90000"/>
              </a:lnSpc>
              <a:spcBef>
                <a:spcPts val="200"/>
              </a:spcBef>
              <a:spcAft>
                <a:spcPct val="0"/>
              </a:spcAft>
              <a:buSzPct val="100000"/>
              <a:buFont typeface="Arial" panose="020B0604020202020204" pitchFamily="34" charset="0"/>
              <a:buChar char="•"/>
            </a:pPr>
            <a:r>
              <a:rPr lang="en-US" sz="2000" dirty="0">
                <a:solidFill>
                  <a:prstClr val="black"/>
                </a:solidFill>
                <a:latin typeface="Arial" charset="0"/>
                <a:ea typeface="ＭＳ Ｐゴシック" charset="-128"/>
                <a:cs typeface="ＭＳ Ｐゴシック"/>
              </a:rPr>
              <a:t>The </a:t>
            </a:r>
            <a:r>
              <a:rPr lang="en-US" sz="2000" i="1" dirty="0">
                <a:solidFill>
                  <a:prstClr val="black"/>
                </a:solidFill>
                <a:latin typeface="Arial" charset="0"/>
                <a:ea typeface="ＭＳ Ｐゴシック" charset="-128"/>
                <a:cs typeface="ＭＳ Ｐゴシック"/>
              </a:rPr>
              <a:t>l</a:t>
            </a:r>
            <a:r>
              <a:rPr lang="en-US" sz="2000" dirty="0">
                <a:solidFill>
                  <a:prstClr val="black"/>
                </a:solidFill>
                <a:latin typeface="Arial" charset="0"/>
                <a:ea typeface="ＭＳ Ｐゴシック" charset="-128"/>
                <a:cs typeface="ＭＳ Ｐゴシック"/>
              </a:rPr>
              <a:t> = 1 </a:t>
            </a:r>
            <a:r>
              <a:rPr lang="en-US" sz="2000" baseline="30000" dirty="0">
                <a:solidFill>
                  <a:prstClr val="black"/>
                </a:solidFill>
                <a:latin typeface="Arial" charset="0"/>
                <a:ea typeface="ＭＳ Ｐゴシック" charset="-128"/>
                <a:cs typeface="ＭＳ Ｐゴシック"/>
              </a:rPr>
              <a:t>60</a:t>
            </a:r>
            <a:r>
              <a:rPr lang="en-US" sz="2000" dirty="0">
                <a:solidFill>
                  <a:prstClr val="black"/>
                </a:solidFill>
                <a:latin typeface="Arial" charset="0"/>
                <a:ea typeface="ＭＳ Ｐゴシック" charset="-128"/>
                <a:cs typeface="ＭＳ Ｐゴシック"/>
              </a:rPr>
              <a:t>Zn resonances can be selectively populated by both the </a:t>
            </a:r>
            <a:r>
              <a:rPr lang="en-US" altLang="zh-CN" sz="2000" i="1" dirty="0">
                <a:solidFill>
                  <a:srgbClr val="FF0000"/>
                </a:solidFill>
                <a:latin typeface="Arial" charset="0"/>
                <a:ea typeface="ＭＳ Ｐゴシック" charset="-128"/>
                <a:cs typeface="ＭＳ Ｐゴシック"/>
              </a:rPr>
              <a:t>β</a:t>
            </a:r>
            <a:r>
              <a:rPr lang="en-US" altLang="zh-CN" sz="2000" baseline="30000" dirty="0">
                <a:solidFill>
                  <a:srgbClr val="FF0000"/>
                </a:solidFill>
                <a:latin typeface="Arial" charset="0"/>
                <a:ea typeface="ＭＳ Ｐゴシック" charset="-128"/>
                <a:cs typeface="ＭＳ Ｐゴシック"/>
              </a:rPr>
              <a:t>+</a:t>
            </a:r>
            <a:r>
              <a:rPr lang="en-US" altLang="zh-CN" sz="2000" dirty="0">
                <a:solidFill>
                  <a:srgbClr val="FF0000"/>
                </a:solidFill>
                <a:latin typeface="Arial" charset="0"/>
                <a:ea typeface="ＭＳ Ｐゴシック" charset="-128"/>
                <a:cs typeface="ＭＳ Ｐゴシック"/>
              </a:rPr>
              <a:t> decay </a:t>
            </a:r>
            <a:r>
              <a:rPr lang="en-US" altLang="zh-CN" sz="2000" dirty="0">
                <a:solidFill>
                  <a:prstClr val="black"/>
                </a:solidFill>
                <a:latin typeface="Arial" charset="0"/>
                <a:ea typeface="ＭＳ Ｐゴシック" charset="-128"/>
                <a:cs typeface="ＭＳ Ｐゴシック"/>
              </a:rPr>
              <a:t>and </a:t>
            </a:r>
            <a:r>
              <a:rPr lang="en-US" altLang="zh-CN" sz="2000" dirty="0">
                <a:solidFill>
                  <a:srgbClr val="FF0000"/>
                </a:solidFill>
                <a:latin typeface="Arial" charset="0"/>
                <a:ea typeface="ＭＳ Ｐゴシック" charset="-128"/>
                <a:cs typeface="ＭＳ Ｐゴシック"/>
              </a:rPr>
              <a:t>EC</a:t>
            </a:r>
            <a:r>
              <a:rPr lang="en-US" sz="2000" dirty="0">
                <a:solidFill>
                  <a:prstClr val="black"/>
                </a:solidFill>
                <a:latin typeface="Arial" charset="0"/>
                <a:ea typeface="ＭＳ Ｐゴシック" charset="-128"/>
                <a:cs typeface="ＭＳ Ｐゴシック"/>
              </a:rPr>
              <a:t> of </a:t>
            </a:r>
            <a:r>
              <a:rPr lang="en-US" sz="2000" baseline="30000" dirty="0">
                <a:solidFill>
                  <a:prstClr val="black"/>
                </a:solidFill>
                <a:latin typeface="Arial" charset="0"/>
                <a:ea typeface="ＭＳ Ｐゴシック" charset="-128"/>
                <a:cs typeface="ＭＳ Ｐゴシック"/>
              </a:rPr>
              <a:t>60</a:t>
            </a:r>
            <a:r>
              <a:rPr lang="en-US" sz="2000" dirty="0">
                <a:solidFill>
                  <a:prstClr val="black"/>
                </a:solidFill>
                <a:latin typeface="Arial" charset="0"/>
                <a:ea typeface="ＭＳ Ｐゴシック" charset="-128"/>
                <a:cs typeface="ＭＳ Ｐゴシック"/>
              </a:rPr>
              <a:t>Ga.</a:t>
            </a:r>
            <a:endParaRPr lang="en-US" altLang="zh-CN" sz="2000" dirty="0">
              <a:solidFill>
                <a:prstClr val="black"/>
              </a:solidFill>
              <a:latin typeface="Arial" charset="0"/>
              <a:ea typeface="ＭＳ Ｐゴシック" charset="-128"/>
              <a:cs typeface="ＭＳ Ｐゴシック"/>
            </a:endParaRPr>
          </a:p>
        </p:txBody>
      </p:sp>
      <p:sp>
        <p:nvSpPr>
          <p:cNvPr id="33" name="矩形 8"/>
          <p:cNvSpPr/>
          <p:nvPr/>
        </p:nvSpPr>
        <p:spPr>
          <a:xfrm>
            <a:off x="52869" y="3441177"/>
            <a:ext cx="4479468" cy="2385268"/>
          </a:xfrm>
          <a:prstGeom prst="rect">
            <a:avLst/>
          </a:prstGeom>
        </p:spPr>
        <p:txBody>
          <a:bodyPr wrap="square">
            <a:spAutoFit/>
          </a:bodyPr>
          <a:lstStyle/>
          <a:p>
            <a:pPr marL="180000" indent="-151200" defTabSz="803293" fontAlgn="base">
              <a:lnSpc>
                <a:spcPct val="90000"/>
              </a:lnSpc>
              <a:spcBef>
                <a:spcPts val="200"/>
              </a:spcBef>
              <a:spcAft>
                <a:spcPct val="0"/>
              </a:spcAft>
              <a:buSzPct val="100000"/>
              <a:buFont typeface="Arial" panose="020B0604020202020204" pitchFamily="34" charset="0"/>
              <a:buChar char="•"/>
            </a:pPr>
            <a:r>
              <a:rPr lang="en-US" altLang="zh-CN" sz="2000" dirty="0">
                <a:solidFill>
                  <a:prstClr val="black"/>
                </a:solidFill>
                <a:latin typeface="Arial" pitchFamily="34" charset="0"/>
                <a:ea typeface="ヒラギノ角ゴ Pro W3" pitchFamily="-65" charset="-128"/>
                <a:cs typeface="ヒラギノ角ゴ Pro W3" pitchFamily="-65" charset="-128"/>
              </a:rPr>
              <a:t>Branching ratios can be measured in regular </a:t>
            </a:r>
            <a:r>
              <a:rPr lang="en-US" altLang="zh-CN" sz="2000" i="1" dirty="0">
                <a:solidFill>
                  <a:prstClr val="black"/>
                </a:solidFill>
                <a:latin typeface="Arial" pitchFamily="34" charset="0"/>
                <a:ea typeface="ヒラギノ角ゴ Pro W3" pitchFamily="-65" charset="-128"/>
                <a:cs typeface="ヒラギノ角ゴ Pro W3" pitchFamily="-65" charset="-128"/>
              </a:rPr>
              <a:t>β</a:t>
            </a:r>
            <a:r>
              <a:rPr lang="en-US" altLang="zh-CN" sz="2000" dirty="0">
                <a:solidFill>
                  <a:prstClr val="black"/>
                </a:solidFill>
                <a:latin typeface="Arial" pitchFamily="34" charset="0"/>
                <a:ea typeface="ヒラギノ角ゴ Pro W3" pitchFamily="-65" charset="-128"/>
                <a:cs typeface="ヒラギノ角ゴ Pro W3" pitchFamily="-65" charset="-128"/>
              </a:rPr>
              <a:t> decay studies.</a:t>
            </a:r>
          </a:p>
          <a:p>
            <a:pPr marL="180000" indent="-151200" defTabSz="803293" fontAlgn="base">
              <a:lnSpc>
                <a:spcPct val="90000"/>
              </a:lnSpc>
              <a:spcBef>
                <a:spcPts val="200"/>
              </a:spcBef>
              <a:spcAft>
                <a:spcPct val="0"/>
              </a:spcAft>
              <a:buSzPct val="100000"/>
              <a:buFont typeface="Arial" panose="020B0604020202020204" pitchFamily="34" charset="0"/>
              <a:buChar char="•"/>
            </a:pPr>
            <a:endParaRPr lang="en-US" sz="2000" dirty="0">
              <a:solidFill>
                <a:prstClr val="black"/>
              </a:solidFill>
              <a:latin typeface="Arial" charset="0"/>
              <a:ea typeface="ＭＳ Ｐゴシック" charset="-128"/>
              <a:cs typeface="ＭＳ Ｐゴシック"/>
            </a:endParaRPr>
          </a:p>
          <a:p>
            <a:pPr marL="180000" indent="-151200" defTabSz="803293" fontAlgn="base">
              <a:lnSpc>
                <a:spcPct val="90000"/>
              </a:lnSpc>
              <a:spcBef>
                <a:spcPts val="200"/>
              </a:spcBef>
              <a:spcAft>
                <a:spcPct val="0"/>
              </a:spcAft>
              <a:buSzPct val="100000"/>
              <a:buFont typeface="Arial" panose="020B0604020202020204" pitchFamily="34" charset="0"/>
              <a:buChar char="•"/>
            </a:pPr>
            <a:endParaRPr lang="en-US" sz="2000" dirty="0">
              <a:solidFill>
                <a:prstClr val="black"/>
              </a:solidFill>
              <a:latin typeface="Arial" charset="0"/>
              <a:ea typeface="ＭＳ Ｐゴシック" charset="-128"/>
              <a:cs typeface="ＭＳ Ｐゴシック"/>
            </a:endParaRPr>
          </a:p>
          <a:p>
            <a:pPr marL="180000" indent="-151200" defTabSz="803293" fontAlgn="base">
              <a:lnSpc>
                <a:spcPct val="90000"/>
              </a:lnSpc>
              <a:spcBef>
                <a:spcPts val="200"/>
              </a:spcBef>
              <a:spcAft>
                <a:spcPct val="0"/>
              </a:spcAft>
              <a:buSzPct val="100000"/>
              <a:buFont typeface="Arial" panose="020B0604020202020204" pitchFamily="34" charset="0"/>
              <a:buChar char="•"/>
            </a:pPr>
            <a:r>
              <a:rPr lang="en-US" altLang="zh-CN" sz="2000" dirty="0">
                <a:solidFill>
                  <a:prstClr val="black"/>
                </a:solidFill>
                <a:latin typeface="Arial" charset="0"/>
                <a:ea typeface="ＭＳ Ｐゴシック" charset="-128"/>
                <a:cs typeface="ＭＳ Ｐゴシック"/>
              </a:rPr>
              <a:t>We aim to obtain both the branching ratio and lifetime for the resonances in one experiment with the PXCT method.</a:t>
            </a:r>
          </a:p>
        </p:txBody>
      </p:sp>
    </p:spTree>
    <p:extLst>
      <p:ext uri="{BB962C8B-B14F-4D97-AF65-F5344CB8AC3E}">
        <p14:creationId xmlns:p14="http://schemas.microsoft.com/office/powerpoint/2010/main" val="3857697994"/>
      </p:ext>
    </p:extLst>
  </p:cSld>
  <p:clrMapOvr>
    <a:masterClrMapping/>
  </p:clrMapOvr>
</p:sld>
</file>

<file path=ppt/slides/slide2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图片 6"/>
          <p:cNvPicPr>
            <a:picLocks noChangeAspect="1"/>
          </p:cNvPicPr>
          <p:nvPr/>
        </p:nvPicPr>
        <p:blipFill rotWithShape="1">
          <a:blip r:embed="rId3" cstate="print">
            <a:extLst>
              <a:ext uri="{28A0092B-C50C-407E-A947-70E740481C1C}">
                <a14:useLocalDpi xmlns:a14="http://schemas.microsoft.com/office/drawing/2010/main"/>
              </a:ext>
            </a:extLst>
          </a:blip>
          <a:srcRect/>
          <a:stretch/>
        </p:blipFill>
        <p:spPr>
          <a:xfrm>
            <a:off x="100914" y="1893589"/>
            <a:ext cx="4554507" cy="3164459"/>
          </a:xfrm>
          <a:prstGeom prst="rect">
            <a:avLst/>
          </a:prstGeom>
        </p:spPr>
      </p:pic>
      <p:sp>
        <p:nvSpPr>
          <p:cNvPr id="12" name="Content Placeholder 5"/>
          <p:cNvSpPr>
            <a:spLocks noGrp="1"/>
          </p:cNvSpPr>
          <p:nvPr>
            <p:ph idx="1"/>
          </p:nvPr>
        </p:nvSpPr>
        <p:spPr/>
        <p:txBody>
          <a:bodyPr/>
          <a:lstStyle/>
          <a:p>
            <a:r>
              <a:rPr lang="en-US" dirty="0">
                <a:latin typeface="Arial" pitchFamily="34" charset="0"/>
                <a:ea typeface="ＭＳ Ｐゴシック"/>
                <a:cs typeface="ＭＳ Ｐゴシック"/>
              </a:rPr>
              <a:t>Introduction of PXCT</a:t>
            </a:r>
            <a:endParaRPr lang="en-US" dirty="0">
              <a:latin typeface="Arial" pitchFamily="34" charset="0"/>
              <a:ea typeface="ＭＳ Ｐゴシック"/>
            </a:endParaRPr>
          </a:p>
          <a:p>
            <a:pPr lvl="1"/>
            <a:r>
              <a:rPr lang="nb-NO" sz="1600" dirty="0">
                <a:solidFill>
                  <a:schemeClr val="accent3"/>
                </a:solidFill>
                <a:latin typeface="Arial" pitchFamily="34" charset="0"/>
                <a:ea typeface="ＭＳ Ｐゴシック"/>
              </a:rPr>
              <a:t>J. C. Hardy </a:t>
            </a:r>
            <a:r>
              <a:rPr lang="nb-NO" sz="1600" i="1" dirty="0">
                <a:solidFill>
                  <a:schemeClr val="accent3"/>
                </a:solidFill>
                <a:latin typeface="Arial" pitchFamily="34" charset="0"/>
                <a:ea typeface="ＭＳ Ｐゴシック"/>
              </a:rPr>
              <a:t>et al</a:t>
            </a:r>
            <a:r>
              <a:rPr lang="nb-NO" sz="1600" dirty="0">
                <a:solidFill>
                  <a:schemeClr val="accent3"/>
                </a:solidFill>
                <a:latin typeface="Arial" pitchFamily="34" charset="0"/>
                <a:ea typeface="ＭＳ Ｐゴシック"/>
              </a:rPr>
              <a:t>., Phys. Rev. Lett. 37, 133 (1976).</a:t>
            </a:r>
            <a:endParaRPr lang="fr-FR" sz="1600" dirty="0">
              <a:solidFill>
                <a:schemeClr val="accent3"/>
              </a:solidFill>
              <a:latin typeface="Arial" pitchFamily="34" charset="0"/>
              <a:ea typeface="ＭＳ Ｐゴシック"/>
            </a:endParaRPr>
          </a:p>
        </p:txBody>
      </p:sp>
      <p:sp>
        <p:nvSpPr>
          <p:cNvPr id="10244" name="Title 4"/>
          <p:cNvSpPr>
            <a:spLocks noGrp="1"/>
          </p:cNvSpPr>
          <p:nvPr>
            <p:ph type="title"/>
          </p:nvPr>
        </p:nvSpPr>
        <p:spPr/>
        <p:txBody>
          <a:bodyPr/>
          <a:lstStyle/>
          <a:p>
            <a:r>
              <a:rPr lang="en-US" dirty="0">
                <a:latin typeface="Arial" pitchFamily="34" charset="0"/>
                <a:ea typeface="ＭＳ Ｐゴシック"/>
                <a:cs typeface="ＭＳ Ｐゴシック"/>
              </a:rPr>
              <a:t>Particle X-ray coincidence technique</a:t>
            </a:r>
          </a:p>
        </p:txBody>
      </p:sp>
      <p:sp>
        <p:nvSpPr>
          <p:cNvPr id="5" name="Footer Placeholder 4"/>
          <p:cNvSpPr>
            <a:spLocks noGrp="1"/>
          </p:cNvSpPr>
          <p:nvPr>
            <p:ph type="ftr" sz="quarter" idx="10"/>
          </p:nvPr>
        </p:nvSpPr>
        <p:spPr/>
        <p:txBody>
          <a:bodyPr/>
          <a:lstStyle/>
          <a:p>
            <a:pPr>
              <a:defRPr/>
            </a:pPr>
            <a:r>
              <a:rPr lang="en-US" altLang="zh-CN" dirty="0"/>
              <a:t>Lijie</a:t>
            </a:r>
            <a:r>
              <a:rPr lang="en-US" dirty="0"/>
              <a:t> Sun, JINA-CEE Frontiers 2019</a:t>
            </a:r>
          </a:p>
        </p:txBody>
      </p:sp>
      <p:sp>
        <p:nvSpPr>
          <p:cNvPr id="6" name="Slide Number Placeholder 5"/>
          <p:cNvSpPr>
            <a:spLocks noGrp="1"/>
          </p:cNvSpPr>
          <p:nvPr>
            <p:ph type="sldNum" sz="quarter" idx="11"/>
          </p:nvPr>
        </p:nvSpPr>
        <p:spPr/>
        <p:txBody>
          <a:bodyPr/>
          <a:lstStyle/>
          <a:p>
            <a:r>
              <a:rPr lang="en-US"/>
              <a:t>, Slide </a:t>
            </a:r>
            <a:fld id="{1D2CDB64-C772-4C10-8066-C769534B205C}" type="slidenum">
              <a:rPr lang="en-US" smtClean="0"/>
              <a:pPr/>
              <a:t>244</a:t>
            </a:fld>
            <a:endParaRPr lang="en-US" dirty="0"/>
          </a:p>
        </p:txBody>
      </p:sp>
      <p:sp>
        <p:nvSpPr>
          <p:cNvPr id="3" name="矩形 2"/>
          <p:cNvSpPr/>
          <p:nvPr/>
        </p:nvSpPr>
        <p:spPr>
          <a:xfrm>
            <a:off x="791835" y="5205833"/>
            <a:ext cx="3172663" cy="369332"/>
          </a:xfrm>
          <a:prstGeom prst="rect">
            <a:avLst/>
          </a:prstGeom>
        </p:spPr>
        <p:txBody>
          <a:bodyPr wrap="none">
            <a:spAutoFit/>
          </a:bodyPr>
          <a:lstStyle/>
          <a:p>
            <a:pPr defTabSz="457200" fontAlgn="base">
              <a:spcBef>
                <a:spcPct val="0"/>
              </a:spcBef>
              <a:spcAft>
                <a:spcPct val="0"/>
              </a:spcAft>
            </a:pPr>
            <a:r>
              <a:rPr lang="en-US" dirty="0">
                <a:solidFill>
                  <a:prstClr val="black"/>
                </a:solidFill>
                <a:latin typeface="Arial" pitchFamily="34" charset="0"/>
              </a:rPr>
              <a:t>Cartoon illustrating the </a:t>
            </a:r>
            <a:r>
              <a:rPr lang="en-US" altLang="zh-CN" dirty="0">
                <a:solidFill>
                  <a:prstClr val="black"/>
                </a:solidFill>
                <a:latin typeface="Arial" pitchFamily="34" charset="0"/>
              </a:rPr>
              <a:t>PXCT</a:t>
            </a:r>
            <a:endParaRPr lang="en-US" dirty="0">
              <a:solidFill>
                <a:prstClr val="black"/>
              </a:solidFill>
              <a:latin typeface="Arial" pitchFamily="34" charset="0"/>
            </a:endParaRPr>
          </a:p>
        </p:txBody>
      </p:sp>
      <p:pic>
        <p:nvPicPr>
          <p:cNvPr id="10" name="图片 9"/>
          <p:cNvPicPr>
            <a:picLocks noChangeAspect="1"/>
          </p:cNvPicPr>
          <p:nvPr/>
        </p:nvPicPr>
        <p:blipFill rotWithShape="1">
          <a:blip r:embed="rId4" cstate="print">
            <a:extLst>
              <a:ext uri="{28A0092B-C50C-407E-A947-70E740481C1C}">
                <a14:useLocalDpi xmlns:a14="http://schemas.microsoft.com/office/drawing/2010/main"/>
              </a:ext>
            </a:extLst>
          </a:blip>
          <a:srcRect/>
          <a:stretch/>
        </p:blipFill>
        <p:spPr>
          <a:xfrm>
            <a:off x="5199796" y="1189167"/>
            <a:ext cx="3212758" cy="2387830"/>
          </a:xfrm>
          <a:prstGeom prst="rect">
            <a:avLst/>
          </a:prstGeom>
        </p:spPr>
      </p:pic>
      <p:sp>
        <p:nvSpPr>
          <p:cNvPr id="2" name="矩形 1"/>
          <p:cNvSpPr/>
          <p:nvPr/>
        </p:nvSpPr>
        <p:spPr>
          <a:xfrm>
            <a:off x="4759397" y="4704704"/>
            <a:ext cx="4343400" cy="1200329"/>
          </a:xfrm>
          <a:prstGeom prst="rect">
            <a:avLst/>
          </a:prstGeom>
        </p:spPr>
        <p:txBody>
          <a:bodyPr wrap="square">
            <a:spAutoFit/>
          </a:bodyPr>
          <a:lstStyle/>
          <a:p>
            <a:pPr algn="just" defTabSz="457200" fontAlgn="base">
              <a:spcBef>
                <a:spcPct val="0"/>
              </a:spcBef>
              <a:spcAft>
                <a:spcPct val="0"/>
              </a:spcAft>
            </a:pPr>
            <a:r>
              <a:rPr lang="en-US" dirty="0">
                <a:solidFill>
                  <a:prstClr val="black"/>
                </a:solidFill>
                <a:latin typeface="Arial" pitchFamily="34" charset="0"/>
                <a:ea typeface="ヒラギノ角ゴ Pro W3" pitchFamily="-65" charset="-128"/>
                <a:cs typeface="ヒラギノ角ゴ Pro W3" pitchFamily="-65" charset="-128"/>
              </a:rPr>
              <a:t>The measurement of lifetimes using PXCT is based on the similar time scales for the emission of EC-delayed protons and X-ray emission. </a:t>
            </a:r>
            <a:endParaRPr lang="en-US" dirty="0">
              <a:solidFill>
                <a:prstClr val="black"/>
              </a:solidFill>
              <a:latin typeface="Arial" pitchFamily="34" charset="0"/>
            </a:endParaRPr>
          </a:p>
        </p:txBody>
      </p:sp>
      <p:sp>
        <p:nvSpPr>
          <p:cNvPr id="4" name="TextBox 3"/>
          <p:cNvSpPr txBox="1"/>
          <p:nvPr/>
        </p:nvSpPr>
        <p:spPr>
          <a:xfrm>
            <a:off x="826282" y="1981200"/>
            <a:ext cx="1056700" cy="369332"/>
          </a:xfrm>
          <a:prstGeom prst="rect">
            <a:avLst/>
          </a:prstGeom>
          <a:noFill/>
        </p:spPr>
        <p:txBody>
          <a:bodyPr wrap="none" rtlCol="0">
            <a:spAutoFit/>
          </a:bodyPr>
          <a:lstStyle/>
          <a:p>
            <a:pPr defTabSz="457200" fontAlgn="base">
              <a:spcBef>
                <a:spcPct val="0"/>
              </a:spcBef>
              <a:spcAft>
                <a:spcPct val="0"/>
              </a:spcAft>
            </a:pPr>
            <a:r>
              <a:rPr lang="en-US" altLang="zh-CN" dirty="0">
                <a:solidFill>
                  <a:prstClr val="black"/>
                </a:solidFill>
                <a:latin typeface="Arial" pitchFamily="34" charset="0"/>
              </a:rPr>
              <a:t>After EC</a:t>
            </a:r>
          </a:p>
        </p:txBody>
      </p:sp>
      <p:sp>
        <p:nvSpPr>
          <p:cNvPr id="11" name="TextBox 10"/>
          <p:cNvSpPr txBox="1"/>
          <p:nvPr/>
        </p:nvSpPr>
        <p:spPr>
          <a:xfrm>
            <a:off x="1676400" y="3271505"/>
            <a:ext cx="1633781" cy="369332"/>
          </a:xfrm>
          <a:prstGeom prst="rect">
            <a:avLst/>
          </a:prstGeom>
          <a:noFill/>
        </p:spPr>
        <p:txBody>
          <a:bodyPr wrap="none" rtlCol="0">
            <a:spAutoFit/>
          </a:bodyPr>
          <a:lstStyle/>
          <a:p>
            <a:pPr defTabSz="457200" fontAlgn="base">
              <a:spcBef>
                <a:spcPct val="0"/>
              </a:spcBef>
              <a:spcAft>
                <a:spcPct val="0"/>
              </a:spcAft>
            </a:pPr>
            <a:r>
              <a:rPr lang="en-US" altLang="zh-CN" dirty="0">
                <a:solidFill>
                  <a:prstClr val="black"/>
                </a:solidFill>
                <a:latin typeface="Arial" pitchFamily="34" charset="0"/>
              </a:rPr>
              <a:t>Proton emitter</a:t>
            </a:r>
          </a:p>
        </p:txBody>
      </p:sp>
      <p:sp>
        <p:nvSpPr>
          <p:cNvPr id="13" name="TextBox 12"/>
          <p:cNvSpPr txBox="1"/>
          <p:nvPr/>
        </p:nvSpPr>
        <p:spPr>
          <a:xfrm>
            <a:off x="1811344" y="4501818"/>
            <a:ext cx="1133644" cy="369332"/>
          </a:xfrm>
          <a:prstGeom prst="rect">
            <a:avLst/>
          </a:prstGeom>
          <a:noFill/>
        </p:spPr>
        <p:txBody>
          <a:bodyPr wrap="none" rtlCol="0">
            <a:spAutoFit/>
          </a:bodyPr>
          <a:lstStyle/>
          <a:p>
            <a:pPr defTabSz="457200" fontAlgn="base">
              <a:spcBef>
                <a:spcPct val="0"/>
              </a:spcBef>
              <a:spcAft>
                <a:spcPct val="0"/>
              </a:spcAft>
            </a:pPr>
            <a:r>
              <a:rPr lang="en-US" altLang="zh-CN" dirty="0">
                <a:solidFill>
                  <a:prstClr val="black"/>
                </a:solidFill>
                <a:latin typeface="Arial" pitchFamily="34" charset="0"/>
              </a:rPr>
              <a:t>Daughter</a:t>
            </a:r>
          </a:p>
        </p:txBody>
      </p:sp>
      <p:cxnSp>
        <p:nvCxnSpPr>
          <p:cNvPr id="9" name="Straight Arrow Connector 8"/>
          <p:cNvCxnSpPr/>
          <p:nvPr/>
        </p:nvCxnSpPr>
        <p:spPr>
          <a:xfrm flipH="1">
            <a:off x="1447800" y="4686484"/>
            <a:ext cx="363544" cy="0"/>
          </a:xfrm>
          <a:prstGeom prst="straightConnector1">
            <a:avLst/>
          </a:prstGeom>
          <a:ln>
            <a:tailEnd type="triangle"/>
          </a:ln>
        </p:spPr>
        <p:style>
          <a:lnRef idx="2">
            <a:schemeClr val="accent1"/>
          </a:lnRef>
          <a:fillRef idx="0">
            <a:schemeClr val="accent1"/>
          </a:fillRef>
          <a:effectRef idx="1">
            <a:schemeClr val="accent1"/>
          </a:effectRef>
          <a:fontRef idx="minor">
            <a:schemeClr val="tx1"/>
          </a:fontRef>
        </p:style>
      </p:cxnSp>
      <p:cxnSp>
        <p:nvCxnSpPr>
          <p:cNvPr id="15" name="Straight Arrow Connector 14"/>
          <p:cNvCxnSpPr/>
          <p:nvPr/>
        </p:nvCxnSpPr>
        <p:spPr>
          <a:xfrm>
            <a:off x="3233981" y="3471373"/>
            <a:ext cx="347419" cy="0"/>
          </a:xfrm>
          <a:prstGeom prst="straightConnector1">
            <a:avLst/>
          </a:prstGeom>
          <a:ln>
            <a:tailEnd type="triangle"/>
          </a:ln>
        </p:spPr>
        <p:style>
          <a:lnRef idx="2">
            <a:schemeClr val="accent1"/>
          </a:lnRef>
          <a:fillRef idx="0">
            <a:schemeClr val="accent1"/>
          </a:fillRef>
          <a:effectRef idx="1">
            <a:schemeClr val="accent1"/>
          </a:effectRef>
          <a:fontRef idx="minor">
            <a:schemeClr val="tx1"/>
          </a:fontRef>
        </p:style>
      </p:cxnSp>
      <p:sp>
        <p:nvSpPr>
          <p:cNvPr id="8" name="Rectangle 7"/>
          <p:cNvSpPr/>
          <p:nvPr/>
        </p:nvSpPr>
        <p:spPr>
          <a:xfrm>
            <a:off x="4767310" y="3599746"/>
            <a:ext cx="4376690" cy="923330"/>
          </a:xfrm>
          <a:prstGeom prst="rect">
            <a:avLst/>
          </a:prstGeom>
        </p:spPr>
        <p:txBody>
          <a:bodyPr wrap="square">
            <a:spAutoFit/>
          </a:bodyPr>
          <a:lstStyle/>
          <a:p>
            <a:pPr algn="dist" defTabSz="457200" fontAlgn="base">
              <a:spcBef>
                <a:spcPct val="0"/>
              </a:spcBef>
              <a:spcAft>
                <a:spcPct val="0"/>
              </a:spcAft>
            </a:pPr>
            <a:r>
              <a:rPr lang="en-US" altLang="zh-CN" dirty="0">
                <a:solidFill>
                  <a:prstClr val="black"/>
                </a:solidFill>
                <a:latin typeface="Arial" pitchFamily="34" charset="0"/>
                <a:ea typeface="ヒラギノ角ゴ Pro W3" pitchFamily="-65" charset="-128"/>
                <a:cs typeface="ヒラギノ角ゴ Pro W3" pitchFamily="-65" charset="-128"/>
              </a:rPr>
              <a:t>Measure the spectrum of X rays in coincidence with protons and count the X-rays in the </a:t>
            </a:r>
            <a:r>
              <a:rPr lang="en-US" altLang="zh-CN" i="1" dirty="0">
                <a:solidFill>
                  <a:prstClr val="black"/>
                </a:solidFill>
                <a:latin typeface="Arial" pitchFamily="34" charset="0"/>
                <a:ea typeface="ヒラギノ角ゴ Pro W3" pitchFamily="-65" charset="-128"/>
                <a:cs typeface="ヒラギノ角ゴ Pro W3" pitchFamily="-65" charset="-128"/>
              </a:rPr>
              <a:t>Z</a:t>
            </a:r>
            <a:r>
              <a:rPr lang="en-US" altLang="zh-CN" dirty="0">
                <a:solidFill>
                  <a:prstClr val="black"/>
                </a:solidFill>
                <a:latin typeface="Arial" pitchFamily="34" charset="0"/>
                <a:ea typeface="ヒラギノ角ゴ Pro W3" pitchFamily="-65" charset="-128"/>
                <a:cs typeface="ヒラギノ角ゴ Pro W3" pitchFamily="-65" charset="-128"/>
              </a:rPr>
              <a:t>-1 and </a:t>
            </a:r>
            <a:r>
              <a:rPr lang="en-US" altLang="zh-CN" i="1" dirty="0">
                <a:solidFill>
                  <a:prstClr val="black"/>
                </a:solidFill>
                <a:latin typeface="Arial" pitchFamily="34" charset="0"/>
                <a:ea typeface="ヒラギノ角ゴ Pro W3" pitchFamily="-65" charset="-128"/>
                <a:cs typeface="ヒラギノ角ゴ Pro W3" pitchFamily="-65" charset="-128"/>
              </a:rPr>
              <a:t>Z</a:t>
            </a:r>
            <a:r>
              <a:rPr lang="en-US" altLang="zh-CN" dirty="0">
                <a:solidFill>
                  <a:prstClr val="black"/>
                </a:solidFill>
                <a:latin typeface="Arial" pitchFamily="34" charset="0"/>
                <a:ea typeface="ヒラギノ角ゴ Pro W3" pitchFamily="-65" charset="-128"/>
                <a:cs typeface="ヒラギノ角ゴ Pro W3" pitchFamily="-65" charset="-128"/>
              </a:rPr>
              <a:t>-2 </a:t>
            </a:r>
            <a:r>
              <a:rPr lang="en-US" altLang="zh-CN" i="1" dirty="0">
                <a:solidFill>
                  <a:prstClr val="black"/>
                </a:solidFill>
                <a:latin typeface="Arial" pitchFamily="34" charset="0"/>
                <a:ea typeface="ヒラギノ角ゴ Pro W3" pitchFamily="-65" charset="-128"/>
                <a:cs typeface="ヒラギノ角ゴ Pro W3" pitchFamily="-65" charset="-128"/>
              </a:rPr>
              <a:t>K</a:t>
            </a:r>
            <a:r>
              <a:rPr lang="en-US" altLang="zh-CN" i="1" baseline="-25000" dirty="0">
                <a:solidFill>
                  <a:prstClr val="black"/>
                </a:solidFill>
                <a:latin typeface="Arial" pitchFamily="34" charset="0"/>
                <a:ea typeface="ヒラギノ角ゴ Pro W3" pitchFamily="-65" charset="-128"/>
                <a:cs typeface="ヒラギノ角ゴ Pro W3" pitchFamily="-65" charset="-128"/>
              </a:rPr>
              <a:t>α</a:t>
            </a:r>
            <a:r>
              <a:rPr lang="en-US" altLang="zh-CN" dirty="0">
                <a:solidFill>
                  <a:prstClr val="black"/>
                </a:solidFill>
                <a:latin typeface="Arial" pitchFamily="34" charset="0"/>
                <a:ea typeface="ヒラギノ角ゴ Pro W3" pitchFamily="-65" charset="-128"/>
                <a:cs typeface="ヒラギノ角ゴ Pro W3" pitchFamily="-65" charset="-128"/>
              </a:rPr>
              <a:t> peaks.</a:t>
            </a:r>
          </a:p>
        </p:txBody>
      </p:sp>
    </p:spTree>
    <p:extLst>
      <p:ext uri="{BB962C8B-B14F-4D97-AF65-F5344CB8AC3E}">
        <p14:creationId xmlns:p14="http://schemas.microsoft.com/office/powerpoint/2010/main" val="421320648"/>
      </p:ext>
    </p:extLst>
  </p:cSld>
  <p:clrMapOvr>
    <a:masterClrMapping/>
  </p:clrMapOvr>
</p:sld>
</file>

<file path=ppt/slides/slide2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图片 7"/>
          <p:cNvPicPr>
            <a:picLocks noChangeAspect="1"/>
          </p:cNvPicPr>
          <p:nvPr/>
        </p:nvPicPr>
        <p:blipFill rotWithShape="1">
          <a:blip r:embed="rId3" cstate="print">
            <a:extLst>
              <a:ext uri="{28A0092B-C50C-407E-A947-70E740481C1C}">
                <a14:useLocalDpi xmlns:a14="http://schemas.microsoft.com/office/drawing/2010/main"/>
              </a:ext>
            </a:extLst>
          </a:blip>
          <a:srcRect/>
          <a:stretch/>
        </p:blipFill>
        <p:spPr>
          <a:xfrm>
            <a:off x="5360396" y="1246142"/>
            <a:ext cx="2737256" cy="2344244"/>
          </a:xfrm>
          <a:prstGeom prst="rect">
            <a:avLst/>
          </a:prstGeom>
        </p:spPr>
      </p:pic>
      <p:sp>
        <p:nvSpPr>
          <p:cNvPr id="12" name="Content Placeholder 5"/>
          <p:cNvSpPr>
            <a:spLocks noGrp="1"/>
          </p:cNvSpPr>
          <p:nvPr>
            <p:ph idx="1"/>
          </p:nvPr>
        </p:nvSpPr>
        <p:spPr/>
        <p:txBody>
          <a:bodyPr/>
          <a:lstStyle/>
          <a:p>
            <a:r>
              <a:rPr lang="en-US" dirty="0">
                <a:latin typeface="Arial" pitchFamily="34" charset="0"/>
                <a:ea typeface="ＭＳ Ｐゴシック"/>
                <a:cs typeface="ＭＳ Ｐゴシック"/>
              </a:rPr>
              <a:t>Introduction of PXCT</a:t>
            </a:r>
            <a:endParaRPr lang="en-US" dirty="0">
              <a:latin typeface="Arial" pitchFamily="34" charset="0"/>
              <a:ea typeface="ＭＳ Ｐゴシック"/>
            </a:endParaRPr>
          </a:p>
          <a:p>
            <a:pPr lvl="1"/>
            <a:r>
              <a:rPr lang="nb-NO" sz="1600" dirty="0">
                <a:solidFill>
                  <a:schemeClr val="accent3"/>
                </a:solidFill>
                <a:latin typeface="Arial" pitchFamily="34" charset="0"/>
                <a:ea typeface="ＭＳ Ｐゴシック"/>
              </a:rPr>
              <a:t>J. C. Hardy </a:t>
            </a:r>
            <a:r>
              <a:rPr lang="nb-NO" sz="1600" i="1" dirty="0">
                <a:solidFill>
                  <a:schemeClr val="accent3"/>
                </a:solidFill>
                <a:latin typeface="Arial" pitchFamily="34" charset="0"/>
                <a:ea typeface="ＭＳ Ｐゴシック"/>
              </a:rPr>
              <a:t>et al</a:t>
            </a:r>
            <a:r>
              <a:rPr lang="nb-NO" sz="1600" dirty="0">
                <a:solidFill>
                  <a:schemeClr val="accent3"/>
                </a:solidFill>
                <a:latin typeface="Arial" pitchFamily="34" charset="0"/>
                <a:ea typeface="ＭＳ Ｐゴシック"/>
              </a:rPr>
              <a:t>., Phys. Rev. Lett. 37, 133 (1976).</a:t>
            </a:r>
          </a:p>
          <a:p>
            <a:pPr marL="211709" lvl="1" indent="0">
              <a:buNone/>
            </a:pPr>
            <a:r>
              <a:rPr lang="en-US" altLang="zh-CN" kern="1200" dirty="0">
                <a:ea typeface="ヒラギノ角ゴ Pro W3" pitchFamily="-65" charset="-128"/>
                <a:cs typeface="ヒラギノ角ゴ Pro W3" pitchFamily="-65" charset="-128"/>
              </a:rPr>
              <a:t>The lifetimes of proton-emitting states can</a:t>
            </a:r>
          </a:p>
          <a:p>
            <a:pPr marL="211709" lvl="1" indent="0">
              <a:buNone/>
            </a:pPr>
            <a:r>
              <a:rPr lang="en-US" altLang="zh-CN" kern="1200" dirty="0">
                <a:ea typeface="ヒラギノ角ゴ Pro W3" pitchFamily="-65" charset="-128"/>
                <a:cs typeface="ヒラギノ角ゴ Pro W3" pitchFamily="-65" charset="-128"/>
              </a:rPr>
              <a:t>be related to the well-known lifetimes of the</a:t>
            </a:r>
          </a:p>
          <a:p>
            <a:pPr marL="211709" lvl="1" indent="0">
              <a:buNone/>
            </a:pPr>
            <a:r>
              <a:rPr lang="en-US" altLang="zh-CN" kern="1200" dirty="0">
                <a:ea typeface="ヒラギノ角ゴ Pro W3" pitchFamily="-65" charset="-128"/>
                <a:cs typeface="ヒラギノ角ゴ Pro W3" pitchFamily="-65" charset="-128"/>
              </a:rPr>
              <a:t>atomic </a:t>
            </a:r>
            <a:r>
              <a:rPr lang="en-US" altLang="zh-CN" i="1" kern="1200" dirty="0">
                <a:ea typeface="ヒラギノ角ゴ Pro W3" pitchFamily="-65" charset="-128"/>
                <a:cs typeface="ヒラギノ角ゴ Pro W3" pitchFamily="-65" charset="-128"/>
              </a:rPr>
              <a:t>K</a:t>
            </a:r>
            <a:r>
              <a:rPr lang="en-US" altLang="zh-CN" kern="1200" dirty="0">
                <a:ea typeface="ヒラギノ角ゴ Pro W3" pitchFamily="-65" charset="-128"/>
                <a:cs typeface="ヒラギノ角ゴ Pro W3" pitchFamily="-65" charset="-128"/>
              </a:rPr>
              <a:t>-shell vacancies, e.g. </a:t>
            </a:r>
            <a:r>
              <a:rPr lang="en-US" altLang="zh-CN" kern="1200" baseline="30000" dirty="0">
                <a:ea typeface="ヒラギノ角ゴ Pro W3" pitchFamily="-65" charset="-128"/>
                <a:cs typeface="ヒラギノ角ゴ Pro W3" pitchFamily="-65" charset="-128"/>
              </a:rPr>
              <a:t>69</a:t>
            </a:r>
            <a:r>
              <a:rPr lang="en-US" altLang="zh-CN" kern="1200" dirty="0">
                <a:ea typeface="ヒラギノ角ゴ Pro W3" pitchFamily="-65" charset="-128"/>
                <a:cs typeface="ヒラギノ角ゴ Pro W3" pitchFamily="-65" charset="-128"/>
              </a:rPr>
              <a:t>Se</a:t>
            </a:r>
            <a:r>
              <a:rPr lang="en-US" altLang="zh-CN" sz="1600" kern="1200" dirty="0">
                <a:ea typeface="ヒラギノ角ゴ Pro W3" pitchFamily="-65" charset="-128"/>
                <a:cs typeface="ヒラギノ角ゴ Pro W3" pitchFamily="-65" charset="-128"/>
              </a:rPr>
              <a:t>.</a:t>
            </a:r>
          </a:p>
        </p:txBody>
      </p:sp>
      <p:sp>
        <p:nvSpPr>
          <p:cNvPr id="10244" name="Title 4"/>
          <p:cNvSpPr>
            <a:spLocks noGrp="1"/>
          </p:cNvSpPr>
          <p:nvPr>
            <p:ph type="title"/>
          </p:nvPr>
        </p:nvSpPr>
        <p:spPr>
          <a:xfrm>
            <a:off x="0" y="72669"/>
            <a:ext cx="9144000" cy="911948"/>
          </a:xfrm>
        </p:spPr>
        <p:txBody>
          <a:bodyPr/>
          <a:lstStyle/>
          <a:p>
            <a:r>
              <a:rPr lang="en-US" dirty="0">
                <a:latin typeface="Arial" pitchFamily="34" charset="0"/>
                <a:ea typeface="ＭＳ Ｐゴシック"/>
                <a:cs typeface="ＭＳ Ｐゴシック"/>
              </a:rPr>
              <a:t>Connect</a:t>
            </a:r>
            <a:r>
              <a:rPr lang="en-US" altLang="zh-CN" dirty="0">
                <a:latin typeface="Arial" pitchFamily="34" charset="0"/>
                <a:ea typeface="ＭＳ Ｐゴシック"/>
                <a:cs typeface="ＭＳ Ｐゴシック"/>
              </a:rPr>
              <a:t>ing</a:t>
            </a:r>
            <a:r>
              <a:rPr lang="en-US" dirty="0">
                <a:latin typeface="Arial" pitchFamily="34" charset="0"/>
                <a:ea typeface="ＭＳ Ｐゴシック"/>
                <a:cs typeface="ＭＳ Ｐゴシック"/>
              </a:rPr>
              <a:t> nuclear physics to atomic physics</a:t>
            </a:r>
          </a:p>
        </p:txBody>
      </p:sp>
      <p:sp>
        <p:nvSpPr>
          <p:cNvPr id="5" name="Footer Placeholder 4"/>
          <p:cNvSpPr>
            <a:spLocks noGrp="1"/>
          </p:cNvSpPr>
          <p:nvPr>
            <p:ph type="ftr" sz="quarter" idx="10"/>
          </p:nvPr>
        </p:nvSpPr>
        <p:spPr/>
        <p:txBody>
          <a:bodyPr/>
          <a:lstStyle/>
          <a:p>
            <a:pPr>
              <a:defRPr/>
            </a:pPr>
            <a:r>
              <a:rPr lang="en-US" altLang="zh-CN" dirty="0"/>
              <a:t>Lijie</a:t>
            </a:r>
            <a:r>
              <a:rPr lang="en-US" dirty="0"/>
              <a:t> Sun, JINA-CEE Frontiers 2019</a:t>
            </a:r>
          </a:p>
        </p:txBody>
      </p:sp>
      <p:sp>
        <p:nvSpPr>
          <p:cNvPr id="6" name="Slide Number Placeholder 5"/>
          <p:cNvSpPr>
            <a:spLocks noGrp="1"/>
          </p:cNvSpPr>
          <p:nvPr>
            <p:ph type="sldNum" sz="quarter" idx="11"/>
          </p:nvPr>
        </p:nvSpPr>
        <p:spPr/>
        <p:txBody>
          <a:bodyPr/>
          <a:lstStyle/>
          <a:p>
            <a:r>
              <a:rPr lang="en-US"/>
              <a:t>, Slide </a:t>
            </a:r>
            <a:fld id="{1D2CDB64-C772-4C10-8066-C769534B205C}" type="slidenum">
              <a:rPr lang="en-US" smtClean="0"/>
              <a:pPr/>
              <a:t>245</a:t>
            </a:fld>
            <a:endParaRPr lang="en-US" dirty="0"/>
          </a:p>
        </p:txBody>
      </p:sp>
      <p:sp>
        <p:nvSpPr>
          <p:cNvPr id="15" name="矩形 14"/>
          <p:cNvSpPr/>
          <p:nvPr/>
        </p:nvSpPr>
        <p:spPr>
          <a:xfrm>
            <a:off x="4571661" y="3506689"/>
            <a:ext cx="4161717" cy="338554"/>
          </a:xfrm>
          <a:prstGeom prst="rect">
            <a:avLst/>
          </a:prstGeom>
        </p:spPr>
        <p:txBody>
          <a:bodyPr wrap="none">
            <a:spAutoFit/>
          </a:bodyPr>
          <a:lstStyle/>
          <a:p>
            <a:pPr defTabSz="457200" fontAlgn="base">
              <a:spcBef>
                <a:spcPct val="0"/>
              </a:spcBef>
              <a:spcAft>
                <a:spcPct val="0"/>
              </a:spcAft>
            </a:pPr>
            <a:r>
              <a:rPr lang="en-US" altLang="zh-CN" sz="1600" i="1" dirty="0">
                <a:solidFill>
                  <a:prstClr val="black"/>
                </a:solidFill>
                <a:latin typeface="Arial" pitchFamily="34" charset="0"/>
              </a:rPr>
              <a:t>β</a:t>
            </a:r>
            <a:r>
              <a:rPr lang="en-US" altLang="zh-CN" sz="1600" dirty="0">
                <a:solidFill>
                  <a:prstClr val="black"/>
                </a:solidFill>
                <a:latin typeface="Arial" pitchFamily="34" charset="0"/>
              </a:rPr>
              <a:t>-delayed proton spectrum</a:t>
            </a:r>
            <a:r>
              <a:rPr lang="en-US" sz="1600" dirty="0">
                <a:solidFill>
                  <a:prstClr val="black"/>
                </a:solidFill>
                <a:latin typeface="Arial" pitchFamily="34" charset="0"/>
              </a:rPr>
              <a:t> from </a:t>
            </a:r>
            <a:r>
              <a:rPr lang="en-US" sz="1600" baseline="30000" dirty="0">
                <a:solidFill>
                  <a:prstClr val="black"/>
                </a:solidFill>
                <a:latin typeface="Arial" pitchFamily="34" charset="0"/>
              </a:rPr>
              <a:t>69</a:t>
            </a:r>
            <a:r>
              <a:rPr lang="en-US" sz="1600" dirty="0">
                <a:solidFill>
                  <a:prstClr val="black"/>
                </a:solidFill>
                <a:latin typeface="Arial" pitchFamily="34" charset="0"/>
              </a:rPr>
              <a:t>Se </a:t>
            </a:r>
            <a:r>
              <a:rPr lang="en-US" altLang="zh-CN" sz="1600" dirty="0">
                <a:solidFill>
                  <a:prstClr val="black"/>
                </a:solidFill>
                <a:latin typeface="Arial" pitchFamily="34" charset="0"/>
              </a:rPr>
              <a:t>decay</a:t>
            </a:r>
            <a:endParaRPr lang="en-US" sz="1600" dirty="0">
              <a:solidFill>
                <a:prstClr val="black"/>
              </a:solidFill>
              <a:latin typeface="Arial" pitchFamily="34" charset="0"/>
            </a:endParaRPr>
          </a:p>
        </p:txBody>
      </p:sp>
      <p:sp>
        <p:nvSpPr>
          <p:cNvPr id="10" name="矩形 9"/>
          <p:cNvSpPr/>
          <p:nvPr/>
        </p:nvSpPr>
        <p:spPr>
          <a:xfrm>
            <a:off x="4571661" y="5013149"/>
            <a:ext cx="4389450" cy="830997"/>
          </a:xfrm>
          <a:prstGeom prst="rect">
            <a:avLst/>
          </a:prstGeom>
        </p:spPr>
        <p:txBody>
          <a:bodyPr wrap="square">
            <a:spAutoFit/>
          </a:bodyPr>
          <a:lstStyle/>
          <a:p>
            <a:pPr algn="just" defTabSz="457200" fontAlgn="base">
              <a:spcBef>
                <a:spcPct val="0"/>
              </a:spcBef>
              <a:spcAft>
                <a:spcPct val="0"/>
              </a:spcAft>
            </a:pPr>
            <a:r>
              <a:rPr lang="en-US" sz="1600" dirty="0">
                <a:solidFill>
                  <a:prstClr val="black"/>
                </a:solidFill>
                <a:latin typeface="Arial" pitchFamily="34" charset="0"/>
                <a:ea typeface="ヒラギノ角ゴ Pro W3" pitchFamily="-65" charset="-128"/>
                <a:cs typeface="ヒラギノ角ゴ Pro W3" pitchFamily="-65" charset="-128"/>
              </a:rPr>
              <a:t>Ratio of </a:t>
            </a:r>
            <a:r>
              <a:rPr lang="en-US" sz="1600" dirty="0" err="1">
                <a:solidFill>
                  <a:prstClr val="black"/>
                </a:solidFill>
                <a:latin typeface="Arial" pitchFamily="34" charset="0"/>
                <a:ea typeface="ヒラギノ角ゴ Pro W3" pitchFamily="-65" charset="-128"/>
                <a:cs typeface="ヒラギノ角ゴ Pro W3" pitchFamily="-65" charset="-128"/>
              </a:rPr>
              <a:t>Ge</a:t>
            </a:r>
            <a:r>
              <a:rPr lang="en-US" sz="1600" dirty="0">
                <a:solidFill>
                  <a:prstClr val="black"/>
                </a:solidFill>
                <a:latin typeface="Arial" pitchFamily="34" charset="0"/>
                <a:ea typeface="ヒラギノ角ゴ Pro W3" pitchFamily="-65" charset="-128"/>
                <a:cs typeface="ヒラギノ角ゴ Pro W3" pitchFamily="-65" charset="-128"/>
              </a:rPr>
              <a:t> X rays (measured in coincidence with protons) relative to those from As, plotted as a function of coincident proton energy. </a:t>
            </a:r>
            <a:endParaRPr lang="en-US" sz="1600" dirty="0">
              <a:solidFill>
                <a:prstClr val="black"/>
              </a:solidFill>
              <a:latin typeface="Arial" pitchFamily="34" charset="0"/>
            </a:endParaRPr>
          </a:p>
        </p:txBody>
      </p:sp>
      <p:pic>
        <p:nvPicPr>
          <p:cNvPr id="2" name="图片 1"/>
          <p:cNvPicPr>
            <a:picLocks noChangeAspect="1"/>
          </p:cNvPicPr>
          <p:nvPr/>
        </p:nvPicPr>
        <p:blipFill>
          <a:blip r:embed="rId4" cstate="print">
            <a:extLst>
              <a:ext uri="{28A0092B-C50C-407E-A947-70E740481C1C}">
                <a14:useLocalDpi xmlns:a14="http://schemas.microsoft.com/office/drawing/2010/main"/>
              </a:ext>
            </a:extLst>
          </a:blip>
          <a:stretch>
            <a:fillRect/>
          </a:stretch>
        </p:blipFill>
        <p:spPr>
          <a:xfrm>
            <a:off x="616730" y="3026192"/>
            <a:ext cx="2373709" cy="2247532"/>
          </a:xfrm>
          <a:prstGeom prst="rect">
            <a:avLst/>
          </a:prstGeom>
        </p:spPr>
      </p:pic>
      <p:sp>
        <p:nvSpPr>
          <p:cNvPr id="3" name="矩形 2"/>
          <p:cNvSpPr/>
          <p:nvPr/>
        </p:nvSpPr>
        <p:spPr>
          <a:xfrm>
            <a:off x="92242" y="5255986"/>
            <a:ext cx="4064480" cy="646331"/>
          </a:xfrm>
          <a:prstGeom prst="rect">
            <a:avLst/>
          </a:prstGeom>
        </p:spPr>
        <p:txBody>
          <a:bodyPr wrap="square">
            <a:spAutoFit/>
          </a:bodyPr>
          <a:lstStyle/>
          <a:p>
            <a:pPr defTabSz="457200" fontAlgn="base">
              <a:spcBef>
                <a:spcPct val="0"/>
              </a:spcBef>
              <a:spcAft>
                <a:spcPct val="0"/>
              </a:spcAft>
            </a:pPr>
            <a:r>
              <a:rPr lang="en-US" dirty="0">
                <a:solidFill>
                  <a:srgbClr val="000000"/>
                </a:solidFill>
                <a:latin typeface="Arial" pitchFamily="34" charset="0"/>
              </a:rPr>
              <a:t>X-ray spectrum observed in coincidence with all delayed protons.</a:t>
            </a:r>
            <a:endParaRPr lang="en-US" dirty="0">
              <a:solidFill>
                <a:prstClr val="black"/>
              </a:solidFill>
              <a:latin typeface="Arial" pitchFamily="34" charset="0"/>
            </a:endParaRPr>
          </a:p>
        </p:txBody>
      </p:sp>
      <p:pic>
        <p:nvPicPr>
          <p:cNvPr id="11" name="图片 10"/>
          <p:cNvPicPr>
            <a:picLocks noChangeAspect="1"/>
          </p:cNvPicPr>
          <p:nvPr/>
        </p:nvPicPr>
        <p:blipFill rotWithShape="1">
          <a:blip r:embed="rId5" cstate="print">
            <a:extLst>
              <a:ext uri="{28A0092B-C50C-407E-A947-70E740481C1C}">
                <a14:useLocalDpi xmlns:a14="http://schemas.microsoft.com/office/drawing/2010/main"/>
              </a:ext>
            </a:extLst>
          </a:blip>
          <a:srcRect/>
          <a:stretch/>
        </p:blipFill>
        <p:spPr>
          <a:xfrm>
            <a:off x="5360396" y="3852322"/>
            <a:ext cx="2792252" cy="1160827"/>
          </a:xfrm>
          <a:prstGeom prst="rect">
            <a:avLst/>
          </a:prstGeom>
        </p:spPr>
      </p:pic>
    </p:spTree>
    <p:extLst>
      <p:ext uri="{BB962C8B-B14F-4D97-AF65-F5344CB8AC3E}">
        <p14:creationId xmlns:p14="http://schemas.microsoft.com/office/powerpoint/2010/main" val="1109658454"/>
      </p:ext>
    </p:extLst>
  </p:cSld>
  <p:clrMapOvr>
    <a:masterClrMapping/>
  </p:clrMapOvr>
</p:sld>
</file>

<file path=ppt/slides/slide2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 name="图片 10"/>
          <p:cNvPicPr>
            <a:picLocks noChangeAspect="1"/>
          </p:cNvPicPr>
          <p:nvPr/>
        </p:nvPicPr>
        <p:blipFill rotWithShape="1">
          <a:blip r:embed="rId3" cstate="print">
            <a:extLst>
              <a:ext uri="{28A0092B-C50C-407E-A947-70E740481C1C}">
                <a14:useLocalDpi xmlns:a14="http://schemas.microsoft.com/office/drawing/2010/main"/>
              </a:ext>
            </a:extLst>
          </a:blip>
          <a:srcRect/>
          <a:stretch/>
        </p:blipFill>
        <p:spPr>
          <a:xfrm>
            <a:off x="2057400" y="2438400"/>
            <a:ext cx="7058479" cy="3679469"/>
          </a:xfrm>
          <a:prstGeom prst="rect">
            <a:avLst/>
          </a:prstGeom>
        </p:spPr>
      </p:pic>
      <p:sp>
        <p:nvSpPr>
          <p:cNvPr id="12" name="Content Placeholder 5"/>
          <p:cNvSpPr>
            <a:spLocks noGrp="1"/>
          </p:cNvSpPr>
          <p:nvPr>
            <p:ph idx="1"/>
          </p:nvPr>
        </p:nvSpPr>
        <p:spPr/>
        <p:txBody>
          <a:bodyPr>
            <a:noAutofit/>
          </a:bodyPr>
          <a:lstStyle/>
          <a:p>
            <a:r>
              <a:rPr lang="en-US" dirty="0">
                <a:latin typeface="Arial" pitchFamily="34" charset="0"/>
                <a:ea typeface="ＭＳ Ｐゴシック"/>
                <a:cs typeface="ＭＳ Ｐゴシック"/>
              </a:rPr>
              <a:t>Application of PXCT</a:t>
            </a:r>
          </a:p>
          <a:p>
            <a:pPr lvl="1"/>
            <a:r>
              <a:rPr lang="en-US" altLang="zh-CN" kern="1200" baseline="30000" dirty="0">
                <a:solidFill>
                  <a:srgbClr val="000000"/>
                </a:solidFill>
                <a:ea typeface="宋体" panose="02010600030101010101" pitchFamily="2" charset="-122"/>
              </a:rPr>
              <a:t>77</a:t>
            </a:r>
            <a:r>
              <a:rPr lang="en-US" altLang="zh-CN" kern="1200" dirty="0">
                <a:solidFill>
                  <a:srgbClr val="000000"/>
                </a:solidFill>
                <a:ea typeface="宋体" panose="02010600030101010101" pitchFamily="2" charset="-122"/>
              </a:rPr>
              <a:t>Sr EC(</a:t>
            </a:r>
            <a:r>
              <a:rPr lang="en-US" altLang="zh-CN" i="1" kern="1200" dirty="0">
                <a:solidFill>
                  <a:srgbClr val="000000"/>
                </a:solidFill>
                <a:ea typeface="宋体" panose="02010600030101010101" pitchFamily="2" charset="-122"/>
              </a:rPr>
              <a:t>β</a:t>
            </a:r>
            <a:r>
              <a:rPr lang="en-US" altLang="zh-CN" kern="1200" baseline="30000" dirty="0">
                <a:solidFill>
                  <a:srgbClr val="000000"/>
                </a:solidFill>
                <a:ea typeface="宋体" panose="02010600030101010101" pitchFamily="2" charset="-122"/>
              </a:rPr>
              <a:t>+</a:t>
            </a:r>
            <a:r>
              <a:rPr lang="en-US" altLang="zh-CN" kern="1200" dirty="0">
                <a:solidFill>
                  <a:srgbClr val="000000"/>
                </a:solidFill>
                <a:ea typeface="宋体" panose="02010600030101010101" pitchFamily="2" charset="-122"/>
              </a:rPr>
              <a:t>)→ </a:t>
            </a:r>
            <a:r>
              <a:rPr lang="en-US" altLang="zh-CN" kern="1200" baseline="30000" dirty="0">
                <a:solidFill>
                  <a:srgbClr val="000000"/>
                </a:solidFill>
                <a:ea typeface="宋体" panose="02010600030101010101" pitchFamily="2" charset="-122"/>
              </a:rPr>
              <a:t>77</a:t>
            </a:r>
            <a:r>
              <a:rPr lang="en-US" altLang="zh-CN" kern="1200" dirty="0">
                <a:solidFill>
                  <a:srgbClr val="000000"/>
                </a:solidFill>
                <a:ea typeface="宋体" panose="02010600030101010101" pitchFamily="2" charset="-122"/>
              </a:rPr>
              <a:t>Rb </a:t>
            </a:r>
            <a:r>
              <a:rPr lang="en-US" altLang="zh-CN" i="1" kern="1200" dirty="0">
                <a:solidFill>
                  <a:srgbClr val="000000"/>
                </a:solidFill>
                <a:ea typeface="宋体" panose="02010600030101010101" pitchFamily="2" charset="-122"/>
              </a:rPr>
              <a:t>p</a:t>
            </a:r>
            <a:r>
              <a:rPr lang="zh-CN" altLang="en-US" kern="1200" dirty="0">
                <a:solidFill>
                  <a:srgbClr val="000000"/>
                </a:solidFill>
                <a:ea typeface="宋体" panose="02010600030101010101" pitchFamily="2" charset="-122"/>
              </a:rPr>
              <a:t>→ </a:t>
            </a:r>
            <a:r>
              <a:rPr lang="en-US" altLang="zh-CN" kern="1200" baseline="30000" dirty="0">
                <a:solidFill>
                  <a:srgbClr val="000000"/>
                </a:solidFill>
                <a:ea typeface="宋体" panose="02010600030101010101" pitchFamily="2" charset="-122"/>
              </a:rPr>
              <a:t>76</a:t>
            </a:r>
            <a:r>
              <a:rPr lang="en-US" altLang="zh-CN" kern="1200" dirty="0">
                <a:solidFill>
                  <a:srgbClr val="000000"/>
                </a:solidFill>
                <a:ea typeface="宋体" panose="02010600030101010101" pitchFamily="2" charset="-122"/>
              </a:rPr>
              <a:t>Kr</a:t>
            </a:r>
          </a:p>
          <a:p>
            <a:pPr lvl="2"/>
            <a:r>
              <a:rPr lang="it-IT" altLang="zh-CN" sz="1600" kern="1200" dirty="0">
                <a:solidFill>
                  <a:schemeClr val="accent3"/>
                </a:solidFill>
                <a:ea typeface="宋体" panose="02010600030101010101" pitchFamily="2" charset="-122"/>
              </a:rPr>
              <a:t>J. Giovinazzo </a:t>
            </a:r>
            <a:r>
              <a:rPr lang="it-IT" altLang="zh-CN" sz="1600" i="1" kern="1200" dirty="0">
                <a:solidFill>
                  <a:schemeClr val="accent3"/>
                </a:solidFill>
                <a:ea typeface="宋体" panose="02010600030101010101" pitchFamily="2" charset="-122"/>
              </a:rPr>
              <a:t>et al</a:t>
            </a:r>
            <a:r>
              <a:rPr lang="it-IT" altLang="zh-CN" sz="1600" kern="1200" dirty="0">
                <a:solidFill>
                  <a:schemeClr val="accent3"/>
                </a:solidFill>
                <a:ea typeface="宋体" panose="02010600030101010101" pitchFamily="2" charset="-122"/>
              </a:rPr>
              <a:t>., Nucl. Phys. A 674, 394 (2000).</a:t>
            </a:r>
          </a:p>
          <a:p>
            <a:pPr lvl="1"/>
            <a:r>
              <a:rPr lang="en-US" altLang="zh-CN" kern="1200" baseline="30000" dirty="0">
                <a:solidFill>
                  <a:srgbClr val="000000"/>
                </a:solidFill>
                <a:ea typeface="宋体" panose="02010600030101010101" pitchFamily="2" charset="-122"/>
              </a:rPr>
              <a:t>73</a:t>
            </a:r>
            <a:r>
              <a:rPr lang="en-US" altLang="zh-CN" kern="1200" dirty="0">
                <a:solidFill>
                  <a:srgbClr val="000000"/>
                </a:solidFill>
                <a:ea typeface="宋体" panose="02010600030101010101" pitchFamily="2" charset="-122"/>
              </a:rPr>
              <a:t>Kr EC(</a:t>
            </a:r>
            <a:r>
              <a:rPr lang="en-US" altLang="zh-CN" i="1" kern="1200" dirty="0">
                <a:solidFill>
                  <a:srgbClr val="000000"/>
                </a:solidFill>
                <a:ea typeface="宋体" panose="02010600030101010101" pitchFamily="2" charset="-122"/>
              </a:rPr>
              <a:t>β</a:t>
            </a:r>
            <a:r>
              <a:rPr lang="en-US" altLang="zh-CN" kern="1200" baseline="30000" dirty="0">
                <a:solidFill>
                  <a:srgbClr val="000000"/>
                </a:solidFill>
                <a:ea typeface="宋体" panose="02010600030101010101" pitchFamily="2" charset="-122"/>
              </a:rPr>
              <a:t>+</a:t>
            </a:r>
            <a:r>
              <a:rPr lang="en-US" altLang="zh-CN" kern="1200" dirty="0">
                <a:solidFill>
                  <a:srgbClr val="000000"/>
                </a:solidFill>
                <a:ea typeface="宋体" panose="02010600030101010101" pitchFamily="2" charset="-122"/>
              </a:rPr>
              <a:t>)→ </a:t>
            </a:r>
            <a:r>
              <a:rPr lang="en-US" altLang="zh-CN" kern="1200" baseline="30000" dirty="0">
                <a:solidFill>
                  <a:srgbClr val="000000"/>
                </a:solidFill>
                <a:ea typeface="宋体" panose="02010600030101010101" pitchFamily="2" charset="-122"/>
              </a:rPr>
              <a:t>73</a:t>
            </a:r>
            <a:r>
              <a:rPr lang="en-US" altLang="zh-CN" kern="1200" dirty="0">
                <a:solidFill>
                  <a:srgbClr val="000000"/>
                </a:solidFill>
                <a:ea typeface="宋体" panose="02010600030101010101" pitchFamily="2" charset="-122"/>
              </a:rPr>
              <a:t>Br </a:t>
            </a:r>
            <a:r>
              <a:rPr lang="en-US" altLang="zh-CN" i="1" kern="1200" dirty="0">
                <a:solidFill>
                  <a:srgbClr val="000000"/>
                </a:solidFill>
                <a:ea typeface="宋体" panose="02010600030101010101" pitchFamily="2" charset="-122"/>
              </a:rPr>
              <a:t>p</a:t>
            </a:r>
            <a:r>
              <a:rPr lang="zh-CN" altLang="en-US" kern="1200" dirty="0">
                <a:solidFill>
                  <a:srgbClr val="000000"/>
                </a:solidFill>
                <a:ea typeface="宋体" panose="02010600030101010101" pitchFamily="2" charset="-122"/>
              </a:rPr>
              <a:t>→ </a:t>
            </a:r>
            <a:r>
              <a:rPr lang="en-US" altLang="zh-CN" kern="1200" baseline="30000" dirty="0">
                <a:solidFill>
                  <a:srgbClr val="000000"/>
                </a:solidFill>
                <a:ea typeface="宋体" panose="02010600030101010101" pitchFamily="2" charset="-122"/>
              </a:rPr>
              <a:t>72</a:t>
            </a:r>
            <a:r>
              <a:rPr lang="en-US" altLang="zh-CN" kern="1200" dirty="0">
                <a:solidFill>
                  <a:srgbClr val="000000"/>
                </a:solidFill>
                <a:ea typeface="宋体" panose="02010600030101010101" pitchFamily="2" charset="-122"/>
              </a:rPr>
              <a:t>Se</a:t>
            </a:r>
          </a:p>
          <a:p>
            <a:pPr lvl="2"/>
            <a:r>
              <a:rPr lang="nb-NO" altLang="zh-CN" sz="1600" kern="1200" dirty="0">
                <a:solidFill>
                  <a:schemeClr val="accent3"/>
                </a:solidFill>
                <a:ea typeface="宋体" panose="02010600030101010101" pitchFamily="2" charset="-122"/>
              </a:rPr>
              <a:t>P. Asboe-Hansen </a:t>
            </a:r>
            <a:r>
              <a:rPr lang="nb-NO" altLang="zh-CN" sz="1600" i="1" kern="1200" dirty="0">
                <a:solidFill>
                  <a:schemeClr val="accent3"/>
                </a:solidFill>
                <a:ea typeface="宋体" panose="02010600030101010101" pitchFamily="2" charset="-122"/>
              </a:rPr>
              <a:t>et al</a:t>
            </a:r>
            <a:r>
              <a:rPr lang="nb-NO" altLang="zh-CN" sz="1600" kern="1200" dirty="0">
                <a:solidFill>
                  <a:schemeClr val="accent3"/>
                </a:solidFill>
                <a:ea typeface="宋体" panose="02010600030101010101" pitchFamily="2" charset="-122"/>
              </a:rPr>
              <a:t>., Phys. Lett. B 77, 363 (1978).</a:t>
            </a:r>
          </a:p>
          <a:p>
            <a:pPr lvl="2"/>
            <a:r>
              <a:rPr lang="nb-NO" altLang="zh-CN" sz="1600" kern="1200" dirty="0">
                <a:solidFill>
                  <a:schemeClr val="accent3"/>
                </a:solidFill>
                <a:ea typeface="宋体" panose="02010600030101010101" pitchFamily="2" charset="-122"/>
              </a:rPr>
              <a:t>P. Asboe-Hansen </a:t>
            </a:r>
            <a:r>
              <a:rPr lang="nb-NO" altLang="zh-CN" sz="1600" i="1" kern="1200" dirty="0">
                <a:solidFill>
                  <a:schemeClr val="accent3"/>
                </a:solidFill>
                <a:ea typeface="宋体" panose="02010600030101010101" pitchFamily="2" charset="-122"/>
              </a:rPr>
              <a:t>et al</a:t>
            </a:r>
            <a:r>
              <a:rPr lang="nb-NO" altLang="zh-CN" sz="1600" kern="1200" dirty="0">
                <a:solidFill>
                  <a:schemeClr val="accent3"/>
                </a:solidFill>
                <a:ea typeface="宋体" panose="02010600030101010101" pitchFamily="2" charset="-122"/>
              </a:rPr>
              <a:t>., Nucl. Phys. A 361, 23 (1981).</a:t>
            </a:r>
          </a:p>
          <a:p>
            <a:pPr lvl="2"/>
            <a:r>
              <a:rPr lang="it-IT" altLang="zh-CN" sz="1600" dirty="0">
                <a:solidFill>
                  <a:schemeClr val="accent3"/>
                </a:solidFill>
                <a:ea typeface="ＭＳ Ｐゴシック"/>
              </a:rPr>
              <a:t>J. Giovinazzo </a:t>
            </a:r>
            <a:r>
              <a:rPr lang="it-IT" altLang="zh-CN" sz="1600" i="1" dirty="0">
                <a:solidFill>
                  <a:schemeClr val="accent3"/>
                </a:solidFill>
                <a:ea typeface="ＭＳ Ｐゴシック"/>
              </a:rPr>
              <a:t>et al</a:t>
            </a:r>
            <a:r>
              <a:rPr lang="it-IT" altLang="zh-CN" sz="1600" dirty="0">
                <a:solidFill>
                  <a:schemeClr val="accent3"/>
                </a:solidFill>
                <a:ea typeface="ＭＳ Ｐゴシック"/>
              </a:rPr>
              <a:t>., Nucl. Phys. A 674, 394 (2000).</a:t>
            </a:r>
            <a:endParaRPr lang="en-US" altLang="zh-CN" sz="1600" dirty="0">
              <a:solidFill>
                <a:schemeClr val="accent3"/>
              </a:solidFill>
              <a:latin typeface="+mj-lt"/>
              <a:ea typeface="ＭＳ Ｐゴシック"/>
            </a:endParaRPr>
          </a:p>
          <a:p>
            <a:pPr lvl="1"/>
            <a:r>
              <a:rPr lang="en-US" altLang="zh-CN" kern="1200" baseline="30000" dirty="0">
                <a:solidFill>
                  <a:srgbClr val="000000"/>
                </a:solidFill>
                <a:latin typeface="+mj-lt"/>
                <a:ea typeface="宋体" panose="02010600030101010101" pitchFamily="2" charset="-122"/>
              </a:rPr>
              <a:t>69</a:t>
            </a:r>
            <a:r>
              <a:rPr lang="en-US" altLang="zh-CN" kern="1200" dirty="0">
                <a:solidFill>
                  <a:srgbClr val="000000"/>
                </a:solidFill>
                <a:latin typeface="+mj-lt"/>
                <a:ea typeface="宋体" panose="02010600030101010101" pitchFamily="2" charset="-122"/>
              </a:rPr>
              <a:t>Se EC(</a:t>
            </a:r>
            <a:r>
              <a:rPr lang="en-US" altLang="zh-CN" i="1" kern="1200" dirty="0">
                <a:solidFill>
                  <a:srgbClr val="000000"/>
                </a:solidFill>
                <a:latin typeface="+mj-lt"/>
                <a:ea typeface="宋体" panose="02010600030101010101" pitchFamily="2" charset="-122"/>
              </a:rPr>
              <a:t>β</a:t>
            </a:r>
            <a:r>
              <a:rPr lang="en-US" altLang="zh-CN" kern="1200" baseline="30000" dirty="0">
                <a:solidFill>
                  <a:srgbClr val="000000"/>
                </a:solidFill>
                <a:latin typeface="+mj-lt"/>
                <a:ea typeface="宋体" panose="02010600030101010101" pitchFamily="2" charset="-122"/>
              </a:rPr>
              <a:t>+</a:t>
            </a:r>
            <a:r>
              <a:rPr lang="en-US" altLang="zh-CN" kern="1200" dirty="0">
                <a:solidFill>
                  <a:srgbClr val="000000"/>
                </a:solidFill>
                <a:latin typeface="+mj-lt"/>
                <a:ea typeface="宋体" panose="02010600030101010101" pitchFamily="2" charset="-122"/>
              </a:rPr>
              <a:t>)→ </a:t>
            </a:r>
            <a:r>
              <a:rPr lang="en-US" altLang="zh-CN" kern="1200" baseline="30000" dirty="0">
                <a:solidFill>
                  <a:srgbClr val="000000"/>
                </a:solidFill>
                <a:latin typeface="+mj-lt"/>
                <a:ea typeface="宋体" panose="02010600030101010101" pitchFamily="2" charset="-122"/>
              </a:rPr>
              <a:t>69</a:t>
            </a:r>
            <a:r>
              <a:rPr lang="en-US" altLang="zh-CN" kern="1200" dirty="0">
                <a:solidFill>
                  <a:srgbClr val="000000"/>
                </a:solidFill>
                <a:latin typeface="+mj-lt"/>
                <a:ea typeface="宋体" panose="02010600030101010101" pitchFamily="2" charset="-122"/>
              </a:rPr>
              <a:t>As </a:t>
            </a:r>
            <a:r>
              <a:rPr lang="en-US" altLang="zh-CN" i="1" kern="1200" dirty="0">
                <a:solidFill>
                  <a:srgbClr val="000000"/>
                </a:solidFill>
                <a:latin typeface="+mj-lt"/>
                <a:ea typeface="宋体" panose="02010600030101010101" pitchFamily="2" charset="-122"/>
              </a:rPr>
              <a:t>p</a:t>
            </a:r>
            <a:r>
              <a:rPr lang="zh-CN" altLang="en-US" kern="1200" dirty="0">
                <a:solidFill>
                  <a:srgbClr val="000000"/>
                </a:solidFill>
                <a:latin typeface="+mj-lt"/>
                <a:ea typeface="宋体" panose="02010600030101010101" pitchFamily="2" charset="-122"/>
              </a:rPr>
              <a:t>→ </a:t>
            </a:r>
            <a:r>
              <a:rPr lang="en-US" altLang="zh-CN" kern="1200" baseline="30000" dirty="0">
                <a:solidFill>
                  <a:srgbClr val="000000"/>
                </a:solidFill>
                <a:latin typeface="+mj-lt"/>
                <a:ea typeface="宋体" panose="02010600030101010101" pitchFamily="2" charset="-122"/>
              </a:rPr>
              <a:t>68</a:t>
            </a:r>
            <a:r>
              <a:rPr lang="en-US" altLang="zh-CN" kern="1200" dirty="0">
                <a:solidFill>
                  <a:srgbClr val="000000"/>
                </a:solidFill>
                <a:latin typeface="+mj-lt"/>
                <a:ea typeface="宋体" panose="02010600030101010101" pitchFamily="2" charset="-122"/>
              </a:rPr>
              <a:t>Ge</a:t>
            </a:r>
          </a:p>
          <a:p>
            <a:pPr lvl="2"/>
            <a:r>
              <a:rPr lang="nb-NO" sz="1600" dirty="0">
                <a:solidFill>
                  <a:schemeClr val="accent3"/>
                </a:solidFill>
                <a:latin typeface="+mj-lt"/>
                <a:ea typeface="ＭＳ Ｐゴシック"/>
              </a:rPr>
              <a:t>J. C. Hardy </a:t>
            </a:r>
            <a:r>
              <a:rPr lang="nb-NO" sz="1600" i="1" dirty="0">
                <a:solidFill>
                  <a:schemeClr val="accent3"/>
                </a:solidFill>
                <a:latin typeface="+mj-lt"/>
                <a:ea typeface="ＭＳ Ｐゴシック"/>
              </a:rPr>
              <a:t>et al</a:t>
            </a:r>
            <a:r>
              <a:rPr lang="nb-NO" sz="1600" dirty="0">
                <a:solidFill>
                  <a:schemeClr val="accent3"/>
                </a:solidFill>
                <a:latin typeface="+mj-lt"/>
                <a:ea typeface="ＭＳ Ｐゴシック"/>
              </a:rPr>
              <a:t>., Phys. Rev. Lett. 37, 133 (1976).</a:t>
            </a:r>
          </a:p>
          <a:p>
            <a:pPr lvl="2"/>
            <a:r>
              <a:rPr lang="nb-NO" sz="1600" dirty="0">
                <a:solidFill>
                  <a:schemeClr val="accent3"/>
                </a:solidFill>
                <a:latin typeface="+mj-lt"/>
                <a:ea typeface="ＭＳ Ｐゴシック"/>
              </a:rPr>
              <a:t>J. A. Macdonald </a:t>
            </a:r>
            <a:r>
              <a:rPr lang="nb-NO" sz="1600" i="1" dirty="0">
                <a:solidFill>
                  <a:schemeClr val="accent3"/>
                </a:solidFill>
                <a:latin typeface="+mj-lt"/>
                <a:ea typeface="ＭＳ Ｐゴシック"/>
              </a:rPr>
              <a:t>et al</a:t>
            </a:r>
            <a:r>
              <a:rPr lang="nb-NO" sz="1600" dirty="0">
                <a:solidFill>
                  <a:schemeClr val="accent3"/>
                </a:solidFill>
                <a:latin typeface="+mj-lt"/>
                <a:ea typeface="ＭＳ Ｐゴシック"/>
              </a:rPr>
              <a:t>., Nucl. Phys. A 288, 1 (1977).</a:t>
            </a:r>
          </a:p>
          <a:p>
            <a:pPr lvl="2"/>
            <a:r>
              <a:rPr lang="it-IT" altLang="zh-CN" sz="1600" dirty="0">
                <a:solidFill>
                  <a:schemeClr val="accent3"/>
                </a:solidFill>
                <a:ea typeface="ＭＳ Ｐゴシック"/>
              </a:rPr>
              <a:t>J. Giovinazzo </a:t>
            </a:r>
            <a:r>
              <a:rPr lang="it-IT" altLang="zh-CN" sz="1600" i="1" dirty="0">
                <a:solidFill>
                  <a:schemeClr val="accent3"/>
                </a:solidFill>
                <a:ea typeface="ＭＳ Ｐゴシック"/>
              </a:rPr>
              <a:t>et al</a:t>
            </a:r>
            <a:r>
              <a:rPr lang="it-IT" altLang="zh-CN" sz="1600" dirty="0">
                <a:solidFill>
                  <a:schemeClr val="accent3"/>
                </a:solidFill>
                <a:ea typeface="ＭＳ Ｐゴシック"/>
              </a:rPr>
              <a:t>., Nucl. Phys. A 674, 394 (2000).</a:t>
            </a:r>
          </a:p>
          <a:p>
            <a:pPr lvl="1"/>
            <a:r>
              <a:rPr lang="en-US" altLang="zh-CN" kern="1200" baseline="30000" dirty="0">
                <a:solidFill>
                  <a:srgbClr val="000000"/>
                </a:solidFill>
                <a:ea typeface="宋体" panose="02010600030101010101" pitchFamily="2" charset="-122"/>
              </a:rPr>
              <a:t>65</a:t>
            </a:r>
            <a:r>
              <a:rPr lang="en-US" altLang="zh-CN" kern="1200" dirty="0">
                <a:solidFill>
                  <a:srgbClr val="000000"/>
                </a:solidFill>
                <a:ea typeface="宋体" panose="02010600030101010101" pitchFamily="2" charset="-122"/>
              </a:rPr>
              <a:t>Ge EC(</a:t>
            </a:r>
            <a:r>
              <a:rPr lang="en-US" altLang="zh-CN" i="1" kern="1200" dirty="0">
                <a:solidFill>
                  <a:srgbClr val="000000"/>
                </a:solidFill>
                <a:ea typeface="宋体" panose="02010600030101010101" pitchFamily="2" charset="-122"/>
              </a:rPr>
              <a:t>β</a:t>
            </a:r>
            <a:r>
              <a:rPr lang="en-US" altLang="zh-CN" kern="1200" baseline="30000" dirty="0">
                <a:solidFill>
                  <a:srgbClr val="000000"/>
                </a:solidFill>
                <a:ea typeface="宋体" panose="02010600030101010101" pitchFamily="2" charset="-122"/>
              </a:rPr>
              <a:t>+</a:t>
            </a:r>
            <a:r>
              <a:rPr lang="en-US" altLang="zh-CN" kern="1200" dirty="0">
                <a:solidFill>
                  <a:srgbClr val="000000"/>
                </a:solidFill>
                <a:ea typeface="宋体" panose="02010600030101010101" pitchFamily="2" charset="-122"/>
              </a:rPr>
              <a:t>)→ </a:t>
            </a:r>
            <a:r>
              <a:rPr lang="en-US" altLang="zh-CN" kern="1200" baseline="30000" dirty="0">
                <a:solidFill>
                  <a:srgbClr val="000000"/>
                </a:solidFill>
                <a:ea typeface="宋体" panose="02010600030101010101" pitchFamily="2" charset="-122"/>
              </a:rPr>
              <a:t>65</a:t>
            </a:r>
            <a:r>
              <a:rPr lang="en-US" altLang="zh-CN" kern="1200" dirty="0">
                <a:solidFill>
                  <a:srgbClr val="000000"/>
                </a:solidFill>
                <a:ea typeface="宋体" panose="02010600030101010101" pitchFamily="2" charset="-122"/>
              </a:rPr>
              <a:t>Ga </a:t>
            </a:r>
            <a:r>
              <a:rPr lang="en-US" altLang="zh-CN" i="1" kern="1200" dirty="0">
                <a:solidFill>
                  <a:srgbClr val="000000"/>
                </a:solidFill>
                <a:ea typeface="宋体" panose="02010600030101010101" pitchFamily="2" charset="-122"/>
              </a:rPr>
              <a:t>p</a:t>
            </a:r>
            <a:r>
              <a:rPr lang="zh-CN" altLang="en-US" kern="1200" dirty="0">
                <a:solidFill>
                  <a:srgbClr val="000000"/>
                </a:solidFill>
                <a:ea typeface="宋体" panose="02010600030101010101" pitchFamily="2" charset="-122"/>
              </a:rPr>
              <a:t>→ </a:t>
            </a:r>
            <a:r>
              <a:rPr lang="en-US" altLang="zh-CN" kern="1200" baseline="30000" dirty="0">
                <a:solidFill>
                  <a:srgbClr val="000000"/>
                </a:solidFill>
                <a:ea typeface="宋体" panose="02010600030101010101" pitchFamily="2" charset="-122"/>
              </a:rPr>
              <a:t>64</a:t>
            </a:r>
            <a:r>
              <a:rPr lang="en-US" altLang="zh-CN" kern="1200" dirty="0">
                <a:solidFill>
                  <a:srgbClr val="000000"/>
                </a:solidFill>
                <a:ea typeface="宋体" panose="02010600030101010101" pitchFamily="2" charset="-122"/>
              </a:rPr>
              <a:t>Zn</a:t>
            </a:r>
          </a:p>
          <a:p>
            <a:pPr lvl="2"/>
            <a:r>
              <a:rPr lang="it-IT" altLang="zh-CN" sz="1600" dirty="0">
                <a:solidFill>
                  <a:schemeClr val="accent3"/>
                </a:solidFill>
                <a:ea typeface="ＭＳ Ｐゴシック"/>
              </a:rPr>
              <a:t>J. Giovinazzo </a:t>
            </a:r>
            <a:r>
              <a:rPr lang="it-IT" altLang="zh-CN" sz="1600" i="1" dirty="0">
                <a:solidFill>
                  <a:schemeClr val="accent3"/>
                </a:solidFill>
                <a:ea typeface="ＭＳ Ｐゴシック"/>
              </a:rPr>
              <a:t>et al</a:t>
            </a:r>
            <a:r>
              <a:rPr lang="it-IT" altLang="zh-CN" sz="1600" dirty="0">
                <a:solidFill>
                  <a:schemeClr val="accent3"/>
                </a:solidFill>
                <a:ea typeface="ＭＳ Ｐゴシック"/>
              </a:rPr>
              <a:t>., Nucl. Phys. A 674, 394 (2000).</a:t>
            </a:r>
          </a:p>
          <a:p>
            <a:pPr>
              <a:spcBef>
                <a:spcPts val="600"/>
              </a:spcBef>
            </a:pPr>
            <a:r>
              <a:rPr lang="en-US" dirty="0">
                <a:latin typeface="Arial" pitchFamily="34" charset="0"/>
                <a:ea typeface="ＭＳ Ｐゴシック"/>
                <a:cs typeface="ＭＳ Ｐゴシック"/>
              </a:rPr>
              <a:t>Extension of PXCT</a:t>
            </a:r>
            <a:endParaRPr lang="it-IT" altLang="zh-CN" dirty="0">
              <a:latin typeface="Arial" pitchFamily="34" charset="0"/>
              <a:ea typeface="ＭＳ Ｐゴシック"/>
              <a:cs typeface="ＭＳ Ｐゴシック"/>
            </a:endParaRPr>
          </a:p>
          <a:p>
            <a:pPr lvl="1"/>
            <a:r>
              <a:rPr lang="en-US" altLang="zh-CN" kern="1200" baseline="30000" dirty="0">
                <a:solidFill>
                  <a:srgbClr val="000000"/>
                </a:solidFill>
                <a:ea typeface="宋体" panose="02010600030101010101" pitchFamily="2" charset="-122"/>
              </a:rPr>
              <a:t>60</a:t>
            </a:r>
            <a:r>
              <a:rPr lang="en-US" altLang="zh-CN" kern="1200" dirty="0">
                <a:solidFill>
                  <a:srgbClr val="000000"/>
                </a:solidFill>
                <a:ea typeface="宋体" panose="02010600030101010101" pitchFamily="2" charset="-122"/>
              </a:rPr>
              <a:t>Ga EC(</a:t>
            </a:r>
            <a:r>
              <a:rPr lang="en-US" altLang="zh-CN" i="1" kern="1200" dirty="0">
                <a:solidFill>
                  <a:srgbClr val="000000"/>
                </a:solidFill>
                <a:ea typeface="宋体" panose="02010600030101010101" pitchFamily="2" charset="-122"/>
              </a:rPr>
              <a:t>β</a:t>
            </a:r>
            <a:r>
              <a:rPr lang="en-US" altLang="zh-CN" kern="1200" baseline="30000" dirty="0">
                <a:solidFill>
                  <a:srgbClr val="000000"/>
                </a:solidFill>
                <a:ea typeface="宋体" panose="02010600030101010101" pitchFamily="2" charset="-122"/>
              </a:rPr>
              <a:t>+</a:t>
            </a:r>
            <a:r>
              <a:rPr lang="en-US" altLang="zh-CN" kern="1200" dirty="0">
                <a:solidFill>
                  <a:srgbClr val="000000"/>
                </a:solidFill>
                <a:ea typeface="宋体" panose="02010600030101010101" pitchFamily="2" charset="-122"/>
              </a:rPr>
              <a:t>)→ </a:t>
            </a:r>
            <a:r>
              <a:rPr lang="en-US" altLang="zh-CN" kern="1200" baseline="30000" dirty="0">
                <a:solidFill>
                  <a:srgbClr val="000000"/>
                </a:solidFill>
                <a:ea typeface="宋体" panose="02010600030101010101" pitchFamily="2" charset="-122"/>
              </a:rPr>
              <a:t>60</a:t>
            </a:r>
            <a:r>
              <a:rPr lang="en-US" altLang="zh-CN" kern="1200" dirty="0">
                <a:solidFill>
                  <a:srgbClr val="000000"/>
                </a:solidFill>
                <a:ea typeface="宋体" panose="02010600030101010101" pitchFamily="2" charset="-122"/>
              </a:rPr>
              <a:t>Zn </a:t>
            </a:r>
            <a:r>
              <a:rPr lang="en-US" altLang="zh-CN" i="1" kern="1200" dirty="0">
                <a:solidFill>
                  <a:srgbClr val="000000"/>
                </a:solidFill>
                <a:ea typeface="宋体" panose="02010600030101010101" pitchFamily="2" charset="-122"/>
              </a:rPr>
              <a:t>p</a:t>
            </a:r>
            <a:r>
              <a:rPr lang="zh-CN" altLang="en-US" kern="1200" dirty="0">
                <a:solidFill>
                  <a:srgbClr val="000000"/>
                </a:solidFill>
                <a:ea typeface="宋体" panose="02010600030101010101" pitchFamily="2" charset="-122"/>
              </a:rPr>
              <a:t>→ </a:t>
            </a:r>
            <a:r>
              <a:rPr lang="en-US" altLang="zh-CN" kern="1200" baseline="30000" dirty="0">
                <a:solidFill>
                  <a:srgbClr val="000000"/>
                </a:solidFill>
                <a:ea typeface="宋体" panose="02010600030101010101" pitchFamily="2" charset="-122"/>
              </a:rPr>
              <a:t>59</a:t>
            </a:r>
            <a:r>
              <a:rPr lang="en-US" altLang="zh-CN" kern="1200" dirty="0">
                <a:solidFill>
                  <a:srgbClr val="000000"/>
                </a:solidFill>
                <a:ea typeface="宋体" panose="02010600030101010101" pitchFamily="2" charset="-122"/>
              </a:rPr>
              <a:t>Cu</a:t>
            </a:r>
          </a:p>
          <a:p>
            <a:pPr lvl="1"/>
            <a:endParaRPr lang="en-US" altLang="zh-CN" kern="1200" dirty="0">
              <a:solidFill>
                <a:srgbClr val="000000"/>
              </a:solidFill>
              <a:latin typeface="+mj-lt"/>
              <a:ea typeface="宋体" panose="02010600030101010101" pitchFamily="2" charset="-122"/>
            </a:endParaRPr>
          </a:p>
        </p:txBody>
      </p:sp>
      <p:sp>
        <p:nvSpPr>
          <p:cNvPr id="10244" name="Title 4"/>
          <p:cNvSpPr>
            <a:spLocks noGrp="1"/>
          </p:cNvSpPr>
          <p:nvPr>
            <p:ph type="title"/>
          </p:nvPr>
        </p:nvSpPr>
        <p:spPr>
          <a:xfrm>
            <a:off x="76200" y="289331"/>
            <a:ext cx="8991600" cy="478624"/>
          </a:xfrm>
        </p:spPr>
        <p:txBody>
          <a:bodyPr/>
          <a:lstStyle/>
          <a:p>
            <a:r>
              <a:rPr lang="en-US" altLang="zh-CN" dirty="0">
                <a:latin typeface="Arial" pitchFamily="34" charset="0"/>
                <a:ea typeface="ＭＳ Ｐゴシック"/>
                <a:cs typeface="ＭＳ Ｐゴシック"/>
              </a:rPr>
              <a:t>Revival of PXCT</a:t>
            </a:r>
            <a:endParaRPr lang="en-US" dirty="0">
              <a:latin typeface="Arial" pitchFamily="34" charset="0"/>
              <a:ea typeface="ＭＳ Ｐゴシック"/>
              <a:cs typeface="ＭＳ Ｐゴシック"/>
            </a:endParaRPr>
          </a:p>
        </p:txBody>
      </p:sp>
      <p:sp>
        <p:nvSpPr>
          <p:cNvPr id="5" name="Footer Placeholder 4"/>
          <p:cNvSpPr>
            <a:spLocks noGrp="1"/>
          </p:cNvSpPr>
          <p:nvPr>
            <p:ph type="ftr" sz="quarter" idx="10"/>
          </p:nvPr>
        </p:nvSpPr>
        <p:spPr/>
        <p:txBody>
          <a:bodyPr/>
          <a:lstStyle/>
          <a:p>
            <a:pPr>
              <a:defRPr/>
            </a:pPr>
            <a:r>
              <a:rPr lang="en-US" altLang="zh-CN" dirty="0"/>
              <a:t>Lijie</a:t>
            </a:r>
            <a:r>
              <a:rPr lang="en-US" dirty="0"/>
              <a:t> Sun, JINA-CEE Frontiers 2019</a:t>
            </a:r>
          </a:p>
        </p:txBody>
      </p:sp>
      <p:sp>
        <p:nvSpPr>
          <p:cNvPr id="6" name="Slide Number Placeholder 5"/>
          <p:cNvSpPr>
            <a:spLocks noGrp="1"/>
          </p:cNvSpPr>
          <p:nvPr>
            <p:ph type="sldNum" sz="quarter" idx="11"/>
          </p:nvPr>
        </p:nvSpPr>
        <p:spPr/>
        <p:txBody>
          <a:bodyPr/>
          <a:lstStyle/>
          <a:p>
            <a:r>
              <a:rPr lang="en-US"/>
              <a:t>, Slide </a:t>
            </a:r>
            <a:fld id="{1D2CDB64-C772-4C10-8066-C769534B205C}" type="slidenum">
              <a:rPr lang="en-US" smtClean="0"/>
              <a:pPr/>
              <a:t>246</a:t>
            </a:fld>
            <a:endParaRPr lang="en-US" dirty="0"/>
          </a:p>
        </p:txBody>
      </p:sp>
      <p:sp>
        <p:nvSpPr>
          <p:cNvPr id="13" name="下箭头 12"/>
          <p:cNvSpPr/>
          <p:nvPr/>
        </p:nvSpPr>
        <p:spPr>
          <a:xfrm>
            <a:off x="8242200" y="3148375"/>
            <a:ext cx="216000" cy="360000"/>
          </a:xfrm>
          <a:prstGeom prst="downArrow">
            <a:avLst/>
          </a:prstGeom>
          <a:solidFill>
            <a:srgbClr val="FF0000">
              <a:alpha val="30196"/>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fontAlgn="base">
              <a:spcBef>
                <a:spcPct val="0"/>
              </a:spcBef>
              <a:spcAft>
                <a:spcPct val="0"/>
              </a:spcAft>
            </a:pPr>
            <a:endParaRPr lang="zh-CN" altLang="en-US">
              <a:solidFill>
                <a:prstClr val="white"/>
              </a:solidFill>
            </a:endParaRPr>
          </a:p>
        </p:txBody>
      </p:sp>
      <p:sp>
        <p:nvSpPr>
          <p:cNvPr id="16" name="下箭头 15"/>
          <p:cNvSpPr/>
          <p:nvPr/>
        </p:nvSpPr>
        <p:spPr>
          <a:xfrm rot="18900000">
            <a:off x="8060093" y="2806068"/>
            <a:ext cx="216000" cy="360000"/>
          </a:xfrm>
          <a:prstGeom prst="downArrow">
            <a:avLst/>
          </a:prstGeom>
          <a:solidFill>
            <a:srgbClr val="00FF00">
              <a:alpha val="30196"/>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fontAlgn="base">
              <a:spcBef>
                <a:spcPct val="0"/>
              </a:spcBef>
              <a:spcAft>
                <a:spcPct val="0"/>
              </a:spcAft>
            </a:pPr>
            <a:endParaRPr lang="zh-CN" altLang="en-US">
              <a:solidFill>
                <a:srgbClr val="92D050"/>
              </a:solidFill>
            </a:endParaRPr>
          </a:p>
        </p:txBody>
      </p:sp>
      <p:sp>
        <p:nvSpPr>
          <p:cNvPr id="17" name="下箭头 16"/>
          <p:cNvSpPr/>
          <p:nvPr/>
        </p:nvSpPr>
        <p:spPr>
          <a:xfrm>
            <a:off x="7640446" y="3751625"/>
            <a:ext cx="216000" cy="360000"/>
          </a:xfrm>
          <a:prstGeom prst="downArrow">
            <a:avLst/>
          </a:prstGeom>
          <a:solidFill>
            <a:srgbClr val="FF0000">
              <a:alpha val="30196"/>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fontAlgn="base">
              <a:spcBef>
                <a:spcPct val="0"/>
              </a:spcBef>
              <a:spcAft>
                <a:spcPct val="0"/>
              </a:spcAft>
            </a:pPr>
            <a:endParaRPr lang="zh-CN" altLang="en-US">
              <a:solidFill>
                <a:prstClr val="white"/>
              </a:solidFill>
            </a:endParaRPr>
          </a:p>
        </p:txBody>
      </p:sp>
      <p:sp>
        <p:nvSpPr>
          <p:cNvPr id="18" name="下箭头 17"/>
          <p:cNvSpPr/>
          <p:nvPr/>
        </p:nvSpPr>
        <p:spPr>
          <a:xfrm rot="18900000">
            <a:off x="7458339" y="3409318"/>
            <a:ext cx="216000" cy="360000"/>
          </a:xfrm>
          <a:prstGeom prst="downArrow">
            <a:avLst/>
          </a:prstGeom>
          <a:solidFill>
            <a:srgbClr val="00FF00">
              <a:alpha val="30196"/>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fontAlgn="base">
              <a:spcBef>
                <a:spcPct val="0"/>
              </a:spcBef>
              <a:spcAft>
                <a:spcPct val="0"/>
              </a:spcAft>
            </a:pPr>
            <a:endParaRPr lang="zh-CN" altLang="en-US">
              <a:solidFill>
                <a:srgbClr val="92D050"/>
              </a:solidFill>
            </a:endParaRPr>
          </a:p>
        </p:txBody>
      </p:sp>
      <p:sp>
        <p:nvSpPr>
          <p:cNvPr id="19" name="下箭头 18"/>
          <p:cNvSpPr/>
          <p:nvPr/>
        </p:nvSpPr>
        <p:spPr>
          <a:xfrm>
            <a:off x="7032343" y="4358050"/>
            <a:ext cx="216000" cy="360000"/>
          </a:xfrm>
          <a:prstGeom prst="downArrow">
            <a:avLst/>
          </a:prstGeom>
          <a:solidFill>
            <a:srgbClr val="FF0000">
              <a:alpha val="30196"/>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fontAlgn="base">
              <a:spcBef>
                <a:spcPct val="0"/>
              </a:spcBef>
              <a:spcAft>
                <a:spcPct val="0"/>
              </a:spcAft>
            </a:pPr>
            <a:endParaRPr lang="zh-CN" altLang="en-US">
              <a:solidFill>
                <a:prstClr val="white"/>
              </a:solidFill>
            </a:endParaRPr>
          </a:p>
        </p:txBody>
      </p:sp>
      <p:sp>
        <p:nvSpPr>
          <p:cNvPr id="20" name="下箭头 19"/>
          <p:cNvSpPr/>
          <p:nvPr/>
        </p:nvSpPr>
        <p:spPr>
          <a:xfrm rot="18900000">
            <a:off x="6850236" y="4015743"/>
            <a:ext cx="216000" cy="360000"/>
          </a:xfrm>
          <a:prstGeom prst="downArrow">
            <a:avLst/>
          </a:prstGeom>
          <a:solidFill>
            <a:srgbClr val="00FF00">
              <a:alpha val="30196"/>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fontAlgn="base">
              <a:spcBef>
                <a:spcPct val="0"/>
              </a:spcBef>
              <a:spcAft>
                <a:spcPct val="0"/>
              </a:spcAft>
            </a:pPr>
            <a:endParaRPr lang="zh-CN" altLang="en-US">
              <a:solidFill>
                <a:srgbClr val="92D050"/>
              </a:solidFill>
            </a:endParaRPr>
          </a:p>
        </p:txBody>
      </p:sp>
      <p:sp>
        <p:nvSpPr>
          <p:cNvPr id="21" name="下箭头 20"/>
          <p:cNvSpPr/>
          <p:nvPr/>
        </p:nvSpPr>
        <p:spPr>
          <a:xfrm>
            <a:off x="6424240" y="4974000"/>
            <a:ext cx="216000" cy="360000"/>
          </a:xfrm>
          <a:prstGeom prst="downArrow">
            <a:avLst/>
          </a:prstGeom>
          <a:solidFill>
            <a:srgbClr val="FF0000">
              <a:alpha val="30196"/>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fontAlgn="base">
              <a:spcBef>
                <a:spcPct val="0"/>
              </a:spcBef>
              <a:spcAft>
                <a:spcPct val="0"/>
              </a:spcAft>
            </a:pPr>
            <a:endParaRPr lang="zh-CN" altLang="en-US">
              <a:solidFill>
                <a:prstClr val="white"/>
              </a:solidFill>
            </a:endParaRPr>
          </a:p>
        </p:txBody>
      </p:sp>
      <p:sp>
        <p:nvSpPr>
          <p:cNvPr id="22" name="下箭头 21"/>
          <p:cNvSpPr/>
          <p:nvPr/>
        </p:nvSpPr>
        <p:spPr>
          <a:xfrm rot="18900000">
            <a:off x="6242133" y="4631693"/>
            <a:ext cx="216000" cy="360000"/>
          </a:xfrm>
          <a:prstGeom prst="downArrow">
            <a:avLst/>
          </a:prstGeom>
          <a:solidFill>
            <a:srgbClr val="00FF00">
              <a:alpha val="30196"/>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fontAlgn="base">
              <a:spcBef>
                <a:spcPct val="0"/>
              </a:spcBef>
              <a:spcAft>
                <a:spcPct val="0"/>
              </a:spcAft>
            </a:pPr>
            <a:endParaRPr lang="zh-CN" altLang="en-US">
              <a:solidFill>
                <a:srgbClr val="92D050"/>
              </a:solidFill>
            </a:endParaRPr>
          </a:p>
        </p:txBody>
      </p:sp>
      <p:sp>
        <p:nvSpPr>
          <p:cNvPr id="23" name="下箭头 22"/>
          <p:cNvSpPr/>
          <p:nvPr/>
        </p:nvSpPr>
        <p:spPr>
          <a:xfrm>
            <a:off x="5194200" y="5318954"/>
            <a:ext cx="216000" cy="360000"/>
          </a:xfrm>
          <a:prstGeom prst="downArrow">
            <a:avLst/>
          </a:prstGeom>
          <a:solidFill>
            <a:srgbClr val="FF0000">
              <a:alpha val="30196"/>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fontAlgn="base">
              <a:spcBef>
                <a:spcPct val="0"/>
              </a:spcBef>
              <a:spcAft>
                <a:spcPct val="0"/>
              </a:spcAft>
            </a:pPr>
            <a:endParaRPr lang="zh-CN" altLang="en-US">
              <a:solidFill>
                <a:prstClr val="white"/>
              </a:solidFill>
            </a:endParaRPr>
          </a:p>
        </p:txBody>
      </p:sp>
      <p:sp>
        <p:nvSpPr>
          <p:cNvPr id="24" name="下箭头 23"/>
          <p:cNvSpPr/>
          <p:nvPr/>
        </p:nvSpPr>
        <p:spPr>
          <a:xfrm rot="18900000">
            <a:off x="5012093" y="4976647"/>
            <a:ext cx="216000" cy="360000"/>
          </a:xfrm>
          <a:prstGeom prst="downArrow">
            <a:avLst/>
          </a:prstGeom>
          <a:solidFill>
            <a:srgbClr val="00FF00">
              <a:alpha val="30196"/>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fontAlgn="base">
              <a:spcBef>
                <a:spcPct val="0"/>
              </a:spcBef>
              <a:spcAft>
                <a:spcPct val="0"/>
              </a:spcAft>
            </a:pPr>
            <a:endParaRPr lang="zh-CN" altLang="en-US">
              <a:solidFill>
                <a:srgbClr val="92D050"/>
              </a:solidFill>
            </a:endParaRPr>
          </a:p>
        </p:txBody>
      </p:sp>
    </p:spTree>
    <p:extLst>
      <p:ext uri="{BB962C8B-B14F-4D97-AF65-F5344CB8AC3E}">
        <p14:creationId xmlns:p14="http://schemas.microsoft.com/office/powerpoint/2010/main" val="2546574920"/>
      </p:ext>
    </p:extLst>
  </p:cSld>
  <p:clrMapOvr>
    <a:masterClrMapping/>
  </p:clrMapOvr>
</p:sld>
</file>

<file path=ppt/slides/slide2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4" name="Title 4"/>
          <p:cNvSpPr>
            <a:spLocks noGrp="1"/>
          </p:cNvSpPr>
          <p:nvPr>
            <p:ph type="title"/>
          </p:nvPr>
        </p:nvSpPr>
        <p:spPr/>
        <p:txBody>
          <a:bodyPr/>
          <a:lstStyle/>
          <a:p>
            <a:r>
              <a:rPr lang="en-US" dirty="0">
                <a:latin typeface="Arial" pitchFamily="34" charset="0"/>
                <a:ea typeface="ＭＳ Ｐゴシック"/>
                <a:cs typeface="ＭＳ Ｐゴシック"/>
              </a:rPr>
              <a:t>Conceptual PXCT apparatus</a:t>
            </a:r>
          </a:p>
        </p:txBody>
      </p:sp>
      <p:sp>
        <p:nvSpPr>
          <p:cNvPr id="5" name="Footer Placeholder 4"/>
          <p:cNvSpPr>
            <a:spLocks noGrp="1"/>
          </p:cNvSpPr>
          <p:nvPr>
            <p:ph type="ftr" sz="quarter" idx="10"/>
          </p:nvPr>
        </p:nvSpPr>
        <p:spPr/>
        <p:txBody>
          <a:bodyPr/>
          <a:lstStyle/>
          <a:p>
            <a:pPr>
              <a:defRPr/>
            </a:pPr>
            <a:endParaRPr lang="en-US" dirty="0"/>
          </a:p>
        </p:txBody>
      </p:sp>
      <p:sp>
        <p:nvSpPr>
          <p:cNvPr id="6" name="Slide Number Placeholder 5"/>
          <p:cNvSpPr>
            <a:spLocks noGrp="1"/>
          </p:cNvSpPr>
          <p:nvPr>
            <p:ph type="sldNum" sz="quarter" idx="11"/>
          </p:nvPr>
        </p:nvSpPr>
        <p:spPr/>
        <p:txBody>
          <a:bodyPr/>
          <a:lstStyle/>
          <a:p>
            <a:endParaRPr lang="en-US" dirty="0"/>
          </a:p>
        </p:txBody>
      </p:sp>
      <p:pic>
        <p:nvPicPr>
          <p:cNvPr id="2" name="图片 1"/>
          <p:cNvPicPr>
            <a:picLocks noChangeAspect="1"/>
          </p:cNvPicPr>
          <p:nvPr/>
        </p:nvPicPr>
        <p:blipFill>
          <a:blip r:embed="rId3" cstate="print">
            <a:extLst>
              <a:ext uri="{28A0092B-C50C-407E-A947-70E740481C1C}">
                <a14:useLocalDpi xmlns:a14="http://schemas.microsoft.com/office/drawing/2010/main"/>
              </a:ext>
            </a:extLst>
          </a:blip>
          <a:stretch>
            <a:fillRect/>
          </a:stretch>
        </p:blipFill>
        <p:spPr>
          <a:xfrm>
            <a:off x="0" y="1116000"/>
            <a:ext cx="9144000" cy="4660392"/>
          </a:xfrm>
          <a:prstGeom prst="rect">
            <a:avLst/>
          </a:prstGeom>
        </p:spPr>
      </p:pic>
    </p:spTree>
    <p:extLst>
      <p:ext uri="{BB962C8B-B14F-4D97-AF65-F5344CB8AC3E}">
        <p14:creationId xmlns:p14="http://schemas.microsoft.com/office/powerpoint/2010/main" val="4255151796"/>
      </p:ext>
    </p:extLst>
  </p:cSld>
  <p:clrMapOvr>
    <a:masterClrMapping/>
  </p:clrMapOvr>
</p:sld>
</file>

<file path=ppt/slides/slide2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4" name="Title 4"/>
          <p:cNvSpPr>
            <a:spLocks noGrp="1"/>
          </p:cNvSpPr>
          <p:nvPr>
            <p:ph type="title"/>
          </p:nvPr>
        </p:nvSpPr>
        <p:spPr/>
        <p:txBody>
          <a:bodyPr/>
          <a:lstStyle/>
          <a:p>
            <a:r>
              <a:rPr lang="en-US" dirty="0">
                <a:latin typeface="Arial" pitchFamily="34" charset="0"/>
                <a:ea typeface="ＭＳ Ｐゴシック"/>
                <a:cs typeface="ＭＳ Ｐゴシック"/>
              </a:rPr>
              <a:t>Conceptual PXCT apparatus</a:t>
            </a:r>
          </a:p>
        </p:txBody>
      </p:sp>
      <p:sp>
        <p:nvSpPr>
          <p:cNvPr id="5" name="Footer Placeholder 4"/>
          <p:cNvSpPr>
            <a:spLocks noGrp="1"/>
          </p:cNvSpPr>
          <p:nvPr>
            <p:ph type="ftr" sz="quarter" idx="10"/>
          </p:nvPr>
        </p:nvSpPr>
        <p:spPr/>
        <p:txBody>
          <a:bodyPr/>
          <a:lstStyle/>
          <a:p>
            <a:pPr>
              <a:defRPr/>
            </a:pPr>
            <a:r>
              <a:rPr lang="en-US" altLang="zh-CN" dirty="0"/>
              <a:t>Lijie</a:t>
            </a:r>
            <a:r>
              <a:rPr lang="en-US" dirty="0"/>
              <a:t> Sun, JINA-CEE Frontiers 2019</a:t>
            </a:r>
          </a:p>
        </p:txBody>
      </p:sp>
      <p:sp>
        <p:nvSpPr>
          <p:cNvPr id="6" name="Slide Number Placeholder 5"/>
          <p:cNvSpPr>
            <a:spLocks noGrp="1"/>
          </p:cNvSpPr>
          <p:nvPr>
            <p:ph type="sldNum" sz="quarter" idx="11"/>
          </p:nvPr>
        </p:nvSpPr>
        <p:spPr/>
        <p:txBody>
          <a:bodyPr/>
          <a:lstStyle/>
          <a:p>
            <a:r>
              <a:rPr lang="en-US"/>
              <a:t>, Slide </a:t>
            </a:r>
            <a:fld id="{1D2CDB64-C772-4C10-8066-C769534B205C}" type="slidenum">
              <a:rPr lang="en-US" smtClean="0"/>
              <a:pPr/>
              <a:t>248</a:t>
            </a:fld>
            <a:endParaRPr lang="en-US" dirty="0"/>
          </a:p>
        </p:txBody>
      </p:sp>
      <p:pic>
        <p:nvPicPr>
          <p:cNvPr id="3" name="图片 2"/>
          <p:cNvPicPr>
            <a:picLocks noChangeAspect="1"/>
          </p:cNvPicPr>
          <p:nvPr/>
        </p:nvPicPr>
        <p:blipFill>
          <a:blip r:embed="rId3" cstate="print">
            <a:extLst>
              <a:ext uri="{28A0092B-C50C-407E-A947-70E740481C1C}">
                <a14:useLocalDpi xmlns:a14="http://schemas.microsoft.com/office/drawing/2010/main"/>
              </a:ext>
            </a:extLst>
          </a:blip>
          <a:stretch>
            <a:fillRect/>
          </a:stretch>
        </p:blipFill>
        <p:spPr>
          <a:xfrm>
            <a:off x="0" y="1116000"/>
            <a:ext cx="9144000" cy="4660392"/>
          </a:xfrm>
          <a:prstGeom prst="rect">
            <a:avLst/>
          </a:prstGeom>
        </p:spPr>
      </p:pic>
    </p:spTree>
    <p:extLst>
      <p:ext uri="{BB962C8B-B14F-4D97-AF65-F5344CB8AC3E}">
        <p14:creationId xmlns:p14="http://schemas.microsoft.com/office/powerpoint/2010/main" val="2921553398"/>
      </p:ext>
    </p:extLst>
  </p:cSld>
  <p:clrMapOvr>
    <a:masterClrMapping/>
  </p:clrMapOvr>
</p:sld>
</file>

<file path=ppt/slides/slide2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4" name="Title 4"/>
          <p:cNvSpPr>
            <a:spLocks noGrp="1"/>
          </p:cNvSpPr>
          <p:nvPr>
            <p:ph type="title"/>
          </p:nvPr>
        </p:nvSpPr>
        <p:spPr/>
        <p:txBody>
          <a:bodyPr/>
          <a:lstStyle/>
          <a:p>
            <a:r>
              <a:rPr lang="en-US" dirty="0">
                <a:latin typeface="Arial" pitchFamily="34" charset="0"/>
                <a:ea typeface="ＭＳ Ｐゴシック"/>
                <a:cs typeface="ＭＳ Ｐゴシック"/>
              </a:rPr>
              <a:t>Conceptual PXCT apparatus</a:t>
            </a:r>
          </a:p>
        </p:txBody>
      </p:sp>
      <p:sp>
        <p:nvSpPr>
          <p:cNvPr id="5" name="Footer Placeholder 4"/>
          <p:cNvSpPr>
            <a:spLocks noGrp="1"/>
          </p:cNvSpPr>
          <p:nvPr>
            <p:ph type="ftr" sz="quarter" idx="10"/>
          </p:nvPr>
        </p:nvSpPr>
        <p:spPr/>
        <p:txBody>
          <a:bodyPr/>
          <a:lstStyle/>
          <a:p>
            <a:pPr>
              <a:defRPr/>
            </a:pPr>
            <a:r>
              <a:rPr lang="en-US" altLang="zh-CN" dirty="0"/>
              <a:t>Lijie</a:t>
            </a:r>
            <a:r>
              <a:rPr lang="en-US" dirty="0"/>
              <a:t> Sun, JINA-CEE Frontiers 2019</a:t>
            </a:r>
          </a:p>
        </p:txBody>
      </p:sp>
      <p:sp>
        <p:nvSpPr>
          <p:cNvPr id="6" name="Slide Number Placeholder 5"/>
          <p:cNvSpPr>
            <a:spLocks noGrp="1"/>
          </p:cNvSpPr>
          <p:nvPr>
            <p:ph type="sldNum" sz="quarter" idx="11"/>
          </p:nvPr>
        </p:nvSpPr>
        <p:spPr/>
        <p:txBody>
          <a:bodyPr/>
          <a:lstStyle/>
          <a:p>
            <a:r>
              <a:rPr lang="en-US"/>
              <a:t>, Slide </a:t>
            </a:r>
            <a:fld id="{1D2CDB64-C772-4C10-8066-C769534B205C}" type="slidenum">
              <a:rPr lang="en-US" smtClean="0"/>
              <a:pPr/>
              <a:t>249</a:t>
            </a:fld>
            <a:endParaRPr lang="en-US" dirty="0"/>
          </a:p>
        </p:txBody>
      </p:sp>
      <p:pic>
        <p:nvPicPr>
          <p:cNvPr id="2" name="图片 1"/>
          <p:cNvPicPr>
            <a:picLocks noChangeAspect="1"/>
          </p:cNvPicPr>
          <p:nvPr/>
        </p:nvPicPr>
        <p:blipFill>
          <a:blip r:embed="rId3" cstate="print">
            <a:extLst>
              <a:ext uri="{28A0092B-C50C-407E-A947-70E740481C1C}">
                <a14:useLocalDpi xmlns:a14="http://schemas.microsoft.com/office/drawing/2010/main"/>
              </a:ext>
            </a:extLst>
          </a:blip>
          <a:stretch>
            <a:fillRect/>
          </a:stretch>
        </p:blipFill>
        <p:spPr>
          <a:xfrm>
            <a:off x="0" y="1116000"/>
            <a:ext cx="9144000" cy="4660392"/>
          </a:xfrm>
          <a:prstGeom prst="rect">
            <a:avLst/>
          </a:prstGeom>
        </p:spPr>
      </p:pic>
    </p:spTree>
    <p:extLst>
      <p:ext uri="{BB962C8B-B14F-4D97-AF65-F5344CB8AC3E}">
        <p14:creationId xmlns:p14="http://schemas.microsoft.com/office/powerpoint/2010/main" val="2924182991"/>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Box 5">
            <a:extLst>
              <a:ext uri="{FF2B5EF4-FFF2-40B4-BE49-F238E27FC236}">
                <a16:creationId xmlns:a16="http://schemas.microsoft.com/office/drawing/2014/main" id="{218FC995-68FA-4CEC-83E2-921F3C97C47B}"/>
              </a:ext>
            </a:extLst>
          </p:cNvPr>
          <p:cNvSpPr txBox="1"/>
          <p:nvPr/>
        </p:nvSpPr>
        <p:spPr>
          <a:xfrm>
            <a:off x="-18788" y="-3132"/>
            <a:ext cx="4572000" cy="1323439"/>
          </a:xfrm>
          <a:prstGeom prst="rect">
            <a:avLst/>
          </a:prstGeom>
          <a:noFill/>
        </p:spPr>
        <p:txBody>
          <a:bodyPr wrap="square">
            <a:spAutoFit/>
          </a:bodyPr>
          <a:lstStyle/>
          <a:p>
            <a:pPr algn="l"/>
            <a:r>
              <a:rPr lang="en-US" sz="1600" b="0" i="0" u="none" strike="noStrike" baseline="0" dirty="0">
                <a:solidFill>
                  <a:srgbClr val="C00000"/>
                </a:solidFill>
                <a:latin typeface="Cambria" panose="02040503050406030204" pitchFamily="18" charset="0"/>
                <a:ea typeface="Cambria" panose="02040503050406030204" pitchFamily="18" charset="0"/>
              </a:rPr>
              <a:t>Under the column heading Subshells, K L3 indicates a transition in that there is an "initial" vacancy in the K subshell and this vacancy is filled by an electron undergoing a transition from the L3 subshe</a:t>
            </a:r>
            <a:r>
              <a:rPr lang="en-US" altLang="zh-CN" sz="1600" b="0" i="0" u="none" strike="noStrike" baseline="0" dirty="0">
                <a:solidFill>
                  <a:srgbClr val="C00000"/>
                </a:solidFill>
                <a:latin typeface="Cambria" panose="02040503050406030204" pitchFamily="18" charset="0"/>
                <a:ea typeface="Cambria" panose="02040503050406030204" pitchFamily="18" charset="0"/>
              </a:rPr>
              <a:t>ll</a:t>
            </a:r>
            <a:r>
              <a:rPr lang="en-US" sz="1600" b="0" i="0" u="none" strike="noStrike" baseline="0" dirty="0">
                <a:solidFill>
                  <a:srgbClr val="C00000"/>
                </a:solidFill>
                <a:latin typeface="Cambria" panose="02040503050406030204" pitchFamily="18" charset="0"/>
                <a:ea typeface="Cambria" panose="02040503050406030204" pitchFamily="18" charset="0"/>
              </a:rPr>
              <a:t>, leaving a vacancy in the L3 subshell.</a:t>
            </a:r>
            <a:endParaRPr lang="en-US" sz="1600" dirty="0">
              <a:solidFill>
                <a:srgbClr val="C00000"/>
              </a:solidFill>
              <a:latin typeface="Cambria" panose="02040503050406030204" pitchFamily="18" charset="0"/>
              <a:ea typeface="Cambria" panose="02040503050406030204" pitchFamily="18" charset="0"/>
            </a:endParaRPr>
          </a:p>
        </p:txBody>
      </p:sp>
      <p:sp>
        <p:nvSpPr>
          <p:cNvPr id="8" name="TextBox 7">
            <a:extLst>
              <a:ext uri="{FF2B5EF4-FFF2-40B4-BE49-F238E27FC236}">
                <a16:creationId xmlns:a16="http://schemas.microsoft.com/office/drawing/2014/main" id="{DF9ECC9B-4001-4845-A5BA-627776DAE82A}"/>
              </a:ext>
            </a:extLst>
          </p:cNvPr>
          <p:cNvSpPr txBox="1"/>
          <p:nvPr/>
        </p:nvSpPr>
        <p:spPr>
          <a:xfrm>
            <a:off x="4553212" y="-3132"/>
            <a:ext cx="4572000" cy="1815882"/>
          </a:xfrm>
          <a:prstGeom prst="rect">
            <a:avLst/>
          </a:prstGeom>
          <a:noFill/>
        </p:spPr>
        <p:txBody>
          <a:bodyPr wrap="square">
            <a:spAutoFit/>
          </a:bodyPr>
          <a:lstStyle/>
          <a:p>
            <a:pPr algn="l"/>
            <a:r>
              <a:rPr lang="en-US" sz="1600" b="0" i="0" u="none" strike="noStrike" baseline="0" dirty="0">
                <a:solidFill>
                  <a:srgbClr val="0033FF"/>
                </a:solidFill>
                <a:latin typeface="Cambria" panose="02040503050406030204" pitchFamily="18" charset="0"/>
                <a:ea typeface="Cambria" panose="02040503050406030204" pitchFamily="18" charset="0"/>
              </a:rPr>
              <a:t>Under the column heading Subshells, K L1 L2 indicates a transition in that there is an "initial" vacancy in the K subshell and this vacancy is filled by an electron undergoing a transition from the L1 subshell, emitting an electron from the L2 subshell, leaving vacancies in the LI and L2 subshells.</a:t>
            </a:r>
            <a:endParaRPr lang="en-US" sz="1600" dirty="0">
              <a:solidFill>
                <a:srgbClr val="0033FF"/>
              </a:solidFill>
              <a:latin typeface="Cambria" panose="02040503050406030204" pitchFamily="18" charset="0"/>
              <a:ea typeface="Cambria" panose="02040503050406030204" pitchFamily="18" charset="0"/>
            </a:endParaRPr>
          </a:p>
        </p:txBody>
      </p:sp>
      <p:graphicFrame>
        <p:nvGraphicFramePr>
          <p:cNvPr id="5" name="Table 4">
            <a:extLst>
              <a:ext uri="{FF2B5EF4-FFF2-40B4-BE49-F238E27FC236}">
                <a16:creationId xmlns:a16="http://schemas.microsoft.com/office/drawing/2014/main" id="{1882745D-3A08-4712-B8E4-0FF32F3AC782}"/>
              </a:ext>
            </a:extLst>
          </p:cNvPr>
          <p:cNvGraphicFramePr>
            <a:graphicFrameLocks noGrp="1"/>
          </p:cNvGraphicFramePr>
          <p:nvPr>
            <p:extLst>
              <p:ext uri="{D42A27DB-BD31-4B8C-83A1-F6EECF244321}">
                <p14:modId xmlns:p14="http://schemas.microsoft.com/office/powerpoint/2010/main" val="1955759576"/>
              </p:ext>
            </p:extLst>
          </p:nvPr>
        </p:nvGraphicFramePr>
        <p:xfrm>
          <a:off x="18788" y="1909592"/>
          <a:ext cx="4534424" cy="2832889"/>
        </p:xfrm>
        <a:graphic>
          <a:graphicData uri="http://schemas.openxmlformats.org/drawingml/2006/table">
            <a:tbl>
              <a:tblPr>
                <a:tableStyleId>{5C22544A-7EE6-4342-B048-85BDC9FD1C3A}</a:tableStyleId>
              </a:tblPr>
              <a:tblGrid>
                <a:gridCol w="1709406">
                  <a:extLst>
                    <a:ext uri="{9D8B030D-6E8A-4147-A177-3AD203B41FA5}">
                      <a16:colId xmlns:a16="http://schemas.microsoft.com/office/drawing/2014/main" val="2933201850"/>
                    </a:ext>
                  </a:extLst>
                </a:gridCol>
                <a:gridCol w="1190370">
                  <a:extLst>
                    <a:ext uri="{9D8B030D-6E8A-4147-A177-3AD203B41FA5}">
                      <a16:colId xmlns:a16="http://schemas.microsoft.com/office/drawing/2014/main" val="123465612"/>
                    </a:ext>
                  </a:extLst>
                </a:gridCol>
                <a:gridCol w="1634648">
                  <a:extLst>
                    <a:ext uri="{9D8B030D-6E8A-4147-A177-3AD203B41FA5}">
                      <a16:colId xmlns:a16="http://schemas.microsoft.com/office/drawing/2014/main" val="2207922093"/>
                    </a:ext>
                  </a:extLst>
                </a:gridCol>
              </a:tblGrid>
              <a:tr h="297782">
                <a:tc gridSpan="3">
                  <a:txBody>
                    <a:bodyPr/>
                    <a:lstStyle/>
                    <a:p>
                      <a:pPr algn="ctr" fontAlgn="ctr"/>
                      <a:r>
                        <a:rPr lang="en-US" sz="1600" u="none" strike="noStrike" dirty="0">
                          <a:solidFill>
                            <a:srgbClr val="FF0000"/>
                          </a:solidFill>
                          <a:effectLst/>
                          <a:latin typeface="Cambria" panose="02040503050406030204" pitchFamily="18" charset="0"/>
                          <a:ea typeface="Cambria" panose="02040503050406030204" pitchFamily="18" charset="0"/>
                        </a:rPr>
                        <a:t>initial vacancy in K;</a:t>
                      </a:r>
                    </a:p>
                    <a:p>
                      <a:pPr marL="0" marR="0" lvl="0" indent="0" algn="ctr" defTabSz="914400" rtl="0" eaLnBrk="1" fontAlgn="ctr" latinLnBrk="0" hangingPunct="1">
                        <a:lnSpc>
                          <a:spcPct val="100000"/>
                        </a:lnSpc>
                        <a:spcBef>
                          <a:spcPts val="0"/>
                        </a:spcBef>
                        <a:spcAft>
                          <a:spcPts val="0"/>
                        </a:spcAft>
                        <a:buClrTx/>
                        <a:buSzTx/>
                        <a:buFontTx/>
                        <a:buNone/>
                        <a:tabLst/>
                        <a:defRPr/>
                      </a:pPr>
                      <a:r>
                        <a:rPr lang="en-US" sz="1600" u="none" strike="noStrike" dirty="0">
                          <a:solidFill>
                            <a:srgbClr val="FF0000"/>
                          </a:solidFill>
                          <a:effectLst/>
                          <a:latin typeface="Cambria" panose="02040503050406030204" pitchFamily="18" charset="0"/>
                          <a:ea typeface="Cambria" panose="02040503050406030204" pitchFamily="18" charset="0"/>
                        </a:rPr>
                        <a:t>filled by electron from L and M</a:t>
                      </a:r>
                      <a:endParaRPr lang="en-US" sz="1600" b="0" i="0" u="none" strike="noStrike" dirty="0">
                        <a:solidFill>
                          <a:srgbClr val="FF0000"/>
                        </a:solidFill>
                        <a:effectLst/>
                        <a:latin typeface="Cambria" panose="02040503050406030204" pitchFamily="18" charset="0"/>
                        <a:ea typeface="Cambria" panose="020405030504060302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hMerge="1">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n-US" sz="1600" u="none" strike="noStrike" dirty="0">
                          <a:effectLst/>
                          <a:latin typeface="Cambria" panose="02040503050406030204" pitchFamily="18" charset="0"/>
                          <a:ea typeface="Cambria" panose="02040503050406030204" pitchFamily="18" charset="0"/>
                        </a:rPr>
                        <a:t>filled by electron from L2</a:t>
                      </a:r>
                      <a:endParaRPr lang="en-US" sz="1600" b="0" i="0" u="none" strike="noStrike" dirty="0">
                        <a:solidFill>
                          <a:srgbClr val="000000"/>
                        </a:solidFill>
                        <a:effectLst/>
                        <a:latin typeface="Cambria" panose="02040503050406030204" pitchFamily="18" charset="0"/>
                        <a:ea typeface="Cambria" panose="02040503050406030204" pitchFamily="18" charset="0"/>
                      </a:endParaRPr>
                    </a:p>
                    <a:p>
                      <a:pPr algn="ctr" fontAlgn="ctr"/>
                      <a:endParaRPr lang="en-US" sz="1600" b="0" i="0" u="none" strike="noStrike" dirty="0">
                        <a:solidFill>
                          <a:srgbClr val="000000"/>
                        </a:solidFill>
                        <a:effectLst/>
                        <a:latin typeface="Cambria" panose="02040503050406030204" pitchFamily="18" charset="0"/>
                        <a:ea typeface="Cambria" panose="02040503050406030204" pitchFamily="18" charset="0"/>
                      </a:endParaRPr>
                    </a:p>
                  </a:txBody>
                  <a:tcPr marL="7620" marR="7620" marT="7620" marB="0" anchor="ctr"/>
                </a:tc>
                <a:tc hMerge="1">
                  <a:txBody>
                    <a:bodyPr/>
                    <a:lstStyle/>
                    <a:p>
                      <a:pPr algn="ctr" fontAlgn="ctr"/>
                      <a:endParaRPr lang="en-US" sz="1600" b="0" i="0" u="none" strike="noStrike" dirty="0">
                        <a:solidFill>
                          <a:srgbClr val="000000"/>
                        </a:solidFill>
                        <a:effectLst/>
                        <a:latin typeface="Cambria" panose="02040503050406030204" pitchFamily="18" charset="0"/>
                        <a:ea typeface="Cambria" panose="02040503050406030204" pitchFamily="18" charset="0"/>
                      </a:endParaRPr>
                    </a:p>
                  </a:txBody>
                  <a:tcPr marL="7620" marR="7620" marT="7620" marB="0" anchor="ctr"/>
                </a:tc>
                <a:extLst>
                  <a:ext uri="{0D108BD9-81ED-4DB2-BD59-A6C34878D82A}">
                    <a16:rowId xmlns:a16="http://schemas.microsoft.com/office/drawing/2014/main" val="3479287337"/>
                  </a:ext>
                </a:extLst>
              </a:tr>
              <a:tr h="550897">
                <a:tc>
                  <a:txBody>
                    <a:bodyPr/>
                    <a:lstStyle/>
                    <a:p>
                      <a:pPr algn="ctr" fontAlgn="ctr"/>
                      <a:r>
                        <a:rPr lang="en-US" sz="1600" u="none" strike="noStrike">
                          <a:solidFill>
                            <a:srgbClr val="FF0000"/>
                          </a:solidFill>
                          <a:effectLst/>
                          <a:latin typeface="Cambria" panose="02040503050406030204" pitchFamily="18" charset="0"/>
                          <a:ea typeface="Cambria" panose="02040503050406030204" pitchFamily="18" charset="0"/>
                        </a:rPr>
                        <a:t>Subshells</a:t>
                      </a:r>
                      <a:endParaRPr lang="en-US" sz="1600" b="0" i="0" u="none" strike="noStrike">
                        <a:solidFill>
                          <a:srgbClr val="FF0000"/>
                        </a:solidFill>
                        <a:effectLst/>
                        <a:latin typeface="Cambria" panose="02040503050406030204" pitchFamily="18" charset="0"/>
                        <a:ea typeface="Cambria" panose="020405030504060302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sz="1600" u="none" strike="noStrike">
                          <a:solidFill>
                            <a:srgbClr val="FF0000"/>
                          </a:solidFill>
                          <a:effectLst/>
                          <a:latin typeface="Cambria" panose="02040503050406030204" pitchFamily="18" charset="0"/>
                          <a:ea typeface="Cambria" panose="02040503050406030204" pitchFamily="18" charset="0"/>
                        </a:rPr>
                        <a:t>Transition Probability</a:t>
                      </a:r>
                      <a:endParaRPr lang="en-US" sz="1600" b="0" i="0" u="none" strike="noStrike">
                        <a:solidFill>
                          <a:srgbClr val="FF0000"/>
                        </a:solidFill>
                        <a:effectLst/>
                        <a:latin typeface="Cambria" panose="02040503050406030204" pitchFamily="18" charset="0"/>
                        <a:ea typeface="Cambria" panose="020405030504060302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sz="1600" u="none" strike="noStrike" dirty="0">
                          <a:solidFill>
                            <a:srgbClr val="FF0000"/>
                          </a:solidFill>
                          <a:effectLst/>
                          <a:latin typeface="Cambria" panose="02040503050406030204" pitchFamily="18" charset="0"/>
                          <a:ea typeface="Cambria" panose="02040503050406030204" pitchFamily="18" charset="0"/>
                        </a:rPr>
                        <a:t>Emitted Photon (eV)</a:t>
                      </a:r>
                      <a:endParaRPr lang="en-US" sz="1600" b="0" i="0" u="none" strike="noStrike" dirty="0">
                        <a:solidFill>
                          <a:srgbClr val="FF0000"/>
                        </a:solidFill>
                        <a:effectLst/>
                        <a:latin typeface="Cambria" panose="02040503050406030204" pitchFamily="18" charset="0"/>
                        <a:ea typeface="Cambria" panose="020405030504060302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000399406"/>
                  </a:ext>
                </a:extLst>
              </a:tr>
              <a:tr h="297782">
                <a:tc>
                  <a:txBody>
                    <a:bodyPr/>
                    <a:lstStyle/>
                    <a:p>
                      <a:pPr algn="ctr" fontAlgn="ctr"/>
                      <a:r>
                        <a:rPr lang="en-US" sz="1600" u="none" strike="noStrike">
                          <a:solidFill>
                            <a:srgbClr val="FF0000"/>
                          </a:solidFill>
                          <a:effectLst/>
                          <a:latin typeface="Cambria" panose="02040503050406030204" pitchFamily="18" charset="0"/>
                          <a:ea typeface="Cambria" panose="02040503050406030204" pitchFamily="18" charset="0"/>
                        </a:rPr>
                        <a:t>K L2</a:t>
                      </a:r>
                      <a:endParaRPr lang="en-US" sz="1600" b="0" i="0" u="none" strike="noStrike">
                        <a:solidFill>
                          <a:srgbClr val="FF0000"/>
                        </a:solidFill>
                        <a:effectLst/>
                        <a:latin typeface="Cambria" panose="02040503050406030204" pitchFamily="18" charset="0"/>
                        <a:ea typeface="Cambria" panose="020405030504060302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sz="1600" u="none" strike="noStrike">
                          <a:solidFill>
                            <a:srgbClr val="FF0000"/>
                          </a:solidFill>
                          <a:effectLst/>
                          <a:latin typeface="Cambria" panose="02040503050406030204" pitchFamily="18" charset="0"/>
                          <a:ea typeface="Cambria" panose="02040503050406030204" pitchFamily="18" charset="0"/>
                        </a:rPr>
                        <a:t>0.14062</a:t>
                      </a:r>
                      <a:endParaRPr lang="en-US" sz="1600" b="0" i="0" u="none" strike="noStrike">
                        <a:solidFill>
                          <a:srgbClr val="FF0000"/>
                        </a:solidFill>
                        <a:effectLst/>
                        <a:latin typeface="Cambria" panose="02040503050406030204" pitchFamily="18" charset="0"/>
                        <a:ea typeface="Cambria" panose="020405030504060302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sz="1600" u="none" strike="noStrike">
                          <a:solidFill>
                            <a:srgbClr val="FF0000"/>
                          </a:solidFill>
                          <a:effectLst/>
                          <a:latin typeface="Cambria" panose="02040503050406030204" pitchFamily="18" charset="0"/>
                          <a:ea typeface="Cambria" panose="02040503050406030204" pitchFamily="18" charset="0"/>
                        </a:rPr>
                        <a:t>8571.9</a:t>
                      </a:r>
                      <a:endParaRPr lang="en-US" sz="1600" b="0" i="0" u="none" strike="noStrike">
                        <a:solidFill>
                          <a:srgbClr val="FF0000"/>
                        </a:solidFill>
                        <a:effectLst/>
                        <a:latin typeface="Cambria" panose="02040503050406030204" pitchFamily="18" charset="0"/>
                        <a:ea typeface="Cambria" panose="020405030504060302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092370704"/>
                  </a:ext>
                </a:extLst>
              </a:tr>
              <a:tr h="297782">
                <a:tc>
                  <a:txBody>
                    <a:bodyPr/>
                    <a:lstStyle/>
                    <a:p>
                      <a:pPr algn="ctr" fontAlgn="ctr"/>
                      <a:r>
                        <a:rPr lang="en-US" sz="1600" u="none" strike="noStrike">
                          <a:solidFill>
                            <a:srgbClr val="FF0000"/>
                          </a:solidFill>
                          <a:effectLst/>
                          <a:latin typeface="Cambria" panose="02040503050406030204" pitchFamily="18" charset="0"/>
                          <a:ea typeface="Cambria" panose="02040503050406030204" pitchFamily="18" charset="0"/>
                        </a:rPr>
                        <a:t>K L3</a:t>
                      </a:r>
                      <a:endParaRPr lang="en-US" sz="1600" b="0" i="0" u="none" strike="noStrike">
                        <a:solidFill>
                          <a:srgbClr val="FF0000"/>
                        </a:solidFill>
                        <a:effectLst/>
                        <a:latin typeface="Cambria" panose="02040503050406030204" pitchFamily="18" charset="0"/>
                        <a:ea typeface="Cambria" panose="020405030504060302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sz="1600" u="none" strike="noStrike">
                          <a:solidFill>
                            <a:srgbClr val="FF0000"/>
                          </a:solidFill>
                          <a:effectLst/>
                          <a:latin typeface="Cambria" panose="02040503050406030204" pitchFamily="18" charset="0"/>
                          <a:ea typeface="Cambria" panose="02040503050406030204" pitchFamily="18" charset="0"/>
                        </a:rPr>
                        <a:t>0.27381</a:t>
                      </a:r>
                      <a:endParaRPr lang="en-US" sz="1600" b="0" i="0" u="none" strike="noStrike">
                        <a:solidFill>
                          <a:srgbClr val="FF0000"/>
                        </a:solidFill>
                        <a:effectLst/>
                        <a:latin typeface="Cambria" panose="02040503050406030204" pitchFamily="18" charset="0"/>
                        <a:ea typeface="Cambria" panose="020405030504060302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sz="1600" u="none" strike="noStrike">
                          <a:solidFill>
                            <a:srgbClr val="FF0000"/>
                          </a:solidFill>
                          <a:effectLst/>
                          <a:latin typeface="Cambria" panose="02040503050406030204" pitchFamily="18" charset="0"/>
                          <a:ea typeface="Cambria" panose="02040503050406030204" pitchFamily="18" charset="0"/>
                        </a:rPr>
                        <a:t>8596.4</a:t>
                      </a:r>
                      <a:endParaRPr lang="en-US" sz="1600" b="0" i="0" u="none" strike="noStrike">
                        <a:solidFill>
                          <a:srgbClr val="FF0000"/>
                        </a:solidFill>
                        <a:effectLst/>
                        <a:latin typeface="Cambria" panose="02040503050406030204" pitchFamily="18" charset="0"/>
                        <a:ea typeface="Cambria" panose="020405030504060302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367809781"/>
                  </a:ext>
                </a:extLst>
              </a:tr>
              <a:tr h="297782">
                <a:tc>
                  <a:txBody>
                    <a:bodyPr/>
                    <a:lstStyle/>
                    <a:p>
                      <a:pPr algn="ctr" fontAlgn="ctr"/>
                      <a:r>
                        <a:rPr lang="en-US" sz="1600" u="none" strike="noStrike">
                          <a:solidFill>
                            <a:srgbClr val="FF0000"/>
                          </a:solidFill>
                          <a:effectLst/>
                          <a:latin typeface="Cambria" panose="02040503050406030204" pitchFamily="18" charset="0"/>
                          <a:ea typeface="Cambria" panose="02040503050406030204" pitchFamily="18" charset="0"/>
                        </a:rPr>
                        <a:t>K M2</a:t>
                      </a:r>
                      <a:endParaRPr lang="en-US" sz="1600" b="0" i="0" u="none" strike="noStrike">
                        <a:solidFill>
                          <a:srgbClr val="FF0000"/>
                        </a:solidFill>
                        <a:effectLst/>
                        <a:latin typeface="Cambria" panose="02040503050406030204" pitchFamily="18" charset="0"/>
                        <a:ea typeface="Cambria" panose="020405030504060302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sz="1600" u="none" strike="noStrike">
                          <a:solidFill>
                            <a:srgbClr val="FF0000"/>
                          </a:solidFill>
                          <a:effectLst/>
                          <a:latin typeface="Cambria" panose="02040503050406030204" pitchFamily="18" charset="0"/>
                          <a:ea typeface="Cambria" panose="02040503050406030204" pitchFamily="18" charset="0"/>
                        </a:rPr>
                        <a:t>0.01739</a:t>
                      </a:r>
                      <a:endParaRPr lang="en-US" sz="1600" b="0" i="0" u="none" strike="noStrike">
                        <a:solidFill>
                          <a:srgbClr val="FF0000"/>
                        </a:solidFill>
                        <a:effectLst/>
                        <a:latin typeface="Cambria" panose="02040503050406030204" pitchFamily="18" charset="0"/>
                        <a:ea typeface="Cambria" panose="020405030504060302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sz="1600" u="none" strike="noStrike">
                          <a:solidFill>
                            <a:srgbClr val="FF0000"/>
                          </a:solidFill>
                          <a:effectLst/>
                          <a:latin typeface="Cambria" panose="02040503050406030204" pitchFamily="18" charset="0"/>
                          <a:ea typeface="Cambria" panose="02040503050406030204" pitchFamily="18" charset="0"/>
                        </a:rPr>
                        <a:t>9528.66</a:t>
                      </a:r>
                      <a:endParaRPr lang="en-US" sz="1600" b="0" i="0" u="none" strike="noStrike">
                        <a:solidFill>
                          <a:srgbClr val="FF0000"/>
                        </a:solidFill>
                        <a:effectLst/>
                        <a:latin typeface="Cambria" panose="02040503050406030204" pitchFamily="18" charset="0"/>
                        <a:ea typeface="Cambria" panose="020405030504060302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573201993"/>
                  </a:ext>
                </a:extLst>
              </a:tr>
              <a:tr h="297782">
                <a:tc>
                  <a:txBody>
                    <a:bodyPr/>
                    <a:lstStyle/>
                    <a:p>
                      <a:pPr algn="ctr" fontAlgn="ctr"/>
                      <a:r>
                        <a:rPr lang="en-US" sz="1600" u="none" strike="noStrike">
                          <a:solidFill>
                            <a:srgbClr val="FF0000"/>
                          </a:solidFill>
                          <a:effectLst/>
                          <a:latin typeface="Cambria" panose="02040503050406030204" pitchFamily="18" charset="0"/>
                          <a:ea typeface="Cambria" panose="02040503050406030204" pitchFamily="18" charset="0"/>
                        </a:rPr>
                        <a:t>K M3</a:t>
                      </a:r>
                      <a:endParaRPr lang="en-US" sz="1600" b="0" i="0" u="none" strike="noStrike">
                        <a:solidFill>
                          <a:srgbClr val="FF0000"/>
                        </a:solidFill>
                        <a:effectLst/>
                        <a:latin typeface="Cambria" panose="02040503050406030204" pitchFamily="18" charset="0"/>
                        <a:ea typeface="Cambria" panose="020405030504060302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sz="1600" u="none" strike="noStrike">
                          <a:solidFill>
                            <a:srgbClr val="FF0000"/>
                          </a:solidFill>
                          <a:effectLst/>
                          <a:latin typeface="Cambria" panose="02040503050406030204" pitchFamily="18" charset="0"/>
                          <a:ea typeface="Cambria" panose="02040503050406030204" pitchFamily="18" charset="0"/>
                        </a:rPr>
                        <a:t>0.03400</a:t>
                      </a:r>
                      <a:endParaRPr lang="en-US" sz="1600" b="0" i="0" u="none" strike="noStrike">
                        <a:solidFill>
                          <a:srgbClr val="FF0000"/>
                        </a:solidFill>
                        <a:effectLst/>
                        <a:latin typeface="Cambria" panose="02040503050406030204" pitchFamily="18" charset="0"/>
                        <a:ea typeface="Cambria" panose="020405030504060302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sz="1600" u="none" strike="noStrike">
                          <a:solidFill>
                            <a:srgbClr val="FF0000"/>
                          </a:solidFill>
                          <a:effectLst/>
                          <a:latin typeface="Cambria" panose="02040503050406030204" pitchFamily="18" charset="0"/>
                          <a:ea typeface="Cambria" panose="02040503050406030204" pitchFamily="18" charset="0"/>
                        </a:rPr>
                        <a:t>9531.81</a:t>
                      </a:r>
                      <a:endParaRPr lang="en-US" sz="1600" b="0" i="0" u="none" strike="noStrike">
                        <a:solidFill>
                          <a:srgbClr val="FF0000"/>
                        </a:solidFill>
                        <a:effectLst/>
                        <a:latin typeface="Cambria" panose="02040503050406030204" pitchFamily="18" charset="0"/>
                        <a:ea typeface="Cambria" panose="020405030504060302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623038014"/>
                  </a:ext>
                </a:extLst>
              </a:tr>
              <a:tr h="297782">
                <a:tc>
                  <a:txBody>
                    <a:bodyPr/>
                    <a:lstStyle/>
                    <a:p>
                      <a:pPr algn="ctr" fontAlgn="ctr"/>
                      <a:r>
                        <a:rPr lang="en-US" sz="1600" u="none" strike="noStrike">
                          <a:solidFill>
                            <a:srgbClr val="FF0000"/>
                          </a:solidFill>
                          <a:effectLst/>
                          <a:latin typeface="Cambria" panose="02040503050406030204" pitchFamily="18" charset="0"/>
                          <a:ea typeface="Cambria" panose="02040503050406030204" pitchFamily="18" charset="0"/>
                        </a:rPr>
                        <a:t>K M4</a:t>
                      </a:r>
                      <a:endParaRPr lang="en-US" sz="1600" b="0" i="0" u="none" strike="noStrike">
                        <a:solidFill>
                          <a:srgbClr val="FF0000"/>
                        </a:solidFill>
                        <a:effectLst/>
                        <a:latin typeface="Cambria" panose="02040503050406030204" pitchFamily="18" charset="0"/>
                        <a:ea typeface="Cambria" panose="020405030504060302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sz="1600" u="none" strike="noStrike">
                          <a:solidFill>
                            <a:srgbClr val="FF0000"/>
                          </a:solidFill>
                          <a:effectLst/>
                          <a:latin typeface="Cambria" panose="02040503050406030204" pitchFamily="18" charset="0"/>
                          <a:ea typeface="Cambria" panose="02040503050406030204" pitchFamily="18" charset="0"/>
                        </a:rPr>
                        <a:t>0.00002</a:t>
                      </a:r>
                      <a:endParaRPr lang="en-US" sz="1600" b="0" i="0" u="none" strike="noStrike">
                        <a:solidFill>
                          <a:srgbClr val="FF0000"/>
                        </a:solidFill>
                        <a:effectLst/>
                        <a:latin typeface="Cambria" panose="02040503050406030204" pitchFamily="18" charset="0"/>
                        <a:ea typeface="Cambria" panose="020405030504060302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sz="1600" u="none" strike="noStrike">
                          <a:solidFill>
                            <a:srgbClr val="FF0000"/>
                          </a:solidFill>
                          <a:effectLst/>
                          <a:latin typeface="Cambria" panose="02040503050406030204" pitchFamily="18" charset="0"/>
                          <a:ea typeface="Cambria" panose="02040503050406030204" pitchFamily="18" charset="0"/>
                        </a:rPr>
                        <a:t>9605.55</a:t>
                      </a:r>
                      <a:endParaRPr lang="en-US" sz="1600" b="0" i="0" u="none" strike="noStrike">
                        <a:solidFill>
                          <a:srgbClr val="FF0000"/>
                        </a:solidFill>
                        <a:effectLst/>
                        <a:latin typeface="Cambria" panose="02040503050406030204" pitchFamily="18" charset="0"/>
                        <a:ea typeface="Cambria" panose="020405030504060302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943680633"/>
                  </a:ext>
                </a:extLst>
              </a:tr>
              <a:tr h="297782">
                <a:tc>
                  <a:txBody>
                    <a:bodyPr/>
                    <a:lstStyle/>
                    <a:p>
                      <a:pPr algn="ctr" fontAlgn="ctr"/>
                      <a:r>
                        <a:rPr lang="en-US" sz="1600" u="none" strike="noStrike" dirty="0">
                          <a:solidFill>
                            <a:srgbClr val="FF0000"/>
                          </a:solidFill>
                          <a:effectLst/>
                          <a:latin typeface="Cambria" panose="02040503050406030204" pitchFamily="18" charset="0"/>
                          <a:ea typeface="Cambria" panose="02040503050406030204" pitchFamily="18" charset="0"/>
                        </a:rPr>
                        <a:t>K M5</a:t>
                      </a:r>
                      <a:endParaRPr lang="en-US" sz="1600" b="0" i="0" u="none" strike="noStrike" dirty="0">
                        <a:solidFill>
                          <a:srgbClr val="FF0000"/>
                        </a:solidFill>
                        <a:effectLst/>
                        <a:latin typeface="Cambria" panose="02040503050406030204" pitchFamily="18" charset="0"/>
                        <a:ea typeface="Cambria" panose="020405030504060302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sz="1600" u="none" strike="noStrike">
                          <a:solidFill>
                            <a:srgbClr val="FF0000"/>
                          </a:solidFill>
                          <a:effectLst/>
                          <a:latin typeface="Cambria" panose="02040503050406030204" pitchFamily="18" charset="0"/>
                          <a:ea typeface="Cambria" panose="02040503050406030204" pitchFamily="18" charset="0"/>
                        </a:rPr>
                        <a:t>0.00003</a:t>
                      </a:r>
                      <a:endParaRPr lang="en-US" sz="1600" b="0" i="0" u="none" strike="noStrike">
                        <a:solidFill>
                          <a:srgbClr val="FF0000"/>
                        </a:solidFill>
                        <a:effectLst/>
                        <a:latin typeface="Cambria" panose="02040503050406030204" pitchFamily="18" charset="0"/>
                        <a:ea typeface="Cambria" panose="020405030504060302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sz="1600" u="none" strike="noStrike" dirty="0">
                          <a:solidFill>
                            <a:srgbClr val="FF0000"/>
                          </a:solidFill>
                          <a:effectLst/>
                          <a:latin typeface="Cambria" panose="02040503050406030204" pitchFamily="18" charset="0"/>
                          <a:ea typeface="Cambria" panose="02040503050406030204" pitchFamily="18" charset="0"/>
                        </a:rPr>
                        <a:t>9605.94</a:t>
                      </a:r>
                      <a:endParaRPr lang="en-US" sz="1600" b="0" i="0" u="none" strike="noStrike" dirty="0">
                        <a:solidFill>
                          <a:srgbClr val="FF0000"/>
                        </a:solidFill>
                        <a:effectLst/>
                        <a:latin typeface="Cambria" panose="02040503050406030204" pitchFamily="18" charset="0"/>
                        <a:ea typeface="Cambria" panose="020405030504060302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501581134"/>
                  </a:ext>
                </a:extLst>
              </a:tr>
            </a:tbl>
          </a:graphicData>
        </a:graphic>
      </p:graphicFrame>
      <p:graphicFrame>
        <p:nvGraphicFramePr>
          <p:cNvPr id="7" name="Table 6">
            <a:extLst>
              <a:ext uri="{FF2B5EF4-FFF2-40B4-BE49-F238E27FC236}">
                <a16:creationId xmlns:a16="http://schemas.microsoft.com/office/drawing/2014/main" id="{2562D282-C9C8-48C6-9332-EBB9810B604A}"/>
              </a:ext>
            </a:extLst>
          </p:cNvPr>
          <p:cNvGraphicFramePr>
            <a:graphicFrameLocks noGrp="1"/>
          </p:cNvGraphicFramePr>
          <p:nvPr>
            <p:extLst>
              <p:ext uri="{D42A27DB-BD31-4B8C-83A1-F6EECF244321}">
                <p14:modId xmlns:p14="http://schemas.microsoft.com/office/powerpoint/2010/main" val="4161925548"/>
              </p:ext>
            </p:extLst>
          </p:nvPr>
        </p:nvGraphicFramePr>
        <p:xfrm>
          <a:off x="4590789" y="1909592"/>
          <a:ext cx="4496845" cy="4800255"/>
        </p:xfrm>
        <a:graphic>
          <a:graphicData uri="http://schemas.openxmlformats.org/drawingml/2006/table">
            <a:tbl>
              <a:tblPr>
                <a:tableStyleId>{5C22544A-7EE6-4342-B048-85BDC9FD1C3A}</a:tableStyleId>
              </a:tblPr>
              <a:tblGrid>
                <a:gridCol w="1290635">
                  <a:extLst>
                    <a:ext uri="{9D8B030D-6E8A-4147-A177-3AD203B41FA5}">
                      <a16:colId xmlns:a16="http://schemas.microsoft.com/office/drawing/2014/main" val="85964298"/>
                    </a:ext>
                  </a:extLst>
                </a:gridCol>
                <a:gridCol w="1005337">
                  <a:extLst>
                    <a:ext uri="{9D8B030D-6E8A-4147-A177-3AD203B41FA5}">
                      <a16:colId xmlns:a16="http://schemas.microsoft.com/office/drawing/2014/main" val="3415139460"/>
                    </a:ext>
                  </a:extLst>
                </a:gridCol>
                <a:gridCol w="1073265">
                  <a:extLst>
                    <a:ext uri="{9D8B030D-6E8A-4147-A177-3AD203B41FA5}">
                      <a16:colId xmlns:a16="http://schemas.microsoft.com/office/drawing/2014/main" val="2051892018"/>
                    </a:ext>
                  </a:extLst>
                </a:gridCol>
                <a:gridCol w="1127608">
                  <a:extLst>
                    <a:ext uri="{9D8B030D-6E8A-4147-A177-3AD203B41FA5}">
                      <a16:colId xmlns:a16="http://schemas.microsoft.com/office/drawing/2014/main" val="1861214777"/>
                    </a:ext>
                  </a:extLst>
                </a:gridCol>
              </a:tblGrid>
              <a:tr h="417553">
                <a:tc gridSpan="4">
                  <a:txBody>
                    <a:bodyPr/>
                    <a:lstStyle/>
                    <a:p>
                      <a:pPr algn="ctr" fontAlgn="ctr"/>
                      <a:r>
                        <a:rPr lang="en-US" sz="1600" u="none" strike="noStrike" dirty="0">
                          <a:solidFill>
                            <a:srgbClr val="0033FF"/>
                          </a:solidFill>
                          <a:effectLst/>
                          <a:latin typeface="Cambria" panose="02040503050406030204" pitchFamily="18" charset="0"/>
                          <a:ea typeface="Cambria" panose="02040503050406030204" pitchFamily="18" charset="0"/>
                        </a:rPr>
                        <a:t>initial vacancy in K; filled by electron from L and M;</a:t>
                      </a:r>
                    </a:p>
                    <a:p>
                      <a:pPr algn="ctr" fontAlgn="ctr"/>
                      <a:r>
                        <a:rPr lang="en-US" sz="1600" u="none" strike="noStrike" dirty="0">
                          <a:solidFill>
                            <a:srgbClr val="0033FF"/>
                          </a:solidFill>
                          <a:effectLst/>
                          <a:latin typeface="Cambria" panose="02040503050406030204" pitchFamily="18" charset="0"/>
                          <a:ea typeface="Cambria" panose="02040503050406030204" pitchFamily="18" charset="0"/>
                        </a:rPr>
                        <a:t>eject electron from L and M</a:t>
                      </a:r>
                      <a:endParaRPr lang="en-US" sz="1600" b="0" i="0" u="none" strike="noStrike" dirty="0">
                        <a:solidFill>
                          <a:srgbClr val="0033FF"/>
                        </a:solidFill>
                        <a:effectLst/>
                        <a:latin typeface="Cambria" panose="02040503050406030204" pitchFamily="18" charset="0"/>
                        <a:ea typeface="Cambria" panose="02040503050406030204" pitchFamily="18" charset="0"/>
                      </a:endParaRPr>
                    </a:p>
                  </a:txBody>
                  <a:tcPr marL="7325" marR="7325" marT="73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hMerge="1">
                  <a:txBody>
                    <a:bodyPr/>
                    <a:lstStyle/>
                    <a:p>
                      <a:pPr algn="ctr" fontAlgn="ctr"/>
                      <a:endParaRPr lang="en-US" sz="1000" b="0" i="0" u="none" strike="noStrike">
                        <a:solidFill>
                          <a:srgbClr val="000000"/>
                        </a:solidFill>
                        <a:effectLst/>
                        <a:latin typeface="Cambria" panose="02040503050406030204" pitchFamily="18" charset="0"/>
                        <a:ea typeface="Cambria" panose="02040503050406030204" pitchFamily="18" charset="0"/>
                      </a:endParaRPr>
                    </a:p>
                  </a:txBody>
                  <a:tcPr marL="7325" marR="7325" marT="7325" marB="0" anchor="ctr"/>
                </a:tc>
                <a:tc hMerge="1">
                  <a:txBody>
                    <a:bodyPr/>
                    <a:lstStyle/>
                    <a:p>
                      <a:pPr algn="ctr" fontAlgn="ctr"/>
                      <a:endParaRPr lang="en-US" sz="1000" b="0" i="0" u="none" strike="noStrike">
                        <a:solidFill>
                          <a:srgbClr val="000000"/>
                        </a:solidFill>
                        <a:effectLst/>
                        <a:latin typeface="Cambria" panose="02040503050406030204" pitchFamily="18" charset="0"/>
                        <a:ea typeface="Cambria" panose="02040503050406030204" pitchFamily="18" charset="0"/>
                      </a:endParaRPr>
                    </a:p>
                  </a:txBody>
                  <a:tcPr marL="7325" marR="7325" marT="7325" marB="0" anchor="ctr"/>
                </a:tc>
                <a:tc hMerge="1">
                  <a:txBody>
                    <a:bodyPr/>
                    <a:lstStyle/>
                    <a:p>
                      <a:pPr algn="ctr" fontAlgn="ctr"/>
                      <a:endParaRPr lang="en-US" sz="1000" b="0" i="0" u="none" strike="noStrike">
                        <a:solidFill>
                          <a:srgbClr val="000000"/>
                        </a:solidFill>
                        <a:effectLst/>
                        <a:latin typeface="Cambria" panose="02040503050406030204" pitchFamily="18" charset="0"/>
                        <a:ea typeface="Cambria" panose="02040503050406030204" pitchFamily="18" charset="0"/>
                      </a:endParaRPr>
                    </a:p>
                  </a:txBody>
                  <a:tcPr marL="7325" marR="7325" marT="7325" marB="0" anchor="ctr"/>
                </a:tc>
                <a:extLst>
                  <a:ext uri="{0D108BD9-81ED-4DB2-BD59-A6C34878D82A}">
                    <a16:rowId xmlns:a16="http://schemas.microsoft.com/office/drawing/2014/main" val="3452697613"/>
                  </a:ext>
                </a:extLst>
              </a:tr>
              <a:tr h="271043">
                <a:tc>
                  <a:txBody>
                    <a:bodyPr/>
                    <a:lstStyle/>
                    <a:p>
                      <a:pPr algn="ctr" fontAlgn="ctr"/>
                      <a:r>
                        <a:rPr lang="en-US" sz="1000" u="none" strike="noStrike">
                          <a:solidFill>
                            <a:srgbClr val="0033FF"/>
                          </a:solidFill>
                          <a:effectLst/>
                          <a:latin typeface="Cambria" panose="02040503050406030204" pitchFamily="18" charset="0"/>
                          <a:ea typeface="Cambria" panose="02040503050406030204" pitchFamily="18" charset="0"/>
                        </a:rPr>
                        <a:t>Element</a:t>
                      </a:r>
                      <a:endParaRPr lang="en-US" sz="1000" b="0" i="0" u="none" strike="noStrike">
                        <a:solidFill>
                          <a:srgbClr val="0033FF"/>
                        </a:solidFill>
                        <a:effectLst/>
                        <a:latin typeface="Cambria" panose="02040503050406030204" pitchFamily="18" charset="0"/>
                        <a:ea typeface="Cambria" panose="02040503050406030204" pitchFamily="18" charset="0"/>
                      </a:endParaRPr>
                    </a:p>
                  </a:txBody>
                  <a:tcPr marL="7325" marR="7325" marT="73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sz="1000" u="none" strike="noStrike">
                          <a:solidFill>
                            <a:srgbClr val="0033FF"/>
                          </a:solidFill>
                          <a:effectLst/>
                          <a:latin typeface="Cambria" panose="02040503050406030204" pitchFamily="18" charset="0"/>
                          <a:ea typeface="Cambria" panose="02040503050406030204" pitchFamily="18" charset="0"/>
                        </a:rPr>
                        <a:t>Subshells</a:t>
                      </a:r>
                      <a:endParaRPr lang="en-US" sz="1000" b="0" i="0" u="none" strike="noStrike">
                        <a:solidFill>
                          <a:srgbClr val="0033FF"/>
                        </a:solidFill>
                        <a:effectLst/>
                        <a:latin typeface="Cambria" panose="02040503050406030204" pitchFamily="18" charset="0"/>
                        <a:ea typeface="Cambria" panose="02040503050406030204" pitchFamily="18" charset="0"/>
                      </a:endParaRPr>
                    </a:p>
                  </a:txBody>
                  <a:tcPr marL="7325" marR="7325" marT="73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sz="1000" u="none" strike="noStrike">
                          <a:solidFill>
                            <a:srgbClr val="0033FF"/>
                          </a:solidFill>
                          <a:effectLst/>
                          <a:latin typeface="Cambria" panose="02040503050406030204" pitchFamily="18" charset="0"/>
                          <a:ea typeface="Cambria" panose="02040503050406030204" pitchFamily="18" charset="0"/>
                        </a:rPr>
                        <a:t>Transition Probability</a:t>
                      </a:r>
                      <a:endParaRPr lang="en-US" sz="1000" b="0" i="0" u="none" strike="noStrike">
                        <a:solidFill>
                          <a:srgbClr val="0033FF"/>
                        </a:solidFill>
                        <a:effectLst/>
                        <a:latin typeface="Cambria" panose="02040503050406030204" pitchFamily="18" charset="0"/>
                        <a:ea typeface="Cambria" panose="02040503050406030204" pitchFamily="18" charset="0"/>
                      </a:endParaRPr>
                    </a:p>
                  </a:txBody>
                  <a:tcPr marL="7325" marR="7325" marT="73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sz="1000" u="none" strike="noStrike" dirty="0">
                          <a:solidFill>
                            <a:srgbClr val="0033FF"/>
                          </a:solidFill>
                          <a:effectLst/>
                          <a:latin typeface="Cambria" panose="02040503050406030204" pitchFamily="18" charset="0"/>
                          <a:ea typeface="Cambria" panose="02040503050406030204" pitchFamily="18" charset="0"/>
                        </a:rPr>
                        <a:t>Emitted Electron (eV)</a:t>
                      </a:r>
                      <a:endParaRPr lang="en-US" sz="1000" b="0" i="0" u="none" strike="noStrike" dirty="0">
                        <a:solidFill>
                          <a:srgbClr val="0033FF"/>
                        </a:solidFill>
                        <a:effectLst/>
                        <a:latin typeface="Cambria" panose="02040503050406030204" pitchFamily="18" charset="0"/>
                        <a:ea typeface="Cambria" panose="02040503050406030204" pitchFamily="18" charset="0"/>
                      </a:endParaRPr>
                    </a:p>
                  </a:txBody>
                  <a:tcPr marL="7325" marR="7325" marT="73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867019837"/>
                  </a:ext>
                </a:extLst>
              </a:tr>
              <a:tr h="146510">
                <a:tc>
                  <a:txBody>
                    <a:bodyPr/>
                    <a:lstStyle/>
                    <a:p>
                      <a:pPr algn="ctr" fontAlgn="ctr"/>
                      <a:r>
                        <a:rPr lang="en-US" sz="1000" u="none" strike="noStrike">
                          <a:solidFill>
                            <a:srgbClr val="0033FF"/>
                          </a:solidFill>
                          <a:effectLst/>
                          <a:latin typeface="Cambria" panose="02040503050406030204" pitchFamily="18" charset="0"/>
                          <a:ea typeface="Cambria" panose="02040503050406030204" pitchFamily="18" charset="0"/>
                        </a:rPr>
                        <a:t>30-Zn</a:t>
                      </a:r>
                      <a:endParaRPr lang="en-US" sz="1000" b="0" i="0" u="none" strike="noStrike">
                        <a:solidFill>
                          <a:srgbClr val="0033FF"/>
                        </a:solidFill>
                        <a:effectLst/>
                        <a:latin typeface="Cambria" panose="02040503050406030204" pitchFamily="18" charset="0"/>
                        <a:ea typeface="Cambria" panose="02040503050406030204" pitchFamily="18" charset="0"/>
                      </a:endParaRPr>
                    </a:p>
                  </a:txBody>
                  <a:tcPr marL="7325" marR="7325" marT="73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sz="1000" u="none" strike="noStrike">
                          <a:solidFill>
                            <a:srgbClr val="0033FF"/>
                          </a:solidFill>
                          <a:effectLst/>
                          <a:latin typeface="Cambria" panose="02040503050406030204" pitchFamily="18" charset="0"/>
                          <a:ea typeface="Cambria" panose="02040503050406030204" pitchFamily="18" charset="0"/>
                        </a:rPr>
                        <a:t>K L1 L1</a:t>
                      </a:r>
                      <a:endParaRPr lang="en-US" sz="1000" b="0" i="0" u="none" strike="noStrike">
                        <a:solidFill>
                          <a:srgbClr val="0033FF"/>
                        </a:solidFill>
                        <a:effectLst/>
                        <a:latin typeface="Cambria" panose="02040503050406030204" pitchFamily="18" charset="0"/>
                        <a:ea typeface="Cambria" panose="02040503050406030204" pitchFamily="18" charset="0"/>
                      </a:endParaRPr>
                    </a:p>
                  </a:txBody>
                  <a:tcPr marL="7325" marR="7325" marT="73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sz="1000" u="none" strike="noStrike">
                          <a:solidFill>
                            <a:srgbClr val="0033FF"/>
                          </a:solidFill>
                          <a:effectLst/>
                          <a:latin typeface="Cambria" panose="02040503050406030204" pitchFamily="18" charset="0"/>
                          <a:ea typeface="Cambria" panose="02040503050406030204" pitchFamily="18" charset="0"/>
                        </a:rPr>
                        <a:t>3.67E-02</a:t>
                      </a:r>
                      <a:endParaRPr lang="en-US" sz="1000" b="0" i="0" u="none" strike="noStrike">
                        <a:solidFill>
                          <a:srgbClr val="0033FF"/>
                        </a:solidFill>
                        <a:effectLst/>
                        <a:latin typeface="Cambria" panose="02040503050406030204" pitchFamily="18" charset="0"/>
                        <a:ea typeface="Cambria" panose="02040503050406030204" pitchFamily="18" charset="0"/>
                      </a:endParaRPr>
                    </a:p>
                  </a:txBody>
                  <a:tcPr marL="7325" marR="7325" marT="73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sz="1000" u="none" strike="noStrike">
                          <a:solidFill>
                            <a:srgbClr val="0033FF"/>
                          </a:solidFill>
                          <a:effectLst/>
                          <a:latin typeface="Cambria" panose="02040503050406030204" pitchFamily="18" charset="0"/>
                          <a:ea typeface="Cambria" panose="02040503050406030204" pitchFamily="18" charset="0"/>
                        </a:rPr>
                        <a:t>7253.6</a:t>
                      </a:r>
                      <a:endParaRPr lang="en-US" sz="1000" b="0" i="0" u="none" strike="noStrike">
                        <a:solidFill>
                          <a:srgbClr val="0033FF"/>
                        </a:solidFill>
                        <a:effectLst/>
                        <a:latin typeface="Cambria" panose="02040503050406030204" pitchFamily="18" charset="0"/>
                        <a:ea typeface="Cambria" panose="02040503050406030204" pitchFamily="18" charset="0"/>
                      </a:endParaRPr>
                    </a:p>
                  </a:txBody>
                  <a:tcPr marL="7325" marR="7325" marT="73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50125188"/>
                  </a:ext>
                </a:extLst>
              </a:tr>
              <a:tr h="146510">
                <a:tc>
                  <a:txBody>
                    <a:bodyPr/>
                    <a:lstStyle/>
                    <a:p>
                      <a:pPr algn="ctr" fontAlgn="ctr"/>
                      <a:r>
                        <a:rPr lang="en-US" sz="1000" u="none" strike="noStrike" dirty="0">
                          <a:solidFill>
                            <a:srgbClr val="0033FF"/>
                          </a:solidFill>
                          <a:effectLst/>
                          <a:latin typeface="Cambria" panose="02040503050406030204" pitchFamily="18" charset="0"/>
                          <a:ea typeface="Cambria" panose="02040503050406030204" pitchFamily="18" charset="0"/>
                        </a:rPr>
                        <a:t>30-Zn</a:t>
                      </a:r>
                      <a:endParaRPr lang="en-US" sz="1000" b="0" i="0" u="none" strike="noStrike" dirty="0">
                        <a:solidFill>
                          <a:srgbClr val="0033FF"/>
                        </a:solidFill>
                        <a:effectLst/>
                        <a:latin typeface="Cambria" panose="02040503050406030204" pitchFamily="18" charset="0"/>
                        <a:ea typeface="Cambria" panose="02040503050406030204" pitchFamily="18" charset="0"/>
                      </a:endParaRPr>
                    </a:p>
                  </a:txBody>
                  <a:tcPr marL="7325" marR="7325" marT="73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sz="1000" u="none" strike="noStrike">
                          <a:solidFill>
                            <a:srgbClr val="0033FF"/>
                          </a:solidFill>
                          <a:effectLst/>
                          <a:latin typeface="Cambria" panose="02040503050406030204" pitchFamily="18" charset="0"/>
                          <a:ea typeface="Cambria" panose="02040503050406030204" pitchFamily="18" charset="0"/>
                        </a:rPr>
                        <a:t>K L1 L2</a:t>
                      </a:r>
                      <a:endParaRPr lang="en-US" sz="1000" b="0" i="0" u="none" strike="noStrike">
                        <a:solidFill>
                          <a:srgbClr val="0033FF"/>
                        </a:solidFill>
                        <a:effectLst/>
                        <a:latin typeface="Cambria" panose="02040503050406030204" pitchFamily="18" charset="0"/>
                        <a:ea typeface="Cambria" panose="02040503050406030204" pitchFamily="18" charset="0"/>
                      </a:endParaRPr>
                    </a:p>
                  </a:txBody>
                  <a:tcPr marL="7325" marR="7325" marT="73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sz="1000" u="none" strike="noStrike">
                          <a:solidFill>
                            <a:srgbClr val="0033FF"/>
                          </a:solidFill>
                          <a:effectLst/>
                          <a:latin typeface="Cambria" panose="02040503050406030204" pitchFamily="18" charset="0"/>
                          <a:ea typeface="Cambria" panose="02040503050406030204" pitchFamily="18" charset="0"/>
                        </a:rPr>
                        <a:t>4.08E-02</a:t>
                      </a:r>
                      <a:endParaRPr lang="en-US" sz="1000" b="0" i="0" u="none" strike="noStrike">
                        <a:solidFill>
                          <a:srgbClr val="0033FF"/>
                        </a:solidFill>
                        <a:effectLst/>
                        <a:latin typeface="Cambria" panose="02040503050406030204" pitchFamily="18" charset="0"/>
                        <a:ea typeface="Cambria" panose="02040503050406030204" pitchFamily="18" charset="0"/>
                      </a:endParaRPr>
                    </a:p>
                  </a:txBody>
                  <a:tcPr marL="7325" marR="7325" marT="73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sz="1000" u="none" strike="noStrike">
                          <a:solidFill>
                            <a:srgbClr val="0033FF"/>
                          </a:solidFill>
                          <a:effectLst/>
                          <a:latin typeface="Cambria" panose="02040503050406030204" pitchFamily="18" charset="0"/>
                          <a:ea typeface="Cambria" panose="02040503050406030204" pitchFamily="18" charset="0"/>
                        </a:rPr>
                        <a:t>7387.5</a:t>
                      </a:r>
                      <a:endParaRPr lang="en-US" sz="1000" b="0" i="0" u="none" strike="noStrike">
                        <a:solidFill>
                          <a:srgbClr val="0033FF"/>
                        </a:solidFill>
                        <a:effectLst/>
                        <a:latin typeface="Cambria" panose="02040503050406030204" pitchFamily="18" charset="0"/>
                        <a:ea typeface="Cambria" panose="02040503050406030204" pitchFamily="18" charset="0"/>
                      </a:endParaRPr>
                    </a:p>
                  </a:txBody>
                  <a:tcPr marL="7325" marR="7325" marT="73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4217751144"/>
                  </a:ext>
                </a:extLst>
              </a:tr>
              <a:tr h="146510">
                <a:tc>
                  <a:txBody>
                    <a:bodyPr/>
                    <a:lstStyle/>
                    <a:p>
                      <a:pPr algn="ctr" fontAlgn="ctr"/>
                      <a:r>
                        <a:rPr lang="en-US" sz="1000" u="none" strike="noStrike">
                          <a:solidFill>
                            <a:srgbClr val="0033FF"/>
                          </a:solidFill>
                          <a:effectLst/>
                          <a:latin typeface="Cambria" panose="02040503050406030204" pitchFamily="18" charset="0"/>
                          <a:ea typeface="Cambria" panose="02040503050406030204" pitchFamily="18" charset="0"/>
                        </a:rPr>
                        <a:t>30-Zn</a:t>
                      </a:r>
                      <a:endParaRPr lang="en-US" sz="1000" b="0" i="0" u="none" strike="noStrike">
                        <a:solidFill>
                          <a:srgbClr val="0033FF"/>
                        </a:solidFill>
                        <a:effectLst/>
                        <a:latin typeface="Cambria" panose="02040503050406030204" pitchFamily="18" charset="0"/>
                        <a:ea typeface="Cambria" panose="02040503050406030204" pitchFamily="18" charset="0"/>
                      </a:endParaRPr>
                    </a:p>
                  </a:txBody>
                  <a:tcPr marL="7325" marR="7325" marT="73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sz="1000" u="none" strike="noStrike">
                          <a:solidFill>
                            <a:srgbClr val="0033FF"/>
                          </a:solidFill>
                          <a:effectLst/>
                          <a:latin typeface="Cambria" panose="02040503050406030204" pitchFamily="18" charset="0"/>
                          <a:ea typeface="Cambria" panose="02040503050406030204" pitchFamily="18" charset="0"/>
                        </a:rPr>
                        <a:t>K L1 L3</a:t>
                      </a:r>
                      <a:endParaRPr lang="en-US" sz="1000" b="0" i="0" u="none" strike="noStrike">
                        <a:solidFill>
                          <a:srgbClr val="0033FF"/>
                        </a:solidFill>
                        <a:effectLst/>
                        <a:latin typeface="Cambria" panose="02040503050406030204" pitchFamily="18" charset="0"/>
                        <a:ea typeface="Cambria" panose="02040503050406030204" pitchFamily="18" charset="0"/>
                      </a:endParaRPr>
                    </a:p>
                  </a:txBody>
                  <a:tcPr marL="7325" marR="7325" marT="73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sz="1000" u="none" strike="noStrike">
                          <a:solidFill>
                            <a:srgbClr val="0033FF"/>
                          </a:solidFill>
                          <a:effectLst/>
                          <a:latin typeface="Cambria" panose="02040503050406030204" pitchFamily="18" charset="0"/>
                          <a:ea typeface="Cambria" panose="02040503050406030204" pitchFamily="18" charset="0"/>
                        </a:rPr>
                        <a:t>7.20E-02</a:t>
                      </a:r>
                      <a:endParaRPr lang="en-US" sz="1000" b="0" i="0" u="none" strike="noStrike">
                        <a:solidFill>
                          <a:srgbClr val="0033FF"/>
                        </a:solidFill>
                        <a:effectLst/>
                        <a:latin typeface="Cambria" panose="02040503050406030204" pitchFamily="18" charset="0"/>
                        <a:ea typeface="Cambria" panose="02040503050406030204" pitchFamily="18" charset="0"/>
                      </a:endParaRPr>
                    </a:p>
                  </a:txBody>
                  <a:tcPr marL="7325" marR="7325" marT="73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sz="1000" u="none" strike="noStrike">
                          <a:solidFill>
                            <a:srgbClr val="0033FF"/>
                          </a:solidFill>
                          <a:effectLst/>
                          <a:latin typeface="Cambria" panose="02040503050406030204" pitchFamily="18" charset="0"/>
                          <a:ea typeface="Cambria" panose="02040503050406030204" pitchFamily="18" charset="0"/>
                        </a:rPr>
                        <a:t>7412</a:t>
                      </a:r>
                      <a:endParaRPr lang="en-US" sz="1000" b="0" i="0" u="none" strike="noStrike">
                        <a:solidFill>
                          <a:srgbClr val="0033FF"/>
                        </a:solidFill>
                        <a:effectLst/>
                        <a:latin typeface="Cambria" panose="02040503050406030204" pitchFamily="18" charset="0"/>
                        <a:ea typeface="Cambria" panose="02040503050406030204" pitchFamily="18" charset="0"/>
                      </a:endParaRPr>
                    </a:p>
                  </a:txBody>
                  <a:tcPr marL="7325" marR="7325" marT="73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946860468"/>
                  </a:ext>
                </a:extLst>
              </a:tr>
              <a:tr h="146510">
                <a:tc>
                  <a:txBody>
                    <a:bodyPr/>
                    <a:lstStyle/>
                    <a:p>
                      <a:pPr algn="ctr" fontAlgn="ctr"/>
                      <a:r>
                        <a:rPr lang="en-US" sz="1000" u="none" strike="noStrike">
                          <a:solidFill>
                            <a:srgbClr val="0033FF"/>
                          </a:solidFill>
                          <a:effectLst/>
                          <a:latin typeface="Cambria" panose="02040503050406030204" pitchFamily="18" charset="0"/>
                          <a:ea typeface="Cambria" panose="02040503050406030204" pitchFamily="18" charset="0"/>
                        </a:rPr>
                        <a:t>30-Zn</a:t>
                      </a:r>
                      <a:endParaRPr lang="en-US" sz="1000" b="0" i="0" u="none" strike="noStrike">
                        <a:solidFill>
                          <a:srgbClr val="0033FF"/>
                        </a:solidFill>
                        <a:effectLst/>
                        <a:latin typeface="Cambria" panose="02040503050406030204" pitchFamily="18" charset="0"/>
                        <a:ea typeface="Cambria" panose="02040503050406030204" pitchFamily="18" charset="0"/>
                      </a:endParaRPr>
                    </a:p>
                  </a:txBody>
                  <a:tcPr marL="7325" marR="7325" marT="73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sz="1000" u="none" strike="noStrike">
                          <a:solidFill>
                            <a:srgbClr val="0033FF"/>
                          </a:solidFill>
                          <a:effectLst/>
                          <a:latin typeface="Cambria" panose="02040503050406030204" pitchFamily="18" charset="0"/>
                          <a:ea typeface="Cambria" panose="02040503050406030204" pitchFamily="18" charset="0"/>
                        </a:rPr>
                        <a:t>K L1 M1</a:t>
                      </a:r>
                      <a:endParaRPr lang="en-US" sz="1000" b="0" i="0" u="none" strike="noStrike">
                        <a:solidFill>
                          <a:srgbClr val="0033FF"/>
                        </a:solidFill>
                        <a:effectLst/>
                        <a:latin typeface="Cambria" panose="02040503050406030204" pitchFamily="18" charset="0"/>
                        <a:ea typeface="Cambria" panose="02040503050406030204" pitchFamily="18" charset="0"/>
                      </a:endParaRPr>
                    </a:p>
                  </a:txBody>
                  <a:tcPr marL="7325" marR="7325" marT="73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sz="1000" u="none" strike="noStrike">
                          <a:solidFill>
                            <a:srgbClr val="0033FF"/>
                          </a:solidFill>
                          <a:effectLst/>
                          <a:latin typeface="Cambria" panose="02040503050406030204" pitchFamily="18" charset="0"/>
                          <a:ea typeface="Cambria" panose="02040503050406030204" pitchFamily="18" charset="0"/>
                        </a:rPr>
                        <a:t>9.97E-03</a:t>
                      </a:r>
                      <a:endParaRPr lang="en-US" sz="1000" b="0" i="0" u="none" strike="noStrike">
                        <a:solidFill>
                          <a:srgbClr val="0033FF"/>
                        </a:solidFill>
                        <a:effectLst/>
                        <a:latin typeface="Cambria" panose="02040503050406030204" pitchFamily="18" charset="0"/>
                        <a:ea typeface="Cambria" panose="02040503050406030204" pitchFamily="18" charset="0"/>
                      </a:endParaRPr>
                    </a:p>
                  </a:txBody>
                  <a:tcPr marL="7325" marR="7325" marT="73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sz="1000" u="none" strike="noStrike">
                          <a:solidFill>
                            <a:srgbClr val="0033FF"/>
                          </a:solidFill>
                          <a:effectLst/>
                          <a:latin typeface="Cambria" panose="02040503050406030204" pitchFamily="18" charset="0"/>
                          <a:ea typeface="Cambria" panose="02040503050406030204" pitchFamily="18" charset="0"/>
                        </a:rPr>
                        <a:t>8300.57</a:t>
                      </a:r>
                      <a:endParaRPr lang="en-US" sz="1000" b="0" i="0" u="none" strike="noStrike">
                        <a:solidFill>
                          <a:srgbClr val="0033FF"/>
                        </a:solidFill>
                        <a:effectLst/>
                        <a:latin typeface="Cambria" panose="02040503050406030204" pitchFamily="18" charset="0"/>
                        <a:ea typeface="Cambria" panose="02040503050406030204" pitchFamily="18" charset="0"/>
                      </a:endParaRPr>
                    </a:p>
                  </a:txBody>
                  <a:tcPr marL="7325" marR="7325" marT="73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68487227"/>
                  </a:ext>
                </a:extLst>
              </a:tr>
              <a:tr h="146510">
                <a:tc>
                  <a:txBody>
                    <a:bodyPr/>
                    <a:lstStyle/>
                    <a:p>
                      <a:pPr algn="ctr" fontAlgn="ctr"/>
                      <a:r>
                        <a:rPr lang="en-US" sz="1000" u="none" strike="noStrike">
                          <a:solidFill>
                            <a:srgbClr val="0033FF"/>
                          </a:solidFill>
                          <a:effectLst/>
                          <a:latin typeface="Cambria" panose="02040503050406030204" pitchFamily="18" charset="0"/>
                          <a:ea typeface="Cambria" panose="02040503050406030204" pitchFamily="18" charset="0"/>
                        </a:rPr>
                        <a:t>30-Zn</a:t>
                      </a:r>
                      <a:endParaRPr lang="en-US" sz="1000" b="0" i="0" u="none" strike="noStrike">
                        <a:solidFill>
                          <a:srgbClr val="0033FF"/>
                        </a:solidFill>
                        <a:effectLst/>
                        <a:latin typeface="Cambria" panose="02040503050406030204" pitchFamily="18" charset="0"/>
                        <a:ea typeface="Cambria" panose="02040503050406030204" pitchFamily="18" charset="0"/>
                      </a:endParaRPr>
                    </a:p>
                  </a:txBody>
                  <a:tcPr marL="7325" marR="7325" marT="73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sz="1000" u="none" strike="noStrike">
                          <a:solidFill>
                            <a:srgbClr val="0033FF"/>
                          </a:solidFill>
                          <a:effectLst/>
                          <a:latin typeface="Cambria" panose="02040503050406030204" pitchFamily="18" charset="0"/>
                          <a:ea typeface="Cambria" panose="02040503050406030204" pitchFamily="18" charset="0"/>
                        </a:rPr>
                        <a:t>K L1 M2</a:t>
                      </a:r>
                      <a:endParaRPr lang="en-US" sz="1000" b="0" i="0" u="none" strike="noStrike">
                        <a:solidFill>
                          <a:srgbClr val="0033FF"/>
                        </a:solidFill>
                        <a:effectLst/>
                        <a:latin typeface="Cambria" panose="02040503050406030204" pitchFamily="18" charset="0"/>
                        <a:ea typeface="Cambria" panose="02040503050406030204" pitchFamily="18" charset="0"/>
                      </a:endParaRPr>
                    </a:p>
                  </a:txBody>
                  <a:tcPr marL="7325" marR="7325" marT="73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sz="1000" u="none" strike="noStrike">
                          <a:solidFill>
                            <a:srgbClr val="0033FF"/>
                          </a:solidFill>
                          <a:effectLst/>
                          <a:latin typeface="Cambria" panose="02040503050406030204" pitchFamily="18" charset="0"/>
                          <a:ea typeface="Cambria" panose="02040503050406030204" pitchFamily="18" charset="0"/>
                        </a:rPr>
                        <a:t>5.39E-03</a:t>
                      </a:r>
                      <a:endParaRPr lang="en-US" sz="1000" b="0" i="0" u="none" strike="noStrike">
                        <a:solidFill>
                          <a:srgbClr val="0033FF"/>
                        </a:solidFill>
                        <a:effectLst/>
                        <a:latin typeface="Cambria" panose="02040503050406030204" pitchFamily="18" charset="0"/>
                        <a:ea typeface="Cambria" panose="02040503050406030204" pitchFamily="18" charset="0"/>
                      </a:endParaRPr>
                    </a:p>
                  </a:txBody>
                  <a:tcPr marL="7325" marR="7325" marT="73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sz="1000" u="none" strike="noStrike">
                          <a:solidFill>
                            <a:srgbClr val="0033FF"/>
                          </a:solidFill>
                          <a:effectLst/>
                          <a:latin typeface="Cambria" panose="02040503050406030204" pitchFamily="18" charset="0"/>
                          <a:ea typeface="Cambria" panose="02040503050406030204" pitchFamily="18" charset="0"/>
                        </a:rPr>
                        <a:t>8344.26</a:t>
                      </a:r>
                      <a:endParaRPr lang="en-US" sz="1000" b="0" i="0" u="none" strike="noStrike">
                        <a:solidFill>
                          <a:srgbClr val="0033FF"/>
                        </a:solidFill>
                        <a:effectLst/>
                        <a:latin typeface="Cambria" panose="02040503050406030204" pitchFamily="18" charset="0"/>
                        <a:ea typeface="Cambria" panose="02040503050406030204" pitchFamily="18" charset="0"/>
                      </a:endParaRPr>
                    </a:p>
                  </a:txBody>
                  <a:tcPr marL="7325" marR="7325" marT="73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52985874"/>
                  </a:ext>
                </a:extLst>
              </a:tr>
              <a:tr h="146510">
                <a:tc>
                  <a:txBody>
                    <a:bodyPr/>
                    <a:lstStyle/>
                    <a:p>
                      <a:pPr algn="ctr" fontAlgn="ctr"/>
                      <a:r>
                        <a:rPr lang="en-US" sz="1000" u="none" strike="noStrike">
                          <a:solidFill>
                            <a:srgbClr val="0033FF"/>
                          </a:solidFill>
                          <a:effectLst/>
                          <a:latin typeface="Cambria" panose="02040503050406030204" pitchFamily="18" charset="0"/>
                          <a:ea typeface="Cambria" panose="02040503050406030204" pitchFamily="18" charset="0"/>
                        </a:rPr>
                        <a:t>30-Zn</a:t>
                      </a:r>
                      <a:endParaRPr lang="en-US" sz="1000" b="0" i="0" u="none" strike="noStrike">
                        <a:solidFill>
                          <a:srgbClr val="0033FF"/>
                        </a:solidFill>
                        <a:effectLst/>
                        <a:latin typeface="Cambria" panose="02040503050406030204" pitchFamily="18" charset="0"/>
                        <a:ea typeface="Cambria" panose="02040503050406030204" pitchFamily="18" charset="0"/>
                      </a:endParaRPr>
                    </a:p>
                  </a:txBody>
                  <a:tcPr marL="7325" marR="7325" marT="73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sz="1000" u="none" strike="noStrike">
                          <a:solidFill>
                            <a:srgbClr val="0033FF"/>
                          </a:solidFill>
                          <a:effectLst/>
                          <a:latin typeface="Cambria" panose="02040503050406030204" pitchFamily="18" charset="0"/>
                          <a:ea typeface="Cambria" panose="02040503050406030204" pitchFamily="18" charset="0"/>
                        </a:rPr>
                        <a:t>K L1 M3</a:t>
                      </a:r>
                      <a:endParaRPr lang="en-US" sz="1000" b="0" i="0" u="none" strike="noStrike">
                        <a:solidFill>
                          <a:srgbClr val="0033FF"/>
                        </a:solidFill>
                        <a:effectLst/>
                        <a:latin typeface="Cambria" panose="02040503050406030204" pitchFamily="18" charset="0"/>
                        <a:ea typeface="Cambria" panose="02040503050406030204" pitchFamily="18" charset="0"/>
                      </a:endParaRPr>
                    </a:p>
                  </a:txBody>
                  <a:tcPr marL="7325" marR="7325" marT="73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sz="1000" u="none" strike="noStrike">
                          <a:solidFill>
                            <a:srgbClr val="0033FF"/>
                          </a:solidFill>
                          <a:effectLst/>
                          <a:latin typeface="Cambria" panose="02040503050406030204" pitchFamily="18" charset="0"/>
                          <a:ea typeface="Cambria" panose="02040503050406030204" pitchFamily="18" charset="0"/>
                        </a:rPr>
                        <a:t>9.40E-03</a:t>
                      </a:r>
                      <a:endParaRPr lang="en-US" sz="1000" b="0" i="0" u="none" strike="noStrike">
                        <a:solidFill>
                          <a:srgbClr val="0033FF"/>
                        </a:solidFill>
                        <a:effectLst/>
                        <a:latin typeface="Cambria" panose="02040503050406030204" pitchFamily="18" charset="0"/>
                        <a:ea typeface="Cambria" panose="02040503050406030204" pitchFamily="18" charset="0"/>
                      </a:endParaRPr>
                    </a:p>
                  </a:txBody>
                  <a:tcPr marL="7325" marR="7325" marT="73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sz="1000" u="none" strike="noStrike">
                          <a:solidFill>
                            <a:srgbClr val="0033FF"/>
                          </a:solidFill>
                          <a:effectLst/>
                          <a:latin typeface="Cambria" panose="02040503050406030204" pitchFamily="18" charset="0"/>
                          <a:ea typeface="Cambria" panose="02040503050406030204" pitchFamily="18" charset="0"/>
                        </a:rPr>
                        <a:t>8347.41</a:t>
                      </a:r>
                      <a:endParaRPr lang="en-US" sz="1000" b="0" i="0" u="none" strike="noStrike">
                        <a:solidFill>
                          <a:srgbClr val="0033FF"/>
                        </a:solidFill>
                        <a:effectLst/>
                        <a:latin typeface="Cambria" panose="02040503050406030204" pitchFamily="18" charset="0"/>
                        <a:ea typeface="Cambria" panose="02040503050406030204" pitchFamily="18" charset="0"/>
                      </a:endParaRPr>
                    </a:p>
                  </a:txBody>
                  <a:tcPr marL="7325" marR="7325" marT="73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125975703"/>
                  </a:ext>
                </a:extLst>
              </a:tr>
              <a:tr h="146510">
                <a:tc>
                  <a:txBody>
                    <a:bodyPr/>
                    <a:lstStyle/>
                    <a:p>
                      <a:pPr algn="ctr" fontAlgn="ctr"/>
                      <a:r>
                        <a:rPr lang="en-US" sz="1000" u="none" strike="noStrike">
                          <a:solidFill>
                            <a:srgbClr val="0033FF"/>
                          </a:solidFill>
                          <a:effectLst/>
                          <a:latin typeface="Cambria" panose="02040503050406030204" pitchFamily="18" charset="0"/>
                          <a:ea typeface="Cambria" panose="02040503050406030204" pitchFamily="18" charset="0"/>
                        </a:rPr>
                        <a:t>30-Zn</a:t>
                      </a:r>
                      <a:endParaRPr lang="en-US" sz="1000" b="0" i="0" u="none" strike="noStrike">
                        <a:solidFill>
                          <a:srgbClr val="0033FF"/>
                        </a:solidFill>
                        <a:effectLst/>
                        <a:latin typeface="Cambria" panose="02040503050406030204" pitchFamily="18" charset="0"/>
                        <a:ea typeface="Cambria" panose="02040503050406030204" pitchFamily="18" charset="0"/>
                      </a:endParaRPr>
                    </a:p>
                  </a:txBody>
                  <a:tcPr marL="7325" marR="7325" marT="73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sz="1000" u="none" strike="noStrike">
                          <a:solidFill>
                            <a:srgbClr val="0033FF"/>
                          </a:solidFill>
                          <a:effectLst/>
                          <a:latin typeface="Cambria" panose="02040503050406030204" pitchFamily="18" charset="0"/>
                          <a:ea typeface="Cambria" panose="02040503050406030204" pitchFamily="18" charset="0"/>
                        </a:rPr>
                        <a:t>K L1 N1</a:t>
                      </a:r>
                      <a:endParaRPr lang="en-US" sz="1000" b="0" i="0" u="none" strike="noStrike">
                        <a:solidFill>
                          <a:srgbClr val="0033FF"/>
                        </a:solidFill>
                        <a:effectLst/>
                        <a:latin typeface="Cambria" panose="02040503050406030204" pitchFamily="18" charset="0"/>
                        <a:ea typeface="Cambria" panose="02040503050406030204" pitchFamily="18" charset="0"/>
                      </a:endParaRPr>
                    </a:p>
                  </a:txBody>
                  <a:tcPr marL="7325" marR="7325" marT="73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sz="1000" u="none" strike="noStrike">
                          <a:solidFill>
                            <a:srgbClr val="0033FF"/>
                          </a:solidFill>
                          <a:effectLst/>
                          <a:latin typeface="Cambria" panose="02040503050406030204" pitchFamily="18" charset="0"/>
                          <a:ea typeface="Cambria" panose="02040503050406030204" pitchFamily="18" charset="0"/>
                        </a:rPr>
                        <a:t>7.64E-04</a:t>
                      </a:r>
                      <a:endParaRPr lang="en-US" sz="1000" b="0" i="0" u="none" strike="noStrike">
                        <a:solidFill>
                          <a:srgbClr val="0033FF"/>
                        </a:solidFill>
                        <a:effectLst/>
                        <a:latin typeface="Cambria" panose="02040503050406030204" pitchFamily="18" charset="0"/>
                        <a:ea typeface="Cambria" panose="02040503050406030204" pitchFamily="18" charset="0"/>
                      </a:endParaRPr>
                    </a:p>
                  </a:txBody>
                  <a:tcPr marL="7325" marR="7325" marT="73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sz="1000" u="none" strike="noStrike">
                          <a:solidFill>
                            <a:srgbClr val="0033FF"/>
                          </a:solidFill>
                          <a:effectLst/>
                          <a:latin typeface="Cambria" panose="02040503050406030204" pitchFamily="18" charset="0"/>
                          <a:ea typeface="Cambria" panose="02040503050406030204" pitchFamily="18" charset="0"/>
                        </a:rPr>
                        <a:t>8429.39</a:t>
                      </a:r>
                      <a:endParaRPr lang="en-US" sz="1000" b="0" i="0" u="none" strike="noStrike">
                        <a:solidFill>
                          <a:srgbClr val="0033FF"/>
                        </a:solidFill>
                        <a:effectLst/>
                        <a:latin typeface="Cambria" panose="02040503050406030204" pitchFamily="18" charset="0"/>
                        <a:ea typeface="Cambria" panose="02040503050406030204" pitchFamily="18" charset="0"/>
                      </a:endParaRPr>
                    </a:p>
                  </a:txBody>
                  <a:tcPr marL="7325" marR="7325" marT="73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342438582"/>
                  </a:ext>
                </a:extLst>
              </a:tr>
              <a:tr h="146510">
                <a:tc>
                  <a:txBody>
                    <a:bodyPr/>
                    <a:lstStyle/>
                    <a:p>
                      <a:pPr algn="ctr" fontAlgn="ctr"/>
                      <a:r>
                        <a:rPr lang="en-US" sz="1000" u="none" strike="noStrike">
                          <a:solidFill>
                            <a:srgbClr val="0033FF"/>
                          </a:solidFill>
                          <a:effectLst/>
                          <a:latin typeface="Cambria" panose="02040503050406030204" pitchFamily="18" charset="0"/>
                          <a:ea typeface="Cambria" panose="02040503050406030204" pitchFamily="18" charset="0"/>
                        </a:rPr>
                        <a:t>30-Zn</a:t>
                      </a:r>
                      <a:endParaRPr lang="en-US" sz="1000" b="0" i="0" u="none" strike="noStrike">
                        <a:solidFill>
                          <a:srgbClr val="0033FF"/>
                        </a:solidFill>
                        <a:effectLst/>
                        <a:latin typeface="Cambria" panose="02040503050406030204" pitchFamily="18" charset="0"/>
                        <a:ea typeface="Cambria" panose="02040503050406030204" pitchFamily="18" charset="0"/>
                      </a:endParaRPr>
                    </a:p>
                  </a:txBody>
                  <a:tcPr marL="7325" marR="7325" marT="73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sz="1000" u="none" strike="noStrike">
                          <a:solidFill>
                            <a:srgbClr val="0033FF"/>
                          </a:solidFill>
                          <a:effectLst/>
                          <a:latin typeface="Cambria" panose="02040503050406030204" pitchFamily="18" charset="0"/>
                          <a:ea typeface="Cambria" panose="02040503050406030204" pitchFamily="18" charset="0"/>
                        </a:rPr>
                        <a:t>K L2 L2</a:t>
                      </a:r>
                      <a:endParaRPr lang="en-US" sz="1000" b="0" i="0" u="none" strike="noStrike">
                        <a:solidFill>
                          <a:srgbClr val="0033FF"/>
                        </a:solidFill>
                        <a:effectLst/>
                        <a:latin typeface="Cambria" panose="02040503050406030204" pitchFamily="18" charset="0"/>
                        <a:ea typeface="Cambria" panose="02040503050406030204" pitchFamily="18" charset="0"/>
                      </a:endParaRPr>
                    </a:p>
                  </a:txBody>
                  <a:tcPr marL="7325" marR="7325" marT="73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sz="1000" u="none" strike="noStrike">
                          <a:solidFill>
                            <a:srgbClr val="0033FF"/>
                          </a:solidFill>
                          <a:effectLst/>
                          <a:latin typeface="Cambria" panose="02040503050406030204" pitchFamily="18" charset="0"/>
                          <a:ea typeface="Cambria" panose="02040503050406030204" pitchFamily="18" charset="0"/>
                        </a:rPr>
                        <a:t>7.19E-03</a:t>
                      </a:r>
                      <a:endParaRPr lang="en-US" sz="1000" b="0" i="0" u="none" strike="noStrike">
                        <a:solidFill>
                          <a:srgbClr val="0033FF"/>
                        </a:solidFill>
                        <a:effectLst/>
                        <a:latin typeface="Cambria" panose="02040503050406030204" pitchFamily="18" charset="0"/>
                        <a:ea typeface="Cambria" panose="02040503050406030204" pitchFamily="18" charset="0"/>
                      </a:endParaRPr>
                    </a:p>
                  </a:txBody>
                  <a:tcPr marL="7325" marR="7325" marT="73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sz="1000" u="none" strike="noStrike">
                          <a:solidFill>
                            <a:srgbClr val="0033FF"/>
                          </a:solidFill>
                          <a:effectLst/>
                          <a:latin typeface="Cambria" panose="02040503050406030204" pitchFamily="18" charset="0"/>
                          <a:ea typeface="Cambria" panose="02040503050406030204" pitchFamily="18" charset="0"/>
                        </a:rPr>
                        <a:t>7521.4</a:t>
                      </a:r>
                      <a:endParaRPr lang="en-US" sz="1000" b="0" i="0" u="none" strike="noStrike">
                        <a:solidFill>
                          <a:srgbClr val="0033FF"/>
                        </a:solidFill>
                        <a:effectLst/>
                        <a:latin typeface="Cambria" panose="02040503050406030204" pitchFamily="18" charset="0"/>
                        <a:ea typeface="Cambria" panose="02040503050406030204" pitchFamily="18" charset="0"/>
                      </a:endParaRPr>
                    </a:p>
                  </a:txBody>
                  <a:tcPr marL="7325" marR="7325" marT="73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870885150"/>
                  </a:ext>
                </a:extLst>
              </a:tr>
              <a:tr h="146510">
                <a:tc>
                  <a:txBody>
                    <a:bodyPr/>
                    <a:lstStyle/>
                    <a:p>
                      <a:pPr algn="ctr" fontAlgn="ctr"/>
                      <a:r>
                        <a:rPr lang="en-US" sz="1000" u="none" strike="noStrike">
                          <a:solidFill>
                            <a:srgbClr val="0033FF"/>
                          </a:solidFill>
                          <a:effectLst/>
                          <a:latin typeface="Cambria" panose="02040503050406030204" pitchFamily="18" charset="0"/>
                          <a:ea typeface="Cambria" panose="02040503050406030204" pitchFamily="18" charset="0"/>
                        </a:rPr>
                        <a:t>30-Zn</a:t>
                      </a:r>
                      <a:endParaRPr lang="en-US" sz="1000" b="0" i="0" u="none" strike="noStrike">
                        <a:solidFill>
                          <a:srgbClr val="0033FF"/>
                        </a:solidFill>
                        <a:effectLst/>
                        <a:latin typeface="Cambria" panose="02040503050406030204" pitchFamily="18" charset="0"/>
                        <a:ea typeface="Cambria" panose="02040503050406030204" pitchFamily="18" charset="0"/>
                      </a:endParaRPr>
                    </a:p>
                  </a:txBody>
                  <a:tcPr marL="7325" marR="7325" marT="73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sz="1000" u="none" strike="noStrike">
                          <a:solidFill>
                            <a:srgbClr val="0033FF"/>
                          </a:solidFill>
                          <a:effectLst/>
                          <a:latin typeface="Cambria" panose="02040503050406030204" pitchFamily="18" charset="0"/>
                          <a:ea typeface="Cambria" panose="02040503050406030204" pitchFamily="18" charset="0"/>
                        </a:rPr>
                        <a:t>K L2 L3</a:t>
                      </a:r>
                      <a:endParaRPr lang="en-US" sz="1000" b="0" i="0" u="none" strike="noStrike">
                        <a:solidFill>
                          <a:srgbClr val="0033FF"/>
                        </a:solidFill>
                        <a:effectLst/>
                        <a:latin typeface="Cambria" panose="02040503050406030204" pitchFamily="18" charset="0"/>
                        <a:ea typeface="Cambria" panose="02040503050406030204" pitchFamily="18" charset="0"/>
                      </a:endParaRPr>
                    </a:p>
                  </a:txBody>
                  <a:tcPr marL="7325" marR="7325" marT="73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sz="1000" u="none" strike="noStrike">
                          <a:solidFill>
                            <a:srgbClr val="0033FF"/>
                          </a:solidFill>
                          <a:effectLst/>
                          <a:latin typeface="Cambria" panose="02040503050406030204" pitchFamily="18" charset="0"/>
                          <a:ea typeface="Cambria" panose="02040503050406030204" pitchFamily="18" charset="0"/>
                        </a:rPr>
                        <a:t>1.69E-01</a:t>
                      </a:r>
                      <a:endParaRPr lang="en-US" sz="1000" b="0" i="0" u="none" strike="noStrike">
                        <a:solidFill>
                          <a:srgbClr val="0033FF"/>
                        </a:solidFill>
                        <a:effectLst/>
                        <a:latin typeface="Cambria" panose="02040503050406030204" pitchFamily="18" charset="0"/>
                        <a:ea typeface="Cambria" panose="02040503050406030204" pitchFamily="18" charset="0"/>
                      </a:endParaRPr>
                    </a:p>
                  </a:txBody>
                  <a:tcPr marL="7325" marR="7325" marT="73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sz="1000" u="none" strike="noStrike">
                          <a:solidFill>
                            <a:srgbClr val="0033FF"/>
                          </a:solidFill>
                          <a:effectLst/>
                          <a:latin typeface="Cambria" panose="02040503050406030204" pitchFamily="18" charset="0"/>
                          <a:ea typeface="Cambria" panose="02040503050406030204" pitchFamily="18" charset="0"/>
                        </a:rPr>
                        <a:t>7545.9</a:t>
                      </a:r>
                      <a:endParaRPr lang="en-US" sz="1000" b="0" i="0" u="none" strike="noStrike">
                        <a:solidFill>
                          <a:srgbClr val="0033FF"/>
                        </a:solidFill>
                        <a:effectLst/>
                        <a:latin typeface="Cambria" panose="02040503050406030204" pitchFamily="18" charset="0"/>
                        <a:ea typeface="Cambria" panose="02040503050406030204" pitchFamily="18" charset="0"/>
                      </a:endParaRPr>
                    </a:p>
                  </a:txBody>
                  <a:tcPr marL="7325" marR="7325" marT="73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4048195482"/>
                  </a:ext>
                </a:extLst>
              </a:tr>
              <a:tr h="146510">
                <a:tc>
                  <a:txBody>
                    <a:bodyPr/>
                    <a:lstStyle/>
                    <a:p>
                      <a:pPr algn="ctr" fontAlgn="ctr"/>
                      <a:r>
                        <a:rPr lang="en-US" sz="1000" u="none" strike="noStrike">
                          <a:solidFill>
                            <a:srgbClr val="0033FF"/>
                          </a:solidFill>
                          <a:effectLst/>
                          <a:latin typeface="Cambria" panose="02040503050406030204" pitchFamily="18" charset="0"/>
                          <a:ea typeface="Cambria" panose="02040503050406030204" pitchFamily="18" charset="0"/>
                        </a:rPr>
                        <a:t>30-Zn</a:t>
                      </a:r>
                      <a:endParaRPr lang="en-US" sz="1000" b="0" i="0" u="none" strike="noStrike">
                        <a:solidFill>
                          <a:srgbClr val="0033FF"/>
                        </a:solidFill>
                        <a:effectLst/>
                        <a:latin typeface="Cambria" panose="02040503050406030204" pitchFamily="18" charset="0"/>
                        <a:ea typeface="Cambria" panose="02040503050406030204" pitchFamily="18" charset="0"/>
                      </a:endParaRPr>
                    </a:p>
                  </a:txBody>
                  <a:tcPr marL="7325" marR="7325" marT="73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sz="1000" u="none" strike="noStrike">
                          <a:solidFill>
                            <a:srgbClr val="0033FF"/>
                          </a:solidFill>
                          <a:effectLst/>
                          <a:latin typeface="Cambria" panose="02040503050406030204" pitchFamily="18" charset="0"/>
                          <a:ea typeface="Cambria" panose="02040503050406030204" pitchFamily="18" charset="0"/>
                        </a:rPr>
                        <a:t>K L2 M1</a:t>
                      </a:r>
                      <a:endParaRPr lang="en-US" sz="1000" b="0" i="0" u="none" strike="noStrike">
                        <a:solidFill>
                          <a:srgbClr val="0033FF"/>
                        </a:solidFill>
                        <a:effectLst/>
                        <a:latin typeface="Cambria" panose="02040503050406030204" pitchFamily="18" charset="0"/>
                        <a:ea typeface="Cambria" panose="02040503050406030204" pitchFamily="18" charset="0"/>
                      </a:endParaRPr>
                    </a:p>
                  </a:txBody>
                  <a:tcPr marL="7325" marR="7325" marT="73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sz="1000" u="none" strike="noStrike">
                          <a:solidFill>
                            <a:srgbClr val="0033FF"/>
                          </a:solidFill>
                          <a:effectLst/>
                          <a:latin typeface="Cambria" panose="02040503050406030204" pitchFamily="18" charset="0"/>
                          <a:ea typeface="Cambria" panose="02040503050406030204" pitchFamily="18" charset="0"/>
                        </a:rPr>
                        <a:t>4.69E-03</a:t>
                      </a:r>
                      <a:endParaRPr lang="en-US" sz="1000" b="0" i="0" u="none" strike="noStrike">
                        <a:solidFill>
                          <a:srgbClr val="0033FF"/>
                        </a:solidFill>
                        <a:effectLst/>
                        <a:latin typeface="Cambria" panose="02040503050406030204" pitchFamily="18" charset="0"/>
                        <a:ea typeface="Cambria" panose="02040503050406030204" pitchFamily="18" charset="0"/>
                      </a:endParaRPr>
                    </a:p>
                  </a:txBody>
                  <a:tcPr marL="7325" marR="7325" marT="73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sz="1000" u="none" strike="noStrike">
                          <a:solidFill>
                            <a:srgbClr val="0033FF"/>
                          </a:solidFill>
                          <a:effectLst/>
                          <a:latin typeface="Cambria" panose="02040503050406030204" pitchFamily="18" charset="0"/>
                          <a:ea typeface="Cambria" panose="02040503050406030204" pitchFamily="18" charset="0"/>
                        </a:rPr>
                        <a:t>8434.47</a:t>
                      </a:r>
                      <a:endParaRPr lang="en-US" sz="1000" b="0" i="0" u="none" strike="noStrike">
                        <a:solidFill>
                          <a:srgbClr val="0033FF"/>
                        </a:solidFill>
                        <a:effectLst/>
                        <a:latin typeface="Cambria" panose="02040503050406030204" pitchFamily="18" charset="0"/>
                        <a:ea typeface="Cambria" panose="02040503050406030204" pitchFamily="18" charset="0"/>
                      </a:endParaRPr>
                    </a:p>
                  </a:txBody>
                  <a:tcPr marL="7325" marR="7325" marT="73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494327229"/>
                  </a:ext>
                </a:extLst>
              </a:tr>
              <a:tr h="146510">
                <a:tc>
                  <a:txBody>
                    <a:bodyPr/>
                    <a:lstStyle/>
                    <a:p>
                      <a:pPr algn="ctr" fontAlgn="ctr"/>
                      <a:r>
                        <a:rPr lang="en-US" sz="1000" u="none" strike="noStrike">
                          <a:solidFill>
                            <a:srgbClr val="0033FF"/>
                          </a:solidFill>
                          <a:effectLst/>
                          <a:latin typeface="Cambria" panose="02040503050406030204" pitchFamily="18" charset="0"/>
                          <a:ea typeface="Cambria" panose="02040503050406030204" pitchFamily="18" charset="0"/>
                        </a:rPr>
                        <a:t>30-Zn</a:t>
                      </a:r>
                      <a:endParaRPr lang="en-US" sz="1000" b="0" i="0" u="none" strike="noStrike">
                        <a:solidFill>
                          <a:srgbClr val="0033FF"/>
                        </a:solidFill>
                        <a:effectLst/>
                        <a:latin typeface="Cambria" panose="02040503050406030204" pitchFamily="18" charset="0"/>
                        <a:ea typeface="Cambria" panose="02040503050406030204" pitchFamily="18" charset="0"/>
                      </a:endParaRPr>
                    </a:p>
                  </a:txBody>
                  <a:tcPr marL="7325" marR="7325" marT="73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sz="1000" u="none" strike="noStrike">
                          <a:solidFill>
                            <a:srgbClr val="0033FF"/>
                          </a:solidFill>
                          <a:effectLst/>
                          <a:latin typeface="Cambria" panose="02040503050406030204" pitchFamily="18" charset="0"/>
                          <a:ea typeface="Cambria" panose="02040503050406030204" pitchFamily="18" charset="0"/>
                        </a:rPr>
                        <a:t>K L2 M2</a:t>
                      </a:r>
                      <a:endParaRPr lang="en-US" sz="1000" b="0" i="0" u="none" strike="noStrike">
                        <a:solidFill>
                          <a:srgbClr val="0033FF"/>
                        </a:solidFill>
                        <a:effectLst/>
                        <a:latin typeface="Cambria" panose="02040503050406030204" pitchFamily="18" charset="0"/>
                        <a:ea typeface="Cambria" panose="02040503050406030204" pitchFamily="18" charset="0"/>
                      </a:endParaRPr>
                    </a:p>
                  </a:txBody>
                  <a:tcPr marL="7325" marR="7325" marT="73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sz="1000" u="none" strike="noStrike">
                          <a:solidFill>
                            <a:srgbClr val="0033FF"/>
                          </a:solidFill>
                          <a:effectLst/>
                          <a:latin typeface="Cambria" panose="02040503050406030204" pitchFamily="18" charset="0"/>
                          <a:ea typeface="Cambria" panose="02040503050406030204" pitchFamily="18" charset="0"/>
                        </a:rPr>
                        <a:t>1.77E-03</a:t>
                      </a:r>
                      <a:endParaRPr lang="en-US" sz="1000" b="0" i="0" u="none" strike="noStrike">
                        <a:solidFill>
                          <a:srgbClr val="0033FF"/>
                        </a:solidFill>
                        <a:effectLst/>
                        <a:latin typeface="Cambria" panose="02040503050406030204" pitchFamily="18" charset="0"/>
                        <a:ea typeface="Cambria" panose="02040503050406030204" pitchFamily="18" charset="0"/>
                      </a:endParaRPr>
                    </a:p>
                  </a:txBody>
                  <a:tcPr marL="7325" marR="7325" marT="73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sz="1000" u="none" strike="noStrike">
                          <a:solidFill>
                            <a:srgbClr val="0033FF"/>
                          </a:solidFill>
                          <a:effectLst/>
                          <a:latin typeface="Cambria" panose="02040503050406030204" pitchFamily="18" charset="0"/>
                          <a:ea typeface="Cambria" panose="02040503050406030204" pitchFamily="18" charset="0"/>
                        </a:rPr>
                        <a:t>8478.16</a:t>
                      </a:r>
                      <a:endParaRPr lang="en-US" sz="1000" b="0" i="0" u="none" strike="noStrike">
                        <a:solidFill>
                          <a:srgbClr val="0033FF"/>
                        </a:solidFill>
                        <a:effectLst/>
                        <a:latin typeface="Cambria" panose="02040503050406030204" pitchFamily="18" charset="0"/>
                        <a:ea typeface="Cambria" panose="02040503050406030204" pitchFamily="18" charset="0"/>
                      </a:endParaRPr>
                    </a:p>
                  </a:txBody>
                  <a:tcPr marL="7325" marR="7325" marT="73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805710250"/>
                  </a:ext>
                </a:extLst>
              </a:tr>
              <a:tr h="146510">
                <a:tc>
                  <a:txBody>
                    <a:bodyPr/>
                    <a:lstStyle/>
                    <a:p>
                      <a:pPr algn="ctr" fontAlgn="ctr"/>
                      <a:r>
                        <a:rPr lang="en-US" sz="1000" u="none" strike="noStrike">
                          <a:solidFill>
                            <a:srgbClr val="0033FF"/>
                          </a:solidFill>
                          <a:effectLst/>
                          <a:latin typeface="Cambria" panose="02040503050406030204" pitchFamily="18" charset="0"/>
                          <a:ea typeface="Cambria" panose="02040503050406030204" pitchFamily="18" charset="0"/>
                        </a:rPr>
                        <a:t>30-Zn</a:t>
                      </a:r>
                      <a:endParaRPr lang="en-US" sz="1000" b="0" i="0" u="none" strike="noStrike">
                        <a:solidFill>
                          <a:srgbClr val="0033FF"/>
                        </a:solidFill>
                        <a:effectLst/>
                        <a:latin typeface="Cambria" panose="02040503050406030204" pitchFamily="18" charset="0"/>
                        <a:ea typeface="Cambria" panose="02040503050406030204" pitchFamily="18" charset="0"/>
                      </a:endParaRPr>
                    </a:p>
                  </a:txBody>
                  <a:tcPr marL="7325" marR="7325" marT="73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sz="1000" u="none" strike="noStrike">
                          <a:solidFill>
                            <a:srgbClr val="0033FF"/>
                          </a:solidFill>
                          <a:effectLst/>
                          <a:latin typeface="Cambria" panose="02040503050406030204" pitchFamily="18" charset="0"/>
                          <a:ea typeface="Cambria" panose="02040503050406030204" pitchFamily="18" charset="0"/>
                        </a:rPr>
                        <a:t>K L2 M3</a:t>
                      </a:r>
                      <a:endParaRPr lang="en-US" sz="1000" b="0" i="0" u="none" strike="noStrike">
                        <a:solidFill>
                          <a:srgbClr val="0033FF"/>
                        </a:solidFill>
                        <a:effectLst/>
                        <a:latin typeface="Cambria" panose="02040503050406030204" pitchFamily="18" charset="0"/>
                        <a:ea typeface="Cambria" panose="02040503050406030204" pitchFamily="18" charset="0"/>
                      </a:endParaRPr>
                    </a:p>
                  </a:txBody>
                  <a:tcPr marL="7325" marR="7325" marT="73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sz="1000" u="none" strike="noStrike">
                          <a:solidFill>
                            <a:srgbClr val="0033FF"/>
                          </a:solidFill>
                          <a:effectLst/>
                          <a:latin typeface="Cambria" panose="02040503050406030204" pitchFamily="18" charset="0"/>
                          <a:ea typeface="Cambria" panose="02040503050406030204" pitchFamily="18" charset="0"/>
                        </a:rPr>
                        <a:t>1.91E-02</a:t>
                      </a:r>
                      <a:endParaRPr lang="en-US" sz="1000" b="0" i="0" u="none" strike="noStrike">
                        <a:solidFill>
                          <a:srgbClr val="0033FF"/>
                        </a:solidFill>
                        <a:effectLst/>
                        <a:latin typeface="Cambria" panose="02040503050406030204" pitchFamily="18" charset="0"/>
                        <a:ea typeface="Cambria" panose="02040503050406030204" pitchFamily="18" charset="0"/>
                      </a:endParaRPr>
                    </a:p>
                  </a:txBody>
                  <a:tcPr marL="7325" marR="7325" marT="73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sz="1000" u="none" strike="noStrike">
                          <a:solidFill>
                            <a:srgbClr val="0033FF"/>
                          </a:solidFill>
                          <a:effectLst/>
                          <a:latin typeface="Cambria" panose="02040503050406030204" pitchFamily="18" charset="0"/>
                          <a:ea typeface="Cambria" panose="02040503050406030204" pitchFamily="18" charset="0"/>
                        </a:rPr>
                        <a:t>8481.31</a:t>
                      </a:r>
                      <a:endParaRPr lang="en-US" sz="1000" b="0" i="0" u="none" strike="noStrike">
                        <a:solidFill>
                          <a:srgbClr val="0033FF"/>
                        </a:solidFill>
                        <a:effectLst/>
                        <a:latin typeface="Cambria" panose="02040503050406030204" pitchFamily="18" charset="0"/>
                        <a:ea typeface="Cambria" panose="02040503050406030204" pitchFamily="18" charset="0"/>
                      </a:endParaRPr>
                    </a:p>
                  </a:txBody>
                  <a:tcPr marL="7325" marR="7325" marT="73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654121715"/>
                  </a:ext>
                </a:extLst>
              </a:tr>
              <a:tr h="146510">
                <a:tc>
                  <a:txBody>
                    <a:bodyPr/>
                    <a:lstStyle/>
                    <a:p>
                      <a:pPr algn="ctr" fontAlgn="ctr"/>
                      <a:r>
                        <a:rPr lang="en-US" sz="1000" u="none" strike="noStrike">
                          <a:solidFill>
                            <a:srgbClr val="0033FF"/>
                          </a:solidFill>
                          <a:effectLst/>
                          <a:latin typeface="Cambria" panose="02040503050406030204" pitchFamily="18" charset="0"/>
                          <a:ea typeface="Cambria" panose="02040503050406030204" pitchFamily="18" charset="0"/>
                        </a:rPr>
                        <a:t>30-Zn</a:t>
                      </a:r>
                      <a:endParaRPr lang="en-US" sz="1000" b="0" i="0" u="none" strike="noStrike">
                        <a:solidFill>
                          <a:srgbClr val="0033FF"/>
                        </a:solidFill>
                        <a:effectLst/>
                        <a:latin typeface="Cambria" panose="02040503050406030204" pitchFamily="18" charset="0"/>
                        <a:ea typeface="Cambria" panose="02040503050406030204" pitchFamily="18" charset="0"/>
                      </a:endParaRPr>
                    </a:p>
                  </a:txBody>
                  <a:tcPr marL="7325" marR="7325" marT="73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sz="1000" u="none" strike="noStrike">
                          <a:solidFill>
                            <a:srgbClr val="0033FF"/>
                          </a:solidFill>
                          <a:effectLst/>
                          <a:latin typeface="Cambria" panose="02040503050406030204" pitchFamily="18" charset="0"/>
                          <a:ea typeface="Cambria" panose="02040503050406030204" pitchFamily="18" charset="0"/>
                        </a:rPr>
                        <a:t>K L2 M5</a:t>
                      </a:r>
                      <a:endParaRPr lang="en-US" sz="1000" b="0" i="0" u="none" strike="noStrike">
                        <a:solidFill>
                          <a:srgbClr val="0033FF"/>
                        </a:solidFill>
                        <a:effectLst/>
                        <a:latin typeface="Cambria" panose="02040503050406030204" pitchFamily="18" charset="0"/>
                        <a:ea typeface="Cambria" panose="02040503050406030204" pitchFamily="18" charset="0"/>
                      </a:endParaRPr>
                    </a:p>
                  </a:txBody>
                  <a:tcPr marL="7325" marR="7325" marT="73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sz="1000" u="none" strike="noStrike">
                          <a:solidFill>
                            <a:srgbClr val="0033FF"/>
                          </a:solidFill>
                          <a:effectLst/>
                          <a:latin typeface="Cambria" panose="02040503050406030204" pitchFamily="18" charset="0"/>
                          <a:ea typeface="Cambria" panose="02040503050406030204" pitchFamily="18" charset="0"/>
                        </a:rPr>
                        <a:t>1.50E-03</a:t>
                      </a:r>
                      <a:endParaRPr lang="en-US" sz="1000" b="0" i="0" u="none" strike="noStrike">
                        <a:solidFill>
                          <a:srgbClr val="0033FF"/>
                        </a:solidFill>
                        <a:effectLst/>
                        <a:latin typeface="Cambria" panose="02040503050406030204" pitchFamily="18" charset="0"/>
                        <a:ea typeface="Cambria" panose="02040503050406030204" pitchFamily="18" charset="0"/>
                      </a:endParaRPr>
                    </a:p>
                  </a:txBody>
                  <a:tcPr marL="7325" marR="7325" marT="73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sz="1000" u="none" strike="noStrike">
                          <a:solidFill>
                            <a:srgbClr val="0033FF"/>
                          </a:solidFill>
                          <a:effectLst/>
                          <a:latin typeface="Cambria" panose="02040503050406030204" pitchFamily="18" charset="0"/>
                          <a:ea typeface="Cambria" panose="02040503050406030204" pitchFamily="18" charset="0"/>
                        </a:rPr>
                        <a:t>8555.44</a:t>
                      </a:r>
                      <a:endParaRPr lang="en-US" sz="1000" b="0" i="0" u="none" strike="noStrike">
                        <a:solidFill>
                          <a:srgbClr val="0033FF"/>
                        </a:solidFill>
                        <a:effectLst/>
                        <a:latin typeface="Cambria" panose="02040503050406030204" pitchFamily="18" charset="0"/>
                        <a:ea typeface="Cambria" panose="02040503050406030204" pitchFamily="18" charset="0"/>
                      </a:endParaRPr>
                    </a:p>
                  </a:txBody>
                  <a:tcPr marL="7325" marR="7325" marT="73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4050937968"/>
                  </a:ext>
                </a:extLst>
              </a:tr>
              <a:tr h="146510">
                <a:tc>
                  <a:txBody>
                    <a:bodyPr/>
                    <a:lstStyle/>
                    <a:p>
                      <a:pPr algn="ctr" fontAlgn="ctr"/>
                      <a:r>
                        <a:rPr lang="en-US" sz="1000" u="none" strike="noStrike">
                          <a:solidFill>
                            <a:srgbClr val="0033FF"/>
                          </a:solidFill>
                          <a:effectLst/>
                          <a:latin typeface="Cambria" panose="02040503050406030204" pitchFamily="18" charset="0"/>
                          <a:ea typeface="Cambria" panose="02040503050406030204" pitchFamily="18" charset="0"/>
                        </a:rPr>
                        <a:t>30-Zn</a:t>
                      </a:r>
                      <a:endParaRPr lang="en-US" sz="1000" b="0" i="0" u="none" strike="noStrike">
                        <a:solidFill>
                          <a:srgbClr val="0033FF"/>
                        </a:solidFill>
                        <a:effectLst/>
                        <a:latin typeface="Cambria" panose="02040503050406030204" pitchFamily="18" charset="0"/>
                        <a:ea typeface="Cambria" panose="02040503050406030204" pitchFamily="18" charset="0"/>
                      </a:endParaRPr>
                    </a:p>
                  </a:txBody>
                  <a:tcPr marL="7325" marR="7325" marT="73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sz="1000" u="none" strike="noStrike">
                          <a:solidFill>
                            <a:srgbClr val="0033FF"/>
                          </a:solidFill>
                          <a:effectLst/>
                          <a:latin typeface="Cambria" panose="02040503050406030204" pitchFamily="18" charset="0"/>
                          <a:ea typeface="Cambria" panose="02040503050406030204" pitchFamily="18" charset="0"/>
                        </a:rPr>
                        <a:t>K L3 L3</a:t>
                      </a:r>
                      <a:endParaRPr lang="en-US" sz="1000" b="0" i="0" u="none" strike="noStrike">
                        <a:solidFill>
                          <a:srgbClr val="0033FF"/>
                        </a:solidFill>
                        <a:effectLst/>
                        <a:latin typeface="Cambria" panose="02040503050406030204" pitchFamily="18" charset="0"/>
                        <a:ea typeface="Cambria" panose="02040503050406030204" pitchFamily="18" charset="0"/>
                      </a:endParaRPr>
                    </a:p>
                  </a:txBody>
                  <a:tcPr marL="7325" marR="7325" marT="73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sz="1000" u="none" strike="noStrike">
                          <a:solidFill>
                            <a:srgbClr val="0033FF"/>
                          </a:solidFill>
                          <a:effectLst/>
                          <a:latin typeface="Cambria" panose="02040503050406030204" pitchFamily="18" charset="0"/>
                          <a:ea typeface="Cambria" panose="02040503050406030204" pitchFamily="18" charset="0"/>
                        </a:rPr>
                        <a:t>9.34E-02</a:t>
                      </a:r>
                      <a:endParaRPr lang="en-US" sz="1000" b="0" i="0" u="none" strike="noStrike">
                        <a:solidFill>
                          <a:srgbClr val="0033FF"/>
                        </a:solidFill>
                        <a:effectLst/>
                        <a:latin typeface="Cambria" panose="02040503050406030204" pitchFamily="18" charset="0"/>
                        <a:ea typeface="Cambria" panose="02040503050406030204" pitchFamily="18" charset="0"/>
                      </a:endParaRPr>
                    </a:p>
                  </a:txBody>
                  <a:tcPr marL="7325" marR="7325" marT="73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sz="1000" u="none" strike="noStrike">
                          <a:solidFill>
                            <a:srgbClr val="0033FF"/>
                          </a:solidFill>
                          <a:effectLst/>
                          <a:latin typeface="Cambria" panose="02040503050406030204" pitchFamily="18" charset="0"/>
                          <a:ea typeface="Cambria" panose="02040503050406030204" pitchFamily="18" charset="0"/>
                        </a:rPr>
                        <a:t>7570.4</a:t>
                      </a:r>
                      <a:endParaRPr lang="en-US" sz="1000" b="0" i="0" u="none" strike="noStrike">
                        <a:solidFill>
                          <a:srgbClr val="0033FF"/>
                        </a:solidFill>
                        <a:effectLst/>
                        <a:latin typeface="Cambria" panose="02040503050406030204" pitchFamily="18" charset="0"/>
                        <a:ea typeface="Cambria" panose="02040503050406030204" pitchFamily="18" charset="0"/>
                      </a:endParaRPr>
                    </a:p>
                  </a:txBody>
                  <a:tcPr marL="7325" marR="7325" marT="73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020434503"/>
                  </a:ext>
                </a:extLst>
              </a:tr>
              <a:tr h="146510">
                <a:tc>
                  <a:txBody>
                    <a:bodyPr/>
                    <a:lstStyle/>
                    <a:p>
                      <a:pPr algn="ctr" fontAlgn="ctr"/>
                      <a:r>
                        <a:rPr lang="en-US" sz="1000" u="none" strike="noStrike">
                          <a:solidFill>
                            <a:srgbClr val="0033FF"/>
                          </a:solidFill>
                          <a:effectLst/>
                          <a:latin typeface="Cambria" panose="02040503050406030204" pitchFamily="18" charset="0"/>
                          <a:ea typeface="Cambria" panose="02040503050406030204" pitchFamily="18" charset="0"/>
                        </a:rPr>
                        <a:t>30-Zn</a:t>
                      </a:r>
                      <a:endParaRPr lang="en-US" sz="1000" b="0" i="0" u="none" strike="noStrike">
                        <a:solidFill>
                          <a:srgbClr val="0033FF"/>
                        </a:solidFill>
                        <a:effectLst/>
                        <a:latin typeface="Cambria" panose="02040503050406030204" pitchFamily="18" charset="0"/>
                        <a:ea typeface="Cambria" panose="02040503050406030204" pitchFamily="18" charset="0"/>
                      </a:endParaRPr>
                    </a:p>
                  </a:txBody>
                  <a:tcPr marL="7325" marR="7325" marT="73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sz="1000" u="none" strike="noStrike">
                          <a:solidFill>
                            <a:srgbClr val="0033FF"/>
                          </a:solidFill>
                          <a:effectLst/>
                          <a:latin typeface="Cambria" panose="02040503050406030204" pitchFamily="18" charset="0"/>
                          <a:ea typeface="Cambria" panose="02040503050406030204" pitchFamily="18" charset="0"/>
                        </a:rPr>
                        <a:t>K L3 M1</a:t>
                      </a:r>
                      <a:endParaRPr lang="en-US" sz="1000" b="0" i="0" u="none" strike="noStrike">
                        <a:solidFill>
                          <a:srgbClr val="0033FF"/>
                        </a:solidFill>
                        <a:effectLst/>
                        <a:latin typeface="Cambria" panose="02040503050406030204" pitchFamily="18" charset="0"/>
                        <a:ea typeface="Cambria" panose="02040503050406030204" pitchFamily="18" charset="0"/>
                      </a:endParaRPr>
                    </a:p>
                  </a:txBody>
                  <a:tcPr marL="7325" marR="7325" marT="73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sz="1000" u="none" strike="noStrike">
                          <a:solidFill>
                            <a:srgbClr val="0033FF"/>
                          </a:solidFill>
                          <a:effectLst/>
                          <a:latin typeface="Cambria" panose="02040503050406030204" pitchFamily="18" charset="0"/>
                          <a:ea typeface="Cambria" panose="02040503050406030204" pitchFamily="18" charset="0"/>
                        </a:rPr>
                        <a:t>8.30E-03</a:t>
                      </a:r>
                      <a:endParaRPr lang="en-US" sz="1000" b="0" i="0" u="none" strike="noStrike">
                        <a:solidFill>
                          <a:srgbClr val="0033FF"/>
                        </a:solidFill>
                        <a:effectLst/>
                        <a:latin typeface="Cambria" panose="02040503050406030204" pitchFamily="18" charset="0"/>
                        <a:ea typeface="Cambria" panose="02040503050406030204" pitchFamily="18" charset="0"/>
                      </a:endParaRPr>
                    </a:p>
                  </a:txBody>
                  <a:tcPr marL="7325" marR="7325" marT="73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sz="1000" u="none" strike="noStrike">
                          <a:solidFill>
                            <a:srgbClr val="0033FF"/>
                          </a:solidFill>
                          <a:effectLst/>
                          <a:latin typeface="Cambria" panose="02040503050406030204" pitchFamily="18" charset="0"/>
                          <a:ea typeface="Cambria" panose="02040503050406030204" pitchFamily="18" charset="0"/>
                        </a:rPr>
                        <a:t>8458.97</a:t>
                      </a:r>
                      <a:endParaRPr lang="en-US" sz="1000" b="0" i="0" u="none" strike="noStrike">
                        <a:solidFill>
                          <a:srgbClr val="0033FF"/>
                        </a:solidFill>
                        <a:effectLst/>
                        <a:latin typeface="Cambria" panose="02040503050406030204" pitchFamily="18" charset="0"/>
                        <a:ea typeface="Cambria" panose="02040503050406030204" pitchFamily="18" charset="0"/>
                      </a:endParaRPr>
                    </a:p>
                  </a:txBody>
                  <a:tcPr marL="7325" marR="7325" marT="73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923073485"/>
                  </a:ext>
                </a:extLst>
              </a:tr>
              <a:tr h="146510">
                <a:tc>
                  <a:txBody>
                    <a:bodyPr/>
                    <a:lstStyle/>
                    <a:p>
                      <a:pPr algn="ctr" fontAlgn="ctr"/>
                      <a:r>
                        <a:rPr lang="en-US" sz="1000" u="none" strike="noStrike">
                          <a:solidFill>
                            <a:srgbClr val="0033FF"/>
                          </a:solidFill>
                          <a:effectLst/>
                          <a:latin typeface="Cambria" panose="02040503050406030204" pitchFamily="18" charset="0"/>
                          <a:ea typeface="Cambria" panose="02040503050406030204" pitchFamily="18" charset="0"/>
                        </a:rPr>
                        <a:t>30-Zn</a:t>
                      </a:r>
                      <a:endParaRPr lang="en-US" sz="1000" b="0" i="0" u="none" strike="noStrike">
                        <a:solidFill>
                          <a:srgbClr val="0033FF"/>
                        </a:solidFill>
                        <a:effectLst/>
                        <a:latin typeface="Cambria" panose="02040503050406030204" pitchFamily="18" charset="0"/>
                        <a:ea typeface="Cambria" panose="02040503050406030204" pitchFamily="18" charset="0"/>
                      </a:endParaRPr>
                    </a:p>
                  </a:txBody>
                  <a:tcPr marL="7325" marR="7325" marT="73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sz="1000" u="none" strike="noStrike">
                          <a:solidFill>
                            <a:srgbClr val="0033FF"/>
                          </a:solidFill>
                          <a:effectLst/>
                          <a:latin typeface="Cambria" panose="02040503050406030204" pitchFamily="18" charset="0"/>
                          <a:ea typeface="Cambria" panose="02040503050406030204" pitchFamily="18" charset="0"/>
                        </a:rPr>
                        <a:t>K L3 M2</a:t>
                      </a:r>
                      <a:endParaRPr lang="en-US" sz="1000" b="0" i="0" u="none" strike="noStrike">
                        <a:solidFill>
                          <a:srgbClr val="0033FF"/>
                        </a:solidFill>
                        <a:effectLst/>
                        <a:latin typeface="Cambria" panose="02040503050406030204" pitchFamily="18" charset="0"/>
                        <a:ea typeface="Cambria" panose="02040503050406030204" pitchFamily="18" charset="0"/>
                      </a:endParaRPr>
                    </a:p>
                  </a:txBody>
                  <a:tcPr marL="7325" marR="7325" marT="73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sz="1000" u="none" strike="noStrike">
                          <a:solidFill>
                            <a:srgbClr val="0033FF"/>
                          </a:solidFill>
                          <a:effectLst/>
                          <a:latin typeface="Cambria" panose="02040503050406030204" pitchFamily="18" charset="0"/>
                          <a:ea typeface="Cambria" panose="02040503050406030204" pitchFamily="18" charset="0"/>
                        </a:rPr>
                        <a:t>1.91E-02</a:t>
                      </a:r>
                      <a:endParaRPr lang="en-US" sz="1000" b="0" i="0" u="none" strike="noStrike">
                        <a:solidFill>
                          <a:srgbClr val="0033FF"/>
                        </a:solidFill>
                        <a:effectLst/>
                        <a:latin typeface="Cambria" panose="02040503050406030204" pitchFamily="18" charset="0"/>
                        <a:ea typeface="Cambria" panose="02040503050406030204" pitchFamily="18" charset="0"/>
                      </a:endParaRPr>
                    </a:p>
                  </a:txBody>
                  <a:tcPr marL="7325" marR="7325" marT="73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sz="1000" u="none" strike="noStrike">
                          <a:solidFill>
                            <a:srgbClr val="0033FF"/>
                          </a:solidFill>
                          <a:effectLst/>
                          <a:latin typeface="Cambria" panose="02040503050406030204" pitchFamily="18" charset="0"/>
                          <a:ea typeface="Cambria" panose="02040503050406030204" pitchFamily="18" charset="0"/>
                        </a:rPr>
                        <a:t>8502.66</a:t>
                      </a:r>
                      <a:endParaRPr lang="en-US" sz="1000" b="0" i="0" u="none" strike="noStrike">
                        <a:solidFill>
                          <a:srgbClr val="0033FF"/>
                        </a:solidFill>
                        <a:effectLst/>
                        <a:latin typeface="Cambria" panose="02040503050406030204" pitchFamily="18" charset="0"/>
                        <a:ea typeface="Cambria" panose="02040503050406030204" pitchFamily="18" charset="0"/>
                      </a:endParaRPr>
                    </a:p>
                  </a:txBody>
                  <a:tcPr marL="7325" marR="7325" marT="73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97692926"/>
                  </a:ext>
                </a:extLst>
              </a:tr>
              <a:tr h="146510">
                <a:tc>
                  <a:txBody>
                    <a:bodyPr/>
                    <a:lstStyle/>
                    <a:p>
                      <a:pPr algn="ctr" fontAlgn="ctr"/>
                      <a:r>
                        <a:rPr lang="en-US" sz="1000" u="none" strike="noStrike">
                          <a:solidFill>
                            <a:srgbClr val="0033FF"/>
                          </a:solidFill>
                          <a:effectLst/>
                          <a:latin typeface="Cambria" panose="02040503050406030204" pitchFamily="18" charset="0"/>
                          <a:ea typeface="Cambria" panose="02040503050406030204" pitchFamily="18" charset="0"/>
                        </a:rPr>
                        <a:t>30-Zn</a:t>
                      </a:r>
                      <a:endParaRPr lang="en-US" sz="1000" b="0" i="0" u="none" strike="noStrike">
                        <a:solidFill>
                          <a:srgbClr val="0033FF"/>
                        </a:solidFill>
                        <a:effectLst/>
                        <a:latin typeface="Cambria" panose="02040503050406030204" pitchFamily="18" charset="0"/>
                        <a:ea typeface="Cambria" panose="02040503050406030204" pitchFamily="18" charset="0"/>
                      </a:endParaRPr>
                    </a:p>
                  </a:txBody>
                  <a:tcPr marL="7325" marR="7325" marT="73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sz="1000" u="none" strike="noStrike">
                          <a:solidFill>
                            <a:srgbClr val="0033FF"/>
                          </a:solidFill>
                          <a:effectLst/>
                          <a:latin typeface="Cambria" panose="02040503050406030204" pitchFamily="18" charset="0"/>
                          <a:ea typeface="Cambria" panose="02040503050406030204" pitchFamily="18" charset="0"/>
                        </a:rPr>
                        <a:t>K L3 M3</a:t>
                      </a:r>
                      <a:endParaRPr lang="en-US" sz="1000" b="0" i="0" u="none" strike="noStrike">
                        <a:solidFill>
                          <a:srgbClr val="0033FF"/>
                        </a:solidFill>
                        <a:effectLst/>
                        <a:latin typeface="Cambria" panose="02040503050406030204" pitchFamily="18" charset="0"/>
                        <a:ea typeface="Cambria" panose="02040503050406030204" pitchFamily="18" charset="0"/>
                      </a:endParaRPr>
                    </a:p>
                  </a:txBody>
                  <a:tcPr marL="7325" marR="7325" marT="73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sz="1000" u="none" strike="noStrike">
                          <a:solidFill>
                            <a:srgbClr val="0033FF"/>
                          </a:solidFill>
                          <a:effectLst/>
                          <a:latin typeface="Cambria" panose="02040503050406030204" pitchFamily="18" charset="0"/>
                          <a:ea typeface="Cambria" panose="02040503050406030204" pitchFamily="18" charset="0"/>
                        </a:rPr>
                        <a:t>2.14E-02</a:t>
                      </a:r>
                      <a:endParaRPr lang="en-US" sz="1000" b="0" i="0" u="none" strike="noStrike">
                        <a:solidFill>
                          <a:srgbClr val="0033FF"/>
                        </a:solidFill>
                        <a:effectLst/>
                        <a:latin typeface="Cambria" panose="02040503050406030204" pitchFamily="18" charset="0"/>
                        <a:ea typeface="Cambria" panose="02040503050406030204" pitchFamily="18" charset="0"/>
                      </a:endParaRPr>
                    </a:p>
                  </a:txBody>
                  <a:tcPr marL="7325" marR="7325" marT="73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sz="1000" u="none" strike="noStrike">
                          <a:solidFill>
                            <a:srgbClr val="0033FF"/>
                          </a:solidFill>
                          <a:effectLst/>
                          <a:latin typeface="Cambria" panose="02040503050406030204" pitchFamily="18" charset="0"/>
                          <a:ea typeface="Cambria" panose="02040503050406030204" pitchFamily="18" charset="0"/>
                        </a:rPr>
                        <a:t>8505.81</a:t>
                      </a:r>
                      <a:endParaRPr lang="en-US" sz="1000" b="0" i="0" u="none" strike="noStrike">
                        <a:solidFill>
                          <a:srgbClr val="0033FF"/>
                        </a:solidFill>
                        <a:effectLst/>
                        <a:latin typeface="Cambria" panose="02040503050406030204" pitchFamily="18" charset="0"/>
                        <a:ea typeface="Cambria" panose="02040503050406030204" pitchFamily="18" charset="0"/>
                      </a:endParaRPr>
                    </a:p>
                  </a:txBody>
                  <a:tcPr marL="7325" marR="7325" marT="73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953827811"/>
                  </a:ext>
                </a:extLst>
              </a:tr>
              <a:tr h="146510">
                <a:tc>
                  <a:txBody>
                    <a:bodyPr/>
                    <a:lstStyle/>
                    <a:p>
                      <a:pPr algn="ctr" fontAlgn="ctr"/>
                      <a:r>
                        <a:rPr lang="en-US" sz="1000" u="none" strike="noStrike">
                          <a:solidFill>
                            <a:srgbClr val="0033FF"/>
                          </a:solidFill>
                          <a:effectLst/>
                          <a:latin typeface="Cambria" panose="02040503050406030204" pitchFamily="18" charset="0"/>
                          <a:ea typeface="Cambria" panose="02040503050406030204" pitchFamily="18" charset="0"/>
                        </a:rPr>
                        <a:t>30-Zn</a:t>
                      </a:r>
                      <a:endParaRPr lang="en-US" sz="1000" b="0" i="0" u="none" strike="noStrike">
                        <a:solidFill>
                          <a:srgbClr val="0033FF"/>
                        </a:solidFill>
                        <a:effectLst/>
                        <a:latin typeface="Cambria" panose="02040503050406030204" pitchFamily="18" charset="0"/>
                        <a:ea typeface="Cambria" panose="02040503050406030204" pitchFamily="18" charset="0"/>
                      </a:endParaRPr>
                    </a:p>
                  </a:txBody>
                  <a:tcPr marL="7325" marR="7325" marT="73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sz="1000" u="none" strike="noStrike">
                          <a:solidFill>
                            <a:srgbClr val="0033FF"/>
                          </a:solidFill>
                          <a:effectLst/>
                          <a:latin typeface="Cambria" panose="02040503050406030204" pitchFamily="18" charset="0"/>
                          <a:ea typeface="Cambria" panose="02040503050406030204" pitchFamily="18" charset="0"/>
                        </a:rPr>
                        <a:t>K L3 M4</a:t>
                      </a:r>
                      <a:endParaRPr lang="en-US" sz="1000" b="0" i="0" u="none" strike="noStrike">
                        <a:solidFill>
                          <a:srgbClr val="0033FF"/>
                        </a:solidFill>
                        <a:effectLst/>
                        <a:latin typeface="Cambria" panose="02040503050406030204" pitchFamily="18" charset="0"/>
                        <a:ea typeface="Cambria" panose="02040503050406030204" pitchFamily="18" charset="0"/>
                      </a:endParaRPr>
                    </a:p>
                  </a:txBody>
                  <a:tcPr marL="7325" marR="7325" marT="73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sz="1000" u="none" strike="noStrike">
                          <a:solidFill>
                            <a:srgbClr val="0033FF"/>
                          </a:solidFill>
                          <a:effectLst/>
                          <a:latin typeface="Cambria" panose="02040503050406030204" pitchFamily="18" charset="0"/>
                          <a:ea typeface="Cambria" panose="02040503050406030204" pitchFamily="18" charset="0"/>
                        </a:rPr>
                        <a:t>1.86E-03</a:t>
                      </a:r>
                      <a:endParaRPr lang="en-US" sz="1000" b="0" i="0" u="none" strike="noStrike">
                        <a:solidFill>
                          <a:srgbClr val="0033FF"/>
                        </a:solidFill>
                        <a:effectLst/>
                        <a:latin typeface="Cambria" panose="02040503050406030204" pitchFamily="18" charset="0"/>
                        <a:ea typeface="Cambria" panose="02040503050406030204" pitchFamily="18" charset="0"/>
                      </a:endParaRPr>
                    </a:p>
                  </a:txBody>
                  <a:tcPr marL="7325" marR="7325" marT="73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sz="1000" u="none" strike="noStrike">
                          <a:solidFill>
                            <a:srgbClr val="0033FF"/>
                          </a:solidFill>
                          <a:effectLst/>
                          <a:latin typeface="Cambria" panose="02040503050406030204" pitchFamily="18" charset="0"/>
                          <a:ea typeface="Cambria" panose="02040503050406030204" pitchFamily="18" charset="0"/>
                        </a:rPr>
                        <a:t>8579.55</a:t>
                      </a:r>
                      <a:endParaRPr lang="en-US" sz="1000" b="0" i="0" u="none" strike="noStrike">
                        <a:solidFill>
                          <a:srgbClr val="0033FF"/>
                        </a:solidFill>
                        <a:effectLst/>
                        <a:latin typeface="Cambria" panose="02040503050406030204" pitchFamily="18" charset="0"/>
                        <a:ea typeface="Cambria" panose="02040503050406030204" pitchFamily="18" charset="0"/>
                      </a:endParaRPr>
                    </a:p>
                  </a:txBody>
                  <a:tcPr marL="7325" marR="7325" marT="73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778662851"/>
                  </a:ext>
                </a:extLst>
              </a:tr>
              <a:tr h="146510">
                <a:tc>
                  <a:txBody>
                    <a:bodyPr/>
                    <a:lstStyle/>
                    <a:p>
                      <a:pPr algn="ctr" fontAlgn="ctr"/>
                      <a:r>
                        <a:rPr lang="en-US" sz="1000" u="none" strike="noStrike">
                          <a:solidFill>
                            <a:srgbClr val="0033FF"/>
                          </a:solidFill>
                          <a:effectLst/>
                          <a:latin typeface="Cambria" panose="02040503050406030204" pitchFamily="18" charset="0"/>
                          <a:ea typeface="Cambria" panose="02040503050406030204" pitchFamily="18" charset="0"/>
                        </a:rPr>
                        <a:t>30-Zn</a:t>
                      </a:r>
                      <a:endParaRPr lang="en-US" sz="1000" b="0" i="0" u="none" strike="noStrike">
                        <a:solidFill>
                          <a:srgbClr val="0033FF"/>
                        </a:solidFill>
                        <a:effectLst/>
                        <a:latin typeface="Cambria" panose="02040503050406030204" pitchFamily="18" charset="0"/>
                        <a:ea typeface="Cambria" panose="02040503050406030204" pitchFamily="18" charset="0"/>
                      </a:endParaRPr>
                    </a:p>
                  </a:txBody>
                  <a:tcPr marL="7325" marR="7325" marT="73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sz="1000" u="none" strike="noStrike">
                          <a:solidFill>
                            <a:srgbClr val="0033FF"/>
                          </a:solidFill>
                          <a:effectLst/>
                          <a:latin typeface="Cambria" panose="02040503050406030204" pitchFamily="18" charset="0"/>
                          <a:ea typeface="Cambria" panose="02040503050406030204" pitchFamily="18" charset="0"/>
                        </a:rPr>
                        <a:t>K L3 M5</a:t>
                      </a:r>
                      <a:endParaRPr lang="en-US" sz="1000" b="0" i="0" u="none" strike="noStrike">
                        <a:solidFill>
                          <a:srgbClr val="0033FF"/>
                        </a:solidFill>
                        <a:effectLst/>
                        <a:latin typeface="Cambria" panose="02040503050406030204" pitchFamily="18" charset="0"/>
                        <a:ea typeface="Cambria" panose="02040503050406030204" pitchFamily="18" charset="0"/>
                      </a:endParaRPr>
                    </a:p>
                  </a:txBody>
                  <a:tcPr marL="7325" marR="7325" marT="73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sz="1000" u="none" strike="noStrike">
                          <a:solidFill>
                            <a:srgbClr val="0033FF"/>
                          </a:solidFill>
                          <a:effectLst/>
                          <a:latin typeface="Cambria" panose="02040503050406030204" pitchFamily="18" charset="0"/>
                          <a:ea typeface="Cambria" panose="02040503050406030204" pitchFamily="18" charset="0"/>
                        </a:rPr>
                        <a:t>1.81E-03</a:t>
                      </a:r>
                      <a:endParaRPr lang="en-US" sz="1000" b="0" i="0" u="none" strike="noStrike">
                        <a:solidFill>
                          <a:srgbClr val="0033FF"/>
                        </a:solidFill>
                        <a:effectLst/>
                        <a:latin typeface="Cambria" panose="02040503050406030204" pitchFamily="18" charset="0"/>
                        <a:ea typeface="Cambria" panose="02040503050406030204" pitchFamily="18" charset="0"/>
                      </a:endParaRPr>
                    </a:p>
                  </a:txBody>
                  <a:tcPr marL="7325" marR="7325" marT="73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sz="1000" u="none" strike="noStrike">
                          <a:solidFill>
                            <a:srgbClr val="0033FF"/>
                          </a:solidFill>
                          <a:effectLst/>
                          <a:latin typeface="Cambria" panose="02040503050406030204" pitchFamily="18" charset="0"/>
                          <a:ea typeface="Cambria" panose="02040503050406030204" pitchFamily="18" charset="0"/>
                        </a:rPr>
                        <a:t>8579.94</a:t>
                      </a:r>
                      <a:endParaRPr lang="en-US" sz="1000" b="0" i="0" u="none" strike="noStrike">
                        <a:solidFill>
                          <a:srgbClr val="0033FF"/>
                        </a:solidFill>
                        <a:effectLst/>
                        <a:latin typeface="Cambria" panose="02040503050406030204" pitchFamily="18" charset="0"/>
                        <a:ea typeface="Cambria" panose="02040503050406030204" pitchFamily="18" charset="0"/>
                      </a:endParaRPr>
                    </a:p>
                  </a:txBody>
                  <a:tcPr marL="7325" marR="7325" marT="73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248736618"/>
                  </a:ext>
                </a:extLst>
              </a:tr>
              <a:tr h="146510">
                <a:tc>
                  <a:txBody>
                    <a:bodyPr/>
                    <a:lstStyle/>
                    <a:p>
                      <a:pPr algn="ctr" fontAlgn="ctr"/>
                      <a:r>
                        <a:rPr lang="en-US" sz="1000" u="none" strike="noStrike">
                          <a:solidFill>
                            <a:srgbClr val="0033FF"/>
                          </a:solidFill>
                          <a:effectLst/>
                          <a:latin typeface="Cambria" panose="02040503050406030204" pitchFamily="18" charset="0"/>
                          <a:ea typeface="Cambria" panose="02040503050406030204" pitchFamily="18" charset="0"/>
                        </a:rPr>
                        <a:t>30-Zn</a:t>
                      </a:r>
                      <a:endParaRPr lang="en-US" sz="1000" b="0" i="0" u="none" strike="noStrike">
                        <a:solidFill>
                          <a:srgbClr val="0033FF"/>
                        </a:solidFill>
                        <a:effectLst/>
                        <a:latin typeface="Cambria" panose="02040503050406030204" pitchFamily="18" charset="0"/>
                        <a:ea typeface="Cambria" panose="02040503050406030204" pitchFamily="18" charset="0"/>
                      </a:endParaRPr>
                    </a:p>
                  </a:txBody>
                  <a:tcPr marL="7325" marR="7325" marT="73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sz="1000" u="none" strike="noStrike">
                          <a:solidFill>
                            <a:srgbClr val="0033FF"/>
                          </a:solidFill>
                          <a:effectLst/>
                          <a:latin typeface="Cambria" panose="02040503050406030204" pitchFamily="18" charset="0"/>
                          <a:ea typeface="Cambria" panose="02040503050406030204" pitchFamily="18" charset="0"/>
                        </a:rPr>
                        <a:t>K L3 N1</a:t>
                      </a:r>
                      <a:endParaRPr lang="en-US" sz="1000" b="0" i="0" u="none" strike="noStrike">
                        <a:solidFill>
                          <a:srgbClr val="0033FF"/>
                        </a:solidFill>
                        <a:effectLst/>
                        <a:latin typeface="Cambria" panose="02040503050406030204" pitchFamily="18" charset="0"/>
                        <a:ea typeface="Cambria" panose="02040503050406030204" pitchFamily="18" charset="0"/>
                      </a:endParaRPr>
                    </a:p>
                  </a:txBody>
                  <a:tcPr marL="7325" marR="7325" marT="73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sz="1000" u="none" strike="noStrike">
                          <a:solidFill>
                            <a:srgbClr val="0033FF"/>
                          </a:solidFill>
                          <a:effectLst/>
                          <a:latin typeface="Cambria" panose="02040503050406030204" pitchFamily="18" charset="0"/>
                          <a:ea typeface="Cambria" panose="02040503050406030204" pitchFamily="18" charset="0"/>
                        </a:rPr>
                        <a:t>6.23E-04</a:t>
                      </a:r>
                      <a:endParaRPr lang="en-US" sz="1000" b="0" i="0" u="none" strike="noStrike">
                        <a:solidFill>
                          <a:srgbClr val="0033FF"/>
                        </a:solidFill>
                        <a:effectLst/>
                        <a:latin typeface="Cambria" panose="02040503050406030204" pitchFamily="18" charset="0"/>
                        <a:ea typeface="Cambria" panose="02040503050406030204" pitchFamily="18" charset="0"/>
                      </a:endParaRPr>
                    </a:p>
                  </a:txBody>
                  <a:tcPr marL="7325" marR="7325" marT="73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sz="1000" u="none" strike="noStrike">
                          <a:solidFill>
                            <a:srgbClr val="0033FF"/>
                          </a:solidFill>
                          <a:effectLst/>
                          <a:latin typeface="Cambria" panose="02040503050406030204" pitchFamily="18" charset="0"/>
                          <a:ea typeface="Cambria" panose="02040503050406030204" pitchFamily="18" charset="0"/>
                        </a:rPr>
                        <a:t>8587.79</a:t>
                      </a:r>
                      <a:endParaRPr lang="en-US" sz="1000" b="0" i="0" u="none" strike="noStrike">
                        <a:solidFill>
                          <a:srgbClr val="0033FF"/>
                        </a:solidFill>
                        <a:effectLst/>
                        <a:latin typeface="Cambria" panose="02040503050406030204" pitchFamily="18" charset="0"/>
                        <a:ea typeface="Cambria" panose="02040503050406030204" pitchFamily="18" charset="0"/>
                      </a:endParaRPr>
                    </a:p>
                  </a:txBody>
                  <a:tcPr marL="7325" marR="7325" marT="73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194615917"/>
                  </a:ext>
                </a:extLst>
              </a:tr>
              <a:tr h="146510">
                <a:tc>
                  <a:txBody>
                    <a:bodyPr/>
                    <a:lstStyle/>
                    <a:p>
                      <a:pPr algn="ctr" fontAlgn="ctr"/>
                      <a:r>
                        <a:rPr lang="en-US" sz="1000" u="none" strike="noStrike">
                          <a:solidFill>
                            <a:srgbClr val="0033FF"/>
                          </a:solidFill>
                          <a:effectLst/>
                          <a:latin typeface="Cambria" panose="02040503050406030204" pitchFamily="18" charset="0"/>
                          <a:ea typeface="Cambria" panose="02040503050406030204" pitchFamily="18" charset="0"/>
                        </a:rPr>
                        <a:t>30-Zn</a:t>
                      </a:r>
                      <a:endParaRPr lang="en-US" sz="1000" b="0" i="0" u="none" strike="noStrike">
                        <a:solidFill>
                          <a:srgbClr val="0033FF"/>
                        </a:solidFill>
                        <a:effectLst/>
                        <a:latin typeface="Cambria" panose="02040503050406030204" pitchFamily="18" charset="0"/>
                        <a:ea typeface="Cambria" panose="02040503050406030204" pitchFamily="18" charset="0"/>
                      </a:endParaRPr>
                    </a:p>
                  </a:txBody>
                  <a:tcPr marL="7325" marR="7325" marT="73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sz="1000" u="none" strike="noStrike">
                          <a:solidFill>
                            <a:srgbClr val="0033FF"/>
                          </a:solidFill>
                          <a:effectLst/>
                          <a:latin typeface="Cambria" panose="02040503050406030204" pitchFamily="18" charset="0"/>
                          <a:ea typeface="Cambria" panose="02040503050406030204" pitchFamily="18" charset="0"/>
                        </a:rPr>
                        <a:t>K M1 M1</a:t>
                      </a:r>
                      <a:endParaRPr lang="en-US" sz="1000" b="0" i="0" u="none" strike="noStrike">
                        <a:solidFill>
                          <a:srgbClr val="0033FF"/>
                        </a:solidFill>
                        <a:effectLst/>
                        <a:latin typeface="Cambria" panose="02040503050406030204" pitchFamily="18" charset="0"/>
                        <a:ea typeface="Cambria" panose="02040503050406030204" pitchFamily="18" charset="0"/>
                      </a:endParaRPr>
                    </a:p>
                  </a:txBody>
                  <a:tcPr marL="7325" marR="7325" marT="73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sz="1000" u="none" strike="noStrike">
                          <a:solidFill>
                            <a:srgbClr val="0033FF"/>
                          </a:solidFill>
                          <a:effectLst/>
                          <a:latin typeface="Cambria" panose="02040503050406030204" pitchFamily="18" charset="0"/>
                          <a:ea typeface="Cambria" panose="02040503050406030204" pitchFamily="18" charset="0"/>
                        </a:rPr>
                        <a:t>7.24E-04</a:t>
                      </a:r>
                      <a:endParaRPr lang="en-US" sz="1000" b="0" i="0" u="none" strike="noStrike">
                        <a:solidFill>
                          <a:srgbClr val="0033FF"/>
                        </a:solidFill>
                        <a:effectLst/>
                        <a:latin typeface="Cambria" panose="02040503050406030204" pitchFamily="18" charset="0"/>
                        <a:ea typeface="Cambria" panose="02040503050406030204" pitchFamily="18" charset="0"/>
                      </a:endParaRPr>
                    </a:p>
                  </a:txBody>
                  <a:tcPr marL="7325" marR="7325" marT="73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sz="1000" u="none" strike="noStrike">
                          <a:solidFill>
                            <a:srgbClr val="0033FF"/>
                          </a:solidFill>
                          <a:effectLst/>
                          <a:latin typeface="Cambria" panose="02040503050406030204" pitchFamily="18" charset="0"/>
                          <a:ea typeface="Cambria" panose="02040503050406030204" pitchFamily="18" charset="0"/>
                        </a:rPr>
                        <a:t>9347.54</a:t>
                      </a:r>
                      <a:endParaRPr lang="en-US" sz="1000" b="0" i="0" u="none" strike="noStrike">
                        <a:solidFill>
                          <a:srgbClr val="0033FF"/>
                        </a:solidFill>
                        <a:effectLst/>
                        <a:latin typeface="Cambria" panose="02040503050406030204" pitchFamily="18" charset="0"/>
                        <a:ea typeface="Cambria" panose="02040503050406030204" pitchFamily="18" charset="0"/>
                      </a:endParaRPr>
                    </a:p>
                  </a:txBody>
                  <a:tcPr marL="7325" marR="7325" marT="73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93981676"/>
                  </a:ext>
                </a:extLst>
              </a:tr>
              <a:tr h="146510">
                <a:tc>
                  <a:txBody>
                    <a:bodyPr/>
                    <a:lstStyle/>
                    <a:p>
                      <a:pPr algn="ctr" fontAlgn="ctr"/>
                      <a:r>
                        <a:rPr lang="en-US" sz="1000" u="none" strike="noStrike">
                          <a:solidFill>
                            <a:srgbClr val="0033FF"/>
                          </a:solidFill>
                          <a:effectLst/>
                          <a:latin typeface="Cambria" panose="02040503050406030204" pitchFamily="18" charset="0"/>
                          <a:ea typeface="Cambria" panose="02040503050406030204" pitchFamily="18" charset="0"/>
                        </a:rPr>
                        <a:t>30-Zn</a:t>
                      </a:r>
                      <a:endParaRPr lang="en-US" sz="1000" b="0" i="0" u="none" strike="noStrike">
                        <a:solidFill>
                          <a:srgbClr val="0033FF"/>
                        </a:solidFill>
                        <a:effectLst/>
                        <a:latin typeface="Cambria" panose="02040503050406030204" pitchFamily="18" charset="0"/>
                        <a:ea typeface="Cambria" panose="02040503050406030204" pitchFamily="18" charset="0"/>
                      </a:endParaRPr>
                    </a:p>
                  </a:txBody>
                  <a:tcPr marL="7325" marR="7325" marT="73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sz="1000" u="none" strike="noStrike">
                          <a:solidFill>
                            <a:srgbClr val="0033FF"/>
                          </a:solidFill>
                          <a:effectLst/>
                          <a:latin typeface="Cambria" panose="02040503050406030204" pitchFamily="18" charset="0"/>
                          <a:ea typeface="Cambria" panose="02040503050406030204" pitchFamily="18" charset="0"/>
                        </a:rPr>
                        <a:t>K M1 M2</a:t>
                      </a:r>
                      <a:endParaRPr lang="en-US" sz="1000" b="0" i="0" u="none" strike="noStrike">
                        <a:solidFill>
                          <a:srgbClr val="0033FF"/>
                        </a:solidFill>
                        <a:effectLst/>
                        <a:latin typeface="Cambria" panose="02040503050406030204" pitchFamily="18" charset="0"/>
                        <a:ea typeface="Cambria" panose="02040503050406030204" pitchFamily="18" charset="0"/>
                      </a:endParaRPr>
                    </a:p>
                  </a:txBody>
                  <a:tcPr marL="7325" marR="7325" marT="73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sz="1000" u="none" strike="noStrike">
                          <a:solidFill>
                            <a:srgbClr val="0033FF"/>
                          </a:solidFill>
                          <a:effectLst/>
                          <a:latin typeface="Cambria" panose="02040503050406030204" pitchFamily="18" charset="0"/>
                          <a:ea typeface="Cambria" panose="02040503050406030204" pitchFamily="18" charset="0"/>
                        </a:rPr>
                        <a:t>6.76E-04</a:t>
                      </a:r>
                      <a:endParaRPr lang="en-US" sz="1000" b="0" i="0" u="none" strike="noStrike">
                        <a:solidFill>
                          <a:srgbClr val="0033FF"/>
                        </a:solidFill>
                        <a:effectLst/>
                        <a:latin typeface="Cambria" panose="02040503050406030204" pitchFamily="18" charset="0"/>
                        <a:ea typeface="Cambria" panose="02040503050406030204" pitchFamily="18" charset="0"/>
                      </a:endParaRPr>
                    </a:p>
                  </a:txBody>
                  <a:tcPr marL="7325" marR="7325" marT="73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sz="1000" u="none" strike="noStrike">
                          <a:solidFill>
                            <a:srgbClr val="0033FF"/>
                          </a:solidFill>
                          <a:effectLst/>
                          <a:latin typeface="Cambria" panose="02040503050406030204" pitchFamily="18" charset="0"/>
                          <a:ea typeface="Cambria" panose="02040503050406030204" pitchFamily="18" charset="0"/>
                        </a:rPr>
                        <a:t>9391.23</a:t>
                      </a:r>
                      <a:endParaRPr lang="en-US" sz="1000" b="0" i="0" u="none" strike="noStrike">
                        <a:solidFill>
                          <a:srgbClr val="0033FF"/>
                        </a:solidFill>
                        <a:effectLst/>
                        <a:latin typeface="Cambria" panose="02040503050406030204" pitchFamily="18" charset="0"/>
                        <a:ea typeface="Cambria" panose="02040503050406030204" pitchFamily="18" charset="0"/>
                      </a:endParaRPr>
                    </a:p>
                  </a:txBody>
                  <a:tcPr marL="7325" marR="7325" marT="73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975322078"/>
                  </a:ext>
                </a:extLst>
              </a:tr>
              <a:tr h="146510">
                <a:tc>
                  <a:txBody>
                    <a:bodyPr/>
                    <a:lstStyle/>
                    <a:p>
                      <a:pPr algn="ctr" fontAlgn="ctr"/>
                      <a:r>
                        <a:rPr lang="en-US" sz="1000" u="none" strike="noStrike">
                          <a:solidFill>
                            <a:srgbClr val="0033FF"/>
                          </a:solidFill>
                          <a:effectLst/>
                          <a:latin typeface="Cambria" panose="02040503050406030204" pitchFamily="18" charset="0"/>
                          <a:ea typeface="Cambria" panose="02040503050406030204" pitchFamily="18" charset="0"/>
                        </a:rPr>
                        <a:t>30-Zn</a:t>
                      </a:r>
                      <a:endParaRPr lang="en-US" sz="1000" b="0" i="0" u="none" strike="noStrike">
                        <a:solidFill>
                          <a:srgbClr val="0033FF"/>
                        </a:solidFill>
                        <a:effectLst/>
                        <a:latin typeface="Cambria" panose="02040503050406030204" pitchFamily="18" charset="0"/>
                        <a:ea typeface="Cambria" panose="02040503050406030204" pitchFamily="18" charset="0"/>
                      </a:endParaRPr>
                    </a:p>
                  </a:txBody>
                  <a:tcPr marL="7325" marR="7325" marT="73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sz="1000" u="none" strike="noStrike">
                          <a:solidFill>
                            <a:srgbClr val="0033FF"/>
                          </a:solidFill>
                          <a:effectLst/>
                          <a:latin typeface="Cambria" panose="02040503050406030204" pitchFamily="18" charset="0"/>
                          <a:ea typeface="Cambria" panose="02040503050406030204" pitchFamily="18" charset="0"/>
                        </a:rPr>
                        <a:t>K M1 M3</a:t>
                      </a:r>
                      <a:endParaRPr lang="en-US" sz="1000" b="0" i="0" u="none" strike="noStrike">
                        <a:solidFill>
                          <a:srgbClr val="0033FF"/>
                        </a:solidFill>
                        <a:effectLst/>
                        <a:latin typeface="Cambria" panose="02040503050406030204" pitchFamily="18" charset="0"/>
                        <a:ea typeface="Cambria" panose="02040503050406030204" pitchFamily="18" charset="0"/>
                      </a:endParaRPr>
                    </a:p>
                  </a:txBody>
                  <a:tcPr marL="7325" marR="7325" marT="73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sz="1000" u="none" strike="noStrike">
                          <a:solidFill>
                            <a:srgbClr val="0033FF"/>
                          </a:solidFill>
                          <a:effectLst/>
                          <a:latin typeface="Cambria" panose="02040503050406030204" pitchFamily="18" charset="0"/>
                          <a:ea typeface="Cambria" panose="02040503050406030204" pitchFamily="18" charset="0"/>
                        </a:rPr>
                        <a:t>1.18E-03</a:t>
                      </a:r>
                      <a:endParaRPr lang="en-US" sz="1000" b="0" i="0" u="none" strike="noStrike">
                        <a:solidFill>
                          <a:srgbClr val="0033FF"/>
                        </a:solidFill>
                        <a:effectLst/>
                        <a:latin typeface="Cambria" panose="02040503050406030204" pitchFamily="18" charset="0"/>
                        <a:ea typeface="Cambria" panose="02040503050406030204" pitchFamily="18" charset="0"/>
                      </a:endParaRPr>
                    </a:p>
                  </a:txBody>
                  <a:tcPr marL="7325" marR="7325" marT="73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sz="1000" u="none" strike="noStrike">
                          <a:solidFill>
                            <a:srgbClr val="0033FF"/>
                          </a:solidFill>
                          <a:effectLst/>
                          <a:latin typeface="Cambria" panose="02040503050406030204" pitchFamily="18" charset="0"/>
                          <a:ea typeface="Cambria" panose="02040503050406030204" pitchFamily="18" charset="0"/>
                        </a:rPr>
                        <a:t>9394.38</a:t>
                      </a:r>
                      <a:endParaRPr lang="en-US" sz="1000" b="0" i="0" u="none" strike="noStrike">
                        <a:solidFill>
                          <a:srgbClr val="0033FF"/>
                        </a:solidFill>
                        <a:effectLst/>
                        <a:latin typeface="Cambria" panose="02040503050406030204" pitchFamily="18" charset="0"/>
                        <a:ea typeface="Cambria" panose="02040503050406030204" pitchFamily="18" charset="0"/>
                      </a:endParaRPr>
                    </a:p>
                  </a:txBody>
                  <a:tcPr marL="7325" marR="7325" marT="73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4261850706"/>
                  </a:ext>
                </a:extLst>
              </a:tr>
              <a:tr h="146510">
                <a:tc>
                  <a:txBody>
                    <a:bodyPr/>
                    <a:lstStyle/>
                    <a:p>
                      <a:pPr algn="ctr" fontAlgn="ctr"/>
                      <a:r>
                        <a:rPr lang="en-US" sz="1000" u="none" strike="noStrike">
                          <a:solidFill>
                            <a:srgbClr val="0033FF"/>
                          </a:solidFill>
                          <a:effectLst/>
                          <a:latin typeface="Cambria" panose="02040503050406030204" pitchFamily="18" charset="0"/>
                          <a:ea typeface="Cambria" panose="02040503050406030204" pitchFamily="18" charset="0"/>
                        </a:rPr>
                        <a:t>30-Zn</a:t>
                      </a:r>
                      <a:endParaRPr lang="en-US" sz="1000" b="0" i="0" u="none" strike="noStrike">
                        <a:solidFill>
                          <a:srgbClr val="0033FF"/>
                        </a:solidFill>
                        <a:effectLst/>
                        <a:latin typeface="Cambria" panose="02040503050406030204" pitchFamily="18" charset="0"/>
                        <a:ea typeface="Cambria" panose="02040503050406030204" pitchFamily="18" charset="0"/>
                      </a:endParaRPr>
                    </a:p>
                  </a:txBody>
                  <a:tcPr marL="7325" marR="7325" marT="73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sz="1000" u="none" strike="noStrike">
                          <a:solidFill>
                            <a:srgbClr val="0033FF"/>
                          </a:solidFill>
                          <a:effectLst/>
                          <a:latin typeface="Cambria" panose="02040503050406030204" pitchFamily="18" charset="0"/>
                          <a:ea typeface="Cambria" panose="02040503050406030204" pitchFamily="18" charset="0"/>
                        </a:rPr>
                        <a:t>K M2 M3</a:t>
                      </a:r>
                      <a:endParaRPr lang="en-US" sz="1000" b="0" i="0" u="none" strike="noStrike">
                        <a:solidFill>
                          <a:srgbClr val="0033FF"/>
                        </a:solidFill>
                        <a:effectLst/>
                        <a:latin typeface="Cambria" panose="02040503050406030204" pitchFamily="18" charset="0"/>
                        <a:ea typeface="Cambria" panose="02040503050406030204" pitchFamily="18" charset="0"/>
                      </a:endParaRPr>
                    </a:p>
                  </a:txBody>
                  <a:tcPr marL="7325" marR="7325" marT="73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sz="1000" u="none" strike="noStrike">
                          <a:solidFill>
                            <a:srgbClr val="0033FF"/>
                          </a:solidFill>
                          <a:effectLst/>
                          <a:latin typeface="Cambria" panose="02040503050406030204" pitchFamily="18" charset="0"/>
                          <a:ea typeface="Cambria" panose="02040503050406030204" pitchFamily="18" charset="0"/>
                        </a:rPr>
                        <a:t>2.42E-03</a:t>
                      </a:r>
                      <a:endParaRPr lang="en-US" sz="1000" b="0" i="0" u="none" strike="noStrike">
                        <a:solidFill>
                          <a:srgbClr val="0033FF"/>
                        </a:solidFill>
                        <a:effectLst/>
                        <a:latin typeface="Cambria" panose="02040503050406030204" pitchFamily="18" charset="0"/>
                        <a:ea typeface="Cambria" panose="02040503050406030204" pitchFamily="18" charset="0"/>
                      </a:endParaRPr>
                    </a:p>
                  </a:txBody>
                  <a:tcPr marL="7325" marR="7325" marT="73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sz="1000" u="none" strike="noStrike">
                          <a:solidFill>
                            <a:srgbClr val="0033FF"/>
                          </a:solidFill>
                          <a:effectLst/>
                          <a:latin typeface="Cambria" panose="02040503050406030204" pitchFamily="18" charset="0"/>
                          <a:ea typeface="Cambria" panose="02040503050406030204" pitchFamily="18" charset="0"/>
                        </a:rPr>
                        <a:t>9438.07</a:t>
                      </a:r>
                      <a:endParaRPr lang="en-US" sz="1000" b="0" i="0" u="none" strike="noStrike">
                        <a:solidFill>
                          <a:srgbClr val="0033FF"/>
                        </a:solidFill>
                        <a:effectLst/>
                        <a:latin typeface="Cambria" panose="02040503050406030204" pitchFamily="18" charset="0"/>
                        <a:ea typeface="Cambria" panose="02040503050406030204" pitchFamily="18" charset="0"/>
                      </a:endParaRPr>
                    </a:p>
                  </a:txBody>
                  <a:tcPr marL="7325" marR="7325" marT="73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403967908"/>
                  </a:ext>
                </a:extLst>
              </a:tr>
              <a:tr h="146510">
                <a:tc>
                  <a:txBody>
                    <a:bodyPr/>
                    <a:lstStyle/>
                    <a:p>
                      <a:pPr algn="ctr" fontAlgn="ctr"/>
                      <a:r>
                        <a:rPr lang="en-US" sz="1000" u="none" strike="noStrike">
                          <a:solidFill>
                            <a:srgbClr val="0033FF"/>
                          </a:solidFill>
                          <a:effectLst/>
                          <a:latin typeface="Cambria" panose="02040503050406030204" pitchFamily="18" charset="0"/>
                          <a:ea typeface="Cambria" panose="02040503050406030204" pitchFamily="18" charset="0"/>
                        </a:rPr>
                        <a:t>30-Zn</a:t>
                      </a:r>
                      <a:endParaRPr lang="en-US" sz="1000" b="0" i="0" u="none" strike="noStrike">
                        <a:solidFill>
                          <a:srgbClr val="0033FF"/>
                        </a:solidFill>
                        <a:effectLst/>
                        <a:latin typeface="Cambria" panose="02040503050406030204" pitchFamily="18" charset="0"/>
                        <a:ea typeface="Cambria" panose="02040503050406030204" pitchFamily="18" charset="0"/>
                      </a:endParaRPr>
                    </a:p>
                  </a:txBody>
                  <a:tcPr marL="7325" marR="7325" marT="73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sz="1000" u="none" strike="noStrike">
                          <a:solidFill>
                            <a:srgbClr val="0033FF"/>
                          </a:solidFill>
                          <a:effectLst/>
                          <a:latin typeface="Cambria" panose="02040503050406030204" pitchFamily="18" charset="0"/>
                          <a:ea typeface="Cambria" panose="02040503050406030204" pitchFamily="18" charset="0"/>
                        </a:rPr>
                        <a:t>K M3 M3</a:t>
                      </a:r>
                      <a:endParaRPr lang="en-US" sz="1000" b="0" i="0" u="none" strike="noStrike">
                        <a:solidFill>
                          <a:srgbClr val="0033FF"/>
                        </a:solidFill>
                        <a:effectLst/>
                        <a:latin typeface="Cambria" panose="02040503050406030204" pitchFamily="18" charset="0"/>
                        <a:ea typeface="Cambria" panose="02040503050406030204" pitchFamily="18" charset="0"/>
                      </a:endParaRPr>
                    </a:p>
                  </a:txBody>
                  <a:tcPr marL="7325" marR="7325" marT="73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sz="1000" u="none" strike="noStrike">
                          <a:solidFill>
                            <a:srgbClr val="0033FF"/>
                          </a:solidFill>
                          <a:effectLst/>
                          <a:latin typeface="Cambria" panose="02040503050406030204" pitchFamily="18" charset="0"/>
                          <a:ea typeface="Cambria" panose="02040503050406030204" pitchFamily="18" charset="0"/>
                        </a:rPr>
                        <a:t>1.45E-03</a:t>
                      </a:r>
                      <a:endParaRPr lang="en-US" sz="1000" b="0" i="0" u="none" strike="noStrike">
                        <a:solidFill>
                          <a:srgbClr val="0033FF"/>
                        </a:solidFill>
                        <a:effectLst/>
                        <a:latin typeface="Cambria" panose="02040503050406030204" pitchFamily="18" charset="0"/>
                        <a:ea typeface="Cambria" panose="02040503050406030204" pitchFamily="18" charset="0"/>
                      </a:endParaRPr>
                    </a:p>
                  </a:txBody>
                  <a:tcPr marL="7325" marR="7325" marT="73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sz="1000" u="none" strike="noStrike" dirty="0">
                          <a:solidFill>
                            <a:srgbClr val="0033FF"/>
                          </a:solidFill>
                          <a:effectLst/>
                          <a:latin typeface="Cambria" panose="02040503050406030204" pitchFamily="18" charset="0"/>
                          <a:ea typeface="Cambria" panose="02040503050406030204" pitchFamily="18" charset="0"/>
                        </a:rPr>
                        <a:t>9441.22</a:t>
                      </a:r>
                      <a:endParaRPr lang="en-US" sz="1000" b="0" i="0" u="none" strike="noStrike" dirty="0">
                        <a:solidFill>
                          <a:srgbClr val="0033FF"/>
                        </a:solidFill>
                        <a:effectLst/>
                        <a:latin typeface="Cambria" panose="02040503050406030204" pitchFamily="18" charset="0"/>
                        <a:ea typeface="Cambria" panose="02040503050406030204" pitchFamily="18" charset="0"/>
                      </a:endParaRPr>
                    </a:p>
                  </a:txBody>
                  <a:tcPr marL="7325" marR="7325" marT="73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370645225"/>
                  </a:ext>
                </a:extLst>
              </a:tr>
            </a:tbl>
          </a:graphicData>
        </a:graphic>
      </p:graphicFrame>
      <p:sp>
        <p:nvSpPr>
          <p:cNvPr id="9" name="TextBox 8">
            <a:extLst>
              <a:ext uri="{FF2B5EF4-FFF2-40B4-BE49-F238E27FC236}">
                <a16:creationId xmlns:a16="http://schemas.microsoft.com/office/drawing/2014/main" id="{58AA4036-EF13-4D21-86A1-D9631881E0A4}"/>
              </a:ext>
            </a:extLst>
          </p:cNvPr>
          <p:cNvSpPr txBox="1"/>
          <p:nvPr/>
        </p:nvSpPr>
        <p:spPr>
          <a:xfrm>
            <a:off x="-13861" y="5138079"/>
            <a:ext cx="4599721" cy="923330"/>
          </a:xfrm>
          <a:prstGeom prst="rect">
            <a:avLst/>
          </a:prstGeom>
          <a:noFill/>
        </p:spPr>
        <p:txBody>
          <a:bodyPr wrap="none" rtlCol="0">
            <a:spAutoFit/>
          </a:bodyPr>
          <a:lstStyle/>
          <a:p>
            <a:r>
              <a:rPr lang="en-US" dirty="0">
                <a:latin typeface="Cambria" panose="02040503050406030204" pitchFamily="18" charset="0"/>
                <a:ea typeface="Cambria" panose="02040503050406030204" pitchFamily="18" charset="0"/>
              </a:rPr>
              <a:t>Zn:</a:t>
            </a:r>
          </a:p>
          <a:p>
            <a:r>
              <a:rPr lang="en-US" dirty="0">
                <a:solidFill>
                  <a:srgbClr val="FF0000"/>
                </a:solidFill>
                <a:latin typeface="Cambria" panose="02040503050406030204" pitchFamily="18" charset="0"/>
                <a:ea typeface="Cambria" panose="02040503050406030204" pitchFamily="18" charset="0"/>
              </a:rPr>
              <a:t>All Radiative transition probability: 47%</a:t>
            </a:r>
          </a:p>
          <a:p>
            <a:r>
              <a:rPr lang="en-US" dirty="0">
                <a:solidFill>
                  <a:srgbClr val="0066FF"/>
                </a:solidFill>
                <a:latin typeface="Cambria" panose="02040503050406030204" pitchFamily="18" charset="0"/>
                <a:ea typeface="Cambria" panose="02040503050406030204" pitchFamily="18" charset="0"/>
              </a:rPr>
              <a:t>All Non-radiative transition probability: 53%</a:t>
            </a:r>
          </a:p>
        </p:txBody>
      </p:sp>
    </p:spTree>
    <p:extLst>
      <p:ext uri="{BB962C8B-B14F-4D97-AF65-F5344CB8AC3E}">
        <p14:creationId xmlns:p14="http://schemas.microsoft.com/office/powerpoint/2010/main" val="2464926751"/>
      </p:ext>
    </p:extLst>
  </p:cSld>
  <p:clrMapOvr>
    <a:masterClrMapping/>
  </p:clrMapOvr>
</p:sld>
</file>

<file path=ppt/slides/slide2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内容占位符 1"/>
          <p:cNvSpPr>
            <a:spLocks noGrp="1"/>
          </p:cNvSpPr>
          <p:nvPr>
            <p:ph idx="1"/>
          </p:nvPr>
        </p:nvSpPr>
        <p:spPr>
          <a:xfrm>
            <a:off x="152400" y="1067100"/>
            <a:ext cx="8914722" cy="5027414"/>
          </a:xfrm>
        </p:spPr>
        <p:txBody>
          <a:bodyPr anchor="t"/>
          <a:lstStyle/>
          <a:p>
            <a:pPr lvl="1">
              <a:lnSpc>
                <a:spcPct val="150000"/>
              </a:lnSpc>
              <a:spcBef>
                <a:spcPts val="0"/>
              </a:spcBef>
            </a:pPr>
            <a:r>
              <a:rPr lang="en-US" sz="2000" dirty="0"/>
              <a:t>2019 NSF </a:t>
            </a:r>
            <a:r>
              <a:rPr lang="en-US" altLang="zh-CN" sz="2000" dirty="0"/>
              <a:t>proposal</a:t>
            </a:r>
            <a:r>
              <a:rPr lang="en-US" sz="2000" dirty="0"/>
              <a:t> for PXCT </a:t>
            </a:r>
            <a:r>
              <a:rPr lang="en-US" altLang="zh-CN" sz="2000" dirty="0"/>
              <a:t>accepted</a:t>
            </a:r>
            <a:r>
              <a:rPr lang="en-US" sz="2000" dirty="0"/>
              <a:t> (</a:t>
            </a:r>
            <a:r>
              <a:rPr lang="en-US" altLang="zh-CN" sz="2000" dirty="0"/>
              <a:t>PI:</a:t>
            </a:r>
            <a:r>
              <a:rPr lang="zh-CN" altLang="en-US" sz="2000" dirty="0"/>
              <a:t> </a:t>
            </a:r>
            <a:r>
              <a:rPr lang="en-US" sz="2000" dirty="0"/>
              <a:t>Chris Wrede).</a:t>
            </a:r>
          </a:p>
          <a:p>
            <a:pPr lvl="1">
              <a:lnSpc>
                <a:spcPct val="150000"/>
              </a:lnSpc>
              <a:spcBef>
                <a:spcPts val="0"/>
              </a:spcBef>
            </a:pPr>
            <a:r>
              <a:rPr lang="en-US" sz="2000" dirty="0"/>
              <a:t>2021 </a:t>
            </a:r>
            <a:r>
              <a:rPr lang="en-US" altLang="zh-CN" sz="2000" dirty="0"/>
              <a:t>Design of PXCT setup complete</a:t>
            </a:r>
          </a:p>
          <a:p>
            <a:pPr lvl="1">
              <a:lnSpc>
                <a:spcPct val="150000"/>
              </a:lnSpc>
              <a:spcBef>
                <a:spcPts val="0"/>
              </a:spcBef>
            </a:pPr>
            <a:r>
              <a:rPr lang="en-US" sz="2000" dirty="0"/>
              <a:t>2022 Construction of PXCT setup complete &amp; FRIB operational</a:t>
            </a:r>
          </a:p>
          <a:p>
            <a:pPr lvl="1">
              <a:lnSpc>
                <a:spcPct val="150000"/>
              </a:lnSpc>
              <a:spcBef>
                <a:spcPts val="0"/>
              </a:spcBef>
            </a:pPr>
            <a:r>
              <a:rPr lang="en-US" sz="2000" dirty="0"/>
              <a:t>2022 Commissioning the PXCT setup with a stopped beam of </a:t>
            </a:r>
            <a:r>
              <a:rPr lang="en-US" sz="2000" baseline="30000" dirty="0"/>
              <a:t>73</a:t>
            </a:r>
            <a:r>
              <a:rPr lang="en-US" sz="2000" dirty="0"/>
              <a:t>Kr</a:t>
            </a:r>
          </a:p>
          <a:p>
            <a:pPr lvl="1">
              <a:lnSpc>
                <a:spcPct val="150000"/>
              </a:lnSpc>
              <a:spcBef>
                <a:spcPts val="0"/>
              </a:spcBef>
            </a:pPr>
            <a:r>
              <a:rPr lang="en-US" altLang="zh-CN" sz="1600" dirty="0"/>
              <a:t>2021 FRIB delivers </a:t>
            </a:r>
            <a:r>
              <a:rPr lang="en-US" altLang="zh-CN" sz="1600" baseline="30000" dirty="0"/>
              <a:t>60</a:t>
            </a:r>
            <a:r>
              <a:rPr lang="en-US" altLang="zh-CN" sz="1600" dirty="0"/>
              <a:t>Ga at an intensity of 3.1×10</a:t>
            </a:r>
            <a:r>
              <a:rPr lang="en-US" altLang="zh-CN" sz="1600" baseline="30000" dirty="0"/>
              <a:t>3</a:t>
            </a:r>
            <a:r>
              <a:rPr lang="en-US" altLang="zh-CN" sz="1600" dirty="0"/>
              <a:t> </a:t>
            </a:r>
            <a:r>
              <a:rPr lang="en-US" altLang="zh-CN" sz="1600" dirty="0" err="1"/>
              <a:t>pps</a:t>
            </a:r>
            <a:r>
              <a:rPr lang="en-US" altLang="zh-CN" sz="1600" dirty="0"/>
              <a:t> in Year One.</a:t>
            </a:r>
            <a:endParaRPr lang="en-US" sz="1600" dirty="0"/>
          </a:p>
          <a:p>
            <a:pPr lvl="1">
              <a:lnSpc>
                <a:spcPct val="150000"/>
              </a:lnSpc>
              <a:spcBef>
                <a:spcPts val="0"/>
              </a:spcBef>
            </a:pPr>
            <a:r>
              <a:rPr lang="en-US" sz="1600" dirty="0"/>
              <a:t>2023 FRIB </a:t>
            </a:r>
            <a:r>
              <a:rPr lang="en-US" altLang="zh-CN" sz="1600" dirty="0"/>
              <a:t>delivers </a:t>
            </a:r>
            <a:r>
              <a:rPr lang="en-US" sz="1600" baseline="30000" dirty="0"/>
              <a:t>60</a:t>
            </a:r>
            <a:r>
              <a:rPr lang="en-US" sz="1600" dirty="0"/>
              <a:t>Ga at an intensity of 1.6</a:t>
            </a:r>
            <a:r>
              <a:rPr lang="en-US" altLang="zh-CN" sz="1600" dirty="0"/>
              <a:t>×10</a:t>
            </a:r>
            <a:r>
              <a:rPr lang="en-US" altLang="zh-CN" sz="1600" baseline="30000" dirty="0"/>
              <a:t>4</a:t>
            </a:r>
            <a:r>
              <a:rPr lang="en-US" altLang="zh-CN" sz="1600" dirty="0"/>
              <a:t> pps in </a:t>
            </a:r>
            <a:r>
              <a:rPr lang="en-US" sz="1600" dirty="0"/>
              <a:t>Year Two</a:t>
            </a:r>
            <a:r>
              <a:rPr lang="en-US" altLang="zh-CN" sz="1600" dirty="0"/>
              <a:t>.</a:t>
            </a:r>
            <a:endParaRPr lang="en-US" sz="1600" dirty="0"/>
          </a:p>
          <a:p>
            <a:pPr lvl="1">
              <a:lnSpc>
                <a:spcPct val="150000"/>
              </a:lnSpc>
              <a:spcBef>
                <a:spcPts val="0"/>
              </a:spcBef>
            </a:pPr>
            <a:r>
              <a:rPr lang="en-US" sz="1600" dirty="0"/>
              <a:t>2024 FRIB </a:t>
            </a:r>
            <a:r>
              <a:rPr lang="en-US" altLang="zh-CN" sz="1600" dirty="0"/>
              <a:t>at full power delivers </a:t>
            </a:r>
            <a:r>
              <a:rPr lang="en-US" sz="1600" baseline="30000" dirty="0"/>
              <a:t>60</a:t>
            </a:r>
            <a:r>
              <a:rPr lang="en-US" sz="1600" dirty="0"/>
              <a:t>Ga at an intensity of </a:t>
            </a:r>
            <a:r>
              <a:rPr lang="en-US" sz="1600" dirty="0">
                <a:solidFill>
                  <a:srgbClr val="C00000"/>
                </a:solidFill>
              </a:rPr>
              <a:t>1.2</a:t>
            </a:r>
            <a:r>
              <a:rPr lang="en-US" altLang="zh-CN" sz="1600" dirty="0">
                <a:solidFill>
                  <a:srgbClr val="C00000"/>
                </a:solidFill>
              </a:rPr>
              <a:t>×10</a:t>
            </a:r>
            <a:r>
              <a:rPr lang="en-US" altLang="zh-CN" sz="1600" baseline="30000" dirty="0">
                <a:solidFill>
                  <a:srgbClr val="C00000"/>
                </a:solidFill>
              </a:rPr>
              <a:t>5</a:t>
            </a:r>
            <a:r>
              <a:rPr lang="en-US" altLang="zh-CN" sz="1600" dirty="0">
                <a:solidFill>
                  <a:srgbClr val="C00000"/>
                </a:solidFill>
              </a:rPr>
              <a:t> </a:t>
            </a:r>
            <a:r>
              <a:rPr lang="en-US" altLang="zh-CN" sz="1600" dirty="0" err="1">
                <a:solidFill>
                  <a:srgbClr val="C00000"/>
                </a:solidFill>
              </a:rPr>
              <a:t>pps</a:t>
            </a:r>
            <a:r>
              <a:rPr lang="en-US" altLang="zh-CN" sz="1600" dirty="0"/>
              <a:t>.</a:t>
            </a:r>
            <a:endParaRPr lang="en-US" sz="1600" dirty="0"/>
          </a:p>
          <a:p>
            <a:pPr lvl="1">
              <a:lnSpc>
                <a:spcPct val="150000"/>
              </a:lnSpc>
              <a:spcBef>
                <a:spcPts val="0"/>
              </a:spcBef>
            </a:pPr>
            <a:r>
              <a:rPr lang="en-US" sz="2000" dirty="0"/>
              <a:t>2024 Achieve similar statistics </a:t>
            </a:r>
            <a:r>
              <a:rPr lang="en-US" altLang="zh-CN" sz="2000" dirty="0"/>
              <a:t>for </a:t>
            </a:r>
            <a:r>
              <a:rPr lang="en-US" altLang="zh-CN" sz="2000" baseline="30000" dirty="0"/>
              <a:t>60</a:t>
            </a:r>
            <a:r>
              <a:rPr lang="en-US" altLang="zh-CN" sz="2000" dirty="0"/>
              <a:t>Ga decay as </a:t>
            </a:r>
            <a:r>
              <a:rPr lang="en-US" sz="2000" dirty="0"/>
              <a:t>previous PXCT measurements.</a:t>
            </a:r>
          </a:p>
          <a:p>
            <a:r>
              <a:rPr lang="en-US" sz="1800" dirty="0"/>
              <a:t>Collaboration:</a:t>
            </a:r>
          </a:p>
          <a:p>
            <a:pPr marL="180000" indent="0">
              <a:spcBef>
                <a:spcPts val="600"/>
              </a:spcBef>
              <a:buNone/>
            </a:pPr>
            <a:r>
              <a:rPr lang="en-US" sz="1800" dirty="0"/>
              <a:t>Lijie Sun, Chris Wrede, Moshe Friedman, Brent Glassman, Tamas Budner, Jason Surbrook, Tyler Wheeler, Molly Janasik, Jordan Stomps …</a:t>
            </a:r>
          </a:p>
        </p:txBody>
      </p:sp>
      <p:sp>
        <p:nvSpPr>
          <p:cNvPr id="3" name="标题 2"/>
          <p:cNvSpPr>
            <a:spLocks noGrp="1"/>
          </p:cNvSpPr>
          <p:nvPr>
            <p:ph type="title"/>
          </p:nvPr>
        </p:nvSpPr>
        <p:spPr/>
        <p:txBody>
          <a:bodyPr/>
          <a:lstStyle/>
          <a:p>
            <a:r>
              <a:rPr lang="en-US" dirty="0">
                <a:latin typeface="Arial" pitchFamily="34" charset="0"/>
                <a:ea typeface="ＭＳ Ｐゴシック"/>
                <a:cs typeface="ＭＳ Ｐゴシック"/>
              </a:rPr>
              <a:t>Timeline</a:t>
            </a:r>
            <a:endParaRPr lang="en-US" dirty="0"/>
          </a:p>
        </p:txBody>
      </p:sp>
      <p:sp>
        <p:nvSpPr>
          <p:cNvPr id="4" name="页脚占位符 3"/>
          <p:cNvSpPr>
            <a:spLocks noGrp="1"/>
          </p:cNvSpPr>
          <p:nvPr>
            <p:ph type="ftr" sz="quarter" idx="10"/>
          </p:nvPr>
        </p:nvSpPr>
        <p:spPr/>
        <p:txBody>
          <a:bodyPr/>
          <a:lstStyle/>
          <a:p>
            <a:pPr>
              <a:defRPr/>
            </a:pPr>
            <a:endParaRPr lang="en-US" dirty="0"/>
          </a:p>
        </p:txBody>
      </p:sp>
      <p:sp>
        <p:nvSpPr>
          <p:cNvPr id="5" name="灯片编号占位符 4"/>
          <p:cNvSpPr>
            <a:spLocks noGrp="1"/>
          </p:cNvSpPr>
          <p:nvPr>
            <p:ph type="sldNum" sz="quarter" idx="11"/>
          </p:nvPr>
        </p:nvSpPr>
        <p:spPr/>
        <p:txBody>
          <a:bodyPr/>
          <a:lstStyle/>
          <a:p>
            <a:pPr>
              <a:defRPr/>
            </a:pPr>
            <a:endParaRPr lang="en-US" dirty="0"/>
          </a:p>
        </p:txBody>
      </p:sp>
      <p:sp>
        <p:nvSpPr>
          <p:cNvPr id="7" name="下箭头 6"/>
          <p:cNvSpPr/>
          <p:nvPr/>
        </p:nvSpPr>
        <p:spPr>
          <a:xfrm>
            <a:off x="17153" y="1143000"/>
            <a:ext cx="308524" cy="3200400"/>
          </a:xfrm>
          <a:prstGeom prst="downArrow">
            <a:avLst/>
          </a:prstGeom>
          <a:solidFill>
            <a:srgbClr val="E6E6DC"/>
          </a:solidFill>
          <a:ln>
            <a:solidFill>
              <a:srgbClr val="064308"/>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base">
              <a:spcBef>
                <a:spcPct val="0"/>
              </a:spcBef>
              <a:spcAft>
                <a:spcPct val="0"/>
              </a:spcAft>
            </a:pPr>
            <a:endParaRPr lang="en-US">
              <a:solidFill>
                <a:prstClr val="white"/>
              </a:solidFill>
            </a:endParaRPr>
          </a:p>
        </p:txBody>
      </p:sp>
    </p:spTree>
    <p:extLst>
      <p:ext uri="{BB962C8B-B14F-4D97-AF65-F5344CB8AC3E}">
        <p14:creationId xmlns:p14="http://schemas.microsoft.com/office/powerpoint/2010/main" val="2111651548"/>
      </p:ext>
    </p:extLst>
  </p:cSld>
  <p:clrMapOvr>
    <a:masterClrMapping/>
  </p:clrMapOvr>
</p:sld>
</file>

<file path=ppt/slides/slide2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标题 2"/>
          <p:cNvSpPr>
            <a:spLocks noGrp="1"/>
          </p:cNvSpPr>
          <p:nvPr>
            <p:ph type="title"/>
          </p:nvPr>
        </p:nvSpPr>
        <p:spPr/>
        <p:txBody>
          <a:bodyPr/>
          <a:lstStyle/>
          <a:p>
            <a:r>
              <a:rPr lang="en-US" dirty="0">
                <a:latin typeface="Arial" pitchFamily="34" charset="0"/>
                <a:ea typeface="ＭＳ Ｐゴシック"/>
                <a:cs typeface="ＭＳ Ｐゴシック"/>
              </a:rPr>
              <a:t>Beam time estimations</a:t>
            </a:r>
            <a:endParaRPr lang="en-US" dirty="0"/>
          </a:p>
        </p:txBody>
      </p:sp>
      <p:sp>
        <p:nvSpPr>
          <p:cNvPr id="4" name="页脚占位符 3"/>
          <p:cNvSpPr>
            <a:spLocks noGrp="1"/>
          </p:cNvSpPr>
          <p:nvPr>
            <p:ph type="ftr" sz="quarter" idx="10"/>
          </p:nvPr>
        </p:nvSpPr>
        <p:spPr/>
        <p:txBody>
          <a:bodyPr/>
          <a:lstStyle/>
          <a:p>
            <a:pPr>
              <a:defRPr/>
            </a:pPr>
            <a:r>
              <a:rPr lang="en-US" altLang="zh-CN" dirty="0"/>
              <a:t>Lijie</a:t>
            </a:r>
            <a:r>
              <a:rPr lang="en-US" dirty="0"/>
              <a:t> Sun, JINA-CEE Frontiers 2019</a:t>
            </a:r>
          </a:p>
        </p:txBody>
      </p:sp>
      <p:sp>
        <p:nvSpPr>
          <p:cNvPr id="5" name="灯片编号占位符 4"/>
          <p:cNvSpPr>
            <a:spLocks noGrp="1"/>
          </p:cNvSpPr>
          <p:nvPr>
            <p:ph type="sldNum" sz="quarter" idx="11"/>
          </p:nvPr>
        </p:nvSpPr>
        <p:spPr/>
        <p:txBody>
          <a:bodyPr/>
          <a:lstStyle/>
          <a:p>
            <a:pPr>
              <a:defRPr/>
            </a:pPr>
            <a:r>
              <a:rPr lang="en-US"/>
              <a:t>, Slide </a:t>
            </a:r>
            <a:fld id="{35AD4620-7552-4207-8973-898801ED212B}" type="slidenum">
              <a:rPr lang="en-US" smtClean="0"/>
              <a:pPr>
                <a:defRPr/>
              </a:pPr>
              <a:t>251</a:t>
            </a:fld>
            <a:endParaRPr lang="en-US"/>
          </a:p>
        </p:txBody>
      </p:sp>
      <p:graphicFrame>
        <p:nvGraphicFramePr>
          <p:cNvPr id="8" name="表格 7"/>
          <p:cNvGraphicFramePr>
            <a:graphicFrameLocks noGrp="1"/>
          </p:cNvGraphicFramePr>
          <p:nvPr/>
        </p:nvGraphicFramePr>
        <p:xfrm>
          <a:off x="0" y="1066800"/>
          <a:ext cx="9144000" cy="4669989"/>
        </p:xfrm>
        <a:graphic>
          <a:graphicData uri="http://schemas.openxmlformats.org/drawingml/2006/table">
            <a:tbl>
              <a:tblPr/>
              <a:tblGrid>
                <a:gridCol w="2212711">
                  <a:extLst>
                    <a:ext uri="{9D8B030D-6E8A-4147-A177-3AD203B41FA5}">
                      <a16:colId xmlns:a16="http://schemas.microsoft.com/office/drawing/2014/main" val="20000"/>
                    </a:ext>
                  </a:extLst>
                </a:gridCol>
                <a:gridCol w="386094">
                  <a:extLst>
                    <a:ext uri="{9D8B030D-6E8A-4147-A177-3AD203B41FA5}">
                      <a16:colId xmlns:a16="http://schemas.microsoft.com/office/drawing/2014/main" val="20001"/>
                    </a:ext>
                  </a:extLst>
                </a:gridCol>
                <a:gridCol w="579311">
                  <a:extLst>
                    <a:ext uri="{9D8B030D-6E8A-4147-A177-3AD203B41FA5}">
                      <a16:colId xmlns:a16="http://schemas.microsoft.com/office/drawing/2014/main" val="20002"/>
                    </a:ext>
                  </a:extLst>
                </a:gridCol>
                <a:gridCol w="681601">
                  <a:extLst>
                    <a:ext uri="{9D8B030D-6E8A-4147-A177-3AD203B41FA5}">
                      <a16:colId xmlns:a16="http://schemas.microsoft.com/office/drawing/2014/main" val="20003"/>
                    </a:ext>
                  </a:extLst>
                </a:gridCol>
                <a:gridCol w="681601">
                  <a:extLst>
                    <a:ext uri="{9D8B030D-6E8A-4147-A177-3AD203B41FA5}">
                      <a16:colId xmlns:a16="http://schemas.microsoft.com/office/drawing/2014/main" val="20004"/>
                    </a:ext>
                  </a:extLst>
                </a:gridCol>
                <a:gridCol w="681601">
                  <a:extLst>
                    <a:ext uri="{9D8B030D-6E8A-4147-A177-3AD203B41FA5}">
                      <a16:colId xmlns:a16="http://schemas.microsoft.com/office/drawing/2014/main" val="20005"/>
                    </a:ext>
                  </a:extLst>
                </a:gridCol>
                <a:gridCol w="681601">
                  <a:extLst>
                    <a:ext uri="{9D8B030D-6E8A-4147-A177-3AD203B41FA5}">
                      <a16:colId xmlns:a16="http://schemas.microsoft.com/office/drawing/2014/main" val="20006"/>
                    </a:ext>
                  </a:extLst>
                </a:gridCol>
                <a:gridCol w="1261247">
                  <a:extLst>
                    <a:ext uri="{9D8B030D-6E8A-4147-A177-3AD203B41FA5}">
                      <a16:colId xmlns:a16="http://schemas.microsoft.com/office/drawing/2014/main" val="20007"/>
                    </a:ext>
                  </a:extLst>
                </a:gridCol>
                <a:gridCol w="454289">
                  <a:extLst>
                    <a:ext uri="{9D8B030D-6E8A-4147-A177-3AD203B41FA5}">
                      <a16:colId xmlns:a16="http://schemas.microsoft.com/office/drawing/2014/main" val="20008"/>
                    </a:ext>
                  </a:extLst>
                </a:gridCol>
                <a:gridCol w="579311">
                  <a:extLst>
                    <a:ext uri="{9D8B030D-6E8A-4147-A177-3AD203B41FA5}">
                      <a16:colId xmlns:a16="http://schemas.microsoft.com/office/drawing/2014/main" val="20009"/>
                    </a:ext>
                  </a:extLst>
                </a:gridCol>
                <a:gridCol w="944633">
                  <a:extLst>
                    <a:ext uri="{9D8B030D-6E8A-4147-A177-3AD203B41FA5}">
                      <a16:colId xmlns:a16="http://schemas.microsoft.com/office/drawing/2014/main" val="20010"/>
                    </a:ext>
                  </a:extLst>
                </a:gridCol>
              </a:tblGrid>
              <a:tr h="203043">
                <a:tc>
                  <a:txBody>
                    <a:bodyPr/>
                    <a:lstStyle/>
                    <a:p>
                      <a:pPr algn="ctr" fontAlgn="ctr"/>
                      <a:endParaRPr lang="zh-CN" altLang="en-US" sz="1050" b="0" i="0" u="none" strike="noStrike" dirty="0">
                        <a:solidFill>
                          <a:srgbClr val="000000"/>
                        </a:solidFill>
                        <a:effectLst/>
                        <a:latin typeface="Times New Roman" panose="02020603050405020304" pitchFamily="18" charset="0"/>
                        <a:ea typeface="宋体" panose="02010600030101010101" pitchFamily="2" charset="-122"/>
                      </a:endParaRP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endParaRPr lang="zh-CN" altLang="en-US" sz="1050" b="0" i="0" u="none" strike="noStrike">
                        <a:solidFill>
                          <a:srgbClr val="000000"/>
                        </a:solidFill>
                        <a:effectLst/>
                        <a:latin typeface="Times New Roman" panose="02020603050405020304" pitchFamily="18" charset="0"/>
                        <a:ea typeface="宋体" panose="02010600030101010101" pitchFamily="2" charset="-122"/>
                      </a:endParaRP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endParaRPr lang="zh-CN" altLang="en-US" sz="1050" b="0" i="0" u="none" strike="noStrike">
                        <a:solidFill>
                          <a:srgbClr val="000000"/>
                        </a:solidFill>
                        <a:effectLst/>
                        <a:latin typeface="Times New Roman" panose="02020603050405020304" pitchFamily="18" charset="0"/>
                        <a:ea typeface="宋体" panose="02010600030101010101" pitchFamily="2" charset="-122"/>
                      </a:endParaRP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altLang="zh-CN" sz="1050" b="0" i="0" u="none" strike="noStrike">
                          <a:solidFill>
                            <a:srgbClr val="000000"/>
                          </a:solidFill>
                          <a:effectLst/>
                          <a:latin typeface="Times New Roman" panose="02020603050405020304" pitchFamily="18" charset="0"/>
                          <a:ea typeface="宋体" panose="02010600030101010101" pitchFamily="2" charset="-122"/>
                        </a:rPr>
                        <a:t>2300</a:t>
                      </a: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altLang="zh-CN" sz="1050" b="0" i="0" u="none" strike="noStrike">
                          <a:solidFill>
                            <a:srgbClr val="000000"/>
                          </a:solidFill>
                          <a:effectLst/>
                          <a:latin typeface="Times New Roman" panose="02020603050405020304" pitchFamily="18" charset="0"/>
                          <a:ea typeface="宋体" panose="02010600030101010101" pitchFamily="2" charset="-122"/>
                        </a:rPr>
                        <a:t>2300</a:t>
                      </a: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altLang="zh-CN" sz="1050" b="0" i="0" u="none" strike="noStrike">
                          <a:solidFill>
                            <a:srgbClr val="000000"/>
                          </a:solidFill>
                          <a:effectLst/>
                          <a:latin typeface="Times New Roman" panose="02020603050405020304" pitchFamily="18" charset="0"/>
                          <a:ea typeface="宋体" panose="02010600030101010101" pitchFamily="2" charset="-122"/>
                        </a:rPr>
                        <a:t>2300</a:t>
                      </a: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altLang="zh-CN" sz="1050" b="0" i="0" u="none" strike="noStrike">
                          <a:solidFill>
                            <a:srgbClr val="000000"/>
                          </a:solidFill>
                          <a:effectLst/>
                          <a:latin typeface="Times New Roman" panose="02020603050405020304" pitchFamily="18" charset="0"/>
                          <a:ea typeface="宋体" panose="02010600030101010101" pitchFamily="2" charset="-122"/>
                        </a:rPr>
                        <a:t>500</a:t>
                      </a: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endParaRPr lang="zh-CN" altLang="en-US" sz="1050" b="0" i="0" u="none" strike="noStrike">
                        <a:solidFill>
                          <a:srgbClr val="000000"/>
                        </a:solidFill>
                        <a:effectLst/>
                        <a:latin typeface="Times New Roman" panose="02020603050405020304" pitchFamily="18" charset="0"/>
                        <a:ea typeface="宋体" panose="02010600030101010101" pitchFamily="2" charset="-122"/>
                      </a:endParaRP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endParaRPr lang="zh-CN" altLang="en-US" sz="1050" b="0" i="0" u="none" strike="noStrike">
                        <a:solidFill>
                          <a:srgbClr val="000000"/>
                        </a:solidFill>
                        <a:effectLst/>
                        <a:latin typeface="Times New Roman" panose="02020603050405020304" pitchFamily="18" charset="0"/>
                        <a:ea typeface="宋体" panose="02010600030101010101" pitchFamily="2" charset="-122"/>
                      </a:endParaRP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endParaRPr lang="zh-CN" altLang="en-US" sz="1050" b="0" i="0" u="none" strike="noStrike">
                        <a:solidFill>
                          <a:srgbClr val="000000"/>
                        </a:solidFill>
                        <a:effectLst/>
                        <a:latin typeface="Times New Roman" panose="02020603050405020304" pitchFamily="18" charset="0"/>
                        <a:ea typeface="宋体" panose="02010600030101010101" pitchFamily="2" charset="-122"/>
                      </a:endParaRP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endParaRPr lang="zh-CN" altLang="en-US" sz="1050" b="0" i="0" u="none" strike="noStrike">
                        <a:solidFill>
                          <a:srgbClr val="000000"/>
                        </a:solidFill>
                        <a:effectLst/>
                        <a:latin typeface="Times New Roman" panose="02020603050405020304" pitchFamily="18" charset="0"/>
                        <a:ea typeface="宋体" panose="02010600030101010101" pitchFamily="2" charset="-122"/>
                      </a:endParaRP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0"/>
                  </a:ext>
                </a:extLst>
              </a:tr>
              <a:tr h="203043">
                <a:tc>
                  <a:txBody>
                    <a:bodyPr/>
                    <a:lstStyle/>
                    <a:p>
                      <a:pPr algn="ctr" fontAlgn="ctr"/>
                      <a:endParaRPr lang="zh-CN" altLang="en-US" sz="1050" b="0" i="0" u="none" strike="noStrike">
                        <a:solidFill>
                          <a:srgbClr val="000000"/>
                        </a:solidFill>
                        <a:effectLst/>
                        <a:latin typeface="Times New Roman" panose="02020603050405020304" pitchFamily="18" charset="0"/>
                        <a:ea typeface="宋体" panose="02010600030101010101" pitchFamily="2" charset="-122"/>
                      </a:endParaRP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endParaRPr lang="zh-CN" altLang="en-US" sz="1050" b="0" i="0" u="none" strike="noStrike">
                        <a:solidFill>
                          <a:srgbClr val="000000"/>
                        </a:solidFill>
                        <a:effectLst/>
                        <a:latin typeface="Times New Roman" panose="02020603050405020304" pitchFamily="18" charset="0"/>
                        <a:ea typeface="宋体" panose="02010600030101010101" pitchFamily="2" charset="-122"/>
                      </a:endParaRP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endParaRPr lang="zh-CN" altLang="en-US" sz="1050" b="0" i="0" u="none" strike="noStrike" dirty="0">
                        <a:solidFill>
                          <a:srgbClr val="000000"/>
                        </a:solidFill>
                        <a:effectLst/>
                        <a:latin typeface="Times New Roman" panose="02020603050405020304" pitchFamily="18" charset="0"/>
                        <a:ea typeface="宋体" panose="02010600030101010101" pitchFamily="2" charset="-122"/>
                      </a:endParaRP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sz="1050" b="0" i="0" u="none" strike="noStrike">
                          <a:solidFill>
                            <a:srgbClr val="000000"/>
                          </a:solidFill>
                          <a:effectLst/>
                          <a:latin typeface="Times New Roman" panose="02020603050405020304" pitchFamily="18" charset="0"/>
                          <a:ea typeface="宋体" panose="02010600030101010101" pitchFamily="2" charset="-122"/>
                        </a:rPr>
                        <a:t>Year One</a:t>
                      </a: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sz="1050" b="0" i="0" u="none" strike="noStrike">
                          <a:solidFill>
                            <a:srgbClr val="000000"/>
                          </a:solidFill>
                          <a:effectLst/>
                          <a:latin typeface="Times New Roman" panose="02020603050405020304" pitchFamily="18" charset="0"/>
                          <a:ea typeface="宋体" panose="02010600030101010101" pitchFamily="2" charset="-122"/>
                        </a:rPr>
                        <a:t>Year two</a:t>
                      </a: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sz="1050" b="0" i="0" u="none" strike="noStrike">
                          <a:solidFill>
                            <a:srgbClr val="000000"/>
                          </a:solidFill>
                          <a:effectLst/>
                          <a:latin typeface="Times New Roman" panose="02020603050405020304" pitchFamily="18" charset="0"/>
                          <a:ea typeface="宋体" panose="02010600030101010101" pitchFamily="2" charset="-122"/>
                        </a:rPr>
                        <a:t>Ultimate</a:t>
                      </a: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sz="1050" b="0" i="0" u="none" strike="noStrike">
                          <a:solidFill>
                            <a:srgbClr val="000000"/>
                          </a:solidFill>
                          <a:effectLst/>
                          <a:latin typeface="Times New Roman" panose="02020603050405020304" pitchFamily="18" charset="0"/>
                          <a:ea typeface="宋体" panose="02010600030101010101" pitchFamily="2" charset="-122"/>
                        </a:rPr>
                        <a:t>Ultimate</a:t>
                      </a: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sz="1050" b="0" i="0" u="none" strike="noStrike">
                          <a:solidFill>
                            <a:srgbClr val="000000"/>
                          </a:solidFill>
                          <a:effectLst/>
                          <a:latin typeface="Times New Roman" panose="02020603050405020304" pitchFamily="18" charset="0"/>
                          <a:ea typeface="宋体" panose="02010600030101010101" pitchFamily="2" charset="-122"/>
                        </a:rPr>
                        <a:t>Reference</a:t>
                      </a: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endParaRPr lang="zh-CN" altLang="en-US" sz="1050" b="0" i="0" u="none" strike="noStrike">
                        <a:solidFill>
                          <a:srgbClr val="000000"/>
                        </a:solidFill>
                        <a:effectLst/>
                        <a:latin typeface="Times New Roman" panose="02020603050405020304" pitchFamily="18" charset="0"/>
                        <a:ea typeface="宋体" panose="02010600030101010101" pitchFamily="2" charset="-122"/>
                      </a:endParaRP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endParaRPr lang="zh-CN" altLang="en-US" sz="1050" b="0" i="0" u="none" strike="noStrike">
                        <a:solidFill>
                          <a:srgbClr val="000000"/>
                        </a:solidFill>
                        <a:effectLst/>
                        <a:latin typeface="Times New Roman" panose="02020603050405020304" pitchFamily="18" charset="0"/>
                        <a:ea typeface="宋体" panose="02010600030101010101" pitchFamily="2" charset="-122"/>
                      </a:endParaRP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endParaRPr lang="zh-CN" altLang="en-US" sz="1050" b="0" i="0" u="none" strike="noStrike">
                        <a:solidFill>
                          <a:srgbClr val="000000"/>
                        </a:solidFill>
                        <a:effectLst/>
                        <a:latin typeface="Times New Roman" panose="02020603050405020304" pitchFamily="18" charset="0"/>
                        <a:ea typeface="宋体" panose="02010600030101010101" pitchFamily="2" charset="-122"/>
                      </a:endParaRP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1"/>
                  </a:ext>
                </a:extLst>
              </a:tr>
              <a:tr h="203043">
                <a:tc>
                  <a:txBody>
                    <a:bodyPr/>
                    <a:lstStyle/>
                    <a:p>
                      <a:pPr algn="ctr" fontAlgn="ctr"/>
                      <a:r>
                        <a:rPr lang="en-US" sz="1050" b="0" i="0" u="none" strike="noStrike">
                          <a:solidFill>
                            <a:srgbClr val="000000"/>
                          </a:solidFill>
                          <a:effectLst/>
                          <a:latin typeface="Times New Roman" panose="02020603050405020304" pitchFamily="18" charset="0"/>
                          <a:ea typeface="宋体" panose="02010600030101010101" pitchFamily="2" charset="-122"/>
                        </a:rPr>
                        <a:t>Isotope</a:t>
                      </a: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endParaRPr lang="zh-CN" altLang="en-US" sz="1050" b="0" i="0" u="none" strike="noStrike">
                        <a:solidFill>
                          <a:srgbClr val="000000"/>
                        </a:solidFill>
                        <a:effectLst/>
                        <a:latin typeface="Times New Roman" panose="02020603050405020304" pitchFamily="18" charset="0"/>
                        <a:ea typeface="宋体" panose="02010600030101010101" pitchFamily="2" charset="-122"/>
                      </a:endParaRP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sz="1050" b="0" i="0" u="none" strike="noStrike">
                          <a:solidFill>
                            <a:srgbClr val="000000"/>
                          </a:solidFill>
                          <a:effectLst/>
                          <a:latin typeface="Times New Roman" panose="02020603050405020304" pitchFamily="18" charset="0"/>
                          <a:ea typeface="宋体" panose="02010600030101010101" pitchFamily="2" charset="-122"/>
                        </a:rPr>
                        <a:t>60Ga</a:t>
                      </a: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sz="1050" b="0" i="0" u="none" strike="noStrike">
                          <a:solidFill>
                            <a:srgbClr val="000000"/>
                          </a:solidFill>
                          <a:effectLst/>
                          <a:latin typeface="Times New Roman" panose="02020603050405020304" pitchFamily="18" charset="0"/>
                          <a:ea typeface="宋体" panose="02010600030101010101" pitchFamily="2" charset="-122"/>
                        </a:rPr>
                        <a:t>60Ga</a:t>
                      </a: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sz="1050" b="0" i="0" u="none" strike="noStrike">
                          <a:solidFill>
                            <a:srgbClr val="000000"/>
                          </a:solidFill>
                          <a:effectLst/>
                          <a:latin typeface="Times New Roman" panose="02020603050405020304" pitchFamily="18" charset="0"/>
                          <a:ea typeface="宋体" panose="02010600030101010101" pitchFamily="2" charset="-122"/>
                        </a:rPr>
                        <a:t>60Ga</a:t>
                      </a: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sz="1050" b="0" i="0" u="none" strike="noStrike">
                          <a:solidFill>
                            <a:srgbClr val="000000"/>
                          </a:solidFill>
                          <a:effectLst/>
                          <a:latin typeface="Times New Roman" panose="02020603050405020304" pitchFamily="18" charset="0"/>
                          <a:ea typeface="宋体" panose="02010600030101010101" pitchFamily="2" charset="-122"/>
                        </a:rPr>
                        <a:t>60Ga</a:t>
                      </a: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sz="1050" b="0" i="0" u="none" strike="noStrike">
                          <a:solidFill>
                            <a:srgbClr val="000000"/>
                          </a:solidFill>
                          <a:effectLst/>
                          <a:latin typeface="Times New Roman" panose="02020603050405020304" pitchFamily="18" charset="0"/>
                          <a:ea typeface="宋体" panose="02010600030101010101" pitchFamily="2" charset="-122"/>
                        </a:rPr>
                        <a:t>60Ga</a:t>
                      </a: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endParaRPr lang="zh-CN" altLang="en-US" sz="1050" b="0" i="0" u="none" strike="noStrike">
                        <a:solidFill>
                          <a:srgbClr val="000000"/>
                        </a:solidFill>
                        <a:effectLst/>
                        <a:latin typeface="Times New Roman" panose="02020603050405020304" pitchFamily="18" charset="0"/>
                        <a:ea typeface="宋体" panose="02010600030101010101" pitchFamily="2" charset="-122"/>
                      </a:endParaRP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sz="1050" b="0" i="0" u="none" strike="noStrike" dirty="0">
                          <a:solidFill>
                            <a:srgbClr val="000000"/>
                          </a:solidFill>
                          <a:effectLst/>
                          <a:latin typeface="Times New Roman" panose="02020603050405020304" pitchFamily="18" charset="0"/>
                          <a:ea typeface="宋体" panose="02010600030101010101" pitchFamily="2" charset="-122"/>
                        </a:rPr>
                        <a:t>49Fe</a:t>
                      </a: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sz="1050" b="0" i="0" u="none" strike="noStrike" dirty="0">
                          <a:solidFill>
                            <a:srgbClr val="000000"/>
                          </a:solidFill>
                          <a:effectLst/>
                          <a:latin typeface="Times New Roman" panose="02020603050405020304" pitchFamily="18" charset="0"/>
                          <a:ea typeface="宋体" panose="02010600030101010101" pitchFamily="2" charset="-122"/>
                        </a:rPr>
                        <a:t>73Kr</a:t>
                      </a: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endParaRPr lang="zh-CN" altLang="en-US" sz="1050" b="0" i="0" u="none" strike="noStrike">
                        <a:solidFill>
                          <a:srgbClr val="000000"/>
                        </a:solidFill>
                        <a:effectLst/>
                        <a:latin typeface="Times New Roman" panose="02020603050405020304" pitchFamily="18" charset="0"/>
                        <a:ea typeface="宋体" panose="02010600030101010101" pitchFamily="2" charset="-122"/>
                      </a:endParaRP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2"/>
                  </a:ext>
                </a:extLst>
              </a:tr>
              <a:tr h="203043">
                <a:tc>
                  <a:txBody>
                    <a:bodyPr/>
                    <a:lstStyle/>
                    <a:p>
                      <a:pPr algn="ctr" fontAlgn="ctr"/>
                      <a:r>
                        <a:rPr lang="en-US" sz="1050" b="0" i="0" u="none" strike="noStrike">
                          <a:solidFill>
                            <a:srgbClr val="000000"/>
                          </a:solidFill>
                          <a:effectLst/>
                          <a:latin typeface="Times New Roman" panose="02020603050405020304" pitchFamily="18" charset="0"/>
                          <a:ea typeface="宋体" panose="02010600030101010101" pitchFamily="2" charset="-122"/>
                        </a:rPr>
                        <a:t>T1/2 (ms)</a:t>
                      </a: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endParaRPr lang="zh-CN" altLang="en-US" sz="1050" b="0" i="0" u="none" strike="noStrike">
                        <a:solidFill>
                          <a:srgbClr val="000000"/>
                        </a:solidFill>
                        <a:effectLst/>
                        <a:latin typeface="Times New Roman" panose="02020603050405020304" pitchFamily="18" charset="0"/>
                        <a:ea typeface="宋体" panose="02010600030101010101" pitchFamily="2" charset="-122"/>
                      </a:endParaRP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endParaRPr lang="zh-CN" altLang="en-US" sz="1050" b="0" i="0" u="none" strike="noStrike">
                        <a:solidFill>
                          <a:srgbClr val="000000"/>
                        </a:solidFill>
                        <a:effectLst/>
                        <a:latin typeface="Times New Roman" panose="02020603050405020304" pitchFamily="18" charset="0"/>
                        <a:ea typeface="宋体" panose="02010600030101010101" pitchFamily="2" charset="-122"/>
                      </a:endParaRP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altLang="zh-CN" sz="1050" b="0" i="0" u="none" strike="noStrike">
                          <a:solidFill>
                            <a:srgbClr val="000000"/>
                          </a:solidFill>
                          <a:effectLst/>
                          <a:latin typeface="Times New Roman" panose="02020603050405020304" pitchFamily="18" charset="0"/>
                          <a:ea typeface="宋体" panose="02010600030101010101" pitchFamily="2" charset="-122"/>
                        </a:rPr>
                        <a:t>76(3)</a:t>
                      </a: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altLang="zh-CN" sz="1050" b="0" i="0" u="none" strike="noStrike">
                          <a:solidFill>
                            <a:srgbClr val="000000"/>
                          </a:solidFill>
                          <a:effectLst/>
                          <a:latin typeface="Times New Roman" panose="02020603050405020304" pitchFamily="18" charset="0"/>
                          <a:ea typeface="宋体" panose="02010600030101010101" pitchFamily="2" charset="-122"/>
                        </a:rPr>
                        <a:t>76(3)</a:t>
                      </a: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altLang="zh-CN" sz="1050" b="0" i="0" u="none" strike="noStrike">
                          <a:solidFill>
                            <a:srgbClr val="000000"/>
                          </a:solidFill>
                          <a:effectLst/>
                          <a:latin typeface="Times New Roman" panose="02020603050405020304" pitchFamily="18" charset="0"/>
                          <a:ea typeface="宋体" panose="02010600030101010101" pitchFamily="2" charset="-122"/>
                        </a:rPr>
                        <a:t>76(3)</a:t>
                      </a: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altLang="zh-CN" sz="1050" b="0" i="0" u="none" strike="noStrike">
                          <a:solidFill>
                            <a:srgbClr val="000000"/>
                          </a:solidFill>
                          <a:effectLst/>
                          <a:latin typeface="Times New Roman" panose="02020603050405020304" pitchFamily="18" charset="0"/>
                          <a:ea typeface="宋体" panose="02010600030101010101" pitchFamily="2" charset="-122"/>
                        </a:rPr>
                        <a:t>76(3)</a:t>
                      </a: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sz="1050" b="0" i="0" u="none" strike="noStrike">
                          <a:solidFill>
                            <a:srgbClr val="000000"/>
                          </a:solidFill>
                          <a:effectLst/>
                          <a:latin typeface="Times New Roman" panose="02020603050405020304" pitchFamily="18" charset="0"/>
                          <a:ea typeface="宋体" panose="02010600030101010101" pitchFamily="2" charset="-122"/>
                        </a:rPr>
                        <a:t>Kucuk2017</a:t>
                      </a: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endParaRPr lang="zh-CN" altLang="en-US" sz="1050" b="0" i="0" u="none" strike="noStrike">
                        <a:solidFill>
                          <a:srgbClr val="000000"/>
                        </a:solidFill>
                        <a:effectLst/>
                        <a:latin typeface="Times New Roman" panose="02020603050405020304" pitchFamily="18" charset="0"/>
                        <a:ea typeface="宋体" panose="02010600030101010101" pitchFamily="2" charset="-122"/>
                      </a:endParaRP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altLang="zh-CN" sz="1050" b="0" i="0" u="none" strike="noStrike">
                          <a:solidFill>
                            <a:srgbClr val="000000"/>
                          </a:solidFill>
                          <a:effectLst/>
                          <a:latin typeface="Times New Roman" panose="02020603050405020304" pitchFamily="18" charset="0"/>
                          <a:ea typeface="宋体" panose="02010600030101010101" pitchFamily="2" charset="-122"/>
                        </a:rPr>
                        <a:t>27.3(10)</a:t>
                      </a: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sz="1050" b="0" i="0" u="none" strike="noStrike">
                          <a:solidFill>
                            <a:srgbClr val="000000"/>
                          </a:solidFill>
                          <a:effectLst/>
                          <a:latin typeface="Times New Roman" panose="02020603050405020304" pitchFamily="18" charset="0"/>
                          <a:ea typeface="宋体" panose="02010600030101010101" pitchFamily="2" charset="-122"/>
                        </a:rPr>
                        <a:t>NDS2004</a:t>
                      </a: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3"/>
                  </a:ext>
                </a:extLst>
              </a:tr>
              <a:tr h="203043">
                <a:tc>
                  <a:txBody>
                    <a:bodyPr/>
                    <a:lstStyle/>
                    <a:p>
                      <a:pPr algn="ctr" fontAlgn="ctr"/>
                      <a:r>
                        <a:rPr lang="en-US" sz="1050" b="0" i="0" u="none" strike="noStrike">
                          <a:solidFill>
                            <a:srgbClr val="000000"/>
                          </a:solidFill>
                          <a:effectLst/>
                          <a:latin typeface="Times New Roman" panose="02020603050405020304" pitchFamily="18" charset="0"/>
                          <a:ea typeface="宋体" panose="02010600030101010101" pitchFamily="2" charset="-122"/>
                        </a:rPr>
                        <a:t>QEC (keV)</a:t>
                      </a: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endParaRPr lang="zh-CN" altLang="en-US" sz="1050" b="0" i="0" u="none" strike="noStrike">
                        <a:solidFill>
                          <a:srgbClr val="000000"/>
                        </a:solidFill>
                        <a:effectLst/>
                        <a:latin typeface="Times New Roman" panose="02020603050405020304" pitchFamily="18" charset="0"/>
                        <a:ea typeface="宋体" panose="02010600030101010101" pitchFamily="2" charset="-122"/>
                      </a:endParaRP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endParaRPr lang="zh-CN" altLang="en-US" sz="1050" b="0" i="0" u="none" strike="noStrike">
                        <a:solidFill>
                          <a:srgbClr val="000000"/>
                        </a:solidFill>
                        <a:effectLst/>
                        <a:latin typeface="Times New Roman" panose="02020603050405020304" pitchFamily="18" charset="0"/>
                        <a:ea typeface="宋体" panose="02010600030101010101" pitchFamily="2" charset="-122"/>
                      </a:endParaRP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altLang="zh-CN" sz="1050" b="0" i="0" u="none" strike="noStrike" dirty="0">
                          <a:solidFill>
                            <a:srgbClr val="000000"/>
                          </a:solidFill>
                          <a:effectLst/>
                          <a:latin typeface="Times New Roman" panose="02020603050405020304" pitchFamily="18" charset="0"/>
                          <a:ea typeface="宋体" panose="02010600030101010101" pitchFamily="2" charset="-122"/>
                        </a:rPr>
                        <a:t>14580(200)</a:t>
                      </a: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altLang="zh-CN" sz="1050" b="0" i="0" u="none" strike="noStrike" dirty="0">
                          <a:solidFill>
                            <a:srgbClr val="000000"/>
                          </a:solidFill>
                          <a:effectLst/>
                          <a:latin typeface="Times New Roman" panose="02020603050405020304" pitchFamily="18" charset="0"/>
                          <a:ea typeface="宋体" panose="02010600030101010101" pitchFamily="2" charset="-122"/>
                        </a:rPr>
                        <a:t>14580(200)</a:t>
                      </a: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altLang="zh-CN" sz="1050" b="0" i="0" u="none" strike="noStrike" dirty="0">
                          <a:solidFill>
                            <a:srgbClr val="000000"/>
                          </a:solidFill>
                          <a:effectLst/>
                          <a:latin typeface="Times New Roman" panose="02020603050405020304" pitchFamily="18" charset="0"/>
                          <a:ea typeface="宋体" panose="02010600030101010101" pitchFamily="2" charset="-122"/>
                        </a:rPr>
                        <a:t>14580(200)</a:t>
                      </a: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altLang="zh-CN" sz="1050" b="0" i="0" u="none" strike="noStrike" dirty="0">
                          <a:solidFill>
                            <a:srgbClr val="000000"/>
                          </a:solidFill>
                          <a:effectLst/>
                          <a:latin typeface="Times New Roman" panose="02020603050405020304" pitchFamily="18" charset="0"/>
                          <a:ea typeface="宋体" panose="02010600030101010101" pitchFamily="2" charset="-122"/>
                        </a:rPr>
                        <a:t>14580(200)</a:t>
                      </a: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sz="1050" b="0" i="0" u="none" strike="noStrike" dirty="0">
                          <a:solidFill>
                            <a:srgbClr val="000000"/>
                          </a:solidFill>
                          <a:effectLst/>
                          <a:latin typeface="Times New Roman" panose="02020603050405020304" pitchFamily="18" charset="0"/>
                          <a:ea typeface="宋体" panose="02010600030101010101" pitchFamily="2" charset="-122"/>
                        </a:rPr>
                        <a:t>AME2016</a:t>
                      </a: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endParaRPr lang="zh-CN" altLang="en-US" sz="1050" b="0" i="0" u="none" strike="noStrike">
                        <a:solidFill>
                          <a:srgbClr val="000000"/>
                        </a:solidFill>
                        <a:effectLst/>
                        <a:latin typeface="Times New Roman" panose="02020603050405020304" pitchFamily="18" charset="0"/>
                        <a:ea typeface="宋体" panose="02010600030101010101" pitchFamily="2" charset="-122"/>
                      </a:endParaRP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altLang="zh-CN" sz="1050" b="0" i="0" u="none" strike="noStrike">
                          <a:solidFill>
                            <a:srgbClr val="000000"/>
                          </a:solidFill>
                          <a:effectLst/>
                          <a:latin typeface="Times New Roman" panose="02020603050405020304" pitchFamily="18" charset="0"/>
                          <a:ea typeface="宋体" panose="02010600030101010101" pitchFamily="2" charset="-122"/>
                        </a:rPr>
                        <a:t>7096(10)</a:t>
                      </a: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sz="1050" b="0" i="0" u="none" strike="noStrike">
                          <a:solidFill>
                            <a:srgbClr val="000000"/>
                          </a:solidFill>
                          <a:effectLst/>
                          <a:latin typeface="Times New Roman" panose="02020603050405020304" pitchFamily="18" charset="0"/>
                          <a:ea typeface="宋体" panose="02010600030101010101" pitchFamily="2" charset="-122"/>
                        </a:rPr>
                        <a:t>AME2016</a:t>
                      </a: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4"/>
                  </a:ext>
                </a:extLst>
              </a:tr>
              <a:tr h="203043">
                <a:tc>
                  <a:txBody>
                    <a:bodyPr/>
                    <a:lstStyle/>
                    <a:p>
                      <a:pPr algn="ctr" fontAlgn="ctr"/>
                      <a:r>
                        <a:rPr lang="en-US" sz="1050" b="0" i="0" u="none" strike="noStrike">
                          <a:solidFill>
                            <a:srgbClr val="000000"/>
                          </a:solidFill>
                          <a:effectLst/>
                          <a:latin typeface="Times New Roman" panose="02020603050405020304" pitchFamily="18" charset="0"/>
                          <a:ea typeface="宋体" panose="02010600030101010101" pitchFamily="2" charset="-122"/>
                        </a:rPr>
                        <a:t>Sp(daughter) (keV)</a:t>
                      </a: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endParaRPr lang="zh-CN" altLang="en-US" sz="1050" b="0" i="0" u="none" strike="noStrike">
                        <a:solidFill>
                          <a:srgbClr val="000000"/>
                        </a:solidFill>
                        <a:effectLst/>
                        <a:latin typeface="Times New Roman" panose="02020603050405020304" pitchFamily="18" charset="0"/>
                        <a:ea typeface="宋体" panose="02010600030101010101" pitchFamily="2" charset="-122"/>
                      </a:endParaRP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endParaRPr lang="zh-CN" altLang="en-US" sz="1050" b="0" i="0" u="none" strike="noStrike">
                        <a:solidFill>
                          <a:srgbClr val="000000"/>
                        </a:solidFill>
                        <a:effectLst/>
                        <a:latin typeface="Times New Roman" panose="02020603050405020304" pitchFamily="18" charset="0"/>
                        <a:ea typeface="宋体" panose="02010600030101010101" pitchFamily="2" charset="-122"/>
                      </a:endParaRP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altLang="zh-CN" sz="1050" b="0" i="0" u="none" strike="noStrike">
                          <a:solidFill>
                            <a:srgbClr val="000000"/>
                          </a:solidFill>
                          <a:effectLst/>
                          <a:latin typeface="Times New Roman" panose="02020603050405020304" pitchFamily="18" charset="0"/>
                          <a:ea typeface="宋体" panose="02010600030101010101" pitchFamily="2" charset="-122"/>
                        </a:rPr>
                        <a:t>5105.0(4)</a:t>
                      </a: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altLang="zh-CN" sz="1050" b="0" i="0" u="none" strike="noStrike">
                          <a:solidFill>
                            <a:srgbClr val="000000"/>
                          </a:solidFill>
                          <a:effectLst/>
                          <a:latin typeface="Times New Roman" panose="02020603050405020304" pitchFamily="18" charset="0"/>
                          <a:ea typeface="宋体" panose="02010600030101010101" pitchFamily="2" charset="-122"/>
                        </a:rPr>
                        <a:t>5105.0(4)</a:t>
                      </a: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altLang="zh-CN" sz="1050" b="0" i="0" u="none" strike="noStrike">
                          <a:solidFill>
                            <a:srgbClr val="000000"/>
                          </a:solidFill>
                          <a:effectLst/>
                          <a:latin typeface="Times New Roman" panose="02020603050405020304" pitchFamily="18" charset="0"/>
                          <a:ea typeface="宋体" panose="02010600030101010101" pitchFamily="2" charset="-122"/>
                        </a:rPr>
                        <a:t>5105.0(4)</a:t>
                      </a: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altLang="zh-CN" sz="1050" b="0" i="0" u="none" strike="noStrike">
                          <a:solidFill>
                            <a:srgbClr val="000000"/>
                          </a:solidFill>
                          <a:effectLst/>
                          <a:latin typeface="Times New Roman" panose="02020603050405020304" pitchFamily="18" charset="0"/>
                          <a:ea typeface="宋体" panose="02010600030101010101" pitchFamily="2" charset="-122"/>
                        </a:rPr>
                        <a:t>5105.0(4)</a:t>
                      </a: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sz="1050" b="0" i="0" u="none" strike="noStrike">
                          <a:solidFill>
                            <a:srgbClr val="000000"/>
                          </a:solidFill>
                          <a:effectLst/>
                          <a:latin typeface="Times New Roman" panose="02020603050405020304" pitchFamily="18" charset="0"/>
                          <a:ea typeface="宋体" panose="02010600030101010101" pitchFamily="2" charset="-122"/>
                        </a:rPr>
                        <a:t>AME2016</a:t>
                      </a: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endParaRPr lang="zh-CN" altLang="en-US" sz="1050" b="0" i="0" u="none" strike="noStrike" dirty="0">
                        <a:solidFill>
                          <a:srgbClr val="000000"/>
                        </a:solidFill>
                        <a:effectLst/>
                        <a:latin typeface="Times New Roman" panose="02020603050405020304" pitchFamily="18" charset="0"/>
                        <a:ea typeface="宋体" panose="02010600030101010101" pitchFamily="2" charset="-122"/>
                      </a:endParaRP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altLang="zh-CN" sz="1050" b="0" i="0" u="none" strike="noStrike">
                          <a:solidFill>
                            <a:srgbClr val="000000"/>
                          </a:solidFill>
                          <a:effectLst/>
                          <a:latin typeface="Times New Roman" panose="02020603050405020304" pitchFamily="18" charset="0"/>
                          <a:ea typeface="宋体" panose="02010600030101010101" pitchFamily="2" charset="-122"/>
                        </a:rPr>
                        <a:t>3068(8)</a:t>
                      </a: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sz="1050" b="0" i="0" u="none" strike="noStrike">
                          <a:solidFill>
                            <a:srgbClr val="000000"/>
                          </a:solidFill>
                          <a:effectLst/>
                          <a:latin typeface="Times New Roman" panose="02020603050405020304" pitchFamily="18" charset="0"/>
                          <a:ea typeface="宋体" panose="02010600030101010101" pitchFamily="2" charset="-122"/>
                        </a:rPr>
                        <a:t>AME2016</a:t>
                      </a: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5"/>
                  </a:ext>
                </a:extLst>
              </a:tr>
              <a:tr h="203043">
                <a:tc>
                  <a:txBody>
                    <a:bodyPr/>
                    <a:lstStyle/>
                    <a:p>
                      <a:pPr algn="ctr" fontAlgn="ctr"/>
                      <a:r>
                        <a:rPr lang="en-US" sz="1050" b="0" i="0" u="none" strike="noStrike">
                          <a:solidFill>
                            <a:srgbClr val="000000"/>
                          </a:solidFill>
                          <a:effectLst/>
                          <a:latin typeface="Times New Roman" panose="02020603050405020304" pitchFamily="18" charset="0"/>
                          <a:ea typeface="宋体" panose="02010600030101010101" pitchFamily="2" charset="-122"/>
                        </a:rPr>
                        <a:t>QECp (keV)</a:t>
                      </a: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endParaRPr lang="zh-CN" altLang="en-US" sz="1050" b="0" i="0" u="none" strike="noStrike">
                        <a:solidFill>
                          <a:srgbClr val="000000"/>
                        </a:solidFill>
                        <a:effectLst/>
                        <a:latin typeface="Times New Roman" panose="02020603050405020304" pitchFamily="18" charset="0"/>
                        <a:ea typeface="宋体" panose="02010600030101010101" pitchFamily="2" charset="-122"/>
                      </a:endParaRP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altLang="zh-CN" sz="1050" b="0" i="0" u="none" strike="noStrike" dirty="0">
                          <a:solidFill>
                            <a:srgbClr val="000000"/>
                          </a:solidFill>
                          <a:effectLst/>
                          <a:latin typeface="Times New Roman" panose="02020603050405020304" pitchFamily="18" charset="0"/>
                          <a:ea typeface="宋体" panose="02010600030101010101" pitchFamily="2" charset="-122"/>
                        </a:rPr>
                        <a:t>9480</a:t>
                      </a: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altLang="zh-CN" sz="1050" b="0" i="0" u="none" strike="noStrike" dirty="0">
                          <a:solidFill>
                            <a:srgbClr val="000000"/>
                          </a:solidFill>
                          <a:effectLst/>
                          <a:latin typeface="Times New Roman" panose="02020603050405020304" pitchFamily="18" charset="0"/>
                          <a:ea typeface="宋体" panose="02010600030101010101" pitchFamily="2" charset="-122"/>
                        </a:rPr>
                        <a:t>9480(200)</a:t>
                      </a: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altLang="zh-CN" sz="1050" b="0" i="0" u="none" strike="noStrike" dirty="0">
                          <a:solidFill>
                            <a:srgbClr val="000000"/>
                          </a:solidFill>
                          <a:effectLst/>
                          <a:latin typeface="Times New Roman" panose="02020603050405020304" pitchFamily="18" charset="0"/>
                          <a:ea typeface="宋体" panose="02010600030101010101" pitchFamily="2" charset="-122"/>
                        </a:rPr>
                        <a:t>9480(200)</a:t>
                      </a: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altLang="zh-CN" sz="1050" b="0" i="0" u="none" strike="noStrike" dirty="0">
                          <a:solidFill>
                            <a:srgbClr val="000000"/>
                          </a:solidFill>
                          <a:effectLst/>
                          <a:latin typeface="Times New Roman" panose="02020603050405020304" pitchFamily="18" charset="0"/>
                          <a:ea typeface="宋体" panose="02010600030101010101" pitchFamily="2" charset="-122"/>
                        </a:rPr>
                        <a:t>9480(200)</a:t>
                      </a: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altLang="zh-CN" sz="1050" b="0" i="0" u="none" strike="noStrike" dirty="0">
                          <a:solidFill>
                            <a:srgbClr val="000000"/>
                          </a:solidFill>
                          <a:effectLst/>
                          <a:latin typeface="Times New Roman" panose="02020603050405020304" pitchFamily="18" charset="0"/>
                          <a:ea typeface="宋体" panose="02010600030101010101" pitchFamily="2" charset="-122"/>
                        </a:rPr>
                        <a:t>9480(200)</a:t>
                      </a: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sz="1050" b="0" i="0" u="none" strike="noStrike">
                          <a:solidFill>
                            <a:srgbClr val="000000"/>
                          </a:solidFill>
                          <a:effectLst/>
                          <a:latin typeface="Times New Roman" panose="02020603050405020304" pitchFamily="18" charset="0"/>
                          <a:ea typeface="宋体" panose="02010600030101010101" pitchFamily="2" charset="-122"/>
                        </a:rPr>
                        <a:t>AME2016</a:t>
                      </a: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endParaRPr lang="zh-CN" altLang="en-US" sz="1050" b="0" i="0" u="none" strike="noStrike">
                        <a:solidFill>
                          <a:srgbClr val="000000"/>
                        </a:solidFill>
                        <a:effectLst/>
                        <a:latin typeface="Times New Roman" panose="02020603050405020304" pitchFamily="18" charset="0"/>
                        <a:ea typeface="宋体" panose="02010600030101010101" pitchFamily="2" charset="-122"/>
                      </a:endParaRP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altLang="zh-CN" sz="1050" b="0" i="0" u="none" strike="noStrike">
                          <a:solidFill>
                            <a:srgbClr val="000000"/>
                          </a:solidFill>
                          <a:effectLst/>
                          <a:latin typeface="Times New Roman" panose="02020603050405020304" pitchFamily="18" charset="0"/>
                          <a:ea typeface="宋体" panose="02010600030101010101" pitchFamily="2" charset="-122"/>
                        </a:rPr>
                        <a:t>4027(7)</a:t>
                      </a: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sz="1050" b="0" i="0" u="none" strike="noStrike" dirty="0">
                          <a:solidFill>
                            <a:srgbClr val="000000"/>
                          </a:solidFill>
                          <a:effectLst/>
                          <a:latin typeface="Times New Roman" panose="02020603050405020304" pitchFamily="18" charset="0"/>
                          <a:ea typeface="宋体" panose="02010600030101010101" pitchFamily="2" charset="-122"/>
                        </a:rPr>
                        <a:t>AME2016</a:t>
                      </a: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6"/>
                  </a:ext>
                </a:extLst>
              </a:tr>
              <a:tr h="203043">
                <a:tc>
                  <a:txBody>
                    <a:bodyPr/>
                    <a:lstStyle/>
                    <a:p>
                      <a:pPr algn="ctr" fontAlgn="ctr"/>
                      <a:r>
                        <a:rPr lang="en-US" sz="1050" b="0" i="0" u="none" strike="noStrike">
                          <a:solidFill>
                            <a:srgbClr val="000000"/>
                          </a:solidFill>
                          <a:effectLst/>
                          <a:latin typeface="Times New Roman" panose="02020603050405020304" pitchFamily="18" charset="0"/>
                          <a:ea typeface="宋体" panose="02010600030101010101" pitchFamily="2" charset="-122"/>
                        </a:rPr>
                        <a:t>Average Ep (keV)</a:t>
                      </a: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endParaRPr lang="zh-CN" altLang="en-US" sz="1050" b="0" i="0" u="none" strike="noStrike">
                        <a:solidFill>
                          <a:srgbClr val="000000"/>
                        </a:solidFill>
                        <a:effectLst/>
                        <a:latin typeface="Times New Roman" panose="02020603050405020304" pitchFamily="18" charset="0"/>
                        <a:ea typeface="宋体" panose="02010600030101010101" pitchFamily="2" charset="-122"/>
                      </a:endParaRP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endParaRPr lang="zh-CN" altLang="en-US" sz="1050" b="0" i="0" u="none" strike="noStrike">
                        <a:solidFill>
                          <a:srgbClr val="000000"/>
                        </a:solidFill>
                        <a:effectLst/>
                        <a:latin typeface="Times New Roman" panose="02020603050405020304" pitchFamily="18" charset="0"/>
                        <a:ea typeface="宋体" panose="02010600030101010101" pitchFamily="2" charset="-122"/>
                      </a:endParaRP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altLang="zh-CN" sz="1050" b="0" i="0" u="none" strike="noStrike">
                          <a:solidFill>
                            <a:srgbClr val="000000"/>
                          </a:solidFill>
                          <a:effectLst/>
                          <a:latin typeface="Times New Roman" panose="02020603050405020304" pitchFamily="18" charset="0"/>
                          <a:ea typeface="宋体" panose="02010600030101010101" pitchFamily="2" charset="-122"/>
                        </a:rPr>
                        <a:t>2300</a:t>
                      </a: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altLang="zh-CN" sz="1050" b="0" i="0" u="none" strike="noStrike">
                          <a:solidFill>
                            <a:srgbClr val="000000"/>
                          </a:solidFill>
                          <a:effectLst/>
                          <a:latin typeface="Times New Roman" panose="02020603050405020304" pitchFamily="18" charset="0"/>
                          <a:ea typeface="宋体" panose="02010600030101010101" pitchFamily="2" charset="-122"/>
                        </a:rPr>
                        <a:t>2300</a:t>
                      </a: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altLang="zh-CN" sz="1050" b="0" i="0" u="none" strike="noStrike">
                          <a:solidFill>
                            <a:srgbClr val="000000"/>
                          </a:solidFill>
                          <a:effectLst/>
                          <a:latin typeface="Times New Roman" panose="02020603050405020304" pitchFamily="18" charset="0"/>
                          <a:ea typeface="宋体" panose="02010600030101010101" pitchFamily="2" charset="-122"/>
                        </a:rPr>
                        <a:t>2300</a:t>
                      </a: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altLang="zh-CN" sz="1050" b="0" i="0" u="none" strike="noStrike">
                          <a:solidFill>
                            <a:srgbClr val="000000"/>
                          </a:solidFill>
                          <a:effectLst/>
                          <a:latin typeface="Times New Roman" panose="02020603050405020304" pitchFamily="18" charset="0"/>
                          <a:ea typeface="宋体" panose="02010600030101010101" pitchFamily="2" charset="-122"/>
                        </a:rPr>
                        <a:t>500</a:t>
                      </a: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sz="1050" b="0" i="0" u="none" strike="noStrike">
                          <a:solidFill>
                            <a:srgbClr val="000000"/>
                          </a:solidFill>
                          <a:effectLst/>
                          <a:latin typeface="Times New Roman" panose="02020603050405020304" pitchFamily="18" charset="0"/>
                          <a:ea typeface="宋体" panose="02010600030101010101" pitchFamily="2" charset="-122"/>
                        </a:rPr>
                        <a:t>Mazzocchi2001</a:t>
                      </a: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endParaRPr lang="zh-CN" altLang="en-US" sz="1050" b="0" i="0" u="none" strike="noStrike">
                        <a:solidFill>
                          <a:srgbClr val="000000"/>
                        </a:solidFill>
                        <a:effectLst/>
                        <a:latin typeface="Times New Roman" panose="02020603050405020304" pitchFamily="18" charset="0"/>
                        <a:ea typeface="宋体" panose="02010600030101010101" pitchFamily="2" charset="-122"/>
                      </a:endParaRP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altLang="zh-CN" sz="1050" b="0" i="0" u="none" strike="noStrike">
                          <a:solidFill>
                            <a:srgbClr val="000000"/>
                          </a:solidFill>
                          <a:effectLst/>
                          <a:latin typeface="Times New Roman" panose="02020603050405020304" pitchFamily="18" charset="0"/>
                          <a:ea typeface="宋体" panose="02010600030101010101" pitchFamily="2" charset="-122"/>
                        </a:rPr>
                        <a:t>2200</a:t>
                      </a: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sz="1050" b="0" i="0" u="none" strike="noStrike">
                          <a:solidFill>
                            <a:srgbClr val="000000"/>
                          </a:solidFill>
                          <a:effectLst/>
                          <a:latin typeface="Times New Roman" panose="02020603050405020304" pitchFamily="18" charset="0"/>
                          <a:ea typeface="宋体" panose="02010600030101010101" pitchFamily="2" charset="-122"/>
                        </a:rPr>
                        <a:t>Giovinazzo2001</a:t>
                      </a: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7"/>
                  </a:ext>
                </a:extLst>
              </a:tr>
              <a:tr h="203043">
                <a:tc>
                  <a:txBody>
                    <a:bodyPr/>
                    <a:lstStyle/>
                    <a:p>
                      <a:pPr algn="ctr" fontAlgn="ctr"/>
                      <a:r>
                        <a:rPr lang="en-US" sz="1050" b="0" i="0" u="none" strike="noStrike">
                          <a:solidFill>
                            <a:srgbClr val="000000"/>
                          </a:solidFill>
                          <a:effectLst/>
                          <a:latin typeface="Times New Roman" panose="02020603050405020304" pitchFamily="18" charset="0"/>
                          <a:ea typeface="宋体" panose="02010600030101010101" pitchFamily="2" charset="-122"/>
                        </a:rPr>
                        <a:t>Average proton-emitting state Ex (keV)</a:t>
                      </a: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endParaRPr lang="zh-CN" altLang="en-US" sz="1050" b="0" i="0" u="none" strike="noStrike">
                        <a:solidFill>
                          <a:srgbClr val="000000"/>
                        </a:solidFill>
                        <a:effectLst/>
                        <a:latin typeface="Times New Roman" panose="02020603050405020304" pitchFamily="18" charset="0"/>
                        <a:ea typeface="宋体" panose="02010600030101010101" pitchFamily="2" charset="-122"/>
                      </a:endParaRP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endParaRPr lang="zh-CN" altLang="en-US" sz="1050" b="0" i="0" u="none" strike="noStrike">
                        <a:solidFill>
                          <a:srgbClr val="000000"/>
                        </a:solidFill>
                        <a:effectLst/>
                        <a:latin typeface="Times New Roman" panose="02020603050405020304" pitchFamily="18" charset="0"/>
                        <a:ea typeface="宋体" panose="02010600030101010101" pitchFamily="2" charset="-122"/>
                      </a:endParaRP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altLang="zh-CN" sz="1050" b="0" i="0" u="none" strike="noStrike">
                          <a:solidFill>
                            <a:srgbClr val="000000"/>
                          </a:solidFill>
                          <a:effectLst/>
                          <a:latin typeface="Times New Roman" panose="02020603050405020304" pitchFamily="18" charset="0"/>
                          <a:ea typeface="宋体" panose="02010600030101010101" pitchFamily="2" charset="-122"/>
                        </a:rPr>
                        <a:t>7405</a:t>
                      </a: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altLang="zh-CN" sz="1050" b="0" i="0" u="none" strike="noStrike">
                          <a:solidFill>
                            <a:srgbClr val="000000"/>
                          </a:solidFill>
                          <a:effectLst/>
                          <a:latin typeface="Times New Roman" panose="02020603050405020304" pitchFamily="18" charset="0"/>
                          <a:ea typeface="宋体" panose="02010600030101010101" pitchFamily="2" charset="-122"/>
                        </a:rPr>
                        <a:t>7405</a:t>
                      </a: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altLang="zh-CN" sz="1050" b="0" i="0" u="none" strike="noStrike">
                          <a:solidFill>
                            <a:srgbClr val="000000"/>
                          </a:solidFill>
                          <a:effectLst/>
                          <a:latin typeface="Times New Roman" panose="02020603050405020304" pitchFamily="18" charset="0"/>
                          <a:ea typeface="宋体" panose="02010600030101010101" pitchFamily="2" charset="-122"/>
                        </a:rPr>
                        <a:t>7405</a:t>
                      </a: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altLang="zh-CN" sz="1050" b="0" i="0" u="none" strike="noStrike">
                          <a:solidFill>
                            <a:srgbClr val="000000"/>
                          </a:solidFill>
                          <a:effectLst/>
                          <a:latin typeface="Times New Roman" panose="02020603050405020304" pitchFamily="18" charset="0"/>
                          <a:ea typeface="宋体" panose="02010600030101010101" pitchFamily="2" charset="-122"/>
                        </a:rPr>
                        <a:t>5605</a:t>
                      </a: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sz="1050" b="0" i="0" u="none" strike="noStrike">
                          <a:solidFill>
                            <a:srgbClr val="000000"/>
                          </a:solidFill>
                          <a:effectLst/>
                          <a:latin typeface="Times New Roman" panose="02020603050405020304" pitchFamily="18" charset="0"/>
                          <a:ea typeface="宋体" panose="02010600030101010101" pitchFamily="2" charset="-122"/>
                        </a:rPr>
                        <a:t>Mazzocchi2001</a:t>
                      </a: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endParaRPr lang="zh-CN" altLang="en-US" sz="1050" b="0" i="0" u="none" strike="noStrike">
                        <a:solidFill>
                          <a:srgbClr val="000000"/>
                        </a:solidFill>
                        <a:effectLst/>
                        <a:latin typeface="Times New Roman" panose="02020603050405020304" pitchFamily="18" charset="0"/>
                        <a:ea typeface="宋体" panose="02010600030101010101" pitchFamily="2" charset="-122"/>
                      </a:endParaRP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altLang="zh-CN" sz="1050" b="0" i="0" u="none" strike="noStrike">
                          <a:solidFill>
                            <a:srgbClr val="000000"/>
                          </a:solidFill>
                          <a:effectLst/>
                          <a:latin typeface="Times New Roman" panose="02020603050405020304" pitchFamily="18" charset="0"/>
                          <a:ea typeface="宋体" panose="02010600030101010101" pitchFamily="2" charset="-122"/>
                        </a:rPr>
                        <a:t>5268</a:t>
                      </a: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sz="1050" b="0" i="0" u="none" strike="noStrike" dirty="0">
                          <a:solidFill>
                            <a:srgbClr val="000000"/>
                          </a:solidFill>
                          <a:effectLst/>
                          <a:latin typeface="Times New Roman" panose="02020603050405020304" pitchFamily="18" charset="0"/>
                          <a:ea typeface="宋体" panose="02010600030101010101" pitchFamily="2" charset="-122"/>
                        </a:rPr>
                        <a:t>Giovinazzo2001</a:t>
                      </a: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8"/>
                  </a:ext>
                </a:extLst>
              </a:tr>
              <a:tr h="203043">
                <a:tc>
                  <a:txBody>
                    <a:bodyPr/>
                    <a:lstStyle/>
                    <a:p>
                      <a:pPr algn="ctr" fontAlgn="ctr"/>
                      <a:r>
                        <a:rPr lang="en-US" sz="1050" b="0" i="0" u="none" strike="noStrike" dirty="0">
                          <a:solidFill>
                            <a:srgbClr val="000000"/>
                          </a:solidFill>
                          <a:effectLst/>
                          <a:latin typeface="Times New Roman" panose="02020603050405020304" pitchFamily="18" charset="0"/>
                          <a:ea typeface="宋体" panose="02010600030101010101" pitchFamily="2" charset="-122"/>
                        </a:rPr>
                        <a:t>Fast beam rate (pps)</a:t>
                      </a: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endParaRPr lang="zh-CN" altLang="en-US" sz="1050" b="0" i="0" u="none" strike="noStrike">
                        <a:solidFill>
                          <a:srgbClr val="000000"/>
                        </a:solidFill>
                        <a:effectLst/>
                        <a:latin typeface="Times New Roman" panose="02020603050405020304" pitchFamily="18" charset="0"/>
                        <a:ea typeface="宋体" panose="02010600030101010101" pitchFamily="2" charset="-122"/>
                      </a:endParaRP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endParaRPr lang="zh-CN" altLang="en-US" sz="1050" b="0" i="0" u="none" strike="noStrike">
                        <a:solidFill>
                          <a:srgbClr val="000000"/>
                        </a:solidFill>
                        <a:effectLst/>
                        <a:latin typeface="Times New Roman" panose="02020603050405020304" pitchFamily="18" charset="0"/>
                        <a:ea typeface="宋体" panose="02010600030101010101" pitchFamily="2" charset="-122"/>
                      </a:endParaRP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sz="1050" b="0" i="0" u="none" strike="noStrike">
                          <a:solidFill>
                            <a:srgbClr val="000000"/>
                          </a:solidFill>
                          <a:effectLst/>
                          <a:latin typeface="Times New Roman" panose="02020603050405020304" pitchFamily="18" charset="0"/>
                          <a:ea typeface="宋体" panose="02010600030101010101" pitchFamily="2" charset="-122"/>
                        </a:rPr>
                        <a:t>1.27E+04</a:t>
                      </a: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sz="1050" b="0" i="0" u="none" strike="noStrike">
                          <a:solidFill>
                            <a:srgbClr val="000000"/>
                          </a:solidFill>
                          <a:effectLst/>
                          <a:latin typeface="Times New Roman" panose="02020603050405020304" pitchFamily="18" charset="0"/>
                          <a:ea typeface="宋体" panose="02010600030101010101" pitchFamily="2" charset="-122"/>
                        </a:rPr>
                        <a:t>6.37E+04</a:t>
                      </a: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sz="1050" b="0" i="0" u="none" strike="noStrike">
                          <a:solidFill>
                            <a:srgbClr val="000000"/>
                          </a:solidFill>
                          <a:effectLst/>
                          <a:latin typeface="Times New Roman" panose="02020603050405020304" pitchFamily="18" charset="0"/>
                          <a:ea typeface="宋体" panose="02010600030101010101" pitchFamily="2" charset="-122"/>
                        </a:rPr>
                        <a:t>5.09E+05</a:t>
                      </a: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sz="1050" b="0" i="0" u="none" strike="noStrike">
                          <a:solidFill>
                            <a:srgbClr val="000000"/>
                          </a:solidFill>
                          <a:effectLst/>
                          <a:latin typeface="Times New Roman" panose="02020603050405020304" pitchFamily="18" charset="0"/>
                          <a:ea typeface="宋体" panose="02010600030101010101" pitchFamily="2" charset="-122"/>
                        </a:rPr>
                        <a:t>5.09E+05</a:t>
                      </a: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1050" b="0" i="0" u="none" strike="noStrike">
                          <a:solidFill>
                            <a:srgbClr val="000000"/>
                          </a:solidFill>
                          <a:effectLst/>
                          <a:latin typeface="Times New Roman" panose="02020603050405020304" pitchFamily="18" charset="0"/>
                          <a:ea typeface="宋体" panose="02010600030101010101" pitchFamily="2" charset="-122"/>
                        </a:rPr>
                        <a:t>FRIB Estimated Rates</a:t>
                      </a: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altLang="zh-CN" sz="1050" b="0" i="0" u="none" strike="noStrike">
                          <a:solidFill>
                            <a:srgbClr val="000000"/>
                          </a:solidFill>
                          <a:effectLst/>
                          <a:latin typeface="Times New Roman" panose="02020603050405020304" pitchFamily="18" charset="0"/>
                          <a:ea typeface="宋体" panose="02010600030101010101" pitchFamily="2" charset="-122"/>
                        </a:rPr>
                        <a:t>372</a:t>
                      </a: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sz="1050" b="0" i="0" u="none" strike="noStrike">
                          <a:solidFill>
                            <a:srgbClr val="000000"/>
                          </a:solidFill>
                          <a:effectLst/>
                          <a:latin typeface="Times New Roman" panose="02020603050405020304" pitchFamily="18" charset="0"/>
                          <a:ea typeface="宋体" panose="02010600030101010101" pitchFamily="2" charset="-122"/>
                        </a:rPr>
                        <a:t>2.53E+04</a:t>
                      </a: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sz="1050" b="0" i="0" u="none" strike="noStrike">
                          <a:solidFill>
                            <a:srgbClr val="000000"/>
                          </a:solidFill>
                          <a:effectLst/>
                          <a:latin typeface="Times New Roman" panose="02020603050405020304" pitchFamily="18" charset="0"/>
                          <a:ea typeface="宋体" panose="02010600030101010101" pitchFamily="2" charset="-122"/>
                        </a:rPr>
                        <a:t>Chandana</a:t>
                      </a: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9"/>
                  </a:ext>
                </a:extLst>
              </a:tr>
              <a:tr h="203043">
                <a:tc>
                  <a:txBody>
                    <a:bodyPr/>
                    <a:lstStyle/>
                    <a:p>
                      <a:pPr algn="ctr" fontAlgn="ctr"/>
                      <a:r>
                        <a:rPr lang="en-US" sz="1050" b="0" i="0" u="none" strike="noStrike">
                          <a:solidFill>
                            <a:srgbClr val="000000"/>
                          </a:solidFill>
                          <a:effectLst/>
                          <a:latin typeface="Times New Roman" panose="02020603050405020304" pitchFamily="18" charset="0"/>
                          <a:ea typeface="宋体" panose="02010600030101010101" pitchFamily="2" charset="-122"/>
                        </a:rPr>
                        <a:t>Stopped beam rate (pps)</a:t>
                      </a: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endParaRPr lang="zh-CN" altLang="en-US" sz="1050" b="0" i="0" u="none" strike="noStrike">
                        <a:solidFill>
                          <a:srgbClr val="000000"/>
                        </a:solidFill>
                        <a:effectLst/>
                        <a:latin typeface="Times New Roman" panose="02020603050405020304" pitchFamily="18" charset="0"/>
                        <a:ea typeface="宋体" panose="02010600030101010101" pitchFamily="2" charset="-122"/>
                      </a:endParaRP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sz="1050" b="0" i="0" u="none" strike="noStrike" dirty="0">
                          <a:solidFill>
                            <a:srgbClr val="000000"/>
                          </a:solidFill>
                          <a:effectLst/>
                          <a:latin typeface="Times New Roman" panose="02020603050405020304" pitchFamily="18" charset="0"/>
                          <a:ea typeface="宋体" panose="02010600030101010101" pitchFamily="2" charset="-122"/>
                        </a:rPr>
                        <a:t>1.27E+04</a:t>
                      </a: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sz="1050" b="0" i="0" u="none" strike="noStrike" dirty="0">
                          <a:solidFill>
                            <a:srgbClr val="000000"/>
                          </a:solidFill>
                          <a:effectLst/>
                          <a:latin typeface="Times New Roman" panose="02020603050405020304" pitchFamily="18" charset="0"/>
                          <a:ea typeface="宋体" panose="02010600030101010101" pitchFamily="2" charset="-122"/>
                        </a:rPr>
                        <a:t>3.10E+03</a:t>
                      </a: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sz="1050" b="0" i="0" u="none" strike="noStrike" dirty="0">
                          <a:solidFill>
                            <a:srgbClr val="000000"/>
                          </a:solidFill>
                          <a:effectLst/>
                          <a:latin typeface="Times New Roman" panose="02020603050405020304" pitchFamily="18" charset="0"/>
                          <a:ea typeface="宋体" panose="02010600030101010101" pitchFamily="2" charset="-122"/>
                        </a:rPr>
                        <a:t>1.55E+04</a:t>
                      </a: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sz="1050" b="0" i="0" u="none" strike="noStrike">
                          <a:solidFill>
                            <a:srgbClr val="000000"/>
                          </a:solidFill>
                          <a:effectLst/>
                          <a:latin typeface="Times New Roman" panose="02020603050405020304" pitchFamily="18" charset="0"/>
                          <a:ea typeface="宋体" panose="02010600030101010101" pitchFamily="2" charset="-122"/>
                        </a:rPr>
                        <a:t>1.24E+05</a:t>
                      </a: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sz="1050" b="0" i="0" u="none" strike="noStrike">
                          <a:solidFill>
                            <a:srgbClr val="000000"/>
                          </a:solidFill>
                          <a:effectLst/>
                          <a:latin typeface="Times New Roman" panose="02020603050405020304" pitchFamily="18" charset="0"/>
                          <a:ea typeface="宋体" panose="02010600030101010101" pitchFamily="2" charset="-122"/>
                        </a:rPr>
                        <a:t>1.24E+05</a:t>
                      </a: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1050" b="0" i="0" u="none" strike="noStrike">
                          <a:solidFill>
                            <a:srgbClr val="000000"/>
                          </a:solidFill>
                          <a:effectLst/>
                          <a:latin typeface="Times New Roman" panose="02020603050405020304" pitchFamily="18" charset="0"/>
                          <a:ea typeface="宋体" panose="02010600030101010101" pitchFamily="2" charset="-122"/>
                        </a:rPr>
                        <a:t>FRIB Estimated Rates</a:t>
                      </a: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altLang="zh-CN" sz="1050" b="0" i="0" u="none" strike="noStrike">
                          <a:solidFill>
                            <a:srgbClr val="000000"/>
                          </a:solidFill>
                          <a:effectLst/>
                          <a:latin typeface="Times New Roman" panose="02020603050405020304" pitchFamily="18" charset="0"/>
                          <a:ea typeface="宋体" panose="02010600030101010101" pitchFamily="2" charset="-122"/>
                        </a:rPr>
                        <a:t>186</a:t>
                      </a: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altLang="zh-CN" sz="1050" b="0" i="0" u="none" strike="noStrike">
                          <a:solidFill>
                            <a:srgbClr val="000000"/>
                          </a:solidFill>
                          <a:effectLst/>
                          <a:latin typeface="Times New Roman" panose="02020603050405020304" pitchFamily="18" charset="0"/>
                          <a:ea typeface="宋体" panose="02010600030101010101" pitchFamily="2" charset="-122"/>
                        </a:rPr>
                        <a:t>1263</a:t>
                      </a: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sz="1050" b="0" i="0" u="none" strike="noStrike">
                          <a:solidFill>
                            <a:srgbClr val="000000"/>
                          </a:solidFill>
                          <a:effectLst/>
                          <a:latin typeface="Times New Roman" panose="02020603050405020304" pitchFamily="18" charset="0"/>
                          <a:ea typeface="宋体" panose="02010600030101010101" pitchFamily="2" charset="-122"/>
                        </a:rPr>
                        <a:t>Chandana</a:t>
                      </a: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10"/>
                  </a:ext>
                </a:extLst>
              </a:tr>
              <a:tr h="203043">
                <a:tc>
                  <a:txBody>
                    <a:bodyPr/>
                    <a:lstStyle/>
                    <a:p>
                      <a:pPr algn="ctr" fontAlgn="ctr"/>
                      <a:r>
                        <a:rPr lang="en-US" sz="1050" b="0" i="0" u="none" strike="noStrike">
                          <a:solidFill>
                            <a:srgbClr val="000000"/>
                          </a:solidFill>
                          <a:effectLst/>
                          <a:latin typeface="Times New Roman" panose="02020603050405020304" pitchFamily="18" charset="0"/>
                          <a:ea typeface="宋体" panose="02010600030101010101" pitchFamily="2" charset="-122"/>
                        </a:rPr>
                        <a:t>Reaccelerated beam rate (pps)</a:t>
                      </a: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endParaRPr lang="zh-CN" altLang="en-US" sz="1050" b="0" i="0" u="none" strike="noStrike">
                        <a:solidFill>
                          <a:srgbClr val="000000"/>
                        </a:solidFill>
                        <a:effectLst/>
                        <a:latin typeface="Times New Roman" panose="02020603050405020304" pitchFamily="18" charset="0"/>
                        <a:ea typeface="宋体" panose="02010600030101010101" pitchFamily="2" charset="-122"/>
                      </a:endParaRP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sz="1050" b="0" i="0" u="none" strike="noStrike">
                          <a:solidFill>
                            <a:srgbClr val="000000"/>
                          </a:solidFill>
                          <a:effectLst/>
                          <a:latin typeface="Times New Roman" panose="02020603050405020304" pitchFamily="18" charset="0"/>
                          <a:ea typeface="宋体" panose="02010600030101010101" pitchFamily="2" charset="-122"/>
                        </a:rPr>
                        <a:t>3.10E+03</a:t>
                      </a: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sz="1050" b="0" i="0" u="none" strike="noStrike">
                          <a:solidFill>
                            <a:srgbClr val="000000"/>
                          </a:solidFill>
                          <a:effectLst/>
                          <a:latin typeface="Times New Roman" panose="02020603050405020304" pitchFamily="18" charset="0"/>
                          <a:ea typeface="宋体" panose="02010600030101010101" pitchFamily="2" charset="-122"/>
                        </a:rPr>
                        <a:t>6.46E+02</a:t>
                      </a: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sz="1050" b="0" i="0" u="none" strike="noStrike">
                          <a:solidFill>
                            <a:srgbClr val="000000"/>
                          </a:solidFill>
                          <a:effectLst/>
                          <a:latin typeface="Times New Roman" panose="02020603050405020304" pitchFamily="18" charset="0"/>
                          <a:ea typeface="宋体" panose="02010600030101010101" pitchFamily="2" charset="-122"/>
                        </a:rPr>
                        <a:t>3.23E+03</a:t>
                      </a: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sz="1050" b="0" i="0" u="none" strike="noStrike" dirty="0">
                          <a:solidFill>
                            <a:srgbClr val="000000"/>
                          </a:solidFill>
                          <a:effectLst/>
                          <a:latin typeface="Times New Roman" panose="02020603050405020304" pitchFamily="18" charset="0"/>
                          <a:ea typeface="宋体" panose="02010600030101010101" pitchFamily="2" charset="-122"/>
                        </a:rPr>
                        <a:t>2.58E+04</a:t>
                      </a: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sz="1050" b="0" i="0" u="none" strike="noStrike" dirty="0">
                          <a:solidFill>
                            <a:srgbClr val="000000"/>
                          </a:solidFill>
                          <a:effectLst/>
                          <a:latin typeface="Times New Roman" panose="02020603050405020304" pitchFamily="18" charset="0"/>
                          <a:ea typeface="宋体" panose="02010600030101010101" pitchFamily="2" charset="-122"/>
                        </a:rPr>
                        <a:t>2.58E+04</a:t>
                      </a: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1050" b="0" i="0" u="none" strike="noStrike" dirty="0">
                          <a:solidFill>
                            <a:srgbClr val="000000"/>
                          </a:solidFill>
                          <a:effectLst/>
                          <a:latin typeface="Times New Roman" panose="02020603050405020304" pitchFamily="18" charset="0"/>
                          <a:ea typeface="宋体" panose="02010600030101010101" pitchFamily="2" charset="-122"/>
                        </a:rPr>
                        <a:t>FRIB Estimated Rates</a:t>
                      </a: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altLang="zh-CN" sz="1050" b="0" i="0" u="none" strike="noStrike" dirty="0">
                          <a:solidFill>
                            <a:srgbClr val="000000"/>
                          </a:solidFill>
                          <a:effectLst/>
                          <a:latin typeface="Times New Roman" panose="02020603050405020304" pitchFamily="18" charset="0"/>
                          <a:ea typeface="宋体" panose="02010600030101010101" pitchFamily="2" charset="-122"/>
                        </a:rPr>
                        <a:t>45.4</a:t>
                      </a: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altLang="zh-CN" sz="1050" b="0" i="0" u="none" strike="noStrike" dirty="0">
                          <a:solidFill>
                            <a:srgbClr val="000000"/>
                          </a:solidFill>
                          <a:effectLst/>
                          <a:latin typeface="Times New Roman" panose="02020603050405020304" pitchFamily="18" charset="0"/>
                          <a:ea typeface="宋体" panose="02010600030101010101" pitchFamily="2" charset="-122"/>
                        </a:rPr>
                        <a:t>5%</a:t>
                      </a: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sz="1050" b="0" i="0" u="none" strike="noStrike" dirty="0">
                          <a:solidFill>
                            <a:srgbClr val="000000"/>
                          </a:solidFill>
                          <a:effectLst/>
                          <a:latin typeface="Times New Roman" panose="02020603050405020304" pitchFamily="18" charset="0"/>
                          <a:ea typeface="宋体" panose="02010600030101010101" pitchFamily="2" charset="-122"/>
                        </a:rPr>
                        <a:t>Chandana</a:t>
                      </a: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11"/>
                  </a:ext>
                </a:extLst>
              </a:tr>
              <a:tr h="203043">
                <a:tc>
                  <a:txBody>
                    <a:bodyPr/>
                    <a:lstStyle/>
                    <a:p>
                      <a:pPr algn="ctr" fontAlgn="ctr"/>
                      <a:r>
                        <a:rPr lang="en-US" sz="1050" b="0" i="0" u="none" strike="noStrike">
                          <a:solidFill>
                            <a:srgbClr val="000000"/>
                          </a:solidFill>
                          <a:effectLst/>
                          <a:latin typeface="Times New Roman" panose="02020603050405020304" pitchFamily="18" charset="0"/>
                          <a:ea typeface="宋体" panose="02010600030101010101" pitchFamily="2" charset="-122"/>
                        </a:rPr>
                        <a:t>Total branching ratio of βp</a:t>
                      </a: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sz="1050" b="0" i="1" u="none" strike="noStrike">
                          <a:solidFill>
                            <a:srgbClr val="000000"/>
                          </a:solidFill>
                          <a:effectLst/>
                          <a:latin typeface="Times New Roman" panose="02020603050405020304" pitchFamily="18" charset="0"/>
                          <a:ea typeface="宋体" panose="02010600030101010101" pitchFamily="2" charset="-122"/>
                        </a:rPr>
                        <a:t>br</a:t>
                      </a:r>
                      <a:r>
                        <a:rPr lang="el-GR" sz="1050" b="0" i="1" u="none" strike="noStrike">
                          <a:solidFill>
                            <a:srgbClr val="000000"/>
                          </a:solidFill>
                          <a:effectLst/>
                          <a:latin typeface="Times New Roman" panose="02020603050405020304" pitchFamily="18" charset="0"/>
                          <a:ea typeface="宋体" panose="02010600030101010101" pitchFamily="2" charset="-122"/>
                        </a:rPr>
                        <a:t>β</a:t>
                      </a:r>
                      <a:r>
                        <a:rPr lang="en-US" sz="1050" b="0" i="1" u="none" strike="noStrike">
                          <a:solidFill>
                            <a:srgbClr val="000000"/>
                          </a:solidFill>
                          <a:effectLst/>
                          <a:latin typeface="Times New Roman" panose="02020603050405020304" pitchFamily="18" charset="0"/>
                          <a:ea typeface="宋体" panose="02010600030101010101" pitchFamily="2" charset="-122"/>
                        </a:rPr>
                        <a:t>p</a:t>
                      </a: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altLang="zh-CN" sz="1050" b="0" i="0" u="none" strike="noStrike">
                          <a:solidFill>
                            <a:srgbClr val="000000"/>
                          </a:solidFill>
                          <a:effectLst/>
                          <a:latin typeface="Times New Roman" panose="02020603050405020304" pitchFamily="18" charset="0"/>
                          <a:ea typeface="宋体" panose="02010600030101010101" pitchFamily="2" charset="-122"/>
                        </a:rPr>
                        <a:t>1.6%</a:t>
                      </a: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altLang="zh-CN" sz="1050" b="0" i="0" u="none" strike="noStrike">
                          <a:solidFill>
                            <a:srgbClr val="000000"/>
                          </a:solidFill>
                          <a:effectLst/>
                          <a:latin typeface="Times New Roman" panose="02020603050405020304" pitchFamily="18" charset="0"/>
                          <a:ea typeface="宋体" panose="02010600030101010101" pitchFamily="2" charset="-122"/>
                        </a:rPr>
                        <a:t>1.6%</a:t>
                      </a: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altLang="zh-CN" sz="1050" b="0" i="0" u="none" strike="noStrike">
                          <a:solidFill>
                            <a:srgbClr val="000000"/>
                          </a:solidFill>
                          <a:effectLst/>
                          <a:latin typeface="Times New Roman" panose="02020603050405020304" pitchFamily="18" charset="0"/>
                          <a:ea typeface="宋体" panose="02010600030101010101" pitchFamily="2" charset="-122"/>
                        </a:rPr>
                        <a:t>1.6%</a:t>
                      </a: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altLang="zh-CN" sz="1050" b="0" i="0" u="none" strike="noStrike">
                          <a:solidFill>
                            <a:srgbClr val="000000"/>
                          </a:solidFill>
                          <a:effectLst/>
                          <a:latin typeface="Times New Roman" panose="02020603050405020304" pitchFamily="18" charset="0"/>
                          <a:ea typeface="宋体" panose="02010600030101010101" pitchFamily="2" charset="-122"/>
                        </a:rPr>
                        <a:t>1.6%</a:t>
                      </a: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altLang="zh-CN" sz="1050" b="0" i="0" u="none" strike="noStrike" dirty="0">
                          <a:solidFill>
                            <a:srgbClr val="000000"/>
                          </a:solidFill>
                          <a:effectLst/>
                          <a:latin typeface="Times New Roman" panose="02020603050405020304" pitchFamily="18" charset="0"/>
                          <a:ea typeface="宋体" panose="02010600030101010101" pitchFamily="2" charset="-122"/>
                        </a:rPr>
                        <a:t>1.6%</a:t>
                      </a: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sz="1050" b="0" i="0" u="none" strike="noStrike" dirty="0">
                          <a:solidFill>
                            <a:srgbClr val="000000"/>
                          </a:solidFill>
                          <a:effectLst/>
                          <a:latin typeface="Times New Roman" panose="02020603050405020304" pitchFamily="18" charset="0"/>
                          <a:ea typeface="宋体" panose="02010600030101010101" pitchFamily="2" charset="-122"/>
                        </a:rPr>
                        <a:t>Mazzocchi2001</a:t>
                      </a: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altLang="zh-CN" sz="1050" b="0" i="0" u="none" strike="noStrike">
                          <a:solidFill>
                            <a:srgbClr val="000000"/>
                          </a:solidFill>
                          <a:effectLst/>
                          <a:latin typeface="Times New Roman" panose="02020603050405020304" pitchFamily="18" charset="0"/>
                          <a:ea typeface="宋体" panose="02010600030101010101" pitchFamily="2" charset="-122"/>
                        </a:rPr>
                        <a:t>2</a:t>
                      </a: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altLang="zh-CN" sz="1050" b="0" i="0" u="none" strike="noStrike">
                          <a:solidFill>
                            <a:srgbClr val="000000"/>
                          </a:solidFill>
                          <a:effectLst/>
                          <a:latin typeface="Times New Roman" panose="02020603050405020304" pitchFamily="18" charset="0"/>
                          <a:ea typeface="宋体" panose="02010600030101010101" pitchFamily="2" charset="-122"/>
                        </a:rPr>
                        <a:t>0.25%</a:t>
                      </a: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sz="1050" b="0" i="0" u="none" strike="noStrike">
                          <a:solidFill>
                            <a:srgbClr val="000000"/>
                          </a:solidFill>
                          <a:effectLst/>
                          <a:latin typeface="Times New Roman" panose="02020603050405020304" pitchFamily="18" charset="0"/>
                          <a:ea typeface="宋体" panose="02010600030101010101" pitchFamily="2" charset="-122"/>
                        </a:rPr>
                        <a:t>Giovinazzo2001</a:t>
                      </a: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12"/>
                  </a:ext>
                </a:extLst>
              </a:tr>
              <a:tr h="203043">
                <a:tc>
                  <a:txBody>
                    <a:bodyPr/>
                    <a:lstStyle/>
                    <a:p>
                      <a:pPr algn="ctr" fontAlgn="ctr"/>
                      <a:r>
                        <a:rPr lang="en-US" sz="1050" b="0" i="0" u="none" strike="noStrike">
                          <a:solidFill>
                            <a:srgbClr val="000000"/>
                          </a:solidFill>
                          <a:effectLst/>
                          <a:latin typeface="Times New Roman" panose="02020603050405020304" pitchFamily="18" charset="0"/>
                          <a:ea typeface="宋体" panose="02010600030101010101" pitchFamily="2" charset="-122"/>
                        </a:rPr>
                        <a:t>IEC</a:t>
                      </a: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altLang="zh-CN" sz="1050" b="0" i="0" u="none" strike="noStrike">
                          <a:solidFill>
                            <a:srgbClr val="000000"/>
                          </a:solidFill>
                          <a:effectLst/>
                          <a:latin typeface="Times New Roman" panose="02020603050405020304" pitchFamily="18" charset="0"/>
                          <a:ea typeface="宋体" panose="02010600030101010101" pitchFamily="2" charset="-122"/>
                        </a:rPr>
                        <a:t>2</a:t>
                      </a: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endParaRPr lang="zh-CN" altLang="en-US" sz="1050" b="0" i="0" u="none" strike="noStrike">
                        <a:solidFill>
                          <a:srgbClr val="000000"/>
                        </a:solidFill>
                        <a:effectLst/>
                        <a:latin typeface="Times New Roman" panose="02020603050405020304" pitchFamily="18" charset="0"/>
                        <a:ea typeface="宋体" panose="02010600030101010101" pitchFamily="2" charset="-122"/>
                      </a:endParaRP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altLang="zh-CN" sz="1050" b="0" i="0" u="none" strike="noStrike" dirty="0">
                          <a:solidFill>
                            <a:srgbClr val="000000"/>
                          </a:solidFill>
                          <a:effectLst/>
                          <a:latin typeface="Times New Roman" panose="02020603050405020304" pitchFamily="18" charset="0"/>
                          <a:ea typeface="宋体" panose="02010600030101010101" pitchFamily="2" charset="-122"/>
                        </a:rPr>
                        <a:t>0.0047%</a:t>
                      </a: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altLang="zh-CN" sz="1050" b="0" i="0" u="none" strike="noStrike" dirty="0">
                          <a:solidFill>
                            <a:srgbClr val="000000"/>
                          </a:solidFill>
                          <a:effectLst/>
                          <a:latin typeface="Times New Roman" panose="02020603050405020304" pitchFamily="18" charset="0"/>
                          <a:ea typeface="宋体" panose="02010600030101010101" pitchFamily="2" charset="-122"/>
                        </a:rPr>
                        <a:t>0.0047%</a:t>
                      </a: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altLang="zh-CN" sz="1050" b="0" i="0" u="none" strike="noStrike" dirty="0">
                          <a:solidFill>
                            <a:srgbClr val="000000"/>
                          </a:solidFill>
                          <a:effectLst/>
                          <a:latin typeface="Times New Roman" panose="02020603050405020304" pitchFamily="18" charset="0"/>
                          <a:ea typeface="宋体" panose="02010600030101010101" pitchFamily="2" charset="-122"/>
                        </a:rPr>
                        <a:t>0.0047%</a:t>
                      </a: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altLang="zh-CN" sz="1050" b="0" i="0" u="none" strike="noStrike">
                          <a:solidFill>
                            <a:srgbClr val="000000"/>
                          </a:solidFill>
                          <a:effectLst/>
                          <a:latin typeface="Times New Roman" panose="02020603050405020304" pitchFamily="18" charset="0"/>
                          <a:ea typeface="宋体" panose="02010600030101010101" pitchFamily="2" charset="-122"/>
                        </a:rPr>
                        <a:t>0.0022%</a:t>
                      </a: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sz="1050" b="0" i="0" u="none" strike="noStrike" dirty="0">
                          <a:solidFill>
                            <a:srgbClr val="000000"/>
                          </a:solidFill>
                          <a:effectLst/>
                          <a:latin typeface="Times New Roman" panose="02020603050405020304" pitchFamily="18" charset="0"/>
                          <a:ea typeface="宋体" panose="02010600030101010101" pitchFamily="2" charset="-122"/>
                        </a:rPr>
                        <a:t>LOGFT</a:t>
                      </a: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altLang="zh-CN" sz="1050" b="0" i="0" u="none" strike="noStrike">
                          <a:solidFill>
                            <a:srgbClr val="000000"/>
                          </a:solidFill>
                          <a:effectLst/>
                          <a:latin typeface="Times New Roman" panose="02020603050405020304" pitchFamily="18" charset="0"/>
                          <a:ea typeface="宋体" panose="02010600030101010101" pitchFamily="2" charset="-122"/>
                        </a:rPr>
                        <a:t>24%</a:t>
                      </a: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altLang="zh-CN" sz="1050" b="0" i="0" u="none" strike="noStrike">
                          <a:solidFill>
                            <a:srgbClr val="000000"/>
                          </a:solidFill>
                          <a:effectLst/>
                          <a:latin typeface="Times New Roman" panose="02020603050405020304" pitchFamily="18" charset="0"/>
                          <a:ea typeface="宋体" panose="02010600030101010101" pitchFamily="2" charset="-122"/>
                        </a:rPr>
                        <a:t>0.19%</a:t>
                      </a: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sz="1050" b="0" i="0" u="none" strike="noStrike" dirty="0">
                          <a:solidFill>
                            <a:srgbClr val="000000"/>
                          </a:solidFill>
                          <a:effectLst/>
                          <a:latin typeface="Times New Roman" panose="02020603050405020304" pitchFamily="18" charset="0"/>
                          <a:ea typeface="宋体" panose="02010600030101010101" pitchFamily="2" charset="-122"/>
                        </a:rPr>
                        <a:t>LOGFT</a:t>
                      </a: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13"/>
                  </a:ext>
                </a:extLst>
              </a:tr>
              <a:tr h="203043">
                <a:tc>
                  <a:txBody>
                    <a:bodyPr/>
                    <a:lstStyle/>
                    <a:p>
                      <a:pPr algn="ctr" fontAlgn="ctr"/>
                      <a:r>
                        <a:rPr lang="en-US" sz="1050" b="0" i="0" u="none" strike="noStrike">
                          <a:solidFill>
                            <a:srgbClr val="000000"/>
                          </a:solidFill>
                          <a:effectLst/>
                          <a:latin typeface="Times New Roman" panose="02020603050405020304" pitchFamily="18" charset="0"/>
                          <a:ea typeface="宋体" panose="02010600030101010101" pitchFamily="2" charset="-122"/>
                        </a:rPr>
                        <a:t>I</a:t>
                      </a:r>
                      <a:r>
                        <a:rPr lang="el-GR" sz="1050" b="0" i="0" u="none" strike="noStrike">
                          <a:solidFill>
                            <a:srgbClr val="000000"/>
                          </a:solidFill>
                          <a:effectLst/>
                          <a:latin typeface="Times New Roman" panose="02020603050405020304" pitchFamily="18" charset="0"/>
                          <a:ea typeface="宋体" panose="02010600030101010101" pitchFamily="2" charset="-122"/>
                        </a:rPr>
                        <a:t>β+</a:t>
                      </a: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altLang="zh-CN" sz="1050" b="0" i="0" u="none" strike="noStrike">
                          <a:solidFill>
                            <a:srgbClr val="000000"/>
                          </a:solidFill>
                          <a:effectLst/>
                          <a:latin typeface="Times New Roman" panose="02020603050405020304" pitchFamily="18" charset="0"/>
                          <a:ea typeface="宋体" panose="02010600030101010101" pitchFamily="2" charset="-122"/>
                        </a:rPr>
                        <a:t>5%</a:t>
                      </a: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endParaRPr lang="zh-CN" altLang="en-US" sz="1050" b="0" i="0" u="none" strike="noStrike">
                        <a:solidFill>
                          <a:srgbClr val="000000"/>
                        </a:solidFill>
                        <a:effectLst/>
                        <a:latin typeface="Times New Roman" panose="02020603050405020304" pitchFamily="18" charset="0"/>
                        <a:ea typeface="宋体" panose="02010600030101010101" pitchFamily="2" charset="-122"/>
                      </a:endParaRP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altLang="zh-CN" sz="1050" b="0" i="0" u="none" strike="noStrike">
                          <a:solidFill>
                            <a:srgbClr val="000000"/>
                          </a:solidFill>
                          <a:effectLst/>
                          <a:latin typeface="Times New Roman" panose="02020603050405020304" pitchFamily="18" charset="0"/>
                          <a:ea typeface="宋体" panose="02010600030101010101" pitchFamily="2" charset="-122"/>
                        </a:rPr>
                        <a:t>1.6%</a:t>
                      </a: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altLang="zh-CN" sz="1050" b="0" i="0" u="none" strike="noStrike">
                          <a:solidFill>
                            <a:srgbClr val="000000"/>
                          </a:solidFill>
                          <a:effectLst/>
                          <a:latin typeface="Times New Roman" panose="02020603050405020304" pitchFamily="18" charset="0"/>
                          <a:ea typeface="宋体" panose="02010600030101010101" pitchFamily="2" charset="-122"/>
                        </a:rPr>
                        <a:t>1.6%</a:t>
                      </a: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altLang="zh-CN" sz="1050" b="0" i="0" u="none" strike="noStrike">
                          <a:solidFill>
                            <a:srgbClr val="000000"/>
                          </a:solidFill>
                          <a:effectLst/>
                          <a:latin typeface="Times New Roman" panose="02020603050405020304" pitchFamily="18" charset="0"/>
                          <a:ea typeface="宋体" panose="02010600030101010101" pitchFamily="2" charset="-122"/>
                        </a:rPr>
                        <a:t>1.6%</a:t>
                      </a: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altLang="zh-CN" sz="1050" b="0" i="0" u="none" strike="noStrike">
                          <a:solidFill>
                            <a:srgbClr val="000000"/>
                          </a:solidFill>
                          <a:effectLst/>
                          <a:latin typeface="Times New Roman" panose="02020603050405020304" pitchFamily="18" charset="0"/>
                          <a:ea typeface="宋体" panose="02010600030101010101" pitchFamily="2" charset="-122"/>
                        </a:rPr>
                        <a:t>1.6%</a:t>
                      </a: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sz="1050" b="0" i="0" u="none" strike="noStrike" dirty="0">
                          <a:solidFill>
                            <a:srgbClr val="000000"/>
                          </a:solidFill>
                          <a:effectLst/>
                          <a:latin typeface="Times New Roman" panose="02020603050405020304" pitchFamily="18" charset="0"/>
                          <a:ea typeface="宋体" panose="02010600030101010101" pitchFamily="2" charset="-122"/>
                        </a:rPr>
                        <a:t>LOGFT</a:t>
                      </a: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altLang="zh-CN" sz="1050" b="0" i="0" u="none" strike="noStrike">
                          <a:solidFill>
                            <a:srgbClr val="000000"/>
                          </a:solidFill>
                          <a:effectLst/>
                          <a:latin typeface="Times New Roman" panose="02020603050405020304" pitchFamily="18" charset="0"/>
                          <a:ea typeface="宋体" panose="02010600030101010101" pitchFamily="2" charset="-122"/>
                        </a:rPr>
                        <a:t>56.7%</a:t>
                      </a: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altLang="zh-CN" sz="1050" b="0" i="0" u="none" strike="noStrike">
                          <a:solidFill>
                            <a:srgbClr val="000000"/>
                          </a:solidFill>
                          <a:effectLst/>
                          <a:latin typeface="Times New Roman" panose="02020603050405020304" pitchFamily="18" charset="0"/>
                          <a:ea typeface="宋体" panose="02010600030101010101" pitchFamily="2" charset="-122"/>
                        </a:rPr>
                        <a:t>0.06%</a:t>
                      </a: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sz="1050" b="0" i="0" u="none" strike="noStrike" dirty="0">
                          <a:solidFill>
                            <a:srgbClr val="000000"/>
                          </a:solidFill>
                          <a:effectLst/>
                          <a:latin typeface="Times New Roman" panose="02020603050405020304" pitchFamily="18" charset="0"/>
                          <a:ea typeface="宋体" panose="02010600030101010101" pitchFamily="2" charset="-122"/>
                        </a:rPr>
                        <a:t>LOGFT</a:t>
                      </a: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14"/>
                  </a:ext>
                </a:extLst>
              </a:tr>
              <a:tr h="203043">
                <a:tc>
                  <a:txBody>
                    <a:bodyPr/>
                    <a:lstStyle/>
                    <a:p>
                      <a:pPr algn="ctr" fontAlgn="ctr"/>
                      <a:r>
                        <a:rPr lang="en-US" sz="1050" b="0" i="0" u="none" strike="noStrike">
                          <a:solidFill>
                            <a:srgbClr val="000000"/>
                          </a:solidFill>
                          <a:effectLst/>
                          <a:latin typeface="Times New Roman" panose="02020603050405020304" pitchFamily="18" charset="0"/>
                          <a:ea typeface="宋体" panose="02010600030101010101" pitchFamily="2" charset="-122"/>
                        </a:rPr>
                        <a:t>Electron capture probability</a:t>
                      </a: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sz="1050" b="0" i="0" u="none" strike="noStrike">
                          <a:solidFill>
                            <a:srgbClr val="000000"/>
                          </a:solidFill>
                          <a:effectLst/>
                          <a:latin typeface="Times New Roman" panose="02020603050405020304" pitchFamily="18" charset="0"/>
                          <a:ea typeface="宋体" panose="02010600030101010101" pitchFamily="2" charset="-122"/>
                        </a:rPr>
                        <a:t>PEC</a:t>
                      </a: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altLang="zh-CN" sz="1050" b="0" i="0" u="none" strike="noStrike">
                          <a:solidFill>
                            <a:srgbClr val="000000"/>
                          </a:solidFill>
                          <a:effectLst/>
                          <a:latin typeface="Times New Roman" panose="02020603050405020304" pitchFamily="18" charset="0"/>
                          <a:ea typeface="宋体" panose="02010600030101010101" pitchFamily="2" charset="-122"/>
                        </a:rPr>
                        <a:t>100%</a:t>
                      </a: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altLang="zh-CN" sz="1050" b="0" i="0" u="none" strike="noStrike">
                          <a:solidFill>
                            <a:srgbClr val="000000"/>
                          </a:solidFill>
                          <a:effectLst/>
                          <a:latin typeface="Times New Roman" panose="02020603050405020304" pitchFamily="18" charset="0"/>
                          <a:ea typeface="宋体" panose="02010600030101010101" pitchFamily="2" charset="-122"/>
                        </a:rPr>
                        <a:t>0.29%</a:t>
                      </a: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altLang="zh-CN" sz="1050" b="0" i="0" u="none" strike="noStrike">
                          <a:solidFill>
                            <a:srgbClr val="000000"/>
                          </a:solidFill>
                          <a:effectLst/>
                          <a:latin typeface="Times New Roman" panose="02020603050405020304" pitchFamily="18" charset="0"/>
                          <a:ea typeface="宋体" panose="02010600030101010101" pitchFamily="2" charset="-122"/>
                        </a:rPr>
                        <a:t>0.29%</a:t>
                      </a: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altLang="zh-CN" sz="1050" b="0" i="0" u="none" strike="noStrike">
                          <a:solidFill>
                            <a:srgbClr val="000000"/>
                          </a:solidFill>
                          <a:effectLst/>
                          <a:latin typeface="Times New Roman" panose="02020603050405020304" pitchFamily="18" charset="0"/>
                          <a:ea typeface="宋体" panose="02010600030101010101" pitchFamily="2" charset="-122"/>
                        </a:rPr>
                        <a:t>0.29%</a:t>
                      </a: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altLang="zh-CN" sz="1050" b="0" i="0" u="none" strike="noStrike">
                          <a:solidFill>
                            <a:srgbClr val="000000"/>
                          </a:solidFill>
                          <a:effectLst/>
                          <a:latin typeface="Times New Roman" panose="02020603050405020304" pitchFamily="18" charset="0"/>
                          <a:ea typeface="宋体" panose="02010600030101010101" pitchFamily="2" charset="-122"/>
                        </a:rPr>
                        <a:t>0.137%</a:t>
                      </a: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sz="1050" b="0" i="0" u="none" strike="noStrike" dirty="0">
                          <a:solidFill>
                            <a:srgbClr val="000000"/>
                          </a:solidFill>
                          <a:effectLst/>
                          <a:latin typeface="Times New Roman" panose="02020603050405020304" pitchFamily="18" charset="0"/>
                          <a:ea typeface="宋体" panose="02010600030101010101" pitchFamily="2" charset="-122"/>
                        </a:rPr>
                        <a:t>LOGFT</a:t>
                      </a: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altLang="zh-CN" sz="1050" b="0" i="0" u="none" strike="noStrike">
                          <a:solidFill>
                            <a:srgbClr val="000000"/>
                          </a:solidFill>
                          <a:effectLst/>
                          <a:latin typeface="Times New Roman" panose="02020603050405020304" pitchFamily="18" charset="0"/>
                          <a:ea typeface="宋体" panose="02010600030101010101" pitchFamily="2" charset="-122"/>
                        </a:rPr>
                        <a:t>100%</a:t>
                      </a: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altLang="zh-CN" sz="1050" b="0" i="0" u="none" strike="noStrike">
                          <a:solidFill>
                            <a:srgbClr val="000000"/>
                          </a:solidFill>
                          <a:effectLst/>
                          <a:latin typeface="Times New Roman" panose="02020603050405020304" pitchFamily="18" charset="0"/>
                          <a:ea typeface="宋体" panose="02010600030101010101" pitchFamily="2" charset="-122"/>
                        </a:rPr>
                        <a:t>76%</a:t>
                      </a: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sz="1050" b="0" i="0" u="none" strike="noStrike" dirty="0">
                          <a:solidFill>
                            <a:srgbClr val="000000"/>
                          </a:solidFill>
                          <a:effectLst/>
                          <a:latin typeface="Times New Roman" panose="02020603050405020304" pitchFamily="18" charset="0"/>
                          <a:ea typeface="宋体" panose="02010600030101010101" pitchFamily="2" charset="-122"/>
                        </a:rPr>
                        <a:t>LOGFT</a:t>
                      </a: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15"/>
                  </a:ext>
                </a:extLst>
              </a:tr>
              <a:tr h="203043">
                <a:tc>
                  <a:txBody>
                    <a:bodyPr/>
                    <a:lstStyle/>
                    <a:p>
                      <a:pPr algn="ctr" fontAlgn="ctr"/>
                      <a:r>
                        <a:rPr lang="en-US" sz="1050" b="0" i="0" u="none" strike="noStrike" dirty="0">
                          <a:solidFill>
                            <a:srgbClr val="000000"/>
                          </a:solidFill>
                          <a:effectLst/>
                          <a:latin typeface="Times New Roman" panose="02020603050405020304" pitchFamily="18" charset="0"/>
                          <a:ea typeface="宋体" panose="02010600030101010101" pitchFamily="2" charset="-122"/>
                        </a:rPr>
                        <a:t>Fluorescence yield </a:t>
                      </a: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l-GR" sz="1050" b="0" i="0" u="none" strike="noStrike">
                          <a:solidFill>
                            <a:srgbClr val="000000"/>
                          </a:solidFill>
                          <a:effectLst/>
                          <a:latin typeface="Times New Roman" panose="02020603050405020304" pitchFamily="18" charset="0"/>
                          <a:ea typeface="宋体" panose="02010600030101010101" pitchFamily="2" charset="-122"/>
                        </a:rPr>
                        <a:t>ω</a:t>
                      </a:r>
                      <a:r>
                        <a:rPr lang="en-US" sz="1050" b="0" i="0" u="none" strike="noStrike">
                          <a:solidFill>
                            <a:srgbClr val="000000"/>
                          </a:solidFill>
                          <a:effectLst/>
                          <a:latin typeface="Times New Roman" panose="02020603050405020304" pitchFamily="18" charset="0"/>
                          <a:ea typeface="宋体" panose="02010600030101010101" pitchFamily="2" charset="-122"/>
                        </a:rPr>
                        <a:t>K</a:t>
                      </a: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altLang="zh-CN" sz="1050" b="0" i="0" u="none" strike="noStrike">
                          <a:solidFill>
                            <a:srgbClr val="000000"/>
                          </a:solidFill>
                          <a:effectLst/>
                          <a:latin typeface="Times New Roman" panose="02020603050405020304" pitchFamily="18" charset="0"/>
                          <a:ea typeface="宋体" panose="02010600030101010101" pitchFamily="2" charset="-122"/>
                        </a:rPr>
                        <a:t>50.4%</a:t>
                      </a: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altLang="zh-CN" sz="1050" b="0" i="0" u="none" strike="noStrike">
                          <a:solidFill>
                            <a:srgbClr val="000000"/>
                          </a:solidFill>
                          <a:effectLst/>
                          <a:latin typeface="Times New Roman" panose="02020603050405020304" pitchFamily="18" charset="0"/>
                          <a:ea typeface="宋体" panose="02010600030101010101" pitchFamily="2" charset="-122"/>
                        </a:rPr>
                        <a:t>50.416%</a:t>
                      </a: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altLang="zh-CN" sz="1050" b="0" i="0" u="none" strike="noStrike">
                          <a:solidFill>
                            <a:srgbClr val="000000"/>
                          </a:solidFill>
                          <a:effectLst/>
                          <a:latin typeface="Times New Roman" panose="02020603050405020304" pitchFamily="18" charset="0"/>
                          <a:ea typeface="宋体" panose="02010600030101010101" pitchFamily="2" charset="-122"/>
                        </a:rPr>
                        <a:t>50.416%</a:t>
                      </a: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altLang="zh-CN" sz="1050" b="0" i="0" u="none" strike="noStrike">
                          <a:solidFill>
                            <a:srgbClr val="000000"/>
                          </a:solidFill>
                          <a:effectLst/>
                          <a:latin typeface="Times New Roman" panose="02020603050405020304" pitchFamily="18" charset="0"/>
                          <a:ea typeface="宋体" panose="02010600030101010101" pitchFamily="2" charset="-122"/>
                        </a:rPr>
                        <a:t>50.416%</a:t>
                      </a: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altLang="zh-CN" sz="1050" b="0" i="0" u="none" strike="noStrike">
                          <a:solidFill>
                            <a:srgbClr val="000000"/>
                          </a:solidFill>
                          <a:effectLst/>
                          <a:latin typeface="Times New Roman" panose="02020603050405020304" pitchFamily="18" charset="0"/>
                          <a:ea typeface="宋体" panose="02010600030101010101" pitchFamily="2" charset="-122"/>
                        </a:rPr>
                        <a:t>40.333%</a:t>
                      </a: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sz="1050" b="0" i="0" u="none" strike="noStrike">
                          <a:solidFill>
                            <a:srgbClr val="000000"/>
                          </a:solidFill>
                          <a:effectLst/>
                          <a:latin typeface="Times New Roman" panose="02020603050405020304" pitchFamily="18" charset="0"/>
                          <a:ea typeface="宋体" panose="02010600030101010101" pitchFamily="2" charset="-122"/>
                        </a:rPr>
                        <a:t>Daoudi2015</a:t>
                      </a: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altLang="zh-CN" sz="1050" b="0" i="0" u="none" strike="noStrike">
                          <a:solidFill>
                            <a:srgbClr val="000000"/>
                          </a:solidFill>
                          <a:effectLst/>
                          <a:latin typeface="Times New Roman" panose="02020603050405020304" pitchFamily="18" charset="0"/>
                          <a:ea typeface="宋体" panose="02010600030101010101" pitchFamily="2" charset="-122"/>
                        </a:rPr>
                        <a:t>34.3%</a:t>
                      </a: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altLang="zh-CN" sz="1050" b="0" i="0" u="none" strike="noStrike">
                          <a:solidFill>
                            <a:srgbClr val="000000"/>
                          </a:solidFill>
                          <a:effectLst/>
                          <a:latin typeface="Times New Roman" panose="02020603050405020304" pitchFamily="18" charset="0"/>
                          <a:ea typeface="宋体" panose="02010600030101010101" pitchFamily="2" charset="-122"/>
                        </a:rPr>
                        <a:t>51.270%</a:t>
                      </a: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sz="1050" b="0" i="0" u="none" strike="noStrike">
                          <a:solidFill>
                            <a:srgbClr val="000000"/>
                          </a:solidFill>
                          <a:effectLst/>
                          <a:latin typeface="Times New Roman" panose="02020603050405020304" pitchFamily="18" charset="0"/>
                          <a:ea typeface="宋体" panose="02010600030101010101" pitchFamily="2" charset="-122"/>
                        </a:rPr>
                        <a:t>Daoudi2015</a:t>
                      </a: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16"/>
                  </a:ext>
                </a:extLst>
              </a:tr>
              <a:tr h="203043">
                <a:tc>
                  <a:txBody>
                    <a:bodyPr/>
                    <a:lstStyle/>
                    <a:p>
                      <a:pPr algn="ctr" fontAlgn="ctr"/>
                      <a:r>
                        <a:rPr lang="en-US" sz="1050" b="0" i="0" u="none" strike="noStrike" dirty="0">
                          <a:solidFill>
                            <a:srgbClr val="000000"/>
                          </a:solidFill>
                          <a:effectLst/>
                          <a:latin typeface="Times New Roman" panose="02020603050405020304" pitchFamily="18" charset="0"/>
                          <a:ea typeface="宋体" panose="02010600030101010101" pitchFamily="2" charset="-122"/>
                        </a:rPr>
                        <a:t>Detection efficiency for protons</a:t>
                      </a: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sz="1050" b="0" i="0" u="none" strike="noStrike">
                          <a:solidFill>
                            <a:srgbClr val="000000"/>
                          </a:solidFill>
                          <a:effectLst/>
                          <a:latin typeface="Times New Roman" panose="02020603050405020304" pitchFamily="18" charset="0"/>
                          <a:ea typeface="宋体" panose="02010600030101010101" pitchFamily="2" charset="-122"/>
                        </a:rPr>
                        <a:t>Eff_p</a:t>
                      </a: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altLang="zh-CN" sz="1050" b="0" i="0" u="none" strike="noStrike">
                          <a:solidFill>
                            <a:srgbClr val="000000"/>
                          </a:solidFill>
                          <a:effectLst/>
                          <a:latin typeface="Times New Roman" panose="02020603050405020304" pitchFamily="18" charset="0"/>
                          <a:ea typeface="宋体" panose="02010600030101010101" pitchFamily="2" charset="-122"/>
                        </a:rPr>
                        <a:t>20%</a:t>
                      </a: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altLang="zh-CN" sz="1050" b="0" i="0" u="none" strike="noStrike">
                          <a:solidFill>
                            <a:srgbClr val="000000"/>
                          </a:solidFill>
                          <a:effectLst/>
                          <a:latin typeface="Times New Roman" panose="02020603050405020304" pitchFamily="18" charset="0"/>
                          <a:ea typeface="宋体" panose="02010600030101010101" pitchFamily="2" charset="-122"/>
                        </a:rPr>
                        <a:t>20%</a:t>
                      </a: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altLang="zh-CN" sz="1050" b="0" i="0" u="none" strike="noStrike">
                          <a:solidFill>
                            <a:srgbClr val="000000"/>
                          </a:solidFill>
                          <a:effectLst/>
                          <a:latin typeface="Times New Roman" panose="02020603050405020304" pitchFamily="18" charset="0"/>
                          <a:ea typeface="宋体" panose="02010600030101010101" pitchFamily="2" charset="-122"/>
                        </a:rPr>
                        <a:t>20%</a:t>
                      </a: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altLang="zh-CN" sz="1050" b="0" i="0" u="none" strike="noStrike">
                          <a:solidFill>
                            <a:srgbClr val="000000"/>
                          </a:solidFill>
                          <a:effectLst/>
                          <a:latin typeface="Times New Roman" panose="02020603050405020304" pitchFamily="18" charset="0"/>
                          <a:ea typeface="宋体" panose="02010600030101010101" pitchFamily="2" charset="-122"/>
                        </a:rPr>
                        <a:t>20%</a:t>
                      </a: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altLang="zh-CN" sz="1050" b="0" i="0" u="none" strike="noStrike">
                          <a:solidFill>
                            <a:srgbClr val="000000"/>
                          </a:solidFill>
                          <a:effectLst/>
                          <a:latin typeface="Times New Roman" panose="02020603050405020304" pitchFamily="18" charset="0"/>
                          <a:ea typeface="宋体" panose="02010600030101010101" pitchFamily="2" charset="-122"/>
                        </a:rPr>
                        <a:t>20%</a:t>
                      </a: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endParaRPr lang="zh-CN" altLang="en-US" sz="1050" b="0" i="0" u="none" strike="noStrike">
                        <a:solidFill>
                          <a:srgbClr val="000000"/>
                        </a:solidFill>
                        <a:effectLst/>
                        <a:latin typeface="Times New Roman" panose="02020603050405020304" pitchFamily="18" charset="0"/>
                        <a:ea typeface="宋体" panose="02010600030101010101" pitchFamily="2" charset="-122"/>
                      </a:endParaRP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altLang="zh-CN" sz="1050" b="0" i="0" u="none" strike="noStrike">
                          <a:solidFill>
                            <a:srgbClr val="000000"/>
                          </a:solidFill>
                          <a:effectLst/>
                          <a:latin typeface="Times New Roman" panose="02020603050405020304" pitchFamily="18" charset="0"/>
                          <a:ea typeface="宋体" panose="02010600030101010101" pitchFamily="2" charset="-122"/>
                        </a:rPr>
                        <a:t>20%</a:t>
                      </a: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altLang="zh-CN" sz="1050" b="0" i="0" u="none" strike="noStrike">
                          <a:solidFill>
                            <a:srgbClr val="000000"/>
                          </a:solidFill>
                          <a:effectLst/>
                          <a:latin typeface="Times New Roman" panose="02020603050405020304" pitchFamily="18" charset="0"/>
                          <a:ea typeface="宋体" panose="02010600030101010101" pitchFamily="2" charset="-122"/>
                        </a:rPr>
                        <a:t>20%</a:t>
                      </a: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endParaRPr lang="zh-CN" altLang="en-US" sz="1050" b="0" i="0" u="none" strike="noStrike">
                        <a:solidFill>
                          <a:srgbClr val="000000"/>
                        </a:solidFill>
                        <a:effectLst/>
                        <a:latin typeface="Times New Roman" panose="02020603050405020304" pitchFamily="18" charset="0"/>
                        <a:ea typeface="宋体" panose="02010600030101010101" pitchFamily="2" charset="-122"/>
                      </a:endParaRP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17"/>
                  </a:ext>
                </a:extLst>
              </a:tr>
              <a:tr h="203043">
                <a:tc>
                  <a:txBody>
                    <a:bodyPr/>
                    <a:lstStyle/>
                    <a:p>
                      <a:pPr algn="ctr" fontAlgn="ctr"/>
                      <a:r>
                        <a:rPr lang="en-US" sz="1050" b="0" i="0" u="none" strike="noStrike" dirty="0">
                          <a:solidFill>
                            <a:srgbClr val="000000"/>
                          </a:solidFill>
                          <a:effectLst/>
                          <a:latin typeface="Times New Roman" panose="02020603050405020304" pitchFamily="18" charset="0"/>
                          <a:ea typeface="宋体" panose="02010600030101010101" pitchFamily="2" charset="-122"/>
                        </a:rPr>
                        <a:t>Detection efficiency for X rays</a:t>
                      </a: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sz="1050" b="0" i="0" u="none" strike="noStrike">
                          <a:solidFill>
                            <a:srgbClr val="000000"/>
                          </a:solidFill>
                          <a:effectLst/>
                          <a:latin typeface="Times New Roman" panose="02020603050405020304" pitchFamily="18" charset="0"/>
                          <a:ea typeface="宋体" panose="02010600030101010101" pitchFamily="2" charset="-122"/>
                        </a:rPr>
                        <a:t>Eff_X</a:t>
                      </a: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altLang="zh-CN" sz="1050" b="0" i="0" u="none" strike="noStrike">
                          <a:solidFill>
                            <a:srgbClr val="000000"/>
                          </a:solidFill>
                          <a:effectLst/>
                          <a:latin typeface="Times New Roman" panose="02020603050405020304" pitchFamily="18" charset="0"/>
                          <a:ea typeface="宋体" panose="02010600030101010101" pitchFamily="2" charset="-122"/>
                        </a:rPr>
                        <a:t>6%</a:t>
                      </a: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altLang="zh-CN" sz="1050" b="0" i="0" u="none" strike="noStrike">
                          <a:solidFill>
                            <a:srgbClr val="000000"/>
                          </a:solidFill>
                          <a:effectLst/>
                          <a:latin typeface="Times New Roman" panose="02020603050405020304" pitchFamily="18" charset="0"/>
                          <a:ea typeface="宋体" panose="02010600030101010101" pitchFamily="2" charset="-122"/>
                        </a:rPr>
                        <a:t>6%</a:t>
                      </a: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altLang="zh-CN" sz="1050" b="0" i="0" u="none" strike="noStrike">
                          <a:solidFill>
                            <a:srgbClr val="000000"/>
                          </a:solidFill>
                          <a:effectLst/>
                          <a:latin typeface="Times New Roman" panose="02020603050405020304" pitchFamily="18" charset="0"/>
                          <a:ea typeface="宋体" panose="02010600030101010101" pitchFamily="2" charset="-122"/>
                        </a:rPr>
                        <a:t>6%</a:t>
                      </a: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altLang="zh-CN" sz="1050" b="0" i="0" u="none" strike="noStrike">
                          <a:solidFill>
                            <a:srgbClr val="000000"/>
                          </a:solidFill>
                          <a:effectLst/>
                          <a:latin typeface="Times New Roman" panose="02020603050405020304" pitchFamily="18" charset="0"/>
                          <a:ea typeface="宋体" panose="02010600030101010101" pitchFamily="2" charset="-122"/>
                        </a:rPr>
                        <a:t>6%</a:t>
                      </a: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altLang="zh-CN" sz="1050" b="0" i="0" u="none" strike="noStrike">
                          <a:solidFill>
                            <a:srgbClr val="000000"/>
                          </a:solidFill>
                          <a:effectLst/>
                          <a:latin typeface="Times New Roman" panose="02020603050405020304" pitchFamily="18" charset="0"/>
                          <a:ea typeface="宋体" panose="02010600030101010101" pitchFamily="2" charset="-122"/>
                        </a:rPr>
                        <a:t>6%</a:t>
                      </a: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endParaRPr lang="zh-CN" altLang="en-US" sz="1050" b="0" i="0" u="none" strike="noStrike">
                        <a:solidFill>
                          <a:srgbClr val="000000"/>
                        </a:solidFill>
                        <a:effectLst/>
                        <a:latin typeface="Times New Roman" panose="02020603050405020304" pitchFamily="18" charset="0"/>
                        <a:ea typeface="宋体" panose="02010600030101010101" pitchFamily="2" charset="-122"/>
                      </a:endParaRP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altLang="zh-CN" sz="1050" b="0" i="0" u="none" strike="noStrike">
                          <a:solidFill>
                            <a:srgbClr val="000000"/>
                          </a:solidFill>
                          <a:effectLst/>
                          <a:latin typeface="Times New Roman" panose="02020603050405020304" pitchFamily="18" charset="0"/>
                          <a:ea typeface="宋体" panose="02010600030101010101" pitchFamily="2" charset="-122"/>
                        </a:rPr>
                        <a:t>6%</a:t>
                      </a: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altLang="zh-CN" sz="1050" b="0" i="0" u="none" strike="noStrike">
                          <a:solidFill>
                            <a:srgbClr val="000000"/>
                          </a:solidFill>
                          <a:effectLst/>
                          <a:latin typeface="Times New Roman" panose="02020603050405020304" pitchFamily="18" charset="0"/>
                          <a:ea typeface="宋体" panose="02010600030101010101" pitchFamily="2" charset="-122"/>
                        </a:rPr>
                        <a:t>6%</a:t>
                      </a: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endParaRPr lang="zh-CN" altLang="en-US" sz="1050" b="0" i="0" u="none" strike="noStrike">
                        <a:solidFill>
                          <a:srgbClr val="000000"/>
                        </a:solidFill>
                        <a:effectLst/>
                        <a:latin typeface="Times New Roman" panose="02020603050405020304" pitchFamily="18" charset="0"/>
                        <a:ea typeface="宋体" panose="02010600030101010101" pitchFamily="2" charset="-122"/>
                      </a:endParaRP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18"/>
                  </a:ext>
                </a:extLst>
              </a:tr>
              <a:tr h="203043">
                <a:tc gridSpan="2">
                  <a:txBody>
                    <a:bodyPr/>
                    <a:lstStyle/>
                    <a:p>
                      <a:pPr algn="ctr" fontAlgn="b"/>
                      <a:r>
                        <a:rPr lang="en-US" sz="1050" b="0" i="0" u="none" strike="noStrike">
                          <a:solidFill>
                            <a:srgbClr val="000000"/>
                          </a:solidFill>
                          <a:effectLst/>
                          <a:latin typeface="Times New Roman" panose="02020603050405020304" pitchFamily="18" charset="0"/>
                          <a:ea typeface="宋体" panose="02010600030101010101" pitchFamily="2" charset="-122"/>
                        </a:rPr>
                        <a:t>Beam time (h)</a:t>
                      </a: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zh-CN" altLang="en-US"/>
                    </a:p>
                  </a:txBody>
                  <a:tcPr/>
                </a:tc>
                <a:tc>
                  <a:txBody>
                    <a:bodyPr/>
                    <a:lstStyle/>
                    <a:p>
                      <a:pPr algn="ctr" fontAlgn="ctr"/>
                      <a:r>
                        <a:rPr lang="en-US" altLang="zh-CN" sz="1050" b="0" i="0" u="none" strike="noStrike">
                          <a:solidFill>
                            <a:srgbClr val="000000"/>
                          </a:solidFill>
                          <a:effectLst/>
                          <a:latin typeface="Times New Roman" panose="02020603050405020304" pitchFamily="18" charset="0"/>
                          <a:ea typeface="宋体" panose="02010600030101010101" pitchFamily="2" charset="-122"/>
                        </a:rPr>
                        <a:t>100 </a:t>
                      </a: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altLang="zh-CN" sz="1050" b="0" i="0" u="none" strike="noStrike">
                          <a:solidFill>
                            <a:srgbClr val="000000"/>
                          </a:solidFill>
                          <a:effectLst/>
                          <a:latin typeface="Times New Roman" panose="02020603050405020304" pitchFamily="18" charset="0"/>
                          <a:ea typeface="宋体" panose="02010600030101010101" pitchFamily="2" charset="-122"/>
                        </a:rPr>
                        <a:t>100 </a:t>
                      </a: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altLang="zh-CN" sz="1050" b="0" i="0" u="none" strike="noStrike">
                          <a:solidFill>
                            <a:srgbClr val="000000"/>
                          </a:solidFill>
                          <a:effectLst/>
                          <a:latin typeface="Times New Roman" panose="02020603050405020304" pitchFamily="18" charset="0"/>
                          <a:ea typeface="宋体" panose="02010600030101010101" pitchFamily="2" charset="-122"/>
                        </a:rPr>
                        <a:t>100 </a:t>
                      </a: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altLang="zh-CN" sz="1050" b="0" i="0" u="none" strike="noStrike">
                          <a:solidFill>
                            <a:srgbClr val="000000"/>
                          </a:solidFill>
                          <a:effectLst/>
                          <a:latin typeface="Times New Roman" panose="02020603050405020304" pitchFamily="18" charset="0"/>
                          <a:ea typeface="宋体" panose="02010600030101010101" pitchFamily="2" charset="-122"/>
                        </a:rPr>
                        <a:t>100 </a:t>
                      </a: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altLang="zh-CN" sz="1050" b="0" i="0" u="none" strike="noStrike">
                          <a:solidFill>
                            <a:srgbClr val="000000"/>
                          </a:solidFill>
                          <a:effectLst/>
                          <a:latin typeface="Times New Roman" panose="02020603050405020304" pitchFamily="18" charset="0"/>
                          <a:ea typeface="宋体" panose="02010600030101010101" pitchFamily="2" charset="-122"/>
                        </a:rPr>
                        <a:t>100 </a:t>
                      </a: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endParaRPr lang="zh-CN" altLang="en-US" sz="1050" b="0" i="0" u="none" strike="noStrike">
                        <a:solidFill>
                          <a:srgbClr val="000000"/>
                        </a:solidFill>
                        <a:effectLst/>
                        <a:latin typeface="Times New Roman" panose="02020603050405020304" pitchFamily="18" charset="0"/>
                        <a:ea typeface="宋体" panose="02010600030101010101" pitchFamily="2" charset="-122"/>
                      </a:endParaRP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altLang="zh-CN" sz="1050" b="0" i="0" u="none" strike="noStrike">
                          <a:solidFill>
                            <a:srgbClr val="000000"/>
                          </a:solidFill>
                          <a:effectLst/>
                          <a:latin typeface="Times New Roman" panose="02020603050405020304" pitchFamily="18" charset="0"/>
                          <a:ea typeface="宋体" panose="02010600030101010101" pitchFamily="2" charset="-122"/>
                        </a:rPr>
                        <a:t>100 </a:t>
                      </a: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altLang="zh-CN" sz="1050" b="0" i="0" u="none" strike="noStrike">
                          <a:solidFill>
                            <a:srgbClr val="000000"/>
                          </a:solidFill>
                          <a:effectLst/>
                          <a:latin typeface="Times New Roman" panose="02020603050405020304" pitchFamily="18" charset="0"/>
                          <a:ea typeface="宋体" panose="02010600030101010101" pitchFamily="2" charset="-122"/>
                        </a:rPr>
                        <a:t>100 </a:t>
                      </a: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endParaRPr lang="zh-CN" altLang="en-US" sz="1050" b="0" i="0" u="none" strike="noStrike">
                        <a:solidFill>
                          <a:srgbClr val="000000"/>
                        </a:solidFill>
                        <a:effectLst/>
                        <a:latin typeface="Times New Roman" panose="02020603050405020304" pitchFamily="18" charset="0"/>
                        <a:ea typeface="宋体" panose="02010600030101010101" pitchFamily="2" charset="-122"/>
                      </a:endParaRP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19"/>
                  </a:ext>
                </a:extLst>
              </a:tr>
              <a:tr h="203043">
                <a:tc>
                  <a:txBody>
                    <a:bodyPr/>
                    <a:lstStyle/>
                    <a:p>
                      <a:pPr algn="ctr" fontAlgn="ctr"/>
                      <a:r>
                        <a:rPr lang="en-US" sz="1050" b="0" i="0" u="none" strike="noStrike">
                          <a:solidFill>
                            <a:srgbClr val="000000"/>
                          </a:solidFill>
                          <a:effectLst/>
                          <a:latin typeface="宋体" panose="02010600030101010101" pitchFamily="2" charset="-122"/>
                          <a:ea typeface="宋体" panose="02010600030101010101" pitchFamily="2" charset="-122"/>
                        </a:rPr>
                        <a:t>duty cycle</a:t>
                      </a: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endParaRPr lang="zh-CN" altLang="en-US" sz="1050" b="0" i="0" u="none" strike="noStrike">
                        <a:solidFill>
                          <a:srgbClr val="000000"/>
                        </a:solidFill>
                        <a:effectLst/>
                        <a:latin typeface="Times New Roman" panose="02020603050405020304" pitchFamily="18" charset="0"/>
                        <a:ea typeface="宋体" panose="02010600030101010101" pitchFamily="2" charset="-122"/>
                      </a:endParaRP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altLang="zh-CN" sz="1050" b="0" i="0" u="none" strike="noStrike">
                          <a:solidFill>
                            <a:srgbClr val="000000"/>
                          </a:solidFill>
                          <a:effectLst/>
                          <a:latin typeface="Times New Roman" panose="02020603050405020304" pitchFamily="18" charset="0"/>
                          <a:ea typeface="宋体" panose="02010600030101010101" pitchFamily="2" charset="-122"/>
                        </a:rPr>
                        <a:t>20%</a:t>
                      </a: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altLang="zh-CN" sz="1050" b="0" i="0" u="none" strike="noStrike">
                          <a:solidFill>
                            <a:srgbClr val="000000"/>
                          </a:solidFill>
                          <a:effectLst/>
                          <a:latin typeface="Times New Roman" panose="02020603050405020304" pitchFamily="18" charset="0"/>
                          <a:ea typeface="宋体" panose="02010600030101010101" pitchFamily="2" charset="-122"/>
                        </a:rPr>
                        <a:t>20%</a:t>
                      </a: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altLang="zh-CN" sz="1050" b="0" i="0" u="none" strike="noStrike">
                          <a:solidFill>
                            <a:srgbClr val="000000"/>
                          </a:solidFill>
                          <a:effectLst/>
                          <a:latin typeface="Times New Roman" panose="02020603050405020304" pitchFamily="18" charset="0"/>
                          <a:ea typeface="宋体" panose="02010600030101010101" pitchFamily="2" charset="-122"/>
                        </a:rPr>
                        <a:t>20%</a:t>
                      </a: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altLang="zh-CN" sz="1050" b="0" i="0" u="none" strike="noStrike">
                          <a:solidFill>
                            <a:srgbClr val="000000"/>
                          </a:solidFill>
                          <a:effectLst/>
                          <a:latin typeface="Times New Roman" panose="02020603050405020304" pitchFamily="18" charset="0"/>
                          <a:ea typeface="宋体" panose="02010600030101010101" pitchFamily="2" charset="-122"/>
                        </a:rPr>
                        <a:t>20%</a:t>
                      </a: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altLang="zh-CN" sz="1050" b="0" i="0" u="none" strike="noStrike">
                          <a:solidFill>
                            <a:srgbClr val="000000"/>
                          </a:solidFill>
                          <a:effectLst/>
                          <a:latin typeface="Times New Roman" panose="02020603050405020304" pitchFamily="18" charset="0"/>
                          <a:ea typeface="宋体" panose="02010600030101010101" pitchFamily="2" charset="-122"/>
                        </a:rPr>
                        <a:t>20%</a:t>
                      </a: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endParaRPr lang="zh-CN" altLang="en-US" sz="1050" b="0" i="0" u="none" strike="noStrike">
                        <a:solidFill>
                          <a:srgbClr val="000000"/>
                        </a:solidFill>
                        <a:effectLst/>
                        <a:latin typeface="Times New Roman" panose="02020603050405020304" pitchFamily="18" charset="0"/>
                        <a:ea typeface="宋体" panose="02010600030101010101" pitchFamily="2" charset="-122"/>
                      </a:endParaRP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altLang="zh-CN" sz="1050" b="0" i="0" u="none" strike="noStrike">
                          <a:solidFill>
                            <a:srgbClr val="000000"/>
                          </a:solidFill>
                          <a:effectLst/>
                          <a:latin typeface="Times New Roman" panose="02020603050405020304" pitchFamily="18" charset="0"/>
                          <a:ea typeface="宋体" panose="02010600030101010101" pitchFamily="2" charset="-122"/>
                        </a:rPr>
                        <a:t>20%</a:t>
                      </a: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altLang="zh-CN" sz="1050" b="0" i="0" u="none" strike="noStrike">
                          <a:solidFill>
                            <a:srgbClr val="000000"/>
                          </a:solidFill>
                          <a:effectLst/>
                          <a:latin typeface="Times New Roman" panose="02020603050405020304" pitchFamily="18" charset="0"/>
                          <a:ea typeface="宋体" panose="02010600030101010101" pitchFamily="2" charset="-122"/>
                        </a:rPr>
                        <a:t>20%</a:t>
                      </a: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endParaRPr lang="zh-CN" altLang="en-US" sz="1050" b="0" i="0" u="none" strike="noStrike">
                        <a:solidFill>
                          <a:srgbClr val="000000"/>
                        </a:solidFill>
                        <a:effectLst/>
                        <a:latin typeface="Times New Roman" panose="02020603050405020304" pitchFamily="18" charset="0"/>
                        <a:ea typeface="宋体" panose="02010600030101010101" pitchFamily="2" charset="-122"/>
                      </a:endParaRP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20"/>
                  </a:ext>
                </a:extLst>
              </a:tr>
              <a:tr h="203043">
                <a:tc>
                  <a:txBody>
                    <a:bodyPr/>
                    <a:lstStyle/>
                    <a:p>
                      <a:pPr algn="ctr" fontAlgn="ctr"/>
                      <a:r>
                        <a:rPr lang="en-US" sz="1050" b="0" i="0" u="none" strike="noStrike">
                          <a:solidFill>
                            <a:srgbClr val="000000"/>
                          </a:solidFill>
                          <a:effectLst/>
                          <a:latin typeface="Times New Roman" panose="02020603050405020304" pitchFamily="18" charset="0"/>
                          <a:ea typeface="宋体" panose="02010600030101010101" pitchFamily="2" charset="-122"/>
                        </a:rPr>
                        <a:t>rate px</a:t>
                      </a: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endParaRPr lang="zh-CN" altLang="en-US" sz="1050" b="0" i="0" u="none" strike="noStrike">
                        <a:solidFill>
                          <a:srgbClr val="000000"/>
                        </a:solidFill>
                        <a:effectLst/>
                        <a:latin typeface="Times New Roman" panose="02020603050405020304" pitchFamily="18" charset="0"/>
                        <a:ea typeface="宋体" panose="02010600030101010101" pitchFamily="2" charset="-122"/>
                      </a:endParaRP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altLang="zh-CN" sz="1050" b="0" i="0" u="none" strike="noStrike">
                          <a:solidFill>
                            <a:srgbClr val="000000"/>
                          </a:solidFill>
                          <a:effectLst/>
                          <a:latin typeface="Times New Roman" panose="02020603050405020304" pitchFamily="18" charset="0"/>
                          <a:ea typeface="宋体" panose="02010600030101010101" pitchFamily="2" charset="-122"/>
                        </a:rPr>
                        <a:t>0.3001</a:t>
                      </a: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altLang="zh-CN" sz="1050" b="0" i="0" u="none" strike="noStrike">
                          <a:solidFill>
                            <a:srgbClr val="000000"/>
                          </a:solidFill>
                          <a:effectLst/>
                          <a:latin typeface="Times New Roman" panose="02020603050405020304" pitchFamily="18" charset="0"/>
                          <a:ea typeface="宋体" panose="02010600030101010101" pitchFamily="2" charset="-122"/>
                        </a:rPr>
                        <a:t>0.6328</a:t>
                      </a: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altLang="zh-CN" sz="1050" b="0" i="0" u="none" strike="noStrike">
                          <a:solidFill>
                            <a:srgbClr val="000000"/>
                          </a:solidFill>
                          <a:effectLst/>
                          <a:latin typeface="Times New Roman" panose="02020603050405020304" pitchFamily="18" charset="0"/>
                          <a:ea typeface="宋体" panose="02010600030101010101" pitchFamily="2" charset="-122"/>
                        </a:rPr>
                        <a:t>3.1640</a:t>
                      </a: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altLang="zh-CN" sz="1050" b="0" i="0" u="none" strike="noStrike" dirty="0">
                          <a:solidFill>
                            <a:srgbClr val="000000"/>
                          </a:solidFill>
                          <a:effectLst/>
                          <a:latin typeface="Times New Roman" panose="02020603050405020304" pitchFamily="18" charset="0"/>
                          <a:ea typeface="宋体" panose="02010600030101010101" pitchFamily="2" charset="-122"/>
                        </a:rPr>
                        <a:t>25.3121</a:t>
                      </a: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altLang="zh-CN" sz="1050" b="0" i="0" u="none" strike="noStrike">
                          <a:solidFill>
                            <a:srgbClr val="000000"/>
                          </a:solidFill>
                          <a:effectLst/>
                          <a:latin typeface="Times New Roman" panose="02020603050405020304" pitchFamily="18" charset="0"/>
                          <a:ea typeface="宋体" panose="02010600030101010101" pitchFamily="2" charset="-122"/>
                        </a:rPr>
                        <a:t>9.49</a:t>
                      </a: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endParaRPr lang="zh-CN" altLang="en-US" sz="1050" b="0" i="0" u="none" strike="noStrike">
                        <a:solidFill>
                          <a:srgbClr val="000000"/>
                        </a:solidFill>
                        <a:effectLst/>
                        <a:latin typeface="Times New Roman" panose="02020603050405020304" pitchFamily="18" charset="0"/>
                        <a:ea typeface="宋体" panose="02010600030101010101" pitchFamily="2" charset="-122"/>
                      </a:endParaRP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altLang="zh-CN" sz="1050" b="0" i="0" u="none" strike="noStrike">
                          <a:solidFill>
                            <a:srgbClr val="000000"/>
                          </a:solidFill>
                          <a:effectLst/>
                          <a:latin typeface="Times New Roman" panose="02020603050405020304" pitchFamily="18" charset="0"/>
                          <a:ea typeface="宋体" panose="02010600030101010101" pitchFamily="2" charset="-122"/>
                        </a:rPr>
                        <a:t>0.31</a:t>
                      </a: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altLang="zh-CN" sz="1050" b="0" i="0" u="none" strike="noStrike">
                          <a:solidFill>
                            <a:srgbClr val="000000"/>
                          </a:solidFill>
                          <a:effectLst/>
                          <a:latin typeface="Times New Roman" panose="02020603050405020304" pitchFamily="18" charset="0"/>
                          <a:ea typeface="宋体" panose="02010600030101010101" pitchFamily="2" charset="-122"/>
                        </a:rPr>
                        <a:t>10.58</a:t>
                      </a: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endParaRPr lang="zh-CN" altLang="en-US" sz="1050" b="0" i="0" u="none" strike="noStrike">
                        <a:solidFill>
                          <a:srgbClr val="000000"/>
                        </a:solidFill>
                        <a:effectLst/>
                        <a:latin typeface="Times New Roman" panose="02020603050405020304" pitchFamily="18" charset="0"/>
                        <a:ea typeface="宋体" panose="02010600030101010101" pitchFamily="2" charset="-122"/>
                      </a:endParaRP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21"/>
                  </a:ext>
                </a:extLst>
              </a:tr>
              <a:tr h="203043">
                <a:tc>
                  <a:txBody>
                    <a:bodyPr/>
                    <a:lstStyle/>
                    <a:p>
                      <a:pPr algn="ctr" fontAlgn="ctr"/>
                      <a:r>
                        <a:rPr lang="en-US" sz="1050" b="0" i="0" u="none" strike="noStrike" dirty="0">
                          <a:solidFill>
                            <a:srgbClr val="000000"/>
                          </a:solidFill>
                          <a:effectLst/>
                          <a:latin typeface="Times New Roman" panose="02020603050405020304" pitchFamily="18" charset="0"/>
                          <a:ea typeface="宋体" panose="02010600030101010101" pitchFamily="2" charset="-122"/>
                        </a:rPr>
                        <a:t>Total number of </a:t>
                      </a:r>
                      <a:r>
                        <a:rPr lang="en-US" sz="1050" b="0" i="0" u="none" strike="noStrike" dirty="0" err="1">
                          <a:solidFill>
                            <a:srgbClr val="000000"/>
                          </a:solidFill>
                          <a:effectLst/>
                          <a:latin typeface="Times New Roman" panose="02020603050405020304" pitchFamily="18" charset="0"/>
                          <a:ea typeface="宋体" panose="02010600030101010101" pitchFamily="2" charset="-122"/>
                        </a:rPr>
                        <a:t>px</a:t>
                      </a:r>
                      <a:r>
                        <a:rPr lang="en-US" sz="1050" b="0" i="0" u="none" strike="noStrike" dirty="0">
                          <a:solidFill>
                            <a:srgbClr val="000000"/>
                          </a:solidFill>
                          <a:effectLst/>
                          <a:latin typeface="Times New Roman" panose="02020603050405020304" pitchFamily="18" charset="0"/>
                          <a:ea typeface="宋体" panose="02010600030101010101" pitchFamily="2" charset="-122"/>
                        </a:rPr>
                        <a:t> coincidences</a:t>
                      </a: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endParaRPr lang="zh-CN" altLang="en-US" sz="1050" b="0" i="0" u="none" strike="noStrike">
                        <a:solidFill>
                          <a:srgbClr val="000000"/>
                        </a:solidFill>
                        <a:effectLst/>
                        <a:latin typeface="Times New Roman" panose="02020603050405020304" pitchFamily="18" charset="0"/>
                        <a:ea typeface="宋体" panose="02010600030101010101" pitchFamily="2" charset="-122"/>
                      </a:endParaRP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altLang="zh-CN" sz="1050" b="0" i="0" u="none" strike="noStrike" dirty="0">
                          <a:solidFill>
                            <a:srgbClr val="000000"/>
                          </a:solidFill>
                          <a:effectLst/>
                          <a:latin typeface="Times New Roman" panose="02020603050405020304" pitchFamily="18" charset="0"/>
                          <a:ea typeface="宋体" panose="02010600030101010101" pitchFamily="2" charset="-122"/>
                        </a:rPr>
                        <a:t>108027</a:t>
                      </a: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altLang="zh-CN" sz="1050" b="0" i="0" u="none" strike="noStrike">
                          <a:solidFill>
                            <a:srgbClr val="000000"/>
                          </a:solidFill>
                          <a:effectLst/>
                          <a:latin typeface="Times New Roman" panose="02020603050405020304" pitchFamily="18" charset="0"/>
                          <a:ea typeface="宋体" panose="02010600030101010101" pitchFamily="2" charset="-122"/>
                        </a:rPr>
                        <a:t>63</a:t>
                      </a: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altLang="zh-CN" sz="1050" b="0" i="0" u="none" strike="noStrike">
                          <a:solidFill>
                            <a:srgbClr val="000000"/>
                          </a:solidFill>
                          <a:effectLst/>
                          <a:latin typeface="Times New Roman" panose="02020603050405020304" pitchFamily="18" charset="0"/>
                          <a:ea typeface="宋体" panose="02010600030101010101" pitchFamily="2" charset="-122"/>
                        </a:rPr>
                        <a:t>316</a:t>
                      </a: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altLang="zh-CN" sz="1050" b="0" i="0" u="none" strike="noStrike">
                          <a:solidFill>
                            <a:srgbClr val="000000"/>
                          </a:solidFill>
                          <a:effectLst/>
                          <a:latin typeface="Times New Roman" panose="02020603050405020304" pitchFamily="18" charset="0"/>
                          <a:ea typeface="宋体" panose="02010600030101010101" pitchFamily="2" charset="-122"/>
                        </a:rPr>
                        <a:t>2531</a:t>
                      </a: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altLang="zh-CN" sz="1050" b="0" i="0" u="none" strike="noStrike">
                          <a:solidFill>
                            <a:srgbClr val="000000"/>
                          </a:solidFill>
                          <a:effectLst/>
                          <a:latin typeface="Times New Roman" panose="02020603050405020304" pitchFamily="18" charset="0"/>
                          <a:ea typeface="宋体" panose="02010600030101010101" pitchFamily="2" charset="-122"/>
                        </a:rPr>
                        <a:t>949</a:t>
                      </a: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endParaRPr lang="zh-CN" altLang="en-US" sz="1050" b="0" i="0" u="none" strike="noStrike">
                        <a:solidFill>
                          <a:srgbClr val="000000"/>
                        </a:solidFill>
                        <a:effectLst/>
                        <a:latin typeface="Times New Roman" panose="02020603050405020304" pitchFamily="18" charset="0"/>
                        <a:ea typeface="宋体" panose="02010600030101010101" pitchFamily="2" charset="-122"/>
                      </a:endParaRP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altLang="zh-CN" sz="1050" b="0" i="0" u="none" strike="noStrike">
                          <a:solidFill>
                            <a:srgbClr val="000000"/>
                          </a:solidFill>
                          <a:effectLst/>
                          <a:latin typeface="Times New Roman" panose="02020603050405020304" pitchFamily="18" charset="0"/>
                          <a:ea typeface="宋体" panose="02010600030101010101" pitchFamily="2" charset="-122"/>
                        </a:rPr>
                        <a:t>111143</a:t>
                      </a: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altLang="zh-CN" sz="1050" b="0" i="0" u="none" strike="noStrike">
                          <a:solidFill>
                            <a:srgbClr val="000000"/>
                          </a:solidFill>
                          <a:effectLst/>
                          <a:latin typeface="Times New Roman" panose="02020603050405020304" pitchFamily="18" charset="0"/>
                          <a:ea typeface="宋体" panose="02010600030101010101" pitchFamily="2" charset="-122"/>
                        </a:rPr>
                        <a:t>1058</a:t>
                      </a: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endParaRPr lang="zh-CN" altLang="en-US" sz="1050" b="0" i="0" u="none" strike="noStrike" dirty="0">
                        <a:solidFill>
                          <a:srgbClr val="000000"/>
                        </a:solidFill>
                        <a:effectLst/>
                        <a:latin typeface="Times New Roman" panose="02020603050405020304" pitchFamily="18" charset="0"/>
                        <a:ea typeface="宋体" panose="02010600030101010101" pitchFamily="2" charset="-122"/>
                      </a:endParaRPr>
                    </a:p>
                  </a:txBody>
                  <a:tcPr marL="5392" marR="5392" marT="53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22"/>
                  </a:ext>
                </a:extLst>
              </a:tr>
            </a:tbl>
          </a:graphicData>
        </a:graphic>
      </p:graphicFrame>
    </p:spTree>
    <p:extLst>
      <p:ext uri="{BB962C8B-B14F-4D97-AF65-F5344CB8AC3E}">
        <p14:creationId xmlns:p14="http://schemas.microsoft.com/office/powerpoint/2010/main" val="4076013052"/>
      </p:ext>
    </p:extLst>
  </p:cSld>
  <p:clrMapOvr>
    <a:masterClrMapping/>
  </p:clrMapOvr>
</p:sld>
</file>

<file path=ppt/slides/slide2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内容占位符 1"/>
          <p:cNvSpPr>
            <a:spLocks noGrp="1"/>
          </p:cNvSpPr>
          <p:nvPr>
            <p:ph idx="1"/>
          </p:nvPr>
        </p:nvSpPr>
        <p:spPr/>
        <p:txBody>
          <a:bodyPr/>
          <a:lstStyle/>
          <a:p>
            <a:pPr marL="0" lvl="0" indent="0" algn="just" defTabSz="457200">
              <a:lnSpc>
                <a:spcPct val="150000"/>
              </a:lnSpc>
              <a:spcBef>
                <a:spcPct val="0"/>
              </a:spcBef>
              <a:spcAft>
                <a:spcPts val="0"/>
              </a:spcAft>
              <a:buSzTx/>
              <a:buNone/>
            </a:pPr>
            <a:r>
              <a:rPr lang="en-US" altLang="zh-CN" sz="1800" kern="100" dirty="0">
                <a:solidFill>
                  <a:srgbClr val="000000"/>
                </a:solidFill>
                <a:latin typeface="Times New Roman" panose="02020603050405020304" pitchFamily="18" charset="0"/>
                <a:cs typeface="Times New Roman" panose="02020603050405020304" pitchFamily="18" charset="0"/>
              </a:rPr>
              <a:t>Experimental observables:</a:t>
            </a:r>
          </a:p>
          <a:p>
            <a:pPr marL="0" lvl="0" indent="0" algn="just" defTabSz="457200">
              <a:lnSpc>
                <a:spcPct val="150000"/>
              </a:lnSpc>
              <a:spcBef>
                <a:spcPct val="0"/>
              </a:spcBef>
              <a:spcAft>
                <a:spcPts val="0"/>
              </a:spcAft>
              <a:buSzTx/>
              <a:buNone/>
            </a:pPr>
            <a:r>
              <a:rPr lang="en-US" altLang="zh-CN" sz="1800" kern="100" dirty="0">
                <a:solidFill>
                  <a:srgbClr val="000000"/>
                </a:solidFill>
                <a:latin typeface="Times New Roman" panose="02020603050405020304" pitchFamily="18" charset="0"/>
                <a:cs typeface="Times New Roman" panose="02020603050405020304" pitchFamily="18" charset="0"/>
              </a:rPr>
              <a:t>Proton energy distribution from the precursor decay.</a:t>
            </a:r>
          </a:p>
          <a:p>
            <a:pPr marL="0" lvl="0" indent="0" algn="just" defTabSz="457200">
              <a:lnSpc>
                <a:spcPct val="150000"/>
              </a:lnSpc>
              <a:spcBef>
                <a:spcPct val="0"/>
              </a:spcBef>
              <a:spcAft>
                <a:spcPts val="0"/>
              </a:spcAft>
              <a:buSzTx/>
              <a:buNone/>
            </a:pPr>
            <a:r>
              <a:rPr lang="en-US" altLang="zh-CN" sz="1800" i="1" kern="100" dirty="0">
                <a:solidFill>
                  <a:prstClr val="black"/>
                </a:solidFill>
                <a:latin typeface="Times New Roman" panose="02020603050405020304" pitchFamily="18" charset="0"/>
                <a:cs typeface="Times New Roman" panose="02020603050405020304" pitchFamily="18" charset="0"/>
              </a:rPr>
              <a:t>γ</a:t>
            </a:r>
            <a:r>
              <a:rPr lang="en-US" altLang="zh-CN" sz="1800" kern="100" dirty="0">
                <a:solidFill>
                  <a:prstClr val="black"/>
                </a:solidFill>
                <a:latin typeface="Times New Roman" panose="02020603050405020304" pitchFamily="18" charset="0"/>
                <a:cs typeface="Times New Roman" panose="02020603050405020304" pitchFamily="18" charset="0"/>
              </a:rPr>
              <a:t>-ray spectrum gated by protons from the precursor decay.</a:t>
            </a:r>
          </a:p>
          <a:p>
            <a:pPr marL="0" lvl="0" indent="0" algn="just" defTabSz="457200">
              <a:lnSpc>
                <a:spcPct val="150000"/>
              </a:lnSpc>
              <a:spcBef>
                <a:spcPct val="0"/>
              </a:spcBef>
              <a:spcAft>
                <a:spcPts val="0"/>
              </a:spcAft>
              <a:buSzTx/>
              <a:buNone/>
            </a:pPr>
            <a:r>
              <a:rPr lang="en-US" altLang="zh-CN" sz="1800" kern="100" dirty="0">
                <a:solidFill>
                  <a:srgbClr val="000000"/>
                </a:solidFill>
                <a:latin typeface="Times New Roman" panose="02020603050405020304" pitchFamily="18" charset="0"/>
                <a:cs typeface="Times New Roman" panose="02020603050405020304" pitchFamily="18" charset="0"/>
              </a:rPr>
              <a:t>X-ray spectrum observed in coincidence with protons or with </a:t>
            </a:r>
            <a:r>
              <a:rPr lang="en-US" altLang="zh-CN" sz="1800" i="1" kern="100" dirty="0">
                <a:solidFill>
                  <a:srgbClr val="000000"/>
                </a:solidFill>
                <a:latin typeface="Times New Roman" panose="02020603050405020304" pitchFamily="18" charset="0"/>
                <a:cs typeface="Times New Roman" panose="02020603050405020304" pitchFamily="18" charset="0"/>
              </a:rPr>
              <a:t>γ</a:t>
            </a:r>
            <a:r>
              <a:rPr lang="en-US" altLang="zh-CN" sz="1800" kern="100" dirty="0">
                <a:solidFill>
                  <a:srgbClr val="000000"/>
                </a:solidFill>
                <a:latin typeface="Times New Roman" panose="02020603050405020304" pitchFamily="18" charset="0"/>
                <a:cs typeface="Times New Roman" panose="02020603050405020304" pitchFamily="18" charset="0"/>
              </a:rPr>
              <a:t> rays.</a:t>
            </a:r>
          </a:p>
          <a:p>
            <a:pPr marL="0" lvl="0" indent="0" algn="just" defTabSz="457200">
              <a:lnSpc>
                <a:spcPct val="150000"/>
              </a:lnSpc>
              <a:spcBef>
                <a:spcPct val="0"/>
              </a:spcBef>
              <a:buSzTx/>
              <a:buNone/>
            </a:pPr>
            <a:r>
              <a:rPr lang="en-US" altLang="zh-CN" sz="1800" kern="100" dirty="0">
                <a:solidFill>
                  <a:srgbClr val="000000"/>
                </a:solidFill>
                <a:latin typeface="Times New Roman" panose="02020603050405020304" pitchFamily="18" charset="0"/>
                <a:cs typeface="Times New Roman" panose="02020603050405020304" pitchFamily="18" charset="0"/>
              </a:rPr>
              <a:t>Ratio of emitter X rays relative to those from daughter, plotted as a function of coincident proton energy.</a:t>
            </a:r>
            <a:endParaRPr lang="zh-CN" altLang="zh-CN" sz="1800" kern="100" dirty="0">
              <a:solidFill>
                <a:prstClr val="black"/>
              </a:solidFill>
              <a:latin typeface="Times New Roman" panose="02020603050405020304" pitchFamily="18" charset="0"/>
              <a:cs typeface="Times New Roman" panose="02020603050405020304" pitchFamily="18" charset="0"/>
            </a:endParaRPr>
          </a:p>
          <a:p>
            <a:pPr marL="0" lvl="0" indent="0" algn="just" defTabSz="457200">
              <a:lnSpc>
                <a:spcPct val="150000"/>
              </a:lnSpc>
              <a:spcBef>
                <a:spcPct val="0"/>
              </a:spcBef>
              <a:spcAft>
                <a:spcPts val="0"/>
              </a:spcAft>
              <a:buSzTx/>
              <a:buNone/>
            </a:pPr>
            <a:r>
              <a:rPr lang="en-US" altLang="zh-CN" sz="1800" kern="1200" dirty="0">
                <a:solidFill>
                  <a:prstClr val="black"/>
                </a:solidFill>
                <a:latin typeface="Times New Roman" panose="02020603050405020304" pitchFamily="18" charset="0"/>
                <a:cs typeface="Times New Roman" panose="02020603050405020304" pitchFamily="18" charset="0"/>
              </a:rPr>
              <a:t>Relate the lifetimes of proton-emitting states and the lifetime of the emitter </a:t>
            </a:r>
            <a:r>
              <a:rPr lang="en-US" altLang="zh-CN" sz="1800" i="1" kern="1200" dirty="0">
                <a:solidFill>
                  <a:prstClr val="black"/>
                </a:solidFill>
                <a:latin typeface="Times New Roman" panose="02020603050405020304" pitchFamily="18" charset="0"/>
                <a:cs typeface="Times New Roman" panose="02020603050405020304" pitchFamily="18" charset="0"/>
              </a:rPr>
              <a:t>K</a:t>
            </a:r>
            <a:r>
              <a:rPr lang="en-US" altLang="zh-CN" sz="1800" kern="1200" dirty="0">
                <a:solidFill>
                  <a:prstClr val="black"/>
                </a:solidFill>
                <a:latin typeface="Times New Roman" panose="02020603050405020304" pitchFamily="18" charset="0"/>
                <a:cs typeface="Times New Roman" panose="02020603050405020304" pitchFamily="18" charset="0"/>
              </a:rPr>
              <a:t>-shell vacancy.</a:t>
            </a:r>
          </a:p>
          <a:p>
            <a:pPr marL="0" lvl="0" indent="0" algn="just" defTabSz="457200">
              <a:lnSpc>
                <a:spcPct val="150000"/>
              </a:lnSpc>
              <a:spcBef>
                <a:spcPct val="0"/>
              </a:spcBef>
              <a:spcAft>
                <a:spcPts val="0"/>
              </a:spcAft>
              <a:buSzTx/>
              <a:buNone/>
            </a:pPr>
            <a:r>
              <a:rPr lang="en-US" altLang="zh-CN" sz="1800" kern="100" dirty="0">
                <a:solidFill>
                  <a:srgbClr val="000000"/>
                </a:solidFill>
                <a:latin typeface="Times New Roman" panose="02020603050405020304" pitchFamily="18" charset="0"/>
                <a:cs typeface="Times New Roman" panose="02020603050405020304" pitchFamily="18" charset="0"/>
              </a:rPr>
              <a:t>The lifetimes for the </a:t>
            </a:r>
            <a:r>
              <a:rPr lang="en-US" altLang="zh-CN" sz="1800" i="1" kern="100" dirty="0">
                <a:solidFill>
                  <a:srgbClr val="000000"/>
                </a:solidFill>
                <a:latin typeface="Times New Roman" panose="02020603050405020304" pitchFamily="18" charset="0"/>
                <a:cs typeface="Times New Roman" panose="02020603050405020304" pitchFamily="18" charset="0"/>
              </a:rPr>
              <a:t>K</a:t>
            </a:r>
            <a:r>
              <a:rPr lang="en-US" altLang="zh-CN" sz="1800" kern="100" dirty="0">
                <a:solidFill>
                  <a:srgbClr val="000000"/>
                </a:solidFill>
                <a:latin typeface="Times New Roman" panose="02020603050405020304" pitchFamily="18" charset="0"/>
                <a:cs typeface="Times New Roman" panose="02020603050405020304" pitchFamily="18" charset="0"/>
              </a:rPr>
              <a:t>-shell vacancies are reasonably well known both experimentally and theoretically.</a:t>
            </a:r>
          </a:p>
          <a:p>
            <a:pPr marL="0" lvl="0" indent="0" algn="just" defTabSz="457200">
              <a:lnSpc>
                <a:spcPct val="150000"/>
              </a:lnSpc>
              <a:spcBef>
                <a:spcPct val="0"/>
              </a:spcBef>
              <a:spcAft>
                <a:spcPts val="0"/>
              </a:spcAft>
              <a:buSzTx/>
              <a:buNone/>
            </a:pPr>
            <a:r>
              <a:rPr lang="en-US" altLang="zh-CN" sz="1800" kern="100" dirty="0">
                <a:solidFill>
                  <a:srgbClr val="000000"/>
                </a:solidFill>
                <a:latin typeface="Times New Roman" panose="02020603050405020304" pitchFamily="18" charset="0"/>
                <a:cs typeface="Times New Roman" panose="02020603050405020304" pitchFamily="18" charset="0"/>
              </a:rPr>
              <a:t>Statistical analysis taking into account all the processes involved in the decay.</a:t>
            </a:r>
          </a:p>
          <a:p>
            <a:pPr marL="0" lvl="0" indent="0" algn="just" defTabSz="457200">
              <a:lnSpc>
                <a:spcPct val="150000"/>
              </a:lnSpc>
              <a:spcBef>
                <a:spcPct val="0"/>
              </a:spcBef>
              <a:spcAft>
                <a:spcPts val="0"/>
              </a:spcAft>
              <a:buSzTx/>
              <a:buNone/>
            </a:pPr>
            <a:r>
              <a:rPr lang="en-US" altLang="zh-CN" sz="1800" kern="100" dirty="0">
                <a:solidFill>
                  <a:srgbClr val="000000"/>
                </a:solidFill>
                <a:latin typeface="Times New Roman" panose="02020603050405020304" pitchFamily="18" charset="0"/>
                <a:cs typeface="Times New Roman" panose="02020603050405020304" pitchFamily="18" charset="0"/>
              </a:rPr>
              <a:t>This represents a complete set of data to constrain the model.</a:t>
            </a:r>
          </a:p>
          <a:p>
            <a:endParaRPr lang="en-US" dirty="0"/>
          </a:p>
        </p:txBody>
      </p:sp>
      <p:sp>
        <p:nvSpPr>
          <p:cNvPr id="3" name="标题 2"/>
          <p:cNvSpPr>
            <a:spLocks noGrp="1"/>
          </p:cNvSpPr>
          <p:nvPr>
            <p:ph type="title"/>
          </p:nvPr>
        </p:nvSpPr>
        <p:spPr/>
        <p:txBody>
          <a:bodyPr/>
          <a:lstStyle/>
          <a:p>
            <a:r>
              <a:rPr lang="en-US" altLang="zh-CN" dirty="0"/>
              <a:t>Appendix</a:t>
            </a:r>
            <a:endParaRPr lang="en-US" dirty="0"/>
          </a:p>
        </p:txBody>
      </p:sp>
      <p:sp>
        <p:nvSpPr>
          <p:cNvPr id="4" name="页脚占位符 3"/>
          <p:cNvSpPr>
            <a:spLocks noGrp="1"/>
          </p:cNvSpPr>
          <p:nvPr>
            <p:ph type="ftr" sz="quarter" idx="10"/>
          </p:nvPr>
        </p:nvSpPr>
        <p:spPr/>
        <p:txBody>
          <a:bodyPr/>
          <a:lstStyle/>
          <a:p>
            <a:pPr>
              <a:defRPr/>
            </a:pPr>
            <a:r>
              <a:rPr lang="en-US" altLang="zh-CN"/>
              <a:t>L</a:t>
            </a:r>
            <a:r>
              <a:rPr lang="en-US"/>
              <a:t>. Sun, JINA-CEE Frontiers 2019</a:t>
            </a:r>
            <a:endParaRPr lang="en-US" dirty="0"/>
          </a:p>
        </p:txBody>
      </p:sp>
      <p:sp>
        <p:nvSpPr>
          <p:cNvPr id="5" name="灯片编号占位符 4"/>
          <p:cNvSpPr>
            <a:spLocks noGrp="1"/>
          </p:cNvSpPr>
          <p:nvPr>
            <p:ph type="sldNum" sz="quarter" idx="11"/>
          </p:nvPr>
        </p:nvSpPr>
        <p:spPr/>
        <p:txBody>
          <a:bodyPr/>
          <a:lstStyle/>
          <a:p>
            <a:pPr>
              <a:defRPr/>
            </a:pPr>
            <a:r>
              <a:rPr lang="en-US"/>
              <a:t>, Slide </a:t>
            </a:r>
            <a:fld id="{35AD4620-7552-4207-8973-898801ED212B}" type="slidenum">
              <a:rPr lang="en-US" smtClean="0"/>
              <a:pPr>
                <a:defRPr/>
              </a:pPr>
              <a:t>252</a:t>
            </a:fld>
            <a:endParaRPr lang="en-US"/>
          </a:p>
        </p:txBody>
      </p:sp>
    </p:spTree>
    <p:extLst>
      <p:ext uri="{BB962C8B-B14F-4D97-AF65-F5344CB8AC3E}">
        <p14:creationId xmlns:p14="http://schemas.microsoft.com/office/powerpoint/2010/main" val="1675252012"/>
      </p:ext>
    </p:extLst>
  </p:cSld>
  <p:clrMapOvr>
    <a:masterClrMapping/>
  </p:clrMapOvr>
</p:sld>
</file>

<file path=ppt/slides/slide2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内容占位符 1"/>
          <p:cNvSpPr>
            <a:spLocks noGrp="1"/>
          </p:cNvSpPr>
          <p:nvPr>
            <p:ph idx="1"/>
          </p:nvPr>
        </p:nvSpPr>
        <p:spPr/>
        <p:txBody>
          <a:bodyPr/>
          <a:lstStyle/>
          <a:p>
            <a:r>
              <a:rPr lang="en-US" altLang="zh-CN" sz="2000" dirty="0">
                <a:solidFill>
                  <a:srgbClr val="000000"/>
                </a:solidFill>
                <a:latin typeface="Times New Roman" panose="02020603050405020304" pitchFamily="18" charset="0"/>
                <a:cs typeface="Times New Roman" panose="02020603050405020304" pitchFamily="18" charset="0"/>
              </a:rPr>
              <a:t>Statistical-model calculations:</a:t>
            </a:r>
          </a:p>
          <a:p>
            <a:r>
              <a:rPr lang="en-US" altLang="zh-CN" sz="2000" dirty="0">
                <a:solidFill>
                  <a:srgbClr val="000000"/>
                </a:solidFill>
                <a:latin typeface="Times New Roman" panose="02020603050405020304" pitchFamily="18" charset="0"/>
                <a:cs typeface="Times New Roman" panose="02020603050405020304" pitchFamily="18" charset="0"/>
              </a:rPr>
              <a:t>The shape of proton spectrum</a:t>
            </a:r>
          </a:p>
          <a:p>
            <a:r>
              <a:rPr lang="en-US" altLang="zh-CN" sz="2000" dirty="0">
                <a:solidFill>
                  <a:srgbClr val="000000"/>
                </a:solidFill>
                <a:latin typeface="Times New Roman" panose="02020603050405020304" pitchFamily="18" charset="0"/>
                <a:cs typeface="Times New Roman" panose="02020603050405020304" pitchFamily="18" charset="0"/>
              </a:rPr>
              <a:t>The total </a:t>
            </a:r>
            <a:r>
              <a:rPr lang="en-US" altLang="zh-CN" sz="2000" i="1" dirty="0">
                <a:solidFill>
                  <a:srgbClr val="000000"/>
                </a:solidFill>
                <a:latin typeface="Times New Roman" panose="02020603050405020304" pitchFamily="18" charset="0"/>
                <a:cs typeface="Times New Roman" panose="02020603050405020304" pitchFamily="18" charset="0"/>
              </a:rPr>
              <a:t>βp</a:t>
            </a:r>
            <a:r>
              <a:rPr lang="en-US" altLang="zh-CN" sz="2000" dirty="0">
                <a:solidFill>
                  <a:srgbClr val="000000"/>
                </a:solidFill>
                <a:latin typeface="Times New Roman" panose="02020603050405020304" pitchFamily="18" charset="0"/>
                <a:cs typeface="Times New Roman" panose="02020603050405020304" pitchFamily="18" charset="0"/>
              </a:rPr>
              <a:t>-decay branching ratio</a:t>
            </a:r>
          </a:p>
          <a:p>
            <a:r>
              <a:rPr lang="en-US" altLang="zh-CN" sz="2000" dirty="0">
                <a:solidFill>
                  <a:srgbClr val="000000"/>
                </a:solidFill>
                <a:latin typeface="Times New Roman" panose="02020603050405020304" pitchFamily="18" charset="0"/>
                <a:cs typeface="Times New Roman" panose="02020603050405020304" pitchFamily="18" charset="0"/>
              </a:rPr>
              <a:t>The coincident </a:t>
            </a:r>
            <a:r>
              <a:rPr lang="en-US" altLang="zh-CN" sz="2000" dirty="0">
                <a:solidFill>
                  <a:schemeClr val="tx1"/>
                </a:solidFill>
                <a:latin typeface="Times New Roman" panose="02020603050405020304" pitchFamily="18" charset="0"/>
                <a:cs typeface="Times New Roman" panose="02020603050405020304" pitchFamily="18" charset="0"/>
              </a:rPr>
              <a:t>x-ray ratio as a function of proton energy</a:t>
            </a:r>
          </a:p>
          <a:p>
            <a:r>
              <a:rPr lang="en-US" altLang="zh-CN" sz="2000" i="1" dirty="0">
                <a:solidFill>
                  <a:schemeClr val="tx1"/>
                </a:solidFill>
                <a:latin typeface="Times New Roman" panose="02020603050405020304" pitchFamily="18" charset="0"/>
                <a:cs typeface="Times New Roman" panose="02020603050405020304" pitchFamily="18" charset="0"/>
              </a:rPr>
              <a:t>β</a:t>
            </a:r>
            <a:r>
              <a:rPr lang="en-US" altLang="zh-CN" sz="2000" dirty="0">
                <a:solidFill>
                  <a:schemeClr val="tx1"/>
                </a:solidFill>
                <a:latin typeface="Times New Roman" panose="02020603050405020304" pitchFamily="18" charset="0"/>
                <a:cs typeface="Times New Roman" panose="02020603050405020304" pitchFamily="18" charset="0"/>
              </a:rPr>
              <a:t>-strength function</a:t>
            </a:r>
          </a:p>
          <a:p>
            <a:r>
              <a:rPr lang="en-US" altLang="zh-CN" sz="2000" dirty="0">
                <a:solidFill>
                  <a:schemeClr val="tx1"/>
                </a:solidFill>
                <a:latin typeface="Times New Roman" panose="02020603050405020304" pitchFamily="18" charset="0"/>
                <a:cs typeface="Times New Roman" panose="02020603050405020304" pitchFamily="18" charset="0"/>
              </a:rPr>
              <a:t>The level-density parameter </a:t>
            </a:r>
            <a:r>
              <a:rPr lang="en-US" altLang="zh-CN" sz="2000" i="1" dirty="0">
                <a:solidFill>
                  <a:schemeClr val="tx1"/>
                </a:solidFill>
                <a:latin typeface="Times New Roman" panose="02020603050405020304" pitchFamily="18" charset="0"/>
                <a:cs typeface="Times New Roman" panose="02020603050405020304" pitchFamily="18" charset="0"/>
              </a:rPr>
              <a:t>a</a:t>
            </a:r>
          </a:p>
          <a:p>
            <a:r>
              <a:rPr lang="en-US" altLang="zh-CN" sz="2000" i="1" dirty="0">
                <a:solidFill>
                  <a:schemeClr val="tx1"/>
                </a:solidFill>
                <a:latin typeface="Times New Roman" panose="02020603050405020304" pitchFamily="18" charset="0"/>
                <a:cs typeface="Times New Roman" panose="02020603050405020304" pitchFamily="18" charset="0"/>
              </a:rPr>
              <a:t>γ</a:t>
            </a:r>
            <a:r>
              <a:rPr lang="en-US" altLang="zh-CN" sz="2000" dirty="0">
                <a:solidFill>
                  <a:schemeClr val="tx1"/>
                </a:solidFill>
                <a:latin typeface="Times New Roman" panose="02020603050405020304" pitchFamily="18" charset="0"/>
                <a:cs typeface="Times New Roman" panose="02020603050405020304" pitchFamily="18" charset="0"/>
              </a:rPr>
              <a:t> partial width</a:t>
            </a:r>
            <a:r>
              <a:rPr lang="en-US" altLang="zh-CN" sz="2000" dirty="0">
                <a:solidFill>
                  <a:srgbClr val="000000"/>
                </a:solidFill>
                <a:latin typeface="Times New Roman" panose="02020603050405020304" pitchFamily="18" charset="0"/>
                <a:cs typeface="Times New Roman" panose="02020603050405020304" pitchFamily="18" charset="0"/>
              </a:rPr>
              <a:t> </a:t>
            </a:r>
            <a:r>
              <a:rPr lang="en-US" altLang="zh-CN" sz="2000" i="1" dirty="0" err="1">
                <a:solidFill>
                  <a:srgbClr val="000000"/>
                </a:solidFill>
                <a:latin typeface="Times New Roman" panose="02020603050405020304" pitchFamily="18" charset="0"/>
                <a:cs typeface="Times New Roman" panose="02020603050405020304" pitchFamily="18" charset="0"/>
              </a:rPr>
              <a:t>Γγ</a:t>
            </a:r>
            <a:endParaRPr lang="en-US" altLang="zh-CN" sz="2000" dirty="0">
              <a:solidFill>
                <a:srgbClr val="000000"/>
              </a:solidFill>
              <a:latin typeface="Times New Roman" panose="02020603050405020304" pitchFamily="18" charset="0"/>
              <a:cs typeface="Times New Roman" panose="02020603050405020304" pitchFamily="18" charset="0"/>
            </a:endParaRPr>
          </a:p>
          <a:p>
            <a:r>
              <a:rPr lang="en-US" altLang="zh-CN" sz="2000" dirty="0">
                <a:solidFill>
                  <a:srgbClr val="000000"/>
                </a:solidFill>
                <a:latin typeface="Times New Roman" panose="02020603050405020304" pitchFamily="18" charset="0"/>
                <a:cs typeface="Times New Roman" panose="02020603050405020304" pitchFamily="18" charset="0"/>
              </a:rPr>
              <a:t>Partial widths correction factors </a:t>
            </a:r>
            <a:r>
              <a:rPr lang="en-US" altLang="zh-CN" sz="2000" i="1" dirty="0">
                <a:solidFill>
                  <a:srgbClr val="000000"/>
                </a:solidFill>
                <a:latin typeface="Times New Roman" panose="02020603050405020304" pitchFamily="18" charset="0"/>
                <a:cs typeface="Times New Roman" panose="02020603050405020304" pitchFamily="18" charset="0"/>
              </a:rPr>
              <a:t>K</a:t>
            </a:r>
          </a:p>
          <a:p>
            <a:r>
              <a:rPr lang="en-US" altLang="zh-CN" sz="2000" dirty="0">
                <a:solidFill>
                  <a:srgbClr val="000000"/>
                </a:solidFill>
                <a:latin typeface="Times New Roman" panose="02020603050405020304" pitchFamily="18" charset="0"/>
                <a:cs typeface="Times New Roman" panose="02020603050405020304" pitchFamily="18" charset="0"/>
              </a:rPr>
              <a:t>Proton</a:t>
            </a:r>
            <a:r>
              <a:rPr lang="en-US" altLang="zh-CN" sz="2000" i="1" dirty="0">
                <a:solidFill>
                  <a:srgbClr val="000000"/>
                </a:solidFill>
                <a:latin typeface="Times New Roman" panose="02020603050405020304" pitchFamily="18" charset="0"/>
                <a:cs typeface="Times New Roman" panose="02020603050405020304" pitchFamily="18" charset="0"/>
              </a:rPr>
              <a:t> </a:t>
            </a:r>
            <a:r>
              <a:rPr lang="en-US" altLang="zh-CN" sz="2000" dirty="0">
                <a:solidFill>
                  <a:srgbClr val="000000"/>
                </a:solidFill>
                <a:latin typeface="Times New Roman" panose="02020603050405020304" pitchFamily="18" charset="0"/>
                <a:cs typeface="Times New Roman" panose="02020603050405020304" pitchFamily="18" charset="0"/>
              </a:rPr>
              <a:t>Transmission coefficients </a:t>
            </a:r>
            <a:r>
              <a:rPr lang="en-US" altLang="zh-CN" sz="2000" i="1" dirty="0" err="1">
                <a:solidFill>
                  <a:srgbClr val="000000"/>
                </a:solidFill>
                <a:latin typeface="Times New Roman" panose="02020603050405020304" pitchFamily="18" charset="0"/>
                <a:cs typeface="Times New Roman" panose="02020603050405020304" pitchFamily="18" charset="0"/>
              </a:rPr>
              <a:t>T</a:t>
            </a:r>
            <a:r>
              <a:rPr lang="en-US" altLang="zh-CN" sz="2000" i="1" baseline="-25000" dirty="0" err="1">
                <a:solidFill>
                  <a:srgbClr val="000000"/>
                </a:solidFill>
                <a:latin typeface="Times New Roman" panose="02020603050405020304" pitchFamily="18" charset="0"/>
                <a:cs typeface="Times New Roman" panose="02020603050405020304" pitchFamily="18" charset="0"/>
              </a:rPr>
              <a:t>l</a:t>
            </a:r>
            <a:endParaRPr lang="en-US" altLang="zh-CN" sz="2000" i="1" baseline="-25000" dirty="0">
              <a:solidFill>
                <a:srgbClr val="000000"/>
              </a:solidFill>
              <a:latin typeface="Times New Roman" panose="02020603050405020304" pitchFamily="18" charset="0"/>
              <a:cs typeface="Times New Roman" panose="02020603050405020304" pitchFamily="18" charset="0"/>
            </a:endParaRPr>
          </a:p>
          <a:p>
            <a:r>
              <a:rPr lang="en-US" altLang="zh-CN" sz="2000" dirty="0">
                <a:solidFill>
                  <a:srgbClr val="000000"/>
                </a:solidFill>
                <a:latin typeface="Times New Roman" panose="02020603050405020304" pitchFamily="18" charset="0"/>
                <a:cs typeface="Times New Roman" panose="02020603050405020304" pitchFamily="18" charset="0"/>
              </a:rPr>
              <a:t>Transmission coefficients correction factors </a:t>
            </a:r>
            <a:r>
              <a:rPr lang="en-US" altLang="zh-CN" sz="2000" i="1" dirty="0" err="1">
                <a:solidFill>
                  <a:srgbClr val="000000"/>
                </a:solidFill>
                <a:latin typeface="Times New Roman" panose="02020603050405020304" pitchFamily="18" charset="0"/>
                <a:cs typeface="Times New Roman" panose="02020603050405020304" pitchFamily="18" charset="0"/>
              </a:rPr>
              <a:t>C</a:t>
            </a:r>
            <a:r>
              <a:rPr lang="en-US" altLang="zh-CN" sz="2000" i="1" baseline="-25000" dirty="0" err="1">
                <a:solidFill>
                  <a:srgbClr val="000000"/>
                </a:solidFill>
                <a:latin typeface="Times New Roman" panose="02020603050405020304" pitchFamily="18" charset="0"/>
                <a:cs typeface="Times New Roman" panose="02020603050405020304" pitchFamily="18" charset="0"/>
              </a:rPr>
              <a:t>Tl</a:t>
            </a:r>
            <a:endParaRPr lang="en-US" altLang="zh-CN" sz="2000" baseline="-25000" dirty="0">
              <a:solidFill>
                <a:srgbClr val="000000"/>
              </a:solidFill>
              <a:latin typeface="Times New Roman" panose="02020603050405020304" pitchFamily="18" charset="0"/>
              <a:cs typeface="Times New Roman" panose="02020603050405020304" pitchFamily="18" charset="0"/>
            </a:endParaRPr>
          </a:p>
          <a:p>
            <a:r>
              <a:rPr lang="en-US" altLang="zh-CN" sz="2000" dirty="0">
                <a:solidFill>
                  <a:srgbClr val="000000"/>
                </a:solidFill>
                <a:latin typeface="Times New Roman" panose="02020603050405020304" pitchFamily="18" charset="0"/>
                <a:cs typeface="Times New Roman" panose="02020603050405020304" pitchFamily="18" charset="0"/>
              </a:rPr>
              <a:t>Free parameters are adjusted to reproduce as close as possible the experimental data.</a:t>
            </a:r>
          </a:p>
          <a:p>
            <a:endParaRPr lang="en-US" sz="2000" dirty="0"/>
          </a:p>
        </p:txBody>
      </p:sp>
      <p:sp>
        <p:nvSpPr>
          <p:cNvPr id="3" name="标题 2"/>
          <p:cNvSpPr>
            <a:spLocks noGrp="1"/>
          </p:cNvSpPr>
          <p:nvPr>
            <p:ph type="title"/>
          </p:nvPr>
        </p:nvSpPr>
        <p:spPr/>
        <p:txBody>
          <a:bodyPr/>
          <a:lstStyle/>
          <a:p>
            <a:r>
              <a:rPr lang="en-US" altLang="zh-CN" dirty="0"/>
              <a:t>Appendix</a:t>
            </a:r>
            <a:endParaRPr lang="en-US" dirty="0"/>
          </a:p>
        </p:txBody>
      </p:sp>
      <p:sp>
        <p:nvSpPr>
          <p:cNvPr id="4" name="页脚占位符 3"/>
          <p:cNvSpPr>
            <a:spLocks noGrp="1"/>
          </p:cNvSpPr>
          <p:nvPr>
            <p:ph type="ftr" sz="quarter" idx="10"/>
          </p:nvPr>
        </p:nvSpPr>
        <p:spPr/>
        <p:txBody>
          <a:bodyPr/>
          <a:lstStyle/>
          <a:p>
            <a:pPr>
              <a:defRPr/>
            </a:pPr>
            <a:r>
              <a:rPr lang="en-US" altLang="zh-CN" dirty="0"/>
              <a:t>L</a:t>
            </a:r>
            <a:r>
              <a:rPr lang="en-US" dirty="0"/>
              <a:t>. Sun, JINA-CEE Frontiers 2019</a:t>
            </a:r>
          </a:p>
        </p:txBody>
      </p:sp>
      <p:sp>
        <p:nvSpPr>
          <p:cNvPr id="5" name="灯片编号占位符 4"/>
          <p:cNvSpPr>
            <a:spLocks noGrp="1"/>
          </p:cNvSpPr>
          <p:nvPr>
            <p:ph type="sldNum" sz="quarter" idx="11"/>
          </p:nvPr>
        </p:nvSpPr>
        <p:spPr/>
        <p:txBody>
          <a:bodyPr/>
          <a:lstStyle/>
          <a:p>
            <a:pPr>
              <a:defRPr/>
            </a:pPr>
            <a:r>
              <a:rPr lang="en-US"/>
              <a:t>, Slide </a:t>
            </a:r>
            <a:fld id="{35AD4620-7552-4207-8973-898801ED212B}" type="slidenum">
              <a:rPr lang="en-US" smtClean="0"/>
              <a:pPr>
                <a:defRPr/>
              </a:pPr>
              <a:t>253</a:t>
            </a:fld>
            <a:endParaRPr lang="en-US"/>
          </a:p>
        </p:txBody>
      </p:sp>
    </p:spTree>
    <p:extLst>
      <p:ext uri="{BB962C8B-B14F-4D97-AF65-F5344CB8AC3E}">
        <p14:creationId xmlns:p14="http://schemas.microsoft.com/office/powerpoint/2010/main" val="3456072426"/>
      </p:ext>
    </p:extLst>
  </p:cSld>
  <p:clrMapOvr>
    <a:masterClrMapping/>
  </p:clrMapOvr>
</p:sld>
</file>

<file path=ppt/slides/slide2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Content Placeholder 5"/>
          <p:cNvPicPr>
            <a:picLocks noGrp="1" noChangeAspect="1"/>
          </p:cNvPicPr>
          <p:nvPr>
            <p:ph idx="1"/>
          </p:nvPr>
        </p:nvPicPr>
        <p:blipFill>
          <a:blip r:embed="rId2">
            <a:extLst>
              <a:ext uri="{28A0092B-C50C-407E-A947-70E740481C1C}">
                <a14:useLocalDpi xmlns:a14="http://schemas.microsoft.com/office/drawing/2010/main"/>
              </a:ext>
            </a:extLst>
          </a:blip>
          <a:stretch>
            <a:fillRect/>
          </a:stretch>
        </p:blipFill>
        <p:spPr>
          <a:xfrm>
            <a:off x="86638" y="2066131"/>
            <a:ext cx="7686675" cy="1514475"/>
          </a:xfrm>
          <a:prstGeom prst="rect">
            <a:avLst/>
          </a:prstGeom>
        </p:spPr>
      </p:pic>
      <p:sp>
        <p:nvSpPr>
          <p:cNvPr id="3" name="Title 2"/>
          <p:cNvSpPr>
            <a:spLocks noGrp="1"/>
          </p:cNvSpPr>
          <p:nvPr>
            <p:ph type="title"/>
          </p:nvPr>
        </p:nvSpPr>
        <p:spPr/>
        <p:txBody>
          <a:bodyPr/>
          <a:lstStyle/>
          <a:p>
            <a:r>
              <a:rPr lang="en-US" altLang="zh-CN" dirty="0"/>
              <a:t>Appendix</a:t>
            </a:r>
            <a:endParaRPr lang="zh-CN" altLang="en-US" dirty="0"/>
          </a:p>
        </p:txBody>
      </p:sp>
      <p:sp>
        <p:nvSpPr>
          <p:cNvPr id="4" name="Footer Placeholder 3"/>
          <p:cNvSpPr>
            <a:spLocks noGrp="1"/>
          </p:cNvSpPr>
          <p:nvPr>
            <p:ph type="ftr" sz="quarter" idx="10"/>
          </p:nvPr>
        </p:nvSpPr>
        <p:spPr/>
        <p:txBody>
          <a:bodyPr/>
          <a:lstStyle/>
          <a:p>
            <a:pPr>
              <a:defRPr/>
            </a:pPr>
            <a:r>
              <a:rPr lang="en-US" altLang="zh-CN"/>
              <a:t>L</a:t>
            </a:r>
            <a:r>
              <a:rPr lang="en-US"/>
              <a:t>. Sun, JINA-CEE Frontiers 2019</a:t>
            </a:r>
            <a:endParaRPr lang="en-US" dirty="0"/>
          </a:p>
        </p:txBody>
      </p:sp>
      <p:sp>
        <p:nvSpPr>
          <p:cNvPr id="5" name="Slide Number Placeholder 4"/>
          <p:cNvSpPr>
            <a:spLocks noGrp="1"/>
          </p:cNvSpPr>
          <p:nvPr>
            <p:ph type="sldNum" sz="quarter" idx="11"/>
          </p:nvPr>
        </p:nvSpPr>
        <p:spPr/>
        <p:txBody>
          <a:bodyPr/>
          <a:lstStyle/>
          <a:p>
            <a:pPr>
              <a:defRPr/>
            </a:pPr>
            <a:r>
              <a:rPr lang="en-US"/>
              <a:t>, Slide </a:t>
            </a:r>
            <a:fld id="{35AD4620-7552-4207-8973-898801ED212B}" type="slidenum">
              <a:rPr lang="en-US" smtClean="0"/>
              <a:pPr>
                <a:defRPr/>
              </a:pPr>
              <a:t>254</a:t>
            </a:fld>
            <a:endParaRPr lang="en-US"/>
          </a:p>
        </p:txBody>
      </p:sp>
      <p:pic>
        <p:nvPicPr>
          <p:cNvPr id="7" name="Picture 6"/>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86638" y="1143000"/>
            <a:ext cx="3257550" cy="895350"/>
          </a:xfrm>
          <a:prstGeom prst="rect">
            <a:avLst/>
          </a:prstGeom>
        </p:spPr>
      </p:pic>
      <mc:AlternateContent xmlns:mc="http://schemas.openxmlformats.org/markup-compatibility/2006" xmlns:a14="http://schemas.microsoft.com/office/drawing/2010/main">
        <mc:Choice Requires="a14">
          <p:sp>
            <p:nvSpPr>
              <p:cNvPr id="8" name="TextBox 7"/>
              <p:cNvSpPr txBox="1"/>
              <p:nvPr/>
            </p:nvSpPr>
            <p:spPr>
              <a:xfrm>
                <a:off x="228600" y="3837140"/>
                <a:ext cx="2044342" cy="404534"/>
              </a:xfrm>
              <a:prstGeom prst="rect">
                <a:avLst/>
              </a:prstGeom>
              <a:noFill/>
            </p:spPr>
            <p:txBody>
              <a:bodyPr wrap="none" lIns="0" tIns="0" rIns="0" bIns="0" rtlCol="0">
                <a:spAutoFit/>
              </a:bodyPr>
              <a:lstStyle/>
              <a:p>
                <a:pPr defTabSz="457200" fontAlgn="base">
                  <a:spcBef>
                    <a:spcPct val="0"/>
                  </a:spcBef>
                  <a:spcAft>
                    <a:spcPct val="0"/>
                  </a:spcAft>
                </a:pPr>
                <a14:m>
                  <m:oMathPara xmlns:m="http://schemas.openxmlformats.org/officeDocument/2006/math">
                    <m:oMathParaPr>
                      <m:jc m:val="centerGroup"/>
                    </m:oMathParaPr>
                    <m:oMath xmlns:m="http://schemas.openxmlformats.org/officeDocument/2006/math">
                      <m:sSub>
                        <m:sSubPr>
                          <m:ctrlPr>
                            <a:rPr lang="el-GR" altLang="zh-CN" sz="2400" i="1" smtClean="0">
                              <a:solidFill>
                                <a:prstClr val="black"/>
                              </a:solidFill>
                              <a:latin typeface="Cambria Math" panose="02040503050406030204" pitchFamily="18" charset="0"/>
                              <a:ea typeface="Cambria Math" panose="02040503050406030204" pitchFamily="18" charset="0"/>
                            </a:rPr>
                          </m:ctrlPr>
                        </m:sSubPr>
                        <m:e>
                          <m:r>
                            <a:rPr lang="el-GR" altLang="zh-CN" sz="2400" i="1">
                              <a:solidFill>
                                <a:prstClr val="black"/>
                              </a:solidFill>
                              <a:latin typeface="Cambria Math" panose="02040503050406030204" pitchFamily="18" charset="0"/>
                              <a:ea typeface="Cambria Math" panose="02040503050406030204" pitchFamily="18" charset="0"/>
                            </a:rPr>
                            <m:t>𝛤</m:t>
                          </m:r>
                        </m:e>
                        <m:sub>
                          <m:r>
                            <a:rPr lang="en-US" altLang="zh-CN" sz="2400" i="1" smtClean="0">
                              <a:solidFill>
                                <a:prstClr val="black"/>
                              </a:solidFill>
                              <a:latin typeface="Cambria Math" panose="02040503050406030204" pitchFamily="18" charset="0"/>
                              <a:ea typeface="Cambria Math" panose="02040503050406030204" pitchFamily="18" charset="0"/>
                            </a:rPr>
                            <m:t>𝑝</m:t>
                          </m:r>
                        </m:sub>
                      </m:sSub>
                      <m:r>
                        <a:rPr lang="en-US" altLang="zh-CN" sz="2400" i="1" smtClean="0">
                          <a:solidFill>
                            <a:prstClr val="black"/>
                          </a:solidFill>
                          <a:latin typeface="Cambria Math" panose="02040503050406030204" pitchFamily="18" charset="0"/>
                          <a:ea typeface="Cambria Math" panose="02040503050406030204" pitchFamily="18" charset="0"/>
                        </a:rPr>
                        <m:t>=</m:t>
                      </m:r>
                      <m:r>
                        <a:rPr lang="en-US" altLang="zh-CN" sz="2400" i="1" smtClean="0">
                          <a:solidFill>
                            <a:prstClr val="black"/>
                          </a:solidFill>
                          <a:latin typeface="Cambria Math" panose="02040503050406030204" pitchFamily="18" charset="0"/>
                          <a:ea typeface="Cambria Math" panose="02040503050406030204" pitchFamily="18" charset="0"/>
                        </a:rPr>
                        <m:t>𝑇</m:t>
                      </m:r>
                      <m:sSup>
                        <m:sSupPr>
                          <m:ctrlPr>
                            <a:rPr lang="en-US" altLang="zh-CN" sz="2400" i="1" smtClean="0">
                              <a:solidFill>
                                <a:prstClr val="black"/>
                              </a:solidFill>
                              <a:latin typeface="Cambria Math" panose="02040503050406030204" pitchFamily="18" charset="0"/>
                              <a:ea typeface="Cambria Math" panose="02040503050406030204" pitchFamily="18" charset="0"/>
                            </a:rPr>
                          </m:ctrlPr>
                        </m:sSupPr>
                        <m:e>
                          <m:d>
                            <m:dPr>
                              <m:ctrlPr>
                                <a:rPr lang="en-US" altLang="zh-CN" sz="2400" i="1">
                                  <a:solidFill>
                                    <a:prstClr val="black"/>
                                  </a:solidFill>
                                  <a:latin typeface="Cambria Math" panose="02040503050406030204" pitchFamily="18" charset="0"/>
                                  <a:ea typeface="Cambria Math" panose="02040503050406030204" pitchFamily="18" charset="0"/>
                                </a:rPr>
                              </m:ctrlPr>
                            </m:dPr>
                            <m:e>
                              <m:r>
                                <a:rPr lang="en-US" altLang="zh-CN" sz="2400" i="1">
                                  <a:solidFill>
                                    <a:prstClr val="black"/>
                                  </a:solidFill>
                                  <a:latin typeface="Cambria Math" panose="02040503050406030204" pitchFamily="18" charset="0"/>
                                  <a:ea typeface="Cambria Math" panose="02040503050406030204" pitchFamily="18" charset="0"/>
                                </a:rPr>
                                <m:t>2</m:t>
                              </m:r>
                              <m:r>
                                <a:rPr lang="zh-CN" altLang="en-US" sz="2400" i="1">
                                  <a:solidFill>
                                    <a:prstClr val="black"/>
                                  </a:solidFill>
                                  <a:latin typeface="Cambria Math" panose="02040503050406030204" pitchFamily="18" charset="0"/>
                                  <a:ea typeface="Cambria Math" panose="02040503050406030204" pitchFamily="18" charset="0"/>
                                </a:rPr>
                                <m:t>𝜋𝜌</m:t>
                              </m:r>
                            </m:e>
                          </m:d>
                        </m:e>
                        <m:sup>
                          <m:r>
                            <a:rPr lang="en-US" altLang="zh-CN" sz="2400" i="1" smtClean="0">
                              <a:solidFill>
                                <a:prstClr val="black"/>
                              </a:solidFill>
                              <a:latin typeface="Cambria Math" panose="02040503050406030204" pitchFamily="18" charset="0"/>
                              <a:ea typeface="Cambria Math" panose="02040503050406030204" pitchFamily="18" charset="0"/>
                            </a:rPr>
                            <m:t>−1</m:t>
                          </m:r>
                        </m:sup>
                      </m:sSup>
                    </m:oMath>
                  </m:oMathPara>
                </a14:m>
                <a:endParaRPr lang="zh-CN" altLang="en-US" sz="2400" dirty="0">
                  <a:solidFill>
                    <a:prstClr val="black"/>
                  </a:solidFill>
                  <a:latin typeface="Arial" pitchFamily="34" charset="0"/>
                </a:endParaRPr>
              </a:p>
            </p:txBody>
          </p:sp>
        </mc:Choice>
        <mc:Fallback xmlns="">
          <p:sp>
            <p:nvSpPr>
              <p:cNvPr id="8" name="TextBox 7"/>
              <p:cNvSpPr txBox="1">
                <a:spLocks noRot="1" noChangeAspect="1" noMove="1" noResize="1" noEditPoints="1" noAdjustHandles="1" noChangeArrowheads="1" noChangeShapeType="1" noTextEdit="1"/>
              </p:cNvSpPr>
              <p:nvPr/>
            </p:nvSpPr>
            <p:spPr>
              <a:xfrm>
                <a:off x="228600" y="3837140"/>
                <a:ext cx="2044342" cy="404534"/>
              </a:xfrm>
              <a:prstGeom prst="rect">
                <a:avLst/>
              </a:prstGeom>
              <a:blipFill rotWithShape="0">
                <a:blip r:embed="rId4"/>
                <a:stretch>
                  <a:fillRect l="-2985" r="-597" b="-17910"/>
                </a:stretch>
              </a:blipFill>
            </p:spPr>
            <p:txBody>
              <a:bodyPr/>
              <a:lstStyle/>
              <a:p>
                <a:r>
                  <a:rPr lang="en-US">
                    <a:noFill/>
                  </a:rPr>
                  <a:t> </a:t>
                </a:r>
              </a:p>
            </p:txBody>
          </p:sp>
        </mc:Fallback>
      </mc:AlternateContent>
      <p:sp>
        <p:nvSpPr>
          <p:cNvPr id="10" name="Rectangle 9"/>
          <p:cNvSpPr/>
          <p:nvPr/>
        </p:nvSpPr>
        <p:spPr>
          <a:xfrm>
            <a:off x="165708" y="4668776"/>
            <a:ext cx="6692291" cy="369332"/>
          </a:xfrm>
          <a:prstGeom prst="rect">
            <a:avLst/>
          </a:prstGeom>
        </p:spPr>
        <p:txBody>
          <a:bodyPr wrap="square">
            <a:spAutoFit/>
          </a:bodyPr>
          <a:lstStyle/>
          <a:p>
            <a:pPr defTabSz="457200" fontAlgn="base">
              <a:spcBef>
                <a:spcPct val="0"/>
              </a:spcBef>
              <a:spcAft>
                <a:spcPct val="0"/>
              </a:spcAft>
            </a:pPr>
            <a:r>
              <a:rPr lang="en-US" altLang="zh-CN" dirty="0">
                <a:solidFill>
                  <a:prstClr val="black"/>
                </a:solidFill>
                <a:latin typeface="Times New Roman" panose="02020603050405020304" pitchFamily="18" charset="0"/>
                <a:cs typeface="Times New Roman" panose="02020603050405020304" pitchFamily="18" charset="0"/>
              </a:rPr>
              <a:t>The mean lifetime </a:t>
            </a:r>
            <a:r>
              <a:rPr lang="en-US" altLang="zh-CN" i="1" dirty="0">
                <a:solidFill>
                  <a:prstClr val="black"/>
                </a:solidFill>
                <a:latin typeface="Times New Roman" panose="02020603050405020304" pitchFamily="18" charset="0"/>
                <a:cs typeface="Times New Roman" panose="02020603050405020304" pitchFamily="18" charset="0"/>
              </a:rPr>
              <a:t>τ </a:t>
            </a:r>
            <a:r>
              <a:rPr lang="en-US" altLang="zh-CN" dirty="0">
                <a:solidFill>
                  <a:prstClr val="black"/>
                </a:solidFill>
                <a:latin typeface="Times New Roman" panose="02020603050405020304" pitchFamily="18" charset="0"/>
                <a:cs typeface="Times New Roman" panose="02020603050405020304" pitchFamily="18" charset="0"/>
              </a:rPr>
              <a:t>and total decay width </a:t>
            </a:r>
            <a:r>
              <a:rPr lang="en-US" altLang="zh-CN" i="1" dirty="0" err="1">
                <a:solidFill>
                  <a:prstClr val="black"/>
                </a:solidFill>
                <a:latin typeface="Times New Roman" panose="02020603050405020304" pitchFamily="18" charset="0"/>
                <a:cs typeface="Times New Roman" panose="02020603050405020304" pitchFamily="18" charset="0"/>
              </a:rPr>
              <a:t>Γ</a:t>
            </a:r>
            <a:r>
              <a:rPr lang="en-US" altLang="zh-CN" baseline="-25000" dirty="0" err="1">
                <a:solidFill>
                  <a:prstClr val="black"/>
                </a:solidFill>
                <a:latin typeface="Times New Roman" panose="02020603050405020304" pitchFamily="18" charset="0"/>
                <a:cs typeface="Times New Roman" panose="02020603050405020304" pitchFamily="18" charset="0"/>
              </a:rPr>
              <a:t>tot</a:t>
            </a:r>
            <a:r>
              <a:rPr lang="en-US" altLang="zh-CN" baseline="-25000" dirty="0">
                <a:solidFill>
                  <a:prstClr val="black"/>
                </a:solidFill>
                <a:latin typeface="Times New Roman" panose="02020603050405020304" pitchFamily="18" charset="0"/>
                <a:cs typeface="Times New Roman" panose="02020603050405020304" pitchFamily="18" charset="0"/>
              </a:rPr>
              <a:t>  </a:t>
            </a:r>
            <a:r>
              <a:rPr lang="en-US" altLang="zh-CN" dirty="0">
                <a:solidFill>
                  <a:prstClr val="black"/>
                </a:solidFill>
                <a:latin typeface="Times New Roman" panose="02020603050405020304" pitchFamily="18" charset="0"/>
                <a:cs typeface="Times New Roman" panose="02020603050405020304" pitchFamily="18" charset="0"/>
              </a:rPr>
              <a:t>are related by</a:t>
            </a:r>
            <a:endParaRPr lang="zh-CN" altLang="en-US" dirty="0">
              <a:solidFill>
                <a:prstClr val="black"/>
              </a:solidFill>
              <a:latin typeface="Times New Roman" panose="02020603050405020304" pitchFamily="18" charset="0"/>
              <a:cs typeface="Times New Roman" panose="02020603050405020304" pitchFamily="18" charset="0"/>
            </a:endParaRPr>
          </a:p>
        </p:txBody>
      </p:sp>
      <mc:AlternateContent xmlns:mc="http://schemas.openxmlformats.org/markup-compatibility/2006" xmlns:a14="http://schemas.microsoft.com/office/drawing/2010/main">
        <mc:Choice Requires="a14">
          <p:sp>
            <p:nvSpPr>
              <p:cNvPr id="11" name="Rectangle 10"/>
              <p:cNvSpPr/>
              <p:nvPr/>
            </p:nvSpPr>
            <p:spPr>
              <a:xfrm>
                <a:off x="5791200" y="4653387"/>
                <a:ext cx="963725" cy="400110"/>
              </a:xfrm>
              <a:prstGeom prst="rect">
                <a:avLst/>
              </a:prstGeom>
            </p:spPr>
            <p:txBody>
              <a:bodyPr wrap="none">
                <a:spAutoFit/>
              </a:bodyPr>
              <a:lstStyle/>
              <a:p>
                <a:pPr defTabSz="457200" fontAlgn="base">
                  <a:spcBef>
                    <a:spcPct val="0"/>
                  </a:spcBef>
                  <a:spcAft>
                    <a:spcPct val="0"/>
                  </a:spcAft>
                </a:pPr>
                <a14:m>
                  <m:oMathPara xmlns:m="http://schemas.openxmlformats.org/officeDocument/2006/math">
                    <m:oMathParaPr>
                      <m:jc m:val="centerGroup"/>
                    </m:oMathParaPr>
                    <m:oMath xmlns:m="http://schemas.openxmlformats.org/officeDocument/2006/math">
                      <m:r>
                        <m:rPr>
                          <m:nor/>
                        </m:rPr>
                        <a:rPr lang="en-US" altLang="zh-CN" sz="2000" i="1">
                          <a:solidFill>
                            <a:srgbClr val="000000"/>
                          </a:solidFill>
                          <a:latin typeface="Times New Roman" panose="02020603050405020304" pitchFamily="18" charset="0"/>
                          <a:ea typeface="宋体" panose="02010600030101010101" pitchFamily="2" charset="-122"/>
                        </a:rPr>
                        <m:t>Γ</m:t>
                      </m:r>
                      <m:r>
                        <m:rPr>
                          <m:nor/>
                        </m:rPr>
                        <a:rPr lang="en-US" altLang="zh-CN" sz="2000">
                          <a:solidFill>
                            <a:srgbClr val="000000"/>
                          </a:solidFill>
                          <a:latin typeface="Times New Roman" panose="02020603050405020304" pitchFamily="18" charset="0"/>
                          <a:ea typeface="宋体" panose="02010600030101010101" pitchFamily="2" charset="-122"/>
                        </a:rPr>
                        <m:t> = </m:t>
                      </m:r>
                      <m:r>
                        <m:rPr>
                          <m:nor/>
                        </m:rPr>
                        <a:rPr lang="en-US" altLang="zh-CN" sz="2000" i="1">
                          <a:solidFill>
                            <a:srgbClr val="000000"/>
                          </a:solidFill>
                          <a:latin typeface="Times New Roman" panose="02020603050405020304" pitchFamily="18" charset="0"/>
                          <a:ea typeface="宋体" panose="02010600030101010101" pitchFamily="2" charset="-122"/>
                        </a:rPr>
                        <m:t>ћ</m:t>
                      </m:r>
                      <m:r>
                        <m:rPr>
                          <m:nor/>
                        </m:rPr>
                        <a:rPr lang="en-US" altLang="zh-CN" sz="2000">
                          <a:solidFill>
                            <a:srgbClr val="000000"/>
                          </a:solidFill>
                          <a:latin typeface="Times New Roman" panose="02020603050405020304" pitchFamily="18" charset="0"/>
                          <a:ea typeface="宋体" panose="02010600030101010101" pitchFamily="2" charset="-122"/>
                        </a:rPr>
                        <m:t>/</m:t>
                      </m:r>
                      <m:r>
                        <m:rPr>
                          <m:nor/>
                        </m:rPr>
                        <a:rPr lang="en-US" altLang="zh-CN" sz="2000" i="1">
                          <a:solidFill>
                            <a:srgbClr val="000000"/>
                          </a:solidFill>
                          <a:latin typeface="Times New Roman" panose="02020603050405020304" pitchFamily="18" charset="0"/>
                          <a:ea typeface="宋体" panose="02010600030101010101" pitchFamily="2" charset="-122"/>
                        </a:rPr>
                        <m:t>τ</m:t>
                      </m:r>
                    </m:oMath>
                  </m:oMathPara>
                </a14:m>
                <a:endParaRPr lang="zh-CN" altLang="en-US" sz="2000" dirty="0">
                  <a:solidFill>
                    <a:prstClr val="black"/>
                  </a:solidFill>
                  <a:latin typeface="Arial" pitchFamily="34" charset="0"/>
                </a:endParaRPr>
              </a:p>
            </p:txBody>
          </p:sp>
        </mc:Choice>
        <mc:Fallback xmlns="">
          <p:sp>
            <p:nvSpPr>
              <p:cNvPr id="11" name="Rectangle 10"/>
              <p:cNvSpPr>
                <a:spLocks noRot="1" noChangeAspect="1" noMove="1" noResize="1" noEditPoints="1" noAdjustHandles="1" noChangeArrowheads="1" noChangeShapeType="1" noTextEdit="1"/>
              </p:cNvSpPr>
              <p:nvPr/>
            </p:nvSpPr>
            <p:spPr>
              <a:xfrm>
                <a:off x="5791200" y="4653387"/>
                <a:ext cx="963725" cy="400110"/>
              </a:xfrm>
              <a:prstGeom prst="rect">
                <a:avLst/>
              </a:prstGeom>
              <a:blipFill rotWithShape="0">
                <a:blip r:embed="rId5"/>
                <a:stretch>
                  <a:fillRect/>
                </a:stretch>
              </a:blipFill>
            </p:spPr>
            <p:txBody>
              <a:bodyPr/>
              <a:lstStyle/>
              <a:p>
                <a:r>
                  <a:rPr lang="en-US">
                    <a:noFill/>
                  </a:rPr>
                  <a:t> </a:t>
                </a:r>
              </a:p>
            </p:txBody>
          </p:sp>
        </mc:Fallback>
      </mc:AlternateContent>
      <p:sp>
        <p:nvSpPr>
          <p:cNvPr id="12" name="Rectangle 11"/>
          <p:cNvSpPr/>
          <p:nvPr/>
        </p:nvSpPr>
        <p:spPr>
          <a:xfrm>
            <a:off x="165706" y="5038108"/>
            <a:ext cx="8902093" cy="646331"/>
          </a:xfrm>
          <a:prstGeom prst="rect">
            <a:avLst/>
          </a:prstGeom>
        </p:spPr>
        <p:txBody>
          <a:bodyPr wrap="square">
            <a:spAutoFit/>
          </a:bodyPr>
          <a:lstStyle/>
          <a:p>
            <a:pPr defTabSz="457200" fontAlgn="base">
              <a:spcBef>
                <a:spcPct val="0"/>
              </a:spcBef>
              <a:spcAft>
                <a:spcPct val="0"/>
              </a:spcAft>
            </a:pPr>
            <a:r>
              <a:rPr lang="en-US" altLang="zh-CN" dirty="0">
                <a:solidFill>
                  <a:prstClr val="black"/>
                </a:solidFill>
                <a:latin typeface="Times New Roman" panose="02020603050405020304" pitchFamily="18" charset="0"/>
                <a:cs typeface="Times New Roman" panose="02020603050405020304" pitchFamily="18" charset="0"/>
              </a:rPr>
              <a:t>The </a:t>
            </a:r>
            <a:r>
              <a:rPr lang="en-US" altLang="zh-CN" i="1" dirty="0" err="1">
                <a:solidFill>
                  <a:prstClr val="black"/>
                </a:solidFill>
                <a:latin typeface="Times New Roman" panose="02020603050405020304" pitchFamily="18" charset="0"/>
                <a:cs typeface="Times New Roman" panose="02020603050405020304" pitchFamily="18" charset="0"/>
              </a:rPr>
              <a:t>ωγ</a:t>
            </a:r>
            <a:r>
              <a:rPr lang="en-US" altLang="zh-CN" i="1" dirty="0">
                <a:solidFill>
                  <a:prstClr val="black"/>
                </a:solidFill>
                <a:latin typeface="Times New Roman" panose="02020603050405020304" pitchFamily="18" charset="0"/>
                <a:cs typeface="Times New Roman" panose="02020603050405020304" pitchFamily="18" charset="0"/>
              </a:rPr>
              <a:t> </a:t>
            </a:r>
            <a:r>
              <a:rPr lang="en-US" altLang="zh-CN" dirty="0">
                <a:solidFill>
                  <a:prstClr val="black"/>
                </a:solidFill>
                <a:latin typeface="Times New Roman" panose="02020603050405020304" pitchFamily="18" charset="0"/>
                <a:cs typeface="Times New Roman" panose="02020603050405020304" pitchFamily="18" charset="0"/>
              </a:rPr>
              <a:t>can be constructed equivalently by combining the level lifetime </a:t>
            </a:r>
            <a:r>
              <a:rPr lang="en-US" altLang="zh-CN" i="1" dirty="0">
                <a:solidFill>
                  <a:prstClr val="black"/>
                </a:solidFill>
                <a:latin typeface="Times New Roman" panose="02020603050405020304" pitchFamily="18" charset="0"/>
                <a:cs typeface="Times New Roman" panose="02020603050405020304" pitchFamily="18" charset="0"/>
              </a:rPr>
              <a:t>τ</a:t>
            </a:r>
            <a:r>
              <a:rPr lang="en-US" altLang="zh-CN" dirty="0">
                <a:solidFill>
                  <a:prstClr val="black"/>
                </a:solidFill>
                <a:latin typeface="Times New Roman" panose="02020603050405020304" pitchFamily="18" charset="0"/>
                <a:cs typeface="Times New Roman" panose="02020603050405020304" pitchFamily="18" charset="0"/>
              </a:rPr>
              <a:t> = </a:t>
            </a:r>
            <a:r>
              <a:rPr lang="en-US" altLang="zh-CN" i="1" dirty="0">
                <a:solidFill>
                  <a:prstClr val="black"/>
                </a:solidFill>
                <a:latin typeface="Times New Roman" panose="02020603050405020304" pitchFamily="18" charset="0"/>
                <a:cs typeface="Times New Roman" panose="02020603050405020304" pitchFamily="18" charset="0"/>
              </a:rPr>
              <a:t>ћ</a:t>
            </a:r>
            <a:r>
              <a:rPr lang="en-US" altLang="zh-CN" dirty="0">
                <a:solidFill>
                  <a:prstClr val="black"/>
                </a:solidFill>
                <a:latin typeface="Times New Roman" panose="02020603050405020304" pitchFamily="18" charset="0"/>
                <a:cs typeface="Times New Roman" panose="02020603050405020304" pitchFamily="18" charset="0"/>
              </a:rPr>
              <a:t> / </a:t>
            </a:r>
            <a:r>
              <a:rPr lang="en-US" altLang="zh-CN" i="1" dirty="0" err="1">
                <a:solidFill>
                  <a:prstClr val="black"/>
                </a:solidFill>
                <a:latin typeface="Times New Roman" panose="02020603050405020304" pitchFamily="18" charset="0"/>
                <a:cs typeface="Times New Roman" panose="02020603050405020304" pitchFamily="18" charset="0"/>
              </a:rPr>
              <a:t>Γ</a:t>
            </a:r>
            <a:r>
              <a:rPr lang="en-US" altLang="zh-CN" baseline="-25000" dirty="0" err="1">
                <a:solidFill>
                  <a:prstClr val="black"/>
                </a:solidFill>
                <a:latin typeface="Times New Roman" panose="02020603050405020304" pitchFamily="18" charset="0"/>
                <a:cs typeface="Times New Roman" panose="02020603050405020304" pitchFamily="18" charset="0"/>
              </a:rPr>
              <a:t>tot</a:t>
            </a:r>
            <a:r>
              <a:rPr lang="en-US" altLang="zh-CN" dirty="0">
                <a:solidFill>
                  <a:prstClr val="black"/>
                </a:solidFill>
                <a:latin typeface="Times New Roman" panose="02020603050405020304" pitchFamily="18" charset="0"/>
                <a:cs typeface="Times New Roman" panose="02020603050405020304" pitchFamily="18" charset="0"/>
              </a:rPr>
              <a:t> and the proton branching ratio </a:t>
            </a:r>
            <a:r>
              <a:rPr lang="en-US" altLang="zh-CN" i="1" dirty="0" err="1">
                <a:solidFill>
                  <a:srgbClr val="000000"/>
                </a:solidFill>
                <a:latin typeface="Times New Roman" panose="02020603050405020304" pitchFamily="18" charset="0"/>
                <a:cs typeface="Times New Roman" panose="02020603050405020304" pitchFamily="18" charset="0"/>
              </a:rPr>
              <a:t>B</a:t>
            </a:r>
            <a:r>
              <a:rPr lang="en-US" altLang="zh-CN" i="1" baseline="-25000" dirty="0" err="1">
                <a:solidFill>
                  <a:srgbClr val="000000"/>
                </a:solidFill>
                <a:latin typeface="Times New Roman" panose="02020603050405020304" pitchFamily="18" charset="0"/>
                <a:cs typeface="Times New Roman" panose="02020603050405020304" pitchFamily="18" charset="0"/>
              </a:rPr>
              <a:t>p</a:t>
            </a:r>
            <a:r>
              <a:rPr lang="en-US" altLang="zh-CN" i="1" baseline="-25000" dirty="0">
                <a:solidFill>
                  <a:srgbClr val="000000"/>
                </a:solidFill>
                <a:latin typeface="Times New Roman" panose="02020603050405020304" pitchFamily="18" charset="0"/>
                <a:cs typeface="Times New Roman" panose="02020603050405020304" pitchFamily="18" charset="0"/>
              </a:rPr>
              <a:t> </a:t>
            </a:r>
            <a:r>
              <a:rPr lang="en-US" altLang="zh-CN" i="1" dirty="0">
                <a:solidFill>
                  <a:srgbClr val="000000"/>
                </a:solidFill>
                <a:latin typeface="Times New Roman" panose="02020603050405020304" pitchFamily="18" charset="0"/>
                <a:cs typeface="Times New Roman" panose="02020603050405020304" pitchFamily="18" charset="0"/>
              </a:rPr>
              <a:t>=</a:t>
            </a:r>
            <a:r>
              <a:rPr lang="en-US" altLang="zh-CN" i="1" baseline="-25000" dirty="0">
                <a:solidFill>
                  <a:srgbClr val="000000"/>
                </a:solidFill>
                <a:latin typeface="Times New Roman" panose="02020603050405020304" pitchFamily="18" charset="0"/>
                <a:cs typeface="Times New Roman" panose="02020603050405020304" pitchFamily="18" charset="0"/>
              </a:rPr>
              <a:t> </a:t>
            </a:r>
            <a:r>
              <a:rPr lang="en-US" altLang="zh-CN" i="1" dirty="0" err="1">
                <a:solidFill>
                  <a:srgbClr val="000000"/>
                </a:solidFill>
                <a:latin typeface="Times New Roman" panose="02020603050405020304" pitchFamily="18" charset="0"/>
                <a:cs typeface="Times New Roman" panose="02020603050405020304" pitchFamily="18" charset="0"/>
              </a:rPr>
              <a:t>Γ</a:t>
            </a:r>
            <a:r>
              <a:rPr lang="en-US" altLang="zh-CN" i="1" baseline="-25000" dirty="0" err="1">
                <a:solidFill>
                  <a:prstClr val="black"/>
                </a:solidFill>
                <a:latin typeface="Times New Roman" panose="02020603050405020304" pitchFamily="18" charset="0"/>
                <a:cs typeface="Times New Roman" panose="02020603050405020304" pitchFamily="18" charset="0"/>
              </a:rPr>
              <a:t>p</a:t>
            </a:r>
            <a:r>
              <a:rPr lang="en-US" altLang="zh-CN" i="1" baseline="-25000" dirty="0">
                <a:solidFill>
                  <a:prstClr val="black"/>
                </a:solidFill>
                <a:latin typeface="Times New Roman" panose="02020603050405020304" pitchFamily="18" charset="0"/>
                <a:cs typeface="Times New Roman" panose="02020603050405020304" pitchFamily="18" charset="0"/>
              </a:rPr>
              <a:t> </a:t>
            </a:r>
            <a:r>
              <a:rPr lang="en-US" altLang="zh-CN" dirty="0">
                <a:solidFill>
                  <a:prstClr val="black"/>
                </a:solidFill>
                <a:latin typeface="Times New Roman" panose="02020603050405020304" pitchFamily="18" charset="0"/>
                <a:cs typeface="Times New Roman" panose="02020603050405020304" pitchFamily="18" charset="0"/>
              </a:rPr>
              <a:t>/ </a:t>
            </a:r>
            <a:r>
              <a:rPr lang="en-US" altLang="zh-CN" i="1" dirty="0" err="1">
                <a:solidFill>
                  <a:srgbClr val="000000"/>
                </a:solidFill>
                <a:latin typeface="Times New Roman" panose="02020603050405020304" pitchFamily="18" charset="0"/>
                <a:cs typeface="Times New Roman" panose="02020603050405020304" pitchFamily="18" charset="0"/>
              </a:rPr>
              <a:t>Γ</a:t>
            </a:r>
            <a:r>
              <a:rPr lang="en-US" altLang="zh-CN" baseline="-25000" dirty="0" err="1">
                <a:solidFill>
                  <a:prstClr val="black"/>
                </a:solidFill>
                <a:latin typeface="Times New Roman" panose="02020603050405020304" pitchFamily="18" charset="0"/>
                <a:cs typeface="Times New Roman" panose="02020603050405020304" pitchFamily="18" charset="0"/>
              </a:rPr>
              <a:t>tot</a:t>
            </a:r>
            <a:r>
              <a:rPr lang="en-US" altLang="zh-CN" i="1" baseline="-25000" dirty="0">
                <a:solidFill>
                  <a:prstClr val="black"/>
                </a:solidFill>
                <a:latin typeface="Times New Roman" panose="02020603050405020304" pitchFamily="18" charset="0"/>
                <a:cs typeface="Times New Roman" panose="02020603050405020304" pitchFamily="18" charset="0"/>
              </a:rPr>
              <a:t> </a:t>
            </a:r>
            <a:r>
              <a:rPr lang="en-US" altLang="zh-CN" dirty="0">
                <a:solidFill>
                  <a:prstClr val="black"/>
                </a:solidFill>
                <a:latin typeface="Times New Roman" panose="02020603050405020304" pitchFamily="18" charset="0"/>
                <a:cs typeface="Times New Roman" panose="02020603050405020304" pitchFamily="18" charset="0"/>
              </a:rPr>
              <a:t>.</a:t>
            </a:r>
            <a:endParaRPr lang="zh-CN" altLang="en-US" dirty="0">
              <a:solidFill>
                <a:prstClr val="black"/>
              </a:solidFill>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3881010496"/>
      </p:ext>
    </p:extLst>
  </p:cSld>
  <p:clrMapOvr>
    <a:masterClrMapping/>
  </p:clrMapOvr>
</p:sld>
</file>

<file path=ppt/slides/slide2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内容占位符 1"/>
          <p:cNvSpPr>
            <a:spLocks noGrp="1"/>
          </p:cNvSpPr>
          <p:nvPr>
            <p:ph idx="1"/>
          </p:nvPr>
        </p:nvSpPr>
        <p:spPr/>
        <p:txBody>
          <a:bodyPr/>
          <a:lstStyle/>
          <a:p>
            <a:r>
              <a:rPr lang="en-US" dirty="0"/>
              <a:t>reactions purely rely on theoretical estimates (e.g., Hauser–</a:t>
            </a:r>
            <a:r>
              <a:rPr lang="en-US" dirty="0" err="1"/>
              <a:t>Feshbach</a:t>
            </a:r>
            <a:r>
              <a:rPr lang="en-US" dirty="0"/>
              <a:t>) or on models that fit partially available experimental information (e.g., R-matrix models).</a:t>
            </a:r>
            <a:br>
              <a:rPr lang="en-US" dirty="0"/>
            </a:br>
            <a:endParaRPr lang="en-US" dirty="0"/>
          </a:p>
        </p:txBody>
      </p:sp>
      <p:sp>
        <p:nvSpPr>
          <p:cNvPr id="3" name="标题 2"/>
          <p:cNvSpPr>
            <a:spLocks noGrp="1"/>
          </p:cNvSpPr>
          <p:nvPr>
            <p:ph type="title"/>
          </p:nvPr>
        </p:nvSpPr>
        <p:spPr/>
        <p:txBody>
          <a:bodyPr/>
          <a:lstStyle/>
          <a:p>
            <a:r>
              <a:rPr lang="en-US" i="1" dirty="0"/>
              <a:t>p</a:t>
            </a:r>
            <a:r>
              <a:rPr lang="en-US" dirty="0"/>
              <a:t>-Process</a:t>
            </a:r>
          </a:p>
        </p:txBody>
      </p:sp>
      <p:sp>
        <p:nvSpPr>
          <p:cNvPr id="4" name="页脚占位符 3"/>
          <p:cNvSpPr>
            <a:spLocks noGrp="1"/>
          </p:cNvSpPr>
          <p:nvPr>
            <p:ph type="ftr" sz="quarter" idx="10"/>
          </p:nvPr>
        </p:nvSpPr>
        <p:spPr/>
        <p:txBody>
          <a:bodyPr/>
          <a:lstStyle/>
          <a:p>
            <a:pPr>
              <a:defRPr/>
            </a:pPr>
            <a:r>
              <a:rPr lang="en-US" altLang="zh-CN"/>
              <a:t>L</a:t>
            </a:r>
            <a:r>
              <a:rPr lang="en-US"/>
              <a:t>. Sun, JINA-CEE Frontiers 2019</a:t>
            </a:r>
            <a:endParaRPr lang="en-US" dirty="0"/>
          </a:p>
        </p:txBody>
      </p:sp>
      <p:sp>
        <p:nvSpPr>
          <p:cNvPr id="5" name="灯片编号占位符 4"/>
          <p:cNvSpPr>
            <a:spLocks noGrp="1"/>
          </p:cNvSpPr>
          <p:nvPr>
            <p:ph type="sldNum" sz="quarter" idx="11"/>
          </p:nvPr>
        </p:nvSpPr>
        <p:spPr/>
        <p:txBody>
          <a:bodyPr/>
          <a:lstStyle/>
          <a:p>
            <a:pPr>
              <a:defRPr/>
            </a:pPr>
            <a:r>
              <a:rPr lang="en-US"/>
              <a:t>, Slide </a:t>
            </a:r>
            <a:fld id="{35AD4620-7552-4207-8973-898801ED212B}" type="slidenum">
              <a:rPr lang="en-US" smtClean="0"/>
              <a:pPr>
                <a:defRPr/>
              </a:pPr>
              <a:t>255</a:t>
            </a:fld>
            <a:endParaRPr lang="en-US"/>
          </a:p>
        </p:txBody>
      </p:sp>
    </p:spTree>
    <p:extLst>
      <p:ext uri="{BB962C8B-B14F-4D97-AF65-F5344CB8AC3E}">
        <p14:creationId xmlns:p14="http://schemas.microsoft.com/office/powerpoint/2010/main" val="776381950"/>
      </p:ext>
    </p:extLst>
  </p:cSld>
  <p:clrMapOvr>
    <a:masterClrMapping/>
  </p:clrMapOvr>
</p:sld>
</file>

<file path=ppt/slides/slide2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矩形 6"/>
          <p:cNvSpPr/>
          <p:nvPr/>
        </p:nvSpPr>
        <p:spPr>
          <a:xfrm>
            <a:off x="0" y="0"/>
            <a:ext cx="6858000" cy="6894195"/>
          </a:xfrm>
          <a:prstGeom prst="rect">
            <a:avLst/>
          </a:prstGeom>
        </p:spPr>
        <p:txBody>
          <a:bodyPr wrap="square">
            <a:spAutoFit/>
          </a:bodyPr>
          <a:lstStyle/>
          <a:p>
            <a:r>
              <a:rPr lang="en-US" sz="1300" dirty="0">
                <a:latin typeface="Times New Roman" panose="02020603050405020304" pitchFamily="18" charset="0"/>
                <a:ea typeface="Tahoma" panose="020B0604030504040204" pitchFamily="34" charset="0"/>
                <a:cs typeface="Times New Roman" panose="02020603050405020304" pitchFamily="18" charset="0"/>
              </a:rPr>
              <a:t>TH1F *h1=new TH1F("h1","h1",1000,0,20);</a:t>
            </a:r>
          </a:p>
          <a:p>
            <a:r>
              <a:rPr lang="en-US" sz="1300" dirty="0">
                <a:latin typeface="Times New Roman" panose="02020603050405020304" pitchFamily="18" charset="0"/>
                <a:ea typeface="Tahoma" panose="020B0604030504040204" pitchFamily="34" charset="0"/>
                <a:cs typeface="Times New Roman" panose="02020603050405020304" pitchFamily="18" charset="0"/>
              </a:rPr>
              <a:t>for (</a:t>
            </a:r>
            <a:r>
              <a:rPr lang="en-US" sz="1300" dirty="0" err="1">
                <a:latin typeface="Times New Roman" panose="02020603050405020304" pitchFamily="18" charset="0"/>
                <a:ea typeface="Tahoma" panose="020B0604030504040204" pitchFamily="34" charset="0"/>
                <a:cs typeface="Times New Roman" panose="02020603050405020304" pitchFamily="18" charset="0"/>
              </a:rPr>
              <a:t>int</a:t>
            </a:r>
            <a:r>
              <a:rPr lang="en-US" sz="1300" dirty="0">
                <a:latin typeface="Times New Roman" panose="02020603050405020304" pitchFamily="18" charset="0"/>
                <a:ea typeface="Tahoma" panose="020B0604030504040204" pitchFamily="34" charset="0"/>
                <a:cs typeface="Times New Roman" panose="02020603050405020304" pitchFamily="18" charset="0"/>
              </a:rPr>
              <a:t> </a:t>
            </a:r>
            <a:r>
              <a:rPr lang="en-US" sz="1300" dirty="0" err="1">
                <a:latin typeface="Times New Roman" panose="02020603050405020304" pitchFamily="18" charset="0"/>
                <a:ea typeface="Tahoma" panose="020B0604030504040204" pitchFamily="34" charset="0"/>
                <a:cs typeface="Times New Roman" panose="02020603050405020304" pitchFamily="18" charset="0"/>
              </a:rPr>
              <a:t>i</a:t>
            </a:r>
            <a:r>
              <a:rPr lang="en-US" sz="1300" dirty="0">
                <a:latin typeface="Times New Roman" panose="02020603050405020304" pitchFamily="18" charset="0"/>
                <a:ea typeface="Tahoma" panose="020B0604030504040204" pitchFamily="34" charset="0"/>
                <a:cs typeface="Times New Roman" panose="02020603050405020304" pitchFamily="18" charset="0"/>
              </a:rPr>
              <a:t>=0;i&lt;1000000;i++){</a:t>
            </a:r>
          </a:p>
          <a:p>
            <a:r>
              <a:rPr lang="en-US" sz="1300" dirty="0">
                <a:latin typeface="Times New Roman" panose="02020603050405020304" pitchFamily="18" charset="0"/>
                <a:ea typeface="Tahoma" panose="020B0604030504040204" pitchFamily="34" charset="0"/>
                <a:cs typeface="Times New Roman" panose="02020603050405020304" pitchFamily="18" charset="0"/>
              </a:rPr>
              <a:t>h1-&gt;Fill(</a:t>
            </a:r>
            <a:r>
              <a:rPr lang="en-US" sz="1300" dirty="0" err="1">
                <a:latin typeface="Times New Roman" panose="02020603050405020304" pitchFamily="18" charset="0"/>
                <a:ea typeface="Tahoma" panose="020B0604030504040204" pitchFamily="34" charset="0"/>
                <a:cs typeface="Times New Roman" panose="02020603050405020304" pitchFamily="18" charset="0"/>
              </a:rPr>
              <a:t>gRandom</a:t>
            </a:r>
            <a:r>
              <a:rPr lang="en-US" sz="1300" dirty="0">
                <a:latin typeface="Times New Roman" panose="02020603050405020304" pitchFamily="18" charset="0"/>
                <a:ea typeface="Tahoma" panose="020B0604030504040204" pitchFamily="34" charset="0"/>
                <a:cs typeface="Times New Roman" panose="02020603050405020304" pitchFamily="18" charset="0"/>
              </a:rPr>
              <a:t>-&gt;</a:t>
            </a:r>
            <a:r>
              <a:rPr lang="en-US" sz="1300" dirty="0" err="1">
                <a:latin typeface="Times New Roman" panose="02020603050405020304" pitchFamily="18" charset="0"/>
                <a:ea typeface="Tahoma" panose="020B0604030504040204" pitchFamily="34" charset="0"/>
                <a:cs typeface="Times New Roman" panose="02020603050405020304" pitchFamily="18" charset="0"/>
              </a:rPr>
              <a:t>Gaus</a:t>
            </a:r>
            <a:r>
              <a:rPr lang="en-US" sz="1300" dirty="0">
                <a:latin typeface="Times New Roman" panose="02020603050405020304" pitchFamily="18" charset="0"/>
                <a:ea typeface="Tahoma" panose="020B0604030504040204" pitchFamily="34" charset="0"/>
                <a:cs typeface="Times New Roman" panose="02020603050405020304" pitchFamily="18" charset="0"/>
              </a:rPr>
              <a:t>(10,0.3));}</a:t>
            </a:r>
          </a:p>
          <a:p>
            <a:r>
              <a:rPr lang="en-US" sz="1300" dirty="0">
                <a:latin typeface="Times New Roman" panose="02020603050405020304" pitchFamily="18" charset="0"/>
                <a:ea typeface="Tahoma" panose="020B0604030504040204" pitchFamily="34" charset="0"/>
                <a:cs typeface="Times New Roman" panose="02020603050405020304" pitchFamily="18" charset="0"/>
              </a:rPr>
              <a:t>h1-&gt;</a:t>
            </a:r>
            <a:r>
              <a:rPr lang="en-US" sz="1300" dirty="0" err="1">
                <a:latin typeface="Times New Roman" panose="02020603050405020304" pitchFamily="18" charset="0"/>
                <a:ea typeface="Tahoma" panose="020B0604030504040204" pitchFamily="34" charset="0"/>
                <a:cs typeface="Times New Roman" panose="02020603050405020304" pitchFamily="18" charset="0"/>
              </a:rPr>
              <a:t>SetLineColor</a:t>
            </a:r>
            <a:r>
              <a:rPr lang="en-US" sz="1300" dirty="0">
                <a:latin typeface="Times New Roman" panose="02020603050405020304" pitchFamily="18" charset="0"/>
                <a:ea typeface="Tahoma" panose="020B0604030504040204" pitchFamily="34" charset="0"/>
                <a:cs typeface="Times New Roman" panose="02020603050405020304" pitchFamily="18" charset="0"/>
              </a:rPr>
              <a:t>(4);</a:t>
            </a:r>
          </a:p>
          <a:p>
            <a:r>
              <a:rPr lang="en-US" sz="1300" dirty="0">
                <a:latin typeface="Times New Roman" panose="02020603050405020304" pitchFamily="18" charset="0"/>
                <a:ea typeface="Tahoma" panose="020B0604030504040204" pitchFamily="34" charset="0"/>
                <a:cs typeface="Times New Roman" panose="02020603050405020304" pitchFamily="18" charset="0"/>
              </a:rPr>
              <a:t>h1-&gt;</a:t>
            </a:r>
            <a:r>
              <a:rPr lang="en-US" sz="1300" dirty="0" err="1">
                <a:latin typeface="Times New Roman" panose="02020603050405020304" pitchFamily="18" charset="0"/>
                <a:ea typeface="Tahoma" panose="020B0604030504040204" pitchFamily="34" charset="0"/>
                <a:cs typeface="Times New Roman" panose="02020603050405020304" pitchFamily="18" charset="0"/>
              </a:rPr>
              <a:t>SetLineWidth</a:t>
            </a:r>
            <a:r>
              <a:rPr lang="en-US" sz="1300" dirty="0">
                <a:latin typeface="Times New Roman" panose="02020603050405020304" pitchFamily="18" charset="0"/>
                <a:ea typeface="Tahoma" panose="020B0604030504040204" pitchFamily="34" charset="0"/>
                <a:cs typeface="Times New Roman" panose="02020603050405020304" pitchFamily="18" charset="0"/>
              </a:rPr>
              <a:t>(3);</a:t>
            </a:r>
          </a:p>
          <a:p>
            <a:r>
              <a:rPr lang="en-US" sz="1300" dirty="0">
                <a:latin typeface="Times New Roman" panose="02020603050405020304" pitchFamily="18" charset="0"/>
                <a:ea typeface="Tahoma" panose="020B0604030504040204" pitchFamily="34" charset="0"/>
                <a:cs typeface="Times New Roman" panose="02020603050405020304" pitchFamily="18" charset="0"/>
              </a:rPr>
              <a:t>h1-&gt;Draw();</a:t>
            </a:r>
          </a:p>
          <a:p>
            <a:endParaRPr lang="en-US" sz="1300" dirty="0">
              <a:latin typeface="Times New Roman" panose="02020603050405020304" pitchFamily="18" charset="0"/>
              <a:ea typeface="Tahoma" panose="020B0604030504040204" pitchFamily="34" charset="0"/>
              <a:cs typeface="Times New Roman" panose="02020603050405020304" pitchFamily="18" charset="0"/>
            </a:endParaRPr>
          </a:p>
          <a:p>
            <a:r>
              <a:rPr lang="en-US" sz="1300" dirty="0">
                <a:latin typeface="Times New Roman" panose="02020603050405020304" pitchFamily="18" charset="0"/>
                <a:ea typeface="Tahoma" panose="020B0604030504040204" pitchFamily="34" charset="0"/>
                <a:cs typeface="Times New Roman" panose="02020603050405020304" pitchFamily="18" charset="0"/>
              </a:rPr>
              <a:t>TH1F *h2=new TH1F("h2","h2",1000,0,20);</a:t>
            </a:r>
          </a:p>
          <a:p>
            <a:r>
              <a:rPr lang="en-US" sz="1300" dirty="0">
                <a:latin typeface="Times New Roman" panose="02020603050405020304" pitchFamily="18" charset="0"/>
                <a:ea typeface="Tahoma" panose="020B0604030504040204" pitchFamily="34" charset="0"/>
                <a:cs typeface="Times New Roman" panose="02020603050405020304" pitchFamily="18" charset="0"/>
              </a:rPr>
              <a:t>for (</a:t>
            </a:r>
            <a:r>
              <a:rPr lang="en-US" sz="1300" dirty="0" err="1">
                <a:latin typeface="Times New Roman" panose="02020603050405020304" pitchFamily="18" charset="0"/>
                <a:ea typeface="Tahoma" panose="020B0604030504040204" pitchFamily="34" charset="0"/>
                <a:cs typeface="Times New Roman" panose="02020603050405020304" pitchFamily="18" charset="0"/>
              </a:rPr>
              <a:t>int</a:t>
            </a:r>
            <a:r>
              <a:rPr lang="en-US" sz="1300" dirty="0">
                <a:latin typeface="Times New Roman" panose="02020603050405020304" pitchFamily="18" charset="0"/>
                <a:ea typeface="Tahoma" panose="020B0604030504040204" pitchFamily="34" charset="0"/>
                <a:cs typeface="Times New Roman" panose="02020603050405020304" pitchFamily="18" charset="0"/>
              </a:rPr>
              <a:t> </a:t>
            </a:r>
            <a:r>
              <a:rPr lang="en-US" sz="1300" dirty="0" err="1">
                <a:latin typeface="Times New Roman" panose="02020603050405020304" pitchFamily="18" charset="0"/>
                <a:ea typeface="Tahoma" panose="020B0604030504040204" pitchFamily="34" charset="0"/>
                <a:cs typeface="Times New Roman" panose="02020603050405020304" pitchFamily="18" charset="0"/>
              </a:rPr>
              <a:t>i</a:t>
            </a:r>
            <a:r>
              <a:rPr lang="en-US" sz="1300" dirty="0">
                <a:latin typeface="Times New Roman" panose="02020603050405020304" pitchFamily="18" charset="0"/>
                <a:ea typeface="Tahoma" panose="020B0604030504040204" pitchFamily="34" charset="0"/>
                <a:cs typeface="Times New Roman" panose="02020603050405020304" pitchFamily="18" charset="0"/>
              </a:rPr>
              <a:t>=0;i&lt;300000;i++){</a:t>
            </a:r>
          </a:p>
          <a:p>
            <a:r>
              <a:rPr lang="en-US" sz="1300" dirty="0">
                <a:latin typeface="Times New Roman" panose="02020603050405020304" pitchFamily="18" charset="0"/>
                <a:ea typeface="Tahoma" panose="020B0604030504040204" pitchFamily="34" charset="0"/>
                <a:cs typeface="Times New Roman" panose="02020603050405020304" pitchFamily="18" charset="0"/>
              </a:rPr>
              <a:t>h2-&gt;Fill(</a:t>
            </a:r>
            <a:r>
              <a:rPr lang="en-US" sz="1300" dirty="0" err="1">
                <a:latin typeface="Times New Roman" panose="02020603050405020304" pitchFamily="18" charset="0"/>
                <a:ea typeface="Tahoma" panose="020B0604030504040204" pitchFamily="34" charset="0"/>
                <a:cs typeface="Times New Roman" panose="02020603050405020304" pitchFamily="18" charset="0"/>
              </a:rPr>
              <a:t>gRandom</a:t>
            </a:r>
            <a:r>
              <a:rPr lang="en-US" sz="1300" dirty="0">
                <a:latin typeface="Times New Roman" panose="02020603050405020304" pitchFamily="18" charset="0"/>
                <a:ea typeface="Tahoma" panose="020B0604030504040204" pitchFamily="34" charset="0"/>
                <a:cs typeface="Times New Roman" panose="02020603050405020304" pitchFamily="18" charset="0"/>
              </a:rPr>
              <a:t>-&gt;</a:t>
            </a:r>
            <a:r>
              <a:rPr lang="en-US" sz="1300" dirty="0" err="1">
                <a:latin typeface="Times New Roman" panose="02020603050405020304" pitchFamily="18" charset="0"/>
                <a:ea typeface="Tahoma" panose="020B0604030504040204" pitchFamily="34" charset="0"/>
                <a:cs typeface="Times New Roman" panose="02020603050405020304" pitchFamily="18" charset="0"/>
              </a:rPr>
              <a:t>Gaus</a:t>
            </a:r>
            <a:r>
              <a:rPr lang="en-US" sz="1300" dirty="0">
                <a:latin typeface="Times New Roman" panose="02020603050405020304" pitchFamily="18" charset="0"/>
                <a:ea typeface="Tahoma" panose="020B0604030504040204" pitchFamily="34" charset="0"/>
                <a:cs typeface="Times New Roman" panose="02020603050405020304" pitchFamily="18" charset="0"/>
              </a:rPr>
              <a:t>(8.5,0.3));}</a:t>
            </a:r>
          </a:p>
          <a:p>
            <a:r>
              <a:rPr lang="en-US" sz="1300" dirty="0">
                <a:latin typeface="Times New Roman" panose="02020603050405020304" pitchFamily="18" charset="0"/>
                <a:ea typeface="Tahoma" panose="020B0604030504040204" pitchFamily="34" charset="0"/>
                <a:cs typeface="Times New Roman" panose="02020603050405020304" pitchFamily="18" charset="0"/>
              </a:rPr>
              <a:t>h2-&gt;</a:t>
            </a:r>
            <a:r>
              <a:rPr lang="en-US" sz="1300" dirty="0" err="1">
                <a:latin typeface="Times New Roman" panose="02020603050405020304" pitchFamily="18" charset="0"/>
                <a:ea typeface="Tahoma" panose="020B0604030504040204" pitchFamily="34" charset="0"/>
                <a:cs typeface="Times New Roman" panose="02020603050405020304" pitchFamily="18" charset="0"/>
              </a:rPr>
              <a:t>SetLineColor</a:t>
            </a:r>
            <a:r>
              <a:rPr lang="en-US" sz="1300" dirty="0">
                <a:latin typeface="Times New Roman" panose="02020603050405020304" pitchFamily="18" charset="0"/>
                <a:ea typeface="Tahoma" panose="020B0604030504040204" pitchFamily="34" charset="0"/>
                <a:cs typeface="Times New Roman" panose="02020603050405020304" pitchFamily="18" charset="0"/>
              </a:rPr>
              <a:t>(2);</a:t>
            </a:r>
          </a:p>
          <a:p>
            <a:r>
              <a:rPr lang="en-US" sz="1300" dirty="0">
                <a:latin typeface="Times New Roman" panose="02020603050405020304" pitchFamily="18" charset="0"/>
                <a:ea typeface="Tahoma" panose="020B0604030504040204" pitchFamily="34" charset="0"/>
                <a:cs typeface="Times New Roman" panose="02020603050405020304" pitchFamily="18" charset="0"/>
              </a:rPr>
              <a:t>h2-&gt;</a:t>
            </a:r>
            <a:r>
              <a:rPr lang="en-US" sz="1300" dirty="0" err="1">
                <a:latin typeface="Times New Roman" panose="02020603050405020304" pitchFamily="18" charset="0"/>
                <a:ea typeface="Tahoma" panose="020B0604030504040204" pitchFamily="34" charset="0"/>
                <a:cs typeface="Times New Roman" panose="02020603050405020304" pitchFamily="18" charset="0"/>
              </a:rPr>
              <a:t>SetLineWidth</a:t>
            </a:r>
            <a:r>
              <a:rPr lang="en-US" sz="1300" dirty="0">
                <a:latin typeface="Times New Roman" panose="02020603050405020304" pitchFamily="18" charset="0"/>
                <a:ea typeface="Tahoma" panose="020B0604030504040204" pitchFamily="34" charset="0"/>
                <a:cs typeface="Times New Roman" panose="02020603050405020304" pitchFamily="18" charset="0"/>
              </a:rPr>
              <a:t>(3);</a:t>
            </a:r>
          </a:p>
          <a:p>
            <a:r>
              <a:rPr lang="en-US" sz="1300" dirty="0">
                <a:latin typeface="Times New Roman" panose="02020603050405020304" pitchFamily="18" charset="0"/>
                <a:ea typeface="Tahoma" panose="020B0604030504040204" pitchFamily="34" charset="0"/>
                <a:cs typeface="Times New Roman" panose="02020603050405020304" pitchFamily="18" charset="0"/>
              </a:rPr>
              <a:t>h2-&gt;Draw("same");</a:t>
            </a:r>
          </a:p>
          <a:p>
            <a:endParaRPr lang="en-US" sz="1300" dirty="0">
              <a:latin typeface="Times New Roman" panose="02020603050405020304" pitchFamily="18" charset="0"/>
              <a:ea typeface="Tahoma" panose="020B0604030504040204" pitchFamily="34" charset="0"/>
              <a:cs typeface="Times New Roman" panose="02020603050405020304" pitchFamily="18" charset="0"/>
            </a:endParaRPr>
          </a:p>
          <a:p>
            <a:r>
              <a:rPr lang="en-US" sz="1300" dirty="0">
                <a:latin typeface="Times New Roman" panose="02020603050405020304" pitchFamily="18" charset="0"/>
                <a:ea typeface="Tahoma" panose="020B0604030504040204" pitchFamily="34" charset="0"/>
                <a:cs typeface="Times New Roman" panose="02020603050405020304" pitchFamily="18" charset="0"/>
              </a:rPr>
              <a:t>TH1F *h3=new TH1F("h3","h3",1000,0,20);</a:t>
            </a:r>
          </a:p>
          <a:p>
            <a:r>
              <a:rPr lang="en-US" sz="1300" dirty="0">
                <a:latin typeface="Times New Roman" panose="02020603050405020304" pitchFamily="18" charset="0"/>
                <a:ea typeface="Tahoma" panose="020B0604030504040204" pitchFamily="34" charset="0"/>
                <a:cs typeface="Times New Roman" panose="02020603050405020304" pitchFamily="18" charset="0"/>
              </a:rPr>
              <a:t>for (</a:t>
            </a:r>
            <a:r>
              <a:rPr lang="en-US" sz="1300" dirty="0" err="1">
                <a:latin typeface="Times New Roman" panose="02020603050405020304" pitchFamily="18" charset="0"/>
                <a:ea typeface="Tahoma" panose="020B0604030504040204" pitchFamily="34" charset="0"/>
                <a:cs typeface="Times New Roman" panose="02020603050405020304" pitchFamily="18" charset="0"/>
              </a:rPr>
              <a:t>int</a:t>
            </a:r>
            <a:r>
              <a:rPr lang="en-US" sz="1300" dirty="0">
                <a:latin typeface="Times New Roman" panose="02020603050405020304" pitchFamily="18" charset="0"/>
                <a:ea typeface="Tahoma" panose="020B0604030504040204" pitchFamily="34" charset="0"/>
                <a:cs typeface="Times New Roman" panose="02020603050405020304" pitchFamily="18" charset="0"/>
              </a:rPr>
              <a:t> </a:t>
            </a:r>
            <a:r>
              <a:rPr lang="en-US" sz="1300" dirty="0" err="1">
                <a:latin typeface="Times New Roman" panose="02020603050405020304" pitchFamily="18" charset="0"/>
                <a:ea typeface="Tahoma" panose="020B0604030504040204" pitchFamily="34" charset="0"/>
                <a:cs typeface="Times New Roman" panose="02020603050405020304" pitchFamily="18" charset="0"/>
              </a:rPr>
              <a:t>i</a:t>
            </a:r>
            <a:r>
              <a:rPr lang="en-US" sz="1300" dirty="0">
                <a:latin typeface="Times New Roman" panose="02020603050405020304" pitchFamily="18" charset="0"/>
                <a:ea typeface="Tahoma" panose="020B0604030504040204" pitchFamily="34" charset="0"/>
                <a:cs typeface="Times New Roman" panose="02020603050405020304" pitchFamily="18" charset="0"/>
              </a:rPr>
              <a:t>=0;i&lt;60000;i++){</a:t>
            </a:r>
          </a:p>
          <a:p>
            <a:r>
              <a:rPr lang="en-US" sz="1300" dirty="0">
                <a:latin typeface="Times New Roman" panose="02020603050405020304" pitchFamily="18" charset="0"/>
                <a:ea typeface="Tahoma" panose="020B0604030504040204" pitchFamily="34" charset="0"/>
                <a:cs typeface="Times New Roman" panose="02020603050405020304" pitchFamily="18" charset="0"/>
              </a:rPr>
              <a:t>h3-&gt;Fill(</a:t>
            </a:r>
            <a:r>
              <a:rPr lang="en-US" sz="1300" dirty="0" err="1">
                <a:latin typeface="Times New Roman" panose="02020603050405020304" pitchFamily="18" charset="0"/>
                <a:ea typeface="Tahoma" panose="020B0604030504040204" pitchFamily="34" charset="0"/>
                <a:cs typeface="Times New Roman" panose="02020603050405020304" pitchFamily="18" charset="0"/>
              </a:rPr>
              <a:t>gRandom</a:t>
            </a:r>
            <a:r>
              <a:rPr lang="en-US" sz="1300" dirty="0">
                <a:latin typeface="Times New Roman" panose="02020603050405020304" pitchFamily="18" charset="0"/>
                <a:ea typeface="Tahoma" panose="020B0604030504040204" pitchFamily="34" charset="0"/>
                <a:cs typeface="Times New Roman" panose="02020603050405020304" pitchFamily="18" charset="0"/>
              </a:rPr>
              <a:t>-&gt;</a:t>
            </a:r>
            <a:r>
              <a:rPr lang="en-US" sz="1300" dirty="0" err="1">
                <a:latin typeface="Times New Roman" panose="02020603050405020304" pitchFamily="18" charset="0"/>
                <a:ea typeface="Tahoma" panose="020B0604030504040204" pitchFamily="34" charset="0"/>
                <a:cs typeface="Times New Roman" panose="02020603050405020304" pitchFamily="18" charset="0"/>
              </a:rPr>
              <a:t>Gaus</a:t>
            </a:r>
            <a:r>
              <a:rPr lang="en-US" sz="1300" dirty="0">
                <a:latin typeface="Times New Roman" panose="02020603050405020304" pitchFamily="18" charset="0"/>
                <a:ea typeface="Tahoma" panose="020B0604030504040204" pitchFamily="34" charset="0"/>
                <a:cs typeface="Times New Roman" panose="02020603050405020304" pitchFamily="18" charset="0"/>
              </a:rPr>
              <a:t>(13,0.3));}</a:t>
            </a:r>
          </a:p>
          <a:p>
            <a:r>
              <a:rPr lang="en-US" sz="1300" dirty="0">
                <a:latin typeface="Times New Roman" panose="02020603050405020304" pitchFamily="18" charset="0"/>
                <a:ea typeface="Tahoma" panose="020B0604030504040204" pitchFamily="34" charset="0"/>
                <a:cs typeface="Times New Roman" panose="02020603050405020304" pitchFamily="18" charset="0"/>
              </a:rPr>
              <a:t>h3-&gt;</a:t>
            </a:r>
            <a:r>
              <a:rPr lang="en-US" sz="1300" dirty="0" err="1">
                <a:latin typeface="Times New Roman" panose="02020603050405020304" pitchFamily="18" charset="0"/>
                <a:ea typeface="Tahoma" panose="020B0604030504040204" pitchFamily="34" charset="0"/>
                <a:cs typeface="Times New Roman" panose="02020603050405020304" pitchFamily="18" charset="0"/>
              </a:rPr>
              <a:t>SetLineColor</a:t>
            </a:r>
            <a:r>
              <a:rPr lang="en-US" sz="1300" dirty="0">
                <a:latin typeface="Times New Roman" panose="02020603050405020304" pitchFamily="18" charset="0"/>
                <a:ea typeface="Tahoma" panose="020B0604030504040204" pitchFamily="34" charset="0"/>
                <a:cs typeface="Times New Roman" panose="02020603050405020304" pitchFamily="18" charset="0"/>
              </a:rPr>
              <a:t>(2);</a:t>
            </a:r>
          </a:p>
          <a:p>
            <a:r>
              <a:rPr lang="en-US" sz="1300" dirty="0">
                <a:latin typeface="Times New Roman" panose="02020603050405020304" pitchFamily="18" charset="0"/>
                <a:ea typeface="Tahoma" panose="020B0604030504040204" pitchFamily="34" charset="0"/>
                <a:cs typeface="Times New Roman" panose="02020603050405020304" pitchFamily="18" charset="0"/>
              </a:rPr>
              <a:t>h3-&gt;</a:t>
            </a:r>
            <a:r>
              <a:rPr lang="en-US" sz="1300" dirty="0" err="1">
                <a:latin typeface="Times New Roman" panose="02020603050405020304" pitchFamily="18" charset="0"/>
                <a:ea typeface="Tahoma" panose="020B0604030504040204" pitchFamily="34" charset="0"/>
                <a:cs typeface="Times New Roman" panose="02020603050405020304" pitchFamily="18" charset="0"/>
              </a:rPr>
              <a:t>SetLineWidth</a:t>
            </a:r>
            <a:r>
              <a:rPr lang="en-US" sz="1300" dirty="0">
                <a:latin typeface="Times New Roman" panose="02020603050405020304" pitchFamily="18" charset="0"/>
                <a:ea typeface="Tahoma" panose="020B0604030504040204" pitchFamily="34" charset="0"/>
                <a:cs typeface="Times New Roman" panose="02020603050405020304" pitchFamily="18" charset="0"/>
              </a:rPr>
              <a:t>(3);</a:t>
            </a:r>
          </a:p>
          <a:p>
            <a:r>
              <a:rPr lang="en-US" sz="1300" dirty="0">
                <a:latin typeface="Times New Roman" panose="02020603050405020304" pitchFamily="18" charset="0"/>
                <a:ea typeface="Tahoma" panose="020B0604030504040204" pitchFamily="34" charset="0"/>
                <a:cs typeface="Times New Roman" panose="02020603050405020304" pitchFamily="18" charset="0"/>
              </a:rPr>
              <a:t>h3-&gt;Draw("same");</a:t>
            </a:r>
          </a:p>
          <a:p>
            <a:endParaRPr lang="en-US" sz="1300" dirty="0">
              <a:latin typeface="Times New Roman" panose="02020603050405020304" pitchFamily="18" charset="0"/>
              <a:ea typeface="Tahoma" panose="020B0604030504040204" pitchFamily="34" charset="0"/>
              <a:cs typeface="Times New Roman" panose="02020603050405020304" pitchFamily="18" charset="0"/>
            </a:endParaRPr>
          </a:p>
          <a:p>
            <a:r>
              <a:rPr lang="en-US" sz="1300" dirty="0">
                <a:latin typeface="Times New Roman" panose="02020603050405020304" pitchFamily="18" charset="0"/>
                <a:ea typeface="Tahoma" panose="020B0604030504040204" pitchFamily="34" charset="0"/>
                <a:cs typeface="Times New Roman" panose="02020603050405020304" pitchFamily="18" charset="0"/>
              </a:rPr>
              <a:t>TH1F *h4=new TH1F("h4","h4",1000,0,20);</a:t>
            </a:r>
          </a:p>
          <a:p>
            <a:r>
              <a:rPr lang="en-US" sz="1300" dirty="0">
                <a:latin typeface="Times New Roman" panose="02020603050405020304" pitchFamily="18" charset="0"/>
                <a:ea typeface="Tahoma" panose="020B0604030504040204" pitchFamily="34" charset="0"/>
                <a:cs typeface="Times New Roman" panose="02020603050405020304" pitchFamily="18" charset="0"/>
              </a:rPr>
              <a:t>for (</a:t>
            </a:r>
            <a:r>
              <a:rPr lang="en-US" sz="1300" dirty="0" err="1">
                <a:latin typeface="Times New Roman" panose="02020603050405020304" pitchFamily="18" charset="0"/>
                <a:ea typeface="Tahoma" panose="020B0604030504040204" pitchFamily="34" charset="0"/>
                <a:cs typeface="Times New Roman" panose="02020603050405020304" pitchFamily="18" charset="0"/>
              </a:rPr>
              <a:t>int</a:t>
            </a:r>
            <a:r>
              <a:rPr lang="en-US" sz="1300" dirty="0">
                <a:latin typeface="Times New Roman" panose="02020603050405020304" pitchFamily="18" charset="0"/>
                <a:ea typeface="Tahoma" panose="020B0604030504040204" pitchFamily="34" charset="0"/>
                <a:cs typeface="Times New Roman" panose="02020603050405020304" pitchFamily="18" charset="0"/>
              </a:rPr>
              <a:t> </a:t>
            </a:r>
            <a:r>
              <a:rPr lang="en-US" sz="1300" dirty="0" err="1">
                <a:latin typeface="Times New Roman" panose="02020603050405020304" pitchFamily="18" charset="0"/>
                <a:ea typeface="Tahoma" panose="020B0604030504040204" pitchFamily="34" charset="0"/>
                <a:cs typeface="Times New Roman" panose="02020603050405020304" pitchFamily="18" charset="0"/>
              </a:rPr>
              <a:t>i</a:t>
            </a:r>
            <a:r>
              <a:rPr lang="en-US" sz="1300" dirty="0">
                <a:latin typeface="Times New Roman" panose="02020603050405020304" pitchFamily="18" charset="0"/>
                <a:ea typeface="Tahoma" panose="020B0604030504040204" pitchFamily="34" charset="0"/>
                <a:cs typeface="Times New Roman" panose="02020603050405020304" pitchFamily="18" charset="0"/>
              </a:rPr>
              <a:t>=0;i&lt;200000;i++){</a:t>
            </a:r>
          </a:p>
          <a:p>
            <a:r>
              <a:rPr lang="en-US" sz="1300" dirty="0">
                <a:latin typeface="Times New Roman" panose="02020603050405020304" pitchFamily="18" charset="0"/>
                <a:ea typeface="Tahoma" panose="020B0604030504040204" pitchFamily="34" charset="0"/>
                <a:cs typeface="Times New Roman" panose="02020603050405020304" pitchFamily="18" charset="0"/>
              </a:rPr>
              <a:t>h4-&gt;Fill(</a:t>
            </a:r>
            <a:r>
              <a:rPr lang="en-US" sz="1300" dirty="0" err="1">
                <a:latin typeface="Times New Roman" panose="02020603050405020304" pitchFamily="18" charset="0"/>
                <a:ea typeface="Tahoma" panose="020B0604030504040204" pitchFamily="34" charset="0"/>
                <a:cs typeface="Times New Roman" panose="02020603050405020304" pitchFamily="18" charset="0"/>
              </a:rPr>
              <a:t>gRandom</a:t>
            </a:r>
            <a:r>
              <a:rPr lang="en-US" sz="1300" dirty="0">
                <a:latin typeface="Times New Roman" panose="02020603050405020304" pitchFamily="18" charset="0"/>
                <a:ea typeface="Tahoma" panose="020B0604030504040204" pitchFamily="34" charset="0"/>
                <a:cs typeface="Times New Roman" panose="02020603050405020304" pitchFamily="18" charset="0"/>
              </a:rPr>
              <a:t>-&gt;</a:t>
            </a:r>
            <a:r>
              <a:rPr lang="en-US" sz="1300" dirty="0" err="1">
                <a:latin typeface="Times New Roman" panose="02020603050405020304" pitchFamily="18" charset="0"/>
                <a:ea typeface="Tahoma" panose="020B0604030504040204" pitchFamily="34" charset="0"/>
                <a:cs typeface="Times New Roman" panose="02020603050405020304" pitchFamily="18" charset="0"/>
              </a:rPr>
              <a:t>Gaus</a:t>
            </a:r>
            <a:r>
              <a:rPr lang="en-US" sz="1300" dirty="0">
                <a:latin typeface="Times New Roman" panose="02020603050405020304" pitchFamily="18" charset="0"/>
                <a:ea typeface="Tahoma" panose="020B0604030504040204" pitchFamily="34" charset="0"/>
                <a:cs typeface="Times New Roman" panose="02020603050405020304" pitchFamily="18" charset="0"/>
              </a:rPr>
              <a:t>(14.5,0.3));}</a:t>
            </a:r>
          </a:p>
          <a:p>
            <a:r>
              <a:rPr lang="en-US" sz="1300" dirty="0">
                <a:latin typeface="Times New Roman" panose="02020603050405020304" pitchFamily="18" charset="0"/>
                <a:ea typeface="Tahoma" panose="020B0604030504040204" pitchFamily="34" charset="0"/>
                <a:cs typeface="Times New Roman" panose="02020603050405020304" pitchFamily="18" charset="0"/>
              </a:rPr>
              <a:t>h4-&gt;</a:t>
            </a:r>
            <a:r>
              <a:rPr lang="en-US" sz="1300" dirty="0" err="1">
                <a:latin typeface="Times New Roman" panose="02020603050405020304" pitchFamily="18" charset="0"/>
                <a:ea typeface="Tahoma" panose="020B0604030504040204" pitchFamily="34" charset="0"/>
                <a:cs typeface="Times New Roman" panose="02020603050405020304" pitchFamily="18" charset="0"/>
              </a:rPr>
              <a:t>SetLineColor</a:t>
            </a:r>
            <a:r>
              <a:rPr lang="en-US" sz="1300" dirty="0">
                <a:latin typeface="Times New Roman" panose="02020603050405020304" pitchFamily="18" charset="0"/>
                <a:ea typeface="Tahoma" panose="020B0604030504040204" pitchFamily="34" charset="0"/>
                <a:cs typeface="Times New Roman" panose="02020603050405020304" pitchFamily="18" charset="0"/>
              </a:rPr>
              <a:t>(4);</a:t>
            </a:r>
          </a:p>
          <a:p>
            <a:r>
              <a:rPr lang="en-US" sz="1300" dirty="0">
                <a:latin typeface="Times New Roman" panose="02020603050405020304" pitchFamily="18" charset="0"/>
                <a:ea typeface="Tahoma" panose="020B0604030504040204" pitchFamily="34" charset="0"/>
                <a:cs typeface="Times New Roman" panose="02020603050405020304" pitchFamily="18" charset="0"/>
              </a:rPr>
              <a:t>h4-&gt;</a:t>
            </a:r>
            <a:r>
              <a:rPr lang="en-US" sz="1300" dirty="0" err="1">
                <a:latin typeface="Times New Roman" panose="02020603050405020304" pitchFamily="18" charset="0"/>
                <a:ea typeface="Tahoma" panose="020B0604030504040204" pitchFamily="34" charset="0"/>
                <a:cs typeface="Times New Roman" panose="02020603050405020304" pitchFamily="18" charset="0"/>
              </a:rPr>
              <a:t>SetLineWidth</a:t>
            </a:r>
            <a:r>
              <a:rPr lang="en-US" sz="1300" dirty="0">
                <a:latin typeface="Times New Roman" panose="02020603050405020304" pitchFamily="18" charset="0"/>
                <a:ea typeface="Tahoma" panose="020B0604030504040204" pitchFamily="34" charset="0"/>
                <a:cs typeface="Times New Roman" panose="02020603050405020304" pitchFamily="18" charset="0"/>
              </a:rPr>
              <a:t>(3);</a:t>
            </a:r>
          </a:p>
          <a:p>
            <a:r>
              <a:rPr lang="en-US" sz="1300" dirty="0">
                <a:latin typeface="Times New Roman" panose="02020603050405020304" pitchFamily="18" charset="0"/>
                <a:ea typeface="Tahoma" panose="020B0604030504040204" pitchFamily="34" charset="0"/>
                <a:cs typeface="Times New Roman" panose="02020603050405020304" pitchFamily="18" charset="0"/>
              </a:rPr>
              <a:t>h4-&gt;Draw("same");</a:t>
            </a:r>
          </a:p>
          <a:p>
            <a:endParaRPr lang="en-US" sz="1300" dirty="0">
              <a:latin typeface="Times New Roman" panose="02020603050405020304" pitchFamily="18" charset="0"/>
              <a:ea typeface="Tahoma" panose="020B0604030504040204" pitchFamily="34" charset="0"/>
              <a:cs typeface="Times New Roman" panose="02020603050405020304" pitchFamily="18" charset="0"/>
            </a:endParaRPr>
          </a:p>
          <a:p>
            <a:r>
              <a:rPr lang="en-US" sz="1300" dirty="0">
                <a:latin typeface="Times New Roman" panose="02020603050405020304" pitchFamily="18" charset="0"/>
                <a:ea typeface="Tahoma" panose="020B0604030504040204" pitchFamily="34" charset="0"/>
                <a:cs typeface="Times New Roman" panose="02020603050405020304" pitchFamily="18" charset="0"/>
              </a:rPr>
              <a:t>TH1F *h5=new TH1F("h5","h5",1000,0,20);</a:t>
            </a:r>
          </a:p>
          <a:p>
            <a:r>
              <a:rPr lang="en-US" sz="1300" dirty="0">
                <a:latin typeface="Times New Roman" panose="02020603050405020304" pitchFamily="18" charset="0"/>
                <a:ea typeface="Tahoma" panose="020B0604030504040204" pitchFamily="34" charset="0"/>
                <a:cs typeface="Times New Roman" panose="02020603050405020304" pitchFamily="18" charset="0"/>
              </a:rPr>
              <a:t>for (</a:t>
            </a:r>
            <a:r>
              <a:rPr lang="en-US" sz="1300" dirty="0" err="1">
                <a:latin typeface="Times New Roman" panose="02020603050405020304" pitchFamily="18" charset="0"/>
                <a:ea typeface="Tahoma" panose="020B0604030504040204" pitchFamily="34" charset="0"/>
                <a:cs typeface="Times New Roman" panose="02020603050405020304" pitchFamily="18" charset="0"/>
              </a:rPr>
              <a:t>int</a:t>
            </a:r>
            <a:r>
              <a:rPr lang="en-US" sz="1300" dirty="0">
                <a:latin typeface="Times New Roman" panose="02020603050405020304" pitchFamily="18" charset="0"/>
                <a:ea typeface="Tahoma" panose="020B0604030504040204" pitchFamily="34" charset="0"/>
                <a:cs typeface="Times New Roman" panose="02020603050405020304" pitchFamily="18" charset="0"/>
              </a:rPr>
              <a:t> </a:t>
            </a:r>
            <a:r>
              <a:rPr lang="en-US" sz="1300" dirty="0" err="1">
                <a:latin typeface="Times New Roman" panose="02020603050405020304" pitchFamily="18" charset="0"/>
                <a:ea typeface="Tahoma" panose="020B0604030504040204" pitchFamily="34" charset="0"/>
                <a:cs typeface="Times New Roman" panose="02020603050405020304" pitchFamily="18" charset="0"/>
              </a:rPr>
              <a:t>i</a:t>
            </a:r>
            <a:r>
              <a:rPr lang="en-US" sz="1300" dirty="0">
                <a:latin typeface="Times New Roman" panose="02020603050405020304" pitchFamily="18" charset="0"/>
                <a:ea typeface="Tahoma" panose="020B0604030504040204" pitchFamily="34" charset="0"/>
                <a:cs typeface="Times New Roman" panose="02020603050405020304" pitchFamily="18" charset="0"/>
              </a:rPr>
              <a:t>=0;i&lt;200000;i++){</a:t>
            </a:r>
          </a:p>
          <a:p>
            <a:r>
              <a:rPr lang="en-US" sz="1300" dirty="0">
                <a:latin typeface="Times New Roman" panose="02020603050405020304" pitchFamily="18" charset="0"/>
                <a:ea typeface="Tahoma" panose="020B0604030504040204" pitchFamily="34" charset="0"/>
                <a:cs typeface="Times New Roman" panose="02020603050405020304" pitchFamily="18" charset="0"/>
              </a:rPr>
              <a:t>h5-&gt;Fill(</a:t>
            </a:r>
            <a:r>
              <a:rPr lang="en-US" sz="1300" dirty="0" err="1">
                <a:latin typeface="Times New Roman" panose="02020603050405020304" pitchFamily="18" charset="0"/>
                <a:ea typeface="Tahoma" panose="020B0604030504040204" pitchFamily="34" charset="0"/>
                <a:cs typeface="Times New Roman" panose="02020603050405020304" pitchFamily="18" charset="0"/>
              </a:rPr>
              <a:t>gRandom</a:t>
            </a:r>
            <a:r>
              <a:rPr lang="en-US" sz="1300" dirty="0">
                <a:latin typeface="Times New Roman" panose="02020603050405020304" pitchFamily="18" charset="0"/>
                <a:ea typeface="Tahoma" panose="020B0604030504040204" pitchFamily="34" charset="0"/>
                <a:cs typeface="Times New Roman" panose="02020603050405020304" pitchFamily="18" charset="0"/>
              </a:rPr>
              <a:t>-&gt;</a:t>
            </a:r>
            <a:r>
              <a:rPr lang="en-US" sz="1300" dirty="0" err="1">
                <a:latin typeface="Times New Roman" panose="02020603050405020304" pitchFamily="18" charset="0"/>
                <a:ea typeface="Tahoma" panose="020B0604030504040204" pitchFamily="34" charset="0"/>
                <a:cs typeface="Times New Roman" panose="02020603050405020304" pitchFamily="18" charset="0"/>
              </a:rPr>
              <a:t>Gaus</a:t>
            </a:r>
            <a:r>
              <a:rPr lang="en-US" sz="1300" dirty="0">
                <a:latin typeface="Times New Roman" panose="02020603050405020304" pitchFamily="18" charset="0"/>
                <a:ea typeface="Tahoma" panose="020B0604030504040204" pitchFamily="34" charset="0"/>
                <a:cs typeface="Times New Roman" panose="02020603050405020304" pitchFamily="18" charset="0"/>
              </a:rPr>
              <a:t>(50,0.0001));}</a:t>
            </a:r>
          </a:p>
          <a:p>
            <a:r>
              <a:rPr lang="en-US" sz="1300" dirty="0">
                <a:latin typeface="Times New Roman" panose="02020603050405020304" pitchFamily="18" charset="0"/>
                <a:ea typeface="Tahoma" panose="020B0604030504040204" pitchFamily="34" charset="0"/>
                <a:cs typeface="Times New Roman" panose="02020603050405020304" pitchFamily="18" charset="0"/>
              </a:rPr>
              <a:t>h5-&gt;</a:t>
            </a:r>
            <a:r>
              <a:rPr lang="en-US" sz="1300" dirty="0" err="1">
                <a:latin typeface="Times New Roman" panose="02020603050405020304" pitchFamily="18" charset="0"/>
                <a:ea typeface="Tahoma" panose="020B0604030504040204" pitchFamily="34" charset="0"/>
                <a:cs typeface="Times New Roman" panose="02020603050405020304" pitchFamily="18" charset="0"/>
              </a:rPr>
              <a:t>SetLineColor</a:t>
            </a:r>
            <a:r>
              <a:rPr lang="en-US" sz="1300" dirty="0">
                <a:latin typeface="Times New Roman" panose="02020603050405020304" pitchFamily="18" charset="0"/>
                <a:ea typeface="Tahoma" panose="020B0604030504040204" pitchFamily="34" charset="0"/>
                <a:cs typeface="Times New Roman" panose="02020603050405020304" pitchFamily="18" charset="0"/>
              </a:rPr>
              <a:t>(1);</a:t>
            </a:r>
          </a:p>
          <a:p>
            <a:r>
              <a:rPr lang="en-US" sz="1300" dirty="0">
                <a:latin typeface="Times New Roman" panose="02020603050405020304" pitchFamily="18" charset="0"/>
                <a:ea typeface="Tahoma" panose="020B0604030504040204" pitchFamily="34" charset="0"/>
                <a:cs typeface="Times New Roman" panose="02020603050405020304" pitchFamily="18" charset="0"/>
              </a:rPr>
              <a:t>h5-&gt;</a:t>
            </a:r>
            <a:r>
              <a:rPr lang="en-US" sz="1300" dirty="0" err="1">
                <a:latin typeface="Times New Roman" panose="02020603050405020304" pitchFamily="18" charset="0"/>
                <a:ea typeface="Tahoma" panose="020B0604030504040204" pitchFamily="34" charset="0"/>
                <a:cs typeface="Times New Roman" panose="02020603050405020304" pitchFamily="18" charset="0"/>
              </a:rPr>
              <a:t>SetLineWidth</a:t>
            </a:r>
            <a:r>
              <a:rPr lang="en-US" sz="1300" dirty="0">
                <a:latin typeface="Times New Roman" panose="02020603050405020304" pitchFamily="18" charset="0"/>
                <a:ea typeface="Tahoma" panose="020B0604030504040204" pitchFamily="34" charset="0"/>
                <a:cs typeface="Times New Roman" panose="02020603050405020304" pitchFamily="18" charset="0"/>
              </a:rPr>
              <a:t>(3);</a:t>
            </a:r>
          </a:p>
          <a:p>
            <a:r>
              <a:rPr lang="en-US" sz="1300" dirty="0">
                <a:latin typeface="Times New Roman" panose="02020603050405020304" pitchFamily="18" charset="0"/>
                <a:ea typeface="Tahoma" panose="020B0604030504040204" pitchFamily="34" charset="0"/>
                <a:cs typeface="Times New Roman" panose="02020603050405020304" pitchFamily="18" charset="0"/>
              </a:rPr>
              <a:t>h5-&gt;Draw("same");</a:t>
            </a:r>
          </a:p>
        </p:txBody>
      </p:sp>
      <p:pic>
        <p:nvPicPr>
          <p:cNvPr id="8" name="图片 7"/>
          <p:cNvPicPr>
            <a:picLocks noChangeAspect="1"/>
          </p:cNvPicPr>
          <p:nvPr/>
        </p:nvPicPr>
        <p:blipFill rotWithShape="1">
          <a:blip r:embed="rId2" cstate="print">
            <a:extLst>
              <a:ext uri="{28A0092B-C50C-407E-A947-70E740481C1C}">
                <a14:useLocalDpi xmlns:a14="http://schemas.microsoft.com/office/drawing/2010/main"/>
              </a:ext>
            </a:extLst>
          </a:blip>
          <a:srcRect/>
          <a:stretch/>
        </p:blipFill>
        <p:spPr>
          <a:xfrm>
            <a:off x="4479235" y="265044"/>
            <a:ext cx="4664765" cy="2651698"/>
          </a:xfrm>
          <a:prstGeom prst="rect">
            <a:avLst/>
          </a:prstGeom>
        </p:spPr>
      </p:pic>
      <p:sp>
        <p:nvSpPr>
          <p:cNvPr id="2" name="TextBox 1">
            <a:extLst>
              <a:ext uri="{FF2B5EF4-FFF2-40B4-BE49-F238E27FC236}">
                <a16:creationId xmlns:a16="http://schemas.microsoft.com/office/drawing/2014/main" id="{A7DD97C3-059C-4814-94BC-B37A3E99ACE1}"/>
              </a:ext>
            </a:extLst>
          </p:cNvPr>
          <p:cNvSpPr txBox="1"/>
          <p:nvPr/>
        </p:nvSpPr>
        <p:spPr>
          <a:xfrm>
            <a:off x="6688898" y="265044"/>
            <a:ext cx="1080745" cy="369332"/>
          </a:xfrm>
          <a:prstGeom prst="rect">
            <a:avLst/>
          </a:prstGeom>
          <a:noFill/>
        </p:spPr>
        <p:txBody>
          <a:bodyPr wrap="none" rtlCol="0">
            <a:spAutoFit/>
          </a:bodyPr>
          <a:lstStyle/>
          <a:p>
            <a:r>
              <a:rPr lang="en-US" altLang="zh-CN" i="1" dirty="0">
                <a:solidFill>
                  <a:srgbClr val="0000FF"/>
                </a:solidFill>
                <a:latin typeface="Cambria Math" panose="02040503050406030204" pitchFamily="18" charset="0"/>
                <a:ea typeface="Cambria Math" panose="02040503050406030204" pitchFamily="18" charset="0"/>
              </a:rPr>
              <a:t>K</a:t>
            </a:r>
            <a:r>
              <a:rPr lang="en-US" altLang="zh-CN" i="1" baseline="-25000" dirty="0">
                <a:solidFill>
                  <a:srgbClr val="0000FF"/>
                </a:solidFill>
                <a:latin typeface="Cambria Math" panose="02040503050406030204" pitchFamily="18" charset="0"/>
                <a:ea typeface="Cambria Math" panose="02040503050406030204" pitchFamily="18" charset="0"/>
              </a:rPr>
              <a:t>α</a:t>
            </a:r>
            <a:r>
              <a:rPr lang="en-US" altLang="zh-CN" dirty="0">
                <a:solidFill>
                  <a:srgbClr val="0000FF"/>
                </a:solidFill>
                <a:latin typeface="Cambria Math" panose="02040503050406030204" pitchFamily="18" charset="0"/>
                <a:ea typeface="Cambria Math" panose="02040503050406030204" pitchFamily="18" charset="0"/>
              </a:rPr>
              <a:t> (</a:t>
            </a:r>
            <a:r>
              <a:rPr lang="en-US" altLang="zh-CN" i="1" dirty="0">
                <a:solidFill>
                  <a:srgbClr val="0000FF"/>
                </a:solidFill>
                <a:latin typeface="Cambria Math" panose="02040503050406030204" pitchFamily="18" charset="0"/>
                <a:ea typeface="Cambria Math" panose="02040503050406030204" pitchFamily="18" charset="0"/>
              </a:rPr>
              <a:t>Z</a:t>
            </a:r>
            <a:r>
              <a:rPr lang="en-US" altLang="zh-CN" dirty="0">
                <a:solidFill>
                  <a:srgbClr val="0000FF"/>
                </a:solidFill>
                <a:latin typeface="Cambria Math" panose="02040503050406030204" pitchFamily="18" charset="0"/>
                <a:ea typeface="Cambria Math" panose="02040503050406030204" pitchFamily="18" charset="0"/>
              </a:rPr>
              <a:t>–1) </a:t>
            </a:r>
            <a:endParaRPr lang="zh-CN" altLang="en-US" dirty="0">
              <a:solidFill>
                <a:srgbClr val="0000FF"/>
              </a:solidFill>
              <a:latin typeface="Cambria Math" panose="02040503050406030204" pitchFamily="18" charset="0"/>
            </a:endParaRPr>
          </a:p>
        </p:txBody>
      </p:sp>
      <p:sp>
        <p:nvSpPr>
          <p:cNvPr id="6" name="TextBox 5">
            <a:extLst>
              <a:ext uri="{FF2B5EF4-FFF2-40B4-BE49-F238E27FC236}">
                <a16:creationId xmlns:a16="http://schemas.microsoft.com/office/drawing/2014/main" id="{4C0E7DBF-04B9-4A1F-999E-5AF0EA1164DB}"/>
              </a:ext>
            </a:extLst>
          </p:cNvPr>
          <p:cNvSpPr txBox="1"/>
          <p:nvPr/>
        </p:nvSpPr>
        <p:spPr>
          <a:xfrm>
            <a:off x="5523602" y="1493909"/>
            <a:ext cx="1080745" cy="369332"/>
          </a:xfrm>
          <a:prstGeom prst="rect">
            <a:avLst/>
          </a:prstGeom>
          <a:noFill/>
        </p:spPr>
        <p:txBody>
          <a:bodyPr wrap="none" rtlCol="0">
            <a:spAutoFit/>
          </a:bodyPr>
          <a:lstStyle/>
          <a:p>
            <a:r>
              <a:rPr lang="en-US" altLang="zh-CN" i="1" dirty="0">
                <a:solidFill>
                  <a:srgbClr val="FF0000"/>
                </a:solidFill>
                <a:latin typeface="Cambria Math" panose="02040503050406030204" pitchFamily="18" charset="0"/>
                <a:ea typeface="Cambria Math" panose="02040503050406030204" pitchFamily="18" charset="0"/>
              </a:rPr>
              <a:t>K</a:t>
            </a:r>
            <a:r>
              <a:rPr lang="en-US" altLang="zh-CN" i="1" baseline="-25000" dirty="0">
                <a:solidFill>
                  <a:srgbClr val="FF0000"/>
                </a:solidFill>
                <a:latin typeface="Cambria Math" panose="02040503050406030204" pitchFamily="18" charset="0"/>
                <a:ea typeface="Cambria Math" panose="02040503050406030204" pitchFamily="18" charset="0"/>
              </a:rPr>
              <a:t>α</a:t>
            </a:r>
            <a:r>
              <a:rPr lang="en-US" altLang="zh-CN" dirty="0">
                <a:solidFill>
                  <a:srgbClr val="FF0000"/>
                </a:solidFill>
                <a:latin typeface="Cambria Math" panose="02040503050406030204" pitchFamily="18" charset="0"/>
                <a:ea typeface="Cambria Math" panose="02040503050406030204" pitchFamily="18" charset="0"/>
              </a:rPr>
              <a:t> (</a:t>
            </a:r>
            <a:r>
              <a:rPr lang="en-US" altLang="zh-CN" i="1" dirty="0">
                <a:solidFill>
                  <a:srgbClr val="FF0000"/>
                </a:solidFill>
                <a:latin typeface="Cambria Math" panose="02040503050406030204" pitchFamily="18" charset="0"/>
                <a:ea typeface="Cambria Math" panose="02040503050406030204" pitchFamily="18" charset="0"/>
              </a:rPr>
              <a:t>Z</a:t>
            </a:r>
            <a:r>
              <a:rPr lang="en-US" altLang="zh-CN" dirty="0">
                <a:solidFill>
                  <a:srgbClr val="FF0000"/>
                </a:solidFill>
                <a:latin typeface="Cambria Math" panose="02040503050406030204" pitchFamily="18" charset="0"/>
                <a:ea typeface="Cambria Math" panose="02040503050406030204" pitchFamily="18" charset="0"/>
              </a:rPr>
              <a:t>–2) </a:t>
            </a:r>
            <a:endParaRPr lang="zh-CN" altLang="en-US" dirty="0">
              <a:solidFill>
                <a:srgbClr val="FF0000"/>
              </a:solidFill>
              <a:latin typeface="Cambria Math" panose="02040503050406030204" pitchFamily="18" charset="0"/>
            </a:endParaRPr>
          </a:p>
        </p:txBody>
      </p:sp>
      <p:sp>
        <p:nvSpPr>
          <p:cNvPr id="4" name="TextBox 3">
            <a:extLst>
              <a:ext uri="{FF2B5EF4-FFF2-40B4-BE49-F238E27FC236}">
                <a16:creationId xmlns:a16="http://schemas.microsoft.com/office/drawing/2014/main" id="{12FAEE34-E483-4DC9-9ADF-BA307C422BC7}"/>
              </a:ext>
            </a:extLst>
          </p:cNvPr>
          <p:cNvSpPr txBox="1"/>
          <p:nvPr/>
        </p:nvSpPr>
        <p:spPr>
          <a:xfrm>
            <a:off x="7677272" y="1585473"/>
            <a:ext cx="1077539" cy="369332"/>
          </a:xfrm>
          <a:prstGeom prst="rect">
            <a:avLst/>
          </a:prstGeom>
          <a:noFill/>
        </p:spPr>
        <p:txBody>
          <a:bodyPr wrap="none" rtlCol="0">
            <a:spAutoFit/>
          </a:bodyPr>
          <a:lstStyle/>
          <a:p>
            <a:r>
              <a:rPr lang="en-US" altLang="zh-CN" i="1" dirty="0">
                <a:solidFill>
                  <a:srgbClr val="0000FF"/>
                </a:solidFill>
                <a:latin typeface="Cambria Math" panose="02040503050406030204" pitchFamily="18" charset="0"/>
                <a:ea typeface="Cambria Math" panose="02040503050406030204" pitchFamily="18" charset="0"/>
              </a:rPr>
              <a:t>K</a:t>
            </a:r>
            <a:r>
              <a:rPr lang="en-US" altLang="zh-CN" i="1" baseline="-25000" dirty="0">
                <a:solidFill>
                  <a:srgbClr val="0000FF"/>
                </a:solidFill>
                <a:latin typeface="Cambria Math" panose="02040503050406030204" pitchFamily="18" charset="0"/>
                <a:ea typeface="Cambria Math" panose="02040503050406030204" pitchFamily="18" charset="0"/>
              </a:rPr>
              <a:t>β</a:t>
            </a:r>
            <a:r>
              <a:rPr lang="en-US" altLang="zh-CN" dirty="0">
                <a:solidFill>
                  <a:srgbClr val="0000FF"/>
                </a:solidFill>
                <a:latin typeface="Cambria Math" panose="02040503050406030204" pitchFamily="18" charset="0"/>
                <a:ea typeface="Cambria Math" panose="02040503050406030204" pitchFamily="18" charset="0"/>
              </a:rPr>
              <a:t> (</a:t>
            </a:r>
            <a:r>
              <a:rPr lang="en-US" altLang="zh-CN" i="1" dirty="0">
                <a:solidFill>
                  <a:srgbClr val="0000FF"/>
                </a:solidFill>
                <a:latin typeface="Cambria Math" panose="02040503050406030204" pitchFamily="18" charset="0"/>
                <a:ea typeface="Cambria Math" panose="02040503050406030204" pitchFamily="18" charset="0"/>
              </a:rPr>
              <a:t>Z</a:t>
            </a:r>
            <a:r>
              <a:rPr lang="en-US" altLang="zh-CN" dirty="0">
                <a:solidFill>
                  <a:srgbClr val="0000FF"/>
                </a:solidFill>
                <a:latin typeface="Cambria Math" panose="02040503050406030204" pitchFamily="18" charset="0"/>
                <a:ea typeface="Cambria Math" panose="02040503050406030204" pitchFamily="18" charset="0"/>
              </a:rPr>
              <a:t>–1) </a:t>
            </a:r>
            <a:endParaRPr lang="zh-CN" altLang="en-US" dirty="0">
              <a:solidFill>
                <a:srgbClr val="0000FF"/>
              </a:solidFill>
              <a:latin typeface="Cambria Math" panose="02040503050406030204" pitchFamily="18" charset="0"/>
            </a:endParaRPr>
          </a:p>
        </p:txBody>
      </p:sp>
      <p:sp>
        <p:nvSpPr>
          <p:cNvPr id="5" name="TextBox 4">
            <a:extLst>
              <a:ext uri="{FF2B5EF4-FFF2-40B4-BE49-F238E27FC236}">
                <a16:creationId xmlns:a16="http://schemas.microsoft.com/office/drawing/2014/main" id="{913F2C6D-832D-4D01-A436-9EAD95920A3A}"/>
              </a:ext>
            </a:extLst>
          </p:cNvPr>
          <p:cNvSpPr txBox="1"/>
          <p:nvPr/>
        </p:nvSpPr>
        <p:spPr>
          <a:xfrm>
            <a:off x="6923460" y="1944019"/>
            <a:ext cx="1077539" cy="369332"/>
          </a:xfrm>
          <a:prstGeom prst="rect">
            <a:avLst/>
          </a:prstGeom>
          <a:noFill/>
        </p:spPr>
        <p:txBody>
          <a:bodyPr wrap="none" rtlCol="0">
            <a:spAutoFit/>
          </a:bodyPr>
          <a:lstStyle/>
          <a:p>
            <a:r>
              <a:rPr lang="en-US" altLang="zh-CN" i="1" dirty="0">
                <a:solidFill>
                  <a:srgbClr val="FF0000"/>
                </a:solidFill>
                <a:latin typeface="Cambria Math" panose="02040503050406030204" pitchFamily="18" charset="0"/>
                <a:ea typeface="Cambria Math" panose="02040503050406030204" pitchFamily="18" charset="0"/>
              </a:rPr>
              <a:t>K</a:t>
            </a:r>
            <a:r>
              <a:rPr lang="en-US" altLang="zh-CN" i="1" baseline="-25000" dirty="0">
                <a:solidFill>
                  <a:srgbClr val="FF0000"/>
                </a:solidFill>
                <a:latin typeface="Cambria Math" panose="02040503050406030204" pitchFamily="18" charset="0"/>
                <a:ea typeface="Cambria Math" panose="02040503050406030204" pitchFamily="18" charset="0"/>
              </a:rPr>
              <a:t>β</a:t>
            </a:r>
            <a:r>
              <a:rPr lang="en-US" altLang="zh-CN" dirty="0">
                <a:solidFill>
                  <a:srgbClr val="FF0000"/>
                </a:solidFill>
                <a:latin typeface="Cambria Math" panose="02040503050406030204" pitchFamily="18" charset="0"/>
                <a:ea typeface="Cambria Math" panose="02040503050406030204" pitchFamily="18" charset="0"/>
              </a:rPr>
              <a:t> (</a:t>
            </a:r>
            <a:r>
              <a:rPr lang="en-US" altLang="zh-CN" i="1" dirty="0">
                <a:solidFill>
                  <a:srgbClr val="FF0000"/>
                </a:solidFill>
                <a:latin typeface="Cambria Math" panose="02040503050406030204" pitchFamily="18" charset="0"/>
                <a:ea typeface="Cambria Math" panose="02040503050406030204" pitchFamily="18" charset="0"/>
              </a:rPr>
              <a:t>Z</a:t>
            </a:r>
            <a:r>
              <a:rPr lang="en-US" altLang="zh-CN" dirty="0">
                <a:solidFill>
                  <a:srgbClr val="FF0000"/>
                </a:solidFill>
                <a:latin typeface="Cambria Math" panose="02040503050406030204" pitchFamily="18" charset="0"/>
                <a:ea typeface="Cambria Math" panose="02040503050406030204" pitchFamily="18" charset="0"/>
              </a:rPr>
              <a:t>–2) </a:t>
            </a:r>
            <a:endParaRPr lang="zh-CN" altLang="en-US" dirty="0">
              <a:solidFill>
                <a:srgbClr val="FF0000"/>
              </a:solidFill>
              <a:latin typeface="Cambria Math" panose="02040503050406030204" pitchFamily="18" charset="0"/>
            </a:endParaRPr>
          </a:p>
        </p:txBody>
      </p:sp>
      <p:pic>
        <p:nvPicPr>
          <p:cNvPr id="10" name="Picture 9">
            <a:extLst>
              <a:ext uri="{FF2B5EF4-FFF2-40B4-BE49-F238E27FC236}">
                <a16:creationId xmlns:a16="http://schemas.microsoft.com/office/drawing/2014/main" id="{52974DD2-EBA9-4974-A1FE-B35315DF1832}"/>
              </a:ext>
            </a:extLst>
          </p:cNvPr>
          <p:cNvPicPr>
            <a:picLocks noChangeAspect="1"/>
          </p:cNvPicPr>
          <p:nvPr/>
        </p:nvPicPr>
        <p:blipFill>
          <a:blip r:embed="rId3" cstate="print">
            <a:extLst>
              <a:ext uri="{28A0092B-C50C-407E-A947-70E740481C1C}">
                <a14:useLocalDpi xmlns:a14="http://schemas.microsoft.com/office/drawing/2010/main"/>
              </a:ext>
            </a:extLst>
          </a:blip>
          <a:stretch>
            <a:fillRect/>
          </a:stretch>
        </p:blipFill>
        <p:spPr>
          <a:xfrm>
            <a:off x="331989" y="5397"/>
            <a:ext cx="3737610" cy="6858000"/>
          </a:xfrm>
          <a:prstGeom prst="rect">
            <a:avLst/>
          </a:prstGeom>
        </p:spPr>
      </p:pic>
    </p:spTree>
    <p:extLst>
      <p:ext uri="{BB962C8B-B14F-4D97-AF65-F5344CB8AC3E}">
        <p14:creationId xmlns:p14="http://schemas.microsoft.com/office/powerpoint/2010/main" val="3587961950"/>
      </p:ext>
    </p:extLst>
  </p:cSld>
  <p:clrMapOvr>
    <a:masterClrMapping/>
  </p:clrMapOvr>
</p:sld>
</file>

<file path=ppt/slides/slide2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9D1CAE12-1960-4AF5-A1D2-AF7B87FCB9D4}"/>
              </a:ext>
            </a:extLst>
          </p:cNvPr>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0" y="0"/>
            <a:ext cx="5325438" cy="6858000"/>
          </a:xfrm>
          <a:prstGeom prst="rect">
            <a:avLst/>
          </a:prstGeom>
        </p:spPr>
      </p:pic>
      <p:pic>
        <p:nvPicPr>
          <p:cNvPr id="7" name="Picture 6">
            <a:extLst>
              <a:ext uri="{FF2B5EF4-FFF2-40B4-BE49-F238E27FC236}">
                <a16:creationId xmlns:a16="http://schemas.microsoft.com/office/drawing/2014/main" id="{052475CB-9680-4E15-946D-982B815AD6DD}"/>
              </a:ext>
            </a:extLst>
          </p:cNvPr>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5715000" y="0"/>
            <a:ext cx="3429000" cy="6858000"/>
          </a:xfrm>
          <a:prstGeom prst="rect">
            <a:avLst/>
          </a:prstGeom>
        </p:spPr>
      </p:pic>
    </p:spTree>
    <p:extLst>
      <p:ext uri="{BB962C8B-B14F-4D97-AF65-F5344CB8AC3E}">
        <p14:creationId xmlns:p14="http://schemas.microsoft.com/office/powerpoint/2010/main" val="2878470171"/>
      </p:ext>
    </p:extLst>
  </p:cSld>
  <p:clrMapOvr>
    <a:masterClrMapping/>
  </p:clrMapOvr>
</p:sld>
</file>

<file path=ppt/slides/slide2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9EA220FE-EE33-4C9A-85DD-CDE84C36C65D}"/>
              </a:ext>
            </a:extLst>
          </p:cNvPr>
          <p:cNvSpPr txBox="1"/>
          <p:nvPr/>
        </p:nvSpPr>
        <p:spPr>
          <a:xfrm>
            <a:off x="0" y="646331"/>
            <a:ext cx="4569136" cy="1323439"/>
          </a:xfrm>
          <a:prstGeom prst="rect">
            <a:avLst/>
          </a:prstGeom>
          <a:noFill/>
        </p:spPr>
        <p:txBody>
          <a:bodyPr wrap="none" rtlCol="0">
            <a:spAutoFit/>
          </a:bodyPr>
          <a:lstStyle/>
          <a:p>
            <a:r>
              <a:rPr lang="en-US" altLang="zh-CN" sz="2000" dirty="0">
                <a:latin typeface="Cambria" panose="02040503050406030204" pitchFamily="18" charset="0"/>
                <a:ea typeface="Cambria" panose="02040503050406030204" pitchFamily="18" charset="0"/>
              </a:rPr>
              <a:t>Observables:</a:t>
            </a:r>
          </a:p>
          <a:p>
            <a:r>
              <a:rPr lang="en-US" altLang="zh-CN" sz="2000" dirty="0">
                <a:latin typeface="Cambria" panose="02040503050406030204" pitchFamily="18" charset="0"/>
                <a:ea typeface="Cambria" panose="02040503050406030204" pitchFamily="18" charset="0"/>
              </a:rPr>
              <a:t>Charged particles (proton &amp; α): 0-4 MeV</a:t>
            </a:r>
          </a:p>
          <a:p>
            <a:r>
              <a:rPr lang="en-US" altLang="zh-CN" sz="2000" dirty="0">
                <a:latin typeface="Cambria" panose="02040503050406030204" pitchFamily="18" charset="0"/>
                <a:ea typeface="Cambria" panose="02040503050406030204" pitchFamily="18" charset="0"/>
              </a:rPr>
              <a:t>γ:</a:t>
            </a:r>
            <a:r>
              <a:rPr lang="zh-CN" altLang="en-US" sz="2000" dirty="0">
                <a:latin typeface="Cambria" panose="02040503050406030204" pitchFamily="18" charset="0"/>
              </a:rPr>
              <a:t> </a:t>
            </a:r>
            <a:r>
              <a:rPr lang="en-US" altLang="zh-CN" sz="2000" dirty="0">
                <a:latin typeface="Cambria" panose="02040503050406030204" pitchFamily="18" charset="0"/>
                <a:ea typeface="Cambria" panose="02040503050406030204" pitchFamily="18" charset="0"/>
              </a:rPr>
              <a:t>0-3.5</a:t>
            </a:r>
            <a:r>
              <a:rPr lang="zh-CN" altLang="en-US" sz="2000" dirty="0">
                <a:latin typeface="Cambria" panose="02040503050406030204" pitchFamily="18" charset="0"/>
              </a:rPr>
              <a:t> </a:t>
            </a:r>
            <a:r>
              <a:rPr lang="en-US" altLang="zh-CN" sz="2000" dirty="0">
                <a:latin typeface="Cambria" panose="02040503050406030204" pitchFamily="18" charset="0"/>
                <a:ea typeface="Cambria" panose="02040503050406030204" pitchFamily="18" charset="0"/>
              </a:rPr>
              <a:t>MeV</a:t>
            </a:r>
          </a:p>
          <a:p>
            <a:r>
              <a:rPr lang="en-US" altLang="zh-CN" sz="2000" dirty="0">
                <a:latin typeface="Cambria" panose="02040503050406030204" pitchFamily="18" charset="0"/>
                <a:ea typeface="Cambria" panose="02040503050406030204" pitchFamily="18" charset="0"/>
              </a:rPr>
              <a:t>X-ray: 10-15 keV</a:t>
            </a:r>
          </a:p>
        </p:txBody>
      </p:sp>
      <p:pic>
        <p:nvPicPr>
          <p:cNvPr id="6" name="Picture 5">
            <a:extLst>
              <a:ext uri="{FF2B5EF4-FFF2-40B4-BE49-F238E27FC236}">
                <a16:creationId xmlns:a16="http://schemas.microsoft.com/office/drawing/2014/main" id="{75A023DB-68D5-498A-B156-59D0F6313CB4}"/>
              </a:ext>
            </a:extLst>
          </p:cNvPr>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671384" y="2676911"/>
            <a:ext cx="7620000" cy="3876675"/>
          </a:xfrm>
          <a:prstGeom prst="rect">
            <a:avLst/>
          </a:prstGeom>
        </p:spPr>
      </p:pic>
      <p:pic>
        <p:nvPicPr>
          <p:cNvPr id="8" name="Picture 7">
            <a:extLst>
              <a:ext uri="{FF2B5EF4-FFF2-40B4-BE49-F238E27FC236}">
                <a16:creationId xmlns:a16="http://schemas.microsoft.com/office/drawing/2014/main" id="{41649C05-5297-43C2-A9DC-3CA5C4C17169}"/>
              </a:ext>
            </a:extLst>
          </p:cNvPr>
          <p:cNvPicPr>
            <a:picLocks noChangeAspect="1"/>
          </p:cNvPicPr>
          <p:nvPr/>
        </p:nvPicPr>
        <p:blipFill>
          <a:blip r:embed="rId3" cstate="print">
            <a:extLst>
              <a:ext uri="{28A0092B-C50C-407E-A947-70E740481C1C}">
                <a14:useLocalDpi xmlns:a14="http://schemas.microsoft.com/office/drawing/2010/main"/>
              </a:ext>
            </a:extLst>
          </a:blip>
          <a:stretch>
            <a:fillRect/>
          </a:stretch>
        </p:blipFill>
        <p:spPr>
          <a:xfrm>
            <a:off x="5739062" y="1"/>
            <a:ext cx="3404937" cy="2815544"/>
          </a:xfrm>
          <a:prstGeom prst="rect">
            <a:avLst/>
          </a:prstGeom>
        </p:spPr>
      </p:pic>
      <p:sp>
        <p:nvSpPr>
          <p:cNvPr id="7" name="TextBox 6">
            <a:extLst>
              <a:ext uri="{FF2B5EF4-FFF2-40B4-BE49-F238E27FC236}">
                <a16:creationId xmlns:a16="http://schemas.microsoft.com/office/drawing/2014/main" id="{7867068D-70CD-41B9-995E-887E6BD13561}"/>
              </a:ext>
            </a:extLst>
          </p:cNvPr>
          <p:cNvSpPr txBox="1"/>
          <p:nvPr/>
        </p:nvSpPr>
        <p:spPr>
          <a:xfrm>
            <a:off x="-16276" y="0"/>
            <a:ext cx="6345824" cy="369332"/>
          </a:xfrm>
          <a:prstGeom prst="rect">
            <a:avLst/>
          </a:prstGeom>
          <a:noFill/>
        </p:spPr>
        <p:txBody>
          <a:bodyPr wrap="square">
            <a:spAutoFit/>
          </a:bodyPr>
          <a:lstStyle/>
          <a:p>
            <a:r>
              <a:rPr lang="en-US" altLang="zh-CN" sz="1800" u="sng" dirty="0">
                <a:solidFill>
                  <a:srgbClr val="1F497D"/>
                </a:solidFill>
                <a:effectLst/>
                <a:latin typeface="Calibri" panose="020F0502020204030204" pitchFamily="34" charset="0"/>
                <a:ea typeface="宋体" panose="02010600030101010101" pitchFamily="2" charset="-122"/>
                <a:hlinkClick r:id="rId4"/>
              </a:rPr>
              <a:t>https://xdb.lbl.gov/Section1/Periodic_Table/X-ray_Elements.html</a:t>
            </a:r>
            <a:r>
              <a:rPr lang="en-US" altLang="zh-CN" sz="1800" dirty="0">
                <a:solidFill>
                  <a:srgbClr val="1F497D"/>
                </a:solidFill>
                <a:effectLst/>
                <a:latin typeface="Calibri" panose="020F0502020204030204" pitchFamily="34" charset="0"/>
                <a:ea typeface="宋体" panose="02010600030101010101" pitchFamily="2" charset="-122"/>
              </a:rPr>
              <a:t>. </a:t>
            </a:r>
            <a:endParaRPr lang="zh-CN" altLang="en-US" dirty="0"/>
          </a:p>
        </p:txBody>
      </p:sp>
    </p:spTree>
    <p:extLst>
      <p:ext uri="{BB962C8B-B14F-4D97-AF65-F5344CB8AC3E}">
        <p14:creationId xmlns:p14="http://schemas.microsoft.com/office/powerpoint/2010/main" val="1723335610"/>
      </p:ext>
    </p:extLst>
  </p:cSld>
  <p:clrMapOvr>
    <a:masterClrMapping/>
  </p:clrMapOvr>
</p:sld>
</file>

<file path=ppt/slides/slide2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08EC82D7-BCD3-4478-8C5E-93910E419BA2}"/>
              </a:ext>
            </a:extLst>
          </p:cNvPr>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0" y="0"/>
            <a:ext cx="9144000" cy="6043857"/>
          </a:xfrm>
          <a:prstGeom prst="rect">
            <a:avLst/>
          </a:prstGeom>
        </p:spPr>
      </p:pic>
      <p:pic>
        <p:nvPicPr>
          <p:cNvPr id="5" name="Picture 4">
            <a:extLst>
              <a:ext uri="{FF2B5EF4-FFF2-40B4-BE49-F238E27FC236}">
                <a16:creationId xmlns:a16="http://schemas.microsoft.com/office/drawing/2014/main" id="{CCE13D9D-F3D0-44C5-AC16-6E30EAE11C10}"/>
              </a:ext>
            </a:extLst>
          </p:cNvPr>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6043857"/>
            <a:ext cx="4764420" cy="814143"/>
          </a:xfrm>
          <a:prstGeom prst="rect">
            <a:avLst/>
          </a:prstGeom>
        </p:spPr>
      </p:pic>
      <p:sp>
        <p:nvSpPr>
          <p:cNvPr id="6" name="TextBox 5">
            <a:extLst>
              <a:ext uri="{FF2B5EF4-FFF2-40B4-BE49-F238E27FC236}">
                <a16:creationId xmlns:a16="http://schemas.microsoft.com/office/drawing/2014/main" id="{2C9C27DC-0432-43CF-AE34-EDBEFFE5D338}"/>
              </a:ext>
            </a:extLst>
          </p:cNvPr>
          <p:cNvSpPr txBox="1"/>
          <p:nvPr/>
        </p:nvSpPr>
        <p:spPr>
          <a:xfrm>
            <a:off x="3715415" y="0"/>
            <a:ext cx="2136482" cy="369332"/>
          </a:xfrm>
          <a:prstGeom prst="rect">
            <a:avLst/>
          </a:prstGeom>
          <a:noFill/>
        </p:spPr>
        <p:txBody>
          <a:bodyPr wrap="none" rtlCol="0">
            <a:spAutoFit/>
          </a:bodyPr>
          <a:lstStyle/>
          <a:p>
            <a:r>
              <a:rPr lang="en-US" altLang="zh-CN" b="1" dirty="0">
                <a:solidFill>
                  <a:srgbClr val="0000FF"/>
                </a:solidFill>
              </a:rPr>
              <a:t>MICRON MSD Series</a:t>
            </a:r>
            <a:endParaRPr lang="zh-CN" altLang="en-US" b="1" dirty="0">
              <a:solidFill>
                <a:srgbClr val="0000FF"/>
              </a:solidFill>
            </a:endParaRPr>
          </a:p>
        </p:txBody>
      </p:sp>
    </p:spTree>
    <p:extLst>
      <p:ext uri="{BB962C8B-B14F-4D97-AF65-F5344CB8AC3E}">
        <p14:creationId xmlns:p14="http://schemas.microsoft.com/office/powerpoint/2010/main" val="2937821001"/>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5B1976AE-113B-41B4-B6C0-EE897C22641C}"/>
              </a:ext>
            </a:extLst>
          </p:cNvPr>
          <p:cNvPicPr>
            <a:picLocks noChangeAspect="1"/>
          </p:cNvPicPr>
          <p:nvPr/>
        </p:nvPicPr>
        <p:blipFill>
          <a:blip r:embed="rId3"/>
          <a:stretch>
            <a:fillRect/>
          </a:stretch>
        </p:blipFill>
        <p:spPr>
          <a:xfrm>
            <a:off x="0" y="0"/>
            <a:ext cx="3571875" cy="4400550"/>
          </a:xfrm>
          <a:prstGeom prst="rect">
            <a:avLst/>
          </a:prstGeom>
        </p:spPr>
      </p:pic>
      <p:sp>
        <p:nvSpPr>
          <p:cNvPr id="5" name="TextBox 4">
            <a:extLst>
              <a:ext uri="{FF2B5EF4-FFF2-40B4-BE49-F238E27FC236}">
                <a16:creationId xmlns:a16="http://schemas.microsoft.com/office/drawing/2014/main" id="{BDC5F238-4F39-40F7-A44B-6175AE6F79D6}"/>
              </a:ext>
            </a:extLst>
          </p:cNvPr>
          <p:cNvSpPr txBox="1"/>
          <p:nvPr/>
        </p:nvSpPr>
        <p:spPr>
          <a:xfrm>
            <a:off x="0" y="6488668"/>
            <a:ext cx="4572000" cy="369332"/>
          </a:xfrm>
          <a:prstGeom prst="rect">
            <a:avLst/>
          </a:prstGeom>
          <a:noFill/>
        </p:spPr>
        <p:txBody>
          <a:bodyPr wrap="square">
            <a:spAutoFit/>
          </a:bodyPr>
          <a:lstStyle/>
          <a:p>
            <a:r>
              <a:rPr lang="en-US" dirty="0"/>
              <a:t>https://xraydb.xrayabsorption.org/element/Zn</a:t>
            </a:r>
          </a:p>
        </p:txBody>
      </p:sp>
      <p:sp>
        <p:nvSpPr>
          <p:cNvPr id="6" name="Right Brace 5">
            <a:extLst>
              <a:ext uri="{FF2B5EF4-FFF2-40B4-BE49-F238E27FC236}">
                <a16:creationId xmlns:a16="http://schemas.microsoft.com/office/drawing/2014/main" id="{FD748684-B161-4628-B06A-288F94261273}"/>
              </a:ext>
            </a:extLst>
          </p:cNvPr>
          <p:cNvSpPr/>
          <p:nvPr/>
        </p:nvSpPr>
        <p:spPr>
          <a:xfrm>
            <a:off x="3382297" y="511277"/>
            <a:ext cx="186813" cy="1553497"/>
          </a:xfrm>
          <a:prstGeom prst="rightBrace">
            <a:avLst/>
          </a:prstGeom>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 name="TextBox 6">
            <a:extLst>
              <a:ext uri="{FF2B5EF4-FFF2-40B4-BE49-F238E27FC236}">
                <a16:creationId xmlns:a16="http://schemas.microsoft.com/office/drawing/2014/main" id="{800AD2E1-027F-4F12-A108-C1FB4B865A79}"/>
              </a:ext>
            </a:extLst>
          </p:cNvPr>
          <p:cNvSpPr txBox="1"/>
          <p:nvPr/>
        </p:nvSpPr>
        <p:spPr>
          <a:xfrm>
            <a:off x="3667433" y="1103359"/>
            <a:ext cx="710451" cy="369332"/>
          </a:xfrm>
          <a:prstGeom prst="rect">
            <a:avLst/>
          </a:prstGeom>
          <a:noFill/>
        </p:spPr>
        <p:txBody>
          <a:bodyPr wrap="none" rtlCol="0">
            <a:spAutoFit/>
          </a:bodyPr>
          <a:lstStyle/>
          <a:p>
            <a:r>
              <a:rPr lang="en-US" dirty="0"/>
              <a:t>1.000</a:t>
            </a:r>
          </a:p>
        </p:txBody>
      </p:sp>
      <p:pic>
        <p:nvPicPr>
          <p:cNvPr id="9" name="Picture 8">
            <a:extLst>
              <a:ext uri="{FF2B5EF4-FFF2-40B4-BE49-F238E27FC236}">
                <a16:creationId xmlns:a16="http://schemas.microsoft.com/office/drawing/2014/main" id="{D9D983E1-7FED-423A-875D-630B2F4AA924}"/>
              </a:ext>
            </a:extLst>
          </p:cNvPr>
          <p:cNvPicPr>
            <a:picLocks noChangeAspect="1"/>
          </p:cNvPicPr>
          <p:nvPr/>
        </p:nvPicPr>
        <p:blipFill>
          <a:blip r:embed="rId4"/>
          <a:stretch>
            <a:fillRect/>
          </a:stretch>
        </p:blipFill>
        <p:spPr>
          <a:xfrm>
            <a:off x="5524500" y="0"/>
            <a:ext cx="3619500" cy="666750"/>
          </a:xfrm>
          <a:prstGeom prst="rect">
            <a:avLst/>
          </a:prstGeom>
        </p:spPr>
      </p:pic>
      <p:pic>
        <p:nvPicPr>
          <p:cNvPr id="11" name="Picture 10">
            <a:extLst>
              <a:ext uri="{FF2B5EF4-FFF2-40B4-BE49-F238E27FC236}">
                <a16:creationId xmlns:a16="http://schemas.microsoft.com/office/drawing/2014/main" id="{111BE61E-7765-443D-81CA-2F6125A9CCB0}"/>
              </a:ext>
            </a:extLst>
          </p:cNvPr>
          <p:cNvPicPr>
            <a:picLocks noChangeAspect="1"/>
          </p:cNvPicPr>
          <p:nvPr/>
        </p:nvPicPr>
        <p:blipFill>
          <a:blip r:embed="rId5"/>
          <a:stretch>
            <a:fillRect/>
          </a:stretch>
        </p:blipFill>
        <p:spPr>
          <a:xfrm>
            <a:off x="5581650" y="666750"/>
            <a:ext cx="3562356" cy="581026"/>
          </a:xfrm>
          <a:prstGeom prst="rect">
            <a:avLst/>
          </a:prstGeom>
        </p:spPr>
      </p:pic>
      <p:pic>
        <p:nvPicPr>
          <p:cNvPr id="13" name="Picture 12">
            <a:extLst>
              <a:ext uri="{FF2B5EF4-FFF2-40B4-BE49-F238E27FC236}">
                <a16:creationId xmlns:a16="http://schemas.microsoft.com/office/drawing/2014/main" id="{19D8C648-C3BC-485A-9016-52DC7B2F5D45}"/>
              </a:ext>
            </a:extLst>
          </p:cNvPr>
          <p:cNvPicPr>
            <a:picLocks noChangeAspect="1"/>
          </p:cNvPicPr>
          <p:nvPr/>
        </p:nvPicPr>
        <p:blipFill>
          <a:blip r:embed="rId6"/>
          <a:stretch>
            <a:fillRect/>
          </a:stretch>
        </p:blipFill>
        <p:spPr>
          <a:xfrm>
            <a:off x="5571818" y="1247776"/>
            <a:ext cx="3533775" cy="4676775"/>
          </a:xfrm>
          <a:prstGeom prst="rect">
            <a:avLst/>
          </a:prstGeom>
        </p:spPr>
      </p:pic>
      <p:sp>
        <p:nvSpPr>
          <p:cNvPr id="12" name="Right Brace 11">
            <a:extLst>
              <a:ext uri="{FF2B5EF4-FFF2-40B4-BE49-F238E27FC236}">
                <a16:creationId xmlns:a16="http://schemas.microsoft.com/office/drawing/2014/main" id="{C6FC2AAB-93F8-429A-B57D-D932DABA2802}"/>
              </a:ext>
            </a:extLst>
          </p:cNvPr>
          <p:cNvSpPr/>
          <p:nvPr/>
        </p:nvSpPr>
        <p:spPr>
          <a:xfrm rot="10800000">
            <a:off x="6284419" y="646778"/>
            <a:ext cx="103239" cy="1169496"/>
          </a:xfrm>
          <a:prstGeom prst="rightBrace">
            <a:avLst/>
          </a:prstGeom>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 name="TextBox 1">
            <a:extLst>
              <a:ext uri="{FF2B5EF4-FFF2-40B4-BE49-F238E27FC236}">
                <a16:creationId xmlns:a16="http://schemas.microsoft.com/office/drawing/2014/main" id="{541341AD-DF7B-49A2-A8A2-3098C36E2004}"/>
              </a:ext>
            </a:extLst>
          </p:cNvPr>
          <p:cNvSpPr txBox="1"/>
          <p:nvPr/>
        </p:nvSpPr>
        <p:spPr>
          <a:xfrm>
            <a:off x="5339930" y="1046859"/>
            <a:ext cx="944489" cy="369332"/>
          </a:xfrm>
          <a:prstGeom prst="rect">
            <a:avLst/>
          </a:prstGeom>
          <a:noFill/>
        </p:spPr>
        <p:txBody>
          <a:bodyPr wrap="none" rtlCol="0">
            <a:spAutoFit/>
          </a:bodyPr>
          <a:lstStyle/>
          <a:p>
            <a:r>
              <a:rPr lang="en-US" dirty="0"/>
              <a:t>0.46587</a:t>
            </a:r>
          </a:p>
        </p:txBody>
      </p:sp>
      <p:sp>
        <p:nvSpPr>
          <p:cNvPr id="14" name="TextBox 13">
            <a:extLst>
              <a:ext uri="{FF2B5EF4-FFF2-40B4-BE49-F238E27FC236}">
                <a16:creationId xmlns:a16="http://schemas.microsoft.com/office/drawing/2014/main" id="{E1B5A3B0-E693-44CB-BFF5-5BD5C5A5D216}"/>
              </a:ext>
            </a:extLst>
          </p:cNvPr>
          <p:cNvSpPr txBox="1"/>
          <p:nvPr/>
        </p:nvSpPr>
        <p:spPr>
          <a:xfrm>
            <a:off x="5854788" y="6475253"/>
            <a:ext cx="3016080" cy="369332"/>
          </a:xfrm>
          <a:prstGeom prst="rect">
            <a:avLst/>
          </a:prstGeom>
          <a:noFill/>
        </p:spPr>
        <p:txBody>
          <a:bodyPr wrap="square">
            <a:spAutoFit/>
          </a:bodyPr>
          <a:lstStyle/>
          <a:p>
            <a:r>
              <a:rPr lang="en-US" dirty="0"/>
              <a:t>EADL Direct Radiative Yields</a:t>
            </a:r>
          </a:p>
        </p:txBody>
      </p:sp>
      <p:cxnSp>
        <p:nvCxnSpPr>
          <p:cNvPr id="10" name="Straight Connector 9">
            <a:extLst>
              <a:ext uri="{FF2B5EF4-FFF2-40B4-BE49-F238E27FC236}">
                <a16:creationId xmlns:a16="http://schemas.microsoft.com/office/drawing/2014/main" id="{0D8E62F3-FB64-44E1-ABEF-75F69A9E753C}"/>
              </a:ext>
            </a:extLst>
          </p:cNvPr>
          <p:cNvCxnSpPr/>
          <p:nvPr/>
        </p:nvCxnSpPr>
        <p:spPr>
          <a:xfrm>
            <a:off x="3269293" y="666750"/>
            <a:ext cx="3118365" cy="290513"/>
          </a:xfrm>
          <a:prstGeom prst="line">
            <a:avLst/>
          </a:prstGeom>
        </p:spPr>
        <p:style>
          <a:lnRef idx="1">
            <a:schemeClr val="accent1"/>
          </a:lnRef>
          <a:fillRef idx="0">
            <a:schemeClr val="accent1"/>
          </a:fillRef>
          <a:effectRef idx="0">
            <a:schemeClr val="accent1"/>
          </a:effectRef>
          <a:fontRef idx="minor">
            <a:schemeClr val="tx1"/>
          </a:fontRef>
        </p:style>
      </p:cxnSp>
      <p:sp>
        <p:nvSpPr>
          <p:cNvPr id="16" name="TextBox 15">
            <a:extLst>
              <a:ext uri="{FF2B5EF4-FFF2-40B4-BE49-F238E27FC236}">
                <a16:creationId xmlns:a16="http://schemas.microsoft.com/office/drawing/2014/main" id="{CD47C75B-B65F-48EC-91EA-398282AB7EBD}"/>
              </a:ext>
            </a:extLst>
          </p:cNvPr>
          <p:cNvSpPr txBox="1"/>
          <p:nvPr/>
        </p:nvSpPr>
        <p:spPr>
          <a:xfrm rot="412457">
            <a:off x="4079488" y="432230"/>
            <a:ext cx="1140569" cy="369332"/>
          </a:xfrm>
          <a:prstGeom prst="rect">
            <a:avLst/>
          </a:prstGeom>
          <a:noFill/>
        </p:spPr>
        <p:txBody>
          <a:bodyPr wrap="none" rtlCol="0">
            <a:spAutoFit/>
          </a:bodyPr>
          <a:lstStyle/>
          <a:p>
            <a:r>
              <a:rPr lang="en-US" altLang="zh-CN" dirty="0"/>
              <a:t>consistent</a:t>
            </a:r>
            <a:endParaRPr lang="en-US" dirty="0"/>
          </a:p>
        </p:txBody>
      </p:sp>
      <p:sp>
        <p:nvSpPr>
          <p:cNvPr id="19" name="TextBox 18">
            <a:extLst>
              <a:ext uri="{FF2B5EF4-FFF2-40B4-BE49-F238E27FC236}">
                <a16:creationId xmlns:a16="http://schemas.microsoft.com/office/drawing/2014/main" id="{03D3591B-6441-49F7-863F-30F8C66A7E55}"/>
              </a:ext>
            </a:extLst>
          </p:cNvPr>
          <p:cNvSpPr txBox="1"/>
          <p:nvPr/>
        </p:nvSpPr>
        <p:spPr>
          <a:xfrm>
            <a:off x="2529949" y="4400307"/>
            <a:ext cx="1954369" cy="338554"/>
          </a:xfrm>
          <a:prstGeom prst="rect">
            <a:avLst/>
          </a:prstGeom>
          <a:noFill/>
        </p:spPr>
        <p:txBody>
          <a:bodyPr wrap="square">
            <a:spAutoFit/>
          </a:bodyPr>
          <a:lstStyle/>
          <a:p>
            <a:r>
              <a:rPr lang="en-US" sz="1600" b="1" dirty="0"/>
              <a:t>  Intensity per K Xray</a:t>
            </a:r>
          </a:p>
        </p:txBody>
      </p:sp>
      <p:sp>
        <p:nvSpPr>
          <p:cNvPr id="20" name="TextBox 19">
            <a:extLst>
              <a:ext uri="{FF2B5EF4-FFF2-40B4-BE49-F238E27FC236}">
                <a16:creationId xmlns:a16="http://schemas.microsoft.com/office/drawing/2014/main" id="{E4F26F96-6401-4E25-9791-C8A1BCC08758}"/>
              </a:ext>
            </a:extLst>
          </p:cNvPr>
          <p:cNvSpPr txBox="1"/>
          <p:nvPr/>
        </p:nvSpPr>
        <p:spPr>
          <a:xfrm>
            <a:off x="6651320" y="5956191"/>
            <a:ext cx="2292263" cy="338554"/>
          </a:xfrm>
          <a:prstGeom prst="rect">
            <a:avLst/>
          </a:prstGeom>
          <a:noFill/>
        </p:spPr>
        <p:txBody>
          <a:bodyPr wrap="square">
            <a:spAutoFit/>
          </a:bodyPr>
          <a:lstStyle/>
          <a:p>
            <a:r>
              <a:rPr lang="en-US" sz="1600" b="1" dirty="0"/>
              <a:t>  Intensity per K </a:t>
            </a:r>
            <a:r>
              <a:rPr lang="en-US" altLang="zh-CN" sz="1600" b="1" dirty="0"/>
              <a:t>Vacancy</a:t>
            </a:r>
            <a:endParaRPr lang="en-US" sz="1600" b="1" dirty="0"/>
          </a:p>
        </p:txBody>
      </p:sp>
    </p:spTree>
    <p:extLst>
      <p:ext uri="{BB962C8B-B14F-4D97-AF65-F5344CB8AC3E}">
        <p14:creationId xmlns:p14="http://schemas.microsoft.com/office/powerpoint/2010/main" val="2716564729"/>
      </p:ext>
    </p:extLst>
  </p:cSld>
  <p:clrMapOvr>
    <a:masterClrMapping/>
  </p:clrMapOvr>
</p:sld>
</file>

<file path=ppt/slides/slide2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33A36462-0146-4BBC-B457-FD0F3B9D9DEF}"/>
              </a:ext>
            </a:extLst>
          </p:cNvPr>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0" y="430048"/>
            <a:ext cx="9144000" cy="5997903"/>
          </a:xfrm>
          <a:prstGeom prst="rect">
            <a:avLst/>
          </a:prstGeom>
        </p:spPr>
      </p:pic>
      <p:cxnSp>
        <p:nvCxnSpPr>
          <p:cNvPr id="5" name="Straight Arrow Connector 4">
            <a:extLst>
              <a:ext uri="{FF2B5EF4-FFF2-40B4-BE49-F238E27FC236}">
                <a16:creationId xmlns:a16="http://schemas.microsoft.com/office/drawing/2014/main" id="{7D66115C-7060-4C94-A876-49623417212C}"/>
              </a:ext>
            </a:extLst>
          </p:cNvPr>
          <p:cNvCxnSpPr>
            <a:cxnSpLocks/>
          </p:cNvCxnSpPr>
          <p:nvPr/>
        </p:nvCxnSpPr>
        <p:spPr>
          <a:xfrm>
            <a:off x="7447004" y="197708"/>
            <a:ext cx="0" cy="425929"/>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321994900"/>
      </p:ext>
    </p:extLst>
  </p:cSld>
  <p:clrMapOvr>
    <a:masterClrMapping/>
  </p:clrMapOvr>
</p:sld>
</file>

<file path=ppt/slides/slide2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C38C0574-3E33-4B43-8B0A-A97FBA6C4D9C}"/>
              </a:ext>
            </a:extLst>
          </p:cNvPr>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0" y="356419"/>
            <a:ext cx="9144000" cy="6145161"/>
          </a:xfrm>
          <a:prstGeom prst="rect">
            <a:avLst/>
          </a:prstGeom>
        </p:spPr>
      </p:pic>
    </p:spTree>
    <p:extLst>
      <p:ext uri="{BB962C8B-B14F-4D97-AF65-F5344CB8AC3E}">
        <p14:creationId xmlns:p14="http://schemas.microsoft.com/office/powerpoint/2010/main" val="2628034991"/>
      </p:ext>
    </p:extLst>
  </p:cSld>
  <p:clrMapOvr>
    <a:masterClrMapping/>
  </p:clrMapOvr>
</p:sld>
</file>

<file path=ppt/slides/slide2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D6EC36DC-5771-4C48-A711-E968E58B9050}"/>
              </a:ext>
            </a:extLst>
          </p:cNvPr>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0" y="0"/>
            <a:ext cx="9144000" cy="3727236"/>
          </a:xfrm>
          <a:prstGeom prst="rect">
            <a:avLst/>
          </a:prstGeom>
        </p:spPr>
      </p:pic>
      <p:sp>
        <p:nvSpPr>
          <p:cNvPr id="4" name="TextBox 3">
            <a:extLst>
              <a:ext uri="{FF2B5EF4-FFF2-40B4-BE49-F238E27FC236}">
                <a16:creationId xmlns:a16="http://schemas.microsoft.com/office/drawing/2014/main" id="{81EAED4D-141A-4C67-93D3-277C2B278264}"/>
              </a:ext>
            </a:extLst>
          </p:cNvPr>
          <p:cNvSpPr txBox="1"/>
          <p:nvPr/>
        </p:nvSpPr>
        <p:spPr>
          <a:xfrm>
            <a:off x="0" y="3727236"/>
            <a:ext cx="9144000" cy="2862322"/>
          </a:xfrm>
          <a:prstGeom prst="rect">
            <a:avLst/>
          </a:prstGeom>
          <a:noFill/>
        </p:spPr>
        <p:txBody>
          <a:bodyPr wrap="square">
            <a:spAutoFit/>
          </a:bodyPr>
          <a:lstStyle/>
          <a:p>
            <a:r>
              <a:rPr lang="en-GB" altLang="zh-CN" sz="1800" dirty="0">
                <a:effectLst/>
                <a:latin typeface="Calibri" panose="020F0502020204030204" pitchFamily="34" charset="0"/>
                <a:ea typeface="宋体" panose="02010600030101010101" pitchFamily="2" charset="-122"/>
              </a:rPr>
              <a:t>We process both 4 and 6 inch wafers. On our 4 inch designs our standard thinnest Si is 65 um and for designs on 6 inch wafers is it 140 um. We can go thinner than this by etching the rear side of the silicon down to the required thickness from a starting thickness on typically 140 um or 200 um. On the etched down devices the active area is thin and the outer periphery of the chip is the starting thickness.</a:t>
            </a:r>
            <a:endParaRPr lang="zh-CN" altLang="zh-CN" sz="1400" dirty="0">
              <a:effectLst/>
              <a:latin typeface="Calibri" panose="020F0502020204030204" pitchFamily="34" charset="0"/>
              <a:ea typeface="宋体" panose="02010600030101010101" pitchFamily="2" charset="-122"/>
            </a:endParaRPr>
          </a:p>
          <a:p>
            <a:r>
              <a:rPr lang="en-GB" altLang="zh-CN" sz="1800" dirty="0">
                <a:effectLst/>
                <a:latin typeface="Calibri" panose="020F0502020204030204" pitchFamily="34" charset="0"/>
                <a:ea typeface="宋体" panose="02010600030101010101" pitchFamily="2" charset="-122"/>
              </a:rPr>
              <a:t> </a:t>
            </a:r>
            <a:endParaRPr lang="zh-CN" altLang="zh-CN" sz="1400" dirty="0">
              <a:effectLst/>
              <a:latin typeface="Calibri" panose="020F0502020204030204" pitchFamily="34" charset="0"/>
              <a:ea typeface="宋体" panose="02010600030101010101" pitchFamily="2" charset="-122"/>
            </a:endParaRPr>
          </a:p>
          <a:p>
            <a:r>
              <a:rPr lang="en-GB" altLang="zh-CN" sz="1800" dirty="0">
                <a:effectLst/>
                <a:latin typeface="Calibri" panose="020F0502020204030204" pitchFamily="34" charset="0"/>
                <a:ea typeface="宋体" panose="02010600030101010101" pitchFamily="2" charset="-122"/>
              </a:rPr>
              <a:t>We currently have etch masks for the MSD003, MSD008 and MSD017, but if you have a preferred diameter from our current MSD range then the cost of the additional etch mask would be ~ £2000 for any of the MSD designs where the chip diameter is 4 mm larger than the active area..</a:t>
            </a:r>
            <a:endParaRPr lang="zh-CN" altLang="zh-CN" sz="1400" dirty="0">
              <a:effectLst/>
              <a:latin typeface="Calibri" panose="020F0502020204030204" pitchFamily="34" charset="0"/>
              <a:ea typeface="宋体" panose="02010600030101010101" pitchFamily="2" charset="-122"/>
            </a:endParaRPr>
          </a:p>
        </p:txBody>
      </p:sp>
    </p:spTree>
    <p:extLst>
      <p:ext uri="{BB962C8B-B14F-4D97-AF65-F5344CB8AC3E}">
        <p14:creationId xmlns:p14="http://schemas.microsoft.com/office/powerpoint/2010/main" val="2090179729"/>
      </p:ext>
    </p:extLst>
  </p:cSld>
  <p:clrMapOvr>
    <a:masterClrMapping/>
  </p:clrMapOvr>
</p:sld>
</file>

<file path=ppt/slides/slide2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a:extLst>
              <a:ext uri="{FF2B5EF4-FFF2-40B4-BE49-F238E27FC236}">
                <a16:creationId xmlns:a16="http://schemas.microsoft.com/office/drawing/2014/main" id="{62BE96E7-CF1B-47E1-AD3A-5AC6387D4DB2}"/>
              </a:ext>
            </a:extLst>
          </p:cNvPr>
          <p:cNvSpPr txBox="1"/>
          <p:nvPr/>
        </p:nvSpPr>
        <p:spPr>
          <a:xfrm>
            <a:off x="0" y="0"/>
            <a:ext cx="9144000" cy="5575309"/>
          </a:xfrm>
          <a:prstGeom prst="rect">
            <a:avLst/>
          </a:prstGeom>
          <a:noFill/>
        </p:spPr>
        <p:txBody>
          <a:bodyPr wrap="square">
            <a:spAutoFit/>
          </a:bodyPr>
          <a:lstStyle/>
          <a:p>
            <a:pPr>
              <a:lnSpc>
                <a:spcPct val="150000"/>
              </a:lnSpc>
            </a:pPr>
            <a:r>
              <a:rPr lang="en-US" altLang="zh-CN" sz="2000" b="1" i="0" dirty="0">
                <a:solidFill>
                  <a:srgbClr val="0000FF"/>
                </a:solidFill>
                <a:effectLst/>
                <a:latin typeface="PT Sans"/>
              </a:rPr>
              <a:t>ORTEC</a:t>
            </a:r>
          </a:p>
          <a:p>
            <a:pPr>
              <a:lnSpc>
                <a:spcPct val="150000"/>
              </a:lnSpc>
            </a:pPr>
            <a:r>
              <a:rPr lang="en-US" altLang="zh-CN" sz="2000" b="1" i="0" dirty="0">
                <a:solidFill>
                  <a:srgbClr val="ED1C24"/>
                </a:solidFill>
                <a:effectLst/>
                <a:latin typeface="PT Sans"/>
              </a:rPr>
              <a:t>Si Charged Particle Radiation Detectors for Research Applications</a:t>
            </a:r>
            <a:endParaRPr lang="en-US" altLang="zh-CN" sz="2000" i="0" dirty="0">
              <a:solidFill>
                <a:srgbClr val="000000"/>
              </a:solidFill>
              <a:effectLst/>
              <a:latin typeface="Times New Roman" panose="02020603050405020304" pitchFamily="18" charset="0"/>
              <a:cs typeface="Times New Roman" panose="02020603050405020304" pitchFamily="18" charset="0"/>
            </a:endParaRPr>
          </a:p>
          <a:p>
            <a:pPr algn="l" fontAlgn="base">
              <a:lnSpc>
                <a:spcPct val="150000"/>
              </a:lnSpc>
            </a:pPr>
            <a:r>
              <a:rPr lang="en-US" altLang="zh-CN" sz="2000" i="0" dirty="0">
                <a:solidFill>
                  <a:srgbClr val="000000"/>
                </a:solidFill>
                <a:effectLst/>
                <a:latin typeface="PT Sans"/>
              </a:rPr>
              <a:t>A Series Partially Depleted Silicon Surface Barrier Radiation Detector</a:t>
            </a:r>
          </a:p>
          <a:p>
            <a:pPr fontAlgn="base">
              <a:lnSpc>
                <a:spcPct val="150000"/>
              </a:lnSpc>
            </a:pPr>
            <a:r>
              <a:rPr lang="en-US" altLang="zh-CN" sz="2000" dirty="0">
                <a:solidFill>
                  <a:srgbClr val="000000"/>
                </a:solidFill>
                <a:latin typeface="PT Sans"/>
              </a:rPr>
              <a:t>B Series Totally Depleted Silicon Surface Barrier Radiation Detector</a:t>
            </a:r>
          </a:p>
          <a:p>
            <a:pPr fontAlgn="base">
              <a:lnSpc>
                <a:spcPct val="150000"/>
              </a:lnSpc>
            </a:pPr>
            <a:r>
              <a:rPr lang="en-US" altLang="zh-CN" sz="2000" dirty="0">
                <a:solidFill>
                  <a:srgbClr val="000000"/>
                </a:solidFill>
                <a:latin typeface="PT Sans"/>
              </a:rPr>
              <a:t>C Series Annular Partially Depleted Silicon Surface Barrier Radiation Detector</a:t>
            </a:r>
          </a:p>
          <a:p>
            <a:pPr fontAlgn="base">
              <a:lnSpc>
                <a:spcPct val="150000"/>
              </a:lnSpc>
            </a:pPr>
            <a:r>
              <a:rPr lang="en-US" altLang="zh-CN" sz="2000" dirty="0">
                <a:solidFill>
                  <a:srgbClr val="000000"/>
                </a:solidFill>
                <a:latin typeface="PT Sans"/>
              </a:rPr>
              <a:t>D Series Planar Totally Depleted Silicon Surface Barrier Radiation Detector</a:t>
            </a:r>
          </a:p>
          <a:p>
            <a:pPr fontAlgn="base">
              <a:lnSpc>
                <a:spcPct val="150000"/>
              </a:lnSpc>
            </a:pPr>
            <a:r>
              <a:rPr lang="en-US" altLang="zh-CN" sz="2000" dirty="0">
                <a:solidFill>
                  <a:srgbClr val="000000"/>
                </a:solidFill>
                <a:latin typeface="PT Sans"/>
              </a:rPr>
              <a:t>F Series Partially Depleted Silicon Surface Barrier Radiation Detector</a:t>
            </a:r>
          </a:p>
          <a:p>
            <a:pPr fontAlgn="base">
              <a:lnSpc>
                <a:spcPct val="150000"/>
              </a:lnSpc>
            </a:pPr>
            <a:r>
              <a:rPr lang="en-US" altLang="zh-CN" sz="2000" dirty="0">
                <a:solidFill>
                  <a:srgbClr val="000000"/>
                </a:solidFill>
                <a:latin typeface="PT Sans"/>
              </a:rPr>
              <a:t>R Series Ruggedized Partially Depleted Silicon Radiation Detector</a:t>
            </a:r>
          </a:p>
          <a:p>
            <a:pPr fontAlgn="base">
              <a:lnSpc>
                <a:spcPct val="150000"/>
              </a:lnSpc>
            </a:pPr>
            <a:endParaRPr lang="en-US" altLang="zh-CN" sz="2000" dirty="0">
              <a:solidFill>
                <a:srgbClr val="000000"/>
              </a:solidFill>
              <a:latin typeface="PT Sans"/>
            </a:endParaRPr>
          </a:p>
          <a:p>
            <a:pPr fontAlgn="base">
              <a:lnSpc>
                <a:spcPct val="150000"/>
              </a:lnSpc>
            </a:pPr>
            <a:r>
              <a:rPr lang="en-US" altLang="zh-CN" sz="2000" b="1" dirty="0">
                <a:solidFill>
                  <a:srgbClr val="ED1C24"/>
                </a:solidFill>
                <a:latin typeface="PT Sans"/>
              </a:rPr>
              <a:t>Si Charged Particle Radiation Detectors for Alpha Spectroscopy</a:t>
            </a:r>
            <a:endParaRPr lang="en-US" altLang="zh-CN" sz="2000" dirty="0">
              <a:solidFill>
                <a:srgbClr val="000000"/>
              </a:solidFill>
              <a:latin typeface="PT Sans"/>
            </a:endParaRPr>
          </a:p>
          <a:p>
            <a:pPr fontAlgn="base">
              <a:lnSpc>
                <a:spcPct val="150000"/>
              </a:lnSpc>
            </a:pPr>
            <a:r>
              <a:rPr lang="en-US" altLang="zh-CN" sz="2000" dirty="0">
                <a:solidFill>
                  <a:srgbClr val="000000"/>
                </a:solidFill>
                <a:latin typeface="PT Sans"/>
              </a:rPr>
              <a:t>ULTRA Ion Implanted Silicon Charged Particle Radiation Detector</a:t>
            </a:r>
          </a:p>
          <a:p>
            <a:pPr fontAlgn="base">
              <a:lnSpc>
                <a:spcPct val="150000"/>
              </a:lnSpc>
            </a:pPr>
            <a:r>
              <a:rPr lang="en-US" altLang="zh-CN" sz="2000" dirty="0">
                <a:solidFill>
                  <a:srgbClr val="000000"/>
                </a:solidFill>
                <a:latin typeface="PT Sans"/>
              </a:rPr>
              <a:t>ULTRA-AS Low-background version for alpha spectroscopy</a:t>
            </a:r>
            <a:endParaRPr lang="zh-CN" altLang="en-US" sz="2000" dirty="0">
              <a:solidFill>
                <a:srgbClr val="000000"/>
              </a:solidFill>
              <a:latin typeface="PT Sans"/>
            </a:endParaRPr>
          </a:p>
        </p:txBody>
      </p:sp>
    </p:spTree>
    <p:extLst>
      <p:ext uri="{BB962C8B-B14F-4D97-AF65-F5344CB8AC3E}">
        <p14:creationId xmlns:p14="http://schemas.microsoft.com/office/powerpoint/2010/main" val="894538655"/>
      </p:ext>
    </p:extLst>
  </p:cSld>
  <p:clrMapOvr>
    <a:masterClrMapping/>
  </p:clrMapOvr>
</p:sld>
</file>

<file path=ppt/slides/slide2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19A34AA9-F409-4614-88EE-FFE148D1FF91}"/>
              </a:ext>
            </a:extLst>
          </p:cNvPr>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0" y="0"/>
            <a:ext cx="4190971" cy="5478162"/>
          </a:xfrm>
          <a:prstGeom prst="rect">
            <a:avLst/>
          </a:prstGeom>
        </p:spPr>
      </p:pic>
      <p:pic>
        <p:nvPicPr>
          <p:cNvPr id="7" name="Picture 6">
            <a:extLst>
              <a:ext uri="{FF2B5EF4-FFF2-40B4-BE49-F238E27FC236}">
                <a16:creationId xmlns:a16="http://schemas.microsoft.com/office/drawing/2014/main" id="{A7F75A7E-04CA-47A8-8538-54E893A4B638}"/>
              </a:ext>
            </a:extLst>
          </p:cNvPr>
          <p:cNvPicPr>
            <a:picLocks noChangeAspect="1"/>
          </p:cNvPicPr>
          <p:nvPr/>
        </p:nvPicPr>
        <p:blipFill rotWithShape="1">
          <a:blip r:embed="rId3" cstate="print">
            <a:extLst>
              <a:ext uri="{28A0092B-C50C-407E-A947-70E740481C1C}">
                <a14:useLocalDpi xmlns:a14="http://schemas.microsoft.com/office/drawing/2010/main"/>
              </a:ext>
            </a:extLst>
          </a:blip>
          <a:srcRect/>
          <a:stretch/>
        </p:blipFill>
        <p:spPr>
          <a:xfrm>
            <a:off x="0" y="5226784"/>
            <a:ext cx="7752312" cy="1631216"/>
          </a:xfrm>
          <a:prstGeom prst="rect">
            <a:avLst/>
          </a:prstGeom>
        </p:spPr>
      </p:pic>
      <p:pic>
        <p:nvPicPr>
          <p:cNvPr id="4" name="Picture 3">
            <a:extLst>
              <a:ext uri="{FF2B5EF4-FFF2-40B4-BE49-F238E27FC236}">
                <a16:creationId xmlns:a16="http://schemas.microsoft.com/office/drawing/2014/main" id="{3E51F074-A086-4802-A8F8-CCF33B69F887}"/>
              </a:ext>
            </a:extLst>
          </p:cNvPr>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4190971" y="0"/>
            <a:ext cx="4952802" cy="2594919"/>
          </a:xfrm>
          <a:prstGeom prst="rect">
            <a:avLst/>
          </a:prstGeom>
        </p:spPr>
      </p:pic>
      <p:sp>
        <p:nvSpPr>
          <p:cNvPr id="8" name="TextBox 7">
            <a:extLst>
              <a:ext uri="{FF2B5EF4-FFF2-40B4-BE49-F238E27FC236}">
                <a16:creationId xmlns:a16="http://schemas.microsoft.com/office/drawing/2014/main" id="{AAE9A256-FA6D-4298-95FA-9EF240172BE3}"/>
              </a:ext>
            </a:extLst>
          </p:cNvPr>
          <p:cNvSpPr txBox="1"/>
          <p:nvPr/>
        </p:nvSpPr>
        <p:spPr>
          <a:xfrm>
            <a:off x="4572000" y="3220932"/>
            <a:ext cx="3511987" cy="1631216"/>
          </a:xfrm>
          <a:prstGeom prst="rect">
            <a:avLst/>
          </a:prstGeom>
          <a:noFill/>
        </p:spPr>
        <p:txBody>
          <a:bodyPr wrap="none" rtlCol="0">
            <a:spAutoFit/>
          </a:bodyPr>
          <a:lstStyle/>
          <a:p>
            <a:r>
              <a:rPr lang="en-US" altLang="zh-CN" sz="2000" dirty="0"/>
              <a:t>Telescope configuration:</a:t>
            </a:r>
          </a:p>
          <a:p>
            <a:r>
              <a:rPr lang="en-US" altLang="zh-CN" sz="2000" dirty="0"/>
              <a:t>55 Torr C</a:t>
            </a:r>
            <a:r>
              <a:rPr lang="en-US" altLang="zh-CN" sz="2000" baseline="-25000" dirty="0"/>
              <a:t>3</a:t>
            </a:r>
            <a:r>
              <a:rPr lang="en-US" altLang="zh-CN" sz="2000" dirty="0"/>
              <a:t>H</a:t>
            </a:r>
            <a:r>
              <a:rPr lang="en-US" altLang="zh-CN" sz="2000" baseline="-25000" dirty="0"/>
              <a:t>8</a:t>
            </a:r>
            <a:r>
              <a:rPr lang="en-US" altLang="zh-CN" sz="2000" dirty="0"/>
              <a:t> Ionization chamber</a:t>
            </a:r>
          </a:p>
          <a:p>
            <a:r>
              <a:rPr lang="en-US" altLang="zh-CN" sz="2000" dirty="0"/>
              <a:t>40 μm DSSD</a:t>
            </a:r>
          </a:p>
          <a:p>
            <a:r>
              <a:rPr lang="en-US" altLang="zh-CN" sz="2000" dirty="0"/>
              <a:t>300 μm QSD1</a:t>
            </a:r>
          </a:p>
          <a:p>
            <a:r>
              <a:rPr lang="en-US" altLang="zh-CN" sz="2000" dirty="0"/>
              <a:t>1000 μm QSD2</a:t>
            </a:r>
          </a:p>
        </p:txBody>
      </p:sp>
    </p:spTree>
    <p:extLst>
      <p:ext uri="{BB962C8B-B14F-4D97-AF65-F5344CB8AC3E}">
        <p14:creationId xmlns:p14="http://schemas.microsoft.com/office/powerpoint/2010/main" val="3771450780"/>
      </p:ext>
    </p:extLst>
  </p:cSld>
  <p:clrMapOvr>
    <a:masterClrMapping/>
  </p:clrMapOvr>
</p:sld>
</file>

<file path=ppt/slides/slide2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26C5607A-EEC7-46DF-9543-A7CDB370D25F}"/>
              </a:ext>
            </a:extLst>
          </p:cNvPr>
          <p:cNvPicPr>
            <a:picLocks noChangeAspect="1"/>
          </p:cNvPicPr>
          <p:nvPr/>
        </p:nvPicPr>
        <p:blipFill rotWithShape="1">
          <a:blip r:embed="rId2" cstate="print">
            <a:extLst>
              <a:ext uri="{28A0092B-C50C-407E-A947-70E740481C1C}">
                <a14:useLocalDpi xmlns:a14="http://schemas.microsoft.com/office/drawing/2010/main"/>
              </a:ext>
            </a:extLst>
          </a:blip>
          <a:srcRect/>
          <a:stretch/>
        </p:blipFill>
        <p:spPr>
          <a:xfrm>
            <a:off x="0" y="0"/>
            <a:ext cx="4794422" cy="3521676"/>
          </a:xfrm>
          <a:prstGeom prst="rect">
            <a:avLst/>
          </a:prstGeom>
        </p:spPr>
      </p:pic>
      <p:pic>
        <p:nvPicPr>
          <p:cNvPr id="6" name="Picture 5">
            <a:extLst>
              <a:ext uri="{FF2B5EF4-FFF2-40B4-BE49-F238E27FC236}">
                <a16:creationId xmlns:a16="http://schemas.microsoft.com/office/drawing/2014/main" id="{92451BAB-6E0F-42E8-BE6C-A1D7D3427724}"/>
              </a:ext>
            </a:extLst>
          </p:cNvPr>
          <p:cNvPicPr>
            <a:picLocks noChangeAspect="1"/>
          </p:cNvPicPr>
          <p:nvPr/>
        </p:nvPicPr>
        <p:blipFill>
          <a:blip r:embed="rId3" cstate="print">
            <a:extLst>
              <a:ext uri="{28A0092B-C50C-407E-A947-70E740481C1C}">
                <a14:useLocalDpi xmlns:a14="http://schemas.microsoft.com/office/drawing/2010/main"/>
              </a:ext>
            </a:extLst>
          </a:blip>
          <a:stretch>
            <a:fillRect/>
          </a:stretch>
        </p:blipFill>
        <p:spPr>
          <a:xfrm>
            <a:off x="4572000" y="0"/>
            <a:ext cx="4572000" cy="3429778"/>
          </a:xfrm>
          <a:prstGeom prst="rect">
            <a:avLst/>
          </a:prstGeom>
        </p:spPr>
      </p:pic>
      <p:pic>
        <p:nvPicPr>
          <p:cNvPr id="4" name="Picture 3">
            <a:extLst>
              <a:ext uri="{FF2B5EF4-FFF2-40B4-BE49-F238E27FC236}">
                <a16:creationId xmlns:a16="http://schemas.microsoft.com/office/drawing/2014/main" id="{783213E2-EF97-4563-8D72-A47A666DABEB}"/>
              </a:ext>
            </a:extLst>
          </p:cNvPr>
          <p:cNvPicPr>
            <a:picLocks noChangeAspect="1"/>
          </p:cNvPicPr>
          <p:nvPr/>
        </p:nvPicPr>
        <p:blipFill>
          <a:blip r:embed="rId4" cstate="print">
            <a:extLst>
              <a:ext uri="{28A0092B-C50C-407E-A947-70E740481C1C}">
                <a14:useLocalDpi xmlns:a14="http://schemas.microsoft.com/office/drawing/2010/main"/>
              </a:ext>
            </a:extLst>
          </a:blip>
          <a:stretch>
            <a:fillRect/>
          </a:stretch>
        </p:blipFill>
        <p:spPr>
          <a:xfrm>
            <a:off x="0" y="3440153"/>
            <a:ext cx="7055708" cy="3417846"/>
          </a:xfrm>
          <a:prstGeom prst="rect">
            <a:avLst/>
          </a:prstGeom>
        </p:spPr>
      </p:pic>
    </p:spTree>
    <p:extLst>
      <p:ext uri="{BB962C8B-B14F-4D97-AF65-F5344CB8AC3E}">
        <p14:creationId xmlns:p14="http://schemas.microsoft.com/office/powerpoint/2010/main" val="3098865927"/>
      </p:ext>
    </p:extLst>
  </p:cSld>
  <p:clrMapOvr>
    <a:masterClrMapping/>
  </p:clrMapOvr>
</p:sld>
</file>

<file path=ppt/slides/slide2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C27429E5-AA82-4714-B59C-311B661C3358}"/>
              </a:ext>
            </a:extLst>
          </p:cNvPr>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0" y="0"/>
            <a:ext cx="6969211" cy="4183142"/>
          </a:xfrm>
          <a:prstGeom prst="rect">
            <a:avLst/>
          </a:prstGeom>
        </p:spPr>
      </p:pic>
      <p:pic>
        <p:nvPicPr>
          <p:cNvPr id="5" name="Picture 4">
            <a:extLst>
              <a:ext uri="{FF2B5EF4-FFF2-40B4-BE49-F238E27FC236}">
                <a16:creationId xmlns:a16="http://schemas.microsoft.com/office/drawing/2014/main" id="{7FB57B57-DCCA-4924-B41B-C238796B35BD}"/>
              </a:ext>
            </a:extLst>
          </p:cNvPr>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4559644"/>
            <a:ext cx="8888342" cy="2018270"/>
          </a:xfrm>
          <a:prstGeom prst="rect">
            <a:avLst/>
          </a:prstGeom>
        </p:spPr>
      </p:pic>
      <p:sp>
        <p:nvSpPr>
          <p:cNvPr id="8" name="TextBox 7">
            <a:extLst>
              <a:ext uri="{FF2B5EF4-FFF2-40B4-BE49-F238E27FC236}">
                <a16:creationId xmlns:a16="http://schemas.microsoft.com/office/drawing/2014/main" id="{603CAD92-98E5-4DEA-9BC5-8B59EC312DB2}"/>
              </a:ext>
            </a:extLst>
          </p:cNvPr>
          <p:cNvSpPr txBox="1"/>
          <p:nvPr/>
        </p:nvSpPr>
        <p:spPr>
          <a:xfrm>
            <a:off x="6421010" y="0"/>
            <a:ext cx="2722990" cy="1323439"/>
          </a:xfrm>
          <a:prstGeom prst="rect">
            <a:avLst/>
          </a:prstGeom>
          <a:noFill/>
        </p:spPr>
        <p:txBody>
          <a:bodyPr wrap="none" rtlCol="0">
            <a:spAutoFit/>
          </a:bodyPr>
          <a:lstStyle/>
          <a:p>
            <a:r>
              <a:rPr lang="en-US" altLang="zh-CN" sz="2000" dirty="0"/>
              <a:t>Telescope configuration:</a:t>
            </a:r>
          </a:p>
          <a:p>
            <a:r>
              <a:rPr lang="en-US" altLang="zh-CN" sz="2000" dirty="0"/>
              <a:t>20 μm SSD</a:t>
            </a:r>
          </a:p>
          <a:p>
            <a:r>
              <a:rPr lang="en-US" altLang="zh-CN" sz="2000" dirty="0"/>
              <a:t>60 μm DSSD</a:t>
            </a:r>
          </a:p>
          <a:p>
            <a:r>
              <a:rPr lang="en-US" altLang="zh-CN" sz="2000" dirty="0"/>
              <a:t>1000 μm QSD</a:t>
            </a:r>
          </a:p>
        </p:txBody>
      </p:sp>
    </p:spTree>
    <p:extLst>
      <p:ext uri="{BB962C8B-B14F-4D97-AF65-F5344CB8AC3E}">
        <p14:creationId xmlns:p14="http://schemas.microsoft.com/office/powerpoint/2010/main" val="2103398615"/>
      </p:ext>
    </p:extLst>
  </p:cSld>
  <p:clrMapOvr>
    <a:masterClrMapping/>
  </p:clrMapOvr>
</p:sld>
</file>

<file path=ppt/slides/slide2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21E51F8A-AA90-464B-B61C-2511D6C5C462}"/>
              </a:ext>
            </a:extLst>
          </p:cNvPr>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0" y="0"/>
            <a:ext cx="6475775" cy="6858000"/>
          </a:xfrm>
          <a:prstGeom prst="rect">
            <a:avLst/>
          </a:prstGeom>
        </p:spPr>
      </p:pic>
    </p:spTree>
    <p:extLst>
      <p:ext uri="{BB962C8B-B14F-4D97-AF65-F5344CB8AC3E}">
        <p14:creationId xmlns:p14="http://schemas.microsoft.com/office/powerpoint/2010/main" val="2770218503"/>
      </p:ext>
    </p:extLst>
  </p:cSld>
  <p:clrMapOvr>
    <a:masterClrMapping/>
  </p:clrMapOvr>
</p:sld>
</file>

<file path=ppt/slides/slide2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Table 3">
            <a:extLst>
              <a:ext uri="{FF2B5EF4-FFF2-40B4-BE49-F238E27FC236}">
                <a16:creationId xmlns:a16="http://schemas.microsoft.com/office/drawing/2014/main" id="{CE0DCDB1-BC98-4F7A-83DD-888D81D0EB35}"/>
              </a:ext>
            </a:extLst>
          </p:cNvPr>
          <p:cNvGraphicFramePr>
            <a:graphicFrameLocks noGrp="1"/>
          </p:cNvGraphicFramePr>
          <p:nvPr/>
        </p:nvGraphicFramePr>
        <p:xfrm>
          <a:off x="0" y="0"/>
          <a:ext cx="9118600" cy="3573146"/>
        </p:xfrm>
        <a:graphic>
          <a:graphicData uri="http://schemas.openxmlformats.org/drawingml/2006/table">
            <a:tbl>
              <a:tblPr firstRow="1" bandRow="1">
                <a:tableStyleId>{5C22544A-7EE6-4342-B048-85BDC9FD1C3A}</a:tableStyleId>
              </a:tblPr>
              <a:tblGrid>
                <a:gridCol w="1987487">
                  <a:extLst>
                    <a:ext uri="{9D8B030D-6E8A-4147-A177-3AD203B41FA5}">
                      <a16:colId xmlns:a16="http://schemas.microsoft.com/office/drawing/2014/main" val="1118745614"/>
                    </a:ext>
                  </a:extLst>
                </a:gridCol>
                <a:gridCol w="3498913">
                  <a:extLst>
                    <a:ext uri="{9D8B030D-6E8A-4147-A177-3AD203B41FA5}">
                      <a16:colId xmlns:a16="http://schemas.microsoft.com/office/drawing/2014/main" val="1515607205"/>
                    </a:ext>
                  </a:extLst>
                </a:gridCol>
                <a:gridCol w="3632200">
                  <a:extLst>
                    <a:ext uri="{9D8B030D-6E8A-4147-A177-3AD203B41FA5}">
                      <a16:colId xmlns:a16="http://schemas.microsoft.com/office/drawing/2014/main" val="3260706132"/>
                    </a:ext>
                  </a:extLst>
                </a:gridCol>
              </a:tblGrid>
              <a:tr h="582613">
                <a:tc>
                  <a:txBody>
                    <a:bodyPr/>
                    <a:lstStyle/>
                    <a:p>
                      <a:pPr algn="ctr"/>
                      <a:endParaRPr lang="zh-CN" altLang="en-US" sz="2000" dirty="0">
                        <a:latin typeface="Cambria" panose="02040503050406030204" pitchFamily="18" charset="0"/>
                      </a:endParaRPr>
                    </a:p>
                  </a:txBody>
                  <a:tcPr anchor="ctr"/>
                </a:tc>
                <a:tc>
                  <a:txBody>
                    <a:bodyPr/>
                    <a:lstStyle/>
                    <a:p>
                      <a:pPr algn="ctr"/>
                      <a:r>
                        <a:rPr lang="en-US" altLang="zh-CN" sz="2000" dirty="0">
                          <a:latin typeface="Cambria" panose="02040503050406030204" pitchFamily="18" charset="0"/>
                          <a:ea typeface="Cambria" panose="02040503050406030204" pitchFamily="18" charset="0"/>
                        </a:rPr>
                        <a:t>MICRON</a:t>
                      </a:r>
                      <a:endParaRPr lang="zh-CN" altLang="en-US" sz="2000" dirty="0">
                        <a:latin typeface="Cambria" panose="02040503050406030204" pitchFamily="18" charset="0"/>
                      </a:endParaRPr>
                    </a:p>
                  </a:txBody>
                  <a:tcPr anchor="ctr"/>
                </a:tc>
                <a:tc>
                  <a:txBody>
                    <a:bodyPr/>
                    <a:lstStyle/>
                    <a:p>
                      <a:pPr algn="ctr"/>
                      <a:r>
                        <a:rPr lang="en-US" altLang="zh-CN" sz="2000" dirty="0">
                          <a:latin typeface="Cambria" panose="02040503050406030204" pitchFamily="18" charset="0"/>
                          <a:ea typeface="Cambria" panose="02040503050406030204" pitchFamily="18" charset="0"/>
                        </a:rPr>
                        <a:t>ORTEC</a:t>
                      </a:r>
                      <a:endParaRPr lang="zh-CN" altLang="en-US" sz="2000" dirty="0">
                        <a:latin typeface="Cambria" panose="02040503050406030204" pitchFamily="18" charset="0"/>
                      </a:endParaRPr>
                    </a:p>
                  </a:txBody>
                  <a:tcPr anchor="ctr"/>
                </a:tc>
                <a:extLst>
                  <a:ext uri="{0D108BD9-81ED-4DB2-BD59-A6C34878D82A}">
                    <a16:rowId xmlns:a16="http://schemas.microsoft.com/office/drawing/2014/main" val="815379261"/>
                  </a:ext>
                </a:extLst>
              </a:tr>
              <a:tr h="582613">
                <a:tc>
                  <a:txBody>
                    <a:bodyPr/>
                    <a:lstStyle/>
                    <a:p>
                      <a:pPr algn="ctr"/>
                      <a:r>
                        <a:rPr lang="en-US" altLang="zh-CN" sz="2000" dirty="0">
                          <a:latin typeface="Cambria" panose="02040503050406030204" pitchFamily="18" charset="0"/>
                          <a:ea typeface="Cambria" panose="02040503050406030204" pitchFamily="18" charset="0"/>
                        </a:rPr>
                        <a:t>Design</a:t>
                      </a:r>
                      <a:endParaRPr lang="zh-CN" altLang="en-US" sz="2000" dirty="0">
                        <a:latin typeface="Cambria" panose="02040503050406030204" pitchFamily="18" charset="0"/>
                      </a:endParaRPr>
                    </a:p>
                  </a:txBody>
                  <a:tcPr anchor="ctr"/>
                </a:tc>
                <a:tc>
                  <a:txBody>
                    <a:bodyPr/>
                    <a:lstStyle/>
                    <a:p>
                      <a:pPr algn="ctr"/>
                      <a:r>
                        <a:rPr lang="en-US" altLang="zh-CN" sz="2000" dirty="0">
                          <a:latin typeface="Cambria" panose="02040503050406030204" pitchFamily="18" charset="0"/>
                          <a:ea typeface="Cambria" panose="02040503050406030204" pitchFamily="18" charset="0"/>
                        </a:rPr>
                        <a:t>MSD</a:t>
                      </a:r>
                    </a:p>
                    <a:p>
                      <a:pPr algn="ctr"/>
                      <a:r>
                        <a:rPr lang="en-US" altLang="zh-CN" sz="2000" i="0" kern="1200" dirty="0">
                          <a:solidFill>
                            <a:schemeClr val="dk1"/>
                          </a:solidFill>
                          <a:effectLst/>
                          <a:latin typeface="Cambria" panose="02040503050406030204" pitchFamily="18" charset="0"/>
                          <a:ea typeface="Cambria" panose="02040503050406030204" pitchFamily="18" charset="0"/>
                          <a:cs typeface="+mn-cs"/>
                        </a:rPr>
                        <a:t>Totally depleted ion implanted structures</a:t>
                      </a:r>
                      <a:endParaRPr lang="zh-CN" altLang="en-US" sz="2000" dirty="0">
                        <a:latin typeface="Cambria" panose="02040503050406030204" pitchFamily="18" charset="0"/>
                      </a:endParaRPr>
                    </a:p>
                  </a:txBody>
                  <a:tcPr anchor="ctr"/>
                </a:tc>
                <a:tc>
                  <a:txBody>
                    <a:bodyPr/>
                    <a:lstStyle/>
                    <a:p>
                      <a:pPr algn="ctr"/>
                      <a:r>
                        <a:rPr lang="en-US" altLang="zh-CN" sz="2000" dirty="0">
                          <a:latin typeface="Cambria" panose="02040503050406030204" pitchFamily="18" charset="0"/>
                          <a:ea typeface="Cambria" panose="02040503050406030204" pitchFamily="18" charset="0"/>
                        </a:rPr>
                        <a:t>B</a:t>
                      </a:r>
                    </a:p>
                    <a:p>
                      <a:pPr algn="ctr"/>
                      <a:r>
                        <a:rPr lang="en-US" altLang="zh-CN" sz="2000" dirty="0">
                          <a:latin typeface="Cambria" panose="02040503050406030204" pitchFamily="18" charset="0"/>
                          <a:ea typeface="Cambria" panose="02040503050406030204" pitchFamily="18" charset="0"/>
                        </a:rPr>
                        <a:t>Totally Depleted Silicon Surface Barrier Detectors</a:t>
                      </a:r>
                      <a:endParaRPr lang="zh-CN" altLang="en-US" sz="2000" dirty="0">
                        <a:latin typeface="Cambria" panose="02040503050406030204" pitchFamily="18" charset="0"/>
                      </a:endParaRPr>
                    </a:p>
                  </a:txBody>
                  <a:tcPr anchor="ctr"/>
                </a:tc>
                <a:extLst>
                  <a:ext uri="{0D108BD9-81ED-4DB2-BD59-A6C34878D82A}">
                    <a16:rowId xmlns:a16="http://schemas.microsoft.com/office/drawing/2014/main" val="1556722541"/>
                  </a:ext>
                </a:extLst>
              </a:tr>
              <a:tr h="582613">
                <a:tc>
                  <a:txBody>
                    <a:bodyPr/>
                    <a:lstStyle/>
                    <a:p>
                      <a:pPr algn="ctr"/>
                      <a:r>
                        <a:rPr lang="en-US" altLang="zh-CN" sz="2000" dirty="0">
                          <a:latin typeface="Cambria" panose="02040503050406030204" pitchFamily="18" charset="0"/>
                          <a:ea typeface="Cambria" panose="02040503050406030204" pitchFamily="18" charset="0"/>
                        </a:rPr>
                        <a:t>Thickness (μm)</a:t>
                      </a:r>
                      <a:endParaRPr lang="zh-CN" altLang="en-US" sz="2000" dirty="0">
                        <a:latin typeface="Cambria" panose="02040503050406030204" pitchFamily="18" charset="0"/>
                      </a:endParaRPr>
                    </a:p>
                  </a:txBody>
                  <a:tcPr anchor="ctr"/>
                </a:tc>
                <a:tc>
                  <a:txBody>
                    <a:bodyPr/>
                    <a:lstStyle/>
                    <a:p>
                      <a:pPr algn="ctr"/>
                      <a:r>
                        <a:rPr lang="en-US" altLang="zh-CN" sz="2000" dirty="0">
                          <a:latin typeface="Cambria" panose="02040503050406030204" pitchFamily="18" charset="0"/>
                          <a:ea typeface="Cambria" panose="02040503050406030204" pitchFamily="18" charset="0"/>
                        </a:rPr>
                        <a:t>65-1500</a:t>
                      </a:r>
                    </a:p>
                    <a:p>
                      <a:pPr algn="ctr"/>
                      <a:r>
                        <a:rPr lang="en-US" altLang="zh-CN" sz="2000" dirty="0">
                          <a:latin typeface="Cambria" panose="02040503050406030204" pitchFamily="18" charset="0"/>
                          <a:ea typeface="Cambria" panose="02040503050406030204" pitchFamily="18" charset="0"/>
                        </a:rPr>
                        <a:t>&lt;65 upon request</a:t>
                      </a:r>
                      <a:endParaRPr lang="zh-CN" altLang="en-US" sz="2000" dirty="0">
                        <a:latin typeface="Cambria" panose="02040503050406030204" pitchFamily="18" charset="0"/>
                      </a:endParaRPr>
                    </a:p>
                  </a:txBody>
                  <a:tcPr anchor="ctr"/>
                </a:tc>
                <a:tc>
                  <a:txBody>
                    <a:bodyPr/>
                    <a:lstStyle/>
                    <a:p>
                      <a:pPr algn="ctr"/>
                      <a:r>
                        <a:rPr lang="en-US" altLang="zh-CN" sz="2000" dirty="0">
                          <a:latin typeface="Cambria" panose="02040503050406030204" pitchFamily="18" charset="0"/>
                          <a:ea typeface="Cambria" panose="02040503050406030204" pitchFamily="18" charset="0"/>
                        </a:rPr>
                        <a:t>150-2000</a:t>
                      </a:r>
                      <a:endParaRPr lang="zh-CN" altLang="en-US" sz="2000" dirty="0">
                        <a:latin typeface="Cambria" panose="02040503050406030204" pitchFamily="18" charset="0"/>
                      </a:endParaRPr>
                    </a:p>
                  </a:txBody>
                  <a:tcPr anchor="ctr"/>
                </a:tc>
                <a:extLst>
                  <a:ext uri="{0D108BD9-81ED-4DB2-BD59-A6C34878D82A}">
                    <a16:rowId xmlns:a16="http://schemas.microsoft.com/office/drawing/2014/main" val="3511427205"/>
                  </a:ext>
                </a:extLst>
              </a:tr>
              <a:tr h="582613">
                <a:tc>
                  <a:txBody>
                    <a:bodyPr/>
                    <a:lstStyle/>
                    <a:p>
                      <a:pPr algn="ctr"/>
                      <a:r>
                        <a:rPr lang="en-US" altLang="zh-CN" sz="2000" dirty="0">
                          <a:latin typeface="Cambria" panose="02040503050406030204" pitchFamily="18" charset="0"/>
                          <a:ea typeface="Cambria" panose="02040503050406030204" pitchFamily="18" charset="0"/>
                        </a:rPr>
                        <a:t>Diameter (mm)</a:t>
                      </a:r>
                      <a:endParaRPr lang="zh-CN" altLang="en-US" sz="2000" dirty="0">
                        <a:latin typeface="Cambria" panose="02040503050406030204" pitchFamily="18" charset="0"/>
                      </a:endParaRPr>
                    </a:p>
                  </a:txBody>
                  <a:tcPr anchor="ctr"/>
                </a:tc>
                <a:tc>
                  <a:txBody>
                    <a:bodyPr/>
                    <a:lstStyle/>
                    <a:p>
                      <a:pPr algn="ctr"/>
                      <a:r>
                        <a:rPr lang="en-US" altLang="zh-CN" sz="2000" dirty="0">
                          <a:latin typeface="Cambria" panose="02040503050406030204" pitchFamily="18" charset="0"/>
                          <a:ea typeface="Cambria" panose="02040503050406030204" pitchFamily="18" charset="0"/>
                        </a:rPr>
                        <a:t>3-85</a:t>
                      </a:r>
                      <a:endParaRPr lang="zh-CN" altLang="en-US" sz="2000" dirty="0">
                        <a:latin typeface="Cambria" panose="02040503050406030204" pitchFamily="18" charset="0"/>
                      </a:endParaRPr>
                    </a:p>
                  </a:txBody>
                  <a:tcPr anchor="ctr"/>
                </a:tc>
                <a:tc>
                  <a:txBody>
                    <a:bodyPr/>
                    <a:lstStyle/>
                    <a:p>
                      <a:pPr algn="ctr"/>
                      <a:r>
                        <a:rPr lang="en-US" altLang="zh-CN" sz="2000" dirty="0">
                          <a:latin typeface="Cambria" panose="02040503050406030204" pitchFamily="18" charset="0"/>
                          <a:ea typeface="Cambria" panose="02040503050406030204" pitchFamily="18" charset="0"/>
                        </a:rPr>
                        <a:t>8-24</a:t>
                      </a:r>
                      <a:endParaRPr lang="zh-CN" altLang="en-US" sz="2000" dirty="0">
                        <a:latin typeface="Cambria" panose="02040503050406030204" pitchFamily="18" charset="0"/>
                      </a:endParaRPr>
                    </a:p>
                  </a:txBody>
                  <a:tcPr anchor="ctr"/>
                </a:tc>
                <a:extLst>
                  <a:ext uri="{0D108BD9-81ED-4DB2-BD59-A6C34878D82A}">
                    <a16:rowId xmlns:a16="http://schemas.microsoft.com/office/drawing/2014/main" val="2330371740"/>
                  </a:ext>
                </a:extLst>
              </a:tr>
              <a:tr h="582613">
                <a:tc>
                  <a:txBody>
                    <a:bodyPr/>
                    <a:lstStyle/>
                    <a:p>
                      <a:pPr algn="ctr"/>
                      <a:r>
                        <a:rPr lang="en-US" altLang="zh-CN" sz="2000" dirty="0">
                          <a:latin typeface="Cambria" panose="02040503050406030204" pitchFamily="18" charset="0"/>
                          <a:ea typeface="Cambria" panose="02040503050406030204" pitchFamily="18" charset="0"/>
                        </a:rPr>
                        <a:t>Dead Layer (nm)</a:t>
                      </a:r>
                      <a:endParaRPr lang="zh-CN" altLang="en-US" sz="2000" dirty="0">
                        <a:latin typeface="Cambria" panose="02040503050406030204" pitchFamily="18" charset="0"/>
                      </a:endParaRPr>
                    </a:p>
                  </a:txBody>
                  <a:tcPr anchor="ctr"/>
                </a:tc>
                <a:tc>
                  <a:txBody>
                    <a:bodyPr/>
                    <a:lstStyle/>
                    <a:p>
                      <a:pPr algn="ctr"/>
                      <a:r>
                        <a:rPr lang="en-US" altLang="zh-CN" sz="2000" dirty="0">
                          <a:latin typeface="Cambria" panose="02040503050406030204" pitchFamily="18" charset="0"/>
                          <a:ea typeface="Cambria" panose="02040503050406030204" pitchFamily="18" charset="0"/>
                        </a:rPr>
                        <a:t>100, 300, 500 (Junction)</a:t>
                      </a:r>
                    </a:p>
                    <a:p>
                      <a:pPr algn="ctr"/>
                      <a:r>
                        <a:rPr lang="en-US" altLang="zh-CN" sz="2000" dirty="0">
                          <a:latin typeface="Cambria" panose="02040503050406030204" pitchFamily="18" charset="0"/>
                          <a:ea typeface="Cambria" panose="02040503050406030204" pitchFamily="18" charset="0"/>
                        </a:rPr>
                        <a:t>500 (Ohmic)</a:t>
                      </a:r>
                      <a:endParaRPr lang="zh-CN" altLang="en-US" sz="2000" dirty="0">
                        <a:latin typeface="Cambria" panose="02040503050406030204" pitchFamily="18" charset="0"/>
                      </a:endParaRPr>
                    </a:p>
                  </a:txBody>
                  <a:tcPr anchor="ctr"/>
                </a:tc>
                <a:tc>
                  <a:txBody>
                    <a:bodyPr/>
                    <a:lstStyle/>
                    <a:p>
                      <a:pPr algn="ctr"/>
                      <a:endParaRPr lang="zh-CN" altLang="en-US" sz="2000" dirty="0">
                        <a:latin typeface="Cambria" panose="02040503050406030204" pitchFamily="18" charset="0"/>
                      </a:endParaRPr>
                    </a:p>
                  </a:txBody>
                  <a:tcPr anchor="ctr"/>
                </a:tc>
                <a:extLst>
                  <a:ext uri="{0D108BD9-81ED-4DB2-BD59-A6C34878D82A}">
                    <a16:rowId xmlns:a16="http://schemas.microsoft.com/office/drawing/2014/main" val="1192143406"/>
                  </a:ext>
                </a:extLst>
              </a:tr>
            </a:tbl>
          </a:graphicData>
        </a:graphic>
      </p:graphicFrame>
      <p:sp>
        <p:nvSpPr>
          <p:cNvPr id="4" name="TextBox 3">
            <a:extLst>
              <a:ext uri="{FF2B5EF4-FFF2-40B4-BE49-F238E27FC236}">
                <a16:creationId xmlns:a16="http://schemas.microsoft.com/office/drawing/2014/main" id="{8CCCC927-B63A-449A-8AC1-A9AA189C7025}"/>
              </a:ext>
            </a:extLst>
          </p:cNvPr>
          <p:cNvSpPr txBox="1"/>
          <p:nvPr/>
        </p:nvSpPr>
        <p:spPr>
          <a:xfrm>
            <a:off x="5514441" y="3829206"/>
            <a:ext cx="3604159" cy="1754326"/>
          </a:xfrm>
          <a:prstGeom prst="rect">
            <a:avLst/>
          </a:prstGeom>
          <a:noFill/>
        </p:spPr>
        <p:txBody>
          <a:bodyPr wrap="square">
            <a:spAutoFit/>
          </a:bodyPr>
          <a:lstStyle/>
          <a:p>
            <a:r>
              <a:rPr lang="en-US" altLang="zh-CN" sz="1800" dirty="0">
                <a:effectLst/>
                <a:latin typeface="Calibri" panose="020F0502020204030204" pitchFamily="34" charset="0"/>
                <a:ea typeface="MS PGothic" panose="020B0600070205080204" pitchFamily="34" charset="-128"/>
              </a:rPr>
              <a:t>If our current options do not meet your needs, I would be able to schedule a meeting with our product manager to discuss your needs and see if a special product can be designed for your application.</a:t>
            </a:r>
            <a:endParaRPr lang="zh-CN" altLang="zh-CN" sz="1400" dirty="0">
              <a:effectLst/>
              <a:latin typeface="Calibri" panose="020F0502020204030204" pitchFamily="34" charset="0"/>
              <a:ea typeface="MS PGothic" panose="020B0600070205080204" pitchFamily="34" charset="-128"/>
            </a:endParaRPr>
          </a:p>
        </p:txBody>
      </p:sp>
      <p:sp>
        <p:nvSpPr>
          <p:cNvPr id="5" name="TextBox 4">
            <a:extLst>
              <a:ext uri="{FF2B5EF4-FFF2-40B4-BE49-F238E27FC236}">
                <a16:creationId xmlns:a16="http://schemas.microsoft.com/office/drawing/2014/main" id="{8EBF02DD-B484-4F09-820F-6E3136DB24B0}"/>
              </a:ext>
            </a:extLst>
          </p:cNvPr>
          <p:cNvSpPr txBox="1"/>
          <p:nvPr/>
        </p:nvSpPr>
        <p:spPr>
          <a:xfrm>
            <a:off x="0" y="3736872"/>
            <a:ext cx="5514441" cy="3046988"/>
          </a:xfrm>
          <a:prstGeom prst="rect">
            <a:avLst/>
          </a:prstGeom>
          <a:noFill/>
        </p:spPr>
        <p:txBody>
          <a:bodyPr wrap="square">
            <a:spAutoFit/>
          </a:bodyPr>
          <a:lstStyle/>
          <a:p>
            <a:r>
              <a:rPr lang="en-GB" altLang="zh-CN" sz="1600" dirty="0">
                <a:effectLst/>
                <a:latin typeface="Calibri" panose="020F0502020204030204" pitchFamily="34" charset="0"/>
                <a:ea typeface="宋体" panose="02010600030101010101" pitchFamily="2" charset="-122"/>
              </a:rPr>
              <a:t>Do you require both assemblies to be mounted with common </a:t>
            </a:r>
            <a:r>
              <a:rPr lang="en-GB" altLang="zh-CN" sz="1600" b="1" dirty="0">
                <a:effectLst/>
                <a:latin typeface="Calibri" panose="020F0502020204030204" pitchFamily="34" charset="0"/>
                <a:ea typeface="宋体" panose="02010600030101010101" pitchFamily="2" charset="-122"/>
              </a:rPr>
              <a:t>mounting holes </a:t>
            </a:r>
            <a:r>
              <a:rPr lang="en-GB" altLang="zh-CN" sz="1600" dirty="0">
                <a:effectLst/>
                <a:latin typeface="Calibri" panose="020F0502020204030204" pitchFamily="34" charset="0"/>
                <a:ea typeface="宋体" panose="02010600030101010101" pitchFamily="2" charset="-122"/>
              </a:rPr>
              <a:t>or can the packages be different, the later will give you greater choice, but may not be suitable for your experimental arrangement?</a:t>
            </a:r>
            <a:endParaRPr lang="zh-CN" altLang="zh-CN" sz="1600" dirty="0">
              <a:effectLst/>
              <a:latin typeface="Calibri" panose="020F0502020204030204" pitchFamily="34" charset="0"/>
              <a:ea typeface="宋体" panose="02010600030101010101" pitchFamily="2" charset="-122"/>
            </a:endParaRPr>
          </a:p>
          <a:p>
            <a:r>
              <a:rPr lang="en-GB" altLang="zh-CN" sz="1600" dirty="0">
                <a:effectLst/>
                <a:latin typeface="Calibri" panose="020F0502020204030204" pitchFamily="34" charset="0"/>
                <a:ea typeface="宋体" panose="02010600030101010101" pitchFamily="2" charset="-122"/>
              </a:rPr>
              <a:t> </a:t>
            </a:r>
            <a:endParaRPr lang="zh-CN" altLang="zh-CN" sz="1600" dirty="0">
              <a:effectLst/>
              <a:latin typeface="Calibri" panose="020F0502020204030204" pitchFamily="34" charset="0"/>
              <a:ea typeface="宋体" panose="02010600030101010101" pitchFamily="2" charset="-122"/>
            </a:endParaRPr>
          </a:p>
          <a:p>
            <a:r>
              <a:rPr lang="en-GB" altLang="zh-CN" sz="1600" dirty="0">
                <a:effectLst/>
                <a:latin typeface="Calibri" panose="020F0502020204030204" pitchFamily="34" charset="0"/>
                <a:ea typeface="宋体" panose="02010600030101010101" pitchFamily="2" charset="-122"/>
              </a:rPr>
              <a:t>Finally could you advise under what environment these will be used…..space, ground based experiment and the quantities you require.</a:t>
            </a:r>
            <a:endParaRPr lang="zh-CN" altLang="zh-CN" sz="1600" dirty="0">
              <a:effectLst/>
              <a:latin typeface="Calibri" panose="020F0502020204030204" pitchFamily="34" charset="0"/>
              <a:ea typeface="宋体" panose="02010600030101010101" pitchFamily="2" charset="-122"/>
            </a:endParaRPr>
          </a:p>
          <a:p>
            <a:r>
              <a:rPr lang="en-GB" altLang="zh-CN" sz="1600" dirty="0">
                <a:effectLst/>
                <a:latin typeface="Calibri" panose="020F0502020204030204" pitchFamily="34" charset="0"/>
                <a:ea typeface="宋体" panose="02010600030101010101" pitchFamily="2" charset="-122"/>
              </a:rPr>
              <a:t> </a:t>
            </a:r>
            <a:endParaRPr lang="zh-CN" altLang="zh-CN" sz="1600" dirty="0">
              <a:effectLst/>
              <a:latin typeface="Calibri" panose="020F0502020204030204" pitchFamily="34" charset="0"/>
              <a:ea typeface="宋体" panose="02010600030101010101" pitchFamily="2" charset="-122"/>
            </a:endParaRPr>
          </a:p>
          <a:p>
            <a:r>
              <a:rPr lang="en-GB" altLang="zh-CN" sz="1600" dirty="0">
                <a:effectLst/>
                <a:latin typeface="Calibri" panose="020F0502020204030204" pitchFamily="34" charset="0"/>
                <a:ea typeface="宋体" panose="02010600030101010101" pitchFamily="2" charset="-122"/>
              </a:rPr>
              <a:t>With the above information  and your preferred options for the </a:t>
            </a:r>
            <a:r>
              <a:rPr lang="en-GB" altLang="zh-CN" sz="1600" dirty="0" err="1">
                <a:effectLst/>
                <a:latin typeface="Calibri" panose="020F0502020204030204" pitchFamily="34" charset="0"/>
                <a:ea typeface="宋体" panose="02010600030101010101" pitchFamily="2" charset="-122"/>
              </a:rPr>
              <a:t>dE</a:t>
            </a:r>
            <a:r>
              <a:rPr lang="en-GB" altLang="zh-CN" sz="1600" dirty="0">
                <a:effectLst/>
                <a:latin typeface="Calibri" panose="020F0502020204030204" pitchFamily="34" charset="0"/>
                <a:ea typeface="宋体" panose="02010600030101010101" pitchFamily="2" charset="-122"/>
              </a:rPr>
              <a:t> Si thickness we will be able to supply you with a quotation.</a:t>
            </a:r>
            <a:endParaRPr lang="zh-CN" altLang="zh-CN" sz="1600" dirty="0">
              <a:effectLst/>
              <a:latin typeface="Calibri" panose="020F0502020204030204" pitchFamily="34" charset="0"/>
              <a:ea typeface="宋体" panose="02010600030101010101" pitchFamily="2" charset="-122"/>
            </a:endParaRPr>
          </a:p>
          <a:p>
            <a:r>
              <a:rPr lang="en-GB" altLang="zh-CN" sz="1600" dirty="0">
                <a:effectLst/>
                <a:latin typeface="Calibri" panose="020F0502020204030204" pitchFamily="34" charset="0"/>
                <a:ea typeface="宋体" panose="02010600030101010101" pitchFamily="2" charset="-122"/>
              </a:rPr>
              <a:t>I look forward to your comments.</a:t>
            </a:r>
            <a:endParaRPr lang="zh-CN" altLang="zh-CN" sz="1600" dirty="0">
              <a:effectLst/>
              <a:latin typeface="Calibri" panose="020F0502020204030204" pitchFamily="34" charset="0"/>
              <a:ea typeface="宋体" panose="02010600030101010101" pitchFamily="2" charset="-122"/>
            </a:endParaRPr>
          </a:p>
        </p:txBody>
      </p:sp>
    </p:spTree>
    <p:extLst>
      <p:ext uri="{BB962C8B-B14F-4D97-AF65-F5344CB8AC3E}">
        <p14:creationId xmlns:p14="http://schemas.microsoft.com/office/powerpoint/2010/main" val="417214347"/>
      </p:ext>
    </p:extLst>
  </p:cSld>
  <p:clrMapOvr>
    <a:masterClrMapping/>
  </p:clrMapOvr>
</p:sld>
</file>

<file path=ppt/slides/slide2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A6D83855-D2B9-40BE-B13F-D4A049A4ADD1}"/>
              </a:ext>
            </a:extLst>
          </p:cNvPr>
          <p:cNvSpPr txBox="1"/>
          <p:nvPr/>
        </p:nvSpPr>
        <p:spPr>
          <a:xfrm>
            <a:off x="0" y="22994"/>
            <a:ext cx="9144000" cy="2031325"/>
          </a:xfrm>
          <a:prstGeom prst="rect">
            <a:avLst/>
          </a:prstGeom>
          <a:noFill/>
        </p:spPr>
        <p:txBody>
          <a:bodyPr wrap="square" rtlCol="0">
            <a:spAutoFit/>
          </a:bodyPr>
          <a:lstStyle/>
          <a:p>
            <a:r>
              <a:rPr lang="en-US" altLang="zh-CN" dirty="0">
                <a:latin typeface="+mj-lt"/>
                <a:ea typeface="Tahoma" panose="020B0604030504040204" pitchFamily="34" charset="0"/>
                <a:cs typeface="Tahoma" panose="020B0604030504040204" pitchFamily="34" charset="0"/>
              </a:rPr>
              <a:t>PXCT simulation</a:t>
            </a:r>
          </a:p>
          <a:p>
            <a:r>
              <a:rPr lang="en-US" altLang="zh-CN" kern="50" dirty="0">
                <a:solidFill>
                  <a:srgbClr val="000000"/>
                </a:solidFill>
                <a:latin typeface="+mj-lt"/>
                <a:ea typeface="Tahoma" panose="020B0604030504040204" pitchFamily="34" charset="0"/>
                <a:cs typeface="Tahoma" panose="020B0604030504040204" pitchFamily="34" charset="0"/>
              </a:rPr>
              <a:t>Location</a:t>
            </a:r>
            <a:r>
              <a:rPr lang="zh-CN" altLang="en-US" kern="50" dirty="0">
                <a:solidFill>
                  <a:srgbClr val="000000"/>
                </a:solidFill>
                <a:latin typeface="+mj-lt"/>
                <a:ea typeface="宋体" panose="02010600030101010101" pitchFamily="2" charset="-122"/>
                <a:cs typeface="Tahoma" panose="020B0604030504040204" pitchFamily="34" charset="0"/>
              </a:rPr>
              <a:t> </a:t>
            </a:r>
            <a:r>
              <a:rPr lang="en-US" altLang="zh-CN" kern="50" dirty="0">
                <a:solidFill>
                  <a:srgbClr val="000000"/>
                </a:solidFill>
                <a:latin typeface="+mj-lt"/>
                <a:ea typeface="Tahoma" panose="020B0604030504040204" pitchFamily="34" charset="0"/>
                <a:cs typeface="Tahoma" panose="020B0604030504040204" pitchFamily="34" charset="0"/>
              </a:rPr>
              <a:t>on</a:t>
            </a:r>
            <a:r>
              <a:rPr lang="zh-CN" altLang="en-US" kern="50" dirty="0">
                <a:solidFill>
                  <a:srgbClr val="000000"/>
                </a:solidFill>
                <a:latin typeface="+mj-lt"/>
                <a:ea typeface="宋体" panose="02010600030101010101" pitchFamily="2" charset="-122"/>
                <a:cs typeface="Tahoma" panose="020B0604030504040204" pitchFamily="34" charset="0"/>
              </a:rPr>
              <a:t> </a:t>
            </a:r>
            <a:r>
              <a:rPr lang="en-US" altLang="zh-CN" kern="50" dirty="0" err="1">
                <a:solidFill>
                  <a:srgbClr val="000000"/>
                </a:solidFill>
                <a:latin typeface="+mj-lt"/>
                <a:ea typeface="Tahoma" panose="020B0604030504040204" pitchFamily="34" charset="0"/>
                <a:cs typeface="Tahoma" panose="020B0604030504040204" pitchFamily="34" charset="0"/>
              </a:rPr>
              <a:t>fishtank</a:t>
            </a:r>
            <a:r>
              <a:rPr lang="en-US" altLang="zh-CN" kern="50" dirty="0">
                <a:solidFill>
                  <a:srgbClr val="000000"/>
                </a:solidFill>
                <a:latin typeface="+mj-lt"/>
                <a:ea typeface="Tahoma" panose="020B0604030504040204" pitchFamily="34" charset="0"/>
                <a:cs typeface="Tahoma" panose="020B0604030504040204" pitchFamily="34" charset="0"/>
              </a:rPr>
              <a:t>:</a:t>
            </a:r>
            <a:r>
              <a:rPr lang="en-US" altLang="zh-CN" kern="50" dirty="0">
                <a:solidFill>
                  <a:srgbClr val="000000"/>
                </a:solidFill>
                <a:effectLst/>
                <a:latin typeface="+mj-lt"/>
                <a:ea typeface="Tahoma" panose="020B0604030504040204" pitchFamily="34" charset="0"/>
                <a:cs typeface="Tahoma" panose="020B0604030504040204" pitchFamily="34" charset="0"/>
              </a:rPr>
              <a:t> /</a:t>
            </a:r>
            <a:r>
              <a:rPr lang="en-US" altLang="zh-CN" kern="50" dirty="0" err="1">
                <a:solidFill>
                  <a:srgbClr val="000000"/>
                </a:solidFill>
                <a:effectLst/>
                <a:latin typeface="+mj-lt"/>
                <a:ea typeface="Tahoma" panose="020B0604030504040204" pitchFamily="34" charset="0"/>
                <a:cs typeface="Tahoma" panose="020B0604030504040204" pitchFamily="34" charset="0"/>
              </a:rPr>
              <a:t>mnt</a:t>
            </a:r>
            <a:r>
              <a:rPr lang="en-US" altLang="zh-CN" kern="50" dirty="0">
                <a:solidFill>
                  <a:srgbClr val="000000"/>
                </a:solidFill>
                <a:effectLst/>
                <a:latin typeface="+mj-lt"/>
                <a:ea typeface="Tahoma" panose="020B0604030504040204" pitchFamily="34" charset="0"/>
                <a:cs typeface="Tahoma" panose="020B0604030504040204" pitchFamily="34" charset="0"/>
              </a:rPr>
              <a:t>/simulations/</a:t>
            </a:r>
            <a:r>
              <a:rPr lang="en-US" altLang="zh-CN" kern="50" dirty="0" err="1">
                <a:solidFill>
                  <a:srgbClr val="000000"/>
                </a:solidFill>
                <a:effectLst/>
                <a:latin typeface="+mj-lt"/>
                <a:ea typeface="Tahoma" panose="020B0604030504040204" pitchFamily="34" charset="0"/>
                <a:cs typeface="Tahoma" panose="020B0604030504040204" pitchFamily="34" charset="0"/>
              </a:rPr>
              <a:t>pxct</a:t>
            </a:r>
            <a:r>
              <a:rPr lang="en-US" altLang="zh-CN" kern="50" dirty="0">
                <a:solidFill>
                  <a:srgbClr val="000000"/>
                </a:solidFill>
                <a:effectLst/>
                <a:latin typeface="+mj-lt"/>
                <a:ea typeface="Tahoma" panose="020B0604030504040204" pitchFamily="34" charset="0"/>
                <a:cs typeface="Tahoma" panose="020B0604030504040204" pitchFamily="34" charset="0"/>
              </a:rPr>
              <a:t>/</a:t>
            </a:r>
            <a:r>
              <a:rPr lang="en-US" altLang="zh-CN" kern="50" dirty="0" err="1">
                <a:solidFill>
                  <a:srgbClr val="000000"/>
                </a:solidFill>
                <a:effectLst/>
                <a:latin typeface="+mj-lt"/>
                <a:ea typeface="Tahoma" panose="020B0604030504040204" pitchFamily="34" charset="0"/>
                <a:cs typeface="Tahoma" panose="020B0604030504040204" pitchFamily="34" charset="0"/>
              </a:rPr>
              <a:t>lijie</a:t>
            </a:r>
            <a:r>
              <a:rPr lang="en-US" altLang="zh-CN" kern="50" dirty="0">
                <a:solidFill>
                  <a:srgbClr val="000000"/>
                </a:solidFill>
                <a:effectLst/>
                <a:latin typeface="+mj-lt"/>
                <a:ea typeface="Tahoma" panose="020B0604030504040204" pitchFamily="34" charset="0"/>
                <a:cs typeface="Tahoma" panose="020B0604030504040204" pitchFamily="34" charset="0"/>
              </a:rPr>
              <a:t>/</a:t>
            </a:r>
            <a:r>
              <a:rPr lang="en-US" altLang="zh-CN" kern="50" dirty="0" err="1">
                <a:solidFill>
                  <a:srgbClr val="000000"/>
                </a:solidFill>
                <a:effectLst/>
                <a:latin typeface="+mj-lt"/>
                <a:ea typeface="Tahoma" panose="020B0604030504040204" pitchFamily="34" charset="0"/>
                <a:cs typeface="Tahoma" panose="020B0604030504040204" pitchFamily="34" charset="0"/>
              </a:rPr>
              <a:t>PXCT_Sim</a:t>
            </a:r>
            <a:r>
              <a:rPr lang="en-US" altLang="zh-CN" kern="50" dirty="0">
                <a:solidFill>
                  <a:srgbClr val="000000"/>
                </a:solidFill>
                <a:effectLst/>
                <a:latin typeface="+mj-lt"/>
                <a:ea typeface="Tahoma" panose="020B0604030504040204" pitchFamily="34" charset="0"/>
                <a:cs typeface="Tahoma" panose="020B0604030504040204" pitchFamily="34" charset="0"/>
              </a:rPr>
              <a:t>/build</a:t>
            </a:r>
            <a:endParaRPr lang="zh-CN" altLang="zh-CN" kern="50" dirty="0">
              <a:effectLst/>
              <a:latin typeface="+mj-lt"/>
              <a:ea typeface="宋体" panose="02010600030101010101" pitchFamily="2" charset="-122"/>
              <a:cs typeface="Tahoma" panose="020B0604030504040204" pitchFamily="34" charset="0"/>
            </a:endParaRPr>
          </a:p>
          <a:p>
            <a:endParaRPr lang="en-US" altLang="zh-CN" dirty="0">
              <a:latin typeface="+mj-lt"/>
              <a:ea typeface="Tahoma" panose="020B0604030504040204" pitchFamily="34" charset="0"/>
              <a:cs typeface="Tahoma" panose="020B0604030504040204" pitchFamily="34" charset="0"/>
            </a:endParaRPr>
          </a:p>
          <a:p>
            <a:pPr marL="342900" indent="-342900">
              <a:buAutoNum type="arabicParenR"/>
            </a:pPr>
            <a:r>
              <a:rPr lang="en-US" altLang="zh-CN" kern="50" dirty="0" err="1">
                <a:solidFill>
                  <a:srgbClr val="000000"/>
                </a:solidFill>
                <a:effectLst/>
                <a:latin typeface="+mj-lt"/>
                <a:ea typeface="Tahoma" panose="020B0604030504040204" pitchFamily="34" charset="0"/>
                <a:cs typeface="Tahoma" panose="020B0604030504040204" pitchFamily="34" charset="0"/>
              </a:rPr>
              <a:t>cmake</a:t>
            </a:r>
            <a:r>
              <a:rPr lang="en-US" altLang="zh-CN" kern="50" dirty="0">
                <a:solidFill>
                  <a:srgbClr val="000000"/>
                </a:solidFill>
                <a:effectLst/>
                <a:latin typeface="+mj-lt"/>
                <a:ea typeface="Tahoma" panose="020B0604030504040204" pitchFamily="34" charset="0"/>
                <a:cs typeface="Tahoma" panose="020B0604030504040204" pitchFamily="34" charset="0"/>
              </a:rPr>
              <a:t> -DGeant4_DIR=/</a:t>
            </a:r>
            <a:r>
              <a:rPr lang="en-US" altLang="zh-CN" kern="50" dirty="0" err="1">
                <a:solidFill>
                  <a:srgbClr val="000000"/>
                </a:solidFill>
                <a:effectLst/>
                <a:latin typeface="+mj-lt"/>
                <a:ea typeface="Tahoma" panose="020B0604030504040204" pitchFamily="34" charset="0"/>
                <a:cs typeface="Tahoma" panose="020B0604030504040204" pitchFamily="34" charset="0"/>
              </a:rPr>
              <a:t>mnt</a:t>
            </a:r>
            <a:r>
              <a:rPr lang="en-US" altLang="zh-CN" kern="50" dirty="0">
                <a:solidFill>
                  <a:srgbClr val="000000"/>
                </a:solidFill>
                <a:effectLst/>
                <a:latin typeface="+mj-lt"/>
                <a:ea typeface="Tahoma" panose="020B0604030504040204" pitchFamily="34" charset="0"/>
                <a:cs typeface="Tahoma" panose="020B0604030504040204" pitchFamily="34" charset="0"/>
              </a:rPr>
              <a:t>/simulations/</a:t>
            </a:r>
            <a:r>
              <a:rPr lang="en-US" altLang="zh-CN" kern="50" dirty="0" err="1">
                <a:solidFill>
                  <a:srgbClr val="000000"/>
                </a:solidFill>
                <a:effectLst/>
                <a:latin typeface="+mj-lt"/>
                <a:ea typeface="Tahoma" panose="020B0604030504040204" pitchFamily="34" charset="0"/>
                <a:cs typeface="Tahoma" panose="020B0604030504040204" pitchFamily="34" charset="0"/>
              </a:rPr>
              <a:t>proton_detector</a:t>
            </a:r>
            <a:r>
              <a:rPr lang="en-US" altLang="zh-CN" kern="50" dirty="0">
                <a:solidFill>
                  <a:srgbClr val="000000"/>
                </a:solidFill>
                <a:effectLst/>
                <a:latin typeface="+mj-lt"/>
                <a:ea typeface="Tahoma" panose="020B0604030504040204" pitchFamily="34" charset="0"/>
                <a:cs typeface="Tahoma" panose="020B0604030504040204" pitchFamily="34" charset="0"/>
              </a:rPr>
              <a:t>/Geant4/geant4.10.2-install/lib/Geant4-10.2.2 /</a:t>
            </a:r>
            <a:r>
              <a:rPr lang="en-US" altLang="zh-CN" kern="50" dirty="0" err="1">
                <a:solidFill>
                  <a:srgbClr val="000000"/>
                </a:solidFill>
                <a:effectLst/>
                <a:latin typeface="+mj-lt"/>
                <a:ea typeface="Tahoma" panose="020B0604030504040204" pitchFamily="34" charset="0"/>
                <a:cs typeface="Tahoma" panose="020B0604030504040204" pitchFamily="34" charset="0"/>
              </a:rPr>
              <a:t>mnt</a:t>
            </a:r>
            <a:r>
              <a:rPr lang="en-US" altLang="zh-CN" kern="50" dirty="0">
                <a:solidFill>
                  <a:srgbClr val="000000"/>
                </a:solidFill>
                <a:effectLst/>
                <a:latin typeface="+mj-lt"/>
                <a:ea typeface="Tahoma" panose="020B0604030504040204" pitchFamily="34" charset="0"/>
                <a:cs typeface="Tahoma" panose="020B0604030504040204" pitchFamily="34" charset="0"/>
              </a:rPr>
              <a:t>/simulations/</a:t>
            </a:r>
            <a:r>
              <a:rPr lang="en-US" altLang="zh-CN" kern="50" dirty="0" err="1">
                <a:solidFill>
                  <a:srgbClr val="000000"/>
                </a:solidFill>
                <a:effectLst/>
                <a:latin typeface="+mj-lt"/>
                <a:ea typeface="Tahoma" panose="020B0604030504040204" pitchFamily="34" charset="0"/>
                <a:cs typeface="Tahoma" panose="020B0604030504040204" pitchFamily="34" charset="0"/>
              </a:rPr>
              <a:t>pxct</a:t>
            </a:r>
            <a:r>
              <a:rPr lang="en-US" altLang="zh-CN" kern="50" dirty="0">
                <a:solidFill>
                  <a:srgbClr val="000000"/>
                </a:solidFill>
                <a:latin typeface="+mj-lt"/>
                <a:ea typeface="Tahoma" panose="020B0604030504040204" pitchFamily="34" charset="0"/>
                <a:cs typeface="Tahoma" panose="020B0604030504040204" pitchFamily="34" charset="0"/>
              </a:rPr>
              <a:t>/</a:t>
            </a:r>
            <a:r>
              <a:rPr lang="en-US" altLang="zh-CN" kern="50" dirty="0" err="1">
                <a:solidFill>
                  <a:srgbClr val="000000"/>
                </a:solidFill>
                <a:latin typeface="+mj-lt"/>
                <a:ea typeface="Tahoma" panose="020B0604030504040204" pitchFamily="34" charset="0"/>
                <a:cs typeface="Tahoma" panose="020B0604030504040204" pitchFamily="34" charset="0"/>
              </a:rPr>
              <a:t>lijie</a:t>
            </a:r>
            <a:r>
              <a:rPr lang="en-US" altLang="zh-CN" kern="50" dirty="0">
                <a:solidFill>
                  <a:srgbClr val="000000"/>
                </a:solidFill>
                <a:effectLst/>
                <a:latin typeface="+mj-lt"/>
                <a:ea typeface="Tahoma" panose="020B0604030504040204" pitchFamily="34" charset="0"/>
                <a:cs typeface="Tahoma" panose="020B0604030504040204" pitchFamily="34" charset="0"/>
              </a:rPr>
              <a:t>/</a:t>
            </a:r>
            <a:r>
              <a:rPr lang="en-US" altLang="zh-CN" kern="50" dirty="0" err="1">
                <a:solidFill>
                  <a:srgbClr val="000000"/>
                </a:solidFill>
                <a:effectLst/>
                <a:latin typeface="+mj-lt"/>
                <a:ea typeface="Tahoma" panose="020B0604030504040204" pitchFamily="34" charset="0"/>
                <a:cs typeface="Tahoma" panose="020B0604030504040204" pitchFamily="34" charset="0"/>
              </a:rPr>
              <a:t>PXCT_Sim</a:t>
            </a:r>
            <a:endParaRPr lang="en-US" altLang="zh-CN" kern="50" dirty="0">
              <a:solidFill>
                <a:srgbClr val="000000"/>
              </a:solidFill>
              <a:effectLst/>
              <a:latin typeface="+mj-lt"/>
              <a:ea typeface="Tahoma" panose="020B0604030504040204" pitchFamily="34" charset="0"/>
              <a:cs typeface="Tahoma" panose="020B0604030504040204" pitchFamily="34" charset="0"/>
            </a:endParaRPr>
          </a:p>
          <a:p>
            <a:pPr marL="342900" indent="-342900">
              <a:buAutoNum type="arabicParenR"/>
            </a:pPr>
            <a:r>
              <a:rPr lang="en-US" altLang="zh-CN" kern="50" dirty="0">
                <a:solidFill>
                  <a:srgbClr val="000000"/>
                </a:solidFill>
                <a:latin typeface="+mj-lt"/>
                <a:ea typeface="Tahoma" panose="020B0604030504040204" pitchFamily="34" charset="0"/>
                <a:cs typeface="Tahoma" panose="020B0604030504040204" pitchFamily="34" charset="0"/>
              </a:rPr>
              <a:t>make</a:t>
            </a:r>
          </a:p>
          <a:p>
            <a:pPr marL="342900" indent="-342900">
              <a:buAutoNum type="arabicParenR"/>
            </a:pPr>
            <a:r>
              <a:rPr lang="en-US" altLang="zh-CN" kern="50" dirty="0">
                <a:solidFill>
                  <a:srgbClr val="000000"/>
                </a:solidFill>
                <a:latin typeface="+mj-lt"/>
                <a:ea typeface="Tahoma" panose="020B0604030504040204" pitchFamily="34" charset="0"/>
                <a:cs typeface="Tahoma" panose="020B0604030504040204" pitchFamily="34" charset="0"/>
              </a:rPr>
              <a:t>./tele vis</a:t>
            </a:r>
            <a:endParaRPr lang="zh-CN" altLang="en-US" dirty="0">
              <a:latin typeface="+mj-lt"/>
              <a:cs typeface="Tahoma" panose="020B0604030504040204" pitchFamily="34" charset="0"/>
            </a:endParaRPr>
          </a:p>
        </p:txBody>
      </p:sp>
      <p:pic>
        <p:nvPicPr>
          <p:cNvPr id="5" name="Picture 4">
            <a:extLst>
              <a:ext uri="{FF2B5EF4-FFF2-40B4-BE49-F238E27FC236}">
                <a16:creationId xmlns:a16="http://schemas.microsoft.com/office/drawing/2014/main" id="{A496B367-D75D-4A5D-B36B-CDA4FDFF1D12}"/>
              </a:ext>
            </a:extLst>
          </p:cNvPr>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840259" y="2123740"/>
            <a:ext cx="7463480" cy="4499478"/>
          </a:xfrm>
          <a:prstGeom prst="rect">
            <a:avLst/>
          </a:prstGeom>
        </p:spPr>
      </p:pic>
      <p:sp>
        <p:nvSpPr>
          <p:cNvPr id="6" name="TextBox 5">
            <a:extLst>
              <a:ext uri="{FF2B5EF4-FFF2-40B4-BE49-F238E27FC236}">
                <a16:creationId xmlns:a16="http://schemas.microsoft.com/office/drawing/2014/main" id="{EC2F27E2-7E25-489A-B021-CA9510DA7A5F}"/>
              </a:ext>
            </a:extLst>
          </p:cNvPr>
          <p:cNvSpPr txBox="1"/>
          <p:nvPr/>
        </p:nvSpPr>
        <p:spPr>
          <a:xfrm>
            <a:off x="1977081" y="4917987"/>
            <a:ext cx="707245" cy="369332"/>
          </a:xfrm>
          <a:prstGeom prst="rect">
            <a:avLst/>
          </a:prstGeom>
          <a:noFill/>
        </p:spPr>
        <p:txBody>
          <a:bodyPr wrap="none" rtlCol="0">
            <a:spAutoFit/>
          </a:bodyPr>
          <a:lstStyle/>
          <a:p>
            <a:r>
              <a:rPr lang="en-US" altLang="zh-CN" dirty="0">
                <a:solidFill>
                  <a:schemeClr val="accent4"/>
                </a:solidFill>
              </a:rPr>
              <a:t>Ge(X)</a:t>
            </a:r>
            <a:endParaRPr lang="zh-CN" altLang="en-US" dirty="0">
              <a:solidFill>
                <a:schemeClr val="accent4"/>
              </a:solidFill>
            </a:endParaRPr>
          </a:p>
        </p:txBody>
      </p:sp>
      <p:sp>
        <p:nvSpPr>
          <p:cNvPr id="7" name="TextBox 6">
            <a:extLst>
              <a:ext uri="{FF2B5EF4-FFF2-40B4-BE49-F238E27FC236}">
                <a16:creationId xmlns:a16="http://schemas.microsoft.com/office/drawing/2014/main" id="{A62ED56B-5DFF-4AAB-89AF-C4AEEB02FB6C}"/>
              </a:ext>
            </a:extLst>
          </p:cNvPr>
          <p:cNvSpPr txBox="1"/>
          <p:nvPr/>
        </p:nvSpPr>
        <p:spPr>
          <a:xfrm>
            <a:off x="3000089" y="5102653"/>
            <a:ext cx="821059" cy="369332"/>
          </a:xfrm>
          <a:prstGeom prst="rect">
            <a:avLst/>
          </a:prstGeom>
          <a:noFill/>
        </p:spPr>
        <p:txBody>
          <a:bodyPr wrap="none" rtlCol="0">
            <a:spAutoFit/>
          </a:bodyPr>
          <a:lstStyle/>
          <a:p>
            <a:r>
              <a:rPr lang="en-US" altLang="zh-CN" dirty="0">
                <a:solidFill>
                  <a:schemeClr val="accent4"/>
                </a:solidFill>
              </a:rPr>
              <a:t>Si Δ</a:t>
            </a:r>
            <a:r>
              <a:rPr lang="en-US" altLang="zh-CN" i="1" dirty="0">
                <a:solidFill>
                  <a:schemeClr val="accent4"/>
                </a:solidFill>
              </a:rPr>
              <a:t>E</a:t>
            </a:r>
            <a:r>
              <a:rPr lang="en-US" altLang="zh-CN" dirty="0">
                <a:solidFill>
                  <a:schemeClr val="accent4"/>
                </a:solidFill>
              </a:rPr>
              <a:t>-</a:t>
            </a:r>
            <a:r>
              <a:rPr lang="en-US" altLang="zh-CN" i="1" dirty="0">
                <a:solidFill>
                  <a:schemeClr val="accent4"/>
                </a:solidFill>
              </a:rPr>
              <a:t>E</a:t>
            </a:r>
            <a:endParaRPr lang="zh-CN" altLang="en-US" i="1" dirty="0">
              <a:solidFill>
                <a:schemeClr val="accent4"/>
              </a:solidFill>
            </a:endParaRPr>
          </a:p>
        </p:txBody>
      </p:sp>
      <p:sp>
        <p:nvSpPr>
          <p:cNvPr id="8" name="TextBox 7">
            <a:extLst>
              <a:ext uri="{FF2B5EF4-FFF2-40B4-BE49-F238E27FC236}">
                <a16:creationId xmlns:a16="http://schemas.microsoft.com/office/drawing/2014/main" id="{9CE3E150-A848-4087-A0B6-7410D801A50F}"/>
              </a:ext>
            </a:extLst>
          </p:cNvPr>
          <p:cNvSpPr txBox="1"/>
          <p:nvPr/>
        </p:nvSpPr>
        <p:spPr>
          <a:xfrm>
            <a:off x="5792715" y="5633993"/>
            <a:ext cx="689612" cy="369332"/>
          </a:xfrm>
          <a:prstGeom prst="rect">
            <a:avLst/>
          </a:prstGeom>
          <a:noFill/>
        </p:spPr>
        <p:txBody>
          <a:bodyPr wrap="none" rtlCol="0">
            <a:spAutoFit/>
          </a:bodyPr>
          <a:lstStyle/>
          <a:p>
            <a:r>
              <a:rPr lang="en-US" altLang="zh-CN" dirty="0">
                <a:solidFill>
                  <a:schemeClr val="accent4"/>
                </a:solidFill>
              </a:rPr>
              <a:t>Ge(γ)</a:t>
            </a:r>
            <a:endParaRPr lang="zh-CN" altLang="en-US" i="1" dirty="0">
              <a:solidFill>
                <a:schemeClr val="accent4"/>
              </a:solidFill>
            </a:endParaRPr>
          </a:p>
        </p:txBody>
      </p:sp>
      <p:sp>
        <p:nvSpPr>
          <p:cNvPr id="9" name="TextBox 8">
            <a:extLst>
              <a:ext uri="{FF2B5EF4-FFF2-40B4-BE49-F238E27FC236}">
                <a16:creationId xmlns:a16="http://schemas.microsoft.com/office/drawing/2014/main" id="{CAC32A48-8B93-4B9F-8CA6-E9CE6FDA2134}"/>
              </a:ext>
            </a:extLst>
          </p:cNvPr>
          <p:cNvSpPr txBox="1"/>
          <p:nvPr/>
        </p:nvSpPr>
        <p:spPr>
          <a:xfrm>
            <a:off x="2605857" y="3439519"/>
            <a:ext cx="654282" cy="369332"/>
          </a:xfrm>
          <a:prstGeom prst="rect">
            <a:avLst/>
          </a:prstGeom>
          <a:noFill/>
        </p:spPr>
        <p:txBody>
          <a:bodyPr wrap="none" rtlCol="0">
            <a:spAutoFit/>
          </a:bodyPr>
          <a:lstStyle/>
          <a:p>
            <a:r>
              <a:rPr lang="en-US" altLang="zh-CN" dirty="0">
                <a:solidFill>
                  <a:schemeClr val="accent4"/>
                </a:solidFill>
              </a:rPr>
              <a:t>C foil</a:t>
            </a:r>
            <a:endParaRPr lang="zh-CN" altLang="en-US" i="1" dirty="0">
              <a:solidFill>
                <a:schemeClr val="accent4"/>
              </a:solidFill>
            </a:endParaRPr>
          </a:p>
        </p:txBody>
      </p:sp>
      <p:sp>
        <p:nvSpPr>
          <p:cNvPr id="10" name="TextBox 9">
            <a:extLst>
              <a:ext uri="{FF2B5EF4-FFF2-40B4-BE49-F238E27FC236}">
                <a16:creationId xmlns:a16="http://schemas.microsoft.com/office/drawing/2014/main" id="{E1FBD6F8-F247-4197-A79F-2AF2F6B525E6}"/>
              </a:ext>
            </a:extLst>
          </p:cNvPr>
          <p:cNvSpPr txBox="1"/>
          <p:nvPr/>
        </p:nvSpPr>
        <p:spPr>
          <a:xfrm>
            <a:off x="3050787" y="6285202"/>
            <a:ext cx="301686" cy="369332"/>
          </a:xfrm>
          <a:prstGeom prst="rect">
            <a:avLst/>
          </a:prstGeom>
          <a:noFill/>
        </p:spPr>
        <p:txBody>
          <a:bodyPr wrap="none" rtlCol="0">
            <a:spAutoFit/>
          </a:bodyPr>
          <a:lstStyle/>
          <a:p>
            <a:r>
              <a:rPr lang="en-US" altLang="zh-CN" dirty="0">
                <a:solidFill>
                  <a:srgbClr val="FFFF00"/>
                </a:solidFill>
              </a:rPr>
              <a:t>1</a:t>
            </a:r>
            <a:endParaRPr lang="zh-CN" altLang="en-US" dirty="0">
              <a:solidFill>
                <a:srgbClr val="FFFF00"/>
              </a:solidFill>
            </a:endParaRPr>
          </a:p>
        </p:txBody>
      </p:sp>
      <p:sp>
        <p:nvSpPr>
          <p:cNvPr id="11" name="TextBox 10">
            <a:extLst>
              <a:ext uri="{FF2B5EF4-FFF2-40B4-BE49-F238E27FC236}">
                <a16:creationId xmlns:a16="http://schemas.microsoft.com/office/drawing/2014/main" id="{1927334C-CACC-4C79-8547-A15F92C1ED93}"/>
              </a:ext>
            </a:extLst>
          </p:cNvPr>
          <p:cNvSpPr txBox="1"/>
          <p:nvPr/>
        </p:nvSpPr>
        <p:spPr>
          <a:xfrm>
            <a:off x="3402444" y="6285202"/>
            <a:ext cx="301686" cy="369332"/>
          </a:xfrm>
          <a:prstGeom prst="rect">
            <a:avLst/>
          </a:prstGeom>
          <a:noFill/>
        </p:spPr>
        <p:txBody>
          <a:bodyPr wrap="none" rtlCol="0">
            <a:spAutoFit/>
          </a:bodyPr>
          <a:lstStyle/>
          <a:p>
            <a:r>
              <a:rPr lang="en-US" altLang="zh-CN" dirty="0">
                <a:solidFill>
                  <a:srgbClr val="FFFF00"/>
                </a:solidFill>
              </a:rPr>
              <a:t>2</a:t>
            </a:r>
            <a:endParaRPr lang="zh-CN" altLang="en-US" dirty="0">
              <a:solidFill>
                <a:srgbClr val="FFFF00"/>
              </a:solidFill>
            </a:endParaRPr>
          </a:p>
        </p:txBody>
      </p:sp>
      <p:sp>
        <p:nvSpPr>
          <p:cNvPr id="12" name="TextBox 11">
            <a:extLst>
              <a:ext uri="{FF2B5EF4-FFF2-40B4-BE49-F238E27FC236}">
                <a16:creationId xmlns:a16="http://schemas.microsoft.com/office/drawing/2014/main" id="{6D002D0B-B414-41A0-9096-C20B42F38C96}"/>
              </a:ext>
            </a:extLst>
          </p:cNvPr>
          <p:cNvSpPr txBox="1"/>
          <p:nvPr/>
        </p:nvSpPr>
        <p:spPr>
          <a:xfrm>
            <a:off x="2723646" y="6285202"/>
            <a:ext cx="301686" cy="369332"/>
          </a:xfrm>
          <a:prstGeom prst="rect">
            <a:avLst/>
          </a:prstGeom>
          <a:noFill/>
        </p:spPr>
        <p:txBody>
          <a:bodyPr wrap="none" rtlCol="0">
            <a:spAutoFit/>
          </a:bodyPr>
          <a:lstStyle/>
          <a:p>
            <a:r>
              <a:rPr lang="en-US" altLang="zh-CN" dirty="0">
                <a:solidFill>
                  <a:srgbClr val="FFFF00"/>
                </a:solidFill>
              </a:rPr>
              <a:t>0</a:t>
            </a:r>
            <a:endParaRPr lang="zh-CN" altLang="en-US" dirty="0">
              <a:solidFill>
                <a:srgbClr val="FFFF00"/>
              </a:solidFill>
            </a:endParaRPr>
          </a:p>
        </p:txBody>
      </p:sp>
      <p:sp>
        <p:nvSpPr>
          <p:cNvPr id="13" name="TextBox 12">
            <a:extLst>
              <a:ext uri="{FF2B5EF4-FFF2-40B4-BE49-F238E27FC236}">
                <a16:creationId xmlns:a16="http://schemas.microsoft.com/office/drawing/2014/main" id="{375842C1-B5E2-4EF3-BB83-C22B5AB12288}"/>
              </a:ext>
            </a:extLst>
          </p:cNvPr>
          <p:cNvSpPr txBox="1"/>
          <p:nvPr/>
        </p:nvSpPr>
        <p:spPr>
          <a:xfrm>
            <a:off x="2081745" y="6285202"/>
            <a:ext cx="372218" cy="369332"/>
          </a:xfrm>
          <a:prstGeom prst="rect">
            <a:avLst/>
          </a:prstGeom>
          <a:noFill/>
        </p:spPr>
        <p:txBody>
          <a:bodyPr wrap="none" rtlCol="0">
            <a:spAutoFit/>
          </a:bodyPr>
          <a:lstStyle/>
          <a:p>
            <a:r>
              <a:rPr lang="en-US" altLang="zh-CN" dirty="0">
                <a:solidFill>
                  <a:srgbClr val="FFFF00"/>
                </a:solidFill>
              </a:rPr>
              <a:t>-2</a:t>
            </a:r>
            <a:endParaRPr lang="zh-CN" altLang="en-US" dirty="0">
              <a:solidFill>
                <a:srgbClr val="FFFF00"/>
              </a:solidFill>
            </a:endParaRPr>
          </a:p>
        </p:txBody>
      </p:sp>
      <p:sp>
        <p:nvSpPr>
          <p:cNvPr id="14" name="TextBox 13">
            <a:extLst>
              <a:ext uri="{FF2B5EF4-FFF2-40B4-BE49-F238E27FC236}">
                <a16:creationId xmlns:a16="http://schemas.microsoft.com/office/drawing/2014/main" id="{95F658DE-61F3-4E51-9E82-33F5BE440DA2}"/>
              </a:ext>
            </a:extLst>
          </p:cNvPr>
          <p:cNvSpPr txBox="1"/>
          <p:nvPr/>
        </p:nvSpPr>
        <p:spPr>
          <a:xfrm>
            <a:off x="5853091" y="6285202"/>
            <a:ext cx="418704" cy="369332"/>
          </a:xfrm>
          <a:prstGeom prst="rect">
            <a:avLst/>
          </a:prstGeom>
          <a:noFill/>
        </p:spPr>
        <p:txBody>
          <a:bodyPr wrap="none" rtlCol="0">
            <a:spAutoFit/>
          </a:bodyPr>
          <a:lstStyle/>
          <a:p>
            <a:r>
              <a:rPr lang="en-US" altLang="zh-CN" dirty="0">
                <a:solidFill>
                  <a:srgbClr val="FFFF00"/>
                </a:solidFill>
              </a:rPr>
              <a:t>10</a:t>
            </a:r>
            <a:endParaRPr lang="zh-CN" altLang="en-US" dirty="0">
              <a:solidFill>
                <a:srgbClr val="FFFF00"/>
              </a:solidFill>
            </a:endParaRPr>
          </a:p>
        </p:txBody>
      </p:sp>
      <p:cxnSp>
        <p:nvCxnSpPr>
          <p:cNvPr id="16" name="Straight Arrow Connector 15">
            <a:extLst>
              <a:ext uri="{FF2B5EF4-FFF2-40B4-BE49-F238E27FC236}">
                <a16:creationId xmlns:a16="http://schemas.microsoft.com/office/drawing/2014/main" id="{B60555A8-FAA2-4E86-916C-7C6DEC090B42}"/>
              </a:ext>
            </a:extLst>
          </p:cNvPr>
          <p:cNvCxnSpPr/>
          <p:nvPr/>
        </p:nvCxnSpPr>
        <p:spPr>
          <a:xfrm>
            <a:off x="1878227" y="6709716"/>
            <a:ext cx="4510216" cy="0"/>
          </a:xfrm>
          <a:prstGeom prst="straightConnector1">
            <a:avLst/>
          </a:prstGeom>
          <a:ln>
            <a:solidFill>
              <a:srgbClr val="FF0000"/>
            </a:solidFill>
            <a:tailEnd type="triangle"/>
          </a:ln>
        </p:spPr>
        <p:style>
          <a:lnRef idx="1">
            <a:schemeClr val="accent1"/>
          </a:lnRef>
          <a:fillRef idx="0">
            <a:schemeClr val="accent1"/>
          </a:fillRef>
          <a:effectRef idx="0">
            <a:schemeClr val="accent1"/>
          </a:effectRef>
          <a:fontRef idx="minor">
            <a:schemeClr val="tx1"/>
          </a:fontRef>
        </p:style>
      </p:cxnSp>
      <p:sp>
        <p:nvSpPr>
          <p:cNvPr id="17" name="TextBox 16">
            <a:extLst>
              <a:ext uri="{FF2B5EF4-FFF2-40B4-BE49-F238E27FC236}">
                <a16:creationId xmlns:a16="http://schemas.microsoft.com/office/drawing/2014/main" id="{37A63235-80FD-457C-8C9D-A70423CCC27F}"/>
              </a:ext>
            </a:extLst>
          </p:cNvPr>
          <p:cNvSpPr txBox="1"/>
          <p:nvPr/>
        </p:nvSpPr>
        <p:spPr>
          <a:xfrm>
            <a:off x="6382088" y="6512693"/>
            <a:ext cx="276038" cy="369332"/>
          </a:xfrm>
          <a:prstGeom prst="rect">
            <a:avLst/>
          </a:prstGeom>
          <a:noFill/>
        </p:spPr>
        <p:txBody>
          <a:bodyPr wrap="none" rtlCol="0">
            <a:spAutoFit/>
          </a:bodyPr>
          <a:lstStyle/>
          <a:p>
            <a:r>
              <a:rPr lang="en-US" altLang="zh-CN" dirty="0">
                <a:solidFill>
                  <a:srgbClr val="FF0000"/>
                </a:solidFill>
              </a:rPr>
              <a:t>z</a:t>
            </a:r>
            <a:endParaRPr lang="zh-CN" altLang="en-US" dirty="0">
              <a:solidFill>
                <a:srgbClr val="FF0000"/>
              </a:solidFill>
            </a:endParaRPr>
          </a:p>
        </p:txBody>
      </p:sp>
      <p:sp>
        <p:nvSpPr>
          <p:cNvPr id="18" name="TextBox 17">
            <a:extLst>
              <a:ext uri="{FF2B5EF4-FFF2-40B4-BE49-F238E27FC236}">
                <a16:creationId xmlns:a16="http://schemas.microsoft.com/office/drawing/2014/main" id="{A063C108-729B-4887-ADD5-038CE23B5D04}"/>
              </a:ext>
            </a:extLst>
          </p:cNvPr>
          <p:cNvSpPr txBox="1"/>
          <p:nvPr/>
        </p:nvSpPr>
        <p:spPr>
          <a:xfrm>
            <a:off x="981764" y="2638177"/>
            <a:ext cx="1099981" cy="369332"/>
          </a:xfrm>
          <a:prstGeom prst="rect">
            <a:avLst/>
          </a:prstGeom>
          <a:noFill/>
        </p:spPr>
        <p:txBody>
          <a:bodyPr wrap="none" rtlCol="0">
            <a:spAutoFit/>
          </a:bodyPr>
          <a:lstStyle/>
          <a:p>
            <a:r>
              <a:rPr lang="en-US" altLang="zh-CN" dirty="0">
                <a:solidFill>
                  <a:srgbClr val="00B0F0"/>
                </a:solidFill>
              </a:rPr>
              <a:t>30 MeV α</a:t>
            </a:r>
            <a:endParaRPr lang="zh-CN" altLang="en-US" dirty="0">
              <a:solidFill>
                <a:srgbClr val="00B0F0"/>
              </a:solidFill>
            </a:endParaRPr>
          </a:p>
        </p:txBody>
      </p:sp>
    </p:spTree>
    <p:extLst>
      <p:ext uri="{BB962C8B-B14F-4D97-AF65-F5344CB8AC3E}">
        <p14:creationId xmlns:p14="http://schemas.microsoft.com/office/powerpoint/2010/main" val="4163745249"/>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extBox 8">
            <a:extLst>
              <a:ext uri="{FF2B5EF4-FFF2-40B4-BE49-F238E27FC236}">
                <a16:creationId xmlns:a16="http://schemas.microsoft.com/office/drawing/2014/main" id="{B73DC73C-2D67-4983-B7AA-8FF7C586FD83}"/>
              </a:ext>
            </a:extLst>
          </p:cNvPr>
          <p:cNvSpPr txBox="1"/>
          <p:nvPr/>
        </p:nvSpPr>
        <p:spPr>
          <a:xfrm>
            <a:off x="0" y="0"/>
            <a:ext cx="9144000" cy="6924973"/>
          </a:xfrm>
          <a:prstGeom prst="rect">
            <a:avLst/>
          </a:prstGeom>
          <a:noFill/>
        </p:spPr>
        <p:txBody>
          <a:bodyPr wrap="square">
            <a:spAutoFit/>
          </a:bodyPr>
          <a:lstStyle/>
          <a:p>
            <a:pPr algn="just"/>
            <a:r>
              <a:rPr lang="en-US" i="0" u="none" strike="noStrike" baseline="0" dirty="0" err="1">
                <a:solidFill>
                  <a:srgbClr val="0000CC"/>
                </a:solidFill>
                <a:latin typeface="Calibri-Light"/>
              </a:rPr>
              <a:t>NS_Radlist</a:t>
            </a:r>
            <a:r>
              <a:rPr lang="en-US" i="0" u="none" strike="noStrike" baseline="0" dirty="0">
                <a:solidFill>
                  <a:srgbClr val="0000CC"/>
                </a:solidFill>
                <a:latin typeface="Calibri-Light"/>
              </a:rPr>
              <a:t>: The </a:t>
            </a:r>
            <a:r>
              <a:rPr lang="en-US" b="1" i="0" u="none" strike="noStrike" baseline="0" dirty="0">
                <a:solidFill>
                  <a:srgbClr val="0000CC"/>
                </a:solidFill>
                <a:latin typeface="Calibri-Light"/>
              </a:rPr>
              <a:t>new atomic radiation library </a:t>
            </a:r>
            <a:r>
              <a:rPr lang="en-US" i="0" u="none" strike="noStrike" baseline="0" dirty="0">
                <a:solidFill>
                  <a:srgbClr val="0000CC"/>
                </a:solidFill>
                <a:latin typeface="Calibri-Light"/>
              </a:rPr>
              <a:t>for elements up to Z=100 and all atomic shells has been completed. The testing of the </a:t>
            </a:r>
            <a:r>
              <a:rPr lang="en-US" i="0" u="none" strike="noStrike" baseline="0" dirty="0" err="1">
                <a:solidFill>
                  <a:srgbClr val="0000CC"/>
                </a:solidFill>
                <a:latin typeface="Calibri-Light"/>
              </a:rPr>
              <a:t>NS_Radlist</a:t>
            </a:r>
            <a:r>
              <a:rPr lang="en-US" i="0" u="none" strike="noStrike" baseline="0" dirty="0">
                <a:solidFill>
                  <a:srgbClr val="0000CC"/>
                </a:solidFill>
                <a:latin typeface="Calibri-Light"/>
              </a:rPr>
              <a:t> is progressing well and will be released in early 2023.</a:t>
            </a:r>
          </a:p>
          <a:p>
            <a:pPr algn="just"/>
            <a:r>
              <a:rPr lang="en-US" b="0" i="0" u="none" strike="noStrike" baseline="0" dirty="0">
                <a:solidFill>
                  <a:srgbClr val="2F5497"/>
                </a:solidFill>
                <a:latin typeface="Calibri-Light"/>
              </a:rPr>
              <a:t>6.5. </a:t>
            </a:r>
            <a:r>
              <a:rPr lang="en-US" b="0" i="0" u="none" strike="noStrike" baseline="0" dirty="0" err="1">
                <a:solidFill>
                  <a:srgbClr val="2F5497"/>
                </a:solidFill>
                <a:latin typeface="Calibri-Light"/>
              </a:rPr>
              <a:t>NS_RadList</a:t>
            </a:r>
            <a:r>
              <a:rPr lang="en-US" b="0" i="0" u="none" strike="noStrike" baseline="0" dirty="0">
                <a:solidFill>
                  <a:srgbClr val="2F5497"/>
                </a:solidFill>
                <a:latin typeface="Calibri-Light"/>
              </a:rPr>
              <a:t> – calculations of atomic radiations from nuclear decay (T. </a:t>
            </a:r>
            <a:r>
              <a:rPr lang="en-US" b="0" i="0" u="none" strike="noStrike" baseline="0" dirty="0" err="1">
                <a:solidFill>
                  <a:srgbClr val="2F5497"/>
                </a:solidFill>
                <a:latin typeface="Calibri-Light"/>
              </a:rPr>
              <a:t>Kibedi</a:t>
            </a:r>
            <a:r>
              <a:rPr lang="en-US" b="0" i="0" u="none" strike="noStrike" baseline="0" dirty="0">
                <a:solidFill>
                  <a:srgbClr val="2F5497"/>
                </a:solidFill>
                <a:latin typeface="Calibri-Light"/>
              </a:rPr>
              <a:t>, B. Tee, B. Coombes /ANU)</a:t>
            </a:r>
          </a:p>
          <a:p>
            <a:pPr algn="just"/>
            <a:endParaRPr lang="en-US" sz="1600" b="0" i="0" u="none" strike="noStrike" baseline="0" dirty="0">
              <a:solidFill>
                <a:srgbClr val="2F5497"/>
              </a:solidFill>
              <a:latin typeface="Calibri-Light"/>
            </a:endParaRPr>
          </a:p>
          <a:p>
            <a:pPr algn="just"/>
            <a:r>
              <a:rPr lang="en-US" sz="1600" b="0" i="0" u="none" strike="noStrike" baseline="0" dirty="0">
                <a:solidFill>
                  <a:srgbClr val="000000"/>
                </a:solidFill>
                <a:latin typeface="Calibri" panose="020F0502020204030204" pitchFamily="34" charset="0"/>
              </a:rPr>
              <a:t>A new numerical database (</a:t>
            </a:r>
            <a:r>
              <a:rPr lang="en-US" sz="1600" b="0" i="0" u="none" strike="noStrike" baseline="0" dirty="0" err="1">
                <a:solidFill>
                  <a:srgbClr val="000000"/>
                </a:solidFill>
                <a:latin typeface="Calibri" panose="020F0502020204030204" pitchFamily="34" charset="0"/>
              </a:rPr>
              <a:t>BrIccEmis_DB</a:t>
            </a:r>
            <a:r>
              <a:rPr lang="en-US" sz="1600" b="0" i="0" u="none" strike="noStrike" baseline="0" dirty="0">
                <a:solidFill>
                  <a:srgbClr val="000000"/>
                </a:solidFill>
                <a:latin typeface="Calibri" panose="020F0502020204030204" pitchFamily="34" charset="0"/>
              </a:rPr>
              <a:t>), and a computer tool (</a:t>
            </a:r>
            <a:r>
              <a:rPr lang="en-US" sz="1600" b="0" i="0" u="none" strike="noStrike" baseline="0" dirty="0" err="1">
                <a:solidFill>
                  <a:srgbClr val="000000"/>
                </a:solidFill>
                <a:latin typeface="Calibri" panose="020F0502020204030204" pitchFamily="34" charset="0"/>
              </a:rPr>
              <a:t>NS_RadList</a:t>
            </a:r>
            <a:r>
              <a:rPr lang="en-US" sz="1600" b="0" i="0" u="none" strike="noStrike" baseline="0" dirty="0">
                <a:solidFill>
                  <a:srgbClr val="000000"/>
                </a:solidFill>
                <a:latin typeface="Calibri" panose="020F0502020204030204" pitchFamily="34" charset="0"/>
              </a:rPr>
              <a:t>) have been developed to calculate the full energy spectrum of Auger electrons and X-rays from nuclear decay [1]. The program reads ENSDF files and </a:t>
            </a:r>
            <a:r>
              <a:rPr lang="en-US" sz="1600" b="1" i="0" u="none" strike="noStrike" baseline="0" dirty="0">
                <a:solidFill>
                  <a:srgbClr val="000000"/>
                </a:solidFill>
                <a:latin typeface="Calibri" panose="020F0502020204030204" pitchFamily="34" charset="0"/>
              </a:rPr>
              <a:t>evaluates the atomic vacancy distribution </a:t>
            </a:r>
            <a:r>
              <a:rPr lang="en-US" sz="1600" b="0" i="0" u="none" strike="noStrike" baseline="0" dirty="0">
                <a:solidFill>
                  <a:srgbClr val="000000"/>
                </a:solidFill>
                <a:latin typeface="Calibri" panose="020F0502020204030204" pitchFamily="34" charset="0"/>
              </a:rPr>
              <a:t>from electron capture decay (EC) and internal conversion (CE). The EC capture rates are taken either from E. </a:t>
            </a:r>
            <a:r>
              <a:rPr lang="en-US" sz="1600" b="0" i="0" u="none" strike="noStrike" baseline="0" dirty="0" err="1">
                <a:solidFill>
                  <a:srgbClr val="000000"/>
                </a:solidFill>
                <a:latin typeface="Calibri" panose="020F0502020204030204" pitchFamily="34" charset="0"/>
              </a:rPr>
              <a:t>Schönfeld</a:t>
            </a:r>
            <a:r>
              <a:rPr lang="en-US" sz="1600" b="0" i="0" u="none" strike="noStrike" baseline="0" dirty="0">
                <a:solidFill>
                  <a:srgbClr val="000000"/>
                </a:solidFill>
                <a:latin typeface="Calibri" panose="020F0502020204030204" pitchFamily="34" charset="0"/>
              </a:rPr>
              <a:t> and H. Janssen [2], or from </a:t>
            </a:r>
            <a:r>
              <a:rPr lang="en-US" sz="1600" b="0" i="0" u="none" strike="noStrike" baseline="0" dirty="0" err="1">
                <a:solidFill>
                  <a:srgbClr val="000000"/>
                </a:solidFill>
                <a:latin typeface="Calibri" panose="020F0502020204030204" pitchFamily="34" charset="0"/>
              </a:rPr>
              <a:t>BetaShape</a:t>
            </a:r>
            <a:r>
              <a:rPr lang="en-US" sz="1600" b="0" i="0" u="none" strike="noStrike" baseline="0" dirty="0">
                <a:solidFill>
                  <a:srgbClr val="000000"/>
                </a:solidFill>
                <a:latin typeface="Calibri" panose="020F0502020204030204" pitchFamily="34" charset="0"/>
              </a:rPr>
              <a:t> [3]. Internal conversion coefficients are from </a:t>
            </a:r>
            <a:r>
              <a:rPr lang="en-US" sz="1600" b="0" i="0" u="none" strike="noStrike" baseline="0" dirty="0" err="1">
                <a:solidFill>
                  <a:srgbClr val="000000"/>
                </a:solidFill>
                <a:latin typeface="Calibri" panose="020F0502020204030204" pitchFamily="34" charset="0"/>
              </a:rPr>
              <a:t>BrIcc</a:t>
            </a:r>
            <a:r>
              <a:rPr lang="en-US" sz="1600" b="0" i="0" u="none" strike="noStrike" baseline="0" dirty="0">
                <a:solidFill>
                  <a:srgbClr val="000000"/>
                </a:solidFill>
                <a:latin typeface="Calibri" panose="020F0502020204030204" pitchFamily="34" charset="0"/>
              </a:rPr>
              <a:t> [4]. The atomic radiation data table used in </a:t>
            </a:r>
            <a:r>
              <a:rPr lang="en-US" sz="1600" b="0" i="0" u="none" strike="noStrike" baseline="0" dirty="0" err="1">
                <a:solidFill>
                  <a:srgbClr val="000000"/>
                </a:solidFill>
                <a:latin typeface="Calibri" panose="020F0502020204030204" pitchFamily="34" charset="0"/>
              </a:rPr>
              <a:t>NS_Radlist</a:t>
            </a:r>
            <a:r>
              <a:rPr lang="en-US" sz="1600" b="0" i="0" u="none" strike="noStrike" baseline="0" dirty="0">
                <a:solidFill>
                  <a:srgbClr val="000000"/>
                </a:solidFill>
                <a:latin typeface="Calibri" panose="020F0502020204030204" pitchFamily="34" charset="0"/>
              </a:rPr>
              <a:t> has been constructed from a large set of calculations using </a:t>
            </a:r>
            <a:r>
              <a:rPr lang="en-US" sz="1600" b="0" i="0" u="none" strike="noStrike" baseline="0" dirty="0" err="1">
                <a:solidFill>
                  <a:srgbClr val="000000"/>
                </a:solidFill>
                <a:latin typeface="Calibri" panose="020F0502020204030204" pitchFamily="34" charset="0"/>
              </a:rPr>
              <a:t>BrIccEmis</a:t>
            </a:r>
            <a:r>
              <a:rPr lang="en-US" sz="1600" b="0" i="0" u="none" strike="noStrike" baseline="0" dirty="0">
                <a:solidFill>
                  <a:srgbClr val="000000"/>
                </a:solidFill>
                <a:latin typeface="Calibri" panose="020F0502020204030204" pitchFamily="34" charset="0"/>
              </a:rPr>
              <a:t> [5]. In these calculations </a:t>
            </a:r>
            <a:r>
              <a:rPr lang="en-US" sz="1600" b="1" i="0" u="none" strike="noStrike" baseline="0" dirty="0">
                <a:solidFill>
                  <a:srgbClr val="000000"/>
                </a:solidFill>
                <a:latin typeface="Calibri" panose="020F0502020204030204" pitchFamily="34" charset="0"/>
              </a:rPr>
              <a:t>atomic radiation rates are taken from EADL </a:t>
            </a:r>
            <a:r>
              <a:rPr lang="en-US" sz="1600" b="0" i="0" u="none" strike="noStrike" baseline="0" dirty="0">
                <a:solidFill>
                  <a:srgbClr val="000000"/>
                </a:solidFill>
                <a:latin typeface="Calibri" panose="020F0502020204030204" pitchFamily="34" charset="0"/>
              </a:rPr>
              <a:t>[6] and transition energies are calculated using the RAINE code [7] with semi-empirical corrections [1]. The data file contains the complete atomic radiation spectra for Z=6 to 100 and for initial vacancies on each atomic shell. The "condensed phase" approximation was used, which assumes that the atom is in a molecular environment and any valence vacancy will be filled immediately from the continuum. The spectra are binned in 1 eV bins.</a:t>
            </a:r>
          </a:p>
          <a:p>
            <a:pPr algn="just"/>
            <a:endParaRPr lang="en-US" b="0" i="0" u="none" strike="noStrike" baseline="0" dirty="0">
              <a:solidFill>
                <a:srgbClr val="000000"/>
              </a:solidFill>
              <a:latin typeface="Calibri" panose="020F0502020204030204" pitchFamily="34" charset="0"/>
            </a:endParaRPr>
          </a:p>
          <a:p>
            <a:pPr algn="just"/>
            <a:r>
              <a:rPr lang="en-US" b="0" i="0" u="none" strike="noStrike" baseline="0" dirty="0">
                <a:solidFill>
                  <a:srgbClr val="000000"/>
                </a:solidFill>
                <a:latin typeface="Calibri" panose="020F0502020204030204" pitchFamily="34" charset="0"/>
              </a:rPr>
              <a:t>The output files include a detailed report of the calculations with the list of decay energies, intensities of EC, beta, gamma, CE, Auger electron and X-ray radiations, as well as a plot of the emitted atomic radiations. Uncertainties of the atomic radiations are calculated from the uncertainties in the EC and CE processes. </a:t>
            </a:r>
            <a:r>
              <a:rPr lang="en-US" b="1" i="0" u="none" strike="noStrike" baseline="0" dirty="0">
                <a:solidFill>
                  <a:srgbClr val="000000"/>
                </a:solidFill>
                <a:latin typeface="Calibri" panose="020F0502020204030204" pitchFamily="34" charset="0"/>
              </a:rPr>
              <a:t>Uncertainties in the atomic transition rates in EADL [6] are not very well defined and are excluded from the calculations. </a:t>
            </a:r>
            <a:r>
              <a:rPr lang="en-US" b="0" i="0" u="none" strike="noStrike" baseline="0" dirty="0">
                <a:solidFill>
                  <a:srgbClr val="000000"/>
                </a:solidFill>
                <a:latin typeface="Calibri" panose="020F0502020204030204" pitchFamily="34" charset="0"/>
              </a:rPr>
              <a:t>The propagation of uncertainties is carried out with </a:t>
            </a:r>
            <a:r>
              <a:rPr lang="en-US" b="0" i="0" u="none" strike="noStrike" baseline="0" dirty="0" err="1">
                <a:solidFill>
                  <a:srgbClr val="000000"/>
                </a:solidFill>
                <a:latin typeface="Calibri" panose="020F0502020204030204" pitchFamily="34" charset="0"/>
              </a:rPr>
              <a:t>UncTools</a:t>
            </a:r>
            <a:r>
              <a:rPr lang="en-US" b="0" i="0" u="none" strike="noStrike" baseline="0" dirty="0">
                <a:solidFill>
                  <a:srgbClr val="000000"/>
                </a:solidFill>
                <a:latin typeface="Calibri" panose="020F0502020204030204" pitchFamily="34" charset="0"/>
              </a:rPr>
              <a:t> [8] using a Monte Carlo technique.</a:t>
            </a:r>
          </a:p>
          <a:p>
            <a:pPr algn="just"/>
            <a:r>
              <a:rPr lang="en-US" sz="1600" dirty="0"/>
              <a:t>INDC International Nuclear Data Committee Summary Report of the 24th</a:t>
            </a:r>
            <a:r>
              <a:rPr lang="en-US" sz="1600" b="0" i="0" u="none" strike="noStrike" baseline="0" dirty="0">
                <a:solidFill>
                  <a:srgbClr val="000000"/>
                </a:solidFill>
              </a:rPr>
              <a:t> NSDD </a:t>
            </a:r>
            <a:r>
              <a:rPr lang="en-US" sz="1600" dirty="0"/>
              <a:t>Technical Meeting, Canberra, Australia, 2022</a:t>
            </a:r>
          </a:p>
        </p:txBody>
      </p:sp>
    </p:spTree>
    <p:extLst>
      <p:ext uri="{BB962C8B-B14F-4D97-AF65-F5344CB8AC3E}">
        <p14:creationId xmlns:p14="http://schemas.microsoft.com/office/powerpoint/2010/main" val="1357025022"/>
      </p:ext>
    </p:extLst>
  </p:cSld>
  <p:clrMapOvr>
    <a:masterClrMapping/>
  </p:clrMapOvr>
</p:sld>
</file>

<file path=ppt/slides/slide2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F87E2301-E5F6-45FC-9F15-4CA027AE2A3A}"/>
              </a:ext>
            </a:extLst>
          </p:cNvPr>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0" y="0"/>
            <a:ext cx="8388963" cy="6858000"/>
          </a:xfrm>
          <a:prstGeom prst="rect">
            <a:avLst/>
          </a:prstGeom>
        </p:spPr>
      </p:pic>
      <p:pic>
        <p:nvPicPr>
          <p:cNvPr id="4" name="Picture 3">
            <a:extLst>
              <a:ext uri="{FF2B5EF4-FFF2-40B4-BE49-F238E27FC236}">
                <a16:creationId xmlns:a16="http://schemas.microsoft.com/office/drawing/2014/main" id="{E348B6D0-2DC7-4A42-B2A5-9FC873EBFF47}"/>
              </a:ext>
            </a:extLst>
          </p:cNvPr>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3800475" y="5029200"/>
            <a:ext cx="5343525" cy="1828800"/>
          </a:xfrm>
          <a:prstGeom prst="rect">
            <a:avLst/>
          </a:prstGeom>
        </p:spPr>
      </p:pic>
    </p:spTree>
    <p:extLst>
      <p:ext uri="{BB962C8B-B14F-4D97-AF65-F5344CB8AC3E}">
        <p14:creationId xmlns:p14="http://schemas.microsoft.com/office/powerpoint/2010/main" val="1429578464"/>
      </p:ext>
    </p:extLst>
  </p:cSld>
  <p:clrMapOvr>
    <a:masterClrMapping/>
  </p:clrMapOvr>
</p:sld>
</file>

<file path=ppt/slides/slide2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0E68F0AA-404C-415E-B48E-75F0F50306B3}"/>
              </a:ext>
            </a:extLst>
          </p:cNvPr>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4762" y="85725"/>
            <a:ext cx="9134475" cy="6686550"/>
          </a:xfrm>
          <a:prstGeom prst="rect">
            <a:avLst/>
          </a:prstGeom>
        </p:spPr>
      </p:pic>
    </p:spTree>
    <p:extLst>
      <p:ext uri="{BB962C8B-B14F-4D97-AF65-F5344CB8AC3E}">
        <p14:creationId xmlns:p14="http://schemas.microsoft.com/office/powerpoint/2010/main" val="935994644"/>
      </p:ext>
    </p:extLst>
  </p:cSld>
  <p:clrMapOvr>
    <a:masterClrMapping/>
  </p:clrMapOvr>
</p:sld>
</file>

<file path=ppt/slides/slide2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BFB805FB-3385-4D80-8F1B-50B523F74ADE}"/>
              </a:ext>
            </a:extLst>
          </p:cNvPr>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0"/>
            <a:ext cx="4518725" cy="3429000"/>
          </a:xfrm>
          <a:prstGeom prst="rect">
            <a:avLst/>
          </a:prstGeom>
        </p:spPr>
      </p:pic>
      <p:pic>
        <p:nvPicPr>
          <p:cNvPr id="5" name="Picture 4">
            <a:extLst>
              <a:ext uri="{FF2B5EF4-FFF2-40B4-BE49-F238E27FC236}">
                <a16:creationId xmlns:a16="http://schemas.microsoft.com/office/drawing/2014/main" id="{DFADD533-5F47-4A75-A469-E75E7A6B61C1}"/>
              </a:ext>
            </a:extLst>
          </p:cNvPr>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0" y="3429000"/>
            <a:ext cx="4572000" cy="3138055"/>
          </a:xfrm>
          <a:prstGeom prst="rect">
            <a:avLst/>
          </a:prstGeom>
        </p:spPr>
      </p:pic>
      <p:pic>
        <p:nvPicPr>
          <p:cNvPr id="7" name="Picture 6">
            <a:extLst>
              <a:ext uri="{FF2B5EF4-FFF2-40B4-BE49-F238E27FC236}">
                <a16:creationId xmlns:a16="http://schemas.microsoft.com/office/drawing/2014/main" id="{9BB157B5-A3B4-4700-8CD5-C8B4F26171A6}"/>
              </a:ext>
            </a:extLst>
          </p:cNvPr>
          <p:cNvPicPr>
            <a:picLocks noChangeAspect="1"/>
          </p:cNvPicPr>
          <p:nvPr/>
        </p:nvPicPr>
        <p:blipFill>
          <a:blip r:embed="rId5">
            <a:extLst>
              <a:ext uri="{28A0092B-C50C-407E-A947-70E740481C1C}">
                <a14:useLocalDpi xmlns:a14="http://schemas.microsoft.com/office/drawing/2010/main"/>
              </a:ext>
            </a:extLst>
          </a:blip>
          <a:stretch>
            <a:fillRect/>
          </a:stretch>
        </p:blipFill>
        <p:spPr>
          <a:xfrm>
            <a:off x="4572000" y="3429000"/>
            <a:ext cx="4572000" cy="3232656"/>
          </a:xfrm>
          <a:prstGeom prst="rect">
            <a:avLst/>
          </a:prstGeom>
        </p:spPr>
      </p:pic>
      <p:sp>
        <p:nvSpPr>
          <p:cNvPr id="8" name="TextBox 7">
            <a:extLst>
              <a:ext uri="{FF2B5EF4-FFF2-40B4-BE49-F238E27FC236}">
                <a16:creationId xmlns:a16="http://schemas.microsoft.com/office/drawing/2014/main" id="{C5398A4F-2AA2-4D3D-AB26-8AB6EBA96C6F}"/>
              </a:ext>
            </a:extLst>
          </p:cNvPr>
          <p:cNvSpPr txBox="1"/>
          <p:nvPr/>
        </p:nvSpPr>
        <p:spPr>
          <a:xfrm>
            <a:off x="4572000" y="0"/>
            <a:ext cx="4572000" cy="923330"/>
          </a:xfrm>
          <a:prstGeom prst="rect">
            <a:avLst/>
          </a:prstGeom>
          <a:noFill/>
        </p:spPr>
        <p:txBody>
          <a:bodyPr wrap="square" rtlCol="0">
            <a:spAutoFit/>
          </a:bodyPr>
          <a:lstStyle/>
          <a:p>
            <a:r>
              <a:rPr lang="en-US" altLang="zh-CN" dirty="0"/>
              <a:t>Lots of events didn't reach DSSD1 but fill in (</a:t>
            </a:r>
            <a:r>
              <a:rPr lang="en-US" altLang="zh-CN" dirty="0" err="1"/>
              <a:t>x,y</a:t>
            </a:r>
            <a:r>
              <a:rPr lang="en-US" altLang="zh-CN" dirty="0"/>
              <a:t>)=(0,0)</a:t>
            </a:r>
          </a:p>
          <a:p>
            <a:r>
              <a:rPr lang="en-US" altLang="zh-CN" dirty="0"/>
              <a:t>Can't get rid of them.</a:t>
            </a:r>
            <a:endParaRPr lang="zh-CN" altLang="en-US" dirty="0"/>
          </a:p>
        </p:txBody>
      </p:sp>
    </p:spTree>
    <p:extLst>
      <p:ext uri="{BB962C8B-B14F-4D97-AF65-F5344CB8AC3E}">
        <p14:creationId xmlns:p14="http://schemas.microsoft.com/office/powerpoint/2010/main" val="3192616622"/>
      </p:ext>
    </p:extLst>
  </p:cSld>
  <p:clrMapOvr>
    <a:masterClrMapping/>
  </p:clrMapOvr>
</p:sld>
</file>

<file path=ppt/slides/slide2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AAAF1113-544F-4B00-BE01-40CA025E6128}"/>
              </a:ext>
            </a:extLst>
          </p:cNvPr>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518984"/>
            <a:ext cx="4570406" cy="3373395"/>
          </a:xfrm>
          <a:prstGeom prst="rect">
            <a:avLst/>
          </a:prstGeom>
        </p:spPr>
      </p:pic>
      <p:pic>
        <p:nvPicPr>
          <p:cNvPr id="6" name="Picture 5">
            <a:extLst>
              <a:ext uri="{FF2B5EF4-FFF2-40B4-BE49-F238E27FC236}">
                <a16:creationId xmlns:a16="http://schemas.microsoft.com/office/drawing/2014/main" id="{74C6E403-0EC8-4E15-8463-28CE6A3891AA}"/>
              </a:ext>
            </a:extLst>
          </p:cNvPr>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4572000" y="545437"/>
            <a:ext cx="4572000" cy="3320489"/>
          </a:xfrm>
          <a:prstGeom prst="rect">
            <a:avLst/>
          </a:prstGeom>
        </p:spPr>
      </p:pic>
      <p:cxnSp>
        <p:nvCxnSpPr>
          <p:cNvPr id="8" name="Straight Arrow Connector 7">
            <a:extLst>
              <a:ext uri="{FF2B5EF4-FFF2-40B4-BE49-F238E27FC236}">
                <a16:creationId xmlns:a16="http://schemas.microsoft.com/office/drawing/2014/main" id="{783EE296-7167-48EE-8E94-03CF6FF9BC28}"/>
              </a:ext>
            </a:extLst>
          </p:cNvPr>
          <p:cNvCxnSpPr>
            <a:cxnSpLocks/>
            <a:stCxn id="9" idx="0"/>
          </p:cNvCxnSpPr>
          <p:nvPr/>
        </p:nvCxnSpPr>
        <p:spPr>
          <a:xfrm flipH="1" flipV="1">
            <a:off x="1470454" y="3472249"/>
            <a:ext cx="814749" cy="1136821"/>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sp>
        <p:nvSpPr>
          <p:cNvPr id="9" name="TextBox 8">
            <a:extLst>
              <a:ext uri="{FF2B5EF4-FFF2-40B4-BE49-F238E27FC236}">
                <a16:creationId xmlns:a16="http://schemas.microsoft.com/office/drawing/2014/main" id="{C5A35A79-8B18-4405-BA60-A88EF7472414}"/>
              </a:ext>
            </a:extLst>
          </p:cNvPr>
          <p:cNvSpPr txBox="1"/>
          <p:nvPr/>
        </p:nvSpPr>
        <p:spPr>
          <a:xfrm>
            <a:off x="0" y="4609070"/>
            <a:ext cx="4570406" cy="923330"/>
          </a:xfrm>
          <a:prstGeom prst="rect">
            <a:avLst/>
          </a:prstGeom>
          <a:noFill/>
        </p:spPr>
        <p:txBody>
          <a:bodyPr wrap="square" rtlCol="0">
            <a:spAutoFit/>
          </a:bodyPr>
          <a:lstStyle/>
          <a:p>
            <a:r>
              <a:rPr lang="en-US" altLang="zh-CN" dirty="0"/>
              <a:t>Lots of events didn't reach DSSD1 but fill in (</a:t>
            </a:r>
            <a:r>
              <a:rPr lang="en-US" altLang="zh-CN" dirty="0" err="1"/>
              <a:t>x,y</a:t>
            </a:r>
            <a:r>
              <a:rPr lang="en-US" altLang="zh-CN" dirty="0"/>
              <a:t>)=(0,0)</a:t>
            </a:r>
          </a:p>
          <a:p>
            <a:r>
              <a:rPr lang="en-US" altLang="zh-CN" dirty="0"/>
              <a:t>Can't get rid of them.</a:t>
            </a:r>
            <a:endParaRPr lang="zh-CN" altLang="en-US" dirty="0"/>
          </a:p>
        </p:txBody>
      </p:sp>
      <p:sp>
        <p:nvSpPr>
          <p:cNvPr id="11" name="TextBox 10">
            <a:extLst>
              <a:ext uri="{FF2B5EF4-FFF2-40B4-BE49-F238E27FC236}">
                <a16:creationId xmlns:a16="http://schemas.microsoft.com/office/drawing/2014/main" id="{AC2B7AD3-3C4A-4584-B9E9-09D276855347}"/>
              </a:ext>
            </a:extLst>
          </p:cNvPr>
          <p:cNvSpPr txBox="1"/>
          <p:nvPr/>
        </p:nvSpPr>
        <p:spPr>
          <a:xfrm>
            <a:off x="5267166" y="4701403"/>
            <a:ext cx="3876834" cy="369332"/>
          </a:xfrm>
          <a:prstGeom prst="rect">
            <a:avLst/>
          </a:prstGeom>
          <a:noFill/>
        </p:spPr>
        <p:txBody>
          <a:bodyPr wrap="square" rtlCol="0">
            <a:spAutoFit/>
          </a:bodyPr>
          <a:lstStyle/>
          <a:p>
            <a:r>
              <a:rPr lang="en-US" altLang="zh-CN" dirty="0"/>
              <a:t>Have to shift (</a:t>
            </a:r>
            <a:r>
              <a:rPr lang="en-US" altLang="zh-CN" dirty="0" err="1"/>
              <a:t>x,y</a:t>
            </a:r>
            <a:r>
              <a:rPr lang="en-US" altLang="zh-CN" dirty="0"/>
              <a:t>) by a constant value.</a:t>
            </a:r>
            <a:endParaRPr lang="zh-CN" altLang="en-US" dirty="0"/>
          </a:p>
        </p:txBody>
      </p:sp>
      <p:cxnSp>
        <p:nvCxnSpPr>
          <p:cNvPr id="13" name="Straight Arrow Connector 12">
            <a:extLst>
              <a:ext uri="{FF2B5EF4-FFF2-40B4-BE49-F238E27FC236}">
                <a16:creationId xmlns:a16="http://schemas.microsoft.com/office/drawing/2014/main" id="{2BC21101-19F8-43CF-941A-DCD8D2C5FDA2}"/>
              </a:ext>
            </a:extLst>
          </p:cNvPr>
          <p:cNvCxnSpPr>
            <a:cxnSpLocks/>
            <a:stCxn id="11" idx="0"/>
          </p:cNvCxnSpPr>
          <p:nvPr/>
        </p:nvCxnSpPr>
        <p:spPr>
          <a:xfrm flipV="1">
            <a:off x="7205583" y="3669089"/>
            <a:ext cx="332039" cy="1032314"/>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951614406"/>
      </p:ext>
    </p:extLst>
  </p:cSld>
  <p:clrMapOvr>
    <a:masterClrMapping/>
  </p:clrMapOvr>
</p:sld>
</file>

<file path=ppt/slides/slide2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F908D53C-7096-48EC-88A3-91D3554F1031}"/>
              </a:ext>
            </a:extLst>
          </p:cNvPr>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0"/>
            <a:ext cx="5934075" cy="4410075"/>
          </a:xfrm>
          <a:prstGeom prst="rect">
            <a:avLst/>
          </a:prstGeom>
        </p:spPr>
      </p:pic>
      <p:pic>
        <p:nvPicPr>
          <p:cNvPr id="5" name="Picture 4">
            <a:extLst>
              <a:ext uri="{FF2B5EF4-FFF2-40B4-BE49-F238E27FC236}">
                <a16:creationId xmlns:a16="http://schemas.microsoft.com/office/drawing/2014/main" id="{7B11E615-CFEC-425B-990D-21F64B7636C5}"/>
              </a:ext>
            </a:extLst>
          </p:cNvPr>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0" y="4410074"/>
            <a:ext cx="3508341" cy="2447925"/>
          </a:xfrm>
          <a:prstGeom prst="rect">
            <a:avLst/>
          </a:prstGeom>
        </p:spPr>
      </p:pic>
      <p:pic>
        <p:nvPicPr>
          <p:cNvPr id="7" name="Picture 6">
            <a:extLst>
              <a:ext uri="{FF2B5EF4-FFF2-40B4-BE49-F238E27FC236}">
                <a16:creationId xmlns:a16="http://schemas.microsoft.com/office/drawing/2014/main" id="{8D203519-39EE-4866-8562-472CF13679EB}"/>
              </a:ext>
            </a:extLst>
          </p:cNvPr>
          <p:cNvPicPr>
            <a:picLocks noChangeAspect="1"/>
          </p:cNvPicPr>
          <p:nvPr/>
        </p:nvPicPr>
        <p:blipFill>
          <a:blip r:embed="rId5">
            <a:extLst>
              <a:ext uri="{28A0092B-C50C-407E-A947-70E740481C1C}">
                <a14:useLocalDpi xmlns:a14="http://schemas.microsoft.com/office/drawing/2010/main"/>
              </a:ext>
            </a:extLst>
          </a:blip>
          <a:stretch>
            <a:fillRect/>
          </a:stretch>
        </p:blipFill>
        <p:spPr>
          <a:xfrm>
            <a:off x="5635659" y="4366491"/>
            <a:ext cx="3508341" cy="2491508"/>
          </a:xfrm>
          <a:prstGeom prst="rect">
            <a:avLst/>
          </a:prstGeom>
        </p:spPr>
      </p:pic>
    </p:spTree>
    <p:extLst>
      <p:ext uri="{BB962C8B-B14F-4D97-AF65-F5344CB8AC3E}">
        <p14:creationId xmlns:p14="http://schemas.microsoft.com/office/powerpoint/2010/main" val="1567980742"/>
      </p:ext>
    </p:extLst>
  </p:cSld>
  <p:clrMapOvr>
    <a:masterClrMapping/>
  </p:clrMapOvr>
</p:sld>
</file>

<file path=ppt/slides/slide2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E71CFDB1-E62D-465F-B789-9B8BBC6CCECD}"/>
              </a:ext>
            </a:extLst>
          </p:cNvPr>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1" y="0"/>
            <a:ext cx="4572000" cy="2773680"/>
          </a:xfrm>
          <a:prstGeom prst="rect">
            <a:avLst/>
          </a:prstGeom>
        </p:spPr>
      </p:pic>
      <p:pic>
        <p:nvPicPr>
          <p:cNvPr id="5" name="Picture 4">
            <a:extLst>
              <a:ext uri="{FF2B5EF4-FFF2-40B4-BE49-F238E27FC236}">
                <a16:creationId xmlns:a16="http://schemas.microsoft.com/office/drawing/2014/main" id="{F86B7761-E302-4008-96F7-A7659E25B9A6}"/>
              </a:ext>
            </a:extLst>
          </p:cNvPr>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4571999" y="1"/>
            <a:ext cx="4572000" cy="2773680"/>
          </a:xfrm>
          <a:prstGeom prst="rect">
            <a:avLst/>
          </a:prstGeom>
        </p:spPr>
      </p:pic>
      <p:sp>
        <p:nvSpPr>
          <p:cNvPr id="6" name="TextBox 5">
            <a:extLst>
              <a:ext uri="{FF2B5EF4-FFF2-40B4-BE49-F238E27FC236}">
                <a16:creationId xmlns:a16="http://schemas.microsoft.com/office/drawing/2014/main" id="{ED66CE4D-0DCA-4B50-B626-B56EF0732B1E}"/>
              </a:ext>
            </a:extLst>
          </p:cNvPr>
          <p:cNvSpPr txBox="1"/>
          <p:nvPr/>
        </p:nvSpPr>
        <p:spPr>
          <a:xfrm>
            <a:off x="0" y="2829698"/>
            <a:ext cx="4188941" cy="2862322"/>
          </a:xfrm>
          <a:prstGeom prst="rect">
            <a:avLst/>
          </a:prstGeom>
          <a:noFill/>
        </p:spPr>
        <p:txBody>
          <a:bodyPr wrap="square" rtlCol="0">
            <a:spAutoFit/>
          </a:bodyPr>
          <a:lstStyle/>
          <a:p>
            <a:r>
              <a:rPr lang="en-US" altLang="zh-CN" dirty="0"/>
              <a:t>Number of steps in Silicon ΔE Detector</a:t>
            </a:r>
          </a:p>
          <a:p>
            <a:pPr algn="just"/>
            <a:r>
              <a:rPr lang="en-US" altLang="zh-CN" dirty="0"/>
              <a:t>It's thin. Most particles pass through ΔE only interact with silicon once/twice/three times.</a:t>
            </a:r>
          </a:p>
          <a:p>
            <a:pPr algn="just"/>
            <a:endParaRPr lang="en-US" altLang="zh-CN" dirty="0"/>
          </a:p>
          <a:p>
            <a:pPr algn="just"/>
            <a:r>
              <a:rPr lang="en-US" altLang="zh-CN" dirty="0"/>
              <a:t>30 MeV 29.9 MeV</a:t>
            </a:r>
          </a:p>
          <a:p>
            <a:pPr algn="just"/>
            <a:r>
              <a:rPr lang="en-US" altLang="zh-CN" dirty="0"/>
              <a:t>100 μm 2 steps</a:t>
            </a:r>
          </a:p>
          <a:p>
            <a:pPr algn="just"/>
            <a:r>
              <a:rPr lang="en-US" altLang="zh-CN" dirty="0"/>
              <a:t>1 μm 5 steps</a:t>
            </a:r>
          </a:p>
          <a:p>
            <a:pPr algn="just"/>
            <a:r>
              <a:rPr lang="en-US" altLang="zh-CN" dirty="0"/>
              <a:t>0.1  μm 10 steps</a:t>
            </a:r>
          </a:p>
          <a:p>
            <a:pPr algn="just"/>
            <a:r>
              <a:rPr lang="en-US" altLang="zh-CN" dirty="0"/>
              <a:t>0.01 μm 12 steps</a:t>
            </a:r>
          </a:p>
        </p:txBody>
      </p:sp>
      <p:sp>
        <p:nvSpPr>
          <p:cNvPr id="7" name="TextBox 6">
            <a:extLst>
              <a:ext uri="{FF2B5EF4-FFF2-40B4-BE49-F238E27FC236}">
                <a16:creationId xmlns:a16="http://schemas.microsoft.com/office/drawing/2014/main" id="{BE5D8B35-3997-4184-BEA8-6ECE45D1D123}"/>
              </a:ext>
            </a:extLst>
          </p:cNvPr>
          <p:cNvSpPr txBox="1"/>
          <p:nvPr/>
        </p:nvSpPr>
        <p:spPr>
          <a:xfrm>
            <a:off x="4856205" y="2829698"/>
            <a:ext cx="4287793" cy="1200329"/>
          </a:xfrm>
          <a:prstGeom prst="rect">
            <a:avLst/>
          </a:prstGeom>
          <a:noFill/>
        </p:spPr>
        <p:txBody>
          <a:bodyPr wrap="square" rtlCol="0">
            <a:spAutoFit/>
          </a:bodyPr>
          <a:lstStyle/>
          <a:p>
            <a:r>
              <a:rPr lang="en-US" altLang="zh-CN" dirty="0"/>
              <a:t>Number of steps in Silicon E Detector</a:t>
            </a:r>
          </a:p>
          <a:p>
            <a:r>
              <a:rPr lang="en-US" altLang="zh-CN" dirty="0"/>
              <a:t>It's thick. Most particles deposit all the residual energy in E and interact with silicon 60 times.</a:t>
            </a:r>
            <a:endParaRPr lang="zh-CN" altLang="en-US" dirty="0"/>
          </a:p>
        </p:txBody>
      </p:sp>
    </p:spTree>
    <p:extLst>
      <p:ext uri="{BB962C8B-B14F-4D97-AF65-F5344CB8AC3E}">
        <p14:creationId xmlns:p14="http://schemas.microsoft.com/office/powerpoint/2010/main" val="3936476034"/>
      </p:ext>
    </p:extLst>
  </p:cSld>
  <p:clrMapOvr>
    <a:masterClrMapping/>
  </p:clrMapOvr>
</p:sld>
</file>

<file path=ppt/slides/slide2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88975056-62E6-4804-869F-ABD5CEB9DBEA}"/>
              </a:ext>
            </a:extLst>
          </p:cNvPr>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0"/>
            <a:ext cx="4572000" cy="2773680"/>
          </a:xfrm>
          <a:prstGeom prst="rect">
            <a:avLst/>
          </a:prstGeom>
        </p:spPr>
      </p:pic>
      <p:pic>
        <p:nvPicPr>
          <p:cNvPr id="5" name="Picture 4">
            <a:extLst>
              <a:ext uri="{FF2B5EF4-FFF2-40B4-BE49-F238E27FC236}">
                <a16:creationId xmlns:a16="http://schemas.microsoft.com/office/drawing/2014/main" id="{7FCB0A67-6714-4DB1-9147-5B3B0304CC3D}"/>
              </a:ext>
            </a:extLst>
          </p:cNvPr>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1" y="2773680"/>
            <a:ext cx="4572000" cy="2773680"/>
          </a:xfrm>
          <a:prstGeom prst="rect">
            <a:avLst/>
          </a:prstGeom>
        </p:spPr>
      </p:pic>
      <p:pic>
        <p:nvPicPr>
          <p:cNvPr id="7" name="Picture 6">
            <a:extLst>
              <a:ext uri="{FF2B5EF4-FFF2-40B4-BE49-F238E27FC236}">
                <a16:creationId xmlns:a16="http://schemas.microsoft.com/office/drawing/2014/main" id="{7B706920-FE53-45D7-9C75-EB0A69BC3D2C}"/>
              </a:ext>
            </a:extLst>
          </p:cNvPr>
          <p:cNvPicPr>
            <a:picLocks noChangeAspect="1"/>
          </p:cNvPicPr>
          <p:nvPr/>
        </p:nvPicPr>
        <p:blipFill>
          <a:blip r:embed="rId5">
            <a:extLst>
              <a:ext uri="{28A0092B-C50C-407E-A947-70E740481C1C}">
                <a14:useLocalDpi xmlns:a14="http://schemas.microsoft.com/office/drawing/2010/main"/>
              </a:ext>
            </a:extLst>
          </a:blip>
          <a:stretch>
            <a:fillRect/>
          </a:stretch>
        </p:blipFill>
        <p:spPr>
          <a:xfrm>
            <a:off x="4572000" y="2773680"/>
            <a:ext cx="4572000" cy="2773680"/>
          </a:xfrm>
          <a:prstGeom prst="rect">
            <a:avLst/>
          </a:prstGeom>
        </p:spPr>
      </p:pic>
      <p:pic>
        <p:nvPicPr>
          <p:cNvPr id="9" name="Picture 8">
            <a:extLst>
              <a:ext uri="{FF2B5EF4-FFF2-40B4-BE49-F238E27FC236}">
                <a16:creationId xmlns:a16="http://schemas.microsoft.com/office/drawing/2014/main" id="{D92575CD-7A86-443C-9459-C89BDF5A6F39}"/>
              </a:ext>
            </a:extLst>
          </p:cNvPr>
          <p:cNvPicPr>
            <a:picLocks noChangeAspect="1"/>
          </p:cNvPicPr>
          <p:nvPr/>
        </p:nvPicPr>
        <p:blipFill>
          <a:blip r:embed="rId6">
            <a:extLst>
              <a:ext uri="{28A0092B-C50C-407E-A947-70E740481C1C}">
                <a14:useLocalDpi xmlns:a14="http://schemas.microsoft.com/office/drawing/2010/main"/>
              </a:ext>
            </a:extLst>
          </a:blip>
          <a:stretch>
            <a:fillRect/>
          </a:stretch>
        </p:blipFill>
        <p:spPr>
          <a:xfrm>
            <a:off x="4571999" y="0"/>
            <a:ext cx="4572000" cy="2773680"/>
          </a:xfrm>
          <a:prstGeom prst="rect">
            <a:avLst/>
          </a:prstGeom>
        </p:spPr>
      </p:pic>
      <p:sp>
        <p:nvSpPr>
          <p:cNvPr id="10" name="TextBox 9">
            <a:extLst>
              <a:ext uri="{FF2B5EF4-FFF2-40B4-BE49-F238E27FC236}">
                <a16:creationId xmlns:a16="http://schemas.microsoft.com/office/drawing/2014/main" id="{CE8229E7-AB94-4F6A-867D-9C7981679F8E}"/>
              </a:ext>
            </a:extLst>
          </p:cNvPr>
          <p:cNvSpPr txBox="1"/>
          <p:nvPr/>
        </p:nvSpPr>
        <p:spPr>
          <a:xfrm>
            <a:off x="0" y="5547360"/>
            <a:ext cx="4188941" cy="1200329"/>
          </a:xfrm>
          <a:prstGeom prst="rect">
            <a:avLst/>
          </a:prstGeom>
          <a:noFill/>
        </p:spPr>
        <p:txBody>
          <a:bodyPr wrap="square" rtlCol="0">
            <a:spAutoFit/>
          </a:bodyPr>
          <a:lstStyle/>
          <a:p>
            <a:pPr algn="just"/>
            <a:r>
              <a:rPr lang="en-US" altLang="zh-CN" dirty="0"/>
              <a:t>Z position of the last step in Silicon ΔE Detector.</a:t>
            </a:r>
            <a:r>
              <a:rPr lang="zh-CN" altLang="en-US" dirty="0"/>
              <a:t> </a:t>
            </a:r>
            <a:r>
              <a:rPr lang="en-US" altLang="zh-CN" dirty="0"/>
              <a:t>ΔE is placed at z = 10 mm. The 10 μm thickness ranges from 9.995 to 10.005 mm.</a:t>
            </a:r>
            <a:endParaRPr lang="zh-CN" altLang="en-US" dirty="0"/>
          </a:p>
        </p:txBody>
      </p:sp>
      <p:sp>
        <p:nvSpPr>
          <p:cNvPr id="11" name="TextBox 10">
            <a:extLst>
              <a:ext uri="{FF2B5EF4-FFF2-40B4-BE49-F238E27FC236}">
                <a16:creationId xmlns:a16="http://schemas.microsoft.com/office/drawing/2014/main" id="{55522CE0-C43A-4CF1-8E76-B01EF0DF3358}"/>
              </a:ext>
            </a:extLst>
          </p:cNvPr>
          <p:cNvSpPr txBox="1"/>
          <p:nvPr/>
        </p:nvSpPr>
        <p:spPr>
          <a:xfrm>
            <a:off x="4667764" y="5547359"/>
            <a:ext cx="4380470" cy="1200329"/>
          </a:xfrm>
          <a:prstGeom prst="rect">
            <a:avLst/>
          </a:prstGeom>
          <a:noFill/>
        </p:spPr>
        <p:txBody>
          <a:bodyPr wrap="square" rtlCol="0">
            <a:spAutoFit/>
          </a:bodyPr>
          <a:lstStyle/>
          <a:p>
            <a:pPr algn="just"/>
            <a:r>
              <a:rPr lang="en-US" altLang="zh-CN" dirty="0"/>
              <a:t>Z position of the last step in Silicon E Detector.</a:t>
            </a:r>
            <a:r>
              <a:rPr lang="zh-CN" altLang="en-US" dirty="0"/>
              <a:t> </a:t>
            </a:r>
            <a:r>
              <a:rPr lang="en-US" altLang="zh-CN" dirty="0"/>
              <a:t>E is placed at z = 20 mm. The 1 mm thickness ranges from z = 19.5 to 20.5 mm. All particles are stopped within 0.44 mm.</a:t>
            </a:r>
            <a:endParaRPr lang="zh-CN" altLang="en-US" dirty="0"/>
          </a:p>
        </p:txBody>
      </p:sp>
    </p:spTree>
    <p:extLst>
      <p:ext uri="{BB962C8B-B14F-4D97-AF65-F5344CB8AC3E}">
        <p14:creationId xmlns:p14="http://schemas.microsoft.com/office/powerpoint/2010/main" val="946598883"/>
      </p:ext>
    </p:extLst>
  </p:cSld>
  <p:clrMapOvr>
    <a:masterClrMapping/>
  </p:clrMapOvr>
</p:sld>
</file>

<file path=ppt/slides/slide2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968B7663-88BD-4276-B858-02D354E24BEF}"/>
              </a:ext>
            </a:extLst>
          </p:cNvPr>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0"/>
            <a:ext cx="4572000" cy="2773680"/>
          </a:xfrm>
          <a:prstGeom prst="rect">
            <a:avLst/>
          </a:prstGeom>
        </p:spPr>
      </p:pic>
      <p:pic>
        <p:nvPicPr>
          <p:cNvPr id="9" name="Picture 8">
            <a:extLst>
              <a:ext uri="{FF2B5EF4-FFF2-40B4-BE49-F238E27FC236}">
                <a16:creationId xmlns:a16="http://schemas.microsoft.com/office/drawing/2014/main" id="{7DEA442F-F929-401C-89A8-E587D3E7A3B3}"/>
              </a:ext>
            </a:extLst>
          </p:cNvPr>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4572000" y="0"/>
            <a:ext cx="4572000" cy="2773680"/>
          </a:xfrm>
          <a:prstGeom prst="rect">
            <a:avLst/>
          </a:prstGeom>
        </p:spPr>
      </p:pic>
      <p:pic>
        <p:nvPicPr>
          <p:cNvPr id="11" name="Picture 10">
            <a:extLst>
              <a:ext uri="{FF2B5EF4-FFF2-40B4-BE49-F238E27FC236}">
                <a16:creationId xmlns:a16="http://schemas.microsoft.com/office/drawing/2014/main" id="{FBEE4AFF-B3C2-4CAA-AAC8-6E38CD1701E2}"/>
              </a:ext>
            </a:extLst>
          </p:cNvPr>
          <p:cNvPicPr>
            <a:picLocks noChangeAspect="1"/>
          </p:cNvPicPr>
          <p:nvPr/>
        </p:nvPicPr>
        <p:blipFill>
          <a:blip r:embed="rId5">
            <a:extLst>
              <a:ext uri="{28A0092B-C50C-407E-A947-70E740481C1C}">
                <a14:useLocalDpi xmlns:a14="http://schemas.microsoft.com/office/drawing/2010/main"/>
              </a:ext>
            </a:extLst>
          </a:blip>
          <a:stretch>
            <a:fillRect/>
          </a:stretch>
        </p:blipFill>
        <p:spPr>
          <a:xfrm>
            <a:off x="0" y="2773680"/>
            <a:ext cx="4572000" cy="2773680"/>
          </a:xfrm>
          <a:prstGeom prst="rect">
            <a:avLst/>
          </a:prstGeom>
        </p:spPr>
      </p:pic>
      <p:sp>
        <p:nvSpPr>
          <p:cNvPr id="12" name="TextBox 11">
            <a:extLst>
              <a:ext uri="{FF2B5EF4-FFF2-40B4-BE49-F238E27FC236}">
                <a16:creationId xmlns:a16="http://schemas.microsoft.com/office/drawing/2014/main" id="{36C5439C-F1F5-4D0C-AB15-A7F6BEB12925}"/>
              </a:ext>
            </a:extLst>
          </p:cNvPr>
          <p:cNvSpPr txBox="1"/>
          <p:nvPr/>
        </p:nvSpPr>
        <p:spPr>
          <a:xfrm>
            <a:off x="0" y="0"/>
            <a:ext cx="639919" cy="369332"/>
          </a:xfrm>
          <a:prstGeom prst="rect">
            <a:avLst/>
          </a:prstGeom>
          <a:noFill/>
        </p:spPr>
        <p:txBody>
          <a:bodyPr wrap="none" rtlCol="0">
            <a:spAutoFit/>
          </a:bodyPr>
          <a:lstStyle/>
          <a:p>
            <a:r>
              <a:rPr lang="en-US" altLang="zh-CN" dirty="0"/>
              <a:t>276k</a:t>
            </a:r>
            <a:endParaRPr lang="zh-CN" altLang="en-US" dirty="0"/>
          </a:p>
        </p:txBody>
      </p:sp>
      <p:sp>
        <p:nvSpPr>
          <p:cNvPr id="13" name="TextBox 12">
            <a:extLst>
              <a:ext uri="{FF2B5EF4-FFF2-40B4-BE49-F238E27FC236}">
                <a16:creationId xmlns:a16="http://schemas.microsoft.com/office/drawing/2014/main" id="{6FB0E121-5DE2-426D-B7F3-E606E910D451}"/>
              </a:ext>
            </a:extLst>
          </p:cNvPr>
          <p:cNvSpPr txBox="1"/>
          <p:nvPr/>
        </p:nvSpPr>
        <p:spPr>
          <a:xfrm>
            <a:off x="-1" y="2773680"/>
            <a:ext cx="639919" cy="369332"/>
          </a:xfrm>
          <a:prstGeom prst="rect">
            <a:avLst/>
          </a:prstGeom>
          <a:noFill/>
        </p:spPr>
        <p:txBody>
          <a:bodyPr wrap="none" rtlCol="0">
            <a:spAutoFit/>
          </a:bodyPr>
          <a:lstStyle/>
          <a:p>
            <a:r>
              <a:rPr lang="en-US" altLang="zh-CN" dirty="0"/>
              <a:t>227k</a:t>
            </a:r>
            <a:endParaRPr lang="zh-CN" altLang="en-US" dirty="0"/>
          </a:p>
        </p:txBody>
      </p:sp>
      <p:pic>
        <p:nvPicPr>
          <p:cNvPr id="15" name="Picture 14">
            <a:extLst>
              <a:ext uri="{FF2B5EF4-FFF2-40B4-BE49-F238E27FC236}">
                <a16:creationId xmlns:a16="http://schemas.microsoft.com/office/drawing/2014/main" id="{27BF20F9-C43A-4BFC-915F-635F063946D6}"/>
              </a:ext>
            </a:extLst>
          </p:cNvPr>
          <p:cNvPicPr>
            <a:picLocks noChangeAspect="1"/>
          </p:cNvPicPr>
          <p:nvPr/>
        </p:nvPicPr>
        <p:blipFill>
          <a:blip r:embed="rId6">
            <a:extLst>
              <a:ext uri="{28A0092B-C50C-407E-A947-70E740481C1C}">
                <a14:useLocalDpi xmlns:a14="http://schemas.microsoft.com/office/drawing/2010/main"/>
              </a:ext>
            </a:extLst>
          </a:blip>
          <a:stretch>
            <a:fillRect/>
          </a:stretch>
        </p:blipFill>
        <p:spPr>
          <a:xfrm>
            <a:off x="4572000" y="2773680"/>
            <a:ext cx="4572000" cy="2773680"/>
          </a:xfrm>
          <a:prstGeom prst="rect">
            <a:avLst/>
          </a:prstGeom>
        </p:spPr>
      </p:pic>
      <p:sp>
        <p:nvSpPr>
          <p:cNvPr id="17" name="TextBox 16">
            <a:extLst>
              <a:ext uri="{FF2B5EF4-FFF2-40B4-BE49-F238E27FC236}">
                <a16:creationId xmlns:a16="http://schemas.microsoft.com/office/drawing/2014/main" id="{4E7E9BC6-BECB-4B04-8A71-A29243471765}"/>
              </a:ext>
            </a:extLst>
          </p:cNvPr>
          <p:cNvSpPr txBox="1"/>
          <p:nvPr/>
        </p:nvSpPr>
        <p:spPr>
          <a:xfrm>
            <a:off x="0" y="5547360"/>
            <a:ext cx="5384457" cy="923330"/>
          </a:xfrm>
          <a:prstGeom prst="rect">
            <a:avLst/>
          </a:prstGeom>
          <a:noFill/>
        </p:spPr>
        <p:txBody>
          <a:bodyPr wrap="square">
            <a:spAutoFit/>
          </a:bodyPr>
          <a:lstStyle/>
          <a:p>
            <a:r>
              <a:rPr lang="en-US" altLang="zh-CN" dirty="0"/>
              <a:t>X-Y position of the last step in Silicon ΔE Detector.</a:t>
            </a:r>
            <a:r>
              <a:rPr lang="zh-CN" altLang="en-US" dirty="0"/>
              <a:t> </a:t>
            </a:r>
            <a:endParaRPr lang="en-US" altLang="zh-CN" dirty="0"/>
          </a:p>
          <a:p>
            <a:r>
              <a:rPr lang="en-US" altLang="zh-CN" dirty="0"/>
              <a:t>Detection efficiency  can be obtained from the number of counts. In this case, ε(ΔE) = 27.6%, ε(ΔE) = 22.7%</a:t>
            </a:r>
            <a:endParaRPr lang="zh-CN" altLang="en-US" dirty="0"/>
          </a:p>
        </p:txBody>
      </p:sp>
    </p:spTree>
    <p:extLst>
      <p:ext uri="{BB962C8B-B14F-4D97-AF65-F5344CB8AC3E}">
        <p14:creationId xmlns:p14="http://schemas.microsoft.com/office/powerpoint/2010/main" val="4120703575"/>
      </p:ext>
    </p:extLst>
  </p:cSld>
  <p:clrMapOvr>
    <a:masterClrMapping/>
  </p:clrMapOvr>
</p:sld>
</file>

<file path=ppt/slides/slide2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2DBA5831-5C9C-491E-B3E5-707C73F0689E}"/>
              </a:ext>
            </a:extLst>
          </p:cNvPr>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2773680"/>
            <a:ext cx="4572000" cy="2773680"/>
          </a:xfrm>
          <a:prstGeom prst="rect">
            <a:avLst/>
          </a:prstGeom>
        </p:spPr>
      </p:pic>
      <p:pic>
        <p:nvPicPr>
          <p:cNvPr id="5" name="Picture 4">
            <a:extLst>
              <a:ext uri="{FF2B5EF4-FFF2-40B4-BE49-F238E27FC236}">
                <a16:creationId xmlns:a16="http://schemas.microsoft.com/office/drawing/2014/main" id="{0430A217-824D-43C3-83D8-24E609440B69}"/>
              </a:ext>
            </a:extLst>
          </p:cNvPr>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0" y="0"/>
            <a:ext cx="4572000" cy="2773680"/>
          </a:xfrm>
          <a:prstGeom prst="rect">
            <a:avLst/>
          </a:prstGeom>
        </p:spPr>
      </p:pic>
      <p:pic>
        <p:nvPicPr>
          <p:cNvPr id="7" name="Picture 6">
            <a:extLst>
              <a:ext uri="{FF2B5EF4-FFF2-40B4-BE49-F238E27FC236}">
                <a16:creationId xmlns:a16="http://schemas.microsoft.com/office/drawing/2014/main" id="{1CA801AF-D7BA-4876-9D39-BAD3D9D6E172}"/>
              </a:ext>
            </a:extLst>
          </p:cNvPr>
          <p:cNvPicPr>
            <a:picLocks noChangeAspect="1"/>
          </p:cNvPicPr>
          <p:nvPr/>
        </p:nvPicPr>
        <p:blipFill>
          <a:blip r:embed="rId5">
            <a:extLst>
              <a:ext uri="{28A0092B-C50C-407E-A947-70E740481C1C}">
                <a14:useLocalDpi xmlns:a14="http://schemas.microsoft.com/office/drawing/2010/main"/>
              </a:ext>
            </a:extLst>
          </a:blip>
          <a:stretch>
            <a:fillRect/>
          </a:stretch>
        </p:blipFill>
        <p:spPr>
          <a:xfrm>
            <a:off x="4571998" y="2773680"/>
            <a:ext cx="4572000" cy="2773680"/>
          </a:xfrm>
          <a:prstGeom prst="rect">
            <a:avLst/>
          </a:prstGeom>
        </p:spPr>
      </p:pic>
      <p:pic>
        <p:nvPicPr>
          <p:cNvPr id="9" name="Picture 8">
            <a:extLst>
              <a:ext uri="{FF2B5EF4-FFF2-40B4-BE49-F238E27FC236}">
                <a16:creationId xmlns:a16="http://schemas.microsoft.com/office/drawing/2014/main" id="{5A7BEA3B-3D39-441B-B753-56C0476DB7AF}"/>
              </a:ext>
            </a:extLst>
          </p:cNvPr>
          <p:cNvPicPr>
            <a:picLocks noChangeAspect="1"/>
          </p:cNvPicPr>
          <p:nvPr/>
        </p:nvPicPr>
        <p:blipFill>
          <a:blip r:embed="rId6">
            <a:extLst>
              <a:ext uri="{28A0092B-C50C-407E-A947-70E740481C1C}">
                <a14:useLocalDpi xmlns:a14="http://schemas.microsoft.com/office/drawing/2010/main"/>
              </a:ext>
            </a:extLst>
          </a:blip>
          <a:stretch>
            <a:fillRect/>
          </a:stretch>
        </p:blipFill>
        <p:spPr>
          <a:xfrm>
            <a:off x="4571999" y="0"/>
            <a:ext cx="4572001" cy="2773680"/>
          </a:xfrm>
          <a:prstGeom prst="rect">
            <a:avLst/>
          </a:prstGeom>
        </p:spPr>
      </p:pic>
      <p:sp>
        <p:nvSpPr>
          <p:cNvPr id="10" name="TextBox 9">
            <a:extLst>
              <a:ext uri="{FF2B5EF4-FFF2-40B4-BE49-F238E27FC236}">
                <a16:creationId xmlns:a16="http://schemas.microsoft.com/office/drawing/2014/main" id="{5DB17630-7795-454C-9ED2-8D62D599BFCC}"/>
              </a:ext>
            </a:extLst>
          </p:cNvPr>
          <p:cNvSpPr txBox="1"/>
          <p:nvPr/>
        </p:nvSpPr>
        <p:spPr>
          <a:xfrm>
            <a:off x="2514600" y="5707174"/>
            <a:ext cx="4572000" cy="923330"/>
          </a:xfrm>
          <a:prstGeom prst="rect">
            <a:avLst/>
          </a:prstGeom>
          <a:noFill/>
        </p:spPr>
        <p:txBody>
          <a:bodyPr wrap="square" rtlCol="0">
            <a:spAutoFit/>
          </a:bodyPr>
          <a:lstStyle/>
          <a:p>
            <a:pPr algn="just"/>
            <a:r>
              <a:rPr lang="en-US" altLang="zh-CN" dirty="0">
                <a:latin typeface="Cambria" panose="02040503050406030204" pitchFamily="18" charset="0"/>
                <a:ea typeface="Cambria" panose="02040503050406030204" pitchFamily="18" charset="0"/>
              </a:rPr>
              <a:t>α Particles with 30 MeV</a:t>
            </a:r>
          </a:p>
          <a:p>
            <a:pPr algn="just"/>
            <a:r>
              <a:rPr lang="en-US" altLang="zh-CN" dirty="0">
                <a:latin typeface="Cambria" panose="02040503050406030204" pitchFamily="18" charset="0"/>
                <a:ea typeface="Cambria" panose="02040503050406030204" pitchFamily="18" charset="0"/>
              </a:rPr>
              <a:t>Deposit 300-1100 keV in ΔE</a:t>
            </a:r>
          </a:p>
          <a:p>
            <a:pPr algn="just"/>
            <a:r>
              <a:rPr lang="en-US" altLang="zh-CN" dirty="0">
                <a:latin typeface="Cambria" panose="02040503050406030204" pitchFamily="18" charset="0"/>
                <a:ea typeface="Cambria" panose="02040503050406030204" pitchFamily="18" charset="0"/>
              </a:rPr>
              <a:t>Deposit all the remainder (~29 MeV) in E</a:t>
            </a:r>
          </a:p>
        </p:txBody>
      </p:sp>
    </p:spTree>
    <p:extLst>
      <p:ext uri="{BB962C8B-B14F-4D97-AF65-F5344CB8AC3E}">
        <p14:creationId xmlns:p14="http://schemas.microsoft.com/office/powerpoint/2010/main" val="3735757984"/>
      </p:ext>
    </p:extLst>
  </p:cSld>
  <p:clrMapOvr>
    <a:masterClrMapping/>
  </p:clrMapOvr>
</p:sld>
</file>

<file path=ppt/slides/slide2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B5B9EC45-E9CA-4FFD-8E0E-712CE4A163C2}"/>
              </a:ext>
            </a:extLst>
          </p:cNvPr>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0"/>
            <a:ext cx="4572000" cy="2773680"/>
          </a:xfrm>
          <a:prstGeom prst="rect">
            <a:avLst/>
          </a:prstGeom>
        </p:spPr>
      </p:pic>
      <p:pic>
        <p:nvPicPr>
          <p:cNvPr id="5" name="Picture 4">
            <a:extLst>
              <a:ext uri="{FF2B5EF4-FFF2-40B4-BE49-F238E27FC236}">
                <a16:creationId xmlns:a16="http://schemas.microsoft.com/office/drawing/2014/main" id="{28CB93D5-A2AC-4C6F-9252-29B0BD0FBB25}"/>
              </a:ext>
            </a:extLst>
          </p:cNvPr>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4572000" y="0"/>
            <a:ext cx="4572000" cy="2773680"/>
          </a:xfrm>
          <a:prstGeom prst="rect">
            <a:avLst/>
          </a:prstGeom>
        </p:spPr>
      </p:pic>
      <p:pic>
        <p:nvPicPr>
          <p:cNvPr id="7" name="Picture 6">
            <a:extLst>
              <a:ext uri="{FF2B5EF4-FFF2-40B4-BE49-F238E27FC236}">
                <a16:creationId xmlns:a16="http://schemas.microsoft.com/office/drawing/2014/main" id="{F645690E-C08F-4432-B463-A6E18A0D021B}"/>
              </a:ext>
            </a:extLst>
          </p:cNvPr>
          <p:cNvPicPr>
            <a:picLocks noChangeAspect="1"/>
          </p:cNvPicPr>
          <p:nvPr/>
        </p:nvPicPr>
        <p:blipFill>
          <a:blip r:embed="rId5">
            <a:extLst>
              <a:ext uri="{28A0092B-C50C-407E-A947-70E740481C1C}">
                <a14:useLocalDpi xmlns:a14="http://schemas.microsoft.com/office/drawing/2010/main"/>
              </a:ext>
            </a:extLst>
          </a:blip>
          <a:stretch>
            <a:fillRect/>
          </a:stretch>
        </p:blipFill>
        <p:spPr>
          <a:xfrm>
            <a:off x="0" y="2773680"/>
            <a:ext cx="4572000" cy="2773680"/>
          </a:xfrm>
          <a:prstGeom prst="rect">
            <a:avLst/>
          </a:prstGeom>
        </p:spPr>
      </p:pic>
      <p:pic>
        <p:nvPicPr>
          <p:cNvPr id="9" name="Picture 8">
            <a:extLst>
              <a:ext uri="{FF2B5EF4-FFF2-40B4-BE49-F238E27FC236}">
                <a16:creationId xmlns:a16="http://schemas.microsoft.com/office/drawing/2014/main" id="{CE73C42C-F0AD-4CFF-8EB1-016B616A1328}"/>
              </a:ext>
            </a:extLst>
          </p:cNvPr>
          <p:cNvPicPr>
            <a:picLocks noChangeAspect="1"/>
          </p:cNvPicPr>
          <p:nvPr/>
        </p:nvPicPr>
        <p:blipFill>
          <a:blip r:embed="rId6">
            <a:extLst>
              <a:ext uri="{28A0092B-C50C-407E-A947-70E740481C1C}">
                <a14:useLocalDpi xmlns:a14="http://schemas.microsoft.com/office/drawing/2010/main"/>
              </a:ext>
            </a:extLst>
          </a:blip>
          <a:stretch>
            <a:fillRect/>
          </a:stretch>
        </p:blipFill>
        <p:spPr>
          <a:xfrm>
            <a:off x="4572000" y="2773681"/>
            <a:ext cx="4572000" cy="2773680"/>
          </a:xfrm>
          <a:prstGeom prst="rect">
            <a:avLst/>
          </a:prstGeom>
        </p:spPr>
      </p:pic>
      <p:sp>
        <p:nvSpPr>
          <p:cNvPr id="10" name="TextBox 9">
            <a:extLst>
              <a:ext uri="{FF2B5EF4-FFF2-40B4-BE49-F238E27FC236}">
                <a16:creationId xmlns:a16="http://schemas.microsoft.com/office/drawing/2014/main" id="{069C12FE-E471-4A12-A2E0-A994B073720B}"/>
              </a:ext>
            </a:extLst>
          </p:cNvPr>
          <p:cNvSpPr txBox="1"/>
          <p:nvPr/>
        </p:nvSpPr>
        <p:spPr>
          <a:xfrm>
            <a:off x="2477529" y="5583606"/>
            <a:ext cx="4188941" cy="1200329"/>
          </a:xfrm>
          <a:prstGeom prst="rect">
            <a:avLst/>
          </a:prstGeom>
          <a:noFill/>
        </p:spPr>
        <p:txBody>
          <a:bodyPr wrap="square" rtlCol="0">
            <a:spAutoFit/>
          </a:bodyPr>
          <a:lstStyle/>
          <a:p>
            <a:pPr algn="just"/>
            <a:r>
              <a:rPr lang="en-US" altLang="zh-CN" dirty="0">
                <a:latin typeface="Cambria" panose="02040503050406030204" pitchFamily="18" charset="0"/>
                <a:ea typeface="Cambria" panose="02040503050406030204" pitchFamily="18" charset="0"/>
              </a:rPr>
              <a:t>Particles emit at t = 0</a:t>
            </a:r>
          </a:p>
          <a:p>
            <a:pPr algn="just"/>
            <a:r>
              <a:rPr lang="en-US" altLang="zh-CN" dirty="0">
                <a:latin typeface="Cambria" panose="02040503050406030204" pitchFamily="18" charset="0"/>
                <a:ea typeface="Cambria" panose="02040503050406030204" pitchFamily="18" charset="0"/>
              </a:rPr>
              <a:t>Particles escape from the target ~0.2 ns</a:t>
            </a:r>
          </a:p>
          <a:p>
            <a:pPr algn="just"/>
            <a:r>
              <a:rPr lang="en-US" altLang="zh-CN" dirty="0">
                <a:latin typeface="Cambria" panose="02040503050406030204" pitchFamily="18" charset="0"/>
                <a:ea typeface="Cambria" panose="02040503050406030204" pitchFamily="18" charset="0"/>
              </a:rPr>
              <a:t>Then they interact with ΔE 0.2-0.6 ns</a:t>
            </a:r>
          </a:p>
          <a:p>
            <a:pPr algn="just"/>
            <a:r>
              <a:rPr lang="en-US" altLang="zh-CN" dirty="0">
                <a:latin typeface="Cambria" panose="02040503050406030204" pitchFamily="18" charset="0"/>
                <a:ea typeface="Cambria" panose="02040503050406030204" pitchFamily="18" charset="0"/>
              </a:rPr>
              <a:t>Then they interact with E 0.5-1.0 ns</a:t>
            </a:r>
            <a:endParaRPr lang="zh-CN" altLang="en-US" dirty="0">
              <a:latin typeface="Cambria" panose="02040503050406030204" pitchFamily="18" charset="0"/>
            </a:endParaRPr>
          </a:p>
        </p:txBody>
      </p:sp>
    </p:spTree>
    <p:extLst>
      <p:ext uri="{BB962C8B-B14F-4D97-AF65-F5344CB8AC3E}">
        <p14:creationId xmlns:p14="http://schemas.microsoft.com/office/powerpoint/2010/main" val="1172585910"/>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a:extLst>
              <a:ext uri="{FF2B5EF4-FFF2-40B4-BE49-F238E27FC236}">
                <a16:creationId xmlns:a16="http://schemas.microsoft.com/office/drawing/2014/main" id="{95E16375-ECE0-4B0C-99B5-F27BBF822AC1}"/>
              </a:ext>
            </a:extLst>
          </p:cNvPr>
          <p:cNvSpPr txBox="1"/>
          <p:nvPr/>
        </p:nvSpPr>
        <p:spPr>
          <a:xfrm>
            <a:off x="0" y="0"/>
            <a:ext cx="9144000" cy="6632585"/>
          </a:xfrm>
          <a:prstGeom prst="rect">
            <a:avLst/>
          </a:prstGeom>
          <a:noFill/>
        </p:spPr>
        <p:txBody>
          <a:bodyPr wrap="square">
            <a:spAutoFit/>
          </a:bodyPr>
          <a:lstStyle/>
          <a:p>
            <a:pPr marL="0" marR="0">
              <a:spcBef>
                <a:spcPts val="0"/>
              </a:spcBef>
              <a:spcAft>
                <a:spcPts val="0"/>
              </a:spcAft>
            </a:pPr>
            <a:r>
              <a:rPr lang="en-US" sz="1700" dirty="0">
                <a:effectLst/>
                <a:latin typeface="Calibri" panose="020F0502020204030204" pitchFamily="34" charset="0"/>
                <a:ea typeface="等线" panose="02010600030101010101" pitchFamily="2" charset="-122"/>
              </a:rPr>
              <a:t>Dear Lijie,</a:t>
            </a:r>
          </a:p>
          <a:p>
            <a:pPr marL="0" marR="0">
              <a:spcBef>
                <a:spcPts val="0"/>
              </a:spcBef>
              <a:spcAft>
                <a:spcPts val="0"/>
              </a:spcAft>
            </a:pPr>
            <a:r>
              <a:rPr lang="en-US" sz="1700" dirty="0">
                <a:effectLst/>
                <a:latin typeface="Calibri" panose="020F0502020204030204" pitchFamily="34" charset="0"/>
                <a:ea typeface="等线" panose="02010600030101010101" pitchFamily="2" charset="-122"/>
              </a:rPr>
              <a:t> </a:t>
            </a:r>
          </a:p>
          <a:p>
            <a:pPr marL="0" marR="0">
              <a:spcBef>
                <a:spcPts val="0"/>
              </a:spcBef>
              <a:spcAft>
                <a:spcPts val="0"/>
              </a:spcAft>
            </a:pPr>
            <a:r>
              <a:rPr lang="en-US" sz="1700" dirty="0">
                <a:effectLst/>
                <a:latin typeface="Calibri" panose="020F0502020204030204" pitchFamily="34" charset="0"/>
                <a:ea typeface="等线" panose="02010600030101010101" pitchFamily="2" charset="-122"/>
              </a:rPr>
              <a:t>Thanks for your interest in </a:t>
            </a:r>
            <a:r>
              <a:rPr lang="en-US" sz="1700" dirty="0" err="1">
                <a:effectLst/>
                <a:latin typeface="Calibri" panose="020F0502020204030204" pitchFamily="34" charset="0"/>
                <a:ea typeface="等线" panose="02010600030101010101" pitchFamily="2" charset="-122"/>
              </a:rPr>
              <a:t>NS_RadList</a:t>
            </a:r>
            <a:r>
              <a:rPr lang="en-US" sz="1700" dirty="0">
                <a:effectLst/>
                <a:latin typeface="Calibri" panose="020F0502020204030204" pitchFamily="34" charset="0"/>
                <a:ea typeface="等线" panose="02010600030101010101" pitchFamily="2" charset="-122"/>
              </a:rPr>
              <a:t>. The code has not been publicly released. A full report will be submitted in the coming months and the code will be released early next year.</a:t>
            </a:r>
          </a:p>
          <a:p>
            <a:pPr marL="0" marR="0">
              <a:spcBef>
                <a:spcPts val="0"/>
              </a:spcBef>
              <a:spcAft>
                <a:spcPts val="0"/>
              </a:spcAft>
            </a:pPr>
            <a:r>
              <a:rPr lang="en-US" sz="1700" dirty="0">
                <a:effectLst/>
                <a:latin typeface="Calibri" panose="020F0502020204030204" pitchFamily="34" charset="0"/>
                <a:ea typeface="等线" panose="02010600030101010101" pitchFamily="2" charset="-122"/>
              </a:rPr>
              <a:t> </a:t>
            </a:r>
          </a:p>
          <a:p>
            <a:pPr marL="0" marR="0">
              <a:spcBef>
                <a:spcPts val="0"/>
              </a:spcBef>
              <a:spcAft>
                <a:spcPts val="0"/>
              </a:spcAft>
            </a:pPr>
            <a:r>
              <a:rPr lang="en-US" sz="1700" dirty="0" err="1">
                <a:effectLst/>
                <a:latin typeface="Calibri" panose="020F0502020204030204" pitchFamily="34" charset="0"/>
                <a:ea typeface="等线" panose="02010600030101010101" pitchFamily="2" charset="-122"/>
              </a:rPr>
              <a:t>NS_Radlist</a:t>
            </a:r>
            <a:r>
              <a:rPr lang="en-US" sz="1700" dirty="0">
                <a:effectLst/>
                <a:latin typeface="Calibri" panose="020F0502020204030204" pitchFamily="34" charset="0"/>
                <a:ea typeface="等线" panose="02010600030101010101" pitchFamily="2" charset="-122"/>
              </a:rPr>
              <a:t> is aiming to calculate the Auger and X-ray emission spectra following nuclear decay events, including EC and internal conversion. The code also can be used for any type of </a:t>
            </a:r>
            <a:r>
              <a:rPr lang="en-US" sz="1700" dirty="0" err="1">
                <a:effectLst/>
                <a:latin typeface="Calibri" panose="020F0502020204030204" pitchFamily="34" charset="0"/>
                <a:ea typeface="等线" panose="02010600030101010101" pitchFamily="2" charset="-122"/>
              </a:rPr>
              <a:t>ionisation</a:t>
            </a:r>
            <a:r>
              <a:rPr lang="en-US" sz="1700" dirty="0">
                <a:effectLst/>
                <a:latin typeface="Calibri" panose="020F0502020204030204" pitchFamily="34" charset="0"/>
                <a:ea typeface="等线" panose="02010600030101010101" pitchFamily="2" charset="-122"/>
              </a:rPr>
              <a:t> events. We use </a:t>
            </a:r>
            <a:r>
              <a:rPr lang="en-US" sz="1700" b="1" dirty="0">
                <a:effectLst/>
                <a:latin typeface="Calibri" panose="020F0502020204030204" pitchFamily="34" charset="0"/>
                <a:ea typeface="等线" panose="02010600030101010101" pitchFamily="2" charset="-122"/>
              </a:rPr>
              <a:t>transition rates from EADL. The transition energies are not taken from EADL, but calculated using a Dirac-</a:t>
            </a:r>
            <a:r>
              <a:rPr lang="en-US" sz="1700" b="1" dirty="0" err="1">
                <a:effectLst/>
                <a:latin typeface="Calibri" panose="020F0502020204030204" pitchFamily="34" charset="0"/>
                <a:ea typeface="等线" panose="02010600030101010101" pitchFamily="2" charset="-122"/>
              </a:rPr>
              <a:t>Fock</a:t>
            </a:r>
            <a:r>
              <a:rPr lang="en-US" sz="1700" b="1" dirty="0">
                <a:effectLst/>
                <a:latin typeface="Calibri" panose="020F0502020204030204" pitchFamily="34" charset="0"/>
                <a:ea typeface="等线" panose="02010600030101010101" pitchFamily="2" charset="-122"/>
              </a:rPr>
              <a:t> model</a:t>
            </a:r>
            <a:r>
              <a:rPr lang="en-US" sz="1700" dirty="0">
                <a:effectLst/>
                <a:latin typeface="Calibri" panose="020F0502020204030204" pitchFamily="34" charset="0"/>
                <a:ea typeface="等线" panose="02010600030101010101" pitchFamily="2" charset="-122"/>
              </a:rPr>
              <a:t>. It is important to note, that in the atomic cascade the degree of </a:t>
            </a:r>
            <a:r>
              <a:rPr lang="en-US" sz="1700" dirty="0" err="1">
                <a:effectLst/>
                <a:latin typeface="Calibri" panose="020F0502020204030204" pitchFamily="34" charset="0"/>
                <a:ea typeface="等线" panose="02010600030101010101" pitchFamily="2" charset="-122"/>
              </a:rPr>
              <a:t>ionisation</a:t>
            </a:r>
            <a:r>
              <a:rPr lang="en-US" sz="1700" dirty="0">
                <a:effectLst/>
                <a:latin typeface="Calibri" panose="020F0502020204030204" pitchFamily="34" charset="0"/>
                <a:ea typeface="等线" panose="02010600030101010101" pitchFamily="2" charset="-122"/>
              </a:rPr>
              <a:t> is changing, so energies and transition rates need to be evaluated accordingly. For the </a:t>
            </a:r>
            <a:r>
              <a:rPr lang="en-US" sz="1700" b="1" dirty="0">
                <a:effectLst/>
                <a:latin typeface="Calibri" panose="020F0502020204030204" pitchFamily="34" charset="0"/>
                <a:ea typeface="等线" panose="02010600030101010101" pitchFamily="2" charset="-122"/>
              </a:rPr>
              <a:t>transition rates we use semi-empirical formulas  and for the energies the </a:t>
            </a:r>
            <a:r>
              <a:rPr lang="en-US" sz="1700" b="1" dirty="0" err="1">
                <a:effectLst/>
                <a:latin typeface="Calibri" panose="020F0502020204030204" pitchFamily="34" charset="0"/>
                <a:ea typeface="等线" panose="02010600030101010101" pitchFamily="2" charset="-122"/>
              </a:rPr>
              <a:t>Dirack-Fock</a:t>
            </a:r>
            <a:r>
              <a:rPr lang="en-US" sz="1700" b="1" dirty="0">
                <a:effectLst/>
                <a:latin typeface="Calibri" panose="020F0502020204030204" pitchFamily="34" charset="0"/>
                <a:ea typeface="等线" panose="02010600030101010101" pitchFamily="2" charset="-122"/>
              </a:rPr>
              <a:t> model can be used quite well</a:t>
            </a:r>
            <a:r>
              <a:rPr lang="en-US" sz="1700" dirty="0">
                <a:effectLst/>
                <a:latin typeface="Calibri" panose="020F0502020204030204" pitchFamily="34" charset="0"/>
                <a:ea typeface="等线" panose="02010600030101010101" pitchFamily="2" charset="-122"/>
              </a:rPr>
              <a:t>. </a:t>
            </a:r>
            <a:r>
              <a:rPr lang="en-US" sz="1700" dirty="0" err="1">
                <a:effectLst/>
                <a:latin typeface="Calibri" panose="020F0502020204030204" pitchFamily="34" charset="0"/>
                <a:ea typeface="等线" panose="02010600030101010101" pitchFamily="2" charset="-122"/>
              </a:rPr>
              <a:t>NS_Radlist</a:t>
            </a:r>
            <a:r>
              <a:rPr lang="en-US" sz="1700" dirty="0">
                <a:effectLst/>
                <a:latin typeface="Calibri" panose="020F0502020204030204" pitchFamily="34" charset="0"/>
                <a:ea typeface="等线" panose="02010600030101010101" pitchFamily="2" charset="-122"/>
              </a:rPr>
              <a:t> is a simplified version of our </a:t>
            </a:r>
            <a:r>
              <a:rPr lang="en-US" sz="1700" dirty="0" err="1">
                <a:effectLst/>
                <a:latin typeface="Calibri" panose="020F0502020204030204" pitchFamily="34" charset="0"/>
                <a:ea typeface="等线" panose="02010600030101010101" pitchFamily="2" charset="-122"/>
              </a:rPr>
              <a:t>BrIccEmis</a:t>
            </a:r>
            <a:r>
              <a:rPr lang="en-US" sz="1700" dirty="0">
                <a:effectLst/>
                <a:latin typeface="Calibri" panose="020F0502020204030204" pitchFamily="34" charset="0"/>
                <a:ea typeface="等线" panose="02010600030101010101" pitchFamily="2" charset="-122"/>
              </a:rPr>
              <a:t> code (see 2016LeeIJRB.pdt), designed to obtain quickly the emission rates and spectra. </a:t>
            </a:r>
          </a:p>
          <a:p>
            <a:pPr marL="0" marR="0">
              <a:spcBef>
                <a:spcPts val="0"/>
              </a:spcBef>
              <a:spcAft>
                <a:spcPts val="0"/>
              </a:spcAft>
            </a:pPr>
            <a:r>
              <a:rPr lang="en-US" sz="1700" dirty="0">
                <a:effectLst/>
                <a:latin typeface="Calibri" panose="020F0502020204030204" pitchFamily="34" charset="0"/>
                <a:ea typeface="等线" panose="02010600030101010101" pitchFamily="2" charset="-122"/>
              </a:rPr>
              <a:t> </a:t>
            </a:r>
          </a:p>
          <a:p>
            <a:pPr marL="0" marR="0">
              <a:spcBef>
                <a:spcPts val="0"/>
              </a:spcBef>
              <a:spcAft>
                <a:spcPts val="0"/>
              </a:spcAft>
            </a:pPr>
            <a:r>
              <a:rPr lang="en-US" sz="1700" dirty="0">
                <a:effectLst/>
                <a:latin typeface="Calibri" panose="020F0502020204030204" pitchFamily="34" charset="0"/>
                <a:ea typeface="等线" panose="02010600030101010101" pitchFamily="2" charset="-122"/>
              </a:rPr>
              <a:t>If I understand correctly, to use Hardy`s method the width of the K-shell atomic levels are needed. I am not aware of any new calculation covering the full periodic table, but I could recommend the following paper, which compares the experimental and EADL level widths across the periodic table: J.L. Campbell, T. Papp, Atomic Data and Nuclear Data Tables 77, 1–56 (2001); doi:10.1006/adnd.2000.0848. The paper has been cited more than 600 times and it might help to locate a new review of the field. (I am traveling in remote part of Australia with a limited access to the internet)</a:t>
            </a:r>
          </a:p>
          <a:p>
            <a:pPr marL="0" marR="0">
              <a:spcBef>
                <a:spcPts val="0"/>
              </a:spcBef>
              <a:spcAft>
                <a:spcPts val="0"/>
              </a:spcAft>
            </a:pPr>
            <a:r>
              <a:rPr lang="en-US" sz="1700" dirty="0">
                <a:effectLst/>
                <a:latin typeface="Calibri" panose="020F0502020204030204" pitchFamily="34" charset="0"/>
                <a:ea typeface="等线" panose="02010600030101010101" pitchFamily="2" charset="-122"/>
              </a:rPr>
              <a:t> </a:t>
            </a:r>
          </a:p>
          <a:p>
            <a:pPr marL="0" marR="0">
              <a:spcBef>
                <a:spcPts val="0"/>
              </a:spcBef>
              <a:spcAft>
                <a:spcPts val="0"/>
              </a:spcAft>
            </a:pPr>
            <a:r>
              <a:rPr lang="en-US" sz="1700" dirty="0">
                <a:effectLst/>
                <a:latin typeface="Calibri" panose="020F0502020204030204" pitchFamily="34" charset="0"/>
                <a:ea typeface="等线" panose="02010600030101010101" pitchFamily="2" charset="-122"/>
              </a:rPr>
              <a:t>I hope it helps.</a:t>
            </a:r>
          </a:p>
          <a:p>
            <a:pPr marL="0" marR="0">
              <a:spcBef>
                <a:spcPts val="0"/>
              </a:spcBef>
              <a:spcAft>
                <a:spcPts val="0"/>
              </a:spcAft>
            </a:pPr>
            <a:r>
              <a:rPr lang="en-US" sz="1700" dirty="0">
                <a:effectLst/>
                <a:latin typeface="Calibri" panose="020F0502020204030204" pitchFamily="34" charset="0"/>
                <a:ea typeface="等线" panose="02010600030101010101" pitchFamily="2" charset="-122"/>
              </a:rPr>
              <a:t>Best regards</a:t>
            </a:r>
          </a:p>
          <a:p>
            <a:pPr marL="0" marR="0">
              <a:spcBef>
                <a:spcPts val="0"/>
              </a:spcBef>
              <a:spcAft>
                <a:spcPts val="0"/>
              </a:spcAft>
            </a:pPr>
            <a:r>
              <a:rPr lang="en-US" sz="1700" dirty="0">
                <a:effectLst/>
                <a:latin typeface="Calibri" panose="020F0502020204030204" pitchFamily="34" charset="0"/>
                <a:ea typeface="等线" panose="02010600030101010101" pitchFamily="2" charset="-122"/>
              </a:rPr>
              <a:t>Tibor</a:t>
            </a:r>
          </a:p>
        </p:txBody>
      </p:sp>
    </p:spTree>
    <p:extLst>
      <p:ext uri="{BB962C8B-B14F-4D97-AF65-F5344CB8AC3E}">
        <p14:creationId xmlns:p14="http://schemas.microsoft.com/office/powerpoint/2010/main" val="2155581375"/>
      </p:ext>
    </p:extLst>
  </p:cSld>
  <p:clrMapOvr>
    <a:masterClrMapping/>
  </p:clrMapOvr>
</p:sld>
</file>

<file path=ppt/slides/slide2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DD1F235F-F579-4F49-BF8E-422A96921C71}"/>
              </a:ext>
            </a:extLst>
          </p:cNvPr>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0" y="0"/>
            <a:ext cx="2038350" cy="4219575"/>
          </a:xfrm>
          <a:prstGeom prst="rect">
            <a:avLst/>
          </a:prstGeom>
        </p:spPr>
      </p:pic>
      <p:pic>
        <p:nvPicPr>
          <p:cNvPr id="10" name="Picture 9">
            <a:extLst>
              <a:ext uri="{FF2B5EF4-FFF2-40B4-BE49-F238E27FC236}">
                <a16:creationId xmlns:a16="http://schemas.microsoft.com/office/drawing/2014/main" id="{4265EA62-FBB8-4A62-B16F-9A9153DDB8F9}"/>
              </a:ext>
            </a:extLst>
          </p:cNvPr>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2724150" y="0"/>
            <a:ext cx="6419850" cy="5448300"/>
          </a:xfrm>
          <a:prstGeom prst="rect">
            <a:avLst/>
          </a:prstGeom>
        </p:spPr>
      </p:pic>
      <p:sp>
        <p:nvSpPr>
          <p:cNvPr id="11" name="TextBox 10">
            <a:extLst>
              <a:ext uri="{FF2B5EF4-FFF2-40B4-BE49-F238E27FC236}">
                <a16:creationId xmlns:a16="http://schemas.microsoft.com/office/drawing/2014/main" id="{CC897834-DE5E-48D1-ABBA-AB4CC21FFDEB}"/>
              </a:ext>
            </a:extLst>
          </p:cNvPr>
          <p:cNvSpPr txBox="1"/>
          <p:nvPr/>
        </p:nvSpPr>
        <p:spPr>
          <a:xfrm>
            <a:off x="14754" y="4549676"/>
            <a:ext cx="2709396" cy="2308324"/>
          </a:xfrm>
          <a:prstGeom prst="rect">
            <a:avLst/>
          </a:prstGeom>
          <a:noFill/>
        </p:spPr>
        <p:txBody>
          <a:bodyPr wrap="none" rtlCol="0">
            <a:spAutoFit/>
          </a:bodyPr>
          <a:lstStyle/>
          <a:p>
            <a:r>
              <a:rPr lang="en-US" altLang="zh-CN" dirty="0"/>
              <a:t>Pass through</a:t>
            </a:r>
          </a:p>
          <a:p>
            <a:r>
              <a:rPr lang="en-US" altLang="zh-CN" dirty="0"/>
              <a:t>10 μm thick ΔE:</a:t>
            </a:r>
            <a:r>
              <a:rPr lang="zh-CN" altLang="en-US" dirty="0"/>
              <a:t> </a:t>
            </a:r>
            <a:r>
              <a:rPr lang="en-US" altLang="zh-CN" dirty="0"/>
              <a:t>400 keV</a:t>
            </a:r>
          </a:p>
          <a:p>
            <a:r>
              <a:rPr lang="en-US" altLang="zh-CN" dirty="0"/>
              <a:t>Time </a:t>
            </a:r>
            <a:r>
              <a:rPr lang="zh-CN" altLang="en-US" dirty="0"/>
              <a:t>≈ </a:t>
            </a:r>
            <a:r>
              <a:rPr lang="en-US" altLang="zh-CN" dirty="0"/>
              <a:t>0.26 ns</a:t>
            </a:r>
          </a:p>
          <a:p>
            <a:endParaRPr lang="en-US" altLang="zh-CN" dirty="0"/>
          </a:p>
          <a:p>
            <a:r>
              <a:rPr lang="en-US" altLang="zh-CN" dirty="0"/>
              <a:t>Stopped in</a:t>
            </a:r>
          </a:p>
          <a:p>
            <a:r>
              <a:rPr lang="en-US" altLang="zh-CN" dirty="0"/>
              <a:t>1000 μm thick E: 29.5 MeV</a:t>
            </a:r>
          </a:p>
          <a:p>
            <a:r>
              <a:rPr lang="en-US" altLang="zh-CN" dirty="0"/>
              <a:t>depth 414 μm</a:t>
            </a:r>
          </a:p>
          <a:p>
            <a:r>
              <a:rPr lang="en-US" altLang="zh-CN" dirty="0"/>
              <a:t>Time </a:t>
            </a:r>
            <a:r>
              <a:rPr lang="zh-CN" altLang="en-US" dirty="0"/>
              <a:t>≈ </a:t>
            </a:r>
            <a:r>
              <a:rPr lang="en-US" altLang="zh-CN" dirty="0"/>
              <a:t>0.53 ns</a:t>
            </a:r>
            <a:endParaRPr lang="zh-CN" altLang="en-US" dirty="0"/>
          </a:p>
        </p:txBody>
      </p:sp>
      <p:cxnSp>
        <p:nvCxnSpPr>
          <p:cNvPr id="13" name="Straight Arrow Connector 12">
            <a:extLst>
              <a:ext uri="{FF2B5EF4-FFF2-40B4-BE49-F238E27FC236}">
                <a16:creationId xmlns:a16="http://schemas.microsoft.com/office/drawing/2014/main" id="{E647EC99-B96B-44C0-96C8-B7B906C147F9}"/>
              </a:ext>
            </a:extLst>
          </p:cNvPr>
          <p:cNvCxnSpPr>
            <a:cxnSpLocks/>
          </p:cNvCxnSpPr>
          <p:nvPr/>
        </p:nvCxnSpPr>
        <p:spPr>
          <a:xfrm>
            <a:off x="166559" y="685800"/>
            <a:ext cx="1439819" cy="0"/>
          </a:xfrm>
          <a:prstGeom prst="straightConnector1">
            <a:avLst/>
          </a:prstGeom>
          <a:ln>
            <a:solidFill>
              <a:srgbClr val="FF0000"/>
            </a:solidFill>
            <a:tailEnd type="triangle" w="lg" len="lg"/>
          </a:ln>
        </p:spPr>
        <p:style>
          <a:lnRef idx="1">
            <a:schemeClr val="accent2"/>
          </a:lnRef>
          <a:fillRef idx="0">
            <a:schemeClr val="accent2"/>
          </a:fillRef>
          <a:effectRef idx="0">
            <a:schemeClr val="accent2"/>
          </a:effectRef>
          <a:fontRef idx="minor">
            <a:schemeClr val="tx1"/>
          </a:fontRef>
        </p:style>
      </p:cxnSp>
      <p:sp>
        <p:nvSpPr>
          <p:cNvPr id="14" name="TextBox 13">
            <a:extLst>
              <a:ext uri="{FF2B5EF4-FFF2-40B4-BE49-F238E27FC236}">
                <a16:creationId xmlns:a16="http://schemas.microsoft.com/office/drawing/2014/main" id="{965F4ED7-1930-4F0E-AA74-F0196E67E2FF}"/>
              </a:ext>
            </a:extLst>
          </p:cNvPr>
          <p:cNvSpPr txBox="1"/>
          <p:nvPr/>
        </p:nvSpPr>
        <p:spPr>
          <a:xfrm>
            <a:off x="103540" y="316468"/>
            <a:ext cx="1099981" cy="369332"/>
          </a:xfrm>
          <a:prstGeom prst="rect">
            <a:avLst/>
          </a:prstGeom>
          <a:noFill/>
        </p:spPr>
        <p:txBody>
          <a:bodyPr wrap="none" rtlCol="0">
            <a:spAutoFit/>
          </a:bodyPr>
          <a:lstStyle/>
          <a:p>
            <a:r>
              <a:rPr lang="en-US" altLang="zh-CN" dirty="0">
                <a:solidFill>
                  <a:srgbClr val="FF0000"/>
                </a:solidFill>
              </a:rPr>
              <a:t>30 MeV </a:t>
            </a:r>
            <a:r>
              <a:rPr lang="en-US" altLang="zh-CN" i="1" dirty="0">
                <a:solidFill>
                  <a:srgbClr val="FF0000"/>
                </a:solidFill>
              </a:rPr>
              <a:t>α</a:t>
            </a:r>
            <a:endParaRPr lang="zh-CN" altLang="en-US" i="1" dirty="0">
              <a:solidFill>
                <a:srgbClr val="FF0000"/>
              </a:solidFill>
            </a:endParaRPr>
          </a:p>
        </p:txBody>
      </p:sp>
      <p:sp>
        <p:nvSpPr>
          <p:cNvPr id="7" name="TextBox 6">
            <a:extLst>
              <a:ext uri="{FF2B5EF4-FFF2-40B4-BE49-F238E27FC236}">
                <a16:creationId xmlns:a16="http://schemas.microsoft.com/office/drawing/2014/main" id="{959B01DE-3EB2-47BE-939A-AD4914B13073}"/>
              </a:ext>
            </a:extLst>
          </p:cNvPr>
          <p:cNvSpPr txBox="1"/>
          <p:nvPr/>
        </p:nvSpPr>
        <p:spPr>
          <a:xfrm>
            <a:off x="653530" y="3709256"/>
            <a:ext cx="821059" cy="369332"/>
          </a:xfrm>
          <a:prstGeom prst="rect">
            <a:avLst/>
          </a:prstGeom>
          <a:noFill/>
        </p:spPr>
        <p:txBody>
          <a:bodyPr wrap="none" rtlCol="0">
            <a:spAutoFit/>
          </a:bodyPr>
          <a:lstStyle/>
          <a:p>
            <a:r>
              <a:rPr lang="en-US" altLang="zh-CN" dirty="0">
                <a:solidFill>
                  <a:schemeClr val="accent1">
                    <a:lumMod val="20000"/>
                    <a:lumOff val="80000"/>
                  </a:schemeClr>
                </a:solidFill>
              </a:rPr>
              <a:t>Si Δ</a:t>
            </a:r>
            <a:r>
              <a:rPr lang="en-US" altLang="zh-CN" i="1" dirty="0">
                <a:solidFill>
                  <a:schemeClr val="accent1">
                    <a:lumMod val="20000"/>
                    <a:lumOff val="80000"/>
                  </a:schemeClr>
                </a:solidFill>
              </a:rPr>
              <a:t>E</a:t>
            </a:r>
            <a:r>
              <a:rPr lang="en-US" altLang="zh-CN" dirty="0">
                <a:solidFill>
                  <a:schemeClr val="accent1">
                    <a:lumMod val="20000"/>
                    <a:lumOff val="80000"/>
                  </a:schemeClr>
                </a:solidFill>
              </a:rPr>
              <a:t>-</a:t>
            </a:r>
            <a:r>
              <a:rPr lang="en-US" altLang="zh-CN" i="1" dirty="0">
                <a:solidFill>
                  <a:schemeClr val="accent1">
                    <a:lumMod val="20000"/>
                    <a:lumOff val="80000"/>
                  </a:schemeClr>
                </a:solidFill>
              </a:rPr>
              <a:t>E</a:t>
            </a:r>
            <a:endParaRPr lang="zh-CN" altLang="en-US" i="1" dirty="0">
              <a:solidFill>
                <a:schemeClr val="accent1">
                  <a:lumMod val="20000"/>
                  <a:lumOff val="80000"/>
                </a:schemeClr>
              </a:solidFill>
            </a:endParaRPr>
          </a:p>
        </p:txBody>
      </p:sp>
      <p:sp>
        <p:nvSpPr>
          <p:cNvPr id="8" name="TextBox 7">
            <a:extLst>
              <a:ext uri="{FF2B5EF4-FFF2-40B4-BE49-F238E27FC236}">
                <a16:creationId xmlns:a16="http://schemas.microsoft.com/office/drawing/2014/main" id="{4994A4CF-34F4-411E-869B-08E2227B6691}"/>
              </a:ext>
            </a:extLst>
          </p:cNvPr>
          <p:cNvSpPr txBox="1"/>
          <p:nvPr/>
        </p:nvSpPr>
        <p:spPr>
          <a:xfrm>
            <a:off x="-752" y="2724150"/>
            <a:ext cx="654282" cy="369332"/>
          </a:xfrm>
          <a:prstGeom prst="rect">
            <a:avLst/>
          </a:prstGeom>
          <a:noFill/>
        </p:spPr>
        <p:txBody>
          <a:bodyPr wrap="none" rtlCol="0">
            <a:spAutoFit/>
          </a:bodyPr>
          <a:lstStyle/>
          <a:p>
            <a:r>
              <a:rPr lang="en-US" altLang="zh-CN" dirty="0">
                <a:solidFill>
                  <a:schemeClr val="accent4"/>
                </a:solidFill>
              </a:rPr>
              <a:t>C foil</a:t>
            </a:r>
            <a:endParaRPr lang="zh-CN" altLang="en-US" i="1" dirty="0">
              <a:solidFill>
                <a:schemeClr val="accent4"/>
              </a:solidFill>
            </a:endParaRPr>
          </a:p>
        </p:txBody>
      </p:sp>
    </p:spTree>
    <p:extLst>
      <p:ext uri="{BB962C8B-B14F-4D97-AF65-F5344CB8AC3E}">
        <p14:creationId xmlns:p14="http://schemas.microsoft.com/office/powerpoint/2010/main" val="832764209"/>
      </p:ext>
    </p:extLst>
  </p:cSld>
  <p:clrMapOvr>
    <a:masterClrMapping/>
  </p:clrMapOvr>
</p:sld>
</file>

<file path=ppt/slides/slide2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742BF143-D9EF-4961-8E1C-EC931DB77BC2}"/>
              </a:ext>
            </a:extLst>
          </p:cNvPr>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4572000" y="0"/>
            <a:ext cx="4572000" cy="3229761"/>
          </a:xfrm>
          <a:prstGeom prst="rect">
            <a:avLst/>
          </a:prstGeom>
        </p:spPr>
      </p:pic>
      <p:pic>
        <p:nvPicPr>
          <p:cNvPr id="5" name="Picture 4">
            <a:extLst>
              <a:ext uri="{FF2B5EF4-FFF2-40B4-BE49-F238E27FC236}">
                <a16:creationId xmlns:a16="http://schemas.microsoft.com/office/drawing/2014/main" id="{2CCC298F-48E6-4873-9758-4E39BA4177BD}"/>
              </a:ext>
            </a:extLst>
          </p:cNvPr>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0" y="0"/>
            <a:ext cx="4572000" cy="3270738"/>
          </a:xfrm>
          <a:prstGeom prst="rect">
            <a:avLst/>
          </a:prstGeom>
        </p:spPr>
      </p:pic>
      <p:pic>
        <p:nvPicPr>
          <p:cNvPr id="8" name="Picture 7">
            <a:extLst>
              <a:ext uri="{FF2B5EF4-FFF2-40B4-BE49-F238E27FC236}">
                <a16:creationId xmlns:a16="http://schemas.microsoft.com/office/drawing/2014/main" id="{6B34B883-3942-413F-B3D6-B7B612F296DF}"/>
              </a:ext>
            </a:extLst>
          </p:cNvPr>
          <p:cNvPicPr>
            <a:picLocks noChangeAspect="1"/>
          </p:cNvPicPr>
          <p:nvPr/>
        </p:nvPicPr>
        <p:blipFill>
          <a:blip r:embed="rId5">
            <a:extLst>
              <a:ext uri="{28A0092B-C50C-407E-A947-70E740481C1C}">
                <a14:useLocalDpi xmlns:a14="http://schemas.microsoft.com/office/drawing/2010/main"/>
              </a:ext>
            </a:extLst>
          </a:blip>
          <a:stretch>
            <a:fillRect/>
          </a:stretch>
        </p:blipFill>
        <p:spPr>
          <a:xfrm>
            <a:off x="4572000" y="3537263"/>
            <a:ext cx="4572000" cy="3273778"/>
          </a:xfrm>
          <a:prstGeom prst="rect">
            <a:avLst/>
          </a:prstGeom>
        </p:spPr>
      </p:pic>
      <p:pic>
        <p:nvPicPr>
          <p:cNvPr id="10" name="Picture 9">
            <a:extLst>
              <a:ext uri="{FF2B5EF4-FFF2-40B4-BE49-F238E27FC236}">
                <a16:creationId xmlns:a16="http://schemas.microsoft.com/office/drawing/2014/main" id="{0D3EF949-8B1F-410D-99A3-267E29680127}"/>
              </a:ext>
            </a:extLst>
          </p:cNvPr>
          <p:cNvPicPr>
            <a:picLocks noChangeAspect="1"/>
          </p:cNvPicPr>
          <p:nvPr/>
        </p:nvPicPr>
        <p:blipFill>
          <a:blip r:embed="rId6">
            <a:extLst>
              <a:ext uri="{28A0092B-C50C-407E-A947-70E740481C1C}">
                <a14:useLocalDpi xmlns:a14="http://schemas.microsoft.com/office/drawing/2010/main"/>
              </a:ext>
            </a:extLst>
          </a:blip>
          <a:stretch>
            <a:fillRect/>
          </a:stretch>
        </p:blipFill>
        <p:spPr>
          <a:xfrm>
            <a:off x="0" y="3541169"/>
            <a:ext cx="4572000" cy="3279760"/>
          </a:xfrm>
          <a:prstGeom prst="rect">
            <a:avLst/>
          </a:prstGeom>
        </p:spPr>
      </p:pic>
      <p:sp>
        <p:nvSpPr>
          <p:cNvPr id="12" name="TextBox 11">
            <a:extLst>
              <a:ext uri="{FF2B5EF4-FFF2-40B4-BE49-F238E27FC236}">
                <a16:creationId xmlns:a16="http://schemas.microsoft.com/office/drawing/2014/main" id="{A241FDE1-AA9B-4117-89DF-52C93C23CA1C}"/>
              </a:ext>
            </a:extLst>
          </p:cNvPr>
          <p:cNvSpPr txBox="1"/>
          <p:nvPr/>
        </p:nvSpPr>
        <p:spPr>
          <a:xfrm>
            <a:off x="5631592" y="4368798"/>
            <a:ext cx="3092279" cy="338554"/>
          </a:xfrm>
          <a:prstGeom prst="rect">
            <a:avLst/>
          </a:prstGeom>
          <a:noFill/>
        </p:spPr>
        <p:txBody>
          <a:bodyPr wrap="square">
            <a:spAutoFit/>
          </a:bodyPr>
          <a:lstStyle/>
          <a:p>
            <a:r>
              <a:rPr lang="en-US" altLang="zh-CN" sz="1600" dirty="0" err="1">
                <a:latin typeface="Arial" panose="020B0604020202020204" pitchFamily="34" charset="0"/>
              </a:rPr>
              <a:t>SetStepFunction</a:t>
            </a:r>
            <a:r>
              <a:rPr lang="en-US" altLang="zh-CN" sz="1600" dirty="0">
                <a:latin typeface="Arial" panose="020B0604020202020204" pitchFamily="34" charset="0"/>
              </a:rPr>
              <a:t>(0.1, 1000*um);</a:t>
            </a:r>
          </a:p>
        </p:txBody>
      </p:sp>
      <p:sp>
        <p:nvSpPr>
          <p:cNvPr id="13" name="TextBox 12">
            <a:extLst>
              <a:ext uri="{FF2B5EF4-FFF2-40B4-BE49-F238E27FC236}">
                <a16:creationId xmlns:a16="http://schemas.microsoft.com/office/drawing/2014/main" id="{E1D793D9-A565-4DBE-9025-FBD669982D44}"/>
              </a:ext>
            </a:extLst>
          </p:cNvPr>
          <p:cNvSpPr txBox="1"/>
          <p:nvPr/>
        </p:nvSpPr>
        <p:spPr>
          <a:xfrm>
            <a:off x="5631591" y="810052"/>
            <a:ext cx="3092279" cy="338554"/>
          </a:xfrm>
          <a:prstGeom prst="rect">
            <a:avLst/>
          </a:prstGeom>
          <a:noFill/>
        </p:spPr>
        <p:txBody>
          <a:bodyPr wrap="square">
            <a:spAutoFit/>
          </a:bodyPr>
          <a:lstStyle/>
          <a:p>
            <a:r>
              <a:rPr lang="en-US" altLang="zh-CN" sz="1600" dirty="0" err="1">
                <a:latin typeface="Arial" panose="020B0604020202020204" pitchFamily="34" charset="0"/>
              </a:rPr>
              <a:t>SetStepFunction</a:t>
            </a:r>
            <a:r>
              <a:rPr lang="en-US" altLang="zh-CN" sz="1600" dirty="0">
                <a:latin typeface="Arial" panose="020B0604020202020204" pitchFamily="34" charset="0"/>
              </a:rPr>
              <a:t>(0.1, 0.01*um);</a:t>
            </a:r>
          </a:p>
        </p:txBody>
      </p:sp>
      <p:sp>
        <p:nvSpPr>
          <p:cNvPr id="9" name="TextBox 8">
            <a:extLst>
              <a:ext uri="{FF2B5EF4-FFF2-40B4-BE49-F238E27FC236}">
                <a16:creationId xmlns:a16="http://schemas.microsoft.com/office/drawing/2014/main" id="{C6FCF32C-3859-45CD-B508-AED8E96C6723}"/>
              </a:ext>
            </a:extLst>
          </p:cNvPr>
          <p:cNvSpPr txBox="1"/>
          <p:nvPr/>
        </p:nvSpPr>
        <p:spPr>
          <a:xfrm>
            <a:off x="1059591" y="4368798"/>
            <a:ext cx="3092279" cy="338554"/>
          </a:xfrm>
          <a:prstGeom prst="rect">
            <a:avLst/>
          </a:prstGeom>
          <a:noFill/>
        </p:spPr>
        <p:txBody>
          <a:bodyPr wrap="square">
            <a:spAutoFit/>
          </a:bodyPr>
          <a:lstStyle/>
          <a:p>
            <a:r>
              <a:rPr lang="en-US" altLang="zh-CN" sz="1600" dirty="0" err="1">
                <a:latin typeface="Arial" panose="020B0604020202020204" pitchFamily="34" charset="0"/>
              </a:rPr>
              <a:t>SetStepFunction</a:t>
            </a:r>
            <a:r>
              <a:rPr lang="en-US" altLang="zh-CN" sz="1600" dirty="0">
                <a:latin typeface="Arial" panose="020B0604020202020204" pitchFamily="34" charset="0"/>
              </a:rPr>
              <a:t>(0.1, 1000*um);</a:t>
            </a:r>
          </a:p>
        </p:txBody>
      </p:sp>
      <p:sp>
        <p:nvSpPr>
          <p:cNvPr id="11" name="TextBox 10">
            <a:extLst>
              <a:ext uri="{FF2B5EF4-FFF2-40B4-BE49-F238E27FC236}">
                <a16:creationId xmlns:a16="http://schemas.microsoft.com/office/drawing/2014/main" id="{D04D114F-0EF2-46A0-AD77-762473589C8D}"/>
              </a:ext>
            </a:extLst>
          </p:cNvPr>
          <p:cNvSpPr txBox="1"/>
          <p:nvPr/>
        </p:nvSpPr>
        <p:spPr>
          <a:xfrm>
            <a:off x="1059590" y="810052"/>
            <a:ext cx="3092279" cy="338554"/>
          </a:xfrm>
          <a:prstGeom prst="rect">
            <a:avLst/>
          </a:prstGeom>
          <a:noFill/>
        </p:spPr>
        <p:txBody>
          <a:bodyPr wrap="square">
            <a:spAutoFit/>
          </a:bodyPr>
          <a:lstStyle/>
          <a:p>
            <a:r>
              <a:rPr lang="en-US" altLang="zh-CN" sz="1600" dirty="0" err="1">
                <a:latin typeface="Arial" panose="020B0604020202020204" pitchFamily="34" charset="0"/>
              </a:rPr>
              <a:t>SetStepFunction</a:t>
            </a:r>
            <a:r>
              <a:rPr lang="en-US" altLang="zh-CN" sz="1600" dirty="0">
                <a:latin typeface="Arial" panose="020B0604020202020204" pitchFamily="34" charset="0"/>
              </a:rPr>
              <a:t>(0.1, 0.01*um);</a:t>
            </a:r>
          </a:p>
        </p:txBody>
      </p:sp>
    </p:spTree>
    <p:extLst>
      <p:ext uri="{BB962C8B-B14F-4D97-AF65-F5344CB8AC3E}">
        <p14:creationId xmlns:p14="http://schemas.microsoft.com/office/powerpoint/2010/main" val="706085479"/>
      </p:ext>
    </p:extLst>
  </p:cSld>
  <p:clrMapOvr>
    <a:masterClrMapping/>
  </p:clrMapOvr>
</p:sld>
</file>

<file path=ppt/slides/slide2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37C2C7CA-F9A8-4ED4-AF9D-864636D9473A}"/>
              </a:ext>
            </a:extLst>
          </p:cNvPr>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1" y="0"/>
            <a:ext cx="4572000" cy="3339675"/>
          </a:xfrm>
          <a:prstGeom prst="rect">
            <a:avLst/>
          </a:prstGeom>
        </p:spPr>
      </p:pic>
      <p:pic>
        <p:nvPicPr>
          <p:cNvPr id="9" name="Picture 8">
            <a:extLst>
              <a:ext uri="{FF2B5EF4-FFF2-40B4-BE49-F238E27FC236}">
                <a16:creationId xmlns:a16="http://schemas.microsoft.com/office/drawing/2014/main" id="{E6142834-BD34-4799-9E2F-F948288DDFF0}"/>
              </a:ext>
            </a:extLst>
          </p:cNvPr>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4571999" y="7292"/>
            <a:ext cx="4572000" cy="3325090"/>
          </a:xfrm>
          <a:prstGeom prst="rect">
            <a:avLst/>
          </a:prstGeom>
        </p:spPr>
      </p:pic>
      <p:pic>
        <p:nvPicPr>
          <p:cNvPr id="10" name="Picture 9">
            <a:extLst>
              <a:ext uri="{FF2B5EF4-FFF2-40B4-BE49-F238E27FC236}">
                <a16:creationId xmlns:a16="http://schemas.microsoft.com/office/drawing/2014/main" id="{6E23B46F-3C9C-4BF3-B370-3E98121E0A8C}"/>
              </a:ext>
            </a:extLst>
          </p:cNvPr>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0" y="3429000"/>
            <a:ext cx="4571999" cy="3254643"/>
          </a:xfrm>
          <a:prstGeom prst="rect">
            <a:avLst/>
          </a:prstGeom>
        </p:spPr>
      </p:pic>
      <p:pic>
        <p:nvPicPr>
          <p:cNvPr id="11" name="Picture 10">
            <a:extLst>
              <a:ext uri="{FF2B5EF4-FFF2-40B4-BE49-F238E27FC236}">
                <a16:creationId xmlns:a16="http://schemas.microsoft.com/office/drawing/2014/main" id="{2DC7264B-E63D-4D6C-B18B-99B5CF187759}"/>
              </a:ext>
            </a:extLst>
          </p:cNvPr>
          <p:cNvPicPr>
            <a:picLocks noChangeAspect="1"/>
          </p:cNvPicPr>
          <p:nvPr/>
        </p:nvPicPr>
        <p:blipFill>
          <a:blip r:embed="rId5">
            <a:extLst>
              <a:ext uri="{28A0092B-C50C-407E-A947-70E740481C1C}">
                <a14:useLocalDpi xmlns:a14="http://schemas.microsoft.com/office/drawing/2010/main"/>
              </a:ext>
            </a:extLst>
          </a:blip>
          <a:stretch>
            <a:fillRect/>
          </a:stretch>
        </p:blipFill>
        <p:spPr>
          <a:xfrm>
            <a:off x="4571999" y="3429000"/>
            <a:ext cx="4248000" cy="3278041"/>
          </a:xfrm>
          <a:prstGeom prst="rect">
            <a:avLst/>
          </a:prstGeom>
        </p:spPr>
      </p:pic>
    </p:spTree>
    <p:extLst>
      <p:ext uri="{BB962C8B-B14F-4D97-AF65-F5344CB8AC3E}">
        <p14:creationId xmlns:p14="http://schemas.microsoft.com/office/powerpoint/2010/main" val="1839736983"/>
      </p:ext>
    </p:extLst>
  </p:cSld>
  <p:clrMapOvr>
    <a:masterClrMapping/>
  </p:clrMapOvr>
</p:sld>
</file>

<file path=ppt/slides/slide2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9B4AD8A8-1A04-4100-8028-22AB6FEEEFB5}"/>
              </a:ext>
            </a:extLst>
          </p:cNvPr>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0" y="0"/>
            <a:ext cx="4572000" cy="3228109"/>
          </a:xfrm>
          <a:prstGeom prst="rect">
            <a:avLst/>
          </a:prstGeom>
        </p:spPr>
      </p:pic>
      <p:pic>
        <p:nvPicPr>
          <p:cNvPr id="5" name="Picture 4">
            <a:extLst>
              <a:ext uri="{FF2B5EF4-FFF2-40B4-BE49-F238E27FC236}">
                <a16:creationId xmlns:a16="http://schemas.microsoft.com/office/drawing/2014/main" id="{F436A00A-E92D-4CD6-8A19-53F63DD1D2BF}"/>
              </a:ext>
            </a:extLst>
          </p:cNvPr>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4571999" y="-1"/>
            <a:ext cx="4571999" cy="3263705"/>
          </a:xfrm>
          <a:prstGeom prst="rect">
            <a:avLst/>
          </a:prstGeom>
        </p:spPr>
      </p:pic>
      <p:pic>
        <p:nvPicPr>
          <p:cNvPr id="10" name="Picture 9">
            <a:extLst>
              <a:ext uri="{FF2B5EF4-FFF2-40B4-BE49-F238E27FC236}">
                <a16:creationId xmlns:a16="http://schemas.microsoft.com/office/drawing/2014/main" id="{F97585B1-284F-48A5-B661-C6FDBE57E3EF}"/>
              </a:ext>
            </a:extLst>
          </p:cNvPr>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2" y="3429001"/>
            <a:ext cx="4572000" cy="3275778"/>
          </a:xfrm>
          <a:prstGeom prst="rect">
            <a:avLst/>
          </a:prstGeom>
        </p:spPr>
      </p:pic>
      <p:pic>
        <p:nvPicPr>
          <p:cNvPr id="11" name="Picture 10">
            <a:extLst>
              <a:ext uri="{FF2B5EF4-FFF2-40B4-BE49-F238E27FC236}">
                <a16:creationId xmlns:a16="http://schemas.microsoft.com/office/drawing/2014/main" id="{C369119C-AF5D-480A-BCBA-A8A5499CB815}"/>
              </a:ext>
            </a:extLst>
          </p:cNvPr>
          <p:cNvPicPr>
            <a:picLocks noChangeAspect="1"/>
          </p:cNvPicPr>
          <p:nvPr/>
        </p:nvPicPr>
        <p:blipFill>
          <a:blip r:embed="rId5">
            <a:extLst>
              <a:ext uri="{28A0092B-C50C-407E-A947-70E740481C1C}">
                <a14:useLocalDpi xmlns:a14="http://schemas.microsoft.com/office/drawing/2010/main"/>
              </a:ext>
            </a:extLst>
          </a:blip>
          <a:stretch>
            <a:fillRect/>
          </a:stretch>
        </p:blipFill>
        <p:spPr>
          <a:xfrm>
            <a:off x="4572000" y="3429000"/>
            <a:ext cx="4572000" cy="3242605"/>
          </a:xfrm>
          <a:prstGeom prst="rect">
            <a:avLst/>
          </a:prstGeom>
        </p:spPr>
      </p:pic>
    </p:spTree>
    <p:extLst>
      <p:ext uri="{BB962C8B-B14F-4D97-AF65-F5344CB8AC3E}">
        <p14:creationId xmlns:p14="http://schemas.microsoft.com/office/powerpoint/2010/main" val="1889983712"/>
      </p:ext>
    </p:extLst>
  </p:cSld>
  <p:clrMapOvr>
    <a:masterClrMapping/>
  </p:clrMapOvr>
</p:sld>
</file>

<file path=ppt/slides/slide2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E71E6652-BB4D-4892-B6CB-31EC11ABC3FE}"/>
              </a:ext>
            </a:extLst>
          </p:cNvPr>
          <p:cNvSpPr txBox="1"/>
          <p:nvPr/>
        </p:nvSpPr>
        <p:spPr>
          <a:xfrm>
            <a:off x="0" y="0"/>
            <a:ext cx="9144000" cy="6771084"/>
          </a:xfrm>
          <a:prstGeom prst="rect">
            <a:avLst/>
          </a:prstGeom>
          <a:noFill/>
        </p:spPr>
        <p:txBody>
          <a:bodyPr wrap="square">
            <a:spAutoFit/>
          </a:bodyPr>
          <a:lstStyle/>
          <a:p>
            <a:r>
              <a:rPr lang="en-GB" altLang="zh-CN" dirty="0">
                <a:effectLst/>
                <a:latin typeface="Times New Roman" panose="02020603050405020304" pitchFamily="18" charset="0"/>
                <a:ea typeface="宋体" panose="02010600030101010101" pitchFamily="2" charset="-122"/>
                <a:cs typeface="Times New Roman" panose="02020603050405020304" pitchFamily="18" charset="0"/>
              </a:rPr>
              <a:t>For thin silicon devices we prefer to use designs that have 2 mm from the active area to the chip edge to allow for a sufficient ‘thick’ silicon support frame.</a:t>
            </a:r>
            <a:endParaRPr lang="zh-CN" altLang="zh-CN" dirty="0">
              <a:effectLst/>
              <a:latin typeface="Times New Roman" panose="02020603050405020304" pitchFamily="18" charset="0"/>
              <a:ea typeface="宋体" panose="02010600030101010101" pitchFamily="2" charset="-122"/>
              <a:cs typeface="Times New Roman" panose="02020603050405020304" pitchFamily="18" charset="0"/>
            </a:endParaRPr>
          </a:p>
          <a:p>
            <a:r>
              <a:rPr lang="en-GB" altLang="zh-CN" dirty="0">
                <a:effectLst/>
                <a:latin typeface="Times New Roman" panose="02020603050405020304" pitchFamily="18" charset="0"/>
                <a:ea typeface="宋体" panose="02010600030101010101" pitchFamily="2" charset="-122"/>
                <a:cs typeface="Times New Roman" panose="02020603050405020304" pitchFamily="18" charset="0"/>
              </a:rPr>
              <a:t> </a:t>
            </a:r>
            <a:endParaRPr lang="zh-CN" altLang="zh-CN" dirty="0">
              <a:effectLst/>
              <a:latin typeface="Times New Roman" panose="02020603050405020304" pitchFamily="18" charset="0"/>
              <a:ea typeface="宋体" panose="02010600030101010101" pitchFamily="2" charset="-122"/>
              <a:cs typeface="Times New Roman" panose="02020603050405020304" pitchFamily="18" charset="0"/>
            </a:endParaRPr>
          </a:p>
          <a:p>
            <a:r>
              <a:rPr lang="en-GB" altLang="zh-CN" dirty="0">
                <a:effectLst/>
                <a:latin typeface="Times New Roman" panose="02020603050405020304" pitchFamily="18" charset="0"/>
                <a:ea typeface="宋体" panose="02010600030101010101" pitchFamily="2" charset="-122"/>
                <a:cs typeface="Times New Roman" panose="02020603050405020304" pitchFamily="18" charset="0"/>
              </a:rPr>
              <a:t>We typically start with a 140 um Si substrate and etch down to the required thickness or if we have the Si in stock use SOI.</a:t>
            </a:r>
            <a:endParaRPr lang="zh-CN" altLang="zh-CN" dirty="0">
              <a:effectLst/>
              <a:latin typeface="Times New Roman" panose="02020603050405020304" pitchFamily="18" charset="0"/>
              <a:ea typeface="宋体" panose="02010600030101010101" pitchFamily="2" charset="-122"/>
              <a:cs typeface="Times New Roman" panose="02020603050405020304" pitchFamily="18" charset="0"/>
            </a:endParaRPr>
          </a:p>
          <a:p>
            <a:r>
              <a:rPr lang="en-GB" altLang="zh-CN" dirty="0">
                <a:effectLst/>
                <a:latin typeface="Times New Roman" panose="02020603050405020304" pitchFamily="18" charset="0"/>
                <a:ea typeface="宋体" panose="02010600030101010101" pitchFamily="2" charset="-122"/>
                <a:cs typeface="Times New Roman" panose="02020603050405020304" pitchFamily="18" charset="0"/>
              </a:rPr>
              <a:t> </a:t>
            </a:r>
            <a:endParaRPr lang="zh-CN" altLang="zh-CN" dirty="0">
              <a:effectLst/>
              <a:latin typeface="Times New Roman" panose="02020603050405020304" pitchFamily="18" charset="0"/>
              <a:ea typeface="宋体" panose="02010600030101010101" pitchFamily="2" charset="-122"/>
              <a:cs typeface="Times New Roman" panose="02020603050405020304" pitchFamily="18" charset="0"/>
            </a:endParaRPr>
          </a:p>
          <a:p>
            <a:r>
              <a:rPr lang="en-GB" altLang="zh-CN" dirty="0">
                <a:effectLst/>
                <a:latin typeface="Times New Roman" panose="02020603050405020304" pitchFamily="18" charset="0"/>
                <a:ea typeface="宋体" panose="02010600030101010101" pitchFamily="2" charset="-122"/>
                <a:cs typeface="Times New Roman" panose="02020603050405020304" pitchFamily="18" charset="0"/>
              </a:rPr>
              <a:t>Unfortunately, the MSD010 does not have the necessary 2 mm from the AA to the chip edge and currently doesn’t have the necessary masks for thin silicon processing.</a:t>
            </a:r>
            <a:endParaRPr lang="zh-CN" altLang="zh-CN" dirty="0">
              <a:effectLst/>
              <a:latin typeface="Times New Roman" panose="02020603050405020304" pitchFamily="18" charset="0"/>
              <a:ea typeface="宋体" panose="02010600030101010101" pitchFamily="2" charset="-122"/>
              <a:cs typeface="Times New Roman" panose="02020603050405020304" pitchFamily="18" charset="0"/>
            </a:endParaRPr>
          </a:p>
          <a:p>
            <a:r>
              <a:rPr lang="en-GB" altLang="zh-CN" dirty="0">
                <a:effectLst/>
                <a:latin typeface="Times New Roman" panose="02020603050405020304" pitchFamily="18" charset="0"/>
                <a:ea typeface="宋体" panose="02010600030101010101" pitchFamily="2" charset="-122"/>
                <a:cs typeface="Times New Roman" panose="02020603050405020304" pitchFamily="18" charset="0"/>
              </a:rPr>
              <a:t> </a:t>
            </a:r>
            <a:endParaRPr lang="zh-CN" altLang="zh-CN" dirty="0">
              <a:effectLst/>
              <a:latin typeface="Times New Roman" panose="02020603050405020304" pitchFamily="18" charset="0"/>
              <a:ea typeface="宋体" panose="02010600030101010101" pitchFamily="2" charset="-122"/>
              <a:cs typeface="Times New Roman" panose="02020603050405020304" pitchFamily="18" charset="0"/>
            </a:endParaRPr>
          </a:p>
          <a:p>
            <a:r>
              <a:rPr lang="en-GB" altLang="zh-CN" dirty="0">
                <a:effectLst/>
                <a:latin typeface="Times New Roman" panose="02020603050405020304" pitchFamily="18" charset="0"/>
                <a:ea typeface="宋体" panose="02010600030101010101" pitchFamily="2" charset="-122"/>
                <a:cs typeface="Times New Roman" panose="02020603050405020304" pitchFamily="18" charset="0"/>
              </a:rPr>
              <a:t>We can quote the NRE (non recuring engineering costs) to design the MSD010 masks and PCB or we could offer you the MSD008 or MSD012 detectors for which I have just completed a dedicated etch mask and therefore would require no NRE.</a:t>
            </a:r>
            <a:endParaRPr lang="zh-CN" altLang="zh-CN" dirty="0">
              <a:effectLst/>
              <a:latin typeface="Times New Roman" panose="02020603050405020304" pitchFamily="18" charset="0"/>
              <a:ea typeface="宋体" panose="02010600030101010101" pitchFamily="2" charset="-122"/>
              <a:cs typeface="Times New Roman" panose="02020603050405020304" pitchFamily="18" charset="0"/>
            </a:endParaRPr>
          </a:p>
          <a:p>
            <a:r>
              <a:rPr lang="en-GB" altLang="zh-CN" dirty="0">
                <a:effectLst/>
                <a:latin typeface="Times New Roman" panose="02020603050405020304" pitchFamily="18" charset="0"/>
                <a:ea typeface="宋体" panose="02010600030101010101" pitchFamily="2" charset="-122"/>
                <a:cs typeface="Times New Roman" panose="02020603050405020304" pitchFamily="18" charset="0"/>
              </a:rPr>
              <a:t> </a:t>
            </a:r>
            <a:endParaRPr lang="zh-CN" altLang="zh-CN" dirty="0">
              <a:effectLst/>
              <a:latin typeface="Times New Roman" panose="02020603050405020304" pitchFamily="18" charset="0"/>
              <a:ea typeface="宋体" panose="02010600030101010101" pitchFamily="2" charset="-122"/>
              <a:cs typeface="Times New Roman" panose="02020603050405020304" pitchFamily="18" charset="0"/>
            </a:endParaRPr>
          </a:p>
          <a:p>
            <a:r>
              <a:rPr lang="en-GB" altLang="zh-CN" dirty="0">
                <a:effectLst/>
                <a:latin typeface="Times New Roman" panose="02020603050405020304" pitchFamily="18" charset="0"/>
                <a:ea typeface="宋体" panose="02010600030101010101" pitchFamily="2" charset="-122"/>
                <a:cs typeface="Times New Roman" panose="02020603050405020304" pitchFamily="18" charset="0"/>
              </a:rPr>
              <a:t>Please let me know which option you would like our quotations department to make you an offer on.</a:t>
            </a:r>
          </a:p>
          <a:p>
            <a:endParaRPr lang="en-GB" altLang="zh-CN" dirty="0">
              <a:latin typeface="Times New Roman" panose="02020603050405020304" pitchFamily="18" charset="0"/>
              <a:ea typeface="宋体" panose="02010600030101010101" pitchFamily="2" charset="-122"/>
              <a:cs typeface="Times New Roman" panose="02020603050405020304" pitchFamily="18" charset="0"/>
            </a:endParaRPr>
          </a:p>
          <a:p>
            <a:r>
              <a:rPr lang="en-GB" altLang="zh-CN" dirty="0">
                <a:effectLst/>
                <a:latin typeface="Times New Roman" panose="02020603050405020304" pitchFamily="18" charset="0"/>
                <a:ea typeface="宋体" panose="02010600030101010101" pitchFamily="2" charset="-122"/>
                <a:cs typeface="Times New Roman" panose="02020603050405020304" pitchFamily="18" charset="0"/>
              </a:rPr>
              <a:t>MSD012 10</a:t>
            </a:r>
            <a:r>
              <a:rPr lang="en-US" altLang="zh-CN" dirty="0">
                <a:latin typeface="Times New Roman" panose="02020603050405020304" pitchFamily="18" charset="0"/>
                <a:ea typeface="宋体" panose="02010600030101010101" pitchFamily="2" charset="-122"/>
                <a:cs typeface="Times New Roman" panose="02020603050405020304" pitchFamily="18" charset="0"/>
              </a:rPr>
              <a:t>±2</a:t>
            </a:r>
            <a:r>
              <a:rPr lang="en-GB" altLang="zh-CN" dirty="0">
                <a:effectLst/>
                <a:latin typeface="Times New Roman" panose="02020603050405020304" pitchFamily="18" charset="0"/>
                <a:ea typeface="宋体" panose="02010600030101010101" pitchFamily="2" charset="-122"/>
                <a:cs typeface="Times New Roman" panose="02020603050405020304" pitchFamily="18" charset="0"/>
              </a:rPr>
              <a:t> </a:t>
            </a:r>
            <a:r>
              <a:rPr lang="en-US" altLang="zh-CN" dirty="0">
                <a:effectLst/>
                <a:latin typeface="Times New Roman" panose="02020603050405020304" pitchFamily="18" charset="0"/>
                <a:ea typeface="宋体" panose="02010600030101010101" pitchFamily="2" charset="-122"/>
                <a:cs typeface="Times New Roman" panose="02020603050405020304" pitchFamily="18" charset="0"/>
              </a:rPr>
              <a:t>μm</a:t>
            </a:r>
          </a:p>
          <a:p>
            <a:r>
              <a:rPr lang="en-US" altLang="zh-CN" dirty="0">
                <a:latin typeface="Times New Roman" panose="02020603050405020304" pitchFamily="18" charset="0"/>
                <a:ea typeface="宋体" panose="02010600030101010101" pitchFamily="2" charset="-122"/>
                <a:cs typeface="Times New Roman" panose="02020603050405020304" pitchFamily="18" charset="0"/>
              </a:rPr>
              <a:t>DSSD W1 14±2 μm</a:t>
            </a:r>
            <a:endParaRPr lang="en-GB" altLang="zh-CN" dirty="0">
              <a:effectLst/>
              <a:latin typeface="Times New Roman" panose="02020603050405020304" pitchFamily="18" charset="0"/>
              <a:ea typeface="宋体" panose="02010600030101010101" pitchFamily="2" charset="-122"/>
              <a:cs typeface="Times New Roman" panose="02020603050405020304" pitchFamily="18" charset="0"/>
            </a:endParaRPr>
          </a:p>
          <a:p>
            <a:r>
              <a:rPr lang="en-GB" altLang="zh-CN" dirty="0">
                <a:latin typeface="Times New Roman" panose="02020603050405020304" pitchFamily="18" charset="0"/>
                <a:ea typeface="宋体" panose="02010600030101010101" pitchFamily="2" charset="-122"/>
                <a:cs typeface="Times New Roman" panose="02020603050405020304" pitchFamily="18" charset="0"/>
              </a:rPr>
              <a:t>MSD012 MSD20</a:t>
            </a:r>
          </a:p>
          <a:p>
            <a:endParaRPr lang="en-GB" altLang="zh-CN" dirty="0">
              <a:latin typeface="Times New Roman" panose="02020603050405020304" pitchFamily="18" charset="0"/>
              <a:ea typeface="宋体" panose="02010600030101010101" pitchFamily="2" charset="-122"/>
              <a:cs typeface="Times New Roman" panose="02020603050405020304" pitchFamily="18" charset="0"/>
            </a:endParaRPr>
          </a:p>
          <a:p>
            <a:r>
              <a:rPr lang="en-GB" altLang="zh-CN" sz="1600" dirty="0">
                <a:effectLst/>
                <a:latin typeface="Calibri" panose="020F0502020204030204" pitchFamily="34" charset="0"/>
                <a:ea typeface="宋体" panose="02010600030101010101" pitchFamily="2" charset="-122"/>
              </a:rPr>
              <a:t>Susanne Walsh</a:t>
            </a:r>
            <a:endParaRPr lang="zh-CN" altLang="zh-CN" sz="1600" dirty="0">
              <a:effectLst/>
              <a:latin typeface="Calibri" panose="020F0502020204030204" pitchFamily="34" charset="0"/>
              <a:ea typeface="宋体" panose="02010600030101010101" pitchFamily="2" charset="-122"/>
            </a:endParaRPr>
          </a:p>
          <a:p>
            <a:r>
              <a:rPr lang="en-GB" altLang="zh-CN" sz="1600" dirty="0">
                <a:effectLst/>
                <a:latin typeface="Calibri" panose="020F0502020204030204" pitchFamily="34" charset="0"/>
                <a:ea typeface="宋体" panose="02010600030101010101" pitchFamily="2" charset="-122"/>
              </a:rPr>
              <a:t>Design Manager</a:t>
            </a:r>
            <a:endParaRPr lang="zh-CN" altLang="zh-CN" sz="1600" dirty="0">
              <a:effectLst/>
              <a:latin typeface="Calibri" panose="020F0502020204030204" pitchFamily="34" charset="0"/>
              <a:ea typeface="宋体" panose="02010600030101010101" pitchFamily="2" charset="-122"/>
            </a:endParaRPr>
          </a:p>
          <a:p>
            <a:r>
              <a:rPr lang="en-GB" altLang="zh-CN" sz="1600" dirty="0">
                <a:effectLst/>
                <a:latin typeface="Calibri" panose="020F0502020204030204" pitchFamily="34" charset="0"/>
                <a:ea typeface="宋体" panose="02010600030101010101" pitchFamily="2" charset="-122"/>
              </a:rPr>
              <a:t>Micron Semiconductor Ltd</a:t>
            </a:r>
            <a:endParaRPr lang="zh-CN" altLang="zh-CN" sz="1600" dirty="0">
              <a:effectLst/>
              <a:latin typeface="Calibri" panose="020F0502020204030204" pitchFamily="34" charset="0"/>
              <a:ea typeface="宋体" panose="02010600030101010101" pitchFamily="2" charset="-122"/>
            </a:endParaRPr>
          </a:p>
          <a:p>
            <a:endParaRPr lang="zh-CN" altLang="zh-CN" dirty="0">
              <a:effectLst/>
              <a:latin typeface="Times New Roman" panose="02020603050405020304" pitchFamily="18" charset="0"/>
              <a:ea typeface="宋体" panose="02010600030101010101" pitchFamily="2" charset="-122"/>
              <a:cs typeface="Times New Roman" panose="02020603050405020304" pitchFamily="18" charset="0"/>
            </a:endParaRPr>
          </a:p>
        </p:txBody>
      </p:sp>
      <p:sp>
        <p:nvSpPr>
          <p:cNvPr id="2" name="Oval 1">
            <a:extLst>
              <a:ext uri="{FF2B5EF4-FFF2-40B4-BE49-F238E27FC236}">
                <a16:creationId xmlns:a16="http://schemas.microsoft.com/office/drawing/2014/main" id="{1340021D-C03F-41DA-8D71-75D308F486BD}"/>
              </a:ext>
            </a:extLst>
          </p:cNvPr>
          <p:cNvSpPr/>
          <p:nvPr/>
        </p:nvSpPr>
        <p:spPr>
          <a:xfrm>
            <a:off x="3657600" y="5046453"/>
            <a:ext cx="189781" cy="862641"/>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 name="Oval 3">
            <a:extLst>
              <a:ext uri="{FF2B5EF4-FFF2-40B4-BE49-F238E27FC236}">
                <a16:creationId xmlns:a16="http://schemas.microsoft.com/office/drawing/2014/main" id="{B13DF823-7F57-4A29-857E-A8A9D551FEAB}"/>
              </a:ext>
            </a:extLst>
          </p:cNvPr>
          <p:cNvSpPr/>
          <p:nvPr/>
        </p:nvSpPr>
        <p:spPr>
          <a:xfrm>
            <a:off x="4041474" y="4554746"/>
            <a:ext cx="301925" cy="1846053"/>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Tree>
    <p:extLst>
      <p:ext uri="{BB962C8B-B14F-4D97-AF65-F5344CB8AC3E}">
        <p14:creationId xmlns:p14="http://schemas.microsoft.com/office/powerpoint/2010/main" val="3882643827"/>
      </p:ext>
    </p:extLst>
  </p:cSld>
  <p:clrMapOvr>
    <a:masterClrMapping/>
  </p:clrMapOvr>
</p:sld>
</file>

<file path=ppt/slides/slide2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a:extLst>
              <a:ext uri="{FF2B5EF4-FFF2-40B4-BE49-F238E27FC236}">
                <a16:creationId xmlns:a16="http://schemas.microsoft.com/office/drawing/2014/main" id="{4CAB3ACB-E38B-476A-97E1-47B5D4690B05}"/>
              </a:ext>
            </a:extLst>
          </p:cNvPr>
          <p:cNvSpPr txBox="1"/>
          <p:nvPr/>
        </p:nvSpPr>
        <p:spPr>
          <a:xfrm>
            <a:off x="0" y="3290500"/>
            <a:ext cx="4572000" cy="3046988"/>
          </a:xfrm>
          <a:prstGeom prst="rect">
            <a:avLst/>
          </a:prstGeom>
          <a:noFill/>
        </p:spPr>
        <p:txBody>
          <a:bodyPr wrap="square">
            <a:spAutoFit/>
          </a:bodyPr>
          <a:lstStyle/>
          <a:p>
            <a:pPr algn="just"/>
            <a:r>
              <a:rPr lang="en-US" altLang="zh-CN" sz="1600" b="0" i="0" dirty="0">
                <a:solidFill>
                  <a:srgbClr val="141414"/>
                </a:solidFill>
                <a:effectLst/>
                <a:latin typeface="PT Sans"/>
              </a:rPr>
              <a:t>The ORTEC GLP Series Planar Low-Energy Photon Spectrometer (LEPS) is a small-area, high-purity germanium photon spectrometer for use in applications over the energy range from 3 to ~300 keV.</a:t>
            </a:r>
            <a:br>
              <a:rPr lang="en-US" altLang="zh-CN" sz="1600" dirty="0"/>
            </a:br>
            <a:br>
              <a:rPr lang="en-US" altLang="zh-CN" sz="1600" dirty="0"/>
            </a:br>
            <a:r>
              <a:rPr lang="en-US" altLang="zh-CN" sz="1600" b="0" i="0" dirty="0">
                <a:solidFill>
                  <a:srgbClr val="141414"/>
                </a:solidFill>
                <a:effectLst/>
                <a:latin typeface="PT Sans"/>
              </a:rPr>
              <a:t>Available in diameters from 6 to 36 mm, the LEPS offers exceptional energy resolution for low and intermediate energies. At low energies in nuclear structure physics GLP detectors are irreplaceable because of their excellent timing performance.</a:t>
            </a:r>
            <a:endParaRPr lang="en-US" altLang="zh-CN" sz="1600" b="1" i="0" dirty="0">
              <a:solidFill>
                <a:srgbClr val="000000"/>
              </a:solidFill>
              <a:effectLst/>
              <a:latin typeface="PT Sans"/>
            </a:endParaRPr>
          </a:p>
        </p:txBody>
      </p:sp>
      <p:pic>
        <p:nvPicPr>
          <p:cNvPr id="5" name="Picture 4">
            <a:extLst>
              <a:ext uri="{FF2B5EF4-FFF2-40B4-BE49-F238E27FC236}">
                <a16:creationId xmlns:a16="http://schemas.microsoft.com/office/drawing/2014/main" id="{9DA3B6D4-FD43-4BFA-8FA2-402B55862766}"/>
              </a:ext>
            </a:extLst>
          </p:cNvPr>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4467984" y="1756867"/>
            <a:ext cx="4676016" cy="4828784"/>
          </a:xfrm>
          <a:prstGeom prst="rect">
            <a:avLst/>
          </a:prstGeom>
        </p:spPr>
      </p:pic>
      <p:sp>
        <p:nvSpPr>
          <p:cNvPr id="7" name="TextBox 6">
            <a:extLst>
              <a:ext uri="{FF2B5EF4-FFF2-40B4-BE49-F238E27FC236}">
                <a16:creationId xmlns:a16="http://schemas.microsoft.com/office/drawing/2014/main" id="{8A7BF672-21D6-442A-BC9D-53349F351A4A}"/>
              </a:ext>
            </a:extLst>
          </p:cNvPr>
          <p:cNvSpPr txBox="1"/>
          <p:nvPr/>
        </p:nvSpPr>
        <p:spPr>
          <a:xfrm>
            <a:off x="0" y="0"/>
            <a:ext cx="6526060" cy="369332"/>
          </a:xfrm>
          <a:prstGeom prst="rect">
            <a:avLst/>
          </a:prstGeom>
          <a:noFill/>
        </p:spPr>
        <p:txBody>
          <a:bodyPr wrap="square">
            <a:spAutoFit/>
          </a:bodyPr>
          <a:lstStyle/>
          <a:p>
            <a:pPr algn="l" fontAlgn="base"/>
            <a:r>
              <a:rPr lang="en-US" altLang="zh-CN" b="1" i="0" dirty="0">
                <a:solidFill>
                  <a:srgbClr val="000000"/>
                </a:solidFill>
                <a:effectLst/>
                <a:latin typeface="PT Sans"/>
              </a:rPr>
              <a:t>GLP Series Planar HPGe Low Energy Radiation Detectors</a:t>
            </a:r>
          </a:p>
        </p:txBody>
      </p:sp>
      <p:sp>
        <p:nvSpPr>
          <p:cNvPr id="9" name="TextBox 8">
            <a:extLst>
              <a:ext uri="{FF2B5EF4-FFF2-40B4-BE49-F238E27FC236}">
                <a16:creationId xmlns:a16="http://schemas.microsoft.com/office/drawing/2014/main" id="{52E9F270-6D46-4D5D-B208-7BE78CD1F158}"/>
              </a:ext>
            </a:extLst>
          </p:cNvPr>
          <p:cNvSpPr txBox="1"/>
          <p:nvPr/>
        </p:nvSpPr>
        <p:spPr>
          <a:xfrm>
            <a:off x="0" y="461665"/>
            <a:ext cx="7014575" cy="2308324"/>
          </a:xfrm>
          <a:prstGeom prst="rect">
            <a:avLst/>
          </a:prstGeom>
          <a:noFill/>
        </p:spPr>
        <p:txBody>
          <a:bodyPr wrap="square">
            <a:spAutoFit/>
          </a:bodyPr>
          <a:lstStyle/>
          <a:p>
            <a:pPr algn="just" fontAlgn="base">
              <a:buFont typeface="Arial" panose="020B0604020202020204" pitchFamily="34" charset="0"/>
              <a:buChar char="•"/>
            </a:pPr>
            <a:r>
              <a:rPr lang="en-US" altLang="zh-CN" sz="1800" b="0" i="0" dirty="0">
                <a:solidFill>
                  <a:srgbClr val="141414"/>
                </a:solidFill>
                <a:effectLst/>
                <a:latin typeface="PT Sans"/>
              </a:rPr>
              <a:t>Excellent energy resolution in the 3 to 300 keV range</a:t>
            </a:r>
          </a:p>
          <a:p>
            <a:pPr algn="just" fontAlgn="base">
              <a:buFont typeface="Arial" panose="020B0604020202020204" pitchFamily="34" charset="0"/>
              <a:buChar char="•"/>
            </a:pPr>
            <a:r>
              <a:rPr lang="en-US" altLang="zh-CN" sz="1800" b="0" i="0" dirty="0">
                <a:solidFill>
                  <a:srgbClr val="141414"/>
                </a:solidFill>
                <a:effectLst/>
                <a:latin typeface="PT Sans"/>
              </a:rPr>
              <a:t>Active area from 30 to 1000 mm</a:t>
            </a:r>
            <a:r>
              <a:rPr lang="en-US" altLang="zh-CN" sz="1800" b="0" i="0" baseline="30000" dirty="0">
                <a:solidFill>
                  <a:srgbClr val="141414"/>
                </a:solidFill>
                <a:effectLst/>
                <a:latin typeface="inherit"/>
              </a:rPr>
              <a:t>2</a:t>
            </a:r>
            <a:endParaRPr lang="en-US" altLang="zh-CN" sz="1800" b="0" i="0" dirty="0">
              <a:solidFill>
                <a:srgbClr val="141414"/>
              </a:solidFill>
              <a:effectLst/>
              <a:latin typeface="PT Sans"/>
            </a:endParaRPr>
          </a:p>
          <a:p>
            <a:pPr algn="just" fontAlgn="base">
              <a:buFont typeface="Arial" panose="020B0604020202020204" pitchFamily="34" charset="0"/>
              <a:buChar char="•"/>
            </a:pPr>
            <a:r>
              <a:rPr lang="en-US" altLang="zh-CN" sz="1800" b="0" i="0" dirty="0" err="1">
                <a:solidFill>
                  <a:srgbClr val="141414"/>
                </a:solidFill>
                <a:effectLst/>
                <a:latin typeface="PT Sans"/>
              </a:rPr>
              <a:t>PopTop</a:t>
            </a:r>
            <a:r>
              <a:rPr lang="en-US" altLang="zh-CN" sz="1800" b="0" i="0" dirty="0">
                <a:solidFill>
                  <a:srgbClr val="141414"/>
                </a:solidFill>
                <a:effectLst/>
                <a:latin typeface="PT Sans"/>
              </a:rPr>
              <a:t> flexibility</a:t>
            </a:r>
          </a:p>
          <a:p>
            <a:pPr algn="just" fontAlgn="base">
              <a:buFont typeface="Arial" panose="020B0604020202020204" pitchFamily="34" charset="0"/>
              <a:buChar char="•"/>
            </a:pPr>
            <a:r>
              <a:rPr lang="en-US" altLang="zh-CN" sz="1800" b="0" i="0" dirty="0">
                <a:solidFill>
                  <a:srgbClr val="141414"/>
                </a:solidFill>
                <a:effectLst/>
                <a:latin typeface="PT Sans"/>
              </a:rPr>
              <a:t>Unequaled timing performance</a:t>
            </a:r>
          </a:p>
          <a:p>
            <a:pPr algn="just" fontAlgn="base">
              <a:buFont typeface="Arial" panose="020B0604020202020204" pitchFamily="34" charset="0"/>
              <a:buChar char="•"/>
            </a:pPr>
            <a:r>
              <a:rPr lang="en-US" altLang="zh-CN" sz="1800" b="0" i="0" dirty="0">
                <a:solidFill>
                  <a:srgbClr val="141414"/>
                </a:solidFill>
                <a:effectLst/>
                <a:latin typeface="PT Sans"/>
              </a:rPr>
              <a:t>Detectors larger than 36-mm diameter available</a:t>
            </a:r>
          </a:p>
          <a:p>
            <a:pPr algn="just" fontAlgn="base">
              <a:buFont typeface="Arial" panose="020B0604020202020204" pitchFamily="34" charset="0"/>
              <a:buChar char="•"/>
            </a:pPr>
            <a:r>
              <a:rPr lang="en-US" altLang="zh-CN" sz="1800" b="0" i="0" dirty="0">
                <a:solidFill>
                  <a:srgbClr val="141414"/>
                </a:solidFill>
                <a:effectLst/>
                <a:latin typeface="PT Sans"/>
              </a:rPr>
              <a:t>Available with special feedback resistor for high-rate applications</a:t>
            </a:r>
          </a:p>
          <a:p>
            <a:pPr algn="just" fontAlgn="base">
              <a:buFont typeface="Arial" panose="020B0604020202020204" pitchFamily="34" charset="0"/>
              <a:buChar char="•"/>
            </a:pPr>
            <a:r>
              <a:rPr lang="en-US" altLang="zh-CN" sz="1800" b="0" i="0" dirty="0">
                <a:solidFill>
                  <a:srgbClr val="141414"/>
                </a:solidFill>
                <a:effectLst/>
                <a:latin typeface="PT Sans"/>
              </a:rPr>
              <a:t>POF preamplifier option for superior energy resolution and high count rate at low energies</a:t>
            </a:r>
          </a:p>
        </p:txBody>
      </p:sp>
      <p:sp>
        <p:nvSpPr>
          <p:cNvPr id="11" name="TextBox 10">
            <a:extLst>
              <a:ext uri="{FF2B5EF4-FFF2-40B4-BE49-F238E27FC236}">
                <a16:creationId xmlns:a16="http://schemas.microsoft.com/office/drawing/2014/main" id="{9F5597A3-37C5-4DE0-8551-315A5E8C77C0}"/>
              </a:ext>
            </a:extLst>
          </p:cNvPr>
          <p:cNvSpPr txBox="1"/>
          <p:nvPr/>
        </p:nvSpPr>
        <p:spPr>
          <a:xfrm>
            <a:off x="5536166" y="6482405"/>
            <a:ext cx="2664912" cy="369332"/>
          </a:xfrm>
          <a:prstGeom prst="rect">
            <a:avLst/>
          </a:prstGeom>
          <a:noFill/>
        </p:spPr>
        <p:txBody>
          <a:bodyPr wrap="square">
            <a:spAutoFit/>
          </a:bodyPr>
          <a:lstStyle/>
          <a:p>
            <a:r>
              <a:rPr lang="en-US" altLang="zh-CN" dirty="0"/>
              <a:t>Cryostat/Dewar drawings</a:t>
            </a:r>
            <a:endParaRPr lang="zh-CN" altLang="en-US" dirty="0"/>
          </a:p>
        </p:txBody>
      </p:sp>
    </p:spTree>
    <p:extLst>
      <p:ext uri="{BB962C8B-B14F-4D97-AF65-F5344CB8AC3E}">
        <p14:creationId xmlns:p14="http://schemas.microsoft.com/office/powerpoint/2010/main" val="4189057347"/>
      </p:ext>
    </p:extLst>
  </p:cSld>
  <p:clrMapOvr>
    <a:masterClrMapping/>
  </p:clrMapOvr>
</p:sld>
</file>

<file path=ppt/slides/slide2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FD61FFBB-3E95-4A51-90FA-B4C0565A69FB}"/>
              </a:ext>
            </a:extLst>
          </p:cNvPr>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0" y="0"/>
            <a:ext cx="2038350" cy="4219575"/>
          </a:xfrm>
          <a:prstGeom prst="rect">
            <a:avLst/>
          </a:prstGeom>
        </p:spPr>
      </p:pic>
      <p:cxnSp>
        <p:nvCxnSpPr>
          <p:cNvPr id="3" name="Straight Arrow Connector 2">
            <a:extLst>
              <a:ext uri="{FF2B5EF4-FFF2-40B4-BE49-F238E27FC236}">
                <a16:creationId xmlns:a16="http://schemas.microsoft.com/office/drawing/2014/main" id="{23D42221-534A-4EA2-B58E-95C71222F75A}"/>
              </a:ext>
            </a:extLst>
          </p:cNvPr>
          <p:cNvCxnSpPr>
            <a:cxnSpLocks/>
          </p:cNvCxnSpPr>
          <p:nvPr/>
        </p:nvCxnSpPr>
        <p:spPr>
          <a:xfrm>
            <a:off x="166559" y="685800"/>
            <a:ext cx="1439819" cy="0"/>
          </a:xfrm>
          <a:prstGeom prst="straightConnector1">
            <a:avLst/>
          </a:prstGeom>
          <a:ln>
            <a:solidFill>
              <a:srgbClr val="FF0000"/>
            </a:solidFill>
            <a:tailEnd type="triangle" w="lg" len="lg"/>
          </a:ln>
        </p:spPr>
        <p:style>
          <a:lnRef idx="1">
            <a:schemeClr val="accent2"/>
          </a:lnRef>
          <a:fillRef idx="0">
            <a:schemeClr val="accent2"/>
          </a:fillRef>
          <a:effectRef idx="0">
            <a:schemeClr val="accent2"/>
          </a:effectRef>
          <a:fontRef idx="minor">
            <a:schemeClr val="tx1"/>
          </a:fontRef>
        </p:style>
      </p:cxnSp>
      <p:sp>
        <p:nvSpPr>
          <p:cNvPr id="4" name="TextBox 3">
            <a:extLst>
              <a:ext uri="{FF2B5EF4-FFF2-40B4-BE49-F238E27FC236}">
                <a16:creationId xmlns:a16="http://schemas.microsoft.com/office/drawing/2014/main" id="{5D8A32E9-FDB7-4A39-A7AD-0D790F4091E6}"/>
              </a:ext>
            </a:extLst>
          </p:cNvPr>
          <p:cNvSpPr txBox="1"/>
          <p:nvPr/>
        </p:nvSpPr>
        <p:spPr>
          <a:xfrm>
            <a:off x="103540" y="316468"/>
            <a:ext cx="1390124" cy="369332"/>
          </a:xfrm>
          <a:prstGeom prst="rect">
            <a:avLst/>
          </a:prstGeom>
          <a:noFill/>
        </p:spPr>
        <p:txBody>
          <a:bodyPr wrap="none" rtlCol="0">
            <a:spAutoFit/>
          </a:bodyPr>
          <a:lstStyle/>
          <a:p>
            <a:r>
              <a:rPr lang="en-US" altLang="zh-CN" dirty="0">
                <a:solidFill>
                  <a:srgbClr val="FF0000"/>
                </a:solidFill>
              </a:rPr>
              <a:t>5.486 MeV </a:t>
            </a:r>
            <a:r>
              <a:rPr lang="en-US" altLang="zh-CN" i="1" dirty="0">
                <a:solidFill>
                  <a:srgbClr val="FF0000"/>
                </a:solidFill>
              </a:rPr>
              <a:t>α</a:t>
            </a:r>
            <a:endParaRPr lang="zh-CN" altLang="en-US" i="1" dirty="0">
              <a:solidFill>
                <a:srgbClr val="FF0000"/>
              </a:solidFill>
            </a:endParaRPr>
          </a:p>
        </p:txBody>
      </p:sp>
      <p:sp>
        <p:nvSpPr>
          <p:cNvPr id="5" name="TextBox 4">
            <a:extLst>
              <a:ext uri="{FF2B5EF4-FFF2-40B4-BE49-F238E27FC236}">
                <a16:creationId xmlns:a16="http://schemas.microsoft.com/office/drawing/2014/main" id="{504A7AF2-7E93-44DC-9DDB-266C5B180888}"/>
              </a:ext>
            </a:extLst>
          </p:cNvPr>
          <p:cNvSpPr txBox="1"/>
          <p:nvPr/>
        </p:nvSpPr>
        <p:spPr>
          <a:xfrm>
            <a:off x="653530" y="3709256"/>
            <a:ext cx="821059" cy="369332"/>
          </a:xfrm>
          <a:prstGeom prst="rect">
            <a:avLst/>
          </a:prstGeom>
          <a:noFill/>
        </p:spPr>
        <p:txBody>
          <a:bodyPr wrap="none" rtlCol="0">
            <a:spAutoFit/>
          </a:bodyPr>
          <a:lstStyle/>
          <a:p>
            <a:r>
              <a:rPr lang="en-US" altLang="zh-CN" dirty="0">
                <a:solidFill>
                  <a:schemeClr val="accent1">
                    <a:lumMod val="20000"/>
                    <a:lumOff val="80000"/>
                  </a:schemeClr>
                </a:solidFill>
              </a:rPr>
              <a:t>Si Δ</a:t>
            </a:r>
            <a:r>
              <a:rPr lang="en-US" altLang="zh-CN" i="1" dirty="0">
                <a:solidFill>
                  <a:schemeClr val="accent1">
                    <a:lumMod val="20000"/>
                    <a:lumOff val="80000"/>
                  </a:schemeClr>
                </a:solidFill>
              </a:rPr>
              <a:t>E</a:t>
            </a:r>
            <a:r>
              <a:rPr lang="en-US" altLang="zh-CN" dirty="0">
                <a:solidFill>
                  <a:schemeClr val="accent1">
                    <a:lumMod val="20000"/>
                    <a:lumOff val="80000"/>
                  </a:schemeClr>
                </a:solidFill>
              </a:rPr>
              <a:t>-</a:t>
            </a:r>
            <a:r>
              <a:rPr lang="en-US" altLang="zh-CN" i="1" dirty="0">
                <a:solidFill>
                  <a:schemeClr val="accent1">
                    <a:lumMod val="20000"/>
                    <a:lumOff val="80000"/>
                  </a:schemeClr>
                </a:solidFill>
              </a:rPr>
              <a:t>E</a:t>
            </a:r>
            <a:endParaRPr lang="zh-CN" altLang="en-US" i="1" dirty="0">
              <a:solidFill>
                <a:schemeClr val="accent1">
                  <a:lumMod val="20000"/>
                  <a:lumOff val="80000"/>
                </a:schemeClr>
              </a:solidFill>
            </a:endParaRPr>
          </a:p>
        </p:txBody>
      </p:sp>
      <p:sp>
        <p:nvSpPr>
          <p:cNvPr id="6" name="TextBox 5">
            <a:extLst>
              <a:ext uri="{FF2B5EF4-FFF2-40B4-BE49-F238E27FC236}">
                <a16:creationId xmlns:a16="http://schemas.microsoft.com/office/drawing/2014/main" id="{F30456CA-CA1F-483D-9F1A-604784D3BDA6}"/>
              </a:ext>
            </a:extLst>
          </p:cNvPr>
          <p:cNvSpPr txBox="1"/>
          <p:nvPr/>
        </p:nvSpPr>
        <p:spPr>
          <a:xfrm>
            <a:off x="-752" y="2724150"/>
            <a:ext cx="729687" cy="646331"/>
          </a:xfrm>
          <a:prstGeom prst="rect">
            <a:avLst/>
          </a:prstGeom>
          <a:noFill/>
        </p:spPr>
        <p:txBody>
          <a:bodyPr wrap="none" rtlCol="0">
            <a:spAutoFit/>
          </a:bodyPr>
          <a:lstStyle/>
          <a:p>
            <a:pPr algn="ctr"/>
            <a:r>
              <a:rPr lang="en-US" altLang="zh-CN" dirty="0">
                <a:solidFill>
                  <a:schemeClr val="accent4"/>
                </a:solidFill>
              </a:rPr>
              <a:t>Mylar</a:t>
            </a:r>
          </a:p>
          <a:p>
            <a:pPr algn="ctr"/>
            <a:r>
              <a:rPr lang="en-US" altLang="zh-CN" dirty="0">
                <a:solidFill>
                  <a:schemeClr val="accent4"/>
                </a:solidFill>
              </a:rPr>
              <a:t>foil</a:t>
            </a:r>
            <a:endParaRPr lang="zh-CN" altLang="en-US" i="1" dirty="0">
              <a:solidFill>
                <a:schemeClr val="accent4"/>
              </a:solidFill>
            </a:endParaRPr>
          </a:p>
        </p:txBody>
      </p:sp>
      <p:sp>
        <p:nvSpPr>
          <p:cNvPr id="7" name="TextBox 6">
            <a:extLst>
              <a:ext uri="{FF2B5EF4-FFF2-40B4-BE49-F238E27FC236}">
                <a16:creationId xmlns:a16="http://schemas.microsoft.com/office/drawing/2014/main" id="{C35C9458-ACA0-4B2D-8517-B364A62415FC}"/>
              </a:ext>
            </a:extLst>
          </p:cNvPr>
          <p:cNvSpPr txBox="1"/>
          <p:nvPr/>
        </p:nvSpPr>
        <p:spPr>
          <a:xfrm>
            <a:off x="2323070" y="1523821"/>
            <a:ext cx="2880917" cy="1477328"/>
          </a:xfrm>
          <a:prstGeom prst="rect">
            <a:avLst/>
          </a:prstGeom>
          <a:noFill/>
        </p:spPr>
        <p:txBody>
          <a:bodyPr wrap="none" rtlCol="0">
            <a:spAutoFit/>
          </a:bodyPr>
          <a:lstStyle/>
          <a:p>
            <a:r>
              <a:rPr lang="en-US" altLang="zh-CN" dirty="0"/>
              <a:t>Goodfellow Mylar foil</a:t>
            </a:r>
          </a:p>
          <a:p>
            <a:r>
              <a:rPr lang="en-US" altLang="zh-CN" dirty="0"/>
              <a:t>Thickness: </a:t>
            </a:r>
            <a:r>
              <a:rPr lang="zh-CN" altLang="en-US" dirty="0"/>
              <a:t>≥</a:t>
            </a:r>
            <a:r>
              <a:rPr lang="en-US" altLang="zh-CN" dirty="0"/>
              <a:t>0.5 μm (500 nm)</a:t>
            </a:r>
          </a:p>
          <a:p>
            <a:r>
              <a:rPr lang="en-US" altLang="zh-CN" dirty="0"/>
              <a:t>Uniformity: ±20%</a:t>
            </a:r>
          </a:p>
          <a:p>
            <a:r>
              <a:rPr lang="en-US" altLang="zh-CN" dirty="0"/>
              <a:t>Pinholes issue</a:t>
            </a:r>
          </a:p>
          <a:p>
            <a:r>
              <a:rPr lang="en-US" altLang="zh-CN" b="0" i="0" dirty="0">
                <a:solidFill>
                  <a:srgbClr val="212529"/>
                </a:solidFill>
                <a:effectLst/>
                <a:latin typeface="-apple-system"/>
              </a:rPr>
              <a:t>Rotating target wheel</a:t>
            </a:r>
            <a:endParaRPr lang="zh-CN" altLang="en-US" dirty="0"/>
          </a:p>
        </p:txBody>
      </p:sp>
    </p:spTree>
    <p:extLst>
      <p:ext uri="{BB962C8B-B14F-4D97-AF65-F5344CB8AC3E}">
        <p14:creationId xmlns:p14="http://schemas.microsoft.com/office/powerpoint/2010/main" val="924063112"/>
      </p:ext>
    </p:extLst>
  </p:cSld>
  <p:clrMapOvr>
    <a:masterClrMapping/>
  </p:clrMapOvr>
</p:sld>
</file>

<file path=ppt/slides/slide2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a:extLst>
              <a:ext uri="{FF2B5EF4-FFF2-40B4-BE49-F238E27FC236}">
                <a16:creationId xmlns:a16="http://schemas.microsoft.com/office/drawing/2014/main" id="{9A5811FE-409B-45EB-BC9B-9B58A7CD5D12}"/>
              </a:ext>
            </a:extLst>
          </p:cNvPr>
          <p:cNvSpPr txBox="1"/>
          <p:nvPr/>
        </p:nvSpPr>
        <p:spPr>
          <a:xfrm>
            <a:off x="0" y="0"/>
            <a:ext cx="840259" cy="369332"/>
          </a:xfrm>
          <a:prstGeom prst="rect">
            <a:avLst/>
          </a:prstGeom>
          <a:noFill/>
        </p:spPr>
        <p:txBody>
          <a:bodyPr wrap="square">
            <a:spAutoFit/>
          </a:bodyPr>
          <a:lstStyle/>
          <a:p>
            <a:r>
              <a:rPr lang="en-GB" altLang="zh-CN" dirty="0">
                <a:effectLst/>
                <a:latin typeface="Times New Roman" panose="02020603050405020304" pitchFamily="18" charset="0"/>
                <a:ea typeface="宋体" panose="02010600030101010101" pitchFamily="2" charset="-122"/>
                <a:cs typeface="Times New Roman" panose="02020603050405020304" pitchFamily="18" charset="0"/>
              </a:rPr>
              <a:t>10 </a:t>
            </a:r>
            <a:r>
              <a:rPr lang="en-US" altLang="zh-CN" dirty="0">
                <a:effectLst/>
                <a:latin typeface="Times New Roman" panose="02020603050405020304" pitchFamily="18" charset="0"/>
                <a:ea typeface="宋体" panose="02010600030101010101" pitchFamily="2" charset="-122"/>
                <a:cs typeface="Times New Roman" panose="02020603050405020304" pitchFamily="18" charset="0"/>
              </a:rPr>
              <a:t>μm</a:t>
            </a:r>
            <a:endParaRPr lang="zh-CN" altLang="en-US" dirty="0"/>
          </a:p>
        </p:txBody>
      </p:sp>
      <p:pic>
        <p:nvPicPr>
          <p:cNvPr id="5" name="Picture 4">
            <a:extLst>
              <a:ext uri="{FF2B5EF4-FFF2-40B4-BE49-F238E27FC236}">
                <a16:creationId xmlns:a16="http://schemas.microsoft.com/office/drawing/2014/main" id="{7E94DBBD-CD5E-40B8-8C04-A42F58AC09E6}"/>
              </a:ext>
            </a:extLst>
          </p:cNvPr>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0" y="369332"/>
            <a:ext cx="4572000" cy="3122341"/>
          </a:xfrm>
          <a:prstGeom prst="rect">
            <a:avLst/>
          </a:prstGeom>
        </p:spPr>
      </p:pic>
      <p:pic>
        <p:nvPicPr>
          <p:cNvPr id="7" name="Picture 6">
            <a:extLst>
              <a:ext uri="{FF2B5EF4-FFF2-40B4-BE49-F238E27FC236}">
                <a16:creationId xmlns:a16="http://schemas.microsoft.com/office/drawing/2014/main" id="{4C678F72-0B5F-4DC0-A890-4356AD3AE201}"/>
              </a:ext>
            </a:extLst>
          </p:cNvPr>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5350502" y="369332"/>
            <a:ext cx="3793498" cy="3122341"/>
          </a:xfrm>
          <a:prstGeom prst="rect">
            <a:avLst/>
          </a:prstGeom>
        </p:spPr>
      </p:pic>
      <p:pic>
        <p:nvPicPr>
          <p:cNvPr id="9" name="Picture 8">
            <a:extLst>
              <a:ext uri="{FF2B5EF4-FFF2-40B4-BE49-F238E27FC236}">
                <a16:creationId xmlns:a16="http://schemas.microsoft.com/office/drawing/2014/main" id="{266B4F7E-5960-4899-AB73-667C9DBAA32E}"/>
              </a:ext>
            </a:extLst>
          </p:cNvPr>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4572000" y="3628600"/>
            <a:ext cx="4572000" cy="3082480"/>
          </a:xfrm>
          <a:prstGeom prst="rect">
            <a:avLst/>
          </a:prstGeom>
        </p:spPr>
      </p:pic>
      <p:pic>
        <p:nvPicPr>
          <p:cNvPr id="11" name="Picture 10">
            <a:extLst>
              <a:ext uri="{FF2B5EF4-FFF2-40B4-BE49-F238E27FC236}">
                <a16:creationId xmlns:a16="http://schemas.microsoft.com/office/drawing/2014/main" id="{AB7BE4A1-21D9-4A97-8D57-674A7E735ED6}"/>
              </a:ext>
            </a:extLst>
          </p:cNvPr>
          <p:cNvPicPr>
            <a:picLocks noChangeAspect="1"/>
          </p:cNvPicPr>
          <p:nvPr/>
        </p:nvPicPr>
        <p:blipFill>
          <a:blip r:embed="rId5">
            <a:extLst>
              <a:ext uri="{28A0092B-C50C-407E-A947-70E740481C1C}">
                <a14:useLocalDpi xmlns:a14="http://schemas.microsoft.com/office/drawing/2010/main"/>
              </a:ext>
            </a:extLst>
          </a:blip>
          <a:stretch>
            <a:fillRect/>
          </a:stretch>
        </p:blipFill>
        <p:spPr>
          <a:xfrm>
            <a:off x="0" y="3615639"/>
            <a:ext cx="4572000" cy="3108402"/>
          </a:xfrm>
          <a:prstGeom prst="rect">
            <a:avLst/>
          </a:prstGeom>
        </p:spPr>
      </p:pic>
      <p:sp>
        <p:nvSpPr>
          <p:cNvPr id="12" name="TextBox 11">
            <a:extLst>
              <a:ext uri="{FF2B5EF4-FFF2-40B4-BE49-F238E27FC236}">
                <a16:creationId xmlns:a16="http://schemas.microsoft.com/office/drawing/2014/main" id="{FE3B95DC-FE54-4702-8E27-809D65E34CFE}"/>
              </a:ext>
            </a:extLst>
          </p:cNvPr>
          <p:cNvSpPr txBox="1"/>
          <p:nvPr/>
        </p:nvSpPr>
        <p:spPr>
          <a:xfrm>
            <a:off x="420129" y="738664"/>
            <a:ext cx="840259" cy="369332"/>
          </a:xfrm>
          <a:prstGeom prst="rect">
            <a:avLst/>
          </a:prstGeom>
          <a:noFill/>
        </p:spPr>
        <p:txBody>
          <a:bodyPr wrap="square">
            <a:spAutoFit/>
          </a:bodyPr>
          <a:lstStyle/>
          <a:p>
            <a:r>
              <a:rPr lang="en-GB" altLang="zh-CN" dirty="0">
                <a:effectLst/>
                <a:latin typeface="Times New Roman" panose="02020603050405020304" pitchFamily="18" charset="0"/>
                <a:ea typeface="宋体" panose="02010600030101010101" pitchFamily="2" charset="-122"/>
                <a:cs typeface="Times New Roman" panose="02020603050405020304" pitchFamily="18" charset="0"/>
              </a:rPr>
              <a:t>10 </a:t>
            </a:r>
            <a:r>
              <a:rPr lang="en-US" altLang="zh-CN" dirty="0">
                <a:effectLst/>
                <a:latin typeface="Times New Roman" panose="02020603050405020304" pitchFamily="18" charset="0"/>
                <a:ea typeface="宋体" panose="02010600030101010101" pitchFamily="2" charset="-122"/>
                <a:cs typeface="Times New Roman" panose="02020603050405020304" pitchFamily="18" charset="0"/>
              </a:rPr>
              <a:t>μm</a:t>
            </a:r>
            <a:endParaRPr lang="zh-CN" altLang="en-US" dirty="0"/>
          </a:p>
        </p:txBody>
      </p:sp>
      <p:sp>
        <p:nvSpPr>
          <p:cNvPr id="13" name="TextBox 12">
            <a:extLst>
              <a:ext uri="{FF2B5EF4-FFF2-40B4-BE49-F238E27FC236}">
                <a16:creationId xmlns:a16="http://schemas.microsoft.com/office/drawing/2014/main" id="{E06BD180-534E-4108-AC4E-F01870462F6A}"/>
              </a:ext>
            </a:extLst>
          </p:cNvPr>
          <p:cNvSpPr txBox="1"/>
          <p:nvPr/>
        </p:nvSpPr>
        <p:spPr>
          <a:xfrm>
            <a:off x="1235675" y="4020272"/>
            <a:ext cx="840259" cy="369332"/>
          </a:xfrm>
          <a:prstGeom prst="rect">
            <a:avLst/>
          </a:prstGeom>
          <a:noFill/>
        </p:spPr>
        <p:txBody>
          <a:bodyPr wrap="square">
            <a:spAutoFit/>
          </a:bodyPr>
          <a:lstStyle/>
          <a:p>
            <a:r>
              <a:rPr lang="en-GB" altLang="zh-CN" dirty="0">
                <a:latin typeface="Times New Roman" panose="02020603050405020304" pitchFamily="18" charset="0"/>
                <a:ea typeface="宋体" panose="02010600030101010101" pitchFamily="2" charset="-122"/>
                <a:cs typeface="Times New Roman" panose="02020603050405020304" pitchFamily="18" charset="0"/>
              </a:rPr>
              <a:t>8</a:t>
            </a:r>
            <a:r>
              <a:rPr lang="en-GB" altLang="zh-CN" dirty="0">
                <a:effectLst/>
                <a:latin typeface="Times New Roman" panose="02020603050405020304" pitchFamily="18" charset="0"/>
                <a:ea typeface="宋体" panose="02010600030101010101" pitchFamily="2" charset="-122"/>
                <a:cs typeface="Times New Roman" panose="02020603050405020304" pitchFamily="18" charset="0"/>
              </a:rPr>
              <a:t> </a:t>
            </a:r>
            <a:r>
              <a:rPr lang="en-US" altLang="zh-CN" dirty="0">
                <a:effectLst/>
                <a:latin typeface="Times New Roman" panose="02020603050405020304" pitchFamily="18" charset="0"/>
                <a:ea typeface="宋体" panose="02010600030101010101" pitchFamily="2" charset="-122"/>
                <a:cs typeface="Times New Roman" panose="02020603050405020304" pitchFamily="18" charset="0"/>
              </a:rPr>
              <a:t>μm</a:t>
            </a:r>
            <a:endParaRPr lang="zh-CN" altLang="en-US" dirty="0"/>
          </a:p>
        </p:txBody>
      </p:sp>
      <p:sp>
        <p:nvSpPr>
          <p:cNvPr id="14" name="TextBox 13">
            <a:extLst>
              <a:ext uri="{FF2B5EF4-FFF2-40B4-BE49-F238E27FC236}">
                <a16:creationId xmlns:a16="http://schemas.microsoft.com/office/drawing/2014/main" id="{272CFBBF-89CB-469D-A534-CCCCA4156E04}"/>
              </a:ext>
            </a:extLst>
          </p:cNvPr>
          <p:cNvSpPr txBox="1"/>
          <p:nvPr/>
        </p:nvSpPr>
        <p:spPr>
          <a:xfrm>
            <a:off x="5226907" y="4020272"/>
            <a:ext cx="840259" cy="369332"/>
          </a:xfrm>
          <a:prstGeom prst="rect">
            <a:avLst/>
          </a:prstGeom>
          <a:noFill/>
        </p:spPr>
        <p:txBody>
          <a:bodyPr wrap="square">
            <a:spAutoFit/>
          </a:bodyPr>
          <a:lstStyle/>
          <a:p>
            <a:r>
              <a:rPr lang="en-GB" altLang="zh-CN" dirty="0">
                <a:effectLst/>
                <a:latin typeface="Times New Roman" panose="02020603050405020304" pitchFamily="18" charset="0"/>
                <a:ea typeface="宋体" panose="02010600030101010101" pitchFamily="2" charset="-122"/>
                <a:cs typeface="Times New Roman" panose="02020603050405020304" pitchFamily="18" charset="0"/>
              </a:rPr>
              <a:t>12 </a:t>
            </a:r>
            <a:r>
              <a:rPr lang="en-US" altLang="zh-CN" dirty="0">
                <a:effectLst/>
                <a:latin typeface="Times New Roman" panose="02020603050405020304" pitchFamily="18" charset="0"/>
                <a:ea typeface="宋体" panose="02010600030101010101" pitchFamily="2" charset="-122"/>
                <a:cs typeface="Times New Roman" panose="02020603050405020304" pitchFamily="18" charset="0"/>
              </a:rPr>
              <a:t>μm</a:t>
            </a:r>
            <a:endParaRPr lang="zh-CN" altLang="en-US" dirty="0"/>
          </a:p>
        </p:txBody>
      </p:sp>
      <p:sp>
        <p:nvSpPr>
          <p:cNvPr id="15" name="TextBox 14">
            <a:extLst>
              <a:ext uri="{FF2B5EF4-FFF2-40B4-BE49-F238E27FC236}">
                <a16:creationId xmlns:a16="http://schemas.microsoft.com/office/drawing/2014/main" id="{FFF51C00-45D4-4035-8A99-FC1E0B539E99}"/>
              </a:ext>
            </a:extLst>
          </p:cNvPr>
          <p:cNvSpPr txBox="1"/>
          <p:nvPr/>
        </p:nvSpPr>
        <p:spPr>
          <a:xfrm>
            <a:off x="2397211" y="1107996"/>
            <a:ext cx="1813317" cy="369332"/>
          </a:xfrm>
          <a:prstGeom prst="rect">
            <a:avLst/>
          </a:prstGeom>
          <a:noFill/>
        </p:spPr>
        <p:txBody>
          <a:bodyPr wrap="none" rtlCol="0">
            <a:spAutoFit/>
          </a:bodyPr>
          <a:lstStyle/>
          <a:p>
            <a:r>
              <a:rPr lang="en-US" altLang="zh-CN" baseline="30000" dirty="0"/>
              <a:t>241</a:t>
            </a:r>
            <a:r>
              <a:rPr lang="en-US" altLang="zh-CN" dirty="0"/>
              <a:t>Am 5.486 MeV</a:t>
            </a:r>
            <a:endParaRPr lang="zh-CN" altLang="en-US" dirty="0"/>
          </a:p>
        </p:txBody>
      </p:sp>
    </p:spTree>
    <p:extLst>
      <p:ext uri="{BB962C8B-B14F-4D97-AF65-F5344CB8AC3E}">
        <p14:creationId xmlns:p14="http://schemas.microsoft.com/office/powerpoint/2010/main" val="1441839763"/>
      </p:ext>
    </p:extLst>
  </p:cSld>
  <p:clrMapOvr>
    <a:masterClrMapping/>
  </p:clrMapOvr>
</p:sld>
</file>

<file path=ppt/slides/slide2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D36C38B2-01AC-421A-A330-E2B0E892C212}"/>
              </a:ext>
            </a:extLst>
          </p:cNvPr>
          <p:cNvPicPr>
            <a:picLocks noChangeAspect="1"/>
          </p:cNvPicPr>
          <p:nvPr/>
        </p:nvPicPr>
        <p:blipFill rotWithShape="1">
          <a:blip r:embed="rId2" cstate="print">
            <a:extLst>
              <a:ext uri="{28A0092B-C50C-407E-A947-70E740481C1C}">
                <a14:useLocalDpi xmlns:a14="http://schemas.microsoft.com/office/drawing/2010/main"/>
              </a:ext>
            </a:extLst>
          </a:blip>
          <a:srcRect/>
          <a:stretch/>
        </p:blipFill>
        <p:spPr>
          <a:xfrm>
            <a:off x="0" y="0"/>
            <a:ext cx="6450227" cy="1655252"/>
          </a:xfrm>
          <a:prstGeom prst="rect">
            <a:avLst/>
          </a:prstGeom>
        </p:spPr>
      </p:pic>
      <p:sp>
        <p:nvSpPr>
          <p:cNvPr id="5" name="TextBox 4">
            <a:extLst>
              <a:ext uri="{FF2B5EF4-FFF2-40B4-BE49-F238E27FC236}">
                <a16:creationId xmlns:a16="http://schemas.microsoft.com/office/drawing/2014/main" id="{A8CEE0DA-00EA-4E06-9D00-51C3E2268A2B}"/>
              </a:ext>
            </a:extLst>
          </p:cNvPr>
          <p:cNvSpPr txBox="1"/>
          <p:nvPr/>
        </p:nvSpPr>
        <p:spPr>
          <a:xfrm>
            <a:off x="0" y="5911941"/>
            <a:ext cx="9144000" cy="1015663"/>
          </a:xfrm>
          <a:prstGeom prst="rect">
            <a:avLst/>
          </a:prstGeom>
          <a:noFill/>
        </p:spPr>
        <p:txBody>
          <a:bodyPr wrap="square">
            <a:spAutoFit/>
          </a:bodyPr>
          <a:lstStyle/>
          <a:p>
            <a:r>
              <a:rPr lang="en-US" altLang="zh-CN" sz="1200" i="0" dirty="0">
                <a:solidFill>
                  <a:srgbClr val="000000"/>
                </a:solidFill>
                <a:effectLst/>
                <a:latin typeface="Times" panose="02020603050405020304" pitchFamily="18" charset="0"/>
                <a:cs typeface="Times" panose="02020603050405020304" pitchFamily="18" charset="0"/>
              </a:rPr>
              <a:t>The thickness distribution each SSSD is precisely determined from the energy loss in the thin layer, which was independently measured by the corresponding DSSD. It is found that, for the SSSD with the nominal thicknesses of ∼20 μm, the real thickness may vary by several μm over the active area. This might be caused by the </a:t>
            </a:r>
            <a:r>
              <a:rPr lang="en-US" altLang="zh-CN" sz="1200" b="1" i="0" dirty="0">
                <a:solidFill>
                  <a:srgbClr val="000000"/>
                </a:solidFill>
                <a:effectLst/>
                <a:latin typeface="Times" panose="02020603050405020304" pitchFamily="18" charset="0"/>
                <a:cs typeface="Times" panose="02020603050405020304" pitchFamily="18" charset="0"/>
              </a:rPr>
              <a:t>wafer etching process </a:t>
            </a:r>
            <a:r>
              <a:rPr lang="en-US" altLang="zh-CN" sz="1200" i="0" dirty="0">
                <a:solidFill>
                  <a:srgbClr val="000000"/>
                </a:solidFill>
                <a:effectLst/>
                <a:latin typeface="Times" panose="02020603050405020304" pitchFamily="18" charset="0"/>
                <a:cs typeface="Times" panose="02020603050405020304" pitchFamily="18" charset="0"/>
              </a:rPr>
              <a:t>which reduces the thickness from 140 μm to only about 20 μm. For the present application, this </a:t>
            </a:r>
            <a:r>
              <a:rPr lang="en-US" altLang="zh-CN" sz="1200" b="1" i="0" dirty="0">
                <a:solidFill>
                  <a:srgbClr val="000000"/>
                </a:solidFill>
                <a:effectLst/>
                <a:latin typeface="Times" panose="02020603050405020304" pitchFamily="18" charset="0"/>
                <a:cs typeface="Times" panose="02020603050405020304" pitchFamily="18" charset="0"/>
              </a:rPr>
              <a:t>non-uniformity could be corrected </a:t>
            </a:r>
            <a:r>
              <a:rPr lang="en-US" altLang="zh-CN" sz="1200" i="0" dirty="0">
                <a:solidFill>
                  <a:srgbClr val="000000"/>
                </a:solidFill>
                <a:effectLst/>
                <a:latin typeface="Times" panose="02020603050405020304" pitchFamily="18" charset="0"/>
                <a:cs typeface="Times" panose="02020603050405020304" pitchFamily="18" charset="0"/>
              </a:rPr>
              <a:t>according to the known pixel-thickness. This </a:t>
            </a:r>
            <a:r>
              <a:rPr lang="en-US" altLang="zh-CN" sz="1200" b="1" i="0" dirty="0">
                <a:solidFill>
                  <a:srgbClr val="000000"/>
                </a:solidFill>
                <a:effectLst/>
                <a:latin typeface="Times" panose="02020603050405020304" pitchFamily="18" charset="0"/>
                <a:cs typeface="Times" panose="02020603050405020304" pitchFamily="18" charset="0"/>
              </a:rPr>
              <a:t>correction allows to restore a good particle identification (PID) performance</a:t>
            </a:r>
            <a:r>
              <a:rPr lang="en-US" altLang="zh-CN" sz="1200" i="0" dirty="0">
                <a:solidFill>
                  <a:srgbClr val="000000"/>
                </a:solidFill>
                <a:effectLst/>
                <a:latin typeface="Times" panose="02020603050405020304" pitchFamily="18" charset="0"/>
                <a:cs typeface="Times" panose="02020603050405020304" pitchFamily="18" charset="0"/>
              </a:rPr>
              <a:t> for the entire large-area detector</a:t>
            </a:r>
            <a:endParaRPr lang="zh-CN" altLang="en-US" sz="1200" dirty="0">
              <a:latin typeface="Times" panose="02020603050405020304" pitchFamily="18" charset="0"/>
              <a:cs typeface="Times" panose="02020603050405020304" pitchFamily="18" charset="0"/>
            </a:endParaRPr>
          </a:p>
        </p:txBody>
      </p:sp>
      <p:pic>
        <p:nvPicPr>
          <p:cNvPr id="7" name="Picture 6">
            <a:extLst>
              <a:ext uri="{FF2B5EF4-FFF2-40B4-BE49-F238E27FC236}">
                <a16:creationId xmlns:a16="http://schemas.microsoft.com/office/drawing/2014/main" id="{6E6BB866-77C5-4C13-9E92-24DBED46B5FA}"/>
              </a:ext>
            </a:extLst>
          </p:cNvPr>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1" y="1655252"/>
            <a:ext cx="6858000" cy="4256689"/>
          </a:xfrm>
          <a:prstGeom prst="rect">
            <a:avLst/>
          </a:prstGeom>
        </p:spPr>
      </p:pic>
    </p:spTree>
    <p:extLst>
      <p:ext uri="{BB962C8B-B14F-4D97-AF65-F5344CB8AC3E}">
        <p14:creationId xmlns:p14="http://schemas.microsoft.com/office/powerpoint/2010/main" val="2232203438"/>
      </p:ext>
    </p:extLst>
  </p:cSld>
  <p:clrMapOvr>
    <a:masterClrMapping/>
  </p:clrMapOvr>
</p:sld>
</file>

<file path=ppt/slides/slide2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a:extLst>
              <a:ext uri="{FF2B5EF4-FFF2-40B4-BE49-F238E27FC236}">
                <a16:creationId xmlns:a16="http://schemas.microsoft.com/office/drawing/2014/main" id="{183D8B17-3F45-4C53-8E75-A4B05F097FE9}"/>
              </a:ext>
            </a:extLst>
          </p:cNvPr>
          <p:cNvSpPr txBox="1"/>
          <p:nvPr/>
        </p:nvSpPr>
        <p:spPr>
          <a:xfrm>
            <a:off x="0" y="0"/>
            <a:ext cx="9144000" cy="5909310"/>
          </a:xfrm>
          <a:prstGeom prst="rect">
            <a:avLst/>
          </a:prstGeom>
          <a:noFill/>
        </p:spPr>
        <p:txBody>
          <a:bodyPr wrap="square">
            <a:spAutoFit/>
          </a:bodyPr>
          <a:lstStyle/>
          <a:p>
            <a:r>
              <a:rPr lang="en-US" altLang="zh-CN" sz="1800" dirty="0">
                <a:solidFill>
                  <a:srgbClr val="000000"/>
                </a:solidFill>
                <a:effectLst/>
                <a:latin typeface="Calibri" panose="020F0502020204030204" pitchFamily="34" charset="0"/>
                <a:ea typeface="宋体" panose="02010600030101010101" pitchFamily="2" charset="-122"/>
              </a:rPr>
              <a:t>I took a look at </a:t>
            </a:r>
            <a:r>
              <a:rPr lang="en-US" altLang="zh-CN" sz="1800" dirty="0" err="1">
                <a:solidFill>
                  <a:srgbClr val="000000"/>
                </a:solidFill>
                <a:effectLst/>
                <a:latin typeface="Calibri" panose="020F0502020204030204" pitchFamily="34" charset="0"/>
                <a:ea typeface="宋体" panose="02010600030101010101" pitchFamily="2" charset="-122"/>
              </a:rPr>
              <a:t>Iliadis</a:t>
            </a:r>
            <a:r>
              <a:rPr lang="en-US" altLang="zh-CN" sz="1800" dirty="0">
                <a:solidFill>
                  <a:srgbClr val="000000"/>
                </a:solidFill>
                <a:effectLst/>
                <a:latin typeface="Calibri" panose="020F0502020204030204" pitchFamily="34" charset="0"/>
                <a:ea typeface="宋体" panose="02010600030101010101" pitchFamily="2" charset="-122"/>
              </a:rPr>
              <a:t>' book, 2nd Edition. </a:t>
            </a:r>
            <a:endParaRPr lang="zh-CN" altLang="zh-CN" sz="1800" dirty="0">
              <a:effectLst/>
              <a:latin typeface="Calibri" panose="020F0502020204030204" pitchFamily="34" charset="0"/>
              <a:ea typeface="宋体" panose="02010600030101010101" pitchFamily="2" charset="-122"/>
            </a:endParaRPr>
          </a:p>
          <a:p>
            <a:endParaRPr lang="en-US" altLang="zh-CN" sz="1800" dirty="0">
              <a:solidFill>
                <a:srgbClr val="000000"/>
              </a:solidFill>
              <a:effectLst/>
              <a:latin typeface="Calibri" panose="020F0502020204030204" pitchFamily="34" charset="0"/>
              <a:ea typeface="宋体" panose="02010600030101010101" pitchFamily="2" charset="-122"/>
            </a:endParaRPr>
          </a:p>
          <a:p>
            <a:r>
              <a:rPr lang="en-US" altLang="zh-CN" sz="1800" dirty="0">
                <a:solidFill>
                  <a:srgbClr val="000000"/>
                </a:solidFill>
                <a:effectLst/>
                <a:latin typeface="Calibri" panose="020F0502020204030204" pitchFamily="34" charset="0"/>
                <a:ea typeface="宋体" panose="02010600030101010101" pitchFamily="2" charset="-122"/>
              </a:rPr>
              <a:t>The equation for the penetration factor is given in Equation 2.161. It is the accurate version, which must be calculated numerically and this means you can't use it on the back-of-the envelope. There is an analytic approximation of it in a book by Rolfs and Rodney, which I don't have at hand. Maybe you should wait before trying to use this one.</a:t>
            </a:r>
            <a:endParaRPr lang="zh-CN" altLang="zh-CN" sz="1600" dirty="0">
              <a:effectLst/>
              <a:latin typeface="Calibri" panose="020F0502020204030204" pitchFamily="34" charset="0"/>
              <a:ea typeface="宋体" panose="02010600030101010101" pitchFamily="2" charset="-122"/>
            </a:endParaRPr>
          </a:p>
          <a:p>
            <a:r>
              <a:rPr lang="en-US" altLang="zh-CN" sz="1800" dirty="0">
                <a:solidFill>
                  <a:srgbClr val="000000"/>
                </a:solidFill>
                <a:effectLst/>
                <a:latin typeface="Calibri" panose="020F0502020204030204" pitchFamily="34" charset="0"/>
                <a:ea typeface="宋体" panose="02010600030101010101" pitchFamily="2" charset="-122"/>
              </a:rPr>
              <a:t> </a:t>
            </a:r>
            <a:endParaRPr lang="zh-CN" altLang="zh-CN" sz="1600" dirty="0">
              <a:effectLst/>
              <a:latin typeface="Calibri" panose="020F0502020204030204" pitchFamily="34" charset="0"/>
              <a:ea typeface="宋体" panose="02010600030101010101" pitchFamily="2" charset="-122"/>
            </a:endParaRPr>
          </a:p>
          <a:p>
            <a:r>
              <a:rPr lang="en-US" altLang="zh-CN" sz="1800" dirty="0">
                <a:solidFill>
                  <a:srgbClr val="000000"/>
                </a:solidFill>
                <a:effectLst/>
                <a:latin typeface="Calibri" panose="020F0502020204030204" pitchFamily="34" charset="0"/>
                <a:ea typeface="宋体" panose="02010600030101010101" pitchFamily="2" charset="-122"/>
              </a:rPr>
              <a:t>The charged particle (proton or alpha) width is given by Equation 2.197. </a:t>
            </a:r>
            <a:endParaRPr lang="zh-CN" altLang="zh-CN" sz="1600" dirty="0">
              <a:effectLst/>
              <a:latin typeface="Calibri" panose="020F0502020204030204" pitchFamily="34" charset="0"/>
              <a:ea typeface="宋体" panose="02010600030101010101" pitchFamily="2" charset="-122"/>
            </a:endParaRPr>
          </a:p>
          <a:p>
            <a:r>
              <a:rPr lang="en-US" altLang="zh-CN" sz="1800" dirty="0">
                <a:solidFill>
                  <a:srgbClr val="000000"/>
                </a:solidFill>
                <a:effectLst/>
                <a:latin typeface="Calibri" panose="020F0502020204030204" pitchFamily="34" charset="0"/>
                <a:ea typeface="宋体" panose="02010600030101010101" pitchFamily="2" charset="-122"/>
              </a:rPr>
              <a:t> </a:t>
            </a:r>
            <a:endParaRPr lang="zh-CN" altLang="zh-CN" sz="1600" dirty="0">
              <a:effectLst/>
              <a:latin typeface="Calibri" panose="020F0502020204030204" pitchFamily="34" charset="0"/>
              <a:ea typeface="宋体" panose="02010600030101010101" pitchFamily="2" charset="-122"/>
            </a:endParaRPr>
          </a:p>
          <a:p>
            <a:r>
              <a:rPr lang="en-US" altLang="zh-CN" sz="1800" dirty="0">
                <a:solidFill>
                  <a:srgbClr val="000000"/>
                </a:solidFill>
                <a:effectLst/>
                <a:latin typeface="Calibri" panose="020F0502020204030204" pitchFamily="34" charset="0"/>
                <a:ea typeface="宋体" panose="02010600030101010101" pitchFamily="2" charset="-122"/>
              </a:rPr>
              <a:t>Note that typical widths for electromagnetic transitions are milli-eV. So if the charged particle width is orders of magnitude smaller than milli-eV, then charged-particle emission will be strongly suppressed. But our goal will be to measure the charged particles as low in energy as possible.</a:t>
            </a:r>
            <a:endParaRPr lang="zh-CN" altLang="zh-CN" sz="1600" dirty="0">
              <a:effectLst/>
              <a:latin typeface="Calibri" panose="020F0502020204030204" pitchFamily="34" charset="0"/>
              <a:ea typeface="宋体" panose="02010600030101010101" pitchFamily="2" charset="-122"/>
            </a:endParaRPr>
          </a:p>
          <a:p>
            <a:r>
              <a:rPr lang="en-US" altLang="zh-CN" sz="1800" dirty="0">
                <a:solidFill>
                  <a:srgbClr val="000000"/>
                </a:solidFill>
                <a:effectLst/>
                <a:latin typeface="Calibri" panose="020F0502020204030204" pitchFamily="34" charset="0"/>
                <a:ea typeface="宋体" panose="02010600030101010101" pitchFamily="2" charset="-122"/>
              </a:rPr>
              <a:t> </a:t>
            </a:r>
            <a:endParaRPr lang="zh-CN" altLang="zh-CN" sz="1600" dirty="0">
              <a:effectLst/>
              <a:latin typeface="Calibri" panose="020F0502020204030204" pitchFamily="34" charset="0"/>
              <a:ea typeface="宋体" panose="02010600030101010101" pitchFamily="2" charset="-122"/>
            </a:endParaRPr>
          </a:p>
          <a:p>
            <a:r>
              <a:rPr lang="en-US" altLang="zh-CN" sz="1800" dirty="0">
                <a:solidFill>
                  <a:srgbClr val="000000"/>
                </a:solidFill>
                <a:effectLst/>
                <a:latin typeface="Calibri" panose="020F0502020204030204" pitchFamily="34" charset="0"/>
                <a:ea typeface="宋体" panose="02010600030101010101" pitchFamily="2" charset="-122"/>
              </a:rPr>
              <a:t>The Gamow peak energy is given by Equation 3.77.</a:t>
            </a:r>
            <a:endParaRPr lang="zh-CN" altLang="zh-CN" sz="1600" dirty="0">
              <a:effectLst/>
              <a:latin typeface="Calibri" panose="020F0502020204030204" pitchFamily="34" charset="0"/>
              <a:ea typeface="宋体" panose="02010600030101010101" pitchFamily="2" charset="-122"/>
            </a:endParaRPr>
          </a:p>
          <a:p>
            <a:r>
              <a:rPr lang="en-US" altLang="zh-CN" sz="1800" dirty="0">
                <a:solidFill>
                  <a:srgbClr val="000000"/>
                </a:solidFill>
                <a:effectLst/>
                <a:latin typeface="Calibri" panose="020F0502020204030204" pitchFamily="34" charset="0"/>
                <a:ea typeface="宋体" panose="02010600030101010101" pitchFamily="2" charset="-122"/>
              </a:rPr>
              <a:t> </a:t>
            </a:r>
            <a:endParaRPr lang="zh-CN" altLang="zh-CN" sz="1600" dirty="0">
              <a:effectLst/>
              <a:latin typeface="Calibri" panose="020F0502020204030204" pitchFamily="34" charset="0"/>
              <a:ea typeface="宋体" panose="02010600030101010101" pitchFamily="2" charset="-122"/>
            </a:endParaRPr>
          </a:p>
          <a:p>
            <a:r>
              <a:rPr lang="en-US" altLang="zh-CN" sz="1800" dirty="0">
                <a:solidFill>
                  <a:srgbClr val="000000"/>
                </a:solidFill>
                <a:effectLst/>
                <a:latin typeface="Calibri" panose="020F0502020204030204" pitchFamily="34" charset="0"/>
                <a:ea typeface="宋体" panose="02010600030101010101" pitchFamily="2" charset="-122"/>
              </a:rPr>
              <a:t>The Gamow peak width is given by Equation 3.81. </a:t>
            </a:r>
            <a:endParaRPr lang="zh-CN" altLang="zh-CN" sz="1600" dirty="0">
              <a:effectLst/>
              <a:latin typeface="Calibri" panose="020F0502020204030204" pitchFamily="34" charset="0"/>
              <a:ea typeface="宋体" panose="02010600030101010101" pitchFamily="2" charset="-122"/>
            </a:endParaRPr>
          </a:p>
          <a:p>
            <a:r>
              <a:rPr lang="en-US" altLang="zh-CN" sz="1800" dirty="0">
                <a:solidFill>
                  <a:srgbClr val="000000"/>
                </a:solidFill>
                <a:effectLst/>
                <a:latin typeface="Calibri" panose="020F0502020204030204" pitchFamily="34" charset="0"/>
                <a:ea typeface="宋体" panose="02010600030101010101" pitchFamily="2" charset="-122"/>
              </a:rPr>
              <a:t> </a:t>
            </a:r>
            <a:endParaRPr lang="zh-CN" altLang="zh-CN" sz="1600" dirty="0">
              <a:effectLst/>
              <a:latin typeface="Calibri" panose="020F0502020204030204" pitchFamily="34" charset="0"/>
              <a:ea typeface="宋体" panose="02010600030101010101" pitchFamily="2" charset="-122"/>
            </a:endParaRPr>
          </a:p>
          <a:p>
            <a:r>
              <a:rPr lang="en-US" altLang="zh-CN" sz="1800" dirty="0">
                <a:solidFill>
                  <a:srgbClr val="000000"/>
                </a:solidFill>
                <a:effectLst/>
                <a:latin typeface="Calibri" panose="020F0502020204030204" pitchFamily="34" charset="0"/>
                <a:ea typeface="宋体" panose="02010600030101010101" pitchFamily="2" charset="-122"/>
              </a:rPr>
              <a:t>I would start by looking at those and seeing what you can do with them for the 59Cu(</a:t>
            </a:r>
            <a:r>
              <a:rPr lang="en-US" altLang="zh-CN" sz="1800" dirty="0" err="1">
                <a:solidFill>
                  <a:srgbClr val="000000"/>
                </a:solidFill>
                <a:effectLst/>
                <a:latin typeface="Calibri" panose="020F0502020204030204" pitchFamily="34" charset="0"/>
                <a:ea typeface="宋体" panose="02010600030101010101" pitchFamily="2" charset="-122"/>
              </a:rPr>
              <a:t>p,gamma</a:t>
            </a:r>
            <a:r>
              <a:rPr lang="en-US" altLang="zh-CN" sz="1800" dirty="0">
                <a:solidFill>
                  <a:srgbClr val="000000"/>
                </a:solidFill>
                <a:effectLst/>
                <a:latin typeface="Calibri" panose="020F0502020204030204" pitchFamily="34" charset="0"/>
                <a:ea typeface="宋体" panose="02010600030101010101" pitchFamily="2" charset="-122"/>
              </a:rPr>
              <a:t>) reaction. For the Gamow peak calculations you can try 1 GK and 2GK, which are typical peak temperatures for X-ray bursts.</a:t>
            </a:r>
            <a:endParaRPr lang="zh-CN" altLang="zh-CN" sz="1600" dirty="0">
              <a:effectLst/>
              <a:latin typeface="Calibri" panose="020F0502020204030204" pitchFamily="34" charset="0"/>
              <a:ea typeface="宋体" panose="02010600030101010101" pitchFamily="2" charset="-122"/>
            </a:endParaRPr>
          </a:p>
        </p:txBody>
      </p:sp>
    </p:spTree>
    <p:extLst>
      <p:ext uri="{BB962C8B-B14F-4D97-AF65-F5344CB8AC3E}">
        <p14:creationId xmlns:p14="http://schemas.microsoft.com/office/powerpoint/2010/main" val="29221636"/>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Table 3">
            <a:extLst>
              <a:ext uri="{FF2B5EF4-FFF2-40B4-BE49-F238E27FC236}">
                <a16:creationId xmlns:a16="http://schemas.microsoft.com/office/drawing/2014/main" id="{6DFB7F26-A0C2-4578-A19D-48CB6FDD8FDC}"/>
              </a:ext>
            </a:extLst>
          </p:cNvPr>
          <p:cNvGraphicFramePr>
            <a:graphicFrameLocks noGrp="1"/>
          </p:cNvGraphicFramePr>
          <p:nvPr>
            <p:extLst>
              <p:ext uri="{D42A27DB-BD31-4B8C-83A1-F6EECF244321}">
                <p14:modId xmlns:p14="http://schemas.microsoft.com/office/powerpoint/2010/main" val="3515994168"/>
              </p:ext>
            </p:extLst>
          </p:nvPr>
        </p:nvGraphicFramePr>
        <p:xfrm>
          <a:off x="-1" y="117986"/>
          <a:ext cx="9144001" cy="4446065"/>
        </p:xfrm>
        <a:graphic>
          <a:graphicData uri="http://schemas.openxmlformats.org/drawingml/2006/table">
            <a:tbl>
              <a:tblPr>
                <a:tableStyleId>{2D5ABB26-0587-4C30-8999-92F81FD0307C}</a:tableStyleId>
              </a:tblPr>
              <a:tblGrid>
                <a:gridCol w="272210">
                  <a:extLst>
                    <a:ext uri="{9D8B030D-6E8A-4147-A177-3AD203B41FA5}">
                      <a16:colId xmlns:a16="http://schemas.microsoft.com/office/drawing/2014/main" val="1887952584"/>
                    </a:ext>
                  </a:extLst>
                </a:gridCol>
                <a:gridCol w="272331">
                  <a:extLst>
                    <a:ext uri="{9D8B030D-6E8A-4147-A177-3AD203B41FA5}">
                      <a16:colId xmlns:a16="http://schemas.microsoft.com/office/drawing/2014/main" val="3970047216"/>
                    </a:ext>
                  </a:extLst>
                </a:gridCol>
                <a:gridCol w="1322854">
                  <a:extLst>
                    <a:ext uri="{9D8B030D-6E8A-4147-A177-3AD203B41FA5}">
                      <a16:colId xmlns:a16="http://schemas.microsoft.com/office/drawing/2014/main" val="151036349"/>
                    </a:ext>
                  </a:extLst>
                </a:gridCol>
                <a:gridCol w="1324551">
                  <a:extLst>
                    <a:ext uri="{9D8B030D-6E8A-4147-A177-3AD203B41FA5}">
                      <a16:colId xmlns:a16="http://schemas.microsoft.com/office/drawing/2014/main" val="3556573262"/>
                    </a:ext>
                  </a:extLst>
                </a:gridCol>
                <a:gridCol w="1322854">
                  <a:extLst>
                    <a:ext uri="{9D8B030D-6E8A-4147-A177-3AD203B41FA5}">
                      <a16:colId xmlns:a16="http://schemas.microsoft.com/office/drawing/2014/main" val="2237563954"/>
                    </a:ext>
                  </a:extLst>
                </a:gridCol>
                <a:gridCol w="1269927">
                  <a:extLst>
                    <a:ext uri="{9D8B030D-6E8A-4147-A177-3AD203B41FA5}">
                      <a16:colId xmlns:a16="http://schemas.microsoft.com/office/drawing/2014/main" val="1838676849"/>
                    </a:ext>
                  </a:extLst>
                </a:gridCol>
                <a:gridCol w="1119758">
                  <a:extLst>
                    <a:ext uri="{9D8B030D-6E8A-4147-A177-3AD203B41FA5}">
                      <a16:colId xmlns:a16="http://schemas.microsoft.com/office/drawing/2014/main" val="1643786190"/>
                    </a:ext>
                  </a:extLst>
                </a:gridCol>
                <a:gridCol w="1119758">
                  <a:extLst>
                    <a:ext uri="{9D8B030D-6E8A-4147-A177-3AD203B41FA5}">
                      <a16:colId xmlns:a16="http://schemas.microsoft.com/office/drawing/2014/main" val="1212712212"/>
                    </a:ext>
                  </a:extLst>
                </a:gridCol>
                <a:gridCol w="1119758">
                  <a:extLst>
                    <a:ext uri="{9D8B030D-6E8A-4147-A177-3AD203B41FA5}">
                      <a16:colId xmlns:a16="http://schemas.microsoft.com/office/drawing/2014/main" val="2408205916"/>
                    </a:ext>
                  </a:extLst>
                </a:gridCol>
              </a:tblGrid>
              <a:tr h="342005">
                <a:tc>
                  <a:txBody>
                    <a:bodyPr/>
                    <a:lstStyle/>
                    <a:p>
                      <a:pPr algn="ctr" fontAlgn="ctr"/>
                      <a:endParaRPr lang="en-US" sz="1400" b="0" i="0" u="none" strike="noStrike" dirty="0">
                        <a:solidFill>
                          <a:srgbClr val="000000"/>
                        </a:solidFill>
                        <a:effectLst/>
                        <a:latin typeface="Cambria" panose="02040503050406030204" pitchFamily="18" charset="0"/>
                        <a:ea typeface="Cambria" panose="020405030504060302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CCCC"/>
                    </a:solidFill>
                  </a:tcPr>
                </a:tc>
                <a:tc>
                  <a:txBody>
                    <a:bodyPr/>
                    <a:lstStyle/>
                    <a:p>
                      <a:pPr algn="ctr" fontAlgn="ctr"/>
                      <a:endParaRPr lang="en-US" sz="1400" b="0" i="0" u="none" strike="noStrike">
                        <a:solidFill>
                          <a:srgbClr val="000000"/>
                        </a:solidFill>
                        <a:effectLst/>
                        <a:latin typeface="Cambria" panose="02040503050406030204" pitchFamily="18" charset="0"/>
                        <a:ea typeface="Cambria" panose="020405030504060302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CCCC"/>
                    </a:solidFill>
                  </a:tcPr>
                </a:tc>
                <a:tc gridSpan="7">
                  <a:txBody>
                    <a:bodyPr/>
                    <a:lstStyle/>
                    <a:p>
                      <a:pPr algn="ctr" fontAlgn="ctr"/>
                      <a:r>
                        <a:rPr lang="en-US" sz="1400" u="none" strike="noStrike" dirty="0">
                          <a:effectLst/>
                          <a:latin typeface="Cambria" panose="02040503050406030204" pitchFamily="18" charset="0"/>
                          <a:ea typeface="Cambria" panose="02040503050406030204" pitchFamily="18" charset="0"/>
                        </a:rPr>
                        <a:t>Radiative width</a:t>
                      </a:r>
                      <a:endParaRPr lang="en-US" sz="1400" b="0" i="0" u="none" strike="noStrike" dirty="0">
                        <a:solidFill>
                          <a:srgbClr val="000000"/>
                        </a:solidFill>
                        <a:effectLst/>
                        <a:latin typeface="Cambria" panose="02040503050406030204" pitchFamily="18" charset="0"/>
                        <a:ea typeface="Cambria" panose="020405030504060302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CCCC"/>
                    </a:solidFill>
                  </a:tcPr>
                </a:tc>
                <a:tc hMerge="1">
                  <a:txBody>
                    <a:bodyPr/>
                    <a:lstStyle/>
                    <a:p>
                      <a:pPr algn="ctr" fontAlgn="ctr"/>
                      <a:r>
                        <a:rPr lang="en-US" sz="1600" u="none" strike="noStrike" dirty="0">
                          <a:effectLst/>
                          <a:latin typeface="Cambria" panose="02040503050406030204" pitchFamily="18" charset="0"/>
                          <a:ea typeface="Cambria" panose="02040503050406030204" pitchFamily="18" charset="0"/>
                        </a:rPr>
                        <a:t>width</a:t>
                      </a:r>
                      <a:endParaRPr lang="en-US" sz="1600" b="0" i="0" u="none" strike="noStrike" dirty="0">
                        <a:solidFill>
                          <a:srgbClr val="000000"/>
                        </a:solidFill>
                        <a:effectLst/>
                        <a:latin typeface="Cambria" panose="02040503050406030204" pitchFamily="18" charset="0"/>
                        <a:ea typeface="Cambria" panose="020405030504060302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hMerge="1">
                  <a:txBody>
                    <a:bodyPr/>
                    <a:lstStyle/>
                    <a:p>
                      <a:pPr algn="ctr" fontAlgn="ctr"/>
                      <a:endParaRPr lang="en-US" sz="1600" b="0" i="0" u="none" strike="noStrike" dirty="0">
                        <a:solidFill>
                          <a:srgbClr val="000000"/>
                        </a:solidFill>
                        <a:effectLst/>
                        <a:latin typeface="Cambria" panose="02040503050406030204" pitchFamily="18" charset="0"/>
                        <a:ea typeface="Cambria" panose="020405030504060302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hMerge="1">
                  <a:txBody>
                    <a:bodyPr/>
                    <a:lstStyle/>
                    <a:p>
                      <a:pPr algn="ctr" fontAlgn="ctr"/>
                      <a:endParaRPr lang="en-US" sz="1600" b="0" i="0" u="none" strike="noStrike" dirty="0">
                        <a:solidFill>
                          <a:srgbClr val="000000"/>
                        </a:solidFill>
                        <a:effectLst/>
                        <a:latin typeface="Cambria" panose="02040503050406030204" pitchFamily="18" charset="0"/>
                        <a:ea typeface="Cambria" panose="020405030504060302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hMerge="1">
                  <a:txBody>
                    <a:bodyPr/>
                    <a:lstStyle/>
                    <a:p>
                      <a:pPr algn="ctr" fontAlgn="ctr"/>
                      <a:endParaRPr lang="en-US" sz="1600" b="0" i="0" u="none" strike="noStrike" dirty="0">
                        <a:solidFill>
                          <a:srgbClr val="000000"/>
                        </a:solidFill>
                        <a:effectLst/>
                        <a:latin typeface="Cambria" panose="02040503050406030204" pitchFamily="18" charset="0"/>
                        <a:ea typeface="Cambria" panose="020405030504060302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hMerge="1">
                  <a:txBody>
                    <a:bodyPr/>
                    <a:lstStyle/>
                    <a:p>
                      <a:pPr algn="ctr" fontAlgn="ctr"/>
                      <a:endParaRPr lang="en-US" sz="1600" b="0" i="0" u="none" strike="noStrike" dirty="0">
                        <a:solidFill>
                          <a:srgbClr val="000000"/>
                        </a:solidFill>
                        <a:effectLst/>
                        <a:latin typeface="Cambria" panose="02040503050406030204" pitchFamily="18" charset="0"/>
                        <a:ea typeface="Cambria" panose="020405030504060302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hMerge="1">
                  <a:txBody>
                    <a:bodyPr/>
                    <a:lstStyle/>
                    <a:p>
                      <a:pPr algn="ctr" fontAlgn="ctr"/>
                      <a:endParaRPr lang="en-US" sz="1600" b="0" i="0" u="none" strike="noStrike" dirty="0">
                        <a:solidFill>
                          <a:srgbClr val="000000"/>
                        </a:solidFill>
                        <a:effectLst/>
                        <a:latin typeface="Cambria" panose="02040503050406030204" pitchFamily="18" charset="0"/>
                        <a:ea typeface="Cambria" panose="020405030504060302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2663517248"/>
                  </a:ext>
                </a:extLst>
              </a:tr>
              <a:tr h="342005">
                <a:tc>
                  <a:txBody>
                    <a:bodyPr/>
                    <a:lstStyle/>
                    <a:p>
                      <a:pPr algn="ctr" fontAlgn="ctr"/>
                      <a:endParaRPr lang="en-US" sz="1400" b="0" i="0" u="none" strike="noStrike">
                        <a:solidFill>
                          <a:srgbClr val="000000"/>
                        </a:solidFill>
                        <a:effectLst/>
                        <a:latin typeface="Cambria" panose="02040503050406030204" pitchFamily="18" charset="0"/>
                        <a:ea typeface="Cambria" panose="020405030504060302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CCCC"/>
                    </a:solidFill>
                  </a:tcPr>
                </a:tc>
                <a:tc>
                  <a:txBody>
                    <a:bodyPr/>
                    <a:lstStyle/>
                    <a:p>
                      <a:pPr algn="ctr" fontAlgn="ctr"/>
                      <a:endParaRPr lang="en-US" sz="1400" b="0" i="0" u="none" strike="noStrike">
                        <a:solidFill>
                          <a:srgbClr val="000000"/>
                        </a:solidFill>
                        <a:effectLst/>
                        <a:latin typeface="Cambria" panose="02040503050406030204" pitchFamily="18" charset="0"/>
                        <a:ea typeface="Cambria" panose="020405030504060302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CCCC"/>
                    </a:solidFill>
                  </a:tcPr>
                </a:tc>
                <a:tc>
                  <a:txBody>
                    <a:bodyPr/>
                    <a:lstStyle/>
                    <a:p>
                      <a:pPr algn="ctr" fontAlgn="ctr"/>
                      <a:r>
                        <a:rPr lang="en-US" sz="1400" u="none" strike="noStrike" dirty="0">
                          <a:effectLst/>
                          <a:latin typeface="Cambria" panose="02040503050406030204" pitchFamily="18" charset="0"/>
                          <a:ea typeface="Cambria" panose="02040503050406030204" pitchFamily="18" charset="0"/>
                        </a:rPr>
                        <a:t>K X-ray (eV/</a:t>
                      </a:r>
                      <a:r>
                        <a:rPr lang="az-Cyrl-AZ" sz="1400" u="none" strike="noStrike" dirty="0">
                          <a:effectLst/>
                          <a:latin typeface="Cambria" panose="02040503050406030204" pitchFamily="18" charset="0"/>
                          <a:ea typeface="Cambria" panose="02040503050406030204" pitchFamily="18" charset="0"/>
                        </a:rPr>
                        <a:t>ћ)</a:t>
                      </a:r>
                      <a:endParaRPr lang="az-Cyrl-AZ" sz="1400" b="0" i="0" u="none" strike="noStrike" dirty="0">
                        <a:solidFill>
                          <a:srgbClr val="000000"/>
                        </a:solidFill>
                        <a:effectLst/>
                        <a:latin typeface="Cambria" panose="02040503050406030204" pitchFamily="18" charset="0"/>
                        <a:ea typeface="Cambria" panose="020405030504060302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CCCC"/>
                    </a:solidFill>
                  </a:tcPr>
                </a:tc>
                <a:tc>
                  <a:txBody>
                    <a:bodyPr/>
                    <a:lstStyle/>
                    <a:p>
                      <a:pPr algn="ctr" fontAlgn="ctr"/>
                      <a:r>
                        <a:rPr lang="en-US" sz="1400" u="none" strike="noStrike">
                          <a:effectLst/>
                          <a:latin typeface="Cambria" panose="02040503050406030204" pitchFamily="18" charset="0"/>
                          <a:ea typeface="Cambria" panose="02040503050406030204" pitchFamily="18" charset="0"/>
                        </a:rPr>
                        <a:t>K X-ray (eV/</a:t>
                      </a:r>
                      <a:r>
                        <a:rPr lang="az-Cyrl-AZ" sz="1400" u="none" strike="noStrike">
                          <a:effectLst/>
                          <a:latin typeface="Cambria" panose="02040503050406030204" pitchFamily="18" charset="0"/>
                          <a:ea typeface="Cambria" panose="02040503050406030204" pitchFamily="18" charset="0"/>
                        </a:rPr>
                        <a:t>ћ)</a:t>
                      </a:r>
                      <a:endParaRPr lang="az-Cyrl-AZ" sz="1400" b="0" i="0" u="none" strike="noStrike">
                        <a:solidFill>
                          <a:srgbClr val="000000"/>
                        </a:solidFill>
                        <a:effectLst/>
                        <a:latin typeface="Cambria" panose="02040503050406030204" pitchFamily="18" charset="0"/>
                        <a:ea typeface="Cambria" panose="020405030504060302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CCCC"/>
                    </a:solidFill>
                  </a:tcPr>
                </a:tc>
                <a:tc>
                  <a:txBody>
                    <a:bodyPr/>
                    <a:lstStyle/>
                    <a:p>
                      <a:pPr algn="ctr" fontAlgn="ctr"/>
                      <a:r>
                        <a:rPr lang="en-US" sz="1400" u="none" strike="noStrike">
                          <a:effectLst/>
                          <a:latin typeface="Cambria" panose="02040503050406030204" pitchFamily="18" charset="0"/>
                          <a:ea typeface="Cambria" panose="02040503050406030204" pitchFamily="18" charset="0"/>
                        </a:rPr>
                        <a:t>K X-ray (eV/</a:t>
                      </a:r>
                      <a:r>
                        <a:rPr lang="az-Cyrl-AZ" sz="1400" u="none" strike="noStrike">
                          <a:effectLst/>
                          <a:latin typeface="Cambria" panose="02040503050406030204" pitchFamily="18" charset="0"/>
                          <a:ea typeface="Cambria" panose="02040503050406030204" pitchFamily="18" charset="0"/>
                        </a:rPr>
                        <a:t>ћ)</a:t>
                      </a:r>
                      <a:endParaRPr lang="az-Cyrl-AZ" sz="1400" b="0" i="0" u="none" strike="noStrike">
                        <a:solidFill>
                          <a:srgbClr val="000000"/>
                        </a:solidFill>
                        <a:effectLst/>
                        <a:latin typeface="Cambria" panose="02040503050406030204" pitchFamily="18" charset="0"/>
                        <a:ea typeface="Cambria" panose="020405030504060302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CCCC"/>
                    </a:solidFill>
                  </a:tcPr>
                </a:tc>
                <a:tc>
                  <a:txBody>
                    <a:bodyPr/>
                    <a:lstStyle/>
                    <a:p>
                      <a:pPr algn="ctr" fontAlgn="ctr"/>
                      <a:r>
                        <a:rPr lang="en-US" sz="1400" u="none" strike="noStrike">
                          <a:effectLst/>
                          <a:latin typeface="Cambria" panose="02040503050406030204" pitchFamily="18" charset="0"/>
                          <a:ea typeface="Cambria" panose="02040503050406030204" pitchFamily="18" charset="0"/>
                        </a:rPr>
                        <a:t>K X-ray (eV/</a:t>
                      </a:r>
                      <a:r>
                        <a:rPr lang="az-Cyrl-AZ" sz="1400" u="none" strike="noStrike">
                          <a:effectLst/>
                          <a:latin typeface="Cambria" panose="02040503050406030204" pitchFamily="18" charset="0"/>
                          <a:ea typeface="Cambria" panose="02040503050406030204" pitchFamily="18" charset="0"/>
                        </a:rPr>
                        <a:t>ћ)</a:t>
                      </a:r>
                      <a:endParaRPr lang="az-Cyrl-AZ" sz="1400" b="0" i="0" u="none" strike="noStrike">
                        <a:solidFill>
                          <a:srgbClr val="000000"/>
                        </a:solidFill>
                        <a:effectLst/>
                        <a:latin typeface="Cambria" panose="02040503050406030204" pitchFamily="18" charset="0"/>
                        <a:ea typeface="Cambria" panose="020405030504060302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CCCC"/>
                    </a:solidFill>
                  </a:tcPr>
                </a:tc>
                <a:tc>
                  <a:txBody>
                    <a:bodyPr/>
                    <a:lstStyle/>
                    <a:p>
                      <a:pPr algn="ctr" fontAlgn="ctr"/>
                      <a:r>
                        <a:rPr lang="en-US" sz="1400" u="none" strike="noStrike">
                          <a:effectLst/>
                          <a:latin typeface="Cambria" panose="02040503050406030204" pitchFamily="18" charset="0"/>
                          <a:ea typeface="Cambria" panose="02040503050406030204" pitchFamily="18" charset="0"/>
                        </a:rPr>
                        <a:t>K X-ray (eV)</a:t>
                      </a:r>
                      <a:endParaRPr lang="en-US" sz="1400" b="0" i="0" u="none" strike="noStrike">
                        <a:solidFill>
                          <a:srgbClr val="000000"/>
                        </a:solidFill>
                        <a:effectLst/>
                        <a:latin typeface="Cambria" panose="02040503050406030204" pitchFamily="18" charset="0"/>
                        <a:ea typeface="Cambria" panose="020405030504060302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CCCC"/>
                    </a:solidFill>
                  </a:tcPr>
                </a:tc>
                <a:tc>
                  <a:txBody>
                    <a:bodyPr/>
                    <a:lstStyle/>
                    <a:p>
                      <a:pPr algn="ctr" fontAlgn="ctr"/>
                      <a:r>
                        <a:rPr lang="en-US" sz="1400" u="none" strike="noStrike">
                          <a:effectLst/>
                          <a:latin typeface="Cambria" panose="02040503050406030204" pitchFamily="18" charset="0"/>
                          <a:ea typeface="Cambria" panose="02040503050406030204" pitchFamily="18" charset="0"/>
                        </a:rPr>
                        <a:t>K X-ray (eV)</a:t>
                      </a:r>
                      <a:endParaRPr lang="en-US" sz="1400" b="0" i="0" u="none" strike="noStrike">
                        <a:solidFill>
                          <a:srgbClr val="000000"/>
                        </a:solidFill>
                        <a:effectLst/>
                        <a:latin typeface="Cambria" panose="02040503050406030204" pitchFamily="18" charset="0"/>
                        <a:ea typeface="Cambria" panose="020405030504060302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CCCC"/>
                    </a:solidFill>
                  </a:tcPr>
                </a:tc>
                <a:tc>
                  <a:txBody>
                    <a:bodyPr/>
                    <a:lstStyle/>
                    <a:p>
                      <a:pPr algn="ctr" fontAlgn="ctr"/>
                      <a:r>
                        <a:rPr lang="en-US" sz="1400" u="none" strike="noStrike">
                          <a:effectLst/>
                          <a:latin typeface="Cambria" panose="02040503050406030204" pitchFamily="18" charset="0"/>
                          <a:ea typeface="Cambria" panose="02040503050406030204" pitchFamily="18" charset="0"/>
                        </a:rPr>
                        <a:t>K X-ray (eV)</a:t>
                      </a:r>
                      <a:endParaRPr lang="en-US" sz="1400" b="0" i="0" u="none" strike="noStrike">
                        <a:solidFill>
                          <a:srgbClr val="000000"/>
                        </a:solidFill>
                        <a:effectLst/>
                        <a:latin typeface="Cambria" panose="02040503050406030204" pitchFamily="18" charset="0"/>
                        <a:ea typeface="Cambria" panose="020405030504060302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CCCC"/>
                    </a:solidFill>
                  </a:tcPr>
                </a:tc>
                <a:extLst>
                  <a:ext uri="{0D108BD9-81ED-4DB2-BD59-A6C34878D82A}">
                    <a16:rowId xmlns:a16="http://schemas.microsoft.com/office/drawing/2014/main" val="1011826575"/>
                  </a:ext>
                </a:extLst>
              </a:tr>
              <a:tr h="342005">
                <a:tc>
                  <a:txBody>
                    <a:bodyPr/>
                    <a:lstStyle/>
                    <a:p>
                      <a:pPr algn="ctr" fontAlgn="ctr"/>
                      <a:endParaRPr lang="en-US" sz="1400" b="0" i="0" u="none" strike="noStrike">
                        <a:solidFill>
                          <a:srgbClr val="000000"/>
                        </a:solidFill>
                        <a:effectLst/>
                        <a:latin typeface="Cambria" panose="02040503050406030204" pitchFamily="18" charset="0"/>
                        <a:ea typeface="Cambria" panose="020405030504060302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CCCC"/>
                    </a:solidFill>
                  </a:tcPr>
                </a:tc>
                <a:tc>
                  <a:txBody>
                    <a:bodyPr/>
                    <a:lstStyle/>
                    <a:p>
                      <a:pPr algn="ctr" fontAlgn="ctr"/>
                      <a:endParaRPr lang="en-US" sz="1400" b="0" i="0" u="none" strike="noStrike">
                        <a:solidFill>
                          <a:srgbClr val="000000"/>
                        </a:solidFill>
                        <a:effectLst/>
                        <a:latin typeface="Cambria" panose="02040503050406030204" pitchFamily="18" charset="0"/>
                        <a:ea typeface="Cambria" panose="020405030504060302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CCCC"/>
                    </a:solidFill>
                  </a:tcPr>
                </a:tc>
                <a:tc>
                  <a:txBody>
                    <a:bodyPr/>
                    <a:lstStyle/>
                    <a:p>
                      <a:pPr algn="ctr" fontAlgn="ctr"/>
                      <a:r>
                        <a:rPr lang="en-US" sz="1400" u="none" strike="noStrike">
                          <a:effectLst/>
                          <a:latin typeface="Cambria" panose="02040503050406030204" pitchFamily="18" charset="0"/>
                          <a:ea typeface="Cambria" panose="02040503050406030204" pitchFamily="18" charset="0"/>
                        </a:rPr>
                        <a:t>Callan_1963</a:t>
                      </a:r>
                      <a:endParaRPr lang="en-US" sz="1400" b="0" i="0" u="none" strike="noStrike">
                        <a:solidFill>
                          <a:srgbClr val="000000"/>
                        </a:solidFill>
                        <a:effectLst/>
                        <a:latin typeface="Cambria" panose="02040503050406030204" pitchFamily="18" charset="0"/>
                        <a:ea typeface="Cambria" panose="020405030504060302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CCCC"/>
                    </a:solidFill>
                  </a:tcPr>
                </a:tc>
                <a:tc>
                  <a:txBody>
                    <a:bodyPr/>
                    <a:lstStyle/>
                    <a:p>
                      <a:pPr algn="ctr" fontAlgn="ctr"/>
                      <a:r>
                        <a:rPr lang="en-US" sz="1400" u="none" strike="noStrike" dirty="0">
                          <a:effectLst/>
                          <a:latin typeface="Cambria" panose="02040503050406030204" pitchFamily="18" charset="0"/>
                          <a:ea typeface="Cambria" panose="02040503050406030204" pitchFamily="18" charset="0"/>
                        </a:rPr>
                        <a:t>Scofield_1969</a:t>
                      </a:r>
                      <a:endParaRPr lang="en-US" sz="1400" b="0" i="0" u="none" strike="noStrike" dirty="0">
                        <a:solidFill>
                          <a:srgbClr val="000000"/>
                        </a:solidFill>
                        <a:effectLst/>
                        <a:latin typeface="Cambria" panose="02040503050406030204" pitchFamily="18" charset="0"/>
                        <a:ea typeface="Cambria" panose="020405030504060302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CCCC"/>
                    </a:solidFill>
                  </a:tcPr>
                </a:tc>
                <a:tc>
                  <a:txBody>
                    <a:bodyPr/>
                    <a:lstStyle/>
                    <a:p>
                      <a:pPr algn="ctr" fontAlgn="ctr"/>
                      <a:r>
                        <a:rPr lang="en-US" sz="1400" u="none" strike="noStrike">
                          <a:effectLst/>
                          <a:latin typeface="Cambria" panose="02040503050406030204" pitchFamily="18" charset="0"/>
                          <a:ea typeface="Cambria" panose="02040503050406030204" pitchFamily="18" charset="0"/>
                        </a:rPr>
                        <a:t>McGuire_1970</a:t>
                      </a:r>
                      <a:endParaRPr lang="en-US" sz="1400" b="0" i="0" u="none" strike="noStrike">
                        <a:solidFill>
                          <a:srgbClr val="000000"/>
                        </a:solidFill>
                        <a:effectLst/>
                        <a:latin typeface="Cambria" panose="02040503050406030204" pitchFamily="18" charset="0"/>
                        <a:ea typeface="Cambria" panose="020405030504060302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CCCC"/>
                    </a:solidFill>
                  </a:tcPr>
                </a:tc>
                <a:tc>
                  <a:txBody>
                    <a:bodyPr/>
                    <a:lstStyle/>
                    <a:p>
                      <a:pPr algn="ctr" fontAlgn="ctr"/>
                      <a:r>
                        <a:rPr lang="en-US" sz="1400" u="none" strike="noStrike">
                          <a:effectLst/>
                          <a:latin typeface="Cambria" panose="02040503050406030204" pitchFamily="18" charset="0"/>
                          <a:ea typeface="Cambria" panose="02040503050406030204" pitchFamily="18" charset="0"/>
                        </a:rPr>
                        <a:t>Scofield_1975</a:t>
                      </a:r>
                      <a:endParaRPr lang="en-US" sz="1400" b="0" i="0" u="none" strike="noStrike">
                        <a:solidFill>
                          <a:srgbClr val="000000"/>
                        </a:solidFill>
                        <a:effectLst/>
                        <a:latin typeface="Cambria" panose="02040503050406030204" pitchFamily="18" charset="0"/>
                        <a:ea typeface="Cambria" panose="020405030504060302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CCCC"/>
                    </a:solidFill>
                  </a:tcPr>
                </a:tc>
                <a:tc>
                  <a:txBody>
                    <a:bodyPr/>
                    <a:lstStyle/>
                    <a:p>
                      <a:pPr algn="ctr" fontAlgn="ctr"/>
                      <a:r>
                        <a:rPr lang="en-US" sz="1400" u="none" strike="noStrike">
                          <a:effectLst/>
                          <a:latin typeface="Cambria" panose="02040503050406030204" pitchFamily="18" charset="0"/>
                          <a:ea typeface="Cambria" panose="02040503050406030204" pitchFamily="18" charset="0"/>
                        </a:rPr>
                        <a:t>Koziol_2014</a:t>
                      </a:r>
                      <a:endParaRPr lang="en-US" sz="1400" b="0" i="0" u="none" strike="noStrike">
                        <a:solidFill>
                          <a:srgbClr val="000000"/>
                        </a:solidFill>
                        <a:effectLst/>
                        <a:latin typeface="Cambria" panose="02040503050406030204" pitchFamily="18" charset="0"/>
                        <a:ea typeface="Cambria" panose="020405030504060302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CCCC"/>
                    </a:solidFill>
                  </a:tcPr>
                </a:tc>
                <a:tc>
                  <a:txBody>
                    <a:bodyPr/>
                    <a:lstStyle/>
                    <a:p>
                      <a:pPr algn="ctr" fontAlgn="ctr"/>
                      <a:r>
                        <a:rPr lang="en-US" sz="1400" u="none" strike="noStrike">
                          <a:effectLst/>
                          <a:latin typeface="Cambria" panose="02040503050406030204" pitchFamily="18" charset="0"/>
                          <a:ea typeface="Cambria" panose="02040503050406030204" pitchFamily="18" charset="0"/>
                        </a:rPr>
                        <a:t>Koziol_2014</a:t>
                      </a:r>
                      <a:endParaRPr lang="en-US" sz="1400" b="0" i="0" u="none" strike="noStrike">
                        <a:solidFill>
                          <a:srgbClr val="000000"/>
                        </a:solidFill>
                        <a:effectLst/>
                        <a:latin typeface="Cambria" panose="02040503050406030204" pitchFamily="18" charset="0"/>
                        <a:ea typeface="Cambria" panose="020405030504060302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CCCC"/>
                    </a:solidFill>
                  </a:tcPr>
                </a:tc>
                <a:tc>
                  <a:txBody>
                    <a:bodyPr/>
                    <a:lstStyle/>
                    <a:p>
                      <a:pPr algn="ctr" fontAlgn="ctr"/>
                      <a:r>
                        <a:rPr lang="en-US" sz="1400" u="none" strike="noStrike">
                          <a:effectLst/>
                          <a:latin typeface="Cambria" panose="02040503050406030204" pitchFamily="18" charset="0"/>
                          <a:ea typeface="Cambria" panose="02040503050406030204" pitchFamily="18" charset="0"/>
                        </a:rPr>
                        <a:t>EADL_1991</a:t>
                      </a:r>
                      <a:endParaRPr lang="en-US" sz="1400" b="0" i="0" u="none" strike="noStrike">
                        <a:solidFill>
                          <a:srgbClr val="000000"/>
                        </a:solidFill>
                        <a:effectLst/>
                        <a:latin typeface="Cambria" panose="02040503050406030204" pitchFamily="18" charset="0"/>
                        <a:ea typeface="Cambria" panose="020405030504060302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CCCC"/>
                    </a:solidFill>
                  </a:tcPr>
                </a:tc>
                <a:extLst>
                  <a:ext uri="{0D108BD9-81ED-4DB2-BD59-A6C34878D82A}">
                    <a16:rowId xmlns:a16="http://schemas.microsoft.com/office/drawing/2014/main" val="725718389"/>
                  </a:ext>
                </a:extLst>
              </a:tr>
              <a:tr h="342005">
                <a:tc>
                  <a:txBody>
                    <a:bodyPr/>
                    <a:lstStyle/>
                    <a:p>
                      <a:pPr algn="ctr" fontAlgn="ctr"/>
                      <a:r>
                        <a:rPr lang="en-US" sz="1400" u="none" strike="noStrike">
                          <a:effectLst/>
                          <a:latin typeface="Cambria" panose="02040503050406030204" pitchFamily="18" charset="0"/>
                          <a:ea typeface="Cambria" panose="02040503050406030204" pitchFamily="18" charset="0"/>
                        </a:rPr>
                        <a:t>28</a:t>
                      </a:r>
                      <a:endParaRPr lang="en-US" sz="1400" b="0" i="0" u="none" strike="noStrike">
                        <a:solidFill>
                          <a:srgbClr val="000000"/>
                        </a:solidFill>
                        <a:effectLst/>
                        <a:latin typeface="Cambria" panose="02040503050406030204" pitchFamily="18" charset="0"/>
                        <a:ea typeface="Cambria" panose="020405030504060302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CCCC"/>
                    </a:solidFill>
                  </a:tcPr>
                </a:tc>
                <a:tc>
                  <a:txBody>
                    <a:bodyPr/>
                    <a:lstStyle/>
                    <a:p>
                      <a:pPr algn="ctr" fontAlgn="ctr"/>
                      <a:r>
                        <a:rPr lang="en-US" sz="1400" u="none" strike="noStrike">
                          <a:effectLst/>
                          <a:latin typeface="Cambria" panose="02040503050406030204" pitchFamily="18" charset="0"/>
                          <a:ea typeface="Cambria" panose="02040503050406030204" pitchFamily="18" charset="0"/>
                        </a:rPr>
                        <a:t>Ni</a:t>
                      </a:r>
                      <a:endParaRPr lang="en-US" sz="1400" b="0" i="0" u="none" strike="noStrike">
                        <a:solidFill>
                          <a:srgbClr val="000000"/>
                        </a:solidFill>
                        <a:effectLst/>
                        <a:latin typeface="Cambria" panose="02040503050406030204" pitchFamily="18" charset="0"/>
                        <a:ea typeface="Cambria" panose="020405030504060302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CCCC"/>
                    </a:solidFill>
                  </a:tcPr>
                </a:tc>
                <a:tc>
                  <a:txBody>
                    <a:bodyPr/>
                    <a:lstStyle/>
                    <a:p>
                      <a:pPr algn="ctr" fontAlgn="ctr"/>
                      <a:r>
                        <a:rPr lang="en-US" sz="1400" u="none" strike="noStrike">
                          <a:effectLst/>
                          <a:latin typeface="Cambria" panose="02040503050406030204" pitchFamily="18" charset="0"/>
                          <a:ea typeface="Cambria" panose="02040503050406030204" pitchFamily="18" charset="0"/>
                        </a:rPr>
                        <a:t>0.51</a:t>
                      </a:r>
                      <a:endParaRPr lang="en-US" sz="1400" b="0" i="0" u="none" strike="noStrike">
                        <a:solidFill>
                          <a:srgbClr val="000000"/>
                        </a:solidFill>
                        <a:effectLst/>
                        <a:latin typeface="Cambria" panose="02040503050406030204" pitchFamily="18" charset="0"/>
                        <a:ea typeface="Cambria" panose="020405030504060302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CCCC"/>
                    </a:solidFill>
                  </a:tcPr>
                </a:tc>
                <a:tc>
                  <a:txBody>
                    <a:bodyPr/>
                    <a:lstStyle/>
                    <a:p>
                      <a:pPr algn="ctr" fontAlgn="ctr"/>
                      <a:r>
                        <a:rPr lang="en-US" sz="1400" u="none" strike="noStrike" dirty="0">
                          <a:effectLst/>
                          <a:latin typeface="Cambria" panose="02040503050406030204" pitchFamily="18" charset="0"/>
                          <a:ea typeface="Cambria" panose="02040503050406030204" pitchFamily="18" charset="0"/>
                        </a:rPr>
                        <a:t>0.551</a:t>
                      </a:r>
                      <a:endParaRPr lang="en-US" sz="1400" b="0" i="0" u="none" strike="noStrike" dirty="0">
                        <a:solidFill>
                          <a:srgbClr val="000000"/>
                        </a:solidFill>
                        <a:effectLst/>
                        <a:latin typeface="Cambria" panose="02040503050406030204" pitchFamily="18" charset="0"/>
                        <a:ea typeface="Cambria" panose="020405030504060302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CCCC"/>
                    </a:solidFill>
                  </a:tcPr>
                </a:tc>
                <a:tc>
                  <a:txBody>
                    <a:bodyPr/>
                    <a:lstStyle/>
                    <a:p>
                      <a:pPr algn="ctr" fontAlgn="ctr"/>
                      <a:endParaRPr lang="en-US" sz="1400" b="0" i="0" u="none" strike="noStrike">
                        <a:solidFill>
                          <a:srgbClr val="000000"/>
                        </a:solidFill>
                        <a:effectLst/>
                        <a:latin typeface="Cambria" panose="02040503050406030204" pitchFamily="18" charset="0"/>
                        <a:ea typeface="Cambria" panose="020405030504060302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CCCC"/>
                    </a:solidFill>
                  </a:tcPr>
                </a:tc>
                <a:tc>
                  <a:txBody>
                    <a:bodyPr/>
                    <a:lstStyle/>
                    <a:p>
                      <a:pPr algn="ctr" fontAlgn="ctr"/>
                      <a:r>
                        <a:rPr lang="en-US" sz="1400" u="none" strike="noStrike">
                          <a:effectLst/>
                          <a:latin typeface="Cambria" panose="02040503050406030204" pitchFamily="18" charset="0"/>
                          <a:ea typeface="Cambria" panose="02040503050406030204" pitchFamily="18" charset="0"/>
                        </a:rPr>
                        <a:t>0.586</a:t>
                      </a:r>
                      <a:endParaRPr lang="en-US" sz="1400" b="0" i="0" u="none" strike="noStrike">
                        <a:solidFill>
                          <a:srgbClr val="000000"/>
                        </a:solidFill>
                        <a:effectLst/>
                        <a:latin typeface="Cambria" panose="02040503050406030204" pitchFamily="18" charset="0"/>
                        <a:ea typeface="Cambria" panose="020405030504060302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CCCC"/>
                    </a:solidFill>
                  </a:tcPr>
                </a:tc>
                <a:tc>
                  <a:txBody>
                    <a:bodyPr/>
                    <a:lstStyle/>
                    <a:p>
                      <a:pPr algn="ctr" fontAlgn="ctr"/>
                      <a:r>
                        <a:rPr lang="en-US" sz="1400" u="none" strike="noStrike">
                          <a:effectLst/>
                          <a:latin typeface="Cambria" panose="02040503050406030204" pitchFamily="18" charset="0"/>
                          <a:ea typeface="Cambria" panose="02040503050406030204" pitchFamily="18" charset="0"/>
                        </a:rPr>
                        <a:t>0.579</a:t>
                      </a:r>
                      <a:endParaRPr lang="en-US" sz="1400" b="0" i="0" u="none" strike="noStrike">
                        <a:solidFill>
                          <a:srgbClr val="000000"/>
                        </a:solidFill>
                        <a:effectLst/>
                        <a:latin typeface="Cambria" panose="02040503050406030204" pitchFamily="18" charset="0"/>
                        <a:ea typeface="Cambria" panose="020405030504060302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CCCC"/>
                    </a:solidFill>
                  </a:tcPr>
                </a:tc>
                <a:tc>
                  <a:txBody>
                    <a:bodyPr/>
                    <a:lstStyle/>
                    <a:p>
                      <a:pPr algn="ctr" fontAlgn="ctr"/>
                      <a:r>
                        <a:rPr lang="en-US" sz="1400" u="none" strike="noStrike">
                          <a:effectLst/>
                          <a:latin typeface="Cambria" panose="02040503050406030204" pitchFamily="18" charset="0"/>
                          <a:ea typeface="Cambria" panose="02040503050406030204" pitchFamily="18" charset="0"/>
                        </a:rPr>
                        <a:t>0.555</a:t>
                      </a:r>
                      <a:endParaRPr lang="en-US" sz="1400" b="0" i="0" u="none" strike="noStrike">
                        <a:solidFill>
                          <a:srgbClr val="000000"/>
                        </a:solidFill>
                        <a:effectLst/>
                        <a:latin typeface="Cambria" panose="02040503050406030204" pitchFamily="18" charset="0"/>
                        <a:ea typeface="Cambria" panose="020405030504060302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CCCC"/>
                    </a:solidFill>
                  </a:tcPr>
                </a:tc>
                <a:tc>
                  <a:txBody>
                    <a:bodyPr/>
                    <a:lstStyle/>
                    <a:p>
                      <a:pPr algn="ctr" fontAlgn="ctr"/>
                      <a:r>
                        <a:rPr lang="en-US" sz="1400" u="none" strike="noStrike">
                          <a:effectLst/>
                          <a:latin typeface="Cambria" panose="02040503050406030204" pitchFamily="18" charset="0"/>
                          <a:ea typeface="Cambria" panose="02040503050406030204" pitchFamily="18" charset="0"/>
                        </a:rPr>
                        <a:t>0.55099</a:t>
                      </a:r>
                      <a:endParaRPr lang="en-US" sz="1400" b="0" i="0" u="none" strike="noStrike">
                        <a:solidFill>
                          <a:srgbClr val="000000"/>
                        </a:solidFill>
                        <a:effectLst/>
                        <a:latin typeface="Cambria" panose="02040503050406030204" pitchFamily="18" charset="0"/>
                        <a:ea typeface="Cambria" panose="020405030504060302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CCCC"/>
                    </a:solidFill>
                  </a:tcPr>
                </a:tc>
                <a:extLst>
                  <a:ext uri="{0D108BD9-81ED-4DB2-BD59-A6C34878D82A}">
                    <a16:rowId xmlns:a16="http://schemas.microsoft.com/office/drawing/2014/main" val="1900368600"/>
                  </a:ext>
                </a:extLst>
              </a:tr>
              <a:tr h="342005">
                <a:tc>
                  <a:txBody>
                    <a:bodyPr/>
                    <a:lstStyle/>
                    <a:p>
                      <a:pPr algn="ctr" fontAlgn="ctr"/>
                      <a:r>
                        <a:rPr lang="en-US" sz="1400" u="none" strike="noStrike">
                          <a:effectLst/>
                          <a:latin typeface="Cambria" panose="02040503050406030204" pitchFamily="18" charset="0"/>
                          <a:ea typeface="Cambria" panose="02040503050406030204" pitchFamily="18" charset="0"/>
                        </a:rPr>
                        <a:t>29</a:t>
                      </a:r>
                      <a:endParaRPr lang="en-US" sz="1400" b="0" i="0" u="none" strike="noStrike">
                        <a:solidFill>
                          <a:srgbClr val="000000"/>
                        </a:solidFill>
                        <a:effectLst/>
                        <a:latin typeface="Cambria" panose="02040503050406030204" pitchFamily="18" charset="0"/>
                        <a:ea typeface="Cambria" panose="020405030504060302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CCCC"/>
                    </a:solidFill>
                  </a:tcPr>
                </a:tc>
                <a:tc>
                  <a:txBody>
                    <a:bodyPr/>
                    <a:lstStyle/>
                    <a:p>
                      <a:pPr algn="ctr" fontAlgn="ctr"/>
                      <a:r>
                        <a:rPr lang="en-US" sz="1400" u="none" strike="noStrike">
                          <a:effectLst/>
                          <a:latin typeface="Cambria" panose="02040503050406030204" pitchFamily="18" charset="0"/>
                          <a:ea typeface="Cambria" panose="02040503050406030204" pitchFamily="18" charset="0"/>
                        </a:rPr>
                        <a:t>Cu</a:t>
                      </a:r>
                      <a:endParaRPr lang="en-US" sz="1400" b="0" i="0" u="none" strike="noStrike">
                        <a:solidFill>
                          <a:srgbClr val="000000"/>
                        </a:solidFill>
                        <a:effectLst/>
                        <a:latin typeface="Cambria" panose="02040503050406030204" pitchFamily="18" charset="0"/>
                        <a:ea typeface="Cambria" panose="020405030504060302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CCCC"/>
                    </a:solidFill>
                  </a:tcPr>
                </a:tc>
                <a:tc>
                  <a:txBody>
                    <a:bodyPr/>
                    <a:lstStyle/>
                    <a:p>
                      <a:pPr algn="ctr" fontAlgn="ctr"/>
                      <a:r>
                        <a:rPr lang="en-US" sz="1400" u="none" strike="noStrike">
                          <a:effectLst/>
                          <a:latin typeface="Cambria" panose="02040503050406030204" pitchFamily="18" charset="0"/>
                          <a:ea typeface="Cambria" panose="02040503050406030204" pitchFamily="18" charset="0"/>
                        </a:rPr>
                        <a:t>0.59</a:t>
                      </a:r>
                      <a:endParaRPr lang="en-US" sz="1400" b="0" i="0" u="none" strike="noStrike">
                        <a:solidFill>
                          <a:srgbClr val="000000"/>
                        </a:solidFill>
                        <a:effectLst/>
                        <a:latin typeface="Cambria" panose="02040503050406030204" pitchFamily="18" charset="0"/>
                        <a:ea typeface="Cambria" panose="020405030504060302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CCCC"/>
                    </a:solidFill>
                  </a:tcPr>
                </a:tc>
                <a:tc>
                  <a:txBody>
                    <a:bodyPr/>
                    <a:lstStyle/>
                    <a:p>
                      <a:pPr algn="ctr" fontAlgn="ctr"/>
                      <a:r>
                        <a:rPr lang="en-US" sz="1400" u="none" strike="noStrike">
                          <a:effectLst/>
                          <a:latin typeface="Cambria" panose="02040503050406030204" pitchFamily="18" charset="0"/>
                          <a:ea typeface="Cambria" panose="02040503050406030204" pitchFamily="18" charset="0"/>
                        </a:rPr>
                        <a:t>0.643</a:t>
                      </a:r>
                      <a:endParaRPr lang="en-US" sz="1400" b="0" i="0" u="none" strike="noStrike">
                        <a:solidFill>
                          <a:srgbClr val="000000"/>
                        </a:solidFill>
                        <a:effectLst/>
                        <a:latin typeface="Cambria" panose="02040503050406030204" pitchFamily="18" charset="0"/>
                        <a:ea typeface="Cambria" panose="020405030504060302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CCCC"/>
                    </a:solidFill>
                  </a:tcPr>
                </a:tc>
                <a:tc>
                  <a:txBody>
                    <a:bodyPr/>
                    <a:lstStyle/>
                    <a:p>
                      <a:pPr algn="ctr" fontAlgn="ctr"/>
                      <a:endParaRPr lang="en-US" sz="1400" b="0" i="0" u="none" strike="noStrike" dirty="0">
                        <a:solidFill>
                          <a:srgbClr val="000000"/>
                        </a:solidFill>
                        <a:effectLst/>
                        <a:latin typeface="Cambria" panose="02040503050406030204" pitchFamily="18" charset="0"/>
                        <a:ea typeface="Cambria" panose="020405030504060302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CCCC"/>
                    </a:solidFill>
                  </a:tcPr>
                </a:tc>
                <a:tc>
                  <a:txBody>
                    <a:bodyPr/>
                    <a:lstStyle/>
                    <a:p>
                      <a:pPr algn="ctr" fontAlgn="ctr"/>
                      <a:endParaRPr lang="en-US" sz="1400" b="0" i="0" u="none" strike="noStrike">
                        <a:solidFill>
                          <a:srgbClr val="000000"/>
                        </a:solidFill>
                        <a:effectLst/>
                        <a:latin typeface="Cambria" panose="02040503050406030204" pitchFamily="18" charset="0"/>
                        <a:ea typeface="Cambria" panose="020405030504060302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CCCC"/>
                    </a:solidFill>
                  </a:tcPr>
                </a:tc>
                <a:tc>
                  <a:txBody>
                    <a:bodyPr/>
                    <a:lstStyle/>
                    <a:p>
                      <a:pPr algn="ctr" fontAlgn="ctr"/>
                      <a:r>
                        <a:rPr lang="en-US" sz="1400" u="none" strike="noStrike">
                          <a:effectLst/>
                          <a:latin typeface="Cambria" panose="02040503050406030204" pitchFamily="18" charset="0"/>
                          <a:ea typeface="Cambria" panose="02040503050406030204" pitchFamily="18" charset="0"/>
                        </a:rPr>
                        <a:t>0.666</a:t>
                      </a:r>
                      <a:endParaRPr lang="en-US" sz="1400" b="0" i="0" u="none" strike="noStrike">
                        <a:solidFill>
                          <a:srgbClr val="000000"/>
                        </a:solidFill>
                        <a:effectLst/>
                        <a:latin typeface="Cambria" panose="02040503050406030204" pitchFamily="18" charset="0"/>
                        <a:ea typeface="Cambria" panose="020405030504060302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CCCC"/>
                    </a:solidFill>
                  </a:tcPr>
                </a:tc>
                <a:tc>
                  <a:txBody>
                    <a:bodyPr/>
                    <a:lstStyle/>
                    <a:p>
                      <a:pPr algn="ctr" fontAlgn="ctr"/>
                      <a:r>
                        <a:rPr lang="en-US" sz="1400" u="none" strike="noStrike">
                          <a:effectLst/>
                          <a:latin typeface="Cambria" panose="02040503050406030204" pitchFamily="18" charset="0"/>
                          <a:ea typeface="Cambria" panose="02040503050406030204" pitchFamily="18" charset="0"/>
                        </a:rPr>
                        <a:t>0.638</a:t>
                      </a:r>
                      <a:endParaRPr lang="en-US" sz="1400" b="0" i="0" u="none" strike="noStrike">
                        <a:solidFill>
                          <a:srgbClr val="000000"/>
                        </a:solidFill>
                        <a:effectLst/>
                        <a:latin typeface="Cambria" panose="02040503050406030204" pitchFamily="18" charset="0"/>
                        <a:ea typeface="Cambria" panose="020405030504060302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CCCC"/>
                    </a:solidFill>
                  </a:tcPr>
                </a:tc>
                <a:tc>
                  <a:txBody>
                    <a:bodyPr/>
                    <a:lstStyle/>
                    <a:p>
                      <a:pPr algn="ctr" fontAlgn="ctr"/>
                      <a:r>
                        <a:rPr lang="en-US" sz="1400" u="none" strike="noStrike" dirty="0">
                          <a:effectLst/>
                          <a:latin typeface="Cambria" panose="02040503050406030204" pitchFamily="18" charset="0"/>
                          <a:ea typeface="Cambria" panose="02040503050406030204" pitchFamily="18" charset="0"/>
                        </a:rPr>
                        <a:t>0.64242</a:t>
                      </a:r>
                      <a:endParaRPr lang="en-US" sz="1400" b="0" i="0" u="none" strike="noStrike" dirty="0">
                        <a:solidFill>
                          <a:srgbClr val="000000"/>
                        </a:solidFill>
                        <a:effectLst/>
                        <a:latin typeface="Cambria" panose="02040503050406030204" pitchFamily="18" charset="0"/>
                        <a:ea typeface="Cambria" panose="020405030504060302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CCCC"/>
                    </a:solidFill>
                  </a:tcPr>
                </a:tc>
                <a:extLst>
                  <a:ext uri="{0D108BD9-81ED-4DB2-BD59-A6C34878D82A}">
                    <a16:rowId xmlns:a16="http://schemas.microsoft.com/office/drawing/2014/main" val="97298855"/>
                  </a:ext>
                </a:extLst>
              </a:tr>
              <a:tr h="342005">
                <a:tc>
                  <a:txBody>
                    <a:bodyPr/>
                    <a:lstStyle/>
                    <a:p>
                      <a:pPr algn="ctr" fontAlgn="ctr"/>
                      <a:r>
                        <a:rPr lang="en-US" sz="1400" u="none" strike="noStrike">
                          <a:effectLst/>
                          <a:latin typeface="Cambria" panose="02040503050406030204" pitchFamily="18" charset="0"/>
                          <a:ea typeface="Cambria" panose="02040503050406030204" pitchFamily="18" charset="0"/>
                        </a:rPr>
                        <a:t>30</a:t>
                      </a:r>
                      <a:endParaRPr lang="en-US" sz="1400" b="0" i="0" u="none" strike="noStrike">
                        <a:solidFill>
                          <a:srgbClr val="000000"/>
                        </a:solidFill>
                        <a:effectLst/>
                        <a:latin typeface="Cambria" panose="02040503050406030204" pitchFamily="18" charset="0"/>
                        <a:ea typeface="Cambria" panose="020405030504060302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CCCC"/>
                    </a:solidFill>
                  </a:tcPr>
                </a:tc>
                <a:tc>
                  <a:txBody>
                    <a:bodyPr/>
                    <a:lstStyle/>
                    <a:p>
                      <a:pPr algn="ctr" fontAlgn="ctr"/>
                      <a:r>
                        <a:rPr lang="en-US" sz="1400" u="none" strike="noStrike">
                          <a:effectLst/>
                          <a:latin typeface="Cambria" panose="02040503050406030204" pitchFamily="18" charset="0"/>
                          <a:ea typeface="Cambria" panose="02040503050406030204" pitchFamily="18" charset="0"/>
                        </a:rPr>
                        <a:t>Zn</a:t>
                      </a:r>
                      <a:endParaRPr lang="en-US" sz="1400" b="0" i="0" u="none" strike="noStrike">
                        <a:solidFill>
                          <a:srgbClr val="000000"/>
                        </a:solidFill>
                        <a:effectLst/>
                        <a:latin typeface="Cambria" panose="02040503050406030204" pitchFamily="18" charset="0"/>
                        <a:ea typeface="Cambria" panose="020405030504060302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CCCC"/>
                    </a:solidFill>
                  </a:tcPr>
                </a:tc>
                <a:tc>
                  <a:txBody>
                    <a:bodyPr/>
                    <a:lstStyle/>
                    <a:p>
                      <a:pPr algn="ctr" fontAlgn="ctr"/>
                      <a:r>
                        <a:rPr lang="en-US" sz="1400" u="none" strike="noStrike">
                          <a:effectLst/>
                          <a:latin typeface="Cambria" panose="02040503050406030204" pitchFamily="18" charset="0"/>
                          <a:ea typeface="Cambria" panose="02040503050406030204" pitchFamily="18" charset="0"/>
                        </a:rPr>
                        <a:t>0.67</a:t>
                      </a:r>
                      <a:endParaRPr lang="en-US" sz="1400" b="0" i="0" u="none" strike="noStrike">
                        <a:solidFill>
                          <a:srgbClr val="000000"/>
                        </a:solidFill>
                        <a:effectLst/>
                        <a:latin typeface="Cambria" panose="02040503050406030204" pitchFamily="18" charset="0"/>
                        <a:ea typeface="Cambria" panose="020405030504060302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CCCC"/>
                    </a:solidFill>
                  </a:tcPr>
                </a:tc>
                <a:tc>
                  <a:txBody>
                    <a:bodyPr/>
                    <a:lstStyle/>
                    <a:p>
                      <a:pPr algn="ctr" fontAlgn="ctr"/>
                      <a:r>
                        <a:rPr lang="en-US" sz="1400" u="none" strike="noStrike">
                          <a:effectLst/>
                          <a:latin typeface="Cambria" panose="02040503050406030204" pitchFamily="18" charset="0"/>
                          <a:ea typeface="Cambria" panose="02040503050406030204" pitchFamily="18" charset="0"/>
                        </a:rPr>
                        <a:t>0.747</a:t>
                      </a:r>
                      <a:endParaRPr lang="en-US" sz="1400" b="0" i="0" u="none" strike="noStrike">
                        <a:solidFill>
                          <a:srgbClr val="000000"/>
                        </a:solidFill>
                        <a:effectLst/>
                        <a:latin typeface="Cambria" panose="02040503050406030204" pitchFamily="18" charset="0"/>
                        <a:ea typeface="Cambria" panose="020405030504060302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CCCC"/>
                    </a:solidFill>
                  </a:tcPr>
                </a:tc>
                <a:tc>
                  <a:txBody>
                    <a:bodyPr/>
                    <a:lstStyle/>
                    <a:p>
                      <a:pPr algn="ctr" fontAlgn="ctr"/>
                      <a:r>
                        <a:rPr lang="en-US" sz="1400" u="none" strike="noStrike" dirty="0">
                          <a:effectLst/>
                          <a:latin typeface="Cambria" panose="02040503050406030204" pitchFamily="18" charset="0"/>
                          <a:ea typeface="Cambria" panose="02040503050406030204" pitchFamily="18" charset="0"/>
                        </a:rPr>
                        <a:t>0.928</a:t>
                      </a:r>
                      <a:endParaRPr lang="en-US" sz="1400" b="0" i="0" u="none" strike="noStrike" dirty="0">
                        <a:solidFill>
                          <a:srgbClr val="000000"/>
                        </a:solidFill>
                        <a:effectLst/>
                        <a:latin typeface="Cambria" panose="02040503050406030204" pitchFamily="18" charset="0"/>
                        <a:ea typeface="Cambria" panose="020405030504060302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CCCC"/>
                    </a:solidFill>
                  </a:tcPr>
                </a:tc>
                <a:tc>
                  <a:txBody>
                    <a:bodyPr/>
                    <a:lstStyle/>
                    <a:p>
                      <a:pPr algn="ctr" fontAlgn="ctr"/>
                      <a:r>
                        <a:rPr lang="en-US" sz="1400" u="none" strike="noStrike" dirty="0">
                          <a:effectLst/>
                          <a:latin typeface="Cambria" panose="02040503050406030204" pitchFamily="18" charset="0"/>
                          <a:ea typeface="Cambria" panose="02040503050406030204" pitchFamily="18" charset="0"/>
                        </a:rPr>
                        <a:t>0.790</a:t>
                      </a:r>
                      <a:endParaRPr lang="en-US" sz="1400" b="0" i="0" u="none" strike="noStrike" dirty="0">
                        <a:solidFill>
                          <a:srgbClr val="000000"/>
                        </a:solidFill>
                        <a:effectLst/>
                        <a:latin typeface="Cambria" panose="02040503050406030204" pitchFamily="18" charset="0"/>
                        <a:ea typeface="Cambria" panose="020405030504060302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CCCC"/>
                    </a:solidFill>
                  </a:tcPr>
                </a:tc>
                <a:tc>
                  <a:txBody>
                    <a:bodyPr/>
                    <a:lstStyle/>
                    <a:p>
                      <a:pPr algn="ctr" fontAlgn="ctr"/>
                      <a:r>
                        <a:rPr lang="en-US" sz="1400" u="none" strike="noStrike">
                          <a:effectLst/>
                          <a:latin typeface="Cambria" panose="02040503050406030204" pitchFamily="18" charset="0"/>
                          <a:ea typeface="Cambria" panose="02040503050406030204" pitchFamily="18" charset="0"/>
                        </a:rPr>
                        <a:t>0.771</a:t>
                      </a:r>
                      <a:endParaRPr lang="en-US" sz="1400" b="0" i="0" u="none" strike="noStrike">
                        <a:solidFill>
                          <a:srgbClr val="000000"/>
                        </a:solidFill>
                        <a:effectLst/>
                        <a:latin typeface="Cambria" panose="02040503050406030204" pitchFamily="18" charset="0"/>
                        <a:ea typeface="Cambria" panose="020405030504060302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CCCC"/>
                    </a:solidFill>
                  </a:tcPr>
                </a:tc>
                <a:tc>
                  <a:txBody>
                    <a:bodyPr/>
                    <a:lstStyle/>
                    <a:p>
                      <a:pPr algn="ctr" fontAlgn="ctr"/>
                      <a:r>
                        <a:rPr lang="en-US" sz="1400" u="none" strike="noStrike">
                          <a:effectLst/>
                          <a:latin typeface="Cambria" panose="02040503050406030204" pitchFamily="18" charset="0"/>
                          <a:ea typeface="Cambria" panose="02040503050406030204" pitchFamily="18" charset="0"/>
                        </a:rPr>
                        <a:t>0.731</a:t>
                      </a:r>
                      <a:endParaRPr lang="en-US" sz="1400" b="0" i="0" u="none" strike="noStrike">
                        <a:solidFill>
                          <a:srgbClr val="000000"/>
                        </a:solidFill>
                        <a:effectLst/>
                        <a:latin typeface="Cambria" panose="02040503050406030204" pitchFamily="18" charset="0"/>
                        <a:ea typeface="Cambria" panose="020405030504060302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CCCC"/>
                    </a:solidFill>
                  </a:tcPr>
                </a:tc>
                <a:tc>
                  <a:txBody>
                    <a:bodyPr/>
                    <a:lstStyle/>
                    <a:p>
                      <a:pPr algn="ctr" fontAlgn="ctr"/>
                      <a:r>
                        <a:rPr lang="en-US" sz="1400" u="none" strike="noStrike" dirty="0">
                          <a:effectLst/>
                          <a:latin typeface="Cambria" panose="02040503050406030204" pitchFamily="18" charset="0"/>
                          <a:ea typeface="Cambria" panose="02040503050406030204" pitchFamily="18" charset="0"/>
                        </a:rPr>
                        <a:t>0.74665</a:t>
                      </a:r>
                      <a:endParaRPr lang="en-US" sz="1400" b="0" i="0" u="none" strike="noStrike" dirty="0">
                        <a:solidFill>
                          <a:srgbClr val="000000"/>
                        </a:solidFill>
                        <a:effectLst/>
                        <a:latin typeface="Cambria" panose="02040503050406030204" pitchFamily="18" charset="0"/>
                        <a:ea typeface="Cambria" panose="020405030504060302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CCCC"/>
                    </a:solidFill>
                  </a:tcPr>
                </a:tc>
                <a:extLst>
                  <a:ext uri="{0D108BD9-81ED-4DB2-BD59-A6C34878D82A}">
                    <a16:rowId xmlns:a16="http://schemas.microsoft.com/office/drawing/2014/main" val="3884800826"/>
                  </a:ext>
                </a:extLst>
              </a:tr>
              <a:tr h="342005">
                <a:tc>
                  <a:txBody>
                    <a:bodyPr/>
                    <a:lstStyle/>
                    <a:p>
                      <a:pPr algn="ctr" fontAlgn="ctr"/>
                      <a:endParaRPr lang="en-US" sz="1400" b="0" i="0" u="none" strike="noStrike">
                        <a:solidFill>
                          <a:srgbClr val="000000"/>
                        </a:solidFill>
                        <a:effectLst/>
                        <a:latin typeface="Cambria" panose="02040503050406030204" pitchFamily="18" charset="0"/>
                        <a:ea typeface="Cambria" panose="020405030504060302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CCCC"/>
                    </a:solidFill>
                  </a:tcPr>
                </a:tc>
                <a:tc>
                  <a:txBody>
                    <a:bodyPr/>
                    <a:lstStyle/>
                    <a:p>
                      <a:pPr algn="ctr" fontAlgn="ctr"/>
                      <a:endParaRPr lang="en-US" sz="1400" b="0" i="0" u="none" strike="noStrike">
                        <a:solidFill>
                          <a:srgbClr val="000000"/>
                        </a:solidFill>
                        <a:effectLst/>
                        <a:latin typeface="Cambria" panose="02040503050406030204" pitchFamily="18" charset="0"/>
                        <a:ea typeface="Cambria" panose="020405030504060302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CCCC"/>
                    </a:solidFill>
                  </a:tcPr>
                </a:tc>
                <a:tc>
                  <a:txBody>
                    <a:bodyPr/>
                    <a:lstStyle/>
                    <a:p>
                      <a:pPr algn="ctr" fontAlgn="ctr"/>
                      <a:endParaRPr lang="en-US" sz="1400" b="0" i="0" u="none" strike="noStrike">
                        <a:solidFill>
                          <a:srgbClr val="000000"/>
                        </a:solidFill>
                        <a:effectLst/>
                        <a:latin typeface="Cambria" panose="02040503050406030204" pitchFamily="18" charset="0"/>
                        <a:ea typeface="Cambria" panose="020405030504060302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CCCC"/>
                    </a:solidFill>
                  </a:tcPr>
                </a:tc>
                <a:tc>
                  <a:txBody>
                    <a:bodyPr/>
                    <a:lstStyle/>
                    <a:p>
                      <a:pPr algn="ctr" fontAlgn="ctr"/>
                      <a:endParaRPr lang="en-US" sz="1400" b="0" i="0" u="none" strike="noStrike">
                        <a:solidFill>
                          <a:srgbClr val="000000"/>
                        </a:solidFill>
                        <a:effectLst/>
                        <a:latin typeface="Cambria" panose="02040503050406030204" pitchFamily="18" charset="0"/>
                        <a:ea typeface="Cambria" panose="020405030504060302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CCCC"/>
                    </a:solidFill>
                  </a:tcPr>
                </a:tc>
                <a:tc>
                  <a:txBody>
                    <a:bodyPr/>
                    <a:lstStyle/>
                    <a:p>
                      <a:pPr algn="ctr" fontAlgn="ctr"/>
                      <a:endParaRPr lang="en-US" sz="1400" b="0" i="0" u="none" strike="noStrike">
                        <a:solidFill>
                          <a:srgbClr val="000000"/>
                        </a:solidFill>
                        <a:effectLst/>
                        <a:latin typeface="Cambria" panose="02040503050406030204" pitchFamily="18" charset="0"/>
                        <a:ea typeface="Cambria" panose="020405030504060302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CCCC"/>
                    </a:solidFill>
                  </a:tcPr>
                </a:tc>
                <a:tc>
                  <a:txBody>
                    <a:bodyPr/>
                    <a:lstStyle/>
                    <a:p>
                      <a:pPr algn="ctr" fontAlgn="ctr"/>
                      <a:endParaRPr lang="en-US" sz="1400" b="0" i="0" u="none" strike="noStrike" dirty="0">
                        <a:solidFill>
                          <a:srgbClr val="000000"/>
                        </a:solidFill>
                        <a:effectLst/>
                        <a:latin typeface="Cambria" panose="02040503050406030204" pitchFamily="18" charset="0"/>
                        <a:ea typeface="Cambria" panose="020405030504060302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CCCC"/>
                    </a:solidFill>
                  </a:tcPr>
                </a:tc>
                <a:tc>
                  <a:txBody>
                    <a:bodyPr/>
                    <a:lstStyle/>
                    <a:p>
                      <a:pPr algn="ctr" fontAlgn="ctr"/>
                      <a:endParaRPr lang="en-US" sz="1400" b="0" i="0" u="none" strike="noStrike" dirty="0">
                        <a:solidFill>
                          <a:srgbClr val="000000"/>
                        </a:solidFill>
                        <a:effectLst/>
                        <a:latin typeface="Cambria" panose="02040503050406030204" pitchFamily="18" charset="0"/>
                        <a:ea typeface="Cambria" panose="020405030504060302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CCCC"/>
                    </a:solidFill>
                  </a:tcPr>
                </a:tc>
                <a:tc>
                  <a:txBody>
                    <a:bodyPr/>
                    <a:lstStyle/>
                    <a:p>
                      <a:pPr algn="ctr" fontAlgn="ctr"/>
                      <a:endParaRPr lang="en-US" sz="1400" b="0" i="0" u="none" strike="noStrike" dirty="0">
                        <a:solidFill>
                          <a:srgbClr val="000000"/>
                        </a:solidFill>
                        <a:effectLst/>
                        <a:latin typeface="Cambria" panose="02040503050406030204" pitchFamily="18" charset="0"/>
                        <a:ea typeface="Cambria" panose="020405030504060302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CCCC"/>
                    </a:solidFill>
                  </a:tcPr>
                </a:tc>
                <a:tc>
                  <a:txBody>
                    <a:bodyPr/>
                    <a:lstStyle/>
                    <a:p>
                      <a:pPr algn="ctr" fontAlgn="ctr"/>
                      <a:endParaRPr lang="en-US" sz="1400" b="0" i="0" u="none" strike="noStrike" dirty="0">
                        <a:solidFill>
                          <a:srgbClr val="000000"/>
                        </a:solidFill>
                        <a:effectLst/>
                        <a:latin typeface="Cambria" panose="02040503050406030204" pitchFamily="18" charset="0"/>
                        <a:ea typeface="Cambria" panose="020405030504060302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CCCC"/>
                    </a:solidFill>
                  </a:tcPr>
                </a:tc>
                <a:extLst>
                  <a:ext uri="{0D108BD9-81ED-4DB2-BD59-A6C34878D82A}">
                    <a16:rowId xmlns:a16="http://schemas.microsoft.com/office/drawing/2014/main" val="3482437836"/>
                  </a:ext>
                </a:extLst>
              </a:tr>
              <a:tr h="342005">
                <a:tc>
                  <a:txBody>
                    <a:bodyPr/>
                    <a:lstStyle/>
                    <a:p>
                      <a:pPr algn="ctr" fontAlgn="ctr"/>
                      <a:endParaRPr lang="en-US" sz="1400" b="0" i="0" u="none" strike="noStrike" dirty="0">
                        <a:solidFill>
                          <a:srgbClr val="000000"/>
                        </a:solidFill>
                        <a:effectLst/>
                        <a:latin typeface="Cambria" panose="02040503050406030204" pitchFamily="18" charset="0"/>
                        <a:ea typeface="Cambria" panose="020405030504060302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CFFCC"/>
                    </a:solidFill>
                  </a:tcPr>
                </a:tc>
                <a:tc>
                  <a:txBody>
                    <a:bodyPr/>
                    <a:lstStyle/>
                    <a:p>
                      <a:pPr algn="ctr" fontAlgn="ctr"/>
                      <a:endParaRPr lang="en-US" sz="1400" b="0" i="0" u="none" strike="noStrike">
                        <a:solidFill>
                          <a:srgbClr val="000000"/>
                        </a:solidFill>
                        <a:effectLst/>
                        <a:latin typeface="Cambria" panose="02040503050406030204" pitchFamily="18" charset="0"/>
                        <a:ea typeface="Cambria" panose="020405030504060302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CFFCC"/>
                    </a:solidFill>
                  </a:tcPr>
                </a:tc>
                <a:tc gridSpan="7">
                  <a:txBody>
                    <a:bodyPr/>
                    <a:lstStyle/>
                    <a:p>
                      <a:pPr algn="ctr" fontAlgn="ctr"/>
                      <a:r>
                        <a:rPr lang="en-US" sz="1400" u="none" strike="noStrike" dirty="0">
                          <a:effectLst/>
                          <a:latin typeface="Cambria" panose="02040503050406030204" pitchFamily="18" charset="0"/>
                          <a:ea typeface="Cambria" panose="02040503050406030204" pitchFamily="18" charset="0"/>
                        </a:rPr>
                        <a:t>Nonradiative width</a:t>
                      </a:r>
                      <a:endParaRPr lang="en-US" sz="1400" b="0" i="0" u="none" strike="noStrike" dirty="0">
                        <a:solidFill>
                          <a:srgbClr val="000000"/>
                        </a:solidFill>
                        <a:effectLst/>
                        <a:latin typeface="Cambria" panose="02040503050406030204" pitchFamily="18" charset="0"/>
                        <a:ea typeface="Cambria" panose="020405030504060302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CFFCC"/>
                    </a:solidFill>
                  </a:tcPr>
                </a:tc>
                <a:tc hMerge="1">
                  <a:txBody>
                    <a:bodyPr/>
                    <a:lstStyle/>
                    <a:p>
                      <a:pPr algn="ctr" fontAlgn="ctr"/>
                      <a:r>
                        <a:rPr lang="en-US" sz="1600" u="none" strike="noStrike" dirty="0">
                          <a:effectLst/>
                          <a:latin typeface="Cambria" panose="02040503050406030204" pitchFamily="18" charset="0"/>
                          <a:ea typeface="Cambria" panose="02040503050406030204" pitchFamily="18" charset="0"/>
                        </a:rPr>
                        <a:t>width</a:t>
                      </a:r>
                      <a:endParaRPr lang="en-US" sz="1600" b="0" i="0" u="none" strike="noStrike" dirty="0">
                        <a:solidFill>
                          <a:srgbClr val="000000"/>
                        </a:solidFill>
                        <a:effectLst/>
                        <a:latin typeface="Cambria" panose="02040503050406030204" pitchFamily="18" charset="0"/>
                        <a:ea typeface="Cambria" panose="020405030504060302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hMerge="1">
                  <a:txBody>
                    <a:bodyPr/>
                    <a:lstStyle/>
                    <a:p>
                      <a:pPr algn="ctr" fontAlgn="ctr"/>
                      <a:endParaRPr lang="en-US" sz="1600" b="0" i="0" u="none" strike="noStrike" dirty="0">
                        <a:solidFill>
                          <a:srgbClr val="000000"/>
                        </a:solidFill>
                        <a:effectLst/>
                        <a:latin typeface="Cambria" panose="02040503050406030204" pitchFamily="18" charset="0"/>
                        <a:ea typeface="Cambria" panose="020405030504060302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hMerge="1">
                  <a:txBody>
                    <a:bodyPr/>
                    <a:lstStyle/>
                    <a:p>
                      <a:pPr algn="ctr" fontAlgn="ctr"/>
                      <a:endParaRPr lang="en-US" sz="1600" b="0" i="0" u="none" strike="noStrike" dirty="0">
                        <a:solidFill>
                          <a:srgbClr val="000000"/>
                        </a:solidFill>
                        <a:effectLst/>
                        <a:latin typeface="Cambria" panose="02040503050406030204" pitchFamily="18" charset="0"/>
                        <a:ea typeface="Cambria" panose="020405030504060302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hMerge="1">
                  <a:txBody>
                    <a:bodyPr/>
                    <a:lstStyle/>
                    <a:p>
                      <a:pPr algn="ctr" fontAlgn="ctr"/>
                      <a:endParaRPr lang="en-US" sz="1600" b="0" i="0" u="none" strike="noStrike" dirty="0">
                        <a:solidFill>
                          <a:srgbClr val="000000"/>
                        </a:solidFill>
                        <a:effectLst/>
                        <a:latin typeface="Cambria" panose="02040503050406030204" pitchFamily="18" charset="0"/>
                        <a:ea typeface="Cambria" panose="020405030504060302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hMerge="1">
                  <a:txBody>
                    <a:bodyPr/>
                    <a:lstStyle/>
                    <a:p>
                      <a:pPr algn="ctr" fontAlgn="ctr"/>
                      <a:endParaRPr lang="en-US" sz="1600" b="0" i="0" u="none" strike="noStrike" dirty="0">
                        <a:solidFill>
                          <a:srgbClr val="000000"/>
                        </a:solidFill>
                        <a:effectLst/>
                        <a:latin typeface="Cambria" panose="02040503050406030204" pitchFamily="18" charset="0"/>
                        <a:ea typeface="Cambria" panose="020405030504060302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hMerge="1">
                  <a:txBody>
                    <a:bodyPr/>
                    <a:lstStyle/>
                    <a:p>
                      <a:pPr algn="ctr" fontAlgn="ctr"/>
                      <a:endParaRPr lang="en-US" sz="1600" b="0" i="0" u="none" strike="noStrike" dirty="0">
                        <a:solidFill>
                          <a:srgbClr val="000000"/>
                        </a:solidFill>
                        <a:effectLst/>
                        <a:latin typeface="Cambria" panose="02040503050406030204" pitchFamily="18" charset="0"/>
                        <a:ea typeface="Cambria" panose="020405030504060302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2884360486"/>
                  </a:ext>
                </a:extLst>
              </a:tr>
              <a:tr h="342005">
                <a:tc>
                  <a:txBody>
                    <a:bodyPr/>
                    <a:lstStyle/>
                    <a:p>
                      <a:pPr algn="ctr" fontAlgn="ctr"/>
                      <a:endParaRPr lang="en-US" sz="1400" b="0" i="0" u="none" strike="noStrike">
                        <a:solidFill>
                          <a:srgbClr val="000000"/>
                        </a:solidFill>
                        <a:effectLst/>
                        <a:latin typeface="Cambria" panose="02040503050406030204" pitchFamily="18" charset="0"/>
                        <a:ea typeface="Cambria" panose="020405030504060302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CFFCC"/>
                    </a:solidFill>
                  </a:tcPr>
                </a:tc>
                <a:tc>
                  <a:txBody>
                    <a:bodyPr/>
                    <a:lstStyle/>
                    <a:p>
                      <a:pPr algn="ctr" fontAlgn="ctr"/>
                      <a:endParaRPr lang="en-US" sz="1400" b="0" i="0" u="none" strike="noStrike">
                        <a:solidFill>
                          <a:srgbClr val="000000"/>
                        </a:solidFill>
                        <a:effectLst/>
                        <a:latin typeface="Cambria" panose="02040503050406030204" pitchFamily="18" charset="0"/>
                        <a:ea typeface="Cambria" panose="020405030504060302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CFFCC"/>
                    </a:solidFill>
                  </a:tcPr>
                </a:tc>
                <a:tc>
                  <a:txBody>
                    <a:bodyPr/>
                    <a:lstStyle/>
                    <a:p>
                      <a:pPr algn="ctr" fontAlgn="ctr"/>
                      <a:r>
                        <a:rPr lang="en-US" sz="1400" u="none" strike="noStrike" dirty="0">
                          <a:effectLst/>
                          <a:latin typeface="Cambria" panose="02040503050406030204" pitchFamily="18" charset="0"/>
                          <a:ea typeface="Cambria" panose="02040503050406030204" pitchFamily="18" charset="0"/>
                        </a:rPr>
                        <a:t>K Auger (eV/</a:t>
                      </a:r>
                      <a:r>
                        <a:rPr lang="az-Cyrl-AZ" sz="1400" u="none" strike="noStrike" dirty="0">
                          <a:effectLst/>
                          <a:latin typeface="Cambria" panose="02040503050406030204" pitchFamily="18" charset="0"/>
                          <a:ea typeface="Cambria" panose="02040503050406030204" pitchFamily="18" charset="0"/>
                        </a:rPr>
                        <a:t>ћ)</a:t>
                      </a:r>
                      <a:endParaRPr lang="az-Cyrl-AZ" sz="1400" b="0" i="0" u="none" strike="noStrike" dirty="0">
                        <a:solidFill>
                          <a:srgbClr val="000000"/>
                        </a:solidFill>
                        <a:effectLst/>
                        <a:latin typeface="Cambria" panose="02040503050406030204" pitchFamily="18" charset="0"/>
                        <a:ea typeface="Cambria" panose="020405030504060302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CFFCC"/>
                    </a:solidFill>
                  </a:tcPr>
                </a:tc>
                <a:tc>
                  <a:txBody>
                    <a:bodyPr/>
                    <a:lstStyle/>
                    <a:p>
                      <a:pPr algn="ctr" fontAlgn="ctr"/>
                      <a:r>
                        <a:rPr lang="en-US" sz="1400" u="none" strike="noStrike">
                          <a:effectLst/>
                          <a:latin typeface="Cambria" panose="02040503050406030204" pitchFamily="18" charset="0"/>
                          <a:ea typeface="Cambria" panose="02040503050406030204" pitchFamily="18" charset="0"/>
                        </a:rPr>
                        <a:t>K Auger (eV/</a:t>
                      </a:r>
                      <a:r>
                        <a:rPr lang="az-Cyrl-AZ" sz="1400" u="none" strike="noStrike">
                          <a:effectLst/>
                          <a:latin typeface="Cambria" panose="02040503050406030204" pitchFamily="18" charset="0"/>
                          <a:ea typeface="Cambria" panose="02040503050406030204" pitchFamily="18" charset="0"/>
                        </a:rPr>
                        <a:t>ћ)</a:t>
                      </a:r>
                      <a:endParaRPr lang="az-Cyrl-AZ" sz="1400" b="0" i="0" u="none" strike="noStrike">
                        <a:solidFill>
                          <a:srgbClr val="000000"/>
                        </a:solidFill>
                        <a:effectLst/>
                        <a:latin typeface="Cambria" panose="02040503050406030204" pitchFamily="18" charset="0"/>
                        <a:ea typeface="Cambria" panose="020405030504060302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CFFCC"/>
                    </a:solidFill>
                  </a:tcPr>
                </a:tc>
                <a:tc>
                  <a:txBody>
                    <a:bodyPr/>
                    <a:lstStyle/>
                    <a:p>
                      <a:pPr algn="ctr" fontAlgn="ctr"/>
                      <a:r>
                        <a:rPr lang="en-US" sz="1400" u="none" strike="noStrike">
                          <a:effectLst/>
                          <a:latin typeface="Cambria" panose="02040503050406030204" pitchFamily="18" charset="0"/>
                          <a:ea typeface="Cambria" panose="02040503050406030204" pitchFamily="18" charset="0"/>
                        </a:rPr>
                        <a:t>K Auger (eV/</a:t>
                      </a:r>
                      <a:r>
                        <a:rPr lang="az-Cyrl-AZ" sz="1400" u="none" strike="noStrike">
                          <a:effectLst/>
                          <a:latin typeface="Cambria" panose="02040503050406030204" pitchFamily="18" charset="0"/>
                          <a:ea typeface="Cambria" panose="02040503050406030204" pitchFamily="18" charset="0"/>
                        </a:rPr>
                        <a:t>ћ)</a:t>
                      </a:r>
                      <a:endParaRPr lang="az-Cyrl-AZ" sz="1400" b="0" i="0" u="none" strike="noStrike">
                        <a:solidFill>
                          <a:srgbClr val="000000"/>
                        </a:solidFill>
                        <a:effectLst/>
                        <a:latin typeface="Cambria" panose="02040503050406030204" pitchFamily="18" charset="0"/>
                        <a:ea typeface="Cambria" panose="020405030504060302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CFFCC"/>
                    </a:solidFill>
                  </a:tcPr>
                </a:tc>
                <a:tc>
                  <a:txBody>
                    <a:bodyPr/>
                    <a:lstStyle/>
                    <a:p>
                      <a:pPr algn="ctr" fontAlgn="ctr"/>
                      <a:endParaRPr lang="en-US" sz="1400" b="0" i="0" u="none" strike="noStrike" dirty="0">
                        <a:solidFill>
                          <a:srgbClr val="000000"/>
                        </a:solidFill>
                        <a:effectLst/>
                        <a:latin typeface="Cambria" panose="02040503050406030204" pitchFamily="18" charset="0"/>
                        <a:ea typeface="Cambria" panose="020405030504060302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CFFCC"/>
                    </a:solidFill>
                  </a:tcPr>
                </a:tc>
                <a:tc>
                  <a:txBody>
                    <a:bodyPr/>
                    <a:lstStyle/>
                    <a:p>
                      <a:pPr algn="ctr" fontAlgn="ctr"/>
                      <a:r>
                        <a:rPr lang="en-US" sz="1400" u="none" strike="noStrike" dirty="0">
                          <a:effectLst/>
                          <a:latin typeface="Cambria" panose="02040503050406030204" pitchFamily="18" charset="0"/>
                          <a:ea typeface="Cambria" panose="02040503050406030204" pitchFamily="18" charset="0"/>
                        </a:rPr>
                        <a:t>K Auger (eV)</a:t>
                      </a:r>
                      <a:endParaRPr lang="en-US" sz="1400" b="0" i="0" u="none" strike="noStrike" dirty="0">
                        <a:solidFill>
                          <a:srgbClr val="000000"/>
                        </a:solidFill>
                        <a:effectLst/>
                        <a:latin typeface="Cambria" panose="02040503050406030204" pitchFamily="18" charset="0"/>
                        <a:ea typeface="Cambria" panose="020405030504060302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CFFCC"/>
                    </a:solidFill>
                  </a:tcPr>
                </a:tc>
                <a:tc>
                  <a:txBody>
                    <a:bodyPr/>
                    <a:lstStyle/>
                    <a:p>
                      <a:pPr algn="ctr" fontAlgn="ctr"/>
                      <a:r>
                        <a:rPr lang="en-US" sz="1400" u="none" strike="noStrike">
                          <a:effectLst/>
                          <a:latin typeface="Cambria" panose="02040503050406030204" pitchFamily="18" charset="0"/>
                          <a:ea typeface="Cambria" panose="02040503050406030204" pitchFamily="18" charset="0"/>
                        </a:rPr>
                        <a:t>K Auger (eV)</a:t>
                      </a:r>
                      <a:endParaRPr lang="en-US" sz="1400" b="0" i="0" u="none" strike="noStrike">
                        <a:solidFill>
                          <a:srgbClr val="000000"/>
                        </a:solidFill>
                        <a:effectLst/>
                        <a:latin typeface="Cambria" panose="02040503050406030204" pitchFamily="18" charset="0"/>
                        <a:ea typeface="Cambria" panose="020405030504060302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CFFCC"/>
                    </a:solidFill>
                  </a:tcPr>
                </a:tc>
                <a:tc>
                  <a:txBody>
                    <a:bodyPr/>
                    <a:lstStyle/>
                    <a:p>
                      <a:pPr algn="ctr" fontAlgn="ctr"/>
                      <a:r>
                        <a:rPr lang="en-US" sz="1400" u="none" strike="noStrike">
                          <a:effectLst/>
                          <a:latin typeface="Cambria" panose="02040503050406030204" pitchFamily="18" charset="0"/>
                          <a:ea typeface="Cambria" panose="02040503050406030204" pitchFamily="18" charset="0"/>
                        </a:rPr>
                        <a:t>K Auger (eV)</a:t>
                      </a:r>
                      <a:endParaRPr lang="en-US" sz="1400" b="0" i="0" u="none" strike="noStrike">
                        <a:solidFill>
                          <a:srgbClr val="000000"/>
                        </a:solidFill>
                        <a:effectLst/>
                        <a:latin typeface="Cambria" panose="02040503050406030204" pitchFamily="18" charset="0"/>
                        <a:ea typeface="Cambria" panose="020405030504060302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CFFCC"/>
                    </a:solidFill>
                  </a:tcPr>
                </a:tc>
                <a:extLst>
                  <a:ext uri="{0D108BD9-81ED-4DB2-BD59-A6C34878D82A}">
                    <a16:rowId xmlns:a16="http://schemas.microsoft.com/office/drawing/2014/main" val="2439953000"/>
                  </a:ext>
                </a:extLst>
              </a:tr>
              <a:tr h="342005">
                <a:tc>
                  <a:txBody>
                    <a:bodyPr/>
                    <a:lstStyle/>
                    <a:p>
                      <a:pPr algn="ctr" fontAlgn="ctr"/>
                      <a:endParaRPr lang="en-US" sz="1400" b="0" i="0" u="none" strike="noStrike">
                        <a:solidFill>
                          <a:srgbClr val="000000"/>
                        </a:solidFill>
                        <a:effectLst/>
                        <a:latin typeface="Cambria" panose="02040503050406030204" pitchFamily="18" charset="0"/>
                        <a:ea typeface="Cambria" panose="020405030504060302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CFFCC"/>
                    </a:solidFill>
                  </a:tcPr>
                </a:tc>
                <a:tc>
                  <a:txBody>
                    <a:bodyPr/>
                    <a:lstStyle/>
                    <a:p>
                      <a:pPr algn="ctr" fontAlgn="ctr"/>
                      <a:endParaRPr lang="en-US" sz="1400" b="0" i="0" u="none" strike="noStrike">
                        <a:solidFill>
                          <a:srgbClr val="000000"/>
                        </a:solidFill>
                        <a:effectLst/>
                        <a:latin typeface="Cambria" panose="02040503050406030204" pitchFamily="18" charset="0"/>
                        <a:ea typeface="Cambria" panose="020405030504060302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CFFCC"/>
                    </a:solidFill>
                  </a:tcPr>
                </a:tc>
                <a:tc>
                  <a:txBody>
                    <a:bodyPr/>
                    <a:lstStyle/>
                    <a:p>
                      <a:pPr algn="ctr" fontAlgn="ctr"/>
                      <a:r>
                        <a:rPr lang="en-US" sz="1400" u="none" strike="noStrike" dirty="0">
                          <a:effectLst/>
                          <a:latin typeface="Cambria" panose="02040503050406030204" pitchFamily="18" charset="0"/>
                          <a:ea typeface="Cambria" panose="02040503050406030204" pitchFamily="18" charset="0"/>
                        </a:rPr>
                        <a:t>Callan_1963</a:t>
                      </a:r>
                      <a:endParaRPr lang="en-US" sz="1400" b="0" i="0" u="none" strike="noStrike" dirty="0">
                        <a:solidFill>
                          <a:srgbClr val="000000"/>
                        </a:solidFill>
                        <a:effectLst/>
                        <a:latin typeface="Cambria" panose="02040503050406030204" pitchFamily="18" charset="0"/>
                        <a:ea typeface="Cambria" panose="020405030504060302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CFFCC"/>
                    </a:solidFill>
                  </a:tcPr>
                </a:tc>
                <a:tc>
                  <a:txBody>
                    <a:bodyPr/>
                    <a:lstStyle/>
                    <a:p>
                      <a:pPr algn="ctr" fontAlgn="ctr"/>
                      <a:r>
                        <a:rPr lang="en-US" sz="1400" u="none" strike="noStrike">
                          <a:effectLst/>
                          <a:latin typeface="Cambria" panose="02040503050406030204" pitchFamily="18" charset="0"/>
                          <a:ea typeface="Cambria" panose="02040503050406030204" pitchFamily="18" charset="0"/>
                        </a:rPr>
                        <a:t>Kostroun_1971</a:t>
                      </a:r>
                      <a:endParaRPr lang="en-US" sz="1400" b="0" i="0" u="none" strike="noStrike">
                        <a:solidFill>
                          <a:srgbClr val="000000"/>
                        </a:solidFill>
                        <a:effectLst/>
                        <a:latin typeface="Cambria" panose="02040503050406030204" pitchFamily="18" charset="0"/>
                        <a:ea typeface="Cambria" panose="020405030504060302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CFFCC"/>
                    </a:solidFill>
                  </a:tcPr>
                </a:tc>
                <a:tc>
                  <a:txBody>
                    <a:bodyPr/>
                    <a:lstStyle/>
                    <a:p>
                      <a:pPr algn="ctr" fontAlgn="ctr"/>
                      <a:r>
                        <a:rPr lang="en-US" sz="1400" u="none" strike="noStrike">
                          <a:effectLst/>
                          <a:latin typeface="Cambria" panose="02040503050406030204" pitchFamily="18" charset="0"/>
                          <a:ea typeface="Cambria" panose="02040503050406030204" pitchFamily="18" charset="0"/>
                        </a:rPr>
                        <a:t>McGuire_1970</a:t>
                      </a:r>
                      <a:endParaRPr lang="en-US" sz="1400" b="0" i="0" u="none" strike="noStrike">
                        <a:solidFill>
                          <a:srgbClr val="000000"/>
                        </a:solidFill>
                        <a:effectLst/>
                        <a:latin typeface="Cambria" panose="02040503050406030204" pitchFamily="18" charset="0"/>
                        <a:ea typeface="Cambria" panose="020405030504060302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CFFCC"/>
                    </a:solidFill>
                  </a:tcPr>
                </a:tc>
                <a:tc>
                  <a:txBody>
                    <a:bodyPr/>
                    <a:lstStyle/>
                    <a:p>
                      <a:pPr algn="ctr" fontAlgn="ctr"/>
                      <a:endParaRPr lang="en-US" sz="1400" b="0" i="0" u="none" strike="noStrike">
                        <a:solidFill>
                          <a:srgbClr val="000000"/>
                        </a:solidFill>
                        <a:effectLst/>
                        <a:latin typeface="Cambria" panose="02040503050406030204" pitchFamily="18" charset="0"/>
                        <a:ea typeface="Cambria" panose="020405030504060302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CFFCC"/>
                    </a:solidFill>
                  </a:tcPr>
                </a:tc>
                <a:tc>
                  <a:txBody>
                    <a:bodyPr/>
                    <a:lstStyle/>
                    <a:p>
                      <a:pPr algn="ctr" fontAlgn="ctr"/>
                      <a:r>
                        <a:rPr lang="en-US" sz="1400" u="none" strike="noStrike" dirty="0">
                          <a:effectLst/>
                          <a:latin typeface="Cambria" panose="02040503050406030204" pitchFamily="18" charset="0"/>
                          <a:ea typeface="Cambria" panose="02040503050406030204" pitchFamily="18" charset="0"/>
                        </a:rPr>
                        <a:t>Koziol_2014</a:t>
                      </a:r>
                      <a:endParaRPr lang="en-US" sz="1400" b="0" i="0" u="none" strike="noStrike" dirty="0">
                        <a:solidFill>
                          <a:srgbClr val="000000"/>
                        </a:solidFill>
                        <a:effectLst/>
                        <a:latin typeface="Cambria" panose="02040503050406030204" pitchFamily="18" charset="0"/>
                        <a:ea typeface="Cambria" panose="020405030504060302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CFFCC"/>
                    </a:solidFill>
                  </a:tcPr>
                </a:tc>
                <a:tc>
                  <a:txBody>
                    <a:bodyPr/>
                    <a:lstStyle/>
                    <a:p>
                      <a:pPr algn="ctr" fontAlgn="ctr"/>
                      <a:r>
                        <a:rPr lang="en-US" sz="1400" u="none" strike="noStrike" dirty="0">
                          <a:effectLst/>
                          <a:latin typeface="Cambria" panose="02040503050406030204" pitchFamily="18" charset="0"/>
                          <a:ea typeface="Cambria" panose="02040503050406030204" pitchFamily="18" charset="0"/>
                        </a:rPr>
                        <a:t>Koziol_2014</a:t>
                      </a:r>
                      <a:endParaRPr lang="en-US" sz="1400" b="0" i="0" u="none" strike="noStrike" dirty="0">
                        <a:solidFill>
                          <a:srgbClr val="000000"/>
                        </a:solidFill>
                        <a:effectLst/>
                        <a:latin typeface="Cambria" panose="02040503050406030204" pitchFamily="18" charset="0"/>
                        <a:ea typeface="Cambria" panose="020405030504060302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CFFCC"/>
                    </a:solidFill>
                  </a:tcPr>
                </a:tc>
                <a:tc>
                  <a:txBody>
                    <a:bodyPr/>
                    <a:lstStyle/>
                    <a:p>
                      <a:pPr algn="ctr" fontAlgn="ctr"/>
                      <a:r>
                        <a:rPr lang="en-US" sz="1400" u="none" strike="noStrike" dirty="0">
                          <a:effectLst/>
                          <a:latin typeface="Cambria" panose="02040503050406030204" pitchFamily="18" charset="0"/>
                          <a:ea typeface="Cambria" panose="02040503050406030204" pitchFamily="18" charset="0"/>
                        </a:rPr>
                        <a:t>EADL_1991</a:t>
                      </a:r>
                      <a:endParaRPr lang="en-US" sz="1400" b="0" i="0" u="none" strike="noStrike" dirty="0">
                        <a:solidFill>
                          <a:srgbClr val="000000"/>
                        </a:solidFill>
                        <a:effectLst/>
                        <a:latin typeface="Cambria" panose="02040503050406030204" pitchFamily="18" charset="0"/>
                        <a:ea typeface="Cambria" panose="020405030504060302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CFFCC"/>
                    </a:solidFill>
                  </a:tcPr>
                </a:tc>
                <a:extLst>
                  <a:ext uri="{0D108BD9-81ED-4DB2-BD59-A6C34878D82A}">
                    <a16:rowId xmlns:a16="http://schemas.microsoft.com/office/drawing/2014/main" val="1468433849"/>
                  </a:ext>
                </a:extLst>
              </a:tr>
              <a:tr h="342005">
                <a:tc>
                  <a:txBody>
                    <a:bodyPr/>
                    <a:lstStyle/>
                    <a:p>
                      <a:pPr algn="ctr" fontAlgn="ctr"/>
                      <a:r>
                        <a:rPr lang="en-US" sz="1400" u="none" strike="noStrike">
                          <a:effectLst/>
                          <a:latin typeface="Cambria" panose="02040503050406030204" pitchFamily="18" charset="0"/>
                          <a:ea typeface="Cambria" panose="02040503050406030204" pitchFamily="18" charset="0"/>
                        </a:rPr>
                        <a:t>28</a:t>
                      </a:r>
                      <a:endParaRPr lang="en-US" sz="1400" b="0" i="0" u="none" strike="noStrike">
                        <a:solidFill>
                          <a:srgbClr val="000000"/>
                        </a:solidFill>
                        <a:effectLst/>
                        <a:latin typeface="Cambria" panose="02040503050406030204" pitchFamily="18" charset="0"/>
                        <a:ea typeface="Cambria" panose="020405030504060302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CFFCC"/>
                    </a:solidFill>
                  </a:tcPr>
                </a:tc>
                <a:tc>
                  <a:txBody>
                    <a:bodyPr/>
                    <a:lstStyle/>
                    <a:p>
                      <a:pPr algn="ctr" fontAlgn="ctr"/>
                      <a:r>
                        <a:rPr lang="en-US" sz="1400" u="none" strike="noStrike">
                          <a:effectLst/>
                          <a:latin typeface="Cambria" panose="02040503050406030204" pitchFamily="18" charset="0"/>
                          <a:ea typeface="Cambria" panose="02040503050406030204" pitchFamily="18" charset="0"/>
                        </a:rPr>
                        <a:t>Ni</a:t>
                      </a:r>
                      <a:endParaRPr lang="en-US" sz="1400" b="0" i="0" u="none" strike="noStrike">
                        <a:solidFill>
                          <a:srgbClr val="000000"/>
                        </a:solidFill>
                        <a:effectLst/>
                        <a:latin typeface="Cambria" panose="02040503050406030204" pitchFamily="18" charset="0"/>
                        <a:ea typeface="Cambria" panose="020405030504060302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CFFCC"/>
                    </a:solidFill>
                  </a:tcPr>
                </a:tc>
                <a:tc>
                  <a:txBody>
                    <a:bodyPr/>
                    <a:lstStyle/>
                    <a:p>
                      <a:pPr algn="ctr" fontAlgn="ctr"/>
                      <a:r>
                        <a:rPr lang="en-US" sz="1400" u="none" strike="noStrike">
                          <a:effectLst/>
                          <a:latin typeface="Cambria" panose="02040503050406030204" pitchFamily="18" charset="0"/>
                          <a:ea typeface="Cambria" panose="02040503050406030204" pitchFamily="18" charset="0"/>
                        </a:rPr>
                        <a:t>0.84</a:t>
                      </a:r>
                      <a:endParaRPr lang="en-US" sz="1400" b="0" i="0" u="none" strike="noStrike">
                        <a:solidFill>
                          <a:srgbClr val="000000"/>
                        </a:solidFill>
                        <a:effectLst/>
                        <a:latin typeface="Cambria" panose="02040503050406030204" pitchFamily="18" charset="0"/>
                        <a:ea typeface="Cambria" panose="020405030504060302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CFFCC"/>
                    </a:solidFill>
                  </a:tcPr>
                </a:tc>
                <a:tc>
                  <a:txBody>
                    <a:bodyPr/>
                    <a:lstStyle/>
                    <a:p>
                      <a:pPr algn="ctr" fontAlgn="ctr"/>
                      <a:r>
                        <a:rPr lang="en-US" sz="1400" u="none" strike="noStrike" dirty="0">
                          <a:effectLst/>
                          <a:latin typeface="Cambria" panose="02040503050406030204" pitchFamily="18" charset="0"/>
                          <a:ea typeface="Cambria" panose="02040503050406030204" pitchFamily="18" charset="0"/>
                        </a:rPr>
                        <a:t>0.780</a:t>
                      </a:r>
                      <a:endParaRPr lang="en-US" sz="1400" b="0" i="0" u="none" strike="noStrike" dirty="0">
                        <a:solidFill>
                          <a:srgbClr val="000000"/>
                        </a:solidFill>
                        <a:effectLst/>
                        <a:latin typeface="Cambria" panose="02040503050406030204" pitchFamily="18" charset="0"/>
                        <a:ea typeface="Cambria" panose="020405030504060302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CFFCC"/>
                    </a:solidFill>
                  </a:tcPr>
                </a:tc>
                <a:tc>
                  <a:txBody>
                    <a:bodyPr/>
                    <a:lstStyle/>
                    <a:p>
                      <a:pPr algn="ctr" fontAlgn="ctr"/>
                      <a:endParaRPr lang="en-US" sz="1400" b="0" i="0" u="none" strike="noStrike" dirty="0">
                        <a:solidFill>
                          <a:srgbClr val="000000"/>
                        </a:solidFill>
                        <a:effectLst/>
                        <a:latin typeface="Cambria" panose="02040503050406030204" pitchFamily="18" charset="0"/>
                        <a:ea typeface="Cambria" panose="020405030504060302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CFFCC"/>
                    </a:solidFill>
                  </a:tcPr>
                </a:tc>
                <a:tc>
                  <a:txBody>
                    <a:bodyPr/>
                    <a:lstStyle/>
                    <a:p>
                      <a:pPr algn="ctr" fontAlgn="ctr"/>
                      <a:endParaRPr lang="en-US" sz="1400" b="0" i="0" u="none" strike="noStrike">
                        <a:solidFill>
                          <a:srgbClr val="000000"/>
                        </a:solidFill>
                        <a:effectLst/>
                        <a:latin typeface="Cambria" panose="02040503050406030204" pitchFamily="18" charset="0"/>
                        <a:ea typeface="Cambria" panose="020405030504060302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CFFCC"/>
                    </a:solidFill>
                  </a:tcPr>
                </a:tc>
                <a:tc>
                  <a:txBody>
                    <a:bodyPr/>
                    <a:lstStyle/>
                    <a:p>
                      <a:pPr algn="ctr" fontAlgn="ctr"/>
                      <a:r>
                        <a:rPr lang="en-US" sz="1400" u="none" strike="noStrike">
                          <a:effectLst/>
                          <a:latin typeface="Cambria" panose="02040503050406030204" pitchFamily="18" charset="0"/>
                          <a:ea typeface="Cambria" panose="02040503050406030204" pitchFamily="18" charset="0"/>
                        </a:rPr>
                        <a:t>0.791</a:t>
                      </a:r>
                      <a:endParaRPr lang="en-US" sz="1400" b="0" i="0" u="none" strike="noStrike">
                        <a:solidFill>
                          <a:srgbClr val="000000"/>
                        </a:solidFill>
                        <a:effectLst/>
                        <a:latin typeface="Cambria" panose="02040503050406030204" pitchFamily="18" charset="0"/>
                        <a:ea typeface="Cambria" panose="020405030504060302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CFFCC"/>
                    </a:solidFill>
                  </a:tcPr>
                </a:tc>
                <a:tc>
                  <a:txBody>
                    <a:bodyPr/>
                    <a:lstStyle/>
                    <a:p>
                      <a:pPr algn="ctr" fontAlgn="ctr"/>
                      <a:r>
                        <a:rPr lang="en-US" sz="1400" u="none" strike="noStrike" dirty="0">
                          <a:effectLst/>
                          <a:latin typeface="Cambria" panose="02040503050406030204" pitchFamily="18" charset="0"/>
                          <a:ea typeface="Cambria" panose="02040503050406030204" pitchFamily="18" charset="0"/>
                        </a:rPr>
                        <a:t>0.816</a:t>
                      </a:r>
                      <a:endParaRPr lang="en-US" sz="1400" b="0" i="0" u="none" strike="noStrike" dirty="0">
                        <a:solidFill>
                          <a:srgbClr val="000000"/>
                        </a:solidFill>
                        <a:effectLst/>
                        <a:latin typeface="Cambria" panose="02040503050406030204" pitchFamily="18" charset="0"/>
                        <a:ea typeface="Cambria" panose="020405030504060302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CFFCC"/>
                    </a:solidFill>
                  </a:tcPr>
                </a:tc>
                <a:tc>
                  <a:txBody>
                    <a:bodyPr/>
                    <a:lstStyle/>
                    <a:p>
                      <a:pPr algn="ctr" fontAlgn="ctr"/>
                      <a:r>
                        <a:rPr lang="en-US" sz="1400" u="none" strike="noStrike">
                          <a:effectLst/>
                          <a:latin typeface="Cambria" panose="02040503050406030204" pitchFamily="18" charset="0"/>
                          <a:ea typeface="Cambria" panose="02040503050406030204" pitchFamily="18" charset="0"/>
                        </a:rPr>
                        <a:t>0.78317</a:t>
                      </a:r>
                      <a:endParaRPr lang="en-US" sz="1400" b="0" i="0" u="none" strike="noStrike">
                        <a:solidFill>
                          <a:srgbClr val="000000"/>
                        </a:solidFill>
                        <a:effectLst/>
                        <a:latin typeface="Cambria" panose="02040503050406030204" pitchFamily="18" charset="0"/>
                        <a:ea typeface="Cambria" panose="020405030504060302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CFFCC"/>
                    </a:solidFill>
                  </a:tcPr>
                </a:tc>
                <a:extLst>
                  <a:ext uri="{0D108BD9-81ED-4DB2-BD59-A6C34878D82A}">
                    <a16:rowId xmlns:a16="http://schemas.microsoft.com/office/drawing/2014/main" val="3302978664"/>
                  </a:ext>
                </a:extLst>
              </a:tr>
              <a:tr h="342005">
                <a:tc>
                  <a:txBody>
                    <a:bodyPr/>
                    <a:lstStyle/>
                    <a:p>
                      <a:pPr algn="ctr" fontAlgn="ctr"/>
                      <a:r>
                        <a:rPr lang="en-US" sz="1400" u="none" strike="noStrike">
                          <a:effectLst/>
                          <a:latin typeface="Cambria" panose="02040503050406030204" pitchFamily="18" charset="0"/>
                          <a:ea typeface="Cambria" panose="02040503050406030204" pitchFamily="18" charset="0"/>
                        </a:rPr>
                        <a:t>29</a:t>
                      </a:r>
                      <a:endParaRPr lang="en-US" sz="1400" b="0" i="0" u="none" strike="noStrike">
                        <a:solidFill>
                          <a:srgbClr val="000000"/>
                        </a:solidFill>
                        <a:effectLst/>
                        <a:latin typeface="Cambria" panose="02040503050406030204" pitchFamily="18" charset="0"/>
                        <a:ea typeface="Cambria" panose="020405030504060302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CFFCC"/>
                    </a:solidFill>
                  </a:tcPr>
                </a:tc>
                <a:tc>
                  <a:txBody>
                    <a:bodyPr/>
                    <a:lstStyle/>
                    <a:p>
                      <a:pPr algn="ctr" fontAlgn="ctr"/>
                      <a:r>
                        <a:rPr lang="en-US" sz="1400" u="none" strike="noStrike">
                          <a:effectLst/>
                          <a:latin typeface="Cambria" panose="02040503050406030204" pitchFamily="18" charset="0"/>
                          <a:ea typeface="Cambria" panose="02040503050406030204" pitchFamily="18" charset="0"/>
                        </a:rPr>
                        <a:t>Cu</a:t>
                      </a:r>
                      <a:endParaRPr lang="en-US" sz="1400" b="0" i="0" u="none" strike="noStrike">
                        <a:solidFill>
                          <a:srgbClr val="000000"/>
                        </a:solidFill>
                        <a:effectLst/>
                        <a:latin typeface="Cambria" panose="02040503050406030204" pitchFamily="18" charset="0"/>
                        <a:ea typeface="Cambria" panose="020405030504060302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CFFCC"/>
                    </a:solidFill>
                  </a:tcPr>
                </a:tc>
                <a:tc>
                  <a:txBody>
                    <a:bodyPr/>
                    <a:lstStyle/>
                    <a:p>
                      <a:pPr algn="ctr" fontAlgn="ctr"/>
                      <a:r>
                        <a:rPr lang="en-US" sz="1400" u="none" strike="noStrike">
                          <a:effectLst/>
                          <a:latin typeface="Cambria" panose="02040503050406030204" pitchFamily="18" charset="0"/>
                          <a:ea typeface="Cambria" panose="02040503050406030204" pitchFamily="18" charset="0"/>
                        </a:rPr>
                        <a:t>0.86</a:t>
                      </a:r>
                      <a:endParaRPr lang="en-US" sz="1400" b="0" i="0" u="none" strike="noStrike">
                        <a:solidFill>
                          <a:srgbClr val="000000"/>
                        </a:solidFill>
                        <a:effectLst/>
                        <a:latin typeface="Cambria" panose="02040503050406030204" pitchFamily="18" charset="0"/>
                        <a:ea typeface="Cambria" panose="020405030504060302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CFFCC"/>
                    </a:solidFill>
                  </a:tcPr>
                </a:tc>
                <a:tc>
                  <a:txBody>
                    <a:bodyPr/>
                    <a:lstStyle/>
                    <a:p>
                      <a:pPr algn="ctr" fontAlgn="ctr"/>
                      <a:r>
                        <a:rPr lang="en-US" sz="1400" u="none" strike="noStrike">
                          <a:effectLst/>
                          <a:latin typeface="Cambria" panose="02040503050406030204" pitchFamily="18" charset="0"/>
                          <a:ea typeface="Cambria" panose="02040503050406030204" pitchFamily="18" charset="0"/>
                        </a:rPr>
                        <a:t>0.791</a:t>
                      </a:r>
                      <a:endParaRPr lang="en-US" sz="1400" b="0" i="0" u="none" strike="noStrike">
                        <a:solidFill>
                          <a:srgbClr val="000000"/>
                        </a:solidFill>
                        <a:effectLst/>
                        <a:latin typeface="Cambria" panose="02040503050406030204" pitchFamily="18" charset="0"/>
                        <a:ea typeface="Cambria" panose="020405030504060302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CFFCC"/>
                    </a:solidFill>
                  </a:tcPr>
                </a:tc>
                <a:tc>
                  <a:txBody>
                    <a:bodyPr/>
                    <a:lstStyle/>
                    <a:p>
                      <a:pPr algn="ctr" fontAlgn="ctr"/>
                      <a:endParaRPr lang="en-US" sz="1400" b="0" i="0" u="none" strike="noStrike" dirty="0">
                        <a:solidFill>
                          <a:srgbClr val="000000"/>
                        </a:solidFill>
                        <a:effectLst/>
                        <a:latin typeface="Cambria" panose="02040503050406030204" pitchFamily="18" charset="0"/>
                        <a:ea typeface="Cambria" panose="020405030504060302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CFFCC"/>
                    </a:solidFill>
                  </a:tcPr>
                </a:tc>
                <a:tc>
                  <a:txBody>
                    <a:bodyPr/>
                    <a:lstStyle/>
                    <a:p>
                      <a:pPr algn="ctr" fontAlgn="ctr"/>
                      <a:endParaRPr lang="en-US" sz="1400" b="0" i="0" u="none" strike="noStrike" dirty="0">
                        <a:solidFill>
                          <a:srgbClr val="000000"/>
                        </a:solidFill>
                        <a:effectLst/>
                        <a:latin typeface="Cambria" panose="02040503050406030204" pitchFamily="18" charset="0"/>
                        <a:ea typeface="Cambria" panose="020405030504060302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CFFCC"/>
                    </a:solidFill>
                  </a:tcPr>
                </a:tc>
                <a:tc>
                  <a:txBody>
                    <a:bodyPr/>
                    <a:lstStyle/>
                    <a:p>
                      <a:pPr algn="ctr" fontAlgn="ctr"/>
                      <a:r>
                        <a:rPr lang="en-US" sz="1400" u="none" strike="noStrike" dirty="0">
                          <a:effectLst/>
                          <a:latin typeface="Cambria" panose="02040503050406030204" pitchFamily="18" charset="0"/>
                          <a:ea typeface="Cambria" panose="02040503050406030204" pitchFamily="18" charset="0"/>
                        </a:rPr>
                        <a:t>0.804</a:t>
                      </a:r>
                      <a:endParaRPr lang="en-US" sz="1400" b="0" i="0" u="none" strike="noStrike" dirty="0">
                        <a:solidFill>
                          <a:srgbClr val="000000"/>
                        </a:solidFill>
                        <a:effectLst/>
                        <a:latin typeface="Cambria" panose="02040503050406030204" pitchFamily="18" charset="0"/>
                        <a:ea typeface="Cambria" panose="020405030504060302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CFFCC"/>
                    </a:solidFill>
                  </a:tcPr>
                </a:tc>
                <a:tc>
                  <a:txBody>
                    <a:bodyPr/>
                    <a:lstStyle/>
                    <a:p>
                      <a:pPr algn="ctr" fontAlgn="ctr"/>
                      <a:r>
                        <a:rPr lang="en-US" sz="1400" u="none" strike="noStrike" dirty="0">
                          <a:effectLst/>
                          <a:latin typeface="Cambria" panose="02040503050406030204" pitchFamily="18" charset="0"/>
                          <a:ea typeface="Cambria" panose="02040503050406030204" pitchFamily="18" charset="0"/>
                        </a:rPr>
                        <a:t>0.831</a:t>
                      </a:r>
                      <a:endParaRPr lang="en-US" sz="1400" b="0" i="0" u="none" strike="noStrike" dirty="0">
                        <a:solidFill>
                          <a:srgbClr val="000000"/>
                        </a:solidFill>
                        <a:effectLst/>
                        <a:latin typeface="Cambria" panose="02040503050406030204" pitchFamily="18" charset="0"/>
                        <a:ea typeface="Cambria" panose="020405030504060302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CFFCC"/>
                    </a:solidFill>
                  </a:tcPr>
                </a:tc>
                <a:tc>
                  <a:txBody>
                    <a:bodyPr/>
                    <a:lstStyle/>
                    <a:p>
                      <a:pPr algn="ctr" fontAlgn="ctr"/>
                      <a:r>
                        <a:rPr lang="en-US" sz="1400" u="none" strike="noStrike" dirty="0">
                          <a:effectLst/>
                          <a:latin typeface="Cambria" panose="02040503050406030204" pitchFamily="18" charset="0"/>
                          <a:ea typeface="Cambria" panose="02040503050406030204" pitchFamily="18" charset="0"/>
                        </a:rPr>
                        <a:t>0.79461</a:t>
                      </a:r>
                      <a:endParaRPr lang="en-US" sz="1400" b="0" i="0" u="none" strike="noStrike" dirty="0">
                        <a:solidFill>
                          <a:srgbClr val="000000"/>
                        </a:solidFill>
                        <a:effectLst/>
                        <a:latin typeface="Cambria" panose="02040503050406030204" pitchFamily="18" charset="0"/>
                        <a:ea typeface="Cambria" panose="020405030504060302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CFFCC"/>
                    </a:solidFill>
                  </a:tcPr>
                </a:tc>
                <a:extLst>
                  <a:ext uri="{0D108BD9-81ED-4DB2-BD59-A6C34878D82A}">
                    <a16:rowId xmlns:a16="http://schemas.microsoft.com/office/drawing/2014/main" val="3618736125"/>
                  </a:ext>
                </a:extLst>
              </a:tr>
              <a:tr h="342005">
                <a:tc>
                  <a:txBody>
                    <a:bodyPr/>
                    <a:lstStyle/>
                    <a:p>
                      <a:pPr algn="ctr" fontAlgn="ctr"/>
                      <a:r>
                        <a:rPr lang="en-US" sz="1400" u="none" strike="noStrike">
                          <a:effectLst/>
                          <a:latin typeface="Cambria" panose="02040503050406030204" pitchFamily="18" charset="0"/>
                          <a:ea typeface="Cambria" panose="02040503050406030204" pitchFamily="18" charset="0"/>
                        </a:rPr>
                        <a:t>30</a:t>
                      </a:r>
                      <a:endParaRPr lang="en-US" sz="1400" b="0" i="0" u="none" strike="noStrike">
                        <a:solidFill>
                          <a:srgbClr val="000000"/>
                        </a:solidFill>
                        <a:effectLst/>
                        <a:latin typeface="Cambria" panose="02040503050406030204" pitchFamily="18" charset="0"/>
                        <a:ea typeface="Cambria" panose="020405030504060302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CFFCC"/>
                    </a:solidFill>
                  </a:tcPr>
                </a:tc>
                <a:tc>
                  <a:txBody>
                    <a:bodyPr/>
                    <a:lstStyle/>
                    <a:p>
                      <a:pPr algn="ctr" fontAlgn="ctr"/>
                      <a:r>
                        <a:rPr lang="en-US" sz="1400" u="none" strike="noStrike">
                          <a:effectLst/>
                          <a:latin typeface="Cambria" panose="02040503050406030204" pitchFamily="18" charset="0"/>
                          <a:ea typeface="Cambria" panose="02040503050406030204" pitchFamily="18" charset="0"/>
                        </a:rPr>
                        <a:t>Zn</a:t>
                      </a:r>
                      <a:endParaRPr lang="en-US" sz="1400" b="0" i="0" u="none" strike="noStrike">
                        <a:solidFill>
                          <a:srgbClr val="000000"/>
                        </a:solidFill>
                        <a:effectLst/>
                        <a:latin typeface="Cambria" panose="02040503050406030204" pitchFamily="18" charset="0"/>
                        <a:ea typeface="Cambria" panose="020405030504060302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CFFCC"/>
                    </a:solidFill>
                  </a:tcPr>
                </a:tc>
                <a:tc>
                  <a:txBody>
                    <a:bodyPr/>
                    <a:lstStyle/>
                    <a:p>
                      <a:pPr algn="ctr" fontAlgn="ctr"/>
                      <a:r>
                        <a:rPr lang="en-US" sz="1400" u="none" strike="noStrike">
                          <a:effectLst/>
                          <a:latin typeface="Cambria" panose="02040503050406030204" pitchFamily="18" charset="0"/>
                          <a:ea typeface="Cambria" panose="02040503050406030204" pitchFamily="18" charset="0"/>
                        </a:rPr>
                        <a:t>0.88</a:t>
                      </a:r>
                      <a:endParaRPr lang="en-US" sz="1400" b="0" i="0" u="none" strike="noStrike">
                        <a:solidFill>
                          <a:srgbClr val="000000"/>
                        </a:solidFill>
                        <a:effectLst/>
                        <a:latin typeface="Cambria" panose="02040503050406030204" pitchFamily="18" charset="0"/>
                        <a:ea typeface="Cambria" panose="020405030504060302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CFFCC"/>
                    </a:solidFill>
                  </a:tcPr>
                </a:tc>
                <a:tc>
                  <a:txBody>
                    <a:bodyPr/>
                    <a:lstStyle/>
                    <a:p>
                      <a:pPr algn="ctr" fontAlgn="ctr"/>
                      <a:r>
                        <a:rPr lang="en-US" sz="1400" u="none" strike="noStrike">
                          <a:effectLst/>
                          <a:latin typeface="Cambria" panose="02040503050406030204" pitchFamily="18" charset="0"/>
                          <a:ea typeface="Cambria" panose="02040503050406030204" pitchFamily="18" charset="0"/>
                        </a:rPr>
                        <a:t>0.802</a:t>
                      </a:r>
                      <a:endParaRPr lang="en-US" sz="1400" b="0" i="0" u="none" strike="noStrike">
                        <a:solidFill>
                          <a:srgbClr val="000000"/>
                        </a:solidFill>
                        <a:effectLst/>
                        <a:latin typeface="Cambria" panose="02040503050406030204" pitchFamily="18" charset="0"/>
                        <a:ea typeface="Cambria" panose="020405030504060302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CFFCC"/>
                    </a:solidFill>
                  </a:tcPr>
                </a:tc>
                <a:tc>
                  <a:txBody>
                    <a:bodyPr/>
                    <a:lstStyle/>
                    <a:p>
                      <a:pPr algn="ctr" fontAlgn="ctr"/>
                      <a:r>
                        <a:rPr lang="en-US" sz="1400" u="none" strike="noStrike" dirty="0">
                          <a:effectLst/>
                          <a:latin typeface="Cambria" panose="02040503050406030204" pitchFamily="18" charset="0"/>
                          <a:ea typeface="Cambria" panose="02040503050406030204" pitchFamily="18" charset="0"/>
                        </a:rPr>
                        <a:t>0.854</a:t>
                      </a:r>
                      <a:endParaRPr lang="en-US" sz="1400" b="0" i="0" u="none" strike="noStrike" dirty="0">
                        <a:solidFill>
                          <a:srgbClr val="000000"/>
                        </a:solidFill>
                        <a:effectLst/>
                        <a:latin typeface="Cambria" panose="02040503050406030204" pitchFamily="18" charset="0"/>
                        <a:ea typeface="Cambria" panose="020405030504060302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CFFCC"/>
                    </a:solidFill>
                  </a:tcPr>
                </a:tc>
                <a:tc>
                  <a:txBody>
                    <a:bodyPr/>
                    <a:lstStyle/>
                    <a:p>
                      <a:pPr algn="ctr" fontAlgn="ctr"/>
                      <a:endParaRPr lang="en-US" sz="1400" b="0" i="0" u="none" strike="noStrike">
                        <a:solidFill>
                          <a:srgbClr val="000000"/>
                        </a:solidFill>
                        <a:effectLst/>
                        <a:latin typeface="Cambria" panose="02040503050406030204" pitchFamily="18" charset="0"/>
                        <a:ea typeface="Cambria" panose="020405030504060302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CFFCC"/>
                    </a:solidFill>
                  </a:tcPr>
                </a:tc>
                <a:tc>
                  <a:txBody>
                    <a:bodyPr/>
                    <a:lstStyle/>
                    <a:p>
                      <a:pPr algn="ctr" fontAlgn="ctr"/>
                      <a:r>
                        <a:rPr lang="en-US" sz="1400" u="none" strike="noStrike">
                          <a:effectLst/>
                          <a:latin typeface="Cambria" panose="02040503050406030204" pitchFamily="18" charset="0"/>
                          <a:ea typeface="Cambria" panose="02040503050406030204" pitchFamily="18" charset="0"/>
                        </a:rPr>
                        <a:t>0.821</a:t>
                      </a:r>
                      <a:endParaRPr lang="en-US" sz="1400" b="0" i="0" u="none" strike="noStrike">
                        <a:solidFill>
                          <a:srgbClr val="000000"/>
                        </a:solidFill>
                        <a:effectLst/>
                        <a:latin typeface="Cambria" panose="02040503050406030204" pitchFamily="18" charset="0"/>
                        <a:ea typeface="Cambria" panose="020405030504060302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CFFCC"/>
                    </a:solidFill>
                  </a:tcPr>
                </a:tc>
                <a:tc>
                  <a:txBody>
                    <a:bodyPr/>
                    <a:lstStyle/>
                    <a:p>
                      <a:pPr algn="ctr" fontAlgn="ctr"/>
                      <a:r>
                        <a:rPr lang="en-US" sz="1400" u="none" strike="noStrike">
                          <a:effectLst/>
                          <a:latin typeface="Cambria" panose="02040503050406030204" pitchFamily="18" charset="0"/>
                          <a:ea typeface="Cambria" panose="02040503050406030204" pitchFamily="18" charset="0"/>
                        </a:rPr>
                        <a:t>0.854</a:t>
                      </a:r>
                      <a:endParaRPr lang="en-US" sz="1400" b="0" i="0" u="none" strike="noStrike">
                        <a:solidFill>
                          <a:srgbClr val="000000"/>
                        </a:solidFill>
                        <a:effectLst/>
                        <a:latin typeface="Cambria" panose="02040503050406030204" pitchFamily="18" charset="0"/>
                        <a:ea typeface="Cambria" panose="020405030504060302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CFFCC"/>
                    </a:solidFill>
                  </a:tcPr>
                </a:tc>
                <a:tc>
                  <a:txBody>
                    <a:bodyPr/>
                    <a:lstStyle/>
                    <a:p>
                      <a:pPr algn="ctr" fontAlgn="ctr"/>
                      <a:r>
                        <a:rPr lang="en-US" sz="1400" u="none" strike="noStrike" dirty="0">
                          <a:effectLst/>
                          <a:latin typeface="Cambria" panose="02040503050406030204" pitchFamily="18" charset="0"/>
                          <a:ea typeface="Cambria" panose="02040503050406030204" pitchFamily="18" charset="0"/>
                        </a:rPr>
                        <a:t>0.81322</a:t>
                      </a:r>
                      <a:endParaRPr lang="en-US" sz="1400" b="0" i="0" u="none" strike="noStrike" dirty="0">
                        <a:solidFill>
                          <a:srgbClr val="000000"/>
                        </a:solidFill>
                        <a:effectLst/>
                        <a:latin typeface="Cambria" panose="02040503050406030204" pitchFamily="18" charset="0"/>
                        <a:ea typeface="Cambria" panose="020405030504060302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CFFCC"/>
                    </a:solidFill>
                  </a:tcPr>
                </a:tc>
                <a:extLst>
                  <a:ext uri="{0D108BD9-81ED-4DB2-BD59-A6C34878D82A}">
                    <a16:rowId xmlns:a16="http://schemas.microsoft.com/office/drawing/2014/main" val="3871851025"/>
                  </a:ext>
                </a:extLst>
              </a:tr>
            </a:tbl>
          </a:graphicData>
        </a:graphic>
      </p:graphicFrame>
      <p:graphicFrame>
        <p:nvGraphicFramePr>
          <p:cNvPr id="5" name="Table 4">
            <a:extLst>
              <a:ext uri="{FF2B5EF4-FFF2-40B4-BE49-F238E27FC236}">
                <a16:creationId xmlns:a16="http://schemas.microsoft.com/office/drawing/2014/main" id="{55BDAF74-F5CC-4FC6-AB6E-EE44A4A1D7E6}"/>
              </a:ext>
            </a:extLst>
          </p:cNvPr>
          <p:cNvGraphicFramePr>
            <a:graphicFrameLocks noGrp="1"/>
          </p:cNvGraphicFramePr>
          <p:nvPr>
            <p:extLst>
              <p:ext uri="{D42A27DB-BD31-4B8C-83A1-F6EECF244321}">
                <p14:modId xmlns:p14="http://schemas.microsoft.com/office/powerpoint/2010/main" val="3038000030"/>
              </p:ext>
            </p:extLst>
          </p:nvPr>
        </p:nvGraphicFramePr>
        <p:xfrm>
          <a:off x="0" y="4998809"/>
          <a:ext cx="8819535" cy="1431488"/>
        </p:xfrm>
        <a:graphic>
          <a:graphicData uri="http://schemas.openxmlformats.org/drawingml/2006/table">
            <a:tbl>
              <a:tblPr>
                <a:tableStyleId>{2D5ABB26-0587-4C30-8999-92F81FD0307C}</a:tableStyleId>
              </a:tblPr>
              <a:tblGrid>
                <a:gridCol w="546355">
                  <a:extLst>
                    <a:ext uri="{9D8B030D-6E8A-4147-A177-3AD203B41FA5}">
                      <a16:colId xmlns:a16="http://schemas.microsoft.com/office/drawing/2014/main" val="706625044"/>
                    </a:ext>
                  </a:extLst>
                </a:gridCol>
                <a:gridCol w="557425">
                  <a:extLst>
                    <a:ext uri="{9D8B030D-6E8A-4147-A177-3AD203B41FA5}">
                      <a16:colId xmlns:a16="http://schemas.microsoft.com/office/drawing/2014/main" val="1840866987"/>
                    </a:ext>
                  </a:extLst>
                </a:gridCol>
                <a:gridCol w="4920476">
                  <a:extLst>
                    <a:ext uri="{9D8B030D-6E8A-4147-A177-3AD203B41FA5}">
                      <a16:colId xmlns:a16="http://schemas.microsoft.com/office/drawing/2014/main" val="3556378681"/>
                    </a:ext>
                  </a:extLst>
                </a:gridCol>
                <a:gridCol w="2795279">
                  <a:extLst>
                    <a:ext uri="{9D8B030D-6E8A-4147-A177-3AD203B41FA5}">
                      <a16:colId xmlns:a16="http://schemas.microsoft.com/office/drawing/2014/main" val="1899839334"/>
                    </a:ext>
                  </a:extLst>
                </a:gridCol>
              </a:tblGrid>
              <a:tr h="357872">
                <a:tc gridSpan="2">
                  <a:txBody>
                    <a:bodyPr/>
                    <a:lstStyle/>
                    <a:p>
                      <a:pPr algn="ctr" fontAlgn="ctr"/>
                      <a:r>
                        <a:rPr lang="en-US" sz="1600" b="0" i="0" u="none" strike="noStrike" dirty="0">
                          <a:solidFill>
                            <a:srgbClr val="000000"/>
                          </a:solidFill>
                          <a:effectLst/>
                          <a:latin typeface="Cambria" panose="02040503050406030204" pitchFamily="18" charset="0"/>
                          <a:ea typeface="Cambria" panose="02040503050406030204" pitchFamily="18" charset="0"/>
                        </a:rPr>
                        <a:t>EADL_1991</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hMerge="1">
                  <a:txBody>
                    <a:bodyPr/>
                    <a:lstStyle/>
                    <a:p>
                      <a:pPr algn="ctr" fontAlgn="ctr"/>
                      <a:endParaRPr lang="en-US" sz="1600" b="0" i="0" u="none" strike="noStrike" dirty="0">
                        <a:solidFill>
                          <a:srgbClr val="000000"/>
                        </a:solidFill>
                        <a:effectLst/>
                        <a:latin typeface="Cambria" panose="02040503050406030204" pitchFamily="18" charset="0"/>
                        <a:ea typeface="Cambria" panose="020405030504060302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1600" u="none" strike="noStrike" dirty="0">
                          <a:effectLst/>
                          <a:latin typeface="Cambria" panose="02040503050406030204" pitchFamily="18" charset="0"/>
                          <a:ea typeface="Cambria" panose="02040503050406030204" pitchFamily="18" charset="0"/>
                        </a:rPr>
                        <a:t>Total level widths of K</a:t>
                      </a:r>
                      <a:r>
                        <a:rPr lang="en-US" sz="1600" u="none" strike="noStrike" baseline="30000" dirty="0">
                          <a:effectLst/>
                          <a:latin typeface="Cambria" panose="02040503050406030204" pitchFamily="18" charset="0"/>
                          <a:ea typeface="Cambria" panose="02040503050406030204" pitchFamily="18" charset="0"/>
                        </a:rPr>
                        <a:t>−1</a:t>
                      </a:r>
                      <a:r>
                        <a:rPr lang="en-US" sz="1600" u="none" strike="noStrike" baseline="0" dirty="0">
                          <a:effectLst/>
                          <a:latin typeface="Cambria" panose="02040503050406030204" pitchFamily="18" charset="0"/>
                          <a:ea typeface="Cambria" panose="02040503050406030204" pitchFamily="18" charset="0"/>
                        </a:rPr>
                        <a:t> </a:t>
                      </a:r>
                      <a:r>
                        <a:rPr lang="en-US" sz="1600" u="none" strike="noStrike" dirty="0">
                          <a:effectLst/>
                          <a:latin typeface="Cambria" panose="02040503050406030204" pitchFamily="18" charset="0"/>
                          <a:ea typeface="Cambria" panose="02040503050406030204" pitchFamily="18" charset="0"/>
                        </a:rPr>
                        <a:t>hole state atomic levels (eV)</a:t>
                      </a:r>
                      <a:endParaRPr lang="en-US" sz="1600" b="0" i="0" u="none" strike="noStrike" dirty="0">
                        <a:solidFill>
                          <a:srgbClr val="000000"/>
                        </a:solidFill>
                        <a:effectLst/>
                        <a:latin typeface="Cambria" panose="02040503050406030204" pitchFamily="18" charset="0"/>
                        <a:ea typeface="Cambria" panose="020405030504060302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1600" u="none" strike="noStrike" dirty="0">
                          <a:effectLst/>
                          <a:latin typeface="Cambria" panose="02040503050406030204" pitchFamily="18" charset="0"/>
                          <a:ea typeface="Cambria" panose="02040503050406030204" pitchFamily="18" charset="0"/>
                        </a:rPr>
                        <a:t>Lifetimes of K</a:t>
                      </a:r>
                      <a:r>
                        <a:rPr lang="en-US" sz="1600" u="none" strike="noStrike" baseline="30000" dirty="0">
                          <a:effectLst/>
                          <a:latin typeface="Cambria" panose="02040503050406030204" pitchFamily="18" charset="0"/>
                          <a:ea typeface="Cambria" panose="02040503050406030204" pitchFamily="18" charset="0"/>
                        </a:rPr>
                        <a:t>−1</a:t>
                      </a:r>
                      <a:r>
                        <a:rPr lang="en-US" sz="1600" u="none" strike="noStrike" baseline="0" dirty="0">
                          <a:effectLst/>
                          <a:latin typeface="Cambria" panose="02040503050406030204" pitchFamily="18" charset="0"/>
                          <a:ea typeface="Cambria" panose="02040503050406030204" pitchFamily="18" charset="0"/>
                        </a:rPr>
                        <a:t> </a:t>
                      </a:r>
                      <a:r>
                        <a:rPr lang="en-US" sz="1600" u="none" strike="noStrike" dirty="0">
                          <a:effectLst/>
                          <a:latin typeface="Cambria" panose="02040503050406030204" pitchFamily="18" charset="0"/>
                          <a:ea typeface="Cambria" panose="02040503050406030204" pitchFamily="18" charset="0"/>
                        </a:rPr>
                        <a:t>hole states (fs)</a:t>
                      </a:r>
                      <a:endParaRPr lang="en-US" sz="1600" b="0" i="0" u="none" strike="noStrike" dirty="0">
                        <a:solidFill>
                          <a:srgbClr val="000000"/>
                        </a:solidFill>
                        <a:effectLst/>
                        <a:latin typeface="Cambria" panose="02040503050406030204" pitchFamily="18" charset="0"/>
                        <a:ea typeface="Cambria" panose="020405030504060302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3837331932"/>
                  </a:ext>
                </a:extLst>
              </a:tr>
              <a:tr h="357872">
                <a:tc>
                  <a:txBody>
                    <a:bodyPr/>
                    <a:lstStyle/>
                    <a:p>
                      <a:pPr algn="ctr" fontAlgn="ctr"/>
                      <a:r>
                        <a:rPr lang="en-US" sz="1600" u="none" strike="noStrike">
                          <a:effectLst/>
                          <a:latin typeface="Cambria" panose="02040503050406030204" pitchFamily="18" charset="0"/>
                          <a:ea typeface="Cambria" panose="02040503050406030204" pitchFamily="18" charset="0"/>
                        </a:rPr>
                        <a:t>28</a:t>
                      </a:r>
                      <a:endParaRPr lang="en-US" sz="1600" b="0" i="0" u="none" strike="noStrike">
                        <a:solidFill>
                          <a:srgbClr val="000000"/>
                        </a:solidFill>
                        <a:effectLst/>
                        <a:latin typeface="Cambria" panose="02040503050406030204" pitchFamily="18" charset="0"/>
                        <a:ea typeface="Cambria" panose="020405030504060302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1600" u="none" strike="noStrike">
                          <a:effectLst/>
                          <a:latin typeface="Cambria" panose="02040503050406030204" pitchFamily="18" charset="0"/>
                          <a:ea typeface="Cambria" panose="02040503050406030204" pitchFamily="18" charset="0"/>
                        </a:rPr>
                        <a:t>Ni</a:t>
                      </a:r>
                      <a:endParaRPr lang="en-US" sz="1600" b="0" i="0" u="none" strike="noStrike">
                        <a:solidFill>
                          <a:srgbClr val="000000"/>
                        </a:solidFill>
                        <a:effectLst/>
                        <a:latin typeface="Cambria" panose="02040503050406030204" pitchFamily="18" charset="0"/>
                        <a:ea typeface="Cambria" panose="020405030504060302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1600" u="none" strike="noStrike">
                          <a:effectLst/>
                          <a:latin typeface="Cambria" panose="02040503050406030204" pitchFamily="18" charset="0"/>
                          <a:ea typeface="Cambria" panose="02040503050406030204" pitchFamily="18" charset="0"/>
                        </a:rPr>
                        <a:t>1.33416</a:t>
                      </a:r>
                      <a:endParaRPr lang="en-US" sz="1600" b="0" i="0" u="none" strike="noStrike">
                        <a:solidFill>
                          <a:srgbClr val="000000"/>
                        </a:solidFill>
                        <a:effectLst/>
                        <a:latin typeface="Cambria" panose="02040503050406030204" pitchFamily="18" charset="0"/>
                        <a:ea typeface="Cambria" panose="020405030504060302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1600" u="none" strike="noStrike">
                          <a:effectLst/>
                          <a:latin typeface="Cambria" panose="02040503050406030204" pitchFamily="18" charset="0"/>
                          <a:ea typeface="Cambria" panose="02040503050406030204" pitchFamily="18" charset="0"/>
                        </a:rPr>
                        <a:t>0.493</a:t>
                      </a:r>
                      <a:endParaRPr lang="en-US" sz="1600" b="0" i="0" u="none" strike="noStrike">
                        <a:solidFill>
                          <a:srgbClr val="000000"/>
                        </a:solidFill>
                        <a:effectLst/>
                        <a:latin typeface="Cambria" panose="02040503050406030204" pitchFamily="18" charset="0"/>
                        <a:ea typeface="Cambria" panose="020405030504060302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2391299811"/>
                  </a:ext>
                </a:extLst>
              </a:tr>
              <a:tr h="357872">
                <a:tc>
                  <a:txBody>
                    <a:bodyPr/>
                    <a:lstStyle/>
                    <a:p>
                      <a:pPr algn="ctr" fontAlgn="ctr"/>
                      <a:r>
                        <a:rPr lang="en-US" sz="1600" u="none" strike="noStrike">
                          <a:effectLst/>
                          <a:latin typeface="Cambria" panose="02040503050406030204" pitchFamily="18" charset="0"/>
                          <a:ea typeface="Cambria" panose="02040503050406030204" pitchFamily="18" charset="0"/>
                        </a:rPr>
                        <a:t>29</a:t>
                      </a:r>
                      <a:endParaRPr lang="en-US" sz="1600" b="0" i="0" u="none" strike="noStrike">
                        <a:solidFill>
                          <a:srgbClr val="000000"/>
                        </a:solidFill>
                        <a:effectLst/>
                        <a:latin typeface="Cambria" panose="02040503050406030204" pitchFamily="18" charset="0"/>
                        <a:ea typeface="Cambria" panose="020405030504060302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1600" u="none" strike="noStrike">
                          <a:effectLst/>
                          <a:latin typeface="Cambria" panose="02040503050406030204" pitchFamily="18" charset="0"/>
                          <a:ea typeface="Cambria" panose="02040503050406030204" pitchFamily="18" charset="0"/>
                        </a:rPr>
                        <a:t>Cu</a:t>
                      </a:r>
                      <a:endParaRPr lang="en-US" sz="1600" b="0" i="0" u="none" strike="noStrike">
                        <a:solidFill>
                          <a:srgbClr val="000000"/>
                        </a:solidFill>
                        <a:effectLst/>
                        <a:latin typeface="Cambria" panose="02040503050406030204" pitchFamily="18" charset="0"/>
                        <a:ea typeface="Cambria" panose="020405030504060302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1600" u="none" strike="noStrike">
                          <a:effectLst/>
                          <a:latin typeface="Cambria" panose="02040503050406030204" pitchFamily="18" charset="0"/>
                          <a:ea typeface="Cambria" panose="02040503050406030204" pitchFamily="18" charset="0"/>
                        </a:rPr>
                        <a:t>1.43703</a:t>
                      </a:r>
                      <a:endParaRPr lang="en-US" sz="1600" b="0" i="0" u="none" strike="noStrike">
                        <a:solidFill>
                          <a:srgbClr val="000000"/>
                        </a:solidFill>
                        <a:effectLst/>
                        <a:latin typeface="Cambria" panose="02040503050406030204" pitchFamily="18" charset="0"/>
                        <a:ea typeface="Cambria" panose="020405030504060302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1600" u="none" strike="noStrike">
                          <a:effectLst/>
                          <a:latin typeface="Cambria" panose="02040503050406030204" pitchFamily="18" charset="0"/>
                          <a:ea typeface="Cambria" panose="02040503050406030204" pitchFamily="18" charset="0"/>
                        </a:rPr>
                        <a:t>0.458</a:t>
                      </a:r>
                      <a:endParaRPr lang="en-US" sz="1600" b="0" i="0" u="none" strike="noStrike">
                        <a:solidFill>
                          <a:srgbClr val="000000"/>
                        </a:solidFill>
                        <a:effectLst/>
                        <a:latin typeface="Cambria" panose="02040503050406030204" pitchFamily="18" charset="0"/>
                        <a:ea typeface="Cambria" panose="020405030504060302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5920507"/>
                  </a:ext>
                </a:extLst>
              </a:tr>
              <a:tr h="357872">
                <a:tc>
                  <a:txBody>
                    <a:bodyPr/>
                    <a:lstStyle/>
                    <a:p>
                      <a:pPr algn="ctr" fontAlgn="ctr"/>
                      <a:r>
                        <a:rPr lang="en-US" sz="1600" u="none" strike="noStrike">
                          <a:effectLst/>
                          <a:latin typeface="Cambria" panose="02040503050406030204" pitchFamily="18" charset="0"/>
                          <a:ea typeface="Cambria" panose="02040503050406030204" pitchFamily="18" charset="0"/>
                        </a:rPr>
                        <a:t>30</a:t>
                      </a:r>
                      <a:endParaRPr lang="en-US" sz="1600" b="0" i="0" u="none" strike="noStrike">
                        <a:solidFill>
                          <a:srgbClr val="000000"/>
                        </a:solidFill>
                        <a:effectLst/>
                        <a:latin typeface="Cambria" panose="02040503050406030204" pitchFamily="18" charset="0"/>
                        <a:ea typeface="Cambria" panose="020405030504060302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1600" u="none" strike="noStrike">
                          <a:effectLst/>
                          <a:latin typeface="Cambria" panose="02040503050406030204" pitchFamily="18" charset="0"/>
                          <a:ea typeface="Cambria" panose="02040503050406030204" pitchFamily="18" charset="0"/>
                        </a:rPr>
                        <a:t>Zn</a:t>
                      </a:r>
                      <a:endParaRPr lang="en-US" sz="1600" b="0" i="0" u="none" strike="noStrike">
                        <a:solidFill>
                          <a:srgbClr val="000000"/>
                        </a:solidFill>
                        <a:effectLst/>
                        <a:latin typeface="Cambria" panose="02040503050406030204" pitchFamily="18" charset="0"/>
                        <a:ea typeface="Cambria" panose="020405030504060302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1600" u="none" strike="noStrike">
                          <a:effectLst/>
                          <a:latin typeface="Cambria" panose="02040503050406030204" pitchFamily="18" charset="0"/>
                          <a:ea typeface="Cambria" panose="02040503050406030204" pitchFamily="18" charset="0"/>
                        </a:rPr>
                        <a:t>1.55987</a:t>
                      </a:r>
                      <a:endParaRPr lang="en-US" sz="1600" b="0" i="0" u="none" strike="noStrike">
                        <a:solidFill>
                          <a:srgbClr val="000000"/>
                        </a:solidFill>
                        <a:effectLst/>
                        <a:latin typeface="Cambria" panose="02040503050406030204" pitchFamily="18" charset="0"/>
                        <a:ea typeface="Cambria" panose="020405030504060302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1600" u="none" strike="noStrike" dirty="0">
                          <a:effectLst/>
                          <a:latin typeface="Cambria" panose="02040503050406030204" pitchFamily="18" charset="0"/>
                          <a:ea typeface="Cambria" panose="02040503050406030204" pitchFamily="18" charset="0"/>
                        </a:rPr>
                        <a:t>0.422</a:t>
                      </a:r>
                      <a:endParaRPr lang="en-US" sz="1600" b="0" i="0" u="none" strike="noStrike" dirty="0">
                        <a:solidFill>
                          <a:srgbClr val="000000"/>
                        </a:solidFill>
                        <a:effectLst/>
                        <a:latin typeface="Cambria" panose="02040503050406030204" pitchFamily="18" charset="0"/>
                        <a:ea typeface="Cambria" panose="020405030504060302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3759394610"/>
                  </a:ext>
                </a:extLst>
              </a:tr>
            </a:tbl>
          </a:graphicData>
        </a:graphic>
      </p:graphicFrame>
    </p:spTree>
    <p:extLst>
      <p:ext uri="{BB962C8B-B14F-4D97-AF65-F5344CB8AC3E}">
        <p14:creationId xmlns:p14="http://schemas.microsoft.com/office/powerpoint/2010/main" val="3520419902"/>
      </p:ext>
    </p:extLst>
  </p:cSld>
  <p:clrMapOvr>
    <a:masterClrMapping/>
  </p:clrMapOvr>
</p:sld>
</file>

<file path=ppt/slides/slide2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304BEBC9-1654-46E6-A126-6A15BE42F4ED}"/>
              </a:ext>
            </a:extLst>
          </p:cNvPr>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0" y="0"/>
            <a:ext cx="4572000" cy="4362395"/>
          </a:xfrm>
          <a:prstGeom prst="rect">
            <a:avLst/>
          </a:prstGeom>
        </p:spPr>
      </p:pic>
      <p:pic>
        <p:nvPicPr>
          <p:cNvPr id="9" name="Picture 8">
            <a:extLst>
              <a:ext uri="{FF2B5EF4-FFF2-40B4-BE49-F238E27FC236}">
                <a16:creationId xmlns:a16="http://schemas.microsoft.com/office/drawing/2014/main" id="{D9E3BE18-A57E-4453-A1D2-00FD0497C6CB}"/>
              </a:ext>
            </a:extLst>
          </p:cNvPr>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4571998" y="0"/>
            <a:ext cx="4572001" cy="4362396"/>
          </a:xfrm>
          <a:prstGeom prst="rect">
            <a:avLst/>
          </a:prstGeom>
        </p:spPr>
      </p:pic>
      <p:sp>
        <p:nvSpPr>
          <p:cNvPr id="11" name="TextBox 10">
            <a:extLst>
              <a:ext uri="{FF2B5EF4-FFF2-40B4-BE49-F238E27FC236}">
                <a16:creationId xmlns:a16="http://schemas.microsoft.com/office/drawing/2014/main" id="{7E4443E1-8254-4765-AA3E-6240EE590500}"/>
              </a:ext>
            </a:extLst>
          </p:cNvPr>
          <p:cNvSpPr txBox="1"/>
          <p:nvPr/>
        </p:nvSpPr>
        <p:spPr>
          <a:xfrm>
            <a:off x="-2" y="4362395"/>
            <a:ext cx="4572000" cy="1384995"/>
          </a:xfrm>
          <a:prstGeom prst="rect">
            <a:avLst/>
          </a:prstGeom>
          <a:noFill/>
        </p:spPr>
        <p:txBody>
          <a:bodyPr wrap="square">
            <a:spAutoFit/>
          </a:bodyPr>
          <a:lstStyle/>
          <a:p>
            <a:r>
              <a:rPr lang="en-US" altLang="zh-CN" sz="1400" dirty="0">
                <a:latin typeface="Arial" panose="020B0604020202020204" pitchFamily="34" charset="0"/>
              </a:rPr>
              <a:t>TH1F *h1=</a:t>
            </a:r>
            <a:r>
              <a:rPr lang="en-US" altLang="zh-CN" sz="1400" dirty="0">
                <a:solidFill>
                  <a:srgbClr val="0000FF"/>
                </a:solidFill>
                <a:latin typeface="Arial" panose="020B0604020202020204" pitchFamily="34" charset="0"/>
              </a:rPr>
              <a:t>new</a:t>
            </a:r>
            <a:r>
              <a:rPr lang="en-US" altLang="zh-CN" sz="1400" dirty="0">
                <a:solidFill>
                  <a:prstClr val="black"/>
                </a:solidFill>
                <a:latin typeface="Arial" panose="020B0604020202020204" pitchFamily="34" charset="0"/>
              </a:rPr>
              <a:t> TH1F(</a:t>
            </a:r>
            <a:r>
              <a:rPr lang="en-US" altLang="zh-CN" sz="1400" dirty="0">
                <a:solidFill>
                  <a:srgbClr val="A31515"/>
                </a:solidFill>
                <a:latin typeface="Arial" panose="020B0604020202020204" pitchFamily="34" charset="0"/>
              </a:rPr>
              <a:t>"h1"</a:t>
            </a:r>
            <a:r>
              <a:rPr lang="en-US" altLang="zh-CN" sz="1400" dirty="0">
                <a:solidFill>
                  <a:prstClr val="black"/>
                </a:solidFill>
                <a:latin typeface="Arial" panose="020B0604020202020204" pitchFamily="34" charset="0"/>
              </a:rPr>
              <a:t>,</a:t>
            </a:r>
            <a:r>
              <a:rPr lang="en-US" altLang="zh-CN" sz="1400" dirty="0">
                <a:solidFill>
                  <a:srgbClr val="A31515"/>
                </a:solidFill>
                <a:latin typeface="Arial" panose="020B0604020202020204" pitchFamily="34" charset="0"/>
              </a:rPr>
              <a:t>"h1"</a:t>
            </a:r>
            <a:r>
              <a:rPr lang="en-US" altLang="zh-CN" sz="1400" dirty="0">
                <a:solidFill>
                  <a:prstClr val="black"/>
                </a:solidFill>
                <a:latin typeface="Arial" panose="020B0604020202020204" pitchFamily="34" charset="0"/>
              </a:rPr>
              <a:t>,300, -15,15);</a:t>
            </a:r>
          </a:p>
          <a:p>
            <a:r>
              <a:rPr lang="en-US" altLang="zh-CN" sz="1400" dirty="0">
                <a:solidFill>
                  <a:srgbClr val="0000FF"/>
                </a:solidFill>
                <a:latin typeface="Arial" panose="020B0604020202020204" pitchFamily="34" charset="0"/>
              </a:rPr>
              <a:t>for</a:t>
            </a:r>
            <a:r>
              <a:rPr lang="en-US" altLang="zh-CN" sz="1400" dirty="0">
                <a:solidFill>
                  <a:prstClr val="black"/>
                </a:solidFill>
                <a:latin typeface="Arial" panose="020B0604020202020204" pitchFamily="34" charset="0"/>
              </a:rPr>
              <a:t> (</a:t>
            </a:r>
            <a:r>
              <a:rPr lang="en-US" altLang="zh-CN" sz="1400" dirty="0">
                <a:solidFill>
                  <a:srgbClr val="0000FF"/>
                </a:solidFill>
                <a:latin typeface="Arial" panose="020B0604020202020204" pitchFamily="34" charset="0"/>
              </a:rPr>
              <a:t>int</a:t>
            </a:r>
            <a:r>
              <a:rPr lang="en-US" altLang="zh-CN" sz="1400" dirty="0">
                <a:solidFill>
                  <a:prstClr val="black"/>
                </a:solidFill>
                <a:latin typeface="Arial" panose="020B0604020202020204" pitchFamily="34" charset="0"/>
              </a:rPr>
              <a:t> </a:t>
            </a:r>
            <a:r>
              <a:rPr lang="en-US" altLang="zh-CN" sz="1400" dirty="0" err="1">
                <a:solidFill>
                  <a:prstClr val="black"/>
                </a:solidFill>
                <a:latin typeface="Arial" panose="020B0604020202020204" pitchFamily="34" charset="0"/>
              </a:rPr>
              <a:t>i</a:t>
            </a:r>
            <a:r>
              <a:rPr lang="en-US" altLang="zh-CN" sz="1400" dirty="0">
                <a:solidFill>
                  <a:prstClr val="black"/>
                </a:solidFill>
                <a:latin typeface="Arial" panose="020B0604020202020204" pitchFamily="34" charset="0"/>
              </a:rPr>
              <a:t>=0;i&lt;500000;i++){</a:t>
            </a:r>
          </a:p>
          <a:p>
            <a:r>
              <a:rPr lang="en-US" altLang="zh-CN" sz="1400" dirty="0">
                <a:solidFill>
                  <a:srgbClr val="0000FF"/>
                </a:solidFill>
                <a:latin typeface="Arial" panose="020B0604020202020204" pitchFamily="34" charset="0"/>
              </a:rPr>
              <a:t>float</a:t>
            </a:r>
            <a:r>
              <a:rPr lang="en-US" altLang="zh-CN" sz="1400" dirty="0">
                <a:solidFill>
                  <a:prstClr val="black"/>
                </a:solidFill>
                <a:latin typeface="Arial" panose="020B0604020202020204" pitchFamily="34" charset="0"/>
              </a:rPr>
              <a:t> </a:t>
            </a:r>
            <a:r>
              <a:rPr lang="en-US" altLang="zh-CN" sz="1400" dirty="0" err="1">
                <a:solidFill>
                  <a:prstClr val="black"/>
                </a:solidFill>
                <a:latin typeface="Arial" panose="020B0604020202020204" pitchFamily="34" charset="0"/>
              </a:rPr>
              <a:t>myvalue</a:t>
            </a:r>
            <a:r>
              <a:rPr lang="en-US" altLang="zh-CN" sz="1400" dirty="0">
                <a:solidFill>
                  <a:prstClr val="black"/>
                </a:solidFill>
                <a:latin typeface="Arial" panose="020B0604020202020204" pitchFamily="34" charset="0"/>
              </a:rPr>
              <a:t> = </a:t>
            </a:r>
            <a:r>
              <a:rPr lang="en-US" altLang="zh-CN" sz="1400" dirty="0" err="1">
                <a:solidFill>
                  <a:prstClr val="black"/>
                </a:solidFill>
                <a:latin typeface="Arial" panose="020B0604020202020204" pitchFamily="34" charset="0"/>
              </a:rPr>
              <a:t>gRandom</a:t>
            </a:r>
            <a:r>
              <a:rPr lang="en-US" altLang="zh-CN" sz="1400" dirty="0">
                <a:solidFill>
                  <a:prstClr val="black"/>
                </a:solidFill>
                <a:latin typeface="Arial" panose="020B0604020202020204" pitchFamily="34" charset="0"/>
              </a:rPr>
              <a:t>-&gt;</a:t>
            </a:r>
            <a:r>
              <a:rPr lang="en-US" altLang="zh-CN" sz="1400" dirty="0" err="1">
                <a:solidFill>
                  <a:prstClr val="black"/>
                </a:solidFill>
                <a:latin typeface="Arial" panose="020B0604020202020204" pitchFamily="34" charset="0"/>
              </a:rPr>
              <a:t>Gaus</a:t>
            </a:r>
            <a:r>
              <a:rPr lang="en-US" altLang="zh-CN" sz="1400" dirty="0">
                <a:solidFill>
                  <a:prstClr val="black"/>
                </a:solidFill>
                <a:latin typeface="Arial" panose="020B0604020202020204" pitchFamily="34" charset="0"/>
              </a:rPr>
              <a:t>(0,3);</a:t>
            </a:r>
          </a:p>
          <a:p>
            <a:r>
              <a:rPr lang="en-US" altLang="zh-CN" sz="1400" dirty="0">
                <a:solidFill>
                  <a:prstClr val="black"/>
                </a:solidFill>
                <a:latin typeface="Arial" panose="020B0604020202020204" pitchFamily="34" charset="0"/>
              </a:rPr>
              <a:t>h1-&gt;Fill(</a:t>
            </a:r>
            <a:r>
              <a:rPr lang="en-US" altLang="zh-CN" sz="1400" dirty="0" err="1">
                <a:solidFill>
                  <a:prstClr val="black"/>
                </a:solidFill>
                <a:latin typeface="Arial" panose="020B0604020202020204" pitchFamily="34" charset="0"/>
              </a:rPr>
              <a:t>myvalue</a:t>
            </a:r>
            <a:r>
              <a:rPr lang="en-US" altLang="zh-CN" sz="1400" dirty="0">
                <a:solidFill>
                  <a:prstClr val="black"/>
                </a:solidFill>
                <a:latin typeface="Arial" panose="020B0604020202020204" pitchFamily="34" charset="0"/>
              </a:rPr>
              <a:t>);</a:t>
            </a:r>
            <a:r>
              <a:rPr lang="en-US" altLang="zh-CN" sz="1400" dirty="0">
                <a:solidFill>
                  <a:srgbClr val="008000"/>
                </a:solidFill>
                <a:latin typeface="Arial" panose="020B0604020202020204" pitchFamily="34" charset="0"/>
              </a:rPr>
              <a:t>//Add one x-value at a time</a:t>
            </a:r>
            <a:endParaRPr lang="en-US" altLang="zh-CN" sz="1400" dirty="0">
              <a:solidFill>
                <a:prstClr val="black"/>
              </a:solidFill>
              <a:latin typeface="Arial" panose="020B0604020202020204" pitchFamily="34" charset="0"/>
            </a:endParaRPr>
          </a:p>
          <a:p>
            <a:r>
              <a:rPr lang="en-US" altLang="zh-CN" sz="1400" dirty="0">
                <a:solidFill>
                  <a:prstClr val="black"/>
                </a:solidFill>
                <a:latin typeface="Arial" panose="020B0604020202020204" pitchFamily="34" charset="0"/>
              </a:rPr>
              <a:t>}</a:t>
            </a:r>
          </a:p>
          <a:p>
            <a:r>
              <a:rPr lang="en-US" altLang="zh-CN" sz="1400" dirty="0">
                <a:solidFill>
                  <a:prstClr val="black"/>
                </a:solidFill>
                <a:latin typeface="Arial" panose="020B0604020202020204" pitchFamily="34" charset="0"/>
              </a:rPr>
              <a:t>h1-&gt;Draw();</a:t>
            </a:r>
          </a:p>
        </p:txBody>
      </p:sp>
      <p:sp>
        <p:nvSpPr>
          <p:cNvPr id="13" name="TextBox 12">
            <a:extLst>
              <a:ext uri="{FF2B5EF4-FFF2-40B4-BE49-F238E27FC236}">
                <a16:creationId xmlns:a16="http://schemas.microsoft.com/office/drawing/2014/main" id="{83C4CE44-15D9-4E0C-A976-71B2DFF81137}"/>
              </a:ext>
            </a:extLst>
          </p:cNvPr>
          <p:cNvSpPr txBox="1"/>
          <p:nvPr/>
        </p:nvSpPr>
        <p:spPr>
          <a:xfrm>
            <a:off x="4571998" y="4362395"/>
            <a:ext cx="4571998" cy="2677656"/>
          </a:xfrm>
          <a:prstGeom prst="rect">
            <a:avLst/>
          </a:prstGeom>
          <a:noFill/>
        </p:spPr>
        <p:txBody>
          <a:bodyPr wrap="square">
            <a:spAutoFit/>
          </a:bodyPr>
          <a:lstStyle/>
          <a:p>
            <a:r>
              <a:rPr lang="en-US" altLang="zh-CN" sz="1400" dirty="0">
                <a:latin typeface="Arial" panose="020B0604020202020204" pitchFamily="34" charset="0"/>
              </a:rPr>
              <a:t>TF1 *</a:t>
            </a:r>
            <a:r>
              <a:rPr lang="en-US" altLang="zh-CN" sz="1400" dirty="0" err="1">
                <a:latin typeface="Arial" panose="020B0604020202020204" pitchFamily="34" charset="0"/>
              </a:rPr>
              <a:t>gaus</a:t>
            </a:r>
            <a:r>
              <a:rPr lang="en-US" altLang="zh-CN" sz="1400" dirty="0">
                <a:latin typeface="Arial" panose="020B0604020202020204" pitchFamily="34" charset="0"/>
              </a:rPr>
              <a:t> = </a:t>
            </a:r>
            <a:r>
              <a:rPr lang="en-US" altLang="zh-CN" sz="1400" dirty="0">
                <a:solidFill>
                  <a:srgbClr val="0000FF"/>
                </a:solidFill>
                <a:latin typeface="Arial" panose="020B0604020202020204" pitchFamily="34" charset="0"/>
              </a:rPr>
              <a:t>new</a:t>
            </a:r>
            <a:r>
              <a:rPr lang="en-US" altLang="zh-CN" sz="1400" dirty="0">
                <a:solidFill>
                  <a:prstClr val="black"/>
                </a:solidFill>
                <a:latin typeface="Arial" panose="020B0604020202020204" pitchFamily="34" charset="0"/>
              </a:rPr>
              <a:t> TF1(</a:t>
            </a:r>
            <a:r>
              <a:rPr lang="en-US" altLang="zh-CN" sz="1400" dirty="0">
                <a:solidFill>
                  <a:srgbClr val="A31515"/>
                </a:solidFill>
                <a:latin typeface="Arial" panose="020B0604020202020204" pitchFamily="34" charset="0"/>
              </a:rPr>
              <a:t>"gaus"</a:t>
            </a:r>
            <a:r>
              <a:rPr lang="en-US" altLang="zh-CN" sz="1400" dirty="0">
                <a:solidFill>
                  <a:prstClr val="black"/>
                </a:solidFill>
                <a:latin typeface="Arial" panose="020B0604020202020204" pitchFamily="34" charset="0"/>
              </a:rPr>
              <a:t>,</a:t>
            </a:r>
            <a:r>
              <a:rPr lang="en-US" altLang="zh-CN" sz="1400" dirty="0">
                <a:solidFill>
                  <a:srgbClr val="A31515"/>
                </a:solidFill>
                <a:latin typeface="Arial" panose="020B0604020202020204" pitchFamily="34" charset="0"/>
              </a:rPr>
              <a:t>"gaus"</a:t>
            </a:r>
            <a:r>
              <a:rPr lang="en-US" altLang="zh-CN" sz="1400" dirty="0">
                <a:solidFill>
                  <a:prstClr val="black"/>
                </a:solidFill>
                <a:latin typeface="Arial" panose="020B0604020202020204" pitchFamily="34" charset="0"/>
              </a:rPr>
              <a:t>,-10,10);</a:t>
            </a:r>
            <a:r>
              <a:rPr lang="en-US" altLang="zh-CN" sz="1400" dirty="0">
                <a:solidFill>
                  <a:srgbClr val="008000"/>
                </a:solidFill>
                <a:latin typeface="Arial" panose="020B0604020202020204" pitchFamily="34" charset="0"/>
              </a:rPr>
              <a:t>// predefined 1D Gaussian function</a:t>
            </a:r>
            <a:endParaRPr lang="en-US" altLang="zh-CN" sz="1400" dirty="0">
              <a:solidFill>
                <a:prstClr val="black"/>
              </a:solidFill>
              <a:latin typeface="Arial" panose="020B0604020202020204" pitchFamily="34" charset="0"/>
            </a:endParaRPr>
          </a:p>
          <a:p>
            <a:r>
              <a:rPr lang="es-ES" altLang="zh-CN" sz="1400" dirty="0" err="1">
                <a:solidFill>
                  <a:prstClr val="black"/>
                </a:solidFill>
                <a:latin typeface="Arial" panose="020B0604020202020204" pitchFamily="34" charset="0"/>
              </a:rPr>
              <a:t>gaus</a:t>
            </a:r>
            <a:r>
              <a:rPr lang="es-ES" altLang="zh-CN" sz="1400" dirty="0">
                <a:solidFill>
                  <a:prstClr val="black"/>
                </a:solidFill>
                <a:latin typeface="Arial" panose="020B0604020202020204" pitchFamily="34" charset="0"/>
              </a:rPr>
              <a:t>-&gt;</a:t>
            </a:r>
            <a:r>
              <a:rPr lang="es-ES" altLang="zh-CN" sz="1400" dirty="0" err="1">
                <a:solidFill>
                  <a:prstClr val="black"/>
                </a:solidFill>
                <a:latin typeface="Arial" panose="020B0604020202020204" pitchFamily="34" charset="0"/>
              </a:rPr>
              <a:t>SetParameters</a:t>
            </a:r>
            <a:r>
              <a:rPr lang="es-ES" altLang="zh-CN" sz="1400" dirty="0">
                <a:solidFill>
                  <a:prstClr val="black"/>
                </a:solidFill>
                <a:latin typeface="Arial" panose="020B0604020202020204" pitchFamily="34" charset="0"/>
              </a:rPr>
              <a:t>(100,0,3); </a:t>
            </a:r>
            <a:r>
              <a:rPr lang="es-ES" altLang="zh-CN" sz="1400" dirty="0">
                <a:solidFill>
                  <a:srgbClr val="008000"/>
                </a:solidFill>
                <a:latin typeface="Arial" panose="020B0604020202020204" pitchFamily="34" charset="0"/>
              </a:rPr>
              <a:t>//</a:t>
            </a:r>
            <a:r>
              <a:rPr lang="es-ES" altLang="zh-CN" sz="1400" dirty="0" err="1">
                <a:solidFill>
                  <a:srgbClr val="008000"/>
                </a:solidFill>
                <a:latin typeface="Arial" panose="020B0604020202020204" pitchFamily="34" charset="0"/>
              </a:rPr>
              <a:t>amplitude</a:t>
            </a:r>
            <a:r>
              <a:rPr lang="es-ES" altLang="zh-CN" sz="1400" dirty="0">
                <a:solidFill>
                  <a:srgbClr val="008000"/>
                </a:solidFill>
                <a:latin typeface="Arial" panose="020B0604020202020204" pitchFamily="34" charset="0"/>
              </a:rPr>
              <a:t>, </a:t>
            </a:r>
            <a:r>
              <a:rPr lang="es-ES" altLang="zh-CN" sz="1400" dirty="0" err="1">
                <a:solidFill>
                  <a:srgbClr val="008000"/>
                </a:solidFill>
                <a:latin typeface="Arial" panose="020B0604020202020204" pitchFamily="34" charset="0"/>
              </a:rPr>
              <a:t>mean_x</a:t>
            </a:r>
            <a:r>
              <a:rPr lang="es-ES" altLang="zh-CN" sz="1400" dirty="0">
                <a:solidFill>
                  <a:srgbClr val="008000"/>
                </a:solidFill>
                <a:latin typeface="Arial" panose="020B0604020202020204" pitchFamily="34" charset="0"/>
              </a:rPr>
              <a:t>, </a:t>
            </a:r>
            <a:r>
              <a:rPr lang="es-ES" altLang="zh-CN" sz="1400" dirty="0" err="1">
                <a:solidFill>
                  <a:srgbClr val="008000"/>
                </a:solidFill>
                <a:latin typeface="Arial" panose="020B0604020202020204" pitchFamily="34" charset="0"/>
              </a:rPr>
              <a:t>sigma_x</a:t>
            </a:r>
            <a:r>
              <a:rPr lang="es-ES" altLang="zh-CN" sz="1400" dirty="0">
                <a:solidFill>
                  <a:srgbClr val="008000"/>
                </a:solidFill>
                <a:latin typeface="Arial" panose="020B0604020202020204" pitchFamily="34" charset="0"/>
              </a:rPr>
              <a:t>, </a:t>
            </a:r>
            <a:r>
              <a:rPr lang="es-ES" altLang="zh-CN" sz="1400" dirty="0" err="1">
                <a:solidFill>
                  <a:srgbClr val="008000"/>
                </a:solidFill>
                <a:latin typeface="Arial" panose="020B0604020202020204" pitchFamily="34" charset="0"/>
              </a:rPr>
              <a:t>mean_y</a:t>
            </a:r>
            <a:r>
              <a:rPr lang="es-ES" altLang="zh-CN" sz="1400" dirty="0">
                <a:solidFill>
                  <a:srgbClr val="008000"/>
                </a:solidFill>
                <a:latin typeface="Arial" panose="020B0604020202020204" pitchFamily="34" charset="0"/>
              </a:rPr>
              <a:t>, </a:t>
            </a:r>
            <a:r>
              <a:rPr lang="es-ES" altLang="zh-CN" sz="1400" dirty="0" err="1">
                <a:solidFill>
                  <a:srgbClr val="008000"/>
                </a:solidFill>
                <a:latin typeface="Arial" panose="020B0604020202020204" pitchFamily="34" charset="0"/>
              </a:rPr>
              <a:t>sigma_y</a:t>
            </a:r>
            <a:endParaRPr lang="es-ES" altLang="zh-CN" sz="1400" dirty="0">
              <a:solidFill>
                <a:prstClr val="black"/>
              </a:solidFill>
              <a:latin typeface="Arial" panose="020B0604020202020204" pitchFamily="34" charset="0"/>
            </a:endParaRPr>
          </a:p>
          <a:p>
            <a:r>
              <a:rPr lang="en-US" altLang="zh-CN" sz="1400" dirty="0">
                <a:solidFill>
                  <a:srgbClr val="0000FF"/>
                </a:solidFill>
                <a:latin typeface="Arial" panose="020B0604020202020204" pitchFamily="34" charset="0"/>
              </a:rPr>
              <a:t>double</a:t>
            </a:r>
            <a:r>
              <a:rPr lang="en-US" altLang="zh-CN" sz="1400" dirty="0">
                <a:solidFill>
                  <a:prstClr val="black"/>
                </a:solidFill>
                <a:latin typeface="Arial" panose="020B0604020202020204" pitchFamily="34" charset="0"/>
              </a:rPr>
              <a:t> x;</a:t>
            </a:r>
          </a:p>
          <a:p>
            <a:r>
              <a:rPr lang="en-US" altLang="zh-CN" sz="1400" dirty="0">
                <a:solidFill>
                  <a:prstClr val="black"/>
                </a:solidFill>
                <a:latin typeface="Arial" panose="020B0604020202020204" pitchFamily="34" charset="0"/>
              </a:rPr>
              <a:t>TH1F *h1=</a:t>
            </a:r>
            <a:r>
              <a:rPr lang="en-US" altLang="zh-CN" sz="1400" dirty="0">
                <a:solidFill>
                  <a:srgbClr val="0000FF"/>
                </a:solidFill>
                <a:latin typeface="Arial" panose="020B0604020202020204" pitchFamily="34" charset="0"/>
              </a:rPr>
              <a:t>new</a:t>
            </a:r>
            <a:r>
              <a:rPr lang="en-US" altLang="zh-CN" sz="1400" dirty="0">
                <a:solidFill>
                  <a:prstClr val="black"/>
                </a:solidFill>
                <a:latin typeface="Arial" panose="020B0604020202020204" pitchFamily="34" charset="0"/>
              </a:rPr>
              <a:t> TH1F(</a:t>
            </a:r>
            <a:r>
              <a:rPr lang="en-US" altLang="zh-CN" sz="1400" dirty="0">
                <a:solidFill>
                  <a:srgbClr val="A31515"/>
                </a:solidFill>
                <a:latin typeface="Arial" panose="020B0604020202020204" pitchFamily="34" charset="0"/>
              </a:rPr>
              <a:t>"h1"</a:t>
            </a:r>
            <a:r>
              <a:rPr lang="en-US" altLang="zh-CN" sz="1400" dirty="0">
                <a:solidFill>
                  <a:prstClr val="black"/>
                </a:solidFill>
                <a:latin typeface="Arial" panose="020B0604020202020204" pitchFamily="34" charset="0"/>
              </a:rPr>
              <a:t>,</a:t>
            </a:r>
            <a:r>
              <a:rPr lang="en-US" altLang="zh-CN" sz="1400" dirty="0">
                <a:solidFill>
                  <a:srgbClr val="A31515"/>
                </a:solidFill>
                <a:latin typeface="Arial" panose="020B0604020202020204" pitchFamily="34" charset="0"/>
              </a:rPr>
              <a:t>"h1"</a:t>
            </a:r>
            <a:r>
              <a:rPr lang="en-US" altLang="zh-CN" sz="1400" dirty="0">
                <a:solidFill>
                  <a:prstClr val="black"/>
                </a:solidFill>
                <a:latin typeface="Arial" panose="020B0604020202020204" pitchFamily="34" charset="0"/>
              </a:rPr>
              <a:t>,300, -15,15);</a:t>
            </a:r>
          </a:p>
          <a:p>
            <a:r>
              <a:rPr lang="en-US" altLang="zh-CN" sz="1400" dirty="0">
                <a:solidFill>
                  <a:srgbClr val="0000FF"/>
                </a:solidFill>
                <a:latin typeface="Arial" panose="020B0604020202020204" pitchFamily="34" charset="0"/>
              </a:rPr>
              <a:t>for</a:t>
            </a:r>
            <a:r>
              <a:rPr lang="en-US" altLang="zh-CN" sz="1400" dirty="0">
                <a:solidFill>
                  <a:prstClr val="black"/>
                </a:solidFill>
                <a:latin typeface="Arial" panose="020B0604020202020204" pitchFamily="34" charset="0"/>
              </a:rPr>
              <a:t> (</a:t>
            </a:r>
            <a:r>
              <a:rPr lang="en-US" altLang="zh-CN" sz="1400" dirty="0">
                <a:solidFill>
                  <a:srgbClr val="0000FF"/>
                </a:solidFill>
                <a:latin typeface="Arial" panose="020B0604020202020204" pitchFamily="34" charset="0"/>
              </a:rPr>
              <a:t>int</a:t>
            </a:r>
            <a:r>
              <a:rPr lang="en-US" altLang="zh-CN" sz="1400" dirty="0">
                <a:solidFill>
                  <a:prstClr val="black"/>
                </a:solidFill>
                <a:latin typeface="Arial" panose="020B0604020202020204" pitchFamily="34" charset="0"/>
              </a:rPr>
              <a:t> </a:t>
            </a:r>
            <a:r>
              <a:rPr lang="en-US" altLang="zh-CN" sz="1400" dirty="0" err="1">
                <a:solidFill>
                  <a:prstClr val="black"/>
                </a:solidFill>
                <a:latin typeface="Arial" panose="020B0604020202020204" pitchFamily="34" charset="0"/>
              </a:rPr>
              <a:t>i</a:t>
            </a:r>
            <a:r>
              <a:rPr lang="en-US" altLang="zh-CN" sz="1400" dirty="0">
                <a:solidFill>
                  <a:prstClr val="black"/>
                </a:solidFill>
                <a:latin typeface="Arial" panose="020B0604020202020204" pitchFamily="34" charset="0"/>
              </a:rPr>
              <a:t>=0;i&lt;500000;i++){</a:t>
            </a:r>
          </a:p>
          <a:p>
            <a:r>
              <a:rPr lang="en-US" altLang="zh-CN" sz="1400" dirty="0">
                <a:solidFill>
                  <a:prstClr val="black"/>
                </a:solidFill>
                <a:latin typeface="Arial" panose="020B0604020202020204" pitchFamily="34" charset="0"/>
              </a:rPr>
              <a:t>x=</a:t>
            </a:r>
            <a:r>
              <a:rPr lang="en-US" altLang="zh-CN" sz="1400" dirty="0" err="1">
                <a:solidFill>
                  <a:prstClr val="black"/>
                </a:solidFill>
                <a:latin typeface="Arial" panose="020B0604020202020204" pitchFamily="34" charset="0"/>
              </a:rPr>
              <a:t>gaus</a:t>
            </a:r>
            <a:r>
              <a:rPr lang="en-US" altLang="zh-CN" sz="1400" dirty="0">
                <a:solidFill>
                  <a:prstClr val="black"/>
                </a:solidFill>
                <a:latin typeface="Arial" panose="020B0604020202020204" pitchFamily="34" charset="0"/>
              </a:rPr>
              <a:t>-&gt;</a:t>
            </a:r>
            <a:r>
              <a:rPr lang="en-US" altLang="zh-CN" sz="1400" dirty="0" err="1">
                <a:solidFill>
                  <a:prstClr val="black"/>
                </a:solidFill>
                <a:latin typeface="Arial" panose="020B0604020202020204" pitchFamily="34" charset="0"/>
              </a:rPr>
              <a:t>GetRandom</a:t>
            </a:r>
            <a:r>
              <a:rPr lang="en-US" altLang="zh-CN" sz="1400" dirty="0">
                <a:solidFill>
                  <a:prstClr val="black"/>
                </a:solidFill>
                <a:latin typeface="Arial" panose="020B0604020202020204" pitchFamily="34" charset="0"/>
              </a:rPr>
              <a:t>();</a:t>
            </a:r>
            <a:r>
              <a:rPr lang="en-US" altLang="zh-CN" sz="1400" dirty="0">
                <a:solidFill>
                  <a:srgbClr val="008000"/>
                </a:solidFill>
                <a:latin typeface="Arial" panose="020B0604020202020204" pitchFamily="34" charset="0"/>
              </a:rPr>
              <a:t>//Return a random number following this function shape.</a:t>
            </a:r>
            <a:endParaRPr lang="en-US" altLang="zh-CN" sz="1400" dirty="0">
              <a:solidFill>
                <a:prstClr val="black"/>
              </a:solidFill>
              <a:latin typeface="Arial" panose="020B0604020202020204" pitchFamily="34" charset="0"/>
            </a:endParaRPr>
          </a:p>
          <a:p>
            <a:r>
              <a:rPr lang="en-US" altLang="zh-CN" sz="1400" dirty="0">
                <a:solidFill>
                  <a:prstClr val="black"/>
                </a:solidFill>
                <a:latin typeface="Arial" panose="020B0604020202020204" pitchFamily="34" charset="0"/>
              </a:rPr>
              <a:t>h1-&gt;Fill(x);</a:t>
            </a:r>
            <a:r>
              <a:rPr lang="en-US" altLang="zh-CN" sz="1400" dirty="0">
                <a:solidFill>
                  <a:srgbClr val="008000"/>
                </a:solidFill>
                <a:latin typeface="Arial" panose="020B0604020202020204" pitchFamily="34" charset="0"/>
              </a:rPr>
              <a:t>//Add one x-value at a time</a:t>
            </a:r>
            <a:endParaRPr lang="en-US" altLang="zh-CN" sz="1400" dirty="0">
              <a:solidFill>
                <a:prstClr val="black"/>
              </a:solidFill>
              <a:latin typeface="Arial" panose="020B0604020202020204" pitchFamily="34" charset="0"/>
            </a:endParaRPr>
          </a:p>
          <a:p>
            <a:r>
              <a:rPr lang="en-US" altLang="zh-CN" sz="1400" dirty="0">
                <a:solidFill>
                  <a:prstClr val="black"/>
                </a:solidFill>
                <a:latin typeface="Arial" panose="020B0604020202020204" pitchFamily="34" charset="0"/>
              </a:rPr>
              <a:t>}</a:t>
            </a:r>
          </a:p>
          <a:p>
            <a:r>
              <a:rPr lang="en-US" altLang="zh-CN" sz="1400" dirty="0">
                <a:solidFill>
                  <a:prstClr val="black"/>
                </a:solidFill>
                <a:latin typeface="Arial" panose="020B0604020202020204" pitchFamily="34" charset="0"/>
              </a:rPr>
              <a:t>h1-&gt;Draw();</a:t>
            </a:r>
          </a:p>
        </p:txBody>
      </p:sp>
    </p:spTree>
    <p:extLst>
      <p:ext uri="{BB962C8B-B14F-4D97-AF65-F5344CB8AC3E}">
        <p14:creationId xmlns:p14="http://schemas.microsoft.com/office/powerpoint/2010/main" val="3539520900"/>
      </p:ext>
    </p:extLst>
  </p:cSld>
  <p:clrMapOvr>
    <a:masterClrMapping/>
  </p:clrMapOvr>
</p:sld>
</file>

<file path=ppt/slides/slide2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Box 4">
            <a:extLst>
              <a:ext uri="{FF2B5EF4-FFF2-40B4-BE49-F238E27FC236}">
                <a16:creationId xmlns:a16="http://schemas.microsoft.com/office/drawing/2014/main" id="{4E26D721-6C5B-44DC-A09E-02B5BD1A2487}"/>
              </a:ext>
            </a:extLst>
          </p:cNvPr>
          <p:cNvSpPr txBox="1"/>
          <p:nvPr/>
        </p:nvSpPr>
        <p:spPr>
          <a:xfrm>
            <a:off x="0" y="3615679"/>
            <a:ext cx="4856672" cy="3108543"/>
          </a:xfrm>
          <a:prstGeom prst="rect">
            <a:avLst/>
          </a:prstGeom>
          <a:noFill/>
        </p:spPr>
        <p:txBody>
          <a:bodyPr wrap="square">
            <a:spAutoFit/>
          </a:bodyPr>
          <a:lstStyle/>
          <a:p>
            <a:r>
              <a:rPr lang="en-US" altLang="zh-CN" sz="1400" dirty="0">
                <a:latin typeface="Arial" panose="020B0604020202020204" pitchFamily="34" charset="0"/>
              </a:rPr>
              <a:t>TF2 *</a:t>
            </a:r>
            <a:r>
              <a:rPr lang="en-US" altLang="zh-CN" sz="1400" dirty="0" err="1">
                <a:latin typeface="Arial" panose="020B0604020202020204" pitchFamily="34" charset="0"/>
              </a:rPr>
              <a:t>xygaus</a:t>
            </a:r>
            <a:r>
              <a:rPr lang="en-US" altLang="zh-CN" sz="1400" dirty="0">
                <a:latin typeface="Arial" panose="020B0604020202020204" pitchFamily="34" charset="0"/>
              </a:rPr>
              <a:t> = </a:t>
            </a:r>
            <a:r>
              <a:rPr lang="en-US" altLang="zh-CN" sz="1400" dirty="0">
                <a:solidFill>
                  <a:srgbClr val="0000FF"/>
                </a:solidFill>
                <a:latin typeface="Arial" panose="020B0604020202020204" pitchFamily="34" charset="0"/>
              </a:rPr>
              <a:t>new</a:t>
            </a:r>
            <a:r>
              <a:rPr lang="en-US" altLang="zh-CN" sz="1400" dirty="0">
                <a:solidFill>
                  <a:prstClr val="black"/>
                </a:solidFill>
                <a:latin typeface="Arial" panose="020B0604020202020204" pitchFamily="34" charset="0"/>
              </a:rPr>
              <a:t> TF2(</a:t>
            </a:r>
            <a:r>
              <a:rPr lang="en-US" altLang="zh-CN" sz="1400" dirty="0">
                <a:solidFill>
                  <a:srgbClr val="A31515"/>
                </a:solidFill>
                <a:latin typeface="Arial" panose="020B0604020202020204" pitchFamily="34" charset="0"/>
              </a:rPr>
              <a:t>"xygaus"</a:t>
            </a:r>
            <a:r>
              <a:rPr lang="en-US" altLang="zh-CN" sz="1400" dirty="0">
                <a:solidFill>
                  <a:prstClr val="black"/>
                </a:solidFill>
                <a:latin typeface="Arial" panose="020B0604020202020204" pitchFamily="34" charset="0"/>
              </a:rPr>
              <a:t>,</a:t>
            </a:r>
            <a:r>
              <a:rPr lang="en-US" altLang="zh-CN" sz="1400" dirty="0">
                <a:solidFill>
                  <a:srgbClr val="A31515"/>
                </a:solidFill>
                <a:latin typeface="Arial" panose="020B0604020202020204" pitchFamily="34" charset="0"/>
              </a:rPr>
              <a:t>"xygaus"</a:t>
            </a:r>
            <a:r>
              <a:rPr lang="en-US" altLang="zh-CN" sz="1400" dirty="0">
                <a:solidFill>
                  <a:prstClr val="black"/>
                </a:solidFill>
                <a:latin typeface="Arial" panose="020B0604020202020204" pitchFamily="34" charset="0"/>
              </a:rPr>
              <a:t>,-10,10,-10,10);</a:t>
            </a:r>
            <a:r>
              <a:rPr lang="en-US" altLang="zh-CN" sz="1400" dirty="0">
                <a:solidFill>
                  <a:srgbClr val="008000"/>
                </a:solidFill>
                <a:latin typeface="Arial" panose="020B0604020202020204" pitchFamily="34" charset="0"/>
              </a:rPr>
              <a:t>// predefined 2D Gaussian function</a:t>
            </a:r>
            <a:endParaRPr lang="en-US" altLang="zh-CN" sz="1400" dirty="0">
              <a:solidFill>
                <a:prstClr val="black"/>
              </a:solidFill>
              <a:latin typeface="Arial" panose="020B0604020202020204" pitchFamily="34" charset="0"/>
            </a:endParaRPr>
          </a:p>
          <a:p>
            <a:r>
              <a:rPr lang="es-ES" altLang="zh-CN" sz="1400" dirty="0" err="1">
                <a:solidFill>
                  <a:prstClr val="black"/>
                </a:solidFill>
                <a:latin typeface="Arial" panose="020B0604020202020204" pitchFamily="34" charset="0"/>
              </a:rPr>
              <a:t>xygaus</a:t>
            </a:r>
            <a:r>
              <a:rPr lang="es-ES" altLang="zh-CN" sz="1400" dirty="0">
                <a:solidFill>
                  <a:prstClr val="black"/>
                </a:solidFill>
                <a:latin typeface="Arial" panose="020B0604020202020204" pitchFamily="34" charset="0"/>
              </a:rPr>
              <a:t>-&gt;</a:t>
            </a:r>
            <a:r>
              <a:rPr lang="es-ES" altLang="zh-CN" sz="1400" dirty="0" err="1">
                <a:solidFill>
                  <a:prstClr val="black"/>
                </a:solidFill>
                <a:latin typeface="Arial" panose="020B0604020202020204" pitchFamily="34" charset="0"/>
              </a:rPr>
              <a:t>SetParameters</a:t>
            </a:r>
            <a:r>
              <a:rPr lang="es-ES" altLang="zh-CN" sz="1400" dirty="0">
                <a:solidFill>
                  <a:prstClr val="black"/>
                </a:solidFill>
                <a:latin typeface="Arial" panose="020B0604020202020204" pitchFamily="34" charset="0"/>
              </a:rPr>
              <a:t>(1,0,3,0,3); </a:t>
            </a:r>
            <a:r>
              <a:rPr lang="es-ES" altLang="zh-CN" sz="1400" dirty="0">
                <a:solidFill>
                  <a:srgbClr val="008000"/>
                </a:solidFill>
                <a:latin typeface="Arial" panose="020B0604020202020204" pitchFamily="34" charset="0"/>
              </a:rPr>
              <a:t>//</a:t>
            </a:r>
            <a:r>
              <a:rPr lang="es-ES" altLang="zh-CN" sz="1400" dirty="0" err="1">
                <a:solidFill>
                  <a:srgbClr val="008000"/>
                </a:solidFill>
                <a:latin typeface="Arial" panose="020B0604020202020204" pitchFamily="34" charset="0"/>
              </a:rPr>
              <a:t>amplitude</a:t>
            </a:r>
            <a:r>
              <a:rPr lang="es-ES" altLang="zh-CN" sz="1400" dirty="0">
                <a:solidFill>
                  <a:srgbClr val="008000"/>
                </a:solidFill>
                <a:latin typeface="Arial" panose="020B0604020202020204" pitchFamily="34" charset="0"/>
              </a:rPr>
              <a:t>, </a:t>
            </a:r>
            <a:r>
              <a:rPr lang="es-ES" altLang="zh-CN" sz="1400" dirty="0" err="1">
                <a:solidFill>
                  <a:srgbClr val="008000"/>
                </a:solidFill>
                <a:latin typeface="Arial" panose="020B0604020202020204" pitchFamily="34" charset="0"/>
              </a:rPr>
              <a:t>mean_x</a:t>
            </a:r>
            <a:r>
              <a:rPr lang="es-ES" altLang="zh-CN" sz="1400" dirty="0">
                <a:solidFill>
                  <a:srgbClr val="008000"/>
                </a:solidFill>
                <a:latin typeface="Arial" panose="020B0604020202020204" pitchFamily="34" charset="0"/>
              </a:rPr>
              <a:t>, </a:t>
            </a:r>
            <a:r>
              <a:rPr lang="es-ES" altLang="zh-CN" sz="1400" dirty="0" err="1">
                <a:solidFill>
                  <a:srgbClr val="008000"/>
                </a:solidFill>
                <a:latin typeface="Arial" panose="020B0604020202020204" pitchFamily="34" charset="0"/>
              </a:rPr>
              <a:t>sigma_x</a:t>
            </a:r>
            <a:r>
              <a:rPr lang="es-ES" altLang="zh-CN" sz="1400" dirty="0">
                <a:solidFill>
                  <a:srgbClr val="008000"/>
                </a:solidFill>
                <a:latin typeface="Arial" panose="020B0604020202020204" pitchFamily="34" charset="0"/>
              </a:rPr>
              <a:t>, </a:t>
            </a:r>
            <a:r>
              <a:rPr lang="es-ES" altLang="zh-CN" sz="1400" dirty="0" err="1">
                <a:solidFill>
                  <a:srgbClr val="008000"/>
                </a:solidFill>
                <a:latin typeface="Arial" panose="020B0604020202020204" pitchFamily="34" charset="0"/>
              </a:rPr>
              <a:t>mean_y</a:t>
            </a:r>
            <a:r>
              <a:rPr lang="es-ES" altLang="zh-CN" sz="1400" dirty="0">
                <a:solidFill>
                  <a:srgbClr val="008000"/>
                </a:solidFill>
                <a:latin typeface="Arial" panose="020B0604020202020204" pitchFamily="34" charset="0"/>
              </a:rPr>
              <a:t>, </a:t>
            </a:r>
            <a:r>
              <a:rPr lang="es-ES" altLang="zh-CN" sz="1400" dirty="0" err="1">
                <a:solidFill>
                  <a:srgbClr val="008000"/>
                </a:solidFill>
                <a:latin typeface="Arial" panose="020B0604020202020204" pitchFamily="34" charset="0"/>
              </a:rPr>
              <a:t>sigma_y</a:t>
            </a:r>
            <a:endParaRPr lang="es-ES" altLang="zh-CN" sz="1400" dirty="0">
              <a:solidFill>
                <a:prstClr val="black"/>
              </a:solidFill>
              <a:latin typeface="Arial" panose="020B0604020202020204" pitchFamily="34" charset="0"/>
            </a:endParaRPr>
          </a:p>
          <a:p>
            <a:r>
              <a:rPr lang="en-US" altLang="zh-CN" sz="1400" dirty="0" err="1">
                <a:solidFill>
                  <a:prstClr val="black"/>
                </a:solidFill>
                <a:latin typeface="Arial" panose="020B0604020202020204" pitchFamily="34" charset="0"/>
              </a:rPr>
              <a:t>xygaus</a:t>
            </a:r>
            <a:r>
              <a:rPr lang="en-US" altLang="zh-CN" sz="1400" dirty="0">
                <a:solidFill>
                  <a:prstClr val="black"/>
                </a:solidFill>
                <a:latin typeface="Arial" panose="020B0604020202020204" pitchFamily="34" charset="0"/>
              </a:rPr>
              <a:t>-&gt;</a:t>
            </a:r>
            <a:r>
              <a:rPr lang="en-US" altLang="zh-CN" sz="1400" dirty="0" err="1">
                <a:solidFill>
                  <a:prstClr val="black"/>
                </a:solidFill>
                <a:latin typeface="Arial" panose="020B0604020202020204" pitchFamily="34" charset="0"/>
              </a:rPr>
              <a:t>SetNpx</a:t>
            </a:r>
            <a:r>
              <a:rPr lang="en-US" altLang="zh-CN" sz="1400" dirty="0">
                <a:solidFill>
                  <a:prstClr val="black"/>
                </a:solidFill>
                <a:latin typeface="Arial" panose="020B0604020202020204" pitchFamily="34" charset="0"/>
              </a:rPr>
              <a:t>(200);</a:t>
            </a:r>
          </a:p>
          <a:p>
            <a:r>
              <a:rPr lang="en-US" altLang="zh-CN" sz="1400" dirty="0" err="1">
                <a:solidFill>
                  <a:prstClr val="black"/>
                </a:solidFill>
                <a:latin typeface="Arial" panose="020B0604020202020204" pitchFamily="34" charset="0"/>
              </a:rPr>
              <a:t>xygaus</a:t>
            </a:r>
            <a:r>
              <a:rPr lang="en-US" altLang="zh-CN" sz="1400" dirty="0">
                <a:solidFill>
                  <a:prstClr val="black"/>
                </a:solidFill>
                <a:latin typeface="Arial" panose="020B0604020202020204" pitchFamily="34" charset="0"/>
              </a:rPr>
              <a:t>-&gt;</a:t>
            </a:r>
            <a:r>
              <a:rPr lang="en-US" altLang="zh-CN" sz="1400" dirty="0" err="1">
                <a:solidFill>
                  <a:prstClr val="black"/>
                </a:solidFill>
                <a:latin typeface="Arial" panose="020B0604020202020204" pitchFamily="34" charset="0"/>
              </a:rPr>
              <a:t>SetNpy</a:t>
            </a:r>
            <a:r>
              <a:rPr lang="en-US" altLang="zh-CN" sz="1400" dirty="0">
                <a:solidFill>
                  <a:prstClr val="black"/>
                </a:solidFill>
                <a:latin typeface="Arial" panose="020B0604020202020204" pitchFamily="34" charset="0"/>
              </a:rPr>
              <a:t>(200);</a:t>
            </a:r>
          </a:p>
          <a:p>
            <a:r>
              <a:rPr lang="en-US" altLang="zh-CN" sz="1400" dirty="0">
                <a:solidFill>
                  <a:srgbClr val="0000FF"/>
                </a:solidFill>
                <a:latin typeface="Arial" panose="020B0604020202020204" pitchFamily="34" charset="0"/>
              </a:rPr>
              <a:t>double</a:t>
            </a:r>
            <a:r>
              <a:rPr lang="en-US" altLang="zh-CN" sz="1400" dirty="0">
                <a:solidFill>
                  <a:prstClr val="black"/>
                </a:solidFill>
                <a:latin typeface="Arial" panose="020B0604020202020204" pitchFamily="34" charset="0"/>
              </a:rPr>
              <a:t> </a:t>
            </a:r>
            <a:r>
              <a:rPr lang="en-US" altLang="zh-CN" sz="1400" dirty="0" err="1">
                <a:solidFill>
                  <a:prstClr val="black"/>
                </a:solidFill>
                <a:latin typeface="Arial" panose="020B0604020202020204" pitchFamily="34" charset="0"/>
              </a:rPr>
              <a:t>x,y</a:t>
            </a:r>
            <a:r>
              <a:rPr lang="en-US" altLang="zh-CN" sz="1400" dirty="0">
                <a:solidFill>
                  <a:prstClr val="black"/>
                </a:solidFill>
                <a:latin typeface="Arial" panose="020B0604020202020204" pitchFamily="34" charset="0"/>
              </a:rPr>
              <a:t>;</a:t>
            </a:r>
          </a:p>
          <a:p>
            <a:r>
              <a:rPr lang="en-US" altLang="zh-CN" sz="1400" dirty="0">
                <a:solidFill>
                  <a:prstClr val="black"/>
                </a:solidFill>
                <a:latin typeface="Arial" panose="020B0604020202020204" pitchFamily="34" charset="0"/>
              </a:rPr>
              <a:t>TH2F *h2 = </a:t>
            </a:r>
            <a:r>
              <a:rPr lang="en-US" altLang="zh-CN" sz="1400" dirty="0">
                <a:solidFill>
                  <a:srgbClr val="0000FF"/>
                </a:solidFill>
                <a:latin typeface="Arial" panose="020B0604020202020204" pitchFamily="34" charset="0"/>
              </a:rPr>
              <a:t>new</a:t>
            </a:r>
            <a:r>
              <a:rPr lang="en-US" altLang="zh-CN" sz="1400" dirty="0">
                <a:solidFill>
                  <a:prstClr val="black"/>
                </a:solidFill>
                <a:latin typeface="Arial" panose="020B0604020202020204" pitchFamily="34" charset="0"/>
              </a:rPr>
              <a:t> TH2F(</a:t>
            </a:r>
            <a:r>
              <a:rPr lang="en-US" altLang="zh-CN" sz="1400" dirty="0">
                <a:solidFill>
                  <a:srgbClr val="A31515"/>
                </a:solidFill>
                <a:latin typeface="Arial" panose="020B0604020202020204" pitchFamily="34" charset="0"/>
              </a:rPr>
              <a:t>"h2"</a:t>
            </a:r>
            <a:r>
              <a:rPr lang="en-US" altLang="zh-CN" sz="1400" dirty="0">
                <a:solidFill>
                  <a:prstClr val="black"/>
                </a:solidFill>
                <a:latin typeface="Arial" panose="020B0604020202020204" pitchFamily="34" charset="0"/>
              </a:rPr>
              <a:t>,</a:t>
            </a:r>
            <a:r>
              <a:rPr lang="en-US" altLang="zh-CN" sz="1400" dirty="0">
                <a:solidFill>
                  <a:srgbClr val="A31515"/>
                </a:solidFill>
                <a:latin typeface="Arial" panose="020B0604020202020204" pitchFamily="34" charset="0"/>
              </a:rPr>
              <a:t>"h2"</a:t>
            </a:r>
            <a:r>
              <a:rPr lang="en-US" altLang="zh-CN" sz="1400" dirty="0">
                <a:solidFill>
                  <a:prstClr val="black"/>
                </a:solidFill>
                <a:latin typeface="Arial" panose="020B0604020202020204" pitchFamily="34" charset="0"/>
              </a:rPr>
              <a:t>,200,-10.,10.,200,-10.,10.);</a:t>
            </a:r>
          </a:p>
          <a:p>
            <a:r>
              <a:rPr lang="en-US" altLang="zh-CN" sz="1400" dirty="0">
                <a:solidFill>
                  <a:srgbClr val="0000FF"/>
                </a:solidFill>
                <a:latin typeface="Arial" panose="020B0604020202020204" pitchFamily="34" charset="0"/>
              </a:rPr>
              <a:t>for</a:t>
            </a:r>
            <a:r>
              <a:rPr lang="en-US" altLang="zh-CN" sz="1400" dirty="0">
                <a:solidFill>
                  <a:prstClr val="black"/>
                </a:solidFill>
                <a:latin typeface="Arial" panose="020B0604020202020204" pitchFamily="34" charset="0"/>
              </a:rPr>
              <a:t> (</a:t>
            </a:r>
            <a:r>
              <a:rPr lang="en-US" altLang="zh-CN" sz="1400" dirty="0">
                <a:solidFill>
                  <a:srgbClr val="0000FF"/>
                </a:solidFill>
                <a:latin typeface="Arial" panose="020B0604020202020204" pitchFamily="34" charset="0"/>
              </a:rPr>
              <a:t>int</a:t>
            </a:r>
            <a:r>
              <a:rPr lang="en-US" altLang="zh-CN" sz="1400" dirty="0">
                <a:solidFill>
                  <a:prstClr val="black"/>
                </a:solidFill>
                <a:latin typeface="Arial" panose="020B0604020202020204" pitchFamily="34" charset="0"/>
              </a:rPr>
              <a:t> </a:t>
            </a:r>
            <a:r>
              <a:rPr lang="en-US" altLang="zh-CN" sz="1400" dirty="0" err="1">
                <a:solidFill>
                  <a:prstClr val="black"/>
                </a:solidFill>
                <a:latin typeface="Arial" panose="020B0604020202020204" pitchFamily="34" charset="0"/>
              </a:rPr>
              <a:t>i</a:t>
            </a:r>
            <a:r>
              <a:rPr lang="en-US" altLang="zh-CN" sz="1400" dirty="0">
                <a:solidFill>
                  <a:prstClr val="black"/>
                </a:solidFill>
                <a:latin typeface="Arial" panose="020B0604020202020204" pitchFamily="34" charset="0"/>
              </a:rPr>
              <a:t>=0;i&lt;500000;i++){</a:t>
            </a:r>
          </a:p>
          <a:p>
            <a:r>
              <a:rPr lang="en-US" altLang="zh-CN" sz="1400" dirty="0" err="1">
                <a:solidFill>
                  <a:prstClr val="black"/>
                </a:solidFill>
                <a:latin typeface="Arial" panose="020B0604020202020204" pitchFamily="34" charset="0"/>
              </a:rPr>
              <a:t>xygaus</a:t>
            </a:r>
            <a:r>
              <a:rPr lang="en-US" altLang="zh-CN" sz="1400" dirty="0">
                <a:solidFill>
                  <a:prstClr val="black"/>
                </a:solidFill>
                <a:latin typeface="Arial" panose="020B0604020202020204" pitchFamily="34" charset="0"/>
              </a:rPr>
              <a:t>-&gt;GetRandom2(</a:t>
            </a:r>
            <a:r>
              <a:rPr lang="en-US" altLang="zh-CN" sz="1400" dirty="0" err="1">
                <a:solidFill>
                  <a:prstClr val="black"/>
                </a:solidFill>
                <a:latin typeface="Arial" panose="020B0604020202020204" pitchFamily="34" charset="0"/>
              </a:rPr>
              <a:t>x,y</a:t>
            </a:r>
            <a:r>
              <a:rPr lang="en-US" altLang="zh-CN" sz="1400" dirty="0">
                <a:solidFill>
                  <a:prstClr val="black"/>
                </a:solidFill>
                <a:latin typeface="Arial" panose="020B0604020202020204" pitchFamily="34" charset="0"/>
              </a:rPr>
              <a:t>);</a:t>
            </a:r>
            <a:r>
              <a:rPr lang="en-US" altLang="zh-CN" sz="1400" dirty="0">
                <a:solidFill>
                  <a:srgbClr val="008000"/>
                </a:solidFill>
                <a:latin typeface="Arial" panose="020B0604020202020204" pitchFamily="34" charset="0"/>
              </a:rPr>
              <a:t>//Return two random numbers following this function shape.</a:t>
            </a:r>
            <a:endParaRPr lang="en-US" altLang="zh-CN" sz="1400" dirty="0">
              <a:solidFill>
                <a:prstClr val="black"/>
              </a:solidFill>
              <a:latin typeface="Arial" panose="020B0604020202020204" pitchFamily="34" charset="0"/>
            </a:endParaRPr>
          </a:p>
          <a:p>
            <a:r>
              <a:rPr lang="en-US" altLang="zh-CN" sz="1400" dirty="0">
                <a:solidFill>
                  <a:prstClr val="black"/>
                </a:solidFill>
                <a:latin typeface="Arial" panose="020B0604020202020204" pitchFamily="34" charset="0"/>
              </a:rPr>
              <a:t>h2-&gt;Fill(</a:t>
            </a:r>
            <a:r>
              <a:rPr lang="en-US" altLang="zh-CN" sz="1400" dirty="0" err="1">
                <a:solidFill>
                  <a:prstClr val="black"/>
                </a:solidFill>
                <a:latin typeface="Arial" panose="020B0604020202020204" pitchFamily="34" charset="0"/>
              </a:rPr>
              <a:t>x,y</a:t>
            </a:r>
            <a:r>
              <a:rPr lang="en-US" altLang="zh-CN" sz="1400" dirty="0">
                <a:solidFill>
                  <a:prstClr val="black"/>
                </a:solidFill>
                <a:latin typeface="Arial" panose="020B0604020202020204" pitchFamily="34" charset="0"/>
              </a:rPr>
              <a:t>);</a:t>
            </a:r>
            <a:r>
              <a:rPr lang="en-US" altLang="zh-CN" sz="1400" dirty="0">
                <a:solidFill>
                  <a:srgbClr val="008000"/>
                </a:solidFill>
                <a:latin typeface="Arial" panose="020B0604020202020204" pitchFamily="34" charset="0"/>
              </a:rPr>
              <a:t>//Add one x-y-value at a time</a:t>
            </a:r>
            <a:endParaRPr lang="en-US" altLang="zh-CN" sz="1400" dirty="0">
              <a:solidFill>
                <a:prstClr val="black"/>
              </a:solidFill>
              <a:latin typeface="Arial" panose="020B0604020202020204" pitchFamily="34" charset="0"/>
            </a:endParaRPr>
          </a:p>
          <a:p>
            <a:r>
              <a:rPr lang="en-US" altLang="zh-CN" sz="1400" dirty="0">
                <a:solidFill>
                  <a:prstClr val="black"/>
                </a:solidFill>
                <a:latin typeface="Arial" panose="020B0604020202020204" pitchFamily="34" charset="0"/>
              </a:rPr>
              <a:t>}</a:t>
            </a:r>
          </a:p>
          <a:p>
            <a:r>
              <a:rPr lang="en-US" altLang="zh-CN" sz="1400" dirty="0">
                <a:solidFill>
                  <a:prstClr val="black"/>
                </a:solidFill>
                <a:latin typeface="Arial" panose="020B0604020202020204" pitchFamily="34" charset="0"/>
              </a:rPr>
              <a:t>h2-&gt;Draw(</a:t>
            </a:r>
            <a:r>
              <a:rPr lang="en-US" altLang="zh-CN" sz="1400" dirty="0">
                <a:solidFill>
                  <a:srgbClr val="A31515"/>
                </a:solidFill>
                <a:latin typeface="Arial" panose="020B0604020202020204" pitchFamily="34" charset="0"/>
              </a:rPr>
              <a:t>"</a:t>
            </a:r>
            <a:r>
              <a:rPr lang="en-US" altLang="zh-CN" sz="1400" dirty="0" err="1">
                <a:solidFill>
                  <a:srgbClr val="A31515"/>
                </a:solidFill>
                <a:latin typeface="Arial" panose="020B0604020202020204" pitchFamily="34" charset="0"/>
              </a:rPr>
              <a:t>colz</a:t>
            </a:r>
            <a:r>
              <a:rPr lang="en-US" altLang="zh-CN" sz="1400" dirty="0">
                <a:solidFill>
                  <a:srgbClr val="A31515"/>
                </a:solidFill>
                <a:latin typeface="Arial" panose="020B0604020202020204" pitchFamily="34" charset="0"/>
              </a:rPr>
              <a:t>"</a:t>
            </a:r>
            <a:r>
              <a:rPr lang="en-US" altLang="zh-CN" sz="1400" dirty="0">
                <a:solidFill>
                  <a:prstClr val="black"/>
                </a:solidFill>
                <a:latin typeface="Arial" panose="020B0604020202020204" pitchFamily="34" charset="0"/>
              </a:rPr>
              <a:t>);</a:t>
            </a:r>
          </a:p>
        </p:txBody>
      </p:sp>
      <p:pic>
        <p:nvPicPr>
          <p:cNvPr id="7" name="Picture 6">
            <a:extLst>
              <a:ext uri="{FF2B5EF4-FFF2-40B4-BE49-F238E27FC236}">
                <a16:creationId xmlns:a16="http://schemas.microsoft.com/office/drawing/2014/main" id="{861A51A5-C0CC-49AC-925E-4A3C2F49088C}"/>
              </a:ext>
            </a:extLst>
          </p:cNvPr>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4571998" y="4362395"/>
            <a:ext cx="4571998" cy="2351500"/>
          </a:xfrm>
          <a:prstGeom prst="rect">
            <a:avLst/>
          </a:prstGeom>
        </p:spPr>
      </p:pic>
      <p:pic>
        <p:nvPicPr>
          <p:cNvPr id="11" name="Picture 10">
            <a:extLst>
              <a:ext uri="{FF2B5EF4-FFF2-40B4-BE49-F238E27FC236}">
                <a16:creationId xmlns:a16="http://schemas.microsoft.com/office/drawing/2014/main" id="{BF48ED3A-539B-45EE-8BD8-041CFCF48CA3}"/>
              </a:ext>
            </a:extLst>
          </p:cNvPr>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0"/>
            <a:ext cx="4572000" cy="3615679"/>
          </a:xfrm>
          <a:prstGeom prst="rect">
            <a:avLst/>
          </a:prstGeom>
        </p:spPr>
      </p:pic>
      <p:pic>
        <p:nvPicPr>
          <p:cNvPr id="13" name="Picture 12">
            <a:extLst>
              <a:ext uri="{FF2B5EF4-FFF2-40B4-BE49-F238E27FC236}">
                <a16:creationId xmlns:a16="http://schemas.microsoft.com/office/drawing/2014/main" id="{02A61C1E-1303-489F-ABA3-E9A5A94545C0}"/>
              </a:ext>
            </a:extLst>
          </p:cNvPr>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4572000" y="0"/>
            <a:ext cx="4572000" cy="4545799"/>
          </a:xfrm>
          <a:prstGeom prst="rect">
            <a:avLst/>
          </a:prstGeom>
        </p:spPr>
      </p:pic>
    </p:spTree>
    <p:extLst>
      <p:ext uri="{BB962C8B-B14F-4D97-AF65-F5344CB8AC3E}">
        <p14:creationId xmlns:p14="http://schemas.microsoft.com/office/powerpoint/2010/main" val="2321626751"/>
      </p:ext>
    </p:extLst>
  </p:cSld>
  <p:clrMapOvr>
    <a:masterClrMapping/>
  </p:clrMapOvr>
</p:sld>
</file>

<file path=ppt/slides/slide2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648A0F6F-A42E-42F6-BAC9-B5839C32F6C1}"/>
              </a:ext>
            </a:extLst>
          </p:cNvPr>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0" y="0"/>
            <a:ext cx="4448432" cy="3020855"/>
          </a:xfrm>
          <a:prstGeom prst="rect">
            <a:avLst/>
          </a:prstGeom>
        </p:spPr>
      </p:pic>
      <p:pic>
        <p:nvPicPr>
          <p:cNvPr id="3" name="Picture 2">
            <a:extLst>
              <a:ext uri="{FF2B5EF4-FFF2-40B4-BE49-F238E27FC236}">
                <a16:creationId xmlns:a16="http://schemas.microsoft.com/office/drawing/2014/main" id="{E055F743-64DB-40F6-86A1-87D1CB5660E6}"/>
              </a:ext>
            </a:extLst>
          </p:cNvPr>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2" y="3323944"/>
            <a:ext cx="5266954" cy="3226279"/>
          </a:xfrm>
          <a:prstGeom prst="rect">
            <a:avLst/>
          </a:prstGeom>
        </p:spPr>
      </p:pic>
      <p:sp>
        <p:nvSpPr>
          <p:cNvPr id="4" name="TextBox 3">
            <a:extLst>
              <a:ext uri="{FF2B5EF4-FFF2-40B4-BE49-F238E27FC236}">
                <a16:creationId xmlns:a16="http://schemas.microsoft.com/office/drawing/2014/main" id="{B032A6EF-8F6F-4085-BE1B-1D556A83334F}"/>
              </a:ext>
            </a:extLst>
          </p:cNvPr>
          <p:cNvSpPr txBox="1"/>
          <p:nvPr/>
        </p:nvSpPr>
        <p:spPr>
          <a:xfrm>
            <a:off x="0" y="6550223"/>
            <a:ext cx="5796951" cy="307777"/>
          </a:xfrm>
          <a:prstGeom prst="rect">
            <a:avLst/>
          </a:prstGeom>
          <a:noFill/>
        </p:spPr>
        <p:txBody>
          <a:bodyPr wrap="square">
            <a:spAutoFit/>
          </a:bodyPr>
          <a:lstStyle/>
          <a:p>
            <a:r>
              <a:rPr lang="zh-CN" altLang="en-US" sz="1400" dirty="0"/>
              <a:t>tree-&gt;Draw("DSSD1x:DSSD1y&gt;&gt;(300,85,115,300,85,115)","DSSD1e&gt;0","surf2")</a:t>
            </a:r>
          </a:p>
        </p:txBody>
      </p:sp>
    </p:spTree>
    <p:extLst>
      <p:ext uri="{BB962C8B-B14F-4D97-AF65-F5344CB8AC3E}">
        <p14:creationId xmlns:p14="http://schemas.microsoft.com/office/powerpoint/2010/main" val="1607624578"/>
      </p:ext>
    </p:extLst>
  </p:cSld>
  <p:clrMapOvr>
    <a:masterClrMapping/>
  </p:clrMapOvr>
</p:sld>
</file>

<file path=ppt/slides/slide2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1547B6D7-BED8-49B2-B31C-4EADB6BEE3C4}"/>
              </a:ext>
            </a:extLst>
          </p:cNvPr>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0" y="0"/>
            <a:ext cx="4572000" cy="3104768"/>
          </a:xfrm>
          <a:prstGeom prst="rect">
            <a:avLst/>
          </a:prstGeom>
        </p:spPr>
      </p:pic>
      <p:pic>
        <p:nvPicPr>
          <p:cNvPr id="7" name="Picture 6">
            <a:extLst>
              <a:ext uri="{FF2B5EF4-FFF2-40B4-BE49-F238E27FC236}">
                <a16:creationId xmlns:a16="http://schemas.microsoft.com/office/drawing/2014/main" id="{9B2FD089-FF35-4CAF-9DC3-EBED197D2AD7}"/>
              </a:ext>
            </a:extLst>
          </p:cNvPr>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4572000" y="0"/>
            <a:ext cx="4572000" cy="3104768"/>
          </a:xfrm>
          <a:prstGeom prst="rect">
            <a:avLst/>
          </a:prstGeom>
        </p:spPr>
      </p:pic>
      <p:pic>
        <p:nvPicPr>
          <p:cNvPr id="9" name="Picture 8">
            <a:extLst>
              <a:ext uri="{FF2B5EF4-FFF2-40B4-BE49-F238E27FC236}">
                <a16:creationId xmlns:a16="http://schemas.microsoft.com/office/drawing/2014/main" id="{42F43DDB-6C6E-4919-9589-DB7BF320B510}"/>
              </a:ext>
            </a:extLst>
          </p:cNvPr>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0" y="3429000"/>
            <a:ext cx="4572000" cy="3104768"/>
          </a:xfrm>
          <a:prstGeom prst="rect">
            <a:avLst/>
          </a:prstGeom>
        </p:spPr>
      </p:pic>
      <p:sp>
        <p:nvSpPr>
          <p:cNvPr id="11" name="TextBox 10">
            <a:extLst>
              <a:ext uri="{FF2B5EF4-FFF2-40B4-BE49-F238E27FC236}">
                <a16:creationId xmlns:a16="http://schemas.microsoft.com/office/drawing/2014/main" id="{B774E7C9-10B2-4D7C-B4B4-72B9AACECC05}"/>
              </a:ext>
            </a:extLst>
          </p:cNvPr>
          <p:cNvSpPr txBox="1"/>
          <p:nvPr/>
        </p:nvSpPr>
        <p:spPr>
          <a:xfrm>
            <a:off x="0" y="6533768"/>
            <a:ext cx="3978876" cy="307777"/>
          </a:xfrm>
          <a:prstGeom prst="rect">
            <a:avLst/>
          </a:prstGeom>
          <a:noFill/>
        </p:spPr>
        <p:txBody>
          <a:bodyPr wrap="square">
            <a:spAutoFit/>
          </a:bodyPr>
          <a:lstStyle/>
          <a:p>
            <a:r>
              <a:rPr lang="en-US" altLang="zh-CN" sz="1400" dirty="0">
                <a:latin typeface="Arial" panose="020B0604020202020204" pitchFamily="34" charset="0"/>
              </a:rPr>
              <a:t>r = sqrt(</a:t>
            </a:r>
            <a:r>
              <a:rPr lang="en-US" altLang="zh-CN" sz="1400" dirty="0" err="1">
                <a:latin typeface="Arial" panose="020B0604020202020204" pitchFamily="34" charset="0"/>
              </a:rPr>
              <a:t>gRandom</a:t>
            </a:r>
            <a:r>
              <a:rPr lang="en-US" altLang="zh-CN" sz="1400" dirty="0">
                <a:latin typeface="Arial" panose="020B0604020202020204" pitchFamily="34" charset="0"/>
              </a:rPr>
              <a:t>-&gt;Uniform(0,1)*Diameter/2.0);</a:t>
            </a:r>
          </a:p>
        </p:txBody>
      </p:sp>
      <p:sp>
        <p:nvSpPr>
          <p:cNvPr id="12" name="TextBox 11">
            <a:extLst>
              <a:ext uri="{FF2B5EF4-FFF2-40B4-BE49-F238E27FC236}">
                <a16:creationId xmlns:a16="http://schemas.microsoft.com/office/drawing/2014/main" id="{7D76B08A-D7B3-42B1-9F0A-788F0F3DDB4A}"/>
              </a:ext>
            </a:extLst>
          </p:cNvPr>
          <p:cNvSpPr txBox="1"/>
          <p:nvPr/>
        </p:nvSpPr>
        <p:spPr>
          <a:xfrm>
            <a:off x="0" y="3101812"/>
            <a:ext cx="3978876" cy="307777"/>
          </a:xfrm>
          <a:prstGeom prst="rect">
            <a:avLst/>
          </a:prstGeom>
          <a:noFill/>
        </p:spPr>
        <p:txBody>
          <a:bodyPr wrap="square">
            <a:spAutoFit/>
          </a:bodyPr>
          <a:lstStyle/>
          <a:p>
            <a:r>
              <a:rPr lang="pt-BR" altLang="zh-CN" sz="1400" dirty="0">
                <a:latin typeface="Arial" panose="020B0604020202020204" pitchFamily="34" charset="0"/>
              </a:rPr>
              <a:t>r = (gRandom-&gt;Uniform(0,Diameter/2.0));</a:t>
            </a:r>
          </a:p>
        </p:txBody>
      </p:sp>
      <p:sp>
        <p:nvSpPr>
          <p:cNvPr id="13" name="TextBox 12">
            <a:extLst>
              <a:ext uri="{FF2B5EF4-FFF2-40B4-BE49-F238E27FC236}">
                <a16:creationId xmlns:a16="http://schemas.microsoft.com/office/drawing/2014/main" id="{2B43A9B7-E600-42F7-8980-E2B666BFD67A}"/>
              </a:ext>
            </a:extLst>
          </p:cNvPr>
          <p:cNvSpPr txBox="1"/>
          <p:nvPr/>
        </p:nvSpPr>
        <p:spPr>
          <a:xfrm>
            <a:off x="4572000" y="3101812"/>
            <a:ext cx="3978876" cy="307777"/>
          </a:xfrm>
          <a:prstGeom prst="rect">
            <a:avLst/>
          </a:prstGeom>
          <a:noFill/>
        </p:spPr>
        <p:txBody>
          <a:bodyPr wrap="square">
            <a:spAutoFit/>
          </a:bodyPr>
          <a:lstStyle/>
          <a:p>
            <a:r>
              <a:rPr lang="en-US" altLang="zh-CN" sz="1400" dirty="0">
                <a:latin typeface="Arial" panose="020B0604020202020204" pitchFamily="34" charset="0"/>
              </a:rPr>
              <a:t>r = sqrt(</a:t>
            </a:r>
            <a:r>
              <a:rPr lang="en-US" altLang="zh-CN" sz="1400" dirty="0" err="1">
                <a:latin typeface="Arial" panose="020B0604020202020204" pitchFamily="34" charset="0"/>
              </a:rPr>
              <a:t>gRandom</a:t>
            </a:r>
            <a:r>
              <a:rPr lang="en-US" altLang="zh-CN" sz="1400" dirty="0">
                <a:latin typeface="Arial" panose="020B0604020202020204" pitchFamily="34" charset="0"/>
              </a:rPr>
              <a:t>-&gt;Uniform(0,Diameter/2.0));</a:t>
            </a:r>
          </a:p>
        </p:txBody>
      </p:sp>
      <p:pic>
        <p:nvPicPr>
          <p:cNvPr id="15" name="Picture 14">
            <a:extLst>
              <a:ext uri="{FF2B5EF4-FFF2-40B4-BE49-F238E27FC236}">
                <a16:creationId xmlns:a16="http://schemas.microsoft.com/office/drawing/2014/main" id="{1862A54D-820E-4D99-8648-2B12CFE498E4}"/>
              </a:ext>
            </a:extLst>
          </p:cNvPr>
          <p:cNvPicPr>
            <a:picLocks noChangeAspect="1"/>
          </p:cNvPicPr>
          <p:nvPr/>
        </p:nvPicPr>
        <p:blipFill>
          <a:blip r:embed="rId5">
            <a:extLst>
              <a:ext uri="{28A0092B-C50C-407E-A947-70E740481C1C}">
                <a14:useLocalDpi xmlns:a14="http://schemas.microsoft.com/office/drawing/2010/main"/>
              </a:ext>
            </a:extLst>
          </a:blip>
          <a:stretch>
            <a:fillRect/>
          </a:stretch>
        </p:blipFill>
        <p:spPr>
          <a:xfrm>
            <a:off x="4572000" y="3448412"/>
            <a:ext cx="4572000" cy="3104768"/>
          </a:xfrm>
          <a:prstGeom prst="rect">
            <a:avLst/>
          </a:prstGeom>
        </p:spPr>
      </p:pic>
      <p:sp>
        <p:nvSpPr>
          <p:cNvPr id="17" name="TextBox 16">
            <a:extLst>
              <a:ext uri="{FF2B5EF4-FFF2-40B4-BE49-F238E27FC236}">
                <a16:creationId xmlns:a16="http://schemas.microsoft.com/office/drawing/2014/main" id="{99CDE120-6B12-486D-B98C-4CE18C4561AF}"/>
              </a:ext>
            </a:extLst>
          </p:cNvPr>
          <p:cNvSpPr txBox="1"/>
          <p:nvPr/>
        </p:nvSpPr>
        <p:spPr>
          <a:xfrm>
            <a:off x="4572000" y="6555198"/>
            <a:ext cx="3978876" cy="307777"/>
          </a:xfrm>
          <a:prstGeom prst="rect">
            <a:avLst/>
          </a:prstGeom>
          <a:noFill/>
        </p:spPr>
        <p:txBody>
          <a:bodyPr wrap="square">
            <a:spAutoFit/>
          </a:bodyPr>
          <a:lstStyle/>
          <a:p>
            <a:r>
              <a:rPr lang="en-US" altLang="zh-CN" sz="1400" dirty="0">
                <a:latin typeface="Arial" panose="020B0604020202020204" pitchFamily="34" charset="0"/>
              </a:rPr>
              <a:t>r = sqrt(</a:t>
            </a:r>
            <a:r>
              <a:rPr lang="en-US" altLang="zh-CN" sz="1400" dirty="0" err="1">
                <a:latin typeface="Arial" panose="020B0604020202020204" pitchFamily="34" charset="0"/>
              </a:rPr>
              <a:t>gRandom</a:t>
            </a:r>
            <a:r>
              <a:rPr lang="en-US" altLang="zh-CN" sz="1400" dirty="0">
                <a:latin typeface="Arial" panose="020B0604020202020204" pitchFamily="34" charset="0"/>
              </a:rPr>
              <a:t>-&gt;Uniform(0,1))*Diameter/2.0;</a:t>
            </a:r>
          </a:p>
        </p:txBody>
      </p:sp>
      <p:sp>
        <p:nvSpPr>
          <p:cNvPr id="18" name="Multiplication Sign 17">
            <a:extLst>
              <a:ext uri="{FF2B5EF4-FFF2-40B4-BE49-F238E27FC236}">
                <a16:creationId xmlns:a16="http://schemas.microsoft.com/office/drawing/2014/main" id="{3774CFB8-2EFC-4F8B-B8D1-ED07F5F6B133}"/>
              </a:ext>
            </a:extLst>
          </p:cNvPr>
          <p:cNvSpPr/>
          <p:nvPr/>
        </p:nvSpPr>
        <p:spPr>
          <a:xfrm>
            <a:off x="1902941" y="196364"/>
            <a:ext cx="691978" cy="902043"/>
          </a:xfrm>
          <a:prstGeom prst="mathMultiply">
            <a:avLst/>
          </a:prstGeom>
        </p:spPr>
        <p:style>
          <a:lnRef idx="2">
            <a:schemeClr val="accent4">
              <a:shade val="50000"/>
            </a:schemeClr>
          </a:lnRef>
          <a:fillRef idx="1">
            <a:schemeClr val="accent4"/>
          </a:fillRef>
          <a:effectRef idx="0">
            <a:schemeClr val="accent4"/>
          </a:effectRef>
          <a:fontRef idx="minor">
            <a:schemeClr val="lt1"/>
          </a:fontRef>
        </p:style>
        <p:txBody>
          <a:bodyPr rtlCol="0" anchor="ctr"/>
          <a:lstStyle/>
          <a:p>
            <a:pPr algn="ctr"/>
            <a:endParaRPr lang="zh-CN" altLang="en-US"/>
          </a:p>
        </p:txBody>
      </p:sp>
      <p:sp>
        <p:nvSpPr>
          <p:cNvPr id="19" name="Multiplication Sign 18">
            <a:extLst>
              <a:ext uri="{FF2B5EF4-FFF2-40B4-BE49-F238E27FC236}">
                <a16:creationId xmlns:a16="http://schemas.microsoft.com/office/drawing/2014/main" id="{8819DF84-B73C-4D60-A139-2392470B6928}"/>
              </a:ext>
            </a:extLst>
          </p:cNvPr>
          <p:cNvSpPr/>
          <p:nvPr/>
        </p:nvSpPr>
        <p:spPr>
          <a:xfrm>
            <a:off x="1902941" y="3733821"/>
            <a:ext cx="691978" cy="902043"/>
          </a:xfrm>
          <a:prstGeom prst="mathMultiply">
            <a:avLst/>
          </a:prstGeom>
        </p:spPr>
        <p:style>
          <a:lnRef idx="2">
            <a:schemeClr val="accent4">
              <a:shade val="50000"/>
            </a:schemeClr>
          </a:lnRef>
          <a:fillRef idx="1">
            <a:schemeClr val="accent4"/>
          </a:fillRef>
          <a:effectRef idx="0">
            <a:schemeClr val="accent4"/>
          </a:effectRef>
          <a:fontRef idx="minor">
            <a:schemeClr val="lt1"/>
          </a:fontRef>
        </p:style>
        <p:txBody>
          <a:bodyPr rtlCol="0" anchor="ctr"/>
          <a:lstStyle/>
          <a:p>
            <a:pPr algn="ctr"/>
            <a:endParaRPr lang="zh-CN" altLang="en-US"/>
          </a:p>
        </p:txBody>
      </p:sp>
      <p:sp>
        <p:nvSpPr>
          <p:cNvPr id="20" name="Multiplication Sign 19">
            <a:extLst>
              <a:ext uri="{FF2B5EF4-FFF2-40B4-BE49-F238E27FC236}">
                <a16:creationId xmlns:a16="http://schemas.microsoft.com/office/drawing/2014/main" id="{BF9CBC1A-D7D6-43C1-BFDC-A269A5F09ECF}"/>
              </a:ext>
            </a:extLst>
          </p:cNvPr>
          <p:cNvSpPr/>
          <p:nvPr/>
        </p:nvSpPr>
        <p:spPr>
          <a:xfrm>
            <a:off x="6474941" y="196363"/>
            <a:ext cx="691978" cy="902043"/>
          </a:xfrm>
          <a:prstGeom prst="mathMultiply">
            <a:avLst/>
          </a:prstGeom>
        </p:spPr>
        <p:style>
          <a:lnRef idx="2">
            <a:schemeClr val="accent4">
              <a:shade val="50000"/>
            </a:schemeClr>
          </a:lnRef>
          <a:fillRef idx="1">
            <a:schemeClr val="accent4"/>
          </a:fillRef>
          <a:effectRef idx="0">
            <a:schemeClr val="accent4"/>
          </a:effectRef>
          <a:fontRef idx="minor">
            <a:schemeClr val="lt1"/>
          </a:fontRef>
        </p:style>
        <p:txBody>
          <a:bodyPr rtlCol="0" anchor="ctr"/>
          <a:lstStyle/>
          <a:p>
            <a:pPr algn="ctr"/>
            <a:endParaRPr lang="zh-CN" altLang="en-US"/>
          </a:p>
        </p:txBody>
      </p:sp>
      <p:sp>
        <p:nvSpPr>
          <p:cNvPr id="21" name="Smiley Face 20">
            <a:extLst>
              <a:ext uri="{FF2B5EF4-FFF2-40B4-BE49-F238E27FC236}">
                <a16:creationId xmlns:a16="http://schemas.microsoft.com/office/drawing/2014/main" id="{D56F9590-016C-4B2E-BD0F-79B419D1ACEE}"/>
              </a:ext>
            </a:extLst>
          </p:cNvPr>
          <p:cNvSpPr/>
          <p:nvPr/>
        </p:nvSpPr>
        <p:spPr>
          <a:xfrm>
            <a:off x="6604686" y="3838651"/>
            <a:ext cx="506627" cy="506627"/>
          </a:xfrm>
          <a:prstGeom prst="smileyFace">
            <a:avLst/>
          </a:prstGeom>
        </p:spPr>
        <p:style>
          <a:lnRef idx="2">
            <a:schemeClr val="accent4">
              <a:shade val="50000"/>
            </a:schemeClr>
          </a:lnRef>
          <a:fillRef idx="1">
            <a:schemeClr val="accent4"/>
          </a:fillRef>
          <a:effectRef idx="0">
            <a:schemeClr val="accent4"/>
          </a:effectRef>
          <a:fontRef idx="minor">
            <a:schemeClr val="lt1"/>
          </a:fontRef>
        </p:style>
        <p:txBody>
          <a:bodyPr rtlCol="0" anchor="ctr"/>
          <a:lstStyle/>
          <a:p>
            <a:pPr algn="ctr"/>
            <a:endParaRPr lang="zh-CN" altLang="en-US"/>
          </a:p>
        </p:txBody>
      </p:sp>
    </p:spTree>
    <p:extLst>
      <p:ext uri="{BB962C8B-B14F-4D97-AF65-F5344CB8AC3E}">
        <p14:creationId xmlns:p14="http://schemas.microsoft.com/office/powerpoint/2010/main" val="2091561908"/>
      </p:ext>
    </p:extLst>
  </p:cSld>
  <p:clrMapOvr>
    <a:masterClrMapping/>
  </p:clrMapOvr>
</p:sld>
</file>

<file path=ppt/slides/slide2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41A622D2-55C9-4283-97A2-2669EA31F1FD}"/>
              </a:ext>
            </a:extLst>
          </p:cNvPr>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0" y="0"/>
            <a:ext cx="4572000" cy="3104768"/>
          </a:xfrm>
          <a:prstGeom prst="rect">
            <a:avLst/>
          </a:prstGeom>
        </p:spPr>
      </p:pic>
      <p:sp>
        <p:nvSpPr>
          <p:cNvPr id="9" name="TextBox 8">
            <a:extLst>
              <a:ext uri="{FF2B5EF4-FFF2-40B4-BE49-F238E27FC236}">
                <a16:creationId xmlns:a16="http://schemas.microsoft.com/office/drawing/2014/main" id="{3719ABA1-6761-460C-9467-65A96C752C31}"/>
              </a:ext>
            </a:extLst>
          </p:cNvPr>
          <p:cNvSpPr txBox="1"/>
          <p:nvPr/>
        </p:nvSpPr>
        <p:spPr>
          <a:xfrm>
            <a:off x="0" y="3104768"/>
            <a:ext cx="5066270" cy="307777"/>
          </a:xfrm>
          <a:prstGeom prst="rect">
            <a:avLst/>
          </a:prstGeom>
          <a:noFill/>
        </p:spPr>
        <p:txBody>
          <a:bodyPr wrap="square">
            <a:spAutoFit/>
          </a:bodyPr>
          <a:lstStyle/>
          <a:p>
            <a:r>
              <a:rPr lang="en-US" altLang="zh-CN" sz="1400" dirty="0">
                <a:latin typeface="Arial" panose="020B0604020202020204" pitchFamily="34" charset="0"/>
              </a:rPr>
              <a:t>r = sqrt(</a:t>
            </a:r>
            <a:r>
              <a:rPr lang="en-US" altLang="zh-CN" sz="1400" dirty="0" err="1">
                <a:latin typeface="Arial" panose="020B0604020202020204" pitchFamily="34" charset="0"/>
              </a:rPr>
              <a:t>gRandom</a:t>
            </a:r>
            <a:r>
              <a:rPr lang="en-US" altLang="zh-CN" sz="1400" dirty="0">
                <a:latin typeface="Arial" panose="020B0604020202020204" pitchFamily="34" charset="0"/>
              </a:rPr>
              <a:t>-&gt;Uniform(0,(Diameter/2.0)*(Diameter/2.0)));</a:t>
            </a:r>
          </a:p>
        </p:txBody>
      </p:sp>
      <p:sp>
        <p:nvSpPr>
          <p:cNvPr id="10" name="Smiley Face 9">
            <a:extLst>
              <a:ext uri="{FF2B5EF4-FFF2-40B4-BE49-F238E27FC236}">
                <a16:creationId xmlns:a16="http://schemas.microsoft.com/office/drawing/2014/main" id="{8B02361E-B51C-4F90-BC82-0D0AD728FEBD}"/>
              </a:ext>
            </a:extLst>
          </p:cNvPr>
          <p:cNvSpPr/>
          <p:nvPr/>
        </p:nvSpPr>
        <p:spPr>
          <a:xfrm>
            <a:off x="2026508" y="316975"/>
            <a:ext cx="506627" cy="506627"/>
          </a:xfrm>
          <a:prstGeom prst="smileyFace">
            <a:avLst/>
          </a:prstGeom>
        </p:spPr>
        <p:style>
          <a:lnRef idx="2">
            <a:schemeClr val="accent4">
              <a:shade val="50000"/>
            </a:schemeClr>
          </a:lnRef>
          <a:fillRef idx="1">
            <a:schemeClr val="accent4"/>
          </a:fillRef>
          <a:effectRef idx="0">
            <a:schemeClr val="accent4"/>
          </a:effectRef>
          <a:fontRef idx="minor">
            <a:schemeClr val="lt1"/>
          </a:fontRef>
        </p:style>
        <p:txBody>
          <a:bodyPr rtlCol="0" anchor="ctr"/>
          <a:lstStyle/>
          <a:p>
            <a:pPr algn="ctr"/>
            <a:endParaRPr lang="zh-CN" altLang="en-US"/>
          </a:p>
        </p:txBody>
      </p:sp>
      <p:pic>
        <p:nvPicPr>
          <p:cNvPr id="12" name="Picture 11">
            <a:extLst>
              <a:ext uri="{FF2B5EF4-FFF2-40B4-BE49-F238E27FC236}">
                <a16:creationId xmlns:a16="http://schemas.microsoft.com/office/drawing/2014/main" id="{DE5851E6-14B5-4AE5-B3D3-9A572CD404EA}"/>
              </a:ext>
            </a:extLst>
          </p:cNvPr>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4559643" y="0"/>
            <a:ext cx="4572000" cy="3104768"/>
          </a:xfrm>
          <a:prstGeom prst="rect">
            <a:avLst/>
          </a:prstGeom>
        </p:spPr>
      </p:pic>
      <p:sp>
        <p:nvSpPr>
          <p:cNvPr id="14" name="TextBox 13">
            <a:extLst>
              <a:ext uri="{FF2B5EF4-FFF2-40B4-BE49-F238E27FC236}">
                <a16:creationId xmlns:a16="http://schemas.microsoft.com/office/drawing/2014/main" id="{99D22618-0343-4C27-B80A-57ED31959534}"/>
              </a:ext>
            </a:extLst>
          </p:cNvPr>
          <p:cNvSpPr txBox="1"/>
          <p:nvPr/>
        </p:nvSpPr>
        <p:spPr>
          <a:xfrm>
            <a:off x="5066269" y="3104768"/>
            <a:ext cx="4065373" cy="3108543"/>
          </a:xfrm>
          <a:prstGeom prst="rect">
            <a:avLst/>
          </a:prstGeom>
          <a:noFill/>
        </p:spPr>
        <p:txBody>
          <a:bodyPr wrap="square">
            <a:spAutoFit/>
          </a:bodyPr>
          <a:lstStyle/>
          <a:p>
            <a:r>
              <a:rPr lang="en-US" altLang="zh-CN" sz="1400" dirty="0">
                <a:solidFill>
                  <a:srgbClr val="0000FF"/>
                </a:solidFill>
                <a:latin typeface="Arial" panose="020B0604020202020204" pitchFamily="34" charset="0"/>
              </a:rPr>
              <a:t>double</a:t>
            </a:r>
            <a:r>
              <a:rPr lang="en-US" altLang="zh-CN" sz="1400" dirty="0">
                <a:solidFill>
                  <a:prstClr val="black"/>
                </a:solidFill>
                <a:latin typeface="Arial" panose="020B0604020202020204" pitchFamily="34" charset="0"/>
              </a:rPr>
              <a:t> x, y, r, theta;</a:t>
            </a:r>
          </a:p>
          <a:p>
            <a:r>
              <a:rPr lang="en-US" altLang="zh-CN" sz="1400" dirty="0">
                <a:solidFill>
                  <a:srgbClr val="0000FF"/>
                </a:solidFill>
                <a:latin typeface="Arial" panose="020B0604020202020204" pitchFamily="34" charset="0"/>
              </a:rPr>
              <a:t>double</a:t>
            </a:r>
            <a:r>
              <a:rPr lang="en-US" altLang="zh-CN" sz="1400" dirty="0">
                <a:solidFill>
                  <a:prstClr val="black"/>
                </a:solidFill>
                <a:latin typeface="Arial" panose="020B0604020202020204" pitchFamily="34" charset="0"/>
              </a:rPr>
              <a:t> </a:t>
            </a:r>
            <a:r>
              <a:rPr lang="en-US" altLang="zh-CN" sz="1400" dirty="0" err="1">
                <a:solidFill>
                  <a:prstClr val="black"/>
                </a:solidFill>
                <a:latin typeface="Arial" panose="020B0604020202020204" pitchFamily="34" charset="0"/>
              </a:rPr>
              <a:t>Rmax</a:t>
            </a:r>
            <a:r>
              <a:rPr lang="en-US" altLang="zh-CN" sz="1400" dirty="0">
                <a:solidFill>
                  <a:prstClr val="black"/>
                </a:solidFill>
                <a:latin typeface="Arial" panose="020B0604020202020204" pitchFamily="34" charset="0"/>
              </a:rPr>
              <a:t> = 7.5;</a:t>
            </a:r>
          </a:p>
          <a:p>
            <a:r>
              <a:rPr lang="en-US" altLang="zh-CN" sz="1400" dirty="0">
                <a:solidFill>
                  <a:srgbClr val="0000FF"/>
                </a:solidFill>
                <a:latin typeface="Arial" panose="020B0604020202020204" pitchFamily="34" charset="0"/>
              </a:rPr>
              <a:t>double</a:t>
            </a:r>
            <a:r>
              <a:rPr lang="en-US" altLang="zh-CN" sz="1400" dirty="0">
                <a:solidFill>
                  <a:prstClr val="black"/>
                </a:solidFill>
                <a:latin typeface="Arial" panose="020B0604020202020204" pitchFamily="34" charset="0"/>
              </a:rPr>
              <a:t> Diameter = 2*</a:t>
            </a:r>
            <a:r>
              <a:rPr lang="en-US" altLang="zh-CN" sz="1400" dirty="0" err="1">
                <a:solidFill>
                  <a:prstClr val="black"/>
                </a:solidFill>
                <a:latin typeface="Arial" panose="020B0604020202020204" pitchFamily="34" charset="0"/>
              </a:rPr>
              <a:t>Rmax</a:t>
            </a:r>
            <a:r>
              <a:rPr lang="en-US" altLang="zh-CN" sz="1400" dirty="0">
                <a:solidFill>
                  <a:prstClr val="black"/>
                </a:solidFill>
                <a:latin typeface="Arial" panose="020B0604020202020204" pitchFamily="34" charset="0"/>
              </a:rPr>
              <a:t>;</a:t>
            </a:r>
          </a:p>
          <a:p>
            <a:r>
              <a:rPr lang="en-US" altLang="zh-CN" sz="1400" dirty="0">
                <a:solidFill>
                  <a:prstClr val="black"/>
                </a:solidFill>
                <a:latin typeface="Arial" panose="020B0604020202020204" pitchFamily="34" charset="0"/>
              </a:rPr>
              <a:t>TH2F *h2 = </a:t>
            </a:r>
            <a:r>
              <a:rPr lang="en-US" altLang="zh-CN" sz="1400" dirty="0">
                <a:solidFill>
                  <a:srgbClr val="0000FF"/>
                </a:solidFill>
                <a:latin typeface="Arial" panose="020B0604020202020204" pitchFamily="34" charset="0"/>
              </a:rPr>
              <a:t>new</a:t>
            </a:r>
            <a:r>
              <a:rPr lang="en-US" altLang="zh-CN" sz="1400" dirty="0">
                <a:solidFill>
                  <a:prstClr val="black"/>
                </a:solidFill>
                <a:latin typeface="Arial" panose="020B0604020202020204" pitchFamily="34" charset="0"/>
              </a:rPr>
              <a:t> TH2F(</a:t>
            </a:r>
            <a:r>
              <a:rPr lang="en-US" altLang="zh-CN" sz="1400" dirty="0">
                <a:solidFill>
                  <a:srgbClr val="A31515"/>
                </a:solidFill>
                <a:latin typeface="Arial" panose="020B0604020202020204" pitchFamily="34" charset="0"/>
              </a:rPr>
              <a:t>"h2"</a:t>
            </a:r>
            <a:r>
              <a:rPr lang="en-US" altLang="zh-CN" sz="1400" dirty="0">
                <a:solidFill>
                  <a:prstClr val="black"/>
                </a:solidFill>
                <a:latin typeface="Arial" panose="020B0604020202020204" pitchFamily="34" charset="0"/>
              </a:rPr>
              <a:t>,</a:t>
            </a:r>
            <a:r>
              <a:rPr lang="en-US" altLang="zh-CN" sz="1400" dirty="0">
                <a:solidFill>
                  <a:srgbClr val="A31515"/>
                </a:solidFill>
                <a:latin typeface="Arial" panose="020B0604020202020204" pitchFamily="34" charset="0"/>
              </a:rPr>
              <a:t>"h2"</a:t>
            </a:r>
            <a:r>
              <a:rPr lang="en-US" altLang="zh-CN" sz="1400" dirty="0">
                <a:solidFill>
                  <a:prstClr val="black"/>
                </a:solidFill>
                <a:latin typeface="Arial" panose="020B0604020202020204" pitchFamily="34" charset="0"/>
              </a:rPr>
              <a:t>,90,-15.,15.,90,-15.,15.);</a:t>
            </a:r>
          </a:p>
          <a:p>
            <a:r>
              <a:rPr lang="en-US" altLang="zh-CN" sz="1400" dirty="0">
                <a:solidFill>
                  <a:srgbClr val="0000FF"/>
                </a:solidFill>
                <a:latin typeface="Arial" panose="020B0604020202020204" pitchFamily="34" charset="0"/>
              </a:rPr>
              <a:t>for</a:t>
            </a:r>
            <a:r>
              <a:rPr lang="en-US" altLang="zh-CN" sz="1400" dirty="0">
                <a:solidFill>
                  <a:prstClr val="black"/>
                </a:solidFill>
                <a:latin typeface="Arial" panose="020B0604020202020204" pitchFamily="34" charset="0"/>
              </a:rPr>
              <a:t> (</a:t>
            </a:r>
            <a:r>
              <a:rPr lang="en-US" altLang="zh-CN" sz="1400" dirty="0">
                <a:solidFill>
                  <a:srgbClr val="0000FF"/>
                </a:solidFill>
                <a:latin typeface="Arial" panose="020B0604020202020204" pitchFamily="34" charset="0"/>
              </a:rPr>
              <a:t>int</a:t>
            </a:r>
            <a:r>
              <a:rPr lang="en-US" altLang="zh-CN" sz="1400" dirty="0">
                <a:solidFill>
                  <a:prstClr val="black"/>
                </a:solidFill>
                <a:latin typeface="Arial" panose="020B0604020202020204" pitchFamily="34" charset="0"/>
              </a:rPr>
              <a:t> </a:t>
            </a:r>
            <a:r>
              <a:rPr lang="en-US" altLang="zh-CN" sz="1400" dirty="0" err="1">
                <a:solidFill>
                  <a:prstClr val="black"/>
                </a:solidFill>
                <a:latin typeface="Arial" panose="020B0604020202020204" pitchFamily="34" charset="0"/>
              </a:rPr>
              <a:t>i</a:t>
            </a:r>
            <a:r>
              <a:rPr lang="en-US" altLang="zh-CN" sz="1400" dirty="0">
                <a:solidFill>
                  <a:prstClr val="black"/>
                </a:solidFill>
                <a:latin typeface="Arial" panose="020B0604020202020204" pitchFamily="34" charset="0"/>
              </a:rPr>
              <a:t>=0;i&lt;500000;i++){</a:t>
            </a:r>
          </a:p>
          <a:p>
            <a:r>
              <a:rPr lang="pt-BR" altLang="zh-CN" sz="1400" dirty="0">
                <a:solidFill>
                  <a:prstClr val="black"/>
                </a:solidFill>
                <a:latin typeface="Arial" panose="020B0604020202020204" pitchFamily="34" charset="0"/>
              </a:rPr>
              <a:t>r = sqrt(gRandom-&gt;Uniform(0,1))*Rmax;</a:t>
            </a:r>
          </a:p>
          <a:p>
            <a:r>
              <a:rPr lang="sv-SE" altLang="zh-CN" sz="1400" dirty="0">
                <a:solidFill>
                  <a:prstClr val="black"/>
                </a:solidFill>
                <a:latin typeface="Arial" panose="020B0604020202020204" pitchFamily="34" charset="0"/>
              </a:rPr>
              <a:t>theta = gRandom-&gt;Uniform(0,2.*3.14159);</a:t>
            </a:r>
          </a:p>
          <a:p>
            <a:r>
              <a:rPr lang="en-US" altLang="zh-CN" sz="1400" dirty="0">
                <a:solidFill>
                  <a:prstClr val="black"/>
                </a:solidFill>
                <a:latin typeface="Arial" panose="020B0604020202020204" pitchFamily="34" charset="0"/>
              </a:rPr>
              <a:t>x= r*cos(theta);</a:t>
            </a:r>
          </a:p>
          <a:p>
            <a:r>
              <a:rPr lang="en-US" altLang="zh-CN" sz="1400" dirty="0">
                <a:solidFill>
                  <a:prstClr val="black"/>
                </a:solidFill>
                <a:latin typeface="Arial" panose="020B0604020202020204" pitchFamily="34" charset="0"/>
              </a:rPr>
              <a:t>y = r*sin(theta);</a:t>
            </a:r>
          </a:p>
          <a:p>
            <a:r>
              <a:rPr lang="en-US" altLang="zh-CN" sz="1400" dirty="0">
                <a:solidFill>
                  <a:prstClr val="black"/>
                </a:solidFill>
                <a:latin typeface="Arial" panose="020B0604020202020204" pitchFamily="34" charset="0"/>
              </a:rPr>
              <a:t>h2-&gt;Fill(</a:t>
            </a:r>
            <a:r>
              <a:rPr lang="en-US" altLang="zh-CN" sz="1400" dirty="0" err="1">
                <a:solidFill>
                  <a:prstClr val="black"/>
                </a:solidFill>
                <a:latin typeface="Arial" panose="020B0604020202020204" pitchFamily="34" charset="0"/>
              </a:rPr>
              <a:t>x,y</a:t>
            </a:r>
            <a:r>
              <a:rPr lang="en-US" altLang="zh-CN" sz="1400" dirty="0">
                <a:solidFill>
                  <a:prstClr val="black"/>
                </a:solidFill>
                <a:latin typeface="Arial" panose="020B0604020202020204" pitchFamily="34" charset="0"/>
              </a:rPr>
              <a:t>);</a:t>
            </a:r>
            <a:r>
              <a:rPr lang="en-US" altLang="zh-CN" sz="1400" dirty="0">
                <a:solidFill>
                  <a:srgbClr val="008000"/>
                </a:solidFill>
                <a:latin typeface="Arial" panose="020B0604020202020204" pitchFamily="34" charset="0"/>
              </a:rPr>
              <a:t>//Add one x-y-value at a time</a:t>
            </a:r>
            <a:endParaRPr lang="en-US" altLang="zh-CN" sz="1400" dirty="0">
              <a:solidFill>
                <a:prstClr val="black"/>
              </a:solidFill>
              <a:latin typeface="Arial" panose="020B0604020202020204" pitchFamily="34" charset="0"/>
            </a:endParaRPr>
          </a:p>
          <a:p>
            <a:r>
              <a:rPr lang="en-US" altLang="zh-CN" sz="1400" dirty="0">
                <a:solidFill>
                  <a:prstClr val="black"/>
                </a:solidFill>
                <a:latin typeface="Arial" panose="020B0604020202020204" pitchFamily="34" charset="0"/>
              </a:rPr>
              <a:t>}</a:t>
            </a:r>
          </a:p>
          <a:p>
            <a:r>
              <a:rPr lang="en-US" altLang="zh-CN" sz="1400" dirty="0">
                <a:solidFill>
                  <a:prstClr val="black"/>
                </a:solidFill>
                <a:latin typeface="Arial" panose="020B0604020202020204" pitchFamily="34" charset="0"/>
              </a:rPr>
              <a:t>h2-&gt;Draw(</a:t>
            </a:r>
            <a:r>
              <a:rPr lang="en-US" altLang="zh-CN" sz="1400" dirty="0">
                <a:solidFill>
                  <a:srgbClr val="A31515"/>
                </a:solidFill>
                <a:latin typeface="Arial" panose="020B0604020202020204" pitchFamily="34" charset="0"/>
              </a:rPr>
              <a:t>"surf2"</a:t>
            </a:r>
            <a:r>
              <a:rPr lang="en-US" altLang="zh-CN" sz="1400" dirty="0">
                <a:solidFill>
                  <a:prstClr val="black"/>
                </a:solidFill>
                <a:latin typeface="Arial" panose="020B0604020202020204" pitchFamily="34" charset="0"/>
              </a:rPr>
              <a:t>);</a:t>
            </a:r>
          </a:p>
          <a:p>
            <a:endParaRPr lang="zh-CN" altLang="en-US" sz="1400" dirty="0">
              <a:solidFill>
                <a:prstClr val="black"/>
              </a:solidFill>
              <a:latin typeface="Arial" panose="020B0604020202020204" pitchFamily="34" charset="0"/>
            </a:endParaRPr>
          </a:p>
        </p:txBody>
      </p:sp>
      <p:sp>
        <p:nvSpPr>
          <p:cNvPr id="15" name="Smiley Face 14">
            <a:extLst>
              <a:ext uri="{FF2B5EF4-FFF2-40B4-BE49-F238E27FC236}">
                <a16:creationId xmlns:a16="http://schemas.microsoft.com/office/drawing/2014/main" id="{9218F207-4600-4421-B74E-CBF07411E561}"/>
              </a:ext>
            </a:extLst>
          </p:cNvPr>
          <p:cNvSpPr/>
          <p:nvPr/>
        </p:nvSpPr>
        <p:spPr>
          <a:xfrm>
            <a:off x="6586151" y="316975"/>
            <a:ext cx="506627" cy="506627"/>
          </a:xfrm>
          <a:prstGeom prst="smileyFace">
            <a:avLst/>
          </a:prstGeom>
        </p:spPr>
        <p:style>
          <a:lnRef idx="2">
            <a:schemeClr val="accent4">
              <a:shade val="50000"/>
            </a:schemeClr>
          </a:lnRef>
          <a:fillRef idx="1">
            <a:schemeClr val="accent4"/>
          </a:fillRef>
          <a:effectRef idx="0">
            <a:schemeClr val="accent4"/>
          </a:effectRef>
          <a:fontRef idx="minor">
            <a:schemeClr val="lt1"/>
          </a:fontRef>
        </p:style>
        <p:txBody>
          <a:bodyPr rtlCol="0" anchor="ctr"/>
          <a:lstStyle/>
          <a:p>
            <a:pPr algn="ctr"/>
            <a:endParaRPr lang="zh-CN" altLang="en-US"/>
          </a:p>
        </p:txBody>
      </p:sp>
    </p:spTree>
    <p:extLst>
      <p:ext uri="{BB962C8B-B14F-4D97-AF65-F5344CB8AC3E}">
        <p14:creationId xmlns:p14="http://schemas.microsoft.com/office/powerpoint/2010/main" val="1537288801"/>
      </p:ext>
    </p:extLst>
  </p:cSld>
  <p:clrMapOvr>
    <a:masterClrMapping/>
  </p:clrMapOvr>
</p:sld>
</file>

<file path=ppt/slides/slide2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3">
            <a:extLst>
              <a:ext uri="{FF2B5EF4-FFF2-40B4-BE49-F238E27FC236}">
                <a16:creationId xmlns:a16="http://schemas.microsoft.com/office/drawing/2014/main" id="{6484CF59-E0CD-4611-A8F6-4C17CBF0DE67}"/>
              </a:ext>
            </a:extLst>
          </p:cNvPr>
          <p:cNvSpPr>
            <a:spLocks noChangeArrowheads="1"/>
          </p:cNvSpPr>
          <p:nvPr/>
        </p:nvSpPr>
        <p:spPr bwMode="auto">
          <a:xfrm>
            <a:off x="0" y="0"/>
            <a:ext cx="9144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endParaRPr lang="zh-CN" altLang="en-US"/>
          </a:p>
        </p:txBody>
      </p:sp>
      <p:sp>
        <p:nvSpPr>
          <p:cNvPr id="3" name="Rectangle 4">
            <a:extLst>
              <a:ext uri="{FF2B5EF4-FFF2-40B4-BE49-F238E27FC236}">
                <a16:creationId xmlns:a16="http://schemas.microsoft.com/office/drawing/2014/main" id="{9EC92D8C-2060-4603-A271-248301A8D7DC}"/>
              </a:ext>
            </a:extLst>
          </p:cNvPr>
          <p:cNvSpPr>
            <a:spLocks noChangeArrowheads="1"/>
          </p:cNvSpPr>
          <p:nvPr/>
        </p:nvSpPr>
        <p:spPr bwMode="auto">
          <a:xfrm>
            <a:off x="0" y="3990975"/>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zh-CN" sz="1200" b="0" i="0" u="none" strike="noStrike" cap="none" normalizeH="0" baseline="0">
                <a:ln>
                  <a:noFill/>
                </a:ln>
                <a:solidFill>
                  <a:schemeClr val="tx1"/>
                </a:solidFill>
                <a:effectLst/>
                <a:latin typeface="Times New Roman" panose="02020603050405020304" pitchFamily="18" charset="0"/>
                <a:ea typeface="宋体" panose="02010600030101010101" pitchFamily="2" charset="-122"/>
                <a:cs typeface="Times New Roman" panose="02020603050405020304" pitchFamily="18" charset="0"/>
              </a:rPr>
              <a:t> </a:t>
            </a:r>
            <a:endParaRPr kumimoji="0" lang="en-US" altLang="zh-CN" sz="1800" b="0" i="0" u="none" strike="noStrike" cap="none" normalizeH="0" baseline="0">
              <a:ln>
                <a:noFill/>
              </a:ln>
              <a:solidFill>
                <a:schemeClr val="tx1"/>
              </a:solidFill>
              <a:effectLst/>
              <a:latin typeface="Arial" panose="020B0604020202020204" pitchFamily="34" charset="0"/>
            </a:endParaRPr>
          </a:p>
        </p:txBody>
      </p:sp>
      <p:pic>
        <p:nvPicPr>
          <p:cNvPr id="6" name="Picture 5">
            <a:extLst>
              <a:ext uri="{FF2B5EF4-FFF2-40B4-BE49-F238E27FC236}">
                <a16:creationId xmlns:a16="http://schemas.microsoft.com/office/drawing/2014/main" id="{86704C70-BAE2-4795-852F-ACEEC0666D8A}"/>
              </a:ext>
            </a:extLst>
          </p:cNvPr>
          <p:cNvPicPr/>
          <p:nvPr/>
        </p:nvPicPr>
        <p:blipFill>
          <a:blip r:embed="rId2">
            <a:extLst>
              <a:ext uri="{28A0092B-C50C-407E-A947-70E740481C1C}">
                <a14:useLocalDpi xmlns:a14="http://schemas.microsoft.com/office/drawing/2010/main"/>
              </a:ext>
            </a:extLst>
          </a:blip>
          <a:stretch>
            <a:fillRect/>
          </a:stretch>
        </p:blipFill>
        <p:spPr>
          <a:xfrm>
            <a:off x="4037330" y="0"/>
            <a:ext cx="4067175" cy="3561715"/>
          </a:xfrm>
          <a:prstGeom prst="rect">
            <a:avLst/>
          </a:prstGeom>
        </p:spPr>
      </p:pic>
      <p:pic>
        <p:nvPicPr>
          <p:cNvPr id="7" name="Picture 6">
            <a:extLst>
              <a:ext uri="{FF2B5EF4-FFF2-40B4-BE49-F238E27FC236}">
                <a16:creationId xmlns:a16="http://schemas.microsoft.com/office/drawing/2014/main" id="{562C3700-A796-441D-ABA4-13872CA56D00}"/>
              </a:ext>
            </a:extLst>
          </p:cNvPr>
          <p:cNvPicPr/>
          <p:nvPr/>
        </p:nvPicPr>
        <p:blipFill>
          <a:blip r:embed="rId3">
            <a:extLst>
              <a:ext uri="{28A0092B-C50C-407E-A947-70E740481C1C}">
                <a14:useLocalDpi xmlns:a14="http://schemas.microsoft.com/office/drawing/2010/main"/>
              </a:ext>
            </a:extLst>
          </a:blip>
          <a:stretch>
            <a:fillRect/>
          </a:stretch>
        </p:blipFill>
        <p:spPr>
          <a:xfrm>
            <a:off x="0" y="0"/>
            <a:ext cx="4037330" cy="3533775"/>
          </a:xfrm>
          <a:prstGeom prst="rect">
            <a:avLst/>
          </a:prstGeom>
        </p:spPr>
      </p:pic>
      <p:sp>
        <p:nvSpPr>
          <p:cNvPr id="11" name="TextBox 10">
            <a:extLst>
              <a:ext uri="{FF2B5EF4-FFF2-40B4-BE49-F238E27FC236}">
                <a16:creationId xmlns:a16="http://schemas.microsoft.com/office/drawing/2014/main" id="{BFCA57F5-5DB5-499E-830D-C373A83738BE}"/>
              </a:ext>
            </a:extLst>
          </p:cNvPr>
          <p:cNvSpPr txBox="1"/>
          <p:nvPr/>
        </p:nvSpPr>
        <p:spPr>
          <a:xfrm>
            <a:off x="-1" y="3533775"/>
            <a:ext cx="8958649" cy="2062103"/>
          </a:xfrm>
          <a:prstGeom prst="rect">
            <a:avLst/>
          </a:prstGeom>
          <a:noFill/>
        </p:spPr>
        <p:txBody>
          <a:bodyPr wrap="square">
            <a:spAutoFit/>
          </a:bodyPr>
          <a:lstStyle/>
          <a:p>
            <a:r>
              <a:rPr lang="en-US" altLang="zh-CN" sz="1600" dirty="0"/>
              <a:t>tree-&gt;Draw("DSSD1x:DSSD1y&gt;&gt;(300,85,115,300,85,115)","DSSD1e&gt;0","colz")</a:t>
            </a:r>
          </a:p>
          <a:p>
            <a:r>
              <a:rPr lang="en-US" altLang="zh-CN" sz="1600" dirty="0"/>
              <a:t>Gaussian and Uniform beam spots are verified.</a:t>
            </a:r>
          </a:p>
          <a:p>
            <a:endParaRPr lang="en-US" altLang="zh-CN" sz="1600" dirty="0"/>
          </a:p>
          <a:p>
            <a:r>
              <a:rPr lang="en-US" altLang="zh-CN" sz="1600" dirty="0"/>
              <a:t>To change radius/diameter, change the ExG4PrimaryGeneratorAction.cc</a:t>
            </a:r>
          </a:p>
          <a:p>
            <a:r>
              <a:rPr lang="en-US" altLang="zh-CN" sz="1600" dirty="0" err="1">
                <a:latin typeface="Arial" panose="020B0604020202020204" pitchFamily="34" charset="0"/>
              </a:rPr>
              <a:t>xygaus</a:t>
            </a:r>
            <a:r>
              <a:rPr lang="en-US" altLang="zh-CN" sz="1600" dirty="0">
                <a:latin typeface="Arial" panose="020B0604020202020204" pitchFamily="34" charset="0"/>
              </a:rPr>
              <a:t>-&gt;</a:t>
            </a:r>
            <a:r>
              <a:rPr lang="en-US" altLang="zh-CN" sz="1600" dirty="0" err="1">
                <a:latin typeface="Arial" panose="020B0604020202020204" pitchFamily="34" charset="0"/>
              </a:rPr>
              <a:t>SetParameters</a:t>
            </a:r>
            <a:r>
              <a:rPr lang="en-US" altLang="zh-CN" sz="1600" dirty="0">
                <a:latin typeface="Arial" panose="020B0604020202020204" pitchFamily="34" charset="0"/>
              </a:rPr>
              <a:t>(1,0,3,0,3); </a:t>
            </a:r>
            <a:r>
              <a:rPr lang="en-US" altLang="zh-CN" sz="1600" dirty="0">
                <a:solidFill>
                  <a:srgbClr val="008000"/>
                </a:solidFill>
                <a:latin typeface="Arial" panose="020B0604020202020204" pitchFamily="34" charset="0"/>
              </a:rPr>
              <a:t>// amplitude, </a:t>
            </a:r>
            <a:r>
              <a:rPr lang="en-US" altLang="zh-CN" sz="1600" dirty="0" err="1">
                <a:solidFill>
                  <a:srgbClr val="008000"/>
                </a:solidFill>
                <a:latin typeface="Arial" panose="020B0604020202020204" pitchFamily="34" charset="0"/>
              </a:rPr>
              <a:t>mean_x</a:t>
            </a:r>
            <a:r>
              <a:rPr lang="en-US" altLang="zh-CN" sz="1600" dirty="0">
                <a:solidFill>
                  <a:srgbClr val="008000"/>
                </a:solidFill>
                <a:latin typeface="Arial" panose="020B0604020202020204" pitchFamily="34" charset="0"/>
              </a:rPr>
              <a:t>, </a:t>
            </a:r>
            <a:r>
              <a:rPr lang="en-US" altLang="zh-CN" sz="1600" dirty="0" err="1">
                <a:solidFill>
                  <a:srgbClr val="008000"/>
                </a:solidFill>
                <a:latin typeface="Arial" panose="020B0604020202020204" pitchFamily="34" charset="0"/>
              </a:rPr>
              <a:t>sigma_x</a:t>
            </a:r>
            <a:r>
              <a:rPr lang="en-US" altLang="zh-CN" sz="1600" dirty="0">
                <a:solidFill>
                  <a:srgbClr val="008000"/>
                </a:solidFill>
                <a:latin typeface="Arial" panose="020B0604020202020204" pitchFamily="34" charset="0"/>
              </a:rPr>
              <a:t>, </a:t>
            </a:r>
            <a:r>
              <a:rPr lang="en-US" altLang="zh-CN" sz="1600" dirty="0" err="1">
                <a:solidFill>
                  <a:srgbClr val="008000"/>
                </a:solidFill>
                <a:latin typeface="Arial" panose="020B0604020202020204" pitchFamily="34" charset="0"/>
              </a:rPr>
              <a:t>mean_y</a:t>
            </a:r>
            <a:r>
              <a:rPr lang="en-US" altLang="zh-CN" sz="1600" dirty="0">
                <a:solidFill>
                  <a:srgbClr val="008000"/>
                </a:solidFill>
                <a:latin typeface="Arial" panose="020B0604020202020204" pitchFamily="34" charset="0"/>
              </a:rPr>
              <a:t>, </a:t>
            </a:r>
            <a:r>
              <a:rPr lang="en-US" altLang="zh-CN" sz="1600" dirty="0" err="1">
                <a:solidFill>
                  <a:srgbClr val="008000"/>
                </a:solidFill>
                <a:latin typeface="Arial" panose="020B0604020202020204" pitchFamily="34" charset="0"/>
              </a:rPr>
              <a:t>sigma_y</a:t>
            </a:r>
            <a:r>
              <a:rPr lang="en-US" altLang="zh-CN" sz="1600" dirty="0">
                <a:solidFill>
                  <a:srgbClr val="008000"/>
                </a:solidFill>
                <a:latin typeface="Arial" panose="020B0604020202020204" pitchFamily="34" charset="0"/>
              </a:rPr>
              <a:t>  in units of mm. // 2D Gaussian beam spot</a:t>
            </a:r>
          </a:p>
          <a:p>
            <a:endParaRPr lang="en-US" altLang="zh-CN" sz="1600" dirty="0"/>
          </a:p>
          <a:p>
            <a:r>
              <a:rPr lang="en-US" altLang="zh-CN" sz="1600" dirty="0" err="1"/>
              <a:t>Rmax</a:t>
            </a:r>
            <a:r>
              <a:rPr lang="en-US" altLang="zh-CN" sz="1600" dirty="0"/>
              <a:t> = 3; </a:t>
            </a:r>
            <a:r>
              <a:rPr lang="en-US" altLang="zh-CN" sz="1600" dirty="0">
                <a:solidFill>
                  <a:srgbClr val="008000"/>
                </a:solidFill>
                <a:latin typeface="Arial" panose="020B0604020202020204" pitchFamily="34" charset="0"/>
              </a:rPr>
              <a:t>// 2D Uniform beam spot // in units of mm. G4ThreeVector(mm)</a:t>
            </a:r>
            <a:endParaRPr lang="zh-CN" altLang="en-US" sz="1600" dirty="0"/>
          </a:p>
        </p:txBody>
      </p:sp>
      <p:sp>
        <p:nvSpPr>
          <p:cNvPr id="4" name="TextBox 3">
            <a:extLst>
              <a:ext uri="{FF2B5EF4-FFF2-40B4-BE49-F238E27FC236}">
                <a16:creationId xmlns:a16="http://schemas.microsoft.com/office/drawing/2014/main" id="{FB281990-87A2-40D3-A9F2-BF49837A4AE8}"/>
              </a:ext>
            </a:extLst>
          </p:cNvPr>
          <p:cNvSpPr txBox="1"/>
          <p:nvPr/>
        </p:nvSpPr>
        <p:spPr>
          <a:xfrm>
            <a:off x="259492" y="162580"/>
            <a:ext cx="2388795" cy="369332"/>
          </a:xfrm>
          <a:prstGeom prst="rect">
            <a:avLst/>
          </a:prstGeom>
          <a:noFill/>
        </p:spPr>
        <p:txBody>
          <a:bodyPr wrap="none" rtlCol="0">
            <a:spAutoFit/>
          </a:bodyPr>
          <a:lstStyle/>
          <a:p>
            <a:r>
              <a:rPr lang="en-US" altLang="zh-CN" dirty="0"/>
              <a:t>2D Gaussian beam spot</a:t>
            </a:r>
            <a:endParaRPr lang="zh-CN" altLang="en-US" dirty="0"/>
          </a:p>
        </p:txBody>
      </p:sp>
      <p:sp>
        <p:nvSpPr>
          <p:cNvPr id="8" name="TextBox 7">
            <a:extLst>
              <a:ext uri="{FF2B5EF4-FFF2-40B4-BE49-F238E27FC236}">
                <a16:creationId xmlns:a16="http://schemas.microsoft.com/office/drawing/2014/main" id="{389F6008-B5B3-4024-944B-FDFE87D99558}"/>
              </a:ext>
            </a:extLst>
          </p:cNvPr>
          <p:cNvSpPr txBox="1"/>
          <p:nvPr/>
        </p:nvSpPr>
        <p:spPr>
          <a:xfrm>
            <a:off x="4302520" y="163151"/>
            <a:ext cx="2319802" cy="369332"/>
          </a:xfrm>
          <a:prstGeom prst="rect">
            <a:avLst/>
          </a:prstGeom>
          <a:noFill/>
        </p:spPr>
        <p:txBody>
          <a:bodyPr wrap="none" rtlCol="0">
            <a:spAutoFit/>
          </a:bodyPr>
          <a:lstStyle/>
          <a:p>
            <a:r>
              <a:rPr lang="en-US" altLang="zh-CN" dirty="0"/>
              <a:t>2D Uniform beam spot</a:t>
            </a:r>
            <a:endParaRPr lang="zh-CN" altLang="en-US" dirty="0"/>
          </a:p>
        </p:txBody>
      </p:sp>
    </p:spTree>
    <p:extLst>
      <p:ext uri="{BB962C8B-B14F-4D97-AF65-F5344CB8AC3E}">
        <p14:creationId xmlns:p14="http://schemas.microsoft.com/office/powerpoint/2010/main" val="4086148952"/>
      </p:ext>
    </p:extLst>
  </p:cSld>
  <p:clrMapOvr>
    <a:masterClrMapping/>
  </p:clrMapOvr>
</p:sld>
</file>

<file path=ppt/slides/slide2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图片 1">
            <a:extLst>
              <a:ext uri="{FF2B5EF4-FFF2-40B4-BE49-F238E27FC236}">
                <a16:creationId xmlns:a16="http://schemas.microsoft.com/office/drawing/2014/main" id="{A8BA1C4B-AFAE-485D-BFAA-D40E989329C9}"/>
              </a:ext>
            </a:extLst>
          </p:cNvPr>
          <p:cNvPicPr>
            <a:picLocks noChangeAspect="1"/>
          </p:cNvPicPr>
          <p:nvPr/>
        </p:nvPicPr>
        <p:blipFill>
          <a:blip r:embed="rId2">
            <a:extLst>
              <a:ext uri="{28A0092B-C50C-407E-A947-70E740481C1C}">
                <a14:useLocalDpi xmlns:a14="http://schemas.microsoft.com/office/drawing/2010/main"/>
              </a:ext>
            </a:extLst>
          </a:blip>
          <a:stretch>
            <a:fillRect/>
          </a:stretch>
        </p:blipFill>
        <p:spPr>
          <a:xfrm rot="6052574">
            <a:off x="2652813" y="867173"/>
            <a:ext cx="4016222" cy="2723645"/>
          </a:xfrm>
          <a:prstGeom prst="rect">
            <a:avLst/>
          </a:prstGeom>
        </p:spPr>
      </p:pic>
      <p:pic>
        <p:nvPicPr>
          <p:cNvPr id="3" name="图片 2">
            <a:extLst>
              <a:ext uri="{FF2B5EF4-FFF2-40B4-BE49-F238E27FC236}">
                <a16:creationId xmlns:a16="http://schemas.microsoft.com/office/drawing/2014/main" id="{3339F1E7-BBBD-4E35-9E78-20EB1A7193B5}"/>
              </a:ext>
            </a:extLst>
          </p:cNvPr>
          <p:cNvPicPr>
            <a:picLocks noChangeAspect="1"/>
          </p:cNvPicPr>
          <p:nvPr/>
        </p:nvPicPr>
        <p:blipFill>
          <a:blip r:embed="rId3">
            <a:extLst>
              <a:ext uri="{28A0092B-C50C-407E-A947-70E740481C1C}">
                <a14:useLocalDpi xmlns:a14="http://schemas.microsoft.com/office/drawing/2010/main"/>
              </a:ext>
            </a:extLst>
          </a:blip>
          <a:stretch>
            <a:fillRect/>
          </a:stretch>
        </p:blipFill>
        <p:spPr>
          <a:xfrm rot="6067620">
            <a:off x="-283447" y="868571"/>
            <a:ext cx="4003414" cy="2714959"/>
          </a:xfrm>
          <a:prstGeom prst="rect">
            <a:avLst/>
          </a:prstGeom>
        </p:spPr>
      </p:pic>
    </p:spTree>
    <p:extLst>
      <p:ext uri="{BB962C8B-B14F-4D97-AF65-F5344CB8AC3E}">
        <p14:creationId xmlns:p14="http://schemas.microsoft.com/office/powerpoint/2010/main" val="2729157670"/>
      </p:ext>
    </p:extLst>
  </p:cSld>
  <p:clrMapOvr>
    <a:masterClrMapping/>
  </p:clrMapOvr>
</p:sld>
</file>

<file path=ppt/slides/slide2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1D87624B-EDBC-4026-BD63-7295C35E16B0}"/>
              </a:ext>
            </a:extLst>
          </p:cNvPr>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0" y="0"/>
            <a:ext cx="9144000" cy="5317336"/>
          </a:xfrm>
          <a:prstGeom prst="rect">
            <a:avLst/>
          </a:prstGeom>
        </p:spPr>
      </p:pic>
      <p:sp>
        <p:nvSpPr>
          <p:cNvPr id="4" name="TextBox 3">
            <a:extLst>
              <a:ext uri="{FF2B5EF4-FFF2-40B4-BE49-F238E27FC236}">
                <a16:creationId xmlns:a16="http://schemas.microsoft.com/office/drawing/2014/main" id="{49DECC5F-CDF0-4BF6-81A1-D3A5743492FE}"/>
              </a:ext>
            </a:extLst>
          </p:cNvPr>
          <p:cNvSpPr txBox="1"/>
          <p:nvPr/>
        </p:nvSpPr>
        <p:spPr>
          <a:xfrm>
            <a:off x="0" y="5317336"/>
            <a:ext cx="9144000" cy="646331"/>
          </a:xfrm>
          <a:prstGeom prst="rect">
            <a:avLst/>
          </a:prstGeom>
          <a:noFill/>
        </p:spPr>
        <p:txBody>
          <a:bodyPr wrap="square" rtlCol="0">
            <a:spAutoFit/>
          </a:bodyPr>
          <a:lstStyle/>
          <a:p>
            <a:r>
              <a:rPr lang="en-US" altLang="zh-CN" sz="1800" i="0" dirty="0">
                <a:solidFill>
                  <a:srgbClr val="000000"/>
                </a:solidFill>
                <a:effectLst/>
                <a:latin typeface="OpenSans"/>
              </a:rPr>
              <a:t>The package is made from standard FR4 material. It's not included in the Geant4 Material Database. So construct epoxy and glass first and then construct FR4 based on them.</a:t>
            </a:r>
            <a:endParaRPr lang="zh-CN" altLang="en-US" dirty="0"/>
          </a:p>
        </p:txBody>
      </p:sp>
    </p:spTree>
    <p:extLst>
      <p:ext uri="{BB962C8B-B14F-4D97-AF65-F5344CB8AC3E}">
        <p14:creationId xmlns:p14="http://schemas.microsoft.com/office/powerpoint/2010/main" val="2336565460"/>
      </p:ext>
    </p:extLst>
  </p:cSld>
  <p:clrMapOvr>
    <a:masterClrMapping/>
  </p:clrMapOvr>
</p:sld>
</file>

<file path=ppt/slides/slide2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AF93A5E0-3CFC-4105-8581-51AE98BFF904}"/>
              </a:ext>
            </a:extLst>
          </p:cNvPr>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0" y="0"/>
            <a:ext cx="8427308" cy="5230743"/>
          </a:xfrm>
          <a:prstGeom prst="rect">
            <a:avLst/>
          </a:prstGeom>
        </p:spPr>
      </p:pic>
      <p:pic>
        <p:nvPicPr>
          <p:cNvPr id="4" name="Picture 3">
            <a:extLst>
              <a:ext uri="{FF2B5EF4-FFF2-40B4-BE49-F238E27FC236}">
                <a16:creationId xmlns:a16="http://schemas.microsoft.com/office/drawing/2014/main" id="{75BFD16F-8825-4DCA-A92A-FBE836AF6F97}"/>
              </a:ext>
            </a:extLst>
          </p:cNvPr>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4752975" y="2897118"/>
            <a:ext cx="4391025" cy="2333625"/>
          </a:xfrm>
          <a:prstGeom prst="rect">
            <a:avLst/>
          </a:prstGeom>
        </p:spPr>
      </p:pic>
      <p:sp>
        <p:nvSpPr>
          <p:cNvPr id="5" name="TextBox 4">
            <a:extLst>
              <a:ext uri="{FF2B5EF4-FFF2-40B4-BE49-F238E27FC236}">
                <a16:creationId xmlns:a16="http://schemas.microsoft.com/office/drawing/2014/main" id="{94FAD16A-B5D4-42E5-99E9-A3E911359887}"/>
              </a:ext>
            </a:extLst>
          </p:cNvPr>
          <p:cNvSpPr txBox="1"/>
          <p:nvPr/>
        </p:nvSpPr>
        <p:spPr>
          <a:xfrm>
            <a:off x="0" y="6211669"/>
            <a:ext cx="8563232" cy="646331"/>
          </a:xfrm>
          <a:prstGeom prst="rect">
            <a:avLst/>
          </a:prstGeom>
          <a:noFill/>
        </p:spPr>
        <p:txBody>
          <a:bodyPr wrap="square">
            <a:spAutoFit/>
          </a:bodyPr>
          <a:lstStyle/>
          <a:p>
            <a:r>
              <a:rPr lang="en-US" altLang="zh-CN" sz="1800" i="0" dirty="0">
                <a:solidFill>
                  <a:srgbClr val="000000"/>
                </a:solidFill>
                <a:effectLst/>
                <a:latin typeface="OpenSans"/>
              </a:rPr>
              <a:t>In the simulation, 0.5-μm thick aluminum dead layer windows are added to both junction/front and ohmic/back sides. </a:t>
            </a:r>
            <a:r>
              <a:rPr lang="en-US" altLang="zh-CN" dirty="0">
                <a:solidFill>
                  <a:srgbClr val="000000"/>
                </a:solidFill>
                <a:latin typeface="OpenSans"/>
              </a:rPr>
              <a:t>Almost invisible in the figure.</a:t>
            </a:r>
            <a:endParaRPr lang="zh-CN" altLang="en-US" dirty="0"/>
          </a:p>
        </p:txBody>
      </p:sp>
      <p:sp>
        <p:nvSpPr>
          <p:cNvPr id="7" name="TextBox 6">
            <a:extLst>
              <a:ext uri="{FF2B5EF4-FFF2-40B4-BE49-F238E27FC236}">
                <a16:creationId xmlns:a16="http://schemas.microsoft.com/office/drawing/2014/main" id="{D82523BF-FCD7-499F-947B-D4932C2F450C}"/>
              </a:ext>
            </a:extLst>
          </p:cNvPr>
          <p:cNvSpPr txBox="1"/>
          <p:nvPr/>
        </p:nvSpPr>
        <p:spPr>
          <a:xfrm>
            <a:off x="0" y="5230743"/>
            <a:ext cx="9144000" cy="923330"/>
          </a:xfrm>
          <a:prstGeom prst="rect">
            <a:avLst/>
          </a:prstGeom>
          <a:noFill/>
        </p:spPr>
        <p:txBody>
          <a:bodyPr wrap="square">
            <a:spAutoFit/>
          </a:bodyPr>
          <a:lstStyle/>
          <a:p>
            <a:pPr>
              <a:spcAft>
                <a:spcPts val="0"/>
              </a:spcAft>
            </a:pPr>
            <a:r>
              <a:rPr lang="en-GB" altLang="zh-CN" sz="1800" i="1" dirty="0">
                <a:effectLst/>
                <a:latin typeface="Calibri" panose="020F0502020204030204" pitchFamily="34" charset="0"/>
                <a:ea typeface="SimSun" panose="02010600030101010101" pitchFamily="2" charset="-122"/>
              </a:rPr>
              <a:t>We typically start with a 140 um Si substrate and etch down to the required thickness or if we have the Si in stock use SOI. On the etched down devices the active area is thin and the outer periphery of the chip is the starting thickness.</a:t>
            </a:r>
            <a:endParaRPr lang="zh-CN" altLang="zh-CN" sz="1800" i="1" dirty="0">
              <a:effectLst/>
              <a:latin typeface="Calibri" panose="020F0502020204030204" pitchFamily="34" charset="0"/>
              <a:ea typeface="SimSun" panose="02010600030101010101" pitchFamily="2" charset="-122"/>
            </a:endParaRPr>
          </a:p>
        </p:txBody>
      </p:sp>
    </p:spTree>
    <p:extLst>
      <p:ext uri="{BB962C8B-B14F-4D97-AF65-F5344CB8AC3E}">
        <p14:creationId xmlns:p14="http://schemas.microsoft.com/office/powerpoint/2010/main" val="2297683198"/>
      </p:ext>
    </p:extLst>
  </p:cSld>
  <p:clrMapOvr>
    <a:masterClrMapping/>
  </p:clrMapOvr>
</p:sld>
</file>

<file path=ppt/slides/slide2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F5FC50F9-B74A-4717-98F9-720D4FF324BF}"/>
              </a:ext>
            </a:extLst>
          </p:cNvPr>
          <p:cNvSpPr/>
          <p:nvPr/>
        </p:nvSpPr>
        <p:spPr>
          <a:xfrm>
            <a:off x="4703805" y="2759676"/>
            <a:ext cx="167168" cy="1285102"/>
          </a:xfrm>
          <a:prstGeom prst="rect">
            <a:avLst/>
          </a:prstGeom>
        </p:spPr>
        <p:style>
          <a:lnRef idx="1">
            <a:schemeClr val="accent3"/>
          </a:lnRef>
          <a:fillRef idx="2">
            <a:schemeClr val="accent3"/>
          </a:fillRef>
          <a:effectRef idx="1">
            <a:schemeClr val="accent3"/>
          </a:effectRef>
          <a:fontRef idx="minor">
            <a:schemeClr val="dk1"/>
          </a:fontRef>
        </p:style>
        <p:txBody>
          <a:bodyPr rtlCol="0" anchor="ctr"/>
          <a:lstStyle/>
          <a:p>
            <a:pPr algn="ctr"/>
            <a:endParaRPr lang="zh-CN" altLang="en-US"/>
          </a:p>
        </p:txBody>
      </p:sp>
      <p:sp>
        <p:nvSpPr>
          <p:cNvPr id="28" name="Rectangle 27">
            <a:extLst>
              <a:ext uri="{FF2B5EF4-FFF2-40B4-BE49-F238E27FC236}">
                <a16:creationId xmlns:a16="http://schemas.microsoft.com/office/drawing/2014/main" id="{2C60B993-8FF5-4C98-AB06-9EF819ABB2AD}"/>
              </a:ext>
            </a:extLst>
          </p:cNvPr>
          <p:cNvSpPr/>
          <p:nvPr/>
        </p:nvSpPr>
        <p:spPr>
          <a:xfrm>
            <a:off x="1451918" y="1668846"/>
            <a:ext cx="185351" cy="3361733"/>
          </a:xfrm>
          <a:prstGeom prst="rect">
            <a:avLst/>
          </a:prstGeom>
        </p:spPr>
        <p:style>
          <a:lnRef idx="1">
            <a:schemeClr val="accent2"/>
          </a:lnRef>
          <a:fillRef idx="2">
            <a:schemeClr val="accent2"/>
          </a:fillRef>
          <a:effectRef idx="1">
            <a:schemeClr val="accent2"/>
          </a:effectRef>
          <a:fontRef idx="minor">
            <a:schemeClr val="dk1"/>
          </a:fontRef>
        </p:style>
        <p:txBody>
          <a:bodyPr rtlCol="0" anchor="ctr"/>
          <a:lstStyle/>
          <a:p>
            <a:pPr algn="ctr"/>
            <a:endParaRPr lang="zh-CN" altLang="en-US"/>
          </a:p>
        </p:txBody>
      </p:sp>
      <p:sp>
        <p:nvSpPr>
          <p:cNvPr id="29" name="Rectangle 28">
            <a:extLst>
              <a:ext uri="{FF2B5EF4-FFF2-40B4-BE49-F238E27FC236}">
                <a16:creationId xmlns:a16="http://schemas.microsoft.com/office/drawing/2014/main" id="{D23C03F8-A6F0-4030-A9AF-5F3E4DE78417}"/>
              </a:ext>
            </a:extLst>
          </p:cNvPr>
          <p:cNvSpPr/>
          <p:nvPr/>
        </p:nvSpPr>
        <p:spPr>
          <a:xfrm>
            <a:off x="710512" y="1664212"/>
            <a:ext cx="185351" cy="3361733"/>
          </a:xfrm>
          <a:prstGeom prst="rect">
            <a:avLst/>
          </a:prstGeom>
        </p:spPr>
        <p:style>
          <a:lnRef idx="1">
            <a:schemeClr val="accent2"/>
          </a:lnRef>
          <a:fillRef idx="2">
            <a:schemeClr val="accent2"/>
          </a:fillRef>
          <a:effectRef idx="1">
            <a:schemeClr val="accent2"/>
          </a:effectRef>
          <a:fontRef idx="minor">
            <a:schemeClr val="dk1"/>
          </a:fontRef>
        </p:style>
        <p:txBody>
          <a:bodyPr rtlCol="0" anchor="ctr"/>
          <a:lstStyle/>
          <a:p>
            <a:pPr algn="ctr"/>
            <a:endParaRPr lang="zh-CN" altLang="en-US"/>
          </a:p>
        </p:txBody>
      </p:sp>
      <p:sp>
        <p:nvSpPr>
          <p:cNvPr id="3" name="Rectangle 2">
            <a:extLst>
              <a:ext uri="{FF2B5EF4-FFF2-40B4-BE49-F238E27FC236}">
                <a16:creationId xmlns:a16="http://schemas.microsoft.com/office/drawing/2014/main" id="{C3F8D019-FB4A-4617-84F8-981761741C59}"/>
              </a:ext>
            </a:extLst>
          </p:cNvPr>
          <p:cNvSpPr/>
          <p:nvPr/>
        </p:nvSpPr>
        <p:spPr>
          <a:xfrm>
            <a:off x="7994823" y="1673481"/>
            <a:ext cx="185351" cy="3361733"/>
          </a:xfrm>
          <a:prstGeom prst="rect">
            <a:avLst/>
          </a:prstGeom>
        </p:spPr>
        <p:style>
          <a:lnRef idx="1">
            <a:schemeClr val="accent2"/>
          </a:lnRef>
          <a:fillRef idx="2">
            <a:schemeClr val="accent2"/>
          </a:fillRef>
          <a:effectRef idx="1">
            <a:schemeClr val="accent2"/>
          </a:effectRef>
          <a:fontRef idx="minor">
            <a:schemeClr val="dk1"/>
          </a:fontRef>
        </p:style>
        <p:txBody>
          <a:bodyPr rtlCol="0" anchor="ctr"/>
          <a:lstStyle/>
          <a:p>
            <a:pPr algn="ctr"/>
            <a:endParaRPr lang="zh-CN" altLang="en-US"/>
          </a:p>
        </p:txBody>
      </p:sp>
      <p:sp>
        <p:nvSpPr>
          <p:cNvPr id="4" name="Rectangle 3">
            <a:extLst>
              <a:ext uri="{FF2B5EF4-FFF2-40B4-BE49-F238E27FC236}">
                <a16:creationId xmlns:a16="http://schemas.microsoft.com/office/drawing/2014/main" id="{0866883A-E752-4868-981D-1A4C273B00FF}"/>
              </a:ext>
            </a:extLst>
          </p:cNvPr>
          <p:cNvSpPr/>
          <p:nvPr/>
        </p:nvSpPr>
        <p:spPr>
          <a:xfrm>
            <a:off x="7253417" y="1668847"/>
            <a:ext cx="185351" cy="3361733"/>
          </a:xfrm>
          <a:prstGeom prst="rect">
            <a:avLst/>
          </a:prstGeom>
        </p:spPr>
        <p:style>
          <a:lnRef idx="1">
            <a:schemeClr val="accent2"/>
          </a:lnRef>
          <a:fillRef idx="2">
            <a:schemeClr val="accent2"/>
          </a:fillRef>
          <a:effectRef idx="1">
            <a:schemeClr val="accent2"/>
          </a:effectRef>
          <a:fontRef idx="minor">
            <a:schemeClr val="dk1"/>
          </a:fontRef>
        </p:style>
        <p:txBody>
          <a:bodyPr rtlCol="0" anchor="ctr"/>
          <a:lstStyle/>
          <a:p>
            <a:pPr algn="ctr"/>
            <a:endParaRPr lang="zh-CN" altLang="en-US"/>
          </a:p>
        </p:txBody>
      </p:sp>
      <p:sp>
        <p:nvSpPr>
          <p:cNvPr id="2" name="Rectangle 1">
            <a:extLst>
              <a:ext uri="{FF2B5EF4-FFF2-40B4-BE49-F238E27FC236}">
                <a16:creationId xmlns:a16="http://schemas.microsoft.com/office/drawing/2014/main" id="{75DAF938-3551-41D3-9681-325EE5A23E7E}"/>
              </a:ext>
            </a:extLst>
          </p:cNvPr>
          <p:cNvSpPr/>
          <p:nvPr/>
        </p:nvSpPr>
        <p:spPr>
          <a:xfrm>
            <a:off x="7429726" y="2895807"/>
            <a:ext cx="556055" cy="909194"/>
          </a:xfrm>
          <a:prstGeom prst="rect">
            <a:avLst/>
          </a:prstGeom>
          <a:solidFill>
            <a:schemeClr val="accent4">
              <a:lumMod val="60000"/>
              <a:lumOff val="40000"/>
            </a:schemeClr>
          </a:solidFill>
        </p:spPr>
        <p:style>
          <a:lnRef idx="1">
            <a:schemeClr val="accent4"/>
          </a:lnRef>
          <a:fillRef idx="2">
            <a:schemeClr val="accent4"/>
          </a:fillRef>
          <a:effectRef idx="1">
            <a:schemeClr val="accent4"/>
          </a:effectRef>
          <a:fontRef idx="minor">
            <a:schemeClr val="dk1"/>
          </a:fontRef>
        </p:style>
        <p:txBody>
          <a:bodyPr rtlCol="0" anchor="ctr"/>
          <a:lstStyle/>
          <a:p>
            <a:pPr algn="ctr"/>
            <a:endParaRPr lang="zh-CN" altLang="en-US" dirty="0"/>
          </a:p>
        </p:txBody>
      </p:sp>
      <p:sp>
        <p:nvSpPr>
          <p:cNvPr id="5" name="Rectangle 4">
            <a:extLst>
              <a:ext uri="{FF2B5EF4-FFF2-40B4-BE49-F238E27FC236}">
                <a16:creationId xmlns:a16="http://schemas.microsoft.com/office/drawing/2014/main" id="{66DF357E-CAE1-4C97-98B4-7669705992EC}"/>
              </a:ext>
            </a:extLst>
          </p:cNvPr>
          <p:cNvSpPr/>
          <p:nvPr/>
        </p:nvSpPr>
        <p:spPr>
          <a:xfrm>
            <a:off x="7092779" y="1129785"/>
            <a:ext cx="1248033" cy="534427"/>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dirty="0"/>
              <a:t>Chip</a:t>
            </a:r>
            <a:endParaRPr lang="zh-CN" altLang="en-US" dirty="0"/>
          </a:p>
        </p:txBody>
      </p:sp>
      <p:sp>
        <p:nvSpPr>
          <p:cNvPr id="6" name="Rectangle 5">
            <a:extLst>
              <a:ext uri="{FF2B5EF4-FFF2-40B4-BE49-F238E27FC236}">
                <a16:creationId xmlns:a16="http://schemas.microsoft.com/office/drawing/2014/main" id="{EDE00D14-9EF0-4EDD-AE3E-C69B9D57D577}"/>
              </a:ext>
            </a:extLst>
          </p:cNvPr>
          <p:cNvSpPr/>
          <p:nvPr/>
        </p:nvSpPr>
        <p:spPr>
          <a:xfrm>
            <a:off x="7092778" y="5030580"/>
            <a:ext cx="1248033" cy="534427"/>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dirty="0"/>
              <a:t>Chip</a:t>
            </a:r>
            <a:endParaRPr lang="zh-CN" altLang="en-US" dirty="0"/>
          </a:p>
        </p:txBody>
      </p:sp>
      <p:sp>
        <p:nvSpPr>
          <p:cNvPr id="7" name="Rectangle 6">
            <a:extLst>
              <a:ext uri="{FF2B5EF4-FFF2-40B4-BE49-F238E27FC236}">
                <a16:creationId xmlns:a16="http://schemas.microsoft.com/office/drawing/2014/main" id="{E6C06913-1668-483E-9B41-A18825DD0AD0}"/>
              </a:ext>
            </a:extLst>
          </p:cNvPr>
          <p:cNvSpPr/>
          <p:nvPr/>
        </p:nvSpPr>
        <p:spPr>
          <a:xfrm>
            <a:off x="6796213" y="178316"/>
            <a:ext cx="1841162" cy="942200"/>
          </a:xfrm>
          <a:prstGeom prst="rect">
            <a:avLst/>
          </a:prstGeom>
        </p:spPr>
        <p:style>
          <a:lnRef idx="1">
            <a:schemeClr val="accent6"/>
          </a:lnRef>
          <a:fillRef idx="2">
            <a:schemeClr val="accent6"/>
          </a:fillRef>
          <a:effectRef idx="1">
            <a:schemeClr val="accent6"/>
          </a:effectRef>
          <a:fontRef idx="minor">
            <a:schemeClr val="dk1"/>
          </a:fontRef>
        </p:style>
        <p:txBody>
          <a:bodyPr rtlCol="0" anchor="ctr"/>
          <a:lstStyle/>
          <a:p>
            <a:pPr algn="ctr"/>
            <a:r>
              <a:rPr lang="en-US" altLang="zh-CN" dirty="0"/>
              <a:t>PCB</a:t>
            </a:r>
            <a:endParaRPr lang="zh-CN" altLang="en-US" dirty="0"/>
          </a:p>
        </p:txBody>
      </p:sp>
      <p:sp>
        <p:nvSpPr>
          <p:cNvPr id="8" name="Rectangle 7">
            <a:extLst>
              <a:ext uri="{FF2B5EF4-FFF2-40B4-BE49-F238E27FC236}">
                <a16:creationId xmlns:a16="http://schemas.microsoft.com/office/drawing/2014/main" id="{7A856EF7-E837-4198-9DA0-7CCDAF5B4A7E}"/>
              </a:ext>
            </a:extLst>
          </p:cNvPr>
          <p:cNvSpPr/>
          <p:nvPr/>
        </p:nvSpPr>
        <p:spPr>
          <a:xfrm>
            <a:off x="6796213" y="5574276"/>
            <a:ext cx="1841162" cy="942200"/>
          </a:xfrm>
          <a:prstGeom prst="rect">
            <a:avLst/>
          </a:prstGeom>
        </p:spPr>
        <p:style>
          <a:lnRef idx="1">
            <a:schemeClr val="accent6"/>
          </a:lnRef>
          <a:fillRef idx="2">
            <a:schemeClr val="accent6"/>
          </a:fillRef>
          <a:effectRef idx="1">
            <a:schemeClr val="accent6"/>
          </a:effectRef>
          <a:fontRef idx="minor">
            <a:schemeClr val="dk1"/>
          </a:fontRef>
        </p:style>
        <p:txBody>
          <a:bodyPr rtlCol="0" anchor="ctr"/>
          <a:lstStyle/>
          <a:p>
            <a:pPr algn="ctr"/>
            <a:r>
              <a:rPr lang="en-US" altLang="zh-CN" dirty="0"/>
              <a:t>PCB</a:t>
            </a:r>
            <a:endParaRPr lang="zh-CN" altLang="en-US" dirty="0"/>
          </a:p>
        </p:txBody>
      </p:sp>
      <p:sp>
        <p:nvSpPr>
          <p:cNvPr id="10" name="TextBox 9">
            <a:extLst>
              <a:ext uri="{FF2B5EF4-FFF2-40B4-BE49-F238E27FC236}">
                <a16:creationId xmlns:a16="http://schemas.microsoft.com/office/drawing/2014/main" id="{D6809CDB-876C-44EE-8446-53B3E6A7D39A}"/>
              </a:ext>
            </a:extLst>
          </p:cNvPr>
          <p:cNvSpPr txBox="1"/>
          <p:nvPr/>
        </p:nvSpPr>
        <p:spPr>
          <a:xfrm>
            <a:off x="7290488" y="3026547"/>
            <a:ext cx="889686" cy="646331"/>
          </a:xfrm>
          <a:prstGeom prst="rect">
            <a:avLst/>
          </a:prstGeom>
          <a:noFill/>
        </p:spPr>
        <p:txBody>
          <a:bodyPr wrap="square">
            <a:spAutoFit/>
          </a:bodyPr>
          <a:lstStyle/>
          <a:p>
            <a:pPr algn="ctr"/>
            <a:r>
              <a:rPr lang="en-US" altLang="zh-CN" dirty="0"/>
              <a:t>Active area</a:t>
            </a:r>
            <a:endParaRPr lang="zh-CN" altLang="en-US" dirty="0"/>
          </a:p>
        </p:txBody>
      </p:sp>
      <p:sp>
        <p:nvSpPr>
          <p:cNvPr id="12" name="TextBox 11">
            <a:extLst>
              <a:ext uri="{FF2B5EF4-FFF2-40B4-BE49-F238E27FC236}">
                <a16:creationId xmlns:a16="http://schemas.microsoft.com/office/drawing/2014/main" id="{1B70E2A3-855E-4C66-BA04-021D43DDCF46}"/>
              </a:ext>
            </a:extLst>
          </p:cNvPr>
          <p:cNvSpPr txBox="1"/>
          <p:nvPr/>
        </p:nvSpPr>
        <p:spPr>
          <a:xfrm rot="16200000">
            <a:off x="7935728" y="3162729"/>
            <a:ext cx="932371" cy="369332"/>
          </a:xfrm>
          <a:prstGeom prst="rect">
            <a:avLst/>
          </a:prstGeom>
          <a:noFill/>
        </p:spPr>
        <p:txBody>
          <a:bodyPr wrap="none" rtlCol="0">
            <a:spAutoFit/>
          </a:bodyPr>
          <a:lstStyle/>
          <a:p>
            <a:r>
              <a:rPr lang="en-US" altLang="zh-CN" dirty="0">
                <a:solidFill>
                  <a:schemeClr val="accent2"/>
                </a:solidFill>
              </a:rPr>
              <a:t>window</a:t>
            </a:r>
            <a:endParaRPr lang="zh-CN" altLang="en-US" dirty="0">
              <a:solidFill>
                <a:schemeClr val="accent2"/>
              </a:solidFill>
            </a:endParaRPr>
          </a:p>
        </p:txBody>
      </p:sp>
      <p:sp>
        <p:nvSpPr>
          <p:cNvPr id="13" name="TextBox 12">
            <a:extLst>
              <a:ext uri="{FF2B5EF4-FFF2-40B4-BE49-F238E27FC236}">
                <a16:creationId xmlns:a16="http://schemas.microsoft.com/office/drawing/2014/main" id="{C3ABD2F3-6A6A-438A-84A3-77BBAD6146D5}"/>
              </a:ext>
            </a:extLst>
          </p:cNvPr>
          <p:cNvSpPr txBox="1"/>
          <p:nvPr/>
        </p:nvSpPr>
        <p:spPr>
          <a:xfrm>
            <a:off x="4572000" y="311303"/>
            <a:ext cx="2078261" cy="923330"/>
          </a:xfrm>
          <a:prstGeom prst="rect">
            <a:avLst/>
          </a:prstGeom>
          <a:noFill/>
        </p:spPr>
        <p:txBody>
          <a:bodyPr wrap="none" rtlCol="0">
            <a:spAutoFit/>
          </a:bodyPr>
          <a:lstStyle/>
          <a:p>
            <a:r>
              <a:rPr lang="en-US" altLang="zh-CN" dirty="0"/>
              <a:t>PCB/Package/Frame</a:t>
            </a:r>
          </a:p>
          <a:p>
            <a:r>
              <a:rPr lang="en-US" altLang="zh-CN" dirty="0"/>
              <a:t>Chip/Wafer</a:t>
            </a:r>
          </a:p>
          <a:p>
            <a:r>
              <a:rPr lang="en-US" altLang="zh-CN" dirty="0"/>
              <a:t>Active area</a:t>
            </a:r>
            <a:endParaRPr lang="zh-CN" altLang="en-US" dirty="0"/>
          </a:p>
        </p:txBody>
      </p:sp>
      <p:cxnSp>
        <p:nvCxnSpPr>
          <p:cNvPr id="23" name="Straight Connector 22">
            <a:extLst>
              <a:ext uri="{FF2B5EF4-FFF2-40B4-BE49-F238E27FC236}">
                <a16:creationId xmlns:a16="http://schemas.microsoft.com/office/drawing/2014/main" id="{E0D7161B-74BA-44BC-8172-7A02859D05E1}"/>
              </a:ext>
            </a:extLst>
          </p:cNvPr>
          <p:cNvCxnSpPr>
            <a:cxnSpLocks/>
          </p:cNvCxnSpPr>
          <p:nvPr/>
        </p:nvCxnSpPr>
        <p:spPr>
          <a:xfrm>
            <a:off x="4819135" y="3424906"/>
            <a:ext cx="2434282" cy="0"/>
          </a:xfrm>
          <a:prstGeom prst="line">
            <a:avLst/>
          </a:prstGeom>
        </p:spPr>
        <p:style>
          <a:lnRef idx="1">
            <a:schemeClr val="accent1"/>
          </a:lnRef>
          <a:fillRef idx="0">
            <a:schemeClr val="accent1"/>
          </a:fillRef>
          <a:effectRef idx="0">
            <a:schemeClr val="accent1"/>
          </a:effectRef>
          <a:fontRef idx="minor">
            <a:schemeClr val="tx1"/>
          </a:fontRef>
        </p:style>
      </p:cxnSp>
      <p:sp>
        <p:nvSpPr>
          <p:cNvPr id="25" name="Arc 24">
            <a:extLst>
              <a:ext uri="{FF2B5EF4-FFF2-40B4-BE49-F238E27FC236}">
                <a16:creationId xmlns:a16="http://schemas.microsoft.com/office/drawing/2014/main" id="{764F1AA5-7D33-4D5D-A873-0E718B993105}"/>
              </a:ext>
            </a:extLst>
          </p:cNvPr>
          <p:cNvSpPr/>
          <p:nvPr/>
        </p:nvSpPr>
        <p:spPr>
          <a:xfrm rot="1447573">
            <a:off x="5371679" y="2819342"/>
            <a:ext cx="840649" cy="859993"/>
          </a:xfrm>
          <a:prstGeom prst="arc">
            <a:avLst/>
          </a:prstGeom>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26" name="TextBox 25">
            <a:extLst>
              <a:ext uri="{FF2B5EF4-FFF2-40B4-BE49-F238E27FC236}">
                <a16:creationId xmlns:a16="http://schemas.microsoft.com/office/drawing/2014/main" id="{67465951-B6EF-4640-92F7-27CD614F51C4}"/>
              </a:ext>
            </a:extLst>
          </p:cNvPr>
          <p:cNvSpPr txBox="1"/>
          <p:nvPr/>
        </p:nvSpPr>
        <p:spPr>
          <a:xfrm>
            <a:off x="6167252" y="2880054"/>
            <a:ext cx="386644" cy="369332"/>
          </a:xfrm>
          <a:prstGeom prst="rect">
            <a:avLst/>
          </a:prstGeom>
          <a:noFill/>
        </p:spPr>
        <p:txBody>
          <a:bodyPr wrap="none" rtlCol="0">
            <a:spAutoFit/>
          </a:bodyPr>
          <a:lstStyle/>
          <a:p>
            <a:r>
              <a:rPr lang="en-US" altLang="zh-CN" dirty="0"/>
              <a:t>θ</a:t>
            </a:r>
            <a:r>
              <a:rPr lang="en-US" altLang="zh-CN" baseline="-25000" dirty="0"/>
              <a:t>1</a:t>
            </a:r>
            <a:endParaRPr lang="zh-CN" altLang="en-US" baseline="-25000" dirty="0"/>
          </a:p>
        </p:txBody>
      </p:sp>
      <p:sp>
        <p:nvSpPr>
          <p:cNvPr id="27" name="Rectangle 26">
            <a:extLst>
              <a:ext uri="{FF2B5EF4-FFF2-40B4-BE49-F238E27FC236}">
                <a16:creationId xmlns:a16="http://schemas.microsoft.com/office/drawing/2014/main" id="{33FDDA8B-F25E-42B1-9030-FB43BC47B722}"/>
              </a:ext>
            </a:extLst>
          </p:cNvPr>
          <p:cNvSpPr/>
          <p:nvPr/>
        </p:nvSpPr>
        <p:spPr>
          <a:xfrm>
            <a:off x="895863" y="1668847"/>
            <a:ext cx="556055" cy="3361733"/>
          </a:xfrm>
          <a:prstGeom prst="rect">
            <a:avLst/>
          </a:prstGeom>
        </p:spPr>
        <p:style>
          <a:lnRef idx="1">
            <a:schemeClr val="accent4"/>
          </a:lnRef>
          <a:fillRef idx="2">
            <a:schemeClr val="accent4"/>
          </a:fillRef>
          <a:effectRef idx="1">
            <a:schemeClr val="accent4"/>
          </a:effectRef>
          <a:fontRef idx="minor">
            <a:schemeClr val="dk1"/>
          </a:fontRef>
        </p:style>
        <p:txBody>
          <a:bodyPr rtlCol="0" anchor="ctr"/>
          <a:lstStyle/>
          <a:p>
            <a:pPr algn="ctr"/>
            <a:endParaRPr lang="zh-CN" altLang="en-US" dirty="0"/>
          </a:p>
        </p:txBody>
      </p:sp>
      <p:sp>
        <p:nvSpPr>
          <p:cNvPr id="30" name="Rectangle 29">
            <a:extLst>
              <a:ext uri="{FF2B5EF4-FFF2-40B4-BE49-F238E27FC236}">
                <a16:creationId xmlns:a16="http://schemas.microsoft.com/office/drawing/2014/main" id="{C60E73B2-99B0-4C23-B123-D139CC080FF4}"/>
              </a:ext>
            </a:extLst>
          </p:cNvPr>
          <p:cNvSpPr/>
          <p:nvPr/>
        </p:nvSpPr>
        <p:spPr>
          <a:xfrm>
            <a:off x="549874" y="1125150"/>
            <a:ext cx="1248033" cy="534427"/>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dirty="0"/>
              <a:t>Chip</a:t>
            </a:r>
            <a:endParaRPr lang="zh-CN" altLang="en-US" dirty="0"/>
          </a:p>
        </p:txBody>
      </p:sp>
      <p:sp>
        <p:nvSpPr>
          <p:cNvPr id="31" name="Rectangle 30">
            <a:extLst>
              <a:ext uri="{FF2B5EF4-FFF2-40B4-BE49-F238E27FC236}">
                <a16:creationId xmlns:a16="http://schemas.microsoft.com/office/drawing/2014/main" id="{75A17E50-EBAE-4CA6-A020-9505833C4585}"/>
              </a:ext>
            </a:extLst>
          </p:cNvPr>
          <p:cNvSpPr/>
          <p:nvPr/>
        </p:nvSpPr>
        <p:spPr>
          <a:xfrm>
            <a:off x="549873" y="5025945"/>
            <a:ext cx="1248033" cy="534427"/>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dirty="0"/>
              <a:t>Chip</a:t>
            </a:r>
            <a:endParaRPr lang="zh-CN" altLang="en-US" dirty="0"/>
          </a:p>
        </p:txBody>
      </p:sp>
      <p:sp>
        <p:nvSpPr>
          <p:cNvPr id="32" name="Rectangle 31">
            <a:extLst>
              <a:ext uri="{FF2B5EF4-FFF2-40B4-BE49-F238E27FC236}">
                <a16:creationId xmlns:a16="http://schemas.microsoft.com/office/drawing/2014/main" id="{459E38FF-AAA4-4BD6-8C96-F00280E08B3B}"/>
              </a:ext>
            </a:extLst>
          </p:cNvPr>
          <p:cNvSpPr/>
          <p:nvPr/>
        </p:nvSpPr>
        <p:spPr>
          <a:xfrm>
            <a:off x="253308" y="173681"/>
            <a:ext cx="1841162" cy="942200"/>
          </a:xfrm>
          <a:prstGeom prst="rect">
            <a:avLst/>
          </a:prstGeom>
        </p:spPr>
        <p:style>
          <a:lnRef idx="1">
            <a:schemeClr val="accent6"/>
          </a:lnRef>
          <a:fillRef idx="2">
            <a:schemeClr val="accent6"/>
          </a:fillRef>
          <a:effectRef idx="1">
            <a:schemeClr val="accent6"/>
          </a:effectRef>
          <a:fontRef idx="minor">
            <a:schemeClr val="dk1"/>
          </a:fontRef>
        </p:style>
        <p:txBody>
          <a:bodyPr rtlCol="0" anchor="ctr"/>
          <a:lstStyle/>
          <a:p>
            <a:pPr algn="ctr"/>
            <a:r>
              <a:rPr lang="en-US" altLang="zh-CN" dirty="0"/>
              <a:t>PCB</a:t>
            </a:r>
            <a:endParaRPr lang="zh-CN" altLang="en-US" dirty="0"/>
          </a:p>
        </p:txBody>
      </p:sp>
      <p:sp>
        <p:nvSpPr>
          <p:cNvPr id="33" name="Rectangle 32">
            <a:extLst>
              <a:ext uri="{FF2B5EF4-FFF2-40B4-BE49-F238E27FC236}">
                <a16:creationId xmlns:a16="http://schemas.microsoft.com/office/drawing/2014/main" id="{122099FE-6356-4D2E-AD35-DE750402AB0C}"/>
              </a:ext>
            </a:extLst>
          </p:cNvPr>
          <p:cNvSpPr/>
          <p:nvPr/>
        </p:nvSpPr>
        <p:spPr>
          <a:xfrm>
            <a:off x="253308" y="5569641"/>
            <a:ext cx="1841162" cy="942200"/>
          </a:xfrm>
          <a:prstGeom prst="rect">
            <a:avLst/>
          </a:prstGeom>
        </p:spPr>
        <p:style>
          <a:lnRef idx="1">
            <a:schemeClr val="accent6"/>
          </a:lnRef>
          <a:fillRef idx="2">
            <a:schemeClr val="accent6"/>
          </a:fillRef>
          <a:effectRef idx="1">
            <a:schemeClr val="accent6"/>
          </a:effectRef>
          <a:fontRef idx="minor">
            <a:schemeClr val="dk1"/>
          </a:fontRef>
        </p:style>
        <p:txBody>
          <a:bodyPr rtlCol="0" anchor="ctr"/>
          <a:lstStyle/>
          <a:p>
            <a:pPr algn="ctr"/>
            <a:r>
              <a:rPr lang="en-US" altLang="zh-CN" dirty="0"/>
              <a:t>PCB</a:t>
            </a:r>
            <a:endParaRPr lang="zh-CN" altLang="en-US" dirty="0"/>
          </a:p>
        </p:txBody>
      </p:sp>
      <p:sp>
        <p:nvSpPr>
          <p:cNvPr id="34" name="TextBox 33">
            <a:extLst>
              <a:ext uri="{FF2B5EF4-FFF2-40B4-BE49-F238E27FC236}">
                <a16:creationId xmlns:a16="http://schemas.microsoft.com/office/drawing/2014/main" id="{FB30C167-DCD7-4E82-89C3-DF8F8FE2CA25}"/>
              </a:ext>
            </a:extLst>
          </p:cNvPr>
          <p:cNvSpPr txBox="1"/>
          <p:nvPr/>
        </p:nvSpPr>
        <p:spPr>
          <a:xfrm>
            <a:off x="747583" y="3021912"/>
            <a:ext cx="889686" cy="646331"/>
          </a:xfrm>
          <a:prstGeom prst="rect">
            <a:avLst/>
          </a:prstGeom>
          <a:noFill/>
        </p:spPr>
        <p:txBody>
          <a:bodyPr wrap="square">
            <a:spAutoFit/>
          </a:bodyPr>
          <a:lstStyle/>
          <a:p>
            <a:pPr algn="ctr"/>
            <a:r>
              <a:rPr lang="en-US" altLang="zh-CN" dirty="0"/>
              <a:t>Active area</a:t>
            </a:r>
            <a:endParaRPr lang="zh-CN" altLang="en-US" dirty="0"/>
          </a:p>
        </p:txBody>
      </p:sp>
      <p:sp>
        <p:nvSpPr>
          <p:cNvPr id="35" name="TextBox 34">
            <a:extLst>
              <a:ext uri="{FF2B5EF4-FFF2-40B4-BE49-F238E27FC236}">
                <a16:creationId xmlns:a16="http://schemas.microsoft.com/office/drawing/2014/main" id="{D2842D76-3274-4140-88A8-89C0271E54D2}"/>
              </a:ext>
            </a:extLst>
          </p:cNvPr>
          <p:cNvSpPr txBox="1"/>
          <p:nvPr/>
        </p:nvSpPr>
        <p:spPr>
          <a:xfrm rot="16200000">
            <a:off x="1392823" y="3158094"/>
            <a:ext cx="932371" cy="369332"/>
          </a:xfrm>
          <a:prstGeom prst="rect">
            <a:avLst/>
          </a:prstGeom>
          <a:noFill/>
        </p:spPr>
        <p:txBody>
          <a:bodyPr wrap="none" rtlCol="0">
            <a:spAutoFit/>
          </a:bodyPr>
          <a:lstStyle/>
          <a:p>
            <a:r>
              <a:rPr lang="en-US" altLang="zh-CN" dirty="0">
                <a:solidFill>
                  <a:schemeClr val="accent2"/>
                </a:solidFill>
              </a:rPr>
              <a:t>window</a:t>
            </a:r>
            <a:endParaRPr lang="zh-CN" altLang="en-US" dirty="0">
              <a:solidFill>
                <a:schemeClr val="accent2"/>
              </a:solidFill>
            </a:endParaRPr>
          </a:p>
        </p:txBody>
      </p:sp>
      <p:sp>
        <p:nvSpPr>
          <p:cNvPr id="36" name="Rectangle 35">
            <a:extLst>
              <a:ext uri="{FF2B5EF4-FFF2-40B4-BE49-F238E27FC236}">
                <a16:creationId xmlns:a16="http://schemas.microsoft.com/office/drawing/2014/main" id="{B79588D9-F62E-4FB3-9963-6DC1AE96B586}"/>
              </a:ext>
            </a:extLst>
          </p:cNvPr>
          <p:cNvSpPr/>
          <p:nvPr/>
        </p:nvSpPr>
        <p:spPr>
          <a:xfrm>
            <a:off x="7429726" y="3815826"/>
            <a:ext cx="556055" cy="593589"/>
          </a:xfrm>
          <a:prstGeom prst="rect">
            <a:avLst/>
          </a:prstGeom>
          <a:solidFill>
            <a:schemeClr val="accent4">
              <a:lumMod val="40000"/>
              <a:lumOff val="60000"/>
            </a:schemeClr>
          </a:solidFill>
        </p:spPr>
        <p:style>
          <a:lnRef idx="1">
            <a:schemeClr val="accent4"/>
          </a:lnRef>
          <a:fillRef idx="2">
            <a:schemeClr val="accent4"/>
          </a:fillRef>
          <a:effectRef idx="1">
            <a:schemeClr val="accent4"/>
          </a:effectRef>
          <a:fontRef idx="minor">
            <a:schemeClr val="dk1"/>
          </a:fontRef>
        </p:style>
        <p:txBody>
          <a:bodyPr rtlCol="0" anchor="ctr"/>
          <a:lstStyle/>
          <a:p>
            <a:pPr algn="ctr"/>
            <a:endParaRPr lang="zh-CN" altLang="en-US" dirty="0"/>
          </a:p>
        </p:txBody>
      </p:sp>
      <p:sp>
        <p:nvSpPr>
          <p:cNvPr id="37" name="Rectangle 36">
            <a:extLst>
              <a:ext uri="{FF2B5EF4-FFF2-40B4-BE49-F238E27FC236}">
                <a16:creationId xmlns:a16="http://schemas.microsoft.com/office/drawing/2014/main" id="{E14FB2A0-3354-4182-B8EB-7D20E5582FB3}"/>
              </a:ext>
            </a:extLst>
          </p:cNvPr>
          <p:cNvSpPr/>
          <p:nvPr/>
        </p:nvSpPr>
        <p:spPr>
          <a:xfrm>
            <a:off x="7429726" y="4420242"/>
            <a:ext cx="556055" cy="593589"/>
          </a:xfrm>
          <a:prstGeom prst="rect">
            <a:avLst/>
          </a:prstGeom>
          <a:solidFill>
            <a:schemeClr val="accent4">
              <a:lumMod val="20000"/>
              <a:lumOff val="80000"/>
            </a:schemeClr>
          </a:solidFill>
        </p:spPr>
        <p:style>
          <a:lnRef idx="1">
            <a:schemeClr val="accent4"/>
          </a:lnRef>
          <a:fillRef idx="2">
            <a:schemeClr val="accent4"/>
          </a:fillRef>
          <a:effectRef idx="1">
            <a:schemeClr val="accent4"/>
          </a:effectRef>
          <a:fontRef idx="minor">
            <a:schemeClr val="dk1"/>
          </a:fontRef>
        </p:style>
        <p:txBody>
          <a:bodyPr rtlCol="0" anchor="ctr"/>
          <a:lstStyle/>
          <a:p>
            <a:pPr algn="ctr"/>
            <a:endParaRPr lang="zh-CN" altLang="en-US" dirty="0"/>
          </a:p>
        </p:txBody>
      </p:sp>
      <p:sp>
        <p:nvSpPr>
          <p:cNvPr id="38" name="Rectangle 37">
            <a:extLst>
              <a:ext uri="{FF2B5EF4-FFF2-40B4-BE49-F238E27FC236}">
                <a16:creationId xmlns:a16="http://schemas.microsoft.com/office/drawing/2014/main" id="{D2809DF0-6AE7-494E-967A-04BE3E91527E}"/>
              </a:ext>
            </a:extLst>
          </p:cNvPr>
          <p:cNvSpPr/>
          <p:nvPr/>
        </p:nvSpPr>
        <p:spPr>
          <a:xfrm>
            <a:off x="7429726" y="2291393"/>
            <a:ext cx="556055" cy="593589"/>
          </a:xfrm>
          <a:prstGeom prst="rect">
            <a:avLst/>
          </a:prstGeom>
          <a:solidFill>
            <a:schemeClr val="accent4">
              <a:lumMod val="40000"/>
              <a:lumOff val="60000"/>
            </a:schemeClr>
          </a:solidFill>
        </p:spPr>
        <p:style>
          <a:lnRef idx="1">
            <a:schemeClr val="accent4"/>
          </a:lnRef>
          <a:fillRef idx="2">
            <a:schemeClr val="accent4"/>
          </a:fillRef>
          <a:effectRef idx="1">
            <a:schemeClr val="accent4"/>
          </a:effectRef>
          <a:fontRef idx="minor">
            <a:schemeClr val="dk1"/>
          </a:fontRef>
        </p:style>
        <p:txBody>
          <a:bodyPr rtlCol="0" anchor="ctr"/>
          <a:lstStyle/>
          <a:p>
            <a:pPr algn="ctr"/>
            <a:endParaRPr lang="zh-CN" altLang="en-US" dirty="0"/>
          </a:p>
        </p:txBody>
      </p:sp>
      <p:sp>
        <p:nvSpPr>
          <p:cNvPr id="39" name="Rectangle 38">
            <a:extLst>
              <a:ext uri="{FF2B5EF4-FFF2-40B4-BE49-F238E27FC236}">
                <a16:creationId xmlns:a16="http://schemas.microsoft.com/office/drawing/2014/main" id="{3C30CF1F-5865-4302-9EC7-93005B0B3386}"/>
              </a:ext>
            </a:extLst>
          </p:cNvPr>
          <p:cNvSpPr/>
          <p:nvPr/>
        </p:nvSpPr>
        <p:spPr>
          <a:xfrm>
            <a:off x="7429726" y="1686979"/>
            <a:ext cx="556055" cy="593589"/>
          </a:xfrm>
          <a:prstGeom prst="rect">
            <a:avLst/>
          </a:prstGeom>
          <a:solidFill>
            <a:schemeClr val="accent4">
              <a:lumMod val="20000"/>
              <a:lumOff val="80000"/>
            </a:schemeClr>
          </a:solidFill>
        </p:spPr>
        <p:style>
          <a:lnRef idx="1">
            <a:schemeClr val="accent4"/>
          </a:lnRef>
          <a:fillRef idx="2">
            <a:schemeClr val="accent4"/>
          </a:fillRef>
          <a:effectRef idx="1">
            <a:schemeClr val="accent4"/>
          </a:effectRef>
          <a:fontRef idx="minor">
            <a:schemeClr val="dk1"/>
          </a:fontRef>
        </p:style>
        <p:txBody>
          <a:bodyPr rtlCol="0" anchor="ctr"/>
          <a:lstStyle/>
          <a:p>
            <a:pPr algn="ctr"/>
            <a:endParaRPr lang="zh-CN" altLang="en-US" dirty="0"/>
          </a:p>
        </p:txBody>
      </p:sp>
      <p:cxnSp>
        <p:nvCxnSpPr>
          <p:cNvPr id="15" name="Straight Arrow Connector 14">
            <a:extLst>
              <a:ext uri="{FF2B5EF4-FFF2-40B4-BE49-F238E27FC236}">
                <a16:creationId xmlns:a16="http://schemas.microsoft.com/office/drawing/2014/main" id="{4F0DA116-FF54-4E4C-A22E-3A87A3095CBA}"/>
              </a:ext>
            </a:extLst>
          </p:cNvPr>
          <p:cNvCxnSpPr>
            <a:cxnSpLocks/>
          </p:cNvCxnSpPr>
          <p:nvPr/>
        </p:nvCxnSpPr>
        <p:spPr>
          <a:xfrm flipV="1">
            <a:off x="4819135" y="1964724"/>
            <a:ext cx="2804984" cy="1460182"/>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cxnSp>
        <p:nvCxnSpPr>
          <p:cNvPr id="40" name="Straight Arrow Connector 39">
            <a:extLst>
              <a:ext uri="{FF2B5EF4-FFF2-40B4-BE49-F238E27FC236}">
                <a16:creationId xmlns:a16="http://schemas.microsoft.com/office/drawing/2014/main" id="{6B522A92-FE49-4464-9C9C-E0BED212B671}"/>
              </a:ext>
            </a:extLst>
          </p:cNvPr>
          <p:cNvCxnSpPr>
            <a:cxnSpLocks/>
          </p:cNvCxnSpPr>
          <p:nvPr/>
        </p:nvCxnSpPr>
        <p:spPr>
          <a:xfrm>
            <a:off x="4819135" y="3429000"/>
            <a:ext cx="2804984" cy="741885"/>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sp>
        <p:nvSpPr>
          <p:cNvPr id="43" name="Arc 42">
            <a:extLst>
              <a:ext uri="{FF2B5EF4-FFF2-40B4-BE49-F238E27FC236}">
                <a16:creationId xmlns:a16="http://schemas.microsoft.com/office/drawing/2014/main" id="{C89C4BE5-AAE7-4361-B5BB-2532621E57C4}"/>
              </a:ext>
            </a:extLst>
          </p:cNvPr>
          <p:cNvSpPr/>
          <p:nvPr/>
        </p:nvSpPr>
        <p:spPr>
          <a:xfrm rot="3596466">
            <a:off x="5795796" y="3337813"/>
            <a:ext cx="469423" cy="480225"/>
          </a:xfrm>
          <a:prstGeom prst="arc">
            <a:avLst/>
          </a:prstGeom>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44" name="TextBox 43">
            <a:extLst>
              <a:ext uri="{FF2B5EF4-FFF2-40B4-BE49-F238E27FC236}">
                <a16:creationId xmlns:a16="http://schemas.microsoft.com/office/drawing/2014/main" id="{F1FEE670-18E1-4692-AF69-FB630B7164EF}"/>
              </a:ext>
            </a:extLst>
          </p:cNvPr>
          <p:cNvSpPr txBox="1"/>
          <p:nvPr/>
        </p:nvSpPr>
        <p:spPr>
          <a:xfrm>
            <a:off x="6254040" y="3444344"/>
            <a:ext cx="386644" cy="369332"/>
          </a:xfrm>
          <a:prstGeom prst="rect">
            <a:avLst/>
          </a:prstGeom>
          <a:noFill/>
        </p:spPr>
        <p:txBody>
          <a:bodyPr wrap="none" rtlCol="0">
            <a:spAutoFit/>
          </a:bodyPr>
          <a:lstStyle/>
          <a:p>
            <a:r>
              <a:rPr lang="en-US" altLang="zh-CN" dirty="0"/>
              <a:t>θ</a:t>
            </a:r>
            <a:r>
              <a:rPr lang="en-US" altLang="zh-CN" baseline="-25000" dirty="0"/>
              <a:t>2</a:t>
            </a:r>
            <a:endParaRPr lang="zh-CN" altLang="en-US" baseline="-25000" dirty="0"/>
          </a:p>
        </p:txBody>
      </p:sp>
      <p:sp>
        <p:nvSpPr>
          <p:cNvPr id="11" name="TextBox 10">
            <a:extLst>
              <a:ext uri="{FF2B5EF4-FFF2-40B4-BE49-F238E27FC236}">
                <a16:creationId xmlns:a16="http://schemas.microsoft.com/office/drawing/2014/main" id="{48009719-0F56-459C-9868-EA9451B9C52B}"/>
              </a:ext>
            </a:extLst>
          </p:cNvPr>
          <p:cNvSpPr txBox="1"/>
          <p:nvPr/>
        </p:nvSpPr>
        <p:spPr>
          <a:xfrm>
            <a:off x="2094470" y="5688393"/>
            <a:ext cx="4701743" cy="1200329"/>
          </a:xfrm>
          <a:prstGeom prst="rect">
            <a:avLst/>
          </a:prstGeom>
          <a:noFill/>
        </p:spPr>
        <p:txBody>
          <a:bodyPr wrap="square" rtlCol="0">
            <a:spAutoFit/>
          </a:bodyPr>
          <a:lstStyle/>
          <a:p>
            <a:r>
              <a:rPr lang="en-US" altLang="zh-CN" dirty="0"/>
              <a:t>In the simulation, the E detector is segmented into three rings.</a:t>
            </a:r>
          </a:p>
          <a:p>
            <a:r>
              <a:rPr lang="en-US" altLang="zh-CN" dirty="0">
                <a:solidFill>
                  <a:srgbClr val="000000"/>
                </a:solidFill>
                <a:latin typeface="Calibri" panose="020F0502020204030204" pitchFamily="34" charset="0"/>
                <a:ea typeface="DengXian" panose="02010600030101010101" pitchFamily="2" charset="-122"/>
              </a:rPr>
              <a:t>We</a:t>
            </a:r>
            <a:r>
              <a:rPr lang="en-US" altLang="zh-CN" sz="1800" dirty="0">
                <a:solidFill>
                  <a:srgbClr val="000000"/>
                </a:solidFill>
                <a:effectLst/>
                <a:latin typeface="Calibri" panose="020F0502020204030204" pitchFamily="34" charset="0"/>
                <a:ea typeface="DengXian" panose="02010600030101010101" pitchFamily="2" charset="-122"/>
              </a:rPr>
              <a:t> will see what effect angle has on Joe's spectra</a:t>
            </a:r>
            <a:r>
              <a:rPr lang="en-US" altLang="zh-CN" dirty="0">
                <a:solidFill>
                  <a:srgbClr val="000000"/>
                </a:solidFill>
                <a:latin typeface="Calibri" panose="020F0502020204030204" pitchFamily="34" charset="0"/>
                <a:ea typeface="DengXian" panose="02010600030101010101" pitchFamily="2" charset="-122"/>
              </a:rPr>
              <a:t>.</a:t>
            </a:r>
            <a:endParaRPr lang="zh-CN" altLang="en-US" dirty="0"/>
          </a:p>
        </p:txBody>
      </p:sp>
    </p:spTree>
    <p:extLst>
      <p:ext uri="{BB962C8B-B14F-4D97-AF65-F5344CB8AC3E}">
        <p14:creationId xmlns:p14="http://schemas.microsoft.com/office/powerpoint/2010/main" val="3457314360"/>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E851C3C1-51F6-460B-965F-0A0B0733FFF2}"/>
              </a:ext>
            </a:extLst>
          </p:cNvPr>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143740" y="171882"/>
            <a:ext cx="4843895" cy="4193793"/>
          </a:xfrm>
          <a:prstGeom prst="rect">
            <a:avLst/>
          </a:prstGeom>
        </p:spPr>
      </p:pic>
      <p:pic>
        <p:nvPicPr>
          <p:cNvPr id="3" name="img386458">
            <a:extLst>
              <a:ext uri="{FF2B5EF4-FFF2-40B4-BE49-F238E27FC236}">
                <a16:creationId xmlns:a16="http://schemas.microsoft.com/office/drawing/2014/main" id="{ACB2033E-256D-46A1-9903-23DB0A743034}"/>
              </a:ext>
            </a:extLst>
          </p:cNvPr>
          <p:cNvPicPr/>
          <p:nvPr/>
        </p:nvPicPr>
        <p:blipFill>
          <a:blip r:embed="rId4">
            <a:extLst>
              <a:ext uri="{28A0092B-C50C-407E-A947-70E740481C1C}">
                <a14:useLocalDpi xmlns:a14="http://schemas.microsoft.com/office/drawing/2010/main" val="0"/>
              </a:ext>
            </a:extLst>
          </a:blip>
          <a:srcRect/>
          <a:stretch>
            <a:fillRect/>
          </a:stretch>
        </p:blipFill>
        <p:spPr bwMode="auto">
          <a:xfrm>
            <a:off x="0" y="5126355"/>
            <a:ext cx="4260215" cy="1731645"/>
          </a:xfrm>
          <a:prstGeom prst="rect">
            <a:avLst/>
          </a:prstGeom>
          <a:noFill/>
          <a:ln>
            <a:noFill/>
          </a:ln>
        </p:spPr>
      </p:pic>
    </p:spTree>
    <p:extLst>
      <p:ext uri="{BB962C8B-B14F-4D97-AF65-F5344CB8AC3E}">
        <p14:creationId xmlns:p14="http://schemas.microsoft.com/office/powerpoint/2010/main" val="1546331685"/>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Table 1">
            <a:extLst>
              <a:ext uri="{FF2B5EF4-FFF2-40B4-BE49-F238E27FC236}">
                <a16:creationId xmlns:a16="http://schemas.microsoft.com/office/drawing/2014/main" id="{4EEECB9D-C284-4A97-95DD-04820F2B9BDC}"/>
              </a:ext>
            </a:extLst>
          </p:cNvPr>
          <p:cNvGraphicFramePr>
            <a:graphicFrameLocks noGrp="1"/>
          </p:cNvGraphicFramePr>
          <p:nvPr>
            <p:extLst>
              <p:ext uri="{D42A27DB-BD31-4B8C-83A1-F6EECF244321}">
                <p14:modId xmlns:p14="http://schemas.microsoft.com/office/powerpoint/2010/main" val="476811736"/>
              </p:ext>
            </p:extLst>
          </p:nvPr>
        </p:nvGraphicFramePr>
        <p:xfrm>
          <a:off x="267929" y="138060"/>
          <a:ext cx="8608142" cy="4050478"/>
        </p:xfrm>
        <a:graphic>
          <a:graphicData uri="http://schemas.openxmlformats.org/drawingml/2006/table">
            <a:tbl>
              <a:tblPr>
                <a:tableStyleId>{2D5ABB26-0587-4C30-8999-92F81FD0307C}</a:tableStyleId>
              </a:tblPr>
              <a:tblGrid>
                <a:gridCol w="819823">
                  <a:extLst>
                    <a:ext uri="{9D8B030D-6E8A-4147-A177-3AD203B41FA5}">
                      <a16:colId xmlns:a16="http://schemas.microsoft.com/office/drawing/2014/main" val="2899864120"/>
                    </a:ext>
                  </a:extLst>
                </a:gridCol>
                <a:gridCol w="922301">
                  <a:extLst>
                    <a:ext uri="{9D8B030D-6E8A-4147-A177-3AD203B41FA5}">
                      <a16:colId xmlns:a16="http://schemas.microsoft.com/office/drawing/2014/main" val="2005910938"/>
                    </a:ext>
                  </a:extLst>
                </a:gridCol>
                <a:gridCol w="3125575">
                  <a:extLst>
                    <a:ext uri="{9D8B030D-6E8A-4147-A177-3AD203B41FA5}">
                      <a16:colId xmlns:a16="http://schemas.microsoft.com/office/drawing/2014/main" val="1212463663"/>
                    </a:ext>
                  </a:extLst>
                </a:gridCol>
                <a:gridCol w="3740443">
                  <a:extLst>
                    <a:ext uri="{9D8B030D-6E8A-4147-A177-3AD203B41FA5}">
                      <a16:colId xmlns:a16="http://schemas.microsoft.com/office/drawing/2014/main" val="2698485546"/>
                    </a:ext>
                  </a:extLst>
                </a:gridCol>
              </a:tblGrid>
              <a:tr h="661510">
                <a:tc gridSpan="2">
                  <a:txBody>
                    <a:bodyPr/>
                    <a:lstStyle/>
                    <a:p>
                      <a:pPr algn="ctr" fontAlgn="ctr"/>
                      <a:r>
                        <a:rPr lang="en-US" sz="1600" b="0" i="0" u="none" strike="noStrike" dirty="0">
                          <a:solidFill>
                            <a:srgbClr val="000000"/>
                          </a:solidFill>
                          <a:effectLst/>
                          <a:latin typeface="Cambria" panose="02040503050406030204" pitchFamily="18" charset="0"/>
                          <a:ea typeface="Cambria" panose="02040503050406030204" pitchFamily="18" charset="0"/>
                        </a:rPr>
                        <a:t>EADL_1991</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hMerge="1">
                  <a:txBody>
                    <a:bodyPr/>
                    <a:lstStyle/>
                    <a:p>
                      <a:pPr algn="ctr" fontAlgn="ctr"/>
                      <a:endParaRPr lang="en-US" sz="1600" b="0" i="0" u="none" strike="noStrike" dirty="0">
                        <a:solidFill>
                          <a:srgbClr val="000000"/>
                        </a:solidFill>
                        <a:effectLst/>
                        <a:latin typeface="Cambria" panose="02040503050406030204" pitchFamily="18" charset="0"/>
                        <a:ea typeface="Cambria" panose="020405030504060302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1600" u="none" strike="noStrike" dirty="0">
                          <a:effectLst/>
                          <a:latin typeface="Cambria" panose="02040503050406030204" pitchFamily="18" charset="0"/>
                          <a:ea typeface="Cambria" panose="02040503050406030204" pitchFamily="18" charset="0"/>
                        </a:rPr>
                        <a:t>Total level widths of K</a:t>
                      </a:r>
                      <a:r>
                        <a:rPr lang="en-US" sz="1600" u="none" strike="noStrike" baseline="30000" dirty="0">
                          <a:effectLst/>
                          <a:latin typeface="Cambria" panose="02040503050406030204" pitchFamily="18" charset="0"/>
                          <a:ea typeface="Cambria" panose="02040503050406030204" pitchFamily="18" charset="0"/>
                        </a:rPr>
                        <a:t>−1</a:t>
                      </a:r>
                      <a:r>
                        <a:rPr lang="en-US" sz="1600" u="none" strike="noStrike" baseline="0" dirty="0">
                          <a:effectLst/>
                          <a:latin typeface="Cambria" panose="02040503050406030204" pitchFamily="18" charset="0"/>
                          <a:ea typeface="Cambria" panose="02040503050406030204" pitchFamily="18" charset="0"/>
                        </a:rPr>
                        <a:t> </a:t>
                      </a:r>
                      <a:r>
                        <a:rPr lang="en-US" sz="1600" u="none" strike="noStrike" dirty="0">
                          <a:effectLst/>
                          <a:latin typeface="Cambria" panose="02040503050406030204" pitchFamily="18" charset="0"/>
                          <a:ea typeface="Cambria" panose="02040503050406030204" pitchFamily="18" charset="0"/>
                        </a:rPr>
                        <a:t>hole state atomic levels (eV)</a:t>
                      </a:r>
                      <a:endParaRPr lang="en-US" sz="1600" b="0" i="0" u="none" strike="noStrike" dirty="0">
                        <a:solidFill>
                          <a:srgbClr val="000000"/>
                        </a:solidFill>
                        <a:effectLst/>
                        <a:latin typeface="Cambria" panose="02040503050406030204" pitchFamily="18" charset="0"/>
                        <a:ea typeface="Cambria" panose="020405030504060302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1600" u="none" strike="noStrike" dirty="0">
                          <a:effectLst/>
                          <a:latin typeface="Cambria" panose="02040503050406030204" pitchFamily="18" charset="0"/>
                          <a:ea typeface="Cambria" panose="02040503050406030204" pitchFamily="18" charset="0"/>
                        </a:rPr>
                        <a:t>Lifetimes of K</a:t>
                      </a:r>
                      <a:r>
                        <a:rPr lang="en-US" sz="1600" u="none" strike="noStrike" baseline="30000" dirty="0">
                          <a:effectLst/>
                          <a:latin typeface="Cambria" panose="02040503050406030204" pitchFamily="18" charset="0"/>
                          <a:ea typeface="Cambria" panose="02040503050406030204" pitchFamily="18" charset="0"/>
                        </a:rPr>
                        <a:t>−1</a:t>
                      </a:r>
                      <a:r>
                        <a:rPr lang="en-US" sz="1600" u="none" strike="noStrike" baseline="0" dirty="0">
                          <a:effectLst/>
                          <a:latin typeface="Cambria" panose="02040503050406030204" pitchFamily="18" charset="0"/>
                          <a:ea typeface="Cambria" panose="02040503050406030204" pitchFamily="18" charset="0"/>
                        </a:rPr>
                        <a:t> </a:t>
                      </a:r>
                      <a:r>
                        <a:rPr lang="en-US" sz="1600" u="none" strike="noStrike" dirty="0">
                          <a:effectLst/>
                          <a:latin typeface="Cambria" panose="02040503050406030204" pitchFamily="18" charset="0"/>
                          <a:ea typeface="Cambria" panose="02040503050406030204" pitchFamily="18" charset="0"/>
                        </a:rPr>
                        <a:t>hole states (fs)</a:t>
                      </a:r>
                      <a:endParaRPr lang="en-US" sz="1600" b="0" i="0" u="none" strike="noStrike" dirty="0">
                        <a:solidFill>
                          <a:srgbClr val="000000"/>
                        </a:solidFill>
                        <a:effectLst/>
                        <a:latin typeface="Cambria" panose="02040503050406030204" pitchFamily="18" charset="0"/>
                        <a:ea typeface="Cambria" panose="020405030504060302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3825093849"/>
                  </a:ext>
                </a:extLst>
              </a:tr>
              <a:tr h="376552">
                <a:tc>
                  <a:txBody>
                    <a:bodyPr/>
                    <a:lstStyle/>
                    <a:p>
                      <a:pPr algn="ctr" fontAlgn="ctr"/>
                      <a:r>
                        <a:rPr lang="en-US" sz="1800" u="none" strike="noStrike">
                          <a:effectLst/>
                          <a:latin typeface="Cambria" panose="02040503050406030204" pitchFamily="18" charset="0"/>
                          <a:ea typeface="Cambria" panose="02040503050406030204" pitchFamily="18" charset="0"/>
                        </a:rPr>
                        <a:t>28</a:t>
                      </a:r>
                      <a:endParaRPr lang="en-US" sz="1800" b="0" i="0" u="none" strike="noStrike">
                        <a:solidFill>
                          <a:srgbClr val="000000"/>
                        </a:solidFill>
                        <a:effectLst/>
                        <a:latin typeface="Cambria" panose="02040503050406030204" pitchFamily="18" charset="0"/>
                        <a:ea typeface="Cambria" panose="020405030504060302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1800" u="none" strike="noStrike">
                          <a:effectLst/>
                          <a:latin typeface="Cambria" panose="02040503050406030204" pitchFamily="18" charset="0"/>
                          <a:ea typeface="Cambria" panose="02040503050406030204" pitchFamily="18" charset="0"/>
                        </a:rPr>
                        <a:t>Ni</a:t>
                      </a:r>
                      <a:endParaRPr lang="en-US" sz="1800" b="0" i="0" u="none" strike="noStrike">
                        <a:solidFill>
                          <a:srgbClr val="000000"/>
                        </a:solidFill>
                        <a:effectLst/>
                        <a:latin typeface="Cambria" panose="02040503050406030204" pitchFamily="18" charset="0"/>
                        <a:ea typeface="Cambria" panose="020405030504060302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1800" u="none" strike="noStrike">
                          <a:effectLst/>
                          <a:latin typeface="Cambria" panose="02040503050406030204" pitchFamily="18" charset="0"/>
                          <a:ea typeface="Cambria" panose="02040503050406030204" pitchFamily="18" charset="0"/>
                        </a:rPr>
                        <a:t>1.33416</a:t>
                      </a:r>
                      <a:endParaRPr lang="en-US" sz="1800" b="0" i="0" u="none" strike="noStrike">
                        <a:solidFill>
                          <a:srgbClr val="000000"/>
                        </a:solidFill>
                        <a:effectLst/>
                        <a:latin typeface="Cambria" panose="02040503050406030204" pitchFamily="18" charset="0"/>
                        <a:ea typeface="Cambria" panose="020405030504060302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1800" u="none" strike="noStrike">
                          <a:effectLst/>
                          <a:latin typeface="Cambria" panose="02040503050406030204" pitchFamily="18" charset="0"/>
                          <a:ea typeface="Cambria" panose="02040503050406030204" pitchFamily="18" charset="0"/>
                        </a:rPr>
                        <a:t>0.493</a:t>
                      </a:r>
                      <a:endParaRPr lang="en-US" sz="1800" b="0" i="0" u="none" strike="noStrike">
                        <a:solidFill>
                          <a:srgbClr val="000000"/>
                        </a:solidFill>
                        <a:effectLst/>
                        <a:latin typeface="Cambria" panose="02040503050406030204" pitchFamily="18" charset="0"/>
                        <a:ea typeface="Cambria" panose="020405030504060302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4034817667"/>
                  </a:ext>
                </a:extLst>
              </a:tr>
              <a:tr h="376552">
                <a:tc>
                  <a:txBody>
                    <a:bodyPr/>
                    <a:lstStyle/>
                    <a:p>
                      <a:pPr algn="ctr" fontAlgn="ctr"/>
                      <a:r>
                        <a:rPr lang="en-US" sz="1800" u="none" strike="noStrike">
                          <a:effectLst/>
                          <a:latin typeface="Cambria" panose="02040503050406030204" pitchFamily="18" charset="0"/>
                          <a:ea typeface="Cambria" panose="02040503050406030204" pitchFamily="18" charset="0"/>
                        </a:rPr>
                        <a:t>29</a:t>
                      </a:r>
                      <a:endParaRPr lang="en-US" sz="1800" b="0" i="0" u="none" strike="noStrike">
                        <a:solidFill>
                          <a:srgbClr val="000000"/>
                        </a:solidFill>
                        <a:effectLst/>
                        <a:latin typeface="Cambria" panose="02040503050406030204" pitchFamily="18" charset="0"/>
                        <a:ea typeface="Cambria" panose="020405030504060302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1800" u="none" strike="noStrike">
                          <a:effectLst/>
                          <a:latin typeface="Cambria" panose="02040503050406030204" pitchFamily="18" charset="0"/>
                          <a:ea typeface="Cambria" panose="02040503050406030204" pitchFamily="18" charset="0"/>
                        </a:rPr>
                        <a:t>Cu</a:t>
                      </a:r>
                      <a:endParaRPr lang="en-US" sz="1800" b="0" i="0" u="none" strike="noStrike">
                        <a:solidFill>
                          <a:srgbClr val="000000"/>
                        </a:solidFill>
                        <a:effectLst/>
                        <a:latin typeface="Cambria" panose="02040503050406030204" pitchFamily="18" charset="0"/>
                        <a:ea typeface="Cambria" panose="020405030504060302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1800" u="none" strike="noStrike" dirty="0">
                          <a:effectLst/>
                          <a:latin typeface="Cambria" panose="02040503050406030204" pitchFamily="18" charset="0"/>
                          <a:ea typeface="Cambria" panose="02040503050406030204" pitchFamily="18" charset="0"/>
                        </a:rPr>
                        <a:t>1.43703</a:t>
                      </a:r>
                      <a:endParaRPr lang="en-US" sz="1800" b="0" i="0" u="none" strike="noStrike" dirty="0">
                        <a:solidFill>
                          <a:srgbClr val="000000"/>
                        </a:solidFill>
                        <a:effectLst/>
                        <a:latin typeface="Cambria" panose="02040503050406030204" pitchFamily="18" charset="0"/>
                        <a:ea typeface="Cambria" panose="020405030504060302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1800" u="none" strike="noStrike">
                          <a:effectLst/>
                          <a:latin typeface="Cambria" panose="02040503050406030204" pitchFamily="18" charset="0"/>
                          <a:ea typeface="Cambria" panose="02040503050406030204" pitchFamily="18" charset="0"/>
                        </a:rPr>
                        <a:t>0.458</a:t>
                      </a:r>
                      <a:endParaRPr lang="en-US" sz="1800" b="0" i="0" u="none" strike="noStrike">
                        <a:solidFill>
                          <a:srgbClr val="000000"/>
                        </a:solidFill>
                        <a:effectLst/>
                        <a:latin typeface="Cambria" panose="02040503050406030204" pitchFamily="18" charset="0"/>
                        <a:ea typeface="Cambria" panose="020405030504060302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3429598039"/>
                  </a:ext>
                </a:extLst>
              </a:tr>
              <a:tr h="376552">
                <a:tc>
                  <a:txBody>
                    <a:bodyPr/>
                    <a:lstStyle/>
                    <a:p>
                      <a:pPr algn="ctr" fontAlgn="ctr"/>
                      <a:r>
                        <a:rPr lang="en-US" sz="1800" u="none" strike="noStrike">
                          <a:effectLst/>
                          <a:latin typeface="Cambria" panose="02040503050406030204" pitchFamily="18" charset="0"/>
                          <a:ea typeface="Cambria" panose="02040503050406030204" pitchFamily="18" charset="0"/>
                        </a:rPr>
                        <a:t>30</a:t>
                      </a:r>
                      <a:endParaRPr lang="en-US" sz="1800" b="0" i="0" u="none" strike="noStrike">
                        <a:solidFill>
                          <a:srgbClr val="000000"/>
                        </a:solidFill>
                        <a:effectLst/>
                        <a:latin typeface="Cambria" panose="02040503050406030204" pitchFamily="18" charset="0"/>
                        <a:ea typeface="Cambria" panose="020405030504060302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1800" u="none" strike="noStrike">
                          <a:effectLst/>
                          <a:latin typeface="Cambria" panose="02040503050406030204" pitchFamily="18" charset="0"/>
                          <a:ea typeface="Cambria" panose="02040503050406030204" pitchFamily="18" charset="0"/>
                        </a:rPr>
                        <a:t>Zn</a:t>
                      </a:r>
                      <a:endParaRPr lang="en-US" sz="1800" b="0" i="0" u="none" strike="noStrike">
                        <a:solidFill>
                          <a:srgbClr val="000000"/>
                        </a:solidFill>
                        <a:effectLst/>
                        <a:latin typeface="Cambria" panose="02040503050406030204" pitchFamily="18" charset="0"/>
                        <a:ea typeface="Cambria" panose="020405030504060302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1800" u="none" strike="noStrike" dirty="0">
                          <a:effectLst/>
                          <a:latin typeface="Cambria" panose="02040503050406030204" pitchFamily="18" charset="0"/>
                          <a:ea typeface="Cambria" panose="02040503050406030204" pitchFamily="18" charset="0"/>
                        </a:rPr>
                        <a:t>1.55987</a:t>
                      </a:r>
                      <a:endParaRPr lang="en-US" sz="1800" b="0" i="0" u="none" strike="noStrike" dirty="0">
                        <a:solidFill>
                          <a:srgbClr val="000000"/>
                        </a:solidFill>
                        <a:effectLst/>
                        <a:latin typeface="Cambria" panose="02040503050406030204" pitchFamily="18" charset="0"/>
                        <a:ea typeface="Cambria" panose="020405030504060302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1800" u="none" strike="noStrike" dirty="0">
                          <a:effectLst/>
                          <a:latin typeface="Cambria" panose="02040503050406030204" pitchFamily="18" charset="0"/>
                          <a:ea typeface="Cambria" panose="02040503050406030204" pitchFamily="18" charset="0"/>
                        </a:rPr>
                        <a:t>0.422</a:t>
                      </a:r>
                      <a:endParaRPr lang="en-US" sz="1800" b="0" i="0" u="none" strike="noStrike" dirty="0">
                        <a:solidFill>
                          <a:srgbClr val="000000"/>
                        </a:solidFill>
                        <a:effectLst/>
                        <a:latin typeface="Cambria" panose="02040503050406030204" pitchFamily="18" charset="0"/>
                        <a:ea typeface="Cambria" panose="020405030504060302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3368287516"/>
                  </a:ext>
                </a:extLst>
              </a:tr>
              <a:tr h="376552">
                <a:tc>
                  <a:txBody>
                    <a:bodyPr/>
                    <a:lstStyle/>
                    <a:p>
                      <a:pPr algn="ctr" fontAlgn="ctr"/>
                      <a:r>
                        <a:rPr lang="en-US" sz="1800" u="none" strike="noStrike">
                          <a:effectLst/>
                          <a:latin typeface="Cambria" panose="02040503050406030204" pitchFamily="18" charset="0"/>
                          <a:ea typeface="Cambria" panose="02040503050406030204" pitchFamily="18" charset="0"/>
                        </a:rPr>
                        <a:t>31</a:t>
                      </a:r>
                      <a:endParaRPr lang="en-US" sz="1800" b="0" i="0" u="none" strike="noStrike">
                        <a:solidFill>
                          <a:srgbClr val="000000"/>
                        </a:solidFill>
                        <a:effectLst/>
                        <a:latin typeface="Cambria" panose="02040503050406030204" pitchFamily="18" charset="0"/>
                        <a:ea typeface="Cambria" panose="020405030504060302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1800" u="none" strike="noStrike">
                          <a:effectLst/>
                          <a:latin typeface="Cambria" panose="02040503050406030204" pitchFamily="18" charset="0"/>
                          <a:ea typeface="Cambria" panose="02040503050406030204" pitchFamily="18" charset="0"/>
                        </a:rPr>
                        <a:t>Ga</a:t>
                      </a:r>
                      <a:endParaRPr lang="en-US" sz="1800" b="0" i="0" u="none" strike="noStrike">
                        <a:solidFill>
                          <a:srgbClr val="000000"/>
                        </a:solidFill>
                        <a:effectLst/>
                        <a:latin typeface="Cambria" panose="02040503050406030204" pitchFamily="18" charset="0"/>
                        <a:ea typeface="Cambria" panose="020405030504060302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1800" u="none" strike="noStrike">
                          <a:effectLst/>
                          <a:latin typeface="Cambria" panose="02040503050406030204" pitchFamily="18" charset="0"/>
                          <a:ea typeface="Cambria" panose="02040503050406030204" pitchFamily="18" charset="0"/>
                        </a:rPr>
                        <a:t>1.69577</a:t>
                      </a:r>
                      <a:endParaRPr lang="en-US" sz="1800" b="0" i="0" u="none" strike="noStrike">
                        <a:solidFill>
                          <a:srgbClr val="000000"/>
                        </a:solidFill>
                        <a:effectLst/>
                        <a:latin typeface="Cambria" panose="02040503050406030204" pitchFamily="18" charset="0"/>
                        <a:ea typeface="Cambria" panose="020405030504060302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1800" u="none" strike="noStrike">
                          <a:effectLst/>
                          <a:latin typeface="Cambria" panose="02040503050406030204" pitchFamily="18" charset="0"/>
                          <a:ea typeface="Cambria" panose="02040503050406030204" pitchFamily="18" charset="0"/>
                        </a:rPr>
                        <a:t>0.388</a:t>
                      </a:r>
                      <a:endParaRPr lang="en-US" sz="1800" b="0" i="0" u="none" strike="noStrike">
                        <a:solidFill>
                          <a:srgbClr val="000000"/>
                        </a:solidFill>
                        <a:effectLst/>
                        <a:latin typeface="Cambria" panose="02040503050406030204" pitchFamily="18" charset="0"/>
                        <a:ea typeface="Cambria" panose="020405030504060302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33292002"/>
                  </a:ext>
                </a:extLst>
              </a:tr>
              <a:tr h="376552">
                <a:tc>
                  <a:txBody>
                    <a:bodyPr/>
                    <a:lstStyle/>
                    <a:p>
                      <a:pPr algn="ctr" fontAlgn="ctr"/>
                      <a:r>
                        <a:rPr lang="en-US" sz="1800" u="none" strike="noStrike">
                          <a:effectLst/>
                          <a:latin typeface="Cambria" panose="02040503050406030204" pitchFamily="18" charset="0"/>
                          <a:ea typeface="Cambria" panose="02040503050406030204" pitchFamily="18" charset="0"/>
                        </a:rPr>
                        <a:t>33</a:t>
                      </a:r>
                      <a:endParaRPr lang="en-US" sz="1800" b="0" i="0" u="none" strike="noStrike">
                        <a:solidFill>
                          <a:srgbClr val="000000"/>
                        </a:solidFill>
                        <a:effectLst/>
                        <a:latin typeface="Cambria" panose="02040503050406030204" pitchFamily="18" charset="0"/>
                        <a:ea typeface="Cambria" panose="020405030504060302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1800" u="none" strike="noStrike">
                          <a:effectLst/>
                          <a:latin typeface="Cambria" panose="02040503050406030204" pitchFamily="18" charset="0"/>
                          <a:ea typeface="Cambria" panose="02040503050406030204" pitchFamily="18" charset="0"/>
                        </a:rPr>
                        <a:t>As</a:t>
                      </a:r>
                      <a:endParaRPr lang="en-US" sz="1800" b="0" i="0" u="none" strike="noStrike">
                        <a:solidFill>
                          <a:srgbClr val="000000"/>
                        </a:solidFill>
                        <a:effectLst/>
                        <a:latin typeface="Cambria" panose="02040503050406030204" pitchFamily="18" charset="0"/>
                        <a:ea typeface="Cambria" panose="020405030504060302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1800" u="none" strike="noStrike" dirty="0">
                          <a:effectLst/>
                          <a:latin typeface="Cambria" panose="02040503050406030204" pitchFamily="18" charset="0"/>
                          <a:ea typeface="Cambria" panose="02040503050406030204" pitchFamily="18" charset="0"/>
                        </a:rPr>
                        <a:t>2.01251</a:t>
                      </a:r>
                      <a:endParaRPr lang="en-US" sz="1800" b="0" i="0" u="none" strike="noStrike" dirty="0">
                        <a:solidFill>
                          <a:srgbClr val="000000"/>
                        </a:solidFill>
                        <a:effectLst/>
                        <a:latin typeface="Cambria" panose="02040503050406030204" pitchFamily="18" charset="0"/>
                        <a:ea typeface="Cambria" panose="020405030504060302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1800" u="none" strike="noStrike">
                          <a:effectLst/>
                          <a:latin typeface="Cambria" panose="02040503050406030204" pitchFamily="18" charset="0"/>
                          <a:ea typeface="Cambria" panose="02040503050406030204" pitchFamily="18" charset="0"/>
                        </a:rPr>
                        <a:t>0.327</a:t>
                      </a:r>
                      <a:endParaRPr lang="en-US" sz="1800" b="0" i="0" u="none" strike="noStrike">
                        <a:solidFill>
                          <a:srgbClr val="000000"/>
                        </a:solidFill>
                        <a:effectLst/>
                        <a:latin typeface="Cambria" panose="02040503050406030204" pitchFamily="18" charset="0"/>
                        <a:ea typeface="Cambria" panose="020405030504060302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2084388907"/>
                  </a:ext>
                </a:extLst>
              </a:tr>
              <a:tr h="376552">
                <a:tc>
                  <a:txBody>
                    <a:bodyPr/>
                    <a:lstStyle/>
                    <a:p>
                      <a:pPr algn="ctr" fontAlgn="ctr"/>
                      <a:r>
                        <a:rPr lang="en-US" sz="1800" u="none" strike="noStrike">
                          <a:effectLst/>
                          <a:latin typeface="Cambria" panose="02040503050406030204" pitchFamily="18" charset="0"/>
                          <a:ea typeface="Cambria" panose="02040503050406030204" pitchFamily="18" charset="0"/>
                        </a:rPr>
                        <a:t>35</a:t>
                      </a:r>
                      <a:endParaRPr lang="en-US" sz="1800" b="0" i="0" u="none" strike="noStrike">
                        <a:solidFill>
                          <a:srgbClr val="000000"/>
                        </a:solidFill>
                        <a:effectLst/>
                        <a:latin typeface="Cambria" panose="02040503050406030204" pitchFamily="18" charset="0"/>
                        <a:ea typeface="Cambria" panose="020405030504060302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1800" u="none" strike="noStrike">
                          <a:effectLst/>
                          <a:latin typeface="Cambria" panose="02040503050406030204" pitchFamily="18" charset="0"/>
                          <a:ea typeface="Cambria" panose="02040503050406030204" pitchFamily="18" charset="0"/>
                        </a:rPr>
                        <a:t>Br</a:t>
                      </a:r>
                      <a:endParaRPr lang="en-US" sz="1800" b="0" i="0" u="none" strike="noStrike">
                        <a:solidFill>
                          <a:srgbClr val="000000"/>
                        </a:solidFill>
                        <a:effectLst/>
                        <a:latin typeface="Cambria" panose="02040503050406030204" pitchFamily="18" charset="0"/>
                        <a:ea typeface="Cambria" panose="020405030504060302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1800" u="none" strike="noStrike">
                          <a:effectLst/>
                          <a:latin typeface="Cambria" panose="02040503050406030204" pitchFamily="18" charset="0"/>
                          <a:ea typeface="Cambria" panose="02040503050406030204" pitchFamily="18" charset="0"/>
                        </a:rPr>
                        <a:t>2.39624</a:t>
                      </a:r>
                      <a:endParaRPr lang="en-US" sz="1800" b="0" i="0" u="none" strike="noStrike">
                        <a:solidFill>
                          <a:srgbClr val="000000"/>
                        </a:solidFill>
                        <a:effectLst/>
                        <a:latin typeface="Cambria" panose="02040503050406030204" pitchFamily="18" charset="0"/>
                        <a:ea typeface="Cambria" panose="020405030504060302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1800" u="none" strike="noStrike">
                          <a:effectLst/>
                          <a:latin typeface="Cambria" panose="02040503050406030204" pitchFamily="18" charset="0"/>
                          <a:ea typeface="Cambria" panose="02040503050406030204" pitchFamily="18" charset="0"/>
                        </a:rPr>
                        <a:t>0.275</a:t>
                      </a:r>
                      <a:endParaRPr lang="en-US" sz="1800" b="0" i="0" u="none" strike="noStrike">
                        <a:solidFill>
                          <a:srgbClr val="000000"/>
                        </a:solidFill>
                        <a:effectLst/>
                        <a:latin typeface="Cambria" panose="02040503050406030204" pitchFamily="18" charset="0"/>
                        <a:ea typeface="Cambria" panose="020405030504060302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3948927463"/>
                  </a:ext>
                </a:extLst>
              </a:tr>
              <a:tr h="376552">
                <a:tc>
                  <a:txBody>
                    <a:bodyPr/>
                    <a:lstStyle/>
                    <a:p>
                      <a:pPr algn="ctr" fontAlgn="ctr"/>
                      <a:r>
                        <a:rPr lang="en-US" sz="1800" u="none" strike="noStrike">
                          <a:effectLst/>
                          <a:latin typeface="Cambria" panose="02040503050406030204" pitchFamily="18" charset="0"/>
                          <a:ea typeface="Cambria" panose="02040503050406030204" pitchFamily="18" charset="0"/>
                        </a:rPr>
                        <a:t>37</a:t>
                      </a:r>
                      <a:endParaRPr lang="en-US" sz="1800" b="0" i="0" u="none" strike="noStrike">
                        <a:solidFill>
                          <a:srgbClr val="000000"/>
                        </a:solidFill>
                        <a:effectLst/>
                        <a:latin typeface="Cambria" panose="02040503050406030204" pitchFamily="18" charset="0"/>
                        <a:ea typeface="Cambria" panose="020405030504060302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1800" u="none" strike="noStrike">
                          <a:effectLst/>
                          <a:latin typeface="Cambria" panose="02040503050406030204" pitchFamily="18" charset="0"/>
                          <a:ea typeface="Cambria" panose="02040503050406030204" pitchFamily="18" charset="0"/>
                        </a:rPr>
                        <a:t>Rb</a:t>
                      </a:r>
                      <a:endParaRPr lang="en-US" sz="1800" b="0" i="0" u="none" strike="noStrike">
                        <a:solidFill>
                          <a:srgbClr val="000000"/>
                        </a:solidFill>
                        <a:effectLst/>
                        <a:latin typeface="Cambria" panose="02040503050406030204" pitchFamily="18" charset="0"/>
                        <a:ea typeface="Cambria" panose="020405030504060302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1800" u="none" strike="noStrike" dirty="0">
                          <a:effectLst/>
                          <a:latin typeface="Cambria" panose="02040503050406030204" pitchFamily="18" charset="0"/>
                          <a:ea typeface="Cambria" panose="02040503050406030204" pitchFamily="18" charset="0"/>
                        </a:rPr>
                        <a:t>2.85509</a:t>
                      </a:r>
                      <a:endParaRPr lang="en-US" sz="1800" b="0" i="0" u="none" strike="noStrike" dirty="0">
                        <a:solidFill>
                          <a:srgbClr val="000000"/>
                        </a:solidFill>
                        <a:effectLst/>
                        <a:latin typeface="Cambria" panose="02040503050406030204" pitchFamily="18" charset="0"/>
                        <a:ea typeface="Cambria" panose="020405030504060302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1800" u="none" strike="noStrike">
                          <a:effectLst/>
                          <a:latin typeface="Cambria" panose="02040503050406030204" pitchFamily="18" charset="0"/>
                          <a:ea typeface="Cambria" panose="02040503050406030204" pitchFamily="18" charset="0"/>
                        </a:rPr>
                        <a:t>0.231</a:t>
                      </a:r>
                      <a:endParaRPr lang="en-US" sz="1800" b="0" i="0" u="none" strike="noStrike">
                        <a:solidFill>
                          <a:srgbClr val="000000"/>
                        </a:solidFill>
                        <a:effectLst/>
                        <a:latin typeface="Cambria" panose="02040503050406030204" pitchFamily="18" charset="0"/>
                        <a:ea typeface="Cambria" panose="020405030504060302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3429597863"/>
                  </a:ext>
                </a:extLst>
              </a:tr>
              <a:tr h="376552">
                <a:tc>
                  <a:txBody>
                    <a:bodyPr/>
                    <a:lstStyle/>
                    <a:p>
                      <a:pPr algn="ctr" fontAlgn="ctr"/>
                      <a:r>
                        <a:rPr lang="en-US" sz="1800" u="none" strike="noStrike">
                          <a:effectLst/>
                          <a:latin typeface="Cambria" panose="02040503050406030204" pitchFamily="18" charset="0"/>
                          <a:ea typeface="Cambria" panose="02040503050406030204" pitchFamily="18" charset="0"/>
                        </a:rPr>
                        <a:t>53</a:t>
                      </a:r>
                      <a:endParaRPr lang="en-US" sz="1800" b="0" i="0" u="none" strike="noStrike">
                        <a:solidFill>
                          <a:srgbClr val="000000"/>
                        </a:solidFill>
                        <a:effectLst/>
                        <a:latin typeface="Cambria" panose="02040503050406030204" pitchFamily="18" charset="0"/>
                        <a:ea typeface="Cambria" panose="020405030504060302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1800" u="none" strike="noStrike">
                          <a:effectLst/>
                          <a:latin typeface="Cambria" panose="02040503050406030204" pitchFamily="18" charset="0"/>
                          <a:ea typeface="Cambria" panose="02040503050406030204" pitchFamily="18" charset="0"/>
                        </a:rPr>
                        <a:t>I</a:t>
                      </a:r>
                      <a:endParaRPr lang="en-US" sz="1800" b="0" i="0" u="none" strike="noStrike">
                        <a:solidFill>
                          <a:srgbClr val="000000"/>
                        </a:solidFill>
                        <a:effectLst/>
                        <a:latin typeface="Cambria" panose="02040503050406030204" pitchFamily="18" charset="0"/>
                        <a:ea typeface="Cambria" panose="020405030504060302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1800" u="none" strike="noStrike">
                          <a:effectLst/>
                          <a:latin typeface="Cambria" panose="02040503050406030204" pitchFamily="18" charset="0"/>
                          <a:ea typeface="Cambria" panose="02040503050406030204" pitchFamily="18" charset="0"/>
                        </a:rPr>
                        <a:t>10.3797</a:t>
                      </a:r>
                      <a:endParaRPr lang="en-US" sz="1800" b="0" i="0" u="none" strike="noStrike">
                        <a:solidFill>
                          <a:srgbClr val="000000"/>
                        </a:solidFill>
                        <a:effectLst/>
                        <a:latin typeface="Cambria" panose="02040503050406030204" pitchFamily="18" charset="0"/>
                        <a:ea typeface="Cambria" panose="020405030504060302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1800" u="none" strike="noStrike" dirty="0">
                          <a:effectLst/>
                          <a:latin typeface="Cambria" panose="02040503050406030204" pitchFamily="18" charset="0"/>
                          <a:ea typeface="Cambria" panose="02040503050406030204" pitchFamily="18" charset="0"/>
                        </a:rPr>
                        <a:t>0.063</a:t>
                      </a:r>
                      <a:endParaRPr lang="en-US" sz="1800" b="0" i="0" u="none" strike="noStrike" dirty="0">
                        <a:solidFill>
                          <a:srgbClr val="000000"/>
                        </a:solidFill>
                        <a:effectLst/>
                        <a:latin typeface="Cambria" panose="02040503050406030204" pitchFamily="18" charset="0"/>
                        <a:ea typeface="Cambria" panose="020405030504060302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563779866"/>
                  </a:ext>
                </a:extLst>
              </a:tr>
              <a:tr h="376552">
                <a:tc>
                  <a:txBody>
                    <a:bodyPr/>
                    <a:lstStyle/>
                    <a:p>
                      <a:pPr algn="ctr" fontAlgn="ctr"/>
                      <a:r>
                        <a:rPr lang="en-US" sz="1800" u="none" strike="noStrike">
                          <a:effectLst/>
                          <a:latin typeface="Cambria" panose="02040503050406030204" pitchFamily="18" charset="0"/>
                          <a:ea typeface="Cambria" panose="02040503050406030204" pitchFamily="18" charset="0"/>
                        </a:rPr>
                        <a:t>55</a:t>
                      </a:r>
                      <a:endParaRPr lang="en-US" sz="1800" b="0" i="0" u="none" strike="noStrike">
                        <a:solidFill>
                          <a:srgbClr val="000000"/>
                        </a:solidFill>
                        <a:effectLst/>
                        <a:latin typeface="Cambria" panose="02040503050406030204" pitchFamily="18" charset="0"/>
                        <a:ea typeface="Cambria" panose="020405030504060302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1800" u="none" strike="noStrike">
                          <a:effectLst/>
                          <a:latin typeface="Cambria" panose="02040503050406030204" pitchFamily="18" charset="0"/>
                          <a:ea typeface="Cambria" panose="02040503050406030204" pitchFamily="18" charset="0"/>
                        </a:rPr>
                        <a:t>Cs</a:t>
                      </a:r>
                      <a:endParaRPr lang="en-US" sz="1800" b="0" i="0" u="none" strike="noStrike">
                        <a:solidFill>
                          <a:srgbClr val="000000"/>
                        </a:solidFill>
                        <a:effectLst/>
                        <a:latin typeface="Cambria" panose="02040503050406030204" pitchFamily="18" charset="0"/>
                        <a:ea typeface="Cambria" panose="020405030504060302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1800" u="none" strike="noStrike">
                          <a:effectLst/>
                          <a:latin typeface="Cambria" panose="02040503050406030204" pitchFamily="18" charset="0"/>
                          <a:ea typeface="Cambria" panose="02040503050406030204" pitchFamily="18" charset="0"/>
                        </a:rPr>
                        <a:t>11.9457</a:t>
                      </a:r>
                      <a:endParaRPr lang="en-US" sz="1800" b="0" i="0" u="none" strike="noStrike">
                        <a:solidFill>
                          <a:srgbClr val="000000"/>
                        </a:solidFill>
                        <a:effectLst/>
                        <a:latin typeface="Cambria" panose="02040503050406030204" pitchFamily="18" charset="0"/>
                        <a:ea typeface="Cambria" panose="020405030504060302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1800" u="none" strike="noStrike" dirty="0">
                          <a:effectLst/>
                          <a:latin typeface="Cambria" panose="02040503050406030204" pitchFamily="18" charset="0"/>
                          <a:ea typeface="Cambria" panose="02040503050406030204" pitchFamily="18" charset="0"/>
                        </a:rPr>
                        <a:t>0.055</a:t>
                      </a:r>
                      <a:endParaRPr lang="en-US" sz="1800" b="0" i="0" u="none" strike="noStrike" dirty="0">
                        <a:solidFill>
                          <a:srgbClr val="000000"/>
                        </a:solidFill>
                        <a:effectLst/>
                        <a:latin typeface="Cambria" panose="02040503050406030204" pitchFamily="18" charset="0"/>
                        <a:ea typeface="Cambria" panose="020405030504060302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820113009"/>
                  </a:ext>
                </a:extLst>
              </a:tr>
            </a:tbl>
          </a:graphicData>
        </a:graphic>
      </p:graphicFrame>
    </p:spTree>
    <p:extLst>
      <p:ext uri="{BB962C8B-B14F-4D97-AF65-F5344CB8AC3E}">
        <p14:creationId xmlns:p14="http://schemas.microsoft.com/office/powerpoint/2010/main" val="1319254446"/>
      </p:ext>
    </p:extLst>
  </p:cSld>
  <p:clrMapOvr>
    <a:masterClrMapping/>
  </p:clrMapOvr>
</p:sld>
</file>

<file path=ppt/slides/slide3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FDB21E67-DEF7-48AD-AF7D-91085FDE3492}"/>
              </a:ext>
            </a:extLst>
          </p:cNvPr>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0"/>
            <a:ext cx="6048375" cy="5981700"/>
          </a:xfrm>
          <a:prstGeom prst="rect">
            <a:avLst/>
          </a:prstGeom>
        </p:spPr>
      </p:pic>
    </p:spTree>
    <p:extLst>
      <p:ext uri="{BB962C8B-B14F-4D97-AF65-F5344CB8AC3E}">
        <p14:creationId xmlns:p14="http://schemas.microsoft.com/office/powerpoint/2010/main" val="4011329314"/>
      </p:ext>
    </p:extLst>
  </p:cSld>
  <p:clrMapOvr>
    <a:masterClrMapping/>
  </p:clrMapOvr>
</p:sld>
</file>

<file path=ppt/slides/slide3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 name="Picture 10">
            <a:extLst>
              <a:ext uri="{FF2B5EF4-FFF2-40B4-BE49-F238E27FC236}">
                <a16:creationId xmlns:a16="http://schemas.microsoft.com/office/drawing/2014/main" id="{3276369B-1A75-47A2-B0FF-1D502904B424}"/>
              </a:ext>
            </a:extLst>
          </p:cNvPr>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4556293" y="3512507"/>
            <a:ext cx="4555375" cy="3333201"/>
          </a:xfrm>
          <a:prstGeom prst="rect">
            <a:avLst/>
          </a:prstGeom>
        </p:spPr>
      </p:pic>
      <p:pic>
        <p:nvPicPr>
          <p:cNvPr id="3" name="Picture 2">
            <a:extLst>
              <a:ext uri="{FF2B5EF4-FFF2-40B4-BE49-F238E27FC236}">
                <a16:creationId xmlns:a16="http://schemas.microsoft.com/office/drawing/2014/main" id="{049B75C5-5552-4067-9F50-D5B1DF63F22F}"/>
              </a:ext>
            </a:extLst>
          </p:cNvPr>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28937" y="3438001"/>
            <a:ext cx="4527357" cy="3420000"/>
          </a:xfrm>
          <a:prstGeom prst="rect">
            <a:avLst/>
          </a:prstGeom>
        </p:spPr>
      </p:pic>
      <p:pic>
        <p:nvPicPr>
          <p:cNvPr id="5" name="Picture 4">
            <a:extLst>
              <a:ext uri="{FF2B5EF4-FFF2-40B4-BE49-F238E27FC236}">
                <a16:creationId xmlns:a16="http://schemas.microsoft.com/office/drawing/2014/main" id="{A7D845E9-7105-4239-866F-E08FA9D7C325}"/>
              </a:ext>
            </a:extLst>
          </p:cNvPr>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4556294" y="0"/>
            <a:ext cx="4519551" cy="3420000"/>
          </a:xfrm>
          <a:prstGeom prst="rect">
            <a:avLst/>
          </a:prstGeom>
        </p:spPr>
      </p:pic>
      <p:pic>
        <p:nvPicPr>
          <p:cNvPr id="7" name="Picture 6">
            <a:extLst>
              <a:ext uri="{FF2B5EF4-FFF2-40B4-BE49-F238E27FC236}">
                <a16:creationId xmlns:a16="http://schemas.microsoft.com/office/drawing/2014/main" id="{79D2B942-B9A9-48BA-B202-4960A6E64774}"/>
              </a:ext>
            </a:extLst>
          </p:cNvPr>
          <p:cNvPicPr>
            <a:picLocks noChangeAspect="1"/>
          </p:cNvPicPr>
          <p:nvPr/>
        </p:nvPicPr>
        <p:blipFill>
          <a:blip r:embed="rId5">
            <a:extLst>
              <a:ext uri="{28A0092B-C50C-407E-A947-70E740481C1C}">
                <a14:useLocalDpi xmlns:a14="http://schemas.microsoft.com/office/drawing/2010/main"/>
              </a:ext>
            </a:extLst>
          </a:blip>
          <a:stretch>
            <a:fillRect/>
          </a:stretch>
        </p:blipFill>
        <p:spPr>
          <a:xfrm>
            <a:off x="0" y="0"/>
            <a:ext cx="4509558" cy="3420000"/>
          </a:xfrm>
          <a:prstGeom prst="rect">
            <a:avLst/>
          </a:prstGeom>
        </p:spPr>
      </p:pic>
      <p:sp>
        <p:nvSpPr>
          <p:cNvPr id="13" name="TextBox 12">
            <a:extLst>
              <a:ext uri="{FF2B5EF4-FFF2-40B4-BE49-F238E27FC236}">
                <a16:creationId xmlns:a16="http://schemas.microsoft.com/office/drawing/2014/main" id="{739B5BC9-A5D3-42E8-9FCB-C982BFCFC616}"/>
              </a:ext>
            </a:extLst>
          </p:cNvPr>
          <p:cNvSpPr txBox="1"/>
          <p:nvPr/>
        </p:nvSpPr>
        <p:spPr>
          <a:xfrm>
            <a:off x="2908634" y="1301097"/>
            <a:ext cx="4614110" cy="646331"/>
          </a:xfrm>
          <a:prstGeom prst="rect">
            <a:avLst/>
          </a:prstGeom>
          <a:noFill/>
        </p:spPr>
        <p:txBody>
          <a:bodyPr wrap="square">
            <a:spAutoFit/>
          </a:bodyPr>
          <a:lstStyle/>
          <a:p>
            <a:r>
              <a:rPr lang="en-US" altLang="zh-CN" sz="1800" i="0" dirty="0">
                <a:solidFill>
                  <a:srgbClr val="131313"/>
                </a:solidFill>
                <a:effectLst/>
                <a:latin typeface="Fd3015"/>
              </a:rPr>
              <a:t>10-MeV protons emitted </a:t>
            </a:r>
            <a:r>
              <a:rPr lang="en-US" altLang="zh-CN" sz="1800" i="0" dirty="0" err="1">
                <a:solidFill>
                  <a:srgbClr val="131313"/>
                </a:solidFill>
                <a:effectLst/>
                <a:latin typeface="Fd3015"/>
              </a:rPr>
              <a:t>isotropically</a:t>
            </a:r>
            <a:r>
              <a:rPr lang="en-US" altLang="zh-CN" sz="1800" i="0" dirty="0">
                <a:solidFill>
                  <a:srgbClr val="131313"/>
                </a:solidFill>
                <a:effectLst/>
                <a:latin typeface="Fd3015"/>
              </a:rPr>
              <a:t> from the center of a 10-μm thick mylar foil.</a:t>
            </a:r>
            <a:endParaRPr lang="zh-CN" altLang="en-US" dirty="0"/>
          </a:p>
        </p:txBody>
      </p:sp>
    </p:spTree>
    <p:extLst>
      <p:ext uri="{BB962C8B-B14F-4D97-AF65-F5344CB8AC3E}">
        <p14:creationId xmlns:p14="http://schemas.microsoft.com/office/powerpoint/2010/main" val="597059423"/>
      </p:ext>
    </p:extLst>
  </p:cSld>
  <p:clrMapOvr>
    <a:masterClrMapping/>
  </p:clrMapOvr>
</p:sld>
</file>

<file path=ppt/slides/slide3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8F891978-A7BC-4547-A517-74F04F7E38BF}"/>
              </a:ext>
            </a:extLst>
          </p:cNvPr>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0" y="0"/>
            <a:ext cx="4695825" cy="4257675"/>
          </a:xfrm>
          <a:prstGeom prst="rect">
            <a:avLst/>
          </a:prstGeom>
        </p:spPr>
      </p:pic>
      <p:pic>
        <p:nvPicPr>
          <p:cNvPr id="5" name="Picture 4">
            <a:extLst>
              <a:ext uri="{FF2B5EF4-FFF2-40B4-BE49-F238E27FC236}">
                <a16:creationId xmlns:a16="http://schemas.microsoft.com/office/drawing/2014/main" id="{798D7AED-9D0C-4CD0-82D4-0DD63FA86C6A}"/>
              </a:ext>
            </a:extLst>
          </p:cNvPr>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4369367" y="0"/>
            <a:ext cx="4774633" cy="3952994"/>
          </a:xfrm>
          <a:prstGeom prst="rect">
            <a:avLst/>
          </a:prstGeom>
        </p:spPr>
      </p:pic>
      <p:sp>
        <p:nvSpPr>
          <p:cNvPr id="7" name="TextBox 6">
            <a:extLst>
              <a:ext uri="{FF2B5EF4-FFF2-40B4-BE49-F238E27FC236}">
                <a16:creationId xmlns:a16="http://schemas.microsoft.com/office/drawing/2014/main" id="{6121560C-2DBC-41B3-96EB-53F118E72F91}"/>
              </a:ext>
            </a:extLst>
          </p:cNvPr>
          <p:cNvSpPr txBox="1"/>
          <p:nvPr/>
        </p:nvSpPr>
        <p:spPr>
          <a:xfrm>
            <a:off x="5094609" y="3583662"/>
            <a:ext cx="1344792" cy="369332"/>
          </a:xfrm>
          <a:prstGeom prst="rect">
            <a:avLst/>
          </a:prstGeom>
          <a:noFill/>
        </p:spPr>
        <p:txBody>
          <a:bodyPr wrap="none" rtlCol="0">
            <a:spAutoFit/>
          </a:bodyPr>
          <a:lstStyle/>
          <a:p>
            <a:r>
              <a:rPr lang="en-US" altLang="zh-CN" dirty="0">
                <a:solidFill>
                  <a:schemeClr val="bg1"/>
                </a:solidFill>
              </a:rPr>
              <a:t>10-keV X ray</a:t>
            </a:r>
            <a:endParaRPr lang="zh-CN" altLang="en-US" dirty="0">
              <a:solidFill>
                <a:schemeClr val="bg1"/>
              </a:solidFill>
            </a:endParaRPr>
          </a:p>
        </p:txBody>
      </p:sp>
      <p:sp>
        <p:nvSpPr>
          <p:cNvPr id="8" name="TextBox 7">
            <a:extLst>
              <a:ext uri="{FF2B5EF4-FFF2-40B4-BE49-F238E27FC236}">
                <a16:creationId xmlns:a16="http://schemas.microsoft.com/office/drawing/2014/main" id="{F30FD876-3289-49A4-A297-2C46CC2D87D9}"/>
              </a:ext>
            </a:extLst>
          </p:cNvPr>
          <p:cNvSpPr txBox="1"/>
          <p:nvPr/>
        </p:nvSpPr>
        <p:spPr>
          <a:xfrm>
            <a:off x="73812" y="3214330"/>
            <a:ext cx="1624612" cy="369332"/>
          </a:xfrm>
          <a:prstGeom prst="rect">
            <a:avLst/>
          </a:prstGeom>
          <a:noFill/>
        </p:spPr>
        <p:txBody>
          <a:bodyPr wrap="none" rtlCol="0">
            <a:spAutoFit/>
          </a:bodyPr>
          <a:lstStyle/>
          <a:p>
            <a:r>
              <a:rPr lang="en-US" altLang="zh-CN" dirty="0">
                <a:solidFill>
                  <a:schemeClr val="bg1"/>
                </a:solidFill>
              </a:rPr>
              <a:t>10-MeV proton</a:t>
            </a:r>
            <a:endParaRPr lang="zh-CN" altLang="en-US" dirty="0">
              <a:solidFill>
                <a:schemeClr val="bg1"/>
              </a:solidFill>
            </a:endParaRPr>
          </a:p>
        </p:txBody>
      </p:sp>
    </p:spTree>
    <p:extLst>
      <p:ext uri="{BB962C8B-B14F-4D97-AF65-F5344CB8AC3E}">
        <p14:creationId xmlns:p14="http://schemas.microsoft.com/office/powerpoint/2010/main" val="2676115741"/>
      </p:ext>
    </p:extLst>
  </p:cSld>
  <p:clrMapOvr>
    <a:masterClrMapping/>
  </p:clrMapOvr>
</p:sld>
</file>

<file path=ppt/slides/slide3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a:extLst>
              <a:ext uri="{FF2B5EF4-FFF2-40B4-BE49-F238E27FC236}">
                <a16:creationId xmlns:a16="http://schemas.microsoft.com/office/drawing/2014/main" id="{983E3AAD-1F61-44E8-A342-7112937E9805}"/>
              </a:ext>
            </a:extLst>
          </p:cNvPr>
          <p:cNvSpPr txBox="1"/>
          <p:nvPr/>
        </p:nvSpPr>
        <p:spPr>
          <a:xfrm>
            <a:off x="0" y="0"/>
            <a:ext cx="9144000" cy="6740307"/>
          </a:xfrm>
          <a:prstGeom prst="rect">
            <a:avLst/>
          </a:prstGeom>
          <a:noFill/>
        </p:spPr>
        <p:txBody>
          <a:bodyPr wrap="square">
            <a:spAutoFit/>
          </a:bodyPr>
          <a:lstStyle/>
          <a:p>
            <a:pPr algn="just">
              <a:spcAft>
                <a:spcPts val="0"/>
              </a:spcAft>
            </a:pPr>
            <a:r>
              <a:rPr lang="en-US" altLang="zh-CN" sz="1800" kern="100" dirty="0">
                <a:solidFill>
                  <a:srgbClr val="000000"/>
                </a:solidFill>
                <a:effectLst/>
                <a:latin typeface="Times New Roman" panose="02020603050405020304" pitchFamily="18" charset="0"/>
                <a:ea typeface="DengXian" panose="02010600030101010101" pitchFamily="2" charset="-122"/>
                <a:cs typeface="Times New Roman" panose="02020603050405020304" pitchFamily="18" charset="0"/>
              </a:rPr>
              <a:t>I looked into the X-ray and γ-ray detectors. The Gamma Group recommended Mirion (Canberra) Inc. Mirion offers a wide variety of Germanium detectors. Almost all the cutting-edge Germanium arrays around the world were assembled based on Mirion/Canberra products. E.g. GRETINA, </a:t>
            </a:r>
            <a:r>
              <a:rPr lang="en-US" altLang="zh-CN" sz="1800" kern="100" dirty="0" err="1">
                <a:solidFill>
                  <a:srgbClr val="000000"/>
                </a:solidFill>
                <a:effectLst/>
                <a:latin typeface="Times New Roman" panose="02020603050405020304" pitchFamily="18" charset="0"/>
                <a:ea typeface="DengXian" panose="02010600030101010101" pitchFamily="2" charset="-122"/>
                <a:cs typeface="Times New Roman" panose="02020603050405020304" pitchFamily="18" charset="0"/>
              </a:rPr>
              <a:t>EuroBall</a:t>
            </a:r>
            <a:r>
              <a:rPr lang="en-US" altLang="zh-CN" sz="1800" kern="100" dirty="0">
                <a:solidFill>
                  <a:srgbClr val="000000"/>
                </a:solidFill>
                <a:effectLst/>
                <a:latin typeface="Times New Roman" panose="02020603050405020304" pitchFamily="18" charset="0"/>
                <a:ea typeface="DengXian" panose="02010600030101010101" pitchFamily="2" charset="-122"/>
                <a:cs typeface="Times New Roman" panose="02020603050405020304" pitchFamily="18" charset="0"/>
              </a:rPr>
              <a:t>, TIGRESS, etc. Mirion also offers strong technical assistance, on-site repairs, and product maintenance services, etc.</a:t>
            </a:r>
            <a:endParaRPr lang="zh-CN" altLang="zh-CN" sz="1800" kern="100" dirty="0">
              <a:effectLst/>
              <a:latin typeface="DengXian" panose="02010600030101010101" pitchFamily="2" charset="-122"/>
              <a:ea typeface="DengXian" panose="02010600030101010101" pitchFamily="2" charset="-122"/>
              <a:cs typeface="Times New Roman" panose="02020603050405020304" pitchFamily="18" charset="0"/>
            </a:endParaRPr>
          </a:p>
          <a:p>
            <a:pPr algn="just">
              <a:spcAft>
                <a:spcPts val="0"/>
              </a:spcAft>
            </a:pPr>
            <a:r>
              <a:rPr lang="en-US" altLang="zh-CN" sz="1800" kern="100" dirty="0">
                <a:solidFill>
                  <a:srgbClr val="000000"/>
                </a:solidFill>
                <a:effectLst/>
                <a:latin typeface="Times New Roman" panose="02020603050405020304" pitchFamily="18" charset="0"/>
                <a:ea typeface="DengXian" panose="02010600030101010101" pitchFamily="2" charset="-122"/>
                <a:cs typeface="Times New Roman" panose="02020603050405020304" pitchFamily="18" charset="0"/>
              </a:rPr>
              <a:t> </a:t>
            </a:r>
            <a:endParaRPr lang="zh-CN" altLang="zh-CN" sz="1800" kern="100" dirty="0">
              <a:effectLst/>
              <a:latin typeface="DengXian" panose="02010600030101010101" pitchFamily="2" charset="-122"/>
              <a:ea typeface="DengXian" panose="02010600030101010101" pitchFamily="2" charset="-122"/>
              <a:cs typeface="Times New Roman" panose="02020603050405020304" pitchFamily="18" charset="0"/>
            </a:endParaRPr>
          </a:p>
          <a:p>
            <a:pPr algn="just">
              <a:spcAft>
                <a:spcPts val="0"/>
              </a:spcAft>
            </a:pPr>
            <a:r>
              <a:rPr lang="en-US" altLang="zh-CN" sz="1800" kern="100" dirty="0">
                <a:solidFill>
                  <a:srgbClr val="000000"/>
                </a:solidFill>
                <a:effectLst/>
                <a:latin typeface="Times New Roman" panose="02020603050405020304" pitchFamily="18" charset="0"/>
                <a:ea typeface="DengXian" panose="02010600030101010101" pitchFamily="2" charset="-122"/>
                <a:cs typeface="Times New Roman" panose="02020603050405020304" pitchFamily="18" charset="0"/>
              </a:rPr>
              <a:t>γ-ray detector:</a:t>
            </a:r>
            <a:endParaRPr lang="zh-CN" altLang="zh-CN" sz="1800" kern="100" dirty="0">
              <a:effectLst/>
              <a:latin typeface="DengXian" panose="02010600030101010101" pitchFamily="2" charset="-122"/>
              <a:ea typeface="DengXian" panose="02010600030101010101" pitchFamily="2" charset="-122"/>
              <a:cs typeface="Times New Roman" panose="02020603050405020304" pitchFamily="18" charset="0"/>
            </a:endParaRPr>
          </a:p>
          <a:p>
            <a:pPr algn="just">
              <a:spcAft>
                <a:spcPts val="0"/>
              </a:spcAft>
            </a:pPr>
            <a:r>
              <a:rPr lang="en-US" altLang="zh-CN" sz="1800" kern="100" dirty="0">
                <a:solidFill>
                  <a:srgbClr val="000000"/>
                </a:solidFill>
                <a:effectLst/>
                <a:latin typeface="Times New Roman" panose="02020603050405020304" pitchFamily="18" charset="0"/>
                <a:ea typeface="DengXian" panose="02010600030101010101" pitchFamily="2" charset="-122"/>
                <a:cs typeface="Times New Roman" panose="02020603050405020304" pitchFamily="18" charset="0"/>
              </a:rPr>
              <a:t>The conventional coaxial germanium detectors. The Standard Electrode Coaxial (</a:t>
            </a:r>
            <a:r>
              <a:rPr lang="en-US" altLang="zh-CN" sz="1800" kern="100" dirty="0" err="1">
                <a:solidFill>
                  <a:srgbClr val="000000"/>
                </a:solidFill>
                <a:effectLst/>
                <a:latin typeface="Times New Roman" panose="02020603050405020304" pitchFamily="18" charset="0"/>
                <a:ea typeface="DengXian" panose="02010600030101010101" pitchFamily="2" charset="-122"/>
                <a:cs typeface="Times New Roman" panose="02020603050405020304" pitchFamily="18" charset="0"/>
              </a:rPr>
              <a:t>SEGe</a:t>
            </a:r>
            <a:r>
              <a:rPr lang="en-US" altLang="zh-CN" sz="1800" kern="100" dirty="0">
                <a:solidFill>
                  <a:srgbClr val="000000"/>
                </a:solidFill>
                <a:effectLst/>
                <a:latin typeface="Times New Roman" panose="02020603050405020304" pitchFamily="18" charset="0"/>
                <a:ea typeface="DengXian" panose="02010600030101010101" pitchFamily="2" charset="-122"/>
                <a:cs typeface="Times New Roman" panose="02020603050405020304" pitchFamily="18" charset="0"/>
              </a:rPr>
              <a:t>) type HPGe manufactured by Mirion covers an energy range from 40 keV to &gt;10 MeV, which should suit our case.</a:t>
            </a:r>
            <a:endParaRPr lang="zh-CN" altLang="zh-CN" sz="1800" kern="100" dirty="0">
              <a:effectLst/>
              <a:latin typeface="DengXian" panose="02010600030101010101" pitchFamily="2" charset="-122"/>
              <a:ea typeface="DengXian" panose="02010600030101010101" pitchFamily="2" charset="-122"/>
              <a:cs typeface="Times New Roman" panose="02020603050405020304" pitchFamily="18" charset="0"/>
            </a:endParaRPr>
          </a:p>
          <a:p>
            <a:pPr algn="just">
              <a:spcAft>
                <a:spcPts val="0"/>
              </a:spcAft>
            </a:pPr>
            <a:r>
              <a:rPr lang="en-US" altLang="zh-CN" sz="1800" kern="100" dirty="0">
                <a:solidFill>
                  <a:srgbClr val="000000"/>
                </a:solidFill>
                <a:effectLst/>
                <a:latin typeface="Times New Roman" panose="02020603050405020304" pitchFamily="18" charset="0"/>
                <a:ea typeface="DengXian" panose="02010600030101010101" pitchFamily="2" charset="-122"/>
                <a:cs typeface="Times New Roman" panose="02020603050405020304" pitchFamily="18" charset="0"/>
              </a:rPr>
              <a:t> </a:t>
            </a:r>
            <a:endParaRPr lang="zh-CN" altLang="zh-CN" sz="1800" kern="100" dirty="0">
              <a:effectLst/>
              <a:latin typeface="DengXian" panose="02010600030101010101" pitchFamily="2" charset="-122"/>
              <a:ea typeface="DengXian" panose="02010600030101010101" pitchFamily="2" charset="-122"/>
              <a:cs typeface="Times New Roman" panose="02020603050405020304" pitchFamily="18" charset="0"/>
            </a:endParaRPr>
          </a:p>
          <a:p>
            <a:pPr algn="just">
              <a:spcAft>
                <a:spcPts val="0"/>
              </a:spcAft>
            </a:pPr>
            <a:r>
              <a:rPr lang="en-US" altLang="zh-CN" sz="1800" kern="100" dirty="0">
                <a:solidFill>
                  <a:srgbClr val="000000"/>
                </a:solidFill>
                <a:effectLst/>
                <a:latin typeface="Times New Roman" panose="02020603050405020304" pitchFamily="18" charset="0"/>
                <a:ea typeface="DengXian" panose="02010600030101010101" pitchFamily="2" charset="-122"/>
                <a:cs typeface="Times New Roman" panose="02020603050405020304" pitchFamily="18" charset="0"/>
              </a:rPr>
              <a:t>X-ray detector:</a:t>
            </a:r>
            <a:endParaRPr lang="zh-CN" altLang="zh-CN" sz="1800" kern="100" dirty="0">
              <a:effectLst/>
              <a:latin typeface="DengXian" panose="02010600030101010101" pitchFamily="2" charset="-122"/>
              <a:ea typeface="DengXian" panose="02010600030101010101" pitchFamily="2" charset="-122"/>
              <a:cs typeface="Times New Roman" panose="02020603050405020304" pitchFamily="18" charset="0"/>
            </a:endParaRPr>
          </a:p>
          <a:p>
            <a:pPr algn="just">
              <a:spcAft>
                <a:spcPts val="0"/>
              </a:spcAft>
            </a:pPr>
            <a:r>
              <a:rPr lang="en-US" altLang="zh-CN" sz="1800" kern="100" dirty="0">
                <a:solidFill>
                  <a:srgbClr val="000000"/>
                </a:solidFill>
                <a:effectLst/>
                <a:latin typeface="Times New Roman" panose="02020603050405020304" pitchFamily="18" charset="0"/>
                <a:ea typeface="DengXian" panose="02010600030101010101" pitchFamily="2" charset="-122"/>
                <a:cs typeface="Times New Roman" panose="02020603050405020304" pitchFamily="18" charset="0"/>
              </a:rPr>
              <a:t>All the past PXCT measurements used either Ge or Si(Li). Mirion also produces excellent X-ray detectors. Based on all the information I found. I've narrowed the choice to three types: 1) Ultra-low energy germanium detector (Ultra-</a:t>
            </a:r>
            <a:r>
              <a:rPr lang="en-US" altLang="zh-CN" sz="1800" kern="100" dirty="0" err="1">
                <a:solidFill>
                  <a:srgbClr val="000000"/>
                </a:solidFill>
                <a:effectLst/>
                <a:latin typeface="Times New Roman" panose="02020603050405020304" pitchFamily="18" charset="0"/>
                <a:ea typeface="DengXian" panose="02010600030101010101" pitchFamily="2" charset="-122"/>
                <a:cs typeface="Times New Roman" panose="02020603050405020304" pitchFamily="18" charset="0"/>
              </a:rPr>
              <a:t>LEGe</a:t>
            </a:r>
            <a:r>
              <a:rPr lang="en-US" altLang="zh-CN" sz="1800" kern="100" dirty="0">
                <a:solidFill>
                  <a:srgbClr val="000000"/>
                </a:solidFill>
                <a:effectLst/>
                <a:latin typeface="Times New Roman" panose="02020603050405020304" pitchFamily="18" charset="0"/>
                <a:ea typeface="DengXian" panose="02010600030101010101" pitchFamily="2" charset="-122"/>
                <a:cs typeface="Times New Roman" panose="02020603050405020304" pitchFamily="18" charset="0"/>
              </a:rPr>
              <a:t>); 2) Lithium-drifted silicon detector Si(Li); 3) Silicon drift detector (SDD), or X-PIPS for short. All of them cover the energy of interest (~10 keV), and their resolutions and efficiencies are almost the same around that energy. Some details are summarized in the attached slides.</a:t>
            </a:r>
            <a:endParaRPr lang="zh-CN" altLang="zh-CN" sz="1800" kern="100" dirty="0">
              <a:effectLst/>
              <a:latin typeface="DengXian" panose="02010600030101010101" pitchFamily="2" charset="-122"/>
              <a:ea typeface="DengXian" panose="02010600030101010101" pitchFamily="2" charset="-122"/>
              <a:cs typeface="Times New Roman" panose="02020603050405020304" pitchFamily="18" charset="0"/>
            </a:endParaRPr>
          </a:p>
          <a:p>
            <a:pPr algn="just">
              <a:spcAft>
                <a:spcPts val="0"/>
              </a:spcAft>
            </a:pPr>
            <a:r>
              <a:rPr lang="en-US" altLang="zh-CN" sz="1800" kern="100" dirty="0">
                <a:solidFill>
                  <a:srgbClr val="000000"/>
                </a:solidFill>
                <a:effectLst/>
                <a:latin typeface="Times New Roman" panose="02020603050405020304" pitchFamily="18" charset="0"/>
                <a:ea typeface="DengXian" panose="02010600030101010101" pitchFamily="2" charset="-122"/>
                <a:cs typeface="Times New Roman" panose="02020603050405020304" pitchFamily="18" charset="0"/>
              </a:rPr>
              <a:t> </a:t>
            </a:r>
            <a:endParaRPr lang="zh-CN" altLang="zh-CN" sz="1800" kern="100" dirty="0">
              <a:effectLst/>
              <a:latin typeface="DengXian" panose="02010600030101010101" pitchFamily="2" charset="-122"/>
              <a:ea typeface="DengXian" panose="02010600030101010101" pitchFamily="2" charset="-122"/>
              <a:cs typeface="Times New Roman" panose="02020603050405020304" pitchFamily="18" charset="0"/>
            </a:endParaRPr>
          </a:p>
          <a:p>
            <a:pPr algn="just">
              <a:spcAft>
                <a:spcPts val="0"/>
              </a:spcAft>
            </a:pPr>
            <a:r>
              <a:rPr lang="en-US" altLang="zh-CN" sz="1800" kern="100" dirty="0">
                <a:solidFill>
                  <a:srgbClr val="000000"/>
                </a:solidFill>
                <a:effectLst/>
                <a:latin typeface="Times New Roman" panose="02020603050405020304" pitchFamily="18" charset="0"/>
                <a:ea typeface="DengXian" panose="02010600030101010101" pitchFamily="2" charset="-122"/>
                <a:cs typeface="Times New Roman" panose="02020603050405020304" pitchFamily="18" charset="0"/>
              </a:rPr>
              <a:t>One thing I'm not sure about is whether their X-ray detectors allow for in-vacuum use. I added a chamber in the simulation and found that if the X-ray detector was placed outside the chamber, it couldn't detect anything.</a:t>
            </a:r>
            <a:endParaRPr lang="zh-CN" altLang="zh-CN" sz="1800" kern="100" dirty="0">
              <a:effectLst/>
              <a:latin typeface="DengXian" panose="02010600030101010101" pitchFamily="2" charset="-122"/>
              <a:ea typeface="DengXian" panose="02010600030101010101" pitchFamily="2" charset="-122"/>
              <a:cs typeface="Times New Roman" panose="02020603050405020304" pitchFamily="18" charset="0"/>
            </a:endParaRPr>
          </a:p>
          <a:p>
            <a:pPr algn="just">
              <a:spcAft>
                <a:spcPts val="0"/>
              </a:spcAft>
            </a:pPr>
            <a:r>
              <a:rPr lang="en-US" altLang="zh-CN" sz="1800" kern="100" dirty="0">
                <a:solidFill>
                  <a:srgbClr val="000000"/>
                </a:solidFill>
                <a:effectLst/>
                <a:latin typeface="Times New Roman" panose="02020603050405020304" pitchFamily="18" charset="0"/>
                <a:ea typeface="DengXian" panose="02010600030101010101" pitchFamily="2" charset="-122"/>
                <a:cs typeface="Times New Roman" panose="02020603050405020304" pitchFamily="18" charset="0"/>
              </a:rPr>
              <a:t> </a:t>
            </a:r>
            <a:endParaRPr lang="zh-CN" altLang="zh-CN" sz="1800" kern="100" dirty="0">
              <a:effectLst/>
              <a:latin typeface="DengXian" panose="02010600030101010101" pitchFamily="2" charset="-122"/>
              <a:ea typeface="DengXian" panose="02010600030101010101" pitchFamily="2" charset="-122"/>
              <a:cs typeface="Times New Roman" panose="02020603050405020304" pitchFamily="18" charset="0"/>
            </a:endParaRPr>
          </a:p>
          <a:p>
            <a:pPr algn="just">
              <a:spcAft>
                <a:spcPts val="0"/>
              </a:spcAft>
            </a:pPr>
            <a:r>
              <a:rPr lang="en-US" altLang="zh-CN" sz="1800" kern="100" dirty="0">
                <a:solidFill>
                  <a:srgbClr val="000000"/>
                </a:solidFill>
                <a:effectLst/>
                <a:latin typeface="Times New Roman" panose="02020603050405020304" pitchFamily="18" charset="0"/>
                <a:ea typeface="DengXian" panose="02010600030101010101" pitchFamily="2" charset="-122"/>
                <a:cs typeface="Times New Roman" panose="02020603050405020304" pitchFamily="18" charset="0"/>
              </a:rPr>
              <a:t>I submitted an inquiry to Mirion on 6/24. I'll keep you updated if they respond.</a:t>
            </a:r>
            <a:endParaRPr lang="zh-CN" altLang="zh-CN" sz="1800" kern="100" dirty="0">
              <a:effectLst/>
              <a:latin typeface="DengXian" panose="02010600030101010101" pitchFamily="2" charset="-122"/>
              <a:ea typeface="DengXian" panose="02010600030101010101" pitchFamily="2" charset="-122"/>
              <a:cs typeface="Times New Roman" panose="02020603050405020304" pitchFamily="18" charset="0"/>
            </a:endParaRPr>
          </a:p>
        </p:txBody>
      </p:sp>
    </p:spTree>
    <p:extLst>
      <p:ext uri="{BB962C8B-B14F-4D97-AF65-F5344CB8AC3E}">
        <p14:creationId xmlns:p14="http://schemas.microsoft.com/office/powerpoint/2010/main" val="3618938835"/>
      </p:ext>
    </p:extLst>
  </p:cSld>
  <p:clrMapOvr>
    <a:masterClrMapping/>
  </p:clrMapOvr>
</p:sld>
</file>

<file path=ppt/slides/slide3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extBox 8">
            <a:extLst>
              <a:ext uri="{FF2B5EF4-FFF2-40B4-BE49-F238E27FC236}">
                <a16:creationId xmlns:a16="http://schemas.microsoft.com/office/drawing/2014/main" id="{F2CCD051-2C21-4076-844C-C81C8A78CD35}"/>
              </a:ext>
            </a:extLst>
          </p:cNvPr>
          <p:cNvSpPr txBox="1"/>
          <p:nvPr/>
        </p:nvSpPr>
        <p:spPr>
          <a:xfrm>
            <a:off x="0" y="0"/>
            <a:ext cx="9144000" cy="4247317"/>
          </a:xfrm>
          <a:prstGeom prst="rect">
            <a:avLst/>
          </a:prstGeom>
          <a:noFill/>
        </p:spPr>
        <p:txBody>
          <a:bodyPr wrap="square">
            <a:spAutoFit/>
          </a:body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zh-CN" b="0" i="0" u="none" strike="noStrike" cap="none" normalizeH="0" baseline="0" dirty="0">
                <a:ln>
                  <a:noFill/>
                </a:ln>
                <a:solidFill>
                  <a:srgbClr val="000000"/>
                </a:solidFill>
                <a:effectLst/>
                <a:latin typeface="Times New Roman" panose="02020603050405020304" pitchFamily="18" charset="0"/>
                <a:ea typeface="等线" panose="02010600030101010101" pitchFamily="2" charset="-122"/>
                <a:cs typeface="Times New Roman" panose="02020603050405020304" pitchFamily="18" charset="0"/>
              </a:rPr>
              <a:t>Our group is planning to build a detection system involving measurements of X rays around 10 keV.</a:t>
            </a:r>
            <a:endParaRPr kumimoji="0" lang="en-US" altLang="zh-CN" b="0" i="0" u="none" strike="noStrike" cap="none" normalizeH="0" baseline="0" dirty="0">
              <a:ln>
                <a:noFill/>
              </a:ln>
              <a:solidFill>
                <a:schemeClr val="tx1"/>
              </a:solidFill>
              <a:effectLst/>
              <a:latin typeface="Times New Roman" panose="02020603050405020304" pitchFamily="18" charset="0"/>
              <a:cs typeface="Times New Roman" panose="02020603050405020304" pitchFamily="18" charset="0"/>
            </a:endParaRPr>
          </a:p>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zh-CN" b="0" i="0" u="none" strike="noStrike" cap="none" normalizeH="0" baseline="0" dirty="0">
                <a:ln>
                  <a:noFill/>
                </a:ln>
                <a:solidFill>
                  <a:srgbClr val="000000"/>
                </a:solidFill>
                <a:effectLst/>
                <a:latin typeface="Times New Roman" panose="02020603050405020304" pitchFamily="18" charset="0"/>
                <a:ea typeface="等线" panose="02010600030101010101" pitchFamily="2" charset="-122"/>
                <a:cs typeface="Times New Roman" panose="02020603050405020304" pitchFamily="18" charset="0"/>
              </a:rPr>
              <a:t>Based on what I’ve found from </a:t>
            </a:r>
            <a:r>
              <a:rPr kumimoji="0" lang="en-US" altLang="zh-CN" b="0" i="0" u="none" strike="noStrike" cap="none" normalizeH="0" baseline="0" dirty="0" err="1">
                <a:ln>
                  <a:noFill/>
                </a:ln>
                <a:solidFill>
                  <a:srgbClr val="000000"/>
                </a:solidFill>
                <a:effectLst/>
                <a:latin typeface="Times New Roman" panose="02020603050405020304" pitchFamily="18" charset="0"/>
                <a:ea typeface="等线" panose="02010600030101010101" pitchFamily="2" charset="-122"/>
                <a:cs typeface="Times New Roman" panose="02020603050405020304" pitchFamily="18" charset="0"/>
              </a:rPr>
              <a:t>Mirion’s</a:t>
            </a:r>
            <a:r>
              <a:rPr kumimoji="0" lang="en-US" altLang="zh-CN" b="0" i="0" u="none" strike="noStrike" cap="none" normalizeH="0" baseline="0" dirty="0">
                <a:ln>
                  <a:noFill/>
                </a:ln>
                <a:solidFill>
                  <a:srgbClr val="000000"/>
                </a:solidFill>
                <a:effectLst/>
                <a:latin typeface="Times New Roman" panose="02020603050405020304" pitchFamily="18" charset="0"/>
                <a:ea typeface="等线" panose="02010600030101010101" pitchFamily="2" charset="-122"/>
                <a:cs typeface="Times New Roman" panose="02020603050405020304" pitchFamily="18" charset="0"/>
              </a:rPr>
              <a:t> website. Three types of products seem suited for our case.</a:t>
            </a:r>
            <a:endParaRPr kumimoji="0" lang="en-US" altLang="zh-CN" b="0" i="0" u="none" strike="noStrike" cap="none" normalizeH="0" baseline="0" dirty="0">
              <a:ln>
                <a:noFill/>
              </a:ln>
              <a:solidFill>
                <a:schemeClr val="tx1"/>
              </a:solidFill>
              <a:effectLst/>
              <a:latin typeface="Times New Roman" panose="02020603050405020304" pitchFamily="18" charset="0"/>
              <a:cs typeface="Times New Roman" panose="02020603050405020304" pitchFamily="18" charset="0"/>
            </a:endParaRPr>
          </a:p>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zh-CN" b="0" i="0" u="none" strike="noStrike" cap="none" normalizeH="0" baseline="0" dirty="0">
                <a:ln>
                  <a:noFill/>
                </a:ln>
                <a:solidFill>
                  <a:srgbClr val="000000"/>
                </a:solidFill>
                <a:effectLst/>
                <a:latin typeface="Times New Roman" panose="02020603050405020304" pitchFamily="18" charset="0"/>
                <a:ea typeface="等线" panose="02010600030101010101" pitchFamily="2" charset="-122"/>
                <a:cs typeface="Times New Roman" panose="02020603050405020304" pitchFamily="18" charset="0"/>
              </a:rPr>
              <a:t>1) Ultra-low energy germanium detector (Ultra-</a:t>
            </a:r>
            <a:r>
              <a:rPr kumimoji="0" lang="en-US" altLang="zh-CN" b="0" i="0" u="none" strike="noStrike" cap="none" normalizeH="0" baseline="0" dirty="0" err="1">
                <a:ln>
                  <a:noFill/>
                </a:ln>
                <a:solidFill>
                  <a:srgbClr val="000000"/>
                </a:solidFill>
                <a:effectLst/>
                <a:latin typeface="Times New Roman" panose="02020603050405020304" pitchFamily="18" charset="0"/>
                <a:ea typeface="等线" panose="02010600030101010101" pitchFamily="2" charset="-122"/>
                <a:cs typeface="Times New Roman" panose="02020603050405020304" pitchFamily="18" charset="0"/>
              </a:rPr>
              <a:t>LEGe</a:t>
            </a:r>
            <a:r>
              <a:rPr kumimoji="0" lang="en-US" altLang="zh-CN" b="0" i="0" u="none" strike="noStrike" cap="none" normalizeH="0" baseline="0" dirty="0">
                <a:ln>
                  <a:noFill/>
                </a:ln>
                <a:solidFill>
                  <a:srgbClr val="000000"/>
                </a:solidFill>
                <a:effectLst/>
                <a:latin typeface="Times New Roman" panose="02020603050405020304" pitchFamily="18" charset="0"/>
                <a:ea typeface="等线" panose="02010600030101010101" pitchFamily="2" charset="-122"/>
                <a:cs typeface="Times New Roman" panose="02020603050405020304" pitchFamily="18" charset="0"/>
              </a:rPr>
              <a:t>);</a:t>
            </a:r>
            <a:r>
              <a:rPr kumimoji="0" lang="en-US" altLang="zh-CN" b="0" i="0" u="none" strike="noStrike" cap="none" normalizeH="0" baseline="0" dirty="0">
                <a:ln>
                  <a:noFill/>
                </a:ln>
                <a:solidFill>
                  <a:schemeClr val="tx1"/>
                </a:solidFill>
                <a:effectLst/>
                <a:latin typeface="Times New Roman" panose="02020603050405020304" pitchFamily="18" charset="0"/>
                <a:ea typeface="等线" panose="02010600030101010101" pitchFamily="2" charset="-122"/>
                <a:cs typeface="Times New Roman" panose="02020603050405020304" pitchFamily="18" charset="0"/>
              </a:rPr>
              <a:t>  </a:t>
            </a:r>
            <a:r>
              <a:rPr kumimoji="0" lang="en-US" altLang="zh-CN" b="0" i="0" u="none" strike="noStrike" cap="none" normalizeH="0" baseline="0" dirty="0">
                <a:ln>
                  <a:noFill/>
                </a:ln>
                <a:solidFill>
                  <a:srgbClr val="FF0000"/>
                </a:solidFill>
                <a:effectLst/>
                <a:latin typeface="Times New Roman" panose="02020603050405020304" pitchFamily="18" charset="0"/>
                <a:ea typeface="等线" panose="02010600030101010101" pitchFamily="2" charset="-122"/>
                <a:cs typeface="Times New Roman" panose="02020603050405020304" pitchFamily="18" charset="0"/>
              </a:rPr>
              <a:t>Yes, Spec Sheet attached</a:t>
            </a:r>
            <a:r>
              <a:rPr kumimoji="0" lang="en-US" altLang="zh-CN" b="0" i="0" u="none" strike="noStrike" cap="none" normalizeH="0" baseline="0" dirty="0">
                <a:ln>
                  <a:noFill/>
                </a:ln>
                <a:solidFill>
                  <a:schemeClr val="tx1"/>
                </a:solidFill>
                <a:effectLst/>
                <a:latin typeface="Times New Roman" panose="02020603050405020304" pitchFamily="18" charset="0"/>
                <a:ea typeface="等线" panose="02010600030101010101" pitchFamily="2" charset="-122"/>
                <a:cs typeface="Times New Roman" panose="02020603050405020304" pitchFamily="18" charset="0"/>
              </a:rPr>
              <a:t>.</a:t>
            </a:r>
            <a:r>
              <a:rPr kumimoji="0" lang="en-US" altLang="zh-CN" b="0" i="0" u="none" strike="noStrike" cap="none" normalizeH="0" baseline="0" dirty="0">
                <a:ln>
                  <a:noFill/>
                </a:ln>
                <a:solidFill>
                  <a:srgbClr val="FF0000"/>
                </a:solidFill>
                <a:effectLst/>
                <a:latin typeface="Times New Roman" panose="02020603050405020304" pitchFamily="18" charset="0"/>
                <a:ea typeface="等线" panose="02010600030101010101" pitchFamily="2" charset="-122"/>
                <a:cs typeface="Times New Roman" panose="02020603050405020304" pitchFamily="18" charset="0"/>
              </a:rPr>
              <a:t> We also offer pixelated and discrete multi-element array detectors.  </a:t>
            </a:r>
            <a:endParaRPr kumimoji="0" lang="en-US" altLang="zh-CN" b="0" i="0" u="none" strike="noStrike" cap="none" normalizeH="0" baseline="0" dirty="0">
              <a:ln>
                <a:noFill/>
              </a:ln>
              <a:solidFill>
                <a:schemeClr val="tx1"/>
              </a:solidFill>
              <a:effectLst/>
              <a:latin typeface="Times New Roman" panose="02020603050405020304" pitchFamily="18" charset="0"/>
              <a:cs typeface="Times New Roman" panose="02020603050405020304" pitchFamily="18" charset="0"/>
            </a:endParaRPr>
          </a:p>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zh-CN" b="0" i="0" u="none" strike="noStrike" cap="none" normalizeH="0" baseline="0" dirty="0">
                <a:ln>
                  <a:noFill/>
                </a:ln>
                <a:solidFill>
                  <a:srgbClr val="000000"/>
                </a:solidFill>
                <a:effectLst/>
                <a:latin typeface="Times New Roman" panose="02020603050405020304" pitchFamily="18" charset="0"/>
                <a:ea typeface="等线" panose="02010600030101010101" pitchFamily="2" charset="-122"/>
                <a:cs typeface="Times New Roman" panose="02020603050405020304" pitchFamily="18" charset="0"/>
              </a:rPr>
              <a:t>2) Lithium-drifted silicon detector Si(Li);</a:t>
            </a:r>
            <a:r>
              <a:rPr kumimoji="0" lang="en-US" altLang="zh-CN" b="0" i="0" u="none" strike="noStrike" cap="none" normalizeH="0" baseline="0" dirty="0">
                <a:ln>
                  <a:noFill/>
                </a:ln>
                <a:solidFill>
                  <a:schemeClr val="tx1"/>
                </a:solidFill>
                <a:effectLst/>
                <a:latin typeface="Times New Roman" panose="02020603050405020304" pitchFamily="18" charset="0"/>
                <a:ea typeface="等线" panose="02010600030101010101" pitchFamily="2" charset="-122"/>
                <a:cs typeface="Times New Roman" panose="02020603050405020304" pitchFamily="18" charset="0"/>
              </a:rPr>
              <a:t>  </a:t>
            </a:r>
            <a:r>
              <a:rPr kumimoji="0" lang="en-US" altLang="zh-CN" b="0" i="0" u="none" strike="noStrike" cap="none" normalizeH="0" baseline="0" dirty="0">
                <a:ln>
                  <a:noFill/>
                </a:ln>
                <a:solidFill>
                  <a:srgbClr val="FF0000"/>
                </a:solidFill>
                <a:effectLst/>
                <a:latin typeface="Times New Roman" panose="02020603050405020304" pitchFamily="18" charset="0"/>
                <a:ea typeface="等线" panose="02010600030101010101" pitchFamily="2" charset="-122"/>
                <a:cs typeface="Times New Roman" panose="02020603050405020304" pitchFamily="18" charset="0"/>
              </a:rPr>
              <a:t>Yes, we still offer Si(Li) Detectors in various configurations.  </a:t>
            </a:r>
            <a:endParaRPr kumimoji="0" lang="en-US" altLang="zh-CN" b="0" i="0" u="none" strike="noStrike" cap="none" normalizeH="0" baseline="0" dirty="0">
              <a:ln>
                <a:noFill/>
              </a:ln>
              <a:solidFill>
                <a:schemeClr val="tx1"/>
              </a:solidFill>
              <a:effectLst/>
              <a:latin typeface="Times New Roman" panose="02020603050405020304" pitchFamily="18" charset="0"/>
              <a:cs typeface="Times New Roman" panose="02020603050405020304" pitchFamily="18" charset="0"/>
            </a:endParaRPr>
          </a:p>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zh-CN" b="0" i="0" u="none" strike="noStrike" cap="none" normalizeH="0" baseline="0" dirty="0">
                <a:ln>
                  <a:noFill/>
                </a:ln>
                <a:solidFill>
                  <a:srgbClr val="000000"/>
                </a:solidFill>
                <a:effectLst/>
                <a:latin typeface="Times New Roman" panose="02020603050405020304" pitchFamily="18" charset="0"/>
                <a:ea typeface="等线" panose="02010600030101010101" pitchFamily="2" charset="-122"/>
                <a:cs typeface="Times New Roman" panose="02020603050405020304" pitchFamily="18" charset="0"/>
              </a:rPr>
              <a:t>3) Silicon drift detector (SDD), or X-PIPS for short.</a:t>
            </a:r>
            <a:r>
              <a:rPr kumimoji="0" lang="en-US" altLang="zh-CN" b="0" i="0" u="none" strike="noStrike" cap="none" normalizeH="0" baseline="0" dirty="0">
                <a:ln>
                  <a:noFill/>
                </a:ln>
                <a:solidFill>
                  <a:schemeClr val="tx1"/>
                </a:solidFill>
                <a:effectLst/>
                <a:latin typeface="Times New Roman" panose="02020603050405020304" pitchFamily="18" charset="0"/>
                <a:ea typeface="等线" panose="02010600030101010101" pitchFamily="2" charset="-122"/>
                <a:cs typeface="Times New Roman" panose="02020603050405020304" pitchFamily="18" charset="0"/>
              </a:rPr>
              <a:t>  </a:t>
            </a:r>
            <a:r>
              <a:rPr kumimoji="0" lang="en-US" altLang="zh-CN" b="0" i="0" u="none" strike="noStrike" cap="none" normalizeH="0" baseline="0" dirty="0">
                <a:ln>
                  <a:noFill/>
                </a:ln>
                <a:solidFill>
                  <a:srgbClr val="FF0000"/>
                </a:solidFill>
                <a:effectLst/>
                <a:latin typeface="Times New Roman" panose="02020603050405020304" pitchFamily="18" charset="0"/>
                <a:ea typeface="等线" panose="02010600030101010101" pitchFamily="2" charset="-122"/>
                <a:cs typeface="Times New Roman" panose="02020603050405020304" pitchFamily="18" charset="0"/>
              </a:rPr>
              <a:t>Yes, we can offer single element and multi-element SDD Detectors.</a:t>
            </a:r>
            <a:endParaRPr kumimoji="0" lang="en-US" altLang="zh-CN" b="0" i="0" u="none" strike="noStrike" cap="none" normalizeH="0" baseline="0" dirty="0">
              <a:ln>
                <a:noFill/>
              </a:ln>
              <a:solidFill>
                <a:schemeClr val="tx1"/>
              </a:solidFill>
              <a:effectLst/>
              <a:latin typeface="Times New Roman" panose="02020603050405020304" pitchFamily="18" charset="0"/>
              <a:cs typeface="Times New Roman" panose="02020603050405020304" pitchFamily="18" charset="0"/>
            </a:endParaRPr>
          </a:p>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zh-CN" b="0" i="0" u="none" strike="noStrike" cap="none" normalizeH="0" baseline="0" dirty="0">
                <a:ln>
                  <a:noFill/>
                </a:ln>
                <a:solidFill>
                  <a:srgbClr val="000000"/>
                </a:solidFill>
                <a:effectLst/>
                <a:latin typeface="Times New Roman" panose="02020603050405020304" pitchFamily="18" charset="0"/>
                <a:ea typeface="等线" panose="02010600030101010101" pitchFamily="2" charset="-122"/>
                <a:cs typeface="Times New Roman" panose="02020603050405020304" pitchFamily="18" charset="0"/>
              </a:rPr>
              <a:t>Are electric cooling and LN</a:t>
            </a:r>
            <a:r>
              <a:rPr kumimoji="0" lang="en-US" altLang="zh-CN" b="0" i="0" u="none" strike="noStrike" cap="none" normalizeH="0" baseline="-30000" dirty="0">
                <a:ln>
                  <a:noFill/>
                </a:ln>
                <a:solidFill>
                  <a:srgbClr val="000000"/>
                </a:solidFill>
                <a:effectLst/>
                <a:latin typeface="Times New Roman" panose="02020603050405020304" pitchFamily="18" charset="0"/>
                <a:ea typeface="等线" panose="02010600030101010101" pitchFamily="2" charset="-122"/>
                <a:cs typeface="Times New Roman" panose="02020603050405020304" pitchFamily="18" charset="0"/>
              </a:rPr>
              <a:t>2</a:t>
            </a:r>
            <a:r>
              <a:rPr kumimoji="0" lang="en-US" altLang="zh-CN" b="0" i="0" u="none" strike="noStrike" cap="none" normalizeH="0" baseline="0" dirty="0">
                <a:ln>
                  <a:noFill/>
                </a:ln>
                <a:solidFill>
                  <a:srgbClr val="000000"/>
                </a:solidFill>
                <a:effectLst/>
                <a:latin typeface="Times New Roman" panose="02020603050405020304" pitchFamily="18" charset="0"/>
                <a:ea typeface="等线" panose="02010600030101010101" pitchFamily="2" charset="-122"/>
                <a:cs typeface="Times New Roman" panose="02020603050405020304" pitchFamily="18" charset="0"/>
              </a:rPr>
              <a:t> cooling available for them?</a:t>
            </a:r>
            <a:r>
              <a:rPr kumimoji="0" lang="en-US" altLang="zh-CN" b="0" i="0" u="none" strike="noStrike" cap="none" normalizeH="0" baseline="0" dirty="0">
                <a:ln>
                  <a:noFill/>
                </a:ln>
                <a:solidFill>
                  <a:schemeClr val="tx1"/>
                </a:solidFill>
                <a:effectLst/>
                <a:latin typeface="Times New Roman" panose="02020603050405020304" pitchFamily="18" charset="0"/>
                <a:ea typeface="等线" panose="02010600030101010101" pitchFamily="2" charset="-122"/>
                <a:cs typeface="Times New Roman" panose="02020603050405020304" pitchFamily="18" charset="0"/>
              </a:rPr>
              <a:t>  </a:t>
            </a:r>
            <a:r>
              <a:rPr kumimoji="0" lang="en-US" altLang="zh-CN" b="0" i="0" u="none" strike="noStrike" cap="none" normalizeH="0" baseline="0" dirty="0">
                <a:ln>
                  <a:noFill/>
                </a:ln>
                <a:solidFill>
                  <a:srgbClr val="FF0000"/>
                </a:solidFill>
                <a:effectLst/>
                <a:latin typeface="Times New Roman" panose="02020603050405020304" pitchFamily="18" charset="0"/>
                <a:ea typeface="等线" panose="02010600030101010101" pitchFamily="2" charset="-122"/>
                <a:cs typeface="Times New Roman" panose="02020603050405020304" pitchFamily="18" charset="0"/>
              </a:rPr>
              <a:t>Yes, we have our CP5-Plus Pulsed Tube Cooler and Peltier cooling options.</a:t>
            </a:r>
            <a:endParaRPr kumimoji="0" lang="en-US" altLang="zh-CN" b="0" i="0" u="none" strike="noStrike" cap="none" normalizeH="0" baseline="0" dirty="0">
              <a:ln>
                <a:noFill/>
              </a:ln>
              <a:solidFill>
                <a:schemeClr val="tx1"/>
              </a:solidFill>
              <a:effectLst/>
              <a:latin typeface="Times New Roman" panose="02020603050405020304" pitchFamily="18" charset="0"/>
              <a:cs typeface="Times New Roman" panose="02020603050405020304" pitchFamily="18" charset="0"/>
            </a:endParaRPr>
          </a:p>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zh-CN" b="0" i="0" u="none" strike="noStrike" cap="none" normalizeH="0" baseline="0" dirty="0">
                <a:ln>
                  <a:noFill/>
                </a:ln>
                <a:solidFill>
                  <a:srgbClr val="000000"/>
                </a:solidFill>
                <a:effectLst/>
                <a:latin typeface="Times New Roman" panose="02020603050405020304" pitchFamily="18" charset="0"/>
                <a:ea typeface="等线" panose="02010600030101010101" pitchFamily="2" charset="-122"/>
                <a:cs typeface="Times New Roman" panose="02020603050405020304" pitchFamily="18" charset="0"/>
              </a:rPr>
              <a:t>Also, another thing I'm not sure about is whether these X-ray detectors allow for in-vacuum use?</a:t>
            </a:r>
            <a:r>
              <a:rPr kumimoji="0" lang="en-US" altLang="zh-CN" b="0" i="0" u="none" strike="noStrike" cap="none" normalizeH="0" baseline="0" dirty="0">
                <a:ln>
                  <a:noFill/>
                </a:ln>
                <a:solidFill>
                  <a:schemeClr val="tx1"/>
                </a:solidFill>
                <a:effectLst/>
                <a:latin typeface="Times New Roman" panose="02020603050405020304" pitchFamily="18" charset="0"/>
                <a:ea typeface="等线" panose="02010600030101010101" pitchFamily="2" charset="-122"/>
                <a:cs typeface="Times New Roman" panose="02020603050405020304" pitchFamily="18" charset="0"/>
              </a:rPr>
              <a:t>  </a:t>
            </a:r>
            <a:r>
              <a:rPr kumimoji="0" lang="en-US" altLang="zh-CN" b="0" i="0" u="none" strike="noStrike" cap="none" normalizeH="0" baseline="0" dirty="0">
                <a:ln>
                  <a:noFill/>
                </a:ln>
                <a:solidFill>
                  <a:srgbClr val="FF0000"/>
                </a:solidFill>
                <a:effectLst/>
                <a:latin typeface="Times New Roman" panose="02020603050405020304" pitchFamily="18" charset="0"/>
                <a:ea typeface="等线" panose="02010600030101010101" pitchFamily="2" charset="-122"/>
                <a:cs typeface="Times New Roman" panose="02020603050405020304" pitchFamily="18" charset="0"/>
              </a:rPr>
              <a:t>Yes, we can offer a windowless retractable cryostat.</a:t>
            </a:r>
          </a:p>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zh-CN" b="0" i="0" u="none" strike="noStrike" cap="none" normalizeH="0" baseline="0" dirty="0">
                <a:ln>
                  <a:noFill/>
                </a:ln>
                <a:solidFill>
                  <a:schemeClr val="tx1"/>
                </a:solidFill>
                <a:effectLst/>
                <a:latin typeface="Times New Roman" panose="02020603050405020304" pitchFamily="18" charset="0"/>
                <a:cs typeface="Times New Roman" panose="02020603050405020304" pitchFamily="18" charset="0"/>
              </a:rPr>
              <a:t>Any recommendation would be great!  Let’s discuss in a call with our Product Manager.</a:t>
            </a:r>
          </a:p>
        </p:txBody>
      </p:sp>
    </p:spTree>
    <p:extLst>
      <p:ext uri="{BB962C8B-B14F-4D97-AF65-F5344CB8AC3E}">
        <p14:creationId xmlns:p14="http://schemas.microsoft.com/office/powerpoint/2010/main" val="1405194927"/>
      </p:ext>
    </p:extLst>
  </p:cSld>
  <p:clrMapOvr>
    <a:masterClrMapping/>
  </p:clrMapOvr>
</p:sld>
</file>

<file path=ppt/slides/slide3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BEAE117A-9E35-43AB-998B-61FA47CCEDE4}"/>
              </a:ext>
            </a:extLst>
          </p:cNvPr>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5039844" y="-1516"/>
            <a:ext cx="4104154" cy="2792842"/>
          </a:xfrm>
          <a:prstGeom prst="rect">
            <a:avLst/>
          </a:prstGeom>
        </p:spPr>
      </p:pic>
      <p:pic>
        <p:nvPicPr>
          <p:cNvPr id="5" name="Picture 4">
            <a:extLst>
              <a:ext uri="{FF2B5EF4-FFF2-40B4-BE49-F238E27FC236}">
                <a16:creationId xmlns:a16="http://schemas.microsoft.com/office/drawing/2014/main" id="{3E96F1F4-0F2D-4DB3-8D08-6F2A3221711D}"/>
              </a:ext>
            </a:extLst>
          </p:cNvPr>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1516"/>
            <a:ext cx="5010150" cy="4229100"/>
          </a:xfrm>
          <a:prstGeom prst="rect">
            <a:avLst/>
          </a:prstGeom>
        </p:spPr>
      </p:pic>
      <p:sp>
        <p:nvSpPr>
          <p:cNvPr id="6" name="TextBox 5">
            <a:extLst>
              <a:ext uri="{FF2B5EF4-FFF2-40B4-BE49-F238E27FC236}">
                <a16:creationId xmlns:a16="http://schemas.microsoft.com/office/drawing/2014/main" id="{7C6F8696-9F7C-4E3B-9BC4-117F53D44073}"/>
              </a:ext>
            </a:extLst>
          </p:cNvPr>
          <p:cNvSpPr txBox="1"/>
          <p:nvPr/>
        </p:nvSpPr>
        <p:spPr>
          <a:xfrm>
            <a:off x="372977" y="0"/>
            <a:ext cx="1583254" cy="923330"/>
          </a:xfrm>
          <a:prstGeom prst="rect">
            <a:avLst/>
          </a:prstGeom>
          <a:noFill/>
        </p:spPr>
        <p:txBody>
          <a:bodyPr wrap="none" rtlCol="0">
            <a:spAutoFit/>
          </a:bodyPr>
          <a:lstStyle/>
          <a:p>
            <a:r>
              <a:rPr lang="en-US" altLang="zh-CN" dirty="0">
                <a:solidFill>
                  <a:schemeClr val="bg1"/>
                </a:solidFill>
              </a:rPr>
              <a:t>2-mm thick</a:t>
            </a:r>
          </a:p>
          <a:p>
            <a:r>
              <a:rPr lang="en-US" altLang="zh-CN" dirty="0">
                <a:solidFill>
                  <a:schemeClr val="bg1"/>
                </a:solidFill>
              </a:rPr>
              <a:t>stainless steel </a:t>
            </a:r>
          </a:p>
          <a:p>
            <a:r>
              <a:rPr lang="en-US" altLang="zh-CN" dirty="0">
                <a:solidFill>
                  <a:schemeClr val="bg1"/>
                </a:solidFill>
              </a:rPr>
              <a:t>chamber</a:t>
            </a:r>
            <a:endParaRPr lang="zh-CN" altLang="en-US" dirty="0">
              <a:solidFill>
                <a:schemeClr val="bg1"/>
              </a:solidFill>
            </a:endParaRPr>
          </a:p>
        </p:txBody>
      </p:sp>
      <p:sp>
        <p:nvSpPr>
          <p:cNvPr id="7" name="TextBox 6">
            <a:extLst>
              <a:ext uri="{FF2B5EF4-FFF2-40B4-BE49-F238E27FC236}">
                <a16:creationId xmlns:a16="http://schemas.microsoft.com/office/drawing/2014/main" id="{541B8D77-6020-4F19-96E5-8F4597CB3426}"/>
              </a:ext>
            </a:extLst>
          </p:cNvPr>
          <p:cNvSpPr txBox="1"/>
          <p:nvPr/>
        </p:nvSpPr>
        <p:spPr>
          <a:xfrm>
            <a:off x="1160283" y="3858252"/>
            <a:ext cx="1344792" cy="369332"/>
          </a:xfrm>
          <a:prstGeom prst="rect">
            <a:avLst/>
          </a:prstGeom>
          <a:noFill/>
        </p:spPr>
        <p:txBody>
          <a:bodyPr wrap="none" rtlCol="0">
            <a:spAutoFit/>
          </a:bodyPr>
          <a:lstStyle/>
          <a:p>
            <a:r>
              <a:rPr lang="en-US" altLang="zh-CN" dirty="0">
                <a:solidFill>
                  <a:schemeClr val="bg1"/>
                </a:solidFill>
              </a:rPr>
              <a:t>10-keV X ray</a:t>
            </a:r>
            <a:endParaRPr lang="zh-CN" altLang="en-US" dirty="0">
              <a:solidFill>
                <a:schemeClr val="bg1"/>
              </a:solidFill>
            </a:endParaRPr>
          </a:p>
        </p:txBody>
      </p:sp>
      <p:pic>
        <p:nvPicPr>
          <p:cNvPr id="8" name="Picture 7">
            <a:extLst>
              <a:ext uri="{FF2B5EF4-FFF2-40B4-BE49-F238E27FC236}">
                <a16:creationId xmlns:a16="http://schemas.microsoft.com/office/drawing/2014/main" id="{5C2E1632-7CEA-4A7D-8322-3A46A8736C8F}"/>
              </a:ext>
            </a:extLst>
          </p:cNvPr>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5015780" y="2923789"/>
            <a:ext cx="4104153" cy="2840853"/>
          </a:xfrm>
          <a:prstGeom prst="rect">
            <a:avLst/>
          </a:prstGeom>
        </p:spPr>
      </p:pic>
      <p:sp>
        <p:nvSpPr>
          <p:cNvPr id="2" name="TextBox 1">
            <a:extLst>
              <a:ext uri="{FF2B5EF4-FFF2-40B4-BE49-F238E27FC236}">
                <a16:creationId xmlns:a16="http://schemas.microsoft.com/office/drawing/2014/main" id="{F108713F-11DA-48DC-A8EE-67F9FEDBEAA1}"/>
              </a:ext>
            </a:extLst>
          </p:cNvPr>
          <p:cNvSpPr txBox="1"/>
          <p:nvPr/>
        </p:nvSpPr>
        <p:spPr>
          <a:xfrm>
            <a:off x="5220876" y="3244334"/>
            <a:ext cx="1846980" cy="369332"/>
          </a:xfrm>
          <a:prstGeom prst="rect">
            <a:avLst/>
          </a:prstGeom>
          <a:noFill/>
        </p:spPr>
        <p:txBody>
          <a:bodyPr wrap="none" rtlCol="0">
            <a:spAutoFit/>
          </a:bodyPr>
          <a:lstStyle/>
          <a:p>
            <a:r>
              <a:rPr lang="en-US" altLang="zh-CN" dirty="0"/>
              <a:t>Without chamber</a:t>
            </a:r>
            <a:endParaRPr lang="zh-CN" altLang="en-US" dirty="0"/>
          </a:p>
        </p:txBody>
      </p:sp>
      <p:sp>
        <p:nvSpPr>
          <p:cNvPr id="9" name="TextBox 8">
            <a:extLst>
              <a:ext uri="{FF2B5EF4-FFF2-40B4-BE49-F238E27FC236}">
                <a16:creationId xmlns:a16="http://schemas.microsoft.com/office/drawing/2014/main" id="{6A77CF12-0443-4E3F-85F3-1B6E0DF5643D}"/>
              </a:ext>
            </a:extLst>
          </p:cNvPr>
          <p:cNvSpPr txBox="1"/>
          <p:nvPr/>
        </p:nvSpPr>
        <p:spPr>
          <a:xfrm>
            <a:off x="5244941" y="276999"/>
            <a:ext cx="1526380" cy="369332"/>
          </a:xfrm>
          <a:prstGeom prst="rect">
            <a:avLst/>
          </a:prstGeom>
          <a:noFill/>
        </p:spPr>
        <p:txBody>
          <a:bodyPr wrap="none" rtlCol="0">
            <a:spAutoFit/>
          </a:bodyPr>
          <a:lstStyle/>
          <a:p>
            <a:r>
              <a:rPr lang="en-US" altLang="zh-CN" dirty="0"/>
              <a:t>With chamber</a:t>
            </a:r>
            <a:endParaRPr lang="zh-CN" altLang="en-US" dirty="0"/>
          </a:p>
        </p:txBody>
      </p:sp>
    </p:spTree>
    <p:extLst>
      <p:ext uri="{BB962C8B-B14F-4D97-AF65-F5344CB8AC3E}">
        <p14:creationId xmlns:p14="http://schemas.microsoft.com/office/powerpoint/2010/main" val="2156605239"/>
      </p:ext>
    </p:extLst>
  </p:cSld>
  <p:clrMapOvr>
    <a:masterClrMapping/>
  </p:clrMapOvr>
</p:sld>
</file>

<file path=ppt/slides/slide3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F20EE0B6-F5FB-4296-86AD-29475103DECD}"/>
              </a:ext>
            </a:extLst>
          </p:cNvPr>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0"/>
            <a:ext cx="6931919" cy="6858000"/>
          </a:xfrm>
          <a:prstGeom prst="rect">
            <a:avLst/>
          </a:prstGeom>
        </p:spPr>
      </p:pic>
      <p:sp>
        <p:nvSpPr>
          <p:cNvPr id="6" name="TextBox 5">
            <a:extLst>
              <a:ext uri="{FF2B5EF4-FFF2-40B4-BE49-F238E27FC236}">
                <a16:creationId xmlns:a16="http://schemas.microsoft.com/office/drawing/2014/main" id="{A94A003C-77C1-4692-A0CA-9E181523A49E}"/>
              </a:ext>
            </a:extLst>
          </p:cNvPr>
          <p:cNvSpPr txBox="1"/>
          <p:nvPr/>
        </p:nvSpPr>
        <p:spPr>
          <a:xfrm>
            <a:off x="6931919" y="1"/>
            <a:ext cx="2212081" cy="2800767"/>
          </a:xfrm>
          <a:prstGeom prst="rect">
            <a:avLst/>
          </a:prstGeom>
          <a:noFill/>
        </p:spPr>
        <p:txBody>
          <a:bodyPr wrap="square">
            <a:spAutoFit/>
          </a:bodyPr>
          <a:lstStyle/>
          <a:p>
            <a:pPr algn="just"/>
            <a:r>
              <a:rPr lang="en-US" sz="1600" dirty="0">
                <a:latin typeface="Times" panose="02020603050405020304" pitchFamily="18" charset="0"/>
                <a:cs typeface="Times" panose="02020603050405020304" pitchFamily="18" charset="0"/>
              </a:rPr>
              <a:t>We use both p-type and n-type germanium and we use diffused, implanted, and barrier contacts to achieve this product variety. The following illustrations and charts depict the various detector geometries that are available from </a:t>
            </a:r>
            <a:r>
              <a:rPr lang="en-US" sz="1600" dirty="0" err="1">
                <a:latin typeface="Times" panose="02020603050405020304" pitchFamily="18" charset="0"/>
                <a:cs typeface="Times" panose="02020603050405020304" pitchFamily="18" charset="0"/>
              </a:rPr>
              <a:t>Mirion</a:t>
            </a:r>
            <a:endParaRPr lang="en-US" sz="1600" dirty="0">
              <a:latin typeface="Times" panose="02020603050405020304" pitchFamily="18" charset="0"/>
              <a:cs typeface="Times" panose="02020603050405020304" pitchFamily="18" charset="0"/>
            </a:endParaRPr>
          </a:p>
        </p:txBody>
      </p:sp>
    </p:spTree>
    <p:extLst>
      <p:ext uri="{BB962C8B-B14F-4D97-AF65-F5344CB8AC3E}">
        <p14:creationId xmlns:p14="http://schemas.microsoft.com/office/powerpoint/2010/main" val="1597780169"/>
      </p:ext>
    </p:extLst>
  </p:cSld>
  <p:clrMapOvr>
    <a:masterClrMapping/>
  </p:clrMapOvr>
</p:sld>
</file>

<file path=ppt/slides/slide3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a:extLst>
              <a:ext uri="{FF2B5EF4-FFF2-40B4-BE49-F238E27FC236}">
                <a16:creationId xmlns:a16="http://schemas.microsoft.com/office/drawing/2014/main" id="{CFC5C24B-0F3C-46C6-8812-23984EF8A886}"/>
              </a:ext>
            </a:extLst>
          </p:cNvPr>
          <p:cNvSpPr txBox="1"/>
          <p:nvPr/>
        </p:nvSpPr>
        <p:spPr>
          <a:xfrm>
            <a:off x="0" y="0"/>
            <a:ext cx="6931918" cy="2862322"/>
          </a:xfrm>
          <a:prstGeom prst="rect">
            <a:avLst/>
          </a:prstGeom>
          <a:noFill/>
        </p:spPr>
        <p:txBody>
          <a:bodyPr wrap="square">
            <a:spAutoFit/>
          </a:bodyPr>
          <a:lstStyle/>
          <a:p>
            <a:r>
              <a:rPr lang="en-US" altLang="zh-CN" sz="1800" i="0" dirty="0">
                <a:solidFill>
                  <a:srgbClr val="231F20"/>
                </a:solidFill>
                <a:effectLst/>
                <a:latin typeface="ProximaNova-Regular"/>
              </a:rPr>
              <a:t>Ultra-</a:t>
            </a:r>
            <a:r>
              <a:rPr lang="en-US" altLang="zh-CN" sz="1800" i="0" dirty="0" err="1">
                <a:solidFill>
                  <a:srgbClr val="231F20"/>
                </a:solidFill>
                <a:effectLst/>
                <a:latin typeface="ProximaNova-Regular"/>
              </a:rPr>
              <a:t>LEGe</a:t>
            </a:r>
            <a:r>
              <a:rPr lang="en-US" altLang="zh-CN" sz="1800" i="0" dirty="0">
                <a:solidFill>
                  <a:srgbClr val="231F20"/>
                </a:solidFill>
                <a:effectLst/>
                <a:latin typeface="ProximaNova-Regular"/>
              </a:rPr>
              <a:t> detectors will come in a 1 in. diameter by 4 in. long stainless steel endcap on a flanged-style or retractable cryostat.</a:t>
            </a:r>
          </a:p>
          <a:p>
            <a:r>
              <a:rPr lang="en-US" altLang="zh-CN" sz="1800" i="0" dirty="0">
                <a:solidFill>
                  <a:srgbClr val="231F20"/>
                </a:solidFill>
                <a:effectLst/>
                <a:latin typeface="ProximaNova-Regular"/>
              </a:rPr>
              <a:t>All Ultra-</a:t>
            </a:r>
            <a:r>
              <a:rPr lang="en-US" altLang="zh-CN" sz="1800" i="0" dirty="0" err="1">
                <a:solidFill>
                  <a:srgbClr val="231F20"/>
                </a:solidFill>
                <a:effectLst/>
                <a:latin typeface="ProximaNova-Regular"/>
              </a:rPr>
              <a:t>LEGe</a:t>
            </a:r>
            <a:r>
              <a:rPr lang="en-US" altLang="zh-CN" sz="1800" i="0" dirty="0">
                <a:solidFill>
                  <a:srgbClr val="231F20"/>
                </a:solidFill>
                <a:effectLst/>
                <a:latin typeface="ProximaNova-Regular"/>
              </a:rPr>
              <a:t> models are also available in the Mirion </a:t>
            </a:r>
            <a:r>
              <a:rPr lang="en-US" altLang="zh-CN" sz="1800" b="1" i="0" dirty="0">
                <a:solidFill>
                  <a:srgbClr val="231F20"/>
                </a:solidFill>
                <a:effectLst/>
                <a:latin typeface="ProximaNova-Regular"/>
              </a:rPr>
              <a:t>discrete</a:t>
            </a:r>
            <a:r>
              <a:rPr lang="en-US" altLang="zh-CN" sz="1800" i="0" dirty="0">
                <a:solidFill>
                  <a:srgbClr val="231F20"/>
                </a:solidFill>
                <a:effectLst/>
                <a:latin typeface="ProximaNova-Regular"/>
              </a:rPr>
              <a:t> </a:t>
            </a:r>
            <a:r>
              <a:rPr lang="en-US" altLang="zh-CN" sz="1800" b="1" i="0" dirty="0">
                <a:solidFill>
                  <a:srgbClr val="231F20"/>
                </a:solidFill>
                <a:effectLst/>
                <a:latin typeface="ProximaNova-Regular"/>
              </a:rPr>
              <a:t>multi-element</a:t>
            </a:r>
            <a:r>
              <a:rPr lang="en-US" altLang="zh-CN" sz="1800" i="0" dirty="0">
                <a:solidFill>
                  <a:srgbClr val="231F20"/>
                </a:solidFill>
                <a:effectLst/>
                <a:latin typeface="ProximaNova-Regular"/>
              </a:rPr>
              <a:t> array detectors. Their thin side contact and full-area front window make them very well suited for these applications as it allows close-packing of the array pattern to minimize dead space between the elements.</a:t>
            </a:r>
          </a:p>
          <a:p>
            <a:endParaRPr lang="en-US" altLang="zh-CN" dirty="0">
              <a:solidFill>
                <a:srgbClr val="231F20"/>
              </a:solidFill>
              <a:latin typeface="ProximaNova-Regular"/>
            </a:endParaRPr>
          </a:p>
          <a:p>
            <a:r>
              <a:rPr lang="en-US" altLang="zh-CN" dirty="0"/>
              <a:t>The crystal is located in a cryostat which can be fully customized (nose shape, length, orientation). </a:t>
            </a:r>
            <a:endParaRPr lang="zh-CN" altLang="en-US" dirty="0"/>
          </a:p>
        </p:txBody>
      </p:sp>
      <p:pic>
        <p:nvPicPr>
          <p:cNvPr id="4" name="Picture 3">
            <a:extLst>
              <a:ext uri="{FF2B5EF4-FFF2-40B4-BE49-F238E27FC236}">
                <a16:creationId xmlns:a16="http://schemas.microsoft.com/office/drawing/2014/main" id="{512D6C12-0C56-4BAE-BB5E-BA1200EC54AA}"/>
              </a:ext>
            </a:extLst>
          </p:cNvPr>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6931918" y="0"/>
            <a:ext cx="2212081" cy="3726876"/>
          </a:xfrm>
          <a:prstGeom prst="rect">
            <a:avLst/>
          </a:prstGeom>
        </p:spPr>
      </p:pic>
      <p:sp>
        <p:nvSpPr>
          <p:cNvPr id="5" name="TextBox 4">
            <a:extLst>
              <a:ext uri="{FF2B5EF4-FFF2-40B4-BE49-F238E27FC236}">
                <a16:creationId xmlns:a16="http://schemas.microsoft.com/office/drawing/2014/main" id="{5E6FABC7-D82F-4613-936E-DC80A9BBDE45}"/>
              </a:ext>
            </a:extLst>
          </p:cNvPr>
          <p:cNvSpPr txBox="1"/>
          <p:nvPr/>
        </p:nvSpPr>
        <p:spPr>
          <a:xfrm>
            <a:off x="7444399" y="3726876"/>
            <a:ext cx="1187120" cy="369332"/>
          </a:xfrm>
          <a:prstGeom prst="rect">
            <a:avLst/>
          </a:prstGeom>
          <a:noFill/>
        </p:spPr>
        <p:txBody>
          <a:bodyPr wrap="none" rtlCol="0">
            <a:spAutoFit/>
          </a:bodyPr>
          <a:lstStyle/>
          <a:p>
            <a:r>
              <a:rPr lang="en-US" altLang="zh-CN" dirty="0"/>
              <a:t>Ultra-</a:t>
            </a:r>
            <a:r>
              <a:rPr lang="en-US" altLang="zh-CN" dirty="0" err="1"/>
              <a:t>LEGe</a:t>
            </a:r>
            <a:endParaRPr lang="zh-CN" altLang="en-US" dirty="0"/>
          </a:p>
        </p:txBody>
      </p:sp>
      <p:pic>
        <p:nvPicPr>
          <p:cNvPr id="6" name="Picture 5">
            <a:extLst>
              <a:ext uri="{FF2B5EF4-FFF2-40B4-BE49-F238E27FC236}">
                <a16:creationId xmlns:a16="http://schemas.microsoft.com/office/drawing/2014/main" id="{B7C8565D-E9C0-40F9-8B68-E1218E2C2062}"/>
              </a:ext>
            </a:extLst>
          </p:cNvPr>
          <p:cNvPicPr>
            <a:picLocks noChangeAspect="1"/>
          </p:cNvPicPr>
          <p:nvPr/>
        </p:nvPicPr>
        <p:blipFill>
          <a:blip r:embed="rId3" cstate="print">
            <a:extLst>
              <a:ext uri="{28A0092B-C50C-407E-A947-70E740481C1C}">
                <a14:useLocalDpi xmlns:a14="http://schemas.microsoft.com/office/drawing/2010/main"/>
              </a:ext>
            </a:extLst>
          </a:blip>
          <a:stretch>
            <a:fillRect/>
          </a:stretch>
        </p:blipFill>
        <p:spPr>
          <a:xfrm>
            <a:off x="6952567" y="4182705"/>
            <a:ext cx="2170783" cy="2032276"/>
          </a:xfrm>
          <a:prstGeom prst="rect">
            <a:avLst/>
          </a:prstGeom>
        </p:spPr>
      </p:pic>
      <p:pic>
        <p:nvPicPr>
          <p:cNvPr id="7" name="Picture 6">
            <a:extLst>
              <a:ext uri="{FF2B5EF4-FFF2-40B4-BE49-F238E27FC236}">
                <a16:creationId xmlns:a16="http://schemas.microsoft.com/office/drawing/2014/main" id="{6DCA0157-31A9-403F-B614-79960954D1D7}"/>
              </a:ext>
            </a:extLst>
          </p:cNvPr>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5495174" y="4152170"/>
            <a:ext cx="1457393" cy="2093346"/>
          </a:xfrm>
          <a:prstGeom prst="rect">
            <a:avLst/>
          </a:prstGeom>
        </p:spPr>
      </p:pic>
    </p:spTree>
    <p:extLst>
      <p:ext uri="{BB962C8B-B14F-4D97-AF65-F5344CB8AC3E}">
        <p14:creationId xmlns:p14="http://schemas.microsoft.com/office/powerpoint/2010/main" val="1316811018"/>
      </p:ext>
    </p:extLst>
  </p:cSld>
  <p:clrMapOvr>
    <a:masterClrMapping/>
  </p:clrMapOvr>
</p:sld>
</file>

<file path=ppt/slides/slide3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D911C581-6CE8-40FD-B57A-E3A3607E8C82}"/>
              </a:ext>
            </a:extLst>
          </p:cNvPr>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1" y="2"/>
            <a:ext cx="5041556" cy="3615938"/>
          </a:xfrm>
          <a:prstGeom prst="rect">
            <a:avLst/>
          </a:prstGeom>
        </p:spPr>
      </p:pic>
      <p:sp>
        <p:nvSpPr>
          <p:cNvPr id="7" name="TextBox 6">
            <a:extLst>
              <a:ext uri="{FF2B5EF4-FFF2-40B4-BE49-F238E27FC236}">
                <a16:creationId xmlns:a16="http://schemas.microsoft.com/office/drawing/2014/main" id="{E74A5290-B42E-4E2A-8E24-FE7710DBC1F6}"/>
              </a:ext>
            </a:extLst>
          </p:cNvPr>
          <p:cNvSpPr txBox="1"/>
          <p:nvPr/>
        </p:nvSpPr>
        <p:spPr>
          <a:xfrm>
            <a:off x="0" y="3615940"/>
            <a:ext cx="4541108" cy="923330"/>
          </a:xfrm>
          <a:prstGeom prst="rect">
            <a:avLst/>
          </a:prstGeom>
          <a:noFill/>
        </p:spPr>
        <p:txBody>
          <a:bodyPr wrap="square">
            <a:spAutoFit/>
          </a:bodyPr>
          <a:lstStyle/>
          <a:p>
            <a:r>
              <a:rPr lang="en-US" altLang="zh-CN" dirty="0"/>
              <a:t>This spectrum was taken with an Ultra-</a:t>
            </a:r>
            <a:r>
              <a:rPr lang="en-US" altLang="zh-CN" dirty="0" err="1"/>
              <a:t>LEGe</a:t>
            </a:r>
            <a:r>
              <a:rPr lang="en-US" altLang="zh-CN" dirty="0"/>
              <a:t> detector equipped with a polymer window using electron beam excitation</a:t>
            </a:r>
            <a:endParaRPr lang="zh-CN" altLang="en-US" dirty="0"/>
          </a:p>
        </p:txBody>
      </p:sp>
      <p:sp>
        <p:nvSpPr>
          <p:cNvPr id="5" name="TextBox 4">
            <a:extLst>
              <a:ext uri="{FF2B5EF4-FFF2-40B4-BE49-F238E27FC236}">
                <a16:creationId xmlns:a16="http://schemas.microsoft.com/office/drawing/2014/main" id="{EDB38EC3-73A7-4CED-9134-3449239A5F74}"/>
              </a:ext>
            </a:extLst>
          </p:cNvPr>
          <p:cNvSpPr txBox="1"/>
          <p:nvPr/>
        </p:nvSpPr>
        <p:spPr>
          <a:xfrm>
            <a:off x="5041557" y="4077605"/>
            <a:ext cx="4102442" cy="1754326"/>
          </a:xfrm>
          <a:prstGeom prst="rect">
            <a:avLst/>
          </a:prstGeom>
          <a:noFill/>
        </p:spPr>
        <p:txBody>
          <a:bodyPr wrap="square">
            <a:spAutoFit/>
          </a:bodyPr>
          <a:lstStyle/>
          <a:p>
            <a:r>
              <a:rPr lang="en-US" altLang="zh-CN" sz="1800" i="0" dirty="0">
                <a:solidFill>
                  <a:srgbClr val="363536"/>
                </a:solidFill>
                <a:effectLst/>
                <a:latin typeface="ProximaNova-Regular"/>
              </a:rPr>
              <a:t>Additionally, the germanium x-rays lie around 10-11 keV, which is right in the region of interest for some experiments or applications. The </a:t>
            </a:r>
            <a:r>
              <a:rPr lang="en-US" altLang="zh-CN" sz="1800" b="1" i="0" dirty="0">
                <a:solidFill>
                  <a:srgbClr val="363536"/>
                </a:solidFill>
                <a:effectLst/>
                <a:latin typeface="ProximaNova-Regular"/>
              </a:rPr>
              <a:t>absorption edges </a:t>
            </a:r>
            <a:r>
              <a:rPr lang="en-US" altLang="zh-CN" sz="1800" i="0" dirty="0">
                <a:solidFill>
                  <a:srgbClr val="363536"/>
                </a:solidFill>
                <a:effectLst/>
                <a:latin typeface="ProximaNova-Regular"/>
              </a:rPr>
              <a:t>of germanium in the region of interest complicate the spectrum and the analysis.</a:t>
            </a:r>
            <a:endParaRPr lang="zh-CN" altLang="en-US" dirty="0"/>
          </a:p>
        </p:txBody>
      </p:sp>
      <p:pic>
        <p:nvPicPr>
          <p:cNvPr id="6" name="Picture 5">
            <a:extLst>
              <a:ext uri="{FF2B5EF4-FFF2-40B4-BE49-F238E27FC236}">
                <a16:creationId xmlns:a16="http://schemas.microsoft.com/office/drawing/2014/main" id="{5BE6A011-8D3A-48E9-9F4E-75F04A0417D6}"/>
              </a:ext>
            </a:extLst>
          </p:cNvPr>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5041557" y="19784"/>
            <a:ext cx="4102442" cy="3877308"/>
          </a:xfrm>
          <a:prstGeom prst="rect">
            <a:avLst/>
          </a:prstGeom>
        </p:spPr>
      </p:pic>
    </p:spTree>
    <p:extLst>
      <p:ext uri="{BB962C8B-B14F-4D97-AF65-F5344CB8AC3E}">
        <p14:creationId xmlns:p14="http://schemas.microsoft.com/office/powerpoint/2010/main" val="187095456"/>
      </p:ext>
    </p:extLst>
  </p:cSld>
  <p:clrMapOvr>
    <a:masterClrMapping/>
  </p:clrMapOvr>
</p:sld>
</file>

<file path=ppt/slides/slide3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AA0DC5F4-EBCD-4554-BBE4-5D4EF272601B}"/>
              </a:ext>
            </a:extLst>
          </p:cNvPr>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5142096" y="0"/>
            <a:ext cx="4001904" cy="6858000"/>
          </a:xfrm>
          <a:prstGeom prst="rect">
            <a:avLst/>
          </a:prstGeom>
        </p:spPr>
      </p:pic>
      <p:pic>
        <p:nvPicPr>
          <p:cNvPr id="4" name="Picture 3">
            <a:extLst>
              <a:ext uri="{FF2B5EF4-FFF2-40B4-BE49-F238E27FC236}">
                <a16:creationId xmlns:a16="http://schemas.microsoft.com/office/drawing/2014/main" id="{A9AFA397-E45D-470D-B1E5-64E3C57C61CB}"/>
              </a:ext>
            </a:extLst>
          </p:cNvPr>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4581396"/>
            <a:ext cx="5288692" cy="1263093"/>
          </a:xfrm>
          <a:prstGeom prst="rect">
            <a:avLst/>
          </a:prstGeom>
        </p:spPr>
      </p:pic>
      <p:pic>
        <p:nvPicPr>
          <p:cNvPr id="5" name="Picture 4">
            <a:extLst>
              <a:ext uri="{FF2B5EF4-FFF2-40B4-BE49-F238E27FC236}">
                <a16:creationId xmlns:a16="http://schemas.microsoft.com/office/drawing/2014/main" id="{34E27D74-C6EF-46E4-B5C9-EE3A6CD64064}"/>
              </a:ext>
            </a:extLst>
          </p:cNvPr>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0" y="1"/>
            <a:ext cx="4314237" cy="3540254"/>
          </a:xfrm>
          <a:prstGeom prst="rect">
            <a:avLst/>
          </a:prstGeom>
        </p:spPr>
      </p:pic>
    </p:spTree>
    <p:extLst>
      <p:ext uri="{BB962C8B-B14F-4D97-AF65-F5344CB8AC3E}">
        <p14:creationId xmlns:p14="http://schemas.microsoft.com/office/powerpoint/2010/main" val="1830567779"/>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A5C9E468-1329-42B7-B9CB-602DDCD132F4}"/>
              </a:ext>
            </a:extLst>
          </p:cNvPr>
          <p:cNvPicPr>
            <a:picLocks noChangeAspect="1"/>
          </p:cNvPicPr>
          <p:nvPr/>
        </p:nvPicPr>
        <p:blipFill>
          <a:blip r:embed="rId2"/>
          <a:stretch>
            <a:fillRect/>
          </a:stretch>
        </p:blipFill>
        <p:spPr>
          <a:xfrm>
            <a:off x="119323" y="162056"/>
            <a:ext cx="4295775" cy="571500"/>
          </a:xfrm>
          <a:prstGeom prst="rect">
            <a:avLst/>
          </a:prstGeom>
        </p:spPr>
      </p:pic>
      <p:pic>
        <p:nvPicPr>
          <p:cNvPr id="5" name="Picture 4">
            <a:extLst>
              <a:ext uri="{FF2B5EF4-FFF2-40B4-BE49-F238E27FC236}">
                <a16:creationId xmlns:a16="http://schemas.microsoft.com/office/drawing/2014/main" id="{B5DDB917-CC07-4F95-9B9A-5612C0B6714C}"/>
              </a:ext>
            </a:extLst>
          </p:cNvPr>
          <p:cNvPicPr>
            <a:picLocks noChangeAspect="1"/>
          </p:cNvPicPr>
          <p:nvPr/>
        </p:nvPicPr>
        <p:blipFill>
          <a:blip r:embed="rId3"/>
          <a:stretch>
            <a:fillRect/>
          </a:stretch>
        </p:blipFill>
        <p:spPr>
          <a:xfrm>
            <a:off x="262980" y="848507"/>
            <a:ext cx="4810125" cy="476250"/>
          </a:xfrm>
          <a:prstGeom prst="rect">
            <a:avLst/>
          </a:prstGeom>
        </p:spPr>
      </p:pic>
      <p:sp>
        <p:nvSpPr>
          <p:cNvPr id="11" name="TextBox 10">
            <a:extLst>
              <a:ext uri="{FF2B5EF4-FFF2-40B4-BE49-F238E27FC236}">
                <a16:creationId xmlns:a16="http://schemas.microsoft.com/office/drawing/2014/main" id="{DA9D2EE8-AF77-473F-A772-00E74B70EEB2}"/>
              </a:ext>
            </a:extLst>
          </p:cNvPr>
          <p:cNvSpPr txBox="1"/>
          <p:nvPr/>
        </p:nvSpPr>
        <p:spPr>
          <a:xfrm>
            <a:off x="119323" y="1568265"/>
            <a:ext cx="7496502" cy="1446550"/>
          </a:xfrm>
          <a:prstGeom prst="rect">
            <a:avLst/>
          </a:prstGeom>
          <a:noFill/>
        </p:spPr>
        <p:txBody>
          <a:bodyPr wrap="square">
            <a:spAutoFit/>
          </a:bodyPr>
          <a:lstStyle/>
          <a:p>
            <a:r>
              <a:rPr lang="en-US" sz="2200" b="0" i="0" dirty="0">
                <a:solidFill>
                  <a:srgbClr val="222222"/>
                </a:solidFill>
                <a:effectLst/>
                <a:latin typeface="Cambria" panose="02040503050406030204" pitchFamily="18" charset="0"/>
                <a:ea typeface="Cambria" panose="02040503050406030204" pitchFamily="18" charset="0"/>
              </a:rPr>
              <a:t>Radiative width 𝛤</a:t>
            </a:r>
            <a:r>
              <a:rPr lang="en-US" sz="2200" b="0" i="0" baseline="-25000" dirty="0">
                <a:solidFill>
                  <a:srgbClr val="222222"/>
                </a:solidFill>
                <a:effectLst/>
                <a:latin typeface="Cambria" panose="02040503050406030204" pitchFamily="18" charset="0"/>
                <a:ea typeface="Cambria" panose="02040503050406030204" pitchFamily="18" charset="0"/>
              </a:rPr>
              <a:t>𝑋</a:t>
            </a:r>
            <a:endParaRPr lang="en-US" sz="2200" baseline="-25000" dirty="0">
              <a:solidFill>
                <a:srgbClr val="222222"/>
              </a:solidFill>
              <a:latin typeface="Cambria" panose="02040503050406030204" pitchFamily="18" charset="0"/>
              <a:ea typeface="Cambria" panose="02040503050406030204" pitchFamily="18" charset="0"/>
            </a:endParaRPr>
          </a:p>
          <a:p>
            <a:r>
              <a:rPr lang="en-US" sz="2200" b="0" i="0" dirty="0">
                <a:solidFill>
                  <a:srgbClr val="222222"/>
                </a:solidFill>
                <a:effectLst/>
                <a:latin typeface="Cambria" panose="02040503050406030204" pitchFamily="18" charset="0"/>
                <a:ea typeface="Cambria" panose="02040503050406030204" pitchFamily="18" charset="0"/>
              </a:rPr>
              <a:t>Auger width 𝛤</a:t>
            </a:r>
            <a:r>
              <a:rPr lang="en-US" sz="2200" b="0" i="0" baseline="-25000" dirty="0">
                <a:solidFill>
                  <a:srgbClr val="222222"/>
                </a:solidFill>
                <a:effectLst/>
                <a:latin typeface="Cambria" panose="02040503050406030204" pitchFamily="18" charset="0"/>
                <a:ea typeface="Cambria" panose="02040503050406030204" pitchFamily="18" charset="0"/>
              </a:rPr>
              <a:t>𝐴</a:t>
            </a:r>
            <a:endParaRPr lang="en-US" sz="2200" baseline="-25000" dirty="0">
              <a:solidFill>
                <a:srgbClr val="222222"/>
              </a:solidFill>
              <a:latin typeface="Cambria" panose="02040503050406030204" pitchFamily="18" charset="0"/>
              <a:ea typeface="Cambria" panose="02040503050406030204" pitchFamily="18" charset="0"/>
            </a:endParaRPr>
          </a:p>
          <a:p>
            <a:r>
              <a:rPr lang="en-US" sz="2200" b="0" i="0" dirty="0" err="1">
                <a:solidFill>
                  <a:srgbClr val="222222"/>
                </a:solidFill>
                <a:effectLst/>
                <a:latin typeface="Cambria" panose="02040503050406030204" pitchFamily="18" charset="0"/>
                <a:ea typeface="Cambria" panose="02040503050406030204" pitchFamily="18" charset="0"/>
              </a:rPr>
              <a:t>Coster-Kronig</a:t>
            </a:r>
            <a:r>
              <a:rPr lang="en-US" sz="2200" b="0" i="0" dirty="0">
                <a:solidFill>
                  <a:srgbClr val="222222"/>
                </a:solidFill>
                <a:effectLst/>
                <a:latin typeface="Cambria" panose="02040503050406030204" pitchFamily="18" charset="0"/>
                <a:ea typeface="Cambria" panose="02040503050406030204" pitchFamily="18" charset="0"/>
              </a:rPr>
              <a:t>  width 𝛤</a:t>
            </a:r>
            <a:r>
              <a:rPr lang="en-US" sz="2200" b="0" i="0" baseline="-25000" dirty="0">
                <a:solidFill>
                  <a:srgbClr val="222222"/>
                </a:solidFill>
                <a:effectLst/>
                <a:latin typeface="Cambria" panose="02040503050406030204" pitchFamily="18" charset="0"/>
                <a:ea typeface="Cambria" panose="02040503050406030204" pitchFamily="18" charset="0"/>
              </a:rPr>
              <a:t>𝐶</a:t>
            </a:r>
            <a:r>
              <a:rPr lang="en-US" sz="2200" b="0" i="0" dirty="0">
                <a:solidFill>
                  <a:srgbClr val="222222"/>
                </a:solidFill>
                <a:effectLst/>
                <a:latin typeface="Cambria" panose="02040503050406030204" pitchFamily="18" charset="0"/>
                <a:ea typeface="Cambria" panose="02040503050406030204" pitchFamily="18" charset="0"/>
              </a:rPr>
              <a:t> .</a:t>
            </a:r>
          </a:p>
          <a:p>
            <a:r>
              <a:rPr lang="en-US" sz="2200" b="0" i="0" dirty="0">
                <a:solidFill>
                  <a:srgbClr val="222222"/>
                </a:solidFill>
                <a:effectLst/>
                <a:latin typeface="Cambria" panose="02040503050406030204" pitchFamily="18" charset="0"/>
                <a:ea typeface="Cambria" panose="02040503050406030204" pitchFamily="18" charset="0"/>
              </a:rPr>
              <a:t>𝛤</a:t>
            </a:r>
            <a:r>
              <a:rPr lang="en-US" sz="2200" b="0" i="0" baseline="-25000" dirty="0">
                <a:solidFill>
                  <a:srgbClr val="222222"/>
                </a:solidFill>
                <a:effectLst/>
                <a:latin typeface="Cambria" panose="02040503050406030204" pitchFamily="18" charset="0"/>
                <a:ea typeface="Cambria" panose="02040503050406030204" pitchFamily="18" charset="0"/>
              </a:rPr>
              <a:t>𝐶</a:t>
            </a:r>
            <a:r>
              <a:rPr lang="en-US" sz="2200" b="0" dirty="0">
                <a:solidFill>
                  <a:srgbClr val="222222"/>
                </a:solidFill>
                <a:effectLst/>
                <a:latin typeface="Cambria" panose="02040503050406030204" pitchFamily="18" charset="0"/>
                <a:ea typeface="Cambria" panose="02040503050406030204" pitchFamily="18" charset="0"/>
              </a:rPr>
              <a:t> = 0 for K</a:t>
            </a:r>
            <a:r>
              <a:rPr lang="en-US" sz="2200" b="0" baseline="30000" dirty="0">
                <a:solidFill>
                  <a:srgbClr val="222222"/>
                </a:solidFill>
                <a:effectLst/>
                <a:latin typeface="Cambria" panose="02040503050406030204" pitchFamily="18" charset="0"/>
                <a:ea typeface="Cambria" panose="02040503050406030204" pitchFamily="18" charset="0"/>
              </a:rPr>
              <a:t>–1</a:t>
            </a:r>
            <a:r>
              <a:rPr lang="en-US" sz="2200" b="0" dirty="0">
                <a:solidFill>
                  <a:srgbClr val="222222"/>
                </a:solidFill>
                <a:effectLst/>
                <a:latin typeface="Cambria" panose="02040503050406030204" pitchFamily="18" charset="0"/>
                <a:ea typeface="Cambria" panose="02040503050406030204" pitchFamily="18" charset="0"/>
              </a:rPr>
              <a:t> hole states.</a:t>
            </a:r>
            <a:endParaRPr lang="en-US" sz="2200" dirty="0">
              <a:latin typeface="Cambria" panose="02040503050406030204" pitchFamily="18" charset="0"/>
              <a:ea typeface="Cambria" panose="02040503050406030204" pitchFamily="18" charset="0"/>
            </a:endParaRPr>
          </a:p>
        </p:txBody>
      </p:sp>
    </p:spTree>
    <p:extLst>
      <p:ext uri="{BB962C8B-B14F-4D97-AF65-F5344CB8AC3E}">
        <p14:creationId xmlns:p14="http://schemas.microsoft.com/office/powerpoint/2010/main" val="1017072853"/>
      </p:ext>
    </p:extLst>
  </p:cSld>
  <p:clrMapOvr>
    <a:masterClrMapping/>
  </p:clrMapOvr>
</p:sld>
</file>

<file path=ppt/slides/slide3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73AFBCA0-F3B2-49ED-AC17-B03CAAA294E2}"/>
              </a:ext>
            </a:extLst>
          </p:cNvPr>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0" y="0"/>
            <a:ext cx="9144000" cy="3137509"/>
          </a:xfrm>
          <a:prstGeom prst="rect">
            <a:avLst/>
          </a:prstGeom>
        </p:spPr>
      </p:pic>
      <p:pic>
        <p:nvPicPr>
          <p:cNvPr id="5" name="Picture 4">
            <a:extLst>
              <a:ext uri="{FF2B5EF4-FFF2-40B4-BE49-F238E27FC236}">
                <a16:creationId xmlns:a16="http://schemas.microsoft.com/office/drawing/2014/main" id="{1B429901-0BCB-4ED9-9C00-99A2E008A04D}"/>
              </a:ext>
            </a:extLst>
          </p:cNvPr>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3137509"/>
            <a:ext cx="9144000" cy="3180214"/>
          </a:xfrm>
          <a:prstGeom prst="rect">
            <a:avLst/>
          </a:prstGeom>
        </p:spPr>
      </p:pic>
    </p:spTree>
    <p:extLst>
      <p:ext uri="{BB962C8B-B14F-4D97-AF65-F5344CB8AC3E}">
        <p14:creationId xmlns:p14="http://schemas.microsoft.com/office/powerpoint/2010/main" val="116644611"/>
      </p:ext>
    </p:extLst>
  </p:cSld>
  <p:clrMapOvr>
    <a:masterClrMapping/>
  </p:clrMapOvr>
</p:sld>
</file>

<file path=ppt/slides/slide3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290E50BE-EB5A-4FF6-B0EF-9480746A215F}"/>
              </a:ext>
            </a:extLst>
          </p:cNvPr>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0" y="593766"/>
            <a:ext cx="5248275" cy="5257800"/>
          </a:xfrm>
          <a:prstGeom prst="rect">
            <a:avLst/>
          </a:prstGeom>
        </p:spPr>
      </p:pic>
      <p:sp>
        <p:nvSpPr>
          <p:cNvPr id="5" name="TextBox 4">
            <a:extLst>
              <a:ext uri="{FF2B5EF4-FFF2-40B4-BE49-F238E27FC236}">
                <a16:creationId xmlns:a16="http://schemas.microsoft.com/office/drawing/2014/main" id="{DF657DFB-DB88-4906-AF9D-260F0814A441}"/>
              </a:ext>
            </a:extLst>
          </p:cNvPr>
          <p:cNvSpPr txBox="1"/>
          <p:nvPr/>
        </p:nvSpPr>
        <p:spPr>
          <a:xfrm>
            <a:off x="317356" y="5851566"/>
            <a:ext cx="4171014" cy="369332"/>
          </a:xfrm>
          <a:prstGeom prst="rect">
            <a:avLst/>
          </a:prstGeom>
          <a:noFill/>
        </p:spPr>
        <p:txBody>
          <a:bodyPr wrap="none">
            <a:spAutoFit/>
          </a:bodyPr>
          <a:lstStyle/>
          <a:p>
            <a:r>
              <a:rPr lang="en-US" altLang="zh-CN" sz="1800" i="0" dirty="0">
                <a:solidFill>
                  <a:srgbClr val="363536"/>
                </a:solidFill>
                <a:effectLst/>
                <a:latin typeface="ProximaNova-Regular"/>
              </a:rPr>
              <a:t>multi-element Silicon Drift Detector Arrays</a:t>
            </a:r>
            <a:endParaRPr lang="zh-CN" altLang="en-US" dirty="0"/>
          </a:p>
        </p:txBody>
      </p:sp>
      <p:pic>
        <p:nvPicPr>
          <p:cNvPr id="7" name="Picture 6">
            <a:extLst>
              <a:ext uri="{FF2B5EF4-FFF2-40B4-BE49-F238E27FC236}">
                <a16:creationId xmlns:a16="http://schemas.microsoft.com/office/drawing/2014/main" id="{E286D573-1C5D-4908-8509-1E73AEA96D93}"/>
              </a:ext>
            </a:extLst>
          </p:cNvPr>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3635370" y="0"/>
            <a:ext cx="5508630" cy="2838203"/>
          </a:xfrm>
          <a:prstGeom prst="rect">
            <a:avLst/>
          </a:prstGeom>
        </p:spPr>
      </p:pic>
    </p:spTree>
    <p:extLst>
      <p:ext uri="{BB962C8B-B14F-4D97-AF65-F5344CB8AC3E}">
        <p14:creationId xmlns:p14="http://schemas.microsoft.com/office/powerpoint/2010/main" val="3625592161"/>
      </p:ext>
    </p:extLst>
  </p:cSld>
  <p:clrMapOvr>
    <a:masterClrMapping/>
  </p:clrMapOvr>
</p:sld>
</file>

<file path=ppt/slides/slide3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A4FDAAFA-ED03-4677-9E19-C557DE2E966A}"/>
              </a:ext>
            </a:extLst>
          </p:cNvPr>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187605" y="111254"/>
            <a:ext cx="5459345" cy="3879978"/>
          </a:xfrm>
          <a:prstGeom prst="rect">
            <a:avLst/>
          </a:prstGeom>
        </p:spPr>
      </p:pic>
      <p:pic>
        <p:nvPicPr>
          <p:cNvPr id="7" name="Picture 6">
            <a:extLst>
              <a:ext uri="{FF2B5EF4-FFF2-40B4-BE49-F238E27FC236}">
                <a16:creationId xmlns:a16="http://schemas.microsoft.com/office/drawing/2014/main" id="{F1ED9916-4BD1-4BFC-BCDF-878406525807}"/>
              </a:ext>
            </a:extLst>
          </p:cNvPr>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5868290" y="4267256"/>
            <a:ext cx="3088105" cy="2182971"/>
          </a:xfrm>
          <a:prstGeom prst="rect">
            <a:avLst/>
          </a:prstGeom>
        </p:spPr>
      </p:pic>
      <p:pic>
        <p:nvPicPr>
          <p:cNvPr id="4" name="Picture 3">
            <a:extLst>
              <a:ext uri="{FF2B5EF4-FFF2-40B4-BE49-F238E27FC236}">
                <a16:creationId xmlns:a16="http://schemas.microsoft.com/office/drawing/2014/main" id="{882C1D8E-FD34-4F53-8C4C-E71BE11B8C12}"/>
              </a:ext>
            </a:extLst>
          </p:cNvPr>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6837963" y="222422"/>
            <a:ext cx="2118432" cy="3632886"/>
          </a:xfrm>
          <a:prstGeom prst="rect">
            <a:avLst/>
          </a:prstGeom>
        </p:spPr>
      </p:pic>
    </p:spTree>
    <p:extLst>
      <p:ext uri="{BB962C8B-B14F-4D97-AF65-F5344CB8AC3E}">
        <p14:creationId xmlns:p14="http://schemas.microsoft.com/office/powerpoint/2010/main" val="3142046600"/>
      </p:ext>
    </p:extLst>
  </p:cSld>
  <p:clrMapOvr>
    <a:masterClrMapping/>
  </p:clrMapOvr>
</p:sld>
</file>

<file path=ppt/slides/slide3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a:extLst>
              <a:ext uri="{FF2B5EF4-FFF2-40B4-BE49-F238E27FC236}">
                <a16:creationId xmlns:a16="http://schemas.microsoft.com/office/drawing/2014/main" id="{E5CC6236-8CE3-42E2-B712-9A002634B632}"/>
              </a:ext>
            </a:extLst>
          </p:cNvPr>
          <p:cNvSpPr txBox="1"/>
          <p:nvPr/>
        </p:nvSpPr>
        <p:spPr>
          <a:xfrm>
            <a:off x="0" y="0"/>
            <a:ext cx="4572000" cy="4278094"/>
          </a:xfrm>
          <a:prstGeom prst="rect">
            <a:avLst/>
          </a:prstGeom>
          <a:noFill/>
        </p:spPr>
        <p:txBody>
          <a:bodyPr wrap="square">
            <a:spAutoFit/>
          </a:bodyPr>
          <a:lstStyle/>
          <a:p>
            <a:r>
              <a:rPr lang="en-US" altLang="zh-CN" sz="1600" i="0" dirty="0">
                <a:solidFill>
                  <a:srgbClr val="000000"/>
                </a:solidFill>
                <a:effectLst/>
                <a:latin typeface="SourceHanSansJP-Light"/>
              </a:rPr>
              <a:t>These retractable cryostats from Mirion are used with Si(Li), </a:t>
            </a:r>
            <a:r>
              <a:rPr lang="en-US" altLang="zh-CN" sz="1600" i="0" dirty="0" err="1">
                <a:solidFill>
                  <a:srgbClr val="000000"/>
                </a:solidFill>
                <a:effectLst/>
                <a:latin typeface="SourceHanSansJP-Light"/>
              </a:rPr>
              <a:t>LEGe</a:t>
            </a:r>
            <a:r>
              <a:rPr lang="en-US" altLang="zh-CN" sz="1600" i="0" dirty="0">
                <a:solidFill>
                  <a:srgbClr val="000000"/>
                </a:solidFill>
                <a:effectLst/>
                <a:latin typeface="SourceHanSansJP-Light"/>
              </a:rPr>
              <a:t>, and Ultra-</a:t>
            </a:r>
            <a:r>
              <a:rPr lang="en-US" altLang="zh-CN" sz="1600" i="0" dirty="0" err="1">
                <a:solidFill>
                  <a:srgbClr val="000000"/>
                </a:solidFill>
                <a:effectLst/>
                <a:latin typeface="SourceHanSansJP-Light"/>
              </a:rPr>
              <a:t>LEGe</a:t>
            </a:r>
            <a:r>
              <a:rPr lang="en-US" altLang="zh-CN" sz="1600" i="0" dirty="0">
                <a:solidFill>
                  <a:srgbClr val="000000"/>
                </a:solidFill>
                <a:effectLst/>
                <a:latin typeface="SourceHanSansJP-Light"/>
              </a:rPr>
              <a:t> detectors in x-ray applications. Retractable cryostats provide a means of moving the detector element in relation to the sample with both under vacuum. They also make it possible to operate the detector in windowless mode, i.e. without a window (absorber) between the detector element and the sample. As with any detector that is not permanently sealed, </a:t>
            </a:r>
            <a:r>
              <a:rPr lang="en-US" altLang="zh-CN" sz="1600" b="1" i="0" dirty="0">
                <a:solidFill>
                  <a:srgbClr val="000000"/>
                </a:solidFill>
                <a:effectLst/>
                <a:latin typeface="SourceHanSansJP-Light"/>
              </a:rPr>
              <a:t>care must be exercised in using windowless detectors </a:t>
            </a:r>
            <a:r>
              <a:rPr lang="en-US" altLang="zh-CN" sz="1600" i="0" dirty="0">
                <a:solidFill>
                  <a:srgbClr val="000000"/>
                </a:solidFill>
                <a:effectLst/>
                <a:latin typeface="SourceHanSansJP-Light"/>
              </a:rPr>
              <a:t>to avoid contamination of the detector element. The vacuum chamber to which the detector is attached must be clean and dry and under good vacuum before the gate valve is opened. Under no circumstances is the detector to be exposed to the atmosphere while it is cold. </a:t>
            </a:r>
            <a:r>
              <a:rPr lang="en-US" altLang="zh-CN" sz="1600" b="1" i="0" dirty="0">
                <a:solidFill>
                  <a:srgbClr val="000000"/>
                </a:solidFill>
                <a:effectLst/>
                <a:latin typeface="SourceHanSansJP-Light"/>
              </a:rPr>
              <a:t>Damage to detectors caused by contamination is not covered under warranty.</a:t>
            </a:r>
            <a:endParaRPr lang="zh-CN" altLang="en-US" sz="1600" b="1" dirty="0"/>
          </a:p>
        </p:txBody>
      </p:sp>
      <p:pic>
        <p:nvPicPr>
          <p:cNvPr id="5" name="Picture 4">
            <a:extLst>
              <a:ext uri="{FF2B5EF4-FFF2-40B4-BE49-F238E27FC236}">
                <a16:creationId xmlns:a16="http://schemas.microsoft.com/office/drawing/2014/main" id="{DBADA6BB-0AA9-4E56-ADB1-F3DCE993A53C}"/>
              </a:ext>
            </a:extLst>
          </p:cNvPr>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4548345" y="0"/>
            <a:ext cx="4595655" cy="4286992"/>
          </a:xfrm>
          <a:prstGeom prst="rect">
            <a:avLst/>
          </a:prstGeom>
        </p:spPr>
      </p:pic>
      <p:sp>
        <p:nvSpPr>
          <p:cNvPr id="7" name="TextBox 6">
            <a:extLst>
              <a:ext uri="{FF2B5EF4-FFF2-40B4-BE49-F238E27FC236}">
                <a16:creationId xmlns:a16="http://schemas.microsoft.com/office/drawing/2014/main" id="{721C2194-F606-4782-8FE9-714FC74E72D5}"/>
              </a:ext>
            </a:extLst>
          </p:cNvPr>
          <p:cNvSpPr txBox="1"/>
          <p:nvPr/>
        </p:nvSpPr>
        <p:spPr>
          <a:xfrm>
            <a:off x="5557651" y="4286992"/>
            <a:ext cx="2392877" cy="369332"/>
          </a:xfrm>
          <a:prstGeom prst="rect">
            <a:avLst/>
          </a:prstGeom>
          <a:noFill/>
        </p:spPr>
        <p:txBody>
          <a:bodyPr wrap="square">
            <a:spAutoFit/>
          </a:bodyPr>
          <a:lstStyle/>
          <a:p>
            <a:r>
              <a:rPr lang="en-US" altLang="zh-CN" sz="1800" i="0" dirty="0">
                <a:solidFill>
                  <a:srgbClr val="363536"/>
                </a:solidFill>
                <a:effectLst/>
                <a:latin typeface="ProximaNova-Regular"/>
              </a:rPr>
              <a:t>Retractable cryostats</a:t>
            </a:r>
            <a:endParaRPr lang="zh-CN" altLang="en-US" dirty="0"/>
          </a:p>
        </p:txBody>
      </p:sp>
      <p:pic>
        <p:nvPicPr>
          <p:cNvPr id="4" name="Picture 3">
            <a:extLst>
              <a:ext uri="{FF2B5EF4-FFF2-40B4-BE49-F238E27FC236}">
                <a16:creationId xmlns:a16="http://schemas.microsoft.com/office/drawing/2014/main" id="{431F8D1E-0271-410D-AAE1-CE145DA5F01D}"/>
              </a:ext>
            </a:extLst>
          </p:cNvPr>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587703" y="4772025"/>
            <a:ext cx="7362825" cy="2085975"/>
          </a:xfrm>
          <a:prstGeom prst="rect">
            <a:avLst/>
          </a:prstGeom>
        </p:spPr>
      </p:pic>
    </p:spTree>
    <p:extLst>
      <p:ext uri="{BB962C8B-B14F-4D97-AF65-F5344CB8AC3E}">
        <p14:creationId xmlns:p14="http://schemas.microsoft.com/office/powerpoint/2010/main" val="3570135425"/>
      </p:ext>
    </p:extLst>
  </p:cSld>
  <p:clrMapOvr>
    <a:masterClrMapping/>
  </p:clrMapOvr>
</p:sld>
</file>

<file path=ppt/slides/slide3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5A705DB0-C59F-4B36-B493-B95AA312EE19}"/>
              </a:ext>
            </a:extLst>
          </p:cNvPr>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0" y="0"/>
            <a:ext cx="5705003" cy="1870364"/>
          </a:xfrm>
          <a:prstGeom prst="rect">
            <a:avLst/>
          </a:prstGeom>
        </p:spPr>
      </p:pic>
      <p:sp>
        <p:nvSpPr>
          <p:cNvPr id="3" name="TextBox 2">
            <a:extLst>
              <a:ext uri="{FF2B5EF4-FFF2-40B4-BE49-F238E27FC236}">
                <a16:creationId xmlns:a16="http://schemas.microsoft.com/office/drawing/2014/main" id="{41BD1EE8-B4B8-4BCB-833F-3E8C2A5F1C3F}"/>
              </a:ext>
            </a:extLst>
          </p:cNvPr>
          <p:cNvSpPr txBox="1"/>
          <p:nvPr/>
        </p:nvSpPr>
        <p:spPr>
          <a:xfrm>
            <a:off x="0" y="3870614"/>
            <a:ext cx="5272644" cy="2185214"/>
          </a:xfrm>
          <a:prstGeom prst="rect">
            <a:avLst/>
          </a:prstGeom>
          <a:noFill/>
        </p:spPr>
        <p:txBody>
          <a:bodyPr wrap="square">
            <a:spAutoFit/>
          </a:bodyPr>
          <a:lstStyle/>
          <a:p>
            <a:r>
              <a:rPr lang="en-US" altLang="zh-CN" sz="1800" i="0" dirty="0">
                <a:solidFill>
                  <a:srgbClr val="231F20"/>
                </a:solidFill>
                <a:effectLst/>
                <a:latin typeface="ProximaNova-Regular"/>
              </a:rPr>
              <a:t>Mirion to offer the broadest range of detector models available with </a:t>
            </a:r>
            <a:r>
              <a:rPr lang="en-US" altLang="zh-CN" sz="1800" i="0" dirty="0">
                <a:solidFill>
                  <a:srgbClr val="231F20"/>
                </a:solidFill>
                <a:effectLst/>
                <a:latin typeface="ProximaNova-Semibold"/>
              </a:rPr>
              <a:t>electric cooling </a:t>
            </a:r>
            <a:r>
              <a:rPr lang="en-US" altLang="zh-CN" sz="1800" i="0" dirty="0">
                <a:solidFill>
                  <a:srgbClr val="231F20"/>
                </a:solidFill>
                <a:effectLst/>
                <a:latin typeface="ProximaNova-Regular"/>
              </a:rPr>
              <a:t>and continue to provide high-quality detector solutions with </a:t>
            </a:r>
            <a:r>
              <a:rPr lang="en-US" altLang="zh-CN" sz="1800" i="0" dirty="0">
                <a:solidFill>
                  <a:srgbClr val="231F20"/>
                </a:solidFill>
                <a:effectLst/>
                <a:latin typeface="ProximaNova-Semibold"/>
              </a:rPr>
              <a:t>no compromise on performance</a:t>
            </a:r>
            <a:r>
              <a:rPr lang="en-US" altLang="zh-CN" sz="1800" i="0" dirty="0">
                <a:solidFill>
                  <a:srgbClr val="231F20"/>
                </a:solidFill>
                <a:effectLst/>
                <a:latin typeface="ProximaNova-Regular"/>
              </a:rPr>
              <a:t>.</a:t>
            </a:r>
            <a:br>
              <a:rPr lang="en-US" altLang="zh-CN" sz="1800" i="0" dirty="0">
                <a:solidFill>
                  <a:srgbClr val="231F20"/>
                </a:solidFill>
                <a:effectLst/>
                <a:latin typeface="ProximaNova-Semibold"/>
              </a:rPr>
            </a:br>
            <a:endParaRPr lang="en-US" altLang="zh-CN" sz="1600" i="0" dirty="0">
              <a:solidFill>
                <a:srgbClr val="231F20"/>
              </a:solidFill>
              <a:effectLst/>
              <a:latin typeface="ProximaNova-Regular"/>
            </a:endParaRPr>
          </a:p>
          <a:p>
            <a:r>
              <a:rPr lang="en-US" altLang="zh-CN" sz="1600" i="0" dirty="0">
                <a:solidFill>
                  <a:srgbClr val="231F20"/>
                </a:solidFill>
                <a:effectLst/>
                <a:latin typeface="ProximaNova-Regular"/>
              </a:rPr>
              <a:t>The Cryo-Pulse 5 plus coldhead can be equipped with water cooled heat sinks instead of the standard internal cooling</a:t>
            </a:r>
            <a:br>
              <a:rPr lang="en-US" altLang="zh-CN" sz="1600" i="0" dirty="0">
                <a:solidFill>
                  <a:srgbClr val="231F20"/>
                </a:solidFill>
                <a:effectLst/>
                <a:latin typeface="ProximaNova-Regular"/>
              </a:rPr>
            </a:br>
            <a:r>
              <a:rPr lang="en-US" altLang="zh-CN" sz="1600" i="0" dirty="0">
                <a:solidFill>
                  <a:srgbClr val="231F20"/>
                </a:solidFill>
                <a:effectLst/>
                <a:latin typeface="ProximaNova-Regular"/>
              </a:rPr>
              <a:t>fans.</a:t>
            </a:r>
            <a:endParaRPr lang="zh-CN" altLang="en-US" sz="1600" dirty="0"/>
          </a:p>
        </p:txBody>
      </p:sp>
      <p:pic>
        <p:nvPicPr>
          <p:cNvPr id="5" name="Picture 4">
            <a:extLst>
              <a:ext uri="{FF2B5EF4-FFF2-40B4-BE49-F238E27FC236}">
                <a16:creationId xmlns:a16="http://schemas.microsoft.com/office/drawing/2014/main" id="{6D79B15E-9856-4D0F-8D83-C07032392E73}"/>
              </a:ext>
            </a:extLst>
          </p:cNvPr>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1870364"/>
            <a:ext cx="4514850" cy="2000250"/>
          </a:xfrm>
          <a:prstGeom prst="rect">
            <a:avLst/>
          </a:prstGeom>
        </p:spPr>
      </p:pic>
    </p:spTree>
    <p:extLst>
      <p:ext uri="{BB962C8B-B14F-4D97-AF65-F5344CB8AC3E}">
        <p14:creationId xmlns:p14="http://schemas.microsoft.com/office/powerpoint/2010/main" val="840092907"/>
      </p:ext>
    </p:extLst>
  </p:cSld>
  <p:clrMapOvr>
    <a:masterClrMapping/>
  </p:clrMapOvr>
</p:sld>
</file>

<file path=ppt/slides/slide3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F6581692-6C77-4851-AA4B-32A91CD0E587}"/>
              </a:ext>
            </a:extLst>
          </p:cNvPr>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0" y="1"/>
            <a:ext cx="5545777" cy="3955128"/>
          </a:xfrm>
          <a:prstGeom prst="rect">
            <a:avLst/>
          </a:prstGeom>
        </p:spPr>
      </p:pic>
      <p:graphicFrame>
        <p:nvGraphicFramePr>
          <p:cNvPr id="4" name="Table 3">
            <a:extLst>
              <a:ext uri="{FF2B5EF4-FFF2-40B4-BE49-F238E27FC236}">
                <a16:creationId xmlns:a16="http://schemas.microsoft.com/office/drawing/2014/main" id="{43B1621D-B7C8-419B-9195-24CF826EFD41}"/>
              </a:ext>
            </a:extLst>
          </p:cNvPr>
          <p:cNvGraphicFramePr>
            <a:graphicFrameLocks noGrp="1"/>
          </p:cNvGraphicFramePr>
          <p:nvPr/>
        </p:nvGraphicFramePr>
        <p:xfrm>
          <a:off x="23751" y="3955129"/>
          <a:ext cx="9120249" cy="2004252"/>
        </p:xfrm>
        <a:graphic>
          <a:graphicData uri="http://schemas.openxmlformats.org/drawingml/2006/table">
            <a:tbl>
              <a:tblPr>
                <a:tableStyleId>{5C22544A-7EE6-4342-B048-85BDC9FD1C3A}</a:tableStyleId>
              </a:tblPr>
              <a:tblGrid>
                <a:gridCol w="1508167">
                  <a:extLst>
                    <a:ext uri="{9D8B030D-6E8A-4147-A177-3AD203B41FA5}">
                      <a16:colId xmlns:a16="http://schemas.microsoft.com/office/drawing/2014/main" val="3746297350"/>
                    </a:ext>
                  </a:extLst>
                </a:gridCol>
                <a:gridCol w="1805049">
                  <a:extLst>
                    <a:ext uri="{9D8B030D-6E8A-4147-A177-3AD203B41FA5}">
                      <a16:colId xmlns:a16="http://schemas.microsoft.com/office/drawing/2014/main" val="2936388014"/>
                    </a:ext>
                  </a:extLst>
                </a:gridCol>
                <a:gridCol w="2660073">
                  <a:extLst>
                    <a:ext uri="{9D8B030D-6E8A-4147-A177-3AD203B41FA5}">
                      <a16:colId xmlns:a16="http://schemas.microsoft.com/office/drawing/2014/main" val="3622219748"/>
                    </a:ext>
                  </a:extLst>
                </a:gridCol>
                <a:gridCol w="3146960">
                  <a:extLst>
                    <a:ext uri="{9D8B030D-6E8A-4147-A177-3AD203B41FA5}">
                      <a16:colId xmlns:a16="http://schemas.microsoft.com/office/drawing/2014/main" val="2017830174"/>
                    </a:ext>
                  </a:extLst>
                </a:gridCol>
              </a:tblGrid>
              <a:tr h="180974">
                <a:tc>
                  <a:txBody>
                    <a:bodyPr/>
                    <a:lstStyle/>
                    <a:p>
                      <a:pPr algn="ctr" fontAlgn="ctr"/>
                      <a:r>
                        <a:rPr lang="en-US" sz="1600" b="0" i="0" u="none" strike="noStrike" dirty="0">
                          <a:solidFill>
                            <a:schemeClr val="tx1"/>
                          </a:solidFill>
                          <a:effectLst/>
                          <a:latin typeface="Times New Roman" panose="02020603050405020304" pitchFamily="18" charset="0"/>
                          <a:ea typeface="宋体" panose="02010600030101010101" pitchFamily="2" charset="-122"/>
                          <a:cs typeface="Times New Roman" panose="02020603050405020304" pitchFamily="18" charset="0"/>
                        </a:rPr>
                        <a:t>Ge</a:t>
                      </a:r>
                    </a:p>
                  </a:txBody>
                  <a:tcPr marL="8922" marR="8922" marT="8922" marB="0" anchor="ctr">
                    <a:solidFill>
                      <a:schemeClr val="accent2">
                        <a:lumMod val="20000"/>
                        <a:lumOff val="80000"/>
                      </a:schemeClr>
                    </a:solidFill>
                  </a:tcPr>
                </a:tc>
                <a:tc>
                  <a:txBody>
                    <a:bodyPr/>
                    <a:lstStyle/>
                    <a:p>
                      <a:pPr algn="ctr" fontAlgn="ctr"/>
                      <a:r>
                        <a:rPr lang="en-US" altLang="zh-CN" sz="1600" u="none" strike="noStrike" dirty="0">
                          <a:solidFill>
                            <a:schemeClr val="tx1"/>
                          </a:solidFill>
                          <a:effectLst/>
                          <a:latin typeface="Times New Roman" panose="02020603050405020304" pitchFamily="18" charset="0"/>
                          <a:cs typeface="Times New Roman" panose="02020603050405020304" pitchFamily="18" charset="0"/>
                        </a:rPr>
                        <a:t>U-</a:t>
                      </a:r>
                      <a:r>
                        <a:rPr lang="en-US" altLang="zh-CN" sz="1600" u="none" strike="noStrike" dirty="0" err="1">
                          <a:solidFill>
                            <a:schemeClr val="tx1"/>
                          </a:solidFill>
                          <a:effectLst/>
                          <a:latin typeface="Times New Roman" panose="02020603050405020304" pitchFamily="18" charset="0"/>
                          <a:cs typeface="Times New Roman" panose="02020603050405020304" pitchFamily="18" charset="0"/>
                        </a:rPr>
                        <a:t>LEGe</a:t>
                      </a:r>
                      <a:endParaRPr lang="en-US" sz="1600" b="0" i="0" u="none" strike="noStrike" dirty="0">
                        <a:solidFill>
                          <a:schemeClr val="tx1"/>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8922" marR="8922" marT="8922" marB="0" anchor="ctr">
                    <a:solidFill>
                      <a:schemeClr val="accent2">
                        <a:lumMod val="20000"/>
                        <a:lumOff val="80000"/>
                      </a:schemeClr>
                    </a:solidFill>
                  </a:tcPr>
                </a:tc>
                <a:tc>
                  <a:txBody>
                    <a:bodyPr/>
                    <a:lstStyle/>
                    <a:p>
                      <a:pPr algn="ctr" fontAlgn="ctr"/>
                      <a:r>
                        <a:rPr lang="en-US" altLang="zh-CN" sz="1600" b="0" i="0" u="none" strike="noStrike" dirty="0" err="1">
                          <a:solidFill>
                            <a:schemeClr val="tx1"/>
                          </a:solidFill>
                          <a:effectLst/>
                          <a:latin typeface="Times New Roman" panose="02020603050405020304" pitchFamily="18" charset="0"/>
                          <a:ea typeface="宋体" panose="02010600030101010101" pitchFamily="2" charset="-122"/>
                          <a:cs typeface="Times New Roman" panose="02020603050405020304" pitchFamily="18" charset="0"/>
                        </a:rPr>
                        <a:t>LEGe</a:t>
                      </a:r>
                      <a:endParaRPr lang="en-US" sz="1600" b="0" i="0" u="none" strike="noStrike" dirty="0">
                        <a:solidFill>
                          <a:schemeClr val="tx1"/>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8922" marR="8922" marT="8922" marB="0" anchor="ctr">
                    <a:solidFill>
                      <a:schemeClr val="accent2">
                        <a:lumMod val="20000"/>
                        <a:lumOff val="80000"/>
                      </a:schemeClr>
                    </a:solidFill>
                  </a:tcPr>
                </a:tc>
                <a:tc>
                  <a:txBody>
                    <a:bodyPr/>
                    <a:lstStyle/>
                    <a:p>
                      <a:pPr algn="ctr" fontAlgn="ctr"/>
                      <a:r>
                        <a:rPr lang="en-US" sz="1600" u="none" strike="noStrike" dirty="0" err="1">
                          <a:solidFill>
                            <a:schemeClr val="tx1"/>
                          </a:solidFill>
                          <a:effectLst/>
                          <a:latin typeface="Times New Roman" panose="02020603050405020304" pitchFamily="18" charset="0"/>
                          <a:cs typeface="Times New Roman" panose="02020603050405020304" pitchFamily="18" charset="0"/>
                        </a:rPr>
                        <a:t>BEGe</a:t>
                      </a:r>
                      <a:endParaRPr lang="en-US" sz="1600" b="0" i="0" u="none" strike="noStrike" dirty="0">
                        <a:solidFill>
                          <a:schemeClr val="tx1"/>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8922" marR="8922" marT="8922" marB="0" anchor="ctr">
                    <a:solidFill>
                      <a:schemeClr val="accent2">
                        <a:lumMod val="20000"/>
                        <a:lumOff val="80000"/>
                      </a:schemeClr>
                    </a:solidFill>
                  </a:tcPr>
                </a:tc>
                <a:extLst>
                  <a:ext uri="{0D108BD9-81ED-4DB2-BD59-A6C34878D82A}">
                    <a16:rowId xmlns:a16="http://schemas.microsoft.com/office/drawing/2014/main" val="180399810"/>
                  </a:ext>
                </a:extLst>
              </a:tr>
              <a:tr h="180974">
                <a:tc>
                  <a:txBody>
                    <a:bodyPr/>
                    <a:lstStyle/>
                    <a:p>
                      <a:pPr algn="ctr" fontAlgn="ctr"/>
                      <a:r>
                        <a:rPr lang="en-US" sz="1600" b="0" i="0" u="none" strike="noStrike" dirty="0">
                          <a:solidFill>
                            <a:schemeClr val="tx1"/>
                          </a:solidFill>
                          <a:effectLst/>
                          <a:latin typeface="Times New Roman" panose="02020603050405020304" pitchFamily="18" charset="0"/>
                          <a:ea typeface="宋体" panose="02010600030101010101" pitchFamily="2" charset="-122"/>
                          <a:cs typeface="Times New Roman" panose="02020603050405020304" pitchFamily="18" charset="0"/>
                        </a:rPr>
                        <a:t>Energy range</a:t>
                      </a:r>
                    </a:p>
                  </a:txBody>
                  <a:tcPr marL="8922" marR="8922" marT="8922" marB="0" anchor="ctr">
                    <a:solidFill>
                      <a:schemeClr val="accent2">
                        <a:lumMod val="20000"/>
                        <a:lumOff val="80000"/>
                      </a:schemeClr>
                    </a:solidFill>
                  </a:tcPr>
                </a:tc>
                <a:tc>
                  <a:txBody>
                    <a:bodyPr/>
                    <a:lstStyle/>
                    <a:p>
                      <a:pPr algn="ctr" fontAlgn="ctr"/>
                      <a:r>
                        <a:rPr lang="da-DK" sz="1600" b="0" i="0" u="none" strike="noStrike" dirty="0">
                          <a:solidFill>
                            <a:schemeClr val="tx1"/>
                          </a:solidFill>
                          <a:effectLst/>
                          <a:latin typeface="Times New Roman" panose="02020603050405020304" pitchFamily="18" charset="0"/>
                          <a:ea typeface="宋体" panose="02010600030101010101" pitchFamily="2" charset="-122"/>
                          <a:cs typeface="Times New Roman" panose="02020603050405020304" pitchFamily="18" charset="0"/>
                        </a:rPr>
                        <a:t>0.3 keV to 300 keV</a:t>
                      </a:r>
                      <a:endParaRPr lang="en-US" sz="1600" b="0" i="0" u="none" strike="noStrike" dirty="0">
                        <a:solidFill>
                          <a:schemeClr val="tx1"/>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8922" marR="8922" marT="8922" marB="0" anchor="ctr">
                    <a:solidFill>
                      <a:schemeClr val="accent2">
                        <a:lumMod val="20000"/>
                        <a:lumOff val="80000"/>
                      </a:scheme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da-DK" altLang="zh-CN" sz="1600" b="0" i="0" u="none" strike="noStrike" dirty="0">
                          <a:solidFill>
                            <a:schemeClr val="tx1"/>
                          </a:solidFill>
                          <a:effectLst/>
                          <a:latin typeface="Times New Roman" panose="02020603050405020304" pitchFamily="18" charset="0"/>
                          <a:ea typeface="+mn-ea"/>
                          <a:cs typeface="Times New Roman" panose="02020603050405020304" pitchFamily="18" charset="0"/>
                        </a:rPr>
                        <a:t>3 keV to 1 MeV</a:t>
                      </a:r>
                      <a:endParaRPr lang="en-US" altLang="zh-CN" sz="1600" b="0" i="0" u="none" strike="noStrike" dirty="0">
                        <a:solidFill>
                          <a:schemeClr val="tx1"/>
                        </a:solidFill>
                        <a:effectLst/>
                        <a:latin typeface="Times New Roman" panose="02020603050405020304" pitchFamily="18" charset="0"/>
                        <a:ea typeface="+mn-ea"/>
                        <a:cs typeface="Times New Roman" panose="02020603050405020304" pitchFamily="18" charset="0"/>
                      </a:endParaRPr>
                    </a:p>
                  </a:txBody>
                  <a:tcPr marL="8922" marR="8922" marT="8922" marB="0" anchor="ctr">
                    <a:solidFill>
                      <a:schemeClr val="accent2">
                        <a:lumMod val="20000"/>
                        <a:lumOff val="80000"/>
                      </a:schemeClr>
                    </a:solidFill>
                  </a:tcPr>
                </a:tc>
                <a:tc>
                  <a:txBody>
                    <a:bodyPr/>
                    <a:lstStyle/>
                    <a:p>
                      <a:pPr algn="ctr" fontAlgn="ctr"/>
                      <a:r>
                        <a:rPr lang="da-DK" altLang="zh-CN" sz="1600" b="0" i="0" u="none" strike="noStrike" dirty="0">
                          <a:solidFill>
                            <a:schemeClr val="tx1"/>
                          </a:solidFill>
                          <a:effectLst/>
                          <a:latin typeface="Times New Roman" panose="02020603050405020304" pitchFamily="18" charset="0"/>
                          <a:ea typeface="+mn-ea"/>
                          <a:cs typeface="Times New Roman" panose="02020603050405020304" pitchFamily="18" charset="0"/>
                        </a:rPr>
                        <a:t>3 keV to 3 MeV</a:t>
                      </a:r>
                      <a:endParaRPr lang="en-US" altLang="zh-CN" sz="1600" b="0" i="0" u="none" strike="noStrike" dirty="0">
                        <a:solidFill>
                          <a:schemeClr val="tx1"/>
                        </a:solidFill>
                        <a:effectLst/>
                        <a:latin typeface="Times New Roman" panose="02020603050405020304" pitchFamily="18" charset="0"/>
                        <a:ea typeface="+mn-ea"/>
                        <a:cs typeface="Times New Roman" panose="02020603050405020304" pitchFamily="18" charset="0"/>
                      </a:endParaRPr>
                    </a:p>
                  </a:txBody>
                  <a:tcPr marL="8922" marR="8922" marT="8922" marB="0" anchor="ctr">
                    <a:solidFill>
                      <a:schemeClr val="accent2">
                        <a:lumMod val="20000"/>
                        <a:lumOff val="80000"/>
                      </a:schemeClr>
                    </a:solidFill>
                  </a:tcPr>
                </a:tc>
                <a:extLst>
                  <a:ext uri="{0D108BD9-81ED-4DB2-BD59-A6C34878D82A}">
                    <a16:rowId xmlns:a16="http://schemas.microsoft.com/office/drawing/2014/main" val="1290584457"/>
                  </a:ext>
                </a:extLst>
              </a:tr>
              <a:tr h="180974">
                <a:tc>
                  <a:txBody>
                    <a:bodyPr/>
                    <a:lstStyle/>
                    <a:p>
                      <a:pPr algn="ctr" fontAlgn="ctr"/>
                      <a:r>
                        <a:rPr lang="en-US" sz="1600" b="0" i="0" u="none" strike="noStrike" dirty="0">
                          <a:solidFill>
                            <a:schemeClr val="tx1"/>
                          </a:solidFill>
                          <a:effectLst/>
                          <a:latin typeface="Times New Roman" panose="02020603050405020304" pitchFamily="18" charset="0"/>
                          <a:ea typeface="宋体" panose="02010600030101010101" pitchFamily="2" charset="-122"/>
                          <a:cs typeface="Times New Roman" panose="02020603050405020304" pitchFamily="18" charset="0"/>
                        </a:rPr>
                        <a:t>Area (mm2)</a:t>
                      </a:r>
                    </a:p>
                  </a:txBody>
                  <a:tcPr marL="8922" marR="8922" marT="8922" marB="0" anchor="ctr">
                    <a:solidFill>
                      <a:schemeClr val="accent2">
                        <a:lumMod val="20000"/>
                        <a:lumOff val="80000"/>
                      </a:scheme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da-DK" altLang="zh-CN" sz="1600" b="0" i="0" u="none" strike="noStrike" dirty="0">
                          <a:solidFill>
                            <a:schemeClr val="tx1"/>
                          </a:solidFill>
                          <a:effectLst/>
                          <a:latin typeface="Times New Roman" panose="02020603050405020304" pitchFamily="18" charset="0"/>
                          <a:ea typeface="+mn-ea"/>
                          <a:cs typeface="Times New Roman" panose="02020603050405020304" pitchFamily="18" charset="0"/>
                        </a:rPr>
                        <a:t>30 – 100</a:t>
                      </a:r>
                      <a:endParaRPr lang="en-US" altLang="zh-CN" sz="1600" b="0" i="0" u="none" strike="noStrike" dirty="0">
                        <a:solidFill>
                          <a:schemeClr val="tx1"/>
                        </a:solidFill>
                        <a:effectLst/>
                        <a:latin typeface="Times New Roman" panose="02020603050405020304" pitchFamily="18" charset="0"/>
                        <a:ea typeface="+mn-ea"/>
                        <a:cs typeface="Times New Roman" panose="02020603050405020304" pitchFamily="18" charset="0"/>
                      </a:endParaRPr>
                    </a:p>
                  </a:txBody>
                  <a:tcPr marL="8922" marR="8922" marT="8922" marB="0" anchor="ctr">
                    <a:solidFill>
                      <a:schemeClr val="accent2">
                        <a:lumMod val="20000"/>
                        <a:lumOff val="80000"/>
                      </a:scheme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da-DK" altLang="zh-CN" sz="1600" b="0" i="0" u="none" strike="noStrike" dirty="0">
                          <a:solidFill>
                            <a:schemeClr val="tx1"/>
                          </a:solidFill>
                          <a:effectLst/>
                          <a:latin typeface="Times New Roman" panose="02020603050405020304" pitchFamily="18" charset="0"/>
                          <a:ea typeface="+mn-ea"/>
                          <a:cs typeface="Times New Roman" panose="02020603050405020304" pitchFamily="18" charset="0"/>
                        </a:rPr>
                        <a:t>50 – 2000</a:t>
                      </a:r>
                      <a:endParaRPr lang="en-US" altLang="zh-CN" sz="1600" b="0" i="0" u="none" strike="noStrike" dirty="0">
                        <a:solidFill>
                          <a:schemeClr val="tx1"/>
                        </a:solidFill>
                        <a:effectLst/>
                        <a:latin typeface="Times New Roman" panose="02020603050405020304" pitchFamily="18" charset="0"/>
                        <a:ea typeface="+mn-ea"/>
                        <a:cs typeface="Times New Roman" panose="02020603050405020304" pitchFamily="18" charset="0"/>
                      </a:endParaRPr>
                    </a:p>
                  </a:txBody>
                  <a:tcPr marL="8922" marR="8922" marT="8922" marB="0" anchor="ctr">
                    <a:solidFill>
                      <a:schemeClr val="accent2">
                        <a:lumMod val="20000"/>
                        <a:lumOff val="80000"/>
                      </a:scheme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da-DK" altLang="zh-CN" sz="1600" b="0" i="0" u="none" strike="noStrike" dirty="0">
                          <a:solidFill>
                            <a:schemeClr val="tx1"/>
                          </a:solidFill>
                          <a:effectLst/>
                          <a:latin typeface="Times New Roman" panose="02020603050405020304" pitchFamily="18" charset="0"/>
                          <a:ea typeface="+mn-ea"/>
                          <a:cs typeface="Times New Roman" panose="02020603050405020304" pitchFamily="18" charset="0"/>
                        </a:rPr>
                        <a:t>2000 – 6500</a:t>
                      </a:r>
                      <a:endParaRPr lang="en-US" altLang="zh-CN" sz="1600" b="0" i="0" u="none" strike="noStrike" dirty="0">
                        <a:solidFill>
                          <a:schemeClr val="tx1"/>
                        </a:solidFill>
                        <a:effectLst/>
                        <a:latin typeface="Times New Roman" panose="02020603050405020304" pitchFamily="18" charset="0"/>
                        <a:ea typeface="+mn-ea"/>
                        <a:cs typeface="Times New Roman" panose="02020603050405020304" pitchFamily="18" charset="0"/>
                      </a:endParaRPr>
                    </a:p>
                  </a:txBody>
                  <a:tcPr marL="8922" marR="8922" marT="8922" marB="0" anchor="ctr">
                    <a:solidFill>
                      <a:schemeClr val="accent2">
                        <a:lumMod val="20000"/>
                        <a:lumOff val="80000"/>
                      </a:schemeClr>
                    </a:solidFill>
                  </a:tcPr>
                </a:tc>
                <a:extLst>
                  <a:ext uri="{0D108BD9-81ED-4DB2-BD59-A6C34878D82A}">
                    <a16:rowId xmlns:a16="http://schemas.microsoft.com/office/drawing/2014/main" val="917976656"/>
                  </a:ext>
                </a:extLst>
              </a:tr>
              <a:tr h="180974">
                <a:tc>
                  <a:txBody>
                    <a:bodyPr/>
                    <a:lstStyle/>
                    <a:p>
                      <a:pPr algn="ctr" fontAlgn="ctr"/>
                      <a:r>
                        <a:rPr lang="en-US" sz="1600" b="0" i="0" u="none" strike="noStrike" dirty="0">
                          <a:solidFill>
                            <a:schemeClr val="tx1"/>
                          </a:solidFill>
                          <a:effectLst/>
                          <a:latin typeface="Times New Roman" panose="02020603050405020304" pitchFamily="18" charset="0"/>
                          <a:ea typeface="宋体" panose="02010600030101010101" pitchFamily="2" charset="-122"/>
                          <a:cs typeface="Times New Roman" panose="02020603050405020304" pitchFamily="18" charset="0"/>
                        </a:rPr>
                        <a:t>Thickness (mm)</a:t>
                      </a:r>
                    </a:p>
                  </a:txBody>
                  <a:tcPr marL="8922" marR="8922" marT="8922" marB="0" anchor="ctr">
                    <a:solidFill>
                      <a:schemeClr val="accent2">
                        <a:lumMod val="20000"/>
                        <a:lumOff val="80000"/>
                      </a:schemeClr>
                    </a:solidFill>
                  </a:tcPr>
                </a:tc>
                <a:tc>
                  <a:txBody>
                    <a:bodyPr/>
                    <a:lstStyle/>
                    <a:p>
                      <a:pPr algn="ctr" fontAlgn="ctr"/>
                      <a:r>
                        <a:rPr lang="en-US" altLang="zh-CN" sz="1600" u="none" strike="noStrike" dirty="0">
                          <a:solidFill>
                            <a:schemeClr val="tx1"/>
                          </a:solidFill>
                          <a:effectLst/>
                          <a:latin typeface="Times New Roman" panose="02020603050405020304" pitchFamily="18" charset="0"/>
                          <a:cs typeface="Times New Roman" panose="02020603050405020304" pitchFamily="18" charset="0"/>
                        </a:rPr>
                        <a:t> 5</a:t>
                      </a:r>
                      <a:r>
                        <a:rPr lang="da-DK" altLang="zh-CN" sz="1600" b="0" i="0" u="none" strike="noStrike" dirty="0">
                          <a:solidFill>
                            <a:schemeClr val="tx1"/>
                          </a:solidFill>
                          <a:effectLst/>
                          <a:latin typeface="Times New Roman" panose="02020603050405020304" pitchFamily="18" charset="0"/>
                          <a:ea typeface="+mn-ea"/>
                          <a:cs typeface="Times New Roman" panose="02020603050405020304" pitchFamily="18" charset="0"/>
                        </a:rPr>
                        <a:t> – </a:t>
                      </a:r>
                      <a:r>
                        <a:rPr lang="en-US" altLang="zh-CN" sz="1600" b="0" i="0" u="none" strike="noStrike" dirty="0">
                          <a:solidFill>
                            <a:schemeClr val="tx1"/>
                          </a:solidFill>
                          <a:effectLst/>
                          <a:latin typeface="Times New Roman" panose="02020603050405020304" pitchFamily="18" charset="0"/>
                          <a:ea typeface="+mn-ea"/>
                          <a:cs typeface="Times New Roman" panose="02020603050405020304" pitchFamily="18" charset="0"/>
                        </a:rPr>
                        <a:t>1</a:t>
                      </a:r>
                      <a:r>
                        <a:rPr lang="en-US" altLang="zh-CN" sz="1600" u="none" strike="noStrike" dirty="0">
                          <a:solidFill>
                            <a:schemeClr val="tx1"/>
                          </a:solidFill>
                          <a:effectLst/>
                          <a:latin typeface="Times New Roman" panose="02020603050405020304" pitchFamily="18" charset="0"/>
                          <a:cs typeface="Times New Roman" panose="02020603050405020304" pitchFamily="18" charset="0"/>
                        </a:rPr>
                        <a:t>0</a:t>
                      </a:r>
                      <a:endParaRPr lang="en-US" altLang="zh-CN" sz="1600" b="0" i="0" u="none" strike="noStrike" dirty="0">
                        <a:solidFill>
                          <a:schemeClr val="tx1"/>
                        </a:solidFill>
                        <a:effectLst/>
                        <a:latin typeface="Times New Roman" panose="02020603050405020304" pitchFamily="18" charset="0"/>
                        <a:ea typeface="+mn-ea"/>
                        <a:cs typeface="Times New Roman" panose="02020603050405020304" pitchFamily="18" charset="0"/>
                      </a:endParaRPr>
                    </a:p>
                  </a:txBody>
                  <a:tcPr marL="8922" marR="8922" marT="8922" marB="0" anchor="ctr">
                    <a:solidFill>
                      <a:schemeClr val="accent2">
                        <a:lumMod val="20000"/>
                        <a:lumOff val="80000"/>
                      </a:schemeClr>
                    </a:solidFill>
                  </a:tcPr>
                </a:tc>
                <a:tc>
                  <a:txBody>
                    <a:bodyPr/>
                    <a:lstStyle/>
                    <a:p>
                      <a:pPr algn="ctr" fontAlgn="ctr"/>
                      <a:r>
                        <a:rPr lang="en-US" sz="1600" u="none" strike="noStrike" dirty="0">
                          <a:solidFill>
                            <a:schemeClr val="tx1"/>
                          </a:solidFill>
                          <a:effectLst/>
                          <a:latin typeface="Times New Roman" panose="02020603050405020304" pitchFamily="18" charset="0"/>
                          <a:cs typeface="Times New Roman" panose="02020603050405020304" pitchFamily="18" charset="0"/>
                        </a:rPr>
                        <a:t> 5</a:t>
                      </a:r>
                      <a:r>
                        <a:rPr lang="da-DK" altLang="zh-CN" sz="1600" b="0" i="0" u="none" strike="noStrike" dirty="0">
                          <a:solidFill>
                            <a:schemeClr val="tx1"/>
                          </a:solidFill>
                          <a:effectLst/>
                          <a:latin typeface="Times New Roman" panose="02020603050405020304" pitchFamily="18" charset="0"/>
                          <a:ea typeface="+mn-ea"/>
                          <a:cs typeface="Times New Roman" panose="02020603050405020304" pitchFamily="18" charset="0"/>
                        </a:rPr>
                        <a:t> – </a:t>
                      </a:r>
                      <a:r>
                        <a:rPr lang="en-US" sz="1600" u="none" strike="noStrike" dirty="0">
                          <a:solidFill>
                            <a:schemeClr val="tx1"/>
                          </a:solidFill>
                          <a:effectLst/>
                          <a:latin typeface="Times New Roman" panose="02020603050405020304" pitchFamily="18" charset="0"/>
                          <a:cs typeface="Times New Roman" panose="02020603050405020304" pitchFamily="18" charset="0"/>
                        </a:rPr>
                        <a:t>20</a:t>
                      </a:r>
                      <a:endParaRPr lang="en-US" sz="1600" b="0" i="0" u="none" strike="noStrike" dirty="0">
                        <a:solidFill>
                          <a:schemeClr val="tx1"/>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8922" marR="8922" marT="8922" marB="0" anchor="ctr">
                    <a:solidFill>
                      <a:schemeClr val="accent2">
                        <a:lumMod val="20000"/>
                        <a:lumOff val="80000"/>
                      </a:schemeClr>
                    </a:solidFill>
                  </a:tcPr>
                </a:tc>
                <a:tc>
                  <a:txBody>
                    <a:bodyPr/>
                    <a:lstStyle/>
                    <a:p>
                      <a:pPr algn="ctr" fontAlgn="ctr"/>
                      <a:r>
                        <a:rPr lang="en-US" sz="1600" u="none" strike="noStrike" dirty="0">
                          <a:solidFill>
                            <a:schemeClr val="tx1"/>
                          </a:solidFill>
                          <a:effectLst/>
                          <a:latin typeface="Times New Roman" panose="02020603050405020304" pitchFamily="18" charset="0"/>
                          <a:cs typeface="Times New Roman" panose="02020603050405020304" pitchFamily="18" charset="0"/>
                        </a:rPr>
                        <a:t> 20</a:t>
                      </a:r>
                      <a:r>
                        <a:rPr lang="da-DK" altLang="zh-CN" sz="1600" b="0" i="0" u="none" strike="noStrike" dirty="0">
                          <a:solidFill>
                            <a:schemeClr val="tx1"/>
                          </a:solidFill>
                          <a:effectLst/>
                          <a:latin typeface="Times New Roman" panose="02020603050405020304" pitchFamily="18" charset="0"/>
                          <a:ea typeface="+mn-ea"/>
                          <a:cs typeface="Times New Roman" panose="02020603050405020304" pitchFamily="18" charset="0"/>
                        </a:rPr>
                        <a:t> – </a:t>
                      </a:r>
                      <a:r>
                        <a:rPr lang="en-US" altLang="zh-CN" sz="1600" b="0" i="0" u="none" strike="noStrike" dirty="0">
                          <a:solidFill>
                            <a:schemeClr val="tx1"/>
                          </a:solidFill>
                          <a:effectLst/>
                          <a:latin typeface="Times New Roman" panose="02020603050405020304" pitchFamily="18" charset="0"/>
                          <a:ea typeface="+mn-ea"/>
                          <a:cs typeface="Times New Roman" panose="02020603050405020304" pitchFamily="18" charset="0"/>
                        </a:rPr>
                        <a:t>3</a:t>
                      </a:r>
                      <a:r>
                        <a:rPr lang="en-US" sz="1600" u="none" strike="noStrike" dirty="0">
                          <a:solidFill>
                            <a:schemeClr val="tx1"/>
                          </a:solidFill>
                          <a:effectLst/>
                          <a:latin typeface="Times New Roman" panose="02020603050405020304" pitchFamily="18" charset="0"/>
                          <a:cs typeface="Times New Roman" panose="02020603050405020304" pitchFamily="18" charset="0"/>
                        </a:rPr>
                        <a:t>0</a:t>
                      </a:r>
                      <a:endParaRPr lang="en-US" sz="1600" b="0" i="0" u="none" strike="noStrike" dirty="0">
                        <a:solidFill>
                          <a:schemeClr val="tx1"/>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8922" marR="8922" marT="8922" marB="0" anchor="ctr">
                    <a:solidFill>
                      <a:schemeClr val="accent2">
                        <a:lumMod val="20000"/>
                        <a:lumOff val="80000"/>
                      </a:schemeClr>
                    </a:solidFill>
                  </a:tcPr>
                </a:tc>
                <a:extLst>
                  <a:ext uri="{0D108BD9-81ED-4DB2-BD59-A6C34878D82A}">
                    <a16:rowId xmlns:a16="http://schemas.microsoft.com/office/drawing/2014/main" val="888853410"/>
                  </a:ext>
                </a:extLst>
              </a:tr>
              <a:tr h="180974">
                <a:tc>
                  <a:txBody>
                    <a:bodyPr/>
                    <a:lstStyle/>
                    <a:p>
                      <a:pPr algn="ctr" fontAlgn="ctr"/>
                      <a:r>
                        <a:rPr lang="en-US" sz="1600" b="0" i="0" u="none" strike="noStrike" dirty="0">
                          <a:solidFill>
                            <a:schemeClr val="tx1"/>
                          </a:solidFill>
                          <a:effectLst/>
                          <a:latin typeface="Times New Roman" panose="02020603050405020304" pitchFamily="18" charset="0"/>
                          <a:ea typeface="宋体" panose="02010600030101010101" pitchFamily="2" charset="-122"/>
                          <a:cs typeface="Times New Roman" panose="02020603050405020304" pitchFamily="18" charset="0"/>
                        </a:rPr>
                        <a:t>Cryostat windows</a:t>
                      </a:r>
                    </a:p>
                  </a:txBody>
                  <a:tcPr marL="8922" marR="8922" marT="8922" marB="0" anchor="ctr">
                    <a:solidFill>
                      <a:schemeClr val="accent2">
                        <a:lumMod val="20000"/>
                        <a:lumOff val="80000"/>
                      </a:schemeClr>
                    </a:solidFill>
                  </a:tcPr>
                </a:tc>
                <a:tc>
                  <a:txBody>
                    <a:bodyPr/>
                    <a:lstStyle/>
                    <a:p>
                      <a:pPr algn="ctr" fontAlgn="ctr"/>
                      <a:r>
                        <a:rPr lang="en-US" sz="1600" b="0" i="0" u="none" strike="noStrike" dirty="0">
                          <a:solidFill>
                            <a:schemeClr val="tx1"/>
                          </a:solidFill>
                          <a:effectLst/>
                          <a:latin typeface="Times New Roman" panose="02020603050405020304" pitchFamily="18" charset="0"/>
                          <a:ea typeface="宋体" panose="02010600030101010101" pitchFamily="2" charset="-122"/>
                          <a:cs typeface="Times New Roman" panose="02020603050405020304" pitchFamily="18" charset="0"/>
                        </a:rPr>
                        <a:t>Windowless</a:t>
                      </a:r>
                    </a:p>
                    <a:p>
                      <a:pPr algn="ctr" fontAlgn="ctr"/>
                      <a:r>
                        <a:rPr lang="en-US" sz="1600" b="0" i="0" u="none" strike="noStrike" dirty="0">
                          <a:solidFill>
                            <a:schemeClr val="tx1"/>
                          </a:solidFill>
                          <a:effectLst/>
                          <a:latin typeface="Times New Roman" panose="02020603050405020304" pitchFamily="18" charset="0"/>
                          <a:ea typeface="宋体" panose="02010600030101010101" pitchFamily="2" charset="-122"/>
                          <a:cs typeface="Times New Roman" panose="02020603050405020304" pitchFamily="18" charset="0"/>
                        </a:rPr>
                        <a:t>Polymer</a:t>
                      </a:r>
                    </a:p>
                    <a:p>
                      <a:pPr algn="ctr" fontAlgn="ctr"/>
                      <a:r>
                        <a:rPr lang="en-US" sz="1600" b="0" i="0" u="none" strike="noStrike" dirty="0">
                          <a:solidFill>
                            <a:schemeClr val="tx1"/>
                          </a:solidFill>
                          <a:effectLst/>
                          <a:latin typeface="Times New Roman" panose="02020603050405020304" pitchFamily="18" charset="0"/>
                          <a:ea typeface="宋体" panose="02010600030101010101" pitchFamily="2" charset="-122"/>
                          <a:cs typeface="Times New Roman" panose="02020603050405020304" pitchFamily="18" charset="0"/>
                        </a:rPr>
                        <a:t>Beryllium</a:t>
                      </a:r>
                    </a:p>
                  </a:txBody>
                  <a:tcPr marL="8922" marR="8922" marT="8922" marB="0" anchor="ctr">
                    <a:solidFill>
                      <a:schemeClr val="accent2">
                        <a:lumMod val="20000"/>
                        <a:lumOff val="80000"/>
                      </a:schemeClr>
                    </a:solidFill>
                  </a:tcPr>
                </a:tc>
                <a:tc>
                  <a:txBody>
                    <a:bodyPr/>
                    <a:lstStyle/>
                    <a:p>
                      <a:pPr algn="ctr" fontAlgn="ctr"/>
                      <a:r>
                        <a:rPr lang="en-US" altLang="zh-CN" sz="1600" b="0" i="0" u="none" strike="noStrike" dirty="0">
                          <a:solidFill>
                            <a:schemeClr val="tx1"/>
                          </a:solidFill>
                          <a:effectLst/>
                          <a:latin typeface="Times New Roman" panose="02020603050405020304" pitchFamily="18" charset="0"/>
                          <a:ea typeface="+mn-ea"/>
                          <a:cs typeface="Times New Roman" panose="02020603050405020304" pitchFamily="18" charset="0"/>
                        </a:rPr>
                        <a:t>Beryllium</a:t>
                      </a:r>
                      <a:r>
                        <a:rPr lang="en-US" sz="1600" b="0" i="0" u="none" strike="noStrike" dirty="0">
                          <a:solidFill>
                            <a:schemeClr val="tx1"/>
                          </a:solidFill>
                          <a:effectLst/>
                          <a:latin typeface="Times New Roman" panose="02020603050405020304" pitchFamily="18" charset="0"/>
                          <a:ea typeface="宋体" panose="02010600030101010101" pitchFamily="2" charset="-122"/>
                          <a:cs typeface="Times New Roman" panose="02020603050405020304" pitchFamily="18" charset="0"/>
                        </a:rPr>
                        <a:t> window by default</a:t>
                      </a:r>
                    </a:p>
                    <a:p>
                      <a:pPr algn="ctr" fontAlgn="ctr"/>
                      <a:r>
                        <a:rPr lang="en-US" sz="1600" b="0" i="0" u="none" strike="noStrike" dirty="0">
                          <a:solidFill>
                            <a:schemeClr val="tx1"/>
                          </a:solidFill>
                          <a:effectLst/>
                          <a:latin typeface="Times New Roman" panose="02020603050405020304" pitchFamily="18" charset="0"/>
                          <a:ea typeface="宋体" panose="02010600030101010101" pitchFamily="2" charset="-122"/>
                          <a:cs typeface="Times New Roman" panose="02020603050405020304" pitchFamily="18" charset="0"/>
                        </a:rPr>
                        <a:t>Carbon epoxy </a:t>
                      </a:r>
                      <a:r>
                        <a:rPr lang="en-US" altLang="zh-CN" sz="1600" b="0" i="0" u="none" strike="noStrike" dirty="0">
                          <a:solidFill>
                            <a:schemeClr val="tx1"/>
                          </a:solidFill>
                          <a:effectLst/>
                          <a:latin typeface="Times New Roman" panose="02020603050405020304" pitchFamily="18" charset="0"/>
                          <a:ea typeface="+mn-ea"/>
                          <a:cs typeface="Times New Roman" panose="02020603050405020304" pitchFamily="18" charset="0"/>
                        </a:rPr>
                        <a:t>window available</a:t>
                      </a:r>
                      <a:endParaRPr lang="en-US" sz="1600" b="0" i="0" u="none" strike="noStrike" dirty="0">
                        <a:solidFill>
                          <a:schemeClr val="tx1"/>
                        </a:solidFill>
                        <a:effectLst/>
                        <a:latin typeface="Times New Roman" panose="02020603050405020304" pitchFamily="18" charset="0"/>
                        <a:ea typeface="宋体" panose="02010600030101010101" pitchFamily="2" charset="-122"/>
                        <a:cs typeface="Times New Roman" panose="02020603050405020304" pitchFamily="18" charset="0"/>
                      </a:endParaRPr>
                    </a:p>
                    <a:p>
                      <a:pPr algn="ctr" fontAlgn="ctr"/>
                      <a:r>
                        <a:rPr lang="en-US" sz="1600" b="0" i="0" u="none" strike="noStrike" dirty="0">
                          <a:solidFill>
                            <a:schemeClr val="tx1"/>
                          </a:solidFill>
                          <a:effectLst/>
                          <a:latin typeface="Times New Roman" panose="02020603050405020304" pitchFamily="18" charset="0"/>
                          <a:ea typeface="宋体" panose="02010600030101010101" pitchFamily="2" charset="-122"/>
                          <a:cs typeface="Times New Roman" panose="02020603050405020304" pitchFamily="18" charset="0"/>
                        </a:rPr>
                        <a:t>Aluminum window available</a:t>
                      </a:r>
                    </a:p>
                  </a:txBody>
                  <a:tcPr marL="8922" marR="8922" marT="8922" marB="0" anchor="ctr">
                    <a:solidFill>
                      <a:schemeClr val="accent2">
                        <a:lumMod val="20000"/>
                        <a:lumOff val="80000"/>
                      </a:schemeClr>
                    </a:solidFill>
                  </a:tcPr>
                </a:tc>
                <a:tc>
                  <a:txBody>
                    <a:bodyPr/>
                    <a:lstStyle/>
                    <a:p>
                      <a:pPr algn="ctr" fontAlgn="ctr"/>
                      <a:r>
                        <a:rPr lang="en-US" altLang="zh-CN" sz="1600" b="0" i="0" u="none" strike="noStrike" dirty="0">
                          <a:solidFill>
                            <a:schemeClr val="tx1"/>
                          </a:solidFill>
                          <a:effectLst/>
                          <a:latin typeface="Times New Roman" panose="02020603050405020304" pitchFamily="18" charset="0"/>
                          <a:ea typeface="+mn-ea"/>
                          <a:cs typeface="Times New Roman" panose="02020603050405020304" pitchFamily="18" charset="0"/>
                        </a:rPr>
                        <a:t>Carbon Composite window by default</a:t>
                      </a:r>
                    </a:p>
                    <a:p>
                      <a:pPr algn="ctr" fontAlgn="ctr"/>
                      <a:r>
                        <a:rPr lang="en-US" altLang="zh-CN" sz="1600" b="0" i="0" u="none" strike="noStrike" dirty="0">
                          <a:solidFill>
                            <a:schemeClr val="tx1"/>
                          </a:solidFill>
                          <a:effectLst/>
                          <a:latin typeface="Times New Roman" panose="02020603050405020304" pitchFamily="18" charset="0"/>
                          <a:ea typeface="+mn-ea"/>
                          <a:cs typeface="Times New Roman" panose="02020603050405020304" pitchFamily="18" charset="0"/>
                        </a:rPr>
                        <a:t>Aluminum window available</a:t>
                      </a:r>
                    </a:p>
                    <a:p>
                      <a:pPr algn="ctr" fontAlgn="ctr"/>
                      <a:r>
                        <a:rPr lang="en-US" altLang="zh-CN" sz="1600" b="0" i="0" u="none" strike="noStrike" dirty="0">
                          <a:solidFill>
                            <a:schemeClr val="tx1"/>
                          </a:solidFill>
                          <a:effectLst/>
                          <a:latin typeface="Times New Roman" panose="02020603050405020304" pitchFamily="18" charset="0"/>
                          <a:ea typeface="+mn-ea"/>
                          <a:cs typeface="Times New Roman" panose="02020603050405020304" pitchFamily="18" charset="0"/>
                        </a:rPr>
                        <a:t>Beryllium window on special request</a:t>
                      </a:r>
                    </a:p>
                  </a:txBody>
                  <a:tcPr marL="8922" marR="8922" marT="8922" marB="0" anchor="ctr">
                    <a:solidFill>
                      <a:schemeClr val="accent2">
                        <a:lumMod val="20000"/>
                        <a:lumOff val="80000"/>
                      </a:schemeClr>
                    </a:solidFill>
                  </a:tcPr>
                </a:tc>
                <a:extLst>
                  <a:ext uri="{0D108BD9-81ED-4DB2-BD59-A6C34878D82A}">
                    <a16:rowId xmlns:a16="http://schemas.microsoft.com/office/drawing/2014/main" val="3265377032"/>
                  </a:ext>
                </a:extLst>
              </a:tr>
              <a:tr h="180974">
                <a:tc>
                  <a:txBody>
                    <a:bodyPr/>
                    <a:lstStyle/>
                    <a:p>
                      <a:pPr algn="ctr" fontAlgn="ctr"/>
                      <a:r>
                        <a:rPr lang="en-US" sz="1600" b="0" i="0" u="none" strike="noStrike" dirty="0">
                          <a:solidFill>
                            <a:schemeClr val="tx1"/>
                          </a:solidFill>
                          <a:effectLst/>
                          <a:latin typeface="Times New Roman" panose="02020603050405020304" pitchFamily="18" charset="0"/>
                          <a:ea typeface="宋体" panose="02010600030101010101" pitchFamily="2" charset="-122"/>
                          <a:cs typeface="Times New Roman" panose="02020603050405020304" pitchFamily="18" charset="0"/>
                        </a:rPr>
                        <a:t>Resolution (eV)</a:t>
                      </a:r>
                    </a:p>
                  </a:txBody>
                  <a:tcPr marL="8922" marR="8922" marT="8922" marB="0" anchor="ctr">
                    <a:solidFill>
                      <a:schemeClr val="accent2">
                        <a:lumMod val="20000"/>
                        <a:lumOff val="80000"/>
                      </a:schemeClr>
                    </a:solidFill>
                  </a:tcPr>
                </a:tc>
                <a:tc>
                  <a:txBody>
                    <a:bodyPr/>
                    <a:lstStyle/>
                    <a:p>
                      <a:pPr algn="ctr" fontAlgn="ctr"/>
                      <a:r>
                        <a:rPr lang="en-US" sz="1600" b="0" i="0" u="none" strike="noStrike" dirty="0">
                          <a:solidFill>
                            <a:schemeClr val="tx1"/>
                          </a:solidFill>
                          <a:effectLst/>
                          <a:latin typeface="Times New Roman" panose="02020603050405020304" pitchFamily="18" charset="0"/>
                          <a:ea typeface="宋体" panose="02010600030101010101" pitchFamily="2" charset="-122"/>
                          <a:cs typeface="Times New Roman" panose="02020603050405020304" pitchFamily="18" charset="0"/>
                        </a:rPr>
                        <a:t>140 – 150</a:t>
                      </a:r>
                    </a:p>
                  </a:txBody>
                  <a:tcPr marL="8922" marR="8922" marT="8922" marB="0" anchor="ctr">
                    <a:solidFill>
                      <a:schemeClr val="accent2">
                        <a:lumMod val="20000"/>
                        <a:lumOff val="80000"/>
                      </a:schemeClr>
                    </a:solidFill>
                  </a:tcPr>
                </a:tc>
                <a:tc>
                  <a:txBody>
                    <a:bodyPr/>
                    <a:lstStyle/>
                    <a:p>
                      <a:pPr algn="ctr" fontAlgn="ctr"/>
                      <a:r>
                        <a:rPr lang="en-US" sz="1600" b="0" i="0" u="none" strike="noStrike" dirty="0">
                          <a:solidFill>
                            <a:schemeClr val="tx1"/>
                          </a:solidFill>
                          <a:effectLst/>
                          <a:latin typeface="Times New Roman" panose="02020603050405020304" pitchFamily="18" charset="0"/>
                          <a:ea typeface="宋体" panose="02010600030101010101" pitchFamily="2" charset="-122"/>
                          <a:cs typeface="Times New Roman" panose="02020603050405020304" pitchFamily="18" charset="0"/>
                        </a:rPr>
                        <a:t>145 – 400</a:t>
                      </a:r>
                    </a:p>
                  </a:txBody>
                  <a:tcPr marL="8922" marR="8922" marT="8922" marB="0" anchor="ctr">
                    <a:solidFill>
                      <a:schemeClr val="accent2">
                        <a:lumMod val="20000"/>
                        <a:lumOff val="80000"/>
                      </a:schemeClr>
                    </a:solidFill>
                  </a:tcPr>
                </a:tc>
                <a:tc>
                  <a:txBody>
                    <a:bodyPr/>
                    <a:lstStyle/>
                    <a:p>
                      <a:pPr algn="ctr" fontAlgn="ctr"/>
                      <a:r>
                        <a:rPr lang="en-US" altLang="zh-CN" sz="1600" b="0" i="0" u="none" strike="noStrike" dirty="0">
                          <a:solidFill>
                            <a:schemeClr val="tx1"/>
                          </a:solidFill>
                          <a:effectLst/>
                          <a:latin typeface="Times New Roman" panose="02020603050405020304" pitchFamily="18" charset="0"/>
                          <a:ea typeface="+mn-ea"/>
                          <a:cs typeface="Times New Roman" panose="02020603050405020304" pitchFamily="18" charset="0"/>
                        </a:rPr>
                        <a:t>350 – 500</a:t>
                      </a:r>
                    </a:p>
                  </a:txBody>
                  <a:tcPr marL="8922" marR="8922" marT="8922" marB="0" anchor="ctr">
                    <a:solidFill>
                      <a:schemeClr val="accent2">
                        <a:lumMod val="20000"/>
                        <a:lumOff val="80000"/>
                      </a:schemeClr>
                    </a:solidFill>
                  </a:tcPr>
                </a:tc>
                <a:extLst>
                  <a:ext uri="{0D108BD9-81ED-4DB2-BD59-A6C34878D82A}">
                    <a16:rowId xmlns:a16="http://schemas.microsoft.com/office/drawing/2014/main" val="496569291"/>
                  </a:ext>
                </a:extLst>
              </a:tr>
            </a:tbl>
          </a:graphicData>
        </a:graphic>
      </p:graphicFrame>
    </p:spTree>
    <p:extLst>
      <p:ext uri="{BB962C8B-B14F-4D97-AF65-F5344CB8AC3E}">
        <p14:creationId xmlns:p14="http://schemas.microsoft.com/office/powerpoint/2010/main" val="2638091160"/>
      </p:ext>
    </p:extLst>
  </p:cSld>
  <p:clrMapOvr>
    <a:masterClrMapping/>
  </p:clrMapOvr>
</p:sld>
</file>

<file path=ppt/slides/slide3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 name="Picture 21">
            <a:extLst>
              <a:ext uri="{FF2B5EF4-FFF2-40B4-BE49-F238E27FC236}">
                <a16:creationId xmlns:a16="http://schemas.microsoft.com/office/drawing/2014/main" id="{0F1EE119-D954-4166-AC33-AD23E6F82115}"/>
              </a:ext>
            </a:extLst>
          </p:cNvPr>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1" y="3136105"/>
            <a:ext cx="4572000" cy="3139300"/>
          </a:xfrm>
          <a:prstGeom prst="rect">
            <a:avLst/>
          </a:prstGeom>
        </p:spPr>
      </p:pic>
      <p:pic>
        <p:nvPicPr>
          <p:cNvPr id="7" name="Picture 6">
            <a:extLst>
              <a:ext uri="{FF2B5EF4-FFF2-40B4-BE49-F238E27FC236}">
                <a16:creationId xmlns:a16="http://schemas.microsoft.com/office/drawing/2014/main" id="{D4A0012B-FD75-4318-9662-A56B2B0A320D}"/>
              </a:ext>
            </a:extLst>
          </p:cNvPr>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0"/>
            <a:ext cx="4572000" cy="3075336"/>
          </a:xfrm>
          <a:prstGeom prst="rect">
            <a:avLst/>
          </a:prstGeom>
        </p:spPr>
      </p:pic>
      <p:sp>
        <p:nvSpPr>
          <p:cNvPr id="10" name="TextBox 9">
            <a:extLst>
              <a:ext uri="{FF2B5EF4-FFF2-40B4-BE49-F238E27FC236}">
                <a16:creationId xmlns:a16="http://schemas.microsoft.com/office/drawing/2014/main" id="{3BCDE13F-2368-4C1F-9FC2-1B31C7EB0A41}"/>
              </a:ext>
            </a:extLst>
          </p:cNvPr>
          <p:cNvSpPr txBox="1"/>
          <p:nvPr/>
        </p:nvSpPr>
        <p:spPr>
          <a:xfrm>
            <a:off x="0" y="6273225"/>
            <a:ext cx="3194401" cy="584775"/>
          </a:xfrm>
          <a:prstGeom prst="rect">
            <a:avLst/>
          </a:prstGeom>
          <a:noFill/>
        </p:spPr>
        <p:txBody>
          <a:bodyPr wrap="none" rtlCol="0">
            <a:spAutoFit/>
          </a:bodyPr>
          <a:lstStyle/>
          <a:p>
            <a:r>
              <a:rPr lang="en-US" altLang="zh-CN" sz="1600" dirty="0">
                <a:solidFill>
                  <a:srgbClr val="FF0000"/>
                </a:solidFill>
              </a:rPr>
              <a:t>Gauss in EventAction.cc</a:t>
            </a:r>
          </a:p>
          <a:p>
            <a:r>
              <a:rPr lang="en-US" altLang="zh-CN" sz="1600" dirty="0">
                <a:solidFill>
                  <a:srgbClr val="0000FF"/>
                </a:solidFill>
              </a:rPr>
              <a:t>Gauss in PrimaryGeneratorAction.cc</a:t>
            </a:r>
            <a:endParaRPr lang="zh-CN" altLang="en-US" sz="1600" dirty="0">
              <a:solidFill>
                <a:srgbClr val="0000FF"/>
              </a:solidFill>
            </a:endParaRPr>
          </a:p>
        </p:txBody>
      </p:sp>
      <p:sp>
        <p:nvSpPr>
          <p:cNvPr id="11" name="TextBox 10">
            <a:extLst>
              <a:ext uri="{FF2B5EF4-FFF2-40B4-BE49-F238E27FC236}">
                <a16:creationId xmlns:a16="http://schemas.microsoft.com/office/drawing/2014/main" id="{39FDA6C3-0332-4136-ABEE-D7854841CBA4}"/>
              </a:ext>
            </a:extLst>
          </p:cNvPr>
          <p:cNvSpPr txBox="1"/>
          <p:nvPr/>
        </p:nvSpPr>
        <p:spPr>
          <a:xfrm>
            <a:off x="665018" y="843148"/>
            <a:ext cx="1365663" cy="369332"/>
          </a:xfrm>
          <a:prstGeom prst="rect">
            <a:avLst/>
          </a:prstGeom>
          <a:noFill/>
        </p:spPr>
        <p:txBody>
          <a:bodyPr wrap="square" rtlCol="0">
            <a:spAutoFit/>
          </a:bodyPr>
          <a:lstStyle/>
          <a:p>
            <a:r>
              <a:rPr lang="en-US" altLang="zh-CN" dirty="0"/>
              <a:t>1 MeV </a:t>
            </a:r>
            <a:r>
              <a:rPr lang="el-GR" altLang="zh-CN" dirty="0"/>
              <a:t>γ</a:t>
            </a:r>
            <a:r>
              <a:rPr lang="en-US" altLang="zh-CN" dirty="0"/>
              <a:t> ray</a:t>
            </a:r>
            <a:endParaRPr lang="zh-CN" altLang="en-US" dirty="0"/>
          </a:p>
        </p:txBody>
      </p:sp>
      <p:sp>
        <p:nvSpPr>
          <p:cNvPr id="12" name="TextBox 11">
            <a:extLst>
              <a:ext uri="{FF2B5EF4-FFF2-40B4-BE49-F238E27FC236}">
                <a16:creationId xmlns:a16="http://schemas.microsoft.com/office/drawing/2014/main" id="{22A976BA-0B38-4FCA-B85E-AC31312C9DF7}"/>
              </a:ext>
            </a:extLst>
          </p:cNvPr>
          <p:cNvSpPr txBox="1"/>
          <p:nvPr/>
        </p:nvSpPr>
        <p:spPr>
          <a:xfrm>
            <a:off x="617517" y="3764478"/>
            <a:ext cx="1508166" cy="369332"/>
          </a:xfrm>
          <a:prstGeom prst="rect">
            <a:avLst/>
          </a:prstGeom>
          <a:noFill/>
        </p:spPr>
        <p:txBody>
          <a:bodyPr wrap="square" rtlCol="0">
            <a:spAutoFit/>
          </a:bodyPr>
          <a:lstStyle/>
          <a:p>
            <a:r>
              <a:rPr lang="en-US" altLang="zh-CN" dirty="0"/>
              <a:t>1% resolution</a:t>
            </a:r>
            <a:endParaRPr lang="zh-CN" altLang="en-US" dirty="0"/>
          </a:p>
        </p:txBody>
      </p:sp>
      <p:cxnSp>
        <p:nvCxnSpPr>
          <p:cNvPr id="14" name="Straight Arrow Connector 13">
            <a:extLst>
              <a:ext uri="{FF2B5EF4-FFF2-40B4-BE49-F238E27FC236}">
                <a16:creationId xmlns:a16="http://schemas.microsoft.com/office/drawing/2014/main" id="{A3107BF9-22EB-4C59-B257-E1C0E80BA416}"/>
              </a:ext>
            </a:extLst>
          </p:cNvPr>
          <p:cNvCxnSpPr>
            <a:cxnSpLocks/>
          </p:cNvCxnSpPr>
          <p:nvPr/>
        </p:nvCxnSpPr>
        <p:spPr>
          <a:xfrm>
            <a:off x="2297875" y="4999513"/>
            <a:ext cx="534389" cy="0"/>
          </a:xfrm>
          <a:prstGeom prst="straightConnector1">
            <a:avLst/>
          </a:prstGeom>
          <a:ln>
            <a:solidFill>
              <a:schemeClr val="accent1"/>
            </a:solidFill>
            <a:headEnd type="triangle"/>
            <a:tailEnd type="triangle"/>
          </a:ln>
        </p:spPr>
        <p:style>
          <a:lnRef idx="1">
            <a:schemeClr val="accent1"/>
          </a:lnRef>
          <a:fillRef idx="0">
            <a:schemeClr val="accent1"/>
          </a:fillRef>
          <a:effectRef idx="0">
            <a:schemeClr val="accent1"/>
          </a:effectRef>
          <a:fontRef idx="minor">
            <a:schemeClr val="tx1"/>
          </a:fontRef>
        </p:style>
      </p:cxnSp>
      <p:sp>
        <p:nvSpPr>
          <p:cNvPr id="16" name="TextBox 15">
            <a:extLst>
              <a:ext uri="{FF2B5EF4-FFF2-40B4-BE49-F238E27FC236}">
                <a16:creationId xmlns:a16="http://schemas.microsoft.com/office/drawing/2014/main" id="{1A487566-DCF8-4910-B311-ED1837963C06}"/>
              </a:ext>
            </a:extLst>
          </p:cNvPr>
          <p:cNvSpPr txBox="1"/>
          <p:nvPr/>
        </p:nvSpPr>
        <p:spPr>
          <a:xfrm>
            <a:off x="2192306" y="5128538"/>
            <a:ext cx="745525" cy="338554"/>
          </a:xfrm>
          <a:prstGeom prst="rect">
            <a:avLst/>
          </a:prstGeom>
          <a:noFill/>
        </p:spPr>
        <p:txBody>
          <a:bodyPr wrap="none" rtlCol="0">
            <a:spAutoFit/>
          </a:bodyPr>
          <a:lstStyle/>
          <a:p>
            <a:r>
              <a:rPr lang="en-US" altLang="zh-CN" sz="1600" dirty="0">
                <a:solidFill>
                  <a:srgbClr val="0070C0"/>
                </a:solidFill>
              </a:rPr>
              <a:t>10 keV</a:t>
            </a:r>
            <a:endParaRPr lang="zh-CN" altLang="en-US" sz="1600" dirty="0">
              <a:solidFill>
                <a:srgbClr val="0070C0"/>
              </a:solidFill>
            </a:endParaRPr>
          </a:p>
        </p:txBody>
      </p:sp>
      <p:pic>
        <p:nvPicPr>
          <p:cNvPr id="18" name="Picture 17">
            <a:extLst>
              <a:ext uri="{FF2B5EF4-FFF2-40B4-BE49-F238E27FC236}">
                <a16:creationId xmlns:a16="http://schemas.microsoft.com/office/drawing/2014/main" id="{E81EDBE8-DD67-4414-961B-CC6370BD3422}"/>
              </a:ext>
            </a:extLst>
          </p:cNvPr>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4656579" y="3429000"/>
            <a:ext cx="4224714" cy="2844225"/>
          </a:xfrm>
          <a:prstGeom prst="rect">
            <a:avLst/>
          </a:prstGeom>
        </p:spPr>
      </p:pic>
      <p:sp>
        <p:nvSpPr>
          <p:cNvPr id="20" name="TextBox 19">
            <a:extLst>
              <a:ext uri="{FF2B5EF4-FFF2-40B4-BE49-F238E27FC236}">
                <a16:creationId xmlns:a16="http://schemas.microsoft.com/office/drawing/2014/main" id="{2229F782-2D57-4511-85B9-91B95DCDD0A4}"/>
              </a:ext>
            </a:extLst>
          </p:cNvPr>
          <p:cNvSpPr txBox="1"/>
          <p:nvPr/>
        </p:nvSpPr>
        <p:spPr>
          <a:xfrm>
            <a:off x="4729319" y="6334780"/>
            <a:ext cx="4079234" cy="523220"/>
          </a:xfrm>
          <a:prstGeom prst="rect">
            <a:avLst/>
          </a:prstGeom>
          <a:noFill/>
        </p:spPr>
        <p:txBody>
          <a:bodyPr wrap="square">
            <a:spAutoFit/>
          </a:bodyPr>
          <a:lstStyle/>
          <a:p>
            <a:r>
              <a:rPr lang="zh-CN" altLang="en-US" sz="1400" dirty="0"/>
              <a:t>tree-&gt;Draw("DSSD3e&gt;&gt;(1000,30,1030)","DSSD3e&gt;0");</a:t>
            </a:r>
            <a:endParaRPr lang="en-US" altLang="zh-CN" sz="1400" dirty="0"/>
          </a:p>
          <a:p>
            <a:r>
              <a:rPr lang="en-US" altLang="zh-CN" sz="1400" dirty="0"/>
              <a:t>tree-&gt;Draw("DSSD3e","DSSD3e&gt;0","sames");</a:t>
            </a:r>
            <a:endParaRPr lang="zh-CN" altLang="en-US" sz="1400" dirty="0"/>
          </a:p>
        </p:txBody>
      </p:sp>
    </p:spTree>
    <p:extLst>
      <p:ext uri="{BB962C8B-B14F-4D97-AF65-F5344CB8AC3E}">
        <p14:creationId xmlns:p14="http://schemas.microsoft.com/office/powerpoint/2010/main" val="1308130246"/>
      </p:ext>
    </p:extLst>
  </p:cSld>
  <p:clrMapOvr>
    <a:masterClrMapping/>
  </p:clrMapOvr>
</p:sld>
</file>

<file path=ppt/slides/slide3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8E0D7434-F03E-4A2F-97B0-F58B2C2783E0}"/>
              </a:ext>
            </a:extLst>
          </p:cNvPr>
          <p:cNvPicPr>
            <a:picLocks noChangeAspect="1"/>
          </p:cNvPicPr>
          <p:nvPr/>
        </p:nvPicPr>
        <p:blipFill>
          <a:blip r:embed="rId2" cstate="print">
            <a:extLst>
              <a:ext uri="{28A0092B-C50C-407E-A947-70E740481C1C}">
                <a14:useLocalDpi xmlns:a14="http://schemas.microsoft.com/office/drawing/2010/main"/>
              </a:ext>
            </a:extLst>
          </a:blip>
          <a:stretch>
            <a:fillRect/>
          </a:stretch>
        </p:blipFill>
        <p:spPr>
          <a:xfrm>
            <a:off x="0" y="0"/>
            <a:ext cx="5585254" cy="3207497"/>
          </a:xfrm>
          <a:prstGeom prst="rect">
            <a:avLst/>
          </a:prstGeom>
        </p:spPr>
      </p:pic>
      <p:pic>
        <p:nvPicPr>
          <p:cNvPr id="10" name="Picture 9">
            <a:extLst>
              <a:ext uri="{FF2B5EF4-FFF2-40B4-BE49-F238E27FC236}">
                <a16:creationId xmlns:a16="http://schemas.microsoft.com/office/drawing/2014/main" id="{5FAC99C2-6EBA-40C3-BAB4-51695F5CFAAA}"/>
              </a:ext>
            </a:extLst>
          </p:cNvPr>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5547303" y="1"/>
            <a:ext cx="3596697" cy="2471350"/>
          </a:xfrm>
          <a:prstGeom prst="rect">
            <a:avLst/>
          </a:prstGeom>
        </p:spPr>
      </p:pic>
      <p:sp>
        <p:nvSpPr>
          <p:cNvPr id="11" name="TextBox 10">
            <a:extLst>
              <a:ext uri="{FF2B5EF4-FFF2-40B4-BE49-F238E27FC236}">
                <a16:creationId xmlns:a16="http://schemas.microsoft.com/office/drawing/2014/main" id="{911AF51F-4754-45FD-99A5-3FC7324D5F37}"/>
              </a:ext>
            </a:extLst>
          </p:cNvPr>
          <p:cNvSpPr txBox="1"/>
          <p:nvPr/>
        </p:nvSpPr>
        <p:spPr>
          <a:xfrm>
            <a:off x="5755173" y="547575"/>
            <a:ext cx="3106813" cy="1631216"/>
          </a:xfrm>
          <a:prstGeom prst="rect">
            <a:avLst/>
          </a:prstGeom>
          <a:noFill/>
        </p:spPr>
        <p:txBody>
          <a:bodyPr wrap="none" rtlCol="0" anchor="ctr">
            <a:spAutoFit/>
          </a:bodyPr>
          <a:lstStyle/>
          <a:p>
            <a:r>
              <a:rPr lang="en-US" altLang="zh-CN" sz="2000" dirty="0">
                <a:solidFill>
                  <a:srgbClr val="0000FF"/>
                </a:solidFill>
              </a:rPr>
              <a:t>Simulation:</a:t>
            </a:r>
          </a:p>
          <a:p>
            <a:r>
              <a:rPr lang="en-US" altLang="zh-CN" sz="2000" dirty="0">
                <a:solidFill>
                  <a:srgbClr val="0000FF"/>
                </a:solidFill>
              </a:rPr>
              <a:t>Shoot 10-keV X rays toward:</a:t>
            </a:r>
          </a:p>
          <a:p>
            <a:r>
              <a:rPr lang="en-US" altLang="zh-CN" sz="2000" strike="sngStrike" dirty="0">
                <a:solidFill>
                  <a:srgbClr val="0000FF"/>
                </a:solidFill>
              </a:rPr>
              <a:t>0.005 mm Si, </a:t>
            </a:r>
            <a:r>
              <a:rPr lang="en-US" altLang="zh-CN" sz="2000" i="1" strike="sngStrike" dirty="0">
                <a:solidFill>
                  <a:srgbClr val="0000FF"/>
                </a:solidFill>
              </a:rPr>
              <a:t>ε</a:t>
            </a:r>
            <a:r>
              <a:rPr lang="en-US" altLang="zh-CN" sz="2000" strike="sngStrike" dirty="0">
                <a:solidFill>
                  <a:srgbClr val="0000FF"/>
                </a:solidFill>
              </a:rPr>
              <a:t> = 3.7%</a:t>
            </a:r>
          </a:p>
          <a:p>
            <a:r>
              <a:rPr lang="en-US" altLang="zh-CN" sz="2000" dirty="0">
                <a:solidFill>
                  <a:srgbClr val="0000FF"/>
                </a:solidFill>
              </a:rPr>
              <a:t>0.5 mm Si, </a:t>
            </a:r>
            <a:r>
              <a:rPr lang="en-US" altLang="zh-CN" sz="2000" i="1" dirty="0">
                <a:solidFill>
                  <a:srgbClr val="0000FF"/>
                </a:solidFill>
              </a:rPr>
              <a:t>ε</a:t>
            </a:r>
            <a:r>
              <a:rPr lang="en-US" altLang="zh-CN" sz="2000" dirty="0">
                <a:solidFill>
                  <a:srgbClr val="0000FF"/>
                </a:solidFill>
              </a:rPr>
              <a:t> = 97.7%</a:t>
            </a:r>
          </a:p>
          <a:p>
            <a:r>
              <a:rPr lang="en-US" altLang="zh-CN" sz="2000" dirty="0">
                <a:solidFill>
                  <a:srgbClr val="0000FF"/>
                </a:solidFill>
              </a:rPr>
              <a:t>5 mm Si/Ge, </a:t>
            </a:r>
            <a:r>
              <a:rPr lang="en-US" altLang="zh-CN" sz="2000" i="1" dirty="0">
                <a:solidFill>
                  <a:srgbClr val="0000FF"/>
                </a:solidFill>
              </a:rPr>
              <a:t>ε</a:t>
            </a:r>
            <a:r>
              <a:rPr lang="en-US" altLang="zh-CN" sz="2000" dirty="0">
                <a:solidFill>
                  <a:srgbClr val="0000FF"/>
                </a:solidFill>
              </a:rPr>
              <a:t> = 100%</a:t>
            </a:r>
            <a:endParaRPr lang="zh-CN" altLang="en-US" sz="2000" dirty="0">
              <a:solidFill>
                <a:srgbClr val="0000FF"/>
              </a:solidFill>
            </a:endParaRPr>
          </a:p>
        </p:txBody>
      </p:sp>
      <p:pic>
        <p:nvPicPr>
          <p:cNvPr id="5" name="Picture 4">
            <a:extLst>
              <a:ext uri="{FF2B5EF4-FFF2-40B4-BE49-F238E27FC236}">
                <a16:creationId xmlns:a16="http://schemas.microsoft.com/office/drawing/2014/main" id="{8DA2298A-AFAD-45CD-94BB-606315786644}"/>
              </a:ext>
            </a:extLst>
          </p:cNvPr>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5381625" y="3086099"/>
            <a:ext cx="3762375" cy="3771900"/>
          </a:xfrm>
          <a:prstGeom prst="rect">
            <a:avLst/>
          </a:prstGeom>
        </p:spPr>
      </p:pic>
      <p:pic>
        <p:nvPicPr>
          <p:cNvPr id="6" name="Picture 5">
            <a:extLst>
              <a:ext uri="{FF2B5EF4-FFF2-40B4-BE49-F238E27FC236}">
                <a16:creationId xmlns:a16="http://schemas.microsoft.com/office/drawing/2014/main" id="{78945D76-9939-47F6-8863-9EFF2A9706CC}"/>
              </a:ext>
            </a:extLst>
          </p:cNvPr>
          <p:cNvPicPr>
            <a:picLocks noChangeAspect="1"/>
          </p:cNvPicPr>
          <p:nvPr/>
        </p:nvPicPr>
        <p:blipFill>
          <a:blip r:embed="rId5">
            <a:extLst>
              <a:ext uri="{28A0092B-C50C-407E-A947-70E740481C1C}">
                <a14:useLocalDpi xmlns:a14="http://schemas.microsoft.com/office/drawing/2010/main"/>
              </a:ext>
            </a:extLst>
          </a:blip>
          <a:stretch>
            <a:fillRect/>
          </a:stretch>
        </p:blipFill>
        <p:spPr>
          <a:xfrm>
            <a:off x="0" y="3219450"/>
            <a:ext cx="8420100" cy="3638550"/>
          </a:xfrm>
          <a:prstGeom prst="rect">
            <a:avLst/>
          </a:prstGeom>
        </p:spPr>
      </p:pic>
    </p:spTree>
    <p:extLst>
      <p:ext uri="{BB962C8B-B14F-4D97-AF65-F5344CB8AC3E}">
        <p14:creationId xmlns:p14="http://schemas.microsoft.com/office/powerpoint/2010/main" val="3453132739"/>
      </p:ext>
    </p:extLst>
  </p:cSld>
  <p:clrMapOvr>
    <a:masterClrMapping/>
  </p:clrMapOvr>
</p:sld>
</file>

<file path=ppt/slides/slide3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extBox 6">
            <a:extLst>
              <a:ext uri="{FF2B5EF4-FFF2-40B4-BE49-F238E27FC236}">
                <a16:creationId xmlns:a16="http://schemas.microsoft.com/office/drawing/2014/main" id="{31C49A0B-80C6-4777-8511-ADA604C0344B}"/>
              </a:ext>
            </a:extLst>
          </p:cNvPr>
          <p:cNvSpPr txBox="1"/>
          <p:nvPr/>
        </p:nvSpPr>
        <p:spPr>
          <a:xfrm>
            <a:off x="0" y="3505819"/>
            <a:ext cx="2973787" cy="2031325"/>
          </a:xfrm>
          <a:prstGeom prst="rect">
            <a:avLst/>
          </a:prstGeom>
          <a:noFill/>
        </p:spPr>
        <p:txBody>
          <a:bodyPr wrap="square">
            <a:spAutoFit/>
          </a:bodyPr>
          <a:lstStyle/>
          <a:p>
            <a:r>
              <a:rPr lang="en-US" altLang="zh-CN" sz="1800" i="0" dirty="0">
                <a:solidFill>
                  <a:srgbClr val="363536"/>
                </a:solidFill>
                <a:effectLst/>
                <a:latin typeface="ProximaNova-Regular"/>
              </a:rPr>
              <a:t>The conventional coaxial germanium detector is basically a cylinder of germanium with an n-type contact on the outer surface, and a p-type contact on</a:t>
            </a:r>
            <a:br>
              <a:rPr lang="en-US" altLang="zh-CN" sz="1800" i="0" dirty="0">
                <a:solidFill>
                  <a:srgbClr val="363536"/>
                </a:solidFill>
                <a:effectLst/>
                <a:latin typeface="ProximaNova-Regular"/>
              </a:rPr>
            </a:br>
            <a:r>
              <a:rPr lang="en-US" altLang="zh-CN" sz="1800" i="0" dirty="0">
                <a:solidFill>
                  <a:srgbClr val="363536"/>
                </a:solidFill>
                <a:effectLst/>
                <a:latin typeface="ProximaNova-Regular"/>
              </a:rPr>
              <a:t>the surface of an axial well.</a:t>
            </a:r>
            <a:endParaRPr lang="zh-CN" altLang="en-US" dirty="0"/>
          </a:p>
        </p:txBody>
      </p:sp>
      <p:pic>
        <p:nvPicPr>
          <p:cNvPr id="4" name="Picture 3">
            <a:extLst>
              <a:ext uri="{FF2B5EF4-FFF2-40B4-BE49-F238E27FC236}">
                <a16:creationId xmlns:a16="http://schemas.microsoft.com/office/drawing/2014/main" id="{4F9C520A-33C9-460E-82A6-F3CA8DF860C0}"/>
              </a:ext>
            </a:extLst>
          </p:cNvPr>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0" y="202803"/>
            <a:ext cx="2952000" cy="3184583"/>
          </a:xfrm>
          <a:prstGeom prst="rect">
            <a:avLst/>
          </a:prstGeom>
        </p:spPr>
      </p:pic>
      <p:pic>
        <p:nvPicPr>
          <p:cNvPr id="6" name="Picture 5">
            <a:extLst>
              <a:ext uri="{FF2B5EF4-FFF2-40B4-BE49-F238E27FC236}">
                <a16:creationId xmlns:a16="http://schemas.microsoft.com/office/drawing/2014/main" id="{37690CC4-F397-4EF8-BD1D-1F32885BA39B}"/>
              </a:ext>
            </a:extLst>
          </p:cNvPr>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2973787" y="202803"/>
            <a:ext cx="2952000" cy="3034255"/>
          </a:xfrm>
          <a:prstGeom prst="rect">
            <a:avLst/>
          </a:prstGeom>
        </p:spPr>
      </p:pic>
      <p:pic>
        <p:nvPicPr>
          <p:cNvPr id="3" name="Picture 2">
            <a:extLst>
              <a:ext uri="{FF2B5EF4-FFF2-40B4-BE49-F238E27FC236}">
                <a16:creationId xmlns:a16="http://schemas.microsoft.com/office/drawing/2014/main" id="{D9BF9924-C7F5-4455-866F-50E4C767A8D1}"/>
              </a:ext>
            </a:extLst>
          </p:cNvPr>
          <p:cNvPicPr>
            <a:picLocks noChangeAspect="1"/>
          </p:cNvPicPr>
          <p:nvPr/>
        </p:nvPicPr>
        <p:blipFill>
          <a:blip r:embed="rId4" cstate="print">
            <a:extLst>
              <a:ext uri="{28A0092B-C50C-407E-A947-70E740481C1C}">
                <a14:useLocalDpi xmlns:a14="http://schemas.microsoft.com/office/drawing/2010/main"/>
              </a:ext>
            </a:extLst>
          </a:blip>
          <a:stretch>
            <a:fillRect/>
          </a:stretch>
        </p:blipFill>
        <p:spPr>
          <a:xfrm>
            <a:off x="5925787" y="333093"/>
            <a:ext cx="3157371" cy="2481360"/>
          </a:xfrm>
          <a:prstGeom prst="rect">
            <a:avLst/>
          </a:prstGeom>
        </p:spPr>
      </p:pic>
      <p:pic>
        <p:nvPicPr>
          <p:cNvPr id="8" name="Picture 7">
            <a:extLst>
              <a:ext uri="{FF2B5EF4-FFF2-40B4-BE49-F238E27FC236}">
                <a16:creationId xmlns:a16="http://schemas.microsoft.com/office/drawing/2014/main" id="{D3252E6F-8BCD-40FF-9B76-7F8F82342125}"/>
              </a:ext>
            </a:extLst>
          </p:cNvPr>
          <p:cNvPicPr>
            <a:picLocks noChangeAspect="1"/>
          </p:cNvPicPr>
          <p:nvPr/>
        </p:nvPicPr>
        <p:blipFill>
          <a:blip r:embed="rId5">
            <a:extLst>
              <a:ext uri="{28A0092B-C50C-407E-A947-70E740481C1C}">
                <a14:useLocalDpi xmlns:a14="http://schemas.microsoft.com/office/drawing/2010/main"/>
              </a:ext>
            </a:extLst>
          </a:blip>
          <a:stretch>
            <a:fillRect/>
          </a:stretch>
        </p:blipFill>
        <p:spPr>
          <a:xfrm>
            <a:off x="6401232" y="2944743"/>
            <a:ext cx="2206479" cy="1122153"/>
          </a:xfrm>
          <a:prstGeom prst="rect">
            <a:avLst/>
          </a:prstGeom>
        </p:spPr>
      </p:pic>
      <p:sp>
        <p:nvSpPr>
          <p:cNvPr id="12" name="TextBox 11">
            <a:extLst>
              <a:ext uri="{FF2B5EF4-FFF2-40B4-BE49-F238E27FC236}">
                <a16:creationId xmlns:a16="http://schemas.microsoft.com/office/drawing/2014/main" id="{9C4346DE-8C31-4C1D-84CD-B9236D881C10}"/>
              </a:ext>
            </a:extLst>
          </p:cNvPr>
          <p:cNvSpPr txBox="1"/>
          <p:nvPr/>
        </p:nvSpPr>
        <p:spPr>
          <a:xfrm>
            <a:off x="2855524" y="3374480"/>
            <a:ext cx="3188525" cy="369332"/>
          </a:xfrm>
          <a:prstGeom prst="rect">
            <a:avLst/>
          </a:prstGeom>
          <a:noFill/>
        </p:spPr>
        <p:txBody>
          <a:bodyPr wrap="square">
            <a:spAutoFit/>
          </a:bodyPr>
          <a:lstStyle/>
          <a:p>
            <a:r>
              <a:rPr lang="en-US" altLang="zh-CN" dirty="0"/>
              <a:t>exclusive thin entrance window</a:t>
            </a:r>
            <a:endParaRPr lang="zh-CN" altLang="en-US" dirty="0"/>
          </a:p>
        </p:txBody>
      </p:sp>
      <p:sp>
        <p:nvSpPr>
          <p:cNvPr id="14" name="TextBox 13">
            <a:extLst>
              <a:ext uri="{FF2B5EF4-FFF2-40B4-BE49-F238E27FC236}">
                <a16:creationId xmlns:a16="http://schemas.microsoft.com/office/drawing/2014/main" id="{06E455AD-0613-41B5-B5E0-026E2EA318B1}"/>
              </a:ext>
            </a:extLst>
          </p:cNvPr>
          <p:cNvSpPr txBox="1"/>
          <p:nvPr/>
        </p:nvSpPr>
        <p:spPr>
          <a:xfrm>
            <a:off x="5072229" y="3995678"/>
            <a:ext cx="4071771" cy="2862322"/>
          </a:xfrm>
          <a:prstGeom prst="rect">
            <a:avLst/>
          </a:prstGeom>
          <a:noFill/>
        </p:spPr>
        <p:txBody>
          <a:bodyPr wrap="square">
            <a:spAutoFit/>
          </a:bodyPr>
          <a:lstStyle/>
          <a:p>
            <a:r>
              <a:rPr lang="en-US" altLang="zh-CN" sz="1800" i="0" dirty="0">
                <a:solidFill>
                  <a:srgbClr val="363536"/>
                </a:solidFill>
                <a:effectLst/>
                <a:latin typeface="ProximaNova-Regular"/>
              </a:rPr>
              <a:t>p-type electrode, (ion-implanted boron) is on the outside, and the n-type contact (diffused lithium) is on the inside. There are two advantages to this electrode arrangement – window thickness and radiation damage resistance.</a:t>
            </a:r>
          </a:p>
          <a:p>
            <a:r>
              <a:rPr lang="en-US" altLang="zh-CN" dirty="0"/>
              <a:t>experimental evidence suggests that the </a:t>
            </a:r>
            <a:r>
              <a:rPr lang="en-US" altLang="zh-CN" dirty="0" err="1"/>
              <a:t>REGe</a:t>
            </a:r>
            <a:r>
              <a:rPr lang="en-US" altLang="zh-CN" dirty="0"/>
              <a:t> detector may be </a:t>
            </a:r>
            <a:r>
              <a:rPr lang="en-US" altLang="zh-CN" b="1" dirty="0"/>
              <a:t>10 times as resistant to damage</a:t>
            </a:r>
            <a:r>
              <a:rPr lang="en-US" altLang="zh-CN" dirty="0"/>
              <a:t> as conventional coaxial germanium detectors.</a:t>
            </a:r>
            <a:endParaRPr lang="zh-CN" altLang="en-US" dirty="0"/>
          </a:p>
        </p:txBody>
      </p:sp>
    </p:spTree>
    <p:extLst>
      <p:ext uri="{BB962C8B-B14F-4D97-AF65-F5344CB8AC3E}">
        <p14:creationId xmlns:p14="http://schemas.microsoft.com/office/powerpoint/2010/main" val="3932167619"/>
      </p:ext>
    </p:extLst>
  </p:cSld>
  <p:clrMapOvr>
    <a:masterClrMapping/>
  </p:clrMapOvr>
</p:sld>
</file>

<file path=ppt/slides/slide3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AA5AC7D2-8259-4926-9AE2-37548FCB25D8}"/>
              </a:ext>
            </a:extLst>
          </p:cNvPr>
          <p:cNvPicPr>
            <a:picLocks noChangeAspect="1"/>
          </p:cNvPicPr>
          <p:nvPr/>
        </p:nvPicPr>
        <p:blipFill>
          <a:blip r:embed="rId2" cstate="print">
            <a:extLst>
              <a:ext uri="{28A0092B-C50C-407E-A947-70E740481C1C}">
                <a14:useLocalDpi xmlns:a14="http://schemas.microsoft.com/office/drawing/2010/main"/>
              </a:ext>
            </a:extLst>
          </a:blip>
          <a:stretch>
            <a:fillRect/>
          </a:stretch>
        </p:blipFill>
        <p:spPr>
          <a:xfrm>
            <a:off x="0" y="3228760"/>
            <a:ext cx="3954483" cy="3629240"/>
          </a:xfrm>
          <a:prstGeom prst="rect">
            <a:avLst/>
          </a:prstGeom>
        </p:spPr>
      </p:pic>
      <p:graphicFrame>
        <p:nvGraphicFramePr>
          <p:cNvPr id="6" name="Table 5">
            <a:extLst>
              <a:ext uri="{FF2B5EF4-FFF2-40B4-BE49-F238E27FC236}">
                <a16:creationId xmlns:a16="http://schemas.microsoft.com/office/drawing/2014/main" id="{7AFF0E43-B88D-462B-84BD-A39E58435E85}"/>
              </a:ext>
            </a:extLst>
          </p:cNvPr>
          <p:cNvGraphicFramePr>
            <a:graphicFrameLocks noGrp="1"/>
          </p:cNvGraphicFramePr>
          <p:nvPr/>
        </p:nvGraphicFramePr>
        <p:xfrm>
          <a:off x="4033708" y="3390345"/>
          <a:ext cx="5007315" cy="3322320"/>
        </p:xfrm>
        <a:graphic>
          <a:graphicData uri="http://schemas.openxmlformats.org/drawingml/2006/table">
            <a:tbl>
              <a:tblPr>
                <a:tableStyleId>{5C22544A-7EE6-4342-B048-85BDC9FD1C3A}</a:tableStyleId>
              </a:tblPr>
              <a:tblGrid>
                <a:gridCol w="831274">
                  <a:extLst>
                    <a:ext uri="{9D8B030D-6E8A-4147-A177-3AD203B41FA5}">
                      <a16:colId xmlns:a16="http://schemas.microsoft.com/office/drawing/2014/main" val="2936388014"/>
                    </a:ext>
                  </a:extLst>
                </a:gridCol>
                <a:gridCol w="1270660">
                  <a:extLst>
                    <a:ext uri="{9D8B030D-6E8A-4147-A177-3AD203B41FA5}">
                      <a16:colId xmlns:a16="http://schemas.microsoft.com/office/drawing/2014/main" val="3622219748"/>
                    </a:ext>
                  </a:extLst>
                </a:gridCol>
                <a:gridCol w="1287991">
                  <a:extLst>
                    <a:ext uri="{9D8B030D-6E8A-4147-A177-3AD203B41FA5}">
                      <a16:colId xmlns:a16="http://schemas.microsoft.com/office/drawing/2014/main" val="3535539008"/>
                    </a:ext>
                  </a:extLst>
                </a:gridCol>
                <a:gridCol w="1617390">
                  <a:extLst>
                    <a:ext uri="{9D8B030D-6E8A-4147-A177-3AD203B41FA5}">
                      <a16:colId xmlns:a16="http://schemas.microsoft.com/office/drawing/2014/main" val="2017830174"/>
                    </a:ext>
                  </a:extLst>
                </a:gridCol>
              </a:tblGrid>
              <a:tr h="180974">
                <a:tc>
                  <a:txBody>
                    <a:bodyPr/>
                    <a:lstStyle/>
                    <a:p>
                      <a:pPr algn="ctr" fontAlgn="ctr"/>
                      <a:r>
                        <a:rPr lang="en-US" altLang="zh-CN" sz="1300" u="none" strike="noStrike" dirty="0">
                          <a:effectLst/>
                          <a:latin typeface="Times New Roman" panose="02020603050405020304" pitchFamily="18" charset="0"/>
                          <a:cs typeface="Times New Roman" panose="02020603050405020304" pitchFamily="18" charset="0"/>
                        </a:rPr>
                        <a:t>P</a:t>
                      </a:r>
                      <a:r>
                        <a:rPr lang="en-US" sz="1300" u="none" strike="noStrike" dirty="0">
                          <a:effectLst/>
                          <a:latin typeface="Times New Roman" panose="02020603050405020304" pitchFamily="18" charset="0"/>
                          <a:cs typeface="Times New Roman" panose="02020603050405020304" pitchFamily="18" charset="0"/>
                        </a:rPr>
                        <a:t>recursor</a:t>
                      </a:r>
                      <a:endParaRPr lang="en-US" sz="1300" b="0" i="0" u="none" strike="noStrike" dirty="0">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8922" marR="8922" marT="8922" marB="0" anchor="ctr"/>
                </a:tc>
                <a:tc>
                  <a:txBody>
                    <a:bodyPr/>
                    <a:lstStyle/>
                    <a:p>
                      <a:pPr algn="ctr" fontAlgn="ctr"/>
                      <a:r>
                        <a:rPr lang="en-US" altLang="zh-CN" sz="1300" b="0" i="0" u="none" strike="noStrike" dirty="0">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EC/β+ daughter</a:t>
                      </a:r>
                      <a:endParaRPr lang="en-US" sz="1300" b="0" i="0" u="none" strike="noStrike" dirty="0">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8922" marR="8922" marT="8922" marB="0" anchor="ctr"/>
                </a:tc>
                <a:tc>
                  <a:txBody>
                    <a:bodyPr/>
                    <a:lstStyle/>
                    <a:p>
                      <a:pPr algn="ctr" fontAlgn="ctr"/>
                      <a:r>
                        <a:rPr lang="en-US" sz="1300" b="0" i="0" u="none" strike="noStrike" dirty="0">
                          <a:solidFill>
                            <a:srgbClr val="000000"/>
                          </a:solidFill>
                          <a:effectLst/>
                          <a:latin typeface="Times New Roman" panose="02020603050405020304" pitchFamily="18" charset="0"/>
                          <a:ea typeface="宋体" panose="02010600030101010101" pitchFamily="2" charset="-122"/>
                        </a:rPr>
                        <a:t>T (s)</a:t>
                      </a:r>
                    </a:p>
                  </a:txBody>
                  <a:tcPr marL="9525" marR="9525" marT="9525" marB="0" anchor="ctr"/>
                </a:tc>
                <a:tc>
                  <a:txBody>
                    <a:bodyPr/>
                    <a:lstStyle/>
                    <a:p>
                      <a:pPr algn="ctr" fontAlgn="ctr"/>
                      <a:r>
                        <a:rPr lang="en-US" sz="1300" u="none" strike="noStrike" dirty="0">
                          <a:effectLst/>
                          <a:latin typeface="Times New Roman" panose="02020603050405020304" pitchFamily="18" charset="0"/>
                          <a:cs typeface="Times New Roman" panose="02020603050405020304" pitchFamily="18" charset="0"/>
                        </a:rPr>
                        <a:t>Low-energy </a:t>
                      </a:r>
                      <a:r>
                        <a:rPr lang="el-GR" sz="1300" i="1" u="none" strike="noStrike" dirty="0">
                          <a:effectLst/>
                          <a:latin typeface="Times New Roman" panose="02020603050405020304" pitchFamily="18" charset="0"/>
                          <a:cs typeface="Times New Roman" panose="02020603050405020304" pitchFamily="18" charset="0"/>
                        </a:rPr>
                        <a:t>γ</a:t>
                      </a:r>
                      <a:r>
                        <a:rPr lang="el-GR" sz="1300" u="none" strike="noStrike" dirty="0">
                          <a:effectLst/>
                          <a:latin typeface="Times New Roman" panose="02020603050405020304" pitchFamily="18" charset="0"/>
                          <a:cs typeface="Times New Roman" panose="02020603050405020304" pitchFamily="18" charset="0"/>
                        </a:rPr>
                        <a:t> </a:t>
                      </a:r>
                      <a:r>
                        <a:rPr lang="en-US" sz="1300" u="none" strike="noStrike" dirty="0">
                          <a:effectLst/>
                          <a:latin typeface="Times New Roman" panose="02020603050405020304" pitchFamily="18" charset="0"/>
                          <a:cs typeface="Times New Roman" panose="02020603050405020304" pitchFamily="18" charset="0"/>
                        </a:rPr>
                        <a:t>rays</a:t>
                      </a:r>
                      <a:endParaRPr lang="en-US" sz="1300" b="0" i="0" u="none" strike="noStrike" dirty="0">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8922" marR="8922" marT="8922" marB="0" anchor="ctr"/>
                </a:tc>
                <a:extLst>
                  <a:ext uri="{0D108BD9-81ED-4DB2-BD59-A6C34878D82A}">
                    <a16:rowId xmlns:a16="http://schemas.microsoft.com/office/drawing/2014/main" val="180399810"/>
                  </a:ext>
                </a:extLst>
              </a:tr>
              <a:tr h="180974">
                <a:tc>
                  <a:txBody>
                    <a:bodyPr/>
                    <a:lstStyle/>
                    <a:p>
                      <a:pPr algn="ctr" fontAlgn="ctr"/>
                      <a:r>
                        <a:rPr lang="en-US" sz="1300" u="none" strike="noStrike" dirty="0">
                          <a:solidFill>
                            <a:srgbClr val="C00000"/>
                          </a:solidFill>
                          <a:effectLst/>
                          <a:latin typeface="Times New Roman" panose="02020603050405020304" pitchFamily="18" charset="0"/>
                          <a:cs typeface="Times New Roman" panose="02020603050405020304" pitchFamily="18" charset="0"/>
                        </a:rPr>
                        <a:t>60Ga</a:t>
                      </a:r>
                      <a:endParaRPr lang="en-US" sz="1300" b="0" i="0" u="none" strike="noStrike" dirty="0">
                        <a:solidFill>
                          <a:srgbClr val="C00000"/>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8922" marR="8922" marT="8922" marB="0" anchor="ctr"/>
                </a:tc>
                <a:tc>
                  <a:txBody>
                    <a:bodyPr/>
                    <a:lstStyle/>
                    <a:p>
                      <a:pPr algn="ctr" fontAlgn="ctr"/>
                      <a:r>
                        <a:rPr lang="en-US" sz="1300" u="none" strike="noStrike">
                          <a:effectLst/>
                          <a:latin typeface="Times New Roman" panose="02020603050405020304" pitchFamily="18" charset="0"/>
                          <a:cs typeface="Times New Roman" panose="02020603050405020304" pitchFamily="18" charset="0"/>
                        </a:rPr>
                        <a:t>60Zn</a:t>
                      </a:r>
                      <a:endParaRPr lang="en-US" sz="13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8922" marR="8922" marT="8922" marB="0" anchor="ctr"/>
                </a:tc>
                <a:tc>
                  <a:txBody>
                    <a:bodyPr/>
                    <a:lstStyle/>
                    <a:p>
                      <a:pPr algn="ctr" fontAlgn="ctr"/>
                      <a:r>
                        <a:rPr lang="en-US" altLang="zh-CN" sz="1300" b="0" i="0" u="none" strike="noStrike">
                          <a:solidFill>
                            <a:srgbClr val="000000"/>
                          </a:solidFill>
                          <a:effectLst/>
                          <a:latin typeface="Times New Roman" panose="02020603050405020304" pitchFamily="18" charset="0"/>
                          <a:ea typeface="宋体" panose="02010600030101010101" pitchFamily="2" charset="-122"/>
                        </a:rPr>
                        <a:t>0.07</a:t>
                      </a:r>
                    </a:p>
                  </a:txBody>
                  <a:tcPr marL="9525" marR="9525" marT="9525" marB="0" anchor="ctr"/>
                </a:tc>
                <a:tc>
                  <a:txBody>
                    <a:bodyPr/>
                    <a:lstStyle/>
                    <a:p>
                      <a:pPr algn="ctr" fontAlgn="ctr"/>
                      <a:r>
                        <a:rPr lang="en-US" altLang="zh-CN" sz="1300" u="none" strike="noStrike">
                          <a:effectLst/>
                          <a:latin typeface="Times New Roman" panose="02020603050405020304" pitchFamily="18" charset="0"/>
                          <a:cs typeface="Times New Roman" panose="02020603050405020304" pitchFamily="18" charset="0"/>
                        </a:rPr>
                        <a:t>&gt;462</a:t>
                      </a:r>
                      <a:endParaRPr lang="en-US" altLang="zh-CN" sz="13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8922" marR="8922" marT="8922" marB="0" anchor="ctr"/>
                </a:tc>
                <a:extLst>
                  <a:ext uri="{0D108BD9-81ED-4DB2-BD59-A6C34878D82A}">
                    <a16:rowId xmlns:a16="http://schemas.microsoft.com/office/drawing/2014/main" val="917976656"/>
                  </a:ext>
                </a:extLst>
              </a:tr>
              <a:tr h="180974">
                <a:tc>
                  <a:txBody>
                    <a:bodyPr/>
                    <a:lstStyle/>
                    <a:p>
                      <a:pPr algn="ctr" fontAlgn="ctr"/>
                      <a:r>
                        <a:rPr lang="en-US" sz="1300" u="none" strike="noStrike" dirty="0">
                          <a:solidFill>
                            <a:srgbClr val="C00000"/>
                          </a:solidFill>
                          <a:effectLst/>
                          <a:latin typeface="Times New Roman" panose="02020603050405020304" pitchFamily="18" charset="0"/>
                          <a:cs typeface="Times New Roman" panose="02020603050405020304" pitchFamily="18" charset="0"/>
                        </a:rPr>
                        <a:t>73Kr</a:t>
                      </a:r>
                      <a:endParaRPr lang="en-US" sz="1300" b="0" i="0" u="none" strike="noStrike" dirty="0">
                        <a:solidFill>
                          <a:srgbClr val="C00000"/>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8922" marR="8922" marT="8922" marB="0" anchor="ctr"/>
                </a:tc>
                <a:tc>
                  <a:txBody>
                    <a:bodyPr/>
                    <a:lstStyle/>
                    <a:p>
                      <a:pPr algn="ctr" fontAlgn="ctr"/>
                      <a:r>
                        <a:rPr lang="en-US" sz="1300" u="none" strike="noStrike" dirty="0">
                          <a:effectLst/>
                          <a:latin typeface="Times New Roman" panose="02020603050405020304" pitchFamily="18" charset="0"/>
                          <a:cs typeface="Times New Roman" panose="02020603050405020304" pitchFamily="18" charset="0"/>
                        </a:rPr>
                        <a:t>73Br</a:t>
                      </a:r>
                      <a:endParaRPr lang="en-US" sz="1300" b="0" i="0" u="none" strike="noStrike" dirty="0">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8922" marR="8922" marT="8922" marB="0" anchor="ctr"/>
                </a:tc>
                <a:tc>
                  <a:txBody>
                    <a:bodyPr/>
                    <a:lstStyle/>
                    <a:p>
                      <a:pPr algn="ctr" fontAlgn="ctr"/>
                      <a:r>
                        <a:rPr lang="en-US" altLang="zh-CN" sz="1300" b="0" i="0" u="none" strike="noStrike">
                          <a:solidFill>
                            <a:srgbClr val="000000"/>
                          </a:solidFill>
                          <a:effectLst/>
                          <a:latin typeface="Times New Roman" panose="02020603050405020304" pitchFamily="18" charset="0"/>
                          <a:ea typeface="宋体" panose="02010600030101010101" pitchFamily="2" charset="-122"/>
                        </a:rPr>
                        <a:t>27.3</a:t>
                      </a:r>
                    </a:p>
                  </a:txBody>
                  <a:tcPr marL="9525" marR="9525" marT="9525" marB="0" anchor="ctr"/>
                </a:tc>
                <a:tc>
                  <a:txBody>
                    <a:bodyPr/>
                    <a:lstStyle/>
                    <a:p>
                      <a:pPr algn="ctr" fontAlgn="ctr"/>
                      <a:r>
                        <a:rPr lang="en-US" altLang="zh-CN" sz="1300" u="none" strike="noStrike">
                          <a:effectLst/>
                          <a:latin typeface="Times New Roman" panose="02020603050405020304" pitchFamily="18" charset="0"/>
                          <a:cs typeface="Times New Roman" panose="02020603050405020304" pitchFamily="18" charset="0"/>
                        </a:rPr>
                        <a:t>27, 46, 62</a:t>
                      </a:r>
                      <a:endParaRPr lang="en-US" altLang="zh-CN" sz="13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8922" marR="8922" marT="8922" marB="0" anchor="ctr"/>
                </a:tc>
                <a:extLst>
                  <a:ext uri="{0D108BD9-81ED-4DB2-BD59-A6C34878D82A}">
                    <a16:rowId xmlns:a16="http://schemas.microsoft.com/office/drawing/2014/main" val="888853410"/>
                  </a:ext>
                </a:extLst>
              </a:tr>
              <a:tr h="180974">
                <a:tc>
                  <a:txBody>
                    <a:bodyPr/>
                    <a:lstStyle/>
                    <a:p>
                      <a:pPr algn="ctr" fontAlgn="ctr"/>
                      <a:r>
                        <a:rPr lang="en-US" sz="1300" u="none" strike="noStrike" dirty="0">
                          <a:solidFill>
                            <a:srgbClr val="C00000"/>
                          </a:solidFill>
                          <a:effectLst/>
                          <a:latin typeface="Times New Roman" panose="02020603050405020304" pitchFamily="18" charset="0"/>
                          <a:cs typeface="Times New Roman" panose="02020603050405020304" pitchFamily="18" charset="0"/>
                        </a:rPr>
                        <a:t>126La</a:t>
                      </a:r>
                      <a:endParaRPr lang="en-US" sz="1300" b="0" i="0" u="none" strike="noStrike" dirty="0">
                        <a:solidFill>
                          <a:srgbClr val="C00000"/>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8922" marR="8922" marT="8922" marB="0" anchor="ctr"/>
                </a:tc>
                <a:tc>
                  <a:txBody>
                    <a:bodyPr/>
                    <a:lstStyle/>
                    <a:p>
                      <a:pPr algn="ctr" fontAlgn="ctr"/>
                      <a:r>
                        <a:rPr lang="en-US" sz="1300" u="none" strike="noStrike">
                          <a:effectLst/>
                          <a:latin typeface="Times New Roman" panose="02020603050405020304" pitchFamily="18" charset="0"/>
                          <a:cs typeface="Times New Roman" panose="02020603050405020304" pitchFamily="18" charset="0"/>
                        </a:rPr>
                        <a:t>126Ba</a:t>
                      </a:r>
                      <a:endParaRPr lang="en-US" sz="13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8922" marR="8922" marT="8922" marB="0" anchor="ctr"/>
                </a:tc>
                <a:tc>
                  <a:txBody>
                    <a:bodyPr/>
                    <a:lstStyle/>
                    <a:p>
                      <a:pPr algn="ctr" fontAlgn="ctr"/>
                      <a:r>
                        <a:rPr lang="en-US" altLang="zh-CN" sz="1300" b="0" i="0" u="none" strike="noStrike">
                          <a:solidFill>
                            <a:srgbClr val="000000"/>
                          </a:solidFill>
                          <a:effectLst/>
                          <a:latin typeface="Times New Roman" panose="02020603050405020304" pitchFamily="18" charset="0"/>
                          <a:ea typeface="宋体" panose="02010600030101010101" pitchFamily="2" charset="-122"/>
                        </a:rPr>
                        <a:t>54</a:t>
                      </a:r>
                    </a:p>
                  </a:txBody>
                  <a:tcPr marL="9525" marR="9525" marT="9525" marB="0" anchor="ctr"/>
                </a:tc>
                <a:tc>
                  <a:txBody>
                    <a:bodyPr/>
                    <a:lstStyle/>
                    <a:p>
                      <a:pPr algn="ctr" fontAlgn="ctr"/>
                      <a:r>
                        <a:rPr lang="en-US" altLang="zh-CN" sz="1300" u="none" strike="noStrike">
                          <a:effectLst/>
                          <a:latin typeface="Times New Roman" panose="02020603050405020304" pitchFamily="18" charset="0"/>
                          <a:cs typeface="Times New Roman" panose="02020603050405020304" pitchFamily="18" charset="0"/>
                        </a:rPr>
                        <a:t>&gt;117</a:t>
                      </a:r>
                      <a:endParaRPr lang="en-US" altLang="zh-CN" sz="13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8922" marR="8922" marT="8922" marB="0" anchor="ctr"/>
                </a:tc>
                <a:extLst>
                  <a:ext uri="{0D108BD9-81ED-4DB2-BD59-A6C34878D82A}">
                    <a16:rowId xmlns:a16="http://schemas.microsoft.com/office/drawing/2014/main" val="3265377032"/>
                  </a:ext>
                </a:extLst>
              </a:tr>
              <a:tr h="180974">
                <a:tc>
                  <a:txBody>
                    <a:bodyPr/>
                    <a:lstStyle/>
                    <a:p>
                      <a:pPr algn="ctr" fontAlgn="ctr"/>
                      <a:r>
                        <a:rPr lang="en-US" sz="1300" u="none" strike="noStrike" dirty="0">
                          <a:solidFill>
                            <a:srgbClr val="C00000"/>
                          </a:solidFill>
                          <a:effectLst/>
                          <a:latin typeface="Times New Roman" panose="02020603050405020304" pitchFamily="18" charset="0"/>
                          <a:cs typeface="Times New Roman" panose="02020603050405020304" pitchFamily="18" charset="0"/>
                        </a:rPr>
                        <a:t>110Sb</a:t>
                      </a:r>
                      <a:endParaRPr lang="en-US" sz="1300" b="0" i="0" u="none" strike="noStrike" dirty="0">
                        <a:solidFill>
                          <a:srgbClr val="C00000"/>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8922" marR="8922" marT="8922" marB="0" anchor="ctr"/>
                </a:tc>
                <a:tc>
                  <a:txBody>
                    <a:bodyPr/>
                    <a:lstStyle/>
                    <a:p>
                      <a:pPr algn="ctr" fontAlgn="ctr"/>
                      <a:r>
                        <a:rPr lang="en-US" sz="1300" u="none" strike="noStrike" dirty="0">
                          <a:effectLst/>
                          <a:latin typeface="Times New Roman" panose="02020603050405020304" pitchFamily="18" charset="0"/>
                          <a:cs typeface="Times New Roman" panose="02020603050405020304" pitchFamily="18" charset="0"/>
                        </a:rPr>
                        <a:t>110Sn</a:t>
                      </a:r>
                      <a:endParaRPr lang="en-US" sz="1300" b="0" i="0" u="none" strike="noStrike" dirty="0">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8922" marR="8922" marT="8922" marB="0" anchor="ctr"/>
                </a:tc>
                <a:tc>
                  <a:txBody>
                    <a:bodyPr/>
                    <a:lstStyle/>
                    <a:p>
                      <a:pPr algn="ctr" fontAlgn="ctr"/>
                      <a:r>
                        <a:rPr lang="en-US" altLang="zh-CN" sz="1300" b="0" i="0" u="none" strike="noStrike" dirty="0">
                          <a:solidFill>
                            <a:srgbClr val="000000"/>
                          </a:solidFill>
                          <a:effectLst/>
                          <a:latin typeface="Times New Roman" panose="02020603050405020304" pitchFamily="18" charset="0"/>
                          <a:ea typeface="宋体" panose="02010600030101010101" pitchFamily="2" charset="-122"/>
                        </a:rPr>
                        <a:t>23</a:t>
                      </a:r>
                    </a:p>
                  </a:txBody>
                  <a:tcPr marL="9525" marR="9525" marT="9525" marB="0" anchor="ctr"/>
                </a:tc>
                <a:tc>
                  <a:txBody>
                    <a:bodyPr/>
                    <a:lstStyle/>
                    <a:p>
                      <a:pPr algn="ctr" fontAlgn="ctr"/>
                      <a:r>
                        <a:rPr lang="en-US" altLang="zh-CN" sz="1300" u="none" strike="noStrike" dirty="0">
                          <a:effectLst/>
                          <a:latin typeface="Times New Roman" panose="02020603050405020304" pitchFamily="18" charset="0"/>
                          <a:cs typeface="Times New Roman" panose="02020603050405020304" pitchFamily="18" charset="0"/>
                        </a:rPr>
                        <a:t>78</a:t>
                      </a:r>
                      <a:endParaRPr lang="en-US" altLang="zh-CN" sz="1300" b="0" i="0" u="none" strike="noStrike" dirty="0">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8922" marR="8922" marT="8922" marB="0" anchor="ctr"/>
                </a:tc>
                <a:extLst>
                  <a:ext uri="{0D108BD9-81ED-4DB2-BD59-A6C34878D82A}">
                    <a16:rowId xmlns:a16="http://schemas.microsoft.com/office/drawing/2014/main" val="2127416979"/>
                  </a:ext>
                </a:extLst>
              </a:tr>
              <a:tr h="180974">
                <a:tc>
                  <a:txBody>
                    <a:bodyPr/>
                    <a:lstStyle/>
                    <a:p>
                      <a:pPr algn="ctr" fontAlgn="ctr"/>
                      <a:r>
                        <a:rPr lang="en-US" sz="1300" u="none" strike="noStrike" dirty="0">
                          <a:effectLst/>
                          <a:latin typeface="Times New Roman" panose="02020603050405020304" pitchFamily="18" charset="0"/>
                          <a:cs typeface="Times New Roman" panose="02020603050405020304" pitchFamily="18" charset="0"/>
                        </a:rPr>
                        <a:t>96Rh</a:t>
                      </a:r>
                      <a:endParaRPr lang="en-US" sz="1300" b="0" i="0" u="none" strike="noStrike" dirty="0">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8922" marR="8922" marT="8922" marB="0" anchor="ctr"/>
                </a:tc>
                <a:tc>
                  <a:txBody>
                    <a:bodyPr/>
                    <a:lstStyle/>
                    <a:p>
                      <a:pPr algn="ctr" fontAlgn="ctr"/>
                      <a:r>
                        <a:rPr lang="en-US" sz="1300" u="none" strike="noStrike" dirty="0">
                          <a:effectLst/>
                          <a:latin typeface="Times New Roman" panose="02020603050405020304" pitchFamily="18" charset="0"/>
                          <a:cs typeface="Times New Roman" panose="02020603050405020304" pitchFamily="18" charset="0"/>
                        </a:rPr>
                        <a:t>96Ru</a:t>
                      </a:r>
                      <a:endParaRPr lang="en-US" sz="1300" b="0" i="0" u="none" strike="noStrike" dirty="0">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8922" marR="8922" marT="8922" marB="0" anchor="ctr"/>
                </a:tc>
                <a:tc>
                  <a:txBody>
                    <a:bodyPr/>
                    <a:lstStyle/>
                    <a:p>
                      <a:pPr algn="ctr" fontAlgn="ctr"/>
                      <a:r>
                        <a:rPr lang="en-US" altLang="zh-CN" sz="1300" b="0" i="0" u="none" strike="noStrike" dirty="0">
                          <a:solidFill>
                            <a:srgbClr val="000000"/>
                          </a:solidFill>
                          <a:effectLst/>
                          <a:latin typeface="Times New Roman" panose="02020603050405020304" pitchFamily="18" charset="0"/>
                          <a:ea typeface="宋体" panose="02010600030101010101" pitchFamily="2" charset="-122"/>
                        </a:rPr>
                        <a:t>594</a:t>
                      </a:r>
                    </a:p>
                  </a:txBody>
                  <a:tcPr marL="9525" marR="9525" marT="9525" marB="0" anchor="ctr"/>
                </a:tc>
                <a:tc>
                  <a:txBody>
                    <a:bodyPr/>
                    <a:lstStyle/>
                    <a:p>
                      <a:pPr algn="ctr" fontAlgn="ctr"/>
                      <a:r>
                        <a:rPr lang="en-US" altLang="zh-CN" sz="1300" u="none" strike="noStrike" dirty="0">
                          <a:effectLst/>
                          <a:latin typeface="Times New Roman" panose="02020603050405020304" pitchFamily="18" charset="0"/>
                          <a:cs typeface="Times New Roman" panose="02020603050405020304" pitchFamily="18" charset="0"/>
                        </a:rPr>
                        <a:t>&gt;112</a:t>
                      </a:r>
                      <a:endParaRPr lang="en-US" altLang="zh-CN" sz="1300" b="0" i="0" u="none" strike="noStrike" dirty="0">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8922" marR="8922" marT="8922" marB="0" anchor="ctr"/>
                </a:tc>
                <a:extLst>
                  <a:ext uri="{0D108BD9-81ED-4DB2-BD59-A6C34878D82A}">
                    <a16:rowId xmlns:a16="http://schemas.microsoft.com/office/drawing/2014/main" val="696386160"/>
                  </a:ext>
                </a:extLst>
              </a:tr>
              <a:tr h="180974">
                <a:tc>
                  <a:txBody>
                    <a:bodyPr/>
                    <a:lstStyle/>
                    <a:p>
                      <a:pPr algn="ctr" fontAlgn="ctr"/>
                      <a:r>
                        <a:rPr lang="en-US" sz="1300" u="none" strike="noStrike">
                          <a:effectLst/>
                          <a:latin typeface="Times New Roman" panose="02020603050405020304" pitchFamily="18" charset="0"/>
                          <a:cs typeface="Times New Roman" panose="02020603050405020304" pitchFamily="18" charset="0"/>
                        </a:rPr>
                        <a:t>92Tc</a:t>
                      </a:r>
                      <a:endParaRPr lang="en-US" sz="13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8922" marR="8922" marT="8922" marB="0" anchor="ctr"/>
                </a:tc>
                <a:tc>
                  <a:txBody>
                    <a:bodyPr/>
                    <a:lstStyle/>
                    <a:p>
                      <a:pPr algn="ctr" fontAlgn="ctr"/>
                      <a:r>
                        <a:rPr lang="en-US" sz="1300" u="none" strike="noStrike" dirty="0">
                          <a:effectLst/>
                          <a:latin typeface="Times New Roman" panose="02020603050405020304" pitchFamily="18" charset="0"/>
                          <a:cs typeface="Times New Roman" panose="02020603050405020304" pitchFamily="18" charset="0"/>
                        </a:rPr>
                        <a:t>92Mo</a:t>
                      </a:r>
                      <a:endParaRPr lang="en-US" sz="1300" b="0" i="0" u="none" strike="noStrike" dirty="0">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8922" marR="8922" marT="8922" marB="0" anchor="ctr"/>
                </a:tc>
                <a:tc>
                  <a:txBody>
                    <a:bodyPr/>
                    <a:lstStyle/>
                    <a:p>
                      <a:pPr algn="ctr" fontAlgn="ctr"/>
                      <a:r>
                        <a:rPr lang="en-US" altLang="zh-CN" sz="1300" b="0" i="0" u="none" strike="noStrike" dirty="0">
                          <a:solidFill>
                            <a:srgbClr val="000000"/>
                          </a:solidFill>
                          <a:effectLst/>
                          <a:latin typeface="Times New Roman" panose="02020603050405020304" pitchFamily="18" charset="0"/>
                          <a:ea typeface="宋体" panose="02010600030101010101" pitchFamily="2" charset="-122"/>
                        </a:rPr>
                        <a:t>255</a:t>
                      </a:r>
                    </a:p>
                  </a:txBody>
                  <a:tcPr marL="9525" marR="9525" marT="9525" marB="0" anchor="ctr"/>
                </a:tc>
                <a:tc>
                  <a:txBody>
                    <a:bodyPr/>
                    <a:lstStyle/>
                    <a:p>
                      <a:pPr algn="ctr" fontAlgn="ctr"/>
                      <a:r>
                        <a:rPr lang="en-US" altLang="zh-CN" sz="1300" u="none" strike="noStrike">
                          <a:effectLst/>
                          <a:latin typeface="Times New Roman" panose="02020603050405020304" pitchFamily="18" charset="0"/>
                          <a:cs typeface="Times New Roman" panose="02020603050405020304" pitchFamily="18" charset="0"/>
                        </a:rPr>
                        <a:t>85</a:t>
                      </a:r>
                      <a:endParaRPr lang="en-US" altLang="zh-CN" sz="13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8922" marR="8922" marT="8922" marB="0" anchor="ctr"/>
                </a:tc>
                <a:extLst>
                  <a:ext uri="{0D108BD9-81ED-4DB2-BD59-A6C34878D82A}">
                    <a16:rowId xmlns:a16="http://schemas.microsoft.com/office/drawing/2014/main" val="4088100967"/>
                  </a:ext>
                </a:extLst>
              </a:tr>
              <a:tr h="180974">
                <a:tc>
                  <a:txBody>
                    <a:bodyPr/>
                    <a:lstStyle/>
                    <a:p>
                      <a:pPr algn="ctr" fontAlgn="ctr"/>
                      <a:r>
                        <a:rPr lang="en-US" sz="1300" u="none" strike="noStrike">
                          <a:effectLst/>
                          <a:latin typeface="Times New Roman" panose="02020603050405020304" pitchFamily="18" charset="0"/>
                          <a:cs typeface="Times New Roman" panose="02020603050405020304" pitchFamily="18" charset="0"/>
                        </a:rPr>
                        <a:t>84Y</a:t>
                      </a:r>
                      <a:endParaRPr lang="en-US" sz="13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8922" marR="8922" marT="8922" marB="0" anchor="ctr"/>
                </a:tc>
                <a:tc>
                  <a:txBody>
                    <a:bodyPr/>
                    <a:lstStyle/>
                    <a:p>
                      <a:pPr algn="ctr" fontAlgn="ctr"/>
                      <a:r>
                        <a:rPr lang="en-US" sz="1300" u="none" strike="noStrike">
                          <a:effectLst/>
                          <a:latin typeface="Times New Roman" panose="02020603050405020304" pitchFamily="18" charset="0"/>
                          <a:cs typeface="Times New Roman" panose="02020603050405020304" pitchFamily="18" charset="0"/>
                        </a:rPr>
                        <a:t>84Sr</a:t>
                      </a:r>
                      <a:endParaRPr lang="en-US" sz="13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8922" marR="8922" marT="8922" marB="0" anchor="ctr"/>
                </a:tc>
                <a:tc>
                  <a:txBody>
                    <a:bodyPr/>
                    <a:lstStyle/>
                    <a:p>
                      <a:pPr algn="ctr" fontAlgn="ctr"/>
                      <a:r>
                        <a:rPr lang="en-US" altLang="zh-CN" sz="1300" b="0" i="0" u="none" strike="noStrike" dirty="0">
                          <a:solidFill>
                            <a:srgbClr val="000000"/>
                          </a:solidFill>
                          <a:effectLst/>
                          <a:latin typeface="Times New Roman" panose="02020603050405020304" pitchFamily="18" charset="0"/>
                          <a:ea typeface="宋体" panose="02010600030101010101" pitchFamily="2" charset="-122"/>
                        </a:rPr>
                        <a:t>2370</a:t>
                      </a:r>
                    </a:p>
                  </a:txBody>
                  <a:tcPr marL="9525" marR="9525" marT="9525" marB="0" anchor="ctr"/>
                </a:tc>
                <a:tc>
                  <a:txBody>
                    <a:bodyPr/>
                    <a:lstStyle/>
                    <a:p>
                      <a:pPr algn="ctr" fontAlgn="ctr"/>
                      <a:r>
                        <a:rPr lang="en-US" altLang="zh-CN" sz="1300" u="none" strike="noStrike">
                          <a:effectLst/>
                          <a:latin typeface="Times New Roman" panose="02020603050405020304" pitchFamily="18" charset="0"/>
                          <a:cs typeface="Times New Roman" panose="02020603050405020304" pitchFamily="18" charset="0"/>
                        </a:rPr>
                        <a:t>86</a:t>
                      </a:r>
                      <a:endParaRPr lang="en-US" altLang="zh-CN" sz="13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8922" marR="8922" marT="8922" marB="0" anchor="ctr"/>
                </a:tc>
                <a:extLst>
                  <a:ext uri="{0D108BD9-81ED-4DB2-BD59-A6C34878D82A}">
                    <a16:rowId xmlns:a16="http://schemas.microsoft.com/office/drawing/2014/main" val="2948378443"/>
                  </a:ext>
                </a:extLst>
              </a:tr>
              <a:tr h="180974">
                <a:tc>
                  <a:txBody>
                    <a:bodyPr/>
                    <a:lstStyle/>
                    <a:p>
                      <a:pPr algn="ctr" fontAlgn="ctr"/>
                      <a:r>
                        <a:rPr lang="en-US" sz="1300" u="none" strike="noStrike">
                          <a:effectLst/>
                          <a:latin typeface="Times New Roman" panose="02020603050405020304" pitchFamily="18" charset="0"/>
                          <a:cs typeface="Times New Roman" panose="02020603050405020304" pitchFamily="18" charset="0"/>
                        </a:rPr>
                        <a:t>78Rb</a:t>
                      </a:r>
                      <a:endParaRPr lang="en-US" sz="13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8922" marR="8922" marT="8922" marB="0" anchor="ctr"/>
                </a:tc>
                <a:tc>
                  <a:txBody>
                    <a:bodyPr/>
                    <a:lstStyle/>
                    <a:p>
                      <a:pPr algn="ctr" fontAlgn="ctr"/>
                      <a:r>
                        <a:rPr lang="en-US" sz="1300" u="none" strike="noStrike">
                          <a:effectLst/>
                          <a:latin typeface="Times New Roman" panose="02020603050405020304" pitchFamily="18" charset="0"/>
                          <a:cs typeface="Times New Roman" panose="02020603050405020304" pitchFamily="18" charset="0"/>
                        </a:rPr>
                        <a:t>78Kr</a:t>
                      </a:r>
                      <a:endParaRPr lang="en-US" sz="13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8922" marR="8922" marT="8922" marB="0" anchor="ctr"/>
                </a:tc>
                <a:tc>
                  <a:txBody>
                    <a:bodyPr/>
                    <a:lstStyle/>
                    <a:p>
                      <a:pPr algn="ctr" fontAlgn="ctr"/>
                      <a:r>
                        <a:rPr lang="en-US" altLang="zh-CN" sz="1300" b="0" i="0" u="none" strike="noStrike" dirty="0">
                          <a:solidFill>
                            <a:srgbClr val="000000"/>
                          </a:solidFill>
                          <a:effectLst/>
                          <a:latin typeface="Times New Roman" panose="02020603050405020304" pitchFamily="18" charset="0"/>
                          <a:ea typeface="宋体" panose="02010600030101010101" pitchFamily="2" charset="-122"/>
                        </a:rPr>
                        <a:t>1059.6</a:t>
                      </a:r>
                    </a:p>
                  </a:txBody>
                  <a:tcPr marL="9525" marR="9525" marT="9525" marB="0" anchor="ctr"/>
                </a:tc>
                <a:tc>
                  <a:txBody>
                    <a:bodyPr/>
                    <a:lstStyle/>
                    <a:p>
                      <a:pPr algn="ctr" fontAlgn="ctr"/>
                      <a:r>
                        <a:rPr lang="en-US" altLang="zh-CN" sz="1300" u="none" strike="noStrike">
                          <a:effectLst/>
                          <a:latin typeface="Times New Roman" panose="02020603050405020304" pitchFamily="18" charset="0"/>
                          <a:cs typeface="Times New Roman" panose="02020603050405020304" pitchFamily="18" charset="0"/>
                        </a:rPr>
                        <a:t>&gt;291</a:t>
                      </a:r>
                      <a:endParaRPr lang="en-US" altLang="zh-CN" sz="13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8922" marR="8922" marT="8922" marB="0" anchor="ctr"/>
                </a:tc>
                <a:extLst>
                  <a:ext uri="{0D108BD9-81ED-4DB2-BD59-A6C34878D82A}">
                    <a16:rowId xmlns:a16="http://schemas.microsoft.com/office/drawing/2014/main" val="1746852433"/>
                  </a:ext>
                </a:extLst>
              </a:tr>
              <a:tr h="180974">
                <a:tc>
                  <a:txBody>
                    <a:bodyPr/>
                    <a:lstStyle/>
                    <a:p>
                      <a:pPr algn="ctr" fontAlgn="ctr"/>
                      <a:r>
                        <a:rPr lang="en-US" sz="1300" u="none" strike="noStrike">
                          <a:effectLst/>
                          <a:latin typeface="Times New Roman" panose="02020603050405020304" pitchFamily="18" charset="0"/>
                          <a:cs typeface="Times New Roman" panose="02020603050405020304" pitchFamily="18" charset="0"/>
                        </a:rPr>
                        <a:t>74Br</a:t>
                      </a:r>
                      <a:endParaRPr lang="en-US" sz="13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8922" marR="8922" marT="8922" marB="0" anchor="ctr"/>
                </a:tc>
                <a:tc>
                  <a:txBody>
                    <a:bodyPr/>
                    <a:lstStyle/>
                    <a:p>
                      <a:pPr algn="ctr" fontAlgn="ctr"/>
                      <a:r>
                        <a:rPr lang="en-US" sz="1300" u="none" strike="noStrike">
                          <a:effectLst/>
                          <a:latin typeface="Times New Roman" panose="02020603050405020304" pitchFamily="18" charset="0"/>
                          <a:cs typeface="Times New Roman" panose="02020603050405020304" pitchFamily="18" charset="0"/>
                        </a:rPr>
                        <a:t>74Se</a:t>
                      </a:r>
                      <a:endParaRPr lang="en-US" sz="13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8922" marR="8922" marT="8922" marB="0" anchor="ctr"/>
                </a:tc>
                <a:tc>
                  <a:txBody>
                    <a:bodyPr/>
                    <a:lstStyle/>
                    <a:p>
                      <a:pPr algn="ctr" fontAlgn="ctr"/>
                      <a:r>
                        <a:rPr lang="en-US" altLang="zh-CN" sz="1300" b="0" i="0" u="none" strike="noStrike">
                          <a:solidFill>
                            <a:srgbClr val="000000"/>
                          </a:solidFill>
                          <a:effectLst/>
                          <a:latin typeface="Times New Roman" panose="02020603050405020304" pitchFamily="18" charset="0"/>
                          <a:ea typeface="宋体" panose="02010600030101010101" pitchFamily="2" charset="-122"/>
                        </a:rPr>
                        <a:t>1524</a:t>
                      </a:r>
                    </a:p>
                  </a:txBody>
                  <a:tcPr marL="9525" marR="9525" marT="9525" marB="0" anchor="ctr"/>
                </a:tc>
                <a:tc>
                  <a:txBody>
                    <a:bodyPr/>
                    <a:lstStyle/>
                    <a:p>
                      <a:pPr algn="ctr" fontAlgn="ctr"/>
                      <a:r>
                        <a:rPr lang="en-US" altLang="zh-CN" sz="1300" u="none" strike="noStrike" dirty="0">
                          <a:effectLst/>
                          <a:latin typeface="Times New Roman" panose="02020603050405020304" pitchFamily="18" charset="0"/>
                          <a:cs typeface="Times New Roman" panose="02020603050405020304" pitchFamily="18" charset="0"/>
                        </a:rPr>
                        <a:t>&gt;219</a:t>
                      </a:r>
                      <a:endParaRPr lang="en-US" altLang="zh-CN" sz="1300" b="0" i="0" u="none" strike="noStrike" dirty="0">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8922" marR="8922" marT="8922" marB="0" anchor="ctr"/>
                </a:tc>
                <a:extLst>
                  <a:ext uri="{0D108BD9-81ED-4DB2-BD59-A6C34878D82A}">
                    <a16:rowId xmlns:a16="http://schemas.microsoft.com/office/drawing/2014/main" val="1960136396"/>
                  </a:ext>
                </a:extLst>
              </a:tr>
              <a:tr h="180974">
                <a:tc>
                  <a:txBody>
                    <a:bodyPr/>
                    <a:lstStyle/>
                    <a:p>
                      <a:pPr algn="ctr" fontAlgn="ctr"/>
                      <a:r>
                        <a:rPr lang="en-US" sz="1300" u="none" strike="noStrike">
                          <a:effectLst/>
                          <a:latin typeface="Times New Roman" panose="02020603050405020304" pitchFamily="18" charset="0"/>
                          <a:cs typeface="Times New Roman" panose="02020603050405020304" pitchFamily="18" charset="0"/>
                        </a:rPr>
                        <a:t>75Se</a:t>
                      </a:r>
                      <a:endParaRPr lang="en-US" sz="13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8922" marR="8922" marT="8922" marB="0" anchor="ctr"/>
                </a:tc>
                <a:tc>
                  <a:txBody>
                    <a:bodyPr/>
                    <a:lstStyle/>
                    <a:p>
                      <a:pPr algn="ctr" fontAlgn="ctr"/>
                      <a:r>
                        <a:rPr lang="en-US" sz="1300" u="none" strike="noStrike">
                          <a:effectLst/>
                          <a:latin typeface="Times New Roman" panose="02020603050405020304" pitchFamily="18" charset="0"/>
                          <a:cs typeface="Times New Roman" panose="02020603050405020304" pitchFamily="18" charset="0"/>
                        </a:rPr>
                        <a:t>75As</a:t>
                      </a:r>
                      <a:endParaRPr lang="en-US" sz="13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8922" marR="8922" marT="8922" marB="0" anchor="ctr"/>
                </a:tc>
                <a:tc>
                  <a:txBody>
                    <a:bodyPr/>
                    <a:lstStyle/>
                    <a:p>
                      <a:pPr algn="ctr" fontAlgn="ctr"/>
                      <a:r>
                        <a:rPr lang="en-US" altLang="zh-CN" sz="1300" b="0" i="0" u="none" strike="noStrike">
                          <a:solidFill>
                            <a:srgbClr val="000000"/>
                          </a:solidFill>
                          <a:effectLst/>
                          <a:latin typeface="Times New Roman" panose="02020603050405020304" pitchFamily="18" charset="0"/>
                          <a:ea typeface="宋体" panose="02010600030101010101" pitchFamily="2" charset="-122"/>
                        </a:rPr>
                        <a:t>10348992</a:t>
                      </a:r>
                    </a:p>
                  </a:txBody>
                  <a:tcPr marL="9525" marR="9525" marT="9525" marB="0" anchor="ctr"/>
                </a:tc>
                <a:tc>
                  <a:txBody>
                    <a:bodyPr/>
                    <a:lstStyle/>
                    <a:p>
                      <a:pPr algn="ctr" fontAlgn="ctr"/>
                      <a:r>
                        <a:rPr lang="en-US" altLang="zh-CN" sz="1300" u="none" strike="noStrike" dirty="0">
                          <a:effectLst/>
                          <a:latin typeface="Times New Roman" panose="02020603050405020304" pitchFamily="18" charset="0"/>
                          <a:cs typeface="Times New Roman" panose="02020603050405020304" pitchFamily="18" charset="0"/>
                        </a:rPr>
                        <a:t>15, 24, 66, 81, 97</a:t>
                      </a:r>
                      <a:endParaRPr lang="en-US" altLang="zh-CN" sz="1300" b="0" i="0" u="none" strike="noStrike" dirty="0">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8922" marR="8922" marT="8922" marB="0" anchor="ctr"/>
                </a:tc>
                <a:extLst>
                  <a:ext uri="{0D108BD9-81ED-4DB2-BD59-A6C34878D82A}">
                    <a16:rowId xmlns:a16="http://schemas.microsoft.com/office/drawing/2014/main" val="3037092738"/>
                  </a:ext>
                </a:extLst>
              </a:tr>
              <a:tr h="180974">
                <a:tc>
                  <a:txBody>
                    <a:bodyPr/>
                    <a:lstStyle/>
                    <a:p>
                      <a:pPr algn="ctr" fontAlgn="ctr"/>
                      <a:r>
                        <a:rPr lang="en-US" sz="1300" u="none" strike="noStrike" dirty="0">
                          <a:solidFill>
                            <a:srgbClr val="C00000"/>
                          </a:solidFill>
                          <a:effectLst/>
                          <a:latin typeface="Times New Roman" panose="02020603050405020304" pitchFamily="18" charset="0"/>
                          <a:cs typeface="Times New Roman" panose="02020603050405020304" pitchFamily="18" charset="0"/>
                        </a:rPr>
                        <a:t>196Bi</a:t>
                      </a:r>
                      <a:endParaRPr lang="en-US" sz="1300" b="0" i="0" u="none" strike="noStrike" dirty="0">
                        <a:solidFill>
                          <a:srgbClr val="C00000"/>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8922" marR="8922" marT="8922" marB="0" anchor="ctr"/>
                </a:tc>
                <a:tc>
                  <a:txBody>
                    <a:bodyPr/>
                    <a:lstStyle/>
                    <a:p>
                      <a:pPr algn="ctr" fontAlgn="ctr"/>
                      <a:r>
                        <a:rPr lang="en-US" sz="1300" u="none" strike="noStrike">
                          <a:effectLst/>
                          <a:latin typeface="Times New Roman" panose="02020603050405020304" pitchFamily="18" charset="0"/>
                          <a:cs typeface="Times New Roman" panose="02020603050405020304" pitchFamily="18" charset="0"/>
                        </a:rPr>
                        <a:t>196Pb</a:t>
                      </a:r>
                      <a:endParaRPr lang="en-US" sz="13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8922" marR="8922" marT="8922" marB="0" anchor="ctr"/>
                </a:tc>
                <a:tc>
                  <a:txBody>
                    <a:bodyPr/>
                    <a:lstStyle/>
                    <a:p>
                      <a:pPr algn="ctr" fontAlgn="ctr"/>
                      <a:r>
                        <a:rPr lang="en-US" altLang="zh-CN" sz="1300" b="0" i="0" u="none" strike="noStrike">
                          <a:solidFill>
                            <a:srgbClr val="000000"/>
                          </a:solidFill>
                          <a:effectLst/>
                          <a:latin typeface="Times New Roman" panose="02020603050405020304" pitchFamily="18" charset="0"/>
                          <a:ea typeface="宋体" panose="02010600030101010101" pitchFamily="2" charset="-122"/>
                        </a:rPr>
                        <a:t>308</a:t>
                      </a:r>
                    </a:p>
                  </a:txBody>
                  <a:tcPr marL="9525" marR="9525" marT="9525" marB="0" anchor="ctr"/>
                </a:tc>
                <a:tc>
                  <a:txBody>
                    <a:bodyPr/>
                    <a:lstStyle/>
                    <a:p>
                      <a:pPr algn="ctr" fontAlgn="ctr"/>
                      <a:r>
                        <a:rPr lang="en-US" altLang="zh-CN" sz="1300" u="none" strike="noStrike" dirty="0">
                          <a:effectLst/>
                          <a:latin typeface="Times New Roman" panose="02020603050405020304" pitchFamily="18" charset="0"/>
                          <a:cs typeface="Times New Roman" panose="02020603050405020304" pitchFamily="18" charset="0"/>
                        </a:rPr>
                        <a:t>38, 54, 59, 80, 81, 90</a:t>
                      </a:r>
                      <a:endParaRPr lang="en-US" altLang="zh-CN" sz="1300" b="0" i="0" u="none" strike="noStrike" dirty="0">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8922" marR="8922" marT="8922" marB="0" anchor="ctr"/>
                </a:tc>
                <a:extLst>
                  <a:ext uri="{0D108BD9-81ED-4DB2-BD59-A6C34878D82A}">
                    <a16:rowId xmlns:a16="http://schemas.microsoft.com/office/drawing/2014/main" val="3453955407"/>
                  </a:ext>
                </a:extLst>
              </a:tr>
              <a:tr h="180974">
                <a:tc>
                  <a:txBody>
                    <a:bodyPr/>
                    <a:lstStyle/>
                    <a:p>
                      <a:pPr algn="ctr" fontAlgn="ctr"/>
                      <a:r>
                        <a:rPr lang="en-US" sz="1300" u="none" strike="noStrike" dirty="0">
                          <a:solidFill>
                            <a:srgbClr val="C00000"/>
                          </a:solidFill>
                          <a:effectLst/>
                          <a:latin typeface="Times New Roman" panose="02020603050405020304" pitchFamily="18" charset="0"/>
                          <a:cs typeface="Times New Roman" panose="02020603050405020304" pitchFamily="18" charset="0"/>
                        </a:rPr>
                        <a:t>120I</a:t>
                      </a:r>
                      <a:endParaRPr lang="en-US" sz="1300" b="0" i="0" u="none" strike="noStrike" dirty="0">
                        <a:solidFill>
                          <a:srgbClr val="C00000"/>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8922" marR="8922" marT="8922" marB="0" anchor="ctr"/>
                </a:tc>
                <a:tc>
                  <a:txBody>
                    <a:bodyPr/>
                    <a:lstStyle/>
                    <a:p>
                      <a:pPr algn="ctr" fontAlgn="ctr"/>
                      <a:r>
                        <a:rPr lang="en-US" sz="1300" u="none" strike="noStrike">
                          <a:effectLst/>
                          <a:latin typeface="Times New Roman" panose="02020603050405020304" pitchFamily="18" charset="0"/>
                          <a:cs typeface="Times New Roman" panose="02020603050405020304" pitchFamily="18" charset="0"/>
                        </a:rPr>
                        <a:t>120Te</a:t>
                      </a:r>
                      <a:endParaRPr lang="en-US" sz="13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8922" marR="8922" marT="8922" marB="0" anchor="ctr"/>
                </a:tc>
                <a:tc>
                  <a:txBody>
                    <a:bodyPr/>
                    <a:lstStyle/>
                    <a:p>
                      <a:pPr algn="ctr" fontAlgn="ctr"/>
                      <a:r>
                        <a:rPr lang="en-US" altLang="zh-CN" sz="1300" b="0" i="0" u="none" strike="noStrike">
                          <a:solidFill>
                            <a:srgbClr val="000000"/>
                          </a:solidFill>
                          <a:effectLst/>
                          <a:latin typeface="Times New Roman" panose="02020603050405020304" pitchFamily="18" charset="0"/>
                          <a:ea typeface="宋体" panose="02010600030101010101" pitchFamily="2" charset="-122"/>
                        </a:rPr>
                        <a:t>4896</a:t>
                      </a:r>
                    </a:p>
                  </a:txBody>
                  <a:tcPr marL="9525" marR="9525" marT="9525" marB="0" anchor="ctr"/>
                </a:tc>
                <a:tc>
                  <a:txBody>
                    <a:bodyPr/>
                    <a:lstStyle/>
                    <a:p>
                      <a:pPr algn="ctr" fontAlgn="ctr"/>
                      <a:r>
                        <a:rPr lang="en-US" altLang="zh-CN" sz="1300" u="none" strike="noStrike" dirty="0">
                          <a:effectLst/>
                          <a:latin typeface="Times New Roman" panose="02020603050405020304" pitchFamily="18" charset="0"/>
                          <a:cs typeface="Times New Roman" panose="02020603050405020304" pitchFamily="18" charset="0"/>
                        </a:rPr>
                        <a:t>&gt;112</a:t>
                      </a:r>
                      <a:endParaRPr lang="en-US" altLang="zh-CN" sz="1300" b="0" i="0" u="none" strike="noStrike" dirty="0">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8922" marR="8922" marT="8922" marB="0" anchor="ctr"/>
                </a:tc>
                <a:extLst>
                  <a:ext uri="{0D108BD9-81ED-4DB2-BD59-A6C34878D82A}">
                    <a16:rowId xmlns:a16="http://schemas.microsoft.com/office/drawing/2014/main" val="4101965155"/>
                  </a:ext>
                </a:extLst>
              </a:tr>
              <a:tr h="180974">
                <a:tc>
                  <a:txBody>
                    <a:bodyPr/>
                    <a:lstStyle/>
                    <a:p>
                      <a:pPr algn="ctr" fontAlgn="ctr"/>
                      <a:r>
                        <a:rPr lang="en-US" sz="1300" u="none" strike="noStrike" dirty="0">
                          <a:solidFill>
                            <a:srgbClr val="C00000"/>
                          </a:solidFill>
                          <a:effectLst/>
                          <a:latin typeface="Times New Roman" panose="02020603050405020304" pitchFamily="18" charset="0"/>
                          <a:cs typeface="Times New Roman" panose="02020603050405020304" pitchFamily="18" charset="0"/>
                        </a:rPr>
                        <a:t>110Sb</a:t>
                      </a:r>
                      <a:endParaRPr lang="en-US" sz="1300" b="0" i="0" u="none" strike="noStrike" dirty="0">
                        <a:solidFill>
                          <a:srgbClr val="C00000"/>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8922" marR="8922" marT="8922" marB="0" anchor="ctr"/>
                </a:tc>
                <a:tc>
                  <a:txBody>
                    <a:bodyPr/>
                    <a:lstStyle/>
                    <a:p>
                      <a:pPr algn="ctr" fontAlgn="ctr"/>
                      <a:r>
                        <a:rPr lang="en-US" sz="1300" u="none" strike="noStrike" dirty="0">
                          <a:effectLst/>
                          <a:latin typeface="Times New Roman" panose="02020603050405020304" pitchFamily="18" charset="0"/>
                          <a:cs typeface="Times New Roman" panose="02020603050405020304" pitchFamily="18" charset="0"/>
                        </a:rPr>
                        <a:t>110Sn</a:t>
                      </a:r>
                      <a:endParaRPr lang="en-US" sz="1300" b="0" i="0" u="none" strike="noStrike" dirty="0">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8922" marR="8922" marT="8922" marB="0" anchor="ctr"/>
                </a:tc>
                <a:tc>
                  <a:txBody>
                    <a:bodyPr/>
                    <a:lstStyle/>
                    <a:p>
                      <a:pPr algn="ctr" fontAlgn="ctr"/>
                      <a:r>
                        <a:rPr lang="en-US" altLang="zh-CN" sz="1300" b="0" i="0" u="none" strike="noStrike">
                          <a:solidFill>
                            <a:srgbClr val="000000"/>
                          </a:solidFill>
                          <a:effectLst/>
                          <a:latin typeface="Times New Roman" panose="02020603050405020304" pitchFamily="18" charset="0"/>
                          <a:ea typeface="宋体" panose="02010600030101010101" pitchFamily="2" charset="-122"/>
                        </a:rPr>
                        <a:t>23</a:t>
                      </a:r>
                    </a:p>
                  </a:txBody>
                  <a:tcPr marL="9525" marR="9525" marT="9525" marB="0" anchor="ctr"/>
                </a:tc>
                <a:tc>
                  <a:txBody>
                    <a:bodyPr/>
                    <a:lstStyle/>
                    <a:p>
                      <a:pPr algn="ctr" fontAlgn="ctr"/>
                      <a:r>
                        <a:rPr lang="en-US" altLang="zh-CN" sz="1300" u="none" strike="noStrike" dirty="0">
                          <a:effectLst/>
                          <a:latin typeface="Times New Roman" panose="02020603050405020304" pitchFamily="18" charset="0"/>
                          <a:cs typeface="Times New Roman" panose="02020603050405020304" pitchFamily="18" charset="0"/>
                        </a:rPr>
                        <a:t>78</a:t>
                      </a:r>
                      <a:endParaRPr lang="en-US" altLang="zh-CN" sz="1300" b="0" i="0" u="none" strike="noStrike" dirty="0">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8922" marR="8922" marT="8922" marB="0" anchor="ctr"/>
                </a:tc>
                <a:extLst>
                  <a:ext uri="{0D108BD9-81ED-4DB2-BD59-A6C34878D82A}">
                    <a16:rowId xmlns:a16="http://schemas.microsoft.com/office/drawing/2014/main" val="1459234046"/>
                  </a:ext>
                </a:extLst>
              </a:tr>
              <a:tr h="180974">
                <a:tc>
                  <a:txBody>
                    <a:bodyPr/>
                    <a:lstStyle/>
                    <a:p>
                      <a:pPr algn="ctr" fontAlgn="ctr"/>
                      <a:r>
                        <a:rPr lang="en-US" sz="1300" u="none" strike="noStrike" dirty="0">
                          <a:solidFill>
                            <a:srgbClr val="C00000"/>
                          </a:solidFill>
                          <a:effectLst/>
                          <a:latin typeface="Times New Roman" panose="02020603050405020304" pitchFamily="18" charset="0"/>
                          <a:cs typeface="Times New Roman" panose="02020603050405020304" pitchFamily="18" charset="0"/>
                        </a:rPr>
                        <a:t>96Rh</a:t>
                      </a:r>
                      <a:endParaRPr lang="en-US" sz="1300" b="0" i="0" u="none" strike="noStrike" dirty="0">
                        <a:solidFill>
                          <a:srgbClr val="C00000"/>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8922" marR="8922" marT="8922" marB="0" anchor="ctr"/>
                </a:tc>
                <a:tc>
                  <a:txBody>
                    <a:bodyPr/>
                    <a:lstStyle/>
                    <a:p>
                      <a:pPr algn="ctr" fontAlgn="ctr"/>
                      <a:r>
                        <a:rPr lang="en-US" sz="1300" u="none" strike="noStrike">
                          <a:effectLst/>
                          <a:latin typeface="Times New Roman" panose="02020603050405020304" pitchFamily="18" charset="0"/>
                          <a:cs typeface="Times New Roman" panose="02020603050405020304" pitchFamily="18" charset="0"/>
                        </a:rPr>
                        <a:t>96Ru</a:t>
                      </a:r>
                      <a:endParaRPr lang="en-US" sz="13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8922" marR="8922" marT="8922" marB="0" anchor="ctr"/>
                </a:tc>
                <a:tc>
                  <a:txBody>
                    <a:bodyPr/>
                    <a:lstStyle/>
                    <a:p>
                      <a:pPr algn="ctr" fontAlgn="ctr"/>
                      <a:r>
                        <a:rPr lang="en-US" altLang="zh-CN" sz="1300" b="0" i="0" u="none" strike="noStrike">
                          <a:solidFill>
                            <a:srgbClr val="000000"/>
                          </a:solidFill>
                          <a:effectLst/>
                          <a:latin typeface="Times New Roman" panose="02020603050405020304" pitchFamily="18" charset="0"/>
                          <a:ea typeface="宋体" panose="02010600030101010101" pitchFamily="2" charset="-122"/>
                        </a:rPr>
                        <a:t>594</a:t>
                      </a:r>
                    </a:p>
                  </a:txBody>
                  <a:tcPr marL="9525" marR="9525" marT="9525" marB="0" anchor="ctr"/>
                </a:tc>
                <a:tc>
                  <a:txBody>
                    <a:bodyPr/>
                    <a:lstStyle/>
                    <a:p>
                      <a:pPr algn="ctr" fontAlgn="ctr"/>
                      <a:r>
                        <a:rPr lang="en-US" altLang="zh-CN" sz="1300" u="none" strike="noStrike" dirty="0">
                          <a:effectLst/>
                          <a:latin typeface="Times New Roman" panose="02020603050405020304" pitchFamily="18" charset="0"/>
                          <a:cs typeface="Times New Roman" panose="02020603050405020304" pitchFamily="18" charset="0"/>
                        </a:rPr>
                        <a:t>&gt;112</a:t>
                      </a:r>
                      <a:endParaRPr lang="en-US" altLang="zh-CN" sz="1300" b="0" i="0" u="none" strike="noStrike" dirty="0">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8922" marR="8922" marT="8922" marB="0" anchor="ctr"/>
                </a:tc>
                <a:extLst>
                  <a:ext uri="{0D108BD9-81ED-4DB2-BD59-A6C34878D82A}">
                    <a16:rowId xmlns:a16="http://schemas.microsoft.com/office/drawing/2014/main" val="1967194060"/>
                  </a:ext>
                </a:extLst>
              </a:tr>
              <a:tr h="180974">
                <a:tc>
                  <a:txBody>
                    <a:bodyPr/>
                    <a:lstStyle/>
                    <a:p>
                      <a:pPr algn="ctr" fontAlgn="ctr"/>
                      <a:r>
                        <a:rPr lang="en-US" sz="1300" u="none" strike="noStrike" dirty="0">
                          <a:solidFill>
                            <a:srgbClr val="C00000"/>
                          </a:solidFill>
                          <a:effectLst/>
                          <a:latin typeface="Times New Roman" panose="02020603050405020304" pitchFamily="18" charset="0"/>
                          <a:cs typeface="Times New Roman" panose="02020603050405020304" pitchFamily="18" charset="0"/>
                        </a:rPr>
                        <a:t>74Br</a:t>
                      </a:r>
                      <a:endParaRPr lang="en-US" sz="1300" b="0" i="0" u="none" strike="noStrike" dirty="0">
                        <a:solidFill>
                          <a:srgbClr val="C00000"/>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8922" marR="8922" marT="8922" marB="0" anchor="ctr"/>
                </a:tc>
                <a:tc>
                  <a:txBody>
                    <a:bodyPr/>
                    <a:lstStyle/>
                    <a:p>
                      <a:pPr algn="ctr" fontAlgn="ctr"/>
                      <a:r>
                        <a:rPr lang="en-US" sz="1300" u="none" strike="noStrike">
                          <a:effectLst/>
                          <a:latin typeface="Times New Roman" panose="02020603050405020304" pitchFamily="18" charset="0"/>
                          <a:cs typeface="Times New Roman" panose="02020603050405020304" pitchFamily="18" charset="0"/>
                        </a:rPr>
                        <a:t>74Se</a:t>
                      </a:r>
                      <a:endParaRPr lang="en-US" sz="13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8922" marR="8922" marT="8922" marB="0" anchor="ctr"/>
                </a:tc>
                <a:tc>
                  <a:txBody>
                    <a:bodyPr/>
                    <a:lstStyle/>
                    <a:p>
                      <a:pPr algn="ctr" fontAlgn="ctr"/>
                      <a:r>
                        <a:rPr lang="en-US" altLang="zh-CN" sz="1300" b="0" i="0" u="none" strike="noStrike" dirty="0">
                          <a:solidFill>
                            <a:srgbClr val="000000"/>
                          </a:solidFill>
                          <a:effectLst/>
                          <a:latin typeface="Times New Roman" panose="02020603050405020304" pitchFamily="18" charset="0"/>
                          <a:ea typeface="宋体" panose="02010600030101010101" pitchFamily="2" charset="-122"/>
                        </a:rPr>
                        <a:t>1524</a:t>
                      </a:r>
                    </a:p>
                  </a:txBody>
                  <a:tcPr marL="9525" marR="9525" marT="9525" marB="0" anchor="ctr"/>
                </a:tc>
                <a:tc>
                  <a:txBody>
                    <a:bodyPr/>
                    <a:lstStyle/>
                    <a:p>
                      <a:pPr algn="ctr" fontAlgn="ctr"/>
                      <a:r>
                        <a:rPr lang="en-US" altLang="zh-CN" sz="1300" u="none" strike="noStrike" dirty="0">
                          <a:effectLst/>
                          <a:latin typeface="Times New Roman" panose="02020603050405020304" pitchFamily="18" charset="0"/>
                          <a:cs typeface="Times New Roman" panose="02020603050405020304" pitchFamily="18" charset="0"/>
                        </a:rPr>
                        <a:t>&gt;219</a:t>
                      </a:r>
                      <a:endParaRPr lang="en-US" altLang="zh-CN" sz="1300" b="0" i="0" u="none" strike="noStrike" dirty="0">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8922" marR="8922" marT="8922" marB="0" anchor="ctr"/>
                </a:tc>
                <a:extLst>
                  <a:ext uri="{0D108BD9-81ED-4DB2-BD59-A6C34878D82A}">
                    <a16:rowId xmlns:a16="http://schemas.microsoft.com/office/drawing/2014/main" val="2333642139"/>
                  </a:ext>
                </a:extLst>
              </a:tr>
            </a:tbl>
          </a:graphicData>
        </a:graphic>
      </p:graphicFrame>
      <p:graphicFrame>
        <p:nvGraphicFramePr>
          <p:cNvPr id="7" name="Table 6">
            <a:extLst>
              <a:ext uri="{FF2B5EF4-FFF2-40B4-BE49-F238E27FC236}">
                <a16:creationId xmlns:a16="http://schemas.microsoft.com/office/drawing/2014/main" id="{3FBB5BCE-5C9D-4F59-AB4B-E241BB42E6DA}"/>
              </a:ext>
            </a:extLst>
          </p:cNvPr>
          <p:cNvGraphicFramePr>
            <a:graphicFrameLocks noGrp="1"/>
          </p:cNvGraphicFramePr>
          <p:nvPr/>
        </p:nvGraphicFramePr>
        <p:xfrm>
          <a:off x="0" y="0"/>
          <a:ext cx="9120249" cy="3245010"/>
        </p:xfrm>
        <a:graphic>
          <a:graphicData uri="http://schemas.openxmlformats.org/drawingml/2006/table">
            <a:tbl>
              <a:tblPr>
                <a:tableStyleId>{5C22544A-7EE6-4342-B048-85BDC9FD1C3A}</a:tableStyleId>
              </a:tblPr>
              <a:tblGrid>
                <a:gridCol w="1011555">
                  <a:extLst>
                    <a:ext uri="{9D8B030D-6E8A-4147-A177-3AD203B41FA5}">
                      <a16:colId xmlns:a16="http://schemas.microsoft.com/office/drawing/2014/main" val="3746297350"/>
                    </a:ext>
                  </a:extLst>
                </a:gridCol>
                <a:gridCol w="2444164">
                  <a:extLst>
                    <a:ext uri="{9D8B030D-6E8A-4147-A177-3AD203B41FA5}">
                      <a16:colId xmlns:a16="http://schemas.microsoft.com/office/drawing/2014/main" val="2936388014"/>
                    </a:ext>
                  </a:extLst>
                </a:gridCol>
                <a:gridCol w="2802577">
                  <a:extLst>
                    <a:ext uri="{9D8B030D-6E8A-4147-A177-3AD203B41FA5}">
                      <a16:colId xmlns:a16="http://schemas.microsoft.com/office/drawing/2014/main" val="3622219748"/>
                    </a:ext>
                  </a:extLst>
                </a:gridCol>
                <a:gridCol w="2861953">
                  <a:extLst>
                    <a:ext uri="{9D8B030D-6E8A-4147-A177-3AD203B41FA5}">
                      <a16:colId xmlns:a16="http://schemas.microsoft.com/office/drawing/2014/main" val="2017830174"/>
                    </a:ext>
                  </a:extLst>
                </a:gridCol>
              </a:tblGrid>
              <a:tr h="180974">
                <a:tc>
                  <a:txBody>
                    <a:bodyPr/>
                    <a:lstStyle/>
                    <a:p>
                      <a:pPr algn="ctr" fontAlgn="ctr"/>
                      <a:r>
                        <a:rPr lang="en-US" sz="1400" b="0" i="0" u="none" strike="noStrike" dirty="0">
                          <a:solidFill>
                            <a:schemeClr val="tx1"/>
                          </a:solidFill>
                          <a:effectLst/>
                          <a:latin typeface="Times New Roman" panose="02020603050405020304" pitchFamily="18" charset="0"/>
                          <a:ea typeface="宋体" panose="02010600030101010101" pitchFamily="2" charset="-122"/>
                          <a:cs typeface="Times New Roman" panose="02020603050405020304" pitchFamily="18" charset="0"/>
                        </a:rPr>
                        <a:t>Ge</a:t>
                      </a:r>
                    </a:p>
                  </a:txBody>
                  <a:tcPr marL="8922" marR="8922" marT="8922" marB="0" anchor="ctr">
                    <a:solidFill>
                      <a:schemeClr val="accent2">
                        <a:lumMod val="20000"/>
                        <a:lumOff val="80000"/>
                      </a:schemeClr>
                    </a:solidFill>
                  </a:tcPr>
                </a:tc>
                <a:tc>
                  <a:txBody>
                    <a:bodyPr/>
                    <a:lstStyle/>
                    <a:p>
                      <a:pPr algn="ctr" fontAlgn="ctr"/>
                      <a:r>
                        <a:rPr lang="en-US" altLang="zh-CN" sz="1400" u="none" strike="noStrike" dirty="0" err="1">
                          <a:solidFill>
                            <a:schemeClr val="tx1"/>
                          </a:solidFill>
                          <a:effectLst/>
                          <a:latin typeface="Times New Roman" panose="02020603050405020304" pitchFamily="18" charset="0"/>
                          <a:cs typeface="Times New Roman" panose="02020603050405020304" pitchFamily="18" charset="0"/>
                        </a:rPr>
                        <a:t>SEGe</a:t>
                      </a:r>
                      <a:endParaRPr lang="en-US" sz="1400" b="0" i="0" u="none" strike="noStrike" dirty="0">
                        <a:solidFill>
                          <a:schemeClr val="tx1"/>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8922" marR="8922" marT="8922" marB="0" anchor="ctr">
                    <a:solidFill>
                      <a:schemeClr val="accent2">
                        <a:lumMod val="20000"/>
                        <a:lumOff val="80000"/>
                      </a:schemeClr>
                    </a:solidFill>
                  </a:tcPr>
                </a:tc>
                <a:tc>
                  <a:txBody>
                    <a:bodyPr/>
                    <a:lstStyle/>
                    <a:p>
                      <a:pPr algn="ctr" fontAlgn="ctr"/>
                      <a:r>
                        <a:rPr lang="en-US" altLang="zh-CN" sz="1400" b="0" i="0" u="none" strike="noStrike" dirty="0">
                          <a:solidFill>
                            <a:schemeClr val="tx1"/>
                          </a:solidFill>
                          <a:effectLst/>
                          <a:latin typeface="Times New Roman" panose="02020603050405020304" pitchFamily="18" charset="0"/>
                          <a:ea typeface="宋体" panose="02010600030101010101" pitchFamily="2" charset="-122"/>
                          <a:cs typeface="Times New Roman" panose="02020603050405020304" pitchFamily="18" charset="0"/>
                        </a:rPr>
                        <a:t>XtRa</a:t>
                      </a:r>
                      <a:endParaRPr lang="en-US" sz="1400" b="0" i="0" u="none" strike="noStrike" dirty="0">
                        <a:solidFill>
                          <a:schemeClr val="tx1"/>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8922" marR="8922" marT="8922" marB="0" anchor="ctr">
                    <a:solidFill>
                      <a:schemeClr val="accent2">
                        <a:lumMod val="20000"/>
                        <a:lumOff val="80000"/>
                      </a:schemeClr>
                    </a:solidFill>
                  </a:tcPr>
                </a:tc>
                <a:tc>
                  <a:txBody>
                    <a:bodyPr/>
                    <a:lstStyle/>
                    <a:p>
                      <a:pPr algn="ctr" fontAlgn="ctr"/>
                      <a:r>
                        <a:rPr lang="en-US" sz="1400" u="none" strike="noStrike" dirty="0" err="1">
                          <a:solidFill>
                            <a:schemeClr val="tx1"/>
                          </a:solidFill>
                          <a:effectLst/>
                          <a:latin typeface="Times New Roman" panose="02020603050405020304" pitchFamily="18" charset="0"/>
                          <a:cs typeface="Times New Roman" panose="02020603050405020304" pitchFamily="18" charset="0"/>
                        </a:rPr>
                        <a:t>REGe</a:t>
                      </a:r>
                      <a:endParaRPr lang="en-US" sz="1400" b="0" i="0" u="none" strike="noStrike" dirty="0">
                        <a:solidFill>
                          <a:schemeClr val="tx1"/>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8922" marR="8922" marT="8922" marB="0" anchor="ctr">
                    <a:solidFill>
                      <a:schemeClr val="accent2">
                        <a:lumMod val="20000"/>
                        <a:lumOff val="80000"/>
                      </a:schemeClr>
                    </a:solidFill>
                  </a:tcPr>
                </a:tc>
                <a:extLst>
                  <a:ext uri="{0D108BD9-81ED-4DB2-BD59-A6C34878D82A}">
                    <a16:rowId xmlns:a16="http://schemas.microsoft.com/office/drawing/2014/main" val="180399810"/>
                  </a:ext>
                </a:extLst>
              </a:tr>
              <a:tr h="180974">
                <a:tc>
                  <a:txBody>
                    <a:bodyPr/>
                    <a:lstStyle/>
                    <a:p>
                      <a:pPr algn="ctr" fontAlgn="ctr"/>
                      <a:r>
                        <a:rPr lang="en-US" sz="1400" b="0" i="0" u="none" strike="noStrike" dirty="0">
                          <a:solidFill>
                            <a:schemeClr val="tx1"/>
                          </a:solidFill>
                          <a:effectLst/>
                          <a:latin typeface="Times New Roman" panose="02020603050405020304" pitchFamily="18" charset="0"/>
                          <a:ea typeface="宋体" panose="02010600030101010101" pitchFamily="2" charset="-122"/>
                          <a:cs typeface="Times New Roman" panose="02020603050405020304" pitchFamily="18" charset="0"/>
                        </a:rPr>
                        <a:t>Energy range</a:t>
                      </a:r>
                    </a:p>
                  </a:txBody>
                  <a:tcPr marL="8922" marR="8922" marT="8922" marB="0" anchor="ctr">
                    <a:solidFill>
                      <a:schemeClr val="accent2">
                        <a:lumMod val="20000"/>
                        <a:lumOff val="80000"/>
                      </a:schemeClr>
                    </a:solidFill>
                  </a:tcPr>
                </a:tc>
                <a:tc>
                  <a:txBody>
                    <a:bodyPr/>
                    <a:lstStyle/>
                    <a:p>
                      <a:pPr algn="ctr" fontAlgn="ctr"/>
                      <a:r>
                        <a:rPr lang="da-DK" sz="1400" b="0" i="0" u="none" strike="noStrike" dirty="0">
                          <a:solidFill>
                            <a:schemeClr val="tx1"/>
                          </a:solidFill>
                          <a:effectLst/>
                          <a:latin typeface="Times New Roman" panose="02020603050405020304" pitchFamily="18" charset="0"/>
                          <a:ea typeface="宋体" panose="02010600030101010101" pitchFamily="2" charset="-122"/>
                          <a:cs typeface="Times New Roman" panose="02020603050405020304" pitchFamily="18" charset="0"/>
                        </a:rPr>
                        <a:t>40 keV to &gt;10 MeV</a:t>
                      </a:r>
                      <a:endParaRPr lang="en-US" sz="1400" b="0" i="0" u="none" strike="noStrike" dirty="0">
                        <a:solidFill>
                          <a:schemeClr val="tx1"/>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8922" marR="8922" marT="8922" marB="0" anchor="ctr">
                    <a:solidFill>
                      <a:schemeClr val="accent2">
                        <a:lumMod val="20000"/>
                        <a:lumOff val="80000"/>
                      </a:scheme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da-DK" altLang="zh-CN" sz="1400" b="0" i="0" u="none" strike="noStrike" dirty="0">
                          <a:solidFill>
                            <a:schemeClr val="tx1"/>
                          </a:solidFill>
                          <a:effectLst/>
                          <a:latin typeface="Times New Roman" panose="02020603050405020304" pitchFamily="18" charset="0"/>
                          <a:ea typeface="+mn-ea"/>
                          <a:cs typeface="Times New Roman" panose="02020603050405020304" pitchFamily="18" charset="0"/>
                        </a:rPr>
                        <a:t>3 keV to &gt;10 MeV</a:t>
                      </a:r>
                      <a:endParaRPr lang="en-US" altLang="zh-CN" sz="1400" b="0" i="0" u="none" strike="noStrike" dirty="0">
                        <a:solidFill>
                          <a:schemeClr val="tx1"/>
                        </a:solidFill>
                        <a:effectLst/>
                        <a:latin typeface="Times New Roman" panose="02020603050405020304" pitchFamily="18" charset="0"/>
                        <a:ea typeface="+mn-ea"/>
                        <a:cs typeface="Times New Roman" panose="02020603050405020304" pitchFamily="18" charset="0"/>
                      </a:endParaRPr>
                    </a:p>
                  </a:txBody>
                  <a:tcPr marL="8922" marR="8922" marT="8922" marB="0" anchor="ctr">
                    <a:solidFill>
                      <a:schemeClr val="accent2">
                        <a:lumMod val="20000"/>
                        <a:lumOff val="80000"/>
                      </a:scheme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da-DK" altLang="zh-CN" sz="1400" b="0" i="0" u="none" strike="noStrike" dirty="0">
                          <a:solidFill>
                            <a:schemeClr val="tx1"/>
                          </a:solidFill>
                          <a:effectLst/>
                          <a:latin typeface="Times New Roman" panose="02020603050405020304" pitchFamily="18" charset="0"/>
                          <a:ea typeface="+mn-ea"/>
                          <a:cs typeface="Times New Roman" panose="02020603050405020304" pitchFamily="18" charset="0"/>
                        </a:rPr>
                        <a:t>3 keV to &gt;10 MeV</a:t>
                      </a:r>
                      <a:endParaRPr lang="en-US" altLang="zh-CN" sz="1400" b="0" i="0" u="none" strike="noStrike" dirty="0">
                        <a:solidFill>
                          <a:schemeClr val="tx1"/>
                        </a:solidFill>
                        <a:effectLst/>
                        <a:latin typeface="Times New Roman" panose="02020603050405020304" pitchFamily="18" charset="0"/>
                        <a:ea typeface="+mn-ea"/>
                        <a:cs typeface="Times New Roman" panose="02020603050405020304" pitchFamily="18" charset="0"/>
                      </a:endParaRPr>
                    </a:p>
                  </a:txBody>
                  <a:tcPr marL="8922" marR="8922" marT="8922" marB="0" anchor="ctr">
                    <a:solidFill>
                      <a:schemeClr val="accent2">
                        <a:lumMod val="20000"/>
                        <a:lumOff val="80000"/>
                      </a:schemeClr>
                    </a:solidFill>
                  </a:tcPr>
                </a:tc>
                <a:extLst>
                  <a:ext uri="{0D108BD9-81ED-4DB2-BD59-A6C34878D82A}">
                    <a16:rowId xmlns:a16="http://schemas.microsoft.com/office/drawing/2014/main" val="1290584457"/>
                  </a:ext>
                </a:extLst>
              </a:tr>
              <a:tr h="180974">
                <a:tc rowSpan="2">
                  <a:txBody>
                    <a:bodyPr/>
                    <a:lstStyle/>
                    <a:p>
                      <a:pPr algn="ctr" fontAlgn="ctr"/>
                      <a:r>
                        <a:rPr lang="en-US" sz="1400" b="0" i="0" u="none" strike="noStrike" dirty="0">
                          <a:solidFill>
                            <a:schemeClr val="tx1"/>
                          </a:solidFill>
                          <a:effectLst/>
                          <a:latin typeface="Times New Roman" panose="02020603050405020304" pitchFamily="18" charset="0"/>
                          <a:ea typeface="宋体" panose="02010600030101010101" pitchFamily="2" charset="-122"/>
                          <a:cs typeface="Times New Roman" panose="02020603050405020304" pitchFamily="18" charset="0"/>
                        </a:rPr>
                        <a:t>Electrodes</a:t>
                      </a:r>
                    </a:p>
                  </a:txBody>
                  <a:tcPr marL="8922" marR="8922" marT="8922" marB="0" anchor="ctr">
                    <a:solidFill>
                      <a:schemeClr val="accent2">
                        <a:lumMod val="20000"/>
                        <a:lumOff val="80000"/>
                      </a:schemeClr>
                    </a:solidFill>
                  </a:tcPr>
                </a:tc>
                <a:tc>
                  <a:txBody>
                    <a:bodyPr/>
                    <a:lstStyle/>
                    <a:p>
                      <a:pPr algn="ctr" fontAlgn="ctr"/>
                      <a:r>
                        <a:rPr lang="en-US" sz="1400" u="none" strike="noStrike" dirty="0">
                          <a:solidFill>
                            <a:schemeClr val="tx1"/>
                          </a:solidFill>
                          <a:effectLst/>
                          <a:latin typeface="Times New Roman" panose="02020603050405020304" pitchFamily="18" charset="0"/>
                          <a:cs typeface="Times New Roman" panose="02020603050405020304" pitchFamily="18" charset="0"/>
                        </a:rPr>
                        <a:t>Lithium-diffused n-type contact on the outer surface</a:t>
                      </a:r>
                      <a:endParaRPr lang="en-US" sz="1400" b="0" i="0" u="none" strike="noStrike" dirty="0">
                        <a:solidFill>
                          <a:schemeClr val="tx1"/>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8922" marR="8922" marT="8922" marB="0" anchor="ctr">
                    <a:solidFill>
                      <a:schemeClr val="accent2">
                        <a:lumMod val="20000"/>
                        <a:lumOff val="80000"/>
                      </a:schemeClr>
                    </a:solidFill>
                  </a:tcPr>
                </a:tc>
                <a:tc>
                  <a:txBody>
                    <a:bodyPr/>
                    <a:lstStyle/>
                    <a:p>
                      <a:pPr algn="ctr" fontAlgn="ctr"/>
                      <a:r>
                        <a:rPr lang="en-US" sz="1400" u="none" strike="noStrike" dirty="0">
                          <a:solidFill>
                            <a:schemeClr val="tx1"/>
                          </a:solidFill>
                          <a:effectLst/>
                          <a:latin typeface="Times New Roman" panose="02020603050405020304" pitchFamily="18" charset="0"/>
                          <a:cs typeface="Times New Roman" panose="02020603050405020304" pitchFamily="18" charset="0"/>
                        </a:rPr>
                        <a:t>A unique thin-window contact</a:t>
                      </a:r>
                    </a:p>
                    <a:p>
                      <a:pPr algn="ctr" fontAlgn="ctr"/>
                      <a:r>
                        <a:rPr lang="en-US" sz="1400" u="none" strike="noStrike" dirty="0">
                          <a:solidFill>
                            <a:schemeClr val="tx1"/>
                          </a:solidFill>
                          <a:effectLst/>
                          <a:latin typeface="Times New Roman" panose="02020603050405020304" pitchFamily="18" charset="0"/>
                          <a:cs typeface="Times New Roman" panose="02020603050405020304" pitchFamily="18" charset="0"/>
                        </a:rPr>
                        <a:t>on the front surface </a:t>
                      </a:r>
                      <a:endParaRPr lang="en-US" sz="1400" b="0" i="0" u="none" strike="noStrike" dirty="0">
                        <a:solidFill>
                          <a:schemeClr val="tx1"/>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8922" marR="8922" marT="8922" marB="0" anchor="ctr">
                    <a:solidFill>
                      <a:schemeClr val="accent2">
                        <a:lumMod val="20000"/>
                        <a:lumOff val="80000"/>
                      </a:schemeClr>
                    </a:solidFill>
                  </a:tcPr>
                </a:tc>
                <a:tc>
                  <a:txBody>
                    <a:bodyPr/>
                    <a:lstStyle/>
                    <a:p>
                      <a:pPr algn="ctr" fontAlgn="ctr"/>
                      <a:r>
                        <a:rPr lang="en-US" altLang="zh-CN" sz="1400" u="none" strike="noStrike" dirty="0">
                          <a:solidFill>
                            <a:schemeClr val="tx1"/>
                          </a:solidFill>
                          <a:effectLst/>
                          <a:latin typeface="Times New Roman" panose="02020603050405020304" pitchFamily="18" charset="0"/>
                          <a:cs typeface="Times New Roman" panose="02020603050405020304" pitchFamily="18" charset="0"/>
                        </a:rPr>
                        <a:t> p-type electrode, (ion-implanted boron) on the outside</a:t>
                      </a:r>
                      <a:endParaRPr lang="en-US" altLang="zh-CN" sz="1400" b="0" i="0" u="none" strike="noStrike" dirty="0">
                        <a:solidFill>
                          <a:schemeClr val="tx1"/>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8922" marR="8922" marT="8922" marB="0" anchor="ctr">
                    <a:solidFill>
                      <a:schemeClr val="accent2">
                        <a:lumMod val="20000"/>
                        <a:lumOff val="80000"/>
                      </a:schemeClr>
                    </a:solidFill>
                  </a:tcPr>
                </a:tc>
                <a:extLst>
                  <a:ext uri="{0D108BD9-81ED-4DB2-BD59-A6C34878D82A}">
                    <a16:rowId xmlns:a16="http://schemas.microsoft.com/office/drawing/2014/main" val="917976656"/>
                  </a:ext>
                </a:extLst>
              </a:tr>
              <a:tr h="180974">
                <a:tc vMerge="1">
                  <a:txBody>
                    <a:bodyPr/>
                    <a:lstStyle/>
                    <a:p>
                      <a:pPr algn="ctr" fontAlgn="ctr"/>
                      <a:endParaRPr lang="en-US" sz="1400" b="0" i="0" u="none" strike="noStrike" dirty="0">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8922" marR="8922" marT="8922" marB="0" anchor="ctr">
                    <a:solidFill>
                      <a:schemeClr val="accent2">
                        <a:lumMod val="20000"/>
                        <a:lumOff val="80000"/>
                      </a:schemeClr>
                    </a:solidFill>
                  </a:tcPr>
                </a:tc>
                <a:tc>
                  <a:txBody>
                    <a:bodyPr/>
                    <a:lstStyle/>
                    <a:p>
                      <a:pPr algn="ctr" fontAlgn="ctr"/>
                      <a:r>
                        <a:rPr lang="en-US" sz="1400" b="0" i="0" u="none" strike="noStrike" dirty="0">
                          <a:solidFill>
                            <a:schemeClr val="tx1"/>
                          </a:solidFill>
                          <a:effectLst/>
                          <a:latin typeface="Times New Roman" panose="02020603050405020304" pitchFamily="18" charset="0"/>
                          <a:ea typeface="宋体" panose="02010600030101010101" pitchFamily="2" charset="-122"/>
                          <a:cs typeface="Times New Roman" panose="02020603050405020304" pitchFamily="18" charset="0"/>
                        </a:rPr>
                        <a:t>p-type contact on the surface of an axial well</a:t>
                      </a:r>
                    </a:p>
                  </a:txBody>
                  <a:tcPr marL="8922" marR="8922" marT="8922" marB="0" anchor="ctr">
                    <a:solidFill>
                      <a:schemeClr val="accent2">
                        <a:lumMod val="20000"/>
                        <a:lumOff val="80000"/>
                      </a:scheme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n-US" altLang="zh-CN" sz="1400" b="0" i="0" u="none" strike="noStrike" dirty="0">
                          <a:solidFill>
                            <a:schemeClr val="tx1"/>
                          </a:solidFill>
                          <a:effectLst/>
                          <a:latin typeface="Times New Roman" panose="02020603050405020304" pitchFamily="18" charset="0"/>
                          <a:ea typeface="+mn-ea"/>
                          <a:cs typeface="Times New Roman" panose="02020603050405020304" pitchFamily="18" charset="0"/>
                        </a:rPr>
                        <a:t>p-type contact on the surface of an axial well</a:t>
                      </a:r>
                    </a:p>
                  </a:txBody>
                  <a:tcPr marL="8922" marR="8922" marT="8922" marB="0" anchor="ctr">
                    <a:solidFill>
                      <a:schemeClr val="accent2">
                        <a:lumMod val="20000"/>
                        <a:lumOff val="80000"/>
                      </a:schemeClr>
                    </a:solidFill>
                  </a:tcPr>
                </a:tc>
                <a:tc>
                  <a:txBody>
                    <a:bodyPr/>
                    <a:lstStyle/>
                    <a:p>
                      <a:pPr algn="ctr" fontAlgn="ctr"/>
                      <a:r>
                        <a:rPr lang="en-US" altLang="zh-CN" sz="1400" b="0" i="0" u="none" strike="noStrike" dirty="0">
                          <a:solidFill>
                            <a:schemeClr val="tx1"/>
                          </a:solidFill>
                          <a:effectLst/>
                          <a:latin typeface="Times New Roman" panose="02020603050405020304" pitchFamily="18" charset="0"/>
                          <a:ea typeface="+mn-ea"/>
                          <a:cs typeface="Times New Roman" panose="02020603050405020304" pitchFamily="18" charset="0"/>
                        </a:rPr>
                        <a:t>n-type contact (diffused lithium) on the inside</a:t>
                      </a:r>
                      <a:endParaRPr lang="en-US" altLang="zh-CN" sz="1400" b="0" i="0" u="none" strike="noStrike" dirty="0">
                        <a:solidFill>
                          <a:schemeClr val="tx1"/>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8922" marR="8922" marT="8922" marB="0" anchor="ctr">
                    <a:solidFill>
                      <a:schemeClr val="accent2">
                        <a:lumMod val="20000"/>
                        <a:lumOff val="80000"/>
                      </a:schemeClr>
                    </a:solidFill>
                  </a:tcPr>
                </a:tc>
                <a:extLst>
                  <a:ext uri="{0D108BD9-81ED-4DB2-BD59-A6C34878D82A}">
                    <a16:rowId xmlns:a16="http://schemas.microsoft.com/office/drawing/2014/main" val="888853410"/>
                  </a:ext>
                </a:extLst>
              </a:tr>
              <a:tr h="180974">
                <a:tc>
                  <a:txBody>
                    <a:bodyPr/>
                    <a:lstStyle/>
                    <a:p>
                      <a:pPr algn="ctr" fontAlgn="ctr"/>
                      <a:r>
                        <a:rPr lang="en-US" sz="1400" b="0" i="0" u="none" strike="noStrike" dirty="0">
                          <a:solidFill>
                            <a:schemeClr val="tx1"/>
                          </a:solidFill>
                          <a:effectLst/>
                          <a:latin typeface="Times New Roman" panose="02020603050405020304" pitchFamily="18" charset="0"/>
                          <a:ea typeface="宋体" panose="02010600030101010101" pitchFamily="2" charset="-122"/>
                          <a:cs typeface="Times New Roman" panose="02020603050405020304" pitchFamily="18" charset="0"/>
                        </a:rPr>
                        <a:t>Windows</a:t>
                      </a:r>
                    </a:p>
                  </a:txBody>
                  <a:tcPr marL="8922" marR="8922" marT="8922" marB="0" anchor="ctr">
                    <a:solidFill>
                      <a:schemeClr val="accent2">
                        <a:lumMod val="20000"/>
                        <a:lumOff val="80000"/>
                      </a:schemeClr>
                    </a:solidFill>
                  </a:tcPr>
                </a:tc>
                <a:tc>
                  <a:txBody>
                    <a:bodyPr/>
                    <a:lstStyle/>
                    <a:p>
                      <a:pPr algn="ctr" fontAlgn="ctr"/>
                      <a:r>
                        <a:rPr lang="en-US" sz="1400" b="0" i="0" u="none" strike="noStrike" dirty="0">
                          <a:solidFill>
                            <a:schemeClr val="tx1"/>
                          </a:solidFill>
                          <a:effectLst/>
                          <a:latin typeface="Times New Roman" panose="02020603050405020304" pitchFamily="18" charset="0"/>
                          <a:ea typeface="宋体" panose="02010600030101010101" pitchFamily="2" charset="-122"/>
                          <a:cs typeface="Times New Roman" panose="02020603050405020304" pitchFamily="18" charset="0"/>
                        </a:rPr>
                        <a:t>Aluminum window, Improved ruggedness</a:t>
                      </a:r>
                    </a:p>
                  </a:txBody>
                  <a:tcPr marL="8922" marR="8922" marT="8922" marB="0" anchor="ctr">
                    <a:solidFill>
                      <a:schemeClr val="accent2">
                        <a:lumMod val="20000"/>
                        <a:lumOff val="80000"/>
                      </a:schemeClr>
                    </a:solidFill>
                  </a:tcPr>
                </a:tc>
                <a:tc>
                  <a:txBody>
                    <a:bodyPr/>
                    <a:lstStyle/>
                    <a:p>
                      <a:pPr algn="ctr" fontAlgn="ctr"/>
                      <a:r>
                        <a:rPr lang="en-US" sz="1400" b="0" i="0" u="none" strike="noStrike" dirty="0">
                          <a:solidFill>
                            <a:schemeClr val="tx1"/>
                          </a:solidFill>
                          <a:effectLst/>
                          <a:latin typeface="Times New Roman" panose="02020603050405020304" pitchFamily="18" charset="0"/>
                          <a:ea typeface="宋体" panose="02010600030101010101" pitchFamily="2" charset="-122"/>
                          <a:cs typeface="Times New Roman" panose="02020603050405020304" pitchFamily="18" charset="0"/>
                        </a:rPr>
                        <a:t>Carbon Composite window by default</a:t>
                      </a:r>
                    </a:p>
                    <a:p>
                      <a:pPr algn="ctr" fontAlgn="ctr"/>
                      <a:r>
                        <a:rPr lang="en-US" sz="1400" b="0" i="0" u="none" strike="noStrike" dirty="0">
                          <a:solidFill>
                            <a:schemeClr val="tx1"/>
                          </a:solidFill>
                          <a:effectLst/>
                          <a:latin typeface="Times New Roman" panose="02020603050405020304" pitchFamily="18" charset="0"/>
                          <a:ea typeface="宋体" panose="02010600030101010101" pitchFamily="2" charset="-122"/>
                          <a:cs typeface="Times New Roman" panose="02020603050405020304" pitchFamily="18" charset="0"/>
                        </a:rPr>
                        <a:t>Aluminum window available</a:t>
                      </a:r>
                    </a:p>
                    <a:p>
                      <a:pPr algn="ctr" fontAlgn="ctr"/>
                      <a:r>
                        <a:rPr lang="en-US" sz="1400" b="0" i="0" u="none" strike="noStrike" dirty="0">
                          <a:solidFill>
                            <a:schemeClr val="tx1"/>
                          </a:solidFill>
                          <a:effectLst/>
                          <a:latin typeface="Times New Roman" panose="02020603050405020304" pitchFamily="18" charset="0"/>
                          <a:ea typeface="宋体" panose="02010600030101010101" pitchFamily="2" charset="-122"/>
                          <a:cs typeface="Times New Roman" panose="02020603050405020304" pitchFamily="18" charset="0"/>
                        </a:rPr>
                        <a:t>Beryllium window on special request</a:t>
                      </a:r>
                    </a:p>
                  </a:txBody>
                  <a:tcPr marL="8922" marR="8922" marT="8922" marB="0" anchor="ctr">
                    <a:solidFill>
                      <a:schemeClr val="accent2">
                        <a:lumMod val="20000"/>
                        <a:lumOff val="80000"/>
                      </a:schemeClr>
                    </a:solidFill>
                  </a:tcPr>
                </a:tc>
                <a:tc>
                  <a:txBody>
                    <a:bodyPr/>
                    <a:lstStyle/>
                    <a:p>
                      <a:pPr algn="ctr" fontAlgn="ctr"/>
                      <a:r>
                        <a:rPr lang="en-US" altLang="zh-CN" sz="1400" b="0" i="0" u="none" strike="noStrike" dirty="0">
                          <a:solidFill>
                            <a:schemeClr val="tx1"/>
                          </a:solidFill>
                          <a:effectLst/>
                          <a:latin typeface="Times New Roman" panose="02020603050405020304" pitchFamily="18" charset="0"/>
                          <a:ea typeface="+mn-ea"/>
                          <a:cs typeface="Times New Roman" panose="02020603050405020304" pitchFamily="18" charset="0"/>
                        </a:rPr>
                        <a:t>Carbon Composite window by default</a:t>
                      </a:r>
                    </a:p>
                    <a:p>
                      <a:pPr algn="ctr" fontAlgn="ctr"/>
                      <a:r>
                        <a:rPr lang="en-US" altLang="zh-CN" sz="1400" b="0" i="0" u="none" strike="noStrike" dirty="0">
                          <a:solidFill>
                            <a:schemeClr val="tx1"/>
                          </a:solidFill>
                          <a:effectLst/>
                          <a:latin typeface="Times New Roman" panose="02020603050405020304" pitchFamily="18" charset="0"/>
                          <a:ea typeface="+mn-ea"/>
                          <a:cs typeface="Times New Roman" panose="02020603050405020304" pitchFamily="18" charset="0"/>
                        </a:rPr>
                        <a:t>Aluminum window available</a:t>
                      </a:r>
                    </a:p>
                    <a:p>
                      <a:pPr algn="ctr" fontAlgn="ctr"/>
                      <a:r>
                        <a:rPr lang="en-US" altLang="zh-CN" sz="1400" b="0" i="0" u="none" strike="noStrike" dirty="0">
                          <a:solidFill>
                            <a:schemeClr val="tx1"/>
                          </a:solidFill>
                          <a:effectLst/>
                          <a:latin typeface="Times New Roman" panose="02020603050405020304" pitchFamily="18" charset="0"/>
                          <a:ea typeface="+mn-ea"/>
                          <a:cs typeface="Times New Roman" panose="02020603050405020304" pitchFamily="18" charset="0"/>
                        </a:rPr>
                        <a:t>Beryllium window on special request</a:t>
                      </a:r>
                    </a:p>
                  </a:txBody>
                  <a:tcPr marL="8922" marR="8922" marT="8922" marB="0" anchor="ctr">
                    <a:solidFill>
                      <a:schemeClr val="accent2">
                        <a:lumMod val="20000"/>
                        <a:lumOff val="80000"/>
                      </a:schemeClr>
                    </a:solidFill>
                  </a:tcPr>
                </a:tc>
                <a:extLst>
                  <a:ext uri="{0D108BD9-81ED-4DB2-BD59-A6C34878D82A}">
                    <a16:rowId xmlns:a16="http://schemas.microsoft.com/office/drawing/2014/main" val="3265377032"/>
                  </a:ext>
                </a:extLst>
              </a:tr>
              <a:tr h="180974">
                <a:tc>
                  <a:txBody>
                    <a:bodyPr/>
                    <a:lstStyle/>
                    <a:p>
                      <a:pPr algn="ctr">
                        <a:spcAft>
                          <a:spcPts val="0"/>
                        </a:spcAft>
                      </a:pPr>
                      <a:r>
                        <a:rPr lang="en-US" sz="1400" dirty="0">
                          <a:solidFill>
                            <a:srgbClr val="000000"/>
                          </a:solidFill>
                          <a:effectLst/>
                          <a:latin typeface="Times New Roman" panose="02020603050405020304" pitchFamily="18" charset="0"/>
                          <a:ea typeface="SimSun" panose="02010600030101010101" pitchFamily="2" charset="-122"/>
                          <a:cs typeface="SimSun" panose="02010600030101010101" pitchFamily="2" charset="-122"/>
                        </a:rPr>
                        <a:t>Other features</a:t>
                      </a:r>
                      <a:endParaRPr lang="zh-CN" sz="1400" dirty="0">
                        <a:effectLst/>
                        <a:latin typeface="SimSun" panose="02010600030101010101" pitchFamily="2" charset="-122"/>
                        <a:ea typeface="SimSun" panose="02010600030101010101" pitchFamily="2" charset="-122"/>
                        <a:cs typeface="SimSun" panose="02010600030101010101" pitchFamily="2" charset="-122"/>
                      </a:endParaRPr>
                    </a:p>
                  </a:txBody>
                  <a:tcPr marL="68580" marR="68580" marT="0" marB="0" anchor="ctr">
                    <a:solidFill>
                      <a:schemeClr val="accent2">
                        <a:lumMod val="20000"/>
                        <a:lumOff val="80000"/>
                      </a:schemeClr>
                    </a:solidFill>
                  </a:tcPr>
                </a:tc>
                <a:tc>
                  <a:txBody>
                    <a:bodyPr/>
                    <a:lstStyle/>
                    <a:p>
                      <a:pPr algn="ctr">
                        <a:spcAft>
                          <a:spcPts val="0"/>
                        </a:spcAft>
                      </a:pPr>
                      <a:r>
                        <a:rPr lang="en-US" sz="1400" dirty="0">
                          <a:solidFill>
                            <a:srgbClr val="000000"/>
                          </a:solidFill>
                          <a:effectLst/>
                          <a:latin typeface="Times New Roman" panose="02020603050405020304" pitchFamily="18" charset="0"/>
                          <a:ea typeface="SimSun" panose="02010600030101010101" pitchFamily="2" charset="-122"/>
                          <a:cs typeface="SimSun" panose="02010600030101010101" pitchFamily="2" charset="-122"/>
                        </a:rPr>
                        <a:t>Cheap</a:t>
                      </a:r>
                      <a:endParaRPr lang="zh-CN" sz="1400" dirty="0">
                        <a:effectLst/>
                        <a:latin typeface="SimSun" panose="02010600030101010101" pitchFamily="2" charset="-122"/>
                        <a:ea typeface="SimSun" panose="02010600030101010101" pitchFamily="2" charset="-122"/>
                        <a:cs typeface="SimSun" panose="02010600030101010101" pitchFamily="2" charset="-122"/>
                      </a:endParaRPr>
                    </a:p>
                  </a:txBody>
                  <a:tcPr marL="68580" marR="68580" marT="0" marB="0" anchor="ctr">
                    <a:solidFill>
                      <a:schemeClr val="accent2">
                        <a:lumMod val="20000"/>
                        <a:lumOff val="80000"/>
                      </a:schemeClr>
                    </a:solidFill>
                  </a:tcPr>
                </a:tc>
                <a:tc>
                  <a:txBody>
                    <a:bodyPr/>
                    <a:lstStyle/>
                    <a:p>
                      <a:endParaRPr lang="zh-CN" sz="1400">
                        <a:effectLst/>
                        <a:latin typeface="Times New Roman" panose="02020603050405020304" pitchFamily="18" charset="0"/>
                      </a:endParaRPr>
                    </a:p>
                  </a:txBody>
                  <a:tcPr marL="68580" marR="68580" marT="0" marB="0" anchor="ctr">
                    <a:solidFill>
                      <a:schemeClr val="accent2">
                        <a:lumMod val="20000"/>
                        <a:lumOff val="80000"/>
                      </a:schemeClr>
                    </a:solidFill>
                  </a:tcPr>
                </a:tc>
                <a:tc>
                  <a:txBody>
                    <a:bodyPr/>
                    <a:lstStyle/>
                    <a:p>
                      <a:pPr algn="ctr">
                        <a:spcAft>
                          <a:spcPts val="0"/>
                        </a:spcAft>
                      </a:pPr>
                      <a:r>
                        <a:rPr lang="en-US" sz="1400">
                          <a:solidFill>
                            <a:srgbClr val="000000"/>
                          </a:solidFill>
                          <a:effectLst/>
                          <a:latin typeface="Times New Roman" panose="02020603050405020304" pitchFamily="18" charset="0"/>
                          <a:ea typeface="SimSun" panose="02010600030101010101" pitchFamily="2" charset="-122"/>
                          <a:cs typeface="SimSun" panose="02010600030101010101" pitchFamily="2" charset="-122"/>
                        </a:rPr>
                        <a:t>10 times as resistant to damage as conventional coaxial germanium detectors</a:t>
                      </a:r>
                      <a:endParaRPr lang="zh-CN" sz="1400">
                        <a:effectLst/>
                        <a:latin typeface="SimSun" panose="02010600030101010101" pitchFamily="2" charset="-122"/>
                        <a:ea typeface="SimSun" panose="02010600030101010101" pitchFamily="2" charset="-122"/>
                        <a:cs typeface="SimSun" panose="02010600030101010101" pitchFamily="2" charset="-122"/>
                      </a:endParaRPr>
                    </a:p>
                  </a:txBody>
                  <a:tcPr marL="68580" marR="68580" marT="0" marB="0" anchor="ctr">
                    <a:solidFill>
                      <a:schemeClr val="accent2">
                        <a:lumMod val="20000"/>
                        <a:lumOff val="80000"/>
                      </a:schemeClr>
                    </a:solidFill>
                  </a:tcPr>
                </a:tc>
                <a:extLst>
                  <a:ext uri="{0D108BD9-81ED-4DB2-BD59-A6C34878D82A}">
                    <a16:rowId xmlns:a16="http://schemas.microsoft.com/office/drawing/2014/main" val="2006479001"/>
                  </a:ext>
                </a:extLst>
              </a:tr>
              <a:tr h="180974">
                <a:tc>
                  <a:txBody>
                    <a:bodyPr/>
                    <a:lstStyle/>
                    <a:p>
                      <a:pPr algn="ctr">
                        <a:spcAft>
                          <a:spcPts val="0"/>
                        </a:spcAft>
                      </a:pPr>
                      <a:r>
                        <a:rPr lang="en-US" sz="1400">
                          <a:solidFill>
                            <a:srgbClr val="000000"/>
                          </a:solidFill>
                          <a:effectLst/>
                          <a:latin typeface="Times New Roman" panose="02020603050405020304" pitchFamily="18" charset="0"/>
                          <a:ea typeface="SimSun" panose="02010600030101010101" pitchFamily="2" charset="-122"/>
                          <a:cs typeface="SimSun" panose="02010600030101010101" pitchFamily="2" charset="-122"/>
                        </a:rPr>
                        <a:t>Comments</a:t>
                      </a:r>
                      <a:endParaRPr lang="zh-CN" sz="1400">
                        <a:effectLst/>
                        <a:latin typeface="SimSun" panose="02010600030101010101" pitchFamily="2" charset="-122"/>
                        <a:ea typeface="SimSun" panose="02010600030101010101" pitchFamily="2" charset="-122"/>
                        <a:cs typeface="SimSun" panose="02010600030101010101" pitchFamily="2" charset="-122"/>
                      </a:endParaRPr>
                    </a:p>
                  </a:txBody>
                  <a:tcPr marL="68580" marR="68580" marT="0" marB="0" anchor="ctr">
                    <a:solidFill>
                      <a:schemeClr val="accent2">
                        <a:lumMod val="20000"/>
                        <a:lumOff val="80000"/>
                      </a:schemeClr>
                    </a:solidFill>
                  </a:tcPr>
                </a:tc>
                <a:tc>
                  <a:txBody>
                    <a:bodyPr/>
                    <a:lstStyle/>
                    <a:p>
                      <a:pPr algn="ctr">
                        <a:spcAft>
                          <a:spcPts val="0"/>
                        </a:spcAft>
                      </a:pPr>
                      <a:r>
                        <a:rPr lang="en-US" sz="1400" dirty="0">
                          <a:solidFill>
                            <a:srgbClr val="000000"/>
                          </a:solidFill>
                          <a:effectLst/>
                          <a:latin typeface="Times New Roman" panose="02020603050405020304" pitchFamily="18" charset="0"/>
                          <a:ea typeface="SimSun" panose="02010600030101010101" pitchFamily="2" charset="-122"/>
                          <a:cs typeface="SimSun" panose="02010600030101010101" pitchFamily="2" charset="-122"/>
                        </a:rPr>
                        <a:t> </a:t>
                      </a:r>
                      <a:endParaRPr lang="zh-CN" sz="1400" dirty="0">
                        <a:effectLst/>
                        <a:latin typeface="SimSun" panose="02010600030101010101" pitchFamily="2" charset="-122"/>
                        <a:ea typeface="SimSun" panose="02010600030101010101" pitchFamily="2" charset="-122"/>
                        <a:cs typeface="SimSun" panose="02010600030101010101" pitchFamily="2" charset="-122"/>
                      </a:endParaRPr>
                    </a:p>
                  </a:txBody>
                  <a:tcPr marL="68580" marR="68580" marT="0" marB="0" anchor="ctr">
                    <a:solidFill>
                      <a:schemeClr val="accent2">
                        <a:lumMod val="20000"/>
                        <a:lumOff val="80000"/>
                      </a:schemeClr>
                    </a:solidFill>
                  </a:tcPr>
                </a:tc>
                <a:tc>
                  <a:txBody>
                    <a:bodyPr/>
                    <a:lstStyle/>
                    <a:p>
                      <a:pPr algn="ctr">
                        <a:spcAft>
                          <a:spcPts val="0"/>
                        </a:spcAft>
                      </a:pPr>
                      <a:r>
                        <a:rPr lang="en-US" sz="1400" dirty="0">
                          <a:solidFill>
                            <a:srgbClr val="000000"/>
                          </a:solidFill>
                          <a:effectLst/>
                          <a:latin typeface="Times New Roman" panose="02020603050405020304" pitchFamily="18" charset="0"/>
                          <a:ea typeface="SimSun" panose="02010600030101010101" pitchFamily="2" charset="-122"/>
                          <a:cs typeface="SimSun" panose="02010600030101010101" pitchFamily="2" charset="-122"/>
                        </a:rPr>
                        <a:t>To measure low-energy γ rays, we might need large-area Kapton windows on the chamber.</a:t>
                      </a:r>
                      <a:endParaRPr lang="zh-CN" sz="1400" dirty="0">
                        <a:effectLst/>
                        <a:latin typeface="SimSun" panose="02010600030101010101" pitchFamily="2" charset="-122"/>
                        <a:ea typeface="SimSun" panose="02010600030101010101" pitchFamily="2" charset="-122"/>
                        <a:cs typeface="SimSun" panose="02010600030101010101" pitchFamily="2" charset="-122"/>
                      </a:endParaRPr>
                    </a:p>
                  </a:txBody>
                  <a:tcPr marL="68580" marR="68580" marT="0" marB="0" anchor="ctr">
                    <a:solidFill>
                      <a:schemeClr val="accent2">
                        <a:lumMod val="20000"/>
                        <a:lumOff val="80000"/>
                      </a:schemeClr>
                    </a:solidFill>
                  </a:tcPr>
                </a:tc>
                <a:tc>
                  <a:txBody>
                    <a:bodyPr/>
                    <a:lstStyle/>
                    <a:p>
                      <a:pPr algn="ctr">
                        <a:spcAft>
                          <a:spcPts val="0"/>
                        </a:spcAft>
                      </a:pPr>
                      <a:r>
                        <a:rPr lang="en-US" sz="1400" dirty="0">
                          <a:solidFill>
                            <a:srgbClr val="000000"/>
                          </a:solidFill>
                          <a:effectLst/>
                          <a:latin typeface="Times New Roman" panose="02020603050405020304" pitchFamily="18" charset="0"/>
                          <a:ea typeface="SimSun" panose="02010600030101010101" pitchFamily="2" charset="-122"/>
                          <a:cs typeface="SimSun" panose="02010600030101010101" pitchFamily="2" charset="-122"/>
                        </a:rPr>
                        <a:t>Expensive. The radiation damage resistance feature doesn’t matter to us.</a:t>
                      </a:r>
                      <a:endParaRPr lang="zh-CN" sz="1400" dirty="0">
                        <a:effectLst/>
                        <a:latin typeface="SimSun" panose="02010600030101010101" pitchFamily="2" charset="-122"/>
                        <a:ea typeface="SimSun" panose="02010600030101010101" pitchFamily="2" charset="-122"/>
                        <a:cs typeface="SimSun" panose="02010600030101010101" pitchFamily="2" charset="-122"/>
                      </a:endParaRPr>
                    </a:p>
                  </a:txBody>
                  <a:tcPr marL="68580" marR="68580" marT="0" marB="0" anchor="ctr">
                    <a:solidFill>
                      <a:schemeClr val="accent2">
                        <a:lumMod val="20000"/>
                        <a:lumOff val="80000"/>
                      </a:schemeClr>
                    </a:solidFill>
                  </a:tcPr>
                </a:tc>
                <a:extLst>
                  <a:ext uri="{0D108BD9-81ED-4DB2-BD59-A6C34878D82A}">
                    <a16:rowId xmlns:a16="http://schemas.microsoft.com/office/drawing/2014/main" val="2746102650"/>
                  </a:ext>
                </a:extLst>
              </a:tr>
            </a:tbl>
          </a:graphicData>
        </a:graphic>
      </p:graphicFrame>
    </p:spTree>
    <p:extLst>
      <p:ext uri="{BB962C8B-B14F-4D97-AF65-F5344CB8AC3E}">
        <p14:creationId xmlns:p14="http://schemas.microsoft.com/office/powerpoint/2010/main" val="3061480044"/>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63348ADC-7AB7-451F-AA33-E18A6A38668B}"/>
              </a:ext>
            </a:extLst>
          </p:cNvPr>
          <p:cNvPicPr>
            <a:picLocks noChangeAspect="1"/>
          </p:cNvPicPr>
          <p:nvPr/>
        </p:nvPicPr>
        <p:blipFill>
          <a:blip r:embed="rId2"/>
          <a:stretch>
            <a:fillRect/>
          </a:stretch>
        </p:blipFill>
        <p:spPr>
          <a:xfrm>
            <a:off x="1" y="2"/>
            <a:ext cx="5394960" cy="3009070"/>
          </a:xfrm>
          <a:prstGeom prst="rect">
            <a:avLst/>
          </a:prstGeom>
        </p:spPr>
      </p:pic>
      <p:pic>
        <p:nvPicPr>
          <p:cNvPr id="5" name="Picture 4">
            <a:extLst>
              <a:ext uri="{FF2B5EF4-FFF2-40B4-BE49-F238E27FC236}">
                <a16:creationId xmlns:a16="http://schemas.microsoft.com/office/drawing/2014/main" id="{4CD050FD-1B56-4B28-803C-B6C49A2FCFD9}"/>
              </a:ext>
            </a:extLst>
          </p:cNvPr>
          <p:cNvPicPr>
            <a:picLocks noChangeAspect="1"/>
          </p:cNvPicPr>
          <p:nvPr/>
        </p:nvPicPr>
        <p:blipFill>
          <a:blip r:embed="rId3"/>
          <a:stretch>
            <a:fillRect/>
          </a:stretch>
        </p:blipFill>
        <p:spPr>
          <a:xfrm>
            <a:off x="1" y="3009072"/>
            <a:ext cx="5394960" cy="3863640"/>
          </a:xfrm>
          <a:prstGeom prst="rect">
            <a:avLst/>
          </a:prstGeom>
        </p:spPr>
      </p:pic>
      <p:sp>
        <p:nvSpPr>
          <p:cNvPr id="7" name="TextBox 6">
            <a:extLst>
              <a:ext uri="{FF2B5EF4-FFF2-40B4-BE49-F238E27FC236}">
                <a16:creationId xmlns:a16="http://schemas.microsoft.com/office/drawing/2014/main" id="{0CE18FE0-63D1-4434-BFE5-D28D4DCE2891}"/>
              </a:ext>
            </a:extLst>
          </p:cNvPr>
          <p:cNvSpPr txBox="1"/>
          <p:nvPr/>
        </p:nvSpPr>
        <p:spPr>
          <a:xfrm>
            <a:off x="5394962" y="5380672"/>
            <a:ext cx="3749038" cy="1477328"/>
          </a:xfrm>
          <a:prstGeom prst="rect">
            <a:avLst/>
          </a:prstGeom>
          <a:noFill/>
        </p:spPr>
        <p:txBody>
          <a:bodyPr wrap="square">
            <a:spAutoFit/>
          </a:bodyPr>
          <a:lstStyle/>
          <a:p>
            <a:pPr algn="just"/>
            <a:r>
              <a:rPr lang="en-US" dirty="0">
                <a:latin typeface="Arial Narrow" panose="020B0606020202030204" pitchFamily="34" charset="0"/>
              </a:rPr>
              <a:t>Y. Ito </a:t>
            </a:r>
            <a:r>
              <a:rPr lang="en-US" i="1" dirty="0">
                <a:latin typeface="Arial Narrow" panose="020B0606020202030204" pitchFamily="34" charset="0"/>
              </a:rPr>
              <a:t>et al</a:t>
            </a:r>
            <a:r>
              <a:rPr lang="en-US" dirty="0">
                <a:latin typeface="Arial Narrow" panose="020B0606020202030204" pitchFamily="34" charset="0"/>
              </a:rPr>
              <a:t>., J. Anal. At. </a:t>
            </a:r>
            <a:r>
              <a:rPr lang="en-US" dirty="0" err="1">
                <a:latin typeface="Arial Narrow" panose="020B0606020202030204" pitchFamily="34" charset="0"/>
              </a:rPr>
              <a:t>Spectrom</a:t>
            </a:r>
            <a:r>
              <a:rPr lang="en-US" dirty="0">
                <a:latin typeface="Arial Narrow" panose="020B0606020202030204" pitchFamily="34" charset="0"/>
              </a:rPr>
              <a:t>. 39, 1094 (2024).</a:t>
            </a:r>
          </a:p>
          <a:p>
            <a:pPr algn="just"/>
            <a:r>
              <a:rPr lang="en-US" dirty="0">
                <a:latin typeface="Arial Narrow" panose="020B0606020202030204" pitchFamily="34" charset="0"/>
              </a:rPr>
              <a:t>Natural linewidths of Cu Kα1,2 spectra obtained with an antiparallel double-crystal X-ray spectrometer</a:t>
            </a:r>
          </a:p>
        </p:txBody>
      </p:sp>
    </p:spTree>
    <p:extLst>
      <p:ext uri="{BB962C8B-B14F-4D97-AF65-F5344CB8AC3E}">
        <p14:creationId xmlns:p14="http://schemas.microsoft.com/office/powerpoint/2010/main" val="1008784224"/>
      </p:ext>
    </p:extLst>
  </p:cSld>
  <p:clrMapOvr>
    <a:masterClrMapping/>
  </p:clrMapOvr>
</p:sld>
</file>

<file path=ppt/slides/slide3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A4BDC687-A53D-43A5-BF88-8B398419C728}"/>
              </a:ext>
            </a:extLst>
          </p:cNvPr>
          <p:cNvPicPr>
            <a:picLocks noChangeAspect="1"/>
          </p:cNvPicPr>
          <p:nvPr/>
        </p:nvPicPr>
        <p:blipFill>
          <a:blip r:embed="rId2" cstate="print">
            <a:extLst>
              <a:ext uri="{28A0092B-C50C-407E-A947-70E740481C1C}">
                <a14:useLocalDpi xmlns:a14="http://schemas.microsoft.com/office/drawing/2010/main"/>
              </a:ext>
            </a:extLst>
          </a:blip>
          <a:stretch>
            <a:fillRect/>
          </a:stretch>
        </p:blipFill>
        <p:spPr>
          <a:xfrm>
            <a:off x="0" y="1"/>
            <a:ext cx="2648197" cy="2856844"/>
          </a:xfrm>
          <a:prstGeom prst="rect">
            <a:avLst/>
          </a:prstGeom>
        </p:spPr>
      </p:pic>
      <p:pic>
        <p:nvPicPr>
          <p:cNvPr id="3" name="Picture 2">
            <a:extLst>
              <a:ext uri="{FF2B5EF4-FFF2-40B4-BE49-F238E27FC236}">
                <a16:creationId xmlns:a16="http://schemas.microsoft.com/office/drawing/2014/main" id="{21E782D6-DD4F-4F0E-81B1-B9BD01520FB6}"/>
              </a:ext>
            </a:extLst>
          </p:cNvPr>
          <p:cNvPicPr>
            <a:picLocks noChangeAspect="1"/>
          </p:cNvPicPr>
          <p:nvPr/>
        </p:nvPicPr>
        <p:blipFill>
          <a:blip r:embed="rId3" cstate="print">
            <a:extLst>
              <a:ext uri="{28A0092B-C50C-407E-A947-70E740481C1C}">
                <a14:useLocalDpi xmlns:a14="http://schemas.microsoft.com/office/drawing/2010/main"/>
              </a:ext>
            </a:extLst>
          </a:blip>
          <a:stretch>
            <a:fillRect/>
          </a:stretch>
        </p:blipFill>
        <p:spPr>
          <a:xfrm>
            <a:off x="2973787" y="1"/>
            <a:ext cx="2667609" cy="2741940"/>
          </a:xfrm>
          <a:prstGeom prst="rect">
            <a:avLst/>
          </a:prstGeom>
        </p:spPr>
      </p:pic>
      <p:pic>
        <p:nvPicPr>
          <p:cNvPr id="4" name="Picture 3">
            <a:extLst>
              <a:ext uri="{FF2B5EF4-FFF2-40B4-BE49-F238E27FC236}">
                <a16:creationId xmlns:a16="http://schemas.microsoft.com/office/drawing/2014/main" id="{AA1CB470-FEC3-4DF8-94DB-5F8967D2BF89}"/>
              </a:ext>
            </a:extLst>
          </p:cNvPr>
          <p:cNvPicPr>
            <a:picLocks noChangeAspect="1"/>
          </p:cNvPicPr>
          <p:nvPr/>
        </p:nvPicPr>
        <p:blipFill>
          <a:blip r:embed="rId4" cstate="print">
            <a:extLst>
              <a:ext uri="{28A0092B-C50C-407E-A947-70E740481C1C}">
                <a14:useLocalDpi xmlns:a14="http://schemas.microsoft.com/office/drawing/2010/main"/>
              </a:ext>
            </a:extLst>
          </a:blip>
          <a:stretch>
            <a:fillRect/>
          </a:stretch>
        </p:blipFill>
        <p:spPr>
          <a:xfrm>
            <a:off x="6095300" y="29285"/>
            <a:ext cx="2916606" cy="2292144"/>
          </a:xfrm>
          <a:prstGeom prst="rect">
            <a:avLst/>
          </a:prstGeom>
        </p:spPr>
      </p:pic>
      <p:pic>
        <p:nvPicPr>
          <p:cNvPr id="5" name="Picture 4">
            <a:extLst>
              <a:ext uri="{FF2B5EF4-FFF2-40B4-BE49-F238E27FC236}">
                <a16:creationId xmlns:a16="http://schemas.microsoft.com/office/drawing/2014/main" id="{7E310A0F-F974-4249-82A6-52A2A4E3F497}"/>
              </a:ext>
            </a:extLst>
          </p:cNvPr>
          <p:cNvPicPr>
            <a:picLocks noChangeAspect="1"/>
          </p:cNvPicPr>
          <p:nvPr/>
        </p:nvPicPr>
        <p:blipFill>
          <a:blip r:embed="rId5">
            <a:extLst>
              <a:ext uri="{28A0092B-C50C-407E-A947-70E740481C1C}">
                <a14:useLocalDpi xmlns:a14="http://schemas.microsoft.com/office/drawing/2010/main"/>
              </a:ext>
            </a:extLst>
          </a:blip>
          <a:stretch>
            <a:fillRect/>
          </a:stretch>
        </p:blipFill>
        <p:spPr>
          <a:xfrm>
            <a:off x="5726357" y="2057045"/>
            <a:ext cx="1538896" cy="782639"/>
          </a:xfrm>
          <a:prstGeom prst="rect">
            <a:avLst/>
          </a:prstGeom>
        </p:spPr>
      </p:pic>
      <p:pic>
        <p:nvPicPr>
          <p:cNvPr id="6" name="Picture 5">
            <a:extLst>
              <a:ext uri="{FF2B5EF4-FFF2-40B4-BE49-F238E27FC236}">
                <a16:creationId xmlns:a16="http://schemas.microsoft.com/office/drawing/2014/main" id="{E6BAD375-6D4B-4E8E-A47B-8DE128D2B238}"/>
              </a:ext>
            </a:extLst>
          </p:cNvPr>
          <p:cNvPicPr>
            <a:picLocks noChangeAspect="1"/>
          </p:cNvPicPr>
          <p:nvPr/>
        </p:nvPicPr>
        <p:blipFill>
          <a:blip r:embed="rId6">
            <a:extLst>
              <a:ext uri="{28A0092B-C50C-407E-A947-70E740481C1C}">
                <a14:useLocalDpi xmlns:a14="http://schemas.microsoft.com/office/drawing/2010/main"/>
              </a:ext>
            </a:extLst>
          </a:blip>
          <a:stretch>
            <a:fillRect/>
          </a:stretch>
        </p:blipFill>
        <p:spPr>
          <a:xfrm>
            <a:off x="-1" y="2856845"/>
            <a:ext cx="2659041" cy="3840838"/>
          </a:xfrm>
          <a:prstGeom prst="rect">
            <a:avLst/>
          </a:prstGeom>
        </p:spPr>
      </p:pic>
      <p:pic>
        <p:nvPicPr>
          <p:cNvPr id="7" name="Picture 6">
            <a:extLst>
              <a:ext uri="{FF2B5EF4-FFF2-40B4-BE49-F238E27FC236}">
                <a16:creationId xmlns:a16="http://schemas.microsoft.com/office/drawing/2014/main" id="{BB5AA32E-96E5-4BBF-88E6-27AEB73C795D}"/>
              </a:ext>
            </a:extLst>
          </p:cNvPr>
          <p:cNvPicPr>
            <a:picLocks noChangeAspect="1"/>
          </p:cNvPicPr>
          <p:nvPr/>
        </p:nvPicPr>
        <p:blipFill>
          <a:blip r:embed="rId7">
            <a:extLst>
              <a:ext uri="{28A0092B-C50C-407E-A947-70E740481C1C}">
                <a14:useLocalDpi xmlns:a14="http://schemas.microsoft.com/office/drawing/2010/main"/>
              </a:ext>
            </a:extLst>
          </a:blip>
          <a:stretch>
            <a:fillRect/>
          </a:stretch>
        </p:blipFill>
        <p:spPr>
          <a:xfrm>
            <a:off x="2970087" y="2839684"/>
            <a:ext cx="2671309" cy="4018315"/>
          </a:xfrm>
          <a:prstGeom prst="rect">
            <a:avLst/>
          </a:prstGeom>
        </p:spPr>
      </p:pic>
      <p:pic>
        <p:nvPicPr>
          <p:cNvPr id="8" name="Picture 7">
            <a:extLst>
              <a:ext uri="{FF2B5EF4-FFF2-40B4-BE49-F238E27FC236}">
                <a16:creationId xmlns:a16="http://schemas.microsoft.com/office/drawing/2014/main" id="{368862BA-257E-4622-A4D1-CE8C5E13D36E}"/>
              </a:ext>
            </a:extLst>
          </p:cNvPr>
          <p:cNvPicPr>
            <a:picLocks noChangeAspect="1"/>
          </p:cNvPicPr>
          <p:nvPr/>
        </p:nvPicPr>
        <p:blipFill>
          <a:blip r:embed="rId8">
            <a:extLst>
              <a:ext uri="{28A0092B-C50C-407E-A947-70E740481C1C}">
                <a14:useLocalDpi xmlns:a14="http://schemas.microsoft.com/office/drawing/2010/main"/>
              </a:ext>
            </a:extLst>
          </a:blip>
          <a:stretch>
            <a:fillRect/>
          </a:stretch>
        </p:blipFill>
        <p:spPr>
          <a:xfrm>
            <a:off x="6293922" y="2846396"/>
            <a:ext cx="2460649" cy="4011604"/>
          </a:xfrm>
          <a:prstGeom prst="rect">
            <a:avLst/>
          </a:prstGeom>
        </p:spPr>
      </p:pic>
    </p:spTree>
    <p:extLst>
      <p:ext uri="{BB962C8B-B14F-4D97-AF65-F5344CB8AC3E}">
        <p14:creationId xmlns:p14="http://schemas.microsoft.com/office/powerpoint/2010/main" val="2457167139"/>
      </p:ext>
    </p:extLst>
  </p:cSld>
  <p:clrMapOvr>
    <a:masterClrMapping/>
  </p:clrMapOvr>
</p:sld>
</file>

<file path=ppt/slides/slide3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6F0D1B3B-C442-4BED-A7A5-4428C50C9D3C}"/>
              </a:ext>
            </a:extLst>
          </p:cNvPr>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0" y="31199"/>
            <a:ext cx="9144000" cy="3397801"/>
          </a:xfrm>
          <a:prstGeom prst="rect">
            <a:avLst/>
          </a:prstGeom>
        </p:spPr>
      </p:pic>
    </p:spTree>
    <p:extLst>
      <p:ext uri="{BB962C8B-B14F-4D97-AF65-F5344CB8AC3E}">
        <p14:creationId xmlns:p14="http://schemas.microsoft.com/office/powerpoint/2010/main" val="3270079992"/>
      </p:ext>
    </p:extLst>
  </p:cSld>
  <p:clrMapOvr>
    <a:masterClrMapping/>
  </p:clrMapOvr>
</p:sld>
</file>

<file path=ppt/slides/slide3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a:extLst>
              <a:ext uri="{FF2B5EF4-FFF2-40B4-BE49-F238E27FC236}">
                <a16:creationId xmlns:a16="http://schemas.microsoft.com/office/drawing/2014/main" id="{335973B3-1D0D-43FD-B875-6C9282A6F117}"/>
              </a:ext>
            </a:extLst>
          </p:cNvPr>
          <p:cNvSpPr txBox="1"/>
          <p:nvPr/>
        </p:nvSpPr>
        <p:spPr>
          <a:xfrm>
            <a:off x="0" y="0"/>
            <a:ext cx="9144000" cy="2554545"/>
          </a:xfrm>
          <a:prstGeom prst="rect">
            <a:avLst/>
          </a:prstGeom>
          <a:noFill/>
        </p:spPr>
        <p:txBody>
          <a:bodyPr wrap="square">
            <a:spAutoFit/>
          </a:bodyPr>
          <a:lstStyle/>
          <a:p>
            <a:pPr algn="just" fontAlgn="base"/>
            <a:r>
              <a:rPr lang="en-US" altLang="zh-CN" sz="1600" b="0" i="0" dirty="0">
                <a:solidFill>
                  <a:srgbClr val="971A1E"/>
                </a:solidFill>
                <a:effectLst/>
                <a:latin typeface="Roboto" pitchFamily="2" charset="0"/>
              </a:rPr>
              <a:t>How Do Thermoelectric Coolers (TECs) Work?</a:t>
            </a:r>
          </a:p>
          <a:p>
            <a:pPr algn="just" fontAlgn="base"/>
            <a:r>
              <a:rPr lang="en-US" altLang="zh-CN" sz="1600" b="1" i="0" dirty="0">
                <a:solidFill>
                  <a:srgbClr val="333333"/>
                </a:solidFill>
                <a:effectLst/>
                <a:latin typeface="Roboto" pitchFamily="2" charset="0"/>
              </a:rPr>
              <a:t>The Peltier Effect</a:t>
            </a:r>
            <a:endParaRPr lang="en-US" altLang="zh-CN" sz="1600" b="0" i="0" dirty="0">
              <a:solidFill>
                <a:srgbClr val="333333"/>
              </a:solidFill>
              <a:effectLst/>
              <a:latin typeface="Roboto" pitchFamily="2" charset="0"/>
            </a:endParaRPr>
          </a:p>
          <a:p>
            <a:pPr algn="just" fontAlgn="base"/>
            <a:r>
              <a:rPr lang="en-US" altLang="zh-CN" sz="1600" b="0" i="0" dirty="0">
                <a:solidFill>
                  <a:srgbClr val="232323"/>
                </a:solidFill>
                <a:effectLst/>
                <a:latin typeface="Roboto" pitchFamily="2" charset="0"/>
              </a:rPr>
              <a:t>Thermoelectric coolers operate according to the Peltier effect.</a:t>
            </a:r>
          </a:p>
          <a:p>
            <a:pPr algn="just" fontAlgn="base"/>
            <a:r>
              <a:rPr lang="en-US" altLang="zh-CN" sz="1600" b="0" i="0" dirty="0">
                <a:solidFill>
                  <a:srgbClr val="232323"/>
                </a:solidFill>
                <a:effectLst/>
                <a:latin typeface="Roboto" pitchFamily="2" charset="0"/>
              </a:rPr>
              <a:t>The main application of the Peltier effect is cooling. However the Peltier effect can also be used for heating or control of temperature. In every case, a DC voltage is required.</a:t>
            </a:r>
          </a:p>
          <a:p>
            <a:pPr algn="just" fontAlgn="base"/>
            <a:r>
              <a:rPr lang="en-US" altLang="zh-CN" sz="1600" b="0" i="0" dirty="0">
                <a:solidFill>
                  <a:srgbClr val="232323"/>
                </a:solidFill>
                <a:effectLst/>
                <a:latin typeface="Roboto" pitchFamily="2" charset="0"/>
              </a:rPr>
              <a:t>Thermoelectric coolers operate by the Peltier effect (one of three phenomena that make up the thermoelectric effect). The device has two sides, and when a DC electric current flows through the device, it brings heat from one side to the other, so that one side gets cooler while the other gets hotter. The "hot" side is attached to a </a:t>
            </a:r>
            <a:r>
              <a:rPr lang="en-US" altLang="zh-CN" sz="1600" b="1" i="0" dirty="0">
                <a:solidFill>
                  <a:srgbClr val="232323"/>
                </a:solidFill>
                <a:effectLst/>
                <a:latin typeface="Roboto" pitchFamily="2" charset="0"/>
              </a:rPr>
              <a:t>heat sink</a:t>
            </a:r>
            <a:r>
              <a:rPr lang="en-US" altLang="zh-CN" sz="1600" b="0" i="0" dirty="0">
                <a:solidFill>
                  <a:srgbClr val="232323"/>
                </a:solidFill>
                <a:effectLst/>
                <a:latin typeface="Roboto" pitchFamily="2" charset="0"/>
              </a:rPr>
              <a:t> so that it remains at ambient temperature, while the cool side goes below room temperature.</a:t>
            </a:r>
          </a:p>
        </p:txBody>
      </p:sp>
      <p:sp>
        <p:nvSpPr>
          <p:cNvPr id="4" name="TextBox 3">
            <a:extLst>
              <a:ext uri="{FF2B5EF4-FFF2-40B4-BE49-F238E27FC236}">
                <a16:creationId xmlns:a16="http://schemas.microsoft.com/office/drawing/2014/main" id="{B6116567-241F-4095-B452-C589889AA7C5}"/>
              </a:ext>
            </a:extLst>
          </p:cNvPr>
          <p:cNvSpPr txBox="1"/>
          <p:nvPr/>
        </p:nvSpPr>
        <p:spPr>
          <a:xfrm>
            <a:off x="0" y="3072349"/>
            <a:ext cx="9144000" cy="1754326"/>
          </a:xfrm>
          <a:prstGeom prst="rect">
            <a:avLst/>
          </a:prstGeom>
          <a:noFill/>
        </p:spPr>
        <p:txBody>
          <a:bodyPr wrap="square" rtlCol="0">
            <a:spAutoFit/>
          </a:bodyPr>
          <a:lstStyle/>
          <a:p>
            <a:r>
              <a:rPr lang="en-US" altLang="zh-CN" sz="1800" i="0" dirty="0">
                <a:solidFill>
                  <a:srgbClr val="363536"/>
                </a:solidFill>
                <a:effectLst/>
                <a:latin typeface="ProximaNova-Regular"/>
              </a:rPr>
              <a:t>Si(Li) detectors cover an energy range from a few hundred eV to above 50 keV and are used in a wide variety of applications including x-ray fluorescence, x-ray microanalysis, PIXE, EXAFS, x-ray diffraction, and </a:t>
            </a:r>
            <a:r>
              <a:rPr lang="en-US" altLang="zh-CN" sz="1800" i="0" dirty="0" err="1">
                <a:solidFill>
                  <a:srgbClr val="363536"/>
                </a:solidFill>
                <a:effectLst/>
                <a:latin typeface="ProximaNova-Regular"/>
              </a:rPr>
              <a:t>Mössbauer</a:t>
            </a:r>
            <a:r>
              <a:rPr lang="en-US" altLang="zh-CN" sz="1800" i="0" dirty="0">
                <a:solidFill>
                  <a:srgbClr val="363536"/>
                </a:solidFill>
                <a:effectLst/>
                <a:latin typeface="ProximaNova-Regular"/>
              </a:rPr>
              <a:t> spectroscopy.</a:t>
            </a:r>
          </a:p>
          <a:p>
            <a:endParaRPr lang="en-US" altLang="zh-CN" sz="1800" i="0" dirty="0">
              <a:solidFill>
                <a:srgbClr val="363536"/>
              </a:solidFill>
              <a:effectLst/>
              <a:latin typeface="ProximaNova-Regular"/>
            </a:endParaRPr>
          </a:p>
          <a:p>
            <a:r>
              <a:rPr lang="en-US" altLang="zh-CN" dirty="0">
                <a:solidFill>
                  <a:srgbClr val="363536"/>
                </a:solidFill>
                <a:latin typeface="ProximaNova-Regular"/>
              </a:rPr>
              <a:t>U</a:t>
            </a:r>
            <a:r>
              <a:rPr lang="en-US" altLang="zh-CN" sz="1800" i="0" dirty="0">
                <a:solidFill>
                  <a:srgbClr val="363536"/>
                </a:solidFill>
                <a:effectLst/>
                <a:latin typeface="ProximaNova-Regular"/>
              </a:rPr>
              <a:t>nlike those manufactured by some companies, Mirion Si(Li) detectors are stable at room temperature so they can be shipped and stored without LN</a:t>
            </a:r>
            <a:r>
              <a:rPr lang="en-US" altLang="zh-CN" sz="1800" i="0" baseline="-25000" dirty="0">
                <a:solidFill>
                  <a:srgbClr val="363536"/>
                </a:solidFill>
                <a:effectLst/>
                <a:latin typeface="ProximaNova-Regular"/>
              </a:rPr>
              <a:t>2</a:t>
            </a:r>
            <a:r>
              <a:rPr lang="en-US" altLang="zh-CN" sz="1800" i="0" dirty="0">
                <a:solidFill>
                  <a:srgbClr val="363536"/>
                </a:solidFill>
                <a:effectLst/>
                <a:latin typeface="ProximaNova-Regular"/>
              </a:rPr>
              <a:t>.</a:t>
            </a:r>
          </a:p>
        </p:txBody>
      </p:sp>
      <p:sp>
        <p:nvSpPr>
          <p:cNvPr id="5" name="TextBox 4">
            <a:extLst>
              <a:ext uri="{FF2B5EF4-FFF2-40B4-BE49-F238E27FC236}">
                <a16:creationId xmlns:a16="http://schemas.microsoft.com/office/drawing/2014/main" id="{49019520-F424-4727-B667-3633C53715E9}"/>
              </a:ext>
            </a:extLst>
          </p:cNvPr>
          <p:cNvSpPr txBox="1"/>
          <p:nvPr/>
        </p:nvSpPr>
        <p:spPr>
          <a:xfrm>
            <a:off x="0" y="4826675"/>
            <a:ext cx="4403558" cy="2031325"/>
          </a:xfrm>
          <a:prstGeom prst="rect">
            <a:avLst/>
          </a:prstGeom>
          <a:noFill/>
        </p:spPr>
        <p:txBody>
          <a:bodyPr wrap="square">
            <a:spAutoFit/>
          </a:bodyPr>
          <a:lstStyle/>
          <a:p>
            <a:r>
              <a:rPr lang="en-US" altLang="zh-CN" sz="1800" b="1" i="0" dirty="0">
                <a:solidFill>
                  <a:srgbClr val="005467"/>
                </a:solidFill>
                <a:effectLst/>
                <a:latin typeface="ProximaNova-Bold"/>
              </a:rPr>
              <a:t>ACCESSORIES</a:t>
            </a:r>
            <a:br>
              <a:rPr lang="en-US" altLang="zh-CN" sz="1800" i="0" dirty="0">
                <a:solidFill>
                  <a:srgbClr val="005467"/>
                </a:solidFill>
                <a:effectLst/>
                <a:latin typeface="ProximaNova-Bold"/>
              </a:rPr>
            </a:br>
            <a:r>
              <a:rPr lang="en-US" altLang="zh-CN" dirty="0"/>
              <a:t>• Liquid nitrogen supply </a:t>
            </a:r>
            <a:r>
              <a:rPr lang="en-US" altLang="zh-CN" dirty="0" err="1"/>
              <a:t>Dewars</a:t>
            </a:r>
            <a:endParaRPr lang="en-US" altLang="zh-CN" dirty="0"/>
          </a:p>
          <a:p>
            <a:r>
              <a:rPr lang="en-US" altLang="zh-CN" dirty="0"/>
              <a:t>• LN2 transfer devices</a:t>
            </a:r>
          </a:p>
          <a:p>
            <a:r>
              <a:rPr lang="en-US" altLang="zh-CN" dirty="0"/>
              <a:t>• Automatic LN2 transfer systems</a:t>
            </a:r>
          </a:p>
          <a:p>
            <a:r>
              <a:rPr lang="en-US" altLang="zh-CN" dirty="0"/>
              <a:t>• LN2 level alarms</a:t>
            </a:r>
          </a:p>
          <a:p>
            <a:r>
              <a:rPr lang="en-US" altLang="zh-CN" dirty="0"/>
              <a:t>• Lead shields for low level counting</a:t>
            </a:r>
          </a:p>
          <a:p>
            <a:r>
              <a:rPr lang="en-US" altLang="zh-CN" dirty="0"/>
              <a:t>• Compton suppression spectrometers</a:t>
            </a:r>
            <a:endParaRPr lang="zh-CN" altLang="en-US" dirty="0"/>
          </a:p>
        </p:txBody>
      </p:sp>
    </p:spTree>
    <p:extLst>
      <p:ext uri="{BB962C8B-B14F-4D97-AF65-F5344CB8AC3E}">
        <p14:creationId xmlns:p14="http://schemas.microsoft.com/office/powerpoint/2010/main" val="1238227148"/>
      </p:ext>
    </p:extLst>
  </p:cSld>
  <p:clrMapOvr>
    <a:masterClrMapping/>
  </p:clrMapOvr>
</p:sld>
</file>

<file path=ppt/slides/slide3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Table 2">
            <a:extLst>
              <a:ext uri="{FF2B5EF4-FFF2-40B4-BE49-F238E27FC236}">
                <a16:creationId xmlns:a16="http://schemas.microsoft.com/office/drawing/2014/main" id="{259FF9ED-5A33-4DB5-9C3D-E59ACBF29B20}"/>
              </a:ext>
            </a:extLst>
          </p:cNvPr>
          <p:cNvGraphicFramePr>
            <a:graphicFrameLocks noGrp="1"/>
          </p:cNvGraphicFramePr>
          <p:nvPr/>
        </p:nvGraphicFramePr>
        <p:xfrm>
          <a:off x="0" y="1"/>
          <a:ext cx="9144002" cy="6035040"/>
        </p:xfrm>
        <a:graphic>
          <a:graphicData uri="http://schemas.openxmlformats.org/drawingml/2006/table">
            <a:tbl>
              <a:tblPr firstRow="1" bandRow="1">
                <a:tableStyleId>{BC89EF96-8CEA-46FF-86C4-4CE0E7609802}</a:tableStyleId>
              </a:tblPr>
              <a:tblGrid>
                <a:gridCol w="1306286">
                  <a:extLst>
                    <a:ext uri="{9D8B030D-6E8A-4147-A177-3AD203B41FA5}">
                      <a16:colId xmlns:a16="http://schemas.microsoft.com/office/drawing/2014/main" val="4136881738"/>
                    </a:ext>
                  </a:extLst>
                </a:gridCol>
                <a:gridCol w="967357">
                  <a:extLst>
                    <a:ext uri="{9D8B030D-6E8A-4147-A177-3AD203B41FA5}">
                      <a16:colId xmlns:a16="http://schemas.microsoft.com/office/drawing/2014/main" val="143356284"/>
                    </a:ext>
                  </a:extLst>
                </a:gridCol>
                <a:gridCol w="1186249">
                  <a:extLst>
                    <a:ext uri="{9D8B030D-6E8A-4147-A177-3AD203B41FA5}">
                      <a16:colId xmlns:a16="http://schemas.microsoft.com/office/drawing/2014/main" val="454336820"/>
                    </a:ext>
                  </a:extLst>
                </a:gridCol>
                <a:gridCol w="1285103">
                  <a:extLst>
                    <a:ext uri="{9D8B030D-6E8A-4147-A177-3AD203B41FA5}">
                      <a16:colId xmlns:a16="http://schemas.microsoft.com/office/drawing/2014/main" val="1010966243"/>
                    </a:ext>
                  </a:extLst>
                </a:gridCol>
                <a:gridCol w="1581664">
                  <a:extLst>
                    <a:ext uri="{9D8B030D-6E8A-4147-A177-3AD203B41FA5}">
                      <a16:colId xmlns:a16="http://schemas.microsoft.com/office/drawing/2014/main" val="2853653069"/>
                    </a:ext>
                  </a:extLst>
                </a:gridCol>
                <a:gridCol w="1457773">
                  <a:extLst>
                    <a:ext uri="{9D8B030D-6E8A-4147-A177-3AD203B41FA5}">
                      <a16:colId xmlns:a16="http://schemas.microsoft.com/office/drawing/2014/main" val="3563460283"/>
                    </a:ext>
                  </a:extLst>
                </a:gridCol>
                <a:gridCol w="1359570">
                  <a:extLst>
                    <a:ext uri="{9D8B030D-6E8A-4147-A177-3AD203B41FA5}">
                      <a16:colId xmlns:a16="http://schemas.microsoft.com/office/drawing/2014/main" val="3903764219"/>
                    </a:ext>
                  </a:extLst>
                </a:gridCol>
              </a:tblGrid>
              <a:tr h="1016480">
                <a:tc>
                  <a:txBody>
                    <a:bodyPr/>
                    <a:lstStyle/>
                    <a:p>
                      <a:pPr algn="ctr"/>
                      <a:r>
                        <a:rPr lang="en-US" altLang="zh-CN" sz="1400" b="0" dirty="0">
                          <a:latin typeface="Times New Roman" panose="02020603050405020304" pitchFamily="18" charset="0"/>
                          <a:cs typeface="Times New Roman" panose="02020603050405020304" pitchFamily="18" charset="0"/>
                        </a:rPr>
                        <a:t>Summary</a:t>
                      </a:r>
                      <a:endParaRPr lang="zh-CN" altLang="en-US" sz="1400" b="0" dirty="0">
                        <a:latin typeface="Times New Roman" panose="02020603050405020304" pitchFamily="18" charset="0"/>
                        <a:cs typeface="Times New Roman" panose="02020603050405020304" pitchFamily="18" charset="0"/>
                      </a:endParaRPr>
                    </a:p>
                  </a:txBody>
                  <a:tcPr anchor="ctr">
                    <a:solidFill>
                      <a:schemeClr val="bg1"/>
                    </a:solidFill>
                  </a:tcPr>
                </a:tc>
                <a:tc>
                  <a:txBody>
                    <a:bodyPr/>
                    <a:lstStyle/>
                    <a:p>
                      <a:pPr algn="ctr"/>
                      <a:r>
                        <a:rPr lang="en-US" altLang="zh-CN" sz="1400" b="0" dirty="0">
                          <a:solidFill>
                            <a:srgbClr val="000000"/>
                          </a:solidFill>
                          <a:effectLst/>
                          <a:latin typeface="Times New Roman" panose="02020603050405020304" pitchFamily="18" charset="0"/>
                          <a:cs typeface="Times New Roman" panose="02020603050405020304" pitchFamily="18" charset="0"/>
                        </a:rPr>
                        <a:t>Ge(Li) lithium-drifted germanium detector </a:t>
                      </a:r>
                      <a:endParaRPr lang="zh-CN" altLang="en-US" sz="1400" b="0" dirty="0">
                        <a:latin typeface="Times New Roman" panose="02020603050405020304" pitchFamily="18" charset="0"/>
                        <a:cs typeface="Times New Roman" panose="02020603050405020304" pitchFamily="18" charset="0"/>
                      </a:endParaRPr>
                    </a:p>
                  </a:txBody>
                  <a:tcPr anchor="ctr">
                    <a:solidFill>
                      <a:schemeClr val="bg1"/>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zh-CN" sz="1400" b="0" dirty="0">
                          <a:latin typeface="Times New Roman" panose="02020603050405020304" pitchFamily="18" charset="0"/>
                          <a:cs typeface="Times New Roman" panose="02020603050405020304" pitchFamily="18" charset="0"/>
                        </a:rPr>
                        <a:t>Standard electrode coaxial</a:t>
                      </a:r>
                    </a:p>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zh-CN" sz="1400" b="0" dirty="0">
                          <a:solidFill>
                            <a:srgbClr val="000000"/>
                          </a:solidFill>
                          <a:effectLst/>
                          <a:latin typeface="Times New Roman" panose="02020603050405020304" pitchFamily="18" charset="0"/>
                          <a:cs typeface="Times New Roman" panose="02020603050405020304" pitchFamily="18" charset="0"/>
                        </a:rPr>
                        <a:t>germanium</a:t>
                      </a:r>
                      <a:r>
                        <a:rPr lang="en-US" altLang="zh-CN" sz="1400" b="0" dirty="0">
                          <a:latin typeface="Times New Roman" panose="02020603050405020304" pitchFamily="18" charset="0"/>
                          <a:cs typeface="Times New Roman" panose="02020603050405020304" pitchFamily="18" charset="0"/>
                        </a:rPr>
                        <a:t> detector</a:t>
                      </a:r>
                      <a:endParaRPr lang="zh-CN" altLang="en-US" sz="1400" b="0" dirty="0">
                        <a:latin typeface="Times New Roman" panose="02020603050405020304" pitchFamily="18" charset="0"/>
                        <a:cs typeface="Times New Roman" panose="02020603050405020304" pitchFamily="18" charset="0"/>
                      </a:endParaRPr>
                    </a:p>
                  </a:txBody>
                  <a:tcPr anchor="ctr">
                    <a:solidFill>
                      <a:schemeClr val="bg1"/>
                    </a:solidFill>
                  </a:tcPr>
                </a:tc>
                <a:tc>
                  <a:txBody>
                    <a:bodyPr/>
                    <a:lstStyle/>
                    <a:p>
                      <a:pPr algn="ctr"/>
                      <a:r>
                        <a:rPr lang="en-US" altLang="zh-CN" sz="1400" b="0" i="0" kern="1200" dirty="0">
                          <a:solidFill>
                            <a:schemeClr val="tx1"/>
                          </a:solidFill>
                          <a:effectLst/>
                          <a:latin typeface="Times New Roman" panose="02020603050405020304" pitchFamily="18" charset="0"/>
                          <a:ea typeface="+mn-ea"/>
                          <a:cs typeface="Times New Roman" panose="02020603050405020304" pitchFamily="18" charset="0"/>
                        </a:rPr>
                        <a:t>Ultra-low energy germanium</a:t>
                      </a:r>
                      <a:br>
                        <a:rPr lang="en-US" altLang="zh-CN" sz="1400" b="0" i="0" kern="1200" dirty="0">
                          <a:solidFill>
                            <a:schemeClr val="tx1"/>
                          </a:solidFill>
                          <a:effectLst/>
                          <a:latin typeface="Times New Roman" panose="02020603050405020304" pitchFamily="18" charset="0"/>
                          <a:ea typeface="+mn-ea"/>
                          <a:cs typeface="Times New Roman" panose="02020603050405020304" pitchFamily="18" charset="0"/>
                        </a:rPr>
                      </a:br>
                      <a:r>
                        <a:rPr lang="en-US" altLang="zh-CN" sz="1400" b="0" i="0" kern="1200" dirty="0">
                          <a:solidFill>
                            <a:schemeClr val="tx1"/>
                          </a:solidFill>
                          <a:effectLst/>
                          <a:latin typeface="Times New Roman" panose="02020603050405020304" pitchFamily="18" charset="0"/>
                          <a:ea typeface="+mn-ea"/>
                          <a:cs typeface="Times New Roman" panose="02020603050405020304" pitchFamily="18" charset="0"/>
                        </a:rPr>
                        <a:t>detector</a:t>
                      </a:r>
                      <a:endParaRPr lang="zh-CN" altLang="en-US" sz="1400" b="0" dirty="0">
                        <a:latin typeface="Times New Roman" panose="02020603050405020304" pitchFamily="18" charset="0"/>
                        <a:cs typeface="Times New Roman" panose="02020603050405020304" pitchFamily="18" charset="0"/>
                      </a:endParaRPr>
                    </a:p>
                  </a:txBody>
                  <a:tcPr anchor="ctr">
                    <a:solidFill>
                      <a:schemeClr val="bg1"/>
                    </a:solidFill>
                  </a:tcPr>
                </a:tc>
                <a:tc>
                  <a:txBody>
                    <a:bodyPr/>
                    <a:lstStyle/>
                    <a:p>
                      <a:pPr algn="ctr"/>
                      <a:r>
                        <a:rPr lang="en-US" altLang="zh-CN" sz="1400" b="0" i="0" dirty="0">
                          <a:solidFill>
                            <a:srgbClr val="000000"/>
                          </a:solidFill>
                          <a:effectLst/>
                          <a:latin typeface="Times New Roman" panose="02020603050405020304" pitchFamily="18" charset="0"/>
                          <a:cs typeface="Times New Roman" panose="02020603050405020304" pitchFamily="18" charset="0"/>
                        </a:rPr>
                        <a:t>Lithium-drifted silicon detector Si(</a:t>
                      </a:r>
                      <a:r>
                        <a:rPr lang="en-US" altLang="zh-CN" sz="1400" b="0" dirty="0">
                          <a:solidFill>
                            <a:srgbClr val="000000"/>
                          </a:solidFill>
                          <a:latin typeface="Times New Roman" panose="02020603050405020304" pitchFamily="18" charset="0"/>
                          <a:cs typeface="Times New Roman" panose="02020603050405020304" pitchFamily="18" charset="0"/>
                        </a:rPr>
                        <a:t>Li)</a:t>
                      </a:r>
                      <a:endParaRPr lang="zh-CN" altLang="en-US" sz="1400" b="0" dirty="0">
                        <a:latin typeface="Times New Roman" panose="02020603050405020304" pitchFamily="18" charset="0"/>
                        <a:cs typeface="Times New Roman" panose="02020603050405020304" pitchFamily="18" charset="0"/>
                      </a:endParaRPr>
                    </a:p>
                  </a:txBody>
                  <a:tcPr anchor="ctr">
                    <a:solidFill>
                      <a:schemeClr val="bg1"/>
                    </a:solidFill>
                  </a:tcPr>
                </a:tc>
                <a:tc>
                  <a:txBody>
                    <a:bodyPr/>
                    <a:lstStyle/>
                    <a:p>
                      <a:pPr algn="ctr"/>
                      <a:r>
                        <a:rPr lang="en-US" altLang="zh-CN" sz="1400" b="0" i="0" dirty="0">
                          <a:solidFill>
                            <a:srgbClr val="363536"/>
                          </a:solidFill>
                          <a:effectLst/>
                          <a:latin typeface="Times New Roman" panose="02020603050405020304" pitchFamily="18" charset="0"/>
                          <a:cs typeface="Times New Roman" panose="02020603050405020304" pitchFamily="18" charset="0"/>
                        </a:rPr>
                        <a:t>Silicon drift detector (SDD)</a:t>
                      </a:r>
                      <a:endParaRPr lang="zh-CN" altLang="en-US" sz="1400" b="0" dirty="0">
                        <a:latin typeface="Times New Roman" panose="02020603050405020304" pitchFamily="18" charset="0"/>
                        <a:cs typeface="Times New Roman" panose="02020603050405020304" pitchFamily="18" charset="0"/>
                      </a:endParaRPr>
                    </a:p>
                  </a:txBody>
                  <a:tcPr anchor="ctr">
                    <a:solidFill>
                      <a:schemeClr val="bg1"/>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zh-CN" sz="1400" b="0" i="0" kern="1200" dirty="0">
                          <a:solidFill>
                            <a:schemeClr val="tx1"/>
                          </a:solidFill>
                          <a:effectLst/>
                          <a:latin typeface="Times New Roman" panose="02020603050405020304" pitchFamily="18" charset="0"/>
                          <a:ea typeface="+mn-ea"/>
                          <a:cs typeface="Times New Roman" panose="02020603050405020304" pitchFamily="18" charset="0"/>
                        </a:rPr>
                        <a:t>Passivated implanted planar</a:t>
                      </a:r>
                      <a:br>
                        <a:rPr lang="en-US" altLang="zh-CN" sz="1400" b="0" i="0" kern="1200" dirty="0">
                          <a:solidFill>
                            <a:schemeClr val="tx1"/>
                          </a:solidFill>
                          <a:effectLst/>
                          <a:latin typeface="Times New Roman" panose="02020603050405020304" pitchFamily="18" charset="0"/>
                          <a:ea typeface="+mn-ea"/>
                          <a:cs typeface="Times New Roman" panose="02020603050405020304" pitchFamily="18" charset="0"/>
                        </a:rPr>
                      </a:br>
                      <a:r>
                        <a:rPr lang="en-US" altLang="zh-CN" sz="1400" b="0" i="0" kern="1200" dirty="0">
                          <a:solidFill>
                            <a:schemeClr val="tx1"/>
                          </a:solidFill>
                          <a:effectLst/>
                          <a:latin typeface="Times New Roman" panose="02020603050405020304" pitchFamily="18" charset="0"/>
                          <a:ea typeface="+mn-ea"/>
                          <a:cs typeface="Times New Roman" panose="02020603050405020304" pitchFamily="18" charset="0"/>
                        </a:rPr>
                        <a:t>silicon detector (PIPS)</a:t>
                      </a:r>
                      <a:endParaRPr lang="zh-CN" altLang="en-US" sz="1400" b="0" dirty="0">
                        <a:latin typeface="Times New Roman" panose="02020603050405020304" pitchFamily="18" charset="0"/>
                        <a:cs typeface="Times New Roman" panose="02020603050405020304" pitchFamily="18" charset="0"/>
                      </a:endParaRPr>
                    </a:p>
                  </a:txBody>
                  <a:tcPr anchor="ctr">
                    <a:solidFill>
                      <a:schemeClr val="bg1"/>
                    </a:solidFill>
                  </a:tcPr>
                </a:tc>
                <a:extLst>
                  <a:ext uri="{0D108BD9-81ED-4DB2-BD59-A6C34878D82A}">
                    <a16:rowId xmlns:a16="http://schemas.microsoft.com/office/drawing/2014/main" val="2130521112"/>
                  </a:ext>
                </a:extLst>
              </a:tr>
              <a:tr h="454741">
                <a:tc>
                  <a:txBody>
                    <a:bodyPr/>
                    <a:lstStyle/>
                    <a:p>
                      <a:pPr algn="ctr"/>
                      <a:endParaRPr lang="zh-CN" altLang="en-US" sz="1400" b="0" dirty="0">
                        <a:latin typeface="Times New Roman" panose="02020603050405020304" pitchFamily="18" charset="0"/>
                        <a:cs typeface="Times New Roman" panose="02020603050405020304" pitchFamily="18" charset="0"/>
                      </a:endParaRPr>
                    </a:p>
                  </a:txBody>
                  <a:tcPr anchor="ctr">
                    <a:solidFill>
                      <a:schemeClr val="bg1"/>
                    </a:solidFill>
                  </a:tcPr>
                </a:tc>
                <a:tc>
                  <a:txBody>
                    <a:bodyPr/>
                    <a:lstStyle/>
                    <a:p>
                      <a:pPr algn="ctr"/>
                      <a:r>
                        <a:rPr lang="en-US" altLang="zh-CN" sz="1400" b="0" dirty="0">
                          <a:solidFill>
                            <a:srgbClr val="000000"/>
                          </a:solidFill>
                          <a:latin typeface="Times New Roman" panose="02020603050405020304" pitchFamily="18" charset="0"/>
                          <a:cs typeface="Times New Roman" panose="02020603050405020304" pitchFamily="18" charset="0"/>
                        </a:rPr>
                        <a:t>obsolete</a:t>
                      </a:r>
                      <a:endParaRPr lang="zh-CN" altLang="en-US" sz="1400" b="0" dirty="0">
                        <a:latin typeface="Times New Roman" panose="02020603050405020304" pitchFamily="18" charset="0"/>
                        <a:cs typeface="Times New Roman" panose="02020603050405020304" pitchFamily="18" charset="0"/>
                      </a:endParaRPr>
                    </a:p>
                  </a:txBody>
                  <a:tcPr anchor="ctr">
                    <a:solidFill>
                      <a:schemeClr val="bg1"/>
                    </a:solidFill>
                  </a:tcPr>
                </a:tc>
                <a:tc>
                  <a:txBody>
                    <a:bodyPr/>
                    <a:lstStyle/>
                    <a:p>
                      <a:pPr algn="ctr"/>
                      <a:r>
                        <a:rPr lang="en-US" altLang="zh-CN" sz="1400" b="0" dirty="0" err="1">
                          <a:latin typeface="Times New Roman" panose="02020603050405020304" pitchFamily="18" charset="0"/>
                          <a:cs typeface="Times New Roman" panose="02020603050405020304" pitchFamily="18" charset="0"/>
                        </a:rPr>
                        <a:t>SEGe</a:t>
                      </a:r>
                      <a:endParaRPr lang="zh-CN" altLang="en-US" sz="1400" b="0" dirty="0">
                        <a:latin typeface="Times New Roman" panose="02020603050405020304" pitchFamily="18" charset="0"/>
                        <a:cs typeface="Times New Roman" panose="02020603050405020304" pitchFamily="18" charset="0"/>
                      </a:endParaRPr>
                    </a:p>
                  </a:txBody>
                  <a:tcPr anchor="ctr">
                    <a:solidFill>
                      <a:schemeClr val="bg1"/>
                    </a:solidFill>
                  </a:tcPr>
                </a:tc>
                <a:tc>
                  <a:txBody>
                    <a:bodyPr/>
                    <a:lstStyle/>
                    <a:p>
                      <a:pPr algn="ctr"/>
                      <a:r>
                        <a:rPr lang="en-US" altLang="zh-CN" sz="1400" b="0" i="0" kern="1200" dirty="0">
                          <a:solidFill>
                            <a:schemeClr val="tx1"/>
                          </a:solidFill>
                          <a:effectLst/>
                          <a:latin typeface="Times New Roman" panose="02020603050405020304" pitchFamily="18" charset="0"/>
                          <a:ea typeface="+mn-ea"/>
                          <a:cs typeface="Times New Roman" panose="02020603050405020304" pitchFamily="18" charset="0"/>
                        </a:rPr>
                        <a:t>Ultra-</a:t>
                      </a:r>
                      <a:r>
                        <a:rPr lang="en-US" altLang="zh-CN" sz="1400" b="0" i="0" kern="1200" dirty="0" err="1">
                          <a:solidFill>
                            <a:schemeClr val="tx1"/>
                          </a:solidFill>
                          <a:effectLst/>
                          <a:latin typeface="Times New Roman" panose="02020603050405020304" pitchFamily="18" charset="0"/>
                          <a:ea typeface="+mn-ea"/>
                          <a:cs typeface="Times New Roman" panose="02020603050405020304" pitchFamily="18" charset="0"/>
                        </a:rPr>
                        <a:t>LEGe</a:t>
                      </a:r>
                      <a:endParaRPr lang="zh-CN" altLang="en-US" sz="1400" b="0" dirty="0">
                        <a:latin typeface="Times New Roman" panose="02020603050405020304" pitchFamily="18" charset="0"/>
                        <a:cs typeface="Times New Roman" panose="02020603050405020304" pitchFamily="18" charset="0"/>
                      </a:endParaRPr>
                    </a:p>
                  </a:txBody>
                  <a:tcPr anchor="ctr">
                    <a:solidFill>
                      <a:schemeClr val="bg1"/>
                    </a:solidFill>
                  </a:tcPr>
                </a:tc>
                <a:tc>
                  <a:txBody>
                    <a:bodyPr/>
                    <a:lstStyle/>
                    <a:p>
                      <a:pPr algn="ctr"/>
                      <a:r>
                        <a:rPr lang="en-US" altLang="zh-CN" sz="1400" b="0" dirty="0">
                          <a:latin typeface="Times New Roman" panose="02020603050405020304" pitchFamily="18" charset="0"/>
                          <a:cs typeface="Times New Roman" panose="02020603050405020304" pitchFamily="18" charset="0"/>
                        </a:rPr>
                        <a:t>Silicon lithium x-ray detector</a:t>
                      </a:r>
                      <a:endParaRPr lang="zh-CN" altLang="en-US" sz="1400" b="0" dirty="0">
                        <a:latin typeface="Times New Roman" panose="02020603050405020304" pitchFamily="18" charset="0"/>
                        <a:cs typeface="Times New Roman" panose="02020603050405020304" pitchFamily="18" charset="0"/>
                      </a:endParaRPr>
                    </a:p>
                  </a:txBody>
                  <a:tcPr anchor="ctr">
                    <a:solidFill>
                      <a:schemeClr val="bg1"/>
                    </a:solidFill>
                  </a:tcPr>
                </a:tc>
                <a:tc>
                  <a:txBody>
                    <a:bodyPr/>
                    <a:lstStyle/>
                    <a:p>
                      <a:pPr algn="ctr"/>
                      <a:r>
                        <a:rPr lang="en-US" altLang="zh-CN" sz="1400" b="0" i="0" kern="1200" dirty="0">
                          <a:solidFill>
                            <a:schemeClr val="tx1"/>
                          </a:solidFill>
                          <a:effectLst/>
                          <a:latin typeface="Times New Roman" panose="02020603050405020304" pitchFamily="18" charset="0"/>
                          <a:ea typeface="+mn-ea"/>
                          <a:cs typeface="Times New Roman" panose="02020603050405020304" pitchFamily="18" charset="0"/>
                        </a:rPr>
                        <a:t>X-PIPS</a:t>
                      </a:r>
                      <a:endParaRPr lang="zh-CN" altLang="en-US" sz="1400" b="0" dirty="0">
                        <a:latin typeface="Times New Roman" panose="02020603050405020304" pitchFamily="18" charset="0"/>
                        <a:cs typeface="Times New Roman" panose="02020603050405020304" pitchFamily="18" charset="0"/>
                      </a:endParaRPr>
                    </a:p>
                  </a:txBody>
                  <a:tcPr anchor="ctr">
                    <a:solidFill>
                      <a:schemeClr val="bg1"/>
                    </a:solidFill>
                  </a:tcPr>
                </a:tc>
                <a:tc>
                  <a:txBody>
                    <a:bodyPr/>
                    <a:lstStyle/>
                    <a:p>
                      <a:pPr algn="ctr"/>
                      <a:endParaRPr lang="zh-CN" altLang="en-US" sz="1400" b="0" dirty="0">
                        <a:latin typeface="Times New Roman" panose="02020603050405020304" pitchFamily="18" charset="0"/>
                        <a:cs typeface="Times New Roman" panose="02020603050405020304" pitchFamily="18" charset="0"/>
                      </a:endParaRPr>
                    </a:p>
                  </a:txBody>
                  <a:tcPr anchor="ctr">
                    <a:solidFill>
                      <a:schemeClr val="bg1"/>
                    </a:solidFill>
                  </a:tcPr>
                </a:tc>
                <a:extLst>
                  <a:ext uri="{0D108BD9-81ED-4DB2-BD59-A6C34878D82A}">
                    <a16:rowId xmlns:a16="http://schemas.microsoft.com/office/drawing/2014/main" val="1139675544"/>
                  </a:ext>
                </a:extLst>
              </a:tr>
              <a:tr h="267495">
                <a:tc>
                  <a:txBody>
                    <a:bodyPr/>
                    <a:lstStyle/>
                    <a:p>
                      <a:pPr algn="ctr"/>
                      <a:r>
                        <a:rPr lang="en-US" altLang="zh-CN" sz="1400" b="0" dirty="0">
                          <a:latin typeface="Times New Roman" panose="02020603050405020304" pitchFamily="18" charset="0"/>
                          <a:cs typeface="Times New Roman" panose="02020603050405020304" pitchFamily="18" charset="0"/>
                        </a:rPr>
                        <a:t>Area (mm</a:t>
                      </a:r>
                      <a:r>
                        <a:rPr lang="en-US" altLang="zh-CN" sz="1400" b="0" baseline="30000" dirty="0">
                          <a:latin typeface="Times New Roman" panose="02020603050405020304" pitchFamily="18" charset="0"/>
                          <a:cs typeface="Times New Roman" panose="02020603050405020304" pitchFamily="18" charset="0"/>
                        </a:rPr>
                        <a:t>2</a:t>
                      </a:r>
                      <a:r>
                        <a:rPr lang="en-US" altLang="zh-CN" sz="1400" b="0" dirty="0">
                          <a:latin typeface="Times New Roman" panose="02020603050405020304" pitchFamily="18" charset="0"/>
                          <a:cs typeface="Times New Roman" panose="02020603050405020304" pitchFamily="18" charset="0"/>
                        </a:rPr>
                        <a:t>)</a:t>
                      </a:r>
                      <a:endParaRPr lang="zh-CN" altLang="en-US" sz="1400" b="0" dirty="0">
                        <a:latin typeface="Times New Roman" panose="02020603050405020304" pitchFamily="18" charset="0"/>
                        <a:cs typeface="Times New Roman" panose="02020603050405020304" pitchFamily="18" charset="0"/>
                      </a:endParaRPr>
                    </a:p>
                  </a:txBody>
                  <a:tcPr anchor="ctr">
                    <a:solidFill>
                      <a:schemeClr val="bg1"/>
                    </a:solidFill>
                  </a:tcPr>
                </a:tc>
                <a:tc>
                  <a:txBody>
                    <a:bodyPr/>
                    <a:lstStyle/>
                    <a:p>
                      <a:pPr algn="ctr"/>
                      <a:endParaRPr lang="zh-CN" altLang="en-US" sz="1400" b="0" dirty="0">
                        <a:latin typeface="Times New Roman" panose="02020603050405020304" pitchFamily="18" charset="0"/>
                        <a:cs typeface="Times New Roman" panose="02020603050405020304" pitchFamily="18" charset="0"/>
                      </a:endParaRPr>
                    </a:p>
                  </a:txBody>
                  <a:tcPr anchor="ctr">
                    <a:solidFill>
                      <a:schemeClr val="bg1"/>
                    </a:solidFill>
                  </a:tcPr>
                </a:tc>
                <a:tc>
                  <a:txBody>
                    <a:bodyPr/>
                    <a:lstStyle/>
                    <a:p>
                      <a:pPr algn="ctr"/>
                      <a:endParaRPr lang="zh-CN" altLang="en-US" sz="1400" b="0" dirty="0">
                        <a:latin typeface="Times New Roman" panose="02020603050405020304" pitchFamily="18" charset="0"/>
                        <a:cs typeface="Times New Roman" panose="02020603050405020304" pitchFamily="18" charset="0"/>
                      </a:endParaRPr>
                    </a:p>
                  </a:txBody>
                  <a:tcPr anchor="ctr">
                    <a:solidFill>
                      <a:schemeClr val="bg1"/>
                    </a:solidFill>
                  </a:tcPr>
                </a:tc>
                <a:tc>
                  <a:txBody>
                    <a:bodyPr/>
                    <a:lstStyle/>
                    <a:p>
                      <a:pPr algn="ctr"/>
                      <a:endParaRPr lang="zh-CN" altLang="en-US" sz="1400" b="0" dirty="0">
                        <a:latin typeface="Times New Roman" panose="02020603050405020304" pitchFamily="18" charset="0"/>
                        <a:cs typeface="Times New Roman" panose="02020603050405020304" pitchFamily="18" charset="0"/>
                      </a:endParaRPr>
                    </a:p>
                  </a:txBody>
                  <a:tcPr anchor="ctr">
                    <a:solidFill>
                      <a:schemeClr val="bg1"/>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zh-CN" sz="1400" b="0" dirty="0">
                          <a:latin typeface="Times New Roman" panose="02020603050405020304" pitchFamily="18" charset="0"/>
                          <a:cs typeface="Times New Roman" panose="02020603050405020304" pitchFamily="18" charset="0"/>
                        </a:rPr>
                        <a:t>12.5, 30, 80</a:t>
                      </a:r>
                      <a:endParaRPr lang="zh-CN" altLang="en-US" sz="1400" b="0" dirty="0">
                        <a:latin typeface="Times New Roman" panose="02020603050405020304" pitchFamily="18" charset="0"/>
                        <a:cs typeface="Times New Roman" panose="02020603050405020304" pitchFamily="18" charset="0"/>
                      </a:endParaRPr>
                    </a:p>
                  </a:txBody>
                  <a:tcPr anchor="ctr">
                    <a:solidFill>
                      <a:schemeClr val="bg1"/>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zh-CN" sz="1400" b="0" dirty="0">
                          <a:latin typeface="Times New Roman" panose="02020603050405020304" pitchFamily="18" charset="0"/>
                          <a:cs typeface="Times New Roman" panose="02020603050405020304" pitchFamily="18" charset="0"/>
                        </a:rPr>
                        <a:t>12.5, 30, 80</a:t>
                      </a:r>
                      <a:endParaRPr lang="zh-CN" altLang="en-US" sz="1400" b="0" dirty="0">
                        <a:latin typeface="Times New Roman" panose="02020603050405020304" pitchFamily="18" charset="0"/>
                        <a:cs typeface="Times New Roman" panose="02020603050405020304" pitchFamily="18" charset="0"/>
                      </a:endParaRPr>
                    </a:p>
                  </a:txBody>
                  <a:tcPr anchor="ctr">
                    <a:solidFill>
                      <a:schemeClr val="bg1"/>
                    </a:solidFill>
                  </a:tcPr>
                </a:tc>
                <a:tc>
                  <a:txBody>
                    <a:bodyPr/>
                    <a:lstStyle/>
                    <a:p>
                      <a:pPr algn="ctr"/>
                      <a:r>
                        <a:rPr lang="en-US" altLang="zh-CN" sz="1400" b="0" dirty="0">
                          <a:latin typeface="Times New Roman" panose="02020603050405020304" pitchFamily="18" charset="0"/>
                          <a:cs typeface="Times New Roman" panose="02020603050405020304" pitchFamily="18" charset="0"/>
                        </a:rPr>
                        <a:t>25-5000</a:t>
                      </a:r>
                      <a:endParaRPr lang="zh-CN" altLang="en-US" sz="1400" b="0" dirty="0">
                        <a:latin typeface="Times New Roman" panose="02020603050405020304" pitchFamily="18" charset="0"/>
                        <a:cs typeface="Times New Roman" panose="02020603050405020304" pitchFamily="18" charset="0"/>
                      </a:endParaRPr>
                    </a:p>
                  </a:txBody>
                  <a:tcPr anchor="ctr">
                    <a:solidFill>
                      <a:schemeClr val="bg1"/>
                    </a:solidFill>
                  </a:tcPr>
                </a:tc>
                <a:extLst>
                  <a:ext uri="{0D108BD9-81ED-4DB2-BD59-A6C34878D82A}">
                    <a16:rowId xmlns:a16="http://schemas.microsoft.com/office/drawing/2014/main" val="578907509"/>
                  </a:ext>
                </a:extLst>
              </a:tr>
              <a:tr h="267495">
                <a:tc>
                  <a:txBody>
                    <a:bodyPr/>
                    <a:lstStyle/>
                    <a:p>
                      <a:pPr algn="ctr"/>
                      <a:r>
                        <a:rPr lang="en-US" altLang="zh-CN" sz="1400" b="0" dirty="0">
                          <a:latin typeface="Times New Roman" panose="02020603050405020304" pitchFamily="18" charset="0"/>
                          <a:cs typeface="Times New Roman" panose="02020603050405020304" pitchFamily="18" charset="0"/>
                        </a:rPr>
                        <a:t>Diameter (mm)</a:t>
                      </a:r>
                      <a:endParaRPr lang="zh-CN" altLang="en-US" sz="1400" b="0" dirty="0">
                        <a:latin typeface="Times New Roman" panose="02020603050405020304" pitchFamily="18" charset="0"/>
                        <a:cs typeface="Times New Roman" panose="02020603050405020304" pitchFamily="18" charset="0"/>
                      </a:endParaRPr>
                    </a:p>
                  </a:txBody>
                  <a:tcPr anchor="ctr">
                    <a:solidFill>
                      <a:schemeClr val="bg1"/>
                    </a:solidFill>
                  </a:tcPr>
                </a:tc>
                <a:tc>
                  <a:txBody>
                    <a:bodyPr/>
                    <a:lstStyle/>
                    <a:p>
                      <a:pPr algn="ctr"/>
                      <a:endParaRPr lang="zh-CN" altLang="en-US" sz="1400" b="0" dirty="0">
                        <a:latin typeface="Times New Roman" panose="02020603050405020304" pitchFamily="18" charset="0"/>
                        <a:cs typeface="Times New Roman" panose="02020603050405020304" pitchFamily="18" charset="0"/>
                      </a:endParaRPr>
                    </a:p>
                  </a:txBody>
                  <a:tcPr anchor="ctr">
                    <a:solidFill>
                      <a:schemeClr val="bg1"/>
                    </a:solidFill>
                  </a:tcPr>
                </a:tc>
                <a:tc>
                  <a:txBody>
                    <a:bodyPr/>
                    <a:lstStyle/>
                    <a:p>
                      <a:pPr algn="ctr"/>
                      <a:endParaRPr lang="zh-CN" altLang="en-US" sz="1400" b="0" dirty="0">
                        <a:latin typeface="Times New Roman" panose="02020603050405020304" pitchFamily="18" charset="0"/>
                        <a:cs typeface="Times New Roman" panose="02020603050405020304" pitchFamily="18" charset="0"/>
                      </a:endParaRPr>
                    </a:p>
                  </a:txBody>
                  <a:tcPr anchor="ctr">
                    <a:solidFill>
                      <a:schemeClr val="bg1"/>
                    </a:solidFill>
                  </a:tcPr>
                </a:tc>
                <a:tc>
                  <a:txBody>
                    <a:bodyPr/>
                    <a:lstStyle/>
                    <a:p>
                      <a:pPr algn="ctr"/>
                      <a:r>
                        <a:rPr lang="en-US" altLang="zh-CN" sz="1400" b="0" dirty="0">
                          <a:latin typeface="Times New Roman" panose="02020603050405020304" pitchFamily="18" charset="0"/>
                          <a:cs typeface="Times New Roman" panose="02020603050405020304" pitchFamily="18" charset="0"/>
                        </a:rPr>
                        <a:t>6, 8, 11</a:t>
                      </a:r>
                      <a:endParaRPr lang="zh-CN" altLang="en-US" sz="1400" b="0" dirty="0">
                        <a:latin typeface="Times New Roman" panose="02020603050405020304" pitchFamily="18" charset="0"/>
                        <a:cs typeface="Times New Roman" panose="02020603050405020304" pitchFamily="18" charset="0"/>
                      </a:endParaRPr>
                    </a:p>
                  </a:txBody>
                  <a:tcPr anchor="ctr">
                    <a:solidFill>
                      <a:schemeClr val="bg1"/>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zh-CN" sz="1400" b="0" dirty="0">
                          <a:latin typeface="Times New Roman" panose="02020603050405020304" pitchFamily="18" charset="0"/>
                          <a:cs typeface="Times New Roman" panose="02020603050405020304" pitchFamily="18" charset="0"/>
                        </a:rPr>
                        <a:t>4,</a:t>
                      </a:r>
                      <a:r>
                        <a:rPr lang="zh-CN" altLang="en-US" sz="1400" b="0" dirty="0">
                          <a:latin typeface="Times New Roman" panose="02020603050405020304" pitchFamily="18" charset="0"/>
                          <a:cs typeface="Times New Roman" panose="02020603050405020304" pitchFamily="18" charset="0"/>
                        </a:rPr>
                        <a:t> </a:t>
                      </a:r>
                      <a:r>
                        <a:rPr lang="en-US" altLang="zh-CN" sz="1400" b="0" dirty="0">
                          <a:latin typeface="Times New Roman" panose="02020603050405020304" pitchFamily="18" charset="0"/>
                          <a:cs typeface="Times New Roman" panose="02020603050405020304" pitchFamily="18" charset="0"/>
                        </a:rPr>
                        <a:t>6,</a:t>
                      </a:r>
                      <a:r>
                        <a:rPr lang="zh-CN" altLang="en-US" sz="1400" b="0" dirty="0">
                          <a:latin typeface="Times New Roman" panose="02020603050405020304" pitchFamily="18" charset="0"/>
                          <a:cs typeface="Times New Roman" panose="02020603050405020304" pitchFamily="18" charset="0"/>
                        </a:rPr>
                        <a:t> </a:t>
                      </a:r>
                      <a:r>
                        <a:rPr lang="en-US" altLang="zh-CN" sz="1400" b="0" dirty="0">
                          <a:latin typeface="Times New Roman" panose="02020603050405020304" pitchFamily="18" charset="0"/>
                          <a:cs typeface="Times New Roman" panose="02020603050405020304" pitchFamily="18" charset="0"/>
                        </a:rPr>
                        <a:t>10</a:t>
                      </a:r>
                      <a:endParaRPr lang="zh-CN" altLang="en-US" sz="1400" b="0" dirty="0">
                        <a:latin typeface="Times New Roman" panose="02020603050405020304" pitchFamily="18" charset="0"/>
                        <a:cs typeface="Times New Roman" panose="02020603050405020304" pitchFamily="18" charset="0"/>
                      </a:endParaRPr>
                    </a:p>
                  </a:txBody>
                  <a:tcPr anchor="ctr">
                    <a:solidFill>
                      <a:schemeClr val="bg1"/>
                    </a:solidFill>
                  </a:tcPr>
                </a:tc>
                <a:tc>
                  <a:txBody>
                    <a:bodyPr/>
                    <a:lstStyle/>
                    <a:p>
                      <a:pPr algn="ctr"/>
                      <a:r>
                        <a:rPr lang="en-US" altLang="zh-CN" sz="1400" b="0" dirty="0">
                          <a:latin typeface="Times New Roman" panose="02020603050405020304" pitchFamily="18" charset="0"/>
                          <a:cs typeface="Times New Roman" panose="02020603050405020304" pitchFamily="18" charset="0"/>
                        </a:rPr>
                        <a:t>4,</a:t>
                      </a:r>
                      <a:r>
                        <a:rPr lang="zh-CN" altLang="en-US" sz="1400" b="0" dirty="0">
                          <a:latin typeface="Times New Roman" panose="02020603050405020304" pitchFamily="18" charset="0"/>
                          <a:cs typeface="Times New Roman" panose="02020603050405020304" pitchFamily="18" charset="0"/>
                        </a:rPr>
                        <a:t> </a:t>
                      </a:r>
                      <a:r>
                        <a:rPr lang="en-US" altLang="zh-CN" sz="1400" b="0" dirty="0">
                          <a:latin typeface="Times New Roman" panose="02020603050405020304" pitchFamily="18" charset="0"/>
                          <a:cs typeface="Times New Roman" panose="02020603050405020304" pitchFamily="18" charset="0"/>
                        </a:rPr>
                        <a:t>6,</a:t>
                      </a:r>
                      <a:r>
                        <a:rPr lang="zh-CN" altLang="en-US" sz="1400" b="0" dirty="0">
                          <a:latin typeface="Times New Roman" panose="02020603050405020304" pitchFamily="18" charset="0"/>
                          <a:cs typeface="Times New Roman" panose="02020603050405020304" pitchFamily="18" charset="0"/>
                        </a:rPr>
                        <a:t> </a:t>
                      </a:r>
                      <a:r>
                        <a:rPr lang="en-US" altLang="zh-CN" sz="1400" b="0" dirty="0">
                          <a:latin typeface="Times New Roman" panose="02020603050405020304" pitchFamily="18" charset="0"/>
                          <a:cs typeface="Times New Roman" panose="02020603050405020304" pitchFamily="18" charset="0"/>
                        </a:rPr>
                        <a:t>10</a:t>
                      </a:r>
                      <a:endParaRPr lang="zh-CN" altLang="en-US" sz="1400" b="0" dirty="0">
                        <a:latin typeface="Times New Roman" panose="02020603050405020304" pitchFamily="18" charset="0"/>
                        <a:cs typeface="Times New Roman" panose="02020603050405020304" pitchFamily="18" charset="0"/>
                      </a:endParaRPr>
                    </a:p>
                  </a:txBody>
                  <a:tcPr anchor="ctr">
                    <a:solidFill>
                      <a:schemeClr val="bg1"/>
                    </a:solidFill>
                  </a:tcPr>
                </a:tc>
                <a:tc>
                  <a:txBody>
                    <a:bodyPr/>
                    <a:lstStyle/>
                    <a:p>
                      <a:pPr algn="ctr"/>
                      <a:r>
                        <a:rPr lang="en-US" altLang="zh-CN" sz="1400" b="0" dirty="0">
                          <a:latin typeface="Times New Roman" panose="02020603050405020304" pitchFamily="18" charset="0"/>
                          <a:cs typeface="Times New Roman" panose="02020603050405020304" pitchFamily="18" charset="0"/>
                        </a:rPr>
                        <a:t>6-80</a:t>
                      </a:r>
                      <a:endParaRPr lang="zh-CN" altLang="en-US" sz="1400" b="0" dirty="0">
                        <a:latin typeface="Times New Roman" panose="02020603050405020304" pitchFamily="18" charset="0"/>
                        <a:cs typeface="Times New Roman" panose="02020603050405020304" pitchFamily="18" charset="0"/>
                      </a:endParaRPr>
                    </a:p>
                  </a:txBody>
                  <a:tcPr anchor="ctr">
                    <a:solidFill>
                      <a:schemeClr val="bg1"/>
                    </a:solidFill>
                  </a:tcPr>
                </a:tc>
                <a:extLst>
                  <a:ext uri="{0D108BD9-81ED-4DB2-BD59-A6C34878D82A}">
                    <a16:rowId xmlns:a16="http://schemas.microsoft.com/office/drawing/2014/main" val="1357227207"/>
                  </a:ext>
                </a:extLst>
              </a:tr>
              <a:tr h="267495">
                <a:tc>
                  <a:txBody>
                    <a:bodyPr/>
                    <a:lstStyle/>
                    <a:p>
                      <a:pPr algn="ctr"/>
                      <a:r>
                        <a:rPr lang="en-US" altLang="zh-CN" sz="1400" b="0" dirty="0">
                          <a:latin typeface="Times New Roman" panose="02020603050405020304" pitchFamily="18" charset="0"/>
                          <a:cs typeface="Times New Roman" panose="02020603050405020304" pitchFamily="18" charset="0"/>
                        </a:rPr>
                        <a:t>Thickness (mm)</a:t>
                      </a:r>
                      <a:endParaRPr lang="zh-CN" altLang="en-US" sz="1400" b="0" dirty="0">
                        <a:latin typeface="Times New Roman" panose="02020603050405020304" pitchFamily="18" charset="0"/>
                        <a:cs typeface="Times New Roman" panose="02020603050405020304" pitchFamily="18" charset="0"/>
                      </a:endParaRPr>
                    </a:p>
                  </a:txBody>
                  <a:tcPr anchor="ctr">
                    <a:solidFill>
                      <a:schemeClr val="bg1"/>
                    </a:solidFill>
                  </a:tcPr>
                </a:tc>
                <a:tc>
                  <a:txBody>
                    <a:bodyPr/>
                    <a:lstStyle/>
                    <a:p>
                      <a:pPr algn="ctr"/>
                      <a:endParaRPr lang="zh-CN" altLang="en-US" sz="1400" b="0" dirty="0">
                        <a:latin typeface="Times New Roman" panose="02020603050405020304" pitchFamily="18" charset="0"/>
                        <a:cs typeface="Times New Roman" panose="02020603050405020304" pitchFamily="18" charset="0"/>
                      </a:endParaRPr>
                    </a:p>
                  </a:txBody>
                  <a:tcPr anchor="ctr">
                    <a:solidFill>
                      <a:schemeClr val="bg1"/>
                    </a:solidFill>
                  </a:tcPr>
                </a:tc>
                <a:tc>
                  <a:txBody>
                    <a:bodyPr/>
                    <a:lstStyle/>
                    <a:p>
                      <a:pPr algn="ctr"/>
                      <a:endParaRPr lang="zh-CN" altLang="en-US" sz="1400" b="0" dirty="0">
                        <a:latin typeface="Times New Roman" panose="02020603050405020304" pitchFamily="18" charset="0"/>
                        <a:cs typeface="Times New Roman" panose="02020603050405020304" pitchFamily="18" charset="0"/>
                      </a:endParaRPr>
                    </a:p>
                  </a:txBody>
                  <a:tcPr anchor="ctr">
                    <a:solidFill>
                      <a:schemeClr val="bg1"/>
                    </a:solidFill>
                  </a:tcPr>
                </a:tc>
                <a:tc>
                  <a:txBody>
                    <a:bodyPr/>
                    <a:lstStyle/>
                    <a:p>
                      <a:pPr algn="ctr"/>
                      <a:r>
                        <a:rPr lang="en-US" altLang="zh-CN" sz="1400" b="0" dirty="0">
                          <a:latin typeface="Times New Roman" panose="02020603050405020304" pitchFamily="18" charset="0"/>
                          <a:cs typeface="Times New Roman" panose="02020603050405020304" pitchFamily="18" charset="0"/>
                        </a:rPr>
                        <a:t>5, 10</a:t>
                      </a:r>
                      <a:endParaRPr lang="zh-CN" altLang="en-US" sz="1400" b="0" dirty="0">
                        <a:latin typeface="Times New Roman" panose="02020603050405020304" pitchFamily="18" charset="0"/>
                        <a:cs typeface="Times New Roman" panose="02020603050405020304" pitchFamily="18" charset="0"/>
                      </a:endParaRPr>
                    </a:p>
                  </a:txBody>
                  <a:tcPr anchor="ctr">
                    <a:solidFill>
                      <a:schemeClr val="bg1"/>
                    </a:solidFill>
                  </a:tcPr>
                </a:tc>
                <a:tc>
                  <a:txBody>
                    <a:bodyPr/>
                    <a:lstStyle/>
                    <a:p>
                      <a:pPr algn="ctr"/>
                      <a:r>
                        <a:rPr lang="en-US" altLang="zh-CN" sz="1400" b="0" dirty="0">
                          <a:latin typeface="Times New Roman" panose="02020603050405020304" pitchFamily="18" charset="0"/>
                          <a:cs typeface="Times New Roman" panose="02020603050405020304" pitchFamily="18" charset="0"/>
                        </a:rPr>
                        <a:t>2, 3, 5</a:t>
                      </a:r>
                      <a:endParaRPr lang="zh-CN" altLang="en-US" sz="1400" b="0" dirty="0">
                        <a:latin typeface="Times New Roman" panose="02020603050405020304" pitchFamily="18" charset="0"/>
                        <a:cs typeface="Times New Roman" panose="02020603050405020304" pitchFamily="18" charset="0"/>
                      </a:endParaRPr>
                    </a:p>
                  </a:txBody>
                  <a:tcPr anchor="ctr">
                    <a:solidFill>
                      <a:schemeClr val="bg1"/>
                    </a:solidFill>
                  </a:tcPr>
                </a:tc>
                <a:tc>
                  <a:txBody>
                    <a:bodyPr/>
                    <a:lstStyle/>
                    <a:p>
                      <a:pPr algn="ctr"/>
                      <a:r>
                        <a:rPr lang="en-US" altLang="zh-CN" sz="1400" b="0" dirty="0">
                          <a:latin typeface="Times New Roman" panose="02020603050405020304" pitchFamily="18" charset="0"/>
                          <a:cs typeface="Times New Roman" panose="02020603050405020304" pitchFamily="18" charset="0"/>
                        </a:rPr>
                        <a:t>0.5</a:t>
                      </a:r>
                      <a:endParaRPr lang="zh-CN" altLang="en-US" sz="1400" b="0" dirty="0">
                        <a:latin typeface="Times New Roman" panose="02020603050405020304" pitchFamily="18" charset="0"/>
                        <a:cs typeface="Times New Roman" panose="02020603050405020304" pitchFamily="18" charset="0"/>
                      </a:endParaRPr>
                    </a:p>
                  </a:txBody>
                  <a:tcPr anchor="ctr">
                    <a:solidFill>
                      <a:schemeClr val="bg1"/>
                    </a:solidFill>
                  </a:tcPr>
                </a:tc>
                <a:tc>
                  <a:txBody>
                    <a:bodyPr/>
                    <a:lstStyle/>
                    <a:p>
                      <a:pPr algn="ctr"/>
                      <a:r>
                        <a:rPr lang="en-US" altLang="zh-CN" sz="1400" b="0" dirty="0">
                          <a:latin typeface="Times New Roman" panose="02020603050405020304" pitchFamily="18" charset="0"/>
                          <a:cs typeface="Times New Roman" panose="02020603050405020304" pitchFamily="18" charset="0"/>
                        </a:rPr>
                        <a:t>0.1, 0.3, 0.5, 1.0</a:t>
                      </a:r>
                      <a:endParaRPr lang="zh-CN" altLang="en-US" sz="1400" b="0" dirty="0">
                        <a:latin typeface="Times New Roman" panose="02020603050405020304" pitchFamily="18" charset="0"/>
                        <a:cs typeface="Times New Roman" panose="02020603050405020304" pitchFamily="18" charset="0"/>
                      </a:endParaRPr>
                    </a:p>
                  </a:txBody>
                  <a:tcPr anchor="ctr">
                    <a:solidFill>
                      <a:schemeClr val="bg1"/>
                    </a:solidFill>
                  </a:tcPr>
                </a:tc>
                <a:extLst>
                  <a:ext uri="{0D108BD9-81ED-4DB2-BD59-A6C34878D82A}">
                    <a16:rowId xmlns:a16="http://schemas.microsoft.com/office/drawing/2014/main" val="1699888648"/>
                  </a:ext>
                </a:extLst>
              </a:tr>
              <a:tr h="454741">
                <a:tc>
                  <a:txBody>
                    <a:bodyPr/>
                    <a:lstStyle/>
                    <a:p>
                      <a:pPr algn="ctr"/>
                      <a:r>
                        <a:rPr lang="en-US" altLang="zh-CN" sz="1400" b="0" dirty="0">
                          <a:latin typeface="Times New Roman" panose="02020603050405020304" pitchFamily="18" charset="0"/>
                          <a:cs typeface="Times New Roman" panose="02020603050405020304" pitchFamily="18" charset="0"/>
                        </a:rPr>
                        <a:t>Energy range (keV)</a:t>
                      </a:r>
                      <a:endParaRPr lang="zh-CN" altLang="en-US" sz="1400" b="0" dirty="0">
                        <a:latin typeface="Times New Roman" panose="02020603050405020304" pitchFamily="18" charset="0"/>
                        <a:cs typeface="Times New Roman" panose="02020603050405020304" pitchFamily="18" charset="0"/>
                      </a:endParaRPr>
                    </a:p>
                  </a:txBody>
                  <a:tcPr anchor="ctr">
                    <a:solidFill>
                      <a:schemeClr val="bg1"/>
                    </a:solidFill>
                  </a:tcPr>
                </a:tc>
                <a:tc>
                  <a:txBody>
                    <a:bodyPr/>
                    <a:lstStyle/>
                    <a:p>
                      <a:pPr algn="ctr"/>
                      <a:endParaRPr lang="zh-CN" altLang="en-US" sz="1400" b="0" dirty="0">
                        <a:latin typeface="Times New Roman" panose="02020603050405020304" pitchFamily="18" charset="0"/>
                        <a:cs typeface="Times New Roman" panose="02020603050405020304" pitchFamily="18" charset="0"/>
                      </a:endParaRPr>
                    </a:p>
                  </a:txBody>
                  <a:tcPr anchor="ctr">
                    <a:solidFill>
                      <a:schemeClr val="bg1"/>
                    </a:solidFill>
                  </a:tcPr>
                </a:tc>
                <a:tc>
                  <a:txBody>
                    <a:bodyPr/>
                    <a:lstStyle/>
                    <a:p>
                      <a:pPr algn="ctr"/>
                      <a:r>
                        <a:rPr lang="en-US" altLang="zh-CN" sz="1400" b="0" dirty="0">
                          <a:latin typeface="Times New Roman" panose="02020603050405020304" pitchFamily="18" charset="0"/>
                          <a:cs typeface="Times New Roman" panose="02020603050405020304" pitchFamily="18" charset="0"/>
                        </a:rPr>
                        <a:t>40-10000+</a:t>
                      </a:r>
                      <a:endParaRPr lang="zh-CN" altLang="en-US" sz="1400" b="0" dirty="0">
                        <a:latin typeface="Times New Roman" panose="02020603050405020304" pitchFamily="18" charset="0"/>
                        <a:cs typeface="Times New Roman" panose="02020603050405020304" pitchFamily="18" charset="0"/>
                      </a:endParaRPr>
                    </a:p>
                  </a:txBody>
                  <a:tcPr anchor="ctr">
                    <a:solidFill>
                      <a:schemeClr val="bg1"/>
                    </a:solidFill>
                  </a:tcPr>
                </a:tc>
                <a:tc>
                  <a:txBody>
                    <a:bodyPr/>
                    <a:lstStyle/>
                    <a:p>
                      <a:pPr algn="ctr"/>
                      <a:r>
                        <a:rPr lang="en-US" altLang="zh-CN" sz="1400" b="0" dirty="0">
                          <a:latin typeface="Times New Roman" panose="02020603050405020304" pitchFamily="18" charset="0"/>
                          <a:cs typeface="Times New Roman" panose="02020603050405020304" pitchFamily="18" charset="0"/>
                        </a:rPr>
                        <a:t>0.3-300</a:t>
                      </a:r>
                      <a:endParaRPr lang="zh-CN" altLang="en-US" sz="1400" b="0" dirty="0">
                        <a:latin typeface="Times New Roman" panose="02020603050405020304" pitchFamily="18" charset="0"/>
                        <a:cs typeface="Times New Roman" panose="02020603050405020304" pitchFamily="18" charset="0"/>
                      </a:endParaRPr>
                    </a:p>
                  </a:txBody>
                  <a:tcPr anchor="ctr">
                    <a:solidFill>
                      <a:schemeClr val="bg1"/>
                    </a:solidFill>
                  </a:tcPr>
                </a:tc>
                <a:tc>
                  <a:txBody>
                    <a:bodyPr/>
                    <a:lstStyle/>
                    <a:p>
                      <a:pPr algn="ctr"/>
                      <a:r>
                        <a:rPr lang="en-US" altLang="zh-CN" sz="1400" b="0" dirty="0">
                          <a:latin typeface="Times New Roman" panose="02020603050405020304" pitchFamily="18" charset="0"/>
                          <a:cs typeface="Times New Roman" panose="02020603050405020304" pitchFamily="18" charset="0"/>
                        </a:rPr>
                        <a:t>A few hundred eV to above 50 keV</a:t>
                      </a:r>
                      <a:endParaRPr lang="zh-CN" altLang="en-US" sz="1400" b="0" dirty="0">
                        <a:latin typeface="Times New Roman" panose="02020603050405020304" pitchFamily="18" charset="0"/>
                        <a:cs typeface="Times New Roman" panose="02020603050405020304" pitchFamily="18" charset="0"/>
                      </a:endParaRPr>
                    </a:p>
                  </a:txBody>
                  <a:tcPr anchor="ctr">
                    <a:solidFill>
                      <a:schemeClr val="bg1"/>
                    </a:solidFill>
                  </a:tcPr>
                </a:tc>
                <a:tc>
                  <a:txBody>
                    <a:bodyPr/>
                    <a:lstStyle/>
                    <a:p>
                      <a:pPr algn="ctr"/>
                      <a:r>
                        <a:rPr lang="en-US" altLang="zh-CN" sz="1400" b="0" dirty="0">
                          <a:latin typeface="Times New Roman" panose="02020603050405020304" pitchFamily="18" charset="0"/>
                          <a:cs typeface="Times New Roman" panose="02020603050405020304" pitchFamily="18" charset="0"/>
                        </a:rPr>
                        <a:t>1-30</a:t>
                      </a:r>
                      <a:endParaRPr lang="zh-CN" altLang="en-US" sz="1400" b="0" dirty="0">
                        <a:latin typeface="Times New Roman" panose="02020603050405020304" pitchFamily="18" charset="0"/>
                        <a:cs typeface="Times New Roman" panose="02020603050405020304" pitchFamily="18" charset="0"/>
                      </a:endParaRPr>
                    </a:p>
                  </a:txBody>
                  <a:tcPr anchor="ctr">
                    <a:solidFill>
                      <a:schemeClr val="bg1"/>
                    </a:solidFill>
                  </a:tcPr>
                </a:tc>
                <a:tc>
                  <a:txBody>
                    <a:bodyPr/>
                    <a:lstStyle/>
                    <a:p>
                      <a:pPr algn="ctr"/>
                      <a:endParaRPr lang="zh-CN" altLang="en-US" sz="1400" b="0">
                        <a:latin typeface="Times New Roman" panose="02020603050405020304" pitchFamily="18" charset="0"/>
                        <a:cs typeface="Times New Roman" panose="02020603050405020304" pitchFamily="18" charset="0"/>
                      </a:endParaRPr>
                    </a:p>
                  </a:txBody>
                  <a:tcPr anchor="ctr">
                    <a:solidFill>
                      <a:schemeClr val="bg1"/>
                    </a:solidFill>
                  </a:tcPr>
                </a:tc>
                <a:extLst>
                  <a:ext uri="{0D108BD9-81ED-4DB2-BD59-A6C34878D82A}">
                    <a16:rowId xmlns:a16="http://schemas.microsoft.com/office/drawing/2014/main" val="801776401"/>
                  </a:ext>
                </a:extLst>
              </a:tr>
              <a:tr h="454741">
                <a:tc>
                  <a:txBody>
                    <a:bodyPr/>
                    <a:lstStyle/>
                    <a:p>
                      <a:pPr algn="ctr"/>
                      <a:r>
                        <a:rPr lang="en-US" altLang="zh-CN" sz="1400" b="0" dirty="0">
                          <a:latin typeface="Times New Roman" panose="02020603050405020304" pitchFamily="18" charset="0"/>
                          <a:cs typeface="Times New Roman" panose="02020603050405020304" pitchFamily="18" charset="0"/>
                        </a:rPr>
                        <a:t>Resolution @ 6 keV (eV)</a:t>
                      </a:r>
                      <a:endParaRPr lang="zh-CN" altLang="en-US" sz="1400" b="0" dirty="0">
                        <a:latin typeface="Times New Roman" panose="02020603050405020304" pitchFamily="18" charset="0"/>
                        <a:cs typeface="Times New Roman" panose="02020603050405020304" pitchFamily="18" charset="0"/>
                      </a:endParaRPr>
                    </a:p>
                  </a:txBody>
                  <a:tcPr anchor="ctr">
                    <a:solidFill>
                      <a:schemeClr val="bg1"/>
                    </a:solidFill>
                  </a:tcPr>
                </a:tc>
                <a:tc>
                  <a:txBody>
                    <a:bodyPr/>
                    <a:lstStyle/>
                    <a:p>
                      <a:pPr algn="ctr"/>
                      <a:endParaRPr lang="zh-CN" altLang="en-US" sz="1400" b="0" dirty="0">
                        <a:latin typeface="Times New Roman" panose="02020603050405020304" pitchFamily="18" charset="0"/>
                        <a:cs typeface="Times New Roman" panose="02020603050405020304" pitchFamily="18" charset="0"/>
                      </a:endParaRPr>
                    </a:p>
                  </a:txBody>
                  <a:tcPr anchor="ctr">
                    <a:solidFill>
                      <a:schemeClr val="bg1"/>
                    </a:solidFill>
                  </a:tcPr>
                </a:tc>
                <a:tc>
                  <a:txBody>
                    <a:bodyPr/>
                    <a:lstStyle/>
                    <a:p>
                      <a:pPr algn="ctr"/>
                      <a:endParaRPr lang="zh-CN" altLang="en-US" sz="1400" b="0" dirty="0">
                        <a:latin typeface="Times New Roman" panose="02020603050405020304" pitchFamily="18" charset="0"/>
                        <a:cs typeface="Times New Roman" panose="02020603050405020304" pitchFamily="18" charset="0"/>
                      </a:endParaRPr>
                    </a:p>
                  </a:txBody>
                  <a:tcPr anchor="ctr">
                    <a:solidFill>
                      <a:schemeClr val="bg1"/>
                    </a:solidFill>
                  </a:tcPr>
                </a:tc>
                <a:tc>
                  <a:txBody>
                    <a:bodyPr/>
                    <a:lstStyle/>
                    <a:p>
                      <a:pPr algn="ctr"/>
                      <a:r>
                        <a:rPr lang="en-US" altLang="zh-CN" sz="1400" b="0" dirty="0">
                          <a:latin typeface="Times New Roman" panose="02020603050405020304" pitchFamily="18" charset="0"/>
                          <a:cs typeface="Times New Roman" panose="02020603050405020304" pitchFamily="18" charset="0"/>
                        </a:rPr>
                        <a:t>140-150</a:t>
                      </a:r>
                      <a:endParaRPr lang="zh-CN" altLang="en-US" sz="1400" b="0" dirty="0">
                        <a:latin typeface="Times New Roman" panose="02020603050405020304" pitchFamily="18" charset="0"/>
                        <a:cs typeface="Times New Roman" panose="02020603050405020304" pitchFamily="18" charset="0"/>
                      </a:endParaRPr>
                    </a:p>
                  </a:txBody>
                  <a:tcPr anchor="ctr">
                    <a:solidFill>
                      <a:schemeClr val="bg1"/>
                    </a:solidFill>
                  </a:tcPr>
                </a:tc>
                <a:tc>
                  <a:txBody>
                    <a:bodyPr/>
                    <a:lstStyle/>
                    <a:p>
                      <a:pPr algn="ctr"/>
                      <a:r>
                        <a:rPr lang="en-US" altLang="zh-CN" sz="1400" b="0" dirty="0">
                          <a:latin typeface="Times New Roman" panose="02020603050405020304" pitchFamily="18" charset="0"/>
                          <a:cs typeface="Times New Roman" panose="02020603050405020304" pitchFamily="18" charset="0"/>
                        </a:rPr>
                        <a:t>135-155</a:t>
                      </a:r>
                      <a:endParaRPr lang="zh-CN" altLang="en-US" sz="1400" b="0" dirty="0">
                        <a:latin typeface="Times New Roman" panose="02020603050405020304" pitchFamily="18" charset="0"/>
                        <a:cs typeface="Times New Roman" panose="02020603050405020304" pitchFamily="18" charset="0"/>
                      </a:endParaRPr>
                    </a:p>
                  </a:txBody>
                  <a:tcPr anchor="ctr">
                    <a:solidFill>
                      <a:schemeClr val="bg1"/>
                    </a:solidFill>
                  </a:tcPr>
                </a:tc>
                <a:tc>
                  <a:txBody>
                    <a:bodyPr/>
                    <a:lstStyle/>
                    <a:p>
                      <a:pPr algn="ctr"/>
                      <a:r>
                        <a:rPr lang="en-US" altLang="zh-CN" sz="1400" b="0" dirty="0">
                          <a:latin typeface="Times New Roman" panose="02020603050405020304" pitchFamily="18" charset="0"/>
                          <a:cs typeface="Times New Roman" panose="02020603050405020304" pitchFamily="18" charset="0"/>
                        </a:rPr>
                        <a:t>125-150</a:t>
                      </a:r>
                      <a:endParaRPr lang="zh-CN" altLang="en-US" sz="1400" b="0" dirty="0">
                        <a:latin typeface="Times New Roman" panose="02020603050405020304" pitchFamily="18" charset="0"/>
                        <a:cs typeface="Times New Roman" panose="02020603050405020304" pitchFamily="18" charset="0"/>
                      </a:endParaRPr>
                    </a:p>
                  </a:txBody>
                  <a:tcPr anchor="ctr">
                    <a:solidFill>
                      <a:schemeClr val="bg1"/>
                    </a:solidFill>
                  </a:tcPr>
                </a:tc>
                <a:tc>
                  <a:txBody>
                    <a:bodyPr/>
                    <a:lstStyle/>
                    <a:p>
                      <a:pPr algn="ctr"/>
                      <a:endParaRPr lang="zh-CN" altLang="en-US" sz="1400" b="0" dirty="0">
                        <a:latin typeface="Times New Roman" panose="02020603050405020304" pitchFamily="18" charset="0"/>
                        <a:cs typeface="Times New Roman" panose="02020603050405020304" pitchFamily="18" charset="0"/>
                      </a:endParaRPr>
                    </a:p>
                  </a:txBody>
                  <a:tcPr anchor="ctr">
                    <a:solidFill>
                      <a:schemeClr val="bg1"/>
                    </a:solidFill>
                  </a:tcPr>
                </a:tc>
                <a:extLst>
                  <a:ext uri="{0D108BD9-81ED-4DB2-BD59-A6C34878D82A}">
                    <a16:rowId xmlns:a16="http://schemas.microsoft.com/office/drawing/2014/main" val="2081448836"/>
                  </a:ext>
                </a:extLst>
              </a:tr>
              <a:tr h="454741">
                <a:tc>
                  <a:txBody>
                    <a:bodyPr/>
                    <a:lstStyle/>
                    <a:p>
                      <a:pPr algn="ctr"/>
                      <a:r>
                        <a:rPr lang="en-US" altLang="zh-CN" sz="1400" b="0" dirty="0">
                          <a:latin typeface="Times New Roman" panose="02020603050405020304" pitchFamily="18" charset="0"/>
                          <a:cs typeface="Times New Roman" panose="02020603050405020304" pitchFamily="18" charset="0"/>
                        </a:rPr>
                        <a:t>Efficiency @ 10 keV</a:t>
                      </a:r>
                      <a:endParaRPr lang="zh-CN" altLang="en-US" sz="1400" b="0" dirty="0">
                        <a:latin typeface="Times New Roman" panose="02020603050405020304" pitchFamily="18" charset="0"/>
                        <a:cs typeface="Times New Roman" panose="02020603050405020304" pitchFamily="18" charset="0"/>
                      </a:endParaRPr>
                    </a:p>
                  </a:txBody>
                  <a:tcPr anchor="ctr">
                    <a:solidFill>
                      <a:schemeClr val="bg1"/>
                    </a:solidFill>
                  </a:tcPr>
                </a:tc>
                <a:tc>
                  <a:txBody>
                    <a:bodyPr/>
                    <a:lstStyle/>
                    <a:p>
                      <a:pPr algn="ctr"/>
                      <a:endParaRPr lang="zh-CN" altLang="en-US" sz="1400" b="0" dirty="0">
                        <a:latin typeface="Times New Roman" panose="02020603050405020304" pitchFamily="18" charset="0"/>
                        <a:cs typeface="Times New Roman" panose="02020603050405020304" pitchFamily="18" charset="0"/>
                      </a:endParaRPr>
                    </a:p>
                  </a:txBody>
                  <a:tcPr anchor="ctr">
                    <a:solidFill>
                      <a:schemeClr val="bg1"/>
                    </a:solidFill>
                  </a:tcPr>
                </a:tc>
                <a:tc>
                  <a:txBody>
                    <a:bodyPr/>
                    <a:lstStyle/>
                    <a:p>
                      <a:pPr algn="ctr"/>
                      <a:endParaRPr lang="zh-CN" altLang="en-US" sz="1400" b="0">
                        <a:latin typeface="Times New Roman" panose="02020603050405020304" pitchFamily="18" charset="0"/>
                        <a:cs typeface="Times New Roman" panose="02020603050405020304" pitchFamily="18" charset="0"/>
                      </a:endParaRPr>
                    </a:p>
                  </a:txBody>
                  <a:tcPr anchor="ctr">
                    <a:solidFill>
                      <a:schemeClr val="bg1"/>
                    </a:solidFill>
                  </a:tcPr>
                </a:tc>
                <a:tc>
                  <a:txBody>
                    <a:bodyPr/>
                    <a:lstStyle/>
                    <a:p>
                      <a:pPr algn="ctr"/>
                      <a:r>
                        <a:rPr lang="en-US" altLang="zh-CN" sz="1400" b="0" dirty="0">
                          <a:latin typeface="Times New Roman" panose="02020603050405020304" pitchFamily="18" charset="0"/>
                          <a:cs typeface="Times New Roman" panose="02020603050405020304" pitchFamily="18" charset="0"/>
                        </a:rPr>
                        <a:t>100%</a:t>
                      </a:r>
                      <a:endParaRPr lang="zh-CN" altLang="en-US" sz="1400" b="0" dirty="0">
                        <a:latin typeface="Times New Roman" panose="02020603050405020304" pitchFamily="18" charset="0"/>
                        <a:cs typeface="Times New Roman" panose="02020603050405020304" pitchFamily="18" charset="0"/>
                      </a:endParaRPr>
                    </a:p>
                  </a:txBody>
                  <a:tcPr anchor="ctr">
                    <a:solidFill>
                      <a:schemeClr val="bg1"/>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zh-CN" sz="1400" b="0" dirty="0">
                          <a:latin typeface="Times New Roman" panose="02020603050405020304" pitchFamily="18" charset="0"/>
                          <a:cs typeface="Times New Roman" panose="02020603050405020304" pitchFamily="18" charset="0"/>
                        </a:rPr>
                        <a:t>100%</a:t>
                      </a:r>
                      <a:endParaRPr lang="zh-CN" altLang="en-US" sz="1400" b="0" dirty="0">
                        <a:latin typeface="Times New Roman" panose="02020603050405020304" pitchFamily="18" charset="0"/>
                        <a:cs typeface="Times New Roman" panose="02020603050405020304" pitchFamily="18" charset="0"/>
                      </a:endParaRPr>
                    </a:p>
                  </a:txBody>
                  <a:tcPr anchor="ctr">
                    <a:solidFill>
                      <a:schemeClr val="bg1"/>
                    </a:solidFill>
                  </a:tcPr>
                </a:tc>
                <a:tc>
                  <a:txBody>
                    <a:bodyPr/>
                    <a:lstStyle/>
                    <a:p>
                      <a:pPr algn="ctr"/>
                      <a:r>
                        <a:rPr lang="en-US" altLang="zh-CN" sz="1400" b="0" dirty="0">
                          <a:latin typeface="Times New Roman" panose="02020603050405020304" pitchFamily="18" charset="0"/>
                          <a:cs typeface="Times New Roman" panose="02020603050405020304" pitchFamily="18" charset="0"/>
                        </a:rPr>
                        <a:t>100%</a:t>
                      </a:r>
                      <a:endParaRPr lang="zh-CN" altLang="en-US" sz="1400" b="0" dirty="0">
                        <a:latin typeface="Times New Roman" panose="02020603050405020304" pitchFamily="18" charset="0"/>
                        <a:cs typeface="Times New Roman" panose="02020603050405020304" pitchFamily="18" charset="0"/>
                      </a:endParaRPr>
                    </a:p>
                  </a:txBody>
                  <a:tcPr anchor="ctr">
                    <a:solidFill>
                      <a:schemeClr val="bg1"/>
                    </a:solidFill>
                  </a:tcPr>
                </a:tc>
                <a:tc>
                  <a:txBody>
                    <a:bodyPr/>
                    <a:lstStyle/>
                    <a:p>
                      <a:pPr algn="ctr"/>
                      <a:endParaRPr lang="zh-CN" altLang="en-US" sz="1400" b="0" dirty="0">
                        <a:latin typeface="Times New Roman" panose="02020603050405020304" pitchFamily="18" charset="0"/>
                        <a:cs typeface="Times New Roman" panose="02020603050405020304" pitchFamily="18" charset="0"/>
                      </a:endParaRPr>
                    </a:p>
                  </a:txBody>
                  <a:tcPr anchor="ctr">
                    <a:solidFill>
                      <a:schemeClr val="bg1"/>
                    </a:solidFill>
                  </a:tcPr>
                </a:tc>
                <a:extLst>
                  <a:ext uri="{0D108BD9-81ED-4DB2-BD59-A6C34878D82A}">
                    <a16:rowId xmlns:a16="http://schemas.microsoft.com/office/drawing/2014/main" val="2979449903"/>
                  </a:ext>
                </a:extLst>
              </a:tr>
              <a:tr h="641987">
                <a:tc>
                  <a:txBody>
                    <a:bodyPr/>
                    <a:lstStyle/>
                    <a:p>
                      <a:pPr algn="ctr"/>
                      <a:r>
                        <a:rPr lang="en-US" altLang="zh-CN" sz="1400" b="0" dirty="0">
                          <a:latin typeface="Times New Roman" panose="02020603050405020304" pitchFamily="18" charset="0"/>
                          <a:cs typeface="Times New Roman" panose="02020603050405020304" pitchFamily="18" charset="0"/>
                        </a:rPr>
                        <a:t>Cooling</a:t>
                      </a:r>
                      <a:endParaRPr lang="zh-CN" altLang="en-US" sz="1400" b="0" dirty="0">
                        <a:latin typeface="Times New Roman" panose="02020603050405020304" pitchFamily="18" charset="0"/>
                        <a:cs typeface="Times New Roman" panose="02020603050405020304" pitchFamily="18" charset="0"/>
                      </a:endParaRPr>
                    </a:p>
                  </a:txBody>
                  <a:tcPr anchor="ctr">
                    <a:solidFill>
                      <a:schemeClr val="bg1"/>
                    </a:solidFill>
                  </a:tcPr>
                </a:tc>
                <a:tc>
                  <a:txBody>
                    <a:bodyPr/>
                    <a:lstStyle/>
                    <a:p>
                      <a:pPr algn="ctr"/>
                      <a:endParaRPr lang="zh-CN" altLang="en-US" sz="1400" b="0" dirty="0">
                        <a:latin typeface="Times New Roman" panose="02020603050405020304" pitchFamily="18" charset="0"/>
                        <a:cs typeface="Times New Roman" panose="02020603050405020304" pitchFamily="18" charset="0"/>
                      </a:endParaRPr>
                    </a:p>
                  </a:txBody>
                  <a:tcPr anchor="ctr">
                    <a:solidFill>
                      <a:schemeClr val="bg1"/>
                    </a:solidFill>
                  </a:tcPr>
                </a:tc>
                <a:tc>
                  <a:txBody>
                    <a:bodyPr/>
                    <a:lstStyle/>
                    <a:p>
                      <a:pPr algn="ctr"/>
                      <a:endParaRPr lang="zh-CN" altLang="en-US" sz="1400" b="0" baseline="-25000" dirty="0">
                        <a:latin typeface="Times New Roman" panose="02020603050405020304" pitchFamily="18" charset="0"/>
                        <a:cs typeface="Times New Roman" panose="02020603050405020304" pitchFamily="18" charset="0"/>
                      </a:endParaRPr>
                    </a:p>
                  </a:txBody>
                  <a:tcPr anchor="ctr">
                    <a:solidFill>
                      <a:schemeClr val="bg1"/>
                    </a:solidFill>
                  </a:tcPr>
                </a:tc>
                <a:tc>
                  <a:txBody>
                    <a:bodyPr/>
                    <a:lstStyle/>
                    <a:p>
                      <a:pPr algn="ctr"/>
                      <a:r>
                        <a:rPr lang="en-US" altLang="zh-CN" sz="1400" i="0" kern="1200" dirty="0">
                          <a:solidFill>
                            <a:schemeClr val="tx1"/>
                          </a:solidFill>
                          <a:effectLst/>
                          <a:latin typeface="Times New Roman" panose="02020603050405020304" pitchFamily="18" charset="0"/>
                          <a:ea typeface="+mn-ea"/>
                          <a:cs typeface="Times New Roman" panose="02020603050405020304" pitchFamily="18" charset="0"/>
                        </a:rPr>
                        <a:t>LN</a:t>
                      </a:r>
                      <a:r>
                        <a:rPr lang="en-US" altLang="zh-CN" sz="1400" i="0" kern="1200" baseline="-25000" dirty="0">
                          <a:solidFill>
                            <a:schemeClr val="tx1"/>
                          </a:solidFill>
                          <a:effectLst/>
                          <a:latin typeface="Times New Roman" panose="02020603050405020304" pitchFamily="18" charset="0"/>
                          <a:ea typeface="+mn-ea"/>
                          <a:cs typeface="Times New Roman" panose="02020603050405020304" pitchFamily="18" charset="0"/>
                        </a:rPr>
                        <a:t>2</a:t>
                      </a:r>
                      <a:r>
                        <a:rPr lang="en-US" altLang="zh-CN" sz="1400" i="0" kern="1200" dirty="0">
                          <a:solidFill>
                            <a:schemeClr val="tx1"/>
                          </a:solidFill>
                          <a:effectLst/>
                          <a:latin typeface="Times New Roman" panose="02020603050405020304" pitchFamily="18" charset="0"/>
                          <a:ea typeface="+mn-ea"/>
                          <a:cs typeface="Times New Roman" panose="02020603050405020304" pitchFamily="18" charset="0"/>
                        </a:rPr>
                        <a:t> or electrical cooling</a:t>
                      </a:r>
                      <a:endParaRPr lang="zh-CN" altLang="en-US" sz="1400" b="0" dirty="0">
                        <a:latin typeface="Times New Roman" panose="02020603050405020304" pitchFamily="18" charset="0"/>
                        <a:cs typeface="Times New Roman" panose="02020603050405020304" pitchFamily="18" charset="0"/>
                      </a:endParaRPr>
                    </a:p>
                  </a:txBody>
                  <a:tcPr anchor="ctr">
                    <a:solidFill>
                      <a:schemeClr val="bg1"/>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zh-CN" sz="1400" i="0" kern="1200" dirty="0">
                          <a:solidFill>
                            <a:schemeClr val="tx1"/>
                          </a:solidFill>
                          <a:effectLst/>
                          <a:latin typeface="Times New Roman" panose="02020603050405020304" pitchFamily="18" charset="0"/>
                          <a:ea typeface="+mn-ea"/>
                          <a:cs typeface="Times New Roman" panose="02020603050405020304" pitchFamily="18" charset="0"/>
                        </a:rPr>
                        <a:t>LN</a:t>
                      </a:r>
                      <a:r>
                        <a:rPr lang="en-US" altLang="zh-CN" sz="1400" i="0" kern="1200" baseline="-25000" dirty="0">
                          <a:solidFill>
                            <a:schemeClr val="tx1"/>
                          </a:solidFill>
                          <a:effectLst/>
                          <a:latin typeface="Times New Roman" panose="02020603050405020304" pitchFamily="18" charset="0"/>
                          <a:ea typeface="+mn-ea"/>
                          <a:cs typeface="Times New Roman" panose="02020603050405020304" pitchFamily="18" charset="0"/>
                        </a:rPr>
                        <a:t>2</a:t>
                      </a:r>
                      <a:r>
                        <a:rPr lang="en-US" altLang="zh-CN" sz="1400" i="0" kern="1200" dirty="0">
                          <a:solidFill>
                            <a:schemeClr val="tx1"/>
                          </a:solidFill>
                          <a:effectLst/>
                          <a:latin typeface="Times New Roman" panose="02020603050405020304" pitchFamily="18" charset="0"/>
                          <a:ea typeface="+mn-ea"/>
                          <a:cs typeface="Times New Roman" panose="02020603050405020304" pitchFamily="18" charset="0"/>
                        </a:rPr>
                        <a:t> or electric cooler</a:t>
                      </a:r>
                      <a:endParaRPr lang="zh-CN" altLang="en-US" sz="1400" b="0" dirty="0">
                        <a:latin typeface="Times New Roman" panose="02020603050405020304" pitchFamily="18" charset="0"/>
                        <a:cs typeface="Times New Roman" panose="02020603050405020304" pitchFamily="18" charset="0"/>
                      </a:endParaRPr>
                    </a:p>
                  </a:txBody>
                  <a:tcPr anchor="ctr">
                    <a:solidFill>
                      <a:schemeClr val="bg1"/>
                    </a:solidFill>
                  </a:tcPr>
                </a:tc>
                <a:tc>
                  <a:txBody>
                    <a:bodyPr/>
                    <a:lstStyle/>
                    <a:p>
                      <a:pPr algn="ctr"/>
                      <a:r>
                        <a:rPr lang="en-US" altLang="zh-CN" sz="1400" b="0" i="0" kern="1200" dirty="0">
                          <a:solidFill>
                            <a:schemeClr val="tx1"/>
                          </a:solidFill>
                          <a:effectLst/>
                          <a:latin typeface="Times New Roman" panose="02020603050405020304" pitchFamily="18" charset="0"/>
                          <a:ea typeface="+mn-ea"/>
                          <a:cs typeface="Times New Roman" panose="02020603050405020304" pitchFamily="18" charset="0"/>
                        </a:rPr>
                        <a:t>Peltier-cooled</a:t>
                      </a:r>
                    </a:p>
                    <a:p>
                      <a:pPr algn="ctr"/>
                      <a:r>
                        <a:rPr lang="en-US" altLang="zh-CN" sz="1400" b="0" i="0" kern="1200" dirty="0">
                          <a:solidFill>
                            <a:schemeClr val="tx1"/>
                          </a:solidFill>
                          <a:effectLst/>
                          <a:latin typeface="Times New Roman" panose="02020603050405020304" pitchFamily="18" charset="0"/>
                          <a:ea typeface="+mn-ea"/>
                          <a:cs typeface="Times New Roman" panose="02020603050405020304" pitchFamily="18" charset="0"/>
                        </a:rPr>
                        <a:t>-35 </a:t>
                      </a:r>
                      <a:r>
                        <a:rPr lang="zh-CN" altLang="en-US" sz="1400" b="0" i="0" kern="1200" dirty="0">
                          <a:solidFill>
                            <a:schemeClr val="tx1"/>
                          </a:solidFill>
                          <a:effectLst/>
                          <a:latin typeface="Times New Roman" panose="02020603050405020304" pitchFamily="18" charset="0"/>
                          <a:ea typeface="+mn-ea"/>
                          <a:cs typeface="Times New Roman" panose="02020603050405020304" pitchFamily="18" charset="0"/>
                        </a:rPr>
                        <a:t>℃</a:t>
                      </a:r>
                      <a:endParaRPr lang="zh-CN" altLang="en-US" sz="1400" b="0" dirty="0">
                        <a:latin typeface="Times New Roman" panose="02020603050405020304" pitchFamily="18" charset="0"/>
                        <a:cs typeface="Times New Roman" panose="02020603050405020304" pitchFamily="18" charset="0"/>
                      </a:endParaRPr>
                    </a:p>
                  </a:txBody>
                  <a:tcPr anchor="ctr">
                    <a:solidFill>
                      <a:schemeClr val="bg1"/>
                    </a:solidFill>
                  </a:tcPr>
                </a:tc>
                <a:tc>
                  <a:txBody>
                    <a:bodyPr/>
                    <a:lstStyle/>
                    <a:p>
                      <a:pPr algn="ctr"/>
                      <a:r>
                        <a:rPr lang="en-US" altLang="zh-CN" sz="1400" b="0" dirty="0">
                          <a:latin typeface="Times New Roman" panose="02020603050405020304" pitchFamily="18" charset="0"/>
                          <a:cs typeface="Times New Roman" panose="02020603050405020304" pitchFamily="18" charset="0"/>
                        </a:rPr>
                        <a:t>No cooling</a:t>
                      </a:r>
                      <a:endParaRPr lang="zh-CN" altLang="en-US" sz="1400" b="0" baseline="-25000" dirty="0">
                        <a:latin typeface="Times New Roman" panose="02020603050405020304" pitchFamily="18" charset="0"/>
                        <a:cs typeface="Times New Roman" panose="02020603050405020304" pitchFamily="18" charset="0"/>
                      </a:endParaRPr>
                    </a:p>
                  </a:txBody>
                  <a:tcPr anchor="ctr">
                    <a:solidFill>
                      <a:schemeClr val="bg1"/>
                    </a:solidFill>
                  </a:tcPr>
                </a:tc>
                <a:extLst>
                  <a:ext uri="{0D108BD9-81ED-4DB2-BD59-A6C34878D82A}">
                    <a16:rowId xmlns:a16="http://schemas.microsoft.com/office/drawing/2014/main" val="1405750059"/>
                  </a:ext>
                </a:extLst>
              </a:tr>
              <a:tr h="1016480">
                <a:tc>
                  <a:txBody>
                    <a:bodyPr/>
                    <a:lstStyle/>
                    <a:p>
                      <a:pPr algn="ctr"/>
                      <a:r>
                        <a:rPr lang="en-US" altLang="zh-CN" sz="1400" b="0" dirty="0">
                          <a:latin typeface="Times New Roman" panose="02020603050405020304" pitchFamily="18" charset="0"/>
                          <a:cs typeface="Times New Roman" panose="02020603050405020304" pitchFamily="18" charset="0"/>
                        </a:rPr>
                        <a:t>Applications</a:t>
                      </a:r>
                      <a:endParaRPr lang="zh-CN" altLang="en-US" sz="1400" b="0" dirty="0">
                        <a:latin typeface="Times New Roman" panose="02020603050405020304" pitchFamily="18" charset="0"/>
                        <a:cs typeface="Times New Roman" panose="02020603050405020304" pitchFamily="18" charset="0"/>
                      </a:endParaRPr>
                    </a:p>
                  </a:txBody>
                  <a:tcPr anchor="ctr">
                    <a:solidFill>
                      <a:schemeClr val="bg1"/>
                    </a:solidFill>
                  </a:tcPr>
                </a:tc>
                <a:tc>
                  <a:txBody>
                    <a:bodyPr/>
                    <a:lstStyle/>
                    <a:p>
                      <a:pPr algn="ctr"/>
                      <a:endParaRPr lang="zh-CN" altLang="en-US" sz="1400" b="0" dirty="0">
                        <a:latin typeface="Times New Roman" panose="02020603050405020304" pitchFamily="18" charset="0"/>
                        <a:cs typeface="Times New Roman" panose="02020603050405020304" pitchFamily="18" charset="0"/>
                      </a:endParaRPr>
                    </a:p>
                  </a:txBody>
                  <a:tcPr anchor="ctr">
                    <a:solidFill>
                      <a:schemeClr val="bg1"/>
                    </a:solidFill>
                  </a:tcPr>
                </a:tc>
                <a:tc>
                  <a:txBody>
                    <a:bodyPr/>
                    <a:lstStyle/>
                    <a:p>
                      <a:pPr algn="ctr"/>
                      <a:r>
                        <a:rPr lang="en-US" altLang="zh-CN" sz="1400" i="0" kern="1200" dirty="0">
                          <a:solidFill>
                            <a:schemeClr val="tx1"/>
                          </a:solidFill>
                          <a:effectLst/>
                          <a:latin typeface="Times New Roman" panose="02020603050405020304" pitchFamily="18" charset="0"/>
                          <a:ea typeface="+mn-ea"/>
                          <a:cs typeface="Times New Roman" panose="02020603050405020304" pitchFamily="18" charset="0"/>
                        </a:rPr>
                        <a:t>γ-ray spectroscopy</a:t>
                      </a:r>
                      <a:endParaRPr lang="zh-CN" altLang="en-US" sz="1400" b="0" dirty="0">
                        <a:latin typeface="Times New Roman" panose="02020603050405020304" pitchFamily="18" charset="0"/>
                        <a:cs typeface="Times New Roman" panose="02020603050405020304" pitchFamily="18" charset="0"/>
                      </a:endParaRPr>
                    </a:p>
                  </a:txBody>
                  <a:tcPr anchor="ctr">
                    <a:solidFill>
                      <a:schemeClr val="bg1"/>
                    </a:solidFill>
                  </a:tcPr>
                </a:tc>
                <a:tc>
                  <a:txBody>
                    <a:bodyPr/>
                    <a:lstStyle/>
                    <a:p>
                      <a:pPr algn="ctr"/>
                      <a:r>
                        <a:rPr lang="en-US" altLang="zh-CN" sz="1400" b="0" dirty="0">
                          <a:latin typeface="Times New Roman" panose="02020603050405020304" pitchFamily="18" charset="0"/>
                          <a:cs typeface="Times New Roman" panose="02020603050405020304" pitchFamily="18" charset="0"/>
                        </a:rPr>
                        <a:t>X-ray Spectroscopy</a:t>
                      </a:r>
                    </a:p>
                    <a:p>
                      <a:pPr algn="ctr"/>
                      <a:r>
                        <a:rPr lang="en-US" altLang="zh-CN" sz="1400" b="0" dirty="0">
                          <a:latin typeface="Times New Roman" panose="02020603050405020304" pitchFamily="18" charset="0"/>
                          <a:cs typeface="Times New Roman" panose="02020603050405020304" pitchFamily="18" charset="0"/>
                        </a:rPr>
                        <a:t>X-ray Fluorescence</a:t>
                      </a:r>
                    </a:p>
                  </a:txBody>
                  <a:tcPr anchor="ctr">
                    <a:solidFill>
                      <a:schemeClr val="bg1"/>
                    </a:solidFill>
                  </a:tcPr>
                </a:tc>
                <a:tc>
                  <a:txBody>
                    <a:bodyPr/>
                    <a:lstStyle/>
                    <a:p>
                      <a:pPr algn="ctr"/>
                      <a:r>
                        <a:rPr lang="en-US" altLang="zh-CN" sz="1400" b="0" dirty="0">
                          <a:latin typeface="Times New Roman" panose="02020603050405020304" pitchFamily="18" charset="0"/>
                          <a:cs typeface="Times New Roman" panose="02020603050405020304" pitchFamily="18" charset="0"/>
                        </a:rPr>
                        <a:t>X-ray Spectroscopy</a:t>
                      </a:r>
                    </a:p>
                    <a:p>
                      <a:pPr algn="ctr"/>
                      <a:r>
                        <a:rPr lang="en-US" altLang="zh-CN" sz="1400" b="0" dirty="0">
                          <a:latin typeface="Times New Roman" panose="02020603050405020304" pitchFamily="18" charset="0"/>
                          <a:cs typeface="Times New Roman" panose="02020603050405020304" pitchFamily="18" charset="0"/>
                        </a:rPr>
                        <a:t>X-ray Fluorescence</a:t>
                      </a:r>
                    </a:p>
                    <a:p>
                      <a:pPr algn="ctr"/>
                      <a:r>
                        <a:rPr lang="en-US" altLang="zh-CN" sz="1400" b="0" dirty="0">
                          <a:latin typeface="Times New Roman" panose="02020603050405020304" pitchFamily="18" charset="0"/>
                          <a:cs typeface="Times New Roman" panose="02020603050405020304" pitchFamily="18" charset="0"/>
                        </a:rPr>
                        <a:t>X-ray Diffraction</a:t>
                      </a:r>
                      <a:endParaRPr lang="zh-CN" altLang="en-US" sz="1400" b="0" dirty="0">
                        <a:latin typeface="Times New Roman" panose="02020603050405020304" pitchFamily="18" charset="0"/>
                        <a:cs typeface="Times New Roman" panose="02020603050405020304" pitchFamily="18" charset="0"/>
                      </a:endParaRPr>
                    </a:p>
                  </a:txBody>
                  <a:tcPr anchor="ctr">
                    <a:solidFill>
                      <a:schemeClr val="bg1"/>
                    </a:solidFill>
                  </a:tcPr>
                </a:tc>
                <a:tc>
                  <a:txBody>
                    <a:bodyPr/>
                    <a:lstStyle/>
                    <a:p>
                      <a:pPr algn="ctr"/>
                      <a:r>
                        <a:rPr lang="en-US" altLang="zh-CN" sz="1400" b="0" dirty="0">
                          <a:latin typeface="Times New Roman" panose="02020603050405020304" pitchFamily="18" charset="0"/>
                          <a:cs typeface="Times New Roman" panose="02020603050405020304" pitchFamily="18" charset="0"/>
                        </a:rPr>
                        <a:t>X-ray Spectroscopy</a:t>
                      </a:r>
                    </a:p>
                    <a:p>
                      <a:pPr algn="ctr"/>
                      <a:r>
                        <a:rPr lang="en-US" altLang="zh-CN" sz="1400" b="0" dirty="0">
                          <a:latin typeface="Times New Roman" panose="02020603050405020304" pitchFamily="18" charset="0"/>
                          <a:cs typeface="Times New Roman" panose="02020603050405020304" pitchFamily="18" charset="0"/>
                        </a:rPr>
                        <a:t>X-ray Fluorescence</a:t>
                      </a:r>
                    </a:p>
                    <a:p>
                      <a:pPr algn="ctr"/>
                      <a:r>
                        <a:rPr lang="en-US" altLang="zh-CN" sz="1400" b="0" dirty="0">
                          <a:latin typeface="Times New Roman" panose="02020603050405020304" pitchFamily="18" charset="0"/>
                          <a:cs typeface="Times New Roman" panose="02020603050405020304" pitchFamily="18" charset="0"/>
                        </a:rPr>
                        <a:t>X-ray Diffraction</a:t>
                      </a:r>
                      <a:endParaRPr lang="zh-CN" altLang="en-US" sz="1400" b="0" dirty="0">
                        <a:latin typeface="Times New Roman" panose="02020603050405020304" pitchFamily="18" charset="0"/>
                        <a:cs typeface="Times New Roman" panose="02020603050405020304" pitchFamily="18" charset="0"/>
                      </a:endParaRPr>
                    </a:p>
                  </a:txBody>
                  <a:tcPr anchor="ctr">
                    <a:solidFill>
                      <a:schemeClr val="bg1"/>
                    </a:solidFill>
                  </a:tcPr>
                </a:tc>
                <a:tc>
                  <a:txBody>
                    <a:bodyPr/>
                    <a:lstStyle/>
                    <a:p>
                      <a:pPr algn="ctr"/>
                      <a:r>
                        <a:rPr lang="en-US" altLang="zh-CN" sz="1400" b="0" dirty="0">
                          <a:latin typeface="Times New Roman" panose="02020603050405020304" pitchFamily="18" charset="0"/>
                          <a:cs typeface="Times New Roman" panose="02020603050405020304" pitchFamily="18" charset="0"/>
                        </a:rPr>
                        <a:t>α spectroscopy</a:t>
                      </a:r>
                      <a:endParaRPr lang="zh-CN" altLang="en-US" sz="1400" b="0" dirty="0">
                        <a:latin typeface="Times New Roman" panose="02020603050405020304" pitchFamily="18" charset="0"/>
                        <a:cs typeface="Times New Roman" panose="02020603050405020304" pitchFamily="18" charset="0"/>
                      </a:endParaRPr>
                    </a:p>
                  </a:txBody>
                  <a:tcPr anchor="ctr">
                    <a:solidFill>
                      <a:schemeClr val="bg1"/>
                    </a:solidFill>
                  </a:tcPr>
                </a:tc>
                <a:extLst>
                  <a:ext uri="{0D108BD9-81ED-4DB2-BD59-A6C34878D82A}">
                    <a16:rowId xmlns:a16="http://schemas.microsoft.com/office/drawing/2014/main" val="97099739"/>
                  </a:ext>
                </a:extLst>
              </a:tr>
            </a:tbl>
          </a:graphicData>
        </a:graphic>
      </p:graphicFrame>
      <p:sp>
        <p:nvSpPr>
          <p:cNvPr id="8" name="TextBox 7">
            <a:extLst>
              <a:ext uri="{FF2B5EF4-FFF2-40B4-BE49-F238E27FC236}">
                <a16:creationId xmlns:a16="http://schemas.microsoft.com/office/drawing/2014/main" id="{C3B14001-8585-4D6B-8176-F3EC057D7CB0}"/>
              </a:ext>
            </a:extLst>
          </p:cNvPr>
          <p:cNvSpPr txBox="1"/>
          <p:nvPr/>
        </p:nvSpPr>
        <p:spPr>
          <a:xfrm>
            <a:off x="-2" y="5934670"/>
            <a:ext cx="9144002" cy="923330"/>
          </a:xfrm>
          <a:prstGeom prst="rect">
            <a:avLst/>
          </a:prstGeom>
          <a:noFill/>
        </p:spPr>
        <p:txBody>
          <a:bodyPr wrap="square">
            <a:spAutoFit/>
          </a:bodyPr>
          <a:lstStyle/>
          <a:p>
            <a:r>
              <a:rPr lang="en-US" altLang="zh-CN" dirty="0"/>
              <a:t>Mirion Technologies, Inc. (Canberra) </a:t>
            </a:r>
            <a:r>
              <a:rPr lang="en-US" altLang="zh-CN" dirty="0">
                <a:latin typeface="+mj-lt"/>
              </a:rPr>
              <a:t>Ranging from silicon-based Silicon Drifted Detectors (SDDs) and Silicon Lithium Si(Li) x-ray detectors up to High Purity Germanium (HPGe) detectors, Mirion offers solutions for a wide array of x-ray applications.</a:t>
            </a:r>
            <a:endParaRPr lang="zh-CN" altLang="en-US" dirty="0">
              <a:latin typeface="+mj-lt"/>
            </a:endParaRPr>
          </a:p>
        </p:txBody>
      </p:sp>
    </p:spTree>
    <p:extLst>
      <p:ext uri="{BB962C8B-B14F-4D97-AF65-F5344CB8AC3E}">
        <p14:creationId xmlns:p14="http://schemas.microsoft.com/office/powerpoint/2010/main" val="3659640268"/>
      </p:ext>
    </p:extLst>
  </p:cSld>
  <p:clrMapOvr>
    <a:masterClrMapping/>
  </p:clrMapOvr>
</p:sld>
</file>

<file path=ppt/slides/slide3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33AE9B06-E795-44BB-8BF2-A153C260E787}"/>
              </a:ext>
            </a:extLst>
          </p:cNvPr>
          <p:cNvSpPr txBox="1"/>
          <p:nvPr/>
        </p:nvSpPr>
        <p:spPr>
          <a:xfrm>
            <a:off x="86498" y="123568"/>
            <a:ext cx="4192751" cy="2862322"/>
          </a:xfrm>
          <a:prstGeom prst="rect">
            <a:avLst/>
          </a:prstGeom>
          <a:noFill/>
        </p:spPr>
        <p:txBody>
          <a:bodyPr wrap="none" rtlCol="0">
            <a:spAutoFit/>
          </a:bodyPr>
          <a:lstStyle/>
          <a:p>
            <a:r>
              <a:rPr lang="en-US" altLang="zh-CN" sz="2000" dirty="0"/>
              <a:t>Wrede Group:</a:t>
            </a:r>
          </a:p>
          <a:p>
            <a:r>
              <a:rPr lang="en-US" altLang="zh-CN" sz="2000" dirty="0"/>
              <a:t>1) GADGET</a:t>
            </a:r>
          </a:p>
          <a:p>
            <a:r>
              <a:rPr lang="en-US" altLang="zh-CN" sz="2000" dirty="0"/>
              <a:t>Tamas, Jason, Ruchi, Tyler, Logan, Evan</a:t>
            </a:r>
          </a:p>
          <a:p>
            <a:endParaRPr lang="en-US" altLang="zh-CN" sz="2000" dirty="0"/>
          </a:p>
          <a:p>
            <a:r>
              <a:rPr lang="en-US" altLang="zh-CN" sz="2000" dirty="0"/>
              <a:t>2) PXCT</a:t>
            </a:r>
          </a:p>
          <a:p>
            <a:r>
              <a:rPr lang="en-US" altLang="zh-CN" sz="2000" dirty="0"/>
              <a:t>Lijie, Joe, Alex</a:t>
            </a:r>
          </a:p>
          <a:p>
            <a:endParaRPr lang="en-US" altLang="zh-CN" sz="2000" dirty="0"/>
          </a:p>
          <a:p>
            <a:r>
              <a:rPr lang="en-US" altLang="zh-CN" sz="2000" dirty="0"/>
              <a:t>3) DSL</a:t>
            </a:r>
          </a:p>
          <a:p>
            <a:r>
              <a:rPr lang="en-US" altLang="zh-CN" sz="2000" dirty="0"/>
              <a:t>Lijie, Lexie</a:t>
            </a:r>
            <a:endParaRPr lang="zh-CN" altLang="en-US" sz="2000" dirty="0"/>
          </a:p>
        </p:txBody>
      </p:sp>
      <p:sp>
        <p:nvSpPr>
          <p:cNvPr id="3" name="TextBox 2">
            <a:extLst>
              <a:ext uri="{FF2B5EF4-FFF2-40B4-BE49-F238E27FC236}">
                <a16:creationId xmlns:a16="http://schemas.microsoft.com/office/drawing/2014/main" id="{09F4568E-12C1-4157-ADDC-BDA26C45E82D}"/>
              </a:ext>
            </a:extLst>
          </p:cNvPr>
          <p:cNvSpPr txBox="1"/>
          <p:nvPr/>
        </p:nvSpPr>
        <p:spPr>
          <a:xfrm>
            <a:off x="2908319" y="1779687"/>
            <a:ext cx="6235681" cy="5078313"/>
          </a:xfrm>
          <a:prstGeom prst="rect">
            <a:avLst/>
          </a:prstGeom>
          <a:noFill/>
        </p:spPr>
        <p:txBody>
          <a:bodyPr wrap="none" rtlCol="0">
            <a:spAutoFit/>
          </a:bodyPr>
          <a:lstStyle/>
          <a:p>
            <a:r>
              <a:rPr lang="en-US" altLang="zh-CN" dirty="0"/>
              <a:t>Attendees:</a:t>
            </a:r>
          </a:p>
          <a:p>
            <a:r>
              <a:rPr lang="en-US" altLang="zh-CN" dirty="0"/>
              <a:t>Chris Wrede</a:t>
            </a:r>
          </a:p>
          <a:p>
            <a:r>
              <a:rPr lang="en-US" altLang="zh-CN" dirty="0"/>
              <a:t>Professor, FRIB Laboratory, Michigan State University</a:t>
            </a:r>
          </a:p>
          <a:p>
            <a:endParaRPr lang="en-US" altLang="zh-CN" dirty="0"/>
          </a:p>
          <a:p>
            <a:r>
              <a:rPr lang="en-US" altLang="zh-CN" dirty="0"/>
              <a:t>Lijie Sun</a:t>
            </a:r>
          </a:p>
          <a:p>
            <a:r>
              <a:rPr lang="en-US" altLang="zh-CN" dirty="0"/>
              <a:t>Research Associate, FRIB Laboratory, Michigan State University</a:t>
            </a:r>
          </a:p>
          <a:p>
            <a:endParaRPr lang="zh-CN" altLang="en-US" dirty="0"/>
          </a:p>
          <a:p>
            <a:r>
              <a:rPr lang="en-US" altLang="zh-CN" dirty="0"/>
              <a:t>Joe Dopfer</a:t>
            </a:r>
          </a:p>
          <a:p>
            <a:r>
              <a:rPr lang="en-US" altLang="zh-CN" dirty="0"/>
              <a:t>PhD student, FRIB Laboratory, Michigan State University</a:t>
            </a:r>
          </a:p>
          <a:p>
            <a:endParaRPr lang="zh-CN" altLang="en-US" dirty="0"/>
          </a:p>
          <a:p>
            <a:r>
              <a:rPr lang="en-US" altLang="zh-CN" dirty="0"/>
              <a:t>Alex Adams</a:t>
            </a:r>
          </a:p>
          <a:p>
            <a:r>
              <a:rPr lang="en-US" altLang="zh-CN" dirty="0"/>
              <a:t>PhD student, FRIB Laboratory, Michigan State University</a:t>
            </a:r>
          </a:p>
          <a:p>
            <a:endParaRPr lang="en-US" altLang="zh-CN" dirty="0"/>
          </a:p>
          <a:p>
            <a:r>
              <a:rPr lang="en-US" altLang="zh-CN" dirty="0"/>
              <a:t>Craig Rockefeller</a:t>
            </a:r>
          </a:p>
          <a:p>
            <a:r>
              <a:rPr lang="en-US" altLang="zh-CN" dirty="0"/>
              <a:t>Senior Account Manager, Mirion Technologies (Canberra), Inc.</a:t>
            </a:r>
          </a:p>
          <a:p>
            <a:endParaRPr lang="en-US" altLang="zh-CN" dirty="0"/>
          </a:p>
          <a:p>
            <a:r>
              <a:rPr lang="en-US" altLang="zh-CN" dirty="0">
                <a:effectLst/>
                <a:latin typeface="Calibri" panose="020F0502020204030204" pitchFamily="34" charset="0"/>
                <a:ea typeface="DengXian" panose="02010600030101010101" pitchFamily="2" charset="-122"/>
              </a:rPr>
              <a:t>Gabriela </a:t>
            </a:r>
            <a:r>
              <a:rPr lang="en-US" altLang="zh-CN" dirty="0" err="1">
                <a:effectLst/>
                <a:latin typeface="Calibri" panose="020F0502020204030204" pitchFamily="34" charset="0"/>
                <a:ea typeface="DengXian" panose="02010600030101010101" pitchFamily="2" charset="-122"/>
              </a:rPr>
              <a:t>Ilie</a:t>
            </a:r>
            <a:endParaRPr lang="en-US" altLang="zh-CN" dirty="0">
              <a:effectLst/>
              <a:latin typeface="Calibri" panose="020F0502020204030204" pitchFamily="34" charset="0"/>
              <a:ea typeface="DengXian" panose="02010600030101010101" pitchFamily="2" charset="-122"/>
            </a:endParaRPr>
          </a:p>
          <a:p>
            <a:r>
              <a:rPr lang="en-US" altLang="zh-CN" dirty="0"/>
              <a:t>Senior Application Scientist, Mirion Technologies (Canberra), Inc.</a:t>
            </a:r>
          </a:p>
        </p:txBody>
      </p:sp>
    </p:spTree>
    <p:extLst>
      <p:ext uri="{BB962C8B-B14F-4D97-AF65-F5344CB8AC3E}">
        <p14:creationId xmlns:p14="http://schemas.microsoft.com/office/powerpoint/2010/main" val="154492015"/>
      </p:ext>
    </p:extLst>
  </p:cSld>
  <p:clrMapOvr>
    <a:masterClrMapping/>
  </p:clrMapOvr>
</p:sld>
</file>

<file path=ppt/slides/slide3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Table 2">
            <a:extLst>
              <a:ext uri="{FF2B5EF4-FFF2-40B4-BE49-F238E27FC236}">
                <a16:creationId xmlns:a16="http://schemas.microsoft.com/office/drawing/2014/main" id="{3DDE47FC-6960-4EDC-B179-505FD29D592B}"/>
              </a:ext>
            </a:extLst>
          </p:cNvPr>
          <p:cNvGraphicFramePr>
            <a:graphicFrameLocks noGrp="1"/>
          </p:cNvGraphicFramePr>
          <p:nvPr/>
        </p:nvGraphicFramePr>
        <p:xfrm>
          <a:off x="148281" y="173680"/>
          <a:ext cx="8810369" cy="4084320"/>
        </p:xfrm>
        <a:graphic>
          <a:graphicData uri="http://schemas.openxmlformats.org/drawingml/2006/table">
            <a:tbl>
              <a:tblPr firstRow="1" bandRow="1">
                <a:tableStyleId>{BC89EF96-8CEA-46FF-86C4-4CE0E7609802}</a:tableStyleId>
              </a:tblPr>
              <a:tblGrid>
                <a:gridCol w="1692876">
                  <a:extLst>
                    <a:ext uri="{9D8B030D-6E8A-4147-A177-3AD203B41FA5}">
                      <a16:colId xmlns:a16="http://schemas.microsoft.com/office/drawing/2014/main" val="3230735519"/>
                    </a:ext>
                  </a:extLst>
                </a:gridCol>
                <a:gridCol w="1618735">
                  <a:extLst>
                    <a:ext uri="{9D8B030D-6E8A-4147-A177-3AD203B41FA5}">
                      <a16:colId xmlns:a16="http://schemas.microsoft.com/office/drawing/2014/main" val="3844385127"/>
                    </a:ext>
                  </a:extLst>
                </a:gridCol>
                <a:gridCol w="5498758">
                  <a:extLst>
                    <a:ext uri="{9D8B030D-6E8A-4147-A177-3AD203B41FA5}">
                      <a16:colId xmlns:a16="http://schemas.microsoft.com/office/drawing/2014/main" val="3400692936"/>
                    </a:ext>
                  </a:extLst>
                </a:gridCol>
              </a:tblGrid>
              <a:tr h="370840">
                <a:tc>
                  <a:txBody>
                    <a:bodyPr/>
                    <a:lstStyle/>
                    <a:p>
                      <a:pPr algn="ctr"/>
                      <a:r>
                        <a:rPr lang="en-US" altLang="zh-CN" sz="2000" dirty="0">
                          <a:solidFill>
                            <a:schemeClr val="tx1"/>
                          </a:solidFill>
                        </a:rPr>
                        <a:t>PXCT-G4</a:t>
                      </a:r>
                      <a:endParaRPr lang="zh-CN" altLang="en-US" sz="2000" dirty="0">
                        <a:solidFill>
                          <a:schemeClr val="tx1"/>
                        </a:solidFill>
                      </a:endParaRPr>
                    </a:p>
                  </a:txBody>
                  <a:tcPr anchor="ctr">
                    <a:solidFill>
                      <a:schemeClr val="bg1"/>
                    </a:solidFill>
                  </a:tcPr>
                </a:tc>
                <a:tc>
                  <a:txBody>
                    <a:bodyPr/>
                    <a:lstStyle/>
                    <a:p>
                      <a:pPr algn="ctr"/>
                      <a:r>
                        <a:rPr lang="en-US" altLang="zh-CN" sz="2000" dirty="0">
                          <a:solidFill>
                            <a:schemeClr val="tx1"/>
                          </a:solidFill>
                        </a:rPr>
                        <a:t>Part</a:t>
                      </a:r>
                      <a:endParaRPr lang="zh-CN" altLang="en-US" sz="2000" dirty="0">
                        <a:solidFill>
                          <a:schemeClr val="tx1"/>
                        </a:solidFill>
                      </a:endParaRPr>
                    </a:p>
                  </a:txBody>
                  <a:tcPr anchor="ctr">
                    <a:solidFill>
                      <a:schemeClr val="bg1"/>
                    </a:solidFill>
                  </a:tcPr>
                </a:tc>
                <a:tc>
                  <a:txBody>
                    <a:bodyPr/>
                    <a:lstStyle/>
                    <a:p>
                      <a:pPr algn="ctr"/>
                      <a:r>
                        <a:rPr lang="en-US" altLang="zh-CN" sz="2000" dirty="0">
                          <a:solidFill>
                            <a:schemeClr val="tx1"/>
                          </a:solidFill>
                        </a:rPr>
                        <a:t>Status</a:t>
                      </a:r>
                      <a:endParaRPr lang="zh-CN" altLang="en-US" sz="2000" dirty="0">
                        <a:solidFill>
                          <a:schemeClr val="tx1"/>
                        </a:solidFill>
                      </a:endParaRPr>
                    </a:p>
                  </a:txBody>
                  <a:tcPr anchor="ctr">
                    <a:solidFill>
                      <a:schemeClr val="bg1"/>
                    </a:solidFill>
                  </a:tcPr>
                </a:tc>
                <a:extLst>
                  <a:ext uri="{0D108BD9-81ED-4DB2-BD59-A6C34878D82A}">
                    <a16:rowId xmlns:a16="http://schemas.microsoft.com/office/drawing/2014/main" val="4072815846"/>
                  </a:ext>
                </a:extLst>
              </a:tr>
              <a:tr h="370840">
                <a:tc rowSpan="5">
                  <a:txBody>
                    <a:bodyPr/>
                    <a:lstStyle/>
                    <a:p>
                      <a:pPr algn="ctr"/>
                      <a:r>
                        <a:rPr lang="en-US" altLang="zh-CN" sz="2000" dirty="0">
                          <a:solidFill>
                            <a:schemeClr val="tx1"/>
                          </a:solidFill>
                        </a:rPr>
                        <a:t>Detector</a:t>
                      </a:r>
                      <a:endParaRPr lang="zh-CN" altLang="en-US" sz="2000" dirty="0">
                        <a:solidFill>
                          <a:schemeClr val="tx1"/>
                        </a:solidFill>
                      </a:endParaRPr>
                    </a:p>
                  </a:txBody>
                  <a:tcPr anchor="ctr">
                    <a:solidFill>
                      <a:schemeClr val="bg1"/>
                    </a:solidFill>
                  </a:tcPr>
                </a:tc>
                <a:tc>
                  <a:txBody>
                    <a:bodyPr/>
                    <a:lstStyle/>
                    <a:p>
                      <a:pPr algn="ctr"/>
                      <a:r>
                        <a:rPr lang="en-US" altLang="zh-CN" sz="2000" dirty="0">
                          <a:solidFill>
                            <a:schemeClr val="tx1"/>
                          </a:solidFill>
                        </a:rPr>
                        <a:t>ΔE Si</a:t>
                      </a:r>
                      <a:endParaRPr lang="zh-CN" altLang="en-US" sz="2000" dirty="0">
                        <a:solidFill>
                          <a:schemeClr val="tx1"/>
                        </a:solidFill>
                      </a:endParaRPr>
                    </a:p>
                  </a:txBody>
                  <a:tcPr anchor="ctr">
                    <a:solidFill>
                      <a:schemeClr val="bg1"/>
                    </a:solidFill>
                  </a:tcPr>
                </a:tc>
                <a:tc>
                  <a:txBody>
                    <a:bodyPr/>
                    <a:lstStyle/>
                    <a:p>
                      <a:pPr algn="ctr"/>
                      <a:r>
                        <a:rPr lang="en-US" altLang="zh-CN" sz="2000" dirty="0">
                          <a:solidFill>
                            <a:schemeClr val="tx1"/>
                          </a:solidFill>
                        </a:rPr>
                        <a:t>Active area + Outer chip + PCB frame + Dead layer</a:t>
                      </a:r>
                      <a:endParaRPr lang="zh-CN" altLang="en-US" sz="2000" dirty="0">
                        <a:solidFill>
                          <a:schemeClr val="tx1"/>
                        </a:solidFill>
                      </a:endParaRPr>
                    </a:p>
                  </a:txBody>
                  <a:tcPr anchor="ctr">
                    <a:solidFill>
                      <a:schemeClr val="bg1"/>
                    </a:solidFill>
                  </a:tcPr>
                </a:tc>
                <a:extLst>
                  <a:ext uri="{0D108BD9-81ED-4DB2-BD59-A6C34878D82A}">
                    <a16:rowId xmlns:a16="http://schemas.microsoft.com/office/drawing/2014/main" val="1372357134"/>
                  </a:ext>
                </a:extLst>
              </a:tr>
              <a:tr h="370840">
                <a:tc vMerge="1">
                  <a:txBody>
                    <a:bodyPr/>
                    <a:lstStyle/>
                    <a:p>
                      <a:pPr algn="ctr"/>
                      <a:endParaRPr lang="zh-CN" altLang="en-US" dirty="0"/>
                    </a:p>
                  </a:txBody>
                  <a:tcPr anchor="ctr"/>
                </a:tc>
                <a:tc>
                  <a:txBody>
                    <a:bodyPr/>
                    <a:lstStyle/>
                    <a:p>
                      <a:pPr algn="ctr"/>
                      <a:r>
                        <a:rPr lang="en-US" altLang="zh-CN" sz="2000" dirty="0">
                          <a:solidFill>
                            <a:schemeClr val="tx1"/>
                          </a:solidFill>
                        </a:rPr>
                        <a:t>E Si</a:t>
                      </a:r>
                      <a:endParaRPr lang="zh-CN" altLang="en-US" sz="2000" dirty="0">
                        <a:solidFill>
                          <a:schemeClr val="tx1"/>
                        </a:solidFill>
                      </a:endParaRPr>
                    </a:p>
                  </a:txBody>
                  <a:tcPr anchor="ctr">
                    <a:solidFill>
                      <a:schemeClr val="bg1"/>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zh-CN" sz="2000" dirty="0">
                          <a:solidFill>
                            <a:schemeClr val="tx1"/>
                          </a:solidFill>
                        </a:rPr>
                        <a:t>Active area + Outer chip + PCB frame + Dead layer + (Segmentation rings)</a:t>
                      </a:r>
                      <a:endParaRPr lang="zh-CN" altLang="en-US" sz="2000" dirty="0">
                        <a:solidFill>
                          <a:schemeClr val="tx1"/>
                        </a:solidFill>
                      </a:endParaRPr>
                    </a:p>
                  </a:txBody>
                  <a:tcPr anchor="ctr">
                    <a:solidFill>
                      <a:schemeClr val="bg1"/>
                    </a:solidFill>
                  </a:tcPr>
                </a:tc>
                <a:extLst>
                  <a:ext uri="{0D108BD9-81ED-4DB2-BD59-A6C34878D82A}">
                    <a16:rowId xmlns:a16="http://schemas.microsoft.com/office/drawing/2014/main" val="279877579"/>
                  </a:ext>
                </a:extLst>
              </a:tr>
              <a:tr h="370840">
                <a:tc vMerge="1">
                  <a:txBody>
                    <a:bodyPr/>
                    <a:lstStyle/>
                    <a:p>
                      <a:pPr algn="ctr"/>
                      <a:endParaRPr lang="zh-CN" altLang="en-US" dirty="0"/>
                    </a:p>
                  </a:txBody>
                  <a:tcPr anchor="ctr"/>
                </a:tc>
                <a:tc>
                  <a:txBody>
                    <a:bodyPr/>
                    <a:lstStyle/>
                    <a:p>
                      <a:pPr algn="ctr"/>
                      <a:r>
                        <a:rPr lang="en-US" altLang="zh-CN" sz="2000" dirty="0">
                          <a:solidFill>
                            <a:schemeClr val="tx1"/>
                          </a:solidFill>
                        </a:rPr>
                        <a:t>Si(Li) or Ge</a:t>
                      </a:r>
                      <a:endParaRPr lang="zh-CN" altLang="en-US" sz="2000" dirty="0">
                        <a:solidFill>
                          <a:schemeClr val="tx1"/>
                        </a:solidFill>
                      </a:endParaRPr>
                    </a:p>
                  </a:txBody>
                  <a:tcPr anchor="ctr">
                    <a:solidFill>
                      <a:schemeClr val="bg1"/>
                    </a:solidFill>
                  </a:tcPr>
                </a:tc>
                <a:tc>
                  <a:txBody>
                    <a:bodyPr/>
                    <a:lstStyle/>
                    <a:p>
                      <a:pPr algn="ctr"/>
                      <a:r>
                        <a:rPr lang="en-US" altLang="zh-CN" sz="2000" dirty="0">
                          <a:solidFill>
                            <a:schemeClr val="tx1"/>
                          </a:solidFill>
                        </a:rPr>
                        <a:t>Si(Li) or Germanium</a:t>
                      </a:r>
                      <a:endParaRPr lang="zh-CN" altLang="en-US" sz="2000" dirty="0">
                        <a:solidFill>
                          <a:schemeClr val="tx1"/>
                        </a:solidFill>
                      </a:endParaRPr>
                    </a:p>
                  </a:txBody>
                  <a:tcPr anchor="ctr">
                    <a:solidFill>
                      <a:schemeClr val="bg1"/>
                    </a:solidFill>
                  </a:tcPr>
                </a:tc>
                <a:extLst>
                  <a:ext uri="{0D108BD9-81ED-4DB2-BD59-A6C34878D82A}">
                    <a16:rowId xmlns:a16="http://schemas.microsoft.com/office/drawing/2014/main" val="260306148"/>
                  </a:ext>
                </a:extLst>
              </a:tr>
              <a:tr h="370840">
                <a:tc vMerge="1">
                  <a:txBody>
                    <a:bodyPr/>
                    <a:lstStyle/>
                    <a:p>
                      <a:pPr algn="ctr"/>
                      <a:endParaRPr lang="zh-CN" altLang="en-US" dirty="0"/>
                    </a:p>
                  </a:txBody>
                  <a:tcPr anchor="ctr"/>
                </a:tc>
                <a:tc>
                  <a:txBody>
                    <a:bodyPr/>
                    <a:lstStyle/>
                    <a:p>
                      <a:pPr algn="ctr"/>
                      <a:r>
                        <a:rPr lang="en-US" altLang="zh-CN" sz="2000" dirty="0">
                          <a:solidFill>
                            <a:schemeClr val="tx1"/>
                          </a:solidFill>
                        </a:rPr>
                        <a:t>HPGe</a:t>
                      </a:r>
                      <a:endParaRPr lang="zh-CN" altLang="en-US" sz="2000" dirty="0">
                        <a:solidFill>
                          <a:schemeClr val="tx1"/>
                        </a:solidFill>
                      </a:endParaRPr>
                    </a:p>
                  </a:txBody>
                  <a:tcPr anchor="ctr">
                    <a:solidFill>
                      <a:schemeClr val="bg1"/>
                    </a:solidFill>
                  </a:tcPr>
                </a:tc>
                <a:tc>
                  <a:txBody>
                    <a:bodyPr/>
                    <a:lstStyle/>
                    <a:p>
                      <a:pPr algn="ctr"/>
                      <a:r>
                        <a:rPr lang="en-US" altLang="zh-CN" sz="2000" dirty="0">
                          <a:solidFill>
                            <a:schemeClr val="tx1"/>
                          </a:solidFill>
                        </a:rPr>
                        <a:t>Germanium</a:t>
                      </a:r>
                      <a:endParaRPr lang="zh-CN" altLang="en-US" sz="2000" dirty="0">
                        <a:solidFill>
                          <a:schemeClr val="tx1"/>
                        </a:solidFill>
                      </a:endParaRPr>
                    </a:p>
                  </a:txBody>
                  <a:tcPr anchor="ctr">
                    <a:solidFill>
                      <a:schemeClr val="bg1"/>
                    </a:solidFill>
                  </a:tcPr>
                </a:tc>
                <a:extLst>
                  <a:ext uri="{0D108BD9-81ED-4DB2-BD59-A6C34878D82A}">
                    <a16:rowId xmlns:a16="http://schemas.microsoft.com/office/drawing/2014/main" val="9397605"/>
                  </a:ext>
                </a:extLst>
              </a:tr>
              <a:tr h="370840">
                <a:tc vMerge="1">
                  <a:txBody>
                    <a:bodyPr/>
                    <a:lstStyle/>
                    <a:p>
                      <a:pPr algn="ctr"/>
                      <a:endParaRPr lang="zh-CN" altLang="en-US" dirty="0"/>
                    </a:p>
                  </a:txBody>
                  <a:tcPr anchor="ctr"/>
                </a:tc>
                <a:tc>
                  <a:txBody>
                    <a:bodyPr/>
                    <a:lstStyle/>
                    <a:p>
                      <a:pPr algn="ctr"/>
                      <a:r>
                        <a:rPr lang="en-US" altLang="zh-CN" sz="2000" dirty="0">
                          <a:solidFill>
                            <a:schemeClr val="tx1"/>
                          </a:solidFill>
                        </a:rPr>
                        <a:t>Chamber</a:t>
                      </a:r>
                      <a:endParaRPr lang="zh-CN" altLang="en-US" sz="2000" dirty="0">
                        <a:solidFill>
                          <a:schemeClr val="tx1"/>
                        </a:solidFill>
                      </a:endParaRPr>
                    </a:p>
                  </a:txBody>
                  <a:tcPr anchor="ctr">
                    <a:solidFill>
                      <a:schemeClr val="bg1"/>
                    </a:solidFill>
                  </a:tcPr>
                </a:tc>
                <a:tc>
                  <a:txBody>
                    <a:bodyPr/>
                    <a:lstStyle/>
                    <a:p>
                      <a:pPr algn="ctr"/>
                      <a:r>
                        <a:rPr lang="en-US" altLang="zh-CN" sz="2000" dirty="0">
                          <a:solidFill>
                            <a:schemeClr val="tx1"/>
                          </a:solidFill>
                        </a:rPr>
                        <a:t>Stainless-steel Cylinder</a:t>
                      </a:r>
                      <a:endParaRPr lang="zh-CN" altLang="en-US" sz="2000" dirty="0">
                        <a:solidFill>
                          <a:schemeClr val="tx1"/>
                        </a:solidFill>
                      </a:endParaRPr>
                    </a:p>
                  </a:txBody>
                  <a:tcPr anchor="ctr">
                    <a:solidFill>
                      <a:schemeClr val="bg1"/>
                    </a:solidFill>
                  </a:tcPr>
                </a:tc>
                <a:extLst>
                  <a:ext uri="{0D108BD9-81ED-4DB2-BD59-A6C34878D82A}">
                    <a16:rowId xmlns:a16="http://schemas.microsoft.com/office/drawing/2014/main" val="1466773356"/>
                  </a:ext>
                </a:extLst>
              </a:tr>
              <a:tr h="370840">
                <a:tc rowSpan="2">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zh-CN" sz="2000" dirty="0">
                          <a:solidFill>
                            <a:schemeClr val="tx1"/>
                          </a:solidFill>
                        </a:rPr>
                        <a:t>Generator</a:t>
                      </a:r>
                      <a:endParaRPr lang="zh-CN" altLang="en-US" sz="2000" dirty="0">
                        <a:solidFill>
                          <a:schemeClr val="tx1"/>
                        </a:solidFill>
                      </a:endParaRPr>
                    </a:p>
                  </a:txBody>
                  <a:tcPr anchor="ctr">
                    <a:solidFill>
                      <a:schemeClr val="bg1"/>
                    </a:solidFill>
                  </a:tcPr>
                </a:tc>
                <a:tc>
                  <a:txBody>
                    <a:bodyPr/>
                    <a:lstStyle/>
                    <a:p>
                      <a:pPr algn="ctr"/>
                      <a:r>
                        <a:rPr lang="en-US" altLang="zh-CN" sz="2000" dirty="0">
                          <a:solidFill>
                            <a:schemeClr val="tx1"/>
                          </a:solidFill>
                        </a:rPr>
                        <a:t>Source</a:t>
                      </a:r>
                      <a:endParaRPr lang="zh-CN" altLang="en-US" sz="2000" dirty="0">
                        <a:solidFill>
                          <a:schemeClr val="tx1"/>
                        </a:solidFill>
                      </a:endParaRPr>
                    </a:p>
                  </a:txBody>
                  <a:tcPr anchor="ctr">
                    <a:solidFill>
                      <a:schemeClr val="bg1"/>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zh-CN" sz="2000" dirty="0">
                          <a:solidFill>
                            <a:schemeClr val="tx1"/>
                          </a:solidFill>
                        </a:rPr>
                        <a:t>Uniform beam spot</a:t>
                      </a:r>
                      <a:endParaRPr lang="zh-CN" altLang="en-US" sz="2000" dirty="0">
                        <a:solidFill>
                          <a:schemeClr val="tx1"/>
                        </a:solidFill>
                      </a:endParaRPr>
                    </a:p>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zh-CN" sz="2000" dirty="0">
                          <a:solidFill>
                            <a:schemeClr val="tx1"/>
                          </a:solidFill>
                        </a:rPr>
                        <a:t>Gaussian beam spot</a:t>
                      </a:r>
                    </a:p>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zh-CN" sz="2000" dirty="0">
                          <a:solidFill>
                            <a:schemeClr val="tx1"/>
                          </a:solidFill>
                        </a:rPr>
                        <a:t>Point</a:t>
                      </a:r>
                      <a:endParaRPr lang="zh-CN" altLang="en-US" sz="2000" dirty="0">
                        <a:solidFill>
                          <a:schemeClr val="tx1"/>
                        </a:solidFill>
                      </a:endParaRPr>
                    </a:p>
                  </a:txBody>
                  <a:tcPr anchor="ctr">
                    <a:solidFill>
                      <a:schemeClr val="bg1"/>
                    </a:solidFill>
                  </a:tcPr>
                </a:tc>
                <a:extLst>
                  <a:ext uri="{0D108BD9-81ED-4DB2-BD59-A6C34878D82A}">
                    <a16:rowId xmlns:a16="http://schemas.microsoft.com/office/drawing/2014/main" val="1982573890"/>
                  </a:ext>
                </a:extLst>
              </a:tr>
              <a:tr h="370840">
                <a:tc vMerge="1">
                  <a:txBody>
                    <a:bodyPr/>
                    <a:lstStyle/>
                    <a:p>
                      <a:pPr algn="ctr"/>
                      <a:endParaRPr lang="zh-CN" altLang="en-US" sz="2000" dirty="0">
                        <a:solidFill>
                          <a:schemeClr val="tx1"/>
                        </a:solidFill>
                      </a:endParaRPr>
                    </a:p>
                  </a:txBody>
                  <a:tcPr anchor="ctr">
                    <a:solidFill>
                      <a:schemeClr val="bg1"/>
                    </a:solidFill>
                  </a:tcPr>
                </a:tc>
                <a:tc>
                  <a:txBody>
                    <a:bodyPr/>
                    <a:lstStyle/>
                    <a:p>
                      <a:pPr algn="ctr"/>
                      <a:r>
                        <a:rPr lang="en-US" altLang="zh-CN" sz="2000" dirty="0">
                          <a:solidFill>
                            <a:schemeClr val="tx1"/>
                          </a:solidFill>
                        </a:rPr>
                        <a:t>Particle</a:t>
                      </a:r>
                      <a:endParaRPr lang="zh-CN" altLang="en-US" sz="2000" dirty="0">
                        <a:solidFill>
                          <a:schemeClr val="tx1"/>
                        </a:solidFill>
                      </a:endParaRPr>
                    </a:p>
                  </a:txBody>
                  <a:tcPr anchor="ctr">
                    <a:solidFill>
                      <a:schemeClr val="bg1"/>
                    </a:solidFill>
                  </a:tcPr>
                </a:tc>
                <a:tc>
                  <a:txBody>
                    <a:bodyPr/>
                    <a:lstStyle/>
                    <a:p>
                      <a:pPr algn="ctr"/>
                      <a:r>
                        <a:rPr lang="en-US" altLang="zh-CN" sz="2000" dirty="0">
                          <a:solidFill>
                            <a:schemeClr val="tx1"/>
                          </a:solidFill>
                        </a:rPr>
                        <a:t>Proton/α/β/X ray/γ ray</a:t>
                      </a:r>
                      <a:endParaRPr lang="zh-CN" altLang="en-US" sz="2000" dirty="0">
                        <a:solidFill>
                          <a:schemeClr val="tx1"/>
                        </a:solidFill>
                      </a:endParaRPr>
                    </a:p>
                  </a:txBody>
                  <a:tcPr anchor="ctr">
                    <a:solidFill>
                      <a:schemeClr val="bg1"/>
                    </a:solidFill>
                  </a:tcPr>
                </a:tc>
                <a:extLst>
                  <a:ext uri="{0D108BD9-81ED-4DB2-BD59-A6C34878D82A}">
                    <a16:rowId xmlns:a16="http://schemas.microsoft.com/office/drawing/2014/main" val="2375390167"/>
                  </a:ext>
                </a:extLst>
              </a:tr>
            </a:tbl>
          </a:graphicData>
        </a:graphic>
      </p:graphicFrame>
    </p:spTree>
    <p:extLst>
      <p:ext uri="{BB962C8B-B14F-4D97-AF65-F5344CB8AC3E}">
        <p14:creationId xmlns:p14="http://schemas.microsoft.com/office/powerpoint/2010/main" val="1874679561"/>
      </p:ext>
    </p:extLst>
  </p:cSld>
  <p:clrMapOvr>
    <a:masterClrMapping/>
  </p:clrMapOvr>
</p:sld>
</file>

<file path=ppt/slides/slide3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Table 2">
            <a:extLst>
              <a:ext uri="{FF2B5EF4-FFF2-40B4-BE49-F238E27FC236}">
                <a16:creationId xmlns:a16="http://schemas.microsoft.com/office/drawing/2014/main" id="{8B83F171-35BB-4EAC-9EF4-2462F6411C29}"/>
              </a:ext>
            </a:extLst>
          </p:cNvPr>
          <p:cNvGraphicFramePr>
            <a:graphicFrameLocks noGrp="1"/>
          </p:cNvGraphicFramePr>
          <p:nvPr/>
        </p:nvGraphicFramePr>
        <p:xfrm>
          <a:off x="0" y="0"/>
          <a:ext cx="9144001" cy="3352800"/>
        </p:xfrm>
        <a:graphic>
          <a:graphicData uri="http://schemas.openxmlformats.org/drawingml/2006/table">
            <a:tbl>
              <a:tblPr firstRow="1" bandRow="1">
                <a:tableStyleId>{BC89EF96-8CEA-46FF-86C4-4CE0E7609802}</a:tableStyleId>
              </a:tblPr>
              <a:tblGrid>
                <a:gridCol w="2003545">
                  <a:extLst>
                    <a:ext uri="{9D8B030D-6E8A-4147-A177-3AD203B41FA5}">
                      <a16:colId xmlns:a16="http://schemas.microsoft.com/office/drawing/2014/main" val="3230735519"/>
                    </a:ext>
                  </a:extLst>
                </a:gridCol>
                <a:gridCol w="2162194">
                  <a:extLst>
                    <a:ext uri="{9D8B030D-6E8A-4147-A177-3AD203B41FA5}">
                      <a16:colId xmlns:a16="http://schemas.microsoft.com/office/drawing/2014/main" val="3844385127"/>
                    </a:ext>
                  </a:extLst>
                </a:gridCol>
                <a:gridCol w="2489131">
                  <a:extLst>
                    <a:ext uri="{9D8B030D-6E8A-4147-A177-3AD203B41FA5}">
                      <a16:colId xmlns:a16="http://schemas.microsoft.com/office/drawing/2014/main" val="673620447"/>
                    </a:ext>
                  </a:extLst>
                </a:gridCol>
                <a:gridCol w="2489131">
                  <a:extLst>
                    <a:ext uri="{9D8B030D-6E8A-4147-A177-3AD203B41FA5}">
                      <a16:colId xmlns:a16="http://schemas.microsoft.com/office/drawing/2014/main" val="1964445572"/>
                    </a:ext>
                  </a:extLst>
                </a:gridCol>
              </a:tblGrid>
              <a:tr h="267330">
                <a:tc>
                  <a:txBody>
                    <a:bodyPr/>
                    <a:lstStyle/>
                    <a:p>
                      <a:pPr algn="ctr"/>
                      <a:r>
                        <a:rPr lang="en-US" altLang="zh-CN" sz="1400" b="1" dirty="0">
                          <a:solidFill>
                            <a:schemeClr val="tx1"/>
                          </a:solidFill>
                          <a:latin typeface="Arial" panose="020B0604020202020204" pitchFamily="34" charset="0"/>
                          <a:cs typeface="Arial" panose="020B0604020202020204" pitchFamily="34" charset="0"/>
                        </a:rPr>
                        <a:t>Observables</a:t>
                      </a:r>
                      <a:endParaRPr lang="zh-CN" altLang="en-US" sz="1400" b="1" dirty="0">
                        <a:solidFill>
                          <a:schemeClr val="tx1"/>
                        </a:solidFill>
                        <a:latin typeface="Arial" panose="020B0604020202020204" pitchFamily="34" charset="0"/>
                        <a:cs typeface="Arial" panose="020B0604020202020204" pitchFamily="34" charset="0"/>
                      </a:endParaRPr>
                    </a:p>
                  </a:txBody>
                  <a:tcPr anchor="ctr">
                    <a:solidFill>
                      <a:schemeClr val="accent1">
                        <a:lumMod val="20000"/>
                        <a:lumOff val="80000"/>
                      </a:schemeClr>
                    </a:solidFill>
                  </a:tcPr>
                </a:tc>
                <a:tc>
                  <a:txBody>
                    <a:bodyPr/>
                    <a:lstStyle/>
                    <a:p>
                      <a:pPr algn="ctr"/>
                      <a:r>
                        <a:rPr lang="en-US" altLang="zh-CN" sz="1400" b="1" dirty="0">
                          <a:solidFill>
                            <a:schemeClr val="tx1"/>
                          </a:solidFill>
                          <a:latin typeface="Arial" panose="020B0604020202020204" pitchFamily="34" charset="0"/>
                          <a:cs typeface="Arial" panose="020B0604020202020204" pitchFamily="34" charset="0"/>
                        </a:rPr>
                        <a:t>Detectors</a:t>
                      </a:r>
                      <a:endParaRPr lang="zh-CN" altLang="en-US" sz="1400" b="1" dirty="0">
                        <a:solidFill>
                          <a:schemeClr val="tx1"/>
                        </a:solidFill>
                        <a:latin typeface="Arial" panose="020B0604020202020204" pitchFamily="34" charset="0"/>
                        <a:cs typeface="Arial" panose="020B0604020202020204" pitchFamily="34" charset="0"/>
                      </a:endParaRPr>
                    </a:p>
                  </a:txBody>
                  <a:tcPr anchor="ctr">
                    <a:solidFill>
                      <a:schemeClr val="accent1">
                        <a:lumMod val="20000"/>
                        <a:lumOff val="80000"/>
                      </a:schemeClr>
                    </a:solidFill>
                  </a:tcPr>
                </a:tc>
                <a:tc>
                  <a:txBody>
                    <a:bodyPr/>
                    <a:lstStyle/>
                    <a:p>
                      <a:pPr algn="ctr"/>
                      <a:r>
                        <a:rPr lang="en-US" altLang="zh-CN" sz="1400" b="1" dirty="0">
                          <a:solidFill>
                            <a:schemeClr val="tx1"/>
                          </a:solidFill>
                          <a:latin typeface="Arial" panose="020B0604020202020204" pitchFamily="34" charset="0"/>
                          <a:cs typeface="Arial" panose="020B0604020202020204" pitchFamily="34" charset="0"/>
                        </a:rPr>
                        <a:t>Window</a:t>
                      </a:r>
                      <a:endParaRPr lang="zh-CN" altLang="en-US" sz="1400" b="1" dirty="0">
                        <a:solidFill>
                          <a:schemeClr val="tx1"/>
                        </a:solidFill>
                        <a:latin typeface="Arial" panose="020B0604020202020204" pitchFamily="34" charset="0"/>
                        <a:cs typeface="Arial" panose="020B0604020202020204" pitchFamily="34" charset="0"/>
                      </a:endParaRPr>
                    </a:p>
                  </a:txBody>
                  <a:tcPr anchor="ctr">
                    <a:solidFill>
                      <a:schemeClr val="accent1">
                        <a:lumMod val="20000"/>
                        <a:lumOff val="80000"/>
                      </a:schemeClr>
                    </a:solidFill>
                  </a:tcPr>
                </a:tc>
                <a:tc>
                  <a:txBody>
                    <a:bodyPr/>
                    <a:lstStyle/>
                    <a:p>
                      <a:pPr algn="ctr"/>
                      <a:r>
                        <a:rPr lang="en-US" altLang="zh-CN" sz="1400" b="1" dirty="0">
                          <a:solidFill>
                            <a:schemeClr val="tx1"/>
                          </a:solidFill>
                          <a:latin typeface="Arial" panose="020B0604020202020204" pitchFamily="34" charset="0"/>
                          <a:cs typeface="Arial" panose="020B0604020202020204" pitchFamily="34" charset="0"/>
                        </a:rPr>
                        <a:t>Comments</a:t>
                      </a:r>
                      <a:endParaRPr lang="zh-CN" altLang="en-US" sz="1400" b="1" dirty="0">
                        <a:solidFill>
                          <a:schemeClr val="tx1"/>
                        </a:solidFill>
                        <a:latin typeface="Arial" panose="020B0604020202020204" pitchFamily="34" charset="0"/>
                        <a:cs typeface="Arial" panose="020B0604020202020204" pitchFamily="34" charset="0"/>
                      </a:endParaRPr>
                    </a:p>
                  </a:txBody>
                  <a:tcPr anchor="ctr">
                    <a:solidFill>
                      <a:schemeClr val="accent1">
                        <a:lumMod val="20000"/>
                        <a:lumOff val="80000"/>
                      </a:schemeClr>
                    </a:solidFill>
                  </a:tcPr>
                </a:tc>
                <a:extLst>
                  <a:ext uri="{0D108BD9-81ED-4DB2-BD59-A6C34878D82A}">
                    <a16:rowId xmlns:a16="http://schemas.microsoft.com/office/drawing/2014/main" val="4072815846"/>
                  </a:ext>
                </a:extLst>
              </a:tr>
              <a:tr h="267330">
                <a:tc rowSpan="2">
                  <a:txBody>
                    <a:bodyPr/>
                    <a:lstStyle/>
                    <a:p>
                      <a:pPr algn="ctr"/>
                      <a:r>
                        <a:rPr lang="en-US" altLang="zh-CN" sz="1400" dirty="0">
                          <a:solidFill>
                            <a:schemeClr val="tx1"/>
                          </a:solidFill>
                          <a:latin typeface="Arial" panose="020B0604020202020204" pitchFamily="34" charset="0"/>
                          <a:cs typeface="Arial" panose="020B0604020202020204" pitchFamily="34" charset="0"/>
                        </a:rPr>
                        <a:t>0-10 MeV proton</a:t>
                      </a:r>
                    </a:p>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zh-CN" sz="1400" dirty="0">
                          <a:solidFill>
                            <a:schemeClr val="tx1"/>
                          </a:solidFill>
                          <a:latin typeface="Arial" panose="020B0604020202020204" pitchFamily="34" charset="0"/>
                          <a:cs typeface="Arial" panose="020B0604020202020204" pitchFamily="34" charset="0"/>
                        </a:rPr>
                        <a:t>0-10 MeV α</a:t>
                      </a:r>
                      <a:endParaRPr lang="zh-CN" altLang="en-US" sz="1400" dirty="0">
                        <a:solidFill>
                          <a:schemeClr val="tx1"/>
                        </a:solidFill>
                        <a:latin typeface="Arial" panose="020B0604020202020204" pitchFamily="34" charset="0"/>
                        <a:cs typeface="Arial" panose="020B0604020202020204" pitchFamily="34" charset="0"/>
                      </a:endParaRPr>
                    </a:p>
                  </a:txBody>
                  <a:tcPr anchor="ctr">
                    <a:solidFill>
                      <a:schemeClr val="accent2">
                        <a:lumMod val="20000"/>
                        <a:lumOff val="80000"/>
                      </a:schemeClr>
                    </a:solidFill>
                  </a:tcPr>
                </a:tc>
                <a:tc>
                  <a:txBody>
                    <a:bodyPr/>
                    <a:lstStyle/>
                    <a:p>
                      <a:pPr algn="ctr"/>
                      <a:r>
                        <a:rPr lang="en-US" altLang="zh-CN" sz="1400" dirty="0">
                          <a:solidFill>
                            <a:schemeClr val="tx1"/>
                          </a:solidFill>
                          <a:latin typeface="Arial" panose="020B0604020202020204" pitchFamily="34" charset="0"/>
                          <a:cs typeface="Arial" panose="020B0604020202020204" pitchFamily="34" charset="0"/>
                        </a:rPr>
                        <a:t>MSD012  10 μm</a:t>
                      </a:r>
                    </a:p>
                  </a:txBody>
                  <a:tcPr anchor="ctr">
                    <a:solidFill>
                      <a:schemeClr val="accent2">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CN" sz="1400" b="0" i="0" u="none" strike="noStrike" kern="1200" cap="none" spc="0" normalizeH="0" baseline="0" noProof="0" dirty="0">
                          <a:ln>
                            <a:noFill/>
                          </a:ln>
                          <a:solidFill>
                            <a:schemeClr val="tx1"/>
                          </a:solidFill>
                          <a:effectLst/>
                          <a:uLnTx/>
                          <a:uFillTx/>
                          <a:latin typeface="Arial" panose="020B0604020202020204" pitchFamily="34" charset="0"/>
                          <a:ea typeface="宋体" panose="02010600030101010101" pitchFamily="2" charset="-122"/>
                          <a:cs typeface="Arial" panose="020B0604020202020204" pitchFamily="34" charset="0"/>
                        </a:rPr>
                        <a:t>9.5P/7P</a:t>
                      </a:r>
                      <a:endParaRPr kumimoji="0" lang="zh-CN" altLang="en-US" sz="1400" b="0" i="0" u="none" strike="noStrike" kern="1200" cap="none" spc="0" normalizeH="0" baseline="0" noProof="0" dirty="0">
                        <a:ln>
                          <a:noFill/>
                        </a:ln>
                        <a:solidFill>
                          <a:schemeClr val="tx1"/>
                        </a:solidFill>
                        <a:effectLst/>
                        <a:uLnTx/>
                        <a:uFillTx/>
                        <a:latin typeface="Arial" panose="020B0604020202020204" pitchFamily="34" charset="0"/>
                        <a:ea typeface="宋体" panose="02010600030101010101" pitchFamily="2" charset="-122"/>
                        <a:cs typeface="Arial" panose="020B0604020202020204" pitchFamily="34" charset="0"/>
                      </a:endParaRPr>
                    </a:p>
                  </a:txBody>
                  <a:tcPr anchor="ctr">
                    <a:solidFill>
                      <a:schemeClr val="accent2">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CN" sz="1400" b="0" i="0" u="none" strike="noStrike" kern="1200" cap="none" spc="0" normalizeH="0" baseline="0" noProof="0" dirty="0">
                          <a:ln>
                            <a:noFill/>
                          </a:ln>
                          <a:solidFill>
                            <a:prstClr val="black"/>
                          </a:solidFill>
                          <a:effectLst/>
                          <a:uLnTx/>
                          <a:uFillTx/>
                          <a:latin typeface="Arial" panose="020B0604020202020204" pitchFamily="34" charset="0"/>
                          <a:ea typeface="宋体" panose="02010600030101010101" pitchFamily="2" charset="-122"/>
                          <a:cs typeface="Arial" panose="020B0604020202020204" pitchFamily="34" charset="0"/>
                        </a:rPr>
                        <a:t>Optimal</a:t>
                      </a:r>
                      <a:endParaRPr kumimoji="0" lang="zh-CN" altLang="en-US" sz="1400" b="0" i="0" u="none" strike="noStrike" kern="1200" cap="none" spc="0" normalizeH="0" baseline="0" noProof="0" dirty="0">
                        <a:ln>
                          <a:noFill/>
                        </a:ln>
                        <a:solidFill>
                          <a:prstClr val="black"/>
                        </a:solidFill>
                        <a:effectLst/>
                        <a:uLnTx/>
                        <a:uFillTx/>
                        <a:latin typeface="Arial" panose="020B0604020202020204" pitchFamily="34" charset="0"/>
                        <a:ea typeface="宋体" panose="02010600030101010101" pitchFamily="2" charset="-122"/>
                        <a:cs typeface="Arial" panose="020B0604020202020204" pitchFamily="34" charset="0"/>
                      </a:endParaRPr>
                    </a:p>
                  </a:txBody>
                  <a:tcPr anchor="ctr">
                    <a:solidFill>
                      <a:schemeClr val="accent2">
                        <a:lumMod val="20000"/>
                        <a:lumOff val="80000"/>
                      </a:schemeClr>
                    </a:solidFill>
                  </a:tcPr>
                </a:tc>
                <a:extLst>
                  <a:ext uri="{0D108BD9-81ED-4DB2-BD59-A6C34878D82A}">
                    <a16:rowId xmlns:a16="http://schemas.microsoft.com/office/drawing/2014/main" val="1372357134"/>
                  </a:ext>
                </a:extLst>
              </a:tr>
              <a:tr h="267330">
                <a:tc vMerge="1">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zh-CN" altLang="en-US" sz="1700" dirty="0">
                        <a:solidFill>
                          <a:schemeClr val="tx1"/>
                        </a:solidFill>
                      </a:endParaRPr>
                    </a:p>
                  </a:txBody>
                  <a:tcPr anchor="ctr">
                    <a:solidFill>
                      <a:schemeClr val="accent2">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zh-CN" sz="1400" dirty="0">
                          <a:solidFill>
                            <a:schemeClr val="tx1"/>
                          </a:solidFill>
                          <a:latin typeface="Arial" panose="020B0604020202020204" pitchFamily="34" charset="0"/>
                          <a:cs typeface="Arial" panose="020B0604020202020204" pitchFamily="34" charset="0"/>
                        </a:rPr>
                        <a:t>MSD026  1 mm</a:t>
                      </a:r>
                      <a:endParaRPr lang="zh-CN" altLang="en-US" sz="1400" dirty="0">
                        <a:solidFill>
                          <a:schemeClr val="tx1"/>
                        </a:solidFill>
                        <a:latin typeface="Arial" panose="020B0604020202020204" pitchFamily="34" charset="0"/>
                        <a:cs typeface="Arial" panose="020B0604020202020204" pitchFamily="34" charset="0"/>
                      </a:endParaRPr>
                    </a:p>
                  </a:txBody>
                  <a:tcPr anchor="ctr">
                    <a:solidFill>
                      <a:schemeClr val="accent2">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CN" sz="1400" b="0" i="0" u="none" strike="noStrike" kern="1200" cap="none" spc="0" normalizeH="0" baseline="0" noProof="0" dirty="0">
                          <a:ln>
                            <a:noFill/>
                          </a:ln>
                          <a:solidFill>
                            <a:schemeClr val="tx1"/>
                          </a:solidFill>
                          <a:effectLst/>
                          <a:uLnTx/>
                          <a:uFillTx/>
                          <a:latin typeface="Arial" panose="020B0604020202020204" pitchFamily="34" charset="0"/>
                          <a:ea typeface="宋体" panose="02010600030101010101" pitchFamily="2" charset="-122"/>
                          <a:cs typeface="Arial" panose="020B0604020202020204" pitchFamily="34" charset="0"/>
                        </a:rPr>
                        <a:t>9.5P/2M</a:t>
                      </a:r>
                      <a:endParaRPr kumimoji="0" lang="zh-CN" altLang="en-US" sz="1400" b="0" i="0" u="none" strike="noStrike" kern="1200" cap="none" spc="0" normalizeH="0" baseline="0" noProof="0" dirty="0">
                        <a:ln>
                          <a:noFill/>
                        </a:ln>
                        <a:solidFill>
                          <a:schemeClr val="tx1"/>
                        </a:solidFill>
                        <a:effectLst/>
                        <a:uLnTx/>
                        <a:uFillTx/>
                        <a:latin typeface="Arial" panose="020B0604020202020204" pitchFamily="34" charset="0"/>
                        <a:ea typeface="宋体" panose="02010600030101010101" pitchFamily="2" charset="-122"/>
                        <a:cs typeface="Arial" panose="020B0604020202020204" pitchFamily="34" charset="0"/>
                      </a:endParaRPr>
                    </a:p>
                  </a:txBody>
                  <a:tcPr anchor="ctr">
                    <a:solidFill>
                      <a:schemeClr val="accent2">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CN" sz="1400" b="0" i="0" u="none" strike="noStrike" kern="1200" cap="none" spc="0" normalizeH="0" baseline="0" noProof="0">
                          <a:ln>
                            <a:noFill/>
                          </a:ln>
                          <a:solidFill>
                            <a:prstClr val="black"/>
                          </a:solidFill>
                          <a:effectLst/>
                          <a:uLnTx/>
                          <a:uFillTx/>
                          <a:latin typeface="Arial" panose="020B0604020202020204" pitchFamily="34" charset="0"/>
                          <a:ea typeface="宋体" panose="02010600030101010101" pitchFamily="2" charset="-122"/>
                          <a:cs typeface="Arial" panose="020B0604020202020204" pitchFamily="34" charset="0"/>
                        </a:rPr>
                        <a:t>Optimal</a:t>
                      </a:r>
                      <a:endParaRPr kumimoji="0" lang="zh-CN" altLang="en-US" sz="1400" b="0" i="0" u="none" strike="noStrike" kern="1200" cap="none" spc="0" normalizeH="0" baseline="0" noProof="0" dirty="0">
                        <a:ln>
                          <a:noFill/>
                        </a:ln>
                        <a:solidFill>
                          <a:prstClr val="black"/>
                        </a:solidFill>
                        <a:effectLst/>
                        <a:uLnTx/>
                        <a:uFillTx/>
                        <a:latin typeface="Arial" panose="020B0604020202020204" pitchFamily="34" charset="0"/>
                        <a:ea typeface="宋体" panose="02010600030101010101" pitchFamily="2" charset="-122"/>
                        <a:cs typeface="Arial" panose="020B0604020202020204" pitchFamily="34" charset="0"/>
                      </a:endParaRPr>
                    </a:p>
                  </a:txBody>
                  <a:tcPr anchor="ctr">
                    <a:solidFill>
                      <a:schemeClr val="accent2">
                        <a:lumMod val="20000"/>
                        <a:lumOff val="80000"/>
                      </a:schemeClr>
                    </a:solidFill>
                  </a:tcPr>
                </a:tc>
                <a:extLst>
                  <a:ext uri="{0D108BD9-81ED-4DB2-BD59-A6C34878D82A}">
                    <a16:rowId xmlns:a16="http://schemas.microsoft.com/office/drawing/2014/main" val="1685976599"/>
                  </a:ext>
                </a:extLst>
              </a:tr>
              <a:tr h="267330">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zh-CN" sz="1400" dirty="0">
                          <a:solidFill>
                            <a:schemeClr val="tx1"/>
                          </a:solidFill>
                          <a:latin typeface="Arial" panose="020B0604020202020204" pitchFamily="34" charset="0"/>
                          <a:cs typeface="Arial" panose="020B0604020202020204" pitchFamily="34" charset="0"/>
                        </a:rPr>
                        <a:t>0-10 MeV β</a:t>
                      </a:r>
                      <a:endParaRPr lang="zh-CN" altLang="en-US" sz="1400" dirty="0">
                        <a:solidFill>
                          <a:schemeClr val="tx1"/>
                        </a:solidFill>
                        <a:latin typeface="Arial" panose="020B0604020202020204" pitchFamily="34" charset="0"/>
                        <a:cs typeface="Arial" panose="020B0604020202020204" pitchFamily="34" charset="0"/>
                      </a:endParaRPr>
                    </a:p>
                  </a:txBody>
                  <a:tcPr anchor="ctr">
                    <a:solidFill>
                      <a:schemeClr val="accent6">
                        <a:lumMod val="20000"/>
                        <a:lumOff val="80000"/>
                      </a:schemeClr>
                    </a:solidFill>
                  </a:tcPr>
                </a:tc>
                <a:tc>
                  <a:txBody>
                    <a:bodyPr/>
                    <a:lstStyle/>
                    <a:p>
                      <a:pPr algn="ctr"/>
                      <a:r>
                        <a:rPr lang="en-US" altLang="zh-CN" sz="1400" dirty="0">
                          <a:solidFill>
                            <a:schemeClr val="tx1"/>
                          </a:solidFill>
                          <a:latin typeface="Arial" panose="020B0604020202020204" pitchFamily="34" charset="0"/>
                          <a:cs typeface="Arial" panose="020B0604020202020204" pitchFamily="34" charset="0"/>
                        </a:rPr>
                        <a:t>MSD026  1 mm</a:t>
                      </a:r>
                      <a:endParaRPr lang="zh-CN" altLang="en-US" sz="1400" dirty="0">
                        <a:solidFill>
                          <a:schemeClr val="tx1"/>
                        </a:solidFill>
                        <a:latin typeface="Arial" panose="020B0604020202020204" pitchFamily="34" charset="0"/>
                        <a:cs typeface="Arial" panose="020B0604020202020204" pitchFamily="34" charset="0"/>
                      </a:endParaRPr>
                    </a:p>
                  </a:txBody>
                  <a:tcPr anchor="ctr">
                    <a:solidFill>
                      <a:schemeClr val="accent6">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CN" sz="1400" b="0" i="0" u="none" strike="noStrike" kern="1200" cap="none" spc="0" normalizeH="0" baseline="0" noProof="0" dirty="0">
                          <a:ln>
                            <a:noFill/>
                          </a:ln>
                          <a:solidFill>
                            <a:schemeClr val="tx1"/>
                          </a:solidFill>
                          <a:effectLst/>
                          <a:uLnTx/>
                          <a:uFillTx/>
                          <a:latin typeface="Arial" panose="020B0604020202020204" pitchFamily="34" charset="0"/>
                          <a:ea typeface="+mn-ea"/>
                          <a:cs typeface="Arial" panose="020B0604020202020204" pitchFamily="34" charset="0"/>
                        </a:rPr>
                        <a:t>9.5P/2M</a:t>
                      </a:r>
                      <a:endParaRPr kumimoji="0" lang="zh-CN" altLang="en-US" sz="1400" b="0" i="0" u="none" strike="noStrike" kern="1200" cap="none" spc="0" normalizeH="0" baseline="0" noProof="0" dirty="0">
                        <a:ln>
                          <a:noFill/>
                        </a:ln>
                        <a:solidFill>
                          <a:schemeClr val="tx1"/>
                        </a:solidFill>
                        <a:effectLst/>
                        <a:uLnTx/>
                        <a:uFillTx/>
                        <a:latin typeface="Arial" panose="020B0604020202020204" pitchFamily="34" charset="0"/>
                        <a:ea typeface="+mn-ea"/>
                        <a:cs typeface="Arial" panose="020B0604020202020204" pitchFamily="34" charset="0"/>
                      </a:endParaRPr>
                    </a:p>
                  </a:txBody>
                  <a:tcPr anchor="ctr">
                    <a:solidFill>
                      <a:schemeClr val="accent6">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CN" sz="1400" b="0" i="0" u="none" strike="noStrike" kern="1200" cap="none" spc="0" normalizeH="0" baseline="0" noProof="0" dirty="0">
                          <a:ln>
                            <a:noFill/>
                          </a:ln>
                          <a:solidFill>
                            <a:prstClr val="black"/>
                          </a:solidFill>
                          <a:effectLst/>
                          <a:uLnTx/>
                          <a:uFillTx/>
                          <a:latin typeface="Arial" panose="020B0604020202020204" pitchFamily="34" charset="0"/>
                          <a:ea typeface="宋体" panose="02010600030101010101" pitchFamily="2" charset="-122"/>
                          <a:cs typeface="Arial" panose="020B0604020202020204" pitchFamily="34" charset="0"/>
                        </a:rPr>
                        <a:t>Optimal</a:t>
                      </a:r>
                      <a:endParaRPr kumimoji="0" lang="zh-CN" altLang="en-US" sz="1400" b="0" i="0" u="none" strike="noStrike" kern="1200" cap="none" spc="0" normalizeH="0" baseline="0" noProof="0" dirty="0">
                        <a:ln>
                          <a:noFill/>
                        </a:ln>
                        <a:solidFill>
                          <a:prstClr val="black"/>
                        </a:solidFill>
                        <a:effectLst/>
                        <a:uLnTx/>
                        <a:uFillTx/>
                        <a:latin typeface="Arial" panose="020B0604020202020204" pitchFamily="34" charset="0"/>
                        <a:ea typeface="宋体" panose="02010600030101010101" pitchFamily="2" charset="-122"/>
                        <a:cs typeface="Arial" panose="020B0604020202020204" pitchFamily="34" charset="0"/>
                      </a:endParaRPr>
                    </a:p>
                  </a:txBody>
                  <a:tcPr anchor="ctr">
                    <a:solidFill>
                      <a:schemeClr val="accent6">
                        <a:lumMod val="20000"/>
                        <a:lumOff val="80000"/>
                      </a:schemeClr>
                    </a:solidFill>
                  </a:tcPr>
                </a:tc>
                <a:extLst>
                  <a:ext uri="{0D108BD9-81ED-4DB2-BD59-A6C34878D82A}">
                    <a16:rowId xmlns:a16="http://schemas.microsoft.com/office/drawing/2014/main" val="42715217"/>
                  </a:ext>
                </a:extLst>
              </a:tr>
              <a:tr h="267330">
                <a:tc rowSpan="4">
                  <a:txBody>
                    <a:bodyPr/>
                    <a:lstStyle/>
                    <a:p>
                      <a:pPr algn="ctr"/>
                      <a:r>
                        <a:rPr lang="en-US" altLang="zh-CN" sz="1400" dirty="0">
                          <a:solidFill>
                            <a:schemeClr val="tx1"/>
                          </a:solidFill>
                          <a:latin typeface="Arial" panose="020B0604020202020204" pitchFamily="34" charset="0"/>
                          <a:cs typeface="Arial" panose="020B0604020202020204" pitchFamily="34" charset="0"/>
                        </a:rPr>
                        <a:t>8-70 keV X ray</a:t>
                      </a:r>
                    </a:p>
                    <a:p>
                      <a:pPr algn="ctr"/>
                      <a:r>
                        <a:rPr lang="en-US" altLang="zh-CN" sz="1400" kern="1200" dirty="0">
                          <a:solidFill>
                            <a:schemeClr val="tx1"/>
                          </a:solidFill>
                          <a:effectLst/>
                          <a:latin typeface="Arial" panose="020B0604020202020204" pitchFamily="34" charset="0"/>
                          <a:ea typeface="+mn-ea"/>
                          <a:cs typeface="Arial" panose="020B0604020202020204" pitchFamily="34" charset="0"/>
                        </a:rPr>
                        <a:t>26-100 keV γ ray</a:t>
                      </a:r>
                      <a:endParaRPr lang="zh-CN" altLang="en-US" sz="1400" dirty="0">
                        <a:solidFill>
                          <a:schemeClr val="tx1"/>
                        </a:solidFill>
                        <a:latin typeface="Arial" panose="020B0604020202020204" pitchFamily="34" charset="0"/>
                        <a:cs typeface="Arial" panose="020B0604020202020204" pitchFamily="34" charset="0"/>
                      </a:endParaRPr>
                    </a:p>
                  </a:txBody>
                  <a:tcPr anchor="ctr">
                    <a:solidFill>
                      <a:schemeClr val="accent4">
                        <a:lumMod val="20000"/>
                        <a:lumOff val="80000"/>
                      </a:schemeClr>
                    </a:solidFill>
                  </a:tcPr>
                </a:tc>
                <a:tc>
                  <a:txBody>
                    <a:bodyPr/>
                    <a:lstStyle/>
                    <a:p>
                      <a:pPr algn="ctr"/>
                      <a:r>
                        <a:rPr lang="en-US" altLang="zh-CN" sz="1400" kern="1200" dirty="0">
                          <a:solidFill>
                            <a:schemeClr val="tx1"/>
                          </a:solidFill>
                          <a:effectLst/>
                          <a:latin typeface="Arial" panose="020B0604020202020204" pitchFamily="34" charset="0"/>
                          <a:ea typeface="+mn-ea"/>
                          <a:cs typeface="Arial" panose="020B0604020202020204" pitchFamily="34" charset="0"/>
                        </a:rPr>
                        <a:t>Ultra-</a:t>
                      </a:r>
                      <a:r>
                        <a:rPr lang="en-US" altLang="zh-CN" sz="1400" kern="1200" dirty="0" err="1">
                          <a:solidFill>
                            <a:schemeClr val="tx1"/>
                          </a:solidFill>
                          <a:effectLst/>
                          <a:latin typeface="Arial" panose="020B0604020202020204" pitchFamily="34" charset="0"/>
                          <a:ea typeface="+mn-ea"/>
                          <a:cs typeface="Arial" panose="020B0604020202020204" pitchFamily="34" charset="0"/>
                        </a:rPr>
                        <a:t>LEGe</a:t>
                      </a:r>
                      <a:r>
                        <a:rPr lang="en-US" altLang="zh-CN" sz="1400" kern="1200" dirty="0">
                          <a:solidFill>
                            <a:schemeClr val="tx1"/>
                          </a:solidFill>
                          <a:effectLst/>
                          <a:latin typeface="Arial" panose="020B0604020202020204" pitchFamily="34" charset="0"/>
                          <a:ea typeface="+mn-ea"/>
                          <a:cs typeface="Arial" panose="020B0604020202020204" pitchFamily="34" charset="0"/>
                        </a:rPr>
                        <a:t> GUL0110</a:t>
                      </a:r>
                      <a:endParaRPr lang="zh-CN" altLang="en-US" sz="1400" dirty="0">
                        <a:solidFill>
                          <a:schemeClr val="tx1"/>
                        </a:solidFill>
                        <a:latin typeface="Arial" panose="020B0604020202020204" pitchFamily="34" charset="0"/>
                        <a:cs typeface="Arial" panose="020B0604020202020204" pitchFamily="34" charset="0"/>
                      </a:endParaRPr>
                    </a:p>
                  </a:txBody>
                  <a:tcPr anchor="ctr">
                    <a:solidFill>
                      <a:schemeClr val="accent4">
                        <a:lumMod val="20000"/>
                        <a:lumOff val="80000"/>
                      </a:schemeClr>
                    </a:solidFill>
                  </a:tcPr>
                </a:tc>
                <a:tc>
                  <a:txBody>
                    <a:bodyPr/>
                    <a:lstStyle/>
                    <a:p>
                      <a:pPr algn="ctr"/>
                      <a:endParaRPr lang="zh-CN" altLang="en-US" sz="1400" dirty="0">
                        <a:solidFill>
                          <a:schemeClr val="tx1"/>
                        </a:solidFill>
                        <a:latin typeface="Arial" panose="020B0604020202020204" pitchFamily="34" charset="0"/>
                        <a:cs typeface="Arial" panose="020B0604020202020204" pitchFamily="34" charset="0"/>
                      </a:endParaRPr>
                    </a:p>
                  </a:txBody>
                  <a:tcPr anchor="ctr">
                    <a:solidFill>
                      <a:schemeClr val="accent4">
                        <a:lumMod val="20000"/>
                        <a:lumOff val="80000"/>
                      </a:schemeClr>
                    </a:solidFill>
                  </a:tcPr>
                </a:tc>
                <a:tc>
                  <a:txBody>
                    <a:bodyPr/>
                    <a:lstStyle/>
                    <a:p>
                      <a:pPr algn="ctr"/>
                      <a:endParaRPr lang="zh-CN" altLang="en-US" sz="1400" dirty="0">
                        <a:solidFill>
                          <a:schemeClr val="tx1"/>
                        </a:solidFill>
                        <a:latin typeface="Arial" panose="020B0604020202020204" pitchFamily="34" charset="0"/>
                        <a:cs typeface="Arial" panose="020B0604020202020204" pitchFamily="34" charset="0"/>
                      </a:endParaRPr>
                    </a:p>
                  </a:txBody>
                  <a:tcPr anchor="ctr">
                    <a:solidFill>
                      <a:schemeClr val="accent4">
                        <a:lumMod val="20000"/>
                        <a:lumOff val="80000"/>
                      </a:schemeClr>
                    </a:solidFill>
                  </a:tcPr>
                </a:tc>
                <a:extLst>
                  <a:ext uri="{0D108BD9-81ED-4DB2-BD59-A6C34878D82A}">
                    <a16:rowId xmlns:a16="http://schemas.microsoft.com/office/drawing/2014/main" val="279877579"/>
                  </a:ext>
                </a:extLst>
              </a:tr>
              <a:tr h="267330">
                <a:tc vMerge="1">
                  <a:txBody>
                    <a:bodyPr/>
                    <a:lstStyle/>
                    <a:p>
                      <a:endParaRPr lang="zh-CN" altLang="en-US"/>
                    </a:p>
                  </a:txBody>
                  <a:tcPr/>
                </a:tc>
                <a:tc>
                  <a:txBody>
                    <a:bodyPr/>
                    <a:lstStyle/>
                    <a:p>
                      <a:pPr algn="ctr"/>
                      <a:r>
                        <a:rPr lang="en-US" altLang="zh-CN" sz="1400" dirty="0" err="1">
                          <a:solidFill>
                            <a:schemeClr val="tx1"/>
                          </a:solidFill>
                          <a:latin typeface="Arial" panose="020B0604020202020204" pitchFamily="34" charset="0"/>
                          <a:cs typeface="Arial" panose="020B0604020202020204" pitchFamily="34" charset="0"/>
                        </a:rPr>
                        <a:t>LEGe</a:t>
                      </a:r>
                      <a:r>
                        <a:rPr lang="en-US" altLang="zh-CN" sz="1400" dirty="0">
                          <a:solidFill>
                            <a:schemeClr val="tx1"/>
                          </a:solidFill>
                          <a:latin typeface="Arial" panose="020B0604020202020204" pitchFamily="34" charset="0"/>
                          <a:cs typeface="Arial" panose="020B0604020202020204" pitchFamily="34" charset="0"/>
                        </a:rPr>
                        <a:t> </a:t>
                      </a:r>
                      <a:r>
                        <a:rPr lang="en-US" altLang="zh-CN" sz="1400" kern="1200" dirty="0">
                          <a:solidFill>
                            <a:schemeClr val="tx1"/>
                          </a:solidFill>
                          <a:effectLst/>
                          <a:latin typeface="Arial" panose="020B0604020202020204" pitchFamily="34" charset="0"/>
                          <a:ea typeface="+mn-ea"/>
                          <a:cs typeface="Arial" panose="020B0604020202020204" pitchFamily="34" charset="0"/>
                        </a:rPr>
                        <a:t>GL0510</a:t>
                      </a:r>
                      <a:endParaRPr lang="zh-CN" altLang="en-US" sz="1400" dirty="0">
                        <a:solidFill>
                          <a:schemeClr val="tx1"/>
                        </a:solidFill>
                        <a:latin typeface="Arial" panose="020B0604020202020204" pitchFamily="34" charset="0"/>
                        <a:cs typeface="Arial" panose="020B0604020202020204" pitchFamily="34" charset="0"/>
                      </a:endParaRPr>
                    </a:p>
                  </a:txBody>
                  <a:tcPr anchor="ctr">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zh-CN" sz="1400" dirty="0">
                          <a:solidFill>
                            <a:schemeClr val="tx1"/>
                          </a:solidFill>
                          <a:latin typeface="Arial" panose="020B0604020202020204" pitchFamily="34" charset="0"/>
                          <a:cs typeface="Arial" panose="020B0604020202020204" pitchFamily="34" charset="0"/>
                        </a:rPr>
                        <a:t>Beryllium</a:t>
                      </a:r>
                      <a:endParaRPr lang="zh-CN" altLang="en-US" sz="1400" dirty="0">
                        <a:solidFill>
                          <a:schemeClr val="tx1"/>
                        </a:solidFill>
                        <a:latin typeface="Arial" panose="020B0604020202020204" pitchFamily="34" charset="0"/>
                        <a:cs typeface="Arial" panose="020B0604020202020204" pitchFamily="34" charset="0"/>
                      </a:endParaRPr>
                    </a:p>
                  </a:txBody>
                  <a:tcPr anchor="ctr">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zh-CN" sz="1400" dirty="0">
                          <a:solidFill>
                            <a:schemeClr val="tx1"/>
                          </a:solidFill>
                          <a:latin typeface="Arial" panose="020B0604020202020204" pitchFamily="34" charset="0"/>
                          <a:cs typeface="Arial" panose="020B0604020202020204" pitchFamily="34" charset="0"/>
                        </a:rPr>
                        <a:t>Optimal</a:t>
                      </a:r>
                      <a:endParaRPr lang="zh-CN" altLang="en-US" sz="1400" dirty="0">
                        <a:solidFill>
                          <a:schemeClr val="tx1"/>
                        </a:solidFill>
                        <a:latin typeface="Arial" panose="020B0604020202020204" pitchFamily="34" charset="0"/>
                        <a:cs typeface="Arial" panose="020B0604020202020204" pitchFamily="34" charset="0"/>
                      </a:endParaRPr>
                    </a:p>
                  </a:txBody>
                  <a:tcPr anchor="ctr">
                    <a:solidFill>
                      <a:schemeClr val="accent4">
                        <a:lumMod val="20000"/>
                        <a:lumOff val="80000"/>
                      </a:schemeClr>
                    </a:solidFill>
                  </a:tcPr>
                </a:tc>
                <a:extLst>
                  <a:ext uri="{0D108BD9-81ED-4DB2-BD59-A6C34878D82A}">
                    <a16:rowId xmlns:a16="http://schemas.microsoft.com/office/drawing/2014/main" val="2176033160"/>
                  </a:ext>
                </a:extLst>
              </a:tr>
              <a:tr h="267330">
                <a:tc vMerge="1">
                  <a:txBody>
                    <a:bodyPr/>
                    <a:lstStyle/>
                    <a:p>
                      <a:endParaRPr lang="zh-CN" altLang="en-US"/>
                    </a:p>
                  </a:txBody>
                  <a:tcPr/>
                </a:tc>
                <a:tc>
                  <a:txBody>
                    <a:bodyPr/>
                    <a:lstStyle/>
                    <a:p>
                      <a:pPr algn="ctr"/>
                      <a:r>
                        <a:rPr lang="en-US" altLang="zh-CN" sz="1400" dirty="0" err="1">
                          <a:solidFill>
                            <a:schemeClr val="tx1"/>
                          </a:solidFill>
                          <a:latin typeface="Arial" panose="020B0604020202020204" pitchFamily="34" charset="0"/>
                          <a:cs typeface="Arial" panose="020B0604020202020204" pitchFamily="34" charset="0"/>
                        </a:rPr>
                        <a:t>BEGe</a:t>
                      </a:r>
                      <a:r>
                        <a:rPr lang="en-US" altLang="zh-CN" sz="1400" dirty="0">
                          <a:solidFill>
                            <a:schemeClr val="tx1"/>
                          </a:solidFill>
                          <a:latin typeface="Arial" panose="020B0604020202020204" pitchFamily="34" charset="0"/>
                          <a:cs typeface="Arial" panose="020B0604020202020204" pitchFamily="34" charset="0"/>
                        </a:rPr>
                        <a:t> BE5030</a:t>
                      </a:r>
                      <a:endParaRPr lang="zh-CN" altLang="en-US" sz="1400" dirty="0">
                        <a:solidFill>
                          <a:schemeClr val="tx1"/>
                        </a:solidFill>
                        <a:latin typeface="Arial" panose="020B0604020202020204" pitchFamily="34" charset="0"/>
                        <a:cs typeface="Arial" panose="020B0604020202020204" pitchFamily="34" charset="0"/>
                      </a:endParaRPr>
                    </a:p>
                  </a:txBody>
                  <a:tcPr anchor="ctr">
                    <a:solidFill>
                      <a:schemeClr val="accent4">
                        <a:lumMod val="20000"/>
                        <a:lumOff val="80000"/>
                      </a:schemeClr>
                    </a:solidFill>
                  </a:tcPr>
                </a:tc>
                <a:tc>
                  <a:txBody>
                    <a:bodyPr/>
                    <a:lstStyle/>
                    <a:p>
                      <a:pPr algn="ctr"/>
                      <a:endParaRPr lang="zh-CN" altLang="en-US" sz="1400" dirty="0">
                        <a:solidFill>
                          <a:schemeClr val="tx1"/>
                        </a:solidFill>
                        <a:latin typeface="Arial" panose="020B0604020202020204" pitchFamily="34" charset="0"/>
                        <a:cs typeface="Arial" panose="020B0604020202020204" pitchFamily="34" charset="0"/>
                      </a:endParaRPr>
                    </a:p>
                  </a:txBody>
                  <a:tcPr anchor="ctr">
                    <a:solidFill>
                      <a:schemeClr val="accent4">
                        <a:lumMod val="20000"/>
                        <a:lumOff val="80000"/>
                      </a:schemeClr>
                    </a:solidFill>
                  </a:tcPr>
                </a:tc>
                <a:tc>
                  <a:txBody>
                    <a:bodyPr/>
                    <a:lstStyle/>
                    <a:p>
                      <a:pPr algn="ctr"/>
                      <a:endParaRPr lang="zh-CN" altLang="en-US" sz="1400" dirty="0">
                        <a:solidFill>
                          <a:schemeClr val="tx1"/>
                        </a:solidFill>
                        <a:latin typeface="Arial" panose="020B0604020202020204" pitchFamily="34" charset="0"/>
                        <a:cs typeface="Arial" panose="020B0604020202020204" pitchFamily="34" charset="0"/>
                      </a:endParaRPr>
                    </a:p>
                  </a:txBody>
                  <a:tcPr anchor="ctr">
                    <a:solidFill>
                      <a:schemeClr val="accent4">
                        <a:lumMod val="20000"/>
                        <a:lumOff val="80000"/>
                      </a:schemeClr>
                    </a:solidFill>
                  </a:tcPr>
                </a:tc>
                <a:extLst>
                  <a:ext uri="{0D108BD9-81ED-4DB2-BD59-A6C34878D82A}">
                    <a16:rowId xmlns:a16="http://schemas.microsoft.com/office/drawing/2014/main" val="4291663335"/>
                  </a:ext>
                </a:extLst>
              </a:tr>
              <a:tr h="267330">
                <a:tc vMerge="1">
                  <a:txBody>
                    <a:bodyPr/>
                    <a:lstStyle/>
                    <a:p>
                      <a:endParaRPr lang="zh-CN" altLang="en-US"/>
                    </a:p>
                  </a:txBody>
                  <a:tcPr/>
                </a:tc>
                <a:tc>
                  <a:txBody>
                    <a:bodyPr/>
                    <a:lstStyle/>
                    <a:p>
                      <a:pPr algn="ctr"/>
                      <a:r>
                        <a:rPr lang="en-US" altLang="zh-CN" sz="1400" dirty="0">
                          <a:solidFill>
                            <a:schemeClr val="tx1"/>
                          </a:solidFill>
                          <a:latin typeface="Arial" panose="020B0604020202020204" pitchFamily="34" charset="0"/>
                          <a:cs typeface="Arial" panose="020B0604020202020204" pitchFamily="34" charset="0"/>
                        </a:rPr>
                        <a:t>X-PIPS/SDD/Si(Li)</a:t>
                      </a:r>
                      <a:endParaRPr lang="zh-CN" altLang="en-US" sz="1400" dirty="0">
                        <a:solidFill>
                          <a:schemeClr val="tx1"/>
                        </a:solidFill>
                        <a:latin typeface="Arial" panose="020B0604020202020204" pitchFamily="34" charset="0"/>
                        <a:cs typeface="Arial" panose="020B0604020202020204" pitchFamily="34" charset="0"/>
                      </a:endParaRPr>
                    </a:p>
                  </a:txBody>
                  <a:tcPr anchor="ctr">
                    <a:solidFill>
                      <a:schemeClr val="accent4">
                        <a:lumMod val="20000"/>
                        <a:lumOff val="80000"/>
                      </a:schemeClr>
                    </a:solidFill>
                  </a:tcPr>
                </a:tc>
                <a:tc>
                  <a:txBody>
                    <a:bodyPr/>
                    <a:lstStyle/>
                    <a:p>
                      <a:pPr algn="ctr"/>
                      <a:endParaRPr lang="zh-CN" altLang="en-US" sz="1400" dirty="0">
                        <a:solidFill>
                          <a:schemeClr val="tx1"/>
                        </a:solidFill>
                        <a:latin typeface="Arial" panose="020B0604020202020204" pitchFamily="34" charset="0"/>
                        <a:cs typeface="Arial" panose="020B0604020202020204" pitchFamily="34" charset="0"/>
                      </a:endParaRPr>
                    </a:p>
                  </a:txBody>
                  <a:tcPr anchor="ctr">
                    <a:solidFill>
                      <a:schemeClr val="accent4">
                        <a:lumMod val="20000"/>
                        <a:lumOff val="80000"/>
                      </a:schemeClr>
                    </a:solidFill>
                  </a:tcPr>
                </a:tc>
                <a:tc>
                  <a:txBody>
                    <a:bodyPr/>
                    <a:lstStyle/>
                    <a:p>
                      <a:pPr algn="ctr"/>
                      <a:endParaRPr lang="zh-CN" altLang="en-US" sz="1400" dirty="0">
                        <a:solidFill>
                          <a:schemeClr val="tx1"/>
                        </a:solidFill>
                        <a:latin typeface="Arial" panose="020B0604020202020204" pitchFamily="34" charset="0"/>
                        <a:cs typeface="Arial" panose="020B0604020202020204" pitchFamily="34" charset="0"/>
                      </a:endParaRPr>
                    </a:p>
                  </a:txBody>
                  <a:tcPr anchor="ctr">
                    <a:solidFill>
                      <a:schemeClr val="accent4">
                        <a:lumMod val="20000"/>
                        <a:lumOff val="80000"/>
                      </a:schemeClr>
                    </a:solidFill>
                  </a:tcPr>
                </a:tc>
                <a:extLst>
                  <a:ext uri="{0D108BD9-81ED-4DB2-BD59-A6C34878D82A}">
                    <a16:rowId xmlns:a16="http://schemas.microsoft.com/office/drawing/2014/main" val="3349268060"/>
                  </a:ext>
                </a:extLst>
              </a:tr>
              <a:tr h="267330">
                <a:tc rowSpan="3">
                  <a:txBody>
                    <a:bodyPr/>
                    <a:lstStyle/>
                    <a:p>
                      <a:pPr algn="ctr"/>
                      <a:r>
                        <a:rPr lang="en-US" altLang="zh-CN" sz="1400" dirty="0">
                          <a:solidFill>
                            <a:schemeClr val="tx1"/>
                          </a:solidFill>
                          <a:latin typeface="Arial" panose="020B0604020202020204" pitchFamily="34" charset="0"/>
                          <a:cs typeface="Arial" panose="020B0604020202020204" pitchFamily="34" charset="0"/>
                        </a:rPr>
                        <a:t>0.1-10 MeV γ ray</a:t>
                      </a:r>
                      <a:endParaRPr lang="zh-CN" altLang="en-US" sz="1400" dirty="0">
                        <a:solidFill>
                          <a:schemeClr val="tx1"/>
                        </a:solidFill>
                        <a:latin typeface="Arial" panose="020B0604020202020204" pitchFamily="34" charset="0"/>
                        <a:cs typeface="Arial" panose="020B0604020202020204" pitchFamily="34" charset="0"/>
                      </a:endParaRPr>
                    </a:p>
                  </a:txBody>
                  <a:tcPr anchor="ctr">
                    <a:solidFill>
                      <a:srgbClr val="FFCCFF"/>
                    </a:solidFill>
                  </a:tcPr>
                </a:tc>
                <a:tc>
                  <a:txBody>
                    <a:bodyPr/>
                    <a:lstStyle/>
                    <a:p>
                      <a:pPr algn="ctr"/>
                      <a:r>
                        <a:rPr lang="en-US" altLang="zh-CN" sz="1400" i="0" kern="1200" dirty="0">
                          <a:solidFill>
                            <a:schemeClr val="tx1"/>
                          </a:solidFill>
                          <a:effectLst/>
                          <a:latin typeface="Arial" panose="020B0604020202020204" pitchFamily="34" charset="0"/>
                          <a:ea typeface="+mn-ea"/>
                          <a:cs typeface="Arial" panose="020B0604020202020204" pitchFamily="34" charset="0"/>
                        </a:rPr>
                        <a:t>XtRa GX10020</a:t>
                      </a:r>
                      <a:endParaRPr lang="zh-CN" altLang="en-US" sz="1400" dirty="0">
                        <a:solidFill>
                          <a:schemeClr val="tx1"/>
                        </a:solidFill>
                        <a:latin typeface="Arial" panose="020B0604020202020204" pitchFamily="34" charset="0"/>
                        <a:cs typeface="Arial" panose="020B0604020202020204" pitchFamily="34" charset="0"/>
                      </a:endParaRPr>
                    </a:p>
                  </a:txBody>
                  <a:tcPr anchor="ctr">
                    <a:solidFill>
                      <a:srgbClr val="FFCCFF"/>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zh-CN" altLang="en-US" sz="1400" dirty="0">
                        <a:solidFill>
                          <a:schemeClr val="tx1"/>
                        </a:solidFill>
                        <a:latin typeface="Arial" panose="020B0604020202020204" pitchFamily="34" charset="0"/>
                        <a:cs typeface="Arial" panose="020B0604020202020204" pitchFamily="34" charset="0"/>
                      </a:endParaRPr>
                    </a:p>
                  </a:txBody>
                  <a:tcPr anchor="ctr">
                    <a:solidFill>
                      <a:srgbClr val="FFCCFF"/>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zh-CN" altLang="en-US" sz="1400" dirty="0">
                        <a:solidFill>
                          <a:schemeClr val="tx1"/>
                        </a:solidFill>
                        <a:latin typeface="Arial" panose="020B0604020202020204" pitchFamily="34" charset="0"/>
                        <a:cs typeface="Arial" panose="020B0604020202020204" pitchFamily="34" charset="0"/>
                      </a:endParaRPr>
                    </a:p>
                  </a:txBody>
                  <a:tcPr anchor="ctr">
                    <a:solidFill>
                      <a:srgbClr val="FFCCFF"/>
                    </a:solidFill>
                  </a:tcPr>
                </a:tc>
                <a:extLst>
                  <a:ext uri="{0D108BD9-81ED-4DB2-BD59-A6C34878D82A}">
                    <a16:rowId xmlns:a16="http://schemas.microsoft.com/office/drawing/2014/main" val="260306148"/>
                  </a:ext>
                </a:extLst>
              </a:tr>
              <a:tr h="267330">
                <a:tc vMerge="1">
                  <a:txBody>
                    <a:bodyPr/>
                    <a:lstStyle/>
                    <a:p>
                      <a:endParaRPr lang="zh-CN" altLang="en-US"/>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zh-CN" sz="1400" dirty="0" err="1">
                          <a:solidFill>
                            <a:schemeClr val="tx1"/>
                          </a:solidFill>
                          <a:latin typeface="Arial" panose="020B0604020202020204" pitchFamily="34" charset="0"/>
                          <a:cs typeface="Arial" panose="020B0604020202020204" pitchFamily="34" charset="0"/>
                        </a:rPr>
                        <a:t>SEGe</a:t>
                      </a:r>
                      <a:r>
                        <a:rPr lang="en-US" altLang="zh-CN" sz="1400" dirty="0">
                          <a:solidFill>
                            <a:schemeClr val="tx1"/>
                          </a:solidFill>
                          <a:latin typeface="Arial" panose="020B0604020202020204" pitchFamily="34" charset="0"/>
                          <a:cs typeface="Arial" panose="020B0604020202020204" pitchFamily="34" charset="0"/>
                        </a:rPr>
                        <a:t> </a:t>
                      </a:r>
                      <a:r>
                        <a:rPr lang="en-US" altLang="zh-CN" sz="1400" i="0" kern="1200" dirty="0">
                          <a:solidFill>
                            <a:schemeClr val="tx1"/>
                          </a:solidFill>
                          <a:effectLst/>
                          <a:latin typeface="Arial" panose="020B0604020202020204" pitchFamily="34" charset="0"/>
                          <a:ea typeface="+mn-ea"/>
                          <a:cs typeface="Arial" panose="020B0604020202020204" pitchFamily="34" charset="0"/>
                        </a:rPr>
                        <a:t>GC10020</a:t>
                      </a:r>
                      <a:endParaRPr lang="zh-CN" altLang="en-US" sz="1400" dirty="0">
                        <a:solidFill>
                          <a:schemeClr val="tx1"/>
                        </a:solidFill>
                        <a:latin typeface="Arial" panose="020B0604020202020204" pitchFamily="34" charset="0"/>
                        <a:cs typeface="Arial" panose="020B0604020202020204" pitchFamily="34" charset="0"/>
                      </a:endParaRPr>
                    </a:p>
                  </a:txBody>
                  <a:tcPr anchor="ctr">
                    <a:solidFill>
                      <a:srgbClr val="FFCCFF"/>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zh-CN" sz="1400" dirty="0">
                          <a:solidFill>
                            <a:schemeClr val="tx1"/>
                          </a:solidFill>
                          <a:latin typeface="Arial" panose="020B0604020202020204" pitchFamily="34" charset="0"/>
                          <a:cs typeface="Arial" panose="020B0604020202020204" pitchFamily="34" charset="0"/>
                        </a:rPr>
                        <a:t>Aluminum</a:t>
                      </a:r>
                      <a:endParaRPr lang="zh-CN" altLang="en-US" sz="1400" dirty="0">
                        <a:solidFill>
                          <a:schemeClr val="tx1"/>
                        </a:solidFill>
                        <a:latin typeface="Arial" panose="020B0604020202020204" pitchFamily="34" charset="0"/>
                        <a:cs typeface="Arial" panose="020B0604020202020204" pitchFamily="34" charset="0"/>
                      </a:endParaRPr>
                    </a:p>
                  </a:txBody>
                  <a:tcPr anchor="ctr">
                    <a:solidFill>
                      <a:srgbClr val="FFCCFF"/>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zh-CN" sz="1400" dirty="0">
                          <a:solidFill>
                            <a:schemeClr val="tx1"/>
                          </a:solidFill>
                          <a:latin typeface="Arial" panose="020B0604020202020204" pitchFamily="34" charset="0"/>
                          <a:cs typeface="Arial" panose="020B0604020202020204" pitchFamily="34" charset="0"/>
                        </a:rPr>
                        <a:t>Optimal</a:t>
                      </a:r>
                      <a:endParaRPr lang="zh-CN" altLang="en-US" sz="1400" dirty="0">
                        <a:solidFill>
                          <a:schemeClr val="tx1"/>
                        </a:solidFill>
                        <a:latin typeface="Arial" panose="020B0604020202020204" pitchFamily="34" charset="0"/>
                        <a:cs typeface="Arial" panose="020B0604020202020204" pitchFamily="34" charset="0"/>
                      </a:endParaRPr>
                    </a:p>
                  </a:txBody>
                  <a:tcPr anchor="ctr">
                    <a:solidFill>
                      <a:srgbClr val="FFCCFF"/>
                    </a:solidFill>
                  </a:tcPr>
                </a:tc>
                <a:extLst>
                  <a:ext uri="{0D108BD9-81ED-4DB2-BD59-A6C34878D82A}">
                    <a16:rowId xmlns:a16="http://schemas.microsoft.com/office/drawing/2014/main" val="1551010126"/>
                  </a:ext>
                </a:extLst>
              </a:tr>
              <a:tr h="267330">
                <a:tc vMerge="1">
                  <a:txBody>
                    <a:bodyPr/>
                    <a:lstStyle/>
                    <a:p>
                      <a:endParaRPr lang="zh-CN" altLang="en-US"/>
                    </a:p>
                  </a:txBody>
                  <a:tcPr/>
                </a:tc>
                <a:tc>
                  <a:txBody>
                    <a:bodyPr/>
                    <a:lstStyle/>
                    <a:p>
                      <a:pPr algn="ctr"/>
                      <a:r>
                        <a:rPr lang="en-US" altLang="zh-CN" sz="1400" i="0" kern="1200" dirty="0" err="1">
                          <a:solidFill>
                            <a:schemeClr val="tx1"/>
                          </a:solidFill>
                          <a:effectLst/>
                          <a:latin typeface="Arial" panose="020B0604020202020204" pitchFamily="34" charset="0"/>
                          <a:ea typeface="+mn-ea"/>
                          <a:cs typeface="Arial" panose="020B0604020202020204" pitchFamily="34" charset="0"/>
                        </a:rPr>
                        <a:t>BEGe</a:t>
                      </a:r>
                      <a:r>
                        <a:rPr lang="en-US" altLang="zh-CN" sz="1400" i="0" kern="1200" dirty="0">
                          <a:solidFill>
                            <a:schemeClr val="tx1"/>
                          </a:solidFill>
                          <a:effectLst/>
                          <a:latin typeface="Arial" panose="020B0604020202020204" pitchFamily="34" charset="0"/>
                          <a:ea typeface="+mn-ea"/>
                          <a:cs typeface="Arial" panose="020B0604020202020204" pitchFamily="34" charset="0"/>
                        </a:rPr>
                        <a:t> BE5030</a:t>
                      </a:r>
                      <a:endParaRPr lang="zh-CN" altLang="en-US" sz="1400" dirty="0">
                        <a:solidFill>
                          <a:schemeClr val="tx1"/>
                        </a:solidFill>
                        <a:latin typeface="Arial" panose="020B0604020202020204" pitchFamily="34" charset="0"/>
                        <a:cs typeface="Arial" panose="020B0604020202020204" pitchFamily="34" charset="0"/>
                      </a:endParaRPr>
                    </a:p>
                  </a:txBody>
                  <a:tcPr anchor="ctr">
                    <a:solidFill>
                      <a:srgbClr val="FFCCFF"/>
                    </a:solidFill>
                  </a:tcPr>
                </a:tc>
                <a:tc>
                  <a:txBody>
                    <a:bodyPr/>
                    <a:lstStyle/>
                    <a:p>
                      <a:pPr algn="ctr"/>
                      <a:endParaRPr lang="zh-CN" altLang="en-US" sz="1400" dirty="0">
                        <a:solidFill>
                          <a:schemeClr val="tx1"/>
                        </a:solidFill>
                        <a:latin typeface="Arial" panose="020B0604020202020204" pitchFamily="34" charset="0"/>
                        <a:cs typeface="Arial" panose="020B0604020202020204" pitchFamily="34" charset="0"/>
                      </a:endParaRPr>
                    </a:p>
                  </a:txBody>
                  <a:tcPr anchor="ctr">
                    <a:solidFill>
                      <a:srgbClr val="FFCCFF"/>
                    </a:solidFill>
                  </a:tcPr>
                </a:tc>
                <a:tc>
                  <a:txBody>
                    <a:bodyPr/>
                    <a:lstStyle/>
                    <a:p>
                      <a:pPr algn="ctr"/>
                      <a:endParaRPr lang="zh-CN" altLang="en-US" sz="1400" dirty="0">
                        <a:solidFill>
                          <a:schemeClr val="tx1"/>
                        </a:solidFill>
                        <a:latin typeface="Arial" panose="020B0604020202020204" pitchFamily="34" charset="0"/>
                        <a:cs typeface="Arial" panose="020B0604020202020204" pitchFamily="34" charset="0"/>
                      </a:endParaRPr>
                    </a:p>
                  </a:txBody>
                  <a:tcPr anchor="ctr">
                    <a:solidFill>
                      <a:srgbClr val="FFCCFF"/>
                    </a:solidFill>
                  </a:tcPr>
                </a:tc>
                <a:extLst>
                  <a:ext uri="{0D108BD9-81ED-4DB2-BD59-A6C34878D82A}">
                    <a16:rowId xmlns:a16="http://schemas.microsoft.com/office/drawing/2014/main" val="652585915"/>
                  </a:ext>
                </a:extLst>
              </a:tr>
            </a:tbl>
          </a:graphicData>
        </a:graphic>
      </p:graphicFrame>
      <p:graphicFrame>
        <p:nvGraphicFramePr>
          <p:cNvPr id="3" name="Table 2">
            <a:extLst>
              <a:ext uri="{FF2B5EF4-FFF2-40B4-BE49-F238E27FC236}">
                <a16:creationId xmlns:a16="http://schemas.microsoft.com/office/drawing/2014/main" id="{01174B21-6BDB-4C4E-8F2E-856348680B15}"/>
              </a:ext>
            </a:extLst>
          </p:cNvPr>
          <p:cNvGraphicFramePr>
            <a:graphicFrameLocks noGrp="1"/>
          </p:cNvGraphicFramePr>
          <p:nvPr/>
        </p:nvGraphicFramePr>
        <p:xfrm>
          <a:off x="0" y="3429000"/>
          <a:ext cx="9143999" cy="3428997"/>
        </p:xfrm>
        <a:graphic>
          <a:graphicData uri="http://schemas.openxmlformats.org/drawingml/2006/table">
            <a:tbl>
              <a:tblPr firstRow="1" bandRow="1">
                <a:tableStyleId>{BC89EF96-8CEA-46FF-86C4-4CE0E7609802}</a:tableStyleId>
              </a:tblPr>
              <a:tblGrid>
                <a:gridCol w="2129470">
                  <a:extLst>
                    <a:ext uri="{9D8B030D-6E8A-4147-A177-3AD203B41FA5}">
                      <a16:colId xmlns:a16="http://schemas.microsoft.com/office/drawing/2014/main" val="1101157507"/>
                    </a:ext>
                  </a:extLst>
                </a:gridCol>
                <a:gridCol w="4833159">
                  <a:extLst>
                    <a:ext uri="{9D8B030D-6E8A-4147-A177-3AD203B41FA5}">
                      <a16:colId xmlns:a16="http://schemas.microsoft.com/office/drawing/2014/main" val="2816120350"/>
                    </a:ext>
                  </a:extLst>
                </a:gridCol>
                <a:gridCol w="2181370">
                  <a:extLst>
                    <a:ext uri="{9D8B030D-6E8A-4147-A177-3AD203B41FA5}">
                      <a16:colId xmlns:a16="http://schemas.microsoft.com/office/drawing/2014/main" val="700790950"/>
                    </a:ext>
                  </a:extLst>
                </a:gridCol>
              </a:tblGrid>
              <a:tr h="263769">
                <a:tc>
                  <a:txBody>
                    <a:bodyPr/>
                    <a:lstStyle/>
                    <a:p>
                      <a:pPr algn="ctr"/>
                      <a:r>
                        <a:rPr lang="en-US" altLang="zh-CN" sz="1400" b="1" dirty="0">
                          <a:solidFill>
                            <a:schemeClr val="tx1"/>
                          </a:solidFill>
                          <a:latin typeface="Arial" panose="020B0604020202020204" pitchFamily="34" charset="0"/>
                          <a:cs typeface="Arial" panose="020B0604020202020204" pitchFamily="34" charset="0"/>
                        </a:rPr>
                        <a:t>Hardware</a:t>
                      </a:r>
                      <a:endParaRPr lang="zh-CN" altLang="en-US" sz="1400" b="1" dirty="0">
                        <a:solidFill>
                          <a:schemeClr val="tx1"/>
                        </a:solidFill>
                        <a:latin typeface="Arial" panose="020B0604020202020204" pitchFamily="34" charset="0"/>
                        <a:cs typeface="Arial" panose="020B0604020202020204" pitchFamily="34" charset="0"/>
                      </a:endParaRPr>
                    </a:p>
                  </a:txBody>
                  <a:tcPr marL="0" marR="0" marT="0" marB="0" anchor="ctr">
                    <a:solidFill>
                      <a:schemeClr val="accent1">
                        <a:lumMod val="20000"/>
                        <a:lumOff val="80000"/>
                      </a:schemeClr>
                    </a:solidFill>
                  </a:tcPr>
                </a:tc>
                <a:tc>
                  <a:txBody>
                    <a:bodyPr/>
                    <a:lstStyle/>
                    <a:p>
                      <a:pPr algn="ctr"/>
                      <a:r>
                        <a:rPr lang="en-US" altLang="zh-CN" sz="1400" b="1" dirty="0">
                          <a:solidFill>
                            <a:schemeClr val="tx1"/>
                          </a:solidFill>
                          <a:latin typeface="Arial" panose="020B0604020202020204" pitchFamily="34" charset="0"/>
                          <a:cs typeface="Arial" panose="020B0604020202020204" pitchFamily="34" charset="0"/>
                        </a:rPr>
                        <a:t>Options</a:t>
                      </a:r>
                      <a:endParaRPr lang="zh-CN" altLang="en-US" sz="1400" b="1" dirty="0">
                        <a:solidFill>
                          <a:schemeClr val="tx1"/>
                        </a:solidFill>
                        <a:latin typeface="Arial" panose="020B0604020202020204" pitchFamily="34" charset="0"/>
                        <a:cs typeface="Arial" panose="020B0604020202020204" pitchFamily="34" charset="0"/>
                      </a:endParaRPr>
                    </a:p>
                  </a:txBody>
                  <a:tcPr marL="0" marR="0" marT="0" marB="0" anchor="ctr">
                    <a:solidFill>
                      <a:schemeClr val="accent1">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zh-CN" sz="1400" b="1" dirty="0">
                          <a:solidFill>
                            <a:schemeClr val="tx1"/>
                          </a:solidFill>
                          <a:latin typeface="Arial" panose="020B0604020202020204" pitchFamily="34" charset="0"/>
                          <a:cs typeface="Arial" panose="020B0604020202020204" pitchFamily="34" charset="0"/>
                        </a:rPr>
                        <a:t>Comments</a:t>
                      </a:r>
                      <a:endParaRPr lang="zh-CN" altLang="en-US" sz="1400" b="1" dirty="0">
                        <a:solidFill>
                          <a:schemeClr val="tx1"/>
                        </a:solidFill>
                        <a:latin typeface="Arial" panose="020B0604020202020204" pitchFamily="34" charset="0"/>
                        <a:cs typeface="Arial" panose="020B0604020202020204" pitchFamily="34" charset="0"/>
                      </a:endParaRPr>
                    </a:p>
                  </a:txBody>
                  <a:tcPr marL="0" marR="0" marT="0" marB="0" anchor="ctr">
                    <a:solidFill>
                      <a:schemeClr val="accent1">
                        <a:lumMod val="20000"/>
                        <a:lumOff val="80000"/>
                      </a:schemeClr>
                    </a:solidFill>
                  </a:tcPr>
                </a:tc>
                <a:extLst>
                  <a:ext uri="{0D108BD9-81ED-4DB2-BD59-A6C34878D82A}">
                    <a16:rowId xmlns:a16="http://schemas.microsoft.com/office/drawing/2014/main" val="3499512191"/>
                  </a:ext>
                </a:extLst>
              </a:tr>
              <a:tr h="263769">
                <a:tc rowSpan="8">
                  <a:txBody>
                    <a:bodyPr/>
                    <a:lstStyle/>
                    <a:p>
                      <a:pPr algn="ctr"/>
                      <a:r>
                        <a:rPr lang="en-US" altLang="zh-CN" sz="1400" dirty="0">
                          <a:solidFill>
                            <a:schemeClr val="tx1"/>
                          </a:solidFill>
                          <a:latin typeface="Arial" panose="020B0604020202020204" pitchFamily="34" charset="0"/>
                          <a:cs typeface="Arial" panose="020B0604020202020204" pitchFamily="34" charset="0"/>
                        </a:rPr>
                        <a:t>Cryostat for</a:t>
                      </a:r>
                    </a:p>
                    <a:p>
                      <a:pPr algn="ctr"/>
                      <a:r>
                        <a:rPr lang="en-US" altLang="zh-CN" sz="1400" dirty="0" err="1">
                          <a:solidFill>
                            <a:schemeClr val="tx1"/>
                          </a:solidFill>
                          <a:latin typeface="Arial" panose="020B0604020202020204" pitchFamily="34" charset="0"/>
                          <a:cs typeface="Arial" panose="020B0604020202020204" pitchFamily="34" charset="0"/>
                        </a:rPr>
                        <a:t>LEGe</a:t>
                      </a:r>
                      <a:r>
                        <a:rPr lang="en-US" altLang="zh-CN" sz="1400" dirty="0">
                          <a:solidFill>
                            <a:schemeClr val="tx1"/>
                          </a:solidFill>
                          <a:latin typeface="Arial" panose="020B0604020202020204" pitchFamily="34" charset="0"/>
                          <a:cs typeface="Arial" panose="020B0604020202020204" pitchFamily="34" charset="0"/>
                        </a:rPr>
                        <a:t> and </a:t>
                      </a:r>
                      <a:r>
                        <a:rPr lang="en-US" altLang="zh-CN" sz="1400" dirty="0" err="1">
                          <a:solidFill>
                            <a:schemeClr val="tx1"/>
                          </a:solidFill>
                          <a:latin typeface="Arial" panose="020B0604020202020204" pitchFamily="34" charset="0"/>
                          <a:cs typeface="Arial" panose="020B0604020202020204" pitchFamily="34" charset="0"/>
                        </a:rPr>
                        <a:t>SEGe</a:t>
                      </a:r>
                      <a:endParaRPr lang="zh-CN" altLang="en-US" sz="1400" dirty="0">
                        <a:solidFill>
                          <a:schemeClr val="tx1"/>
                        </a:solidFill>
                        <a:latin typeface="Arial" panose="020B0604020202020204" pitchFamily="34" charset="0"/>
                        <a:cs typeface="Arial" panose="020B0604020202020204" pitchFamily="34" charset="0"/>
                      </a:endParaRPr>
                    </a:p>
                  </a:txBody>
                  <a:tcPr marL="0" marR="0" marT="0" marB="0" anchor="ctr">
                    <a:solidFill>
                      <a:schemeClr val="accent6">
                        <a:lumMod val="20000"/>
                        <a:lumOff val="80000"/>
                      </a:schemeClr>
                    </a:solidFill>
                  </a:tcPr>
                </a:tc>
                <a:tc>
                  <a:txBody>
                    <a:bodyPr/>
                    <a:lstStyle/>
                    <a:p>
                      <a:pPr algn="ctr">
                        <a:spcAft>
                          <a:spcPts val="0"/>
                        </a:spcAft>
                      </a:pPr>
                      <a:r>
                        <a:rPr lang="en-US" sz="1400" dirty="0">
                          <a:solidFill>
                            <a:srgbClr val="000000"/>
                          </a:solidFill>
                          <a:effectLst/>
                          <a:latin typeface="Arial" panose="020B0604020202020204" pitchFamily="34" charset="0"/>
                          <a:ea typeface="SimSun" panose="02010600030101010101" pitchFamily="2" charset="-122"/>
                          <a:cs typeface="Arial" panose="020B0604020202020204" pitchFamily="34" charset="0"/>
                        </a:rPr>
                        <a:t>Retractable Cryostat 7905-R</a:t>
                      </a:r>
                      <a:endParaRPr lang="zh-CN" sz="1400" dirty="0">
                        <a:effectLst/>
                        <a:latin typeface="Arial" panose="020B0604020202020204" pitchFamily="34" charset="0"/>
                        <a:ea typeface="SimSun" panose="02010600030101010101" pitchFamily="2" charset="-122"/>
                        <a:cs typeface="Arial" panose="020B0604020202020204" pitchFamily="34" charset="0"/>
                      </a:endParaRPr>
                    </a:p>
                  </a:txBody>
                  <a:tcPr marL="9525" marR="9525" marT="9525" marB="0" anchor="ctr">
                    <a:solidFill>
                      <a:schemeClr val="accent6">
                        <a:lumMod val="20000"/>
                        <a:lumOff val="80000"/>
                      </a:schemeClr>
                    </a:solidFill>
                  </a:tcPr>
                </a:tc>
                <a:tc>
                  <a:txBody>
                    <a:bodyPr/>
                    <a:lstStyle/>
                    <a:p>
                      <a:endParaRPr lang="zh-CN" sz="1400" dirty="0">
                        <a:effectLst/>
                        <a:latin typeface="Arial" panose="020B0604020202020204" pitchFamily="34" charset="0"/>
                        <a:cs typeface="Arial" panose="020B0604020202020204" pitchFamily="34" charset="0"/>
                      </a:endParaRPr>
                    </a:p>
                  </a:txBody>
                  <a:tcPr marL="9525" marR="9525" marT="9525" marB="0" anchor="ctr">
                    <a:solidFill>
                      <a:schemeClr val="accent6">
                        <a:lumMod val="20000"/>
                        <a:lumOff val="80000"/>
                      </a:schemeClr>
                    </a:solidFill>
                  </a:tcPr>
                </a:tc>
                <a:extLst>
                  <a:ext uri="{0D108BD9-81ED-4DB2-BD59-A6C34878D82A}">
                    <a16:rowId xmlns:a16="http://schemas.microsoft.com/office/drawing/2014/main" val="2025961634"/>
                  </a:ext>
                </a:extLst>
              </a:tr>
              <a:tr h="263769">
                <a:tc vMerge="1">
                  <a:txBody>
                    <a:bodyPr/>
                    <a:lstStyle/>
                    <a:p>
                      <a:endParaRPr lang="zh-CN" altLang="en-US"/>
                    </a:p>
                  </a:txBody>
                  <a:tcPr/>
                </a:tc>
                <a:tc>
                  <a:txBody>
                    <a:bodyPr/>
                    <a:lstStyle/>
                    <a:p>
                      <a:pPr algn="ctr">
                        <a:spcAft>
                          <a:spcPts val="0"/>
                        </a:spcAft>
                      </a:pPr>
                      <a:r>
                        <a:rPr lang="en-US" sz="1400">
                          <a:solidFill>
                            <a:srgbClr val="000000"/>
                          </a:solidFill>
                          <a:effectLst/>
                          <a:latin typeface="Arial" panose="020B0604020202020204" pitchFamily="34" charset="0"/>
                          <a:ea typeface="SimSun" panose="02010600030101010101" pitchFamily="2" charset="-122"/>
                          <a:cs typeface="Arial" panose="020B0604020202020204" pitchFamily="34" charset="0"/>
                        </a:rPr>
                        <a:t>Retractable Cryostat 7905-WR</a:t>
                      </a:r>
                      <a:endParaRPr lang="zh-CN" sz="1400">
                        <a:effectLst/>
                        <a:latin typeface="Arial" panose="020B0604020202020204" pitchFamily="34" charset="0"/>
                        <a:ea typeface="SimSun" panose="02010600030101010101" pitchFamily="2" charset="-122"/>
                        <a:cs typeface="Arial" panose="020B0604020202020204" pitchFamily="34" charset="0"/>
                      </a:endParaRPr>
                    </a:p>
                  </a:txBody>
                  <a:tcPr marL="9525" marR="9525" marT="9525" marB="0" anchor="ctr">
                    <a:solidFill>
                      <a:schemeClr val="accent6">
                        <a:lumMod val="20000"/>
                        <a:lumOff val="80000"/>
                      </a:schemeClr>
                    </a:solidFill>
                  </a:tcPr>
                </a:tc>
                <a:tc>
                  <a:txBody>
                    <a:bodyPr/>
                    <a:lstStyle/>
                    <a:p>
                      <a:endParaRPr lang="zh-CN" sz="1400">
                        <a:effectLst/>
                        <a:latin typeface="Arial" panose="020B0604020202020204" pitchFamily="34" charset="0"/>
                        <a:cs typeface="Arial" panose="020B0604020202020204" pitchFamily="34" charset="0"/>
                      </a:endParaRPr>
                    </a:p>
                  </a:txBody>
                  <a:tcPr marL="9525" marR="9525" marT="9525" marB="0" anchor="ctr">
                    <a:solidFill>
                      <a:schemeClr val="accent6">
                        <a:lumMod val="20000"/>
                        <a:lumOff val="80000"/>
                      </a:schemeClr>
                    </a:solidFill>
                  </a:tcPr>
                </a:tc>
                <a:extLst>
                  <a:ext uri="{0D108BD9-81ED-4DB2-BD59-A6C34878D82A}">
                    <a16:rowId xmlns:a16="http://schemas.microsoft.com/office/drawing/2014/main" val="3851701536"/>
                  </a:ext>
                </a:extLst>
              </a:tr>
              <a:tr h="263769">
                <a:tc vMerge="1">
                  <a:txBody>
                    <a:bodyPr/>
                    <a:lstStyle/>
                    <a:p>
                      <a:endParaRPr lang="zh-CN" altLang="en-US"/>
                    </a:p>
                  </a:txBody>
                  <a:tcPr/>
                </a:tc>
                <a:tc>
                  <a:txBody>
                    <a:bodyPr/>
                    <a:lstStyle/>
                    <a:p>
                      <a:pPr algn="ctr">
                        <a:spcAft>
                          <a:spcPts val="0"/>
                        </a:spcAft>
                      </a:pPr>
                      <a:r>
                        <a:rPr lang="en-US" sz="1400">
                          <a:solidFill>
                            <a:srgbClr val="000000"/>
                          </a:solidFill>
                          <a:effectLst/>
                          <a:latin typeface="Arial" panose="020B0604020202020204" pitchFamily="34" charset="0"/>
                          <a:ea typeface="SimSun" panose="02010600030101010101" pitchFamily="2" charset="-122"/>
                          <a:cs typeface="Arial" panose="020B0604020202020204" pitchFamily="34" charset="0"/>
                        </a:rPr>
                        <a:t>Retractable Cryostat 7905-BWR</a:t>
                      </a:r>
                      <a:endParaRPr lang="zh-CN" sz="1400">
                        <a:effectLst/>
                        <a:latin typeface="Arial" panose="020B0604020202020204" pitchFamily="34" charset="0"/>
                        <a:ea typeface="SimSun" panose="02010600030101010101" pitchFamily="2" charset="-122"/>
                        <a:cs typeface="Arial" panose="020B0604020202020204" pitchFamily="34" charset="0"/>
                      </a:endParaRPr>
                    </a:p>
                  </a:txBody>
                  <a:tcPr marL="9525" marR="9525" marT="9525" marB="0" anchor="ctr">
                    <a:solidFill>
                      <a:schemeClr val="accent6">
                        <a:lumMod val="20000"/>
                        <a:lumOff val="80000"/>
                      </a:schemeClr>
                    </a:solidFill>
                  </a:tcPr>
                </a:tc>
                <a:tc>
                  <a:txBody>
                    <a:bodyPr/>
                    <a:lstStyle/>
                    <a:p>
                      <a:endParaRPr lang="zh-CN" sz="1400">
                        <a:effectLst/>
                        <a:latin typeface="Arial" panose="020B0604020202020204" pitchFamily="34" charset="0"/>
                        <a:cs typeface="Arial" panose="020B0604020202020204" pitchFamily="34" charset="0"/>
                      </a:endParaRPr>
                    </a:p>
                  </a:txBody>
                  <a:tcPr marL="9525" marR="9525" marT="9525" marB="0" anchor="ctr">
                    <a:solidFill>
                      <a:schemeClr val="accent6">
                        <a:lumMod val="20000"/>
                        <a:lumOff val="80000"/>
                      </a:schemeClr>
                    </a:solidFill>
                  </a:tcPr>
                </a:tc>
                <a:extLst>
                  <a:ext uri="{0D108BD9-81ED-4DB2-BD59-A6C34878D82A}">
                    <a16:rowId xmlns:a16="http://schemas.microsoft.com/office/drawing/2014/main" val="1452948642"/>
                  </a:ext>
                </a:extLst>
              </a:tr>
              <a:tr h="263769">
                <a:tc vMerge="1">
                  <a:txBody>
                    <a:bodyPr/>
                    <a:lstStyle/>
                    <a:p>
                      <a:endParaRPr lang="zh-CN" altLang="en-US"/>
                    </a:p>
                  </a:txBody>
                  <a:tcPr/>
                </a:tc>
                <a:tc>
                  <a:txBody>
                    <a:bodyPr/>
                    <a:lstStyle/>
                    <a:p>
                      <a:pPr algn="ctr">
                        <a:spcAft>
                          <a:spcPts val="0"/>
                        </a:spcAft>
                      </a:pPr>
                      <a:r>
                        <a:rPr lang="en-US" sz="1400">
                          <a:solidFill>
                            <a:srgbClr val="000000"/>
                          </a:solidFill>
                          <a:effectLst/>
                          <a:latin typeface="Arial" panose="020B0604020202020204" pitchFamily="34" charset="0"/>
                          <a:ea typeface="SimSun" panose="02010600030101010101" pitchFamily="2" charset="-122"/>
                          <a:cs typeface="Arial" panose="020B0604020202020204" pitchFamily="34" charset="0"/>
                        </a:rPr>
                        <a:t>Non-retractable flanged cryostat</a:t>
                      </a:r>
                      <a:endParaRPr lang="zh-CN" sz="1400">
                        <a:effectLst/>
                        <a:latin typeface="Arial" panose="020B0604020202020204" pitchFamily="34" charset="0"/>
                        <a:ea typeface="SimSun" panose="02010600030101010101" pitchFamily="2" charset="-122"/>
                        <a:cs typeface="Arial" panose="020B0604020202020204" pitchFamily="34" charset="0"/>
                      </a:endParaRPr>
                    </a:p>
                  </a:txBody>
                  <a:tcPr marL="9525" marR="9525" marT="9525" marB="0" anchor="ctr">
                    <a:solidFill>
                      <a:schemeClr val="accent6">
                        <a:lumMod val="20000"/>
                        <a:lumOff val="80000"/>
                      </a:schemeClr>
                    </a:solidFill>
                  </a:tcPr>
                </a:tc>
                <a:tc>
                  <a:txBody>
                    <a:bodyPr/>
                    <a:lstStyle/>
                    <a:p>
                      <a:pPr algn="ctr">
                        <a:spcAft>
                          <a:spcPts val="0"/>
                        </a:spcAft>
                      </a:pPr>
                      <a:r>
                        <a:rPr lang="en-US" sz="1400">
                          <a:solidFill>
                            <a:srgbClr val="000000"/>
                          </a:solidFill>
                          <a:effectLst/>
                          <a:latin typeface="Arial" panose="020B0604020202020204" pitchFamily="34" charset="0"/>
                          <a:ea typeface="SimSun" panose="02010600030101010101" pitchFamily="2" charset="-122"/>
                          <a:cs typeface="Arial" panose="020B0604020202020204" pitchFamily="34" charset="0"/>
                        </a:rPr>
                        <a:t>Optimal</a:t>
                      </a:r>
                      <a:endParaRPr lang="zh-CN" sz="1400">
                        <a:effectLst/>
                        <a:latin typeface="Arial" panose="020B0604020202020204" pitchFamily="34" charset="0"/>
                        <a:ea typeface="SimSun" panose="02010600030101010101" pitchFamily="2" charset="-122"/>
                        <a:cs typeface="Arial" panose="020B0604020202020204" pitchFamily="34" charset="0"/>
                      </a:endParaRPr>
                    </a:p>
                  </a:txBody>
                  <a:tcPr marL="9525" marR="9525" marT="9525" marB="0" anchor="ctr">
                    <a:solidFill>
                      <a:schemeClr val="accent6">
                        <a:lumMod val="20000"/>
                        <a:lumOff val="80000"/>
                      </a:schemeClr>
                    </a:solidFill>
                  </a:tcPr>
                </a:tc>
                <a:extLst>
                  <a:ext uri="{0D108BD9-81ED-4DB2-BD59-A6C34878D82A}">
                    <a16:rowId xmlns:a16="http://schemas.microsoft.com/office/drawing/2014/main" val="2334081005"/>
                  </a:ext>
                </a:extLst>
              </a:tr>
              <a:tr h="263769">
                <a:tc vMerge="1">
                  <a:txBody>
                    <a:bodyPr/>
                    <a:lstStyle/>
                    <a:p>
                      <a:pPr algn="ctr"/>
                      <a:endParaRPr lang="zh-CN" altLang="en-US" sz="1800" dirty="0">
                        <a:solidFill>
                          <a:schemeClr val="tx1"/>
                        </a:solidFill>
                      </a:endParaRPr>
                    </a:p>
                  </a:txBody>
                  <a:tcPr anchor="ctr">
                    <a:noFill/>
                  </a:tcPr>
                </a:tc>
                <a:tc>
                  <a:txBody>
                    <a:bodyPr/>
                    <a:lstStyle/>
                    <a:p>
                      <a:pPr algn="ctr">
                        <a:spcAft>
                          <a:spcPts val="0"/>
                        </a:spcAft>
                      </a:pPr>
                      <a:r>
                        <a:rPr lang="en-US" sz="1400">
                          <a:solidFill>
                            <a:srgbClr val="000000"/>
                          </a:solidFill>
                          <a:effectLst/>
                          <a:latin typeface="Arial" panose="020B0604020202020204" pitchFamily="34" charset="0"/>
                          <a:ea typeface="SimSun" panose="02010600030101010101" pitchFamily="2" charset="-122"/>
                          <a:cs typeface="Arial" panose="020B0604020202020204" pitchFamily="34" charset="0"/>
                        </a:rPr>
                        <a:t>Remote-Detector Chamber</a:t>
                      </a:r>
                      <a:endParaRPr lang="zh-CN" sz="1400">
                        <a:effectLst/>
                        <a:latin typeface="Arial" panose="020B0604020202020204" pitchFamily="34" charset="0"/>
                        <a:ea typeface="SimSun" panose="02010600030101010101" pitchFamily="2" charset="-122"/>
                        <a:cs typeface="Arial" panose="020B0604020202020204" pitchFamily="34" charset="0"/>
                      </a:endParaRPr>
                    </a:p>
                  </a:txBody>
                  <a:tcPr marL="9525" marR="9525" marT="9525" marB="0" anchor="ctr">
                    <a:solidFill>
                      <a:schemeClr val="accent6">
                        <a:lumMod val="20000"/>
                        <a:lumOff val="80000"/>
                      </a:schemeClr>
                    </a:solidFill>
                  </a:tcPr>
                </a:tc>
                <a:tc>
                  <a:txBody>
                    <a:bodyPr/>
                    <a:lstStyle/>
                    <a:p>
                      <a:pPr algn="ctr">
                        <a:spcAft>
                          <a:spcPts val="0"/>
                        </a:spcAft>
                      </a:pPr>
                      <a:r>
                        <a:rPr lang="en-US" sz="1400">
                          <a:solidFill>
                            <a:srgbClr val="000000"/>
                          </a:solidFill>
                          <a:effectLst/>
                          <a:latin typeface="Arial" panose="020B0604020202020204" pitchFamily="34" charset="0"/>
                          <a:ea typeface="SimSun" panose="02010600030101010101" pitchFamily="2" charset="-122"/>
                          <a:cs typeface="Arial" panose="020B0604020202020204" pitchFamily="34" charset="0"/>
                        </a:rPr>
                        <a:t> </a:t>
                      </a:r>
                      <a:endParaRPr lang="zh-CN" sz="1400">
                        <a:effectLst/>
                        <a:latin typeface="Arial" panose="020B0604020202020204" pitchFamily="34" charset="0"/>
                        <a:ea typeface="SimSun" panose="02010600030101010101" pitchFamily="2" charset="-122"/>
                        <a:cs typeface="Arial" panose="020B0604020202020204" pitchFamily="34" charset="0"/>
                      </a:endParaRPr>
                    </a:p>
                  </a:txBody>
                  <a:tcPr marL="9525" marR="9525" marT="9525" marB="0" anchor="ctr">
                    <a:solidFill>
                      <a:schemeClr val="accent6">
                        <a:lumMod val="20000"/>
                        <a:lumOff val="80000"/>
                      </a:schemeClr>
                    </a:solidFill>
                  </a:tcPr>
                </a:tc>
                <a:extLst>
                  <a:ext uri="{0D108BD9-81ED-4DB2-BD59-A6C34878D82A}">
                    <a16:rowId xmlns:a16="http://schemas.microsoft.com/office/drawing/2014/main" val="403383923"/>
                  </a:ext>
                </a:extLst>
              </a:tr>
              <a:tr h="263769">
                <a:tc vMerge="1">
                  <a:txBody>
                    <a:bodyPr/>
                    <a:lstStyle/>
                    <a:p>
                      <a:pPr algn="ctr"/>
                      <a:endParaRPr lang="zh-CN" altLang="en-US" sz="1600" dirty="0">
                        <a:solidFill>
                          <a:schemeClr val="tx1"/>
                        </a:solidFill>
                      </a:endParaRPr>
                    </a:p>
                  </a:txBody>
                  <a:tcPr marL="0" marR="0" marT="0" marB="0" anchor="ctr">
                    <a:solidFill>
                      <a:schemeClr val="accent6">
                        <a:lumMod val="20000"/>
                        <a:lumOff val="80000"/>
                      </a:schemeClr>
                    </a:solidFill>
                  </a:tcPr>
                </a:tc>
                <a:tc>
                  <a:txBody>
                    <a:bodyPr/>
                    <a:lstStyle/>
                    <a:p>
                      <a:pPr algn="ctr">
                        <a:spcAft>
                          <a:spcPts val="0"/>
                        </a:spcAft>
                      </a:pPr>
                      <a:r>
                        <a:rPr lang="en-US" sz="1400">
                          <a:solidFill>
                            <a:srgbClr val="000000"/>
                          </a:solidFill>
                          <a:effectLst/>
                          <a:latin typeface="Arial" panose="020B0604020202020204" pitchFamily="34" charset="0"/>
                          <a:ea typeface="SimSun" panose="02010600030101010101" pitchFamily="2" charset="-122"/>
                          <a:cs typeface="Arial" panose="020B0604020202020204" pitchFamily="34" charset="0"/>
                        </a:rPr>
                        <a:t>Ultra Low-Background cryostat</a:t>
                      </a:r>
                      <a:endParaRPr lang="zh-CN" sz="1400">
                        <a:effectLst/>
                        <a:latin typeface="Arial" panose="020B0604020202020204" pitchFamily="34" charset="0"/>
                        <a:ea typeface="SimSun" panose="02010600030101010101" pitchFamily="2" charset="-122"/>
                        <a:cs typeface="Arial" panose="020B0604020202020204" pitchFamily="34" charset="0"/>
                      </a:endParaRPr>
                    </a:p>
                  </a:txBody>
                  <a:tcPr marL="9525" marR="9525" marT="9525" marB="0" anchor="ctr">
                    <a:solidFill>
                      <a:schemeClr val="accent6">
                        <a:lumMod val="20000"/>
                        <a:lumOff val="80000"/>
                      </a:schemeClr>
                    </a:solidFill>
                  </a:tcPr>
                </a:tc>
                <a:tc>
                  <a:txBody>
                    <a:bodyPr/>
                    <a:lstStyle/>
                    <a:p>
                      <a:pPr algn="ctr">
                        <a:spcAft>
                          <a:spcPts val="0"/>
                        </a:spcAft>
                      </a:pPr>
                      <a:r>
                        <a:rPr lang="en-US" sz="1400">
                          <a:solidFill>
                            <a:srgbClr val="000000"/>
                          </a:solidFill>
                          <a:effectLst/>
                          <a:latin typeface="Arial" panose="020B0604020202020204" pitchFamily="34" charset="0"/>
                          <a:ea typeface="SimSun" panose="02010600030101010101" pitchFamily="2" charset="-122"/>
                          <a:cs typeface="Arial" panose="020B0604020202020204" pitchFamily="34" charset="0"/>
                        </a:rPr>
                        <a:t> </a:t>
                      </a:r>
                      <a:endParaRPr lang="zh-CN" sz="1400">
                        <a:effectLst/>
                        <a:latin typeface="Arial" panose="020B0604020202020204" pitchFamily="34" charset="0"/>
                        <a:ea typeface="SimSun" panose="02010600030101010101" pitchFamily="2" charset="-122"/>
                        <a:cs typeface="Arial" panose="020B0604020202020204" pitchFamily="34" charset="0"/>
                      </a:endParaRPr>
                    </a:p>
                  </a:txBody>
                  <a:tcPr marL="9525" marR="9525" marT="9525" marB="0" anchor="ctr">
                    <a:solidFill>
                      <a:schemeClr val="accent6">
                        <a:lumMod val="20000"/>
                        <a:lumOff val="80000"/>
                      </a:schemeClr>
                    </a:solidFill>
                  </a:tcPr>
                </a:tc>
                <a:extLst>
                  <a:ext uri="{0D108BD9-81ED-4DB2-BD59-A6C34878D82A}">
                    <a16:rowId xmlns:a16="http://schemas.microsoft.com/office/drawing/2014/main" val="3777548154"/>
                  </a:ext>
                </a:extLst>
              </a:tr>
              <a:tr h="263769">
                <a:tc vMerge="1">
                  <a:txBody>
                    <a:bodyPr/>
                    <a:lstStyle/>
                    <a:p>
                      <a:pPr algn="ctr"/>
                      <a:endParaRPr lang="zh-CN" altLang="en-US" sz="1600" dirty="0">
                        <a:solidFill>
                          <a:schemeClr val="tx1"/>
                        </a:solidFill>
                      </a:endParaRPr>
                    </a:p>
                  </a:txBody>
                  <a:tcPr marL="0" marR="0" marT="0" marB="0" anchor="ctr">
                    <a:solidFill>
                      <a:schemeClr val="accent6">
                        <a:lumMod val="20000"/>
                        <a:lumOff val="80000"/>
                      </a:schemeClr>
                    </a:solidFill>
                  </a:tcPr>
                </a:tc>
                <a:tc>
                  <a:txBody>
                    <a:bodyPr/>
                    <a:lstStyle/>
                    <a:p>
                      <a:pPr algn="ctr">
                        <a:spcAft>
                          <a:spcPts val="0"/>
                        </a:spcAft>
                      </a:pPr>
                      <a:r>
                        <a:rPr lang="en-US" sz="1400">
                          <a:solidFill>
                            <a:srgbClr val="000000"/>
                          </a:solidFill>
                          <a:effectLst/>
                          <a:latin typeface="Arial" panose="020B0604020202020204" pitchFamily="34" charset="0"/>
                          <a:ea typeface="SimSun" panose="02010600030101010101" pitchFamily="2" charset="-122"/>
                          <a:cs typeface="Arial" panose="020B0604020202020204" pitchFamily="34" charset="0"/>
                        </a:rPr>
                        <a:t>Electrical Cooler Cryo-Pulse 5 Plus CP5-PLUS</a:t>
                      </a:r>
                      <a:endParaRPr lang="zh-CN" sz="1400">
                        <a:effectLst/>
                        <a:latin typeface="Arial" panose="020B0604020202020204" pitchFamily="34" charset="0"/>
                        <a:ea typeface="SimSun" panose="02010600030101010101" pitchFamily="2" charset="-122"/>
                        <a:cs typeface="Arial" panose="020B0604020202020204" pitchFamily="34" charset="0"/>
                      </a:endParaRPr>
                    </a:p>
                  </a:txBody>
                  <a:tcPr marL="9525" marR="9525" marT="9525" marB="0" anchor="ctr">
                    <a:solidFill>
                      <a:schemeClr val="accent6">
                        <a:lumMod val="20000"/>
                        <a:lumOff val="80000"/>
                      </a:schemeClr>
                    </a:solidFill>
                  </a:tcPr>
                </a:tc>
                <a:tc>
                  <a:txBody>
                    <a:bodyPr/>
                    <a:lstStyle/>
                    <a:p>
                      <a:pPr algn="ctr">
                        <a:spcAft>
                          <a:spcPts val="0"/>
                        </a:spcAft>
                      </a:pPr>
                      <a:r>
                        <a:rPr lang="en-US" sz="1400">
                          <a:solidFill>
                            <a:srgbClr val="000000"/>
                          </a:solidFill>
                          <a:effectLst/>
                          <a:latin typeface="Arial" panose="020B0604020202020204" pitchFamily="34" charset="0"/>
                          <a:ea typeface="SimSun" panose="02010600030101010101" pitchFamily="2" charset="-122"/>
                          <a:cs typeface="Arial" panose="020B0604020202020204" pitchFamily="34" charset="0"/>
                        </a:rPr>
                        <a:t>Optimal</a:t>
                      </a:r>
                      <a:endParaRPr lang="zh-CN" sz="1400">
                        <a:effectLst/>
                        <a:latin typeface="Arial" panose="020B0604020202020204" pitchFamily="34" charset="0"/>
                        <a:ea typeface="SimSun" panose="02010600030101010101" pitchFamily="2" charset="-122"/>
                        <a:cs typeface="Arial" panose="020B0604020202020204" pitchFamily="34" charset="0"/>
                      </a:endParaRPr>
                    </a:p>
                  </a:txBody>
                  <a:tcPr marL="9525" marR="9525" marT="9525" marB="0" anchor="ctr">
                    <a:solidFill>
                      <a:schemeClr val="accent6">
                        <a:lumMod val="20000"/>
                        <a:lumOff val="80000"/>
                      </a:schemeClr>
                    </a:solidFill>
                  </a:tcPr>
                </a:tc>
                <a:extLst>
                  <a:ext uri="{0D108BD9-81ED-4DB2-BD59-A6C34878D82A}">
                    <a16:rowId xmlns:a16="http://schemas.microsoft.com/office/drawing/2014/main" val="1330610359"/>
                  </a:ext>
                </a:extLst>
              </a:tr>
              <a:tr h="263769">
                <a:tc vMerge="1">
                  <a:txBody>
                    <a:bodyPr/>
                    <a:lstStyle/>
                    <a:p>
                      <a:pPr algn="ctr"/>
                      <a:endParaRPr lang="zh-CN" altLang="en-US" sz="1600" dirty="0">
                        <a:solidFill>
                          <a:schemeClr val="tx1"/>
                        </a:solidFill>
                      </a:endParaRPr>
                    </a:p>
                  </a:txBody>
                  <a:tcPr marL="0" marR="0" marT="0" marB="0" anchor="ctr">
                    <a:solidFill>
                      <a:schemeClr val="accent6">
                        <a:lumMod val="20000"/>
                        <a:lumOff val="80000"/>
                      </a:schemeClr>
                    </a:solidFill>
                  </a:tcPr>
                </a:tc>
                <a:tc>
                  <a:txBody>
                    <a:bodyPr/>
                    <a:lstStyle/>
                    <a:p>
                      <a:pPr algn="ctr">
                        <a:spcAft>
                          <a:spcPts val="0"/>
                        </a:spcAft>
                      </a:pPr>
                      <a:r>
                        <a:rPr lang="en-US" sz="1400">
                          <a:solidFill>
                            <a:srgbClr val="000000"/>
                          </a:solidFill>
                          <a:effectLst/>
                          <a:latin typeface="Arial" panose="020B0604020202020204" pitchFamily="34" charset="0"/>
                          <a:ea typeface="SimSun" panose="02010600030101010101" pitchFamily="2" charset="-122"/>
                          <a:cs typeface="Arial" panose="020B0604020202020204" pitchFamily="34" charset="0"/>
                        </a:rPr>
                        <a:t>Electrical Cooler Cryo-Pulse 5 Plus CP5-PLUS/W</a:t>
                      </a:r>
                      <a:endParaRPr lang="zh-CN" sz="1400">
                        <a:effectLst/>
                        <a:latin typeface="Arial" panose="020B0604020202020204" pitchFamily="34" charset="0"/>
                        <a:ea typeface="SimSun" panose="02010600030101010101" pitchFamily="2" charset="-122"/>
                        <a:cs typeface="Arial" panose="020B0604020202020204" pitchFamily="34" charset="0"/>
                      </a:endParaRPr>
                    </a:p>
                  </a:txBody>
                  <a:tcPr marL="9525" marR="9525" marT="9525" marB="0" anchor="ctr">
                    <a:solidFill>
                      <a:schemeClr val="accent6">
                        <a:lumMod val="20000"/>
                        <a:lumOff val="80000"/>
                      </a:schemeClr>
                    </a:solidFill>
                  </a:tcPr>
                </a:tc>
                <a:tc>
                  <a:txBody>
                    <a:bodyPr/>
                    <a:lstStyle/>
                    <a:p>
                      <a:pPr algn="ctr">
                        <a:spcAft>
                          <a:spcPts val="0"/>
                        </a:spcAft>
                      </a:pPr>
                      <a:r>
                        <a:rPr lang="en-US" sz="1400" dirty="0">
                          <a:solidFill>
                            <a:srgbClr val="000000"/>
                          </a:solidFill>
                          <a:effectLst/>
                          <a:latin typeface="Arial" panose="020B0604020202020204" pitchFamily="34" charset="0"/>
                          <a:ea typeface="SimSun" panose="02010600030101010101" pitchFamily="2" charset="-122"/>
                          <a:cs typeface="Arial" panose="020B0604020202020204" pitchFamily="34" charset="0"/>
                        </a:rPr>
                        <a:t> </a:t>
                      </a:r>
                      <a:endParaRPr lang="zh-CN" sz="1400" dirty="0">
                        <a:effectLst/>
                        <a:latin typeface="Arial" panose="020B0604020202020204" pitchFamily="34" charset="0"/>
                        <a:ea typeface="SimSun" panose="02010600030101010101" pitchFamily="2" charset="-122"/>
                        <a:cs typeface="Arial" panose="020B0604020202020204" pitchFamily="34" charset="0"/>
                      </a:endParaRPr>
                    </a:p>
                  </a:txBody>
                  <a:tcPr marL="9525" marR="9525" marT="9525" marB="0" anchor="ctr">
                    <a:solidFill>
                      <a:schemeClr val="accent6">
                        <a:lumMod val="20000"/>
                        <a:lumOff val="80000"/>
                      </a:schemeClr>
                    </a:solidFill>
                  </a:tcPr>
                </a:tc>
                <a:extLst>
                  <a:ext uri="{0D108BD9-81ED-4DB2-BD59-A6C34878D82A}">
                    <a16:rowId xmlns:a16="http://schemas.microsoft.com/office/drawing/2014/main" val="278102142"/>
                  </a:ext>
                </a:extLst>
              </a:tr>
              <a:tr h="263769">
                <a:tc>
                  <a:txBody>
                    <a:bodyPr/>
                    <a:lstStyle/>
                    <a:p>
                      <a:pPr algn="ctr"/>
                      <a:r>
                        <a:rPr lang="en-US" altLang="zh-CN" sz="1400" dirty="0">
                          <a:solidFill>
                            <a:schemeClr val="tx1"/>
                          </a:solidFill>
                          <a:latin typeface="Arial" panose="020B0604020202020204" pitchFamily="34" charset="0"/>
                          <a:cs typeface="Arial" panose="020B0604020202020204" pitchFamily="34" charset="0"/>
                        </a:rPr>
                        <a:t>Electronics for MSD</a:t>
                      </a:r>
                      <a:endParaRPr lang="zh-CN" altLang="en-US" sz="1400" dirty="0">
                        <a:solidFill>
                          <a:schemeClr val="tx1"/>
                        </a:solidFill>
                        <a:latin typeface="Arial" panose="020B0604020202020204" pitchFamily="34" charset="0"/>
                        <a:cs typeface="Arial" panose="020B0604020202020204" pitchFamily="34" charset="0"/>
                      </a:endParaRPr>
                    </a:p>
                  </a:txBody>
                  <a:tcPr marL="0" marR="0" marT="0" marB="0" anchor="ctr">
                    <a:solidFill>
                      <a:schemeClr val="accent2">
                        <a:lumMod val="20000"/>
                        <a:lumOff val="80000"/>
                      </a:schemeClr>
                    </a:solidFill>
                  </a:tcPr>
                </a:tc>
                <a:tc>
                  <a:txBody>
                    <a:bodyPr/>
                    <a:lstStyle/>
                    <a:p>
                      <a:pPr algn="ctr"/>
                      <a:r>
                        <a:rPr lang="en-US" altLang="zh-CN" sz="1400" dirty="0">
                          <a:solidFill>
                            <a:schemeClr val="tx1"/>
                          </a:solidFill>
                          <a:latin typeface="Arial" panose="020B0604020202020204" pitchFamily="34" charset="0"/>
                          <a:cs typeface="Arial" panose="020B0604020202020204" pitchFamily="34" charset="0"/>
                        </a:rPr>
                        <a:t>MPR-1×2, MHV-4, MNV-4</a:t>
                      </a:r>
                      <a:endParaRPr lang="zh-CN" altLang="en-US" sz="1400" dirty="0">
                        <a:solidFill>
                          <a:schemeClr val="tx1"/>
                        </a:solidFill>
                        <a:latin typeface="Arial" panose="020B0604020202020204" pitchFamily="34" charset="0"/>
                        <a:cs typeface="Arial" panose="020B0604020202020204" pitchFamily="34" charset="0"/>
                      </a:endParaRPr>
                    </a:p>
                  </a:txBody>
                  <a:tcPr marL="0" marR="0" marT="0" marB="0" anchor="ctr">
                    <a:solidFill>
                      <a:schemeClr val="accent2">
                        <a:lumMod val="20000"/>
                        <a:lumOff val="80000"/>
                      </a:schemeClr>
                    </a:solidFill>
                  </a:tcPr>
                </a:tc>
                <a:tc>
                  <a:txBody>
                    <a:bodyPr/>
                    <a:lstStyle/>
                    <a:p>
                      <a:pPr algn="ctr"/>
                      <a:endParaRPr lang="zh-CN" altLang="en-US" sz="1400" dirty="0">
                        <a:solidFill>
                          <a:schemeClr val="tx1"/>
                        </a:solidFill>
                        <a:latin typeface="Arial" panose="020B0604020202020204" pitchFamily="34" charset="0"/>
                        <a:cs typeface="Arial" panose="020B0604020202020204" pitchFamily="34" charset="0"/>
                      </a:endParaRPr>
                    </a:p>
                  </a:txBody>
                  <a:tcPr marL="0" marR="0" marT="0" marB="0" anchor="ctr">
                    <a:solidFill>
                      <a:schemeClr val="accent2">
                        <a:lumMod val="20000"/>
                        <a:lumOff val="80000"/>
                      </a:schemeClr>
                    </a:solidFill>
                  </a:tcPr>
                </a:tc>
                <a:extLst>
                  <a:ext uri="{0D108BD9-81ED-4DB2-BD59-A6C34878D82A}">
                    <a16:rowId xmlns:a16="http://schemas.microsoft.com/office/drawing/2014/main" val="3676662324"/>
                  </a:ext>
                </a:extLst>
              </a:tr>
              <a:tr h="263769">
                <a:tc>
                  <a:txBody>
                    <a:bodyPr/>
                    <a:lstStyle/>
                    <a:p>
                      <a:pPr algn="ctr"/>
                      <a:r>
                        <a:rPr lang="en-US" altLang="zh-CN" sz="1400" dirty="0">
                          <a:solidFill>
                            <a:schemeClr val="tx1"/>
                          </a:solidFill>
                          <a:latin typeface="Arial" panose="020B0604020202020204" pitchFamily="34" charset="0"/>
                          <a:cs typeface="Arial" panose="020B0604020202020204" pitchFamily="34" charset="0"/>
                        </a:rPr>
                        <a:t>Target</a:t>
                      </a:r>
                      <a:endParaRPr lang="zh-CN" altLang="en-US" sz="1400" dirty="0">
                        <a:solidFill>
                          <a:schemeClr val="tx1"/>
                        </a:solidFill>
                        <a:latin typeface="Arial" panose="020B0604020202020204" pitchFamily="34" charset="0"/>
                        <a:cs typeface="Arial" panose="020B0604020202020204" pitchFamily="34" charset="0"/>
                      </a:endParaRPr>
                    </a:p>
                  </a:txBody>
                  <a:tcPr marL="0" marR="0" marT="0" marB="0" anchor="ctr">
                    <a:solidFill>
                      <a:schemeClr val="accent4">
                        <a:lumMod val="20000"/>
                        <a:lumOff val="80000"/>
                      </a:schemeClr>
                    </a:solidFill>
                  </a:tcPr>
                </a:tc>
                <a:tc>
                  <a:txBody>
                    <a:bodyPr/>
                    <a:lstStyle/>
                    <a:p>
                      <a:pPr algn="ctr"/>
                      <a:r>
                        <a:rPr lang="en-US" altLang="zh-CN" sz="1400" dirty="0">
                          <a:solidFill>
                            <a:schemeClr val="tx1"/>
                          </a:solidFill>
                          <a:latin typeface="Arial" panose="020B0604020202020204" pitchFamily="34" charset="0"/>
                          <a:cs typeface="Arial" panose="020B0604020202020204" pitchFamily="34" charset="0"/>
                        </a:rPr>
                        <a:t>Mylar foil</a:t>
                      </a:r>
                      <a:endParaRPr lang="zh-CN" altLang="en-US" sz="1400" dirty="0">
                        <a:solidFill>
                          <a:schemeClr val="tx1"/>
                        </a:solidFill>
                        <a:latin typeface="Arial" panose="020B0604020202020204" pitchFamily="34" charset="0"/>
                        <a:cs typeface="Arial" panose="020B0604020202020204" pitchFamily="34" charset="0"/>
                      </a:endParaRPr>
                    </a:p>
                  </a:txBody>
                  <a:tcPr marL="0" marR="0" marT="0" marB="0" anchor="ctr">
                    <a:solidFill>
                      <a:schemeClr val="accent4">
                        <a:lumMod val="20000"/>
                        <a:lumOff val="80000"/>
                      </a:schemeClr>
                    </a:solidFill>
                  </a:tcPr>
                </a:tc>
                <a:tc>
                  <a:txBody>
                    <a:bodyPr/>
                    <a:lstStyle/>
                    <a:p>
                      <a:pPr algn="ctr"/>
                      <a:endParaRPr lang="zh-CN" altLang="en-US" sz="1400" dirty="0">
                        <a:solidFill>
                          <a:schemeClr val="tx1"/>
                        </a:solidFill>
                        <a:latin typeface="Arial" panose="020B0604020202020204" pitchFamily="34" charset="0"/>
                        <a:cs typeface="Arial" panose="020B0604020202020204" pitchFamily="34" charset="0"/>
                      </a:endParaRPr>
                    </a:p>
                  </a:txBody>
                  <a:tcPr marL="0" marR="0" marT="0" marB="0" anchor="ctr">
                    <a:solidFill>
                      <a:schemeClr val="accent4">
                        <a:lumMod val="20000"/>
                        <a:lumOff val="80000"/>
                      </a:schemeClr>
                    </a:solidFill>
                  </a:tcPr>
                </a:tc>
                <a:extLst>
                  <a:ext uri="{0D108BD9-81ED-4DB2-BD59-A6C34878D82A}">
                    <a16:rowId xmlns:a16="http://schemas.microsoft.com/office/drawing/2014/main" val="4155448686"/>
                  </a:ext>
                </a:extLst>
              </a:tr>
              <a:tr h="263769">
                <a:tc>
                  <a:txBody>
                    <a:bodyPr/>
                    <a:lstStyle/>
                    <a:p>
                      <a:pPr algn="ctr"/>
                      <a:r>
                        <a:rPr lang="en-US" altLang="zh-CN" sz="1400" dirty="0">
                          <a:solidFill>
                            <a:schemeClr val="tx1"/>
                          </a:solidFill>
                          <a:latin typeface="Arial" panose="020B0604020202020204" pitchFamily="34" charset="0"/>
                          <a:cs typeface="Arial" panose="020B0604020202020204" pitchFamily="34" charset="0"/>
                        </a:rPr>
                        <a:t>Chamber</a:t>
                      </a:r>
                      <a:endParaRPr lang="zh-CN" altLang="en-US" sz="1400" dirty="0">
                        <a:solidFill>
                          <a:schemeClr val="tx1"/>
                        </a:solidFill>
                        <a:latin typeface="Arial" panose="020B0604020202020204" pitchFamily="34" charset="0"/>
                        <a:cs typeface="Arial" panose="020B0604020202020204" pitchFamily="34" charset="0"/>
                      </a:endParaRPr>
                    </a:p>
                  </a:txBody>
                  <a:tcPr marL="0" marR="0" marT="0" marB="0" anchor="ctr">
                    <a:solidFill>
                      <a:schemeClr val="accent1">
                        <a:lumMod val="20000"/>
                        <a:lumOff val="80000"/>
                      </a:schemeClr>
                    </a:solidFill>
                  </a:tcPr>
                </a:tc>
                <a:tc>
                  <a:txBody>
                    <a:bodyPr/>
                    <a:lstStyle/>
                    <a:p>
                      <a:pPr algn="ctr"/>
                      <a:r>
                        <a:rPr lang="en-US" altLang="zh-CN" sz="1400" dirty="0">
                          <a:solidFill>
                            <a:schemeClr val="tx1"/>
                          </a:solidFill>
                          <a:latin typeface="Arial" panose="020B0604020202020204" pitchFamily="34" charset="0"/>
                          <a:cs typeface="Arial" panose="020B0604020202020204" pitchFamily="34" charset="0"/>
                        </a:rPr>
                        <a:t>Stainless steel</a:t>
                      </a:r>
                      <a:endParaRPr lang="zh-CN" altLang="en-US" sz="1400" dirty="0">
                        <a:solidFill>
                          <a:schemeClr val="tx1"/>
                        </a:solidFill>
                        <a:latin typeface="Arial" panose="020B0604020202020204" pitchFamily="34" charset="0"/>
                        <a:cs typeface="Arial" panose="020B0604020202020204" pitchFamily="34" charset="0"/>
                      </a:endParaRPr>
                    </a:p>
                  </a:txBody>
                  <a:tcPr marL="0" marR="0" marT="0" marB="0" anchor="ctr">
                    <a:solidFill>
                      <a:schemeClr val="accent1">
                        <a:lumMod val="20000"/>
                        <a:lumOff val="80000"/>
                      </a:schemeClr>
                    </a:solidFill>
                  </a:tcPr>
                </a:tc>
                <a:tc>
                  <a:txBody>
                    <a:bodyPr/>
                    <a:lstStyle/>
                    <a:p>
                      <a:pPr algn="ctr"/>
                      <a:endParaRPr lang="zh-CN" altLang="en-US" sz="1400" dirty="0">
                        <a:solidFill>
                          <a:schemeClr val="tx1"/>
                        </a:solidFill>
                        <a:latin typeface="Arial" panose="020B0604020202020204" pitchFamily="34" charset="0"/>
                        <a:cs typeface="Arial" panose="020B0604020202020204" pitchFamily="34" charset="0"/>
                      </a:endParaRPr>
                    </a:p>
                  </a:txBody>
                  <a:tcPr marL="0" marR="0" marT="0" marB="0" anchor="ctr">
                    <a:solidFill>
                      <a:schemeClr val="accent1">
                        <a:lumMod val="20000"/>
                        <a:lumOff val="80000"/>
                      </a:schemeClr>
                    </a:solidFill>
                  </a:tcPr>
                </a:tc>
                <a:extLst>
                  <a:ext uri="{0D108BD9-81ED-4DB2-BD59-A6C34878D82A}">
                    <a16:rowId xmlns:a16="http://schemas.microsoft.com/office/drawing/2014/main" val="756511121"/>
                  </a:ext>
                </a:extLst>
              </a:tr>
              <a:tr h="263769">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zh-CN" sz="1400" dirty="0">
                          <a:solidFill>
                            <a:schemeClr val="tx1"/>
                          </a:solidFill>
                          <a:latin typeface="Arial" panose="020B0604020202020204" pitchFamily="34" charset="0"/>
                          <a:cs typeface="Arial" panose="020B0604020202020204" pitchFamily="34" charset="0"/>
                        </a:rPr>
                        <a:t>Data Acquisition</a:t>
                      </a:r>
                      <a:endParaRPr lang="zh-CN" altLang="en-US" sz="1400" dirty="0">
                        <a:solidFill>
                          <a:schemeClr val="tx1"/>
                        </a:solidFill>
                        <a:latin typeface="Arial" panose="020B0604020202020204" pitchFamily="34" charset="0"/>
                        <a:cs typeface="Arial" panose="020B0604020202020204" pitchFamily="34" charset="0"/>
                      </a:endParaRPr>
                    </a:p>
                  </a:txBody>
                  <a:tcPr marL="0" marR="0" marT="0" marB="0" anchor="ctr">
                    <a:solidFill>
                      <a:srgbClr val="FFCCFF"/>
                    </a:solidFill>
                  </a:tcPr>
                </a:tc>
                <a:tc>
                  <a:txBody>
                    <a:bodyPr/>
                    <a:lstStyle/>
                    <a:p>
                      <a:pPr algn="ctr"/>
                      <a:r>
                        <a:rPr lang="en-US" altLang="zh-CN" sz="1400" dirty="0">
                          <a:solidFill>
                            <a:schemeClr val="tx1"/>
                          </a:solidFill>
                          <a:latin typeface="Arial" panose="020B0604020202020204" pitchFamily="34" charset="0"/>
                          <a:cs typeface="Arial" panose="020B0604020202020204" pitchFamily="34" charset="0"/>
                        </a:rPr>
                        <a:t>XIA NSCL DDAS</a:t>
                      </a:r>
                      <a:endParaRPr lang="zh-CN" altLang="en-US" sz="1400" dirty="0">
                        <a:solidFill>
                          <a:schemeClr val="tx1"/>
                        </a:solidFill>
                        <a:latin typeface="Arial" panose="020B0604020202020204" pitchFamily="34" charset="0"/>
                        <a:cs typeface="Arial" panose="020B0604020202020204" pitchFamily="34" charset="0"/>
                      </a:endParaRPr>
                    </a:p>
                  </a:txBody>
                  <a:tcPr marL="0" marR="0" marT="0" marB="0" anchor="ctr">
                    <a:solidFill>
                      <a:srgbClr val="FFCCFF"/>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zh-CN" sz="1400" dirty="0">
                          <a:solidFill>
                            <a:schemeClr val="tx1"/>
                          </a:solidFill>
                          <a:latin typeface="Arial" panose="020B0604020202020204" pitchFamily="34" charset="0"/>
                          <a:cs typeface="Arial" panose="020B0604020202020204" pitchFamily="34" charset="0"/>
                        </a:rPr>
                        <a:t>Throughput limitation</a:t>
                      </a:r>
                      <a:endParaRPr lang="zh-CN" altLang="en-US" sz="1400" dirty="0">
                        <a:solidFill>
                          <a:schemeClr val="tx1"/>
                        </a:solidFill>
                        <a:latin typeface="Arial" panose="020B0604020202020204" pitchFamily="34" charset="0"/>
                        <a:cs typeface="Arial" panose="020B0604020202020204" pitchFamily="34" charset="0"/>
                      </a:endParaRPr>
                    </a:p>
                  </a:txBody>
                  <a:tcPr marL="0" marR="0" marT="0" marB="0" anchor="ctr">
                    <a:solidFill>
                      <a:srgbClr val="FFCCFF"/>
                    </a:solidFill>
                  </a:tcPr>
                </a:tc>
                <a:extLst>
                  <a:ext uri="{0D108BD9-81ED-4DB2-BD59-A6C34878D82A}">
                    <a16:rowId xmlns:a16="http://schemas.microsoft.com/office/drawing/2014/main" val="2472835867"/>
                  </a:ext>
                </a:extLst>
              </a:tr>
            </a:tbl>
          </a:graphicData>
        </a:graphic>
      </p:graphicFrame>
    </p:spTree>
    <p:extLst>
      <p:ext uri="{BB962C8B-B14F-4D97-AF65-F5344CB8AC3E}">
        <p14:creationId xmlns:p14="http://schemas.microsoft.com/office/powerpoint/2010/main" val="2682527582"/>
      </p:ext>
    </p:extLst>
  </p:cSld>
  <p:clrMapOvr>
    <a:masterClrMapping/>
  </p:clrMapOvr>
</p:sld>
</file>

<file path=ppt/slides/slide3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EF03A950-A9B3-433C-A475-8A461B0B3331}"/>
              </a:ext>
            </a:extLst>
          </p:cNvPr>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0" y="0"/>
            <a:ext cx="6848475" cy="3581400"/>
          </a:xfrm>
          <a:prstGeom prst="rect">
            <a:avLst/>
          </a:prstGeom>
        </p:spPr>
      </p:pic>
    </p:spTree>
    <p:extLst>
      <p:ext uri="{BB962C8B-B14F-4D97-AF65-F5344CB8AC3E}">
        <p14:creationId xmlns:p14="http://schemas.microsoft.com/office/powerpoint/2010/main" val="1482228596"/>
      </p:ext>
    </p:extLst>
  </p:cSld>
  <p:clrMapOvr>
    <a:masterClrMapping/>
  </p:clrMapOvr>
</p:sld>
</file>

<file path=ppt/slides/slide3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797382D3-C831-46A9-B5C4-8224F2097B0B}"/>
              </a:ext>
            </a:extLst>
          </p:cNvPr>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0" y="3428999"/>
            <a:ext cx="4884637" cy="3364303"/>
          </a:xfrm>
          <a:prstGeom prst="rect">
            <a:avLst/>
          </a:prstGeom>
        </p:spPr>
      </p:pic>
      <p:pic>
        <p:nvPicPr>
          <p:cNvPr id="7" name="Picture 6">
            <a:extLst>
              <a:ext uri="{FF2B5EF4-FFF2-40B4-BE49-F238E27FC236}">
                <a16:creationId xmlns:a16="http://schemas.microsoft.com/office/drawing/2014/main" id="{09231C4F-92D1-469F-B423-20C70FB419B1}"/>
              </a:ext>
            </a:extLst>
          </p:cNvPr>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0"/>
            <a:ext cx="4722527" cy="3428999"/>
          </a:xfrm>
          <a:prstGeom prst="rect">
            <a:avLst/>
          </a:prstGeom>
        </p:spPr>
      </p:pic>
      <p:pic>
        <p:nvPicPr>
          <p:cNvPr id="3" name="Picture 2">
            <a:extLst>
              <a:ext uri="{FF2B5EF4-FFF2-40B4-BE49-F238E27FC236}">
                <a16:creationId xmlns:a16="http://schemas.microsoft.com/office/drawing/2014/main" id="{E1E8A145-8D0D-49AD-A92B-7FA404E3B391}"/>
              </a:ext>
            </a:extLst>
          </p:cNvPr>
          <p:cNvPicPr>
            <a:picLocks noChangeAspect="1"/>
          </p:cNvPicPr>
          <p:nvPr/>
        </p:nvPicPr>
        <p:blipFill rotWithShape="1">
          <a:blip r:embed="rId4" cstate="print">
            <a:extLst>
              <a:ext uri="{28A0092B-C50C-407E-A947-70E740481C1C}">
                <a14:useLocalDpi xmlns:a14="http://schemas.microsoft.com/office/drawing/2010/main"/>
              </a:ext>
            </a:extLst>
          </a:blip>
          <a:srcRect/>
          <a:stretch/>
        </p:blipFill>
        <p:spPr>
          <a:xfrm>
            <a:off x="4546792" y="0"/>
            <a:ext cx="4575452" cy="3429000"/>
          </a:xfrm>
          <a:prstGeom prst="rect">
            <a:avLst/>
          </a:prstGeom>
        </p:spPr>
      </p:pic>
      <p:pic>
        <p:nvPicPr>
          <p:cNvPr id="11" name="Picture 10">
            <a:extLst>
              <a:ext uri="{FF2B5EF4-FFF2-40B4-BE49-F238E27FC236}">
                <a16:creationId xmlns:a16="http://schemas.microsoft.com/office/drawing/2014/main" id="{B8C0EE50-59E7-4580-A120-41807F18308C}"/>
              </a:ext>
            </a:extLst>
          </p:cNvPr>
          <p:cNvPicPr>
            <a:picLocks noChangeAspect="1"/>
          </p:cNvPicPr>
          <p:nvPr/>
        </p:nvPicPr>
        <p:blipFill>
          <a:blip r:embed="rId5" cstate="print">
            <a:extLst>
              <a:ext uri="{28A0092B-C50C-407E-A947-70E740481C1C}">
                <a14:useLocalDpi xmlns:a14="http://schemas.microsoft.com/office/drawing/2010/main"/>
              </a:ext>
            </a:extLst>
          </a:blip>
          <a:stretch>
            <a:fillRect/>
          </a:stretch>
        </p:blipFill>
        <p:spPr>
          <a:xfrm>
            <a:off x="6553994" y="821221"/>
            <a:ext cx="2287479" cy="1575989"/>
          </a:xfrm>
          <a:prstGeom prst="rect">
            <a:avLst/>
          </a:prstGeom>
        </p:spPr>
      </p:pic>
      <p:pic>
        <p:nvPicPr>
          <p:cNvPr id="13" name="Picture 12">
            <a:extLst>
              <a:ext uri="{FF2B5EF4-FFF2-40B4-BE49-F238E27FC236}">
                <a16:creationId xmlns:a16="http://schemas.microsoft.com/office/drawing/2014/main" id="{0D7E490E-4C91-4F7D-AC51-A97EAF1A6E6F}"/>
              </a:ext>
            </a:extLst>
          </p:cNvPr>
          <p:cNvPicPr>
            <a:picLocks noChangeAspect="1"/>
          </p:cNvPicPr>
          <p:nvPr/>
        </p:nvPicPr>
        <p:blipFill>
          <a:blip r:embed="rId6">
            <a:extLst>
              <a:ext uri="{28A0092B-C50C-407E-A947-70E740481C1C}">
                <a14:useLocalDpi xmlns:a14="http://schemas.microsoft.com/office/drawing/2010/main"/>
              </a:ext>
            </a:extLst>
          </a:blip>
          <a:stretch>
            <a:fillRect/>
          </a:stretch>
        </p:blipFill>
        <p:spPr>
          <a:xfrm>
            <a:off x="4546792" y="3428999"/>
            <a:ext cx="4575452" cy="3364303"/>
          </a:xfrm>
          <a:prstGeom prst="rect">
            <a:avLst/>
          </a:prstGeom>
        </p:spPr>
      </p:pic>
      <p:pic>
        <p:nvPicPr>
          <p:cNvPr id="15" name="Picture 14">
            <a:extLst>
              <a:ext uri="{FF2B5EF4-FFF2-40B4-BE49-F238E27FC236}">
                <a16:creationId xmlns:a16="http://schemas.microsoft.com/office/drawing/2014/main" id="{DD4384B0-FCBB-445A-BF52-9F333A216D81}"/>
              </a:ext>
            </a:extLst>
          </p:cNvPr>
          <p:cNvPicPr>
            <a:picLocks noChangeAspect="1"/>
          </p:cNvPicPr>
          <p:nvPr/>
        </p:nvPicPr>
        <p:blipFill>
          <a:blip r:embed="rId7" cstate="print">
            <a:extLst>
              <a:ext uri="{28A0092B-C50C-407E-A947-70E740481C1C}">
                <a14:useLocalDpi xmlns:a14="http://schemas.microsoft.com/office/drawing/2010/main"/>
              </a:ext>
            </a:extLst>
          </a:blip>
          <a:stretch>
            <a:fillRect/>
          </a:stretch>
        </p:blipFill>
        <p:spPr>
          <a:xfrm>
            <a:off x="6553994" y="3848386"/>
            <a:ext cx="2287479" cy="1583639"/>
          </a:xfrm>
          <a:prstGeom prst="rect">
            <a:avLst/>
          </a:prstGeom>
        </p:spPr>
      </p:pic>
      <p:sp>
        <p:nvSpPr>
          <p:cNvPr id="16" name="TextBox 15">
            <a:extLst>
              <a:ext uri="{FF2B5EF4-FFF2-40B4-BE49-F238E27FC236}">
                <a16:creationId xmlns:a16="http://schemas.microsoft.com/office/drawing/2014/main" id="{11E2D1B1-1F55-4686-BC10-45456D683234}"/>
              </a:ext>
            </a:extLst>
          </p:cNvPr>
          <p:cNvSpPr txBox="1"/>
          <p:nvPr/>
        </p:nvSpPr>
        <p:spPr>
          <a:xfrm>
            <a:off x="2607849" y="451889"/>
            <a:ext cx="1776833" cy="369332"/>
          </a:xfrm>
          <a:prstGeom prst="rect">
            <a:avLst/>
          </a:prstGeom>
          <a:noFill/>
        </p:spPr>
        <p:txBody>
          <a:bodyPr wrap="none" rtlCol="0">
            <a:spAutoFit/>
          </a:bodyPr>
          <a:lstStyle/>
          <a:p>
            <a:r>
              <a:rPr lang="en-US" altLang="zh-CN" dirty="0">
                <a:solidFill>
                  <a:srgbClr val="FF0000"/>
                </a:solidFill>
              </a:rPr>
              <a:t>Si ΔE-E telescope</a:t>
            </a:r>
            <a:endParaRPr lang="zh-CN" altLang="en-US" dirty="0">
              <a:solidFill>
                <a:srgbClr val="FF0000"/>
              </a:solidFill>
            </a:endParaRPr>
          </a:p>
        </p:txBody>
      </p:sp>
      <p:sp>
        <p:nvSpPr>
          <p:cNvPr id="17" name="TextBox 16">
            <a:extLst>
              <a:ext uri="{FF2B5EF4-FFF2-40B4-BE49-F238E27FC236}">
                <a16:creationId xmlns:a16="http://schemas.microsoft.com/office/drawing/2014/main" id="{757F96E0-8E48-4B81-9FBE-3285BA44A392}"/>
              </a:ext>
            </a:extLst>
          </p:cNvPr>
          <p:cNvSpPr txBox="1"/>
          <p:nvPr/>
        </p:nvSpPr>
        <p:spPr>
          <a:xfrm>
            <a:off x="4901894" y="450882"/>
            <a:ext cx="1164678" cy="369332"/>
          </a:xfrm>
          <a:prstGeom prst="rect">
            <a:avLst/>
          </a:prstGeom>
          <a:noFill/>
        </p:spPr>
        <p:txBody>
          <a:bodyPr wrap="none" rtlCol="0">
            <a:spAutoFit/>
          </a:bodyPr>
          <a:lstStyle/>
          <a:p>
            <a:r>
              <a:rPr lang="en-US" altLang="zh-CN" dirty="0">
                <a:solidFill>
                  <a:srgbClr val="FF0000"/>
                </a:solidFill>
              </a:rPr>
              <a:t>X-ray Si(Li)</a:t>
            </a:r>
            <a:endParaRPr lang="zh-CN" altLang="en-US" dirty="0">
              <a:solidFill>
                <a:srgbClr val="FF0000"/>
              </a:solidFill>
            </a:endParaRPr>
          </a:p>
        </p:txBody>
      </p:sp>
      <p:sp>
        <p:nvSpPr>
          <p:cNvPr id="18" name="TextBox 17">
            <a:extLst>
              <a:ext uri="{FF2B5EF4-FFF2-40B4-BE49-F238E27FC236}">
                <a16:creationId xmlns:a16="http://schemas.microsoft.com/office/drawing/2014/main" id="{27307C20-1B7E-4789-B0B4-BB590954582D}"/>
              </a:ext>
            </a:extLst>
          </p:cNvPr>
          <p:cNvSpPr txBox="1"/>
          <p:nvPr/>
        </p:nvSpPr>
        <p:spPr>
          <a:xfrm>
            <a:off x="4901894" y="3922627"/>
            <a:ext cx="1164678" cy="646331"/>
          </a:xfrm>
          <a:prstGeom prst="rect">
            <a:avLst/>
          </a:prstGeom>
          <a:noFill/>
        </p:spPr>
        <p:txBody>
          <a:bodyPr wrap="none" rtlCol="0">
            <a:spAutoFit/>
          </a:bodyPr>
          <a:lstStyle/>
          <a:p>
            <a:r>
              <a:rPr lang="en-US" altLang="zh-CN" dirty="0">
                <a:solidFill>
                  <a:srgbClr val="FF0000"/>
                </a:solidFill>
              </a:rPr>
              <a:t>X-ray Si(Li)</a:t>
            </a:r>
          </a:p>
          <a:p>
            <a:r>
              <a:rPr lang="en-US" altLang="zh-CN" dirty="0">
                <a:solidFill>
                  <a:srgbClr val="FF0000"/>
                </a:solidFill>
              </a:rPr>
              <a:t>gated</a:t>
            </a:r>
            <a:endParaRPr lang="zh-CN" altLang="en-US" dirty="0">
              <a:solidFill>
                <a:srgbClr val="FF0000"/>
              </a:solidFill>
            </a:endParaRPr>
          </a:p>
        </p:txBody>
      </p:sp>
      <p:sp>
        <p:nvSpPr>
          <p:cNvPr id="19" name="TextBox 18">
            <a:extLst>
              <a:ext uri="{FF2B5EF4-FFF2-40B4-BE49-F238E27FC236}">
                <a16:creationId xmlns:a16="http://schemas.microsoft.com/office/drawing/2014/main" id="{72D375B9-7300-46A4-ADBB-A3AA4D896BA6}"/>
              </a:ext>
            </a:extLst>
          </p:cNvPr>
          <p:cNvSpPr txBox="1"/>
          <p:nvPr/>
        </p:nvSpPr>
        <p:spPr>
          <a:xfrm>
            <a:off x="1997457" y="3880888"/>
            <a:ext cx="1220783" cy="369332"/>
          </a:xfrm>
          <a:prstGeom prst="rect">
            <a:avLst/>
          </a:prstGeom>
          <a:noFill/>
        </p:spPr>
        <p:txBody>
          <a:bodyPr wrap="none" rtlCol="0">
            <a:spAutoFit/>
          </a:bodyPr>
          <a:lstStyle/>
          <a:p>
            <a:r>
              <a:rPr lang="en-US" altLang="zh-CN" dirty="0">
                <a:solidFill>
                  <a:srgbClr val="FF0000"/>
                </a:solidFill>
              </a:rPr>
              <a:t>γ-ray HPGe</a:t>
            </a:r>
            <a:endParaRPr lang="zh-CN" altLang="en-US" dirty="0">
              <a:solidFill>
                <a:srgbClr val="FF0000"/>
              </a:solidFill>
            </a:endParaRPr>
          </a:p>
        </p:txBody>
      </p:sp>
    </p:spTree>
    <p:extLst>
      <p:ext uri="{BB962C8B-B14F-4D97-AF65-F5344CB8AC3E}">
        <p14:creationId xmlns:p14="http://schemas.microsoft.com/office/powerpoint/2010/main" val="3180118414"/>
      </p:ext>
    </p:extLst>
  </p:cSld>
  <p:clrMapOvr>
    <a:masterClrMapping/>
  </p:clrMapOvr>
</p:sld>
</file>

<file path=ppt/slides/slide3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 name="Picture 13">
            <a:extLst>
              <a:ext uri="{FF2B5EF4-FFF2-40B4-BE49-F238E27FC236}">
                <a16:creationId xmlns:a16="http://schemas.microsoft.com/office/drawing/2014/main" id="{5F494A5F-C5FE-4ECC-90A7-8E6E4610358F}"/>
              </a:ext>
            </a:extLst>
          </p:cNvPr>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20092" y="3429000"/>
            <a:ext cx="4638708" cy="3420000"/>
          </a:xfrm>
          <a:prstGeom prst="rect">
            <a:avLst/>
          </a:prstGeom>
        </p:spPr>
      </p:pic>
      <p:pic>
        <p:nvPicPr>
          <p:cNvPr id="16" name="Picture 15">
            <a:extLst>
              <a:ext uri="{FF2B5EF4-FFF2-40B4-BE49-F238E27FC236}">
                <a16:creationId xmlns:a16="http://schemas.microsoft.com/office/drawing/2014/main" id="{CA1A248F-04F5-4809-BF77-344E036B6BD1}"/>
              </a:ext>
            </a:extLst>
          </p:cNvPr>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4469966" y="3427993"/>
            <a:ext cx="4653942" cy="3420000"/>
          </a:xfrm>
          <a:prstGeom prst="rect">
            <a:avLst/>
          </a:prstGeom>
        </p:spPr>
      </p:pic>
      <p:pic>
        <p:nvPicPr>
          <p:cNvPr id="3" name="Picture 2">
            <a:extLst>
              <a:ext uri="{FF2B5EF4-FFF2-40B4-BE49-F238E27FC236}">
                <a16:creationId xmlns:a16="http://schemas.microsoft.com/office/drawing/2014/main" id="{3C7EFC0E-9112-438E-9653-57D6E7548D46}"/>
              </a:ext>
            </a:extLst>
          </p:cNvPr>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0" y="9000"/>
            <a:ext cx="4658800" cy="3420000"/>
          </a:xfrm>
          <a:prstGeom prst="rect">
            <a:avLst/>
          </a:prstGeom>
        </p:spPr>
      </p:pic>
      <p:pic>
        <p:nvPicPr>
          <p:cNvPr id="5" name="Picture 4">
            <a:extLst>
              <a:ext uri="{FF2B5EF4-FFF2-40B4-BE49-F238E27FC236}">
                <a16:creationId xmlns:a16="http://schemas.microsoft.com/office/drawing/2014/main" id="{C06D80B7-D3B4-49A5-BEBD-64A985ECB0CF}"/>
              </a:ext>
            </a:extLst>
          </p:cNvPr>
          <p:cNvPicPr>
            <a:picLocks noChangeAspect="1"/>
          </p:cNvPicPr>
          <p:nvPr/>
        </p:nvPicPr>
        <p:blipFill>
          <a:blip r:embed="rId5">
            <a:extLst>
              <a:ext uri="{28A0092B-C50C-407E-A947-70E740481C1C}">
                <a14:useLocalDpi xmlns:a14="http://schemas.microsoft.com/office/drawing/2010/main"/>
              </a:ext>
            </a:extLst>
          </a:blip>
          <a:stretch>
            <a:fillRect/>
          </a:stretch>
        </p:blipFill>
        <p:spPr>
          <a:xfrm>
            <a:off x="4485200" y="9000"/>
            <a:ext cx="4658800" cy="3450113"/>
          </a:xfrm>
          <a:prstGeom prst="rect">
            <a:avLst/>
          </a:prstGeom>
        </p:spPr>
      </p:pic>
      <p:sp>
        <p:nvSpPr>
          <p:cNvPr id="6" name="TextBox 5">
            <a:extLst>
              <a:ext uri="{FF2B5EF4-FFF2-40B4-BE49-F238E27FC236}">
                <a16:creationId xmlns:a16="http://schemas.microsoft.com/office/drawing/2014/main" id="{9CDAE402-48AF-40D8-B212-358E730936DC}"/>
              </a:ext>
            </a:extLst>
          </p:cNvPr>
          <p:cNvSpPr txBox="1"/>
          <p:nvPr/>
        </p:nvSpPr>
        <p:spPr>
          <a:xfrm>
            <a:off x="2607849" y="451889"/>
            <a:ext cx="1776833" cy="369332"/>
          </a:xfrm>
          <a:prstGeom prst="rect">
            <a:avLst/>
          </a:prstGeom>
          <a:noFill/>
        </p:spPr>
        <p:txBody>
          <a:bodyPr wrap="none" rtlCol="0">
            <a:spAutoFit/>
          </a:bodyPr>
          <a:lstStyle/>
          <a:p>
            <a:r>
              <a:rPr lang="en-US" altLang="zh-CN" dirty="0">
                <a:solidFill>
                  <a:srgbClr val="FF0000"/>
                </a:solidFill>
              </a:rPr>
              <a:t>Si ΔE-E telescope</a:t>
            </a:r>
            <a:endParaRPr lang="zh-CN" altLang="en-US" dirty="0">
              <a:solidFill>
                <a:srgbClr val="FF0000"/>
              </a:solidFill>
            </a:endParaRPr>
          </a:p>
        </p:txBody>
      </p:sp>
      <p:sp>
        <p:nvSpPr>
          <p:cNvPr id="7" name="TextBox 6">
            <a:extLst>
              <a:ext uri="{FF2B5EF4-FFF2-40B4-BE49-F238E27FC236}">
                <a16:creationId xmlns:a16="http://schemas.microsoft.com/office/drawing/2014/main" id="{AC06915E-3D56-409A-9C55-D6C3AA1A67FF}"/>
              </a:ext>
            </a:extLst>
          </p:cNvPr>
          <p:cNvSpPr txBox="1"/>
          <p:nvPr/>
        </p:nvSpPr>
        <p:spPr>
          <a:xfrm>
            <a:off x="4901894" y="450882"/>
            <a:ext cx="975523" cy="369332"/>
          </a:xfrm>
          <a:prstGeom prst="rect">
            <a:avLst/>
          </a:prstGeom>
          <a:noFill/>
        </p:spPr>
        <p:txBody>
          <a:bodyPr wrap="none" rtlCol="0">
            <a:spAutoFit/>
          </a:bodyPr>
          <a:lstStyle/>
          <a:p>
            <a:r>
              <a:rPr lang="en-US" altLang="zh-CN" dirty="0">
                <a:solidFill>
                  <a:srgbClr val="FF0000"/>
                </a:solidFill>
              </a:rPr>
              <a:t>X-ray Ge</a:t>
            </a:r>
            <a:endParaRPr lang="zh-CN" altLang="en-US" dirty="0">
              <a:solidFill>
                <a:srgbClr val="FF0000"/>
              </a:solidFill>
            </a:endParaRPr>
          </a:p>
        </p:txBody>
      </p:sp>
      <p:sp>
        <p:nvSpPr>
          <p:cNvPr id="8" name="TextBox 7">
            <a:extLst>
              <a:ext uri="{FF2B5EF4-FFF2-40B4-BE49-F238E27FC236}">
                <a16:creationId xmlns:a16="http://schemas.microsoft.com/office/drawing/2014/main" id="{C71FEFEB-1DC5-4413-88C0-798213A75DED}"/>
              </a:ext>
            </a:extLst>
          </p:cNvPr>
          <p:cNvSpPr txBox="1"/>
          <p:nvPr/>
        </p:nvSpPr>
        <p:spPr>
          <a:xfrm>
            <a:off x="4901894" y="3922627"/>
            <a:ext cx="975523" cy="646331"/>
          </a:xfrm>
          <a:prstGeom prst="rect">
            <a:avLst/>
          </a:prstGeom>
          <a:noFill/>
        </p:spPr>
        <p:txBody>
          <a:bodyPr wrap="none" rtlCol="0">
            <a:spAutoFit/>
          </a:bodyPr>
          <a:lstStyle/>
          <a:p>
            <a:r>
              <a:rPr lang="en-US" altLang="zh-CN" dirty="0">
                <a:solidFill>
                  <a:srgbClr val="FF0000"/>
                </a:solidFill>
              </a:rPr>
              <a:t>X-ray Ge</a:t>
            </a:r>
          </a:p>
          <a:p>
            <a:r>
              <a:rPr lang="en-US" altLang="zh-CN" dirty="0">
                <a:solidFill>
                  <a:srgbClr val="FF0000"/>
                </a:solidFill>
              </a:rPr>
              <a:t>gated</a:t>
            </a:r>
            <a:endParaRPr lang="zh-CN" altLang="en-US" dirty="0">
              <a:solidFill>
                <a:srgbClr val="FF0000"/>
              </a:solidFill>
            </a:endParaRPr>
          </a:p>
        </p:txBody>
      </p:sp>
      <p:sp>
        <p:nvSpPr>
          <p:cNvPr id="9" name="TextBox 8">
            <a:extLst>
              <a:ext uri="{FF2B5EF4-FFF2-40B4-BE49-F238E27FC236}">
                <a16:creationId xmlns:a16="http://schemas.microsoft.com/office/drawing/2014/main" id="{76846A7E-45CD-4677-A26C-167167F74D29}"/>
              </a:ext>
            </a:extLst>
          </p:cNvPr>
          <p:cNvSpPr txBox="1"/>
          <p:nvPr/>
        </p:nvSpPr>
        <p:spPr>
          <a:xfrm>
            <a:off x="1997457" y="3922627"/>
            <a:ext cx="1220783" cy="369332"/>
          </a:xfrm>
          <a:prstGeom prst="rect">
            <a:avLst/>
          </a:prstGeom>
          <a:noFill/>
        </p:spPr>
        <p:txBody>
          <a:bodyPr wrap="none" rtlCol="0">
            <a:spAutoFit/>
          </a:bodyPr>
          <a:lstStyle/>
          <a:p>
            <a:r>
              <a:rPr lang="en-US" altLang="zh-CN" dirty="0">
                <a:solidFill>
                  <a:srgbClr val="FF0000"/>
                </a:solidFill>
              </a:rPr>
              <a:t>γ-ray HPGe</a:t>
            </a:r>
            <a:endParaRPr lang="zh-CN" altLang="en-US" dirty="0">
              <a:solidFill>
                <a:srgbClr val="FF0000"/>
              </a:solidFill>
            </a:endParaRPr>
          </a:p>
        </p:txBody>
      </p:sp>
      <p:pic>
        <p:nvPicPr>
          <p:cNvPr id="10" name="Picture 9">
            <a:extLst>
              <a:ext uri="{FF2B5EF4-FFF2-40B4-BE49-F238E27FC236}">
                <a16:creationId xmlns:a16="http://schemas.microsoft.com/office/drawing/2014/main" id="{06BFCF22-0DCE-4767-A6DC-82CFDF4DBFEA}"/>
              </a:ext>
            </a:extLst>
          </p:cNvPr>
          <p:cNvPicPr>
            <a:picLocks noChangeAspect="1"/>
          </p:cNvPicPr>
          <p:nvPr/>
        </p:nvPicPr>
        <p:blipFill>
          <a:blip r:embed="rId6" cstate="print">
            <a:extLst>
              <a:ext uri="{28A0092B-C50C-407E-A947-70E740481C1C}">
                <a14:useLocalDpi xmlns:a14="http://schemas.microsoft.com/office/drawing/2010/main"/>
              </a:ext>
            </a:extLst>
          </a:blip>
          <a:stretch>
            <a:fillRect/>
          </a:stretch>
        </p:blipFill>
        <p:spPr>
          <a:xfrm>
            <a:off x="6524367" y="450881"/>
            <a:ext cx="2345515" cy="1617733"/>
          </a:xfrm>
          <a:prstGeom prst="rect">
            <a:avLst/>
          </a:prstGeom>
        </p:spPr>
      </p:pic>
      <p:pic>
        <p:nvPicPr>
          <p:cNvPr id="18" name="Picture 17">
            <a:extLst>
              <a:ext uri="{FF2B5EF4-FFF2-40B4-BE49-F238E27FC236}">
                <a16:creationId xmlns:a16="http://schemas.microsoft.com/office/drawing/2014/main" id="{B5672C17-58F1-4337-9D4D-D08DE96151C9}"/>
              </a:ext>
            </a:extLst>
          </p:cNvPr>
          <p:cNvPicPr>
            <a:picLocks noChangeAspect="1"/>
          </p:cNvPicPr>
          <p:nvPr/>
        </p:nvPicPr>
        <p:blipFill>
          <a:blip r:embed="rId7" cstate="print">
            <a:extLst>
              <a:ext uri="{28A0092B-C50C-407E-A947-70E740481C1C}">
                <a14:useLocalDpi xmlns:a14="http://schemas.microsoft.com/office/drawing/2010/main"/>
              </a:ext>
            </a:extLst>
          </a:blip>
          <a:stretch>
            <a:fillRect/>
          </a:stretch>
        </p:blipFill>
        <p:spPr>
          <a:xfrm>
            <a:off x="6516624" y="3876652"/>
            <a:ext cx="2353258" cy="1610955"/>
          </a:xfrm>
          <a:prstGeom prst="rect">
            <a:avLst/>
          </a:prstGeom>
        </p:spPr>
      </p:pic>
    </p:spTree>
    <p:extLst>
      <p:ext uri="{BB962C8B-B14F-4D97-AF65-F5344CB8AC3E}">
        <p14:creationId xmlns:p14="http://schemas.microsoft.com/office/powerpoint/2010/main" val="602157198"/>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a:extLst>
              <a:ext uri="{FF2B5EF4-FFF2-40B4-BE49-F238E27FC236}">
                <a16:creationId xmlns:a16="http://schemas.microsoft.com/office/drawing/2014/main" id="{97DEAFD7-60AD-45D7-86E6-4620BCF05588}"/>
              </a:ext>
            </a:extLst>
          </p:cNvPr>
          <p:cNvSpPr txBox="1"/>
          <p:nvPr/>
        </p:nvSpPr>
        <p:spPr>
          <a:xfrm>
            <a:off x="-1" y="6176282"/>
            <a:ext cx="6839212" cy="646331"/>
          </a:xfrm>
          <a:prstGeom prst="rect">
            <a:avLst/>
          </a:prstGeom>
          <a:noFill/>
        </p:spPr>
        <p:txBody>
          <a:bodyPr wrap="square">
            <a:spAutoFit/>
          </a:bodyPr>
          <a:lstStyle/>
          <a:p>
            <a:r>
              <a:rPr lang="en-US" sz="1800" b="0" i="0" u="none" strike="noStrike" baseline="0" dirty="0">
                <a:latin typeface="Cambria" panose="02040503050406030204" pitchFamily="18" charset="0"/>
                <a:ea typeface="Cambria" panose="02040503050406030204" pitchFamily="18" charset="0"/>
              </a:rPr>
              <a:t>Measured and Theoretical Level Widths for the Atomic </a:t>
            </a:r>
            <a:r>
              <a:rPr lang="en-US" sz="1800" b="0" i="1" u="none" strike="noStrike" baseline="0" dirty="0">
                <a:latin typeface="Cambria" panose="02040503050406030204" pitchFamily="18" charset="0"/>
                <a:ea typeface="Cambria" panose="02040503050406030204" pitchFamily="18" charset="0"/>
              </a:rPr>
              <a:t>K</a:t>
            </a:r>
            <a:r>
              <a:rPr lang="en-US" sz="1800" b="0" i="0" u="none" strike="noStrike" baseline="0" dirty="0">
                <a:latin typeface="Cambria" panose="02040503050406030204" pitchFamily="18" charset="0"/>
                <a:ea typeface="Cambria" panose="02040503050406030204" pitchFamily="18" charset="0"/>
              </a:rPr>
              <a:t>–</a:t>
            </a:r>
            <a:r>
              <a:rPr lang="en-US" sz="1800" b="0" i="1" u="none" strike="noStrike" baseline="0" dirty="0">
                <a:latin typeface="Cambria" panose="02040503050406030204" pitchFamily="18" charset="0"/>
                <a:ea typeface="Cambria" panose="02040503050406030204" pitchFamily="18" charset="0"/>
              </a:rPr>
              <a:t>N</a:t>
            </a:r>
            <a:r>
              <a:rPr lang="en-US" sz="1800" b="0" i="0" u="none" strike="noStrike" baseline="0" dirty="0">
                <a:latin typeface="Cambria" panose="02040503050406030204" pitchFamily="18" charset="0"/>
                <a:ea typeface="Cambria" panose="02040503050406030204" pitchFamily="18" charset="0"/>
              </a:rPr>
              <a:t>7 Levels</a:t>
            </a:r>
            <a:endParaRPr lang="en-US" dirty="0">
              <a:latin typeface="Times New Roman" panose="02020603050405020304" pitchFamily="18" charset="0"/>
            </a:endParaRPr>
          </a:p>
          <a:p>
            <a:r>
              <a:rPr lang="en-US" dirty="0">
                <a:solidFill>
                  <a:srgbClr val="0000CC"/>
                </a:solidFill>
              </a:rPr>
              <a:t>J. L. Campbell </a:t>
            </a:r>
            <a:r>
              <a:rPr lang="en-US" i="1" dirty="0">
                <a:solidFill>
                  <a:srgbClr val="0000CC"/>
                </a:solidFill>
              </a:rPr>
              <a:t>et al</a:t>
            </a:r>
            <a:r>
              <a:rPr lang="en-US" dirty="0">
                <a:solidFill>
                  <a:srgbClr val="0000CC"/>
                </a:solidFill>
              </a:rPr>
              <a:t>., At. Data Nucl. Data Tables 77, 1 (2001).</a:t>
            </a:r>
          </a:p>
        </p:txBody>
      </p:sp>
      <p:sp>
        <p:nvSpPr>
          <p:cNvPr id="10" name="TextBox 9">
            <a:extLst>
              <a:ext uri="{FF2B5EF4-FFF2-40B4-BE49-F238E27FC236}">
                <a16:creationId xmlns:a16="http://schemas.microsoft.com/office/drawing/2014/main" id="{69FAD05E-D326-4AFB-93FF-E8DF53FD25E4}"/>
              </a:ext>
            </a:extLst>
          </p:cNvPr>
          <p:cNvSpPr txBox="1"/>
          <p:nvPr/>
        </p:nvSpPr>
        <p:spPr>
          <a:xfrm>
            <a:off x="5724395" y="681718"/>
            <a:ext cx="3419604" cy="646331"/>
          </a:xfrm>
          <a:prstGeom prst="rect">
            <a:avLst/>
          </a:prstGeom>
          <a:noFill/>
        </p:spPr>
        <p:txBody>
          <a:bodyPr wrap="square">
            <a:spAutoFit/>
          </a:bodyPr>
          <a:lstStyle/>
          <a:p>
            <a:r>
              <a:rPr lang="en-US" dirty="0"/>
              <a:t>X-ray emission spectroscopy (XES)</a:t>
            </a:r>
          </a:p>
          <a:p>
            <a:r>
              <a:rPr lang="en-US" dirty="0"/>
              <a:t>Resonant Raman scattering (RRS)</a:t>
            </a:r>
          </a:p>
        </p:txBody>
      </p:sp>
      <p:pic>
        <p:nvPicPr>
          <p:cNvPr id="18" name="Picture 17">
            <a:extLst>
              <a:ext uri="{FF2B5EF4-FFF2-40B4-BE49-F238E27FC236}">
                <a16:creationId xmlns:a16="http://schemas.microsoft.com/office/drawing/2014/main" id="{46CD2E6A-246B-4BF1-A91A-4693040EEB33}"/>
              </a:ext>
            </a:extLst>
          </p:cNvPr>
          <p:cNvPicPr>
            <a:picLocks noChangeAspect="1"/>
          </p:cNvPicPr>
          <p:nvPr/>
        </p:nvPicPr>
        <p:blipFill>
          <a:blip r:embed="rId2"/>
          <a:stretch>
            <a:fillRect/>
          </a:stretch>
        </p:blipFill>
        <p:spPr>
          <a:xfrm>
            <a:off x="-1" y="276999"/>
            <a:ext cx="5352444" cy="4700016"/>
          </a:xfrm>
          <a:prstGeom prst="rect">
            <a:avLst/>
          </a:prstGeom>
        </p:spPr>
      </p:pic>
      <p:pic>
        <p:nvPicPr>
          <p:cNvPr id="20" name="Picture 19">
            <a:extLst>
              <a:ext uri="{FF2B5EF4-FFF2-40B4-BE49-F238E27FC236}">
                <a16:creationId xmlns:a16="http://schemas.microsoft.com/office/drawing/2014/main" id="{91DAF163-7E60-4DD4-AF57-D2C512D9B248}"/>
              </a:ext>
            </a:extLst>
          </p:cNvPr>
          <p:cNvPicPr>
            <a:picLocks noChangeAspect="1"/>
          </p:cNvPicPr>
          <p:nvPr/>
        </p:nvPicPr>
        <p:blipFill>
          <a:blip r:embed="rId3"/>
          <a:stretch>
            <a:fillRect/>
          </a:stretch>
        </p:blipFill>
        <p:spPr>
          <a:xfrm>
            <a:off x="37578" y="0"/>
            <a:ext cx="5599134" cy="278061"/>
          </a:xfrm>
          <a:prstGeom prst="rect">
            <a:avLst/>
          </a:prstGeom>
        </p:spPr>
      </p:pic>
      <p:pic>
        <p:nvPicPr>
          <p:cNvPr id="22" name="Picture 21">
            <a:extLst>
              <a:ext uri="{FF2B5EF4-FFF2-40B4-BE49-F238E27FC236}">
                <a16:creationId xmlns:a16="http://schemas.microsoft.com/office/drawing/2014/main" id="{FDCC4148-639F-4E59-9A01-45DB8106E80B}"/>
              </a:ext>
            </a:extLst>
          </p:cNvPr>
          <p:cNvPicPr>
            <a:picLocks noChangeAspect="1"/>
          </p:cNvPicPr>
          <p:nvPr/>
        </p:nvPicPr>
        <p:blipFill>
          <a:blip r:embed="rId4"/>
          <a:stretch>
            <a:fillRect/>
          </a:stretch>
        </p:blipFill>
        <p:spPr>
          <a:xfrm>
            <a:off x="5636712" y="2285704"/>
            <a:ext cx="3419605" cy="1608283"/>
          </a:xfrm>
          <a:prstGeom prst="rect">
            <a:avLst/>
          </a:prstGeom>
        </p:spPr>
      </p:pic>
      <p:sp>
        <p:nvSpPr>
          <p:cNvPr id="8" name="TextBox 7">
            <a:extLst>
              <a:ext uri="{FF2B5EF4-FFF2-40B4-BE49-F238E27FC236}">
                <a16:creationId xmlns:a16="http://schemas.microsoft.com/office/drawing/2014/main" id="{5B0E308D-8339-4F7A-B3F7-AF3DE6CA65CB}"/>
              </a:ext>
            </a:extLst>
          </p:cNvPr>
          <p:cNvSpPr txBox="1"/>
          <p:nvPr/>
        </p:nvSpPr>
        <p:spPr>
          <a:xfrm>
            <a:off x="5636712" y="4099321"/>
            <a:ext cx="3507288" cy="1477328"/>
          </a:xfrm>
          <a:prstGeom prst="rect">
            <a:avLst/>
          </a:prstGeom>
          <a:noFill/>
        </p:spPr>
        <p:txBody>
          <a:bodyPr wrap="square">
            <a:spAutoFit/>
          </a:bodyPr>
          <a:lstStyle/>
          <a:p>
            <a:r>
              <a:rPr lang="en-US" dirty="0">
                <a:solidFill>
                  <a:srgbClr val="0000CC"/>
                </a:solidFill>
              </a:rPr>
              <a:t>K. </a:t>
            </a:r>
            <a:r>
              <a:rPr lang="en-US" dirty="0" err="1">
                <a:solidFill>
                  <a:srgbClr val="0000CC"/>
                </a:solidFill>
              </a:rPr>
              <a:t>Hamalainen</a:t>
            </a:r>
            <a:r>
              <a:rPr lang="en-US" dirty="0">
                <a:solidFill>
                  <a:srgbClr val="0000CC"/>
                </a:solidFill>
              </a:rPr>
              <a:t> </a:t>
            </a:r>
            <a:r>
              <a:rPr lang="en-US" i="1" dirty="0">
                <a:solidFill>
                  <a:srgbClr val="0000CC"/>
                </a:solidFill>
              </a:rPr>
              <a:t>et al</a:t>
            </a:r>
            <a:r>
              <a:rPr lang="en-US" dirty="0">
                <a:solidFill>
                  <a:srgbClr val="0000CC"/>
                </a:solidFill>
              </a:rPr>
              <a:t>., J. Phys. </a:t>
            </a:r>
            <a:r>
              <a:rPr lang="en-US" dirty="0" err="1">
                <a:solidFill>
                  <a:srgbClr val="0000CC"/>
                </a:solidFill>
              </a:rPr>
              <a:t>Condens</a:t>
            </a:r>
            <a:r>
              <a:rPr lang="en-US" dirty="0">
                <a:solidFill>
                  <a:srgbClr val="0000CC"/>
                </a:solidFill>
              </a:rPr>
              <a:t>. Matter 1, 5955 (1989). Resonant Raman scattering and inner-shell hole widths in Cu, Zn and Ho</a:t>
            </a:r>
          </a:p>
        </p:txBody>
      </p:sp>
    </p:spTree>
    <p:extLst>
      <p:ext uri="{BB962C8B-B14F-4D97-AF65-F5344CB8AC3E}">
        <p14:creationId xmlns:p14="http://schemas.microsoft.com/office/powerpoint/2010/main" val="3136618203"/>
      </p:ext>
    </p:extLst>
  </p:cSld>
  <p:clrMapOvr>
    <a:masterClrMapping/>
  </p:clrMapOvr>
</p:sld>
</file>

<file path=ppt/slides/slide3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 name="Picture 16">
            <a:extLst>
              <a:ext uri="{FF2B5EF4-FFF2-40B4-BE49-F238E27FC236}">
                <a16:creationId xmlns:a16="http://schemas.microsoft.com/office/drawing/2014/main" id="{6F433138-E99A-4309-82F6-94AAA04EFC2D}"/>
              </a:ext>
            </a:extLst>
          </p:cNvPr>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4572000" y="3706837"/>
            <a:ext cx="4572000" cy="3151163"/>
          </a:xfrm>
          <a:prstGeom prst="rect">
            <a:avLst/>
          </a:prstGeom>
        </p:spPr>
      </p:pic>
      <p:pic>
        <p:nvPicPr>
          <p:cNvPr id="13" name="Picture 12">
            <a:extLst>
              <a:ext uri="{FF2B5EF4-FFF2-40B4-BE49-F238E27FC236}">
                <a16:creationId xmlns:a16="http://schemas.microsoft.com/office/drawing/2014/main" id="{91EC7257-B2E8-4A5A-A62D-AA3694ABD09E}"/>
              </a:ext>
            </a:extLst>
          </p:cNvPr>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0"/>
            <a:ext cx="4572000" cy="3365707"/>
          </a:xfrm>
          <a:prstGeom prst="rect">
            <a:avLst/>
          </a:prstGeom>
        </p:spPr>
      </p:pic>
      <p:pic>
        <p:nvPicPr>
          <p:cNvPr id="11" name="Picture 10">
            <a:extLst>
              <a:ext uri="{FF2B5EF4-FFF2-40B4-BE49-F238E27FC236}">
                <a16:creationId xmlns:a16="http://schemas.microsoft.com/office/drawing/2014/main" id="{C2E766B7-9D4C-4167-A96B-E5875E82AC13}"/>
              </a:ext>
            </a:extLst>
          </p:cNvPr>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0" y="3843028"/>
            <a:ext cx="4572000" cy="3014972"/>
          </a:xfrm>
          <a:prstGeom prst="rect">
            <a:avLst/>
          </a:prstGeom>
        </p:spPr>
      </p:pic>
      <p:pic>
        <p:nvPicPr>
          <p:cNvPr id="7" name="Picture 6">
            <a:extLst>
              <a:ext uri="{FF2B5EF4-FFF2-40B4-BE49-F238E27FC236}">
                <a16:creationId xmlns:a16="http://schemas.microsoft.com/office/drawing/2014/main" id="{925A24B8-22BB-4849-B947-DB4A5AB703DD}"/>
              </a:ext>
            </a:extLst>
          </p:cNvPr>
          <p:cNvPicPr>
            <a:picLocks noChangeAspect="1"/>
          </p:cNvPicPr>
          <p:nvPr/>
        </p:nvPicPr>
        <p:blipFill>
          <a:blip r:embed="rId5">
            <a:extLst>
              <a:ext uri="{28A0092B-C50C-407E-A947-70E740481C1C}">
                <a14:useLocalDpi xmlns:a14="http://schemas.microsoft.com/office/drawing/2010/main"/>
              </a:ext>
            </a:extLst>
          </a:blip>
          <a:stretch>
            <a:fillRect/>
          </a:stretch>
        </p:blipFill>
        <p:spPr>
          <a:xfrm>
            <a:off x="4572000" y="0"/>
            <a:ext cx="4572000" cy="3139300"/>
          </a:xfrm>
          <a:prstGeom prst="rect">
            <a:avLst/>
          </a:prstGeom>
        </p:spPr>
      </p:pic>
      <p:sp>
        <p:nvSpPr>
          <p:cNvPr id="2" name="TextBox 1">
            <a:extLst>
              <a:ext uri="{FF2B5EF4-FFF2-40B4-BE49-F238E27FC236}">
                <a16:creationId xmlns:a16="http://schemas.microsoft.com/office/drawing/2014/main" id="{BD88F06D-8658-4EB3-A7BD-0B54A4316C68}"/>
              </a:ext>
            </a:extLst>
          </p:cNvPr>
          <p:cNvSpPr txBox="1"/>
          <p:nvPr/>
        </p:nvSpPr>
        <p:spPr>
          <a:xfrm>
            <a:off x="1609402" y="451237"/>
            <a:ext cx="2692597" cy="369332"/>
          </a:xfrm>
          <a:prstGeom prst="rect">
            <a:avLst/>
          </a:prstGeom>
          <a:noFill/>
        </p:spPr>
        <p:txBody>
          <a:bodyPr wrap="none" rtlCol="0">
            <a:spAutoFit/>
          </a:bodyPr>
          <a:lstStyle/>
          <a:p>
            <a:r>
              <a:rPr lang="en-US" altLang="zh-CN" dirty="0">
                <a:solidFill>
                  <a:srgbClr val="FF0000"/>
                </a:solidFill>
              </a:rPr>
              <a:t>Proton in Si ΔE-E telescope</a:t>
            </a:r>
            <a:endParaRPr lang="zh-CN" altLang="en-US" dirty="0">
              <a:solidFill>
                <a:srgbClr val="FF0000"/>
              </a:solidFill>
            </a:endParaRPr>
          </a:p>
        </p:txBody>
      </p:sp>
      <p:sp>
        <p:nvSpPr>
          <p:cNvPr id="3" name="TextBox 2">
            <a:extLst>
              <a:ext uri="{FF2B5EF4-FFF2-40B4-BE49-F238E27FC236}">
                <a16:creationId xmlns:a16="http://schemas.microsoft.com/office/drawing/2014/main" id="{40692232-EF57-4500-A627-3755F1FE80D4}"/>
              </a:ext>
            </a:extLst>
          </p:cNvPr>
          <p:cNvSpPr txBox="1"/>
          <p:nvPr/>
        </p:nvSpPr>
        <p:spPr>
          <a:xfrm>
            <a:off x="4901894" y="450882"/>
            <a:ext cx="1610826" cy="369332"/>
          </a:xfrm>
          <a:prstGeom prst="rect">
            <a:avLst/>
          </a:prstGeom>
          <a:noFill/>
        </p:spPr>
        <p:txBody>
          <a:bodyPr wrap="none" rtlCol="0">
            <a:spAutoFit/>
          </a:bodyPr>
          <a:lstStyle/>
          <a:p>
            <a:r>
              <a:rPr lang="en-US" altLang="zh-CN" dirty="0">
                <a:solidFill>
                  <a:srgbClr val="FF0000"/>
                </a:solidFill>
              </a:rPr>
              <a:t>X-ray in ULEGe</a:t>
            </a:r>
            <a:endParaRPr lang="zh-CN" altLang="en-US" dirty="0">
              <a:solidFill>
                <a:srgbClr val="FF0000"/>
              </a:solidFill>
            </a:endParaRPr>
          </a:p>
        </p:txBody>
      </p:sp>
      <p:sp>
        <p:nvSpPr>
          <p:cNvPr id="5" name="TextBox 4">
            <a:extLst>
              <a:ext uri="{FF2B5EF4-FFF2-40B4-BE49-F238E27FC236}">
                <a16:creationId xmlns:a16="http://schemas.microsoft.com/office/drawing/2014/main" id="{3774BC41-3FC2-4781-921F-24540DE10DC7}"/>
              </a:ext>
            </a:extLst>
          </p:cNvPr>
          <p:cNvSpPr txBox="1"/>
          <p:nvPr/>
        </p:nvSpPr>
        <p:spPr>
          <a:xfrm>
            <a:off x="454826" y="4061126"/>
            <a:ext cx="1220783" cy="369332"/>
          </a:xfrm>
          <a:prstGeom prst="rect">
            <a:avLst/>
          </a:prstGeom>
          <a:noFill/>
        </p:spPr>
        <p:txBody>
          <a:bodyPr wrap="none" rtlCol="0">
            <a:spAutoFit/>
          </a:bodyPr>
          <a:lstStyle/>
          <a:p>
            <a:r>
              <a:rPr lang="en-US" altLang="zh-CN" dirty="0">
                <a:solidFill>
                  <a:srgbClr val="FF0000"/>
                </a:solidFill>
              </a:rPr>
              <a:t>γ-ray HPGe</a:t>
            </a:r>
            <a:endParaRPr lang="zh-CN" altLang="en-US" dirty="0">
              <a:solidFill>
                <a:srgbClr val="FF0000"/>
              </a:solidFill>
            </a:endParaRPr>
          </a:p>
        </p:txBody>
      </p:sp>
      <p:pic>
        <p:nvPicPr>
          <p:cNvPr id="9" name="Picture 8">
            <a:extLst>
              <a:ext uri="{FF2B5EF4-FFF2-40B4-BE49-F238E27FC236}">
                <a16:creationId xmlns:a16="http://schemas.microsoft.com/office/drawing/2014/main" id="{8C9B9674-74F1-4A13-8716-BF69EDCD074C}"/>
              </a:ext>
            </a:extLst>
          </p:cNvPr>
          <p:cNvPicPr>
            <a:picLocks noChangeAspect="1"/>
          </p:cNvPicPr>
          <p:nvPr/>
        </p:nvPicPr>
        <p:blipFill>
          <a:blip r:embed="rId6" cstate="print">
            <a:extLst>
              <a:ext uri="{28A0092B-C50C-407E-A947-70E740481C1C}">
                <a14:useLocalDpi xmlns:a14="http://schemas.microsoft.com/office/drawing/2010/main"/>
              </a:ext>
            </a:extLst>
          </a:blip>
          <a:stretch>
            <a:fillRect/>
          </a:stretch>
        </p:blipFill>
        <p:spPr>
          <a:xfrm>
            <a:off x="6857999" y="357146"/>
            <a:ext cx="2016000" cy="1321150"/>
          </a:xfrm>
          <a:prstGeom prst="rect">
            <a:avLst/>
          </a:prstGeom>
        </p:spPr>
      </p:pic>
      <p:pic>
        <p:nvPicPr>
          <p:cNvPr id="19" name="Picture 18">
            <a:extLst>
              <a:ext uri="{FF2B5EF4-FFF2-40B4-BE49-F238E27FC236}">
                <a16:creationId xmlns:a16="http://schemas.microsoft.com/office/drawing/2014/main" id="{C5995026-5AB5-4170-87C8-2F8072EB8C24}"/>
              </a:ext>
            </a:extLst>
          </p:cNvPr>
          <p:cNvPicPr>
            <a:picLocks noChangeAspect="1"/>
          </p:cNvPicPr>
          <p:nvPr/>
        </p:nvPicPr>
        <p:blipFill>
          <a:blip r:embed="rId7" cstate="print">
            <a:extLst>
              <a:ext uri="{28A0092B-C50C-407E-A947-70E740481C1C}">
                <a14:useLocalDpi xmlns:a14="http://schemas.microsoft.com/office/drawing/2010/main"/>
              </a:ext>
            </a:extLst>
          </a:blip>
          <a:stretch>
            <a:fillRect/>
          </a:stretch>
        </p:blipFill>
        <p:spPr>
          <a:xfrm>
            <a:off x="6857999" y="4061126"/>
            <a:ext cx="2016000" cy="1321150"/>
          </a:xfrm>
          <a:prstGeom prst="rect">
            <a:avLst/>
          </a:prstGeom>
        </p:spPr>
      </p:pic>
      <p:sp>
        <p:nvSpPr>
          <p:cNvPr id="4" name="TextBox 3">
            <a:extLst>
              <a:ext uri="{FF2B5EF4-FFF2-40B4-BE49-F238E27FC236}">
                <a16:creationId xmlns:a16="http://schemas.microsoft.com/office/drawing/2014/main" id="{957B9730-CDC9-4FE0-9D4C-5090519BB49D}"/>
              </a:ext>
            </a:extLst>
          </p:cNvPr>
          <p:cNvSpPr txBox="1"/>
          <p:nvPr/>
        </p:nvSpPr>
        <p:spPr>
          <a:xfrm>
            <a:off x="4984153" y="4107292"/>
            <a:ext cx="2328073" cy="369332"/>
          </a:xfrm>
          <a:prstGeom prst="rect">
            <a:avLst/>
          </a:prstGeom>
          <a:noFill/>
        </p:spPr>
        <p:txBody>
          <a:bodyPr wrap="none" rtlCol="0">
            <a:spAutoFit/>
          </a:bodyPr>
          <a:lstStyle/>
          <a:p>
            <a:r>
              <a:rPr lang="en-US" altLang="zh-CN" dirty="0">
                <a:solidFill>
                  <a:srgbClr val="FF0000"/>
                </a:solidFill>
              </a:rPr>
              <a:t>X-ray in ULEGe p-gated</a:t>
            </a:r>
            <a:endParaRPr lang="zh-CN" altLang="en-US" dirty="0">
              <a:solidFill>
                <a:srgbClr val="FF0000"/>
              </a:solidFill>
            </a:endParaRPr>
          </a:p>
        </p:txBody>
      </p:sp>
      <p:sp>
        <p:nvSpPr>
          <p:cNvPr id="20" name="TextBox 19">
            <a:extLst>
              <a:ext uri="{FF2B5EF4-FFF2-40B4-BE49-F238E27FC236}">
                <a16:creationId xmlns:a16="http://schemas.microsoft.com/office/drawing/2014/main" id="{08454D7B-A106-4697-80AC-D10FDF2B6F7A}"/>
              </a:ext>
            </a:extLst>
          </p:cNvPr>
          <p:cNvSpPr txBox="1"/>
          <p:nvPr/>
        </p:nvSpPr>
        <p:spPr>
          <a:xfrm>
            <a:off x="3743984" y="3407460"/>
            <a:ext cx="1656031" cy="369332"/>
          </a:xfrm>
          <a:prstGeom prst="rect">
            <a:avLst/>
          </a:prstGeom>
          <a:noFill/>
        </p:spPr>
        <p:txBody>
          <a:bodyPr wrap="none" rtlCol="0">
            <a:spAutoFit/>
          </a:bodyPr>
          <a:lstStyle/>
          <a:p>
            <a:r>
              <a:rPr lang="en-US" altLang="zh-CN" dirty="0">
                <a:solidFill>
                  <a:srgbClr val="FF0000"/>
                </a:solidFill>
              </a:rPr>
              <a:t>Source: p/β/x/γ</a:t>
            </a:r>
            <a:endParaRPr lang="zh-CN" altLang="en-US" dirty="0">
              <a:solidFill>
                <a:srgbClr val="FF0000"/>
              </a:solidFill>
            </a:endParaRPr>
          </a:p>
        </p:txBody>
      </p:sp>
    </p:spTree>
    <p:extLst>
      <p:ext uri="{BB962C8B-B14F-4D97-AF65-F5344CB8AC3E}">
        <p14:creationId xmlns:p14="http://schemas.microsoft.com/office/powerpoint/2010/main" val="1662187926"/>
      </p:ext>
    </p:extLst>
  </p:cSld>
  <p:clrMapOvr>
    <a:masterClrMapping/>
  </p:clrMapOvr>
</p:sld>
</file>

<file path=ppt/slides/slide3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1" name="Picture 20">
            <a:extLst>
              <a:ext uri="{FF2B5EF4-FFF2-40B4-BE49-F238E27FC236}">
                <a16:creationId xmlns:a16="http://schemas.microsoft.com/office/drawing/2014/main" id="{BD31EBD7-DA02-4CF6-8B19-2C691D8ACAED}"/>
              </a:ext>
            </a:extLst>
          </p:cNvPr>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0" y="3873500"/>
            <a:ext cx="4572000" cy="2984500"/>
          </a:xfrm>
          <a:prstGeom prst="rect">
            <a:avLst/>
          </a:prstGeom>
        </p:spPr>
      </p:pic>
      <p:pic>
        <p:nvPicPr>
          <p:cNvPr id="14" name="Picture 13">
            <a:extLst>
              <a:ext uri="{FF2B5EF4-FFF2-40B4-BE49-F238E27FC236}">
                <a16:creationId xmlns:a16="http://schemas.microsoft.com/office/drawing/2014/main" id="{4D06004D-388D-4957-84CB-CCD5C7E4C566}"/>
              </a:ext>
            </a:extLst>
          </p:cNvPr>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13892" y="250415"/>
            <a:ext cx="4572000" cy="2973202"/>
          </a:xfrm>
          <a:prstGeom prst="rect">
            <a:avLst/>
          </a:prstGeom>
        </p:spPr>
      </p:pic>
      <p:pic>
        <p:nvPicPr>
          <p:cNvPr id="8" name="Picture 7">
            <a:extLst>
              <a:ext uri="{FF2B5EF4-FFF2-40B4-BE49-F238E27FC236}">
                <a16:creationId xmlns:a16="http://schemas.microsoft.com/office/drawing/2014/main" id="{391B9281-5E17-450E-B437-7C41A8D27FC1}"/>
              </a:ext>
            </a:extLst>
          </p:cNvPr>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4572000" y="3598223"/>
            <a:ext cx="4572000" cy="3170675"/>
          </a:xfrm>
          <a:prstGeom prst="rect">
            <a:avLst/>
          </a:prstGeom>
        </p:spPr>
      </p:pic>
      <p:sp>
        <p:nvSpPr>
          <p:cNvPr id="3" name="TextBox 2">
            <a:extLst>
              <a:ext uri="{FF2B5EF4-FFF2-40B4-BE49-F238E27FC236}">
                <a16:creationId xmlns:a16="http://schemas.microsoft.com/office/drawing/2014/main" id="{E93FA3B7-F4CB-4681-B690-9AB7B384D20B}"/>
              </a:ext>
            </a:extLst>
          </p:cNvPr>
          <p:cNvSpPr txBox="1"/>
          <p:nvPr/>
        </p:nvSpPr>
        <p:spPr>
          <a:xfrm>
            <a:off x="3766586" y="3392376"/>
            <a:ext cx="1557414" cy="369332"/>
          </a:xfrm>
          <a:prstGeom prst="rect">
            <a:avLst/>
          </a:prstGeom>
          <a:noFill/>
        </p:spPr>
        <p:txBody>
          <a:bodyPr wrap="none" rtlCol="0">
            <a:spAutoFit/>
          </a:bodyPr>
          <a:lstStyle/>
          <a:p>
            <a:r>
              <a:rPr lang="en-US" altLang="zh-CN" dirty="0">
                <a:solidFill>
                  <a:srgbClr val="FF0000"/>
                </a:solidFill>
              </a:rPr>
              <a:t>ULEGe Spectra</a:t>
            </a:r>
            <a:endParaRPr lang="zh-CN" altLang="en-US" dirty="0">
              <a:solidFill>
                <a:srgbClr val="FF0000"/>
              </a:solidFill>
            </a:endParaRPr>
          </a:p>
        </p:txBody>
      </p:sp>
      <p:sp>
        <p:nvSpPr>
          <p:cNvPr id="6" name="TextBox 5">
            <a:extLst>
              <a:ext uri="{FF2B5EF4-FFF2-40B4-BE49-F238E27FC236}">
                <a16:creationId xmlns:a16="http://schemas.microsoft.com/office/drawing/2014/main" id="{25FA0D76-6692-4E73-BB5D-0881C3951618}"/>
              </a:ext>
            </a:extLst>
          </p:cNvPr>
          <p:cNvSpPr txBox="1"/>
          <p:nvPr/>
        </p:nvSpPr>
        <p:spPr>
          <a:xfrm>
            <a:off x="283891" y="428682"/>
            <a:ext cx="1463670" cy="369332"/>
          </a:xfrm>
          <a:prstGeom prst="rect">
            <a:avLst/>
          </a:prstGeom>
          <a:noFill/>
        </p:spPr>
        <p:txBody>
          <a:bodyPr wrap="none" rtlCol="0">
            <a:spAutoFit/>
          </a:bodyPr>
          <a:lstStyle/>
          <a:p>
            <a:r>
              <a:rPr lang="en-US" altLang="zh-CN" dirty="0">
                <a:solidFill>
                  <a:srgbClr val="FF0000"/>
                </a:solidFill>
              </a:rPr>
              <a:t>Source: p/β/x</a:t>
            </a:r>
            <a:endParaRPr lang="zh-CN" altLang="en-US" dirty="0">
              <a:solidFill>
                <a:srgbClr val="FF0000"/>
              </a:solidFill>
            </a:endParaRPr>
          </a:p>
        </p:txBody>
      </p:sp>
      <p:pic>
        <p:nvPicPr>
          <p:cNvPr id="10" name="Picture 9">
            <a:extLst>
              <a:ext uri="{FF2B5EF4-FFF2-40B4-BE49-F238E27FC236}">
                <a16:creationId xmlns:a16="http://schemas.microsoft.com/office/drawing/2014/main" id="{73F672FF-443C-4902-B718-D57245BFC960}"/>
              </a:ext>
            </a:extLst>
          </p:cNvPr>
          <p:cNvPicPr>
            <a:picLocks noChangeAspect="1"/>
          </p:cNvPicPr>
          <p:nvPr/>
        </p:nvPicPr>
        <p:blipFill>
          <a:blip r:embed="rId5" cstate="print">
            <a:extLst>
              <a:ext uri="{28A0092B-C50C-407E-A947-70E740481C1C}">
                <a14:useLocalDpi xmlns:a14="http://schemas.microsoft.com/office/drawing/2010/main"/>
              </a:ext>
            </a:extLst>
          </a:blip>
          <a:stretch>
            <a:fillRect/>
          </a:stretch>
        </p:blipFill>
        <p:spPr>
          <a:xfrm>
            <a:off x="6844110" y="3965980"/>
            <a:ext cx="2016000" cy="1305747"/>
          </a:xfrm>
          <a:prstGeom prst="rect">
            <a:avLst/>
          </a:prstGeom>
        </p:spPr>
      </p:pic>
      <p:pic>
        <p:nvPicPr>
          <p:cNvPr id="16" name="Picture 15">
            <a:extLst>
              <a:ext uri="{FF2B5EF4-FFF2-40B4-BE49-F238E27FC236}">
                <a16:creationId xmlns:a16="http://schemas.microsoft.com/office/drawing/2014/main" id="{70BF7C47-D5A8-4C02-B867-9A787E387494}"/>
              </a:ext>
            </a:extLst>
          </p:cNvPr>
          <p:cNvPicPr>
            <a:picLocks noChangeAspect="1"/>
          </p:cNvPicPr>
          <p:nvPr/>
        </p:nvPicPr>
        <p:blipFill>
          <a:blip r:embed="rId6" cstate="print">
            <a:extLst>
              <a:ext uri="{28A0092B-C50C-407E-A947-70E740481C1C}">
                <a14:useLocalDpi xmlns:a14="http://schemas.microsoft.com/office/drawing/2010/main"/>
              </a:ext>
            </a:extLst>
          </a:blip>
          <a:stretch>
            <a:fillRect/>
          </a:stretch>
        </p:blipFill>
        <p:spPr>
          <a:xfrm>
            <a:off x="2299892" y="428682"/>
            <a:ext cx="2016000" cy="1307926"/>
          </a:xfrm>
          <a:prstGeom prst="rect">
            <a:avLst/>
          </a:prstGeom>
        </p:spPr>
      </p:pic>
      <p:sp>
        <p:nvSpPr>
          <p:cNvPr id="17" name="TextBox 16">
            <a:extLst>
              <a:ext uri="{FF2B5EF4-FFF2-40B4-BE49-F238E27FC236}">
                <a16:creationId xmlns:a16="http://schemas.microsoft.com/office/drawing/2014/main" id="{AA1BF982-E1C0-4478-8755-6282BD0138CE}"/>
              </a:ext>
            </a:extLst>
          </p:cNvPr>
          <p:cNvSpPr txBox="1"/>
          <p:nvPr/>
        </p:nvSpPr>
        <p:spPr>
          <a:xfrm>
            <a:off x="4983166" y="4026905"/>
            <a:ext cx="1444434" cy="369332"/>
          </a:xfrm>
          <a:prstGeom prst="rect">
            <a:avLst/>
          </a:prstGeom>
          <a:noFill/>
        </p:spPr>
        <p:txBody>
          <a:bodyPr wrap="none" rtlCol="0">
            <a:spAutoFit/>
          </a:bodyPr>
          <a:lstStyle/>
          <a:p>
            <a:r>
              <a:rPr lang="en-US" altLang="zh-CN" dirty="0">
                <a:solidFill>
                  <a:srgbClr val="FF0000"/>
                </a:solidFill>
              </a:rPr>
              <a:t>Source: β/x/γ</a:t>
            </a:r>
            <a:endParaRPr lang="zh-CN" altLang="en-US" dirty="0">
              <a:solidFill>
                <a:srgbClr val="FF0000"/>
              </a:solidFill>
            </a:endParaRPr>
          </a:p>
        </p:txBody>
      </p:sp>
      <p:pic>
        <p:nvPicPr>
          <p:cNvPr id="19" name="Picture 18">
            <a:extLst>
              <a:ext uri="{FF2B5EF4-FFF2-40B4-BE49-F238E27FC236}">
                <a16:creationId xmlns:a16="http://schemas.microsoft.com/office/drawing/2014/main" id="{720F5F12-4696-438C-A73D-0D08EFE42E2B}"/>
              </a:ext>
            </a:extLst>
          </p:cNvPr>
          <p:cNvPicPr>
            <a:picLocks noChangeAspect="1"/>
          </p:cNvPicPr>
          <p:nvPr/>
        </p:nvPicPr>
        <p:blipFill>
          <a:blip r:embed="rId7" cstate="print">
            <a:extLst>
              <a:ext uri="{28A0092B-C50C-407E-A947-70E740481C1C}">
                <a14:useLocalDpi xmlns:a14="http://schemas.microsoft.com/office/drawing/2010/main"/>
              </a:ext>
            </a:extLst>
          </a:blip>
          <a:stretch>
            <a:fillRect/>
          </a:stretch>
        </p:blipFill>
        <p:spPr>
          <a:xfrm>
            <a:off x="2299892" y="4059792"/>
            <a:ext cx="2016000" cy="1322222"/>
          </a:xfrm>
          <a:prstGeom prst="rect">
            <a:avLst/>
          </a:prstGeom>
        </p:spPr>
      </p:pic>
      <p:sp>
        <p:nvSpPr>
          <p:cNvPr id="22" name="TextBox 21">
            <a:extLst>
              <a:ext uri="{FF2B5EF4-FFF2-40B4-BE49-F238E27FC236}">
                <a16:creationId xmlns:a16="http://schemas.microsoft.com/office/drawing/2014/main" id="{77576A56-6152-4467-AFEC-2FB80D6620DA}"/>
              </a:ext>
            </a:extLst>
          </p:cNvPr>
          <p:cNvSpPr txBox="1"/>
          <p:nvPr/>
        </p:nvSpPr>
        <p:spPr>
          <a:xfrm>
            <a:off x="283891" y="4107430"/>
            <a:ext cx="1442831" cy="369332"/>
          </a:xfrm>
          <a:prstGeom prst="rect">
            <a:avLst/>
          </a:prstGeom>
          <a:noFill/>
        </p:spPr>
        <p:txBody>
          <a:bodyPr wrap="none" rtlCol="0">
            <a:spAutoFit/>
          </a:bodyPr>
          <a:lstStyle/>
          <a:p>
            <a:r>
              <a:rPr lang="en-US" altLang="zh-CN" dirty="0">
                <a:solidFill>
                  <a:srgbClr val="FF0000"/>
                </a:solidFill>
              </a:rPr>
              <a:t>Source: p/x/γ</a:t>
            </a:r>
            <a:endParaRPr lang="zh-CN" altLang="en-US" dirty="0">
              <a:solidFill>
                <a:srgbClr val="FF0000"/>
              </a:solidFill>
            </a:endParaRPr>
          </a:p>
        </p:txBody>
      </p:sp>
      <p:pic>
        <p:nvPicPr>
          <p:cNvPr id="23" name="Picture 22">
            <a:extLst>
              <a:ext uri="{FF2B5EF4-FFF2-40B4-BE49-F238E27FC236}">
                <a16:creationId xmlns:a16="http://schemas.microsoft.com/office/drawing/2014/main" id="{1FCBC256-4360-44F0-9743-C50A9FB21A76}"/>
              </a:ext>
            </a:extLst>
          </p:cNvPr>
          <p:cNvPicPr>
            <a:picLocks noChangeAspect="1"/>
          </p:cNvPicPr>
          <p:nvPr/>
        </p:nvPicPr>
        <p:blipFill>
          <a:blip r:embed="rId8">
            <a:extLst>
              <a:ext uri="{28A0092B-C50C-407E-A947-70E740481C1C}">
                <a14:useLocalDpi xmlns:a14="http://schemas.microsoft.com/office/drawing/2010/main"/>
              </a:ext>
            </a:extLst>
          </a:blip>
          <a:stretch>
            <a:fillRect/>
          </a:stretch>
        </p:blipFill>
        <p:spPr>
          <a:xfrm>
            <a:off x="4572000" y="0"/>
            <a:ext cx="4572000" cy="3139300"/>
          </a:xfrm>
          <a:prstGeom prst="rect">
            <a:avLst/>
          </a:prstGeom>
        </p:spPr>
      </p:pic>
      <p:sp>
        <p:nvSpPr>
          <p:cNvPr id="24" name="TextBox 23">
            <a:extLst>
              <a:ext uri="{FF2B5EF4-FFF2-40B4-BE49-F238E27FC236}">
                <a16:creationId xmlns:a16="http://schemas.microsoft.com/office/drawing/2014/main" id="{35B7E30E-4100-4879-BA1E-FC6F32624A8D}"/>
              </a:ext>
            </a:extLst>
          </p:cNvPr>
          <p:cNvSpPr txBox="1"/>
          <p:nvPr/>
        </p:nvSpPr>
        <p:spPr>
          <a:xfrm>
            <a:off x="4901894" y="450882"/>
            <a:ext cx="1656031" cy="369332"/>
          </a:xfrm>
          <a:prstGeom prst="rect">
            <a:avLst/>
          </a:prstGeom>
          <a:noFill/>
        </p:spPr>
        <p:txBody>
          <a:bodyPr wrap="none" rtlCol="0">
            <a:spAutoFit/>
          </a:bodyPr>
          <a:lstStyle/>
          <a:p>
            <a:r>
              <a:rPr lang="en-US" altLang="zh-CN" dirty="0">
                <a:solidFill>
                  <a:srgbClr val="FF0000"/>
                </a:solidFill>
              </a:rPr>
              <a:t>Source: p/β/x/γ</a:t>
            </a:r>
            <a:endParaRPr lang="zh-CN" altLang="en-US" dirty="0">
              <a:solidFill>
                <a:srgbClr val="FF0000"/>
              </a:solidFill>
            </a:endParaRPr>
          </a:p>
        </p:txBody>
      </p:sp>
      <p:pic>
        <p:nvPicPr>
          <p:cNvPr id="25" name="Picture 24">
            <a:extLst>
              <a:ext uri="{FF2B5EF4-FFF2-40B4-BE49-F238E27FC236}">
                <a16:creationId xmlns:a16="http://schemas.microsoft.com/office/drawing/2014/main" id="{F11BC1B2-3699-4A13-BD47-882DA763EAF5}"/>
              </a:ext>
            </a:extLst>
          </p:cNvPr>
          <p:cNvPicPr>
            <a:picLocks noChangeAspect="1"/>
          </p:cNvPicPr>
          <p:nvPr/>
        </p:nvPicPr>
        <p:blipFill>
          <a:blip r:embed="rId9" cstate="print">
            <a:extLst>
              <a:ext uri="{28A0092B-C50C-407E-A947-70E740481C1C}">
                <a14:useLocalDpi xmlns:a14="http://schemas.microsoft.com/office/drawing/2010/main"/>
              </a:ext>
            </a:extLst>
          </a:blip>
          <a:stretch>
            <a:fillRect/>
          </a:stretch>
        </p:blipFill>
        <p:spPr>
          <a:xfrm>
            <a:off x="6857999" y="357146"/>
            <a:ext cx="2016000" cy="1321150"/>
          </a:xfrm>
          <a:prstGeom prst="rect">
            <a:avLst/>
          </a:prstGeom>
        </p:spPr>
      </p:pic>
    </p:spTree>
    <p:extLst>
      <p:ext uri="{BB962C8B-B14F-4D97-AF65-F5344CB8AC3E}">
        <p14:creationId xmlns:p14="http://schemas.microsoft.com/office/powerpoint/2010/main" val="2595956845"/>
      </p:ext>
    </p:extLst>
  </p:cSld>
  <p:clrMapOvr>
    <a:masterClrMapping/>
  </p:clrMapOvr>
</p:sld>
</file>

<file path=ppt/slides/slide3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a:extLst>
              <a:ext uri="{FF2B5EF4-FFF2-40B4-BE49-F238E27FC236}">
                <a16:creationId xmlns:a16="http://schemas.microsoft.com/office/drawing/2014/main" id="{1D2286E5-2D79-405C-86B6-FBBA39F00314}"/>
              </a:ext>
            </a:extLst>
          </p:cNvPr>
          <p:cNvSpPr txBox="1"/>
          <p:nvPr/>
        </p:nvSpPr>
        <p:spPr>
          <a:xfrm>
            <a:off x="0" y="0"/>
            <a:ext cx="9144000" cy="7971413"/>
          </a:xfrm>
          <a:prstGeom prst="rect">
            <a:avLst/>
          </a:prstGeom>
          <a:noFill/>
        </p:spPr>
        <p:txBody>
          <a:bodyPr wrap="square">
            <a:spAutoFit/>
          </a:bodyPr>
          <a:lstStyle/>
          <a:p>
            <a:r>
              <a:rPr lang="en-US" altLang="zh-CN" sz="1600" dirty="0"/>
              <a:t>root -l ExG4.root</a:t>
            </a:r>
          </a:p>
          <a:p>
            <a:r>
              <a:rPr lang="en-US" altLang="zh-CN" sz="1600" dirty="0"/>
              <a:t>tree-&gt;Draw("DSSD1x:DSSD1y","DSSD1e&gt;0","surf2")</a:t>
            </a:r>
          </a:p>
          <a:p>
            <a:r>
              <a:rPr lang="en-US" altLang="zh-CN" sz="1600" dirty="0"/>
              <a:t>tree-&gt;Draw("DSSD2x:DSSD2y","DSSD2e&gt;0","surf2")</a:t>
            </a:r>
          </a:p>
          <a:p>
            <a:r>
              <a:rPr lang="en-US" altLang="zh-CN" sz="1600" dirty="0"/>
              <a:t>tree-&gt;Draw("DSSD2x:DSSD2y&gt;&gt;(30,85,115,30,85,115)","DSSD2e&gt;0","colz")</a:t>
            </a:r>
          </a:p>
          <a:p>
            <a:r>
              <a:rPr lang="en-US" altLang="zh-CN" sz="1600" dirty="0"/>
              <a:t>tree-&gt;Draw("DSSD2_Ring1x:DSSD2_Ring1y&gt;&gt;(120,85,115,120,85,115)","DSSD2_Ring1e&gt;0","colz")</a:t>
            </a:r>
          </a:p>
          <a:p>
            <a:r>
              <a:rPr lang="en-US" altLang="zh-CN" sz="1600" dirty="0"/>
              <a:t>tree-&gt;Draw("DSSD2_Ring2x:DSSD2_Ring2y&gt;&gt;(120,85,115,120,85,115)","DSSD2_Ring2e&gt;0","colz")</a:t>
            </a:r>
          </a:p>
          <a:p>
            <a:r>
              <a:rPr lang="en-US" altLang="zh-CN" sz="1600" dirty="0"/>
              <a:t>tree-&gt;Draw("DSSD2_Ring3x:DSSD2_Ring3y&gt;&gt;(120,85,115,120,85,115)","DSSD2_Ring3e&gt;0","colz")</a:t>
            </a:r>
          </a:p>
          <a:p>
            <a:endParaRPr lang="en-US" altLang="zh-CN" sz="1600" dirty="0"/>
          </a:p>
          <a:p>
            <a:r>
              <a:rPr lang="en-US" altLang="zh-CN" sz="1600" dirty="0"/>
              <a:t>tree-&gt;Draw("DSSD1e","DSSD1e&gt;0")</a:t>
            </a:r>
          </a:p>
          <a:p>
            <a:r>
              <a:rPr lang="en-US" altLang="zh-CN" sz="1600" dirty="0"/>
              <a:t>tree-&gt;Draw("DSSD2e","DSSD2e&gt;0")</a:t>
            </a:r>
          </a:p>
          <a:p>
            <a:r>
              <a:rPr lang="en-US" altLang="zh-CN" sz="1600" dirty="0"/>
              <a:t>tree-&gt;Draw("DSSD3e","DSSD3e&gt;0")</a:t>
            </a:r>
          </a:p>
          <a:p>
            <a:r>
              <a:rPr lang="en-US" altLang="zh-CN" sz="1600" dirty="0"/>
              <a:t>tree-&gt;Draw("DSSD3e&gt;&gt;(1000,0,5000)","DSSD3e&gt;0");//X-ray det</a:t>
            </a:r>
          </a:p>
          <a:p>
            <a:r>
              <a:rPr lang="en-US" altLang="zh-CN" sz="1600" dirty="0"/>
              <a:t>tree-&gt;Draw("QSD1e&gt;&gt;(800,0,4000)","QSD1e&gt;0");//gamma-ray det</a:t>
            </a:r>
          </a:p>
          <a:p>
            <a:r>
              <a:rPr lang="en-US" altLang="zh-CN" sz="1600" dirty="0"/>
              <a:t>tree-&gt;Draw("DSSD1e:DSSD2e&gt;&gt;(400,0,4000,80,0,800)","DSSD1e&gt;0&amp;&amp;DSSD2e&gt;0 ","");//DE-E</a:t>
            </a:r>
          </a:p>
          <a:p>
            <a:r>
              <a:rPr lang="en-US" altLang="zh-CN" sz="1600" dirty="0"/>
              <a:t>tree-&gt;Draw("DSSD3e&gt;&gt;(5000,0,5000)","DSSD1e&gt;10&amp;&amp;DSSD2e&gt;10 ","");//X-ray det gated</a:t>
            </a:r>
          </a:p>
          <a:p>
            <a:endParaRPr lang="en-US" altLang="zh-CN" sz="1600" dirty="0"/>
          </a:p>
          <a:p>
            <a:r>
              <a:rPr lang="en-US" altLang="zh-CN" sz="1600" dirty="0"/>
              <a:t>tree-&gt;Draw("DSSD2_Ring1e","DSSD2_Ring1e&gt;0")</a:t>
            </a:r>
          </a:p>
          <a:p>
            <a:r>
              <a:rPr lang="en-US" altLang="zh-CN" sz="1600" dirty="0"/>
              <a:t>tree-&gt;Draw("DSSD2_Ring2e","DSSD2_Ring2e&gt;0")</a:t>
            </a:r>
          </a:p>
          <a:p>
            <a:r>
              <a:rPr lang="en-US" altLang="zh-CN" sz="1600" dirty="0"/>
              <a:t>tree-&gt;Draw("DSSD2_Ring3e","DSSD2_Ring3e&gt;0")</a:t>
            </a:r>
          </a:p>
          <a:p>
            <a:endParaRPr lang="en-US" altLang="zh-CN" sz="1600" dirty="0"/>
          </a:p>
          <a:p>
            <a:r>
              <a:rPr lang="en-US" altLang="zh-CN" sz="1600" dirty="0"/>
              <a:t>tree-&gt;Draw("DSSD1z","DSSD1e&gt;0")</a:t>
            </a:r>
            <a:endParaRPr lang="zh-CN" altLang="en-US" sz="1600" dirty="0"/>
          </a:p>
          <a:p>
            <a:r>
              <a:rPr lang="en-US" altLang="zh-CN" sz="1600" dirty="0"/>
              <a:t>tree-&gt;Draw("DSSD2z","DSSD2e&gt;0")</a:t>
            </a:r>
          </a:p>
          <a:p>
            <a:endParaRPr lang="en-US" altLang="zh-CN" sz="1600" dirty="0"/>
          </a:p>
          <a:p>
            <a:r>
              <a:rPr lang="en-US" altLang="zh-CN" sz="1600" dirty="0"/>
              <a:t>tree-&gt;Draw("DSSD1t","DSSD1e&gt;0")</a:t>
            </a:r>
            <a:endParaRPr lang="zh-CN" altLang="en-US" sz="1600" dirty="0"/>
          </a:p>
          <a:p>
            <a:r>
              <a:rPr lang="en-US" altLang="zh-CN" sz="1600" dirty="0"/>
              <a:t>tree-&gt;Draw("DSSD2t","DSSD2e&gt;0")</a:t>
            </a:r>
          </a:p>
          <a:p>
            <a:endParaRPr lang="en-US" altLang="zh-CN" sz="1600" dirty="0"/>
          </a:p>
          <a:p>
            <a:r>
              <a:rPr lang="en-US" altLang="zh-CN" sz="1600" dirty="0"/>
              <a:t>tree-&gt;Draw("DSSD1n","DSSD1e&gt;0")</a:t>
            </a:r>
            <a:endParaRPr lang="zh-CN" altLang="en-US" sz="1600" dirty="0"/>
          </a:p>
          <a:p>
            <a:r>
              <a:rPr lang="en-US" altLang="zh-CN" sz="1600" dirty="0"/>
              <a:t>tree-&gt;Draw("DSSD2n","DSSD2e&gt;0")</a:t>
            </a:r>
            <a:endParaRPr lang="zh-CN" altLang="en-US" sz="1600" dirty="0"/>
          </a:p>
          <a:p>
            <a:endParaRPr lang="zh-CN" altLang="en-US" sz="1600" dirty="0"/>
          </a:p>
          <a:p>
            <a:r>
              <a:rPr lang="en-US" altLang="zh-CN" sz="1600" dirty="0"/>
              <a:t>DSSD1XY-&gt;Draw("</a:t>
            </a:r>
            <a:r>
              <a:rPr lang="en-US" altLang="zh-CN" sz="1600" dirty="0" err="1"/>
              <a:t>colz</a:t>
            </a:r>
            <a:r>
              <a:rPr lang="en-US" altLang="zh-CN" sz="1600" dirty="0"/>
              <a:t>")</a:t>
            </a:r>
          </a:p>
          <a:p>
            <a:r>
              <a:rPr lang="en-US" altLang="zh-CN" sz="1600" dirty="0"/>
              <a:t>DSSD2XY-&gt;Draw("</a:t>
            </a:r>
            <a:r>
              <a:rPr lang="en-US" altLang="zh-CN" sz="1600" dirty="0" err="1"/>
              <a:t>colz</a:t>
            </a:r>
            <a:r>
              <a:rPr lang="en-US" altLang="zh-CN" sz="1600" dirty="0"/>
              <a:t>")</a:t>
            </a:r>
            <a:endParaRPr lang="zh-CN" altLang="en-US" sz="1600" dirty="0"/>
          </a:p>
        </p:txBody>
      </p:sp>
    </p:spTree>
    <p:extLst>
      <p:ext uri="{BB962C8B-B14F-4D97-AF65-F5344CB8AC3E}">
        <p14:creationId xmlns:p14="http://schemas.microsoft.com/office/powerpoint/2010/main" val="3359809718"/>
      </p:ext>
    </p:extLst>
  </p:cSld>
  <p:clrMapOvr>
    <a:masterClrMapping/>
  </p:clrMapOvr>
</p:sld>
</file>

<file path=ppt/slides/slide3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a:extLst>
              <a:ext uri="{FF2B5EF4-FFF2-40B4-BE49-F238E27FC236}">
                <a16:creationId xmlns:a16="http://schemas.microsoft.com/office/drawing/2014/main" id="{221C3669-BDA9-4B04-8F9A-6AC1EF0E9972}"/>
              </a:ext>
            </a:extLst>
          </p:cNvPr>
          <p:cNvSpPr txBox="1"/>
          <p:nvPr/>
        </p:nvSpPr>
        <p:spPr>
          <a:xfrm>
            <a:off x="0" y="12680"/>
            <a:ext cx="4572000" cy="2462213"/>
          </a:xfrm>
          <a:prstGeom prst="rect">
            <a:avLst/>
          </a:prstGeom>
          <a:noFill/>
        </p:spPr>
        <p:txBody>
          <a:bodyPr wrap="square">
            <a:spAutoFit/>
          </a:bodyPr>
          <a:lstStyle/>
          <a:p>
            <a:pPr>
              <a:spcAft>
                <a:spcPts val="0"/>
              </a:spcAft>
            </a:pPr>
            <a:r>
              <a:rPr lang="en-US" altLang="zh-CN" sz="1400" dirty="0">
                <a:effectLst/>
                <a:latin typeface="Verdana" panose="020B0604030504040204" pitchFamily="34" charset="0"/>
                <a:ea typeface="SimSun" panose="02010600030101010101" pitchFamily="2" charset="-122"/>
                <a:cs typeface="SimSun" panose="02010600030101010101" pitchFamily="2" charset="-122"/>
              </a:rPr>
              <a:t>At that point we will create the Active Directory group to allow access, then perform the </a:t>
            </a:r>
            <a:r>
              <a:rPr lang="en-US" altLang="zh-CN" sz="1400" b="1" dirty="0" err="1">
                <a:effectLst/>
                <a:latin typeface="Verdana" panose="020B0604030504040204" pitchFamily="34" charset="0"/>
                <a:ea typeface="SimSun" panose="02010600030101010101" pitchFamily="2" charset="-122"/>
                <a:cs typeface="SimSun" panose="02010600030101010101" pitchFamily="2" charset="-122"/>
              </a:rPr>
              <a:t>Doku</a:t>
            </a:r>
            <a:r>
              <a:rPr lang="en-US" altLang="zh-CN" sz="1400" dirty="0">
                <a:effectLst/>
                <a:latin typeface="Verdana" panose="020B0604030504040204" pitchFamily="34" charset="0"/>
                <a:ea typeface="SimSun" panose="02010600030101010101" pitchFamily="2" charset="-122"/>
                <a:cs typeface="SimSun" panose="02010600030101010101" pitchFamily="2" charset="-122"/>
              </a:rPr>
              <a:t> install on </a:t>
            </a:r>
            <a:r>
              <a:rPr lang="en-US" altLang="zh-CN" sz="1400" dirty="0" err="1">
                <a:effectLst/>
                <a:latin typeface="Verdana" panose="020B0604030504040204" pitchFamily="34" charset="0"/>
                <a:ea typeface="SimSun" panose="02010600030101010101" pitchFamily="2" charset="-122"/>
                <a:cs typeface="SimSun" panose="02010600030101010101" pitchFamily="2" charset="-122"/>
              </a:rPr>
              <a:t>wikihost</a:t>
            </a:r>
            <a:r>
              <a:rPr lang="en-US" altLang="zh-CN" sz="1400" dirty="0">
                <a:effectLst/>
                <a:latin typeface="Verdana" panose="020B0604030504040204" pitchFamily="34" charset="0"/>
                <a:ea typeface="SimSun" panose="02010600030101010101" pitchFamily="2" charset="-122"/>
                <a:cs typeface="SimSun" panose="02010600030101010101" pitchFamily="2" charset="-122"/>
              </a:rPr>
              <a:t>. </a:t>
            </a:r>
            <a:br>
              <a:rPr lang="en-US" altLang="zh-CN" sz="1400" dirty="0">
                <a:effectLst/>
                <a:latin typeface="Verdana" panose="020B0604030504040204" pitchFamily="34" charset="0"/>
                <a:ea typeface="SimSun" panose="02010600030101010101" pitchFamily="2" charset="-122"/>
                <a:cs typeface="SimSun" panose="02010600030101010101" pitchFamily="2" charset="-122"/>
              </a:rPr>
            </a:br>
            <a:br>
              <a:rPr lang="en-US" altLang="zh-CN" sz="1400" dirty="0">
                <a:effectLst/>
                <a:latin typeface="Verdana" panose="020B0604030504040204" pitchFamily="34" charset="0"/>
                <a:ea typeface="SimSun" panose="02010600030101010101" pitchFamily="2" charset="-122"/>
                <a:cs typeface="SimSun" panose="02010600030101010101" pitchFamily="2" charset="-122"/>
              </a:rPr>
            </a:br>
            <a:r>
              <a:rPr lang="en-US" altLang="zh-CN" sz="1400" dirty="0">
                <a:effectLst/>
                <a:latin typeface="Verdana" panose="020B0604030504040204" pitchFamily="34" charset="0"/>
                <a:ea typeface="SimSun" panose="02010600030101010101" pitchFamily="2" charset="-122"/>
                <a:cs typeface="SimSun" panose="02010600030101010101" pitchFamily="2" charset="-122"/>
              </a:rPr>
              <a:t>Let us know if you have any questions.</a:t>
            </a:r>
            <a:br>
              <a:rPr lang="en-US" altLang="zh-CN" sz="1400" dirty="0">
                <a:effectLst/>
                <a:latin typeface="Verdana" panose="020B0604030504040204" pitchFamily="34" charset="0"/>
                <a:ea typeface="SimSun" panose="02010600030101010101" pitchFamily="2" charset="-122"/>
                <a:cs typeface="SimSun" panose="02010600030101010101" pitchFamily="2" charset="-122"/>
              </a:rPr>
            </a:br>
            <a:br>
              <a:rPr lang="en-US" altLang="zh-CN" sz="1400" dirty="0">
                <a:effectLst/>
                <a:latin typeface="Verdana" panose="020B0604030504040204" pitchFamily="34" charset="0"/>
                <a:ea typeface="SimSun" panose="02010600030101010101" pitchFamily="2" charset="-122"/>
                <a:cs typeface="SimSun" panose="02010600030101010101" pitchFamily="2" charset="-122"/>
              </a:rPr>
            </a:br>
            <a:r>
              <a:rPr lang="en-US" altLang="zh-CN" sz="1400" dirty="0">
                <a:effectLst/>
                <a:latin typeface="Verdana" panose="020B0604030504040204" pitchFamily="34" charset="0"/>
                <a:ea typeface="SimSun" panose="02010600030101010101" pitchFamily="2" charset="-122"/>
                <a:cs typeface="SimSun" panose="02010600030101010101" pitchFamily="2" charset="-122"/>
              </a:rPr>
              <a:t>Regards,</a:t>
            </a:r>
            <a:br>
              <a:rPr lang="en-US" altLang="zh-CN" sz="1400" dirty="0">
                <a:effectLst/>
                <a:latin typeface="Verdana" panose="020B0604030504040204" pitchFamily="34" charset="0"/>
                <a:ea typeface="SimSun" panose="02010600030101010101" pitchFamily="2" charset="-122"/>
                <a:cs typeface="SimSun" panose="02010600030101010101" pitchFamily="2" charset="-122"/>
              </a:rPr>
            </a:br>
            <a:br>
              <a:rPr lang="en-US" altLang="zh-CN" sz="1400" dirty="0">
                <a:effectLst/>
                <a:latin typeface="Verdana" panose="020B0604030504040204" pitchFamily="34" charset="0"/>
                <a:ea typeface="SimSun" panose="02010600030101010101" pitchFamily="2" charset="-122"/>
                <a:cs typeface="SimSun" panose="02010600030101010101" pitchFamily="2" charset="-122"/>
              </a:rPr>
            </a:br>
            <a:r>
              <a:rPr lang="en-US" altLang="zh-CN" sz="1400" dirty="0">
                <a:effectLst/>
                <a:latin typeface="Verdana" panose="020B0604030504040204" pitchFamily="34" charset="0"/>
                <a:ea typeface="SimSun" panose="02010600030101010101" pitchFamily="2" charset="-122"/>
                <a:cs typeface="SimSun" panose="02010600030101010101" pitchFamily="2" charset="-122"/>
              </a:rPr>
              <a:t>Joshua Jackson </a:t>
            </a:r>
            <a:br>
              <a:rPr lang="en-US" altLang="zh-CN" sz="1400" dirty="0">
                <a:effectLst/>
                <a:latin typeface="Verdana" panose="020B0604030504040204" pitchFamily="34" charset="0"/>
                <a:ea typeface="SimSun" panose="02010600030101010101" pitchFamily="2" charset="-122"/>
                <a:cs typeface="SimSun" panose="02010600030101010101" pitchFamily="2" charset="-122"/>
              </a:rPr>
            </a:br>
            <a:br>
              <a:rPr lang="en-US" altLang="zh-CN" sz="1400" dirty="0">
                <a:effectLst/>
                <a:latin typeface="Verdana" panose="020B0604030504040204" pitchFamily="34" charset="0"/>
                <a:ea typeface="SimSun" panose="02010600030101010101" pitchFamily="2" charset="-122"/>
                <a:cs typeface="SimSun" panose="02010600030101010101" pitchFamily="2" charset="-122"/>
              </a:rPr>
            </a:br>
            <a:r>
              <a:rPr lang="en-US" altLang="zh-CN" sz="1400" dirty="0">
                <a:effectLst/>
                <a:latin typeface="Verdana" panose="020B0604030504040204" pitchFamily="34" charset="0"/>
                <a:ea typeface="SimSun" panose="02010600030101010101" pitchFamily="2" charset="-122"/>
                <a:cs typeface="SimSun" panose="02010600030101010101" pitchFamily="2" charset="-122"/>
              </a:rPr>
              <a:t>Ticket Details</a:t>
            </a:r>
            <a:endParaRPr lang="zh-CN" altLang="zh-CN" sz="2000" dirty="0">
              <a:effectLst/>
              <a:latin typeface="SimSun" panose="02010600030101010101" pitchFamily="2" charset="-122"/>
              <a:ea typeface="SimSun" panose="02010600030101010101" pitchFamily="2" charset="-122"/>
              <a:cs typeface="SimSun" panose="02010600030101010101" pitchFamily="2" charset="-122"/>
            </a:endParaRPr>
          </a:p>
        </p:txBody>
      </p:sp>
      <p:sp>
        <p:nvSpPr>
          <p:cNvPr id="4" name="TextBox 3">
            <a:extLst>
              <a:ext uri="{FF2B5EF4-FFF2-40B4-BE49-F238E27FC236}">
                <a16:creationId xmlns:a16="http://schemas.microsoft.com/office/drawing/2014/main" id="{BE28E0AA-641F-481A-9A46-ADBFAE8E5EAD}"/>
              </a:ext>
            </a:extLst>
          </p:cNvPr>
          <p:cNvSpPr txBox="1"/>
          <p:nvPr/>
        </p:nvSpPr>
        <p:spPr>
          <a:xfrm>
            <a:off x="4572000" y="12680"/>
            <a:ext cx="4572000" cy="3754874"/>
          </a:xfrm>
          <a:prstGeom prst="rect">
            <a:avLst/>
          </a:prstGeom>
          <a:noFill/>
        </p:spPr>
        <p:txBody>
          <a:bodyPr wrap="square">
            <a:spAutoFit/>
          </a:bodyPr>
          <a:lstStyle/>
          <a:p>
            <a:r>
              <a:rPr lang="en-US" altLang="zh-CN" sz="1400" dirty="0">
                <a:effectLst/>
                <a:latin typeface="Verdana" panose="020B0604030504040204" pitchFamily="34" charset="0"/>
                <a:ea typeface="Verdana" panose="020B0604030504040204" pitchFamily="34" charset="0"/>
              </a:rPr>
              <a:t>Joshua,</a:t>
            </a:r>
            <a:endParaRPr lang="zh-CN" altLang="zh-CN" sz="1400" dirty="0">
              <a:effectLst/>
              <a:latin typeface="Verdana" panose="020B0604030504040204" pitchFamily="34" charset="0"/>
              <a:ea typeface="宋体" panose="02010600030101010101" pitchFamily="2" charset="-122"/>
            </a:endParaRPr>
          </a:p>
          <a:p>
            <a:r>
              <a:rPr lang="en-US" altLang="zh-CN" sz="1400" dirty="0">
                <a:effectLst/>
                <a:latin typeface="Verdana" panose="020B0604030504040204" pitchFamily="34" charset="0"/>
                <a:ea typeface="Verdana" panose="020B0604030504040204" pitchFamily="34" charset="0"/>
              </a:rPr>
              <a:t> </a:t>
            </a:r>
            <a:endParaRPr lang="zh-CN" altLang="zh-CN" sz="1400" dirty="0">
              <a:effectLst/>
              <a:latin typeface="Verdana" panose="020B0604030504040204" pitchFamily="34" charset="0"/>
              <a:ea typeface="宋体" panose="02010600030101010101" pitchFamily="2" charset="-122"/>
            </a:endParaRPr>
          </a:p>
          <a:p>
            <a:r>
              <a:rPr lang="en-US" altLang="zh-CN" sz="1400" dirty="0">
                <a:effectLst/>
                <a:latin typeface="Verdana" panose="020B0604030504040204" pitchFamily="34" charset="0"/>
                <a:ea typeface="Verdana" panose="020B0604030504040204" pitchFamily="34" charset="0"/>
              </a:rPr>
              <a:t>Public wiki’s must not contain any export control information.  Since no export control information will be posted access is not limited.</a:t>
            </a:r>
            <a:endParaRPr lang="zh-CN" altLang="zh-CN" sz="1400" dirty="0">
              <a:effectLst/>
              <a:latin typeface="Verdana" panose="020B0604030504040204" pitchFamily="34" charset="0"/>
              <a:ea typeface="宋体" panose="02010600030101010101" pitchFamily="2" charset="-122"/>
            </a:endParaRPr>
          </a:p>
          <a:p>
            <a:r>
              <a:rPr lang="en-US" altLang="zh-CN" sz="1400" dirty="0">
                <a:effectLst/>
                <a:latin typeface="Verdana" panose="020B0604030504040204" pitchFamily="34" charset="0"/>
                <a:ea typeface="Verdana" panose="020B0604030504040204" pitchFamily="34" charset="0"/>
              </a:rPr>
              <a:t> </a:t>
            </a:r>
            <a:endParaRPr lang="zh-CN" altLang="zh-CN" sz="1400" dirty="0">
              <a:effectLst/>
              <a:latin typeface="Verdana" panose="020B0604030504040204" pitchFamily="34" charset="0"/>
              <a:ea typeface="宋体" panose="02010600030101010101" pitchFamily="2" charset="-122"/>
            </a:endParaRPr>
          </a:p>
          <a:p>
            <a:r>
              <a:rPr lang="en-US" altLang="zh-CN" sz="1400" dirty="0">
                <a:effectLst/>
                <a:latin typeface="Verdana" panose="020B0604030504040204" pitchFamily="34" charset="0"/>
                <a:ea typeface="Verdana" panose="020B0604030504040204" pitchFamily="34" charset="0"/>
              </a:rPr>
              <a:t>The site should also contain this sentence: </a:t>
            </a:r>
            <a:endParaRPr lang="zh-CN" altLang="zh-CN" sz="1400" dirty="0">
              <a:effectLst/>
              <a:latin typeface="Verdana" panose="020B0604030504040204" pitchFamily="34" charset="0"/>
              <a:ea typeface="宋体" panose="02010600030101010101" pitchFamily="2" charset="-122"/>
            </a:endParaRPr>
          </a:p>
          <a:p>
            <a:r>
              <a:rPr lang="en-US" altLang="zh-CN" sz="1400" b="1" dirty="0">
                <a:solidFill>
                  <a:srgbClr val="000000"/>
                </a:solidFill>
                <a:effectLst/>
                <a:latin typeface="Verdana" panose="020B0604030504040204" pitchFamily="34" charset="0"/>
                <a:ea typeface="Verdana" panose="020B0604030504040204" pitchFamily="34" charset="0"/>
              </a:rPr>
              <a:t>Each wiki</a:t>
            </a:r>
            <a:r>
              <a:rPr lang="en-US" altLang="zh-CN" sz="1400" dirty="0">
                <a:solidFill>
                  <a:srgbClr val="000000"/>
                </a:solidFill>
                <a:effectLst/>
                <a:latin typeface="Verdana" panose="020B0604030504040204" pitchFamily="34" charset="0"/>
                <a:ea typeface="Verdana" panose="020B0604030504040204" pitchFamily="34" charset="0"/>
              </a:rPr>
              <a:t>, website, or other on-line storage site should place a statement: “All users of this site are personally responsible for full compliance with the export control regulations of the United States and/or any other jurisdiction of which they may be resident." </a:t>
            </a:r>
            <a:endParaRPr lang="zh-CN" altLang="zh-CN" sz="1400" dirty="0">
              <a:effectLst/>
              <a:latin typeface="Verdana" panose="020B0604030504040204" pitchFamily="34" charset="0"/>
              <a:ea typeface="宋体" panose="02010600030101010101" pitchFamily="2" charset="-122"/>
            </a:endParaRPr>
          </a:p>
          <a:p>
            <a:r>
              <a:rPr lang="en-US" altLang="zh-CN" sz="1400" dirty="0">
                <a:solidFill>
                  <a:srgbClr val="000000"/>
                </a:solidFill>
                <a:effectLst/>
                <a:latin typeface="Verdana" panose="020B0604030504040204" pitchFamily="34" charset="0"/>
                <a:ea typeface="Verdana" panose="020B0604030504040204" pitchFamily="34" charset="0"/>
              </a:rPr>
              <a:t> </a:t>
            </a:r>
            <a:endParaRPr lang="zh-CN" altLang="zh-CN" sz="1400" dirty="0">
              <a:effectLst/>
              <a:latin typeface="Verdana" panose="020B0604030504040204" pitchFamily="34" charset="0"/>
              <a:ea typeface="宋体" panose="02010600030101010101" pitchFamily="2" charset="-122"/>
            </a:endParaRPr>
          </a:p>
          <a:p>
            <a:r>
              <a:rPr lang="en-US" altLang="zh-CN" sz="1400" dirty="0">
                <a:solidFill>
                  <a:srgbClr val="000000"/>
                </a:solidFill>
                <a:effectLst/>
                <a:latin typeface="Verdana" panose="020B0604030504040204" pitchFamily="34" charset="0"/>
                <a:ea typeface="Verdana" panose="020B0604030504040204" pitchFamily="34" charset="0"/>
              </a:rPr>
              <a:t>Thank you,</a:t>
            </a:r>
            <a:endParaRPr lang="zh-CN" altLang="zh-CN" sz="1400" dirty="0">
              <a:effectLst/>
              <a:latin typeface="Verdana" panose="020B0604030504040204" pitchFamily="34" charset="0"/>
              <a:ea typeface="宋体" panose="02010600030101010101" pitchFamily="2" charset="-122"/>
            </a:endParaRPr>
          </a:p>
          <a:p>
            <a:r>
              <a:rPr lang="en-US" altLang="zh-CN" sz="1400" dirty="0">
                <a:solidFill>
                  <a:srgbClr val="000000"/>
                </a:solidFill>
                <a:effectLst/>
                <a:latin typeface="Verdana" panose="020B0604030504040204" pitchFamily="34" charset="0"/>
                <a:ea typeface="Verdana" panose="020B0604030504040204" pitchFamily="34" charset="0"/>
              </a:rPr>
              <a:t> </a:t>
            </a:r>
            <a:endParaRPr lang="zh-CN" altLang="zh-CN" sz="1400" dirty="0">
              <a:effectLst/>
              <a:latin typeface="Verdana" panose="020B0604030504040204" pitchFamily="34" charset="0"/>
              <a:ea typeface="宋体" panose="02010600030101010101" pitchFamily="2" charset="-122"/>
            </a:endParaRPr>
          </a:p>
          <a:p>
            <a:r>
              <a:rPr lang="en-US" altLang="zh-CN" sz="1400" dirty="0">
                <a:solidFill>
                  <a:srgbClr val="000000"/>
                </a:solidFill>
                <a:effectLst/>
                <a:latin typeface="Verdana" panose="020B0604030504040204" pitchFamily="34" charset="0"/>
                <a:ea typeface="Verdana" panose="020B0604030504040204" pitchFamily="34" charset="0"/>
              </a:rPr>
              <a:t>Chris B. </a:t>
            </a:r>
            <a:endParaRPr lang="zh-CN" altLang="zh-CN" sz="1400" dirty="0">
              <a:effectLst/>
              <a:latin typeface="Verdana" panose="020B0604030504040204" pitchFamily="34" charset="0"/>
              <a:ea typeface="宋体" panose="02010600030101010101" pitchFamily="2" charset="-122"/>
            </a:endParaRPr>
          </a:p>
        </p:txBody>
      </p:sp>
    </p:spTree>
    <p:extLst>
      <p:ext uri="{BB962C8B-B14F-4D97-AF65-F5344CB8AC3E}">
        <p14:creationId xmlns:p14="http://schemas.microsoft.com/office/powerpoint/2010/main" val="3331978525"/>
      </p:ext>
    </p:extLst>
  </p:cSld>
  <p:clrMapOvr>
    <a:masterClrMapping/>
  </p:clrMapOvr>
</p:sld>
</file>

<file path=ppt/slides/slide3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a:extLst>
              <a:ext uri="{FF2B5EF4-FFF2-40B4-BE49-F238E27FC236}">
                <a16:creationId xmlns:a16="http://schemas.microsoft.com/office/drawing/2014/main" id="{E8175ACB-3714-4C74-A98C-DDD3A5C9660D}"/>
              </a:ext>
            </a:extLst>
          </p:cNvPr>
          <p:cNvSpPr txBox="1"/>
          <p:nvPr/>
        </p:nvSpPr>
        <p:spPr>
          <a:xfrm>
            <a:off x="0" y="0"/>
            <a:ext cx="9144000" cy="7201972"/>
          </a:xfrm>
          <a:prstGeom prst="rect">
            <a:avLst/>
          </a:prstGeom>
          <a:noFill/>
        </p:spPr>
        <p:txBody>
          <a:bodyPr wrap="square">
            <a:spAutoFit/>
          </a:bodyPr>
          <a:lstStyle/>
          <a:p>
            <a:r>
              <a:rPr lang="en-US" altLang="zh-CN" sz="1400" dirty="0">
                <a:effectLst/>
                <a:latin typeface="Calibri" panose="020F0502020204030204" pitchFamily="34" charset="0"/>
                <a:ea typeface="宋体" panose="02010600030101010101" pitchFamily="2" charset="-122"/>
              </a:rPr>
              <a:t>Hi All,</a:t>
            </a:r>
            <a:endParaRPr lang="zh-CN" altLang="zh-CN" sz="1400" dirty="0">
              <a:effectLst/>
              <a:latin typeface="Calibri" panose="020F0502020204030204" pitchFamily="34" charset="0"/>
              <a:ea typeface="宋体" panose="02010600030101010101" pitchFamily="2" charset="-122"/>
            </a:endParaRPr>
          </a:p>
          <a:p>
            <a:r>
              <a:rPr lang="en-US" altLang="zh-CN" sz="1400" dirty="0">
                <a:effectLst/>
                <a:latin typeface="Calibri" panose="020F0502020204030204" pitchFamily="34" charset="0"/>
                <a:ea typeface="宋体" panose="02010600030101010101" pitchFamily="2" charset="-122"/>
              </a:rPr>
              <a:t>I wanted to briefly summarize my current understanding of our options from Mirion, and see if you all have any suggestions for what I should look at next. In my mind, the open questions are:</a:t>
            </a:r>
            <a:endParaRPr lang="zh-CN" altLang="zh-CN" sz="1400" dirty="0">
              <a:effectLst/>
              <a:latin typeface="Calibri" panose="020F0502020204030204" pitchFamily="34" charset="0"/>
              <a:ea typeface="宋体" panose="02010600030101010101" pitchFamily="2" charset="-122"/>
            </a:endParaRPr>
          </a:p>
          <a:p>
            <a:pPr lvl="0">
              <a:buFont typeface="Symbol" panose="05050102010706020507" pitchFamily="18" charset="2"/>
              <a:buChar char=""/>
            </a:pPr>
            <a:r>
              <a:rPr lang="en-US" altLang="zh-CN" sz="1400" dirty="0">
                <a:effectLst/>
                <a:latin typeface="Calibri" panose="020F0502020204030204" pitchFamily="34" charset="0"/>
                <a:ea typeface="宋体" panose="02010600030101010101" pitchFamily="2" charset="-122"/>
              </a:rPr>
              <a:t>Can we get the detector within 7-8 mm of the source. If not, can we get a bigger U-</a:t>
            </a:r>
            <a:r>
              <a:rPr lang="en-US" altLang="zh-CN" sz="1400" dirty="0" err="1">
                <a:effectLst/>
                <a:latin typeface="Calibri" panose="020F0502020204030204" pitchFamily="34" charset="0"/>
                <a:ea typeface="宋体" panose="02010600030101010101" pitchFamily="2" charset="-122"/>
              </a:rPr>
              <a:t>LEGe</a:t>
            </a:r>
            <a:r>
              <a:rPr lang="en-US" altLang="zh-CN" sz="1400" dirty="0">
                <a:effectLst/>
                <a:latin typeface="Calibri" panose="020F0502020204030204" pitchFamily="34" charset="0"/>
                <a:ea typeface="宋体" panose="02010600030101010101" pitchFamily="2" charset="-122"/>
              </a:rPr>
              <a:t> detector than the ones listed on their website, or should we go with a different line of detectors?</a:t>
            </a:r>
            <a:endParaRPr lang="zh-CN" altLang="zh-CN" sz="1400" dirty="0">
              <a:effectLst/>
              <a:latin typeface="Calibri" panose="020F0502020204030204" pitchFamily="34" charset="0"/>
              <a:ea typeface="宋体" panose="02010600030101010101" pitchFamily="2" charset="-122"/>
            </a:endParaRPr>
          </a:p>
          <a:p>
            <a:pPr lvl="0">
              <a:buFont typeface="Symbol" panose="05050102010706020507" pitchFamily="18" charset="2"/>
              <a:buChar char=""/>
            </a:pPr>
            <a:r>
              <a:rPr lang="en-US" altLang="zh-CN" sz="1400" dirty="0">
                <a:effectLst/>
                <a:latin typeface="Calibri" panose="020F0502020204030204" pitchFamily="34" charset="0"/>
                <a:ea typeface="宋体" panose="02010600030101010101" pitchFamily="2" charset="-122"/>
              </a:rPr>
              <a:t>Do we want a window on our cryostat? Right now I think we probably do.</a:t>
            </a:r>
            <a:endParaRPr lang="zh-CN" altLang="zh-CN" sz="1400" dirty="0">
              <a:effectLst/>
              <a:latin typeface="Calibri" panose="020F0502020204030204" pitchFamily="34" charset="0"/>
              <a:ea typeface="宋体" panose="02010600030101010101" pitchFamily="2" charset="-122"/>
            </a:endParaRPr>
          </a:p>
          <a:p>
            <a:r>
              <a:rPr lang="en-US" altLang="zh-CN" sz="1400" dirty="0">
                <a:effectLst/>
                <a:latin typeface="Calibri" panose="020F0502020204030204" pitchFamily="34" charset="0"/>
                <a:ea typeface="宋体" panose="02010600030101010101" pitchFamily="2" charset="-122"/>
              </a:rPr>
              <a:t> </a:t>
            </a:r>
            <a:endParaRPr lang="zh-CN" altLang="zh-CN" sz="1400" dirty="0">
              <a:effectLst/>
              <a:latin typeface="Calibri" panose="020F0502020204030204" pitchFamily="34" charset="0"/>
              <a:ea typeface="宋体" panose="02010600030101010101" pitchFamily="2" charset="-122"/>
            </a:endParaRPr>
          </a:p>
          <a:p>
            <a:r>
              <a:rPr lang="en-US" altLang="zh-CN" sz="1400" b="1" dirty="0">
                <a:effectLst/>
                <a:latin typeface="Calibri" panose="020F0502020204030204" pitchFamily="34" charset="0"/>
                <a:ea typeface="宋体" panose="02010600030101010101" pitchFamily="2" charset="-122"/>
              </a:rPr>
              <a:t>Detector Selection</a:t>
            </a:r>
            <a:endParaRPr lang="zh-CN" altLang="zh-CN" sz="1400" dirty="0">
              <a:effectLst/>
              <a:latin typeface="Calibri" panose="020F0502020204030204" pitchFamily="34" charset="0"/>
              <a:ea typeface="宋体" panose="02010600030101010101" pitchFamily="2" charset="-122"/>
            </a:endParaRPr>
          </a:p>
          <a:p>
            <a:r>
              <a:rPr lang="en-US" altLang="zh-CN" sz="1400" dirty="0">
                <a:effectLst/>
                <a:latin typeface="Calibri" panose="020F0502020204030204" pitchFamily="34" charset="0"/>
                <a:ea typeface="宋体" panose="02010600030101010101" pitchFamily="2" charset="-122"/>
              </a:rPr>
              <a:t>Yesterday Mirion recommended we use their </a:t>
            </a:r>
            <a:r>
              <a:rPr lang="en-US" altLang="zh-CN" sz="1400" u="sng" dirty="0">
                <a:solidFill>
                  <a:srgbClr val="0563C1"/>
                </a:solidFill>
                <a:effectLst/>
                <a:latin typeface="Calibri" panose="020F0502020204030204" pitchFamily="34" charset="0"/>
                <a:ea typeface="宋体" panose="02010600030101010101" pitchFamily="2" charset="-122"/>
                <a:hlinkClick r:id="rId2"/>
              </a:rPr>
              <a:t>ULEGe</a:t>
            </a:r>
            <a:r>
              <a:rPr lang="en-US" altLang="zh-CN" sz="1400" dirty="0">
                <a:effectLst/>
                <a:latin typeface="Calibri" panose="020F0502020204030204" pitchFamily="34" charset="0"/>
                <a:ea typeface="宋体" panose="02010600030101010101" pitchFamily="2" charset="-122"/>
              </a:rPr>
              <a:t> detectors and made a passing mention of </a:t>
            </a:r>
            <a:r>
              <a:rPr lang="en-US" altLang="zh-CN" sz="1400" dirty="0" err="1">
                <a:effectLst/>
                <a:latin typeface="Calibri" panose="020F0502020204030204" pitchFamily="34" charset="0"/>
                <a:ea typeface="宋体" panose="02010600030101010101" pitchFamily="2" charset="-122"/>
              </a:rPr>
              <a:t>BEGe</a:t>
            </a:r>
            <a:r>
              <a:rPr lang="en-US" altLang="zh-CN" sz="1400" dirty="0">
                <a:effectLst/>
                <a:latin typeface="Calibri" panose="020F0502020204030204" pitchFamily="34" charset="0"/>
                <a:ea typeface="宋体" panose="02010600030101010101" pitchFamily="2" charset="-122"/>
              </a:rPr>
              <a:t> at the end of the meeting. From their literature it looks like their largest standard ULEGe configuration has an area of 100 mm^2 and is 10 mm thick (the smaller area detectors are 5 mm thick), although some of their </a:t>
            </a:r>
            <a:r>
              <a:rPr lang="en-US" altLang="zh-CN" sz="1400" u="sng" dirty="0">
                <a:solidFill>
                  <a:srgbClr val="0563C1"/>
                </a:solidFill>
                <a:effectLst/>
                <a:latin typeface="Calibri" panose="020F0502020204030204" pitchFamily="34" charset="0"/>
                <a:ea typeface="宋体" panose="02010600030101010101" pitchFamily="2" charset="-122"/>
                <a:hlinkClick r:id="rId3"/>
              </a:rPr>
              <a:t>cryostat literature</a:t>
            </a:r>
            <a:r>
              <a:rPr lang="en-US" altLang="zh-CN" sz="1400" dirty="0">
                <a:effectLst/>
                <a:latin typeface="Calibri" panose="020F0502020204030204" pitchFamily="34" charset="0"/>
                <a:ea typeface="宋体" panose="02010600030101010101" pitchFamily="2" charset="-122"/>
              </a:rPr>
              <a:t> implies they can be bigger (I think this might be an array).  Per the attached calculations, we’d need to get a 100 mm^2 detector within 7.5 mm of the source to cover 10% solid angle. Per their literature, the efficiency of ULEGe should be close to 1 over most the energies we are interested in, decreasing to ~95% at 70 keV for a 5 mm thick detector. Their literature doesn’t include efficiencies for 10 mm thick detectors, but I was able to reproduce their reported efficiencies for a 5 mm thick detector and then re-run the code with a 10 mm thick detector, and got an efficiency of 98.4%. </a:t>
            </a:r>
            <a:endParaRPr lang="zh-CN" altLang="zh-CN" sz="1400" dirty="0">
              <a:effectLst/>
              <a:latin typeface="Calibri" panose="020F0502020204030204" pitchFamily="34" charset="0"/>
              <a:ea typeface="宋体" panose="02010600030101010101" pitchFamily="2" charset="-122"/>
            </a:endParaRPr>
          </a:p>
          <a:p>
            <a:r>
              <a:rPr lang="en-US" altLang="zh-CN" sz="1400" dirty="0">
                <a:effectLst/>
                <a:latin typeface="Calibri" panose="020F0502020204030204" pitchFamily="34" charset="0"/>
                <a:ea typeface="宋体" panose="02010600030101010101" pitchFamily="2" charset="-122"/>
              </a:rPr>
              <a:t> </a:t>
            </a:r>
            <a:endParaRPr lang="zh-CN" altLang="zh-CN" sz="1400" dirty="0">
              <a:effectLst/>
              <a:latin typeface="Calibri" panose="020F0502020204030204" pitchFamily="34" charset="0"/>
              <a:ea typeface="宋体" panose="02010600030101010101" pitchFamily="2" charset="-122"/>
            </a:endParaRPr>
          </a:p>
          <a:p>
            <a:r>
              <a:rPr lang="en-US" altLang="zh-CN" sz="1400" dirty="0">
                <a:effectLst/>
                <a:latin typeface="Calibri" panose="020F0502020204030204" pitchFamily="34" charset="0"/>
                <a:ea typeface="宋体" panose="02010600030101010101" pitchFamily="2" charset="-122"/>
              </a:rPr>
              <a:t>If we want larger detectors, we could also consider their </a:t>
            </a:r>
            <a:r>
              <a:rPr lang="en-US" altLang="zh-CN" sz="1400" dirty="0" err="1">
                <a:effectLst/>
                <a:latin typeface="Calibri" panose="020F0502020204030204" pitchFamily="34" charset="0"/>
                <a:ea typeface="宋体" panose="02010600030101010101" pitchFamily="2" charset="-122"/>
              </a:rPr>
              <a:t>SiLi</a:t>
            </a:r>
            <a:r>
              <a:rPr lang="en-US" altLang="zh-CN" sz="1400" dirty="0">
                <a:effectLst/>
                <a:latin typeface="Calibri" panose="020F0502020204030204" pitchFamily="34" charset="0"/>
                <a:ea typeface="宋体" panose="02010600030101010101" pitchFamily="2" charset="-122"/>
              </a:rPr>
              <a:t> detectors or Broad Energy Germanium (</a:t>
            </a:r>
            <a:r>
              <a:rPr lang="en-US" altLang="zh-CN" sz="1400" dirty="0" err="1">
                <a:effectLst/>
                <a:latin typeface="Calibri" panose="020F0502020204030204" pitchFamily="34" charset="0"/>
                <a:ea typeface="宋体" panose="02010600030101010101" pitchFamily="2" charset="-122"/>
              </a:rPr>
              <a:t>BEGe</a:t>
            </a:r>
            <a:r>
              <a:rPr lang="en-US" altLang="zh-CN" sz="1400" dirty="0">
                <a:effectLst/>
                <a:latin typeface="Calibri" panose="020F0502020204030204" pitchFamily="34" charset="0"/>
                <a:ea typeface="宋体" panose="02010600030101010101" pitchFamily="2" charset="-122"/>
              </a:rPr>
              <a:t>) detectors, both of which come in much larger sizes. They have </a:t>
            </a:r>
            <a:r>
              <a:rPr lang="en-US" altLang="zh-CN" sz="1400" dirty="0" err="1">
                <a:effectLst/>
                <a:latin typeface="Calibri" panose="020F0502020204030204" pitchFamily="34" charset="0"/>
                <a:ea typeface="宋体" panose="02010600030101010101" pitchFamily="2" charset="-122"/>
              </a:rPr>
              <a:t>SiLi</a:t>
            </a:r>
            <a:r>
              <a:rPr lang="en-US" altLang="zh-CN" sz="1400" dirty="0">
                <a:effectLst/>
                <a:latin typeface="Calibri" panose="020F0502020204030204" pitchFamily="34" charset="0"/>
                <a:ea typeface="宋体" panose="02010600030101010101" pitchFamily="2" charset="-122"/>
              </a:rPr>
              <a:t> detectors up to 5 mm thick and 500 mm^2, which make up for their lower efficiency with larger area at energies below ~35 keV, but even with the larger size we’d expect it to only collect about half as many photons at 70 keV. Both </a:t>
            </a:r>
            <a:r>
              <a:rPr lang="en-US" altLang="zh-CN" sz="1400" dirty="0" err="1">
                <a:effectLst/>
                <a:latin typeface="Calibri" panose="020F0502020204030204" pitchFamily="34" charset="0"/>
                <a:ea typeface="宋体" panose="02010600030101010101" pitchFamily="2" charset="-122"/>
              </a:rPr>
              <a:t>BEGe</a:t>
            </a:r>
            <a:r>
              <a:rPr lang="en-US" altLang="zh-CN" sz="1400" dirty="0">
                <a:effectLst/>
                <a:latin typeface="Calibri" panose="020F0502020204030204" pitchFamily="34" charset="0"/>
                <a:ea typeface="宋体" panose="02010600030101010101" pitchFamily="2" charset="-122"/>
              </a:rPr>
              <a:t> and </a:t>
            </a:r>
            <a:r>
              <a:rPr lang="en-US" altLang="zh-CN" sz="1400" dirty="0" err="1">
                <a:effectLst/>
                <a:latin typeface="Calibri" panose="020F0502020204030204" pitchFamily="34" charset="0"/>
                <a:ea typeface="宋体" panose="02010600030101010101" pitchFamily="2" charset="-122"/>
              </a:rPr>
              <a:t>SiLi</a:t>
            </a:r>
            <a:r>
              <a:rPr lang="en-US" altLang="zh-CN" sz="1400" dirty="0">
                <a:effectLst/>
                <a:latin typeface="Calibri" panose="020F0502020204030204" pitchFamily="34" charset="0"/>
                <a:ea typeface="宋体" panose="02010600030101010101" pitchFamily="2" charset="-122"/>
              </a:rPr>
              <a:t> detectors have somewhat worse resolutions than ULEGe, but are still better than the our 0.6 keV requirement that Lijie mentioned yesterday.</a:t>
            </a:r>
            <a:endParaRPr lang="zh-CN" altLang="zh-CN" sz="1400" dirty="0">
              <a:effectLst/>
              <a:latin typeface="Calibri" panose="020F0502020204030204" pitchFamily="34" charset="0"/>
              <a:ea typeface="宋体" panose="02010600030101010101" pitchFamily="2" charset="-122"/>
            </a:endParaRPr>
          </a:p>
          <a:p>
            <a:r>
              <a:rPr lang="en-US" altLang="zh-CN" sz="1400" dirty="0">
                <a:effectLst/>
                <a:latin typeface="Calibri" panose="020F0502020204030204" pitchFamily="34" charset="0"/>
                <a:ea typeface="宋体" panose="02010600030101010101" pitchFamily="2" charset="-122"/>
              </a:rPr>
              <a:t> </a:t>
            </a:r>
            <a:endParaRPr lang="zh-CN" altLang="zh-CN" sz="1400" dirty="0">
              <a:effectLst/>
              <a:latin typeface="Calibri" panose="020F0502020204030204" pitchFamily="34" charset="0"/>
              <a:ea typeface="宋体" panose="02010600030101010101" pitchFamily="2" charset="-122"/>
            </a:endParaRPr>
          </a:p>
          <a:p>
            <a:r>
              <a:rPr lang="en-US" altLang="zh-CN" sz="1400" b="1" dirty="0">
                <a:effectLst/>
                <a:latin typeface="Calibri" panose="020F0502020204030204" pitchFamily="34" charset="0"/>
                <a:ea typeface="宋体" panose="02010600030101010101" pitchFamily="2" charset="-122"/>
              </a:rPr>
              <a:t>Window or Windowless</a:t>
            </a:r>
            <a:endParaRPr lang="zh-CN" altLang="zh-CN" sz="1400" dirty="0">
              <a:effectLst/>
              <a:latin typeface="Calibri" panose="020F0502020204030204" pitchFamily="34" charset="0"/>
              <a:ea typeface="宋体" panose="02010600030101010101" pitchFamily="2" charset="-122"/>
            </a:endParaRPr>
          </a:p>
          <a:p>
            <a:r>
              <a:rPr lang="en-US" altLang="zh-CN" sz="1400" dirty="0">
                <a:effectLst/>
                <a:latin typeface="Calibri" panose="020F0502020204030204" pitchFamily="34" charset="0"/>
                <a:ea typeface="宋体" panose="02010600030101010101" pitchFamily="2" charset="-122"/>
              </a:rPr>
              <a:t>Mirion offers 0.3 mil and 1 mil Be windows, both of which have transmissivity near 1 in our energies of interest per </a:t>
            </a:r>
            <a:r>
              <a:rPr lang="en-US" altLang="zh-CN" sz="1400" dirty="0" err="1">
                <a:effectLst/>
                <a:latin typeface="Calibri" panose="020F0502020204030204" pitchFamily="34" charset="0"/>
                <a:ea typeface="宋体" panose="02010600030101010101" pitchFamily="2" charset="-122"/>
              </a:rPr>
              <a:t>Mirion’s</a:t>
            </a:r>
            <a:r>
              <a:rPr lang="en-US" altLang="zh-CN" sz="1400" dirty="0">
                <a:effectLst/>
                <a:latin typeface="Calibri" panose="020F0502020204030204" pitchFamily="34" charset="0"/>
                <a:ea typeface="宋体" panose="02010600030101010101" pitchFamily="2" charset="-122"/>
              </a:rPr>
              <a:t> literature and my Geant4 simulations show about only about 0.27% of 9keV photons absorbed by 1 mil Be. The windowless cryostats have a gate valve between the detector and source that has to be opened once evacuated, so I tend to think that a window would be a good idea to protect our detector and keep things simple given the small impact on performance. In the simulation I also looked at the effect of a window on protons, and it seems that a 1 mil Be window will nearly completely stop protons with energy &lt; 1.3 MeV and alphas &lt; 5.2 MeV.</a:t>
            </a:r>
            <a:endParaRPr lang="zh-CN" altLang="zh-CN" sz="1400" dirty="0">
              <a:effectLst/>
              <a:latin typeface="Calibri" panose="020F0502020204030204" pitchFamily="34" charset="0"/>
              <a:ea typeface="宋体" panose="02010600030101010101" pitchFamily="2" charset="-122"/>
            </a:endParaRPr>
          </a:p>
          <a:p>
            <a:r>
              <a:rPr lang="en-US" altLang="zh-CN" sz="1400" dirty="0">
                <a:effectLst/>
                <a:latin typeface="Calibri" panose="020F0502020204030204" pitchFamily="34" charset="0"/>
                <a:ea typeface="宋体" panose="02010600030101010101" pitchFamily="2" charset="-122"/>
              </a:rPr>
              <a:t> </a:t>
            </a:r>
            <a:endParaRPr lang="zh-CN" altLang="zh-CN" sz="1400" dirty="0">
              <a:effectLst/>
              <a:latin typeface="Calibri" panose="020F0502020204030204" pitchFamily="34" charset="0"/>
              <a:ea typeface="宋体" panose="02010600030101010101" pitchFamily="2" charset="-122"/>
            </a:endParaRPr>
          </a:p>
          <a:p>
            <a:r>
              <a:rPr lang="en-US" altLang="zh-CN" sz="1400" dirty="0">
                <a:effectLst/>
                <a:latin typeface="Calibri" panose="020F0502020204030204" pitchFamily="34" charset="0"/>
                <a:ea typeface="宋体" panose="02010600030101010101" pitchFamily="2" charset="-122"/>
              </a:rPr>
              <a:t>Thanks,</a:t>
            </a:r>
            <a:endParaRPr lang="zh-CN" altLang="zh-CN" sz="1400" dirty="0">
              <a:effectLst/>
              <a:latin typeface="Calibri" panose="020F0502020204030204" pitchFamily="34" charset="0"/>
              <a:ea typeface="宋体" panose="02010600030101010101" pitchFamily="2" charset="-122"/>
            </a:endParaRPr>
          </a:p>
          <a:p>
            <a:r>
              <a:rPr lang="en-US" altLang="zh-CN" sz="1400" dirty="0">
                <a:effectLst/>
                <a:latin typeface="Calibri" panose="020F0502020204030204" pitchFamily="34" charset="0"/>
                <a:ea typeface="宋体" panose="02010600030101010101" pitchFamily="2" charset="-122"/>
              </a:rPr>
              <a:t>Alex</a:t>
            </a:r>
            <a:endParaRPr lang="zh-CN" altLang="zh-CN" sz="1400" dirty="0">
              <a:effectLst/>
              <a:latin typeface="Calibri" panose="020F0502020204030204" pitchFamily="34" charset="0"/>
              <a:ea typeface="宋体" panose="02010600030101010101" pitchFamily="2" charset="-122"/>
            </a:endParaRPr>
          </a:p>
        </p:txBody>
      </p:sp>
    </p:spTree>
    <p:extLst>
      <p:ext uri="{BB962C8B-B14F-4D97-AF65-F5344CB8AC3E}">
        <p14:creationId xmlns:p14="http://schemas.microsoft.com/office/powerpoint/2010/main" val="471045083"/>
      </p:ext>
    </p:extLst>
  </p:cSld>
  <p:clrMapOvr>
    <a:masterClrMapping/>
  </p:clrMapOvr>
</p:sld>
</file>

<file path=ppt/slides/slide3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6CA7BDC9-90A2-4179-B7AA-DE6DA7F58507}"/>
              </a:ext>
            </a:extLst>
          </p:cNvPr>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0" y="0"/>
            <a:ext cx="9144000" cy="5015670"/>
          </a:xfrm>
          <a:prstGeom prst="rect">
            <a:avLst/>
          </a:prstGeom>
        </p:spPr>
      </p:pic>
    </p:spTree>
    <p:extLst>
      <p:ext uri="{BB962C8B-B14F-4D97-AF65-F5344CB8AC3E}">
        <p14:creationId xmlns:p14="http://schemas.microsoft.com/office/powerpoint/2010/main" val="2998737423"/>
      </p:ext>
    </p:extLst>
  </p:cSld>
  <p:clrMapOvr>
    <a:masterClrMapping/>
  </p:clrMapOvr>
</p:sld>
</file>

<file path=ppt/slides/slide3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3">
            <a:extLst>
              <a:ext uri="{FF2B5EF4-FFF2-40B4-BE49-F238E27FC236}">
                <a16:creationId xmlns:a16="http://schemas.microsoft.com/office/drawing/2014/main" id="{AFB995FF-280A-4726-8261-09E9993407B2}"/>
              </a:ext>
            </a:extLst>
          </p:cNvPr>
          <p:cNvSpPr txBox="1"/>
          <p:nvPr/>
        </p:nvSpPr>
        <p:spPr>
          <a:xfrm>
            <a:off x="0" y="0"/>
            <a:ext cx="9144000" cy="6986528"/>
          </a:xfrm>
          <a:prstGeom prst="rect">
            <a:avLst/>
          </a:prstGeom>
          <a:noFill/>
        </p:spPr>
        <p:txBody>
          <a:bodyPr wrap="square" anchor="t">
            <a:spAutoFit/>
          </a:bodyPr>
          <a:lstStyle/>
          <a:p>
            <a:pPr algn="just"/>
            <a:r>
              <a:rPr lang="en-US" altLang="zh-CN" sz="1400" dirty="0">
                <a:effectLst/>
                <a:latin typeface="Calibri" panose="020F0502020204030204" pitchFamily="34" charset="0"/>
                <a:ea typeface="等线" panose="02010600030101010101" pitchFamily="2" charset="-122"/>
                <a:cs typeface="Calibri" panose="020F0502020204030204" pitchFamily="34" charset="0"/>
              </a:rPr>
              <a:t>Dear Christopher and Lijie,</a:t>
            </a:r>
            <a:endParaRPr lang="zh-CN" altLang="zh-CN" sz="1400" dirty="0">
              <a:effectLst/>
              <a:latin typeface="等线" panose="02010600030101010101" pitchFamily="2" charset="-122"/>
              <a:ea typeface="等线" panose="02010600030101010101" pitchFamily="2" charset="-122"/>
              <a:cs typeface="Calibri" panose="020F0502020204030204" pitchFamily="34" charset="0"/>
            </a:endParaRPr>
          </a:p>
          <a:p>
            <a:pPr algn="just"/>
            <a:r>
              <a:rPr lang="en-US" altLang="zh-CN" sz="1400" dirty="0">
                <a:effectLst/>
                <a:latin typeface="Calibri" panose="020F0502020204030204" pitchFamily="34" charset="0"/>
                <a:ea typeface="等线" panose="02010600030101010101" pitchFamily="2" charset="-122"/>
                <a:cs typeface="Calibri" panose="020F0502020204030204" pitchFamily="34" charset="0"/>
              </a:rPr>
              <a:t> </a:t>
            </a:r>
            <a:endParaRPr lang="zh-CN" altLang="zh-CN" sz="1400" dirty="0">
              <a:effectLst/>
              <a:latin typeface="等线" panose="02010600030101010101" pitchFamily="2" charset="-122"/>
              <a:ea typeface="等线" panose="02010600030101010101" pitchFamily="2" charset="-122"/>
              <a:cs typeface="Calibri" panose="020F0502020204030204" pitchFamily="34" charset="0"/>
            </a:endParaRPr>
          </a:p>
          <a:p>
            <a:pPr algn="just"/>
            <a:r>
              <a:rPr lang="en-US" altLang="zh-CN" sz="1400" dirty="0">
                <a:effectLst/>
                <a:latin typeface="Calibri" panose="020F0502020204030204" pitchFamily="34" charset="0"/>
                <a:ea typeface="等线" panose="02010600030101010101" pitchFamily="2" charset="-122"/>
                <a:cs typeface="Calibri" panose="020F0502020204030204" pitchFamily="34" charset="0"/>
              </a:rPr>
              <a:t>Thank you for your time and providing us additional details about your experiment.</a:t>
            </a:r>
            <a:endParaRPr lang="zh-CN" altLang="zh-CN" sz="1400" dirty="0">
              <a:effectLst/>
              <a:latin typeface="等线" panose="02010600030101010101" pitchFamily="2" charset="-122"/>
              <a:ea typeface="等线" panose="02010600030101010101" pitchFamily="2" charset="-122"/>
              <a:cs typeface="Calibri" panose="020F0502020204030204" pitchFamily="34" charset="0"/>
            </a:endParaRPr>
          </a:p>
          <a:p>
            <a:pPr algn="just"/>
            <a:r>
              <a:rPr lang="en-US" altLang="zh-CN" sz="1400" dirty="0">
                <a:effectLst/>
                <a:latin typeface="Calibri" panose="020F0502020204030204" pitchFamily="34" charset="0"/>
                <a:ea typeface="等线" panose="02010600030101010101" pitchFamily="2" charset="-122"/>
                <a:cs typeface="Calibri" panose="020F0502020204030204" pitchFamily="34" charset="0"/>
              </a:rPr>
              <a:t> </a:t>
            </a:r>
            <a:endParaRPr lang="zh-CN" altLang="zh-CN" sz="1400" dirty="0">
              <a:effectLst/>
              <a:latin typeface="等线" panose="02010600030101010101" pitchFamily="2" charset="-122"/>
              <a:ea typeface="等线" panose="02010600030101010101" pitchFamily="2" charset="-122"/>
              <a:cs typeface="Calibri" panose="020F0502020204030204" pitchFamily="34" charset="0"/>
            </a:endParaRPr>
          </a:p>
          <a:p>
            <a:pPr algn="just"/>
            <a:r>
              <a:rPr lang="en-US" altLang="zh-CN" sz="1400" dirty="0">
                <a:effectLst/>
                <a:latin typeface="Calibri" panose="020F0502020204030204" pitchFamily="34" charset="0"/>
                <a:ea typeface="等线" panose="02010600030101010101" pitchFamily="2" charset="-122"/>
                <a:cs typeface="Calibri" panose="020F0502020204030204" pitchFamily="34" charset="0"/>
              </a:rPr>
              <a:t>As I mentioned during our phone call I will include some material for you to review while we are prepare our offer.</a:t>
            </a:r>
            <a:endParaRPr lang="zh-CN" altLang="zh-CN" sz="1400" dirty="0">
              <a:effectLst/>
              <a:latin typeface="等线" panose="02010600030101010101" pitchFamily="2" charset="-122"/>
              <a:ea typeface="等线" panose="02010600030101010101" pitchFamily="2" charset="-122"/>
              <a:cs typeface="Calibri" panose="020F0502020204030204" pitchFamily="34" charset="0"/>
            </a:endParaRPr>
          </a:p>
          <a:p>
            <a:pPr algn="just"/>
            <a:r>
              <a:rPr lang="en-US" altLang="zh-CN" sz="1400" dirty="0">
                <a:effectLst/>
                <a:latin typeface="Calibri" panose="020F0502020204030204" pitchFamily="34" charset="0"/>
                <a:ea typeface="等线" panose="02010600030101010101" pitchFamily="2" charset="-122"/>
                <a:cs typeface="Calibri" panose="020F0502020204030204" pitchFamily="34" charset="0"/>
              </a:rPr>
              <a:t>Based on the information you provide us about your setup my recommendation will to propose you a Ultra-</a:t>
            </a:r>
            <a:r>
              <a:rPr lang="en-US" altLang="zh-CN" sz="1400" dirty="0" err="1">
                <a:effectLst/>
                <a:latin typeface="Calibri" panose="020F0502020204030204" pitchFamily="34" charset="0"/>
                <a:ea typeface="等线" panose="02010600030101010101" pitchFamily="2" charset="-122"/>
                <a:cs typeface="Calibri" panose="020F0502020204030204" pitchFamily="34" charset="0"/>
              </a:rPr>
              <a:t>LEGe</a:t>
            </a:r>
            <a:r>
              <a:rPr lang="en-US" altLang="zh-CN" sz="1400" dirty="0">
                <a:effectLst/>
                <a:latin typeface="Calibri" panose="020F0502020204030204" pitchFamily="34" charset="0"/>
                <a:ea typeface="等线" panose="02010600030101010101" pitchFamily="2" charset="-122"/>
                <a:cs typeface="Calibri" panose="020F0502020204030204" pitchFamily="34" charset="0"/>
              </a:rPr>
              <a:t> detector with a windowless retractable unit with metal bellows seal. For additional details please check the spec sheet on our website.</a:t>
            </a:r>
            <a:endParaRPr lang="zh-CN" altLang="zh-CN" sz="1400" dirty="0">
              <a:effectLst/>
              <a:latin typeface="等线" panose="02010600030101010101" pitchFamily="2" charset="-122"/>
              <a:ea typeface="等线" panose="02010600030101010101" pitchFamily="2" charset="-122"/>
              <a:cs typeface="Calibri" panose="020F0502020204030204" pitchFamily="34" charset="0"/>
            </a:endParaRPr>
          </a:p>
          <a:p>
            <a:pPr algn="just"/>
            <a:r>
              <a:rPr lang="en-US" altLang="zh-CN" sz="1400" u="sng" dirty="0">
                <a:solidFill>
                  <a:srgbClr val="0563C1"/>
                </a:solidFill>
                <a:effectLst/>
                <a:latin typeface="Calibri" panose="020F0502020204030204" pitchFamily="34" charset="0"/>
                <a:ea typeface="等线" panose="02010600030101010101" pitchFamily="2" charset="-122"/>
                <a:cs typeface="Calibri" panose="020F0502020204030204" pitchFamily="34" charset="0"/>
                <a:hlinkClick r:id="rId2"/>
              </a:rPr>
              <a:t>https://mirion.s3.amazonaws.com/cms4_mirion/files/pdf/spec-sheets/csp0201_retractable_cryo_super_spec_2.pdf?1560966003</a:t>
            </a:r>
            <a:endParaRPr lang="zh-CN" altLang="zh-CN" sz="1400" dirty="0">
              <a:effectLst/>
              <a:latin typeface="等线" panose="02010600030101010101" pitchFamily="2" charset="-122"/>
              <a:ea typeface="等线" panose="02010600030101010101" pitchFamily="2" charset="-122"/>
              <a:cs typeface="Calibri" panose="020F0502020204030204" pitchFamily="34" charset="0"/>
            </a:endParaRPr>
          </a:p>
          <a:p>
            <a:pPr algn="just"/>
            <a:endParaRPr lang="zh-CN" altLang="zh-CN" sz="1400" dirty="0">
              <a:effectLst/>
              <a:latin typeface="等线" panose="02010600030101010101" pitchFamily="2" charset="-122"/>
              <a:ea typeface="等线" panose="02010600030101010101" pitchFamily="2" charset="-122"/>
              <a:cs typeface="Calibri" panose="020F0502020204030204" pitchFamily="34" charset="0"/>
            </a:endParaRPr>
          </a:p>
          <a:p>
            <a:pPr algn="just"/>
            <a:r>
              <a:rPr lang="en-US" altLang="zh-CN" sz="1400" dirty="0">
                <a:effectLst/>
                <a:latin typeface="Calibri" panose="020F0502020204030204" pitchFamily="34" charset="0"/>
                <a:ea typeface="等线" panose="02010600030101010101" pitchFamily="2" charset="-122"/>
                <a:cs typeface="Calibri" panose="020F0502020204030204" pitchFamily="34" charset="0"/>
              </a:rPr>
              <a:t>For the bigger HPGe detector outside the vacuum chamber my suggestion will be to use a 100% </a:t>
            </a:r>
            <a:r>
              <a:rPr lang="en-US" altLang="zh-CN" sz="1400" dirty="0" err="1">
                <a:effectLst/>
                <a:latin typeface="Calibri" panose="020F0502020204030204" pitchFamily="34" charset="0"/>
                <a:ea typeface="等线" panose="02010600030101010101" pitchFamily="2" charset="-122"/>
                <a:cs typeface="Calibri" panose="020F0502020204030204" pitchFamily="34" charset="0"/>
              </a:rPr>
              <a:t>Xtra</a:t>
            </a:r>
            <a:r>
              <a:rPr lang="en-US" altLang="zh-CN" sz="1400" dirty="0">
                <a:effectLst/>
                <a:latin typeface="Calibri" panose="020F0502020204030204" pitchFamily="34" charset="0"/>
                <a:ea typeface="等线" panose="02010600030101010101" pitchFamily="2" charset="-122"/>
                <a:cs typeface="Calibri" panose="020F0502020204030204" pitchFamily="34" charset="0"/>
              </a:rPr>
              <a:t> (Extended Range Coaxial Ge Detectors) which will also give you some coverage for the low energy but also has very good efficiency for high energy. See below our spec sheet for your review.</a:t>
            </a:r>
            <a:endParaRPr lang="zh-CN" altLang="zh-CN" sz="1400" dirty="0">
              <a:effectLst/>
              <a:latin typeface="等线" panose="02010600030101010101" pitchFamily="2" charset="-122"/>
              <a:ea typeface="等线" panose="02010600030101010101" pitchFamily="2" charset="-122"/>
              <a:cs typeface="Calibri" panose="020F0502020204030204" pitchFamily="34" charset="0"/>
            </a:endParaRPr>
          </a:p>
          <a:p>
            <a:pPr algn="just"/>
            <a:r>
              <a:rPr lang="en-US" altLang="zh-CN" sz="1400" u="sng" dirty="0">
                <a:solidFill>
                  <a:srgbClr val="0563C1"/>
                </a:solidFill>
                <a:effectLst/>
                <a:latin typeface="等线" panose="02010600030101010101" pitchFamily="2" charset="-122"/>
                <a:ea typeface="等线" panose="02010600030101010101" pitchFamily="2" charset="-122"/>
                <a:cs typeface="Calibri" panose="020F0502020204030204" pitchFamily="34" charset="0"/>
                <a:hlinkClick r:id="rId3"/>
              </a:rPr>
              <a:t>https://mirion.s3.amazonaws.com/cms4_mirion/files/pdf/spec-sheets/ops-1448_xtra_spec_sheet.pdf?1579448774</a:t>
            </a:r>
            <a:endParaRPr lang="zh-CN" altLang="zh-CN" sz="1400" dirty="0">
              <a:effectLst/>
              <a:latin typeface="等线" panose="02010600030101010101" pitchFamily="2" charset="-122"/>
              <a:ea typeface="等线" panose="02010600030101010101" pitchFamily="2" charset="-122"/>
              <a:cs typeface="Calibri" panose="020F0502020204030204" pitchFamily="34" charset="0"/>
            </a:endParaRPr>
          </a:p>
          <a:p>
            <a:pPr algn="just"/>
            <a:r>
              <a:rPr lang="en-US" altLang="zh-CN" sz="1400" dirty="0">
                <a:effectLst/>
                <a:latin typeface="等线" panose="02010600030101010101" pitchFamily="2" charset="-122"/>
                <a:ea typeface="等线" panose="02010600030101010101" pitchFamily="2" charset="-122"/>
                <a:cs typeface="Calibri" panose="020F0502020204030204" pitchFamily="34" charset="0"/>
              </a:rPr>
              <a:t> </a:t>
            </a:r>
            <a:endParaRPr lang="zh-CN" altLang="zh-CN" sz="1400" dirty="0">
              <a:effectLst/>
              <a:latin typeface="等线" panose="02010600030101010101" pitchFamily="2" charset="-122"/>
              <a:ea typeface="等线" panose="02010600030101010101" pitchFamily="2" charset="-122"/>
              <a:cs typeface="Calibri" panose="020F0502020204030204" pitchFamily="34" charset="0"/>
            </a:endParaRPr>
          </a:p>
          <a:p>
            <a:pPr algn="just"/>
            <a:r>
              <a:rPr lang="en-US" altLang="zh-CN" sz="1400" dirty="0">
                <a:effectLst/>
                <a:latin typeface="Calibri" panose="020F0502020204030204" pitchFamily="34" charset="0"/>
                <a:ea typeface="等线" panose="02010600030101010101" pitchFamily="2" charset="-122"/>
                <a:cs typeface="Calibri" panose="020F0502020204030204" pitchFamily="34" charset="0"/>
              </a:rPr>
              <a:t>Other option very similar with this will be to use 100% </a:t>
            </a:r>
            <a:r>
              <a:rPr lang="en-US" altLang="zh-CN" sz="1400" dirty="0" err="1">
                <a:effectLst/>
                <a:latin typeface="Calibri" panose="020F0502020204030204" pitchFamily="34" charset="0"/>
                <a:ea typeface="等线" panose="02010600030101010101" pitchFamily="2" charset="-122"/>
                <a:cs typeface="Calibri" panose="020F0502020204030204" pitchFamily="34" charset="0"/>
              </a:rPr>
              <a:t>SEGe</a:t>
            </a:r>
            <a:r>
              <a:rPr lang="en-US" altLang="zh-CN" sz="1400" dirty="0">
                <a:effectLst/>
                <a:latin typeface="Calibri" panose="020F0502020204030204" pitchFamily="34" charset="0"/>
                <a:ea typeface="等线" panose="02010600030101010101" pitchFamily="2" charset="-122"/>
                <a:cs typeface="Calibri" panose="020F0502020204030204" pitchFamily="34" charset="0"/>
              </a:rPr>
              <a:t> (standard electrode coaxial detector), the only difference will be that for low energy below 100 keV will be less sensitive than the 100% </a:t>
            </a:r>
            <a:r>
              <a:rPr lang="en-US" altLang="zh-CN" sz="1400" dirty="0" err="1">
                <a:effectLst/>
                <a:latin typeface="Calibri" panose="020F0502020204030204" pitchFamily="34" charset="0"/>
                <a:ea typeface="等线" panose="02010600030101010101" pitchFamily="2" charset="-122"/>
                <a:cs typeface="Calibri" panose="020F0502020204030204" pitchFamily="34" charset="0"/>
              </a:rPr>
              <a:t>Xtra</a:t>
            </a:r>
            <a:r>
              <a:rPr lang="en-US" altLang="zh-CN" sz="1400" dirty="0">
                <a:effectLst/>
                <a:latin typeface="Calibri" panose="020F0502020204030204" pitchFamily="34" charset="0"/>
                <a:ea typeface="等线" panose="02010600030101010101" pitchFamily="2" charset="-122"/>
                <a:cs typeface="Calibri" panose="020F0502020204030204" pitchFamily="34" charset="0"/>
              </a:rPr>
              <a:t>. I know you mention that your energy of interest is between 100 keV and as high as 10 MeV. I thought it will be good to have some overlap with the Ultra-</a:t>
            </a:r>
            <a:r>
              <a:rPr lang="en-US" altLang="zh-CN" sz="1400" dirty="0" err="1">
                <a:effectLst/>
                <a:latin typeface="Calibri" panose="020F0502020204030204" pitchFamily="34" charset="0"/>
                <a:ea typeface="等线" panose="02010600030101010101" pitchFamily="2" charset="-122"/>
                <a:cs typeface="Calibri" panose="020F0502020204030204" pitchFamily="34" charset="0"/>
              </a:rPr>
              <a:t>LEGe</a:t>
            </a:r>
            <a:r>
              <a:rPr lang="en-US" altLang="zh-CN" sz="1400" dirty="0">
                <a:effectLst/>
                <a:latin typeface="Calibri" panose="020F0502020204030204" pitchFamily="34" charset="0"/>
                <a:ea typeface="等线" panose="02010600030101010101" pitchFamily="2" charset="-122"/>
                <a:cs typeface="Calibri" panose="020F0502020204030204" pitchFamily="34" charset="0"/>
              </a:rPr>
              <a:t> detector for low energy and that’s why I recommend the </a:t>
            </a:r>
            <a:r>
              <a:rPr lang="en-US" altLang="zh-CN" sz="1400" dirty="0" err="1">
                <a:effectLst/>
                <a:latin typeface="Calibri" panose="020F0502020204030204" pitchFamily="34" charset="0"/>
                <a:ea typeface="等线" panose="02010600030101010101" pitchFamily="2" charset="-122"/>
                <a:cs typeface="Calibri" panose="020F0502020204030204" pitchFamily="34" charset="0"/>
              </a:rPr>
              <a:t>Xtra</a:t>
            </a:r>
            <a:r>
              <a:rPr lang="en-US" altLang="zh-CN" sz="1400" dirty="0">
                <a:effectLst/>
                <a:latin typeface="Calibri" panose="020F0502020204030204" pitchFamily="34" charset="0"/>
                <a:ea typeface="等线" panose="02010600030101010101" pitchFamily="2" charset="-122"/>
                <a:cs typeface="Calibri" panose="020F0502020204030204" pitchFamily="34" charset="0"/>
              </a:rPr>
              <a:t>. See below the spec sheet for the </a:t>
            </a:r>
            <a:r>
              <a:rPr lang="en-US" altLang="zh-CN" sz="1400" dirty="0" err="1">
                <a:effectLst/>
                <a:latin typeface="Calibri" panose="020F0502020204030204" pitchFamily="34" charset="0"/>
                <a:ea typeface="等线" panose="02010600030101010101" pitchFamily="2" charset="-122"/>
                <a:cs typeface="Calibri" panose="020F0502020204030204" pitchFamily="34" charset="0"/>
              </a:rPr>
              <a:t>SEGe</a:t>
            </a:r>
            <a:r>
              <a:rPr lang="en-US" altLang="zh-CN" sz="1400" dirty="0">
                <a:effectLst/>
                <a:latin typeface="Calibri" panose="020F0502020204030204" pitchFamily="34" charset="0"/>
                <a:ea typeface="等线" panose="02010600030101010101" pitchFamily="2" charset="-122"/>
                <a:cs typeface="Calibri" panose="020F0502020204030204" pitchFamily="34" charset="0"/>
              </a:rPr>
              <a:t> detector.</a:t>
            </a:r>
            <a:endParaRPr lang="zh-CN" altLang="zh-CN" sz="1400" dirty="0">
              <a:effectLst/>
              <a:latin typeface="等线" panose="02010600030101010101" pitchFamily="2" charset="-122"/>
              <a:ea typeface="等线" panose="02010600030101010101" pitchFamily="2" charset="-122"/>
              <a:cs typeface="Calibri" panose="020F0502020204030204" pitchFamily="34" charset="0"/>
            </a:endParaRPr>
          </a:p>
          <a:p>
            <a:pPr algn="just"/>
            <a:r>
              <a:rPr lang="en-US" altLang="zh-CN" sz="1400" u="sng" dirty="0">
                <a:solidFill>
                  <a:srgbClr val="0563C1"/>
                </a:solidFill>
                <a:effectLst/>
                <a:latin typeface="等线" panose="02010600030101010101" pitchFamily="2" charset="-122"/>
                <a:ea typeface="等线" panose="02010600030101010101" pitchFamily="2" charset="-122"/>
                <a:cs typeface="Calibri" panose="020F0502020204030204" pitchFamily="34" charset="0"/>
                <a:hlinkClick r:id="rId4"/>
              </a:rPr>
              <a:t>https://mirion.s3.amazonaws.com/cms4_mirion/files/pdf/spec-sheets/ops-1441_sege_spec_sheet.pdf?1579447944</a:t>
            </a:r>
            <a:endParaRPr lang="zh-CN" altLang="zh-CN" sz="1400" dirty="0">
              <a:effectLst/>
              <a:latin typeface="等线" panose="02010600030101010101" pitchFamily="2" charset="-122"/>
              <a:ea typeface="等线" panose="02010600030101010101" pitchFamily="2" charset="-122"/>
              <a:cs typeface="Calibri" panose="020F0502020204030204" pitchFamily="34" charset="0"/>
            </a:endParaRPr>
          </a:p>
          <a:p>
            <a:pPr algn="just"/>
            <a:r>
              <a:rPr lang="en-US" altLang="zh-CN" sz="1400" dirty="0">
                <a:effectLst/>
                <a:latin typeface="等线" panose="02010600030101010101" pitchFamily="2" charset="-122"/>
                <a:ea typeface="等线" panose="02010600030101010101" pitchFamily="2" charset="-122"/>
                <a:cs typeface="Calibri" panose="020F0502020204030204" pitchFamily="34" charset="0"/>
              </a:rPr>
              <a:t> </a:t>
            </a:r>
            <a:endParaRPr lang="zh-CN" altLang="zh-CN" sz="1400" dirty="0">
              <a:effectLst/>
              <a:latin typeface="等线" panose="02010600030101010101" pitchFamily="2" charset="-122"/>
              <a:ea typeface="等线" panose="02010600030101010101" pitchFamily="2" charset="-122"/>
              <a:cs typeface="Calibri" panose="020F0502020204030204" pitchFamily="34" charset="0"/>
            </a:endParaRPr>
          </a:p>
          <a:p>
            <a:pPr algn="just"/>
            <a:r>
              <a:rPr lang="en-US" altLang="zh-CN" sz="1400" dirty="0">
                <a:effectLst/>
                <a:latin typeface="Calibri" panose="020F0502020204030204" pitchFamily="34" charset="0"/>
                <a:ea typeface="等线" panose="02010600030101010101" pitchFamily="2" charset="-122"/>
                <a:cs typeface="Calibri" panose="020F0502020204030204" pitchFamily="34" charset="0"/>
              </a:rPr>
              <a:t>As a third option which we mention during the phone call it will be to use  a BE5030. See below the spec sheet.</a:t>
            </a:r>
            <a:endParaRPr lang="zh-CN" altLang="zh-CN" sz="1400" dirty="0">
              <a:effectLst/>
              <a:latin typeface="等线" panose="02010600030101010101" pitchFamily="2" charset="-122"/>
              <a:ea typeface="等线" panose="02010600030101010101" pitchFamily="2" charset="-122"/>
              <a:cs typeface="Calibri" panose="020F0502020204030204" pitchFamily="34" charset="0"/>
            </a:endParaRPr>
          </a:p>
          <a:p>
            <a:pPr algn="just"/>
            <a:r>
              <a:rPr lang="en-US" altLang="zh-CN" sz="1400" u="sng" dirty="0">
                <a:solidFill>
                  <a:srgbClr val="0563C1"/>
                </a:solidFill>
                <a:effectLst/>
                <a:latin typeface="Calibri" panose="020F0502020204030204" pitchFamily="34" charset="0"/>
                <a:ea typeface="等线" panose="02010600030101010101" pitchFamily="2" charset="-122"/>
                <a:cs typeface="Calibri" panose="020F0502020204030204" pitchFamily="34" charset="0"/>
                <a:hlinkClick r:id="rId5"/>
              </a:rPr>
              <a:t>https://mirion.s3.amazonaws.com/cms4_mirion/files/pdf/spec-sheets/ops-1424_bege_spec_sheet.pdf?1579456901</a:t>
            </a:r>
            <a:endParaRPr lang="zh-CN" altLang="zh-CN" sz="1400" dirty="0">
              <a:effectLst/>
              <a:latin typeface="等线" panose="02010600030101010101" pitchFamily="2" charset="-122"/>
              <a:ea typeface="等线" panose="02010600030101010101" pitchFamily="2" charset="-122"/>
              <a:cs typeface="Calibri" panose="020F0502020204030204" pitchFamily="34" charset="0"/>
            </a:endParaRPr>
          </a:p>
          <a:p>
            <a:pPr algn="just"/>
            <a:r>
              <a:rPr lang="en-US" altLang="zh-CN" sz="1400" dirty="0">
                <a:effectLst/>
                <a:latin typeface="Calibri" panose="020F0502020204030204" pitchFamily="34" charset="0"/>
                <a:ea typeface="等线" panose="02010600030101010101" pitchFamily="2" charset="-122"/>
                <a:cs typeface="Calibri" panose="020F0502020204030204" pitchFamily="34" charset="0"/>
              </a:rPr>
              <a:t> </a:t>
            </a:r>
            <a:endParaRPr lang="zh-CN" altLang="zh-CN" sz="1400" dirty="0">
              <a:effectLst/>
              <a:latin typeface="等线" panose="02010600030101010101" pitchFamily="2" charset="-122"/>
              <a:ea typeface="等线" panose="02010600030101010101" pitchFamily="2" charset="-122"/>
              <a:cs typeface="Calibri" panose="020F0502020204030204" pitchFamily="34" charset="0"/>
            </a:endParaRPr>
          </a:p>
          <a:p>
            <a:pPr algn="just"/>
            <a:r>
              <a:rPr lang="en-US" altLang="zh-CN" sz="1400" dirty="0">
                <a:effectLst/>
                <a:latin typeface="Calibri" panose="020F0502020204030204" pitchFamily="34" charset="0"/>
                <a:ea typeface="等线" panose="02010600030101010101" pitchFamily="2" charset="-122"/>
                <a:cs typeface="Calibri" panose="020F0502020204030204" pitchFamily="34" charset="0"/>
              </a:rPr>
              <a:t>All detectors mention above will be mounted with an electrical cooler and they are all good candidates. A bigger detector like a 100%Xtra or </a:t>
            </a:r>
            <a:r>
              <a:rPr lang="en-US" altLang="zh-CN" sz="1400" dirty="0" err="1">
                <a:effectLst/>
                <a:latin typeface="Calibri" panose="020F0502020204030204" pitchFamily="34" charset="0"/>
                <a:ea typeface="等线" panose="02010600030101010101" pitchFamily="2" charset="-122"/>
                <a:cs typeface="Calibri" panose="020F0502020204030204" pitchFamily="34" charset="0"/>
              </a:rPr>
              <a:t>SEGe</a:t>
            </a:r>
            <a:r>
              <a:rPr lang="en-US" altLang="zh-CN" sz="1400" dirty="0">
                <a:effectLst/>
                <a:latin typeface="Calibri" panose="020F0502020204030204" pitchFamily="34" charset="0"/>
                <a:ea typeface="等线" panose="02010600030101010101" pitchFamily="2" charset="-122"/>
                <a:cs typeface="Calibri" panose="020F0502020204030204" pitchFamily="34" charset="0"/>
              </a:rPr>
              <a:t> will be more costly than a BE5030 detector. If you don’t have a budget constrain than my recommendation will be to go with the first option. </a:t>
            </a:r>
            <a:endParaRPr lang="zh-CN" altLang="zh-CN" sz="1400" dirty="0">
              <a:effectLst/>
              <a:latin typeface="等线" panose="02010600030101010101" pitchFamily="2" charset="-122"/>
              <a:ea typeface="等线" panose="02010600030101010101" pitchFamily="2" charset="-122"/>
              <a:cs typeface="Calibri" panose="020F0502020204030204" pitchFamily="34" charset="0"/>
            </a:endParaRPr>
          </a:p>
          <a:p>
            <a:pPr algn="just"/>
            <a:r>
              <a:rPr lang="en-US" altLang="zh-CN" sz="1400" dirty="0">
                <a:effectLst/>
                <a:latin typeface="Calibri" panose="020F0502020204030204" pitchFamily="34" charset="0"/>
                <a:ea typeface="等线" panose="02010600030101010101" pitchFamily="2" charset="-122"/>
                <a:cs typeface="Calibri" panose="020F0502020204030204" pitchFamily="34" charset="0"/>
              </a:rPr>
              <a:t>Please let me know if you have any questions or I can help with anything.</a:t>
            </a:r>
            <a:endParaRPr lang="zh-CN" altLang="zh-CN" sz="1400" dirty="0">
              <a:effectLst/>
              <a:latin typeface="等线" panose="02010600030101010101" pitchFamily="2" charset="-122"/>
              <a:ea typeface="等线" panose="02010600030101010101" pitchFamily="2" charset="-122"/>
              <a:cs typeface="Calibri" panose="020F0502020204030204" pitchFamily="34" charset="0"/>
            </a:endParaRPr>
          </a:p>
          <a:p>
            <a:pPr algn="just"/>
            <a:r>
              <a:rPr lang="en-US" altLang="zh-CN" sz="1400" dirty="0">
                <a:effectLst/>
                <a:latin typeface="Calibri" panose="020F0502020204030204" pitchFamily="34" charset="0"/>
                <a:ea typeface="等线" panose="02010600030101010101" pitchFamily="2" charset="-122"/>
                <a:cs typeface="Calibri" panose="020F0502020204030204" pitchFamily="34" charset="0"/>
              </a:rPr>
              <a:t>Thanks,</a:t>
            </a:r>
            <a:endParaRPr lang="zh-CN" altLang="zh-CN" sz="1400" dirty="0">
              <a:effectLst/>
              <a:latin typeface="等线" panose="02010600030101010101" pitchFamily="2" charset="-122"/>
              <a:ea typeface="等线" panose="02010600030101010101" pitchFamily="2" charset="-122"/>
              <a:cs typeface="Calibri" panose="020F0502020204030204" pitchFamily="34" charset="0"/>
            </a:endParaRPr>
          </a:p>
          <a:p>
            <a:pPr algn="just"/>
            <a:r>
              <a:rPr lang="en-US" altLang="zh-CN" sz="1400" dirty="0">
                <a:effectLst/>
                <a:latin typeface="Calibri" panose="020F0502020204030204" pitchFamily="34" charset="0"/>
                <a:ea typeface="等线" panose="02010600030101010101" pitchFamily="2" charset="-122"/>
                <a:cs typeface="Calibri" panose="020F0502020204030204" pitchFamily="34" charset="0"/>
              </a:rPr>
              <a:t>Gabriela</a:t>
            </a:r>
            <a:endParaRPr lang="zh-CN" altLang="zh-CN" sz="1400" dirty="0">
              <a:effectLst/>
              <a:latin typeface="等线" panose="02010600030101010101" pitchFamily="2" charset="-122"/>
              <a:ea typeface="等线" panose="02010600030101010101" pitchFamily="2" charset="-122"/>
              <a:cs typeface="Calibri" panose="020F0502020204030204" pitchFamily="34" charset="0"/>
            </a:endParaRPr>
          </a:p>
        </p:txBody>
      </p:sp>
    </p:spTree>
    <p:extLst>
      <p:ext uri="{BB962C8B-B14F-4D97-AF65-F5344CB8AC3E}">
        <p14:creationId xmlns:p14="http://schemas.microsoft.com/office/powerpoint/2010/main" val="1520643476"/>
      </p:ext>
    </p:extLst>
  </p:cSld>
  <p:clrMapOvr>
    <a:masterClrMapping/>
  </p:clrMapOvr>
</p:sld>
</file>

<file path=ppt/slides/slide3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a:extLst>
              <a:ext uri="{FF2B5EF4-FFF2-40B4-BE49-F238E27FC236}">
                <a16:creationId xmlns:a16="http://schemas.microsoft.com/office/drawing/2014/main" id="{E20097F9-A6A2-4839-9D05-9BED86AA58C4}"/>
              </a:ext>
            </a:extLst>
          </p:cNvPr>
          <p:cNvSpPr txBox="1"/>
          <p:nvPr/>
        </p:nvSpPr>
        <p:spPr>
          <a:xfrm>
            <a:off x="0" y="0"/>
            <a:ext cx="9144000" cy="5078313"/>
          </a:xfrm>
          <a:prstGeom prst="rect">
            <a:avLst/>
          </a:prstGeom>
          <a:noFill/>
        </p:spPr>
        <p:txBody>
          <a:bodyPr wrap="square">
            <a:spAutoFit/>
          </a:bodyPr>
          <a:lstStyle/>
          <a:p>
            <a:pPr algn="just">
              <a:spcAft>
                <a:spcPts val="0"/>
              </a:spcAft>
            </a:pPr>
            <a:r>
              <a:rPr lang="en-US" altLang="zh-CN" sz="1800" dirty="0">
                <a:solidFill>
                  <a:srgbClr val="1F497D"/>
                </a:solidFill>
                <a:effectLst/>
                <a:latin typeface="Calibri" panose="020F0502020204030204" pitchFamily="34" charset="0"/>
                <a:ea typeface="DengXian" panose="02010600030101010101" pitchFamily="2" charset="-122"/>
                <a:cs typeface="Times New Roman" panose="02020603050405020304" pitchFamily="18" charset="0"/>
              </a:rPr>
              <a:t>Dear Gabriela,</a:t>
            </a:r>
            <a:endParaRPr lang="zh-CN" altLang="zh-CN" sz="1600" dirty="0">
              <a:effectLst/>
              <a:latin typeface="DengXian" panose="02010600030101010101" pitchFamily="2" charset="-122"/>
              <a:ea typeface="DengXian" panose="02010600030101010101" pitchFamily="2" charset="-122"/>
              <a:cs typeface="Times New Roman" panose="02020603050405020304" pitchFamily="18" charset="0"/>
            </a:endParaRPr>
          </a:p>
          <a:p>
            <a:pPr algn="just">
              <a:spcAft>
                <a:spcPts val="0"/>
              </a:spcAft>
            </a:pPr>
            <a:r>
              <a:rPr lang="en-US" altLang="zh-CN" sz="1800" dirty="0">
                <a:solidFill>
                  <a:srgbClr val="1F497D"/>
                </a:solidFill>
                <a:effectLst/>
                <a:latin typeface="Calibri" panose="020F0502020204030204" pitchFamily="34" charset="0"/>
                <a:ea typeface="DengXian" panose="02010600030101010101" pitchFamily="2" charset="-122"/>
                <a:cs typeface="Times New Roman" panose="02020603050405020304" pitchFamily="18" charset="0"/>
              </a:rPr>
              <a:t>We have a couple of questions regarding x-ray detection and cryostat options.</a:t>
            </a:r>
            <a:endParaRPr lang="zh-CN" altLang="zh-CN" sz="1600" dirty="0">
              <a:effectLst/>
              <a:latin typeface="DengXian" panose="02010600030101010101" pitchFamily="2" charset="-122"/>
              <a:ea typeface="DengXian" panose="02010600030101010101" pitchFamily="2" charset="-122"/>
              <a:cs typeface="Times New Roman" panose="02020603050405020304" pitchFamily="18" charset="0"/>
            </a:endParaRPr>
          </a:p>
          <a:p>
            <a:pPr algn="just">
              <a:spcAft>
                <a:spcPts val="0"/>
              </a:spcAft>
            </a:pPr>
            <a:r>
              <a:rPr lang="en-US" altLang="zh-CN" sz="1800" dirty="0">
                <a:solidFill>
                  <a:srgbClr val="1F497D"/>
                </a:solidFill>
                <a:effectLst/>
                <a:latin typeface="Calibri" panose="020F0502020204030204" pitchFamily="34" charset="0"/>
                <a:ea typeface="DengXian" panose="02010600030101010101" pitchFamily="2" charset="-122"/>
                <a:cs typeface="Times New Roman" panose="02020603050405020304" pitchFamily="18" charset="0"/>
              </a:rPr>
              <a:t> </a:t>
            </a:r>
            <a:endParaRPr lang="zh-CN" altLang="zh-CN" sz="1600" dirty="0">
              <a:effectLst/>
              <a:latin typeface="DengXian" panose="02010600030101010101" pitchFamily="2" charset="-122"/>
              <a:ea typeface="DengXian" panose="02010600030101010101" pitchFamily="2" charset="-122"/>
              <a:cs typeface="Times New Roman" panose="02020603050405020304" pitchFamily="18" charset="0"/>
            </a:endParaRPr>
          </a:p>
          <a:p>
            <a:pPr algn="just">
              <a:spcAft>
                <a:spcPts val="0"/>
              </a:spcAft>
            </a:pPr>
            <a:r>
              <a:rPr lang="en-US" altLang="zh-CN" sz="1800" dirty="0">
                <a:solidFill>
                  <a:srgbClr val="1F497D"/>
                </a:solidFill>
                <a:effectLst/>
                <a:latin typeface="Calibri" panose="020F0502020204030204" pitchFamily="34" charset="0"/>
                <a:ea typeface="DengXian" panose="02010600030101010101" pitchFamily="2" charset="-122"/>
                <a:cs typeface="Times New Roman" panose="02020603050405020304" pitchFamily="18" charset="0"/>
              </a:rPr>
              <a:t>The </a:t>
            </a:r>
            <a:r>
              <a:rPr lang="en-US" altLang="zh-CN" sz="1800" dirty="0" err="1">
                <a:solidFill>
                  <a:srgbClr val="1F497D"/>
                </a:solidFill>
                <a:effectLst/>
                <a:latin typeface="Calibri" panose="020F0502020204030204" pitchFamily="34" charset="0"/>
                <a:ea typeface="DengXian" panose="02010600030101010101" pitchFamily="2" charset="-122"/>
                <a:cs typeface="Times New Roman" panose="02020603050405020304" pitchFamily="18" charset="0"/>
              </a:rPr>
              <a:t>LEGe</a:t>
            </a:r>
            <a:r>
              <a:rPr lang="en-US" altLang="zh-CN" sz="1800" dirty="0">
                <a:solidFill>
                  <a:srgbClr val="1F497D"/>
                </a:solidFill>
                <a:effectLst/>
                <a:latin typeface="Calibri" panose="020F0502020204030204" pitchFamily="34" charset="0"/>
                <a:ea typeface="DengXian" panose="02010600030101010101" pitchFamily="2" charset="-122"/>
                <a:cs typeface="Times New Roman" panose="02020603050405020304" pitchFamily="18" charset="0"/>
              </a:rPr>
              <a:t> detectors data sheet shows a decrease in efficiency near the Ge absorption edge, but a similar plot is not included in the data sheets for U-</a:t>
            </a:r>
            <a:r>
              <a:rPr lang="en-US" altLang="zh-CN" sz="1800" dirty="0" err="1">
                <a:solidFill>
                  <a:srgbClr val="1F497D"/>
                </a:solidFill>
                <a:effectLst/>
                <a:latin typeface="Calibri" panose="020F0502020204030204" pitchFamily="34" charset="0"/>
                <a:ea typeface="DengXian" panose="02010600030101010101" pitchFamily="2" charset="-122"/>
                <a:cs typeface="Times New Roman" panose="02020603050405020304" pitchFamily="18" charset="0"/>
              </a:rPr>
              <a:t>LEGe</a:t>
            </a:r>
            <a:r>
              <a:rPr lang="en-US" altLang="zh-CN" sz="1800" dirty="0">
                <a:solidFill>
                  <a:srgbClr val="1F497D"/>
                </a:solidFill>
                <a:effectLst/>
                <a:latin typeface="Calibri" panose="020F0502020204030204" pitchFamily="34" charset="0"/>
                <a:ea typeface="DengXian" panose="02010600030101010101" pitchFamily="2" charset="-122"/>
                <a:cs typeface="Times New Roman" panose="02020603050405020304" pitchFamily="18" charset="0"/>
              </a:rPr>
              <a:t> detectors or </a:t>
            </a:r>
            <a:r>
              <a:rPr lang="en-US" altLang="zh-CN" sz="1800" dirty="0" err="1">
                <a:solidFill>
                  <a:srgbClr val="1F497D"/>
                </a:solidFill>
                <a:effectLst/>
                <a:latin typeface="Calibri" panose="020F0502020204030204" pitchFamily="34" charset="0"/>
                <a:ea typeface="DengXian" panose="02010600030101010101" pitchFamily="2" charset="-122"/>
                <a:cs typeface="Times New Roman" panose="02020603050405020304" pitchFamily="18" charset="0"/>
              </a:rPr>
              <a:t>BEGe</a:t>
            </a:r>
            <a:r>
              <a:rPr lang="en-US" altLang="zh-CN" sz="1800" dirty="0">
                <a:solidFill>
                  <a:srgbClr val="1F497D"/>
                </a:solidFill>
                <a:effectLst/>
                <a:latin typeface="Calibri" panose="020F0502020204030204" pitchFamily="34" charset="0"/>
                <a:ea typeface="DengXian" panose="02010600030101010101" pitchFamily="2" charset="-122"/>
                <a:cs typeface="Times New Roman" panose="02020603050405020304" pitchFamily="18" charset="0"/>
              </a:rPr>
              <a:t>. Do they also have a large decrease in efficiency just above 11.1 keV? Some of our x-rays of interest are in the range of 12-17 keV. </a:t>
            </a:r>
            <a:endParaRPr lang="zh-CN" altLang="zh-CN" sz="1600" dirty="0">
              <a:effectLst/>
              <a:latin typeface="DengXian" panose="02010600030101010101" pitchFamily="2" charset="-122"/>
              <a:ea typeface="DengXian" panose="02010600030101010101" pitchFamily="2" charset="-122"/>
              <a:cs typeface="Times New Roman" panose="02020603050405020304" pitchFamily="18" charset="0"/>
            </a:endParaRPr>
          </a:p>
          <a:p>
            <a:pPr algn="just">
              <a:spcAft>
                <a:spcPts val="0"/>
              </a:spcAft>
            </a:pPr>
            <a:r>
              <a:rPr lang="en-US" altLang="zh-CN" sz="1800" dirty="0">
                <a:solidFill>
                  <a:srgbClr val="1F497D"/>
                </a:solidFill>
                <a:effectLst/>
                <a:latin typeface="Calibri" panose="020F0502020204030204" pitchFamily="34" charset="0"/>
                <a:ea typeface="DengXian" panose="02010600030101010101" pitchFamily="2" charset="-122"/>
                <a:cs typeface="Times New Roman" panose="02020603050405020304" pitchFamily="18" charset="0"/>
              </a:rPr>
              <a:t> </a:t>
            </a:r>
            <a:endParaRPr lang="zh-CN" altLang="zh-CN" sz="1600" dirty="0">
              <a:effectLst/>
              <a:latin typeface="DengXian" panose="02010600030101010101" pitchFamily="2" charset="-122"/>
              <a:ea typeface="DengXian" panose="02010600030101010101" pitchFamily="2" charset="-122"/>
              <a:cs typeface="Times New Roman" panose="02020603050405020304" pitchFamily="18" charset="0"/>
            </a:endParaRPr>
          </a:p>
          <a:p>
            <a:pPr algn="just">
              <a:spcAft>
                <a:spcPts val="0"/>
              </a:spcAft>
            </a:pPr>
            <a:r>
              <a:rPr lang="en-US" altLang="zh-CN" sz="1800" dirty="0">
                <a:solidFill>
                  <a:srgbClr val="1F497D"/>
                </a:solidFill>
                <a:effectLst/>
                <a:latin typeface="Calibri" panose="020F0502020204030204" pitchFamily="34" charset="0"/>
                <a:ea typeface="DengXian" panose="02010600030101010101" pitchFamily="2" charset="-122"/>
                <a:cs typeface="Times New Roman" panose="02020603050405020304" pitchFamily="18" charset="0"/>
              </a:rPr>
              <a:t>Regarding cryostats, we don’t have a requirement to be able to move the detector relative to the sample under vacuum and it appears that Beryllium windows are very transparent to our x-rays of interest, so we don’t necessarily need a windowless retractable cryostat.  Could you provide more information about flanged and or other cryostat options? We’re particularly interested in knowing the distance between the front of the detector and the window because this will affect percent solid angle covered. Our priorities for the cryostat will be to get the detector as close to a sample inside a vacuum chamber as possible and to use electric cooling rather than LN2 cooling, while minimizing cost.</a:t>
            </a:r>
            <a:endParaRPr lang="zh-CN" altLang="zh-CN" sz="1600" dirty="0">
              <a:effectLst/>
              <a:latin typeface="DengXian" panose="02010600030101010101" pitchFamily="2" charset="-122"/>
              <a:ea typeface="DengXian" panose="02010600030101010101" pitchFamily="2" charset="-122"/>
              <a:cs typeface="Times New Roman" panose="02020603050405020304" pitchFamily="18" charset="0"/>
            </a:endParaRPr>
          </a:p>
          <a:p>
            <a:pPr algn="just">
              <a:spcAft>
                <a:spcPts val="0"/>
              </a:spcAft>
            </a:pPr>
            <a:r>
              <a:rPr lang="en-US" altLang="zh-CN" sz="1800" dirty="0">
                <a:solidFill>
                  <a:srgbClr val="1F497D"/>
                </a:solidFill>
                <a:effectLst/>
                <a:latin typeface="Calibri" panose="020F0502020204030204" pitchFamily="34" charset="0"/>
                <a:ea typeface="DengXian" panose="02010600030101010101" pitchFamily="2" charset="-122"/>
                <a:cs typeface="Times New Roman" panose="02020603050405020304" pitchFamily="18" charset="0"/>
              </a:rPr>
              <a:t> </a:t>
            </a:r>
            <a:endParaRPr lang="zh-CN" altLang="zh-CN" sz="1600" dirty="0">
              <a:effectLst/>
              <a:latin typeface="DengXian" panose="02010600030101010101" pitchFamily="2" charset="-122"/>
              <a:ea typeface="DengXian" panose="02010600030101010101" pitchFamily="2" charset="-122"/>
              <a:cs typeface="Times New Roman" panose="02020603050405020304" pitchFamily="18" charset="0"/>
            </a:endParaRPr>
          </a:p>
          <a:p>
            <a:pPr algn="just">
              <a:spcAft>
                <a:spcPts val="0"/>
              </a:spcAft>
            </a:pPr>
            <a:r>
              <a:rPr lang="en-US" altLang="zh-CN" sz="1800" dirty="0">
                <a:solidFill>
                  <a:srgbClr val="1F497D"/>
                </a:solidFill>
                <a:effectLst/>
                <a:latin typeface="Calibri" panose="020F0502020204030204" pitchFamily="34" charset="0"/>
                <a:ea typeface="DengXian" panose="02010600030101010101" pitchFamily="2" charset="-122"/>
                <a:cs typeface="Times New Roman" panose="02020603050405020304" pitchFamily="18" charset="0"/>
              </a:rPr>
              <a:t>Alex Adams</a:t>
            </a:r>
            <a:endParaRPr lang="zh-CN" altLang="zh-CN" sz="1600" dirty="0">
              <a:effectLst/>
              <a:latin typeface="DengXian" panose="02010600030101010101" pitchFamily="2" charset="-122"/>
              <a:ea typeface="DengXian" panose="02010600030101010101" pitchFamily="2" charset="-122"/>
              <a:cs typeface="Times New Roman" panose="02020603050405020304" pitchFamily="18" charset="0"/>
            </a:endParaRPr>
          </a:p>
        </p:txBody>
      </p:sp>
    </p:spTree>
    <p:extLst>
      <p:ext uri="{BB962C8B-B14F-4D97-AF65-F5344CB8AC3E}">
        <p14:creationId xmlns:p14="http://schemas.microsoft.com/office/powerpoint/2010/main" val="2885326467"/>
      </p:ext>
    </p:extLst>
  </p:cSld>
  <p:clrMapOvr>
    <a:masterClrMapping/>
  </p:clrMapOvr>
</p:sld>
</file>

<file path=ppt/slides/slide3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Box 5">
            <a:extLst>
              <a:ext uri="{FF2B5EF4-FFF2-40B4-BE49-F238E27FC236}">
                <a16:creationId xmlns:a16="http://schemas.microsoft.com/office/drawing/2014/main" id="{0C2F7856-5A8C-45C6-A40E-23334063452E}"/>
              </a:ext>
            </a:extLst>
          </p:cNvPr>
          <p:cNvSpPr txBox="1"/>
          <p:nvPr/>
        </p:nvSpPr>
        <p:spPr>
          <a:xfrm>
            <a:off x="0" y="0"/>
            <a:ext cx="9144000" cy="6247864"/>
          </a:xfrm>
          <a:prstGeom prst="rect">
            <a:avLst/>
          </a:prstGeom>
          <a:noFill/>
        </p:spPr>
        <p:txBody>
          <a:bodyPr wrap="square">
            <a:spAutoFit/>
          </a:bodyPr>
          <a:lstStyle/>
          <a:p>
            <a:pPr algn="just">
              <a:spcAft>
                <a:spcPts val="0"/>
              </a:spcAft>
            </a:pPr>
            <a:r>
              <a:rPr lang="en-US" altLang="zh-CN" sz="1600" dirty="0">
                <a:effectLst/>
                <a:latin typeface="Calibri" panose="020F0502020204030204" pitchFamily="34" charset="0"/>
                <a:ea typeface="DengXian" panose="02010600030101010101" pitchFamily="2" charset="-122"/>
                <a:cs typeface="Times New Roman" panose="02020603050405020304" pitchFamily="18" charset="0"/>
              </a:rPr>
              <a:t>Dear Alex,</a:t>
            </a:r>
            <a:endParaRPr lang="zh-CN" altLang="zh-CN" sz="1600" dirty="0">
              <a:effectLst/>
              <a:latin typeface="DengXian" panose="02010600030101010101" pitchFamily="2" charset="-122"/>
              <a:ea typeface="DengXian" panose="02010600030101010101" pitchFamily="2" charset="-122"/>
              <a:cs typeface="Times New Roman" panose="02020603050405020304" pitchFamily="18" charset="0"/>
            </a:endParaRPr>
          </a:p>
          <a:p>
            <a:pPr algn="just">
              <a:spcAft>
                <a:spcPts val="0"/>
              </a:spcAft>
            </a:pPr>
            <a:r>
              <a:rPr lang="en-US" altLang="zh-CN" sz="1600" dirty="0">
                <a:effectLst/>
                <a:latin typeface="Calibri" panose="020F0502020204030204" pitchFamily="34" charset="0"/>
                <a:ea typeface="DengXian" panose="02010600030101010101" pitchFamily="2" charset="-122"/>
                <a:cs typeface="Times New Roman" panose="02020603050405020304" pitchFamily="18" charset="0"/>
              </a:rPr>
              <a:t> </a:t>
            </a:r>
            <a:endParaRPr lang="zh-CN" altLang="zh-CN" sz="1600" dirty="0">
              <a:effectLst/>
              <a:latin typeface="DengXian" panose="02010600030101010101" pitchFamily="2" charset="-122"/>
              <a:ea typeface="DengXian" panose="02010600030101010101" pitchFamily="2" charset="-122"/>
              <a:cs typeface="Times New Roman" panose="02020603050405020304" pitchFamily="18" charset="0"/>
            </a:endParaRPr>
          </a:p>
          <a:p>
            <a:pPr algn="just">
              <a:spcAft>
                <a:spcPts val="0"/>
              </a:spcAft>
            </a:pPr>
            <a:r>
              <a:rPr lang="en-US" altLang="zh-CN" sz="1600" dirty="0">
                <a:effectLst/>
                <a:latin typeface="Calibri" panose="020F0502020204030204" pitchFamily="34" charset="0"/>
                <a:ea typeface="DengXian" panose="02010600030101010101" pitchFamily="2" charset="-122"/>
                <a:cs typeface="Times New Roman" panose="02020603050405020304" pitchFamily="18" charset="0"/>
              </a:rPr>
              <a:t>Thank you for your patience while I gather all the information. I will answer below your questions and provide feedback.</a:t>
            </a:r>
            <a:endParaRPr lang="zh-CN" altLang="zh-CN" sz="1600" dirty="0">
              <a:effectLst/>
              <a:latin typeface="DengXian" panose="02010600030101010101" pitchFamily="2" charset="-122"/>
              <a:ea typeface="DengXian" panose="02010600030101010101" pitchFamily="2" charset="-122"/>
              <a:cs typeface="Times New Roman" panose="02020603050405020304" pitchFamily="18" charset="0"/>
            </a:endParaRPr>
          </a:p>
          <a:p>
            <a:pPr algn="just">
              <a:spcAft>
                <a:spcPts val="0"/>
              </a:spcAft>
            </a:pPr>
            <a:r>
              <a:rPr lang="en-US" altLang="zh-CN" sz="1600" dirty="0">
                <a:effectLst/>
                <a:latin typeface="Calibri" panose="020F0502020204030204" pitchFamily="34" charset="0"/>
                <a:ea typeface="DengXian" panose="02010600030101010101" pitchFamily="2" charset="-122"/>
                <a:cs typeface="Times New Roman" panose="02020603050405020304" pitchFamily="18" charset="0"/>
              </a:rPr>
              <a:t> </a:t>
            </a:r>
            <a:endParaRPr lang="zh-CN" altLang="zh-CN" sz="1600" dirty="0">
              <a:effectLst/>
              <a:latin typeface="DengXian" panose="02010600030101010101" pitchFamily="2" charset="-122"/>
              <a:ea typeface="DengXian" panose="02010600030101010101" pitchFamily="2" charset="-122"/>
              <a:cs typeface="Times New Roman" panose="02020603050405020304" pitchFamily="18" charset="0"/>
            </a:endParaRPr>
          </a:p>
          <a:p>
            <a:pPr algn="just">
              <a:spcAft>
                <a:spcPts val="0"/>
              </a:spcAft>
            </a:pPr>
            <a:r>
              <a:rPr lang="en-US" altLang="zh-CN" sz="1600" dirty="0">
                <a:effectLst/>
                <a:latin typeface="Calibri" panose="020F0502020204030204" pitchFamily="34" charset="0"/>
                <a:ea typeface="DengXian" panose="02010600030101010101" pitchFamily="2" charset="-122"/>
                <a:cs typeface="Times New Roman" panose="02020603050405020304" pitchFamily="18" charset="0"/>
              </a:rPr>
              <a:t>The 11.1 keV absorption edge is a fundamental property of germanium material.  As such all germanium based detectors will exhibit this efficiency discontinuity in this energy.  Having said this, the Ultra-</a:t>
            </a:r>
            <a:r>
              <a:rPr lang="en-US" altLang="zh-CN" sz="1600" dirty="0" err="1">
                <a:effectLst/>
                <a:latin typeface="Calibri" panose="020F0502020204030204" pitchFamily="34" charset="0"/>
                <a:ea typeface="DengXian" panose="02010600030101010101" pitchFamily="2" charset="-122"/>
                <a:cs typeface="Times New Roman" panose="02020603050405020304" pitchFamily="18" charset="0"/>
              </a:rPr>
              <a:t>LEGe</a:t>
            </a:r>
            <a:r>
              <a:rPr lang="en-US" altLang="zh-CN" sz="1600" dirty="0">
                <a:effectLst/>
                <a:latin typeface="Calibri" panose="020F0502020204030204" pitchFamily="34" charset="0"/>
                <a:ea typeface="DengXian" panose="02010600030101010101" pitchFamily="2" charset="-122"/>
                <a:cs typeface="Times New Roman" panose="02020603050405020304" pitchFamily="18" charset="0"/>
              </a:rPr>
              <a:t> will be less sensitive to the efficiency loss than the </a:t>
            </a:r>
            <a:r>
              <a:rPr lang="en-US" altLang="zh-CN" sz="1600" dirty="0" err="1">
                <a:effectLst/>
                <a:latin typeface="Calibri" panose="020F0502020204030204" pitchFamily="34" charset="0"/>
                <a:ea typeface="DengXian" panose="02010600030101010101" pitchFamily="2" charset="-122"/>
                <a:cs typeface="Times New Roman" panose="02020603050405020304" pitchFamily="18" charset="0"/>
              </a:rPr>
              <a:t>LEGe</a:t>
            </a:r>
            <a:r>
              <a:rPr lang="en-US" altLang="zh-CN" sz="1600" dirty="0">
                <a:effectLst/>
                <a:latin typeface="Calibri" panose="020F0502020204030204" pitchFamily="34" charset="0"/>
                <a:ea typeface="DengXian" panose="02010600030101010101" pitchFamily="2" charset="-122"/>
                <a:cs typeface="Times New Roman" panose="02020603050405020304" pitchFamily="18" charset="0"/>
              </a:rPr>
              <a:t> and </a:t>
            </a:r>
            <a:r>
              <a:rPr lang="en-US" altLang="zh-CN" sz="1600" dirty="0" err="1">
                <a:effectLst/>
                <a:latin typeface="Calibri" panose="020F0502020204030204" pitchFamily="34" charset="0"/>
                <a:ea typeface="DengXian" panose="02010600030101010101" pitchFamily="2" charset="-122"/>
                <a:cs typeface="Times New Roman" panose="02020603050405020304" pitchFamily="18" charset="0"/>
              </a:rPr>
              <a:t>BEGe</a:t>
            </a:r>
            <a:r>
              <a:rPr lang="en-US" altLang="zh-CN" sz="1600" dirty="0">
                <a:effectLst/>
                <a:latin typeface="Calibri" panose="020F0502020204030204" pitchFamily="34" charset="0"/>
                <a:ea typeface="DengXian" panose="02010600030101010101" pitchFamily="2" charset="-122"/>
                <a:cs typeface="Times New Roman" panose="02020603050405020304" pitchFamily="18" charset="0"/>
              </a:rPr>
              <a:t> models.</a:t>
            </a:r>
            <a:endParaRPr lang="zh-CN" altLang="zh-CN" sz="1600" dirty="0">
              <a:effectLst/>
              <a:latin typeface="DengXian" panose="02010600030101010101" pitchFamily="2" charset="-122"/>
              <a:ea typeface="DengXian" panose="02010600030101010101" pitchFamily="2" charset="-122"/>
              <a:cs typeface="Times New Roman" panose="02020603050405020304" pitchFamily="18" charset="0"/>
            </a:endParaRPr>
          </a:p>
          <a:p>
            <a:pPr algn="just">
              <a:spcAft>
                <a:spcPts val="0"/>
              </a:spcAft>
            </a:pPr>
            <a:r>
              <a:rPr lang="en-US" altLang="zh-CN" sz="1600" dirty="0">
                <a:effectLst/>
                <a:latin typeface="Calibri" panose="020F0502020204030204" pitchFamily="34" charset="0"/>
                <a:ea typeface="DengXian" panose="02010600030101010101" pitchFamily="2" charset="-122"/>
                <a:cs typeface="Times New Roman" panose="02020603050405020304" pitchFamily="18" charset="0"/>
              </a:rPr>
              <a:t> </a:t>
            </a:r>
            <a:endParaRPr lang="zh-CN" altLang="zh-CN" sz="1600" dirty="0">
              <a:effectLst/>
              <a:latin typeface="DengXian" panose="02010600030101010101" pitchFamily="2" charset="-122"/>
              <a:ea typeface="DengXian" panose="02010600030101010101" pitchFamily="2" charset="-122"/>
              <a:cs typeface="Times New Roman" panose="02020603050405020304" pitchFamily="18" charset="0"/>
            </a:endParaRPr>
          </a:p>
          <a:p>
            <a:pPr algn="just">
              <a:spcAft>
                <a:spcPts val="0"/>
              </a:spcAft>
            </a:pPr>
            <a:r>
              <a:rPr lang="en-US" altLang="zh-CN" sz="1600" dirty="0">
                <a:effectLst/>
                <a:latin typeface="Calibri" panose="020F0502020204030204" pitchFamily="34" charset="0"/>
                <a:ea typeface="DengXian" panose="02010600030101010101" pitchFamily="2" charset="-122"/>
                <a:cs typeface="Times New Roman" panose="02020603050405020304" pitchFamily="18" charset="0"/>
              </a:rPr>
              <a:t>Concerning the position of the detector in the cryostat, I have attached drawing illustrating the relative position of the detector to the end of the cryostat tube. Essentially, the detector is set back 5 mm from the front of the tube.  In the drawing we show both windowless option (which comes with a cover) to allow evacuation of the detector cryostat for measurement outside of the scattering chamber, and the Be-windowed option.</a:t>
            </a:r>
            <a:endParaRPr lang="zh-CN" altLang="zh-CN" sz="1600" dirty="0">
              <a:effectLst/>
              <a:latin typeface="DengXian" panose="02010600030101010101" pitchFamily="2" charset="-122"/>
              <a:ea typeface="DengXian" panose="02010600030101010101" pitchFamily="2" charset="-122"/>
              <a:cs typeface="Times New Roman" panose="02020603050405020304" pitchFamily="18" charset="0"/>
            </a:endParaRPr>
          </a:p>
          <a:p>
            <a:pPr algn="just">
              <a:spcAft>
                <a:spcPts val="0"/>
              </a:spcAft>
            </a:pPr>
            <a:r>
              <a:rPr lang="en-US" altLang="zh-CN" sz="1600" dirty="0">
                <a:effectLst/>
                <a:latin typeface="Calibri" panose="020F0502020204030204" pitchFamily="34" charset="0"/>
                <a:ea typeface="DengXian" panose="02010600030101010101" pitchFamily="2" charset="-122"/>
                <a:cs typeface="Times New Roman" panose="02020603050405020304" pitchFamily="18" charset="0"/>
              </a:rPr>
              <a:t> </a:t>
            </a:r>
            <a:endParaRPr lang="zh-CN" altLang="zh-CN" sz="1600" dirty="0">
              <a:effectLst/>
              <a:latin typeface="DengXian" panose="02010600030101010101" pitchFamily="2" charset="-122"/>
              <a:ea typeface="DengXian" panose="02010600030101010101" pitchFamily="2" charset="-122"/>
              <a:cs typeface="Times New Roman" panose="02020603050405020304" pitchFamily="18" charset="0"/>
            </a:endParaRPr>
          </a:p>
          <a:p>
            <a:pPr algn="just">
              <a:spcAft>
                <a:spcPts val="0"/>
              </a:spcAft>
            </a:pPr>
            <a:r>
              <a:rPr lang="en-US" altLang="zh-CN" sz="1600" dirty="0">
                <a:effectLst/>
                <a:latin typeface="Calibri" panose="020F0502020204030204" pitchFamily="34" charset="0"/>
                <a:ea typeface="DengXian" panose="02010600030101010101" pitchFamily="2" charset="-122"/>
                <a:cs typeface="Times New Roman" panose="02020603050405020304" pitchFamily="18" charset="0"/>
              </a:rPr>
              <a:t>If a retractable cryostat is not required, we can also make a fixed position mount, much like the one below. In this case we would weld a rotatable flange to the cryostat tube. The picture below shows a 4” long tube, but it can be made longer. We would need to work out the details, but this would be less expensive than the retractable cryostat.</a:t>
            </a:r>
            <a:endParaRPr lang="zh-CN" altLang="zh-CN" sz="1600" dirty="0">
              <a:effectLst/>
              <a:latin typeface="DengXian" panose="02010600030101010101" pitchFamily="2" charset="-122"/>
              <a:ea typeface="DengXian" panose="02010600030101010101" pitchFamily="2" charset="-122"/>
              <a:cs typeface="Times New Roman" panose="02020603050405020304" pitchFamily="18" charset="0"/>
            </a:endParaRPr>
          </a:p>
          <a:p>
            <a:pPr algn="just">
              <a:spcAft>
                <a:spcPts val="0"/>
              </a:spcAft>
            </a:pPr>
            <a:r>
              <a:rPr lang="en-US" altLang="zh-CN" sz="1600" dirty="0">
                <a:effectLst/>
                <a:latin typeface="Calibri" panose="020F0502020204030204" pitchFamily="34" charset="0"/>
                <a:ea typeface="DengXian" panose="02010600030101010101" pitchFamily="2" charset="-122"/>
                <a:cs typeface="Times New Roman" panose="02020603050405020304" pitchFamily="18" charset="0"/>
              </a:rPr>
              <a:t> </a:t>
            </a:r>
            <a:endParaRPr lang="zh-CN" altLang="zh-CN" sz="1600" dirty="0">
              <a:effectLst/>
              <a:latin typeface="DengXian" panose="02010600030101010101" pitchFamily="2" charset="-122"/>
              <a:ea typeface="DengXian" panose="02010600030101010101" pitchFamily="2" charset="-122"/>
              <a:cs typeface="Times New Roman" panose="02020603050405020304" pitchFamily="18" charset="0"/>
            </a:endParaRPr>
          </a:p>
          <a:p>
            <a:pPr algn="just">
              <a:spcAft>
                <a:spcPts val="0"/>
              </a:spcAft>
            </a:pPr>
            <a:r>
              <a:rPr lang="en-US" altLang="zh-CN" sz="1600" dirty="0">
                <a:effectLst/>
                <a:latin typeface="Calibri" panose="020F0502020204030204" pitchFamily="34" charset="0"/>
                <a:ea typeface="DengXian" panose="02010600030101010101" pitchFamily="2" charset="-122"/>
                <a:cs typeface="Times New Roman" panose="02020603050405020304" pitchFamily="18" charset="0"/>
              </a:rPr>
              <a:t>Just to give some budgetary anchors, the GUL0110 with 7905-BWR and CP5-PLUS, comes in at about $75,000. While we would need to work out the details, the non-retractable flange option, similar to the one below with GUL0110 and CP5-PLUS would probably be in the $55,000 price range. There are, of course, other options  (e.g. non-bellows retractable) that would land somewhere in between these two numbers.   </a:t>
            </a:r>
            <a:endParaRPr lang="zh-CN" altLang="zh-CN" sz="1600" dirty="0">
              <a:effectLst/>
              <a:latin typeface="DengXian" panose="02010600030101010101" pitchFamily="2" charset="-122"/>
              <a:ea typeface="DengXian" panose="02010600030101010101" pitchFamily="2" charset="-122"/>
              <a:cs typeface="Times New Roman" panose="02020603050405020304" pitchFamily="18" charset="0"/>
            </a:endParaRPr>
          </a:p>
          <a:p>
            <a:pPr algn="just"/>
            <a:r>
              <a:rPr lang="en-US" altLang="zh-CN" sz="1600" dirty="0">
                <a:effectLst/>
                <a:latin typeface="Calibri" panose="020F0502020204030204" pitchFamily="34" charset="0"/>
                <a:ea typeface="DengXian" panose="02010600030101010101" pitchFamily="2" charset="-122"/>
                <a:cs typeface="Times New Roman" panose="02020603050405020304" pitchFamily="18" charset="0"/>
              </a:rPr>
              <a:t>Gabriela</a:t>
            </a:r>
            <a:endParaRPr lang="zh-CN" altLang="zh-CN" sz="1600" dirty="0">
              <a:effectLst/>
              <a:latin typeface="DengXian" panose="02010600030101010101" pitchFamily="2" charset="-122"/>
              <a:ea typeface="DengXian" panose="02010600030101010101" pitchFamily="2" charset="-122"/>
              <a:cs typeface="Times New Roman" panose="02020603050405020304" pitchFamily="18" charset="0"/>
            </a:endParaRPr>
          </a:p>
        </p:txBody>
      </p:sp>
    </p:spTree>
    <p:extLst>
      <p:ext uri="{BB962C8B-B14F-4D97-AF65-F5344CB8AC3E}">
        <p14:creationId xmlns:p14="http://schemas.microsoft.com/office/powerpoint/2010/main" val="3307544673"/>
      </p:ext>
    </p:extLst>
  </p:cSld>
  <p:clrMapOvr>
    <a:masterClrMapping/>
  </p:clrMapOvr>
</p:sld>
</file>

<file path=ppt/slides/slide3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E0DD5EDE-1A92-45D3-A75F-65F57F3C3528}"/>
              </a:ext>
            </a:extLst>
          </p:cNvPr>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0" y="0"/>
            <a:ext cx="4572000" cy="4318000"/>
          </a:xfrm>
          <a:prstGeom prst="rect">
            <a:avLst/>
          </a:prstGeom>
        </p:spPr>
      </p:pic>
      <p:pic>
        <p:nvPicPr>
          <p:cNvPr id="5" name="Picture 4">
            <a:extLst>
              <a:ext uri="{FF2B5EF4-FFF2-40B4-BE49-F238E27FC236}">
                <a16:creationId xmlns:a16="http://schemas.microsoft.com/office/drawing/2014/main" id="{51B3531F-6977-4812-8C5F-96525AACFFD8}"/>
              </a:ext>
            </a:extLst>
          </p:cNvPr>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4076700" y="0"/>
            <a:ext cx="5067300" cy="4305300"/>
          </a:xfrm>
          <a:prstGeom prst="rect">
            <a:avLst/>
          </a:prstGeom>
        </p:spPr>
      </p:pic>
      <p:graphicFrame>
        <p:nvGraphicFramePr>
          <p:cNvPr id="7" name="Table 6">
            <a:extLst>
              <a:ext uri="{FF2B5EF4-FFF2-40B4-BE49-F238E27FC236}">
                <a16:creationId xmlns:a16="http://schemas.microsoft.com/office/drawing/2014/main" id="{1EE4AF30-D0CF-4AD9-9140-EF830FC57C06}"/>
              </a:ext>
            </a:extLst>
          </p:cNvPr>
          <p:cNvGraphicFramePr>
            <a:graphicFrameLocks noGrp="1"/>
          </p:cNvGraphicFramePr>
          <p:nvPr/>
        </p:nvGraphicFramePr>
        <p:xfrm>
          <a:off x="95839" y="4524732"/>
          <a:ext cx="1915297" cy="1584960"/>
        </p:xfrm>
        <a:graphic>
          <a:graphicData uri="http://schemas.openxmlformats.org/drawingml/2006/table">
            <a:tbl>
              <a:tblPr firstRow="1" bandRow="1">
                <a:tableStyleId>{BC89EF96-8CEA-46FF-86C4-4CE0E7609802}</a:tableStyleId>
              </a:tblPr>
              <a:tblGrid>
                <a:gridCol w="1915297">
                  <a:extLst>
                    <a:ext uri="{9D8B030D-6E8A-4147-A177-3AD203B41FA5}">
                      <a16:colId xmlns:a16="http://schemas.microsoft.com/office/drawing/2014/main" val="3302222431"/>
                    </a:ext>
                  </a:extLst>
                </a:gridCol>
              </a:tblGrid>
              <a:tr h="370840">
                <a:tc>
                  <a:txBody>
                    <a:bodyPr/>
                    <a:lstStyle/>
                    <a:p>
                      <a:pPr algn="ctr"/>
                      <a:r>
                        <a:rPr lang="en-US" altLang="zh-CN" sz="2000" b="0" dirty="0">
                          <a:solidFill>
                            <a:schemeClr val="tx1"/>
                          </a:solidFill>
                        </a:rPr>
                        <a:t>ΔE Si</a:t>
                      </a:r>
                      <a:endParaRPr lang="zh-CN" altLang="en-US" sz="2000" b="0" dirty="0">
                        <a:solidFill>
                          <a:schemeClr val="tx1"/>
                        </a:solidFill>
                      </a:endParaRPr>
                    </a:p>
                  </a:txBody>
                  <a:tcPr anchor="ctr">
                    <a:solidFill>
                      <a:schemeClr val="bg1"/>
                    </a:solidFill>
                  </a:tcPr>
                </a:tc>
                <a:extLst>
                  <a:ext uri="{0D108BD9-81ED-4DB2-BD59-A6C34878D82A}">
                    <a16:rowId xmlns:a16="http://schemas.microsoft.com/office/drawing/2014/main" val="3871275142"/>
                  </a:ext>
                </a:extLst>
              </a:tr>
              <a:tr h="370840">
                <a:tc>
                  <a:txBody>
                    <a:bodyPr/>
                    <a:lstStyle/>
                    <a:p>
                      <a:pPr algn="ctr"/>
                      <a:r>
                        <a:rPr lang="en-US" altLang="zh-CN" sz="2000" b="0" dirty="0">
                          <a:solidFill>
                            <a:schemeClr val="tx1"/>
                          </a:solidFill>
                        </a:rPr>
                        <a:t>E Si</a:t>
                      </a:r>
                      <a:endParaRPr lang="zh-CN" altLang="en-US" sz="2000" b="0" dirty="0">
                        <a:solidFill>
                          <a:schemeClr val="tx1"/>
                        </a:solidFill>
                      </a:endParaRPr>
                    </a:p>
                  </a:txBody>
                  <a:tcPr anchor="ctr">
                    <a:solidFill>
                      <a:schemeClr val="bg1"/>
                    </a:solidFill>
                  </a:tcPr>
                </a:tc>
                <a:extLst>
                  <a:ext uri="{0D108BD9-81ED-4DB2-BD59-A6C34878D82A}">
                    <a16:rowId xmlns:a16="http://schemas.microsoft.com/office/drawing/2014/main" val="1835932318"/>
                  </a:ext>
                </a:extLst>
              </a:tr>
              <a:tr h="370840">
                <a:tc>
                  <a:txBody>
                    <a:bodyPr/>
                    <a:lstStyle/>
                    <a:p>
                      <a:pPr algn="ctr"/>
                      <a:r>
                        <a:rPr lang="en-US" altLang="zh-CN" sz="2000" b="0" dirty="0">
                          <a:solidFill>
                            <a:schemeClr val="tx1"/>
                          </a:solidFill>
                        </a:rPr>
                        <a:t>Si(Li) or Ge</a:t>
                      </a:r>
                      <a:endParaRPr lang="zh-CN" altLang="en-US" sz="2000" b="0" dirty="0">
                        <a:solidFill>
                          <a:schemeClr val="tx1"/>
                        </a:solidFill>
                      </a:endParaRPr>
                    </a:p>
                  </a:txBody>
                  <a:tcPr anchor="ctr">
                    <a:solidFill>
                      <a:schemeClr val="bg1"/>
                    </a:solidFill>
                  </a:tcPr>
                </a:tc>
                <a:extLst>
                  <a:ext uri="{0D108BD9-81ED-4DB2-BD59-A6C34878D82A}">
                    <a16:rowId xmlns:a16="http://schemas.microsoft.com/office/drawing/2014/main" val="261968464"/>
                  </a:ext>
                </a:extLst>
              </a:tr>
              <a:tr h="370840">
                <a:tc>
                  <a:txBody>
                    <a:bodyPr/>
                    <a:lstStyle/>
                    <a:p>
                      <a:pPr algn="ctr"/>
                      <a:r>
                        <a:rPr lang="en-US" altLang="zh-CN" sz="2000" b="0" dirty="0">
                          <a:solidFill>
                            <a:schemeClr val="tx1"/>
                          </a:solidFill>
                        </a:rPr>
                        <a:t>HPGe</a:t>
                      </a:r>
                      <a:endParaRPr lang="zh-CN" altLang="en-US" sz="2000" b="0" dirty="0">
                        <a:solidFill>
                          <a:schemeClr val="tx1"/>
                        </a:solidFill>
                      </a:endParaRPr>
                    </a:p>
                  </a:txBody>
                  <a:tcPr anchor="ctr">
                    <a:solidFill>
                      <a:schemeClr val="bg1"/>
                    </a:solidFill>
                  </a:tcPr>
                </a:tc>
                <a:extLst>
                  <a:ext uri="{0D108BD9-81ED-4DB2-BD59-A6C34878D82A}">
                    <a16:rowId xmlns:a16="http://schemas.microsoft.com/office/drawing/2014/main" val="3792838904"/>
                  </a:ext>
                </a:extLst>
              </a:tr>
            </a:tbl>
          </a:graphicData>
        </a:graphic>
      </p:graphicFrame>
      <p:sp>
        <p:nvSpPr>
          <p:cNvPr id="2" name="TextBox 1">
            <a:extLst>
              <a:ext uri="{FF2B5EF4-FFF2-40B4-BE49-F238E27FC236}">
                <a16:creationId xmlns:a16="http://schemas.microsoft.com/office/drawing/2014/main" id="{1782E914-B7FB-46F3-B9C5-808C25A13C36}"/>
              </a:ext>
            </a:extLst>
          </p:cNvPr>
          <p:cNvSpPr txBox="1"/>
          <p:nvPr/>
        </p:nvSpPr>
        <p:spPr>
          <a:xfrm>
            <a:off x="5288177" y="4524732"/>
            <a:ext cx="1505284" cy="2246769"/>
          </a:xfrm>
          <a:prstGeom prst="rect">
            <a:avLst/>
          </a:prstGeom>
          <a:noFill/>
        </p:spPr>
        <p:txBody>
          <a:bodyPr wrap="none" rtlCol="0">
            <a:spAutoFit/>
          </a:bodyPr>
          <a:lstStyle/>
          <a:p>
            <a:r>
              <a:rPr lang="en-US" altLang="zh-CN" sz="2000" dirty="0"/>
              <a:t>X rays:</a:t>
            </a:r>
          </a:p>
          <a:p>
            <a:r>
              <a:rPr lang="en-US" altLang="zh-CN" sz="2000" dirty="0"/>
              <a:t>Zn 8.6 keV</a:t>
            </a:r>
          </a:p>
          <a:p>
            <a:r>
              <a:rPr lang="en-US" altLang="zh-CN" sz="2000" dirty="0"/>
              <a:t>Zr: 15.8 keV</a:t>
            </a:r>
          </a:p>
          <a:p>
            <a:r>
              <a:rPr lang="en-US" altLang="zh-CN" sz="2000" dirty="0"/>
              <a:t>Sn: 25.3 keV</a:t>
            </a:r>
          </a:p>
          <a:p>
            <a:r>
              <a:rPr lang="en-US" altLang="zh-CN" sz="2000" dirty="0"/>
              <a:t>Nd: 37.4 keV</a:t>
            </a:r>
          </a:p>
          <a:p>
            <a:r>
              <a:rPr lang="en-US" altLang="zh-CN" sz="2000" dirty="0"/>
              <a:t>Yb: 52.4 keV</a:t>
            </a:r>
          </a:p>
          <a:p>
            <a:r>
              <a:rPr lang="en-US" altLang="zh-CN" sz="2000" dirty="0"/>
              <a:t>Hg: 70.8 keV</a:t>
            </a:r>
            <a:endParaRPr lang="zh-CN" altLang="en-US" sz="2000" dirty="0"/>
          </a:p>
        </p:txBody>
      </p:sp>
      <p:sp>
        <p:nvSpPr>
          <p:cNvPr id="8" name="TextBox 7">
            <a:extLst>
              <a:ext uri="{FF2B5EF4-FFF2-40B4-BE49-F238E27FC236}">
                <a16:creationId xmlns:a16="http://schemas.microsoft.com/office/drawing/2014/main" id="{662944A3-5389-4B4C-BE1F-16893C00F908}"/>
              </a:ext>
            </a:extLst>
          </p:cNvPr>
          <p:cNvSpPr txBox="1"/>
          <p:nvPr/>
        </p:nvSpPr>
        <p:spPr>
          <a:xfrm>
            <a:off x="2286000" y="2970304"/>
            <a:ext cx="4572000" cy="923330"/>
          </a:xfrm>
          <a:prstGeom prst="rect">
            <a:avLst/>
          </a:prstGeom>
          <a:noFill/>
        </p:spPr>
        <p:txBody>
          <a:bodyPr wrap="square">
            <a:spAutoFit/>
          </a:bodyPr>
          <a:lstStyle/>
          <a:p>
            <a:r>
              <a:rPr lang="zh-CN" altLang="en-US" dirty="0"/>
              <a:t>. Fill histogram using the values in units of keV. Don't change. </a:t>
            </a:r>
          </a:p>
          <a:p>
            <a:r>
              <a:rPr lang="zh-CN" altLang="en-US" dirty="0"/>
              <a:t>hit</a:t>
            </a:r>
          </a:p>
        </p:txBody>
      </p:sp>
    </p:spTree>
    <p:extLst>
      <p:ext uri="{BB962C8B-B14F-4D97-AF65-F5344CB8AC3E}">
        <p14:creationId xmlns:p14="http://schemas.microsoft.com/office/powerpoint/2010/main" val="2548254796"/>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94C8DF51-69A0-4A0D-85CD-79C0B0331D6C}"/>
              </a:ext>
            </a:extLst>
          </p:cNvPr>
          <p:cNvPicPr>
            <a:picLocks noChangeAspect="1"/>
          </p:cNvPicPr>
          <p:nvPr/>
        </p:nvPicPr>
        <p:blipFill>
          <a:blip r:embed="rId2"/>
          <a:stretch>
            <a:fillRect/>
          </a:stretch>
        </p:blipFill>
        <p:spPr>
          <a:xfrm>
            <a:off x="4572000" y="210582"/>
            <a:ext cx="4464857" cy="3234050"/>
          </a:xfrm>
          <a:prstGeom prst="rect">
            <a:avLst/>
          </a:prstGeom>
        </p:spPr>
      </p:pic>
      <p:pic>
        <p:nvPicPr>
          <p:cNvPr id="10" name="Picture 9">
            <a:extLst>
              <a:ext uri="{FF2B5EF4-FFF2-40B4-BE49-F238E27FC236}">
                <a16:creationId xmlns:a16="http://schemas.microsoft.com/office/drawing/2014/main" id="{BF8BB6D5-5D54-4CAF-B7CA-630DAC6BF54F}"/>
              </a:ext>
            </a:extLst>
          </p:cNvPr>
          <p:cNvPicPr>
            <a:picLocks noChangeAspect="1"/>
          </p:cNvPicPr>
          <p:nvPr/>
        </p:nvPicPr>
        <p:blipFill>
          <a:blip r:embed="rId3"/>
          <a:stretch>
            <a:fillRect/>
          </a:stretch>
        </p:blipFill>
        <p:spPr>
          <a:xfrm>
            <a:off x="4572001" y="0"/>
            <a:ext cx="4571164" cy="221323"/>
          </a:xfrm>
          <a:prstGeom prst="rect">
            <a:avLst/>
          </a:prstGeom>
        </p:spPr>
      </p:pic>
      <p:pic>
        <p:nvPicPr>
          <p:cNvPr id="12" name="Picture 11">
            <a:extLst>
              <a:ext uri="{FF2B5EF4-FFF2-40B4-BE49-F238E27FC236}">
                <a16:creationId xmlns:a16="http://schemas.microsoft.com/office/drawing/2014/main" id="{897C9AAA-9498-4DD7-8BD0-C420B3876706}"/>
              </a:ext>
            </a:extLst>
          </p:cNvPr>
          <p:cNvPicPr>
            <a:picLocks noChangeAspect="1"/>
          </p:cNvPicPr>
          <p:nvPr/>
        </p:nvPicPr>
        <p:blipFill>
          <a:blip r:embed="rId4"/>
          <a:stretch>
            <a:fillRect/>
          </a:stretch>
        </p:blipFill>
        <p:spPr>
          <a:xfrm>
            <a:off x="0" y="179852"/>
            <a:ext cx="4482983" cy="3114493"/>
          </a:xfrm>
          <a:prstGeom prst="rect">
            <a:avLst/>
          </a:prstGeom>
        </p:spPr>
      </p:pic>
      <p:pic>
        <p:nvPicPr>
          <p:cNvPr id="14" name="Picture 13">
            <a:extLst>
              <a:ext uri="{FF2B5EF4-FFF2-40B4-BE49-F238E27FC236}">
                <a16:creationId xmlns:a16="http://schemas.microsoft.com/office/drawing/2014/main" id="{F5BAD61F-8FCC-43FE-B2B5-1156D728412A}"/>
              </a:ext>
            </a:extLst>
          </p:cNvPr>
          <p:cNvPicPr>
            <a:picLocks noChangeAspect="1"/>
          </p:cNvPicPr>
          <p:nvPr/>
        </p:nvPicPr>
        <p:blipFill>
          <a:blip r:embed="rId5"/>
          <a:stretch>
            <a:fillRect/>
          </a:stretch>
        </p:blipFill>
        <p:spPr>
          <a:xfrm>
            <a:off x="0" y="-21811"/>
            <a:ext cx="4539618" cy="198195"/>
          </a:xfrm>
          <a:prstGeom prst="rect">
            <a:avLst/>
          </a:prstGeom>
        </p:spPr>
      </p:pic>
      <p:sp>
        <p:nvSpPr>
          <p:cNvPr id="16" name="TextBox 15">
            <a:extLst>
              <a:ext uri="{FF2B5EF4-FFF2-40B4-BE49-F238E27FC236}">
                <a16:creationId xmlns:a16="http://schemas.microsoft.com/office/drawing/2014/main" id="{81529E9A-39E5-4540-B1C5-0E11DFF77790}"/>
              </a:ext>
            </a:extLst>
          </p:cNvPr>
          <p:cNvSpPr txBox="1"/>
          <p:nvPr/>
        </p:nvSpPr>
        <p:spPr>
          <a:xfrm>
            <a:off x="-1" y="6176282"/>
            <a:ext cx="6839212" cy="646331"/>
          </a:xfrm>
          <a:prstGeom prst="rect">
            <a:avLst/>
          </a:prstGeom>
          <a:noFill/>
        </p:spPr>
        <p:txBody>
          <a:bodyPr wrap="square">
            <a:spAutoFit/>
          </a:bodyPr>
          <a:lstStyle/>
          <a:p>
            <a:r>
              <a:rPr lang="en-US" sz="1800" b="0" i="0" u="none" strike="noStrike" baseline="0" dirty="0">
                <a:latin typeface="Cambria" panose="02040503050406030204" pitchFamily="18" charset="0"/>
                <a:ea typeface="Cambria" panose="02040503050406030204" pitchFamily="18" charset="0"/>
              </a:rPr>
              <a:t>Measured and Theoretical Level Widths for the Atomic </a:t>
            </a:r>
            <a:r>
              <a:rPr lang="en-US" sz="1800" b="0" i="1" u="none" strike="noStrike" baseline="0" dirty="0">
                <a:latin typeface="Cambria" panose="02040503050406030204" pitchFamily="18" charset="0"/>
                <a:ea typeface="Cambria" panose="02040503050406030204" pitchFamily="18" charset="0"/>
              </a:rPr>
              <a:t>K</a:t>
            </a:r>
            <a:r>
              <a:rPr lang="en-US" sz="1800" b="0" i="0" u="none" strike="noStrike" baseline="0" dirty="0">
                <a:latin typeface="Cambria" panose="02040503050406030204" pitchFamily="18" charset="0"/>
                <a:ea typeface="Cambria" panose="02040503050406030204" pitchFamily="18" charset="0"/>
              </a:rPr>
              <a:t>–</a:t>
            </a:r>
            <a:r>
              <a:rPr lang="en-US" sz="1800" b="0" i="1" u="none" strike="noStrike" baseline="0" dirty="0">
                <a:latin typeface="Cambria" panose="02040503050406030204" pitchFamily="18" charset="0"/>
                <a:ea typeface="Cambria" panose="02040503050406030204" pitchFamily="18" charset="0"/>
              </a:rPr>
              <a:t>N</a:t>
            </a:r>
            <a:r>
              <a:rPr lang="en-US" sz="1800" b="0" i="0" u="none" strike="noStrike" baseline="0" dirty="0">
                <a:latin typeface="Cambria" panose="02040503050406030204" pitchFamily="18" charset="0"/>
                <a:ea typeface="Cambria" panose="02040503050406030204" pitchFamily="18" charset="0"/>
              </a:rPr>
              <a:t>7 Levels</a:t>
            </a:r>
            <a:endParaRPr lang="en-US" dirty="0">
              <a:latin typeface="Times New Roman" panose="02020603050405020304" pitchFamily="18" charset="0"/>
            </a:endParaRPr>
          </a:p>
          <a:p>
            <a:r>
              <a:rPr lang="en-US" dirty="0">
                <a:solidFill>
                  <a:srgbClr val="0000CC"/>
                </a:solidFill>
              </a:rPr>
              <a:t>J. L. Campbell </a:t>
            </a:r>
            <a:r>
              <a:rPr lang="en-US" i="1" dirty="0">
                <a:solidFill>
                  <a:srgbClr val="0000CC"/>
                </a:solidFill>
              </a:rPr>
              <a:t>et al</a:t>
            </a:r>
            <a:r>
              <a:rPr lang="en-US" dirty="0">
                <a:solidFill>
                  <a:srgbClr val="0000CC"/>
                </a:solidFill>
              </a:rPr>
              <a:t>., At. Data Nucl. Data Tables 77, 1 (2001).</a:t>
            </a:r>
          </a:p>
        </p:txBody>
      </p:sp>
    </p:spTree>
    <p:extLst>
      <p:ext uri="{BB962C8B-B14F-4D97-AF65-F5344CB8AC3E}">
        <p14:creationId xmlns:p14="http://schemas.microsoft.com/office/powerpoint/2010/main" val="3554684742"/>
      </p:ext>
    </p:extLst>
  </p:cSld>
  <p:clrMapOvr>
    <a:masterClrMapping/>
  </p:clrMapOvr>
</p:sld>
</file>

<file path=ppt/slides/slide3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8B9456B7-CBCD-4C73-B1D6-0D7DC72AC25E}"/>
              </a:ext>
            </a:extLst>
          </p:cNvPr>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0" y="1"/>
            <a:ext cx="5088293" cy="3420000"/>
          </a:xfrm>
          <a:prstGeom prst="rect">
            <a:avLst/>
          </a:prstGeom>
        </p:spPr>
      </p:pic>
      <p:cxnSp>
        <p:nvCxnSpPr>
          <p:cNvPr id="5" name="Straight Arrow Connector 4">
            <a:extLst>
              <a:ext uri="{FF2B5EF4-FFF2-40B4-BE49-F238E27FC236}">
                <a16:creationId xmlns:a16="http://schemas.microsoft.com/office/drawing/2014/main" id="{323E9B6C-6782-4F6B-B91D-EAE6A0F86198}"/>
              </a:ext>
            </a:extLst>
          </p:cNvPr>
          <p:cNvCxnSpPr>
            <a:cxnSpLocks/>
          </p:cNvCxnSpPr>
          <p:nvPr/>
        </p:nvCxnSpPr>
        <p:spPr>
          <a:xfrm>
            <a:off x="1662546" y="2006930"/>
            <a:ext cx="294079" cy="0"/>
          </a:xfrm>
          <a:prstGeom prst="straightConnector1">
            <a:avLst/>
          </a:prstGeom>
          <a:ln>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7" name="Straight Arrow Connector 6">
            <a:extLst>
              <a:ext uri="{FF2B5EF4-FFF2-40B4-BE49-F238E27FC236}">
                <a16:creationId xmlns:a16="http://schemas.microsoft.com/office/drawing/2014/main" id="{CE5DA52C-FC2F-4B32-A1D1-CFDDE57466B5}"/>
              </a:ext>
            </a:extLst>
          </p:cNvPr>
          <p:cNvCxnSpPr>
            <a:cxnSpLocks/>
          </p:cNvCxnSpPr>
          <p:nvPr/>
        </p:nvCxnSpPr>
        <p:spPr>
          <a:xfrm>
            <a:off x="2512621" y="2006930"/>
            <a:ext cx="294079" cy="0"/>
          </a:xfrm>
          <a:prstGeom prst="straightConnector1">
            <a:avLst/>
          </a:prstGeom>
          <a:ln>
            <a:headEnd type="triangle"/>
            <a:tailEnd type="triangle"/>
          </a:ln>
        </p:spPr>
        <p:style>
          <a:lnRef idx="1">
            <a:schemeClr val="accent1"/>
          </a:lnRef>
          <a:fillRef idx="0">
            <a:schemeClr val="accent1"/>
          </a:fillRef>
          <a:effectRef idx="0">
            <a:schemeClr val="accent1"/>
          </a:effectRef>
          <a:fontRef idx="minor">
            <a:schemeClr val="tx1"/>
          </a:fontRef>
        </p:style>
      </p:cxnSp>
      <p:sp>
        <p:nvSpPr>
          <p:cNvPr id="8" name="TextBox 7">
            <a:extLst>
              <a:ext uri="{FF2B5EF4-FFF2-40B4-BE49-F238E27FC236}">
                <a16:creationId xmlns:a16="http://schemas.microsoft.com/office/drawing/2014/main" id="{8ED5C593-D08C-4BD0-B80F-37F387156E05}"/>
              </a:ext>
            </a:extLst>
          </p:cNvPr>
          <p:cNvSpPr txBox="1"/>
          <p:nvPr/>
        </p:nvSpPr>
        <p:spPr>
          <a:xfrm>
            <a:off x="1593850" y="2026851"/>
            <a:ext cx="619080" cy="276999"/>
          </a:xfrm>
          <a:prstGeom prst="rect">
            <a:avLst/>
          </a:prstGeom>
          <a:noFill/>
        </p:spPr>
        <p:txBody>
          <a:bodyPr wrap="none" rtlCol="0">
            <a:spAutoFit/>
          </a:bodyPr>
          <a:lstStyle/>
          <a:p>
            <a:r>
              <a:rPr lang="en-US" altLang="zh-CN" sz="1200" dirty="0">
                <a:solidFill>
                  <a:srgbClr val="0070C0"/>
                </a:solidFill>
              </a:rPr>
              <a:t>195 eV</a:t>
            </a:r>
            <a:endParaRPr lang="zh-CN" altLang="en-US" sz="1200" dirty="0">
              <a:solidFill>
                <a:srgbClr val="0070C0"/>
              </a:solidFill>
            </a:endParaRPr>
          </a:p>
        </p:txBody>
      </p:sp>
      <p:sp>
        <p:nvSpPr>
          <p:cNvPr id="9" name="TextBox 8">
            <a:extLst>
              <a:ext uri="{FF2B5EF4-FFF2-40B4-BE49-F238E27FC236}">
                <a16:creationId xmlns:a16="http://schemas.microsoft.com/office/drawing/2014/main" id="{6DFA640C-67F9-4ED3-95B3-B29A175340F5}"/>
              </a:ext>
            </a:extLst>
          </p:cNvPr>
          <p:cNvSpPr txBox="1"/>
          <p:nvPr/>
        </p:nvSpPr>
        <p:spPr>
          <a:xfrm>
            <a:off x="2440010" y="2026851"/>
            <a:ext cx="619080" cy="276999"/>
          </a:xfrm>
          <a:prstGeom prst="rect">
            <a:avLst/>
          </a:prstGeom>
          <a:noFill/>
        </p:spPr>
        <p:txBody>
          <a:bodyPr wrap="none" rtlCol="0">
            <a:spAutoFit/>
          </a:bodyPr>
          <a:lstStyle/>
          <a:p>
            <a:r>
              <a:rPr lang="en-US" altLang="zh-CN" sz="1200" dirty="0">
                <a:solidFill>
                  <a:srgbClr val="0070C0"/>
                </a:solidFill>
              </a:rPr>
              <a:t>195 eV</a:t>
            </a:r>
            <a:endParaRPr lang="zh-CN" altLang="en-US" sz="1200" dirty="0">
              <a:solidFill>
                <a:srgbClr val="0070C0"/>
              </a:solidFill>
            </a:endParaRPr>
          </a:p>
        </p:txBody>
      </p:sp>
      <p:sp>
        <p:nvSpPr>
          <p:cNvPr id="10" name="TextBox 9">
            <a:extLst>
              <a:ext uri="{FF2B5EF4-FFF2-40B4-BE49-F238E27FC236}">
                <a16:creationId xmlns:a16="http://schemas.microsoft.com/office/drawing/2014/main" id="{F6807240-9FD3-4D68-A033-C59B2A250012}"/>
              </a:ext>
            </a:extLst>
          </p:cNvPr>
          <p:cNvSpPr txBox="1"/>
          <p:nvPr/>
        </p:nvSpPr>
        <p:spPr>
          <a:xfrm>
            <a:off x="948529" y="644094"/>
            <a:ext cx="872931" cy="646331"/>
          </a:xfrm>
          <a:prstGeom prst="rect">
            <a:avLst/>
          </a:prstGeom>
          <a:noFill/>
        </p:spPr>
        <p:txBody>
          <a:bodyPr wrap="none" rtlCol="0">
            <a:spAutoFit/>
          </a:bodyPr>
          <a:lstStyle/>
          <a:p>
            <a:r>
              <a:rPr lang="en-US" altLang="zh-CN" dirty="0"/>
              <a:t>8.0 keV</a:t>
            </a:r>
          </a:p>
          <a:p>
            <a:r>
              <a:rPr lang="en-US" altLang="zh-CN" dirty="0"/>
              <a:t>Cu</a:t>
            </a:r>
            <a:endParaRPr lang="zh-CN" altLang="en-US" dirty="0"/>
          </a:p>
        </p:txBody>
      </p:sp>
      <p:sp>
        <p:nvSpPr>
          <p:cNvPr id="11" name="TextBox 10">
            <a:extLst>
              <a:ext uri="{FF2B5EF4-FFF2-40B4-BE49-F238E27FC236}">
                <a16:creationId xmlns:a16="http://schemas.microsoft.com/office/drawing/2014/main" id="{281F20AF-6329-4FBC-B52C-E4656E8D0F4E}"/>
              </a:ext>
            </a:extLst>
          </p:cNvPr>
          <p:cNvSpPr txBox="1"/>
          <p:nvPr/>
        </p:nvSpPr>
        <p:spPr>
          <a:xfrm>
            <a:off x="2707160" y="624173"/>
            <a:ext cx="872931" cy="646331"/>
          </a:xfrm>
          <a:prstGeom prst="rect">
            <a:avLst/>
          </a:prstGeom>
          <a:noFill/>
        </p:spPr>
        <p:txBody>
          <a:bodyPr wrap="none" rtlCol="0">
            <a:spAutoFit/>
          </a:bodyPr>
          <a:lstStyle/>
          <a:p>
            <a:r>
              <a:rPr lang="en-US" altLang="zh-CN" dirty="0"/>
              <a:t>8.6 keV</a:t>
            </a:r>
          </a:p>
          <a:p>
            <a:r>
              <a:rPr lang="en-US" altLang="zh-CN" dirty="0"/>
              <a:t>Zn</a:t>
            </a:r>
            <a:endParaRPr lang="zh-CN" altLang="en-US" dirty="0"/>
          </a:p>
        </p:txBody>
      </p:sp>
      <p:pic>
        <p:nvPicPr>
          <p:cNvPr id="13" name="Picture 12">
            <a:extLst>
              <a:ext uri="{FF2B5EF4-FFF2-40B4-BE49-F238E27FC236}">
                <a16:creationId xmlns:a16="http://schemas.microsoft.com/office/drawing/2014/main" id="{CF47E025-8934-4234-BCDE-9F1727116F8A}"/>
              </a:ext>
            </a:extLst>
          </p:cNvPr>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3448920"/>
            <a:ext cx="5088106" cy="3420000"/>
          </a:xfrm>
          <a:prstGeom prst="rect">
            <a:avLst/>
          </a:prstGeom>
        </p:spPr>
      </p:pic>
      <p:cxnSp>
        <p:nvCxnSpPr>
          <p:cNvPr id="14" name="Straight Arrow Connector 13">
            <a:extLst>
              <a:ext uri="{FF2B5EF4-FFF2-40B4-BE49-F238E27FC236}">
                <a16:creationId xmlns:a16="http://schemas.microsoft.com/office/drawing/2014/main" id="{C2D6327E-8335-4AFD-8DCF-3BEE829D38EB}"/>
              </a:ext>
            </a:extLst>
          </p:cNvPr>
          <p:cNvCxnSpPr>
            <a:cxnSpLocks/>
          </p:cNvCxnSpPr>
          <p:nvPr/>
        </p:nvCxnSpPr>
        <p:spPr>
          <a:xfrm>
            <a:off x="1611956" y="5416538"/>
            <a:ext cx="362775" cy="0"/>
          </a:xfrm>
          <a:prstGeom prst="straightConnector1">
            <a:avLst/>
          </a:prstGeom>
          <a:ln>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15" name="Straight Arrow Connector 14">
            <a:extLst>
              <a:ext uri="{FF2B5EF4-FFF2-40B4-BE49-F238E27FC236}">
                <a16:creationId xmlns:a16="http://schemas.microsoft.com/office/drawing/2014/main" id="{4EEAFAF2-4147-4129-9C5B-A3573DB40068}"/>
              </a:ext>
            </a:extLst>
          </p:cNvPr>
          <p:cNvCxnSpPr>
            <a:cxnSpLocks/>
          </p:cNvCxnSpPr>
          <p:nvPr/>
        </p:nvCxnSpPr>
        <p:spPr>
          <a:xfrm>
            <a:off x="2458116" y="5416538"/>
            <a:ext cx="366690" cy="0"/>
          </a:xfrm>
          <a:prstGeom prst="straightConnector1">
            <a:avLst/>
          </a:prstGeom>
          <a:ln>
            <a:headEnd type="triangle"/>
            <a:tailEnd type="triangle"/>
          </a:ln>
        </p:spPr>
        <p:style>
          <a:lnRef idx="1">
            <a:schemeClr val="accent1"/>
          </a:lnRef>
          <a:fillRef idx="0">
            <a:schemeClr val="accent1"/>
          </a:fillRef>
          <a:effectRef idx="0">
            <a:schemeClr val="accent1"/>
          </a:effectRef>
          <a:fontRef idx="minor">
            <a:schemeClr val="tx1"/>
          </a:fontRef>
        </p:style>
      </p:cxnSp>
      <p:sp>
        <p:nvSpPr>
          <p:cNvPr id="16" name="TextBox 15">
            <a:extLst>
              <a:ext uri="{FF2B5EF4-FFF2-40B4-BE49-F238E27FC236}">
                <a16:creationId xmlns:a16="http://schemas.microsoft.com/office/drawing/2014/main" id="{6DB88549-7D55-4F28-A30D-DEF98A409433}"/>
              </a:ext>
            </a:extLst>
          </p:cNvPr>
          <p:cNvSpPr txBox="1"/>
          <p:nvPr/>
        </p:nvSpPr>
        <p:spPr>
          <a:xfrm>
            <a:off x="1593850" y="5436459"/>
            <a:ext cx="619080" cy="276999"/>
          </a:xfrm>
          <a:prstGeom prst="rect">
            <a:avLst/>
          </a:prstGeom>
          <a:noFill/>
        </p:spPr>
        <p:txBody>
          <a:bodyPr wrap="none" rtlCol="0">
            <a:spAutoFit/>
          </a:bodyPr>
          <a:lstStyle/>
          <a:p>
            <a:r>
              <a:rPr lang="en-US" altLang="zh-CN" sz="1200" dirty="0">
                <a:solidFill>
                  <a:srgbClr val="0070C0"/>
                </a:solidFill>
              </a:rPr>
              <a:t>250 eV</a:t>
            </a:r>
            <a:endParaRPr lang="zh-CN" altLang="en-US" sz="1200" dirty="0">
              <a:solidFill>
                <a:srgbClr val="0070C0"/>
              </a:solidFill>
            </a:endParaRPr>
          </a:p>
        </p:txBody>
      </p:sp>
      <p:sp>
        <p:nvSpPr>
          <p:cNvPr id="17" name="TextBox 16">
            <a:extLst>
              <a:ext uri="{FF2B5EF4-FFF2-40B4-BE49-F238E27FC236}">
                <a16:creationId xmlns:a16="http://schemas.microsoft.com/office/drawing/2014/main" id="{C0FFEB7A-0975-4342-8DA2-10EACC2A79F3}"/>
              </a:ext>
            </a:extLst>
          </p:cNvPr>
          <p:cNvSpPr txBox="1"/>
          <p:nvPr/>
        </p:nvSpPr>
        <p:spPr>
          <a:xfrm>
            <a:off x="2440010" y="5436459"/>
            <a:ext cx="619080" cy="276999"/>
          </a:xfrm>
          <a:prstGeom prst="rect">
            <a:avLst/>
          </a:prstGeom>
          <a:noFill/>
        </p:spPr>
        <p:txBody>
          <a:bodyPr wrap="none" rtlCol="0">
            <a:spAutoFit/>
          </a:bodyPr>
          <a:lstStyle/>
          <a:p>
            <a:r>
              <a:rPr lang="en-US" altLang="zh-CN" sz="1200" dirty="0">
                <a:solidFill>
                  <a:srgbClr val="0070C0"/>
                </a:solidFill>
              </a:rPr>
              <a:t>250 eV</a:t>
            </a:r>
            <a:endParaRPr lang="zh-CN" altLang="en-US" sz="1200" dirty="0">
              <a:solidFill>
                <a:srgbClr val="0070C0"/>
              </a:solidFill>
            </a:endParaRPr>
          </a:p>
        </p:txBody>
      </p:sp>
      <p:sp>
        <p:nvSpPr>
          <p:cNvPr id="18" name="TextBox 17">
            <a:extLst>
              <a:ext uri="{FF2B5EF4-FFF2-40B4-BE49-F238E27FC236}">
                <a16:creationId xmlns:a16="http://schemas.microsoft.com/office/drawing/2014/main" id="{9E55DC62-B9E4-4187-B36C-41DE16E79CE6}"/>
              </a:ext>
            </a:extLst>
          </p:cNvPr>
          <p:cNvSpPr txBox="1"/>
          <p:nvPr/>
        </p:nvSpPr>
        <p:spPr>
          <a:xfrm>
            <a:off x="948529" y="4053702"/>
            <a:ext cx="872931" cy="646331"/>
          </a:xfrm>
          <a:prstGeom prst="rect">
            <a:avLst/>
          </a:prstGeom>
          <a:noFill/>
        </p:spPr>
        <p:txBody>
          <a:bodyPr wrap="none" rtlCol="0">
            <a:spAutoFit/>
          </a:bodyPr>
          <a:lstStyle/>
          <a:p>
            <a:r>
              <a:rPr lang="en-US" altLang="zh-CN" dirty="0"/>
              <a:t>8.0 keV</a:t>
            </a:r>
          </a:p>
          <a:p>
            <a:r>
              <a:rPr lang="en-US" altLang="zh-CN" dirty="0"/>
              <a:t>Cu</a:t>
            </a:r>
            <a:endParaRPr lang="zh-CN" altLang="en-US" dirty="0"/>
          </a:p>
        </p:txBody>
      </p:sp>
      <p:sp>
        <p:nvSpPr>
          <p:cNvPr id="19" name="TextBox 18">
            <a:extLst>
              <a:ext uri="{FF2B5EF4-FFF2-40B4-BE49-F238E27FC236}">
                <a16:creationId xmlns:a16="http://schemas.microsoft.com/office/drawing/2014/main" id="{023EA4F7-A580-4F75-B843-E9A8C3980D8B}"/>
              </a:ext>
            </a:extLst>
          </p:cNvPr>
          <p:cNvSpPr txBox="1"/>
          <p:nvPr/>
        </p:nvSpPr>
        <p:spPr>
          <a:xfrm>
            <a:off x="2707160" y="4033781"/>
            <a:ext cx="872931" cy="646331"/>
          </a:xfrm>
          <a:prstGeom prst="rect">
            <a:avLst/>
          </a:prstGeom>
          <a:noFill/>
        </p:spPr>
        <p:txBody>
          <a:bodyPr wrap="none" rtlCol="0">
            <a:spAutoFit/>
          </a:bodyPr>
          <a:lstStyle/>
          <a:p>
            <a:r>
              <a:rPr lang="en-US" altLang="zh-CN" dirty="0"/>
              <a:t>8.6 keV</a:t>
            </a:r>
          </a:p>
          <a:p>
            <a:r>
              <a:rPr lang="en-US" altLang="zh-CN" dirty="0"/>
              <a:t>Zn</a:t>
            </a:r>
            <a:endParaRPr lang="zh-CN" altLang="en-US" dirty="0"/>
          </a:p>
        </p:txBody>
      </p:sp>
    </p:spTree>
    <p:extLst>
      <p:ext uri="{BB962C8B-B14F-4D97-AF65-F5344CB8AC3E}">
        <p14:creationId xmlns:p14="http://schemas.microsoft.com/office/powerpoint/2010/main" val="1751374812"/>
      </p:ext>
    </p:extLst>
  </p:cSld>
  <p:clrMapOvr>
    <a:masterClrMapping/>
  </p:clrMapOvr>
</p:sld>
</file>

<file path=ppt/slides/slide3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E5EE3028-9204-4956-BBC1-FF534CF01D62}"/>
              </a:ext>
            </a:extLst>
          </p:cNvPr>
          <p:cNvPicPr>
            <a:picLocks noChangeAspect="1"/>
          </p:cNvPicPr>
          <p:nvPr/>
        </p:nvPicPr>
        <p:blipFill>
          <a:blip r:embed="rId2" cstate="print">
            <a:extLst>
              <a:ext uri="{28A0092B-C50C-407E-A947-70E740481C1C}">
                <a14:useLocalDpi xmlns:a14="http://schemas.microsoft.com/office/drawing/2010/main"/>
              </a:ext>
            </a:extLst>
          </a:blip>
          <a:stretch>
            <a:fillRect/>
          </a:stretch>
        </p:blipFill>
        <p:spPr>
          <a:xfrm>
            <a:off x="0" y="1"/>
            <a:ext cx="5912285" cy="3989484"/>
          </a:xfrm>
          <a:prstGeom prst="rect">
            <a:avLst/>
          </a:prstGeom>
        </p:spPr>
      </p:pic>
      <p:pic>
        <p:nvPicPr>
          <p:cNvPr id="9" name="Picture 8">
            <a:extLst>
              <a:ext uri="{FF2B5EF4-FFF2-40B4-BE49-F238E27FC236}">
                <a16:creationId xmlns:a16="http://schemas.microsoft.com/office/drawing/2014/main" id="{11BD889F-28A9-4861-8195-DFB332EB7619}"/>
              </a:ext>
            </a:extLst>
          </p:cNvPr>
          <p:cNvPicPr>
            <a:picLocks noChangeAspect="1"/>
          </p:cNvPicPr>
          <p:nvPr/>
        </p:nvPicPr>
        <p:blipFill>
          <a:blip r:embed="rId3" cstate="print">
            <a:extLst>
              <a:ext uri="{28A0092B-C50C-407E-A947-70E740481C1C}">
                <a14:useLocalDpi xmlns:a14="http://schemas.microsoft.com/office/drawing/2010/main"/>
              </a:ext>
            </a:extLst>
          </a:blip>
          <a:stretch>
            <a:fillRect/>
          </a:stretch>
        </p:blipFill>
        <p:spPr>
          <a:xfrm>
            <a:off x="4045907" y="3481818"/>
            <a:ext cx="5098093" cy="3376182"/>
          </a:xfrm>
          <a:prstGeom prst="rect">
            <a:avLst/>
          </a:prstGeom>
        </p:spPr>
      </p:pic>
    </p:spTree>
    <p:extLst>
      <p:ext uri="{BB962C8B-B14F-4D97-AF65-F5344CB8AC3E}">
        <p14:creationId xmlns:p14="http://schemas.microsoft.com/office/powerpoint/2010/main" val="3567148070"/>
      </p:ext>
    </p:extLst>
  </p:cSld>
  <p:clrMapOvr>
    <a:masterClrMapping/>
  </p:clrMapOvr>
</p:sld>
</file>

<file path=ppt/slides/slide3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A52804C8-600E-453C-AC63-7FF60334F40B}"/>
              </a:ext>
            </a:extLst>
          </p:cNvPr>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0" y="0"/>
            <a:ext cx="7867650" cy="4724400"/>
          </a:xfrm>
          <a:prstGeom prst="rect">
            <a:avLst/>
          </a:prstGeom>
        </p:spPr>
      </p:pic>
      <p:sp>
        <p:nvSpPr>
          <p:cNvPr id="4" name="TextBox 3">
            <a:extLst>
              <a:ext uri="{FF2B5EF4-FFF2-40B4-BE49-F238E27FC236}">
                <a16:creationId xmlns:a16="http://schemas.microsoft.com/office/drawing/2014/main" id="{58358D8C-3BF7-4D94-9C4E-596A9A2E3532}"/>
              </a:ext>
            </a:extLst>
          </p:cNvPr>
          <p:cNvSpPr txBox="1"/>
          <p:nvPr/>
        </p:nvSpPr>
        <p:spPr>
          <a:xfrm>
            <a:off x="7420251" y="1543792"/>
            <a:ext cx="894797" cy="369332"/>
          </a:xfrm>
          <a:prstGeom prst="rect">
            <a:avLst/>
          </a:prstGeom>
          <a:noFill/>
        </p:spPr>
        <p:txBody>
          <a:bodyPr wrap="none" rtlCol="0">
            <a:spAutoFit/>
          </a:bodyPr>
          <a:lstStyle/>
          <a:p>
            <a:r>
              <a:rPr lang="en-US" altLang="zh-CN" dirty="0"/>
              <a:t>300 nm</a:t>
            </a:r>
            <a:endParaRPr lang="zh-CN" altLang="en-US" dirty="0"/>
          </a:p>
        </p:txBody>
      </p:sp>
      <p:sp>
        <p:nvSpPr>
          <p:cNvPr id="5" name="TextBox 4">
            <a:extLst>
              <a:ext uri="{FF2B5EF4-FFF2-40B4-BE49-F238E27FC236}">
                <a16:creationId xmlns:a16="http://schemas.microsoft.com/office/drawing/2014/main" id="{66C0670F-B72D-4F98-A45E-FF8A9C0C26F5}"/>
              </a:ext>
            </a:extLst>
          </p:cNvPr>
          <p:cNvSpPr txBox="1"/>
          <p:nvPr/>
        </p:nvSpPr>
        <p:spPr>
          <a:xfrm>
            <a:off x="7478760" y="1992868"/>
            <a:ext cx="777777" cy="369332"/>
          </a:xfrm>
          <a:prstGeom prst="rect">
            <a:avLst/>
          </a:prstGeom>
          <a:noFill/>
        </p:spPr>
        <p:txBody>
          <a:bodyPr wrap="none" rtlCol="0">
            <a:spAutoFit/>
          </a:bodyPr>
          <a:lstStyle/>
          <a:p>
            <a:r>
              <a:rPr lang="en-US" altLang="zh-CN" dirty="0"/>
              <a:t>15 nm</a:t>
            </a:r>
            <a:endParaRPr lang="zh-CN" altLang="en-US" dirty="0"/>
          </a:p>
        </p:txBody>
      </p:sp>
      <p:sp>
        <p:nvSpPr>
          <p:cNvPr id="6" name="TextBox 5">
            <a:extLst>
              <a:ext uri="{FF2B5EF4-FFF2-40B4-BE49-F238E27FC236}">
                <a16:creationId xmlns:a16="http://schemas.microsoft.com/office/drawing/2014/main" id="{D10796D5-4CD4-4377-8701-0485648B937C}"/>
              </a:ext>
            </a:extLst>
          </p:cNvPr>
          <p:cNvSpPr txBox="1"/>
          <p:nvPr/>
        </p:nvSpPr>
        <p:spPr>
          <a:xfrm>
            <a:off x="7537269" y="2540226"/>
            <a:ext cx="660758" cy="369332"/>
          </a:xfrm>
          <a:prstGeom prst="rect">
            <a:avLst/>
          </a:prstGeom>
          <a:noFill/>
        </p:spPr>
        <p:txBody>
          <a:bodyPr wrap="none" rtlCol="0">
            <a:spAutoFit/>
          </a:bodyPr>
          <a:lstStyle/>
          <a:p>
            <a:r>
              <a:rPr lang="en-US" altLang="zh-CN" dirty="0"/>
              <a:t>0 nm</a:t>
            </a:r>
            <a:endParaRPr lang="zh-CN" altLang="en-US" dirty="0"/>
          </a:p>
        </p:txBody>
      </p:sp>
      <p:sp>
        <p:nvSpPr>
          <p:cNvPr id="7" name="TextBox 6">
            <a:extLst>
              <a:ext uri="{FF2B5EF4-FFF2-40B4-BE49-F238E27FC236}">
                <a16:creationId xmlns:a16="http://schemas.microsoft.com/office/drawing/2014/main" id="{DD03D0CD-1B41-4360-9EE9-0323DCE3D52A}"/>
              </a:ext>
            </a:extLst>
          </p:cNvPr>
          <p:cNvSpPr txBox="1"/>
          <p:nvPr/>
        </p:nvSpPr>
        <p:spPr>
          <a:xfrm>
            <a:off x="7374646" y="3244334"/>
            <a:ext cx="1316386" cy="369332"/>
          </a:xfrm>
          <a:prstGeom prst="rect">
            <a:avLst/>
          </a:prstGeom>
          <a:noFill/>
        </p:spPr>
        <p:txBody>
          <a:bodyPr wrap="none" rtlCol="0">
            <a:spAutoFit/>
          </a:bodyPr>
          <a:lstStyle/>
          <a:p>
            <a:r>
              <a:rPr lang="en-US" altLang="zh-CN" dirty="0"/>
              <a:t>100-300 nm</a:t>
            </a:r>
            <a:endParaRPr lang="zh-CN" altLang="en-US" dirty="0"/>
          </a:p>
        </p:txBody>
      </p:sp>
      <p:sp>
        <p:nvSpPr>
          <p:cNvPr id="8" name="TextBox 7">
            <a:extLst>
              <a:ext uri="{FF2B5EF4-FFF2-40B4-BE49-F238E27FC236}">
                <a16:creationId xmlns:a16="http://schemas.microsoft.com/office/drawing/2014/main" id="{96587B1A-136F-462B-B7AF-9C73B4C2B4F1}"/>
              </a:ext>
            </a:extLst>
          </p:cNvPr>
          <p:cNvSpPr txBox="1"/>
          <p:nvPr/>
        </p:nvSpPr>
        <p:spPr>
          <a:xfrm>
            <a:off x="8249203" y="2548235"/>
            <a:ext cx="894797" cy="369332"/>
          </a:xfrm>
          <a:prstGeom prst="rect">
            <a:avLst/>
          </a:prstGeom>
          <a:noFill/>
        </p:spPr>
        <p:txBody>
          <a:bodyPr wrap="square">
            <a:spAutoFit/>
          </a:bodyPr>
          <a:lstStyle/>
          <a:p>
            <a:r>
              <a:rPr lang="en-US" altLang="zh-CN" sz="1800" i="0" dirty="0">
                <a:solidFill>
                  <a:srgbClr val="000000"/>
                </a:solidFill>
                <a:effectLst/>
                <a:latin typeface="Calibri" panose="020F0502020204030204" pitchFamily="34" charset="0"/>
              </a:rPr>
              <a:t>+$1500</a:t>
            </a:r>
            <a:endParaRPr lang="zh-CN" altLang="en-US" dirty="0"/>
          </a:p>
        </p:txBody>
      </p:sp>
    </p:spTree>
    <p:extLst>
      <p:ext uri="{BB962C8B-B14F-4D97-AF65-F5344CB8AC3E}">
        <p14:creationId xmlns:p14="http://schemas.microsoft.com/office/powerpoint/2010/main" val="4027560299"/>
      </p:ext>
    </p:extLst>
  </p:cSld>
  <p:clrMapOvr>
    <a:masterClrMapping/>
  </p:clrMapOvr>
</p:sld>
</file>

<file path=ppt/slides/slide3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A433FAB9-C01B-4F61-B17E-E3875DBA61E6}"/>
              </a:ext>
            </a:extLst>
          </p:cNvPr>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0"/>
            <a:ext cx="7391400" cy="4181475"/>
          </a:xfrm>
          <a:prstGeom prst="rect">
            <a:avLst/>
          </a:prstGeom>
        </p:spPr>
      </p:pic>
      <p:sp>
        <p:nvSpPr>
          <p:cNvPr id="4" name="TextBox 3">
            <a:extLst>
              <a:ext uri="{FF2B5EF4-FFF2-40B4-BE49-F238E27FC236}">
                <a16:creationId xmlns:a16="http://schemas.microsoft.com/office/drawing/2014/main" id="{7B920022-07AF-4B9B-8587-724547241414}"/>
              </a:ext>
            </a:extLst>
          </p:cNvPr>
          <p:cNvSpPr txBox="1"/>
          <p:nvPr/>
        </p:nvSpPr>
        <p:spPr>
          <a:xfrm>
            <a:off x="6936070" y="1780780"/>
            <a:ext cx="768159" cy="369332"/>
          </a:xfrm>
          <a:prstGeom prst="rect">
            <a:avLst/>
          </a:prstGeom>
          <a:noFill/>
        </p:spPr>
        <p:txBody>
          <a:bodyPr wrap="none" rtlCol="0">
            <a:spAutoFit/>
          </a:bodyPr>
          <a:lstStyle/>
          <a:p>
            <a:r>
              <a:rPr lang="en-US" altLang="zh-CN" dirty="0"/>
              <a:t>+$250</a:t>
            </a:r>
            <a:endParaRPr lang="zh-CN" altLang="en-US" dirty="0"/>
          </a:p>
        </p:txBody>
      </p:sp>
      <p:sp>
        <p:nvSpPr>
          <p:cNvPr id="5" name="TextBox 4">
            <a:extLst>
              <a:ext uri="{FF2B5EF4-FFF2-40B4-BE49-F238E27FC236}">
                <a16:creationId xmlns:a16="http://schemas.microsoft.com/office/drawing/2014/main" id="{EED99E58-11CC-41E4-8CCF-C2F1F139369B}"/>
              </a:ext>
            </a:extLst>
          </p:cNvPr>
          <p:cNvSpPr txBox="1"/>
          <p:nvPr/>
        </p:nvSpPr>
        <p:spPr>
          <a:xfrm>
            <a:off x="6936069" y="2209487"/>
            <a:ext cx="768159" cy="369332"/>
          </a:xfrm>
          <a:prstGeom prst="rect">
            <a:avLst/>
          </a:prstGeom>
          <a:noFill/>
        </p:spPr>
        <p:txBody>
          <a:bodyPr wrap="none" rtlCol="0">
            <a:spAutoFit/>
          </a:bodyPr>
          <a:lstStyle/>
          <a:p>
            <a:r>
              <a:rPr lang="en-US" altLang="zh-CN" dirty="0"/>
              <a:t>+$500</a:t>
            </a:r>
            <a:endParaRPr lang="zh-CN" altLang="en-US" dirty="0"/>
          </a:p>
        </p:txBody>
      </p:sp>
      <p:sp>
        <p:nvSpPr>
          <p:cNvPr id="6" name="TextBox 5">
            <a:extLst>
              <a:ext uri="{FF2B5EF4-FFF2-40B4-BE49-F238E27FC236}">
                <a16:creationId xmlns:a16="http://schemas.microsoft.com/office/drawing/2014/main" id="{F9567CC2-5908-4551-A4AF-EAA4F39C59B0}"/>
              </a:ext>
            </a:extLst>
          </p:cNvPr>
          <p:cNvSpPr txBox="1"/>
          <p:nvPr/>
        </p:nvSpPr>
        <p:spPr>
          <a:xfrm>
            <a:off x="6936069" y="2635545"/>
            <a:ext cx="768159" cy="369332"/>
          </a:xfrm>
          <a:prstGeom prst="rect">
            <a:avLst/>
          </a:prstGeom>
          <a:noFill/>
        </p:spPr>
        <p:txBody>
          <a:bodyPr wrap="none" rtlCol="0">
            <a:spAutoFit/>
          </a:bodyPr>
          <a:lstStyle/>
          <a:p>
            <a:r>
              <a:rPr lang="en-US" altLang="zh-CN" dirty="0"/>
              <a:t>+$750</a:t>
            </a:r>
            <a:endParaRPr lang="zh-CN" altLang="en-US" dirty="0"/>
          </a:p>
        </p:txBody>
      </p:sp>
      <p:graphicFrame>
        <p:nvGraphicFramePr>
          <p:cNvPr id="7" name="Table 6">
            <a:extLst>
              <a:ext uri="{FF2B5EF4-FFF2-40B4-BE49-F238E27FC236}">
                <a16:creationId xmlns:a16="http://schemas.microsoft.com/office/drawing/2014/main" id="{7EE7426C-7280-47DB-BB63-5939F1B564AF}"/>
              </a:ext>
            </a:extLst>
          </p:cNvPr>
          <p:cNvGraphicFramePr>
            <a:graphicFrameLocks noGrp="1"/>
          </p:cNvGraphicFramePr>
          <p:nvPr>
            <p:extLst>
              <p:ext uri="{D42A27DB-BD31-4B8C-83A1-F6EECF244321}">
                <p14:modId xmlns:p14="http://schemas.microsoft.com/office/powerpoint/2010/main" val="3591685983"/>
              </p:ext>
            </p:extLst>
          </p:nvPr>
        </p:nvGraphicFramePr>
        <p:xfrm>
          <a:off x="101005" y="4465666"/>
          <a:ext cx="8959848" cy="1925296"/>
        </p:xfrm>
        <a:graphic>
          <a:graphicData uri="http://schemas.openxmlformats.org/drawingml/2006/table">
            <a:tbl>
              <a:tblPr>
                <a:tableStyleId>{5C22544A-7EE6-4342-B048-85BDC9FD1C3A}</a:tableStyleId>
              </a:tblPr>
              <a:tblGrid>
                <a:gridCol w="2882900">
                  <a:extLst>
                    <a:ext uri="{9D8B030D-6E8A-4147-A177-3AD203B41FA5}">
                      <a16:colId xmlns:a16="http://schemas.microsoft.com/office/drawing/2014/main" val="3153999518"/>
                    </a:ext>
                  </a:extLst>
                </a:gridCol>
                <a:gridCol w="1690687">
                  <a:extLst>
                    <a:ext uri="{9D8B030D-6E8A-4147-A177-3AD203B41FA5}">
                      <a16:colId xmlns:a16="http://schemas.microsoft.com/office/drawing/2014/main" val="2440300866"/>
                    </a:ext>
                  </a:extLst>
                </a:gridCol>
                <a:gridCol w="1576387">
                  <a:extLst>
                    <a:ext uri="{9D8B030D-6E8A-4147-A177-3AD203B41FA5}">
                      <a16:colId xmlns:a16="http://schemas.microsoft.com/office/drawing/2014/main" val="2866239126"/>
                    </a:ext>
                  </a:extLst>
                </a:gridCol>
                <a:gridCol w="1462087">
                  <a:extLst>
                    <a:ext uri="{9D8B030D-6E8A-4147-A177-3AD203B41FA5}">
                      <a16:colId xmlns:a16="http://schemas.microsoft.com/office/drawing/2014/main" val="1034274008"/>
                    </a:ext>
                  </a:extLst>
                </a:gridCol>
                <a:gridCol w="1347787">
                  <a:extLst>
                    <a:ext uri="{9D8B030D-6E8A-4147-A177-3AD203B41FA5}">
                      <a16:colId xmlns:a16="http://schemas.microsoft.com/office/drawing/2014/main" val="3945998303"/>
                    </a:ext>
                  </a:extLst>
                </a:gridCol>
              </a:tblGrid>
              <a:tr h="481324">
                <a:tc>
                  <a:txBody>
                    <a:bodyPr/>
                    <a:lstStyle/>
                    <a:p>
                      <a:pPr algn="ctr" fontAlgn="ctr"/>
                      <a:r>
                        <a:rPr lang="en-US" sz="1800" b="0" i="0" u="none" strike="noStrike" dirty="0">
                          <a:solidFill>
                            <a:srgbClr val="000000"/>
                          </a:solidFill>
                          <a:effectLst/>
                          <a:latin typeface="Times New Roman" panose="02020603050405020304" pitchFamily="18" charset="0"/>
                          <a:ea typeface="等线" panose="02010600030101010101" pitchFamily="2" charset="-122"/>
                          <a:cs typeface="Times New Roman" panose="02020603050405020304" pitchFamily="18" charset="0"/>
                        </a:rPr>
                        <a:t>Front Window/</a:t>
                      </a:r>
                      <a:r>
                        <a:rPr lang="en-US" altLang="zh-CN" sz="1800" b="0" i="0" u="none" strike="noStrike" dirty="0">
                          <a:solidFill>
                            <a:srgbClr val="000000"/>
                          </a:solidFill>
                          <a:effectLst/>
                          <a:latin typeface="Times New Roman" panose="02020603050405020304" pitchFamily="18" charset="0"/>
                          <a:ea typeface="等线" panose="02010600030101010101" pitchFamily="2" charset="-122"/>
                          <a:cs typeface="Times New Roman" panose="02020603050405020304" pitchFamily="18" charset="0"/>
                        </a:rPr>
                        <a:t>Coverage</a:t>
                      </a:r>
                      <a:r>
                        <a:rPr lang="en-US" sz="1800" b="0" i="0" u="none" strike="noStrike" dirty="0">
                          <a:solidFill>
                            <a:srgbClr val="000000"/>
                          </a:solidFill>
                          <a:effectLst/>
                          <a:latin typeface="Times New Roman" panose="02020603050405020304" pitchFamily="18" charset="0"/>
                          <a:ea typeface="等线" panose="02010600030101010101" pitchFamily="2" charset="-122"/>
                          <a:cs typeface="Times New Roman" panose="02020603050405020304" pitchFamily="18" charset="0"/>
                        </a:rPr>
                        <a:t> Type</a:t>
                      </a:r>
                    </a:p>
                  </a:txBody>
                  <a:tcPr marL="9525" marR="9525" marT="9525" marB="0" anchor="ctr"/>
                </a:tc>
                <a:tc>
                  <a:txBody>
                    <a:bodyPr/>
                    <a:lstStyle/>
                    <a:p>
                      <a:pPr algn="ctr" fontAlgn="ctr"/>
                      <a:r>
                        <a:rPr lang="en-US" altLang="zh-CN" sz="1800" b="0" i="0" u="none" strike="noStrike" dirty="0">
                          <a:solidFill>
                            <a:srgbClr val="000000"/>
                          </a:solidFill>
                          <a:effectLst/>
                          <a:latin typeface="Times New Roman" panose="02020603050405020304" pitchFamily="18" charset="0"/>
                          <a:ea typeface="等线" panose="02010600030101010101" pitchFamily="2" charset="-122"/>
                          <a:cs typeface="Times New Roman" panose="02020603050405020304" pitchFamily="18" charset="0"/>
                        </a:rPr>
                        <a:t>2M</a:t>
                      </a:r>
                    </a:p>
                  </a:txBody>
                  <a:tcPr marL="9525" marR="9525" marT="9525" marB="0" anchor="ctr">
                    <a:solidFill>
                      <a:schemeClr val="accent4">
                        <a:lumMod val="20000"/>
                        <a:lumOff val="80000"/>
                      </a:schemeClr>
                    </a:solidFill>
                  </a:tcPr>
                </a:tc>
                <a:tc>
                  <a:txBody>
                    <a:bodyPr/>
                    <a:lstStyle/>
                    <a:p>
                      <a:pPr algn="ctr" fontAlgn="ctr"/>
                      <a:r>
                        <a:rPr lang="en-US" altLang="zh-CN" sz="1800" b="0" i="0" u="none" strike="noStrike" dirty="0">
                          <a:solidFill>
                            <a:srgbClr val="000000"/>
                          </a:solidFill>
                          <a:effectLst/>
                          <a:latin typeface="Times New Roman" panose="02020603050405020304" pitchFamily="18" charset="0"/>
                          <a:ea typeface="等线" panose="02010600030101010101" pitchFamily="2" charset="-122"/>
                          <a:cs typeface="Times New Roman" panose="02020603050405020304" pitchFamily="18" charset="0"/>
                        </a:rPr>
                        <a:t>9.5M</a:t>
                      </a:r>
                    </a:p>
                  </a:txBody>
                  <a:tcPr marL="9525" marR="9525" marT="9525" marB="0" anchor="ctr">
                    <a:solidFill>
                      <a:schemeClr val="accent6">
                        <a:lumMod val="20000"/>
                        <a:lumOff val="80000"/>
                      </a:schemeClr>
                    </a:solidFill>
                  </a:tcPr>
                </a:tc>
                <a:tc>
                  <a:txBody>
                    <a:bodyPr/>
                    <a:lstStyle/>
                    <a:p>
                      <a:pPr algn="ctr" fontAlgn="ctr"/>
                      <a:r>
                        <a:rPr lang="en-US" altLang="zh-CN" sz="1800" b="0" i="0" u="none" strike="noStrike" dirty="0">
                          <a:solidFill>
                            <a:srgbClr val="000000"/>
                          </a:solidFill>
                          <a:effectLst/>
                          <a:latin typeface="Times New Roman" panose="02020603050405020304" pitchFamily="18" charset="0"/>
                          <a:ea typeface="等线" panose="02010600030101010101" pitchFamily="2" charset="-122"/>
                          <a:cs typeface="Times New Roman" panose="02020603050405020304" pitchFamily="18" charset="0"/>
                        </a:rPr>
                        <a:t>2P</a:t>
                      </a:r>
                    </a:p>
                  </a:txBody>
                  <a:tcPr marL="9525" marR="9525" marT="9525" marB="0" anchor="ctr">
                    <a:solidFill>
                      <a:schemeClr val="accent2">
                        <a:lumMod val="20000"/>
                        <a:lumOff val="80000"/>
                      </a:schemeClr>
                    </a:solidFill>
                  </a:tcPr>
                </a:tc>
                <a:tc>
                  <a:txBody>
                    <a:bodyPr/>
                    <a:lstStyle/>
                    <a:p>
                      <a:pPr algn="ctr" fontAlgn="ctr"/>
                      <a:r>
                        <a:rPr lang="en-US" altLang="zh-CN" sz="1800" b="0" i="0" u="none" strike="noStrike" dirty="0">
                          <a:solidFill>
                            <a:srgbClr val="000000"/>
                          </a:solidFill>
                          <a:effectLst/>
                          <a:latin typeface="Times New Roman" panose="02020603050405020304" pitchFamily="18" charset="0"/>
                          <a:ea typeface="等线" panose="02010600030101010101" pitchFamily="2" charset="-122"/>
                          <a:cs typeface="Times New Roman" panose="02020603050405020304" pitchFamily="18" charset="0"/>
                        </a:rPr>
                        <a:t>9.5P</a:t>
                      </a:r>
                    </a:p>
                  </a:txBody>
                  <a:tcPr marL="9525" marR="9525" marT="9525" marB="0" anchor="ctr">
                    <a:solidFill>
                      <a:schemeClr val="accent1">
                        <a:lumMod val="20000"/>
                        <a:lumOff val="80000"/>
                      </a:schemeClr>
                    </a:solidFill>
                  </a:tcPr>
                </a:tc>
                <a:extLst>
                  <a:ext uri="{0D108BD9-81ED-4DB2-BD59-A6C34878D82A}">
                    <a16:rowId xmlns:a16="http://schemas.microsoft.com/office/drawing/2014/main" val="962630420"/>
                  </a:ext>
                </a:extLst>
              </a:tr>
              <a:tr h="481324">
                <a:tc>
                  <a:txBody>
                    <a:bodyPr/>
                    <a:lstStyle/>
                    <a:p>
                      <a:pPr algn="ctr" fontAlgn="ctr"/>
                      <a:r>
                        <a:rPr lang="en-US" sz="1800" u="none" strike="noStrike" dirty="0">
                          <a:effectLst/>
                          <a:latin typeface="Times New Roman" panose="02020603050405020304" pitchFamily="18" charset="0"/>
                          <a:cs typeface="Times New Roman" panose="02020603050405020304" pitchFamily="18" charset="0"/>
                        </a:rPr>
                        <a:t>Thickness of Dead Layer (nm)</a:t>
                      </a:r>
                      <a:endParaRPr lang="en-US" sz="1800" b="0" i="0" u="none" strike="noStrike" dirty="0">
                        <a:solidFill>
                          <a:srgbClr val="000000"/>
                        </a:solidFill>
                        <a:effectLst/>
                        <a:latin typeface="Times New Roman" panose="02020603050405020304" pitchFamily="18" charset="0"/>
                        <a:ea typeface="等线" panose="02010600030101010101" pitchFamily="2" charset="-122"/>
                        <a:cs typeface="Times New Roman" panose="02020603050405020304" pitchFamily="18" charset="0"/>
                      </a:endParaRPr>
                    </a:p>
                  </a:txBody>
                  <a:tcPr marL="9525" marR="9525" marT="9525" marB="0" anchor="ctr"/>
                </a:tc>
                <a:tc>
                  <a:txBody>
                    <a:bodyPr/>
                    <a:lstStyle/>
                    <a:p>
                      <a:pPr algn="ctr" fontAlgn="ctr"/>
                      <a:r>
                        <a:rPr lang="en-US" altLang="zh-CN" sz="1800" u="none" strike="noStrike" dirty="0">
                          <a:effectLst/>
                          <a:latin typeface="Times New Roman" panose="02020603050405020304" pitchFamily="18" charset="0"/>
                          <a:cs typeface="Times New Roman" panose="02020603050405020304" pitchFamily="18" charset="0"/>
                        </a:rPr>
                        <a:t>300(Al) + 500(B)</a:t>
                      </a:r>
                      <a:endParaRPr lang="en-US" altLang="zh-CN" sz="1800" b="0" i="0" u="none" strike="noStrike" dirty="0">
                        <a:solidFill>
                          <a:srgbClr val="000000"/>
                        </a:solidFill>
                        <a:effectLst/>
                        <a:latin typeface="Times New Roman" panose="02020603050405020304" pitchFamily="18" charset="0"/>
                        <a:ea typeface="等线" panose="02010600030101010101" pitchFamily="2" charset="-122"/>
                        <a:cs typeface="Times New Roman" panose="02020603050405020304" pitchFamily="18" charset="0"/>
                      </a:endParaRPr>
                    </a:p>
                  </a:txBody>
                  <a:tcPr marL="9525" marR="9525" marT="9525" marB="0" anchor="ctr">
                    <a:solidFill>
                      <a:schemeClr val="accent4">
                        <a:lumMod val="20000"/>
                        <a:lumOff val="80000"/>
                      </a:schemeClr>
                    </a:solidFill>
                  </a:tcPr>
                </a:tc>
                <a:tc>
                  <a:txBody>
                    <a:bodyPr/>
                    <a:lstStyle/>
                    <a:p>
                      <a:pPr algn="ctr" fontAlgn="ctr"/>
                      <a:r>
                        <a:rPr lang="en-US" altLang="zh-CN" sz="1800" u="none" strike="noStrike" dirty="0">
                          <a:effectLst/>
                          <a:latin typeface="Times New Roman" panose="02020603050405020304" pitchFamily="18" charset="0"/>
                          <a:cs typeface="Times New Roman" panose="02020603050405020304" pitchFamily="18" charset="0"/>
                        </a:rPr>
                        <a:t>300(Al) + 50(B)</a:t>
                      </a:r>
                      <a:endParaRPr lang="en-US" altLang="zh-CN" sz="1800" b="0" i="0" u="none" strike="noStrike" dirty="0">
                        <a:solidFill>
                          <a:srgbClr val="000000"/>
                        </a:solidFill>
                        <a:effectLst/>
                        <a:latin typeface="Times New Roman" panose="02020603050405020304" pitchFamily="18" charset="0"/>
                        <a:ea typeface="+mn-ea"/>
                        <a:cs typeface="Times New Roman" panose="02020603050405020304" pitchFamily="18" charset="0"/>
                      </a:endParaRPr>
                    </a:p>
                  </a:txBody>
                  <a:tcPr marL="9525" marR="9525" marT="9525" marB="0" anchor="ctr">
                    <a:solidFill>
                      <a:schemeClr val="accent6">
                        <a:lumMod val="20000"/>
                        <a:lumOff val="80000"/>
                      </a:schemeClr>
                    </a:solidFill>
                  </a:tcPr>
                </a:tc>
                <a:tc>
                  <a:txBody>
                    <a:bodyPr/>
                    <a:lstStyle/>
                    <a:p>
                      <a:pPr algn="ctr" fontAlgn="ctr"/>
                      <a:r>
                        <a:rPr lang="en-US" altLang="zh-CN" sz="1800" u="none" strike="noStrike" dirty="0">
                          <a:effectLst/>
                          <a:latin typeface="Times New Roman" panose="02020603050405020304" pitchFamily="18" charset="0"/>
                          <a:cs typeface="Times New Roman" panose="02020603050405020304" pitchFamily="18" charset="0"/>
                        </a:rPr>
                        <a:t>0(Al) + 500(B)</a:t>
                      </a:r>
                      <a:endParaRPr lang="en-US" altLang="zh-CN" sz="1800" b="0" i="0" u="none" strike="noStrike" dirty="0">
                        <a:solidFill>
                          <a:srgbClr val="000000"/>
                        </a:solidFill>
                        <a:effectLst/>
                        <a:latin typeface="Times New Roman" panose="02020603050405020304" pitchFamily="18" charset="0"/>
                        <a:ea typeface="+mn-ea"/>
                        <a:cs typeface="Times New Roman" panose="02020603050405020304" pitchFamily="18" charset="0"/>
                      </a:endParaRPr>
                    </a:p>
                  </a:txBody>
                  <a:tcPr marL="9525" marR="9525" marT="9525" marB="0" anchor="ctr">
                    <a:solidFill>
                      <a:schemeClr val="accent2">
                        <a:lumMod val="20000"/>
                        <a:lumOff val="80000"/>
                      </a:schemeClr>
                    </a:solidFill>
                  </a:tcPr>
                </a:tc>
                <a:tc>
                  <a:txBody>
                    <a:bodyPr/>
                    <a:lstStyle/>
                    <a:p>
                      <a:pPr algn="ctr" fontAlgn="ctr"/>
                      <a:r>
                        <a:rPr lang="en-US" altLang="zh-CN" sz="1800" u="none" strike="noStrike" dirty="0">
                          <a:effectLst/>
                          <a:latin typeface="Times New Roman" panose="02020603050405020304" pitchFamily="18" charset="0"/>
                          <a:cs typeface="Times New Roman" panose="02020603050405020304" pitchFamily="18" charset="0"/>
                        </a:rPr>
                        <a:t>0(Al) + 50(B)</a:t>
                      </a:r>
                      <a:endParaRPr lang="en-US" altLang="zh-CN" sz="1800" b="0" i="0" u="none" strike="noStrike" dirty="0">
                        <a:solidFill>
                          <a:srgbClr val="000000"/>
                        </a:solidFill>
                        <a:effectLst/>
                        <a:latin typeface="Times New Roman" panose="02020603050405020304" pitchFamily="18" charset="0"/>
                        <a:ea typeface="+mn-ea"/>
                        <a:cs typeface="Times New Roman" panose="02020603050405020304" pitchFamily="18" charset="0"/>
                      </a:endParaRPr>
                    </a:p>
                  </a:txBody>
                  <a:tcPr marL="9525" marR="9525" marT="9525" marB="0" anchor="ctr">
                    <a:solidFill>
                      <a:schemeClr val="accent1">
                        <a:lumMod val="20000"/>
                        <a:lumOff val="80000"/>
                      </a:schemeClr>
                    </a:solidFill>
                  </a:tcPr>
                </a:tc>
                <a:extLst>
                  <a:ext uri="{0D108BD9-81ED-4DB2-BD59-A6C34878D82A}">
                    <a16:rowId xmlns:a16="http://schemas.microsoft.com/office/drawing/2014/main" val="961814400"/>
                  </a:ext>
                </a:extLst>
              </a:tr>
              <a:tr h="481324">
                <a:tc>
                  <a:txBody>
                    <a:bodyPr/>
                    <a:lstStyle/>
                    <a:p>
                      <a:pPr algn="ctr" fontAlgn="ctr"/>
                      <a:r>
                        <a:rPr lang="en-US" sz="1800" u="none" strike="noStrike" dirty="0">
                          <a:effectLst/>
                          <a:latin typeface="Times New Roman" panose="02020603050405020304" pitchFamily="18" charset="0"/>
                          <a:cs typeface="Times New Roman" panose="02020603050405020304" pitchFamily="18" charset="0"/>
                        </a:rPr>
                        <a:t>MSD012 Si Detector (</a:t>
                      </a:r>
                      <a:r>
                        <a:rPr lang="el-GR" sz="1800" u="none" strike="noStrike" dirty="0">
                          <a:effectLst/>
                          <a:latin typeface="Times New Roman" panose="02020603050405020304" pitchFamily="18" charset="0"/>
                          <a:cs typeface="Times New Roman" panose="02020603050405020304" pitchFamily="18" charset="0"/>
                        </a:rPr>
                        <a:t>Δ</a:t>
                      </a:r>
                      <a:r>
                        <a:rPr lang="en-US" sz="1800" u="none" strike="noStrike" dirty="0">
                          <a:effectLst/>
                          <a:latin typeface="Times New Roman" panose="02020603050405020304" pitchFamily="18" charset="0"/>
                          <a:cs typeface="Times New Roman" panose="02020603050405020304" pitchFamily="18" charset="0"/>
                        </a:rPr>
                        <a:t>E) ($)</a:t>
                      </a:r>
                      <a:endParaRPr lang="en-US" sz="1800" b="0" i="0" u="none" strike="noStrike" dirty="0">
                        <a:solidFill>
                          <a:srgbClr val="000000"/>
                        </a:solidFill>
                        <a:effectLst/>
                        <a:latin typeface="Times New Roman" panose="02020603050405020304" pitchFamily="18" charset="0"/>
                        <a:ea typeface="等线" panose="02010600030101010101" pitchFamily="2" charset="-122"/>
                        <a:cs typeface="Times New Roman" panose="02020603050405020304" pitchFamily="18" charset="0"/>
                      </a:endParaRPr>
                    </a:p>
                  </a:txBody>
                  <a:tcPr marL="9525" marR="9525" marT="9525" marB="0" anchor="ctr"/>
                </a:tc>
                <a:tc>
                  <a:txBody>
                    <a:bodyPr/>
                    <a:lstStyle/>
                    <a:p>
                      <a:pPr algn="ctr" fontAlgn="ctr"/>
                      <a:r>
                        <a:rPr lang="en-US" altLang="zh-CN" sz="1800" u="none" strike="noStrike" dirty="0">
                          <a:effectLst/>
                          <a:latin typeface="Times New Roman" panose="02020603050405020304" pitchFamily="18" charset="0"/>
                          <a:cs typeface="Times New Roman" panose="02020603050405020304" pitchFamily="18" charset="0"/>
                        </a:rPr>
                        <a:t>4500</a:t>
                      </a:r>
                      <a:endParaRPr lang="en-US" altLang="zh-CN" sz="1800" b="0" i="0" u="none" strike="noStrike" dirty="0">
                        <a:solidFill>
                          <a:srgbClr val="000000"/>
                        </a:solidFill>
                        <a:effectLst/>
                        <a:latin typeface="Times New Roman" panose="02020603050405020304" pitchFamily="18" charset="0"/>
                        <a:ea typeface="等线" panose="02010600030101010101" pitchFamily="2" charset="-122"/>
                        <a:cs typeface="Times New Roman" panose="02020603050405020304" pitchFamily="18" charset="0"/>
                      </a:endParaRPr>
                    </a:p>
                  </a:txBody>
                  <a:tcPr marL="9525" marR="9525" marT="9525" marB="0" anchor="ctr">
                    <a:solidFill>
                      <a:schemeClr val="accent4">
                        <a:lumMod val="20000"/>
                        <a:lumOff val="80000"/>
                      </a:schemeClr>
                    </a:solidFill>
                  </a:tcPr>
                </a:tc>
                <a:tc>
                  <a:txBody>
                    <a:bodyPr/>
                    <a:lstStyle/>
                    <a:p>
                      <a:pPr algn="ctr" fontAlgn="ctr"/>
                      <a:r>
                        <a:rPr lang="en-US" altLang="zh-CN" sz="1800" b="0" i="0" u="none" strike="noStrike" dirty="0">
                          <a:solidFill>
                            <a:srgbClr val="000000"/>
                          </a:solidFill>
                          <a:effectLst/>
                          <a:latin typeface="Times New Roman" panose="02020603050405020304" pitchFamily="18" charset="0"/>
                          <a:ea typeface="等线" panose="02010600030101010101" pitchFamily="2" charset="-122"/>
                          <a:cs typeface="Times New Roman" panose="02020603050405020304" pitchFamily="18" charset="0"/>
                        </a:rPr>
                        <a:t>5250</a:t>
                      </a:r>
                    </a:p>
                  </a:txBody>
                  <a:tcPr marL="9525" marR="9525" marT="9525" marB="0" anchor="ctr">
                    <a:solidFill>
                      <a:schemeClr val="accent6">
                        <a:lumMod val="20000"/>
                        <a:lumOff val="80000"/>
                      </a:schemeClr>
                    </a:solidFill>
                  </a:tcPr>
                </a:tc>
                <a:tc>
                  <a:txBody>
                    <a:bodyPr/>
                    <a:lstStyle/>
                    <a:p>
                      <a:pPr algn="ctr" fontAlgn="ctr"/>
                      <a:r>
                        <a:rPr lang="en-US" altLang="zh-CN" sz="1800" b="0" i="0" u="none" strike="noStrike" dirty="0">
                          <a:solidFill>
                            <a:srgbClr val="000000"/>
                          </a:solidFill>
                          <a:effectLst/>
                          <a:latin typeface="Times New Roman" panose="02020603050405020304" pitchFamily="18" charset="0"/>
                          <a:ea typeface="等线" panose="02010600030101010101" pitchFamily="2" charset="-122"/>
                          <a:cs typeface="Times New Roman" panose="02020603050405020304" pitchFamily="18" charset="0"/>
                        </a:rPr>
                        <a:t>6000</a:t>
                      </a:r>
                    </a:p>
                  </a:txBody>
                  <a:tcPr marL="9525" marR="9525" marT="9525" marB="0" anchor="ctr">
                    <a:solidFill>
                      <a:schemeClr val="accent2">
                        <a:lumMod val="20000"/>
                        <a:lumOff val="80000"/>
                      </a:schemeClr>
                    </a:solidFill>
                  </a:tcPr>
                </a:tc>
                <a:tc>
                  <a:txBody>
                    <a:bodyPr/>
                    <a:lstStyle/>
                    <a:p>
                      <a:pPr algn="ctr" fontAlgn="ctr"/>
                      <a:r>
                        <a:rPr lang="en-US" altLang="zh-CN" sz="1800" b="1" i="0" u="none" strike="noStrike" dirty="0">
                          <a:solidFill>
                            <a:srgbClr val="000000"/>
                          </a:solidFill>
                          <a:effectLst/>
                          <a:latin typeface="Times New Roman" panose="02020603050405020304" pitchFamily="18" charset="0"/>
                          <a:ea typeface="等线" panose="02010600030101010101" pitchFamily="2" charset="-122"/>
                          <a:cs typeface="Times New Roman" panose="02020603050405020304" pitchFamily="18" charset="0"/>
                        </a:rPr>
                        <a:t>6750</a:t>
                      </a:r>
                    </a:p>
                  </a:txBody>
                  <a:tcPr marL="9525" marR="9525" marT="9525" marB="0" anchor="ctr">
                    <a:solidFill>
                      <a:schemeClr val="accent1">
                        <a:lumMod val="20000"/>
                        <a:lumOff val="80000"/>
                      </a:schemeClr>
                    </a:solidFill>
                  </a:tcPr>
                </a:tc>
                <a:extLst>
                  <a:ext uri="{0D108BD9-81ED-4DB2-BD59-A6C34878D82A}">
                    <a16:rowId xmlns:a16="http://schemas.microsoft.com/office/drawing/2014/main" val="3725686430"/>
                  </a:ext>
                </a:extLst>
              </a:tr>
              <a:tr h="481324">
                <a:tc>
                  <a:txBody>
                    <a:bodyPr/>
                    <a:lstStyle/>
                    <a:p>
                      <a:pPr algn="ctr" fontAlgn="ctr"/>
                      <a:r>
                        <a:rPr lang="en-US" sz="1800" u="none" strike="noStrike" dirty="0">
                          <a:effectLst/>
                          <a:latin typeface="Times New Roman" panose="02020603050405020304" pitchFamily="18" charset="0"/>
                          <a:cs typeface="Times New Roman" panose="02020603050405020304" pitchFamily="18" charset="0"/>
                        </a:rPr>
                        <a:t>MSD026 Si Detector (E) ($)</a:t>
                      </a:r>
                      <a:endParaRPr lang="en-US" sz="1800" b="0" i="0" u="none" strike="noStrike" dirty="0">
                        <a:solidFill>
                          <a:srgbClr val="000000"/>
                        </a:solidFill>
                        <a:effectLst/>
                        <a:latin typeface="Times New Roman" panose="02020603050405020304" pitchFamily="18" charset="0"/>
                        <a:ea typeface="等线" panose="02010600030101010101" pitchFamily="2" charset="-122"/>
                        <a:cs typeface="Times New Roman" panose="02020603050405020304" pitchFamily="18" charset="0"/>
                      </a:endParaRPr>
                    </a:p>
                  </a:txBody>
                  <a:tcPr marL="9525" marR="9525" marT="9525" marB="0" anchor="ctr"/>
                </a:tc>
                <a:tc>
                  <a:txBody>
                    <a:bodyPr/>
                    <a:lstStyle/>
                    <a:p>
                      <a:pPr algn="ctr" fontAlgn="ctr"/>
                      <a:r>
                        <a:rPr lang="en-US" altLang="zh-CN" sz="1800" u="none" strike="noStrike" dirty="0">
                          <a:effectLst/>
                          <a:latin typeface="Times New Roman" panose="02020603050405020304" pitchFamily="18" charset="0"/>
                          <a:cs typeface="Times New Roman" panose="02020603050405020304" pitchFamily="18" charset="0"/>
                        </a:rPr>
                        <a:t>3750</a:t>
                      </a:r>
                      <a:endParaRPr lang="en-US" altLang="zh-CN" sz="1800" b="0" i="0" u="none" strike="noStrike" dirty="0">
                        <a:solidFill>
                          <a:srgbClr val="000000"/>
                        </a:solidFill>
                        <a:effectLst/>
                        <a:latin typeface="Times New Roman" panose="02020603050405020304" pitchFamily="18" charset="0"/>
                        <a:ea typeface="等线" panose="02010600030101010101" pitchFamily="2" charset="-122"/>
                        <a:cs typeface="Times New Roman" panose="02020603050405020304" pitchFamily="18" charset="0"/>
                      </a:endParaRPr>
                    </a:p>
                  </a:txBody>
                  <a:tcPr marL="9525" marR="9525" marT="9525" marB="0" anchor="ctr">
                    <a:solidFill>
                      <a:schemeClr val="accent4">
                        <a:lumMod val="20000"/>
                        <a:lumOff val="80000"/>
                      </a:schemeClr>
                    </a:solidFill>
                  </a:tcPr>
                </a:tc>
                <a:tc>
                  <a:txBody>
                    <a:bodyPr/>
                    <a:lstStyle/>
                    <a:p>
                      <a:pPr algn="ctr" fontAlgn="ctr"/>
                      <a:r>
                        <a:rPr lang="en-US" altLang="zh-CN" sz="1800" b="0" i="0" u="none" strike="noStrike" dirty="0">
                          <a:solidFill>
                            <a:srgbClr val="000000"/>
                          </a:solidFill>
                          <a:effectLst/>
                          <a:latin typeface="Times New Roman" panose="02020603050405020304" pitchFamily="18" charset="0"/>
                          <a:ea typeface="等线" panose="02010600030101010101" pitchFamily="2" charset="-122"/>
                          <a:cs typeface="Times New Roman" panose="02020603050405020304" pitchFamily="18" charset="0"/>
                        </a:rPr>
                        <a:t>4500</a:t>
                      </a:r>
                    </a:p>
                  </a:txBody>
                  <a:tcPr marL="9525" marR="9525" marT="9525" marB="0" anchor="ctr">
                    <a:solidFill>
                      <a:schemeClr val="accent6">
                        <a:lumMod val="20000"/>
                        <a:lumOff val="80000"/>
                      </a:schemeClr>
                    </a:solidFill>
                  </a:tcPr>
                </a:tc>
                <a:tc>
                  <a:txBody>
                    <a:bodyPr/>
                    <a:lstStyle/>
                    <a:p>
                      <a:pPr algn="ctr" fontAlgn="ctr"/>
                      <a:r>
                        <a:rPr lang="en-US" altLang="zh-CN" sz="1800" b="0" i="0" u="none" strike="noStrike" dirty="0">
                          <a:solidFill>
                            <a:srgbClr val="000000"/>
                          </a:solidFill>
                          <a:effectLst/>
                          <a:latin typeface="Times New Roman" panose="02020603050405020304" pitchFamily="18" charset="0"/>
                          <a:ea typeface="等线" panose="02010600030101010101" pitchFamily="2" charset="-122"/>
                          <a:cs typeface="Times New Roman" panose="02020603050405020304" pitchFamily="18" charset="0"/>
                        </a:rPr>
                        <a:t>5250</a:t>
                      </a:r>
                    </a:p>
                  </a:txBody>
                  <a:tcPr marL="9525" marR="9525" marT="9525" marB="0" anchor="ctr">
                    <a:solidFill>
                      <a:schemeClr val="accent2">
                        <a:lumMod val="20000"/>
                        <a:lumOff val="80000"/>
                      </a:schemeClr>
                    </a:solidFill>
                  </a:tcPr>
                </a:tc>
                <a:tc>
                  <a:txBody>
                    <a:bodyPr/>
                    <a:lstStyle/>
                    <a:p>
                      <a:pPr algn="ctr" fontAlgn="ctr"/>
                      <a:r>
                        <a:rPr lang="en-US" altLang="zh-CN" sz="1800" b="1" i="0" u="none" strike="noStrike" dirty="0">
                          <a:solidFill>
                            <a:srgbClr val="000000"/>
                          </a:solidFill>
                          <a:effectLst/>
                          <a:latin typeface="Times New Roman" panose="02020603050405020304" pitchFamily="18" charset="0"/>
                          <a:ea typeface="等线" panose="02010600030101010101" pitchFamily="2" charset="-122"/>
                          <a:cs typeface="Times New Roman" panose="02020603050405020304" pitchFamily="18" charset="0"/>
                        </a:rPr>
                        <a:t>6000</a:t>
                      </a:r>
                    </a:p>
                  </a:txBody>
                  <a:tcPr marL="9525" marR="9525" marT="9525" marB="0" anchor="ctr">
                    <a:solidFill>
                      <a:schemeClr val="accent1">
                        <a:lumMod val="20000"/>
                        <a:lumOff val="80000"/>
                      </a:schemeClr>
                    </a:solidFill>
                  </a:tcPr>
                </a:tc>
                <a:extLst>
                  <a:ext uri="{0D108BD9-81ED-4DB2-BD59-A6C34878D82A}">
                    <a16:rowId xmlns:a16="http://schemas.microsoft.com/office/drawing/2014/main" val="1111561641"/>
                  </a:ext>
                </a:extLst>
              </a:tr>
            </a:tbl>
          </a:graphicData>
        </a:graphic>
      </p:graphicFrame>
    </p:spTree>
    <p:extLst>
      <p:ext uri="{BB962C8B-B14F-4D97-AF65-F5344CB8AC3E}">
        <p14:creationId xmlns:p14="http://schemas.microsoft.com/office/powerpoint/2010/main" val="3592103998"/>
      </p:ext>
    </p:extLst>
  </p:cSld>
  <p:clrMapOvr>
    <a:masterClrMapping/>
  </p:clrMapOvr>
</p:sld>
</file>

<file path=ppt/slides/slide3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img164384">
            <a:extLst>
              <a:ext uri="{FF2B5EF4-FFF2-40B4-BE49-F238E27FC236}">
                <a16:creationId xmlns:a16="http://schemas.microsoft.com/office/drawing/2014/main" id="{9C4B34CF-2F56-431F-9D97-15DED3B089F4}"/>
              </a:ext>
            </a:extLst>
          </p:cNvPr>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55548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057772008"/>
      </p:ext>
    </p:extLst>
  </p:cSld>
  <p:clrMapOvr>
    <a:masterClrMapping/>
  </p:clrMapOvr>
</p:sld>
</file>

<file path=ppt/slides/slide3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50" name="img818971">
            <a:extLst>
              <a:ext uri="{FF2B5EF4-FFF2-40B4-BE49-F238E27FC236}">
                <a16:creationId xmlns:a16="http://schemas.microsoft.com/office/drawing/2014/main" id="{450CDA97-FBFB-4F51-8E6E-9003022B21A9}"/>
              </a:ext>
            </a:extLst>
          </p:cNvPr>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55321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83516002"/>
      </p:ext>
    </p:extLst>
  </p:cSld>
  <p:clrMapOvr>
    <a:masterClrMapping/>
  </p:clrMapOvr>
</p:sld>
</file>

<file path=ppt/slides/slide3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4902EB59-55AB-4D4E-98EB-62339520BB51}"/>
              </a:ext>
            </a:extLst>
          </p:cNvPr>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787859"/>
            <a:ext cx="9144000" cy="5282281"/>
          </a:xfrm>
          <a:prstGeom prst="rect">
            <a:avLst/>
          </a:prstGeom>
        </p:spPr>
      </p:pic>
    </p:spTree>
    <p:extLst>
      <p:ext uri="{BB962C8B-B14F-4D97-AF65-F5344CB8AC3E}">
        <p14:creationId xmlns:p14="http://schemas.microsoft.com/office/powerpoint/2010/main" val="3490778913"/>
      </p:ext>
    </p:extLst>
  </p:cSld>
  <p:clrMapOvr>
    <a:masterClrMapping/>
  </p:clrMapOvr>
</p:sld>
</file>

<file path=ppt/slides/slide3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Table 1">
            <a:extLst>
              <a:ext uri="{FF2B5EF4-FFF2-40B4-BE49-F238E27FC236}">
                <a16:creationId xmlns:a16="http://schemas.microsoft.com/office/drawing/2014/main" id="{DFCB1CB3-9EBB-4DCA-8A40-3C03E06D2AC9}"/>
              </a:ext>
            </a:extLst>
          </p:cNvPr>
          <p:cNvGraphicFramePr>
            <a:graphicFrameLocks noGrp="1"/>
          </p:cNvGraphicFramePr>
          <p:nvPr/>
        </p:nvGraphicFramePr>
        <p:xfrm>
          <a:off x="0" y="0"/>
          <a:ext cx="9144000" cy="5878288"/>
        </p:xfrm>
        <a:graphic>
          <a:graphicData uri="http://schemas.openxmlformats.org/drawingml/2006/table">
            <a:tbl>
              <a:tblPr>
                <a:tableStyleId>{5C22544A-7EE6-4342-B048-85BDC9FD1C3A}</a:tableStyleId>
              </a:tblPr>
              <a:tblGrid>
                <a:gridCol w="1407517">
                  <a:extLst>
                    <a:ext uri="{9D8B030D-6E8A-4147-A177-3AD203B41FA5}">
                      <a16:colId xmlns:a16="http://schemas.microsoft.com/office/drawing/2014/main" val="414680596"/>
                    </a:ext>
                  </a:extLst>
                </a:gridCol>
                <a:gridCol w="1112030">
                  <a:extLst>
                    <a:ext uri="{9D8B030D-6E8A-4147-A177-3AD203B41FA5}">
                      <a16:colId xmlns:a16="http://schemas.microsoft.com/office/drawing/2014/main" val="368955892"/>
                    </a:ext>
                  </a:extLst>
                </a:gridCol>
                <a:gridCol w="1365198">
                  <a:extLst>
                    <a:ext uri="{9D8B030D-6E8A-4147-A177-3AD203B41FA5}">
                      <a16:colId xmlns:a16="http://schemas.microsoft.com/office/drawing/2014/main" val="175232043"/>
                    </a:ext>
                  </a:extLst>
                </a:gridCol>
                <a:gridCol w="1454992">
                  <a:extLst>
                    <a:ext uri="{9D8B030D-6E8A-4147-A177-3AD203B41FA5}">
                      <a16:colId xmlns:a16="http://schemas.microsoft.com/office/drawing/2014/main" val="72986873"/>
                    </a:ext>
                  </a:extLst>
                </a:gridCol>
                <a:gridCol w="1449586">
                  <a:extLst>
                    <a:ext uri="{9D8B030D-6E8A-4147-A177-3AD203B41FA5}">
                      <a16:colId xmlns:a16="http://schemas.microsoft.com/office/drawing/2014/main" val="2466160322"/>
                    </a:ext>
                  </a:extLst>
                </a:gridCol>
                <a:gridCol w="1153269">
                  <a:extLst>
                    <a:ext uri="{9D8B030D-6E8A-4147-A177-3AD203B41FA5}">
                      <a16:colId xmlns:a16="http://schemas.microsoft.com/office/drawing/2014/main" val="200535398"/>
                    </a:ext>
                  </a:extLst>
                </a:gridCol>
                <a:gridCol w="1201408">
                  <a:extLst>
                    <a:ext uri="{9D8B030D-6E8A-4147-A177-3AD203B41FA5}">
                      <a16:colId xmlns:a16="http://schemas.microsoft.com/office/drawing/2014/main" val="1280429417"/>
                    </a:ext>
                  </a:extLst>
                </a:gridCol>
              </a:tblGrid>
              <a:tr h="367393">
                <a:tc>
                  <a:txBody>
                    <a:bodyPr/>
                    <a:lstStyle/>
                    <a:p>
                      <a:pPr algn="ctr" fontAlgn="ctr"/>
                      <a:r>
                        <a:rPr lang="en-US" altLang="zh-CN" sz="2000" u="none" strike="noStrike" dirty="0">
                          <a:effectLst/>
                          <a:latin typeface="+mn-lt"/>
                          <a:cs typeface="Arial" panose="020B0604020202020204" pitchFamily="34" charset="0"/>
                        </a:rPr>
                        <a:t>P</a:t>
                      </a:r>
                      <a:r>
                        <a:rPr lang="en-US" sz="2000" u="none" strike="noStrike" dirty="0">
                          <a:effectLst/>
                          <a:latin typeface="+mn-lt"/>
                          <a:cs typeface="Arial" panose="020B0604020202020204" pitchFamily="34" charset="0"/>
                        </a:rPr>
                        <a:t>recursor</a:t>
                      </a:r>
                      <a:endParaRPr lang="en-US" sz="2000" b="0" i="0" u="none" strike="noStrike" dirty="0">
                        <a:solidFill>
                          <a:srgbClr val="000000"/>
                        </a:solidFill>
                        <a:effectLst/>
                        <a:latin typeface="+mn-lt"/>
                        <a:ea typeface="宋体" panose="02010600030101010101" pitchFamily="2" charset="-122"/>
                        <a:cs typeface="Arial" panose="020B0604020202020204" pitchFamily="34" charset="0"/>
                      </a:endParaRPr>
                    </a:p>
                  </a:txBody>
                  <a:tcPr marL="9525" marR="9525" marT="9525" marB="0" anchor="ctr">
                    <a:solidFill>
                      <a:schemeClr val="bg1">
                        <a:lumMod val="95000"/>
                      </a:schemeClr>
                    </a:solidFill>
                  </a:tcPr>
                </a:tc>
                <a:tc>
                  <a:txBody>
                    <a:bodyPr/>
                    <a:lstStyle/>
                    <a:p>
                      <a:pPr algn="ctr" fontAlgn="ctr"/>
                      <a:r>
                        <a:rPr lang="en-US" sz="2000" u="none" strike="noStrike" dirty="0">
                          <a:effectLst/>
                          <a:latin typeface="+mn-lt"/>
                          <a:cs typeface="Arial" panose="020B0604020202020204" pitchFamily="34" charset="0"/>
                        </a:rPr>
                        <a:t>Emitter</a:t>
                      </a:r>
                      <a:endParaRPr lang="en-US" sz="2000" b="0" i="0" u="none" strike="noStrike" dirty="0">
                        <a:solidFill>
                          <a:srgbClr val="000000"/>
                        </a:solidFill>
                        <a:effectLst/>
                        <a:latin typeface="+mn-lt"/>
                        <a:ea typeface="宋体" panose="02010600030101010101" pitchFamily="2" charset="-122"/>
                        <a:cs typeface="Arial" panose="020B0604020202020204" pitchFamily="34" charset="0"/>
                      </a:endParaRPr>
                    </a:p>
                  </a:txBody>
                  <a:tcPr marL="9525" marR="9525" marT="9525" marB="0" anchor="ctr">
                    <a:solidFill>
                      <a:schemeClr val="bg1">
                        <a:lumMod val="95000"/>
                      </a:schemeClr>
                    </a:solidFill>
                  </a:tcPr>
                </a:tc>
                <a:tc>
                  <a:txBody>
                    <a:bodyPr/>
                    <a:lstStyle/>
                    <a:p>
                      <a:pPr algn="ctr" fontAlgn="ctr"/>
                      <a:r>
                        <a:rPr lang="en-US" sz="2000" u="none" strike="noStrike" dirty="0">
                          <a:effectLst/>
                          <a:latin typeface="+mn-lt"/>
                          <a:cs typeface="Arial" panose="020B0604020202020204" pitchFamily="34" charset="0"/>
                        </a:rPr>
                        <a:t>Daughter</a:t>
                      </a:r>
                      <a:endParaRPr lang="en-US" sz="2000" b="0" i="0" u="none" strike="noStrike" dirty="0">
                        <a:solidFill>
                          <a:srgbClr val="000000"/>
                        </a:solidFill>
                        <a:effectLst/>
                        <a:latin typeface="+mn-lt"/>
                        <a:ea typeface="宋体" panose="02010600030101010101" pitchFamily="2" charset="-122"/>
                        <a:cs typeface="Arial" panose="020B0604020202020204" pitchFamily="34" charset="0"/>
                      </a:endParaRPr>
                    </a:p>
                  </a:txBody>
                  <a:tcPr marL="9525" marR="9525" marT="9525" marB="0" anchor="ctr">
                    <a:solidFill>
                      <a:schemeClr val="bg1">
                        <a:lumMod val="95000"/>
                      </a:schemeClr>
                    </a:solidFill>
                  </a:tcPr>
                </a:tc>
                <a:tc>
                  <a:txBody>
                    <a:bodyPr/>
                    <a:lstStyle/>
                    <a:p>
                      <a:pPr algn="ctr" fontAlgn="ctr"/>
                      <a:r>
                        <a:rPr lang="en-US" sz="2000" u="none" strike="noStrike" dirty="0">
                          <a:effectLst/>
                          <a:latin typeface="+mn-lt"/>
                          <a:cs typeface="Arial" panose="020B0604020202020204" pitchFamily="34" charset="0"/>
                        </a:rPr>
                        <a:t>T (s)</a:t>
                      </a:r>
                      <a:endParaRPr lang="en-US" sz="2000" b="0" i="0" u="none" strike="noStrike" dirty="0">
                        <a:solidFill>
                          <a:srgbClr val="000000"/>
                        </a:solidFill>
                        <a:effectLst/>
                        <a:latin typeface="+mn-lt"/>
                        <a:ea typeface="宋体" panose="02010600030101010101" pitchFamily="2" charset="-122"/>
                        <a:cs typeface="Arial" panose="020B0604020202020204" pitchFamily="34" charset="0"/>
                      </a:endParaRPr>
                    </a:p>
                  </a:txBody>
                  <a:tcPr marL="9525" marR="9525" marT="9525" marB="0" anchor="ctr">
                    <a:solidFill>
                      <a:schemeClr val="bg1">
                        <a:lumMod val="95000"/>
                      </a:schemeClr>
                    </a:solidFill>
                  </a:tcPr>
                </a:tc>
                <a:tc>
                  <a:txBody>
                    <a:bodyPr/>
                    <a:lstStyle/>
                    <a:p>
                      <a:pPr algn="ctr" fontAlgn="ctr"/>
                      <a:r>
                        <a:rPr lang="en-US" sz="2000" u="none" strike="noStrike" dirty="0">
                          <a:effectLst/>
                          <a:latin typeface="+mn-lt"/>
                          <a:cs typeface="Arial" panose="020B0604020202020204" pitchFamily="34" charset="0"/>
                        </a:rPr>
                        <a:t>Q</a:t>
                      </a:r>
                      <a:r>
                        <a:rPr lang="en-US" sz="2000" u="none" strike="noStrike" baseline="-25000" dirty="0">
                          <a:effectLst/>
                          <a:latin typeface="+mn-lt"/>
                          <a:cs typeface="Arial" panose="020B0604020202020204" pitchFamily="34" charset="0"/>
                        </a:rPr>
                        <a:t>EC</a:t>
                      </a:r>
                      <a:r>
                        <a:rPr lang="en-US" sz="2000" u="none" strike="noStrike" dirty="0">
                          <a:effectLst/>
                          <a:latin typeface="+mn-lt"/>
                          <a:cs typeface="Arial" panose="020B0604020202020204" pitchFamily="34" charset="0"/>
                        </a:rPr>
                        <a:t> (keV)</a:t>
                      </a:r>
                      <a:endParaRPr lang="en-US" sz="2000" b="0" i="0" u="none" strike="noStrike" dirty="0">
                        <a:solidFill>
                          <a:srgbClr val="000000"/>
                        </a:solidFill>
                        <a:effectLst/>
                        <a:latin typeface="+mn-lt"/>
                        <a:ea typeface="宋体" panose="02010600030101010101" pitchFamily="2" charset="-122"/>
                        <a:cs typeface="Arial" panose="020B0604020202020204" pitchFamily="34" charset="0"/>
                      </a:endParaRPr>
                    </a:p>
                  </a:txBody>
                  <a:tcPr marL="9525" marR="9525" marT="9525" marB="0" anchor="ctr">
                    <a:solidFill>
                      <a:schemeClr val="bg1">
                        <a:lumMod val="95000"/>
                      </a:schemeClr>
                    </a:solidFill>
                  </a:tcPr>
                </a:tc>
                <a:tc>
                  <a:txBody>
                    <a:bodyPr/>
                    <a:lstStyle/>
                    <a:p>
                      <a:pPr algn="ctr" fontAlgn="ctr"/>
                      <a:r>
                        <a:rPr lang="en-US" sz="2000" u="none" strike="noStrike" dirty="0" err="1">
                          <a:effectLst/>
                          <a:latin typeface="+mn-lt"/>
                          <a:cs typeface="Arial" panose="020B0604020202020204" pitchFamily="34" charset="0"/>
                        </a:rPr>
                        <a:t>S</a:t>
                      </a:r>
                      <a:r>
                        <a:rPr lang="en-US" sz="2000" u="none" strike="noStrike" baseline="-25000" dirty="0" err="1">
                          <a:effectLst/>
                          <a:latin typeface="+mn-lt"/>
                          <a:cs typeface="Arial" panose="020B0604020202020204" pitchFamily="34" charset="0"/>
                        </a:rPr>
                        <a:t>p</a:t>
                      </a:r>
                      <a:r>
                        <a:rPr lang="en-US" sz="2000" u="none" strike="noStrike" dirty="0">
                          <a:effectLst/>
                          <a:latin typeface="+mn-lt"/>
                          <a:cs typeface="Arial" panose="020B0604020202020204" pitchFamily="34" charset="0"/>
                        </a:rPr>
                        <a:t> (keV)</a:t>
                      </a:r>
                      <a:endParaRPr lang="en-US" sz="2000" b="0" i="0" u="none" strike="noStrike" dirty="0">
                        <a:solidFill>
                          <a:srgbClr val="000000"/>
                        </a:solidFill>
                        <a:effectLst/>
                        <a:latin typeface="+mn-lt"/>
                        <a:ea typeface="宋体" panose="02010600030101010101" pitchFamily="2" charset="-122"/>
                        <a:cs typeface="Arial" panose="020B0604020202020204" pitchFamily="34" charset="0"/>
                      </a:endParaRPr>
                    </a:p>
                  </a:txBody>
                  <a:tcPr marL="9525" marR="9525" marT="9525" marB="0" anchor="ctr">
                    <a:solidFill>
                      <a:schemeClr val="bg1">
                        <a:lumMod val="95000"/>
                      </a:schemeClr>
                    </a:solidFill>
                  </a:tcPr>
                </a:tc>
                <a:tc>
                  <a:txBody>
                    <a:bodyPr/>
                    <a:lstStyle/>
                    <a:p>
                      <a:pPr algn="ctr" fontAlgn="ctr"/>
                      <a:r>
                        <a:rPr lang="en-US" sz="2000" u="none" strike="noStrike" dirty="0">
                          <a:effectLst/>
                          <a:latin typeface="+mn-lt"/>
                          <a:cs typeface="Arial" panose="020B0604020202020204" pitchFamily="34" charset="0"/>
                        </a:rPr>
                        <a:t>S</a:t>
                      </a:r>
                      <a:r>
                        <a:rPr lang="el-GR" sz="2000" u="none" strike="noStrike" baseline="-25000" dirty="0">
                          <a:effectLst/>
                          <a:latin typeface="+mn-lt"/>
                          <a:cs typeface="Arial" panose="020B0604020202020204" pitchFamily="34" charset="0"/>
                        </a:rPr>
                        <a:t>α</a:t>
                      </a:r>
                      <a:r>
                        <a:rPr lang="en-US" sz="2000" u="none" strike="noStrike" dirty="0">
                          <a:effectLst/>
                          <a:latin typeface="+mn-lt"/>
                          <a:cs typeface="Arial" panose="020B0604020202020204" pitchFamily="34" charset="0"/>
                        </a:rPr>
                        <a:t> (keV)</a:t>
                      </a:r>
                      <a:endParaRPr lang="el-GR" sz="2000" b="0" i="0" u="none" strike="noStrike" dirty="0">
                        <a:solidFill>
                          <a:srgbClr val="000000"/>
                        </a:solidFill>
                        <a:effectLst/>
                        <a:latin typeface="+mn-lt"/>
                        <a:ea typeface="宋体" panose="02010600030101010101" pitchFamily="2" charset="-122"/>
                        <a:cs typeface="Arial" panose="020B0604020202020204" pitchFamily="34" charset="0"/>
                      </a:endParaRPr>
                    </a:p>
                  </a:txBody>
                  <a:tcPr marL="9525" marR="9525" marT="9525" marB="0" anchor="ctr">
                    <a:solidFill>
                      <a:schemeClr val="bg1">
                        <a:lumMod val="95000"/>
                      </a:schemeClr>
                    </a:solidFill>
                  </a:tcPr>
                </a:tc>
                <a:extLst>
                  <a:ext uri="{0D108BD9-81ED-4DB2-BD59-A6C34878D82A}">
                    <a16:rowId xmlns:a16="http://schemas.microsoft.com/office/drawing/2014/main" val="1354080119"/>
                  </a:ext>
                </a:extLst>
              </a:tr>
              <a:tr h="367393">
                <a:tc>
                  <a:txBody>
                    <a:bodyPr/>
                    <a:lstStyle/>
                    <a:p>
                      <a:pPr algn="ctr" fontAlgn="ctr"/>
                      <a:r>
                        <a:rPr lang="en-US" sz="2000" u="none" strike="noStrike" dirty="0">
                          <a:effectLst/>
                          <a:latin typeface="+mn-lt"/>
                          <a:cs typeface="Arial" panose="020B0604020202020204" pitchFamily="34" charset="0"/>
                        </a:rPr>
                        <a:t>60Ga</a:t>
                      </a:r>
                      <a:endParaRPr lang="en-US" sz="2000" b="0" i="0" u="none" strike="noStrike" dirty="0">
                        <a:solidFill>
                          <a:srgbClr val="000000"/>
                        </a:solidFill>
                        <a:effectLst/>
                        <a:latin typeface="+mn-lt"/>
                        <a:ea typeface="宋体" panose="02010600030101010101" pitchFamily="2" charset="-122"/>
                        <a:cs typeface="Arial" panose="020B0604020202020204" pitchFamily="34" charset="0"/>
                      </a:endParaRPr>
                    </a:p>
                  </a:txBody>
                  <a:tcPr marL="9525" marR="9525" marT="9525" marB="0" anchor="ctr">
                    <a:solidFill>
                      <a:schemeClr val="accent6">
                        <a:lumMod val="20000"/>
                        <a:lumOff val="80000"/>
                      </a:schemeClr>
                    </a:solidFill>
                  </a:tcPr>
                </a:tc>
                <a:tc>
                  <a:txBody>
                    <a:bodyPr/>
                    <a:lstStyle/>
                    <a:p>
                      <a:pPr algn="ctr" fontAlgn="ctr"/>
                      <a:r>
                        <a:rPr lang="en-US" sz="2000" u="none" strike="noStrike" dirty="0">
                          <a:effectLst/>
                          <a:latin typeface="+mn-lt"/>
                          <a:cs typeface="Arial" panose="020B0604020202020204" pitchFamily="34" charset="0"/>
                        </a:rPr>
                        <a:t>60Zn</a:t>
                      </a:r>
                      <a:endParaRPr lang="en-US" sz="2000" b="0" i="0" u="none" strike="noStrike" dirty="0">
                        <a:solidFill>
                          <a:srgbClr val="000000"/>
                        </a:solidFill>
                        <a:effectLst/>
                        <a:latin typeface="+mn-lt"/>
                        <a:ea typeface="宋体" panose="02010600030101010101" pitchFamily="2" charset="-122"/>
                        <a:cs typeface="Arial" panose="020B0604020202020204" pitchFamily="34" charset="0"/>
                      </a:endParaRPr>
                    </a:p>
                  </a:txBody>
                  <a:tcPr marL="9525" marR="9525" marT="9525" marB="0" anchor="ctr">
                    <a:solidFill>
                      <a:schemeClr val="accent6">
                        <a:lumMod val="20000"/>
                        <a:lumOff val="80000"/>
                      </a:schemeClr>
                    </a:solidFill>
                  </a:tcPr>
                </a:tc>
                <a:tc>
                  <a:txBody>
                    <a:bodyPr/>
                    <a:lstStyle/>
                    <a:p>
                      <a:pPr algn="ctr" fontAlgn="ctr"/>
                      <a:r>
                        <a:rPr lang="en-US" sz="2000" u="none" strike="noStrike" dirty="0">
                          <a:effectLst/>
                          <a:latin typeface="+mn-lt"/>
                          <a:cs typeface="Arial" panose="020B0604020202020204" pitchFamily="34" charset="0"/>
                        </a:rPr>
                        <a:t>59Cu</a:t>
                      </a:r>
                      <a:endParaRPr lang="en-US" sz="2000" b="0" i="0" u="none" strike="noStrike" dirty="0">
                        <a:solidFill>
                          <a:srgbClr val="000000"/>
                        </a:solidFill>
                        <a:effectLst/>
                        <a:latin typeface="+mn-lt"/>
                        <a:ea typeface="宋体" panose="02010600030101010101" pitchFamily="2" charset="-122"/>
                        <a:cs typeface="Arial" panose="020B0604020202020204" pitchFamily="34" charset="0"/>
                      </a:endParaRPr>
                    </a:p>
                  </a:txBody>
                  <a:tcPr marL="9525" marR="9525" marT="9525" marB="0" anchor="ctr">
                    <a:solidFill>
                      <a:schemeClr val="accent6">
                        <a:lumMod val="20000"/>
                        <a:lumOff val="80000"/>
                      </a:schemeClr>
                    </a:solidFill>
                  </a:tcPr>
                </a:tc>
                <a:tc>
                  <a:txBody>
                    <a:bodyPr/>
                    <a:lstStyle/>
                    <a:p>
                      <a:pPr algn="ctr" fontAlgn="ctr"/>
                      <a:r>
                        <a:rPr lang="en-US" altLang="zh-CN" sz="2000" u="none" strike="noStrike">
                          <a:effectLst/>
                          <a:latin typeface="+mn-lt"/>
                          <a:cs typeface="Arial" panose="020B0604020202020204" pitchFamily="34" charset="0"/>
                        </a:rPr>
                        <a:t>0.07</a:t>
                      </a:r>
                      <a:endParaRPr lang="en-US" altLang="zh-CN" sz="2000" b="0" i="0" u="none" strike="noStrike">
                        <a:solidFill>
                          <a:srgbClr val="000000"/>
                        </a:solidFill>
                        <a:effectLst/>
                        <a:latin typeface="+mn-lt"/>
                        <a:ea typeface="宋体" panose="02010600030101010101" pitchFamily="2" charset="-122"/>
                        <a:cs typeface="Arial" panose="020B0604020202020204" pitchFamily="34" charset="0"/>
                      </a:endParaRPr>
                    </a:p>
                  </a:txBody>
                  <a:tcPr marL="9525" marR="9525" marT="9525" marB="0" anchor="ctr">
                    <a:solidFill>
                      <a:schemeClr val="accent6">
                        <a:lumMod val="20000"/>
                        <a:lumOff val="80000"/>
                      </a:schemeClr>
                    </a:solidFill>
                  </a:tcPr>
                </a:tc>
                <a:tc>
                  <a:txBody>
                    <a:bodyPr/>
                    <a:lstStyle/>
                    <a:p>
                      <a:pPr algn="ctr" fontAlgn="ctr"/>
                      <a:r>
                        <a:rPr lang="en-US" altLang="zh-CN" sz="2000" u="none" strike="noStrike" dirty="0">
                          <a:effectLst/>
                          <a:latin typeface="+mn-lt"/>
                          <a:cs typeface="Arial" panose="020B0604020202020204" pitchFamily="34" charset="0"/>
                        </a:rPr>
                        <a:t>14580</a:t>
                      </a:r>
                      <a:endParaRPr lang="en-US" altLang="zh-CN" sz="2000" b="0" i="0" u="none" strike="noStrike" dirty="0">
                        <a:solidFill>
                          <a:srgbClr val="000000"/>
                        </a:solidFill>
                        <a:effectLst/>
                        <a:latin typeface="+mn-lt"/>
                        <a:ea typeface="宋体" panose="02010600030101010101" pitchFamily="2" charset="-122"/>
                        <a:cs typeface="Arial" panose="020B0604020202020204" pitchFamily="34" charset="0"/>
                      </a:endParaRPr>
                    </a:p>
                  </a:txBody>
                  <a:tcPr marL="9525" marR="9525" marT="9525" marB="0" anchor="ctr">
                    <a:solidFill>
                      <a:schemeClr val="accent6">
                        <a:lumMod val="20000"/>
                        <a:lumOff val="80000"/>
                      </a:schemeClr>
                    </a:solidFill>
                  </a:tcPr>
                </a:tc>
                <a:tc>
                  <a:txBody>
                    <a:bodyPr/>
                    <a:lstStyle/>
                    <a:p>
                      <a:pPr algn="ctr" fontAlgn="ctr"/>
                      <a:r>
                        <a:rPr lang="en-US" altLang="zh-CN" sz="2000" u="none" strike="noStrike" dirty="0">
                          <a:effectLst/>
                          <a:latin typeface="+mn-lt"/>
                          <a:cs typeface="Arial" panose="020B0604020202020204" pitchFamily="34" charset="0"/>
                        </a:rPr>
                        <a:t>5105</a:t>
                      </a:r>
                      <a:endParaRPr lang="en-US" altLang="zh-CN" sz="2000" b="0" i="0" u="none" strike="noStrike" dirty="0">
                        <a:solidFill>
                          <a:srgbClr val="000000"/>
                        </a:solidFill>
                        <a:effectLst/>
                        <a:latin typeface="+mn-lt"/>
                        <a:ea typeface="宋体" panose="02010600030101010101" pitchFamily="2" charset="-122"/>
                        <a:cs typeface="Arial" panose="020B0604020202020204" pitchFamily="34" charset="0"/>
                      </a:endParaRPr>
                    </a:p>
                  </a:txBody>
                  <a:tcPr marL="9525" marR="9525" marT="9525" marB="0" anchor="ctr">
                    <a:solidFill>
                      <a:schemeClr val="accent6">
                        <a:lumMod val="20000"/>
                        <a:lumOff val="80000"/>
                      </a:schemeClr>
                    </a:solidFill>
                  </a:tcPr>
                </a:tc>
                <a:tc>
                  <a:txBody>
                    <a:bodyPr/>
                    <a:lstStyle/>
                    <a:p>
                      <a:pPr algn="ctr" fontAlgn="ctr"/>
                      <a:r>
                        <a:rPr lang="en-US" altLang="zh-CN" sz="2000" u="none" strike="noStrike" dirty="0">
                          <a:effectLst/>
                          <a:latin typeface="+mn-lt"/>
                          <a:cs typeface="Arial" panose="020B0604020202020204" pitchFamily="34" charset="0"/>
                        </a:rPr>
                        <a:t>2692</a:t>
                      </a:r>
                      <a:endParaRPr lang="en-US" altLang="zh-CN" sz="2000" b="0" i="0" u="none" strike="noStrike" dirty="0">
                        <a:solidFill>
                          <a:srgbClr val="000000"/>
                        </a:solidFill>
                        <a:effectLst/>
                        <a:latin typeface="+mn-lt"/>
                        <a:ea typeface="宋体" panose="02010600030101010101" pitchFamily="2" charset="-122"/>
                        <a:cs typeface="Arial" panose="020B0604020202020204" pitchFamily="34" charset="0"/>
                      </a:endParaRPr>
                    </a:p>
                  </a:txBody>
                  <a:tcPr marL="9525" marR="9525" marT="9525" marB="0" anchor="ctr">
                    <a:solidFill>
                      <a:schemeClr val="accent6">
                        <a:lumMod val="20000"/>
                        <a:lumOff val="80000"/>
                      </a:schemeClr>
                    </a:solidFill>
                  </a:tcPr>
                </a:tc>
                <a:extLst>
                  <a:ext uri="{0D108BD9-81ED-4DB2-BD59-A6C34878D82A}">
                    <a16:rowId xmlns:a16="http://schemas.microsoft.com/office/drawing/2014/main" val="1887659545"/>
                  </a:ext>
                </a:extLst>
              </a:tr>
              <a:tr h="367393">
                <a:tc>
                  <a:txBody>
                    <a:bodyPr/>
                    <a:lstStyle/>
                    <a:p>
                      <a:pPr algn="ctr" fontAlgn="ctr"/>
                      <a:r>
                        <a:rPr lang="en-US" sz="2000" u="none" strike="noStrike" dirty="0">
                          <a:effectLst/>
                          <a:latin typeface="+mn-lt"/>
                          <a:cs typeface="Arial" panose="020B0604020202020204" pitchFamily="34" charset="0"/>
                        </a:rPr>
                        <a:t>73Kr</a:t>
                      </a:r>
                      <a:endParaRPr lang="en-US" sz="2000" b="0" i="0" u="none" strike="noStrike" dirty="0">
                        <a:solidFill>
                          <a:srgbClr val="000000"/>
                        </a:solidFill>
                        <a:effectLst/>
                        <a:latin typeface="+mn-lt"/>
                        <a:ea typeface="宋体" panose="02010600030101010101" pitchFamily="2" charset="-122"/>
                        <a:cs typeface="Arial" panose="020B0604020202020204" pitchFamily="34" charset="0"/>
                      </a:endParaRPr>
                    </a:p>
                  </a:txBody>
                  <a:tcPr marL="9525" marR="9525" marT="9525" marB="0" anchor="ctr">
                    <a:solidFill>
                      <a:schemeClr val="accent2">
                        <a:lumMod val="20000"/>
                        <a:lumOff val="80000"/>
                      </a:schemeClr>
                    </a:solidFill>
                  </a:tcPr>
                </a:tc>
                <a:tc>
                  <a:txBody>
                    <a:bodyPr/>
                    <a:lstStyle/>
                    <a:p>
                      <a:pPr algn="ctr" fontAlgn="ctr"/>
                      <a:r>
                        <a:rPr lang="en-US" sz="2000" u="none" strike="noStrike" dirty="0">
                          <a:effectLst/>
                          <a:latin typeface="+mn-lt"/>
                          <a:cs typeface="Arial" panose="020B0604020202020204" pitchFamily="34" charset="0"/>
                        </a:rPr>
                        <a:t>73Br</a:t>
                      </a:r>
                      <a:endParaRPr lang="en-US" sz="2000" b="0" i="0" u="none" strike="noStrike" dirty="0">
                        <a:solidFill>
                          <a:srgbClr val="000000"/>
                        </a:solidFill>
                        <a:effectLst/>
                        <a:latin typeface="+mn-lt"/>
                        <a:ea typeface="宋体" panose="02010600030101010101" pitchFamily="2" charset="-122"/>
                        <a:cs typeface="Arial" panose="020B0604020202020204" pitchFamily="34" charset="0"/>
                      </a:endParaRPr>
                    </a:p>
                  </a:txBody>
                  <a:tcPr marL="9525" marR="9525" marT="9525" marB="0" anchor="ctr">
                    <a:solidFill>
                      <a:schemeClr val="accent2">
                        <a:lumMod val="20000"/>
                        <a:lumOff val="80000"/>
                      </a:schemeClr>
                    </a:solidFill>
                  </a:tcPr>
                </a:tc>
                <a:tc>
                  <a:txBody>
                    <a:bodyPr/>
                    <a:lstStyle/>
                    <a:p>
                      <a:pPr algn="ctr" fontAlgn="ctr"/>
                      <a:r>
                        <a:rPr lang="en-US" sz="2000" u="none" strike="noStrike" dirty="0">
                          <a:effectLst/>
                          <a:latin typeface="+mn-lt"/>
                          <a:cs typeface="Arial" panose="020B0604020202020204" pitchFamily="34" charset="0"/>
                        </a:rPr>
                        <a:t>72Se</a:t>
                      </a:r>
                      <a:endParaRPr lang="en-US" sz="2000" b="0" i="0" u="none" strike="noStrike" dirty="0">
                        <a:solidFill>
                          <a:srgbClr val="000000"/>
                        </a:solidFill>
                        <a:effectLst/>
                        <a:latin typeface="+mn-lt"/>
                        <a:ea typeface="宋体" panose="02010600030101010101" pitchFamily="2" charset="-122"/>
                        <a:cs typeface="Arial" panose="020B0604020202020204" pitchFamily="34" charset="0"/>
                      </a:endParaRPr>
                    </a:p>
                  </a:txBody>
                  <a:tcPr marL="9525" marR="9525" marT="9525" marB="0" anchor="ctr">
                    <a:solidFill>
                      <a:schemeClr val="accent2">
                        <a:lumMod val="20000"/>
                        <a:lumOff val="80000"/>
                      </a:schemeClr>
                    </a:solidFill>
                  </a:tcPr>
                </a:tc>
                <a:tc>
                  <a:txBody>
                    <a:bodyPr/>
                    <a:lstStyle/>
                    <a:p>
                      <a:pPr algn="ctr" fontAlgn="ctr"/>
                      <a:r>
                        <a:rPr lang="en-US" altLang="zh-CN" sz="2000" u="none" strike="noStrike" dirty="0">
                          <a:effectLst/>
                          <a:latin typeface="+mn-lt"/>
                          <a:cs typeface="Arial" panose="020B0604020202020204" pitchFamily="34" charset="0"/>
                        </a:rPr>
                        <a:t>27.3</a:t>
                      </a:r>
                      <a:endParaRPr lang="en-US" altLang="zh-CN" sz="2000" b="0" i="0" u="none" strike="noStrike" dirty="0">
                        <a:solidFill>
                          <a:srgbClr val="000000"/>
                        </a:solidFill>
                        <a:effectLst/>
                        <a:latin typeface="+mn-lt"/>
                        <a:ea typeface="宋体" panose="02010600030101010101" pitchFamily="2" charset="-122"/>
                        <a:cs typeface="Arial" panose="020B0604020202020204" pitchFamily="34" charset="0"/>
                      </a:endParaRPr>
                    </a:p>
                  </a:txBody>
                  <a:tcPr marL="9525" marR="9525" marT="9525" marB="0" anchor="ctr">
                    <a:solidFill>
                      <a:schemeClr val="accent2">
                        <a:lumMod val="20000"/>
                        <a:lumOff val="80000"/>
                      </a:schemeClr>
                    </a:solidFill>
                  </a:tcPr>
                </a:tc>
                <a:tc>
                  <a:txBody>
                    <a:bodyPr/>
                    <a:lstStyle/>
                    <a:p>
                      <a:pPr algn="ctr" fontAlgn="ctr"/>
                      <a:r>
                        <a:rPr lang="en-US" altLang="zh-CN" sz="2000" u="none" strike="noStrike" dirty="0">
                          <a:effectLst/>
                          <a:latin typeface="+mn-lt"/>
                          <a:cs typeface="Arial" panose="020B0604020202020204" pitchFamily="34" charset="0"/>
                        </a:rPr>
                        <a:t>7096</a:t>
                      </a:r>
                      <a:endParaRPr lang="en-US" altLang="zh-CN" sz="2000" b="0" i="0" u="none" strike="noStrike" dirty="0">
                        <a:solidFill>
                          <a:srgbClr val="000000"/>
                        </a:solidFill>
                        <a:effectLst/>
                        <a:latin typeface="+mn-lt"/>
                        <a:ea typeface="宋体" panose="02010600030101010101" pitchFamily="2" charset="-122"/>
                        <a:cs typeface="Arial" panose="020B0604020202020204" pitchFamily="34" charset="0"/>
                      </a:endParaRPr>
                    </a:p>
                  </a:txBody>
                  <a:tcPr marL="9525" marR="9525" marT="9525" marB="0" anchor="ctr">
                    <a:solidFill>
                      <a:schemeClr val="accent2">
                        <a:lumMod val="20000"/>
                        <a:lumOff val="80000"/>
                      </a:schemeClr>
                    </a:solidFill>
                  </a:tcPr>
                </a:tc>
                <a:tc>
                  <a:txBody>
                    <a:bodyPr/>
                    <a:lstStyle/>
                    <a:p>
                      <a:pPr algn="ctr" fontAlgn="ctr"/>
                      <a:r>
                        <a:rPr lang="en-US" altLang="zh-CN" sz="2000" u="none" strike="noStrike" dirty="0">
                          <a:effectLst/>
                          <a:latin typeface="+mn-lt"/>
                          <a:cs typeface="Arial" panose="020B0604020202020204" pitchFamily="34" charset="0"/>
                        </a:rPr>
                        <a:t>3068</a:t>
                      </a:r>
                      <a:endParaRPr lang="en-US" altLang="zh-CN" sz="2000" b="0" i="0" u="none" strike="noStrike" dirty="0">
                        <a:solidFill>
                          <a:srgbClr val="000000"/>
                        </a:solidFill>
                        <a:effectLst/>
                        <a:latin typeface="+mn-lt"/>
                        <a:ea typeface="宋体" panose="02010600030101010101" pitchFamily="2" charset="-122"/>
                        <a:cs typeface="Arial" panose="020B0604020202020204" pitchFamily="34" charset="0"/>
                      </a:endParaRPr>
                    </a:p>
                  </a:txBody>
                  <a:tcPr marL="9525" marR="9525" marT="9525" marB="0" anchor="ctr">
                    <a:solidFill>
                      <a:schemeClr val="accent2">
                        <a:lumMod val="20000"/>
                        <a:lumOff val="80000"/>
                      </a:schemeClr>
                    </a:solidFill>
                  </a:tcPr>
                </a:tc>
                <a:tc>
                  <a:txBody>
                    <a:bodyPr/>
                    <a:lstStyle/>
                    <a:p>
                      <a:pPr algn="ctr" fontAlgn="ctr"/>
                      <a:r>
                        <a:rPr lang="en-US" altLang="zh-CN" sz="2000" u="none" strike="noStrike" dirty="0">
                          <a:effectLst/>
                          <a:latin typeface="+mn-lt"/>
                          <a:cs typeface="Arial" panose="020B0604020202020204" pitchFamily="34" charset="0"/>
                        </a:rPr>
                        <a:t>2960</a:t>
                      </a:r>
                      <a:endParaRPr lang="en-US" altLang="zh-CN" sz="2000" b="0" i="0" u="none" strike="noStrike" dirty="0">
                        <a:solidFill>
                          <a:srgbClr val="000000"/>
                        </a:solidFill>
                        <a:effectLst/>
                        <a:latin typeface="+mn-lt"/>
                        <a:ea typeface="宋体" panose="02010600030101010101" pitchFamily="2" charset="-122"/>
                        <a:cs typeface="Arial" panose="020B0604020202020204" pitchFamily="34" charset="0"/>
                      </a:endParaRPr>
                    </a:p>
                  </a:txBody>
                  <a:tcPr marL="9525" marR="9525" marT="9525" marB="0" anchor="ctr">
                    <a:solidFill>
                      <a:schemeClr val="accent2">
                        <a:lumMod val="20000"/>
                        <a:lumOff val="80000"/>
                      </a:schemeClr>
                    </a:solidFill>
                  </a:tcPr>
                </a:tc>
                <a:extLst>
                  <a:ext uri="{0D108BD9-81ED-4DB2-BD59-A6C34878D82A}">
                    <a16:rowId xmlns:a16="http://schemas.microsoft.com/office/drawing/2014/main" val="3935824395"/>
                  </a:ext>
                </a:extLst>
              </a:tr>
              <a:tr h="367393">
                <a:tc>
                  <a:txBody>
                    <a:bodyPr/>
                    <a:lstStyle/>
                    <a:p>
                      <a:pPr algn="ctr" fontAlgn="ctr"/>
                      <a:r>
                        <a:rPr lang="en-US" sz="2000" u="none" strike="noStrike" dirty="0">
                          <a:effectLst/>
                          <a:latin typeface="+mn-lt"/>
                          <a:cs typeface="Arial" panose="020B0604020202020204" pitchFamily="34" charset="0"/>
                        </a:rPr>
                        <a:t>126La</a:t>
                      </a:r>
                      <a:endParaRPr lang="en-US" sz="2000" b="0" i="0" u="none" strike="noStrike" dirty="0">
                        <a:solidFill>
                          <a:srgbClr val="C00000"/>
                        </a:solidFill>
                        <a:effectLst/>
                        <a:latin typeface="+mn-lt"/>
                        <a:ea typeface="宋体" panose="02010600030101010101" pitchFamily="2" charset="-122"/>
                        <a:cs typeface="Arial" panose="020B0604020202020204" pitchFamily="34" charset="0"/>
                      </a:endParaRPr>
                    </a:p>
                  </a:txBody>
                  <a:tcPr marL="9525" marR="9525" marT="9525" marB="0" anchor="ctr">
                    <a:solidFill>
                      <a:schemeClr val="accent1">
                        <a:lumMod val="20000"/>
                        <a:lumOff val="80000"/>
                      </a:schemeClr>
                    </a:solidFill>
                  </a:tcPr>
                </a:tc>
                <a:tc>
                  <a:txBody>
                    <a:bodyPr/>
                    <a:lstStyle/>
                    <a:p>
                      <a:pPr algn="ctr" fontAlgn="ctr"/>
                      <a:r>
                        <a:rPr lang="en-US" sz="2000" u="none" strike="noStrike">
                          <a:effectLst/>
                          <a:latin typeface="+mn-lt"/>
                          <a:cs typeface="Arial" panose="020B0604020202020204" pitchFamily="34" charset="0"/>
                        </a:rPr>
                        <a:t>126Ba</a:t>
                      </a:r>
                      <a:endParaRPr lang="en-US" sz="2000" b="0" i="0" u="none" strike="noStrike">
                        <a:solidFill>
                          <a:srgbClr val="000000"/>
                        </a:solidFill>
                        <a:effectLst/>
                        <a:latin typeface="+mn-lt"/>
                        <a:ea typeface="宋体" panose="02010600030101010101" pitchFamily="2" charset="-122"/>
                        <a:cs typeface="Arial" panose="020B0604020202020204" pitchFamily="34" charset="0"/>
                      </a:endParaRPr>
                    </a:p>
                  </a:txBody>
                  <a:tcPr marL="9525" marR="9525" marT="9525" marB="0" anchor="ctr">
                    <a:solidFill>
                      <a:schemeClr val="accent1">
                        <a:lumMod val="20000"/>
                        <a:lumOff val="80000"/>
                      </a:schemeClr>
                    </a:solidFill>
                  </a:tcPr>
                </a:tc>
                <a:tc>
                  <a:txBody>
                    <a:bodyPr/>
                    <a:lstStyle/>
                    <a:p>
                      <a:pPr algn="ctr" fontAlgn="ctr"/>
                      <a:r>
                        <a:rPr lang="en-US" sz="2000" u="none" strike="noStrike">
                          <a:effectLst/>
                          <a:latin typeface="+mn-lt"/>
                          <a:cs typeface="Arial" panose="020B0604020202020204" pitchFamily="34" charset="0"/>
                        </a:rPr>
                        <a:t>125Cs</a:t>
                      </a:r>
                      <a:endParaRPr lang="en-US" sz="2000" b="0" i="0" u="none" strike="noStrike">
                        <a:solidFill>
                          <a:srgbClr val="000000"/>
                        </a:solidFill>
                        <a:effectLst/>
                        <a:latin typeface="+mn-lt"/>
                        <a:ea typeface="宋体" panose="02010600030101010101" pitchFamily="2" charset="-122"/>
                        <a:cs typeface="Arial" panose="020B0604020202020204" pitchFamily="34" charset="0"/>
                      </a:endParaRPr>
                    </a:p>
                  </a:txBody>
                  <a:tcPr marL="9525" marR="9525" marT="9525" marB="0" anchor="ctr">
                    <a:solidFill>
                      <a:schemeClr val="accent1">
                        <a:lumMod val="20000"/>
                        <a:lumOff val="80000"/>
                      </a:schemeClr>
                    </a:solidFill>
                  </a:tcPr>
                </a:tc>
                <a:tc>
                  <a:txBody>
                    <a:bodyPr/>
                    <a:lstStyle/>
                    <a:p>
                      <a:pPr algn="ctr" fontAlgn="ctr"/>
                      <a:r>
                        <a:rPr lang="en-US" altLang="zh-CN" sz="2000" u="none" strike="noStrike" dirty="0">
                          <a:effectLst/>
                          <a:latin typeface="+mn-lt"/>
                          <a:cs typeface="Arial" panose="020B0604020202020204" pitchFamily="34" charset="0"/>
                        </a:rPr>
                        <a:t>54</a:t>
                      </a:r>
                      <a:endParaRPr lang="en-US" altLang="zh-CN" sz="2000" b="0" i="0" u="none" strike="noStrike" dirty="0">
                        <a:solidFill>
                          <a:srgbClr val="000000"/>
                        </a:solidFill>
                        <a:effectLst/>
                        <a:latin typeface="+mn-lt"/>
                        <a:ea typeface="宋体" panose="02010600030101010101" pitchFamily="2" charset="-122"/>
                        <a:cs typeface="Arial" panose="020B0604020202020204" pitchFamily="34" charset="0"/>
                      </a:endParaRPr>
                    </a:p>
                  </a:txBody>
                  <a:tcPr marL="9525" marR="9525" marT="9525" marB="0" anchor="ctr">
                    <a:solidFill>
                      <a:schemeClr val="accent1">
                        <a:lumMod val="20000"/>
                        <a:lumOff val="80000"/>
                      </a:schemeClr>
                    </a:solidFill>
                  </a:tcPr>
                </a:tc>
                <a:tc>
                  <a:txBody>
                    <a:bodyPr/>
                    <a:lstStyle/>
                    <a:p>
                      <a:pPr algn="ctr" fontAlgn="ctr"/>
                      <a:r>
                        <a:rPr lang="en-US" altLang="zh-CN" sz="2000" u="none" strike="noStrike">
                          <a:effectLst/>
                          <a:latin typeface="+mn-lt"/>
                          <a:cs typeface="Arial" panose="020B0604020202020204" pitchFamily="34" charset="0"/>
                        </a:rPr>
                        <a:t>7700</a:t>
                      </a:r>
                      <a:endParaRPr lang="en-US" altLang="zh-CN" sz="2000" b="0" i="0" u="none" strike="noStrike">
                        <a:solidFill>
                          <a:srgbClr val="000000"/>
                        </a:solidFill>
                        <a:effectLst/>
                        <a:latin typeface="+mn-lt"/>
                        <a:ea typeface="宋体" panose="02010600030101010101" pitchFamily="2" charset="-122"/>
                        <a:cs typeface="Arial" panose="020B0604020202020204" pitchFamily="34" charset="0"/>
                      </a:endParaRPr>
                    </a:p>
                  </a:txBody>
                  <a:tcPr marL="9525" marR="9525" marT="9525" marB="0" anchor="ctr">
                    <a:solidFill>
                      <a:schemeClr val="accent1">
                        <a:lumMod val="20000"/>
                        <a:lumOff val="80000"/>
                      </a:schemeClr>
                    </a:solidFill>
                  </a:tcPr>
                </a:tc>
                <a:tc>
                  <a:txBody>
                    <a:bodyPr/>
                    <a:lstStyle/>
                    <a:p>
                      <a:pPr algn="ctr" fontAlgn="ctr"/>
                      <a:r>
                        <a:rPr lang="en-US" altLang="zh-CN" sz="2000" u="none" strike="noStrike">
                          <a:effectLst/>
                          <a:latin typeface="+mn-lt"/>
                          <a:cs typeface="Arial" panose="020B0604020202020204" pitchFamily="34" charset="0"/>
                        </a:rPr>
                        <a:t>5871</a:t>
                      </a:r>
                      <a:endParaRPr lang="en-US" altLang="zh-CN" sz="2000" b="0" i="0" u="none" strike="noStrike">
                        <a:solidFill>
                          <a:srgbClr val="000000"/>
                        </a:solidFill>
                        <a:effectLst/>
                        <a:latin typeface="+mn-lt"/>
                        <a:ea typeface="宋体" panose="02010600030101010101" pitchFamily="2" charset="-122"/>
                        <a:cs typeface="Arial" panose="020B0604020202020204" pitchFamily="34" charset="0"/>
                      </a:endParaRPr>
                    </a:p>
                  </a:txBody>
                  <a:tcPr marL="9525" marR="9525" marT="9525" marB="0" anchor="ctr">
                    <a:solidFill>
                      <a:schemeClr val="accent1">
                        <a:lumMod val="20000"/>
                        <a:lumOff val="80000"/>
                      </a:schemeClr>
                    </a:solidFill>
                  </a:tcPr>
                </a:tc>
                <a:tc>
                  <a:txBody>
                    <a:bodyPr/>
                    <a:lstStyle/>
                    <a:p>
                      <a:pPr algn="ctr" fontAlgn="ctr"/>
                      <a:r>
                        <a:rPr lang="en-US" altLang="zh-CN" sz="2000" u="none" strike="noStrike">
                          <a:effectLst/>
                          <a:latin typeface="+mn-lt"/>
                          <a:cs typeface="Arial" panose="020B0604020202020204" pitchFamily="34" charset="0"/>
                        </a:rPr>
                        <a:t>-260</a:t>
                      </a:r>
                      <a:endParaRPr lang="en-US" altLang="zh-CN" sz="2000" b="0" i="0" u="none" strike="noStrike">
                        <a:solidFill>
                          <a:srgbClr val="000000"/>
                        </a:solidFill>
                        <a:effectLst/>
                        <a:latin typeface="+mn-lt"/>
                        <a:ea typeface="宋体" panose="02010600030101010101" pitchFamily="2" charset="-122"/>
                        <a:cs typeface="Arial" panose="020B0604020202020204" pitchFamily="34" charset="0"/>
                      </a:endParaRPr>
                    </a:p>
                  </a:txBody>
                  <a:tcPr marL="9525" marR="9525" marT="9525" marB="0" anchor="ctr">
                    <a:solidFill>
                      <a:schemeClr val="accent1">
                        <a:lumMod val="20000"/>
                        <a:lumOff val="80000"/>
                      </a:schemeClr>
                    </a:solidFill>
                  </a:tcPr>
                </a:tc>
                <a:extLst>
                  <a:ext uri="{0D108BD9-81ED-4DB2-BD59-A6C34878D82A}">
                    <a16:rowId xmlns:a16="http://schemas.microsoft.com/office/drawing/2014/main" val="1150745197"/>
                  </a:ext>
                </a:extLst>
              </a:tr>
              <a:tr h="367393">
                <a:tc>
                  <a:txBody>
                    <a:bodyPr/>
                    <a:lstStyle/>
                    <a:p>
                      <a:pPr algn="ctr" fontAlgn="ctr"/>
                      <a:r>
                        <a:rPr lang="en-US" sz="2000" u="none" strike="noStrike" dirty="0">
                          <a:effectLst/>
                          <a:latin typeface="+mn-lt"/>
                          <a:cs typeface="Arial" panose="020B0604020202020204" pitchFamily="34" charset="0"/>
                        </a:rPr>
                        <a:t>110Sb</a:t>
                      </a:r>
                      <a:endParaRPr lang="en-US" sz="2000" b="0" i="0" u="none" strike="noStrike" dirty="0">
                        <a:solidFill>
                          <a:srgbClr val="C00000"/>
                        </a:solidFill>
                        <a:effectLst/>
                        <a:latin typeface="+mn-lt"/>
                        <a:ea typeface="宋体" panose="02010600030101010101" pitchFamily="2" charset="-122"/>
                        <a:cs typeface="Arial" panose="020B0604020202020204" pitchFamily="34" charset="0"/>
                      </a:endParaRPr>
                    </a:p>
                  </a:txBody>
                  <a:tcPr marL="9525" marR="9525" marT="9525" marB="0" anchor="ctr">
                    <a:solidFill>
                      <a:schemeClr val="accent1">
                        <a:lumMod val="20000"/>
                        <a:lumOff val="80000"/>
                      </a:schemeClr>
                    </a:solidFill>
                  </a:tcPr>
                </a:tc>
                <a:tc>
                  <a:txBody>
                    <a:bodyPr/>
                    <a:lstStyle/>
                    <a:p>
                      <a:pPr algn="ctr" fontAlgn="ctr"/>
                      <a:r>
                        <a:rPr lang="en-US" sz="2000" u="none" strike="noStrike" dirty="0">
                          <a:effectLst/>
                          <a:latin typeface="+mn-lt"/>
                          <a:cs typeface="Arial" panose="020B0604020202020204" pitchFamily="34" charset="0"/>
                        </a:rPr>
                        <a:t>110Sn</a:t>
                      </a:r>
                      <a:endParaRPr lang="en-US" sz="2000" b="0" i="0" u="none" strike="noStrike" dirty="0">
                        <a:solidFill>
                          <a:srgbClr val="000000"/>
                        </a:solidFill>
                        <a:effectLst/>
                        <a:latin typeface="+mn-lt"/>
                        <a:ea typeface="宋体" panose="02010600030101010101" pitchFamily="2" charset="-122"/>
                        <a:cs typeface="Arial" panose="020B0604020202020204" pitchFamily="34" charset="0"/>
                      </a:endParaRPr>
                    </a:p>
                  </a:txBody>
                  <a:tcPr marL="9525" marR="9525" marT="9525" marB="0" anchor="ctr">
                    <a:solidFill>
                      <a:schemeClr val="accent1">
                        <a:lumMod val="20000"/>
                        <a:lumOff val="80000"/>
                      </a:schemeClr>
                    </a:solidFill>
                  </a:tcPr>
                </a:tc>
                <a:tc>
                  <a:txBody>
                    <a:bodyPr/>
                    <a:lstStyle/>
                    <a:p>
                      <a:pPr algn="ctr" fontAlgn="ctr"/>
                      <a:r>
                        <a:rPr lang="en-US" sz="2000" u="none" strike="noStrike">
                          <a:effectLst/>
                          <a:latin typeface="+mn-lt"/>
                          <a:cs typeface="Arial" panose="020B0604020202020204" pitchFamily="34" charset="0"/>
                        </a:rPr>
                        <a:t>109In</a:t>
                      </a:r>
                      <a:endParaRPr lang="en-US" sz="2000" b="0" i="0" u="none" strike="noStrike">
                        <a:solidFill>
                          <a:srgbClr val="000000"/>
                        </a:solidFill>
                        <a:effectLst/>
                        <a:latin typeface="+mn-lt"/>
                        <a:ea typeface="宋体" panose="02010600030101010101" pitchFamily="2" charset="-122"/>
                        <a:cs typeface="Arial" panose="020B0604020202020204" pitchFamily="34" charset="0"/>
                      </a:endParaRPr>
                    </a:p>
                  </a:txBody>
                  <a:tcPr marL="9525" marR="9525" marT="9525" marB="0" anchor="ctr">
                    <a:solidFill>
                      <a:schemeClr val="accent1">
                        <a:lumMod val="20000"/>
                        <a:lumOff val="80000"/>
                      </a:schemeClr>
                    </a:solidFill>
                  </a:tcPr>
                </a:tc>
                <a:tc>
                  <a:txBody>
                    <a:bodyPr/>
                    <a:lstStyle/>
                    <a:p>
                      <a:pPr algn="ctr" fontAlgn="ctr"/>
                      <a:r>
                        <a:rPr lang="en-US" altLang="zh-CN" sz="2000" u="none" strike="noStrike">
                          <a:effectLst/>
                          <a:latin typeface="+mn-lt"/>
                          <a:cs typeface="Arial" panose="020B0604020202020204" pitchFamily="34" charset="0"/>
                        </a:rPr>
                        <a:t>23</a:t>
                      </a:r>
                      <a:endParaRPr lang="en-US" altLang="zh-CN" sz="2000" b="0" i="0" u="none" strike="noStrike">
                        <a:solidFill>
                          <a:srgbClr val="000000"/>
                        </a:solidFill>
                        <a:effectLst/>
                        <a:latin typeface="+mn-lt"/>
                        <a:ea typeface="宋体" panose="02010600030101010101" pitchFamily="2" charset="-122"/>
                        <a:cs typeface="Arial" panose="020B0604020202020204" pitchFamily="34" charset="0"/>
                      </a:endParaRPr>
                    </a:p>
                  </a:txBody>
                  <a:tcPr marL="9525" marR="9525" marT="9525" marB="0" anchor="ctr">
                    <a:solidFill>
                      <a:schemeClr val="accent1">
                        <a:lumMod val="20000"/>
                        <a:lumOff val="80000"/>
                      </a:schemeClr>
                    </a:solidFill>
                  </a:tcPr>
                </a:tc>
                <a:tc>
                  <a:txBody>
                    <a:bodyPr/>
                    <a:lstStyle/>
                    <a:p>
                      <a:pPr algn="ctr" fontAlgn="ctr"/>
                      <a:r>
                        <a:rPr lang="en-US" altLang="zh-CN" sz="2000" u="none" strike="noStrike">
                          <a:effectLst/>
                          <a:latin typeface="+mn-lt"/>
                          <a:cs typeface="Arial" panose="020B0604020202020204" pitchFamily="34" charset="0"/>
                        </a:rPr>
                        <a:t>8392</a:t>
                      </a:r>
                      <a:endParaRPr lang="en-US" altLang="zh-CN" sz="2000" b="0" i="0" u="none" strike="noStrike">
                        <a:solidFill>
                          <a:srgbClr val="000000"/>
                        </a:solidFill>
                        <a:effectLst/>
                        <a:latin typeface="+mn-lt"/>
                        <a:ea typeface="宋体" panose="02010600030101010101" pitchFamily="2" charset="-122"/>
                        <a:cs typeface="Arial" panose="020B0604020202020204" pitchFamily="34" charset="0"/>
                      </a:endParaRPr>
                    </a:p>
                  </a:txBody>
                  <a:tcPr marL="9525" marR="9525" marT="9525" marB="0" anchor="ctr">
                    <a:solidFill>
                      <a:schemeClr val="accent1">
                        <a:lumMod val="20000"/>
                        <a:lumOff val="80000"/>
                      </a:schemeClr>
                    </a:solidFill>
                  </a:tcPr>
                </a:tc>
                <a:tc>
                  <a:txBody>
                    <a:bodyPr/>
                    <a:lstStyle/>
                    <a:p>
                      <a:pPr algn="ctr" fontAlgn="ctr"/>
                      <a:r>
                        <a:rPr lang="en-US" altLang="zh-CN" sz="2000" u="none" strike="noStrike">
                          <a:effectLst/>
                          <a:latin typeface="+mn-lt"/>
                          <a:cs typeface="Arial" panose="020B0604020202020204" pitchFamily="34" charset="0"/>
                        </a:rPr>
                        <a:t>6641</a:t>
                      </a:r>
                      <a:endParaRPr lang="en-US" altLang="zh-CN" sz="2000" b="0" i="0" u="none" strike="noStrike">
                        <a:solidFill>
                          <a:srgbClr val="000000"/>
                        </a:solidFill>
                        <a:effectLst/>
                        <a:latin typeface="+mn-lt"/>
                        <a:ea typeface="宋体" panose="02010600030101010101" pitchFamily="2" charset="-122"/>
                        <a:cs typeface="Arial" panose="020B0604020202020204" pitchFamily="34" charset="0"/>
                      </a:endParaRPr>
                    </a:p>
                  </a:txBody>
                  <a:tcPr marL="9525" marR="9525" marT="9525" marB="0" anchor="ctr">
                    <a:solidFill>
                      <a:schemeClr val="accent1">
                        <a:lumMod val="20000"/>
                        <a:lumOff val="80000"/>
                      </a:schemeClr>
                    </a:solidFill>
                  </a:tcPr>
                </a:tc>
                <a:tc>
                  <a:txBody>
                    <a:bodyPr/>
                    <a:lstStyle/>
                    <a:p>
                      <a:pPr algn="ctr" fontAlgn="ctr"/>
                      <a:r>
                        <a:rPr lang="en-US" altLang="zh-CN" sz="2000" u="none" strike="noStrike">
                          <a:effectLst/>
                          <a:latin typeface="+mn-lt"/>
                          <a:cs typeface="Arial" panose="020B0604020202020204" pitchFamily="34" charset="0"/>
                        </a:rPr>
                        <a:t>1135</a:t>
                      </a:r>
                      <a:endParaRPr lang="en-US" altLang="zh-CN" sz="2000" b="0" i="0" u="none" strike="noStrike">
                        <a:solidFill>
                          <a:srgbClr val="000000"/>
                        </a:solidFill>
                        <a:effectLst/>
                        <a:latin typeface="+mn-lt"/>
                        <a:ea typeface="宋体" panose="02010600030101010101" pitchFamily="2" charset="-122"/>
                        <a:cs typeface="Arial" panose="020B0604020202020204" pitchFamily="34" charset="0"/>
                      </a:endParaRPr>
                    </a:p>
                  </a:txBody>
                  <a:tcPr marL="9525" marR="9525" marT="9525" marB="0" anchor="ctr">
                    <a:solidFill>
                      <a:schemeClr val="accent1">
                        <a:lumMod val="20000"/>
                        <a:lumOff val="80000"/>
                      </a:schemeClr>
                    </a:solidFill>
                  </a:tcPr>
                </a:tc>
                <a:extLst>
                  <a:ext uri="{0D108BD9-81ED-4DB2-BD59-A6C34878D82A}">
                    <a16:rowId xmlns:a16="http://schemas.microsoft.com/office/drawing/2014/main" val="3929124154"/>
                  </a:ext>
                </a:extLst>
              </a:tr>
              <a:tr h="367393">
                <a:tc>
                  <a:txBody>
                    <a:bodyPr/>
                    <a:lstStyle/>
                    <a:p>
                      <a:pPr algn="ctr" fontAlgn="ctr"/>
                      <a:r>
                        <a:rPr lang="en-US" sz="2000" u="none" strike="noStrike" dirty="0">
                          <a:effectLst/>
                          <a:latin typeface="+mn-lt"/>
                          <a:cs typeface="Arial" panose="020B0604020202020204" pitchFamily="34" charset="0"/>
                        </a:rPr>
                        <a:t>96Rh</a:t>
                      </a:r>
                      <a:endParaRPr lang="en-US" sz="2000" b="0" i="0" u="none" strike="noStrike" dirty="0">
                        <a:solidFill>
                          <a:srgbClr val="000000"/>
                        </a:solidFill>
                        <a:effectLst/>
                        <a:latin typeface="+mn-lt"/>
                        <a:ea typeface="宋体" panose="02010600030101010101" pitchFamily="2" charset="-122"/>
                        <a:cs typeface="Arial" panose="020B0604020202020204" pitchFamily="34" charset="0"/>
                      </a:endParaRPr>
                    </a:p>
                  </a:txBody>
                  <a:tcPr marL="9525" marR="9525" marT="9525" marB="0" anchor="ctr">
                    <a:solidFill>
                      <a:schemeClr val="accent1">
                        <a:lumMod val="20000"/>
                        <a:lumOff val="80000"/>
                      </a:schemeClr>
                    </a:solidFill>
                  </a:tcPr>
                </a:tc>
                <a:tc>
                  <a:txBody>
                    <a:bodyPr/>
                    <a:lstStyle/>
                    <a:p>
                      <a:pPr algn="ctr" fontAlgn="ctr"/>
                      <a:r>
                        <a:rPr lang="en-US" sz="2000" u="none" strike="noStrike" dirty="0">
                          <a:effectLst/>
                          <a:latin typeface="+mn-lt"/>
                          <a:cs typeface="Arial" panose="020B0604020202020204" pitchFamily="34" charset="0"/>
                        </a:rPr>
                        <a:t>96Ru</a:t>
                      </a:r>
                      <a:endParaRPr lang="en-US" sz="2000" b="0" i="0" u="none" strike="noStrike" dirty="0">
                        <a:solidFill>
                          <a:srgbClr val="000000"/>
                        </a:solidFill>
                        <a:effectLst/>
                        <a:latin typeface="+mn-lt"/>
                        <a:ea typeface="宋体" panose="02010600030101010101" pitchFamily="2" charset="-122"/>
                        <a:cs typeface="Arial" panose="020B0604020202020204" pitchFamily="34" charset="0"/>
                      </a:endParaRPr>
                    </a:p>
                  </a:txBody>
                  <a:tcPr marL="9525" marR="9525" marT="9525" marB="0" anchor="ctr">
                    <a:solidFill>
                      <a:schemeClr val="accent1">
                        <a:lumMod val="20000"/>
                        <a:lumOff val="80000"/>
                      </a:schemeClr>
                    </a:solidFill>
                  </a:tcPr>
                </a:tc>
                <a:tc>
                  <a:txBody>
                    <a:bodyPr/>
                    <a:lstStyle/>
                    <a:p>
                      <a:pPr algn="ctr" fontAlgn="ctr"/>
                      <a:r>
                        <a:rPr lang="en-US" sz="2000" u="none" strike="noStrike">
                          <a:effectLst/>
                          <a:latin typeface="+mn-lt"/>
                          <a:cs typeface="Arial" panose="020B0604020202020204" pitchFamily="34" charset="0"/>
                        </a:rPr>
                        <a:t>95Tc</a:t>
                      </a:r>
                      <a:endParaRPr lang="en-US" sz="2000" b="0" i="0" u="none" strike="noStrike">
                        <a:solidFill>
                          <a:srgbClr val="000000"/>
                        </a:solidFill>
                        <a:effectLst/>
                        <a:latin typeface="+mn-lt"/>
                        <a:ea typeface="宋体" panose="02010600030101010101" pitchFamily="2" charset="-122"/>
                        <a:cs typeface="Arial" panose="020B0604020202020204" pitchFamily="34" charset="0"/>
                      </a:endParaRPr>
                    </a:p>
                  </a:txBody>
                  <a:tcPr marL="9525" marR="9525" marT="9525" marB="0" anchor="ctr">
                    <a:solidFill>
                      <a:schemeClr val="accent1">
                        <a:lumMod val="20000"/>
                        <a:lumOff val="80000"/>
                      </a:schemeClr>
                    </a:solidFill>
                  </a:tcPr>
                </a:tc>
                <a:tc>
                  <a:txBody>
                    <a:bodyPr/>
                    <a:lstStyle/>
                    <a:p>
                      <a:pPr algn="ctr" fontAlgn="ctr"/>
                      <a:r>
                        <a:rPr lang="en-US" altLang="zh-CN" sz="2000" u="none" strike="noStrike">
                          <a:effectLst/>
                          <a:latin typeface="+mn-lt"/>
                          <a:cs typeface="Arial" panose="020B0604020202020204" pitchFamily="34" charset="0"/>
                        </a:rPr>
                        <a:t>594</a:t>
                      </a:r>
                      <a:endParaRPr lang="en-US" altLang="zh-CN" sz="2000" b="0" i="0" u="none" strike="noStrike">
                        <a:solidFill>
                          <a:srgbClr val="000000"/>
                        </a:solidFill>
                        <a:effectLst/>
                        <a:latin typeface="+mn-lt"/>
                        <a:ea typeface="宋体" panose="02010600030101010101" pitchFamily="2" charset="-122"/>
                        <a:cs typeface="Arial" panose="020B0604020202020204" pitchFamily="34" charset="0"/>
                      </a:endParaRPr>
                    </a:p>
                  </a:txBody>
                  <a:tcPr marL="9525" marR="9525" marT="9525" marB="0" anchor="ctr">
                    <a:solidFill>
                      <a:schemeClr val="accent1">
                        <a:lumMod val="20000"/>
                        <a:lumOff val="80000"/>
                      </a:schemeClr>
                    </a:solidFill>
                  </a:tcPr>
                </a:tc>
                <a:tc>
                  <a:txBody>
                    <a:bodyPr/>
                    <a:lstStyle/>
                    <a:p>
                      <a:pPr algn="ctr" fontAlgn="ctr"/>
                      <a:r>
                        <a:rPr lang="en-US" altLang="zh-CN" sz="2000" u="none" strike="noStrike">
                          <a:effectLst/>
                          <a:latin typeface="+mn-lt"/>
                          <a:cs typeface="Arial" panose="020B0604020202020204" pitchFamily="34" charset="0"/>
                        </a:rPr>
                        <a:t>6393</a:t>
                      </a:r>
                      <a:endParaRPr lang="en-US" altLang="zh-CN" sz="2000" b="0" i="0" u="none" strike="noStrike">
                        <a:solidFill>
                          <a:srgbClr val="000000"/>
                        </a:solidFill>
                        <a:effectLst/>
                        <a:latin typeface="+mn-lt"/>
                        <a:ea typeface="宋体" panose="02010600030101010101" pitchFamily="2" charset="-122"/>
                        <a:cs typeface="Arial" panose="020B0604020202020204" pitchFamily="34" charset="0"/>
                      </a:endParaRPr>
                    </a:p>
                  </a:txBody>
                  <a:tcPr marL="9525" marR="9525" marT="9525" marB="0" anchor="ctr">
                    <a:solidFill>
                      <a:schemeClr val="accent1">
                        <a:lumMod val="20000"/>
                        <a:lumOff val="80000"/>
                      </a:schemeClr>
                    </a:solidFill>
                  </a:tcPr>
                </a:tc>
                <a:tc>
                  <a:txBody>
                    <a:bodyPr/>
                    <a:lstStyle/>
                    <a:p>
                      <a:pPr algn="ctr" fontAlgn="ctr"/>
                      <a:r>
                        <a:rPr lang="en-US" altLang="zh-CN" sz="2000" u="none" strike="noStrike">
                          <a:effectLst/>
                          <a:latin typeface="+mn-lt"/>
                          <a:cs typeface="Arial" panose="020B0604020202020204" pitchFamily="34" charset="0"/>
                        </a:rPr>
                        <a:t>7348</a:t>
                      </a:r>
                      <a:endParaRPr lang="en-US" altLang="zh-CN" sz="2000" b="0" i="0" u="none" strike="noStrike">
                        <a:solidFill>
                          <a:srgbClr val="000000"/>
                        </a:solidFill>
                        <a:effectLst/>
                        <a:latin typeface="+mn-lt"/>
                        <a:ea typeface="宋体" panose="02010600030101010101" pitchFamily="2" charset="-122"/>
                        <a:cs typeface="Arial" panose="020B0604020202020204" pitchFamily="34" charset="0"/>
                      </a:endParaRPr>
                    </a:p>
                  </a:txBody>
                  <a:tcPr marL="9525" marR="9525" marT="9525" marB="0" anchor="ctr">
                    <a:solidFill>
                      <a:schemeClr val="accent1">
                        <a:lumMod val="20000"/>
                        <a:lumOff val="80000"/>
                      </a:schemeClr>
                    </a:solidFill>
                  </a:tcPr>
                </a:tc>
                <a:tc>
                  <a:txBody>
                    <a:bodyPr/>
                    <a:lstStyle/>
                    <a:p>
                      <a:pPr algn="ctr" fontAlgn="ctr"/>
                      <a:r>
                        <a:rPr lang="en-US" altLang="zh-CN" sz="2000" u="none" strike="noStrike">
                          <a:effectLst/>
                          <a:latin typeface="+mn-lt"/>
                          <a:cs typeface="Arial" panose="020B0604020202020204" pitchFamily="34" charset="0"/>
                        </a:rPr>
                        <a:t>1696.71</a:t>
                      </a:r>
                      <a:endParaRPr lang="en-US" altLang="zh-CN" sz="2000" b="0" i="0" u="none" strike="noStrike">
                        <a:solidFill>
                          <a:srgbClr val="000000"/>
                        </a:solidFill>
                        <a:effectLst/>
                        <a:latin typeface="+mn-lt"/>
                        <a:ea typeface="宋体" panose="02010600030101010101" pitchFamily="2" charset="-122"/>
                        <a:cs typeface="Arial" panose="020B0604020202020204" pitchFamily="34" charset="0"/>
                      </a:endParaRPr>
                    </a:p>
                  </a:txBody>
                  <a:tcPr marL="9525" marR="9525" marT="9525" marB="0" anchor="ctr">
                    <a:solidFill>
                      <a:schemeClr val="accent1">
                        <a:lumMod val="20000"/>
                        <a:lumOff val="80000"/>
                      </a:schemeClr>
                    </a:solidFill>
                  </a:tcPr>
                </a:tc>
                <a:extLst>
                  <a:ext uri="{0D108BD9-81ED-4DB2-BD59-A6C34878D82A}">
                    <a16:rowId xmlns:a16="http://schemas.microsoft.com/office/drawing/2014/main" val="135171890"/>
                  </a:ext>
                </a:extLst>
              </a:tr>
              <a:tr h="367393">
                <a:tc>
                  <a:txBody>
                    <a:bodyPr/>
                    <a:lstStyle/>
                    <a:p>
                      <a:pPr algn="ctr" fontAlgn="ctr"/>
                      <a:r>
                        <a:rPr lang="en-US" sz="2000" u="none" strike="noStrike">
                          <a:effectLst/>
                          <a:latin typeface="+mn-lt"/>
                          <a:cs typeface="Arial" panose="020B0604020202020204" pitchFamily="34" charset="0"/>
                        </a:rPr>
                        <a:t>92Tc</a:t>
                      </a:r>
                      <a:endParaRPr lang="en-US" sz="2000" b="0" i="0" u="none" strike="noStrike">
                        <a:solidFill>
                          <a:srgbClr val="000000"/>
                        </a:solidFill>
                        <a:effectLst/>
                        <a:latin typeface="+mn-lt"/>
                        <a:ea typeface="宋体" panose="02010600030101010101" pitchFamily="2" charset="-122"/>
                        <a:cs typeface="Arial" panose="020B0604020202020204" pitchFamily="34" charset="0"/>
                      </a:endParaRPr>
                    </a:p>
                  </a:txBody>
                  <a:tcPr marL="9525" marR="9525" marT="9525" marB="0" anchor="ctr">
                    <a:solidFill>
                      <a:schemeClr val="accent1">
                        <a:lumMod val="20000"/>
                        <a:lumOff val="80000"/>
                      </a:schemeClr>
                    </a:solidFill>
                  </a:tcPr>
                </a:tc>
                <a:tc>
                  <a:txBody>
                    <a:bodyPr/>
                    <a:lstStyle/>
                    <a:p>
                      <a:pPr algn="ctr" fontAlgn="ctr"/>
                      <a:r>
                        <a:rPr lang="en-US" sz="2000" u="none" strike="noStrike">
                          <a:effectLst/>
                          <a:latin typeface="+mn-lt"/>
                          <a:cs typeface="Arial" panose="020B0604020202020204" pitchFamily="34" charset="0"/>
                        </a:rPr>
                        <a:t>92Mo</a:t>
                      </a:r>
                      <a:endParaRPr lang="en-US" sz="2000" b="0" i="0" u="none" strike="noStrike">
                        <a:solidFill>
                          <a:srgbClr val="000000"/>
                        </a:solidFill>
                        <a:effectLst/>
                        <a:latin typeface="+mn-lt"/>
                        <a:ea typeface="宋体" panose="02010600030101010101" pitchFamily="2" charset="-122"/>
                        <a:cs typeface="Arial" panose="020B0604020202020204" pitchFamily="34" charset="0"/>
                      </a:endParaRPr>
                    </a:p>
                  </a:txBody>
                  <a:tcPr marL="9525" marR="9525" marT="9525" marB="0" anchor="ctr">
                    <a:solidFill>
                      <a:schemeClr val="accent1">
                        <a:lumMod val="20000"/>
                        <a:lumOff val="80000"/>
                      </a:schemeClr>
                    </a:solidFill>
                  </a:tcPr>
                </a:tc>
                <a:tc>
                  <a:txBody>
                    <a:bodyPr/>
                    <a:lstStyle/>
                    <a:p>
                      <a:pPr algn="ctr" fontAlgn="ctr"/>
                      <a:r>
                        <a:rPr lang="en-US" sz="2000" u="none" strike="noStrike" dirty="0">
                          <a:effectLst/>
                          <a:latin typeface="+mn-lt"/>
                          <a:cs typeface="Arial" panose="020B0604020202020204" pitchFamily="34" charset="0"/>
                        </a:rPr>
                        <a:t>91Nb</a:t>
                      </a:r>
                      <a:endParaRPr lang="en-US" sz="2000" b="0" i="0" u="none" strike="noStrike" dirty="0">
                        <a:solidFill>
                          <a:srgbClr val="000000"/>
                        </a:solidFill>
                        <a:effectLst/>
                        <a:latin typeface="+mn-lt"/>
                        <a:ea typeface="宋体" panose="02010600030101010101" pitchFamily="2" charset="-122"/>
                        <a:cs typeface="Arial" panose="020B0604020202020204" pitchFamily="34" charset="0"/>
                      </a:endParaRPr>
                    </a:p>
                  </a:txBody>
                  <a:tcPr marL="9525" marR="9525" marT="9525" marB="0" anchor="ctr">
                    <a:solidFill>
                      <a:schemeClr val="accent1">
                        <a:lumMod val="20000"/>
                        <a:lumOff val="80000"/>
                      </a:schemeClr>
                    </a:solidFill>
                  </a:tcPr>
                </a:tc>
                <a:tc>
                  <a:txBody>
                    <a:bodyPr/>
                    <a:lstStyle/>
                    <a:p>
                      <a:pPr algn="ctr" fontAlgn="ctr"/>
                      <a:r>
                        <a:rPr lang="en-US" altLang="zh-CN" sz="2000" u="none" strike="noStrike" dirty="0">
                          <a:effectLst/>
                          <a:latin typeface="+mn-lt"/>
                          <a:cs typeface="Arial" panose="020B0604020202020204" pitchFamily="34" charset="0"/>
                        </a:rPr>
                        <a:t>255</a:t>
                      </a:r>
                      <a:endParaRPr lang="en-US" altLang="zh-CN" sz="2000" b="0" i="0" u="none" strike="noStrike" dirty="0">
                        <a:solidFill>
                          <a:srgbClr val="000000"/>
                        </a:solidFill>
                        <a:effectLst/>
                        <a:latin typeface="+mn-lt"/>
                        <a:ea typeface="宋体" panose="02010600030101010101" pitchFamily="2" charset="-122"/>
                        <a:cs typeface="Arial" panose="020B0604020202020204" pitchFamily="34" charset="0"/>
                      </a:endParaRPr>
                    </a:p>
                  </a:txBody>
                  <a:tcPr marL="9525" marR="9525" marT="9525" marB="0" anchor="ctr">
                    <a:solidFill>
                      <a:schemeClr val="accent1">
                        <a:lumMod val="20000"/>
                        <a:lumOff val="80000"/>
                      </a:schemeClr>
                    </a:solidFill>
                  </a:tcPr>
                </a:tc>
                <a:tc>
                  <a:txBody>
                    <a:bodyPr/>
                    <a:lstStyle/>
                    <a:p>
                      <a:pPr algn="ctr" fontAlgn="ctr"/>
                      <a:r>
                        <a:rPr lang="en-US" altLang="zh-CN" sz="2000" u="none" strike="noStrike">
                          <a:effectLst/>
                          <a:latin typeface="+mn-lt"/>
                          <a:cs typeface="Arial" panose="020B0604020202020204" pitchFamily="34" charset="0"/>
                        </a:rPr>
                        <a:t>7883</a:t>
                      </a:r>
                      <a:endParaRPr lang="en-US" altLang="zh-CN" sz="2000" b="0" i="0" u="none" strike="noStrike">
                        <a:solidFill>
                          <a:srgbClr val="000000"/>
                        </a:solidFill>
                        <a:effectLst/>
                        <a:latin typeface="+mn-lt"/>
                        <a:ea typeface="宋体" panose="02010600030101010101" pitchFamily="2" charset="-122"/>
                        <a:cs typeface="Arial" panose="020B0604020202020204" pitchFamily="34" charset="0"/>
                      </a:endParaRPr>
                    </a:p>
                  </a:txBody>
                  <a:tcPr marL="9525" marR="9525" marT="9525" marB="0" anchor="ctr">
                    <a:solidFill>
                      <a:schemeClr val="accent1">
                        <a:lumMod val="20000"/>
                        <a:lumOff val="80000"/>
                      </a:schemeClr>
                    </a:solidFill>
                  </a:tcPr>
                </a:tc>
                <a:tc>
                  <a:txBody>
                    <a:bodyPr/>
                    <a:lstStyle/>
                    <a:p>
                      <a:pPr algn="ctr" fontAlgn="ctr"/>
                      <a:r>
                        <a:rPr lang="en-US" altLang="zh-CN" sz="2000" u="none" strike="noStrike">
                          <a:effectLst/>
                          <a:latin typeface="+mn-lt"/>
                          <a:cs typeface="Arial" panose="020B0604020202020204" pitchFamily="34" charset="0"/>
                        </a:rPr>
                        <a:t>7460</a:t>
                      </a:r>
                      <a:endParaRPr lang="en-US" altLang="zh-CN" sz="2000" b="0" i="0" u="none" strike="noStrike">
                        <a:solidFill>
                          <a:srgbClr val="000000"/>
                        </a:solidFill>
                        <a:effectLst/>
                        <a:latin typeface="+mn-lt"/>
                        <a:ea typeface="宋体" panose="02010600030101010101" pitchFamily="2" charset="-122"/>
                        <a:cs typeface="Arial" panose="020B0604020202020204" pitchFamily="34" charset="0"/>
                      </a:endParaRPr>
                    </a:p>
                  </a:txBody>
                  <a:tcPr marL="9525" marR="9525" marT="9525" marB="0" anchor="ctr">
                    <a:solidFill>
                      <a:schemeClr val="accent1">
                        <a:lumMod val="20000"/>
                        <a:lumOff val="80000"/>
                      </a:schemeClr>
                    </a:solidFill>
                  </a:tcPr>
                </a:tc>
                <a:tc>
                  <a:txBody>
                    <a:bodyPr/>
                    <a:lstStyle/>
                    <a:p>
                      <a:pPr algn="ctr" fontAlgn="ctr"/>
                      <a:r>
                        <a:rPr lang="en-US" altLang="zh-CN" sz="2000" u="none" strike="noStrike">
                          <a:effectLst/>
                          <a:latin typeface="+mn-lt"/>
                          <a:cs typeface="Arial" panose="020B0604020202020204" pitchFamily="34" charset="0"/>
                        </a:rPr>
                        <a:t>5605</a:t>
                      </a:r>
                      <a:endParaRPr lang="en-US" altLang="zh-CN" sz="2000" b="0" i="0" u="none" strike="noStrike">
                        <a:solidFill>
                          <a:srgbClr val="000000"/>
                        </a:solidFill>
                        <a:effectLst/>
                        <a:latin typeface="+mn-lt"/>
                        <a:ea typeface="宋体" panose="02010600030101010101" pitchFamily="2" charset="-122"/>
                        <a:cs typeface="Arial" panose="020B0604020202020204" pitchFamily="34" charset="0"/>
                      </a:endParaRPr>
                    </a:p>
                  </a:txBody>
                  <a:tcPr marL="9525" marR="9525" marT="9525" marB="0" anchor="ctr">
                    <a:solidFill>
                      <a:schemeClr val="accent1">
                        <a:lumMod val="20000"/>
                        <a:lumOff val="80000"/>
                      </a:schemeClr>
                    </a:solidFill>
                  </a:tcPr>
                </a:tc>
                <a:extLst>
                  <a:ext uri="{0D108BD9-81ED-4DB2-BD59-A6C34878D82A}">
                    <a16:rowId xmlns:a16="http://schemas.microsoft.com/office/drawing/2014/main" val="3129950218"/>
                  </a:ext>
                </a:extLst>
              </a:tr>
              <a:tr h="367393">
                <a:tc>
                  <a:txBody>
                    <a:bodyPr/>
                    <a:lstStyle/>
                    <a:p>
                      <a:pPr algn="ctr" fontAlgn="ctr"/>
                      <a:r>
                        <a:rPr lang="en-US" sz="2000" u="none" strike="noStrike" dirty="0">
                          <a:effectLst/>
                          <a:latin typeface="+mn-lt"/>
                          <a:cs typeface="Arial" panose="020B0604020202020204" pitchFamily="34" charset="0"/>
                        </a:rPr>
                        <a:t>84Y</a:t>
                      </a:r>
                      <a:endParaRPr lang="en-US" sz="2000" b="0" i="0" u="none" strike="noStrike" dirty="0">
                        <a:solidFill>
                          <a:srgbClr val="000000"/>
                        </a:solidFill>
                        <a:effectLst/>
                        <a:latin typeface="+mn-lt"/>
                        <a:ea typeface="宋体" panose="02010600030101010101" pitchFamily="2" charset="-122"/>
                        <a:cs typeface="Arial" panose="020B0604020202020204" pitchFamily="34" charset="0"/>
                      </a:endParaRPr>
                    </a:p>
                  </a:txBody>
                  <a:tcPr marL="9525" marR="9525" marT="9525" marB="0" anchor="ctr">
                    <a:solidFill>
                      <a:schemeClr val="accent1">
                        <a:lumMod val="20000"/>
                        <a:lumOff val="80000"/>
                      </a:schemeClr>
                    </a:solidFill>
                  </a:tcPr>
                </a:tc>
                <a:tc>
                  <a:txBody>
                    <a:bodyPr/>
                    <a:lstStyle/>
                    <a:p>
                      <a:pPr algn="ctr" fontAlgn="ctr"/>
                      <a:r>
                        <a:rPr lang="en-US" sz="2000" u="none" strike="noStrike">
                          <a:effectLst/>
                          <a:latin typeface="+mn-lt"/>
                          <a:cs typeface="Arial" panose="020B0604020202020204" pitchFamily="34" charset="0"/>
                        </a:rPr>
                        <a:t>84Sr</a:t>
                      </a:r>
                      <a:endParaRPr lang="en-US" sz="2000" b="0" i="0" u="none" strike="noStrike">
                        <a:solidFill>
                          <a:srgbClr val="000000"/>
                        </a:solidFill>
                        <a:effectLst/>
                        <a:latin typeface="+mn-lt"/>
                        <a:ea typeface="宋体" panose="02010600030101010101" pitchFamily="2" charset="-122"/>
                        <a:cs typeface="Arial" panose="020B0604020202020204" pitchFamily="34" charset="0"/>
                      </a:endParaRPr>
                    </a:p>
                  </a:txBody>
                  <a:tcPr marL="9525" marR="9525" marT="9525" marB="0" anchor="ctr">
                    <a:solidFill>
                      <a:schemeClr val="accent1">
                        <a:lumMod val="20000"/>
                        <a:lumOff val="80000"/>
                      </a:schemeClr>
                    </a:solidFill>
                  </a:tcPr>
                </a:tc>
                <a:tc>
                  <a:txBody>
                    <a:bodyPr/>
                    <a:lstStyle/>
                    <a:p>
                      <a:pPr algn="ctr" fontAlgn="ctr"/>
                      <a:r>
                        <a:rPr lang="en-US" sz="2000" u="none" strike="noStrike">
                          <a:effectLst/>
                          <a:latin typeface="+mn-lt"/>
                          <a:cs typeface="Arial" panose="020B0604020202020204" pitchFamily="34" charset="0"/>
                        </a:rPr>
                        <a:t>83Rb</a:t>
                      </a:r>
                      <a:endParaRPr lang="en-US" sz="2000" b="0" i="0" u="none" strike="noStrike">
                        <a:solidFill>
                          <a:srgbClr val="000000"/>
                        </a:solidFill>
                        <a:effectLst/>
                        <a:latin typeface="+mn-lt"/>
                        <a:ea typeface="宋体" panose="02010600030101010101" pitchFamily="2" charset="-122"/>
                        <a:cs typeface="Arial" panose="020B0604020202020204" pitchFamily="34" charset="0"/>
                      </a:endParaRPr>
                    </a:p>
                  </a:txBody>
                  <a:tcPr marL="9525" marR="9525" marT="9525" marB="0" anchor="ctr">
                    <a:solidFill>
                      <a:schemeClr val="accent1">
                        <a:lumMod val="20000"/>
                        <a:lumOff val="80000"/>
                      </a:schemeClr>
                    </a:solidFill>
                  </a:tcPr>
                </a:tc>
                <a:tc>
                  <a:txBody>
                    <a:bodyPr/>
                    <a:lstStyle/>
                    <a:p>
                      <a:pPr algn="ctr" fontAlgn="ctr"/>
                      <a:r>
                        <a:rPr lang="en-US" altLang="zh-CN" sz="2000" u="none" strike="noStrike" dirty="0">
                          <a:effectLst/>
                          <a:latin typeface="+mn-lt"/>
                          <a:cs typeface="Arial" panose="020B0604020202020204" pitchFamily="34" charset="0"/>
                        </a:rPr>
                        <a:t>2370</a:t>
                      </a:r>
                      <a:endParaRPr lang="en-US" altLang="zh-CN" sz="2000" b="0" i="0" u="none" strike="noStrike" dirty="0">
                        <a:solidFill>
                          <a:srgbClr val="000000"/>
                        </a:solidFill>
                        <a:effectLst/>
                        <a:latin typeface="+mn-lt"/>
                        <a:ea typeface="宋体" panose="02010600030101010101" pitchFamily="2" charset="-122"/>
                        <a:cs typeface="Arial" panose="020B0604020202020204" pitchFamily="34" charset="0"/>
                      </a:endParaRPr>
                    </a:p>
                  </a:txBody>
                  <a:tcPr marL="9525" marR="9525" marT="9525" marB="0" anchor="ctr">
                    <a:solidFill>
                      <a:schemeClr val="accent1">
                        <a:lumMod val="20000"/>
                        <a:lumOff val="80000"/>
                      </a:schemeClr>
                    </a:solidFill>
                  </a:tcPr>
                </a:tc>
                <a:tc>
                  <a:txBody>
                    <a:bodyPr/>
                    <a:lstStyle/>
                    <a:p>
                      <a:pPr algn="ctr" fontAlgn="ctr"/>
                      <a:r>
                        <a:rPr lang="en-US" altLang="zh-CN" sz="2000" u="none" strike="noStrike">
                          <a:effectLst/>
                          <a:latin typeface="+mn-lt"/>
                          <a:cs typeface="Arial" panose="020B0604020202020204" pitchFamily="34" charset="0"/>
                        </a:rPr>
                        <a:t>6755 </a:t>
                      </a:r>
                      <a:endParaRPr lang="en-US" altLang="zh-CN" sz="2000" b="0" i="0" u="none" strike="noStrike">
                        <a:solidFill>
                          <a:srgbClr val="000000"/>
                        </a:solidFill>
                        <a:effectLst/>
                        <a:latin typeface="+mn-lt"/>
                        <a:ea typeface="宋体" panose="02010600030101010101" pitchFamily="2" charset="-122"/>
                        <a:cs typeface="Arial" panose="020B0604020202020204" pitchFamily="34" charset="0"/>
                      </a:endParaRPr>
                    </a:p>
                  </a:txBody>
                  <a:tcPr marL="9525" marR="9525" marT="9525" marB="0" anchor="ctr">
                    <a:solidFill>
                      <a:schemeClr val="accent1">
                        <a:lumMod val="20000"/>
                        <a:lumOff val="80000"/>
                      </a:schemeClr>
                    </a:solidFill>
                  </a:tcPr>
                </a:tc>
                <a:tc>
                  <a:txBody>
                    <a:bodyPr/>
                    <a:lstStyle/>
                    <a:p>
                      <a:pPr algn="ctr" fontAlgn="ctr"/>
                      <a:r>
                        <a:rPr lang="en-US" altLang="zh-CN" sz="2000" u="none" strike="noStrike">
                          <a:effectLst/>
                          <a:latin typeface="+mn-lt"/>
                          <a:cs typeface="Arial" panose="020B0604020202020204" pitchFamily="34" charset="0"/>
                        </a:rPr>
                        <a:t>8868</a:t>
                      </a:r>
                      <a:endParaRPr lang="en-US" altLang="zh-CN" sz="2000" b="0" i="0" u="none" strike="noStrike">
                        <a:solidFill>
                          <a:srgbClr val="000000"/>
                        </a:solidFill>
                        <a:effectLst/>
                        <a:latin typeface="+mn-lt"/>
                        <a:ea typeface="宋体" panose="02010600030101010101" pitchFamily="2" charset="-122"/>
                        <a:cs typeface="Arial" panose="020B0604020202020204" pitchFamily="34" charset="0"/>
                      </a:endParaRPr>
                    </a:p>
                  </a:txBody>
                  <a:tcPr marL="9525" marR="9525" marT="9525" marB="0" anchor="ctr">
                    <a:solidFill>
                      <a:schemeClr val="accent1">
                        <a:lumMod val="20000"/>
                        <a:lumOff val="80000"/>
                      </a:schemeClr>
                    </a:solidFill>
                  </a:tcPr>
                </a:tc>
                <a:tc>
                  <a:txBody>
                    <a:bodyPr/>
                    <a:lstStyle/>
                    <a:p>
                      <a:pPr algn="ctr" fontAlgn="ctr"/>
                      <a:r>
                        <a:rPr lang="en-US" altLang="zh-CN" sz="2000" u="none" strike="noStrike">
                          <a:effectLst/>
                          <a:latin typeface="+mn-lt"/>
                          <a:cs typeface="Arial" panose="020B0604020202020204" pitchFamily="34" charset="0"/>
                        </a:rPr>
                        <a:t>5181.1</a:t>
                      </a:r>
                      <a:endParaRPr lang="en-US" altLang="zh-CN" sz="2000" b="0" i="0" u="none" strike="noStrike">
                        <a:solidFill>
                          <a:srgbClr val="000000"/>
                        </a:solidFill>
                        <a:effectLst/>
                        <a:latin typeface="+mn-lt"/>
                        <a:ea typeface="宋体" panose="02010600030101010101" pitchFamily="2" charset="-122"/>
                        <a:cs typeface="Arial" panose="020B0604020202020204" pitchFamily="34" charset="0"/>
                      </a:endParaRPr>
                    </a:p>
                  </a:txBody>
                  <a:tcPr marL="9525" marR="9525" marT="9525" marB="0" anchor="ctr">
                    <a:solidFill>
                      <a:schemeClr val="accent1">
                        <a:lumMod val="20000"/>
                        <a:lumOff val="80000"/>
                      </a:schemeClr>
                    </a:solidFill>
                  </a:tcPr>
                </a:tc>
                <a:extLst>
                  <a:ext uri="{0D108BD9-81ED-4DB2-BD59-A6C34878D82A}">
                    <a16:rowId xmlns:a16="http://schemas.microsoft.com/office/drawing/2014/main" val="1469547231"/>
                  </a:ext>
                </a:extLst>
              </a:tr>
              <a:tr h="367393">
                <a:tc>
                  <a:txBody>
                    <a:bodyPr/>
                    <a:lstStyle/>
                    <a:p>
                      <a:pPr algn="ctr" fontAlgn="ctr"/>
                      <a:r>
                        <a:rPr lang="en-US" sz="2000" u="none" strike="noStrike" dirty="0">
                          <a:effectLst/>
                          <a:latin typeface="+mn-lt"/>
                          <a:cs typeface="Arial" panose="020B0604020202020204" pitchFamily="34" charset="0"/>
                        </a:rPr>
                        <a:t>78Rb</a:t>
                      </a:r>
                      <a:endParaRPr lang="en-US" sz="2000" b="0" i="0" u="none" strike="noStrike" dirty="0">
                        <a:solidFill>
                          <a:srgbClr val="000000"/>
                        </a:solidFill>
                        <a:effectLst/>
                        <a:latin typeface="+mn-lt"/>
                        <a:ea typeface="宋体" panose="02010600030101010101" pitchFamily="2" charset="-122"/>
                        <a:cs typeface="Arial" panose="020B0604020202020204" pitchFamily="34" charset="0"/>
                      </a:endParaRPr>
                    </a:p>
                  </a:txBody>
                  <a:tcPr marL="9525" marR="9525" marT="9525" marB="0" anchor="ctr">
                    <a:solidFill>
                      <a:schemeClr val="accent1">
                        <a:lumMod val="20000"/>
                        <a:lumOff val="80000"/>
                      </a:schemeClr>
                    </a:solidFill>
                  </a:tcPr>
                </a:tc>
                <a:tc>
                  <a:txBody>
                    <a:bodyPr/>
                    <a:lstStyle/>
                    <a:p>
                      <a:pPr algn="ctr" fontAlgn="ctr"/>
                      <a:r>
                        <a:rPr lang="en-US" sz="2000" u="none" strike="noStrike">
                          <a:effectLst/>
                          <a:latin typeface="+mn-lt"/>
                          <a:cs typeface="Arial" panose="020B0604020202020204" pitchFamily="34" charset="0"/>
                        </a:rPr>
                        <a:t>78Kr</a:t>
                      </a:r>
                      <a:endParaRPr lang="en-US" sz="2000" b="0" i="0" u="none" strike="noStrike">
                        <a:solidFill>
                          <a:srgbClr val="000000"/>
                        </a:solidFill>
                        <a:effectLst/>
                        <a:latin typeface="+mn-lt"/>
                        <a:ea typeface="宋体" panose="02010600030101010101" pitchFamily="2" charset="-122"/>
                        <a:cs typeface="Arial" panose="020B0604020202020204" pitchFamily="34" charset="0"/>
                      </a:endParaRPr>
                    </a:p>
                  </a:txBody>
                  <a:tcPr marL="9525" marR="9525" marT="9525" marB="0" anchor="ctr">
                    <a:solidFill>
                      <a:schemeClr val="accent1">
                        <a:lumMod val="20000"/>
                        <a:lumOff val="80000"/>
                      </a:schemeClr>
                    </a:solidFill>
                  </a:tcPr>
                </a:tc>
                <a:tc>
                  <a:txBody>
                    <a:bodyPr/>
                    <a:lstStyle/>
                    <a:p>
                      <a:pPr algn="ctr" fontAlgn="ctr"/>
                      <a:r>
                        <a:rPr lang="en-US" sz="2000" u="none" strike="noStrike">
                          <a:effectLst/>
                          <a:latin typeface="+mn-lt"/>
                          <a:cs typeface="Arial" panose="020B0604020202020204" pitchFamily="34" charset="0"/>
                        </a:rPr>
                        <a:t>77Br</a:t>
                      </a:r>
                      <a:endParaRPr lang="en-US" sz="2000" b="0" i="0" u="none" strike="noStrike">
                        <a:solidFill>
                          <a:srgbClr val="000000"/>
                        </a:solidFill>
                        <a:effectLst/>
                        <a:latin typeface="+mn-lt"/>
                        <a:ea typeface="宋体" panose="02010600030101010101" pitchFamily="2" charset="-122"/>
                        <a:cs typeface="Arial" panose="020B0604020202020204" pitchFamily="34" charset="0"/>
                      </a:endParaRPr>
                    </a:p>
                  </a:txBody>
                  <a:tcPr marL="9525" marR="9525" marT="9525" marB="0" anchor="ctr">
                    <a:solidFill>
                      <a:schemeClr val="accent1">
                        <a:lumMod val="20000"/>
                        <a:lumOff val="80000"/>
                      </a:schemeClr>
                    </a:solidFill>
                  </a:tcPr>
                </a:tc>
                <a:tc>
                  <a:txBody>
                    <a:bodyPr/>
                    <a:lstStyle/>
                    <a:p>
                      <a:pPr algn="ctr" fontAlgn="ctr"/>
                      <a:r>
                        <a:rPr lang="en-US" altLang="zh-CN" sz="2000" u="none" strike="noStrike">
                          <a:effectLst/>
                          <a:latin typeface="+mn-lt"/>
                          <a:cs typeface="Arial" panose="020B0604020202020204" pitchFamily="34" charset="0"/>
                        </a:rPr>
                        <a:t>1059.6</a:t>
                      </a:r>
                      <a:endParaRPr lang="en-US" altLang="zh-CN" sz="2000" b="0" i="0" u="none" strike="noStrike">
                        <a:solidFill>
                          <a:srgbClr val="000000"/>
                        </a:solidFill>
                        <a:effectLst/>
                        <a:latin typeface="+mn-lt"/>
                        <a:ea typeface="宋体" panose="02010600030101010101" pitchFamily="2" charset="-122"/>
                        <a:cs typeface="Arial" panose="020B0604020202020204" pitchFamily="34" charset="0"/>
                      </a:endParaRPr>
                    </a:p>
                  </a:txBody>
                  <a:tcPr marL="9525" marR="9525" marT="9525" marB="0" anchor="ctr">
                    <a:solidFill>
                      <a:schemeClr val="accent1">
                        <a:lumMod val="20000"/>
                        <a:lumOff val="80000"/>
                      </a:schemeClr>
                    </a:solidFill>
                  </a:tcPr>
                </a:tc>
                <a:tc>
                  <a:txBody>
                    <a:bodyPr/>
                    <a:lstStyle/>
                    <a:p>
                      <a:pPr algn="ctr" fontAlgn="ctr"/>
                      <a:r>
                        <a:rPr lang="en-US" altLang="zh-CN" sz="2000" u="none" strike="noStrike" dirty="0">
                          <a:effectLst/>
                          <a:latin typeface="+mn-lt"/>
                          <a:cs typeface="Arial" panose="020B0604020202020204" pitchFamily="34" charset="0"/>
                        </a:rPr>
                        <a:t>7243</a:t>
                      </a:r>
                      <a:endParaRPr lang="en-US" altLang="zh-CN" sz="2000" b="0" i="0" u="none" strike="noStrike" dirty="0">
                        <a:solidFill>
                          <a:srgbClr val="000000"/>
                        </a:solidFill>
                        <a:effectLst/>
                        <a:latin typeface="+mn-lt"/>
                        <a:ea typeface="宋体" panose="02010600030101010101" pitchFamily="2" charset="-122"/>
                        <a:cs typeface="Arial" panose="020B0604020202020204" pitchFamily="34" charset="0"/>
                      </a:endParaRPr>
                    </a:p>
                  </a:txBody>
                  <a:tcPr marL="9525" marR="9525" marT="9525" marB="0" anchor="ctr">
                    <a:solidFill>
                      <a:schemeClr val="accent1">
                        <a:lumMod val="20000"/>
                        <a:lumOff val="80000"/>
                      </a:schemeClr>
                    </a:solidFill>
                  </a:tcPr>
                </a:tc>
                <a:tc>
                  <a:txBody>
                    <a:bodyPr/>
                    <a:lstStyle/>
                    <a:p>
                      <a:pPr algn="ctr" fontAlgn="ctr"/>
                      <a:r>
                        <a:rPr lang="en-US" altLang="zh-CN" sz="2000" u="none" strike="noStrike" dirty="0">
                          <a:effectLst/>
                          <a:latin typeface="+mn-lt"/>
                          <a:cs typeface="Arial" panose="020B0604020202020204" pitchFamily="34" charset="0"/>
                        </a:rPr>
                        <a:t>8232</a:t>
                      </a:r>
                      <a:endParaRPr lang="en-US" altLang="zh-CN" sz="2000" b="0" i="0" u="none" strike="noStrike" dirty="0">
                        <a:solidFill>
                          <a:srgbClr val="000000"/>
                        </a:solidFill>
                        <a:effectLst/>
                        <a:latin typeface="+mn-lt"/>
                        <a:ea typeface="宋体" panose="02010600030101010101" pitchFamily="2" charset="-122"/>
                        <a:cs typeface="Arial" panose="020B0604020202020204" pitchFamily="34" charset="0"/>
                      </a:endParaRPr>
                    </a:p>
                  </a:txBody>
                  <a:tcPr marL="9525" marR="9525" marT="9525" marB="0" anchor="ctr">
                    <a:solidFill>
                      <a:schemeClr val="accent1">
                        <a:lumMod val="20000"/>
                        <a:lumOff val="80000"/>
                      </a:schemeClr>
                    </a:solidFill>
                  </a:tcPr>
                </a:tc>
                <a:tc>
                  <a:txBody>
                    <a:bodyPr/>
                    <a:lstStyle/>
                    <a:p>
                      <a:pPr algn="ctr" fontAlgn="ctr"/>
                      <a:r>
                        <a:rPr lang="en-US" altLang="zh-CN" sz="2000" u="none" strike="noStrike" dirty="0">
                          <a:effectLst/>
                          <a:latin typeface="+mn-lt"/>
                          <a:cs typeface="Arial" panose="020B0604020202020204" pitchFamily="34" charset="0"/>
                        </a:rPr>
                        <a:t>4390.0</a:t>
                      </a:r>
                      <a:endParaRPr lang="en-US" altLang="zh-CN" sz="2000" b="0" i="0" u="none" strike="noStrike" dirty="0">
                        <a:solidFill>
                          <a:srgbClr val="000000"/>
                        </a:solidFill>
                        <a:effectLst/>
                        <a:latin typeface="+mn-lt"/>
                        <a:ea typeface="宋体" panose="02010600030101010101" pitchFamily="2" charset="-122"/>
                        <a:cs typeface="Arial" panose="020B0604020202020204" pitchFamily="34" charset="0"/>
                      </a:endParaRPr>
                    </a:p>
                  </a:txBody>
                  <a:tcPr marL="9525" marR="9525" marT="9525" marB="0" anchor="ctr">
                    <a:solidFill>
                      <a:schemeClr val="accent1">
                        <a:lumMod val="20000"/>
                        <a:lumOff val="80000"/>
                      </a:schemeClr>
                    </a:solidFill>
                  </a:tcPr>
                </a:tc>
                <a:extLst>
                  <a:ext uri="{0D108BD9-81ED-4DB2-BD59-A6C34878D82A}">
                    <a16:rowId xmlns:a16="http://schemas.microsoft.com/office/drawing/2014/main" val="3935901754"/>
                  </a:ext>
                </a:extLst>
              </a:tr>
              <a:tr h="367393">
                <a:tc>
                  <a:txBody>
                    <a:bodyPr/>
                    <a:lstStyle/>
                    <a:p>
                      <a:pPr algn="ctr" fontAlgn="ctr"/>
                      <a:r>
                        <a:rPr lang="en-US" sz="2000" u="none" strike="noStrike" dirty="0">
                          <a:effectLst/>
                          <a:latin typeface="+mn-lt"/>
                          <a:cs typeface="Arial" panose="020B0604020202020204" pitchFamily="34" charset="0"/>
                        </a:rPr>
                        <a:t>74Br</a:t>
                      </a:r>
                      <a:endParaRPr lang="en-US" sz="2000" b="0" i="0" u="none" strike="noStrike" dirty="0">
                        <a:solidFill>
                          <a:srgbClr val="000000"/>
                        </a:solidFill>
                        <a:effectLst/>
                        <a:latin typeface="+mn-lt"/>
                        <a:ea typeface="宋体" panose="02010600030101010101" pitchFamily="2" charset="-122"/>
                        <a:cs typeface="Arial" panose="020B0604020202020204" pitchFamily="34" charset="0"/>
                      </a:endParaRPr>
                    </a:p>
                  </a:txBody>
                  <a:tcPr marL="9525" marR="9525" marT="9525" marB="0" anchor="ctr">
                    <a:solidFill>
                      <a:schemeClr val="accent1">
                        <a:lumMod val="20000"/>
                        <a:lumOff val="80000"/>
                      </a:schemeClr>
                    </a:solidFill>
                  </a:tcPr>
                </a:tc>
                <a:tc>
                  <a:txBody>
                    <a:bodyPr/>
                    <a:lstStyle/>
                    <a:p>
                      <a:pPr algn="ctr" fontAlgn="ctr"/>
                      <a:r>
                        <a:rPr lang="en-US" sz="2000" u="none" strike="noStrike">
                          <a:effectLst/>
                          <a:latin typeface="+mn-lt"/>
                          <a:cs typeface="Arial" panose="020B0604020202020204" pitchFamily="34" charset="0"/>
                        </a:rPr>
                        <a:t>74Se</a:t>
                      </a:r>
                      <a:endParaRPr lang="en-US" sz="2000" b="0" i="0" u="none" strike="noStrike">
                        <a:solidFill>
                          <a:srgbClr val="000000"/>
                        </a:solidFill>
                        <a:effectLst/>
                        <a:latin typeface="+mn-lt"/>
                        <a:ea typeface="宋体" panose="02010600030101010101" pitchFamily="2" charset="-122"/>
                        <a:cs typeface="Arial" panose="020B0604020202020204" pitchFamily="34" charset="0"/>
                      </a:endParaRPr>
                    </a:p>
                  </a:txBody>
                  <a:tcPr marL="9525" marR="9525" marT="9525" marB="0" anchor="ctr">
                    <a:solidFill>
                      <a:schemeClr val="accent1">
                        <a:lumMod val="20000"/>
                        <a:lumOff val="80000"/>
                      </a:schemeClr>
                    </a:solidFill>
                  </a:tcPr>
                </a:tc>
                <a:tc>
                  <a:txBody>
                    <a:bodyPr/>
                    <a:lstStyle/>
                    <a:p>
                      <a:pPr algn="ctr" fontAlgn="ctr"/>
                      <a:r>
                        <a:rPr lang="en-US" sz="2000" u="none" strike="noStrike">
                          <a:effectLst/>
                          <a:latin typeface="+mn-lt"/>
                          <a:cs typeface="Arial" panose="020B0604020202020204" pitchFamily="34" charset="0"/>
                        </a:rPr>
                        <a:t>73As</a:t>
                      </a:r>
                      <a:endParaRPr lang="en-US" sz="2000" b="0" i="0" u="none" strike="noStrike">
                        <a:solidFill>
                          <a:srgbClr val="000000"/>
                        </a:solidFill>
                        <a:effectLst/>
                        <a:latin typeface="+mn-lt"/>
                        <a:ea typeface="宋体" panose="02010600030101010101" pitchFamily="2" charset="-122"/>
                        <a:cs typeface="Arial" panose="020B0604020202020204" pitchFamily="34" charset="0"/>
                      </a:endParaRPr>
                    </a:p>
                  </a:txBody>
                  <a:tcPr marL="9525" marR="9525" marT="9525" marB="0" anchor="ctr">
                    <a:solidFill>
                      <a:schemeClr val="accent1">
                        <a:lumMod val="20000"/>
                        <a:lumOff val="80000"/>
                      </a:schemeClr>
                    </a:solidFill>
                  </a:tcPr>
                </a:tc>
                <a:tc>
                  <a:txBody>
                    <a:bodyPr/>
                    <a:lstStyle/>
                    <a:p>
                      <a:pPr algn="ctr" fontAlgn="ctr"/>
                      <a:r>
                        <a:rPr lang="en-US" altLang="zh-CN" sz="2000" u="none" strike="noStrike">
                          <a:effectLst/>
                          <a:latin typeface="+mn-lt"/>
                          <a:cs typeface="Arial" panose="020B0604020202020204" pitchFamily="34" charset="0"/>
                        </a:rPr>
                        <a:t>1524</a:t>
                      </a:r>
                      <a:endParaRPr lang="en-US" altLang="zh-CN" sz="2000" b="0" i="0" u="none" strike="noStrike">
                        <a:solidFill>
                          <a:srgbClr val="000000"/>
                        </a:solidFill>
                        <a:effectLst/>
                        <a:latin typeface="+mn-lt"/>
                        <a:ea typeface="宋体" panose="02010600030101010101" pitchFamily="2" charset="-122"/>
                        <a:cs typeface="Arial" panose="020B0604020202020204" pitchFamily="34" charset="0"/>
                      </a:endParaRPr>
                    </a:p>
                  </a:txBody>
                  <a:tcPr marL="9525" marR="9525" marT="9525" marB="0" anchor="ctr">
                    <a:solidFill>
                      <a:schemeClr val="accent1">
                        <a:lumMod val="20000"/>
                        <a:lumOff val="80000"/>
                      </a:schemeClr>
                    </a:solidFill>
                  </a:tcPr>
                </a:tc>
                <a:tc>
                  <a:txBody>
                    <a:bodyPr/>
                    <a:lstStyle/>
                    <a:p>
                      <a:pPr algn="ctr" fontAlgn="ctr"/>
                      <a:r>
                        <a:rPr lang="en-US" altLang="zh-CN" sz="2000" u="none" strike="noStrike" dirty="0">
                          <a:effectLst/>
                          <a:latin typeface="+mn-lt"/>
                          <a:cs typeface="Arial" panose="020B0604020202020204" pitchFamily="34" charset="0"/>
                        </a:rPr>
                        <a:t>6925</a:t>
                      </a:r>
                      <a:endParaRPr lang="en-US" altLang="zh-CN" sz="2000" b="0" i="0" u="none" strike="noStrike" dirty="0">
                        <a:solidFill>
                          <a:srgbClr val="000000"/>
                        </a:solidFill>
                        <a:effectLst/>
                        <a:latin typeface="+mn-lt"/>
                        <a:ea typeface="宋体" panose="02010600030101010101" pitchFamily="2" charset="-122"/>
                        <a:cs typeface="Arial" panose="020B0604020202020204" pitchFamily="34" charset="0"/>
                      </a:endParaRPr>
                    </a:p>
                  </a:txBody>
                  <a:tcPr marL="9525" marR="9525" marT="9525" marB="0" anchor="ctr">
                    <a:solidFill>
                      <a:schemeClr val="accent1">
                        <a:lumMod val="20000"/>
                        <a:lumOff val="80000"/>
                      </a:schemeClr>
                    </a:solidFill>
                  </a:tcPr>
                </a:tc>
                <a:tc>
                  <a:txBody>
                    <a:bodyPr/>
                    <a:lstStyle/>
                    <a:p>
                      <a:pPr algn="ctr" fontAlgn="ctr"/>
                      <a:r>
                        <a:rPr lang="en-US" altLang="zh-CN" sz="2000" u="none" strike="noStrike" dirty="0">
                          <a:effectLst/>
                          <a:latin typeface="+mn-lt"/>
                          <a:cs typeface="Arial" panose="020B0604020202020204" pitchFamily="34" charset="0"/>
                        </a:rPr>
                        <a:t>8549</a:t>
                      </a:r>
                      <a:endParaRPr lang="en-US" altLang="zh-CN" sz="2000" b="0" i="0" u="none" strike="noStrike" dirty="0">
                        <a:solidFill>
                          <a:srgbClr val="000000"/>
                        </a:solidFill>
                        <a:effectLst/>
                        <a:latin typeface="+mn-lt"/>
                        <a:ea typeface="宋体" panose="02010600030101010101" pitchFamily="2" charset="-122"/>
                        <a:cs typeface="Arial" panose="020B0604020202020204" pitchFamily="34" charset="0"/>
                      </a:endParaRPr>
                    </a:p>
                  </a:txBody>
                  <a:tcPr marL="9525" marR="9525" marT="9525" marB="0" anchor="ctr">
                    <a:solidFill>
                      <a:schemeClr val="accent1">
                        <a:lumMod val="20000"/>
                        <a:lumOff val="80000"/>
                      </a:schemeClr>
                    </a:solidFill>
                  </a:tcPr>
                </a:tc>
                <a:tc>
                  <a:txBody>
                    <a:bodyPr/>
                    <a:lstStyle/>
                    <a:p>
                      <a:pPr algn="ctr" fontAlgn="ctr"/>
                      <a:r>
                        <a:rPr lang="en-US" altLang="zh-CN" sz="2000" u="none" strike="noStrike" dirty="0">
                          <a:effectLst/>
                          <a:latin typeface="+mn-lt"/>
                          <a:cs typeface="Arial" panose="020B0604020202020204" pitchFamily="34" charset="0"/>
                        </a:rPr>
                        <a:t>4076.2</a:t>
                      </a:r>
                      <a:endParaRPr lang="en-US" altLang="zh-CN" sz="2000" b="0" i="0" u="none" strike="noStrike" dirty="0">
                        <a:solidFill>
                          <a:srgbClr val="000000"/>
                        </a:solidFill>
                        <a:effectLst/>
                        <a:latin typeface="+mn-lt"/>
                        <a:ea typeface="宋体" panose="02010600030101010101" pitchFamily="2" charset="-122"/>
                        <a:cs typeface="Arial" panose="020B0604020202020204" pitchFamily="34" charset="0"/>
                      </a:endParaRPr>
                    </a:p>
                  </a:txBody>
                  <a:tcPr marL="9525" marR="9525" marT="9525" marB="0" anchor="ctr">
                    <a:solidFill>
                      <a:schemeClr val="accent1">
                        <a:lumMod val="20000"/>
                        <a:lumOff val="80000"/>
                      </a:schemeClr>
                    </a:solidFill>
                  </a:tcPr>
                </a:tc>
                <a:extLst>
                  <a:ext uri="{0D108BD9-81ED-4DB2-BD59-A6C34878D82A}">
                    <a16:rowId xmlns:a16="http://schemas.microsoft.com/office/drawing/2014/main" val="4261737025"/>
                  </a:ext>
                </a:extLst>
              </a:tr>
              <a:tr h="367393">
                <a:tc>
                  <a:txBody>
                    <a:bodyPr/>
                    <a:lstStyle/>
                    <a:p>
                      <a:pPr algn="ctr" fontAlgn="ctr"/>
                      <a:r>
                        <a:rPr lang="en-US" sz="2000" u="none" strike="noStrike" dirty="0">
                          <a:effectLst/>
                          <a:latin typeface="+mn-lt"/>
                          <a:cs typeface="Arial" panose="020B0604020202020204" pitchFamily="34" charset="0"/>
                        </a:rPr>
                        <a:t>75Se</a:t>
                      </a:r>
                      <a:endParaRPr lang="en-US" sz="2000" b="0" i="0" u="none" strike="noStrike" dirty="0">
                        <a:solidFill>
                          <a:srgbClr val="000000"/>
                        </a:solidFill>
                        <a:effectLst/>
                        <a:latin typeface="+mn-lt"/>
                        <a:ea typeface="宋体" panose="02010600030101010101" pitchFamily="2" charset="-122"/>
                        <a:cs typeface="Arial" panose="020B0604020202020204" pitchFamily="34" charset="0"/>
                      </a:endParaRPr>
                    </a:p>
                  </a:txBody>
                  <a:tcPr marL="9525" marR="9525" marT="9525" marB="0" anchor="ctr">
                    <a:solidFill>
                      <a:schemeClr val="accent1">
                        <a:lumMod val="20000"/>
                        <a:lumOff val="80000"/>
                      </a:schemeClr>
                    </a:solidFill>
                  </a:tcPr>
                </a:tc>
                <a:tc>
                  <a:txBody>
                    <a:bodyPr/>
                    <a:lstStyle/>
                    <a:p>
                      <a:pPr algn="ctr" fontAlgn="ctr"/>
                      <a:r>
                        <a:rPr lang="en-US" sz="2000" u="none" strike="noStrike">
                          <a:effectLst/>
                          <a:latin typeface="+mn-lt"/>
                          <a:cs typeface="Arial" panose="020B0604020202020204" pitchFamily="34" charset="0"/>
                        </a:rPr>
                        <a:t>75As</a:t>
                      </a:r>
                      <a:endParaRPr lang="en-US" sz="2000" b="0" i="0" u="none" strike="noStrike">
                        <a:solidFill>
                          <a:srgbClr val="000000"/>
                        </a:solidFill>
                        <a:effectLst/>
                        <a:latin typeface="+mn-lt"/>
                        <a:ea typeface="宋体" panose="02010600030101010101" pitchFamily="2" charset="-122"/>
                        <a:cs typeface="Arial" panose="020B0604020202020204" pitchFamily="34" charset="0"/>
                      </a:endParaRPr>
                    </a:p>
                  </a:txBody>
                  <a:tcPr marL="9525" marR="9525" marT="9525" marB="0" anchor="ctr">
                    <a:solidFill>
                      <a:schemeClr val="accent1">
                        <a:lumMod val="20000"/>
                        <a:lumOff val="80000"/>
                      </a:schemeClr>
                    </a:solidFill>
                  </a:tcPr>
                </a:tc>
                <a:tc>
                  <a:txBody>
                    <a:bodyPr/>
                    <a:lstStyle/>
                    <a:p>
                      <a:pPr algn="ctr" fontAlgn="ctr"/>
                      <a:r>
                        <a:rPr lang="en-US" sz="2000" u="none" strike="noStrike" dirty="0">
                          <a:effectLst/>
                          <a:latin typeface="+mn-lt"/>
                          <a:cs typeface="Arial" panose="020B0604020202020204" pitchFamily="34" charset="0"/>
                        </a:rPr>
                        <a:t>74Ge</a:t>
                      </a:r>
                      <a:endParaRPr lang="en-US" sz="2000" b="0" i="0" u="none" strike="noStrike" dirty="0">
                        <a:solidFill>
                          <a:srgbClr val="000000"/>
                        </a:solidFill>
                        <a:effectLst/>
                        <a:latin typeface="+mn-lt"/>
                        <a:ea typeface="宋体" panose="02010600030101010101" pitchFamily="2" charset="-122"/>
                        <a:cs typeface="Arial" panose="020B0604020202020204" pitchFamily="34" charset="0"/>
                      </a:endParaRPr>
                    </a:p>
                  </a:txBody>
                  <a:tcPr marL="9525" marR="9525" marT="9525" marB="0" anchor="ctr">
                    <a:solidFill>
                      <a:schemeClr val="accent1">
                        <a:lumMod val="20000"/>
                        <a:lumOff val="80000"/>
                      </a:schemeClr>
                    </a:solidFill>
                  </a:tcPr>
                </a:tc>
                <a:tc>
                  <a:txBody>
                    <a:bodyPr/>
                    <a:lstStyle/>
                    <a:p>
                      <a:pPr algn="ctr" fontAlgn="ctr"/>
                      <a:r>
                        <a:rPr lang="en-US" altLang="zh-CN" sz="2000" u="none" strike="noStrike">
                          <a:effectLst/>
                          <a:latin typeface="+mn-lt"/>
                          <a:cs typeface="Arial" panose="020B0604020202020204" pitchFamily="34" charset="0"/>
                        </a:rPr>
                        <a:t>10348992</a:t>
                      </a:r>
                      <a:endParaRPr lang="en-US" altLang="zh-CN" sz="2000" b="0" i="0" u="none" strike="noStrike">
                        <a:solidFill>
                          <a:srgbClr val="000000"/>
                        </a:solidFill>
                        <a:effectLst/>
                        <a:latin typeface="+mn-lt"/>
                        <a:ea typeface="宋体" panose="02010600030101010101" pitchFamily="2" charset="-122"/>
                        <a:cs typeface="Arial" panose="020B0604020202020204" pitchFamily="34" charset="0"/>
                      </a:endParaRPr>
                    </a:p>
                  </a:txBody>
                  <a:tcPr marL="9525" marR="9525" marT="9525" marB="0" anchor="ctr">
                    <a:solidFill>
                      <a:schemeClr val="accent1">
                        <a:lumMod val="20000"/>
                        <a:lumOff val="80000"/>
                      </a:schemeClr>
                    </a:solidFill>
                  </a:tcPr>
                </a:tc>
                <a:tc>
                  <a:txBody>
                    <a:bodyPr/>
                    <a:lstStyle/>
                    <a:p>
                      <a:pPr algn="ctr" fontAlgn="ctr"/>
                      <a:r>
                        <a:rPr lang="en-US" altLang="zh-CN" sz="2000" u="none" strike="noStrike" dirty="0">
                          <a:effectLst/>
                          <a:latin typeface="+mn-lt"/>
                          <a:cs typeface="Arial" panose="020B0604020202020204" pitchFamily="34" charset="0"/>
                        </a:rPr>
                        <a:t>864.7</a:t>
                      </a:r>
                      <a:endParaRPr lang="en-US" altLang="zh-CN" sz="2000" b="0" i="0" u="none" strike="noStrike" dirty="0">
                        <a:solidFill>
                          <a:srgbClr val="000000"/>
                        </a:solidFill>
                        <a:effectLst/>
                        <a:latin typeface="+mn-lt"/>
                        <a:ea typeface="宋体" panose="02010600030101010101" pitchFamily="2" charset="-122"/>
                        <a:cs typeface="Arial" panose="020B0604020202020204" pitchFamily="34" charset="0"/>
                      </a:endParaRPr>
                    </a:p>
                  </a:txBody>
                  <a:tcPr marL="9525" marR="9525" marT="9525" marB="0" anchor="ctr">
                    <a:solidFill>
                      <a:schemeClr val="accent1">
                        <a:lumMod val="20000"/>
                        <a:lumOff val="80000"/>
                      </a:schemeClr>
                    </a:solidFill>
                  </a:tcPr>
                </a:tc>
                <a:tc>
                  <a:txBody>
                    <a:bodyPr/>
                    <a:lstStyle/>
                    <a:p>
                      <a:pPr algn="ctr" fontAlgn="ctr"/>
                      <a:r>
                        <a:rPr lang="en-US" altLang="zh-CN" sz="2000" u="none" strike="noStrike" dirty="0">
                          <a:effectLst/>
                          <a:latin typeface="+mn-lt"/>
                          <a:cs typeface="Arial" panose="020B0604020202020204" pitchFamily="34" charset="0"/>
                        </a:rPr>
                        <a:t>6900.7</a:t>
                      </a:r>
                      <a:endParaRPr lang="en-US" altLang="zh-CN" sz="2000" b="0" i="0" u="none" strike="noStrike" dirty="0">
                        <a:solidFill>
                          <a:srgbClr val="000000"/>
                        </a:solidFill>
                        <a:effectLst/>
                        <a:latin typeface="+mn-lt"/>
                        <a:ea typeface="宋体" panose="02010600030101010101" pitchFamily="2" charset="-122"/>
                        <a:cs typeface="Arial" panose="020B0604020202020204" pitchFamily="34" charset="0"/>
                      </a:endParaRPr>
                    </a:p>
                  </a:txBody>
                  <a:tcPr marL="9525" marR="9525" marT="9525" marB="0" anchor="ctr">
                    <a:solidFill>
                      <a:schemeClr val="accent1">
                        <a:lumMod val="20000"/>
                        <a:lumOff val="80000"/>
                      </a:schemeClr>
                    </a:solidFill>
                  </a:tcPr>
                </a:tc>
                <a:tc>
                  <a:txBody>
                    <a:bodyPr/>
                    <a:lstStyle/>
                    <a:p>
                      <a:pPr algn="ctr" fontAlgn="ctr"/>
                      <a:r>
                        <a:rPr lang="en-US" altLang="zh-CN" sz="2000" u="none" strike="noStrike" dirty="0">
                          <a:effectLst/>
                          <a:latin typeface="+mn-lt"/>
                          <a:cs typeface="Arial" panose="020B0604020202020204" pitchFamily="34" charset="0"/>
                        </a:rPr>
                        <a:t>5320.0</a:t>
                      </a:r>
                      <a:endParaRPr lang="en-US" altLang="zh-CN" sz="2000" b="0" i="0" u="none" strike="noStrike" dirty="0">
                        <a:solidFill>
                          <a:srgbClr val="000000"/>
                        </a:solidFill>
                        <a:effectLst/>
                        <a:latin typeface="+mn-lt"/>
                        <a:ea typeface="宋体" panose="02010600030101010101" pitchFamily="2" charset="-122"/>
                        <a:cs typeface="Arial" panose="020B0604020202020204" pitchFamily="34" charset="0"/>
                      </a:endParaRPr>
                    </a:p>
                  </a:txBody>
                  <a:tcPr marL="9525" marR="9525" marT="9525" marB="0" anchor="ctr">
                    <a:solidFill>
                      <a:schemeClr val="accent1">
                        <a:lumMod val="20000"/>
                        <a:lumOff val="80000"/>
                      </a:schemeClr>
                    </a:solidFill>
                  </a:tcPr>
                </a:tc>
                <a:extLst>
                  <a:ext uri="{0D108BD9-81ED-4DB2-BD59-A6C34878D82A}">
                    <a16:rowId xmlns:a16="http://schemas.microsoft.com/office/drawing/2014/main" val="2850799284"/>
                  </a:ext>
                </a:extLst>
              </a:tr>
              <a:tr h="367393">
                <a:tc>
                  <a:txBody>
                    <a:bodyPr/>
                    <a:lstStyle/>
                    <a:p>
                      <a:pPr algn="ctr" fontAlgn="ctr"/>
                      <a:r>
                        <a:rPr lang="en-US" sz="2000" u="none" strike="noStrike" dirty="0">
                          <a:effectLst/>
                          <a:latin typeface="+mn-lt"/>
                          <a:cs typeface="Arial" panose="020B0604020202020204" pitchFamily="34" charset="0"/>
                        </a:rPr>
                        <a:t>196Bi</a:t>
                      </a:r>
                      <a:endParaRPr lang="en-US" sz="2000" b="0" i="0" u="none" strike="noStrike" dirty="0">
                        <a:solidFill>
                          <a:srgbClr val="8064A2"/>
                        </a:solidFill>
                        <a:effectLst/>
                        <a:latin typeface="+mn-lt"/>
                        <a:ea typeface="宋体" panose="02010600030101010101" pitchFamily="2" charset="-122"/>
                        <a:cs typeface="Arial" panose="020B0604020202020204" pitchFamily="34" charset="0"/>
                      </a:endParaRPr>
                    </a:p>
                  </a:txBody>
                  <a:tcPr marL="9525" marR="9525" marT="9525" marB="0" anchor="ctr">
                    <a:solidFill>
                      <a:schemeClr val="accent4">
                        <a:lumMod val="20000"/>
                        <a:lumOff val="80000"/>
                      </a:schemeClr>
                    </a:solidFill>
                  </a:tcPr>
                </a:tc>
                <a:tc>
                  <a:txBody>
                    <a:bodyPr/>
                    <a:lstStyle/>
                    <a:p>
                      <a:pPr algn="ctr" fontAlgn="ctr"/>
                      <a:r>
                        <a:rPr lang="en-US" sz="2000" u="none" strike="noStrike">
                          <a:effectLst/>
                          <a:latin typeface="+mn-lt"/>
                          <a:cs typeface="Arial" panose="020B0604020202020204" pitchFamily="34" charset="0"/>
                        </a:rPr>
                        <a:t>196Pb</a:t>
                      </a:r>
                      <a:endParaRPr lang="en-US" sz="2000" b="0" i="0" u="none" strike="noStrike">
                        <a:solidFill>
                          <a:srgbClr val="000000"/>
                        </a:solidFill>
                        <a:effectLst/>
                        <a:latin typeface="+mn-lt"/>
                        <a:ea typeface="宋体" panose="02010600030101010101" pitchFamily="2" charset="-122"/>
                        <a:cs typeface="Arial" panose="020B0604020202020204" pitchFamily="34" charset="0"/>
                      </a:endParaRPr>
                    </a:p>
                  </a:txBody>
                  <a:tcPr marL="9525" marR="9525" marT="9525" marB="0" anchor="ctr">
                    <a:solidFill>
                      <a:schemeClr val="accent4">
                        <a:lumMod val="20000"/>
                        <a:lumOff val="80000"/>
                      </a:schemeClr>
                    </a:solidFill>
                  </a:tcPr>
                </a:tc>
                <a:tc>
                  <a:txBody>
                    <a:bodyPr/>
                    <a:lstStyle/>
                    <a:p>
                      <a:pPr algn="ctr" fontAlgn="ctr"/>
                      <a:r>
                        <a:rPr lang="en-US" sz="2000" u="none" strike="noStrike">
                          <a:effectLst/>
                          <a:latin typeface="+mn-lt"/>
                          <a:cs typeface="Arial" panose="020B0604020202020204" pitchFamily="34" charset="0"/>
                        </a:rPr>
                        <a:t>192Hg</a:t>
                      </a:r>
                      <a:endParaRPr lang="en-US" sz="2000" b="0" i="0" u="none" strike="noStrike">
                        <a:solidFill>
                          <a:srgbClr val="000000"/>
                        </a:solidFill>
                        <a:effectLst/>
                        <a:latin typeface="+mn-lt"/>
                        <a:ea typeface="宋体" panose="02010600030101010101" pitchFamily="2" charset="-122"/>
                        <a:cs typeface="Arial" panose="020B0604020202020204" pitchFamily="34" charset="0"/>
                      </a:endParaRPr>
                    </a:p>
                  </a:txBody>
                  <a:tcPr marL="9525" marR="9525" marT="9525" marB="0" anchor="ctr">
                    <a:solidFill>
                      <a:schemeClr val="accent4">
                        <a:lumMod val="20000"/>
                        <a:lumOff val="80000"/>
                      </a:schemeClr>
                    </a:solidFill>
                  </a:tcPr>
                </a:tc>
                <a:tc>
                  <a:txBody>
                    <a:bodyPr/>
                    <a:lstStyle/>
                    <a:p>
                      <a:pPr algn="ctr" fontAlgn="ctr"/>
                      <a:r>
                        <a:rPr lang="en-US" altLang="zh-CN" sz="2000" u="none" strike="noStrike">
                          <a:effectLst/>
                          <a:latin typeface="+mn-lt"/>
                          <a:cs typeface="Arial" panose="020B0604020202020204" pitchFamily="34" charset="0"/>
                        </a:rPr>
                        <a:t>308</a:t>
                      </a:r>
                      <a:endParaRPr lang="en-US" altLang="zh-CN" sz="2000" b="0" i="0" u="none" strike="noStrike">
                        <a:solidFill>
                          <a:srgbClr val="000000"/>
                        </a:solidFill>
                        <a:effectLst/>
                        <a:latin typeface="+mn-lt"/>
                        <a:ea typeface="宋体" panose="02010600030101010101" pitchFamily="2" charset="-122"/>
                        <a:cs typeface="Arial" panose="020B0604020202020204" pitchFamily="34" charset="0"/>
                      </a:endParaRPr>
                    </a:p>
                  </a:txBody>
                  <a:tcPr marL="9525" marR="9525" marT="9525" marB="0" anchor="ctr">
                    <a:solidFill>
                      <a:schemeClr val="accent4">
                        <a:lumMod val="20000"/>
                        <a:lumOff val="80000"/>
                      </a:schemeClr>
                    </a:solidFill>
                  </a:tcPr>
                </a:tc>
                <a:tc>
                  <a:txBody>
                    <a:bodyPr/>
                    <a:lstStyle/>
                    <a:p>
                      <a:pPr algn="ctr" fontAlgn="ctr"/>
                      <a:r>
                        <a:rPr lang="en-US" altLang="zh-CN" sz="2000" u="none" strike="noStrike">
                          <a:effectLst/>
                          <a:latin typeface="+mn-lt"/>
                          <a:cs typeface="Arial" panose="020B0604020202020204" pitchFamily="34" charset="0"/>
                        </a:rPr>
                        <a:t>7340</a:t>
                      </a:r>
                      <a:endParaRPr lang="en-US" altLang="zh-CN" sz="2000" b="0" i="0" u="none" strike="noStrike">
                        <a:solidFill>
                          <a:srgbClr val="000000"/>
                        </a:solidFill>
                        <a:effectLst/>
                        <a:latin typeface="+mn-lt"/>
                        <a:ea typeface="宋体" panose="02010600030101010101" pitchFamily="2" charset="-122"/>
                        <a:cs typeface="Arial" panose="020B0604020202020204" pitchFamily="34" charset="0"/>
                      </a:endParaRPr>
                    </a:p>
                  </a:txBody>
                  <a:tcPr marL="9525" marR="9525" marT="9525" marB="0" anchor="ctr">
                    <a:solidFill>
                      <a:schemeClr val="accent4">
                        <a:lumMod val="20000"/>
                        <a:lumOff val="80000"/>
                      </a:schemeClr>
                    </a:solidFill>
                  </a:tcPr>
                </a:tc>
                <a:tc>
                  <a:txBody>
                    <a:bodyPr/>
                    <a:lstStyle/>
                    <a:p>
                      <a:pPr algn="ctr" fontAlgn="ctr"/>
                      <a:r>
                        <a:rPr lang="en-US" altLang="zh-CN" sz="2000" u="none" strike="noStrike" dirty="0">
                          <a:effectLst/>
                          <a:latin typeface="+mn-lt"/>
                          <a:cs typeface="Arial" panose="020B0604020202020204" pitchFamily="34" charset="0"/>
                        </a:rPr>
                        <a:t>4482</a:t>
                      </a:r>
                      <a:endParaRPr lang="en-US" altLang="zh-CN" sz="2000" b="0" i="0" u="none" strike="noStrike" dirty="0">
                        <a:solidFill>
                          <a:srgbClr val="000000"/>
                        </a:solidFill>
                        <a:effectLst/>
                        <a:latin typeface="+mn-lt"/>
                        <a:ea typeface="宋体" panose="02010600030101010101" pitchFamily="2" charset="-122"/>
                        <a:cs typeface="Arial" panose="020B0604020202020204" pitchFamily="34" charset="0"/>
                      </a:endParaRPr>
                    </a:p>
                  </a:txBody>
                  <a:tcPr marL="9525" marR="9525" marT="9525" marB="0" anchor="ctr">
                    <a:solidFill>
                      <a:schemeClr val="accent4">
                        <a:lumMod val="20000"/>
                        <a:lumOff val="80000"/>
                      </a:schemeClr>
                    </a:solidFill>
                  </a:tcPr>
                </a:tc>
                <a:tc>
                  <a:txBody>
                    <a:bodyPr/>
                    <a:lstStyle/>
                    <a:p>
                      <a:pPr algn="ctr" fontAlgn="ctr"/>
                      <a:r>
                        <a:rPr lang="en-US" altLang="zh-CN" sz="2000" u="none" strike="noStrike">
                          <a:effectLst/>
                          <a:latin typeface="+mn-lt"/>
                          <a:cs typeface="Arial" panose="020B0604020202020204" pitchFamily="34" charset="0"/>
                        </a:rPr>
                        <a:t>4238</a:t>
                      </a:r>
                      <a:endParaRPr lang="en-US" altLang="zh-CN" sz="2000" b="0" i="0" u="none" strike="noStrike">
                        <a:solidFill>
                          <a:srgbClr val="000000"/>
                        </a:solidFill>
                        <a:effectLst/>
                        <a:latin typeface="+mn-lt"/>
                        <a:ea typeface="宋体" panose="02010600030101010101" pitchFamily="2" charset="-122"/>
                        <a:cs typeface="Arial" panose="020B0604020202020204" pitchFamily="34" charset="0"/>
                      </a:endParaRPr>
                    </a:p>
                  </a:txBody>
                  <a:tcPr marL="9525" marR="9525" marT="9525" marB="0" anchor="ctr">
                    <a:solidFill>
                      <a:schemeClr val="accent4">
                        <a:lumMod val="20000"/>
                        <a:lumOff val="80000"/>
                      </a:schemeClr>
                    </a:solidFill>
                  </a:tcPr>
                </a:tc>
                <a:extLst>
                  <a:ext uri="{0D108BD9-81ED-4DB2-BD59-A6C34878D82A}">
                    <a16:rowId xmlns:a16="http://schemas.microsoft.com/office/drawing/2014/main" val="3686156922"/>
                  </a:ext>
                </a:extLst>
              </a:tr>
              <a:tr h="367393">
                <a:tc>
                  <a:txBody>
                    <a:bodyPr/>
                    <a:lstStyle/>
                    <a:p>
                      <a:pPr algn="ctr" fontAlgn="ctr"/>
                      <a:r>
                        <a:rPr lang="en-US" sz="2000" u="none" strike="noStrike">
                          <a:effectLst/>
                          <a:latin typeface="+mn-lt"/>
                          <a:cs typeface="Arial" panose="020B0604020202020204" pitchFamily="34" charset="0"/>
                        </a:rPr>
                        <a:t>120I</a:t>
                      </a:r>
                      <a:endParaRPr lang="en-US" sz="2000" b="0" i="0" u="none" strike="noStrike">
                        <a:solidFill>
                          <a:srgbClr val="8064A2"/>
                        </a:solidFill>
                        <a:effectLst/>
                        <a:latin typeface="+mn-lt"/>
                        <a:ea typeface="宋体" panose="02010600030101010101" pitchFamily="2" charset="-122"/>
                        <a:cs typeface="Arial" panose="020B0604020202020204" pitchFamily="34" charset="0"/>
                      </a:endParaRPr>
                    </a:p>
                  </a:txBody>
                  <a:tcPr marL="9525" marR="9525" marT="9525" marB="0" anchor="ctr">
                    <a:solidFill>
                      <a:schemeClr val="accent4">
                        <a:lumMod val="20000"/>
                        <a:lumOff val="80000"/>
                      </a:schemeClr>
                    </a:solidFill>
                  </a:tcPr>
                </a:tc>
                <a:tc>
                  <a:txBody>
                    <a:bodyPr/>
                    <a:lstStyle/>
                    <a:p>
                      <a:pPr algn="ctr" fontAlgn="ctr"/>
                      <a:r>
                        <a:rPr lang="en-US" sz="2000" u="none" strike="noStrike" dirty="0">
                          <a:effectLst/>
                          <a:latin typeface="+mn-lt"/>
                          <a:cs typeface="Arial" panose="020B0604020202020204" pitchFamily="34" charset="0"/>
                        </a:rPr>
                        <a:t>120Te</a:t>
                      </a:r>
                      <a:endParaRPr lang="en-US" sz="2000" b="0" i="0" u="none" strike="noStrike" dirty="0">
                        <a:solidFill>
                          <a:srgbClr val="000000"/>
                        </a:solidFill>
                        <a:effectLst/>
                        <a:latin typeface="+mn-lt"/>
                        <a:ea typeface="宋体" panose="02010600030101010101" pitchFamily="2" charset="-122"/>
                        <a:cs typeface="Arial" panose="020B0604020202020204" pitchFamily="34" charset="0"/>
                      </a:endParaRPr>
                    </a:p>
                  </a:txBody>
                  <a:tcPr marL="9525" marR="9525" marT="9525" marB="0" anchor="ctr">
                    <a:solidFill>
                      <a:schemeClr val="accent4">
                        <a:lumMod val="20000"/>
                        <a:lumOff val="80000"/>
                      </a:schemeClr>
                    </a:solidFill>
                  </a:tcPr>
                </a:tc>
                <a:tc>
                  <a:txBody>
                    <a:bodyPr/>
                    <a:lstStyle/>
                    <a:p>
                      <a:pPr algn="ctr" fontAlgn="ctr"/>
                      <a:r>
                        <a:rPr lang="en-US" sz="2000" u="none" strike="noStrike" dirty="0">
                          <a:effectLst/>
                          <a:latin typeface="+mn-lt"/>
                          <a:cs typeface="Arial" panose="020B0604020202020204" pitchFamily="34" charset="0"/>
                        </a:rPr>
                        <a:t>116Sn</a:t>
                      </a:r>
                      <a:endParaRPr lang="en-US" sz="2000" b="0" i="0" u="none" strike="noStrike" dirty="0">
                        <a:solidFill>
                          <a:srgbClr val="000000"/>
                        </a:solidFill>
                        <a:effectLst/>
                        <a:latin typeface="+mn-lt"/>
                        <a:ea typeface="宋体" panose="02010600030101010101" pitchFamily="2" charset="-122"/>
                        <a:cs typeface="Arial" panose="020B0604020202020204" pitchFamily="34" charset="0"/>
                      </a:endParaRPr>
                    </a:p>
                  </a:txBody>
                  <a:tcPr marL="9525" marR="9525" marT="9525" marB="0" anchor="ctr">
                    <a:solidFill>
                      <a:schemeClr val="accent4">
                        <a:lumMod val="20000"/>
                        <a:lumOff val="80000"/>
                      </a:schemeClr>
                    </a:solidFill>
                  </a:tcPr>
                </a:tc>
                <a:tc>
                  <a:txBody>
                    <a:bodyPr/>
                    <a:lstStyle/>
                    <a:p>
                      <a:pPr algn="ctr" fontAlgn="ctr"/>
                      <a:r>
                        <a:rPr lang="en-US" altLang="zh-CN" sz="2000" u="none" strike="noStrike">
                          <a:effectLst/>
                          <a:latin typeface="+mn-lt"/>
                          <a:cs typeface="Arial" panose="020B0604020202020204" pitchFamily="34" charset="0"/>
                        </a:rPr>
                        <a:t>4896</a:t>
                      </a:r>
                      <a:endParaRPr lang="en-US" altLang="zh-CN" sz="2000" b="0" i="0" u="none" strike="noStrike">
                        <a:solidFill>
                          <a:srgbClr val="000000"/>
                        </a:solidFill>
                        <a:effectLst/>
                        <a:latin typeface="+mn-lt"/>
                        <a:ea typeface="宋体" panose="02010600030101010101" pitchFamily="2" charset="-122"/>
                        <a:cs typeface="Arial" panose="020B0604020202020204" pitchFamily="34" charset="0"/>
                      </a:endParaRPr>
                    </a:p>
                  </a:txBody>
                  <a:tcPr marL="9525" marR="9525" marT="9525" marB="0" anchor="ctr">
                    <a:solidFill>
                      <a:schemeClr val="accent4">
                        <a:lumMod val="20000"/>
                        <a:lumOff val="80000"/>
                      </a:schemeClr>
                    </a:solidFill>
                  </a:tcPr>
                </a:tc>
                <a:tc>
                  <a:txBody>
                    <a:bodyPr/>
                    <a:lstStyle/>
                    <a:p>
                      <a:pPr algn="ctr" fontAlgn="ctr"/>
                      <a:r>
                        <a:rPr lang="en-US" altLang="zh-CN" sz="2000" u="none" strike="noStrike">
                          <a:effectLst/>
                          <a:latin typeface="+mn-lt"/>
                          <a:cs typeface="Arial" panose="020B0604020202020204" pitchFamily="34" charset="0"/>
                        </a:rPr>
                        <a:t>5615</a:t>
                      </a:r>
                      <a:endParaRPr lang="en-US" altLang="zh-CN" sz="2000" b="0" i="0" u="none" strike="noStrike">
                        <a:solidFill>
                          <a:srgbClr val="000000"/>
                        </a:solidFill>
                        <a:effectLst/>
                        <a:latin typeface="+mn-lt"/>
                        <a:ea typeface="宋体" panose="02010600030101010101" pitchFamily="2" charset="-122"/>
                        <a:cs typeface="Arial" panose="020B0604020202020204" pitchFamily="34" charset="0"/>
                      </a:endParaRPr>
                    </a:p>
                  </a:txBody>
                  <a:tcPr marL="9525" marR="9525" marT="9525" marB="0" anchor="ctr">
                    <a:solidFill>
                      <a:schemeClr val="accent4">
                        <a:lumMod val="20000"/>
                        <a:lumOff val="80000"/>
                      </a:schemeClr>
                    </a:solidFill>
                  </a:tcPr>
                </a:tc>
                <a:tc>
                  <a:txBody>
                    <a:bodyPr/>
                    <a:lstStyle/>
                    <a:p>
                      <a:pPr algn="ctr" fontAlgn="ctr"/>
                      <a:r>
                        <a:rPr lang="en-US" altLang="zh-CN" sz="2000" u="none" strike="noStrike" dirty="0">
                          <a:effectLst/>
                          <a:latin typeface="+mn-lt"/>
                          <a:cs typeface="Arial" panose="020B0604020202020204" pitchFamily="34" charset="0"/>
                        </a:rPr>
                        <a:t>7183</a:t>
                      </a:r>
                      <a:endParaRPr lang="en-US" altLang="zh-CN" sz="2000" b="0" i="0" u="none" strike="noStrike" dirty="0">
                        <a:solidFill>
                          <a:srgbClr val="000000"/>
                        </a:solidFill>
                        <a:effectLst/>
                        <a:latin typeface="+mn-lt"/>
                        <a:ea typeface="宋体" panose="02010600030101010101" pitchFamily="2" charset="-122"/>
                        <a:cs typeface="Arial" panose="020B0604020202020204" pitchFamily="34" charset="0"/>
                      </a:endParaRPr>
                    </a:p>
                  </a:txBody>
                  <a:tcPr marL="9525" marR="9525" marT="9525" marB="0" anchor="ctr">
                    <a:solidFill>
                      <a:schemeClr val="accent4">
                        <a:lumMod val="20000"/>
                        <a:lumOff val="80000"/>
                      </a:schemeClr>
                    </a:solidFill>
                  </a:tcPr>
                </a:tc>
                <a:tc>
                  <a:txBody>
                    <a:bodyPr/>
                    <a:lstStyle/>
                    <a:p>
                      <a:pPr algn="ctr" fontAlgn="ctr"/>
                      <a:r>
                        <a:rPr lang="en-US" altLang="zh-CN" sz="2000" u="none" strike="noStrike" dirty="0">
                          <a:effectLst/>
                          <a:latin typeface="+mn-lt"/>
                          <a:cs typeface="Arial" panose="020B0604020202020204" pitchFamily="34" charset="0"/>
                        </a:rPr>
                        <a:t>267</a:t>
                      </a:r>
                      <a:endParaRPr lang="en-US" altLang="zh-CN" sz="2000" b="0" i="0" u="none" strike="noStrike" dirty="0">
                        <a:solidFill>
                          <a:srgbClr val="000000"/>
                        </a:solidFill>
                        <a:effectLst/>
                        <a:latin typeface="+mn-lt"/>
                        <a:ea typeface="宋体" panose="02010600030101010101" pitchFamily="2" charset="-122"/>
                        <a:cs typeface="Arial" panose="020B0604020202020204" pitchFamily="34" charset="0"/>
                      </a:endParaRPr>
                    </a:p>
                  </a:txBody>
                  <a:tcPr marL="9525" marR="9525" marT="9525" marB="0" anchor="ctr">
                    <a:solidFill>
                      <a:schemeClr val="accent4">
                        <a:lumMod val="20000"/>
                        <a:lumOff val="80000"/>
                      </a:schemeClr>
                    </a:solidFill>
                  </a:tcPr>
                </a:tc>
                <a:extLst>
                  <a:ext uri="{0D108BD9-81ED-4DB2-BD59-A6C34878D82A}">
                    <a16:rowId xmlns:a16="http://schemas.microsoft.com/office/drawing/2014/main" val="2537546094"/>
                  </a:ext>
                </a:extLst>
              </a:tr>
              <a:tr h="367393">
                <a:tc>
                  <a:txBody>
                    <a:bodyPr/>
                    <a:lstStyle/>
                    <a:p>
                      <a:pPr algn="ctr" fontAlgn="ctr"/>
                      <a:r>
                        <a:rPr lang="en-US" sz="2000" u="none" strike="noStrike" dirty="0">
                          <a:effectLst/>
                          <a:latin typeface="+mn-lt"/>
                          <a:cs typeface="Arial" panose="020B0604020202020204" pitchFamily="34" charset="0"/>
                        </a:rPr>
                        <a:t>110Sb</a:t>
                      </a:r>
                      <a:endParaRPr lang="en-US" sz="2000" b="0" i="0" u="none" strike="noStrike" dirty="0">
                        <a:solidFill>
                          <a:srgbClr val="C00000"/>
                        </a:solidFill>
                        <a:effectLst/>
                        <a:latin typeface="+mn-lt"/>
                        <a:ea typeface="宋体" panose="02010600030101010101" pitchFamily="2" charset="-122"/>
                        <a:cs typeface="Arial" panose="020B0604020202020204" pitchFamily="34" charset="0"/>
                      </a:endParaRPr>
                    </a:p>
                  </a:txBody>
                  <a:tcPr marL="9525" marR="9525" marT="9525" marB="0" anchor="ctr">
                    <a:solidFill>
                      <a:schemeClr val="accent4">
                        <a:lumMod val="20000"/>
                        <a:lumOff val="80000"/>
                      </a:schemeClr>
                    </a:solidFill>
                  </a:tcPr>
                </a:tc>
                <a:tc>
                  <a:txBody>
                    <a:bodyPr/>
                    <a:lstStyle/>
                    <a:p>
                      <a:pPr algn="ctr" fontAlgn="ctr"/>
                      <a:r>
                        <a:rPr lang="en-US" sz="2000" u="none" strike="noStrike" dirty="0">
                          <a:effectLst/>
                          <a:latin typeface="+mn-lt"/>
                          <a:cs typeface="Arial" panose="020B0604020202020204" pitchFamily="34" charset="0"/>
                        </a:rPr>
                        <a:t>110Sn</a:t>
                      </a:r>
                      <a:endParaRPr lang="en-US" sz="2000" b="0" i="0" u="none" strike="noStrike" dirty="0">
                        <a:solidFill>
                          <a:srgbClr val="000000"/>
                        </a:solidFill>
                        <a:effectLst/>
                        <a:latin typeface="+mn-lt"/>
                        <a:ea typeface="宋体" panose="02010600030101010101" pitchFamily="2" charset="-122"/>
                        <a:cs typeface="Arial" panose="020B0604020202020204" pitchFamily="34" charset="0"/>
                      </a:endParaRPr>
                    </a:p>
                  </a:txBody>
                  <a:tcPr marL="9525" marR="9525" marT="9525" marB="0" anchor="ctr">
                    <a:solidFill>
                      <a:schemeClr val="accent4">
                        <a:lumMod val="20000"/>
                        <a:lumOff val="80000"/>
                      </a:schemeClr>
                    </a:solidFill>
                  </a:tcPr>
                </a:tc>
                <a:tc>
                  <a:txBody>
                    <a:bodyPr/>
                    <a:lstStyle/>
                    <a:p>
                      <a:pPr algn="ctr" fontAlgn="ctr"/>
                      <a:r>
                        <a:rPr lang="en-US" sz="2000" u="none" strike="noStrike">
                          <a:effectLst/>
                          <a:latin typeface="+mn-lt"/>
                          <a:cs typeface="Arial" panose="020B0604020202020204" pitchFamily="34" charset="0"/>
                        </a:rPr>
                        <a:t>106Cd</a:t>
                      </a:r>
                      <a:endParaRPr lang="en-US" sz="2000" b="0" i="0" u="none" strike="noStrike">
                        <a:solidFill>
                          <a:srgbClr val="000000"/>
                        </a:solidFill>
                        <a:effectLst/>
                        <a:latin typeface="+mn-lt"/>
                        <a:ea typeface="宋体" panose="02010600030101010101" pitchFamily="2" charset="-122"/>
                        <a:cs typeface="Arial" panose="020B0604020202020204" pitchFamily="34" charset="0"/>
                      </a:endParaRPr>
                    </a:p>
                  </a:txBody>
                  <a:tcPr marL="9525" marR="9525" marT="9525" marB="0" anchor="ctr">
                    <a:solidFill>
                      <a:schemeClr val="accent4">
                        <a:lumMod val="20000"/>
                        <a:lumOff val="80000"/>
                      </a:schemeClr>
                    </a:solidFill>
                  </a:tcPr>
                </a:tc>
                <a:tc>
                  <a:txBody>
                    <a:bodyPr/>
                    <a:lstStyle/>
                    <a:p>
                      <a:pPr algn="ctr" fontAlgn="ctr"/>
                      <a:r>
                        <a:rPr lang="en-US" altLang="zh-CN" sz="2000" u="none" strike="noStrike" dirty="0">
                          <a:effectLst/>
                          <a:latin typeface="+mn-lt"/>
                          <a:cs typeface="Arial" panose="020B0604020202020204" pitchFamily="34" charset="0"/>
                        </a:rPr>
                        <a:t>23</a:t>
                      </a:r>
                      <a:endParaRPr lang="en-US" altLang="zh-CN" sz="2000" b="0" i="0" u="none" strike="noStrike" dirty="0">
                        <a:solidFill>
                          <a:srgbClr val="000000"/>
                        </a:solidFill>
                        <a:effectLst/>
                        <a:latin typeface="+mn-lt"/>
                        <a:ea typeface="宋体" panose="02010600030101010101" pitchFamily="2" charset="-122"/>
                        <a:cs typeface="Arial" panose="020B0604020202020204" pitchFamily="34" charset="0"/>
                      </a:endParaRPr>
                    </a:p>
                  </a:txBody>
                  <a:tcPr marL="9525" marR="9525" marT="9525" marB="0" anchor="ctr">
                    <a:solidFill>
                      <a:schemeClr val="accent4">
                        <a:lumMod val="20000"/>
                        <a:lumOff val="80000"/>
                      </a:schemeClr>
                    </a:solidFill>
                  </a:tcPr>
                </a:tc>
                <a:tc>
                  <a:txBody>
                    <a:bodyPr/>
                    <a:lstStyle/>
                    <a:p>
                      <a:pPr algn="ctr" fontAlgn="ctr"/>
                      <a:r>
                        <a:rPr lang="en-US" altLang="zh-CN" sz="2000" u="none" strike="noStrike">
                          <a:effectLst/>
                          <a:latin typeface="+mn-lt"/>
                          <a:cs typeface="Arial" panose="020B0604020202020204" pitchFamily="34" charset="0"/>
                        </a:rPr>
                        <a:t>8392</a:t>
                      </a:r>
                      <a:endParaRPr lang="en-US" altLang="zh-CN" sz="2000" b="0" i="0" u="none" strike="noStrike">
                        <a:solidFill>
                          <a:srgbClr val="000000"/>
                        </a:solidFill>
                        <a:effectLst/>
                        <a:latin typeface="+mn-lt"/>
                        <a:ea typeface="宋体" panose="02010600030101010101" pitchFamily="2" charset="-122"/>
                        <a:cs typeface="Arial" panose="020B0604020202020204" pitchFamily="34" charset="0"/>
                      </a:endParaRPr>
                    </a:p>
                  </a:txBody>
                  <a:tcPr marL="9525" marR="9525" marT="9525" marB="0" anchor="ctr">
                    <a:solidFill>
                      <a:schemeClr val="accent4">
                        <a:lumMod val="20000"/>
                        <a:lumOff val="80000"/>
                      </a:schemeClr>
                    </a:solidFill>
                  </a:tcPr>
                </a:tc>
                <a:tc>
                  <a:txBody>
                    <a:bodyPr/>
                    <a:lstStyle/>
                    <a:p>
                      <a:pPr algn="ctr" fontAlgn="ctr"/>
                      <a:r>
                        <a:rPr lang="en-US" altLang="zh-CN" sz="2000" u="none" strike="noStrike" dirty="0">
                          <a:effectLst/>
                          <a:latin typeface="+mn-lt"/>
                          <a:cs typeface="Arial" panose="020B0604020202020204" pitchFamily="34" charset="0"/>
                        </a:rPr>
                        <a:t>6641</a:t>
                      </a:r>
                      <a:endParaRPr lang="en-US" altLang="zh-CN" sz="2000" b="0" i="0" u="none" strike="noStrike" dirty="0">
                        <a:solidFill>
                          <a:srgbClr val="000000"/>
                        </a:solidFill>
                        <a:effectLst/>
                        <a:latin typeface="+mn-lt"/>
                        <a:ea typeface="宋体" panose="02010600030101010101" pitchFamily="2" charset="-122"/>
                        <a:cs typeface="Arial" panose="020B0604020202020204" pitchFamily="34" charset="0"/>
                      </a:endParaRPr>
                    </a:p>
                  </a:txBody>
                  <a:tcPr marL="9525" marR="9525" marT="9525" marB="0" anchor="ctr">
                    <a:solidFill>
                      <a:schemeClr val="accent4">
                        <a:lumMod val="20000"/>
                        <a:lumOff val="80000"/>
                      </a:schemeClr>
                    </a:solidFill>
                  </a:tcPr>
                </a:tc>
                <a:tc>
                  <a:txBody>
                    <a:bodyPr/>
                    <a:lstStyle/>
                    <a:p>
                      <a:pPr algn="ctr" fontAlgn="ctr"/>
                      <a:r>
                        <a:rPr lang="en-US" altLang="zh-CN" sz="2000" u="none" strike="noStrike" dirty="0">
                          <a:effectLst/>
                          <a:latin typeface="+mn-lt"/>
                          <a:cs typeface="Arial" panose="020B0604020202020204" pitchFamily="34" charset="0"/>
                        </a:rPr>
                        <a:t>1135</a:t>
                      </a:r>
                      <a:endParaRPr lang="en-US" altLang="zh-CN" sz="2000" b="0" i="0" u="none" strike="noStrike" dirty="0">
                        <a:solidFill>
                          <a:srgbClr val="000000"/>
                        </a:solidFill>
                        <a:effectLst/>
                        <a:latin typeface="+mn-lt"/>
                        <a:ea typeface="宋体" panose="02010600030101010101" pitchFamily="2" charset="-122"/>
                        <a:cs typeface="Arial" panose="020B0604020202020204" pitchFamily="34" charset="0"/>
                      </a:endParaRPr>
                    </a:p>
                  </a:txBody>
                  <a:tcPr marL="9525" marR="9525" marT="9525" marB="0" anchor="ctr">
                    <a:solidFill>
                      <a:schemeClr val="accent4">
                        <a:lumMod val="20000"/>
                        <a:lumOff val="80000"/>
                      </a:schemeClr>
                    </a:solidFill>
                  </a:tcPr>
                </a:tc>
                <a:extLst>
                  <a:ext uri="{0D108BD9-81ED-4DB2-BD59-A6C34878D82A}">
                    <a16:rowId xmlns:a16="http://schemas.microsoft.com/office/drawing/2014/main" val="1464728161"/>
                  </a:ext>
                </a:extLst>
              </a:tr>
              <a:tr h="367393">
                <a:tc>
                  <a:txBody>
                    <a:bodyPr/>
                    <a:lstStyle/>
                    <a:p>
                      <a:pPr algn="ctr" fontAlgn="ctr"/>
                      <a:r>
                        <a:rPr lang="en-US" sz="2000" u="none" strike="noStrike">
                          <a:effectLst/>
                          <a:latin typeface="+mn-lt"/>
                          <a:cs typeface="Arial" panose="020B0604020202020204" pitchFamily="34" charset="0"/>
                        </a:rPr>
                        <a:t>96Rh</a:t>
                      </a:r>
                      <a:endParaRPr lang="en-US" sz="2000" b="0" i="0" u="none" strike="noStrike">
                        <a:solidFill>
                          <a:srgbClr val="8064A2"/>
                        </a:solidFill>
                        <a:effectLst/>
                        <a:latin typeface="+mn-lt"/>
                        <a:ea typeface="宋体" panose="02010600030101010101" pitchFamily="2" charset="-122"/>
                        <a:cs typeface="Arial" panose="020B0604020202020204" pitchFamily="34" charset="0"/>
                      </a:endParaRPr>
                    </a:p>
                  </a:txBody>
                  <a:tcPr marL="9525" marR="9525" marT="9525" marB="0" anchor="ctr">
                    <a:solidFill>
                      <a:schemeClr val="accent4">
                        <a:lumMod val="20000"/>
                        <a:lumOff val="80000"/>
                      </a:schemeClr>
                    </a:solidFill>
                  </a:tcPr>
                </a:tc>
                <a:tc>
                  <a:txBody>
                    <a:bodyPr/>
                    <a:lstStyle/>
                    <a:p>
                      <a:pPr algn="ctr" fontAlgn="ctr"/>
                      <a:r>
                        <a:rPr lang="en-US" sz="2000" u="none" strike="noStrike">
                          <a:effectLst/>
                          <a:latin typeface="+mn-lt"/>
                          <a:cs typeface="Arial" panose="020B0604020202020204" pitchFamily="34" charset="0"/>
                        </a:rPr>
                        <a:t>96Ru</a:t>
                      </a:r>
                      <a:endParaRPr lang="en-US" sz="2000" b="0" i="0" u="none" strike="noStrike">
                        <a:solidFill>
                          <a:srgbClr val="000000"/>
                        </a:solidFill>
                        <a:effectLst/>
                        <a:latin typeface="+mn-lt"/>
                        <a:ea typeface="宋体" panose="02010600030101010101" pitchFamily="2" charset="-122"/>
                        <a:cs typeface="Arial" panose="020B0604020202020204" pitchFamily="34" charset="0"/>
                      </a:endParaRPr>
                    </a:p>
                  </a:txBody>
                  <a:tcPr marL="9525" marR="9525" marT="9525" marB="0" anchor="ctr">
                    <a:solidFill>
                      <a:schemeClr val="accent4">
                        <a:lumMod val="20000"/>
                        <a:lumOff val="80000"/>
                      </a:schemeClr>
                    </a:solidFill>
                  </a:tcPr>
                </a:tc>
                <a:tc>
                  <a:txBody>
                    <a:bodyPr/>
                    <a:lstStyle/>
                    <a:p>
                      <a:pPr algn="ctr" fontAlgn="ctr"/>
                      <a:r>
                        <a:rPr lang="en-US" sz="2000" u="none" strike="noStrike">
                          <a:effectLst/>
                          <a:latin typeface="+mn-lt"/>
                          <a:cs typeface="Arial" panose="020B0604020202020204" pitchFamily="34" charset="0"/>
                        </a:rPr>
                        <a:t>92Mo</a:t>
                      </a:r>
                      <a:endParaRPr lang="en-US" sz="2000" b="0" i="0" u="none" strike="noStrike">
                        <a:solidFill>
                          <a:srgbClr val="000000"/>
                        </a:solidFill>
                        <a:effectLst/>
                        <a:latin typeface="+mn-lt"/>
                        <a:ea typeface="宋体" panose="02010600030101010101" pitchFamily="2" charset="-122"/>
                        <a:cs typeface="Arial" panose="020B0604020202020204" pitchFamily="34" charset="0"/>
                      </a:endParaRPr>
                    </a:p>
                  </a:txBody>
                  <a:tcPr marL="9525" marR="9525" marT="9525" marB="0" anchor="ctr">
                    <a:solidFill>
                      <a:schemeClr val="accent4">
                        <a:lumMod val="20000"/>
                        <a:lumOff val="80000"/>
                      </a:schemeClr>
                    </a:solidFill>
                  </a:tcPr>
                </a:tc>
                <a:tc>
                  <a:txBody>
                    <a:bodyPr/>
                    <a:lstStyle/>
                    <a:p>
                      <a:pPr algn="ctr" fontAlgn="ctr"/>
                      <a:r>
                        <a:rPr lang="en-US" altLang="zh-CN" sz="2000" u="none" strike="noStrike">
                          <a:effectLst/>
                          <a:latin typeface="+mn-lt"/>
                          <a:cs typeface="Arial" panose="020B0604020202020204" pitchFamily="34" charset="0"/>
                        </a:rPr>
                        <a:t>594</a:t>
                      </a:r>
                      <a:endParaRPr lang="en-US" altLang="zh-CN" sz="2000" b="0" i="0" u="none" strike="noStrike">
                        <a:solidFill>
                          <a:srgbClr val="000000"/>
                        </a:solidFill>
                        <a:effectLst/>
                        <a:latin typeface="+mn-lt"/>
                        <a:ea typeface="宋体" panose="02010600030101010101" pitchFamily="2" charset="-122"/>
                        <a:cs typeface="Arial" panose="020B0604020202020204" pitchFamily="34" charset="0"/>
                      </a:endParaRPr>
                    </a:p>
                  </a:txBody>
                  <a:tcPr marL="9525" marR="9525" marT="9525" marB="0" anchor="ctr">
                    <a:solidFill>
                      <a:schemeClr val="accent4">
                        <a:lumMod val="20000"/>
                        <a:lumOff val="80000"/>
                      </a:schemeClr>
                    </a:solidFill>
                  </a:tcPr>
                </a:tc>
                <a:tc>
                  <a:txBody>
                    <a:bodyPr/>
                    <a:lstStyle/>
                    <a:p>
                      <a:pPr algn="ctr" fontAlgn="ctr"/>
                      <a:r>
                        <a:rPr lang="en-US" altLang="zh-CN" sz="2000" u="none" strike="noStrike" dirty="0">
                          <a:effectLst/>
                          <a:latin typeface="+mn-lt"/>
                          <a:cs typeface="Arial" panose="020B0604020202020204" pitchFamily="34" charset="0"/>
                        </a:rPr>
                        <a:t>6393</a:t>
                      </a:r>
                      <a:endParaRPr lang="en-US" altLang="zh-CN" sz="2000" b="0" i="0" u="none" strike="noStrike" dirty="0">
                        <a:solidFill>
                          <a:srgbClr val="000000"/>
                        </a:solidFill>
                        <a:effectLst/>
                        <a:latin typeface="+mn-lt"/>
                        <a:ea typeface="宋体" panose="02010600030101010101" pitchFamily="2" charset="-122"/>
                        <a:cs typeface="Arial" panose="020B0604020202020204" pitchFamily="34" charset="0"/>
                      </a:endParaRPr>
                    </a:p>
                  </a:txBody>
                  <a:tcPr marL="9525" marR="9525" marT="9525" marB="0" anchor="ctr">
                    <a:solidFill>
                      <a:schemeClr val="accent4">
                        <a:lumMod val="20000"/>
                        <a:lumOff val="80000"/>
                      </a:schemeClr>
                    </a:solidFill>
                  </a:tcPr>
                </a:tc>
                <a:tc>
                  <a:txBody>
                    <a:bodyPr/>
                    <a:lstStyle/>
                    <a:p>
                      <a:pPr algn="ctr" fontAlgn="ctr"/>
                      <a:r>
                        <a:rPr lang="en-US" altLang="zh-CN" sz="2000" u="none" strike="noStrike" dirty="0">
                          <a:effectLst/>
                          <a:latin typeface="+mn-lt"/>
                          <a:cs typeface="Arial" panose="020B0604020202020204" pitchFamily="34" charset="0"/>
                        </a:rPr>
                        <a:t>7348</a:t>
                      </a:r>
                      <a:endParaRPr lang="en-US" altLang="zh-CN" sz="2000" b="0" i="0" u="none" strike="noStrike" dirty="0">
                        <a:solidFill>
                          <a:srgbClr val="000000"/>
                        </a:solidFill>
                        <a:effectLst/>
                        <a:latin typeface="+mn-lt"/>
                        <a:ea typeface="宋体" panose="02010600030101010101" pitchFamily="2" charset="-122"/>
                        <a:cs typeface="Arial" panose="020B0604020202020204" pitchFamily="34" charset="0"/>
                      </a:endParaRPr>
                    </a:p>
                  </a:txBody>
                  <a:tcPr marL="9525" marR="9525" marT="9525" marB="0" anchor="ctr">
                    <a:solidFill>
                      <a:schemeClr val="accent4">
                        <a:lumMod val="20000"/>
                        <a:lumOff val="80000"/>
                      </a:schemeClr>
                    </a:solidFill>
                  </a:tcPr>
                </a:tc>
                <a:tc>
                  <a:txBody>
                    <a:bodyPr/>
                    <a:lstStyle/>
                    <a:p>
                      <a:pPr algn="ctr" fontAlgn="ctr"/>
                      <a:r>
                        <a:rPr lang="en-US" altLang="zh-CN" sz="2000" u="none" strike="noStrike" dirty="0">
                          <a:effectLst/>
                          <a:latin typeface="+mn-lt"/>
                          <a:cs typeface="Arial" panose="020B0604020202020204" pitchFamily="34" charset="0"/>
                        </a:rPr>
                        <a:t>1696.71</a:t>
                      </a:r>
                      <a:endParaRPr lang="en-US" altLang="zh-CN" sz="2000" b="0" i="0" u="none" strike="noStrike" dirty="0">
                        <a:solidFill>
                          <a:srgbClr val="000000"/>
                        </a:solidFill>
                        <a:effectLst/>
                        <a:latin typeface="+mn-lt"/>
                        <a:ea typeface="宋体" panose="02010600030101010101" pitchFamily="2" charset="-122"/>
                        <a:cs typeface="Arial" panose="020B0604020202020204" pitchFamily="34" charset="0"/>
                      </a:endParaRPr>
                    </a:p>
                  </a:txBody>
                  <a:tcPr marL="9525" marR="9525" marT="9525" marB="0" anchor="ctr">
                    <a:solidFill>
                      <a:schemeClr val="accent4">
                        <a:lumMod val="20000"/>
                        <a:lumOff val="80000"/>
                      </a:schemeClr>
                    </a:solidFill>
                  </a:tcPr>
                </a:tc>
                <a:extLst>
                  <a:ext uri="{0D108BD9-81ED-4DB2-BD59-A6C34878D82A}">
                    <a16:rowId xmlns:a16="http://schemas.microsoft.com/office/drawing/2014/main" val="412821227"/>
                  </a:ext>
                </a:extLst>
              </a:tr>
              <a:tr h="367393">
                <a:tc>
                  <a:txBody>
                    <a:bodyPr/>
                    <a:lstStyle/>
                    <a:p>
                      <a:pPr algn="ctr" fontAlgn="ctr"/>
                      <a:r>
                        <a:rPr lang="en-US" sz="2000" u="none" strike="noStrike">
                          <a:effectLst/>
                          <a:latin typeface="+mn-lt"/>
                          <a:cs typeface="Arial" panose="020B0604020202020204" pitchFamily="34" charset="0"/>
                        </a:rPr>
                        <a:t>74Br</a:t>
                      </a:r>
                      <a:endParaRPr lang="en-US" sz="2000" b="0" i="0" u="none" strike="noStrike">
                        <a:solidFill>
                          <a:srgbClr val="8064A2"/>
                        </a:solidFill>
                        <a:effectLst/>
                        <a:latin typeface="+mn-lt"/>
                        <a:ea typeface="宋体" panose="02010600030101010101" pitchFamily="2" charset="-122"/>
                        <a:cs typeface="Arial" panose="020B0604020202020204" pitchFamily="34" charset="0"/>
                      </a:endParaRPr>
                    </a:p>
                  </a:txBody>
                  <a:tcPr marL="9525" marR="9525" marT="9525" marB="0" anchor="ctr">
                    <a:solidFill>
                      <a:schemeClr val="accent4">
                        <a:lumMod val="20000"/>
                        <a:lumOff val="80000"/>
                      </a:schemeClr>
                    </a:solidFill>
                  </a:tcPr>
                </a:tc>
                <a:tc>
                  <a:txBody>
                    <a:bodyPr/>
                    <a:lstStyle/>
                    <a:p>
                      <a:pPr algn="ctr" fontAlgn="ctr"/>
                      <a:r>
                        <a:rPr lang="en-US" sz="2000" u="none" strike="noStrike">
                          <a:effectLst/>
                          <a:latin typeface="+mn-lt"/>
                          <a:cs typeface="Arial" panose="020B0604020202020204" pitchFamily="34" charset="0"/>
                        </a:rPr>
                        <a:t>74Se</a:t>
                      </a:r>
                      <a:endParaRPr lang="en-US" sz="2000" b="0" i="0" u="none" strike="noStrike">
                        <a:solidFill>
                          <a:srgbClr val="000000"/>
                        </a:solidFill>
                        <a:effectLst/>
                        <a:latin typeface="+mn-lt"/>
                        <a:ea typeface="宋体" panose="02010600030101010101" pitchFamily="2" charset="-122"/>
                        <a:cs typeface="Arial" panose="020B0604020202020204" pitchFamily="34" charset="0"/>
                      </a:endParaRPr>
                    </a:p>
                  </a:txBody>
                  <a:tcPr marL="9525" marR="9525" marT="9525" marB="0" anchor="ctr">
                    <a:solidFill>
                      <a:schemeClr val="accent4">
                        <a:lumMod val="20000"/>
                        <a:lumOff val="80000"/>
                      </a:schemeClr>
                    </a:solidFill>
                  </a:tcPr>
                </a:tc>
                <a:tc>
                  <a:txBody>
                    <a:bodyPr/>
                    <a:lstStyle/>
                    <a:p>
                      <a:pPr algn="ctr" fontAlgn="ctr"/>
                      <a:r>
                        <a:rPr lang="en-US" sz="2000" u="none" strike="noStrike">
                          <a:effectLst/>
                          <a:latin typeface="+mn-lt"/>
                          <a:cs typeface="Arial" panose="020B0604020202020204" pitchFamily="34" charset="0"/>
                        </a:rPr>
                        <a:t>70Ge</a:t>
                      </a:r>
                      <a:endParaRPr lang="en-US" sz="2000" b="0" i="0" u="none" strike="noStrike">
                        <a:solidFill>
                          <a:srgbClr val="000000"/>
                        </a:solidFill>
                        <a:effectLst/>
                        <a:latin typeface="+mn-lt"/>
                        <a:ea typeface="宋体" panose="02010600030101010101" pitchFamily="2" charset="-122"/>
                        <a:cs typeface="Arial" panose="020B0604020202020204" pitchFamily="34" charset="0"/>
                      </a:endParaRPr>
                    </a:p>
                  </a:txBody>
                  <a:tcPr marL="9525" marR="9525" marT="9525" marB="0" anchor="ctr">
                    <a:solidFill>
                      <a:schemeClr val="accent4">
                        <a:lumMod val="20000"/>
                        <a:lumOff val="80000"/>
                      </a:schemeClr>
                    </a:solidFill>
                  </a:tcPr>
                </a:tc>
                <a:tc>
                  <a:txBody>
                    <a:bodyPr/>
                    <a:lstStyle/>
                    <a:p>
                      <a:pPr algn="ctr" fontAlgn="ctr"/>
                      <a:r>
                        <a:rPr lang="en-US" altLang="zh-CN" sz="2000" u="none" strike="noStrike">
                          <a:effectLst/>
                          <a:latin typeface="+mn-lt"/>
                          <a:cs typeface="Arial" panose="020B0604020202020204" pitchFamily="34" charset="0"/>
                        </a:rPr>
                        <a:t>1524</a:t>
                      </a:r>
                      <a:endParaRPr lang="en-US" altLang="zh-CN" sz="2000" b="0" i="0" u="none" strike="noStrike">
                        <a:solidFill>
                          <a:srgbClr val="000000"/>
                        </a:solidFill>
                        <a:effectLst/>
                        <a:latin typeface="+mn-lt"/>
                        <a:ea typeface="宋体" panose="02010600030101010101" pitchFamily="2" charset="-122"/>
                        <a:cs typeface="Arial" panose="020B0604020202020204" pitchFamily="34" charset="0"/>
                      </a:endParaRPr>
                    </a:p>
                  </a:txBody>
                  <a:tcPr marL="9525" marR="9525" marT="9525" marB="0" anchor="ctr">
                    <a:solidFill>
                      <a:schemeClr val="accent4">
                        <a:lumMod val="20000"/>
                        <a:lumOff val="80000"/>
                      </a:schemeClr>
                    </a:solidFill>
                  </a:tcPr>
                </a:tc>
                <a:tc>
                  <a:txBody>
                    <a:bodyPr/>
                    <a:lstStyle/>
                    <a:p>
                      <a:pPr algn="ctr" fontAlgn="ctr"/>
                      <a:r>
                        <a:rPr lang="en-US" altLang="zh-CN" sz="2000" u="none" strike="noStrike">
                          <a:effectLst/>
                          <a:latin typeface="+mn-lt"/>
                          <a:cs typeface="Arial" panose="020B0604020202020204" pitchFamily="34" charset="0"/>
                        </a:rPr>
                        <a:t>6925</a:t>
                      </a:r>
                      <a:endParaRPr lang="en-US" altLang="zh-CN" sz="2000" b="0" i="0" u="none" strike="noStrike">
                        <a:solidFill>
                          <a:srgbClr val="000000"/>
                        </a:solidFill>
                        <a:effectLst/>
                        <a:latin typeface="+mn-lt"/>
                        <a:ea typeface="宋体" panose="02010600030101010101" pitchFamily="2" charset="-122"/>
                        <a:cs typeface="Arial" panose="020B0604020202020204" pitchFamily="34" charset="0"/>
                      </a:endParaRPr>
                    </a:p>
                  </a:txBody>
                  <a:tcPr marL="9525" marR="9525" marT="9525" marB="0" anchor="ctr">
                    <a:solidFill>
                      <a:schemeClr val="accent4">
                        <a:lumMod val="20000"/>
                        <a:lumOff val="80000"/>
                      </a:schemeClr>
                    </a:solidFill>
                  </a:tcPr>
                </a:tc>
                <a:tc>
                  <a:txBody>
                    <a:bodyPr/>
                    <a:lstStyle/>
                    <a:p>
                      <a:pPr algn="ctr" fontAlgn="ctr"/>
                      <a:r>
                        <a:rPr lang="en-US" altLang="zh-CN" sz="2000" u="none" strike="noStrike">
                          <a:effectLst/>
                          <a:latin typeface="+mn-lt"/>
                          <a:cs typeface="Arial" panose="020B0604020202020204" pitchFamily="34" charset="0"/>
                        </a:rPr>
                        <a:t>8549</a:t>
                      </a:r>
                      <a:endParaRPr lang="en-US" altLang="zh-CN" sz="2000" b="0" i="0" u="none" strike="noStrike">
                        <a:solidFill>
                          <a:srgbClr val="000000"/>
                        </a:solidFill>
                        <a:effectLst/>
                        <a:latin typeface="+mn-lt"/>
                        <a:ea typeface="宋体" panose="02010600030101010101" pitchFamily="2" charset="-122"/>
                        <a:cs typeface="Arial" panose="020B0604020202020204" pitchFamily="34" charset="0"/>
                      </a:endParaRPr>
                    </a:p>
                  </a:txBody>
                  <a:tcPr marL="9525" marR="9525" marT="9525" marB="0" anchor="ctr">
                    <a:solidFill>
                      <a:schemeClr val="accent4">
                        <a:lumMod val="20000"/>
                        <a:lumOff val="80000"/>
                      </a:schemeClr>
                    </a:solidFill>
                  </a:tcPr>
                </a:tc>
                <a:tc>
                  <a:txBody>
                    <a:bodyPr/>
                    <a:lstStyle/>
                    <a:p>
                      <a:pPr algn="ctr" fontAlgn="ctr"/>
                      <a:r>
                        <a:rPr lang="en-US" altLang="zh-CN" sz="2000" u="none" strike="noStrike" dirty="0">
                          <a:effectLst/>
                          <a:latin typeface="+mn-lt"/>
                          <a:cs typeface="Arial" panose="020B0604020202020204" pitchFamily="34" charset="0"/>
                        </a:rPr>
                        <a:t>4076.2</a:t>
                      </a:r>
                      <a:endParaRPr lang="en-US" altLang="zh-CN" sz="2000" b="0" i="0" u="none" strike="noStrike" dirty="0">
                        <a:solidFill>
                          <a:srgbClr val="000000"/>
                        </a:solidFill>
                        <a:effectLst/>
                        <a:latin typeface="+mn-lt"/>
                        <a:ea typeface="宋体" panose="02010600030101010101" pitchFamily="2" charset="-122"/>
                        <a:cs typeface="Arial" panose="020B0604020202020204" pitchFamily="34" charset="0"/>
                      </a:endParaRPr>
                    </a:p>
                  </a:txBody>
                  <a:tcPr marL="9525" marR="9525" marT="9525" marB="0" anchor="ctr">
                    <a:solidFill>
                      <a:schemeClr val="accent4">
                        <a:lumMod val="20000"/>
                        <a:lumOff val="80000"/>
                      </a:schemeClr>
                    </a:solidFill>
                  </a:tcPr>
                </a:tc>
                <a:extLst>
                  <a:ext uri="{0D108BD9-81ED-4DB2-BD59-A6C34878D82A}">
                    <a16:rowId xmlns:a16="http://schemas.microsoft.com/office/drawing/2014/main" val="1977386750"/>
                  </a:ext>
                </a:extLst>
              </a:tr>
            </a:tbl>
          </a:graphicData>
        </a:graphic>
      </p:graphicFrame>
    </p:spTree>
    <p:extLst>
      <p:ext uri="{BB962C8B-B14F-4D97-AF65-F5344CB8AC3E}">
        <p14:creationId xmlns:p14="http://schemas.microsoft.com/office/powerpoint/2010/main" val="3566977302"/>
      </p:ext>
    </p:extLst>
  </p:cSld>
  <p:clrMapOvr>
    <a:masterClrMapping/>
  </p:clrMapOvr>
</p:sld>
</file>

<file path=ppt/slides/slide3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89DD2AA4-24C7-49E9-AD33-E10D5C893D49}"/>
              </a:ext>
            </a:extLst>
          </p:cNvPr>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0" y="308759"/>
            <a:ext cx="7327075" cy="5457460"/>
          </a:xfrm>
          <a:prstGeom prst="rect">
            <a:avLst/>
          </a:prstGeom>
        </p:spPr>
      </p:pic>
      <p:pic>
        <p:nvPicPr>
          <p:cNvPr id="5" name="Picture 4">
            <a:extLst>
              <a:ext uri="{FF2B5EF4-FFF2-40B4-BE49-F238E27FC236}">
                <a16:creationId xmlns:a16="http://schemas.microsoft.com/office/drawing/2014/main" id="{71CDBB01-1C0D-434B-9FB2-3593D5CC6D4D}"/>
              </a:ext>
            </a:extLst>
          </p:cNvPr>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23616"/>
            <a:ext cx="7188580" cy="285142"/>
          </a:xfrm>
          <a:prstGeom prst="rect">
            <a:avLst/>
          </a:prstGeom>
        </p:spPr>
      </p:pic>
      <p:sp>
        <p:nvSpPr>
          <p:cNvPr id="7" name="TextBox 6">
            <a:extLst>
              <a:ext uri="{FF2B5EF4-FFF2-40B4-BE49-F238E27FC236}">
                <a16:creationId xmlns:a16="http://schemas.microsoft.com/office/drawing/2014/main" id="{8CEFB2EE-83CC-467B-8C2E-99178EB3469D}"/>
              </a:ext>
            </a:extLst>
          </p:cNvPr>
          <p:cNvSpPr txBox="1"/>
          <p:nvPr/>
        </p:nvSpPr>
        <p:spPr>
          <a:xfrm>
            <a:off x="4233553" y="6465052"/>
            <a:ext cx="4910447" cy="369332"/>
          </a:xfrm>
          <a:prstGeom prst="rect">
            <a:avLst/>
          </a:prstGeom>
          <a:noFill/>
        </p:spPr>
        <p:txBody>
          <a:bodyPr wrap="square">
            <a:spAutoFit/>
          </a:bodyPr>
          <a:lstStyle/>
          <a:p>
            <a:r>
              <a:rPr lang="zh-CN" altLang="en-US" dirty="0"/>
              <a:t>J. A. Macdonald et al., Nucl. Phys. A 288, 1 (1977).</a:t>
            </a:r>
          </a:p>
        </p:txBody>
      </p:sp>
    </p:spTree>
    <p:extLst>
      <p:ext uri="{BB962C8B-B14F-4D97-AF65-F5344CB8AC3E}">
        <p14:creationId xmlns:p14="http://schemas.microsoft.com/office/powerpoint/2010/main" val="3958171326"/>
      </p:ext>
    </p:extLst>
  </p:cSld>
  <p:clrMapOvr>
    <a:masterClrMapping/>
  </p:clrMapOvr>
</p:sld>
</file>

<file path=ppt/slides/slide3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3AA81076-1742-41A3-AA4A-C8E3351E6DA5}"/>
              </a:ext>
            </a:extLst>
          </p:cNvPr>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0" y="0"/>
            <a:ext cx="7118361" cy="1954060"/>
          </a:xfrm>
          <a:prstGeom prst="rect">
            <a:avLst/>
          </a:prstGeom>
        </p:spPr>
      </p:pic>
      <p:pic>
        <p:nvPicPr>
          <p:cNvPr id="5" name="Picture 4">
            <a:extLst>
              <a:ext uri="{FF2B5EF4-FFF2-40B4-BE49-F238E27FC236}">
                <a16:creationId xmlns:a16="http://schemas.microsoft.com/office/drawing/2014/main" id="{04AC39AF-A698-43B3-9FA7-A7F5D3BC4A1A}"/>
              </a:ext>
            </a:extLst>
          </p:cNvPr>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1" y="4738597"/>
            <a:ext cx="4696608" cy="2106764"/>
          </a:xfrm>
          <a:prstGeom prst="rect">
            <a:avLst/>
          </a:prstGeom>
        </p:spPr>
      </p:pic>
      <p:sp>
        <p:nvSpPr>
          <p:cNvPr id="9" name="TextBox 8">
            <a:extLst>
              <a:ext uri="{FF2B5EF4-FFF2-40B4-BE49-F238E27FC236}">
                <a16:creationId xmlns:a16="http://schemas.microsoft.com/office/drawing/2014/main" id="{ABBA40DD-B082-45D6-B9E0-DEB5E918F343}"/>
              </a:ext>
            </a:extLst>
          </p:cNvPr>
          <p:cNvSpPr txBox="1"/>
          <p:nvPr/>
        </p:nvSpPr>
        <p:spPr>
          <a:xfrm>
            <a:off x="0" y="4369265"/>
            <a:ext cx="3407079" cy="369332"/>
          </a:xfrm>
          <a:prstGeom prst="rect">
            <a:avLst/>
          </a:prstGeom>
          <a:noFill/>
        </p:spPr>
        <p:txBody>
          <a:bodyPr wrap="square">
            <a:spAutoFit/>
          </a:bodyPr>
          <a:lstStyle/>
          <a:p>
            <a:r>
              <a:rPr lang="en-US" altLang="zh-CN" dirty="0">
                <a:solidFill>
                  <a:srgbClr val="0000FF"/>
                </a:solidFill>
              </a:rPr>
              <a:t>Electrically Refrigerated Cryostat</a:t>
            </a:r>
            <a:endParaRPr lang="zh-CN" altLang="en-US" dirty="0">
              <a:solidFill>
                <a:srgbClr val="0000FF"/>
              </a:solidFill>
            </a:endParaRPr>
          </a:p>
        </p:txBody>
      </p:sp>
      <p:pic>
        <p:nvPicPr>
          <p:cNvPr id="11" name="Picture 10">
            <a:extLst>
              <a:ext uri="{FF2B5EF4-FFF2-40B4-BE49-F238E27FC236}">
                <a16:creationId xmlns:a16="http://schemas.microsoft.com/office/drawing/2014/main" id="{1FB02D2A-F7F7-42FA-903E-19A458069CC2}"/>
              </a:ext>
            </a:extLst>
          </p:cNvPr>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4933949" y="4829175"/>
            <a:ext cx="4210050" cy="2028825"/>
          </a:xfrm>
          <a:prstGeom prst="rect">
            <a:avLst/>
          </a:prstGeom>
        </p:spPr>
      </p:pic>
      <p:pic>
        <p:nvPicPr>
          <p:cNvPr id="13" name="Picture 12">
            <a:extLst>
              <a:ext uri="{FF2B5EF4-FFF2-40B4-BE49-F238E27FC236}">
                <a16:creationId xmlns:a16="http://schemas.microsoft.com/office/drawing/2014/main" id="{3FD5E2DB-8908-45B7-992F-510161E6DD58}"/>
              </a:ext>
            </a:extLst>
          </p:cNvPr>
          <p:cNvPicPr>
            <a:picLocks noChangeAspect="1"/>
          </p:cNvPicPr>
          <p:nvPr/>
        </p:nvPicPr>
        <p:blipFill>
          <a:blip r:embed="rId5">
            <a:extLst>
              <a:ext uri="{28A0092B-C50C-407E-A947-70E740481C1C}">
                <a14:useLocalDpi xmlns:a14="http://schemas.microsoft.com/office/drawing/2010/main"/>
              </a:ext>
            </a:extLst>
          </a:blip>
          <a:stretch>
            <a:fillRect/>
          </a:stretch>
        </p:blipFill>
        <p:spPr>
          <a:xfrm>
            <a:off x="5284799" y="1966586"/>
            <a:ext cx="3667125" cy="2809875"/>
          </a:xfrm>
          <a:prstGeom prst="rect">
            <a:avLst/>
          </a:prstGeom>
        </p:spPr>
      </p:pic>
      <p:sp>
        <p:nvSpPr>
          <p:cNvPr id="15" name="TextBox 14">
            <a:extLst>
              <a:ext uri="{FF2B5EF4-FFF2-40B4-BE49-F238E27FC236}">
                <a16:creationId xmlns:a16="http://schemas.microsoft.com/office/drawing/2014/main" id="{C1DC432C-A393-4390-85E7-CF149A8DE107}"/>
              </a:ext>
            </a:extLst>
          </p:cNvPr>
          <p:cNvSpPr txBox="1"/>
          <p:nvPr/>
        </p:nvSpPr>
        <p:spPr>
          <a:xfrm>
            <a:off x="3199216" y="79012"/>
            <a:ext cx="2174450" cy="369332"/>
          </a:xfrm>
          <a:prstGeom prst="rect">
            <a:avLst/>
          </a:prstGeom>
          <a:noFill/>
        </p:spPr>
        <p:txBody>
          <a:bodyPr wrap="square">
            <a:spAutoFit/>
          </a:bodyPr>
          <a:lstStyle/>
          <a:p>
            <a:r>
              <a:rPr lang="en-US" altLang="zh-CN" sz="1800" i="0" dirty="0">
                <a:solidFill>
                  <a:srgbClr val="0000FF"/>
                </a:solidFill>
                <a:effectLst/>
                <a:latin typeface="ProximaNova-Regular"/>
              </a:rPr>
              <a:t>Retractable Cryostat</a:t>
            </a:r>
            <a:endParaRPr lang="zh-CN" altLang="en-US" dirty="0">
              <a:solidFill>
                <a:srgbClr val="0000FF"/>
              </a:solidFill>
            </a:endParaRPr>
          </a:p>
        </p:txBody>
      </p:sp>
    </p:spTree>
    <p:extLst>
      <p:ext uri="{BB962C8B-B14F-4D97-AF65-F5344CB8AC3E}">
        <p14:creationId xmlns:p14="http://schemas.microsoft.com/office/powerpoint/2010/main" val="3418947870"/>
      </p:ext>
    </p:extLst>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3">
            <a:extLst>
              <a:ext uri="{FF2B5EF4-FFF2-40B4-BE49-F238E27FC236}">
                <a16:creationId xmlns:a16="http://schemas.microsoft.com/office/drawing/2014/main" id="{43AE38CB-8C4B-4C82-BE92-46E168C099FF}"/>
              </a:ext>
            </a:extLst>
          </p:cNvPr>
          <p:cNvSpPr txBox="1"/>
          <p:nvPr/>
        </p:nvSpPr>
        <p:spPr>
          <a:xfrm>
            <a:off x="-1" y="6176282"/>
            <a:ext cx="6839212" cy="646331"/>
          </a:xfrm>
          <a:prstGeom prst="rect">
            <a:avLst/>
          </a:prstGeom>
          <a:noFill/>
        </p:spPr>
        <p:txBody>
          <a:bodyPr wrap="square">
            <a:spAutoFit/>
          </a:bodyPr>
          <a:lstStyle/>
          <a:p>
            <a:r>
              <a:rPr lang="en-US" sz="1800" b="0" i="0" u="none" strike="noStrike" baseline="0" dirty="0">
                <a:latin typeface="Cambria" panose="02040503050406030204" pitchFamily="18" charset="0"/>
                <a:ea typeface="Cambria" panose="02040503050406030204" pitchFamily="18" charset="0"/>
              </a:rPr>
              <a:t>Measured and Theoretical Level Widths for the Atomic </a:t>
            </a:r>
            <a:r>
              <a:rPr lang="en-US" sz="1800" b="0" i="1" u="none" strike="noStrike" baseline="0" dirty="0">
                <a:latin typeface="Cambria" panose="02040503050406030204" pitchFamily="18" charset="0"/>
                <a:ea typeface="Cambria" panose="02040503050406030204" pitchFamily="18" charset="0"/>
              </a:rPr>
              <a:t>K</a:t>
            </a:r>
            <a:r>
              <a:rPr lang="en-US" sz="1800" b="0" i="0" u="none" strike="noStrike" baseline="0" dirty="0">
                <a:latin typeface="Cambria" panose="02040503050406030204" pitchFamily="18" charset="0"/>
                <a:ea typeface="Cambria" panose="02040503050406030204" pitchFamily="18" charset="0"/>
              </a:rPr>
              <a:t>–</a:t>
            </a:r>
            <a:r>
              <a:rPr lang="en-US" sz="1800" b="0" i="1" u="none" strike="noStrike" baseline="0" dirty="0">
                <a:latin typeface="Cambria" panose="02040503050406030204" pitchFamily="18" charset="0"/>
                <a:ea typeface="Cambria" panose="02040503050406030204" pitchFamily="18" charset="0"/>
              </a:rPr>
              <a:t>N</a:t>
            </a:r>
            <a:r>
              <a:rPr lang="en-US" sz="1800" b="0" i="0" u="none" strike="noStrike" baseline="0" dirty="0">
                <a:latin typeface="Cambria" panose="02040503050406030204" pitchFamily="18" charset="0"/>
                <a:ea typeface="Cambria" panose="02040503050406030204" pitchFamily="18" charset="0"/>
              </a:rPr>
              <a:t>7 Levels</a:t>
            </a:r>
            <a:endParaRPr lang="en-US" dirty="0">
              <a:latin typeface="Times New Roman" panose="02020603050405020304" pitchFamily="18" charset="0"/>
            </a:endParaRPr>
          </a:p>
          <a:p>
            <a:r>
              <a:rPr lang="en-US" dirty="0">
                <a:solidFill>
                  <a:srgbClr val="0000CC"/>
                </a:solidFill>
              </a:rPr>
              <a:t>J. L. Campbell </a:t>
            </a:r>
            <a:r>
              <a:rPr lang="en-US" i="1" dirty="0">
                <a:solidFill>
                  <a:srgbClr val="0000CC"/>
                </a:solidFill>
              </a:rPr>
              <a:t>et al</a:t>
            </a:r>
            <a:r>
              <a:rPr lang="en-US" dirty="0">
                <a:solidFill>
                  <a:srgbClr val="0000CC"/>
                </a:solidFill>
              </a:rPr>
              <a:t>., At. Data Nucl. Data Tables 77, 1 (2001).</a:t>
            </a:r>
          </a:p>
        </p:txBody>
      </p:sp>
      <p:pic>
        <p:nvPicPr>
          <p:cNvPr id="7" name="Picture 6">
            <a:extLst>
              <a:ext uri="{FF2B5EF4-FFF2-40B4-BE49-F238E27FC236}">
                <a16:creationId xmlns:a16="http://schemas.microsoft.com/office/drawing/2014/main" id="{BB34CF81-C525-4700-B942-E896A2CA5312}"/>
              </a:ext>
            </a:extLst>
          </p:cNvPr>
          <p:cNvPicPr>
            <a:picLocks noChangeAspect="1"/>
          </p:cNvPicPr>
          <p:nvPr/>
        </p:nvPicPr>
        <p:blipFill>
          <a:blip r:embed="rId2"/>
          <a:stretch>
            <a:fillRect/>
          </a:stretch>
        </p:blipFill>
        <p:spPr>
          <a:xfrm>
            <a:off x="0" y="0"/>
            <a:ext cx="9144000" cy="5625119"/>
          </a:xfrm>
          <a:prstGeom prst="rect">
            <a:avLst/>
          </a:prstGeom>
        </p:spPr>
      </p:pic>
    </p:spTree>
    <p:extLst>
      <p:ext uri="{BB962C8B-B14F-4D97-AF65-F5344CB8AC3E}">
        <p14:creationId xmlns:p14="http://schemas.microsoft.com/office/powerpoint/2010/main" val="613624291"/>
      </p:ext>
    </p:extLst>
  </p:cSld>
  <p:clrMapOvr>
    <a:masterClrMapping/>
  </p:clrMapOvr>
</p:sld>
</file>

<file path=ppt/slides/slide3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7728C121-E702-4596-85EB-C50660965DB3}"/>
              </a:ext>
            </a:extLst>
          </p:cNvPr>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1" y="1"/>
            <a:ext cx="4783095" cy="3305006"/>
          </a:xfrm>
          <a:prstGeom prst="rect">
            <a:avLst/>
          </a:prstGeom>
        </p:spPr>
      </p:pic>
      <p:pic>
        <p:nvPicPr>
          <p:cNvPr id="5" name="Picture 4">
            <a:extLst>
              <a:ext uri="{FF2B5EF4-FFF2-40B4-BE49-F238E27FC236}">
                <a16:creationId xmlns:a16="http://schemas.microsoft.com/office/drawing/2014/main" id="{E52E03EC-6954-4FB4-9104-F39CE500D435}"/>
              </a:ext>
            </a:extLst>
          </p:cNvPr>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866898" y="3374670"/>
            <a:ext cx="7486955" cy="3483329"/>
          </a:xfrm>
          <a:prstGeom prst="rect">
            <a:avLst/>
          </a:prstGeom>
        </p:spPr>
      </p:pic>
      <p:pic>
        <p:nvPicPr>
          <p:cNvPr id="7" name="Picture 6">
            <a:extLst>
              <a:ext uri="{FF2B5EF4-FFF2-40B4-BE49-F238E27FC236}">
                <a16:creationId xmlns:a16="http://schemas.microsoft.com/office/drawing/2014/main" id="{79CE2DE5-BEF5-443A-B969-9DC0A509FDA3}"/>
              </a:ext>
            </a:extLst>
          </p:cNvPr>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4783096" y="1155626"/>
            <a:ext cx="4360903" cy="1922001"/>
          </a:xfrm>
          <a:prstGeom prst="rect">
            <a:avLst/>
          </a:prstGeom>
        </p:spPr>
      </p:pic>
      <p:sp>
        <p:nvSpPr>
          <p:cNvPr id="2" name="TextBox 1">
            <a:extLst>
              <a:ext uri="{FF2B5EF4-FFF2-40B4-BE49-F238E27FC236}">
                <a16:creationId xmlns:a16="http://schemas.microsoft.com/office/drawing/2014/main" id="{EB4F4C93-F3B0-4969-8CDA-69EFB1175CA0}"/>
              </a:ext>
            </a:extLst>
          </p:cNvPr>
          <p:cNvSpPr txBox="1"/>
          <p:nvPr/>
        </p:nvSpPr>
        <p:spPr>
          <a:xfrm>
            <a:off x="4783096" y="0"/>
            <a:ext cx="680507" cy="369332"/>
          </a:xfrm>
          <a:prstGeom prst="rect">
            <a:avLst/>
          </a:prstGeom>
          <a:noFill/>
        </p:spPr>
        <p:txBody>
          <a:bodyPr wrap="none" rtlCol="0">
            <a:spAutoFit/>
          </a:bodyPr>
          <a:lstStyle/>
          <a:p>
            <a:r>
              <a:rPr lang="en-US" altLang="zh-CN" dirty="0" err="1">
                <a:solidFill>
                  <a:schemeClr val="accent2"/>
                </a:solidFill>
              </a:rPr>
              <a:t>BEGe</a:t>
            </a:r>
            <a:endParaRPr lang="zh-CN" altLang="en-US" dirty="0">
              <a:solidFill>
                <a:schemeClr val="accent2"/>
              </a:solidFill>
            </a:endParaRPr>
          </a:p>
        </p:txBody>
      </p:sp>
      <p:sp>
        <p:nvSpPr>
          <p:cNvPr id="6" name="TextBox 5">
            <a:extLst>
              <a:ext uri="{FF2B5EF4-FFF2-40B4-BE49-F238E27FC236}">
                <a16:creationId xmlns:a16="http://schemas.microsoft.com/office/drawing/2014/main" id="{AD1F77F3-D018-4937-A4ED-1A6D006B8D9A}"/>
              </a:ext>
            </a:extLst>
          </p:cNvPr>
          <p:cNvSpPr txBox="1"/>
          <p:nvPr/>
        </p:nvSpPr>
        <p:spPr>
          <a:xfrm>
            <a:off x="8260860" y="1099292"/>
            <a:ext cx="871264" cy="369332"/>
          </a:xfrm>
          <a:prstGeom prst="rect">
            <a:avLst/>
          </a:prstGeom>
          <a:noFill/>
        </p:spPr>
        <p:txBody>
          <a:bodyPr wrap="none" rtlCol="0">
            <a:spAutoFit/>
          </a:bodyPr>
          <a:lstStyle/>
          <a:p>
            <a:r>
              <a:rPr lang="en-US" altLang="zh-CN" dirty="0">
                <a:solidFill>
                  <a:schemeClr val="accent2"/>
                </a:solidFill>
              </a:rPr>
              <a:t>U-</a:t>
            </a:r>
            <a:r>
              <a:rPr lang="en-US" altLang="zh-CN" dirty="0" err="1">
                <a:solidFill>
                  <a:schemeClr val="accent2"/>
                </a:solidFill>
              </a:rPr>
              <a:t>LEGe</a:t>
            </a:r>
            <a:endParaRPr lang="zh-CN" altLang="en-US" dirty="0">
              <a:solidFill>
                <a:schemeClr val="accent2"/>
              </a:solidFill>
            </a:endParaRPr>
          </a:p>
        </p:txBody>
      </p:sp>
      <p:sp>
        <p:nvSpPr>
          <p:cNvPr id="8" name="TextBox 7">
            <a:extLst>
              <a:ext uri="{FF2B5EF4-FFF2-40B4-BE49-F238E27FC236}">
                <a16:creationId xmlns:a16="http://schemas.microsoft.com/office/drawing/2014/main" id="{F503AD7F-F96C-4EE9-9A96-FCB59A22F72A}"/>
              </a:ext>
            </a:extLst>
          </p:cNvPr>
          <p:cNvSpPr txBox="1"/>
          <p:nvPr/>
        </p:nvSpPr>
        <p:spPr>
          <a:xfrm>
            <a:off x="5654360" y="3305007"/>
            <a:ext cx="653256" cy="369332"/>
          </a:xfrm>
          <a:prstGeom prst="rect">
            <a:avLst/>
          </a:prstGeom>
          <a:noFill/>
        </p:spPr>
        <p:txBody>
          <a:bodyPr wrap="none" rtlCol="0">
            <a:spAutoFit/>
          </a:bodyPr>
          <a:lstStyle/>
          <a:p>
            <a:r>
              <a:rPr lang="en-US" altLang="zh-CN" dirty="0" err="1">
                <a:solidFill>
                  <a:schemeClr val="accent2"/>
                </a:solidFill>
              </a:rPr>
              <a:t>LEGe</a:t>
            </a:r>
            <a:endParaRPr lang="zh-CN" altLang="en-US" dirty="0">
              <a:solidFill>
                <a:schemeClr val="accent2"/>
              </a:solidFill>
            </a:endParaRPr>
          </a:p>
        </p:txBody>
      </p:sp>
      <p:sp>
        <p:nvSpPr>
          <p:cNvPr id="9" name="Rectangle: Rounded Corners 8">
            <a:extLst>
              <a:ext uri="{FF2B5EF4-FFF2-40B4-BE49-F238E27FC236}">
                <a16:creationId xmlns:a16="http://schemas.microsoft.com/office/drawing/2014/main" id="{BA280C10-211F-4900-902C-F526584B58E2}"/>
              </a:ext>
            </a:extLst>
          </p:cNvPr>
          <p:cNvSpPr/>
          <p:nvPr/>
        </p:nvSpPr>
        <p:spPr>
          <a:xfrm>
            <a:off x="1009403" y="4667003"/>
            <a:ext cx="5035137" cy="475013"/>
          </a:xfrm>
          <a:prstGeom prst="roundRect">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 name="Rectangle: Rounded Corners 9">
            <a:extLst>
              <a:ext uri="{FF2B5EF4-FFF2-40B4-BE49-F238E27FC236}">
                <a16:creationId xmlns:a16="http://schemas.microsoft.com/office/drawing/2014/main" id="{0186F99D-DB00-4BF5-BAB7-185E529A37C6}"/>
              </a:ext>
            </a:extLst>
          </p:cNvPr>
          <p:cNvSpPr/>
          <p:nvPr/>
        </p:nvSpPr>
        <p:spPr>
          <a:xfrm>
            <a:off x="4783096" y="2741010"/>
            <a:ext cx="3570757" cy="310948"/>
          </a:xfrm>
          <a:prstGeom prst="roundRect">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Tree>
    <p:extLst>
      <p:ext uri="{BB962C8B-B14F-4D97-AF65-F5344CB8AC3E}">
        <p14:creationId xmlns:p14="http://schemas.microsoft.com/office/powerpoint/2010/main" val="3694828757"/>
      </p:ext>
    </p:extLst>
  </p:cSld>
  <p:clrMapOvr>
    <a:masterClrMapping/>
  </p:clrMapOvr>
</p:sld>
</file>

<file path=ppt/slides/slide3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 name="Picture 10">
            <a:extLst>
              <a:ext uri="{FF2B5EF4-FFF2-40B4-BE49-F238E27FC236}">
                <a16:creationId xmlns:a16="http://schemas.microsoft.com/office/drawing/2014/main" id="{9889BA0F-2FFD-4062-B691-342712F60816}"/>
              </a:ext>
            </a:extLst>
          </p:cNvPr>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27455" y="0"/>
            <a:ext cx="6543304" cy="1226475"/>
          </a:xfrm>
          <a:prstGeom prst="rect">
            <a:avLst/>
          </a:prstGeom>
        </p:spPr>
      </p:pic>
      <p:pic>
        <p:nvPicPr>
          <p:cNvPr id="15" name="Picture 14">
            <a:extLst>
              <a:ext uri="{FF2B5EF4-FFF2-40B4-BE49-F238E27FC236}">
                <a16:creationId xmlns:a16="http://schemas.microsoft.com/office/drawing/2014/main" id="{13796880-C3C7-4208-B4C0-3AA365DF40CA}"/>
              </a:ext>
            </a:extLst>
          </p:cNvPr>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27455" y="1262101"/>
            <a:ext cx="7196447" cy="478908"/>
          </a:xfrm>
          <a:prstGeom prst="rect">
            <a:avLst/>
          </a:prstGeom>
        </p:spPr>
      </p:pic>
      <p:pic>
        <p:nvPicPr>
          <p:cNvPr id="19" name="Picture 18">
            <a:extLst>
              <a:ext uri="{FF2B5EF4-FFF2-40B4-BE49-F238E27FC236}">
                <a16:creationId xmlns:a16="http://schemas.microsoft.com/office/drawing/2014/main" id="{5EDBB01E-3469-4ED2-8BB5-F9B377FB8A4A}"/>
              </a:ext>
            </a:extLst>
          </p:cNvPr>
          <p:cNvPicPr>
            <a:picLocks noChangeAspect="1"/>
          </p:cNvPicPr>
          <p:nvPr/>
        </p:nvPicPr>
        <p:blipFill>
          <a:blip r:embed="rId5">
            <a:extLst>
              <a:ext uri="{28A0092B-C50C-407E-A947-70E740481C1C}">
                <a14:useLocalDpi xmlns:a14="http://schemas.microsoft.com/office/drawing/2010/main"/>
              </a:ext>
            </a:extLst>
          </a:blip>
          <a:stretch>
            <a:fillRect/>
          </a:stretch>
        </p:blipFill>
        <p:spPr>
          <a:xfrm>
            <a:off x="3556006" y="-1"/>
            <a:ext cx="3475909" cy="756000"/>
          </a:xfrm>
          <a:prstGeom prst="rect">
            <a:avLst/>
          </a:prstGeom>
        </p:spPr>
      </p:pic>
      <p:pic>
        <p:nvPicPr>
          <p:cNvPr id="23" name="Picture 22">
            <a:extLst>
              <a:ext uri="{FF2B5EF4-FFF2-40B4-BE49-F238E27FC236}">
                <a16:creationId xmlns:a16="http://schemas.microsoft.com/office/drawing/2014/main" id="{5A7B213E-6D89-45A9-8F92-FE54A5449F12}"/>
              </a:ext>
            </a:extLst>
          </p:cNvPr>
          <p:cNvPicPr>
            <a:picLocks noChangeAspect="1"/>
          </p:cNvPicPr>
          <p:nvPr/>
        </p:nvPicPr>
        <p:blipFill>
          <a:blip r:embed="rId6">
            <a:extLst>
              <a:ext uri="{28A0092B-C50C-407E-A947-70E740481C1C}">
                <a14:useLocalDpi xmlns:a14="http://schemas.microsoft.com/office/drawing/2010/main"/>
              </a:ext>
            </a:extLst>
          </a:blip>
          <a:stretch>
            <a:fillRect/>
          </a:stretch>
        </p:blipFill>
        <p:spPr>
          <a:xfrm>
            <a:off x="27455" y="1767765"/>
            <a:ext cx="6309960" cy="481414"/>
          </a:xfrm>
          <a:prstGeom prst="rect">
            <a:avLst/>
          </a:prstGeom>
        </p:spPr>
      </p:pic>
      <p:pic>
        <p:nvPicPr>
          <p:cNvPr id="25" name="Picture 24">
            <a:extLst>
              <a:ext uri="{FF2B5EF4-FFF2-40B4-BE49-F238E27FC236}">
                <a16:creationId xmlns:a16="http://schemas.microsoft.com/office/drawing/2014/main" id="{55075AE8-BD5B-42B7-9175-8A6F1519A029}"/>
              </a:ext>
            </a:extLst>
          </p:cNvPr>
          <p:cNvPicPr>
            <a:picLocks noChangeAspect="1"/>
          </p:cNvPicPr>
          <p:nvPr/>
        </p:nvPicPr>
        <p:blipFill>
          <a:blip r:embed="rId7">
            <a:extLst>
              <a:ext uri="{28A0092B-C50C-407E-A947-70E740481C1C}">
                <a14:useLocalDpi xmlns:a14="http://schemas.microsoft.com/office/drawing/2010/main"/>
              </a:ext>
            </a:extLst>
          </a:blip>
          <a:stretch>
            <a:fillRect/>
          </a:stretch>
        </p:blipFill>
        <p:spPr>
          <a:xfrm>
            <a:off x="27455" y="756330"/>
            <a:ext cx="5472000" cy="490290"/>
          </a:xfrm>
          <a:prstGeom prst="rect">
            <a:avLst/>
          </a:prstGeom>
        </p:spPr>
      </p:pic>
      <p:pic>
        <p:nvPicPr>
          <p:cNvPr id="26" name="Picture 25">
            <a:extLst>
              <a:ext uri="{FF2B5EF4-FFF2-40B4-BE49-F238E27FC236}">
                <a16:creationId xmlns:a16="http://schemas.microsoft.com/office/drawing/2014/main" id="{8EA7C675-3D82-4CEC-AB36-1CC56519C7E1}"/>
              </a:ext>
            </a:extLst>
          </p:cNvPr>
          <p:cNvPicPr>
            <a:picLocks noChangeAspect="1"/>
          </p:cNvPicPr>
          <p:nvPr/>
        </p:nvPicPr>
        <p:blipFill>
          <a:blip r:embed="rId8">
            <a:extLst>
              <a:ext uri="{28A0092B-C50C-407E-A947-70E740481C1C}">
                <a14:useLocalDpi xmlns:a14="http://schemas.microsoft.com/office/drawing/2010/main"/>
              </a:ext>
            </a:extLst>
          </a:blip>
          <a:stretch>
            <a:fillRect/>
          </a:stretch>
        </p:blipFill>
        <p:spPr>
          <a:xfrm>
            <a:off x="25187" y="2871167"/>
            <a:ext cx="7006728" cy="1214252"/>
          </a:xfrm>
          <a:prstGeom prst="rect">
            <a:avLst/>
          </a:prstGeom>
        </p:spPr>
      </p:pic>
      <p:pic>
        <p:nvPicPr>
          <p:cNvPr id="27" name="Picture 26">
            <a:extLst>
              <a:ext uri="{FF2B5EF4-FFF2-40B4-BE49-F238E27FC236}">
                <a16:creationId xmlns:a16="http://schemas.microsoft.com/office/drawing/2014/main" id="{8DBEDBFB-C820-4F68-A0BE-366E471FD5DA}"/>
              </a:ext>
            </a:extLst>
          </p:cNvPr>
          <p:cNvPicPr>
            <a:picLocks noChangeAspect="1"/>
          </p:cNvPicPr>
          <p:nvPr/>
        </p:nvPicPr>
        <p:blipFill>
          <a:blip r:embed="rId9">
            <a:extLst>
              <a:ext uri="{28A0092B-C50C-407E-A947-70E740481C1C}">
                <a14:useLocalDpi xmlns:a14="http://schemas.microsoft.com/office/drawing/2010/main"/>
              </a:ext>
            </a:extLst>
          </a:blip>
          <a:stretch>
            <a:fillRect/>
          </a:stretch>
        </p:blipFill>
        <p:spPr>
          <a:xfrm>
            <a:off x="57265" y="4073544"/>
            <a:ext cx="6249969" cy="427494"/>
          </a:xfrm>
          <a:prstGeom prst="rect">
            <a:avLst/>
          </a:prstGeom>
        </p:spPr>
      </p:pic>
      <p:pic>
        <p:nvPicPr>
          <p:cNvPr id="28" name="Picture 27">
            <a:extLst>
              <a:ext uri="{FF2B5EF4-FFF2-40B4-BE49-F238E27FC236}">
                <a16:creationId xmlns:a16="http://schemas.microsoft.com/office/drawing/2014/main" id="{9E6886C0-99C5-40A0-A6EA-891A0BAA094F}"/>
              </a:ext>
            </a:extLst>
          </p:cNvPr>
          <p:cNvPicPr>
            <a:picLocks noChangeAspect="1"/>
          </p:cNvPicPr>
          <p:nvPr/>
        </p:nvPicPr>
        <p:blipFill>
          <a:blip r:embed="rId10">
            <a:extLst>
              <a:ext uri="{28A0092B-C50C-407E-A947-70E740481C1C}">
                <a14:useLocalDpi xmlns:a14="http://schemas.microsoft.com/office/drawing/2010/main"/>
              </a:ext>
            </a:extLst>
          </a:blip>
          <a:stretch>
            <a:fillRect/>
          </a:stretch>
        </p:blipFill>
        <p:spPr>
          <a:xfrm>
            <a:off x="29350" y="4501038"/>
            <a:ext cx="6305797" cy="456138"/>
          </a:xfrm>
          <a:prstGeom prst="rect">
            <a:avLst/>
          </a:prstGeom>
        </p:spPr>
      </p:pic>
      <p:pic>
        <p:nvPicPr>
          <p:cNvPr id="30" name="Picture 29">
            <a:extLst>
              <a:ext uri="{FF2B5EF4-FFF2-40B4-BE49-F238E27FC236}">
                <a16:creationId xmlns:a16="http://schemas.microsoft.com/office/drawing/2014/main" id="{F21C8FB1-EA6B-4ACF-869B-53F75BD1CD81}"/>
              </a:ext>
            </a:extLst>
          </p:cNvPr>
          <p:cNvPicPr>
            <a:picLocks noChangeAspect="1"/>
          </p:cNvPicPr>
          <p:nvPr/>
        </p:nvPicPr>
        <p:blipFill>
          <a:blip r:embed="rId11">
            <a:extLst>
              <a:ext uri="{28A0092B-C50C-407E-A947-70E740481C1C}">
                <a14:useLocalDpi xmlns:a14="http://schemas.microsoft.com/office/drawing/2010/main"/>
              </a:ext>
            </a:extLst>
          </a:blip>
          <a:stretch>
            <a:fillRect/>
          </a:stretch>
        </p:blipFill>
        <p:spPr>
          <a:xfrm>
            <a:off x="0" y="5942186"/>
            <a:ext cx="7433953" cy="915814"/>
          </a:xfrm>
          <a:prstGeom prst="rect">
            <a:avLst/>
          </a:prstGeom>
        </p:spPr>
      </p:pic>
      <p:pic>
        <p:nvPicPr>
          <p:cNvPr id="32" name="Picture 31">
            <a:extLst>
              <a:ext uri="{FF2B5EF4-FFF2-40B4-BE49-F238E27FC236}">
                <a16:creationId xmlns:a16="http://schemas.microsoft.com/office/drawing/2014/main" id="{D72A22E4-4F0C-44C4-BE8D-2417F76D1B60}"/>
              </a:ext>
            </a:extLst>
          </p:cNvPr>
          <p:cNvPicPr>
            <a:picLocks noChangeAspect="1"/>
          </p:cNvPicPr>
          <p:nvPr/>
        </p:nvPicPr>
        <p:blipFill>
          <a:blip r:embed="rId12">
            <a:extLst>
              <a:ext uri="{28A0092B-C50C-407E-A947-70E740481C1C}">
                <a14:useLocalDpi xmlns:a14="http://schemas.microsoft.com/office/drawing/2010/main"/>
              </a:ext>
            </a:extLst>
          </a:blip>
          <a:stretch>
            <a:fillRect/>
          </a:stretch>
        </p:blipFill>
        <p:spPr>
          <a:xfrm>
            <a:off x="0" y="4957177"/>
            <a:ext cx="7185738" cy="456138"/>
          </a:xfrm>
          <a:prstGeom prst="rect">
            <a:avLst/>
          </a:prstGeom>
        </p:spPr>
      </p:pic>
    </p:spTree>
    <p:extLst>
      <p:ext uri="{BB962C8B-B14F-4D97-AF65-F5344CB8AC3E}">
        <p14:creationId xmlns:p14="http://schemas.microsoft.com/office/powerpoint/2010/main" val="1403709487"/>
      </p:ext>
    </p:extLst>
  </p:cSld>
  <p:clrMapOvr>
    <a:masterClrMapping/>
  </p:clrMapOvr>
</p:sld>
</file>

<file path=ppt/slides/slide3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Table 2">
            <a:extLst>
              <a:ext uri="{FF2B5EF4-FFF2-40B4-BE49-F238E27FC236}">
                <a16:creationId xmlns:a16="http://schemas.microsoft.com/office/drawing/2014/main" id="{02E858B6-4530-4FDF-B76A-EB649E28A123}"/>
              </a:ext>
            </a:extLst>
          </p:cNvPr>
          <p:cNvGraphicFramePr>
            <a:graphicFrameLocks noGrp="1"/>
          </p:cNvGraphicFramePr>
          <p:nvPr/>
        </p:nvGraphicFramePr>
        <p:xfrm>
          <a:off x="0" y="2453983"/>
          <a:ext cx="6083300" cy="4436349"/>
        </p:xfrm>
        <a:graphic>
          <a:graphicData uri="http://schemas.openxmlformats.org/drawingml/2006/table">
            <a:tbl>
              <a:tblPr/>
              <a:tblGrid>
                <a:gridCol w="5207457">
                  <a:extLst>
                    <a:ext uri="{9D8B030D-6E8A-4147-A177-3AD203B41FA5}">
                      <a16:colId xmlns:a16="http://schemas.microsoft.com/office/drawing/2014/main" val="1508398954"/>
                    </a:ext>
                  </a:extLst>
                </a:gridCol>
                <a:gridCol w="875843">
                  <a:extLst>
                    <a:ext uri="{9D8B030D-6E8A-4147-A177-3AD203B41FA5}">
                      <a16:colId xmlns:a16="http://schemas.microsoft.com/office/drawing/2014/main" val="607671961"/>
                    </a:ext>
                  </a:extLst>
                </a:gridCol>
              </a:tblGrid>
              <a:tr h="189189">
                <a:tc gridSpan="2">
                  <a:txBody>
                    <a:bodyPr/>
                    <a:lstStyle/>
                    <a:p>
                      <a:pPr algn="ctr" fontAlgn="ctr"/>
                      <a:r>
                        <a:rPr lang="en-US" sz="1200" b="0" i="0" u="none" strike="noStrike" dirty="0">
                          <a:solidFill>
                            <a:srgbClr val="000000"/>
                          </a:solidFill>
                          <a:effectLst/>
                          <a:latin typeface="Arial" panose="020B0604020202020204" pitchFamily="34" charset="0"/>
                          <a:ea typeface="等线" panose="02010600030101010101" pitchFamily="2" charset="-122"/>
                        </a:rPr>
                        <a:t>Cost</a:t>
                      </a:r>
                    </a:p>
                  </a:txBody>
                  <a:tcPr marL="8599" marR="8599" marT="859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CFF"/>
                    </a:solidFill>
                  </a:tcPr>
                </a:tc>
                <a:tc hMerge="1">
                  <a:txBody>
                    <a:bodyPr/>
                    <a:lstStyle/>
                    <a:p>
                      <a:endParaRPr lang="zh-CN" altLang="en-US"/>
                    </a:p>
                  </a:txBody>
                  <a:tcPr/>
                </a:tc>
                <a:extLst>
                  <a:ext uri="{0D108BD9-81ED-4DB2-BD59-A6C34878D82A}">
                    <a16:rowId xmlns:a16="http://schemas.microsoft.com/office/drawing/2014/main" val="925736784"/>
                  </a:ext>
                </a:extLst>
              </a:tr>
              <a:tr h="189189">
                <a:tc>
                  <a:txBody>
                    <a:bodyPr/>
                    <a:lstStyle/>
                    <a:p>
                      <a:pPr algn="ctr" fontAlgn="ctr"/>
                      <a:r>
                        <a:rPr lang="en-US" sz="1200" b="0" i="0" u="none" strike="noStrike">
                          <a:solidFill>
                            <a:srgbClr val="000000"/>
                          </a:solidFill>
                          <a:effectLst/>
                          <a:latin typeface="Arial" panose="020B0604020202020204" pitchFamily="34" charset="0"/>
                          <a:ea typeface="等线" panose="02010600030101010101" pitchFamily="2" charset="-122"/>
                        </a:rPr>
                        <a:t>Equipment</a:t>
                      </a:r>
                    </a:p>
                  </a:txBody>
                  <a:tcPr marL="8599" marR="8599" marT="859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zh-CN" sz="1200" b="0" i="0" u="none" strike="noStrike">
                          <a:solidFill>
                            <a:srgbClr val="000000"/>
                          </a:solidFill>
                          <a:effectLst/>
                          <a:latin typeface="Arial" panose="020B0604020202020204" pitchFamily="34" charset="0"/>
                          <a:ea typeface="等线" panose="02010600030101010101" pitchFamily="2" charset="-122"/>
                        </a:rPr>
                        <a:t>$</a:t>
                      </a:r>
                    </a:p>
                  </a:txBody>
                  <a:tcPr marL="8599" marR="8599" marT="859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233111460"/>
                  </a:ext>
                </a:extLst>
              </a:tr>
              <a:tr h="189189">
                <a:tc>
                  <a:txBody>
                    <a:bodyPr/>
                    <a:lstStyle/>
                    <a:p>
                      <a:pPr algn="ctr" fontAlgn="ctr"/>
                      <a:r>
                        <a:rPr lang="en-US" sz="1200" b="0" i="0" u="none" strike="noStrike" dirty="0">
                          <a:solidFill>
                            <a:srgbClr val="000000"/>
                          </a:solidFill>
                          <a:effectLst/>
                          <a:latin typeface="Arial" panose="020B0604020202020204" pitchFamily="34" charset="0"/>
                          <a:ea typeface="等线" panose="02010600030101010101" pitchFamily="2" charset="-122"/>
                        </a:rPr>
                        <a:t>MSD012 Si Detector (</a:t>
                      </a:r>
                      <a:r>
                        <a:rPr lang="el-GR" sz="1200" b="0" i="0" u="none" strike="noStrike" dirty="0">
                          <a:solidFill>
                            <a:srgbClr val="000000"/>
                          </a:solidFill>
                          <a:effectLst/>
                          <a:latin typeface="Arial" panose="020B0604020202020204" pitchFamily="34" charset="0"/>
                          <a:ea typeface="等线" panose="02010600030101010101" pitchFamily="2" charset="-122"/>
                        </a:rPr>
                        <a:t>Δ</a:t>
                      </a:r>
                      <a:r>
                        <a:rPr lang="en-US" sz="1200" b="0" i="0" u="none" strike="noStrike" dirty="0">
                          <a:solidFill>
                            <a:srgbClr val="000000"/>
                          </a:solidFill>
                          <a:effectLst/>
                          <a:latin typeface="Arial" panose="020B0604020202020204" pitchFamily="34" charset="0"/>
                          <a:ea typeface="等线" panose="02010600030101010101" pitchFamily="2" charset="-122"/>
                        </a:rPr>
                        <a:t>E)</a:t>
                      </a:r>
                    </a:p>
                  </a:txBody>
                  <a:tcPr marL="8599" marR="8599" marT="859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2CC"/>
                    </a:solidFill>
                  </a:tcPr>
                </a:tc>
                <a:tc>
                  <a:txBody>
                    <a:bodyPr/>
                    <a:lstStyle/>
                    <a:p>
                      <a:pPr algn="ctr" fontAlgn="ctr"/>
                      <a:r>
                        <a:rPr lang="en-US" altLang="zh-CN" sz="1300" b="0" i="0" u="none" strike="noStrike" dirty="0">
                          <a:solidFill>
                            <a:srgbClr val="000000"/>
                          </a:solidFill>
                          <a:effectLst/>
                          <a:latin typeface="Arial" panose="020B0604020202020204" pitchFamily="34" charset="0"/>
                          <a:ea typeface="等线" panose="02010600030101010101" pitchFamily="2" charset="-122"/>
                        </a:rPr>
                        <a:t>6750 </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2CC"/>
                    </a:solidFill>
                  </a:tcPr>
                </a:tc>
                <a:extLst>
                  <a:ext uri="{0D108BD9-81ED-4DB2-BD59-A6C34878D82A}">
                    <a16:rowId xmlns:a16="http://schemas.microsoft.com/office/drawing/2014/main" val="1336122515"/>
                  </a:ext>
                </a:extLst>
              </a:tr>
              <a:tr h="189189">
                <a:tc>
                  <a:txBody>
                    <a:bodyPr/>
                    <a:lstStyle/>
                    <a:p>
                      <a:pPr algn="ctr" fontAlgn="ctr"/>
                      <a:r>
                        <a:rPr lang="en-US" sz="1200" b="0" i="0" u="none" strike="noStrike" dirty="0">
                          <a:solidFill>
                            <a:srgbClr val="000000"/>
                          </a:solidFill>
                          <a:effectLst/>
                          <a:latin typeface="Arial" panose="020B0604020202020204" pitchFamily="34" charset="0"/>
                          <a:ea typeface="等线" panose="02010600030101010101" pitchFamily="2" charset="-122"/>
                        </a:rPr>
                        <a:t>MSD026 Si Detector (E)</a:t>
                      </a:r>
                    </a:p>
                  </a:txBody>
                  <a:tcPr marL="8599" marR="8599" marT="859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2CC"/>
                    </a:solidFill>
                  </a:tcPr>
                </a:tc>
                <a:tc>
                  <a:txBody>
                    <a:bodyPr/>
                    <a:lstStyle/>
                    <a:p>
                      <a:pPr algn="ctr" fontAlgn="ctr"/>
                      <a:r>
                        <a:rPr lang="en-US" altLang="zh-CN" sz="1300" b="0" i="0" u="none" strike="noStrike" dirty="0">
                          <a:solidFill>
                            <a:srgbClr val="000000"/>
                          </a:solidFill>
                          <a:effectLst/>
                          <a:latin typeface="Arial" panose="020B0604020202020204" pitchFamily="34" charset="0"/>
                          <a:ea typeface="等线" panose="02010600030101010101" pitchFamily="2" charset="-122"/>
                        </a:rPr>
                        <a:t>6000 </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2CC"/>
                    </a:solidFill>
                  </a:tcPr>
                </a:tc>
                <a:extLst>
                  <a:ext uri="{0D108BD9-81ED-4DB2-BD59-A6C34878D82A}">
                    <a16:rowId xmlns:a16="http://schemas.microsoft.com/office/drawing/2014/main" val="2987284346"/>
                  </a:ext>
                </a:extLst>
              </a:tr>
              <a:tr h="189189">
                <a:tc>
                  <a:txBody>
                    <a:bodyPr/>
                    <a:lstStyle/>
                    <a:p>
                      <a:pPr algn="ctr" fontAlgn="ctr"/>
                      <a:r>
                        <a:rPr lang="en-US" sz="1200" b="0" i="0" u="none" strike="noStrike">
                          <a:solidFill>
                            <a:srgbClr val="000000"/>
                          </a:solidFill>
                          <a:effectLst/>
                          <a:latin typeface="Arial" panose="020B0604020202020204" pitchFamily="34" charset="0"/>
                          <a:ea typeface="等线" panose="02010600030101010101" pitchFamily="2" charset="-122"/>
                        </a:rPr>
                        <a:t>Preamp MPR-1 for MDS012</a:t>
                      </a:r>
                    </a:p>
                  </a:txBody>
                  <a:tcPr marL="8599" marR="8599" marT="859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2CC"/>
                    </a:solidFill>
                  </a:tcPr>
                </a:tc>
                <a:tc>
                  <a:txBody>
                    <a:bodyPr/>
                    <a:lstStyle/>
                    <a:p>
                      <a:pPr algn="ctr" fontAlgn="ctr"/>
                      <a:r>
                        <a:rPr lang="en-US" altLang="zh-CN" sz="1200" b="0" i="0" u="none" strike="noStrike">
                          <a:solidFill>
                            <a:srgbClr val="000000"/>
                          </a:solidFill>
                          <a:effectLst/>
                          <a:latin typeface="Arial" panose="020B0604020202020204" pitchFamily="34" charset="0"/>
                          <a:ea typeface="等线" panose="02010600030101010101" pitchFamily="2" charset="-122"/>
                        </a:rPr>
                        <a:t>1413 </a:t>
                      </a:r>
                    </a:p>
                  </a:txBody>
                  <a:tcPr marL="8599" marR="8599" marT="859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2CC"/>
                    </a:solidFill>
                  </a:tcPr>
                </a:tc>
                <a:extLst>
                  <a:ext uri="{0D108BD9-81ED-4DB2-BD59-A6C34878D82A}">
                    <a16:rowId xmlns:a16="http://schemas.microsoft.com/office/drawing/2014/main" val="3561952767"/>
                  </a:ext>
                </a:extLst>
              </a:tr>
              <a:tr h="189189">
                <a:tc>
                  <a:txBody>
                    <a:bodyPr/>
                    <a:lstStyle/>
                    <a:p>
                      <a:pPr algn="ctr" fontAlgn="ctr"/>
                      <a:r>
                        <a:rPr lang="en-US" sz="1200" b="0" i="0" u="none" strike="noStrike" dirty="0">
                          <a:solidFill>
                            <a:srgbClr val="000000"/>
                          </a:solidFill>
                          <a:effectLst/>
                          <a:latin typeface="Arial" panose="020B0604020202020204" pitchFamily="34" charset="0"/>
                          <a:ea typeface="等线" panose="02010600030101010101" pitchFamily="2" charset="-122"/>
                        </a:rPr>
                        <a:t>Preamp MPR-1 for MSD026</a:t>
                      </a:r>
                    </a:p>
                  </a:txBody>
                  <a:tcPr marL="8599" marR="8599" marT="859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2CC"/>
                    </a:solidFill>
                  </a:tcPr>
                </a:tc>
                <a:tc>
                  <a:txBody>
                    <a:bodyPr/>
                    <a:lstStyle/>
                    <a:p>
                      <a:pPr algn="ctr" fontAlgn="ctr"/>
                      <a:r>
                        <a:rPr lang="en-US" altLang="zh-CN" sz="1200" b="0" i="0" u="none" strike="noStrike">
                          <a:solidFill>
                            <a:srgbClr val="000000"/>
                          </a:solidFill>
                          <a:effectLst/>
                          <a:latin typeface="Arial" panose="020B0604020202020204" pitchFamily="34" charset="0"/>
                          <a:ea typeface="等线" panose="02010600030101010101" pitchFamily="2" charset="-122"/>
                        </a:rPr>
                        <a:t>1413 </a:t>
                      </a:r>
                    </a:p>
                  </a:txBody>
                  <a:tcPr marL="8599" marR="8599" marT="859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2CC"/>
                    </a:solidFill>
                  </a:tcPr>
                </a:tc>
                <a:extLst>
                  <a:ext uri="{0D108BD9-81ED-4DB2-BD59-A6C34878D82A}">
                    <a16:rowId xmlns:a16="http://schemas.microsoft.com/office/drawing/2014/main" val="3988564513"/>
                  </a:ext>
                </a:extLst>
              </a:tr>
              <a:tr h="189189">
                <a:tc>
                  <a:txBody>
                    <a:bodyPr/>
                    <a:lstStyle/>
                    <a:p>
                      <a:pPr algn="ctr" fontAlgn="ctr"/>
                      <a:r>
                        <a:rPr lang="en-US" sz="1200" b="0" i="0" u="none" strike="noStrike" dirty="0">
                          <a:solidFill>
                            <a:srgbClr val="000000"/>
                          </a:solidFill>
                          <a:effectLst/>
                          <a:latin typeface="Arial" panose="020B0604020202020204" pitchFamily="34" charset="0"/>
                          <a:ea typeface="等线" panose="02010600030101010101" pitchFamily="2" charset="-122"/>
                        </a:rPr>
                        <a:t>Bias supply MHV-4</a:t>
                      </a:r>
                    </a:p>
                  </a:txBody>
                  <a:tcPr marL="8599" marR="8599" marT="859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2CC"/>
                    </a:solidFill>
                  </a:tcPr>
                </a:tc>
                <a:tc>
                  <a:txBody>
                    <a:bodyPr/>
                    <a:lstStyle/>
                    <a:p>
                      <a:pPr algn="ctr" fontAlgn="ctr"/>
                      <a:r>
                        <a:rPr lang="en-US" altLang="zh-CN" sz="1200" b="0" i="0" u="none" strike="noStrike">
                          <a:solidFill>
                            <a:srgbClr val="000000"/>
                          </a:solidFill>
                          <a:effectLst/>
                          <a:latin typeface="Arial" panose="020B0604020202020204" pitchFamily="34" charset="0"/>
                          <a:ea typeface="等线" panose="02010600030101010101" pitchFamily="2" charset="-122"/>
                        </a:rPr>
                        <a:t>4423 </a:t>
                      </a:r>
                    </a:p>
                  </a:txBody>
                  <a:tcPr marL="8599" marR="8599" marT="859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2CC"/>
                    </a:solidFill>
                  </a:tcPr>
                </a:tc>
                <a:extLst>
                  <a:ext uri="{0D108BD9-81ED-4DB2-BD59-A6C34878D82A}">
                    <a16:rowId xmlns:a16="http://schemas.microsoft.com/office/drawing/2014/main" val="3427731425"/>
                  </a:ext>
                </a:extLst>
              </a:tr>
              <a:tr h="189189">
                <a:tc>
                  <a:txBody>
                    <a:bodyPr/>
                    <a:lstStyle/>
                    <a:p>
                      <a:pPr algn="ctr" fontAlgn="ctr"/>
                      <a:r>
                        <a:rPr lang="en-US" sz="1200" b="0" i="0" u="none" strike="noStrike">
                          <a:solidFill>
                            <a:srgbClr val="000000"/>
                          </a:solidFill>
                          <a:effectLst/>
                          <a:latin typeface="Arial" panose="020B0604020202020204" pitchFamily="34" charset="0"/>
                          <a:ea typeface="等线" panose="02010600030101010101" pitchFamily="2" charset="-122"/>
                        </a:rPr>
                        <a:t>Power supply MNV-4</a:t>
                      </a:r>
                    </a:p>
                  </a:txBody>
                  <a:tcPr marL="8599" marR="8599" marT="859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2CC"/>
                    </a:solidFill>
                  </a:tcPr>
                </a:tc>
                <a:tc>
                  <a:txBody>
                    <a:bodyPr/>
                    <a:lstStyle/>
                    <a:p>
                      <a:pPr algn="ctr" fontAlgn="ctr"/>
                      <a:r>
                        <a:rPr lang="en-US" altLang="zh-CN" sz="1200" b="0" i="0" u="none" strike="noStrike">
                          <a:solidFill>
                            <a:srgbClr val="000000"/>
                          </a:solidFill>
                          <a:effectLst/>
                          <a:latin typeface="Arial" panose="020B0604020202020204" pitchFamily="34" charset="0"/>
                          <a:ea typeface="等线" panose="02010600030101010101" pitchFamily="2" charset="-122"/>
                        </a:rPr>
                        <a:t>1106 </a:t>
                      </a:r>
                    </a:p>
                  </a:txBody>
                  <a:tcPr marL="8599" marR="8599" marT="859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2CC"/>
                    </a:solidFill>
                  </a:tcPr>
                </a:tc>
                <a:extLst>
                  <a:ext uri="{0D108BD9-81ED-4DB2-BD59-A6C34878D82A}">
                    <a16:rowId xmlns:a16="http://schemas.microsoft.com/office/drawing/2014/main" val="3189145907"/>
                  </a:ext>
                </a:extLst>
              </a:tr>
              <a:tr h="189189">
                <a:tc>
                  <a:txBody>
                    <a:bodyPr/>
                    <a:lstStyle/>
                    <a:p>
                      <a:pPr algn="ctr" fontAlgn="ctr"/>
                      <a:r>
                        <a:rPr lang="en-US" sz="1200" b="0" i="0" u="none" strike="noStrike" dirty="0">
                          <a:solidFill>
                            <a:srgbClr val="000000"/>
                          </a:solidFill>
                          <a:effectLst/>
                          <a:latin typeface="Arial" panose="020B0604020202020204" pitchFamily="34" charset="0"/>
                          <a:ea typeface="等线" panose="02010600030101010101" pitchFamily="2" charset="-122"/>
                        </a:rPr>
                        <a:t>LEMO cable inside chamber ×2</a:t>
                      </a:r>
                    </a:p>
                  </a:txBody>
                  <a:tcPr marL="8599" marR="8599" marT="859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2CC"/>
                    </a:solidFill>
                  </a:tcPr>
                </a:tc>
                <a:tc>
                  <a:txBody>
                    <a:bodyPr/>
                    <a:lstStyle/>
                    <a:p>
                      <a:pPr algn="ctr" fontAlgn="ctr"/>
                      <a:r>
                        <a:rPr lang="en-US" altLang="zh-CN" sz="1200" b="0" i="0" u="none" strike="noStrike">
                          <a:solidFill>
                            <a:srgbClr val="000000"/>
                          </a:solidFill>
                          <a:effectLst/>
                          <a:latin typeface="Arial" panose="020B0604020202020204" pitchFamily="34" charset="0"/>
                          <a:ea typeface="等线" panose="02010600030101010101" pitchFamily="2" charset="-122"/>
                        </a:rPr>
                        <a:t>40 </a:t>
                      </a:r>
                    </a:p>
                  </a:txBody>
                  <a:tcPr marL="8599" marR="8599" marT="859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2CC"/>
                    </a:solidFill>
                  </a:tcPr>
                </a:tc>
                <a:extLst>
                  <a:ext uri="{0D108BD9-81ED-4DB2-BD59-A6C34878D82A}">
                    <a16:rowId xmlns:a16="http://schemas.microsoft.com/office/drawing/2014/main" val="2669430117"/>
                  </a:ext>
                </a:extLst>
              </a:tr>
              <a:tr h="189189">
                <a:tc>
                  <a:txBody>
                    <a:bodyPr/>
                    <a:lstStyle/>
                    <a:p>
                      <a:pPr algn="ctr" fontAlgn="ctr"/>
                      <a:r>
                        <a:rPr lang="en-US" sz="1200" b="0" i="0" u="none" strike="noStrike">
                          <a:solidFill>
                            <a:srgbClr val="000000"/>
                          </a:solidFill>
                          <a:effectLst/>
                          <a:latin typeface="Arial" panose="020B0604020202020204" pitchFamily="34" charset="0"/>
                          <a:ea typeface="等线" panose="02010600030101010101" pitchFamily="2" charset="-122"/>
                        </a:rPr>
                        <a:t>LEMO feedthrough ×2</a:t>
                      </a:r>
                    </a:p>
                  </a:txBody>
                  <a:tcPr marL="8599" marR="8599" marT="859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2CC"/>
                    </a:solidFill>
                  </a:tcPr>
                </a:tc>
                <a:tc>
                  <a:txBody>
                    <a:bodyPr/>
                    <a:lstStyle/>
                    <a:p>
                      <a:pPr algn="ctr" fontAlgn="ctr"/>
                      <a:r>
                        <a:rPr lang="en-US" altLang="zh-CN" sz="1200" b="0" i="0" u="none" strike="noStrike">
                          <a:solidFill>
                            <a:srgbClr val="000000"/>
                          </a:solidFill>
                          <a:effectLst/>
                          <a:latin typeface="Arial" panose="020B0604020202020204" pitchFamily="34" charset="0"/>
                          <a:ea typeface="等线" panose="02010600030101010101" pitchFamily="2" charset="-122"/>
                        </a:rPr>
                        <a:t>68 </a:t>
                      </a:r>
                    </a:p>
                  </a:txBody>
                  <a:tcPr marL="8599" marR="8599" marT="859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2CC"/>
                    </a:solidFill>
                  </a:tcPr>
                </a:tc>
                <a:extLst>
                  <a:ext uri="{0D108BD9-81ED-4DB2-BD59-A6C34878D82A}">
                    <a16:rowId xmlns:a16="http://schemas.microsoft.com/office/drawing/2014/main" val="1046259495"/>
                  </a:ext>
                </a:extLst>
              </a:tr>
              <a:tr h="189189">
                <a:tc>
                  <a:txBody>
                    <a:bodyPr/>
                    <a:lstStyle/>
                    <a:p>
                      <a:pPr algn="ctr" fontAlgn="ctr"/>
                      <a:r>
                        <a:rPr lang="en-US" sz="1200" b="0" i="0" u="none" strike="noStrike" dirty="0">
                          <a:solidFill>
                            <a:srgbClr val="000000"/>
                          </a:solidFill>
                          <a:effectLst/>
                          <a:latin typeface="Arial" panose="020B0604020202020204" pitchFamily="34" charset="0"/>
                          <a:ea typeface="等线" panose="02010600030101010101" pitchFamily="2" charset="-122"/>
                        </a:rPr>
                        <a:t>LEMO-SMA cable (10 ft) to connect preamp and digitizer ×2</a:t>
                      </a:r>
                    </a:p>
                  </a:txBody>
                  <a:tcPr marL="8599" marR="8599" marT="859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2CC"/>
                    </a:solidFill>
                  </a:tcPr>
                </a:tc>
                <a:tc>
                  <a:txBody>
                    <a:bodyPr/>
                    <a:lstStyle/>
                    <a:p>
                      <a:pPr algn="ctr" fontAlgn="ctr"/>
                      <a:r>
                        <a:rPr lang="en-US" altLang="zh-CN" sz="1200" b="0" i="0" u="none" strike="noStrike">
                          <a:solidFill>
                            <a:srgbClr val="000000"/>
                          </a:solidFill>
                          <a:effectLst/>
                          <a:latin typeface="Arial" panose="020B0604020202020204" pitchFamily="34" charset="0"/>
                          <a:ea typeface="等线" panose="02010600030101010101" pitchFamily="2" charset="-122"/>
                        </a:rPr>
                        <a:t>64 </a:t>
                      </a:r>
                    </a:p>
                  </a:txBody>
                  <a:tcPr marL="8599" marR="8599" marT="859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2CC"/>
                    </a:solidFill>
                  </a:tcPr>
                </a:tc>
                <a:extLst>
                  <a:ext uri="{0D108BD9-81ED-4DB2-BD59-A6C34878D82A}">
                    <a16:rowId xmlns:a16="http://schemas.microsoft.com/office/drawing/2014/main" val="602695288"/>
                  </a:ext>
                </a:extLst>
              </a:tr>
              <a:tr h="189189">
                <a:tc>
                  <a:txBody>
                    <a:bodyPr/>
                    <a:lstStyle/>
                    <a:p>
                      <a:pPr algn="ctr" fontAlgn="ctr"/>
                      <a:r>
                        <a:rPr lang="en-US" sz="1200" b="0" i="0" u="none" strike="noStrike">
                          <a:solidFill>
                            <a:srgbClr val="000000"/>
                          </a:solidFill>
                          <a:effectLst/>
                          <a:latin typeface="Arial" panose="020B0604020202020204" pitchFamily="34" charset="0"/>
                          <a:ea typeface="等线" panose="02010600030101010101" pitchFamily="2" charset="-122"/>
                        </a:rPr>
                        <a:t>Ultra-LEGe (GUL0110)</a:t>
                      </a:r>
                    </a:p>
                  </a:txBody>
                  <a:tcPr marL="8599" marR="8599" marT="859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2EFDA"/>
                    </a:solidFill>
                  </a:tcPr>
                </a:tc>
                <a:tc rowSpan="2">
                  <a:txBody>
                    <a:bodyPr/>
                    <a:lstStyle/>
                    <a:p>
                      <a:pPr algn="ctr" fontAlgn="ctr"/>
                      <a:r>
                        <a:rPr lang="en-US" altLang="zh-CN" sz="1200" b="0" i="0" u="none" strike="noStrike">
                          <a:solidFill>
                            <a:srgbClr val="000000"/>
                          </a:solidFill>
                          <a:effectLst/>
                          <a:latin typeface="Arial" panose="020B0604020202020204" pitchFamily="34" charset="0"/>
                          <a:ea typeface="等线" panose="02010600030101010101" pitchFamily="2" charset="-122"/>
                        </a:rPr>
                        <a:t>55000 </a:t>
                      </a:r>
                    </a:p>
                  </a:txBody>
                  <a:tcPr marL="8599" marR="8599" marT="859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2EFDA"/>
                    </a:solidFill>
                  </a:tcPr>
                </a:tc>
                <a:extLst>
                  <a:ext uri="{0D108BD9-81ED-4DB2-BD59-A6C34878D82A}">
                    <a16:rowId xmlns:a16="http://schemas.microsoft.com/office/drawing/2014/main" val="4052171555"/>
                  </a:ext>
                </a:extLst>
              </a:tr>
              <a:tr h="189189">
                <a:tc>
                  <a:txBody>
                    <a:bodyPr/>
                    <a:lstStyle/>
                    <a:p>
                      <a:pPr algn="ctr" fontAlgn="ctr"/>
                      <a:r>
                        <a:rPr lang="en-US" sz="1200" b="0" i="0" u="none" strike="noStrike">
                          <a:solidFill>
                            <a:srgbClr val="000000"/>
                          </a:solidFill>
                          <a:effectLst/>
                          <a:latin typeface="Arial" panose="020B0604020202020204" pitchFamily="34" charset="0"/>
                          <a:ea typeface="等线" panose="02010600030101010101" pitchFamily="2" charset="-122"/>
                        </a:rPr>
                        <a:t>Cryostat for Ultra-LEGe (CP5-PLUS)</a:t>
                      </a:r>
                    </a:p>
                  </a:txBody>
                  <a:tcPr marL="8599" marR="8599" marT="859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2EFDA"/>
                    </a:solidFill>
                  </a:tcPr>
                </a:tc>
                <a:tc vMerge="1">
                  <a:txBody>
                    <a:bodyPr/>
                    <a:lstStyle/>
                    <a:p>
                      <a:endParaRPr lang="zh-CN" altLang="en-US"/>
                    </a:p>
                  </a:txBody>
                  <a:tcPr/>
                </a:tc>
                <a:extLst>
                  <a:ext uri="{0D108BD9-81ED-4DB2-BD59-A6C34878D82A}">
                    <a16:rowId xmlns:a16="http://schemas.microsoft.com/office/drawing/2014/main" val="66065796"/>
                  </a:ext>
                </a:extLst>
              </a:tr>
              <a:tr h="189189">
                <a:tc>
                  <a:txBody>
                    <a:bodyPr/>
                    <a:lstStyle/>
                    <a:p>
                      <a:pPr algn="ctr" fontAlgn="ctr"/>
                      <a:r>
                        <a:rPr lang="en-US" sz="1200" b="0" i="0" u="none" strike="noStrike">
                          <a:solidFill>
                            <a:srgbClr val="000000"/>
                          </a:solidFill>
                          <a:effectLst/>
                          <a:latin typeface="Arial" panose="020B0604020202020204" pitchFamily="34" charset="0"/>
                          <a:ea typeface="等线" panose="02010600030101010101" pitchFamily="2" charset="-122"/>
                        </a:rPr>
                        <a:t>Preamp for Ultra-LEGe</a:t>
                      </a:r>
                    </a:p>
                  </a:txBody>
                  <a:tcPr marL="8599" marR="8599" marT="859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2EFDA"/>
                    </a:solidFill>
                  </a:tcPr>
                </a:tc>
                <a:tc>
                  <a:txBody>
                    <a:bodyPr/>
                    <a:lstStyle/>
                    <a:p>
                      <a:pPr algn="ctr" fontAlgn="ctr"/>
                      <a:r>
                        <a:rPr lang="zh-CN" altLang="en-US" sz="1200" b="0" i="0" u="none" strike="noStrike">
                          <a:solidFill>
                            <a:srgbClr val="000000"/>
                          </a:solidFill>
                          <a:effectLst/>
                          <a:latin typeface="Arial" panose="020B0604020202020204" pitchFamily="34" charset="0"/>
                          <a:ea typeface="等线" panose="02010600030101010101" pitchFamily="2" charset="-122"/>
                        </a:rPr>
                        <a:t>　</a:t>
                      </a:r>
                    </a:p>
                  </a:txBody>
                  <a:tcPr marL="8599" marR="8599" marT="859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2EFDA"/>
                    </a:solidFill>
                  </a:tcPr>
                </a:tc>
                <a:extLst>
                  <a:ext uri="{0D108BD9-81ED-4DB2-BD59-A6C34878D82A}">
                    <a16:rowId xmlns:a16="http://schemas.microsoft.com/office/drawing/2014/main" val="3934158127"/>
                  </a:ext>
                </a:extLst>
              </a:tr>
              <a:tr h="189189">
                <a:tc>
                  <a:txBody>
                    <a:bodyPr/>
                    <a:lstStyle/>
                    <a:p>
                      <a:pPr algn="ctr" fontAlgn="ctr"/>
                      <a:r>
                        <a:rPr lang="en-US" sz="1200" b="0" i="0" u="none" strike="noStrike" dirty="0">
                          <a:solidFill>
                            <a:srgbClr val="000000"/>
                          </a:solidFill>
                          <a:effectLst/>
                          <a:latin typeface="Arial" panose="020B0604020202020204" pitchFamily="34" charset="0"/>
                          <a:ea typeface="等线" panose="02010600030101010101" pitchFamily="2" charset="-122"/>
                        </a:rPr>
                        <a:t>XtRa ×2</a:t>
                      </a:r>
                    </a:p>
                  </a:txBody>
                  <a:tcPr marL="8599" marR="8599" marT="859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CE4D6"/>
                    </a:solidFill>
                  </a:tcPr>
                </a:tc>
                <a:tc>
                  <a:txBody>
                    <a:bodyPr/>
                    <a:lstStyle/>
                    <a:p>
                      <a:pPr algn="ctr" fontAlgn="ctr"/>
                      <a:r>
                        <a:rPr lang="zh-CN" altLang="en-US" sz="1200" b="0" i="0" u="none" strike="noStrike">
                          <a:solidFill>
                            <a:srgbClr val="000000"/>
                          </a:solidFill>
                          <a:effectLst/>
                          <a:latin typeface="Arial" panose="020B0604020202020204" pitchFamily="34" charset="0"/>
                          <a:ea typeface="等线" panose="02010600030101010101" pitchFamily="2" charset="-122"/>
                        </a:rPr>
                        <a:t>　</a:t>
                      </a:r>
                    </a:p>
                  </a:txBody>
                  <a:tcPr marL="8599" marR="8599" marT="859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CE4D6"/>
                    </a:solidFill>
                  </a:tcPr>
                </a:tc>
                <a:extLst>
                  <a:ext uri="{0D108BD9-81ED-4DB2-BD59-A6C34878D82A}">
                    <a16:rowId xmlns:a16="http://schemas.microsoft.com/office/drawing/2014/main" val="2684416542"/>
                  </a:ext>
                </a:extLst>
              </a:tr>
              <a:tr h="189189">
                <a:tc>
                  <a:txBody>
                    <a:bodyPr/>
                    <a:lstStyle/>
                    <a:p>
                      <a:pPr algn="ctr" fontAlgn="ctr"/>
                      <a:r>
                        <a:rPr lang="en-US" sz="1200" b="0" i="0" u="none" strike="noStrike" dirty="0">
                          <a:solidFill>
                            <a:srgbClr val="000000"/>
                          </a:solidFill>
                          <a:effectLst/>
                          <a:latin typeface="Arial" panose="020B0604020202020204" pitchFamily="34" charset="0"/>
                          <a:ea typeface="等线" panose="02010600030101010101" pitchFamily="2" charset="-122"/>
                        </a:rPr>
                        <a:t>Cryostat for XtRa ×2</a:t>
                      </a:r>
                    </a:p>
                  </a:txBody>
                  <a:tcPr marL="8599" marR="8599" marT="859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CE4D6"/>
                    </a:solidFill>
                  </a:tcPr>
                </a:tc>
                <a:tc>
                  <a:txBody>
                    <a:bodyPr/>
                    <a:lstStyle/>
                    <a:p>
                      <a:pPr algn="ctr" fontAlgn="ctr"/>
                      <a:r>
                        <a:rPr lang="zh-CN" altLang="en-US" sz="1200" b="0" i="0" u="none" strike="noStrike">
                          <a:solidFill>
                            <a:srgbClr val="000000"/>
                          </a:solidFill>
                          <a:effectLst/>
                          <a:latin typeface="Arial" panose="020B0604020202020204" pitchFamily="34" charset="0"/>
                          <a:ea typeface="等线" panose="02010600030101010101" pitchFamily="2" charset="-122"/>
                        </a:rPr>
                        <a:t>　</a:t>
                      </a:r>
                    </a:p>
                  </a:txBody>
                  <a:tcPr marL="8599" marR="8599" marT="859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CE4D6"/>
                    </a:solidFill>
                  </a:tcPr>
                </a:tc>
                <a:extLst>
                  <a:ext uri="{0D108BD9-81ED-4DB2-BD59-A6C34878D82A}">
                    <a16:rowId xmlns:a16="http://schemas.microsoft.com/office/drawing/2014/main" val="454263888"/>
                  </a:ext>
                </a:extLst>
              </a:tr>
              <a:tr h="189189">
                <a:tc>
                  <a:txBody>
                    <a:bodyPr/>
                    <a:lstStyle/>
                    <a:p>
                      <a:pPr algn="ctr" fontAlgn="ctr"/>
                      <a:r>
                        <a:rPr lang="en-US" sz="1200" b="0" i="0" u="none" strike="noStrike" dirty="0">
                          <a:solidFill>
                            <a:srgbClr val="000000"/>
                          </a:solidFill>
                          <a:effectLst/>
                          <a:latin typeface="Arial" panose="020B0604020202020204" pitchFamily="34" charset="0"/>
                          <a:ea typeface="等线" panose="02010600030101010101" pitchFamily="2" charset="-122"/>
                        </a:rPr>
                        <a:t>Preamp for XtRa ×2</a:t>
                      </a:r>
                    </a:p>
                  </a:txBody>
                  <a:tcPr marL="8599" marR="8599" marT="859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CE4D6"/>
                    </a:solidFill>
                  </a:tcPr>
                </a:tc>
                <a:tc>
                  <a:txBody>
                    <a:bodyPr/>
                    <a:lstStyle/>
                    <a:p>
                      <a:pPr algn="ctr" fontAlgn="ctr"/>
                      <a:r>
                        <a:rPr lang="zh-CN" altLang="en-US" sz="1200" b="0" i="0" u="none" strike="noStrike">
                          <a:solidFill>
                            <a:srgbClr val="000000"/>
                          </a:solidFill>
                          <a:effectLst/>
                          <a:latin typeface="Arial" panose="020B0604020202020204" pitchFamily="34" charset="0"/>
                          <a:ea typeface="等线" panose="02010600030101010101" pitchFamily="2" charset="-122"/>
                        </a:rPr>
                        <a:t>　</a:t>
                      </a:r>
                    </a:p>
                  </a:txBody>
                  <a:tcPr marL="8599" marR="8599" marT="859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CE4D6"/>
                    </a:solidFill>
                  </a:tcPr>
                </a:tc>
                <a:extLst>
                  <a:ext uri="{0D108BD9-81ED-4DB2-BD59-A6C34878D82A}">
                    <a16:rowId xmlns:a16="http://schemas.microsoft.com/office/drawing/2014/main" val="1269208042"/>
                  </a:ext>
                </a:extLst>
              </a:tr>
              <a:tr h="189189">
                <a:tc>
                  <a:txBody>
                    <a:bodyPr/>
                    <a:lstStyle/>
                    <a:p>
                      <a:pPr algn="ctr" fontAlgn="ctr"/>
                      <a:r>
                        <a:rPr lang="en-US" sz="1200" b="0" i="0" u="none" strike="noStrike" dirty="0">
                          <a:solidFill>
                            <a:srgbClr val="000000"/>
                          </a:solidFill>
                          <a:effectLst/>
                          <a:latin typeface="Arial" panose="020B0604020202020204" pitchFamily="34" charset="0"/>
                          <a:ea typeface="等线" panose="02010600030101010101" pitchFamily="2" charset="-122"/>
                        </a:rPr>
                        <a:t>Vacuum chamber</a:t>
                      </a:r>
                    </a:p>
                  </a:txBody>
                  <a:tcPr marL="8599" marR="8599" marT="859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9E1F2"/>
                    </a:solidFill>
                  </a:tcPr>
                </a:tc>
                <a:tc>
                  <a:txBody>
                    <a:bodyPr/>
                    <a:lstStyle/>
                    <a:p>
                      <a:pPr algn="ctr" fontAlgn="ctr"/>
                      <a:r>
                        <a:rPr lang="zh-CN" altLang="en-US" sz="1200" b="0" i="0" u="none" strike="noStrike">
                          <a:solidFill>
                            <a:srgbClr val="000000"/>
                          </a:solidFill>
                          <a:effectLst/>
                          <a:latin typeface="Arial" panose="020B0604020202020204" pitchFamily="34" charset="0"/>
                          <a:ea typeface="等线" panose="02010600030101010101" pitchFamily="2" charset="-122"/>
                        </a:rPr>
                        <a:t>　</a:t>
                      </a:r>
                    </a:p>
                  </a:txBody>
                  <a:tcPr marL="8599" marR="8599" marT="859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9E1F2"/>
                    </a:solidFill>
                  </a:tcPr>
                </a:tc>
                <a:extLst>
                  <a:ext uri="{0D108BD9-81ED-4DB2-BD59-A6C34878D82A}">
                    <a16:rowId xmlns:a16="http://schemas.microsoft.com/office/drawing/2014/main" val="2448636555"/>
                  </a:ext>
                </a:extLst>
              </a:tr>
              <a:tr h="189189">
                <a:tc>
                  <a:txBody>
                    <a:bodyPr/>
                    <a:lstStyle/>
                    <a:p>
                      <a:pPr algn="ctr" fontAlgn="ctr"/>
                      <a:r>
                        <a:rPr lang="en-US" sz="1200" b="0" i="0" u="none" strike="noStrike">
                          <a:solidFill>
                            <a:srgbClr val="000000"/>
                          </a:solidFill>
                          <a:effectLst/>
                          <a:latin typeface="Arial" panose="020B0604020202020204" pitchFamily="34" charset="0"/>
                          <a:ea typeface="等线" panose="02010600030101010101" pitchFamily="2" charset="-122"/>
                        </a:rPr>
                        <a:t>Mylar foils</a:t>
                      </a:r>
                    </a:p>
                  </a:txBody>
                  <a:tcPr marL="8599" marR="8599" marT="859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2CC"/>
                    </a:solidFill>
                  </a:tcPr>
                </a:tc>
                <a:tc>
                  <a:txBody>
                    <a:bodyPr/>
                    <a:lstStyle/>
                    <a:p>
                      <a:pPr algn="ctr" fontAlgn="ctr"/>
                      <a:r>
                        <a:rPr lang="zh-CN" altLang="en-US" sz="1200" b="0" i="0" u="none" strike="noStrike">
                          <a:solidFill>
                            <a:srgbClr val="000000"/>
                          </a:solidFill>
                          <a:effectLst/>
                          <a:latin typeface="Arial" panose="020B0604020202020204" pitchFamily="34" charset="0"/>
                          <a:ea typeface="等线" panose="02010600030101010101" pitchFamily="2" charset="-122"/>
                        </a:rPr>
                        <a:t>　</a:t>
                      </a:r>
                    </a:p>
                  </a:txBody>
                  <a:tcPr marL="8599" marR="8599" marT="859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2CC"/>
                    </a:solidFill>
                  </a:tcPr>
                </a:tc>
                <a:extLst>
                  <a:ext uri="{0D108BD9-81ED-4DB2-BD59-A6C34878D82A}">
                    <a16:rowId xmlns:a16="http://schemas.microsoft.com/office/drawing/2014/main" val="3799518872"/>
                  </a:ext>
                </a:extLst>
              </a:tr>
              <a:tr h="189189">
                <a:tc>
                  <a:txBody>
                    <a:bodyPr/>
                    <a:lstStyle/>
                    <a:p>
                      <a:pPr algn="ctr" fontAlgn="ctr"/>
                      <a:r>
                        <a:rPr lang="en-US" sz="1200" b="0" i="0" u="none" strike="noStrike">
                          <a:solidFill>
                            <a:srgbClr val="000000"/>
                          </a:solidFill>
                          <a:effectLst/>
                          <a:latin typeface="Arial" panose="020B0604020202020204" pitchFamily="34" charset="0"/>
                          <a:ea typeface="等线" panose="02010600030101010101" pitchFamily="2" charset="-122"/>
                        </a:rPr>
                        <a:t>Time</a:t>
                      </a:r>
                    </a:p>
                  </a:txBody>
                  <a:tcPr marL="8599" marR="8599" marT="859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1200" b="0" i="0" u="none" strike="noStrike">
                          <a:solidFill>
                            <a:srgbClr val="000000"/>
                          </a:solidFill>
                          <a:effectLst/>
                          <a:latin typeface="Arial" panose="020B0604020202020204" pitchFamily="34" charset="0"/>
                          <a:ea typeface="等线" panose="02010600030101010101" pitchFamily="2" charset="-122"/>
                        </a:rPr>
                        <a:t>Hour</a:t>
                      </a:r>
                    </a:p>
                  </a:txBody>
                  <a:tcPr marL="8599" marR="8599" marT="859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146738529"/>
                  </a:ext>
                </a:extLst>
              </a:tr>
              <a:tr h="189189">
                <a:tc>
                  <a:txBody>
                    <a:bodyPr/>
                    <a:lstStyle/>
                    <a:p>
                      <a:pPr algn="ctr" fontAlgn="ctr"/>
                      <a:r>
                        <a:rPr lang="en-US" sz="1200" b="0" i="0" u="none" strike="noStrike" dirty="0">
                          <a:solidFill>
                            <a:srgbClr val="000000"/>
                          </a:solidFill>
                          <a:effectLst/>
                          <a:latin typeface="Arial" panose="020B0604020202020204" pitchFamily="34" charset="0"/>
                          <a:ea typeface="等线" panose="02010600030101010101" pitchFamily="2" charset="-122"/>
                        </a:rPr>
                        <a:t>Mechanical design</a:t>
                      </a:r>
                    </a:p>
                  </a:txBody>
                  <a:tcPr marL="8599" marR="8599" marT="859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solidFill>
                      <a:srgbClr val="DDEBF7"/>
                    </a:solidFill>
                  </a:tcPr>
                </a:tc>
                <a:tc>
                  <a:txBody>
                    <a:bodyPr/>
                    <a:lstStyle/>
                    <a:p>
                      <a:pPr algn="ctr" fontAlgn="ctr"/>
                      <a:r>
                        <a:rPr lang="zh-CN" altLang="en-US" sz="1200" b="0" i="0" u="none" strike="noStrike">
                          <a:solidFill>
                            <a:srgbClr val="000000"/>
                          </a:solidFill>
                          <a:effectLst/>
                          <a:latin typeface="Arial" panose="020B0604020202020204" pitchFamily="34" charset="0"/>
                          <a:ea typeface="等线" panose="02010600030101010101" pitchFamily="2" charset="-122"/>
                        </a:rPr>
                        <a:t>　</a:t>
                      </a:r>
                    </a:p>
                  </a:txBody>
                  <a:tcPr marL="8599" marR="8599" marT="859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solidFill>
                      <a:srgbClr val="DDEBF7"/>
                    </a:solidFill>
                  </a:tcPr>
                </a:tc>
                <a:extLst>
                  <a:ext uri="{0D108BD9-81ED-4DB2-BD59-A6C34878D82A}">
                    <a16:rowId xmlns:a16="http://schemas.microsoft.com/office/drawing/2014/main" val="2151202211"/>
                  </a:ext>
                </a:extLst>
              </a:tr>
              <a:tr h="189189">
                <a:tc>
                  <a:txBody>
                    <a:bodyPr/>
                    <a:lstStyle/>
                    <a:p>
                      <a:pPr algn="ctr" fontAlgn="ctr"/>
                      <a:r>
                        <a:rPr lang="en-US" sz="1200" b="0" i="0" u="none" strike="noStrike">
                          <a:solidFill>
                            <a:srgbClr val="000000"/>
                          </a:solidFill>
                          <a:effectLst/>
                          <a:latin typeface="Arial" panose="020B0604020202020204" pitchFamily="34" charset="0"/>
                          <a:ea typeface="等线" panose="02010600030101010101" pitchFamily="2" charset="-122"/>
                        </a:rPr>
                        <a:t>Fabrication</a:t>
                      </a:r>
                    </a:p>
                  </a:txBody>
                  <a:tcPr marL="8599" marR="8599" marT="859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DDEBF7"/>
                    </a:solidFill>
                  </a:tcPr>
                </a:tc>
                <a:tc>
                  <a:txBody>
                    <a:bodyPr/>
                    <a:lstStyle/>
                    <a:p>
                      <a:pPr algn="ctr" fontAlgn="ctr"/>
                      <a:r>
                        <a:rPr lang="zh-CN" altLang="en-US" sz="1200" b="0" i="0" u="none" strike="noStrike">
                          <a:solidFill>
                            <a:srgbClr val="000000"/>
                          </a:solidFill>
                          <a:effectLst/>
                          <a:latin typeface="Arial" panose="020B0604020202020204" pitchFamily="34" charset="0"/>
                          <a:ea typeface="等线" panose="02010600030101010101" pitchFamily="2" charset="-122"/>
                        </a:rPr>
                        <a:t>　</a:t>
                      </a:r>
                    </a:p>
                  </a:txBody>
                  <a:tcPr marL="8599" marR="8599" marT="859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DDEBF7"/>
                    </a:solidFill>
                  </a:tcPr>
                </a:tc>
                <a:extLst>
                  <a:ext uri="{0D108BD9-81ED-4DB2-BD59-A6C34878D82A}">
                    <a16:rowId xmlns:a16="http://schemas.microsoft.com/office/drawing/2014/main" val="557539365"/>
                  </a:ext>
                </a:extLst>
              </a:tr>
              <a:tr h="189189">
                <a:tc>
                  <a:txBody>
                    <a:bodyPr/>
                    <a:lstStyle/>
                    <a:p>
                      <a:pPr algn="ctr" fontAlgn="ctr"/>
                      <a:r>
                        <a:rPr lang="en-US" sz="1200" b="0" i="0" u="none" strike="noStrike">
                          <a:solidFill>
                            <a:srgbClr val="000000"/>
                          </a:solidFill>
                          <a:effectLst/>
                          <a:latin typeface="Arial" panose="020B0604020202020204" pitchFamily="34" charset="0"/>
                          <a:ea typeface="等线" panose="02010600030101010101" pitchFamily="2" charset="-122"/>
                        </a:rPr>
                        <a:t>Technical support for assembly</a:t>
                      </a:r>
                    </a:p>
                  </a:txBody>
                  <a:tcPr marL="8599" marR="8599" marT="859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solidFill>
                      <a:srgbClr val="DDEBF7"/>
                    </a:solidFill>
                  </a:tcPr>
                </a:tc>
                <a:tc>
                  <a:txBody>
                    <a:bodyPr/>
                    <a:lstStyle/>
                    <a:p>
                      <a:pPr algn="ctr" fontAlgn="ctr"/>
                      <a:r>
                        <a:rPr lang="zh-CN" altLang="en-US" sz="1200" b="0" i="0" u="none" strike="noStrike" dirty="0">
                          <a:solidFill>
                            <a:srgbClr val="000000"/>
                          </a:solidFill>
                          <a:effectLst/>
                          <a:latin typeface="Arial" panose="020B0604020202020204" pitchFamily="34" charset="0"/>
                          <a:ea typeface="等线" panose="02010600030101010101" pitchFamily="2" charset="-122"/>
                        </a:rPr>
                        <a:t>　</a:t>
                      </a:r>
                    </a:p>
                  </a:txBody>
                  <a:tcPr marL="8599" marR="8599" marT="859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solidFill>
                      <a:srgbClr val="DDEBF7"/>
                    </a:solidFill>
                  </a:tcPr>
                </a:tc>
                <a:extLst>
                  <a:ext uri="{0D108BD9-81ED-4DB2-BD59-A6C34878D82A}">
                    <a16:rowId xmlns:a16="http://schemas.microsoft.com/office/drawing/2014/main" val="1251401387"/>
                  </a:ext>
                </a:extLst>
              </a:tr>
            </a:tbl>
          </a:graphicData>
        </a:graphic>
      </p:graphicFrame>
      <p:graphicFrame>
        <p:nvGraphicFramePr>
          <p:cNvPr id="7" name="Table 6">
            <a:extLst>
              <a:ext uri="{FF2B5EF4-FFF2-40B4-BE49-F238E27FC236}">
                <a16:creationId xmlns:a16="http://schemas.microsoft.com/office/drawing/2014/main" id="{A1C98E7D-1720-49C9-99D3-A2889D6653CF}"/>
              </a:ext>
            </a:extLst>
          </p:cNvPr>
          <p:cNvGraphicFramePr>
            <a:graphicFrameLocks noGrp="1"/>
          </p:cNvGraphicFramePr>
          <p:nvPr/>
        </p:nvGraphicFramePr>
        <p:xfrm>
          <a:off x="0" y="0"/>
          <a:ext cx="6083300" cy="2305050"/>
        </p:xfrm>
        <a:graphic>
          <a:graphicData uri="http://schemas.openxmlformats.org/drawingml/2006/table">
            <a:tbl>
              <a:tblPr/>
              <a:tblGrid>
                <a:gridCol w="5207457">
                  <a:extLst>
                    <a:ext uri="{9D8B030D-6E8A-4147-A177-3AD203B41FA5}">
                      <a16:colId xmlns:a16="http://schemas.microsoft.com/office/drawing/2014/main" val="1663710957"/>
                    </a:ext>
                  </a:extLst>
                </a:gridCol>
                <a:gridCol w="875843">
                  <a:extLst>
                    <a:ext uri="{9D8B030D-6E8A-4147-A177-3AD203B41FA5}">
                      <a16:colId xmlns:a16="http://schemas.microsoft.com/office/drawing/2014/main" val="951712592"/>
                    </a:ext>
                  </a:extLst>
                </a:gridCol>
              </a:tblGrid>
              <a:tr h="209550">
                <a:tc gridSpan="2">
                  <a:txBody>
                    <a:bodyPr/>
                    <a:lstStyle/>
                    <a:p>
                      <a:pPr algn="ctr" fontAlgn="ctr"/>
                      <a:r>
                        <a:rPr lang="en-US" sz="1300" b="0" i="0" u="none" strike="noStrike" dirty="0">
                          <a:solidFill>
                            <a:srgbClr val="000000"/>
                          </a:solidFill>
                          <a:effectLst/>
                          <a:latin typeface="Arial" panose="020B0604020202020204" pitchFamily="34" charset="0"/>
                          <a:ea typeface="等线" panose="02010600030101010101" pitchFamily="2" charset="-122"/>
                        </a:rPr>
                        <a:t>Budget</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CFF"/>
                    </a:solidFill>
                  </a:tcPr>
                </a:tc>
                <a:tc hMerge="1">
                  <a:txBody>
                    <a:bodyPr/>
                    <a:lstStyle/>
                    <a:p>
                      <a:endParaRPr lang="zh-CN" altLang="en-US"/>
                    </a:p>
                  </a:txBody>
                  <a:tcPr/>
                </a:tc>
                <a:extLst>
                  <a:ext uri="{0D108BD9-81ED-4DB2-BD59-A6C34878D82A}">
                    <a16:rowId xmlns:a16="http://schemas.microsoft.com/office/drawing/2014/main" val="20198882"/>
                  </a:ext>
                </a:extLst>
              </a:tr>
              <a:tr h="209550">
                <a:tc>
                  <a:txBody>
                    <a:bodyPr/>
                    <a:lstStyle/>
                    <a:p>
                      <a:pPr algn="ctr" fontAlgn="ctr"/>
                      <a:r>
                        <a:rPr lang="en-US" sz="1300" b="0" i="0" u="none" strike="noStrike">
                          <a:solidFill>
                            <a:srgbClr val="000000"/>
                          </a:solidFill>
                          <a:effectLst/>
                          <a:latin typeface="Arial" panose="020B0604020202020204" pitchFamily="34" charset="0"/>
                          <a:ea typeface="等线" panose="02010600030101010101" pitchFamily="2" charset="-122"/>
                        </a:rPr>
                        <a:t>Equipment</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zh-CN" sz="1300" b="0" i="0" u="none" strike="noStrike">
                          <a:solidFill>
                            <a:srgbClr val="000000"/>
                          </a:solidFill>
                          <a:effectLst/>
                          <a:latin typeface="Arial" panose="020B0604020202020204" pitchFamily="34" charset="0"/>
                          <a:ea typeface="等线" panose="02010600030101010101" pitchFamily="2" charset="-122"/>
                        </a:rPr>
                        <a:t>$</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203247731"/>
                  </a:ext>
                </a:extLst>
              </a:tr>
              <a:tr h="209550">
                <a:tc>
                  <a:txBody>
                    <a:bodyPr/>
                    <a:lstStyle/>
                    <a:p>
                      <a:pPr algn="ctr" fontAlgn="ctr"/>
                      <a:r>
                        <a:rPr lang="en-US" sz="1300" b="0" i="0" u="none" strike="noStrike">
                          <a:solidFill>
                            <a:srgbClr val="000000"/>
                          </a:solidFill>
                          <a:effectLst/>
                          <a:latin typeface="Arial" panose="020B0604020202020204" pitchFamily="34" charset="0"/>
                          <a:ea typeface="等线" panose="02010600030101010101" pitchFamily="2" charset="-122"/>
                        </a:rPr>
                        <a:t>Planar BeGe x-ray detector, preamp, cryogenics</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solidFill>
                      <a:srgbClr val="E2EFDA"/>
                    </a:solidFill>
                  </a:tcPr>
                </a:tc>
                <a:tc>
                  <a:txBody>
                    <a:bodyPr/>
                    <a:lstStyle/>
                    <a:p>
                      <a:pPr algn="ctr" fontAlgn="ctr"/>
                      <a:r>
                        <a:rPr lang="en-US" altLang="zh-CN" sz="1300" b="0" i="0" u="none" strike="noStrike">
                          <a:solidFill>
                            <a:srgbClr val="000000"/>
                          </a:solidFill>
                          <a:effectLst/>
                          <a:latin typeface="Arial" panose="020B0604020202020204" pitchFamily="34" charset="0"/>
                          <a:ea typeface="等线" panose="02010600030101010101" pitchFamily="2" charset="-122"/>
                        </a:rPr>
                        <a:t>50000 </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solidFill>
                      <a:srgbClr val="E2EFDA"/>
                    </a:solidFill>
                  </a:tcPr>
                </a:tc>
                <a:extLst>
                  <a:ext uri="{0D108BD9-81ED-4DB2-BD59-A6C34878D82A}">
                    <a16:rowId xmlns:a16="http://schemas.microsoft.com/office/drawing/2014/main" val="2956666821"/>
                  </a:ext>
                </a:extLst>
              </a:tr>
              <a:tr h="209550">
                <a:tc>
                  <a:txBody>
                    <a:bodyPr/>
                    <a:lstStyle/>
                    <a:p>
                      <a:pPr algn="ctr" fontAlgn="ctr"/>
                      <a:r>
                        <a:rPr lang="en-US" sz="1300" b="0" i="0" u="none" strike="noStrike">
                          <a:solidFill>
                            <a:srgbClr val="000000"/>
                          </a:solidFill>
                          <a:effectLst/>
                          <a:latin typeface="Arial" panose="020B0604020202020204" pitchFamily="34" charset="0"/>
                          <a:ea typeface="等线" panose="02010600030101010101" pitchFamily="2" charset="-122"/>
                        </a:rPr>
                        <a:t>High-volume Ge gamma-ray detector, preamp, cryogenics</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FCE4D6"/>
                    </a:solidFill>
                  </a:tcPr>
                </a:tc>
                <a:tc>
                  <a:txBody>
                    <a:bodyPr/>
                    <a:lstStyle/>
                    <a:p>
                      <a:pPr algn="ctr" fontAlgn="ctr"/>
                      <a:r>
                        <a:rPr lang="en-US" altLang="zh-CN" sz="1300" b="0" i="0" u="none" strike="noStrike">
                          <a:solidFill>
                            <a:srgbClr val="000000"/>
                          </a:solidFill>
                          <a:effectLst/>
                          <a:latin typeface="Arial" panose="020B0604020202020204" pitchFamily="34" charset="0"/>
                          <a:ea typeface="等线" panose="02010600030101010101" pitchFamily="2" charset="-122"/>
                        </a:rPr>
                        <a:t>100000 </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FCE4D6"/>
                    </a:solidFill>
                  </a:tcPr>
                </a:tc>
                <a:extLst>
                  <a:ext uri="{0D108BD9-81ED-4DB2-BD59-A6C34878D82A}">
                    <a16:rowId xmlns:a16="http://schemas.microsoft.com/office/drawing/2014/main" val="535285914"/>
                  </a:ext>
                </a:extLst>
              </a:tr>
              <a:tr h="209550">
                <a:tc>
                  <a:txBody>
                    <a:bodyPr/>
                    <a:lstStyle/>
                    <a:p>
                      <a:pPr algn="ctr" fontAlgn="ctr"/>
                      <a:r>
                        <a:rPr lang="en-US" sz="1300" b="0" i="0" u="none" strike="noStrike" dirty="0">
                          <a:solidFill>
                            <a:srgbClr val="000000"/>
                          </a:solidFill>
                          <a:effectLst/>
                          <a:latin typeface="Arial" panose="020B0604020202020204" pitchFamily="34" charset="0"/>
                          <a:ea typeface="等线" panose="02010600030101010101" pitchFamily="2" charset="-122"/>
                        </a:rPr>
                        <a:t>Si detectors (x3), preamps, cables</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FFF2CC"/>
                    </a:solidFill>
                  </a:tcPr>
                </a:tc>
                <a:tc>
                  <a:txBody>
                    <a:bodyPr/>
                    <a:lstStyle/>
                    <a:p>
                      <a:pPr algn="ctr" fontAlgn="ctr"/>
                      <a:r>
                        <a:rPr lang="en-US" altLang="zh-CN" sz="1300" b="0" i="0" u="none" strike="noStrike">
                          <a:solidFill>
                            <a:srgbClr val="000000"/>
                          </a:solidFill>
                          <a:effectLst/>
                          <a:latin typeface="Arial" panose="020B0604020202020204" pitchFamily="34" charset="0"/>
                          <a:ea typeface="等线" panose="02010600030101010101" pitchFamily="2" charset="-122"/>
                        </a:rPr>
                        <a:t>20000 </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FFF2CC"/>
                    </a:solidFill>
                  </a:tcPr>
                </a:tc>
                <a:extLst>
                  <a:ext uri="{0D108BD9-81ED-4DB2-BD59-A6C34878D82A}">
                    <a16:rowId xmlns:a16="http://schemas.microsoft.com/office/drawing/2014/main" val="1386186547"/>
                  </a:ext>
                </a:extLst>
              </a:tr>
              <a:tr h="209550">
                <a:tc>
                  <a:txBody>
                    <a:bodyPr/>
                    <a:lstStyle/>
                    <a:p>
                      <a:pPr algn="ctr" fontAlgn="ctr"/>
                      <a:r>
                        <a:rPr lang="en-US" sz="1300" b="0" i="0" u="none" strike="noStrike" dirty="0">
                          <a:solidFill>
                            <a:srgbClr val="000000"/>
                          </a:solidFill>
                          <a:effectLst/>
                          <a:latin typeface="Arial" panose="020B0604020202020204" pitchFamily="34" charset="0"/>
                          <a:ea typeface="等线" panose="02010600030101010101" pitchFamily="2" charset="-122"/>
                        </a:rPr>
                        <a:t>Vacuum chamber, pumps &amp; miscellaneous hardware</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DDEBF7"/>
                    </a:solidFill>
                  </a:tcPr>
                </a:tc>
                <a:tc>
                  <a:txBody>
                    <a:bodyPr/>
                    <a:lstStyle/>
                    <a:p>
                      <a:pPr algn="ctr" fontAlgn="ctr"/>
                      <a:r>
                        <a:rPr lang="en-US" altLang="zh-CN" sz="1300" b="0" i="0" u="none" strike="noStrike">
                          <a:solidFill>
                            <a:srgbClr val="000000"/>
                          </a:solidFill>
                          <a:effectLst/>
                          <a:latin typeface="Arial" panose="020B0604020202020204" pitchFamily="34" charset="0"/>
                          <a:ea typeface="等线" panose="02010600030101010101" pitchFamily="2" charset="-122"/>
                        </a:rPr>
                        <a:t>20000 </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DDEBF7"/>
                    </a:solidFill>
                  </a:tcPr>
                </a:tc>
                <a:extLst>
                  <a:ext uri="{0D108BD9-81ED-4DB2-BD59-A6C34878D82A}">
                    <a16:rowId xmlns:a16="http://schemas.microsoft.com/office/drawing/2014/main" val="2728195313"/>
                  </a:ext>
                </a:extLst>
              </a:tr>
              <a:tr h="209550">
                <a:tc>
                  <a:txBody>
                    <a:bodyPr/>
                    <a:lstStyle/>
                    <a:p>
                      <a:pPr algn="ctr" fontAlgn="ctr"/>
                      <a:r>
                        <a:rPr lang="en-US" sz="1300" b="0" i="0" u="none" strike="noStrike">
                          <a:solidFill>
                            <a:srgbClr val="000000"/>
                          </a:solidFill>
                          <a:effectLst/>
                          <a:latin typeface="Arial" panose="020B0604020202020204" pitchFamily="34" charset="0"/>
                          <a:ea typeface="等线" panose="02010600030101010101" pitchFamily="2" charset="-122"/>
                        </a:rPr>
                        <a:t>Controls</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solidFill>
                      <a:srgbClr val="DDEBF7"/>
                    </a:solidFill>
                  </a:tcPr>
                </a:tc>
                <a:tc>
                  <a:txBody>
                    <a:bodyPr/>
                    <a:lstStyle/>
                    <a:p>
                      <a:pPr algn="ctr" fontAlgn="ctr"/>
                      <a:r>
                        <a:rPr lang="en-US" altLang="zh-CN" sz="1300" b="0" i="0" u="none" strike="noStrike">
                          <a:solidFill>
                            <a:srgbClr val="000000"/>
                          </a:solidFill>
                          <a:effectLst/>
                          <a:latin typeface="Arial" panose="020B0604020202020204" pitchFamily="34" charset="0"/>
                          <a:ea typeface="等线" panose="02010600030101010101" pitchFamily="2" charset="-122"/>
                        </a:rPr>
                        <a:t>10000 </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solidFill>
                      <a:srgbClr val="DDEBF7"/>
                    </a:solidFill>
                  </a:tcPr>
                </a:tc>
                <a:extLst>
                  <a:ext uri="{0D108BD9-81ED-4DB2-BD59-A6C34878D82A}">
                    <a16:rowId xmlns:a16="http://schemas.microsoft.com/office/drawing/2014/main" val="2320496008"/>
                  </a:ext>
                </a:extLst>
              </a:tr>
              <a:tr h="209550">
                <a:tc>
                  <a:txBody>
                    <a:bodyPr/>
                    <a:lstStyle/>
                    <a:p>
                      <a:pPr algn="ctr" fontAlgn="ctr"/>
                      <a:r>
                        <a:rPr lang="en-US" sz="1300" b="0" i="0" u="none" strike="noStrike">
                          <a:solidFill>
                            <a:srgbClr val="000000"/>
                          </a:solidFill>
                          <a:effectLst/>
                          <a:latin typeface="Arial" panose="020B0604020202020204" pitchFamily="34" charset="0"/>
                          <a:ea typeface="等线" panose="02010600030101010101" pitchFamily="2" charset="-122"/>
                        </a:rPr>
                        <a:t>Time</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1300" b="0" i="0" u="none" strike="noStrike">
                          <a:solidFill>
                            <a:srgbClr val="000000"/>
                          </a:solidFill>
                          <a:effectLst/>
                          <a:latin typeface="Arial" panose="020B0604020202020204" pitchFamily="34" charset="0"/>
                          <a:ea typeface="等线" panose="02010600030101010101" pitchFamily="2" charset="-122"/>
                        </a:rPr>
                        <a:t>Hour</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686270348"/>
                  </a:ext>
                </a:extLst>
              </a:tr>
              <a:tr h="209550">
                <a:tc>
                  <a:txBody>
                    <a:bodyPr/>
                    <a:lstStyle/>
                    <a:p>
                      <a:pPr algn="ctr" fontAlgn="ctr"/>
                      <a:r>
                        <a:rPr lang="en-US" sz="1300" b="0" i="0" u="none" strike="noStrike" dirty="0">
                          <a:solidFill>
                            <a:srgbClr val="000000"/>
                          </a:solidFill>
                          <a:effectLst/>
                          <a:latin typeface="Arial" panose="020B0604020202020204" pitchFamily="34" charset="0"/>
                          <a:ea typeface="等线" panose="02010600030101010101" pitchFamily="2" charset="-122"/>
                        </a:rPr>
                        <a:t>Mechanical design</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solidFill>
                      <a:srgbClr val="DDEBF7"/>
                    </a:solidFill>
                  </a:tcPr>
                </a:tc>
                <a:tc>
                  <a:txBody>
                    <a:bodyPr/>
                    <a:lstStyle/>
                    <a:p>
                      <a:pPr algn="ctr" fontAlgn="ctr"/>
                      <a:r>
                        <a:rPr lang="en-US" altLang="zh-CN" sz="1300" b="0" i="0" u="none" strike="noStrike">
                          <a:solidFill>
                            <a:srgbClr val="000000"/>
                          </a:solidFill>
                          <a:effectLst/>
                          <a:latin typeface="Arial" panose="020B0604020202020204" pitchFamily="34" charset="0"/>
                          <a:ea typeface="等线" panose="02010600030101010101" pitchFamily="2" charset="-122"/>
                        </a:rPr>
                        <a:t>200</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solidFill>
                      <a:srgbClr val="DDEBF7"/>
                    </a:solidFill>
                  </a:tcPr>
                </a:tc>
                <a:extLst>
                  <a:ext uri="{0D108BD9-81ED-4DB2-BD59-A6C34878D82A}">
                    <a16:rowId xmlns:a16="http://schemas.microsoft.com/office/drawing/2014/main" val="414541588"/>
                  </a:ext>
                </a:extLst>
              </a:tr>
              <a:tr h="209550">
                <a:tc>
                  <a:txBody>
                    <a:bodyPr/>
                    <a:lstStyle/>
                    <a:p>
                      <a:pPr algn="ctr" fontAlgn="ctr"/>
                      <a:r>
                        <a:rPr lang="en-US" sz="1300" b="0" i="0" u="none" strike="noStrike">
                          <a:solidFill>
                            <a:srgbClr val="000000"/>
                          </a:solidFill>
                          <a:effectLst/>
                          <a:latin typeface="Arial" panose="020B0604020202020204" pitchFamily="34" charset="0"/>
                          <a:ea typeface="等线" panose="02010600030101010101" pitchFamily="2" charset="-122"/>
                        </a:rPr>
                        <a:t>Fabrication</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DDEBF7"/>
                    </a:solidFill>
                  </a:tcPr>
                </a:tc>
                <a:tc>
                  <a:txBody>
                    <a:bodyPr/>
                    <a:lstStyle/>
                    <a:p>
                      <a:pPr algn="ctr" fontAlgn="ctr"/>
                      <a:r>
                        <a:rPr lang="en-US" altLang="zh-CN" sz="1300" b="0" i="0" u="none" strike="noStrike">
                          <a:solidFill>
                            <a:srgbClr val="000000"/>
                          </a:solidFill>
                          <a:effectLst/>
                          <a:latin typeface="Arial" panose="020B0604020202020204" pitchFamily="34" charset="0"/>
                          <a:ea typeface="等线" panose="02010600030101010101" pitchFamily="2" charset="-122"/>
                        </a:rPr>
                        <a:t>200</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DDEBF7"/>
                    </a:solidFill>
                  </a:tcPr>
                </a:tc>
                <a:extLst>
                  <a:ext uri="{0D108BD9-81ED-4DB2-BD59-A6C34878D82A}">
                    <a16:rowId xmlns:a16="http://schemas.microsoft.com/office/drawing/2014/main" val="1867651225"/>
                  </a:ext>
                </a:extLst>
              </a:tr>
              <a:tr h="209550">
                <a:tc>
                  <a:txBody>
                    <a:bodyPr/>
                    <a:lstStyle/>
                    <a:p>
                      <a:pPr algn="ctr" fontAlgn="ctr"/>
                      <a:r>
                        <a:rPr lang="en-US" sz="1300" b="0" i="0" u="none" strike="noStrike">
                          <a:solidFill>
                            <a:srgbClr val="000000"/>
                          </a:solidFill>
                          <a:effectLst/>
                          <a:latin typeface="Arial" panose="020B0604020202020204" pitchFamily="34" charset="0"/>
                          <a:ea typeface="等线" panose="02010600030101010101" pitchFamily="2" charset="-122"/>
                        </a:rPr>
                        <a:t>Technical support for assembly</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solidFill>
                      <a:srgbClr val="DDEBF7"/>
                    </a:solidFill>
                  </a:tcPr>
                </a:tc>
                <a:tc>
                  <a:txBody>
                    <a:bodyPr/>
                    <a:lstStyle/>
                    <a:p>
                      <a:pPr algn="ctr" fontAlgn="ctr"/>
                      <a:r>
                        <a:rPr lang="en-US" altLang="zh-CN" sz="1300" b="0" i="0" u="none" strike="noStrike" dirty="0">
                          <a:solidFill>
                            <a:srgbClr val="000000"/>
                          </a:solidFill>
                          <a:effectLst/>
                          <a:latin typeface="Arial" panose="020B0604020202020204" pitchFamily="34" charset="0"/>
                          <a:ea typeface="等线" panose="02010600030101010101" pitchFamily="2" charset="-122"/>
                        </a:rPr>
                        <a:t>70</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solidFill>
                      <a:srgbClr val="DDEBF7"/>
                    </a:solidFill>
                  </a:tcPr>
                </a:tc>
                <a:extLst>
                  <a:ext uri="{0D108BD9-81ED-4DB2-BD59-A6C34878D82A}">
                    <a16:rowId xmlns:a16="http://schemas.microsoft.com/office/drawing/2014/main" val="2896629735"/>
                  </a:ext>
                </a:extLst>
              </a:tr>
            </a:tbl>
          </a:graphicData>
        </a:graphic>
      </p:graphicFrame>
    </p:spTree>
    <p:extLst>
      <p:ext uri="{BB962C8B-B14F-4D97-AF65-F5344CB8AC3E}">
        <p14:creationId xmlns:p14="http://schemas.microsoft.com/office/powerpoint/2010/main" val="3960610722"/>
      </p:ext>
    </p:extLst>
  </p:cSld>
  <p:clrMapOvr>
    <a:masterClrMapping/>
  </p:clrMapOvr>
</p:sld>
</file>

<file path=ppt/slides/slide3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图片 1"/>
          <p:cNvPicPr>
            <a:picLocks noChangeAspect="1"/>
          </p:cNvPicPr>
          <p:nvPr/>
        </p:nvPicPr>
        <p:blipFill>
          <a:blip r:embed="rId2" cstate="print">
            <a:extLst>
              <a:ext uri="{28A0092B-C50C-407E-A947-70E740481C1C}">
                <a14:useLocalDpi xmlns:a14="http://schemas.microsoft.com/office/drawing/2010/main"/>
              </a:ext>
            </a:extLst>
          </a:blip>
          <a:stretch>
            <a:fillRect/>
          </a:stretch>
        </p:blipFill>
        <p:spPr>
          <a:xfrm>
            <a:off x="932279" y="0"/>
            <a:ext cx="7279441" cy="6858000"/>
          </a:xfrm>
          <a:prstGeom prst="rect">
            <a:avLst/>
          </a:prstGeom>
        </p:spPr>
      </p:pic>
      <p:sp>
        <p:nvSpPr>
          <p:cNvPr id="4" name="TextBox 3">
            <a:extLst>
              <a:ext uri="{FF2B5EF4-FFF2-40B4-BE49-F238E27FC236}">
                <a16:creationId xmlns:a16="http://schemas.microsoft.com/office/drawing/2014/main" id="{D755952D-43D7-4F63-814C-4217B5E3631E}"/>
              </a:ext>
            </a:extLst>
          </p:cNvPr>
          <p:cNvSpPr txBox="1"/>
          <p:nvPr/>
        </p:nvSpPr>
        <p:spPr>
          <a:xfrm>
            <a:off x="620038" y="814563"/>
            <a:ext cx="1910219" cy="707886"/>
          </a:xfrm>
          <a:prstGeom prst="rect">
            <a:avLst/>
          </a:prstGeom>
          <a:noFill/>
        </p:spPr>
        <p:txBody>
          <a:bodyPr wrap="square">
            <a:spAutoFit/>
          </a:bodyPr>
          <a:lstStyle/>
          <a:p>
            <a:r>
              <a:rPr lang="zh-CN" altLang="en-US" sz="2000" dirty="0"/>
              <a:t>59Cu(p,γ)60Zn</a:t>
            </a:r>
          </a:p>
          <a:p>
            <a:r>
              <a:rPr lang="zh-CN" altLang="en-US" sz="2000" dirty="0"/>
              <a:t>59Cu(p,α)56Ni</a:t>
            </a:r>
          </a:p>
        </p:txBody>
      </p:sp>
    </p:spTree>
    <p:extLst>
      <p:ext uri="{BB962C8B-B14F-4D97-AF65-F5344CB8AC3E}">
        <p14:creationId xmlns:p14="http://schemas.microsoft.com/office/powerpoint/2010/main" val="1475318951"/>
      </p:ext>
    </p:extLst>
  </p:cSld>
  <p:clrMapOvr>
    <a:masterClrMapping/>
  </p:clrMapOvr>
</p:sld>
</file>

<file path=ppt/slides/slide3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74" name="Picture 2">
            <a:extLst>
              <a:ext uri="{FF2B5EF4-FFF2-40B4-BE49-F238E27FC236}">
                <a16:creationId xmlns:a16="http://schemas.microsoft.com/office/drawing/2014/main" id="{EE2E16DE-405E-44EA-B92A-C012A367529C}"/>
              </a:ext>
            </a:extLst>
          </p:cNvPr>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0" y="17450"/>
            <a:ext cx="9144000" cy="20062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075" name="Picture 1">
            <a:extLst>
              <a:ext uri="{FF2B5EF4-FFF2-40B4-BE49-F238E27FC236}">
                <a16:creationId xmlns:a16="http://schemas.microsoft.com/office/drawing/2014/main" id="{C79C353D-C182-457E-8F12-D898C545A83A}"/>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2066678"/>
            <a:ext cx="9144000" cy="20149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 name="TextBox 8">
            <a:extLst>
              <a:ext uri="{FF2B5EF4-FFF2-40B4-BE49-F238E27FC236}">
                <a16:creationId xmlns:a16="http://schemas.microsoft.com/office/drawing/2014/main" id="{F7A1CD3D-9F04-4F1D-8899-A7E2D7A0D3DC}"/>
              </a:ext>
            </a:extLst>
          </p:cNvPr>
          <p:cNvSpPr txBox="1"/>
          <p:nvPr/>
        </p:nvSpPr>
        <p:spPr>
          <a:xfrm>
            <a:off x="0" y="5314371"/>
            <a:ext cx="9144000" cy="1200329"/>
          </a:xfrm>
          <a:prstGeom prst="rect">
            <a:avLst/>
          </a:prstGeom>
          <a:noFill/>
        </p:spPr>
        <p:txBody>
          <a:bodyPr wrap="square">
            <a:spAutoFit/>
          </a:bodyPr>
          <a:lstStyle/>
          <a:p>
            <a:r>
              <a:rPr lang="en-US" altLang="zh-CN" dirty="0">
                <a:latin typeface="Times New Roman" panose="02020603050405020304" pitchFamily="18" charset="0"/>
                <a:cs typeface="Times New Roman" panose="02020603050405020304" pitchFamily="18" charset="0"/>
              </a:rPr>
              <a:t>It is found that the usual approximation formulae for the Gamow windows are not applicable in many cases.</a:t>
            </a:r>
          </a:p>
          <a:p>
            <a:r>
              <a:rPr lang="en-US" altLang="zh-CN" dirty="0">
                <a:latin typeface="Times New Roman" panose="02020603050405020304" pitchFamily="18" charset="0"/>
                <a:cs typeface="Times New Roman" panose="02020603050405020304" pitchFamily="18" charset="0"/>
              </a:rPr>
              <a:t>It is shown that widely used approximation formulas for the relevant energy ranges are not valid for a large number of reactions relevant to hydrostatic and explosive nucleosynthesis.</a:t>
            </a:r>
            <a:endParaRPr lang="zh-CN" altLang="en-US" dirty="0">
              <a:latin typeface="Times New Roman" panose="02020603050405020304" pitchFamily="18" charset="0"/>
              <a:cs typeface="Times New Roman" panose="02020603050405020304" pitchFamily="18" charset="0"/>
            </a:endParaRPr>
          </a:p>
        </p:txBody>
      </p:sp>
      <mc:AlternateContent xmlns:mc="http://schemas.openxmlformats.org/markup-compatibility/2006" xmlns:a14="http://schemas.microsoft.com/office/drawing/2010/main">
        <mc:Choice Requires="a14">
          <p:sp>
            <p:nvSpPr>
              <p:cNvPr id="10" name="矩形 2">
                <a:extLst>
                  <a:ext uri="{FF2B5EF4-FFF2-40B4-BE49-F238E27FC236}">
                    <a16:creationId xmlns:a16="http://schemas.microsoft.com/office/drawing/2014/main" id="{A2747F51-9654-453D-831B-CC815B6D43D9}"/>
                  </a:ext>
                </a:extLst>
              </p:cNvPr>
              <p:cNvSpPr/>
              <p:nvPr/>
            </p:nvSpPr>
            <p:spPr>
              <a:xfrm>
                <a:off x="175985" y="4081595"/>
                <a:ext cx="3459345" cy="476349"/>
              </a:xfrm>
              <a:prstGeom prst="rect">
                <a:avLst/>
              </a:prstGeom>
            </p:spPr>
            <p:txBody>
              <a:bodyPr wrap="none">
                <a:spAutoFit/>
              </a:bodyPr>
              <a:lstStyle/>
              <a:p>
                <a:pPr/>
                <a14:m>
                  <m:oMathPara xmlns:m="http://schemas.openxmlformats.org/officeDocument/2006/math">
                    <m:oMathParaPr>
                      <m:jc m:val="centerGroup"/>
                    </m:oMathParaPr>
                    <m:oMath xmlns:m="http://schemas.openxmlformats.org/officeDocument/2006/math">
                      <m:sSub>
                        <m:sSubPr>
                          <m:ctrlPr>
                            <a:rPr lang="en-US" altLang="zh-CN" b="0" i="1" smtClean="0">
                              <a:latin typeface="Cambria Math" panose="02040503050406030204" pitchFamily="18" charset="0"/>
                            </a:rPr>
                          </m:ctrlPr>
                        </m:sSubPr>
                        <m:e>
                          <m:r>
                            <a:rPr lang="en-US" altLang="zh-CN" b="0" i="1" smtClean="0">
                              <a:latin typeface="Cambria Math" panose="02040503050406030204" pitchFamily="18" charset="0"/>
                            </a:rPr>
                            <m:t>𝐸</m:t>
                          </m:r>
                        </m:e>
                        <m:sub>
                          <m:r>
                            <a:rPr lang="en-US" altLang="zh-CN" b="0" i="1" smtClean="0">
                              <a:latin typeface="Cambria Math" panose="02040503050406030204" pitchFamily="18" charset="0"/>
                            </a:rPr>
                            <m:t>0</m:t>
                          </m:r>
                        </m:sub>
                      </m:sSub>
                      <m:r>
                        <a:rPr lang="en-US" altLang="zh-CN" b="0" i="1" smtClean="0">
                          <a:latin typeface="Cambria Math" panose="02040503050406030204" pitchFamily="18" charset="0"/>
                        </a:rPr>
                        <m:t>=</m:t>
                      </m:r>
                      <m:r>
                        <a:rPr lang="en-US" altLang="zh-CN" b="0" i="0" smtClean="0">
                          <a:latin typeface="Cambria Math" panose="02040503050406030204" pitchFamily="18" charset="0"/>
                        </a:rPr>
                        <m:t>0.1220</m:t>
                      </m:r>
                      <m:sSup>
                        <m:sSupPr>
                          <m:ctrlPr>
                            <a:rPr lang="en-US" altLang="zh-CN" b="0" i="1" smtClean="0">
                              <a:latin typeface="Cambria Math" panose="02040503050406030204" pitchFamily="18" charset="0"/>
                            </a:rPr>
                          </m:ctrlPr>
                        </m:sSupPr>
                        <m:e>
                          <m:d>
                            <m:dPr>
                              <m:ctrlPr>
                                <a:rPr lang="en-US" altLang="zh-CN" b="0" i="1" smtClean="0">
                                  <a:latin typeface="Cambria Math" panose="02040503050406030204" pitchFamily="18" charset="0"/>
                                </a:rPr>
                              </m:ctrlPr>
                            </m:dPr>
                            <m:e>
                              <m:sSubSup>
                                <m:sSubSupPr>
                                  <m:ctrlPr>
                                    <a:rPr lang="zh-CN" altLang="en-US" i="1">
                                      <a:latin typeface="Cambria Math" panose="02040503050406030204" pitchFamily="18" charset="0"/>
                                    </a:rPr>
                                  </m:ctrlPr>
                                </m:sSubSupPr>
                                <m:e>
                                  <m:r>
                                    <a:rPr lang="zh-CN" altLang="en-US" i="1">
                                      <a:latin typeface="Cambria Math" panose="02040503050406030204" pitchFamily="18" charset="0"/>
                                    </a:rPr>
                                    <m:t>𝑍</m:t>
                                  </m:r>
                                </m:e>
                                <m:sub>
                                  <m:r>
                                    <a:rPr lang="zh-CN" altLang="en-US" i="1">
                                      <a:latin typeface="Cambria Math" panose="02040503050406030204" pitchFamily="18" charset="0"/>
                                    </a:rPr>
                                    <m:t>𝑝</m:t>
                                  </m:r>
                                </m:sub>
                                <m:sup>
                                  <m:r>
                                    <a:rPr lang="zh-CN" altLang="en-US">
                                      <a:latin typeface="Cambria Math" panose="02040503050406030204" pitchFamily="18" charset="0"/>
                                    </a:rPr>
                                    <m:t>2</m:t>
                                  </m:r>
                                </m:sup>
                              </m:sSubSup>
                              <m:sSubSup>
                                <m:sSubSupPr>
                                  <m:ctrlPr>
                                    <a:rPr lang="zh-CN" altLang="en-US" i="1">
                                      <a:latin typeface="Cambria Math" panose="02040503050406030204" pitchFamily="18" charset="0"/>
                                    </a:rPr>
                                  </m:ctrlPr>
                                </m:sSubSupPr>
                                <m:e>
                                  <m:r>
                                    <a:rPr lang="zh-CN" altLang="en-US" i="1">
                                      <a:latin typeface="Cambria Math" panose="02040503050406030204" pitchFamily="18" charset="0"/>
                                    </a:rPr>
                                    <m:t>𝑍</m:t>
                                  </m:r>
                                </m:e>
                                <m:sub>
                                  <m:r>
                                    <a:rPr lang="en-US" altLang="zh-CN" b="0" i="1" smtClean="0">
                                      <a:latin typeface="Cambria Math" panose="02040503050406030204" pitchFamily="18" charset="0"/>
                                    </a:rPr>
                                    <m:t>𝑇</m:t>
                                  </m:r>
                                </m:sub>
                                <m:sup>
                                  <m:r>
                                    <a:rPr lang="zh-CN" altLang="en-US">
                                      <a:latin typeface="Cambria Math" panose="02040503050406030204" pitchFamily="18" charset="0"/>
                                    </a:rPr>
                                    <m:t>2</m:t>
                                  </m:r>
                                </m:sup>
                              </m:sSubSup>
                              <m:r>
                                <a:rPr lang="zh-CN" altLang="en-US" i="1">
                                  <a:latin typeface="Cambria Math" panose="02040503050406030204" pitchFamily="18" charset="0"/>
                                </a:rPr>
                                <m:t>𝜇</m:t>
                              </m:r>
                              <m:sSubSup>
                                <m:sSubSupPr>
                                  <m:ctrlPr>
                                    <a:rPr lang="en-US" altLang="zh-CN" i="1" smtClean="0">
                                      <a:latin typeface="Cambria Math" panose="02040503050406030204" pitchFamily="18" charset="0"/>
                                    </a:rPr>
                                  </m:ctrlPr>
                                </m:sSubSupPr>
                                <m:e>
                                  <m:r>
                                    <a:rPr lang="en-US" altLang="zh-CN" b="0" i="1" smtClean="0">
                                      <a:latin typeface="Cambria Math" panose="02040503050406030204" pitchFamily="18" charset="0"/>
                                    </a:rPr>
                                    <m:t>𝑇</m:t>
                                  </m:r>
                                </m:e>
                                <m:sub>
                                  <m:r>
                                    <a:rPr lang="en-US" altLang="zh-CN" b="0" i="1" smtClean="0">
                                      <a:latin typeface="Cambria Math" panose="02040503050406030204" pitchFamily="18" charset="0"/>
                                    </a:rPr>
                                    <m:t>9</m:t>
                                  </m:r>
                                </m:sub>
                                <m:sup>
                                  <m:r>
                                    <a:rPr lang="en-US" altLang="zh-CN" b="0" i="1" smtClean="0">
                                      <a:latin typeface="Cambria Math" panose="02040503050406030204" pitchFamily="18" charset="0"/>
                                    </a:rPr>
                                    <m:t>2</m:t>
                                  </m:r>
                                </m:sup>
                              </m:sSubSup>
                            </m:e>
                          </m:d>
                        </m:e>
                        <m:sup>
                          <m:r>
                            <a:rPr lang="en-US" altLang="zh-CN" b="0" i="1" smtClean="0">
                              <a:latin typeface="Cambria Math" panose="02040503050406030204" pitchFamily="18" charset="0"/>
                            </a:rPr>
                            <m:t>1/3</m:t>
                          </m:r>
                        </m:sup>
                      </m:sSup>
                      <m:d>
                        <m:dPr>
                          <m:begChr m:val="["/>
                          <m:endChr m:val="]"/>
                          <m:ctrlPr>
                            <a:rPr lang="en-US" altLang="zh-CN" b="0" i="1" smtClean="0">
                              <a:latin typeface="Cambria Math" panose="02040503050406030204" pitchFamily="18" charset="0"/>
                            </a:rPr>
                          </m:ctrlPr>
                        </m:dPr>
                        <m:e>
                          <m:r>
                            <m:rPr>
                              <m:sty m:val="p"/>
                            </m:rPr>
                            <a:rPr lang="en-US" altLang="zh-CN" b="0" i="0" smtClean="0">
                              <a:latin typeface="Cambria Math" panose="02040503050406030204" pitchFamily="18" charset="0"/>
                            </a:rPr>
                            <m:t>MeV</m:t>
                          </m:r>
                        </m:e>
                      </m:d>
                    </m:oMath>
                  </m:oMathPara>
                </a14:m>
                <a:endParaRPr lang="zh-CN" altLang="en-US" dirty="0"/>
              </a:p>
            </p:txBody>
          </p:sp>
        </mc:Choice>
        <mc:Fallback xmlns="">
          <p:sp>
            <p:nvSpPr>
              <p:cNvPr id="10" name="矩形 2">
                <a:extLst>
                  <a:ext uri="{FF2B5EF4-FFF2-40B4-BE49-F238E27FC236}">
                    <a16:creationId xmlns:a16="http://schemas.microsoft.com/office/drawing/2014/main" id="{A2747F51-9654-453D-831B-CC815B6D43D9}"/>
                  </a:ext>
                </a:extLst>
              </p:cNvPr>
              <p:cNvSpPr>
                <a:spLocks noRot="1" noChangeAspect="1" noMove="1" noResize="1" noEditPoints="1" noAdjustHandles="1" noChangeArrowheads="1" noChangeShapeType="1" noTextEdit="1"/>
              </p:cNvSpPr>
              <p:nvPr/>
            </p:nvSpPr>
            <p:spPr>
              <a:xfrm>
                <a:off x="175985" y="4081595"/>
                <a:ext cx="3459345" cy="476349"/>
              </a:xfrm>
              <a:prstGeom prst="rect">
                <a:avLst/>
              </a:prstGeom>
              <a:blipFill>
                <a:blip r:embed="rId4"/>
                <a:stretch>
                  <a:fillRect b="-2564"/>
                </a:stretch>
              </a:blipFill>
            </p:spPr>
            <p:txBody>
              <a:bodyPr/>
              <a:lstStyle/>
              <a:p>
                <a:r>
                  <a:rPr lang="zh-CN" altLang="en-US">
                    <a:noFill/>
                  </a:rPr>
                  <a:t> </a:t>
                </a:r>
              </a:p>
            </p:txBody>
          </p:sp>
        </mc:Fallback>
      </mc:AlternateContent>
      <mc:AlternateContent xmlns:mc="http://schemas.openxmlformats.org/markup-compatibility/2006" xmlns:a14="http://schemas.microsoft.com/office/drawing/2010/main">
        <mc:Choice Requires="a14">
          <p:sp>
            <p:nvSpPr>
              <p:cNvPr id="11" name="矩形 3">
                <a:extLst>
                  <a:ext uri="{FF2B5EF4-FFF2-40B4-BE49-F238E27FC236}">
                    <a16:creationId xmlns:a16="http://schemas.microsoft.com/office/drawing/2014/main" id="{95535203-C829-4738-B283-0888281BC969}"/>
                  </a:ext>
                </a:extLst>
              </p:cNvPr>
              <p:cNvSpPr/>
              <p:nvPr/>
            </p:nvSpPr>
            <p:spPr>
              <a:xfrm>
                <a:off x="153800" y="4557546"/>
                <a:ext cx="3533083" cy="476349"/>
              </a:xfrm>
              <a:prstGeom prst="rect">
                <a:avLst/>
              </a:prstGeom>
            </p:spPr>
            <p:txBody>
              <a:bodyPr wrap="none">
                <a:spAutoFit/>
              </a:bodyPr>
              <a:lstStyle/>
              <a:p>
                <a:pPr/>
                <a14:m>
                  <m:oMathPara xmlns:m="http://schemas.openxmlformats.org/officeDocument/2006/math">
                    <m:oMathParaPr>
                      <m:jc m:val="centerGroup"/>
                    </m:oMathParaPr>
                    <m:oMath xmlns:m="http://schemas.openxmlformats.org/officeDocument/2006/math">
                      <m:sSub>
                        <m:sSubPr>
                          <m:ctrlPr>
                            <a:rPr lang="en-US" altLang="zh-CN" b="0" i="1" smtClean="0">
                              <a:latin typeface="Cambria Math" panose="02040503050406030204" pitchFamily="18" charset="0"/>
                            </a:rPr>
                          </m:ctrlPr>
                        </m:sSubPr>
                        <m:e>
                          <m:r>
                            <a:rPr lang="en-US" altLang="zh-CN" b="0" i="1" smtClean="0">
                              <a:latin typeface="Cambria Math" panose="02040503050406030204" pitchFamily="18" charset="0"/>
                              <a:ea typeface="Cambria Math" panose="02040503050406030204" pitchFamily="18" charset="0"/>
                            </a:rPr>
                            <m:t>∆</m:t>
                          </m:r>
                          <m:r>
                            <a:rPr lang="en-US" altLang="zh-CN" b="0" i="1" smtClean="0">
                              <a:latin typeface="Cambria Math" panose="02040503050406030204" pitchFamily="18" charset="0"/>
                            </a:rPr>
                            <m:t>𝐸</m:t>
                          </m:r>
                        </m:e>
                        <m:sub>
                          <m:r>
                            <a:rPr lang="en-US" altLang="zh-CN" b="0" i="1" smtClean="0">
                              <a:latin typeface="Cambria Math" panose="02040503050406030204" pitchFamily="18" charset="0"/>
                            </a:rPr>
                            <m:t>0</m:t>
                          </m:r>
                        </m:sub>
                      </m:sSub>
                      <m:r>
                        <a:rPr lang="en-US" altLang="zh-CN" b="0" i="1" smtClean="0">
                          <a:latin typeface="Cambria Math" panose="02040503050406030204" pitchFamily="18" charset="0"/>
                        </a:rPr>
                        <m:t>=</m:t>
                      </m:r>
                      <m:r>
                        <a:rPr lang="en-US" altLang="zh-CN" b="0" i="0" smtClean="0">
                          <a:latin typeface="Cambria Math" panose="02040503050406030204" pitchFamily="18" charset="0"/>
                        </a:rPr>
                        <m:t>0.2368</m:t>
                      </m:r>
                      <m:sSup>
                        <m:sSupPr>
                          <m:ctrlPr>
                            <a:rPr lang="en-US" altLang="zh-CN" b="0" i="1" smtClean="0">
                              <a:latin typeface="Cambria Math" panose="02040503050406030204" pitchFamily="18" charset="0"/>
                            </a:rPr>
                          </m:ctrlPr>
                        </m:sSupPr>
                        <m:e>
                          <m:d>
                            <m:dPr>
                              <m:ctrlPr>
                                <a:rPr lang="en-US" altLang="zh-CN" b="0" i="1" smtClean="0">
                                  <a:latin typeface="Cambria Math" panose="02040503050406030204" pitchFamily="18" charset="0"/>
                                </a:rPr>
                              </m:ctrlPr>
                            </m:dPr>
                            <m:e>
                              <m:sSubSup>
                                <m:sSubSupPr>
                                  <m:ctrlPr>
                                    <a:rPr lang="zh-CN" altLang="en-US" i="1">
                                      <a:latin typeface="Cambria Math" panose="02040503050406030204" pitchFamily="18" charset="0"/>
                                    </a:rPr>
                                  </m:ctrlPr>
                                </m:sSubSupPr>
                                <m:e>
                                  <m:r>
                                    <a:rPr lang="zh-CN" altLang="en-US" i="1">
                                      <a:latin typeface="Cambria Math" panose="02040503050406030204" pitchFamily="18" charset="0"/>
                                    </a:rPr>
                                    <m:t>𝑍</m:t>
                                  </m:r>
                                </m:e>
                                <m:sub>
                                  <m:r>
                                    <a:rPr lang="zh-CN" altLang="en-US" i="1">
                                      <a:latin typeface="Cambria Math" panose="02040503050406030204" pitchFamily="18" charset="0"/>
                                    </a:rPr>
                                    <m:t>𝑝</m:t>
                                  </m:r>
                                </m:sub>
                                <m:sup>
                                  <m:r>
                                    <a:rPr lang="zh-CN" altLang="en-US">
                                      <a:latin typeface="Cambria Math" panose="02040503050406030204" pitchFamily="18" charset="0"/>
                                    </a:rPr>
                                    <m:t>2</m:t>
                                  </m:r>
                                </m:sup>
                              </m:sSubSup>
                              <m:sSubSup>
                                <m:sSubSupPr>
                                  <m:ctrlPr>
                                    <a:rPr lang="zh-CN" altLang="en-US" i="1">
                                      <a:latin typeface="Cambria Math" panose="02040503050406030204" pitchFamily="18" charset="0"/>
                                    </a:rPr>
                                  </m:ctrlPr>
                                </m:sSubSupPr>
                                <m:e>
                                  <m:r>
                                    <a:rPr lang="zh-CN" altLang="en-US" i="1">
                                      <a:latin typeface="Cambria Math" panose="02040503050406030204" pitchFamily="18" charset="0"/>
                                    </a:rPr>
                                    <m:t>𝑍</m:t>
                                  </m:r>
                                </m:e>
                                <m:sub>
                                  <m:r>
                                    <a:rPr lang="en-US" altLang="zh-CN" b="0" i="1" smtClean="0">
                                      <a:latin typeface="Cambria Math" panose="02040503050406030204" pitchFamily="18" charset="0"/>
                                    </a:rPr>
                                    <m:t>𝑇</m:t>
                                  </m:r>
                                </m:sub>
                                <m:sup>
                                  <m:r>
                                    <a:rPr lang="zh-CN" altLang="en-US">
                                      <a:latin typeface="Cambria Math" panose="02040503050406030204" pitchFamily="18" charset="0"/>
                                    </a:rPr>
                                    <m:t>2</m:t>
                                  </m:r>
                                </m:sup>
                              </m:sSubSup>
                              <m:r>
                                <a:rPr lang="zh-CN" altLang="en-US" i="1">
                                  <a:latin typeface="Cambria Math" panose="02040503050406030204" pitchFamily="18" charset="0"/>
                                </a:rPr>
                                <m:t>𝜇</m:t>
                              </m:r>
                              <m:sSubSup>
                                <m:sSubSupPr>
                                  <m:ctrlPr>
                                    <a:rPr lang="en-US" altLang="zh-CN" i="1" smtClean="0">
                                      <a:latin typeface="Cambria Math" panose="02040503050406030204" pitchFamily="18" charset="0"/>
                                    </a:rPr>
                                  </m:ctrlPr>
                                </m:sSubSupPr>
                                <m:e>
                                  <m:r>
                                    <a:rPr lang="en-US" altLang="zh-CN" b="0" i="1" smtClean="0">
                                      <a:latin typeface="Cambria Math" panose="02040503050406030204" pitchFamily="18" charset="0"/>
                                    </a:rPr>
                                    <m:t>𝑇</m:t>
                                  </m:r>
                                </m:e>
                                <m:sub>
                                  <m:r>
                                    <a:rPr lang="en-US" altLang="zh-CN" b="0" i="1" smtClean="0">
                                      <a:latin typeface="Cambria Math" panose="02040503050406030204" pitchFamily="18" charset="0"/>
                                    </a:rPr>
                                    <m:t>9</m:t>
                                  </m:r>
                                </m:sub>
                                <m:sup>
                                  <m:r>
                                    <a:rPr lang="en-US" altLang="zh-CN" b="0" i="1" smtClean="0">
                                      <a:latin typeface="Cambria Math" panose="02040503050406030204" pitchFamily="18" charset="0"/>
                                    </a:rPr>
                                    <m:t>5</m:t>
                                  </m:r>
                                </m:sup>
                              </m:sSubSup>
                            </m:e>
                          </m:d>
                        </m:e>
                        <m:sup>
                          <m:r>
                            <a:rPr lang="en-US" altLang="zh-CN" b="0" i="1" smtClean="0">
                              <a:latin typeface="Cambria Math" panose="02040503050406030204" pitchFamily="18" charset="0"/>
                            </a:rPr>
                            <m:t>1/6</m:t>
                          </m:r>
                        </m:sup>
                      </m:sSup>
                      <m:d>
                        <m:dPr>
                          <m:begChr m:val="["/>
                          <m:endChr m:val="]"/>
                          <m:ctrlPr>
                            <a:rPr lang="en-US" altLang="zh-CN" i="1">
                              <a:latin typeface="Cambria Math" panose="02040503050406030204" pitchFamily="18" charset="0"/>
                            </a:rPr>
                          </m:ctrlPr>
                        </m:dPr>
                        <m:e>
                          <m:r>
                            <m:rPr>
                              <m:sty m:val="p"/>
                            </m:rPr>
                            <a:rPr lang="en-US" altLang="zh-CN">
                              <a:latin typeface="Cambria Math" panose="02040503050406030204" pitchFamily="18" charset="0"/>
                            </a:rPr>
                            <m:t>MeV</m:t>
                          </m:r>
                        </m:e>
                      </m:d>
                    </m:oMath>
                  </m:oMathPara>
                </a14:m>
                <a:endParaRPr lang="zh-CN" altLang="en-US" dirty="0"/>
              </a:p>
            </p:txBody>
          </p:sp>
        </mc:Choice>
        <mc:Fallback xmlns="">
          <p:sp>
            <p:nvSpPr>
              <p:cNvPr id="11" name="矩形 3">
                <a:extLst>
                  <a:ext uri="{FF2B5EF4-FFF2-40B4-BE49-F238E27FC236}">
                    <a16:creationId xmlns:a16="http://schemas.microsoft.com/office/drawing/2014/main" id="{95535203-C829-4738-B283-0888281BC969}"/>
                  </a:ext>
                </a:extLst>
              </p:cNvPr>
              <p:cNvSpPr>
                <a:spLocks noRot="1" noChangeAspect="1" noMove="1" noResize="1" noEditPoints="1" noAdjustHandles="1" noChangeArrowheads="1" noChangeShapeType="1" noTextEdit="1"/>
              </p:cNvSpPr>
              <p:nvPr/>
            </p:nvSpPr>
            <p:spPr>
              <a:xfrm>
                <a:off x="153800" y="4557546"/>
                <a:ext cx="3533083" cy="476349"/>
              </a:xfrm>
              <a:prstGeom prst="rect">
                <a:avLst/>
              </a:prstGeom>
              <a:blipFill>
                <a:blip r:embed="rId5"/>
                <a:stretch>
                  <a:fillRect b="-2564"/>
                </a:stretch>
              </a:blipFill>
            </p:spPr>
            <p:txBody>
              <a:bodyPr/>
              <a:lstStyle/>
              <a:p>
                <a:r>
                  <a:rPr lang="zh-CN" altLang="en-US">
                    <a:noFill/>
                  </a:rPr>
                  <a:t> </a:t>
                </a:r>
              </a:p>
            </p:txBody>
          </p:sp>
        </mc:Fallback>
      </mc:AlternateContent>
      <mc:AlternateContent xmlns:mc="http://schemas.openxmlformats.org/markup-compatibility/2006" xmlns:a14="http://schemas.microsoft.com/office/drawing/2010/main">
        <mc:Choice Requires="a14">
          <p:sp>
            <p:nvSpPr>
              <p:cNvPr id="12" name="矩形 5">
                <a:extLst>
                  <a:ext uri="{FF2B5EF4-FFF2-40B4-BE49-F238E27FC236}">
                    <a16:creationId xmlns:a16="http://schemas.microsoft.com/office/drawing/2014/main" id="{E4123C63-6C95-4450-931C-17B346DBC536}"/>
                  </a:ext>
                </a:extLst>
              </p:cNvPr>
              <p:cNvSpPr/>
              <p:nvPr/>
            </p:nvSpPr>
            <p:spPr>
              <a:xfrm>
                <a:off x="3887787" y="4241132"/>
                <a:ext cx="1494896" cy="697050"/>
              </a:xfrm>
              <a:prstGeom prst="rect">
                <a:avLst/>
              </a:prstGeom>
            </p:spPr>
            <p:txBody>
              <a:bodyPr wrap="none">
                <a:spAutoFit/>
              </a:bodyPr>
              <a:lstStyle/>
              <a:p>
                <a:pPr/>
                <a14:m>
                  <m:oMathPara xmlns:m="http://schemas.openxmlformats.org/officeDocument/2006/math">
                    <m:oMathParaPr>
                      <m:jc m:val="centerGroup"/>
                    </m:oMathParaPr>
                    <m:oMath xmlns:m="http://schemas.openxmlformats.org/officeDocument/2006/math">
                      <m:r>
                        <a:rPr lang="zh-CN" altLang="en-US" i="1" smtClean="0">
                          <a:latin typeface="Cambria Math" panose="02040503050406030204" pitchFamily="18" charset="0"/>
                        </a:rPr>
                        <m:t>𝜇</m:t>
                      </m:r>
                      <m:r>
                        <a:rPr lang="en-US" altLang="zh-CN" b="0" i="1" smtClean="0">
                          <a:latin typeface="Cambria Math" panose="02040503050406030204" pitchFamily="18" charset="0"/>
                        </a:rPr>
                        <m:t>=</m:t>
                      </m:r>
                      <m:f>
                        <m:fPr>
                          <m:ctrlPr>
                            <a:rPr lang="en-US" altLang="zh-CN" i="1" smtClean="0">
                              <a:latin typeface="Cambria Math" panose="02040503050406030204" pitchFamily="18" charset="0"/>
                            </a:rPr>
                          </m:ctrlPr>
                        </m:fPr>
                        <m:num>
                          <m:sSub>
                            <m:sSubPr>
                              <m:ctrlPr>
                                <a:rPr lang="en-US" altLang="zh-CN" i="1">
                                  <a:latin typeface="Cambria Math" panose="02040503050406030204" pitchFamily="18" charset="0"/>
                                </a:rPr>
                              </m:ctrlPr>
                            </m:sSubPr>
                            <m:e>
                              <m:r>
                                <m:rPr>
                                  <m:sty m:val="p"/>
                                </m:rPr>
                                <a:rPr lang="en-US" altLang="zh-CN" i="1" smtClean="0">
                                  <a:latin typeface="Cambria Math" panose="02040503050406030204" pitchFamily="18" charset="0"/>
                                </a:rPr>
                                <m:t>A</m:t>
                              </m:r>
                            </m:e>
                            <m:sub>
                              <m:r>
                                <a:rPr lang="en-US" altLang="zh-CN" i="1">
                                  <a:latin typeface="Cambria Math" panose="02040503050406030204" pitchFamily="18" charset="0"/>
                                </a:rPr>
                                <m:t>𝑝</m:t>
                              </m:r>
                            </m:sub>
                          </m:sSub>
                          <m:sSub>
                            <m:sSubPr>
                              <m:ctrlPr>
                                <a:rPr lang="en-US" altLang="zh-CN" i="1">
                                  <a:latin typeface="Cambria Math" panose="02040503050406030204" pitchFamily="18" charset="0"/>
                                </a:rPr>
                              </m:ctrlPr>
                            </m:sSubPr>
                            <m:e>
                              <m:r>
                                <a:rPr lang="en-US" altLang="zh-CN" b="0" i="1" smtClean="0">
                                  <a:latin typeface="Cambria Math" panose="02040503050406030204" pitchFamily="18" charset="0"/>
                                </a:rPr>
                                <m:t>𝐴</m:t>
                              </m:r>
                            </m:e>
                            <m:sub>
                              <m:r>
                                <a:rPr lang="en-US" altLang="zh-CN" b="0" i="1" smtClean="0">
                                  <a:latin typeface="Cambria Math" panose="02040503050406030204" pitchFamily="18" charset="0"/>
                                </a:rPr>
                                <m:t>𝑇</m:t>
                              </m:r>
                            </m:sub>
                          </m:sSub>
                        </m:num>
                        <m:den>
                          <m:sSub>
                            <m:sSubPr>
                              <m:ctrlPr>
                                <a:rPr lang="en-US" altLang="zh-CN" i="1">
                                  <a:latin typeface="Cambria Math" panose="02040503050406030204" pitchFamily="18" charset="0"/>
                                </a:rPr>
                              </m:ctrlPr>
                            </m:sSubPr>
                            <m:e>
                              <m:r>
                                <a:rPr lang="en-US" altLang="zh-CN" b="0" i="1" smtClean="0">
                                  <a:latin typeface="Cambria Math" panose="02040503050406030204" pitchFamily="18" charset="0"/>
                                </a:rPr>
                                <m:t>𝐴</m:t>
                              </m:r>
                            </m:e>
                            <m:sub>
                              <m:r>
                                <a:rPr lang="en-US" altLang="zh-CN" i="1">
                                  <a:latin typeface="Cambria Math" panose="02040503050406030204" pitchFamily="18" charset="0"/>
                                </a:rPr>
                                <m:t>𝑝</m:t>
                              </m:r>
                            </m:sub>
                          </m:sSub>
                          <m:r>
                            <a:rPr lang="en-US" altLang="zh-CN" i="1">
                              <a:latin typeface="Cambria Math" panose="02040503050406030204" pitchFamily="18" charset="0"/>
                            </a:rPr>
                            <m:t>+</m:t>
                          </m:r>
                          <m:sSub>
                            <m:sSubPr>
                              <m:ctrlPr>
                                <a:rPr lang="en-US" altLang="zh-CN" i="1">
                                  <a:latin typeface="Cambria Math" panose="02040503050406030204" pitchFamily="18" charset="0"/>
                                </a:rPr>
                              </m:ctrlPr>
                            </m:sSubPr>
                            <m:e>
                              <m:r>
                                <a:rPr lang="en-US" altLang="zh-CN" b="0" i="1" smtClean="0">
                                  <a:latin typeface="Cambria Math" panose="02040503050406030204" pitchFamily="18" charset="0"/>
                                </a:rPr>
                                <m:t>𝐴</m:t>
                              </m:r>
                            </m:e>
                            <m:sub>
                              <m:r>
                                <a:rPr lang="en-US" altLang="zh-CN" b="0" i="1" smtClean="0">
                                  <a:latin typeface="Cambria Math" panose="02040503050406030204" pitchFamily="18" charset="0"/>
                                </a:rPr>
                                <m:t>𝑇</m:t>
                              </m:r>
                            </m:sub>
                          </m:sSub>
                        </m:den>
                      </m:f>
                    </m:oMath>
                  </m:oMathPara>
                </a14:m>
                <a:endParaRPr lang="zh-CN" altLang="en-US" dirty="0"/>
              </a:p>
            </p:txBody>
          </p:sp>
        </mc:Choice>
        <mc:Fallback xmlns="">
          <p:sp>
            <p:nvSpPr>
              <p:cNvPr id="12" name="矩形 5">
                <a:extLst>
                  <a:ext uri="{FF2B5EF4-FFF2-40B4-BE49-F238E27FC236}">
                    <a16:creationId xmlns:a16="http://schemas.microsoft.com/office/drawing/2014/main" id="{E4123C63-6C95-4450-931C-17B346DBC536}"/>
                  </a:ext>
                </a:extLst>
              </p:cNvPr>
              <p:cNvSpPr>
                <a:spLocks noRot="1" noChangeAspect="1" noMove="1" noResize="1" noEditPoints="1" noAdjustHandles="1" noChangeArrowheads="1" noChangeShapeType="1" noTextEdit="1"/>
              </p:cNvSpPr>
              <p:nvPr/>
            </p:nvSpPr>
            <p:spPr>
              <a:xfrm>
                <a:off x="3887787" y="4241132"/>
                <a:ext cx="1494896" cy="697050"/>
              </a:xfrm>
              <a:prstGeom prst="rect">
                <a:avLst/>
              </a:prstGeom>
              <a:blipFill>
                <a:blip r:embed="rId6"/>
                <a:stretch>
                  <a:fillRect/>
                </a:stretch>
              </a:blipFill>
            </p:spPr>
            <p:txBody>
              <a:bodyPr/>
              <a:lstStyle/>
              <a:p>
                <a:r>
                  <a:rPr lang="zh-CN" altLang="en-US">
                    <a:noFill/>
                  </a:rPr>
                  <a:t> </a:t>
                </a:r>
              </a:p>
            </p:txBody>
          </p:sp>
        </mc:Fallback>
      </mc:AlternateContent>
      <p:sp>
        <p:nvSpPr>
          <p:cNvPr id="13" name="矩形 1">
            <a:extLst>
              <a:ext uri="{FF2B5EF4-FFF2-40B4-BE49-F238E27FC236}">
                <a16:creationId xmlns:a16="http://schemas.microsoft.com/office/drawing/2014/main" id="{41AE1A14-B63F-49F1-AA84-3618B70F94EC}"/>
              </a:ext>
            </a:extLst>
          </p:cNvPr>
          <p:cNvSpPr/>
          <p:nvPr/>
        </p:nvSpPr>
        <p:spPr>
          <a:xfrm>
            <a:off x="5583587" y="4241132"/>
            <a:ext cx="3322420" cy="646331"/>
          </a:xfrm>
          <a:prstGeom prst="rect">
            <a:avLst/>
          </a:prstGeom>
        </p:spPr>
        <p:txBody>
          <a:bodyPr wrap="square">
            <a:spAutoFit/>
          </a:bodyPr>
          <a:lstStyle/>
          <a:p>
            <a:r>
              <a:rPr lang="en-US" altLang="zh-CN" dirty="0">
                <a:solidFill>
                  <a:srgbClr val="0000FF"/>
                </a:solidFill>
                <a:latin typeface="Times New Roman" panose="02020603050405020304" pitchFamily="18" charset="0"/>
                <a:cs typeface="Times New Roman" panose="02020603050405020304" pitchFamily="18" charset="0"/>
              </a:rPr>
              <a:t>Standard approximation formula of the Gamow window</a:t>
            </a:r>
            <a:endParaRPr lang="zh-CN" altLang="en-US" dirty="0">
              <a:solidFill>
                <a:srgbClr val="0000FF"/>
              </a:solidFill>
              <a:latin typeface="Times New Roman" panose="02020603050405020304" pitchFamily="18" charset="0"/>
              <a:cs typeface="Times New Roman" panose="02020603050405020304" pitchFamily="18" charset="0"/>
            </a:endParaRPr>
          </a:p>
        </p:txBody>
      </p:sp>
      <p:sp>
        <p:nvSpPr>
          <p:cNvPr id="15" name="TextBox 14">
            <a:extLst>
              <a:ext uri="{FF2B5EF4-FFF2-40B4-BE49-F238E27FC236}">
                <a16:creationId xmlns:a16="http://schemas.microsoft.com/office/drawing/2014/main" id="{327852B8-708E-4C0F-B9AE-1385F562FC60}"/>
              </a:ext>
            </a:extLst>
          </p:cNvPr>
          <p:cNvSpPr txBox="1"/>
          <p:nvPr/>
        </p:nvSpPr>
        <p:spPr>
          <a:xfrm>
            <a:off x="0" y="6504057"/>
            <a:ext cx="9144000" cy="353943"/>
          </a:xfrm>
          <a:prstGeom prst="rect">
            <a:avLst/>
          </a:prstGeom>
          <a:noFill/>
        </p:spPr>
        <p:txBody>
          <a:bodyPr wrap="square">
            <a:spAutoFit/>
          </a:bodyPr>
          <a:lstStyle/>
          <a:p>
            <a:r>
              <a:rPr lang="zh-CN" altLang="en-US" sz="1700" dirty="0">
                <a:solidFill>
                  <a:srgbClr val="0000FF"/>
                </a:solidFill>
                <a:latin typeface="Times New Roman" panose="02020603050405020304" pitchFamily="18" charset="0"/>
                <a:cs typeface="Times New Roman" panose="02020603050405020304" pitchFamily="18" charset="0"/>
              </a:rPr>
              <a:t>T. Rauscher, Phys. Rev. C 81, 045807 (2010). Relevant energy ranges for astrophysical reaction rates</a:t>
            </a:r>
          </a:p>
        </p:txBody>
      </p:sp>
    </p:spTree>
    <p:extLst>
      <p:ext uri="{BB962C8B-B14F-4D97-AF65-F5344CB8AC3E}">
        <p14:creationId xmlns:p14="http://schemas.microsoft.com/office/powerpoint/2010/main" val="3233121182"/>
      </p:ext>
    </p:extLst>
  </p:cSld>
  <p:clrMapOvr>
    <a:masterClrMapping/>
  </p:clrMapOvr>
</p:sld>
</file>

<file path=ppt/slides/slide3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6" name="Image 7" descr="Screen Shot 2019-05-01 at 11.38.53.png">
            <a:extLst>
              <a:ext uri="{FF2B5EF4-FFF2-40B4-BE49-F238E27FC236}">
                <a16:creationId xmlns:a16="http://schemas.microsoft.com/office/drawing/2014/main" id="{2CD1288B-B5C4-AD49-8412-98C5C4FDDD97}"/>
              </a:ext>
            </a:extLst>
          </p:cNvPr>
          <p:cNvPicPr>
            <a:picLocks noChangeAspect="1"/>
          </p:cNvPicPr>
          <p:nvPr/>
        </p:nvPicPr>
        <p:blipFill>
          <a:blip r:embed="rId3" cstate="print">
            <a:extLst>
              <a:ext uri="{28A0092B-C50C-407E-A947-70E740481C1C}">
                <a14:useLocalDpi xmlns:a14="http://schemas.microsoft.com/office/drawing/2010/main"/>
              </a:ext>
            </a:extLst>
          </a:blip>
          <a:stretch>
            <a:fillRect/>
          </a:stretch>
        </p:blipFill>
        <p:spPr>
          <a:xfrm>
            <a:off x="145929" y="1700807"/>
            <a:ext cx="3561975" cy="2736305"/>
          </a:xfrm>
          <a:prstGeom prst="rect">
            <a:avLst/>
          </a:prstGeom>
        </p:spPr>
      </p:pic>
      <p:sp>
        <p:nvSpPr>
          <p:cNvPr id="2" name="Titre 1"/>
          <p:cNvSpPr>
            <a:spLocks noGrp="1"/>
          </p:cNvSpPr>
          <p:nvPr>
            <p:ph type="title"/>
          </p:nvPr>
        </p:nvSpPr>
        <p:spPr/>
        <p:txBody>
          <a:bodyPr/>
          <a:lstStyle/>
          <a:p>
            <a:r>
              <a:rPr lang="en-CA" dirty="0"/>
              <a:t>Thank you so much!</a:t>
            </a:r>
          </a:p>
        </p:txBody>
      </p:sp>
      <p:sp>
        <p:nvSpPr>
          <p:cNvPr id="10" name="Espace réservé du contenu 9"/>
          <p:cNvSpPr>
            <a:spLocks noGrp="1"/>
          </p:cNvSpPr>
          <p:nvPr>
            <p:ph idx="1"/>
          </p:nvPr>
        </p:nvSpPr>
        <p:spPr/>
        <p:txBody>
          <a:bodyPr/>
          <a:lstStyle/>
          <a:p>
            <a:r>
              <a:rPr lang="en-CA" dirty="0"/>
              <a:t>RCMP : Alternative views</a:t>
            </a:r>
          </a:p>
          <a:p>
            <a:endParaRPr lang="en-CA" dirty="0"/>
          </a:p>
          <a:p>
            <a:endParaRPr lang="en-CA" dirty="0"/>
          </a:p>
          <a:p>
            <a:endParaRPr lang="en-CA" dirty="0"/>
          </a:p>
          <a:p>
            <a:endParaRPr lang="en-CA" dirty="0"/>
          </a:p>
          <a:p>
            <a:endParaRPr lang="en-CA" dirty="0"/>
          </a:p>
          <a:p>
            <a:endParaRPr lang="en-CA" dirty="0"/>
          </a:p>
          <a:p>
            <a:endParaRPr lang="en-CA" dirty="0"/>
          </a:p>
          <a:p>
            <a:endParaRPr lang="en-CA" dirty="0"/>
          </a:p>
          <a:p>
            <a:pPr lvl="1"/>
            <a:endParaRPr lang="en-CA" dirty="0"/>
          </a:p>
          <a:p>
            <a:pPr lvl="1"/>
            <a:endParaRPr lang="en-CA" dirty="0"/>
          </a:p>
          <a:p>
            <a:r>
              <a:rPr lang="en-CA" dirty="0"/>
              <a:t>Questions and Contact Info</a:t>
            </a:r>
          </a:p>
        </p:txBody>
      </p:sp>
      <p:pic>
        <p:nvPicPr>
          <p:cNvPr id="11" name="Image 5" descr="Screen Shot 2019-04-26 at 21.25.39.png">
            <a:extLst>
              <a:ext uri="{FF2B5EF4-FFF2-40B4-BE49-F238E27FC236}">
                <a16:creationId xmlns:a16="http://schemas.microsoft.com/office/drawing/2014/main" id="{3325DF91-A20F-BD46-8F24-B16D1E1C8514}"/>
              </a:ext>
            </a:extLst>
          </p:cNvPr>
          <p:cNvPicPr>
            <a:picLocks noChangeAspect="1"/>
          </p:cNvPicPr>
          <p:nvPr/>
        </p:nvPicPr>
        <p:blipFill rotWithShape="1">
          <a:blip r:embed="rId4" cstate="print">
            <a:extLst>
              <a:ext uri="{28A0092B-C50C-407E-A947-70E740481C1C}">
                <a14:useLocalDpi xmlns:a14="http://schemas.microsoft.com/office/drawing/2010/main"/>
              </a:ext>
            </a:extLst>
          </a:blip>
          <a:srcRect/>
          <a:stretch/>
        </p:blipFill>
        <p:spPr>
          <a:xfrm>
            <a:off x="4860032" y="908720"/>
            <a:ext cx="3971749" cy="2520000"/>
          </a:xfrm>
          <a:prstGeom prst="rect">
            <a:avLst/>
          </a:prstGeom>
        </p:spPr>
      </p:pic>
      <p:pic>
        <p:nvPicPr>
          <p:cNvPr id="12" name="Image 6" descr="Screen Shot 2019-04-26 at 21.25.20.png">
            <a:extLst>
              <a:ext uri="{FF2B5EF4-FFF2-40B4-BE49-F238E27FC236}">
                <a16:creationId xmlns:a16="http://schemas.microsoft.com/office/drawing/2014/main" id="{ECBADBE0-5C32-D747-8DA4-7A009F3E5AB8}"/>
              </a:ext>
            </a:extLst>
          </p:cNvPr>
          <p:cNvPicPr>
            <a:picLocks noChangeAspect="1"/>
          </p:cNvPicPr>
          <p:nvPr/>
        </p:nvPicPr>
        <p:blipFill>
          <a:blip r:embed="rId5" cstate="print">
            <a:extLst>
              <a:ext uri="{28A0092B-C50C-407E-A947-70E740481C1C}">
                <a14:useLocalDpi xmlns:a14="http://schemas.microsoft.com/office/drawing/2010/main"/>
              </a:ext>
            </a:extLst>
          </a:blip>
          <a:stretch>
            <a:fillRect/>
          </a:stretch>
        </p:blipFill>
        <p:spPr>
          <a:xfrm>
            <a:off x="4572001" y="3429000"/>
            <a:ext cx="4211999" cy="2865486"/>
          </a:xfrm>
          <a:prstGeom prst="rect">
            <a:avLst/>
          </a:prstGeom>
        </p:spPr>
      </p:pic>
      <p:sp>
        <p:nvSpPr>
          <p:cNvPr id="13" name="ZoneTexte 17">
            <a:extLst>
              <a:ext uri="{FF2B5EF4-FFF2-40B4-BE49-F238E27FC236}">
                <a16:creationId xmlns:a16="http://schemas.microsoft.com/office/drawing/2014/main" id="{E5B36398-72AF-8940-A865-210DC8916DBE}"/>
              </a:ext>
            </a:extLst>
          </p:cNvPr>
          <p:cNvSpPr txBox="1"/>
          <p:nvPr/>
        </p:nvSpPr>
        <p:spPr>
          <a:xfrm>
            <a:off x="3707904" y="5589240"/>
            <a:ext cx="1512168" cy="661720"/>
          </a:xfrm>
          <a:prstGeom prst="rect">
            <a:avLst/>
          </a:prstGeom>
          <a:noFill/>
        </p:spPr>
        <p:txBody>
          <a:bodyPr wrap="square" rtlCol="0">
            <a:spAutoFit/>
          </a:bodyPr>
          <a:lstStyle/>
          <a:p>
            <a:pPr algn="ctr">
              <a:spcAft>
                <a:spcPts val="600"/>
              </a:spcAft>
            </a:pPr>
            <a:r>
              <a:rPr lang="en-CA" sz="1600" b="1" dirty="0">
                <a:latin typeface="News Gothic MT"/>
                <a:cs typeface="News Gothic MT"/>
              </a:rPr>
              <a:t>Array</a:t>
            </a:r>
          </a:p>
          <a:p>
            <a:pPr algn="ctr">
              <a:spcAft>
                <a:spcPts val="600"/>
              </a:spcAft>
            </a:pPr>
            <a:r>
              <a:rPr lang="en-CA" sz="1600" b="1" dirty="0">
                <a:solidFill>
                  <a:schemeClr val="bg1">
                    <a:lumMod val="65000"/>
                  </a:schemeClr>
                </a:solidFill>
                <a:latin typeface="News Gothic MT"/>
                <a:cs typeface="News Gothic MT"/>
              </a:rPr>
              <a:t>Open</a:t>
            </a:r>
          </a:p>
        </p:txBody>
      </p:sp>
      <p:cxnSp>
        <p:nvCxnSpPr>
          <p:cNvPr id="14" name="Connecteur droit 18">
            <a:extLst>
              <a:ext uri="{FF2B5EF4-FFF2-40B4-BE49-F238E27FC236}">
                <a16:creationId xmlns:a16="http://schemas.microsoft.com/office/drawing/2014/main" id="{707D68DC-D680-C943-9E03-FCFEF94E77FB}"/>
              </a:ext>
            </a:extLst>
          </p:cNvPr>
          <p:cNvCxnSpPr/>
          <p:nvPr/>
        </p:nvCxnSpPr>
        <p:spPr>
          <a:xfrm flipH="1" flipV="1">
            <a:off x="7956376" y="3933056"/>
            <a:ext cx="1008112" cy="360040"/>
          </a:xfrm>
          <a:prstGeom prst="line">
            <a:avLst/>
          </a:prstGeom>
          <a:ln w="25400">
            <a:solidFill>
              <a:schemeClr val="tx1"/>
            </a:solidFill>
            <a:headEnd type="arrow" w="sm" len="sm"/>
            <a:tailEnd type="none"/>
          </a:ln>
          <a:effectLst/>
        </p:spPr>
        <p:style>
          <a:lnRef idx="2">
            <a:schemeClr val="accent1"/>
          </a:lnRef>
          <a:fillRef idx="0">
            <a:schemeClr val="accent1"/>
          </a:fillRef>
          <a:effectRef idx="1">
            <a:schemeClr val="accent1"/>
          </a:effectRef>
          <a:fontRef idx="minor">
            <a:schemeClr val="tx1"/>
          </a:fontRef>
        </p:style>
      </p:cxnSp>
      <p:sp>
        <p:nvSpPr>
          <p:cNvPr id="15" name="ZoneTexte 19">
            <a:extLst>
              <a:ext uri="{FF2B5EF4-FFF2-40B4-BE49-F238E27FC236}">
                <a16:creationId xmlns:a16="http://schemas.microsoft.com/office/drawing/2014/main" id="{7AA726E8-6187-0E43-917B-7E8A3810E415}"/>
              </a:ext>
            </a:extLst>
          </p:cNvPr>
          <p:cNvSpPr txBox="1"/>
          <p:nvPr/>
        </p:nvSpPr>
        <p:spPr>
          <a:xfrm>
            <a:off x="8028384" y="3212976"/>
            <a:ext cx="1138578" cy="800219"/>
          </a:xfrm>
          <a:prstGeom prst="rect">
            <a:avLst/>
          </a:prstGeom>
          <a:noFill/>
        </p:spPr>
        <p:txBody>
          <a:bodyPr wrap="none" rtlCol="0">
            <a:spAutoFit/>
          </a:bodyPr>
          <a:lstStyle/>
          <a:p>
            <a:pPr algn="ctr">
              <a:spcAft>
                <a:spcPts val="600"/>
              </a:spcAft>
            </a:pPr>
            <a:r>
              <a:rPr lang="en-CA" sz="1200" b="1" dirty="0">
                <a:latin typeface="News Gothic MT"/>
                <a:cs typeface="News Gothic MT"/>
              </a:rPr>
              <a:t>2 DSSD</a:t>
            </a:r>
          </a:p>
          <a:p>
            <a:pPr algn="ctr">
              <a:spcAft>
                <a:spcPts val="600"/>
              </a:spcAft>
            </a:pPr>
            <a:r>
              <a:rPr lang="en-CA" sz="1200" b="1" dirty="0">
                <a:latin typeface="News Gothic MT"/>
                <a:cs typeface="News Gothic MT"/>
              </a:rPr>
              <a:t> downstream </a:t>
            </a:r>
          </a:p>
          <a:p>
            <a:pPr algn="ctr">
              <a:spcAft>
                <a:spcPts val="600"/>
              </a:spcAft>
            </a:pPr>
            <a:r>
              <a:rPr lang="en-CA" sz="1200" b="1" dirty="0">
                <a:latin typeface="News Gothic MT"/>
                <a:cs typeface="News Gothic MT"/>
              </a:rPr>
              <a:t>(moves)</a:t>
            </a:r>
          </a:p>
        </p:txBody>
      </p:sp>
      <p:sp>
        <p:nvSpPr>
          <p:cNvPr id="16" name="ZoneTexte 20">
            <a:extLst>
              <a:ext uri="{FF2B5EF4-FFF2-40B4-BE49-F238E27FC236}">
                <a16:creationId xmlns:a16="http://schemas.microsoft.com/office/drawing/2014/main" id="{9F443F4D-9543-F549-8235-5105C46F9CE4}"/>
              </a:ext>
            </a:extLst>
          </p:cNvPr>
          <p:cNvSpPr txBox="1"/>
          <p:nvPr/>
        </p:nvSpPr>
        <p:spPr>
          <a:xfrm>
            <a:off x="3730852" y="4221088"/>
            <a:ext cx="913156" cy="800219"/>
          </a:xfrm>
          <a:prstGeom prst="rect">
            <a:avLst/>
          </a:prstGeom>
          <a:noFill/>
        </p:spPr>
        <p:txBody>
          <a:bodyPr wrap="none" rtlCol="0">
            <a:spAutoFit/>
          </a:bodyPr>
          <a:lstStyle/>
          <a:p>
            <a:pPr algn="ctr">
              <a:spcAft>
                <a:spcPts val="600"/>
              </a:spcAft>
            </a:pPr>
            <a:r>
              <a:rPr lang="en-CA" sz="1200" b="1" dirty="0">
                <a:latin typeface="News Gothic MT"/>
                <a:cs typeface="News Gothic MT"/>
              </a:rPr>
              <a:t>4 DSSD</a:t>
            </a:r>
          </a:p>
          <a:p>
            <a:pPr algn="ctr">
              <a:spcAft>
                <a:spcPts val="600"/>
              </a:spcAft>
            </a:pPr>
            <a:r>
              <a:rPr lang="en-CA" sz="1200" b="1" dirty="0">
                <a:latin typeface="News Gothic MT"/>
                <a:cs typeface="News Gothic MT"/>
              </a:rPr>
              <a:t>upstream </a:t>
            </a:r>
          </a:p>
          <a:p>
            <a:pPr algn="ctr">
              <a:spcAft>
                <a:spcPts val="600"/>
              </a:spcAft>
            </a:pPr>
            <a:r>
              <a:rPr lang="en-CA" sz="1200" b="1" dirty="0">
                <a:latin typeface="News Gothic MT"/>
                <a:cs typeface="News Gothic MT"/>
              </a:rPr>
              <a:t>(fixed)</a:t>
            </a:r>
          </a:p>
        </p:txBody>
      </p:sp>
      <p:sp>
        <p:nvSpPr>
          <p:cNvPr id="17" name="ZoneTexte 10">
            <a:extLst>
              <a:ext uri="{FF2B5EF4-FFF2-40B4-BE49-F238E27FC236}">
                <a16:creationId xmlns:a16="http://schemas.microsoft.com/office/drawing/2014/main" id="{968E9216-C80E-6140-BE29-27B49F3D0C71}"/>
              </a:ext>
            </a:extLst>
          </p:cNvPr>
          <p:cNvSpPr txBox="1"/>
          <p:nvPr/>
        </p:nvSpPr>
        <p:spPr>
          <a:xfrm>
            <a:off x="4283968" y="1988840"/>
            <a:ext cx="1512168" cy="661720"/>
          </a:xfrm>
          <a:prstGeom prst="rect">
            <a:avLst/>
          </a:prstGeom>
          <a:noFill/>
        </p:spPr>
        <p:txBody>
          <a:bodyPr wrap="square" rtlCol="0">
            <a:spAutoFit/>
          </a:bodyPr>
          <a:lstStyle/>
          <a:p>
            <a:pPr algn="ctr">
              <a:spcAft>
                <a:spcPts val="600"/>
              </a:spcAft>
            </a:pPr>
            <a:r>
              <a:rPr lang="en-CA" sz="1600" b="1" dirty="0">
                <a:latin typeface="News Gothic MT"/>
                <a:cs typeface="News Gothic MT"/>
              </a:rPr>
              <a:t>Array</a:t>
            </a:r>
          </a:p>
          <a:p>
            <a:pPr algn="ctr">
              <a:spcAft>
                <a:spcPts val="600"/>
              </a:spcAft>
            </a:pPr>
            <a:r>
              <a:rPr lang="en-CA" sz="1600" b="1" dirty="0">
                <a:solidFill>
                  <a:schemeClr val="bg1">
                    <a:lumMod val="65000"/>
                  </a:schemeClr>
                </a:solidFill>
                <a:latin typeface="News Gothic MT"/>
                <a:cs typeface="News Gothic MT"/>
              </a:rPr>
              <a:t>Closed</a:t>
            </a:r>
          </a:p>
        </p:txBody>
      </p:sp>
      <p:pic>
        <p:nvPicPr>
          <p:cNvPr id="21" name="Picture 20">
            <a:extLst>
              <a:ext uri="{FF2B5EF4-FFF2-40B4-BE49-F238E27FC236}">
                <a16:creationId xmlns:a16="http://schemas.microsoft.com/office/drawing/2014/main" id="{94AC5C06-B4E4-4B4F-800E-5FC742BE4241}"/>
              </a:ext>
            </a:extLst>
          </p:cNvPr>
          <p:cNvPicPr>
            <a:picLocks noChangeAspect="1"/>
          </p:cNvPicPr>
          <p:nvPr/>
        </p:nvPicPr>
        <p:blipFill>
          <a:blip r:embed="rId6" cstate="print">
            <a:extLst>
              <a:ext uri="{28A0092B-C50C-407E-A947-70E740481C1C}">
                <a14:useLocalDpi xmlns:a14="http://schemas.microsoft.com/office/drawing/2010/main"/>
              </a:ext>
            </a:extLst>
          </a:blip>
          <a:stretch>
            <a:fillRect/>
          </a:stretch>
        </p:blipFill>
        <p:spPr>
          <a:xfrm>
            <a:off x="7932882" y="91023"/>
            <a:ext cx="1175622" cy="1681793"/>
          </a:xfrm>
          <a:prstGeom prst="rect">
            <a:avLst/>
          </a:prstGeom>
        </p:spPr>
      </p:pic>
      <p:pic>
        <p:nvPicPr>
          <p:cNvPr id="22" name="Picture 8">
            <a:extLst>
              <a:ext uri="{FF2B5EF4-FFF2-40B4-BE49-F238E27FC236}">
                <a16:creationId xmlns:a16="http://schemas.microsoft.com/office/drawing/2014/main" id="{0F1DE31E-0115-274D-8BA5-69AEABA85488}"/>
              </a:ext>
            </a:extLst>
          </p:cNvPr>
          <p:cNvPicPr>
            <a:picLocks noChangeAspect="1" noChangeArrowheads="1"/>
          </p:cNvPicPr>
          <p:nvPr/>
        </p:nvPicPr>
        <p:blipFill>
          <a:blip r:embed="rId7" cstate="print">
            <a:extLst>
              <a:ext uri="{28A0092B-C50C-407E-A947-70E740481C1C}">
                <a14:useLocalDpi xmlns:a14="http://schemas.microsoft.com/office/drawing/2010/main"/>
              </a:ext>
            </a:extLst>
          </a:blip>
          <a:srcRect/>
          <a:stretch>
            <a:fillRect/>
          </a:stretch>
        </p:blipFill>
        <p:spPr bwMode="auto">
          <a:xfrm>
            <a:off x="634745" y="5373296"/>
            <a:ext cx="360000" cy="360000"/>
          </a:xfrm>
          <a:prstGeom prst="rect">
            <a:avLst/>
          </a:prstGeom>
          <a:noFill/>
          <a:extLst>
            <a:ext uri="{909E8E84-426E-40DD-AFC4-6F175D3DCCD1}">
              <a14:hiddenFill xmlns:a14="http://schemas.microsoft.com/office/drawing/2010/main">
                <a:solidFill>
                  <a:srgbClr val="FFFFFF"/>
                </a:solidFill>
              </a14:hiddenFill>
            </a:ext>
          </a:extLst>
        </p:spPr>
      </p:pic>
      <p:pic>
        <p:nvPicPr>
          <p:cNvPr id="23" name="Picture 10">
            <a:extLst>
              <a:ext uri="{FF2B5EF4-FFF2-40B4-BE49-F238E27FC236}">
                <a16:creationId xmlns:a16="http://schemas.microsoft.com/office/drawing/2014/main" id="{3F1075AA-0CC2-CF48-B7A0-F6B5F691BD67}"/>
              </a:ext>
            </a:extLst>
          </p:cNvPr>
          <p:cNvPicPr>
            <a:picLocks noChangeAspect="1" noChangeArrowheads="1"/>
          </p:cNvPicPr>
          <p:nvPr/>
        </p:nvPicPr>
        <p:blipFill>
          <a:blip r:embed="rId8" cstate="print">
            <a:extLst>
              <a:ext uri="{28A0092B-C50C-407E-A947-70E740481C1C}">
                <a14:useLocalDpi xmlns:a14="http://schemas.microsoft.com/office/drawing/2010/main"/>
              </a:ext>
            </a:extLst>
          </a:blip>
          <a:srcRect/>
          <a:stretch>
            <a:fillRect/>
          </a:stretch>
        </p:blipFill>
        <p:spPr bwMode="auto">
          <a:xfrm>
            <a:off x="634745" y="5805304"/>
            <a:ext cx="360000" cy="360000"/>
          </a:xfrm>
          <a:prstGeom prst="rect">
            <a:avLst/>
          </a:prstGeom>
          <a:noFill/>
          <a:extLst>
            <a:ext uri="{909E8E84-426E-40DD-AFC4-6F175D3DCCD1}">
              <a14:hiddenFill xmlns:a14="http://schemas.microsoft.com/office/drawing/2010/main">
                <a:solidFill>
                  <a:srgbClr val="FFFFFF"/>
                </a:solidFill>
              </a14:hiddenFill>
            </a:ext>
          </a:extLst>
        </p:spPr>
      </p:pic>
      <p:sp>
        <p:nvSpPr>
          <p:cNvPr id="24" name="TextBox 23">
            <a:extLst>
              <a:ext uri="{FF2B5EF4-FFF2-40B4-BE49-F238E27FC236}">
                <a16:creationId xmlns:a16="http://schemas.microsoft.com/office/drawing/2014/main" id="{B872A022-E3D0-5049-9B03-2FC46A828464}"/>
              </a:ext>
            </a:extLst>
          </p:cNvPr>
          <p:cNvSpPr txBox="1"/>
          <p:nvPr/>
        </p:nvSpPr>
        <p:spPr>
          <a:xfrm>
            <a:off x="994785" y="5373296"/>
            <a:ext cx="2425087" cy="307777"/>
          </a:xfrm>
          <a:prstGeom prst="rect">
            <a:avLst/>
          </a:prstGeom>
          <a:noFill/>
        </p:spPr>
        <p:txBody>
          <a:bodyPr wrap="none" rtlCol="0">
            <a:spAutoFit/>
          </a:bodyPr>
          <a:lstStyle/>
          <a:p>
            <a:r>
              <a:rPr lang="en-US" sz="1400" b="1" dirty="0" err="1">
                <a:solidFill>
                  <a:srgbClr val="597CFF"/>
                </a:solidFill>
                <a:latin typeface="News Gothic MT" panose="020B0503020103020203" pitchFamily="34" charset="0"/>
              </a:rPr>
              <a:t>Gwen.Grinyer@uregina.ca</a:t>
            </a:r>
            <a:endParaRPr lang="en-US" sz="1400" b="1" dirty="0">
              <a:solidFill>
                <a:srgbClr val="597CFF"/>
              </a:solidFill>
              <a:latin typeface="News Gothic MT" panose="020B0503020103020203" pitchFamily="34" charset="0"/>
            </a:endParaRPr>
          </a:p>
        </p:txBody>
      </p:sp>
      <p:sp>
        <p:nvSpPr>
          <p:cNvPr id="25" name="TextBox 24">
            <a:extLst>
              <a:ext uri="{FF2B5EF4-FFF2-40B4-BE49-F238E27FC236}">
                <a16:creationId xmlns:a16="http://schemas.microsoft.com/office/drawing/2014/main" id="{1292B875-4AF3-5042-8E5D-1436369192CD}"/>
              </a:ext>
            </a:extLst>
          </p:cNvPr>
          <p:cNvSpPr txBox="1"/>
          <p:nvPr/>
        </p:nvSpPr>
        <p:spPr>
          <a:xfrm>
            <a:off x="959426" y="5805304"/>
            <a:ext cx="1863011" cy="307777"/>
          </a:xfrm>
          <a:prstGeom prst="rect">
            <a:avLst/>
          </a:prstGeom>
          <a:noFill/>
        </p:spPr>
        <p:txBody>
          <a:bodyPr wrap="none" rtlCol="0">
            <a:spAutoFit/>
          </a:bodyPr>
          <a:lstStyle/>
          <a:p>
            <a:r>
              <a:rPr lang="en-US" sz="1400" b="1" dirty="0">
                <a:solidFill>
                  <a:srgbClr val="B33892"/>
                </a:solidFill>
                <a:latin typeface="News Gothic MT" panose="020B0503020103020203" pitchFamily="34" charset="0"/>
              </a:rPr>
              <a:t>@</a:t>
            </a:r>
            <a:r>
              <a:rPr lang="en-US" sz="1400" b="1" dirty="0" err="1">
                <a:solidFill>
                  <a:srgbClr val="B33892"/>
                </a:solidFill>
                <a:latin typeface="News Gothic MT" panose="020B0503020103020203" pitchFamily="34" charset="0"/>
              </a:rPr>
              <a:t>gwendoesscience</a:t>
            </a:r>
            <a:endParaRPr lang="en-US" sz="1400" b="1" dirty="0">
              <a:solidFill>
                <a:srgbClr val="B33892"/>
              </a:solidFill>
              <a:latin typeface="News Gothic MT" panose="020B0503020103020203" pitchFamily="34" charset="0"/>
            </a:endParaRPr>
          </a:p>
        </p:txBody>
      </p:sp>
    </p:spTree>
    <p:extLst>
      <p:ext uri="{BB962C8B-B14F-4D97-AF65-F5344CB8AC3E}">
        <p14:creationId xmlns:p14="http://schemas.microsoft.com/office/powerpoint/2010/main" val="2251072270"/>
      </p:ext>
    </p:extLst>
  </p:cSld>
  <p:clrMapOvr>
    <a:masterClrMapping/>
  </p:clrMapOvr>
</p:sld>
</file>

<file path=ppt/slides/slide3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a:extLst>
              <a:ext uri="{FF2B5EF4-FFF2-40B4-BE49-F238E27FC236}">
                <a16:creationId xmlns:a16="http://schemas.microsoft.com/office/drawing/2014/main" id="{E74B3288-8861-9C4B-AC97-35E11505CEF8}"/>
              </a:ext>
            </a:extLst>
          </p:cNvPr>
          <p:cNvPicPr>
            <a:picLocks noChangeAspect="1"/>
          </p:cNvPicPr>
          <p:nvPr/>
        </p:nvPicPr>
        <p:blipFill rotWithShape="1">
          <a:blip r:embed="rId2" cstate="print">
            <a:extLst>
              <a:ext uri="{BEBA8EAE-BF5A-486C-A8C5-ECC9F3942E4B}">
                <a14:imgProps xmlns:a14="http://schemas.microsoft.com/office/drawing/2010/main">
                  <a14:imgLayer r:embed="rId3">
                    <a14:imgEffect>
                      <a14:sharpenSoften amount="25000"/>
                    </a14:imgEffect>
                  </a14:imgLayer>
                </a14:imgProps>
              </a:ext>
              <a:ext uri="{28A0092B-C50C-407E-A947-70E740481C1C}">
                <a14:useLocalDpi xmlns:a14="http://schemas.microsoft.com/office/drawing/2010/main"/>
              </a:ext>
            </a:extLst>
          </a:blip>
          <a:srcRect l="3334" r="4820"/>
          <a:stretch/>
        </p:blipFill>
        <p:spPr>
          <a:xfrm>
            <a:off x="0" y="856800"/>
            <a:ext cx="9144000" cy="5493935"/>
          </a:xfrm>
          <a:prstGeom prst="rect">
            <a:avLst/>
          </a:prstGeom>
        </p:spPr>
      </p:pic>
      <p:sp>
        <p:nvSpPr>
          <p:cNvPr id="2" name="Titre 1"/>
          <p:cNvSpPr>
            <a:spLocks noGrp="1"/>
          </p:cNvSpPr>
          <p:nvPr>
            <p:ph type="title"/>
          </p:nvPr>
        </p:nvSpPr>
        <p:spPr/>
        <p:txBody>
          <a:bodyPr/>
          <a:lstStyle/>
          <a:p>
            <a:r>
              <a:rPr lang="en-CA"/>
              <a:t>Regina Cube for Multiple Particles (RCMP)</a:t>
            </a:r>
          </a:p>
        </p:txBody>
      </p:sp>
      <p:sp>
        <p:nvSpPr>
          <p:cNvPr id="3" name="Espace réservé du contenu 2"/>
          <p:cNvSpPr>
            <a:spLocks noGrp="1"/>
          </p:cNvSpPr>
          <p:nvPr>
            <p:ph idx="1"/>
          </p:nvPr>
        </p:nvSpPr>
        <p:spPr/>
        <p:txBody>
          <a:bodyPr/>
          <a:lstStyle/>
          <a:p>
            <a:r>
              <a:rPr lang="en-CA" dirty="0"/>
              <a:t>Beamline drawing (upstream)</a:t>
            </a:r>
          </a:p>
          <a:p>
            <a:pPr lvl="1"/>
            <a:r>
              <a:rPr lang="en-CA" dirty="0"/>
              <a:t>Assembly at UofR (going on now!)</a:t>
            </a:r>
          </a:p>
          <a:p>
            <a:pPr lvl="1"/>
            <a:r>
              <a:rPr lang="en-CA" dirty="0"/>
              <a:t>Ship to TRIUMF in 2022</a:t>
            </a:r>
          </a:p>
          <a:p>
            <a:pPr lvl="1"/>
            <a:endParaRPr lang="en-CA" dirty="0"/>
          </a:p>
          <a:p>
            <a:pPr lvl="1"/>
            <a:endParaRPr lang="en-CA" dirty="0"/>
          </a:p>
        </p:txBody>
      </p:sp>
      <p:pic>
        <p:nvPicPr>
          <p:cNvPr id="12" name="Picture 11">
            <a:extLst>
              <a:ext uri="{FF2B5EF4-FFF2-40B4-BE49-F238E27FC236}">
                <a16:creationId xmlns:a16="http://schemas.microsoft.com/office/drawing/2014/main" id="{48CDD39F-D46C-5340-BBDE-270DA4DF0176}"/>
              </a:ext>
            </a:extLst>
          </p:cNvPr>
          <p:cNvPicPr>
            <a:picLocks noChangeAspect="1"/>
          </p:cNvPicPr>
          <p:nvPr/>
        </p:nvPicPr>
        <p:blipFill>
          <a:blip r:embed="rId4" cstate="print">
            <a:extLst>
              <a:ext uri="{28A0092B-C50C-407E-A947-70E740481C1C}">
                <a14:useLocalDpi xmlns:a14="http://schemas.microsoft.com/office/drawing/2010/main"/>
              </a:ext>
            </a:extLst>
          </a:blip>
          <a:stretch>
            <a:fillRect/>
          </a:stretch>
        </p:blipFill>
        <p:spPr>
          <a:xfrm>
            <a:off x="7932882" y="91023"/>
            <a:ext cx="1175622" cy="1681793"/>
          </a:xfrm>
          <a:prstGeom prst="rect">
            <a:avLst/>
          </a:prstGeom>
        </p:spPr>
      </p:pic>
      <p:sp>
        <p:nvSpPr>
          <p:cNvPr id="11" name="ZoneTexte 15">
            <a:extLst>
              <a:ext uri="{FF2B5EF4-FFF2-40B4-BE49-F238E27FC236}">
                <a16:creationId xmlns:a16="http://schemas.microsoft.com/office/drawing/2014/main" id="{1D999CBA-D024-894F-B1EC-2182667727AB}"/>
              </a:ext>
            </a:extLst>
          </p:cNvPr>
          <p:cNvSpPr txBox="1"/>
          <p:nvPr/>
        </p:nvSpPr>
        <p:spPr>
          <a:xfrm>
            <a:off x="4245761" y="2359913"/>
            <a:ext cx="614271" cy="276999"/>
          </a:xfrm>
          <a:prstGeom prst="rect">
            <a:avLst/>
          </a:prstGeom>
          <a:noFill/>
        </p:spPr>
        <p:txBody>
          <a:bodyPr wrap="none" rtlCol="0">
            <a:spAutoFit/>
          </a:bodyPr>
          <a:lstStyle/>
          <a:p>
            <a:pPr algn="ctr"/>
            <a:r>
              <a:rPr lang="en-CA" sz="1200" b="1" dirty="0">
                <a:latin typeface="News Gothic MT"/>
                <a:cs typeface="News Gothic MT"/>
              </a:rPr>
              <a:t>Beam</a:t>
            </a:r>
          </a:p>
        </p:txBody>
      </p:sp>
      <p:cxnSp>
        <p:nvCxnSpPr>
          <p:cNvPr id="13" name="Connecteur droit 52">
            <a:extLst>
              <a:ext uri="{FF2B5EF4-FFF2-40B4-BE49-F238E27FC236}">
                <a16:creationId xmlns:a16="http://schemas.microsoft.com/office/drawing/2014/main" id="{8E2D79FC-DF02-AE44-A838-63876F6DEAEF}"/>
              </a:ext>
            </a:extLst>
          </p:cNvPr>
          <p:cNvCxnSpPr>
            <a:cxnSpLocks noChangeAspect="1"/>
          </p:cNvCxnSpPr>
          <p:nvPr/>
        </p:nvCxnSpPr>
        <p:spPr>
          <a:xfrm flipV="1">
            <a:off x="4319303" y="2549101"/>
            <a:ext cx="755969" cy="288000"/>
          </a:xfrm>
          <a:prstGeom prst="line">
            <a:avLst/>
          </a:prstGeom>
          <a:ln w="25400">
            <a:solidFill>
              <a:schemeClr val="tx1"/>
            </a:solidFill>
            <a:headEnd type="arrow"/>
            <a:tailEnd type="none"/>
          </a:ln>
          <a:effectLst/>
        </p:spPr>
        <p:style>
          <a:lnRef idx="2">
            <a:schemeClr val="accent1"/>
          </a:lnRef>
          <a:fillRef idx="0">
            <a:schemeClr val="accent1"/>
          </a:fillRef>
          <a:effectRef idx="1">
            <a:schemeClr val="accent1"/>
          </a:effectRef>
          <a:fontRef idx="minor">
            <a:schemeClr val="tx1"/>
          </a:fontRef>
        </p:style>
      </p:cxnSp>
      <p:cxnSp>
        <p:nvCxnSpPr>
          <p:cNvPr id="16" name="Connecteur droit 52">
            <a:extLst>
              <a:ext uri="{FF2B5EF4-FFF2-40B4-BE49-F238E27FC236}">
                <a16:creationId xmlns:a16="http://schemas.microsoft.com/office/drawing/2014/main" id="{C2C4DA02-F46D-6B49-9F50-51E1CAB786A2}"/>
              </a:ext>
            </a:extLst>
          </p:cNvPr>
          <p:cNvCxnSpPr>
            <a:cxnSpLocks/>
          </p:cNvCxnSpPr>
          <p:nvPr/>
        </p:nvCxnSpPr>
        <p:spPr>
          <a:xfrm>
            <a:off x="1619672" y="2996952"/>
            <a:ext cx="0" cy="2520280"/>
          </a:xfrm>
          <a:prstGeom prst="line">
            <a:avLst/>
          </a:prstGeom>
          <a:ln>
            <a:solidFill>
              <a:schemeClr val="tx1"/>
            </a:solidFill>
            <a:headEnd type="arrow"/>
            <a:tailEnd type="arrow"/>
          </a:ln>
          <a:effectLst/>
        </p:spPr>
        <p:style>
          <a:lnRef idx="2">
            <a:schemeClr val="accent1"/>
          </a:lnRef>
          <a:fillRef idx="0">
            <a:schemeClr val="accent1"/>
          </a:fillRef>
          <a:effectRef idx="1">
            <a:schemeClr val="accent1"/>
          </a:effectRef>
          <a:fontRef idx="minor">
            <a:schemeClr val="tx1"/>
          </a:fontRef>
        </p:style>
      </p:cxnSp>
      <p:sp>
        <p:nvSpPr>
          <p:cNvPr id="20" name="ZoneTexte 15">
            <a:extLst>
              <a:ext uri="{FF2B5EF4-FFF2-40B4-BE49-F238E27FC236}">
                <a16:creationId xmlns:a16="http://schemas.microsoft.com/office/drawing/2014/main" id="{A0B09ECD-0A12-9B44-8605-EE57C0B3069B}"/>
              </a:ext>
            </a:extLst>
          </p:cNvPr>
          <p:cNvSpPr txBox="1"/>
          <p:nvPr/>
        </p:nvSpPr>
        <p:spPr>
          <a:xfrm>
            <a:off x="2650249" y="5704404"/>
            <a:ext cx="1920719" cy="646331"/>
          </a:xfrm>
          <a:prstGeom prst="rect">
            <a:avLst/>
          </a:prstGeom>
          <a:noFill/>
        </p:spPr>
        <p:txBody>
          <a:bodyPr wrap="none" rtlCol="0">
            <a:spAutoFit/>
          </a:bodyPr>
          <a:lstStyle/>
          <a:p>
            <a:pPr algn="ctr"/>
            <a:r>
              <a:rPr lang="en-CA" sz="1200" b="1" dirty="0">
                <a:latin typeface="News Gothic MT"/>
                <a:cs typeface="News Gothic MT"/>
              </a:rPr>
              <a:t>Radioactive ions</a:t>
            </a:r>
          </a:p>
          <a:p>
            <a:pPr algn="ctr"/>
            <a:r>
              <a:rPr lang="en-CA" sz="1200" b="1" dirty="0">
                <a:latin typeface="News Gothic MT"/>
                <a:cs typeface="News Gothic MT"/>
              </a:rPr>
              <a:t>stop at the centre</a:t>
            </a:r>
          </a:p>
          <a:p>
            <a:pPr algn="ctr"/>
            <a:r>
              <a:rPr lang="en-CA" sz="1200" b="1" dirty="0">
                <a:latin typeface="News Gothic MT"/>
                <a:cs typeface="News Gothic MT"/>
              </a:rPr>
              <a:t>(catcher foil not shown)</a:t>
            </a:r>
          </a:p>
        </p:txBody>
      </p:sp>
      <p:cxnSp>
        <p:nvCxnSpPr>
          <p:cNvPr id="23" name="Connecteur droit 52">
            <a:extLst>
              <a:ext uri="{FF2B5EF4-FFF2-40B4-BE49-F238E27FC236}">
                <a16:creationId xmlns:a16="http://schemas.microsoft.com/office/drawing/2014/main" id="{5F9B7150-D7F6-F34B-9774-3CDC2AA30D4A}"/>
              </a:ext>
            </a:extLst>
          </p:cNvPr>
          <p:cNvCxnSpPr>
            <a:cxnSpLocks/>
            <a:endCxn id="20" idx="0"/>
          </p:cNvCxnSpPr>
          <p:nvPr/>
        </p:nvCxnSpPr>
        <p:spPr>
          <a:xfrm>
            <a:off x="2895016" y="4257092"/>
            <a:ext cx="715593" cy="1447312"/>
          </a:xfrm>
          <a:prstGeom prst="line">
            <a:avLst/>
          </a:prstGeom>
          <a:ln w="25400">
            <a:solidFill>
              <a:schemeClr val="tx1"/>
            </a:solidFill>
            <a:headEnd type="arrow"/>
            <a:tailEnd type="none"/>
          </a:ln>
          <a:effectLst/>
        </p:spPr>
        <p:style>
          <a:lnRef idx="2">
            <a:schemeClr val="accent1"/>
          </a:lnRef>
          <a:fillRef idx="0">
            <a:schemeClr val="accent1"/>
          </a:fillRef>
          <a:effectRef idx="1">
            <a:schemeClr val="accent1"/>
          </a:effectRef>
          <a:fontRef idx="minor">
            <a:schemeClr val="tx1"/>
          </a:fontRef>
        </p:style>
      </p:cxnSp>
      <p:sp>
        <p:nvSpPr>
          <p:cNvPr id="26" name="ZoneTexte 15">
            <a:extLst>
              <a:ext uri="{FF2B5EF4-FFF2-40B4-BE49-F238E27FC236}">
                <a16:creationId xmlns:a16="http://schemas.microsoft.com/office/drawing/2014/main" id="{E4CB0D13-51FA-4D47-9201-39434AD3ED4C}"/>
              </a:ext>
            </a:extLst>
          </p:cNvPr>
          <p:cNvSpPr txBox="1"/>
          <p:nvPr/>
        </p:nvSpPr>
        <p:spPr>
          <a:xfrm>
            <a:off x="289928" y="3599263"/>
            <a:ext cx="1330814" cy="461665"/>
          </a:xfrm>
          <a:prstGeom prst="rect">
            <a:avLst/>
          </a:prstGeom>
          <a:noFill/>
        </p:spPr>
        <p:txBody>
          <a:bodyPr wrap="none" rtlCol="0">
            <a:spAutoFit/>
          </a:bodyPr>
          <a:lstStyle/>
          <a:p>
            <a:pPr algn="ctr"/>
            <a:r>
              <a:rPr lang="en-CA" sz="1200" b="1" dirty="0">
                <a:latin typeface="News Gothic MT"/>
                <a:cs typeface="News Gothic MT"/>
              </a:rPr>
              <a:t>Outer diameter</a:t>
            </a:r>
          </a:p>
          <a:p>
            <a:pPr algn="ctr"/>
            <a:r>
              <a:rPr lang="en-CA" sz="1200" b="1" dirty="0">
                <a:latin typeface="News Gothic MT"/>
                <a:cs typeface="News Gothic MT"/>
              </a:rPr>
              <a:t>17.9 cm</a:t>
            </a:r>
          </a:p>
        </p:txBody>
      </p:sp>
      <p:sp>
        <p:nvSpPr>
          <p:cNvPr id="28" name="ZoneTexte 14">
            <a:extLst>
              <a:ext uri="{FF2B5EF4-FFF2-40B4-BE49-F238E27FC236}">
                <a16:creationId xmlns:a16="http://schemas.microsoft.com/office/drawing/2014/main" id="{3E5F91F1-F553-8742-8154-03D2C2314A87}"/>
              </a:ext>
            </a:extLst>
          </p:cNvPr>
          <p:cNvSpPr txBox="1"/>
          <p:nvPr/>
        </p:nvSpPr>
        <p:spPr>
          <a:xfrm>
            <a:off x="7452320" y="5949280"/>
            <a:ext cx="1440160" cy="276999"/>
          </a:xfrm>
          <a:prstGeom prst="rect">
            <a:avLst/>
          </a:prstGeom>
          <a:noFill/>
        </p:spPr>
        <p:txBody>
          <a:bodyPr wrap="square" rtlCol="0" anchor="ctr">
            <a:spAutoFit/>
          </a:bodyPr>
          <a:lstStyle/>
          <a:p>
            <a:r>
              <a:rPr lang="fr-FR" sz="1200" b="1" dirty="0">
                <a:latin typeface="News Gothic MT"/>
                <a:cs typeface="News Gothic MT"/>
              </a:rPr>
              <a:t>Image: </a:t>
            </a:r>
            <a:r>
              <a:rPr lang="fr-FR" sz="1200" b="1" dirty="0" err="1">
                <a:latin typeface="News Gothic MT"/>
                <a:cs typeface="News Gothic MT"/>
              </a:rPr>
              <a:t>K.Kapoor</a:t>
            </a:r>
            <a:endParaRPr lang="fr-FR" sz="1200" b="1" dirty="0">
              <a:latin typeface="News Gothic MT"/>
              <a:cs typeface="News Gothic MT"/>
            </a:endParaRPr>
          </a:p>
        </p:txBody>
      </p:sp>
      <p:sp>
        <p:nvSpPr>
          <p:cNvPr id="14" name="ZoneTexte 15">
            <a:extLst>
              <a:ext uri="{FF2B5EF4-FFF2-40B4-BE49-F238E27FC236}">
                <a16:creationId xmlns:a16="http://schemas.microsoft.com/office/drawing/2014/main" id="{F7CD83F6-C158-4741-AC89-849D0769D42A}"/>
              </a:ext>
            </a:extLst>
          </p:cNvPr>
          <p:cNvSpPr txBox="1"/>
          <p:nvPr/>
        </p:nvSpPr>
        <p:spPr>
          <a:xfrm>
            <a:off x="315646" y="4191471"/>
            <a:ext cx="1282723" cy="461665"/>
          </a:xfrm>
          <a:prstGeom prst="rect">
            <a:avLst/>
          </a:prstGeom>
          <a:noFill/>
        </p:spPr>
        <p:txBody>
          <a:bodyPr wrap="none" rtlCol="0">
            <a:spAutoFit/>
          </a:bodyPr>
          <a:lstStyle/>
          <a:p>
            <a:pPr algn="ctr"/>
            <a:r>
              <a:rPr lang="en-CA" sz="1200" b="1" dirty="0">
                <a:latin typeface="News Gothic MT"/>
                <a:cs typeface="News Gothic MT"/>
              </a:rPr>
              <a:t>Inner diameter</a:t>
            </a:r>
          </a:p>
          <a:p>
            <a:pPr algn="ctr"/>
            <a:r>
              <a:rPr lang="en-CA" sz="1200" b="1" dirty="0">
                <a:latin typeface="News Gothic MT"/>
                <a:cs typeface="News Gothic MT"/>
              </a:rPr>
              <a:t>16.4 cm</a:t>
            </a:r>
          </a:p>
        </p:txBody>
      </p:sp>
    </p:spTree>
    <p:extLst>
      <p:ext uri="{BB962C8B-B14F-4D97-AF65-F5344CB8AC3E}">
        <p14:creationId xmlns:p14="http://schemas.microsoft.com/office/powerpoint/2010/main" val="1615752675"/>
      </p:ext>
    </p:extLst>
  </p:cSld>
  <p:clrMapOvr>
    <a:masterClrMapping/>
  </p:clrMapOvr>
</p:sld>
</file>

<file path=ppt/slides/slide3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09FF0086-BF4B-4105-854D-6DDFC4B4B162}"/>
              </a:ext>
            </a:extLst>
          </p:cNvPr>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714375" y="814387"/>
            <a:ext cx="7715250" cy="5229225"/>
          </a:xfrm>
          <a:prstGeom prst="rect">
            <a:avLst/>
          </a:prstGeom>
        </p:spPr>
      </p:pic>
      <p:cxnSp>
        <p:nvCxnSpPr>
          <p:cNvPr id="3" name="Straight Arrow Connector 2">
            <a:extLst>
              <a:ext uri="{FF2B5EF4-FFF2-40B4-BE49-F238E27FC236}">
                <a16:creationId xmlns:a16="http://schemas.microsoft.com/office/drawing/2014/main" id="{5321D48B-F423-4BC9-AA9B-C1039CAF5061}"/>
              </a:ext>
            </a:extLst>
          </p:cNvPr>
          <p:cNvCxnSpPr>
            <a:cxnSpLocks/>
          </p:cNvCxnSpPr>
          <p:nvPr/>
        </p:nvCxnSpPr>
        <p:spPr>
          <a:xfrm flipV="1">
            <a:off x="3686822" y="4630321"/>
            <a:ext cx="317500" cy="2120900"/>
          </a:xfrm>
          <a:prstGeom prst="straightConnector1">
            <a:avLst/>
          </a:prstGeom>
          <a:ln w="31750">
            <a:solidFill>
              <a:srgbClr val="FF3300"/>
            </a:solidFill>
            <a:headEnd w="lg" len="lg"/>
            <a:tailEnd type="triangle" w="lg" len="lg"/>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707939616"/>
      </p:ext>
    </p:extLst>
  </p:cSld>
  <p:clrMapOvr>
    <a:masterClrMapping/>
  </p:clrMapOvr>
</p:sld>
</file>

<file path=ppt/slides/slide3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BCDC98DD-CBAA-4208-A0E5-0F396F84210B}"/>
              </a:ext>
            </a:extLst>
          </p:cNvPr>
          <p:cNvPicPr>
            <a:picLocks noChangeAspect="1"/>
          </p:cNvPicPr>
          <p:nvPr/>
        </p:nvPicPr>
        <p:blipFill rotWithShape="1">
          <a:blip r:embed="rId3" cstate="print">
            <a:extLst>
              <a:ext uri="{28A0092B-C50C-407E-A947-70E740481C1C}">
                <a14:useLocalDpi xmlns:a14="http://schemas.microsoft.com/office/drawing/2010/main"/>
              </a:ext>
            </a:extLst>
          </a:blip>
          <a:srcRect l="3031"/>
          <a:stretch/>
        </p:blipFill>
        <p:spPr>
          <a:xfrm>
            <a:off x="1117600" y="833437"/>
            <a:ext cx="6908800" cy="5191125"/>
          </a:xfrm>
          <a:prstGeom prst="rect">
            <a:avLst/>
          </a:prstGeom>
        </p:spPr>
      </p:pic>
      <p:cxnSp>
        <p:nvCxnSpPr>
          <p:cNvPr id="4" name="Straight Arrow Connector 3">
            <a:extLst>
              <a:ext uri="{FF2B5EF4-FFF2-40B4-BE49-F238E27FC236}">
                <a16:creationId xmlns:a16="http://schemas.microsoft.com/office/drawing/2014/main" id="{44D8FBE7-24E2-4A05-8547-DF35C6F6B74B}"/>
              </a:ext>
            </a:extLst>
          </p:cNvPr>
          <p:cNvCxnSpPr>
            <a:cxnSpLocks/>
          </p:cNvCxnSpPr>
          <p:nvPr/>
        </p:nvCxnSpPr>
        <p:spPr>
          <a:xfrm flipV="1">
            <a:off x="3695700" y="4406900"/>
            <a:ext cx="431800" cy="2273300"/>
          </a:xfrm>
          <a:prstGeom prst="straightConnector1">
            <a:avLst/>
          </a:prstGeom>
          <a:ln w="31750">
            <a:solidFill>
              <a:srgbClr val="FF3300"/>
            </a:solidFill>
            <a:headEnd w="lg" len="lg"/>
            <a:tailEnd type="triangle" w="lg" len="lg"/>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476637908"/>
      </p:ext>
    </p:extLst>
  </p:cSld>
  <p:clrMapOvr>
    <a:masterClrMapping/>
  </p:clrMapOvr>
</p:sld>
</file>

<file path=ppt/slides/slide3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484972FD-DF78-4EC6-AB5F-FEFF1CBD3719}"/>
              </a:ext>
            </a:extLst>
          </p:cNvPr>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1090612" y="838200"/>
            <a:ext cx="6962775" cy="5181600"/>
          </a:xfrm>
          <a:prstGeom prst="rect">
            <a:avLst/>
          </a:prstGeom>
        </p:spPr>
      </p:pic>
    </p:spTree>
    <p:extLst>
      <p:ext uri="{BB962C8B-B14F-4D97-AF65-F5344CB8AC3E}">
        <p14:creationId xmlns:p14="http://schemas.microsoft.com/office/powerpoint/2010/main" val="2280657364"/>
      </p:ext>
    </p:extLst>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C6CD0B7B-0E98-43D8-99D7-982B030E66D9}"/>
              </a:ext>
            </a:extLst>
          </p:cNvPr>
          <p:cNvPicPr>
            <a:picLocks noChangeAspect="1"/>
          </p:cNvPicPr>
          <p:nvPr/>
        </p:nvPicPr>
        <p:blipFill>
          <a:blip r:embed="rId2"/>
          <a:stretch>
            <a:fillRect/>
          </a:stretch>
        </p:blipFill>
        <p:spPr>
          <a:xfrm>
            <a:off x="0" y="0"/>
            <a:ext cx="4960307" cy="2650146"/>
          </a:xfrm>
          <a:prstGeom prst="rect">
            <a:avLst/>
          </a:prstGeom>
        </p:spPr>
      </p:pic>
      <p:pic>
        <p:nvPicPr>
          <p:cNvPr id="6" name="Picture 5">
            <a:extLst>
              <a:ext uri="{FF2B5EF4-FFF2-40B4-BE49-F238E27FC236}">
                <a16:creationId xmlns:a16="http://schemas.microsoft.com/office/drawing/2014/main" id="{327F086A-6BAB-442C-8950-E0292B45D428}"/>
              </a:ext>
            </a:extLst>
          </p:cNvPr>
          <p:cNvPicPr>
            <a:picLocks noChangeAspect="1"/>
          </p:cNvPicPr>
          <p:nvPr/>
        </p:nvPicPr>
        <p:blipFill>
          <a:blip r:embed="rId3"/>
          <a:stretch>
            <a:fillRect/>
          </a:stretch>
        </p:blipFill>
        <p:spPr>
          <a:xfrm>
            <a:off x="0" y="2661781"/>
            <a:ext cx="5448493" cy="4196219"/>
          </a:xfrm>
          <a:prstGeom prst="rect">
            <a:avLst/>
          </a:prstGeom>
        </p:spPr>
      </p:pic>
      <p:sp>
        <p:nvSpPr>
          <p:cNvPr id="2" name="TextBox 1">
            <a:extLst>
              <a:ext uri="{FF2B5EF4-FFF2-40B4-BE49-F238E27FC236}">
                <a16:creationId xmlns:a16="http://schemas.microsoft.com/office/drawing/2014/main" id="{45978032-12C6-40E6-9E12-FA32316F63EF}"/>
              </a:ext>
            </a:extLst>
          </p:cNvPr>
          <p:cNvSpPr txBox="1"/>
          <p:nvPr/>
        </p:nvSpPr>
        <p:spPr>
          <a:xfrm>
            <a:off x="5448493" y="0"/>
            <a:ext cx="3695506" cy="6186309"/>
          </a:xfrm>
          <a:prstGeom prst="rect">
            <a:avLst/>
          </a:prstGeom>
          <a:noFill/>
        </p:spPr>
        <p:txBody>
          <a:bodyPr wrap="square">
            <a:spAutoFit/>
          </a:bodyPr>
          <a:lstStyle/>
          <a:p>
            <a:pPr algn="just"/>
            <a:r>
              <a:rPr lang="en-US" sz="1800" b="0" i="0" u="none" strike="noStrike" baseline="0" dirty="0">
                <a:latin typeface="Cambria" panose="02040503050406030204" pitchFamily="18" charset="0"/>
                <a:ea typeface="Cambria" panose="02040503050406030204" pitchFamily="18" charset="0"/>
              </a:rPr>
              <a:t>Our recommended </a:t>
            </a:r>
            <a:r>
              <a:rPr lang="en-US" sz="1800" b="0" i="1" u="none" strike="noStrike" baseline="0" dirty="0">
                <a:latin typeface="Cambria" panose="02040503050406030204" pitchFamily="18" charset="0"/>
                <a:ea typeface="Cambria" panose="02040503050406030204" pitchFamily="18" charset="0"/>
              </a:rPr>
              <a:t>K</a:t>
            </a:r>
            <a:r>
              <a:rPr lang="en-US" sz="1800" b="0" u="none" strike="noStrike" baseline="0" dirty="0">
                <a:latin typeface="Cambria" panose="02040503050406030204" pitchFamily="18" charset="0"/>
                <a:ea typeface="Cambria" panose="02040503050406030204" pitchFamily="18" charset="0"/>
              </a:rPr>
              <a:t>-level</a:t>
            </a:r>
            <a:r>
              <a:rPr lang="en-US" sz="1800" b="0" i="0" u="none" strike="noStrike" baseline="0" dirty="0">
                <a:latin typeface="Cambria" panose="02040503050406030204" pitchFamily="18" charset="0"/>
                <a:ea typeface="Cambria" panose="02040503050406030204" pitchFamily="18" charset="0"/>
              </a:rPr>
              <a:t> widths are the EADL values with two adjustments. The resulting recommended widths for </a:t>
            </a:r>
            <a:r>
              <a:rPr lang="en-US" sz="1800" b="0" i="1" u="none" strike="noStrike" baseline="0" dirty="0">
                <a:latin typeface="Cambria" panose="02040503050406030204" pitchFamily="18" charset="0"/>
                <a:ea typeface="Cambria" panose="02040503050406030204" pitchFamily="18" charset="0"/>
              </a:rPr>
              <a:t>Z </a:t>
            </a:r>
            <a:r>
              <a:rPr lang="zh-CN" altLang="en-US" dirty="0">
                <a:latin typeface="Cambria" panose="02040503050406030204" pitchFamily="18" charset="0"/>
              </a:rPr>
              <a:t>≥</a:t>
            </a:r>
            <a:r>
              <a:rPr lang="en-US" sz="1800" b="0" i="0" u="none" strike="noStrike" baseline="0" dirty="0">
                <a:latin typeface="Cambria" panose="02040503050406030204" pitchFamily="18" charset="0"/>
                <a:ea typeface="Cambria" panose="02040503050406030204" pitchFamily="18" charset="0"/>
              </a:rPr>
              <a:t> 18 are slightly higher than the EADL widths and agree slightly better with the widths derived from the minimum experimental </a:t>
            </a:r>
            <a:r>
              <a:rPr lang="en-US" sz="1800" b="0" i="1" u="none" strike="noStrike" baseline="0" dirty="0">
                <a:latin typeface="Cambria" panose="02040503050406030204" pitchFamily="18" charset="0"/>
                <a:ea typeface="Cambria" panose="02040503050406030204" pitchFamily="18" charset="0"/>
              </a:rPr>
              <a:t>K</a:t>
            </a:r>
            <a:r>
              <a:rPr lang="en-US" altLang="zh-CN" sz="1800" b="0" i="1" u="none" strike="noStrike" baseline="0" dirty="0">
                <a:latin typeface="Cambria" panose="02040503050406030204" pitchFamily="18" charset="0"/>
                <a:ea typeface="Cambria" panose="02040503050406030204" pitchFamily="18" charset="0"/>
              </a:rPr>
              <a:t>α</a:t>
            </a:r>
            <a:r>
              <a:rPr lang="en-US" sz="1800" b="0" i="0" u="none" strike="noStrike" baseline="0" dirty="0">
                <a:latin typeface="Cambria" panose="02040503050406030204" pitchFamily="18" charset="0"/>
                <a:ea typeface="Cambria" panose="02040503050406030204" pitchFamily="18" charset="0"/>
              </a:rPr>
              <a:t>1 line widths.</a:t>
            </a:r>
          </a:p>
          <a:p>
            <a:pPr algn="just"/>
            <a:endParaRPr lang="en-US" dirty="0">
              <a:latin typeface="Cambria" panose="02040503050406030204" pitchFamily="18" charset="0"/>
              <a:ea typeface="Cambria" panose="02040503050406030204" pitchFamily="18" charset="0"/>
            </a:endParaRPr>
          </a:p>
          <a:p>
            <a:pPr algn="just"/>
            <a:r>
              <a:rPr lang="en-US" sz="1800" b="0" i="0" u="none" strike="noStrike" baseline="0" dirty="0">
                <a:latin typeface="Cambria" panose="02040503050406030204" pitchFamily="18" charset="0"/>
                <a:ea typeface="Cambria" panose="02040503050406030204" pitchFamily="18" charset="0"/>
              </a:rPr>
              <a:t>A simplistic error estimate for the recommended level width might be obtained just by examining the scatter of experimental data relative to the recommended values. A systematic and precise derivation of the uncertainties, free of subjectivity, appears to us an intractable challenge. These estimates are offered as suggestions and are </a:t>
            </a:r>
            <a:r>
              <a:rPr lang="en-US" sz="1800" b="1" i="0" u="none" strike="noStrike" baseline="0" dirty="0">
                <a:latin typeface="Cambria" panose="02040503050406030204" pitchFamily="18" charset="0"/>
                <a:ea typeface="Cambria" panose="02040503050406030204" pitchFamily="18" charset="0"/>
              </a:rPr>
              <a:t>not intended to be used rigorously</a:t>
            </a:r>
            <a:r>
              <a:rPr lang="en-US" sz="1800" b="0" i="0" u="none" strike="noStrike" baseline="0" dirty="0">
                <a:latin typeface="Cambria" panose="02040503050406030204" pitchFamily="18" charset="0"/>
                <a:ea typeface="Cambria" panose="02040503050406030204" pitchFamily="18" charset="0"/>
              </a:rPr>
              <a:t>.</a:t>
            </a:r>
            <a:endParaRPr lang="en-US" dirty="0">
              <a:latin typeface="Cambria" panose="02040503050406030204" pitchFamily="18" charset="0"/>
              <a:ea typeface="Cambria" panose="02040503050406030204" pitchFamily="18" charset="0"/>
            </a:endParaRPr>
          </a:p>
        </p:txBody>
      </p:sp>
      <p:sp>
        <p:nvSpPr>
          <p:cNvPr id="7" name="TextBox 6">
            <a:extLst>
              <a:ext uri="{FF2B5EF4-FFF2-40B4-BE49-F238E27FC236}">
                <a16:creationId xmlns:a16="http://schemas.microsoft.com/office/drawing/2014/main" id="{A31A83F3-FA83-4FD3-B79F-D2EC13DE6F0B}"/>
              </a:ext>
            </a:extLst>
          </p:cNvPr>
          <p:cNvSpPr txBox="1"/>
          <p:nvPr/>
        </p:nvSpPr>
        <p:spPr>
          <a:xfrm>
            <a:off x="5549030" y="6211669"/>
            <a:ext cx="3594969" cy="646331"/>
          </a:xfrm>
          <a:prstGeom prst="rect">
            <a:avLst/>
          </a:prstGeom>
          <a:noFill/>
        </p:spPr>
        <p:txBody>
          <a:bodyPr wrap="square">
            <a:spAutoFit/>
          </a:bodyPr>
          <a:lstStyle/>
          <a:p>
            <a:r>
              <a:rPr lang="en-US" dirty="0">
                <a:solidFill>
                  <a:srgbClr val="0000CC"/>
                </a:solidFill>
              </a:rPr>
              <a:t>J. L. Campbell </a:t>
            </a:r>
            <a:r>
              <a:rPr lang="en-US" i="1" dirty="0">
                <a:solidFill>
                  <a:srgbClr val="0000CC"/>
                </a:solidFill>
              </a:rPr>
              <a:t>et al</a:t>
            </a:r>
            <a:r>
              <a:rPr lang="en-US" dirty="0">
                <a:solidFill>
                  <a:srgbClr val="0000CC"/>
                </a:solidFill>
              </a:rPr>
              <a:t>., At. Data Nucl. Data Tables 77, 1 (2001).</a:t>
            </a:r>
          </a:p>
        </p:txBody>
      </p:sp>
    </p:spTree>
    <p:extLst>
      <p:ext uri="{BB962C8B-B14F-4D97-AF65-F5344CB8AC3E}">
        <p14:creationId xmlns:p14="http://schemas.microsoft.com/office/powerpoint/2010/main" val="2143605060"/>
      </p:ext>
    </p:extLst>
  </p:cSld>
  <p:clrMapOvr>
    <a:masterClrMapping/>
  </p:clrMapOvr>
</p:sld>
</file>

<file path=ppt/slides/slide3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Table 2">
            <a:extLst>
              <a:ext uri="{FF2B5EF4-FFF2-40B4-BE49-F238E27FC236}">
                <a16:creationId xmlns:a16="http://schemas.microsoft.com/office/drawing/2014/main" id="{8B83F171-35BB-4EAC-9EF4-2462F6411C29}"/>
              </a:ext>
            </a:extLst>
          </p:cNvPr>
          <p:cNvGraphicFramePr>
            <a:graphicFrameLocks noGrp="1"/>
          </p:cNvGraphicFramePr>
          <p:nvPr/>
        </p:nvGraphicFramePr>
        <p:xfrm>
          <a:off x="165100" y="330199"/>
          <a:ext cx="8763000" cy="2682240"/>
        </p:xfrm>
        <a:graphic>
          <a:graphicData uri="http://schemas.openxmlformats.org/drawingml/2006/table">
            <a:tbl>
              <a:tblPr firstRow="1" bandRow="1">
                <a:tableStyleId>{BC89EF96-8CEA-46FF-86C4-4CE0E7609802}</a:tableStyleId>
              </a:tblPr>
              <a:tblGrid>
                <a:gridCol w="3467100">
                  <a:extLst>
                    <a:ext uri="{9D8B030D-6E8A-4147-A177-3AD203B41FA5}">
                      <a16:colId xmlns:a16="http://schemas.microsoft.com/office/drawing/2014/main" val="3230735519"/>
                    </a:ext>
                  </a:extLst>
                </a:gridCol>
                <a:gridCol w="5295900">
                  <a:extLst>
                    <a:ext uri="{9D8B030D-6E8A-4147-A177-3AD203B41FA5}">
                      <a16:colId xmlns:a16="http://schemas.microsoft.com/office/drawing/2014/main" val="3844385127"/>
                    </a:ext>
                  </a:extLst>
                </a:gridCol>
              </a:tblGrid>
              <a:tr h="128313">
                <a:tc>
                  <a:txBody>
                    <a:bodyPr/>
                    <a:lstStyle/>
                    <a:p>
                      <a:pPr algn="ctr"/>
                      <a:r>
                        <a:rPr lang="en-US" altLang="zh-CN" sz="2000" b="1" dirty="0">
                          <a:solidFill>
                            <a:schemeClr val="tx1"/>
                          </a:solidFill>
                          <a:latin typeface="+mj-lt"/>
                          <a:cs typeface="Arial" panose="020B0604020202020204" pitchFamily="34" charset="0"/>
                        </a:rPr>
                        <a:t>Observables</a:t>
                      </a:r>
                      <a:endParaRPr lang="zh-CN" altLang="en-US" sz="2000" b="1" dirty="0">
                        <a:solidFill>
                          <a:schemeClr val="tx1"/>
                        </a:solidFill>
                        <a:latin typeface="+mj-lt"/>
                        <a:cs typeface="Arial" panose="020B0604020202020204" pitchFamily="34" charset="0"/>
                      </a:endParaRPr>
                    </a:p>
                  </a:txBody>
                  <a:tcPr anchor="ctr">
                    <a:solidFill>
                      <a:schemeClr val="accent1">
                        <a:lumMod val="20000"/>
                        <a:lumOff val="80000"/>
                      </a:schemeClr>
                    </a:solidFill>
                  </a:tcPr>
                </a:tc>
                <a:tc>
                  <a:txBody>
                    <a:bodyPr/>
                    <a:lstStyle/>
                    <a:p>
                      <a:pPr algn="ctr"/>
                      <a:r>
                        <a:rPr lang="en-US" altLang="zh-CN" sz="2000" b="1" dirty="0">
                          <a:solidFill>
                            <a:schemeClr val="tx1"/>
                          </a:solidFill>
                          <a:latin typeface="+mj-lt"/>
                          <a:cs typeface="Arial" panose="020B0604020202020204" pitchFamily="34" charset="0"/>
                        </a:rPr>
                        <a:t>Detectors</a:t>
                      </a:r>
                      <a:endParaRPr lang="zh-CN" altLang="en-US" sz="2000" b="1" dirty="0">
                        <a:solidFill>
                          <a:schemeClr val="tx1"/>
                        </a:solidFill>
                        <a:latin typeface="+mj-lt"/>
                        <a:cs typeface="Arial" panose="020B0604020202020204" pitchFamily="34" charset="0"/>
                      </a:endParaRPr>
                    </a:p>
                  </a:txBody>
                  <a:tcPr anchor="ctr">
                    <a:solidFill>
                      <a:schemeClr val="accent1">
                        <a:lumMod val="20000"/>
                        <a:lumOff val="80000"/>
                      </a:schemeClr>
                    </a:solidFill>
                  </a:tcPr>
                </a:tc>
                <a:extLst>
                  <a:ext uri="{0D108BD9-81ED-4DB2-BD59-A6C34878D82A}">
                    <a16:rowId xmlns:a16="http://schemas.microsoft.com/office/drawing/2014/main" val="4072815846"/>
                  </a:ext>
                </a:extLst>
              </a:tr>
              <a:tr h="304800">
                <a:tc rowSpan="2">
                  <a:txBody>
                    <a:bodyPr/>
                    <a:lstStyle/>
                    <a:p>
                      <a:pPr algn="ctr"/>
                      <a:r>
                        <a:rPr lang="en-US" altLang="zh-CN" sz="2000" dirty="0">
                          <a:solidFill>
                            <a:schemeClr val="tx1"/>
                          </a:solidFill>
                          <a:latin typeface="+mj-lt"/>
                          <a:cs typeface="Arial" panose="020B0604020202020204" pitchFamily="34" charset="0"/>
                        </a:rPr>
                        <a:t>0-10 MeV proton</a:t>
                      </a:r>
                    </a:p>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zh-CN" sz="2000" dirty="0">
                          <a:solidFill>
                            <a:schemeClr val="tx1"/>
                          </a:solidFill>
                          <a:latin typeface="+mj-lt"/>
                          <a:cs typeface="Arial" panose="020B0604020202020204" pitchFamily="34" charset="0"/>
                        </a:rPr>
                        <a:t>0-10 MeV α</a:t>
                      </a:r>
                      <a:endParaRPr lang="zh-CN" altLang="en-US" sz="2000" dirty="0">
                        <a:solidFill>
                          <a:schemeClr val="tx1"/>
                        </a:solidFill>
                        <a:latin typeface="+mj-lt"/>
                        <a:cs typeface="Arial" panose="020B0604020202020204" pitchFamily="34" charset="0"/>
                      </a:endParaRPr>
                    </a:p>
                  </a:txBody>
                  <a:tcPr anchor="ctr">
                    <a:solidFill>
                      <a:schemeClr val="accent2">
                        <a:lumMod val="20000"/>
                        <a:lumOff val="80000"/>
                      </a:schemeClr>
                    </a:solidFill>
                  </a:tcPr>
                </a:tc>
                <a:tc>
                  <a:txBody>
                    <a:bodyPr/>
                    <a:lstStyle/>
                    <a:p>
                      <a:pPr algn="ctr"/>
                      <a:r>
                        <a:rPr lang="en-US" altLang="zh-CN" sz="2000" dirty="0">
                          <a:solidFill>
                            <a:schemeClr val="tx1"/>
                          </a:solidFill>
                          <a:latin typeface="+mj-lt"/>
                          <a:cs typeface="Arial" panose="020B0604020202020204" pitchFamily="34" charset="0"/>
                        </a:rPr>
                        <a:t>MSD012  10 μm</a:t>
                      </a:r>
                    </a:p>
                  </a:txBody>
                  <a:tcPr anchor="ctr">
                    <a:solidFill>
                      <a:schemeClr val="accent2">
                        <a:lumMod val="20000"/>
                        <a:lumOff val="80000"/>
                      </a:schemeClr>
                    </a:solidFill>
                  </a:tcPr>
                </a:tc>
                <a:extLst>
                  <a:ext uri="{0D108BD9-81ED-4DB2-BD59-A6C34878D82A}">
                    <a16:rowId xmlns:a16="http://schemas.microsoft.com/office/drawing/2014/main" val="1372357134"/>
                  </a:ext>
                </a:extLst>
              </a:tr>
              <a:tr h="304800">
                <a:tc vMerge="1">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zh-CN" altLang="en-US" sz="1700" dirty="0">
                        <a:solidFill>
                          <a:schemeClr val="tx1"/>
                        </a:solidFill>
                      </a:endParaRPr>
                    </a:p>
                  </a:txBody>
                  <a:tcPr anchor="ctr">
                    <a:solidFill>
                      <a:schemeClr val="accent2">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zh-CN" sz="2000" dirty="0">
                          <a:solidFill>
                            <a:schemeClr val="tx1"/>
                          </a:solidFill>
                          <a:latin typeface="+mj-lt"/>
                          <a:cs typeface="Arial" panose="020B0604020202020204" pitchFamily="34" charset="0"/>
                        </a:rPr>
                        <a:t>MSD026  1 mm</a:t>
                      </a:r>
                      <a:endParaRPr lang="zh-CN" altLang="en-US" sz="2000" dirty="0">
                        <a:solidFill>
                          <a:schemeClr val="tx1"/>
                        </a:solidFill>
                        <a:latin typeface="+mj-lt"/>
                        <a:cs typeface="Arial" panose="020B0604020202020204" pitchFamily="34" charset="0"/>
                      </a:endParaRPr>
                    </a:p>
                  </a:txBody>
                  <a:tcPr anchor="ctr">
                    <a:solidFill>
                      <a:schemeClr val="accent2">
                        <a:lumMod val="20000"/>
                        <a:lumOff val="80000"/>
                      </a:schemeClr>
                    </a:solidFill>
                  </a:tcPr>
                </a:tc>
                <a:extLst>
                  <a:ext uri="{0D108BD9-81ED-4DB2-BD59-A6C34878D82A}">
                    <a16:rowId xmlns:a16="http://schemas.microsoft.com/office/drawing/2014/main" val="1685976599"/>
                  </a:ext>
                </a:extLst>
              </a:tr>
              <a:tr h="128313">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zh-CN" sz="2000" dirty="0">
                          <a:solidFill>
                            <a:schemeClr val="tx1"/>
                          </a:solidFill>
                          <a:latin typeface="+mj-lt"/>
                          <a:cs typeface="Arial" panose="020B0604020202020204" pitchFamily="34" charset="0"/>
                        </a:rPr>
                        <a:t>0-10 MeV β</a:t>
                      </a:r>
                      <a:endParaRPr lang="zh-CN" altLang="en-US" sz="2000" dirty="0">
                        <a:solidFill>
                          <a:schemeClr val="tx1"/>
                        </a:solidFill>
                        <a:latin typeface="+mj-lt"/>
                        <a:cs typeface="Arial" panose="020B0604020202020204" pitchFamily="34" charset="0"/>
                      </a:endParaRPr>
                    </a:p>
                  </a:txBody>
                  <a:tcPr anchor="ctr">
                    <a:solidFill>
                      <a:schemeClr val="accent6">
                        <a:lumMod val="20000"/>
                        <a:lumOff val="80000"/>
                      </a:schemeClr>
                    </a:solidFill>
                  </a:tcPr>
                </a:tc>
                <a:tc>
                  <a:txBody>
                    <a:bodyPr/>
                    <a:lstStyle/>
                    <a:p>
                      <a:pPr algn="ctr"/>
                      <a:r>
                        <a:rPr lang="en-US" altLang="zh-CN" sz="2000" dirty="0">
                          <a:solidFill>
                            <a:schemeClr val="tx1"/>
                          </a:solidFill>
                          <a:latin typeface="+mj-lt"/>
                          <a:cs typeface="Arial" panose="020B0604020202020204" pitchFamily="34" charset="0"/>
                        </a:rPr>
                        <a:t>MSD026  1 mm</a:t>
                      </a:r>
                      <a:endParaRPr lang="zh-CN" altLang="en-US" sz="2000" dirty="0">
                        <a:solidFill>
                          <a:schemeClr val="tx1"/>
                        </a:solidFill>
                        <a:latin typeface="+mj-lt"/>
                        <a:cs typeface="Arial" panose="020B0604020202020204" pitchFamily="34" charset="0"/>
                      </a:endParaRPr>
                    </a:p>
                  </a:txBody>
                  <a:tcPr anchor="ctr">
                    <a:solidFill>
                      <a:schemeClr val="accent6">
                        <a:lumMod val="20000"/>
                        <a:lumOff val="80000"/>
                      </a:schemeClr>
                    </a:solidFill>
                  </a:tcPr>
                </a:tc>
                <a:extLst>
                  <a:ext uri="{0D108BD9-81ED-4DB2-BD59-A6C34878D82A}">
                    <a16:rowId xmlns:a16="http://schemas.microsoft.com/office/drawing/2014/main" val="42715217"/>
                  </a:ext>
                </a:extLst>
              </a:tr>
              <a:tr h="506220">
                <a:tc>
                  <a:txBody>
                    <a:bodyPr/>
                    <a:lstStyle/>
                    <a:p>
                      <a:pPr algn="ctr"/>
                      <a:r>
                        <a:rPr lang="en-US" altLang="zh-CN" sz="2000" dirty="0">
                          <a:solidFill>
                            <a:schemeClr val="tx1"/>
                          </a:solidFill>
                          <a:latin typeface="+mj-lt"/>
                          <a:cs typeface="Arial" panose="020B0604020202020204" pitchFamily="34" charset="0"/>
                        </a:rPr>
                        <a:t>8-70 keV X ray</a:t>
                      </a:r>
                    </a:p>
                    <a:p>
                      <a:pPr algn="ctr"/>
                      <a:r>
                        <a:rPr lang="en-US" altLang="zh-CN" sz="2000" kern="1200" dirty="0">
                          <a:solidFill>
                            <a:schemeClr val="tx1"/>
                          </a:solidFill>
                          <a:effectLst/>
                          <a:latin typeface="+mj-lt"/>
                          <a:ea typeface="+mn-ea"/>
                          <a:cs typeface="+mn-cs"/>
                        </a:rPr>
                        <a:t>26-100 keV γ ray</a:t>
                      </a:r>
                      <a:endParaRPr lang="zh-CN" altLang="en-US" sz="2000" dirty="0">
                        <a:solidFill>
                          <a:schemeClr val="tx1"/>
                        </a:solidFill>
                        <a:latin typeface="+mj-lt"/>
                        <a:cs typeface="Arial" panose="020B0604020202020204" pitchFamily="34" charset="0"/>
                      </a:endParaRPr>
                    </a:p>
                  </a:txBody>
                  <a:tcPr anchor="ctr">
                    <a:solidFill>
                      <a:schemeClr val="accent4">
                        <a:lumMod val="20000"/>
                        <a:lumOff val="80000"/>
                      </a:schemeClr>
                    </a:solidFill>
                  </a:tcPr>
                </a:tc>
                <a:tc>
                  <a:txBody>
                    <a:bodyPr/>
                    <a:lstStyle/>
                    <a:p>
                      <a:pPr algn="ctr"/>
                      <a:r>
                        <a:rPr lang="en-US" altLang="zh-CN" sz="2000" dirty="0" err="1">
                          <a:solidFill>
                            <a:schemeClr val="tx1"/>
                          </a:solidFill>
                          <a:latin typeface="+mj-lt"/>
                          <a:cs typeface="Arial" panose="020B0604020202020204" pitchFamily="34" charset="0"/>
                        </a:rPr>
                        <a:t>LEGe</a:t>
                      </a:r>
                      <a:r>
                        <a:rPr lang="en-US" altLang="zh-CN" sz="2000" dirty="0">
                          <a:solidFill>
                            <a:schemeClr val="tx1"/>
                          </a:solidFill>
                          <a:latin typeface="+mj-lt"/>
                          <a:cs typeface="Arial" panose="020B0604020202020204" pitchFamily="34" charset="0"/>
                        </a:rPr>
                        <a:t> </a:t>
                      </a:r>
                      <a:r>
                        <a:rPr lang="en-US" altLang="zh-CN" sz="2000" kern="1200" dirty="0">
                          <a:solidFill>
                            <a:schemeClr val="tx1"/>
                          </a:solidFill>
                          <a:effectLst/>
                          <a:latin typeface="+mj-lt"/>
                          <a:ea typeface="+mn-ea"/>
                          <a:cs typeface="Arial" panose="020B0604020202020204" pitchFamily="34" charset="0"/>
                        </a:rPr>
                        <a:t>GL0510</a:t>
                      </a:r>
                      <a:endParaRPr lang="zh-CN" altLang="en-US" sz="2000" dirty="0">
                        <a:solidFill>
                          <a:schemeClr val="tx1"/>
                        </a:solidFill>
                        <a:latin typeface="+mj-lt"/>
                        <a:cs typeface="Arial" panose="020B0604020202020204" pitchFamily="34" charset="0"/>
                      </a:endParaRPr>
                    </a:p>
                  </a:txBody>
                  <a:tcPr anchor="ctr">
                    <a:solidFill>
                      <a:schemeClr val="accent4">
                        <a:lumMod val="20000"/>
                        <a:lumOff val="80000"/>
                      </a:schemeClr>
                    </a:solidFill>
                  </a:tcPr>
                </a:tc>
                <a:extLst>
                  <a:ext uri="{0D108BD9-81ED-4DB2-BD59-A6C34878D82A}">
                    <a16:rowId xmlns:a16="http://schemas.microsoft.com/office/drawing/2014/main" val="279877579"/>
                  </a:ext>
                </a:extLst>
              </a:tr>
              <a:tr h="379665">
                <a:tc>
                  <a:txBody>
                    <a:bodyPr/>
                    <a:lstStyle/>
                    <a:p>
                      <a:pPr algn="ctr"/>
                      <a:r>
                        <a:rPr lang="en-US" altLang="zh-CN" sz="2000" dirty="0">
                          <a:solidFill>
                            <a:schemeClr val="tx1"/>
                          </a:solidFill>
                          <a:latin typeface="+mj-lt"/>
                          <a:cs typeface="Arial" panose="020B0604020202020204" pitchFamily="34" charset="0"/>
                        </a:rPr>
                        <a:t>0.1-10 MeV γ ray</a:t>
                      </a:r>
                      <a:endParaRPr lang="zh-CN" altLang="en-US" sz="2000" dirty="0">
                        <a:solidFill>
                          <a:schemeClr val="tx1"/>
                        </a:solidFill>
                        <a:latin typeface="+mj-lt"/>
                        <a:cs typeface="Arial" panose="020B0604020202020204" pitchFamily="34" charset="0"/>
                      </a:endParaRPr>
                    </a:p>
                  </a:txBody>
                  <a:tcPr anchor="ctr">
                    <a:solidFill>
                      <a:srgbClr val="FFCCFF"/>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zh-CN" sz="2000" dirty="0" err="1">
                          <a:solidFill>
                            <a:schemeClr val="tx1"/>
                          </a:solidFill>
                          <a:latin typeface="+mj-lt"/>
                          <a:cs typeface="Arial" panose="020B0604020202020204" pitchFamily="34" charset="0"/>
                        </a:rPr>
                        <a:t>SEGe</a:t>
                      </a:r>
                      <a:r>
                        <a:rPr lang="en-US" altLang="zh-CN" sz="2000" dirty="0">
                          <a:solidFill>
                            <a:schemeClr val="tx1"/>
                          </a:solidFill>
                          <a:latin typeface="+mj-lt"/>
                          <a:cs typeface="Arial" panose="020B0604020202020204" pitchFamily="34" charset="0"/>
                        </a:rPr>
                        <a:t> </a:t>
                      </a:r>
                      <a:r>
                        <a:rPr lang="en-US" altLang="zh-CN" sz="2000" i="0" kern="1200" dirty="0">
                          <a:solidFill>
                            <a:schemeClr val="tx1"/>
                          </a:solidFill>
                          <a:effectLst/>
                          <a:latin typeface="+mj-lt"/>
                          <a:ea typeface="+mn-ea"/>
                          <a:cs typeface="Arial" panose="020B0604020202020204" pitchFamily="34" charset="0"/>
                        </a:rPr>
                        <a:t>GC10020</a:t>
                      </a:r>
                      <a:endParaRPr lang="zh-CN" altLang="en-US" sz="2000" dirty="0">
                        <a:solidFill>
                          <a:schemeClr val="tx1"/>
                        </a:solidFill>
                        <a:latin typeface="+mj-lt"/>
                        <a:cs typeface="Arial" panose="020B0604020202020204" pitchFamily="34" charset="0"/>
                      </a:endParaRPr>
                    </a:p>
                  </a:txBody>
                  <a:tcPr anchor="ctr">
                    <a:solidFill>
                      <a:srgbClr val="FFCCFF"/>
                    </a:solidFill>
                  </a:tcPr>
                </a:tc>
                <a:extLst>
                  <a:ext uri="{0D108BD9-81ED-4DB2-BD59-A6C34878D82A}">
                    <a16:rowId xmlns:a16="http://schemas.microsoft.com/office/drawing/2014/main" val="260306148"/>
                  </a:ext>
                </a:extLst>
              </a:tr>
            </a:tbl>
          </a:graphicData>
        </a:graphic>
      </p:graphicFrame>
      <p:graphicFrame>
        <p:nvGraphicFramePr>
          <p:cNvPr id="3" name="Table 2">
            <a:extLst>
              <a:ext uri="{FF2B5EF4-FFF2-40B4-BE49-F238E27FC236}">
                <a16:creationId xmlns:a16="http://schemas.microsoft.com/office/drawing/2014/main" id="{01174B21-6BDB-4C4E-8F2E-856348680B15}"/>
              </a:ext>
            </a:extLst>
          </p:cNvPr>
          <p:cNvGraphicFramePr>
            <a:graphicFrameLocks noGrp="1"/>
          </p:cNvGraphicFramePr>
          <p:nvPr/>
        </p:nvGraphicFramePr>
        <p:xfrm>
          <a:off x="165100" y="3304638"/>
          <a:ext cx="8763000" cy="3223163"/>
        </p:xfrm>
        <a:graphic>
          <a:graphicData uri="http://schemas.openxmlformats.org/drawingml/2006/table">
            <a:tbl>
              <a:tblPr firstRow="1" bandRow="1">
                <a:tableStyleId>{BC89EF96-8CEA-46FF-86C4-4CE0E7609802}</a:tableStyleId>
              </a:tblPr>
              <a:tblGrid>
                <a:gridCol w="3441700">
                  <a:extLst>
                    <a:ext uri="{9D8B030D-6E8A-4147-A177-3AD203B41FA5}">
                      <a16:colId xmlns:a16="http://schemas.microsoft.com/office/drawing/2014/main" val="1101157507"/>
                    </a:ext>
                  </a:extLst>
                </a:gridCol>
                <a:gridCol w="5321300">
                  <a:extLst>
                    <a:ext uri="{9D8B030D-6E8A-4147-A177-3AD203B41FA5}">
                      <a16:colId xmlns:a16="http://schemas.microsoft.com/office/drawing/2014/main" val="2816120350"/>
                    </a:ext>
                  </a:extLst>
                </a:gridCol>
              </a:tblGrid>
              <a:tr h="388333">
                <a:tc>
                  <a:txBody>
                    <a:bodyPr/>
                    <a:lstStyle/>
                    <a:p>
                      <a:pPr algn="ctr"/>
                      <a:r>
                        <a:rPr lang="en-US" altLang="zh-CN" sz="2000" b="1" dirty="0">
                          <a:solidFill>
                            <a:schemeClr val="tx1"/>
                          </a:solidFill>
                          <a:latin typeface="+mj-lt"/>
                          <a:cs typeface="Arial" panose="020B0604020202020204" pitchFamily="34" charset="0"/>
                        </a:rPr>
                        <a:t>Hardware</a:t>
                      </a:r>
                      <a:endParaRPr lang="zh-CN" altLang="en-US" sz="2000" b="1" dirty="0">
                        <a:solidFill>
                          <a:schemeClr val="tx1"/>
                        </a:solidFill>
                        <a:latin typeface="+mj-lt"/>
                        <a:cs typeface="Arial" panose="020B0604020202020204" pitchFamily="34" charset="0"/>
                      </a:endParaRPr>
                    </a:p>
                  </a:txBody>
                  <a:tcPr marL="0" marR="0" marT="0" marB="0" anchor="ctr">
                    <a:solidFill>
                      <a:schemeClr val="accent1">
                        <a:lumMod val="20000"/>
                        <a:lumOff val="80000"/>
                      </a:schemeClr>
                    </a:solidFill>
                  </a:tcPr>
                </a:tc>
                <a:tc>
                  <a:txBody>
                    <a:bodyPr/>
                    <a:lstStyle/>
                    <a:p>
                      <a:pPr algn="ctr"/>
                      <a:r>
                        <a:rPr lang="en-US" altLang="zh-CN" sz="2000" b="1" dirty="0">
                          <a:solidFill>
                            <a:schemeClr val="tx1"/>
                          </a:solidFill>
                          <a:latin typeface="+mj-lt"/>
                          <a:cs typeface="Arial" panose="020B0604020202020204" pitchFamily="34" charset="0"/>
                        </a:rPr>
                        <a:t>Options</a:t>
                      </a:r>
                      <a:endParaRPr lang="zh-CN" altLang="en-US" sz="2000" b="1" dirty="0">
                        <a:solidFill>
                          <a:schemeClr val="tx1"/>
                        </a:solidFill>
                        <a:latin typeface="+mj-lt"/>
                        <a:cs typeface="Arial" panose="020B0604020202020204" pitchFamily="34" charset="0"/>
                      </a:endParaRPr>
                    </a:p>
                  </a:txBody>
                  <a:tcPr marL="0" marR="0" marT="0" marB="0" anchor="ctr">
                    <a:solidFill>
                      <a:schemeClr val="accent1">
                        <a:lumMod val="20000"/>
                        <a:lumOff val="80000"/>
                      </a:schemeClr>
                    </a:solidFill>
                  </a:tcPr>
                </a:tc>
                <a:extLst>
                  <a:ext uri="{0D108BD9-81ED-4DB2-BD59-A6C34878D82A}">
                    <a16:rowId xmlns:a16="http://schemas.microsoft.com/office/drawing/2014/main" val="3499512191"/>
                  </a:ext>
                </a:extLst>
              </a:tr>
              <a:tr h="400468">
                <a:tc rowSpan="2">
                  <a:txBody>
                    <a:bodyPr/>
                    <a:lstStyle/>
                    <a:p>
                      <a:pPr algn="ctr"/>
                      <a:r>
                        <a:rPr lang="en-US" altLang="zh-CN" sz="2000" dirty="0">
                          <a:solidFill>
                            <a:schemeClr val="tx1"/>
                          </a:solidFill>
                          <a:latin typeface="+mj-lt"/>
                          <a:cs typeface="Arial" panose="020B0604020202020204" pitchFamily="34" charset="0"/>
                        </a:rPr>
                        <a:t>Cryostat for</a:t>
                      </a:r>
                    </a:p>
                    <a:p>
                      <a:pPr algn="ctr"/>
                      <a:r>
                        <a:rPr lang="en-US" altLang="zh-CN" sz="2000" dirty="0" err="1">
                          <a:solidFill>
                            <a:schemeClr val="tx1"/>
                          </a:solidFill>
                          <a:latin typeface="+mj-lt"/>
                          <a:cs typeface="Arial" panose="020B0604020202020204" pitchFamily="34" charset="0"/>
                        </a:rPr>
                        <a:t>LEGe</a:t>
                      </a:r>
                      <a:r>
                        <a:rPr lang="en-US" altLang="zh-CN" sz="2000" dirty="0">
                          <a:solidFill>
                            <a:schemeClr val="tx1"/>
                          </a:solidFill>
                          <a:latin typeface="+mj-lt"/>
                          <a:cs typeface="Arial" panose="020B0604020202020204" pitchFamily="34" charset="0"/>
                        </a:rPr>
                        <a:t> and </a:t>
                      </a:r>
                      <a:r>
                        <a:rPr lang="en-US" altLang="zh-CN" sz="2000" dirty="0" err="1">
                          <a:solidFill>
                            <a:schemeClr val="tx1"/>
                          </a:solidFill>
                          <a:latin typeface="+mj-lt"/>
                          <a:cs typeface="Arial" panose="020B0604020202020204" pitchFamily="34" charset="0"/>
                        </a:rPr>
                        <a:t>SEGe</a:t>
                      </a:r>
                      <a:endParaRPr lang="zh-CN" altLang="en-US" sz="2000" dirty="0">
                        <a:solidFill>
                          <a:schemeClr val="tx1"/>
                        </a:solidFill>
                        <a:latin typeface="+mj-lt"/>
                        <a:cs typeface="Arial" panose="020B0604020202020204" pitchFamily="34" charset="0"/>
                      </a:endParaRPr>
                    </a:p>
                  </a:txBody>
                  <a:tcPr>
                    <a:solidFill>
                      <a:srgbClr val="CCFFFF"/>
                    </a:solidFill>
                  </a:tcPr>
                </a:tc>
                <a:tc>
                  <a:txBody>
                    <a:bodyPr/>
                    <a:lstStyle/>
                    <a:p>
                      <a:pPr algn="ctr">
                        <a:spcAft>
                          <a:spcPts val="0"/>
                        </a:spcAft>
                      </a:pPr>
                      <a:r>
                        <a:rPr lang="en-US" sz="2000" dirty="0">
                          <a:solidFill>
                            <a:srgbClr val="000000"/>
                          </a:solidFill>
                          <a:effectLst/>
                          <a:latin typeface="+mj-lt"/>
                          <a:ea typeface="SimSun" panose="02010600030101010101" pitchFamily="2" charset="-122"/>
                          <a:cs typeface="Arial" panose="020B0604020202020204" pitchFamily="34" charset="0"/>
                        </a:rPr>
                        <a:t>Non-retractable flanged cryostat</a:t>
                      </a:r>
                      <a:endParaRPr lang="zh-CN" sz="2000" dirty="0">
                        <a:effectLst/>
                        <a:latin typeface="+mj-lt"/>
                        <a:ea typeface="SimSun" panose="02010600030101010101" pitchFamily="2" charset="-122"/>
                        <a:cs typeface="Arial" panose="020B0604020202020204" pitchFamily="34" charset="0"/>
                      </a:endParaRPr>
                    </a:p>
                  </a:txBody>
                  <a:tcPr marL="9525" marR="9525" marT="9525" marB="0" anchor="ctr">
                    <a:solidFill>
                      <a:srgbClr val="CCFFFF"/>
                    </a:solidFill>
                  </a:tcPr>
                </a:tc>
                <a:extLst>
                  <a:ext uri="{0D108BD9-81ED-4DB2-BD59-A6C34878D82A}">
                    <a16:rowId xmlns:a16="http://schemas.microsoft.com/office/drawing/2014/main" val="2334081005"/>
                  </a:ext>
                </a:extLst>
              </a:tr>
              <a:tr h="492697">
                <a:tc vMerge="1">
                  <a:txBody>
                    <a:bodyPr/>
                    <a:lstStyle/>
                    <a:p>
                      <a:pPr algn="ctr"/>
                      <a:endParaRPr lang="zh-CN" altLang="en-US" sz="1600" dirty="0">
                        <a:solidFill>
                          <a:schemeClr val="tx1"/>
                        </a:solidFill>
                      </a:endParaRPr>
                    </a:p>
                  </a:txBody>
                  <a:tcPr marL="0" marR="0" marT="0" marB="0" anchor="ctr">
                    <a:solidFill>
                      <a:schemeClr val="accent6">
                        <a:lumMod val="20000"/>
                        <a:lumOff val="80000"/>
                      </a:schemeClr>
                    </a:solidFill>
                  </a:tcPr>
                </a:tc>
                <a:tc>
                  <a:txBody>
                    <a:bodyPr/>
                    <a:lstStyle/>
                    <a:p>
                      <a:pPr algn="ctr">
                        <a:spcAft>
                          <a:spcPts val="0"/>
                        </a:spcAft>
                      </a:pPr>
                      <a:r>
                        <a:rPr lang="en-US" sz="2000" dirty="0">
                          <a:solidFill>
                            <a:srgbClr val="000000"/>
                          </a:solidFill>
                          <a:effectLst/>
                          <a:latin typeface="+mj-lt"/>
                          <a:ea typeface="SimSun" panose="02010600030101010101" pitchFamily="2" charset="-122"/>
                          <a:cs typeface="Arial" panose="020B0604020202020204" pitchFamily="34" charset="0"/>
                        </a:rPr>
                        <a:t>Electrical Cooler Cryo-Pulse 5 Plus CP5-PLUS</a:t>
                      </a:r>
                      <a:endParaRPr lang="zh-CN" sz="2000" dirty="0">
                        <a:effectLst/>
                        <a:latin typeface="+mj-lt"/>
                        <a:ea typeface="SimSun" panose="02010600030101010101" pitchFamily="2" charset="-122"/>
                        <a:cs typeface="Arial" panose="020B0604020202020204" pitchFamily="34" charset="0"/>
                      </a:endParaRPr>
                    </a:p>
                  </a:txBody>
                  <a:tcPr marL="9525" marR="9525" marT="9525" marB="0" anchor="ctr">
                    <a:solidFill>
                      <a:srgbClr val="CCFFFF"/>
                    </a:solidFill>
                  </a:tcPr>
                </a:tc>
                <a:extLst>
                  <a:ext uri="{0D108BD9-81ED-4DB2-BD59-A6C34878D82A}">
                    <a16:rowId xmlns:a16="http://schemas.microsoft.com/office/drawing/2014/main" val="1330610359"/>
                  </a:ext>
                </a:extLst>
              </a:tr>
              <a:tr h="388333">
                <a:tc>
                  <a:txBody>
                    <a:bodyPr/>
                    <a:lstStyle/>
                    <a:p>
                      <a:pPr algn="ctr"/>
                      <a:r>
                        <a:rPr lang="en-US" altLang="zh-CN" sz="2000" dirty="0">
                          <a:solidFill>
                            <a:schemeClr val="tx1"/>
                          </a:solidFill>
                          <a:latin typeface="+mj-lt"/>
                          <a:cs typeface="Arial" panose="020B0604020202020204" pitchFamily="34" charset="0"/>
                        </a:rPr>
                        <a:t>Electronics for </a:t>
                      </a:r>
                      <a:r>
                        <a:rPr lang="en-US" altLang="zh-CN" sz="2000" dirty="0" err="1">
                          <a:solidFill>
                            <a:schemeClr val="tx1"/>
                          </a:solidFill>
                          <a:latin typeface="+mj-lt"/>
                          <a:cs typeface="Arial" panose="020B0604020202020204" pitchFamily="34" charset="0"/>
                        </a:rPr>
                        <a:t>LEGe</a:t>
                      </a:r>
                      <a:r>
                        <a:rPr lang="en-US" altLang="zh-CN" sz="2000" dirty="0">
                          <a:solidFill>
                            <a:schemeClr val="tx1"/>
                          </a:solidFill>
                          <a:latin typeface="+mj-lt"/>
                          <a:cs typeface="Arial" panose="020B0604020202020204" pitchFamily="34" charset="0"/>
                        </a:rPr>
                        <a:t> and </a:t>
                      </a:r>
                      <a:r>
                        <a:rPr lang="en-US" altLang="zh-CN" sz="2000" dirty="0" err="1">
                          <a:solidFill>
                            <a:schemeClr val="tx1"/>
                          </a:solidFill>
                          <a:latin typeface="+mj-lt"/>
                          <a:cs typeface="Arial" panose="020B0604020202020204" pitchFamily="34" charset="0"/>
                        </a:rPr>
                        <a:t>SEGe</a:t>
                      </a:r>
                      <a:endParaRPr lang="zh-CN" altLang="en-US" sz="2000" dirty="0">
                        <a:solidFill>
                          <a:schemeClr val="tx1"/>
                        </a:solidFill>
                        <a:latin typeface="+mj-lt"/>
                        <a:cs typeface="Arial" panose="020B0604020202020204" pitchFamily="34" charset="0"/>
                      </a:endParaRPr>
                    </a:p>
                  </a:txBody>
                  <a:tcPr marL="0" marR="0" marT="0" marB="0" anchor="ctr">
                    <a:solidFill>
                      <a:schemeClr val="accent6">
                        <a:lumMod val="20000"/>
                        <a:lumOff val="80000"/>
                      </a:schemeClr>
                    </a:solidFill>
                  </a:tcPr>
                </a:tc>
                <a:tc>
                  <a:txBody>
                    <a:bodyPr/>
                    <a:lstStyle/>
                    <a:p>
                      <a:pPr algn="ctr"/>
                      <a:r>
                        <a:rPr lang="en-US" altLang="zh-CN" sz="2000" i="0" kern="1200" dirty="0" err="1">
                          <a:solidFill>
                            <a:schemeClr val="tx1"/>
                          </a:solidFill>
                          <a:effectLst/>
                          <a:latin typeface="+mj-lt"/>
                          <a:ea typeface="+mn-ea"/>
                          <a:cs typeface="+mn-cs"/>
                        </a:rPr>
                        <a:t>iPA</a:t>
                      </a:r>
                      <a:r>
                        <a:rPr lang="en-US" altLang="zh-CN" sz="2000" i="0" kern="1200" dirty="0">
                          <a:solidFill>
                            <a:schemeClr val="tx1"/>
                          </a:solidFill>
                          <a:effectLst/>
                          <a:latin typeface="+mj-lt"/>
                          <a:ea typeface="+mn-ea"/>
                          <a:cs typeface="+mn-cs"/>
                        </a:rPr>
                        <a:t> Intelligent Preamplifier</a:t>
                      </a:r>
                      <a:endParaRPr lang="zh-CN" altLang="en-US" sz="2000" dirty="0">
                        <a:solidFill>
                          <a:schemeClr val="tx1"/>
                        </a:solidFill>
                        <a:latin typeface="+mj-lt"/>
                        <a:cs typeface="Arial" panose="020B0604020202020204" pitchFamily="34" charset="0"/>
                      </a:endParaRPr>
                    </a:p>
                  </a:txBody>
                  <a:tcPr marL="0" marR="0" marT="0" marB="0" anchor="ctr">
                    <a:solidFill>
                      <a:schemeClr val="accent6">
                        <a:lumMod val="20000"/>
                        <a:lumOff val="80000"/>
                      </a:schemeClr>
                    </a:solidFill>
                  </a:tcPr>
                </a:tc>
                <a:extLst>
                  <a:ext uri="{0D108BD9-81ED-4DB2-BD59-A6C34878D82A}">
                    <a16:rowId xmlns:a16="http://schemas.microsoft.com/office/drawing/2014/main" val="2043467673"/>
                  </a:ext>
                </a:extLst>
              </a:tr>
              <a:tr h="388333">
                <a:tc>
                  <a:txBody>
                    <a:bodyPr/>
                    <a:lstStyle/>
                    <a:p>
                      <a:pPr algn="ctr"/>
                      <a:r>
                        <a:rPr lang="en-US" altLang="zh-CN" sz="2000" dirty="0">
                          <a:solidFill>
                            <a:schemeClr val="tx1"/>
                          </a:solidFill>
                          <a:latin typeface="+mj-lt"/>
                          <a:cs typeface="Arial" panose="020B0604020202020204" pitchFamily="34" charset="0"/>
                        </a:rPr>
                        <a:t>Electronics for MSD</a:t>
                      </a:r>
                      <a:endParaRPr lang="zh-CN" altLang="en-US" sz="2000" dirty="0">
                        <a:solidFill>
                          <a:schemeClr val="tx1"/>
                        </a:solidFill>
                        <a:latin typeface="+mj-lt"/>
                        <a:cs typeface="Arial" panose="020B0604020202020204" pitchFamily="34" charset="0"/>
                      </a:endParaRPr>
                    </a:p>
                  </a:txBody>
                  <a:tcPr marL="0" marR="0" marT="0" marB="0" anchor="ctr">
                    <a:solidFill>
                      <a:schemeClr val="accent2">
                        <a:lumMod val="20000"/>
                        <a:lumOff val="80000"/>
                      </a:schemeClr>
                    </a:solidFill>
                  </a:tcPr>
                </a:tc>
                <a:tc>
                  <a:txBody>
                    <a:bodyPr/>
                    <a:lstStyle/>
                    <a:p>
                      <a:pPr algn="ctr"/>
                      <a:r>
                        <a:rPr lang="en-US" altLang="zh-CN" sz="2000" dirty="0">
                          <a:solidFill>
                            <a:schemeClr val="tx1"/>
                          </a:solidFill>
                          <a:latin typeface="+mj-lt"/>
                          <a:cs typeface="Arial" panose="020B0604020202020204" pitchFamily="34" charset="0"/>
                        </a:rPr>
                        <a:t>MPR-1×2, MHV-4, MNV-4</a:t>
                      </a:r>
                      <a:endParaRPr lang="zh-CN" altLang="en-US" sz="2000" dirty="0">
                        <a:solidFill>
                          <a:schemeClr val="tx1"/>
                        </a:solidFill>
                        <a:latin typeface="+mj-lt"/>
                        <a:cs typeface="Arial" panose="020B0604020202020204" pitchFamily="34" charset="0"/>
                      </a:endParaRPr>
                    </a:p>
                  </a:txBody>
                  <a:tcPr marL="0" marR="0" marT="0" marB="0" anchor="ctr">
                    <a:solidFill>
                      <a:schemeClr val="accent2">
                        <a:lumMod val="20000"/>
                        <a:lumOff val="80000"/>
                      </a:schemeClr>
                    </a:solidFill>
                  </a:tcPr>
                </a:tc>
                <a:extLst>
                  <a:ext uri="{0D108BD9-81ED-4DB2-BD59-A6C34878D82A}">
                    <a16:rowId xmlns:a16="http://schemas.microsoft.com/office/drawing/2014/main" val="3676662324"/>
                  </a:ext>
                </a:extLst>
              </a:tr>
              <a:tr h="388333">
                <a:tc>
                  <a:txBody>
                    <a:bodyPr/>
                    <a:lstStyle/>
                    <a:p>
                      <a:pPr algn="ctr"/>
                      <a:r>
                        <a:rPr lang="en-US" altLang="zh-CN" sz="2000" dirty="0">
                          <a:solidFill>
                            <a:schemeClr val="tx1"/>
                          </a:solidFill>
                          <a:latin typeface="+mj-lt"/>
                          <a:cs typeface="Arial" panose="020B0604020202020204" pitchFamily="34" charset="0"/>
                        </a:rPr>
                        <a:t>Target</a:t>
                      </a:r>
                      <a:endParaRPr lang="zh-CN" altLang="en-US" sz="2000" dirty="0">
                        <a:solidFill>
                          <a:schemeClr val="tx1"/>
                        </a:solidFill>
                        <a:latin typeface="+mj-lt"/>
                        <a:cs typeface="Arial" panose="020B0604020202020204" pitchFamily="34" charset="0"/>
                      </a:endParaRPr>
                    </a:p>
                  </a:txBody>
                  <a:tcPr marL="0" marR="0" marT="0" marB="0" anchor="ctr">
                    <a:solidFill>
                      <a:schemeClr val="accent4">
                        <a:lumMod val="20000"/>
                        <a:lumOff val="80000"/>
                      </a:schemeClr>
                    </a:solidFill>
                  </a:tcPr>
                </a:tc>
                <a:tc>
                  <a:txBody>
                    <a:bodyPr/>
                    <a:lstStyle/>
                    <a:p>
                      <a:pPr algn="ctr"/>
                      <a:r>
                        <a:rPr lang="en-US" altLang="zh-CN" sz="2000" dirty="0">
                          <a:solidFill>
                            <a:schemeClr val="tx1"/>
                          </a:solidFill>
                          <a:latin typeface="+mj-lt"/>
                          <a:cs typeface="Arial" panose="020B0604020202020204" pitchFamily="34" charset="0"/>
                        </a:rPr>
                        <a:t>Mylar foil</a:t>
                      </a:r>
                      <a:endParaRPr lang="zh-CN" altLang="en-US" sz="2000" dirty="0">
                        <a:solidFill>
                          <a:schemeClr val="tx1"/>
                        </a:solidFill>
                        <a:latin typeface="+mj-lt"/>
                        <a:cs typeface="Arial" panose="020B0604020202020204" pitchFamily="34" charset="0"/>
                      </a:endParaRPr>
                    </a:p>
                  </a:txBody>
                  <a:tcPr marL="0" marR="0" marT="0" marB="0" anchor="ctr">
                    <a:solidFill>
                      <a:schemeClr val="accent4">
                        <a:lumMod val="20000"/>
                        <a:lumOff val="80000"/>
                      </a:schemeClr>
                    </a:solidFill>
                  </a:tcPr>
                </a:tc>
                <a:extLst>
                  <a:ext uri="{0D108BD9-81ED-4DB2-BD59-A6C34878D82A}">
                    <a16:rowId xmlns:a16="http://schemas.microsoft.com/office/drawing/2014/main" val="4155448686"/>
                  </a:ext>
                </a:extLst>
              </a:tr>
              <a:tr h="388333">
                <a:tc>
                  <a:txBody>
                    <a:bodyPr/>
                    <a:lstStyle/>
                    <a:p>
                      <a:pPr algn="ctr"/>
                      <a:r>
                        <a:rPr lang="en-US" altLang="zh-CN" sz="2000" dirty="0">
                          <a:solidFill>
                            <a:schemeClr val="tx1"/>
                          </a:solidFill>
                          <a:latin typeface="+mj-lt"/>
                          <a:cs typeface="Arial" panose="020B0604020202020204" pitchFamily="34" charset="0"/>
                        </a:rPr>
                        <a:t>Chamber</a:t>
                      </a:r>
                      <a:endParaRPr lang="zh-CN" altLang="en-US" sz="2000" dirty="0">
                        <a:solidFill>
                          <a:schemeClr val="tx1"/>
                        </a:solidFill>
                        <a:latin typeface="+mj-lt"/>
                        <a:cs typeface="Arial" panose="020B0604020202020204" pitchFamily="34" charset="0"/>
                      </a:endParaRPr>
                    </a:p>
                  </a:txBody>
                  <a:tcPr marL="0" marR="0" marT="0" marB="0" anchor="ctr">
                    <a:solidFill>
                      <a:schemeClr val="accent1">
                        <a:lumMod val="20000"/>
                        <a:lumOff val="80000"/>
                      </a:schemeClr>
                    </a:solidFill>
                  </a:tcPr>
                </a:tc>
                <a:tc>
                  <a:txBody>
                    <a:bodyPr/>
                    <a:lstStyle/>
                    <a:p>
                      <a:pPr algn="ctr"/>
                      <a:r>
                        <a:rPr lang="en-US" altLang="zh-CN" sz="2000" dirty="0">
                          <a:solidFill>
                            <a:schemeClr val="tx1"/>
                          </a:solidFill>
                          <a:latin typeface="+mj-lt"/>
                          <a:cs typeface="Arial" panose="020B0604020202020204" pitchFamily="34" charset="0"/>
                        </a:rPr>
                        <a:t>Aluminum</a:t>
                      </a:r>
                      <a:endParaRPr lang="zh-CN" altLang="en-US" sz="2000" dirty="0">
                        <a:solidFill>
                          <a:schemeClr val="tx1"/>
                        </a:solidFill>
                        <a:latin typeface="+mj-lt"/>
                        <a:cs typeface="Arial" panose="020B0604020202020204" pitchFamily="34" charset="0"/>
                      </a:endParaRPr>
                    </a:p>
                  </a:txBody>
                  <a:tcPr marL="0" marR="0" marT="0" marB="0" anchor="ctr">
                    <a:solidFill>
                      <a:schemeClr val="accent1">
                        <a:lumMod val="20000"/>
                        <a:lumOff val="80000"/>
                      </a:schemeClr>
                    </a:solidFill>
                  </a:tcPr>
                </a:tc>
                <a:extLst>
                  <a:ext uri="{0D108BD9-81ED-4DB2-BD59-A6C34878D82A}">
                    <a16:rowId xmlns:a16="http://schemas.microsoft.com/office/drawing/2014/main" val="756511121"/>
                  </a:ext>
                </a:extLst>
              </a:tr>
              <a:tr h="388333">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zh-CN" sz="2000" dirty="0">
                          <a:solidFill>
                            <a:schemeClr val="tx1"/>
                          </a:solidFill>
                          <a:latin typeface="+mj-lt"/>
                          <a:cs typeface="Arial" panose="020B0604020202020204" pitchFamily="34" charset="0"/>
                        </a:rPr>
                        <a:t>Data Acquisition</a:t>
                      </a:r>
                      <a:endParaRPr lang="zh-CN" altLang="en-US" sz="2000" dirty="0">
                        <a:solidFill>
                          <a:schemeClr val="tx1"/>
                        </a:solidFill>
                        <a:latin typeface="+mj-lt"/>
                        <a:cs typeface="Arial" panose="020B0604020202020204" pitchFamily="34" charset="0"/>
                      </a:endParaRPr>
                    </a:p>
                  </a:txBody>
                  <a:tcPr marL="0" marR="0" marT="0" marB="0" anchor="ctr">
                    <a:solidFill>
                      <a:srgbClr val="FFCCFF"/>
                    </a:solidFill>
                  </a:tcPr>
                </a:tc>
                <a:tc>
                  <a:txBody>
                    <a:bodyPr/>
                    <a:lstStyle/>
                    <a:p>
                      <a:pPr algn="ctr"/>
                      <a:r>
                        <a:rPr lang="en-US" altLang="zh-CN" sz="2000" dirty="0">
                          <a:solidFill>
                            <a:schemeClr val="tx1"/>
                          </a:solidFill>
                          <a:latin typeface="+mj-lt"/>
                          <a:cs typeface="Arial" panose="020B0604020202020204" pitchFamily="34" charset="0"/>
                        </a:rPr>
                        <a:t>XIA 16-Channel 100 MHz PXI Digital Processor</a:t>
                      </a:r>
                      <a:endParaRPr lang="zh-CN" altLang="en-US" sz="2000" dirty="0">
                        <a:solidFill>
                          <a:schemeClr val="tx1"/>
                        </a:solidFill>
                        <a:latin typeface="+mj-lt"/>
                        <a:cs typeface="Arial" panose="020B0604020202020204" pitchFamily="34" charset="0"/>
                      </a:endParaRPr>
                    </a:p>
                  </a:txBody>
                  <a:tcPr marL="0" marR="0" marT="0" marB="0" anchor="ctr">
                    <a:solidFill>
                      <a:srgbClr val="FFCCFF"/>
                    </a:solidFill>
                  </a:tcPr>
                </a:tc>
                <a:extLst>
                  <a:ext uri="{0D108BD9-81ED-4DB2-BD59-A6C34878D82A}">
                    <a16:rowId xmlns:a16="http://schemas.microsoft.com/office/drawing/2014/main" val="2472835867"/>
                  </a:ext>
                </a:extLst>
              </a:tr>
            </a:tbl>
          </a:graphicData>
        </a:graphic>
      </p:graphicFrame>
    </p:spTree>
    <p:extLst>
      <p:ext uri="{BB962C8B-B14F-4D97-AF65-F5344CB8AC3E}">
        <p14:creationId xmlns:p14="http://schemas.microsoft.com/office/powerpoint/2010/main" val="4082635916"/>
      </p:ext>
    </p:extLst>
  </p:cSld>
  <p:clrMapOvr>
    <a:masterClrMapping/>
  </p:clrMapOvr>
</p:sld>
</file>

<file path=ppt/slides/slide3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220DFF4B-1E41-48E6-8BBF-EC236CD062AD}"/>
              </a:ext>
            </a:extLst>
          </p:cNvPr>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0" y="445977"/>
            <a:ext cx="9144000" cy="5966046"/>
          </a:xfrm>
          <a:prstGeom prst="rect">
            <a:avLst/>
          </a:prstGeom>
        </p:spPr>
      </p:pic>
    </p:spTree>
    <p:extLst>
      <p:ext uri="{BB962C8B-B14F-4D97-AF65-F5344CB8AC3E}">
        <p14:creationId xmlns:p14="http://schemas.microsoft.com/office/powerpoint/2010/main" val="2336716803"/>
      </p:ext>
    </p:extLst>
  </p:cSld>
  <p:clrMapOvr>
    <a:masterClrMapping/>
  </p:clrMapOvr>
</p:sld>
</file>

<file path=ppt/slides/slide3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5670F807-AB0F-45DF-B23B-3B407E421F99}"/>
              </a:ext>
            </a:extLst>
          </p:cNvPr>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0" y="448930"/>
            <a:ext cx="9144000" cy="5960139"/>
          </a:xfrm>
          <a:prstGeom prst="rect">
            <a:avLst/>
          </a:prstGeom>
        </p:spPr>
      </p:pic>
      <p:sp>
        <p:nvSpPr>
          <p:cNvPr id="3" name="TextBox 2">
            <a:extLst>
              <a:ext uri="{FF2B5EF4-FFF2-40B4-BE49-F238E27FC236}">
                <a16:creationId xmlns:a16="http://schemas.microsoft.com/office/drawing/2014/main" id="{5D11D2B0-6E84-4D11-9E52-9DCAD31D0AE4}"/>
              </a:ext>
            </a:extLst>
          </p:cNvPr>
          <p:cNvSpPr txBox="1"/>
          <p:nvPr/>
        </p:nvSpPr>
        <p:spPr>
          <a:xfrm>
            <a:off x="0" y="0"/>
            <a:ext cx="2644122" cy="369332"/>
          </a:xfrm>
          <a:prstGeom prst="rect">
            <a:avLst/>
          </a:prstGeom>
          <a:noFill/>
        </p:spPr>
        <p:txBody>
          <a:bodyPr wrap="none" rtlCol="0">
            <a:spAutoFit/>
          </a:bodyPr>
          <a:lstStyle/>
          <a:p>
            <a:r>
              <a:rPr lang="en-US" dirty="0"/>
              <a:t>This is what we purchased</a:t>
            </a:r>
          </a:p>
        </p:txBody>
      </p:sp>
    </p:spTree>
    <p:extLst>
      <p:ext uri="{BB962C8B-B14F-4D97-AF65-F5344CB8AC3E}">
        <p14:creationId xmlns:p14="http://schemas.microsoft.com/office/powerpoint/2010/main" val="3745000887"/>
      </p:ext>
    </p:extLst>
  </p:cSld>
  <p:clrMapOvr>
    <a:masterClrMapping/>
  </p:clrMapOvr>
</p:sld>
</file>

<file path=ppt/slides/slide3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F69F96ED-95F3-4D18-9C6C-045BC1F7E028}"/>
              </a:ext>
            </a:extLst>
          </p:cNvPr>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0" y="447004"/>
            <a:ext cx="9144000" cy="5963992"/>
          </a:xfrm>
          <a:prstGeom prst="rect">
            <a:avLst/>
          </a:prstGeom>
        </p:spPr>
      </p:pic>
    </p:spTree>
    <p:extLst>
      <p:ext uri="{BB962C8B-B14F-4D97-AF65-F5344CB8AC3E}">
        <p14:creationId xmlns:p14="http://schemas.microsoft.com/office/powerpoint/2010/main" val="784126937"/>
      </p:ext>
    </p:extLst>
  </p:cSld>
  <p:clrMapOvr>
    <a:masterClrMapping/>
  </p:clrMapOvr>
</p:sld>
</file>

<file path=ppt/slides/slide3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0AEB4983-CB6A-497D-AAC5-DBFFBB833515}"/>
              </a:ext>
            </a:extLst>
          </p:cNvPr>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0" y="448032"/>
            <a:ext cx="9144000" cy="5961935"/>
          </a:xfrm>
          <a:prstGeom prst="rect">
            <a:avLst/>
          </a:prstGeom>
        </p:spPr>
      </p:pic>
      <p:sp>
        <p:nvSpPr>
          <p:cNvPr id="2" name="TextBox 1">
            <a:extLst>
              <a:ext uri="{FF2B5EF4-FFF2-40B4-BE49-F238E27FC236}">
                <a16:creationId xmlns:a16="http://schemas.microsoft.com/office/drawing/2014/main" id="{CAA80F16-706B-448D-A605-7184FD09778A}"/>
              </a:ext>
            </a:extLst>
          </p:cNvPr>
          <p:cNvSpPr txBox="1"/>
          <p:nvPr/>
        </p:nvSpPr>
        <p:spPr>
          <a:xfrm>
            <a:off x="0" y="0"/>
            <a:ext cx="2644122" cy="369332"/>
          </a:xfrm>
          <a:prstGeom prst="rect">
            <a:avLst/>
          </a:prstGeom>
          <a:noFill/>
        </p:spPr>
        <p:txBody>
          <a:bodyPr wrap="none" rtlCol="0">
            <a:spAutoFit/>
          </a:bodyPr>
          <a:lstStyle/>
          <a:p>
            <a:r>
              <a:rPr lang="en-US" dirty="0"/>
              <a:t>This is what we purchased</a:t>
            </a:r>
          </a:p>
        </p:txBody>
      </p:sp>
    </p:spTree>
    <p:extLst>
      <p:ext uri="{BB962C8B-B14F-4D97-AF65-F5344CB8AC3E}">
        <p14:creationId xmlns:p14="http://schemas.microsoft.com/office/powerpoint/2010/main" val="4049736947"/>
      </p:ext>
    </p:extLst>
  </p:cSld>
  <p:clrMapOvr>
    <a:masterClrMapping/>
  </p:clrMapOvr>
</p:sld>
</file>

<file path=ppt/slides/slide3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DF9D1154-50ED-4A0D-8D92-A2F4BCE2B881}"/>
              </a:ext>
            </a:extLst>
          </p:cNvPr>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0" y="518784"/>
            <a:ext cx="9144000" cy="5820432"/>
          </a:xfrm>
          <a:prstGeom prst="rect">
            <a:avLst/>
          </a:prstGeom>
        </p:spPr>
      </p:pic>
    </p:spTree>
    <p:extLst>
      <p:ext uri="{BB962C8B-B14F-4D97-AF65-F5344CB8AC3E}">
        <p14:creationId xmlns:p14="http://schemas.microsoft.com/office/powerpoint/2010/main" val="1011977550"/>
      </p:ext>
    </p:extLst>
  </p:cSld>
  <p:clrMapOvr>
    <a:masterClrMapping/>
  </p:clrMapOvr>
</p:sld>
</file>

<file path=ppt/slides/slide3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19334774-0B97-43C6-9431-E7BDD9E05997}"/>
              </a:ext>
            </a:extLst>
          </p:cNvPr>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0" y="315713"/>
            <a:ext cx="9144000" cy="6226573"/>
          </a:xfrm>
          <a:prstGeom prst="rect">
            <a:avLst/>
          </a:prstGeom>
        </p:spPr>
      </p:pic>
    </p:spTree>
    <p:extLst>
      <p:ext uri="{BB962C8B-B14F-4D97-AF65-F5344CB8AC3E}">
        <p14:creationId xmlns:p14="http://schemas.microsoft.com/office/powerpoint/2010/main" val="2956771597"/>
      </p:ext>
    </p:extLst>
  </p:cSld>
  <p:clrMapOvr>
    <a:masterClrMapping/>
  </p:clrMapOvr>
</p:sld>
</file>

<file path=ppt/slides/slide3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F1FDC456-6895-4891-907C-F2D48262BD3E}"/>
              </a:ext>
            </a:extLst>
          </p:cNvPr>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596867" y="0"/>
            <a:ext cx="7950266" cy="6858000"/>
          </a:xfrm>
          <a:prstGeom prst="rect">
            <a:avLst/>
          </a:prstGeom>
        </p:spPr>
      </p:pic>
    </p:spTree>
    <p:extLst>
      <p:ext uri="{BB962C8B-B14F-4D97-AF65-F5344CB8AC3E}">
        <p14:creationId xmlns:p14="http://schemas.microsoft.com/office/powerpoint/2010/main" val="2873927310"/>
      </p:ext>
    </p:extLst>
  </p:cSld>
  <p:clrMapOvr>
    <a:masterClrMapping/>
  </p:clrMapOvr>
</p:sld>
</file>

<file path=ppt/slides/slide3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19F31E79-7FBB-4BE2-8C14-40F2453113F6}"/>
              </a:ext>
            </a:extLst>
          </p:cNvPr>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0" y="1006642"/>
            <a:ext cx="9144000" cy="4844716"/>
          </a:xfrm>
          <a:prstGeom prst="rect">
            <a:avLst/>
          </a:prstGeom>
        </p:spPr>
      </p:pic>
    </p:spTree>
    <p:extLst>
      <p:ext uri="{BB962C8B-B14F-4D97-AF65-F5344CB8AC3E}">
        <p14:creationId xmlns:p14="http://schemas.microsoft.com/office/powerpoint/2010/main" val="3324318373"/>
      </p:ext>
    </p:extLst>
  </p:cSld>
  <p:clrMapOvr>
    <a:masterClrMapping/>
  </p:clrMapOvr>
</p:sld>
</file>

<file path=ppt/slides/slide3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B7443BE8-182E-445C-AFDE-3FE340EEDF84}"/>
              </a:ext>
            </a:extLst>
          </p:cNvPr>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0" y="70581"/>
            <a:ext cx="9144000" cy="6716837"/>
          </a:xfrm>
          <a:prstGeom prst="rect">
            <a:avLst/>
          </a:prstGeom>
        </p:spPr>
      </p:pic>
    </p:spTree>
    <p:extLst>
      <p:ext uri="{BB962C8B-B14F-4D97-AF65-F5344CB8AC3E}">
        <p14:creationId xmlns:p14="http://schemas.microsoft.com/office/powerpoint/2010/main" val="3757782180"/>
      </p:ext>
    </p:extLst>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矩形 1"/>
          <p:cNvSpPr/>
          <p:nvPr/>
        </p:nvSpPr>
        <p:spPr>
          <a:xfrm>
            <a:off x="6995907" y="3234012"/>
            <a:ext cx="492443" cy="458074"/>
          </a:xfrm>
          <a:prstGeom prst="rect">
            <a:avLst/>
          </a:prstGeom>
        </p:spPr>
        <p:txBody>
          <a:bodyPr wrap="none">
            <a:spAutoFit/>
          </a:bodyPr>
          <a:lstStyle/>
          <a:p>
            <a:pPr indent="304800" algn="just">
              <a:lnSpc>
                <a:spcPct val="150000"/>
              </a:lnSpc>
              <a:spcAft>
                <a:spcPts val="0"/>
              </a:spcAft>
            </a:pPr>
            <a:endParaRPr lang="zh-CN" altLang="zh-CN" kern="100" dirty="0">
              <a:latin typeface="Times New Roman" panose="02020603050405020304" pitchFamily="18" charset="0"/>
            </a:endParaRPr>
          </a:p>
        </p:txBody>
      </p:sp>
      <p:sp>
        <p:nvSpPr>
          <p:cNvPr id="4" name="矩形 3"/>
          <p:cNvSpPr/>
          <p:nvPr/>
        </p:nvSpPr>
        <p:spPr>
          <a:xfrm>
            <a:off x="0" y="0"/>
            <a:ext cx="9144000" cy="4662815"/>
          </a:xfrm>
          <a:prstGeom prst="rect">
            <a:avLst/>
          </a:prstGeom>
        </p:spPr>
        <p:txBody>
          <a:bodyPr wrap="square">
            <a:spAutoFit/>
          </a:bodyPr>
          <a:lstStyle/>
          <a:p>
            <a:pPr algn="just">
              <a:lnSpc>
                <a:spcPct val="150000"/>
              </a:lnSpc>
              <a:spcAft>
                <a:spcPts val="0"/>
              </a:spcAft>
            </a:pPr>
            <a:r>
              <a:rPr lang="en-US" altLang="zh-CN" kern="100" dirty="0">
                <a:solidFill>
                  <a:srgbClr val="000000"/>
                </a:solidFill>
                <a:latin typeface="Times New Roman" panose="02020603050405020304" pitchFamily="18" charset="0"/>
                <a:cs typeface="Times New Roman" panose="02020603050405020304" pitchFamily="18" charset="0"/>
              </a:rPr>
              <a:t>Experimental observables:</a:t>
            </a:r>
          </a:p>
          <a:p>
            <a:pPr algn="just">
              <a:lnSpc>
                <a:spcPct val="150000"/>
              </a:lnSpc>
              <a:spcAft>
                <a:spcPts val="0"/>
              </a:spcAft>
            </a:pPr>
            <a:r>
              <a:rPr lang="en-US" altLang="zh-CN" kern="100" dirty="0">
                <a:solidFill>
                  <a:srgbClr val="000000"/>
                </a:solidFill>
                <a:latin typeface="Times New Roman" panose="02020603050405020304" pitchFamily="18" charset="0"/>
                <a:cs typeface="Times New Roman" panose="02020603050405020304" pitchFamily="18" charset="0"/>
              </a:rPr>
              <a:t>Proton energy distribution from the precursor decay.</a:t>
            </a:r>
          </a:p>
          <a:p>
            <a:pPr algn="just">
              <a:lnSpc>
                <a:spcPct val="150000"/>
              </a:lnSpc>
              <a:spcAft>
                <a:spcPts val="0"/>
              </a:spcAft>
            </a:pPr>
            <a:r>
              <a:rPr lang="en-US" altLang="zh-CN" i="1" kern="100" dirty="0">
                <a:latin typeface="Times New Roman" panose="02020603050405020304" pitchFamily="18" charset="0"/>
                <a:cs typeface="Times New Roman" panose="02020603050405020304" pitchFamily="18" charset="0"/>
              </a:rPr>
              <a:t>γ</a:t>
            </a:r>
            <a:r>
              <a:rPr lang="en-US" altLang="zh-CN" kern="100" dirty="0">
                <a:latin typeface="Times New Roman" panose="02020603050405020304" pitchFamily="18" charset="0"/>
                <a:cs typeface="Times New Roman" panose="02020603050405020304" pitchFamily="18" charset="0"/>
              </a:rPr>
              <a:t>-ray spectrum gated by protons from the precursor decay.</a:t>
            </a:r>
          </a:p>
          <a:p>
            <a:pPr algn="just">
              <a:lnSpc>
                <a:spcPct val="150000"/>
              </a:lnSpc>
              <a:spcAft>
                <a:spcPts val="0"/>
              </a:spcAft>
            </a:pPr>
            <a:r>
              <a:rPr lang="en-US" altLang="zh-CN" kern="100" dirty="0">
                <a:solidFill>
                  <a:srgbClr val="000000"/>
                </a:solidFill>
                <a:latin typeface="Times New Roman" panose="02020603050405020304" pitchFamily="18" charset="0"/>
                <a:cs typeface="Times New Roman" panose="02020603050405020304" pitchFamily="18" charset="0"/>
              </a:rPr>
              <a:t>X-ray spectrum observed in coincidence with protons or with </a:t>
            </a:r>
            <a:r>
              <a:rPr lang="en-US" altLang="zh-CN" i="1" kern="100" dirty="0">
                <a:solidFill>
                  <a:srgbClr val="000000"/>
                </a:solidFill>
                <a:latin typeface="Times New Roman" panose="02020603050405020304" pitchFamily="18" charset="0"/>
                <a:cs typeface="Times New Roman" panose="02020603050405020304" pitchFamily="18" charset="0"/>
              </a:rPr>
              <a:t>γ</a:t>
            </a:r>
            <a:r>
              <a:rPr lang="en-US" altLang="zh-CN" kern="100" dirty="0">
                <a:solidFill>
                  <a:srgbClr val="000000"/>
                </a:solidFill>
                <a:latin typeface="Times New Roman" panose="02020603050405020304" pitchFamily="18" charset="0"/>
                <a:cs typeface="Times New Roman" panose="02020603050405020304" pitchFamily="18" charset="0"/>
              </a:rPr>
              <a:t> rays.</a:t>
            </a:r>
          </a:p>
          <a:p>
            <a:pPr algn="just">
              <a:lnSpc>
                <a:spcPct val="150000"/>
              </a:lnSpc>
            </a:pPr>
            <a:r>
              <a:rPr lang="en-US" altLang="zh-CN" kern="100" dirty="0">
                <a:solidFill>
                  <a:srgbClr val="000000"/>
                </a:solidFill>
                <a:latin typeface="Times New Roman" panose="02020603050405020304" pitchFamily="18" charset="0"/>
                <a:cs typeface="Times New Roman" panose="02020603050405020304" pitchFamily="18" charset="0"/>
              </a:rPr>
              <a:t>Ratio of emitter X rays relative to those from daughter, plotted as a function of coincident proton energy.</a:t>
            </a:r>
            <a:endParaRPr lang="zh-CN" altLang="zh-CN" kern="100" dirty="0">
              <a:latin typeface="Times New Roman" panose="02020603050405020304" pitchFamily="18" charset="0"/>
              <a:cs typeface="Times New Roman" panose="02020603050405020304" pitchFamily="18" charset="0"/>
            </a:endParaRPr>
          </a:p>
          <a:p>
            <a:pPr algn="just">
              <a:lnSpc>
                <a:spcPct val="150000"/>
              </a:lnSpc>
              <a:spcAft>
                <a:spcPts val="0"/>
              </a:spcAft>
            </a:pPr>
            <a:r>
              <a:rPr lang="en-US" altLang="zh-CN" dirty="0">
                <a:latin typeface="Times New Roman" panose="02020603050405020304" pitchFamily="18" charset="0"/>
                <a:cs typeface="Times New Roman" panose="02020603050405020304" pitchFamily="18" charset="0"/>
              </a:rPr>
              <a:t>Relate the lifetimes of proton-emitting states and the lifetime of the emitter </a:t>
            </a:r>
            <a:r>
              <a:rPr lang="en-US" altLang="zh-CN" i="1" dirty="0">
                <a:latin typeface="Times New Roman" panose="02020603050405020304" pitchFamily="18" charset="0"/>
                <a:cs typeface="Times New Roman" panose="02020603050405020304" pitchFamily="18" charset="0"/>
              </a:rPr>
              <a:t>K</a:t>
            </a:r>
            <a:r>
              <a:rPr lang="en-US" altLang="zh-CN" dirty="0">
                <a:latin typeface="Times New Roman" panose="02020603050405020304" pitchFamily="18" charset="0"/>
                <a:cs typeface="Times New Roman" panose="02020603050405020304" pitchFamily="18" charset="0"/>
              </a:rPr>
              <a:t>-shell vacancy.</a:t>
            </a:r>
          </a:p>
          <a:p>
            <a:pPr algn="just">
              <a:lnSpc>
                <a:spcPct val="150000"/>
              </a:lnSpc>
              <a:spcAft>
                <a:spcPts val="0"/>
              </a:spcAft>
            </a:pPr>
            <a:r>
              <a:rPr lang="en-US" altLang="zh-CN" kern="100" dirty="0">
                <a:solidFill>
                  <a:srgbClr val="000000"/>
                </a:solidFill>
                <a:latin typeface="Times New Roman" panose="02020603050405020304" pitchFamily="18" charset="0"/>
                <a:cs typeface="Times New Roman" panose="02020603050405020304" pitchFamily="18" charset="0"/>
              </a:rPr>
              <a:t>The lifetimes for the </a:t>
            </a:r>
            <a:r>
              <a:rPr lang="en-US" altLang="zh-CN" i="1" kern="100" dirty="0">
                <a:solidFill>
                  <a:srgbClr val="000000"/>
                </a:solidFill>
                <a:latin typeface="Times New Roman" panose="02020603050405020304" pitchFamily="18" charset="0"/>
                <a:cs typeface="Times New Roman" panose="02020603050405020304" pitchFamily="18" charset="0"/>
              </a:rPr>
              <a:t>K</a:t>
            </a:r>
            <a:r>
              <a:rPr lang="en-US" altLang="zh-CN" kern="100" dirty="0">
                <a:solidFill>
                  <a:srgbClr val="000000"/>
                </a:solidFill>
                <a:latin typeface="Times New Roman" panose="02020603050405020304" pitchFamily="18" charset="0"/>
                <a:cs typeface="Times New Roman" panose="02020603050405020304" pitchFamily="18" charset="0"/>
              </a:rPr>
              <a:t>-shell vacancies are reasonably well known both experimentally and theoretically.</a:t>
            </a:r>
          </a:p>
          <a:p>
            <a:pPr algn="just">
              <a:lnSpc>
                <a:spcPct val="150000"/>
              </a:lnSpc>
              <a:spcAft>
                <a:spcPts val="0"/>
              </a:spcAft>
            </a:pPr>
            <a:r>
              <a:rPr lang="en-US" altLang="zh-CN" kern="100" dirty="0">
                <a:solidFill>
                  <a:srgbClr val="000000"/>
                </a:solidFill>
                <a:latin typeface="Times New Roman" panose="02020603050405020304" pitchFamily="18" charset="0"/>
                <a:cs typeface="Times New Roman" panose="02020603050405020304" pitchFamily="18" charset="0"/>
              </a:rPr>
              <a:t>Statistical analysis taking into account all the processes involved in the decay.</a:t>
            </a:r>
          </a:p>
          <a:p>
            <a:pPr algn="just">
              <a:lnSpc>
                <a:spcPct val="150000"/>
              </a:lnSpc>
              <a:spcAft>
                <a:spcPts val="0"/>
              </a:spcAft>
            </a:pPr>
            <a:r>
              <a:rPr lang="en-US" altLang="zh-CN" kern="100" dirty="0">
                <a:solidFill>
                  <a:srgbClr val="000000"/>
                </a:solidFill>
                <a:latin typeface="Times New Roman" panose="02020603050405020304" pitchFamily="18" charset="0"/>
                <a:cs typeface="Times New Roman" panose="02020603050405020304" pitchFamily="18" charset="0"/>
              </a:rPr>
              <a:t>This represents a complete set of data to constrain the model.</a:t>
            </a:r>
          </a:p>
        </p:txBody>
      </p:sp>
    </p:spTree>
    <p:extLst>
      <p:ext uri="{BB962C8B-B14F-4D97-AF65-F5344CB8AC3E}">
        <p14:creationId xmlns:p14="http://schemas.microsoft.com/office/powerpoint/2010/main" val="2057603015"/>
      </p:ext>
    </p:extLst>
  </p:cSld>
  <p:clrMapOvr>
    <a:masterClrMapping/>
  </p:clrMapOvr>
</p:sld>
</file>

<file path=ppt/slides/slide3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A09A285B-83BC-45DA-B2E6-DFE60699742C}"/>
              </a:ext>
            </a:extLst>
          </p:cNvPr>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28575" y="509587"/>
            <a:ext cx="9086850" cy="5838825"/>
          </a:xfrm>
          <a:prstGeom prst="rect">
            <a:avLst/>
          </a:prstGeom>
        </p:spPr>
      </p:pic>
    </p:spTree>
    <p:extLst>
      <p:ext uri="{BB962C8B-B14F-4D97-AF65-F5344CB8AC3E}">
        <p14:creationId xmlns:p14="http://schemas.microsoft.com/office/powerpoint/2010/main" val="1785988373"/>
      </p:ext>
    </p:extLst>
  </p:cSld>
  <p:clrMapOvr>
    <a:masterClrMapping/>
  </p:clrMapOvr>
</p:sld>
</file>

<file path=ppt/slides/slide3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9DC6A8FB-5E4C-41D3-98BD-B482053B03C8}"/>
              </a:ext>
            </a:extLst>
          </p:cNvPr>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461237" y="0"/>
            <a:ext cx="8221526" cy="6858000"/>
          </a:xfrm>
          <a:prstGeom prst="rect">
            <a:avLst/>
          </a:prstGeom>
        </p:spPr>
      </p:pic>
    </p:spTree>
    <p:extLst>
      <p:ext uri="{BB962C8B-B14F-4D97-AF65-F5344CB8AC3E}">
        <p14:creationId xmlns:p14="http://schemas.microsoft.com/office/powerpoint/2010/main" val="1123481932"/>
      </p:ext>
    </p:extLst>
  </p:cSld>
  <p:clrMapOvr>
    <a:masterClrMapping/>
  </p:clrMapOvr>
</p:sld>
</file>

<file path=ppt/slides/slide3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A10B3192-41C4-47E2-9AC6-BC02305AAD87}"/>
              </a:ext>
            </a:extLst>
          </p:cNvPr>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456751" y="0"/>
            <a:ext cx="8230497" cy="6858000"/>
          </a:xfrm>
          <a:prstGeom prst="rect">
            <a:avLst/>
          </a:prstGeom>
        </p:spPr>
      </p:pic>
    </p:spTree>
    <p:extLst>
      <p:ext uri="{BB962C8B-B14F-4D97-AF65-F5344CB8AC3E}">
        <p14:creationId xmlns:p14="http://schemas.microsoft.com/office/powerpoint/2010/main" val="578134086"/>
      </p:ext>
    </p:extLst>
  </p:cSld>
  <p:clrMapOvr>
    <a:masterClrMapping/>
  </p:clrMapOvr>
</p:sld>
</file>

<file path=ppt/slides/slide3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D0CDA71F-8DD3-4C82-A0A9-19681294A76A}"/>
              </a:ext>
            </a:extLst>
          </p:cNvPr>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569205" y="0"/>
            <a:ext cx="8005590" cy="6858000"/>
          </a:xfrm>
          <a:prstGeom prst="rect">
            <a:avLst/>
          </a:prstGeom>
        </p:spPr>
      </p:pic>
      <p:sp>
        <p:nvSpPr>
          <p:cNvPr id="5" name="TextBox 4">
            <a:extLst>
              <a:ext uri="{FF2B5EF4-FFF2-40B4-BE49-F238E27FC236}">
                <a16:creationId xmlns:a16="http://schemas.microsoft.com/office/drawing/2014/main" id="{C632FDA2-4271-441C-B357-2AADA69DE979}"/>
              </a:ext>
            </a:extLst>
          </p:cNvPr>
          <p:cNvSpPr txBox="1"/>
          <p:nvPr/>
        </p:nvSpPr>
        <p:spPr>
          <a:xfrm>
            <a:off x="0" y="0"/>
            <a:ext cx="4572000" cy="369332"/>
          </a:xfrm>
          <a:prstGeom prst="rect">
            <a:avLst/>
          </a:prstGeom>
          <a:noFill/>
        </p:spPr>
        <p:txBody>
          <a:bodyPr wrap="square">
            <a:spAutoFit/>
          </a:bodyPr>
          <a:lstStyle/>
          <a:p>
            <a:r>
              <a:rPr lang="en-US" altLang="zh-CN" dirty="0"/>
              <a:t>The </a:t>
            </a:r>
            <a:r>
              <a:rPr lang="en-US" altLang="zh-CN" dirty="0" err="1"/>
              <a:t>DEcay</a:t>
            </a:r>
            <a:r>
              <a:rPr lang="en-US" altLang="zh-CN" dirty="0"/>
              <a:t> Germanium Array initiator (</a:t>
            </a:r>
            <a:r>
              <a:rPr lang="en-US" altLang="zh-CN" dirty="0" err="1"/>
              <a:t>DEGAi</a:t>
            </a:r>
            <a:r>
              <a:rPr lang="en-US" altLang="zh-CN" dirty="0"/>
              <a:t>)</a:t>
            </a:r>
            <a:endParaRPr lang="zh-CN" altLang="en-US" dirty="0"/>
          </a:p>
        </p:txBody>
      </p:sp>
    </p:spTree>
    <p:extLst>
      <p:ext uri="{BB962C8B-B14F-4D97-AF65-F5344CB8AC3E}">
        <p14:creationId xmlns:p14="http://schemas.microsoft.com/office/powerpoint/2010/main" val="3079313957"/>
      </p:ext>
    </p:extLst>
  </p:cSld>
  <p:clrMapOvr>
    <a:masterClrMapping/>
  </p:clrMapOvr>
</p:sld>
</file>

<file path=ppt/slides/slide3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8">
            <a:extLst>
              <a:ext uri="{FF2B5EF4-FFF2-40B4-BE49-F238E27FC236}">
                <a16:creationId xmlns:a16="http://schemas.microsoft.com/office/drawing/2014/main" id="{A52C42A0-A283-4B42-B03C-2FEB38B9E51D}"/>
              </a:ext>
            </a:extLst>
          </p:cNvPr>
          <p:cNvPicPr>
            <a:picLocks noChangeAspect="1"/>
          </p:cNvPicPr>
          <p:nvPr/>
        </p:nvPicPr>
        <p:blipFill rotWithShape="1">
          <a:blip r:embed="rId2" cstate="print">
            <a:extLst>
              <a:ext uri="{28A0092B-C50C-407E-A947-70E740481C1C}">
                <a14:useLocalDpi xmlns:a14="http://schemas.microsoft.com/office/drawing/2010/main"/>
              </a:ext>
            </a:extLst>
          </a:blip>
          <a:srcRect/>
          <a:stretch/>
        </p:blipFill>
        <p:spPr>
          <a:xfrm>
            <a:off x="443107" y="0"/>
            <a:ext cx="8108489" cy="6858000"/>
          </a:xfrm>
          <a:prstGeom prst="rect">
            <a:avLst/>
          </a:prstGeom>
        </p:spPr>
      </p:pic>
      <p:sp>
        <p:nvSpPr>
          <p:cNvPr id="10" name="TextBox 9">
            <a:extLst>
              <a:ext uri="{FF2B5EF4-FFF2-40B4-BE49-F238E27FC236}">
                <a16:creationId xmlns:a16="http://schemas.microsoft.com/office/drawing/2014/main" id="{6A93EF1C-9597-415D-9733-436EB8103FA9}"/>
              </a:ext>
            </a:extLst>
          </p:cNvPr>
          <p:cNvSpPr txBox="1"/>
          <p:nvPr/>
        </p:nvSpPr>
        <p:spPr>
          <a:xfrm>
            <a:off x="5338119" y="3519442"/>
            <a:ext cx="2359941" cy="461665"/>
          </a:xfrm>
          <a:prstGeom prst="rect">
            <a:avLst/>
          </a:prstGeom>
          <a:noFill/>
        </p:spPr>
        <p:txBody>
          <a:bodyPr wrap="none" rtlCol="0">
            <a:spAutoFit/>
          </a:bodyPr>
          <a:lstStyle/>
          <a:p>
            <a:r>
              <a:rPr lang="en-US" altLang="zh-CN" sz="2400" b="1" dirty="0">
                <a:solidFill>
                  <a:schemeClr val="accent4"/>
                </a:solidFill>
              </a:rPr>
              <a:t>d = 27.6'' [70 cm]</a:t>
            </a:r>
            <a:endParaRPr lang="zh-CN" altLang="en-US" sz="2400" b="1" dirty="0">
              <a:solidFill>
                <a:schemeClr val="accent4"/>
              </a:solidFill>
            </a:endParaRPr>
          </a:p>
        </p:txBody>
      </p:sp>
      <p:cxnSp>
        <p:nvCxnSpPr>
          <p:cNvPr id="12" name="Straight Arrow Connector 11">
            <a:extLst>
              <a:ext uri="{FF2B5EF4-FFF2-40B4-BE49-F238E27FC236}">
                <a16:creationId xmlns:a16="http://schemas.microsoft.com/office/drawing/2014/main" id="{20332A90-B147-41C0-AC58-DF7E475ED02A}"/>
              </a:ext>
            </a:extLst>
          </p:cNvPr>
          <p:cNvCxnSpPr>
            <a:cxnSpLocks/>
          </p:cNvCxnSpPr>
          <p:nvPr/>
        </p:nvCxnSpPr>
        <p:spPr>
          <a:xfrm>
            <a:off x="5338119" y="2421924"/>
            <a:ext cx="0" cy="2656703"/>
          </a:xfrm>
          <a:prstGeom prst="straightConnector1">
            <a:avLst/>
          </a:prstGeom>
          <a:ln>
            <a:solidFill>
              <a:schemeClr val="accent4"/>
            </a:solidFill>
            <a:headEnd type="triangle"/>
            <a:tailEnd type="triangle"/>
          </a:ln>
        </p:spPr>
        <p:style>
          <a:lnRef idx="3">
            <a:schemeClr val="accent2"/>
          </a:lnRef>
          <a:fillRef idx="0">
            <a:schemeClr val="accent2"/>
          </a:fillRef>
          <a:effectRef idx="2">
            <a:schemeClr val="accent2"/>
          </a:effectRef>
          <a:fontRef idx="minor">
            <a:schemeClr val="tx1"/>
          </a:fontRef>
        </p:style>
      </p:cxnSp>
      <p:sp>
        <p:nvSpPr>
          <p:cNvPr id="5" name="TextBox 4">
            <a:extLst>
              <a:ext uri="{FF2B5EF4-FFF2-40B4-BE49-F238E27FC236}">
                <a16:creationId xmlns:a16="http://schemas.microsoft.com/office/drawing/2014/main" id="{723CA5F1-2DD2-4EA6-8369-41A76D6C6D52}"/>
              </a:ext>
            </a:extLst>
          </p:cNvPr>
          <p:cNvSpPr txBox="1"/>
          <p:nvPr/>
        </p:nvSpPr>
        <p:spPr>
          <a:xfrm>
            <a:off x="0" y="0"/>
            <a:ext cx="4572000" cy="369332"/>
          </a:xfrm>
          <a:prstGeom prst="rect">
            <a:avLst/>
          </a:prstGeom>
          <a:noFill/>
        </p:spPr>
        <p:txBody>
          <a:bodyPr wrap="square">
            <a:spAutoFit/>
          </a:bodyPr>
          <a:lstStyle/>
          <a:p>
            <a:r>
              <a:rPr lang="en-US" altLang="zh-CN" dirty="0"/>
              <a:t>The </a:t>
            </a:r>
            <a:r>
              <a:rPr lang="en-US" altLang="zh-CN" dirty="0" err="1"/>
              <a:t>DEcay</a:t>
            </a:r>
            <a:r>
              <a:rPr lang="en-US" altLang="zh-CN" dirty="0"/>
              <a:t> Germanium Array initiator (</a:t>
            </a:r>
            <a:r>
              <a:rPr lang="en-US" altLang="zh-CN" dirty="0" err="1"/>
              <a:t>DEGAi</a:t>
            </a:r>
            <a:r>
              <a:rPr lang="en-US" altLang="zh-CN" dirty="0"/>
              <a:t>)</a:t>
            </a:r>
            <a:endParaRPr lang="zh-CN" altLang="en-US" dirty="0"/>
          </a:p>
        </p:txBody>
      </p:sp>
    </p:spTree>
    <p:extLst>
      <p:ext uri="{BB962C8B-B14F-4D97-AF65-F5344CB8AC3E}">
        <p14:creationId xmlns:p14="http://schemas.microsoft.com/office/powerpoint/2010/main" val="3129527494"/>
      </p:ext>
    </p:extLst>
  </p:cSld>
  <p:clrMapOvr>
    <a:masterClrMapping/>
  </p:clrMapOvr>
</p:sld>
</file>

<file path=ppt/slides/slide3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DB0A9DC0-7A0B-4A18-A8BC-FFE0448920CC}"/>
              </a:ext>
            </a:extLst>
          </p:cNvPr>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179708" y="0"/>
            <a:ext cx="8784583" cy="6858000"/>
          </a:xfrm>
          <a:prstGeom prst="rect">
            <a:avLst/>
          </a:prstGeom>
        </p:spPr>
      </p:pic>
      <p:sp>
        <p:nvSpPr>
          <p:cNvPr id="2" name="TextBox 1">
            <a:extLst>
              <a:ext uri="{FF2B5EF4-FFF2-40B4-BE49-F238E27FC236}">
                <a16:creationId xmlns:a16="http://schemas.microsoft.com/office/drawing/2014/main" id="{087ECCC6-BB8C-4204-AB15-FF10AAE5CC4B}"/>
              </a:ext>
            </a:extLst>
          </p:cNvPr>
          <p:cNvSpPr txBox="1"/>
          <p:nvPr/>
        </p:nvSpPr>
        <p:spPr>
          <a:xfrm>
            <a:off x="0" y="0"/>
            <a:ext cx="9144000" cy="646331"/>
          </a:xfrm>
          <a:prstGeom prst="rect">
            <a:avLst/>
          </a:prstGeom>
          <a:noFill/>
        </p:spPr>
        <p:txBody>
          <a:bodyPr wrap="square" rtlCol="0">
            <a:spAutoFit/>
          </a:bodyPr>
          <a:lstStyle/>
          <a:p>
            <a:r>
              <a:rPr lang="en-US" altLang="zh-CN" dirty="0"/>
              <a:t>Our current PXCT setup doesn't have to be optimized for the </a:t>
            </a:r>
            <a:r>
              <a:rPr lang="en-US" altLang="zh-CN" dirty="0" err="1"/>
              <a:t>DEGAi</a:t>
            </a:r>
            <a:r>
              <a:rPr lang="en-US" altLang="zh-CN" dirty="0"/>
              <a:t> array, but we also don't want to have some parts stick out and prevent us from combining PXCT with </a:t>
            </a:r>
            <a:r>
              <a:rPr lang="en-US" altLang="zh-CN" dirty="0" err="1"/>
              <a:t>DEGAi</a:t>
            </a:r>
            <a:r>
              <a:rPr lang="en-US" altLang="zh-CN" dirty="0"/>
              <a:t>.</a:t>
            </a:r>
            <a:endParaRPr lang="zh-CN" altLang="en-US" dirty="0"/>
          </a:p>
        </p:txBody>
      </p:sp>
    </p:spTree>
    <p:extLst>
      <p:ext uri="{BB962C8B-B14F-4D97-AF65-F5344CB8AC3E}">
        <p14:creationId xmlns:p14="http://schemas.microsoft.com/office/powerpoint/2010/main" val="51629538"/>
      </p:ext>
    </p:extLst>
  </p:cSld>
  <p:clrMapOvr>
    <a:masterClrMapping/>
  </p:clrMapOvr>
</p:sld>
</file>

<file path=ppt/slides/slide3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312CBF4D-C410-4E50-A2DB-446766F2302C}"/>
              </a:ext>
            </a:extLst>
          </p:cNvPr>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618513" y="0"/>
            <a:ext cx="7906974" cy="6858000"/>
          </a:xfrm>
          <a:prstGeom prst="rect">
            <a:avLst/>
          </a:prstGeom>
        </p:spPr>
      </p:pic>
    </p:spTree>
    <p:extLst>
      <p:ext uri="{BB962C8B-B14F-4D97-AF65-F5344CB8AC3E}">
        <p14:creationId xmlns:p14="http://schemas.microsoft.com/office/powerpoint/2010/main" val="3979362854"/>
      </p:ext>
    </p:extLst>
  </p:cSld>
  <p:clrMapOvr>
    <a:masterClrMapping/>
  </p:clrMapOvr>
</p:sld>
</file>

<file path=ppt/slides/slide3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2D771F25-0170-4B9C-93D4-AE6AFFEB9EBD}"/>
              </a:ext>
            </a:extLst>
          </p:cNvPr>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372573" y="0"/>
            <a:ext cx="8398854" cy="6858000"/>
          </a:xfrm>
          <a:prstGeom prst="rect">
            <a:avLst/>
          </a:prstGeom>
        </p:spPr>
      </p:pic>
    </p:spTree>
    <p:extLst>
      <p:ext uri="{BB962C8B-B14F-4D97-AF65-F5344CB8AC3E}">
        <p14:creationId xmlns:p14="http://schemas.microsoft.com/office/powerpoint/2010/main" val="1832366577"/>
      </p:ext>
    </p:extLst>
  </p:cSld>
  <p:clrMapOvr>
    <a:masterClrMapping/>
  </p:clrMapOvr>
</p:sld>
</file>

<file path=ppt/slides/slide3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D15DA5FB-9AEB-47D1-A133-8D8CC42D3932}"/>
              </a:ext>
            </a:extLst>
          </p:cNvPr>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732967" y="0"/>
            <a:ext cx="7678066" cy="6858000"/>
          </a:xfrm>
          <a:prstGeom prst="rect">
            <a:avLst/>
          </a:prstGeom>
        </p:spPr>
      </p:pic>
    </p:spTree>
    <p:extLst>
      <p:ext uri="{BB962C8B-B14F-4D97-AF65-F5344CB8AC3E}">
        <p14:creationId xmlns:p14="http://schemas.microsoft.com/office/powerpoint/2010/main" val="942520468"/>
      </p:ext>
    </p:extLst>
  </p:cSld>
  <p:clrMapOvr>
    <a:masterClrMapping/>
  </p:clrMapOvr>
</p:sld>
</file>

<file path=ppt/slides/slide3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D898E7CB-5338-4512-B091-F833359A6444}"/>
              </a:ext>
            </a:extLst>
          </p:cNvPr>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0" y="1092708"/>
            <a:ext cx="9144000" cy="4672584"/>
          </a:xfrm>
          <a:prstGeom prst="rect">
            <a:avLst/>
          </a:prstGeom>
        </p:spPr>
      </p:pic>
    </p:spTree>
    <p:extLst>
      <p:ext uri="{BB962C8B-B14F-4D97-AF65-F5344CB8AC3E}">
        <p14:creationId xmlns:p14="http://schemas.microsoft.com/office/powerpoint/2010/main" val="104293094"/>
      </p:ext>
    </p:extLst>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a:extLst>
              <a:ext uri="{FF2B5EF4-FFF2-40B4-BE49-F238E27FC236}">
                <a16:creationId xmlns:a16="http://schemas.microsoft.com/office/drawing/2014/main" id="{6942E027-4280-4C2B-8507-69155B8D206C}"/>
              </a:ext>
            </a:extLst>
          </p:cNvPr>
          <p:cNvSpPr txBox="1"/>
          <p:nvPr/>
        </p:nvSpPr>
        <p:spPr>
          <a:xfrm>
            <a:off x="0" y="0"/>
            <a:ext cx="9144000" cy="5909310"/>
          </a:xfrm>
          <a:prstGeom prst="rect">
            <a:avLst/>
          </a:prstGeom>
          <a:noFill/>
        </p:spPr>
        <p:txBody>
          <a:bodyPr wrap="square">
            <a:spAutoFit/>
          </a:bodyPr>
          <a:lstStyle/>
          <a:p>
            <a:pPr algn="just"/>
            <a:r>
              <a:rPr lang="en-US" dirty="0"/>
              <a:t>Since every nuclear transition takes place in the whole system of nucleus plus atomic electrons, the atomic electron cloud is </a:t>
            </a:r>
            <a:r>
              <a:rPr lang="en-US" b="1" dirty="0"/>
              <a:t>perturbed</a:t>
            </a:r>
            <a:r>
              <a:rPr lang="en-US" dirty="0"/>
              <a:t> in most of the nuclear decays. For example, some vacancies in inner shells are produced through </a:t>
            </a:r>
            <a:r>
              <a:rPr lang="en-US" b="1" dirty="0"/>
              <a:t>internal conversion (IC) or electron capture (EC). </a:t>
            </a:r>
            <a:r>
              <a:rPr lang="en-US" dirty="0"/>
              <a:t>These nuclear decays are regarded as </a:t>
            </a:r>
            <a:r>
              <a:rPr lang="en-US" b="1" dirty="0"/>
              <a:t>first-order phenomena </a:t>
            </a:r>
            <a:r>
              <a:rPr lang="en-US" dirty="0"/>
              <a:t>caused by mixing terms between atomic and nuclear variables in electromagnetic or weak interactions. The perturbation of the electron cloud during nuclear decays generally results in </a:t>
            </a:r>
            <a:r>
              <a:rPr lang="en-US" b="1" dirty="0"/>
              <a:t>additional ionizations and excitations of inner shells, but with very small probabilities</a:t>
            </a:r>
            <a:r>
              <a:rPr lang="en-US" dirty="0"/>
              <a:t>, e.g. typically 5 × 10</a:t>
            </a:r>
            <a:r>
              <a:rPr lang="en-US" baseline="30000" dirty="0"/>
              <a:t>-4</a:t>
            </a:r>
            <a:r>
              <a:rPr lang="en-US" dirty="0"/>
              <a:t> per </a:t>
            </a:r>
            <a:r>
              <a:rPr lang="en-US" altLang="zh-CN" dirty="0"/>
              <a:t>β</a:t>
            </a:r>
            <a:r>
              <a:rPr lang="en-US" dirty="0"/>
              <a:t>-decay for the K-shell ionization of 90</a:t>
            </a:r>
            <a:r>
              <a:rPr lang="en-US" altLang="zh-CN" dirty="0"/>
              <a:t>Y</a:t>
            </a:r>
            <a:r>
              <a:rPr lang="en-US" dirty="0"/>
              <a:t> (Z = 39). This process, called </a:t>
            </a:r>
            <a:r>
              <a:rPr lang="en-US" b="1" dirty="0"/>
              <a:t>internal ionization and excitation </a:t>
            </a:r>
            <a:r>
              <a:rPr lang="en-US" dirty="0"/>
              <a:t>(</a:t>
            </a:r>
            <a:r>
              <a:rPr lang="en-US" dirty="0" err="1"/>
              <a:t>lIE</a:t>
            </a:r>
            <a:r>
              <a:rPr lang="en-US" dirty="0"/>
              <a:t>), is one of the various </a:t>
            </a:r>
            <a:r>
              <a:rPr lang="en-US" b="1" dirty="0"/>
              <a:t>second-order phenomena </a:t>
            </a:r>
            <a:r>
              <a:rPr lang="en-US" dirty="0"/>
              <a:t>during nuclear decays, such as internal bremsstrahlung, internal Compton effect and internal pair creation, </a:t>
            </a:r>
            <a:r>
              <a:rPr lang="en-US" dirty="0" err="1"/>
              <a:t>l</a:t>
            </a:r>
            <a:r>
              <a:rPr lang="en-US" altLang="zh-CN" dirty="0" err="1"/>
              <a:t>I</a:t>
            </a:r>
            <a:r>
              <a:rPr lang="en-US" dirty="0" err="1"/>
              <a:t>E</a:t>
            </a:r>
            <a:r>
              <a:rPr lang="en-US" dirty="0"/>
              <a:t> is maybe the most interesting subject among those phenomena, because it is much concerned with the interaction of the nucleus and the atomic electrons. Therefore, the study of </a:t>
            </a:r>
            <a:r>
              <a:rPr lang="en-US" dirty="0" err="1"/>
              <a:t>lIE</a:t>
            </a:r>
            <a:r>
              <a:rPr lang="en-US" dirty="0"/>
              <a:t> can provide valuable information about the atomic correlation effect.</a:t>
            </a:r>
          </a:p>
          <a:p>
            <a:pPr algn="just"/>
            <a:endParaRPr lang="en-US" dirty="0"/>
          </a:p>
          <a:p>
            <a:pPr algn="just"/>
            <a:r>
              <a:rPr lang="en-US" dirty="0"/>
              <a:t>Y. </a:t>
            </a:r>
            <a:r>
              <a:rPr lang="en-US" dirty="0" err="1"/>
              <a:t>Isozumi</a:t>
            </a:r>
            <a:r>
              <a:rPr lang="en-US" dirty="0"/>
              <a:t>, Nucl. </a:t>
            </a:r>
            <a:r>
              <a:rPr lang="en-US" dirty="0" err="1"/>
              <a:t>Instrum</a:t>
            </a:r>
            <a:r>
              <a:rPr lang="en-US" dirty="0"/>
              <a:t>. Methods Phys. Res. A 280, 151 (1989).</a:t>
            </a:r>
          </a:p>
          <a:p>
            <a:pPr algn="just"/>
            <a:endParaRPr lang="en-US" dirty="0"/>
          </a:p>
          <a:p>
            <a:pPr algn="just"/>
            <a:r>
              <a:rPr lang="en-US" dirty="0"/>
              <a:t>When an inner-shell vacancy is created, the atomic electrons have a small, but definite probability to be excited to a higher unoccupied state 'shake-up' or ionized to the continuum 'shake-off'.</a:t>
            </a:r>
          </a:p>
          <a:p>
            <a:pPr algn="just"/>
            <a:endParaRPr lang="en-US" dirty="0"/>
          </a:p>
          <a:p>
            <a:pPr algn="just"/>
            <a:r>
              <a:rPr lang="en-US" dirty="0"/>
              <a:t>Takeshi </a:t>
            </a:r>
            <a:r>
              <a:rPr lang="en-US" dirty="0" err="1"/>
              <a:t>Mukoyama</a:t>
            </a:r>
            <a:r>
              <a:rPr lang="en-US" dirty="0"/>
              <a:t> et al., Phys. Rev. A 65, 052706 (2002).</a:t>
            </a:r>
          </a:p>
        </p:txBody>
      </p:sp>
    </p:spTree>
    <p:extLst>
      <p:ext uri="{BB962C8B-B14F-4D97-AF65-F5344CB8AC3E}">
        <p14:creationId xmlns:p14="http://schemas.microsoft.com/office/powerpoint/2010/main" val="2814145783"/>
      </p:ext>
    </p:extLst>
  </p:cSld>
  <p:clrMapOvr>
    <a:masterClrMapping/>
  </p:clrMapOvr>
</p:sld>
</file>

<file path=ppt/slides/slide3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164A03E6-52ED-4089-BB12-760B75E3FB47}"/>
              </a:ext>
            </a:extLst>
          </p:cNvPr>
          <p:cNvPicPr>
            <a:picLocks noChangeAspect="1"/>
          </p:cNvPicPr>
          <p:nvPr/>
        </p:nvPicPr>
        <p:blipFill>
          <a:blip r:embed="rId2" cstate="print">
            <a:extLst>
              <a:ext uri="{28A0092B-C50C-407E-A947-70E740481C1C}">
                <a14:useLocalDpi xmlns:a14="http://schemas.microsoft.com/office/drawing/2010/main"/>
              </a:ext>
            </a:extLst>
          </a:blip>
          <a:stretch>
            <a:fillRect/>
          </a:stretch>
        </p:blipFill>
        <p:spPr>
          <a:xfrm>
            <a:off x="0" y="1158240"/>
            <a:ext cx="9144000" cy="4541520"/>
          </a:xfrm>
          <a:prstGeom prst="rect">
            <a:avLst/>
          </a:prstGeom>
        </p:spPr>
      </p:pic>
      <p:sp>
        <p:nvSpPr>
          <p:cNvPr id="4" name="TextBox 3">
            <a:extLst>
              <a:ext uri="{FF2B5EF4-FFF2-40B4-BE49-F238E27FC236}">
                <a16:creationId xmlns:a16="http://schemas.microsoft.com/office/drawing/2014/main" id="{DBAE20C3-F648-4D6C-B8F7-0DB26034DEAA}"/>
              </a:ext>
            </a:extLst>
          </p:cNvPr>
          <p:cNvSpPr txBox="1"/>
          <p:nvPr/>
        </p:nvSpPr>
        <p:spPr>
          <a:xfrm>
            <a:off x="90616" y="5934670"/>
            <a:ext cx="1181670" cy="923330"/>
          </a:xfrm>
          <a:prstGeom prst="rect">
            <a:avLst/>
          </a:prstGeom>
          <a:noFill/>
        </p:spPr>
        <p:txBody>
          <a:bodyPr wrap="none" rtlCol="0">
            <a:spAutoFit/>
          </a:bodyPr>
          <a:lstStyle/>
          <a:p>
            <a:r>
              <a:rPr lang="en-US" altLang="zh-CN" dirty="0"/>
              <a:t>DEGA</a:t>
            </a:r>
          </a:p>
          <a:p>
            <a:r>
              <a:rPr lang="en-US" altLang="zh-CN" dirty="0"/>
              <a:t>Scintillator</a:t>
            </a:r>
          </a:p>
          <a:p>
            <a:r>
              <a:rPr lang="en-US" altLang="zh-CN" dirty="0"/>
              <a:t>foil</a:t>
            </a:r>
            <a:endParaRPr lang="zh-CN" altLang="en-US" dirty="0"/>
          </a:p>
        </p:txBody>
      </p:sp>
    </p:spTree>
    <p:extLst>
      <p:ext uri="{BB962C8B-B14F-4D97-AF65-F5344CB8AC3E}">
        <p14:creationId xmlns:p14="http://schemas.microsoft.com/office/powerpoint/2010/main" val="2139071145"/>
      </p:ext>
    </p:extLst>
  </p:cSld>
  <p:clrMapOvr>
    <a:masterClrMapping/>
  </p:clrMapOvr>
</p:sld>
</file>

<file path=ppt/slides/slide3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73A6BABF-2FDC-413F-B0A8-FA01024BD76B}"/>
              </a:ext>
            </a:extLst>
          </p:cNvPr>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0" y="0"/>
            <a:ext cx="9144000" cy="6858000"/>
          </a:xfrm>
          <a:prstGeom prst="rect">
            <a:avLst/>
          </a:prstGeom>
        </p:spPr>
      </p:pic>
    </p:spTree>
    <p:extLst>
      <p:ext uri="{BB962C8B-B14F-4D97-AF65-F5344CB8AC3E}">
        <p14:creationId xmlns:p14="http://schemas.microsoft.com/office/powerpoint/2010/main" val="689438920"/>
      </p:ext>
    </p:extLst>
  </p:cSld>
  <p:clrMapOvr>
    <a:masterClrMapping/>
  </p:clrMapOvr>
</p:sld>
</file>

<file path=ppt/slides/slide3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F26A9D20-4A2A-421B-BC6A-3165F1E77F40}"/>
              </a:ext>
            </a:extLst>
          </p:cNvPr>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0" y="0"/>
            <a:ext cx="9144000" cy="6858000"/>
          </a:xfrm>
          <a:prstGeom prst="rect">
            <a:avLst/>
          </a:prstGeom>
        </p:spPr>
      </p:pic>
    </p:spTree>
    <p:extLst>
      <p:ext uri="{BB962C8B-B14F-4D97-AF65-F5344CB8AC3E}">
        <p14:creationId xmlns:p14="http://schemas.microsoft.com/office/powerpoint/2010/main" val="4085069950"/>
      </p:ext>
    </p:extLst>
  </p:cSld>
  <p:clrMapOvr>
    <a:masterClrMapping/>
  </p:clrMapOvr>
</p:sld>
</file>

<file path=ppt/slides/slide3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AD92B083-27DD-44CC-9E18-C969074A209D}"/>
              </a:ext>
            </a:extLst>
          </p:cNvPr>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0" y="0"/>
            <a:ext cx="9144000" cy="6858000"/>
          </a:xfrm>
          <a:prstGeom prst="rect">
            <a:avLst/>
          </a:prstGeom>
        </p:spPr>
      </p:pic>
    </p:spTree>
    <p:extLst>
      <p:ext uri="{BB962C8B-B14F-4D97-AF65-F5344CB8AC3E}">
        <p14:creationId xmlns:p14="http://schemas.microsoft.com/office/powerpoint/2010/main" val="2472320992"/>
      </p:ext>
    </p:extLst>
  </p:cSld>
  <p:clrMapOvr>
    <a:masterClrMapping/>
  </p:clrMapOvr>
</p:sld>
</file>

<file path=ppt/slides/slide3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84BFF487-F7F7-4990-B2EB-C26E764B0A3D}"/>
              </a:ext>
            </a:extLst>
          </p:cNvPr>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0" y="0"/>
            <a:ext cx="9144000" cy="6858000"/>
          </a:xfrm>
          <a:prstGeom prst="rect">
            <a:avLst/>
          </a:prstGeom>
        </p:spPr>
      </p:pic>
    </p:spTree>
    <p:extLst>
      <p:ext uri="{BB962C8B-B14F-4D97-AF65-F5344CB8AC3E}">
        <p14:creationId xmlns:p14="http://schemas.microsoft.com/office/powerpoint/2010/main" val="3180428743"/>
      </p:ext>
    </p:extLst>
  </p:cSld>
  <p:clrMapOvr>
    <a:masterClrMapping/>
  </p:clrMapOvr>
</p:sld>
</file>

<file path=ppt/slides/slide3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B5A256F4-F5AD-4B22-BA37-1EF72E9D73B1}"/>
              </a:ext>
            </a:extLst>
          </p:cNvPr>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0" y="0"/>
            <a:ext cx="9144000" cy="6858000"/>
          </a:xfrm>
          <a:prstGeom prst="rect">
            <a:avLst/>
          </a:prstGeom>
        </p:spPr>
      </p:pic>
    </p:spTree>
    <p:extLst>
      <p:ext uri="{BB962C8B-B14F-4D97-AF65-F5344CB8AC3E}">
        <p14:creationId xmlns:p14="http://schemas.microsoft.com/office/powerpoint/2010/main" val="3135975337"/>
      </p:ext>
    </p:extLst>
  </p:cSld>
  <p:clrMapOvr>
    <a:masterClrMapping/>
  </p:clrMapOvr>
</p:sld>
</file>

<file path=ppt/slides/slide3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8B80C29C-6E3C-4212-901A-A3264E4ED9AD}"/>
              </a:ext>
            </a:extLst>
          </p:cNvPr>
          <p:cNvPicPr>
            <a:picLocks noChangeAspect="1"/>
          </p:cNvPicPr>
          <p:nvPr/>
        </p:nvPicPr>
        <p:blipFill rotWithShape="1">
          <a:blip r:embed="rId2" cstate="print">
            <a:extLst>
              <a:ext uri="{28A0092B-C50C-407E-A947-70E740481C1C}">
                <a14:useLocalDpi xmlns:a14="http://schemas.microsoft.com/office/drawing/2010/main"/>
              </a:ext>
            </a:extLst>
          </a:blip>
          <a:srcRect/>
          <a:stretch/>
        </p:blipFill>
        <p:spPr>
          <a:xfrm>
            <a:off x="16475" y="-1"/>
            <a:ext cx="9022537" cy="6858001"/>
          </a:xfrm>
          <a:prstGeom prst="rect">
            <a:avLst/>
          </a:prstGeom>
        </p:spPr>
      </p:pic>
    </p:spTree>
    <p:extLst>
      <p:ext uri="{BB962C8B-B14F-4D97-AF65-F5344CB8AC3E}">
        <p14:creationId xmlns:p14="http://schemas.microsoft.com/office/powerpoint/2010/main" val="757566003"/>
      </p:ext>
    </p:extLst>
  </p:cSld>
  <p:clrMapOvr>
    <a:masterClrMapping/>
  </p:clrMapOvr>
</p:sld>
</file>

<file path=ppt/slides/slide3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EA65B293-DE49-4990-99B8-DE3520BD2508}"/>
              </a:ext>
            </a:extLst>
          </p:cNvPr>
          <p:cNvPicPr>
            <a:picLocks noChangeAspect="1"/>
          </p:cNvPicPr>
          <p:nvPr/>
        </p:nvPicPr>
        <p:blipFill>
          <a:blip r:embed="rId2" cstate="print">
            <a:extLst>
              <a:ext uri="{28A0092B-C50C-407E-A947-70E740481C1C}">
                <a14:useLocalDpi xmlns:a14="http://schemas.microsoft.com/office/drawing/2010/main"/>
              </a:ext>
            </a:extLst>
          </a:blip>
          <a:stretch>
            <a:fillRect/>
          </a:stretch>
        </p:blipFill>
        <p:spPr>
          <a:xfrm>
            <a:off x="0" y="1158240"/>
            <a:ext cx="9144000" cy="4541520"/>
          </a:xfrm>
          <a:prstGeom prst="rect">
            <a:avLst/>
          </a:prstGeom>
        </p:spPr>
      </p:pic>
    </p:spTree>
    <p:extLst>
      <p:ext uri="{BB962C8B-B14F-4D97-AF65-F5344CB8AC3E}">
        <p14:creationId xmlns:p14="http://schemas.microsoft.com/office/powerpoint/2010/main" val="3734458681"/>
      </p:ext>
    </p:extLst>
  </p:cSld>
  <p:clrMapOvr>
    <a:masterClrMapping/>
  </p:clrMapOvr>
</p:sld>
</file>

<file path=ppt/slides/slide3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DED81625-D0BC-4C54-A661-E0DFA969D13A}"/>
              </a:ext>
            </a:extLst>
          </p:cNvPr>
          <p:cNvPicPr>
            <a:picLocks noChangeAspect="1"/>
          </p:cNvPicPr>
          <p:nvPr/>
        </p:nvPicPr>
        <p:blipFill>
          <a:blip r:embed="rId2" cstate="print">
            <a:extLst>
              <a:ext uri="{28A0092B-C50C-407E-A947-70E740481C1C}">
                <a14:useLocalDpi xmlns:a14="http://schemas.microsoft.com/office/drawing/2010/main"/>
              </a:ext>
            </a:extLst>
          </a:blip>
          <a:stretch>
            <a:fillRect/>
          </a:stretch>
        </p:blipFill>
        <p:spPr>
          <a:xfrm>
            <a:off x="0" y="1158240"/>
            <a:ext cx="9144000" cy="4541520"/>
          </a:xfrm>
          <a:prstGeom prst="rect">
            <a:avLst/>
          </a:prstGeom>
        </p:spPr>
      </p:pic>
    </p:spTree>
    <p:extLst>
      <p:ext uri="{BB962C8B-B14F-4D97-AF65-F5344CB8AC3E}">
        <p14:creationId xmlns:p14="http://schemas.microsoft.com/office/powerpoint/2010/main" val="2606508097"/>
      </p:ext>
    </p:extLst>
  </p:cSld>
  <p:clrMapOvr>
    <a:masterClrMapping/>
  </p:clrMapOvr>
</p:sld>
</file>

<file path=ppt/slides/slide3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488D014D-C8E9-43B6-A018-B2F8C8B4D331}"/>
              </a:ext>
            </a:extLst>
          </p:cNvPr>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0" y="857250"/>
            <a:ext cx="9144000" cy="5143500"/>
          </a:xfrm>
          <a:prstGeom prst="rect">
            <a:avLst/>
          </a:prstGeom>
        </p:spPr>
      </p:pic>
    </p:spTree>
    <p:extLst>
      <p:ext uri="{BB962C8B-B14F-4D97-AF65-F5344CB8AC3E}">
        <p14:creationId xmlns:p14="http://schemas.microsoft.com/office/powerpoint/2010/main" val="3046635390"/>
      </p:ext>
    </p:extLst>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extBox 6">
            <a:extLst>
              <a:ext uri="{FF2B5EF4-FFF2-40B4-BE49-F238E27FC236}">
                <a16:creationId xmlns:a16="http://schemas.microsoft.com/office/drawing/2014/main" id="{E08E0E94-DB6E-4B51-A9B2-39BB5C27F91F}"/>
              </a:ext>
            </a:extLst>
          </p:cNvPr>
          <p:cNvSpPr txBox="1"/>
          <p:nvPr/>
        </p:nvSpPr>
        <p:spPr>
          <a:xfrm>
            <a:off x="0" y="0"/>
            <a:ext cx="9144000" cy="4524315"/>
          </a:xfrm>
          <a:prstGeom prst="rect">
            <a:avLst/>
          </a:prstGeom>
          <a:noFill/>
        </p:spPr>
        <p:txBody>
          <a:bodyPr wrap="square">
            <a:spAutoFit/>
          </a:bodyPr>
          <a:lstStyle/>
          <a:p>
            <a:pPr algn="just"/>
            <a:r>
              <a:rPr lang="en-US" dirty="0"/>
              <a:t>Creation of an inner-shell vacancy in an atom may lead to </a:t>
            </a:r>
            <a:r>
              <a:rPr lang="en-US" b="1" dirty="0"/>
              <a:t>additional monopole excitation (shake-up) or ejection (shake-off) of outer-shell electrons</a:t>
            </a:r>
            <a:r>
              <a:rPr lang="en-US" dirty="0"/>
              <a:t>. The processes of additional monopole excitation/ionization where an outer-shell electron is excited into the states with the same orbital momentum quantum number l are called shake processes, and they have been studied since the sixties (</a:t>
            </a:r>
            <a:r>
              <a:rPr lang="en-US" dirty="0" err="1"/>
              <a:t>Sachenko</a:t>
            </a:r>
            <a:r>
              <a:rPr lang="en-US" dirty="0"/>
              <a:t> and </a:t>
            </a:r>
            <a:r>
              <a:rPr lang="en-US" dirty="0" err="1"/>
              <a:t>Demekhin</a:t>
            </a:r>
            <a:r>
              <a:rPr lang="en-US" dirty="0"/>
              <a:t>, 1965; Carlson et al., 1968).</a:t>
            </a:r>
          </a:p>
          <a:p>
            <a:pPr algn="just"/>
            <a:endParaRPr lang="en-US" dirty="0"/>
          </a:p>
          <a:p>
            <a:pPr algn="just"/>
            <a:r>
              <a:rPr lang="en-US" dirty="0"/>
              <a:t>If initial inner-shell ionization is ‘sudden’ enough, as for a photon with energy well above the inner-shell ionization threshold, then the probabilities of shakes from outer shells can be calculated within the sudden </a:t>
            </a:r>
            <a:r>
              <a:rPr lang="en-US" b="1" dirty="0"/>
              <a:t>perturbation theory </a:t>
            </a:r>
            <a:r>
              <a:rPr lang="en-US" dirty="0"/>
              <a:t>(SPT).</a:t>
            </a:r>
          </a:p>
          <a:p>
            <a:pPr algn="just"/>
            <a:endParaRPr lang="en-US" dirty="0"/>
          </a:p>
          <a:p>
            <a:pPr algn="just"/>
            <a:r>
              <a:rPr lang="en-US" dirty="0"/>
              <a:t>A. G. </a:t>
            </a:r>
            <a:r>
              <a:rPr lang="en-US" dirty="0" err="1"/>
              <a:t>Kochur</a:t>
            </a:r>
            <a:r>
              <a:rPr lang="en-US" dirty="0"/>
              <a:t> et al., </a:t>
            </a:r>
            <a:r>
              <a:rPr lang="en-US" dirty="0" err="1"/>
              <a:t>Radiat</a:t>
            </a:r>
            <a:r>
              <a:rPr lang="en-US" dirty="0"/>
              <a:t>. Phys. Chem. 75, 1525 (2006). Shake up and shake off probabilities for L-, M-, and N-electrons in atoms with Z=3 to 60</a:t>
            </a:r>
          </a:p>
          <a:p>
            <a:pPr algn="just"/>
            <a:endParaRPr lang="en-US" dirty="0"/>
          </a:p>
          <a:p>
            <a:pPr algn="just"/>
            <a:endParaRPr lang="en-US" dirty="0"/>
          </a:p>
          <a:p>
            <a:pPr algn="just"/>
            <a:r>
              <a:rPr lang="en-US" dirty="0"/>
              <a:t>Shake Processes occur after inner Shell Ionization</a:t>
            </a:r>
          </a:p>
          <a:p>
            <a:pPr algn="just"/>
            <a:r>
              <a:rPr lang="en-US" dirty="0"/>
              <a:t>Adel M. </a:t>
            </a:r>
            <a:r>
              <a:rPr lang="en-US" dirty="0" err="1"/>
              <a:t>Mohammedein</a:t>
            </a:r>
            <a:r>
              <a:rPr lang="en-US" dirty="0"/>
              <a:t> et al., </a:t>
            </a:r>
            <a:r>
              <a:rPr lang="nl-NL" dirty="0"/>
              <a:t>Adv. Studies Theor. Phys. 4, 55 (2010).</a:t>
            </a:r>
            <a:endParaRPr lang="en-US" dirty="0"/>
          </a:p>
        </p:txBody>
      </p:sp>
    </p:spTree>
    <p:extLst>
      <p:ext uri="{BB962C8B-B14F-4D97-AF65-F5344CB8AC3E}">
        <p14:creationId xmlns:p14="http://schemas.microsoft.com/office/powerpoint/2010/main" val="2562854534"/>
      </p:ext>
    </p:extLst>
  </p:cSld>
  <p:clrMapOvr>
    <a:masterClrMapping/>
  </p:clrMapOvr>
</p:sld>
</file>

<file path=ppt/slides/slide3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85E3DF50-5138-4CB4-82A8-6E9F1020A681}"/>
              </a:ext>
            </a:extLst>
          </p:cNvPr>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0" y="857250"/>
            <a:ext cx="9144000" cy="5143500"/>
          </a:xfrm>
          <a:prstGeom prst="rect">
            <a:avLst/>
          </a:prstGeom>
        </p:spPr>
      </p:pic>
    </p:spTree>
    <p:extLst>
      <p:ext uri="{BB962C8B-B14F-4D97-AF65-F5344CB8AC3E}">
        <p14:creationId xmlns:p14="http://schemas.microsoft.com/office/powerpoint/2010/main" val="364665282"/>
      </p:ext>
    </p:extLst>
  </p:cSld>
  <p:clrMapOvr>
    <a:masterClrMapping/>
  </p:clrMapOvr>
</p:sld>
</file>

<file path=ppt/slides/slide3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3E552B8D-5EA6-4B5C-B540-C1C3B48E40E2}"/>
              </a:ext>
            </a:extLst>
          </p:cNvPr>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0" y="857250"/>
            <a:ext cx="9144000" cy="5143500"/>
          </a:xfrm>
          <a:prstGeom prst="rect">
            <a:avLst/>
          </a:prstGeom>
        </p:spPr>
      </p:pic>
    </p:spTree>
    <p:extLst>
      <p:ext uri="{BB962C8B-B14F-4D97-AF65-F5344CB8AC3E}">
        <p14:creationId xmlns:p14="http://schemas.microsoft.com/office/powerpoint/2010/main" val="4176187003"/>
      </p:ext>
    </p:extLst>
  </p:cSld>
  <p:clrMapOvr>
    <a:masterClrMapping/>
  </p:clrMapOvr>
</p:sld>
</file>

<file path=ppt/slides/slide3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27770778-470D-4BE2-A716-02658B4AAB8A}"/>
              </a:ext>
            </a:extLst>
          </p:cNvPr>
          <p:cNvPicPr>
            <a:picLocks noChangeAspect="1"/>
          </p:cNvPicPr>
          <p:nvPr/>
        </p:nvPicPr>
        <p:blipFill rotWithShape="1">
          <a:blip r:embed="rId2" cstate="print">
            <a:extLst>
              <a:ext uri="{28A0092B-C50C-407E-A947-70E740481C1C}">
                <a14:useLocalDpi xmlns:a14="http://schemas.microsoft.com/office/drawing/2010/main"/>
              </a:ext>
            </a:extLst>
          </a:blip>
          <a:srcRect/>
          <a:stretch/>
        </p:blipFill>
        <p:spPr>
          <a:xfrm>
            <a:off x="0" y="0"/>
            <a:ext cx="9144000" cy="6386515"/>
          </a:xfrm>
          <a:prstGeom prst="rect">
            <a:avLst/>
          </a:prstGeom>
        </p:spPr>
      </p:pic>
    </p:spTree>
    <p:extLst>
      <p:ext uri="{BB962C8B-B14F-4D97-AF65-F5344CB8AC3E}">
        <p14:creationId xmlns:p14="http://schemas.microsoft.com/office/powerpoint/2010/main" val="3690610160"/>
      </p:ext>
    </p:extLst>
  </p:cSld>
  <p:clrMapOvr>
    <a:masterClrMapping/>
  </p:clrMapOvr>
</p:sld>
</file>

<file path=ppt/slides/slide3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D66419D6-47EC-45D9-A487-3050E94D3A92}"/>
              </a:ext>
            </a:extLst>
          </p:cNvPr>
          <p:cNvPicPr>
            <a:picLocks noChangeAspect="1"/>
          </p:cNvPicPr>
          <p:nvPr/>
        </p:nvPicPr>
        <p:blipFill>
          <a:blip r:embed="rId2" cstate="print">
            <a:extLst>
              <a:ext uri="{28A0092B-C50C-407E-A947-70E740481C1C}">
                <a14:useLocalDpi xmlns:a14="http://schemas.microsoft.com/office/drawing/2010/main"/>
              </a:ext>
            </a:extLst>
          </a:blip>
          <a:stretch>
            <a:fillRect/>
          </a:stretch>
        </p:blipFill>
        <p:spPr>
          <a:xfrm>
            <a:off x="0" y="1158240"/>
            <a:ext cx="9144000" cy="4541520"/>
          </a:xfrm>
          <a:prstGeom prst="rect">
            <a:avLst/>
          </a:prstGeom>
        </p:spPr>
      </p:pic>
    </p:spTree>
    <p:extLst>
      <p:ext uri="{BB962C8B-B14F-4D97-AF65-F5344CB8AC3E}">
        <p14:creationId xmlns:p14="http://schemas.microsoft.com/office/powerpoint/2010/main" val="974201469"/>
      </p:ext>
    </p:extLst>
  </p:cSld>
  <p:clrMapOvr>
    <a:masterClrMapping/>
  </p:clrMapOvr>
</p:sld>
</file>

<file path=ppt/slides/slide3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34B4DF56-12BC-4CEC-BF73-728DB871AF71}"/>
              </a:ext>
            </a:extLst>
          </p:cNvPr>
          <p:cNvPicPr>
            <a:picLocks noChangeAspect="1"/>
          </p:cNvPicPr>
          <p:nvPr/>
        </p:nvPicPr>
        <p:blipFill>
          <a:blip r:embed="rId2" cstate="print">
            <a:extLst>
              <a:ext uri="{28A0092B-C50C-407E-A947-70E740481C1C}">
                <a14:useLocalDpi xmlns:a14="http://schemas.microsoft.com/office/drawing/2010/main"/>
              </a:ext>
            </a:extLst>
          </a:blip>
          <a:stretch>
            <a:fillRect/>
          </a:stretch>
        </p:blipFill>
        <p:spPr>
          <a:xfrm>
            <a:off x="0" y="1158240"/>
            <a:ext cx="9144000" cy="4541520"/>
          </a:xfrm>
          <a:prstGeom prst="rect">
            <a:avLst/>
          </a:prstGeom>
        </p:spPr>
      </p:pic>
    </p:spTree>
    <p:extLst>
      <p:ext uri="{BB962C8B-B14F-4D97-AF65-F5344CB8AC3E}">
        <p14:creationId xmlns:p14="http://schemas.microsoft.com/office/powerpoint/2010/main" val="2466828303"/>
      </p:ext>
    </p:extLst>
  </p:cSld>
  <p:clrMapOvr>
    <a:masterClrMapping/>
  </p:clrMapOvr>
</p:sld>
</file>

<file path=ppt/slides/slide3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5BCAD2B0-1AC5-4187-9DAD-A116E79E2E73}"/>
              </a:ext>
            </a:extLst>
          </p:cNvPr>
          <p:cNvPicPr>
            <a:picLocks noChangeAspect="1"/>
          </p:cNvPicPr>
          <p:nvPr/>
        </p:nvPicPr>
        <p:blipFill>
          <a:blip r:embed="rId2" cstate="print">
            <a:extLst>
              <a:ext uri="{28A0092B-C50C-407E-A947-70E740481C1C}">
                <a14:useLocalDpi xmlns:a14="http://schemas.microsoft.com/office/drawing/2010/main"/>
              </a:ext>
            </a:extLst>
          </a:blip>
          <a:stretch>
            <a:fillRect/>
          </a:stretch>
        </p:blipFill>
        <p:spPr>
          <a:xfrm>
            <a:off x="0" y="1158240"/>
            <a:ext cx="9144000" cy="4541520"/>
          </a:xfrm>
          <a:prstGeom prst="rect">
            <a:avLst/>
          </a:prstGeom>
        </p:spPr>
      </p:pic>
    </p:spTree>
    <p:extLst>
      <p:ext uri="{BB962C8B-B14F-4D97-AF65-F5344CB8AC3E}">
        <p14:creationId xmlns:p14="http://schemas.microsoft.com/office/powerpoint/2010/main" val="3945605440"/>
      </p:ext>
    </p:extLst>
  </p:cSld>
  <p:clrMapOvr>
    <a:masterClrMapping/>
  </p:clrMapOvr>
</p:sld>
</file>

<file path=ppt/slides/slide3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a:extLst>
              <a:ext uri="{FF2B5EF4-FFF2-40B4-BE49-F238E27FC236}">
                <a16:creationId xmlns:a16="http://schemas.microsoft.com/office/drawing/2014/main" id="{4BA5E0D5-4502-4705-A948-1EEBDAC686DC}"/>
              </a:ext>
            </a:extLst>
          </p:cNvPr>
          <p:cNvSpPr txBox="1"/>
          <p:nvPr/>
        </p:nvSpPr>
        <p:spPr>
          <a:xfrm>
            <a:off x="0" y="0"/>
            <a:ext cx="9144000" cy="6247864"/>
          </a:xfrm>
          <a:prstGeom prst="rect">
            <a:avLst/>
          </a:prstGeom>
          <a:noFill/>
        </p:spPr>
        <p:txBody>
          <a:bodyPr wrap="square">
            <a:spAutoFit/>
          </a:bodyPr>
          <a:lstStyle/>
          <a:p>
            <a:pPr>
              <a:spcAft>
                <a:spcPts val="0"/>
              </a:spcAft>
            </a:pPr>
            <a:r>
              <a:rPr lang="en-US" altLang="zh-CN" sz="1600" dirty="0">
                <a:effectLst/>
                <a:latin typeface="Calibri" panose="020F0502020204030204" pitchFamily="34" charset="0"/>
                <a:ea typeface="DengXian" panose="02010600030101010101" pitchFamily="2" charset="-122"/>
              </a:rPr>
              <a:t>Hi PXCT-</a:t>
            </a:r>
            <a:r>
              <a:rPr lang="en-US" altLang="zh-CN" sz="1600" dirty="0" err="1">
                <a:effectLst/>
                <a:latin typeface="Calibri" panose="020F0502020204030204" pitchFamily="34" charset="0"/>
                <a:ea typeface="DengXian" panose="02010600030101010101" pitchFamily="2" charset="-122"/>
              </a:rPr>
              <a:t>ers</a:t>
            </a:r>
            <a:r>
              <a:rPr lang="en-US" altLang="zh-CN" sz="1600" dirty="0">
                <a:effectLst/>
                <a:latin typeface="Calibri" panose="020F0502020204030204" pitchFamily="34" charset="0"/>
                <a:ea typeface="DengXian" panose="02010600030101010101" pitchFamily="2" charset="-122"/>
              </a:rPr>
              <a:t>,</a:t>
            </a:r>
            <a:endParaRPr lang="zh-CN" altLang="zh-CN" sz="1600" dirty="0">
              <a:effectLst/>
              <a:latin typeface="Calibri" panose="020F0502020204030204" pitchFamily="34" charset="0"/>
              <a:ea typeface="DengXian" panose="02010600030101010101" pitchFamily="2" charset="-122"/>
            </a:endParaRPr>
          </a:p>
          <a:p>
            <a:pPr>
              <a:spcAft>
                <a:spcPts val="0"/>
              </a:spcAft>
            </a:pPr>
            <a:r>
              <a:rPr lang="en-US" altLang="zh-CN" sz="1600" dirty="0">
                <a:effectLst/>
                <a:latin typeface="Calibri" panose="020F0502020204030204" pitchFamily="34" charset="0"/>
                <a:ea typeface="DengXian" panose="02010600030101010101" pitchFamily="2" charset="-122"/>
              </a:rPr>
              <a:t> </a:t>
            </a:r>
            <a:endParaRPr lang="zh-CN" altLang="zh-CN" sz="1600" dirty="0">
              <a:effectLst/>
              <a:latin typeface="Calibri" panose="020F0502020204030204" pitchFamily="34" charset="0"/>
              <a:ea typeface="DengXian" panose="02010600030101010101" pitchFamily="2" charset="-122"/>
            </a:endParaRPr>
          </a:p>
          <a:p>
            <a:pPr>
              <a:spcAft>
                <a:spcPts val="0"/>
              </a:spcAft>
            </a:pPr>
            <a:r>
              <a:rPr lang="en-US" altLang="zh-CN" sz="1600" dirty="0">
                <a:effectLst/>
                <a:latin typeface="Calibri" panose="020F0502020204030204" pitchFamily="34" charset="0"/>
                <a:ea typeface="DengXian" panose="02010600030101010101" pitchFamily="2" charset="-122"/>
              </a:rPr>
              <a:t>In case you’re interested, a preprint on the experimental determination of a p-process reaction rate was posted today: </a:t>
            </a:r>
            <a:r>
              <a:rPr lang="en-US" altLang="zh-CN" sz="1600" u="sng" dirty="0">
                <a:solidFill>
                  <a:srgbClr val="0563C1"/>
                </a:solidFill>
                <a:effectLst/>
                <a:latin typeface="Calibri" panose="020F0502020204030204" pitchFamily="34" charset="0"/>
                <a:ea typeface="DengXian" panose="02010600030101010101" pitchFamily="2" charset="-122"/>
                <a:hlinkClick r:id="rId2"/>
              </a:rPr>
              <a:t>https://arxiv.org/pdf/2108.10006.pdf</a:t>
            </a:r>
            <a:r>
              <a:rPr lang="en-US" altLang="zh-CN" sz="1600" dirty="0">
                <a:effectLst/>
                <a:latin typeface="Calibri" panose="020F0502020204030204" pitchFamily="34" charset="0"/>
                <a:ea typeface="DengXian" panose="02010600030101010101" pitchFamily="2" charset="-122"/>
              </a:rPr>
              <a:t>.</a:t>
            </a:r>
            <a:endParaRPr lang="zh-CN" altLang="zh-CN" sz="1600" dirty="0">
              <a:effectLst/>
              <a:latin typeface="Calibri" panose="020F0502020204030204" pitchFamily="34" charset="0"/>
              <a:ea typeface="DengXian" panose="02010600030101010101" pitchFamily="2" charset="-122"/>
            </a:endParaRPr>
          </a:p>
          <a:p>
            <a:pPr>
              <a:spcAft>
                <a:spcPts val="0"/>
              </a:spcAft>
            </a:pPr>
            <a:r>
              <a:rPr lang="en-US" altLang="zh-CN" sz="1600" dirty="0">
                <a:effectLst/>
                <a:latin typeface="Calibri" panose="020F0502020204030204" pitchFamily="34" charset="0"/>
                <a:ea typeface="DengXian" panose="02010600030101010101" pitchFamily="2" charset="-122"/>
              </a:rPr>
              <a:t> </a:t>
            </a:r>
            <a:endParaRPr lang="zh-CN" altLang="zh-CN" sz="1600" dirty="0">
              <a:effectLst/>
              <a:latin typeface="Calibri" panose="020F0502020204030204" pitchFamily="34" charset="0"/>
              <a:ea typeface="DengXian" panose="02010600030101010101" pitchFamily="2" charset="-122"/>
            </a:endParaRPr>
          </a:p>
          <a:p>
            <a:pPr>
              <a:spcAft>
                <a:spcPts val="0"/>
              </a:spcAft>
            </a:pPr>
            <a:r>
              <a:rPr lang="en-US" altLang="zh-CN" sz="1600" dirty="0">
                <a:effectLst/>
                <a:latin typeface="Calibri" panose="020F0502020204030204" pitchFamily="34" charset="0"/>
                <a:ea typeface="DengXian" panose="02010600030101010101" pitchFamily="2" charset="-122"/>
              </a:rPr>
              <a:t>I haven’t read it in detail, but they apparently measured (</a:t>
            </a:r>
            <a:r>
              <a:rPr lang="en-US" altLang="zh-CN" sz="1600" dirty="0" err="1">
                <a:effectLst/>
                <a:latin typeface="Calibri" panose="020F0502020204030204" pitchFamily="34" charset="0"/>
                <a:ea typeface="DengXian" panose="02010600030101010101" pitchFamily="2" charset="-122"/>
              </a:rPr>
              <a:t>p,gamma</a:t>
            </a:r>
            <a:r>
              <a:rPr lang="en-US" altLang="zh-CN" sz="1600" dirty="0">
                <a:effectLst/>
                <a:latin typeface="Calibri" panose="020F0502020204030204" pitchFamily="34" charset="0"/>
                <a:ea typeface="DengXian" panose="02010600030101010101" pitchFamily="2" charset="-122"/>
              </a:rPr>
              <a:t>), which it he inverse of (</a:t>
            </a:r>
            <a:r>
              <a:rPr lang="en-US" altLang="zh-CN" sz="1600" dirty="0" err="1">
                <a:effectLst/>
                <a:latin typeface="Calibri" panose="020F0502020204030204" pitchFamily="34" charset="0"/>
                <a:ea typeface="DengXian" panose="02010600030101010101" pitchFamily="2" charset="-122"/>
              </a:rPr>
              <a:t>gamma,p</a:t>
            </a:r>
            <a:r>
              <a:rPr lang="en-US" altLang="zh-CN" sz="1600" dirty="0">
                <a:effectLst/>
                <a:latin typeface="Calibri" panose="020F0502020204030204" pitchFamily="34" charset="0"/>
                <a:ea typeface="DengXian" panose="02010600030101010101" pitchFamily="2" charset="-122"/>
              </a:rPr>
              <a:t>). This is the typical kind of p-process measurement people make. The weakness of these “direct” inverse measurements is that they generally don’t account for (</a:t>
            </a:r>
            <a:r>
              <a:rPr lang="en-US" altLang="zh-CN" sz="1600" dirty="0" err="1">
                <a:effectLst/>
                <a:latin typeface="Calibri" panose="020F0502020204030204" pitchFamily="34" charset="0"/>
                <a:ea typeface="DengXian" panose="02010600030101010101" pitchFamily="2" charset="-122"/>
              </a:rPr>
              <a:t>gamma,p</a:t>
            </a:r>
            <a:r>
              <a:rPr lang="en-US" altLang="zh-CN" sz="1600" dirty="0">
                <a:effectLst/>
                <a:latin typeface="Calibri" panose="020F0502020204030204" pitchFamily="34" charset="0"/>
                <a:ea typeface="DengXian" panose="02010600030101010101" pitchFamily="2" charset="-122"/>
              </a:rPr>
              <a:t>) going to excited final states (although, they apparently chose a case here where that is not a problem). Also, it is not practical do these types of measurements if the target is radioactive and short-lived. The PXCT method can account for both excited initial and final states and radioactive ground states. </a:t>
            </a:r>
            <a:endParaRPr lang="zh-CN" altLang="zh-CN" sz="1600" dirty="0">
              <a:effectLst/>
              <a:latin typeface="Calibri" panose="020F0502020204030204" pitchFamily="34" charset="0"/>
              <a:ea typeface="DengXian" panose="02010600030101010101" pitchFamily="2" charset="-122"/>
            </a:endParaRPr>
          </a:p>
          <a:p>
            <a:pPr>
              <a:spcAft>
                <a:spcPts val="0"/>
              </a:spcAft>
            </a:pPr>
            <a:r>
              <a:rPr lang="en-US" altLang="zh-CN" sz="1600" dirty="0">
                <a:effectLst/>
                <a:latin typeface="Calibri" panose="020F0502020204030204" pitchFamily="34" charset="0"/>
                <a:ea typeface="DengXian" panose="02010600030101010101" pitchFamily="2" charset="-122"/>
              </a:rPr>
              <a:t> </a:t>
            </a:r>
            <a:endParaRPr lang="zh-CN" altLang="zh-CN" sz="1600" dirty="0">
              <a:effectLst/>
              <a:latin typeface="Calibri" panose="020F0502020204030204" pitchFamily="34" charset="0"/>
              <a:ea typeface="DengXian" panose="02010600030101010101" pitchFamily="2" charset="-122"/>
            </a:endParaRPr>
          </a:p>
          <a:p>
            <a:pPr>
              <a:spcAft>
                <a:spcPts val="0"/>
              </a:spcAft>
            </a:pPr>
            <a:r>
              <a:rPr lang="en-US" altLang="zh-CN" sz="1600" dirty="0">
                <a:effectLst/>
                <a:latin typeface="Calibri" panose="020F0502020204030204" pitchFamily="34" charset="0"/>
                <a:ea typeface="DengXian" panose="02010600030101010101" pitchFamily="2" charset="-122"/>
              </a:rPr>
              <a:t>I think it will be best if we choose a case to measure with PXCT that:</a:t>
            </a:r>
            <a:endParaRPr lang="zh-CN" altLang="zh-CN" sz="1600" dirty="0">
              <a:effectLst/>
              <a:latin typeface="Calibri" panose="020F0502020204030204" pitchFamily="34" charset="0"/>
              <a:ea typeface="DengXian" panose="02010600030101010101" pitchFamily="2" charset="-122"/>
            </a:endParaRPr>
          </a:p>
          <a:p>
            <a:pPr>
              <a:spcAft>
                <a:spcPts val="0"/>
              </a:spcAft>
            </a:pPr>
            <a:r>
              <a:rPr lang="en-US" altLang="zh-CN" sz="1600" dirty="0">
                <a:effectLst/>
                <a:latin typeface="Calibri" panose="020F0502020204030204" pitchFamily="34" charset="0"/>
                <a:ea typeface="DengXian" panose="02010600030101010101" pitchFamily="2" charset="-122"/>
              </a:rPr>
              <a:t> </a:t>
            </a:r>
            <a:endParaRPr lang="zh-CN" altLang="zh-CN" sz="1600" dirty="0">
              <a:effectLst/>
              <a:latin typeface="Calibri" panose="020F0502020204030204" pitchFamily="34" charset="0"/>
              <a:ea typeface="DengXian" panose="02010600030101010101" pitchFamily="2" charset="-122"/>
            </a:endParaRPr>
          </a:p>
          <a:p>
            <a:pPr marL="342900" lvl="0" indent="-342900">
              <a:spcAft>
                <a:spcPts val="0"/>
              </a:spcAft>
              <a:buFont typeface="+mj-lt"/>
              <a:buAutoNum type="arabicParenR"/>
            </a:pPr>
            <a:r>
              <a:rPr lang="en-US" altLang="zh-CN" sz="1600" dirty="0">
                <a:effectLst/>
                <a:latin typeface="Calibri" panose="020F0502020204030204" pitchFamily="34" charset="0"/>
                <a:ea typeface="DengXian" panose="02010600030101010101" pitchFamily="2" charset="-122"/>
              </a:rPr>
              <a:t>Impacts an astronomical observable, such as the abundance of a p-nuclide</a:t>
            </a:r>
            <a:endParaRPr lang="zh-CN" altLang="zh-CN" sz="1600" dirty="0">
              <a:effectLst/>
              <a:latin typeface="Calibri" panose="020F0502020204030204" pitchFamily="34" charset="0"/>
              <a:ea typeface="DengXian" panose="02010600030101010101" pitchFamily="2" charset="-122"/>
            </a:endParaRPr>
          </a:p>
          <a:p>
            <a:pPr marL="342900" lvl="0" indent="-342900">
              <a:spcAft>
                <a:spcPts val="0"/>
              </a:spcAft>
              <a:buFont typeface="+mj-lt"/>
              <a:buAutoNum type="arabicParenR"/>
            </a:pPr>
            <a:r>
              <a:rPr lang="en-US" altLang="zh-CN" sz="1600" dirty="0">
                <a:effectLst/>
                <a:latin typeface="Calibri" panose="020F0502020204030204" pitchFamily="34" charset="0"/>
                <a:ea typeface="DengXian" panose="02010600030101010101" pitchFamily="2" charset="-122"/>
              </a:rPr>
              <a:t>Investigates a (</a:t>
            </a:r>
            <a:r>
              <a:rPr lang="en-US" altLang="zh-CN" sz="1600" dirty="0" err="1">
                <a:effectLst/>
                <a:latin typeface="Calibri" panose="020F0502020204030204" pitchFamily="34" charset="0"/>
                <a:ea typeface="DengXian" panose="02010600030101010101" pitchFamily="2" charset="-122"/>
              </a:rPr>
              <a:t>gamma,p</a:t>
            </a:r>
            <a:r>
              <a:rPr lang="en-US" altLang="zh-CN" sz="1600" dirty="0">
                <a:effectLst/>
                <a:latin typeface="Calibri" panose="020F0502020204030204" pitchFamily="34" charset="0"/>
                <a:ea typeface="DengXian" panose="02010600030101010101" pitchFamily="2" charset="-122"/>
              </a:rPr>
              <a:t>) or (</a:t>
            </a:r>
            <a:r>
              <a:rPr lang="en-US" altLang="zh-CN" sz="1600" dirty="0" err="1">
                <a:effectLst/>
                <a:latin typeface="Calibri" panose="020F0502020204030204" pitchFamily="34" charset="0"/>
                <a:ea typeface="DengXian" panose="02010600030101010101" pitchFamily="2" charset="-122"/>
              </a:rPr>
              <a:t>gamma,alpha</a:t>
            </a:r>
            <a:r>
              <a:rPr lang="en-US" altLang="zh-CN" sz="1600" dirty="0">
                <a:effectLst/>
                <a:latin typeface="Calibri" panose="020F0502020204030204" pitchFamily="34" charset="0"/>
                <a:ea typeface="DengXian" panose="02010600030101010101" pitchFamily="2" charset="-122"/>
              </a:rPr>
              <a:t>) reaction with a radioactive reactant and a radioactive product</a:t>
            </a:r>
            <a:endParaRPr lang="zh-CN" altLang="zh-CN" sz="1600" dirty="0">
              <a:effectLst/>
              <a:latin typeface="Calibri" panose="020F0502020204030204" pitchFamily="34" charset="0"/>
              <a:ea typeface="DengXian" panose="02010600030101010101" pitchFamily="2" charset="-122"/>
            </a:endParaRPr>
          </a:p>
          <a:p>
            <a:pPr marL="342900" lvl="0" indent="-342900">
              <a:spcAft>
                <a:spcPts val="0"/>
              </a:spcAft>
              <a:buFont typeface="+mj-lt"/>
              <a:buAutoNum type="arabicParenR"/>
            </a:pPr>
            <a:r>
              <a:rPr lang="en-US" altLang="zh-CN" sz="1600" dirty="0">
                <a:effectLst/>
                <a:latin typeface="Calibri" panose="020F0502020204030204" pitchFamily="34" charset="0"/>
                <a:ea typeface="DengXian" panose="02010600030101010101" pitchFamily="2" charset="-122"/>
              </a:rPr>
              <a:t>Investigates a (</a:t>
            </a:r>
            <a:r>
              <a:rPr lang="en-US" altLang="zh-CN" sz="1600" dirty="0" err="1">
                <a:effectLst/>
                <a:latin typeface="Calibri" panose="020F0502020204030204" pitchFamily="34" charset="0"/>
                <a:ea typeface="DengXian" panose="02010600030101010101" pitchFamily="2" charset="-122"/>
              </a:rPr>
              <a:t>gamma,p</a:t>
            </a:r>
            <a:r>
              <a:rPr lang="en-US" altLang="zh-CN" sz="1600" dirty="0">
                <a:effectLst/>
                <a:latin typeface="Calibri" panose="020F0502020204030204" pitchFamily="34" charset="0"/>
                <a:ea typeface="DengXian" panose="02010600030101010101" pitchFamily="2" charset="-122"/>
              </a:rPr>
              <a:t>) or (</a:t>
            </a:r>
            <a:r>
              <a:rPr lang="en-US" altLang="zh-CN" sz="1600" dirty="0" err="1">
                <a:effectLst/>
                <a:latin typeface="Calibri" panose="020F0502020204030204" pitchFamily="34" charset="0"/>
                <a:ea typeface="DengXian" panose="02010600030101010101" pitchFamily="2" charset="-122"/>
              </a:rPr>
              <a:t>gamma,alpha</a:t>
            </a:r>
            <a:r>
              <a:rPr lang="en-US" altLang="zh-CN" sz="1600" dirty="0">
                <a:effectLst/>
                <a:latin typeface="Calibri" panose="020F0502020204030204" pitchFamily="34" charset="0"/>
                <a:ea typeface="DengXian" panose="02010600030101010101" pitchFamily="2" charset="-122"/>
              </a:rPr>
              <a:t>) reaction for which excited initial and final states are relevant</a:t>
            </a:r>
            <a:endParaRPr lang="zh-CN" altLang="zh-CN" sz="1600" dirty="0">
              <a:effectLst/>
              <a:latin typeface="Calibri" panose="020F0502020204030204" pitchFamily="34" charset="0"/>
              <a:ea typeface="DengXian" panose="02010600030101010101" pitchFamily="2" charset="-122"/>
            </a:endParaRPr>
          </a:p>
          <a:p>
            <a:pPr>
              <a:spcAft>
                <a:spcPts val="0"/>
              </a:spcAft>
            </a:pPr>
            <a:r>
              <a:rPr lang="en-US" altLang="zh-CN" sz="1600" dirty="0">
                <a:effectLst/>
                <a:latin typeface="Calibri" panose="020F0502020204030204" pitchFamily="34" charset="0"/>
                <a:ea typeface="DengXian" panose="02010600030101010101" pitchFamily="2" charset="-122"/>
              </a:rPr>
              <a:t> </a:t>
            </a:r>
            <a:endParaRPr lang="zh-CN" altLang="zh-CN" sz="1600" dirty="0">
              <a:effectLst/>
              <a:latin typeface="Calibri" panose="020F0502020204030204" pitchFamily="34" charset="0"/>
              <a:ea typeface="DengXian" panose="02010600030101010101" pitchFamily="2" charset="-122"/>
            </a:endParaRPr>
          </a:p>
          <a:p>
            <a:pPr>
              <a:spcAft>
                <a:spcPts val="0"/>
              </a:spcAft>
            </a:pPr>
            <a:r>
              <a:rPr lang="en-US" altLang="zh-CN" sz="1600" dirty="0">
                <a:effectLst/>
                <a:latin typeface="Calibri" panose="020F0502020204030204" pitchFamily="34" charset="0"/>
                <a:ea typeface="DengXian" panose="02010600030101010101" pitchFamily="2" charset="-122"/>
              </a:rPr>
              <a:t>These conditions will ensure that the measurement is scientifically impactful and demonstrates the advantages of the PXCT method applied to astrophysics for the first time.</a:t>
            </a:r>
            <a:endParaRPr lang="zh-CN" altLang="zh-CN" sz="1600" dirty="0">
              <a:effectLst/>
              <a:latin typeface="Calibri" panose="020F0502020204030204" pitchFamily="34" charset="0"/>
              <a:ea typeface="DengXian" panose="02010600030101010101" pitchFamily="2" charset="-122"/>
            </a:endParaRPr>
          </a:p>
          <a:p>
            <a:pPr>
              <a:spcAft>
                <a:spcPts val="0"/>
              </a:spcAft>
            </a:pPr>
            <a:r>
              <a:rPr lang="en-US" altLang="zh-CN" sz="1600" dirty="0">
                <a:effectLst/>
                <a:latin typeface="Calibri" panose="020F0502020204030204" pitchFamily="34" charset="0"/>
                <a:ea typeface="DengXian" panose="02010600030101010101" pitchFamily="2" charset="-122"/>
              </a:rPr>
              <a:t> </a:t>
            </a:r>
            <a:endParaRPr lang="zh-CN" altLang="zh-CN" sz="1600" dirty="0">
              <a:effectLst/>
              <a:latin typeface="Calibri" panose="020F0502020204030204" pitchFamily="34" charset="0"/>
              <a:ea typeface="DengXian" panose="02010600030101010101" pitchFamily="2" charset="-122"/>
            </a:endParaRPr>
          </a:p>
          <a:p>
            <a:pPr>
              <a:spcAft>
                <a:spcPts val="0"/>
              </a:spcAft>
            </a:pPr>
            <a:r>
              <a:rPr lang="en-US" altLang="zh-CN" sz="1600" dirty="0">
                <a:effectLst/>
                <a:latin typeface="Calibri" panose="020F0502020204030204" pitchFamily="34" charset="0"/>
                <a:ea typeface="DengXian" panose="02010600030101010101" pitchFamily="2" charset="-122"/>
              </a:rPr>
              <a:t>Best,</a:t>
            </a:r>
            <a:endParaRPr lang="zh-CN" altLang="zh-CN" sz="1600" dirty="0">
              <a:effectLst/>
              <a:latin typeface="Calibri" panose="020F0502020204030204" pitchFamily="34" charset="0"/>
              <a:ea typeface="DengXian" panose="02010600030101010101" pitchFamily="2" charset="-122"/>
            </a:endParaRPr>
          </a:p>
          <a:p>
            <a:pPr>
              <a:spcAft>
                <a:spcPts val="0"/>
              </a:spcAft>
            </a:pPr>
            <a:r>
              <a:rPr lang="en-US" altLang="zh-CN" sz="1600" dirty="0">
                <a:effectLst/>
                <a:latin typeface="Calibri" panose="020F0502020204030204" pitchFamily="34" charset="0"/>
                <a:ea typeface="DengXian" panose="02010600030101010101" pitchFamily="2" charset="-122"/>
              </a:rPr>
              <a:t> </a:t>
            </a:r>
            <a:endParaRPr lang="zh-CN" altLang="zh-CN" sz="1600" dirty="0">
              <a:effectLst/>
              <a:latin typeface="Calibri" panose="020F0502020204030204" pitchFamily="34" charset="0"/>
              <a:ea typeface="DengXian" panose="02010600030101010101" pitchFamily="2" charset="-122"/>
            </a:endParaRPr>
          </a:p>
          <a:p>
            <a:pPr>
              <a:spcAft>
                <a:spcPts val="0"/>
              </a:spcAft>
            </a:pPr>
            <a:r>
              <a:rPr lang="en-US" altLang="zh-CN" sz="1600" dirty="0">
                <a:effectLst/>
                <a:latin typeface="Calibri" panose="020F0502020204030204" pitchFamily="34" charset="0"/>
                <a:ea typeface="DengXian" panose="02010600030101010101" pitchFamily="2" charset="-122"/>
              </a:rPr>
              <a:t>Chris</a:t>
            </a:r>
            <a:endParaRPr lang="zh-CN" altLang="zh-CN" sz="1600" dirty="0">
              <a:effectLst/>
              <a:latin typeface="Calibri" panose="020F0502020204030204" pitchFamily="34" charset="0"/>
              <a:ea typeface="DengXian" panose="02010600030101010101" pitchFamily="2" charset="-122"/>
            </a:endParaRPr>
          </a:p>
        </p:txBody>
      </p:sp>
    </p:spTree>
    <p:extLst>
      <p:ext uri="{BB962C8B-B14F-4D97-AF65-F5344CB8AC3E}">
        <p14:creationId xmlns:p14="http://schemas.microsoft.com/office/powerpoint/2010/main" val="877667189"/>
      </p:ext>
    </p:extLst>
  </p:cSld>
  <p:clrMapOvr>
    <a:masterClrMapping/>
  </p:clrMapOvr>
</p:sld>
</file>

<file path=ppt/slides/slide3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a:extLst>
              <a:ext uri="{FF2B5EF4-FFF2-40B4-BE49-F238E27FC236}">
                <a16:creationId xmlns:a16="http://schemas.microsoft.com/office/drawing/2014/main" id="{FD36472C-5B5D-44EE-840F-04715B4082BE}"/>
              </a:ext>
            </a:extLst>
          </p:cNvPr>
          <p:cNvSpPr txBox="1"/>
          <p:nvPr/>
        </p:nvSpPr>
        <p:spPr>
          <a:xfrm>
            <a:off x="0" y="0"/>
            <a:ext cx="9144000" cy="4247317"/>
          </a:xfrm>
          <a:prstGeom prst="rect">
            <a:avLst/>
          </a:prstGeom>
          <a:noFill/>
        </p:spPr>
        <p:txBody>
          <a:bodyPr wrap="square">
            <a:spAutoFit/>
          </a:bodyPr>
          <a:lstStyle/>
          <a:p>
            <a:pPr algn="just">
              <a:spcAft>
                <a:spcPts val="0"/>
              </a:spcAft>
            </a:pPr>
            <a:r>
              <a:rPr lang="en-US" altLang="zh-CN" dirty="0">
                <a:solidFill>
                  <a:srgbClr val="1F497D"/>
                </a:solidFill>
                <a:effectLst/>
                <a:latin typeface="Calibri" panose="020F0502020204030204" pitchFamily="34" charset="0"/>
                <a:ea typeface="DengXian" panose="02010600030101010101" pitchFamily="2" charset="-122"/>
                <a:cs typeface="Times New Roman" panose="02020603050405020304" pitchFamily="18" charset="0"/>
              </a:rPr>
              <a:t>Hi Lijie and Alex,</a:t>
            </a:r>
            <a:endParaRPr lang="zh-CN" altLang="zh-CN" dirty="0">
              <a:effectLst/>
              <a:latin typeface="DengXian" panose="02010600030101010101" pitchFamily="2" charset="-122"/>
              <a:ea typeface="DengXian" panose="02010600030101010101" pitchFamily="2" charset="-122"/>
              <a:cs typeface="Times New Roman" panose="02020603050405020304" pitchFamily="18" charset="0"/>
            </a:endParaRPr>
          </a:p>
          <a:p>
            <a:pPr algn="just">
              <a:spcAft>
                <a:spcPts val="0"/>
              </a:spcAft>
            </a:pPr>
            <a:r>
              <a:rPr lang="en-US" altLang="zh-CN" dirty="0">
                <a:solidFill>
                  <a:srgbClr val="1F497D"/>
                </a:solidFill>
                <a:effectLst/>
                <a:latin typeface="Calibri" panose="020F0502020204030204" pitchFamily="34" charset="0"/>
                <a:ea typeface="DengXian" panose="02010600030101010101" pitchFamily="2" charset="-122"/>
                <a:cs typeface="Times New Roman" panose="02020603050405020304" pitchFamily="18" charset="0"/>
              </a:rPr>
              <a:t> </a:t>
            </a:r>
            <a:endParaRPr lang="zh-CN" altLang="zh-CN" dirty="0">
              <a:effectLst/>
              <a:latin typeface="DengXian" panose="02010600030101010101" pitchFamily="2" charset="-122"/>
              <a:ea typeface="DengXian" panose="02010600030101010101" pitchFamily="2" charset="-122"/>
              <a:cs typeface="Times New Roman" panose="02020603050405020304" pitchFamily="18" charset="0"/>
            </a:endParaRPr>
          </a:p>
          <a:p>
            <a:pPr algn="just">
              <a:spcAft>
                <a:spcPts val="0"/>
              </a:spcAft>
            </a:pPr>
            <a:r>
              <a:rPr lang="en-US" altLang="zh-CN" dirty="0">
                <a:solidFill>
                  <a:srgbClr val="1F497D"/>
                </a:solidFill>
                <a:effectLst/>
                <a:latin typeface="Calibri" panose="020F0502020204030204" pitchFamily="34" charset="0"/>
                <a:ea typeface="DengXian" panose="02010600030101010101" pitchFamily="2" charset="-122"/>
                <a:cs typeface="Times New Roman" panose="02020603050405020304" pitchFamily="18" charset="0"/>
              </a:rPr>
              <a:t>If the alpha separation energy is negative, then the ground state is unbound to alpha emission. If it is only very slightly negative, then the lifetime might still be appreciable because the alpha can be held in by the Coulomb barrier. Otherwise, the nucleus is extremely short lived and can only be present in the astrophysical environment by an equilibrium between its constant production and destruction. The equilibrium abundance just depends on Q value of the production/destruction mechanism and the temperature of the astrophysical environment.  For equilibrium cases, the properties of resonances should cancel and do not matter. However, the resonances in different reactions that enable escape from the equilibrium can matter. See, for example, section 3.1.6 (page 156) in the 2</a:t>
            </a:r>
            <a:r>
              <a:rPr lang="en-US" altLang="zh-CN" baseline="30000" dirty="0">
                <a:solidFill>
                  <a:srgbClr val="1F497D"/>
                </a:solidFill>
                <a:effectLst/>
                <a:latin typeface="Calibri" panose="020F0502020204030204" pitchFamily="34" charset="0"/>
                <a:ea typeface="DengXian" panose="02010600030101010101" pitchFamily="2" charset="-122"/>
                <a:cs typeface="Times New Roman" panose="02020603050405020304" pitchFamily="18" charset="0"/>
              </a:rPr>
              <a:t>nd</a:t>
            </a:r>
            <a:r>
              <a:rPr lang="en-US" altLang="zh-CN" dirty="0">
                <a:solidFill>
                  <a:srgbClr val="1F497D"/>
                </a:solidFill>
                <a:effectLst/>
                <a:latin typeface="Calibri" panose="020F0502020204030204" pitchFamily="34" charset="0"/>
                <a:ea typeface="DengXian" panose="02010600030101010101" pitchFamily="2" charset="-122"/>
                <a:cs typeface="Times New Roman" panose="02020603050405020304" pitchFamily="18" charset="0"/>
              </a:rPr>
              <a:t> Edition of </a:t>
            </a:r>
            <a:r>
              <a:rPr lang="en-US" altLang="zh-CN" dirty="0" err="1">
                <a:solidFill>
                  <a:srgbClr val="1F497D"/>
                </a:solidFill>
                <a:effectLst/>
                <a:latin typeface="Calibri" panose="020F0502020204030204" pitchFamily="34" charset="0"/>
                <a:ea typeface="DengXian" panose="02010600030101010101" pitchFamily="2" charset="-122"/>
                <a:cs typeface="Times New Roman" panose="02020603050405020304" pitchFamily="18" charset="0"/>
              </a:rPr>
              <a:t>Iliadis</a:t>
            </a:r>
            <a:r>
              <a:rPr lang="en-US" altLang="zh-CN" dirty="0">
                <a:solidFill>
                  <a:srgbClr val="1F497D"/>
                </a:solidFill>
                <a:effectLst/>
                <a:latin typeface="Calibri" panose="020F0502020204030204" pitchFamily="34" charset="0"/>
                <a:ea typeface="DengXian" panose="02010600030101010101" pitchFamily="2" charset="-122"/>
                <a:cs typeface="Times New Roman" panose="02020603050405020304" pitchFamily="18" charset="0"/>
              </a:rPr>
              <a:t>’ book. </a:t>
            </a:r>
            <a:endParaRPr lang="zh-CN" altLang="zh-CN" dirty="0">
              <a:effectLst/>
              <a:latin typeface="DengXian" panose="02010600030101010101" pitchFamily="2" charset="-122"/>
              <a:ea typeface="DengXian" panose="02010600030101010101" pitchFamily="2" charset="-122"/>
              <a:cs typeface="Times New Roman" panose="02020603050405020304" pitchFamily="18" charset="0"/>
            </a:endParaRPr>
          </a:p>
          <a:p>
            <a:pPr algn="just">
              <a:spcAft>
                <a:spcPts val="0"/>
              </a:spcAft>
            </a:pPr>
            <a:r>
              <a:rPr lang="en-US" altLang="zh-CN" dirty="0">
                <a:solidFill>
                  <a:srgbClr val="1F497D"/>
                </a:solidFill>
                <a:effectLst/>
                <a:latin typeface="Calibri" panose="020F0502020204030204" pitchFamily="34" charset="0"/>
                <a:ea typeface="DengXian" panose="02010600030101010101" pitchFamily="2" charset="-122"/>
                <a:cs typeface="Times New Roman" panose="02020603050405020304" pitchFamily="18" charset="0"/>
              </a:rPr>
              <a:t> </a:t>
            </a:r>
            <a:endParaRPr lang="zh-CN" altLang="zh-CN" dirty="0">
              <a:effectLst/>
              <a:latin typeface="DengXian" panose="02010600030101010101" pitchFamily="2" charset="-122"/>
              <a:ea typeface="DengXian" panose="02010600030101010101" pitchFamily="2" charset="-122"/>
              <a:cs typeface="Times New Roman" panose="02020603050405020304" pitchFamily="18" charset="0"/>
            </a:endParaRPr>
          </a:p>
          <a:p>
            <a:pPr algn="just">
              <a:spcAft>
                <a:spcPts val="0"/>
              </a:spcAft>
            </a:pPr>
            <a:r>
              <a:rPr lang="en-US" altLang="zh-CN" dirty="0">
                <a:solidFill>
                  <a:srgbClr val="1F497D"/>
                </a:solidFill>
                <a:effectLst/>
                <a:latin typeface="Calibri" panose="020F0502020204030204" pitchFamily="34" charset="0"/>
                <a:ea typeface="DengXian" panose="02010600030101010101" pitchFamily="2" charset="-122"/>
                <a:cs typeface="Times New Roman" panose="02020603050405020304" pitchFamily="18" charset="0"/>
              </a:rPr>
              <a:t>Hope that helps,</a:t>
            </a:r>
            <a:endParaRPr lang="zh-CN" altLang="zh-CN" dirty="0">
              <a:effectLst/>
              <a:latin typeface="DengXian" panose="02010600030101010101" pitchFamily="2" charset="-122"/>
              <a:ea typeface="DengXian" panose="02010600030101010101" pitchFamily="2" charset="-122"/>
              <a:cs typeface="Times New Roman" panose="02020603050405020304" pitchFamily="18" charset="0"/>
            </a:endParaRPr>
          </a:p>
          <a:p>
            <a:pPr algn="just">
              <a:spcAft>
                <a:spcPts val="0"/>
              </a:spcAft>
            </a:pPr>
            <a:r>
              <a:rPr lang="en-US" altLang="zh-CN" dirty="0">
                <a:solidFill>
                  <a:srgbClr val="1F497D"/>
                </a:solidFill>
                <a:effectLst/>
                <a:latin typeface="Calibri" panose="020F0502020204030204" pitchFamily="34" charset="0"/>
                <a:ea typeface="DengXian" panose="02010600030101010101" pitchFamily="2" charset="-122"/>
                <a:cs typeface="Times New Roman" panose="02020603050405020304" pitchFamily="18" charset="0"/>
              </a:rPr>
              <a:t> </a:t>
            </a:r>
            <a:endParaRPr lang="zh-CN" altLang="zh-CN" dirty="0">
              <a:effectLst/>
              <a:latin typeface="DengXian" panose="02010600030101010101" pitchFamily="2" charset="-122"/>
              <a:ea typeface="DengXian" panose="02010600030101010101" pitchFamily="2" charset="-122"/>
              <a:cs typeface="Times New Roman" panose="02020603050405020304" pitchFamily="18" charset="0"/>
            </a:endParaRPr>
          </a:p>
          <a:p>
            <a:pPr algn="just">
              <a:spcAft>
                <a:spcPts val="0"/>
              </a:spcAft>
            </a:pPr>
            <a:r>
              <a:rPr lang="en-US" altLang="zh-CN" dirty="0">
                <a:solidFill>
                  <a:srgbClr val="1F497D"/>
                </a:solidFill>
                <a:effectLst/>
                <a:latin typeface="Calibri" panose="020F0502020204030204" pitchFamily="34" charset="0"/>
                <a:ea typeface="DengXian" panose="02010600030101010101" pitchFamily="2" charset="-122"/>
                <a:cs typeface="Times New Roman" panose="02020603050405020304" pitchFamily="18" charset="0"/>
              </a:rPr>
              <a:t>Chris</a:t>
            </a:r>
            <a:endParaRPr lang="zh-CN" altLang="zh-CN" dirty="0">
              <a:effectLst/>
              <a:latin typeface="DengXian" panose="02010600030101010101" pitchFamily="2" charset="-122"/>
              <a:ea typeface="DengXian" panose="02010600030101010101" pitchFamily="2" charset="-122"/>
              <a:cs typeface="Times New Roman" panose="02020603050405020304" pitchFamily="18" charset="0"/>
            </a:endParaRPr>
          </a:p>
        </p:txBody>
      </p:sp>
    </p:spTree>
    <p:extLst>
      <p:ext uri="{BB962C8B-B14F-4D97-AF65-F5344CB8AC3E}">
        <p14:creationId xmlns:p14="http://schemas.microsoft.com/office/powerpoint/2010/main" val="1637489524"/>
      </p:ext>
    </p:extLst>
  </p:cSld>
  <p:clrMapOvr>
    <a:masterClrMapping/>
  </p:clrMapOvr>
</p:sld>
</file>

<file path=ppt/slides/slide3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Table 1">
            <a:extLst>
              <a:ext uri="{FF2B5EF4-FFF2-40B4-BE49-F238E27FC236}">
                <a16:creationId xmlns:a16="http://schemas.microsoft.com/office/drawing/2014/main" id="{11B86380-46D3-49D8-9D2F-B5FAC160C23E}"/>
              </a:ext>
            </a:extLst>
          </p:cNvPr>
          <p:cNvGraphicFramePr>
            <a:graphicFrameLocks noGrp="1"/>
          </p:cNvGraphicFramePr>
          <p:nvPr/>
        </p:nvGraphicFramePr>
        <p:xfrm>
          <a:off x="0" y="0"/>
          <a:ext cx="8899069" cy="6873240"/>
        </p:xfrm>
        <a:graphic>
          <a:graphicData uri="http://schemas.openxmlformats.org/drawingml/2006/table">
            <a:tbl>
              <a:tblPr firstRow="1" firstCol="1" bandRow="1">
                <a:tableStyleId>{5C22544A-7EE6-4342-B048-85BDC9FD1C3A}</a:tableStyleId>
              </a:tblPr>
              <a:tblGrid>
                <a:gridCol w="384664">
                  <a:extLst>
                    <a:ext uri="{9D8B030D-6E8A-4147-A177-3AD203B41FA5}">
                      <a16:colId xmlns:a16="http://schemas.microsoft.com/office/drawing/2014/main" val="2112530254"/>
                    </a:ext>
                  </a:extLst>
                </a:gridCol>
                <a:gridCol w="688766">
                  <a:extLst>
                    <a:ext uri="{9D8B030D-6E8A-4147-A177-3AD203B41FA5}">
                      <a16:colId xmlns:a16="http://schemas.microsoft.com/office/drawing/2014/main" val="1565102607"/>
                    </a:ext>
                  </a:extLst>
                </a:gridCol>
                <a:gridCol w="511346">
                  <a:extLst>
                    <a:ext uri="{9D8B030D-6E8A-4147-A177-3AD203B41FA5}">
                      <a16:colId xmlns:a16="http://schemas.microsoft.com/office/drawing/2014/main" val="4230926359"/>
                    </a:ext>
                  </a:extLst>
                </a:gridCol>
                <a:gridCol w="552177">
                  <a:extLst>
                    <a:ext uri="{9D8B030D-6E8A-4147-A177-3AD203B41FA5}">
                      <a16:colId xmlns:a16="http://schemas.microsoft.com/office/drawing/2014/main" val="2025164029"/>
                    </a:ext>
                  </a:extLst>
                </a:gridCol>
                <a:gridCol w="612946">
                  <a:extLst>
                    <a:ext uri="{9D8B030D-6E8A-4147-A177-3AD203B41FA5}">
                      <a16:colId xmlns:a16="http://schemas.microsoft.com/office/drawing/2014/main" val="842252576"/>
                    </a:ext>
                  </a:extLst>
                </a:gridCol>
                <a:gridCol w="673208">
                  <a:extLst>
                    <a:ext uri="{9D8B030D-6E8A-4147-A177-3AD203B41FA5}">
                      <a16:colId xmlns:a16="http://schemas.microsoft.com/office/drawing/2014/main" val="1057978408"/>
                    </a:ext>
                  </a:extLst>
                </a:gridCol>
                <a:gridCol w="590722">
                  <a:extLst>
                    <a:ext uri="{9D8B030D-6E8A-4147-A177-3AD203B41FA5}">
                      <a16:colId xmlns:a16="http://schemas.microsoft.com/office/drawing/2014/main" val="4176409934"/>
                    </a:ext>
                  </a:extLst>
                </a:gridCol>
                <a:gridCol w="690353">
                  <a:extLst>
                    <a:ext uri="{9D8B030D-6E8A-4147-A177-3AD203B41FA5}">
                      <a16:colId xmlns:a16="http://schemas.microsoft.com/office/drawing/2014/main" val="2907911841"/>
                    </a:ext>
                  </a:extLst>
                </a:gridCol>
                <a:gridCol w="635172">
                  <a:extLst>
                    <a:ext uri="{9D8B030D-6E8A-4147-A177-3AD203B41FA5}">
                      <a16:colId xmlns:a16="http://schemas.microsoft.com/office/drawing/2014/main" val="4221915931"/>
                    </a:ext>
                  </a:extLst>
                </a:gridCol>
                <a:gridCol w="658920">
                  <a:extLst>
                    <a:ext uri="{9D8B030D-6E8A-4147-A177-3AD203B41FA5}">
                      <a16:colId xmlns:a16="http://schemas.microsoft.com/office/drawing/2014/main" val="3403659932"/>
                    </a:ext>
                  </a:extLst>
                </a:gridCol>
                <a:gridCol w="656508">
                  <a:extLst>
                    <a:ext uri="{9D8B030D-6E8A-4147-A177-3AD203B41FA5}">
                      <a16:colId xmlns:a16="http://schemas.microsoft.com/office/drawing/2014/main" val="3982088853"/>
                    </a:ext>
                  </a:extLst>
                </a:gridCol>
                <a:gridCol w="575418">
                  <a:extLst>
                    <a:ext uri="{9D8B030D-6E8A-4147-A177-3AD203B41FA5}">
                      <a16:colId xmlns:a16="http://schemas.microsoft.com/office/drawing/2014/main" val="3903302916"/>
                    </a:ext>
                  </a:extLst>
                </a:gridCol>
                <a:gridCol w="581768">
                  <a:extLst>
                    <a:ext uri="{9D8B030D-6E8A-4147-A177-3AD203B41FA5}">
                      <a16:colId xmlns:a16="http://schemas.microsoft.com/office/drawing/2014/main" val="1342311158"/>
                    </a:ext>
                  </a:extLst>
                </a:gridCol>
                <a:gridCol w="1087101">
                  <a:extLst>
                    <a:ext uri="{9D8B030D-6E8A-4147-A177-3AD203B41FA5}">
                      <a16:colId xmlns:a16="http://schemas.microsoft.com/office/drawing/2014/main" val="1027774691"/>
                    </a:ext>
                  </a:extLst>
                </a:gridCol>
              </a:tblGrid>
              <a:tr h="156519">
                <a:tc>
                  <a:txBody>
                    <a:bodyPr/>
                    <a:lstStyle/>
                    <a:p>
                      <a:endParaRPr lang="zh-CN" sz="1100" dirty="0">
                        <a:solidFill>
                          <a:schemeClr val="tx1"/>
                        </a:solidFill>
                        <a:effectLst/>
                        <a:latin typeface="Times New Roman" panose="02020603050405020304" pitchFamily="18" charset="0"/>
                        <a:cs typeface="Times New Roman" panose="02020603050405020304" pitchFamily="18" charset="0"/>
                      </a:endParaRPr>
                    </a:p>
                  </a:txBody>
                  <a:tcPr marL="24692" marR="24692" marT="0" marB="0" anchor="b"/>
                </a:tc>
                <a:tc>
                  <a:txBody>
                    <a:bodyPr/>
                    <a:lstStyle/>
                    <a:p>
                      <a:pPr algn="ctr">
                        <a:spcAft>
                          <a:spcPts val="0"/>
                        </a:spcAft>
                      </a:pPr>
                      <a:r>
                        <a:rPr lang="en-US" sz="1100" dirty="0">
                          <a:solidFill>
                            <a:schemeClr val="tx1"/>
                          </a:solidFill>
                          <a:effectLst/>
                          <a:latin typeface="Times New Roman" panose="02020603050405020304" pitchFamily="18" charset="0"/>
                          <a:cs typeface="Times New Roman" panose="02020603050405020304" pitchFamily="18" charset="0"/>
                        </a:rPr>
                        <a:t>Precursor</a:t>
                      </a:r>
                      <a:endParaRPr lang="zh-CN" sz="1100" dirty="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ctr"/>
                </a:tc>
                <a:tc>
                  <a:txBody>
                    <a:bodyPr/>
                    <a:lstStyle/>
                    <a:p>
                      <a:pPr algn="ctr">
                        <a:spcAft>
                          <a:spcPts val="0"/>
                        </a:spcAft>
                      </a:pPr>
                      <a:r>
                        <a:rPr lang="en-US" sz="1100">
                          <a:solidFill>
                            <a:schemeClr val="tx1"/>
                          </a:solidFill>
                          <a:effectLst/>
                          <a:latin typeface="Times New Roman" panose="02020603050405020304" pitchFamily="18" charset="0"/>
                          <a:cs typeface="Times New Roman" panose="02020603050405020304" pitchFamily="18" charset="0"/>
                        </a:rPr>
                        <a:t>T (s)</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ctr"/>
                </a:tc>
                <a:tc>
                  <a:txBody>
                    <a:bodyPr/>
                    <a:lstStyle/>
                    <a:p>
                      <a:pPr algn="ctr">
                        <a:spcAft>
                          <a:spcPts val="0"/>
                        </a:spcAft>
                      </a:pPr>
                      <a:r>
                        <a:rPr lang="en-US" sz="1100">
                          <a:solidFill>
                            <a:schemeClr val="tx1"/>
                          </a:solidFill>
                          <a:effectLst/>
                          <a:latin typeface="Times New Roman" panose="02020603050405020304" pitchFamily="18" charset="0"/>
                          <a:cs typeface="Times New Roman" panose="02020603050405020304" pitchFamily="18" charset="0"/>
                        </a:rPr>
                        <a:t>Emitter</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ctr"/>
                </a:tc>
                <a:tc>
                  <a:txBody>
                    <a:bodyPr/>
                    <a:lstStyle/>
                    <a:p>
                      <a:pPr algn="ctr">
                        <a:spcAft>
                          <a:spcPts val="0"/>
                        </a:spcAft>
                      </a:pPr>
                      <a:r>
                        <a:rPr lang="en-US" sz="1100">
                          <a:solidFill>
                            <a:schemeClr val="tx1"/>
                          </a:solidFill>
                          <a:effectLst/>
                          <a:latin typeface="Times New Roman" panose="02020603050405020304" pitchFamily="18" charset="0"/>
                          <a:cs typeface="Times New Roman" panose="02020603050405020304" pitchFamily="18" charset="0"/>
                        </a:rPr>
                        <a:t>T</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ctr"/>
                </a:tc>
                <a:tc>
                  <a:txBody>
                    <a:bodyPr/>
                    <a:lstStyle/>
                    <a:p>
                      <a:pPr algn="ctr">
                        <a:spcAft>
                          <a:spcPts val="0"/>
                        </a:spcAft>
                      </a:pPr>
                      <a:r>
                        <a:rPr lang="en-US" sz="1100" dirty="0">
                          <a:solidFill>
                            <a:schemeClr val="tx1"/>
                          </a:solidFill>
                          <a:effectLst/>
                          <a:latin typeface="Times New Roman" panose="02020603050405020304" pitchFamily="18" charset="0"/>
                          <a:cs typeface="Times New Roman" panose="02020603050405020304" pitchFamily="18" charset="0"/>
                        </a:rPr>
                        <a:t>Daughter</a:t>
                      </a:r>
                      <a:endParaRPr lang="zh-CN" sz="1100" dirty="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ctr"/>
                </a:tc>
                <a:tc>
                  <a:txBody>
                    <a:bodyPr/>
                    <a:lstStyle/>
                    <a:p>
                      <a:pPr algn="ctr">
                        <a:spcAft>
                          <a:spcPts val="0"/>
                        </a:spcAft>
                      </a:pPr>
                      <a:r>
                        <a:rPr lang="en-US" sz="1100" dirty="0">
                          <a:solidFill>
                            <a:schemeClr val="tx1"/>
                          </a:solidFill>
                          <a:effectLst/>
                          <a:latin typeface="Times New Roman" panose="02020603050405020304" pitchFamily="18" charset="0"/>
                          <a:cs typeface="Times New Roman" panose="02020603050405020304" pitchFamily="18" charset="0"/>
                        </a:rPr>
                        <a:t>T</a:t>
                      </a:r>
                      <a:endParaRPr lang="zh-CN" sz="1100" dirty="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ctr"/>
                </a:tc>
                <a:tc>
                  <a:txBody>
                    <a:bodyPr/>
                    <a:lstStyle/>
                    <a:p>
                      <a:pPr algn="ctr">
                        <a:spcAft>
                          <a:spcPts val="0"/>
                        </a:spcAft>
                      </a:pPr>
                      <a:r>
                        <a:rPr lang="en-US" sz="1100">
                          <a:solidFill>
                            <a:schemeClr val="tx1"/>
                          </a:solidFill>
                          <a:effectLst/>
                          <a:latin typeface="Times New Roman" panose="02020603050405020304" pitchFamily="18" charset="0"/>
                          <a:cs typeface="Times New Roman" panose="02020603050405020304" pitchFamily="18" charset="0"/>
                        </a:rPr>
                        <a:t>precursor</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ctr"/>
                </a:tc>
                <a:tc>
                  <a:txBody>
                    <a:bodyPr/>
                    <a:lstStyle/>
                    <a:p>
                      <a:pPr algn="ctr">
                        <a:spcAft>
                          <a:spcPts val="0"/>
                        </a:spcAft>
                      </a:pPr>
                      <a:r>
                        <a:rPr lang="en-US" sz="1100">
                          <a:solidFill>
                            <a:schemeClr val="tx1"/>
                          </a:solidFill>
                          <a:effectLst/>
                          <a:latin typeface="Times New Roman" panose="02020603050405020304" pitchFamily="18" charset="0"/>
                          <a:cs typeface="Times New Roman" panose="02020603050405020304" pitchFamily="18" charset="0"/>
                        </a:rPr>
                        <a:t>emitter</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ctr"/>
                </a:tc>
                <a:tc>
                  <a:txBody>
                    <a:bodyPr/>
                    <a:lstStyle/>
                    <a:p>
                      <a:pPr algn="ctr">
                        <a:spcAft>
                          <a:spcPts val="0"/>
                        </a:spcAft>
                      </a:pPr>
                      <a:r>
                        <a:rPr lang="en-US" sz="1100">
                          <a:solidFill>
                            <a:schemeClr val="tx1"/>
                          </a:solidFill>
                          <a:effectLst/>
                          <a:latin typeface="Times New Roman" panose="02020603050405020304" pitchFamily="18" charset="0"/>
                          <a:cs typeface="Times New Roman" panose="02020603050405020304" pitchFamily="18" charset="0"/>
                        </a:rPr>
                        <a:t>daughter</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ctr"/>
                </a:tc>
                <a:tc>
                  <a:txBody>
                    <a:bodyPr/>
                    <a:lstStyle/>
                    <a:p>
                      <a:pPr algn="ctr">
                        <a:spcAft>
                          <a:spcPts val="0"/>
                        </a:spcAft>
                      </a:pPr>
                      <a:r>
                        <a:rPr lang="en-US" sz="1100">
                          <a:solidFill>
                            <a:schemeClr val="tx1"/>
                          </a:solidFill>
                          <a:effectLst/>
                          <a:latin typeface="Times New Roman" panose="02020603050405020304" pitchFamily="18" charset="0"/>
                          <a:cs typeface="Times New Roman" panose="02020603050405020304" pitchFamily="18" charset="0"/>
                        </a:rPr>
                        <a:t>Q</a:t>
                      </a:r>
                      <a:r>
                        <a:rPr lang="en-US" sz="1100" baseline="-25000">
                          <a:solidFill>
                            <a:schemeClr val="tx1"/>
                          </a:solidFill>
                          <a:effectLst/>
                          <a:latin typeface="Times New Roman" panose="02020603050405020304" pitchFamily="18" charset="0"/>
                          <a:cs typeface="Times New Roman" panose="02020603050405020304" pitchFamily="18" charset="0"/>
                        </a:rPr>
                        <a:t>EC</a:t>
                      </a:r>
                      <a:r>
                        <a:rPr lang="en-US" sz="1100">
                          <a:solidFill>
                            <a:schemeClr val="tx1"/>
                          </a:solidFill>
                          <a:effectLst/>
                          <a:latin typeface="Times New Roman" panose="02020603050405020304" pitchFamily="18" charset="0"/>
                          <a:cs typeface="Times New Roman" panose="02020603050405020304" pitchFamily="18" charset="0"/>
                        </a:rPr>
                        <a:t> (keV)</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ctr"/>
                </a:tc>
                <a:tc>
                  <a:txBody>
                    <a:bodyPr/>
                    <a:lstStyle/>
                    <a:p>
                      <a:pPr algn="ctr">
                        <a:spcAft>
                          <a:spcPts val="0"/>
                        </a:spcAft>
                      </a:pPr>
                      <a:r>
                        <a:rPr lang="en-US" sz="1100">
                          <a:solidFill>
                            <a:schemeClr val="tx1"/>
                          </a:solidFill>
                          <a:effectLst/>
                          <a:latin typeface="Times New Roman" panose="02020603050405020304" pitchFamily="18" charset="0"/>
                          <a:cs typeface="Times New Roman" panose="02020603050405020304" pitchFamily="18" charset="0"/>
                        </a:rPr>
                        <a:t>S</a:t>
                      </a:r>
                      <a:r>
                        <a:rPr lang="en-US" sz="1100" baseline="-25000">
                          <a:solidFill>
                            <a:schemeClr val="tx1"/>
                          </a:solidFill>
                          <a:effectLst/>
                          <a:latin typeface="Times New Roman" panose="02020603050405020304" pitchFamily="18" charset="0"/>
                          <a:cs typeface="Times New Roman" panose="02020603050405020304" pitchFamily="18" charset="0"/>
                        </a:rPr>
                        <a:t>p</a:t>
                      </a:r>
                      <a:r>
                        <a:rPr lang="en-US" sz="1100">
                          <a:solidFill>
                            <a:schemeClr val="tx1"/>
                          </a:solidFill>
                          <a:effectLst/>
                          <a:latin typeface="Times New Roman" panose="02020603050405020304" pitchFamily="18" charset="0"/>
                          <a:cs typeface="Times New Roman" panose="02020603050405020304" pitchFamily="18" charset="0"/>
                        </a:rPr>
                        <a:t> (keV)</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ctr"/>
                </a:tc>
                <a:tc>
                  <a:txBody>
                    <a:bodyPr/>
                    <a:lstStyle/>
                    <a:p>
                      <a:pPr algn="ctr">
                        <a:spcAft>
                          <a:spcPts val="0"/>
                        </a:spcAft>
                      </a:pPr>
                      <a:r>
                        <a:rPr lang="en-US" sz="1100">
                          <a:solidFill>
                            <a:schemeClr val="tx1"/>
                          </a:solidFill>
                          <a:effectLst/>
                          <a:latin typeface="Times New Roman" panose="02020603050405020304" pitchFamily="18" charset="0"/>
                          <a:cs typeface="Times New Roman" panose="02020603050405020304" pitchFamily="18" charset="0"/>
                        </a:rPr>
                        <a:t>S</a:t>
                      </a:r>
                      <a:r>
                        <a:rPr lang="en-US" sz="1100" baseline="-25000">
                          <a:solidFill>
                            <a:schemeClr val="tx1"/>
                          </a:solidFill>
                          <a:effectLst/>
                          <a:latin typeface="Times New Roman" panose="02020603050405020304" pitchFamily="18" charset="0"/>
                          <a:cs typeface="Times New Roman" panose="02020603050405020304" pitchFamily="18" charset="0"/>
                        </a:rPr>
                        <a:t>α</a:t>
                      </a:r>
                      <a:r>
                        <a:rPr lang="en-US" sz="1100">
                          <a:solidFill>
                            <a:schemeClr val="tx1"/>
                          </a:solidFill>
                          <a:effectLst/>
                          <a:latin typeface="Times New Roman" panose="02020603050405020304" pitchFamily="18" charset="0"/>
                          <a:cs typeface="Times New Roman" panose="02020603050405020304" pitchFamily="18" charset="0"/>
                        </a:rPr>
                        <a:t> (keV)</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ctr"/>
                </a:tc>
                <a:tc>
                  <a:txBody>
                    <a:bodyPr/>
                    <a:lstStyle/>
                    <a:p>
                      <a:pPr algn="ctr">
                        <a:spcAft>
                          <a:spcPts val="0"/>
                        </a:spcAft>
                      </a:pPr>
                      <a:r>
                        <a:rPr lang="en-US" sz="1100">
                          <a:solidFill>
                            <a:schemeClr val="tx1"/>
                          </a:solidFill>
                          <a:effectLst/>
                          <a:latin typeface="Times New Roman" panose="02020603050405020304" pitchFamily="18" charset="0"/>
                          <a:cs typeface="Times New Roman" panose="02020603050405020304" pitchFamily="18" charset="0"/>
                        </a:rPr>
                        <a:t>Energy Window</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ctr"/>
                </a:tc>
                <a:extLst>
                  <a:ext uri="{0D108BD9-81ED-4DB2-BD59-A6C34878D82A}">
                    <a16:rowId xmlns:a16="http://schemas.microsoft.com/office/drawing/2014/main" val="2616582854"/>
                  </a:ext>
                </a:extLst>
              </a:tr>
              <a:tr h="156519">
                <a:tc>
                  <a:txBody>
                    <a:bodyPr/>
                    <a:lstStyle/>
                    <a:p>
                      <a:endParaRPr lang="zh-CN" sz="1100">
                        <a:solidFill>
                          <a:schemeClr val="tx1"/>
                        </a:solidFill>
                        <a:effectLst/>
                        <a:latin typeface="Times New Roman" panose="02020603050405020304" pitchFamily="18" charset="0"/>
                        <a:cs typeface="Times New Roman" panose="02020603050405020304" pitchFamily="18" charset="0"/>
                      </a:endParaRPr>
                    </a:p>
                  </a:txBody>
                  <a:tcPr marL="24692" marR="24692" marT="0" marB="0" anchor="b"/>
                </a:tc>
                <a:tc>
                  <a:txBody>
                    <a:bodyPr/>
                    <a:lstStyle/>
                    <a:p>
                      <a:pPr algn="ctr">
                        <a:spcAft>
                          <a:spcPts val="0"/>
                        </a:spcAft>
                      </a:pPr>
                      <a:r>
                        <a:rPr lang="en-US" sz="1100">
                          <a:solidFill>
                            <a:schemeClr val="tx1"/>
                          </a:solidFill>
                          <a:effectLst/>
                          <a:latin typeface="Times New Roman" panose="02020603050405020304" pitchFamily="18" charset="0"/>
                          <a:cs typeface="Times New Roman" panose="02020603050405020304" pitchFamily="18" charset="0"/>
                        </a:rPr>
                        <a:t>60Ga</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ctr"/>
                </a:tc>
                <a:tc>
                  <a:txBody>
                    <a:bodyPr/>
                    <a:lstStyle/>
                    <a:p>
                      <a:pPr algn="ctr">
                        <a:spcAft>
                          <a:spcPts val="0"/>
                        </a:spcAft>
                      </a:pPr>
                      <a:r>
                        <a:rPr lang="en-US" sz="1100">
                          <a:solidFill>
                            <a:schemeClr val="tx1"/>
                          </a:solidFill>
                          <a:effectLst/>
                          <a:latin typeface="Times New Roman" panose="02020603050405020304" pitchFamily="18" charset="0"/>
                          <a:cs typeface="Times New Roman" panose="02020603050405020304" pitchFamily="18" charset="0"/>
                        </a:rPr>
                        <a:t>0.07</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ctr"/>
                </a:tc>
                <a:tc>
                  <a:txBody>
                    <a:bodyPr/>
                    <a:lstStyle/>
                    <a:p>
                      <a:pPr algn="ctr">
                        <a:spcAft>
                          <a:spcPts val="0"/>
                        </a:spcAft>
                      </a:pPr>
                      <a:r>
                        <a:rPr lang="en-US" sz="1100">
                          <a:solidFill>
                            <a:schemeClr val="tx1"/>
                          </a:solidFill>
                          <a:effectLst/>
                          <a:latin typeface="Times New Roman" panose="02020603050405020304" pitchFamily="18" charset="0"/>
                          <a:cs typeface="Times New Roman" panose="02020603050405020304" pitchFamily="18" charset="0"/>
                        </a:rPr>
                        <a:t>60Zn</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ctr"/>
                </a:tc>
                <a:tc>
                  <a:txBody>
                    <a:bodyPr/>
                    <a:lstStyle/>
                    <a:p>
                      <a:pPr algn="ctr">
                        <a:spcAft>
                          <a:spcPts val="0"/>
                        </a:spcAft>
                      </a:pPr>
                      <a:r>
                        <a:rPr lang="en-US" sz="1100">
                          <a:solidFill>
                            <a:schemeClr val="tx1"/>
                          </a:solidFill>
                          <a:effectLst/>
                          <a:latin typeface="Times New Roman" panose="02020603050405020304" pitchFamily="18" charset="0"/>
                          <a:cs typeface="Times New Roman" panose="02020603050405020304" pitchFamily="18" charset="0"/>
                        </a:rPr>
                        <a:t>142.8</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ctr"/>
                </a:tc>
                <a:tc>
                  <a:txBody>
                    <a:bodyPr/>
                    <a:lstStyle/>
                    <a:p>
                      <a:pPr algn="ctr">
                        <a:spcAft>
                          <a:spcPts val="0"/>
                        </a:spcAft>
                      </a:pPr>
                      <a:r>
                        <a:rPr lang="en-US" sz="1100">
                          <a:solidFill>
                            <a:schemeClr val="tx1"/>
                          </a:solidFill>
                          <a:effectLst/>
                          <a:latin typeface="Times New Roman" panose="02020603050405020304" pitchFamily="18" charset="0"/>
                          <a:cs typeface="Times New Roman" panose="02020603050405020304" pitchFamily="18" charset="0"/>
                        </a:rPr>
                        <a:t>59Cu</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ctr"/>
                </a:tc>
                <a:tc>
                  <a:txBody>
                    <a:bodyPr/>
                    <a:lstStyle/>
                    <a:p>
                      <a:pPr algn="ctr">
                        <a:spcAft>
                          <a:spcPts val="0"/>
                        </a:spcAft>
                      </a:pPr>
                      <a:r>
                        <a:rPr lang="en-US" sz="1100">
                          <a:solidFill>
                            <a:schemeClr val="tx1"/>
                          </a:solidFill>
                          <a:effectLst/>
                          <a:latin typeface="Times New Roman" panose="02020603050405020304" pitchFamily="18" charset="0"/>
                          <a:cs typeface="Times New Roman" panose="02020603050405020304" pitchFamily="18" charset="0"/>
                        </a:rPr>
                        <a:t>81.5</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ctr"/>
                </a:tc>
                <a:tc>
                  <a:txBody>
                    <a:bodyPr/>
                    <a:lstStyle/>
                    <a:p>
                      <a:pPr algn="ctr">
                        <a:spcAft>
                          <a:spcPts val="0"/>
                        </a:spcAft>
                      </a:pPr>
                      <a:r>
                        <a:rPr lang="en-US" sz="1100">
                          <a:solidFill>
                            <a:schemeClr val="tx1"/>
                          </a:solidFill>
                          <a:effectLst/>
                          <a:latin typeface="Times New Roman" panose="02020603050405020304" pitchFamily="18" charset="0"/>
                          <a:cs typeface="Times New Roman" panose="02020603050405020304" pitchFamily="18" charset="0"/>
                        </a:rPr>
                        <a:t> </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ctr"/>
                </a:tc>
                <a:tc>
                  <a:txBody>
                    <a:bodyPr/>
                    <a:lstStyle/>
                    <a:p>
                      <a:pPr algn="ctr">
                        <a:spcAft>
                          <a:spcPts val="0"/>
                        </a:spcAft>
                      </a:pPr>
                      <a:r>
                        <a:rPr lang="en-US" sz="1100">
                          <a:solidFill>
                            <a:schemeClr val="tx1"/>
                          </a:solidFill>
                          <a:effectLst/>
                          <a:latin typeface="Times New Roman" panose="02020603050405020304" pitchFamily="18" charset="0"/>
                          <a:cs typeface="Times New Roman" panose="02020603050405020304" pitchFamily="18" charset="0"/>
                        </a:rPr>
                        <a:t> </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ctr"/>
                </a:tc>
                <a:tc>
                  <a:txBody>
                    <a:bodyPr/>
                    <a:lstStyle/>
                    <a:p>
                      <a:pPr algn="ctr">
                        <a:spcAft>
                          <a:spcPts val="0"/>
                        </a:spcAft>
                      </a:pPr>
                      <a:r>
                        <a:rPr lang="en-US" sz="1100">
                          <a:solidFill>
                            <a:schemeClr val="tx1"/>
                          </a:solidFill>
                          <a:effectLst/>
                          <a:latin typeface="Times New Roman" panose="02020603050405020304" pitchFamily="18" charset="0"/>
                          <a:cs typeface="Times New Roman" panose="02020603050405020304" pitchFamily="18" charset="0"/>
                        </a:rPr>
                        <a:t> </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ctr"/>
                </a:tc>
                <a:tc>
                  <a:txBody>
                    <a:bodyPr/>
                    <a:lstStyle/>
                    <a:p>
                      <a:pPr algn="ctr">
                        <a:spcAft>
                          <a:spcPts val="0"/>
                        </a:spcAft>
                      </a:pPr>
                      <a:r>
                        <a:rPr lang="en-US" sz="1100" dirty="0">
                          <a:solidFill>
                            <a:schemeClr val="tx1"/>
                          </a:solidFill>
                          <a:effectLst/>
                          <a:latin typeface="Times New Roman" panose="02020603050405020304" pitchFamily="18" charset="0"/>
                          <a:cs typeface="Times New Roman" panose="02020603050405020304" pitchFamily="18" charset="0"/>
                        </a:rPr>
                        <a:t>14580</a:t>
                      </a:r>
                      <a:endParaRPr lang="zh-CN" sz="1100" dirty="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ctr"/>
                </a:tc>
                <a:tc>
                  <a:txBody>
                    <a:bodyPr/>
                    <a:lstStyle/>
                    <a:p>
                      <a:pPr algn="ctr">
                        <a:spcAft>
                          <a:spcPts val="0"/>
                        </a:spcAft>
                      </a:pPr>
                      <a:r>
                        <a:rPr lang="en-US" sz="1100">
                          <a:solidFill>
                            <a:schemeClr val="tx1"/>
                          </a:solidFill>
                          <a:effectLst/>
                          <a:latin typeface="Times New Roman" panose="02020603050405020304" pitchFamily="18" charset="0"/>
                          <a:cs typeface="Times New Roman" panose="02020603050405020304" pitchFamily="18" charset="0"/>
                        </a:rPr>
                        <a:t>5105</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ctr"/>
                </a:tc>
                <a:tc>
                  <a:txBody>
                    <a:bodyPr/>
                    <a:lstStyle/>
                    <a:p>
                      <a:pPr algn="ctr">
                        <a:spcAft>
                          <a:spcPts val="0"/>
                        </a:spcAft>
                      </a:pPr>
                      <a:r>
                        <a:rPr lang="en-US" sz="1100">
                          <a:solidFill>
                            <a:schemeClr val="tx1"/>
                          </a:solidFill>
                          <a:effectLst/>
                          <a:latin typeface="Times New Roman" panose="02020603050405020304" pitchFamily="18" charset="0"/>
                          <a:cs typeface="Times New Roman" panose="02020603050405020304" pitchFamily="18" charset="0"/>
                        </a:rPr>
                        <a:t>2692</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ctr"/>
                </a:tc>
                <a:tc>
                  <a:txBody>
                    <a:bodyPr/>
                    <a:lstStyle/>
                    <a:p>
                      <a:pPr algn="ctr">
                        <a:spcAft>
                          <a:spcPts val="0"/>
                        </a:spcAft>
                      </a:pPr>
                      <a:r>
                        <a:rPr lang="en-US" sz="1100">
                          <a:solidFill>
                            <a:schemeClr val="tx1"/>
                          </a:solidFill>
                          <a:effectLst/>
                          <a:latin typeface="Times New Roman" panose="02020603050405020304" pitchFamily="18" charset="0"/>
                          <a:cs typeface="Times New Roman" panose="02020603050405020304" pitchFamily="18" charset="0"/>
                        </a:rPr>
                        <a:t>9475</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b"/>
                </a:tc>
                <a:extLst>
                  <a:ext uri="{0D108BD9-81ED-4DB2-BD59-A6C34878D82A}">
                    <a16:rowId xmlns:a16="http://schemas.microsoft.com/office/drawing/2014/main" val="2763395010"/>
                  </a:ext>
                </a:extLst>
              </a:tr>
              <a:tr h="156519">
                <a:tc>
                  <a:txBody>
                    <a:bodyPr/>
                    <a:lstStyle/>
                    <a:p>
                      <a:endParaRPr lang="zh-CN" sz="1100">
                        <a:solidFill>
                          <a:schemeClr val="tx1"/>
                        </a:solidFill>
                        <a:effectLst/>
                        <a:latin typeface="Times New Roman" panose="02020603050405020304" pitchFamily="18" charset="0"/>
                        <a:cs typeface="Times New Roman" panose="02020603050405020304" pitchFamily="18" charset="0"/>
                      </a:endParaRPr>
                    </a:p>
                  </a:txBody>
                  <a:tcPr marL="24692" marR="24692" marT="0" marB="0" anchor="b"/>
                </a:tc>
                <a:tc>
                  <a:txBody>
                    <a:bodyPr/>
                    <a:lstStyle/>
                    <a:p>
                      <a:pPr algn="ctr">
                        <a:spcAft>
                          <a:spcPts val="0"/>
                        </a:spcAft>
                      </a:pPr>
                      <a:r>
                        <a:rPr lang="en-US" sz="1100" dirty="0">
                          <a:solidFill>
                            <a:schemeClr val="tx1"/>
                          </a:solidFill>
                          <a:effectLst/>
                          <a:latin typeface="Times New Roman" panose="02020603050405020304" pitchFamily="18" charset="0"/>
                          <a:cs typeface="Times New Roman" panose="02020603050405020304" pitchFamily="18" charset="0"/>
                        </a:rPr>
                        <a:t>73Kr</a:t>
                      </a:r>
                      <a:endParaRPr lang="zh-CN" sz="1100" dirty="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ctr"/>
                </a:tc>
                <a:tc>
                  <a:txBody>
                    <a:bodyPr/>
                    <a:lstStyle/>
                    <a:p>
                      <a:pPr algn="ctr">
                        <a:spcAft>
                          <a:spcPts val="0"/>
                        </a:spcAft>
                      </a:pPr>
                      <a:r>
                        <a:rPr lang="en-US" sz="1100">
                          <a:solidFill>
                            <a:schemeClr val="tx1"/>
                          </a:solidFill>
                          <a:effectLst/>
                          <a:latin typeface="Times New Roman" panose="02020603050405020304" pitchFamily="18" charset="0"/>
                          <a:cs typeface="Times New Roman" panose="02020603050405020304" pitchFamily="18" charset="0"/>
                        </a:rPr>
                        <a:t>27.3</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ctr"/>
                </a:tc>
                <a:tc>
                  <a:txBody>
                    <a:bodyPr/>
                    <a:lstStyle/>
                    <a:p>
                      <a:pPr algn="ctr">
                        <a:spcAft>
                          <a:spcPts val="0"/>
                        </a:spcAft>
                      </a:pPr>
                      <a:r>
                        <a:rPr lang="en-US" sz="1100">
                          <a:solidFill>
                            <a:schemeClr val="tx1"/>
                          </a:solidFill>
                          <a:effectLst/>
                          <a:latin typeface="Times New Roman" panose="02020603050405020304" pitchFamily="18" charset="0"/>
                          <a:cs typeface="Times New Roman" panose="02020603050405020304" pitchFamily="18" charset="0"/>
                        </a:rPr>
                        <a:t>73Br</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ctr"/>
                </a:tc>
                <a:tc>
                  <a:txBody>
                    <a:bodyPr/>
                    <a:lstStyle/>
                    <a:p>
                      <a:pPr algn="ctr">
                        <a:spcAft>
                          <a:spcPts val="0"/>
                        </a:spcAft>
                      </a:pPr>
                      <a:r>
                        <a:rPr lang="en-US" sz="1100">
                          <a:solidFill>
                            <a:schemeClr val="tx1"/>
                          </a:solidFill>
                          <a:effectLst/>
                          <a:latin typeface="Times New Roman" panose="02020603050405020304" pitchFamily="18" charset="0"/>
                          <a:cs typeface="Times New Roman" panose="02020603050405020304" pitchFamily="18" charset="0"/>
                        </a:rPr>
                        <a:t> </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ctr"/>
                </a:tc>
                <a:tc>
                  <a:txBody>
                    <a:bodyPr/>
                    <a:lstStyle/>
                    <a:p>
                      <a:pPr algn="ctr">
                        <a:spcAft>
                          <a:spcPts val="0"/>
                        </a:spcAft>
                      </a:pPr>
                      <a:r>
                        <a:rPr lang="en-US" sz="1100">
                          <a:solidFill>
                            <a:schemeClr val="tx1"/>
                          </a:solidFill>
                          <a:effectLst/>
                          <a:latin typeface="Times New Roman" panose="02020603050405020304" pitchFamily="18" charset="0"/>
                          <a:cs typeface="Times New Roman" panose="02020603050405020304" pitchFamily="18" charset="0"/>
                        </a:rPr>
                        <a:t>72Se</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ctr"/>
                </a:tc>
                <a:tc>
                  <a:txBody>
                    <a:bodyPr/>
                    <a:lstStyle/>
                    <a:p>
                      <a:pPr algn="ctr">
                        <a:spcAft>
                          <a:spcPts val="0"/>
                        </a:spcAft>
                      </a:pPr>
                      <a:r>
                        <a:rPr lang="en-US" sz="1100">
                          <a:solidFill>
                            <a:schemeClr val="tx1"/>
                          </a:solidFill>
                          <a:effectLst/>
                          <a:latin typeface="Times New Roman" panose="02020603050405020304" pitchFamily="18" charset="0"/>
                          <a:cs typeface="Times New Roman" panose="02020603050405020304" pitchFamily="18" charset="0"/>
                        </a:rPr>
                        <a:t> </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ctr"/>
                </a:tc>
                <a:tc>
                  <a:txBody>
                    <a:bodyPr/>
                    <a:lstStyle/>
                    <a:p>
                      <a:pPr algn="ctr">
                        <a:spcAft>
                          <a:spcPts val="0"/>
                        </a:spcAft>
                      </a:pPr>
                      <a:r>
                        <a:rPr lang="en-US" sz="1100">
                          <a:solidFill>
                            <a:schemeClr val="tx1"/>
                          </a:solidFill>
                          <a:effectLst/>
                          <a:latin typeface="Times New Roman" panose="02020603050405020304" pitchFamily="18" charset="0"/>
                          <a:cs typeface="Times New Roman" panose="02020603050405020304" pitchFamily="18" charset="0"/>
                        </a:rPr>
                        <a:t>-56.552</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ctr"/>
                </a:tc>
                <a:tc>
                  <a:txBody>
                    <a:bodyPr/>
                    <a:lstStyle/>
                    <a:p>
                      <a:pPr algn="ctr">
                        <a:spcAft>
                          <a:spcPts val="0"/>
                        </a:spcAft>
                      </a:pPr>
                      <a:r>
                        <a:rPr lang="en-US" sz="1100">
                          <a:solidFill>
                            <a:schemeClr val="tx1"/>
                          </a:solidFill>
                          <a:effectLst/>
                          <a:latin typeface="Times New Roman" panose="02020603050405020304" pitchFamily="18" charset="0"/>
                          <a:cs typeface="Times New Roman" panose="02020603050405020304" pitchFamily="18" charset="0"/>
                        </a:rPr>
                        <a:t>-63.647</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ctr"/>
                </a:tc>
                <a:tc>
                  <a:txBody>
                    <a:bodyPr/>
                    <a:lstStyle/>
                    <a:p>
                      <a:pPr algn="ctr">
                        <a:spcAft>
                          <a:spcPts val="0"/>
                        </a:spcAft>
                      </a:pPr>
                      <a:r>
                        <a:rPr lang="en-US" sz="1100">
                          <a:solidFill>
                            <a:schemeClr val="tx1"/>
                          </a:solidFill>
                          <a:effectLst/>
                          <a:latin typeface="Times New Roman" panose="02020603050405020304" pitchFamily="18" charset="0"/>
                          <a:cs typeface="Times New Roman" panose="02020603050405020304" pitchFamily="18" charset="0"/>
                        </a:rPr>
                        <a:t>-67.868</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ctr"/>
                </a:tc>
                <a:tc>
                  <a:txBody>
                    <a:bodyPr/>
                    <a:lstStyle/>
                    <a:p>
                      <a:pPr algn="ctr">
                        <a:spcAft>
                          <a:spcPts val="0"/>
                        </a:spcAft>
                      </a:pPr>
                      <a:r>
                        <a:rPr lang="en-US" sz="1100">
                          <a:solidFill>
                            <a:schemeClr val="tx1"/>
                          </a:solidFill>
                          <a:effectLst/>
                          <a:latin typeface="Times New Roman" panose="02020603050405020304" pitchFamily="18" charset="0"/>
                          <a:cs typeface="Times New Roman" panose="02020603050405020304" pitchFamily="18" charset="0"/>
                        </a:rPr>
                        <a:t>7095.7</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ctr"/>
                </a:tc>
                <a:tc>
                  <a:txBody>
                    <a:bodyPr/>
                    <a:lstStyle/>
                    <a:p>
                      <a:pPr algn="ctr">
                        <a:spcAft>
                          <a:spcPts val="0"/>
                        </a:spcAft>
                      </a:pPr>
                      <a:r>
                        <a:rPr lang="en-US" sz="1100">
                          <a:solidFill>
                            <a:schemeClr val="tx1"/>
                          </a:solidFill>
                          <a:effectLst/>
                          <a:latin typeface="Times New Roman" panose="02020603050405020304" pitchFamily="18" charset="0"/>
                          <a:cs typeface="Times New Roman" panose="02020603050405020304" pitchFamily="18" charset="0"/>
                        </a:rPr>
                        <a:t>3068.2</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ctr"/>
                </a:tc>
                <a:tc>
                  <a:txBody>
                    <a:bodyPr/>
                    <a:lstStyle/>
                    <a:p>
                      <a:pPr algn="ctr">
                        <a:spcAft>
                          <a:spcPts val="0"/>
                        </a:spcAft>
                      </a:pPr>
                      <a:r>
                        <a:rPr lang="en-US" sz="1100">
                          <a:solidFill>
                            <a:schemeClr val="tx1"/>
                          </a:solidFill>
                          <a:effectLst/>
                          <a:latin typeface="Times New Roman" panose="02020603050405020304" pitchFamily="18" charset="0"/>
                          <a:cs typeface="Times New Roman" panose="02020603050405020304" pitchFamily="18" charset="0"/>
                        </a:rPr>
                        <a:t>2960</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ctr"/>
                </a:tc>
                <a:tc>
                  <a:txBody>
                    <a:bodyPr/>
                    <a:lstStyle/>
                    <a:p>
                      <a:pPr algn="ctr">
                        <a:spcAft>
                          <a:spcPts val="0"/>
                        </a:spcAft>
                      </a:pPr>
                      <a:r>
                        <a:rPr lang="en-US" sz="1100">
                          <a:solidFill>
                            <a:schemeClr val="tx1"/>
                          </a:solidFill>
                          <a:effectLst/>
                          <a:latin typeface="Times New Roman" panose="02020603050405020304" pitchFamily="18" charset="0"/>
                          <a:cs typeface="Times New Roman" panose="02020603050405020304" pitchFamily="18" charset="0"/>
                        </a:rPr>
                        <a:t>4027.5</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b"/>
                </a:tc>
                <a:extLst>
                  <a:ext uri="{0D108BD9-81ED-4DB2-BD59-A6C34878D82A}">
                    <a16:rowId xmlns:a16="http://schemas.microsoft.com/office/drawing/2014/main" val="781504016"/>
                  </a:ext>
                </a:extLst>
              </a:tr>
              <a:tr h="156519">
                <a:tc rowSpan="8">
                  <a:txBody>
                    <a:bodyPr/>
                    <a:lstStyle/>
                    <a:p>
                      <a:pPr algn="ctr">
                        <a:spcAft>
                          <a:spcPts val="0"/>
                        </a:spcAft>
                      </a:pPr>
                      <a:r>
                        <a:rPr lang="en-US" sz="1100">
                          <a:solidFill>
                            <a:schemeClr val="tx1"/>
                          </a:solidFill>
                          <a:effectLst/>
                          <a:latin typeface="Times New Roman" panose="02020603050405020304" pitchFamily="18" charset="0"/>
                          <a:cs typeface="Times New Roman" panose="02020603050405020304" pitchFamily="18" charset="0"/>
                        </a:rPr>
                        <a:t>(g,p)</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vert="vert270" anchor="ctr"/>
                </a:tc>
                <a:tc>
                  <a:txBody>
                    <a:bodyPr/>
                    <a:lstStyle/>
                    <a:p>
                      <a:pPr algn="ctr">
                        <a:spcAft>
                          <a:spcPts val="0"/>
                        </a:spcAft>
                      </a:pPr>
                      <a:r>
                        <a:rPr lang="en-US" sz="1100" dirty="0">
                          <a:solidFill>
                            <a:schemeClr val="tx1"/>
                          </a:solidFill>
                          <a:effectLst/>
                          <a:highlight>
                            <a:srgbClr val="FFFF00"/>
                          </a:highlight>
                          <a:latin typeface="Times New Roman" panose="02020603050405020304" pitchFamily="18" charset="0"/>
                          <a:cs typeface="Times New Roman" panose="02020603050405020304" pitchFamily="18" charset="0"/>
                        </a:rPr>
                        <a:t>126La</a:t>
                      </a:r>
                      <a:endParaRPr lang="zh-CN" sz="1100" dirty="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ctr"/>
                </a:tc>
                <a:tc>
                  <a:txBody>
                    <a:bodyPr/>
                    <a:lstStyle/>
                    <a:p>
                      <a:pPr algn="ctr">
                        <a:spcAft>
                          <a:spcPts val="0"/>
                        </a:spcAft>
                      </a:pPr>
                      <a:r>
                        <a:rPr lang="en-US" sz="1100" dirty="0">
                          <a:solidFill>
                            <a:schemeClr val="tx1"/>
                          </a:solidFill>
                          <a:effectLst/>
                          <a:highlight>
                            <a:srgbClr val="FFFF00"/>
                          </a:highlight>
                          <a:latin typeface="Times New Roman" panose="02020603050405020304" pitchFamily="18" charset="0"/>
                          <a:cs typeface="Times New Roman" panose="02020603050405020304" pitchFamily="18" charset="0"/>
                        </a:rPr>
                        <a:t>54</a:t>
                      </a:r>
                      <a:endParaRPr lang="zh-CN" sz="1100" dirty="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ctr"/>
                </a:tc>
                <a:tc>
                  <a:txBody>
                    <a:bodyPr/>
                    <a:lstStyle/>
                    <a:p>
                      <a:pPr algn="ctr">
                        <a:spcAft>
                          <a:spcPts val="0"/>
                        </a:spcAft>
                      </a:pPr>
                      <a:r>
                        <a:rPr lang="en-US" sz="1100" dirty="0">
                          <a:solidFill>
                            <a:schemeClr val="tx1"/>
                          </a:solidFill>
                          <a:effectLst/>
                          <a:highlight>
                            <a:srgbClr val="FFFF00"/>
                          </a:highlight>
                          <a:latin typeface="Times New Roman" panose="02020603050405020304" pitchFamily="18" charset="0"/>
                          <a:cs typeface="Times New Roman" panose="02020603050405020304" pitchFamily="18" charset="0"/>
                        </a:rPr>
                        <a:t>126Ba</a:t>
                      </a:r>
                      <a:endParaRPr lang="zh-CN" sz="1100" dirty="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ctr"/>
                </a:tc>
                <a:tc>
                  <a:txBody>
                    <a:bodyPr/>
                    <a:lstStyle/>
                    <a:p>
                      <a:pPr algn="ctr">
                        <a:spcAft>
                          <a:spcPts val="0"/>
                        </a:spcAft>
                      </a:pPr>
                      <a:r>
                        <a:rPr lang="en-US" sz="1100" dirty="0">
                          <a:solidFill>
                            <a:schemeClr val="tx1"/>
                          </a:solidFill>
                          <a:effectLst/>
                          <a:highlight>
                            <a:srgbClr val="FFFF00"/>
                          </a:highlight>
                          <a:latin typeface="Times New Roman" panose="02020603050405020304" pitchFamily="18" charset="0"/>
                          <a:cs typeface="Times New Roman" panose="02020603050405020304" pitchFamily="18" charset="0"/>
                        </a:rPr>
                        <a:t>100 m</a:t>
                      </a:r>
                      <a:endParaRPr lang="zh-CN" sz="1100" dirty="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ctr"/>
                </a:tc>
                <a:tc>
                  <a:txBody>
                    <a:bodyPr/>
                    <a:lstStyle/>
                    <a:p>
                      <a:pPr algn="ctr">
                        <a:spcAft>
                          <a:spcPts val="0"/>
                        </a:spcAft>
                      </a:pPr>
                      <a:r>
                        <a:rPr lang="en-US" sz="1100" dirty="0">
                          <a:solidFill>
                            <a:schemeClr val="tx1"/>
                          </a:solidFill>
                          <a:effectLst/>
                          <a:highlight>
                            <a:srgbClr val="FFFF00"/>
                          </a:highlight>
                          <a:latin typeface="Times New Roman" panose="02020603050405020304" pitchFamily="18" charset="0"/>
                          <a:cs typeface="Times New Roman" panose="02020603050405020304" pitchFamily="18" charset="0"/>
                        </a:rPr>
                        <a:t>125Cs</a:t>
                      </a:r>
                      <a:endParaRPr lang="zh-CN" sz="1100" dirty="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ctr"/>
                </a:tc>
                <a:tc>
                  <a:txBody>
                    <a:bodyPr/>
                    <a:lstStyle/>
                    <a:p>
                      <a:pPr algn="ctr">
                        <a:spcAft>
                          <a:spcPts val="0"/>
                        </a:spcAft>
                      </a:pPr>
                      <a:r>
                        <a:rPr lang="en-US" sz="1100" dirty="0">
                          <a:solidFill>
                            <a:schemeClr val="tx1"/>
                          </a:solidFill>
                          <a:effectLst/>
                          <a:highlight>
                            <a:srgbClr val="FFFF00"/>
                          </a:highlight>
                          <a:latin typeface="Times New Roman" panose="02020603050405020304" pitchFamily="18" charset="0"/>
                          <a:cs typeface="Times New Roman" panose="02020603050405020304" pitchFamily="18" charset="0"/>
                        </a:rPr>
                        <a:t>46.7 m</a:t>
                      </a:r>
                      <a:endParaRPr lang="zh-CN" sz="1100" dirty="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ctr"/>
                </a:tc>
                <a:tc>
                  <a:txBody>
                    <a:bodyPr/>
                    <a:lstStyle/>
                    <a:p>
                      <a:pPr algn="ctr">
                        <a:spcAft>
                          <a:spcPts val="0"/>
                        </a:spcAft>
                      </a:pPr>
                      <a:r>
                        <a:rPr lang="en-US" sz="1100" dirty="0">
                          <a:solidFill>
                            <a:schemeClr val="tx1"/>
                          </a:solidFill>
                          <a:effectLst/>
                          <a:highlight>
                            <a:srgbClr val="FFFF00"/>
                          </a:highlight>
                          <a:latin typeface="Times New Roman" panose="02020603050405020304" pitchFamily="18" charset="0"/>
                          <a:cs typeface="Times New Roman" panose="02020603050405020304" pitchFamily="18" charset="0"/>
                        </a:rPr>
                        <a:t>-74.973</a:t>
                      </a:r>
                      <a:endParaRPr lang="zh-CN" sz="1100" dirty="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ctr"/>
                </a:tc>
                <a:tc>
                  <a:txBody>
                    <a:bodyPr/>
                    <a:lstStyle/>
                    <a:p>
                      <a:pPr algn="ctr">
                        <a:spcAft>
                          <a:spcPts val="0"/>
                        </a:spcAft>
                      </a:pPr>
                      <a:r>
                        <a:rPr lang="en-US" sz="1100" dirty="0">
                          <a:solidFill>
                            <a:schemeClr val="tx1"/>
                          </a:solidFill>
                          <a:effectLst/>
                          <a:highlight>
                            <a:srgbClr val="FFFF00"/>
                          </a:highlight>
                          <a:latin typeface="Times New Roman" panose="02020603050405020304" pitchFamily="18" charset="0"/>
                          <a:cs typeface="Times New Roman" panose="02020603050405020304" pitchFamily="18" charset="0"/>
                        </a:rPr>
                        <a:t>-82.67</a:t>
                      </a:r>
                      <a:endParaRPr lang="zh-CN" sz="1100" dirty="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ctr"/>
                </a:tc>
                <a:tc>
                  <a:txBody>
                    <a:bodyPr/>
                    <a:lstStyle/>
                    <a:p>
                      <a:pPr algn="ctr">
                        <a:spcAft>
                          <a:spcPts val="0"/>
                        </a:spcAft>
                      </a:pPr>
                      <a:r>
                        <a:rPr lang="en-US" sz="1100" dirty="0">
                          <a:solidFill>
                            <a:schemeClr val="tx1"/>
                          </a:solidFill>
                          <a:effectLst/>
                          <a:highlight>
                            <a:srgbClr val="FFFF00"/>
                          </a:highlight>
                          <a:latin typeface="Times New Roman" panose="02020603050405020304" pitchFamily="18" charset="0"/>
                          <a:cs typeface="Times New Roman" panose="02020603050405020304" pitchFamily="18" charset="0"/>
                        </a:rPr>
                        <a:t>-84.088</a:t>
                      </a:r>
                      <a:endParaRPr lang="zh-CN" sz="1100" dirty="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ctr"/>
                </a:tc>
                <a:tc>
                  <a:txBody>
                    <a:bodyPr/>
                    <a:lstStyle/>
                    <a:p>
                      <a:pPr algn="ctr">
                        <a:spcAft>
                          <a:spcPts val="0"/>
                        </a:spcAft>
                      </a:pPr>
                      <a:r>
                        <a:rPr lang="en-US" sz="1100" dirty="0">
                          <a:solidFill>
                            <a:schemeClr val="tx1"/>
                          </a:solidFill>
                          <a:effectLst/>
                          <a:highlight>
                            <a:srgbClr val="FFFF00"/>
                          </a:highlight>
                          <a:latin typeface="Times New Roman" panose="02020603050405020304" pitchFamily="18" charset="0"/>
                          <a:cs typeface="Times New Roman" panose="02020603050405020304" pitchFamily="18" charset="0"/>
                        </a:rPr>
                        <a:t>7696.5</a:t>
                      </a:r>
                      <a:endParaRPr lang="zh-CN" sz="1100" dirty="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ctr"/>
                </a:tc>
                <a:tc>
                  <a:txBody>
                    <a:bodyPr/>
                    <a:lstStyle/>
                    <a:p>
                      <a:pPr algn="ctr">
                        <a:spcAft>
                          <a:spcPts val="0"/>
                        </a:spcAft>
                      </a:pPr>
                      <a:r>
                        <a:rPr lang="en-US" sz="1100" dirty="0">
                          <a:solidFill>
                            <a:schemeClr val="tx1"/>
                          </a:solidFill>
                          <a:effectLst/>
                          <a:highlight>
                            <a:srgbClr val="FFFF00"/>
                          </a:highlight>
                          <a:latin typeface="Times New Roman" panose="02020603050405020304" pitchFamily="18" charset="0"/>
                          <a:cs typeface="Times New Roman" panose="02020603050405020304" pitchFamily="18" charset="0"/>
                        </a:rPr>
                        <a:t>5870.9</a:t>
                      </a:r>
                      <a:endParaRPr lang="zh-CN" sz="1100" dirty="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ctr"/>
                </a:tc>
                <a:tc>
                  <a:txBody>
                    <a:bodyPr/>
                    <a:lstStyle/>
                    <a:p>
                      <a:pPr algn="ctr">
                        <a:spcAft>
                          <a:spcPts val="0"/>
                        </a:spcAft>
                      </a:pPr>
                      <a:r>
                        <a:rPr lang="en-US" sz="1100" dirty="0">
                          <a:solidFill>
                            <a:schemeClr val="tx1"/>
                          </a:solidFill>
                          <a:effectLst/>
                          <a:highlight>
                            <a:srgbClr val="FFFF00"/>
                          </a:highlight>
                          <a:latin typeface="Times New Roman" panose="02020603050405020304" pitchFamily="18" charset="0"/>
                          <a:cs typeface="Times New Roman" panose="02020603050405020304" pitchFamily="18" charset="0"/>
                        </a:rPr>
                        <a:t> </a:t>
                      </a:r>
                      <a:endParaRPr lang="zh-CN" sz="1100" dirty="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ctr"/>
                </a:tc>
                <a:tc>
                  <a:txBody>
                    <a:bodyPr/>
                    <a:lstStyle/>
                    <a:p>
                      <a:pPr algn="ctr">
                        <a:spcAft>
                          <a:spcPts val="0"/>
                        </a:spcAft>
                      </a:pPr>
                      <a:r>
                        <a:rPr lang="en-US" sz="1100" dirty="0">
                          <a:solidFill>
                            <a:schemeClr val="tx1"/>
                          </a:solidFill>
                          <a:effectLst/>
                          <a:highlight>
                            <a:srgbClr val="FFFF00"/>
                          </a:highlight>
                          <a:latin typeface="Times New Roman" panose="02020603050405020304" pitchFamily="18" charset="0"/>
                          <a:cs typeface="Times New Roman" panose="02020603050405020304" pitchFamily="18" charset="0"/>
                        </a:rPr>
                        <a:t>1825.6</a:t>
                      </a:r>
                      <a:endParaRPr lang="zh-CN" sz="1100" dirty="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b"/>
                </a:tc>
                <a:extLst>
                  <a:ext uri="{0D108BD9-81ED-4DB2-BD59-A6C34878D82A}">
                    <a16:rowId xmlns:a16="http://schemas.microsoft.com/office/drawing/2014/main" val="3265897554"/>
                  </a:ext>
                </a:extLst>
              </a:tr>
              <a:tr h="156519">
                <a:tc vMerge="1">
                  <a:txBody>
                    <a:bodyPr/>
                    <a:lstStyle/>
                    <a:p>
                      <a:endParaRPr lang="zh-CN" altLang="en-US"/>
                    </a:p>
                  </a:txBody>
                  <a:tcPr/>
                </a:tc>
                <a:tc>
                  <a:txBody>
                    <a:bodyPr/>
                    <a:lstStyle/>
                    <a:p>
                      <a:pPr algn="ctr">
                        <a:spcAft>
                          <a:spcPts val="0"/>
                        </a:spcAft>
                      </a:pPr>
                      <a:r>
                        <a:rPr lang="en-US" sz="1100" dirty="0">
                          <a:solidFill>
                            <a:schemeClr val="tx1"/>
                          </a:solidFill>
                          <a:effectLst/>
                          <a:highlight>
                            <a:srgbClr val="FFFF00"/>
                          </a:highlight>
                          <a:latin typeface="Times New Roman" panose="02020603050405020304" pitchFamily="18" charset="0"/>
                          <a:cs typeface="Times New Roman" panose="02020603050405020304" pitchFamily="18" charset="0"/>
                        </a:rPr>
                        <a:t>110Sb</a:t>
                      </a:r>
                      <a:endParaRPr lang="zh-CN" sz="1100" dirty="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ctr"/>
                </a:tc>
                <a:tc>
                  <a:txBody>
                    <a:bodyPr/>
                    <a:lstStyle/>
                    <a:p>
                      <a:pPr algn="ctr">
                        <a:spcAft>
                          <a:spcPts val="0"/>
                        </a:spcAft>
                      </a:pPr>
                      <a:r>
                        <a:rPr lang="en-US" sz="1100">
                          <a:solidFill>
                            <a:schemeClr val="tx1"/>
                          </a:solidFill>
                          <a:effectLst/>
                          <a:highlight>
                            <a:srgbClr val="FFFF00"/>
                          </a:highlight>
                          <a:latin typeface="Times New Roman" panose="02020603050405020304" pitchFamily="18" charset="0"/>
                          <a:cs typeface="Times New Roman" panose="02020603050405020304" pitchFamily="18" charset="0"/>
                        </a:rPr>
                        <a:t>23</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ctr"/>
                </a:tc>
                <a:tc>
                  <a:txBody>
                    <a:bodyPr/>
                    <a:lstStyle/>
                    <a:p>
                      <a:pPr algn="ctr">
                        <a:spcAft>
                          <a:spcPts val="0"/>
                        </a:spcAft>
                      </a:pPr>
                      <a:r>
                        <a:rPr lang="en-US" sz="1100" dirty="0">
                          <a:solidFill>
                            <a:schemeClr val="tx1"/>
                          </a:solidFill>
                          <a:effectLst/>
                          <a:highlight>
                            <a:srgbClr val="FFFF00"/>
                          </a:highlight>
                          <a:latin typeface="Times New Roman" panose="02020603050405020304" pitchFamily="18" charset="0"/>
                          <a:cs typeface="Times New Roman" panose="02020603050405020304" pitchFamily="18" charset="0"/>
                        </a:rPr>
                        <a:t>110Sn</a:t>
                      </a:r>
                      <a:endParaRPr lang="zh-CN" sz="1100" dirty="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ctr"/>
                </a:tc>
                <a:tc>
                  <a:txBody>
                    <a:bodyPr/>
                    <a:lstStyle/>
                    <a:p>
                      <a:pPr algn="ctr">
                        <a:spcAft>
                          <a:spcPts val="0"/>
                        </a:spcAft>
                      </a:pPr>
                      <a:r>
                        <a:rPr lang="en-US" sz="1100">
                          <a:solidFill>
                            <a:schemeClr val="tx1"/>
                          </a:solidFill>
                          <a:effectLst/>
                          <a:highlight>
                            <a:srgbClr val="FFFF00"/>
                          </a:highlight>
                          <a:latin typeface="Times New Roman" panose="02020603050405020304" pitchFamily="18" charset="0"/>
                          <a:cs typeface="Times New Roman" panose="02020603050405020304" pitchFamily="18" charset="0"/>
                        </a:rPr>
                        <a:t>4.11 h</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ctr"/>
                </a:tc>
                <a:tc>
                  <a:txBody>
                    <a:bodyPr/>
                    <a:lstStyle/>
                    <a:p>
                      <a:pPr algn="ctr">
                        <a:spcAft>
                          <a:spcPts val="0"/>
                        </a:spcAft>
                      </a:pPr>
                      <a:r>
                        <a:rPr lang="en-US" sz="1100">
                          <a:solidFill>
                            <a:schemeClr val="tx1"/>
                          </a:solidFill>
                          <a:effectLst/>
                          <a:highlight>
                            <a:srgbClr val="FFFF00"/>
                          </a:highlight>
                          <a:latin typeface="Times New Roman" panose="02020603050405020304" pitchFamily="18" charset="0"/>
                          <a:cs typeface="Times New Roman" panose="02020603050405020304" pitchFamily="18" charset="0"/>
                        </a:rPr>
                        <a:t>109In</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ctr"/>
                </a:tc>
                <a:tc>
                  <a:txBody>
                    <a:bodyPr/>
                    <a:lstStyle/>
                    <a:p>
                      <a:pPr algn="ctr">
                        <a:spcAft>
                          <a:spcPts val="0"/>
                        </a:spcAft>
                      </a:pPr>
                      <a:r>
                        <a:rPr lang="en-US" sz="1100">
                          <a:solidFill>
                            <a:schemeClr val="tx1"/>
                          </a:solidFill>
                          <a:effectLst/>
                          <a:highlight>
                            <a:srgbClr val="FFFF00"/>
                          </a:highlight>
                          <a:latin typeface="Times New Roman" panose="02020603050405020304" pitchFamily="18" charset="0"/>
                          <a:cs typeface="Times New Roman" panose="02020603050405020304" pitchFamily="18" charset="0"/>
                        </a:rPr>
                        <a:t>4.167 h</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ctr"/>
                </a:tc>
                <a:tc>
                  <a:txBody>
                    <a:bodyPr/>
                    <a:lstStyle/>
                    <a:p>
                      <a:pPr algn="ctr">
                        <a:spcAft>
                          <a:spcPts val="0"/>
                        </a:spcAft>
                      </a:pPr>
                      <a:r>
                        <a:rPr lang="en-US" sz="1100">
                          <a:solidFill>
                            <a:schemeClr val="tx1"/>
                          </a:solidFill>
                          <a:effectLst/>
                          <a:highlight>
                            <a:srgbClr val="FFFF00"/>
                          </a:highlight>
                          <a:latin typeface="Times New Roman" panose="02020603050405020304" pitchFamily="18" charset="0"/>
                          <a:cs typeface="Times New Roman" panose="02020603050405020304" pitchFamily="18" charset="0"/>
                        </a:rPr>
                        <a:t>-77.45</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ctr"/>
                </a:tc>
                <a:tc>
                  <a:txBody>
                    <a:bodyPr/>
                    <a:lstStyle/>
                    <a:p>
                      <a:pPr algn="ctr">
                        <a:spcAft>
                          <a:spcPts val="0"/>
                        </a:spcAft>
                      </a:pPr>
                      <a:r>
                        <a:rPr lang="en-US" sz="1100">
                          <a:solidFill>
                            <a:schemeClr val="tx1"/>
                          </a:solidFill>
                          <a:effectLst/>
                          <a:highlight>
                            <a:srgbClr val="FFFF00"/>
                          </a:highlight>
                          <a:latin typeface="Times New Roman" panose="02020603050405020304" pitchFamily="18" charset="0"/>
                          <a:cs typeface="Times New Roman" panose="02020603050405020304" pitchFamily="18" charset="0"/>
                        </a:rPr>
                        <a:t>-85.842</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ctr"/>
                </a:tc>
                <a:tc>
                  <a:txBody>
                    <a:bodyPr/>
                    <a:lstStyle/>
                    <a:p>
                      <a:pPr algn="ctr">
                        <a:spcAft>
                          <a:spcPts val="0"/>
                        </a:spcAft>
                      </a:pPr>
                      <a:r>
                        <a:rPr lang="en-US" sz="1100" dirty="0">
                          <a:solidFill>
                            <a:schemeClr val="tx1"/>
                          </a:solidFill>
                          <a:effectLst/>
                          <a:highlight>
                            <a:srgbClr val="FFFF00"/>
                          </a:highlight>
                          <a:latin typeface="Times New Roman" panose="02020603050405020304" pitchFamily="18" charset="0"/>
                          <a:cs typeface="Times New Roman" panose="02020603050405020304" pitchFamily="18" charset="0"/>
                        </a:rPr>
                        <a:t>-86.49</a:t>
                      </a:r>
                      <a:endParaRPr lang="zh-CN" sz="1100" dirty="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ctr"/>
                </a:tc>
                <a:tc>
                  <a:txBody>
                    <a:bodyPr/>
                    <a:lstStyle/>
                    <a:p>
                      <a:pPr algn="ctr">
                        <a:spcAft>
                          <a:spcPts val="0"/>
                        </a:spcAft>
                      </a:pPr>
                      <a:r>
                        <a:rPr lang="en-US" sz="1100">
                          <a:solidFill>
                            <a:schemeClr val="tx1"/>
                          </a:solidFill>
                          <a:effectLst/>
                          <a:highlight>
                            <a:srgbClr val="FFFF00"/>
                          </a:highlight>
                          <a:latin typeface="Times New Roman" panose="02020603050405020304" pitchFamily="18" charset="0"/>
                          <a:cs typeface="Times New Roman" panose="02020603050405020304" pitchFamily="18" charset="0"/>
                        </a:rPr>
                        <a:t>8392.2</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ctr"/>
                </a:tc>
                <a:tc>
                  <a:txBody>
                    <a:bodyPr/>
                    <a:lstStyle/>
                    <a:p>
                      <a:pPr algn="ctr">
                        <a:spcAft>
                          <a:spcPts val="0"/>
                        </a:spcAft>
                      </a:pPr>
                      <a:r>
                        <a:rPr lang="en-US" sz="1100" dirty="0">
                          <a:solidFill>
                            <a:schemeClr val="tx1"/>
                          </a:solidFill>
                          <a:effectLst/>
                          <a:highlight>
                            <a:srgbClr val="FFFF00"/>
                          </a:highlight>
                          <a:latin typeface="Times New Roman" panose="02020603050405020304" pitchFamily="18" charset="0"/>
                          <a:cs typeface="Times New Roman" panose="02020603050405020304" pitchFamily="18" charset="0"/>
                        </a:rPr>
                        <a:t>6641.3</a:t>
                      </a:r>
                      <a:endParaRPr lang="zh-CN" sz="1100" dirty="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ctr"/>
                </a:tc>
                <a:tc>
                  <a:txBody>
                    <a:bodyPr/>
                    <a:lstStyle/>
                    <a:p>
                      <a:pPr algn="ctr">
                        <a:spcAft>
                          <a:spcPts val="0"/>
                        </a:spcAft>
                      </a:pPr>
                      <a:r>
                        <a:rPr lang="en-US" sz="1100">
                          <a:solidFill>
                            <a:schemeClr val="tx1"/>
                          </a:solidFill>
                          <a:effectLst/>
                          <a:highlight>
                            <a:srgbClr val="FFFF00"/>
                          </a:highlight>
                          <a:latin typeface="Times New Roman" panose="02020603050405020304" pitchFamily="18" charset="0"/>
                          <a:cs typeface="Times New Roman" panose="02020603050405020304" pitchFamily="18" charset="0"/>
                        </a:rPr>
                        <a:t> </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ctr"/>
                </a:tc>
                <a:tc>
                  <a:txBody>
                    <a:bodyPr/>
                    <a:lstStyle/>
                    <a:p>
                      <a:pPr algn="ctr">
                        <a:spcAft>
                          <a:spcPts val="0"/>
                        </a:spcAft>
                      </a:pPr>
                      <a:r>
                        <a:rPr lang="en-US" sz="1100">
                          <a:solidFill>
                            <a:schemeClr val="tx1"/>
                          </a:solidFill>
                          <a:effectLst/>
                          <a:highlight>
                            <a:srgbClr val="FFFF00"/>
                          </a:highlight>
                          <a:latin typeface="Times New Roman" panose="02020603050405020304" pitchFamily="18" charset="0"/>
                          <a:cs typeface="Times New Roman" panose="02020603050405020304" pitchFamily="18" charset="0"/>
                        </a:rPr>
                        <a:t>1750.9</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b"/>
                </a:tc>
                <a:extLst>
                  <a:ext uri="{0D108BD9-81ED-4DB2-BD59-A6C34878D82A}">
                    <a16:rowId xmlns:a16="http://schemas.microsoft.com/office/drawing/2014/main" val="203896703"/>
                  </a:ext>
                </a:extLst>
              </a:tr>
              <a:tr h="156519">
                <a:tc vMerge="1">
                  <a:txBody>
                    <a:bodyPr/>
                    <a:lstStyle/>
                    <a:p>
                      <a:endParaRPr lang="zh-CN" altLang="en-US"/>
                    </a:p>
                  </a:txBody>
                  <a:tcPr/>
                </a:tc>
                <a:tc>
                  <a:txBody>
                    <a:bodyPr/>
                    <a:lstStyle/>
                    <a:p>
                      <a:pPr algn="ctr">
                        <a:spcAft>
                          <a:spcPts val="0"/>
                        </a:spcAft>
                      </a:pPr>
                      <a:r>
                        <a:rPr lang="en-US" sz="1100">
                          <a:solidFill>
                            <a:schemeClr val="tx1"/>
                          </a:solidFill>
                          <a:effectLst/>
                          <a:latin typeface="Times New Roman" panose="02020603050405020304" pitchFamily="18" charset="0"/>
                          <a:cs typeface="Times New Roman" panose="02020603050405020304" pitchFamily="18" charset="0"/>
                        </a:rPr>
                        <a:t>96Rh</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ctr"/>
                </a:tc>
                <a:tc>
                  <a:txBody>
                    <a:bodyPr/>
                    <a:lstStyle/>
                    <a:p>
                      <a:pPr algn="ctr">
                        <a:spcAft>
                          <a:spcPts val="0"/>
                        </a:spcAft>
                      </a:pPr>
                      <a:r>
                        <a:rPr lang="en-US" sz="1100">
                          <a:solidFill>
                            <a:schemeClr val="tx1"/>
                          </a:solidFill>
                          <a:effectLst/>
                          <a:latin typeface="Times New Roman" panose="02020603050405020304" pitchFamily="18" charset="0"/>
                          <a:cs typeface="Times New Roman" panose="02020603050405020304" pitchFamily="18" charset="0"/>
                        </a:rPr>
                        <a:t>594</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ctr"/>
                </a:tc>
                <a:tc>
                  <a:txBody>
                    <a:bodyPr/>
                    <a:lstStyle/>
                    <a:p>
                      <a:pPr algn="ctr">
                        <a:spcAft>
                          <a:spcPts val="0"/>
                        </a:spcAft>
                      </a:pPr>
                      <a:r>
                        <a:rPr lang="en-US" sz="1100">
                          <a:solidFill>
                            <a:schemeClr val="tx1"/>
                          </a:solidFill>
                          <a:effectLst/>
                          <a:latin typeface="Times New Roman" panose="02020603050405020304" pitchFamily="18" charset="0"/>
                          <a:cs typeface="Times New Roman" panose="02020603050405020304" pitchFamily="18" charset="0"/>
                        </a:rPr>
                        <a:t>96Ru</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ctr"/>
                </a:tc>
                <a:tc>
                  <a:txBody>
                    <a:bodyPr/>
                    <a:lstStyle/>
                    <a:p>
                      <a:pPr algn="ctr">
                        <a:spcAft>
                          <a:spcPts val="0"/>
                        </a:spcAft>
                      </a:pPr>
                      <a:r>
                        <a:rPr lang="en-US" sz="1100">
                          <a:solidFill>
                            <a:schemeClr val="tx1"/>
                          </a:solidFill>
                          <a:effectLst/>
                          <a:latin typeface="Times New Roman" panose="02020603050405020304" pitchFamily="18" charset="0"/>
                          <a:cs typeface="Times New Roman" panose="02020603050405020304" pitchFamily="18" charset="0"/>
                        </a:rPr>
                        <a:t> </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ctr"/>
                </a:tc>
                <a:tc>
                  <a:txBody>
                    <a:bodyPr/>
                    <a:lstStyle/>
                    <a:p>
                      <a:pPr algn="ctr">
                        <a:spcAft>
                          <a:spcPts val="0"/>
                        </a:spcAft>
                      </a:pPr>
                      <a:r>
                        <a:rPr lang="en-US" sz="1100">
                          <a:solidFill>
                            <a:schemeClr val="tx1"/>
                          </a:solidFill>
                          <a:effectLst/>
                          <a:latin typeface="Times New Roman" panose="02020603050405020304" pitchFamily="18" charset="0"/>
                          <a:cs typeface="Times New Roman" panose="02020603050405020304" pitchFamily="18" charset="0"/>
                        </a:rPr>
                        <a:t>95Tc</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ctr"/>
                </a:tc>
                <a:tc>
                  <a:txBody>
                    <a:bodyPr/>
                    <a:lstStyle/>
                    <a:p>
                      <a:pPr algn="ctr">
                        <a:spcAft>
                          <a:spcPts val="0"/>
                        </a:spcAft>
                      </a:pPr>
                      <a:r>
                        <a:rPr lang="en-US" sz="1100">
                          <a:solidFill>
                            <a:schemeClr val="tx1"/>
                          </a:solidFill>
                          <a:effectLst/>
                          <a:latin typeface="Times New Roman" panose="02020603050405020304" pitchFamily="18" charset="0"/>
                          <a:cs typeface="Times New Roman" panose="02020603050405020304" pitchFamily="18" charset="0"/>
                        </a:rPr>
                        <a:t> </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ctr"/>
                </a:tc>
                <a:tc>
                  <a:txBody>
                    <a:bodyPr/>
                    <a:lstStyle/>
                    <a:p>
                      <a:pPr algn="ctr">
                        <a:spcAft>
                          <a:spcPts val="0"/>
                        </a:spcAft>
                      </a:pPr>
                      <a:r>
                        <a:rPr lang="en-US" sz="1100">
                          <a:solidFill>
                            <a:schemeClr val="tx1"/>
                          </a:solidFill>
                          <a:effectLst/>
                          <a:latin typeface="Times New Roman" panose="02020603050405020304" pitchFamily="18" charset="0"/>
                          <a:cs typeface="Times New Roman" panose="02020603050405020304" pitchFamily="18" charset="0"/>
                        </a:rPr>
                        <a:t>-79.687</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ctr"/>
                </a:tc>
                <a:tc>
                  <a:txBody>
                    <a:bodyPr/>
                    <a:lstStyle/>
                    <a:p>
                      <a:pPr algn="ctr">
                        <a:spcAft>
                          <a:spcPts val="0"/>
                        </a:spcAft>
                      </a:pPr>
                      <a:r>
                        <a:rPr lang="en-US" sz="1100">
                          <a:solidFill>
                            <a:schemeClr val="tx1"/>
                          </a:solidFill>
                          <a:effectLst/>
                          <a:latin typeface="Times New Roman" panose="02020603050405020304" pitchFamily="18" charset="0"/>
                          <a:cs typeface="Times New Roman" panose="02020603050405020304" pitchFamily="18" charset="0"/>
                        </a:rPr>
                        <a:t>-86.08</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ctr"/>
                </a:tc>
                <a:tc>
                  <a:txBody>
                    <a:bodyPr/>
                    <a:lstStyle/>
                    <a:p>
                      <a:pPr algn="ctr">
                        <a:spcAft>
                          <a:spcPts val="0"/>
                        </a:spcAft>
                      </a:pPr>
                      <a:r>
                        <a:rPr lang="en-US" sz="1100">
                          <a:solidFill>
                            <a:schemeClr val="tx1"/>
                          </a:solidFill>
                          <a:effectLst/>
                          <a:latin typeface="Times New Roman" panose="02020603050405020304" pitchFamily="18" charset="0"/>
                          <a:cs typeface="Times New Roman" panose="02020603050405020304" pitchFamily="18" charset="0"/>
                        </a:rPr>
                        <a:t>-86.021</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ctr"/>
                </a:tc>
                <a:tc>
                  <a:txBody>
                    <a:bodyPr/>
                    <a:lstStyle/>
                    <a:p>
                      <a:pPr algn="ctr">
                        <a:spcAft>
                          <a:spcPts val="0"/>
                        </a:spcAft>
                      </a:pPr>
                      <a:r>
                        <a:rPr lang="en-US" sz="1100" dirty="0">
                          <a:solidFill>
                            <a:schemeClr val="tx1"/>
                          </a:solidFill>
                          <a:effectLst/>
                          <a:latin typeface="Times New Roman" panose="02020603050405020304" pitchFamily="18" charset="0"/>
                          <a:cs typeface="Times New Roman" panose="02020603050405020304" pitchFamily="18" charset="0"/>
                        </a:rPr>
                        <a:t>6393.3</a:t>
                      </a:r>
                      <a:endParaRPr lang="zh-CN" sz="1100" dirty="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ctr"/>
                </a:tc>
                <a:tc>
                  <a:txBody>
                    <a:bodyPr/>
                    <a:lstStyle/>
                    <a:p>
                      <a:pPr algn="ctr">
                        <a:spcAft>
                          <a:spcPts val="0"/>
                        </a:spcAft>
                      </a:pPr>
                      <a:r>
                        <a:rPr lang="en-US" sz="1100">
                          <a:solidFill>
                            <a:schemeClr val="tx1"/>
                          </a:solidFill>
                          <a:effectLst/>
                          <a:latin typeface="Times New Roman" panose="02020603050405020304" pitchFamily="18" charset="0"/>
                          <a:cs typeface="Times New Roman" panose="02020603050405020304" pitchFamily="18" charset="0"/>
                        </a:rPr>
                        <a:t>7347.9</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ctr"/>
                </a:tc>
                <a:tc>
                  <a:txBody>
                    <a:bodyPr/>
                    <a:lstStyle/>
                    <a:p>
                      <a:pPr algn="ctr">
                        <a:spcAft>
                          <a:spcPts val="0"/>
                        </a:spcAft>
                      </a:pPr>
                      <a:r>
                        <a:rPr lang="en-US" sz="1100">
                          <a:solidFill>
                            <a:schemeClr val="tx1"/>
                          </a:solidFill>
                          <a:effectLst/>
                          <a:latin typeface="Times New Roman" panose="02020603050405020304" pitchFamily="18" charset="0"/>
                          <a:cs typeface="Times New Roman" panose="02020603050405020304" pitchFamily="18" charset="0"/>
                        </a:rPr>
                        <a:t> </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ctr"/>
                </a:tc>
                <a:tc>
                  <a:txBody>
                    <a:bodyPr/>
                    <a:lstStyle/>
                    <a:p>
                      <a:pPr algn="ctr">
                        <a:spcAft>
                          <a:spcPts val="0"/>
                        </a:spcAft>
                      </a:pPr>
                      <a:r>
                        <a:rPr lang="en-US" sz="1100">
                          <a:solidFill>
                            <a:schemeClr val="tx1"/>
                          </a:solidFill>
                          <a:effectLst/>
                          <a:latin typeface="Times New Roman" panose="02020603050405020304" pitchFamily="18" charset="0"/>
                          <a:cs typeface="Times New Roman" panose="02020603050405020304" pitchFamily="18" charset="0"/>
                        </a:rPr>
                        <a:t>-954.6</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b"/>
                </a:tc>
                <a:extLst>
                  <a:ext uri="{0D108BD9-81ED-4DB2-BD59-A6C34878D82A}">
                    <a16:rowId xmlns:a16="http://schemas.microsoft.com/office/drawing/2014/main" val="3858808600"/>
                  </a:ext>
                </a:extLst>
              </a:tr>
              <a:tr h="156519">
                <a:tc vMerge="1">
                  <a:txBody>
                    <a:bodyPr/>
                    <a:lstStyle/>
                    <a:p>
                      <a:endParaRPr lang="zh-CN" altLang="en-US"/>
                    </a:p>
                  </a:txBody>
                  <a:tcPr/>
                </a:tc>
                <a:tc>
                  <a:txBody>
                    <a:bodyPr/>
                    <a:lstStyle/>
                    <a:p>
                      <a:pPr algn="ctr">
                        <a:spcAft>
                          <a:spcPts val="0"/>
                        </a:spcAft>
                      </a:pPr>
                      <a:r>
                        <a:rPr lang="en-US" sz="1100">
                          <a:solidFill>
                            <a:schemeClr val="tx1"/>
                          </a:solidFill>
                          <a:effectLst/>
                          <a:latin typeface="Times New Roman" panose="02020603050405020304" pitchFamily="18" charset="0"/>
                          <a:cs typeface="Times New Roman" panose="02020603050405020304" pitchFamily="18" charset="0"/>
                        </a:rPr>
                        <a:t>92Tc</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ctr"/>
                </a:tc>
                <a:tc>
                  <a:txBody>
                    <a:bodyPr/>
                    <a:lstStyle/>
                    <a:p>
                      <a:pPr algn="ctr">
                        <a:spcAft>
                          <a:spcPts val="0"/>
                        </a:spcAft>
                      </a:pPr>
                      <a:r>
                        <a:rPr lang="en-US" sz="1100">
                          <a:solidFill>
                            <a:schemeClr val="tx1"/>
                          </a:solidFill>
                          <a:effectLst/>
                          <a:latin typeface="Times New Roman" panose="02020603050405020304" pitchFamily="18" charset="0"/>
                          <a:cs typeface="Times New Roman" panose="02020603050405020304" pitchFamily="18" charset="0"/>
                        </a:rPr>
                        <a:t>255</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ctr"/>
                </a:tc>
                <a:tc>
                  <a:txBody>
                    <a:bodyPr/>
                    <a:lstStyle/>
                    <a:p>
                      <a:pPr algn="ctr">
                        <a:spcAft>
                          <a:spcPts val="0"/>
                        </a:spcAft>
                      </a:pPr>
                      <a:r>
                        <a:rPr lang="en-US" sz="1100">
                          <a:solidFill>
                            <a:schemeClr val="tx1"/>
                          </a:solidFill>
                          <a:effectLst/>
                          <a:latin typeface="Times New Roman" panose="02020603050405020304" pitchFamily="18" charset="0"/>
                          <a:cs typeface="Times New Roman" panose="02020603050405020304" pitchFamily="18" charset="0"/>
                        </a:rPr>
                        <a:t>92Mo</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ctr"/>
                </a:tc>
                <a:tc>
                  <a:txBody>
                    <a:bodyPr/>
                    <a:lstStyle/>
                    <a:p>
                      <a:pPr algn="ctr">
                        <a:spcAft>
                          <a:spcPts val="0"/>
                        </a:spcAft>
                      </a:pPr>
                      <a:r>
                        <a:rPr lang="en-US" sz="1100">
                          <a:solidFill>
                            <a:schemeClr val="tx1"/>
                          </a:solidFill>
                          <a:effectLst/>
                          <a:latin typeface="Times New Roman" panose="02020603050405020304" pitchFamily="18" charset="0"/>
                          <a:cs typeface="Times New Roman" panose="02020603050405020304" pitchFamily="18" charset="0"/>
                        </a:rPr>
                        <a:t>stable</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ctr"/>
                </a:tc>
                <a:tc>
                  <a:txBody>
                    <a:bodyPr/>
                    <a:lstStyle/>
                    <a:p>
                      <a:pPr algn="ctr">
                        <a:spcAft>
                          <a:spcPts val="0"/>
                        </a:spcAft>
                      </a:pPr>
                      <a:r>
                        <a:rPr lang="en-US" sz="1100">
                          <a:solidFill>
                            <a:schemeClr val="tx1"/>
                          </a:solidFill>
                          <a:effectLst/>
                          <a:latin typeface="Times New Roman" panose="02020603050405020304" pitchFamily="18" charset="0"/>
                          <a:cs typeface="Times New Roman" panose="02020603050405020304" pitchFamily="18" charset="0"/>
                        </a:rPr>
                        <a:t>91Nb</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ctr"/>
                </a:tc>
                <a:tc>
                  <a:txBody>
                    <a:bodyPr/>
                    <a:lstStyle/>
                    <a:p>
                      <a:pPr algn="ctr">
                        <a:spcAft>
                          <a:spcPts val="0"/>
                        </a:spcAft>
                      </a:pPr>
                      <a:r>
                        <a:rPr lang="en-US" sz="1100">
                          <a:solidFill>
                            <a:schemeClr val="tx1"/>
                          </a:solidFill>
                          <a:effectLst/>
                          <a:latin typeface="Times New Roman" panose="02020603050405020304" pitchFamily="18" charset="0"/>
                          <a:cs typeface="Times New Roman" panose="02020603050405020304" pitchFamily="18" charset="0"/>
                        </a:rPr>
                        <a:t>years</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ctr"/>
                </a:tc>
                <a:tc>
                  <a:txBody>
                    <a:bodyPr/>
                    <a:lstStyle/>
                    <a:p>
                      <a:pPr algn="ctr">
                        <a:spcAft>
                          <a:spcPts val="0"/>
                        </a:spcAft>
                      </a:pPr>
                      <a:r>
                        <a:rPr lang="en-US" sz="1100">
                          <a:solidFill>
                            <a:schemeClr val="tx1"/>
                          </a:solidFill>
                          <a:effectLst/>
                          <a:latin typeface="Times New Roman" panose="02020603050405020304" pitchFamily="18" charset="0"/>
                          <a:cs typeface="Times New Roman" panose="02020603050405020304" pitchFamily="18" charset="0"/>
                        </a:rPr>
                        <a:t>-78.926</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ctr"/>
                </a:tc>
                <a:tc>
                  <a:txBody>
                    <a:bodyPr/>
                    <a:lstStyle/>
                    <a:p>
                      <a:pPr algn="ctr">
                        <a:spcAft>
                          <a:spcPts val="0"/>
                        </a:spcAft>
                      </a:pPr>
                      <a:r>
                        <a:rPr lang="en-US" sz="1100" dirty="0">
                          <a:solidFill>
                            <a:schemeClr val="tx1"/>
                          </a:solidFill>
                          <a:effectLst/>
                          <a:latin typeface="Times New Roman" panose="02020603050405020304" pitchFamily="18" charset="0"/>
                          <a:cs typeface="Times New Roman" panose="02020603050405020304" pitchFamily="18" charset="0"/>
                        </a:rPr>
                        <a:t>-86.809</a:t>
                      </a:r>
                      <a:endParaRPr lang="zh-CN" sz="1100" dirty="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ctr"/>
                </a:tc>
                <a:tc>
                  <a:txBody>
                    <a:bodyPr/>
                    <a:lstStyle/>
                    <a:p>
                      <a:pPr algn="ctr">
                        <a:spcAft>
                          <a:spcPts val="0"/>
                        </a:spcAft>
                      </a:pPr>
                      <a:r>
                        <a:rPr lang="en-US" sz="1100">
                          <a:solidFill>
                            <a:schemeClr val="tx1"/>
                          </a:solidFill>
                          <a:effectLst/>
                          <a:latin typeface="Times New Roman" panose="02020603050405020304" pitchFamily="18" charset="0"/>
                          <a:cs typeface="Times New Roman" panose="02020603050405020304" pitchFamily="18" charset="0"/>
                        </a:rPr>
                        <a:t>-86.638</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ctr"/>
                </a:tc>
                <a:tc>
                  <a:txBody>
                    <a:bodyPr/>
                    <a:lstStyle/>
                    <a:p>
                      <a:pPr algn="ctr">
                        <a:spcAft>
                          <a:spcPts val="0"/>
                        </a:spcAft>
                      </a:pPr>
                      <a:r>
                        <a:rPr lang="en-US" sz="1100">
                          <a:solidFill>
                            <a:schemeClr val="tx1"/>
                          </a:solidFill>
                          <a:effectLst/>
                          <a:latin typeface="Times New Roman" panose="02020603050405020304" pitchFamily="18" charset="0"/>
                          <a:cs typeface="Times New Roman" panose="02020603050405020304" pitchFamily="18" charset="0"/>
                        </a:rPr>
                        <a:t>7882.9</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ctr"/>
                </a:tc>
                <a:tc>
                  <a:txBody>
                    <a:bodyPr/>
                    <a:lstStyle/>
                    <a:p>
                      <a:pPr algn="ctr">
                        <a:spcAft>
                          <a:spcPts val="0"/>
                        </a:spcAft>
                      </a:pPr>
                      <a:r>
                        <a:rPr lang="en-US" sz="1100">
                          <a:solidFill>
                            <a:schemeClr val="tx1"/>
                          </a:solidFill>
                          <a:effectLst/>
                          <a:latin typeface="Times New Roman" panose="02020603050405020304" pitchFamily="18" charset="0"/>
                          <a:cs typeface="Times New Roman" panose="02020603050405020304" pitchFamily="18" charset="0"/>
                        </a:rPr>
                        <a:t>7459.4</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ctr"/>
                </a:tc>
                <a:tc>
                  <a:txBody>
                    <a:bodyPr/>
                    <a:lstStyle/>
                    <a:p>
                      <a:pPr algn="ctr">
                        <a:spcAft>
                          <a:spcPts val="0"/>
                        </a:spcAft>
                      </a:pPr>
                      <a:r>
                        <a:rPr lang="en-US" sz="1100">
                          <a:solidFill>
                            <a:schemeClr val="tx1"/>
                          </a:solidFill>
                          <a:effectLst/>
                          <a:latin typeface="Times New Roman" panose="02020603050405020304" pitchFamily="18" charset="0"/>
                          <a:cs typeface="Times New Roman" panose="02020603050405020304" pitchFamily="18" charset="0"/>
                        </a:rPr>
                        <a:t> </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ctr"/>
                </a:tc>
                <a:tc>
                  <a:txBody>
                    <a:bodyPr/>
                    <a:lstStyle/>
                    <a:p>
                      <a:pPr algn="ctr">
                        <a:spcAft>
                          <a:spcPts val="0"/>
                        </a:spcAft>
                      </a:pPr>
                      <a:r>
                        <a:rPr lang="en-US" sz="1100">
                          <a:solidFill>
                            <a:schemeClr val="tx1"/>
                          </a:solidFill>
                          <a:effectLst/>
                          <a:latin typeface="Times New Roman" panose="02020603050405020304" pitchFamily="18" charset="0"/>
                          <a:cs typeface="Times New Roman" panose="02020603050405020304" pitchFamily="18" charset="0"/>
                        </a:rPr>
                        <a:t>423.5</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b"/>
                </a:tc>
                <a:extLst>
                  <a:ext uri="{0D108BD9-81ED-4DB2-BD59-A6C34878D82A}">
                    <a16:rowId xmlns:a16="http://schemas.microsoft.com/office/drawing/2014/main" val="2526873051"/>
                  </a:ext>
                </a:extLst>
              </a:tr>
              <a:tr h="156519">
                <a:tc vMerge="1">
                  <a:txBody>
                    <a:bodyPr/>
                    <a:lstStyle/>
                    <a:p>
                      <a:endParaRPr lang="zh-CN" altLang="en-US"/>
                    </a:p>
                  </a:txBody>
                  <a:tcPr/>
                </a:tc>
                <a:tc>
                  <a:txBody>
                    <a:bodyPr/>
                    <a:lstStyle/>
                    <a:p>
                      <a:pPr algn="ctr">
                        <a:spcAft>
                          <a:spcPts val="0"/>
                        </a:spcAft>
                      </a:pPr>
                      <a:r>
                        <a:rPr lang="en-US" sz="1100">
                          <a:solidFill>
                            <a:schemeClr val="tx1"/>
                          </a:solidFill>
                          <a:effectLst/>
                          <a:latin typeface="Times New Roman" panose="02020603050405020304" pitchFamily="18" charset="0"/>
                          <a:cs typeface="Times New Roman" panose="02020603050405020304" pitchFamily="18" charset="0"/>
                        </a:rPr>
                        <a:t>84Y</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ctr"/>
                </a:tc>
                <a:tc>
                  <a:txBody>
                    <a:bodyPr/>
                    <a:lstStyle/>
                    <a:p>
                      <a:pPr algn="ctr">
                        <a:spcAft>
                          <a:spcPts val="0"/>
                        </a:spcAft>
                      </a:pPr>
                      <a:r>
                        <a:rPr lang="en-US" sz="1100">
                          <a:solidFill>
                            <a:schemeClr val="tx1"/>
                          </a:solidFill>
                          <a:effectLst/>
                          <a:latin typeface="Times New Roman" panose="02020603050405020304" pitchFamily="18" charset="0"/>
                          <a:cs typeface="Times New Roman" panose="02020603050405020304" pitchFamily="18" charset="0"/>
                        </a:rPr>
                        <a:t>2370</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ctr"/>
                </a:tc>
                <a:tc>
                  <a:txBody>
                    <a:bodyPr/>
                    <a:lstStyle/>
                    <a:p>
                      <a:pPr algn="ctr">
                        <a:spcAft>
                          <a:spcPts val="0"/>
                        </a:spcAft>
                      </a:pPr>
                      <a:r>
                        <a:rPr lang="en-US" sz="1100">
                          <a:solidFill>
                            <a:schemeClr val="tx1"/>
                          </a:solidFill>
                          <a:effectLst/>
                          <a:latin typeface="Times New Roman" panose="02020603050405020304" pitchFamily="18" charset="0"/>
                          <a:cs typeface="Times New Roman" panose="02020603050405020304" pitchFamily="18" charset="0"/>
                        </a:rPr>
                        <a:t>84Sr</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ctr"/>
                </a:tc>
                <a:tc>
                  <a:txBody>
                    <a:bodyPr/>
                    <a:lstStyle/>
                    <a:p>
                      <a:pPr algn="ctr">
                        <a:spcAft>
                          <a:spcPts val="0"/>
                        </a:spcAft>
                      </a:pPr>
                      <a:r>
                        <a:rPr lang="en-US" sz="1100">
                          <a:solidFill>
                            <a:schemeClr val="tx1"/>
                          </a:solidFill>
                          <a:effectLst/>
                          <a:latin typeface="Times New Roman" panose="02020603050405020304" pitchFamily="18" charset="0"/>
                          <a:cs typeface="Times New Roman" panose="02020603050405020304" pitchFamily="18" charset="0"/>
                        </a:rPr>
                        <a:t> </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ctr"/>
                </a:tc>
                <a:tc>
                  <a:txBody>
                    <a:bodyPr/>
                    <a:lstStyle/>
                    <a:p>
                      <a:pPr algn="ctr">
                        <a:spcAft>
                          <a:spcPts val="0"/>
                        </a:spcAft>
                      </a:pPr>
                      <a:r>
                        <a:rPr lang="en-US" sz="1100">
                          <a:solidFill>
                            <a:schemeClr val="tx1"/>
                          </a:solidFill>
                          <a:effectLst/>
                          <a:latin typeface="Times New Roman" panose="02020603050405020304" pitchFamily="18" charset="0"/>
                          <a:cs typeface="Times New Roman" panose="02020603050405020304" pitchFamily="18" charset="0"/>
                        </a:rPr>
                        <a:t>83Rb</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ctr"/>
                </a:tc>
                <a:tc>
                  <a:txBody>
                    <a:bodyPr/>
                    <a:lstStyle/>
                    <a:p>
                      <a:pPr algn="ctr">
                        <a:spcAft>
                          <a:spcPts val="0"/>
                        </a:spcAft>
                      </a:pPr>
                      <a:r>
                        <a:rPr lang="en-US" sz="1100">
                          <a:solidFill>
                            <a:schemeClr val="tx1"/>
                          </a:solidFill>
                          <a:effectLst/>
                          <a:latin typeface="Times New Roman" panose="02020603050405020304" pitchFamily="18" charset="0"/>
                          <a:cs typeface="Times New Roman" panose="02020603050405020304" pitchFamily="18" charset="0"/>
                        </a:rPr>
                        <a:t> </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ctr"/>
                </a:tc>
                <a:tc>
                  <a:txBody>
                    <a:bodyPr/>
                    <a:lstStyle/>
                    <a:p>
                      <a:pPr algn="ctr">
                        <a:spcAft>
                          <a:spcPts val="0"/>
                        </a:spcAft>
                      </a:pPr>
                      <a:r>
                        <a:rPr lang="en-US" sz="1100">
                          <a:solidFill>
                            <a:schemeClr val="tx1"/>
                          </a:solidFill>
                          <a:effectLst/>
                          <a:latin typeface="Times New Roman" panose="02020603050405020304" pitchFamily="18" charset="0"/>
                          <a:cs typeface="Times New Roman" panose="02020603050405020304" pitchFamily="18" charset="0"/>
                        </a:rPr>
                        <a:t>-73.827</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ctr"/>
                </a:tc>
                <a:tc>
                  <a:txBody>
                    <a:bodyPr/>
                    <a:lstStyle/>
                    <a:p>
                      <a:pPr algn="ctr">
                        <a:spcAft>
                          <a:spcPts val="0"/>
                        </a:spcAft>
                      </a:pPr>
                      <a:r>
                        <a:rPr lang="en-US" sz="1100" dirty="0">
                          <a:solidFill>
                            <a:schemeClr val="tx1"/>
                          </a:solidFill>
                          <a:effectLst/>
                          <a:latin typeface="Times New Roman" panose="02020603050405020304" pitchFamily="18" charset="0"/>
                          <a:cs typeface="Times New Roman" panose="02020603050405020304" pitchFamily="18" charset="0"/>
                        </a:rPr>
                        <a:t>-80.65</a:t>
                      </a:r>
                      <a:endParaRPr lang="zh-CN" sz="1100" dirty="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ctr"/>
                </a:tc>
                <a:tc>
                  <a:txBody>
                    <a:bodyPr/>
                    <a:lstStyle/>
                    <a:p>
                      <a:pPr algn="ctr">
                        <a:spcAft>
                          <a:spcPts val="0"/>
                        </a:spcAft>
                      </a:pPr>
                      <a:r>
                        <a:rPr lang="en-US" sz="1100">
                          <a:solidFill>
                            <a:schemeClr val="tx1"/>
                          </a:solidFill>
                          <a:effectLst/>
                          <a:latin typeface="Times New Roman" panose="02020603050405020304" pitchFamily="18" charset="0"/>
                          <a:cs typeface="Times New Roman" panose="02020603050405020304" pitchFamily="18" charset="0"/>
                        </a:rPr>
                        <a:t>-79.071</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ctr"/>
                </a:tc>
                <a:tc>
                  <a:txBody>
                    <a:bodyPr/>
                    <a:lstStyle/>
                    <a:p>
                      <a:pPr algn="ctr">
                        <a:spcAft>
                          <a:spcPts val="0"/>
                        </a:spcAft>
                      </a:pPr>
                      <a:r>
                        <a:rPr lang="en-US" sz="1100">
                          <a:solidFill>
                            <a:schemeClr val="tx1"/>
                          </a:solidFill>
                          <a:effectLst/>
                          <a:latin typeface="Times New Roman" panose="02020603050405020304" pitchFamily="18" charset="0"/>
                          <a:cs typeface="Times New Roman" panose="02020603050405020304" pitchFamily="18" charset="0"/>
                        </a:rPr>
                        <a:t>6822.1</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ctr"/>
                </a:tc>
                <a:tc>
                  <a:txBody>
                    <a:bodyPr/>
                    <a:lstStyle/>
                    <a:p>
                      <a:pPr algn="ctr">
                        <a:spcAft>
                          <a:spcPts val="0"/>
                        </a:spcAft>
                      </a:pPr>
                      <a:r>
                        <a:rPr lang="en-US" sz="1100">
                          <a:solidFill>
                            <a:schemeClr val="tx1"/>
                          </a:solidFill>
                          <a:effectLst/>
                          <a:latin typeface="Times New Roman" panose="02020603050405020304" pitchFamily="18" charset="0"/>
                          <a:cs typeface="Times New Roman" panose="02020603050405020304" pitchFamily="18" charset="0"/>
                        </a:rPr>
                        <a:t>8867.8</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ctr"/>
                </a:tc>
                <a:tc>
                  <a:txBody>
                    <a:bodyPr/>
                    <a:lstStyle/>
                    <a:p>
                      <a:pPr algn="ctr">
                        <a:spcAft>
                          <a:spcPts val="0"/>
                        </a:spcAft>
                      </a:pPr>
                      <a:r>
                        <a:rPr lang="en-US" sz="1100">
                          <a:solidFill>
                            <a:schemeClr val="tx1"/>
                          </a:solidFill>
                          <a:effectLst/>
                          <a:latin typeface="Times New Roman" panose="02020603050405020304" pitchFamily="18" charset="0"/>
                          <a:cs typeface="Times New Roman" panose="02020603050405020304" pitchFamily="18" charset="0"/>
                        </a:rPr>
                        <a:t> </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ctr"/>
                </a:tc>
                <a:tc>
                  <a:txBody>
                    <a:bodyPr/>
                    <a:lstStyle/>
                    <a:p>
                      <a:pPr algn="ctr">
                        <a:spcAft>
                          <a:spcPts val="0"/>
                        </a:spcAft>
                      </a:pPr>
                      <a:r>
                        <a:rPr lang="en-US" sz="1100">
                          <a:solidFill>
                            <a:schemeClr val="tx1"/>
                          </a:solidFill>
                          <a:effectLst/>
                          <a:latin typeface="Times New Roman" panose="02020603050405020304" pitchFamily="18" charset="0"/>
                          <a:cs typeface="Times New Roman" panose="02020603050405020304" pitchFamily="18" charset="0"/>
                        </a:rPr>
                        <a:t>-2045.7</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b"/>
                </a:tc>
                <a:extLst>
                  <a:ext uri="{0D108BD9-81ED-4DB2-BD59-A6C34878D82A}">
                    <a16:rowId xmlns:a16="http://schemas.microsoft.com/office/drawing/2014/main" val="3926104502"/>
                  </a:ext>
                </a:extLst>
              </a:tr>
              <a:tr h="156519">
                <a:tc vMerge="1">
                  <a:txBody>
                    <a:bodyPr/>
                    <a:lstStyle/>
                    <a:p>
                      <a:endParaRPr lang="zh-CN" altLang="en-US"/>
                    </a:p>
                  </a:txBody>
                  <a:tcPr/>
                </a:tc>
                <a:tc>
                  <a:txBody>
                    <a:bodyPr/>
                    <a:lstStyle/>
                    <a:p>
                      <a:pPr algn="ctr">
                        <a:spcAft>
                          <a:spcPts val="0"/>
                        </a:spcAft>
                      </a:pPr>
                      <a:r>
                        <a:rPr lang="en-US" sz="1100">
                          <a:solidFill>
                            <a:schemeClr val="tx1"/>
                          </a:solidFill>
                          <a:effectLst/>
                          <a:latin typeface="Times New Roman" panose="02020603050405020304" pitchFamily="18" charset="0"/>
                          <a:cs typeface="Times New Roman" panose="02020603050405020304" pitchFamily="18" charset="0"/>
                        </a:rPr>
                        <a:t>78Rb</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ctr"/>
                </a:tc>
                <a:tc>
                  <a:txBody>
                    <a:bodyPr/>
                    <a:lstStyle/>
                    <a:p>
                      <a:pPr algn="ctr">
                        <a:spcAft>
                          <a:spcPts val="0"/>
                        </a:spcAft>
                      </a:pPr>
                      <a:r>
                        <a:rPr lang="en-US" sz="1100">
                          <a:solidFill>
                            <a:schemeClr val="tx1"/>
                          </a:solidFill>
                          <a:effectLst/>
                          <a:latin typeface="Times New Roman" panose="02020603050405020304" pitchFamily="18" charset="0"/>
                          <a:cs typeface="Times New Roman" panose="02020603050405020304" pitchFamily="18" charset="0"/>
                        </a:rPr>
                        <a:t>1059.6</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ctr"/>
                </a:tc>
                <a:tc>
                  <a:txBody>
                    <a:bodyPr/>
                    <a:lstStyle/>
                    <a:p>
                      <a:pPr algn="ctr">
                        <a:spcAft>
                          <a:spcPts val="0"/>
                        </a:spcAft>
                      </a:pPr>
                      <a:r>
                        <a:rPr lang="en-US" sz="1100">
                          <a:solidFill>
                            <a:schemeClr val="tx1"/>
                          </a:solidFill>
                          <a:effectLst/>
                          <a:latin typeface="Times New Roman" panose="02020603050405020304" pitchFamily="18" charset="0"/>
                          <a:cs typeface="Times New Roman" panose="02020603050405020304" pitchFamily="18" charset="0"/>
                        </a:rPr>
                        <a:t>78Kr</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ctr"/>
                </a:tc>
                <a:tc>
                  <a:txBody>
                    <a:bodyPr/>
                    <a:lstStyle/>
                    <a:p>
                      <a:pPr algn="ctr">
                        <a:spcAft>
                          <a:spcPts val="0"/>
                        </a:spcAft>
                      </a:pPr>
                      <a:r>
                        <a:rPr lang="en-US" sz="1100">
                          <a:solidFill>
                            <a:schemeClr val="tx1"/>
                          </a:solidFill>
                          <a:effectLst/>
                          <a:latin typeface="Times New Roman" panose="02020603050405020304" pitchFamily="18" charset="0"/>
                          <a:cs typeface="Times New Roman" panose="02020603050405020304" pitchFamily="18" charset="0"/>
                        </a:rPr>
                        <a:t> </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ctr"/>
                </a:tc>
                <a:tc>
                  <a:txBody>
                    <a:bodyPr/>
                    <a:lstStyle/>
                    <a:p>
                      <a:pPr algn="ctr">
                        <a:spcAft>
                          <a:spcPts val="0"/>
                        </a:spcAft>
                      </a:pPr>
                      <a:r>
                        <a:rPr lang="en-US" sz="1100">
                          <a:solidFill>
                            <a:schemeClr val="tx1"/>
                          </a:solidFill>
                          <a:effectLst/>
                          <a:latin typeface="Times New Roman" panose="02020603050405020304" pitchFamily="18" charset="0"/>
                          <a:cs typeface="Times New Roman" panose="02020603050405020304" pitchFamily="18" charset="0"/>
                        </a:rPr>
                        <a:t>77Br</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ctr"/>
                </a:tc>
                <a:tc>
                  <a:txBody>
                    <a:bodyPr/>
                    <a:lstStyle/>
                    <a:p>
                      <a:pPr algn="ctr">
                        <a:spcAft>
                          <a:spcPts val="0"/>
                        </a:spcAft>
                      </a:pPr>
                      <a:r>
                        <a:rPr lang="en-US" sz="1100">
                          <a:solidFill>
                            <a:schemeClr val="tx1"/>
                          </a:solidFill>
                          <a:effectLst/>
                          <a:latin typeface="Times New Roman" panose="02020603050405020304" pitchFamily="18" charset="0"/>
                          <a:cs typeface="Times New Roman" panose="02020603050405020304" pitchFamily="18" charset="0"/>
                        </a:rPr>
                        <a:t> </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ctr"/>
                </a:tc>
                <a:tc>
                  <a:txBody>
                    <a:bodyPr/>
                    <a:lstStyle/>
                    <a:p>
                      <a:pPr algn="ctr">
                        <a:spcAft>
                          <a:spcPts val="0"/>
                        </a:spcAft>
                      </a:pPr>
                      <a:r>
                        <a:rPr lang="en-US" sz="1100" dirty="0">
                          <a:solidFill>
                            <a:schemeClr val="tx1"/>
                          </a:solidFill>
                          <a:effectLst/>
                          <a:latin typeface="Times New Roman" panose="02020603050405020304" pitchFamily="18" charset="0"/>
                          <a:cs typeface="Times New Roman" panose="02020603050405020304" pitchFamily="18" charset="0"/>
                        </a:rPr>
                        <a:t>-66.935</a:t>
                      </a:r>
                      <a:endParaRPr lang="zh-CN" sz="1100" dirty="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ctr"/>
                </a:tc>
                <a:tc>
                  <a:txBody>
                    <a:bodyPr/>
                    <a:lstStyle/>
                    <a:p>
                      <a:pPr algn="ctr">
                        <a:spcAft>
                          <a:spcPts val="0"/>
                        </a:spcAft>
                      </a:pPr>
                      <a:r>
                        <a:rPr lang="en-US" sz="1100">
                          <a:solidFill>
                            <a:schemeClr val="tx1"/>
                          </a:solidFill>
                          <a:effectLst/>
                          <a:latin typeface="Times New Roman" panose="02020603050405020304" pitchFamily="18" charset="0"/>
                          <a:cs typeface="Times New Roman" panose="02020603050405020304" pitchFamily="18" charset="0"/>
                        </a:rPr>
                        <a:t>-74.178</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ctr"/>
                </a:tc>
                <a:tc>
                  <a:txBody>
                    <a:bodyPr/>
                    <a:lstStyle/>
                    <a:p>
                      <a:pPr algn="ctr">
                        <a:spcAft>
                          <a:spcPts val="0"/>
                        </a:spcAft>
                      </a:pPr>
                      <a:r>
                        <a:rPr lang="en-US" sz="1100">
                          <a:solidFill>
                            <a:schemeClr val="tx1"/>
                          </a:solidFill>
                          <a:effectLst/>
                          <a:latin typeface="Times New Roman" panose="02020603050405020304" pitchFamily="18" charset="0"/>
                          <a:cs typeface="Times New Roman" panose="02020603050405020304" pitchFamily="18" charset="0"/>
                        </a:rPr>
                        <a:t>-73.235</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ctr"/>
                </a:tc>
                <a:tc>
                  <a:txBody>
                    <a:bodyPr/>
                    <a:lstStyle/>
                    <a:p>
                      <a:pPr algn="ctr">
                        <a:spcAft>
                          <a:spcPts val="0"/>
                        </a:spcAft>
                      </a:pPr>
                      <a:r>
                        <a:rPr lang="en-US" sz="1100">
                          <a:solidFill>
                            <a:schemeClr val="tx1"/>
                          </a:solidFill>
                          <a:effectLst/>
                          <a:latin typeface="Times New Roman" panose="02020603050405020304" pitchFamily="18" charset="0"/>
                          <a:cs typeface="Times New Roman" panose="02020603050405020304" pitchFamily="18" charset="0"/>
                        </a:rPr>
                        <a:t>7242.8</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ctr"/>
                </a:tc>
                <a:tc>
                  <a:txBody>
                    <a:bodyPr/>
                    <a:lstStyle/>
                    <a:p>
                      <a:pPr algn="ctr">
                        <a:spcAft>
                          <a:spcPts val="0"/>
                        </a:spcAft>
                      </a:pPr>
                      <a:r>
                        <a:rPr lang="en-US" sz="1100">
                          <a:solidFill>
                            <a:schemeClr val="tx1"/>
                          </a:solidFill>
                          <a:effectLst/>
                          <a:latin typeface="Times New Roman" panose="02020603050405020304" pitchFamily="18" charset="0"/>
                          <a:cs typeface="Times New Roman" panose="02020603050405020304" pitchFamily="18" charset="0"/>
                        </a:rPr>
                        <a:t>8232.3</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ctr"/>
                </a:tc>
                <a:tc>
                  <a:txBody>
                    <a:bodyPr/>
                    <a:lstStyle/>
                    <a:p>
                      <a:pPr algn="ctr">
                        <a:spcAft>
                          <a:spcPts val="0"/>
                        </a:spcAft>
                      </a:pPr>
                      <a:r>
                        <a:rPr lang="en-US" sz="1100">
                          <a:solidFill>
                            <a:schemeClr val="tx1"/>
                          </a:solidFill>
                          <a:effectLst/>
                          <a:latin typeface="Times New Roman" panose="02020603050405020304" pitchFamily="18" charset="0"/>
                          <a:cs typeface="Times New Roman" panose="02020603050405020304" pitchFamily="18" charset="0"/>
                        </a:rPr>
                        <a:t> </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ctr"/>
                </a:tc>
                <a:tc>
                  <a:txBody>
                    <a:bodyPr/>
                    <a:lstStyle/>
                    <a:p>
                      <a:pPr algn="ctr">
                        <a:spcAft>
                          <a:spcPts val="0"/>
                        </a:spcAft>
                      </a:pPr>
                      <a:r>
                        <a:rPr lang="en-US" sz="1100">
                          <a:solidFill>
                            <a:schemeClr val="tx1"/>
                          </a:solidFill>
                          <a:effectLst/>
                          <a:latin typeface="Times New Roman" panose="02020603050405020304" pitchFamily="18" charset="0"/>
                          <a:cs typeface="Times New Roman" panose="02020603050405020304" pitchFamily="18" charset="0"/>
                        </a:rPr>
                        <a:t>-989.5</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b"/>
                </a:tc>
                <a:extLst>
                  <a:ext uri="{0D108BD9-81ED-4DB2-BD59-A6C34878D82A}">
                    <a16:rowId xmlns:a16="http://schemas.microsoft.com/office/drawing/2014/main" val="3376710766"/>
                  </a:ext>
                </a:extLst>
              </a:tr>
              <a:tr h="156519">
                <a:tc vMerge="1">
                  <a:txBody>
                    <a:bodyPr/>
                    <a:lstStyle/>
                    <a:p>
                      <a:endParaRPr lang="zh-CN" altLang="en-US"/>
                    </a:p>
                  </a:txBody>
                  <a:tcPr/>
                </a:tc>
                <a:tc>
                  <a:txBody>
                    <a:bodyPr/>
                    <a:lstStyle/>
                    <a:p>
                      <a:pPr algn="ctr">
                        <a:spcAft>
                          <a:spcPts val="0"/>
                        </a:spcAft>
                      </a:pPr>
                      <a:r>
                        <a:rPr lang="en-US" sz="1100">
                          <a:solidFill>
                            <a:schemeClr val="tx1"/>
                          </a:solidFill>
                          <a:effectLst/>
                          <a:latin typeface="Times New Roman" panose="02020603050405020304" pitchFamily="18" charset="0"/>
                          <a:cs typeface="Times New Roman" panose="02020603050405020304" pitchFamily="18" charset="0"/>
                        </a:rPr>
                        <a:t>74Br</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ctr"/>
                </a:tc>
                <a:tc>
                  <a:txBody>
                    <a:bodyPr/>
                    <a:lstStyle/>
                    <a:p>
                      <a:pPr algn="ctr">
                        <a:spcAft>
                          <a:spcPts val="0"/>
                        </a:spcAft>
                      </a:pPr>
                      <a:r>
                        <a:rPr lang="en-US" sz="1100">
                          <a:solidFill>
                            <a:schemeClr val="tx1"/>
                          </a:solidFill>
                          <a:effectLst/>
                          <a:latin typeface="Times New Roman" panose="02020603050405020304" pitchFamily="18" charset="0"/>
                          <a:cs typeface="Times New Roman" panose="02020603050405020304" pitchFamily="18" charset="0"/>
                        </a:rPr>
                        <a:t>1524</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ctr"/>
                </a:tc>
                <a:tc>
                  <a:txBody>
                    <a:bodyPr/>
                    <a:lstStyle/>
                    <a:p>
                      <a:pPr algn="ctr">
                        <a:spcAft>
                          <a:spcPts val="0"/>
                        </a:spcAft>
                      </a:pPr>
                      <a:r>
                        <a:rPr lang="en-US" sz="1100">
                          <a:solidFill>
                            <a:schemeClr val="tx1"/>
                          </a:solidFill>
                          <a:effectLst/>
                          <a:latin typeface="Times New Roman" panose="02020603050405020304" pitchFamily="18" charset="0"/>
                          <a:cs typeface="Times New Roman" panose="02020603050405020304" pitchFamily="18" charset="0"/>
                        </a:rPr>
                        <a:t>74Se</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ctr"/>
                </a:tc>
                <a:tc>
                  <a:txBody>
                    <a:bodyPr/>
                    <a:lstStyle/>
                    <a:p>
                      <a:pPr algn="ctr">
                        <a:spcAft>
                          <a:spcPts val="0"/>
                        </a:spcAft>
                      </a:pPr>
                      <a:r>
                        <a:rPr lang="en-US" sz="1100">
                          <a:solidFill>
                            <a:schemeClr val="tx1"/>
                          </a:solidFill>
                          <a:effectLst/>
                          <a:latin typeface="Times New Roman" panose="02020603050405020304" pitchFamily="18" charset="0"/>
                          <a:cs typeface="Times New Roman" panose="02020603050405020304" pitchFamily="18" charset="0"/>
                        </a:rPr>
                        <a:t> </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ctr"/>
                </a:tc>
                <a:tc>
                  <a:txBody>
                    <a:bodyPr/>
                    <a:lstStyle/>
                    <a:p>
                      <a:pPr algn="ctr">
                        <a:spcAft>
                          <a:spcPts val="0"/>
                        </a:spcAft>
                      </a:pPr>
                      <a:r>
                        <a:rPr lang="en-US" sz="1100">
                          <a:solidFill>
                            <a:schemeClr val="tx1"/>
                          </a:solidFill>
                          <a:effectLst/>
                          <a:latin typeface="Times New Roman" panose="02020603050405020304" pitchFamily="18" charset="0"/>
                          <a:cs typeface="Times New Roman" panose="02020603050405020304" pitchFamily="18" charset="0"/>
                        </a:rPr>
                        <a:t>73As</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ctr"/>
                </a:tc>
                <a:tc>
                  <a:txBody>
                    <a:bodyPr/>
                    <a:lstStyle/>
                    <a:p>
                      <a:pPr algn="ctr">
                        <a:spcAft>
                          <a:spcPts val="0"/>
                        </a:spcAft>
                      </a:pPr>
                      <a:r>
                        <a:rPr lang="en-US" sz="1100">
                          <a:solidFill>
                            <a:schemeClr val="tx1"/>
                          </a:solidFill>
                          <a:effectLst/>
                          <a:latin typeface="Times New Roman" panose="02020603050405020304" pitchFamily="18" charset="0"/>
                          <a:cs typeface="Times New Roman" panose="02020603050405020304" pitchFamily="18" charset="0"/>
                        </a:rPr>
                        <a:t> </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ctr"/>
                </a:tc>
                <a:tc>
                  <a:txBody>
                    <a:bodyPr/>
                    <a:lstStyle/>
                    <a:p>
                      <a:pPr algn="ctr">
                        <a:spcAft>
                          <a:spcPts val="0"/>
                        </a:spcAft>
                      </a:pPr>
                      <a:r>
                        <a:rPr lang="en-US" sz="1100">
                          <a:solidFill>
                            <a:schemeClr val="tx1"/>
                          </a:solidFill>
                          <a:effectLst/>
                          <a:latin typeface="Times New Roman" panose="02020603050405020304" pitchFamily="18" charset="0"/>
                          <a:cs typeface="Times New Roman" panose="02020603050405020304" pitchFamily="18" charset="0"/>
                        </a:rPr>
                        <a:t>-65.288</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ctr"/>
                </a:tc>
                <a:tc>
                  <a:txBody>
                    <a:bodyPr/>
                    <a:lstStyle/>
                    <a:p>
                      <a:pPr algn="ctr">
                        <a:spcAft>
                          <a:spcPts val="0"/>
                        </a:spcAft>
                      </a:pPr>
                      <a:r>
                        <a:rPr lang="en-US" sz="1100">
                          <a:solidFill>
                            <a:schemeClr val="tx1"/>
                          </a:solidFill>
                          <a:effectLst/>
                          <a:latin typeface="Times New Roman" panose="02020603050405020304" pitchFamily="18" charset="0"/>
                          <a:cs typeface="Times New Roman" panose="02020603050405020304" pitchFamily="18" charset="0"/>
                        </a:rPr>
                        <a:t>-72.213</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ctr"/>
                </a:tc>
                <a:tc>
                  <a:txBody>
                    <a:bodyPr/>
                    <a:lstStyle/>
                    <a:p>
                      <a:pPr algn="ctr">
                        <a:spcAft>
                          <a:spcPts val="0"/>
                        </a:spcAft>
                      </a:pPr>
                      <a:r>
                        <a:rPr lang="en-US" sz="1100">
                          <a:solidFill>
                            <a:schemeClr val="tx1"/>
                          </a:solidFill>
                          <a:effectLst/>
                          <a:latin typeface="Times New Roman" panose="02020603050405020304" pitchFamily="18" charset="0"/>
                          <a:cs typeface="Times New Roman" panose="02020603050405020304" pitchFamily="18" charset="0"/>
                        </a:rPr>
                        <a:t>-70.953</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ctr"/>
                </a:tc>
                <a:tc>
                  <a:txBody>
                    <a:bodyPr/>
                    <a:lstStyle/>
                    <a:p>
                      <a:pPr algn="ctr">
                        <a:spcAft>
                          <a:spcPts val="0"/>
                        </a:spcAft>
                      </a:pPr>
                      <a:r>
                        <a:rPr lang="en-US" sz="1100">
                          <a:solidFill>
                            <a:schemeClr val="tx1"/>
                          </a:solidFill>
                          <a:effectLst/>
                          <a:latin typeface="Times New Roman" panose="02020603050405020304" pitchFamily="18" charset="0"/>
                          <a:cs typeface="Times New Roman" panose="02020603050405020304" pitchFamily="18" charset="0"/>
                        </a:rPr>
                        <a:t>6925.1</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ctr"/>
                </a:tc>
                <a:tc>
                  <a:txBody>
                    <a:bodyPr/>
                    <a:lstStyle/>
                    <a:p>
                      <a:pPr algn="ctr">
                        <a:spcAft>
                          <a:spcPts val="0"/>
                        </a:spcAft>
                      </a:pPr>
                      <a:r>
                        <a:rPr lang="en-US" sz="1100">
                          <a:solidFill>
                            <a:schemeClr val="tx1"/>
                          </a:solidFill>
                          <a:effectLst/>
                          <a:latin typeface="Times New Roman" panose="02020603050405020304" pitchFamily="18" charset="0"/>
                          <a:cs typeface="Times New Roman" panose="02020603050405020304" pitchFamily="18" charset="0"/>
                        </a:rPr>
                        <a:t>8549.4</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ctr"/>
                </a:tc>
                <a:tc>
                  <a:txBody>
                    <a:bodyPr/>
                    <a:lstStyle/>
                    <a:p>
                      <a:pPr algn="ctr">
                        <a:spcAft>
                          <a:spcPts val="0"/>
                        </a:spcAft>
                      </a:pPr>
                      <a:r>
                        <a:rPr lang="en-US" sz="1100">
                          <a:solidFill>
                            <a:schemeClr val="tx1"/>
                          </a:solidFill>
                          <a:effectLst/>
                          <a:latin typeface="Times New Roman" panose="02020603050405020304" pitchFamily="18" charset="0"/>
                          <a:cs typeface="Times New Roman" panose="02020603050405020304" pitchFamily="18" charset="0"/>
                        </a:rPr>
                        <a:t> </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ctr"/>
                </a:tc>
                <a:tc>
                  <a:txBody>
                    <a:bodyPr/>
                    <a:lstStyle/>
                    <a:p>
                      <a:pPr algn="ctr">
                        <a:spcAft>
                          <a:spcPts val="0"/>
                        </a:spcAft>
                      </a:pPr>
                      <a:r>
                        <a:rPr lang="en-US" sz="1100">
                          <a:solidFill>
                            <a:schemeClr val="tx1"/>
                          </a:solidFill>
                          <a:effectLst/>
                          <a:latin typeface="Times New Roman" panose="02020603050405020304" pitchFamily="18" charset="0"/>
                          <a:cs typeface="Times New Roman" panose="02020603050405020304" pitchFamily="18" charset="0"/>
                        </a:rPr>
                        <a:t>-1624.3</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b"/>
                </a:tc>
                <a:extLst>
                  <a:ext uri="{0D108BD9-81ED-4DB2-BD59-A6C34878D82A}">
                    <a16:rowId xmlns:a16="http://schemas.microsoft.com/office/drawing/2014/main" val="760934152"/>
                  </a:ext>
                </a:extLst>
              </a:tr>
              <a:tr h="156519">
                <a:tc vMerge="1">
                  <a:txBody>
                    <a:bodyPr/>
                    <a:lstStyle/>
                    <a:p>
                      <a:endParaRPr lang="zh-CN" altLang="en-US"/>
                    </a:p>
                  </a:txBody>
                  <a:tcPr/>
                </a:tc>
                <a:tc>
                  <a:txBody>
                    <a:bodyPr/>
                    <a:lstStyle/>
                    <a:p>
                      <a:pPr algn="ctr">
                        <a:spcAft>
                          <a:spcPts val="0"/>
                        </a:spcAft>
                      </a:pPr>
                      <a:r>
                        <a:rPr lang="en-US" sz="1100">
                          <a:solidFill>
                            <a:schemeClr val="tx1"/>
                          </a:solidFill>
                          <a:effectLst/>
                          <a:latin typeface="Times New Roman" panose="02020603050405020304" pitchFamily="18" charset="0"/>
                          <a:cs typeface="Times New Roman" panose="02020603050405020304" pitchFamily="18" charset="0"/>
                        </a:rPr>
                        <a:t>75Se</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ctr"/>
                </a:tc>
                <a:tc>
                  <a:txBody>
                    <a:bodyPr/>
                    <a:lstStyle/>
                    <a:p>
                      <a:pPr algn="ctr">
                        <a:spcAft>
                          <a:spcPts val="0"/>
                        </a:spcAft>
                      </a:pPr>
                      <a:r>
                        <a:rPr lang="en-US" sz="1100">
                          <a:solidFill>
                            <a:schemeClr val="tx1"/>
                          </a:solidFill>
                          <a:effectLst/>
                          <a:latin typeface="Times New Roman" panose="02020603050405020304" pitchFamily="18" charset="0"/>
                          <a:cs typeface="Times New Roman" panose="02020603050405020304" pitchFamily="18" charset="0"/>
                        </a:rPr>
                        <a:t>1E+07</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ctr"/>
                </a:tc>
                <a:tc>
                  <a:txBody>
                    <a:bodyPr/>
                    <a:lstStyle/>
                    <a:p>
                      <a:pPr algn="ctr">
                        <a:spcAft>
                          <a:spcPts val="0"/>
                        </a:spcAft>
                      </a:pPr>
                      <a:r>
                        <a:rPr lang="en-US" sz="1100">
                          <a:solidFill>
                            <a:schemeClr val="tx1"/>
                          </a:solidFill>
                          <a:effectLst/>
                          <a:latin typeface="Times New Roman" panose="02020603050405020304" pitchFamily="18" charset="0"/>
                          <a:cs typeface="Times New Roman" panose="02020603050405020304" pitchFamily="18" charset="0"/>
                        </a:rPr>
                        <a:t>75As</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ctr"/>
                </a:tc>
                <a:tc>
                  <a:txBody>
                    <a:bodyPr/>
                    <a:lstStyle/>
                    <a:p>
                      <a:pPr algn="ctr">
                        <a:spcAft>
                          <a:spcPts val="0"/>
                        </a:spcAft>
                      </a:pPr>
                      <a:r>
                        <a:rPr lang="en-US" sz="1100">
                          <a:solidFill>
                            <a:schemeClr val="tx1"/>
                          </a:solidFill>
                          <a:effectLst/>
                          <a:latin typeface="Times New Roman" panose="02020603050405020304" pitchFamily="18" charset="0"/>
                          <a:cs typeface="Times New Roman" panose="02020603050405020304" pitchFamily="18" charset="0"/>
                        </a:rPr>
                        <a:t> </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ctr"/>
                </a:tc>
                <a:tc>
                  <a:txBody>
                    <a:bodyPr/>
                    <a:lstStyle/>
                    <a:p>
                      <a:pPr algn="ctr">
                        <a:spcAft>
                          <a:spcPts val="0"/>
                        </a:spcAft>
                      </a:pPr>
                      <a:r>
                        <a:rPr lang="en-US" sz="1100">
                          <a:solidFill>
                            <a:schemeClr val="tx1"/>
                          </a:solidFill>
                          <a:effectLst/>
                          <a:latin typeface="Times New Roman" panose="02020603050405020304" pitchFamily="18" charset="0"/>
                          <a:cs typeface="Times New Roman" panose="02020603050405020304" pitchFamily="18" charset="0"/>
                        </a:rPr>
                        <a:t>74Ge</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ctr"/>
                </a:tc>
                <a:tc>
                  <a:txBody>
                    <a:bodyPr/>
                    <a:lstStyle/>
                    <a:p>
                      <a:pPr algn="ctr">
                        <a:spcAft>
                          <a:spcPts val="0"/>
                        </a:spcAft>
                      </a:pPr>
                      <a:r>
                        <a:rPr lang="en-US" sz="1100">
                          <a:solidFill>
                            <a:schemeClr val="tx1"/>
                          </a:solidFill>
                          <a:effectLst/>
                          <a:latin typeface="Times New Roman" panose="02020603050405020304" pitchFamily="18" charset="0"/>
                          <a:cs typeface="Times New Roman" panose="02020603050405020304" pitchFamily="18" charset="0"/>
                        </a:rPr>
                        <a:t> </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ctr"/>
                </a:tc>
                <a:tc>
                  <a:txBody>
                    <a:bodyPr/>
                    <a:lstStyle/>
                    <a:p>
                      <a:pPr algn="ctr">
                        <a:spcAft>
                          <a:spcPts val="0"/>
                        </a:spcAft>
                      </a:pPr>
                      <a:r>
                        <a:rPr lang="en-US" sz="1100">
                          <a:solidFill>
                            <a:schemeClr val="tx1"/>
                          </a:solidFill>
                          <a:effectLst/>
                          <a:latin typeface="Times New Roman" panose="02020603050405020304" pitchFamily="18" charset="0"/>
                          <a:cs typeface="Times New Roman" panose="02020603050405020304" pitchFamily="18" charset="0"/>
                        </a:rPr>
                        <a:t>-72.169</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ctr"/>
                </a:tc>
                <a:tc>
                  <a:txBody>
                    <a:bodyPr/>
                    <a:lstStyle/>
                    <a:p>
                      <a:pPr algn="ctr">
                        <a:spcAft>
                          <a:spcPts val="0"/>
                        </a:spcAft>
                      </a:pPr>
                      <a:r>
                        <a:rPr lang="en-US" sz="1100">
                          <a:solidFill>
                            <a:schemeClr val="tx1"/>
                          </a:solidFill>
                          <a:effectLst/>
                          <a:latin typeface="Times New Roman" panose="02020603050405020304" pitchFamily="18" charset="0"/>
                          <a:cs typeface="Times New Roman" panose="02020603050405020304" pitchFamily="18" charset="0"/>
                        </a:rPr>
                        <a:t>-73.041</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ctr"/>
                </a:tc>
                <a:tc>
                  <a:txBody>
                    <a:bodyPr/>
                    <a:lstStyle/>
                    <a:p>
                      <a:pPr algn="ctr">
                        <a:spcAft>
                          <a:spcPts val="0"/>
                        </a:spcAft>
                      </a:pPr>
                      <a:r>
                        <a:rPr lang="en-US" sz="1100">
                          <a:solidFill>
                            <a:schemeClr val="tx1"/>
                          </a:solidFill>
                          <a:effectLst/>
                          <a:latin typeface="Times New Roman" panose="02020603050405020304" pitchFamily="18" charset="0"/>
                          <a:cs typeface="Times New Roman" panose="02020603050405020304" pitchFamily="18" charset="0"/>
                        </a:rPr>
                        <a:t>-73.422</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ctr"/>
                </a:tc>
                <a:tc>
                  <a:txBody>
                    <a:bodyPr/>
                    <a:lstStyle/>
                    <a:p>
                      <a:pPr algn="ctr">
                        <a:spcAft>
                          <a:spcPts val="0"/>
                        </a:spcAft>
                      </a:pPr>
                      <a:r>
                        <a:rPr lang="en-US" sz="1100">
                          <a:solidFill>
                            <a:schemeClr val="tx1"/>
                          </a:solidFill>
                          <a:effectLst/>
                          <a:latin typeface="Times New Roman" panose="02020603050405020304" pitchFamily="18" charset="0"/>
                          <a:cs typeface="Times New Roman" panose="02020603050405020304" pitchFamily="18" charset="0"/>
                        </a:rPr>
                        <a:t>871.6</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ctr"/>
                </a:tc>
                <a:tc>
                  <a:txBody>
                    <a:bodyPr/>
                    <a:lstStyle/>
                    <a:p>
                      <a:pPr algn="ctr">
                        <a:spcAft>
                          <a:spcPts val="0"/>
                        </a:spcAft>
                      </a:pPr>
                      <a:r>
                        <a:rPr lang="en-US" sz="1100">
                          <a:solidFill>
                            <a:schemeClr val="tx1"/>
                          </a:solidFill>
                          <a:effectLst/>
                          <a:latin typeface="Times New Roman" panose="02020603050405020304" pitchFamily="18" charset="0"/>
                          <a:cs typeface="Times New Roman" panose="02020603050405020304" pitchFamily="18" charset="0"/>
                        </a:rPr>
                        <a:t>6907.5</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ctr"/>
                </a:tc>
                <a:tc>
                  <a:txBody>
                    <a:bodyPr/>
                    <a:lstStyle/>
                    <a:p>
                      <a:pPr algn="ctr">
                        <a:spcAft>
                          <a:spcPts val="0"/>
                        </a:spcAft>
                      </a:pPr>
                      <a:r>
                        <a:rPr lang="en-US" sz="1100">
                          <a:solidFill>
                            <a:schemeClr val="tx1"/>
                          </a:solidFill>
                          <a:effectLst/>
                          <a:latin typeface="Times New Roman" panose="02020603050405020304" pitchFamily="18" charset="0"/>
                          <a:cs typeface="Times New Roman" panose="02020603050405020304" pitchFamily="18" charset="0"/>
                        </a:rPr>
                        <a:t> </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ctr"/>
                </a:tc>
                <a:tc>
                  <a:txBody>
                    <a:bodyPr/>
                    <a:lstStyle/>
                    <a:p>
                      <a:pPr algn="ctr">
                        <a:spcAft>
                          <a:spcPts val="0"/>
                        </a:spcAft>
                      </a:pPr>
                      <a:r>
                        <a:rPr lang="en-US" sz="1100">
                          <a:solidFill>
                            <a:schemeClr val="tx1"/>
                          </a:solidFill>
                          <a:effectLst/>
                          <a:latin typeface="Times New Roman" panose="02020603050405020304" pitchFamily="18" charset="0"/>
                          <a:cs typeface="Times New Roman" panose="02020603050405020304" pitchFamily="18" charset="0"/>
                        </a:rPr>
                        <a:t>-6035.9</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b"/>
                </a:tc>
                <a:extLst>
                  <a:ext uri="{0D108BD9-81ED-4DB2-BD59-A6C34878D82A}">
                    <a16:rowId xmlns:a16="http://schemas.microsoft.com/office/drawing/2014/main" val="4281895337"/>
                  </a:ext>
                </a:extLst>
              </a:tr>
              <a:tr h="156519">
                <a:tc rowSpan="5">
                  <a:txBody>
                    <a:bodyPr/>
                    <a:lstStyle/>
                    <a:p>
                      <a:pPr algn="ctr">
                        <a:spcAft>
                          <a:spcPts val="0"/>
                        </a:spcAft>
                      </a:pPr>
                      <a:r>
                        <a:rPr lang="en-US" sz="1100">
                          <a:solidFill>
                            <a:schemeClr val="tx1"/>
                          </a:solidFill>
                          <a:effectLst/>
                          <a:latin typeface="Times New Roman" panose="02020603050405020304" pitchFamily="18" charset="0"/>
                          <a:cs typeface="Times New Roman" panose="02020603050405020304" pitchFamily="18" charset="0"/>
                        </a:rPr>
                        <a:t>(g,a)</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vert="vert270" anchor="ctr"/>
                </a:tc>
                <a:tc>
                  <a:txBody>
                    <a:bodyPr/>
                    <a:lstStyle/>
                    <a:p>
                      <a:pPr algn="ctr">
                        <a:spcAft>
                          <a:spcPts val="0"/>
                        </a:spcAft>
                      </a:pPr>
                      <a:r>
                        <a:rPr lang="en-US" sz="1100">
                          <a:solidFill>
                            <a:schemeClr val="tx1"/>
                          </a:solidFill>
                          <a:effectLst/>
                          <a:highlight>
                            <a:srgbClr val="FFFF00"/>
                          </a:highlight>
                          <a:latin typeface="Times New Roman" panose="02020603050405020304" pitchFamily="18" charset="0"/>
                          <a:cs typeface="Times New Roman" panose="02020603050405020304" pitchFamily="18" charset="0"/>
                        </a:rPr>
                        <a:t>196Bi</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ctr"/>
                </a:tc>
                <a:tc>
                  <a:txBody>
                    <a:bodyPr/>
                    <a:lstStyle/>
                    <a:p>
                      <a:pPr algn="ctr">
                        <a:spcAft>
                          <a:spcPts val="0"/>
                        </a:spcAft>
                      </a:pPr>
                      <a:r>
                        <a:rPr lang="en-US" sz="1100">
                          <a:solidFill>
                            <a:schemeClr val="tx1"/>
                          </a:solidFill>
                          <a:effectLst/>
                          <a:highlight>
                            <a:srgbClr val="FFFF00"/>
                          </a:highlight>
                          <a:latin typeface="Times New Roman" panose="02020603050405020304" pitchFamily="18" charset="0"/>
                          <a:cs typeface="Times New Roman" panose="02020603050405020304" pitchFamily="18" charset="0"/>
                        </a:rPr>
                        <a:t>308</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ctr"/>
                </a:tc>
                <a:tc>
                  <a:txBody>
                    <a:bodyPr/>
                    <a:lstStyle/>
                    <a:p>
                      <a:pPr algn="ctr">
                        <a:spcAft>
                          <a:spcPts val="0"/>
                        </a:spcAft>
                      </a:pPr>
                      <a:r>
                        <a:rPr lang="en-US" sz="1100">
                          <a:solidFill>
                            <a:schemeClr val="tx1"/>
                          </a:solidFill>
                          <a:effectLst/>
                          <a:highlight>
                            <a:srgbClr val="FFFF00"/>
                          </a:highlight>
                          <a:latin typeface="Times New Roman" panose="02020603050405020304" pitchFamily="18" charset="0"/>
                          <a:cs typeface="Times New Roman" panose="02020603050405020304" pitchFamily="18" charset="0"/>
                        </a:rPr>
                        <a:t>196Pb</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ctr"/>
                </a:tc>
                <a:tc>
                  <a:txBody>
                    <a:bodyPr/>
                    <a:lstStyle/>
                    <a:p>
                      <a:pPr algn="ctr">
                        <a:spcAft>
                          <a:spcPts val="0"/>
                        </a:spcAft>
                      </a:pPr>
                      <a:r>
                        <a:rPr lang="en-US" sz="1100">
                          <a:solidFill>
                            <a:schemeClr val="tx1"/>
                          </a:solidFill>
                          <a:effectLst/>
                          <a:highlight>
                            <a:srgbClr val="FFFF00"/>
                          </a:highlight>
                          <a:latin typeface="Times New Roman" panose="02020603050405020304" pitchFamily="18" charset="0"/>
                          <a:cs typeface="Times New Roman" panose="02020603050405020304" pitchFamily="18" charset="0"/>
                        </a:rPr>
                        <a:t>37 m</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ctr"/>
                </a:tc>
                <a:tc>
                  <a:txBody>
                    <a:bodyPr/>
                    <a:lstStyle/>
                    <a:p>
                      <a:pPr algn="ctr">
                        <a:spcAft>
                          <a:spcPts val="0"/>
                        </a:spcAft>
                      </a:pPr>
                      <a:r>
                        <a:rPr lang="en-US" sz="1100">
                          <a:solidFill>
                            <a:schemeClr val="tx1"/>
                          </a:solidFill>
                          <a:effectLst/>
                          <a:highlight>
                            <a:srgbClr val="FFFF00"/>
                          </a:highlight>
                          <a:latin typeface="Times New Roman" panose="02020603050405020304" pitchFamily="18" charset="0"/>
                          <a:cs typeface="Times New Roman" panose="02020603050405020304" pitchFamily="18" charset="0"/>
                        </a:rPr>
                        <a:t>192Hg</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ctr"/>
                </a:tc>
                <a:tc>
                  <a:txBody>
                    <a:bodyPr/>
                    <a:lstStyle/>
                    <a:p>
                      <a:pPr algn="ctr">
                        <a:spcAft>
                          <a:spcPts val="0"/>
                        </a:spcAft>
                      </a:pPr>
                      <a:r>
                        <a:rPr lang="en-US" sz="1100">
                          <a:solidFill>
                            <a:schemeClr val="tx1"/>
                          </a:solidFill>
                          <a:effectLst/>
                          <a:highlight>
                            <a:srgbClr val="FFFF00"/>
                          </a:highlight>
                          <a:latin typeface="Times New Roman" panose="02020603050405020304" pitchFamily="18" charset="0"/>
                          <a:cs typeface="Times New Roman" panose="02020603050405020304" pitchFamily="18" charset="0"/>
                        </a:rPr>
                        <a:t>4.85 h</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ctr"/>
                </a:tc>
                <a:tc>
                  <a:txBody>
                    <a:bodyPr/>
                    <a:lstStyle/>
                    <a:p>
                      <a:pPr algn="ctr">
                        <a:spcAft>
                          <a:spcPts val="0"/>
                        </a:spcAft>
                      </a:pPr>
                      <a:r>
                        <a:rPr lang="en-US" sz="1100">
                          <a:solidFill>
                            <a:schemeClr val="tx1"/>
                          </a:solidFill>
                          <a:effectLst/>
                          <a:highlight>
                            <a:srgbClr val="FFFF00"/>
                          </a:highlight>
                          <a:latin typeface="Times New Roman" panose="02020603050405020304" pitchFamily="18" charset="0"/>
                          <a:cs typeface="Times New Roman" panose="02020603050405020304" pitchFamily="18" charset="0"/>
                        </a:rPr>
                        <a:t>-18.009</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ctr"/>
                </a:tc>
                <a:tc>
                  <a:txBody>
                    <a:bodyPr/>
                    <a:lstStyle/>
                    <a:p>
                      <a:pPr algn="ctr">
                        <a:spcAft>
                          <a:spcPts val="0"/>
                        </a:spcAft>
                      </a:pPr>
                      <a:r>
                        <a:rPr lang="en-US" sz="1100">
                          <a:solidFill>
                            <a:schemeClr val="tx1"/>
                          </a:solidFill>
                          <a:effectLst/>
                          <a:highlight>
                            <a:srgbClr val="FFFF00"/>
                          </a:highlight>
                          <a:latin typeface="Times New Roman" panose="02020603050405020304" pitchFamily="18" charset="0"/>
                          <a:cs typeface="Times New Roman" panose="02020603050405020304" pitchFamily="18" charset="0"/>
                        </a:rPr>
                        <a:t>-25.348</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ctr"/>
                </a:tc>
                <a:tc>
                  <a:txBody>
                    <a:bodyPr/>
                    <a:lstStyle/>
                    <a:p>
                      <a:pPr algn="ctr">
                        <a:spcAft>
                          <a:spcPts val="0"/>
                        </a:spcAft>
                      </a:pPr>
                      <a:r>
                        <a:rPr lang="en-US" sz="1100">
                          <a:solidFill>
                            <a:schemeClr val="tx1"/>
                          </a:solidFill>
                          <a:effectLst/>
                          <a:highlight>
                            <a:srgbClr val="FFFF00"/>
                          </a:highlight>
                          <a:latin typeface="Times New Roman" panose="02020603050405020304" pitchFamily="18" charset="0"/>
                          <a:cs typeface="Times New Roman" panose="02020603050405020304" pitchFamily="18" charset="0"/>
                        </a:rPr>
                        <a:t>-32.012</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ctr"/>
                </a:tc>
                <a:tc>
                  <a:txBody>
                    <a:bodyPr/>
                    <a:lstStyle/>
                    <a:p>
                      <a:pPr algn="ctr">
                        <a:spcAft>
                          <a:spcPts val="0"/>
                        </a:spcAft>
                      </a:pPr>
                      <a:r>
                        <a:rPr lang="en-US" sz="1100">
                          <a:solidFill>
                            <a:schemeClr val="tx1"/>
                          </a:solidFill>
                          <a:effectLst/>
                          <a:highlight>
                            <a:srgbClr val="FFFF00"/>
                          </a:highlight>
                          <a:latin typeface="Times New Roman" panose="02020603050405020304" pitchFamily="18" charset="0"/>
                          <a:cs typeface="Times New Roman" panose="02020603050405020304" pitchFamily="18" charset="0"/>
                        </a:rPr>
                        <a:t>7339.3</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ctr"/>
                </a:tc>
                <a:tc>
                  <a:txBody>
                    <a:bodyPr/>
                    <a:lstStyle/>
                    <a:p>
                      <a:endParaRPr lang="zh-CN" sz="1100">
                        <a:solidFill>
                          <a:schemeClr val="tx1"/>
                        </a:solidFill>
                        <a:effectLst/>
                        <a:latin typeface="Times New Roman" panose="02020603050405020304" pitchFamily="18" charset="0"/>
                        <a:cs typeface="Times New Roman" panose="02020603050405020304" pitchFamily="18" charset="0"/>
                      </a:endParaRPr>
                    </a:p>
                  </a:txBody>
                  <a:tcPr marL="24692" marR="24692" marT="0" marB="0" anchor="ctr"/>
                </a:tc>
                <a:tc>
                  <a:txBody>
                    <a:bodyPr/>
                    <a:lstStyle/>
                    <a:p>
                      <a:pPr algn="ctr">
                        <a:spcAft>
                          <a:spcPts val="0"/>
                        </a:spcAft>
                      </a:pPr>
                      <a:r>
                        <a:rPr lang="en-US" sz="1100">
                          <a:solidFill>
                            <a:schemeClr val="tx1"/>
                          </a:solidFill>
                          <a:effectLst/>
                          <a:highlight>
                            <a:srgbClr val="FFFF00"/>
                          </a:highlight>
                          <a:latin typeface="Times New Roman" panose="02020603050405020304" pitchFamily="18" charset="0"/>
                          <a:cs typeface="Times New Roman" panose="02020603050405020304" pitchFamily="18" charset="0"/>
                        </a:rPr>
                        <a:t>-4238.3</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ctr"/>
                </a:tc>
                <a:tc>
                  <a:txBody>
                    <a:bodyPr/>
                    <a:lstStyle/>
                    <a:p>
                      <a:pPr algn="ctr">
                        <a:spcAft>
                          <a:spcPts val="0"/>
                        </a:spcAft>
                      </a:pPr>
                      <a:r>
                        <a:rPr lang="en-US" sz="1100">
                          <a:solidFill>
                            <a:schemeClr val="tx1"/>
                          </a:solidFill>
                          <a:effectLst/>
                          <a:highlight>
                            <a:srgbClr val="FFFF00"/>
                          </a:highlight>
                          <a:latin typeface="Times New Roman" panose="02020603050405020304" pitchFamily="18" charset="0"/>
                          <a:cs typeface="Times New Roman" panose="02020603050405020304" pitchFamily="18" charset="0"/>
                        </a:rPr>
                        <a:t>11577.6</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b"/>
                </a:tc>
                <a:extLst>
                  <a:ext uri="{0D108BD9-81ED-4DB2-BD59-A6C34878D82A}">
                    <a16:rowId xmlns:a16="http://schemas.microsoft.com/office/drawing/2014/main" val="3029361769"/>
                  </a:ext>
                </a:extLst>
              </a:tr>
              <a:tr h="156519">
                <a:tc vMerge="1">
                  <a:txBody>
                    <a:bodyPr/>
                    <a:lstStyle/>
                    <a:p>
                      <a:endParaRPr lang="zh-CN" altLang="en-US"/>
                    </a:p>
                  </a:txBody>
                  <a:tcPr/>
                </a:tc>
                <a:tc>
                  <a:txBody>
                    <a:bodyPr/>
                    <a:lstStyle/>
                    <a:p>
                      <a:pPr algn="ctr">
                        <a:spcAft>
                          <a:spcPts val="0"/>
                        </a:spcAft>
                      </a:pPr>
                      <a:r>
                        <a:rPr lang="en-US" sz="1100">
                          <a:solidFill>
                            <a:schemeClr val="tx1"/>
                          </a:solidFill>
                          <a:effectLst/>
                          <a:latin typeface="Times New Roman" panose="02020603050405020304" pitchFamily="18" charset="0"/>
                          <a:cs typeface="Times New Roman" panose="02020603050405020304" pitchFamily="18" charset="0"/>
                        </a:rPr>
                        <a:t>120I</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ctr"/>
                </a:tc>
                <a:tc>
                  <a:txBody>
                    <a:bodyPr/>
                    <a:lstStyle/>
                    <a:p>
                      <a:pPr algn="ctr">
                        <a:spcAft>
                          <a:spcPts val="0"/>
                        </a:spcAft>
                      </a:pPr>
                      <a:r>
                        <a:rPr lang="en-US" sz="1100">
                          <a:solidFill>
                            <a:schemeClr val="tx1"/>
                          </a:solidFill>
                          <a:effectLst/>
                          <a:latin typeface="Times New Roman" panose="02020603050405020304" pitchFamily="18" charset="0"/>
                          <a:cs typeface="Times New Roman" panose="02020603050405020304" pitchFamily="18" charset="0"/>
                        </a:rPr>
                        <a:t>4896</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ctr"/>
                </a:tc>
                <a:tc>
                  <a:txBody>
                    <a:bodyPr/>
                    <a:lstStyle/>
                    <a:p>
                      <a:pPr algn="ctr">
                        <a:spcAft>
                          <a:spcPts val="0"/>
                        </a:spcAft>
                      </a:pPr>
                      <a:r>
                        <a:rPr lang="en-US" sz="1100">
                          <a:solidFill>
                            <a:schemeClr val="tx1"/>
                          </a:solidFill>
                          <a:effectLst/>
                          <a:latin typeface="Times New Roman" panose="02020603050405020304" pitchFamily="18" charset="0"/>
                          <a:cs typeface="Times New Roman" panose="02020603050405020304" pitchFamily="18" charset="0"/>
                        </a:rPr>
                        <a:t>120Te</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ctr"/>
                </a:tc>
                <a:tc>
                  <a:txBody>
                    <a:bodyPr/>
                    <a:lstStyle/>
                    <a:p>
                      <a:pPr algn="ctr">
                        <a:spcAft>
                          <a:spcPts val="0"/>
                        </a:spcAft>
                      </a:pPr>
                      <a:r>
                        <a:rPr lang="en-US" sz="1100">
                          <a:solidFill>
                            <a:schemeClr val="tx1"/>
                          </a:solidFill>
                          <a:effectLst/>
                          <a:latin typeface="Times New Roman" panose="02020603050405020304" pitchFamily="18" charset="0"/>
                          <a:cs typeface="Times New Roman" panose="02020603050405020304" pitchFamily="18" charset="0"/>
                        </a:rPr>
                        <a:t>stable</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ctr"/>
                </a:tc>
                <a:tc>
                  <a:txBody>
                    <a:bodyPr/>
                    <a:lstStyle/>
                    <a:p>
                      <a:pPr algn="ctr">
                        <a:spcAft>
                          <a:spcPts val="0"/>
                        </a:spcAft>
                      </a:pPr>
                      <a:r>
                        <a:rPr lang="en-US" sz="1100">
                          <a:solidFill>
                            <a:schemeClr val="tx1"/>
                          </a:solidFill>
                          <a:effectLst/>
                          <a:latin typeface="Times New Roman" panose="02020603050405020304" pitchFamily="18" charset="0"/>
                          <a:cs typeface="Times New Roman" panose="02020603050405020304" pitchFamily="18" charset="0"/>
                        </a:rPr>
                        <a:t>116Sn</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ctr"/>
                </a:tc>
                <a:tc>
                  <a:txBody>
                    <a:bodyPr/>
                    <a:lstStyle/>
                    <a:p>
                      <a:pPr algn="ctr">
                        <a:spcAft>
                          <a:spcPts val="0"/>
                        </a:spcAft>
                      </a:pPr>
                      <a:r>
                        <a:rPr lang="en-US" sz="1100">
                          <a:solidFill>
                            <a:schemeClr val="tx1"/>
                          </a:solidFill>
                          <a:effectLst/>
                          <a:latin typeface="Times New Roman" panose="02020603050405020304" pitchFamily="18" charset="0"/>
                          <a:cs typeface="Times New Roman" panose="02020603050405020304" pitchFamily="18" charset="0"/>
                        </a:rPr>
                        <a:t>stable</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ctr"/>
                </a:tc>
                <a:tc>
                  <a:txBody>
                    <a:bodyPr/>
                    <a:lstStyle/>
                    <a:p>
                      <a:pPr algn="ctr">
                        <a:spcAft>
                          <a:spcPts val="0"/>
                        </a:spcAft>
                      </a:pPr>
                      <a:r>
                        <a:rPr lang="en-US" sz="1100">
                          <a:solidFill>
                            <a:schemeClr val="tx1"/>
                          </a:solidFill>
                          <a:effectLst/>
                          <a:latin typeface="Times New Roman" panose="02020603050405020304" pitchFamily="18" charset="0"/>
                          <a:cs typeface="Times New Roman" panose="02020603050405020304" pitchFamily="18" charset="0"/>
                        </a:rPr>
                        <a:t>-83.753</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ctr"/>
                </a:tc>
                <a:tc>
                  <a:txBody>
                    <a:bodyPr/>
                    <a:lstStyle/>
                    <a:p>
                      <a:pPr algn="ctr">
                        <a:spcAft>
                          <a:spcPts val="0"/>
                        </a:spcAft>
                      </a:pPr>
                      <a:r>
                        <a:rPr lang="en-US" sz="1100">
                          <a:solidFill>
                            <a:schemeClr val="tx1"/>
                          </a:solidFill>
                          <a:effectLst/>
                          <a:latin typeface="Times New Roman" panose="02020603050405020304" pitchFamily="18" charset="0"/>
                          <a:cs typeface="Times New Roman" panose="02020603050405020304" pitchFamily="18" charset="0"/>
                        </a:rPr>
                        <a:t>-89.368</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ctr"/>
                </a:tc>
                <a:tc>
                  <a:txBody>
                    <a:bodyPr/>
                    <a:lstStyle/>
                    <a:p>
                      <a:pPr algn="ctr">
                        <a:spcAft>
                          <a:spcPts val="0"/>
                        </a:spcAft>
                      </a:pPr>
                      <a:r>
                        <a:rPr lang="en-US" sz="1100">
                          <a:solidFill>
                            <a:schemeClr val="tx1"/>
                          </a:solidFill>
                          <a:effectLst/>
                          <a:latin typeface="Times New Roman" panose="02020603050405020304" pitchFamily="18" charset="0"/>
                          <a:cs typeface="Times New Roman" panose="02020603050405020304" pitchFamily="18" charset="0"/>
                        </a:rPr>
                        <a:t>-91.526</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ctr"/>
                </a:tc>
                <a:tc>
                  <a:txBody>
                    <a:bodyPr/>
                    <a:lstStyle/>
                    <a:p>
                      <a:pPr algn="ctr">
                        <a:spcAft>
                          <a:spcPts val="0"/>
                        </a:spcAft>
                      </a:pPr>
                      <a:r>
                        <a:rPr lang="en-US" sz="1100">
                          <a:solidFill>
                            <a:schemeClr val="tx1"/>
                          </a:solidFill>
                          <a:effectLst/>
                          <a:latin typeface="Times New Roman" panose="02020603050405020304" pitchFamily="18" charset="0"/>
                          <a:cs typeface="Times New Roman" panose="02020603050405020304" pitchFamily="18" charset="0"/>
                        </a:rPr>
                        <a:t>5615</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ctr"/>
                </a:tc>
                <a:tc>
                  <a:txBody>
                    <a:bodyPr/>
                    <a:lstStyle/>
                    <a:p>
                      <a:pPr algn="ctr">
                        <a:spcAft>
                          <a:spcPts val="0"/>
                        </a:spcAft>
                      </a:pPr>
                      <a:r>
                        <a:rPr lang="en-US" sz="1100">
                          <a:solidFill>
                            <a:schemeClr val="tx1"/>
                          </a:solidFill>
                          <a:effectLst/>
                          <a:latin typeface="Times New Roman" panose="02020603050405020304" pitchFamily="18" charset="0"/>
                          <a:cs typeface="Times New Roman" panose="02020603050405020304" pitchFamily="18" charset="0"/>
                        </a:rPr>
                        <a:t> </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ctr"/>
                </a:tc>
                <a:tc>
                  <a:txBody>
                    <a:bodyPr/>
                    <a:lstStyle/>
                    <a:p>
                      <a:pPr algn="ctr">
                        <a:spcAft>
                          <a:spcPts val="0"/>
                        </a:spcAft>
                      </a:pPr>
                      <a:r>
                        <a:rPr lang="en-US" sz="1100">
                          <a:solidFill>
                            <a:schemeClr val="tx1"/>
                          </a:solidFill>
                          <a:effectLst/>
                          <a:latin typeface="Times New Roman" panose="02020603050405020304" pitchFamily="18" charset="0"/>
                          <a:cs typeface="Times New Roman" panose="02020603050405020304" pitchFamily="18" charset="0"/>
                        </a:rPr>
                        <a:t>266.9</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ctr"/>
                </a:tc>
                <a:tc>
                  <a:txBody>
                    <a:bodyPr/>
                    <a:lstStyle/>
                    <a:p>
                      <a:pPr algn="ctr">
                        <a:spcAft>
                          <a:spcPts val="0"/>
                        </a:spcAft>
                      </a:pPr>
                      <a:r>
                        <a:rPr lang="en-US" sz="1100">
                          <a:solidFill>
                            <a:schemeClr val="tx1"/>
                          </a:solidFill>
                          <a:effectLst/>
                          <a:latin typeface="Times New Roman" panose="02020603050405020304" pitchFamily="18" charset="0"/>
                          <a:cs typeface="Times New Roman" panose="02020603050405020304" pitchFamily="18" charset="0"/>
                        </a:rPr>
                        <a:t>5348.1</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b"/>
                </a:tc>
                <a:extLst>
                  <a:ext uri="{0D108BD9-81ED-4DB2-BD59-A6C34878D82A}">
                    <a16:rowId xmlns:a16="http://schemas.microsoft.com/office/drawing/2014/main" val="1191587908"/>
                  </a:ext>
                </a:extLst>
              </a:tr>
              <a:tr h="156519">
                <a:tc vMerge="1">
                  <a:txBody>
                    <a:bodyPr/>
                    <a:lstStyle/>
                    <a:p>
                      <a:endParaRPr lang="zh-CN" altLang="en-US"/>
                    </a:p>
                  </a:txBody>
                  <a:tcPr/>
                </a:tc>
                <a:tc>
                  <a:txBody>
                    <a:bodyPr/>
                    <a:lstStyle/>
                    <a:p>
                      <a:pPr algn="ctr">
                        <a:spcAft>
                          <a:spcPts val="0"/>
                        </a:spcAft>
                      </a:pPr>
                      <a:r>
                        <a:rPr lang="en-US" sz="1100" dirty="0">
                          <a:solidFill>
                            <a:schemeClr val="tx1"/>
                          </a:solidFill>
                          <a:effectLst/>
                          <a:latin typeface="Times New Roman" panose="02020603050405020304" pitchFamily="18" charset="0"/>
                          <a:cs typeface="Times New Roman" panose="02020603050405020304" pitchFamily="18" charset="0"/>
                        </a:rPr>
                        <a:t>110Sb</a:t>
                      </a:r>
                      <a:endParaRPr lang="zh-CN" sz="1100" dirty="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ctr"/>
                </a:tc>
                <a:tc>
                  <a:txBody>
                    <a:bodyPr/>
                    <a:lstStyle/>
                    <a:p>
                      <a:pPr algn="ctr">
                        <a:spcAft>
                          <a:spcPts val="0"/>
                        </a:spcAft>
                      </a:pPr>
                      <a:r>
                        <a:rPr lang="en-US" sz="1100">
                          <a:solidFill>
                            <a:schemeClr val="tx1"/>
                          </a:solidFill>
                          <a:effectLst/>
                          <a:latin typeface="Times New Roman" panose="02020603050405020304" pitchFamily="18" charset="0"/>
                          <a:cs typeface="Times New Roman" panose="02020603050405020304" pitchFamily="18" charset="0"/>
                        </a:rPr>
                        <a:t>23</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ctr"/>
                </a:tc>
                <a:tc>
                  <a:txBody>
                    <a:bodyPr/>
                    <a:lstStyle/>
                    <a:p>
                      <a:pPr algn="ctr">
                        <a:spcAft>
                          <a:spcPts val="0"/>
                        </a:spcAft>
                      </a:pPr>
                      <a:r>
                        <a:rPr lang="en-US" sz="1100" dirty="0">
                          <a:solidFill>
                            <a:schemeClr val="tx1"/>
                          </a:solidFill>
                          <a:effectLst/>
                          <a:latin typeface="Times New Roman" panose="02020603050405020304" pitchFamily="18" charset="0"/>
                          <a:cs typeface="Times New Roman" panose="02020603050405020304" pitchFamily="18" charset="0"/>
                        </a:rPr>
                        <a:t>110Sn</a:t>
                      </a:r>
                      <a:endParaRPr lang="zh-CN" sz="1100" dirty="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ctr"/>
                </a:tc>
                <a:tc>
                  <a:txBody>
                    <a:bodyPr/>
                    <a:lstStyle/>
                    <a:p>
                      <a:pPr algn="ctr">
                        <a:spcAft>
                          <a:spcPts val="0"/>
                        </a:spcAft>
                      </a:pPr>
                      <a:r>
                        <a:rPr lang="en-US" sz="1100">
                          <a:solidFill>
                            <a:schemeClr val="tx1"/>
                          </a:solidFill>
                          <a:effectLst/>
                          <a:latin typeface="Times New Roman" panose="02020603050405020304" pitchFamily="18" charset="0"/>
                          <a:cs typeface="Times New Roman" panose="02020603050405020304" pitchFamily="18" charset="0"/>
                        </a:rPr>
                        <a:t>4.11 h</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ctr"/>
                </a:tc>
                <a:tc>
                  <a:txBody>
                    <a:bodyPr/>
                    <a:lstStyle/>
                    <a:p>
                      <a:pPr algn="ctr">
                        <a:spcAft>
                          <a:spcPts val="0"/>
                        </a:spcAft>
                      </a:pPr>
                      <a:r>
                        <a:rPr lang="en-US" sz="1100">
                          <a:solidFill>
                            <a:schemeClr val="tx1"/>
                          </a:solidFill>
                          <a:effectLst/>
                          <a:latin typeface="Times New Roman" panose="02020603050405020304" pitchFamily="18" charset="0"/>
                          <a:cs typeface="Times New Roman" panose="02020603050405020304" pitchFamily="18" charset="0"/>
                        </a:rPr>
                        <a:t>106Cd</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ctr"/>
                </a:tc>
                <a:tc>
                  <a:txBody>
                    <a:bodyPr/>
                    <a:lstStyle/>
                    <a:p>
                      <a:pPr algn="ctr">
                        <a:spcAft>
                          <a:spcPts val="0"/>
                        </a:spcAft>
                      </a:pPr>
                      <a:r>
                        <a:rPr lang="en-US" sz="1100">
                          <a:solidFill>
                            <a:schemeClr val="tx1"/>
                          </a:solidFill>
                          <a:effectLst/>
                          <a:latin typeface="Times New Roman" panose="02020603050405020304" pitchFamily="18" charset="0"/>
                          <a:cs typeface="Times New Roman" panose="02020603050405020304" pitchFamily="18" charset="0"/>
                        </a:rPr>
                        <a:t>&gt;&gt; yr</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ctr"/>
                </a:tc>
                <a:tc>
                  <a:txBody>
                    <a:bodyPr/>
                    <a:lstStyle/>
                    <a:p>
                      <a:pPr algn="ctr">
                        <a:spcAft>
                          <a:spcPts val="0"/>
                        </a:spcAft>
                      </a:pPr>
                      <a:r>
                        <a:rPr lang="en-US" sz="1100">
                          <a:solidFill>
                            <a:schemeClr val="tx1"/>
                          </a:solidFill>
                          <a:effectLst/>
                          <a:latin typeface="Times New Roman" panose="02020603050405020304" pitchFamily="18" charset="0"/>
                          <a:cs typeface="Times New Roman" panose="02020603050405020304" pitchFamily="18" charset="0"/>
                        </a:rPr>
                        <a:t>-77.45</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ctr"/>
                </a:tc>
                <a:tc>
                  <a:txBody>
                    <a:bodyPr/>
                    <a:lstStyle/>
                    <a:p>
                      <a:pPr algn="ctr">
                        <a:spcAft>
                          <a:spcPts val="0"/>
                        </a:spcAft>
                      </a:pPr>
                      <a:r>
                        <a:rPr lang="en-US" sz="1100">
                          <a:solidFill>
                            <a:schemeClr val="tx1"/>
                          </a:solidFill>
                          <a:effectLst/>
                          <a:latin typeface="Times New Roman" panose="02020603050405020304" pitchFamily="18" charset="0"/>
                          <a:cs typeface="Times New Roman" panose="02020603050405020304" pitchFamily="18" charset="0"/>
                        </a:rPr>
                        <a:t>-85.842</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ctr"/>
                </a:tc>
                <a:tc>
                  <a:txBody>
                    <a:bodyPr/>
                    <a:lstStyle/>
                    <a:p>
                      <a:pPr algn="ctr">
                        <a:spcAft>
                          <a:spcPts val="0"/>
                        </a:spcAft>
                      </a:pPr>
                      <a:r>
                        <a:rPr lang="en-US" sz="1100">
                          <a:solidFill>
                            <a:schemeClr val="tx1"/>
                          </a:solidFill>
                          <a:effectLst/>
                          <a:latin typeface="Times New Roman" panose="02020603050405020304" pitchFamily="18" charset="0"/>
                          <a:cs typeface="Times New Roman" panose="02020603050405020304" pitchFamily="18" charset="0"/>
                        </a:rPr>
                        <a:t>-87.132</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ctr"/>
                </a:tc>
                <a:tc>
                  <a:txBody>
                    <a:bodyPr/>
                    <a:lstStyle/>
                    <a:p>
                      <a:pPr algn="ctr">
                        <a:spcAft>
                          <a:spcPts val="0"/>
                        </a:spcAft>
                      </a:pPr>
                      <a:r>
                        <a:rPr lang="en-US" sz="1100">
                          <a:solidFill>
                            <a:schemeClr val="tx1"/>
                          </a:solidFill>
                          <a:effectLst/>
                          <a:latin typeface="Times New Roman" panose="02020603050405020304" pitchFamily="18" charset="0"/>
                          <a:cs typeface="Times New Roman" panose="02020603050405020304" pitchFamily="18" charset="0"/>
                        </a:rPr>
                        <a:t>8392.2</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ctr"/>
                </a:tc>
                <a:tc>
                  <a:txBody>
                    <a:bodyPr/>
                    <a:lstStyle/>
                    <a:p>
                      <a:pPr algn="ctr">
                        <a:spcAft>
                          <a:spcPts val="0"/>
                        </a:spcAft>
                      </a:pPr>
                      <a:r>
                        <a:rPr lang="en-US" sz="1100">
                          <a:solidFill>
                            <a:schemeClr val="tx1"/>
                          </a:solidFill>
                          <a:effectLst/>
                          <a:latin typeface="Times New Roman" panose="02020603050405020304" pitchFamily="18" charset="0"/>
                          <a:cs typeface="Times New Roman" panose="02020603050405020304" pitchFamily="18" charset="0"/>
                        </a:rPr>
                        <a:t> </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ctr"/>
                </a:tc>
                <a:tc>
                  <a:txBody>
                    <a:bodyPr/>
                    <a:lstStyle/>
                    <a:p>
                      <a:pPr algn="ctr">
                        <a:spcAft>
                          <a:spcPts val="0"/>
                        </a:spcAft>
                      </a:pPr>
                      <a:r>
                        <a:rPr lang="en-US" sz="1100">
                          <a:solidFill>
                            <a:schemeClr val="tx1"/>
                          </a:solidFill>
                          <a:effectLst/>
                          <a:latin typeface="Times New Roman" panose="02020603050405020304" pitchFamily="18" charset="0"/>
                          <a:cs typeface="Times New Roman" panose="02020603050405020304" pitchFamily="18" charset="0"/>
                        </a:rPr>
                        <a:t>1134.7</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ctr"/>
                </a:tc>
                <a:tc>
                  <a:txBody>
                    <a:bodyPr/>
                    <a:lstStyle/>
                    <a:p>
                      <a:pPr algn="ctr">
                        <a:spcAft>
                          <a:spcPts val="0"/>
                        </a:spcAft>
                      </a:pPr>
                      <a:r>
                        <a:rPr lang="en-US" sz="1100">
                          <a:solidFill>
                            <a:schemeClr val="tx1"/>
                          </a:solidFill>
                          <a:effectLst/>
                          <a:latin typeface="Times New Roman" panose="02020603050405020304" pitchFamily="18" charset="0"/>
                          <a:cs typeface="Times New Roman" panose="02020603050405020304" pitchFamily="18" charset="0"/>
                        </a:rPr>
                        <a:t>7257.5</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b"/>
                </a:tc>
                <a:extLst>
                  <a:ext uri="{0D108BD9-81ED-4DB2-BD59-A6C34878D82A}">
                    <a16:rowId xmlns:a16="http://schemas.microsoft.com/office/drawing/2014/main" val="1563104205"/>
                  </a:ext>
                </a:extLst>
              </a:tr>
              <a:tr h="156519">
                <a:tc vMerge="1">
                  <a:txBody>
                    <a:bodyPr/>
                    <a:lstStyle/>
                    <a:p>
                      <a:endParaRPr lang="zh-CN" altLang="en-US"/>
                    </a:p>
                  </a:txBody>
                  <a:tcPr/>
                </a:tc>
                <a:tc>
                  <a:txBody>
                    <a:bodyPr/>
                    <a:lstStyle/>
                    <a:p>
                      <a:pPr algn="ctr">
                        <a:spcAft>
                          <a:spcPts val="0"/>
                        </a:spcAft>
                      </a:pPr>
                      <a:r>
                        <a:rPr lang="en-US" sz="1100">
                          <a:solidFill>
                            <a:schemeClr val="tx1"/>
                          </a:solidFill>
                          <a:effectLst/>
                          <a:latin typeface="Times New Roman" panose="02020603050405020304" pitchFamily="18" charset="0"/>
                          <a:cs typeface="Times New Roman" panose="02020603050405020304" pitchFamily="18" charset="0"/>
                        </a:rPr>
                        <a:t>96Rh</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ctr"/>
                </a:tc>
                <a:tc>
                  <a:txBody>
                    <a:bodyPr/>
                    <a:lstStyle/>
                    <a:p>
                      <a:pPr algn="ctr">
                        <a:spcAft>
                          <a:spcPts val="0"/>
                        </a:spcAft>
                      </a:pPr>
                      <a:r>
                        <a:rPr lang="en-US" sz="1100">
                          <a:solidFill>
                            <a:schemeClr val="tx1"/>
                          </a:solidFill>
                          <a:effectLst/>
                          <a:latin typeface="Times New Roman" panose="02020603050405020304" pitchFamily="18" charset="0"/>
                          <a:cs typeface="Times New Roman" panose="02020603050405020304" pitchFamily="18" charset="0"/>
                        </a:rPr>
                        <a:t>594</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ctr"/>
                </a:tc>
                <a:tc>
                  <a:txBody>
                    <a:bodyPr/>
                    <a:lstStyle/>
                    <a:p>
                      <a:pPr algn="ctr">
                        <a:spcAft>
                          <a:spcPts val="0"/>
                        </a:spcAft>
                      </a:pPr>
                      <a:r>
                        <a:rPr lang="en-US" sz="1100">
                          <a:solidFill>
                            <a:schemeClr val="tx1"/>
                          </a:solidFill>
                          <a:effectLst/>
                          <a:latin typeface="Times New Roman" panose="02020603050405020304" pitchFamily="18" charset="0"/>
                          <a:cs typeface="Times New Roman" panose="02020603050405020304" pitchFamily="18" charset="0"/>
                        </a:rPr>
                        <a:t>96Ru</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ctr"/>
                </a:tc>
                <a:tc>
                  <a:txBody>
                    <a:bodyPr/>
                    <a:lstStyle/>
                    <a:p>
                      <a:pPr algn="ctr">
                        <a:spcAft>
                          <a:spcPts val="0"/>
                        </a:spcAft>
                      </a:pPr>
                      <a:r>
                        <a:rPr lang="en-US" sz="1100">
                          <a:solidFill>
                            <a:schemeClr val="tx1"/>
                          </a:solidFill>
                          <a:effectLst/>
                          <a:latin typeface="Times New Roman" panose="02020603050405020304" pitchFamily="18" charset="0"/>
                          <a:cs typeface="Times New Roman" panose="02020603050405020304" pitchFamily="18" charset="0"/>
                        </a:rPr>
                        <a:t>stable</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ctr"/>
                </a:tc>
                <a:tc>
                  <a:txBody>
                    <a:bodyPr/>
                    <a:lstStyle/>
                    <a:p>
                      <a:pPr algn="ctr">
                        <a:spcAft>
                          <a:spcPts val="0"/>
                        </a:spcAft>
                      </a:pPr>
                      <a:r>
                        <a:rPr lang="en-US" sz="1100">
                          <a:solidFill>
                            <a:schemeClr val="tx1"/>
                          </a:solidFill>
                          <a:effectLst/>
                          <a:latin typeface="Times New Roman" panose="02020603050405020304" pitchFamily="18" charset="0"/>
                          <a:cs typeface="Times New Roman" panose="02020603050405020304" pitchFamily="18" charset="0"/>
                        </a:rPr>
                        <a:t>92Mo</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ctr"/>
                </a:tc>
                <a:tc>
                  <a:txBody>
                    <a:bodyPr/>
                    <a:lstStyle/>
                    <a:p>
                      <a:pPr algn="ctr">
                        <a:spcAft>
                          <a:spcPts val="0"/>
                        </a:spcAft>
                      </a:pPr>
                      <a:r>
                        <a:rPr lang="en-US" sz="1100">
                          <a:solidFill>
                            <a:schemeClr val="tx1"/>
                          </a:solidFill>
                          <a:effectLst/>
                          <a:latin typeface="Times New Roman" panose="02020603050405020304" pitchFamily="18" charset="0"/>
                          <a:cs typeface="Times New Roman" panose="02020603050405020304" pitchFamily="18" charset="0"/>
                        </a:rPr>
                        <a:t>stable</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ctr"/>
                </a:tc>
                <a:tc>
                  <a:txBody>
                    <a:bodyPr/>
                    <a:lstStyle/>
                    <a:p>
                      <a:pPr algn="ctr">
                        <a:spcAft>
                          <a:spcPts val="0"/>
                        </a:spcAft>
                      </a:pPr>
                      <a:r>
                        <a:rPr lang="en-US" sz="1100">
                          <a:solidFill>
                            <a:schemeClr val="tx1"/>
                          </a:solidFill>
                          <a:effectLst/>
                          <a:latin typeface="Times New Roman" panose="02020603050405020304" pitchFamily="18" charset="0"/>
                          <a:cs typeface="Times New Roman" panose="02020603050405020304" pitchFamily="18" charset="0"/>
                        </a:rPr>
                        <a:t>-79.636</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ctr"/>
                </a:tc>
                <a:tc>
                  <a:txBody>
                    <a:bodyPr/>
                    <a:lstStyle/>
                    <a:p>
                      <a:pPr algn="ctr">
                        <a:spcAft>
                          <a:spcPts val="0"/>
                        </a:spcAft>
                      </a:pPr>
                      <a:r>
                        <a:rPr lang="en-US" sz="1100">
                          <a:solidFill>
                            <a:schemeClr val="tx1"/>
                          </a:solidFill>
                          <a:effectLst/>
                          <a:latin typeface="Times New Roman" panose="02020603050405020304" pitchFamily="18" charset="0"/>
                          <a:cs typeface="Times New Roman" panose="02020603050405020304" pitchFamily="18" charset="0"/>
                        </a:rPr>
                        <a:t>-86.08</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ctr"/>
                </a:tc>
                <a:tc>
                  <a:txBody>
                    <a:bodyPr/>
                    <a:lstStyle/>
                    <a:p>
                      <a:pPr algn="ctr">
                        <a:spcAft>
                          <a:spcPts val="0"/>
                        </a:spcAft>
                      </a:pPr>
                      <a:r>
                        <a:rPr lang="en-US" sz="1100" dirty="0">
                          <a:solidFill>
                            <a:schemeClr val="tx1"/>
                          </a:solidFill>
                          <a:effectLst/>
                          <a:latin typeface="Times New Roman" panose="02020603050405020304" pitchFamily="18" charset="0"/>
                          <a:cs typeface="Times New Roman" panose="02020603050405020304" pitchFamily="18" charset="0"/>
                        </a:rPr>
                        <a:t>-86.809</a:t>
                      </a:r>
                      <a:endParaRPr lang="zh-CN" sz="1100" dirty="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ctr"/>
                </a:tc>
                <a:tc>
                  <a:txBody>
                    <a:bodyPr/>
                    <a:lstStyle/>
                    <a:p>
                      <a:pPr algn="ctr">
                        <a:spcAft>
                          <a:spcPts val="0"/>
                        </a:spcAft>
                      </a:pPr>
                      <a:r>
                        <a:rPr lang="en-US" sz="1100">
                          <a:solidFill>
                            <a:schemeClr val="tx1"/>
                          </a:solidFill>
                          <a:effectLst/>
                          <a:latin typeface="Times New Roman" panose="02020603050405020304" pitchFamily="18" charset="0"/>
                          <a:cs typeface="Times New Roman" panose="02020603050405020304" pitchFamily="18" charset="0"/>
                        </a:rPr>
                        <a:t>6444.6</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ctr"/>
                </a:tc>
                <a:tc>
                  <a:txBody>
                    <a:bodyPr/>
                    <a:lstStyle/>
                    <a:p>
                      <a:pPr algn="ctr">
                        <a:spcAft>
                          <a:spcPts val="0"/>
                        </a:spcAft>
                      </a:pPr>
                      <a:r>
                        <a:rPr lang="en-US" sz="1100">
                          <a:solidFill>
                            <a:schemeClr val="tx1"/>
                          </a:solidFill>
                          <a:effectLst/>
                          <a:latin typeface="Times New Roman" panose="02020603050405020304" pitchFamily="18" charset="0"/>
                          <a:cs typeface="Times New Roman" panose="02020603050405020304" pitchFamily="18" charset="0"/>
                        </a:rPr>
                        <a:t> </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ctr"/>
                </a:tc>
                <a:tc>
                  <a:txBody>
                    <a:bodyPr/>
                    <a:lstStyle/>
                    <a:p>
                      <a:pPr algn="ctr">
                        <a:spcAft>
                          <a:spcPts val="0"/>
                        </a:spcAft>
                      </a:pPr>
                      <a:r>
                        <a:rPr lang="en-US" sz="1100">
                          <a:solidFill>
                            <a:schemeClr val="tx1"/>
                          </a:solidFill>
                          <a:effectLst/>
                          <a:latin typeface="Times New Roman" panose="02020603050405020304" pitchFamily="18" charset="0"/>
                          <a:cs typeface="Times New Roman" panose="02020603050405020304" pitchFamily="18" charset="0"/>
                        </a:rPr>
                        <a:t>1696.7</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ctr"/>
                </a:tc>
                <a:tc>
                  <a:txBody>
                    <a:bodyPr/>
                    <a:lstStyle/>
                    <a:p>
                      <a:pPr algn="ctr">
                        <a:spcAft>
                          <a:spcPts val="0"/>
                        </a:spcAft>
                      </a:pPr>
                      <a:r>
                        <a:rPr lang="en-US" sz="1100">
                          <a:solidFill>
                            <a:schemeClr val="tx1"/>
                          </a:solidFill>
                          <a:effectLst/>
                          <a:latin typeface="Times New Roman" panose="02020603050405020304" pitchFamily="18" charset="0"/>
                          <a:cs typeface="Times New Roman" panose="02020603050405020304" pitchFamily="18" charset="0"/>
                        </a:rPr>
                        <a:t>4747.9</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b"/>
                </a:tc>
                <a:extLst>
                  <a:ext uri="{0D108BD9-81ED-4DB2-BD59-A6C34878D82A}">
                    <a16:rowId xmlns:a16="http://schemas.microsoft.com/office/drawing/2014/main" val="983274647"/>
                  </a:ext>
                </a:extLst>
              </a:tr>
              <a:tr h="156519">
                <a:tc vMerge="1">
                  <a:txBody>
                    <a:bodyPr/>
                    <a:lstStyle/>
                    <a:p>
                      <a:endParaRPr lang="zh-CN" altLang="en-US"/>
                    </a:p>
                  </a:txBody>
                  <a:tcPr/>
                </a:tc>
                <a:tc>
                  <a:txBody>
                    <a:bodyPr/>
                    <a:lstStyle/>
                    <a:p>
                      <a:pPr algn="ctr">
                        <a:spcAft>
                          <a:spcPts val="0"/>
                        </a:spcAft>
                      </a:pPr>
                      <a:r>
                        <a:rPr lang="en-US" sz="1100">
                          <a:solidFill>
                            <a:schemeClr val="tx1"/>
                          </a:solidFill>
                          <a:effectLst/>
                          <a:latin typeface="Times New Roman" panose="02020603050405020304" pitchFamily="18" charset="0"/>
                          <a:cs typeface="Times New Roman" panose="02020603050405020304" pitchFamily="18" charset="0"/>
                        </a:rPr>
                        <a:t>74Br</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ctr"/>
                </a:tc>
                <a:tc>
                  <a:txBody>
                    <a:bodyPr/>
                    <a:lstStyle/>
                    <a:p>
                      <a:pPr algn="ctr">
                        <a:spcAft>
                          <a:spcPts val="0"/>
                        </a:spcAft>
                      </a:pPr>
                      <a:r>
                        <a:rPr lang="en-US" sz="1100">
                          <a:solidFill>
                            <a:schemeClr val="tx1"/>
                          </a:solidFill>
                          <a:effectLst/>
                          <a:latin typeface="Times New Roman" panose="02020603050405020304" pitchFamily="18" charset="0"/>
                          <a:cs typeface="Times New Roman" panose="02020603050405020304" pitchFamily="18" charset="0"/>
                        </a:rPr>
                        <a:t>1524</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ctr"/>
                </a:tc>
                <a:tc>
                  <a:txBody>
                    <a:bodyPr/>
                    <a:lstStyle/>
                    <a:p>
                      <a:pPr algn="ctr">
                        <a:spcAft>
                          <a:spcPts val="0"/>
                        </a:spcAft>
                      </a:pPr>
                      <a:r>
                        <a:rPr lang="en-US" sz="1100">
                          <a:solidFill>
                            <a:schemeClr val="tx1"/>
                          </a:solidFill>
                          <a:effectLst/>
                          <a:latin typeface="Times New Roman" panose="02020603050405020304" pitchFamily="18" charset="0"/>
                          <a:cs typeface="Times New Roman" panose="02020603050405020304" pitchFamily="18" charset="0"/>
                        </a:rPr>
                        <a:t>74Se</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ctr"/>
                </a:tc>
                <a:tc>
                  <a:txBody>
                    <a:bodyPr/>
                    <a:lstStyle/>
                    <a:p>
                      <a:pPr algn="ctr">
                        <a:spcAft>
                          <a:spcPts val="0"/>
                        </a:spcAft>
                      </a:pPr>
                      <a:r>
                        <a:rPr lang="en-US" sz="1100">
                          <a:solidFill>
                            <a:schemeClr val="tx1"/>
                          </a:solidFill>
                          <a:effectLst/>
                          <a:latin typeface="Times New Roman" panose="02020603050405020304" pitchFamily="18" charset="0"/>
                          <a:cs typeface="Times New Roman" panose="02020603050405020304" pitchFamily="18" charset="0"/>
                        </a:rPr>
                        <a:t>stable</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ctr"/>
                </a:tc>
                <a:tc>
                  <a:txBody>
                    <a:bodyPr/>
                    <a:lstStyle/>
                    <a:p>
                      <a:pPr algn="ctr">
                        <a:spcAft>
                          <a:spcPts val="0"/>
                        </a:spcAft>
                      </a:pPr>
                      <a:r>
                        <a:rPr lang="en-US" sz="1100">
                          <a:solidFill>
                            <a:schemeClr val="tx1"/>
                          </a:solidFill>
                          <a:effectLst/>
                          <a:latin typeface="Times New Roman" panose="02020603050405020304" pitchFamily="18" charset="0"/>
                          <a:cs typeface="Times New Roman" panose="02020603050405020304" pitchFamily="18" charset="0"/>
                        </a:rPr>
                        <a:t>70Ge</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ctr"/>
                </a:tc>
                <a:tc>
                  <a:txBody>
                    <a:bodyPr/>
                    <a:lstStyle/>
                    <a:p>
                      <a:pPr algn="ctr">
                        <a:spcAft>
                          <a:spcPts val="0"/>
                        </a:spcAft>
                      </a:pPr>
                      <a:r>
                        <a:rPr lang="en-US" sz="1100">
                          <a:solidFill>
                            <a:schemeClr val="tx1"/>
                          </a:solidFill>
                          <a:effectLst/>
                          <a:latin typeface="Times New Roman" panose="02020603050405020304" pitchFamily="18" charset="0"/>
                          <a:cs typeface="Times New Roman" panose="02020603050405020304" pitchFamily="18" charset="0"/>
                        </a:rPr>
                        <a:t>stable</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ctr"/>
                </a:tc>
                <a:tc>
                  <a:txBody>
                    <a:bodyPr/>
                    <a:lstStyle/>
                    <a:p>
                      <a:pPr algn="ctr">
                        <a:spcAft>
                          <a:spcPts val="0"/>
                        </a:spcAft>
                      </a:pPr>
                      <a:r>
                        <a:rPr lang="en-US" sz="1100">
                          <a:solidFill>
                            <a:schemeClr val="tx1"/>
                          </a:solidFill>
                          <a:effectLst/>
                          <a:latin typeface="Times New Roman" panose="02020603050405020304" pitchFamily="18" charset="0"/>
                          <a:cs typeface="Times New Roman" panose="02020603050405020304" pitchFamily="18" charset="0"/>
                        </a:rPr>
                        <a:t>-65.288</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ctr"/>
                </a:tc>
                <a:tc>
                  <a:txBody>
                    <a:bodyPr/>
                    <a:lstStyle/>
                    <a:p>
                      <a:pPr algn="ctr">
                        <a:spcAft>
                          <a:spcPts val="0"/>
                        </a:spcAft>
                      </a:pPr>
                      <a:r>
                        <a:rPr lang="en-US" sz="1100">
                          <a:solidFill>
                            <a:schemeClr val="tx1"/>
                          </a:solidFill>
                          <a:effectLst/>
                          <a:latin typeface="Times New Roman" panose="02020603050405020304" pitchFamily="18" charset="0"/>
                          <a:cs typeface="Times New Roman" panose="02020603050405020304" pitchFamily="18" charset="0"/>
                        </a:rPr>
                        <a:t>-72.213</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ctr"/>
                </a:tc>
                <a:tc>
                  <a:txBody>
                    <a:bodyPr/>
                    <a:lstStyle/>
                    <a:p>
                      <a:pPr algn="ctr">
                        <a:spcAft>
                          <a:spcPts val="0"/>
                        </a:spcAft>
                      </a:pPr>
                      <a:r>
                        <a:rPr lang="en-US" sz="1100">
                          <a:solidFill>
                            <a:schemeClr val="tx1"/>
                          </a:solidFill>
                          <a:effectLst/>
                          <a:latin typeface="Times New Roman" panose="02020603050405020304" pitchFamily="18" charset="0"/>
                          <a:cs typeface="Times New Roman" panose="02020603050405020304" pitchFamily="18" charset="0"/>
                        </a:rPr>
                        <a:t>-70.562</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ctr"/>
                </a:tc>
                <a:tc>
                  <a:txBody>
                    <a:bodyPr/>
                    <a:lstStyle/>
                    <a:p>
                      <a:pPr algn="ctr">
                        <a:spcAft>
                          <a:spcPts val="0"/>
                        </a:spcAft>
                      </a:pPr>
                      <a:r>
                        <a:rPr lang="en-US" sz="1100">
                          <a:solidFill>
                            <a:schemeClr val="tx1"/>
                          </a:solidFill>
                          <a:effectLst/>
                          <a:latin typeface="Times New Roman" panose="02020603050405020304" pitchFamily="18" charset="0"/>
                          <a:cs typeface="Times New Roman" panose="02020603050405020304" pitchFamily="18" charset="0"/>
                        </a:rPr>
                        <a:t>6925.1</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ctr"/>
                </a:tc>
                <a:tc>
                  <a:txBody>
                    <a:bodyPr/>
                    <a:lstStyle/>
                    <a:p>
                      <a:pPr algn="ctr">
                        <a:spcAft>
                          <a:spcPts val="0"/>
                        </a:spcAft>
                      </a:pPr>
                      <a:r>
                        <a:rPr lang="en-US" sz="1100">
                          <a:solidFill>
                            <a:schemeClr val="tx1"/>
                          </a:solidFill>
                          <a:effectLst/>
                          <a:latin typeface="Times New Roman" panose="02020603050405020304" pitchFamily="18" charset="0"/>
                          <a:cs typeface="Times New Roman" panose="02020603050405020304" pitchFamily="18" charset="0"/>
                        </a:rPr>
                        <a:t> </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ctr"/>
                </a:tc>
                <a:tc>
                  <a:txBody>
                    <a:bodyPr/>
                    <a:lstStyle/>
                    <a:p>
                      <a:pPr algn="ctr">
                        <a:spcAft>
                          <a:spcPts val="0"/>
                        </a:spcAft>
                      </a:pPr>
                      <a:r>
                        <a:rPr lang="en-US" sz="1100">
                          <a:solidFill>
                            <a:schemeClr val="tx1"/>
                          </a:solidFill>
                          <a:effectLst/>
                          <a:latin typeface="Times New Roman" panose="02020603050405020304" pitchFamily="18" charset="0"/>
                          <a:cs typeface="Times New Roman" panose="02020603050405020304" pitchFamily="18" charset="0"/>
                        </a:rPr>
                        <a:t>4076.3</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ctr"/>
                </a:tc>
                <a:tc>
                  <a:txBody>
                    <a:bodyPr/>
                    <a:lstStyle/>
                    <a:p>
                      <a:pPr algn="ctr">
                        <a:spcAft>
                          <a:spcPts val="0"/>
                        </a:spcAft>
                      </a:pPr>
                      <a:r>
                        <a:rPr lang="en-US" sz="1100">
                          <a:solidFill>
                            <a:schemeClr val="tx1"/>
                          </a:solidFill>
                          <a:effectLst/>
                          <a:latin typeface="Times New Roman" panose="02020603050405020304" pitchFamily="18" charset="0"/>
                          <a:cs typeface="Times New Roman" panose="02020603050405020304" pitchFamily="18" charset="0"/>
                        </a:rPr>
                        <a:t>2848.8</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b"/>
                </a:tc>
                <a:extLst>
                  <a:ext uri="{0D108BD9-81ED-4DB2-BD59-A6C34878D82A}">
                    <a16:rowId xmlns:a16="http://schemas.microsoft.com/office/drawing/2014/main" val="1227640078"/>
                  </a:ext>
                </a:extLst>
              </a:tr>
              <a:tr h="156519">
                <a:tc rowSpan="5">
                  <a:txBody>
                    <a:bodyPr/>
                    <a:lstStyle/>
                    <a:p>
                      <a:pPr algn="ctr">
                        <a:spcAft>
                          <a:spcPts val="0"/>
                        </a:spcAft>
                      </a:pPr>
                      <a:r>
                        <a:rPr lang="en-US" sz="1100">
                          <a:solidFill>
                            <a:schemeClr val="tx1"/>
                          </a:solidFill>
                          <a:effectLst/>
                          <a:latin typeface="Times New Roman" panose="02020603050405020304" pitchFamily="18" charset="0"/>
                          <a:cs typeface="Times New Roman" panose="02020603050405020304" pitchFamily="18" charset="0"/>
                        </a:rPr>
                        <a:t>166Hf(5g,5a)</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vert="vert270" anchor="ctr"/>
                </a:tc>
                <a:tc>
                  <a:txBody>
                    <a:bodyPr/>
                    <a:lstStyle/>
                    <a:p>
                      <a:pPr algn="ctr">
                        <a:spcAft>
                          <a:spcPts val="0"/>
                        </a:spcAft>
                      </a:pPr>
                      <a:r>
                        <a:rPr lang="en-US" sz="1100">
                          <a:solidFill>
                            <a:schemeClr val="tx1"/>
                          </a:solidFill>
                          <a:effectLst/>
                          <a:latin typeface="Times New Roman" panose="02020603050405020304" pitchFamily="18" charset="0"/>
                          <a:cs typeface="Times New Roman" panose="02020603050405020304" pitchFamily="18" charset="0"/>
                        </a:rPr>
                        <a:t>166Ta</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b"/>
                </a:tc>
                <a:tc>
                  <a:txBody>
                    <a:bodyPr/>
                    <a:lstStyle/>
                    <a:p>
                      <a:pPr algn="ctr">
                        <a:spcAft>
                          <a:spcPts val="0"/>
                        </a:spcAft>
                      </a:pPr>
                      <a:r>
                        <a:rPr lang="en-US" sz="1100">
                          <a:solidFill>
                            <a:schemeClr val="tx1"/>
                          </a:solidFill>
                          <a:effectLst/>
                          <a:latin typeface="Times New Roman" panose="02020603050405020304" pitchFamily="18" charset="0"/>
                          <a:cs typeface="Times New Roman" panose="02020603050405020304" pitchFamily="18" charset="0"/>
                        </a:rPr>
                        <a:t>34.4</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b"/>
                </a:tc>
                <a:tc>
                  <a:txBody>
                    <a:bodyPr/>
                    <a:lstStyle/>
                    <a:p>
                      <a:pPr algn="ctr">
                        <a:spcAft>
                          <a:spcPts val="0"/>
                        </a:spcAft>
                      </a:pPr>
                      <a:r>
                        <a:rPr lang="en-US" sz="1100">
                          <a:solidFill>
                            <a:schemeClr val="tx1"/>
                          </a:solidFill>
                          <a:effectLst/>
                          <a:latin typeface="Times New Roman" panose="02020603050405020304" pitchFamily="18" charset="0"/>
                          <a:cs typeface="Times New Roman" panose="02020603050405020304" pitchFamily="18" charset="0"/>
                        </a:rPr>
                        <a:t>166Hf</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b"/>
                </a:tc>
                <a:tc>
                  <a:txBody>
                    <a:bodyPr/>
                    <a:lstStyle/>
                    <a:p>
                      <a:pPr algn="ctr">
                        <a:spcAft>
                          <a:spcPts val="0"/>
                        </a:spcAft>
                      </a:pPr>
                      <a:r>
                        <a:rPr lang="en-US" sz="1100">
                          <a:solidFill>
                            <a:schemeClr val="tx1"/>
                          </a:solidFill>
                          <a:effectLst/>
                          <a:latin typeface="Times New Roman" panose="02020603050405020304" pitchFamily="18" charset="0"/>
                          <a:cs typeface="Times New Roman" panose="02020603050405020304" pitchFamily="18" charset="0"/>
                        </a:rPr>
                        <a:t>6.77m</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b"/>
                </a:tc>
                <a:tc>
                  <a:txBody>
                    <a:bodyPr/>
                    <a:lstStyle/>
                    <a:p>
                      <a:pPr algn="ctr">
                        <a:spcAft>
                          <a:spcPts val="0"/>
                        </a:spcAft>
                      </a:pPr>
                      <a:r>
                        <a:rPr lang="en-US" sz="1100">
                          <a:solidFill>
                            <a:schemeClr val="tx1"/>
                          </a:solidFill>
                          <a:effectLst/>
                          <a:latin typeface="Times New Roman" panose="02020603050405020304" pitchFamily="18" charset="0"/>
                          <a:cs typeface="Times New Roman" panose="02020603050405020304" pitchFamily="18" charset="0"/>
                        </a:rPr>
                        <a:t>162Yb</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b"/>
                </a:tc>
                <a:tc>
                  <a:txBody>
                    <a:bodyPr/>
                    <a:lstStyle/>
                    <a:p>
                      <a:pPr algn="ctr">
                        <a:spcAft>
                          <a:spcPts val="0"/>
                        </a:spcAft>
                      </a:pPr>
                      <a:r>
                        <a:rPr lang="en-US" sz="1100">
                          <a:solidFill>
                            <a:schemeClr val="tx1"/>
                          </a:solidFill>
                          <a:effectLst/>
                          <a:latin typeface="Times New Roman" panose="02020603050405020304" pitchFamily="18" charset="0"/>
                          <a:cs typeface="Times New Roman" panose="02020603050405020304" pitchFamily="18" charset="0"/>
                        </a:rPr>
                        <a:t>18.87 m</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b"/>
                </a:tc>
                <a:tc>
                  <a:txBody>
                    <a:bodyPr/>
                    <a:lstStyle/>
                    <a:p>
                      <a:pPr algn="ctr">
                        <a:spcAft>
                          <a:spcPts val="0"/>
                        </a:spcAft>
                      </a:pPr>
                      <a:r>
                        <a:rPr lang="en-US" sz="1100">
                          <a:solidFill>
                            <a:schemeClr val="tx1"/>
                          </a:solidFill>
                          <a:effectLst/>
                          <a:latin typeface="Times New Roman" panose="02020603050405020304" pitchFamily="18" charset="0"/>
                          <a:cs typeface="Times New Roman" panose="02020603050405020304" pitchFamily="18" charset="0"/>
                        </a:rPr>
                        <a:t>-46.0977</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b"/>
                </a:tc>
                <a:tc>
                  <a:txBody>
                    <a:bodyPr/>
                    <a:lstStyle/>
                    <a:p>
                      <a:pPr algn="ctr">
                        <a:spcAft>
                          <a:spcPts val="0"/>
                        </a:spcAft>
                      </a:pPr>
                      <a:r>
                        <a:rPr lang="en-US" sz="1100">
                          <a:solidFill>
                            <a:schemeClr val="tx1"/>
                          </a:solidFill>
                          <a:effectLst/>
                          <a:latin typeface="Times New Roman" panose="02020603050405020304" pitchFamily="18" charset="0"/>
                          <a:cs typeface="Times New Roman" panose="02020603050405020304" pitchFamily="18" charset="0"/>
                        </a:rPr>
                        <a:t>-53.8589</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b"/>
                </a:tc>
                <a:tc>
                  <a:txBody>
                    <a:bodyPr/>
                    <a:lstStyle/>
                    <a:p>
                      <a:pPr algn="ctr">
                        <a:spcAft>
                          <a:spcPts val="0"/>
                        </a:spcAft>
                      </a:pPr>
                      <a:r>
                        <a:rPr lang="en-US" sz="1100">
                          <a:solidFill>
                            <a:schemeClr val="tx1"/>
                          </a:solidFill>
                          <a:effectLst/>
                          <a:latin typeface="Times New Roman" panose="02020603050405020304" pitchFamily="18" charset="0"/>
                          <a:cs typeface="Times New Roman" panose="02020603050405020304" pitchFamily="18" charset="0"/>
                        </a:rPr>
                        <a:t>-59.8263</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b"/>
                </a:tc>
                <a:tc>
                  <a:txBody>
                    <a:bodyPr/>
                    <a:lstStyle/>
                    <a:p>
                      <a:pPr algn="ctr">
                        <a:spcAft>
                          <a:spcPts val="0"/>
                        </a:spcAft>
                      </a:pPr>
                      <a:r>
                        <a:rPr lang="en-US" sz="1100">
                          <a:solidFill>
                            <a:schemeClr val="tx1"/>
                          </a:solidFill>
                          <a:effectLst/>
                          <a:latin typeface="Times New Roman" panose="02020603050405020304" pitchFamily="18" charset="0"/>
                          <a:cs typeface="Times New Roman" panose="02020603050405020304" pitchFamily="18" charset="0"/>
                        </a:rPr>
                        <a:t>7761.2</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b"/>
                </a:tc>
                <a:tc>
                  <a:txBody>
                    <a:bodyPr/>
                    <a:lstStyle/>
                    <a:p>
                      <a:pPr algn="ctr">
                        <a:spcAft>
                          <a:spcPts val="0"/>
                        </a:spcAft>
                      </a:pPr>
                      <a:r>
                        <a:rPr lang="en-US" sz="1100">
                          <a:solidFill>
                            <a:schemeClr val="tx1"/>
                          </a:solidFill>
                          <a:effectLst/>
                          <a:latin typeface="Times New Roman" panose="02020603050405020304" pitchFamily="18" charset="0"/>
                          <a:cs typeface="Times New Roman" panose="02020603050405020304" pitchFamily="18" charset="0"/>
                        </a:rPr>
                        <a:t> </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b"/>
                </a:tc>
                <a:tc>
                  <a:txBody>
                    <a:bodyPr/>
                    <a:lstStyle/>
                    <a:p>
                      <a:pPr algn="ctr">
                        <a:spcAft>
                          <a:spcPts val="0"/>
                        </a:spcAft>
                      </a:pPr>
                      <a:r>
                        <a:rPr lang="en-US" sz="1100">
                          <a:solidFill>
                            <a:schemeClr val="tx1"/>
                          </a:solidFill>
                          <a:effectLst/>
                          <a:latin typeface="Times New Roman" panose="02020603050405020304" pitchFamily="18" charset="0"/>
                          <a:cs typeface="Times New Roman" panose="02020603050405020304" pitchFamily="18" charset="0"/>
                        </a:rPr>
                        <a:t>-3542.5</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b"/>
                </a:tc>
                <a:tc>
                  <a:txBody>
                    <a:bodyPr/>
                    <a:lstStyle/>
                    <a:p>
                      <a:pPr algn="ctr">
                        <a:spcAft>
                          <a:spcPts val="0"/>
                        </a:spcAft>
                      </a:pPr>
                      <a:r>
                        <a:rPr lang="en-US" sz="1100">
                          <a:solidFill>
                            <a:schemeClr val="tx1"/>
                          </a:solidFill>
                          <a:effectLst/>
                          <a:latin typeface="Times New Roman" panose="02020603050405020304" pitchFamily="18" charset="0"/>
                          <a:cs typeface="Times New Roman" panose="02020603050405020304" pitchFamily="18" charset="0"/>
                        </a:rPr>
                        <a:t>11303.7</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b"/>
                </a:tc>
                <a:extLst>
                  <a:ext uri="{0D108BD9-81ED-4DB2-BD59-A6C34878D82A}">
                    <a16:rowId xmlns:a16="http://schemas.microsoft.com/office/drawing/2014/main" val="2933746262"/>
                  </a:ext>
                </a:extLst>
              </a:tr>
              <a:tr h="156519">
                <a:tc vMerge="1">
                  <a:txBody>
                    <a:bodyPr/>
                    <a:lstStyle/>
                    <a:p>
                      <a:endParaRPr lang="zh-CN" altLang="en-US"/>
                    </a:p>
                  </a:txBody>
                  <a:tcPr/>
                </a:tc>
                <a:tc>
                  <a:txBody>
                    <a:bodyPr/>
                    <a:lstStyle/>
                    <a:p>
                      <a:pPr algn="ctr">
                        <a:spcAft>
                          <a:spcPts val="0"/>
                        </a:spcAft>
                      </a:pPr>
                      <a:r>
                        <a:rPr lang="en-US" sz="1100">
                          <a:solidFill>
                            <a:schemeClr val="tx1"/>
                          </a:solidFill>
                          <a:effectLst/>
                          <a:latin typeface="Times New Roman" panose="02020603050405020304" pitchFamily="18" charset="0"/>
                          <a:cs typeface="Times New Roman" panose="02020603050405020304" pitchFamily="18" charset="0"/>
                        </a:rPr>
                        <a:t>162Lu</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b"/>
                </a:tc>
                <a:tc>
                  <a:txBody>
                    <a:bodyPr/>
                    <a:lstStyle/>
                    <a:p>
                      <a:pPr algn="ctr">
                        <a:spcAft>
                          <a:spcPts val="0"/>
                        </a:spcAft>
                      </a:pPr>
                      <a:r>
                        <a:rPr lang="en-US" sz="1100">
                          <a:solidFill>
                            <a:schemeClr val="tx1"/>
                          </a:solidFill>
                          <a:effectLst/>
                          <a:latin typeface="Times New Roman" panose="02020603050405020304" pitchFamily="18" charset="0"/>
                          <a:cs typeface="Times New Roman" panose="02020603050405020304" pitchFamily="18" charset="0"/>
                        </a:rPr>
                        <a:t>82.2</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b"/>
                </a:tc>
                <a:tc>
                  <a:txBody>
                    <a:bodyPr/>
                    <a:lstStyle/>
                    <a:p>
                      <a:pPr algn="ctr">
                        <a:spcAft>
                          <a:spcPts val="0"/>
                        </a:spcAft>
                      </a:pPr>
                      <a:r>
                        <a:rPr lang="en-US" sz="1100">
                          <a:solidFill>
                            <a:schemeClr val="tx1"/>
                          </a:solidFill>
                          <a:effectLst/>
                          <a:latin typeface="Times New Roman" panose="02020603050405020304" pitchFamily="18" charset="0"/>
                          <a:cs typeface="Times New Roman" panose="02020603050405020304" pitchFamily="18" charset="0"/>
                        </a:rPr>
                        <a:t>162Yb</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b"/>
                </a:tc>
                <a:tc>
                  <a:txBody>
                    <a:bodyPr/>
                    <a:lstStyle/>
                    <a:p>
                      <a:pPr algn="ctr">
                        <a:spcAft>
                          <a:spcPts val="0"/>
                        </a:spcAft>
                      </a:pPr>
                      <a:r>
                        <a:rPr lang="en-US" sz="1100">
                          <a:solidFill>
                            <a:schemeClr val="tx1"/>
                          </a:solidFill>
                          <a:effectLst/>
                          <a:latin typeface="Times New Roman" panose="02020603050405020304" pitchFamily="18" charset="0"/>
                          <a:cs typeface="Times New Roman" panose="02020603050405020304" pitchFamily="18" charset="0"/>
                        </a:rPr>
                        <a:t>18.87 m</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b"/>
                </a:tc>
                <a:tc>
                  <a:txBody>
                    <a:bodyPr/>
                    <a:lstStyle/>
                    <a:p>
                      <a:pPr algn="ctr">
                        <a:spcAft>
                          <a:spcPts val="0"/>
                        </a:spcAft>
                      </a:pPr>
                      <a:r>
                        <a:rPr lang="en-US" sz="1100">
                          <a:solidFill>
                            <a:schemeClr val="tx1"/>
                          </a:solidFill>
                          <a:effectLst/>
                          <a:latin typeface="Times New Roman" panose="02020603050405020304" pitchFamily="18" charset="0"/>
                          <a:cs typeface="Times New Roman" panose="02020603050405020304" pitchFamily="18" charset="0"/>
                        </a:rPr>
                        <a:t>158Er</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b"/>
                </a:tc>
                <a:tc>
                  <a:txBody>
                    <a:bodyPr/>
                    <a:lstStyle/>
                    <a:p>
                      <a:pPr algn="ctr">
                        <a:spcAft>
                          <a:spcPts val="0"/>
                        </a:spcAft>
                      </a:pPr>
                      <a:r>
                        <a:rPr lang="en-US" sz="1100">
                          <a:solidFill>
                            <a:schemeClr val="tx1"/>
                          </a:solidFill>
                          <a:effectLst/>
                          <a:latin typeface="Times New Roman" panose="02020603050405020304" pitchFamily="18" charset="0"/>
                          <a:cs typeface="Times New Roman" panose="02020603050405020304" pitchFamily="18" charset="0"/>
                        </a:rPr>
                        <a:t>2.29 h</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b"/>
                </a:tc>
                <a:tc>
                  <a:txBody>
                    <a:bodyPr/>
                    <a:lstStyle/>
                    <a:p>
                      <a:pPr algn="ctr">
                        <a:spcAft>
                          <a:spcPts val="0"/>
                        </a:spcAft>
                      </a:pPr>
                      <a:r>
                        <a:rPr lang="en-US" sz="1100">
                          <a:solidFill>
                            <a:schemeClr val="tx1"/>
                          </a:solidFill>
                          <a:effectLst/>
                          <a:latin typeface="Times New Roman" panose="02020603050405020304" pitchFamily="18" charset="0"/>
                          <a:cs typeface="Times New Roman" panose="02020603050405020304" pitchFamily="18" charset="0"/>
                        </a:rPr>
                        <a:t>-52.8317</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b"/>
                </a:tc>
                <a:tc>
                  <a:txBody>
                    <a:bodyPr/>
                    <a:lstStyle/>
                    <a:p>
                      <a:pPr algn="ctr">
                        <a:spcAft>
                          <a:spcPts val="0"/>
                        </a:spcAft>
                      </a:pPr>
                      <a:r>
                        <a:rPr lang="en-US" sz="1100">
                          <a:solidFill>
                            <a:schemeClr val="tx1"/>
                          </a:solidFill>
                          <a:effectLst/>
                          <a:latin typeface="Times New Roman" panose="02020603050405020304" pitchFamily="18" charset="0"/>
                          <a:cs typeface="Times New Roman" panose="02020603050405020304" pitchFamily="18" charset="0"/>
                        </a:rPr>
                        <a:t>-59.8263</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b"/>
                </a:tc>
                <a:tc>
                  <a:txBody>
                    <a:bodyPr/>
                    <a:lstStyle/>
                    <a:p>
                      <a:pPr algn="ctr">
                        <a:spcAft>
                          <a:spcPts val="0"/>
                        </a:spcAft>
                      </a:pPr>
                      <a:r>
                        <a:rPr lang="en-US" sz="1100">
                          <a:solidFill>
                            <a:schemeClr val="tx1"/>
                          </a:solidFill>
                          <a:effectLst/>
                          <a:latin typeface="Times New Roman" panose="02020603050405020304" pitchFamily="18" charset="0"/>
                          <a:cs typeface="Times New Roman" panose="02020603050405020304" pitchFamily="18" charset="0"/>
                        </a:rPr>
                        <a:t>-60.5003</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b"/>
                </a:tc>
                <a:tc>
                  <a:txBody>
                    <a:bodyPr/>
                    <a:lstStyle/>
                    <a:p>
                      <a:pPr algn="ctr">
                        <a:spcAft>
                          <a:spcPts val="0"/>
                        </a:spcAft>
                      </a:pPr>
                      <a:r>
                        <a:rPr lang="en-US" sz="1100">
                          <a:solidFill>
                            <a:schemeClr val="tx1"/>
                          </a:solidFill>
                          <a:effectLst/>
                          <a:latin typeface="Times New Roman" panose="02020603050405020304" pitchFamily="18" charset="0"/>
                          <a:cs typeface="Times New Roman" panose="02020603050405020304" pitchFamily="18" charset="0"/>
                        </a:rPr>
                        <a:t>6994.6</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b"/>
                </a:tc>
                <a:tc>
                  <a:txBody>
                    <a:bodyPr/>
                    <a:lstStyle/>
                    <a:p>
                      <a:pPr algn="ctr">
                        <a:spcAft>
                          <a:spcPts val="0"/>
                        </a:spcAft>
                      </a:pPr>
                      <a:r>
                        <a:rPr lang="en-US" sz="1100">
                          <a:solidFill>
                            <a:schemeClr val="tx1"/>
                          </a:solidFill>
                          <a:effectLst/>
                          <a:latin typeface="Times New Roman" panose="02020603050405020304" pitchFamily="18" charset="0"/>
                          <a:cs typeface="Times New Roman" panose="02020603050405020304" pitchFamily="18" charset="0"/>
                        </a:rPr>
                        <a:t> </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b"/>
                </a:tc>
                <a:tc>
                  <a:txBody>
                    <a:bodyPr/>
                    <a:lstStyle/>
                    <a:p>
                      <a:pPr algn="ctr">
                        <a:spcAft>
                          <a:spcPts val="0"/>
                        </a:spcAft>
                      </a:pPr>
                      <a:r>
                        <a:rPr lang="en-US" sz="1100">
                          <a:solidFill>
                            <a:schemeClr val="tx1"/>
                          </a:solidFill>
                          <a:effectLst/>
                          <a:latin typeface="Times New Roman" panose="02020603050405020304" pitchFamily="18" charset="0"/>
                          <a:cs typeface="Times New Roman" panose="02020603050405020304" pitchFamily="18" charset="0"/>
                        </a:rPr>
                        <a:t>1750.9</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b"/>
                </a:tc>
                <a:tc>
                  <a:txBody>
                    <a:bodyPr/>
                    <a:lstStyle/>
                    <a:p>
                      <a:pPr algn="ctr">
                        <a:spcAft>
                          <a:spcPts val="0"/>
                        </a:spcAft>
                      </a:pPr>
                      <a:r>
                        <a:rPr lang="en-US" sz="1100">
                          <a:solidFill>
                            <a:schemeClr val="tx1"/>
                          </a:solidFill>
                          <a:effectLst/>
                          <a:latin typeface="Times New Roman" panose="02020603050405020304" pitchFamily="18" charset="0"/>
                          <a:cs typeface="Times New Roman" panose="02020603050405020304" pitchFamily="18" charset="0"/>
                        </a:rPr>
                        <a:t>5243.7</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b"/>
                </a:tc>
                <a:extLst>
                  <a:ext uri="{0D108BD9-81ED-4DB2-BD59-A6C34878D82A}">
                    <a16:rowId xmlns:a16="http://schemas.microsoft.com/office/drawing/2014/main" val="264865189"/>
                  </a:ext>
                </a:extLst>
              </a:tr>
              <a:tr h="156519">
                <a:tc vMerge="1">
                  <a:txBody>
                    <a:bodyPr/>
                    <a:lstStyle/>
                    <a:p>
                      <a:endParaRPr lang="zh-CN" altLang="en-US"/>
                    </a:p>
                  </a:txBody>
                  <a:tcPr/>
                </a:tc>
                <a:tc>
                  <a:txBody>
                    <a:bodyPr/>
                    <a:lstStyle/>
                    <a:p>
                      <a:pPr algn="ctr">
                        <a:spcAft>
                          <a:spcPts val="0"/>
                        </a:spcAft>
                      </a:pPr>
                      <a:r>
                        <a:rPr lang="en-US" sz="1100">
                          <a:solidFill>
                            <a:schemeClr val="tx1"/>
                          </a:solidFill>
                          <a:effectLst/>
                          <a:latin typeface="Times New Roman" panose="02020603050405020304" pitchFamily="18" charset="0"/>
                          <a:cs typeface="Times New Roman" panose="02020603050405020304" pitchFamily="18" charset="0"/>
                        </a:rPr>
                        <a:t>158Tm</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b"/>
                </a:tc>
                <a:tc>
                  <a:txBody>
                    <a:bodyPr/>
                    <a:lstStyle/>
                    <a:p>
                      <a:pPr algn="ctr">
                        <a:spcAft>
                          <a:spcPts val="0"/>
                        </a:spcAft>
                      </a:pPr>
                      <a:r>
                        <a:rPr lang="en-US" sz="1100">
                          <a:solidFill>
                            <a:schemeClr val="tx1"/>
                          </a:solidFill>
                          <a:effectLst/>
                          <a:latin typeface="Times New Roman" panose="02020603050405020304" pitchFamily="18" charset="0"/>
                          <a:cs typeface="Times New Roman" panose="02020603050405020304" pitchFamily="18" charset="0"/>
                        </a:rPr>
                        <a:t>238.8</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b"/>
                </a:tc>
                <a:tc>
                  <a:txBody>
                    <a:bodyPr/>
                    <a:lstStyle/>
                    <a:p>
                      <a:pPr algn="ctr">
                        <a:spcAft>
                          <a:spcPts val="0"/>
                        </a:spcAft>
                      </a:pPr>
                      <a:r>
                        <a:rPr lang="en-US" sz="1100">
                          <a:solidFill>
                            <a:schemeClr val="tx1"/>
                          </a:solidFill>
                          <a:effectLst/>
                          <a:latin typeface="Times New Roman" panose="02020603050405020304" pitchFamily="18" charset="0"/>
                          <a:cs typeface="Times New Roman" panose="02020603050405020304" pitchFamily="18" charset="0"/>
                        </a:rPr>
                        <a:t>158Er</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b"/>
                </a:tc>
                <a:tc>
                  <a:txBody>
                    <a:bodyPr/>
                    <a:lstStyle/>
                    <a:p>
                      <a:pPr algn="ctr">
                        <a:spcAft>
                          <a:spcPts val="0"/>
                        </a:spcAft>
                      </a:pPr>
                      <a:r>
                        <a:rPr lang="en-US" sz="1100">
                          <a:solidFill>
                            <a:schemeClr val="tx1"/>
                          </a:solidFill>
                          <a:effectLst/>
                          <a:latin typeface="Times New Roman" panose="02020603050405020304" pitchFamily="18" charset="0"/>
                          <a:cs typeface="Times New Roman" panose="02020603050405020304" pitchFamily="18" charset="0"/>
                        </a:rPr>
                        <a:t> </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b"/>
                </a:tc>
                <a:tc>
                  <a:txBody>
                    <a:bodyPr/>
                    <a:lstStyle/>
                    <a:p>
                      <a:pPr algn="ctr">
                        <a:spcAft>
                          <a:spcPts val="0"/>
                        </a:spcAft>
                      </a:pPr>
                      <a:r>
                        <a:rPr lang="en-US" sz="1100">
                          <a:solidFill>
                            <a:schemeClr val="tx1"/>
                          </a:solidFill>
                          <a:effectLst/>
                          <a:latin typeface="Times New Roman" panose="02020603050405020304" pitchFamily="18" charset="0"/>
                          <a:cs typeface="Times New Roman" panose="02020603050405020304" pitchFamily="18" charset="0"/>
                        </a:rPr>
                        <a:t>154Dy</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b"/>
                </a:tc>
                <a:tc>
                  <a:txBody>
                    <a:bodyPr/>
                    <a:lstStyle/>
                    <a:p>
                      <a:pPr algn="ctr">
                        <a:spcAft>
                          <a:spcPts val="0"/>
                        </a:spcAft>
                      </a:pPr>
                      <a:r>
                        <a:rPr lang="en-US" sz="1100">
                          <a:solidFill>
                            <a:schemeClr val="tx1"/>
                          </a:solidFill>
                          <a:effectLst/>
                          <a:latin typeface="Times New Roman" panose="02020603050405020304" pitchFamily="18" charset="0"/>
                          <a:cs typeface="Times New Roman" panose="02020603050405020304" pitchFamily="18" charset="0"/>
                        </a:rPr>
                        <a:t> </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b"/>
                </a:tc>
                <a:tc>
                  <a:txBody>
                    <a:bodyPr/>
                    <a:lstStyle/>
                    <a:p>
                      <a:pPr algn="ctr">
                        <a:spcAft>
                          <a:spcPts val="0"/>
                        </a:spcAft>
                      </a:pPr>
                      <a:r>
                        <a:rPr lang="en-US" sz="1100">
                          <a:solidFill>
                            <a:schemeClr val="tx1"/>
                          </a:solidFill>
                          <a:effectLst/>
                          <a:latin typeface="Times New Roman" panose="02020603050405020304" pitchFamily="18" charset="0"/>
                          <a:cs typeface="Times New Roman" panose="02020603050405020304" pitchFamily="18" charset="0"/>
                        </a:rPr>
                        <a:t>-58.7037</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b"/>
                </a:tc>
                <a:tc>
                  <a:txBody>
                    <a:bodyPr/>
                    <a:lstStyle/>
                    <a:p>
                      <a:pPr algn="ctr">
                        <a:spcAft>
                          <a:spcPts val="0"/>
                        </a:spcAft>
                      </a:pPr>
                      <a:r>
                        <a:rPr lang="en-US" sz="1100">
                          <a:solidFill>
                            <a:schemeClr val="tx1"/>
                          </a:solidFill>
                          <a:effectLst/>
                          <a:latin typeface="Times New Roman" panose="02020603050405020304" pitchFamily="18" charset="0"/>
                          <a:cs typeface="Times New Roman" panose="02020603050405020304" pitchFamily="18" charset="0"/>
                        </a:rPr>
                        <a:t>-60.5003</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b"/>
                </a:tc>
                <a:tc>
                  <a:txBody>
                    <a:bodyPr/>
                    <a:lstStyle/>
                    <a:p>
                      <a:pPr algn="ctr">
                        <a:spcAft>
                          <a:spcPts val="0"/>
                        </a:spcAft>
                      </a:pPr>
                      <a:r>
                        <a:rPr lang="en-US" sz="1100">
                          <a:solidFill>
                            <a:schemeClr val="tx1"/>
                          </a:solidFill>
                          <a:effectLst/>
                          <a:latin typeface="Times New Roman" panose="02020603050405020304" pitchFamily="18" charset="0"/>
                          <a:cs typeface="Times New Roman" panose="02020603050405020304" pitchFamily="18" charset="0"/>
                        </a:rPr>
                        <a:t>-65.3038</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b"/>
                </a:tc>
                <a:tc>
                  <a:txBody>
                    <a:bodyPr/>
                    <a:lstStyle/>
                    <a:p>
                      <a:pPr algn="ctr">
                        <a:spcAft>
                          <a:spcPts val="0"/>
                        </a:spcAft>
                      </a:pPr>
                      <a:r>
                        <a:rPr lang="en-US" sz="1100">
                          <a:solidFill>
                            <a:schemeClr val="tx1"/>
                          </a:solidFill>
                          <a:effectLst/>
                          <a:latin typeface="Times New Roman" panose="02020603050405020304" pitchFamily="18" charset="0"/>
                          <a:cs typeface="Times New Roman" panose="02020603050405020304" pitchFamily="18" charset="0"/>
                        </a:rPr>
                        <a:t>1796.6</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b"/>
                </a:tc>
                <a:tc>
                  <a:txBody>
                    <a:bodyPr/>
                    <a:lstStyle/>
                    <a:p>
                      <a:pPr algn="ctr">
                        <a:spcAft>
                          <a:spcPts val="0"/>
                        </a:spcAft>
                      </a:pPr>
                      <a:r>
                        <a:rPr lang="en-US" sz="1100">
                          <a:solidFill>
                            <a:schemeClr val="tx1"/>
                          </a:solidFill>
                          <a:effectLst/>
                          <a:latin typeface="Times New Roman" panose="02020603050405020304" pitchFamily="18" charset="0"/>
                          <a:cs typeface="Times New Roman" panose="02020603050405020304" pitchFamily="18" charset="0"/>
                        </a:rPr>
                        <a:t> </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b"/>
                </a:tc>
                <a:tc>
                  <a:txBody>
                    <a:bodyPr/>
                    <a:lstStyle/>
                    <a:p>
                      <a:pPr algn="ctr">
                        <a:spcAft>
                          <a:spcPts val="0"/>
                        </a:spcAft>
                      </a:pPr>
                      <a:r>
                        <a:rPr lang="en-US" sz="1100">
                          <a:solidFill>
                            <a:schemeClr val="tx1"/>
                          </a:solidFill>
                          <a:effectLst/>
                          <a:latin typeface="Times New Roman" panose="02020603050405020304" pitchFamily="18" charset="0"/>
                          <a:cs typeface="Times New Roman" panose="02020603050405020304" pitchFamily="18" charset="0"/>
                        </a:rPr>
                        <a:t>-2378.6</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b"/>
                </a:tc>
                <a:tc>
                  <a:txBody>
                    <a:bodyPr/>
                    <a:lstStyle/>
                    <a:p>
                      <a:pPr algn="ctr">
                        <a:spcAft>
                          <a:spcPts val="0"/>
                        </a:spcAft>
                      </a:pPr>
                      <a:r>
                        <a:rPr lang="en-US" sz="1100">
                          <a:solidFill>
                            <a:schemeClr val="tx1"/>
                          </a:solidFill>
                          <a:effectLst/>
                          <a:latin typeface="Times New Roman" panose="02020603050405020304" pitchFamily="18" charset="0"/>
                          <a:cs typeface="Times New Roman" panose="02020603050405020304" pitchFamily="18" charset="0"/>
                        </a:rPr>
                        <a:t>4175.2</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b"/>
                </a:tc>
                <a:extLst>
                  <a:ext uri="{0D108BD9-81ED-4DB2-BD59-A6C34878D82A}">
                    <a16:rowId xmlns:a16="http://schemas.microsoft.com/office/drawing/2014/main" val="3090088516"/>
                  </a:ext>
                </a:extLst>
              </a:tr>
              <a:tr h="156519">
                <a:tc vMerge="1">
                  <a:txBody>
                    <a:bodyPr/>
                    <a:lstStyle/>
                    <a:p>
                      <a:endParaRPr lang="zh-CN" altLang="en-US"/>
                    </a:p>
                  </a:txBody>
                  <a:tcPr/>
                </a:tc>
                <a:tc>
                  <a:txBody>
                    <a:bodyPr/>
                    <a:lstStyle/>
                    <a:p>
                      <a:pPr algn="ctr">
                        <a:spcAft>
                          <a:spcPts val="0"/>
                        </a:spcAft>
                      </a:pPr>
                      <a:r>
                        <a:rPr lang="en-US" sz="1100">
                          <a:solidFill>
                            <a:schemeClr val="tx1"/>
                          </a:solidFill>
                          <a:effectLst/>
                          <a:latin typeface="Times New Roman" panose="02020603050405020304" pitchFamily="18" charset="0"/>
                          <a:cs typeface="Times New Roman" panose="02020603050405020304" pitchFamily="18" charset="0"/>
                        </a:rPr>
                        <a:t>154Ho</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b"/>
                </a:tc>
                <a:tc>
                  <a:txBody>
                    <a:bodyPr/>
                    <a:lstStyle/>
                    <a:p>
                      <a:pPr algn="ctr">
                        <a:spcAft>
                          <a:spcPts val="0"/>
                        </a:spcAft>
                      </a:pPr>
                      <a:r>
                        <a:rPr lang="en-US" sz="1100">
                          <a:solidFill>
                            <a:schemeClr val="tx1"/>
                          </a:solidFill>
                          <a:effectLst/>
                          <a:latin typeface="Times New Roman" panose="02020603050405020304" pitchFamily="18" charset="0"/>
                          <a:cs typeface="Times New Roman" panose="02020603050405020304" pitchFamily="18" charset="0"/>
                        </a:rPr>
                        <a:t>705.6</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b"/>
                </a:tc>
                <a:tc>
                  <a:txBody>
                    <a:bodyPr/>
                    <a:lstStyle/>
                    <a:p>
                      <a:pPr algn="ctr">
                        <a:spcAft>
                          <a:spcPts val="0"/>
                        </a:spcAft>
                      </a:pPr>
                      <a:r>
                        <a:rPr lang="en-US" sz="1100">
                          <a:solidFill>
                            <a:schemeClr val="tx1"/>
                          </a:solidFill>
                          <a:effectLst/>
                          <a:latin typeface="Times New Roman" panose="02020603050405020304" pitchFamily="18" charset="0"/>
                          <a:cs typeface="Times New Roman" panose="02020603050405020304" pitchFamily="18" charset="0"/>
                        </a:rPr>
                        <a:t>154Dy</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b"/>
                </a:tc>
                <a:tc>
                  <a:txBody>
                    <a:bodyPr/>
                    <a:lstStyle/>
                    <a:p>
                      <a:pPr algn="ctr">
                        <a:spcAft>
                          <a:spcPts val="0"/>
                        </a:spcAft>
                      </a:pPr>
                      <a:r>
                        <a:rPr lang="en-US" sz="1100">
                          <a:solidFill>
                            <a:schemeClr val="tx1"/>
                          </a:solidFill>
                          <a:effectLst/>
                          <a:latin typeface="Times New Roman" panose="02020603050405020304" pitchFamily="18" charset="0"/>
                          <a:cs typeface="Times New Roman" panose="02020603050405020304" pitchFamily="18" charset="0"/>
                        </a:rPr>
                        <a:t> </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b"/>
                </a:tc>
                <a:tc>
                  <a:txBody>
                    <a:bodyPr/>
                    <a:lstStyle/>
                    <a:p>
                      <a:pPr algn="ctr">
                        <a:spcAft>
                          <a:spcPts val="0"/>
                        </a:spcAft>
                      </a:pPr>
                      <a:r>
                        <a:rPr lang="en-US" sz="1100">
                          <a:solidFill>
                            <a:schemeClr val="tx1"/>
                          </a:solidFill>
                          <a:effectLst/>
                          <a:latin typeface="Times New Roman" panose="02020603050405020304" pitchFamily="18" charset="0"/>
                          <a:cs typeface="Times New Roman" panose="02020603050405020304" pitchFamily="18" charset="0"/>
                        </a:rPr>
                        <a:t>150Gd</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b"/>
                </a:tc>
                <a:tc>
                  <a:txBody>
                    <a:bodyPr/>
                    <a:lstStyle/>
                    <a:p>
                      <a:pPr algn="ctr">
                        <a:spcAft>
                          <a:spcPts val="0"/>
                        </a:spcAft>
                      </a:pPr>
                      <a:r>
                        <a:rPr lang="en-US" sz="1100">
                          <a:solidFill>
                            <a:schemeClr val="tx1"/>
                          </a:solidFill>
                          <a:effectLst/>
                          <a:latin typeface="Times New Roman" panose="02020603050405020304" pitchFamily="18" charset="0"/>
                          <a:cs typeface="Times New Roman" panose="02020603050405020304" pitchFamily="18" charset="0"/>
                        </a:rPr>
                        <a:t> </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b"/>
                </a:tc>
                <a:tc>
                  <a:txBody>
                    <a:bodyPr/>
                    <a:lstStyle/>
                    <a:p>
                      <a:pPr algn="ctr">
                        <a:spcAft>
                          <a:spcPts val="0"/>
                        </a:spcAft>
                      </a:pPr>
                      <a:r>
                        <a:rPr lang="en-US" sz="1100" dirty="0">
                          <a:solidFill>
                            <a:schemeClr val="tx1"/>
                          </a:solidFill>
                          <a:effectLst/>
                          <a:latin typeface="Times New Roman" panose="02020603050405020304" pitchFamily="18" charset="0"/>
                          <a:cs typeface="Times New Roman" panose="02020603050405020304" pitchFamily="18" charset="0"/>
                        </a:rPr>
                        <a:t>-64.6393</a:t>
                      </a:r>
                      <a:endParaRPr lang="zh-CN" sz="1100" dirty="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b"/>
                </a:tc>
                <a:tc>
                  <a:txBody>
                    <a:bodyPr/>
                    <a:lstStyle/>
                    <a:p>
                      <a:pPr algn="ctr">
                        <a:spcAft>
                          <a:spcPts val="0"/>
                        </a:spcAft>
                      </a:pPr>
                      <a:r>
                        <a:rPr lang="en-US" sz="1100">
                          <a:solidFill>
                            <a:schemeClr val="tx1"/>
                          </a:solidFill>
                          <a:effectLst/>
                          <a:latin typeface="Times New Roman" panose="02020603050405020304" pitchFamily="18" charset="0"/>
                          <a:cs typeface="Times New Roman" panose="02020603050405020304" pitchFamily="18" charset="0"/>
                        </a:rPr>
                        <a:t>-65.3038</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b"/>
                </a:tc>
                <a:tc>
                  <a:txBody>
                    <a:bodyPr/>
                    <a:lstStyle/>
                    <a:p>
                      <a:pPr algn="ctr">
                        <a:spcAft>
                          <a:spcPts val="0"/>
                        </a:spcAft>
                      </a:pPr>
                      <a:r>
                        <a:rPr lang="en-US" sz="1100">
                          <a:solidFill>
                            <a:schemeClr val="tx1"/>
                          </a:solidFill>
                          <a:effectLst/>
                          <a:latin typeface="Times New Roman" panose="02020603050405020304" pitchFamily="18" charset="0"/>
                          <a:cs typeface="Times New Roman" panose="02020603050405020304" pitchFamily="18" charset="0"/>
                        </a:rPr>
                        <a:t>-75.7639</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b"/>
                </a:tc>
                <a:tc>
                  <a:txBody>
                    <a:bodyPr/>
                    <a:lstStyle/>
                    <a:p>
                      <a:pPr algn="ctr">
                        <a:spcAft>
                          <a:spcPts val="0"/>
                        </a:spcAft>
                      </a:pPr>
                      <a:r>
                        <a:rPr lang="en-US" sz="1100">
                          <a:solidFill>
                            <a:schemeClr val="tx1"/>
                          </a:solidFill>
                          <a:effectLst/>
                          <a:latin typeface="Times New Roman" panose="02020603050405020304" pitchFamily="18" charset="0"/>
                          <a:cs typeface="Times New Roman" panose="02020603050405020304" pitchFamily="18" charset="0"/>
                        </a:rPr>
                        <a:t>664.5</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b"/>
                </a:tc>
                <a:tc>
                  <a:txBody>
                    <a:bodyPr/>
                    <a:lstStyle/>
                    <a:p>
                      <a:pPr algn="ctr">
                        <a:spcAft>
                          <a:spcPts val="0"/>
                        </a:spcAft>
                      </a:pPr>
                      <a:r>
                        <a:rPr lang="en-US" sz="1100">
                          <a:solidFill>
                            <a:schemeClr val="tx1"/>
                          </a:solidFill>
                          <a:effectLst/>
                          <a:latin typeface="Times New Roman" panose="02020603050405020304" pitchFamily="18" charset="0"/>
                          <a:cs typeface="Times New Roman" panose="02020603050405020304" pitchFamily="18" charset="0"/>
                        </a:rPr>
                        <a:t> </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b"/>
                </a:tc>
                <a:tc>
                  <a:txBody>
                    <a:bodyPr/>
                    <a:lstStyle/>
                    <a:p>
                      <a:pPr algn="ctr">
                        <a:spcAft>
                          <a:spcPts val="0"/>
                        </a:spcAft>
                      </a:pPr>
                      <a:r>
                        <a:rPr lang="en-US" sz="1100" dirty="0">
                          <a:solidFill>
                            <a:schemeClr val="tx1"/>
                          </a:solidFill>
                          <a:effectLst/>
                          <a:latin typeface="Times New Roman" panose="02020603050405020304" pitchFamily="18" charset="0"/>
                          <a:cs typeface="Times New Roman" panose="02020603050405020304" pitchFamily="18" charset="0"/>
                        </a:rPr>
                        <a:t>-8035.2</a:t>
                      </a:r>
                      <a:endParaRPr lang="zh-CN" sz="1100" dirty="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b"/>
                </a:tc>
                <a:tc>
                  <a:txBody>
                    <a:bodyPr/>
                    <a:lstStyle/>
                    <a:p>
                      <a:pPr algn="ctr">
                        <a:spcAft>
                          <a:spcPts val="0"/>
                        </a:spcAft>
                      </a:pPr>
                      <a:r>
                        <a:rPr lang="en-US" sz="1100">
                          <a:solidFill>
                            <a:schemeClr val="tx1"/>
                          </a:solidFill>
                          <a:effectLst/>
                          <a:latin typeface="Times New Roman" panose="02020603050405020304" pitchFamily="18" charset="0"/>
                          <a:cs typeface="Times New Roman" panose="02020603050405020304" pitchFamily="18" charset="0"/>
                        </a:rPr>
                        <a:t>8699.7</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b"/>
                </a:tc>
                <a:extLst>
                  <a:ext uri="{0D108BD9-81ED-4DB2-BD59-A6C34878D82A}">
                    <a16:rowId xmlns:a16="http://schemas.microsoft.com/office/drawing/2014/main" val="1059182490"/>
                  </a:ext>
                </a:extLst>
              </a:tr>
              <a:tr h="156519">
                <a:tc vMerge="1">
                  <a:txBody>
                    <a:bodyPr/>
                    <a:lstStyle/>
                    <a:p>
                      <a:endParaRPr lang="zh-CN" altLang="en-US"/>
                    </a:p>
                  </a:txBody>
                  <a:tcPr/>
                </a:tc>
                <a:tc>
                  <a:txBody>
                    <a:bodyPr/>
                    <a:lstStyle/>
                    <a:p>
                      <a:pPr algn="ctr">
                        <a:spcAft>
                          <a:spcPts val="0"/>
                        </a:spcAft>
                      </a:pPr>
                      <a:r>
                        <a:rPr lang="en-US" sz="1100">
                          <a:solidFill>
                            <a:schemeClr val="tx1"/>
                          </a:solidFill>
                          <a:effectLst/>
                          <a:latin typeface="Times New Roman" panose="02020603050405020304" pitchFamily="18" charset="0"/>
                          <a:cs typeface="Times New Roman" panose="02020603050405020304" pitchFamily="18" charset="0"/>
                        </a:rPr>
                        <a:t>150Tb</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b"/>
                </a:tc>
                <a:tc>
                  <a:txBody>
                    <a:bodyPr/>
                    <a:lstStyle/>
                    <a:p>
                      <a:pPr algn="ctr">
                        <a:spcAft>
                          <a:spcPts val="0"/>
                        </a:spcAft>
                      </a:pPr>
                      <a:r>
                        <a:rPr lang="en-US" sz="1100">
                          <a:solidFill>
                            <a:schemeClr val="tx1"/>
                          </a:solidFill>
                          <a:effectLst/>
                          <a:latin typeface="Times New Roman" panose="02020603050405020304" pitchFamily="18" charset="0"/>
                          <a:cs typeface="Times New Roman" panose="02020603050405020304" pitchFamily="18" charset="0"/>
                        </a:rPr>
                        <a:t>12528</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b"/>
                </a:tc>
                <a:tc>
                  <a:txBody>
                    <a:bodyPr/>
                    <a:lstStyle/>
                    <a:p>
                      <a:pPr algn="ctr">
                        <a:spcAft>
                          <a:spcPts val="0"/>
                        </a:spcAft>
                      </a:pPr>
                      <a:r>
                        <a:rPr lang="en-US" sz="1100">
                          <a:solidFill>
                            <a:schemeClr val="tx1"/>
                          </a:solidFill>
                          <a:effectLst/>
                          <a:latin typeface="Times New Roman" panose="02020603050405020304" pitchFamily="18" charset="0"/>
                          <a:cs typeface="Times New Roman" panose="02020603050405020304" pitchFamily="18" charset="0"/>
                        </a:rPr>
                        <a:t>150Gd</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b"/>
                </a:tc>
                <a:tc>
                  <a:txBody>
                    <a:bodyPr/>
                    <a:lstStyle/>
                    <a:p>
                      <a:pPr algn="ctr">
                        <a:spcAft>
                          <a:spcPts val="0"/>
                        </a:spcAft>
                      </a:pPr>
                      <a:r>
                        <a:rPr lang="en-US" sz="1100">
                          <a:solidFill>
                            <a:schemeClr val="tx1"/>
                          </a:solidFill>
                          <a:effectLst/>
                          <a:latin typeface="Times New Roman" panose="02020603050405020304" pitchFamily="18" charset="0"/>
                          <a:cs typeface="Times New Roman" panose="02020603050405020304" pitchFamily="18" charset="0"/>
                        </a:rPr>
                        <a:t>1.79e6 y</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b"/>
                </a:tc>
                <a:tc>
                  <a:txBody>
                    <a:bodyPr/>
                    <a:lstStyle/>
                    <a:p>
                      <a:pPr algn="ctr">
                        <a:spcAft>
                          <a:spcPts val="0"/>
                        </a:spcAft>
                      </a:pPr>
                      <a:r>
                        <a:rPr lang="en-US" sz="1100">
                          <a:solidFill>
                            <a:schemeClr val="tx1"/>
                          </a:solidFill>
                          <a:effectLst/>
                          <a:latin typeface="Times New Roman" panose="02020603050405020304" pitchFamily="18" charset="0"/>
                          <a:cs typeface="Times New Roman" panose="02020603050405020304" pitchFamily="18" charset="0"/>
                        </a:rPr>
                        <a:t>146Sm</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b"/>
                </a:tc>
                <a:tc>
                  <a:txBody>
                    <a:bodyPr/>
                    <a:lstStyle/>
                    <a:p>
                      <a:pPr algn="ctr">
                        <a:spcAft>
                          <a:spcPts val="0"/>
                        </a:spcAft>
                      </a:pPr>
                      <a:r>
                        <a:rPr lang="en-US" sz="1100">
                          <a:solidFill>
                            <a:schemeClr val="tx1"/>
                          </a:solidFill>
                          <a:effectLst/>
                          <a:latin typeface="Times New Roman" panose="02020603050405020304" pitchFamily="18" charset="0"/>
                          <a:cs typeface="Times New Roman" panose="02020603050405020304" pitchFamily="18" charset="0"/>
                        </a:rPr>
                        <a:t> </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b"/>
                </a:tc>
                <a:tc>
                  <a:txBody>
                    <a:bodyPr/>
                    <a:lstStyle/>
                    <a:p>
                      <a:pPr algn="ctr">
                        <a:spcAft>
                          <a:spcPts val="0"/>
                        </a:spcAft>
                      </a:pPr>
                      <a:r>
                        <a:rPr lang="en-US" sz="1100">
                          <a:solidFill>
                            <a:schemeClr val="tx1"/>
                          </a:solidFill>
                          <a:effectLst/>
                          <a:latin typeface="Times New Roman" panose="02020603050405020304" pitchFamily="18" charset="0"/>
                          <a:cs typeface="Times New Roman" panose="02020603050405020304" pitchFamily="18" charset="0"/>
                        </a:rPr>
                        <a:t>-71.1057</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b"/>
                </a:tc>
                <a:tc>
                  <a:txBody>
                    <a:bodyPr/>
                    <a:lstStyle/>
                    <a:p>
                      <a:pPr algn="ctr">
                        <a:spcAft>
                          <a:spcPts val="0"/>
                        </a:spcAft>
                      </a:pPr>
                      <a:r>
                        <a:rPr lang="en-US" sz="1100">
                          <a:solidFill>
                            <a:schemeClr val="tx1"/>
                          </a:solidFill>
                          <a:effectLst/>
                          <a:latin typeface="Times New Roman" panose="02020603050405020304" pitchFamily="18" charset="0"/>
                          <a:cs typeface="Times New Roman" panose="02020603050405020304" pitchFamily="18" charset="0"/>
                        </a:rPr>
                        <a:t>-75.7639</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b"/>
                </a:tc>
                <a:tc>
                  <a:txBody>
                    <a:bodyPr/>
                    <a:lstStyle/>
                    <a:p>
                      <a:pPr algn="ctr">
                        <a:spcAft>
                          <a:spcPts val="0"/>
                        </a:spcAft>
                      </a:pPr>
                      <a:r>
                        <a:rPr lang="en-US" sz="1100">
                          <a:solidFill>
                            <a:schemeClr val="tx1"/>
                          </a:solidFill>
                          <a:effectLst/>
                          <a:latin typeface="Times New Roman" panose="02020603050405020304" pitchFamily="18" charset="0"/>
                          <a:cs typeface="Times New Roman" panose="02020603050405020304" pitchFamily="18" charset="0"/>
                        </a:rPr>
                        <a:t>-80.9963</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b"/>
                </a:tc>
                <a:tc>
                  <a:txBody>
                    <a:bodyPr/>
                    <a:lstStyle/>
                    <a:p>
                      <a:pPr algn="ctr">
                        <a:spcAft>
                          <a:spcPts val="0"/>
                        </a:spcAft>
                      </a:pPr>
                      <a:r>
                        <a:rPr lang="en-US" sz="1100">
                          <a:solidFill>
                            <a:schemeClr val="tx1"/>
                          </a:solidFill>
                          <a:effectLst/>
                          <a:latin typeface="Times New Roman" panose="02020603050405020304" pitchFamily="18" charset="0"/>
                          <a:cs typeface="Times New Roman" panose="02020603050405020304" pitchFamily="18" charset="0"/>
                        </a:rPr>
                        <a:t>4658.2</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b"/>
                </a:tc>
                <a:tc>
                  <a:txBody>
                    <a:bodyPr/>
                    <a:lstStyle/>
                    <a:p>
                      <a:pPr algn="ctr">
                        <a:spcAft>
                          <a:spcPts val="0"/>
                        </a:spcAft>
                      </a:pPr>
                      <a:r>
                        <a:rPr lang="en-US" sz="1100">
                          <a:solidFill>
                            <a:schemeClr val="tx1"/>
                          </a:solidFill>
                          <a:effectLst/>
                          <a:latin typeface="Times New Roman" panose="02020603050405020304" pitchFamily="18" charset="0"/>
                          <a:cs typeface="Times New Roman" panose="02020603050405020304" pitchFamily="18" charset="0"/>
                        </a:rPr>
                        <a:t> </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b"/>
                </a:tc>
                <a:tc>
                  <a:txBody>
                    <a:bodyPr/>
                    <a:lstStyle/>
                    <a:p>
                      <a:pPr algn="ctr">
                        <a:spcAft>
                          <a:spcPts val="0"/>
                        </a:spcAft>
                      </a:pPr>
                      <a:r>
                        <a:rPr lang="en-US" sz="1100">
                          <a:solidFill>
                            <a:schemeClr val="tx1"/>
                          </a:solidFill>
                          <a:effectLst/>
                          <a:latin typeface="Times New Roman" panose="02020603050405020304" pitchFamily="18" charset="0"/>
                          <a:cs typeface="Times New Roman" panose="02020603050405020304" pitchFamily="18" charset="0"/>
                        </a:rPr>
                        <a:t>-2807.5</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b"/>
                </a:tc>
                <a:tc>
                  <a:txBody>
                    <a:bodyPr/>
                    <a:lstStyle/>
                    <a:p>
                      <a:pPr algn="ctr">
                        <a:spcAft>
                          <a:spcPts val="0"/>
                        </a:spcAft>
                      </a:pPr>
                      <a:r>
                        <a:rPr lang="en-US" sz="1100">
                          <a:solidFill>
                            <a:schemeClr val="tx1"/>
                          </a:solidFill>
                          <a:effectLst/>
                          <a:latin typeface="Times New Roman" panose="02020603050405020304" pitchFamily="18" charset="0"/>
                          <a:cs typeface="Times New Roman" panose="02020603050405020304" pitchFamily="18" charset="0"/>
                        </a:rPr>
                        <a:t>7465.7</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b"/>
                </a:tc>
                <a:extLst>
                  <a:ext uri="{0D108BD9-81ED-4DB2-BD59-A6C34878D82A}">
                    <a16:rowId xmlns:a16="http://schemas.microsoft.com/office/drawing/2014/main" val="3653451947"/>
                  </a:ext>
                </a:extLst>
              </a:tr>
              <a:tr h="156519">
                <a:tc rowSpan="4">
                  <a:txBody>
                    <a:bodyPr/>
                    <a:lstStyle/>
                    <a:p>
                      <a:pPr algn="ctr">
                        <a:spcAft>
                          <a:spcPts val="0"/>
                        </a:spcAft>
                      </a:pPr>
                      <a:r>
                        <a:rPr lang="en-US" sz="1100">
                          <a:solidFill>
                            <a:schemeClr val="tx1"/>
                          </a:solidFill>
                          <a:effectLst/>
                          <a:latin typeface="Times New Roman" panose="02020603050405020304" pitchFamily="18" charset="0"/>
                          <a:cs typeface="Times New Roman" panose="02020603050405020304" pitchFamily="18" charset="0"/>
                        </a:rPr>
                        <a:t>178Os(4g,4a)</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vert="vert270" anchor="b"/>
                </a:tc>
                <a:tc>
                  <a:txBody>
                    <a:bodyPr/>
                    <a:lstStyle/>
                    <a:p>
                      <a:pPr algn="ctr">
                        <a:spcAft>
                          <a:spcPts val="0"/>
                        </a:spcAft>
                      </a:pPr>
                      <a:r>
                        <a:rPr lang="en-US" sz="1100">
                          <a:solidFill>
                            <a:schemeClr val="tx1"/>
                          </a:solidFill>
                          <a:effectLst/>
                          <a:latin typeface="Times New Roman" panose="02020603050405020304" pitchFamily="18" charset="0"/>
                          <a:cs typeface="Times New Roman" panose="02020603050405020304" pitchFamily="18" charset="0"/>
                        </a:rPr>
                        <a:t>178Ir</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b"/>
                </a:tc>
                <a:tc>
                  <a:txBody>
                    <a:bodyPr/>
                    <a:lstStyle/>
                    <a:p>
                      <a:pPr algn="ctr">
                        <a:spcAft>
                          <a:spcPts val="0"/>
                        </a:spcAft>
                      </a:pPr>
                      <a:r>
                        <a:rPr lang="en-US" sz="1100">
                          <a:solidFill>
                            <a:schemeClr val="tx1"/>
                          </a:solidFill>
                          <a:effectLst/>
                          <a:latin typeface="Times New Roman" panose="02020603050405020304" pitchFamily="18" charset="0"/>
                          <a:cs typeface="Times New Roman" panose="02020603050405020304" pitchFamily="18" charset="0"/>
                        </a:rPr>
                        <a:t>12</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b"/>
                </a:tc>
                <a:tc>
                  <a:txBody>
                    <a:bodyPr/>
                    <a:lstStyle/>
                    <a:p>
                      <a:pPr algn="ctr">
                        <a:spcAft>
                          <a:spcPts val="0"/>
                        </a:spcAft>
                      </a:pPr>
                      <a:r>
                        <a:rPr lang="en-US" sz="1100">
                          <a:solidFill>
                            <a:schemeClr val="tx1"/>
                          </a:solidFill>
                          <a:effectLst/>
                          <a:latin typeface="Times New Roman" panose="02020603050405020304" pitchFamily="18" charset="0"/>
                          <a:cs typeface="Times New Roman" panose="02020603050405020304" pitchFamily="18" charset="0"/>
                        </a:rPr>
                        <a:t>178Os</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b"/>
                </a:tc>
                <a:tc>
                  <a:txBody>
                    <a:bodyPr/>
                    <a:lstStyle/>
                    <a:p>
                      <a:pPr algn="ctr">
                        <a:spcAft>
                          <a:spcPts val="0"/>
                        </a:spcAft>
                      </a:pPr>
                      <a:r>
                        <a:rPr lang="en-US" sz="1100">
                          <a:solidFill>
                            <a:schemeClr val="tx1"/>
                          </a:solidFill>
                          <a:effectLst/>
                          <a:latin typeface="Times New Roman" panose="02020603050405020304" pitchFamily="18" charset="0"/>
                          <a:cs typeface="Times New Roman" panose="02020603050405020304" pitchFamily="18" charset="0"/>
                        </a:rPr>
                        <a:t>3.6m</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b"/>
                </a:tc>
                <a:tc>
                  <a:txBody>
                    <a:bodyPr/>
                    <a:lstStyle/>
                    <a:p>
                      <a:pPr algn="ctr">
                        <a:spcAft>
                          <a:spcPts val="0"/>
                        </a:spcAft>
                      </a:pPr>
                      <a:r>
                        <a:rPr lang="en-US" sz="1100">
                          <a:solidFill>
                            <a:schemeClr val="tx1"/>
                          </a:solidFill>
                          <a:effectLst/>
                          <a:latin typeface="Times New Roman" panose="02020603050405020304" pitchFamily="18" charset="0"/>
                          <a:cs typeface="Times New Roman" panose="02020603050405020304" pitchFamily="18" charset="0"/>
                        </a:rPr>
                        <a:t>174W</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b"/>
                </a:tc>
                <a:tc>
                  <a:txBody>
                    <a:bodyPr/>
                    <a:lstStyle/>
                    <a:p>
                      <a:pPr algn="ctr">
                        <a:spcAft>
                          <a:spcPts val="0"/>
                        </a:spcAft>
                      </a:pPr>
                      <a:r>
                        <a:rPr lang="en-US" sz="1100">
                          <a:solidFill>
                            <a:schemeClr val="tx1"/>
                          </a:solidFill>
                          <a:effectLst/>
                          <a:latin typeface="Times New Roman" panose="02020603050405020304" pitchFamily="18" charset="0"/>
                          <a:cs typeface="Times New Roman" panose="02020603050405020304" pitchFamily="18" charset="0"/>
                        </a:rPr>
                        <a:t> </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b"/>
                </a:tc>
                <a:tc>
                  <a:txBody>
                    <a:bodyPr/>
                    <a:lstStyle/>
                    <a:p>
                      <a:pPr algn="ctr">
                        <a:spcAft>
                          <a:spcPts val="0"/>
                        </a:spcAft>
                      </a:pPr>
                      <a:r>
                        <a:rPr lang="en-US" sz="1100">
                          <a:solidFill>
                            <a:schemeClr val="tx1"/>
                          </a:solidFill>
                          <a:effectLst/>
                          <a:latin typeface="Times New Roman" panose="02020603050405020304" pitchFamily="18" charset="0"/>
                          <a:cs typeface="Times New Roman" panose="02020603050405020304" pitchFamily="18" charset="0"/>
                        </a:rPr>
                        <a:t>-36.2518</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b"/>
                </a:tc>
                <a:tc>
                  <a:txBody>
                    <a:bodyPr/>
                    <a:lstStyle/>
                    <a:p>
                      <a:pPr algn="ctr">
                        <a:spcAft>
                          <a:spcPts val="0"/>
                        </a:spcAft>
                      </a:pPr>
                      <a:r>
                        <a:rPr lang="en-US" sz="1100">
                          <a:solidFill>
                            <a:schemeClr val="tx1"/>
                          </a:solidFill>
                          <a:effectLst/>
                          <a:latin typeface="Times New Roman" panose="02020603050405020304" pitchFamily="18" charset="0"/>
                          <a:cs typeface="Times New Roman" panose="02020603050405020304" pitchFamily="18" charset="0"/>
                        </a:rPr>
                        <a:t>-43.5442</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b"/>
                </a:tc>
                <a:tc>
                  <a:txBody>
                    <a:bodyPr/>
                    <a:lstStyle/>
                    <a:p>
                      <a:pPr algn="ctr">
                        <a:spcAft>
                          <a:spcPts val="0"/>
                        </a:spcAft>
                      </a:pPr>
                      <a:r>
                        <a:rPr lang="en-US" sz="1100">
                          <a:solidFill>
                            <a:schemeClr val="tx1"/>
                          </a:solidFill>
                          <a:effectLst/>
                          <a:latin typeface="Times New Roman" panose="02020603050405020304" pitchFamily="18" charset="0"/>
                          <a:cs typeface="Times New Roman" panose="02020603050405020304" pitchFamily="18" charset="0"/>
                        </a:rPr>
                        <a:t>-50.227</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b"/>
                </a:tc>
                <a:tc>
                  <a:txBody>
                    <a:bodyPr/>
                    <a:lstStyle/>
                    <a:p>
                      <a:pPr algn="ctr">
                        <a:spcAft>
                          <a:spcPts val="0"/>
                        </a:spcAft>
                      </a:pPr>
                      <a:r>
                        <a:rPr lang="en-US" sz="1100">
                          <a:solidFill>
                            <a:schemeClr val="tx1"/>
                          </a:solidFill>
                          <a:effectLst/>
                          <a:latin typeface="Times New Roman" panose="02020603050405020304" pitchFamily="18" charset="0"/>
                          <a:cs typeface="Times New Roman" panose="02020603050405020304" pitchFamily="18" charset="0"/>
                        </a:rPr>
                        <a:t>7292.4</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b"/>
                </a:tc>
                <a:tc>
                  <a:txBody>
                    <a:bodyPr/>
                    <a:lstStyle/>
                    <a:p>
                      <a:pPr algn="ctr">
                        <a:spcAft>
                          <a:spcPts val="0"/>
                        </a:spcAft>
                      </a:pPr>
                      <a:r>
                        <a:rPr lang="en-US" sz="1100">
                          <a:solidFill>
                            <a:schemeClr val="tx1"/>
                          </a:solidFill>
                          <a:effectLst/>
                          <a:latin typeface="Times New Roman" panose="02020603050405020304" pitchFamily="18" charset="0"/>
                          <a:cs typeface="Times New Roman" panose="02020603050405020304" pitchFamily="18" charset="0"/>
                        </a:rPr>
                        <a:t> </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b"/>
                </a:tc>
                <a:tc>
                  <a:txBody>
                    <a:bodyPr/>
                    <a:lstStyle/>
                    <a:p>
                      <a:pPr algn="ctr">
                        <a:spcAft>
                          <a:spcPts val="0"/>
                        </a:spcAft>
                      </a:pPr>
                      <a:r>
                        <a:rPr lang="en-US" sz="1100">
                          <a:solidFill>
                            <a:schemeClr val="tx1"/>
                          </a:solidFill>
                          <a:effectLst/>
                          <a:latin typeface="Times New Roman" panose="02020603050405020304" pitchFamily="18" charset="0"/>
                          <a:cs typeface="Times New Roman" panose="02020603050405020304" pitchFamily="18" charset="0"/>
                        </a:rPr>
                        <a:t>-4257.9</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b"/>
                </a:tc>
                <a:tc>
                  <a:txBody>
                    <a:bodyPr/>
                    <a:lstStyle/>
                    <a:p>
                      <a:pPr algn="ctr">
                        <a:spcAft>
                          <a:spcPts val="0"/>
                        </a:spcAft>
                      </a:pPr>
                      <a:r>
                        <a:rPr lang="en-US" sz="1100">
                          <a:solidFill>
                            <a:schemeClr val="tx1"/>
                          </a:solidFill>
                          <a:effectLst/>
                          <a:latin typeface="Times New Roman" panose="02020603050405020304" pitchFamily="18" charset="0"/>
                          <a:cs typeface="Times New Roman" panose="02020603050405020304" pitchFamily="18" charset="0"/>
                        </a:rPr>
                        <a:t>11550.3</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b"/>
                </a:tc>
                <a:extLst>
                  <a:ext uri="{0D108BD9-81ED-4DB2-BD59-A6C34878D82A}">
                    <a16:rowId xmlns:a16="http://schemas.microsoft.com/office/drawing/2014/main" val="3873713008"/>
                  </a:ext>
                </a:extLst>
              </a:tr>
              <a:tr h="156519">
                <a:tc vMerge="1">
                  <a:txBody>
                    <a:bodyPr/>
                    <a:lstStyle/>
                    <a:p>
                      <a:endParaRPr lang="zh-CN" altLang="en-US"/>
                    </a:p>
                  </a:txBody>
                  <a:tcPr/>
                </a:tc>
                <a:tc>
                  <a:txBody>
                    <a:bodyPr/>
                    <a:lstStyle/>
                    <a:p>
                      <a:pPr algn="ctr">
                        <a:spcAft>
                          <a:spcPts val="0"/>
                        </a:spcAft>
                      </a:pPr>
                      <a:r>
                        <a:rPr lang="en-US" sz="1100">
                          <a:solidFill>
                            <a:schemeClr val="tx1"/>
                          </a:solidFill>
                          <a:effectLst/>
                          <a:latin typeface="Times New Roman" panose="02020603050405020304" pitchFamily="18" charset="0"/>
                          <a:cs typeface="Times New Roman" panose="02020603050405020304" pitchFamily="18" charset="0"/>
                        </a:rPr>
                        <a:t>174Re</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b"/>
                </a:tc>
                <a:tc>
                  <a:txBody>
                    <a:bodyPr/>
                    <a:lstStyle/>
                    <a:p>
                      <a:pPr algn="ctr">
                        <a:spcAft>
                          <a:spcPts val="0"/>
                        </a:spcAft>
                      </a:pPr>
                      <a:r>
                        <a:rPr lang="en-US" sz="1100">
                          <a:solidFill>
                            <a:schemeClr val="tx1"/>
                          </a:solidFill>
                          <a:effectLst/>
                          <a:latin typeface="Times New Roman" panose="02020603050405020304" pitchFamily="18" charset="0"/>
                          <a:cs typeface="Times New Roman" panose="02020603050405020304" pitchFamily="18" charset="0"/>
                        </a:rPr>
                        <a:t>144</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b"/>
                </a:tc>
                <a:tc>
                  <a:txBody>
                    <a:bodyPr/>
                    <a:lstStyle/>
                    <a:p>
                      <a:pPr algn="ctr">
                        <a:spcAft>
                          <a:spcPts val="0"/>
                        </a:spcAft>
                      </a:pPr>
                      <a:r>
                        <a:rPr lang="en-US" sz="1100">
                          <a:solidFill>
                            <a:schemeClr val="tx1"/>
                          </a:solidFill>
                          <a:effectLst/>
                          <a:latin typeface="Times New Roman" panose="02020603050405020304" pitchFamily="18" charset="0"/>
                          <a:cs typeface="Times New Roman" panose="02020603050405020304" pitchFamily="18" charset="0"/>
                        </a:rPr>
                        <a:t>174W</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b"/>
                </a:tc>
                <a:tc>
                  <a:txBody>
                    <a:bodyPr/>
                    <a:lstStyle/>
                    <a:p>
                      <a:pPr algn="ctr">
                        <a:spcAft>
                          <a:spcPts val="0"/>
                        </a:spcAft>
                      </a:pPr>
                      <a:r>
                        <a:rPr lang="en-US" sz="1100">
                          <a:solidFill>
                            <a:schemeClr val="tx1"/>
                          </a:solidFill>
                          <a:effectLst/>
                          <a:latin typeface="Times New Roman" panose="02020603050405020304" pitchFamily="18" charset="0"/>
                          <a:cs typeface="Times New Roman" panose="02020603050405020304" pitchFamily="18" charset="0"/>
                        </a:rPr>
                        <a:t> </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b"/>
                </a:tc>
                <a:tc>
                  <a:txBody>
                    <a:bodyPr/>
                    <a:lstStyle/>
                    <a:p>
                      <a:pPr algn="ctr">
                        <a:spcAft>
                          <a:spcPts val="0"/>
                        </a:spcAft>
                      </a:pPr>
                      <a:r>
                        <a:rPr lang="en-US" sz="1100">
                          <a:solidFill>
                            <a:schemeClr val="tx1"/>
                          </a:solidFill>
                          <a:effectLst/>
                          <a:latin typeface="Times New Roman" panose="02020603050405020304" pitchFamily="18" charset="0"/>
                          <a:cs typeface="Times New Roman" panose="02020603050405020304" pitchFamily="18" charset="0"/>
                        </a:rPr>
                        <a:t>170Hf</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b"/>
                </a:tc>
                <a:tc>
                  <a:txBody>
                    <a:bodyPr/>
                    <a:lstStyle/>
                    <a:p>
                      <a:pPr algn="ctr">
                        <a:spcAft>
                          <a:spcPts val="0"/>
                        </a:spcAft>
                      </a:pPr>
                      <a:r>
                        <a:rPr lang="en-US" sz="1100">
                          <a:solidFill>
                            <a:schemeClr val="tx1"/>
                          </a:solidFill>
                          <a:effectLst/>
                          <a:latin typeface="Times New Roman" panose="02020603050405020304" pitchFamily="18" charset="0"/>
                          <a:cs typeface="Times New Roman" panose="02020603050405020304" pitchFamily="18" charset="0"/>
                        </a:rPr>
                        <a:t> </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b"/>
                </a:tc>
                <a:tc>
                  <a:txBody>
                    <a:bodyPr/>
                    <a:lstStyle/>
                    <a:p>
                      <a:pPr algn="ctr">
                        <a:spcAft>
                          <a:spcPts val="0"/>
                        </a:spcAft>
                      </a:pPr>
                      <a:r>
                        <a:rPr lang="en-US" sz="1100">
                          <a:solidFill>
                            <a:schemeClr val="tx1"/>
                          </a:solidFill>
                          <a:effectLst/>
                          <a:latin typeface="Times New Roman" panose="02020603050405020304" pitchFamily="18" charset="0"/>
                          <a:cs typeface="Times New Roman" panose="02020603050405020304" pitchFamily="18" charset="0"/>
                        </a:rPr>
                        <a:t>-43.673</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b"/>
                </a:tc>
                <a:tc>
                  <a:txBody>
                    <a:bodyPr/>
                    <a:lstStyle/>
                    <a:p>
                      <a:pPr algn="ctr">
                        <a:spcAft>
                          <a:spcPts val="0"/>
                        </a:spcAft>
                      </a:pPr>
                      <a:r>
                        <a:rPr lang="en-US" sz="1100">
                          <a:solidFill>
                            <a:schemeClr val="tx1"/>
                          </a:solidFill>
                          <a:effectLst/>
                          <a:latin typeface="Times New Roman" panose="02020603050405020304" pitchFamily="18" charset="0"/>
                          <a:cs typeface="Times New Roman" panose="02020603050405020304" pitchFamily="18" charset="0"/>
                        </a:rPr>
                        <a:t>-50.227</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b"/>
                </a:tc>
                <a:tc>
                  <a:txBody>
                    <a:bodyPr/>
                    <a:lstStyle/>
                    <a:p>
                      <a:pPr algn="ctr">
                        <a:spcAft>
                          <a:spcPts val="0"/>
                        </a:spcAft>
                      </a:pPr>
                      <a:r>
                        <a:rPr lang="en-US" sz="1100">
                          <a:solidFill>
                            <a:schemeClr val="tx1"/>
                          </a:solidFill>
                          <a:effectLst/>
                          <a:latin typeface="Times New Roman" panose="02020603050405020304" pitchFamily="18" charset="0"/>
                          <a:cs typeface="Times New Roman" panose="02020603050405020304" pitchFamily="18" charset="0"/>
                        </a:rPr>
                        <a:t>-56.2538</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b"/>
                </a:tc>
                <a:tc>
                  <a:txBody>
                    <a:bodyPr/>
                    <a:lstStyle/>
                    <a:p>
                      <a:pPr algn="ctr">
                        <a:spcAft>
                          <a:spcPts val="0"/>
                        </a:spcAft>
                      </a:pPr>
                      <a:r>
                        <a:rPr lang="en-US" sz="1100">
                          <a:solidFill>
                            <a:schemeClr val="tx1"/>
                          </a:solidFill>
                          <a:effectLst/>
                          <a:latin typeface="Times New Roman" panose="02020603050405020304" pitchFamily="18" charset="0"/>
                          <a:cs typeface="Times New Roman" panose="02020603050405020304" pitchFamily="18" charset="0"/>
                        </a:rPr>
                        <a:t>6554</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b"/>
                </a:tc>
                <a:tc>
                  <a:txBody>
                    <a:bodyPr/>
                    <a:lstStyle/>
                    <a:p>
                      <a:pPr algn="ctr">
                        <a:spcAft>
                          <a:spcPts val="0"/>
                        </a:spcAft>
                      </a:pPr>
                      <a:r>
                        <a:rPr lang="en-US" sz="1100">
                          <a:solidFill>
                            <a:schemeClr val="tx1"/>
                          </a:solidFill>
                          <a:effectLst/>
                          <a:latin typeface="Times New Roman" panose="02020603050405020304" pitchFamily="18" charset="0"/>
                          <a:cs typeface="Times New Roman" panose="02020603050405020304" pitchFamily="18" charset="0"/>
                        </a:rPr>
                        <a:t> </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b"/>
                </a:tc>
                <a:tc>
                  <a:txBody>
                    <a:bodyPr/>
                    <a:lstStyle/>
                    <a:p>
                      <a:pPr algn="ctr">
                        <a:spcAft>
                          <a:spcPts val="0"/>
                        </a:spcAft>
                      </a:pPr>
                      <a:r>
                        <a:rPr lang="en-US" sz="1100">
                          <a:solidFill>
                            <a:schemeClr val="tx1"/>
                          </a:solidFill>
                          <a:effectLst/>
                          <a:latin typeface="Times New Roman" panose="02020603050405020304" pitchFamily="18" charset="0"/>
                          <a:cs typeface="Times New Roman" panose="02020603050405020304" pitchFamily="18" charset="0"/>
                        </a:rPr>
                        <a:t>-3601.9</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b"/>
                </a:tc>
                <a:tc>
                  <a:txBody>
                    <a:bodyPr/>
                    <a:lstStyle/>
                    <a:p>
                      <a:pPr algn="ctr">
                        <a:spcAft>
                          <a:spcPts val="0"/>
                        </a:spcAft>
                      </a:pPr>
                      <a:r>
                        <a:rPr lang="en-US" sz="1100">
                          <a:solidFill>
                            <a:schemeClr val="tx1"/>
                          </a:solidFill>
                          <a:effectLst/>
                          <a:latin typeface="Times New Roman" panose="02020603050405020304" pitchFamily="18" charset="0"/>
                          <a:cs typeface="Times New Roman" panose="02020603050405020304" pitchFamily="18" charset="0"/>
                        </a:rPr>
                        <a:t>10155.9</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b"/>
                </a:tc>
                <a:extLst>
                  <a:ext uri="{0D108BD9-81ED-4DB2-BD59-A6C34878D82A}">
                    <a16:rowId xmlns:a16="http://schemas.microsoft.com/office/drawing/2014/main" val="2929758871"/>
                  </a:ext>
                </a:extLst>
              </a:tr>
              <a:tr h="156519">
                <a:tc vMerge="1">
                  <a:txBody>
                    <a:bodyPr/>
                    <a:lstStyle/>
                    <a:p>
                      <a:endParaRPr lang="zh-CN" altLang="en-US"/>
                    </a:p>
                  </a:txBody>
                  <a:tcPr/>
                </a:tc>
                <a:tc>
                  <a:txBody>
                    <a:bodyPr/>
                    <a:lstStyle/>
                    <a:p>
                      <a:pPr algn="ctr">
                        <a:spcAft>
                          <a:spcPts val="0"/>
                        </a:spcAft>
                      </a:pPr>
                      <a:r>
                        <a:rPr lang="en-US" sz="1100">
                          <a:solidFill>
                            <a:schemeClr val="tx1"/>
                          </a:solidFill>
                          <a:effectLst/>
                          <a:latin typeface="Times New Roman" panose="02020603050405020304" pitchFamily="18" charset="0"/>
                          <a:cs typeface="Times New Roman" panose="02020603050405020304" pitchFamily="18" charset="0"/>
                        </a:rPr>
                        <a:t>170Ta</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b"/>
                </a:tc>
                <a:tc>
                  <a:txBody>
                    <a:bodyPr/>
                    <a:lstStyle/>
                    <a:p>
                      <a:pPr algn="ctr">
                        <a:spcAft>
                          <a:spcPts val="0"/>
                        </a:spcAft>
                      </a:pPr>
                      <a:r>
                        <a:rPr lang="en-US" sz="1100">
                          <a:solidFill>
                            <a:schemeClr val="tx1"/>
                          </a:solidFill>
                          <a:effectLst/>
                          <a:latin typeface="Times New Roman" panose="02020603050405020304" pitchFamily="18" charset="0"/>
                          <a:cs typeface="Times New Roman" panose="02020603050405020304" pitchFamily="18" charset="0"/>
                        </a:rPr>
                        <a:t>405.6</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b"/>
                </a:tc>
                <a:tc>
                  <a:txBody>
                    <a:bodyPr/>
                    <a:lstStyle/>
                    <a:p>
                      <a:pPr algn="ctr">
                        <a:spcAft>
                          <a:spcPts val="0"/>
                        </a:spcAft>
                      </a:pPr>
                      <a:r>
                        <a:rPr lang="en-US" sz="1100">
                          <a:solidFill>
                            <a:schemeClr val="tx1"/>
                          </a:solidFill>
                          <a:effectLst/>
                          <a:latin typeface="Times New Roman" panose="02020603050405020304" pitchFamily="18" charset="0"/>
                          <a:cs typeface="Times New Roman" panose="02020603050405020304" pitchFamily="18" charset="0"/>
                        </a:rPr>
                        <a:t>170Hf</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b"/>
                </a:tc>
                <a:tc>
                  <a:txBody>
                    <a:bodyPr/>
                    <a:lstStyle/>
                    <a:p>
                      <a:pPr algn="ctr">
                        <a:spcAft>
                          <a:spcPts val="0"/>
                        </a:spcAft>
                      </a:pPr>
                      <a:r>
                        <a:rPr lang="en-US" sz="1100">
                          <a:solidFill>
                            <a:schemeClr val="tx1"/>
                          </a:solidFill>
                          <a:effectLst/>
                          <a:latin typeface="Times New Roman" panose="02020603050405020304" pitchFamily="18" charset="0"/>
                          <a:cs typeface="Times New Roman" panose="02020603050405020304" pitchFamily="18" charset="0"/>
                        </a:rPr>
                        <a:t> </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b"/>
                </a:tc>
                <a:tc>
                  <a:txBody>
                    <a:bodyPr/>
                    <a:lstStyle/>
                    <a:p>
                      <a:pPr algn="ctr">
                        <a:spcAft>
                          <a:spcPts val="0"/>
                        </a:spcAft>
                      </a:pPr>
                      <a:r>
                        <a:rPr lang="en-US" sz="1100">
                          <a:solidFill>
                            <a:schemeClr val="tx1"/>
                          </a:solidFill>
                          <a:effectLst/>
                          <a:latin typeface="Times New Roman" panose="02020603050405020304" pitchFamily="18" charset="0"/>
                          <a:cs typeface="Times New Roman" panose="02020603050405020304" pitchFamily="18" charset="0"/>
                        </a:rPr>
                        <a:t>166Yb</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b"/>
                </a:tc>
                <a:tc>
                  <a:txBody>
                    <a:bodyPr/>
                    <a:lstStyle/>
                    <a:p>
                      <a:pPr algn="ctr">
                        <a:spcAft>
                          <a:spcPts val="0"/>
                        </a:spcAft>
                      </a:pPr>
                      <a:r>
                        <a:rPr lang="en-US" sz="1100">
                          <a:solidFill>
                            <a:schemeClr val="tx1"/>
                          </a:solidFill>
                          <a:effectLst/>
                          <a:latin typeface="Times New Roman" panose="02020603050405020304" pitchFamily="18" charset="0"/>
                          <a:cs typeface="Times New Roman" panose="02020603050405020304" pitchFamily="18" charset="0"/>
                        </a:rPr>
                        <a:t> </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b"/>
                </a:tc>
                <a:tc>
                  <a:txBody>
                    <a:bodyPr/>
                    <a:lstStyle/>
                    <a:p>
                      <a:pPr algn="ctr">
                        <a:spcAft>
                          <a:spcPts val="0"/>
                        </a:spcAft>
                      </a:pPr>
                      <a:r>
                        <a:rPr lang="en-US" sz="1100">
                          <a:solidFill>
                            <a:schemeClr val="tx1"/>
                          </a:solidFill>
                          <a:effectLst/>
                          <a:latin typeface="Times New Roman" panose="02020603050405020304" pitchFamily="18" charset="0"/>
                          <a:cs typeface="Times New Roman" panose="02020603050405020304" pitchFamily="18" charset="0"/>
                        </a:rPr>
                        <a:t>-50.1376</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b"/>
                </a:tc>
                <a:tc>
                  <a:txBody>
                    <a:bodyPr/>
                    <a:lstStyle/>
                    <a:p>
                      <a:pPr algn="ctr">
                        <a:spcAft>
                          <a:spcPts val="0"/>
                        </a:spcAft>
                      </a:pPr>
                      <a:r>
                        <a:rPr lang="en-US" sz="1100">
                          <a:solidFill>
                            <a:schemeClr val="tx1"/>
                          </a:solidFill>
                          <a:effectLst/>
                          <a:latin typeface="Times New Roman" panose="02020603050405020304" pitchFamily="18" charset="0"/>
                          <a:cs typeface="Times New Roman" panose="02020603050405020304" pitchFamily="18" charset="0"/>
                        </a:rPr>
                        <a:t>-56.2538</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b"/>
                </a:tc>
                <a:tc>
                  <a:txBody>
                    <a:bodyPr/>
                    <a:lstStyle/>
                    <a:p>
                      <a:pPr algn="ctr">
                        <a:spcAft>
                          <a:spcPts val="0"/>
                        </a:spcAft>
                      </a:pPr>
                      <a:r>
                        <a:rPr lang="en-US" sz="1100">
                          <a:solidFill>
                            <a:schemeClr val="tx1"/>
                          </a:solidFill>
                          <a:effectLst/>
                          <a:latin typeface="Times New Roman" panose="02020603050405020304" pitchFamily="18" charset="0"/>
                          <a:cs typeface="Times New Roman" panose="02020603050405020304" pitchFamily="18" charset="0"/>
                        </a:rPr>
                        <a:t>-61.5957</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b"/>
                </a:tc>
                <a:tc>
                  <a:txBody>
                    <a:bodyPr/>
                    <a:lstStyle/>
                    <a:p>
                      <a:pPr algn="ctr">
                        <a:spcAft>
                          <a:spcPts val="0"/>
                        </a:spcAft>
                      </a:pPr>
                      <a:r>
                        <a:rPr lang="en-US" sz="1100">
                          <a:solidFill>
                            <a:schemeClr val="tx1"/>
                          </a:solidFill>
                          <a:effectLst/>
                          <a:latin typeface="Times New Roman" panose="02020603050405020304" pitchFamily="18" charset="0"/>
                          <a:cs typeface="Times New Roman" panose="02020603050405020304" pitchFamily="18" charset="0"/>
                        </a:rPr>
                        <a:t>6116.2</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b"/>
                </a:tc>
                <a:tc>
                  <a:txBody>
                    <a:bodyPr/>
                    <a:lstStyle/>
                    <a:p>
                      <a:pPr algn="ctr">
                        <a:spcAft>
                          <a:spcPts val="0"/>
                        </a:spcAft>
                      </a:pPr>
                      <a:r>
                        <a:rPr lang="en-US" sz="1100">
                          <a:solidFill>
                            <a:schemeClr val="tx1"/>
                          </a:solidFill>
                          <a:effectLst/>
                          <a:latin typeface="Times New Roman" panose="02020603050405020304" pitchFamily="18" charset="0"/>
                          <a:cs typeface="Times New Roman" panose="02020603050405020304" pitchFamily="18" charset="0"/>
                        </a:rPr>
                        <a:t> </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b"/>
                </a:tc>
                <a:tc>
                  <a:txBody>
                    <a:bodyPr/>
                    <a:lstStyle/>
                    <a:p>
                      <a:pPr algn="ctr">
                        <a:spcAft>
                          <a:spcPts val="0"/>
                        </a:spcAft>
                      </a:pPr>
                      <a:r>
                        <a:rPr lang="en-US" sz="1100">
                          <a:solidFill>
                            <a:schemeClr val="tx1"/>
                          </a:solidFill>
                          <a:effectLst/>
                          <a:latin typeface="Times New Roman" panose="02020603050405020304" pitchFamily="18" charset="0"/>
                          <a:cs typeface="Times New Roman" panose="02020603050405020304" pitchFamily="18" charset="0"/>
                        </a:rPr>
                        <a:t>-2917</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b"/>
                </a:tc>
                <a:tc>
                  <a:txBody>
                    <a:bodyPr/>
                    <a:lstStyle/>
                    <a:p>
                      <a:pPr algn="ctr">
                        <a:spcAft>
                          <a:spcPts val="0"/>
                        </a:spcAft>
                      </a:pPr>
                      <a:r>
                        <a:rPr lang="en-US" sz="1100" dirty="0">
                          <a:solidFill>
                            <a:schemeClr val="tx1"/>
                          </a:solidFill>
                          <a:effectLst/>
                          <a:latin typeface="Times New Roman" panose="02020603050405020304" pitchFamily="18" charset="0"/>
                          <a:cs typeface="Times New Roman" panose="02020603050405020304" pitchFamily="18" charset="0"/>
                        </a:rPr>
                        <a:t>9033.2</a:t>
                      </a:r>
                      <a:endParaRPr lang="zh-CN" sz="1100" dirty="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b"/>
                </a:tc>
                <a:extLst>
                  <a:ext uri="{0D108BD9-81ED-4DB2-BD59-A6C34878D82A}">
                    <a16:rowId xmlns:a16="http://schemas.microsoft.com/office/drawing/2014/main" val="421310185"/>
                  </a:ext>
                </a:extLst>
              </a:tr>
              <a:tr h="156519">
                <a:tc vMerge="1">
                  <a:txBody>
                    <a:bodyPr/>
                    <a:lstStyle/>
                    <a:p>
                      <a:endParaRPr lang="zh-CN" altLang="en-US"/>
                    </a:p>
                  </a:txBody>
                  <a:tcPr/>
                </a:tc>
                <a:tc>
                  <a:txBody>
                    <a:bodyPr/>
                    <a:lstStyle/>
                    <a:p>
                      <a:pPr algn="ctr">
                        <a:spcAft>
                          <a:spcPts val="0"/>
                        </a:spcAft>
                      </a:pPr>
                      <a:r>
                        <a:rPr lang="en-US" sz="1100">
                          <a:solidFill>
                            <a:schemeClr val="tx1"/>
                          </a:solidFill>
                          <a:effectLst/>
                          <a:latin typeface="Times New Roman" panose="02020603050405020304" pitchFamily="18" charset="0"/>
                          <a:cs typeface="Times New Roman" panose="02020603050405020304" pitchFamily="18" charset="0"/>
                        </a:rPr>
                        <a:t>166Lu</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b"/>
                </a:tc>
                <a:tc>
                  <a:txBody>
                    <a:bodyPr/>
                    <a:lstStyle/>
                    <a:p>
                      <a:pPr algn="ctr">
                        <a:spcAft>
                          <a:spcPts val="0"/>
                        </a:spcAft>
                      </a:pPr>
                      <a:r>
                        <a:rPr lang="en-US" sz="1100">
                          <a:solidFill>
                            <a:schemeClr val="tx1"/>
                          </a:solidFill>
                          <a:effectLst/>
                          <a:latin typeface="Times New Roman" panose="02020603050405020304" pitchFamily="18" charset="0"/>
                          <a:cs typeface="Times New Roman" panose="02020603050405020304" pitchFamily="18" charset="0"/>
                        </a:rPr>
                        <a:t>159</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b"/>
                </a:tc>
                <a:tc>
                  <a:txBody>
                    <a:bodyPr/>
                    <a:lstStyle/>
                    <a:p>
                      <a:pPr algn="ctr">
                        <a:spcAft>
                          <a:spcPts val="0"/>
                        </a:spcAft>
                      </a:pPr>
                      <a:r>
                        <a:rPr lang="en-US" sz="1100">
                          <a:solidFill>
                            <a:schemeClr val="tx1"/>
                          </a:solidFill>
                          <a:effectLst/>
                          <a:latin typeface="Times New Roman" panose="02020603050405020304" pitchFamily="18" charset="0"/>
                          <a:cs typeface="Times New Roman" panose="02020603050405020304" pitchFamily="18" charset="0"/>
                        </a:rPr>
                        <a:t>166Yb</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b"/>
                </a:tc>
                <a:tc>
                  <a:txBody>
                    <a:bodyPr/>
                    <a:lstStyle/>
                    <a:p>
                      <a:pPr algn="ctr">
                        <a:spcAft>
                          <a:spcPts val="0"/>
                        </a:spcAft>
                      </a:pPr>
                      <a:r>
                        <a:rPr lang="en-US" sz="1100">
                          <a:solidFill>
                            <a:schemeClr val="tx1"/>
                          </a:solidFill>
                          <a:effectLst/>
                          <a:latin typeface="Times New Roman" panose="02020603050405020304" pitchFamily="18" charset="0"/>
                          <a:cs typeface="Times New Roman" panose="02020603050405020304" pitchFamily="18" charset="0"/>
                        </a:rPr>
                        <a:t> </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b"/>
                </a:tc>
                <a:tc>
                  <a:txBody>
                    <a:bodyPr/>
                    <a:lstStyle/>
                    <a:p>
                      <a:pPr algn="ctr">
                        <a:spcAft>
                          <a:spcPts val="0"/>
                        </a:spcAft>
                      </a:pPr>
                      <a:r>
                        <a:rPr lang="en-US" sz="1100">
                          <a:solidFill>
                            <a:schemeClr val="tx1"/>
                          </a:solidFill>
                          <a:effectLst/>
                          <a:latin typeface="Times New Roman" panose="02020603050405020304" pitchFamily="18" charset="0"/>
                          <a:cs typeface="Times New Roman" panose="02020603050405020304" pitchFamily="18" charset="0"/>
                        </a:rPr>
                        <a:t>162Er</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b"/>
                </a:tc>
                <a:tc>
                  <a:txBody>
                    <a:bodyPr/>
                    <a:lstStyle/>
                    <a:p>
                      <a:pPr algn="ctr">
                        <a:spcAft>
                          <a:spcPts val="0"/>
                        </a:spcAft>
                      </a:pPr>
                      <a:r>
                        <a:rPr lang="en-US" sz="1100">
                          <a:solidFill>
                            <a:schemeClr val="tx1"/>
                          </a:solidFill>
                          <a:effectLst/>
                          <a:latin typeface="Times New Roman" panose="02020603050405020304" pitchFamily="18" charset="0"/>
                          <a:cs typeface="Times New Roman" panose="02020603050405020304" pitchFamily="18" charset="0"/>
                        </a:rPr>
                        <a:t> </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b"/>
                </a:tc>
                <a:tc>
                  <a:txBody>
                    <a:bodyPr/>
                    <a:lstStyle/>
                    <a:p>
                      <a:pPr algn="ctr">
                        <a:spcAft>
                          <a:spcPts val="0"/>
                        </a:spcAft>
                      </a:pPr>
                      <a:r>
                        <a:rPr lang="en-US" sz="1100">
                          <a:solidFill>
                            <a:schemeClr val="tx1"/>
                          </a:solidFill>
                          <a:effectLst/>
                          <a:latin typeface="Times New Roman" panose="02020603050405020304" pitchFamily="18" charset="0"/>
                          <a:cs typeface="Times New Roman" panose="02020603050405020304" pitchFamily="18" charset="0"/>
                        </a:rPr>
                        <a:t>-56.0209</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b"/>
                </a:tc>
                <a:tc>
                  <a:txBody>
                    <a:bodyPr/>
                    <a:lstStyle/>
                    <a:p>
                      <a:pPr algn="ctr">
                        <a:spcAft>
                          <a:spcPts val="0"/>
                        </a:spcAft>
                      </a:pPr>
                      <a:r>
                        <a:rPr lang="en-US" sz="1100">
                          <a:solidFill>
                            <a:schemeClr val="tx1"/>
                          </a:solidFill>
                          <a:effectLst/>
                          <a:latin typeface="Times New Roman" panose="02020603050405020304" pitchFamily="18" charset="0"/>
                          <a:cs typeface="Times New Roman" panose="02020603050405020304" pitchFamily="18" charset="0"/>
                        </a:rPr>
                        <a:t>-61.5957</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b"/>
                </a:tc>
                <a:tc>
                  <a:txBody>
                    <a:bodyPr/>
                    <a:lstStyle/>
                    <a:p>
                      <a:pPr algn="ctr">
                        <a:spcAft>
                          <a:spcPts val="0"/>
                        </a:spcAft>
                      </a:pPr>
                      <a:r>
                        <a:rPr lang="en-US" sz="1100" dirty="0">
                          <a:solidFill>
                            <a:schemeClr val="tx1"/>
                          </a:solidFill>
                          <a:effectLst/>
                          <a:latin typeface="Times New Roman" panose="02020603050405020304" pitchFamily="18" charset="0"/>
                          <a:cs typeface="Times New Roman" panose="02020603050405020304" pitchFamily="18" charset="0"/>
                        </a:rPr>
                        <a:t>-66.3345</a:t>
                      </a:r>
                      <a:endParaRPr lang="zh-CN" sz="1100" dirty="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b"/>
                </a:tc>
                <a:tc>
                  <a:txBody>
                    <a:bodyPr/>
                    <a:lstStyle/>
                    <a:p>
                      <a:pPr algn="ctr">
                        <a:spcAft>
                          <a:spcPts val="0"/>
                        </a:spcAft>
                      </a:pPr>
                      <a:r>
                        <a:rPr lang="en-US" sz="1100">
                          <a:solidFill>
                            <a:schemeClr val="tx1"/>
                          </a:solidFill>
                          <a:effectLst/>
                          <a:latin typeface="Times New Roman" panose="02020603050405020304" pitchFamily="18" charset="0"/>
                          <a:cs typeface="Times New Roman" panose="02020603050405020304" pitchFamily="18" charset="0"/>
                        </a:rPr>
                        <a:t>5574.8</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b"/>
                </a:tc>
                <a:tc>
                  <a:txBody>
                    <a:bodyPr/>
                    <a:lstStyle/>
                    <a:p>
                      <a:pPr algn="ctr">
                        <a:spcAft>
                          <a:spcPts val="0"/>
                        </a:spcAft>
                      </a:pPr>
                      <a:r>
                        <a:rPr lang="en-US" sz="1100">
                          <a:solidFill>
                            <a:schemeClr val="tx1"/>
                          </a:solidFill>
                          <a:effectLst/>
                          <a:latin typeface="Times New Roman" panose="02020603050405020304" pitchFamily="18" charset="0"/>
                          <a:cs typeface="Times New Roman" panose="02020603050405020304" pitchFamily="18" charset="0"/>
                        </a:rPr>
                        <a:t> </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b"/>
                </a:tc>
                <a:tc>
                  <a:txBody>
                    <a:bodyPr/>
                    <a:lstStyle/>
                    <a:p>
                      <a:pPr algn="ctr">
                        <a:spcAft>
                          <a:spcPts val="0"/>
                        </a:spcAft>
                      </a:pPr>
                      <a:r>
                        <a:rPr lang="en-US" sz="1100">
                          <a:solidFill>
                            <a:schemeClr val="tx1"/>
                          </a:solidFill>
                          <a:effectLst/>
                          <a:latin typeface="Times New Roman" panose="02020603050405020304" pitchFamily="18" charset="0"/>
                          <a:cs typeface="Times New Roman" panose="02020603050405020304" pitchFamily="18" charset="0"/>
                        </a:rPr>
                        <a:t>-2313.9</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b"/>
                </a:tc>
                <a:tc>
                  <a:txBody>
                    <a:bodyPr/>
                    <a:lstStyle/>
                    <a:p>
                      <a:pPr algn="ctr">
                        <a:spcAft>
                          <a:spcPts val="0"/>
                        </a:spcAft>
                      </a:pPr>
                      <a:r>
                        <a:rPr lang="en-US" sz="1100">
                          <a:solidFill>
                            <a:schemeClr val="tx1"/>
                          </a:solidFill>
                          <a:effectLst/>
                          <a:latin typeface="Times New Roman" panose="02020603050405020304" pitchFamily="18" charset="0"/>
                          <a:cs typeface="Times New Roman" panose="02020603050405020304" pitchFamily="18" charset="0"/>
                        </a:rPr>
                        <a:t>7888.7</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b"/>
                </a:tc>
                <a:extLst>
                  <a:ext uri="{0D108BD9-81ED-4DB2-BD59-A6C34878D82A}">
                    <a16:rowId xmlns:a16="http://schemas.microsoft.com/office/drawing/2014/main" val="4226199648"/>
                  </a:ext>
                </a:extLst>
              </a:tr>
              <a:tr h="156519">
                <a:tc rowSpan="5">
                  <a:txBody>
                    <a:bodyPr/>
                    <a:lstStyle/>
                    <a:p>
                      <a:pPr algn="ctr">
                        <a:spcAft>
                          <a:spcPts val="0"/>
                        </a:spcAft>
                      </a:pPr>
                      <a:r>
                        <a:rPr lang="en-US" sz="1100">
                          <a:solidFill>
                            <a:schemeClr val="tx1"/>
                          </a:solidFill>
                          <a:effectLst/>
                          <a:latin typeface="Times New Roman" panose="02020603050405020304" pitchFamily="18" charset="0"/>
                          <a:cs typeface="Times New Roman" panose="02020603050405020304" pitchFamily="18" charset="0"/>
                        </a:rPr>
                        <a:t>176Os(5g,5a)</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vert="vert270" anchor="ctr"/>
                </a:tc>
                <a:tc>
                  <a:txBody>
                    <a:bodyPr/>
                    <a:lstStyle/>
                    <a:p>
                      <a:pPr algn="ctr">
                        <a:spcAft>
                          <a:spcPts val="0"/>
                        </a:spcAft>
                      </a:pPr>
                      <a:r>
                        <a:rPr lang="en-US" sz="1100">
                          <a:solidFill>
                            <a:schemeClr val="tx1"/>
                          </a:solidFill>
                          <a:effectLst/>
                          <a:latin typeface="Times New Roman" panose="02020603050405020304" pitchFamily="18" charset="0"/>
                          <a:cs typeface="Times New Roman" panose="02020603050405020304" pitchFamily="18" charset="0"/>
                        </a:rPr>
                        <a:t>176Ir</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b"/>
                </a:tc>
                <a:tc>
                  <a:txBody>
                    <a:bodyPr/>
                    <a:lstStyle/>
                    <a:p>
                      <a:pPr algn="ctr">
                        <a:spcAft>
                          <a:spcPts val="0"/>
                        </a:spcAft>
                      </a:pPr>
                      <a:r>
                        <a:rPr lang="en-US" sz="1100">
                          <a:solidFill>
                            <a:schemeClr val="tx1"/>
                          </a:solidFill>
                          <a:effectLst/>
                          <a:latin typeface="Times New Roman" panose="02020603050405020304" pitchFamily="18" charset="0"/>
                          <a:cs typeface="Times New Roman" panose="02020603050405020304" pitchFamily="18" charset="0"/>
                        </a:rPr>
                        <a:t>8.6</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b"/>
                </a:tc>
                <a:tc>
                  <a:txBody>
                    <a:bodyPr/>
                    <a:lstStyle/>
                    <a:p>
                      <a:pPr algn="ctr">
                        <a:spcAft>
                          <a:spcPts val="0"/>
                        </a:spcAft>
                      </a:pPr>
                      <a:r>
                        <a:rPr lang="en-US" sz="1100">
                          <a:solidFill>
                            <a:schemeClr val="tx1"/>
                          </a:solidFill>
                          <a:effectLst/>
                          <a:latin typeface="Times New Roman" panose="02020603050405020304" pitchFamily="18" charset="0"/>
                          <a:cs typeface="Times New Roman" panose="02020603050405020304" pitchFamily="18" charset="0"/>
                        </a:rPr>
                        <a:t>176Os</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b"/>
                </a:tc>
                <a:tc>
                  <a:txBody>
                    <a:bodyPr/>
                    <a:lstStyle/>
                    <a:p>
                      <a:pPr algn="ctr">
                        <a:spcAft>
                          <a:spcPts val="0"/>
                        </a:spcAft>
                      </a:pPr>
                      <a:r>
                        <a:rPr lang="en-US" sz="1100">
                          <a:solidFill>
                            <a:schemeClr val="tx1"/>
                          </a:solidFill>
                          <a:effectLst/>
                          <a:latin typeface="Times New Roman" panose="02020603050405020304" pitchFamily="18" charset="0"/>
                          <a:cs typeface="Times New Roman" panose="02020603050405020304" pitchFamily="18" charset="0"/>
                        </a:rPr>
                        <a:t> </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b"/>
                </a:tc>
                <a:tc>
                  <a:txBody>
                    <a:bodyPr/>
                    <a:lstStyle/>
                    <a:p>
                      <a:pPr algn="ctr">
                        <a:spcAft>
                          <a:spcPts val="0"/>
                        </a:spcAft>
                      </a:pPr>
                      <a:r>
                        <a:rPr lang="en-US" sz="1100">
                          <a:solidFill>
                            <a:schemeClr val="tx1"/>
                          </a:solidFill>
                          <a:effectLst/>
                          <a:latin typeface="Times New Roman" panose="02020603050405020304" pitchFamily="18" charset="0"/>
                          <a:cs typeface="Times New Roman" panose="02020603050405020304" pitchFamily="18" charset="0"/>
                        </a:rPr>
                        <a:t>172W</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b"/>
                </a:tc>
                <a:tc>
                  <a:txBody>
                    <a:bodyPr/>
                    <a:lstStyle/>
                    <a:p>
                      <a:pPr algn="ctr">
                        <a:spcAft>
                          <a:spcPts val="0"/>
                        </a:spcAft>
                      </a:pPr>
                      <a:r>
                        <a:rPr lang="en-US" sz="1100">
                          <a:solidFill>
                            <a:schemeClr val="tx1"/>
                          </a:solidFill>
                          <a:effectLst/>
                          <a:latin typeface="Times New Roman" panose="02020603050405020304" pitchFamily="18" charset="0"/>
                          <a:cs typeface="Times New Roman" panose="02020603050405020304" pitchFamily="18" charset="0"/>
                        </a:rPr>
                        <a:t> </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b"/>
                </a:tc>
                <a:tc>
                  <a:txBody>
                    <a:bodyPr/>
                    <a:lstStyle/>
                    <a:p>
                      <a:pPr algn="ctr">
                        <a:spcAft>
                          <a:spcPts val="0"/>
                        </a:spcAft>
                      </a:pPr>
                      <a:r>
                        <a:rPr lang="en-US" sz="1100" dirty="0">
                          <a:solidFill>
                            <a:schemeClr val="tx1"/>
                          </a:solidFill>
                          <a:effectLst/>
                          <a:latin typeface="Times New Roman" panose="02020603050405020304" pitchFamily="18" charset="0"/>
                          <a:cs typeface="Times New Roman" panose="02020603050405020304" pitchFamily="18" charset="0"/>
                        </a:rPr>
                        <a:t>-33.8783</a:t>
                      </a:r>
                      <a:endParaRPr lang="zh-CN" sz="1100" dirty="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b"/>
                </a:tc>
                <a:tc>
                  <a:txBody>
                    <a:bodyPr/>
                    <a:lstStyle/>
                    <a:p>
                      <a:pPr algn="ctr">
                        <a:spcAft>
                          <a:spcPts val="0"/>
                        </a:spcAft>
                      </a:pPr>
                      <a:r>
                        <a:rPr lang="en-US" sz="1100">
                          <a:solidFill>
                            <a:schemeClr val="tx1"/>
                          </a:solidFill>
                          <a:effectLst/>
                          <a:latin typeface="Times New Roman" panose="02020603050405020304" pitchFamily="18" charset="0"/>
                          <a:cs typeface="Times New Roman" panose="02020603050405020304" pitchFamily="18" charset="0"/>
                        </a:rPr>
                        <a:t>-42.0979</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b"/>
                </a:tc>
                <a:tc>
                  <a:txBody>
                    <a:bodyPr/>
                    <a:lstStyle/>
                    <a:p>
                      <a:pPr algn="ctr">
                        <a:spcAft>
                          <a:spcPts val="0"/>
                        </a:spcAft>
                      </a:pPr>
                      <a:r>
                        <a:rPr lang="en-US" sz="1100">
                          <a:solidFill>
                            <a:schemeClr val="tx1"/>
                          </a:solidFill>
                          <a:effectLst/>
                          <a:latin typeface="Times New Roman" panose="02020603050405020304" pitchFamily="18" charset="0"/>
                          <a:cs typeface="Times New Roman" panose="02020603050405020304" pitchFamily="18" charset="0"/>
                        </a:rPr>
                        <a:t>-49.0971</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b"/>
                </a:tc>
                <a:tc>
                  <a:txBody>
                    <a:bodyPr/>
                    <a:lstStyle/>
                    <a:p>
                      <a:pPr algn="ctr">
                        <a:spcAft>
                          <a:spcPts val="0"/>
                        </a:spcAft>
                      </a:pPr>
                      <a:r>
                        <a:rPr lang="en-US" sz="1100">
                          <a:solidFill>
                            <a:schemeClr val="tx1"/>
                          </a:solidFill>
                          <a:effectLst/>
                          <a:latin typeface="Times New Roman" panose="02020603050405020304" pitchFamily="18" charset="0"/>
                          <a:cs typeface="Times New Roman" panose="02020603050405020304" pitchFamily="18" charset="0"/>
                        </a:rPr>
                        <a:t>8219.6</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b"/>
                </a:tc>
                <a:tc>
                  <a:txBody>
                    <a:bodyPr/>
                    <a:lstStyle/>
                    <a:p>
                      <a:pPr algn="ctr">
                        <a:spcAft>
                          <a:spcPts val="0"/>
                        </a:spcAft>
                      </a:pPr>
                      <a:r>
                        <a:rPr lang="en-US" sz="1100">
                          <a:solidFill>
                            <a:schemeClr val="tx1"/>
                          </a:solidFill>
                          <a:effectLst/>
                          <a:latin typeface="Times New Roman" panose="02020603050405020304" pitchFamily="18" charset="0"/>
                          <a:cs typeface="Times New Roman" panose="02020603050405020304" pitchFamily="18" charset="0"/>
                        </a:rPr>
                        <a:t> </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b"/>
                </a:tc>
                <a:tc>
                  <a:txBody>
                    <a:bodyPr/>
                    <a:lstStyle/>
                    <a:p>
                      <a:pPr algn="ctr">
                        <a:spcAft>
                          <a:spcPts val="0"/>
                        </a:spcAft>
                      </a:pPr>
                      <a:r>
                        <a:rPr lang="en-US" sz="1100">
                          <a:solidFill>
                            <a:schemeClr val="tx1"/>
                          </a:solidFill>
                          <a:effectLst/>
                          <a:latin typeface="Times New Roman" panose="02020603050405020304" pitchFamily="18" charset="0"/>
                          <a:cs typeface="Times New Roman" panose="02020603050405020304" pitchFamily="18" charset="0"/>
                        </a:rPr>
                        <a:t>-4574.3</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b"/>
                </a:tc>
                <a:tc>
                  <a:txBody>
                    <a:bodyPr/>
                    <a:lstStyle/>
                    <a:p>
                      <a:pPr algn="ctr">
                        <a:spcAft>
                          <a:spcPts val="0"/>
                        </a:spcAft>
                      </a:pPr>
                      <a:r>
                        <a:rPr lang="en-US" sz="1100" dirty="0">
                          <a:solidFill>
                            <a:schemeClr val="tx1"/>
                          </a:solidFill>
                          <a:effectLst/>
                          <a:latin typeface="Times New Roman" panose="02020603050405020304" pitchFamily="18" charset="0"/>
                          <a:cs typeface="Times New Roman" panose="02020603050405020304" pitchFamily="18" charset="0"/>
                        </a:rPr>
                        <a:t>12793.9</a:t>
                      </a:r>
                      <a:endParaRPr lang="zh-CN" sz="1100" dirty="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b"/>
                </a:tc>
                <a:extLst>
                  <a:ext uri="{0D108BD9-81ED-4DB2-BD59-A6C34878D82A}">
                    <a16:rowId xmlns:a16="http://schemas.microsoft.com/office/drawing/2014/main" val="2211508798"/>
                  </a:ext>
                </a:extLst>
              </a:tr>
              <a:tr h="156519">
                <a:tc vMerge="1">
                  <a:txBody>
                    <a:bodyPr/>
                    <a:lstStyle/>
                    <a:p>
                      <a:endParaRPr lang="zh-CN" altLang="en-US"/>
                    </a:p>
                  </a:txBody>
                  <a:tcPr/>
                </a:tc>
                <a:tc>
                  <a:txBody>
                    <a:bodyPr/>
                    <a:lstStyle/>
                    <a:p>
                      <a:pPr algn="ctr">
                        <a:spcAft>
                          <a:spcPts val="0"/>
                        </a:spcAft>
                      </a:pPr>
                      <a:r>
                        <a:rPr lang="en-US" sz="1100">
                          <a:solidFill>
                            <a:schemeClr val="tx1"/>
                          </a:solidFill>
                          <a:effectLst/>
                          <a:latin typeface="Times New Roman" panose="02020603050405020304" pitchFamily="18" charset="0"/>
                          <a:cs typeface="Times New Roman" panose="02020603050405020304" pitchFamily="18" charset="0"/>
                        </a:rPr>
                        <a:t>172Re</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b"/>
                </a:tc>
                <a:tc>
                  <a:txBody>
                    <a:bodyPr/>
                    <a:lstStyle/>
                    <a:p>
                      <a:pPr algn="ctr">
                        <a:spcAft>
                          <a:spcPts val="0"/>
                        </a:spcAft>
                      </a:pPr>
                      <a:r>
                        <a:rPr lang="en-US" sz="1100">
                          <a:solidFill>
                            <a:schemeClr val="tx1"/>
                          </a:solidFill>
                          <a:effectLst/>
                          <a:latin typeface="Times New Roman" panose="02020603050405020304" pitchFamily="18" charset="0"/>
                          <a:cs typeface="Times New Roman" panose="02020603050405020304" pitchFamily="18" charset="0"/>
                        </a:rPr>
                        <a:t>55</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b"/>
                </a:tc>
                <a:tc>
                  <a:txBody>
                    <a:bodyPr/>
                    <a:lstStyle/>
                    <a:p>
                      <a:pPr algn="ctr">
                        <a:spcAft>
                          <a:spcPts val="0"/>
                        </a:spcAft>
                      </a:pPr>
                      <a:r>
                        <a:rPr lang="en-US" sz="1100">
                          <a:solidFill>
                            <a:schemeClr val="tx1"/>
                          </a:solidFill>
                          <a:effectLst/>
                          <a:latin typeface="Times New Roman" panose="02020603050405020304" pitchFamily="18" charset="0"/>
                          <a:cs typeface="Times New Roman" panose="02020603050405020304" pitchFamily="18" charset="0"/>
                        </a:rPr>
                        <a:t>172W</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b"/>
                </a:tc>
                <a:tc>
                  <a:txBody>
                    <a:bodyPr/>
                    <a:lstStyle/>
                    <a:p>
                      <a:pPr algn="ctr">
                        <a:spcAft>
                          <a:spcPts val="0"/>
                        </a:spcAft>
                      </a:pPr>
                      <a:r>
                        <a:rPr lang="en-US" sz="1100">
                          <a:solidFill>
                            <a:schemeClr val="tx1"/>
                          </a:solidFill>
                          <a:effectLst/>
                          <a:latin typeface="Times New Roman" panose="02020603050405020304" pitchFamily="18" charset="0"/>
                          <a:cs typeface="Times New Roman" panose="02020603050405020304" pitchFamily="18" charset="0"/>
                        </a:rPr>
                        <a:t> </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b"/>
                </a:tc>
                <a:tc>
                  <a:txBody>
                    <a:bodyPr/>
                    <a:lstStyle/>
                    <a:p>
                      <a:pPr algn="ctr">
                        <a:spcAft>
                          <a:spcPts val="0"/>
                        </a:spcAft>
                      </a:pPr>
                      <a:r>
                        <a:rPr lang="en-US" sz="1100">
                          <a:solidFill>
                            <a:schemeClr val="tx1"/>
                          </a:solidFill>
                          <a:effectLst/>
                          <a:latin typeface="Times New Roman" panose="02020603050405020304" pitchFamily="18" charset="0"/>
                          <a:cs typeface="Times New Roman" panose="02020603050405020304" pitchFamily="18" charset="0"/>
                        </a:rPr>
                        <a:t>168Hf</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b"/>
                </a:tc>
                <a:tc>
                  <a:txBody>
                    <a:bodyPr/>
                    <a:lstStyle/>
                    <a:p>
                      <a:pPr algn="ctr">
                        <a:spcAft>
                          <a:spcPts val="0"/>
                        </a:spcAft>
                      </a:pPr>
                      <a:r>
                        <a:rPr lang="en-US" sz="1100">
                          <a:solidFill>
                            <a:schemeClr val="tx1"/>
                          </a:solidFill>
                          <a:effectLst/>
                          <a:latin typeface="Times New Roman" panose="02020603050405020304" pitchFamily="18" charset="0"/>
                          <a:cs typeface="Times New Roman" panose="02020603050405020304" pitchFamily="18" charset="0"/>
                        </a:rPr>
                        <a:t> </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b"/>
                </a:tc>
                <a:tc>
                  <a:txBody>
                    <a:bodyPr/>
                    <a:lstStyle/>
                    <a:p>
                      <a:pPr algn="ctr">
                        <a:spcAft>
                          <a:spcPts val="0"/>
                        </a:spcAft>
                      </a:pPr>
                      <a:r>
                        <a:rPr lang="en-US" sz="1100">
                          <a:solidFill>
                            <a:schemeClr val="tx1"/>
                          </a:solidFill>
                          <a:effectLst/>
                          <a:latin typeface="Times New Roman" panose="02020603050405020304" pitchFamily="18" charset="0"/>
                          <a:cs typeface="Times New Roman" panose="02020603050405020304" pitchFamily="18" charset="0"/>
                        </a:rPr>
                        <a:t>-41.5371</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b"/>
                </a:tc>
                <a:tc>
                  <a:txBody>
                    <a:bodyPr/>
                    <a:lstStyle/>
                    <a:p>
                      <a:pPr algn="ctr">
                        <a:spcAft>
                          <a:spcPts val="0"/>
                        </a:spcAft>
                      </a:pPr>
                      <a:r>
                        <a:rPr lang="en-US" sz="1100">
                          <a:solidFill>
                            <a:schemeClr val="tx1"/>
                          </a:solidFill>
                          <a:effectLst/>
                          <a:latin typeface="Times New Roman" panose="02020603050405020304" pitchFamily="18" charset="0"/>
                          <a:cs typeface="Times New Roman" panose="02020603050405020304" pitchFamily="18" charset="0"/>
                        </a:rPr>
                        <a:t>-49.0971</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b"/>
                </a:tc>
                <a:tc>
                  <a:txBody>
                    <a:bodyPr/>
                    <a:lstStyle/>
                    <a:p>
                      <a:pPr algn="ctr">
                        <a:spcAft>
                          <a:spcPts val="0"/>
                        </a:spcAft>
                      </a:pPr>
                      <a:r>
                        <a:rPr lang="en-US" sz="1100">
                          <a:solidFill>
                            <a:schemeClr val="tx1"/>
                          </a:solidFill>
                          <a:effectLst/>
                          <a:latin typeface="Times New Roman" panose="02020603050405020304" pitchFamily="18" charset="0"/>
                          <a:cs typeface="Times New Roman" panose="02020603050405020304" pitchFamily="18" charset="0"/>
                        </a:rPr>
                        <a:t>-55.3605</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b"/>
                </a:tc>
                <a:tc>
                  <a:txBody>
                    <a:bodyPr/>
                    <a:lstStyle/>
                    <a:p>
                      <a:pPr algn="ctr">
                        <a:spcAft>
                          <a:spcPts val="0"/>
                        </a:spcAft>
                      </a:pPr>
                      <a:r>
                        <a:rPr lang="en-US" sz="1100">
                          <a:solidFill>
                            <a:schemeClr val="tx1"/>
                          </a:solidFill>
                          <a:effectLst/>
                          <a:latin typeface="Times New Roman" panose="02020603050405020304" pitchFamily="18" charset="0"/>
                          <a:cs typeface="Times New Roman" panose="02020603050405020304" pitchFamily="18" charset="0"/>
                        </a:rPr>
                        <a:t>7560</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b"/>
                </a:tc>
                <a:tc>
                  <a:txBody>
                    <a:bodyPr/>
                    <a:lstStyle/>
                    <a:p>
                      <a:pPr algn="ctr">
                        <a:spcAft>
                          <a:spcPts val="0"/>
                        </a:spcAft>
                      </a:pPr>
                      <a:r>
                        <a:rPr lang="en-US" sz="1100">
                          <a:solidFill>
                            <a:schemeClr val="tx1"/>
                          </a:solidFill>
                          <a:effectLst/>
                          <a:latin typeface="Times New Roman" panose="02020603050405020304" pitchFamily="18" charset="0"/>
                          <a:cs typeface="Times New Roman" panose="02020603050405020304" pitchFamily="18" charset="0"/>
                        </a:rPr>
                        <a:t> </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b"/>
                </a:tc>
                <a:tc>
                  <a:txBody>
                    <a:bodyPr/>
                    <a:lstStyle/>
                    <a:p>
                      <a:pPr algn="ctr">
                        <a:spcAft>
                          <a:spcPts val="0"/>
                        </a:spcAft>
                      </a:pPr>
                      <a:r>
                        <a:rPr lang="en-US" sz="1100">
                          <a:solidFill>
                            <a:schemeClr val="tx1"/>
                          </a:solidFill>
                          <a:effectLst/>
                          <a:latin typeface="Times New Roman" panose="02020603050405020304" pitchFamily="18" charset="0"/>
                          <a:cs typeface="Times New Roman" panose="02020603050405020304" pitchFamily="18" charset="0"/>
                        </a:rPr>
                        <a:t>-3838.5</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b"/>
                </a:tc>
                <a:tc>
                  <a:txBody>
                    <a:bodyPr/>
                    <a:lstStyle/>
                    <a:p>
                      <a:pPr algn="ctr">
                        <a:spcAft>
                          <a:spcPts val="0"/>
                        </a:spcAft>
                      </a:pPr>
                      <a:r>
                        <a:rPr lang="en-US" sz="1100">
                          <a:solidFill>
                            <a:schemeClr val="tx1"/>
                          </a:solidFill>
                          <a:effectLst/>
                          <a:latin typeface="Times New Roman" panose="02020603050405020304" pitchFamily="18" charset="0"/>
                          <a:cs typeface="Times New Roman" panose="02020603050405020304" pitchFamily="18" charset="0"/>
                        </a:rPr>
                        <a:t>11398.5</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b"/>
                </a:tc>
                <a:extLst>
                  <a:ext uri="{0D108BD9-81ED-4DB2-BD59-A6C34878D82A}">
                    <a16:rowId xmlns:a16="http://schemas.microsoft.com/office/drawing/2014/main" val="2117235785"/>
                  </a:ext>
                </a:extLst>
              </a:tr>
              <a:tr h="156519">
                <a:tc vMerge="1">
                  <a:txBody>
                    <a:bodyPr/>
                    <a:lstStyle/>
                    <a:p>
                      <a:endParaRPr lang="zh-CN" altLang="en-US"/>
                    </a:p>
                  </a:txBody>
                  <a:tcPr/>
                </a:tc>
                <a:tc>
                  <a:txBody>
                    <a:bodyPr/>
                    <a:lstStyle/>
                    <a:p>
                      <a:pPr algn="ctr">
                        <a:spcAft>
                          <a:spcPts val="0"/>
                        </a:spcAft>
                      </a:pPr>
                      <a:r>
                        <a:rPr lang="en-US" sz="1100">
                          <a:solidFill>
                            <a:schemeClr val="tx1"/>
                          </a:solidFill>
                          <a:effectLst/>
                          <a:latin typeface="Times New Roman" panose="02020603050405020304" pitchFamily="18" charset="0"/>
                          <a:cs typeface="Times New Roman" panose="02020603050405020304" pitchFamily="18" charset="0"/>
                        </a:rPr>
                        <a:t>168Ta</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b"/>
                </a:tc>
                <a:tc>
                  <a:txBody>
                    <a:bodyPr/>
                    <a:lstStyle/>
                    <a:p>
                      <a:pPr algn="ctr">
                        <a:spcAft>
                          <a:spcPts val="0"/>
                        </a:spcAft>
                      </a:pPr>
                      <a:r>
                        <a:rPr lang="en-US" sz="1100">
                          <a:solidFill>
                            <a:schemeClr val="tx1"/>
                          </a:solidFill>
                          <a:effectLst/>
                          <a:latin typeface="Times New Roman" panose="02020603050405020304" pitchFamily="18" charset="0"/>
                          <a:cs typeface="Times New Roman" panose="02020603050405020304" pitchFamily="18" charset="0"/>
                        </a:rPr>
                        <a:t>120</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b"/>
                </a:tc>
                <a:tc>
                  <a:txBody>
                    <a:bodyPr/>
                    <a:lstStyle/>
                    <a:p>
                      <a:pPr algn="ctr">
                        <a:spcAft>
                          <a:spcPts val="0"/>
                        </a:spcAft>
                      </a:pPr>
                      <a:r>
                        <a:rPr lang="en-US" sz="1100">
                          <a:solidFill>
                            <a:schemeClr val="tx1"/>
                          </a:solidFill>
                          <a:effectLst/>
                          <a:latin typeface="Times New Roman" panose="02020603050405020304" pitchFamily="18" charset="0"/>
                          <a:cs typeface="Times New Roman" panose="02020603050405020304" pitchFamily="18" charset="0"/>
                        </a:rPr>
                        <a:t>168Hf</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b"/>
                </a:tc>
                <a:tc>
                  <a:txBody>
                    <a:bodyPr/>
                    <a:lstStyle/>
                    <a:p>
                      <a:pPr algn="ctr">
                        <a:spcAft>
                          <a:spcPts val="0"/>
                        </a:spcAft>
                      </a:pPr>
                      <a:r>
                        <a:rPr lang="en-US" sz="1100">
                          <a:solidFill>
                            <a:schemeClr val="tx1"/>
                          </a:solidFill>
                          <a:effectLst/>
                          <a:latin typeface="Times New Roman" panose="02020603050405020304" pitchFamily="18" charset="0"/>
                          <a:cs typeface="Times New Roman" panose="02020603050405020304" pitchFamily="18" charset="0"/>
                        </a:rPr>
                        <a:t> </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b"/>
                </a:tc>
                <a:tc>
                  <a:txBody>
                    <a:bodyPr/>
                    <a:lstStyle/>
                    <a:p>
                      <a:pPr algn="ctr">
                        <a:spcAft>
                          <a:spcPts val="0"/>
                        </a:spcAft>
                      </a:pPr>
                      <a:r>
                        <a:rPr lang="en-US" sz="1100">
                          <a:solidFill>
                            <a:schemeClr val="tx1"/>
                          </a:solidFill>
                          <a:effectLst/>
                          <a:latin typeface="Times New Roman" panose="02020603050405020304" pitchFamily="18" charset="0"/>
                          <a:cs typeface="Times New Roman" panose="02020603050405020304" pitchFamily="18" charset="0"/>
                        </a:rPr>
                        <a:t>164Yb</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b"/>
                </a:tc>
                <a:tc>
                  <a:txBody>
                    <a:bodyPr/>
                    <a:lstStyle/>
                    <a:p>
                      <a:pPr algn="ctr">
                        <a:spcAft>
                          <a:spcPts val="0"/>
                        </a:spcAft>
                      </a:pPr>
                      <a:r>
                        <a:rPr lang="en-US" sz="1100">
                          <a:solidFill>
                            <a:schemeClr val="tx1"/>
                          </a:solidFill>
                          <a:effectLst/>
                          <a:latin typeface="Times New Roman" panose="02020603050405020304" pitchFamily="18" charset="0"/>
                          <a:cs typeface="Times New Roman" panose="02020603050405020304" pitchFamily="18" charset="0"/>
                        </a:rPr>
                        <a:t> </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b"/>
                </a:tc>
                <a:tc>
                  <a:txBody>
                    <a:bodyPr/>
                    <a:lstStyle/>
                    <a:p>
                      <a:pPr algn="ctr">
                        <a:spcAft>
                          <a:spcPts val="0"/>
                        </a:spcAft>
                      </a:pPr>
                      <a:r>
                        <a:rPr lang="en-US" sz="1100" dirty="0">
                          <a:solidFill>
                            <a:schemeClr val="tx1"/>
                          </a:solidFill>
                          <a:effectLst/>
                          <a:latin typeface="Times New Roman" panose="02020603050405020304" pitchFamily="18" charset="0"/>
                          <a:cs typeface="Times New Roman" panose="02020603050405020304" pitchFamily="18" charset="0"/>
                        </a:rPr>
                        <a:t>-48.3939</a:t>
                      </a:r>
                      <a:endParaRPr lang="zh-CN" sz="1100" dirty="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b"/>
                </a:tc>
                <a:tc>
                  <a:txBody>
                    <a:bodyPr/>
                    <a:lstStyle/>
                    <a:p>
                      <a:pPr algn="ctr">
                        <a:spcAft>
                          <a:spcPts val="0"/>
                        </a:spcAft>
                      </a:pPr>
                      <a:r>
                        <a:rPr lang="en-US" sz="1100">
                          <a:solidFill>
                            <a:schemeClr val="tx1"/>
                          </a:solidFill>
                          <a:effectLst/>
                          <a:latin typeface="Times New Roman" panose="02020603050405020304" pitchFamily="18" charset="0"/>
                          <a:cs typeface="Times New Roman" panose="02020603050405020304" pitchFamily="18" charset="0"/>
                        </a:rPr>
                        <a:t>-55.3605</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b"/>
                </a:tc>
                <a:tc>
                  <a:txBody>
                    <a:bodyPr/>
                    <a:lstStyle/>
                    <a:p>
                      <a:pPr algn="ctr">
                        <a:spcAft>
                          <a:spcPts val="0"/>
                        </a:spcAft>
                      </a:pPr>
                      <a:r>
                        <a:rPr lang="en-US" sz="1100">
                          <a:solidFill>
                            <a:schemeClr val="tx1"/>
                          </a:solidFill>
                          <a:effectLst/>
                          <a:latin typeface="Times New Roman" panose="02020603050405020304" pitchFamily="18" charset="0"/>
                          <a:cs typeface="Times New Roman" panose="02020603050405020304" pitchFamily="18" charset="0"/>
                        </a:rPr>
                        <a:t>-61.0174</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b"/>
                </a:tc>
                <a:tc>
                  <a:txBody>
                    <a:bodyPr/>
                    <a:lstStyle/>
                    <a:p>
                      <a:pPr algn="ctr">
                        <a:spcAft>
                          <a:spcPts val="0"/>
                        </a:spcAft>
                      </a:pPr>
                      <a:r>
                        <a:rPr lang="en-US" sz="1100">
                          <a:solidFill>
                            <a:schemeClr val="tx1"/>
                          </a:solidFill>
                          <a:effectLst/>
                          <a:latin typeface="Times New Roman" panose="02020603050405020304" pitchFamily="18" charset="0"/>
                          <a:cs typeface="Times New Roman" panose="02020603050405020304" pitchFamily="18" charset="0"/>
                        </a:rPr>
                        <a:t>6966.6</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b"/>
                </a:tc>
                <a:tc>
                  <a:txBody>
                    <a:bodyPr/>
                    <a:lstStyle/>
                    <a:p>
                      <a:pPr algn="ctr">
                        <a:spcAft>
                          <a:spcPts val="0"/>
                        </a:spcAft>
                      </a:pPr>
                      <a:r>
                        <a:rPr lang="en-US" sz="1100">
                          <a:solidFill>
                            <a:schemeClr val="tx1"/>
                          </a:solidFill>
                          <a:effectLst/>
                          <a:latin typeface="Times New Roman" panose="02020603050405020304" pitchFamily="18" charset="0"/>
                          <a:cs typeface="Times New Roman" panose="02020603050405020304" pitchFamily="18" charset="0"/>
                        </a:rPr>
                        <a:t> </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b"/>
                </a:tc>
                <a:tc>
                  <a:txBody>
                    <a:bodyPr/>
                    <a:lstStyle/>
                    <a:p>
                      <a:pPr algn="ctr">
                        <a:spcAft>
                          <a:spcPts val="0"/>
                        </a:spcAft>
                      </a:pPr>
                      <a:r>
                        <a:rPr lang="en-US" sz="1100">
                          <a:solidFill>
                            <a:schemeClr val="tx1"/>
                          </a:solidFill>
                          <a:effectLst/>
                          <a:latin typeface="Times New Roman" panose="02020603050405020304" pitchFamily="18" charset="0"/>
                          <a:cs typeface="Times New Roman" panose="02020603050405020304" pitchFamily="18" charset="0"/>
                        </a:rPr>
                        <a:t>-3232</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b"/>
                </a:tc>
                <a:tc>
                  <a:txBody>
                    <a:bodyPr/>
                    <a:lstStyle/>
                    <a:p>
                      <a:pPr algn="ctr">
                        <a:spcAft>
                          <a:spcPts val="0"/>
                        </a:spcAft>
                      </a:pPr>
                      <a:r>
                        <a:rPr lang="en-US" sz="1100">
                          <a:solidFill>
                            <a:schemeClr val="tx1"/>
                          </a:solidFill>
                          <a:effectLst/>
                          <a:latin typeface="Times New Roman" panose="02020603050405020304" pitchFamily="18" charset="0"/>
                          <a:cs typeface="Times New Roman" panose="02020603050405020304" pitchFamily="18" charset="0"/>
                        </a:rPr>
                        <a:t>10198.6</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b"/>
                </a:tc>
                <a:extLst>
                  <a:ext uri="{0D108BD9-81ED-4DB2-BD59-A6C34878D82A}">
                    <a16:rowId xmlns:a16="http://schemas.microsoft.com/office/drawing/2014/main" val="1236157054"/>
                  </a:ext>
                </a:extLst>
              </a:tr>
              <a:tr h="156519">
                <a:tc vMerge="1">
                  <a:txBody>
                    <a:bodyPr/>
                    <a:lstStyle/>
                    <a:p>
                      <a:endParaRPr lang="zh-CN" altLang="en-US"/>
                    </a:p>
                  </a:txBody>
                  <a:tcPr/>
                </a:tc>
                <a:tc>
                  <a:txBody>
                    <a:bodyPr/>
                    <a:lstStyle/>
                    <a:p>
                      <a:pPr algn="ctr">
                        <a:spcAft>
                          <a:spcPts val="0"/>
                        </a:spcAft>
                      </a:pPr>
                      <a:r>
                        <a:rPr lang="en-US" sz="1100">
                          <a:solidFill>
                            <a:schemeClr val="tx1"/>
                          </a:solidFill>
                          <a:effectLst/>
                          <a:latin typeface="Times New Roman" panose="02020603050405020304" pitchFamily="18" charset="0"/>
                          <a:cs typeface="Times New Roman" panose="02020603050405020304" pitchFamily="18" charset="0"/>
                        </a:rPr>
                        <a:t>164Lu</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b"/>
                </a:tc>
                <a:tc>
                  <a:txBody>
                    <a:bodyPr/>
                    <a:lstStyle/>
                    <a:p>
                      <a:pPr algn="ctr">
                        <a:spcAft>
                          <a:spcPts val="0"/>
                        </a:spcAft>
                      </a:pPr>
                      <a:r>
                        <a:rPr lang="en-US" sz="1100">
                          <a:solidFill>
                            <a:schemeClr val="tx1"/>
                          </a:solidFill>
                          <a:effectLst/>
                          <a:latin typeface="Times New Roman" panose="02020603050405020304" pitchFamily="18" charset="0"/>
                          <a:cs typeface="Times New Roman" panose="02020603050405020304" pitchFamily="18" charset="0"/>
                        </a:rPr>
                        <a:t>188.4</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b"/>
                </a:tc>
                <a:tc>
                  <a:txBody>
                    <a:bodyPr/>
                    <a:lstStyle/>
                    <a:p>
                      <a:pPr algn="ctr">
                        <a:spcAft>
                          <a:spcPts val="0"/>
                        </a:spcAft>
                      </a:pPr>
                      <a:r>
                        <a:rPr lang="en-US" sz="1100">
                          <a:solidFill>
                            <a:schemeClr val="tx1"/>
                          </a:solidFill>
                          <a:effectLst/>
                          <a:latin typeface="Times New Roman" panose="02020603050405020304" pitchFamily="18" charset="0"/>
                          <a:cs typeface="Times New Roman" panose="02020603050405020304" pitchFamily="18" charset="0"/>
                        </a:rPr>
                        <a:t>164Yb</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b"/>
                </a:tc>
                <a:tc>
                  <a:txBody>
                    <a:bodyPr/>
                    <a:lstStyle/>
                    <a:p>
                      <a:pPr algn="ctr">
                        <a:spcAft>
                          <a:spcPts val="0"/>
                        </a:spcAft>
                      </a:pPr>
                      <a:r>
                        <a:rPr lang="en-US" sz="1100">
                          <a:solidFill>
                            <a:schemeClr val="tx1"/>
                          </a:solidFill>
                          <a:effectLst/>
                          <a:latin typeface="Times New Roman" panose="02020603050405020304" pitchFamily="18" charset="0"/>
                          <a:cs typeface="Times New Roman" panose="02020603050405020304" pitchFamily="18" charset="0"/>
                        </a:rPr>
                        <a:t> </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b"/>
                </a:tc>
                <a:tc>
                  <a:txBody>
                    <a:bodyPr/>
                    <a:lstStyle/>
                    <a:p>
                      <a:pPr algn="ctr">
                        <a:spcAft>
                          <a:spcPts val="0"/>
                        </a:spcAft>
                      </a:pPr>
                      <a:r>
                        <a:rPr lang="en-US" sz="1100">
                          <a:solidFill>
                            <a:schemeClr val="tx1"/>
                          </a:solidFill>
                          <a:effectLst/>
                          <a:latin typeface="Times New Roman" panose="02020603050405020304" pitchFamily="18" charset="0"/>
                          <a:cs typeface="Times New Roman" panose="02020603050405020304" pitchFamily="18" charset="0"/>
                        </a:rPr>
                        <a:t>160Er</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b"/>
                </a:tc>
                <a:tc>
                  <a:txBody>
                    <a:bodyPr/>
                    <a:lstStyle/>
                    <a:p>
                      <a:pPr algn="ctr">
                        <a:spcAft>
                          <a:spcPts val="0"/>
                        </a:spcAft>
                      </a:pPr>
                      <a:r>
                        <a:rPr lang="en-US" sz="1100">
                          <a:solidFill>
                            <a:schemeClr val="tx1"/>
                          </a:solidFill>
                          <a:effectLst/>
                          <a:latin typeface="Times New Roman" panose="02020603050405020304" pitchFamily="18" charset="0"/>
                          <a:cs typeface="Times New Roman" panose="02020603050405020304" pitchFamily="18" charset="0"/>
                        </a:rPr>
                        <a:t> </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b"/>
                </a:tc>
                <a:tc>
                  <a:txBody>
                    <a:bodyPr/>
                    <a:lstStyle/>
                    <a:p>
                      <a:pPr algn="ctr">
                        <a:spcAft>
                          <a:spcPts val="0"/>
                        </a:spcAft>
                      </a:pPr>
                      <a:r>
                        <a:rPr lang="en-US" sz="1100">
                          <a:solidFill>
                            <a:schemeClr val="tx1"/>
                          </a:solidFill>
                          <a:effectLst/>
                          <a:latin typeface="Times New Roman" panose="02020603050405020304" pitchFamily="18" charset="0"/>
                          <a:cs typeface="Times New Roman" panose="02020603050405020304" pitchFamily="18" charset="0"/>
                        </a:rPr>
                        <a:t>-54.6423</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b"/>
                </a:tc>
                <a:tc>
                  <a:txBody>
                    <a:bodyPr/>
                    <a:lstStyle/>
                    <a:p>
                      <a:pPr algn="ctr">
                        <a:spcAft>
                          <a:spcPts val="0"/>
                        </a:spcAft>
                      </a:pPr>
                      <a:r>
                        <a:rPr lang="en-US" sz="1100">
                          <a:solidFill>
                            <a:schemeClr val="tx1"/>
                          </a:solidFill>
                          <a:effectLst/>
                          <a:latin typeface="Times New Roman" panose="02020603050405020304" pitchFamily="18" charset="0"/>
                          <a:cs typeface="Times New Roman" panose="02020603050405020304" pitchFamily="18" charset="0"/>
                        </a:rPr>
                        <a:t>-61.0174</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b"/>
                </a:tc>
                <a:tc>
                  <a:txBody>
                    <a:bodyPr/>
                    <a:lstStyle/>
                    <a:p>
                      <a:pPr algn="ctr">
                        <a:spcAft>
                          <a:spcPts val="0"/>
                        </a:spcAft>
                      </a:pPr>
                      <a:r>
                        <a:rPr lang="en-US" sz="1100">
                          <a:solidFill>
                            <a:schemeClr val="tx1"/>
                          </a:solidFill>
                          <a:effectLst/>
                          <a:latin typeface="Times New Roman" panose="02020603050405020304" pitchFamily="18" charset="0"/>
                          <a:cs typeface="Times New Roman" panose="02020603050405020304" pitchFamily="18" charset="0"/>
                        </a:rPr>
                        <a:t>-66.0642</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b"/>
                </a:tc>
                <a:tc>
                  <a:txBody>
                    <a:bodyPr/>
                    <a:lstStyle/>
                    <a:p>
                      <a:pPr algn="ctr">
                        <a:spcAft>
                          <a:spcPts val="0"/>
                        </a:spcAft>
                      </a:pPr>
                      <a:r>
                        <a:rPr lang="en-US" sz="1100">
                          <a:solidFill>
                            <a:schemeClr val="tx1"/>
                          </a:solidFill>
                          <a:effectLst/>
                          <a:latin typeface="Times New Roman" panose="02020603050405020304" pitchFamily="18" charset="0"/>
                          <a:cs typeface="Times New Roman" panose="02020603050405020304" pitchFamily="18" charset="0"/>
                        </a:rPr>
                        <a:t>6375.1</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b"/>
                </a:tc>
                <a:tc>
                  <a:txBody>
                    <a:bodyPr/>
                    <a:lstStyle/>
                    <a:p>
                      <a:pPr algn="ctr">
                        <a:spcAft>
                          <a:spcPts val="0"/>
                        </a:spcAft>
                      </a:pPr>
                      <a:r>
                        <a:rPr lang="en-US" sz="1100">
                          <a:solidFill>
                            <a:schemeClr val="tx1"/>
                          </a:solidFill>
                          <a:effectLst/>
                          <a:latin typeface="Times New Roman" panose="02020603050405020304" pitchFamily="18" charset="0"/>
                          <a:cs typeface="Times New Roman" panose="02020603050405020304" pitchFamily="18" charset="0"/>
                        </a:rPr>
                        <a:t> </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b"/>
                </a:tc>
                <a:tc>
                  <a:txBody>
                    <a:bodyPr/>
                    <a:lstStyle/>
                    <a:p>
                      <a:pPr algn="ctr">
                        <a:spcAft>
                          <a:spcPts val="0"/>
                        </a:spcAft>
                      </a:pPr>
                      <a:r>
                        <a:rPr lang="en-US" sz="1100">
                          <a:solidFill>
                            <a:schemeClr val="tx1"/>
                          </a:solidFill>
                          <a:effectLst/>
                          <a:latin typeface="Times New Roman" panose="02020603050405020304" pitchFamily="18" charset="0"/>
                          <a:cs typeface="Times New Roman" panose="02020603050405020304" pitchFamily="18" charset="0"/>
                        </a:rPr>
                        <a:t>-2621.9</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b"/>
                </a:tc>
                <a:tc>
                  <a:txBody>
                    <a:bodyPr/>
                    <a:lstStyle/>
                    <a:p>
                      <a:pPr algn="ctr">
                        <a:spcAft>
                          <a:spcPts val="0"/>
                        </a:spcAft>
                      </a:pPr>
                      <a:r>
                        <a:rPr lang="en-US" sz="1100">
                          <a:solidFill>
                            <a:schemeClr val="tx1"/>
                          </a:solidFill>
                          <a:effectLst/>
                          <a:latin typeface="Times New Roman" panose="02020603050405020304" pitchFamily="18" charset="0"/>
                          <a:cs typeface="Times New Roman" panose="02020603050405020304" pitchFamily="18" charset="0"/>
                        </a:rPr>
                        <a:t>8997</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b"/>
                </a:tc>
                <a:extLst>
                  <a:ext uri="{0D108BD9-81ED-4DB2-BD59-A6C34878D82A}">
                    <a16:rowId xmlns:a16="http://schemas.microsoft.com/office/drawing/2014/main" val="1338334302"/>
                  </a:ext>
                </a:extLst>
              </a:tr>
              <a:tr h="156519">
                <a:tc vMerge="1">
                  <a:txBody>
                    <a:bodyPr/>
                    <a:lstStyle/>
                    <a:p>
                      <a:endParaRPr lang="zh-CN" altLang="en-US"/>
                    </a:p>
                  </a:txBody>
                  <a:tcPr/>
                </a:tc>
                <a:tc>
                  <a:txBody>
                    <a:bodyPr/>
                    <a:lstStyle/>
                    <a:p>
                      <a:pPr algn="ctr">
                        <a:spcAft>
                          <a:spcPts val="0"/>
                        </a:spcAft>
                      </a:pPr>
                      <a:r>
                        <a:rPr lang="en-US" sz="1100">
                          <a:solidFill>
                            <a:schemeClr val="tx1"/>
                          </a:solidFill>
                          <a:effectLst/>
                          <a:latin typeface="Times New Roman" panose="02020603050405020304" pitchFamily="18" charset="0"/>
                          <a:cs typeface="Times New Roman" panose="02020603050405020304" pitchFamily="18" charset="0"/>
                        </a:rPr>
                        <a:t>160Tm</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b"/>
                </a:tc>
                <a:tc>
                  <a:txBody>
                    <a:bodyPr/>
                    <a:lstStyle/>
                    <a:p>
                      <a:pPr algn="ctr">
                        <a:spcAft>
                          <a:spcPts val="0"/>
                        </a:spcAft>
                      </a:pPr>
                      <a:r>
                        <a:rPr lang="en-US" sz="1100">
                          <a:solidFill>
                            <a:schemeClr val="tx1"/>
                          </a:solidFill>
                          <a:effectLst/>
                          <a:latin typeface="Times New Roman" panose="02020603050405020304" pitchFamily="18" charset="0"/>
                          <a:cs typeface="Times New Roman" panose="02020603050405020304" pitchFamily="18" charset="0"/>
                        </a:rPr>
                        <a:t>564</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b"/>
                </a:tc>
                <a:tc>
                  <a:txBody>
                    <a:bodyPr/>
                    <a:lstStyle/>
                    <a:p>
                      <a:pPr algn="ctr">
                        <a:spcAft>
                          <a:spcPts val="0"/>
                        </a:spcAft>
                      </a:pPr>
                      <a:r>
                        <a:rPr lang="en-US" sz="1100">
                          <a:solidFill>
                            <a:schemeClr val="tx1"/>
                          </a:solidFill>
                          <a:effectLst/>
                          <a:latin typeface="Times New Roman" panose="02020603050405020304" pitchFamily="18" charset="0"/>
                          <a:cs typeface="Times New Roman" panose="02020603050405020304" pitchFamily="18" charset="0"/>
                        </a:rPr>
                        <a:t>160Er</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b"/>
                </a:tc>
                <a:tc>
                  <a:txBody>
                    <a:bodyPr/>
                    <a:lstStyle/>
                    <a:p>
                      <a:pPr algn="ctr">
                        <a:spcAft>
                          <a:spcPts val="0"/>
                        </a:spcAft>
                      </a:pPr>
                      <a:r>
                        <a:rPr lang="en-US" sz="1100">
                          <a:solidFill>
                            <a:schemeClr val="tx1"/>
                          </a:solidFill>
                          <a:effectLst/>
                          <a:latin typeface="Times New Roman" panose="02020603050405020304" pitchFamily="18" charset="0"/>
                          <a:cs typeface="Times New Roman" panose="02020603050405020304" pitchFamily="18" charset="0"/>
                        </a:rPr>
                        <a:t> </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b"/>
                </a:tc>
                <a:tc>
                  <a:txBody>
                    <a:bodyPr/>
                    <a:lstStyle/>
                    <a:p>
                      <a:pPr algn="ctr">
                        <a:spcAft>
                          <a:spcPts val="0"/>
                        </a:spcAft>
                      </a:pPr>
                      <a:r>
                        <a:rPr lang="en-US" sz="1100">
                          <a:solidFill>
                            <a:schemeClr val="tx1"/>
                          </a:solidFill>
                          <a:effectLst/>
                          <a:latin typeface="Times New Roman" panose="02020603050405020304" pitchFamily="18" charset="0"/>
                          <a:cs typeface="Times New Roman" panose="02020603050405020304" pitchFamily="18" charset="0"/>
                        </a:rPr>
                        <a:t>156Dy</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b"/>
                </a:tc>
                <a:tc>
                  <a:txBody>
                    <a:bodyPr/>
                    <a:lstStyle/>
                    <a:p>
                      <a:pPr algn="ctr">
                        <a:spcAft>
                          <a:spcPts val="0"/>
                        </a:spcAft>
                      </a:pPr>
                      <a:r>
                        <a:rPr lang="en-US" sz="1100">
                          <a:solidFill>
                            <a:schemeClr val="tx1"/>
                          </a:solidFill>
                          <a:effectLst/>
                          <a:latin typeface="Times New Roman" panose="02020603050405020304" pitchFamily="18" charset="0"/>
                          <a:cs typeface="Times New Roman" panose="02020603050405020304" pitchFamily="18" charset="0"/>
                        </a:rPr>
                        <a:t> </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b"/>
                </a:tc>
                <a:tc>
                  <a:txBody>
                    <a:bodyPr/>
                    <a:lstStyle/>
                    <a:p>
                      <a:pPr algn="ctr">
                        <a:spcAft>
                          <a:spcPts val="0"/>
                        </a:spcAft>
                      </a:pPr>
                      <a:r>
                        <a:rPr lang="en-US" sz="1100">
                          <a:solidFill>
                            <a:schemeClr val="tx1"/>
                          </a:solidFill>
                          <a:effectLst/>
                          <a:latin typeface="Times New Roman" panose="02020603050405020304" pitchFamily="18" charset="0"/>
                          <a:cs typeface="Times New Roman" panose="02020603050405020304" pitchFamily="18" charset="0"/>
                        </a:rPr>
                        <a:t>-60.302</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b"/>
                </a:tc>
                <a:tc>
                  <a:txBody>
                    <a:bodyPr/>
                    <a:lstStyle/>
                    <a:p>
                      <a:pPr algn="ctr">
                        <a:spcAft>
                          <a:spcPts val="0"/>
                        </a:spcAft>
                      </a:pPr>
                      <a:r>
                        <a:rPr lang="en-US" sz="1100">
                          <a:solidFill>
                            <a:schemeClr val="tx1"/>
                          </a:solidFill>
                          <a:effectLst/>
                          <a:latin typeface="Times New Roman" panose="02020603050405020304" pitchFamily="18" charset="0"/>
                          <a:cs typeface="Times New Roman" panose="02020603050405020304" pitchFamily="18" charset="0"/>
                        </a:rPr>
                        <a:t>-66.0642</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b"/>
                </a:tc>
                <a:tc>
                  <a:txBody>
                    <a:bodyPr/>
                    <a:lstStyle/>
                    <a:p>
                      <a:pPr algn="ctr">
                        <a:spcAft>
                          <a:spcPts val="0"/>
                        </a:spcAft>
                      </a:pPr>
                      <a:r>
                        <a:rPr lang="en-US" sz="1100">
                          <a:solidFill>
                            <a:schemeClr val="tx1"/>
                          </a:solidFill>
                          <a:effectLst/>
                          <a:latin typeface="Times New Roman" panose="02020603050405020304" pitchFamily="18" charset="0"/>
                          <a:cs typeface="Times New Roman" panose="02020603050405020304" pitchFamily="18" charset="0"/>
                        </a:rPr>
                        <a:t>-70.5289</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b"/>
                </a:tc>
                <a:tc>
                  <a:txBody>
                    <a:bodyPr/>
                    <a:lstStyle/>
                    <a:p>
                      <a:pPr algn="ctr">
                        <a:spcAft>
                          <a:spcPts val="0"/>
                        </a:spcAft>
                      </a:pPr>
                      <a:r>
                        <a:rPr lang="en-US" sz="1100">
                          <a:solidFill>
                            <a:schemeClr val="tx1"/>
                          </a:solidFill>
                          <a:effectLst/>
                          <a:latin typeface="Times New Roman" panose="02020603050405020304" pitchFamily="18" charset="0"/>
                          <a:cs typeface="Times New Roman" panose="02020603050405020304" pitchFamily="18" charset="0"/>
                        </a:rPr>
                        <a:t>5762.2</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b"/>
                </a:tc>
                <a:tc>
                  <a:txBody>
                    <a:bodyPr/>
                    <a:lstStyle/>
                    <a:p>
                      <a:pPr algn="ctr">
                        <a:spcAft>
                          <a:spcPts val="0"/>
                        </a:spcAft>
                      </a:pPr>
                      <a:r>
                        <a:rPr lang="en-US" sz="1100">
                          <a:solidFill>
                            <a:schemeClr val="tx1"/>
                          </a:solidFill>
                          <a:effectLst/>
                          <a:latin typeface="Times New Roman" panose="02020603050405020304" pitchFamily="18" charset="0"/>
                          <a:cs typeface="Times New Roman" panose="02020603050405020304" pitchFamily="18" charset="0"/>
                        </a:rPr>
                        <a:t> </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b"/>
                </a:tc>
                <a:tc>
                  <a:txBody>
                    <a:bodyPr/>
                    <a:lstStyle/>
                    <a:p>
                      <a:pPr algn="ctr">
                        <a:spcAft>
                          <a:spcPts val="0"/>
                        </a:spcAft>
                      </a:pPr>
                      <a:r>
                        <a:rPr lang="en-US" sz="1100">
                          <a:solidFill>
                            <a:schemeClr val="tx1"/>
                          </a:solidFill>
                          <a:effectLst/>
                          <a:latin typeface="Times New Roman" panose="02020603050405020304" pitchFamily="18" charset="0"/>
                          <a:cs typeface="Times New Roman" panose="02020603050405020304" pitchFamily="18" charset="0"/>
                        </a:rPr>
                        <a:t>-2039.8</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b"/>
                </a:tc>
                <a:tc>
                  <a:txBody>
                    <a:bodyPr/>
                    <a:lstStyle/>
                    <a:p>
                      <a:pPr algn="ctr">
                        <a:spcAft>
                          <a:spcPts val="0"/>
                        </a:spcAft>
                      </a:pPr>
                      <a:r>
                        <a:rPr lang="en-US" sz="1100">
                          <a:solidFill>
                            <a:schemeClr val="tx1"/>
                          </a:solidFill>
                          <a:effectLst/>
                          <a:latin typeface="Times New Roman" panose="02020603050405020304" pitchFamily="18" charset="0"/>
                          <a:cs typeface="Times New Roman" panose="02020603050405020304" pitchFamily="18" charset="0"/>
                        </a:rPr>
                        <a:t>7802</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b"/>
                </a:tc>
                <a:extLst>
                  <a:ext uri="{0D108BD9-81ED-4DB2-BD59-A6C34878D82A}">
                    <a16:rowId xmlns:a16="http://schemas.microsoft.com/office/drawing/2014/main" val="1817145682"/>
                  </a:ext>
                </a:extLst>
              </a:tr>
              <a:tr h="156519">
                <a:tc rowSpan="5">
                  <a:txBody>
                    <a:bodyPr/>
                    <a:lstStyle/>
                    <a:p>
                      <a:pPr algn="ctr">
                        <a:spcAft>
                          <a:spcPts val="0"/>
                        </a:spcAft>
                      </a:pPr>
                      <a:r>
                        <a:rPr lang="en-US" sz="1100">
                          <a:solidFill>
                            <a:schemeClr val="tx1"/>
                          </a:solidFill>
                          <a:effectLst/>
                          <a:latin typeface="Times New Roman" panose="02020603050405020304" pitchFamily="18" charset="0"/>
                          <a:cs typeface="Times New Roman" panose="02020603050405020304" pitchFamily="18" charset="0"/>
                        </a:rPr>
                        <a:t>188Hg(5g,5a)</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vert="vert270" anchor="ctr"/>
                </a:tc>
                <a:tc>
                  <a:txBody>
                    <a:bodyPr/>
                    <a:lstStyle/>
                    <a:p>
                      <a:pPr algn="ctr">
                        <a:spcAft>
                          <a:spcPts val="0"/>
                        </a:spcAft>
                      </a:pPr>
                      <a:r>
                        <a:rPr lang="en-US" sz="1100">
                          <a:solidFill>
                            <a:schemeClr val="tx1"/>
                          </a:solidFill>
                          <a:effectLst/>
                          <a:latin typeface="Times New Roman" panose="02020603050405020304" pitchFamily="18" charset="0"/>
                          <a:cs typeface="Times New Roman" panose="02020603050405020304" pitchFamily="18" charset="0"/>
                        </a:rPr>
                        <a:t>188Tl</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b"/>
                </a:tc>
                <a:tc>
                  <a:txBody>
                    <a:bodyPr/>
                    <a:lstStyle/>
                    <a:p>
                      <a:pPr algn="ctr">
                        <a:spcAft>
                          <a:spcPts val="0"/>
                        </a:spcAft>
                      </a:pPr>
                      <a:r>
                        <a:rPr lang="en-US" sz="1100">
                          <a:solidFill>
                            <a:schemeClr val="tx1"/>
                          </a:solidFill>
                          <a:effectLst/>
                          <a:latin typeface="Times New Roman" panose="02020603050405020304" pitchFamily="18" charset="0"/>
                          <a:cs typeface="Times New Roman" panose="02020603050405020304" pitchFamily="18" charset="0"/>
                        </a:rPr>
                        <a:t>71</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b"/>
                </a:tc>
                <a:tc>
                  <a:txBody>
                    <a:bodyPr/>
                    <a:lstStyle/>
                    <a:p>
                      <a:pPr algn="ctr">
                        <a:spcAft>
                          <a:spcPts val="0"/>
                        </a:spcAft>
                      </a:pPr>
                      <a:r>
                        <a:rPr lang="en-US" sz="1100">
                          <a:solidFill>
                            <a:schemeClr val="tx1"/>
                          </a:solidFill>
                          <a:effectLst/>
                          <a:latin typeface="Times New Roman" panose="02020603050405020304" pitchFamily="18" charset="0"/>
                          <a:cs typeface="Times New Roman" panose="02020603050405020304" pitchFamily="18" charset="0"/>
                        </a:rPr>
                        <a:t>188Hg</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b"/>
                </a:tc>
                <a:tc>
                  <a:txBody>
                    <a:bodyPr/>
                    <a:lstStyle/>
                    <a:p>
                      <a:pPr algn="ctr">
                        <a:spcAft>
                          <a:spcPts val="0"/>
                        </a:spcAft>
                      </a:pPr>
                      <a:r>
                        <a:rPr lang="en-US" sz="1100">
                          <a:solidFill>
                            <a:schemeClr val="tx1"/>
                          </a:solidFill>
                          <a:effectLst/>
                          <a:latin typeface="Times New Roman" panose="02020603050405020304" pitchFamily="18" charset="0"/>
                          <a:cs typeface="Times New Roman" panose="02020603050405020304" pitchFamily="18" charset="0"/>
                        </a:rPr>
                        <a:t> </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b"/>
                </a:tc>
                <a:tc>
                  <a:txBody>
                    <a:bodyPr/>
                    <a:lstStyle/>
                    <a:p>
                      <a:pPr algn="ctr">
                        <a:spcAft>
                          <a:spcPts val="0"/>
                        </a:spcAft>
                      </a:pPr>
                      <a:r>
                        <a:rPr lang="en-US" sz="1100">
                          <a:solidFill>
                            <a:schemeClr val="tx1"/>
                          </a:solidFill>
                          <a:effectLst/>
                          <a:latin typeface="Times New Roman" panose="02020603050405020304" pitchFamily="18" charset="0"/>
                          <a:cs typeface="Times New Roman" panose="02020603050405020304" pitchFamily="18" charset="0"/>
                        </a:rPr>
                        <a:t>184Pt</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b"/>
                </a:tc>
                <a:tc>
                  <a:txBody>
                    <a:bodyPr/>
                    <a:lstStyle/>
                    <a:p>
                      <a:pPr algn="ctr">
                        <a:spcAft>
                          <a:spcPts val="0"/>
                        </a:spcAft>
                      </a:pPr>
                      <a:r>
                        <a:rPr lang="en-US" sz="1100">
                          <a:solidFill>
                            <a:schemeClr val="tx1"/>
                          </a:solidFill>
                          <a:effectLst/>
                          <a:latin typeface="Times New Roman" panose="02020603050405020304" pitchFamily="18" charset="0"/>
                          <a:cs typeface="Times New Roman" panose="02020603050405020304" pitchFamily="18" charset="0"/>
                        </a:rPr>
                        <a:t> </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b"/>
                </a:tc>
                <a:tc>
                  <a:txBody>
                    <a:bodyPr/>
                    <a:lstStyle/>
                    <a:p>
                      <a:pPr algn="ctr">
                        <a:spcAft>
                          <a:spcPts val="0"/>
                        </a:spcAft>
                      </a:pPr>
                      <a:r>
                        <a:rPr lang="en-US" sz="1100">
                          <a:solidFill>
                            <a:schemeClr val="tx1"/>
                          </a:solidFill>
                          <a:effectLst/>
                          <a:latin typeface="Times New Roman" panose="02020603050405020304" pitchFamily="18" charset="0"/>
                          <a:cs typeface="Times New Roman" panose="02020603050405020304" pitchFamily="18" charset="0"/>
                        </a:rPr>
                        <a:t>-22.3364</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b"/>
                </a:tc>
                <a:tc>
                  <a:txBody>
                    <a:bodyPr/>
                    <a:lstStyle/>
                    <a:p>
                      <a:pPr algn="ctr">
                        <a:spcAft>
                          <a:spcPts val="0"/>
                        </a:spcAft>
                      </a:pPr>
                      <a:r>
                        <a:rPr lang="en-US" sz="1100">
                          <a:solidFill>
                            <a:schemeClr val="tx1"/>
                          </a:solidFill>
                          <a:effectLst/>
                          <a:latin typeface="Times New Roman" panose="02020603050405020304" pitchFamily="18" charset="0"/>
                          <a:cs typeface="Times New Roman" panose="02020603050405020304" pitchFamily="18" charset="0"/>
                        </a:rPr>
                        <a:t>-30.2019</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b"/>
                </a:tc>
                <a:tc>
                  <a:txBody>
                    <a:bodyPr/>
                    <a:lstStyle/>
                    <a:p>
                      <a:pPr algn="ctr">
                        <a:spcAft>
                          <a:spcPts val="0"/>
                        </a:spcAft>
                      </a:pPr>
                      <a:r>
                        <a:rPr lang="en-US" sz="1100">
                          <a:solidFill>
                            <a:schemeClr val="tx1"/>
                          </a:solidFill>
                          <a:effectLst/>
                          <a:latin typeface="Times New Roman" panose="02020603050405020304" pitchFamily="18" charset="0"/>
                          <a:cs typeface="Times New Roman" panose="02020603050405020304" pitchFamily="18" charset="0"/>
                        </a:rPr>
                        <a:t>-37.3342</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b"/>
                </a:tc>
                <a:tc>
                  <a:txBody>
                    <a:bodyPr/>
                    <a:lstStyle/>
                    <a:p>
                      <a:pPr algn="ctr">
                        <a:spcAft>
                          <a:spcPts val="0"/>
                        </a:spcAft>
                      </a:pPr>
                      <a:r>
                        <a:rPr lang="en-US" sz="1100">
                          <a:solidFill>
                            <a:schemeClr val="tx1"/>
                          </a:solidFill>
                          <a:effectLst/>
                          <a:latin typeface="Times New Roman" panose="02020603050405020304" pitchFamily="18" charset="0"/>
                          <a:cs typeface="Times New Roman" panose="02020603050405020304" pitchFamily="18" charset="0"/>
                        </a:rPr>
                        <a:t>7865.5</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b"/>
                </a:tc>
                <a:tc>
                  <a:txBody>
                    <a:bodyPr/>
                    <a:lstStyle/>
                    <a:p>
                      <a:pPr algn="ctr">
                        <a:spcAft>
                          <a:spcPts val="0"/>
                        </a:spcAft>
                      </a:pPr>
                      <a:r>
                        <a:rPr lang="en-US" sz="1100">
                          <a:solidFill>
                            <a:schemeClr val="tx1"/>
                          </a:solidFill>
                          <a:effectLst/>
                          <a:latin typeface="Times New Roman" panose="02020603050405020304" pitchFamily="18" charset="0"/>
                          <a:cs typeface="Times New Roman" panose="02020603050405020304" pitchFamily="18" charset="0"/>
                        </a:rPr>
                        <a:t> </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b"/>
                </a:tc>
                <a:tc>
                  <a:txBody>
                    <a:bodyPr/>
                    <a:lstStyle/>
                    <a:p>
                      <a:pPr algn="ctr">
                        <a:spcAft>
                          <a:spcPts val="0"/>
                        </a:spcAft>
                      </a:pPr>
                      <a:r>
                        <a:rPr lang="en-US" sz="1100">
                          <a:solidFill>
                            <a:schemeClr val="tx1"/>
                          </a:solidFill>
                          <a:effectLst/>
                          <a:latin typeface="Times New Roman" panose="02020603050405020304" pitchFamily="18" charset="0"/>
                          <a:cs typeface="Times New Roman" panose="02020603050405020304" pitchFamily="18" charset="0"/>
                        </a:rPr>
                        <a:t>-4707.4</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b"/>
                </a:tc>
                <a:tc>
                  <a:txBody>
                    <a:bodyPr/>
                    <a:lstStyle/>
                    <a:p>
                      <a:pPr algn="ctr">
                        <a:spcAft>
                          <a:spcPts val="0"/>
                        </a:spcAft>
                      </a:pPr>
                      <a:r>
                        <a:rPr lang="en-US" sz="1100">
                          <a:solidFill>
                            <a:schemeClr val="tx1"/>
                          </a:solidFill>
                          <a:effectLst/>
                          <a:latin typeface="Times New Roman" panose="02020603050405020304" pitchFamily="18" charset="0"/>
                          <a:cs typeface="Times New Roman" panose="02020603050405020304" pitchFamily="18" charset="0"/>
                        </a:rPr>
                        <a:t>12572.9</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b"/>
                </a:tc>
                <a:extLst>
                  <a:ext uri="{0D108BD9-81ED-4DB2-BD59-A6C34878D82A}">
                    <a16:rowId xmlns:a16="http://schemas.microsoft.com/office/drawing/2014/main" val="2128793976"/>
                  </a:ext>
                </a:extLst>
              </a:tr>
              <a:tr h="156519">
                <a:tc vMerge="1">
                  <a:txBody>
                    <a:bodyPr/>
                    <a:lstStyle/>
                    <a:p>
                      <a:endParaRPr lang="zh-CN" altLang="en-US"/>
                    </a:p>
                  </a:txBody>
                  <a:tcPr/>
                </a:tc>
                <a:tc>
                  <a:txBody>
                    <a:bodyPr/>
                    <a:lstStyle/>
                    <a:p>
                      <a:pPr algn="ctr">
                        <a:spcAft>
                          <a:spcPts val="0"/>
                        </a:spcAft>
                      </a:pPr>
                      <a:r>
                        <a:rPr lang="en-US" sz="1100">
                          <a:solidFill>
                            <a:schemeClr val="tx1"/>
                          </a:solidFill>
                          <a:effectLst/>
                          <a:latin typeface="Times New Roman" panose="02020603050405020304" pitchFamily="18" charset="0"/>
                          <a:cs typeface="Times New Roman" panose="02020603050405020304" pitchFamily="18" charset="0"/>
                        </a:rPr>
                        <a:t>184Au</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b"/>
                </a:tc>
                <a:tc>
                  <a:txBody>
                    <a:bodyPr/>
                    <a:lstStyle/>
                    <a:p>
                      <a:pPr algn="ctr">
                        <a:spcAft>
                          <a:spcPts val="0"/>
                        </a:spcAft>
                      </a:pPr>
                      <a:r>
                        <a:rPr lang="en-US" sz="1100">
                          <a:solidFill>
                            <a:schemeClr val="tx1"/>
                          </a:solidFill>
                          <a:effectLst/>
                          <a:latin typeface="Times New Roman" panose="02020603050405020304" pitchFamily="18" charset="0"/>
                          <a:cs typeface="Times New Roman" panose="02020603050405020304" pitchFamily="18" charset="0"/>
                        </a:rPr>
                        <a:t>20.6</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b"/>
                </a:tc>
                <a:tc>
                  <a:txBody>
                    <a:bodyPr/>
                    <a:lstStyle/>
                    <a:p>
                      <a:pPr algn="ctr">
                        <a:spcAft>
                          <a:spcPts val="0"/>
                        </a:spcAft>
                      </a:pPr>
                      <a:r>
                        <a:rPr lang="en-US" sz="1100">
                          <a:solidFill>
                            <a:schemeClr val="tx1"/>
                          </a:solidFill>
                          <a:effectLst/>
                          <a:latin typeface="Times New Roman" panose="02020603050405020304" pitchFamily="18" charset="0"/>
                          <a:cs typeface="Times New Roman" panose="02020603050405020304" pitchFamily="18" charset="0"/>
                        </a:rPr>
                        <a:t>184Pt</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b"/>
                </a:tc>
                <a:tc>
                  <a:txBody>
                    <a:bodyPr/>
                    <a:lstStyle/>
                    <a:p>
                      <a:pPr algn="ctr">
                        <a:spcAft>
                          <a:spcPts val="0"/>
                        </a:spcAft>
                      </a:pPr>
                      <a:r>
                        <a:rPr lang="en-US" sz="1100">
                          <a:solidFill>
                            <a:schemeClr val="tx1"/>
                          </a:solidFill>
                          <a:effectLst/>
                          <a:latin typeface="Times New Roman" panose="02020603050405020304" pitchFamily="18" charset="0"/>
                          <a:cs typeface="Times New Roman" panose="02020603050405020304" pitchFamily="18" charset="0"/>
                        </a:rPr>
                        <a:t> </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b"/>
                </a:tc>
                <a:tc>
                  <a:txBody>
                    <a:bodyPr/>
                    <a:lstStyle/>
                    <a:p>
                      <a:pPr algn="ctr">
                        <a:spcAft>
                          <a:spcPts val="0"/>
                        </a:spcAft>
                      </a:pPr>
                      <a:r>
                        <a:rPr lang="en-US" sz="1100">
                          <a:solidFill>
                            <a:schemeClr val="tx1"/>
                          </a:solidFill>
                          <a:effectLst/>
                          <a:latin typeface="Times New Roman" panose="02020603050405020304" pitchFamily="18" charset="0"/>
                          <a:cs typeface="Times New Roman" panose="02020603050405020304" pitchFamily="18" charset="0"/>
                        </a:rPr>
                        <a:t>180Os</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b"/>
                </a:tc>
                <a:tc>
                  <a:txBody>
                    <a:bodyPr/>
                    <a:lstStyle/>
                    <a:p>
                      <a:pPr algn="ctr">
                        <a:spcAft>
                          <a:spcPts val="0"/>
                        </a:spcAft>
                      </a:pPr>
                      <a:r>
                        <a:rPr lang="en-US" sz="1100">
                          <a:solidFill>
                            <a:schemeClr val="tx1"/>
                          </a:solidFill>
                          <a:effectLst/>
                          <a:latin typeface="Times New Roman" panose="02020603050405020304" pitchFamily="18" charset="0"/>
                          <a:cs typeface="Times New Roman" panose="02020603050405020304" pitchFamily="18" charset="0"/>
                        </a:rPr>
                        <a:t> </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b"/>
                </a:tc>
                <a:tc>
                  <a:txBody>
                    <a:bodyPr/>
                    <a:lstStyle/>
                    <a:p>
                      <a:pPr algn="ctr">
                        <a:spcAft>
                          <a:spcPts val="0"/>
                        </a:spcAft>
                      </a:pPr>
                      <a:r>
                        <a:rPr lang="en-US" sz="1100">
                          <a:solidFill>
                            <a:schemeClr val="tx1"/>
                          </a:solidFill>
                          <a:effectLst/>
                          <a:latin typeface="Times New Roman" panose="02020603050405020304" pitchFamily="18" charset="0"/>
                          <a:cs typeface="Times New Roman" panose="02020603050405020304" pitchFamily="18" charset="0"/>
                        </a:rPr>
                        <a:t>-30.3187</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b"/>
                </a:tc>
                <a:tc>
                  <a:txBody>
                    <a:bodyPr/>
                    <a:lstStyle/>
                    <a:p>
                      <a:pPr algn="ctr">
                        <a:spcAft>
                          <a:spcPts val="0"/>
                        </a:spcAft>
                      </a:pPr>
                      <a:r>
                        <a:rPr lang="en-US" sz="1100">
                          <a:solidFill>
                            <a:schemeClr val="tx1"/>
                          </a:solidFill>
                          <a:effectLst/>
                          <a:latin typeface="Times New Roman" panose="02020603050405020304" pitchFamily="18" charset="0"/>
                          <a:cs typeface="Times New Roman" panose="02020603050405020304" pitchFamily="18" charset="0"/>
                        </a:rPr>
                        <a:t>-37.3342</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b"/>
                </a:tc>
                <a:tc>
                  <a:txBody>
                    <a:bodyPr/>
                    <a:lstStyle/>
                    <a:p>
                      <a:pPr algn="ctr">
                        <a:spcAft>
                          <a:spcPts val="0"/>
                        </a:spcAft>
                      </a:pPr>
                      <a:r>
                        <a:rPr lang="en-US" sz="1100">
                          <a:solidFill>
                            <a:schemeClr val="tx1"/>
                          </a:solidFill>
                          <a:effectLst/>
                          <a:latin typeface="Times New Roman" panose="02020603050405020304" pitchFamily="18" charset="0"/>
                          <a:cs typeface="Times New Roman" panose="02020603050405020304" pitchFamily="18" charset="0"/>
                        </a:rPr>
                        <a:t>-44.3578</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b"/>
                </a:tc>
                <a:tc>
                  <a:txBody>
                    <a:bodyPr/>
                    <a:lstStyle/>
                    <a:p>
                      <a:pPr algn="ctr">
                        <a:spcAft>
                          <a:spcPts val="0"/>
                        </a:spcAft>
                      </a:pPr>
                      <a:r>
                        <a:rPr lang="en-US" sz="1100" dirty="0">
                          <a:solidFill>
                            <a:schemeClr val="tx1"/>
                          </a:solidFill>
                          <a:effectLst/>
                          <a:latin typeface="Times New Roman" panose="02020603050405020304" pitchFamily="18" charset="0"/>
                          <a:cs typeface="Times New Roman" panose="02020603050405020304" pitchFamily="18" charset="0"/>
                        </a:rPr>
                        <a:t>7015.5</a:t>
                      </a:r>
                      <a:endParaRPr lang="zh-CN" sz="1100" dirty="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b"/>
                </a:tc>
                <a:tc>
                  <a:txBody>
                    <a:bodyPr/>
                    <a:lstStyle/>
                    <a:p>
                      <a:pPr algn="ctr">
                        <a:spcAft>
                          <a:spcPts val="0"/>
                        </a:spcAft>
                      </a:pPr>
                      <a:r>
                        <a:rPr lang="en-US" sz="1100">
                          <a:solidFill>
                            <a:schemeClr val="tx1"/>
                          </a:solidFill>
                          <a:effectLst/>
                          <a:latin typeface="Times New Roman" panose="02020603050405020304" pitchFamily="18" charset="0"/>
                          <a:cs typeface="Times New Roman" panose="02020603050405020304" pitchFamily="18" charset="0"/>
                        </a:rPr>
                        <a:t> </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b"/>
                </a:tc>
                <a:tc>
                  <a:txBody>
                    <a:bodyPr/>
                    <a:lstStyle/>
                    <a:p>
                      <a:pPr algn="ctr">
                        <a:spcAft>
                          <a:spcPts val="0"/>
                        </a:spcAft>
                      </a:pPr>
                      <a:r>
                        <a:rPr lang="en-US" sz="1100">
                          <a:solidFill>
                            <a:schemeClr val="tx1"/>
                          </a:solidFill>
                          <a:effectLst/>
                          <a:latin typeface="Times New Roman" panose="02020603050405020304" pitchFamily="18" charset="0"/>
                          <a:cs typeface="Times New Roman" panose="02020603050405020304" pitchFamily="18" charset="0"/>
                        </a:rPr>
                        <a:t>-4598.7</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b"/>
                </a:tc>
                <a:tc>
                  <a:txBody>
                    <a:bodyPr/>
                    <a:lstStyle/>
                    <a:p>
                      <a:pPr algn="ctr">
                        <a:spcAft>
                          <a:spcPts val="0"/>
                        </a:spcAft>
                      </a:pPr>
                      <a:r>
                        <a:rPr lang="en-US" sz="1100">
                          <a:solidFill>
                            <a:schemeClr val="tx1"/>
                          </a:solidFill>
                          <a:effectLst/>
                          <a:latin typeface="Times New Roman" panose="02020603050405020304" pitchFamily="18" charset="0"/>
                          <a:cs typeface="Times New Roman" panose="02020603050405020304" pitchFamily="18" charset="0"/>
                        </a:rPr>
                        <a:t>11614.2</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b"/>
                </a:tc>
                <a:extLst>
                  <a:ext uri="{0D108BD9-81ED-4DB2-BD59-A6C34878D82A}">
                    <a16:rowId xmlns:a16="http://schemas.microsoft.com/office/drawing/2014/main" val="492510661"/>
                  </a:ext>
                </a:extLst>
              </a:tr>
              <a:tr h="156519">
                <a:tc vMerge="1">
                  <a:txBody>
                    <a:bodyPr/>
                    <a:lstStyle/>
                    <a:p>
                      <a:endParaRPr lang="zh-CN" altLang="en-US"/>
                    </a:p>
                  </a:txBody>
                  <a:tcPr/>
                </a:tc>
                <a:tc>
                  <a:txBody>
                    <a:bodyPr/>
                    <a:lstStyle/>
                    <a:p>
                      <a:pPr algn="ctr">
                        <a:spcAft>
                          <a:spcPts val="0"/>
                        </a:spcAft>
                      </a:pPr>
                      <a:r>
                        <a:rPr lang="en-US" sz="1100">
                          <a:solidFill>
                            <a:schemeClr val="tx1"/>
                          </a:solidFill>
                          <a:effectLst/>
                          <a:latin typeface="Times New Roman" panose="02020603050405020304" pitchFamily="18" charset="0"/>
                          <a:cs typeface="Times New Roman" panose="02020603050405020304" pitchFamily="18" charset="0"/>
                        </a:rPr>
                        <a:t>180Ir</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b"/>
                </a:tc>
                <a:tc>
                  <a:txBody>
                    <a:bodyPr/>
                    <a:lstStyle/>
                    <a:p>
                      <a:pPr algn="ctr">
                        <a:spcAft>
                          <a:spcPts val="0"/>
                        </a:spcAft>
                      </a:pPr>
                      <a:r>
                        <a:rPr lang="en-US" sz="1100">
                          <a:solidFill>
                            <a:schemeClr val="tx1"/>
                          </a:solidFill>
                          <a:effectLst/>
                          <a:latin typeface="Times New Roman" panose="02020603050405020304" pitchFamily="18" charset="0"/>
                          <a:cs typeface="Times New Roman" panose="02020603050405020304" pitchFamily="18" charset="0"/>
                        </a:rPr>
                        <a:t>90</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b"/>
                </a:tc>
                <a:tc>
                  <a:txBody>
                    <a:bodyPr/>
                    <a:lstStyle/>
                    <a:p>
                      <a:pPr algn="ctr">
                        <a:spcAft>
                          <a:spcPts val="0"/>
                        </a:spcAft>
                      </a:pPr>
                      <a:r>
                        <a:rPr lang="en-US" sz="1100">
                          <a:solidFill>
                            <a:schemeClr val="tx1"/>
                          </a:solidFill>
                          <a:effectLst/>
                          <a:latin typeface="Times New Roman" panose="02020603050405020304" pitchFamily="18" charset="0"/>
                          <a:cs typeface="Times New Roman" panose="02020603050405020304" pitchFamily="18" charset="0"/>
                        </a:rPr>
                        <a:t>180Os</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b"/>
                </a:tc>
                <a:tc>
                  <a:txBody>
                    <a:bodyPr/>
                    <a:lstStyle/>
                    <a:p>
                      <a:pPr algn="ctr">
                        <a:spcAft>
                          <a:spcPts val="0"/>
                        </a:spcAft>
                      </a:pPr>
                      <a:r>
                        <a:rPr lang="en-US" sz="1100">
                          <a:solidFill>
                            <a:schemeClr val="tx1"/>
                          </a:solidFill>
                          <a:effectLst/>
                          <a:latin typeface="Times New Roman" panose="02020603050405020304" pitchFamily="18" charset="0"/>
                          <a:cs typeface="Times New Roman" panose="02020603050405020304" pitchFamily="18" charset="0"/>
                        </a:rPr>
                        <a:t> </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b"/>
                </a:tc>
                <a:tc>
                  <a:txBody>
                    <a:bodyPr/>
                    <a:lstStyle/>
                    <a:p>
                      <a:pPr algn="ctr">
                        <a:spcAft>
                          <a:spcPts val="0"/>
                        </a:spcAft>
                      </a:pPr>
                      <a:r>
                        <a:rPr lang="en-US" sz="1100">
                          <a:solidFill>
                            <a:schemeClr val="tx1"/>
                          </a:solidFill>
                          <a:effectLst/>
                          <a:latin typeface="Times New Roman" panose="02020603050405020304" pitchFamily="18" charset="0"/>
                          <a:cs typeface="Times New Roman" panose="02020603050405020304" pitchFamily="18" charset="0"/>
                        </a:rPr>
                        <a:t>176W</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b"/>
                </a:tc>
                <a:tc>
                  <a:txBody>
                    <a:bodyPr/>
                    <a:lstStyle/>
                    <a:p>
                      <a:pPr algn="ctr">
                        <a:spcAft>
                          <a:spcPts val="0"/>
                        </a:spcAft>
                      </a:pPr>
                      <a:r>
                        <a:rPr lang="en-US" sz="1100">
                          <a:solidFill>
                            <a:schemeClr val="tx1"/>
                          </a:solidFill>
                          <a:effectLst/>
                          <a:latin typeface="Times New Roman" panose="02020603050405020304" pitchFamily="18" charset="0"/>
                          <a:cs typeface="Times New Roman" panose="02020603050405020304" pitchFamily="18" charset="0"/>
                        </a:rPr>
                        <a:t> </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b"/>
                </a:tc>
                <a:tc>
                  <a:txBody>
                    <a:bodyPr/>
                    <a:lstStyle/>
                    <a:p>
                      <a:pPr algn="ctr">
                        <a:spcAft>
                          <a:spcPts val="0"/>
                        </a:spcAft>
                      </a:pPr>
                      <a:r>
                        <a:rPr lang="en-US" sz="1100">
                          <a:solidFill>
                            <a:schemeClr val="tx1"/>
                          </a:solidFill>
                          <a:effectLst/>
                          <a:latin typeface="Times New Roman" panose="02020603050405020304" pitchFamily="18" charset="0"/>
                          <a:cs typeface="Times New Roman" panose="02020603050405020304" pitchFamily="18" charset="0"/>
                        </a:rPr>
                        <a:t>-37.9775</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b"/>
                </a:tc>
                <a:tc>
                  <a:txBody>
                    <a:bodyPr/>
                    <a:lstStyle/>
                    <a:p>
                      <a:pPr algn="ctr">
                        <a:spcAft>
                          <a:spcPts val="0"/>
                        </a:spcAft>
                      </a:pPr>
                      <a:r>
                        <a:rPr lang="en-US" sz="1100">
                          <a:solidFill>
                            <a:schemeClr val="tx1"/>
                          </a:solidFill>
                          <a:effectLst/>
                          <a:latin typeface="Times New Roman" panose="02020603050405020304" pitchFamily="18" charset="0"/>
                          <a:cs typeface="Times New Roman" panose="02020603050405020304" pitchFamily="18" charset="0"/>
                        </a:rPr>
                        <a:t>-44.3578</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b"/>
                </a:tc>
                <a:tc>
                  <a:txBody>
                    <a:bodyPr/>
                    <a:lstStyle/>
                    <a:p>
                      <a:pPr algn="ctr">
                        <a:spcAft>
                          <a:spcPts val="0"/>
                        </a:spcAft>
                      </a:pPr>
                      <a:r>
                        <a:rPr lang="en-US" sz="1100">
                          <a:solidFill>
                            <a:schemeClr val="tx1"/>
                          </a:solidFill>
                          <a:effectLst/>
                          <a:latin typeface="Times New Roman" panose="02020603050405020304" pitchFamily="18" charset="0"/>
                          <a:cs typeface="Times New Roman" panose="02020603050405020304" pitchFamily="18" charset="0"/>
                        </a:rPr>
                        <a:t>-50.6416</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b"/>
                </a:tc>
                <a:tc>
                  <a:txBody>
                    <a:bodyPr/>
                    <a:lstStyle/>
                    <a:p>
                      <a:pPr algn="ctr">
                        <a:spcAft>
                          <a:spcPts val="0"/>
                        </a:spcAft>
                      </a:pPr>
                      <a:r>
                        <a:rPr lang="en-US" sz="1100">
                          <a:solidFill>
                            <a:schemeClr val="tx1"/>
                          </a:solidFill>
                          <a:effectLst/>
                          <a:latin typeface="Times New Roman" panose="02020603050405020304" pitchFamily="18" charset="0"/>
                          <a:cs typeface="Times New Roman" panose="02020603050405020304" pitchFamily="18" charset="0"/>
                        </a:rPr>
                        <a:t>6380.3</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b"/>
                </a:tc>
                <a:tc>
                  <a:txBody>
                    <a:bodyPr/>
                    <a:lstStyle/>
                    <a:p>
                      <a:pPr algn="ctr">
                        <a:spcAft>
                          <a:spcPts val="0"/>
                        </a:spcAft>
                      </a:pPr>
                      <a:r>
                        <a:rPr lang="en-US" sz="1100">
                          <a:solidFill>
                            <a:schemeClr val="tx1"/>
                          </a:solidFill>
                          <a:effectLst/>
                          <a:latin typeface="Times New Roman" panose="02020603050405020304" pitchFamily="18" charset="0"/>
                          <a:cs typeface="Times New Roman" panose="02020603050405020304" pitchFamily="18" charset="0"/>
                        </a:rPr>
                        <a:t> </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b"/>
                </a:tc>
                <a:tc>
                  <a:txBody>
                    <a:bodyPr/>
                    <a:lstStyle/>
                    <a:p>
                      <a:pPr algn="ctr">
                        <a:spcAft>
                          <a:spcPts val="0"/>
                        </a:spcAft>
                      </a:pPr>
                      <a:r>
                        <a:rPr lang="en-US" sz="1100">
                          <a:solidFill>
                            <a:schemeClr val="tx1"/>
                          </a:solidFill>
                          <a:effectLst/>
                          <a:latin typeface="Times New Roman" panose="02020603050405020304" pitchFamily="18" charset="0"/>
                          <a:cs typeface="Times New Roman" panose="02020603050405020304" pitchFamily="18" charset="0"/>
                        </a:rPr>
                        <a:t>-3858.9</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b"/>
                </a:tc>
                <a:tc>
                  <a:txBody>
                    <a:bodyPr/>
                    <a:lstStyle/>
                    <a:p>
                      <a:pPr algn="ctr">
                        <a:spcAft>
                          <a:spcPts val="0"/>
                        </a:spcAft>
                      </a:pPr>
                      <a:r>
                        <a:rPr lang="en-US" sz="1100">
                          <a:solidFill>
                            <a:schemeClr val="tx1"/>
                          </a:solidFill>
                          <a:effectLst/>
                          <a:latin typeface="Times New Roman" panose="02020603050405020304" pitchFamily="18" charset="0"/>
                          <a:cs typeface="Times New Roman" panose="02020603050405020304" pitchFamily="18" charset="0"/>
                        </a:rPr>
                        <a:t>10239.2</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b"/>
                </a:tc>
                <a:extLst>
                  <a:ext uri="{0D108BD9-81ED-4DB2-BD59-A6C34878D82A}">
                    <a16:rowId xmlns:a16="http://schemas.microsoft.com/office/drawing/2014/main" val="4015082432"/>
                  </a:ext>
                </a:extLst>
              </a:tr>
              <a:tr h="156519">
                <a:tc vMerge="1">
                  <a:txBody>
                    <a:bodyPr/>
                    <a:lstStyle/>
                    <a:p>
                      <a:endParaRPr lang="zh-CN" altLang="en-US"/>
                    </a:p>
                  </a:txBody>
                  <a:tcPr/>
                </a:tc>
                <a:tc>
                  <a:txBody>
                    <a:bodyPr/>
                    <a:lstStyle/>
                    <a:p>
                      <a:pPr algn="ctr">
                        <a:spcAft>
                          <a:spcPts val="0"/>
                        </a:spcAft>
                      </a:pPr>
                      <a:r>
                        <a:rPr lang="en-US" sz="1100">
                          <a:solidFill>
                            <a:schemeClr val="tx1"/>
                          </a:solidFill>
                          <a:effectLst/>
                          <a:latin typeface="Times New Roman" panose="02020603050405020304" pitchFamily="18" charset="0"/>
                          <a:cs typeface="Times New Roman" panose="02020603050405020304" pitchFamily="18" charset="0"/>
                        </a:rPr>
                        <a:t>176Re</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b"/>
                </a:tc>
                <a:tc>
                  <a:txBody>
                    <a:bodyPr/>
                    <a:lstStyle/>
                    <a:p>
                      <a:pPr algn="ctr">
                        <a:spcAft>
                          <a:spcPts val="0"/>
                        </a:spcAft>
                      </a:pPr>
                      <a:r>
                        <a:rPr lang="en-US" sz="1100">
                          <a:solidFill>
                            <a:schemeClr val="tx1"/>
                          </a:solidFill>
                          <a:effectLst/>
                          <a:latin typeface="Times New Roman" panose="02020603050405020304" pitchFamily="18" charset="0"/>
                          <a:cs typeface="Times New Roman" panose="02020603050405020304" pitchFamily="18" charset="0"/>
                        </a:rPr>
                        <a:t>318</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b"/>
                </a:tc>
                <a:tc>
                  <a:txBody>
                    <a:bodyPr/>
                    <a:lstStyle/>
                    <a:p>
                      <a:pPr algn="ctr">
                        <a:spcAft>
                          <a:spcPts val="0"/>
                        </a:spcAft>
                      </a:pPr>
                      <a:r>
                        <a:rPr lang="en-US" sz="1100">
                          <a:solidFill>
                            <a:schemeClr val="tx1"/>
                          </a:solidFill>
                          <a:effectLst/>
                          <a:latin typeface="Times New Roman" panose="02020603050405020304" pitchFamily="18" charset="0"/>
                          <a:cs typeface="Times New Roman" panose="02020603050405020304" pitchFamily="18" charset="0"/>
                        </a:rPr>
                        <a:t>176W</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b"/>
                </a:tc>
                <a:tc>
                  <a:txBody>
                    <a:bodyPr/>
                    <a:lstStyle/>
                    <a:p>
                      <a:pPr algn="ctr">
                        <a:spcAft>
                          <a:spcPts val="0"/>
                        </a:spcAft>
                      </a:pPr>
                      <a:r>
                        <a:rPr lang="en-US" sz="1100">
                          <a:solidFill>
                            <a:schemeClr val="tx1"/>
                          </a:solidFill>
                          <a:effectLst/>
                          <a:latin typeface="Times New Roman" panose="02020603050405020304" pitchFamily="18" charset="0"/>
                          <a:cs typeface="Times New Roman" panose="02020603050405020304" pitchFamily="18" charset="0"/>
                        </a:rPr>
                        <a:t> </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b"/>
                </a:tc>
                <a:tc>
                  <a:txBody>
                    <a:bodyPr/>
                    <a:lstStyle/>
                    <a:p>
                      <a:pPr algn="ctr">
                        <a:spcAft>
                          <a:spcPts val="0"/>
                        </a:spcAft>
                      </a:pPr>
                      <a:r>
                        <a:rPr lang="en-US" sz="1100">
                          <a:solidFill>
                            <a:schemeClr val="tx1"/>
                          </a:solidFill>
                          <a:effectLst/>
                          <a:latin typeface="Times New Roman" panose="02020603050405020304" pitchFamily="18" charset="0"/>
                          <a:cs typeface="Times New Roman" panose="02020603050405020304" pitchFamily="18" charset="0"/>
                        </a:rPr>
                        <a:t>172Hf</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b"/>
                </a:tc>
                <a:tc>
                  <a:txBody>
                    <a:bodyPr/>
                    <a:lstStyle/>
                    <a:p>
                      <a:pPr algn="ctr">
                        <a:spcAft>
                          <a:spcPts val="0"/>
                        </a:spcAft>
                      </a:pPr>
                      <a:r>
                        <a:rPr lang="en-US" sz="1100">
                          <a:solidFill>
                            <a:schemeClr val="tx1"/>
                          </a:solidFill>
                          <a:effectLst/>
                          <a:latin typeface="Times New Roman" panose="02020603050405020304" pitchFamily="18" charset="0"/>
                          <a:cs typeface="Times New Roman" panose="02020603050405020304" pitchFamily="18" charset="0"/>
                        </a:rPr>
                        <a:t> </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b"/>
                </a:tc>
                <a:tc>
                  <a:txBody>
                    <a:bodyPr/>
                    <a:lstStyle/>
                    <a:p>
                      <a:pPr algn="ctr">
                        <a:spcAft>
                          <a:spcPts val="0"/>
                        </a:spcAft>
                      </a:pPr>
                      <a:r>
                        <a:rPr lang="en-US" sz="1100">
                          <a:solidFill>
                            <a:schemeClr val="tx1"/>
                          </a:solidFill>
                          <a:effectLst/>
                          <a:latin typeface="Times New Roman" panose="02020603050405020304" pitchFamily="18" charset="0"/>
                          <a:cs typeface="Times New Roman" panose="02020603050405020304" pitchFamily="18" charset="0"/>
                        </a:rPr>
                        <a:t>-45.0628</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b"/>
                </a:tc>
                <a:tc>
                  <a:txBody>
                    <a:bodyPr/>
                    <a:lstStyle/>
                    <a:p>
                      <a:pPr algn="ctr">
                        <a:spcAft>
                          <a:spcPts val="0"/>
                        </a:spcAft>
                      </a:pPr>
                      <a:r>
                        <a:rPr lang="en-US" sz="1100">
                          <a:solidFill>
                            <a:schemeClr val="tx1"/>
                          </a:solidFill>
                          <a:effectLst/>
                          <a:latin typeface="Times New Roman" panose="02020603050405020304" pitchFamily="18" charset="0"/>
                          <a:cs typeface="Times New Roman" panose="02020603050405020304" pitchFamily="18" charset="0"/>
                        </a:rPr>
                        <a:t>-50.6416</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b"/>
                </a:tc>
                <a:tc>
                  <a:txBody>
                    <a:bodyPr/>
                    <a:lstStyle/>
                    <a:p>
                      <a:pPr algn="ctr">
                        <a:spcAft>
                          <a:spcPts val="0"/>
                        </a:spcAft>
                      </a:pPr>
                      <a:r>
                        <a:rPr lang="en-US" sz="1100">
                          <a:solidFill>
                            <a:schemeClr val="tx1"/>
                          </a:solidFill>
                          <a:effectLst/>
                          <a:latin typeface="Times New Roman" panose="02020603050405020304" pitchFamily="18" charset="0"/>
                          <a:cs typeface="Times New Roman" panose="02020603050405020304" pitchFamily="18" charset="0"/>
                        </a:rPr>
                        <a:t>-56.4022</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b"/>
                </a:tc>
                <a:tc>
                  <a:txBody>
                    <a:bodyPr/>
                    <a:lstStyle/>
                    <a:p>
                      <a:pPr algn="ctr">
                        <a:spcAft>
                          <a:spcPts val="0"/>
                        </a:spcAft>
                      </a:pPr>
                      <a:r>
                        <a:rPr lang="en-US" sz="1100">
                          <a:solidFill>
                            <a:schemeClr val="tx1"/>
                          </a:solidFill>
                          <a:effectLst/>
                          <a:latin typeface="Times New Roman" panose="02020603050405020304" pitchFamily="18" charset="0"/>
                          <a:cs typeface="Times New Roman" panose="02020603050405020304" pitchFamily="18" charset="0"/>
                        </a:rPr>
                        <a:t>5578.8</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b"/>
                </a:tc>
                <a:tc>
                  <a:txBody>
                    <a:bodyPr/>
                    <a:lstStyle/>
                    <a:p>
                      <a:pPr algn="ctr">
                        <a:spcAft>
                          <a:spcPts val="0"/>
                        </a:spcAft>
                      </a:pPr>
                      <a:r>
                        <a:rPr lang="en-US" sz="1100">
                          <a:solidFill>
                            <a:schemeClr val="tx1"/>
                          </a:solidFill>
                          <a:effectLst/>
                          <a:latin typeface="Times New Roman" panose="02020603050405020304" pitchFamily="18" charset="0"/>
                          <a:cs typeface="Times New Roman" panose="02020603050405020304" pitchFamily="18" charset="0"/>
                        </a:rPr>
                        <a:t> </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b"/>
                </a:tc>
                <a:tc>
                  <a:txBody>
                    <a:bodyPr/>
                    <a:lstStyle/>
                    <a:p>
                      <a:pPr algn="ctr">
                        <a:spcAft>
                          <a:spcPts val="0"/>
                        </a:spcAft>
                      </a:pPr>
                      <a:r>
                        <a:rPr lang="en-US" sz="1100">
                          <a:solidFill>
                            <a:schemeClr val="tx1"/>
                          </a:solidFill>
                          <a:effectLst/>
                          <a:latin typeface="Times New Roman" panose="02020603050405020304" pitchFamily="18" charset="0"/>
                          <a:cs typeface="Times New Roman" panose="02020603050405020304" pitchFamily="18" charset="0"/>
                        </a:rPr>
                        <a:t>-3335.7</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b"/>
                </a:tc>
                <a:tc>
                  <a:txBody>
                    <a:bodyPr/>
                    <a:lstStyle/>
                    <a:p>
                      <a:pPr algn="ctr">
                        <a:spcAft>
                          <a:spcPts val="0"/>
                        </a:spcAft>
                      </a:pPr>
                      <a:r>
                        <a:rPr lang="en-US" sz="1100">
                          <a:solidFill>
                            <a:schemeClr val="tx1"/>
                          </a:solidFill>
                          <a:effectLst/>
                          <a:latin typeface="Times New Roman" panose="02020603050405020304" pitchFamily="18" charset="0"/>
                          <a:cs typeface="Times New Roman" panose="02020603050405020304" pitchFamily="18" charset="0"/>
                        </a:rPr>
                        <a:t>8914.5</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b"/>
                </a:tc>
                <a:extLst>
                  <a:ext uri="{0D108BD9-81ED-4DB2-BD59-A6C34878D82A}">
                    <a16:rowId xmlns:a16="http://schemas.microsoft.com/office/drawing/2014/main" val="1930116972"/>
                  </a:ext>
                </a:extLst>
              </a:tr>
              <a:tr h="156519">
                <a:tc vMerge="1">
                  <a:txBody>
                    <a:bodyPr/>
                    <a:lstStyle/>
                    <a:p>
                      <a:endParaRPr lang="zh-CN" altLang="en-US"/>
                    </a:p>
                  </a:txBody>
                  <a:tcPr/>
                </a:tc>
                <a:tc>
                  <a:txBody>
                    <a:bodyPr/>
                    <a:lstStyle/>
                    <a:p>
                      <a:pPr algn="ctr">
                        <a:spcAft>
                          <a:spcPts val="0"/>
                        </a:spcAft>
                      </a:pPr>
                      <a:r>
                        <a:rPr lang="en-US" sz="1100">
                          <a:solidFill>
                            <a:schemeClr val="tx1"/>
                          </a:solidFill>
                          <a:effectLst/>
                          <a:latin typeface="Times New Roman" panose="02020603050405020304" pitchFamily="18" charset="0"/>
                          <a:cs typeface="Times New Roman" panose="02020603050405020304" pitchFamily="18" charset="0"/>
                        </a:rPr>
                        <a:t>172Ta</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b"/>
                </a:tc>
                <a:tc>
                  <a:txBody>
                    <a:bodyPr/>
                    <a:lstStyle/>
                    <a:p>
                      <a:pPr algn="ctr">
                        <a:spcAft>
                          <a:spcPts val="0"/>
                        </a:spcAft>
                      </a:pPr>
                      <a:r>
                        <a:rPr lang="en-US" sz="1100">
                          <a:solidFill>
                            <a:schemeClr val="tx1"/>
                          </a:solidFill>
                          <a:effectLst/>
                          <a:latin typeface="Times New Roman" panose="02020603050405020304" pitchFamily="18" charset="0"/>
                          <a:cs typeface="Times New Roman" panose="02020603050405020304" pitchFamily="18" charset="0"/>
                        </a:rPr>
                        <a:t>2208</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b"/>
                </a:tc>
                <a:tc>
                  <a:txBody>
                    <a:bodyPr/>
                    <a:lstStyle/>
                    <a:p>
                      <a:pPr algn="ctr">
                        <a:spcAft>
                          <a:spcPts val="0"/>
                        </a:spcAft>
                      </a:pPr>
                      <a:r>
                        <a:rPr lang="en-US" sz="1100">
                          <a:solidFill>
                            <a:schemeClr val="tx1"/>
                          </a:solidFill>
                          <a:effectLst/>
                          <a:latin typeface="Times New Roman" panose="02020603050405020304" pitchFamily="18" charset="0"/>
                          <a:cs typeface="Times New Roman" panose="02020603050405020304" pitchFamily="18" charset="0"/>
                        </a:rPr>
                        <a:t>172Hf</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b"/>
                </a:tc>
                <a:tc>
                  <a:txBody>
                    <a:bodyPr/>
                    <a:lstStyle/>
                    <a:p>
                      <a:pPr algn="ctr">
                        <a:spcAft>
                          <a:spcPts val="0"/>
                        </a:spcAft>
                      </a:pPr>
                      <a:r>
                        <a:rPr lang="en-US" sz="1100">
                          <a:solidFill>
                            <a:schemeClr val="tx1"/>
                          </a:solidFill>
                          <a:effectLst/>
                          <a:latin typeface="Times New Roman" panose="02020603050405020304" pitchFamily="18" charset="0"/>
                          <a:cs typeface="Times New Roman" panose="02020603050405020304" pitchFamily="18" charset="0"/>
                        </a:rPr>
                        <a:t> </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b"/>
                </a:tc>
                <a:tc>
                  <a:txBody>
                    <a:bodyPr/>
                    <a:lstStyle/>
                    <a:p>
                      <a:pPr algn="ctr">
                        <a:spcAft>
                          <a:spcPts val="0"/>
                        </a:spcAft>
                      </a:pPr>
                      <a:r>
                        <a:rPr lang="en-US" sz="1100">
                          <a:solidFill>
                            <a:schemeClr val="tx1"/>
                          </a:solidFill>
                          <a:effectLst/>
                          <a:latin typeface="Times New Roman" panose="02020603050405020304" pitchFamily="18" charset="0"/>
                          <a:cs typeface="Times New Roman" panose="02020603050405020304" pitchFamily="18" charset="0"/>
                        </a:rPr>
                        <a:t>168Yb</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b"/>
                </a:tc>
                <a:tc>
                  <a:txBody>
                    <a:bodyPr/>
                    <a:lstStyle/>
                    <a:p>
                      <a:pPr algn="ctr">
                        <a:spcAft>
                          <a:spcPts val="0"/>
                        </a:spcAft>
                      </a:pPr>
                      <a:r>
                        <a:rPr lang="en-US" sz="1100">
                          <a:solidFill>
                            <a:schemeClr val="tx1"/>
                          </a:solidFill>
                          <a:effectLst/>
                          <a:latin typeface="Times New Roman" panose="02020603050405020304" pitchFamily="18" charset="0"/>
                          <a:cs typeface="Times New Roman" panose="02020603050405020304" pitchFamily="18" charset="0"/>
                        </a:rPr>
                        <a:t> </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b"/>
                </a:tc>
                <a:tc>
                  <a:txBody>
                    <a:bodyPr/>
                    <a:lstStyle/>
                    <a:p>
                      <a:pPr algn="ctr">
                        <a:spcAft>
                          <a:spcPts val="0"/>
                        </a:spcAft>
                      </a:pPr>
                      <a:r>
                        <a:rPr lang="en-US" sz="1100">
                          <a:solidFill>
                            <a:schemeClr val="tx1"/>
                          </a:solidFill>
                          <a:effectLst/>
                          <a:latin typeface="Times New Roman" panose="02020603050405020304" pitchFamily="18" charset="0"/>
                          <a:cs typeface="Times New Roman" panose="02020603050405020304" pitchFamily="18" charset="0"/>
                        </a:rPr>
                        <a:t>-51.3299</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b"/>
                </a:tc>
                <a:tc>
                  <a:txBody>
                    <a:bodyPr/>
                    <a:lstStyle/>
                    <a:p>
                      <a:pPr algn="ctr">
                        <a:spcAft>
                          <a:spcPts val="0"/>
                        </a:spcAft>
                      </a:pPr>
                      <a:r>
                        <a:rPr lang="en-US" sz="1100">
                          <a:solidFill>
                            <a:schemeClr val="tx1"/>
                          </a:solidFill>
                          <a:effectLst/>
                          <a:latin typeface="Times New Roman" panose="02020603050405020304" pitchFamily="18" charset="0"/>
                          <a:cs typeface="Times New Roman" panose="02020603050405020304" pitchFamily="18" charset="0"/>
                        </a:rPr>
                        <a:t>-56.4022</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b"/>
                </a:tc>
                <a:tc>
                  <a:txBody>
                    <a:bodyPr/>
                    <a:lstStyle/>
                    <a:p>
                      <a:pPr algn="ctr">
                        <a:spcAft>
                          <a:spcPts val="0"/>
                        </a:spcAft>
                      </a:pPr>
                      <a:r>
                        <a:rPr lang="en-US" sz="1100">
                          <a:solidFill>
                            <a:schemeClr val="tx1"/>
                          </a:solidFill>
                          <a:effectLst/>
                          <a:latin typeface="Times New Roman" panose="02020603050405020304" pitchFamily="18" charset="0"/>
                          <a:cs typeface="Times New Roman" panose="02020603050405020304" pitchFamily="18" charset="0"/>
                        </a:rPr>
                        <a:t>-61.5819</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b"/>
                </a:tc>
                <a:tc>
                  <a:txBody>
                    <a:bodyPr/>
                    <a:lstStyle/>
                    <a:p>
                      <a:pPr algn="ctr">
                        <a:spcAft>
                          <a:spcPts val="0"/>
                        </a:spcAft>
                      </a:pPr>
                      <a:r>
                        <a:rPr lang="en-US" sz="1100">
                          <a:solidFill>
                            <a:schemeClr val="tx1"/>
                          </a:solidFill>
                          <a:effectLst/>
                          <a:latin typeface="Times New Roman" panose="02020603050405020304" pitchFamily="18" charset="0"/>
                          <a:cs typeface="Times New Roman" panose="02020603050405020304" pitchFamily="18" charset="0"/>
                        </a:rPr>
                        <a:t>5072.3</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b"/>
                </a:tc>
                <a:tc>
                  <a:txBody>
                    <a:bodyPr/>
                    <a:lstStyle/>
                    <a:p>
                      <a:pPr algn="ctr">
                        <a:spcAft>
                          <a:spcPts val="0"/>
                        </a:spcAft>
                      </a:pPr>
                      <a:r>
                        <a:rPr lang="en-US" sz="1100">
                          <a:solidFill>
                            <a:schemeClr val="tx1"/>
                          </a:solidFill>
                          <a:effectLst/>
                          <a:latin typeface="Times New Roman" panose="02020603050405020304" pitchFamily="18" charset="0"/>
                          <a:cs typeface="Times New Roman" panose="02020603050405020304" pitchFamily="18" charset="0"/>
                        </a:rPr>
                        <a:t> </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b"/>
                </a:tc>
                <a:tc>
                  <a:txBody>
                    <a:bodyPr/>
                    <a:lstStyle/>
                    <a:p>
                      <a:pPr algn="ctr">
                        <a:spcAft>
                          <a:spcPts val="0"/>
                        </a:spcAft>
                      </a:pPr>
                      <a:r>
                        <a:rPr lang="en-US" sz="1100">
                          <a:solidFill>
                            <a:schemeClr val="tx1"/>
                          </a:solidFill>
                          <a:effectLst/>
                          <a:latin typeface="Times New Roman" panose="02020603050405020304" pitchFamily="18" charset="0"/>
                          <a:cs typeface="Times New Roman" panose="02020603050405020304" pitchFamily="18" charset="0"/>
                        </a:rPr>
                        <a:t>-2754.8</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b"/>
                </a:tc>
                <a:tc>
                  <a:txBody>
                    <a:bodyPr/>
                    <a:lstStyle/>
                    <a:p>
                      <a:pPr algn="ctr">
                        <a:spcAft>
                          <a:spcPts val="0"/>
                        </a:spcAft>
                      </a:pPr>
                      <a:r>
                        <a:rPr lang="en-US" sz="1100">
                          <a:solidFill>
                            <a:schemeClr val="tx1"/>
                          </a:solidFill>
                          <a:effectLst/>
                          <a:latin typeface="Times New Roman" panose="02020603050405020304" pitchFamily="18" charset="0"/>
                          <a:cs typeface="Times New Roman" panose="02020603050405020304" pitchFamily="18" charset="0"/>
                        </a:rPr>
                        <a:t>7827.1</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b"/>
                </a:tc>
                <a:extLst>
                  <a:ext uri="{0D108BD9-81ED-4DB2-BD59-A6C34878D82A}">
                    <a16:rowId xmlns:a16="http://schemas.microsoft.com/office/drawing/2014/main" val="2243573699"/>
                  </a:ext>
                </a:extLst>
              </a:tr>
              <a:tr h="156519">
                <a:tc rowSpan="3">
                  <a:txBody>
                    <a:bodyPr/>
                    <a:lstStyle/>
                    <a:p>
                      <a:pPr algn="ctr">
                        <a:spcAft>
                          <a:spcPts val="0"/>
                        </a:spcAft>
                      </a:pPr>
                      <a:r>
                        <a:rPr lang="en-US" sz="1100">
                          <a:solidFill>
                            <a:schemeClr val="tx1"/>
                          </a:solidFill>
                          <a:effectLst/>
                          <a:latin typeface="Times New Roman" panose="02020603050405020304" pitchFamily="18" charset="0"/>
                          <a:cs typeface="Times New Roman" panose="02020603050405020304" pitchFamily="18" charset="0"/>
                        </a:rPr>
                        <a:t>156Er(3g,3a)</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vert="vert270" anchor="b"/>
                </a:tc>
                <a:tc>
                  <a:txBody>
                    <a:bodyPr/>
                    <a:lstStyle/>
                    <a:p>
                      <a:pPr algn="ctr">
                        <a:spcAft>
                          <a:spcPts val="0"/>
                        </a:spcAft>
                      </a:pPr>
                      <a:r>
                        <a:rPr lang="en-US" sz="1100">
                          <a:solidFill>
                            <a:schemeClr val="tx1"/>
                          </a:solidFill>
                          <a:effectLst/>
                          <a:latin typeface="Times New Roman" panose="02020603050405020304" pitchFamily="18" charset="0"/>
                          <a:cs typeface="Times New Roman" panose="02020603050405020304" pitchFamily="18" charset="0"/>
                        </a:rPr>
                        <a:t>156Tm</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b"/>
                </a:tc>
                <a:tc>
                  <a:txBody>
                    <a:bodyPr/>
                    <a:lstStyle/>
                    <a:p>
                      <a:pPr algn="ctr">
                        <a:spcAft>
                          <a:spcPts val="0"/>
                        </a:spcAft>
                      </a:pPr>
                      <a:r>
                        <a:rPr lang="en-US" sz="1100">
                          <a:solidFill>
                            <a:schemeClr val="tx1"/>
                          </a:solidFill>
                          <a:effectLst/>
                          <a:latin typeface="Times New Roman" panose="02020603050405020304" pitchFamily="18" charset="0"/>
                          <a:cs typeface="Times New Roman" panose="02020603050405020304" pitchFamily="18" charset="0"/>
                        </a:rPr>
                        <a:t>83.8</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b"/>
                </a:tc>
                <a:tc>
                  <a:txBody>
                    <a:bodyPr/>
                    <a:lstStyle/>
                    <a:p>
                      <a:pPr algn="ctr">
                        <a:spcAft>
                          <a:spcPts val="0"/>
                        </a:spcAft>
                      </a:pPr>
                      <a:r>
                        <a:rPr lang="en-US" sz="1100">
                          <a:solidFill>
                            <a:schemeClr val="tx1"/>
                          </a:solidFill>
                          <a:effectLst/>
                          <a:latin typeface="Times New Roman" panose="02020603050405020304" pitchFamily="18" charset="0"/>
                          <a:cs typeface="Times New Roman" panose="02020603050405020304" pitchFamily="18" charset="0"/>
                        </a:rPr>
                        <a:t>156Er</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b"/>
                </a:tc>
                <a:tc>
                  <a:txBody>
                    <a:bodyPr/>
                    <a:lstStyle/>
                    <a:p>
                      <a:pPr algn="ctr">
                        <a:spcAft>
                          <a:spcPts val="0"/>
                        </a:spcAft>
                      </a:pPr>
                      <a:r>
                        <a:rPr lang="en-US" sz="1100">
                          <a:solidFill>
                            <a:schemeClr val="tx1"/>
                          </a:solidFill>
                          <a:effectLst/>
                          <a:latin typeface="Times New Roman" panose="02020603050405020304" pitchFamily="18" charset="0"/>
                          <a:cs typeface="Times New Roman" panose="02020603050405020304" pitchFamily="18" charset="0"/>
                        </a:rPr>
                        <a:t> </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b"/>
                </a:tc>
                <a:tc>
                  <a:txBody>
                    <a:bodyPr/>
                    <a:lstStyle/>
                    <a:p>
                      <a:pPr algn="ctr">
                        <a:spcAft>
                          <a:spcPts val="0"/>
                        </a:spcAft>
                      </a:pPr>
                      <a:r>
                        <a:rPr lang="en-US" sz="1100">
                          <a:solidFill>
                            <a:schemeClr val="tx1"/>
                          </a:solidFill>
                          <a:effectLst/>
                          <a:latin typeface="Times New Roman" panose="02020603050405020304" pitchFamily="18" charset="0"/>
                          <a:cs typeface="Times New Roman" panose="02020603050405020304" pitchFamily="18" charset="0"/>
                        </a:rPr>
                        <a:t>152Dy</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b"/>
                </a:tc>
                <a:tc>
                  <a:txBody>
                    <a:bodyPr/>
                    <a:lstStyle/>
                    <a:p>
                      <a:pPr algn="ctr">
                        <a:spcAft>
                          <a:spcPts val="0"/>
                        </a:spcAft>
                      </a:pPr>
                      <a:r>
                        <a:rPr lang="en-US" sz="1100">
                          <a:solidFill>
                            <a:schemeClr val="tx1"/>
                          </a:solidFill>
                          <a:effectLst/>
                          <a:latin typeface="Times New Roman" panose="02020603050405020304" pitchFamily="18" charset="0"/>
                          <a:cs typeface="Times New Roman" panose="02020603050405020304" pitchFamily="18" charset="0"/>
                        </a:rPr>
                        <a:t> </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b"/>
                </a:tc>
                <a:tc>
                  <a:txBody>
                    <a:bodyPr/>
                    <a:lstStyle/>
                    <a:p>
                      <a:pPr algn="ctr">
                        <a:spcAft>
                          <a:spcPts val="0"/>
                        </a:spcAft>
                      </a:pPr>
                      <a:r>
                        <a:rPr lang="en-US" sz="1100" dirty="0">
                          <a:solidFill>
                            <a:schemeClr val="tx1"/>
                          </a:solidFill>
                          <a:effectLst/>
                          <a:latin typeface="Times New Roman" panose="02020603050405020304" pitchFamily="18" charset="0"/>
                          <a:cs typeface="Times New Roman" panose="02020603050405020304" pitchFamily="18" charset="0"/>
                        </a:rPr>
                        <a:t>-56.8345</a:t>
                      </a:r>
                      <a:endParaRPr lang="zh-CN" sz="1100" dirty="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b"/>
                </a:tc>
                <a:tc>
                  <a:txBody>
                    <a:bodyPr/>
                    <a:lstStyle/>
                    <a:p>
                      <a:pPr algn="ctr">
                        <a:spcAft>
                          <a:spcPts val="0"/>
                        </a:spcAft>
                      </a:pPr>
                      <a:r>
                        <a:rPr lang="en-US" sz="1100">
                          <a:solidFill>
                            <a:schemeClr val="tx1"/>
                          </a:solidFill>
                          <a:effectLst/>
                          <a:latin typeface="Times New Roman" panose="02020603050405020304" pitchFamily="18" charset="0"/>
                          <a:cs typeface="Times New Roman" panose="02020603050405020304" pitchFamily="18" charset="0"/>
                        </a:rPr>
                        <a:t>-64.2117</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b"/>
                </a:tc>
                <a:tc>
                  <a:txBody>
                    <a:bodyPr/>
                    <a:lstStyle/>
                    <a:p>
                      <a:pPr algn="ctr">
                        <a:spcAft>
                          <a:spcPts val="0"/>
                        </a:spcAft>
                      </a:pPr>
                      <a:r>
                        <a:rPr lang="en-US" sz="1100">
                          <a:solidFill>
                            <a:schemeClr val="tx1"/>
                          </a:solidFill>
                          <a:effectLst/>
                          <a:latin typeface="Times New Roman" panose="02020603050405020304" pitchFamily="18" charset="0"/>
                          <a:cs typeface="Times New Roman" panose="02020603050405020304" pitchFamily="18" charset="0"/>
                        </a:rPr>
                        <a:t>-70.1178</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b"/>
                </a:tc>
                <a:tc>
                  <a:txBody>
                    <a:bodyPr/>
                    <a:lstStyle/>
                    <a:p>
                      <a:pPr algn="ctr">
                        <a:spcAft>
                          <a:spcPts val="0"/>
                        </a:spcAft>
                      </a:pPr>
                      <a:r>
                        <a:rPr lang="en-US" sz="1100">
                          <a:solidFill>
                            <a:schemeClr val="tx1"/>
                          </a:solidFill>
                          <a:effectLst/>
                          <a:latin typeface="Times New Roman" panose="02020603050405020304" pitchFamily="18" charset="0"/>
                          <a:cs typeface="Times New Roman" panose="02020603050405020304" pitchFamily="18" charset="0"/>
                        </a:rPr>
                        <a:t>7377.2</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b"/>
                </a:tc>
                <a:tc>
                  <a:txBody>
                    <a:bodyPr/>
                    <a:lstStyle/>
                    <a:p>
                      <a:pPr algn="ctr">
                        <a:spcAft>
                          <a:spcPts val="0"/>
                        </a:spcAft>
                      </a:pPr>
                      <a:r>
                        <a:rPr lang="en-US" sz="1100">
                          <a:solidFill>
                            <a:schemeClr val="tx1"/>
                          </a:solidFill>
                          <a:effectLst/>
                          <a:latin typeface="Times New Roman" panose="02020603050405020304" pitchFamily="18" charset="0"/>
                          <a:cs typeface="Times New Roman" panose="02020603050405020304" pitchFamily="18" charset="0"/>
                        </a:rPr>
                        <a:t> </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b"/>
                </a:tc>
                <a:tc>
                  <a:txBody>
                    <a:bodyPr/>
                    <a:lstStyle/>
                    <a:p>
                      <a:pPr algn="ctr">
                        <a:spcAft>
                          <a:spcPts val="0"/>
                        </a:spcAft>
                      </a:pPr>
                      <a:r>
                        <a:rPr lang="en-US" sz="1100">
                          <a:solidFill>
                            <a:schemeClr val="tx1"/>
                          </a:solidFill>
                          <a:effectLst/>
                          <a:latin typeface="Times New Roman" panose="02020603050405020304" pitchFamily="18" charset="0"/>
                          <a:cs typeface="Times New Roman" panose="02020603050405020304" pitchFamily="18" charset="0"/>
                        </a:rPr>
                        <a:t>-3481.2</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b"/>
                </a:tc>
                <a:tc>
                  <a:txBody>
                    <a:bodyPr/>
                    <a:lstStyle/>
                    <a:p>
                      <a:pPr algn="ctr">
                        <a:spcAft>
                          <a:spcPts val="0"/>
                        </a:spcAft>
                      </a:pPr>
                      <a:r>
                        <a:rPr lang="en-US" sz="1100">
                          <a:solidFill>
                            <a:schemeClr val="tx1"/>
                          </a:solidFill>
                          <a:effectLst/>
                          <a:latin typeface="Times New Roman" panose="02020603050405020304" pitchFamily="18" charset="0"/>
                          <a:cs typeface="Times New Roman" panose="02020603050405020304" pitchFamily="18" charset="0"/>
                        </a:rPr>
                        <a:t>10858.4</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b"/>
                </a:tc>
                <a:extLst>
                  <a:ext uri="{0D108BD9-81ED-4DB2-BD59-A6C34878D82A}">
                    <a16:rowId xmlns:a16="http://schemas.microsoft.com/office/drawing/2014/main" val="2992630252"/>
                  </a:ext>
                </a:extLst>
              </a:tr>
              <a:tr h="156519">
                <a:tc vMerge="1">
                  <a:txBody>
                    <a:bodyPr/>
                    <a:lstStyle/>
                    <a:p>
                      <a:endParaRPr lang="zh-CN" altLang="en-US"/>
                    </a:p>
                  </a:txBody>
                  <a:tcPr/>
                </a:tc>
                <a:tc>
                  <a:txBody>
                    <a:bodyPr/>
                    <a:lstStyle/>
                    <a:p>
                      <a:pPr algn="ctr">
                        <a:spcAft>
                          <a:spcPts val="0"/>
                        </a:spcAft>
                      </a:pPr>
                      <a:r>
                        <a:rPr lang="en-US" sz="1100">
                          <a:solidFill>
                            <a:schemeClr val="tx1"/>
                          </a:solidFill>
                          <a:effectLst/>
                          <a:latin typeface="Times New Roman" panose="02020603050405020304" pitchFamily="18" charset="0"/>
                          <a:cs typeface="Times New Roman" panose="02020603050405020304" pitchFamily="18" charset="0"/>
                        </a:rPr>
                        <a:t>152Ho</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b"/>
                </a:tc>
                <a:tc>
                  <a:txBody>
                    <a:bodyPr/>
                    <a:lstStyle/>
                    <a:p>
                      <a:pPr algn="ctr">
                        <a:spcAft>
                          <a:spcPts val="0"/>
                        </a:spcAft>
                      </a:pPr>
                      <a:r>
                        <a:rPr lang="en-US" sz="1100">
                          <a:solidFill>
                            <a:schemeClr val="tx1"/>
                          </a:solidFill>
                          <a:effectLst/>
                          <a:latin typeface="Times New Roman" panose="02020603050405020304" pitchFamily="18" charset="0"/>
                          <a:cs typeface="Times New Roman" panose="02020603050405020304" pitchFamily="18" charset="0"/>
                        </a:rPr>
                        <a:t>161.8</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b"/>
                </a:tc>
                <a:tc>
                  <a:txBody>
                    <a:bodyPr/>
                    <a:lstStyle/>
                    <a:p>
                      <a:pPr algn="ctr">
                        <a:spcAft>
                          <a:spcPts val="0"/>
                        </a:spcAft>
                      </a:pPr>
                      <a:r>
                        <a:rPr lang="en-US" sz="1100">
                          <a:solidFill>
                            <a:schemeClr val="tx1"/>
                          </a:solidFill>
                          <a:effectLst/>
                          <a:latin typeface="Times New Roman" panose="02020603050405020304" pitchFamily="18" charset="0"/>
                          <a:cs typeface="Times New Roman" panose="02020603050405020304" pitchFamily="18" charset="0"/>
                        </a:rPr>
                        <a:t>152Dy</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b"/>
                </a:tc>
                <a:tc>
                  <a:txBody>
                    <a:bodyPr/>
                    <a:lstStyle/>
                    <a:p>
                      <a:pPr algn="ctr">
                        <a:spcAft>
                          <a:spcPts val="0"/>
                        </a:spcAft>
                      </a:pPr>
                      <a:r>
                        <a:rPr lang="en-US" sz="1100">
                          <a:solidFill>
                            <a:schemeClr val="tx1"/>
                          </a:solidFill>
                          <a:effectLst/>
                          <a:latin typeface="Times New Roman" panose="02020603050405020304" pitchFamily="18" charset="0"/>
                          <a:cs typeface="Times New Roman" panose="02020603050405020304" pitchFamily="18" charset="0"/>
                        </a:rPr>
                        <a:t> </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b"/>
                </a:tc>
                <a:tc>
                  <a:txBody>
                    <a:bodyPr/>
                    <a:lstStyle/>
                    <a:p>
                      <a:pPr algn="ctr">
                        <a:spcAft>
                          <a:spcPts val="0"/>
                        </a:spcAft>
                      </a:pPr>
                      <a:r>
                        <a:rPr lang="en-US" sz="1100" dirty="0">
                          <a:solidFill>
                            <a:schemeClr val="tx1"/>
                          </a:solidFill>
                          <a:effectLst/>
                          <a:latin typeface="Times New Roman" panose="02020603050405020304" pitchFamily="18" charset="0"/>
                          <a:cs typeface="Times New Roman" panose="02020603050405020304" pitchFamily="18" charset="0"/>
                        </a:rPr>
                        <a:t>148Gd</a:t>
                      </a:r>
                      <a:endParaRPr lang="zh-CN" sz="1100" dirty="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b"/>
                </a:tc>
                <a:tc>
                  <a:txBody>
                    <a:bodyPr/>
                    <a:lstStyle/>
                    <a:p>
                      <a:pPr algn="ctr">
                        <a:spcAft>
                          <a:spcPts val="0"/>
                        </a:spcAft>
                      </a:pPr>
                      <a:r>
                        <a:rPr lang="en-US" sz="1100">
                          <a:solidFill>
                            <a:schemeClr val="tx1"/>
                          </a:solidFill>
                          <a:effectLst/>
                          <a:latin typeface="Times New Roman" panose="02020603050405020304" pitchFamily="18" charset="0"/>
                          <a:cs typeface="Times New Roman" panose="02020603050405020304" pitchFamily="18" charset="0"/>
                        </a:rPr>
                        <a:t> </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b"/>
                </a:tc>
                <a:tc>
                  <a:txBody>
                    <a:bodyPr/>
                    <a:lstStyle/>
                    <a:p>
                      <a:pPr algn="ctr">
                        <a:spcAft>
                          <a:spcPts val="0"/>
                        </a:spcAft>
                      </a:pPr>
                      <a:r>
                        <a:rPr lang="en-US" sz="1100">
                          <a:solidFill>
                            <a:schemeClr val="tx1"/>
                          </a:solidFill>
                          <a:effectLst/>
                          <a:latin typeface="Times New Roman" panose="02020603050405020304" pitchFamily="18" charset="0"/>
                          <a:cs typeface="Times New Roman" panose="02020603050405020304" pitchFamily="18" charset="0"/>
                        </a:rPr>
                        <a:t>-63.4447</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b"/>
                </a:tc>
                <a:tc>
                  <a:txBody>
                    <a:bodyPr/>
                    <a:lstStyle/>
                    <a:p>
                      <a:pPr algn="ctr">
                        <a:spcAft>
                          <a:spcPts val="0"/>
                        </a:spcAft>
                      </a:pPr>
                      <a:r>
                        <a:rPr lang="en-US" sz="1100">
                          <a:solidFill>
                            <a:schemeClr val="tx1"/>
                          </a:solidFill>
                          <a:effectLst/>
                          <a:latin typeface="Times New Roman" panose="02020603050405020304" pitchFamily="18" charset="0"/>
                          <a:cs typeface="Times New Roman" panose="02020603050405020304" pitchFamily="18" charset="0"/>
                        </a:rPr>
                        <a:t>-70.1178</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b"/>
                </a:tc>
                <a:tc>
                  <a:txBody>
                    <a:bodyPr/>
                    <a:lstStyle/>
                    <a:p>
                      <a:pPr algn="ctr">
                        <a:spcAft>
                          <a:spcPts val="0"/>
                        </a:spcAft>
                      </a:pPr>
                      <a:r>
                        <a:rPr lang="en-US" sz="1100" dirty="0">
                          <a:solidFill>
                            <a:schemeClr val="tx1"/>
                          </a:solidFill>
                          <a:effectLst/>
                          <a:latin typeface="Times New Roman" panose="02020603050405020304" pitchFamily="18" charset="0"/>
                          <a:cs typeface="Times New Roman" panose="02020603050405020304" pitchFamily="18" charset="0"/>
                        </a:rPr>
                        <a:t>-76.2693</a:t>
                      </a:r>
                      <a:endParaRPr lang="zh-CN" sz="1100" dirty="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b"/>
                </a:tc>
                <a:tc>
                  <a:txBody>
                    <a:bodyPr/>
                    <a:lstStyle/>
                    <a:p>
                      <a:pPr algn="ctr">
                        <a:spcAft>
                          <a:spcPts val="0"/>
                        </a:spcAft>
                      </a:pPr>
                      <a:r>
                        <a:rPr lang="en-US" sz="1100">
                          <a:solidFill>
                            <a:schemeClr val="tx1"/>
                          </a:solidFill>
                          <a:effectLst/>
                          <a:latin typeface="Times New Roman" panose="02020603050405020304" pitchFamily="18" charset="0"/>
                          <a:cs typeface="Times New Roman" panose="02020603050405020304" pitchFamily="18" charset="0"/>
                        </a:rPr>
                        <a:t>6673.1</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b"/>
                </a:tc>
                <a:tc>
                  <a:txBody>
                    <a:bodyPr/>
                    <a:lstStyle/>
                    <a:p>
                      <a:pPr algn="ctr">
                        <a:spcAft>
                          <a:spcPts val="0"/>
                        </a:spcAft>
                      </a:pPr>
                      <a:r>
                        <a:rPr lang="en-US" sz="1100">
                          <a:solidFill>
                            <a:schemeClr val="tx1"/>
                          </a:solidFill>
                          <a:effectLst/>
                          <a:latin typeface="Times New Roman" panose="02020603050405020304" pitchFamily="18" charset="0"/>
                          <a:cs typeface="Times New Roman" panose="02020603050405020304" pitchFamily="18" charset="0"/>
                        </a:rPr>
                        <a:t> </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b"/>
                </a:tc>
                <a:tc>
                  <a:txBody>
                    <a:bodyPr/>
                    <a:lstStyle/>
                    <a:p>
                      <a:pPr algn="ctr">
                        <a:spcAft>
                          <a:spcPts val="0"/>
                        </a:spcAft>
                      </a:pPr>
                      <a:r>
                        <a:rPr lang="en-US" sz="1100">
                          <a:solidFill>
                            <a:schemeClr val="tx1"/>
                          </a:solidFill>
                          <a:effectLst/>
                          <a:latin typeface="Times New Roman" panose="02020603050405020304" pitchFamily="18" charset="0"/>
                          <a:cs typeface="Times New Roman" panose="02020603050405020304" pitchFamily="18" charset="0"/>
                        </a:rPr>
                        <a:t>-3726.6</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b"/>
                </a:tc>
                <a:tc>
                  <a:txBody>
                    <a:bodyPr/>
                    <a:lstStyle/>
                    <a:p>
                      <a:pPr algn="ctr">
                        <a:spcAft>
                          <a:spcPts val="0"/>
                        </a:spcAft>
                      </a:pPr>
                      <a:r>
                        <a:rPr lang="en-US" sz="1100">
                          <a:solidFill>
                            <a:schemeClr val="tx1"/>
                          </a:solidFill>
                          <a:effectLst/>
                          <a:latin typeface="Times New Roman" panose="02020603050405020304" pitchFamily="18" charset="0"/>
                          <a:cs typeface="Times New Roman" panose="02020603050405020304" pitchFamily="18" charset="0"/>
                        </a:rPr>
                        <a:t>10399.7</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b"/>
                </a:tc>
                <a:extLst>
                  <a:ext uri="{0D108BD9-81ED-4DB2-BD59-A6C34878D82A}">
                    <a16:rowId xmlns:a16="http://schemas.microsoft.com/office/drawing/2014/main" val="2699226748"/>
                  </a:ext>
                </a:extLst>
              </a:tr>
              <a:tr h="156519">
                <a:tc vMerge="1">
                  <a:txBody>
                    <a:bodyPr/>
                    <a:lstStyle/>
                    <a:p>
                      <a:endParaRPr lang="zh-CN" altLang="en-US"/>
                    </a:p>
                  </a:txBody>
                  <a:tcPr/>
                </a:tc>
                <a:tc>
                  <a:txBody>
                    <a:bodyPr/>
                    <a:lstStyle/>
                    <a:p>
                      <a:pPr algn="ctr">
                        <a:spcAft>
                          <a:spcPts val="0"/>
                        </a:spcAft>
                      </a:pPr>
                      <a:r>
                        <a:rPr lang="en-US" sz="1100">
                          <a:solidFill>
                            <a:schemeClr val="tx1"/>
                          </a:solidFill>
                          <a:effectLst/>
                          <a:latin typeface="Times New Roman" panose="02020603050405020304" pitchFamily="18" charset="0"/>
                          <a:cs typeface="Times New Roman" panose="02020603050405020304" pitchFamily="18" charset="0"/>
                        </a:rPr>
                        <a:t>148Tb</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b"/>
                </a:tc>
                <a:tc>
                  <a:txBody>
                    <a:bodyPr/>
                    <a:lstStyle/>
                    <a:p>
                      <a:pPr algn="ctr">
                        <a:spcAft>
                          <a:spcPts val="0"/>
                        </a:spcAft>
                      </a:pPr>
                      <a:r>
                        <a:rPr lang="en-US" sz="1100">
                          <a:solidFill>
                            <a:schemeClr val="tx1"/>
                          </a:solidFill>
                          <a:effectLst/>
                          <a:latin typeface="Times New Roman" panose="02020603050405020304" pitchFamily="18" charset="0"/>
                          <a:cs typeface="Times New Roman" panose="02020603050405020304" pitchFamily="18" charset="0"/>
                        </a:rPr>
                        <a:t>180</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b"/>
                </a:tc>
                <a:tc>
                  <a:txBody>
                    <a:bodyPr/>
                    <a:lstStyle/>
                    <a:p>
                      <a:pPr algn="ctr">
                        <a:spcAft>
                          <a:spcPts val="0"/>
                        </a:spcAft>
                      </a:pPr>
                      <a:r>
                        <a:rPr lang="en-US" sz="1100" dirty="0">
                          <a:solidFill>
                            <a:schemeClr val="tx1"/>
                          </a:solidFill>
                          <a:effectLst/>
                          <a:latin typeface="Times New Roman" panose="02020603050405020304" pitchFamily="18" charset="0"/>
                          <a:cs typeface="Times New Roman" panose="02020603050405020304" pitchFamily="18" charset="0"/>
                        </a:rPr>
                        <a:t>148Gd</a:t>
                      </a:r>
                      <a:endParaRPr lang="zh-CN" sz="1100" dirty="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b"/>
                </a:tc>
                <a:tc>
                  <a:txBody>
                    <a:bodyPr/>
                    <a:lstStyle/>
                    <a:p>
                      <a:pPr algn="ctr">
                        <a:spcAft>
                          <a:spcPts val="0"/>
                        </a:spcAft>
                      </a:pPr>
                      <a:r>
                        <a:rPr lang="en-US" sz="1100">
                          <a:solidFill>
                            <a:schemeClr val="tx1"/>
                          </a:solidFill>
                          <a:effectLst/>
                          <a:latin typeface="Times New Roman" panose="02020603050405020304" pitchFamily="18" charset="0"/>
                          <a:cs typeface="Times New Roman" panose="02020603050405020304" pitchFamily="18" charset="0"/>
                        </a:rPr>
                        <a:t> </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b"/>
                </a:tc>
                <a:tc>
                  <a:txBody>
                    <a:bodyPr/>
                    <a:lstStyle/>
                    <a:p>
                      <a:pPr algn="ctr">
                        <a:spcAft>
                          <a:spcPts val="0"/>
                        </a:spcAft>
                      </a:pPr>
                      <a:r>
                        <a:rPr lang="en-US" sz="1100">
                          <a:solidFill>
                            <a:schemeClr val="tx1"/>
                          </a:solidFill>
                          <a:effectLst/>
                          <a:latin typeface="Times New Roman" panose="02020603050405020304" pitchFamily="18" charset="0"/>
                          <a:cs typeface="Times New Roman" panose="02020603050405020304" pitchFamily="18" charset="0"/>
                        </a:rPr>
                        <a:t>144Sm</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b"/>
                </a:tc>
                <a:tc>
                  <a:txBody>
                    <a:bodyPr/>
                    <a:lstStyle/>
                    <a:p>
                      <a:pPr algn="ctr">
                        <a:spcAft>
                          <a:spcPts val="0"/>
                        </a:spcAft>
                      </a:pPr>
                      <a:r>
                        <a:rPr lang="en-US" sz="1100">
                          <a:solidFill>
                            <a:schemeClr val="tx1"/>
                          </a:solidFill>
                          <a:effectLst/>
                          <a:latin typeface="Times New Roman" panose="02020603050405020304" pitchFamily="18" charset="0"/>
                          <a:cs typeface="Times New Roman" panose="02020603050405020304" pitchFamily="18" charset="0"/>
                        </a:rPr>
                        <a:t> </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b"/>
                </a:tc>
                <a:tc>
                  <a:txBody>
                    <a:bodyPr/>
                    <a:lstStyle/>
                    <a:p>
                      <a:pPr algn="ctr">
                        <a:spcAft>
                          <a:spcPts val="0"/>
                        </a:spcAft>
                      </a:pPr>
                      <a:r>
                        <a:rPr lang="en-US" sz="1100">
                          <a:solidFill>
                            <a:schemeClr val="tx1"/>
                          </a:solidFill>
                          <a:effectLst/>
                          <a:latin typeface="Times New Roman" panose="02020603050405020304" pitchFamily="18" charset="0"/>
                          <a:cs typeface="Times New Roman" panose="02020603050405020304" pitchFamily="18" charset="0"/>
                        </a:rPr>
                        <a:t>-70.537</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b"/>
                </a:tc>
                <a:tc>
                  <a:txBody>
                    <a:bodyPr/>
                    <a:lstStyle/>
                    <a:p>
                      <a:pPr algn="ctr">
                        <a:spcAft>
                          <a:spcPts val="0"/>
                        </a:spcAft>
                      </a:pPr>
                      <a:r>
                        <a:rPr lang="en-US" sz="1100" dirty="0">
                          <a:solidFill>
                            <a:schemeClr val="tx1"/>
                          </a:solidFill>
                          <a:effectLst/>
                          <a:latin typeface="Times New Roman" panose="02020603050405020304" pitchFamily="18" charset="0"/>
                          <a:cs typeface="Times New Roman" panose="02020603050405020304" pitchFamily="18" charset="0"/>
                        </a:rPr>
                        <a:t>-76.2693</a:t>
                      </a:r>
                      <a:endParaRPr lang="zh-CN" sz="1100" dirty="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b"/>
                </a:tc>
                <a:tc>
                  <a:txBody>
                    <a:bodyPr/>
                    <a:lstStyle/>
                    <a:p>
                      <a:pPr algn="ctr">
                        <a:spcAft>
                          <a:spcPts val="0"/>
                        </a:spcAft>
                      </a:pPr>
                      <a:r>
                        <a:rPr lang="en-US" sz="1100">
                          <a:solidFill>
                            <a:schemeClr val="tx1"/>
                          </a:solidFill>
                          <a:effectLst/>
                          <a:latin typeface="Times New Roman" panose="02020603050405020304" pitchFamily="18" charset="0"/>
                          <a:cs typeface="Times New Roman" panose="02020603050405020304" pitchFamily="18" charset="0"/>
                        </a:rPr>
                        <a:t>-81.9655</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b"/>
                </a:tc>
                <a:tc>
                  <a:txBody>
                    <a:bodyPr/>
                    <a:lstStyle/>
                    <a:p>
                      <a:pPr algn="ctr">
                        <a:spcAft>
                          <a:spcPts val="0"/>
                        </a:spcAft>
                      </a:pPr>
                      <a:r>
                        <a:rPr lang="en-US" sz="1100">
                          <a:solidFill>
                            <a:schemeClr val="tx1"/>
                          </a:solidFill>
                          <a:effectLst/>
                          <a:latin typeface="Times New Roman" panose="02020603050405020304" pitchFamily="18" charset="0"/>
                          <a:cs typeface="Times New Roman" panose="02020603050405020304" pitchFamily="18" charset="0"/>
                        </a:rPr>
                        <a:t>5732.3</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b"/>
                </a:tc>
                <a:tc>
                  <a:txBody>
                    <a:bodyPr/>
                    <a:lstStyle/>
                    <a:p>
                      <a:pPr algn="ctr">
                        <a:spcAft>
                          <a:spcPts val="0"/>
                        </a:spcAft>
                      </a:pPr>
                      <a:r>
                        <a:rPr lang="en-US" sz="1100">
                          <a:solidFill>
                            <a:schemeClr val="tx1"/>
                          </a:solidFill>
                          <a:effectLst/>
                          <a:latin typeface="Times New Roman" panose="02020603050405020304" pitchFamily="18" charset="0"/>
                          <a:cs typeface="Times New Roman" panose="02020603050405020304" pitchFamily="18" charset="0"/>
                        </a:rPr>
                        <a:t> </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b"/>
                </a:tc>
                <a:tc>
                  <a:txBody>
                    <a:bodyPr/>
                    <a:lstStyle/>
                    <a:p>
                      <a:pPr algn="ctr">
                        <a:spcAft>
                          <a:spcPts val="0"/>
                        </a:spcAft>
                      </a:pPr>
                      <a:r>
                        <a:rPr lang="en-US" sz="1100">
                          <a:solidFill>
                            <a:schemeClr val="tx1"/>
                          </a:solidFill>
                          <a:effectLst/>
                          <a:latin typeface="Times New Roman" panose="02020603050405020304" pitchFamily="18" charset="0"/>
                          <a:cs typeface="Times New Roman" panose="02020603050405020304" pitchFamily="18" charset="0"/>
                        </a:rPr>
                        <a:t>-3271.3</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b"/>
                </a:tc>
                <a:tc>
                  <a:txBody>
                    <a:bodyPr/>
                    <a:lstStyle/>
                    <a:p>
                      <a:pPr algn="ctr">
                        <a:spcAft>
                          <a:spcPts val="0"/>
                        </a:spcAft>
                      </a:pPr>
                      <a:r>
                        <a:rPr lang="en-US" sz="1100">
                          <a:solidFill>
                            <a:schemeClr val="tx1"/>
                          </a:solidFill>
                          <a:effectLst/>
                          <a:latin typeface="Times New Roman" panose="02020603050405020304" pitchFamily="18" charset="0"/>
                          <a:cs typeface="Times New Roman" panose="02020603050405020304" pitchFamily="18" charset="0"/>
                        </a:rPr>
                        <a:t>9003.6</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b"/>
                </a:tc>
                <a:extLst>
                  <a:ext uri="{0D108BD9-81ED-4DB2-BD59-A6C34878D82A}">
                    <a16:rowId xmlns:a16="http://schemas.microsoft.com/office/drawing/2014/main" val="1744333764"/>
                  </a:ext>
                </a:extLst>
              </a:tr>
              <a:tr h="156519">
                <a:tc rowSpan="3">
                  <a:txBody>
                    <a:bodyPr/>
                    <a:lstStyle/>
                    <a:p>
                      <a:pPr algn="ctr">
                        <a:spcAft>
                          <a:spcPts val="0"/>
                        </a:spcAft>
                      </a:pPr>
                      <a:r>
                        <a:rPr lang="en-US" sz="1100">
                          <a:solidFill>
                            <a:schemeClr val="tx1"/>
                          </a:solidFill>
                          <a:effectLst/>
                          <a:latin typeface="Times New Roman" panose="02020603050405020304" pitchFamily="18" charset="0"/>
                          <a:cs typeface="Times New Roman" panose="02020603050405020304" pitchFamily="18" charset="0"/>
                        </a:rPr>
                        <a:t>190Hg(3g,3a)</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vert="vert270" anchor="b"/>
                </a:tc>
                <a:tc>
                  <a:txBody>
                    <a:bodyPr/>
                    <a:lstStyle/>
                    <a:p>
                      <a:pPr algn="ctr">
                        <a:spcAft>
                          <a:spcPts val="0"/>
                        </a:spcAft>
                      </a:pPr>
                      <a:r>
                        <a:rPr lang="en-US" sz="1100">
                          <a:solidFill>
                            <a:schemeClr val="tx1"/>
                          </a:solidFill>
                          <a:effectLst/>
                          <a:latin typeface="Times New Roman" panose="02020603050405020304" pitchFamily="18" charset="0"/>
                          <a:cs typeface="Times New Roman" panose="02020603050405020304" pitchFamily="18" charset="0"/>
                        </a:rPr>
                        <a:t>190Tl</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b"/>
                </a:tc>
                <a:tc>
                  <a:txBody>
                    <a:bodyPr/>
                    <a:lstStyle/>
                    <a:p>
                      <a:pPr algn="ctr">
                        <a:spcAft>
                          <a:spcPts val="0"/>
                        </a:spcAft>
                      </a:pPr>
                      <a:r>
                        <a:rPr lang="en-US" sz="1100">
                          <a:solidFill>
                            <a:schemeClr val="tx1"/>
                          </a:solidFill>
                          <a:effectLst/>
                          <a:latin typeface="Times New Roman" panose="02020603050405020304" pitchFamily="18" charset="0"/>
                          <a:cs typeface="Times New Roman" panose="02020603050405020304" pitchFamily="18" charset="0"/>
                        </a:rPr>
                        <a:t>156</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b"/>
                </a:tc>
                <a:tc>
                  <a:txBody>
                    <a:bodyPr/>
                    <a:lstStyle/>
                    <a:p>
                      <a:pPr algn="ctr">
                        <a:spcAft>
                          <a:spcPts val="0"/>
                        </a:spcAft>
                      </a:pPr>
                      <a:r>
                        <a:rPr lang="en-US" sz="1100">
                          <a:solidFill>
                            <a:schemeClr val="tx1"/>
                          </a:solidFill>
                          <a:effectLst/>
                          <a:latin typeface="Times New Roman" panose="02020603050405020304" pitchFamily="18" charset="0"/>
                          <a:cs typeface="Times New Roman" panose="02020603050405020304" pitchFamily="18" charset="0"/>
                        </a:rPr>
                        <a:t>190Hg</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b"/>
                </a:tc>
                <a:tc>
                  <a:txBody>
                    <a:bodyPr/>
                    <a:lstStyle/>
                    <a:p>
                      <a:pPr algn="ctr">
                        <a:spcAft>
                          <a:spcPts val="0"/>
                        </a:spcAft>
                      </a:pPr>
                      <a:r>
                        <a:rPr lang="en-US" sz="1100">
                          <a:solidFill>
                            <a:schemeClr val="tx1"/>
                          </a:solidFill>
                          <a:effectLst/>
                          <a:latin typeface="Times New Roman" panose="02020603050405020304" pitchFamily="18" charset="0"/>
                          <a:cs typeface="Times New Roman" panose="02020603050405020304" pitchFamily="18" charset="0"/>
                        </a:rPr>
                        <a:t> </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b"/>
                </a:tc>
                <a:tc>
                  <a:txBody>
                    <a:bodyPr/>
                    <a:lstStyle/>
                    <a:p>
                      <a:pPr algn="ctr">
                        <a:spcAft>
                          <a:spcPts val="0"/>
                        </a:spcAft>
                      </a:pPr>
                      <a:r>
                        <a:rPr lang="en-US" sz="1100">
                          <a:solidFill>
                            <a:schemeClr val="tx1"/>
                          </a:solidFill>
                          <a:effectLst/>
                          <a:latin typeface="Times New Roman" panose="02020603050405020304" pitchFamily="18" charset="0"/>
                          <a:cs typeface="Times New Roman" panose="02020603050405020304" pitchFamily="18" charset="0"/>
                        </a:rPr>
                        <a:t>186Pt</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b"/>
                </a:tc>
                <a:tc>
                  <a:txBody>
                    <a:bodyPr/>
                    <a:lstStyle/>
                    <a:p>
                      <a:pPr algn="ctr">
                        <a:spcAft>
                          <a:spcPts val="0"/>
                        </a:spcAft>
                      </a:pPr>
                      <a:r>
                        <a:rPr lang="en-US" sz="1100">
                          <a:solidFill>
                            <a:schemeClr val="tx1"/>
                          </a:solidFill>
                          <a:effectLst/>
                          <a:latin typeface="Times New Roman" panose="02020603050405020304" pitchFamily="18" charset="0"/>
                          <a:cs typeface="Times New Roman" panose="02020603050405020304" pitchFamily="18" charset="0"/>
                        </a:rPr>
                        <a:t> </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b"/>
                </a:tc>
                <a:tc>
                  <a:txBody>
                    <a:bodyPr/>
                    <a:lstStyle/>
                    <a:p>
                      <a:pPr algn="ctr">
                        <a:spcAft>
                          <a:spcPts val="0"/>
                        </a:spcAft>
                      </a:pPr>
                      <a:r>
                        <a:rPr lang="en-US" sz="1100">
                          <a:solidFill>
                            <a:schemeClr val="tx1"/>
                          </a:solidFill>
                          <a:effectLst/>
                          <a:latin typeface="Times New Roman" panose="02020603050405020304" pitchFamily="18" charset="0"/>
                          <a:cs typeface="Times New Roman" panose="02020603050405020304" pitchFamily="18" charset="0"/>
                        </a:rPr>
                        <a:t>-24.37</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b"/>
                </a:tc>
                <a:tc>
                  <a:txBody>
                    <a:bodyPr/>
                    <a:lstStyle/>
                    <a:p>
                      <a:pPr algn="ctr">
                        <a:spcAft>
                          <a:spcPts val="0"/>
                        </a:spcAft>
                      </a:pPr>
                      <a:r>
                        <a:rPr lang="en-US" sz="1100">
                          <a:solidFill>
                            <a:schemeClr val="tx1"/>
                          </a:solidFill>
                          <a:effectLst/>
                          <a:latin typeface="Times New Roman" panose="02020603050405020304" pitchFamily="18" charset="0"/>
                          <a:cs typeface="Times New Roman" panose="02020603050405020304" pitchFamily="18" charset="0"/>
                        </a:rPr>
                        <a:t>-31.3706</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b"/>
                </a:tc>
                <a:tc>
                  <a:txBody>
                    <a:bodyPr/>
                    <a:lstStyle/>
                    <a:p>
                      <a:pPr algn="ctr">
                        <a:spcAft>
                          <a:spcPts val="0"/>
                        </a:spcAft>
                      </a:pPr>
                      <a:r>
                        <a:rPr lang="en-US" sz="1100">
                          <a:solidFill>
                            <a:schemeClr val="tx1"/>
                          </a:solidFill>
                          <a:effectLst/>
                          <a:latin typeface="Times New Roman" panose="02020603050405020304" pitchFamily="18" charset="0"/>
                          <a:cs typeface="Times New Roman" panose="02020603050405020304" pitchFamily="18" charset="0"/>
                        </a:rPr>
                        <a:t>-37.8644</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b"/>
                </a:tc>
                <a:tc>
                  <a:txBody>
                    <a:bodyPr/>
                    <a:lstStyle/>
                    <a:p>
                      <a:pPr algn="ctr">
                        <a:spcAft>
                          <a:spcPts val="0"/>
                        </a:spcAft>
                      </a:pPr>
                      <a:r>
                        <a:rPr lang="en-US" sz="1100">
                          <a:solidFill>
                            <a:schemeClr val="tx1"/>
                          </a:solidFill>
                          <a:effectLst/>
                          <a:latin typeface="Times New Roman" panose="02020603050405020304" pitchFamily="18" charset="0"/>
                          <a:cs typeface="Times New Roman" panose="02020603050405020304" pitchFamily="18" charset="0"/>
                        </a:rPr>
                        <a:t>7000.6</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b"/>
                </a:tc>
                <a:tc>
                  <a:txBody>
                    <a:bodyPr/>
                    <a:lstStyle/>
                    <a:p>
                      <a:pPr algn="ctr">
                        <a:spcAft>
                          <a:spcPts val="0"/>
                        </a:spcAft>
                      </a:pPr>
                      <a:r>
                        <a:rPr lang="en-US" sz="1100">
                          <a:solidFill>
                            <a:schemeClr val="tx1"/>
                          </a:solidFill>
                          <a:effectLst/>
                          <a:latin typeface="Times New Roman" panose="02020603050405020304" pitchFamily="18" charset="0"/>
                          <a:cs typeface="Times New Roman" panose="02020603050405020304" pitchFamily="18" charset="0"/>
                        </a:rPr>
                        <a:t> </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b"/>
                </a:tc>
                <a:tc>
                  <a:txBody>
                    <a:bodyPr/>
                    <a:lstStyle/>
                    <a:p>
                      <a:pPr algn="ctr">
                        <a:spcAft>
                          <a:spcPts val="0"/>
                        </a:spcAft>
                      </a:pPr>
                      <a:r>
                        <a:rPr lang="en-US" sz="1100">
                          <a:solidFill>
                            <a:schemeClr val="tx1"/>
                          </a:solidFill>
                          <a:effectLst/>
                          <a:latin typeface="Times New Roman" panose="02020603050405020304" pitchFamily="18" charset="0"/>
                          <a:cs typeface="Times New Roman" panose="02020603050405020304" pitchFamily="18" charset="0"/>
                        </a:rPr>
                        <a:t>-4068.9</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b"/>
                </a:tc>
                <a:tc>
                  <a:txBody>
                    <a:bodyPr/>
                    <a:lstStyle/>
                    <a:p>
                      <a:pPr algn="ctr">
                        <a:spcAft>
                          <a:spcPts val="0"/>
                        </a:spcAft>
                      </a:pPr>
                      <a:r>
                        <a:rPr lang="en-US" sz="1100">
                          <a:solidFill>
                            <a:schemeClr val="tx1"/>
                          </a:solidFill>
                          <a:effectLst/>
                          <a:latin typeface="Times New Roman" panose="02020603050405020304" pitchFamily="18" charset="0"/>
                          <a:cs typeface="Times New Roman" panose="02020603050405020304" pitchFamily="18" charset="0"/>
                        </a:rPr>
                        <a:t>11069.5</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b"/>
                </a:tc>
                <a:extLst>
                  <a:ext uri="{0D108BD9-81ED-4DB2-BD59-A6C34878D82A}">
                    <a16:rowId xmlns:a16="http://schemas.microsoft.com/office/drawing/2014/main" val="2761894858"/>
                  </a:ext>
                </a:extLst>
              </a:tr>
              <a:tr h="156519">
                <a:tc vMerge="1">
                  <a:txBody>
                    <a:bodyPr/>
                    <a:lstStyle/>
                    <a:p>
                      <a:endParaRPr lang="zh-CN" altLang="en-US"/>
                    </a:p>
                  </a:txBody>
                  <a:tcPr/>
                </a:tc>
                <a:tc>
                  <a:txBody>
                    <a:bodyPr/>
                    <a:lstStyle/>
                    <a:p>
                      <a:pPr algn="ctr">
                        <a:spcAft>
                          <a:spcPts val="0"/>
                        </a:spcAft>
                      </a:pPr>
                      <a:r>
                        <a:rPr lang="en-US" sz="1100">
                          <a:solidFill>
                            <a:schemeClr val="tx1"/>
                          </a:solidFill>
                          <a:effectLst/>
                          <a:latin typeface="Times New Roman" panose="02020603050405020304" pitchFamily="18" charset="0"/>
                          <a:cs typeface="Times New Roman" panose="02020603050405020304" pitchFamily="18" charset="0"/>
                        </a:rPr>
                        <a:t>186Au</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b"/>
                </a:tc>
                <a:tc>
                  <a:txBody>
                    <a:bodyPr/>
                    <a:lstStyle/>
                    <a:p>
                      <a:pPr algn="ctr">
                        <a:spcAft>
                          <a:spcPts val="0"/>
                        </a:spcAft>
                      </a:pPr>
                      <a:r>
                        <a:rPr lang="en-US" sz="1100">
                          <a:solidFill>
                            <a:schemeClr val="tx1"/>
                          </a:solidFill>
                          <a:effectLst/>
                          <a:latin typeface="Times New Roman" panose="02020603050405020304" pitchFamily="18" charset="0"/>
                          <a:cs typeface="Times New Roman" panose="02020603050405020304" pitchFamily="18" charset="0"/>
                        </a:rPr>
                        <a:t>642</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b"/>
                </a:tc>
                <a:tc>
                  <a:txBody>
                    <a:bodyPr/>
                    <a:lstStyle/>
                    <a:p>
                      <a:pPr algn="ctr">
                        <a:spcAft>
                          <a:spcPts val="0"/>
                        </a:spcAft>
                      </a:pPr>
                      <a:r>
                        <a:rPr lang="en-US" sz="1100">
                          <a:solidFill>
                            <a:schemeClr val="tx1"/>
                          </a:solidFill>
                          <a:effectLst/>
                          <a:latin typeface="Times New Roman" panose="02020603050405020304" pitchFamily="18" charset="0"/>
                          <a:cs typeface="Times New Roman" panose="02020603050405020304" pitchFamily="18" charset="0"/>
                        </a:rPr>
                        <a:t>186Pt</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b"/>
                </a:tc>
                <a:tc>
                  <a:txBody>
                    <a:bodyPr/>
                    <a:lstStyle/>
                    <a:p>
                      <a:pPr algn="ctr">
                        <a:spcAft>
                          <a:spcPts val="0"/>
                        </a:spcAft>
                      </a:pPr>
                      <a:r>
                        <a:rPr lang="en-US" sz="1100">
                          <a:solidFill>
                            <a:schemeClr val="tx1"/>
                          </a:solidFill>
                          <a:effectLst/>
                          <a:latin typeface="Times New Roman" panose="02020603050405020304" pitchFamily="18" charset="0"/>
                          <a:cs typeface="Times New Roman" panose="02020603050405020304" pitchFamily="18" charset="0"/>
                        </a:rPr>
                        <a:t> </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b"/>
                </a:tc>
                <a:tc>
                  <a:txBody>
                    <a:bodyPr/>
                    <a:lstStyle/>
                    <a:p>
                      <a:pPr algn="ctr">
                        <a:spcAft>
                          <a:spcPts val="0"/>
                        </a:spcAft>
                      </a:pPr>
                      <a:r>
                        <a:rPr lang="en-US" sz="1100">
                          <a:solidFill>
                            <a:schemeClr val="tx1"/>
                          </a:solidFill>
                          <a:effectLst/>
                          <a:latin typeface="Times New Roman" panose="02020603050405020304" pitchFamily="18" charset="0"/>
                          <a:cs typeface="Times New Roman" panose="02020603050405020304" pitchFamily="18" charset="0"/>
                        </a:rPr>
                        <a:t>182Os</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b"/>
                </a:tc>
                <a:tc>
                  <a:txBody>
                    <a:bodyPr/>
                    <a:lstStyle/>
                    <a:p>
                      <a:pPr algn="ctr">
                        <a:spcAft>
                          <a:spcPts val="0"/>
                        </a:spcAft>
                      </a:pPr>
                      <a:r>
                        <a:rPr lang="en-US" sz="1100">
                          <a:solidFill>
                            <a:schemeClr val="tx1"/>
                          </a:solidFill>
                          <a:effectLst/>
                          <a:latin typeface="Times New Roman" panose="02020603050405020304" pitchFamily="18" charset="0"/>
                          <a:cs typeface="Times New Roman" panose="02020603050405020304" pitchFamily="18" charset="0"/>
                        </a:rPr>
                        <a:t> </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b"/>
                </a:tc>
                <a:tc>
                  <a:txBody>
                    <a:bodyPr/>
                    <a:lstStyle/>
                    <a:p>
                      <a:pPr algn="ctr">
                        <a:spcAft>
                          <a:spcPts val="0"/>
                        </a:spcAft>
                      </a:pPr>
                      <a:r>
                        <a:rPr lang="en-US" sz="1100">
                          <a:solidFill>
                            <a:schemeClr val="tx1"/>
                          </a:solidFill>
                          <a:effectLst/>
                          <a:latin typeface="Times New Roman" panose="02020603050405020304" pitchFamily="18" charset="0"/>
                          <a:cs typeface="Times New Roman" panose="02020603050405020304" pitchFamily="18" charset="0"/>
                        </a:rPr>
                        <a:t>-31.7148</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b"/>
                </a:tc>
                <a:tc>
                  <a:txBody>
                    <a:bodyPr/>
                    <a:lstStyle/>
                    <a:p>
                      <a:pPr algn="ctr">
                        <a:spcAft>
                          <a:spcPts val="0"/>
                        </a:spcAft>
                      </a:pPr>
                      <a:r>
                        <a:rPr lang="en-US" sz="1100">
                          <a:solidFill>
                            <a:schemeClr val="tx1"/>
                          </a:solidFill>
                          <a:effectLst/>
                          <a:latin typeface="Times New Roman" panose="02020603050405020304" pitchFamily="18" charset="0"/>
                          <a:cs typeface="Times New Roman" panose="02020603050405020304" pitchFamily="18" charset="0"/>
                        </a:rPr>
                        <a:t>-37.8644</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b"/>
                </a:tc>
                <a:tc>
                  <a:txBody>
                    <a:bodyPr/>
                    <a:lstStyle/>
                    <a:p>
                      <a:pPr algn="ctr">
                        <a:spcAft>
                          <a:spcPts val="0"/>
                        </a:spcAft>
                      </a:pPr>
                      <a:r>
                        <a:rPr lang="en-US" sz="1100">
                          <a:solidFill>
                            <a:schemeClr val="tx1"/>
                          </a:solidFill>
                          <a:effectLst/>
                          <a:latin typeface="Times New Roman" panose="02020603050405020304" pitchFamily="18" charset="0"/>
                          <a:cs typeface="Times New Roman" panose="02020603050405020304" pitchFamily="18" charset="0"/>
                        </a:rPr>
                        <a:t>-44.6091</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b"/>
                </a:tc>
                <a:tc>
                  <a:txBody>
                    <a:bodyPr/>
                    <a:lstStyle/>
                    <a:p>
                      <a:pPr algn="ctr">
                        <a:spcAft>
                          <a:spcPts val="0"/>
                        </a:spcAft>
                      </a:pPr>
                      <a:r>
                        <a:rPr lang="en-US" sz="1100">
                          <a:solidFill>
                            <a:schemeClr val="tx1"/>
                          </a:solidFill>
                          <a:effectLst/>
                          <a:latin typeface="Times New Roman" panose="02020603050405020304" pitchFamily="18" charset="0"/>
                          <a:cs typeface="Times New Roman" panose="02020603050405020304" pitchFamily="18" charset="0"/>
                        </a:rPr>
                        <a:t>6149.6</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b"/>
                </a:tc>
                <a:tc>
                  <a:txBody>
                    <a:bodyPr/>
                    <a:lstStyle/>
                    <a:p>
                      <a:pPr algn="ctr">
                        <a:spcAft>
                          <a:spcPts val="0"/>
                        </a:spcAft>
                      </a:pPr>
                      <a:r>
                        <a:rPr lang="en-US" sz="1100">
                          <a:solidFill>
                            <a:schemeClr val="tx1"/>
                          </a:solidFill>
                          <a:effectLst/>
                          <a:latin typeface="Times New Roman" panose="02020603050405020304" pitchFamily="18" charset="0"/>
                          <a:cs typeface="Times New Roman" panose="02020603050405020304" pitchFamily="18" charset="0"/>
                        </a:rPr>
                        <a:t> </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b"/>
                </a:tc>
                <a:tc>
                  <a:txBody>
                    <a:bodyPr/>
                    <a:lstStyle/>
                    <a:p>
                      <a:pPr algn="ctr">
                        <a:spcAft>
                          <a:spcPts val="0"/>
                        </a:spcAft>
                      </a:pPr>
                      <a:r>
                        <a:rPr lang="en-US" sz="1100">
                          <a:solidFill>
                            <a:schemeClr val="tx1"/>
                          </a:solidFill>
                          <a:effectLst/>
                          <a:latin typeface="Times New Roman" panose="02020603050405020304" pitchFamily="18" charset="0"/>
                          <a:cs typeface="Times New Roman" panose="02020603050405020304" pitchFamily="18" charset="0"/>
                        </a:rPr>
                        <a:t>-4319.8</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b"/>
                </a:tc>
                <a:tc>
                  <a:txBody>
                    <a:bodyPr/>
                    <a:lstStyle/>
                    <a:p>
                      <a:pPr algn="ctr">
                        <a:spcAft>
                          <a:spcPts val="0"/>
                        </a:spcAft>
                      </a:pPr>
                      <a:r>
                        <a:rPr lang="en-US" sz="1100" dirty="0">
                          <a:solidFill>
                            <a:schemeClr val="tx1"/>
                          </a:solidFill>
                          <a:effectLst/>
                          <a:latin typeface="Times New Roman" panose="02020603050405020304" pitchFamily="18" charset="0"/>
                          <a:cs typeface="Times New Roman" panose="02020603050405020304" pitchFamily="18" charset="0"/>
                        </a:rPr>
                        <a:t>10469.4</a:t>
                      </a:r>
                      <a:endParaRPr lang="zh-CN" sz="1100" dirty="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b"/>
                </a:tc>
                <a:extLst>
                  <a:ext uri="{0D108BD9-81ED-4DB2-BD59-A6C34878D82A}">
                    <a16:rowId xmlns:a16="http://schemas.microsoft.com/office/drawing/2014/main" val="1510483429"/>
                  </a:ext>
                </a:extLst>
              </a:tr>
              <a:tr h="156519">
                <a:tc vMerge="1">
                  <a:txBody>
                    <a:bodyPr/>
                    <a:lstStyle/>
                    <a:p>
                      <a:endParaRPr lang="zh-CN" altLang="en-US"/>
                    </a:p>
                  </a:txBody>
                  <a:tcPr/>
                </a:tc>
                <a:tc>
                  <a:txBody>
                    <a:bodyPr/>
                    <a:lstStyle/>
                    <a:p>
                      <a:pPr algn="ctr">
                        <a:spcAft>
                          <a:spcPts val="0"/>
                        </a:spcAft>
                      </a:pPr>
                      <a:r>
                        <a:rPr lang="en-US" sz="1100">
                          <a:solidFill>
                            <a:schemeClr val="tx1"/>
                          </a:solidFill>
                          <a:effectLst/>
                          <a:latin typeface="Times New Roman" panose="02020603050405020304" pitchFamily="18" charset="0"/>
                          <a:cs typeface="Times New Roman" panose="02020603050405020304" pitchFamily="18" charset="0"/>
                        </a:rPr>
                        <a:t>182Ir</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b"/>
                </a:tc>
                <a:tc>
                  <a:txBody>
                    <a:bodyPr/>
                    <a:lstStyle/>
                    <a:p>
                      <a:pPr algn="ctr">
                        <a:spcAft>
                          <a:spcPts val="0"/>
                        </a:spcAft>
                      </a:pPr>
                      <a:r>
                        <a:rPr lang="en-US" sz="1100">
                          <a:solidFill>
                            <a:schemeClr val="tx1"/>
                          </a:solidFill>
                          <a:effectLst/>
                          <a:latin typeface="Times New Roman" panose="02020603050405020304" pitchFamily="18" charset="0"/>
                          <a:cs typeface="Times New Roman" panose="02020603050405020304" pitchFamily="18" charset="0"/>
                        </a:rPr>
                        <a:t>900</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b"/>
                </a:tc>
                <a:tc>
                  <a:txBody>
                    <a:bodyPr/>
                    <a:lstStyle/>
                    <a:p>
                      <a:pPr algn="ctr">
                        <a:spcAft>
                          <a:spcPts val="0"/>
                        </a:spcAft>
                      </a:pPr>
                      <a:r>
                        <a:rPr lang="en-US" sz="1100">
                          <a:solidFill>
                            <a:schemeClr val="tx1"/>
                          </a:solidFill>
                          <a:effectLst/>
                          <a:latin typeface="Times New Roman" panose="02020603050405020304" pitchFamily="18" charset="0"/>
                          <a:cs typeface="Times New Roman" panose="02020603050405020304" pitchFamily="18" charset="0"/>
                        </a:rPr>
                        <a:t>182Os</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b"/>
                </a:tc>
                <a:tc>
                  <a:txBody>
                    <a:bodyPr/>
                    <a:lstStyle/>
                    <a:p>
                      <a:pPr algn="ctr">
                        <a:spcAft>
                          <a:spcPts val="0"/>
                        </a:spcAft>
                      </a:pPr>
                      <a:r>
                        <a:rPr lang="en-US" sz="1100">
                          <a:solidFill>
                            <a:schemeClr val="tx1"/>
                          </a:solidFill>
                          <a:effectLst/>
                          <a:latin typeface="Times New Roman" panose="02020603050405020304" pitchFamily="18" charset="0"/>
                          <a:cs typeface="Times New Roman" panose="02020603050405020304" pitchFamily="18" charset="0"/>
                        </a:rPr>
                        <a:t> </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b"/>
                </a:tc>
                <a:tc>
                  <a:txBody>
                    <a:bodyPr/>
                    <a:lstStyle/>
                    <a:p>
                      <a:pPr algn="ctr">
                        <a:spcAft>
                          <a:spcPts val="0"/>
                        </a:spcAft>
                      </a:pPr>
                      <a:r>
                        <a:rPr lang="en-US" sz="1100">
                          <a:solidFill>
                            <a:schemeClr val="tx1"/>
                          </a:solidFill>
                          <a:effectLst/>
                          <a:latin typeface="Times New Roman" panose="02020603050405020304" pitchFamily="18" charset="0"/>
                          <a:cs typeface="Times New Roman" panose="02020603050405020304" pitchFamily="18" charset="0"/>
                        </a:rPr>
                        <a:t>178W</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b"/>
                </a:tc>
                <a:tc>
                  <a:txBody>
                    <a:bodyPr/>
                    <a:lstStyle/>
                    <a:p>
                      <a:pPr algn="ctr">
                        <a:spcAft>
                          <a:spcPts val="0"/>
                        </a:spcAft>
                      </a:pPr>
                      <a:r>
                        <a:rPr lang="en-US" sz="1100">
                          <a:solidFill>
                            <a:schemeClr val="tx1"/>
                          </a:solidFill>
                          <a:effectLst/>
                          <a:latin typeface="Times New Roman" panose="02020603050405020304" pitchFamily="18" charset="0"/>
                          <a:cs typeface="Times New Roman" panose="02020603050405020304" pitchFamily="18" charset="0"/>
                        </a:rPr>
                        <a:t> </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b"/>
                </a:tc>
                <a:tc>
                  <a:txBody>
                    <a:bodyPr/>
                    <a:lstStyle/>
                    <a:p>
                      <a:pPr algn="ctr">
                        <a:spcAft>
                          <a:spcPts val="0"/>
                        </a:spcAft>
                      </a:pPr>
                      <a:r>
                        <a:rPr lang="en-US" sz="1100">
                          <a:solidFill>
                            <a:schemeClr val="tx1"/>
                          </a:solidFill>
                          <a:effectLst/>
                          <a:latin typeface="Times New Roman" panose="02020603050405020304" pitchFamily="18" charset="0"/>
                          <a:cs typeface="Times New Roman" panose="02020603050405020304" pitchFamily="18" charset="0"/>
                        </a:rPr>
                        <a:t>-39.0516</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b"/>
                </a:tc>
                <a:tc>
                  <a:txBody>
                    <a:bodyPr/>
                    <a:lstStyle/>
                    <a:p>
                      <a:pPr algn="ctr">
                        <a:spcAft>
                          <a:spcPts val="0"/>
                        </a:spcAft>
                      </a:pPr>
                      <a:r>
                        <a:rPr lang="en-US" sz="1100">
                          <a:solidFill>
                            <a:schemeClr val="tx1"/>
                          </a:solidFill>
                          <a:effectLst/>
                          <a:latin typeface="Times New Roman" panose="02020603050405020304" pitchFamily="18" charset="0"/>
                          <a:cs typeface="Times New Roman" panose="02020603050405020304" pitchFamily="18" charset="0"/>
                        </a:rPr>
                        <a:t>-44.6091</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b"/>
                </a:tc>
                <a:tc>
                  <a:txBody>
                    <a:bodyPr/>
                    <a:lstStyle/>
                    <a:p>
                      <a:pPr algn="ctr">
                        <a:spcAft>
                          <a:spcPts val="0"/>
                        </a:spcAft>
                      </a:pPr>
                      <a:r>
                        <a:rPr lang="en-US" sz="1100">
                          <a:solidFill>
                            <a:schemeClr val="tx1"/>
                          </a:solidFill>
                          <a:effectLst/>
                          <a:latin typeface="Times New Roman" panose="02020603050405020304" pitchFamily="18" charset="0"/>
                          <a:cs typeface="Times New Roman" panose="02020603050405020304" pitchFamily="18" charset="0"/>
                        </a:rPr>
                        <a:t>-50.4069</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b"/>
                </a:tc>
                <a:tc>
                  <a:txBody>
                    <a:bodyPr/>
                    <a:lstStyle/>
                    <a:p>
                      <a:pPr algn="ctr">
                        <a:spcAft>
                          <a:spcPts val="0"/>
                        </a:spcAft>
                      </a:pPr>
                      <a:r>
                        <a:rPr lang="en-US" sz="1100">
                          <a:solidFill>
                            <a:schemeClr val="tx1"/>
                          </a:solidFill>
                          <a:effectLst/>
                          <a:latin typeface="Times New Roman" panose="02020603050405020304" pitchFamily="18" charset="0"/>
                          <a:cs typeface="Times New Roman" panose="02020603050405020304" pitchFamily="18" charset="0"/>
                        </a:rPr>
                        <a:t>5557.5</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b"/>
                </a:tc>
                <a:tc>
                  <a:txBody>
                    <a:bodyPr/>
                    <a:lstStyle/>
                    <a:p>
                      <a:pPr algn="ctr">
                        <a:spcAft>
                          <a:spcPts val="0"/>
                        </a:spcAft>
                      </a:pPr>
                      <a:r>
                        <a:rPr lang="en-US" sz="1100">
                          <a:solidFill>
                            <a:schemeClr val="tx1"/>
                          </a:solidFill>
                          <a:effectLst/>
                          <a:latin typeface="Times New Roman" panose="02020603050405020304" pitchFamily="18" charset="0"/>
                          <a:cs typeface="Times New Roman" panose="02020603050405020304" pitchFamily="18" charset="0"/>
                        </a:rPr>
                        <a:t> </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b"/>
                </a:tc>
                <a:tc>
                  <a:txBody>
                    <a:bodyPr/>
                    <a:lstStyle/>
                    <a:p>
                      <a:pPr algn="ctr">
                        <a:spcAft>
                          <a:spcPts val="0"/>
                        </a:spcAft>
                      </a:pPr>
                      <a:r>
                        <a:rPr lang="en-US" sz="1100">
                          <a:solidFill>
                            <a:schemeClr val="tx1"/>
                          </a:solidFill>
                          <a:effectLst/>
                          <a:latin typeface="Times New Roman" panose="02020603050405020304" pitchFamily="18" charset="0"/>
                          <a:cs typeface="Times New Roman" panose="02020603050405020304" pitchFamily="18" charset="0"/>
                        </a:rPr>
                        <a:t>-3372.9</a:t>
                      </a:r>
                      <a:endParaRPr lang="zh-CN" sz="110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b"/>
                </a:tc>
                <a:tc>
                  <a:txBody>
                    <a:bodyPr/>
                    <a:lstStyle/>
                    <a:p>
                      <a:pPr algn="ctr">
                        <a:spcAft>
                          <a:spcPts val="0"/>
                        </a:spcAft>
                      </a:pPr>
                      <a:r>
                        <a:rPr lang="en-US" sz="1100" dirty="0">
                          <a:solidFill>
                            <a:schemeClr val="tx1"/>
                          </a:solidFill>
                          <a:effectLst/>
                          <a:latin typeface="Times New Roman" panose="02020603050405020304" pitchFamily="18" charset="0"/>
                          <a:cs typeface="Times New Roman" panose="02020603050405020304" pitchFamily="18" charset="0"/>
                        </a:rPr>
                        <a:t>8930.4</a:t>
                      </a:r>
                      <a:endParaRPr lang="zh-CN" sz="1100" dirty="0">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endParaRPr>
                    </a:p>
                  </a:txBody>
                  <a:tcPr marL="24692" marR="24692" marT="0" marB="0" anchor="b"/>
                </a:tc>
                <a:extLst>
                  <a:ext uri="{0D108BD9-81ED-4DB2-BD59-A6C34878D82A}">
                    <a16:rowId xmlns:a16="http://schemas.microsoft.com/office/drawing/2014/main" val="1726587171"/>
                  </a:ext>
                </a:extLst>
              </a:tr>
            </a:tbl>
          </a:graphicData>
        </a:graphic>
      </p:graphicFrame>
    </p:spTree>
    <p:extLst>
      <p:ext uri="{BB962C8B-B14F-4D97-AF65-F5344CB8AC3E}">
        <p14:creationId xmlns:p14="http://schemas.microsoft.com/office/powerpoint/2010/main" val="1070670768"/>
      </p:ext>
    </p:extLst>
  </p:cSld>
  <p:clrMapOvr>
    <a:masterClrMapping/>
  </p:clrMapOvr>
</p:sld>
</file>

<file path=ppt/slides/slide3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Table 2">
            <a:extLst>
              <a:ext uri="{FF2B5EF4-FFF2-40B4-BE49-F238E27FC236}">
                <a16:creationId xmlns:a16="http://schemas.microsoft.com/office/drawing/2014/main" id="{82C325CE-B357-4177-8B80-F4D6547BCA2D}"/>
              </a:ext>
            </a:extLst>
          </p:cNvPr>
          <p:cNvGraphicFramePr>
            <a:graphicFrameLocks noGrp="1"/>
          </p:cNvGraphicFramePr>
          <p:nvPr/>
        </p:nvGraphicFramePr>
        <p:xfrm>
          <a:off x="1" y="45719"/>
          <a:ext cx="9143999" cy="4991085"/>
        </p:xfrm>
        <a:graphic>
          <a:graphicData uri="http://schemas.openxmlformats.org/drawingml/2006/table">
            <a:tbl>
              <a:tblPr firstRow="1" bandRow="1">
                <a:tableStyleId>{BC89EF96-8CEA-46FF-86C4-4CE0E7609802}</a:tableStyleId>
              </a:tblPr>
              <a:tblGrid>
                <a:gridCol w="2725392">
                  <a:extLst>
                    <a:ext uri="{9D8B030D-6E8A-4147-A177-3AD203B41FA5}">
                      <a16:colId xmlns:a16="http://schemas.microsoft.com/office/drawing/2014/main" val="3230735519"/>
                    </a:ext>
                  </a:extLst>
                </a:gridCol>
                <a:gridCol w="1861148">
                  <a:extLst>
                    <a:ext uri="{9D8B030D-6E8A-4147-A177-3AD203B41FA5}">
                      <a16:colId xmlns:a16="http://schemas.microsoft.com/office/drawing/2014/main" val="3844385127"/>
                    </a:ext>
                  </a:extLst>
                </a:gridCol>
                <a:gridCol w="2024521">
                  <a:extLst>
                    <a:ext uri="{9D8B030D-6E8A-4147-A177-3AD203B41FA5}">
                      <a16:colId xmlns:a16="http://schemas.microsoft.com/office/drawing/2014/main" val="3009751438"/>
                    </a:ext>
                  </a:extLst>
                </a:gridCol>
                <a:gridCol w="1266469">
                  <a:extLst>
                    <a:ext uri="{9D8B030D-6E8A-4147-A177-3AD203B41FA5}">
                      <a16:colId xmlns:a16="http://schemas.microsoft.com/office/drawing/2014/main" val="3229886311"/>
                    </a:ext>
                  </a:extLst>
                </a:gridCol>
                <a:gridCol w="1266469">
                  <a:extLst>
                    <a:ext uri="{9D8B030D-6E8A-4147-A177-3AD203B41FA5}">
                      <a16:colId xmlns:a16="http://schemas.microsoft.com/office/drawing/2014/main" val="2003180385"/>
                    </a:ext>
                  </a:extLst>
                </a:gridCol>
              </a:tblGrid>
              <a:tr h="453735">
                <a:tc>
                  <a:txBody>
                    <a:bodyPr/>
                    <a:lstStyle/>
                    <a:p>
                      <a:pPr algn="ctr"/>
                      <a:r>
                        <a:rPr lang="en-US" altLang="zh-CN" sz="1600" b="0" dirty="0">
                          <a:solidFill>
                            <a:schemeClr val="tx1"/>
                          </a:solidFill>
                          <a:latin typeface="Arial" panose="020B0604020202020204" pitchFamily="34" charset="0"/>
                          <a:cs typeface="Arial" panose="020B0604020202020204" pitchFamily="34" charset="0"/>
                        </a:rPr>
                        <a:t>Detector</a:t>
                      </a:r>
                      <a:endParaRPr lang="zh-CN" altLang="en-US" sz="1600" b="0" dirty="0">
                        <a:solidFill>
                          <a:schemeClr val="tx1"/>
                        </a:solidFill>
                        <a:latin typeface="Arial" panose="020B0604020202020204" pitchFamily="34" charset="0"/>
                        <a:cs typeface="Arial" panose="020B0604020202020204" pitchFamily="34" charset="0"/>
                      </a:endParaRPr>
                    </a:p>
                  </a:txBody>
                  <a:tcPr anchor="ctr">
                    <a:solidFill>
                      <a:schemeClr val="accent1">
                        <a:lumMod val="20000"/>
                        <a:lumOff val="80000"/>
                      </a:schemeClr>
                    </a:solidFill>
                  </a:tcPr>
                </a:tc>
                <a:tc>
                  <a:txBody>
                    <a:bodyPr/>
                    <a:lstStyle/>
                    <a:p>
                      <a:pPr algn="ctr"/>
                      <a:r>
                        <a:rPr lang="en-US" altLang="zh-CN" sz="1600" b="0" i="0" kern="1200" dirty="0">
                          <a:solidFill>
                            <a:schemeClr val="tx1"/>
                          </a:solidFill>
                          <a:effectLst/>
                          <a:latin typeface="Arial" panose="020B0604020202020204" pitchFamily="34" charset="0"/>
                          <a:ea typeface="+mn-ea"/>
                          <a:cs typeface="Arial" panose="020B0604020202020204" pitchFamily="34" charset="0"/>
                        </a:rPr>
                        <a:t>GLP-36360/13P4</a:t>
                      </a:r>
                      <a:endParaRPr lang="zh-CN" altLang="en-US" sz="1600" b="0" dirty="0">
                        <a:solidFill>
                          <a:schemeClr val="tx1"/>
                        </a:solidFill>
                        <a:latin typeface="Arial" panose="020B0604020202020204" pitchFamily="34" charset="0"/>
                        <a:cs typeface="Arial" panose="020B0604020202020204" pitchFamily="34" charset="0"/>
                      </a:endParaRPr>
                    </a:p>
                  </a:txBody>
                  <a:tcPr anchor="ctr">
                    <a:solidFill>
                      <a:schemeClr val="accent1">
                        <a:lumMod val="20000"/>
                        <a:lumOff val="80000"/>
                      </a:schemeClr>
                    </a:solidFill>
                  </a:tcPr>
                </a:tc>
                <a:tc>
                  <a:txBody>
                    <a:bodyPr/>
                    <a:lstStyle/>
                    <a:p>
                      <a:pPr algn="ctr"/>
                      <a:r>
                        <a:rPr lang="en-US" altLang="zh-CN" sz="1600" b="0" i="0" kern="1200" dirty="0">
                          <a:solidFill>
                            <a:schemeClr val="tx1"/>
                          </a:solidFill>
                          <a:effectLst/>
                          <a:latin typeface="Arial" panose="020B0604020202020204" pitchFamily="34" charset="0"/>
                          <a:ea typeface="+mn-ea"/>
                          <a:cs typeface="Arial" panose="020B0604020202020204" pitchFamily="34" charset="0"/>
                        </a:rPr>
                        <a:t>GEM-S7025-ICS-E</a:t>
                      </a:r>
                      <a:endParaRPr lang="zh-CN" altLang="en-US" sz="1600" b="0" dirty="0">
                        <a:solidFill>
                          <a:schemeClr val="tx1"/>
                        </a:solidFill>
                        <a:latin typeface="Arial" panose="020B0604020202020204" pitchFamily="34" charset="0"/>
                        <a:cs typeface="Arial" panose="020B0604020202020204" pitchFamily="34" charset="0"/>
                      </a:endParaRPr>
                    </a:p>
                  </a:txBody>
                  <a:tcPr anchor="ctr">
                    <a:solidFill>
                      <a:schemeClr val="accent1">
                        <a:lumMod val="20000"/>
                        <a:lumOff val="80000"/>
                      </a:schemeClr>
                    </a:solidFill>
                  </a:tcPr>
                </a:tc>
                <a:tc>
                  <a:txBody>
                    <a:bodyPr/>
                    <a:lstStyle/>
                    <a:p>
                      <a:pPr algn="ctr"/>
                      <a:r>
                        <a:rPr lang="en-US" altLang="zh-CN" sz="1600" b="0" dirty="0">
                          <a:solidFill>
                            <a:schemeClr val="tx1"/>
                          </a:solidFill>
                          <a:latin typeface="Arial" panose="020B0604020202020204" pitchFamily="34" charset="0"/>
                          <a:cs typeface="Arial" panose="020B0604020202020204" pitchFamily="34" charset="0"/>
                        </a:rPr>
                        <a:t>GL0515</a:t>
                      </a:r>
                      <a:endParaRPr lang="zh-CN" altLang="en-US" sz="1600" b="0" dirty="0">
                        <a:solidFill>
                          <a:schemeClr val="tx1"/>
                        </a:solidFill>
                        <a:latin typeface="Arial" panose="020B0604020202020204" pitchFamily="34" charset="0"/>
                        <a:cs typeface="Arial" panose="020B0604020202020204" pitchFamily="34" charset="0"/>
                      </a:endParaRPr>
                    </a:p>
                  </a:txBody>
                  <a:tcPr anchor="ctr">
                    <a:solidFill>
                      <a:schemeClr val="accent1">
                        <a:lumMod val="20000"/>
                        <a:lumOff val="80000"/>
                      </a:schemeClr>
                    </a:solidFill>
                  </a:tcPr>
                </a:tc>
                <a:tc>
                  <a:txBody>
                    <a:bodyPr/>
                    <a:lstStyle/>
                    <a:p>
                      <a:pPr algn="ctr"/>
                      <a:r>
                        <a:rPr lang="en-US" altLang="zh-CN" sz="1600" b="0" dirty="0">
                          <a:solidFill>
                            <a:schemeClr val="tx1"/>
                          </a:solidFill>
                          <a:latin typeface="Arial" panose="020B0604020202020204" pitchFamily="34" charset="0"/>
                          <a:cs typeface="Arial" panose="020B0604020202020204" pitchFamily="34" charset="0"/>
                        </a:rPr>
                        <a:t>GL0510</a:t>
                      </a:r>
                      <a:endParaRPr lang="zh-CN" altLang="en-US" sz="1600" b="0" dirty="0">
                        <a:solidFill>
                          <a:schemeClr val="tx1"/>
                        </a:solidFill>
                        <a:latin typeface="Arial" panose="020B0604020202020204" pitchFamily="34" charset="0"/>
                        <a:cs typeface="Arial" panose="020B0604020202020204" pitchFamily="34" charset="0"/>
                      </a:endParaRPr>
                    </a:p>
                  </a:txBody>
                  <a:tcPr anchor="ctr">
                    <a:solidFill>
                      <a:schemeClr val="accent1">
                        <a:lumMod val="20000"/>
                        <a:lumOff val="80000"/>
                      </a:schemeClr>
                    </a:solidFill>
                  </a:tcPr>
                </a:tc>
                <a:extLst>
                  <a:ext uri="{0D108BD9-81ED-4DB2-BD59-A6C34878D82A}">
                    <a16:rowId xmlns:a16="http://schemas.microsoft.com/office/drawing/2014/main" val="4072815846"/>
                  </a:ext>
                </a:extLst>
              </a:tr>
              <a:tr h="453735">
                <a:tc>
                  <a:txBody>
                    <a:bodyPr/>
                    <a:lstStyle/>
                    <a:p>
                      <a:pPr algn="ctr"/>
                      <a:r>
                        <a:rPr lang="en-US" altLang="zh-CN" sz="1600" b="0" dirty="0">
                          <a:solidFill>
                            <a:schemeClr val="tx1"/>
                          </a:solidFill>
                          <a:latin typeface="Arial" panose="020B0604020202020204" pitchFamily="34" charset="0"/>
                          <a:cs typeface="Arial" panose="020B0604020202020204" pitchFamily="34" charset="0"/>
                        </a:rPr>
                        <a:t>Cooler</a:t>
                      </a:r>
                      <a:endParaRPr lang="zh-CN" altLang="en-US" sz="1600" b="0" dirty="0">
                        <a:solidFill>
                          <a:schemeClr val="tx1"/>
                        </a:solidFill>
                        <a:latin typeface="Arial" panose="020B0604020202020204" pitchFamily="34" charset="0"/>
                        <a:cs typeface="Arial" panose="020B0604020202020204" pitchFamily="34" charset="0"/>
                      </a:endParaRPr>
                    </a:p>
                  </a:txBody>
                  <a:tcPr anchor="ctr">
                    <a:solidFill>
                      <a:schemeClr val="accent1">
                        <a:lumMod val="20000"/>
                        <a:lumOff val="80000"/>
                      </a:schemeClr>
                    </a:solidFill>
                  </a:tcPr>
                </a:tc>
                <a:tc>
                  <a:txBody>
                    <a:bodyPr/>
                    <a:lstStyle/>
                    <a:p>
                      <a:pPr algn="ctr"/>
                      <a:r>
                        <a:rPr lang="en-US" altLang="zh-CN" sz="1600" b="0" dirty="0">
                          <a:solidFill>
                            <a:schemeClr val="tx1"/>
                          </a:solidFill>
                          <a:latin typeface="Arial" panose="020B0604020202020204" pitchFamily="34" charset="0"/>
                          <a:cs typeface="Arial" panose="020B0604020202020204" pitchFamily="34" charset="0"/>
                        </a:rPr>
                        <a:t>CFG-ICS-P4</a:t>
                      </a:r>
                      <a:endParaRPr lang="zh-CN" altLang="en-US" sz="1600" b="0" dirty="0">
                        <a:solidFill>
                          <a:schemeClr val="tx1"/>
                        </a:solidFill>
                        <a:latin typeface="Arial" panose="020B0604020202020204" pitchFamily="34" charset="0"/>
                        <a:cs typeface="Arial" panose="020B0604020202020204" pitchFamily="34" charset="0"/>
                      </a:endParaRPr>
                    </a:p>
                  </a:txBody>
                  <a:tcPr anchor="ctr">
                    <a:solidFill>
                      <a:schemeClr val="accent1">
                        <a:lumMod val="20000"/>
                        <a:lumOff val="80000"/>
                      </a:schemeClr>
                    </a:solidFill>
                  </a:tcPr>
                </a:tc>
                <a:tc>
                  <a:txBody>
                    <a:bodyPr/>
                    <a:lstStyle/>
                    <a:p>
                      <a:pPr algn="ctr"/>
                      <a:r>
                        <a:rPr lang="en-US" altLang="zh-CN" sz="1600" b="0" dirty="0">
                          <a:solidFill>
                            <a:schemeClr val="tx1"/>
                          </a:solidFill>
                          <a:latin typeface="Arial" panose="020B0604020202020204" pitchFamily="34" charset="0"/>
                          <a:cs typeface="Arial" panose="020B0604020202020204" pitchFamily="34" charset="0"/>
                        </a:rPr>
                        <a:t>CFG-ICS-E</a:t>
                      </a:r>
                      <a:endParaRPr lang="zh-CN" altLang="en-US" sz="1600" b="0" dirty="0">
                        <a:solidFill>
                          <a:schemeClr val="tx1"/>
                        </a:solidFill>
                        <a:latin typeface="Arial" panose="020B0604020202020204" pitchFamily="34" charset="0"/>
                        <a:cs typeface="Arial" panose="020B0604020202020204" pitchFamily="34" charset="0"/>
                      </a:endParaRPr>
                    </a:p>
                  </a:txBody>
                  <a:tcPr anchor="ctr">
                    <a:solidFill>
                      <a:schemeClr val="accent1">
                        <a:lumMod val="20000"/>
                        <a:lumOff val="80000"/>
                      </a:schemeClr>
                    </a:solidFill>
                  </a:tcPr>
                </a:tc>
                <a:tc>
                  <a:txBody>
                    <a:bodyPr/>
                    <a:lstStyle/>
                    <a:p>
                      <a:pPr algn="ctr"/>
                      <a:r>
                        <a:rPr lang="en-US" altLang="zh-CN" sz="1600" b="0" dirty="0">
                          <a:solidFill>
                            <a:schemeClr val="tx1"/>
                          </a:solidFill>
                          <a:latin typeface="Arial" panose="020B0604020202020204" pitchFamily="34" charset="0"/>
                          <a:cs typeface="Arial" panose="020B0604020202020204" pitchFamily="34" charset="0"/>
                        </a:rPr>
                        <a:t>CP5-PLUS</a:t>
                      </a:r>
                      <a:endParaRPr lang="zh-CN" altLang="en-US" sz="1600" b="0" dirty="0">
                        <a:solidFill>
                          <a:schemeClr val="tx1"/>
                        </a:solidFill>
                        <a:latin typeface="Arial" panose="020B0604020202020204" pitchFamily="34" charset="0"/>
                        <a:cs typeface="Arial" panose="020B0604020202020204" pitchFamily="34" charset="0"/>
                      </a:endParaRPr>
                    </a:p>
                  </a:txBody>
                  <a:tcPr anchor="ctr">
                    <a:solidFill>
                      <a:schemeClr val="accent1">
                        <a:lumMod val="20000"/>
                        <a:lumOff val="80000"/>
                      </a:schemeClr>
                    </a:solidFill>
                  </a:tcPr>
                </a:tc>
                <a:tc>
                  <a:txBody>
                    <a:bodyPr/>
                    <a:lstStyle/>
                    <a:p>
                      <a:pPr algn="ctr"/>
                      <a:r>
                        <a:rPr lang="en-US" altLang="zh-CN" sz="1600" b="0" dirty="0">
                          <a:solidFill>
                            <a:schemeClr val="tx1"/>
                          </a:solidFill>
                          <a:latin typeface="Arial" panose="020B0604020202020204" pitchFamily="34" charset="0"/>
                          <a:cs typeface="Arial" panose="020B0604020202020204" pitchFamily="34" charset="0"/>
                        </a:rPr>
                        <a:t>CP5-PLUS</a:t>
                      </a:r>
                      <a:endParaRPr lang="zh-CN" altLang="en-US" sz="1600" b="0" dirty="0">
                        <a:solidFill>
                          <a:schemeClr val="tx1"/>
                        </a:solidFill>
                        <a:latin typeface="Arial" panose="020B0604020202020204" pitchFamily="34" charset="0"/>
                        <a:cs typeface="Arial" panose="020B0604020202020204" pitchFamily="34" charset="0"/>
                      </a:endParaRPr>
                    </a:p>
                  </a:txBody>
                  <a:tcPr anchor="ctr">
                    <a:solidFill>
                      <a:schemeClr val="accent1">
                        <a:lumMod val="20000"/>
                        <a:lumOff val="80000"/>
                      </a:schemeClr>
                    </a:solidFill>
                  </a:tcPr>
                </a:tc>
                <a:extLst>
                  <a:ext uri="{0D108BD9-81ED-4DB2-BD59-A6C34878D82A}">
                    <a16:rowId xmlns:a16="http://schemas.microsoft.com/office/drawing/2014/main" val="2060855925"/>
                  </a:ext>
                </a:extLst>
              </a:tr>
              <a:tr h="453735">
                <a:tc>
                  <a:txBody>
                    <a:bodyPr/>
                    <a:lstStyle/>
                    <a:p>
                      <a:pPr algn="ctr"/>
                      <a:r>
                        <a:rPr lang="en-US" altLang="zh-CN" sz="1600" b="0" dirty="0">
                          <a:solidFill>
                            <a:schemeClr val="tx1"/>
                          </a:solidFill>
                          <a:latin typeface="Arial" panose="020B0604020202020204" pitchFamily="34" charset="0"/>
                          <a:cs typeface="Arial" panose="020B0604020202020204" pitchFamily="34" charset="0"/>
                        </a:rPr>
                        <a:t>Diameter (mm)</a:t>
                      </a:r>
                      <a:endParaRPr lang="zh-CN" altLang="en-US" sz="1600" b="0" dirty="0">
                        <a:solidFill>
                          <a:schemeClr val="tx1"/>
                        </a:solidFill>
                        <a:latin typeface="Arial" panose="020B0604020202020204" pitchFamily="34" charset="0"/>
                        <a:cs typeface="Arial" panose="020B0604020202020204" pitchFamily="34" charset="0"/>
                      </a:endParaRPr>
                    </a:p>
                  </a:txBody>
                  <a:tcPr anchor="ctr">
                    <a:solidFill>
                      <a:schemeClr val="accent2">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zh-CN" sz="1600" b="0" dirty="0">
                          <a:solidFill>
                            <a:schemeClr val="tx1"/>
                          </a:solidFill>
                          <a:latin typeface="Arial" panose="020B0604020202020204" pitchFamily="34" charset="0"/>
                          <a:cs typeface="Arial" panose="020B0604020202020204" pitchFamily="34" charset="0"/>
                        </a:rPr>
                        <a:t>36</a:t>
                      </a:r>
                      <a:endParaRPr lang="zh-CN" altLang="en-US" sz="1600" b="0" dirty="0">
                        <a:solidFill>
                          <a:schemeClr val="tx1"/>
                        </a:solidFill>
                        <a:latin typeface="Arial" panose="020B0604020202020204" pitchFamily="34" charset="0"/>
                        <a:cs typeface="Arial" panose="020B0604020202020204" pitchFamily="34" charset="0"/>
                      </a:endParaRPr>
                    </a:p>
                  </a:txBody>
                  <a:tcPr anchor="ctr">
                    <a:solidFill>
                      <a:schemeClr val="accent2">
                        <a:lumMod val="20000"/>
                        <a:lumOff val="80000"/>
                      </a:schemeClr>
                    </a:solidFill>
                  </a:tcPr>
                </a:tc>
                <a:tc>
                  <a:txBody>
                    <a:bodyPr/>
                    <a:lstStyle/>
                    <a:p>
                      <a:pPr algn="ctr"/>
                      <a:r>
                        <a:rPr lang="en-US" altLang="zh-CN" sz="1600" b="0" dirty="0">
                          <a:solidFill>
                            <a:schemeClr val="tx1"/>
                          </a:solidFill>
                          <a:latin typeface="Arial" panose="020B0604020202020204" pitchFamily="34" charset="0"/>
                          <a:cs typeface="Arial" panose="020B0604020202020204" pitchFamily="34" charset="0"/>
                        </a:rPr>
                        <a:t>70</a:t>
                      </a:r>
                    </a:p>
                  </a:txBody>
                  <a:tcPr anchor="ctr">
                    <a:solidFill>
                      <a:schemeClr val="accent2">
                        <a:lumMod val="20000"/>
                        <a:lumOff val="80000"/>
                      </a:schemeClr>
                    </a:solidFill>
                  </a:tcPr>
                </a:tc>
                <a:tc>
                  <a:txBody>
                    <a:bodyPr/>
                    <a:lstStyle/>
                    <a:p>
                      <a:pPr algn="ctr"/>
                      <a:r>
                        <a:rPr lang="en-US" altLang="zh-CN" sz="1600" b="0" dirty="0">
                          <a:solidFill>
                            <a:schemeClr val="tx1"/>
                          </a:solidFill>
                          <a:latin typeface="Arial" panose="020B0604020202020204" pitchFamily="34" charset="0"/>
                          <a:cs typeface="Arial" panose="020B0604020202020204" pitchFamily="34" charset="0"/>
                        </a:rPr>
                        <a:t>25</a:t>
                      </a:r>
                    </a:p>
                  </a:txBody>
                  <a:tcPr anchor="ctr">
                    <a:solidFill>
                      <a:schemeClr val="accent2">
                        <a:lumMod val="20000"/>
                        <a:lumOff val="80000"/>
                      </a:schemeClr>
                    </a:solidFill>
                  </a:tcPr>
                </a:tc>
                <a:tc>
                  <a:txBody>
                    <a:bodyPr/>
                    <a:lstStyle/>
                    <a:p>
                      <a:pPr algn="ctr"/>
                      <a:r>
                        <a:rPr lang="en-US" altLang="zh-CN" sz="1600" b="0" dirty="0">
                          <a:solidFill>
                            <a:schemeClr val="tx1"/>
                          </a:solidFill>
                          <a:latin typeface="Arial" panose="020B0604020202020204" pitchFamily="34" charset="0"/>
                          <a:cs typeface="Arial" panose="020B0604020202020204" pitchFamily="34" charset="0"/>
                        </a:rPr>
                        <a:t>25</a:t>
                      </a:r>
                    </a:p>
                  </a:txBody>
                  <a:tcPr anchor="ctr">
                    <a:solidFill>
                      <a:schemeClr val="accent2">
                        <a:lumMod val="20000"/>
                        <a:lumOff val="80000"/>
                      </a:schemeClr>
                    </a:solidFill>
                  </a:tcPr>
                </a:tc>
                <a:extLst>
                  <a:ext uri="{0D108BD9-81ED-4DB2-BD59-A6C34878D82A}">
                    <a16:rowId xmlns:a16="http://schemas.microsoft.com/office/drawing/2014/main" val="1372357134"/>
                  </a:ext>
                </a:extLst>
              </a:tr>
              <a:tr h="453735">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zh-CN" sz="1600" b="0" dirty="0">
                          <a:solidFill>
                            <a:schemeClr val="tx1"/>
                          </a:solidFill>
                          <a:latin typeface="Arial" panose="020B0604020202020204" pitchFamily="34" charset="0"/>
                          <a:cs typeface="Arial" panose="020B0604020202020204" pitchFamily="34" charset="0"/>
                        </a:rPr>
                        <a:t>Area (mm</a:t>
                      </a:r>
                      <a:r>
                        <a:rPr lang="en-US" altLang="zh-CN" sz="1600" b="0" baseline="30000" dirty="0">
                          <a:solidFill>
                            <a:schemeClr val="tx1"/>
                          </a:solidFill>
                          <a:latin typeface="Arial" panose="020B0604020202020204" pitchFamily="34" charset="0"/>
                          <a:cs typeface="Arial" panose="020B0604020202020204" pitchFamily="34" charset="0"/>
                        </a:rPr>
                        <a:t>2</a:t>
                      </a:r>
                      <a:r>
                        <a:rPr lang="en-US" altLang="zh-CN" sz="1600" b="0" dirty="0">
                          <a:solidFill>
                            <a:schemeClr val="tx1"/>
                          </a:solidFill>
                          <a:latin typeface="Arial" panose="020B0604020202020204" pitchFamily="34" charset="0"/>
                          <a:cs typeface="Arial" panose="020B0604020202020204" pitchFamily="34" charset="0"/>
                        </a:rPr>
                        <a:t>)</a:t>
                      </a:r>
                      <a:endParaRPr lang="zh-CN" altLang="en-US" sz="1600" b="0" dirty="0">
                        <a:solidFill>
                          <a:schemeClr val="tx1"/>
                        </a:solidFill>
                        <a:latin typeface="Arial" panose="020B0604020202020204" pitchFamily="34" charset="0"/>
                        <a:cs typeface="Arial" panose="020B0604020202020204" pitchFamily="34" charset="0"/>
                      </a:endParaRPr>
                    </a:p>
                  </a:txBody>
                  <a:tcPr anchor="ctr">
                    <a:solidFill>
                      <a:schemeClr val="accent6">
                        <a:lumMod val="20000"/>
                        <a:lumOff val="80000"/>
                      </a:schemeClr>
                    </a:solidFill>
                  </a:tcPr>
                </a:tc>
                <a:tc>
                  <a:txBody>
                    <a:bodyPr/>
                    <a:lstStyle/>
                    <a:p>
                      <a:pPr algn="ctr"/>
                      <a:r>
                        <a:rPr lang="en-US" altLang="zh-CN" sz="1600" b="0" dirty="0">
                          <a:solidFill>
                            <a:schemeClr val="tx1"/>
                          </a:solidFill>
                          <a:latin typeface="Arial" panose="020B0604020202020204" pitchFamily="34" charset="0"/>
                          <a:cs typeface="Arial" panose="020B0604020202020204" pitchFamily="34" charset="0"/>
                        </a:rPr>
                        <a:t>1000</a:t>
                      </a:r>
                      <a:endParaRPr lang="zh-CN" altLang="en-US" sz="1600" b="0" dirty="0">
                        <a:solidFill>
                          <a:schemeClr val="tx1"/>
                        </a:solidFill>
                        <a:latin typeface="Arial" panose="020B0604020202020204" pitchFamily="34" charset="0"/>
                        <a:cs typeface="Arial" panose="020B0604020202020204" pitchFamily="34" charset="0"/>
                      </a:endParaRPr>
                    </a:p>
                  </a:txBody>
                  <a:tcPr anchor="ctr">
                    <a:solidFill>
                      <a:schemeClr val="accent6">
                        <a:lumMod val="20000"/>
                        <a:lumOff val="80000"/>
                      </a:schemeClr>
                    </a:solidFill>
                  </a:tcPr>
                </a:tc>
                <a:tc>
                  <a:txBody>
                    <a:bodyPr/>
                    <a:lstStyle/>
                    <a:p>
                      <a:pPr algn="ctr"/>
                      <a:r>
                        <a:rPr lang="en-US" altLang="zh-CN" sz="1600" b="0" dirty="0">
                          <a:solidFill>
                            <a:schemeClr val="tx1"/>
                          </a:solidFill>
                          <a:latin typeface="Arial" panose="020B0604020202020204" pitchFamily="34" charset="0"/>
                          <a:cs typeface="Arial" panose="020B0604020202020204" pitchFamily="34" charset="0"/>
                        </a:rPr>
                        <a:t>3800</a:t>
                      </a:r>
                      <a:endParaRPr lang="zh-CN" altLang="en-US" sz="1600" b="0" dirty="0">
                        <a:solidFill>
                          <a:schemeClr val="tx1"/>
                        </a:solidFill>
                        <a:latin typeface="Arial" panose="020B0604020202020204" pitchFamily="34" charset="0"/>
                        <a:cs typeface="Arial" panose="020B0604020202020204" pitchFamily="34" charset="0"/>
                      </a:endParaRPr>
                    </a:p>
                  </a:txBody>
                  <a:tcPr anchor="ctr">
                    <a:solidFill>
                      <a:schemeClr val="accent6">
                        <a:lumMod val="20000"/>
                        <a:lumOff val="80000"/>
                      </a:schemeClr>
                    </a:solidFill>
                  </a:tcPr>
                </a:tc>
                <a:tc>
                  <a:txBody>
                    <a:bodyPr/>
                    <a:lstStyle/>
                    <a:p>
                      <a:pPr algn="ctr"/>
                      <a:r>
                        <a:rPr lang="en-US" altLang="zh-CN" sz="1600" b="0" dirty="0">
                          <a:solidFill>
                            <a:schemeClr val="tx1"/>
                          </a:solidFill>
                          <a:latin typeface="Arial" panose="020B0604020202020204" pitchFamily="34" charset="0"/>
                          <a:cs typeface="Arial" panose="020B0604020202020204" pitchFamily="34" charset="0"/>
                        </a:rPr>
                        <a:t>500</a:t>
                      </a:r>
                      <a:endParaRPr lang="zh-CN" altLang="en-US" sz="1600" b="0" dirty="0">
                        <a:solidFill>
                          <a:schemeClr val="tx1"/>
                        </a:solidFill>
                        <a:latin typeface="Arial" panose="020B0604020202020204" pitchFamily="34" charset="0"/>
                        <a:cs typeface="Arial" panose="020B0604020202020204" pitchFamily="34" charset="0"/>
                      </a:endParaRPr>
                    </a:p>
                  </a:txBody>
                  <a:tcPr anchor="ctr">
                    <a:solidFill>
                      <a:schemeClr val="accent6">
                        <a:lumMod val="20000"/>
                        <a:lumOff val="80000"/>
                      </a:schemeClr>
                    </a:solidFill>
                  </a:tcPr>
                </a:tc>
                <a:tc>
                  <a:txBody>
                    <a:bodyPr/>
                    <a:lstStyle/>
                    <a:p>
                      <a:pPr algn="ctr"/>
                      <a:r>
                        <a:rPr lang="en-US" altLang="zh-CN" sz="1600" b="0" dirty="0">
                          <a:solidFill>
                            <a:schemeClr val="tx1"/>
                          </a:solidFill>
                          <a:latin typeface="Arial" panose="020B0604020202020204" pitchFamily="34" charset="0"/>
                          <a:cs typeface="Arial" panose="020B0604020202020204" pitchFamily="34" charset="0"/>
                        </a:rPr>
                        <a:t>500</a:t>
                      </a:r>
                      <a:endParaRPr lang="zh-CN" altLang="en-US" sz="1600" b="0" dirty="0">
                        <a:solidFill>
                          <a:schemeClr val="tx1"/>
                        </a:solidFill>
                        <a:latin typeface="Arial" panose="020B0604020202020204" pitchFamily="34" charset="0"/>
                        <a:cs typeface="Arial" panose="020B0604020202020204" pitchFamily="34" charset="0"/>
                      </a:endParaRPr>
                    </a:p>
                  </a:txBody>
                  <a:tcPr anchor="ctr">
                    <a:solidFill>
                      <a:schemeClr val="accent6">
                        <a:lumMod val="20000"/>
                        <a:lumOff val="80000"/>
                      </a:schemeClr>
                    </a:solidFill>
                  </a:tcPr>
                </a:tc>
                <a:extLst>
                  <a:ext uri="{0D108BD9-81ED-4DB2-BD59-A6C34878D82A}">
                    <a16:rowId xmlns:a16="http://schemas.microsoft.com/office/drawing/2014/main" val="42715217"/>
                  </a:ext>
                </a:extLst>
              </a:tr>
              <a:tr h="453735">
                <a:tc>
                  <a:txBody>
                    <a:bodyPr/>
                    <a:lstStyle/>
                    <a:p>
                      <a:pPr algn="ctr"/>
                      <a:r>
                        <a:rPr lang="en-US" altLang="zh-CN" sz="1600" b="0" dirty="0">
                          <a:solidFill>
                            <a:schemeClr val="tx1"/>
                          </a:solidFill>
                          <a:latin typeface="Arial" panose="020B0604020202020204" pitchFamily="34" charset="0"/>
                          <a:cs typeface="Arial" panose="020B0604020202020204" pitchFamily="34" charset="0"/>
                        </a:rPr>
                        <a:t>Thickness (mm)</a:t>
                      </a:r>
                      <a:endParaRPr lang="zh-CN" altLang="en-US" sz="1600" b="0" dirty="0">
                        <a:solidFill>
                          <a:schemeClr val="tx1"/>
                        </a:solidFill>
                        <a:latin typeface="Arial" panose="020B0604020202020204" pitchFamily="34" charset="0"/>
                        <a:cs typeface="Arial" panose="020B0604020202020204" pitchFamily="34" charset="0"/>
                      </a:endParaRPr>
                    </a:p>
                  </a:txBody>
                  <a:tcPr anchor="ctr">
                    <a:solidFill>
                      <a:schemeClr val="accent4">
                        <a:lumMod val="20000"/>
                        <a:lumOff val="80000"/>
                      </a:schemeClr>
                    </a:solidFill>
                  </a:tcPr>
                </a:tc>
                <a:tc>
                  <a:txBody>
                    <a:bodyPr/>
                    <a:lstStyle/>
                    <a:p>
                      <a:pPr algn="ctr"/>
                      <a:r>
                        <a:rPr lang="en-US" altLang="zh-CN" sz="1600" b="0" dirty="0">
                          <a:solidFill>
                            <a:schemeClr val="tx1"/>
                          </a:solidFill>
                          <a:latin typeface="Arial" panose="020B0604020202020204" pitchFamily="34" charset="0"/>
                          <a:cs typeface="Arial" panose="020B0604020202020204" pitchFamily="34" charset="0"/>
                        </a:rPr>
                        <a:t>13</a:t>
                      </a:r>
                      <a:endParaRPr lang="zh-CN" altLang="en-US" sz="1600" b="0" dirty="0">
                        <a:solidFill>
                          <a:schemeClr val="tx1"/>
                        </a:solidFill>
                        <a:latin typeface="Arial" panose="020B0604020202020204" pitchFamily="34" charset="0"/>
                        <a:cs typeface="Arial" panose="020B0604020202020204" pitchFamily="34" charset="0"/>
                      </a:endParaRPr>
                    </a:p>
                  </a:txBody>
                  <a:tcPr anchor="ctr">
                    <a:solidFill>
                      <a:schemeClr val="accent4">
                        <a:lumMod val="20000"/>
                        <a:lumOff val="80000"/>
                      </a:schemeClr>
                    </a:solidFill>
                  </a:tcPr>
                </a:tc>
                <a:tc>
                  <a:txBody>
                    <a:bodyPr/>
                    <a:lstStyle/>
                    <a:p>
                      <a:pPr algn="ctr"/>
                      <a:r>
                        <a:rPr lang="en-US" altLang="zh-CN" sz="1600" b="0" dirty="0">
                          <a:solidFill>
                            <a:schemeClr val="tx1"/>
                          </a:solidFill>
                          <a:latin typeface="Arial" panose="020B0604020202020204" pitchFamily="34" charset="0"/>
                          <a:cs typeface="Arial" panose="020B0604020202020204" pitchFamily="34" charset="0"/>
                        </a:rPr>
                        <a:t>25</a:t>
                      </a:r>
                      <a:endParaRPr lang="zh-CN" altLang="en-US" sz="1600" b="0" dirty="0">
                        <a:solidFill>
                          <a:schemeClr val="tx1"/>
                        </a:solidFill>
                        <a:latin typeface="Arial" panose="020B0604020202020204" pitchFamily="34" charset="0"/>
                        <a:cs typeface="Arial" panose="020B0604020202020204" pitchFamily="34" charset="0"/>
                      </a:endParaRPr>
                    </a:p>
                  </a:txBody>
                  <a:tcPr anchor="ctr">
                    <a:solidFill>
                      <a:schemeClr val="accent4">
                        <a:lumMod val="20000"/>
                        <a:lumOff val="80000"/>
                      </a:schemeClr>
                    </a:solidFill>
                  </a:tcPr>
                </a:tc>
                <a:tc>
                  <a:txBody>
                    <a:bodyPr/>
                    <a:lstStyle/>
                    <a:p>
                      <a:pPr algn="ctr"/>
                      <a:r>
                        <a:rPr lang="en-US" altLang="zh-CN" sz="1600" b="0" dirty="0">
                          <a:solidFill>
                            <a:schemeClr val="tx1"/>
                          </a:solidFill>
                          <a:latin typeface="Arial" panose="020B0604020202020204" pitchFamily="34" charset="0"/>
                          <a:cs typeface="Arial" panose="020B0604020202020204" pitchFamily="34" charset="0"/>
                        </a:rPr>
                        <a:t>15</a:t>
                      </a:r>
                      <a:endParaRPr lang="zh-CN" altLang="en-US" sz="1600" b="0" dirty="0">
                        <a:solidFill>
                          <a:schemeClr val="tx1"/>
                        </a:solidFill>
                        <a:latin typeface="Arial" panose="020B0604020202020204" pitchFamily="34" charset="0"/>
                        <a:cs typeface="Arial" panose="020B0604020202020204" pitchFamily="34" charset="0"/>
                      </a:endParaRPr>
                    </a:p>
                  </a:txBody>
                  <a:tcPr anchor="ctr">
                    <a:solidFill>
                      <a:schemeClr val="accent4">
                        <a:lumMod val="20000"/>
                        <a:lumOff val="80000"/>
                      </a:schemeClr>
                    </a:solidFill>
                  </a:tcPr>
                </a:tc>
                <a:tc>
                  <a:txBody>
                    <a:bodyPr/>
                    <a:lstStyle/>
                    <a:p>
                      <a:pPr algn="ctr"/>
                      <a:r>
                        <a:rPr lang="en-US" altLang="zh-CN" sz="1600" b="0" dirty="0">
                          <a:solidFill>
                            <a:schemeClr val="tx1"/>
                          </a:solidFill>
                          <a:latin typeface="Arial" panose="020B0604020202020204" pitchFamily="34" charset="0"/>
                          <a:cs typeface="Arial" panose="020B0604020202020204" pitchFamily="34" charset="0"/>
                        </a:rPr>
                        <a:t>10</a:t>
                      </a:r>
                      <a:endParaRPr lang="zh-CN" altLang="en-US" sz="1600" b="0" dirty="0">
                        <a:solidFill>
                          <a:schemeClr val="tx1"/>
                        </a:solidFill>
                        <a:latin typeface="Arial" panose="020B0604020202020204" pitchFamily="34" charset="0"/>
                        <a:cs typeface="Arial" panose="020B0604020202020204" pitchFamily="34" charset="0"/>
                      </a:endParaRPr>
                    </a:p>
                  </a:txBody>
                  <a:tcPr anchor="ctr">
                    <a:solidFill>
                      <a:schemeClr val="accent4">
                        <a:lumMod val="20000"/>
                        <a:lumOff val="80000"/>
                      </a:schemeClr>
                    </a:solidFill>
                  </a:tcPr>
                </a:tc>
                <a:extLst>
                  <a:ext uri="{0D108BD9-81ED-4DB2-BD59-A6C34878D82A}">
                    <a16:rowId xmlns:a16="http://schemas.microsoft.com/office/drawing/2014/main" val="279877579"/>
                  </a:ext>
                </a:extLst>
              </a:tr>
              <a:tr h="453735">
                <a:tc>
                  <a:txBody>
                    <a:bodyPr/>
                    <a:lstStyle/>
                    <a:p>
                      <a:pPr algn="ctr"/>
                      <a:r>
                        <a:rPr lang="en-US" altLang="zh-CN" sz="1600" b="0" dirty="0">
                          <a:solidFill>
                            <a:schemeClr val="tx1"/>
                          </a:solidFill>
                          <a:latin typeface="Arial" panose="020B0604020202020204" pitchFamily="34" charset="0"/>
                          <a:cs typeface="Arial" panose="020B0604020202020204" pitchFamily="34" charset="0"/>
                        </a:rPr>
                        <a:t>Dead layer (μm)</a:t>
                      </a:r>
                      <a:endParaRPr lang="zh-CN" altLang="en-US" sz="1600" b="0" dirty="0">
                        <a:solidFill>
                          <a:schemeClr val="tx1"/>
                        </a:solidFill>
                        <a:latin typeface="Arial" panose="020B0604020202020204" pitchFamily="34" charset="0"/>
                        <a:cs typeface="Arial" panose="020B0604020202020204" pitchFamily="34" charset="0"/>
                      </a:endParaRPr>
                    </a:p>
                  </a:txBody>
                  <a:tcPr anchor="ctr">
                    <a:solidFill>
                      <a:srgbClr val="FFCCFF"/>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zh-CN" altLang="en-US" sz="1600" b="0" dirty="0">
                          <a:solidFill>
                            <a:schemeClr val="tx1"/>
                          </a:solidFill>
                          <a:latin typeface="Arial" panose="020B0604020202020204" pitchFamily="34" charset="0"/>
                          <a:cs typeface="Arial" panose="020B0604020202020204" pitchFamily="34" charset="0"/>
                        </a:rPr>
                        <a:t>≤</a:t>
                      </a:r>
                      <a:r>
                        <a:rPr lang="en-US" altLang="zh-CN" sz="1600" b="0" dirty="0">
                          <a:solidFill>
                            <a:schemeClr val="tx1"/>
                          </a:solidFill>
                          <a:latin typeface="Arial" panose="020B0604020202020204" pitchFamily="34" charset="0"/>
                          <a:cs typeface="Arial" panose="020B0604020202020204" pitchFamily="34" charset="0"/>
                        </a:rPr>
                        <a:t>10</a:t>
                      </a:r>
                      <a:endParaRPr lang="zh-CN" altLang="en-US" sz="1600" b="0" dirty="0">
                        <a:solidFill>
                          <a:schemeClr val="tx1"/>
                        </a:solidFill>
                        <a:latin typeface="Arial" panose="020B0604020202020204" pitchFamily="34" charset="0"/>
                        <a:cs typeface="Arial" panose="020B0604020202020204" pitchFamily="34" charset="0"/>
                      </a:endParaRPr>
                    </a:p>
                  </a:txBody>
                  <a:tcPr anchor="ctr">
                    <a:solidFill>
                      <a:srgbClr val="FFCCFF"/>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zh-CN" altLang="en-US" sz="1600" b="0" dirty="0">
                          <a:solidFill>
                            <a:schemeClr val="tx1"/>
                          </a:solidFill>
                          <a:latin typeface="Arial" panose="020B0604020202020204" pitchFamily="34" charset="0"/>
                          <a:cs typeface="Arial" panose="020B0604020202020204" pitchFamily="34" charset="0"/>
                        </a:rPr>
                        <a:t>≤</a:t>
                      </a:r>
                      <a:r>
                        <a:rPr lang="en-US" altLang="zh-CN" sz="1600" b="0" dirty="0">
                          <a:solidFill>
                            <a:schemeClr val="tx1"/>
                          </a:solidFill>
                          <a:latin typeface="Arial" panose="020B0604020202020204" pitchFamily="34" charset="0"/>
                          <a:cs typeface="Arial" panose="020B0604020202020204" pitchFamily="34" charset="0"/>
                        </a:rPr>
                        <a:t>10</a:t>
                      </a:r>
                      <a:endParaRPr lang="zh-CN" altLang="en-US" sz="1600" b="0" dirty="0">
                        <a:solidFill>
                          <a:schemeClr val="tx1"/>
                        </a:solidFill>
                        <a:latin typeface="Arial" panose="020B0604020202020204" pitchFamily="34" charset="0"/>
                        <a:cs typeface="Arial" panose="020B0604020202020204" pitchFamily="34" charset="0"/>
                      </a:endParaRPr>
                    </a:p>
                  </a:txBody>
                  <a:tcPr anchor="ctr">
                    <a:solidFill>
                      <a:srgbClr val="FFCCFF"/>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zh-CN" sz="1600" b="0" dirty="0">
                          <a:solidFill>
                            <a:schemeClr val="tx1"/>
                          </a:solidFill>
                          <a:latin typeface="Arial" panose="020B0604020202020204" pitchFamily="34" charset="0"/>
                          <a:cs typeface="Arial" panose="020B0604020202020204" pitchFamily="34" charset="0"/>
                        </a:rPr>
                        <a:t>~5</a:t>
                      </a:r>
                      <a:endParaRPr lang="zh-CN" altLang="en-US" sz="1600" b="0" dirty="0">
                        <a:solidFill>
                          <a:schemeClr val="tx1"/>
                        </a:solidFill>
                        <a:latin typeface="Arial" panose="020B0604020202020204" pitchFamily="34" charset="0"/>
                        <a:cs typeface="Arial" panose="020B0604020202020204" pitchFamily="34" charset="0"/>
                      </a:endParaRPr>
                    </a:p>
                  </a:txBody>
                  <a:tcPr anchor="ctr">
                    <a:solidFill>
                      <a:srgbClr val="FFCCFF"/>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zh-CN" sz="1600" b="0" dirty="0">
                          <a:solidFill>
                            <a:schemeClr val="tx1"/>
                          </a:solidFill>
                          <a:latin typeface="Arial" panose="020B0604020202020204" pitchFamily="34" charset="0"/>
                          <a:cs typeface="Arial" panose="020B0604020202020204" pitchFamily="34" charset="0"/>
                        </a:rPr>
                        <a:t>~5</a:t>
                      </a:r>
                      <a:endParaRPr lang="zh-CN" altLang="en-US" sz="1600" b="0" dirty="0">
                        <a:solidFill>
                          <a:schemeClr val="tx1"/>
                        </a:solidFill>
                        <a:latin typeface="Arial" panose="020B0604020202020204" pitchFamily="34" charset="0"/>
                        <a:cs typeface="Arial" panose="020B0604020202020204" pitchFamily="34" charset="0"/>
                      </a:endParaRPr>
                    </a:p>
                  </a:txBody>
                  <a:tcPr anchor="ctr">
                    <a:solidFill>
                      <a:srgbClr val="FFCCFF"/>
                    </a:solidFill>
                  </a:tcPr>
                </a:tc>
                <a:extLst>
                  <a:ext uri="{0D108BD9-81ED-4DB2-BD59-A6C34878D82A}">
                    <a16:rowId xmlns:a16="http://schemas.microsoft.com/office/drawing/2014/main" val="3071715732"/>
                  </a:ext>
                </a:extLst>
              </a:tr>
              <a:tr h="453735">
                <a:tc>
                  <a:txBody>
                    <a:bodyPr/>
                    <a:lstStyle/>
                    <a:p>
                      <a:pPr algn="ctr"/>
                      <a:r>
                        <a:rPr lang="en-US" altLang="zh-CN" sz="1600" b="0" dirty="0">
                          <a:solidFill>
                            <a:schemeClr val="tx1"/>
                          </a:solidFill>
                          <a:latin typeface="Arial" panose="020B0604020202020204" pitchFamily="34" charset="0"/>
                          <a:cs typeface="Arial" panose="020B0604020202020204" pitchFamily="34" charset="0"/>
                        </a:rPr>
                        <a:t>Be Window (mm)</a:t>
                      </a:r>
                      <a:endParaRPr lang="zh-CN" altLang="en-US" sz="1600" b="0" dirty="0">
                        <a:solidFill>
                          <a:schemeClr val="tx1"/>
                        </a:solidFill>
                        <a:latin typeface="Arial" panose="020B0604020202020204" pitchFamily="34" charset="0"/>
                        <a:cs typeface="Arial" panose="020B0604020202020204" pitchFamily="34" charset="0"/>
                      </a:endParaRPr>
                    </a:p>
                  </a:txBody>
                  <a:tcPr anchor="ctr">
                    <a:solidFill>
                      <a:srgbClr val="FFCCFF"/>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zh-CN" sz="1600" b="0" dirty="0">
                          <a:solidFill>
                            <a:schemeClr val="tx1"/>
                          </a:solidFill>
                          <a:latin typeface="Arial" panose="020B0604020202020204" pitchFamily="34" charset="0"/>
                          <a:cs typeface="Arial" panose="020B0604020202020204" pitchFamily="34" charset="0"/>
                        </a:rPr>
                        <a:t>0.25</a:t>
                      </a:r>
                      <a:endParaRPr lang="zh-CN" altLang="en-US" sz="1600" b="0" dirty="0">
                        <a:solidFill>
                          <a:schemeClr val="tx1"/>
                        </a:solidFill>
                        <a:latin typeface="Arial" panose="020B0604020202020204" pitchFamily="34" charset="0"/>
                        <a:cs typeface="Arial" panose="020B0604020202020204" pitchFamily="34" charset="0"/>
                      </a:endParaRPr>
                    </a:p>
                  </a:txBody>
                  <a:tcPr anchor="ctr">
                    <a:solidFill>
                      <a:srgbClr val="FFCCFF"/>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zh-CN" sz="1600" b="0" dirty="0">
                          <a:solidFill>
                            <a:schemeClr val="tx1"/>
                          </a:solidFill>
                          <a:latin typeface="Arial" panose="020B0604020202020204" pitchFamily="34" charset="0"/>
                          <a:cs typeface="Arial" panose="020B0604020202020204" pitchFamily="34" charset="0"/>
                        </a:rPr>
                        <a:t>unclear</a:t>
                      </a:r>
                      <a:endParaRPr lang="zh-CN" altLang="en-US" sz="1600" b="0" dirty="0">
                        <a:solidFill>
                          <a:schemeClr val="tx1"/>
                        </a:solidFill>
                        <a:latin typeface="Arial" panose="020B0604020202020204" pitchFamily="34" charset="0"/>
                        <a:cs typeface="Arial" panose="020B0604020202020204" pitchFamily="34" charset="0"/>
                      </a:endParaRPr>
                    </a:p>
                  </a:txBody>
                  <a:tcPr anchor="ctr">
                    <a:solidFill>
                      <a:srgbClr val="FFCCFF"/>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zh-CN" sz="1600" b="0" dirty="0">
                          <a:solidFill>
                            <a:schemeClr val="tx1"/>
                          </a:solidFill>
                          <a:latin typeface="Arial" panose="020B0604020202020204" pitchFamily="34" charset="0"/>
                          <a:cs typeface="Arial" panose="020B0604020202020204" pitchFamily="34" charset="0"/>
                        </a:rPr>
                        <a:t>0.15</a:t>
                      </a:r>
                      <a:endParaRPr lang="zh-CN" altLang="en-US" sz="1600" b="0" dirty="0">
                        <a:solidFill>
                          <a:schemeClr val="tx1"/>
                        </a:solidFill>
                        <a:latin typeface="Arial" panose="020B0604020202020204" pitchFamily="34" charset="0"/>
                        <a:cs typeface="Arial" panose="020B0604020202020204" pitchFamily="34" charset="0"/>
                      </a:endParaRPr>
                    </a:p>
                  </a:txBody>
                  <a:tcPr anchor="ctr">
                    <a:solidFill>
                      <a:srgbClr val="FFCCFF"/>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zh-CN" sz="1600" b="0" dirty="0">
                          <a:solidFill>
                            <a:schemeClr val="tx1"/>
                          </a:solidFill>
                          <a:latin typeface="Arial" panose="020B0604020202020204" pitchFamily="34" charset="0"/>
                          <a:cs typeface="Arial" panose="020B0604020202020204" pitchFamily="34" charset="0"/>
                        </a:rPr>
                        <a:t>0.15</a:t>
                      </a:r>
                      <a:endParaRPr lang="zh-CN" altLang="en-US" sz="1600" b="0" dirty="0">
                        <a:solidFill>
                          <a:schemeClr val="tx1"/>
                        </a:solidFill>
                        <a:latin typeface="Arial" panose="020B0604020202020204" pitchFamily="34" charset="0"/>
                        <a:cs typeface="Arial" panose="020B0604020202020204" pitchFamily="34" charset="0"/>
                      </a:endParaRPr>
                    </a:p>
                  </a:txBody>
                  <a:tcPr anchor="ctr">
                    <a:solidFill>
                      <a:srgbClr val="FFCCFF"/>
                    </a:solidFill>
                  </a:tcPr>
                </a:tc>
                <a:extLst>
                  <a:ext uri="{0D108BD9-81ED-4DB2-BD59-A6C34878D82A}">
                    <a16:rowId xmlns:a16="http://schemas.microsoft.com/office/drawing/2014/main" val="260306148"/>
                  </a:ext>
                </a:extLst>
              </a:tr>
              <a:tr h="453735">
                <a:tc>
                  <a:txBody>
                    <a:bodyPr/>
                    <a:lstStyle/>
                    <a:p>
                      <a:pPr algn="ctr"/>
                      <a:r>
                        <a:rPr lang="en-US" altLang="zh-CN" sz="1600" b="0" dirty="0">
                          <a:solidFill>
                            <a:schemeClr val="tx1"/>
                          </a:solidFill>
                          <a:latin typeface="Arial" panose="020B0604020202020204" pitchFamily="34" charset="0"/>
                          <a:cs typeface="Arial" panose="020B0604020202020204" pitchFamily="34" charset="0"/>
                        </a:rPr>
                        <a:t>Resolution @ 5.9 keV (eV)</a:t>
                      </a:r>
                      <a:endParaRPr lang="zh-CN" altLang="en-US" sz="1600" b="0" dirty="0">
                        <a:solidFill>
                          <a:schemeClr val="tx1"/>
                        </a:solidFill>
                        <a:latin typeface="Arial" panose="020B0604020202020204" pitchFamily="34" charset="0"/>
                        <a:cs typeface="Arial" panose="020B0604020202020204" pitchFamily="34" charset="0"/>
                      </a:endParaRPr>
                    </a:p>
                  </a:txBody>
                  <a:tcPr anchor="ctr">
                    <a:solidFill>
                      <a:srgbClr val="CCFFFF"/>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zh-CN" sz="1600" b="0" dirty="0">
                          <a:solidFill>
                            <a:schemeClr val="tx1"/>
                          </a:solidFill>
                          <a:latin typeface="Arial" panose="020B0604020202020204" pitchFamily="34" charset="0"/>
                          <a:cs typeface="Arial" panose="020B0604020202020204" pitchFamily="34" charset="0"/>
                        </a:rPr>
                        <a:t>360</a:t>
                      </a:r>
                      <a:endParaRPr lang="zh-CN" altLang="en-US" sz="1600" b="0" dirty="0">
                        <a:solidFill>
                          <a:schemeClr val="tx1"/>
                        </a:solidFill>
                        <a:latin typeface="Arial" panose="020B0604020202020204" pitchFamily="34" charset="0"/>
                        <a:cs typeface="Arial" panose="020B0604020202020204" pitchFamily="34" charset="0"/>
                      </a:endParaRPr>
                    </a:p>
                  </a:txBody>
                  <a:tcPr anchor="ctr">
                    <a:solidFill>
                      <a:srgbClr val="CCFFFF"/>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zh-CN" sz="1600" b="0" dirty="0">
                          <a:solidFill>
                            <a:schemeClr val="tx1"/>
                          </a:solidFill>
                          <a:latin typeface="Arial" panose="020B0604020202020204" pitchFamily="34" charset="0"/>
                          <a:cs typeface="Arial" panose="020B0604020202020204" pitchFamily="34" charset="0"/>
                        </a:rPr>
                        <a:t>450</a:t>
                      </a:r>
                      <a:endParaRPr lang="zh-CN" altLang="en-US" sz="1600" b="0" dirty="0">
                        <a:solidFill>
                          <a:schemeClr val="tx1"/>
                        </a:solidFill>
                        <a:latin typeface="Arial" panose="020B0604020202020204" pitchFamily="34" charset="0"/>
                        <a:cs typeface="Arial" panose="020B0604020202020204" pitchFamily="34" charset="0"/>
                      </a:endParaRPr>
                    </a:p>
                  </a:txBody>
                  <a:tcPr anchor="ctr">
                    <a:solidFill>
                      <a:srgbClr val="CCFFFF"/>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zh-CN" sz="1600" b="0" dirty="0">
                          <a:solidFill>
                            <a:schemeClr val="tx1"/>
                          </a:solidFill>
                          <a:latin typeface="Arial" panose="020B0604020202020204" pitchFamily="34" charset="0"/>
                          <a:cs typeface="Arial" panose="020B0604020202020204" pitchFamily="34" charset="0"/>
                        </a:rPr>
                        <a:t>250</a:t>
                      </a:r>
                      <a:endParaRPr lang="zh-CN" altLang="en-US" sz="1600" b="0" dirty="0">
                        <a:solidFill>
                          <a:schemeClr val="tx1"/>
                        </a:solidFill>
                        <a:latin typeface="Arial" panose="020B0604020202020204" pitchFamily="34" charset="0"/>
                        <a:cs typeface="Arial" panose="020B0604020202020204" pitchFamily="34" charset="0"/>
                      </a:endParaRPr>
                    </a:p>
                  </a:txBody>
                  <a:tcPr anchor="ctr">
                    <a:solidFill>
                      <a:srgbClr val="CCFFFF"/>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zh-CN" sz="1600" b="0" dirty="0">
                          <a:solidFill>
                            <a:schemeClr val="tx1"/>
                          </a:solidFill>
                          <a:latin typeface="Arial" panose="020B0604020202020204" pitchFamily="34" charset="0"/>
                          <a:cs typeface="Arial" panose="020B0604020202020204" pitchFamily="34" charset="0"/>
                        </a:rPr>
                        <a:t>250</a:t>
                      </a:r>
                      <a:endParaRPr lang="zh-CN" altLang="en-US" sz="1600" b="0" dirty="0">
                        <a:solidFill>
                          <a:schemeClr val="tx1"/>
                        </a:solidFill>
                        <a:latin typeface="Arial" panose="020B0604020202020204" pitchFamily="34" charset="0"/>
                        <a:cs typeface="Arial" panose="020B0604020202020204" pitchFamily="34" charset="0"/>
                      </a:endParaRPr>
                    </a:p>
                  </a:txBody>
                  <a:tcPr anchor="ctr">
                    <a:solidFill>
                      <a:srgbClr val="CCFFFF"/>
                    </a:solidFill>
                  </a:tcPr>
                </a:tc>
                <a:extLst>
                  <a:ext uri="{0D108BD9-81ED-4DB2-BD59-A6C34878D82A}">
                    <a16:rowId xmlns:a16="http://schemas.microsoft.com/office/drawing/2014/main" val="4137246067"/>
                  </a:ext>
                </a:extLst>
              </a:tr>
              <a:tr h="453735">
                <a:tc>
                  <a:txBody>
                    <a:bodyPr/>
                    <a:lstStyle/>
                    <a:p>
                      <a:pPr algn="ctr"/>
                      <a:r>
                        <a:rPr lang="en-US" altLang="zh-CN" sz="1600" b="0" dirty="0">
                          <a:solidFill>
                            <a:schemeClr val="tx1"/>
                          </a:solidFill>
                          <a:latin typeface="Arial" panose="020B0604020202020204" pitchFamily="34" charset="0"/>
                          <a:cs typeface="Arial" panose="020B0604020202020204" pitchFamily="34" charset="0"/>
                        </a:rPr>
                        <a:t>Detector cost ($)</a:t>
                      </a:r>
                      <a:endParaRPr lang="zh-CN" altLang="en-US" sz="1600" b="0" dirty="0">
                        <a:solidFill>
                          <a:schemeClr val="tx1"/>
                        </a:solidFill>
                        <a:latin typeface="Arial" panose="020B0604020202020204" pitchFamily="34" charset="0"/>
                        <a:cs typeface="Arial" panose="020B0604020202020204" pitchFamily="34" charset="0"/>
                      </a:endParaRPr>
                    </a:p>
                  </a:txBody>
                  <a:tcPr anchor="ctr">
                    <a:solidFill>
                      <a:schemeClr val="accent5">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zh-CN" sz="1600" b="0" dirty="0">
                          <a:solidFill>
                            <a:schemeClr val="tx1"/>
                          </a:solidFill>
                          <a:latin typeface="Arial" panose="020B0604020202020204" pitchFamily="34" charset="0"/>
                          <a:cs typeface="Arial" panose="020B0604020202020204" pitchFamily="34" charset="0"/>
                        </a:rPr>
                        <a:t>15991.20</a:t>
                      </a:r>
                      <a:endParaRPr lang="zh-CN" altLang="en-US" sz="1600" b="0" dirty="0">
                        <a:solidFill>
                          <a:schemeClr val="tx1"/>
                        </a:solidFill>
                        <a:latin typeface="Arial" panose="020B0604020202020204" pitchFamily="34" charset="0"/>
                        <a:cs typeface="Arial" panose="020B0604020202020204" pitchFamily="34" charset="0"/>
                      </a:endParaRPr>
                    </a:p>
                  </a:txBody>
                  <a:tcPr anchor="ctr">
                    <a:solidFill>
                      <a:schemeClr val="accent5">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zh-CN" sz="1600" b="0" dirty="0">
                          <a:solidFill>
                            <a:schemeClr val="tx1"/>
                          </a:solidFill>
                          <a:latin typeface="Arial" panose="020B0604020202020204" pitchFamily="34" charset="0"/>
                          <a:cs typeface="Arial" panose="020B0604020202020204" pitchFamily="34" charset="0"/>
                        </a:rPr>
                        <a:t>37059.50</a:t>
                      </a:r>
                      <a:endParaRPr lang="zh-CN" altLang="en-US" sz="1600" b="0" dirty="0">
                        <a:solidFill>
                          <a:schemeClr val="tx1"/>
                        </a:solidFill>
                        <a:latin typeface="Arial" panose="020B0604020202020204" pitchFamily="34" charset="0"/>
                        <a:cs typeface="Arial" panose="020B0604020202020204" pitchFamily="34" charset="0"/>
                      </a:endParaRPr>
                    </a:p>
                  </a:txBody>
                  <a:tcPr anchor="ctr">
                    <a:solidFill>
                      <a:schemeClr val="accent5">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zh-CN" sz="1600" b="0" dirty="0">
                          <a:solidFill>
                            <a:schemeClr val="tx1"/>
                          </a:solidFill>
                          <a:latin typeface="Arial" panose="020B0604020202020204" pitchFamily="34" charset="0"/>
                          <a:cs typeface="Arial" panose="020B0604020202020204" pitchFamily="34" charset="0"/>
                        </a:rPr>
                        <a:t>43282.68</a:t>
                      </a:r>
                      <a:endParaRPr lang="zh-CN" altLang="en-US" sz="1600" b="0" dirty="0">
                        <a:solidFill>
                          <a:schemeClr val="tx1"/>
                        </a:solidFill>
                        <a:latin typeface="Arial" panose="020B0604020202020204" pitchFamily="34" charset="0"/>
                        <a:cs typeface="Arial" panose="020B0604020202020204" pitchFamily="34" charset="0"/>
                      </a:endParaRPr>
                    </a:p>
                  </a:txBody>
                  <a:tcPr anchor="ctr">
                    <a:solidFill>
                      <a:schemeClr val="accent5">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zh-CN" sz="1600" b="0" dirty="0">
                          <a:solidFill>
                            <a:schemeClr val="tx1"/>
                          </a:solidFill>
                          <a:latin typeface="Arial" panose="020B0604020202020204" pitchFamily="34" charset="0"/>
                          <a:cs typeface="Arial" panose="020B0604020202020204" pitchFamily="34" charset="0"/>
                        </a:rPr>
                        <a:t>42767.11</a:t>
                      </a:r>
                      <a:endParaRPr lang="zh-CN" altLang="en-US" sz="1600" b="0" dirty="0">
                        <a:solidFill>
                          <a:schemeClr val="tx1"/>
                        </a:solidFill>
                        <a:latin typeface="Arial" panose="020B0604020202020204" pitchFamily="34" charset="0"/>
                        <a:cs typeface="Arial" panose="020B0604020202020204" pitchFamily="34" charset="0"/>
                      </a:endParaRPr>
                    </a:p>
                  </a:txBody>
                  <a:tcPr anchor="ctr">
                    <a:solidFill>
                      <a:schemeClr val="accent5">
                        <a:lumMod val="20000"/>
                        <a:lumOff val="80000"/>
                      </a:schemeClr>
                    </a:solidFill>
                  </a:tcPr>
                </a:tc>
                <a:extLst>
                  <a:ext uri="{0D108BD9-81ED-4DB2-BD59-A6C34878D82A}">
                    <a16:rowId xmlns:a16="http://schemas.microsoft.com/office/drawing/2014/main" val="689449860"/>
                  </a:ext>
                </a:extLst>
              </a:tr>
              <a:tr h="453735">
                <a:tc>
                  <a:txBody>
                    <a:bodyPr/>
                    <a:lstStyle/>
                    <a:p>
                      <a:pPr algn="ctr"/>
                      <a:r>
                        <a:rPr lang="en-US" altLang="zh-CN" sz="1600" b="0" dirty="0">
                          <a:solidFill>
                            <a:schemeClr val="tx1"/>
                          </a:solidFill>
                          <a:latin typeface="Arial" panose="020B0604020202020204" pitchFamily="34" charset="0"/>
                          <a:cs typeface="Arial" panose="020B0604020202020204" pitchFamily="34" charset="0"/>
                        </a:rPr>
                        <a:t>End Cap cost ($)</a:t>
                      </a:r>
                      <a:endParaRPr lang="zh-CN" altLang="en-US" sz="1600" b="0" dirty="0">
                        <a:solidFill>
                          <a:schemeClr val="tx1"/>
                        </a:solidFill>
                        <a:latin typeface="Arial" panose="020B0604020202020204" pitchFamily="34" charset="0"/>
                        <a:cs typeface="Arial" panose="020B0604020202020204" pitchFamily="34" charset="0"/>
                      </a:endParaRPr>
                    </a:p>
                  </a:txBody>
                  <a:tcPr anchor="ctr">
                    <a:solidFill>
                      <a:schemeClr val="accent5">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zh-CN" sz="1600" b="0" dirty="0">
                          <a:solidFill>
                            <a:schemeClr val="tx1"/>
                          </a:solidFill>
                          <a:latin typeface="Arial" panose="020B0604020202020204" pitchFamily="34" charset="0"/>
                          <a:cs typeface="Arial" panose="020B0604020202020204" pitchFamily="34" charset="0"/>
                        </a:rPr>
                        <a:t>27181.60</a:t>
                      </a:r>
                      <a:endParaRPr lang="zh-CN" altLang="en-US" sz="1600" b="0" dirty="0">
                        <a:solidFill>
                          <a:schemeClr val="tx1"/>
                        </a:solidFill>
                        <a:latin typeface="Arial" panose="020B0604020202020204" pitchFamily="34" charset="0"/>
                        <a:cs typeface="Arial" panose="020B0604020202020204" pitchFamily="34" charset="0"/>
                      </a:endParaRPr>
                    </a:p>
                  </a:txBody>
                  <a:tcPr anchor="ctr">
                    <a:solidFill>
                      <a:schemeClr val="accent5">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zh-CN" sz="1600" b="0" dirty="0">
                          <a:solidFill>
                            <a:schemeClr val="tx1"/>
                          </a:solidFill>
                          <a:latin typeface="Arial" panose="020B0604020202020204" pitchFamily="34" charset="0"/>
                          <a:cs typeface="Arial" panose="020B0604020202020204" pitchFamily="34" charset="0"/>
                        </a:rPr>
                        <a:t>35604.10</a:t>
                      </a:r>
                      <a:endParaRPr lang="zh-CN" altLang="en-US" sz="1600" b="0" dirty="0">
                        <a:solidFill>
                          <a:schemeClr val="tx1"/>
                        </a:solidFill>
                        <a:latin typeface="Arial" panose="020B0604020202020204" pitchFamily="34" charset="0"/>
                        <a:cs typeface="Arial" panose="020B0604020202020204" pitchFamily="34" charset="0"/>
                      </a:endParaRPr>
                    </a:p>
                  </a:txBody>
                  <a:tcPr anchor="ctr">
                    <a:solidFill>
                      <a:schemeClr val="accent5">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zh-CN" sz="1600" b="0" dirty="0">
                          <a:solidFill>
                            <a:schemeClr val="tx1"/>
                          </a:solidFill>
                          <a:latin typeface="Arial" panose="020B0604020202020204" pitchFamily="34" charset="0"/>
                          <a:cs typeface="Arial" panose="020B0604020202020204" pitchFamily="34" charset="0"/>
                        </a:rPr>
                        <a:t>10619.00</a:t>
                      </a:r>
                      <a:endParaRPr lang="zh-CN" altLang="en-US" sz="1600" b="0" dirty="0">
                        <a:solidFill>
                          <a:schemeClr val="tx1"/>
                        </a:solidFill>
                        <a:latin typeface="Arial" panose="020B0604020202020204" pitchFamily="34" charset="0"/>
                        <a:cs typeface="Arial" panose="020B0604020202020204" pitchFamily="34" charset="0"/>
                      </a:endParaRPr>
                    </a:p>
                  </a:txBody>
                  <a:tcPr anchor="ctr">
                    <a:solidFill>
                      <a:schemeClr val="accent5">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zh-CN" sz="1600" b="0" dirty="0">
                          <a:solidFill>
                            <a:schemeClr val="tx1"/>
                          </a:solidFill>
                          <a:latin typeface="Arial" panose="020B0604020202020204" pitchFamily="34" charset="0"/>
                          <a:cs typeface="Arial" panose="020B0604020202020204" pitchFamily="34" charset="0"/>
                        </a:rPr>
                        <a:t>9133.00</a:t>
                      </a:r>
                      <a:endParaRPr lang="zh-CN" altLang="en-US" sz="1600" b="0" dirty="0">
                        <a:solidFill>
                          <a:schemeClr val="tx1"/>
                        </a:solidFill>
                        <a:latin typeface="Arial" panose="020B0604020202020204" pitchFamily="34" charset="0"/>
                        <a:cs typeface="Arial" panose="020B0604020202020204" pitchFamily="34" charset="0"/>
                      </a:endParaRPr>
                    </a:p>
                  </a:txBody>
                  <a:tcPr anchor="ctr">
                    <a:solidFill>
                      <a:schemeClr val="accent5">
                        <a:lumMod val="20000"/>
                        <a:lumOff val="80000"/>
                      </a:schemeClr>
                    </a:solidFill>
                  </a:tcPr>
                </a:tc>
                <a:extLst>
                  <a:ext uri="{0D108BD9-81ED-4DB2-BD59-A6C34878D82A}">
                    <a16:rowId xmlns:a16="http://schemas.microsoft.com/office/drawing/2014/main" val="1790427279"/>
                  </a:ext>
                </a:extLst>
              </a:tr>
              <a:tr h="453735">
                <a:tc>
                  <a:txBody>
                    <a:bodyPr/>
                    <a:lstStyle/>
                    <a:p>
                      <a:pPr algn="ctr"/>
                      <a:r>
                        <a:rPr lang="en-US" sz="1600" dirty="0">
                          <a:solidFill>
                            <a:srgbClr val="000000"/>
                          </a:solidFill>
                          <a:effectLst/>
                          <a:latin typeface="Arial" panose="020B0604020202020204" pitchFamily="34" charset="0"/>
                          <a:ea typeface="宋体" panose="02010600030101010101" pitchFamily="2" charset="-122"/>
                        </a:rPr>
                        <a:t>Est. Shipment ARO (day)</a:t>
                      </a:r>
                      <a:endParaRPr lang="zh-CN" sz="1800" dirty="0">
                        <a:effectLst/>
                        <a:latin typeface="Times New Roman" panose="02020603050405020304" pitchFamily="18" charset="0"/>
                        <a:ea typeface="宋体" panose="02010600030101010101" pitchFamily="2" charset="-122"/>
                      </a:endParaRPr>
                    </a:p>
                  </a:txBody>
                  <a:tcPr anchor="ctr">
                    <a:solidFill>
                      <a:schemeClr val="accent5">
                        <a:lumMod val="20000"/>
                        <a:lumOff val="80000"/>
                      </a:schemeClr>
                    </a:solidFill>
                  </a:tcPr>
                </a:tc>
                <a:tc>
                  <a:txBody>
                    <a:bodyPr/>
                    <a:lstStyle/>
                    <a:p>
                      <a:pPr algn="ctr"/>
                      <a:r>
                        <a:rPr lang="en-US" sz="1600" dirty="0">
                          <a:solidFill>
                            <a:srgbClr val="000000"/>
                          </a:solidFill>
                          <a:effectLst/>
                          <a:latin typeface="Arial" panose="020B0604020202020204" pitchFamily="34" charset="0"/>
                          <a:ea typeface="宋体" panose="02010600030101010101" pitchFamily="2" charset="-122"/>
                        </a:rPr>
                        <a:t>148</a:t>
                      </a:r>
                      <a:endParaRPr lang="zh-CN" sz="1800" dirty="0">
                        <a:effectLst/>
                        <a:latin typeface="Times New Roman" panose="02020603050405020304" pitchFamily="18" charset="0"/>
                        <a:ea typeface="宋体" panose="02010600030101010101" pitchFamily="2" charset="-122"/>
                      </a:endParaRPr>
                    </a:p>
                  </a:txBody>
                  <a:tcPr anchor="ctr">
                    <a:solidFill>
                      <a:schemeClr val="accent5">
                        <a:lumMod val="20000"/>
                        <a:lumOff val="80000"/>
                      </a:schemeClr>
                    </a:solidFill>
                  </a:tcPr>
                </a:tc>
                <a:tc>
                  <a:txBody>
                    <a:bodyPr/>
                    <a:lstStyle/>
                    <a:p>
                      <a:pPr algn="ctr"/>
                      <a:r>
                        <a:rPr lang="en-US" sz="1600" dirty="0">
                          <a:solidFill>
                            <a:srgbClr val="000000"/>
                          </a:solidFill>
                          <a:effectLst/>
                          <a:latin typeface="Arial" panose="020B0604020202020204" pitchFamily="34" charset="0"/>
                          <a:ea typeface="宋体" panose="02010600030101010101" pitchFamily="2" charset="-122"/>
                        </a:rPr>
                        <a:t>147</a:t>
                      </a:r>
                      <a:endParaRPr lang="zh-CN" sz="1800" dirty="0">
                        <a:effectLst/>
                        <a:latin typeface="Times New Roman" panose="02020603050405020304" pitchFamily="18" charset="0"/>
                        <a:ea typeface="宋体" panose="02010600030101010101" pitchFamily="2" charset="-122"/>
                      </a:endParaRPr>
                    </a:p>
                  </a:txBody>
                  <a:tcPr anchor="ctr">
                    <a:solidFill>
                      <a:schemeClr val="accent5">
                        <a:lumMod val="20000"/>
                        <a:lumOff val="80000"/>
                      </a:schemeClr>
                    </a:solidFill>
                  </a:tcPr>
                </a:tc>
                <a:tc>
                  <a:txBody>
                    <a:bodyPr/>
                    <a:lstStyle/>
                    <a:p>
                      <a:pPr algn="ctr"/>
                      <a:r>
                        <a:rPr lang="en-US" sz="1600" dirty="0">
                          <a:solidFill>
                            <a:srgbClr val="000000"/>
                          </a:solidFill>
                          <a:effectLst/>
                          <a:latin typeface="Arial" panose="020B0604020202020204" pitchFamily="34" charset="0"/>
                          <a:ea typeface="宋体" panose="02010600030101010101" pitchFamily="2" charset="-122"/>
                        </a:rPr>
                        <a:t>182</a:t>
                      </a:r>
                      <a:endParaRPr lang="zh-CN" sz="1800" dirty="0">
                        <a:effectLst/>
                        <a:latin typeface="Times New Roman" panose="02020603050405020304" pitchFamily="18" charset="0"/>
                        <a:ea typeface="宋体" panose="02010600030101010101" pitchFamily="2" charset="-122"/>
                      </a:endParaRPr>
                    </a:p>
                  </a:txBody>
                  <a:tcPr anchor="ctr">
                    <a:solidFill>
                      <a:schemeClr val="accent5">
                        <a:lumMod val="20000"/>
                        <a:lumOff val="80000"/>
                      </a:schemeClr>
                    </a:solidFill>
                  </a:tcPr>
                </a:tc>
                <a:tc>
                  <a:txBody>
                    <a:bodyPr/>
                    <a:lstStyle/>
                    <a:p>
                      <a:pPr algn="ctr"/>
                      <a:r>
                        <a:rPr lang="en-US" sz="1600" dirty="0">
                          <a:solidFill>
                            <a:srgbClr val="000000"/>
                          </a:solidFill>
                          <a:effectLst/>
                          <a:latin typeface="Arial" panose="020B0604020202020204" pitchFamily="34" charset="0"/>
                          <a:ea typeface="宋体" panose="02010600030101010101" pitchFamily="2" charset="-122"/>
                        </a:rPr>
                        <a:t>182</a:t>
                      </a:r>
                      <a:endParaRPr lang="zh-CN" sz="1800" dirty="0">
                        <a:effectLst/>
                        <a:latin typeface="Times New Roman" panose="02020603050405020304" pitchFamily="18" charset="0"/>
                        <a:ea typeface="宋体" panose="02010600030101010101" pitchFamily="2" charset="-122"/>
                      </a:endParaRPr>
                    </a:p>
                  </a:txBody>
                  <a:tcPr anchor="ctr">
                    <a:solidFill>
                      <a:schemeClr val="accent5">
                        <a:lumMod val="20000"/>
                        <a:lumOff val="80000"/>
                      </a:schemeClr>
                    </a:solidFill>
                  </a:tcPr>
                </a:tc>
                <a:extLst>
                  <a:ext uri="{0D108BD9-81ED-4DB2-BD59-A6C34878D82A}">
                    <a16:rowId xmlns:a16="http://schemas.microsoft.com/office/drawing/2014/main" val="3180832143"/>
                  </a:ext>
                </a:extLst>
              </a:tr>
            </a:tbl>
          </a:graphicData>
        </a:graphic>
      </p:graphicFrame>
      <p:sp>
        <p:nvSpPr>
          <p:cNvPr id="4" name="TextBox 3">
            <a:extLst>
              <a:ext uri="{FF2B5EF4-FFF2-40B4-BE49-F238E27FC236}">
                <a16:creationId xmlns:a16="http://schemas.microsoft.com/office/drawing/2014/main" id="{0A11622C-9702-4B85-A515-A1B5A370342D}"/>
              </a:ext>
            </a:extLst>
          </p:cNvPr>
          <p:cNvSpPr txBox="1"/>
          <p:nvPr/>
        </p:nvSpPr>
        <p:spPr>
          <a:xfrm>
            <a:off x="0" y="5473005"/>
            <a:ext cx="9144000" cy="1384995"/>
          </a:xfrm>
          <a:prstGeom prst="rect">
            <a:avLst/>
          </a:prstGeom>
          <a:noFill/>
        </p:spPr>
        <p:txBody>
          <a:bodyPr wrap="square">
            <a:spAutoFit/>
          </a:bodyPr>
          <a:lstStyle/>
          <a:p>
            <a:pPr>
              <a:spcAft>
                <a:spcPts val="0"/>
              </a:spcAft>
            </a:pPr>
            <a:r>
              <a:rPr lang="en-US" altLang="zh-CN" sz="1400" dirty="0">
                <a:solidFill>
                  <a:srgbClr val="1F497D"/>
                </a:solidFill>
                <a:effectLst/>
                <a:latin typeface="Calibri" panose="020F0502020204030204" pitchFamily="34" charset="0"/>
                <a:ea typeface="DengXian" panose="02010600030101010101" pitchFamily="2" charset="-122"/>
              </a:rPr>
              <a:t>As Chris mentioned, I’m not sure how viable other vendors are. The most competitive alternative I was able to find was the </a:t>
            </a:r>
            <a:r>
              <a:rPr lang="en-US" altLang="zh-CN" sz="1400" u="sng" dirty="0">
                <a:solidFill>
                  <a:srgbClr val="0563C1"/>
                </a:solidFill>
                <a:effectLst/>
                <a:latin typeface="Calibri" panose="020F0502020204030204" pitchFamily="34" charset="0"/>
                <a:ea typeface="DengXian" panose="02010600030101010101" pitchFamily="2" charset="-122"/>
                <a:hlinkClick r:id="rId2"/>
              </a:rPr>
              <a:t>ORTEC’s GLP series</a:t>
            </a:r>
            <a:r>
              <a:rPr lang="en-US" altLang="zh-CN" sz="1400" dirty="0">
                <a:effectLst/>
                <a:latin typeface="Calibri" panose="020F0502020204030204" pitchFamily="34" charset="0"/>
                <a:ea typeface="DengXian" panose="02010600030101010101" pitchFamily="2" charset="-122"/>
              </a:rPr>
              <a:t>. </a:t>
            </a:r>
            <a:r>
              <a:rPr lang="en-US" altLang="zh-CN" sz="1400" dirty="0">
                <a:solidFill>
                  <a:srgbClr val="1F497D"/>
                </a:solidFill>
                <a:effectLst/>
                <a:latin typeface="Calibri" panose="020F0502020204030204" pitchFamily="34" charset="0"/>
                <a:ea typeface="DengXian" panose="02010600030101010101" pitchFamily="2" charset="-122"/>
              </a:rPr>
              <a:t>As you can see in the tables below, LEGE has better energy resolution for any given size. To beat the energy resolution of the 500 mm^2 LEGE we are interested in we’d have to get a 200 mm^2 GLP Series. I think the only way the GLP series would be preferable over the </a:t>
            </a:r>
            <a:r>
              <a:rPr lang="en-US" altLang="zh-CN" sz="1400" dirty="0" err="1">
                <a:solidFill>
                  <a:srgbClr val="1F497D"/>
                </a:solidFill>
                <a:effectLst/>
                <a:latin typeface="Calibri" panose="020F0502020204030204" pitchFamily="34" charset="0"/>
                <a:ea typeface="DengXian" panose="02010600030101010101" pitchFamily="2" charset="-122"/>
              </a:rPr>
              <a:t>LEGe</a:t>
            </a:r>
            <a:r>
              <a:rPr lang="en-US" altLang="zh-CN" sz="1400" dirty="0">
                <a:solidFill>
                  <a:srgbClr val="1F497D"/>
                </a:solidFill>
                <a:effectLst/>
                <a:latin typeface="Calibri" panose="020F0502020204030204" pitchFamily="34" charset="0"/>
                <a:ea typeface="DengXian" panose="02010600030101010101" pitchFamily="2" charset="-122"/>
              </a:rPr>
              <a:t> is if it turns out to have no effective dead layer, or if they are so much cheaper that we can buy more than one detector to make up for the smaller detector size required to get an equivalent energy resolution.</a:t>
            </a:r>
            <a:endParaRPr lang="zh-CN" altLang="zh-CN" sz="1400" dirty="0">
              <a:effectLst/>
              <a:latin typeface="Calibri" panose="020F0502020204030204" pitchFamily="34" charset="0"/>
              <a:ea typeface="DengXian" panose="02010600030101010101" pitchFamily="2" charset="-122"/>
            </a:endParaRPr>
          </a:p>
        </p:txBody>
      </p:sp>
      <p:sp>
        <p:nvSpPr>
          <p:cNvPr id="6" name="TextBox 5">
            <a:extLst>
              <a:ext uri="{FF2B5EF4-FFF2-40B4-BE49-F238E27FC236}">
                <a16:creationId xmlns:a16="http://schemas.microsoft.com/office/drawing/2014/main" id="{AFD042AE-D197-44A7-B5F6-16C57B04F543}"/>
              </a:ext>
            </a:extLst>
          </p:cNvPr>
          <p:cNvSpPr txBox="1"/>
          <p:nvPr/>
        </p:nvSpPr>
        <p:spPr>
          <a:xfrm>
            <a:off x="0" y="5070238"/>
            <a:ext cx="7006281" cy="369332"/>
          </a:xfrm>
          <a:prstGeom prst="rect">
            <a:avLst/>
          </a:prstGeom>
          <a:noFill/>
        </p:spPr>
        <p:txBody>
          <a:bodyPr wrap="square">
            <a:spAutoFit/>
          </a:bodyPr>
          <a:lstStyle/>
          <a:p>
            <a:r>
              <a:rPr lang="en-US" altLang="zh-CN" sz="1800" i="0" dirty="0">
                <a:effectLst/>
              </a:rPr>
              <a:t>ORTEC</a:t>
            </a:r>
            <a:r>
              <a:rPr lang="en-US" altLang="zh-CN" dirty="0"/>
              <a:t>:</a:t>
            </a:r>
            <a:r>
              <a:rPr lang="zh-CN" altLang="en-US" dirty="0"/>
              <a:t> </a:t>
            </a:r>
            <a:r>
              <a:rPr lang="en-US" altLang="zh-CN" sz="1800" i="0" dirty="0">
                <a:effectLst/>
              </a:rPr>
              <a:t>FWHM resolution below 100 keV may degrade by up to 10%.</a:t>
            </a:r>
            <a:endParaRPr lang="zh-CN" altLang="en-US" dirty="0"/>
          </a:p>
        </p:txBody>
      </p:sp>
    </p:spTree>
    <p:extLst>
      <p:ext uri="{BB962C8B-B14F-4D97-AF65-F5344CB8AC3E}">
        <p14:creationId xmlns:p14="http://schemas.microsoft.com/office/powerpoint/2010/main" val="3073970783"/>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矩形 2"/>
          <p:cNvSpPr/>
          <p:nvPr/>
        </p:nvSpPr>
        <p:spPr>
          <a:xfrm>
            <a:off x="0" y="0"/>
            <a:ext cx="9144000" cy="3416320"/>
          </a:xfrm>
          <a:prstGeom prst="rect">
            <a:avLst/>
          </a:prstGeom>
        </p:spPr>
        <p:txBody>
          <a:bodyPr wrap="square">
            <a:spAutoFit/>
          </a:bodyPr>
          <a:lstStyle/>
          <a:p>
            <a:r>
              <a:rPr lang="en-US" altLang="zh-CN" dirty="0">
                <a:latin typeface="Times New Roman" panose="02020603050405020304" pitchFamily="18" charset="0"/>
                <a:cs typeface="Times New Roman" panose="02020603050405020304" pitchFamily="18" charset="0"/>
              </a:rPr>
              <a:t>The maximum number of electrons in each shell is governed by quantum mechanics, with a maximum of 2 electrons in the K shell; 8 electrons in the L shell; 18 electrons in the M shell, and so on. Each shell, apart from the K shell, is split into subshells, with the electrons in related subshells having slightly different energies. The L shell has three subshells; the M shell has five subshells, and so on.</a:t>
            </a:r>
          </a:p>
          <a:p>
            <a:r>
              <a:rPr lang="en-US" altLang="zh-CN" b="1" dirty="0">
                <a:latin typeface="Times New Roman" panose="02020603050405020304" pitchFamily="18" charset="0"/>
                <a:cs typeface="Times New Roman" panose="02020603050405020304" pitchFamily="18" charset="0"/>
              </a:rPr>
              <a:t>Characteristic X-rays </a:t>
            </a:r>
            <a:r>
              <a:rPr lang="en-US" altLang="zh-CN" dirty="0">
                <a:latin typeface="Times New Roman" panose="02020603050405020304" pitchFamily="18" charset="0"/>
                <a:cs typeface="Times New Roman" panose="02020603050405020304" pitchFamily="18" charset="0"/>
              </a:rPr>
              <a:t>are produced by electron transitions between the electron shells.</a:t>
            </a:r>
          </a:p>
          <a:p>
            <a:r>
              <a:rPr lang="en-US" altLang="zh-CN" dirty="0">
                <a:latin typeface="Times New Roman" panose="02020603050405020304" pitchFamily="18" charset="0"/>
                <a:cs typeface="Times New Roman" panose="02020603050405020304" pitchFamily="18" charset="0"/>
              </a:rPr>
              <a:t>An electron from the L shell fills the vacancy and a Si Kα X-ray is generated. The energy of the X-ray is equal to the ionization energy of the K shell minus the ionization energy of the L shell.</a:t>
            </a:r>
          </a:p>
          <a:p>
            <a:r>
              <a:rPr lang="en-US" altLang="zh-CN" dirty="0">
                <a:latin typeface="Times New Roman" panose="02020603050405020304" pitchFamily="18" charset="0"/>
                <a:cs typeface="Times New Roman" panose="02020603050405020304" pitchFamily="18" charset="0"/>
              </a:rPr>
              <a:t>When an electron falls from the L shell to the K shell, the X-ray emitted is called a K</a:t>
            </a:r>
            <a:r>
              <a:rPr lang="en-US" altLang="zh-CN" baseline="-25000" dirty="0">
                <a:latin typeface="Times New Roman" panose="02020603050405020304" pitchFamily="18" charset="0"/>
                <a:cs typeface="Times New Roman" panose="02020603050405020304" pitchFamily="18" charset="0"/>
              </a:rPr>
              <a:t>α</a:t>
            </a:r>
            <a:r>
              <a:rPr lang="en-US" altLang="zh-CN" dirty="0">
                <a:latin typeface="Times New Roman" panose="02020603050405020304" pitchFamily="18" charset="0"/>
                <a:cs typeface="Times New Roman" panose="02020603050405020304" pitchFamily="18" charset="0"/>
              </a:rPr>
              <a:t> X-ray. Similarly, when an electron falls from the M shell to the K shell, the X-ray emitted is called a K</a:t>
            </a:r>
            <a:r>
              <a:rPr lang="en-US" altLang="zh-CN" baseline="-25000" dirty="0">
                <a:latin typeface="Times New Roman" panose="02020603050405020304" pitchFamily="18" charset="0"/>
                <a:cs typeface="Times New Roman" panose="02020603050405020304" pitchFamily="18" charset="0"/>
              </a:rPr>
              <a:t>β</a:t>
            </a:r>
            <a:r>
              <a:rPr lang="en-US" altLang="zh-CN" dirty="0">
                <a:latin typeface="Times New Roman" panose="02020603050405020304" pitchFamily="18" charset="0"/>
                <a:cs typeface="Times New Roman" panose="02020603050405020304" pitchFamily="18" charset="0"/>
              </a:rPr>
              <a:t> X-ray.</a:t>
            </a:r>
          </a:p>
          <a:p>
            <a:r>
              <a:rPr lang="en-US" altLang="zh-CN" dirty="0">
                <a:latin typeface="Times New Roman" panose="02020603050405020304" pitchFamily="18" charset="0"/>
                <a:cs typeface="Times New Roman" panose="02020603050405020304" pitchFamily="18" charset="0"/>
              </a:rPr>
              <a:t>Characteristic X-rays can be used to identify the particular element from which they are emitted.</a:t>
            </a:r>
            <a:endParaRPr lang="zh-CN" altLang="en-US" dirty="0">
              <a:latin typeface="Times New Roman" panose="02020603050405020304" pitchFamily="18" charset="0"/>
              <a:cs typeface="Times New Roman" panose="02020603050405020304" pitchFamily="18" charset="0"/>
            </a:endParaRPr>
          </a:p>
        </p:txBody>
      </p:sp>
      <p:pic>
        <p:nvPicPr>
          <p:cNvPr id="1026" name="Picture 2" descr="https://myscope.training/myscope/images/analysis/characteristic-specimenatom.png"/>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3384664"/>
            <a:ext cx="4152900" cy="3473335"/>
          </a:xfrm>
          <a:prstGeom prst="rect">
            <a:avLst/>
          </a:prstGeom>
          <a:noFill/>
          <a:extLst>
            <a:ext uri="{909E8E84-426E-40DD-AFC4-6F175D3DCCD1}">
              <a14:hiddenFill xmlns:a14="http://schemas.microsoft.com/office/drawing/2010/main">
                <a:solidFill>
                  <a:srgbClr val="FFFFFF"/>
                </a:solidFill>
              </a14:hiddenFill>
            </a:ext>
          </a:extLst>
        </p:spPr>
      </p:pic>
      <p:sp>
        <p:nvSpPr>
          <p:cNvPr id="5" name="矩形 4"/>
          <p:cNvSpPr/>
          <p:nvPr/>
        </p:nvSpPr>
        <p:spPr>
          <a:xfrm>
            <a:off x="4152900" y="3384664"/>
            <a:ext cx="4991100" cy="1754326"/>
          </a:xfrm>
          <a:prstGeom prst="rect">
            <a:avLst/>
          </a:prstGeom>
        </p:spPr>
        <p:txBody>
          <a:bodyPr wrap="square">
            <a:spAutoFit/>
          </a:bodyPr>
          <a:lstStyle/>
          <a:p>
            <a:pPr algn="just"/>
            <a:r>
              <a:rPr lang="en-US" altLang="zh-CN" dirty="0">
                <a:latin typeface="Times New Roman" panose="02020603050405020304" pitchFamily="18" charset="0"/>
                <a:cs typeface="Times New Roman" panose="02020603050405020304" pitchFamily="18" charset="0"/>
              </a:rPr>
              <a:t>There is a relationship between the energy of the Characteristic X-ray lines for each element and its atomic number: the energy is proportional to the square of the atomic number, Z. </a:t>
            </a:r>
          </a:p>
          <a:p>
            <a:pPr algn="just"/>
            <a:r>
              <a:rPr lang="zh-CN" altLang="en-US" dirty="0">
                <a:latin typeface="Times New Roman" panose="02020603050405020304" pitchFamily="18" charset="0"/>
                <a:cs typeface="Times New Roman" panose="02020603050405020304" pitchFamily="18" charset="0"/>
              </a:rPr>
              <a:t>特征</a:t>
            </a:r>
            <a:r>
              <a:rPr lang="en-US" altLang="zh-CN" dirty="0">
                <a:latin typeface="Times New Roman" panose="02020603050405020304" pitchFamily="18" charset="0"/>
                <a:cs typeface="Times New Roman" panose="02020603050405020304" pitchFamily="18" charset="0"/>
              </a:rPr>
              <a:t>X</a:t>
            </a:r>
            <a:r>
              <a:rPr lang="zh-CN" altLang="en-US" dirty="0">
                <a:latin typeface="Times New Roman" panose="02020603050405020304" pitchFamily="18" charset="0"/>
                <a:cs typeface="Times New Roman" panose="02020603050405020304" pitchFamily="18" charset="0"/>
              </a:rPr>
              <a:t>射线能量只跟元素（质子数）相关，跟中子数无关。</a:t>
            </a:r>
          </a:p>
        </p:txBody>
      </p:sp>
      <p:sp>
        <p:nvSpPr>
          <p:cNvPr id="6" name="TextBox 5">
            <a:extLst>
              <a:ext uri="{FF2B5EF4-FFF2-40B4-BE49-F238E27FC236}">
                <a16:creationId xmlns:a16="http://schemas.microsoft.com/office/drawing/2014/main" id="{953A40FF-FF9F-4F27-B705-2AB49658B24C}"/>
              </a:ext>
            </a:extLst>
          </p:cNvPr>
          <p:cNvSpPr txBox="1"/>
          <p:nvPr/>
        </p:nvSpPr>
        <p:spPr>
          <a:xfrm>
            <a:off x="4337398" y="6211668"/>
            <a:ext cx="4622104" cy="646331"/>
          </a:xfrm>
          <a:prstGeom prst="rect">
            <a:avLst/>
          </a:prstGeom>
          <a:noFill/>
        </p:spPr>
        <p:txBody>
          <a:bodyPr wrap="square">
            <a:spAutoFit/>
          </a:bodyPr>
          <a:lstStyle/>
          <a:p>
            <a:r>
              <a:rPr lang="en-US" dirty="0"/>
              <a:t>/</a:t>
            </a:r>
            <a:r>
              <a:rPr lang="en-US" dirty="0" err="1"/>
              <a:t>mnt</a:t>
            </a:r>
            <a:r>
              <a:rPr lang="en-US" dirty="0"/>
              <a:t>/departments/</a:t>
            </a:r>
            <a:r>
              <a:rPr lang="en-US" dirty="0" err="1"/>
              <a:t>mechdesign</a:t>
            </a:r>
            <a:r>
              <a:rPr lang="en-US" dirty="0"/>
              <a:t>/</a:t>
            </a:r>
            <a:r>
              <a:rPr lang="en-US" dirty="0" err="1"/>
              <a:t>userfile</a:t>
            </a:r>
            <a:r>
              <a:rPr lang="en-US" dirty="0"/>
              <a:t>/snow/WOs/W08429-PXCT Craig Snow drawings</a:t>
            </a:r>
          </a:p>
        </p:txBody>
      </p:sp>
    </p:spTree>
    <p:extLst>
      <p:ext uri="{BB962C8B-B14F-4D97-AF65-F5344CB8AC3E}">
        <p14:creationId xmlns:p14="http://schemas.microsoft.com/office/powerpoint/2010/main" val="1446904787"/>
      </p:ext>
    </p:extLst>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a:extLst>
              <a:ext uri="{FF2B5EF4-FFF2-40B4-BE49-F238E27FC236}">
                <a16:creationId xmlns:a16="http://schemas.microsoft.com/office/drawing/2014/main" id="{C1EAA772-2F22-4DA2-8CCD-3A21CDB908CA}"/>
              </a:ext>
            </a:extLst>
          </p:cNvPr>
          <p:cNvSpPr txBox="1"/>
          <p:nvPr/>
        </p:nvSpPr>
        <p:spPr>
          <a:xfrm>
            <a:off x="0" y="0"/>
            <a:ext cx="9144000" cy="5355312"/>
          </a:xfrm>
          <a:prstGeom prst="rect">
            <a:avLst/>
          </a:prstGeom>
          <a:noFill/>
        </p:spPr>
        <p:txBody>
          <a:bodyPr wrap="square">
            <a:spAutoFit/>
          </a:bodyPr>
          <a:lstStyle/>
          <a:p>
            <a:pPr algn="just"/>
            <a:r>
              <a:rPr lang="en-US" sz="1800" b="0" i="0" u="none" strike="noStrike" baseline="0" dirty="0"/>
              <a:t>One of the atomic processes accompanying </a:t>
            </a:r>
            <a:r>
              <a:rPr lang="en-US" altLang="zh-CN" sz="1800" b="0" i="0" u="none" strike="noStrike" baseline="0" dirty="0"/>
              <a:t>β</a:t>
            </a:r>
            <a:r>
              <a:rPr lang="en-US" sz="1800" b="0" i="0" u="none" strike="noStrike" baseline="0" dirty="0"/>
              <a:t> decay is K-shell </a:t>
            </a:r>
            <a:r>
              <a:rPr lang="en-US" sz="1800" b="1" i="0" u="none" strike="noStrike" baseline="0" dirty="0"/>
              <a:t>internal ionization and excitation </a:t>
            </a:r>
            <a:r>
              <a:rPr lang="en-US" sz="1800" b="0" i="0" u="none" strike="noStrike" baseline="0" dirty="0"/>
              <a:t>(K-IIE); a K-shell electron of the parent nuclide goes to the continuum of the daughter in internal ionization, while it goes to an unoccupied higher-bound state in internal excitation.</a:t>
            </a:r>
          </a:p>
          <a:p>
            <a:pPr algn="just"/>
            <a:endParaRPr lang="en-US" sz="1800" b="0" i="0" u="none" strike="noStrike" baseline="0" dirty="0"/>
          </a:p>
          <a:p>
            <a:pPr algn="just"/>
            <a:r>
              <a:rPr lang="en-US" sz="1800" b="0" i="0" u="none" strike="sngStrike" dirty="0"/>
              <a:t>A main mechanism of the K-IIE process is so-called electron </a:t>
            </a:r>
            <a:r>
              <a:rPr lang="en-US" sz="1800" b="1" i="0" u="none" strike="sngStrike" dirty="0"/>
              <a:t>shake-off and shake-up </a:t>
            </a:r>
            <a:r>
              <a:rPr lang="en-US" sz="1800" b="0" i="0" u="none" strike="sngStrike" dirty="0"/>
              <a:t>caused by the sudden change of the Coulomb charge of the nucleus during </a:t>
            </a:r>
            <a:r>
              <a:rPr lang="en-US" altLang="zh-CN" sz="1800" b="0" i="0" u="none" strike="sngStrike" dirty="0"/>
              <a:t>β</a:t>
            </a:r>
            <a:r>
              <a:rPr lang="en-US" sz="1800" b="0" i="0" u="none" strike="sngStrike" dirty="0"/>
              <a:t> decay.</a:t>
            </a:r>
          </a:p>
          <a:p>
            <a:pPr algn="just"/>
            <a:endParaRPr lang="en-US" sz="1800" b="0" i="0" u="none" strike="noStrike" baseline="0" dirty="0"/>
          </a:p>
          <a:p>
            <a:pPr algn="just"/>
            <a:r>
              <a:rPr lang="en-US" sz="1800" b="0" i="0" u="none" strike="noStrike" baseline="0" dirty="0"/>
              <a:t>Since the K-IIE process is signified by the emission of K x rays of daughter elements, the phenomenon can be examined by the detection of these K x rays. A measurable quantity to be compared with theory is the K-hole creation probability per decay, PK, which is of the order of 10</a:t>
            </a:r>
            <a:r>
              <a:rPr lang="en-US" sz="1800" b="0" i="0" u="none" strike="noStrike" baseline="30000" dirty="0"/>
              <a:t>-3</a:t>
            </a:r>
            <a:r>
              <a:rPr lang="en-US" sz="1800" b="0" i="0" u="none" strike="noStrike" baseline="0" dirty="0"/>
              <a:t>–10</a:t>
            </a:r>
            <a:r>
              <a:rPr lang="en-US" sz="1800" b="0" i="0" u="none" strike="noStrike" baseline="30000" dirty="0"/>
              <a:t>-4</a:t>
            </a:r>
            <a:r>
              <a:rPr lang="en-US" sz="1800" b="0" i="0" u="none" strike="noStrike" baseline="0" dirty="0"/>
              <a:t> depending on the atomic number Z.</a:t>
            </a:r>
          </a:p>
          <a:p>
            <a:pPr algn="just"/>
            <a:endParaRPr lang="en-US" sz="1800" b="0" i="0" u="none" strike="noStrike" baseline="0" dirty="0"/>
          </a:p>
          <a:p>
            <a:pPr algn="just"/>
            <a:r>
              <a:rPr lang="en-US" sz="1800" b="0" i="0" u="none" strike="noStrike" baseline="0" dirty="0"/>
              <a:t>D. </a:t>
            </a:r>
            <a:r>
              <a:rPr lang="en-US" sz="1800" b="0" i="0" u="none" strike="noStrike" baseline="0" dirty="0" err="1"/>
              <a:t>Ohsawa</a:t>
            </a:r>
            <a:r>
              <a:rPr lang="en-US" sz="1800" b="0" i="0" u="none" strike="noStrike" baseline="0" dirty="0"/>
              <a:t> et al., Phys. Rev. C 60, 044604 (1999).</a:t>
            </a:r>
          </a:p>
          <a:p>
            <a:pPr algn="just"/>
            <a:endParaRPr lang="en-US" dirty="0"/>
          </a:p>
          <a:p>
            <a:pPr algn="just"/>
            <a:r>
              <a:rPr lang="en-US" dirty="0"/>
              <a:t>The problem of inner shell ionization during α decay has a long history.</a:t>
            </a:r>
          </a:p>
          <a:p>
            <a:pPr algn="l"/>
            <a:r>
              <a:rPr lang="en-US" sz="1800" b="0" i="0" u="none" strike="noStrike" baseline="0" dirty="0">
                <a:solidFill>
                  <a:srgbClr val="000000"/>
                </a:solidFill>
              </a:rPr>
              <a:t>The process of </a:t>
            </a:r>
            <a:r>
              <a:rPr lang="en-US" sz="1800" b="0" i="1" u="none" strike="noStrike" baseline="0" dirty="0">
                <a:solidFill>
                  <a:srgbClr val="000000"/>
                </a:solidFill>
              </a:rPr>
              <a:t>K</a:t>
            </a:r>
            <a:r>
              <a:rPr lang="en-US" sz="1800" b="0" i="0" u="none" strike="noStrike" baseline="0" dirty="0">
                <a:solidFill>
                  <a:srgbClr val="000000"/>
                </a:solidFill>
              </a:rPr>
              <a:t>-shell ionization during </a:t>
            </a:r>
            <a:r>
              <a:rPr lang="en-US" sz="1800" b="0" i="1" u="none" strike="noStrike" baseline="0" dirty="0">
                <a:solidFill>
                  <a:srgbClr val="000000"/>
                </a:solidFill>
              </a:rPr>
              <a:t>α </a:t>
            </a:r>
            <a:r>
              <a:rPr lang="en-US" sz="1800" b="0" i="0" u="none" strike="noStrike" baseline="0" dirty="0">
                <a:solidFill>
                  <a:srgbClr val="000000"/>
                </a:solidFill>
              </a:rPr>
              <a:t>decay was predicted by Migdal in 1941.</a:t>
            </a:r>
          </a:p>
          <a:p>
            <a:pPr algn="l"/>
            <a:r>
              <a:rPr lang="en-US" sz="1800" b="0" i="0" u="none" strike="noStrike" baseline="0" dirty="0">
                <a:solidFill>
                  <a:srgbClr val="000000"/>
                </a:solidFill>
              </a:rPr>
              <a:t>This process was confirmed experimentally only in the early 1950s.</a:t>
            </a:r>
          </a:p>
          <a:p>
            <a:pPr algn="l"/>
            <a:endParaRPr lang="en-US" sz="1800" b="0" i="0" u="none" strike="noStrike" baseline="0" dirty="0">
              <a:solidFill>
                <a:srgbClr val="000000"/>
              </a:solidFill>
            </a:endParaRPr>
          </a:p>
          <a:p>
            <a:pPr algn="l"/>
            <a:r>
              <a:rPr lang="da-DK" altLang="zh-CN" dirty="0"/>
              <a:t>M. B. Trzhaskovskaya et al., Phys. Rev. C 93, 034312 (2016).</a:t>
            </a:r>
            <a:endParaRPr lang="en-US" altLang="zh-CN" dirty="0"/>
          </a:p>
        </p:txBody>
      </p:sp>
    </p:spTree>
    <p:extLst>
      <p:ext uri="{BB962C8B-B14F-4D97-AF65-F5344CB8AC3E}">
        <p14:creationId xmlns:p14="http://schemas.microsoft.com/office/powerpoint/2010/main" val="2563354248"/>
      </p:ext>
    </p:extLst>
  </p:cSld>
  <p:clrMapOvr>
    <a:masterClrMapping/>
  </p:clrMapOvr>
</p:sld>
</file>

<file path=ppt/slides/slide4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a:extLst>
              <a:ext uri="{FF2B5EF4-FFF2-40B4-BE49-F238E27FC236}">
                <a16:creationId xmlns:a16="http://schemas.microsoft.com/office/drawing/2014/main" id="{C4D75B61-F403-4302-8C45-86AB256CB5F3}"/>
              </a:ext>
            </a:extLst>
          </p:cNvPr>
          <p:cNvSpPr txBox="1"/>
          <p:nvPr/>
        </p:nvSpPr>
        <p:spPr>
          <a:xfrm>
            <a:off x="0" y="321275"/>
            <a:ext cx="4413600" cy="3693319"/>
          </a:xfrm>
          <a:prstGeom prst="rect">
            <a:avLst/>
          </a:prstGeom>
          <a:noFill/>
        </p:spPr>
        <p:txBody>
          <a:bodyPr wrap="square">
            <a:spAutoFit/>
          </a:bodyPr>
          <a:lstStyle/>
          <a:p>
            <a:pPr>
              <a:spcAft>
                <a:spcPts val="0"/>
              </a:spcAft>
            </a:pPr>
            <a:r>
              <a:rPr lang="en-US" altLang="zh-CN" sz="1800" dirty="0">
                <a:solidFill>
                  <a:srgbClr val="1F497D"/>
                </a:solidFill>
                <a:effectLst/>
                <a:latin typeface="Calibri" panose="020F0502020204030204" pitchFamily="34" charset="0"/>
                <a:ea typeface="DengXian" panose="02010600030101010101" pitchFamily="2" charset="-122"/>
              </a:rPr>
              <a:t>Dear Nathan,</a:t>
            </a:r>
            <a:endParaRPr lang="zh-CN" altLang="zh-CN" sz="2000" dirty="0">
              <a:effectLst/>
              <a:latin typeface="Times New Roman" panose="02020603050405020304" pitchFamily="18" charset="0"/>
              <a:ea typeface="DengXian" panose="02010600030101010101" pitchFamily="2" charset="-122"/>
            </a:endParaRPr>
          </a:p>
          <a:p>
            <a:pPr>
              <a:spcAft>
                <a:spcPts val="0"/>
              </a:spcAft>
            </a:pPr>
            <a:r>
              <a:rPr lang="en-US" altLang="zh-CN" sz="1800" dirty="0">
                <a:solidFill>
                  <a:srgbClr val="1F497D"/>
                </a:solidFill>
                <a:effectLst/>
                <a:latin typeface="Calibri" panose="020F0502020204030204" pitchFamily="34" charset="0"/>
                <a:ea typeface="DengXian" panose="02010600030101010101" pitchFamily="2" charset="-122"/>
              </a:rPr>
              <a:t> </a:t>
            </a:r>
            <a:endParaRPr lang="zh-CN" altLang="zh-CN" sz="2000" dirty="0">
              <a:effectLst/>
              <a:latin typeface="Times New Roman" panose="02020603050405020304" pitchFamily="18" charset="0"/>
              <a:ea typeface="DengXian" panose="02010600030101010101" pitchFamily="2" charset="-122"/>
            </a:endParaRPr>
          </a:p>
          <a:p>
            <a:pPr>
              <a:spcAft>
                <a:spcPts val="0"/>
              </a:spcAft>
            </a:pPr>
            <a:r>
              <a:rPr lang="en-US" altLang="zh-CN" sz="1800" dirty="0">
                <a:solidFill>
                  <a:srgbClr val="1F497D"/>
                </a:solidFill>
                <a:effectLst/>
                <a:latin typeface="Calibri" panose="020F0502020204030204" pitchFamily="34" charset="0"/>
                <a:ea typeface="DengXian" panose="02010600030101010101" pitchFamily="2" charset="-122"/>
              </a:rPr>
              <a:t>Our concept for the project below is nearly complete and we would like to move into mechanical design as early as mid-September. We would like to complete the mechanical design by the end of the calendar year. Do you have an engineer available to work with us on this in the near future?</a:t>
            </a:r>
            <a:endParaRPr lang="zh-CN" altLang="zh-CN" sz="2000" dirty="0">
              <a:effectLst/>
              <a:latin typeface="Times New Roman" panose="02020603050405020304" pitchFamily="18" charset="0"/>
              <a:ea typeface="DengXian" panose="02010600030101010101" pitchFamily="2" charset="-122"/>
            </a:endParaRPr>
          </a:p>
          <a:p>
            <a:pPr>
              <a:spcAft>
                <a:spcPts val="0"/>
              </a:spcAft>
            </a:pPr>
            <a:r>
              <a:rPr lang="en-US" altLang="zh-CN" sz="1800" dirty="0">
                <a:solidFill>
                  <a:srgbClr val="1F497D"/>
                </a:solidFill>
                <a:effectLst/>
                <a:latin typeface="Calibri" panose="020F0502020204030204" pitchFamily="34" charset="0"/>
                <a:ea typeface="DengXian" panose="02010600030101010101" pitchFamily="2" charset="-122"/>
              </a:rPr>
              <a:t> </a:t>
            </a:r>
            <a:endParaRPr lang="zh-CN" altLang="zh-CN" sz="2000" dirty="0">
              <a:effectLst/>
              <a:latin typeface="Times New Roman" panose="02020603050405020304" pitchFamily="18" charset="0"/>
              <a:ea typeface="DengXian" panose="02010600030101010101" pitchFamily="2" charset="-122"/>
            </a:endParaRPr>
          </a:p>
          <a:p>
            <a:pPr>
              <a:spcAft>
                <a:spcPts val="0"/>
              </a:spcAft>
            </a:pPr>
            <a:r>
              <a:rPr lang="en-US" altLang="zh-CN" sz="1800" dirty="0">
                <a:solidFill>
                  <a:srgbClr val="1F497D"/>
                </a:solidFill>
                <a:effectLst/>
                <a:latin typeface="Calibri" panose="020F0502020204030204" pitchFamily="34" charset="0"/>
                <a:ea typeface="DengXian" panose="02010600030101010101" pitchFamily="2" charset="-122"/>
              </a:rPr>
              <a:t>Best regards, </a:t>
            </a:r>
            <a:endParaRPr lang="zh-CN" altLang="zh-CN" sz="2000" dirty="0">
              <a:effectLst/>
              <a:latin typeface="Times New Roman" panose="02020603050405020304" pitchFamily="18" charset="0"/>
              <a:ea typeface="DengXian" panose="02010600030101010101" pitchFamily="2" charset="-122"/>
            </a:endParaRPr>
          </a:p>
          <a:p>
            <a:pPr>
              <a:spcAft>
                <a:spcPts val="0"/>
              </a:spcAft>
            </a:pPr>
            <a:r>
              <a:rPr lang="en-US" altLang="zh-CN" sz="1800" dirty="0">
                <a:solidFill>
                  <a:srgbClr val="1F497D"/>
                </a:solidFill>
                <a:effectLst/>
                <a:latin typeface="Calibri" panose="020F0502020204030204" pitchFamily="34" charset="0"/>
                <a:ea typeface="DengXian" panose="02010600030101010101" pitchFamily="2" charset="-122"/>
              </a:rPr>
              <a:t> </a:t>
            </a:r>
            <a:endParaRPr lang="zh-CN" altLang="zh-CN" sz="2000" dirty="0">
              <a:effectLst/>
              <a:latin typeface="Times New Roman" panose="02020603050405020304" pitchFamily="18" charset="0"/>
              <a:ea typeface="DengXian" panose="02010600030101010101" pitchFamily="2" charset="-122"/>
            </a:endParaRPr>
          </a:p>
          <a:p>
            <a:pPr>
              <a:spcAft>
                <a:spcPts val="0"/>
              </a:spcAft>
            </a:pPr>
            <a:r>
              <a:rPr lang="en-US" altLang="zh-CN" sz="1800" dirty="0">
                <a:solidFill>
                  <a:srgbClr val="1F497D"/>
                </a:solidFill>
                <a:effectLst/>
                <a:latin typeface="Calibri" panose="020F0502020204030204" pitchFamily="34" charset="0"/>
                <a:ea typeface="DengXian" panose="02010600030101010101" pitchFamily="2" charset="-122"/>
              </a:rPr>
              <a:t>Chris Wrede</a:t>
            </a:r>
            <a:endParaRPr lang="zh-CN" altLang="zh-CN" sz="2000" dirty="0">
              <a:effectLst/>
              <a:latin typeface="Times New Roman" panose="02020603050405020304" pitchFamily="18" charset="0"/>
              <a:ea typeface="DengXian" panose="02010600030101010101" pitchFamily="2" charset="-122"/>
            </a:endParaRPr>
          </a:p>
        </p:txBody>
      </p:sp>
      <p:pic>
        <p:nvPicPr>
          <p:cNvPr id="1026" name="Picture 1">
            <a:extLst>
              <a:ext uri="{FF2B5EF4-FFF2-40B4-BE49-F238E27FC236}">
                <a16:creationId xmlns:a16="http://schemas.microsoft.com/office/drawing/2014/main" id="{F2516075-920E-4A0F-9D70-D1FF2F412A04}"/>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321275"/>
            <a:ext cx="5219700" cy="4457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 name="Picture 4">
            <a:extLst>
              <a:ext uri="{FF2B5EF4-FFF2-40B4-BE49-F238E27FC236}">
                <a16:creationId xmlns:a16="http://schemas.microsoft.com/office/drawing/2014/main" id="{168C13DF-CA15-4FA4-B98C-EA9254170998}"/>
              </a:ext>
            </a:extLst>
          </p:cNvPr>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4679951" y="0"/>
            <a:ext cx="4464049" cy="5177482"/>
          </a:xfrm>
          <a:prstGeom prst="rect">
            <a:avLst/>
          </a:prstGeom>
        </p:spPr>
      </p:pic>
      <p:sp>
        <p:nvSpPr>
          <p:cNvPr id="6" name="TextBox 5">
            <a:extLst>
              <a:ext uri="{FF2B5EF4-FFF2-40B4-BE49-F238E27FC236}">
                <a16:creationId xmlns:a16="http://schemas.microsoft.com/office/drawing/2014/main" id="{60C7CA19-8A81-410E-AC12-9FC0AC99768A}"/>
              </a:ext>
            </a:extLst>
          </p:cNvPr>
          <p:cNvSpPr txBox="1"/>
          <p:nvPr/>
        </p:nvSpPr>
        <p:spPr>
          <a:xfrm>
            <a:off x="0" y="5155114"/>
            <a:ext cx="9144000" cy="1661993"/>
          </a:xfrm>
          <a:prstGeom prst="rect">
            <a:avLst/>
          </a:prstGeom>
          <a:noFill/>
        </p:spPr>
        <p:txBody>
          <a:bodyPr wrap="square">
            <a:spAutoFit/>
          </a:bodyPr>
          <a:lstStyle/>
          <a:p>
            <a:pPr algn="just">
              <a:spcAft>
                <a:spcPts val="0"/>
              </a:spcAft>
            </a:pPr>
            <a:r>
              <a:rPr lang="en-US" altLang="zh-CN" sz="1700" dirty="0">
                <a:solidFill>
                  <a:srgbClr val="1F497D"/>
                </a:solidFill>
                <a:effectLst/>
                <a:latin typeface="Calibri" panose="020F0502020204030204" pitchFamily="34" charset="0"/>
                <a:ea typeface="DengXian" panose="02010600030101010101" pitchFamily="2" charset="-122"/>
              </a:rPr>
              <a:t>We will want to meet with you and get establish the parameters and design requirements for the work.  I will setup a meeting.  The short list below will be what we need to establish so that resources can be assigned for the design activities.  Some of the dates will be projected based on the dates backed out from the date the equipment is needed for service.  Also we’ll need to know if the design will be coordinated with any other organization outside the FRIB of if we will be expecting to manufacture anything for another organization from designs they may have done.</a:t>
            </a:r>
            <a:endParaRPr lang="zh-CN" altLang="zh-CN" sz="1700" dirty="0">
              <a:effectLst/>
              <a:latin typeface="Times New Roman" panose="02020603050405020304" pitchFamily="18" charset="0"/>
              <a:ea typeface="DengXian" panose="02010600030101010101" pitchFamily="2" charset="-122"/>
            </a:endParaRPr>
          </a:p>
        </p:txBody>
      </p:sp>
    </p:spTree>
    <p:extLst>
      <p:ext uri="{BB962C8B-B14F-4D97-AF65-F5344CB8AC3E}">
        <p14:creationId xmlns:p14="http://schemas.microsoft.com/office/powerpoint/2010/main" val="1981214934"/>
      </p:ext>
    </p:extLst>
  </p:cSld>
  <p:clrMapOvr>
    <a:masterClrMapping/>
  </p:clrMapOvr>
</p:sld>
</file>

<file path=ppt/slides/slide4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0" y="857250"/>
            <a:ext cx="9121140" cy="4706682"/>
          </a:xfrm>
          <a:prstGeom prst="rect">
            <a:avLst/>
          </a:prstGeom>
        </p:spPr>
      </p:pic>
    </p:spTree>
    <p:extLst>
      <p:ext uri="{BB962C8B-B14F-4D97-AF65-F5344CB8AC3E}">
        <p14:creationId xmlns:p14="http://schemas.microsoft.com/office/powerpoint/2010/main" val="706305022"/>
      </p:ext>
    </p:extLst>
  </p:cSld>
  <p:clrMapOvr>
    <a:masterClrMapping/>
  </p:clrMapOvr>
</p:sld>
</file>

<file path=ppt/slides/slide4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857250"/>
            <a:ext cx="9123047" cy="4663440"/>
          </a:xfrm>
          <a:prstGeom prst="rect">
            <a:avLst/>
          </a:prstGeom>
        </p:spPr>
      </p:pic>
    </p:spTree>
    <p:extLst>
      <p:ext uri="{BB962C8B-B14F-4D97-AF65-F5344CB8AC3E}">
        <p14:creationId xmlns:p14="http://schemas.microsoft.com/office/powerpoint/2010/main" val="4229729942"/>
      </p:ext>
    </p:extLst>
  </p:cSld>
  <p:clrMapOvr>
    <a:masterClrMapping/>
  </p:clrMapOvr>
</p:sld>
</file>

<file path=ppt/slides/slide4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137E8C0F-7B8A-4993-A513-C5DDE6AFCAAE}"/>
              </a:ext>
            </a:extLst>
          </p:cNvPr>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1269349"/>
            <a:ext cx="6870700" cy="5588651"/>
          </a:xfrm>
          <a:prstGeom prst="rect">
            <a:avLst/>
          </a:prstGeom>
        </p:spPr>
      </p:pic>
      <p:pic>
        <p:nvPicPr>
          <p:cNvPr id="5" name="Picture 4">
            <a:extLst>
              <a:ext uri="{FF2B5EF4-FFF2-40B4-BE49-F238E27FC236}">
                <a16:creationId xmlns:a16="http://schemas.microsoft.com/office/drawing/2014/main" id="{139EDBF9-4973-4009-933B-235F73991A53}"/>
              </a:ext>
            </a:extLst>
          </p:cNvPr>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0" y="0"/>
            <a:ext cx="7239000" cy="1304925"/>
          </a:xfrm>
          <a:prstGeom prst="rect">
            <a:avLst/>
          </a:prstGeom>
        </p:spPr>
      </p:pic>
    </p:spTree>
    <p:extLst>
      <p:ext uri="{BB962C8B-B14F-4D97-AF65-F5344CB8AC3E}">
        <p14:creationId xmlns:p14="http://schemas.microsoft.com/office/powerpoint/2010/main" val="2574379920"/>
      </p:ext>
    </p:extLst>
  </p:cSld>
  <p:clrMapOvr>
    <a:masterClrMapping/>
  </p:clrMapOvr>
</p:sld>
</file>

<file path=ppt/slides/slide4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a:extLst>
              <a:ext uri="{FF2B5EF4-FFF2-40B4-BE49-F238E27FC236}">
                <a16:creationId xmlns:a16="http://schemas.microsoft.com/office/drawing/2014/main" id="{7D9C1728-9197-4ADD-B67C-397C49A5D391}"/>
              </a:ext>
            </a:extLst>
          </p:cNvPr>
          <p:cNvPicPr>
            <a:picLocks noChangeAspect="1" noChangeArrowheads="1"/>
          </p:cNvPicPr>
          <p:nvPr/>
        </p:nvPicPr>
        <p:blipFill>
          <a:blip r:embed="rId2" cstate="print">
            <a:extLst>
              <a:ext uri="{28A0092B-C50C-407E-A947-70E740481C1C}">
                <a14:useLocalDpi xmlns:a14="http://schemas.microsoft.com/office/drawing/2010/main"/>
              </a:ext>
            </a:extLst>
          </a:blip>
          <a:srcRect/>
          <a:stretch>
            <a:fillRect/>
          </a:stretch>
        </p:blipFill>
        <p:spPr bwMode="auto">
          <a:xfrm>
            <a:off x="0" y="0"/>
            <a:ext cx="4927600" cy="4927600"/>
          </a:xfrm>
          <a:prstGeom prst="rect">
            <a:avLst/>
          </a:prstGeom>
          <a:noFill/>
          <a:extLst>
            <a:ext uri="{909E8E84-426E-40DD-AFC4-6F175D3DCCD1}">
              <a14:hiddenFill xmlns:a14="http://schemas.microsoft.com/office/drawing/2010/main">
                <a:solidFill>
                  <a:srgbClr val="FFFFFF"/>
                </a:solidFill>
              </a14:hiddenFill>
            </a:ext>
          </a:extLst>
        </p:spPr>
      </p:pic>
      <p:sp>
        <p:nvSpPr>
          <p:cNvPr id="4" name="TextBox 3">
            <a:extLst>
              <a:ext uri="{FF2B5EF4-FFF2-40B4-BE49-F238E27FC236}">
                <a16:creationId xmlns:a16="http://schemas.microsoft.com/office/drawing/2014/main" id="{4BE42976-4275-475C-A859-37E3D3DADCDE}"/>
              </a:ext>
            </a:extLst>
          </p:cNvPr>
          <p:cNvSpPr txBox="1"/>
          <p:nvPr/>
        </p:nvSpPr>
        <p:spPr>
          <a:xfrm>
            <a:off x="4838700" y="0"/>
            <a:ext cx="4305300" cy="4524315"/>
          </a:xfrm>
          <a:prstGeom prst="rect">
            <a:avLst/>
          </a:prstGeom>
          <a:noFill/>
        </p:spPr>
        <p:txBody>
          <a:bodyPr wrap="square">
            <a:spAutoFit/>
          </a:bodyPr>
          <a:lstStyle/>
          <a:p>
            <a:pPr algn="just" fontAlgn="ctr"/>
            <a:r>
              <a:rPr lang="en-US" altLang="zh-CN" sz="1600" b="0" i="0" dirty="0">
                <a:solidFill>
                  <a:srgbClr val="303030"/>
                </a:solidFill>
                <a:effectLst/>
                <a:latin typeface="robotoregular"/>
              </a:rPr>
              <a:t>IDP-15 Dry Scroll Pump</a:t>
            </a:r>
          </a:p>
          <a:p>
            <a:pPr algn="just"/>
            <a:r>
              <a:rPr lang="en-US" altLang="zh-CN" sz="1600" b="0" i="0" dirty="0">
                <a:solidFill>
                  <a:srgbClr val="202020"/>
                </a:solidFill>
                <a:effectLst/>
                <a:latin typeface="robotoregular"/>
              </a:rPr>
              <a:t>The Agilent IDP-15 dry scroll pump is an oil-free, compact, low noise, high performance, isolated vacuum pump. It provides exceptionally quiet, vibration-free, rapid pump down, making it suitable for applications in the research, analytical instrument, and laboratory markets.</a:t>
            </a:r>
            <a:br>
              <a:rPr lang="en-US" altLang="zh-CN" sz="1600" b="0" i="0" dirty="0">
                <a:solidFill>
                  <a:srgbClr val="202020"/>
                </a:solidFill>
                <a:effectLst/>
                <a:latin typeface="robotoregular"/>
              </a:rPr>
            </a:br>
            <a:br>
              <a:rPr lang="en-US" altLang="zh-CN" sz="1600" b="0" i="0" dirty="0">
                <a:solidFill>
                  <a:srgbClr val="202020"/>
                </a:solidFill>
                <a:effectLst/>
                <a:latin typeface="robotoregular"/>
              </a:rPr>
            </a:br>
            <a:r>
              <a:rPr lang="en-US" altLang="zh-CN" sz="1600" b="0" i="0" dirty="0">
                <a:solidFill>
                  <a:srgbClr val="202020"/>
                </a:solidFill>
                <a:effectLst/>
                <a:latin typeface="robotoregular"/>
              </a:rPr>
              <a:t>IDP pumps are hermetic, with the motor and bearings completely isolated from the vacuum path in a design that extends bearing life and provides clean, dry vacuum. IDP pumps use a single-sided scroll design that offers a 15-minute maintenance procedure. The optional fail safe isolation valve prevents accidental contamination and adds no extra height to the pump.</a:t>
            </a:r>
          </a:p>
        </p:txBody>
      </p:sp>
      <p:sp>
        <p:nvSpPr>
          <p:cNvPr id="6" name="TextBox 5">
            <a:extLst>
              <a:ext uri="{FF2B5EF4-FFF2-40B4-BE49-F238E27FC236}">
                <a16:creationId xmlns:a16="http://schemas.microsoft.com/office/drawing/2014/main" id="{2C16840E-031A-49CF-8029-D42132F3E3E9}"/>
              </a:ext>
            </a:extLst>
          </p:cNvPr>
          <p:cNvSpPr txBox="1"/>
          <p:nvPr/>
        </p:nvSpPr>
        <p:spPr>
          <a:xfrm>
            <a:off x="0" y="4795897"/>
            <a:ext cx="9144000" cy="2062103"/>
          </a:xfrm>
          <a:prstGeom prst="rect">
            <a:avLst/>
          </a:prstGeom>
          <a:noFill/>
        </p:spPr>
        <p:txBody>
          <a:bodyPr wrap="square">
            <a:spAutoFit/>
          </a:bodyPr>
          <a:lstStyle/>
          <a:p>
            <a:r>
              <a:rPr lang="en-US" altLang="zh-CN" sz="1600" b="0" i="0" dirty="0">
                <a:solidFill>
                  <a:srgbClr val="303030"/>
                </a:solidFill>
                <a:effectLst/>
                <a:latin typeface="roboto_condensedlight"/>
              </a:rPr>
              <a:t>Features</a:t>
            </a:r>
            <a:endParaRPr lang="en-US" altLang="zh-CN" sz="1600" b="0" i="0" dirty="0">
              <a:solidFill>
                <a:srgbClr val="303030"/>
              </a:solidFill>
              <a:effectLst/>
              <a:latin typeface="robotoregular"/>
            </a:endParaRPr>
          </a:p>
          <a:p>
            <a:pPr algn="l">
              <a:buFont typeface="Arial" panose="020B0604020202020204" pitchFamily="34" charset="0"/>
              <a:buChar char="•"/>
            </a:pPr>
            <a:r>
              <a:rPr lang="en-US" altLang="zh-CN" sz="1600" b="0" i="0" dirty="0">
                <a:solidFill>
                  <a:srgbClr val="303030"/>
                </a:solidFill>
                <a:effectLst/>
                <a:latin typeface="robotoregular"/>
              </a:rPr>
              <a:t>Exceptionally quiet and vibration-free pump – ideal for applications sensitive to noise and vibration</a:t>
            </a:r>
          </a:p>
          <a:p>
            <a:pPr algn="l">
              <a:buFont typeface="Arial" panose="020B0604020202020204" pitchFamily="34" charset="0"/>
              <a:buChar char="•"/>
            </a:pPr>
            <a:r>
              <a:rPr lang="en-US" altLang="zh-CN" sz="1600" b="0" i="0" dirty="0">
                <a:solidFill>
                  <a:srgbClr val="303030"/>
                </a:solidFill>
                <a:effectLst/>
                <a:latin typeface="robotoregular"/>
              </a:rPr>
              <a:t>Clean, oil-free vacuum path – no messy maintenance, no contamination risk</a:t>
            </a:r>
          </a:p>
          <a:p>
            <a:pPr algn="l">
              <a:buFont typeface="Arial" panose="020B0604020202020204" pitchFamily="34" charset="0"/>
              <a:buChar char="•"/>
            </a:pPr>
            <a:r>
              <a:rPr lang="en-US" altLang="zh-CN" sz="1600" b="0" i="0" dirty="0">
                <a:solidFill>
                  <a:srgbClr val="303030"/>
                </a:solidFill>
                <a:effectLst/>
                <a:latin typeface="robotoregular"/>
              </a:rPr>
              <a:t>Hermetic design with fully isolated motor and bearings</a:t>
            </a:r>
          </a:p>
          <a:p>
            <a:pPr algn="l">
              <a:buFont typeface="Arial" panose="020B0604020202020204" pitchFamily="34" charset="0"/>
              <a:buChar char="•"/>
            </a:pPr>
            <a:r>
              <a:rPr lang="en-US" altLang="zh-CN" sz="1600" b="0" i="0" dirty="0">
                <a:solidFill>
                  <a:srgbClr val="303030"/>
                </a:solidFill>
                <a:effectLst/>
                <a:latin typeface="robotoregular"/>
              </a:rPr>
              <a:t>Protected bearings provide high tolerance for water vapor</a:t>
            </a:r>
          </a:p>
          <a:p>
            <a:pPr algn="l">
              <a:buFont typeface="Arial" panose="020B0604020202020204" pitchFamily="34" charset="0"/>
              <a:buChar char="•"/>
            </a:pPr>
            <a:r>
              <a:rPr lang="en-US" altLang="zh-CN" sz="1600" b="0" i="0" dirty="0">
                <a:solidFill>
                  <a:srgbClr val="303030"/>
                </a:solidFill>
                <a:effectLst/>
                <a:latin typeface="robotoregular"/>
              </a:rPr>
              <a:t>Optional integral isolation valve assures system protection and adds no height to the pump inlet</a:t>
            </a:r>
          </a:p>
          <a:p>
            <a:pPr algn="l">
              <a:buFont typeface="Arial" panose="020B0604020202020204" pitchFamily="34" charset="0"/>
              <a:buChar char="•"/>
            </a:pPr>
            <a:r>
              <a:rPr lang="en-US" altLang="zh-CN" sz="1600" b="0" i="0" dirty="0">
                <a:solidFill>
                  <a:srgbClr val="303030"/>
                </a:solidFill>
                <a:effectLst/>
                <a:latin typeface="robotoregular"/>
              </a:rPr>
              <a:t>Long service life with quick maintenance</a:t>
            </a:r>
          </a:p>
          <a:p>
            <a:pPr algn="l">
              <a:buFont typeface="Arial" panose="020B0604020202020204" pitchFamily="34" charset="0"/>
              <a:buChar char="•"/>
            </a:pPr>
            <a:r>
              <a:rPr lang="en-US" altLang="zh-CN" sz="1600" b="0" i="0" dirty="0">
                <a:solidFill>
                  <a:srgbClr val="303030"/>
                </a:solidFill>
                <a:effectLst/>
                <a:latin typeface="robotoregular"/>
              </a:rPr>
              <a:t>Ideal for use in helium recirculation, high-energy physics, and analytical instrument applications</a:t>
            </a:r>
          </a:p>
        </p:txBody>
      </p:sp>
    </p:spTree>
    <p:extLst>
      <p:ext uri="{BB962C8B-B14F-4D97-AF65-F5344CB8AC3E}">
        <p14:creationId xmlns:p14="http://schemas.microsoft.com/office/powerpoint/2010/main" val="2828981331"/>
      </p:ext>
    </p:extLst>
  </p:cSld>
  <p:clrMapOvr>
    <a:masterClrMapping/>
  </p:clrMapOvr>
</p:sld>
</file>

<file path=ppt/slides/slide4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50" name="Picture 2">
            <a:extLst>
              <a:ext uri="{FF2B5EF4-FFF2-40B4-BE49-F238E27FC236}">
                <a16:creationId xmlns:a16="http://schemas.microsoft.com/office/drawing/2014/main" id="{7F71D3DC-D0B7-4833-8EC3-109F813A13E3}"/>
              </a:ext>
            </a:extLst>
          </p:cNvPr>
          <p:cNvPicPr>
            <a:picLocks noChangeAspect="1" noChangeArrowheads="1"/>
          </p:cNvPicPr>
          <p:nvPr/>
        </p:nvPicPr>
        <p:blipFill rotWithShape="1">
          <a:blip r:embed="rId2" cstate="print">
            <a:extLst>
              <a:ext uri="{28A0092B-C50C-407E-A947-70E740481C1C}">
                <a14:useLocalDpi xmlns:a14="http://schemas.microsoft.com/office/drawing/2010/main"/>
              </a:ext>
            </a:extLst>
          </a:blip>
          <a:srcRect/>
          <a:stretch/>
        </p:blipFill>
        <p:spPr bwMode="auto">
          <a:xfrm>
            <a:off x="0" y="0"/>
            <a:ext cx="6413498" cy="68580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752208850"/>
      </p:ext>
    </p:extLst>
  </p:cSld>
  <p:clrMapOvr>
    <a:masterClrMapping/>
  </p:clrMapOvr>
</p:sld>
</file>

<file path=ppt/slides/slide4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74" name="Picture 2">
            <a:extLst>
              <a:ext uri="{FF2B5EF4-FFF2-40B4-BE49-F238E27FC236}">
                <a16:creationId xmlns:a16="http://schemas.microsoft.com/office/drawing/2014/main" id="{51DD29BC-DE46-4253-AD40-02B3457544EC}"/>
              </a:ext>
            </a:extLst>
          </p:cNvPr>
          <p:cNvPicPr>
            <a:picLocks noChangeAspect="1" noChangeArrowheads="1"/>
          </p:cNvPicPr>
          <p:nvPr/>
        </p:nvPicPr>
        <p:blipFill>
          <a:blip r:embed="rId2" cstate="print">
            <a:extLst>
              <a:ext uri="{28A0092B-C50C-407E-A947-70E740481C1C}">
                <a14:useLocalDpi xmlns:a14="http://schemas.microsoft.com/office/drawing/2010/main"/>
              </a:ext>
            </a:extLst>
          </a:blip>
          <a:srcRect/>
          <a:stretch>
            <a:fillRect/>
          </a:stretch>
        </p:blipFill>
        <p:spPr bwMode="auto">
          <a:xfrm>
            <a:off x="0" y="0"/>
            <a:ext cx="5207000" cy="5207000"/>
          </a:xfrm>
          <a:prstGeom prst="rect">
            <a:avLst/>
          </a:prstGeom>
          <a:noFill/>
          <a:extLst>
            <a:ext uri="{909E8E84-426E-40DD-AFC4-6F175D3DCCD1}">
              <a14:hiddenFill xmlns:a14="http://schemas.microsoft.com/office/drawing/2010/main">
                <a:solidFill>
                  <a:srgbClr val="FFFFFF"/>
                </a:solidFill>
              </a14:hiddenFill>
            </a:ext>
          </a:extLst>
        </p:spPr>
      </p:pic>
      <p:pic>
        <p:nvPicPr>
          <p:cNvPr id="3" name="Picture 2">
            <a:extLst>
              <a:ext uri="{FF2B5EF4-FFF2-40B4-BE49-F238E27FC236}">
                <a16:creationId xmlns:a16="http://schemas.microsoft.com/office/drawing/2014/main" id="{67897184-9CBD-4B73-B317-B52FF2B60523}"/>
              </a:ext>
            </a:extLst>
          </p:cNvPr>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4835526"/>
            <a:ext cx="5238750" cy="891128"/>
          </a:xfrm>
          <a:prstGeom prst="rect">
            <a:avLst/>
          </a:prstGeom>
        </p:spPr>
      </p:pic>
      <p:pic>
        <p:nvPicPr>
          <p:cNvPr id="5" name="Picture 4">
            <a:extLst>
              <a:ext uri="{FF2B5EF4-FFF2-40B4-BE49-F238E27FC236}">
                <a16:creationId xmlns:a16="http://schemas.microsoft.com/office/drawing/2014/main" id="{2B1FCEF7-6D4D-47AE-9885-4A66119C98B6}"/>
              </a:ext>
            </a:extLst>
          </p:cNvPr>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5114925" y="0"/>
            <a:ext cx="4029075" cy="4419600"/>
          </a:xfrm>
          <a:prstGeom prst="rect">
            <a:avLst/>
          </a:prstGeom>
        </p:spPr>
      </p:pic>
      <p:pic>
        <p:nvPicPr>
          <p:cNvPr id="7" name="Picture 6">
            <a:extLst>
              <a:ext uri="{FF2B5EF4-FFF2-40B4-BE49-F238E27FC236}">
                <a16:creationId xmlns:a16="http://schemas.microsoft.com/office/drawing/2014/main" id="{DC39CC72-6FBF-478A-B44F-DEB5A0386BD7}"/>
              </a:ext>
            </a:extLst>
          </p:cNvPr>
          <p:cNvPicPr>
            <a:picLocks noChangeAspect="1"/>
          </p:cNvPicPr>
          <p:nvPr/>
        </p:nvPicPr>
        <p:blipFill>
          <a:blip r:embed="rId5">
            <a:extLst>
              <a:ext uri="{28A0092B-C50C-407E-A947-70E740481C1C}">
                <a14:useLocalDpi xmlns:a14="http://schemas.microsoft.com/office/drawing/2010/main"/>
              </a:ext>
            </a:extLst>
          </a:blip>
          <a:stretch>
            <a:fillRect/>
          </a:stretch>
        </p:blipFill>
        <p:spPr>
          <a:xfrm>
            <a:off x="5156199" y="4414837"/>
            <a:ext cx="3971925" cy="1000125"/>
          </a:xfrm>
          <a:prstGeom prst="rect">
            <a:avLst/>
          </a:prstGeom>
        </p:spPr>
      </p:pic>
      <p:pic>
        <p:nvPicPr>
          <p:cNvPr id="9" name="Picture 8">
            <a:extLst>
              <a:ext uri="{FF2B5EF4-FFF2-40B4-BE49-F238E27FC236}">
                <a16:creationId xmlns:a16="http://schemas.microsoft.com/office/drawing/2014/main" id="{B528CD32-B913-4070-85F6-1A76A472463F}"/>
              </a:ext>
            </a:extLst>
          </p:cNvPr>
          <p:cNvPicPr>
            <a:picLocks noChangeAspect="1"/>
          </p:cNvPicPr>
          <p:nvPr/>
        </p:nvPicPr>
        <p:blipFill>
          <a:blip r:embed="rId6">
            <a:extLst>
              <a:ext uri="{28A0092B-C50C-407E-A947-70E740481C1C}">
                <a14:useLocalDpi xmlns:a14="http://schemas.microsoft.com/office/drawing/2010/main"/>
              </a:ext>
            </a:extLst>
          </a:blip>
          <a:stretch>
            <a:fillRect/>
          </a:stretch>
        </p:blipFill>
        <p:spPr>
          <a:xfrm>
            <a:off x="5238750" y="5464174"/>
            <a:ext cx="3886200" cy="733425"/>
          </a:xfrm>
          <a:prstGeom prst="rect">
            <a:avLst/>
          </a:prstGeom>
        </p:spPr>
      </p:pic>
    </p:spTree>
    <p:extLst>
      <p:ext uri="{BB962C8B-B14F-4D97-AF65-F5344CB8AC3E}">
        <p14:creationId xmlns:p14="http://schemas.microsoft.com/office/powerpoint/2010/main" val="2713501294"/>
      </p:ext>
    </p:extLst>
  </p:cSld>
  <p:clrMapOvr>
    <a:masterClrMapping/>
  </p:clrMapOvr>
</p:sld>
</file>

<file path=ppt/slides/slide4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6985DE15-B192-4E05-B14F-742BE0A94E30}"/>
              </a:ext>
            </a:extLst>
          </p:cNvPr>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0" y="2695713"/>
            <a:ext cx="9144000" cy="1466574"/>
          </a:xfrm>
          <a:prstGeom prst="rect">
            <a:avLst/>
          </a:prstGeom>
        </p:spPr>
      </p:pic>
      <p:sp>
        <p:nvSpPr>
          <p:cNvPr id="7" name="TextBox 6">
            <a:extLst>
              <a:ext uri="{FF2B5EF4-FFF2-40B4-BE49-F238E27FC236}">
                <a16:creationId xmlns:a16="http://schemas.microsoft.com/office/drawing/2014/main" id="{748B88A7-7ED8-4E64-8603-207EF5D568CE}"/>
              </a:ext>
            </a:extLst>
          </p:cNvPr>
          <p:cNvSpPr txBox="1"/>
          <p:nvPr/>
        </p:nvSpPr>
        <p:spPr>
          <a:xfrm>
            <a:off x="0" y="4429036"/>
            <a:ext cx="9144000" cy="923330"/>
          </a:xfrm>
          <a:prstGeom prst="rect">
            <a:avLst/>
          </a:prstGeom>
          <a:noFill/>
        </p:spPr>
        <p:txBody>
          <a:bodyPr wrap="square">
            <a:spAutoFit/>
          </a:bodyPr>
          <a:lstStyle/>
          <a:p>
            <a:pPr algn="just"/>
            <a:r>
              <a:rPr lang="en-US" altLang="zh-CN" sz="1800" dirty="0">
                <a:effectLst/>
                <a:latin typeface="Calibri" panose="020F0502020204030204" pitchFamily="34" charset="0"/>
                <a:ea typeface="DengXian" panose="02010600030101010101" pitchFamily="2" charset="-122"/>
                <a:cs typeface="MS PGothic" panose="020B0600070205080204" pitchFamily="34" charset="-128"/>
              </a:rPr>
              <a:t>Michael Welton:</a:t>
            </a:r>
          </a:p>
          <a:p>
            <a:pPr lvl="0" algn="just">
              <a:spcAft>
                <a:spcPts val="0"/>
              </a:spcAft>
            </a:pPr>
            <a:r>
              <a:rPr lang="en-US" altLang="zh-CN" sz="1800" dirty="0">
                <a:effectLst/>
                <a:latin typeface="Calibri" panose="020F0502020204030204" pitchFamily="34" charset="0"/>
                <a:ea typeface="DengXian" panose="02010600030101010101" pitchFamily="2" charset="-122"/>
                <a:cs typeface="MS PGothic" panose="020B0600070205080204" pitchFamily="34" charset="-128"/>
              </a:rPr>
              <a:t>The inlet valve is a built in entry valve that will protect your chamber from a sudden atmospheric gas load should the pump lose power. I think it is a better option.</a:t>
            </a:r>
            <a:endParaRPr lang="zh-CN" altLang="zh-CN" sz="1600" dirty="0">
              <a:effectLst/>
              <a:latin typeface="DengXian" panose="02010600030101010101" pitchFamily="2" charset="-122"/>
              <a:ea typeface="DengXian" panose="02010600030101010101" pitchFamily="2" charset="-122"/>
              <a:cs typeface="MS PGothic" panose="020B0600070205080204" pitchFamily="34" charset="-128"/>
            </a:endParaRPr>
          </a:p>
        </p:txBody>
      </p:sp>
      <p:sp>
        <p:nvSpPr>
          <p:cNvPr id="3" name="TextBox 2">
            <a:extLst>
              <a:ext uri="{FF2B5EF4-FFF2-40B4-BE49-F238E27FC236}">
                <a16:creationId xmlns:a16="http://schemas.microsoft.com/office/drawing/2014/main" id="{9A790463-3FA4-4860-80FD-CEB4076EB6B9}"/>
              </a:ext>
            </a:extLst>
          </p:cNvPr>
          <p:cNvSpPr txBox="1"/>
          <p:nvPr/>
        </p:nvSpPr>
        <p:spPr>
          <a:xfrm>
            <a:off x="4445000" y="3721100"/>
            <a:ext cx="764376" cy="369332"/>
          </a:xfrm>
          <a:prstGeom prst="rect">
            <a:avLst/>
          </a:prstGeom>
          <a:noFill/>
        </p:spPr>
        <p:txBody>
          <a:bodyPr wrap="none" rtlCol="0">
            <a:spAutoFit/>
          </a:bodyPr>
          <a:lstStyle/>
          <a:p>
            <a:r>
              <a:rPr lang="en-US" altLang="zh-CN" dirty="0">
                <a:solidFill>
                  <a:srgbClr val="C00000"/>
                </a:solidFill>
              </a:rPr>
              <a:t>better</a:t>
            </a:r>
            <a:endParaRPr lang="zh-CN" altLang="en-US" dirty="0">
              <a:solidFill>
                <a:srgbClr val="C00000"/>
              </a:solidFill>
            </a:endParaRPr>
          </a:p>
        </p:txBody>
      </p:sp>
    </p:spTree>
    <p:extLst>
      <p:ext uri="{BB962C8B-B14F-4D97-AF65-F5344CB8AC3E}">
        <p14:creationId xmlns:p14="http://schemas.microsoft.com/office/powerpoint/2010/main" val="153886368"/>
      </p:ext>
    </p:extLst>
  </p:cSld>
  <p:clrMapOvr>
    <a:masterClrMapping/>
  </p:clrMapOvr>
</p:sld>
</file>

<file path=ppt/slides/slide4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098" name="Picture 2">
            <a:extLst>
              <a:ext uri="{FF2B5EF4-FFF2-40B4-BE49-F238E27FC236}">
                <a16:creationId xmlns:a16="http://schemas.microsoft.com/office/drawing/2014/main" id="{11439FB5-259A-42D8-A7E1-06C0AF05FF6C}"/>
              </a:ext>
            </a:extLst>
          </p:cNvPr>
          <p:cNvPicPr>
            <a:picLocks noChangeAspect="1" noChangeArrowheads="1"/>
          </p:cNvPicPr>
          <p:nvPr/>
        </p:nvPicPr>
        <p:blipFill rotWithShape="1">
          <a:blip r:embed="rId2" cstate="print">
            <a:extLst>
              <a:ext uri="{28A0092B-C50C-407E-A947-70E740481C1C}">
                <a14:useLocalDpi xmlns:a14="http://schemas.microsoft.com/office/drawing/2010/main"/>
              </a:ext>
            </a:extLst>
          </a:blip>
          <a:srcRect/>
          <a:stretch/>
        </p:blipFill>
        <p:spPr bwMode="auto">
          <a:xfrm>
            <a:off x="5359400" y="0"/>
            <a:ext cx="3784600" cy="4267199"/>
          </a:xfrm>
          <a:prstGeom prst="rect">
            <a:avLst/>
          </a:prstGeom>
          <a:noFill/>
          <a:extLst>
            <a:ext uri="{909E8E84-426E-40DD-AFC4-6F175D3DCCD1}">
              <a14:hiddenFill xmlns:a14="http://schemas.microsoft.com/office/drawing/2010/main">
                <a:solidFill>
                  <a:srgbClr val="FFFFFF"/>
                </a:solidFill>
              </a14:hiddenFill>
            </a:ext>
          </a:extLst>
        </p:spPr>
      </p:pic>
      <p:sp>
        <p:nvSpPr>
          <p:cNvPr id="5" name="TextBox 4">
            <a:extLst>
              <a:ext uri="{FF2B5EF4-FFF2-40B4-BE49-F238E27FC236}">
                <a16:creationId xmlns:a16="http://schemas.microsoft.com/office/drawing/2014/main" id="{11603B8F-F60A-4A75-97EF-1EB51C8311DC}"/>
              </a:ext>
            </a:extLst>
          </p:cNvPr>
          <p:cNvSpPr txBox="1"/>
          <p:nvPr/>
        </p:nvSpPr>
        <p:spPr>
          <a:xfrm>
            <a:off x="-1" y="3964900"/>
            <a:ext cx="9144000" cy="2893100"/>
          </a:xfrm>
          <a:prstGeom prst="rect">
            <a:avLst/>
          </a:prstGeom>
          <a:noFill/>
        </p:spPr>
        <p:txBody>
          <a:bodyPr wrap="square">
            <a:spAutoFit/>
          </a:bodyPr>
          <a:lstStyle/>
          <a:p>
            <a:pPr algn="l"/>
            <a:r>
              <a:rPr lang="en-US" altLang="zh-CN" sz="1400" b="0" i="0" dirty="0">
                <a:solidFill>
                  <a:srgbClr val="303030"/>
                </a:solidFill>
                <a:effectLst/>
                <a:latin typeface="roboto_condensedlight"/>
              </a:rPr>
              <a:t>Features</a:t>
            </a:r>
            <a:endParaRPr lang="en-US" altLang="zh-CN" sz="1400" b="0" i="0" dirty="0">
              <a:solidFill>
                <a:srgbClr val="303030"/>
              </a:solidFill>
              <a:effectLst/>
              <a:latin typeface="robotoregular"/>
            </a:endParaRPr>
          </a:p>
          <a:p>
            <a:pPr algn="l">
              <a:buFont typeface="Arial" panose="020B0604020202020204" pitchFamily="34" charset="0"/>
              <a:buChar char="•"/>
            </a:pPr>
            <a:r>
              <a:rPr lang="en-US" altLang="zh-CN" sz="1400" b="0" i="0" dirty="0">
                <a:solidFill>
                  <a:srgbClr val="303030"/>
                </a:solidFill>
                <a:effectLst/>
                <a:latin typeface="robotoregular"/>
              </a:rPr>
              <a:t>Extreme compression ratios for light gases and hydrocarbon free design, enabling low base pressure</a:t>
            </a:r>
          </a:p>
          <a:p>
            <a:pPr algn="l">
              <a:buFont typeface="Arial" panose="020B0604020202020204" pitchFamily="34" charset="0"/>
              <a:buChar char="•"/>
            </a:pPr>
            <a:r>
              <a:rPr lang="en-US" altLang="zh-CN" sz="1400" b="0" i="0" dirty="0">
                <a:solidFill>
                  <a:srgbClr val="303030"/>
                </a:solidFill>
                <a:effectLst/>
                <a:latin typeface="robotoregular"/>
              </a:rPr>
              <a:t>Remote controller allows operation from 100 m away</a:t>
            </a:r>
          </a:p>
          <a:p>
            <a:pPr algn="l">
              <a:buFont typeface="Arial" panose="020B0604020202020204" pitchFamily="34" charset="0"/>
              <a:buChar char="•"/>
            </a:pPr>
            <a:r>
              <a:rPr lang="en-US" altLang="zh-CN" sz="1400" b="0" i="0" dirty="0">
                <a:solidFill>
                  <a:srgbClr val="303030"/>
                </a:solidFill>
                <a:effectLst/>
                <a:latin typeface="robotoregular"/>
              </a:rPr>
              <a:t>High </a:t>
            </a:r>
            <a:r>
              <a:rPr lang="en-US" altLang="zh-CN" sz="1400" b="0" i="0" dirty="0" err="1">
                <a:solidFill>
                  <a:srgbClr val="303030"/>
                </a:solidFill>
                <a:effectLst/>
                <a:latin typeface="robotoregular"/>
              </a:rPr>
              <a:t>foreline</a:t>
            </a:r>
            <a:r>
              <a:rPr lang="en-US" altLang="zh-CN" sz="1400" b="0" i="0" dirty="0">
                <a:solidFill>
                  <a:srgbClr val="303030"/>
                </a:solidFill>
                <a:effectLst/>
                <a:latin typeface="robotoregular"/>
              </a:rPr>
              <a:t> tolerance allows smaller </a:t>
            </a:r>
            <a:r>
              <a:rPr lang="en-US" altLang="zh-CN" sz="1400" b="0" i="0" dirty="0" err="1">
                <a:solidFill>
                  <a:srgbClr val="303030"/>
                </a:solidFill>
                <a:effectLst/>
                <a:latin typeface="robotoregular"/>
              </a:rPr>
              <a:t>foreline</a:t>
            </a:r>
            <a:r>
              <a:rPr lang="en-US" altLang="zh-CN" sz="1400" b="0" i="0" dirty="0">
                <a:solidFill>
                  <a:srgbClr val="303030"/>
                </a:solidFill>
                <a:effectLst/>
                <a:latin typeface="robotoregular"/>
              </a:rPr>
              <a:t> pumps, reducing cost and footprint</a:t>
            </a:r>
          </a:p>
          <a:p>
            <a:pPr algn="l">
              <a:buFont typeface="Arial" panose="020B0604020202020204" pitchFamily="34" charset="0"/>
              <a:buChar char="•"/>
            </a:pPr>
            <a:r>
              <a:rPr lang="en-US" altLang="zh-CN" sz="1400" b="0" i="0" dirty="0">
                <a:solidFill>
                  <a:srgbClr val="303030"/>
                </a:solidFill>
                <a:effectLst/>
                <a:latin typeface="robotoregular"/>
              </a:rPr>
              <a:t>Low vibration and noise levels—41 dBA—for a comfortable working environment and operation in sensitive experiments</a:t>
            </a:r>
          </a:p>
          <a:p>
            <a:pPr algn="l">
              <a:buFont typeface="Arial" panose="020B0604020202020204" pitchFamily="34" charset="0"/>
              <a:buChar char="•"/>
            </a:pPr>
            <a:r>
              <a:rPr lang="en-US" altLang="zh-CN" sz="1400" b="0" i="0" dirty="0">
                <a:solidFill>
                  <a:srgbClr val="303030"/>
                </a:solidFill>
                <a:effectLst/>
                <a:latin typeface="robotoregular"/>
              </a:rPr>
              <a:t>Maintenance-free bearings for zero operating cost</a:t>
            </a:r>
          </a:p>
          <a:p>
            <a:pPr algn="l">
              <a:buFont typeface="Arial" panose="020B0604020202020204" pitchFamily="34" charset="0"/>
              <a:buChar char="•"/>
            </a:pPr>
            <a:r>
              <a:rPr lang="en-US" altLang="zh-CN" sz="1400" b="0" i="0" dirty="0">
                <a:solidFill>
                  <a:srgbClr val="303030"/>
                </a:solidFill>
                <a:effectLst/>
                <a:latin typeface="robotoregular"/>
              </a:rPr>
              <a:t>Compact size and installation in any position allow easy integration</a:t>
            </a:r>
          </a:p>
          <a:p>
            <a:pPr algn="l">
              <a:buFont typeface="Arial" panose="020B0604020202020204" pitchFamily="34" charset="0"/>
              <a:buChar char="•"/>
            </a:pPr>
            <a:r>
              <a:rPr lang="en-US" altLang="zh-CN" sz="1400" b="0" i="0" dirty="0">
                <a:solidFill>
                  <a:srgbClr val="303030"/>
                </a:solidFill>
                <a:effectLst/>
                <a:latin typeface="robotoregular"/>
              </a:rPr>
              <a:t>Gauge reading capability for system pressure monitoring</a:t>
            </a:r>
          </a:p>
          <a:p>
            <a:pPr algn="l">
              <a:buFont typeface="Arial" panose="020B0604020202020204" pitchFamily="34" charset="0"/>
              <a:buChar char="•"/>
            </a:pPr>
            <a:r>
              <a:rPr lang="en-US" altLang="zh-CN" sz="1400" b="0" i="0" dirty="0">
                <a:solidFill>
                  <a:srgbClr val="303030"/>
                </a:solidFill>
                <a:effectLst/>
                <a:latin typeface="robotoregular"/>
              </a:rPr>
              <a:t>Ready for wireless control via Vacuum Link app for pump operation on the go</a:t>
            </a:r>
          </a:p>
          <a:p>
            <a:pPr algn="l">
              <a:buFont typeface="Arial" panose="020B0604020202020204" pitchFamily="34" charset="0"/>
              <a:buChar char="•"/>
            </a:pPr>
            <a:r>
              <a:rPr lang="en-US" altLang="zh-CN" sz="1400" b="0" i="0" dirty="0">
                <a:solidFill>
                  <a:srgbClr val="303030"/>
                </a:solidFill>
                <a:effectLst/>
                <a:latin typeface="robotoregular"/>
              </a:rPr>
              <a:t>Radiation and magnetic field-proof design, with no embedded electronics, allows operation in demanding magnetic field and radiation environments</a:t>
            </a:r>
          </a:p>
          <a:p>
            <a:pPr algn="l">
              <a:buFont typeface="Arial" panose="020B0604020202020204" pitchFamily="34" charset="0"/>
              <a:buChar char="•"/>
            </a:pPr>
            <a:r>
              <a:rPr lang="en-US" altLang="zh-CN" sz="1400" b="0" i="0" dirty="0">
                <a:solidFill>
                  <a:srgbClr val="303030"/>
                </a:solidFill>
                <a:effectLst/>
                <a:latin typeface="robotoregular"/>
              </a:rPr>
              <a:t>Low electromagnetic emission guarantees no interference with application process</a:t>
            </a:r>
          </a:p>
        </p:txBody>
      </p:sp>
      <p:sp>
        <p:nvSpPr>
          <p:cNvPr id="9" name="TextBox 8">
            <a:extLst>
              <a:ext uri="{FF2B5EF4-FFF2-40B4-BE49-F238E27FC236}">
                <a16:creationId xmlns:a16="http://schemas.microsoft.com/office/drawing/2014/main" id="{20CC403F-B8E5-4BAD-9353-376558E1726C}"/>
              </a:ext>
            </a:extLst>
          </p:cNvPr>
          <p:cNvSpPr txBox="1"/>
          <p:nvPr/>
        </p:nvSpPr>
        <p:spPr>
          <a:xfrm>
            <a:off x="0" y="0"/>
            <a:ext cx="5397500" cy="4031873"/>
          </a:xfrm>
          <a:prstGeom prst="rect">
            <a:avLst/>
          </a:prstGeom>
          <a:noFill/>
        </p:spPr>
        <p:txBody>
          <a:bodyPr wrap="square">
            <a:spAutoFit/>
          </a:bodyPr>
          <a:lstStyle/>
          <a:p>
            <a:r>
              <a:rPr lang="en-US" altLang="zh-CN" sz="1600" b="0" i="0" dirty="0">
                <a:solidFill>
                  <a:srgbClr val="202020"/>
                </a:solidFill>
                <a:effectLst/>
                <a:latin typeface="robotoregular"/>
              </a:rPr>
              <a:t>Agilent </a:t>
            </a:r>
            <a:r>
              <a:rPr lang="en-US" altLang="zh-CN" sz="1600" b="0" i="0" dirty="0" err="1">
                <a:solidFill>
                  <a:srgbClr val="202020"/>
                </a:solidFill>
                <a:effectLst/>
                <a:latin typeface="robotoregular"/>
              </a:rPr>
              <a:t>TwisTorr</a:t>
            </a:r>
            <a:r>
              <a:rPr lang="en-US" altLang="zh-CN" sz="1600" b="0" i="0" dirty="0">
                <a:solidFill>
                  <a:srgbClr val="202020"/>
                </a:solidFill>
                <a:effectLst/>
                <a:latin typeface="robotoregular"/>
              </a:rPr>
              <a:t> 84 FS</a:t>
            </a:r>
          </a:p>
          <a:p>
            <a:r>
              <a:rPr lang="en-US" altLang="zh-CN" sz="1600" b="0" i="0" dirty="0">
                <a:solidFill>
                  <a:srgbClr val="202020"/>
                </a:solidFill>
                <a:effectLst/>
                <a:latin typeface="robotoregular"/>
              </a:rPr>
              <a:t>The new generation Turbo Pump with Agilent Floating Suspension</a:t>
            </a:r>
          </a:p>
          <a:p>
            <a:r>
              <a:rPr lang="en-US" altLang="zh-CN" sz="1600" b="0" i="0" dirty="0">
                <a:solidFill>
                  <a:srgbClr val="202020"/>
                </a:solidFill>
                <a:effectLst/>
                <a:latin typeface="robotoregular"/>
              </a:rPr>
              <a:t>The </a:t>
            </a:r>
            <a:r>
              <a:rPr lang="en-US" altLang="zh-CN" sz="1600" b="0" i="0" dirty="0" err="1">
                <a:solidFill>
                  <a:srgbClr val="202020"/>
                </a:solidFill>
                <a:effectLst/>
                <a:latin typeface="robotoregular"/>
              </a:rPr>
              <a:t>TwisTorr</a:t>
            </a:r>
            <a:r>
              <a:rPr lang="en-US" altLang="zh-CN" sz="1600" b="0" i="0" dirty="0">
                <a:solidFill>
                  <a:srgbClr val="202020"/>
                </a:solidFill>
                <a:effectLst/>
                <a:latin typeface="robotoregular"/>
              </a:rPr>
              <a:t> 84 FS is a small, 80 L/s turbo pump offering extremely low partial pressures for light gases. The synergy between turbo technology and innovative </a:t>
            </a:r>
            <a:r>
              <a:rPr lang="en-US" altLang="zh-CN" sz="1600" b="0" i="0" dirty="0" err="1">
                <a:solidFill>
                  <a:srgbClr val="202020"/>
                </a:solidFill>
                <a:effectLst/>
                <a:latin typeface="robotoregular"/>
              </a:rPr>
              <a:t>TwisTorr</a:t>
            </a:r>
            <a:r>
              <a:rPr lang="en-US" altLang="zh-CN" sz="1600" b="0" i="0" dirty="0">
                <a:solidFill>
                  <a:srgbClr val="202020"/>
                </a:solidFill>
                <a:effectLst/>
                <a:latin typeface="robotoregular"/>
              </a:rPr>
              <a:t> drag stages results in a high compression ratio, ideal for research and development, UHV systems, and nuclear research.</a:t>
            </a:r>
            <a:br>
              <a:rPr lang="en-US" altLang="zh-CN" sz="1600" dirty="0"/>
            </a:br>
            <a:br>
              <a:rPr lang="en-US" altLang="zh-CN" sz="1600" dirty="0"/>
            </a:br>
            <a:r>
              <a:rPr lang="en-US" altLang="zh-CN" sz="1600" b="0" i="0" dirty="0">
                <a:solidFill>
                  <a:srgbClr val="202020"/>
                </a:solidFill>
                <a:effectLst/>
                <a:latin typeface="robotoregular"/>
              </a:rPr>
              <a:t>Its floating suspension (AFS) enables low vibration and noise level, making it compatible with sensitive instrumentation and work environments. The unique cantilever </a:t>
            </a:r>
            <a:r>
              <a:rPr lang="en-US" altLang="zh-CN" sz="1600" b="0" i="0" dirty="0" err="1">
                <a:solidFill>
                  <a:srgbClr val="202020"/>
                </a:solidFill>
                <a:effectLst/>
                <a:latin typeface="robotoregular"/>
              </a:rPr>
              <a:t>sunspension</a:t>
            </a:r>
            <a:r>
              <a:rPr lang="en-US" altLang="zh-CN" sz="1600" b="0" i="0" dirty="0">
                <a:solidFill>
                  <a:srgbClr val="202020"/>
                </a:solidFill>
                <a:effectLst/>
                <a:latin typeface="robotoregular"/>
              </a:rPr>
              <a:t> ensures no magnetic interferences with your application and no hydrocarbon contamination.</a:t>
            </a:r>
            <a:endParaRPr lang="zh-CN" altLang="en-US" sz="1600" dirty="0"/>
          </a:p>
        </p:txBody>
      </p:sp>
    </p:spTree>
    <p:extLst>
      <p:ext uri="{BB962C8B-B14F-4D97-AF65-F5344CB8AC3E}">
        <p14:creationId xmlns:p14="http://schemas.microsoft.com/office/powerpoint/2010/main" val="1996873666"/>
      </p:ext>
    </p:extLst>
  </p:cSld>
  <p:clrMapOvr>
    <a:masterClrMapping/>
  </p:clrMapOvr>
</p:sld>
</file>

<file path=ppt/slides/slide4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4">
            <a:extLst>
              <a:ext uri="{FF2B5EF4-FFF2-40B4-BE49-F238E27FC236}">
                <a16:creationId xmlns:a16="http://schemas.microsoft.com/office/drawing/2014/main" id="{636030FD-E0D1-42C3-B630-3D2C86AF3928}"/>
              </a:ext>
            </a:extLst>
          </p:cNvPr>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1143000" y="0"/>
            <a:ext cx="6858000" cy="68580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422175012"/>
      </p:ext>
    </p:extLst>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2271ACAD-E792-4C05-A5BA-A98444399E2F}"/>
              </a:ext>
            </a:extLst>
          </p:cNvPr>
          <p:cNvSpPr txBox="1"/>
          <p:nvPr/>
        </p:nvSpPr>
        <p:spPr>
          <a:xfrm>
            <a:off x="1615046" y="3075057"/>
            <a:ext cx="5913927" cy="707886"/>
          </a:xfrm>
          <a:prstGeom prst="rect">
            <a:avLst/>
          </a:prstGeom>
          <a:noFill/>
        </p:spPr>
        <p:txBody>
          <a:bodyPr wrap="none" rtlCol="0">
            <a:spAutoFit/>
          </a:bodyPr>
          <a:lstStyle/>
          <a:p>
            <a:pPr algn="ctr"/>
            <a:r>
              <a:rPr lang="en-US" altLang="zh-CN" sz="4000" b="1" dirty="0">
                <a:solidFill>
                  <a:srgbClr val="0000CC"/>
                </a:solidFill>
              </a:rPr>
              <a:t>PXCT for Nuclear Reactions</a:t>
            </a:r>
            <a:endParaRPr lang="en-US" sz="4000" b="1" dirty="0">
              <a:solidFill>
                <a:srgbClr val="0000CC"/>
              </a:solidFill>
            </a:endParaRPr>
          </a:p>
        </p:txBody>
      </p:sp>
    </p:spTree>
    <p:extLst>
      <p:ext uri="{BB962C8B-B14F-4D97-AF65-F5344CB8AC3E}">
        <p14:creationId xmlns:p14="http://schemas.microsoft.com/office/powerpoint/2010/main" val="3225230575"/>
      </p:ext>
    </p:extLst>
  </p:cSld>
  <p:clrMapOvr>
    <a:masterClrMapping/>
  </p:clrMapOvr>
</p:sld>
</file>

<file path=ppt/slides/slide4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122" name="Picture 2">
            <a:extLst>
              <a:ext uri="{FF2B5EF4-FFF2-40B4-BE49-F238E27FC236}">
                <a16:creationId xmlns:a16="http://schemas.microsoft.com/office/drawing/2014/main" id="{0628102C-7DDE-491E-AA23-2B0788E8CAF4}"/>
              </a:ext>
            </a:extLst>
          </p:cNvPr>
          <p:cNvPicPr>
            <a:picLocks noChangeAspect="1" noChangeArrowheads="1"/>
          </p:cNvPicPr>
          <p:nvPr/>
        </p:nvPicPr>
        <p:blipFill>
          <a:blip r:embed="rId2" cstate="print">
            <a:extLst>
              <a:ext uri="{28A0092B-C50C-407E-A947-70E740481C1C}">
                <a14:useLocalDpi xmlns:a14="http://schemas.microsoft.com/office/drawing/2010/main"/>
              </a:ext>
            </a:extLst>
          </a:blip>
          <a:srcRect/>
          <a:stretch>
            <a:fillRect/>
          </a:stretch>
        </p:blipFill>
        <p:spPr bwMode="auto">
          <a:xfrm>
            <a:off x="0" y="0"/>
            <a:ext cx="4572000" cy="4572000"/>
          </a:xfrm>
          <a:prstGeom prst="rect">
            <a:avLst/>
          </a:prstGeom>
          <a:noFill/>
          <a:extLst>
            <a:ext uri="{909E8E84-426E-40DD-AFC4-6F175D3DCCD1}">
              <a14:hiddenFill xmlns:a14="http://schemas.microsoft.com/office/drawing/2010/main">
                <a:solidFill>
                  <a:srgbClr val="FFFFFF"/>
                </a:solidFill>
              </a14:hiddenFill>
            </a:ext>
          </a:extLst>
        </p:spPr>
      </p:pic>
      <p:pic>
        <p:nvPicPr>
          <p:cNvPr id="5124" name="Picture 4">
            <a:extLst>
              <a:ext uri="{FF2B5EF4-FFF2-40B4-BE49-F238E27FC236}">
                <a16:creationId xmlns:a16="http://schemas.microsoft.com/office/drawing/2014/main" id="{C1693761-6168-47A2-A7E2-94F755164D83}"/>
              </a:ext>
            </a:extLst>
          </p:cNvPr>
          <p:cNvPicPr>
            <a:picLocks noChangeAspect="1" noChangeArrowheads="1"/>
          </p:cNvPicPr>
          <p:nvPr/>
        </p:nvPicPr>
        <p:blipFill>
          <a:blip r:embed="rId3" cstate="print">
            <a:extLst>
              <a:ext uri="{28A0092B-C50C-407E-A947-70E740481C1C}">
                <a14:useLocalDpi xmlns:a14="http://schemas.microsoft.com/office/drawing/2010/main"/>
              </a:ext>
            </a:extLst>
          </a:blip>
          <a:srcRect/>
          <a:stretch>
            <a:fillRect/>
          </a:stretch>
        </p:blipFill>
        <p:spPr bwMode="auto">
          <a:xfrm>
            <a:off x="4572000" y="0"/>
            <a:ext cx="4572000" cy="4572000"/>
          </a:xfrm>
          <a:prstGeom prst="rect">
            <a:avLst/>
          </a:prstGeom>
          <a:noFill/>
          <a:extLst>
            <a:ext uri="{909E8E84-426E-40DD-AFC4-6F175D3DCCD1}">
              <a14:hiddenFill xmlns:a14="http://schemas.microsoft.com/office/drawing/2010/main">
                <a:solidFill>
                  <a:srgbClr val="FFFFFF"/>
                </a:solidFill>
              </a14:hiddenFill>
            </a:ext>
          </a:extLst>
        </p:spPr>
      </p:pic>
      <p:pic>
        <p:nvPicPr>
          <p:cNvPr id="3" name="Picture 2">
            <a:extLst>
              <a:ext uri="{FF2B5EF4-FFF2-40B4-BE49-F238E27FC236}">
                <a16:creationId xmlns:a16="http://schemas.microsoft.com/office/drawing/2014/main" id="{C256AFA9-025B-47B7-A1E0-62CF694F2BDE}"/>
              </a:ext>
            </a:extLst>
          </p:cNvPr>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0" y="4457700"/>
            <a:ext cx="6467475" cy="990600"/>
          </a:xfrm>
          <a:prstGeom prst="rect">
            <a:avLst/>
          </a:prstGeom>
        </p:spPr>
      </p:pic>
    </p:spTree>
    <p:extLst>
      <p:ext uri="{BB962C8B-B14F-4D97-AF65-F5344CB8AC3E}">
        <p14:creationId xmlns:p14="http://schemas.microsoft.com/office/powerpoint/2010/main" val="2039880354"/>
      </p:ext>
    </p:extLst>
  </p:cSld>
  <p:clrMapOvr>
    <a:masterClrMapping/>
  </p:clrMapOvr>
</p:sld>
</file>

<file path=ppt/slides/slide4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4C5F9E8B-655E-48A4-9B64-E1D632C199AD}"/>
              </a:ext>
            </a:extLst>
          </p:cNvPr>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0" y="104607"/>
            <a:ext cx="9144000" cy="3829386"/>
          </a:xfrm>
          <a:prstGeom prst="rect">
            <a:avLst/>
          </a:prstGeom>
        </p:spPr>
      </p:pic>
      <p:sp>
        <p:nvSpPr>
          <p:cNvPr id="5" name="TextBox 4">
            <a:extLst>
              <a:ext uri="{FF2B5EF4-FFF2-40B4-BE49-F238E27FC236}">
                <a16:creationId xmlns:a16="http://schemas.microsoft.com/office/drawing/2014/main" id="{58F52EDE-04AB-43D4-97A5-2AEDF1DD0ADF}"/>
              </a:ext>
            </a:extLst>
          </p:cNvPr>
          <p:cNvSpPr txBox="1"/>
          <p:nvPr/>
        </p:nvSpPr>
        <p:spPr>
          <a:xfrm>
            <a:off x="2616200" y="209034"/>
            <a:ext cx="1498600" cy="369332"/>
          </a:xfrm>
          <a:prstGeom prst="rect">
            <a:avLst/>
          </a:prstGeom>
          <a:noFill/>
        </p:spPr>
        <p:txBody>
          <a:bodyPr wrap="square">
            <a:spAutoFit/>
          </a:bodyPr>
          <a:lstStyle/>
          <a:p>
            <a:r>
              <a:rPr lang="en-US" altLang="zh-CN" b="0" i="0" dirty="0">
                <a:solidFill>
                  <a:srgbClr val="202020"/>
                </a:solidFill>
                <a:effectLst/>
                <a:latin typeface="robotomedium"/>
              </a:rPr>
              <a:t>Flange Type</a:t>
            </a:r>
            <a:endParaRPr lang="zh-CN" altLang="en-US" dirty="0"/>
          </a:p>
        </p:txBody>
      </p:sp>
      <p:sp>
        <p:nvSpPr>
          <p:cNvPr id="6" name="TextBox 5">
            <a:extLst>
              <a:ext uri="{FF2B5EF4-FFF2-40B4-BE49-F238E27FC236}">
                <a16:creationId xmlns:a16="http://schemas.microsoft.com/office/drawing/2014/main" id="{06630AAE-4F60-46B2-A3FE-9905E150307E}"/>
              </a:ext>
            </a:extLst>
          </p:cNvPr>
          <p:cNvSpPr txBox="1"/>
          <p:nvPr/>
        </p:nvSpPr>
        <p:spPr>
          <a:xfrm>
            <a:off x="3732612" y="1116568"/>
            <a:ext cx="2627964" cy="369332"/>
          </a:xfrm>
          <a:prstGeom prst="rect">
            <a:avLst/>
          </a:prstGeom>
          <a:noFill/>
        </p:spPr>
        <p:txBody>
          <a:bodyPr wrap="none" rtlCol="0">
            <a:spAutoFit/>
          </a:bodyPr>
          <a:lstStyle/>
          <a:p>
            <a:r>
              <a:rPr lang="en-US" altLang="zh-CN" dirty="0">
                <a:solidFill>
                  <a:srgbClr val="C00000"/>
                </a:solidFill>
              </a:rPr>
              <a:t>Most common and simple</a:t>
            </a:r>
            <a:endParaRPr lang="zh-CN" altLang="en-US" dirty="0">
              <a:solidFill>
                <a:srgbClr val="C00000"/>
              </a:solidFill>
            </a:endParaRPr>
          </a:p>
        </p:txBody>
      </p:sp>
      <p:sp>
        <p:nvSpPr>
          <p:cNvPr id="7" name="TextBox 6">
            <a:extLst>
              <a:ext uri="{FF2B5EF4-FFF2-40B4-BE49-F238E27FC236}">
                <a16:creationId xmlns:a16="http://schemas.microsoft.com/office/drawing/2014/main" id="{AF971E33-8CD5-4844-83B2-C0A8A2BEEF53}"/>
              </a:ext>
            </a:extLst>
          </p:cNvPr>
          <p:cNvSpPr txBox="1"/>
          <p:nvPr/>
        </p:nvSpPr>
        <p:spPr>
          <a:xfrm>
            <a:off x="0" y="5922396"/>
            <a:ext cx="9144000" cy="830997"/>
          </a:xfrm>
          <a:prstGeom prst="rect">
            <a:avLst/>
          </a:prstGeom>
          <a:noFill/>
        </p:spPr>
        <p:txBody>
          <a:bodyPr wrap="square">
            <a:spAutoFit/>
          </a:bodyPr>
          <a:lstStyle/>
          <a:p>
            <a:pPr algn="just"/>
            <a:r>
              <a:rPr lang="en-US" altLang="zh-CN" sz="1600" dirty="0">
                <a:effectLst/>
                <a:latin typeface="Calibri" panose="020F0502020204030204" pitchFamily="34" charset="0"/>
                <a:ea typeface="DengXian" panose="02010600030101010101" pitchFamily="2" charset="-122"/>
                <a:cs typeface="MS PGothic" panose="020B0600070205080204" pitchFamily="34" charset="-128"/>
              </a:rPr>
              <a:t>Michael Welton:</a:t>
            </a:r>
          </a:p>
          <a:p>
            <a:pPr lvl="0" algn="just">
              <a:spcAft>
                <a:spcPts val="0"/>
              </a:spcAft>
            </a:pPr>
            <a:r>
              <a:rPr lang="en-US" altLang="zh-CN" sz="1600" dirty="0">
                <a:effectLst/>
                <a:latin typeface="Calibri" panose="020F0502020204030204" pitchFamily="34" charset="0"/>
                <a:ea typeface="DengXian" panose="02010600030101010101" pitchFamily="2" charset="-122"/>
                <a:cs typeface="MS PGothic" panose="020B0600070205080204" pitchFamily="34" charset="-128"/>
              </a:rPr>
              <a:t>Flange size really depends on the flange size on your chamber. Most common flanges on the FS-84 pumps in this lab are KF-40 and CF 2.75”.  KF-40 is the simplest choice. Adaptor flanges can be purchased if needed.</a:t>
            </a:r>
            <a:endParaRPr lang="zh-CN" altLang="zh-CN" sz="1400" dirty="0">
              <a:effectLst/>
              <a:latin typeface="DengXian" panose="02010600030101010101" pitchFamily="2" charset="-122"/>
              <a:ea typeface="DengXian" panose="02010600030101010101" pitchFamily="2" charset="-122"/>
              <a:cs typeface="MS PGothic" panose="020B0600070205080204" pitchFamily="34" charset="-128"/>
            </a:endParaRPr>
          </a:p>
        </p:txBody>
      </p:sp>
    </p:spTree>
    <p:extLst>
      <p:ext uri="{BB962C8B-B14F-4D97-AF65-F5344CB8AC3E}">
        <p14:creationId xmlns:p14="http://schemas.microsoft.com/office/powerpoint/2010/main" val="508895790"/>
      </p:ext>
    </p:extLst>
  </p:cSld>
  <p:clrMapOvr>
    <a:masterClrMapping/>
  </p:clrMapOvr>
</p:sld>
</file>

<file path=ppt/slides/slide4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170" name="Picture 2">
            <a:extLst>
              <a:ext uri="{FF2B5EF4-FFF2-40B4-BE49-F238E27FC236}">
                <a16:creationId xmlns:a16="http://schemas.microsoft.com/office/drawing/2014/main" id="{EC9635E1-7BC6-4FF0-B8CC-7C9FE781AB64}"/>
              </a:ext>
            </a:extLst>
          </p:cNvPr>
          <p:cNvPicPr>
            <a:picLocks noChangeAspect="1" noChangeArrowheads="1"/>
          </p:cNvPicPr>
          <p:nvPr/>
        </p:nvPicPr>
        <p:blipFill rotWithShape="1">
          <a:blip r:embed="rId2" cstate="print">
            <a:extLst>
              <a:ext uri="{28A0092B-C50C-407E-A947-70E740481C1C}">
                <a14:useLocalDpi xmlns:a14="http://schemas.microsoft.com/office/drawing/2010/main"/>
              </a:ext>
            </a:extLst>
          </a:blip>
          <a:srcRect/>
          <a:stretch/>
        </p:blipFill>
        <p:spPr bwMode="auto">
          <a:xfrm>
            <a:off x="0" y="0"/>
            <a:ext cx="6858000" cy="2819400"/>
          </a:xfrm>
          <a:prstGeom prst="rect">
            <a:avLst/>
          </a:prstGeom>
          <a:noFill/>
          <a:extLst>
            <a:ext uri="{909E8E84-426E-40DD-AFC4-6F175D3DCCD1}">
              <a14:hiddenFill xmlns:a14="http://schemas.microsoft.com/office/drawing/2010/main">
                <a:solidFill>
                  <a:srgbClr val="FFFFFF"/>
                </a:solidFill>
              </a14:hiddenFill>
            </a:ext>
          </a:extLst>
        </p:spPr>
      </p:pic>
      <p:sp>
        <p:nvSpPr>
          <p:cNvPr id="4" name="TextBox 3">
            <a:extLst>
              <a:ext uri="{FF2B5EF4-FFF2-40B4-BE49-F238E27FC236}">
                <a16:creationId xmlns:a16="http://schemas.microsoft.com/office/drawing/2014/main" id="{856FCD03-3E84-4E15-A541-A2BD501AEA83}"/>
              </a:ext>
            </a:extLst>
          </p:cNvPr>
          <p:cNvSpPr txBox="1"/>
          <p:nvPr/>
        </p:nvSpPr>
        <p:spPr>
          <a:xfrm>
            <a:off x="0" y="2518540"/>
            <a:ext cx="9144000" cy="1323439"/>
          </a:xfrm>
          <a:prstGeom prst="rect">
            <a:avLst/>
          </a:prstGeom>
          <a:noFill/>
        </p:spPr>
        <p:txBody>
          <a:bodyPr wrap="square">
            <a:spAutoFit/>
          </a:bodyPr>
          <a:lstStyle/>
          <a:p>
            <a:pPr algn="l" fontAlgn="ctr"/>
            <a:r>
              <a:rPr lang="en-US" altLang="zh-CN" sz="1600" b="0" i="0" dirty="0" err="1">
                <a:solidFill>
                  <a:srgbClr val="303030"/>
                </a:solidFill>
                <a:effectLst/>
                <a:latin typeface="roboto_condensedlight"/>
              </a:rPr>
              <a:t>TwisTorr</a:t>
            </a:r>
            <a:r>
              <a:rPr lang="en-US" altLang="zh-CN" sz="1600" b="0" i="0" dirty="0">
                <a:solidFill>
                  <a:srgbClr val="303030"/>
                </a:solidFill>
                <a:effectLst/>
                <a:latin typeface="roboto_condensedlight"/>
              </a:rPr>
              <a:t> 84 FS Onboard Controller</a:t>
            </a:r>
          </a:p>
          <a:p>
            <a:pPr algn="l"/>
            <a:r>
              <a:rPr lang="en-US" altLang="zh-CN" sz="1600" b="0" i="0" dirty="0">
                <a:solidFill>
                  <a:srgbClr val="202020"/>
                </a:solidFill>
                <a:effectLst/>
                <a:latin typeface="robotoregular"/>
              </a:rPr>
              <a:t>The </a:t>
            </a:r>
            <a:r>
              <a:rPr lang="en-US" altLang="zh-CN" sz="1600" b="0" i="0" dirty="0" err="1">
                <a:solidFill>
                  <a:srgbClr val="202020"/>
                </a:solidFill>
                <a:effectLst/>
                <a:latin typeface="robotoregular"/>
              </a:rPr>
              <a:t>TwisTorr</a:t>
            </a:r>
            <a:r>
              <a:rPr lang="en-US" altLang="zh-CN" sz="1600" b="0" i="0" dirty="0">
                <a:solidFill>
                  <a:srgbClr val="202020"/>
                </a:solidFill>
                <a:effectLst/>
                <a:latin typeface="robotoregular"/>
              </a:rPr>
              <a:t> 84 FS onboard controller is a small turbo pump control unit able to read pressure via active gauges. Its compact size allows multiple mounting options, and analog and serial interfaces enable easy system integration. The onboard controller can be mounted on or by your pump, with two versions available: 24 Vdc or 100–240 Vac.</a:t>
            </a:r>
          </a:p>
        </p:txBody>
      </p:sp>
      <p:pic>
        <p:nvPicPr>
          <p:cNvPr id="5" name="Picture 4">
            <a:extLst>
              <a:ext uri="{FF2B5EF4-FFF2-40B4-BE49-F238E27FC236}">
                <a16:creationId xmlns:a16="http://schemas.microsoft.com/office/drawing/2014/main" id="{D75C4D36-4384-4080-843B-3A69D1BA2A29}"/>
              </a:ext>
            </a:extLst>
          </p:cNvPr>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88900" y="4017962"/>
            <a:ext cx="8153400" cy="2047875"/>
          </a:xfrm>
          <a:prstGeom prst="rect">
            <a:avLst/>
          </a:prstGeom>
        </p:spPr>
      </p:pic>
    </p:spTree>
    <p:extLst>
      <p:ext uri="{BB962C8B-B14F-4D97-AF65-F5344CB8AC3E}">
        <p14:creationId xmlns:p14="http://schemas.microsoft.com/office/powerpoint/2010/main" val="2847886653"/>
      </p:ext>
    </p:extLst>
  </p:cSld>
  <p:clrMapOvr>
    <a:masterClrMapping/>
  </p:clrMapOvr>
</p:sld>
</file>

<file path=ppt/slides/slide4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194" name="Picture 2">
            <a:extLst>
              <a:ext uri="{FF2B5EF4-FFF2-40B4-BE49-F238E27FC236}">
                <a16:creationId xmlns:a16="http://schemas.microsoft.com/office/drawing/2014/main" id="{C62165DC-1CD1-4C85-B2F6-075FCDA6126D}"/>
              </a:ext>
            </a:extLst>
          </p:cNvPr>
          <p:cNvPicPr>
            <a:picLocks noChangeAspect="1" noChangeArrowheads="1"/>
          </p:cNvPicPr>
          <p:nvPr/>
        </p:nvPicPr>
        <p:blipFill>
          <a:blip r:embed="rId2" cstate="print">
            <a:extLst>
              <a:ext uri="{28A0092B-C50C-407E-A947-70E740481C1C}">
                <a14:useLocalDpi xmlns:a14="http://schemas.microsoft.com/office/drawing/2010/main"/>
              </a:ext>
            </a:extLst>
          </a:blip>
          <a:srcRect/>
          <a:stretch>
            <a:fillRect/>
          </a:stretch>
        </p:blipFill>
        <p:spPr bwMode="auto">
          <a:xfrm>
            <a:off x="0" y="0"/>
            <a:ext cx="3048000" cy="3048000"/>
          </a:xfrm>
          <a:prstGeom prst="rect">
            <a:avLst/>
          </a:prstGeom>
          <a:noFill/>
          <a:extLst>
            <a:ext uri="{909E8E84-426E-40DD-AFC4-6F175D3DCCD1}">
              <a14:hiddenFill xmlns:a14="http://schemas.microsoft.com/office/drawing/2010/main">
                <a:solidFill>
                  <a:srgbClr val="FFFFFF"/>
                </a:solidFill>
              </a14:hiddenFill>
            </a:ext>
          </a:extLst>
        </p:spPr>
      </p:pic>
      <p:sp>
        <p:nvSpPr>
          <p:cNvPr id="4" name="TextBox 3">
            <a:extLst>
              <a:ext uri="{FF2B5EF4-FFF2-40B4-BE49-F238E27FC236}">
                <a16:creationId xmlns:a16="http://schemas.microsoft.com/office/drawing/2014/main" id="{8E7922CD-B9C5-41D9-8800-700DDBEF8C66}"/>
              </a:ext>
            </a:extLst>
          </p:cNvPr>
          <p:cNvSpPr txBox="1"/>
          <p:nvPr/>
        </p:nvSpPr>
        <p:spPr>
          <a:xfrm>
            <a:off x="3048000" y="0"/>
            <a:ext cx="6096000" cy="2031325"/>
          </a:xfrm>
          <a:prstGeom prst="rect">
            <a:avLst/>
          </a:prstGeom>
          <a:noFill/>
        </p:spPr>
        <p:txBody>
          <a:bodyPr wrap="square">
            <a:spAutoFit/>
          </a:bodyPr>
          <a:lstStyle/>
          <a:p>
            <a:pPr algn="l" fontAlgn="ctr"/>
            <a:r>
              <a:rPr lang="en-US" altLang="zh-CN" b="0" i="0" dirty="0" err="1">
                <a:solidFill>
                  <a:srgbClr val="303030"/>
                </a:solidFill>
                <a:effectLst/>
                <a:latin typeface="roboto_condensedlight"/>
              </a:rPr>
              <a:t>TwisTorr</a:t>
            </a:r>
            <a:r>
              <a:rPr lang="en-US" altLang="zh-CN" b="0" i="0" dirty="0">
                <a:solidFill>
                  <a:srgbClr val="303030"/>
                </a:solidFill>
                <a:effectLst/>
                <a:latin typeface="roboto_condensedlight"/>
              </a:rPr>
              <a:t> 84 FS-AG Rack Controller</a:t>
            </a:r>
          </a:p>
          <a:p>
            <a:pPr algn="l"/>
            <a:r>
              <a:rPr lang="en-US" altLang="zh-CN" b="0" i="0" dirty="0">
                <a:solidFill>
                  <a:srgbClr val="202020"/>
                </a:solidFill>
                <a:effectLst/>
                <a:latin typeface="robotoregular"/>
              </a:rPr>
              <a:t>The rack-mounting remote control unit for the </a:t>
            </a:r>
            <a:r>
              <a:rPr lang="en-US" altLang="zh-CN" b="0" i="0" dirty="0" err="1">
                <a:solidFill>
                  <a:srgbClr val="202020"/>
                </a:solidFill>
                <a:effectLst/>
                <a:latin typeface="robotoregular"/>
              </a:rPr>
              <a:t>TwisTorr</a:t>
            </a:r>
            <a:r>
              <a:rPr lang="en-US" altLang="zh-CN" b="0" i="0" dirty="0">
                <a:solidFill>
                  <a:srgbClr val="202020"/>
                </a:solidFill>
                <a:effectLst/>
                <a:latin typeface="robotoregular"/>
              </a:rPr>
              <a:t> 84 FS turbo pump drives the pump in real time. This drive unit adapts speed and power as required by gas flow, gas type, pressures, and other factors such as cooling. This controller is capable of reading active gauges and driving accessories such as vent valves and the air cooling fan.</a:t>
            </a:r>
          </a:p>
        </p:txBody>
      </p:sp>
      <p:pic>
        <p:nvPicPr>
          <p:cNvPr id="5" name="Picture 4">
            <a:extLst>
              <a:ext uri="{FF2B5EF4-FFF2-40B4-BE49-F238E27FC236}">
                <a16:creationId xmlns:a16="http://schemas.microsoft.com/office/drawing/2014/main" id="{4893DA00-D0E8-40FC-9375-D7C1CDBE4E11}"/>
              </a:ext>
            </a:extLst>
          </p:cNvPr>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2244793" y="2247900"/>
            <a:ext cx="6899208" cy="1335595"/>
          </a:xfrm>
          <a:prstGeom prst="rect">
            <a:avLst/>
          </a:prstGeom>
        </p:spPr>
      </p:pic>
      <p:sp>
        <p:nvSpPr>
          <p:cNvPr id="7" name="TextBox 6">
            <a:extLst>
              <a:ext uri="{FF2B5EF4-FFF2-40B4-BE49-F238E27FC236}">
                <a16:creationId xmlns:a16="http://schemas.microsoft.com/office/drawing/2014/main" id="{032B09BA-E97D-4327-A3C8-618E70352B64}"/>
              </a:ext>
            </a:extLst>
          </p:cNvPr>
          <p:cNvSpPr txBox="1"/>
          <p:nvPr/>
        </p:nvSpPr>
        <p:spPr>
          <a:xfrm>
            <a:off x="0" y="4510901"/>
            <a:ext cx="9144000" cy="2308324"/>
          </a:xfrm>
          <a:prstGeom prst="rect">
            <a:avLst/>
          </a:prstGeom>
          <a:noFill/>
        </p:spPr>
        <p:txBody>
          <a:bodyPr wrap="square">
            <a:spAutoFit/>
          </a:bodyPr>
          <a:lstStyle/>
          <a:p>
            <a:pPr>
              <a:spcAft>
                <a:spcPts val="0"/>
              </a:spcAft>
            </a:pPr>
            <a:r>
              <a:rPr lang="en-US" altLang="zh-CN" sz="1600" dirty="0">
                <a:solidFill>
                  <a:srgbClr val="000000"/>
                </a:solidFill>
                <a:effectLst/>
                <a:latin typeface="Calibri" panose="020F0502020204030204" pitchFamily="34" charset="0"/>
                <a:ea typeface="Times New Roman" panose="02020603050405020304" pitchFamily="18" charset="0"/>
              </a:rPr>
              <a:t>John Priller:</a:t>
            </a:r>
          </a:p>
          <a:p>
            <a:pPr>
              <a:spcAft>
                <a:spcPts val="0"/>
              </a:spcAft>
            </a:pPr>
            <a:r>
              <a:rPr lang="en-US" altLang="zh-CN" sz="1600" dirty="0">
                <a:solidFill>
                  <a:srgbClr val="000000"/>
                </a:solidFill>
                <a:effectLst/>
                <a:latin typeface="Calibri" panose="020F0502020204030204" pitchFamily="34" charset="0"/>
                <a:ea typeface="Times New Roman" panose="02020603050405020304" pitchFamily="18" charset="0"/>
              </a:rPr>
              <a:t>If the controllers need to be interfaced to the EPICS control system, then RS232/RS485 is the better option.  Then they can be communicated with using Moxa ethernet/serial converters, </a:t>
            </a:r>
            <a:r>
              <a:rPr lang="en-US" altLang="zh-CN" sz="1600" b="1" dirty="0">
                <a:solidFill>
                  <a:srgbClr val="000000"/>
                </a:solidFill>
                <a:effectLst/>
                <a:latin typeface="Calibri" panose="020F0502020204030204" pitchFamily="34" charset="0"/>
                <a:ea typeface="Times New Roman" panose="02020603050405020304" pitchFamily="18" charset="0"/>
              </a:rPr>
              <a:t>we use these all over the FRIB vacuum system for temperature gauges and pump controllers</a:t>
            </a:r>
            <a:r>
              <a:rPr lang="en-US" altLang="zh-CN" sz="1600" dirty="0">
                <a:solidFill>
                  <a:srgbClr val="000000"/>
                </a:solidFill>
                <a:effectLst/>
                <a:latin typeface="Calibri" panose="020F0502020204030204" pitchFamily="34" charset="0"/>
                <a:ea typeface="Times New Roman" panose="02020603050405020304" pitchFamily="18" charset="0"/>
              </a:rPr>
              <a:t>.  In fact we already communicate with a number of Agilent </a:t>
            </a:r>
            <a:r>
              <a:rPr lang="en-US" altLang="zh-CN" sz="1600" dirty="0" err="1">
                <a:solidFill>
                  <a:srgbClr val="000000"/>
                </a:solidFill>
                <a:effectLst/>
                <a:latin typeface="Calibri" panose="020F0502020204030204" pitchFamily="34" charset="0"/>
                <a:ea typeface="Times New Roman" panose="02020603050405020304" pitchFamily="18" charset="0"/>
              </a:rPr>
              <a:t>Twistorrs</a:t>
            </a:r>
            <a:r>
              <a:rPr lang="en-US" altLang="zh-CN" sz="1600" dirty="0">
                <a:solidFill>
                  <a:srgbClr val="000000"/>
                </a:solidFill>
                <a:effectLst/>
                <a:latin typeface="Calibri" panose="020F0502020204030204" pitchFamily="34" charset="0"/>
                <a:ea typeface="Times New Roman" panose="02020603050405020304" pitchFamily="18" charset="0"/>
              </a:rPr>
              <a:t>, X3501 6400's.  They may use the same protocol as your controller, I'd have to look at a manual. </a:t>
            </a:r>
            <a:endParaRPr lang="zh-CN" altLang="zh-CN" sz="1600" dirty="0">
              <a:effectLst/>
              <a:latin typeface="Times New Roman" panose="02020603050405020304" pitchFamily="18" charset="0"/>
              <a:ea typeface="DengXian" panose="02010600030101010101" pitchFamily="2" charset="-122"/>
            </a:endParaRPr>
          </a:p>
          <a:p>
            <a:pPr>
              <a:spcAft>
                <a:spcPts val="0"/>
              </a:spcAft>
            </a:pPr>
            <a:r>
              <a:rPr lang="en-US" altLang="zh-CN" sz="1600" dirty="0">
                <a:solidFill>
                  <a:srgbClr val="000000"/>
                </a:solidFill>
                <a:effectLst/>
                <a:latin typeface="Calibri" panose="020F0502020204030204" pitchFamily="34" charset="0"/>
                <a:ea typeface="Times New Roman" panose="02020603050405020304" pitchFamily="18" charset="0"/>
              </a:rPr>
              <a:t> </a:t>
            </a:r>
            <a:endParaRPr lang="zh-CN" altLang="zh-CN" sz="1600" dirty="0">
              <a:effectLst/>
              <a:latin typeface="Times New Roman" panose="02020603050405020304" pitchFamily="18" charset="0"/>
              <a:ea typeface="DengXian" panose="02010600030101010101" pitchFamily="2" charset="-122"/>
            </a:endParaRPr>
          </a:p>
          <a:p>
            <a:pPr>
              <a:spcAft>
                <a:spcPts val="0"/>
              </a:spcAft>
            </a:pPr>
            <a:r>
              <a:rPr lang="en-US" altLang="zh-CN" sz="1600" dirty="0">
                <a:solidFill>
                  <a:srgbClr val="000000"/>
                </a:solidFill>
                <a:effectLst/>
                <a:latin typeface="Calibri" panose="020F0502020204030204" pitchFamily="34" charset="0"/>
                <a:ea typeface="Times New Roman" panose="02020603050405020304" pitchFamily="18" charset="0"/>
              </a:rPr>
              <a:t>Profibus is a lot less common.  We have very little of that in use right now, some PLC interfaces may use it but that's it.</a:t>
            </a:r>
            <a:endParaRPr lang="zh-CN" altLang="zh-CN" sz="1600" dirty="0">
              <a:effectLst/>
              <a:latin typeface="Times New Roman" panose="02020603050405020304" pitchFamily="18" charset="0"/>
              <a:ea typeface="DengXian" panose="02010600030101010101" pitchFamily="2" charset="-122"/>
            </a:endParaRPr>
          </a:p>
        </p:txBody>
      </p:sp>
      <p:sp>
        <p:nvSpPr>
          <p:cNvPr id="9" name="TextBox 8">
            <a:extLst>
              <a:ext uri="{FF2B5EF4-FFF2-40B4-BE49-F238E27FC236}">
                <a16:creationId xmlns:a16="http://schemas.microsoft.com/office/drawing/2014/main" id="{976C25EC-30D9-4D2D-A8FE-36C7E59ABE7C}"/>
              </a:ext>
            </a:extLst>
          </p:cNvPr>
          <p:cNvSpPr txBox="1"/>
          <p:nvPr/>
        </p:nvSpPr>
        <p:spPr>
          <a:xfrm>
            <a:off x="0" y="3583495"/>
            <a:ext cx="9144000" cy="830997"/>
          </a:xfrm>
          <a:prstGeom prst="rect">
            <a:avLst/>
          </a:prstGeom>
          <a:noFill/>
        </p:spPr>
        <p:txBody>
          <a:bodyPr wrap="square">
            <a:spAutoFit/>
          </a:bodyPr>
          <a:lstStyle/>
          <a:p>
            <a:pPr algn="just"/>
            <a:r>
              <a:rPr lang="en-US" altLang="zh-CN" sz="1600" dirty="0">
                <a:effectLst/>
                <a:latin typeface="Calibri" panose="020F0502020204030204" pitchFamily="34" charset="0"/>
                <a:ea typeface="DengXian" panose="02010600030101010101" pitchFamily="2" charset="-122"/>
                <a:cs typeface="MS PGothic" panose="020B0600070205080204" pitchFamily="34" charset="-128"/>
              </a:rPr>
              <a:t>Michael Welton:</a:t>
            </a:r>
          </a:p>
          <a:p>
            <a:pPr lvl="0" algn="just">
              <a:spcAft>
                <a:spcPts val="0"/>
              </a:spcAft>
            </a:pPr>
            <a:r>
              <a:rPr lang="en-US" altLang="zh-CN" sz="1600" dirty="0">
                <a:effectLst/>
                <a:latin typeface="Calibri" panose="020F0502020204030204" pitchFamily="34" charset="0"/>
                <a:ea typeface="DengXian" panose="02010600030101010101" pitchFamily="2" charset="-122"/>
                <a:cs typeface="MS PGothic" panose="020B0600070205080204" pitchFamily="34" charset="-128"/>
              </a:rPr>
              <a:t>I only have experience with the </a:t>
            </a:r>
            <a:r>
              <a:rPr lang="en-US" altLang="zh-CN" sz="1600" b="1" dirty="0">
                <a:effectLst/>
                <a:latin typeface="Calibri" panose="020F0502020204030204" pitchFamily="34" charset="0"/>
                <a:ea typeface="DengXian" panose="02010600030101010101" pitchFamily="2" charset="-122"/>
                <a:cs typeface="MS PGothic" panose="020B0600070205080204" pitchFamily="34" charset="-128"/>
              </a:rPr>
              <a:t>RS232/485</a:t>
            </a:r>
            <a:r>
              <a:rPr lang="en-US" altLang="zh-CN" sz="1600" dirty="0">
                <a:effectLst/>
                <a:latin typeface="Calibri" panose="020F0502020204030204" pitchFamily="34" charset="0"/>
                <a:ea typeface="DengXian" panose="02010600030101010101" pitchFamily="2" charset="-122"/>
                <a:cs typeface="MS PGothic" panose="020B0600070205080204" pitchFamily="34" charset="-128"/>
              </a:rPr>
              <a:t> means of communicating with these controllers. Maybe asking someone from the controls group would be best.</a:t>
            </a:r>
            <a:endParaRPr lang="zh-CN" altLang="zh-CN" sz="1400" dirty="0">
              <a:effectLst/>
              <a:latin typeface="DengXian" panose="02010600030101010101" pitchFamily="2" charset="-122"/>
              <a:ea typeface="DengXian" panose="02010600030101010101" pitchFamily="2" charset="-122"/>
              <a:cs typeface="MS PGothic" panose="020B0600070205080204" pitchFamily="34" charset="-128"/>
            </a:endParaRPr>
          </a:p>
        </p:txBody>
      </p:sp>
      <p:sp>
        <p:nvSpPr>
          <p:cNvPr id="10" name="TextBox 9">
            <a:extLst>
              <a:ext uri="{FF2B5EF4-FFF2-40B4-BE49-F238E27FC236}">
                <a16:creationId xmlns:a16="http://schemas.microsoft.com/office/drawing/2014/main" id="{5E58AAD6-A05F-4059-AC63-4437CB0AADA1}"/>
              </a:ext>
            </a:extLst>
          </p:cNvPr>
          <p:cNvSpPr txBox="1"/>
          <p:nvPr/>
        </p:nvSpPr>
        <p:spPr>
          <a:xfrm>
            <a:off x="6035543" y="2716768"/>
            <a:ext cx="1162306" cy="369332"/>
          </a:xfrm>
          <a:prstGeom prst="rect">
            <a:avLst/>
          </a:prstGeom>
          <a:noFill/>
        </p:spPr>
        <p:txBody>
          <a:bodyPr wrap="none" rtlCol="0">
            <a:spAutoFit/>
          </a:bodyPr>
          <a:lstStyle/>
          <a:p>
            <a:r>
              <a:rPr lang="en-US" altLang="zh-CN" dirty="0">
                <a:solidFill>
                  <a:srgbClr val="C00000"/>
                </a:solidFill>
              </a:rPr>
              <a:t>purchased</a:t>
            </a:r>
            <a:endParaRPr lang="zh-CN" altLang="en-US" dirty="0">
              <a:solidFill>
                <a:srgbClr val="C00000"/>
              </a:solidFill>
            </a:endParaRPr>
          </a:p>
        </p:txBody>
      </p:sp>
    </p:spTree>
    <p:extLst>
      <p:ext uri="{BB962C8B-B14F-4D97-AF65-F5344CB8AC3E}">
        <p14:creationId xmlns:p14="http://schemas.microsoft.com/office/powerpoint/2010/main" val="1319897989"/>
      </p:ext>
    </p:extLst>
  </p:cSld>
  <p:clrMapOvr>
    <a:masterClrMapping/>
  </p:clrMapOvr>
</p:sld>
</file>

<file path=ppt/slides/slide4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722D2E0E-4A8E-4727-886E-0526C124A9B5}"/>
              </a:ext>
            </a:extLst>
          </p:cNvPr>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0" y="861377"/>
            <a:ext cx="9144000" cy="5135246"/>
          </a:xfrm>
          <a:prstGeom prst="rect">
            <a:avLst/>
          </a:prstGeom>
        </p:spPr>
      </p:pic>
    </p:spTree>
    <p:extLst>
      <p:ext uri="{BB962C8B-B14F-4D97-AF65-F5344CB8AC3E}">
        <p14:creationId xmlns:p14="http://schemas.microsoft.com/office/powerpoint/2010/main" val="271584204"/>
      </p:ext>
    </p:extLst>
  </p:cSld>
  <p:clrMapOvr>
    <a:masterClrMapping/>
  </p:clrMapOvr>
</p:sld>
</file>

<file path=ppt/slides/slide4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FF07C3A1-6515-45B3-A26B-B5B32D9CC71F}"/>
              </a:ext>
            </a:extLst>
          </p:cNvPr>
          <p:cNvPicPr>
            <a:picLocks noChangeAspect="1"/>
          </p:cNvPicPr>
          <p:nvPr/>
        </p:nvPicPr>
        <p:blipFill>
          <a:blip r:embed="rId2" cstate="print">
            <a:extLst>
              <a:ext uri="{28A0092B-C50C-407E-A947-70E740481C1C}">
                <a14:useLocalDpi xmlns:a14="http://schemas.microsoft.com/office/drawing/2010/main"/>
              </a:ext>
            </a:extLst>
          </a:blip>
          <a:stretch>
            <a:fillRect/>
          </a:stretch>
        </p:blipFill>
        <p:spPr>
          <a:xfrm>
            <a:off x="0" y="861218"/>
            <a:ext cx="9144000" cy="5135563"/>
          </a:xfrm>
          <a:prstGeom prst="rect">
            <a:avLst/>
          </a:prstGeom>
        </p:spPr>
      </p:pic>
    </p:spTree>
    <p:extLst>
      <p:ext uri="{BB962C8B-B14F-4D97-AF65-F5344CB8AC3E}">
        <p14:creationId xmlns:p14="http://schemas.microsoft.com/office/powerpoint/2010/main" val="1087683241"/>
      </p:ext>
    </p:extLst>
  </p:cSld>
  <p:clrMapOvr>
    <a:masterClrMapping/>
  </p:clrMapOvr>
</p:sld>
</file>

<file path=ppt/slides/slide4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B96C9246-9426-4C3D-814F-B3C86637A3F6}"/>
              </a:ext>
            </a:extLst>
          </p:cNvPr>
          <p:cNvPicPr>
            <a:picLocks noChangeAspect="1"/>
          </p:cNvPicPr>
          <p:nvPr/>
        </p:nvPicPr>
        <p:blipFill>
          <a:blip r:embed="rId2" cstate="print">
            <a:extLst>
              <a:ext uri="{28A0092B-C50C-407E-A947-70E740481C1C}">
                <a14:useLocalDpi xmlns:a14="http://schemas.microsoft.com/office/drawing/2010/main"/>
              </a:ext>
            </a:extLst>
          </a:blip>
          <a:stretch>
            <a:fillRect/>
          </a:stretch>
        </p:blipFill>
        <p:spPr>
          <a:xfrm>
            <a:off x="0" y="862333"/>
            <a:ext cx="9144000" cy="5133334"/>
          </a:xfrm>
          <a:prstGeom prst="rect">
            <a:avLst/>
          </a:prstGeom>
        </p:spPr>
      </p:pic>
    </p:spTree>
    <p:extLst>
      <p:ext uri="{BB962C8B-B14F-4D97-AF65-F5344CB8AC3E}">
        <p14:creationId xmlns:p14="http://schemas.microsoft.com/office/powerpoint/2010/main" val="2204442243"/>
      </p:ext>
    </p:extLst>
  </p:cSld>
  <p:clrMapOvr>
    <a:masterClrMapping/>
  </p:clrMapOvr>
</p:sld>
</file>

<file path=ppt/slides/slide4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8CDACD42-E8F1-434B-95EA-43E7535461BB}"/>
              </a:ext>
            </a:extLst>
          </p:cNvPr>
          <p:cNvPicPr>
            <a:picLocks noChangeAspect="1"/>
          </p:cNvPicPr>
          <p:nvPr/>
        </p:nvPicPr>
        <p:blipFill>
          <a:blip r:embed="rId2" cstate="print">
            <a:extLst>
              <a:ext uri="{28A0092B-C50C-407E-A947-70E740481C1C}">
                <a14:useLocalDpi xmlns:a14="http://schemas.microsoft.com/office/drawing/2010/main"/>
              </a:ext>
            </a:extLst>
          </a:blip>
          <a:stretch>
            <a:fillRect/>
          </a:stretch>
        </p:blipFill>
        <p:spPr>
          <a:xfrm>
            <a:off x="0" y="858118"/>
            <a:ext cx="9144000" cy="5141763"/>
          </a:xfrm>
          <a:prstGeom prst="rect">
            <a:avLst/>
          </a:prstGeom>
        </p:spPr>
      </p:pic>
    </p:spTree>
    <p:extLst>
      <p:ext uri="{BB962C8B-B14F-4D97-AF65-F5344CB8AC3E}">
        <p14:creationId xmlns:p14="http://schemas.microsoft.com/office/powerpoint/2010/main" val="1416171649"/>
      </p:ext>
    </p:extLst>
  </p:cSld>
  <p:clrMapOvr>
    <a:masterClrMapping/>
  </p:clrMapOvr>
</p:sld>
</file>

<file path=ppt/slides/slide4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a:extLst>
              <a:ext uri="{FF2B5EF4-FFF2-40B4-BE49-F238E27FC236}">
                <a16:creationId xmlns:a16="http://schemas.microsoft.com/office/drawing/2014/main" id="{F6C2A8E4-2877-4EDB-9D9C-AE565DD09CDE}"/>
              </a:ext>
            </a:extLst>
          </p:cNvPr>
          <p:cNvSpPr txBox="1"/>
          <p:nvPr/>
        </p:nvSpPr>
        <p:spPr>
          <a:xfrm>
            <a:off x="0" y="0"/>
            <a:ext cx="9144000" cy="2585323"/>
          </a:xfrm>
          <a:prstGeom prst="rect">
            <a:avLst/>
          </a:prstGeom>
          <a:noFill/>
        </p:spPr>
        <p:txBody>
          <a:bodyPr wrap="square">
            <a:spAutoFit/>
          </a:bodyPr>
          <a:lstStyle/>
          <a:p>
            <a:r>
              <a:rPr lang="en-US" altLang="zh-CN" b="0" i="0" dirty="0">
                <a:solidFill>
                  <a:srgbClr val="0000FF"/>
                </a:solidFill>
                <a:effectLst/>
                <a:latin typeface="Cambria" panose="02040503050406030204" pitchFamily="18" charset="0"/>
                <a:ea typeface="Cambria" panose="02040503050406030204" pitchFamily="18" charset="0"/>
              </a:rPr>
              <a:t>200 MeV type:</a:t>
            </a:r>
            <a:br>
              <a:rPr lang="en-US" altLang="zh-CN" dirty="0">
                <a:solidFill>
                  <a:srgbClr val="0000FF"/>
                </a:solidFill>
                <a:latin typeface="Cambria" panose="02040503050406030204" pitchFamily="18" charset="0"/>
                <a:ea typeface="Cambria" panose="02040503050406030204" pitchFamily="18" charset="0"/>
              </a:rPr>
            </a:br>
            <a:r>
              <a:rPr lang="en-US" altLang="zh-CN" b="0" i="0" dirty="0">
                <a:solidFill>
                  <a:srgbClr val="0000FF"/>
                </a:solidFill>
                <a:effectLst/>
                <a:latin typeface="Cambria" panose="02040503050406030204" pitchFamily="18" charset="0"/>
                <a:ea typeface="Cambria" panose="02040503050406030204" pitchFamily="18" charset="0"/>
              </a:rPr>
              <a:t>200 MeV / 40 MeV -&gt; low noise</a:t>
            </a:r>
          </a:p>
          <a:p>
            <a:r>
              <a:rPr lang="en-US" altLang="zh-CN" dirty="0">
                <a:solidFill>
                  <a:srgbClr val="FF0000"/>
                </a:solidFill>
                <a:latin typeface="Cambria" panose="02040503050406030204" pitchFamily="18" charset="0"/>
                <a:ea typeface="Cambria" panose="02040503050406030204" pitchFamily="18" charset="0"/>
              </a:rPr>
              <a:t>1 V: 50 MeV / 10 MeV</a:t>
            </a:r>
            <a:endParaRPr lang="en-US" altLang="zh-CN" b="0" i="0" dirty="0">
              <a:solidFill>
                <a:srgbClr val="FF0000"/>
              </a:solidFill>
              <a:effectLst/>
              <a:latin typeface="Cambria" panose="02040503050406030204" pitchFamily="18" charset="0"/>
              <a:ea typeface="Cambria" panose="02040503050406030204" pitchFamily="18" charset="0"/>
            </a:endParaRPr>
          </a:p>
          <a:p>
            <a:r>
              <a:rPr lang="en-US" altLang="zh-CN" dirty="0">
                <a:solidFill>
                  <a:srgbClr val="FF0000"/>
                </a:solidFill>
                <a:latin typeface="Cambria" panose="02040503050406030204" pitchFamily="18" charset="0"/>
                <a:ea typeface="Cambria" panose="02040503050406030204" pitchFamily="18" charset="0"/>
              </a:rPr>
              <a:t>10 mV: 50 keV / 10 keV</a:t>
            </a:r>
          </a:p>
          <a:p>
            <a:br>
              <a:rPr lang="en-US" altLang="zh-CN" dirty="0">
                <a:latin typeface="Cambria" panose="02040503050406030204" pitchFamily="18" charset="0"/>
                <a:ea typeface="Cambria" panose="02040503050406030204" pitchFamily="18" charset="0"/>
              </a:rPr>
            </a:br>
            <a:r>
              <a:rPr lang="en-US" altLang="zh-CN" b="0" i="0" dirty="0">
                <a:solidFill>
                  <a:srgbClr val="0000FF"/>
                </a:solidFill>
                <a:effectLst/>
                <a:latin typeface="Cambria" panose="02040503050406030204" pitchFamily="18" charset="0"/>
                <a:ea typeface="Cambria" panose="02040503050406030204" pitchFamily="18" charset="0"/>
              </a:rPr>
              <a:t>1 GeV type:</a:t>
            </a:r>
            <a:br>
              <a:rPr lang="en-US" altLang="zh-CN" dirty="0">
                <a:solidFill>
                  <a:srgbClr val="0000FF"/>
                </a:solidFill>
                <a:latin typeface="Cambria" panose="02040503050406030204" pitchFamily="18" charset="0"/>
                <a:ea typeface="Cambria" panose="02040503050406030204" pitchFamily="18" charset="0"/>
              </a:rPr>
            </a:br>
            <a:r>
              <a:rPr lang="en-US" altLang="zh-CN" b="0" i="0" dirty="0">
                <a:solidFill>
                  <a:srgbClr val="0000FF"/>
                </a:solidFill>
                <a:effectLst/>
                <a:latin typeface="Cambria" panose="02040503050406030204" pitchFamily="18" charset="0"/>
                <a:ea typeface="Cambria" panose="02040503050406030204" pitchFamily="18" charset="0"/>
              </a:rPr>
              <a:t>1 GeV / 200 MeV -&gt; Si detectors in heavy ion experiments or PMTs</a:t>
            </a:r>
          </a:p>
          <a:p>
            <a:r>
              <a:rPr lang="en-US" altLang="zh-CN" dirty="0">
                <a:solidFill>
                  <a:srgbClr val="FF3300"/>
                </a:solidFill>
                <a:latin typeface="Cambria" panose="02040503050406030204" pitchFamily="18" charset="0"/>
                <a:ea typeface="Cambria" panose="02040503050406030204" pitchFamily="18" charset="0"/>
              </a:rPr>
              <a:t>1 V: 250 MeV / 50 MeV</a:t>
            </a:r>
          </a:p>
          <a:p>
            <a:r>
              <a:rPr lang="en-US" altLang="zh-CN" dirty="0">
                <a:solidFill>
                  <a:srgbClr val="FF3300"/>
                </a:solidFill>
                <a:latin typeface="Cambria" panose="02040503050406030204" pitchFamily="18" charset="0"/>
                <a:ea typeface="Cambria" panose="02040503050406030204" pitchFamily="18" charset="0"/>
              </a:rPr>
              <a:t>10 mV: 250 keV / 50 keV</a:t>
            </a:r>
            <a:endParaRPr lang="zh-CN" altLang="en-US" dirty="0">
              <a:solidFill>
                <a:srgbClr val="FF3300"/>
              </a:solidFill>
              <a:latin typeface="Cambria" panose="02040503050406030204" pitchFamily="18" charset="0"/>
            </a:endParaRPr>
          </a:p>
        </p:txBody>
      </p:sp>
      <p:pic>
        <p:nvPicPr>
          <p:cNvPr id="1028" name="Picture 4">
            <a:extLst>
              <a:ext uri="{FF2B5EF4-FFF2-40B4-BE49-F238E27FC236}">
                <a16:creationId xmlns:a16="http://schemas.microsoft.com/office/drawing/2014/main" id="{CEACD39D-A08B-40D3-A67B-5B12A8757A01}"/>
              </a:ext>
            </a:extLst>
          </p:cNvPr>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4572000" y="2542032"/>
            <a:ext cx="4572000" cy="4315968"/>
          </a:xfrm>
          <a:prstGeom prst="rect">
            <a:avLst/>
          </a:prstGeom>
          <a:noFill/>
          <a:extLst>
            <a:ext uri="{909E8E84-426E-40DD-AFC4-6F175D3DCCD1}">
              <a14:hiddenFill xmlns:a14="http://schemas.microsoft.com/office/drawing/2010/main">
                <a:solidFill>
                  <a:srgbClr val="FFFFFF"/>
                </a:solidFill>
              </a14:hiddenFill>
            </a:ext>
          </a:extLst>
        </p:spPr>
      </p:pic>
      <p:sp>
        <p:nvSpPr>
          <p:cNvPr id="7" name="TextBox 6">
            <a:extLst>
              <a:ext uri="{FF2B5EF4-FFF2-40B4-BE49-F238E27FC236}">
                <a16:creationId xmlns:a16="http://schemas.microsoft.com/office/drawing/2014/main" id="{F6AEA7FF-596A-4AE1-AA78-A85E22EBF3B6}"/>
              </a:ext>
            </a:extLst>
          </p:cNvPr>
          <p:cNvSpPr txBox="1"/>
          <p:nvPr/>
        </p:nvSpPr>
        <p:spPr>
          <a:xfrm>
            <a:off x="0" y="2967335"/>
            <a:ext cx="5981700" cy="646331"/>
          </a:xfrm>
          <a:prstGeom prst="rect">
            <a:avLst/>
          </a:prstGeom>
          <a:noFill/>
        </p:spPr>
        <p:txBody>
          <a:bodyPr wrap="square">
            <a:spAutoFit/>
          </a:bodyPr>
          <a:lstStyle/>
          <a:p>
            <a:r>
              <a:rPr lang="en-US" altLang="zh-CN" sz="1800" dirty="0">
                <a:effectLst/>
                <a:latin typeface="Cambria" panose="02040503050406030204" pitchFamily="18" charset="0"/>
                <a:ea typeface="Cambria" panose="02040503050406030204" pitchFamily="18" charset="0"/>
                <a:cs typeface="SimSun" panose="02010600030101010101" pitchFamily="2" charset="-122"/>
              </a:rPr>
              <a:t>MPR1 outputs 8V high ohmic, 4V at 50Ohms termination.</a:t>
            </a:r>
          </a:p>
          <a:p>
            <a:r>
              <a:rPr lang="en-US" altLang="zh-CN" dirty="0">
                <a:latin typeface="Cambria" panose="02040503050406030204" pitchFamily="18" charset="0"/>
                <a:ea typeface="Cambria" panose="02040503050406030204" pitchFamily="18" charset="0"/>
              </a:rPr>
              <a:t>--- Andreas Ruben</a:t>
            </a:r>
            <a:endParaRPr lang="zh-CN" altLang="en-US" dirty="0">
              <a:latin typeface="Cambria" panose="02040503050406030204" pitchFamily="18" charset="0"/>
            </a:endParaRPr>
          </a:p>
        </p:txBody>
      </p:sp>
    </p:spTree>
    <p:extLst>
      <p:ext uri="{BB962C8B-B14F-4D97-AF65-F5344CB8AC3E}">
        <p14:creationId xmlns:p14="http://schemas.microsoft.com/office/powerpoint/2010/main" val="2120531443"/>
      </p:ext>
    </p:extLst>
  </p:cSld>
  <p:clrMapOvr>
    <a:masterClrMapping/>
  </p:clrMapOvr>
</p:sld>
</file>

<file path=ppt/slides/slide4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a:extLst>
              <a:ext uri="{FF2B5EF4-FFF2-40B4-BE49-F238E27FC236}">
                <a16:creationId xmlns:a16="http://schemas.microsoft.com/office/drawing/2014/main" id="{ADD56254-63B1-4AC8-9216-110CCE936B99}"/>
              </a:ext>
            </a:extLst>
          </p:cNvPr>
          <p:cNvSpPr txBox="1"/>
          <p:nvPr/>
        </p:nvSpPr>
        <p:spPr>
          <a:xfrm>
            <a:off x="0" y="0"/>
            <a:ext cx="9144000" cy="646331"/>
          </a:xfrm>
          <a:prstGeom prst="rect">
            <a:avLst/>
          </a:prstGeom>
          <a:noFill/>
        </p:spPr>
        <p:txBody>
          <a:bodyPr wrap="square">
            <a:spAutoFit/>
          </a:bodyPr>
          <a:lstStyle/>
          <a:p>
            <a:pPr fontAlgn="base"/>
            <a:r>
              <a:rPr lang="en-US" altLang="zh-CN" b="1" i="0" dirty="0">
                <a:solidFill>
                  <a:srgbClr val="000000"/>
                </a:solidFill>
                <a:effectLst/>
                <a:latin typeface="PT Sans" panose="020B0503020203020204" pitchFamily="34" charset="0"/>
              </a:rPr>
              <a:t>Amptek</a:t>
            </a:r>
          </a:p>
          <a:p>
            <a:pPr algn="l" fontAlgn="base"/>
            <a:r>
              <a:rPr lang="en-US" altLang="zh-CN" i="0" dirty="0">
                <a:solidFill>
                  <a:srgbClr val="000000"/>
                </a:solidFill>
                <a:effectLst/>
                <a:latin typeface="PT Sans" panose="020B0503020203020204" pitchFamily="34" charset="0"/>
              </a:rPr>
              <a:t>A250CF </a:t>
            </a:r>
            <a:r>
              <a:rPr lang="en-US" altLang="zh-CN" i="0" dirty="0" err="1">
                <a:solidFill>
                  <a:srgbClr val="000000"/>
                </a:solidFill>
                <a:effectLst/>
                <a:latin typeface="PT Sans" panose="020B0503020203020204" pitchFamily="34" charset="0"/>
              </a:rPr>
              <a:t>CoolFET</a:t>
            </a:r>
            <a:r>
              <a:rPr lang="en-US" altLang="zh-CN" i="0" dirty="0">
                <a:solidFill>
                  <a:srgbClr val="000000"/>
                </a:solidFill>
                <a:effectLst/>
                <a:latin typeface="PT Sans" panose="020B0503020203020204" pitchFamily="34" charset="0"/>
              </a:rPr>
              <a:t>® Charge Sensitive Preamplifier - Obsolete/Discontinued after 2020</a:t>
            </a:r>
          </a:p>
        </p:txBody>
      </p:sp>
      <p:pic>
        <p:nvPicPr>
          <p:cNvPr id="3074" name="Picture 2">
            <a:extLst>
              <a:ext uri="{FF2B5EF4-FFF2-40B4-BE49-F238E27FC236}">
                <a16:creationId xmlns:a16="http://schemas.microsoft.com/office/drawing/2014/main" id="{42359ADD-719E-470D-8EA4-DEC404D81192}"/>
              </a:ext>
            </a:extLst>
          </p:cNvPr>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0" y="646331"/>
            <a:ext cx="3810000" cy="3019425"/>
          </a:xfrm>
          <a:prstGeom prst="rect">
            <a:avLst/>
          </a:prstGeom>
          <a:noFill/>
          <a:extLst>
            <a:ext uri="{909E8E84-426E-40DD-AFC4-6F175D3DCCD1}">
              <a14:hiddenFill xmlns:a14="http://schemas.microsoft.com/office/drawing/2010/main">
                <a:solidFill>
                  <a:srgbClr val="FFFFFF"/>
                </a:solidFill>
              </a14:hiddenFill>
            </a:ext>
          </a:extLst>
        </p:spPr>
      </p:pic>
      <p:sp>
        <p:nvSpPr>
          <p:cNvPr id="6" name="TextBox 5">
            <a:extLst>
              <a:ext uri="{FF2B5EF4-FFF2-40B4-BE49-F238E27FC236}">
                <a16:creationId xmlns:a16="http://schemas.microsoft.com/office/drawing/2014/main" id="{EBD90296-2AA4-492C-849E-CB93C5234907}"/>
              </a:ext>
            </a:extLst>
          </p:cNvPr>
          <p:cNvSpPr txBox="1"/>
          <p:nvPr/>
        </p:nvSpPr>
        <p:spPr>
          <a:xfrm>
            <a:off x="4330700" y="1110734"/>
            <a:ext cx="3987800" cy="1015663"/>
          </a:xfrm>
          <a:prstGeom prst="rect">
            <a:avLst/>
          </a:prstGeom>
          <a:noFill/>
        </p:spPr>
        <p:txBody>
          <a:bodyPr wrap="square">
            <a:spAutoFit/>
          </a:bodyPr>
          <a:lstStyle/>
          <a:p>
            <a:r>
              <a:rPr lang="en-US" altLang="zh-CN" sz="2000" dirty="0">
                <a:latin typeface="Cambria" panose="02040503050406030204" pitchFamily="18" charset="0"/>
                <a:ea typeface="Cambria" panose="02040503050406030204" pitchFamily="18" charset="0"/>
              </a:rPr>
              <a:t>176 mV/MeV</a:t>
            </a:r>
          </a:p>
          <a:p>
            <a:r>
              <a:rPr lang="en-US" altLang="zh-CN" sz="2000" dirty="0">
                <a:latin typeface="Cambria" panose="02040503050406030204" pitchFamily="18" charset="0"/>
                <a:ea typeface="Cambria" panose="02040503050406030204" pitchFamily="18" charset="0"/>
              </a:rPr>
              <a:t>4 V </a:t>
            </a:r>
            <a:r>
              <a:rPr lang="zh-CN" altLang="en-US" sz="2000" dirty="0">
                <a:latin typeface="Cambria" panose="02040503050406030204" pitchFamily="18" charset="0"/>
                <a:ea typeface="Cambria" panose="02040503050406030204" pitchFamily="18" charset="0"/>
              </a:rPr>
              <a:t>→</a:t>
            </a:r>
            <a:r>
              <a:rPr lang="en-US" altLang="zh-CN" sz="2000" dirty="0">
                <a:latin typeface="Cambria" panose="02040503050406030204" pitchFamily="18" charset="0"/>
                <a:ea typeface="Cambria" panose="02040503050406030204" pitchFamily="18" charset="0"/>
              </a:rPr>
              <a:t> 23 MeV</a:t>
            </a:r>
          </a:p>
          <a:p>
            <a:r>
              <a:rPr lang="en-US" altLang="zh-CN" sz="2000" dirty="0">
                <a:latin typeface="Cambria" panose="02040503050406030204" pitchFamily="18" charset="0"/>
                <a:ea typeface="Cambria" panose="02040503050406030204" pitchFamily="18" charset="0"/>
              </a:rPr>
              <a:t>Output Impedance: 50 Ω</a:t>
            </a:r>
            <a:endParaRPr lang="zh-CN" altLang="en-US" sz="2000" dirty="0">
              <a:latin typeface="Cambria" panose="02040503050406030204" pitchFamily="18" charset="0"/>
            </a:endParaRPr>
          </a:p>
        </p:txBody>
      </p:sp>
      <p:pic>
        <p:nvPicPr>
          <p:cNvPr id="7" name="Picture 6">
            <a:extLst>
              <a:ext uri="{FF2B5EF4-FFF2-40B4-BE49-F238E27FC236}">
                <a16:creationId xmlns:a16="http://schemas.microsoft.com/office/drawing/2014/main" id="{FFF5A9BA-B174-4CBA-8F82-8E5BE36457FA}"/>
              </a:ext>
            </a:extLst>
          </p:cNvPr>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4813556"/>
            <a:ext cx="3174603" cy="2044444"/>
          </a:xfrm>
          <a:prstGeom prst="rect">
            <a:avLst/>
          </a:prstGeom>
        </p:spPr>
      </p:pic>
      <p:sp>
        <p:nvSpPr>
          <p:cNvPr id="9" name="TextBox 8">
            <a:extLst>
              <a:ext uri="{FF2B5EF4-FFF2-40B4-BE49-F238E27FC236}">
                <a16:creationId xmlns:a16="http://schemas.microsoft.com/office/drawing/2014/main" id="{5F3D30F6-3D60-4BD6-9CA7-B186AA7E9A45}"/>
              </a:ext>
            </a:extLst>
          </p:cNvPr>
          <p:cNvSpPr txBox="1"/>
          <p:nvPr/>
        </p:nvSpPr>
        <p:spPr>
          <a:xfrm>
            <a:off x="0" y="3689787"/>
            <a:ext cx="9144000" cy="646331"/>
          </a:xfrm>
          <a:prstGeom prst="rect">
            <a:avLst/>
          </a:prstGeom>
          <a:noFill/>
        </p:spPr>
        <p:txBody>
          <a:bodyPr wrap="square">
            <a:spAutoFit/>
          </a:bodyPr>
          <a:lstStyle/>
          <a:p>
            <a:pPr fontAlgn="base"/>
            <a:r>
              <a:rPr lang="en-US" altLang="zh-CN" b="1" i="0" dirty="0">
                <a:solidFill>
                  <a:srgbClr val="000000"/>
                </a:solidFill>
                <a:effectLst/>
                <a:latin typeface="PT Sans" panose="020B0503020203020204" pitchFamily="34" charset="0"/>
              </a:rPr>
              <a:t>ORTEC/AMETEK</a:t>
            </a:r>
          </a:p>
          <a:p>
            <a:pPr algn="l" fontAlgn="base"/>
            <a:r>
              <a:rPr lang="en-US" altLang="zh-CN" b="0" i="0" dirty="0">
                <a:solidFill>
                  <a:srgbClr val="141414"/>
                </a:solidFill>
                <a:effectLst/>
                <a:latin typeface="PT Sans" panose="020B0503020203020204" pitchFamily="34" charset="0"/>
              </a:rPr>
              <a:t>142A Preamplifier is low-noise, fast-rise-time, charge-sensitive preamplifier.</a:t>
            </a:r>
            <a:endParaRPr lang="en-US" altLang="zh-CN" b="1" i="0" dirty="0">
              <a:solidFill>
                <a:srgbClr val="000000"/>
              </a:solidFill>
              <a:effectLst/>
              <a:latin typeface="PT Sans" panose="020B0503020203020204" pitchFamily="34" charset="0"/>
            </a:endParaRPr>
          </a:p>
        </p:txBody>
      </p:sp>
      <p:sp>
        <p:nvSpPr>
          <p:cNvPr id="11" name="TextBox 10">
            <a:extLst>
              <a:ext uri="{FF2B5EF4-FFF2-40B4-BE49-F238E27FC236}">
                <a16:creationId xmlns:a16="http://schemas.microsoft.com/office/drawing/2014/main" id="{CA9BFA36-D28E-4398-B6EC-41E86C2B58B8}"/>
              </a:ext>
            </a:extLst>
          </p:cNvPr>
          <p:cNvSpPr txBox="1"/>
          <p:nvPr/>
        </p:nvSpPr>
        <p:spPr>
          <a:xfrm>
            <a:off x="4241800" y="4628890"/>
            <a:ext cx="3276600" cy="707886"/>
          </a:xfrm>
          <a:prstGeom prst="rect">
            <a:avLst/>
          </a:prstGeom>
          <a:noFill/>
        </p:spPr>
        <p:txBody>
          <a:bodyPr wrap="square">
            <a:spAutoFit/>
          </a:bodyPr>
          <a:lstStyle/>
          <a:p>
            <a:pPr algn="l" fontAlgn="base"/>
            <a:r>
              <a:rPr lang="en-US" altLang="zh-CN" sz="2000" i="0" dirty="0">
                <a:solidFill>
                  <a:srgbClr val="141414"/>
                </a:solidFill>
                <a:effectLst/>
                <a:latin typeface="Cambria" panose="02040503050406030204" pitchFamily="18" charset="0"/>
                <a:ea typeface="Cambria" panose="02040503050406030204" pitchFamily="18" charset="0"/>
              </a:rPr>
              <a:t>45 mV/MeV</a:t>
            </a:r>
          </a:p>
          <a:p>
            <a:pPr algn="l" fontAlgn="base"/>
            <a:r>
              <a:rPr lang="en-US" altLang="zh-CN" sz="2000" dirty="0">
                <a:solidFill>
                  <a:srgbClr val="000000"/>
                </a:solidFill>
                <a:latin typeface="Cambria" panose="02040503050406030204" pitchFamily="18" charset="0"/>
                <a:ea typeface="Cambria" panose="02040503050406030204" pitchFamily="18" charset="0"/>
              </a:rPr>
              <a:t>9 V </a:t>
            </a:r>
            <a:r>
              <a:rPr lang="zh-CN" altLang="en-US" sz="2000" dirty="0">
                <a:solidFill>
                  <a:srgbClr val="000000"/>
                </a:solidFill>
                <a:latin typeface="Cambria" panose="02040503050406030204" pitchFamily="18" charset="0"/>
              </a:rPr>
              <a:t>→ </a:t>
            </a:r>
            <a:r>
              <a:rPr lang="en-US" altLang="zh-CN" sz="2000" dirty="0">
                <a:solidFill>
                  <a:srgbClr val="000000"/>
                </a:solidFill>
                <a:latin typeface="Cambria" panose="02040503050406030204" pitchFamily="18" charset="0"/>
                <a:ea typeface="Cambria" panose="02040503050406030204" pitchFamily="18" charset="0"/>
              </a:rPr>
              <a:t>200 MeV</a:t>
            </a:r>
          </a:p>
        </p:txBody>
      </p:sp>
    </p:spTree>
    <p:extLst>
      <p:ext uri="{BB962C8B-B14F-4D97-AF65-F5344CB8AC3E}">
        <p14:creationId xmlns:p14="http://schemas.microsoft.com/office/powerpoint/2010/main" val="3526221655"/>
      </p:ext>
    </p:extLst>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3DD2D8AC-F5FB-46E9-A6A3-291240FC1D58}"/>
              </a:ext>
            </a:extLst>
          </p:cNvPr>
          <p:cNvPicPr>
            <a:picLocks noChangeAspect="1"/>
          </p:cNvPicPr>
          <p:nvPr/>
        </p:nvPicPr>
        <p:blipFill>
          <a:blip r:embed="rId3"/>
          <a:stretch>
            <a:fillRect/>
          </a:stretch>
        </p:blipFill>
        <p:spPr>
          <a:xfrm>
            <a:off x="-1" y="1"/>
            <a:ext cx="4809995" cy="4142608"/>
          </a:xfrm>
          <a:prstGeom prst="rect">
            <a:avLst/>
          </a:prstGeom>
        </p:spPr>
      </p:pic>
      <p:sp>
        <p:nvSpPr>
          <p:cNvPr id="5" name="TextBox 4">
            <a:extLst>
              <a:ext uri="{FF2B5EF4-FFF2-40B4-BE49-F238E27FC236}">
                <a16:creationId xmlns:a16="http://schemas.microsoft.com/office/drawing/2014/main" id="{F33D9463-77EC-4E14-846C-034C7DB60280}"/>
              </a:ext>
            </a:extLst>
          </p:cNvPr>
          <p:cNvSpPr txBox="1"/>
          <p:nvPr/>
        </p:nvSpPr>
        <p:spPr>
          <a:xfrm>
            <a:off x="0" y="4088010"/>
            <a:ext cx="9144000" cy="2769989"/>
          </a:xfrm>
          <a:prstGeom prst="rect">
            <a:avLst/>
          </a:prstGeom>
          <a:noFill/>
        </p:spPr>
        <p:txBody>
          <a:bodyPr wrap="square">
            <a:spAutoFit/>
          </a:bodyPr>
          <a:lstStyle/>
          <a:p>
            <a:pPr>
              <a:spcBef>
                <a:spcPts val="1200"/>
              </a:spcBef>
            </a:pPr>
            <a:r>
              <a:rPr lang="en-US" dirty="0"/>
              <a:t>S. </a:t>
            </a:r>
            <a:r>
              <a:rPr lang="en-US" dirty="0" err="1"/>
              <a:t>Röhl</a:t>
            </a:r>
            <a:r>
              <a:rPr lang="en-US" dirty="0"/>
              <a:t> et al., Phys. Rev. Lett. 43, 1300 (1979). Nuclear Lifetimes near 10^-17 s from X-Ray Spectrum in Inelastic Proton Scattering on 112Sn</a:t>
            </a:r>
          </a:p>
          <a:p>
            <a:pPr>
              <a:spcBef>
                <a:spcPts val="1200"/>
              </a:spcBef>
            </a:pPr>
            <a:r>
              <a:rPr lang="en-US" dirty="0"/>
              <a:t>S. </a:t>
            </a:r>
            <a:r>
              <a:rPr lang="en-US" dirty="0" err="1"/>
              <a:t>Röhl</a:t>
            </a:r>
            <a:r>
              <a:rPr lang="en-US" dirty="0"/>
              <a:t> et al., Nucl. Phys. A 369, 301 (1981). Nuclear level widths in 113Sb from particle-X-ray coincidences</a:t>
            </a:r>
          </a:p>
          <a:p>
            <a:pPr>
              <a:spcBef>
                <a:spcPts val="1200"/>
              </a:spcBef>
            </a:pPr>
            <a:r>
              <a:rPr lang="en-US" dirty="0"/>
              <a:t>J. F. Chemin et al., Nucl. Phys. A 331, 407 (1979). Measurement of compound-nucleus lifetime by X-ray spectroscopy in the 106Cd(</a:t>
            </a:r>
            <a:r>
              <a:rPr lang="en-US" dirty="0" err="1"/>
              <a:t>p,p</a:t>
            </a:r>
            <a:r>
              <a:rPr lang="en-US" dirty="0"/>
              <a:t>')106Cd reaction</a:t>
            </a:r>
          </a:p>
          <a:p>
            <a:pPr>
              <a:spcBef>
                <a:spcPts val="1200"/>
              </a:spcBef>
            </a:pPr>
            <a:r>
              <a:rPr lang="en-US" dirty="0"/>
              <a:t>P. A. Amundsen et al., Phys. Rev. C 33, 1079 (1986). Reanalysis of nuclear level widths from particle-x-ray coincidence experiments</a:t>
            </a:r>
          </a:p>
        </p:txBody>
      </p:sp>
      <p:pic>
        <p:nvPicPr>
          <p:cNvPr id="7" name="Picture 6">
            <a:extLst>
              <a:ext uri="{FF2B5EF4-FFF2-40B4-BE49-F238E27FC236}">
                <a16:creationId xmlns:a16="http://schemas.microsoft.com/office/drawing/2014/main" id="{8270A9AB-0CBB-4E70-ADA9-283FEED51908}"/>
              </a:ext>
            </a:extLst>
          </p:cNvPr>
          <p:cNvPicPr>
            <a:picLocks noChangeAspect="1"/>
          </p:cNvPicPr>
          <p:nvPr/>
        </p:nvPicPr>
        <p:blipFill>
          <a:blip r:embed="rId4"/>
          <a:stretch>
            <a:fillRect/>
          </a:stretch>
        </p:blipFill>
        <p:spPr>
          <a:xfrm>
            <a:off x="4459266" y="594927"/>
            <a:ext cx="4684734" cy="2952756"/>
          </a:xfrm>
          <a:prstGeom prst="rect">
            <a:avLst/>
          </a:prstGeom>
        </p:spPr>
      </p:pic>
    </p:spTree>
    <p:extLst>
      <p:ext uri="{BB962C8B-B14F-4D97-AF65-F5344CB8AC3E}">
        <p14:creationId xmlns:p14="http://schemas.microsoft.com/office/powerpoint/2010/main" val="1218076675"/>
      </p:ext>
    </p:extLst>
  </p:cSld>
  <p:clrMapOvr>
    <a:masterClrMapping/>
  </p:clrMapOvr>
</p:sld>
</file>

<file path=ppt/slides/slide4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098" name="Picture 2">
            <a:extLst>
              <a:ext uri="{FF2B5EF4-FFF2-40B4-BE49-F238E27FC236}">
                <a16:creationId xmlns:a16="http://schemas.microsoft.com/office/drawing/2014/main" id="{1EBD3931-D0C2-4095-B0C0-B7C661F48396}"/>
              </a:ext>
            </a:extLst>
          </p:cNvPr>
          <p:cNvPicPr>
            <a:picLocks noChangeAspect="1" noChangeArrowheads="1"/>
          </p:cNvPicPr>
          <p:nvPr/>
        </p:nvPicPr>
        <p:blipFill rotWithShape="1">
          <a:blip r:embed="rId2" cstate="print">
            <a:extLst>
              <a:ext uri="{28A0092B-C50C-407E-A947-70E740481C1C}">
                <a14:useLocalDpi xmlns:a14="http://schemas.microsoft.com/office/drawing/2010/main"/>
              </a:ext>
            </a:extLst>
          </a:blip>
          <a:srcRect/>
          <a:stretch/>
        </p:blipFill>
        <p:spPr bwMode="auto">
          <a:xfrm>
            <a:off x="0" y="635000"/>
            <a:ext cx="5201948" cy="3429000"/>
          </a:xfrm>
          <a:prstGeom prst="rect">
            <a:avLst/>
          </a:prstGeom>
          <a:noFill/>
          <a:extLst>
            <a:ext uri="{909E8E84-426E-40DD-AFC4-6F175D3DCCD1}">
              <a14:hiddenFill xmlns:a14="http://schemas.microsoft.com/office/drawing/2010/main">
                <a:solidFill>
                  <a:srgbClr val="FFFFFF"/>
                </a:solidFill>
              </a14:hiddenFill>
            </a:ext>
          </a:extLst>
        </p:spPr>
      </p:pic>
      <p:pic>
        <p:nvPicPr>
          <p:cNvPr id="3" name="Picture 2">
            <a:extLst>
              <a:ext uri="{FF2B5EF4-FFF2-40B4-BE49-F238E27FC236}">
                <a16:creationId xmlns:a16="http://schemas.microsoft.com/office/drawing/2014/main" id="{42B0F217-CEEE-481B-AB2A-F01BDA06F525}"/>
              </a:ext>
            </a:extLst>
          </p:cNvPr>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4572000" y="860425"/>
            <a:ext cx="4457700" cy="3267075"/>
          </a:xfrm>
          <a:prstGeom prst="rect">
            <a:avLst/>
          </a:prstGeom>
        </p:spPr>
      </p:pic>
      <p:sp>
        <p:nvSpPr>
          <p:cNvPr id="6" name="TextBox 5">
            <a:extLst>
              <a:ext uri="{FF2B5EF4-FFF2-40B4-BE49-F238E27FC236}">
                <a16:creationId xmlns:a16="http://schemas.microsoft.com/office/drawing/2014/main" id="{707855C1-0E0A-43C4-9BE7-3E33CBB8A99E}"/>
              </a:ext>
            </a:extLst>
          </p:cNvPr>
          <p:cNvSpPr txBox="1"/>
          <p:nvPr/>
        </p:nvSpPr>
        <p:spPr>
          <a:xfrm>
            <a:off x="0" y="0"/>
            <a:ext cx="8648700" cy="646331"/>
          </a:xfrm>
          <a:prstGeom prst="rect">
            <a:avLst/>
          </a:prstGeom>
          <a:noFill/>
        </p:spPr>
        <p:txBody>
          <a:bodyPr wrap="square">
            <a:spAutoFit/>
          </a:bodyPr>
          <a:lstStyle/>
          <a:p>
            <a:pPr algn="l" fontAlgn="ctr"/>
            <a:r>
              <a:rPr lang="en-US" altLang="zh-CN" b="1" dirty="0">
                <a:solidFill>
                  <a:srgbClr val="000000"/>
                </a:solidFill>
                <a:latin typeface="PT Sans" panose="020B0503020203020204" pitchFamily="34" charset="0"/>
              </a:rPr>
              <a:t>CAEN</a:t>
            </a:r>
          </a:p>
          <a:p>
            <a:pPr fontAlgn="base"/>
            <a:r>
              <a:rPr lang="en-US" altLang="zh-CN" dirty="0">
                <a:solidFill>
                  <a:srgbClr val="000000"/>
                </a:solidFill>
                <a:latin typeface="PT Sans" panose="020B0503020203020204" pitchFamily="34" charset="0"/>
              </a:rPr>
              <a:t>A1422 Low Noise Fast Rise Time Charge Sensitive Preamplifiers (Boxed)</a:t>
            </a:r>
          </a:p>
        </p:txBody>
      </p:sp>
      <p:sp>
        <p:nvSpPr>
          <p:cNvPr id="8" name="TextBox 7">
            <a:extLst>
              <a:ext uri="{FF2B5EF4-FFF2-40B4-BE49-F238E27FC236}">
                <a16:creationId xmlns:a16="http://schemas.microsoft.com/office/drawing/2014/main" id="{35B92A54-5B8F-4A98-92D1-5711E5D738EC}"/>
              </a:ext>
            </a:extLst>
          </p:cNvPr>
          <p:cNvSpPr txBox="1"/>
          <p:nvPr/>
        </p:nvSpPr>
        <p:spPr>
          <a:xfrm>
            <a:off x="4592348" y="4514334"/>
            <a:ext cx="2936226" cy="369332"/>
          </a:xfrm>
          <a:prstGeom prst="rect">
            <a:avLst/>
          </a:prstGeom>
          <a:noFill/>
        </p:spPr>
        <p:txBody>
          <a:bodyPr wrap="square">
            <a:spAutoFit/>
          </a:bodyPr>
          <a:lstStyle/>
          <a:p>
            <a:r>
              <a:rPr lang="en-US" altLang="zh-CN" sz="1800" dirty="0">
                <a:latin typeface="Cambria" panose="02040503050406030204" pitchFamily="18" charset="0"/>
                <a:ea typeface="Cambria" panose="02040503050406030204" pitchFamily="18" charset="0"/>
              </a:rPr>
              <a:t>4 V </a:t>
            </a:r>
            <a:r>
              <a:rPr lang="zh-CN" altLang="en-US" sz="1800" dirty="0">
                <a:latin typeface="Cambria" panose="02040503050406030204" pitchFamily="18" charset="0"/>
                <a:ea typeface="Cambria" panose="02040503050406030204" pitchFamily="18" charset="0"/>
              </a:rPr>
              <a:t>→</a:t>
            </a:r>
            <a:r>
              <a:rPr lang="en-US" altLang="zh-CN" sz="1800" dirty="0">
                <a:latin typeface="Cambria" panose="02040503050406030204" pitchFamily="18" charset="0"/>
                <a:ea typeface="Cambria" panose="02040503050406030204" pitchFamily="18" charset="0"/>
              </a:rPr>
              <a:t> 800</a:t>
            </a:r>
            <a:r>
              <a:rPr lang="en-US" altLang="zh-CN" dirty="0">
                <a:latin typeface="Cambria" panose="02040503050406030204" pitchFamily="18" charset="0"/>
                <a:ea typeface="Cambria" panose="02040503050406030204" pitchFamily="18" charset="0"/>
              </a:rPr>
              <a:t>,</a:t>
            </a:r>
            <a:r>
              <a:rPr lang="zh-CN" altLang="en-US" dirty="0">
                <a:latin typeface="Cambria" panose="02040503050406030204" pitchFamily="18" charset="0"/>
                <a:ea typeface="Cambria" panose="02040503050406030204" pitchFamily="18" charset="0"/>
              </a:rPr>
              <a:t> </a:t>
            </a:r>
            <a:r>
              <a:rPr lang="en-US" altLang="zh-CN" dirty="0">
                <a:latin typeface="Cambria" panose="02040503050406030204" pitchFamily="18" charset="0"/>
                <a:ea typeface="Cambria" panose="02040503050406030204" pitchFamily="18" charset="0"/>
              </a:rPr>
              <a:t>89,</a:t>
            </a:r>
            <a:r>
              <a:rPr lang="zh-CN" altLang="en-US" dirty="0">
                <a:latin typeface="Cambria" panose="02040503050406030204" pitchFamily="18" charset="0"/>
                <a:ea typeface="Cambria" panose="02040503050406030204" pitchFamily="18" charset="0"/>
              </a:rPr>
              <a:t> </a:t>
            </a:r>
            <a:r>
              <a:rPr lang="en-US" altLang="zh-CN" dirty="0">
                <a:latin typeface="Cambria" panose="02040503050406030204" pitchFamily="18" charset="0"/>
                <a:ea typeface="Cambria" panose="02040503050406030204" pitchFamily="18" charset="0"/>
              </a:rPr>
              <a:t>44, 10</a:t>
            </a:r>
            <a:r>
              <a:rPr lang="en-US" altLang="zh-CN" sz="1800" dirty="0">
                <a:latin typeface="Cambria" panose="02040503050406030204" pitchFamily="18" charset="0"/>
                <a:ea typeface="Cambria" panose="02040503050406030204" pitchFamily="18" charset="0"/>
              </a:rPr>
              <a:t> MeV</a:t>
            </a:r>
          </a:p>
        </p:txBody>
      </p:sp>
    </p:spTree>
    <p:extLst>
      <p:ext uri="{BB962C8B-B14F-4D97-AF65-F5344CB8AC3E}">
        <p14:creationId xmlns:p14="http://schemas.microsoft.com/office/powerpoint/2010/main" val="2145659415"/>
      </p:ext>
    </p:extLst>
  </p:cSld>
  <p:clrMapOvr>
    <a:masterClrMapping/>
  </p:clrMapOvr>
</p:sld>
</file>

<file path=ppt/slides/slide4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6E9BB30B-1260-4C09-B308-7E0D242C87ED}"/>
              </a:ext>
            </a:extLst>
          </p:cNvPr>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0" y="1"/>
            <a:ext cx="6553200" cy="3069220"/>
          </a:xfrm>
          <a:prstGeom prst="rect">
            <a:avLst/>
          </a:prstGeom>
        </p:spPr>
      </p:pic>
      <p:pic>
        <p:nvPicPr>
          <p:cNvPr id="13" name="Picture 12">
            <a:extLst>
              <a:ext uri="{FF2B5EF4-FFF2-40B4-BE49-F238E27FC236}">
                <a16:creationId xmlns:a16="http://schemas.microsoft.com/office/drawing/2014/main" id="{3EBF27A2-1BC0-4F2E-A8A4-7D1DFB8DC8DE}"/>
              </a:ext>
            </a:extLst>
          </p:cNvPr>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2724513"/>
            <a:ext cx="7480300" cy="4133487"/>
          </a:xfrm>
          <a:prstGeom prst="rect">
            <a:avLst/>
          </a:prstGeom>
        </p:spPr>
      </p:pic>
      <p:pic>
        <p:nvPicPr>
          <p:cNvPr id="7" name="Picture 6">
            <a:extLst>
              <a:ext uri="{FF2B5EF4-FFF2-40B4-BE49-F238E27FC236}">
                <a16:creationId xmlns:a16="http://schemas.microsoft.com/office/drawing/2014/main" id="{E0405710-B5ED-44CE-BCCB-D7F2AABE5F1A}"/>
              </a:ext>
            </a:extLst>
          </p:cNvPr>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6877050" y="0"/>
            <a:ext cx="2266950" cy="3886200"/>
          </a:xfrm>
          <a:prstGeom prst="rect">
            <a:avLst/>
          </a:prstGeom>
        </p:spPr>
      </p:pic>
    </p:spTree>
    <p:extLst>
      <p:ext uri="{BB962C8B-B14F-4D97-AF65-F5344CB8AC3E}">
        <p14:creationId xmlns:p14="http://schemas.microsoft.com/office/powerpoint/2010/main" val="1026955666"/>
      </p:ext>
    </p:extLst>
  </p:cSld>
  <p:clrMapOvr>
    <a:masterClrMapping/>
  </p:clrMapOvr>
</p:sld>
</file>

<file path=ppt/slides/slide4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27770778-470D-4BE2-A716-02658B4AAB8A}"/>
              </a:ext>
            </a:extLst>
          </p:cNvPr>
          <p:cNvPicPr>
            <a:picLocks noChangeAspect="1"/>
          </p:cNvPicPr>
          <p:nvPr/>
        </p:nvPicPr>
        <p:blipFill rotWithShape="1">
          <a:blip r:embed="rId2" cstate="print">
            <a:extLst>
              <a:ext uri="{28A0092B-C50C-407E-A947-70E740481C1C}">
                <a14:useLocalDpi xmlns:a14="http://schemas.microsoft.com/office/drawing/2010/main"/>
              </a:ext>
            </a:extLst>
          </a:blip>
          <a:srcRect/>
          <a:stretch/>
        </p:blipFill>
        <p:spPr>
          <a:xfrm>
            <a:off x="0" y="0"/>
            <a:ext cx="9144000" cy="6386515"/>
          </a:xfrm>
          <a:prstGeom prst="rect">
            <a:avLst/>
          </a:prstGeom>
        </p:spPr>
      </p:pic>
    </p:spTree>
    <p:extLst>
      <p:ext uri="{BB962C8B-B14F-4D97-AF65-F5344CB8AC3E}">
        <p14:creationId xmlns:p14="http://schemas.microsoft.com/office/powerpoint/2010/main" val="1252283941"/>
      </p:ext>
    </p:extLst>
  </p:cSld>
  <p:clrMapOvr>
    <a:masterClrMapping/>
  </p:clrMapOvr>
</p:sld>
</file>

<file path=ppt/slides/slide4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D66419D6-47EC-45D9-A487-3050E94D3A92}"/>
              </a:ext>
            </a:extLst>
          </p:cNvPr>
          <p:cNvPicPr>
            <a:picLocks noChangeAspect="1"/>
          </p:cNvPicPr>
          <p:nvPr/>
        </p:nvPicPr>
        <p:blipFill>
          <a:blip r:embed="rId2" cstate="print">
            <a:extLst>
              <a:ext uri="{28A0092B-C50C-407E-A947-70E740481C1C}">
                <a14:useLocalDpi xmlns:a14="http://schemas.microsoft.com/office/drawing/2010/main"/>
              </a:ext>
            </a:extLst>
          </a:blip>
          <a:stretch>
            <a:fillRect/>
          </a:stretch>
        </p:blipFill>
        <p:spPr>
          <a:xfrm>
            <a:off x="0" y="1158240"/>
            <a:ext cx="9144000" cy="4541520"/>
          </a:xfrm>
          <a:prstGeom prst="rect">
            <a:avLst/>
          </a:prstGeom>
        </p:spPr>
      </p:pic>
    </p:spTree>
    <p:extLst>
      <p:ext uri="{BB962C8B-B14F-4D97-AF65-F5344CB8AC3E}">
        <p14:creationId xmlns:p14="http://schemas.microsoft.com/office/powerpoint/2010/main" val="4290550989"/>
      </p:ext>
    </p:extLst>
  </p:cSld>
  <p:clrMapOvr>
    <a:masterClrMapping/>
  </p:clrMapOvr>
</p:sld>
</file>

<file path=ppt/slides/slide4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34B4DF56-12BC-4CEC-BF73-728DB871AF71}"/>
              </a:ext>
            </a:extLst>
          </p:cNvPr>
          <p:cNvPicPr>
            <a:picLocks noChangeAspect="1"/>
          </p:cNvPicPr>
          <p:nvPr/>
        </p:nvPicPr>
        <p:blipFill>
          <a:blip r:embed="rId2" cstate="print">
            <a:extLst>
              <a:ext uri="{28A0092B-C50C-407E-A947-70E740481C1C}">
                <a14:useLocalDpi xmlns:a14="http://schemas.microsoft.com/office/drawing/2010/main"/>
              </a:ext>
            </a:extLst>
          </a:blip>
          <a:stretch>
            <a:fillRect/>
          </a:stretch>
        </p:blipFill>
        <p:spPr>
          <a:xfrm>
            <a:off x="0" y="1158240"/>
            <a:ext cx="9144000" cy="4541520"/>
          </a:xfrm>
          <a:prstGeom prst="rect">
            <a:avLst/>
          </a:prstGeom>
        </p:spPr>
      </p:pic>
    </p:spTree>
    <p:extLst>
      <p:ext uri="{BB962C8B-B14F-4D97-AF65-F5344CB8AC3E}">
        <p14:creationId xmlns:p14="http://schemas.microsoft.com/office/powerpoint/2010/main" val="1632791702"/>
      </p:ext>
    </p:extLst>
  </p:cSld>
  <p:clrMapOvr>
    <a:masterClrMapping/>
  </p:clrMapOvr>
</p:sld>
</file>

<file path=ppt/slides/slide4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5BCAD2B0-1AC5-4187-9DAD-A116E79E2E73}"/>
              </a:ext>
            </a:extLst>
          </p:cNvPr>
          <p:cNvPicPr>
            <a:picLocks noChangeAspect="1"/>
          </p:cNvPicPr>
          <p:nvPr/>
        </p:nvPicPr>
        <p:blipFill>
          <a:blip r:embed="rId2" cstate="print">
            <a:extLst>
              <a:ext uri="{28A0092B-C50C-407E-A947-70E740481C1C}">
                <a14:useLocalDpi xmlns:a14="http://schemas.microsoft.com/office/drawing/2010/main"/>
              </a:ext>
            </a:extLst>
          </a:blip>
          <a:stretch>
            <a:fillRect/>
          </a:stretch>
        </p:blipFill>
        <p:spPr>
          <a:xfrm>
            <a:off x="0" y="1158240"/>
            <a:ext cx="9144000" cy="4541520"/>
          </a:xfrm>
          <a:prstGeom prst="rect">
            <a:avLst/>
          </a:prstGeom>
        </p:spPr>
      </p:pic>
    </p:spTree>
    <p:extLst>
      <p:ext uri="{BB962C8B-B14F-4D97-AF65-F5344CB8AC3E}">
        <p14:creationId xmlns:p14="http://schemas.microsoft.com/office/powerpoint/2010/main" val="511490838"/>
      </p:ext>
    </p:extLst>
  </p:cSld>
  <p:clrMapOvr>
    <a:masterClrMapping/>
  </p:clrMapOvr>
</p:sld>
</file>

<file path=ppt/slides/slide4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C20400CF-81F7-4A36-97B1-9D0811362F31}"/>
              </a:ext>
            </a:extLst>
          </p:cNvPr>
          <p:cNvPicPr>
            <a:picLocks noChangeAspect="1"/>
          </p:cNvPicPr>
          <p:nvPr/>
        </p:nvPicPr>
        <p:blipFill>
          <a:blip r:embed="rId2" cstate="print">
            <a:extLst>
              <a:ext uri="{28A0092B-C50C-407E-A947-70E740481C1C}">
                <a14:useLocalDpi xmlns:a14="http://schemas.microsoft.com/office/drawing/2010/main"/>
              </a:ext>
            </a:extLst>
          </a:blip>
          <a:stretch>
            <a:fillRect/>
          </a:stretch>
        </p:blipFill>
        <p:spPr>
          <a:xfrm>
            <a:off x="0" y="1158240"/>
            <a:ext cx="9144000" cy="4541520"/>
          </a:xfrm>
          <a:prstGeom prst="rect">
            <a:avLst/>
          </a:prstGeom>
        </p:spPr>
      </p:pic>
    </p:spTree>
    <p:extLst>
      <p:ext uri="{BB962C8B-B14F-4D97-AF65-F5344CB8AC3E}">
        <p14:creationId xmlns:p14="http://schemas.microsoft.com/office/powerpoint/2010/main" val="3161739627"/>
      </p:ext>
    </p:extLst>
  </p:cSld>
  <p:clrMapOvr>
    <a:masterClrMapping/>
  </p:clrMapOvr>
</p:sld>
</file>

<file path=ppt/slides/slide4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802FD7F4-929D-4D91-B101-0B407EF69DB3}"/>
              </a:ext>
            </a:extLst>
          </p:cNvPr>
          <p:cNvPicPr>
            <a:picLocks noChangeAspect="1"/>
          </p:cNvPicPr>
          <p:nvPr/>
        </p:nvPicPr>
        <p:blipFill>
          <a:blip r:embed="rId2" cstate="print">
            <a:extLst>
              <a:ext uri="{28A0092B-C50C-407E-A947-70E740481C1C}">
                <a14:useLocalDpi xmlns:a14="http://schemas.microsoft.com/office/drawing/2010/main"/>
              </a:ext>
            </a:extLst>
          </a:blip>
          <a:stretch>
            <a:fillRect/>
          </a:stretch>
        </p:blipFill>
        <p:spPr>
          <a:xfrm>
            <a:off x="0" y="1158240"/>
            <a:ext cx="9144000" cy="4541520"/>
          </a:xfrm>
          <a:prstGeom prst="rect">
            <a:avLst/>
          </a:prstGeom>
        </p:spPr>
      </p:pic>
    </p:spTree>
    <p:extLst>
      <p:ext uri="{BB962C8B-B14F-4D97-AF65-F5344CB8AC3E}">
        <p14:creationId xmlns:p14="http://schemas.microsoft.com/office/powerpoint/2010/main" val="1098396788"/>
      </p:ext>
    </p:extLst>
  </p:cSld>
  <p:clrMapOvr>
    <a:masterClrMapping/>
  </p:clrMapOvr>
</p:sld>
</file>

<file path=ppt/slides/slide4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9F406BDE-0355-4E9E-8A23-B3594138C516}"/>
              </a:ext>
            </a:extLst>
          </p:cNvPr>
          <p:cNvPicPr>
            <a:picLocks noChangeAspect="1"/>
          </p:cNvPicPr>
          <p:nvPr/>
        </p:nvPicPr>
        <p:blipFill>
          <a:blip r:embed="rId2" cstate="print">
            <a:extLst>
              <a:ext uri="{28A0092B-C50C-407E-A947-70E740481C1C}">
                <a14:useLocalDpi xmlns:a14="http://schemas.microsoft.com/office/drawing/2010/main"/>
              </a:ext>
            </a:extLst>
          </a:blip>
          <a:stretch>
            <a:fillRect/>
          </a:stretch>
        </p:blipFill>
        <p:spPr>
          <a:xfrm>
            <a:off x="0" y="1158240"/>
            <a:ext cx="9144000" cy="4541520"/>
          </a:xfrm>
          <a:prstGeom prst="rect">
            <a:avLst/>
          </a:prstGeom>
        </p:spPr>
      </p:pic>
    </p:spTree>
    <p:extLst>
      <p:ext uri="{BB962C8B-B14F-4D97-AF65-F5344CB8AC3E}">
        <p14:creationId xmlns:p14="http://schemas.microsoft.com/office/powerpoint/2010/main" val="3872165564"/>
      </p:ext>
    </p:extLst>
  </p:cSld>
  <p:clrMapOvr>
    <a:masterClrMapping/>
  </p:clrMapOvr>
</p:sld>
</file>

<file path=ppt/slides/slide4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B56F773C-57A1-4FDC-9220-BBF04DBA17CD}"/>
              </a:ext>
            </a:extLst>
          </p:cNvPr>
          <p:cNvPicPr>
            <a:picLocks noChangeAspect="1"/>
          </p:cNvPicPr>
          <p:nvPr/>
        </p:nvPicPr>
        <p:blipFill>
          <a:blip r:embed="rId2" cstate="print">
            <a:extLst>
              <a:ext uri="{28A0092B-C50C-407E-A947-70E740481C1C}">
                <a14:useLocalDpi xmlns:a14="http://schemas.microsoft.com/office/drawing/2010/main"/>
              </a:ext>
            </a:extLst>
          </a:blip>
          <a:stretch>
            <a:fillRect/>
          </a:stretch>
        </p:blipFill>
        <p:spPr>
          <a:xfrm>
            <a:off x="0" y="1158240"/>
            <a:ext cx="9144000" cy="4541520"/>
          </a:xfrm>
          <a:prstGeom prst="rect">
            <a:avLst/>
          </a:prstGeom>
        </p:spPr>
      </p:pic>
    </p:spTree>
    <p:extLst>
      <p:ext uri="{BB962C8B-B14F-4D97-AF65-F5344CB8AC3E}">
        <p14:creationId xmlns:p14="http://schemas.microsoft.com/office/powerpoint/2010/main" val="3508175997"/>
      </p:ext>
    </p:extLst>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2271ACAD-E792-4C05-A5BA-A98444399E2F}"/>
              </a:ext>
            </a:extLst>
          </p:cNvPr>
          <p:cNvSpPr txBox="1"/>
          <p:nvPr/>
        </p:nvSpPr>
        <p:spPr>
          <a:xfrm>
            <a:off x="1814585" y="3075057"/>
            <a:ext cx="5514844" cy="707886"/>
          </a:xfrm>
          <a:prstGeom prst="rect">
            <a:avLst/>
          </a:prstGeom>
          <a:noFill/>
        </p:spPr>
        <p:txBody>
          <a:bodyPr wrap="none" rtlCol="0">
            <a:spAutoFit/>
          </a:bodyPr>
          <a:lstStyle/>
          <a:p>
            <a:pPr algn="ctr"/>
            <a:r>
              <a:rPr lang="en-US" altLang="zh-CN" sz="4000" b="1" dirty="0">
                <a:solidFill>
                  <a:srgbClr val="0000CC"/>
                </a:solidFill>
              </a:rPr>
              <a:t>Astrophysical Motivation</a:t>
            </a:r>
            <a:endParaRPr lang="en-US" sz="4000" b="1" dirty="0">
              <a:solidFill>
                <a:srgbClr val="0000CC"/>
              </a:solidFill>
            </a:endParaRPr>
          </a:p>
        </p:txBody>
      </p:sp>
    </p:spTree>
    <p:extLst>
      <p:ext uri="{BB962C8B-B14F-4D97-AF65-F5344CB8AC3E}">
        <p14:creationId xmlns:p14="http://schemas.microsoft.com/office/powerpoint/2010/main" val="453288671"/>
      </p:ext>
    </p:extLst>
  </p:cSld>
  <p:clrMapOvr>
    <a:masterClrMapping/>
  </p:clrMapOvr>
</p:sld>
</file>

<file path=ppt/slides/slide4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B1B25B85-B87A-4FFF-9599-07B471A45876}"/>
              </a:ext>
            </a:extLst>
          </p:cNvPr>
          <p:cNvPicPr>
            <a:picLocks noChangeAspect="1"/>
          </p:cNvPicPr>
          <p:nvPr/>
        </p:nvPicPr>
        <p:blipFill rotWithShape="1">
          <a:blip r:embed="rId2" cstate="print">
            <a:extLst>
              <a:ext uri="{28A0092B-C50C-407E-A947-70E740481C1C}">
                <a14:useLocalDpi xmlns:a14="http://schemas.microsoft.com/office/drawing/2010/main"/>
              </a:ext>
            </a:extLst>
          </a:blip>
          <a:srcRect/>
          <a:stretch/>
        </p:blipFill>
        <p:spPr>
          <a:xfrm>
            <a:off x="0" y="-1"/>
            <a:ext cx="9144000" cy="5807983"/>
          </a:xfrm>
          <a:prstGeom prst="rect">
            <a:avLst/>
          </a:prstGeom>
        </p:spPr>
      </p:pic>
    </p:spTree>
    <p:extLst>
      <p:ext uri="{BB962C8B-B14F-4D97-AF65-F5344CB8AC3E}">
        <p14:creationId xmlns:p14="http://schemas.microsoft.com/office/powerpoint/2010/main" val="1327395578"/>
      </p:ext>
    </p:extLst>
  </p:cSld>
  <p:clrMapOvr>
    <a:masterClrMapping/>
  </p:clrMapOvr>
</p:sld>
</file>

<file path=ppt/slides/slide4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9FFD6858-77BD-4D5B-AB26-29CCDE02474A}"/>
              </a:ext>
            </a:extLst>
          </p:cNvPr>
          <p:cNvPicPr>
            <a:picLocks noChangeAspect="1"/>
          </p:cNvPicPr>
          <p:nvPr/>
        </p:nvPicPr>
        <p:blipFill>
          <a:blip r:embed="rId2" cstate="print">
            <a:extLst>
              <a:ext uri="{28A0092B-C50C-407E-A947-70E740481C1C}">
                <a14:useLocalDpi xmlns:a14="http://schemas.microsoft.com/office/drawing/2010/main"/>
              </a:ext>
            </a:extLst>
          </a:blip>
          <a:stretch>
            <a:fillRect/>
          </a:stretch>
        </p:blipFill>
        <p:spPr>
          <a:xfrm>
            <a:off x="0" y="1158240"/>
            <a:ext cx="9144000" cy="4541520"/>
          </a:xfrm>
          <a:prstGeom prst="rect">
            <a:avLst/>
          </a:prstGeom>
        </p:spPr>
      </p:pic>
    </p:spTree>
    <p:extLst>
      <p:ext uri="{BB962C8B-B14F-4D97-AF65-F5344CB8AC3E}">
        <p14:creationId xmlns:p14="http://schemas.microsoft.com/office/powerpoint/2010/main" val="1070339981"/>
      </p:ext>
    </p:extLst>
  </p:cSld>
  <p:clrMapOvr>
    <a:masterClrMapping/>
  </p:clrMapOvr>
</p:sld>
</file>

<file path=ppt/slides/slide4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59CDDEF4-4756-4038-ACE8-1DC22DB56FAB}"/>
              </a:ext>
            </a:extLst>
          </p:cNvPr>
          <p:cNvPicPr>
            <a:picLocks noChangeAspect="1"/>
          </p:cNvPicPr>
          <p:nvPr/>
        </p:nvPicPr>
        <p:blipFill rotWithShape="1">
          <a:blip r:embed="rId2" cstate="print">
            <a:extLst>
              <a:ext uri="{28A0092B-C50C-407E-A947-70E740481C1C}">
                <a14:useLocalDpi xmlns:a14="http://schemas.microsoft.com/office/drawing/2010/main"/>
              </a:ext>
            </a:extLst>
          </a:blip>
          <a:srcRect/>
          <a:stretch/>
        </p:blipFill>
        <p:spPr>
          <a:xfrm>
            <a:off x="-1" y="-2"/>
            <a:ext cx="8741276" cy="6840000"/>
          </a:xfrm>
          <a:prstGeom prst="rect">
            <a:avLst/>
          </a:prstGeom>
        </p:spPr>
      </p:pic>
    </p:spTree>
    <p:extLst>
      <p:ext uri="{BB962C8B-B14F-4D97-AF65-F5344CB8AC3E}">
        <p14:creationId xmlns:p14="http://schemas.microsoft.com/office/powerpoint/2010/main" val="2879614080"/>
      </p:ext>
    </p:extLst>
  </p:cSld>
  <p:clrMapOvr>
    <a:masterClrMapping/>
  </p:clrMapOvr>
</p:sld>
</file>

<file path=ppt/slides/slide4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E7AF974D-7852-4064-991F-02F7B5D64D39}"/>
              </a:ext>
            </a:extLst>
          </p:cNvPr>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0" y="0"/>
            <a:ext cx="9144000" cy="2159469"/>
          </a:xfrm>
          <a:prstGeom prst="rect">
            <a:avLst/>
          </a:prstGeom>
        </p:spPr>
      </p:pic>
    </p:spTree>
    <p:extLst>
      <p:ext uri="{BB962C8B-B14F-4D97-AF65-F5344CB8AC3E}">
        <p14:creationId xmlns:p14="http://schemas.microsoft.com/office/powerpoint/2010/main" val="3461566009"/>
      </p:ext>
    </p:extLst>
  </p:cSld>
  <p:clrMapOvr>
    <a:masterClrMapping/>
  </p:clrMapOvr>
</p:sld>
</file>

<file path=ppt/slides/slide4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Table 3">
            <a:extLst>
              <a:ext uri="{FF2B5EF4-FFF2-40B4-BE49-F238E27FC236}">
                <a16:creationId xmlns:a16="http://schemas.microsoft.com/office/drawing/2014/main" id="{FFCD4E18-4276-4C05-96D5-7E415EA1947F}"/>
              </a:ext>
            </a:extLst>
          </p:cNvPr>
          <p:cNvGraphicFramePr>
            <a:graphicFrameLocks noGrp="1"/>
          </p:cNvGraphicFramePr>
          <p:nvPr/>
        </p:nvGraphicFramePr>
        <p:xfrm>
          <a:off x="0" y="0"/>
          <a:ext cx="9144000" cy="3017520"/>
        </p:xfrm>
        <a:graphic>
          <a:graphicData uri="http://schemas.openxmlformats.org/drawingml/2006/table">
            <a:tbl>
              <a:tblPr>
                <a:tableStyleId>{5C22544A-7EE6-4342-B048-85BDC9FD1C3A}</a:tableStyleId>
              </a:tblPr>
              <a:tblGrid>
                <a:gridCol w="3009580">
                  <a:extLst>
                    <a:ext uri="{9D8B030D-6E8A-4147-A177-3AD203B41FA5}">
                      <a16:colId xmlns:a16="http://schemas.microsoft.com/office/drawing/2014/main" val="1516565387"/>
                    </a:ext>
                  </a:extLst>
                </a:gridCol>
                <a:gridCol w="2983966">
                  <a:extLst>
                    <a:ext uri="{9D8B030D-6E8A-4147-A177-3AD203B41FA5}">
                      <a16:colId xmlns:a16="http://schemas.microsoft.com/office/drawing/2014/main" val="610619907"/>
                    </a:ext>
                  </a:extLst>
                </a:gridCol>
                <a:gridCol w="3150454">
                  <a:extLst>
                    <a:ext uri="{9D8B030D-6E8A-4147-A177-3AD203B41FA5}">
                      <a16:colId xmlns:a16="http://schemas.microsoft.com/office/drawing/2014/main" val="4285756452"/>
                    </a:ext>
                  </a:extLst>
                </a:gridCol>
              </a:tblGrid>
              <a:tr h="0">
                <a:tc>
                  <a:txBody>
                    <a:bodyPr/>
                    <a:lstStyle/>
                    <a:p>
                      <a:pPr algn="ctr" fontAlgn="ctr"/>
                      <a:r>
                        <a:rPr lang="en-US" sz="1600" b="0" i="0" u="none" strike="noStrike" dirty="0">
                          <a:solidFill>
                            <a:schemeClr val="tx1"/>
                          </a:solidFill>
                          <a:effectLst/>
                          <a:latin typeface="Cambria" panose="02040503050406030204" pitchFamily="18" charset="0"/>
                          <a:ea typeface="Cambria" panose="02040503050406030204" pitchFamily="18" charset="0"/>
                          <a:cs typeface="Times New Roman" panose="02020603050405020304" pitchFamily="18" charset="0"/>
                        </a:rPr>
                        <a:t>Detector</a:t>
                      </a:r>
                    </a:p>
                  </a:txBody>
                  <a:tcPr anchor="ctr">
                    <a:solidFill>
                      <a:schemeClr val="accent6">
                        <a:lumMod val="20000"/>
                        <a:lumOff val="80000"/>
                      </a:schemeClr>
                    </a:solidFill>
                  </a:tcPr>
                </a:tc>
                <a:tc>
                  <a:txBody>
                    <a:bodyPr/>
                    <a:lstStyle/>
                    <a:p>
                      <a:pPr algn="ctr" fontAlgn="ctr"/>
                      <a:r>
                        <a:rPr lang="en-US" altLang="zh-CN" sz="1600" u="none" strike="noStrike" dirty="0">
                          <a:solidFill>
                            <a:schemeClr val="tx1"/>
                          </a:solidFill>
                          <a:effectLst/>
                          <a:latin typeface="Cambria" panose="02040503050406030204" pitchFamily="18" charset="0"/>
                          <a:ea typeface="Cambria" panose="02040503050406030204" pitchFamily="18" charset="0"/>
                          <a:cs typeface="Times New Roman" panose="02020603050405020304" pitchFamily="18" charset="0"/>
                        </a:rPr>
                        <a:t>Mirion </a:t>
                      </a:r>
                      <a:r>
                        <a:rPr lang="en-US" altLang="zh-CN" sz="1600" u="none" strike="noStrike" dirty="0" err="1">
                          <a:solidFill>
                            <a:schemeClr val="tx1"/>
                          </a:solidFill>
                          <a:effectLst/>
                          <a:latin typeface="Cambria" panose="02040503050406030204" pitchFamily="18" charset="0"/>
                          <a:ea typeface="Cambria" panose="02040503050406030204" pitchFamily="18" charset="0"/>
                          <a:cs typeface="Times New Roman" panose="02020603050405020304" pitchFamily="18" charset="0"/>
                        </a:rPr>
                        <a:t>SEGe</a:t>
                      </a:r>
                      <a:endParaRPr lang="en-US" sz="1600" b="0" i="0" u="none" strike="noStrike" dirty="0">
                        <a:solidFill>
                          <a:schemeClr val="tx1"/>
                        </a:solidFill>
                        <a:effectLst/>
                        <a:latin typeface="Cambria" panose="02040503050406030204" pitchFamily="18" charset="0"/>
                        <a:ea typeface="Cambria" panose="02040503050406030204" pitchFamily="18" charset="0"/>
                        <a:cs typeface="Times New Roman" panose="02020603050405020304" pitchFamily="18" charset="0"/>
                      </a:endParaRPr>
                    </a:p>
                  </a:txBody>
                  <a:tcPr anchor="ctr">
                    <a:solidFill>
                      <a:schemeClr val="accent1">
                        <a:lumMod val="20000"/>
                        <a:lumOff val="80000"/>
                      </a:schemeClr>
                    </a:solidFill>
                  </a:tcPr>
                </a:tc>
                <a:tc>
                  <a:txBody>
                    <a:bodyPr/>
                    <a:lstStyle/>
                    <a:p>
                      <a:pPr algn="ctr" fontAlgn="ctr"/>
                      <a:r>
                        <a:rPr lang="en-US" altLang="zh-CN" sz="1600" b="0" i="0" u="none" strike="noStrike" dirty="0">
                          <a:solidFill>
                            <a:schemeClr val="tx1"/>
                          </a:solidFill>
                          <a:effectLst/>
                          <a:latin typeface="Cambria" panose="02040503050406030204" pitchFamily="18" charset="0"/>
                          <a:ea typeface="Cambria" panose="02040503050406030204" pitchFamily="18" charset="0"/>
                          <a:cs typeface="Times New Roman" panose="02020603050405020304" pitchFamily="18" charset="0"/>
                        </a:rPr>
                        <a:t>ORTEC GEM</a:t>
                      </a:r>
                      <a:endParaRPr lang="en-US" sz="1600" b="0" i="0" u="none" strike="noStrike" dirty="0">
                        <a:solidFill>
                          <a:schemeClr val="tx1"/>
                        </a:solidFill>
                        <a:effectLst/>
                        <a:latin typeface="Cambria" panose="02040503050406030204" pitchFamily="18" charset="0"/>
                        <a:ea typeface="Cambria" panose="02040503050406030204" pitchFamily="18" charset="0"/>
                        <a:cs typeface="Times New Roman" panose="02020603050405020304" pitchFamily="18" charset="0"/>
                      </a:endParaRPr>
                    </a:p>
                  </a:txBody>
                  <a:tcPr anchor="ctr">
                    <a:solidFill>
                      <a:schemeClr val="accent2">
                        <a:lumMod val="20000"/>
                        <a:lumOff val="80000"/>
                      </a:schemeClr>
                    </a:solidFill>
                  </a:tcPr>
                </a:tc>
                <a:extLst>
                  <a:ext uri="{0D108BD9-81ED-4DB2-BD59-A6C34878D82A}">
                    <a16:rowId xmlns:a16="http://schemas.microsoft.com/office/drawing/2014/main" val="1036996608"/>
                  </a:ext>
                </a:extLst>
              </a:tr>
              <a:tr h="180974">
                <a:tc>
                  <a:txBody>
                    <a:bodyPr/>
                    <a:lstStyle/>
                    <a:p>
                      <a:pPr algn="ctr" fontAlgn="ctr"/>
                      <a:r>
                        <a:rPr lang="en-US" sz="1600" b="0" i="0" u="none" strike="noStrike" dirty="0">
                          <a:solidFill>
                            <a:schemeClr val="tx1"/>
                          </a:solidFill>
                          <a:effectLst/>
                          <a:latin typeface="Cambria" panose="02040503050406030204" pitchFamily="18" charset="0"/>
                          <a:ea typeface="Cambria" panose="02040503050406030204" pitchFamily="18" charset="0"/>
                          <a:cs typeface="Times New Roman" panose="02020603050405020304" pitchFamily="18" charset="0"/>
                        </a:rPr>
                        <a:t>Energy range</a:t>
                      </a:r>
                    </a:p>
                  </a:txBody>
                  <a:tcPr anchor="ctr">
                    <a:solidFill>
                      <a:schemeClr val="accent6">
                        <a:lumMod val="20000"/>
                        <a:lumOff val="80000"/>
                      </a:schemeClr>
                    </a:solidFill>
                  </a:tcPr>
                </a:tc>
                <a:tc>
                  <a:txBody>
                    <a:bodyPr/>
                    <a:lstStyle/>
                    <a:p>
                      <a:pPr algn="ctr" fontAlgn="ctr"/>
                      <a:r>
                        <a:rPr lang="da-DK" sz="1600" b="0" i="0" u="none" strike="noStrike" dirty="0">
                          <a:solidFill>
                            <a:schemeClr val="tx1"/>
                          </a:solidFill>
                          <a:effectLst/>
                          <a:latin typeface="Cambria" panose="02040503050406030204" pitchFamily="18" charset="0"/>
                          <a:ea typeface="Cambria" panose="02040503050406030204" pitchFamily="18" charset="0"/>
                          <a:cs typeface="Times New Roman" panose="02020603050405020304" pitchFamily="18" charset="0"/>
                        </a:rPr>
                        <a:t>40 keV to &gt;10 MeV</a:t>
                      </a:r>
                      <a:endParaRPr lang="en-US" sz="1600" b="0" i="0" u="none" strike="noStrike" dirty="0">
                        <a:solidFill>
                          <a:schemeClr val="tx1"/>
                        </a:solidFill>
                        <a:effectLst/>
                        <a:latin typeface="Cambria" panose="02040503050406030204" pitchFamily="18" charset="0"/>
                        <a:ea typeface="Cambria" panose="02040503050406030204" pitchFamily="18" charset="0"/>
                        <a:cs typeface="Times New Roman" panose="02020603050405020304" pitchFamily="18" charset="0"/>
                      </a:endParaRPr>
                    </a:p>
                  </a:txBody>
                  <a:tcPr anchor="ctr">
                    <a:solidFill>
                      <a:schemeClr val="accent1">
                        <a:lumMod val="20000"/>
                        <a:lumOff val="80000"/>
                      </a:scheme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da-DK" altLang="zh-CN" sz="1600" b="0" i="0" u="none" strike="noStrike" dirty="0">
                          <a:solidFill>
                            <a:schemeClr val="tx1"/>
                          </a:solidFill>
                          <a:effectLst/>
                          <a:latin typeface="Cambria" panose="02040503050406030204" pitchFamily="18" charset="0"/>
                          <a:ea typeface="Cambria" panose="02040503050406030204" pitchFamily="18" charset="0"/>
                          <a:cs typeface="Times New Roman" panose="02020603050405020304" pitchFamily="18" charset="0"/>
                        </a:rPr>
                        <a:t>&gt;40 keV</a:t>
                      </a:r>
                      <a:endParaRPr lang="en-US" altLang="zh-CN" sz="1600" b="0" i="0" u="none" strike="noStrike" dirty="0">
                        <a:solidFill>
                          <a:schemeClr val="tx1"/>
                        </a:solidFill>
                        <a:effectLst/>
                        <a:latin typeface="Cambria" panose="02040503050406030204" pitchFamily="18" charset="0"/>
                        <a:ea typeface="Cambria" panose="02040503050406030204" pitchFamily="18" charset="0"/>
                        <a:cs typeface="Times New Roman" panose="02020603050405020304" pitchFamily="18" charset="0"/>
                      </a:endParaRPr>
                    </a:p>
                  </a:txBody>
                  <a:tcPr anchor="ctr">
                    <a:solidFill>
                      <a:schemeClr val="accent2">
                        <a:lumMod val="20000"/>
                        <a:lumOff val="80000"/>
                      </a:schemeClr>
                    </a:solidFill>
                  </a:tcPr>
                </a:tc>
                <a:extLst>
                  <a:ext uri="{0D108BD9-81ED-4DB2-BD59-A6C34878D82A}">
                    <a16:rowId xmlns:a16="http://schemas.microsoft.com/office/drawing/2014/main" val="3869267138"/>
                  </a:ext>
                </a:extLst>
              </a:tr>
              <a:tr h="180974">
                <a:tc>
                  <a:txBody>
                    <a:bodyPr/>
                    <a:lstStyle/>
                    <a:p>
                      <a:pPr algn="ctr">
                        <a:spcAft>
                          <a:spcPts val="0"/>
                        </a:spcAft>
                      </a:pPr>
                      <a:r>
                        <a:rPr lang="en-US" sz="1600" dirty="0">
                          <a:solidFill>
                            <a:srgbClr val="000000"/>
                          </a:solidFill>
                          <a:effectLst/>
                          <a:latin typeface="Cambria" panose="02040503050406030204" pitchFamily="18" charset="0"/>
                          <a:ea typeface="Cambria" panose="02040503050406030204" pitchFamily="18" charset="0"/>
                          <a:cs typeface="SimSun" panose="02010600030101010101" pitchFamily="2" charset="-122"/>
                        </a:rPr>
                        <a:t>Relative Efficiency (%)</a:t>
                      </a:r>
                      <a:endParaRPr lang="zh-CN" sz="1600" dirty="0">
                        <a:effectLst/>
                        <a:latin typeface="Cambria" panose="02040503050406030204" pitchFamily="18" charset="0"/>
                        <a:ea typeface="SimSun" panose="02010600030101010101" pitchFamily="2" charset="-122"/>
                        <a:cs typeface="SimSun" panose="02010600030101010101" pitchFamily="2" charset="-122"/>
                      </a:endParaRPr>
                    </a:p>
                  </a:txBody>
                  <a:tcPr anchor="ctr">
                    <a:solidFill>
                      <a:schemeClr val="accent6">
                        <a:lumMod val="20000"/>
                        <a:lumOff val="80000"/>
                      </a:schemeClr>
                    </a:solidFill>
                  </a:tcPr>
                </a:tc>
                <a:tc>
                  <a:txBody>
                    <a:bodyPr/>
                    <a:lstStyle/>
                    <a:p>
                      <a:pPr algn="ctr">
                        <a:spcAft>
                          <a:spcPts val="0"/>
                        </a:spcAft>
                      </a:pPr>
                      <a:r>
                        <a:rPr lang="en-US" sz="1600" dirty="0">
                          <a:solidFill>
                            <a:srgbClr val="000000"/>
                          </a:solidFill>
                          <a:effectLst/>
                          <a:latin typeface="Cambria" panose="02040503050406030204" pitchFamily="18" charset="0"/>
                          <a:ea typeface="Cambria" panose="02040503050406030204" pitchFamily="18" charset="0"/>
                          <a:cs typeface="SimSun" panose="02010600030101010101" pitchFamily="2" charset="-122"/>
                        </a:rPr>
                        <a:t>5–150</a:t>
                      </a:r>
                      <a:endParaRPr lang="zh-CN" sz="1600" dirty="0">
                        <a:effectLst/>
                        <a:latin typeface="Cambria" panose="02040503050406030204" pitchFamily="18" charset="0"/>
                        <a:ea typeface="SimSun" panose="02010600030101010101" pitchFamily="2" charset="-122"/>
                        <a:cs typeface="SimSun" panose="02010600030101010101" pitchFamily="2" charset="-122"/>
                      </a:endParaRPr>
                    </a:p>
                  </a:txBody>
                  <a:tcPr anchor="ctr">
                    <a:solidFill>
                      <a:schemeClr val="accent1">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zh-CN" sz="1600" dirty="0">
                          <a:solidFill>
                            <a:srgbClr val="000000"/>
                          </a:solidFill>
                          <a:effectLst/>
                          <a:latin typeface="Cambria" panose="02040503050406030204" pitchFamily="18" charset="0"/>
                          <a:ea typeface="Cambria" panose="02040503050406030204" pitchFamily="18" charset="0"/>
                          <a:cs typeface="SimSun" panose="02010600030101010101" pitchFamily="2" charset="-122"/>
                        </a:rPr>
                        <a:t>10–150</a:t>
                      </a:r>
                      <a:endParaRPr lang="zh-CN" altLang="zh-CN" sz="1600" dirty="0">
                        <a:effectLst/>
                        <a:latin typeface="Cambria" panose="02040503050406030204" pitchFamily="18" charset="0"/>
                        <a:ea typeface="SimSun" panose="02010600030101010101" pitchFamily="2" charset="-122"/>
                        <a:cs typeface="SimSun" panose="02010600030101010101" pitchFamily="2" charset="-122"/>
                      </a:endParaRPr>
                    </a:p>
                  </a:txBody>
                  <a:tcPr anchor="ctr">
                    <a:solidFill>
                      <a:schemeClr val="accent2">
                        <a:lumMod val="20000"/>
                        <a:lumOff val="80000"/>
                      </a:schemeClr>
                    </a:solidFill>
                  </a:tcPr>
                </a:tc>
                <a:extLst>
                  <a:ext uri="{0D108BD9-81ED-4DB2-BD59-A6C34878D82A}">
                    <a16:rowId xmlns:a16="http://schemas.microsoft.com/office/drawing/2014/main" val="4189635124"/>
                  </a:ext>
                </a:extLst>
              </a:tr>
              <a:tr h="180974">
                <a:tc>
                  <a:txBody>
                    <a:bodyPr/>
                    <a:lstStyle/>
                    <a:p>
                      <a:pPr algn="ctr">
                        <a:spcAft>
                          <a:spcPts val="0"/>
                        </a:spcAft>
                      </a:pPr>
                      <a:r>
                        <a:rPr lang="en-US" sz="1600" dirty="0">
                          <a:solidFill>
                            <a:srgbClr val="000000"/>
                          </a:solidFill>
                          <a:effectLst/>
                          <a:latin typeface="Cambria" panose="02040503050406030204" pitchFamily="18" charset="0"/>
                          <a:ea typeface="Cambria" panose="02040503050406030204" pitchFamily="18" charset="0"/>
                          <a:cs typeface="SimSun" panose="02010600030101010101" pitchFamily="2" charset="-122"/>
                        </a:rPr>
                        <a:t>Resolution (keV)@122 keV</a:t>
                      </a:r>
                      <a:endParaRPr lang="zh-CN" sz="1600" dirty="0">
                        <a:effectLst/>
                        <a:latin typeface="Cambria" panose="02040503050406030204" pitchFamily="18" charset="0"/>
                        <a:ea typeface="SimSun" panose="02010600030101010101" pitchFamily="2" charset="-122"/>
                        <a:cs typeface="SimSun" panose="02010600030101010101" pitchFamily="2" charset="-122"/>
                      </a:endParaRPr>
                    </a:p>
                  </a:txBody>
                  <a:tcPr anchor="ctr">
                    <a:solidFill>
                      <a:schemeClr val="accent6">
                        <a:lumMod val="20000"/>
                        <a:lumOff val="80000"/>
                      </a:schemeClr>
                    </a:solidFill>
                  </a:tcPr>
                </a:tc>
                <a:tc>
                  <a:txBody>
                    <a:bodyPr/>
                    <a:lstStyle/>
                    <a:p>
                      <a:pPr algn="ctr">
                        <a:spcAft>
                          <a:spcPts val="0"/>
                        </a:spcAft>
                      </a:pPr>
                      <a:r>
                        <a:rPr lang="en-US" altLang="zh-CN" sz="1600" dirty="0">
                          <a:effectLst/>
                          <a:latin typeface="Cambria" panose="02040503050406030204" pitchFamily="18" charset="0"/>
                          <a:ea typeface="Cambria" panose="02040503050406030204" pitchFamily="18" charset="0"/>
                          <a:cs typeface="SimSun" panose="02010600030101010101" pitchFamily="2" charset="-122"/>
                        </a:rPr>
                        <a:t>1.2 (CG10020)</a:t>
                      </a:r>
                      <a:endParaRPr lang="zh-CN" sz="1600" dirty="0">
                        <a:effectLst/>
                        <a:latin typeface="Cambria" panose="02040503050406030204" pitchFamily="18" charset="0"/>
                        <a:ea typeface="SimSun" panose="02010600030101010101" pitchFamily="2" charset="-122"/>
                        <a:cs typeface="SimSun" panose="02010600030101010101" pitchFamily="2" charset="-122"/>
                      </a:endParaRPr>
                    </a:p>
                  </a:txBody>
                  <a:tcPr anchor="ctr">
                    <a:solidFill>
                      <a:schemeClr val="accent1">
                        <a:lumMod val="20000"/>
                        <a:lumOff val="80000"/>
                      </a:schemeClr>
                    </a:solidFill>
                  </a:tcPr>
                </a:tc>
                <a:tc>
                  <a:txBody>
                    <a:bodyPr/>
                    <a:lstStyle/>
                    <a:p>
                      <a:pPr algn="ctr">
                        <a:spcAft>
                          <a:spcPts val="0"/>
                        </a:spcAft>
                      </a:pPr>
                      <a:r>
                        <a:rPr lang="en-US" altLang="zh-CN" sz="1600" dirty="0">
                          <a:latin typeface="Cambria" panose="02040503050406030204" pitchFamily="18" charset="0"/>
                          <a:ea typeface="Cambria" panose="02040503050406030204" pitchFamily="18" charset="0"/>
                        </a:rPr>
                        <a:t>1.2 (GEM100P4)</a:t>
                      </a:r>
                      <a:endParaRPr lang="zh-CN" sz="1600" dirty="0">
                        <a:effectLst/>
                        <a:latin typeface="Cambria" panose="02040503050406030204" pitchFamily="18" charset="0"/>
                        <a:ea typeface="SimSun" panose="02010600030101010101" pitchFamily="2" charset="-122"/>
                        <a:cs typeface="SimSun" panose="02010600030101010101" pitchFamily="2" charset="-122"/>
                      </a:endParaRPr>
                    </a:p>
                  </a:txBody>
                  <a:tcPr anchor="ctr">
                    <a:solidFill>
                      <a:schemeClr val="accent2">
                        <a:lumMod val="20000"/>
                        <a:lumOff val="80000"/>
                      </a:schemeClr>
                    </a:solidFill>
                  </a:tcPr>
                </a:tc>
                <a:extLst>
                  <a:ext uri="{0D108BD9-81ED-4DB2-BD59-A6C34878D82A}">
                    <a16:rowId xmlns:a16="http://schemas.microsoft.com/office/drawing/2014/main" val="3206335662"/>
                  </a:ext>
                </a:extLst>
              </a:tr>
              <a:tr h="180974">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zh-CN" sz="1600" dirty="0">
                          <a:solidFill>
                            <a:srgbClr val="000000"/>
                          </a:solidFill>
                          <a:effectLst/>
                          <a:latin typeface="Cambria" panose="02040503050406030204" pitchFamily="18" charset="0"/>
                          <a:ea typeface="Cambria" panose="02040503050406030204" pitchFamily="18" charset="0"/>
                          <a:cs typeface="SimSun" panose="02010600030101010101" pitchFamily="2" charset="-122"/>
                        </a:rPr>
                        <a:t>Resolution (keV)@1332 keV</a:t>
                      </a:r>
                      <a:endParaRPr lang="zh-CN" altLang="zh-CN" sz="1600" dirty="0">
                        <a:effectLst/>
                        <a:latin typeface="Cambria" panose="02040503050406030204" pitchFamily="18" charset="0"/>
                        <a:ea typeface="SimSun" panose="02010600030101010101" pitchFamily="2" charset="-122"/>
                        <a:cs typeface="SimSun" panose="02010600030101010101" pitchFamily="2" charset="-122"/>
                      </a:endParaRPr>
                    </a:p>
                  </a:txBody>
                  <a:tcPr anchor="ctr">
                    <a:solidFill>
                      <a:schemeClr val="accent6">
                        <a:lumMod val="20000"/>
                        <a:lumOff val="80000"/>
                      </a:schemeClr>
                    </a:solidFill>
                  </a:tcPr>
                </a:tc>
                <a:tc>
                  <a:txBody>
                    <a:bodyPr/>
                    <a:lstStyle/>
                    <a:p>
                      <a:pPr algn="ctr">
                        <a:spcAft>
                          <a:spcPts val="0"/>
                        </a:spcAft>
                      </a:pPr>
                      <a:r>
                        <a:rPr lang="en-US" altLang="zh-CN" sz="1600" dirty="0">
                          <a:effectLst/>
                          <a:latin typeface="Cambria" panose="02040503050406030204" pitchFamily="18" charset="0"/>
                          <a:ea typeface="Cambria" panose="02040503050406030204" pitchFamily="18" charset="0"/>
                          <a:cs typeface="SimSun" panose="02010600030101010101" pitchFamily="2" charset="-122"/>
                        </a:rPr>
                        <a:t>2.0 (CG10020)</a:t>
                      </a:r>
                      <a:endParaRPr lang="zh-CN" altLang="zh-CN" sz="1600" dirty="0">
                        <a:effectLst/>
                        <a:latin typeface="Cambria" panose="02040503050406030204" pitchFamily="18" charset="0"/>
                        <a:ea typeface="SimSun" panose="02010600030101010101" pitchFamily="2" charset="-122"/>
                        <a:cs typeface="SimSun" panose="02010600030101010101" pitchFamily="2" charset="-122"/>
                      </a:endParaRPr>
                    </a:p>
                  </a:txBody>
                  <a:tcPr anchor="ctr">
                    <a:solidFill>
                      <a:schemeClr val="accent1">
                        <a:lumMod val="20000"/>
                        <a:lumOff val="80000"/>
                      </a:schemeClr>
                    </a:solidFill>
                  </a:tcPr>
                </a:tc>
                <a:tc>
                  <a:txBody>
                    <a:bodyPr/>
                    <a:lstStyle/>
                    <a:p>
                      <a:pPr algn="ctr">
                        <a:spcAft>
                          <a:spcPts val="0"/>
                        </a:spcAft>
                      </a:pPr>
                      <a:r>
                        <a:rPr lang="en-US" altLang="zh-CN" sz="1600" dirty="0">
                          <a:latin typeface="Cambria" panose="02040503050406030204" pitchFamily="18" charset="0"/>
                          <a:ea typeface="Cambria" panose="02040503050406030204" pitchFamily="18" charset="0"/>
                        </a:rPr>
                        <a:t>2.1 (GEM100P4)</a:t>
                      </a:r>
                      <a:endParaRPr lang="zh-CN" sz="1600" dirty="0">
                        <a:effectLst/>
                        <a:latin typeface="Cambria" panose="02040503050406030204" pitchFamily="18" charset="0"/>
                        <a:ea typeface="SimSun" panose="02010600030101010101" pitchFamily="2" charset="-122"/>
                        <a:cs typeface="SimSun" panose="02010600030101010101" pitchFamily="2" charset="-122"/>
                      </a:endParaRPr>
                    </a:p>
                  </a:txBody>
                  <a:tcPr anchor="ctr">
                    <a:solidFill>
                      <a:schemeClr val="accent2">
                        <a:lumMod val="20000"/>
                        <a:lumOff val="80000"/>
                      </a:schemeClr>
                    </a:solidFill>
                  </a:tcPr>
                </a:tc>
                <a:extLst>
                  <a:ext uri="{0D108BD9-81ED-4DB2-BD59-A6C34878D82A}">
                    <a16:rowId xmlns:a16="http://schemas.microsoft.com/office/drawing/2014/main" val="614754677"/>
                  </a:ext>
                </a:extLst>
              </a:tr>
              <a:tr h="280034">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zh-CN" sz="1600" dirty="0">
                          <a:effectLst/>
                          <a:latin typeface="Cambria" panose="02040503050406030204" pitchFamily="18" charset="0"/>
                          <a:ea typeface="Cambria" panose="02040503050406030204" pitchFamily="18" charset="0"/>
                          <a:cs typeface="SimSun" panose="02010600030101010101" pitchFamily="2" charset="-122"/>
                        </a:rPr>
                        <a:t>Peak to Compton Ratio (P/C)</a:t>
                      </a:r>
                      <a:endParaRPr lang="zh-CN" altLang="zh-CN" sz="1600" dirty="0">
                        <a:effectLst/>
                        <a:latin typeface="Cambria" panose="02040503050406030204" pitchFamily="18" charset="0"/>
                        <a:ea typeface="SimSun" panose="02010600030101010101" pitchFamily="2" charset="-122"/>
                        <a:cs typeface="SimSun" panose="02010600030101010101" pitchFamily="2" charset="-122"/>
                      </a:endParaRPr>
                    </a:p>
                  </a:txBody>
                  <a:tcPr anchor="ctr">
                    <a:solidFill>
                      <a:schemeClr val="accent6">
                        <a:lumMod val="20000"/>
                        <a:lumOff val="80000"/>
                      </a:schemeClr>
                    </a:solidFill>
                  </a:tcPr>
                </a:tc>
                <a:tc>
                  <a:txBody>
                    <a:bodyPr/>
                    <a:lstStyle/>
                    <a:p>
                      <a:pPr algn="ctr">
                        <a:spcAft>
                          <a:spcPts val="0"/>
                        </a:spcAft>
                      </a:pPr>
                      <a:r>
                        <a:rPr lang="en-US" altLang="zh-CN" sz="1600" dirty="0">
                          <a:effectLst/>
                          <a:latin typeface="Cambria" panose="02040503050406030204" pitchFamily="18" charset="0"/>
                          <a:ea typeface="Cambria" panose="02040503050406030204" pitchFamily="18" charset="0"/>
                          <a:cs typeface="SimSun" panose="02010600030101010101" pitchFamily="2" charset="-122"/>
                        </a:rPr>
                        <a:t>78</a:t>
                      </a:r>
                      <a:endParaRPr lang="zh-CN" sz="1600" dirty="0">
                        <a:effectLst/>
                        <a:latin typeface="Cambria" panose="02040503050406030204" pitchFamily="18" charset="0"/>
                        <a:ea typeface="SimSun" panose="02010600030101010101" pitchFamily="2" charset="-122"/>
                        <a:cs typeface="SimSun" panose="02010600030101010101" pitchFamily="2" charset="-122"/>
                      </a:endParaRPr>
                    </a:p>
                  </a:txBody>
                  <a:tcPr anchor="ctr">
                    <a:solidFill>
                      <a:schemeClr val="accent1">
                        <a:lumMod val="20000"/>
                        <a:lumOff val="80000"/>
                      </a:schemeClr>
                    </a:solidFill>
                  </a:tcPr>
                </a:tc>
                <a:tc>
                  <a:txBody>
                    <a:bodyPr/>
                    <a:lstStyle/>
                    <a:p>
                      <a:pPr algn="ctr">
                        <a:spcAft>
                          <a:spcPts val="0"/>
                        </a:spcAft>
                      </a:pPr>
                      <a:r>
                        <a:rPr lang="en-US" altLang="zh-CN" sz="1600" dirty="0">
                          <a:effectLst/>
                          <a:latin typeface="Cambria" panose="02040503050406030204" pitchFamily="18" charset="0"/>
                          <a:ea typeface="Cambria" panose="02040503050406030204" pitchFamily="18" charset="0"/>
                          <a:cs typeface="SimSun" panose="02010600030101010101" pitchFamily="2" charset="-122"/>
                        </a:rPr>
                        <a:t>83</a:t>
                      </a:r>
                      <a:endParaRPr lang="zh-CN" sz="1600" dirty="0">
                        <a:effectLst/>
                        <a:latin typeface="Cambria" panose="02040503050406030204" pitchFamily="18" charset="0"/>
                        <a:ea typeface="SimSun" panose="02010600030101010101" pitchFamily="2" charset="-122"/>
                        <a:cs typeface="SimSun" panose="02010600030101010101" pitchFamily="2" charset="-122"/>
                      </a:endParaRPr>
                    </a:p>
                  </a:txBody>
                  <a:tcPr anchor="ctr">
                    <a:solidFill>
                      <a:schemeClr val="accent2">
                        <a:lumMod val="20000"/>
                        <a:lumOff val="80000"/>
                      </a:schemeClr>
                    </a:solidFill>
                  </a:tcPr>
                </a:tc>
                <a:extLst>
                  <a:ext uri="{0D108BD9-81ED-4DB2-BD59-A6C34878D82A}">
                    <a16:rowId xmlns:a16="http://schemas.microsoft.com/office/drawing/2014/main" val="1332674013"/>
                  </a:ext>
                </a:extLst>
              </a:tr>
              <a:tr h="280034">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zh-CN" sz="1600" dirty="0">
                          <a:effectLst/>
                          <a:latin typeface="Cambria" panose="02040503050406030204" pitchFamily="18" charset="0"/>
                          <a:ea typeface="Cambria" panose="02040503050406030204" pitchFamily="18" charset="0"/>
                          <a:cs typeface="SimSun" panose="02010600030101010101" pitchFamily="2" charset="-122"/>
                        </a:rPr>
                        <a:t>Endcap diameter (mm)</a:t>
                      </a:r>
                      <a:endParaRPr lang="zh-CN" altLang="zh-CN" sz="1600" dirty="0">
                        <a:effectLst/>
                        <a:latin typeface="Cambria" panose="02040503050406030204" pitchFamily="18" charset="0"/>
                        <a:ea typeface="SimSun" panose="02010600030101010101" pitchFamily="2" charset="-122"/>
                        <a:cs typeface="SimSun" panose="02010600030101010101" pitchFamily="2" charset="-122"/>
                      </a:endParaRPr>
                    </a:p>
                  </a:txBody>
                  <a:tcPr anchor="ctr">
                    <a:solidFill>
                      <a:schemeClr val="accent6">
                        <a:lumMod val="20000"/>
                        <a:lumOff val="80000"/>
                      </a:schemeClr>
                    </a:solidFill>
                  </a:tcPr>
                </a:tc>
                <a:tc>
                  <a:txBody>
                    <a:bodyPr/>
                    <a:lstStyle/>
                    <a:p>
                      <a:pPr algn="ctr">
                        <a:spcAft>
                          <a:spcPts val="0"/>
                        </a:spcAft>
                      </a:pPr>
                      <a:r>
                        <a:rPr lang="en-US" altLang="zh-CN" sz="1600" dirty="0">
                          <a:effectLst/>
                          <a:latin typeface="Cambria" panose="02040503050406030204" pitchFamily="18" charset="0"/>
                          <a:ea typeface="Cambria" panose="02040503050406030204" pitchFamily="18" charset="0"/>
                          <a:cs typeface="SimSun" panose="02010600030101010101" pitchFamily="2" charset="-122"/>
                        </a:rPr>
                        <a:t>95</a:t>
                      </a:r>
                      <a:endParaRPr lang="zh-CN" sz="1600" dirty="0">
                        <a:effectLst/>
                        <a:latin typeface="Cambria" panose="02040503050406030204" pitchFamily="18" charset="0"/>
                        <a:ea typeface="SimSun" panose="02010600030101010101" pitchFamily="2" charset="-122"/>
                        <a:cs typeface="SimSun" panose="02010600030101010101" pitchFamily="2" charset="-122"/>
                      </a:endParaRPr>
                    </a:p>
                  </a:txBody>
                  <a:tcPr anchor="ctr">
                    <a:solidFill>
                      <a:schemeClr val="accent1">
                        <a:lumMod val="20000"/>
                        <a:lumOff val="80000"/>
                      </a:schemeClr>
                    </a:solidFill>
                  </a:tcPr>
                </a:tc>
                <a:tc>
                  <a:txBody>
                    <a:bodyPr/>
                    <a:lstStyle/>
                    <a:p>
                      <a:pPr algn="ctr">
                        <a:spcAft>
                          <a:spcPts val="0"/>
                        </a:spcAft>
                      </a:pPr>
                      <a:r>
                        <a:rPr lang="en-US" altLang="zh-CN" sz="1600" dirty="0">
                          <a:effectLst/>
                          <a:latin typeface="Cambria" panose="02040503050406030204" pitchFamily="18" charset="0"/>
                          <a:ea typeface="Cambria" panose="02040503050406030204" pitchFamily="18" charset="0"/>
                          <a:cs typeface="SimSun" panose="02010600030101010101" pitchFamily="2" charset="-122"/>
                        </a:rPr>
                        <a:t>95</a:t>
                      </a:r>
                      <a:endParaRPr lang="zh-CN" sz="1600" dirty="0">
                        <a:effectLst/>
                        <a:latin typeface="Cambria" panose="02040503050406030204" pitchFamily="18" charset="0"/>
                        <a:ea typeface="SimSun" panose="02010600030101010101" pitchFamily="2" charset="-122"/>
                        <a:cs typeface="SimSun" panose="02010600030101010101" pitchFamily="2" charset="-122"/>
                      </a:endParaRPr>
                    </a:p>
                  </a:txBody>
                  <a:tcPr anchor="ctr">
                    <a:solidFill>
                      <a:schemeClr val="accent2">
                        <a:lumMod val="20000"/>
                        <a:lumOff val="80000"/>
                      </a:schemeClr>
                    </a:solidFill>
                  </a:tcPr>
                </a:tc>
                <a:extLst>
                  <a:ext uri="{0D108BD9-81ED-4DB2-BD59-A6C34878D82A}">
                    <a16:rowId xmlns:a16="http://schemas.microsoft.com/office/drawing/2014/main" val="4009181749"/>
                  </a:ext>
                </a:extLst>
              </a:tr>
              <a:tr h="180974">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zh-CN" sz="1600" dirty="0">
                          <a:effectLst/>
                          <a:latin typeface="Cambria" panose="02040503050406030204" pitchFamily="18" charset="0"/>
                          <a:ea typeface="Cambria" panose="02040503050406030204" pitchFamily="18" charset="0"/>
                          <a:cs typeface="SimSun" panose="02010600030101010101" pitchFamily="2" charset="-122"/>
                        </a:rPr>
                        <a:t>Cooling options</a:t>
                      </a:r>
                      <a:endParaRPr lang="zh-CN" altLang="zh-CN" sz="1600" dirty="0">
                        <a:effectLst/>
                        <a:latin typeface="Cambria" panose="02040503050406030204" pitchFamily="18" charset="0"/>
                        <a:ea typeface="SimSun" panose="02010600030101010101" pitchFamily="2" charset="-122"/>
                        <a:cs typeface="SimSun" panose="02010600030101010101" pitchFamily="2" charset="-122"/>
                      </a:endParaRPr>
                    </a:p>
                  </a:txBody>
                  <a:tcPr anchor="ctr">
                    <a:solidFill>
                      <a:schemeClr val="accent6">
                        <a:lumMod val="20000"/>
                        <a:lumOff val="80000"/>
                      </a:schemeClr>
                    </a:solidFill>
                  </a:tcPr>
                </a:tc>
                <a:tc>
                  <a:txBody>
                    <a:bodyPr/>
                    <a:lstStyle/>
                    <a:p>
                      <a:pPr algn="ctr">
                        <a:spcAft>
                          <a:spcPts val="0"/>
                        </a:spcAft>
                      </a:pPr>
                      <a:r>
                        <a:rPr lang="en-US" altLang="zh-CN" sz="1600" dirty="0">
                          <a:effectLst/>
                          <a:latin typeface="Cambria" panose="02040503050406030204" pitchFamily="18" charset="0"/>
                          <a:ea typeface="Cambria" panose="02040503050406030204" pitchFamily="18" charset="0"/>
                          <a:cs typeface="SimSun" panose="02010600030101010101" pitchFamily="2" charset="-122"/>
                        </a:rPr>
                        <a:t>Electric cooling / LN</a:t>
                      </a:r>
                      <a:r>
                        <a:rPr lang="en-US" altLang="zh-CN" sz="1600" baseline="-25000" dirty="0">
                          <a:effectLst/>
                          <a:latin typeface="Cambria" panose="02040503050406030204" pitchFamily="18" charset="0"/>
                          <a:ea typeface="Cambria" panose="02040503050406030204" pitchFamily="18" charset="0"/>
                          <a:cs typeface="SimSun" panose="02010600030101010101" pitchFamily="2" charset="-122"/>
                        </a:rPr>
                        <a:t>2</a:t>
                      </a:r>
                      <a:endParaRPr lang="zh-CN" sz="1600" baseline="-25000" dirty="0">
                        <a:effectLst/>
                        <a:latin typeface="Cambria" panose="02040503050406030204" pitchFamily="18" charset="0"/>
                        <a:ea typeface="SimSun" panose="02010600030101010101" pitchFamily="2" charset="-122"/>
                        <a:cs typeface="SimSun" panose="02010600030101010101" pitchFamily="2" charset="-122"/>
                      </a:endParaRPr>
                    </a:p>
                  </a:txBody>
                  <a:tcPr anchor="ctr">
                    <a:solidFill>
                      <a:schemeClr val="accent1">
                        <a:lumMod val="20000"/>
                        <a:lumOff val="80000"/>
                      </a:schemeClr>
                    </a:solidFill>
                  </a:tcPr>
                </a:tc>
                <a:tc>
                  <a:txBody>
                    <a:bodyPr/>
                    <a:lstStyle/>
                    <a:p>
                      <a:pPr algn="ctr">
                        <a:spcAft>
                          <a:spcPts val="0"/>
                        </a:spcAft>
                      </a:pPr>
                      <a:r>
                        <a:rPr lang="en-US" altLang="zh-CN" sz="1600" dirty="0">
                          <a:effectLst/>
                          <a:latin typeface="Cambria" panose="02040503050406030204" pitchFamily="18" charset="0"/>
                          <a:ea typeface="Cambria" panose="02040503050406030204" pitchFamily="18" charset="0"/>
                          <a:cs typeface="SimSun" panose="02010600030101010101" pitchFamily="2" charset="-122"/>
                        </a:rPr>
                        <a:t>Electro-mechanical cooling / LN</a:t>
                      </a:r>
                      <a:r>
                        <a:rPr lang="en-US" altLang="zh-CN" sz="1600" baseline="-25000" dirty="0">
                          <a:effectLst/>
                          <a:latin typeface="Cambria" panose="02040503050406030204" pitchFamily="18" charset="0"/>
                          <a:ea typeface="Cambria" panose="02040503050406030204" pitchFamily="18" charset="0"/>
                          <a:cs typeface="SimSun" panose="02010600030101010101" pitchFamily="2" charset="-122"/>
                        </a:rPr>
                        <a:t>2</a:t>
                      </a:r>
                      <a:endParaRPr lang="zh-CN" sz="1600" dirty="0">
                        <a:effectLst/>
                        <a:latin typeface="Cambria" panose="02040503050406030204" pitchFamily="18" charset="0"/>
                        <a:ea typeface="SimSun" panose="02010600030101010101" pitchFamily="2" charset="-122"/>
                        <a:cs typeface="SimSun" panose="02010600030101010101" pitchFamily="2" charset="-122"/>
                      </a:endParaRPr>
                    </a:p>
                  </a:txBody>
                  <a:tcPr anchor="ctr">
                    <a:solidFill>
                      <a:schemeClr val="accent2">
                        <a:lumMod val="20000"/>
                        <a:lumOff val="80000"/>
                      </a:schemeClr>
                    </a:solidFill>
                  </a:tcPr>
                </a:tc>
                <a:extLst>
                  <a:ext uri="{0D108BD9-81ED-4DB2-BD59-A6C34878D82A}">
                    <a16:rowId xmlns:a16="http://schemas.microsoft.com/office/drawing/2014/main" val="1482751988"/>
                  </a:ext>
                </a:extLst>
              </a:tr>
              <a:tr h="180974">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zh-CN" sz="1600" dirty="0">
                          <a:effectLst/>
                          <a:latin typeface="Cambria" panose="02040503050406030204" pitchFamily="18" charset="0"/>
                          <a:ea typeface="Cambria" panose="02040503050406030204" pitchFamily="18" charset="0"/>
                          <a:cs typeface="SimSun" panose="02010600030101010101" pitchFamily="2" charset="-122"/>
                        </a:rPr>
                        <a:t>Price ($)</a:t>
                      </a:r>
                      <a:endParaRPr lang="zh-CN" altLang="zh-CN" sz="1600" dirty="0">
                        <a:effectLst/>
                        <a:latin typeface="Cambria" panose="02040503050406030204" pitchFamily="18" charset="0"/>
                        <a:ea typeface="SimSun" panose="02010600030101010101" pitchFamily="2" charset="-122"/>
                        <a:cs typeface="SimSun" panose="02010600030101010101" pitchFamily="2" charset="-122"/>
                      </a:endParaRPr>
                    </a:p>
                  </a:txBody>
                  <a:tcPr anchor="ctr">
                    <a:solidFill>
                      <a:schemeClr val="accent6">
                        <a:lumMod val="20000"/>
                        <a:lumOff val="80000"/>
                      </a:schemeClr>
                    </a:solidFill>
                  </a:tcPr>
                </a:tc>
                <a:tc>
                  <a:txBody>
                    <a:bodyPr/>
                    <a:lstStyle/>
                    <a:p>
                      <a:pPr algn="ctr">
                        <a:spcAft>
                          <a:spcPts val="0"/>
                        </a:spcAft>
                      </a:pPr>
                      <a:r>
                        <a:rPr lang="en-US" altLang="zh-CN" sz="1600" baseline="0" dirty="0">
                          <a:effectLst/>
                          <a:latin typeface="Cambria" panose="02040503050406030204" pitchFamily="18" charset="0"/>
                          <a:ea typeface="SimSun" panose="02010600030101010101" pitchFamily="2" charset="-122"/>
                          <a:cs typeface="SimSun" panose="02010600030101010101" pitchFamily="2" charset="-122"/>
                        </a:rPr>
                        <a:t>269,513.5</a:t>
                      </a:r>
                      <a:endParaRPr lang="zh-CN" sz="1600" baseline="0" dirty="0">
                        <a:effectLst/>
                        <a:latin typeface="Cambria" panose="02040503050406030204" pitchFamily="18" charset="0"/>
                        <a:ea typeface="SimSun" panose="02010600030101010101" pitchFamily="2" charset="-122"/>
                        <a:cs typeface="SimSun" panose="02010600030101010101" pitchFamily="2" charset="-122"/>
                      </a:endParaRPr>
                    </a:p>
                  </a:txBody>
                  <a:tcPr anchor="ctr">
                    <a:solidFill>
                      <a:schemeClr val="accent1">
                        <a:lumMod val="20000"/>
                        <a:lumOff val="80000"/>
                      </a:schemeClr>
                    </a:solidFill>
                  </a:tcPr>
                </a:tc>
                <a:tc>
                  <a:txBody>
                    <a:bodyPr/>
                    <a:lstStyle/>
                    <a:p>
                      <a:pPr algn="ctr">
                        <a:spcAft>
                          <a:spcPts val="0"/>
                        </a:spcAft>
                      </a:pPr>
                      <a:r>
                        <a:rPr lang="en-US" altLang="zh-CN" sz="1600" dirty="0">
                          <a:effectLst/>
                          <a:latin typeface="Cambria" panose="02040503050406030204" pitchFamily="18" charset="0"/>
                          <a:ea typeface="SimSun" panose="02010600030101010101" pitchFamily="2" charset="-122"/>
                          <a:cs typeface="SimSun" panose="02010600030101010101" pitchFamily="2" charset="-122"/>
                        </a:rPr>
                        <a:t>230,095</a:t>
                      </a:r>
                      <a:endParaRPr lang="zh-CN" sz="1600" dirty="0">
                        <a:effectLst/>
                        <a:latin typeface="Cambria" panose="02040503050406030204" pitchFamily="18" charset="0"/>
                        <a:ea typeface="SimSun" panose="02010600030101010101" pitchFamily="2" charset="-122"/>
                        <a:cs typeface="SimSun" panose="02010600030101010101" pitchFamily="2" charset="-122"/>
                      </a:endParaRPr>
                    </a:p>
                  </a:txBody>
                  <a:tcPr anchor="ctr">
                    <a:solidFill>
                      <a:schemeClr val="accent2">
                        <a:lumMod val="20000"/>
                        <a:lumOff val="80000"/>
                      </a:schemeClr>
                    </a:solidFill>
                  </a:tcPr>
                </a:tc>
                <a:extLst>
                  <a:ext uri="{0D108BD9-81ED-4DB2-BD59-A6C34878D82A}">
                    <a16:rowId xmlns:a16="http://schemas.microsoft.com/office/drawing/2014/main" val="1281258289"/>
                  </a:ext>
                </a:extLst>
              </a:tr>
            </a:tbl>
          </a:graphicData>
        </a:graphic>
      </p:graphicFrame>
      <p:pic>
        <p:nvPicPr>
          <p:cNvPr id="6" name="Picture 5">
            <a:extLst>
              <a:ext uri="{FF2B5EF4-FFF2-40B4-BE49-F238E27FC236}">
                <a16:creationId xmlns:a16="http://schemas.microsoft.com/office/drawing/2014/main" id="{6A12A530-0355-4D52-9161-808CEAFCE40B}"/>
              </a:ext>
            </a:extLst>
          </p:cNvPr>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6477000" y="3402031"/>
            <a:ext cx="2355267" cy="3309687"/>
          </a:xfrm>
          <a:prstGeom prst="rect">
            <a:avLst/>
          </a:prstGeom>
        </p:spPr>
      </p:pic>
      <p:pic>
        <p:nvPicPr>
          <p:cNvPr id="7" name="Picture 6">
            <a:extLst>
              <a:ext uri="{FF2B5EF4-FFF2-40B4-BE49-F238E27FC236}">
                <a16:creationId xmlns:a16="http://schemas.microsoft.com/office/drawing/2014/main" id="{BBFCA8C9-A60D-45E4-A59F-CD21391B32CF}"/>
              </a:ext>
            </a:extLst>
          </p:cNvPr>
          <p:cNvPicPr>
            <a:picLocks noChangeAspect="1"/>
          </p:cNvPicPr>
          <p:nvPr/>
        </p:nvPicPr>
        <p:blipFill>
          <a:blip r:embed="rId3" cstate="print">
            <a:extLst>
              <a:ext uri="{28A0092B-C50C-407E-A947-70E740481C1C}">
                <a14:useLocalDpi xmlns:a14="http://schemas.microsoft.com/office/drawing/2010/main"/>
              </a:ext>
            </a:extLst>
          </a:blip>
          <a:stretch>
            <a:fillRect/>
          </a:stretch>
        </p:blipFill>
        <p:spPr>
          <a:xfrm>
            <a:off x="3144848" y="3198956"/>
            <a:ext cx="2529289" cy="1857921"/>
          </a:xfrm>
          <a:prstGeom prst="rect">
            <a:avLst/>
          </a:prstGeom>
        </p:spPr>
      </p:pic>
      <p:pic>
        <p:nvPicPr>
          <p:cNvPr id="8" name="Picture 7">
            <a:extLst>
              <a:ext uri="{FF2B5EF4-FFF2-40B4-BE49-F238E27FC236}">
                <a16:creationId xmlns:a16="http://schemas.microsoft.com/office/drawing/2014/main" id="{625EDA5E-FDA7-450B-B3B8-3C2423198437}"/>
              </a:ext>
            </a:extLst>
          </p:cNvPr>
          <p:cNvPicPr>
            <a:picLocks noChangeAspect="1"/>
          </p:cNvPicPr>
          <p:nvPr/>
        </p:nvPicPr>
        <p:blipFill>
          <a:blip r:embed="rId4" cstate="print">
            <a:extLst>
              <a:ext uri="{28A0092B-C50C-407E-A947-70E740481C1C}">
                <a14:useLocalDpi xmlns:a14="http://schemas.microsoft.com/office/drawing/2010/main"/>
              </a:ext>
            </a:extLst>
          </a:blip>
          <a:stretch>
            <a:fillRect/>
          </a:stretch>
        </p:blipFill>
        <p:spPr>
          <a:xfrm>
            <a:off x="3365500" y="5056877"/>
            <a:ext cx="2087986" cy="1801124"/>
          </a:xfrm>
          <a:prstGeom prst="rect">
            <a:avLst/>
          </a:prstGeom>
        </p:spPr>
      </p:pic>
    </p:spTree>
    <p:extLst>
      <p:ext uri="{BB962C8B-B14F-4D97-AF65-F5344CB8AC3E}">
        <p14:creationId xmlns:p14="http://schemas.microsoft.com/office/powerpoint/2010/main" val="1893476881"/>
      </p:ext>
    </p:extLst>
  </p:cSld>
  <p:clrMapOvr>
    <a:masterClrMapping/>
  </p:clrMapOvr>
</p:sld>
</file>

<file path=ppt/slides/slide4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Table 1">
            <a:extLst>
              <a:ext uri="{FF2B5EF4-FFF2-40B4-BE49-F238E27FC236}">
                <a16:creationId xmlns:a16="http://schemas.microsoft.com/office/drawing/2014/main" id="{F88FCF91-CF73-4594-AFF9-95AFFA0FB95A}"/>
              </a:ext>
            </a:extLst>
          </p:cNvPr>
          <p:cNvGraphicFramePr>
            <a:graphicFrameLocks noGrp="1"/>
          </p:cNvGraphicFramePr>
          <p:nvPr/>
        </p:nvGraphicFramePr>
        <p:xfrm>
          <a:off x="0" y="0"/>
          <a:ext cx="9144000" cy="5715000"/>
        </p:xfrm>
        <a:graphic>
          <a:graphicData uri="http://schemas.openxmlformats.org/drawingml/2006/table">
            <a:tbl>
              <a:tblPr>
                <a:tableStyleId>{5C22544A-7EE6-4342-B048-85BDC9FD1C3A}</a:tableStyleId>
              </a:tblPr>
              <a:tblGrid>
                <a:gridCol w="1600200">
                  <a:extLst>
                    <a:ext uri="{9D8B030D-6E8A-4147-A177-3AD203B41FA5}">
                      <a16:colId xmlns:a16="http://schemas.microsoft.com/office/drawing/2014/main" val="3901749256"/>
                    </a:ext>
                  </a:extLst>
                </a:gridCol>
                <a:gridCol w="1714500">
                  <a:extLst>
                    <a:ext uri="{9D8B030D-6E8A-4147-A177-3AD203B41FA5}">
                      <a16:colId xmlns:a16="http://schemas.microsoft.com/office/drawing/2014/main" val="1516565387"/>
                    </a:ext>
                  </a:extLst>
                </a:gridCol>
                <a:gridCol w="3530600">
                  <a:extLst>
                    <a:ext uri="{9D8B030D-6E8A-4147-A177-3AD203B41FA5}">
                      <a16:colId xmlns:a16="http://schemas.microsoft.com/office/drawing/2014/main" val="610619907"/>
                    </a:ext>
                  </a:extLst>
                </a:gridCol>
                <a:gridCol w="2298700">
                  <a:extLst>
                    <a:ext uri="{9D8B030D-6E8A-4147-A177-3AD203B41FA5}">
                      <a16:colId xmlns:a16="http://schemas.microsoft.com/office/drawing/2014/main" val="4285756452"/>
                    </a:ext>
                  </a:extLst>
                </a:gridCol>
              </a:tblGrid>
              <a:tr h="279400">
                <a:tc>
                  <a:txBody>
                    <a:bodyPr/>
                    <a:lstStyle/>
                    <a:p>
                      <a:pPr algn="ctr" fontAlgn="ctr"/>
                      <a:r>
                        <a:rPr lang="en-US" altLang="zh-CN" sz="1500" b="0" i="0" u="none" strike="noStrike" dirty="0">
                          <a:solidFill>
                            <a:schemeClr val="tx1"/>
                          </a:solidFill>
                          <a:effectLst/>
                          <a:latin typeface="Cambria" panose="02040503050406030204" pitchFamily="18" charset="0"/>
                          <a:ea typeface="Cambria" panose="02040503050406030204" pitchFamily="18" charset="0"/>
                          <a:cs typeface="Times New Roman" panose="02020603050405020304" pitchFamily="18" charset="0"/>
                        </a:rPr>
                        <a:t>Supplier</a:t>
                      </a:r>
                      <a:endParaRPr lang="en-US" sz="1500" b="0" i="0" u="none" strike="noStrike" dirty="0">
                        <a:solidFill>
                          <a:schemeClr val="tx1"/>
                        </a:solidFill>
                        <a:effectLst/>
                        <a:latin typeface="Cambria" panose="02040503050406030204" pitchFamily="18" charset="0"/>
                        <a:ea typeface="Cambria" panose="02040503050406030204" pitchFamily="18" charset="0"/>
                        <a:cs typeface="Times New Roman" panose="02020603050405020304" pitchFamily="18" charset="0"/>
                      </a:endParaRPr>
                    </a:p>
                  </a:txBody>
                  <a:tcPr anchor="ctr">
                    <a:solidFill>
                      <a:schemeClr val="accent4">
                        <a:lumMod val="20000"/>
                        <a:lumOff val="80000"/>
                      </a:schemeClr>
                    </a:solidFill>
                  </a:tcPr>
                </a:tc>
                <a:tc>
                  <a:txBody>
                    <a:bodyPr/>
                    <a:lstStyle/>
                    <a:p>
                      <a:pPr algn="ctr" fontAlgn="ctr"/>
                      <a:r>
                        <a:rPr lang="en-US" altLang="zh-CN" sz="1500" b="0" i="0" u="none" strike="noStrike" dirty="0">
                          <a:solidFill>
                            <a:schemeClr val="tx1"/>
                          </a:solidFill>
                          <a:effectLst/>
                          <a:latin typeface="Cambria" panose="02040503050406030204" pitchFamily="18" charset="0"/>
                          <a:ea typeface="Cambria" panose="02040503050406030204" pitchFamily="18" charset="0"/>
                          <a:cs typeface="Times New Roman" panose="02020603050405020304" pitchFamily="18" charset="0"/>
                        </a:rPr>
                        <a:t>Mirion</a:t>
                      </a:r>
                      <a:endParaRPr lang="en-US" sz="1500" b="0" i="0" u="none" strike="noStrike" dirty="0">
                        <a:solidFill>
                          <a:schemeClr val="tx1"/>
                        </a:solidFill>
                        <a:effectLst/>
                        <a:latin typeface="Cambria" panose="02040503050406030204" pitchFamily="18" charset="0"/>
                        <a:ea typeface="Cambria" panose="02040503050406030204" pitchFamily="18" charset="0"/>
                        <a:cs typeface="Times New Roman" panose="02020603050405020304" pitchFamily="18" charset="0"/>
                      </a:endParaRPr>
                    </a:p>
                  </a:txBody>
                  <a:tcPr anchor="ctr">
                    <a:solidFill>
                      <a:schemeClr val="accent6">
                        <a:lumMod val="20000"/>
                        <a:lumOff val="80000"/>
                      </a:schemeClr>
                    </a:solidFill>
                  </a:tcPr>
                </a:tc>
                <a:tc>
                  <a:txBody>
                    <a:bodyPr/>
                    <a:lstStyle/>
                    <a:p>
                      <a:pPr algn="ctr" fontAlgn="ctr"/>
                      <a:r>
                        <a:rPr lang="en-US" altLang="zh-CN" sz="1500" u="none" strike="noStrike" dirty="0">
                          <a:solidFill>
                            <a:schemeClr val="tx1"/>
                          </a:solidFill>
                          <a:effectLst/>
                          <a:latin typeface="Cambria" panose="02040503050406030204" pitchFamily="18" charset="0"/>
                          <a:ea typeface="Cambria" panose="02040503050406030204" pitchFamily="18" charset="0"/>
                          <a:cs typeface="Times New Roman" panose="02020603050405020304" pitchFamily="18" charset="0"/>
                        </a:rPr>
                        <a:t>ORTEC</a:t>
                      </a:r>
                      <a:endParaRPr lang="en-US" sz="1500" b="0" i="0" u="none" strike="noStrike" dirty="0">
                        <a:solidFill>
                          <a:schemeClr val="tx1"/>
                        </a:solidFill>
                        <a:effectLst/>
                        <a:latin typeface="Cambria" panose="02040503050406030204" pitchFamily="18" charset="0"/>
                        <a:ea typeface="Cambria" panose="02040503050406030204" pitchFamily="18" charset="0"/>
                        <a:cs typeface="Times New Roman" panose="02020603050405020304" pitchFamily="18" charset="0"/>
                      </a:endParaRPr>
                    </a:p>
                  </a:txBody>
                  <a:tcPr anchor="ctr">
                    <a:solidFill>
                      <a:schemeClr val="accent1">
                        <a:lumMod val="20000"/>
                        <a:lumOff val="80000"/>
                      </a:schemeClr>
                    </a:solidFill>
                  </a:tcPr>
                </a:tc>
                <a:tc>
                  <a:txBody>
                    <a:bodyPr/>
                    <a:lstStyle/>
                    <a:p>
                      <a:pPr algn="ctr" fontAlgn="ctr"/>
                      <a:r>
                        <a:rPr lang="en-US" altLang="zh-CN" sz="1500" b="0" i="0" u="none" strike="noStrike" dirty="0">
                          <a:solidFill>
                            <a:schemeClr val="tx1"/>
                          </a:solidFill>
                          <a:effectLst/>
                          <a:latin typeface="Cambria" panose="02040503050406030204" pitchFamily="18" charset="0"/>
                          <a:ea typeface="Cambria" panose="02040503050406030204" pitchFamily="18" charset="0"/>
                          <a:cs typeface="Times New Roman" panose="02020603050405020304" pitchFamily="18" charset="0"/>
                        </a:rPr>
                        <a:t>CAEN</a:t>
                      </a:r>
                      <a:endParaRPr lang="en-US" sz="1500" b="0" i="0" u="none" strike="noStrike" dirty="0">
                        <a:solidFill>
                          <a:schemeClr val="tx1"/>
                        </a:solidFill>
                        <a:effectLst/>
                        <a:latin typeface="Cambria" panose="02040503050406030204" pitchFamily="18" charset="0"/>
                        <a:ea typeface="Cambria" panose="02040503050406030204" pitchFamily="18" charset="0"/>
                        <a:cs typeface="Times New Roman" panose="02020603050405020304" pitchFamily="18" charset="0"/>
                      </a:endParaRPr>
                    </a:p>
                  </a:txBody>
                  <a:tcPr anchor="ctr">
                    <a:solidFill>
                      <a:schemeClr val="accent2">
                        <a:lumMod val="20000"/>
                        <a:lumOff val="80000"/>
                      </a:schemeClr>
                    </a:solidFill>
                  </a:tcPr>
                </a:tc>
                <a:extLst>
                  <a:ext uri="{0D108BD9-81ED-4DB2-BD59-A6C34878D82A}">
                    <a16:rowId xmlns:a16="http://schemas.microsoft.com/office/drawing/2014/main" val="1036996608"/>
                  </a:ext>
                </a:extLst>
              </a:tr>
              <a:tr h="279400">
                <a:tc>
                  <a:txBody>
                    <a:bodyPr/>
                    <a:lstStyle/>
                    <a:p>
                      <a:pPr algn="ctr" fontAlgn="ctr"/>
                      <a:r>
                        <a:rPr lang="en-US" altLang="zh-CN" sz="1500" b="0" i="0" u="none" strike="noStrike" dirty="0">
                          <a:solidFill>
                            <a:schemeClr val="tx1"/>
                          </a:solidFill>
                          <a:effectLst/>
                          <a:latin typeface="Cambria" panose="02040503050406030204" pitchFamily="18" charset="0"/>
                          <a:ea typeface="Cambria" panose="02040503050406030204" pitchFamily="18" charset="0"/>
                          <a:cs typeface="Times New Roman" panose="02020603050405020304" pitchFamily="18" charset="0"/>
                        </a:rPr>
                        <a:t>Model</a:t>
                      </a:r>
                      <a:endParaRPr lang="en-US" sz="1500" b="0" i="0" u="none" strike="noStrike" dirty="0">
                        <a:solidFill>
                          <a:schemeClr val="tx1"/>
                        </a:solidFill>
                        <a:effectLst/>
                        <a:latin typeface="Cambria" panose="02040503050406030204" pitchFamily="18" charset="0"/>
                        <a:ea typeface="Cambria" panose="02040503050406030204" pitchFamily="18" charset="0"/>
                        <a:cs typeface="Times New Roman" panose="02020603050405020304" pitchFamily="18" charset="0"/>
                      </a:endParaRPr>
                    </a:p>
                  </a:txBody>
                  <a:tcPr anchor="ctr">
                    <a:solidFill>
                      <a:schemeClr val="accent4">
                        <a:lumMod val="20000"/>
                        <a:lumOff val="80000"/>
                      </a:schemeClr>
                    </a:solidFill>
                  </a:tcPr>
                </a:tc>
                <a:tc>
                  <a:txBody>
                    <a:bodyPr/>
                    <a:lstStyle/>
                    <a:p>
                      <a:pPr algn="ctr" fontAlgn="ctr"/>
                      <a:r>
                        <a:rPr lang="en-US" sz="1500" b="0" i="0" u="none" strike="noStrike" dirty="0">
                          <a:solidFill>
                            <a:schemeClr val="tx1"/>
                          </a:solidFill>
                          <a:effectLst/>
                          <a:latin typeface="Cambria" panose="02040503050406030204" pitchFamily="18" charset="0"/>
                          <a:ea typeface="Cambria" panose="02040503050406030204" pitchFamily="18" charset="0"/>
                          <a:cs typeface="Times New Roman" panose="02020603050405020304" pitchFamily="18" charset="0"/>
                        </a:rPr>
                        <a:t>3106</a:t>
                      </a:r>
                      <a:r>
                        <a:rPr lang="en-US" altLang="zh-CN" sz="1500" b="0" i="0" u="none" strike="noStrike" dirty="0">
                          <a:solidFill>
                            <a:schemeClr val="tx1"/>
                          </a:solidFill>
                          <a:effectLst/>
                          <a:latin typeface="Cambria" panose="02040503050406030204" pitchFamily="18" charset="0"/>
                          <a:ea typeface="Cambria" panose="02040503050406030204" pitchFamily="18" charset="0"/>
                          <a:cs typeface="Times New Roman" panose="02020603050405020304" pitchFamily="18" charset="0"/>
                        </a:rPr>
                        <a:t>D</a:t>
                      </a:r>
                      <a:endParaRPr lang="en-US" sz="1500" b="0" i="0" u="none" strike="noStrike" dirty="0">
                        <a:solidFill>
                          <a:schemeClr val="tx1"/>
                        </a:solidFill>
                        <a:effectLst/>
                        <a:latin typeface="Cambria" panose="02040503050406030204" pitchFamily="18" charset="0"/>
                        <a:ea typeface="Cambria" panose="02040503050406030204" pitchFamily="18" charset="0"/>
                        <a:cs typeface="Times New Roman" panose="02020603050405020304" pitchFamily="18" charset="0"/>
                      </a:endParaRPr>
                    </a:p>
                  </a:txBody>
                  <a:tcPr anchor="ctr">
                    <a:solidFill>
                      <a:schemeClr val="accent6">
                        <a:lumMod val="20000"/>
                        <a:lumOff val="80000"/>
                      </a:schemeClr>
                    </a:solidFill>
                  </a:tcPr>
                </a:tc>
                <a:tc>
                  <a:txBody>
                    <a:bodyPr/>
                    <a:lstStyle/>
                    <a:p>
                      <a:pPr algn="ctr" fontAlgn="ctr"/>
                      <a:r>
                        <a:rPr lang="en-US" sz="1500" b="0" i="0" u="none" strike="noStrike" dirty="0">
                          <a:solidFill>
                            <a:schemeClr val="tx1"/>
                          </a:solidFill>
                          <a:effectLst/>
                          <a:latin typeface="Cambria" panose="02040503050406030204" pitchFamily="18" charset="0"/>
                          <a:ea typeface="Cambria" panose="02040503050406030204" pitchFamily="18" charset="0"/>
                          <a:cs typeface="Times New Roman" panose="02020603050405020304" pitchFamily="18" charset="0"/>
                        </a:rPr>
                        <a:t>659</a:t>
                      </a:r>
                    </a:p>
                  </a:txBody>
                  <a:tcPr anchor="ctr">
                    <a:solidFill>
                      <a:schemeClr val="accent1">
                        <a:lumMod val="20000"/>
                        <a:lumOff val="80000"/>
                      </a:scheme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n-US" altLang="zh-CN" sz="1500" b="0" i="0" u="none" strike="noStrike" dirty="0">
                          <a:solidFill>
                            <a:schemeClr val="tx1"/>
                          </a:solidFill>
                          <a:effectLst/>
                          <a:latin typeface="Cambria" panose="02040503050406030204" pitchFamily="18" charset="0"/>
                          <a:ea typeface="Cambria" panose="02040503050406030204" pitchFamily="18" charset="0"/>
                          <a:cs typeface="Times New Roman" panose="02020603050405020304" pitchFamily="18" charset="0"/>
                        </a:rPr>
                        <a:t>1470B</a:t>
                      </a:r>
                    </a:p>
                  </a:txBody>
                  <a:tcPr anchor="ctr">
                    <a:solidFill>
                      <a:schemeClr val="accent2">
                        <a:lumMod val="20000"/>
                        <a:lumOff val="80000"/>
                      </a:schemeClr>
                    </a:solidFill>
                  </a:tcPr>
                </a:tc>
                <a:extLst>
                  <a:ext uri="{0D108BD9-81ED-4DB2-BD59-A6C34878D82A}">
                    <a16:rowId xmlns:a16="http://schemas.microsoft.com/office/drawing/2014/main" val="3869267138"/>
                  </a:ext>
                </a:extLst>
              </a:tr>
              <a:tr h="279400">
                <a:tc>
                  <a:txBody>
                    <a:bodyPr/>
                    <a:lstStyle/>
                    <a:p>
                      <a:pPr algn="ctr">
                        <a:spcAft>
                          <a:spcPts val="0"/>
                        </a:spcAft>
                      </a:pPr>
                      <a:r>
                        <a:rPr lang="en-US" altLang="zh-CN" sz="1500" baseline="0" dirty="0">
                          <a:effectLst/>
                          <a:latin typeface="Cambria" panose="02040503050406030204" pitchFamily="18" charset="0"/>
                          <a:ea typeface="SimSun" panose="02010600030101010101" pitchFamily="2" charset="-122"/>
                          <a:cs typeface="SimSun" panose="02010600030101010101" pitchFamily="2" charset="-122"/>
                        </a:rPr>
                        <a:t>NIM width</a:t>
                      </a:r>
                      <a:endParaRPr lang="zh-CN" sz="1500" baseline="0" dirty="0">
                        <a:effectLst/>
                        <a:latin typeface="Cambria" panose="02040503050406030204" pitchFamily="18" charset="0"/>
                        <a:ea typeface="SimSun" panose="02010600030101010101" pitchFamily="2" charset="-122"/>
                        <a:cs typeface="SimSun" panose="02010600030101010101" pitchFamily="2" charset="-122"/>
                      </a:endParaRPr>
                    </a:p>
                  </a:txBody>
                  <a:tcPr anchor="ctr">
                    <a:solidFill>
                      <a:schemeClr val="accent4">
                        <a:lumMod val="20000"/>
                        <a:lumOff val="80000"/>
                      </a:schemeClr>
                    </a:solidFill>
                  </a:tcPr>
                </a:tc>
                <a:tc>
                  <a:txBody>
                    <a:bodyPr/>
                    <a:lstStyle/>
                    <a:p>
                      <a:pPr algn="ctr">
                        <a:spcAft>
                          <a:spcPts val="0"/>
                        </a:spcAft>
                      </a:pPr>
                      <a:r>
                        <a:rPr lang="en-US" altLang="zh-CN" sz="1500" baseline="0" dirty="0">
                          <a:effectLst/>
                          <a:latin typeface="Cambria" panose="02040503050406030204" pitchFamily="18" charset="0"/>
                          <a:ea typeface="SimSun" panose="02010600030101010101" pitchFamily="2" charset="-122"/>
                          <a:cs typeface="SimSun" panose="02010600030101010101" pitchFamily="2" charset="-122"/>
                        </a:rPr>
                        <a:t>Single</a:t>
                      </a:r>
                      <a:endParaRPr lang="zh-CN" sz="1500" baseline="0" dirty="0">
                        <a:effectLst/>
                        <a:latin typeface="Cambria" panose="02040503050406030204" pitchFamily="18" charset="0"/>
                        <a:ea typeface="SimSun" panose="02010600030101010101" pitchFamily="2" charset="-122"/>
                        <a:cs typeface="SimSun" panose="02010600030101010101" pitchFamily="2" charset="-122"/>
                      </a:endParaRPr>
                    </a:p>
                  </a:txBody>
                  <a:tcPr anchor="ctr">
                    <a:solidFill>
                      <a:schemeClr val="accent6">
                        <a:lumMod val="20000"/>
                        <a:lumOff val="80000"/>
                      </a:schemeClr>
                    </a:solidFill>
                  </a:tcPr>
                </a:tc>
                <a:tc>
                  <a:txBody>
                    <a:bodyPr/>
                    <a:lstStyle/>
                    <a:p>
                      <a:pPr algn="ctr">
                        <a:spcAft>
                          <a:spcPts val="0"/>
                        </a:spcAft>
                      </a:pPr>
                      <a:r>
                        <a:rPr lang="en-US" altLang="zh-CN" sz="1500" baseline="0" dirty="0">
                          <a:effectLst/>
                          <a:latin typeface="Cambria" panose="02040503050406030204" pitchFamily="18" charset="0"/>
                          <a:ea typeface="SimSun" panose="02010600030101010101" pitchFamily="2" charset="-122"/>
                          <a:cs typeface="SimSun" panose="02010600030101010101" pitchFamily="2" charset="-122"/>
                        </a:rPr>
                        <a:t>Single</a:t>
                      </a:r>
                      <a:endParaRPr lang="zh-CN" sz="1500" baseline="0" dirty="0">
                        <a:effectLst/>
                        <a:latin typeface="Cambria" panose="02040503050406030204" pitchFamily="18" charset="0"/>
                        <a:ea typeface="SimSun" panose="02010600030101010101" pitchFamily="2" charset="-122"/>
                        <a:cs typeface="SimSun" panose="02010600030101010101" pitchFamily="2" charset="-122"/>
                      </a:endParaRPr>
                    </a:p>
                  </a:txBody>
                  <a:tcPr anchor="ctr">
                    <a:solidFill>
                      <a:schemeClr val="accent1">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zh-CN" sz="1500" baseline="0" dirty="0">
                          <a:effectLst/>
                          <a:latin typeface="Cambria" panose="02040503050406030204" pitchFamily="18" charset="0"/>
                          <a:ea typeface="SimSun" panose="02010600030101010101" pitchFamily="2" charset="-122"/>
                          <a:cs typeface="SimSun" panose="02010600030101010101" pitchFamily="2" charset="-122"/>
                        </a:rPr>
                        <a:t>Single</a:t>
                      </a:r>
                      <a:endParaRPr lang="zh-CN" altLang="zh-CN" sz="1500" baseline="0" dirty="0">
                        <a:effectLst/>
                        <a:latin typeface="Cambria" panose="02040503050406030204" pitchFamily="18" charset="0"/>
                        <a:ea typeface="SimSun" panose="02010600030101010101" pitchFamily="2" charset="-122"/>
                        <a:cs typeface="SimSun" panose="02010600030101010101" pitchFamily="2" charset="-122"/>
                      </a:endParaRPr>
                    </a:p>
                  </a:txBody>
                  <a:tcPr anchor="ctr">
                    <a:solidFill>
                      <a:schemeClr val="accent2">
                        <a:lumMod val="20000"/>
                        <a:lumOff val="80000"/>
                      </a:schemeClr>
                    </a:solidFill>
                  </a:tcPr>
                </a:tc>
                <a:extLst>
                  <a:ext uri="{0D108BD9-81ED-4DB2-BD59-A6C34878D82A}">
                    <a16:rowId xmlns:a16="http://schemas.microsoft.com/office/drawing/2014/main" val="4189635124"/>
                  </a:ext>
                </a:extLst>
              </a:tr>
              <a:tr h="279400">
                <a:tc>
                  <a:txBody>
                    <a:bodyPr/>
                    <a:lstStyle/>
                    <a:p>
                      <a:pPr algn="ctr">
                        <a:spcAft>
                          <a:spcPts val="0"/>
                        </a:spcAft>
                      </a:pPr>
                      <a:r>
                        <a:rPr lang="en-US" altLang="zh-CN" sz="1500" baseline="0" dirty="0">
                          <a:effectLst/>
                          <a:latin typeface="Cambria" panose="02040503050406030204" pitchFamily="18" charset="0"/>
                          <a:ea typeface="SimSun" panose="02010600030101010101" pitchFamily="2" charset="-122"/>
                          <a:cs typeface="SimSun" panose="02010600030101010101" pitchFamily="2" charset="-122"/>
                        </a:rPr>
                        <a:t>Polarity</a:t>
                      </a:r>
                      <a:endParaRPr lang="zh-CN" sz="1500" baseline="0" dirty="0">
                        <a:effectLst/>
                        <a:latin typeface="Cambria" panose="02040503050406030204" pitchFamily="18" charset="0"/>
                        <a:ea typeface="SimSun" panose="02010600030101010101" pitchFamily="2" charset="-122"/>
                        <a:cs typeface="SimSun" panose="02010600030101010101" pitchFamily="2" charset="-122"/>
                      </a:endParaRPr>
                    </a:p>
                  </a:txBody>
                  <a:tcPr anchor="ctr">
                    <a:solidFill>
                      <a:schemeClr val="accent4">
                        <a:lumMod val="20000"/>
                        <a:lumOff val="80000"/>
                      </a:schemeClr>
                    </a:solidFill>
                  </a:tcPr>
                </a:tc>
                <a:tc>
                  <a:txBody>
                    <a:bodyPr/>
                    <a:lstStyle/>
                    <a:p>
                      <a:pPr algn="ctr">
                        <a:spcAft>
                          <a:spcPts val="0"/>
                        </a:spcAft>
                      </a:pPr>
                      <a:r>
                        <a:rPr lang="en-US" altLang="zh-CN" sz="1500" baseline="0" dirty="0">
                          <a:effectLst/>
                          <a:latin typeface="Cambria" panose="02040503050406030204" pitchFamily="18" charset="0"/>
                          <a:ea typeface="SimSun" panose="02010600030101010101" pitchFamily="2" charset="-122"/>
                          <a:cs typeface="SimSun" panose="02010600030101010101" pitchFamily="2" charset="-122"/>
                        </a:rPr>
                        <a:t>Pos/Neg</a:t>
                      </a:r>
                      <a:endParaRPr lang="zh-CN" sz="1500" baseline="0" dirty="0">
                        <a:effectLst/>
                        <a:latin typeface="Cambria" panose="02040503050406030204" pitchFamily="18" charset="0"/>
                        <a:ea typeface="SimSun" panose="02010600030101010101" pitchFamily="2" charset="-122"/>
                        <a:cs typeface="SimSun" panose="02010600030101010101" pitchFamily="2" charset="-122"/>
                      </a:endParaRPr>
                    </a:p>
                  </a:txBody>
                  <a:tcPr anchor="ctr">
                    <a:solidFill>
                      <a:schemeClr val="accent6">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CN" sz="1500" b="0" i="0" u="none" strike="noStrike" kern="1200" cap="none" spc="0" normalizeH="0" baseline="0" noProof="0">
                          <a:ln>
                            <a:noFill/>
                          </a:ln>
                          <a:solidFill>
                            <a:prstClr val="black"/>
                          </a:solidFill>
                          <a:effectLst/>
                          <a:uLnTx/>
                          <a:uFillTx/>
                          <a:latin typeface="Cambria" panose="02040503050406030204" pitchFamily="18" charset="0"/>
                          <a:ea typeface="SimSun" panose="02010600030101010101" pitchFamily="2" charset="-122"/>
                          <a:cs typeface="SimSun" panose="02010600030101010101" pitchFamily="2" charset="-122"/>
                        </a:rPr>
                        <a:t>Pos/Neg</a:t>
                      </a:r>
                      <a:endParaRPr kumimoji="0" lang="zh-CN" altLang="zh-CN" sz="1500" b="0" i="0" u="none" strike="noStrike" kern="1200" cap="none" spc="0" normalizeH="0" baseline="0" noProof="0" dirty="0">
                        <a:ln>
                          <a:noFill/>
                        </a:ln>
                        <a:solidFill>
                          <a:prstClr val="black"/>
                        </a:solidFill>
                        <a:effectLst/>
                        <a:uLnTx/>
                        <a:uFillTx/>
                        <a:latin typeface="Cambria" panose="02040503050406030204" pitchFamily="18" charset="0"/>
                        <a:ea typeface="SimSun" panose="02010600030101010101" pitchFamily="2" charset="-122"/>
                        <a:cs typeface="SimSun" panose="02010600030101010101" pitchFamily="2" charset="-122"/>
                      </a:endParaRPr>
                    </a:p>
                  </a:txBody>
                  <a:tcPr anchor="ctr">
                    <a:solidFill>
                      <a:schemeClr val="accent1">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CN" sz="1500" b="0" i="0" u="none" strike="noStrike" kern="1200" cap="none" spc="0" normalizeH="0" baseline="0" noProof="0" dirty="0">
                          <a:ln>
                            <a:noFill/>
                          </a:ln>
                          <a:solidFill>
                            <a:prstClr val="black"/>
                          </a:solidFill>
                          <a:effectLst/>
                          <a:uLnTx/>
                          <a:uFillTx/>
                          <a:latin typeface="Cambria" panose="02040503050406030204" pitchFamily="18" charset="0"/>
                          <a:ea typeface="SimSun" panose="02010600030101010101" pitchFamily="2" charset="-122"/>
                          <a:cs typeface="SimSun" panose="02010600030101010101" pitchFamily="2" charset="-122"/>
                        </a:rPr>
                        <a:t>Pos/Neg</a:t>
                      </a:r>
                      <a:endParaRPr kumimoji="0" lang="zh-CN" altLang="zh-CN" sz="1500" b="0" i="0" u="none" strike="noStrike" kern="1200" cap="none" spc="0" normalizeH="0" baseline="0" noProof="0" dirty="0">
                        <a:ln>
                          <a:noFill/>
                        </a:ln>
                        <a:solidFill>
                          <a:prstClr val="black"/>
                        </a:solidFill>
                        <a:effectLst/>
                        <a:uLnTx/>
                        <a:uFillTx/>
                        <a:latin typeface="Cambria" panose="02040503050406030204" pitchFamily="18" charset="0"/>
                        <a:ea typeface="SimSun" panose="02010600030101010101" pitchFamily="2" charset="-122"/>
                        <a:cs typeface="SimSun" panose="02010600030101010101" pitchFamily="2" charset="-122"/>
                      </a:endParaRPr>
                    </a:p>
                  </a:txBody>
                  <a:tcPr anchor="ctr">
                    <a:solidFill>
                      <a:schemeClr val="accent2">
                        <a:lumMod val="20000"/>
                        <a:lumOff val="80000"/>
                      </a:schemeClr>
                    </a:solidFill>
                  </a:tcPr>
                </a:tc>
                <a:extLst>
                  <a:ext uri="{0D108BD9-81ED-4DB2-BD59-A6C34878D82A}">
                    <a16:rowId xmlns:a16="http://schemas.microsoft.com/office/drawing/2014/main" val="2752449200"/>
                  </a:ext>
                </a:extLst>
              </a:tr>
              <a:tr h="279400">
                <a:tc>
                  <a:txBody>
                    <a:bodyPr/>
                    <a:lstStyle/>
                    <a:p>
                      <a:pPr algn="ctr">
                        <a:spcAft>
                          <a:spcPts val="0"/>
                        </a:spcAft>
                      </a:pPr>
                      <a:r>
                        <a:rPr lang="en-US" altLang="zh-CN" sz="1500" baseline="0" dirty="0">
                          <a:effectLst/>
                          <a:latin typeface="Cambria" panose="02040503050406030204" pitchFamily="18" charset="0"/>
                          <a:ea typeface="SimSun" panose="02010600030101010101" pitchFamily="2" charset="-122"/>
                          <a:cs typeface="SimSun" panose="02010600030101010101" pitchFamily="2" charset="-122"/>
                        </a:rPr>
                        <a:t>Voltage (V)</a:t>
                      </a:r>
                      <a:endParaRPr lang="zh-CN" sz="1500" baseline="0" dirty="0">
                        <a:effectLst/>
                        <a:latin typeface="Cambria" panose="02040503050406030204" pitchFamily="18" charset="0"/>
                        <a:ea typeface="SimSun" panose="02010600030101010101" pitchFamily="2" charset="-122"/>
                        <a:cs typeface="SimSun" panose="02010600030101010101" pitchFamily="2" charset="-122"/>
                      </a:endParaRPr>
                    </a:p>
                  </a:txBody>
                  <a:tcPr anchor="ctr">
                    <a:solidFill>
                      <a:schemeClr val="accent4">
                        <a:lumMod val="20000"/>
                        <a:lumOff val="80000"/>
                      </a:schemeClr>
                    </a:solidFill>
                  </a:tcPr>
                </a:tc>
                <a:tc>
                  <a:txBody>
                    <a:bodyPr/>
                    <a:lstStyle/>
                    <a:p>
                      <a:pPr algn="ctr">
                        <a:spcAft>
                          <a:spcPts val="0"/>
                        </a:spcAft>
                      </a:pPr>
                      <a:r>
                        <a:rPr lang="en-US" altLang="zh-CN" sz="1500" baseline="0" dirty="0">
                          <a:effectLst/>
                          <a:latin typeface="Cambria" panose="02040503050406030204" pitchFamily="18" charset="0"/>
                          <a:ea typeface="SimSun" panose="02010600030101010101" pitchFamily="2" charset="-122"/>
                          <a:cs typeface="SimSun" panose="02010600030101010101" pitchFamily="2" charset="-122"/>
                        </a:rPr>
                        <a:t>6000</a:t>
                      </a:r>
                      <a:endParaRPr lang="zh-CN" sz="1500" baseline="0" dirty="0">
                        <a:effectLst/>
                        <a:latin typeface="Cambria" panose="02040503050406030204" pitchFamily="18" charset="0"/>
                        <a:ea typeface="SimSun" panose="02010600030101010101" pitchFamily="2" charset="-122"/>
                        <a:cs typeface="SimSun" panose="02010600030101010101" pitchFamily="2" charset="-122"/>
                      </a:endParaRPr>
                    </a:p>
                  </a:txBody>
                  <a:tcPr anchor="ctr">
                    <a:solidFill>
                      <a:schemeClr val="accent6">
                        <a:lumMod val="20000"/>
                        <a:lumOff val="80000"/>
                      </a:schemeClr>
                    </a:solidFill>
                  </a:tcPr>
                </a:tc>
                <a:tc>
                  <a:txBody>
                    <a:bodyPr/>
                    <a:lstStyle/>
                    <a:p>
                      <a:pPr algn="ctr">
                        <a:spcAft>
                          <a:spcPts val="0"/>
                        </a:spcAft>
                      </a:pPr>
                      <a:r>
                        <a:rPr lang="en-US" altLang="zh-CN" sz="1500" baseline="0" dirty="0">
                          <a:effectLst/>
                          <a:latin typeface="Cambria" panose="02040503050406030204" pitchFamily="18" charset="0"/>
                          <a:ea typeface="SimSun" panose="02010600030101010101" pitchFamily="2" charset="-122"/>
                          <a:cs typeface="SimSun" panose="02010600030101010101" pitchFamily="2" charset="-122"/>
                        </a:rPr>
                        <a:t>5000</a:t>
                      </a:r>
                      <a:endParaRPr lang="zh-CN" sz="1500" baseline="0" dirty="0">
                        <a:effectLst/>
                        <a:latin typeface="Cambria" panose="02040503050406030204" pitchFamily="18" charset="0"/>
                        <a:ea typeface="SimSun" panose="02010600030101010101" pitchFamily="2" charset="-122"/>
                        <a:cs typeface="SimSun" panose="02010600030101010101" pitchFamily="2" charset="-122"/>
                      </a:endParaRPr>
                    </a:p>
                  </a:txBody>
                  <a:tcPr anchor="ctr">
                    <a:solidFill>
                      <a:schemeClr val="accent1">
                        <a:lumMod val="20000"/>
                        <a:lumOff val="80000"/>
                      </a:schemeClr>
                    </a:solidFill>
                  </a:tcPr>
                </a:tc>
                <a:tc>
                  <a:txBody>
                    <a:bodyPr/>
                    <a:lstStyle/>
                    <a:p>
                      <a:pPr algn="ctr">
                        <a:spcAft>
                          <a:spcPts val="0"/>
                        </a:spcAft>
                      </a:pPr>
                      <a:r>
                        <a:rPr lang="en-US" altLang="zh-CN" sz="1500" baseline="0" dirty="0">
                          <a:effectLst/>
                          <a:latin typeface="Cambria" panose="02040503050406030204" pitchFamily="18" charset="0"/>
                          <a:ea typeface="SimSun" panose="02010600030101010101" pitchFamily="2" charset="-122"/>
                          <a:cs typeface="SimSun" panose="02010600030101010101" pitchFamily="2" charset="-122"/>
                        </a:rPr>
                        <a:t>8000</a:t>
                      </a:r>
                      <a:endParaRPr lang="zh-CN" sz="1500" baseline="0" dirty="0">
                        <a:effectLst/>
                        <a:latin typeface="Cambria" panose="02040503050406030204" pitchFamily="18" charset="0"/>
                        <a:ea typeface="SimSun" panose="02010600030101010101" pitchFamily="2" charset="-122"/>
                        <a:cs typeface="SimSun" panose="02010600030101010101" pitchFamily="2" charset="-122"/>
                      </a:endParaRPr>
                    </a:p>
                  </a:txBody>
                  <a:tcPr anchor="ctr">
                    <a:solidFill>
                      <a:schemeClr val="accent2">
                        <a:lumMod val="20000"/>
                        <a:lumOff val="80000"/>
                      </a:schemeClr>
                    </a:solidFill>
                  </a:tcPr>
                </a:tc>
                <a:extLst>
                  <a:ext uri="{0D108BD9-81ED-4DB2-BD59-A6C34878D82A}">
                    <a16:rowId xmlns:a16="http://schemas.microsoft.com/office/drawing/2014/main" val="3206335662"/>
                  </a:ext>
                </a:extLst>
              </a:tr>
              <a:tr h="279400">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zh-CN" sz="1500" baseline="0" dirty="0">
                          <a:effectLst/>
                          <a:latin typeface="Cambria" panose="02040503050406030204" pitchFamily="18" charset="0"/>
                          <a:ea typeface="SimSun" panose="02010600030101010101" pitchFamily="2" charset="-122"/>
                          <a:cs typeface="SimSun" panose="02010600030101010101" pitchFamily="2" charset="-122"/>
                        </a:rPr>
                        <a:t>Current (</a:t>
                      </a:r>
                      <a:r>
                        <a:rPr lang="en-US" altLang="zh-CN" sz="1500" baseline="0" dirty="0" err="1">
                          <a:effectLst/>
                          <a:latin typeface="Cambria" panose="02040503050406030204" pitchFamily="18" charset="0"/>
                          <a:ea typeface="SimSun" panose="02010600030101010101" pitchFamily="2" charset="-122"/>
                          <a:cs typeface="SimSun" panose="02010600030101010101" pitchFamily="2" charset="-122"/>
                        </a:rPr>
                        <a:t>μA</a:t>
                      </a:r>
                      <a:r>
                        <a:rPr lang="en-US" altLang="zh-CN" sz="1500" baseline="0" dirty="0">
                          <a:effectLst/>
                          <a:latin typeface="Cambria" panose="02040503050406030204" pitchFamily="18" charset="0"/>
                          <a:ea typeface="SimSun" panose="02010600030101010101" pitchFamily="2" charset="-122"/>
                          <a:cs typeface="SimSun" panose="02010600030101010101" pitchFamily="2" charset="-122"/>
                        </a:rPr>
                        <a:t>)</a:t>
                      </a:r>
                      <a:endParaRPr lang="zh-CN" altLang="zh-CN" sz="1500" baseline="0" dirty="0">
                        <a:effectLst/>
                        <a:latin typeface="Cambria" panose="02040503050406030204" pitchFamily="18" charset="0"/>
                        <a:ea typeface="SimSun" panose="02010600030101010101" pitchFamily="2" charset="-122"/>
                        <a:cs typeface="SimSun" panose="02010600030101010101" pitchFamily="2" charset="-122"/>
                      </a:endParaRPr>
                    </a:p>
                  </a:txBody>
                  <a:tcPr anchor="ctr">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zh-CN" sz="1500" baseline="0" dirty="0">
                          <a:effectLst/>
                          <a:latin typeface="Cambria" panose="02040503050406030204" pitchFamily="18" charset="0"/>
                          <a:ea typeface="SimSun" panose="02010600030101010101" pitchFamily="2" charset="-122"/>
                          <a:cs typeface="SimSun" panose="02010600030101010101" pitchFamily="2" charset="-122"/>
                        </a:rPr>
                        <a:t>300</a:t>
                      </a:r>
                      <a:endParaRPr lang="zh-CN" altLang="zh-CN" sz="1500" baseline="0" dirty="0">
                        <a:effectLst/>
                        <a:latin typeface="Cambria" panose="02040503050406030204" pitchFamily="18" charset="0"/>
                        <a:ea typeface="SimSun" panose="02010600030101010101" pitchFamily="2" charset="-122"/>
                        <a:cs typeface="SimSun" panose="02010600030101010101" pitchFamily="2" charset="-122"/>
                      </a:endParaRPr>
                    </a:p>
                  </a:txBody>
                  <a:tcPr anchor="ctr">
                    <a:solidFill>
                      <a:schemeClr val="accent6">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zh-CN" sz="1500" baseline="0" dirty="0">
                          <a:effectLst/>
                          <a:latin typeface="Cambria" panose="02040503050406030204" pitchFamily="18" charset="0"/>
                          <a:ea typeface="SimSun" panose="02010600030101010101" pitchFamily="2" charset="-122"/>
                          <a:cs typeface="SimSun" panose="02010600030101010101" pitchFamily="2" charset="-122"/>
                        </a:rPr>
                        <a:t>100</a:t>
                      </a:r>
                      <a:endParaRPr lang="zh-CN" altLang="zh-CN" sz="1500" baseline="0" dirty="0">
                        <a:effectLst/>
                        <a:latin typeface="Cambria" panose="02040503050406030204" pitchFamily="18" charset="0"/>
                        <a:ea typeface="SimSun" panose="02010600030101010101" pitchFamily="2" charset="-122"/>
                        <a:cs typeface="SimSun" panose="02010600030101010101" pitchFamily="2" charset="-122"/>
                      </a:endParaRPr>
                    </a:p>
                  </a:txBody>
                  <a:tcPr anchor="ctr">
                    <a:solidFill>
                      <a:schemeClr val="accent1">
                        <a:lumMod val="20000"/>
                        <a:lumOff val="80000"/>
                      </a:schemeClr>
                    </a:solidFill>
                  </a:tcPr>
                </a:tc>
                <a:tc>
                  <a:txBody>
                    <a:bodyPr/>
                    <a:lstStyle/>
                    <a:p>
                      <a:pPr algn="ctr">
                        <a:spcAft>
                          <a:spcPts val="0"/>
                        </a:spcAft>
                      </a:pPr>
                      <a:r>
                        <a:rPr lang="en-US" altLang="zh-CN" sz="1500" baseline="0" dirty="0">
                          <a:effectLst/>
                          <a:latin typeface="Cambria" panose="02040503050406030204" pitchFamily="18" charset="0"/>
                          <a:ea typeface="SimSun" panose="02010600030101010101" pitchFamily="2" charset="-122"/>
                          <a:cs typeface="SimSun" panose="02010600030101010101" pitchFamily="2" charset="-122"/>
                        </a:rPr>
                        <a:t>3000</a:t>
                      </a:r>
                      <a:endParaRPr lang="zh-CN" sz="1500" baseline="0" dirty="0">
                        <a:effectLst/>
                        <a:latin typeface="Cambria" panose="02040503050406030204" pitchFamily="18" charset="0"/>
                        <a:ea typeface="SimSun" panose="02010600030101010101" pitchFamily="2" charset="-122"/>
                        <a:cs typeface="SimSun" panose="02010600030101010101" pitchFamily="2" charset="-122"/>
                      </a:endParaRPr>
                    </a:p>
                  </a:txBody>
                  <a:tcPr anchor="ctr">
                    <a:solidFill>
                      <a:schemeClr val="accent2">
                        <a:lumMod val="20000"/>
                        <a:lumOff val="80000"/>
                      </a:schemeClr>
                    </a:solidFill>
                  </a:tcPr>
                </a:tc>
                <a:extLst>
                  <a:ext uri="{0D108BD9-81ED-4DB2-BD59-A6C34878D82A}">
                    <a16:rowId xmlns:a16="http://schemas.microsoft.com/office/drawing/2014/main" val="614754677"/>
                  </a:ext>
                </a:extLst>
              </a:tr>
              <a:tr h="1092200">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zh-CN" sz="1500" baseline="0" dirty="0">
                          <a:effectLst/>
                          <a:latin typeface="Cambria" panose="02040503050406030204" pitchFamily="18" charset="0"/>
                          <a:ea typeface="SimSun" panose="02010600030101010101" pitchFamily="2" charset="-122"/>
                          <a:cs typeface="SimSun" panose="02010600030101010101" pitchFamily="2" charset="-122"/>
                        </a:rPr>
                        <a:t>Overload</a:t>
                      </a:r>
                      <a:endParaRPr lang="zh-CN" altLang="zh-CN" sz="1500" baseline="0" dirty="0">
                        <a:effectLst/>
                        <a:latin typeface="Cambria" panose="02040503050406030204" pitchFamily="18" charset="0"/>
                        <a:ea typeface="SimSun" panose="02010600030101010101" pitchFamily="2" charset="-122"/>
                        <a:cs typeface="SimSun" panose="02010600030101010101" pitchFamily="2" charset="-122"/>
                      </a:endParaRPr>
                    </a:p>
                  </a:txBody>
                  <a:tcPr anchor="ctr">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zh-CN" sz="1500" baseline="0" dirty="0">
                          <a:effectLst/>
                          <a:latin typeface="Cambria" panose="02040503050406030204" pitchFamily="18" charset="0"/>
                          <a:ea typeface="SimSun" panose="02010600030101010101" pitchFamily="2" charset="-122"/>
                          <a:cs typeface="SimSun" panose="02010600030101010101" pitchFamily="2" charset="-122"/>
                        </a:rPr>
                        <a:t>Withstand</a:t>
                      </a:r>
                      <a:endParaRPr lang="zh-CN" altLang="zh-CN" sz="1500" baseline="0" dirty="0">
                        <a:effectLst/>
                        <a:latin typeface="Cambria" panose="02040503050406030204" pitchFamily="18" charset="0"/>
                        <a:ea typeface="SimSun" panose="02010600030101010101" pitchFamily="2" charset="-122"/>
                        <a:cs typeface="SimSun" panose="02010600030101010101" pitchFamily="2" charset="-122"/>
                      </a:endParaRPr>
                    </a:p>
                  </a:txBody>
                  <a:tcPr anchor="ctr">
                    <a:solidFill>
                      <a:schemeClr val="accent6">
                        <a:lumMod val="20000"/>
                        <a:lumOff val="80000"/>
                      </a:schemeClr>
                    </a:solidFill>
                  </a:tcPr>
                </a:tc>
                <a:tc>
                  <a:txBody>
                    <a:bodyPr/>
                    <a:lstStyle/>
                    <a:p>
                      <a:pPr algn="ctr">
                        <a:spcAft>
                          <a:spcPts val="0"/>
                        </a:spcAft>
                      </a:pPr>
                      <a:r>
                        <a:rPr lang="en-US" altLang="zh-CN" sz="1500" baseline="0" dirty="0">
                          <a:effectLst/>
                          <a:latin typeface="Cambria" panose="02040503050406030204" pitchFamily="18" charset="0"/>
                          <a:ea typeface="SimSun" panose="02010600030101010101" pitchFamily="2" charset="-122"/>
                          <a:cs typeface="SimSun" panose="02010600030101010101" pitchFamily="2" charset="-122"/>
                        </a:rPr>
                        <a:t>Protected against</a:t>
                      </a:r>
                    </a:p>
                    <a:p>
                      <a:pPr algn="ctr">
                        <a:spcAft>
                          <a:spcPts val="0"/>
                        </a:spcAft>
                      </a:pPr>
                      <a:r>
                        <a:rPr lang="en-US" altLang="zh-CN" sz="1500" baseline="0" dirty="0">
                          <a:effectLst/>
                          <a:latin typeface="Cambria" panose="02040503050406030204" pitchFamily="18" charset="0"/>
                          <a:ea typeface="SimSun" panose="02010600030101010101" pitchFamily="2" charset="-122"/>
                          <a:cs typeface="SimSun" panose="02010600030101010101" pitchFamily="2" charset="-122"/>
                        </a:rPr>
                        <a:t>Automatic recovery</a:t>
                      </a:r>
                      <a:endParaRPr lang="zh-CN" sz="1500" baseline="0" dirty="0">
                        <a:effectLst/>
                        <a:latin typeface="Cambria" panose="02040503050406030204" pitchFamily="18" charset="0"/>
                        <a:ea typeface="SimSun" panose="02010600030101010101" pitchFamily="2" charset="-122"/>
                        <a:cs typeface="SimSun" panose="02010600030101010101" pitchFamily="2" charset="-122"/>
                      </a:endParaRPr>
                    </a:p>
                  </a:txBody>
                  <a:tcPr anchor="ctr">
                    <a:solidFill>
                      <a:schemeClr val="accent1">
                        <a:lumMod val="20000"/>
                        <a:lumOff val="80000"/>
                      </a:schemeClr>
                    </a:solidFill>
                  </a:tcPr>
                </a:tc>
                <a:tc>
                  <a:txBody>
                    <a:bodyPr/>
                    <a:lstStyle/>
                    <a:p>
                      <a:pPr algn="ctr">
                        <a:spcAft>
                          <a:spcPts val="0"/>
                        </a:spcAft>
                      </a:pPr>
                      <a:r>
                        <a:rPr lang="en-US" altLang="zh-CN" sz="1500" baseline="0" dirty="0">
                          <a:effectLst/>
                          <a:latin typeface="Cambria" panose="02040503050406030204" pitchFamily="18" charset="0"/>
                          <a:ea typeface="SimSun" panose="02010600030101010101" pitchFamily="2" charset="-122"/>
                          <a:cs typeface="SimSun" panose="02010600030101010101" pitchFamily="2" charset="-122"/>
                        </a:rPr>
                        <a:t>Overcurrent is allowed for a programmed amount of time (infinite allowed), then kill or ramp down.</a:t>
                      </a:r>
                      <a:endParaRPr lang="zh-CN" sz="1500" baseline="0" dirty="0">
                        <a:effectLst/>
                        <a:latin typeface="Cambria" panose="02040503050406030204" pitchFamily="18" charset="0"/>
                        <a:ea typeface="SimSun" panose="02010600030101010101" pitchFamily="2" charset="-122"/>
                        <a:cs typeface="SimSun" panose="02010600030101010101" pitchFamily="2" charset="-122"/>
                      </a:endParaRPr>
                    </a:p>
                  </a:txBody>
                  <a:tcPr anchor="ctr">
                    <a:solidFill>
                      <a:schemeClr val="accent2">
                        <a:lumMod val="20000"/>
                        <a:lumOff val="80000"/>
                      </a:schemeClr>
                    </a:solidFill>
                  </a:tcPr>
                </a:tc>
                <a:extLst>
                  <a:ext uri="{0D108BD9-81ED-4DB2-BD59-A6C34878D82A}">
                    <a16:rowId xmlns:a16="http://schemas.microsoft.com/office/drawing/2014/main" val="1199484732"/>
                  </a:ext>
                </a:extLst>
              </a:tr>
              <a:tr h="1701800">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zh-CN" sz="1500" baseline="0" dirty="0">
                          <a:effectLst/>
                          <a:latin typeface="Cambria" panose="02040503050406030204" pitchFamily="18" charset="0"/>
                          <a:ea typeface="SimSun" panose="02010600030101010101" pitchFamily="2" charset="-122"/>
                          <a:cs typeface="SimSun" panose="02010600030101010101" pitchFamily="2" charset="-122"/>
                        </a:rPr>
                        <a:t>Auto-shutdown protection</a:t>
                      </a:r>
                      <a:endParaRPr lang="zh-CN" altLang="zh-CN" sz="1500" baseline="0" dirty="0">
                        <a:effectLst/>
                        <a:latin typeface="Cambria" panose="02040503050406030204" pitchFamily="18" charset="0"/>
                        <a:ea typeface="SimSun" panose="02010600030101010101" pitchFamily="2" charset="-122"/>
                        <a:cs typeface="SimSun" panose="02010600030101010101" pitchFamily="2" charset="-122"/>
                      </a:endParaRPr>
                    </a:p>
                  </a:txBody>
                  <a:tcPr anchor="ctr">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zh-CN" sz="1500" baseline="0" dirty="0">
                          <a:effectLst/>
                          <a:latin typeface="Cambria" panose="02040503050406030204" pitchFamily="18" charset="0"/>
                          <a:ea typeface="SimSun" panose="02010600030101010101" pitchFamily="2" charset="-122"/>
                          <a:cs typeface="SimSun" panose="02010600030101010101" pitchFamily="2" charset="-122"/>
                        </a:rPr>
                        <a:t>Inhibit: Logic low or ground inhibits the HV outputs; max logic low ≤0.7 V; logic high ≥2.0 V or open circuit enables</a:t>
                      </a:r>
                      <a:endParaRPr lang="zh-CN" altLang="zh-CN" sz="1500" baseline="0" dirty="0">
                        <a:effectLst/>
                        <a:latin typeface="Cambria" panose="02040503050406030204" pitchFamily="18" charset="0"/>
                        <a:ea typeface="SimSun" panose="02010600030101010101" pitchFamily="2" charset="-122"/>
                        <a:cs typeface="SimSun" panose="02010600030101010101" pitchFamily="2" charset="-122"/>
                      </a:endParaRPr>
                    </a:p>
                  </a:txBody>
                  <a:tcPr anchor="ctr">
                    <a:solidFill>
                      <a:schemeClr val="accent6">
                        <a:lumMod val="20000"/>
                        <a:lumOff val="80000"/>
                      </a:schemeClr>
                    </a:solidFill>
                  </a:tcPr>
                </a:tc>
                <a:tc>
                  <a:txBody>
                    <a:bodyPr/>
                    <a:lstStyle/>
                    <a:p>
                      <a:pPr algn="ctr">
                        <a:spcAft>
                          <a:spcPts val="0"/>
                        </a:spcAft>
                      </a:pPr>
                      <a:r>
                        <a:rPr lang="en-US" altLang="zh-CN" sz="1500" baseline="0" dirty="0">
                          <a:effectLst/>
                          <a:latin typeface="Cambria" panose="02040503050406030204" pitchFamily="18" charset="0"/>
                          <a:ea typeface="SimSun" panose="02010600030101010101" pitchFamily="2" charset="-122"/>
                          <a:cs typeface="SimSun" panose="02010600030101010101" pitchFamily="2" charset="-122"/>
                        </a:rPr>
                        <a:t>The Model 659 is shipped with this jumper in the ORTEC mode.</a:t>
                      </a:r>
                    </a:p>
                    <a:p>
                      <a:pPr algn="ctr">
                        <a:spcAft>
                          <a:spcPts val="0"/>
                        </a:spcAft>
                      </a:pPr>
                      <a:r>
                        <a:rPr lang="en-US" altLang="zh-CN" sz="1500" baseline="0" dirty="0">
                          <a:effectLst/>
                          <a:latin typeface="Cambria" panose="02040503050406030204" pitchFamily="18" charset="0"/>
                          <a:ea typeface="SimSun" panose="02010600030101010101" pitchFamily="2" charset="-122"/>
                          <a:cs typeface="SimSun" panose="02010600030101010101" pitchFamily="2" charset="-122"/>
                        </a:rPr>
                        <a:t>TTL Mode: A source supplying &gt;+2 V or an open circuit will allow the Model 659 to produce the full output voltage. A source supplying &lt;+0.8 V and</a:t>
                      </a:r>
                    </a:p>
                    <a:p>
                      <a:pPr algn="ctr">
                        <a:spcAft>
                          <a:spcPts val="0"/>
                        </a:spcAft>
                      </a:pPr>
                      <a:r>
                        <a:rPr lang="en-US" altLang="zh-CN" sz="1500" baseline="0" dirty="0">
                          <a:effectLst/>
                          <a:latin typeface="Cambria" panose="02040503050406030204" pitchFamily="18" charset="0"/>
                          <a:ea typeface="SimSun" panose="02010600030101010101" pitchFamily="2" charset="-122"/>
                          <a:cs typeface="SimSun" panose="02010600030101010101" pitchFamily="2" charset="-122"/>
                        </a:rPr>
                        <a:t>capable of sinking 700 µA will shut down the high voltage output.</a:t>
                      </a:r>
                      <a:endParaRPr lang="zh-CN" sz="1500" baseline="0" dirty="0">
                        <a:effectLst/>
                        <a:latin typeface="Cambria" panose="02040503050406030204" pitchFamily="18" charset="0"/>
                        <a:ea typeface="SimSun" panose="02010600030101010101" pitchFamily="2" charset="-122"/>
                        <a:cs typeface="SimSun" panose="02010600030101010101" pitchFamily="2" charset="-122"/>
                      </a:endParaRPr>
                    </a:p>
                  </a:txBody>
                  <a:tcPr anchor="ctr">
                    <a:solidFill>
                      <a:schemeClr val="accent1">
                        <a:lumMod val="20000"/>
                        <a:lumOff val="80000"/>
                      </a:schemeClr>
                    </a:solidFill>
                  </a:tcPr>
                </a:tc>
                <a:tc>
                  <a:txBody>
                    <a:bodyPr/>
                    <a:lstStyle/>
                    <a:p>
                      <a:pPr algn="ctr">
                        <a:spcAft>
                          <a:spcPts val="0"/>
                        </a:spcAft>
                      </a:pPr>
                      <a:r>
                        <a:rPr lang="en-US" altLang="zh-CN" sz="1500" baseline="0" dirty="0">
                          <a:effectLst/>
                          <a:latin typeface="Cambria" panose="02040503050406030204" pitchFamily="18" charset="0"/>
                          <a:ea typeface="SimSun" panose="02010600030101010101" pitchFamily="2" charset="-122"/>
                          <a:cs typeface="SimSun" panose="02010600030101010101" pitchFamily="2" charset="-122"/>
                        </a:rPr>
                        <a:t>Voltage level (0-1V, ~5mA current) between pin 2 and pin 3 disables channel.</a:t>
                      </a:r>
                    </a:p>
                    <a:p>
                      <a:pPr algn="ctr">
                        <a:spcAft>
                          <a:spcPts val="0"/>
                        </a:spcAft>
                      </a:pPr>
                      <a:r>
                        <a:rPr lang="en-US" altLang="zh-CN" sz="1500" baseline="0" dirty="0">
                          <a:effectLst/>
                          <a:latin typeface="Cambria" panose="02040503050406030204" pitchFamily="18" charset="0"/>
                          <a:ea typeface="SimSun" panose="02010600030101010101" pitchFamily="2" charset="-122"/>
                          <a:cs typeface="SimSun" panose="02010600030101010101" pitchFamily="2" charset="-122"/>
                        </a:rPr>
                        <a:t>Voltage level (4-6V, ~5mA current) between pin 2 and pin 3 enables channel.</a:t>
                      </a:r>
                      <a:endParaRPr lang="zh-CN" sz="1500" baseline="0" dirty="0">
                        <a:effectLst/>
                        <a:latin typeface="Cambria" panose="02040503050406030204" pitchFamily="18" charset="0"/>
                        <a:ea typeface="SimSun" panose="02010600030101010101" pitchFamily="2" charset="-122"/>
                        <a:cs typeface="SimSun" panose="02010600030101010101" pitchFamily="2" charset="-122"/>
                      </a:endParaRPr>
                    </a:p>
                  </a:txBody>
                  <a:tcPr anchor="ctr">
                    <a:solidFill>
                      <a:schemeClr val="accent2">
                        <a:lumMod val="20000"/>
                        <a:lumOff val="80000"/>
                      </a:schemeClr>
                    </a:solidFill>
                  </a:tcPr>
                </a:tc>
                <a:extLst>
                  <a:ext uri="{0D108BD9-81ED-4DB2-BD59-A6C34878D82A}">
                    <a16:rowId xmlns:a16="http://schemas.microsoft.com/office/drawing/2014/main" val="1332674013"/>
                  </a:ext>
                </a:extLst>
              </a:tr>
              <a:tr h="279400">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zh-CN" sz="1500" baseline="0" dirty="0">
                          <a:effectLst/>
                          <a:latin typeface="Cambria" panose="02040503050406030204" pitchFamily="18" charset="0"/>
                          <a:ea typeface="SimSun" panose="02010600030101010101" pitchFamily="2" charset="-122"/>
                          <a:cs typeface="SimSun" panose="02010600030101010101" pitchFamily="2" charset="-122"/>
                        </a:rPr>
                        <a:t>Price ($)</a:t>
                      </a:r>
                      <a:endParaRPr lang="zh-CN" altLang="zh-CN" sz="1500" baseline="0" dirty="0">
                        <a:effectLst/>
                        <a:latin typeface="Cambria" panose="02040503050406030204" pitchFamily="18" charset="0"/>
                        <a:ea typeface="SimSun" panose="02010600030101010101" pitchFamily="2" charset="-122"/>
                        <a:cs typeface="SimSun" panose="02010600030101010101" pitchFamily="2" charset="-122"/>
                      </a:endParaRPr>
                    </a:p>
                  </a:txBody>
                  <a:tcPr anchor="ctr">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zh-CN" sz="1500" baseline="0" dirty="0">
                          <a:effectLst/>
                          <a:latin typeface="Cambria" panose="02040503050406030204" pitchFamily="18" charset="0"/>
                          <a:ea typeface="SimSun" panose="02010600030101010101" pitchFamily="2" charset="-122"/>
                          <a:cs typeface="SimSun" panose="02010600030101010101" pitchFamily="2" charset="-122"/>
                        </a:rPr>
                        <a:t>7,315</a:t>
                      </a:r>
                      <a:endParaRPr lang="zh-CN" altLang="zh-CN" sz="1500" baseline="0" dirty="0">
                        <a:effectLst/>
                        <a:latin typeface="Cambria" panose="02040503050406030204" pitchFamily="18" charset="0"/>
                        <a:ea typeface="SimSun" panose="02010600030101010101" pitchFamily="2" charset="-122"/>
                        <a:cs typeface="SimSun" panose="02010600030101010101" pitchFamily="2" charset="-122"/>
                      </a:endParaRPr>
                    </a:p>
                  </a:txBody>
                  <a:tcPr anchor="ctr">
                    <a:solidFill>
                      <a:schemeClr val="accent6">
                        <a:lumMod val="20000"/>
                        <a:lumOff val="80000"/>
                      </a:schemeClr>
                    </a:solidFill>
                  </a:tcPr>
                </a:tc>
                <a:tc>
                  <a:txBody>
                    <a:bodyPr/>
                    <a:lstStyle/>
                    <a:p>
                      <a:pPr algn="ctr">
                        <a:spcAft>
                          <a:spcPts val="0"/>
                        </a:spcAft>
                      </a:pPr>
                      <a:r>
                        <a:rPr lang="en-US" altLang="zh-CN" sz="1500" baseline="0">
                          <a:effectLst/>
                          <a:latin typeface="Cambria" panose="02040503050406030204" pitchFamily="18" charset="0"/>
                          <a:ea typeface="Cambria" panose="02040503050406030204" pitchFamily="18" charset="0"/>
                          <a:cs typeface="SimSun" panose="02010600030101010101" pitchFamily="2" charset="-122"/>
                        </a:rPr>
                        <a:t>1,967 (3,335 for dual 660)</a:t>
                      </a:r>
                      <a:endParaRPr lang="zh-CN" sz="1500" baseline="0" dirty="0">
                        <a:effectLst/>
                        <a:latin typeface="Cambria" panose="02040503050406030204" pitchFamily="18" charset="0"/>
                        <a:ea typeface="SimSun" panose="02010600030101010101" pitchFamily="2" charset="-122"/>
                        <a:cs typeface="SimSun" panose="02010600030101010101" pitchFamily="2" charset="-122"/>
                      </a:endParaRPr>
                    </a:p>
                  </a:txBody>
                  <a:tcPr anchor="ctr">
                    <a:solidFill>
                      <a:schemeClr val="accent1">
                        <a:lumMod val="20000"/>
                        <a:lumOff val="80000"/>
                      </a:schemeClr>
                    </a:solidFill>
                  </a:tcPr>
                </a:tc>
                <a:tc>
                  <a:txBody>
                    <a:bodyPr/>
                    <a:lstStyle/>
                    <a:p>
                      <a:pPr algn="ctr">
                        <a:spcAft>
                          <a:spcPts val="0"/>
                        </a:spcAft>
                      </a:pPr>
                      <a:r>
                        <a:rPr lang="en-US" altLang="zh-CN" sz="1500" baseline="0" dirty="0">
                          <a:effectLst/>
                          <a:latin typeface="Cambria" panose="02040503050406030204" pitchFamily="18" charset="0"/>
                          <a:ea typeface="SimSun" panose="02010600030101010101" pitchFamily="2" charset="-122"/>
                          <a:cs typeface="SimSun" panose="02010600030101010101" pitchFamily="2" charset="-122"/>
                        </a:rPr>
                        <a:t>3,010</a:t>
                      </a:r>
                      <a:endParaRPr lang="zh-CN" sz="1500" baseline="0" dirty="0">
                        <a:effectLst/>
                        <a:latin typeface="Cambria" panose="02040503050406030204" pitchFamily="18" charset="0"/>
                        <a:ea typeface="SimSun" panose="02010600030101010101" pitchFamily="2" charset="-122"/>
                        <a:cs typeface="SimSun" panose="02010600030101010101" pitchFamily="2" charset="-122"/>
                      </a:endParaRPr>
                    </a:p>
                  </a:txBody>
                  <a:tcPr anchor="ctr">
                    <a:solidFill>
                      <a:schemeClr val="accent2">
                        <a:lumMod val="20000"/>
                        <a:lumOff val="80000"/>
                      </a:schemeClr>
                    </a:solidFill>
                  </a:tcPr>
                </a:tc>
                <a:extLst>
                  <a:ext uri="{0D108BD9-81ED-4DB2-BD59-A6C34878D82A}">
                    <a16:rowId xmlns:a16="http://schemas.microsoft.com/office/drawing/2014/main" val="1281258289"/>
                  </a:ext>
                </a:extLst>
              </a:tr>
              <a:tr h="279400">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zh-CN" sz="1500" baseline="0" dirty="0">
                          <a:effectLst/>
                          <a:latin typeface="Cambria" panose="02040503050406030204" pitchFamily="18" charset="0"/>
                          <a:ea typeface="SimSun" panose="02010600030101010101" pitchFamily="2" charset="-122"/>
                          <a:cs typeface="SimSun" panose="02010600030101010101" pitchFamily="2" charset="-122"/>
                        </a:rPr>
                        <a:t>Pros</a:t>
                      </a:r>
                      <a:endParaRPr lang="zh-CN" altLang="zh-CN" sz="1500" baseline="0" dirty="0">
                        <a:effectLst/>
                        <a:latin typeface="Cambria" panose="02040503050406030204" pitchFamily="18" charset="0"/>
                        <a:ea typeface="SimSun" panose="02010600030101010101" pitchFamily="2" charset="-122"/>
                        <a:cs typeface="SimSun" panose="02010600030101010101" pitchFamily="2" charset="-122"/>
                      </a:endParaRPr>
                    </a:p>
                  </a:txBody>
                  <a:tcPr anchor="ctr">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zh-CN" sz="1500" baseline="0" dirty="0">
                          <a:effectLst/>
                          <a:latin typeface="Cambria" panose="02040503050406030204" pitchFamily="18" charset="0"/>
                          <a:ea typeface="SimSun" panose="02010600030101010101" pitchFamily="2" charset="-122"/>
                          <a:cs typeface="SimSun" panose="02010600030101010101" pitchFamily="2" charset="-122"/>
                        </a:rPr>
                        <a:t>Compatibility</a:t>
                      </a:r>
                      <a:endParaRPr lang="zh-CN" altLang="zh-CN" sz="1500" baseline="0" dirty="0">
                        <a:effectLst/>
                        <a:latin typeface="Cambria" panose="02040503050406030204" pitchFamily="18" charset="0"/>
                        <a:ea typeface="SimSun" panose="02010600030101010101" pitchFamily="2" charset="-122"/>
                        <a:cs typeface="SimSun" panose="02010600030101010101" pitchFamily="2" charset="-122"/>
                      </a:endParaRPr>
                    </a:p>
                  </a:txBody>
                  <a:tcPr anchor="ctr">
                    <a:solidFill>
                      <a:schemeClr val="accent6">
                        <a:lumMod val="20000"/>
                        <a:lumOff val="80000"/>
                      </a:schemeClr>
                    </a:solidFill>
                  </a:tcPr>
                </a:tc>
                <a:tc>
                  <a:txBody>
                    <a:bodyPr/>
                    <a:lstStyle/>
                    <a:p>
                      <a:pPr algn="ctr">
                        <a:spcAft>
                          <a:spcPts val="0"/>
                        </a:spcAft>
                      </a:pPr>
                      <a:r>
                        <a:rPr lang="en-US" altLang="zh-CN" sz="1500" baseline="0" dirty="0">
                          <a:effectLst/>
                          <a:latin typeface="Cambria" panose="02040503050406030204" pitchFamily="18" charset="0"/>
                          <a:ea typeface="SimSun" panose="02010600030101010101" pitchFamily="2" charset="-122"/>
                          <a:cs typeface="SimSun" panose="02010600030101010101" pitchFamily="2" charset="-122"/>
                        </a:rPr>
                        <a:t>Cheap</a:t>
                      </a:r>
                      <a:endParaRPr lang="zh-CN" sz="1500" baseline="0" dirty="0">
                        <a:effectLst/>
                        <a:latin typeface="Cambria" panose="02040503050406030204" pitchFamily="18" charset="0"/>
                        <a:ea typeface="SimSun" panose="02010600030101010101" pitchFamily="2" charset="-122"/>
                        <a:cs typeface="SimSun" panose="02010600030101010101" pitchFamily="2" charset="-122"/>
                      </a:endParaRPr>
                    </a:p>
                  </a:txBody>
                  <a:tcPr anchor="ctr">
                    <a:solidFill>
                      <a:schemeClr val="accent1">
                        <a:lumMod val="20000"/>
                        <a:lumOff val="80000"/>
                      </a:schemeClr>
                    </a:solidFill>
                  </a:tcPr>
                </a:tc>
                <a:tc>
                  <a:txBody>
                    <a:bodyPr/>
                    <a:lstStyle/>
                    <a:p>
                      <a:pPr algn="ctr">
                        <a:spcAft>
                          <a:spcPts val="0"/>
                        </a:spcAft>
                      </a:pPr>
                      <a:r>
                        <a:rPr lang="en-US" altLang="zh-CN" sz="1500" baseline="0" dirty="0">
                          <a:effectLst/>
                          <a:latin typeface="Cambria" panose="02040503050406030204" pitchFamily="18" charset="0"/>
                          <a:ea typeface="SimSun" panose="02010600030101010101" pitchFamily="2" charset="-122"/>
                          <a:cs typeface="SimSun" panose="02010600030101010101" pitchFamily="2" charset="-122"/>
                        </a:rPr>
                        <a:t>Ramping down</a:t>
                      </a:r>
                      <a:endParaRPr lang="zh-CN" sz="1500" baseline="0" dirty="0">
                        <a:effectLst/>
                        <a:latin typeface="Cambria" panose="02040503050406030204" pitchFamily="18" charset="0"/>
                        <a:ea typeface="SimSun" panose="02010600030101010101" pitchFamily="2" charset="-122"/>
                        <a:cs typeface="SimSun" panose="02010600030101010101" pitchFamily="2" charset="-122"/>
                      </a:endParaRPr>
                    </a:p>
                  </a:txBody>
                  <a:tcPr anchor="ctr">
                    <a:solidFill>
                      <a:schemeClr val="accent2">
                        <a:lumMod val="20000"/>
                        <a:lumOff val="80000"/>
                      </a:schemeClr>
                    </a:solidFill>
                  </a:tcPr>
                </a:tc>
                <a:extLst>
                  <a:ext uri="{0D108BD9-81ED-4DB2-BD59-A6C34878D82A}">
                    <a16:rowId xmlns:a16="http://schemas.microsoft.com/office/drawing/2014/main" val="1598810607"/>
                  </a:ext>
                </a:extLst>
              </a:tr>
            </a:tbl>
          </a:graphicData>
        </a:graphic>
      </p:graphicFrame>
      <p:pic>
        <p:nvPicPr>
          <p:cNvPr id="8" name="Picture 7">
            <a:extLst>
              <a:ext uri="{FF2B5EF4-FFF2-40B4-BE49-F238E27FC236}">
                <a16:creationId xmlns:a16="http://schemas.microsoft.com/office/drawing/2014/main" id="{6E3CCDD4-29F7-466C-A0B6-1433AF628104}"/>
              </a:ext>
            </a:extLst>
          </p:cNvPr>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3587750" y="5888299"/>
            <a:ext cx="2641600" cy="969701"/>
          </a:xfrm>
          <a:prstGeom prst="rect">
            <a:avLst/>
          </a:prstGeom>
        </p:spPr>
      </p:pic>
      <p:pic>
        <p:nvPicPr>
          <p:cNvPr id="10" name="Picture 9">
            <a:extLst>
              <a:ext uri="{FF2B5EF4-FFF2-40B4-BE49-F238E27FC236}">
                <a16:creationId xmlns:a16="http://schemas.microsoft.com/office/drawing/2014/main" id="{EDAB9354-07DF-471D-BB0A-142CB7F259F9}"/>
              </a:ext>
            </a:extLst>
          </p:cNvPr>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6470650" y="6029261"/>
            <a:ext cx="2673350" cy="828739"/>
          </a:xfrm>
          <a:prstGeom prst="rect">
            <a:avLst/>
          </a:prstGeom>
        </p:spPr>
      </p:pic>
    </p:spTree>
    <p:extLst>
      <p:ext uri="{BB962C8B-B14F-4D97-AF65-F5344CB8AC3E}">
        <p14:creationId xmlns:p14="http://schemas.microsoft.com/office/powerpoint/2010/main" val="507270084"/>
      </p:ext>
    </p:extLst>
  </p:cSld>
  <p:clrMapOvr>
    <a:masterClrMapping/>
  </p:clrMapOvr>
</p:sld>
</file>

<file path=ppt/slides/slide4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50" name="Picture 2" descr="ORTEC 660 Dual 5 kV Radiation Detector Bias Supply">
            <a:extLst>
              <a:ext uri="{FF2B5EF4-FFF2-40B4-BE49-F238E27FC236}">
                <a16:creationId xmlns:a16="http://schemas.microsoft.com/office/drawing/2014/main" id="{F8614752-8410-44CB-838D-CDDF4E0216A5}"/>
              </a:ext>
            </a:extLst>
          </p:cNvPr>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12700" y="-1"/>
            <a:ext cx="1033844" cy="6172201"/>
          </a:xfrm>
          <a:prstGeom prst="rect">
            <a:avLst/>
          </a:prstGeom>
          <a:noFill/>
          <a:extLst>
            <a:ext uri="{909E8E84-426E-40DD-AFC4-6F175D3DCCD1}">
              <a14:hiddenFill xmlns:a14="http://schemas.microsoft.com/office/drawing/2010/main">
                <a:solidFill>
                  <a:srgbClr val="FFFFFF"/>
                </a:solidFill>
              </a14:hiddenFill>
            </a:ext>
          </a:extLst>
        </p:spPr>
      </p:pic>
      <p:sp>
        <p:nvSpPr>
          <p:cNvPr id="6" name="TextBox 5">
            <a:extLst>
              <a:ext uri="{FF2B5EF4-FFF2-40B4-BE49-F238E27FC236}">
                <a16:creationId xmlns:a16="http://schemas.microsoft.com/office/drawing/2014/main" id="{1EF7EEDF-C3D6-46B1-BB89-85817A181C0C}"/>
              </a:ext>
            </a:extLst>
          </p:cNvPr>
          <p:cNvSpPr txBox="1"/>
          <p:nvPr/>
        </p:nvSpPr>
        <p:spPr>
          <a:xfrm>
            <a:off x="0" y="6172200"/>
            <a:ext cx="4572000" cy="646331"/>
          </a:xfrm>
          <a:prstGeom prst="rect">
            <a:avLst/>
          </a:prstGeom>
          <a:noFill/>
        </p:spPr>
        <p:txBody>
          <a:bodyPr wrap="square">
            <a:spAutoFit/>
          </a:bodyPr>
          <a:lstStyle/>
          <a:p>
            <a:r>
              <a:rPr lang="en-US" altLang="zh-CN" dirty="0"/>
              <a:t>660 Dual 5 kV Radiation Detector Bias Supply</a:t>
            </a:r>
          </a:p>
          <a:p>
            <a:r>
              <a:rPr lang="en-US" altLang="zh-CN" dirty="0"/>
              <a:t>659 5 kV Radiation Detector Bias Supply</a:t>
            </a:r>
            <a:endParaRPr lang="zh-CN" altLang="en-US" dirty="0"/>
          </a:p>
        </p:txBody>
      </p:sp>
      <p:pic>
        <p:nvPicPr>
          <p:cNvPr id="11" name="Picture 10">
            <a:extLst>
              <a:ext uri="{FF2B5EF4-FFF2-40B4-BE49-F238E27FC236}">
                <a16:creationId xmlns:a16="http://schemas.microsoft.com/office/drawing/2014/main" id="{73C87EF8-E2DA-43E8-9129-CA015DF9E170}"/>
              </a:ext>
            </a:extLst>
          </p:cNvPr>
          <p:cNvPicPr>
            <a:picLocks noChangeAspect="1"/>
          </p:cNvPicPr>
          <p:nvPr/>
        </p:nvPicPr>
        <p:blipFill>
          <a:blip r:embed="rId3" cstate="print">
            <a:extLst>
              <a:ext uri="{28A0092B-C50C-407E-A947-70E740481C1C}">
                <a14:useLocalDpi xmlns:a14="http://schemas.microsoft.com/office/drawing/2010/main"/>
              </a:ext>
            </a:extLst>
          </a:blip>
          <a:stretch>
            <a:fillRect/>
          </a:stretch>
        </p:blipFill>
        <p:spPr>
          <a:xfrm>
            <a:off x="4947444" y="3600394"/>
            <a:ext cx="4183856" cy="3137892"/>
          </a:xfrm>
          <a:prstGeom prst="rect">
            <a:avLst/>
          </a:prstGeom>
        </p:spPr>
      </p:pic>
      <p:pic>
        <p:nvPicPr>
          <p:cNvPr id="13" name="Picture 12">
            <a:extLst>
              <a:ext uri="{FF2B5EF4-FFF2-40B4-BE49-F238E27FC236}">
                <a16:creationId xmlns:a16="http://schemas.microsoft.com/office/drawing/2014/main" id="{C64413DB-E37B-4224-A601-18F9C431652E}"/>
              </a:ext>
            </a:extLst>
          </p:cNvPr>
          <p:cNvPicPr>
            <a:picLocks noChangeAspect="1"/>
          </p:cNvPicPr>
          <p:nvPr/>
        </p:nvPicPr>
        <p:blipFill>
          <a:blip r:embed="rId4" cstate="print">
            <a:extLst>
              <a:ext uri="{28A0092B-C50C-407E-A947-70E740481C1C}">
                <a14:useLocalDpi xmlns:a14="http://schemas.microsoft.com/office/drawing/2010/main"/>
              </a:ext>
            </a:extLst>
          </a:blip>
          <a:stretch>
            <a:fillRect/>
          </a:stretch>
        </p:blipFill>
        <p:spPr>
          <a:xfrm>
            <a:off x="1193800" y="0"/>
            <a:ext cx="5181600" cy="3886200"/>
          </a:xfrm>
          <a:prstGeom prst="rect">
            <a:avLst/>
          </a:prstGeom>
        </p:spPr>
      </p:pic>
    </p:spTree>
    <p:extLst>
      <p:ext uri="{BB962C8B-B14F-4D97-AF65-F5344CB8AC3E}">
        <p14:creationId xmlns:p14="http://schemas.microsoft.com/office/powerpoint/2010/main" val="1287609828"/>
      </p:ext>
    </p:extLst>
  </p:cSld>
  <p:clrMapOvr>
    <a:masterClrMapping/>
  </p:clrMapOvr>
</p:sld>
</file>

<file path=ppt/slides/slide4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74" name="Picture 2">
            <a:extLst>
              <a:ext uri="{FF2B5EF4-FFF2-40B4-BE49-F238E27FC236}">
                <a16:creationId xmlns:a16="http://schemas.microsoft.com/office/drawing/2014/main" id="{B934ACF1-B6C0-42BF-AF47-01A7DFD2A29A}"/>
              </a:ext>
            </a:extLst>
          </p:cNvPr>
          <p:cNvPicPr>
            <a:picLocks noChangeAspect="1" noChangeArrowheads="1"/>
          </p:cNvPicPr>
          <p:nvPr/>
        </p:nvPicPr>
        <p:blipFill rotWithShape="1">
          <a:blip r:embed="rId3" cstate="print">
            <a:extLst>
              <a:ext uri="{28A0092B-C50C-407E-A947-70E740481C1C}">
                <a14:useLocalDpi xmlns:a14="http://schemas.microsoft.com/office/drawing/2010/main"/>
              </a:ext>
            </a:extLst>
          </a:blip>
          <a:srcRect/>
          <a:stretch/>
        </p:blipFill>
        <p:spPr bwMode="auto">
          <a:xfrm>
            <a:off x="0" y="0"/>
            <a:ext cx="4305300" cy="3294966"/>
          </a:xfrm>
          <a:prstGeom prst="rect">
            <a:avLst/>
          </a:prstGeom>
          <a:noFill/>
          <a:extLst>
            <a:ext uri="{909E8E84-426E-40DD-AFC4-6F175D3DCCD1}">
              <a14:hiddenFill xmlns:a14="http://schemas.microsoft.com/office/drawing/2010/main">
                <a:solidFill>
                  <a:srgbClr val="FFFFFF"/>
                </a:solidFill>
              </a14:hiddenFill>
            </a:ext>
          </a:extLst>
        </p:spPr>
      </p:pic>
      <p:sp>
        <p:nvSpPr>
          <p:cNvPr id="4" name="TextBox 3">
            <a:extLst>
              <a:ext uri="{FF2B5EF4-FFF2-40B4-BE49-F238E27FC236}">
                <a16:creationId xmlns:a16="http://schemas.microsoft.com/office/drawing/2014/main" id="{4CC91B51-BB3B-4FF3-9388-2CA1D8CA2911}"/>
              </a:ext>
            </a:extLst>
          </p:cNvPr>
          <p:cNvSpPr txBox="1"/>
          <p:nvPr/>
        </p:nvSpPr>
        <p:spPr>
          <a:xfrm>
            <a:off x="0" y="3429000"/>
            <a:ext cx="4305300" cy="2308324"/>
          </a:xfrm>
          <a:prstGeom prst="rect">
            <a:avLst/>
          </a:prstGeom>
          <a:noFill/>
        </p:spPr>
        <p:txBody>
          <a:bodyPr wrap="square">
            <a:spAutoFit/>
          </a:bodyPr>
          <a:lstStyle/>
          <a:p>
            <a:r>
              <a:rPr lang="en-US" altLang="zh-CN" b="0" i="0" dirty="0">
                <a:solidFill>
                  <a:srgbClr val="333333"/>
                </a:solidFill>
                <a:effectLst/>
                <a:latin typeface="Gotham"/>
              </a:rPr>
              <a:t>The </a:t>
            </a:r>
            <a:r>
              <a:rPr lang="en-US" altLang="zh-CN" b="1" i="0" dirty="0">
                <a:solidFill>
                  <a:srgbClr val="333333"/>
                </a:solidFill>
                <a:effectLst/>
                <a:latin typeface="Gotham"/>
              </a:rPr>
              <a:t>DT803x</a:t>
            </a:r>
            <a:r>
              <a:rPr lang="en-US" altLang="zh-CN" b="0" i="0" dirty="0">
                <a:solidFill>
                  <a:srgbClr val="333333"/>
                </a:solidFill>
                <a:effectLst/>
                <a:latin typeface="Gotham"/>
              </a:rPr>
              <a:t> is a CAEN Power Supply Family providing 8 Independent High Voltage channels in a Desktop form factor. The channels share a Common Ground and four output ranges are available: 100 V/10 mA, 500 V/10 mA, 4 kV/3 mA (6W max), 6 kV/ 1 mA.</a:t>
            </a:r>
          </a:p>
          <a:p>
            <a:r>
              <a:rPr lang="en-US" altLang="zh-CN" b="0" i="0" dirty="0">
                <a:solidFill>
                  <a:srgbClr val="333333"/>
                </a:solidFill>
                <a:effectLst/>
                <a:latin typeface="Gotham"/>
              </a:rPr>
              <a:t>SHV coaxial connectors</a:t>
            </a:r>
            <a:endParaRPr lang="zh-CN" altLang="en-US" dirty="0"/>
          </a:p>
        </p:txBody>
      </p:sp>
      <p:pic>
        <p:nvPicPr>
          <p:cNvPr id="3076" name="Picture 4">
            <a:extLst>
              <a:ext uri="{FF2B5EF4-FFF2-40B4-BE49-F238E27FC236}">
                <a16:creationId xmlns:a16="http://schemas.microsoft.com/office/drawing/2014/main" id="{A70277E8-6FB8-4624-AB28-617095146513}"/>
              </a:ext>
            </a:extLst>
          </p:cNvPr>
          <p:cNvPicPr>
            <a:picLocks noChangeAspect="1" noChangeArrowheads="1"/>
          </p:cNvPicPr>
          <p:nvPr/>
        </p:nvPicPr>
        <p:blipFill rotWithShape="1">
          <a:blip r:embed="rId4" cstate="print">
            <a:extLst>
              <a:ext uri="{28A0092B-C50C-407E-A947-70E740481C1C}">
                <a14:useLocalDpi xmlns:a14="http://schemas.microsoft.com/office/drawing/2010/main"/>
              </a:ext>
            </a:extLst>
          </a:blip>
          <a:srcRect/>
          <a:stretch/>
        </p:blipFill>
        <p:spPr bwMode="auto">
          <a:xfrm>
            <a:off x="6718300" y="0"/>
            <a:ext cx="2021417" cy="5715000"/>
          </a:xfrm>
          <a:prstGeom prst="rect">
            <a:avLst/>
          </a:prstGeom>
          <a:noFill/>
          <a:extLst>
            <a:ext uri="{909E8E84-426E-40DD-AFC4-6F175D3DCCD1}">
              <a14:hiddenFill xmlns:a14="http://schemas.microsoft.com/office/drawing/2010/main">
                <a:solidFill>
                  <a:srgbClr val="FFFFFF"/>
                </a:solidFill>
              </a14:hiddenFill>
            </a:ext>
          </a:extLst>
        </p:spPr>
      </p:pic>
      <p:sp>
        <p:nvSpPr>
          <p:cNvPr id="9" name="TextBox 8">
            <a:extLst>
              <a:ext uri="{FF2B5EF4-FFF2-40B4-BE49-F238E27FC236}">
                <a16:creationId xmlns:a16="http://schemas.microsoft.com/office/drawing/2014/main" id="{2D711AB9-B878-47AE-A7DF-A4ED93E9D78A}"/>
              </a:ext>
            </a:extLst>
          </p:cNvPr>
          <p:cNvSpPr txBox="1"/>
          <p:nvPr/>
        </p:nvSpPr>
        <p:spPr>
          <a:xfrm>
            <a:off x="6019800" y="5644991"/>
            <a:ext cx="3124200" cy="646331"/>
          </a:xfrm>
          <a:prstGeom prst="rect">
            <a:avLst/>
          </a:prstGeom>
          <a:noFill/>
        </p:spPr>
        <p:txBody>
          <a:bodyPr wrap="square">
            <a:spAutoFit/>
          </a:bodyPr>
          <a:lstStyle/>
          <a:p>
            <a:r>
              <a:rPr lang="en-US" altLang="zh-CN" dirty="0"/>
              <a:t>VME / Up to 6 kV – V65xx</a:t>
            </a:r>
          </a:p>
          <a:p>
            <a:r>
              <a:rPr lang="en-US" altLang="zh-CN" dirty="0"/>
              <a:t>SHV coaxial output connectors</a:t>
            </a:r>
            <a:endParaRPr lang="zh-CN" altLang="en-US" dirty="0"/>
          </a:p>
        </p:txBody>
      </p:sp>
    </p:spTree>
    <p:extLst>
      <p:ext uri="{BB962C8B-B14F-4D97-AF65-F5344CB8AC3E}">
        <p14:creationId xmlns:p14="http://schemas.microsoft.com/office/powerpoint/2010/main" val="673367714"/>
      </p:ext>
    </p:extLst>
  </p:cSld>
  <p:clrMapOvr>
    <a:masterClrMapping/>
  </p:clrMapOvr>
</p:sld>
</file>

<file path=ppt/slides/slide4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a:extLst>
              <a:ext uri="{FF2B5EF4-FFF2-40B4-BE49-F238E27FC236}">
                <a16:creationId xmlns:a16="http://schemas.microsoft.com/office/drawing/2014/main" id="{F7C71A57-6F44-49AE-BCEF-02B67FEE347A}"/>
              </a:ext>
            </a:extLst>
          </p:cNvPr>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2011363" y="0"/>
            <a:ext cx="6527800" cy="3835083"/>
          </a:xfrm>
          <a:prstGeom prst="rect">
            <a:avLst/>
          </a:prstGeom>
          <a:noFill/>
          <a:extLst>
            <a:ext uri="{909E8E84-426E-40DD-AFC4-6F175D3DCCD1}">
              <a14:hiddenFill xmlns:a14="http://schemas.microsoft.com/office/drawing/2010/main">
                <a:solidFill>
                  <a:srgbClr val="FFFFFF"/>
                </a:solidFill>
              </a14:hiddenFill>
            </a:ext>
          </a:extLst>
        </p:spPr>
      </p:pic>
      <p:pic>
        <p:nvPicPr>
          <p:cNvPr id="1028" name="Picture 4">
            <a:extLst>
              <a:ext uri="{FF2B5EF4-FFF2-40B4-BE49-F238E27FC236}">
                <a16:creationId xmlns:a16="http://schemas.microsoft.com/office/drawing/2014/main" id="{B6BA2A93-A70C-4587-BE5E-D6E405481835}"/>
              </a:ext>
            </a:extLst>
          </p:cNvPr>
          <p:cNvPicPr>
            <a:picLocks noChangeAspect="1" noChangeArrowheads="1"/>
          </p:cNvPicPr>
          <p:nvPr/>
        </p:nvPicPr>
        <p:blipFill>
          <a:blip r:embed="rId3" cstate="print">
            <a:extLst>
              <a:ext uri="{28A0092B-C50C-407E-A947-70E740481C1C}">
                <a14:useLocalDpi xmlns:a14="http://schemas.microsoft.com/office/drawing/2010/main"/>
              </a:ext>
            </a:extLst>
          </a:blip>
          <a:srcRect/>
          <a:stretch>
            <a:fillRect/>
          </a:stretch>
        </p:blipFill>
        <p:spPr bwMode="auto">
          <a:xfrm>
            <a:off x="0" y="0"/>
            <a:ext cx="2011363" cy="6858000"/>
          </a:xfrm>
          <a:prstGeom prst="rect">
            <a:avLst/>
          </a:prstGeom>
          <a:noFill/>
          <a:extLst>
            <a:ext uri="{909E8E84-426E-40DD-AFC4-6F175D3DCCD1}">
              <a14:hiddenFill xmlns:a14="http://schemas.microsoft.com/office/drawing/2010/main">
                <a:solidFill>
                  <a:srgbClr val="FFFFFF"/>
                </a:solidFill>
              </a14:hiddenFill>
            </a:ext>
          </a:extLst>
        </p:spPr>
      </p:pic>
      <p:sp>
        <p:nvSpPr>
          <p:cNvPr id="2" name="TextBox 1">
            <a:extLst>
              <a:ext uri="{FF2B5EF4-FFF2-40B4-BE49-F238E27FC236}">
                <a16:creationId xmlns:a16="http://schemas.microsoft.com/office/drawing/2014/main" id="{CECBAAE4-01AD-4CE1-984A-6A94E6D2DA9B}"/>
              </a:ext>
            </a:extLst>
          </p:cNvPr>
          <p:cNvSpPr txBox="1"/>
          <p:nvPr/>
        </p:nvSpPr>
        <p:spPr>
          <a:xfrm>
            <a:off x="1586097" y="4019749"/>
            <a:ext cx="3112903" cy="923330"/>
          </a:xfrm>
          <a:prstGeom prst="rect">
            <a:avLst/>
          </a:prstGeom>
          <a:noFill/>
        </p:spPr>
        <p:txBody>
          <a:bodyPr wrap="none" rtlCol="0">
            <a:spAutoFit/>
          </a:bodyPr>
          <a:lstStyle/>
          <a:p>
            <a:r>
              <a:rPr lang="en-US" altLang="zh-CN" dirty="0"/>
              <a:t>3106D NIM high voltage supply</a:t>
            </a:r>
          </a:p>
          <a:p>
            <a:r>
              <a:rPr lang="en-US" altLang="zh-CN" dirty="0"/>
              <a:t>6 kV</a:t>
            </a:r>
          </a:p>
          <a:p>
            <a:r>
              <a:rPr lang="en-US" altLang="zh-CN" sz="1800" i="0" dirty="0">
                <a:effectLst/>
                <a:latin typeface="ProximaNova-Regular"/>
              </a:rPr>
              <a:t>SHV output connectors</a:t>
            </a:r>
            <a:endParaRPr lang="zh-CN" altLang="en-US" dirty="0"/>
          </a:p>
        </p:txBody>
      </p:sp>
      <p:sp>
        <p:nvSpPr>
          <p:cNvPr id="5" name="TextBox 4">
            <a:extLst>
              <a:ext uri="{FF2B5EF4-FFF2-40B4-BE49-F238E27FC236}">
                <a16:creationId xmlns:a16="http://schemas.microsoft.com/office/drawing/2014/main" id="{19F89AE3-6ACF-4356-B395-3E794958E6DF}"/>
              </a:ext>
            </a:extLst>
          </p:cNvPr>
          <p:cNvSpPr txBox="1"/>
          <p:nvPr/>
        </p:nvSpPr>
        <p:spPr>
          <a:xfrm>
            <a:off x="5426260" y="3650417"/>
            <a:ext cx="3452035" cy="369332"/>
          </a:xfrm>
          <a:prstGeom prst="rect">
            <a:avLst/>
          </a:prstGeom>
          <a:noFill/>
        </p:spPr>
        <p:txBody>
          <a:bodyPr wrap="none" rtlCol="0">
            <a:spAutoFit/>
          </a:bodyPr>
          <a:lstStyle/>
          <a:p>
            <a:r>
              <a:rPr lang="en-US" altLang="zh-CN" dirty="0"/>
              <a:t>2000 and 2100 Bin/Power Supplies</a:t>
            </a:r>
            <a:endParaRPr lang="zh-CN" altLang="en-US" dirty="0"/>
          </a:p>
        </p:txBody>
      </p:sp>
      <p:sp>
        <p:nvSpPr>
          <p:cNvPr id="9" name="TextBox 8">
            <a:extLst>
              <a:ext uri="{FF2B5EF4-FFF2-40B4-BE49-F238E27FC236}">
                <a16:creationId xmlns:a16="http://schemas.microsoft.com/office/drawing/2014/main" id="{8E0BB428-A203-45CF-A824-6B98FAC987AA}"/>
              </a:ext>
            </a:extLst>
          </p:cNvPr>
          <p:cNvSpPr txBox="1"/>
          <p:nvPr/>
        </p:nvSpPr>
        <p:spPr>
          <a:xfrm>
            <a:off x="1586097" y="5127745"/>
            <a:ext cx="4572000" cy="1200329"/>
          </a:xfrm>
          <a:prstGeom prst="rect">
            <a:avLst/>
          </a:prstGeom>
          <a:noFill/>
        </p:spPr>
        <p:txBody>
          <a:bodyPr wrap="square">
            <a:spAutoFit/>
          </a:bodyPr>
          <a:lstStyle/>
          <a:p>
            <a:r>
              <a:rPr lang="en-US" altLang="zh-CN" dirty="0"/>
              <a:t>An inhibit input is available for remote shut down of the 3106D unit.</a:t>
            </a:r>
          </a:p>
          <a:p>
            <a:r>
              <a:rPr lang="en-US" altLang="zh-CN" dirty="0"/>
              <a:t>Inhibit: Logic low or ground inhibits the HV outputs.</a:t>
            </a:r>
            <a:endParaRPr lang="zh-CN" altLang="en-US" dirty="0"/>
          </a:p>
        </p:txBody>
      </p:sp>
    </p:spTree>
    <p:extLst>
      <p:ext uri="{BB962C8B-B14F-4D97-AF65-F5344CB8AC3E}">
        <p14:creationId xmlns:p14="http://schemas.microsoft.com/office/powerpoint/2010/main" val="3810350977"/>
      </p:ext>
    </p:extLst>
  </p:cSld>
  <p:clrMapOvr>
    <a:masterClrMapping/>
  </p:clrMapOvr>
</p:sld>
</file>

<file path=ppt/slides/slide4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7F0F474A-CBDE-481B-BB77-BD3539C41FCA}"/>
              </a:ext>
            </a:extLst>
          </p:cNvPr>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1485334" y="0"/>
            <a:ext cx="1857375" cy="4981575"/>
          </a:xfrm>
          <a:prstGeom prst="rect">
            <a:avLst/>
          </a:prstGeom>
        </p:spPr>
      </p:pic>
      <p:sp>
        <p:nvSpPr>
          <p:cNvPr id="5" name="TextBox 4">
            <a:extLst>
              <a:ext uri="{FF2B5EF4-FFF2-40B4-BE49-F238E27FC236}">
                <a16:creationId xmlns:a16="http://schemas.microsoft.com/office/drawing/2014/main" id="{6B9EB9AD-6DD1-4288-BA3A-A0EAD3A30AA7}"/>
              </a:ext>
            </a:extLst>
          </p:cNvPr>
          <p:cNvSpPr txBox="1"/>
          <p:nvPr/>
        </p:nvSpPr>
        <p:spPr>
          <a:xfrm>
            <a:off x="3708401" y="0"/>
            <a:ext cx="5435600" cy="4247317"/>
          </a:xfrm>
          <a:prstGeom prst="rect">
            <a:avLst/>
          </a:prstGeom>
          <a:noFill/>
        </p:spPr>
        <p:txBody>
          <a:bodyPr wrap="square">
            <a:spAutoFit/>
          </a:bodyPr>
          <a:lstStyle/>
          <a:p>
            <a:pPr algn="just"/>
            <a:r>
              <a:rPr lang="en-US" altLang="zh-CN" sz="1800" i="0" dirty="0">
                <a:solidFill>
                  <a:srgbClr val="231F20"/>
                </a:solidFill>
                <a:effectLst/>
                <a:latin typeface="ArialNarrow"/>
              </a:rPr>
              <a:t>BIAS SHUTDOWN INPUT Rear-panel BNC connector accepts signals from warmup sensors in cooled germanium detectors. When a warmup is signaled, this input turns off the detector bias voltage in order to protect the preamplifier FET input. The ORTEC/TTL/BYPASS jumper selects the operating mode of the BIAS SHUTDOWN input for compatibility with the warmup sensor in the associated Ge detector.</a:t>
            </a:r>
          </a:p>
          <a:p>
            <a:pPr algn="just"/>
            <a:r>
              <a:rPr lang="en-US" altLang="zh-CN" sz="1800" i="0" dirty="0">
                <a:solidFill>
                  <a:srgbClr val="231F20"/>
                </a:solidFill>
                <a:effectLst/>
                <a:latin typeface="ArialNarrow"/>
              </a:rPr>
              <a:t>Some detector manufacturers provide a TTL logic level output from their detector warmup sensor. A board-mounted jumper in the Model 659 can be moved to the </a:t>
            </a:r>
            <a:r>
              <a:rPr lang="en-US" altLang="zh-CN" sz="1800" i="0" dirty="0">
                <a:solidFill>
                  <a:srgbClr val="C00000"/>
                </a:solidFill>
                <a:effectLst/>
                <a:latin typeface="ArialNarrow"/>
              </a:rPr>
              <a:t>TTL position </a:t>
            </a:r>
            <a:r>
              <a:rPr lang="en-US" altLang="zh-CN" sz="1800" i="0" dirty="0">
                <a:solidFill>
                  <a:srgbClr val="231F20"/>
                </a:solidFill>
                <a:effectLst/>
                <a:latin typeface="ArialNarrow"/>
              </a:rPr>
              <a:t>to make the bias shutdown input compatible with detectors supplying a TTL output.</a:t>
            </a:r>
            <a:endParaRPr lang="zh-CN" altLang="en-US" dirty="0"/>
          </a:p>
        </p:txBody>
      </p:sp>
      <p:pic>
        <p:nvPicPr>
          <p:cNvPr id="7" name="Picture 6">
            <a:extLst>
              <a:ext uri="{FF2B5EF4-FFF2-40B4-BE49-F238E27FC236}">
                <a16:creationId xmlns:a16="http://schemas.microsoft.com/office/drawing/2014/main" id="{CA5347A2-F54F-4C08-B851-F0D66D5D1F73}"/>
              </a:ext>
            </a:extLst>
          </p:cNvPr>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0"/>
            <a:ext cx="1485334" cy="6858000"/>
          </a:xfrm>
          <a:prstGeom prst="rect">
            <a:avLst/>
          </a:prstGeom>
        </p:spPr>
      </p:pic>
      <p:sp>
        <p:nvSpPr>
          <p:cNvPr id="6" name="TextBox 5">
            <a:extLst>
              <a:ext uri="{FF2B5EF4-FFF2-40B4-BE49-F238E27FC236}">
                <a16:creationId xmlns:a16="http://schemas.microsoft.com/office/drawing/2014/main" id="{2875D6E6-9E27-45D0-A9F8-1540609A30F1}"/>
              </a:ext>
            </a:extLst>
          </p:cNvPr>
          <p:cNvSpPr txBox="1"/>
          <p:nvPr/>
        </p:nvSpPr>
        <p:spPr>
          <a:xfrm>
            <a:off x="3708400" y="5934670"/>
            <a:ext cx="5435599" cy="923330"/>
          </a:xfrm>
          <a:prstGeom prst="rect">
            <a:avLst/>
          </a:prstGeom>
          <a:noFill/>
        </p:spPr>
        <p:txBody>
          <a:bodyPr wrap="square">
            <a:spAutoFit/>
          </a:bodyPr>
          <a:lstStyle/>
          <a:p>
            <a:pPr algn="just"/>
            <a:r>
              <a:rPr lang="en-US" altLang="zh-CN" sz="1800" dirty="0">
                <a:effectLst/>
                <a:latin typeface="Calibri" panose="020F0502020204030204" pitchFamily="34" charset="0"/>
                <a:ea typeface="宋体" panose="02010600030101010101" pitchFamily="2" charset="-122"/>
              </a:rPr>
              <a:t>That is correct and primarily due to slightly reduced material costs due to combining the two bias supplies into a single NIM module.</a:t>
            </a:r>
            <a:endParaRPr lang="zh-CN" altLang="en-US" dirty="0"/>
          </a:p>
        </p:txBody>
      </p:sp>
    </p:spTree>
    <p:extLst>
      <p:ext uri="{BB962C8B-B14F-4D97-AF65-F5344CB8AC3E}">
        <p14:creationId xmlns:p14="http://schemas.microsoft.com/office/powerpoint/2010/main" val="764814647"/>
      </p:ext>
    </p:extLst>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文本框 1"/>
          <p:cNvSpPr txBox="1"/>
          <p:nvPr/>
        </p:nvSpPr>
        <p:spPr bwMode="auto">
          <a:xfrm>
            <a:off x="173476" y="1579564"/>
            <a:ext cx="3687324" cy="1756508"/>
          </a:xfrm>
          <a:prstGeom prst="rect">
            <a:avLst/>
          </a:prstGeom>
          <a:gradFill>
            <a:gsLst>
              <a:gs pos="0">
                <a:schemeClr val="bg1"/>
              </a:gs>
              <a:gs pos="100000">
                <a:srgbClr val="CCECFF"/>
              </a:gs>
            </a:gsLst>
            <a:path path="shape">
              <a:fillToRect l="50000" t="50000" r="50000" b="50000"/>
            </a:path>
          </a:gradFill>
          <a:ln>
            <a:noFill/>
          </a:ln>
          <a:effectLst/>
        </p:spPr>
        <p:txBody>
          <a:bodyPr wrap="square" lIns="90000" tIns="46800" rIns="90000" bIns="46800" rtlCol="0">
            <a:spAutoFit/>
          </a:bodyPr>
          <a:lstStyle/>
          <a:p>
            <a:pPr algn="ctr"/>
            <a:r>
              <a:rPr lang="en-US" altLang="zh-CN" dirty="0">
                <a:latin typeface="Times New Roman" panose="02020603050405020304" pitchFamily="18" charset="0"/>
              </a:rPr>
              <a:t>Novae are thermonuclear runaways powered by explosive hydrogen burning on the surfaces of CO or </a:t>
            </a:r>
            <a:r>
              <a:rPr lang="en-US" altLang="zh-CN" dirty="0" err="1">
                <a:latin typeface="Times New Roman" panose="02020603050405020304" pitchFamily="18" charset="0"/>
              </a:rPr>
              <a:t>ONe</a:t>
            </a:r>
            <a:r>
              <a:rPr lang="en-US" altLang="zh-CN" dirty="0">
                <a:latin typeface="Times New Roman" panose="02020603050405020304" pitchFamily="18" charset="0"/>
              </a:rPr>
              <a:t> white-dwarf stars accreting hydrogen-rich material from companions in binary systems.</a:t>
            </a:r>
            <a:endParaRPr lang="zh-CN" altLang="en-US" sz="1800" dirty="0">
              <a:solidFill>
                <a:schemeClr val="tx1"/>
              </a:solidFill>
              <a:latin typeface="Times New Roman" panose="02020603050405020304" pitchFamily="18" charset="0"/>
            </a:endParaRPr>
          </a:p>
        </p:txBody>
      </p:sp>
      <p:sp>
        <p:nvSpPr>
          <p:cNvPr id="3" name="文本框 2"/>
          <p:cNvSpPr txBox="1"/>
          <p:nvPr/>
        </p:nvSpPr>
        <p:spPr bwMode="auto">
          <a:xfrm>
            <a:off x="5215376" y="1579564"/>
            <a:ext cx="3687324" cy="1202510"/>
          </a:xfrm>
          <a:prstGeom prst="rect">
            <a:avLst/>
          </a:prstGeom>
          <a:gradFill>
            <a:gsLst>
              <a:gs pos="0">
                <a:schemeClr val="bg1"/>
              </a:gs>
              <a:gs pos="100000">
                <a:srgbClr val="CCECFF"/>
              </a:gs>
            </a:gsLst>
            <a:path path="shape">
              <a:fillToRect l="50000" t="50000" r="50000" b="50000"/>
            </a:path>
          </a:gradFill>
          <a:ln>
            <a:noFill/>
          </a:ln>
          <a:effectLst/>
        </p:spPr>
        <p:txBody>
          <a:bodyPr wrap="square" lIns="90000" tIns="46800" rIns="90000" bIns="46800" rtlCol="0">
            <a:spAutoFit/>
          </a:bodyPr>
          <a:lstStyle/>
          <a:p>
            <a:pPr algn="ctr"/>
            <a:r>
              <a:rPr lang="en-US" altLang="zh-CN" dirty="0">
                <a:latin typeface="Times New Roman" panose="02020603050405020304" pitchFamily="18" charset="0"/>
              </a:rPr>
              <a:t>X-ray bursts are similar to novae with the exception that the degenerate star is a neutron star instead of a white dwarf.</a:t>
            </a:r>
            <a:endParaRPr lang="zh-CN" altLang="en-US" sz="1800" dirty="0">
              <a:solidFill>
                <a:schemeClr val="tx1"/>
              </a:solidFill>
              <a:latin typeface="Times New Roman" panose="02020603050405020304" pitchFamily="18" charset="0"/>
            </a:endParaRPr>
          </a:p>
        </p:txBody>
      </p:sp>
      <p:sp>
        <p:nvSpPr>
          <p:cNvPr id="4" name="文本框 3"/>
          <p:cNvSpPr txBox="1"/>
          <p:nvPr/>
        </p:nvSpPr>
        <p:spPr bwMode="auto">
          <a:xfrm>
            <a:off x="173476" y="3522664"/>
            <a:ext cx="3687324" cy="2310505"/>
          </a:xfrm>
          <a:prstGeom prst="rect">
            <a:avLst/>
          </a:prstGeom>
          <a:gradFill>
            <a:gsLst>
              <a:gs pos="0">
                <a:schemeClr val="bg1"/>
              </a:gs>
              <a:gs pos="100000">
                <a:srgbClr val="CCECFF"/>
              </a:gs>
            </a:gsLst>
            <a:path path="shape">
              <a:fillToRect l="50000" t="50000" r="50000" b="50000"/>
            </a:path>
          </a:gradFill>
          <a:ln>
            <a:noFill/>
          </a:ln>
          <a:effectLst/>
        </p:spPr>
        <p:txBody>
          <a:bodyPr wrap="square" lIns="90000" tIns="46800" rIns="90000" bIns="46800" rtlCol="0">
            <a:spAutoFit/>
          </a:bodyPr>
          <a:lstStyle/>
          <a:p>
            <a:pPr algn="ctr"/>
            <a:r>
              <a:rPr lang="en-US" altLang="zh-CN" dirty="0">
                <a:latin typeface="Times New Roman" panose="02020603050405020304" pitchFamily="18" charset="0"/>
              </a:rPr>
              <a:t>Temperatures and densities are somewhat lower in novae and nova </a:t>
            </a:r>
            <a:r>
              <a:rPr lang="en-US" altLang="zh-CN" dirty="0" err="1">
                <a:latin typeface="Times New Roman" panose="02020603050405020304" pitchFamily="18" charset="0"/>
              </a:rPr>
              <a:t>nucleosynthesis</a:t>
            </a:r>
            <a:r>
              <a:rPr lang="en-US" altLang="zh-CN" dirty="0">
                <a:latin typeface="Times New Roman" panose="02020603050405020304" pitchFamily="18" charset="0"/>
              </a:rPr>
              <a:t> is primarily limited to </a:t>
            </a:r>
            <a:r>
              <a:rPr lang="en-US" altLang="zh-CN" i="1" dirty="0">
                <a:latin typeface="Times New Roman" panose="02020603050405020304" pitchFamily="18" charset="0"/>
              </a:rPr>
              <a:t>A</a:t>
            </a:r>
            <a:r>
              <a:rPr lang="en-US" altLang="zh-CN" dirty="0">
                <a:latin typeface="Times New Roman" panose="02020603050405020304" pitchFamily="18" charset="0"/>
              </a:rPr>
              <a:t> &lt; 40 proton-rich nuclei produced by the hot-CNO cycle and a limited rapid proton (</a:t>
            </a:r>
            <a:r>
              <a:rPr lang="en-US" altLang="zh-CN" i="1" dirty="0" err="1">
                <a:latin typeface="Times New Roman" panose="02020603050405020304" pitchFamily="18" charset="0"/>
              </a:rPr>
              <a:t>rp</a:t>
            </a:r>
            <a:r>
              <a:rPr lang="en-US" altLang="zh-CN" dirty="0">
                <a:latin typeface="Times New Roman" panose="02020603050405020304" pitchFamily="18" charset="0"/>
              </a:rPr>
              <a:t>) capture process. Nuclei up to about the mass of Ca can be produced in a nova explosion</a:t>
            </a:r>
            <a:endParaRPr lang="zh-CN" altLang="en-US" sz="1800" dirty="0">
              <a:solidFill>
                <a:schemeClr val="tx1"/>
              </a:solidFill>
              <a:latin typeface="Times New Roman" panose="02020603050405020304" pitchFamily="18" charset="0"/>
            </a:endParaRPr>
          </a:p>
        </p:txBody>
      </p:sp>
      <p:sp>
        <p:nvSpPr>
          <p:cNvPr id="5" name="文本框 4"/>
          <p:cNvSpPr txBox="1"/>
          <p:nvPr/>
        </p:nvSpPr>
        <p:spPr bwMode="auto">
          <a:xfrm>
            <a:off x="5215376" y="2966612"/>
            <a:ext cx="3687324" cy="1756508"/>
          </a:xfrm>
          <a:prstGeom prst="rect">
            <a:avLst/>
          </a:prstGeom>
          <a:gradFill>
            <a:gsLst>
              <a:gs pos="0">
                <a:schemeClr val="bg1"/>
              </a:gs>
              <a:gs pos="100000">
                <a:srgbClr val="CCECFF"/>
              </a:gs>
            </a:gsLst>
            <a:path path="shape">
              <a:fillToRect l="50000" t="50000" r="50000" b="50000"/>
            </a:path>
          </a:gradFill>
          <a:ln>
            <a:noFill/>
          </a:ln>
          <a:effectLst/>
        </p:spPr>
        <p:txBody>
          <a:bodyPr wrap="square" lIns="90000" tIns="46800" rIns="90000" bIns="46800" rtlCol="0">
            <a:spAutoFit/>
          </a:bodyPr>
          <a:lstStyle/>
          <a:p>
            <a:pPr algn="ctr"/>
            <a:r>
              <a:rPr lang="en-US" altLang="zh-CN" dirty="0">
                <a:latin typeface="Times New Roman" panose="02020603050405020304" pitchFamily="18" charset="0"/>
              </a:rPr>
              <a:t>XRB has a much higher peak temperatures (∼1.5 GK) and a much reduced burst recurrence time. Nuclei up to roughly the mass of </a:t>
            </a:r>
            <a:r>
              <a:rPr lang="en-US" altLang="zh-CN" dirty="0" err="1">
                <a:latin typeface="Times New Roman" panose="02020603050405020304" pitchFamily="18" charset="0"/>
              </a:rPr>
              <a:t>SnSbTe</a:t>
            </a:r>
            <a:r>
              <a:rPr lang="en-US" altLang="zh-CN" dirty="0">
                <a:latin typeface="Times New Roman" panose="02020603050405020304" pitchFamily="18" charset="0"/>
              </a:rPr>
              <a:t> can be created in the full </a:t>
            </a:r>
            <a:r>
              <a:rPr lang="en-US" altLang="zh-CN" i="1" dirty="0" err="1">
                <a:latin typeface="Times New Roman" panose="02020603050405020304" pitchFamily="18" charset="0"/>
              </a:rPr>
              <a:t>rp</a:t>
            </a:r>
            <a:r>
              <a:rPr lang="en-US" altLang="zh-CN" dirty="0">
                <a:latin typeface="Times New Roman" panose="02020603050405020304" pitchFamily="18" charset="0"/>
              </a:rPr>
              <a:t> process occur in XRBs.</a:t>
            </a:r>
            <a:endParaRPr lang="zh-CN" altLang="en-US" sz="1800" dirty="0">
              <a:solidFill>
                <a:schemeClr val="tx1"/>
              </a:solidFill>
              <a:latin typeface="Times New Roman" panose="02020603050405020304" pitchFamily="18" charset="0"/>
            </a:endParaRPr>
          </a:p>
        </p:txBody>
      </p:sp>
      <p:sp>
        <p:nvSpPr>
          <p:cNvPr id="8" name="文本框 7"/>
          <p:cNvSpPr txBox="1"/>
          <p:nvPr/>
        </p:nvSpPr>
        <p:spPr bwMode="auto">
          <a:xfrm>
            <a:off x="5215376" y="4907658"/>
            <a:ext cx="3687324" cy="925511"/>
          </a:xfrm>
          <a:prstGeom prst="rect">
            <a:avLst/>
          </a:prstGeom>
          <a:gradFill>
            <a:gsLst>
              <a:gs pos="0">
                <a:schemeClr val="bg1"/>
              </a:gs>
              <a:gs pos="100000">
                <a:srgbClr val="CCECFF"/>
              </a:gs>
            </a:gsLst>
            <a:path path="shape">
              <a:fillToRect l="50000" t="50000" r="50000" b="50000"/>
            </a:path>
          </a:gradFill>
          <a:ln>
            <a:noFill/>
          </a:ln>
          <a:effectLst/>
        </p:spPr>
        <p:txBody>
          <a:bodyPr wrap="square" lIns="90000" tIns="46800" rIns="90000" bIns="46800" rtlCol="0">
            <a:spAutoFit/>
          </a:bodyPr>
          <a:lstStyle/>
          <a:p>
            <a:pPr algn="ctr"/>
            <a:r>
              <a:rPr lang="en-US" altLang="zh-CN" dirty="0">
                <a:latin typeface="Times New Roman" panose="02020603050405020304" pitchFamily="18" charset="0"/>
              </a:rPr>
              <a:t>The light curve is an important XRB observables, which depends on the nuclear energy generation rate.</a:t>
            </a:r>
            <a:endParaRPr lang="zh-CN" altLang="en-US" sz="1800" dirty="0">
              <a:solidFill>
                <a:schemeClr val="tx1"/>
              </a:solidFill>
              <a:latin typeface="Times New Roman" panose="02020603050405020304" pitchFamily="18" charset="0"/>
            </a:endParaRPr>
          </a:p>
        </p:txBody>
      </p:sp>
      <p:sp>
        <p:nvSpPr>
          <p:cNvPr id="9" name="Rectangle 3"/>
          <p:cNvSpPr>
            <a:spLocks noChangeArrowheads="1"/>
          </p:cNvSpPr>
          <p:nvPr/>
        </p:nvSpPr>
        <p:spPr bwMode="auto">
          <a:xfrm>
            <a:off x="737939" y="987425"/>
            <a:ext cx="2569934" cy="369332"/>
          </a:xfrm>
          <a:prstGeom prst="rect">
            <a:avLst/>
          </a:prstGeom>
          <a:gradFill rotWithShape="1">
            <a:gsLst>
              <a:gs pos="0">
                <a:srgbClr val="CCCCFF"/>
              </a:gs>
              <a:gs pos="50000">
                <a:srgbClr val="FFFFFF"/>
              </a:gs>
              <a:gs pos="100000">
                <a:srgbClr val="CCCCFF"/>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lgn="l" eaLnBrk="0" hangingPunct="0">
              <a:defRPr>
                <a:solidFill>
                  <a:schemeClr val="tx1"/>
                </a:solidFill>
                <a:latin typeface="Times New Roman" panose="02020603050405020304" pitchFamily="18" charset="0"/>
                <a:ea typeface="宋体" panose="02010600030101010101" pitchFamily="2" charset="-122"/>
              </a:defRPr>
            </a:lvl1pPr>
            <a:lvl2pPr marL="742950" indent="-285750" algn="l" eaLnBrk="0" hangingPunct="0">
              <a:defRPr>
                <a:solidFill>
                  <a:schemeClr val="tx1"/>
                </a:solidFill>
                <a:latin typeface="Times New Roman" panose="02020603050405020304" pitchFamily="18" charset="0"/>
                <a:ea typeface="宋体" panose="02010600030101010101" pitchFamily="2" charset="-122"/>
              </a:defRPr>
            </a:lvl2pPr>
            <a:lvl3pPr marL="1143000" indent="-228600" algn="l" eaLnBrk="0" hangingPunct="0">
              <a:defRPr>
                <a:solidFill>
                  <a:schemeClr val="tx1"/>
                </a:solidFill>
                <a:latin typeface="Times New Roman" panose="02020603050405020304" pitchFamily="18" charset="0"/>
                <a:ea typeface="宋体" panose="02010600030101010101" pitchFamily="2" charset="-122"/>
              </a:defRPr>
            </a:lvl3pPr>
            <a:lvl4pPr marL="1600200" indent="-228600" algn="l" eaLnBrk="0" hangingPunct="0">
              <a:defRPr>
                <a:solidFill>
                  <a:schemeClr val="tx1"/>
                </a:solidFill>
                <a:latin typeface="Times New Roman" panose="02020603050405020304" pitchFamily="18" charset="0"/>
                <a:ea typeface="宋体" panose="02010600030101010101" pitchFamily="2" charset="-122"/>
              </a:defRPr>
            </a:lvl4pPr>
            <a:lvl5pPr marL="2057400" indent="-228600" algn="l" eaLnBrk="0" hangingPunct="0">
              <a:defRPr>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Times New Roman" panose="02020603050405020304" pitchFamily="18" charset="0"/>
                <a:ea typeface="宋体" panose="02010600030101010101" pitchFamily="2" charset="-122"/>
              </a:defRPr>
            </a:lvl9pPr>
          </a:lstStyle>
          <a:p>
            <a:pPr eaLnBrk="1" hangingPunct="1"/>
            <a:r>
              <a:rPr lang="en-US" altLang="zh-CN" dirty="0"/>
              <a:t>Classical nova explosions</a:t>
            </a:r>
          </a:p>
        </p:txBody>
      </p:sp>
      <p:sp>
        <p:nvSpPr>
          <p:cNvPr id="10" name="Rectangle 3"/>
          <p:cNvSpPr>
            <a:spLocks noChangeArrowheads="1"/>
          </p:cNvSpPr>
          <p:nvPr/>
        </p:nvSpPr>
        <p:spPr bwMode="auto">
          <a:xfrm>
            <a:off x="6067452" y="987425"/>
            <a:ext cx="1983172" cy="369332"/>
          </a:xfrm>
          <a:prstGeom prst="rect">
            <a:avLst/>
          </a:prstGeom>
          <a:gradFill rotWithShape="1">
            <a:gsLst>
              <a:gs pos="0">
                <a:srgbClr val="CCCCFF"/>
              </a:gs>
              <a:gs pos="50000">
                <a:srgbClr val="FFFFFF"/>
              </a:gs>
              <a:gs pos="100000">
                <a:srgbClr val="CCCCFF"/>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lgn="l" eaLnBrk="0" hangingPunct="0">
              <a:defRPr>
                <a:solidFill>
                  <a:schemeClr val="tx1"/>
                </a:solidFill>
                <a:latin typeface="Times New Roman" panose="02020603050405020304" pitchFamily="18" charset="0"/>
                <a:ea typeface="宋体" panose="02010600030101010101" pitchFamily="2" charset="-122"/>
              </a:defRPr>
            </a:lvl1pPr>
            <a:lvl2pPr marL="742950" indent="-285750" algn="l" eaLnBrk="0" hangingPunct="0">
              <a:defRPr>
                <a:solidFill>
                  <a:schemeClr val="tx1"/>
                </a:solidFill>
                <a:latin typeface="Times New Roman" panose="02020603050405020304" pitchFamily="18" charset="0"/>
                <a:ea typeface="宋体" panose="02010600030101010101" pitchFamily="2" charset="-122"/>
              </a:defRPr>
            </a:lvl2pPr>
            <a:lvl3pPr marL="1143000" indent="-228600" algn="l" eaLnBrk="0" hangingPunct="0">
              <a:defRPr>
                <a:solidFill>
                  <a:schemeClr val="tx1"/>
                </a:solidFill>
                <a:latin typeface="Times New Roman" panose="02020603050405020304" pitchFamily="18" charset="0"/>
                <a:ea typeface="宋体" panose="02010600030101010101" pitchFamily="2" charset="-122"/>
              </a:defRPr>
            </a:lvl3pPr>
            <a:lvl4pPr marL="1600200" indent="-228600" algn="l" eaLnBrk="0" hangingPunct="0">
              <a:defRPr>
                <a:solidFill>
                  <a:schemeClr val="tx1"/>
                </a:solidFill>
                <a:latin typeface="Times New Roman" panose="02020603050405020304" pitchFamily="18" charset="0"/>
                <a:ea typeface="宋体" panose="02010600030101010101" pitchFamily="2" charset="-122"/>
              </a:defRPr>
            </a:lvl4pPr>
            <a:lvl5pPr marL="2057400" indent="-228600" algn="l" eaLnBrk="0" hangingPunct="0">
              <a:defRPr>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Times New Roman" panose="02020603050405020304" pitchFamily="18" charset="0"/>
                <a:ea typeface="宋体" panose="02010600030101010101" pitchFamily="2" charset="-122"/>
              </a:defRPr>
            </a:lvl9pPr>
          </a:lstStyle>
          <a:p>
            <a:pPr eaLnBrk="1" hangingPunct="1"/>
            <a:r>
              <a:rPr lang="en-US" altLang="zh-CN" dirty="0"/>
              <a:t>Type I X-ray bursts</a:t>
            </a:r>
          </a:p>
        </p:txBody>
      </p:sp>
      <p:sp>
        <p:nvSpPr>
          <p:cNvPr id="11" name="Text Box 3"/>
          <p:cNvSpPr txBox="1">
            <a:spLocks noChangeArrowheads="1"/>
          </p:cNvSpPr>
          <p:nvPr/>
        </p:nvSpPr>
        <p:spPr bwMode="auto">
          <a:xfrm>
            <a:off x="5919299" y="144000"/>
            <a:ext cx="3116751" cy="400110"/>
          </a:xfrm>
          <a:prstGeom prst="rect">
            <a:avLst/>
          </a:prstGeom>
          <a:noFill/>
          <a:ln>
            <a:noFill/>
          </a:ln>
          <a:effectLst/>
        </p:spPr>
        <p:txBody>
          <a:bodyPr wrap="none" anchor="ctr">
            <a:spAutoFit/>
          </a:bodyPr>
          <a:lstStyle>
            <a:lvl1pPr algn="l" eaLnBrk="0" hangingPunct="0">
              <a:defRPr>
                <a:solidFill>
                  <a:schemeClr val="tx1"/>
                </a:solidFill>
                <a:latin typeface="Times New Roman" panose="02020603050405020304" pitchFamily="18" charset="0"/>
                <a:ea typeface="宋体" panose="02010600030101010101" pitchFamily="2" charset="-122"/>
              </a:defRPr>
            </a:lvl1pPr>
            <a:lvl2pPr marL="742950" indent="-285750" algn="l" eaLnBrk="0" hangingPunct="0">
              <a:defRPr>
                <a:solidFill>
                  <a:schemeClr val="tx1"/>
                </a:solidFill>
                <a:latin typeface="Times New Roman" panose="02020603050405020304" pitchFamily="18" charset="0"/>
                <a:ea typeface="宋体" panose="02010600030101010101" pitchFamily="2" charset="-122"/>
              </a:defRPr>
            </a:lvl2pPr>
            <a:lvl3pPr marL="1143000" indent="-228600" algn="l" eaLnBrk="0" hangingPunct="0">
              <a:defRPr>
                <a:solidFill>
                  <a:schemeClr val="tx1"/>
                </a:solidFill>
                <a:latin typeface="Times New Roman" panose="02020603050405020304" pitchFamily="18" charset="0"/>
                <a:ea typeface="宋体" panose="02010600030101010101" pitchFamily="2" charset="-122"/>
              </a:defRPr>
            </a:lvl3pPr>
            <a:lvl4pPr marL="1600200" indent="-228600" algn="l" eaLnBrk="0" hangingPunct="0">
              <a:defRPr>
                <a:solidFill>
                  <a:schemeClr val="tx1"/>
                </a:solidFill>
                <a:latin typeface="Times New Roman" panose="02020603050405020304" pitchFamily="18" charset="0"/>
                <a:ea typeface="宋体" panose="02010600030101010101" pitchFamily="2" charset="-122"/>
              </a:defRPr>
            </a:lvl4pPr>
            <a:lvl5pPr marL="2057400" indent="-228600" algn="l" eaLnBrk="0" hangingPunct="0">
              <a:defRPr>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Times New Roman" panose="02020603050405020304" pitchFamily="18" charset="0"/>
                <a:ea typeface="宋体" panose="02010600030101010101" pitchFamily="2" charset="-122"/>
              </a:defRPr>
            </a:lvl9pPr>
          </a:lstStyle>
          <a:p>
            <a:pPr algn="r" eaLnBrk="1" hangingPunct="1"/>
            <a:r>
              <a:rPr lang="en-US" altLang="zh-CN" sz="2000" b="1" dirty="0">
                <a:solidFill>
                  <a:schemeClr val="bg1"/>
                </a:solidFill>
              </a:rPr>
              <a:t>Astrophysical implications</a:t>
            </a:r>
          </a:p>
        </p:txBody>
      </p:sp>
    </p:spTree>
    <p:extLst>
      <p:ext uri="{BB962C8B-B14F-4D97-AF65-F5344CB8AC3E}">
        <p14:creationId xmlns:p14="http://schemas.microsoft.com/office/powerpoint/2010/main" val="1116651247"/>
      </p:ext>
    </p:extLst>
  </p:cSld>
  <p:clrMapOvr>
    <a:masterClrMapping/>
  </p:clrMapOvr>
</p:sld>
</file>

<file path=ppt/slides/slide4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F15F4918-8FD9-4580-A77E-E6A3131F34D5}"/>
              </a:ext>
            </a:extLst>
          </p:cNvPr>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0" y="1742302"/>
            <a:ext cx="5115697" cy="5115697"/>
          </a:xfrm>
          <a:prstGeom prst="rect">
            <a:avLst/>
          </a:prstGeom>
        </p:spPr>
      </p:pic>
      <p:sp>
        <p:nvSpPr>
          <p:cNvPr id="6" name="TextBox 5">
            <a:extLst>
              <a:ext uri="{FF2B5EF4-FFF2-40B4-BE49-F238E27FC236}">
                <a16:creationId xmlns:a16="http://schemas.microsoft.com/office/drawing/2014/main" id="{351BF4FA-9003-49CB-AA20-90D2922F48A5}"/>
              </a:ext>
            </a:extLst>
          </p:cNvPr>
          <p:cNvSpPr txBox="1"/>
          <p:nvPr/>
        </p:nvSpPr>
        <p:spPr>
          <a:xfrm>
            <a:off x="0" y="0"/>
            <a:ext cx="9144000" cy="1200329"/>
          </a:xfrm>
          <a:prstGeom prst="rect">
            <a:avLst/>
          </a:prstGeom>
          <a:noFill/>
        </p:spPr>
        <p:txBody>
          <a:bodyPr wrap="square">
            <a:spAutoFit/>
          </a:bodyPr>
          <a:lstStyle/>
          <a:p>
            <a:r>
              <a:rPr lang="en-US" altLang="zh-CN" i="0" dirty="0">
                <a:solidFill>
                  <a:srgbClr val="002060"/>
                </a:solidFill>
                <a:effectLst/>
              </a:rPr>
              <a:t>The X-COOLER design, based on the ORTEC </a:t>
            </a:r>
            <a:r>
              <a:rPr lang="en-US" altLang="zh-CN" i="0" dirty="0" err="1">
                <a:solidFill>
                  <a:srgbClr val="002060"/>
                </a:solidFill>
                <a:effectLst/>
              </a:rPr>
              <a:t>PopTop</a:t>
            </a:r>
            <a:r>
              <a:rPr lang="en-US" altLang="zh-CN" i="0" dirty="0">
                <a:solidFill>
                  <a:srgbClr val="002060"/>
                </a:solidFill>
                <a:effectLst/>
              </a:rPr>
              <a:t> demountable detector capsule concept and featuring a flexible umbilical connection between the compact compressor and the cold head.</a:t>
            </a:r>
          </a:p>
          <a:p>
            <a:r>
              <a:rPr lang="en-US" altLang="zh-CN" b="0" i="0" dirty="0">
                <a:solidFill>
                  <a:srgbClr val="0000FF"/>
                </a:solidFill>
                <a:effectLst/>
                <a:latin typeface="Calibri" panose="020F0502020204030204" pitchFamily="34" charset="0"/>
                <a:cs typeface="Calibri" panose="020F0502020204030204" pitchFamily="34" charset="0"/>
              </a:rPr>
              <a:t>ORTEC replaced X-Cooler III mechanical cooler for High Purity Germanium (HPGe) with Integrated Cryocooling Systems (ICS) after 30 September 2020.</a:t>
            </a:r>
            <a:endParaRPr lang="zh-CN" altLang="en-US" dirty="0">
              <a:solidFill>
                <a:srgbClr val="0000FF"/>
              </a:solidFill>
              <a:latin typeface="Calibri" panose="020F0502020204030204" pitchFamily="34" charset="0"/>
              <a:cs typeface="Calibri" panose="020F0502020204030204" pitchFamily="34" charset="0"/>
            </a:endParaRPr>
          </a:p>
        </p:txBody>
      </p:sp>
      <p:pic>
        <p:nvPicPr>
          <p:cNvPr id="5" name="Picture 2" descr="ICS Integrated Cryocooling System for ORTEC Radiation Detectors">
            <a:extLst>
              <a:ext uri="{FF2B5EF4-FFF2-40B4-BE49-F238E27FC236}">
                <a16:creationId xmlns:a16="http://schemas.microsoft.com/office/drawing/2014/main" id="{32B50D24-F8BD-438A-B005-858B3AE82355}"/>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4935894" y="1839548"/>
            <a:ext cx="4208106" cy="4994785"/>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296805567"/>
      </p:ext>
    </p:extLst>
  </p:cSld>
  <p:clrMapOvr>
    <a:masterClrMapping/>
  </p:clrMapOvr>
</p:sld>
</file>

<file path=ppt/slides/slide4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1F26FCAF-B3F6-437E-BB9B-CC3E359D2D35}"/>
              </a:ext>
            </a:extLst>
          </p:cNvPr>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0" y="507502"/>
            <a:ext cx="9144000" cy="5842995"/>
          </a:xfrm>
          <a:prstGeom prst="rect">
            <a:avLst/>
          </a:prstGeom>
        </p:spPr>
      </p:pic>
    </p:spTree>
    <p:extLst>
      <p:ext uri="{BB962C8B-B14F-4D97-AF65-F5344CB8AC3E}">
        <p14:creationId xmlns:p14="http://schemas.microsoft.com/office/powerpoint/2010/main" val="4267403317"/>
      </p:ext>
    </p:extLst>
  </p:cSld>
  <p:clrMapOvr>
    <a:masterClrMapping/>
  </p:clrMapOvr>
</p:sld>
</file>

<file path=ppt/slides/slide4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E280C6FA-53CA-497C-A0A0-45DCEF3BA9D2}"/>
              </a:ext>
            </a:extLst>
          </p:cNvPr>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0" y="504567"/>
            <a:ext cx="9144000" cy="5848865"/>
          </a:xfrm>
          <a:prstGeom prst="rect">
            <a:avLst/>
          </a:prstGeom>
        </p:spPr>
      </p:pic>
    </p:spTree>
    <p:extLst>
      <p:ext uri="{BB962C8B-B14F-4D97-AF65-F5344CB8AC3E}">
        <p14:creationId xmlns:p14="http://schemas.microsoft.com/office/powerpoint/2010/main" val="2976946331"/>
      </p:ext>
    </p:extLst>
  </p:cSld>
  <p:clrMapOvr>
    <a:masterClrMapping/>
  </p:clrMapOvr>
</p:sld>
</file>

<file path=ppt/slides/slide4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ED4A5D6C-C456-4183-920A-50DBFE301F18}"/>
              </a:ext>
            </a:extLst>
          </p:cNvPr>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0" y="239193"/>
            <a:ext cx="9144000" cy="2518813"/>
          </a:xfrm>
          <a:prstGeom prst="rect">
            <a:avLst/>
          </a:prstGeom>
        </p:spPr>
      </p:pic>
      <p:pic>
        <p:nvPicPr>
          <p:cNvPr id="5" name="Picture 4">
            <a:extLst>
              <a:ext uri="{FF2B5EF4-FFF2-40B4-BE49-F238E27FC236}">
                <a16:creationId xmlns:a16="http://schemas.microsoft.com/office/drawing/2014/main" id="{E22E54BC-F9C0-44AD-A403-B761E0CB7168}"/>
              </a:ext>
            </a:extLst>
          </p:cNvPr>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60625" y="3429000"/>
            <a:ext cx="4772025" cy="3343275"/>
          </a:xfrm>
          <a:prstGeom prst="rect">
            <a:avLst/>
          </a:prstGeom>
        </p:spPr>
      </p:pic>
      <p:pic>
        <p:nvPicPr>
          <p:cNvPr id="4" name="Picture 3">
            <a:extLst>
              <a:ext uri="{FF2B5EF4-FFF2-40B4-BE49-F238E27FC236}">
                <a16:creationId xmlns:a16="http://schemas.microsoft.com/office/drawing/2014/main" id="{6DF793C5-7118-4F41-BC05-645DFC46E9BF}"/>
              </a:ext>
            </a:extLst>
          </p:cNvPr>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0" y="3015257"/>
            <a:ext cx="9144000" cy="2169475"/>
          </a:xfrm>
          <a:prstGeom prst="rect">
            <a:avLst/>
          </a:prstGeom>
        </p:spPr>
      </p:pic>
      <p:pic>
        <p:nvPicPr>
          <p:cNvPr id="6" name="Picture 5">
            <a:extLst>
              <a:ext uri="{FF2B5EF4-FFF2-40B4-BE49-F238E27FC236}">
                <a16:creationId xmlns:a16="http://schemas.microsoft.com/office/drawing/2014/main" id="{EA722D45-AAA5-432E-AB8D-CD379CAD9F5A}"/>
              </a:ext>
            </a:extLst>
          </p:cNvPr>
          <p:cNvPicPr>
            <a:picLocks noChangeAspect="1"/>
          </p:cNvPicPr>
          <p:nvPr/>
        </p:nvPicPr>
        <p:blipFill>
          <a:blip r:embed="rId5">
            <a:extLst>
              <a:ext uri="{28A0092B-C50C-407E-A947-70E740481C1C}">
                <a14:useLocalDpi xmlns:a14="http://schemas.microsoft.com/office/drawing/2010/main"/>
              </a:ext>
            </a:extLst>
          </a:blip>
          <a:stretch>
            <a:fillRect/>
          </a:stretch>
        </p:blipFill>
        <p:spPr>
          <a:xfrm>
            <a:off x="0" y="4723931"/>
            <a:ext cx="9144000" cy="2159469"/>
          </a:xfrm>
          <a:prstGeom prst="rect">
            <a:avLst/>
          </a:prstGeom>
        </p:spPr>
      </p:pic>
    </p:spTree>
    <p:extLst>
      <p:ext uri="{BB962C8B-B14F-4D97-AF65-F5344CB8AC3E}">
        <p14:creationId xmlns:p14="http://schemas.microsoft.com/office/powerpoint/2010/main" val="1224305652"/>
      </p:ext>
    </p:extLst>
  </p:cSld>
  <p:clrMapOvr>
    <a:masterClrMapping/>
  </p:clrMapOvr>
</p:sld>
</file>

<file path=ppt/slides/slide4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TextBox 11">
            <a:extLst>
              <a:ext uri="{FF2B5EF4-FFF2-40B4-BE49-F238E27FC236}">
                <a16:creationId xmlns:a16="http://schemas.microsoft.com/office/drawing/2014/main" id="{CEE8B0F9-AF1B-4F7A-8308-8BA34AE6BA42}"/>
              </a:ext>
            </a:extLst>
          </p:cNvPr>
          <p:cNvSpPr txBox="1"/>
          <p:nvPr/>
        </p:nvSpPr>
        <p:spPr>
          <a:xfrm>
            <a:off x="0" y="0"/>
            <a:ext cx="9144000" cy="6001643"/>
          </a:xfrm>
          <a:prstGeom prst="rect">
            <a:avLst/>
          </a:prstGeom>
          <a:noFill/>
        </p:spPr>
        <p:txBody>
          <a:bodyPr wrap="square">
            <a:spAutoFit/>
          </a:bodyPr>
          <a:lstStyle/>
          <a:p>
            <a:r>
              <a:rPr lang="en-US" altLang="zh-CN" sz="1600" dirty="0"/>
              <a:t>1) Thanks for recommending 3106D Bias Supply, definitely well suited for </a:t>
            </a:r>
            <a:r>
              <a:rPr lang="en-US" altLang="zh-CN" sz="1600" dirty="0" err="1"/>
              <a:t>LEGe</a:t>
            </a:r>
            <a:r>
              <a:rPr lang="en-US" altLang="zh-CN" sz="1600" dirty="0"/>
              <a:t>. We have some other bias supplies, like ORTEC 659/660 (https://www.ortec-online.com/products/electronics/power-supplies-and-nuclear-instrument-module-nim-bins/659) in our Lab. If we use other bias supplies for </a:t>
            </a:r>
            <a:r>
              <a:rPr lang="en-US" altLang="zh-CN" sz="1600" dirty="0" err="1"/>
              <a:t>LEGe</a:t>
            </a:r>
            <a:r>
              <a:rPr lang="en-US" altLang="zh-CN" sz="1600" dirty="0"/>
              <a:t>, would it be compatible with the </a:t>
            </a:r>
            <a:r>
              <a:rPr lang="en-US" altLang="zh-CN" sz="1600" dirty="0" err="1"/>
              <a:t>iPA</a:t>
            </a:r>
            <a:r>
              <a:rPr lang="en-US" altLang="zh-CN" sz="1600" dirty="0"/>
              <a:t> preamp, and if so, would it affect the warranty coverage?</a:t>
            </a:r>
          </a:p>
          <a:p>
            <a:endParaRPr lang="en-US" altLang="zh-CN" sz="1600" dirty="0"/>
          </a:p>
          <a:p>
            <a:r>
              <a:rPr lang="en-US" altLang="zh-CN" sz="1600" dirty="0">
                <a:solidFill>
                  <a:srgbClr val="002060"/>
                </a:solidFill>
              </a:rPr>
              <a:t>GI: You can use the HV bias supplies from </a:t>
            </a:r>
            <a:r>
              <a:rPr lang="en-US" altLang="zh-CN" sz="1600" dirty="0" err="1">
                <a:solidFill>
                  <a:srgbClr val="002060"/>
                </a:solidFill>
              </a:rPr>
              <a:t>Ortec</a:t>
            </a:r>
            <a:r>
              <a:rPr lang="en-US" altLang="zh-CN" sz="1600" dirty="0">
                <a:solidFill>
                  <a:srgbClr val="002060"/>
                </a:solidFill>
              </a:rPr>
              <a:t> which you have available in your lab. It can be used together with the </a:t>
            </a:r>
            <a:r>
              <a:rPr lang="en-US" altLang="zh-CN" sz="1600" dirty="0" err="1">
                <a:solidFill>
                  <a:srgbClr val="002060"/>
                </a:solidFill>
              </a:rPr>
              <a:t>iPA</a:t>
            </a:r>
            <a:r>
              <a:rPr lang="en-US" altLang="zh-CN" sz="1600" dirty="0">
                <a:solidFill>
                  <a:srgbClr val="002060"/>
                </a:solidFill>
              </a:rPr>
              <a:t>, you need  to make sure the HV inhibit is setup correctly and compatible with our detector. According with the ORTEC website it is possible to select the polarity of the HV inhibit.</a:t>
            </a:r>
          </a:p>
          <a:p>
            <a:endParaRPr lang="en-US" altLang="zh-CN" sz="1600" dirty="0">
              <a:solidFill>
                <a:srgbClr val="002060"/>
              </a:solidFill>
            </a:endParaRPr>
          </a:p>
          <a:p>
            <a:r>
              <a:rPr lang="en-US" altLang="zh-CN" sz="1600" dirty="0">
                <a:solidFill>
                  <a:srgbClr val="002060"/>
                </a:solidFill>
              </a:rPr>
              <a:t> </a:t>
            </a:r>
          </a:p>
          <a:p>
            <a:endParaRPr lang="en-US" altLang="zh-CN" sz="1600" dirty="0">
              <a:solidFill>
                <a:srgbClr val="002060"/>
              </a:solidFill>
            </a:endParaRPr>
          </a:p>
          <a:p>
            <a:r>
              <a:rPr lang="en-US" altLang="zh-CN" sz="1600" dirty="0">
                <a:solidFill>
                  <a:srgbClr val="002060"/>
                </a:solidFill>
              </a:rPr>
              <a:t>Regarding the warranty coverage of the detector, if the electronic circuit is setup correctly this will not invalidated the detector warranty.</a:t>
            </a:r>
          </a:p>
          <a:p>
            <a:endParaRPr lang="en-US" altLang="zh-CN" sz="1600" dirty="0"/>
          </a:p>
          <a:p>
            <a:r>
              <a:rPr lang="en-US" altLang="zh-CN" sz="1600" dirty="0"/>
              <a:t>2) Suppose I read the datasheet correctly; we should apply the high voltage to the detector through the </a:t>
            </a:r>
            <a:r>
              <a:rPr lang="en-US" altLang="zh-CN" sz="1600" dirty="0" err="1"/>
              <a:t>iPA</a:t>
            </a:r>
            <a:r>
              <a:rPr lang="en-US" altLang="zh-CN" sz="1600" dirty="0"/>
              <a:t> Preamp’s “HV IN”. The </a:t>
            </a:r>
            <a:r>
              <a:rPr lang="en-US" altLang="zh-CN" sz="1600" dirty="0" err="1"/>
              <a:t>iPA</a:t>
            </a:r>
            <a:r>
              <a:rPr lang="en-US" altLang="zh-CN" sz="1600" dirty="0"/>
              <a:t> also needs a power supply. I didn’t see any power supply modules on </a:t>
            </a:r>
            <a:r>
              <a:rPr lang="en-US" altLang="zh-CN" sz="1600" dirty="0" err="1"/>
              <a:t>Mirion’s</a:t>
            </a:r>
            <a:r>
              <a:rPr lang="en-US" altLang="zh-CN" sz="1600" dirty="0"/>
              <a:t> website. The “Power” seems to be a SubD9 connector. Can we use the commonly-used Mesytec MNV-4 power supply (https://www.mesytec.com/products/nuclear-physics/MNV-4.html)?</a:t>
            </a:r>
          </a:p>
          <a:p>
            <a:endParaRPr lang="en-US" altLang="zh-CN" sz="1600" dirty="0"/>
          </a:p>
          <a:p>
            <a:endParaRPr lang="en-US" altLang="zh-CN" sz="1600" dirty="0"/>
          </a:p>
          <a:p>
            <a:r>
              <a:rPr lang="en-US" altLang="zh-CN" sz="1600" dirty="0">
                <a:solidFill>
                  <a:srgbClr val="002060"/>
                </a:solidFill>
              </a:rPr>
              <a:t>GI: Yes, that’s correct, you applied the high voltage to the detector through the HV INPUT. I include below a brief description of the </a:t>
            </a:r>
            <a:r>
              <a:rPr lang="en-US" altLang="zh-CN" sz="1600" dirty="0" err="1">
                <a:solidFill>
                  <a:srgbClr val="002060"/>
                </a:solidFill>
              </a:rPr>
              <a:t>iPA’s</a:t>
            </a:r>
            <a:r>
              <a:rPr lang="en-US" altLang="zh-CN" sz="1600" dirty="0">
                <a:solidFill>
                  <a:srgbClr val="002060"/>
                </a:solidFill>
              </a:rPr>
              <a:t> controls and connectors. The </a:t>
            </a:r>
            <a:r>
              <a:rPr lang="en-US" altLang="zh-CN" sz="1600" dirty="0" err="1">
                <a:solidFill>
                  <a:srgbClr val="002060"/>
                </a:solidFill>
              </a:rPr>
              <a:t>iPA</a:t>
            </a:r>
            <a:r>
              <a:rPr lang="en-US" altLang="zh-CN" sz="1600" dirty="0">
                <a:solidFill>
                  <a:srgbClr val="002060"/>
                </a:solidFill>
              </a:rPr>
              <a:t> comes with a Power supply cable adapter which can be used to any power supply module. As the description indicates, the Power connection needs a +-12V, it will work with the Mesytec MNV-4 power supply. </a:t>
            </a:r>
          </a:p>
        </p:txBody>
      </p:sp>
    </p:spTree>
    <p:extLst>
      <p:ext uri="{BB962C8B-B14F-4D97-AF65-F5344CB8AC3E}">
        <p14:creationId xmlns:p14="http://schemas.microsoft.com/office/powerpoint/2010/main" val="3589707303"/>
      </p:ext>
    </p:extLst>
  </p:cSld>
  <p:clrMapOvr>
    <a:masterClrMapping/>
  </p:clrMapOvr>
</p:sld>
</file>

<file path=ppt/slides/slide4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a:extLst>
              <a:ext uri="{FF2B5EF4-FFF2-40B4-BE49-F238E27FC236}">
                <a16:creationId xmlns:a16="http://schemas.microsoft.com/office/drawing/2014/main" id="{CBF705DD-599B-4A0C-8287-9666C58601E7}"/>
              </a:ext>
            </a:extLst>
          </p:cNvPr>
          <p:cNvSpPr txBox="1"/>
          <p:nvPr/>
        </p:nvSpPr>
        <p:spPr>
          <a:xfrm>
            <a:off x="0" y="0"/>
            <a:ext cx="9144000" cy="3970318"/>
          </a:xfrm>
          <a:prstGeom prst="rect">
            <a:avLst/>
          </a:prstGeom>
          <a:noFill/>
        </p:spPr>
        <p:txBody>
          <a:bodyPr wrap="square">
            <a:spAutoFit/>
          </a:bodyPr>
          <a:lstStyle/>
          <a:p>
            <a:pPr>
              <a:spcAft>
                <a:spcPts val="0"/>
              </a:spcAft>
            </a:pPr>
            <a:r>
              <a:rPr lang="en-US" altLang="zh-CN" sz="1800" dirty="0">
                <a:effectLst/>
                <a:latin typeface="Calibri" panose="020F0502020204030204" pitchFamily="34" charset="0"/>
                <a:ea typeface="DengXian" panose="02010600030101010101" pitchFamily="2" charset="-122"/>
              </a:rPr>
              <a:t>Hi PXCT-</a:t>
            </a:r>
            <a:r>
              <a:rPr lang="en-US" altLang="zh-CN" sz="1800" dirty="0" err="1">
                <a:effectLst/>
                <a:latin typeface="Calibri" panose="020F0502020204030204" pitchFamily="34" charset="0"/>
                <a:ea typeface="DengXian" panose="02010600030101010101" pitchFamily="2" charset="-122"/>
              </a:rPr>
              <a:t>ers</a:t>
            </a:r>
            <a:r>
              <a:rPr lang="en-US" altLang="zh-CN" sz="1800" dirty="0">
                <a:effectLst/>
                <a:latin typeface="Calibri" panose="020F0502020204030204" pitchFamily="34" charset="0"/>
                <a:ea typeface="DengXian" panose="02010600030101010101" pitchFamily="2" charset="-122"/>
              </a:rPr>
              <a:t>,</a:t>
            </a:r>
            <a:endParaRPr lang="zh-CN" altLang="zh-CN" sz="1800" dirty="0">
              <a:effectLst/>
              <a:latin typeface="Calibri" panose="020F0502020204030204" pitchFamily="34" charset="0"/>
              <a:ea typeface="DengXian" panose="02010600030101010101" pitchFamily="2" charset="-122"/>
            </a:endParaRPr>
          </a:p>
          <a:p>
            <a:pPr>
              <a:spcAft>
                <a:spcPts val="0"/>
              </a:spcAft>
            </a:pPr>
            <a:r>
              <a:rPr lang="en-US" altLang="zh-CN" sz="1800" dirty="0">
                <a:effectLst/>
                <a:latin typeface="Calibri" panose="020F0502020204030204" pitchFamily="34" charset="0"/>
                <a:ea typeface="DengXian" panose="02010600030101010101" pitchFamily="2" charset="-122"/>
              </a:rPr>
              <a:t> </a:t>
            </a:r>
            <a:endParaRPr lang="zh-CN" altLang="zh-CN" sz="1800" dirty="0">
              <a:effectLst/>
              <a:latin typeface="Calibri" panose="020F0502020204030204" pitchFamily="34" charset="0"/>
              <a:ea typeface="DengXian" panose="02010600030101010101" pitchFamily="2" charset="-122"/>
            </a:endParaRPr>
          </a:p>
          <a:p>
            <a:pPr>
              <a:spcAft>
                <a:spcPts val="0"/>
              </a:spcAft>
            </a:pPr>
            <a:r>
              <a:rPr lang="en-US" altLang="zh-CN" sz="1800" dirty="0">
                <a:effectLst/>
                <a:latin typeface="Calibri" panose="020F0502020204030204" pitchFamily="34" charset="0"/>
                <a:ea typeface="DengXian" panose="02010600030101010101" pitchFamily="2" charset="-122"/>
              </a:rPr>
              <a:t>Let’s meet to establish our design requirements for PXCT. We’ll need to communicate those to the engineers next week. Please think about the design requirements between now and then. Note that we are </a:t>
            </a:r>
            <a:r>
              <a:rPr lang="en-US" altLang="zh-CN" sz="1800" b="1" dirty="0">
                <a:effectLst/>
                <a:latin typeface="Calibri" panose="020F0502020204030204" pitchFamily="34" charset="0"/>
                <a:ea typeface="DengXian" panose="02010600030101010101" pitchFamily="2" charset="-122"/>
              </a:rPr>
              <a:t>leaning toward a simple static beam-catcher foil </a:t>
            </a:r>
            <a:r>
              <a:rPr lang="en-US" altLang="zh-CN" sz="1800" dirty="0">
                <a:effectLst/>
                <a:latin typeface="Calibri" panose="020F0502020204030204" pitchFamily="34" charset="0"/>
                <a:ea typeface="DengXian" panose="02010600030101010101" pitchFamily="2" charset="-122"/>
              </a:rPr>
              <a:t>in the middle of the detectors. </a:t>
            </a:r>
            <a:endParaRPr lang="zh-CN" altLang="zh-CN" sz="1800" dirty="0">
              <a:effectLst/>
              <a:latin typeface="Calibri" panose="020F0502020204030204" pitchFamily="34" charset="0"/>
              <a:ea typeface="DengXian" panose="02010600030101010101" pitchFamily="2" charset="-122"/>
            </a:endParaRPr>
          </a:p>
          <a:p>
            <a:pPr>
              <a:spcAft>
                <a:spcPts val="0"/>
              </a:spcAft>
            </a:pPr>
            <a:r>
              <a:rPr lang="en-US" altLang="zh-CN" sz="1800" dirty="0">
                <a:effectLst/>
                <a:latin typeface="Calibri" panose="020F0502020204030204" pitchFamily="34" charset="0"/>
                <a:ea typeface="DengXian" panose="02010600030101010101" pitchFamily="2" charset="-122"/>
              </a:rPr>
              <a:t> </a:t>
            </a:r>
            <a:endParaRPr lang="zh-CN" altLang="zh-CN" sz="1800" dirty="0">
              <a:effectLst/>
              <a:latin typeface="Calibri" panose="020F0502020204030204" pitchFamily="34" charset="0"/>
              <a:ea typeface="DengXian" panose="02010600030101010101" pitchFamily="2" charset="-122"/>
            </a:endParaRPr>
          </a:p>
          <a:p>
            <a:r>
              <a:rPr lang="en-US" altLang="zh-CN" sz="1800" dirty="0">
                <a:effectLst/>
                <a:latin typeface="Calibri" panose="020F0502020204030204" pitchFamily="34" charset="0"/>
                <a:ea typeface="宋体" panose="02010600030101010101" pitchFamily="2" charset="-122"/>
              </a:rPr>
              <a:t>Hi Lijie,</a:t>
            </a:r>
            <a:endParaRPr lang="zh-CN" altLang="zh-CN" sz="1800" dirty="0">
              <a:effectLst/>
              <a:latin typeface="Calibri" panose="020F0502020204030204" pitchFamily="34" charset="0"/>
              <a:ea typeface="宋体" panose="02010600030101010101" pitchFamily="2" charset="-122"/>
            </a:endParaRPr>
          </a:p>
          <a:p>
            <a:r>
              <a:rPr lang="en-US" altLang="zh-CN" sz="1800" dirty="0">
                <a:effectLst/>
                <a:latin typeface="Calibri" panose="020F0502020204030204" pitchFamily="34" charset="0"/>
                <a:ea typeface="宋体" panose="02010600030101010101" pitchFamily="2" charset="-122"/>
              </a:rPr>
              <a:t> </a:t>
            </a:r>
            <a:endParaRPr lang="zh-CN" altLang="zh-CN" sz="1800" dirty="0">
              <a:effectLst/>
              <a:latin typeface="Calibri" panose="020F0502020204030204" pitchFamily="34" charset="0"/>
              <a:ea typeface="宋体" panose="02010600030101010101" pitchFamily="2" charset="-122"/>
            </a:endParaRPr>
          </a:p>
          <a:p>
            <a:r>
              <a:rPr lang="en-US" altLang="zh-CN" sz="1800" dirty="0">
                <a:effectLst/>
                <a:latin typeface="Calibri" panose="020F0502020204030204" pitchFamily="34" charset="0"/>
                <a:ea typeface="宋体" panose="02010600030101010101" pitchFamily="2" charset="-122"/>
              </a:rPr>
              <a:t>After the DNP meeting, I wonder if you could update your conceptual drawing to remove the 90-degree bend such that we implant directly into a static foil between the detectors at the end of the beam line. The foil can be tilted by 45 degrees with respect to the beam. Please also add a flange that we will attach the Si detectors to. The drawing will be useful for our communication with the engineers and for the grant proposal I’m working on.</a:t>
            </a:r>
            <a:endParaRPr lang="zh-CN" altLang="zh-CN" sz="1800" dirty="0">
              <a:effectLst/>
              <a:latin typeface="Calibri" panose="020F0502020204030204" pitchFamily="34" charset="0"/>
              <a:ea typeface="DengXian" panose="02010600030101010101" pitchFamily="2" charset="-122"/>
            </a:endParaRPr>
          </a:p>
        </p:txBody>
      </p:sp>
    </p:spTree>
    <p:extLst>
      <p:ext uri="{BB962C8B-B14F-4D97-AF65-F5344CB8AC3E}">
        <p14:creationId xmlns:p14="http://schemas.microsoft.com/office/powerpoint/2010/main" val="2047128905"/>
      </p:ext>
    </p:extLst>
  </p:cSld>
  <p:clrMapOvr>
    <a:masterClrMapping/>
  </p:clrMapOvr>
</p:sld>
</file>

<file path=ppt/slides/slide4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a:extLst>
              <a:ext uri="{FF2B5EF4-FFF2-40B4-BE49-F238E27FC236}">
                <a16:creationId xmlns:a16="http://schemas.microsoft.com/office/drawing/2014/main" id="{78C169BF-3B46-4D0F-A462-2861C0D58895}"/>
              </a:ext>
            </a:extLst>
          </p:cNvPr>
          <p:cNvSpPr txBox="1"/>
          <p:nvPr/>
        </p:nvSpPr>
        <p:spPr>
          <a:xfrm>
            <a:off x="0" y="0"/>
            <a:ext cx="9144000" cy="6555641"/>
          </a:xfrm>
          <a:prstGeom prst="rect">
            <a:avLst/>
          </a:prstGeom>
          <a:noFill/>
        </p:spPr>
        <p:txBody>
          <a:bodyPr wrap="square">
            <a:spAutoFit/>
          </a:bodyPr>
          <a:lstStyle/>
          <a:p>
            <a:pPr marL="342900" lvl="0" indent="-342900" algn="just">
              <a:buFont typeface="+mj-lt"/>
              <a:buAutoNum type="arabicParenR"/>
            </a:pPr>
            <a:r>
              <a:rPr lang="en-US" altLang="zh-CN" sz="1500" dirty="0">
                <a:solidFill>
                  <a:srgbClr val="000000"/>
                </a:solidFill>
                <a:effectLst/>
                <a:latin typeface="+mj-lt"/>
                <a:ea typeface="等线" panose="02010600030101010101" pitchFamily="2" charset="-122"/>
                <a:cs typeface="Calibri" panose="020F0502020204030204" pitchFamily="34" charset="0"/>
              </a:rPr>
              <a:t>Vibration induced by the mechanical cooler. Especially when the X-ray detector is mounted to a vacuum chamber (green in the drawing), should we expect vibrations induced to the chamber? Does the vendor provide a version in which the X-ray detector housing is connected in a flexible way to the cooler, therefore avoiding those vibrations?</a:t>
            </a:r>
            <a:endParaRPr lang="zh-CN" altLang="zh-CN" sz="1500" dirty="0">
              <a:effectLst/>
              <a:latin typeface="+mj-lt"/>
              <a:ea typeface="等线" panose="02010600030101010101" pitchFamily="2" charset="-122"/>
              <a:cs typeface="Calibri" panose="020F0502020204030204" pitchFamily="34" charset="0"/>
            </a:endParaRPr>
          </a:p>
          <a:p>
            <a:pPr algn="just"/>
            <a:r>
              <a:rPr lang="en-US" altLang="zh-CN" sz="1500" dirty="0">
                <a:effectLst/>
                <a:latin typeface="+mj-lt"/>
                <a:ea typeface="等线" panose="02010600030101010101" pitchFamily="2" charset="-122"/>
                <a:cs typeface="Calibri" panose="020F0502020204030204" pitchFamily="34" charset="0"/>
              </a:rPr>
              <a:t> </a:t>
            </a:r>
            <a:endParaRPr lang="zh-CN" altLang="zh-CN" sz="1500" dirty="0">
              <a:effectLst/>
              <a:latin typeface="+mj-lt"/>
              <a:ea typeface="等线" panose="02010600030101010101" pitchFamily="2" charset="-122"/>
              <a:cs typeface="Calibri" panose="020F0502020204030204" pitchFamily="34" charset="0"/>
            </a:endParaRPr>
          </a:p>
          <a:p>
            <a:pPr marL="228600" indent="266700" algn="just"/>
            <a:r>
              <a:rPr lang="en-US" altLang="zh-CN" sz="1500" dirty="0">
                <a:solidFill>
                  <a:srgbClr val="FF0000"/>
                </a:solidFill>
                <a:effectLst/>
                <a:latin typeface="+mj-lt"/>
                <a:ea typeface="等线" panose="02010600030101010101" pitchFamily="2" charset="-122"/>
                <a:cs typeface="Calibri" panose="020F0502020204030204" pitchFamily="34" charset="0"/>
              </a:rPr>
              <a:t>GI: You should not expect vibration induced to the chamber. The </a:t>
            </a:r>
            <a:r>
              <a:rPr lang="en-US" altLang="zh-CN" sz="1500" dirty="0" err="1">
                <a:solidFill>
                  <a:srgbClr val="FF0000"/>
                </a:solidFill>
                <a:effectLst/>
                <a:latin typeface="+mj-lt"/>
                <a:ea typeface="等线" panose="02010600030101010101" pitchFamily="2" charset="-122"/>
                <a:cs typeface="Calibri" panose="020F0502020204030204" pitchFamily="34" charset="0"/>
              </a:rPr>
              <a:t>LEGe</a:t>
            </a:r>
            <a:r>
              <a:rPr lang="en-US" altLang="zh-CN" sz="1500" dirty="0">
                <a:solidFill>
                  <a:srgbClr val="FF0000"/>
                </a:solidFill>
                <a:effectLst/>
                <a:latin typeface="+mj-lt"/>
                <a:ea typeface="等线" panose="02010600030101010101" pitchFamily="2" charset="-122"/>
                <a:cs typeface="Calibri" panose="020F0502020204030204" pitchFamily="34" charset="0"/>
              </a:rPr>
              <a:t> detector is using a pulse tube cooler technology which operates with a pressure wave instead of a piston, virtually eliminating wear and vibrations. This means pulse tube coolers are extremely reliable (MTTF of about 3,000,000 hours) and have a demonstrated life time of over 100,000 hours or 11 years of operation. This life time estimation is documented in a paper that can be found under ‘Detectors’ in the Technical Literature section of the Mirion website (I will insert the link below). </a:t>
            </a:r>
            <a:endParaRPr lang="zh-CN" altLang="zh-CN" sz="1500" dirty="0">
              <a:effectLst/>
              <a:latin typeface="+mj-lt"/>
              <a:ea typeface="等线" panose="02010600030101010101" pitchFamily="2" charset="-122"/>
              <a:cs typeface="Calibri" panose="020F0502020204030204" pitchFamily="34" charset="0"/>
            </a:endParaRPr>
          </a:p>
          <a:p>
            <a:pPr marL="228600" indent="266700" algn="just"/>
            <a:r>
              <a:rPr lang="en-US" altLang="zh-CN" sz="1500" u="sng" dirty="0">
                <a:solidFill>
                  <a:srgbClr val="FF0000"/>
                </a:solidFill>
                <a:effectLst/>
                <a:latin typeface="+mj-lt"/>
                <a:ea typeface="等线" panose="02010600030101010101" pitchFamily="2" charset="-122"/>
                <a:cs typeface="Calibri" panose="020F0502020204030204" pitchFamily="34" charset="0"/>
                <a:hlinkClick r:id="rId2"/>
              </a:rPr>
              <a:t>https://www.mirion.com/learning-center/technical-papers</a:t>
            </a:r>
            <a:r>
              <a:rPr lang="en-US" altLang="zh-CN" sz="1500" dirty="0">
                <a:effectLst/>
                <a:latin typeface="+mj-lt"/>
                <a:ea typeface="等线" panose="02010600030101010101" pitchFamily="2" charset="-122"/>
                <a:cs typeface="Calibri" panose="020F0502020204030204" pitchFamily="34" charset="0"/>
              </a:rPr>
              <a:t> – </a:t>
            </a:r>
            <a:r>
              <a:rPr lang="en-US" altLang="zh-CN" sz="1500" dirty="0">
                <a:solidFill>
                  <a:srgbClr val="FF0000"/>
                </a:solidFill>
                <a:effectLst/>
                <a:latin typeface="+mj-lt"/>
                <a:ea typeface="等线" panose="02010600030101010101" pitchFamily="2" charset="-122"/>
                <a:cs typeface="Calibri" panose="020F0502020204030204" pitchFamily="34" charset="0"/>
              </a:rPr>
              <a:t>search for “State-of-the art cryocooler solutions for HPGe detectors.pdf”</a:t>
            </a:r>
            <a:endParaRPr lang="zh-CN" altLang="zh-CN" sz="1500" dirty="0">
              <a:effectLst/>
              <a:latin typeface="+mj-lt"/>
              <a:ea typeface="等线" panose="02010600030101010101" pitchFamily="2" charset="-122"/>
              <a:cs typeface="Calibri" panose="020F0502020204030204" pitchFamily="34" charset="0"/>
            </a:endParaRPr>
          </a:p>
          <a:p>
            <a:pPr marL="228600" indent="266700" algn="just"/>
            <a:r>
              <a:rPr lang="en-US" altLang="zh-CN" sz="1500" dirty="0">
                <a:solidFill>
                  <a:srgbClr val="FF0000"/>
                </a:solidFill>
                <a:effectLst/>
                <a:latin typeface="+mj-lt"/>
                <a:ea typeface="等线" panose="02010600030101010101" pitchFamily="2" charset="-122"/>
                <a:cs typeface="Calibri" panose="020F0502020204030204" pitchFamily="34" charset="0"/>
              </a:rPr>
              <a:t> </a:t>
            </a:r>
            <a:endParaRPr lang="zh-CN" altLang="zh-CN" sz="1500" dirty="0">
              <a:effectLst/>
              <a:latin typeface="+mj-lt"/>
              <a:ea typeface="等线" panose="02010600030101010101" pitchFamily="2" charset="-122"/>
              <a:cs typeface="Calibri" panose="020F0502020204030204" pitchFamily="34" charset="0"/>
            </a:endParaRPr>
          </a:p>
          <a:p>
            <a:pPr marL="228600" indent="266700" algn="just"/>
            <a:r>
              <a:rPr lang="en-US" altLang="zh-CN" sz="1500" dirty="0">
                <a:solidFill>
                  <a:srgbClr val="FF0000"/>
                </a:solidFill>
                <a:effectLst/>
                <a:latin typeface="+mj-lt"/>
                <a:ea typeface="等线" panose="02010600030101010101" pitchFamily="2" charset="-122"/>
                <a:cs typeface="Calibri" panose="020F0502020204030204" pitchFamily="34" charset="0"/>
              </a:rPr>
              <a:t>Although the compressor already produces very low vibration levels, all efforts are done to reduce these even more. Apart from shock mounts to isolate the compressor from the rest of the cooler and the detector housing, the Cryo-Pulse 5 Plus cryostat is equipped with an active vibration reduction system. An accelerometer inside the coldhead measures the vibrations generated by the compressor and feeds this signal back to the controller. The controller then adjusts the drive signal to the cooler so that vibrations are minimized. The system is even self-tuning such that it adapts to possible changes of the system’s vibration characteristics over time. It is currently the best available technology in the field and allows Mirion to offer the broadest range of detector models available with electric cooling and continue to provide high-quality detector solutions with no compromise on performance. Our confidence in the Cryo-Pulse 5 Plus unit is demonstrated by the 5 year full warranty on the coldhead, in addition to the two year full warranty on the controller and the detector (in case of a new detector purchased together with a new CP5-PLUS unit).</a:t>
            </a:r>
            <a:endParaRPr lang="zh-CN" altLang="zh-CN" sz="1500" dirty="0">
              <a:effectLst/>
              <a:latin typeface="+mj-lt"/>
              <a:ea typeface="等线" panose="02010600030101010101" pitchFamily="2" charset="-122"/>
              <a:cs typeface="Calibri" panose="020F0502020204030204" pitchFamily="34" charset="0"/>
            </a:endParaRPr>
          </a:p>
          <a:p>
            <a:pPr algn="just"/>
            <a:r>
              <a:rPr lang="en-US" altLang="zh-CN" sz="1500" dirty="0">
                <a:effectLst/>
                <a:latin typeface="+mj-lt"/>
                <a:ea typeface="等线" panose="02010600030101010101" pitchFamily="2" charset="-122"/>
                <a:cs typeface="Calibri" panose="020F0502020204030204" pitchFamily="34" charset="0"/>
              </a:rPr>
              <a:t> </a:t>
            </a:r>
            <a:endParaRPr lang="zh-CN" altLang="zh-CN" sz="1500" dirty="0">
              <a:effectLst/>
              <a:latin typeface="+mj-lt"/>
              <a:ea typeface="等线" panose="02010600030101010101" pitchFamily="2" charset="-122"/>
              <a:cs typeface="Calibri" panose="020F0502020204030204" pitchFamily="34" charset="0"/>
            </a:endParaRPr>
          </a:p>
          <a:p>
            <a:pPr marL="342900" lvl="0" indent="-342900" algn="just">
              <a:buFont typeface="+mj-lt"/>
              <a:buAutoNum type="arabicParenR"/>
            </a:pPr>
            <a:r>
              <a:rPr lang="en-US" altLang="zh-CN" sz="1500" dirty="0">
                <a:solidFill>
                  <a:srgbClr val="000000"/>
                </a:solidFill>
                <a:effectLst/>
                <a:latin typeface="+mj-lt"/>
                <a:ea typeface="等线" panose="02010600030101010101" pitchFamily="2" charset="-122"/>
                <a:cs typeface="Calibri" panose="020F0502020204030204" pitchFamily="34" charset="0"/>
              </a:rPr>
              <a:t>Is the mechanical cooler electrical isolated from the X-ray and its housing?</a:t>
            </a:r>
            <a:endParaRPr lang="zh-CN" altLang="zh-CN" sz="1500" dirty="0">
              <a:effectLst/>
              <a:latin typeface="+mj-lt"/>
              <a:ea typeface="等线" panose="02010600030101010101" pitchFamily="2" charset="-122"/>
              <a:cs typeface="Calibri" panose="020F0502020204030204" pitchFamily="34" charset="0"/>
            </a:endParaRPr>
          </a:p>
          <a:p>
            <a:pPr algn="just"/>
            <a:r>
              <a:rPr lang="en-US" altLang="zh-CN" sz="1500" dirty="0">
                <a:effectLst/>
                <a:latin typeface="+mj-lt"/>
                <a:ea typeface="等线" panose="02010600030101010101" pitchFamily="2" charset="-122"/>
                <a:cs typeface="Calibri" panose="020F0502020204030204" pitchFamily="34" charset="0"/>
              </a:rPr>
              <a:t> </a:t>
            </a:r>
            <a:endParaRPr lang="zh-CN" altLang="zh-CN" sz="1500" dirty="0">
              <a:effectLst/>
              <a:latin typeface="+mj-lt"/>
              <a:ea typeface="等线" panose="02010600030101010101" pitchFamily="2" charset="-122"/>
              <a:cs typeface="Calibri" panose="020F0502020204030204" pitchFamily="34" charset="0"/>
            </a:endParaRPr>
          </a:p>
          <a:p>
            <a:pPr algn="just"/>
            <a:r>
              <a:rPr lang="en-US" altLang="zh-CN" sz="1500" dirty="0">
                <a:effectLst/>
                <a:latin typeface="+mj-lt"/>
                <a:ea typeface="等线" panose="02010600030101010101" pitchFamily="2" charset="-122"/>
                <a:cs typeface="Calibri" panose="020F0502020204030204" pitchFamily="34" charset="0"/>
              </a:rPr>
              <a:t>     </a:t>
            </a:r>
            <a:r>
              <a:rPr lang="en-US" altLang="zh-CN" sz="1500" dirty="0">
                <a:solidFill>
                  <a:srgbClr val="FF0000"/>
                </a:solidFill>
                <a:effectLst/>
                <a:latin typeface="+mj-lt"/>
                <a:ea typeface="等线" panose="02010600030101010101" pitchFamily="2" charset="-122"/>
                <a:cs typeface="Calibri" panose="020F0502020204030204" pitchFamily="34" charset="0"/>
              </a:rPr>
              <a:t>GI: Yes, it is.</a:t>
            </a:r>
            <a:endParaRPr lang="zh-CN" altLang="zh-CN" sz="1500" dirty="0">
              <a:effectLst/>
              <a:latin typeface="+mj-lt"/>
              <a:ea typeface="等线" panose="02010600030101010101" pitchFamily="2" charset="-122"/>
              <a:cs typeface="Calibri" panose="020F0502020204030204" pitchFamily="34" charset="0"/>
            </a:endParaRPr>
          </a:p>
        </p:txBody>
      </p:sp>
    </p:spTree>
    <p:extLst>
      <p:ext uri="{BB962C8B-B14F-4D97-AF65-F5344CB8AC3E}">
        <p14:creationId xmlns:p14="http://schemas.microsoft.com/office/powerpoint/2010/main" val="53767188"/>
      </p:ext>
    </p:extLst>
  </p:cSld>
  <p:clrMapOvr>
    <a:masterClrMapping/>
  </p:clrMapOvr>
</p:sld>
</file>

<file path=ppt/slides/slide4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a:extLst>
              <a:ext uri="{FF2B5EF4-FFF2-40B4-BE49-F238E27FC236}">
                <a16:creationId xmlns:a16="http://schemas.microsoft.com/office/drawing/2014/main" id="{BD989600-F530-4BEC-BB95-09898CABCEDF}"/>
              </a:ext>
            </a:extLst>
          </p:cNvPr>
          <p:cNvSpPr txBox="1"/>
          <p:nvPr/>
        </p:nvSpPr>
        <p:spPr>
          <a:xfrm>
            <a:off x="0" y="12680"/>
            <a:ext cx="9144000" cy="3693319"/>
          </a:xfrm>
          <a:prstGeom prst="rect">
            <a:avLst/>
          </a:prstGeom>
          <a:noFill/>
        </p:spPr>
        <p:txBody>
          <a:bodyPr wrap="square">
            <a:spAutoFit/>
          </a:bodyPr>
          <a:lstStyle/>
          <a:p>
            <a:r>
              <a:rPr lang="en-US" altLang="zh-CN" sz="1800" dirty="0">
                <a:solidFill>
                  <a:srgbClr val="1F497D"/>
                </a:solidFill>
                <a:effectLst/>
                <a:latin typeface="Calibri" panose="020F0502020204030204" pitchFamily="34" charset="0"/>
                <a:ea typeface="宋体" panose="02010600030101010101" pitchFamily="2" charset="-122"/>
              </a:rPr>
              <a:t>For 60Zn decay, yes, we first need to know the fraction of the time 60Zn decay makes a Cu X-ray. Then we need to assume something about the overall rates of decays based on an assumed 60Ga beam intensity. The requirement of coincidences with protons or alphas should clean things up a lot, as only accidental coincidences will squeak through. Our event windows will likely be about 1 microsecond wide. It is probably a non-issue and just makes our raw X-ray spectrum more convoluted to interpret.  </a:t>
            </a:r>
            <a:endParaRPr lang="zh-CN" altLang="zh-CN" sz="1800" dirty="0">
              <a:effectLst/>
              <a:latin typeface="Times New Roman" panose="02020603050405020304" pitchFamily="18" charset="0"/>
              <a:ea typeface="宋体" panose="02010600030101010101" pitchFamily="2" charset="-122"/>
            </a:endParaRPr>
          </a:p>
          <a:p>
            <a:r>
              <a:rPr lang="en-US" altLang="zh-CN" sz="1800" dirty="0">
                <a:solidFill>
                  <a:srgbClr val="000000"/>
                </a:solidFill>
                <a:effectLst/>
                <a:latin typeface="Calibri" panose="020F0502020204030204" pitchFamily="34" charset="0"/>
                <a:ea typeface="宋体" panose="02010600030101010101" pitchFamily="2" charset="-122"/>
              </a:rPr>
              <a:t>Chris</a:t>
            </a:r>
          </a:p>
          <a:p>
            <a:r>
              <a:rPr lang="en-US" altLang="zh-CN" sz="1800" dirty="0">
                <a:solidFill>
                  <a:srgbClr val="000000"/>
                </a:solidFill>
                <a:effectLst/>
                <a:latin typeface="Calibri" panose="020F0502020204030204" pitchFamily="34" charset="0"/>
                <a:ea typeface="宋体" panose="02010600030101010101" pitchFamily="2" charset="-122"/>
              </a:rPr>
              <a:t>I took a quick look at the likelihood of false coincidences with x-rays from 60Zn electron capture. About 3.3% of 60Zn decays will be by electron capture, so assuming we get a beam with 10e3 particles per second, that most of these particles decay from the ground state of 60Zn (</a:t>
            </a:r>
            <a:r>
              <a:rPr lang="en-US" altLang="zh-CN" sz="1800" dirty="0" err="1">
                <a:solidFill>
                  <a:srgbClr val="000000"/>
                </a:solidFill>
                <a:effectLst/>
                <a:latin typeface="Calibri" panose="020F0502020204030204" pitchFamily="34" charset="0"/>
                <a:ea typeface="宋体" panose="02010600030101010101" pitchFamily="2" charset="-122"/>
              </a:rPr>
              <a:t>eg</a:t>
            </a:r>
            <a:r>
              <a:rPr lang="en-US" altLang="zh-CN" sz="1800" dirty="0">
                <a:solidFill>
                  <a:srgbClr val="000000"/>
                </a:solidFill>
                <a:effectLst/>
                <a:latin typeface="Calibri" panose="020F0502020204030204" pitchFamily="34" charset="0"/>
                <a:ea typeface="宋体" panose="02010600030101010101" pitchFamily="2" charset="-122"/>
              </a:rPr>
              <a:t> do not emit delayed alphas or protons), and an event window of 1µs, about 1 in 3000 events will overlap with a 60Zn electron capture. I've attached the spreadsheet I used for the calculation.</a:t>
            </a:r>
            <a:endParaRPr lang="zh-CN" altLang="zh-CN" sz="1800" dirty="0">
              <a:effectLst/>
              <a:latin typeface="Times New Roman" panose="02020603050405020304" pitchFamily="18" charset="0"/>
              <a:ea typeface="宋体" panose="02010600030101010101" pitchFamily="2" charset="-122"/>
            </a:endParaRPr>
          </a:p>
          <a:p>
            <a:r>
              <a:rPr lang="en-US" altLang="zh-CN" sz="1800" dirty="0">
                <a:solidFill>
                  <a:srgbClr val="000000"/>
                </a:solidFill>
                <a:effectLst/>
                <a:latin typeface="Calibri" panose="020F0502020204030204" pitchFamily="34" charset="0"/>
                <a:ea typeface="宋体" panose="02010600030101010101" pitchFamily="2" charset="-122"/>
              </a:rPr>
              <a:t> Alex</a:t>
            </a:r>
            <a:endParaRPr lang="zh-CN" altLang="zh-CN" sz="1800" dirty="0">
              <a:effectLst/>
              <a:latin typeface="Times New Roman" panose="02020603050405020304" pitchFamily="18" charset="0"/>
              <a:ea typeface="宋体" panose="02010600030101010101" pitchFamily="2" charset="-122"/>
            </a:endParaRPr>
          </a:p>
        </p:txBody>
      </p:sp>
    </p:spTree>
    <p:extLst>
      <p:ext uri="{BB962C8B-B14F-4D97-AF65-F5344CB8AC3E}">
        <p14:creationId xmlns:p14="http://schemas.microsoft.com/office/powerpoint/2010/main" val="3503924822"/>
      </p:ext>
    </p:extLst>
  </p:cSld>
  <p:clrMapOvr>
    <a:masterClrMapping/>
  </p:clrMapOvr>
</p:sld>
</file>

<file path=ppt/slides/slide4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a:extLst>
              <a:ext uri="{FF2B5EF4-FFF2-40B4-BE49-F238E27FC236}">
                <a16:creationId xmlns:a16="http://schemas.microsoft.com/office/drawing/2014/main" id="{50B90E68-2FCE-4111-98A7-4DE618A5BD9F}"/>
              </a:ext>
            </a:extLst>
          </p:cNvPr>
          <p:cNvSpPr txBox="1"/>
          <p:nvPr/>
        </p:nvSpPr>
        <p:spPr>
          <a:xfrm>
            <a:off x="0" y="0"/>
            <a:ext cx="9144000" cy="5909310"/>
          </a:xfrm>
          <a:prstGeom prst="rect">
            <a:avLst/>
          </a:prstGeom>
          <a:noFill/>
        </p:spPr>
        <p:txBody>
          <a:bodyPr wrap="square">
            <a:spAutoFit/>
          </a:bodyPr>
          <a:lstStyle/>
          <a:p>
            <a:r>
              <a:rPr lang="en-US" altLang="zh-CN" sz="1800" dirty="0">
                <a:solidFill>
                  <a:srgbClr val="1F497D"/>
                </a:solidFill>
                <a:effectLst/>
                <a:latin typeface="Calibri" panose="020F0502020204030204" pitchFamily="34" charset="0"/>
                <a:ea typeface="宋体" panose="02010600030101010101" pitchFamily="2" charset="-122"/>
              </a:rPr>
              <a:t>Hi PXCT-</a:t>
            </a:r>
            <a:r>
              <a:rPr lang="en-US" altLang="zh-CN" sz="1800" dirty="0" err="1">
                <a:solidFill>
                  <a:srgbClr val="1F497D"/>
                </a:solidFill>
                <a:effectLst/>
                <a:latin typeface="Calibri" panose="020F0502020204030204" pitchFamily="34" charset="0"/>
                <a:ea typeface="宋体" panose="02010600030101010101" pitchFamily="2" charset="-122"/>
              </a:rPr>
              <a:t>ers</a:t>
            </a:r>
            <a:r>
              <a:rPr lang="en-US" altLang="zh-CN" sz="1800" dirty="0">
                <a:solidFill>
                  <a:srgbClr val="1F497D"/>
                </a:solidFill>
                <a:effectLst/>
                <a:latin typeface="Calibri" panose="020F0502020204030204" pitchFamily="34" charset="0"/>
                <a:ea typeface="宋体" panose="02010600030101010101" pitchFamily="2" charset="-122"/>
              </a:rPr>
              <a:t>,</a:t>
            </a:r>
            <a:endParaRPr lang="zh-CN" altLang="zh-CN" sz="1400" dirty="0">
              <a:effectLst/>
              <a:latin typeface="Calibri" panose="020F0502020204030204" pitchFamily="34" charset="0"/>
              <a:ea typeface="宋体" panose="02010600030101010101" pitchFamily="2" charset="-122"/>
            </a:endParaRPr>
          </a:p>
          <a:p>
            <a:r>
              <a:rPr lang="en-US" altLang="zh-CN" sz="1800" dirty="0">
                <a:solidFill>
                  <a:srgbClr val="1F497D"/>
                </a:solidFill>
                <a:effectLst/>
                <a:latin typeface="Calibri" panose="020F0502020204030204" pitchFamily="34" charset="0"/>
                <a:ea typeface="宋体" panose="02010600030101010101" pitchFamily="2" charset="-122"/>
              </a:rPr>
              <a:t> </a:t>
            </a:r>
            <a:endParaRPr lang="zh-CN" altLang="zh-CN" sz="1400" dirty="0">
              <a:effectLst/>
              <a:latin typeface="Calibri" panose="020F0502020204030204" pitchFamily="34" charset="0"/>
              <a:ea typeface="宋体" panose="02010600030101010101" pitchFamily="2" charset="-122"/>
            </a:endParaRPr>
          </a:p>
          <a:p>
            <a:r>
              <a:rPr lang="en-US" altLang="zh-CN" sz="1800" dirty="0">
                <a:solidFill>
                  <a:srgbClr val="1F497D"/>
                </a:solidFill>
                <a:effectLst/>
                <a:latin typeface="Calibri" panose="020F0502020204030204" pitchFamily="34" charset="0"/>
                <a:ea typeface="宋体" panose="02010600030101010101" pitchFamily="2" charset="-122"/>
              </a:rPr>
              <a:t>I talked to Lara today and we will move forward. FYI, there are a few things that need to be done before they place the order (not your responsibilities): </a:t>
            </a:r>
            <a:endParaRPr lang="zh-CN" altLang="zh-CN" sz="1400" dirty="0">
              <a:effectLst/>
              <a:latin typeface="Calibri" panose="020F0502020204030204" pitchFamily="34" charset="0"/>
              <a:ea typeface="宋体" panose="02010600030101010101" pitchFamily="2" charset="-122"/>
            </a:endParaRPr>
          </a:p>
          <a:p>
            <a:r>
              <a:rPr lang="en-US" altLang="zh-CN" sz="1800" dirty="0">
                <a:solidFill>
                  <a:srgbClr val="1F497D"/>
                </a:solidFill>
                <a:effectLst/>
                <a:latin typeface="Calibri" panose="020F0502020204030204" pitchFamily="34" charset="0"/>
                <a:ea typeface="宋体" panose="02010600030101010101" pitchFamily="2" charset="-122"/>
              </a:rPr>
              <a:t> </a:t>
            </a:r>
            <a:endParaRPr lang="zh-CN" altLang="zh-CN" sz="1400" dirty="0">
              <a:effectLst/>
              <a:latin typeface="Calibri" panose="020F0502020204030204" pitchFamily="34" charset="0"/>
              <a:ea typeface="宋体" panose="02010600030101010101" pitchFamily="2" charset="-122"/>
            </a:endParaRPr>
          </a:p>
          <a:p>
            <a:r>
              <a:rPr lang="en-US" altLang="zh-CN" sz="1800" dirty="0">
                <a:solidFill>
                  <a:srgbClr val="1F497D"/>
                </a:solidFill>
                <a:effectLst/>
                <a:latin typeface="Calibri" panose="020F0502020204030204" pitchFamily="34" charset="0"/>
                <a:ea typeface="宋体" panose="02010600030101010101" pitchFamily="2" charset="-122"/>
              </a:rPr>
              <a:t>-fund transfer (I’ve requested it)</a:t>
            </a:r>
            <a:endParaRPr lang="zh-CN" altLang="zh-CN" sz="1400" dirty="0">
              <a:effectLst/>
              <a:latin typeface="Calibri" panose="020F0502020204030204" pitchFamily="34" charset="0"/>
              <a:ea typeface="宋体" panose="02010600030101010101" pitchFamily="2" charset="-122"/>
            </a:endParaRPr>
          </a:p>
          <a:p>
            <a:r>
              <a:rPr lang="en-US" altLang="zh-CN" sz="1800" dirty="0">
                <a:solidFill>
                  <a:srgbClr val="1F497D"/>
                </a:solidFill>
                <a:effectLst/>
                <a:latin typeface="Calibri" panose="020F0502020204030204" pitchFamily="34" charset="0"/>
                <a:ea typeface="宋体" panose="02010600030101010101" pitchFamily="2" charset="-122"/>
              </a:rPr>
              <a:t>-clarify shipping cost (Lara &amp; </a:t>
            </a:r>
            <a:r>
              <a:rPr lang="en-US" altLang="zh-CN" sz="1800" dirty="0" err="1">
                <a:solidFill>
                  <a:srgbClr val="1F497D"/>
                </a:solidFill>
                <a:effectLst/>
                <a:latin typeface="Calibri" panose="020F0502020204030204" pitchFamily="34" charset="0"/>
                <a:ea typeface="宋体" panose="02010600030101010101" pitchFamily="2" charset="-122"/>
              </a:rPr>
              <a:t>Mirion</a:t>
            </a:r>
            <a:r>
              <a:rPr lang="en-US" altLang="zh-CN" sz="1800" dirty="0">
                <a:solidFill>
                  <a:srgbClr val="1F497D"/>
                </a:solidFill>
                <a:effectLst/>
                <a:latin typeface="Calibri" panose="020F0502020204030204" pitchFamily="34" charset="0"/>
                <a:ea typeface="宋体" panose="02010600030101010101" pitchFamily="2" charset="-122"/>
              </a:rPr>
              <a:t>)</a:t>
            </a:r>
            <a:endParaRPr lang="zh-CN" altLang="zh-CN" sz="1400" dirty="0">
              <a:effectLst/>
              <a:latin typeface="Calibri" panose="020F0502020204030204" pitchFamily="34" charset="0"/>
              <a:ea typeface="宋体" panose="02010600030101010101" pitchFamily="2" charset="-122"/>
            </a:endParaRPr>
          </a:p>
          <a:p>
            <a:r>
              <a:rPr lang="en-US" altLang="zh-CN" sz="1800" dirty="0">
                <a:solidFill>
                  <a:srgbClr val="1F497D"/>
                </a:solidFill>
                <a:effectLst/>
                <a:latin typeface="Calibri" panose="020F0502020204030204" pitchFamily="34" charset="0"/>
                <a:ea typeface="宋体" panose="02010600030101010101" pitchFamily="2" charset="-122"/>
              </a:rPr>
              <a:t>-clarify ECCN for Export Control (Lara &amp; </a:t>
            </a:r>
            <a:r>
              <a:rPr lang="en-US" altLang="zh-CN" sz="1800" dirty="0" err="1">
                <a:solidFill>
                  <a:srgbClr val="1F497D"/>
                </a:solidFill>
                <a:effectLst/>
                <a:latin typeface="Calibri" panose="020F0502020204030204" pitchFamily="34" charset="0"/>
                <a:ea typeface="宋体" panose="02010600030101010101" pitchFamily="2" charset="-122"/>
              </a:rPr>
              <a:t>Mirion</a:t>
            </a:r>
            <a:r>
              <a:rPr lang="en-US" altLang="zh-CN" sz="1800" dirty="0">
                <a:solidFill>
                  <a:srgbClr val="1F497D"/>
                </a:solidFill>
                <a:effectLst/>
                <a:latin typeface="Calibri" panose="020F0502020204030204" pitchFamily="34" charset="0"/>
                <a:ea typeface="宋体" panose="02010600030101010101" pitchFamily="2" charset="-122"/>
              </a:rPr>
              <a:t>)</a:t>
            </a:r>
            <a:endParaRPr lang="zh-CN" altLang="zh-CN" sz="1400" dirty="0">
              <a:effectLst/>
              <a:latin typeface="Calibri" panose="020F0502020204030204" pitchFamily="34" charset="0"/>
              <a:ea typeface="宋体" panose="02010600030101010101" pitchFamily="2" charset="-122"/>
            </a:endParaRPr>
          </a:p>
          <a:p>
            <a:r>
              <a:rPr lang="en-US" altLang="zh-CN" sz="1800" dirty="0">
                <a:solidFill>
                  <a:srgbClr val="1F497D"/>
                </a:solidFill>
                <a:effectLst/>
                <a:latin typeface="Calibri" panose="020F0502020204030204" pitchFamily="34" charset="0"/>
                <a:ea typeface="宋体" panose="02010600030101010101" pitchFamily="2" charset="-122"/>
              </a:rPr>
              <a:t>-Fill out technical justification in “Source Selection” document: i.e. why did we choose </a:t>
            </a:r>
            <a:r>
              <a:rPr lang="en-US" altLang="zh-CN" sz="1800" dirty="0" err="1">
                <a:solidFill>
                  <a:srgbClr val="1F497D"/>
                </a:solidFill>
                <a:effectLst/>
                <a:latin typeface="Calibri" panose="020F0502020204030204" pitchFamily="34" charset="0"/>
                <a:ea typeface="宋体" panose="02010600030101010101" pitchFamily="2" charset="-122"/>
              </a:rPr>
              <a:t>Mirion</a:t>
            </a:r>
            <a:r>
              <a:rPr lang="en-US" altLang="zh-CN" sz="1800" dirty="0">
                <a:solidFill>
                  <a:srgbClr val="1F497D"/>
                </a:solidFill>
                <a:effectLst/>
                <a:latin typeface="Calibri" panose="020F0502020204030204" pitchFamily="34" charset="0"/>
                <a:ea typeface="宋体" panose="02010600030101010101" pitchFamily="2" charset="-122"/>
              </a:rPr>
              <a:t> over </a:t>
            </a:r>
            <a:r>
              <a:rPr lang="en-US" altLang="zh-CN" sz="1800" dirty="0" err="1">
                <a:solidFill>
                  <a:srgbClr val="1F497D"/>
                </a:solidFill>
                <a:effectLst/>
                <a:latin typeface="Calibri" panose="020F0502020204030204" pitchFamily="34" charset="0"/>
                <a:ea typeface="宋体" panose="02010600030101010101" pitchFamily="2" charset="-122"/>
              </a:rPr>
              <a:t>Ortec</a:t>
            </a:r>
            <a:r>
              <a:rPr lang="en-US" altLang="zh-CN" sz="1800" dirty="0">
                <a:solidFill>
                  <a:srgbClr val="1F497D"/>
                </a:solidFill>
                <a:effectLst/>
                <a:latin typeface="Calibri" panose="020F0502020204030204" pitchFamily="34" charset="0"/>
                <a:ea typeface="宋体" panose="02010600030101010101" pitchFamily="2" charset="-122"/>
              </a:rPr>
              <a:t> (I will do) </a:t>
            </a:r>
            <a:endParaRPr lang="zh-CN" altLang="zh-CN" sz="1400" dirty="0">
              <a:effectLst/>
              <a:latin typeface="Calibri" panose="020F0502020204030204" pitchFamily="34" charset="0"/>
              <a:ea typeface="宋体" panose="02010600030101010101" pitchFamily="2" charset="-122"/>
            </a:endParaRPr>
          </a:p>
          <a:p>
            <a:r>
              <a:rPr lang="en-US" altLang="zh-CN" sz="1800" dirty="0">
                <a:solidFill>
                  <a:srgbClr val="1F497D"/>
                </a:solidFill>
                <a:effectLst/>
                <a:latin typeface="Calibri" panose="020F0502020204030204" pitchFamily="34" charset="0"/>
                <a:ea typeface="宋体" panose="02010600030101010101" pitchFamily="2" charset="-122"/>
              </a:rPr>
              <a:t>-post our need for 2 Ge detectors on the FRIB website for 10 days to solicit vendors (apparently this is required for purchases over $200,000) (Lara and Communications group)</a:t>
            </a:r>
            <a:endParaRPr lang="zh-CN" altLang="zh-CN" sz="1400" dirty="0">
              <a:effectLst/>
              <a:latin typeface="Calibri" panose="020F0502020204030204" pitchFamily="34" charset="0"/>
              <a:ea typeface="宋体" panose="02010600030101010101" pitchFamily="2" charset="-122"/>
            </a:endParaRPr>
          </a:p>
          <a:p>
            <a:r>
              <a:rPr lang="en-US" altLang="zh-CN" sz="1800" dirty="0">
                <a:solidFill>
                  <a:srgbClr val="1F497D"/>
                </a:solidFill>
                <a:effectLst/>
                <a:latin typeface="Calibri" panose="020F0502020204030204" pitchFamily="34" charset="0"/>
                <a:ea typeface="宋体" panose="02010600030101010101" pitchFamily="2" charset="-122"/>
              </a:rPr>
              <a:t> </a:t>
            </a:r>
            <a:endParaRPr lang="zh-CN" altLang="zh-CN" sz="1400" dirty="0">
              <a:effectLst/>
              <a:latin typeface="Calibri" panose="020F0502020204030204" pitchFamily="34" charset="0"/>
              <a:ea typeface="宋体" panose="02010600030101010101" pitchFamily="2" charset="-122"/>
            </a:endParaRPr>
          </a:p>
          <a:p>
            <a:r>
              <a:rPr lang="en-US" altLang="zh-CN" sz="1800" dirty="0">
                <a:solidFill>
                  <a:srgbClr val="1F497D"/>
                </a:solidFill>
                <a:effectLst/>
                <a:latin typeface="Calibri" panose="020F0502020204030204" pitchFamily="34" charset="0"/>
                <a:ea typeface="宋体" panose="02010600030101010101" pitchFamily="2" charset="-122"/>
              </a:rPr>
              <a:t>The other purchase I have on my mind is the </a:t>
            </a:r>
            <a:r>
              <a:rPr lang="en-US" altLang="zh-CN" sz="1800" dirty="0" err="1">
                <a:solidFill>
                  <a:srgbClr val="1F497D"/>
                </a:solidFill>
                <a:effectLst/>
                <a:latin typeface="Calibri" panose="020F0502020204030204" pitchFamily="34" charset="0"/>
                <a:ea typeface="宋体" panose="02010600030101010101" pitchFamily="2" charset="-122"/>
              </a:rPr>
              <a:t>Ortec</a:t>
            </a:r>
            <a:r>
              <a:rPr lang="en-US" altLang="zh-CN" sz="1800" dirty="0">
                <a:solidFill>
                  <a:srgbClr val="1F497D"/>
                </a:solidFill>
                <a:effectLst/>
                <a:latin typeface="Calibri" panose="020F0502020204030204" pitchFamily="34" charset="0"/>
                <a:ea typeface="宋体" panose="02010600030101010101" pitchFamily="2" charset="-122"/>
              </a:rPr>
              <a:t> 660 Dual Channel HV. This will suffice for the two big Ge detectors in question, but do we already have HV for the X-ray detector? Sorry if I keep asking this and forgetting (too much going on in between). Once I am clear about it I’ll try to move forward with the purchase before I forget again. </a:t>
            </a:r>
            <a:endParaRPr lang="zh-CN" altLang="zh-CN" sz="1400" dirty="0">
              <a:effectLst/>
              <a:latin typeface="Calibri" panose="020F0502020204030204" pitchFamily="34" charset="0"/>
              <a:ea typeface="宋体" panose="02010600030101010101" pitchFamily="2" charset="-122"/>
            </a:endParaRPr>
          </a:p>
          <a:p>
            <a:r>
              <a:rPr lang="en-US" altLang="zh-CN" sz="1800" dirty="0">
                <a:solidFill>
                  <a:srgbClr val="1F497D"/>
                </a:solidFill>
                <a:effectLst/>
                <a:latin typeface="Calibri" panose="020F0502020204030204" pitchFamily="34" charset="0"/>
                <a:ea typeface="宋体" panose="02010600030101010101" pitchFamily="2" charset="-122"/>
              </a:rPr>
              <a:t> </a:t>
            </a:r>
            <a:endParaRPr lang="zh-CN" altLang="zh-CN" sz="1400" dirty="0">
              <a:effectLst/>
              <a:latin typeface="Calibri" panose="020F0502020204030204" pitchFamily="34" charset="0"/>
              <a:ea typeface="宋体" panose="02010600030101010101" pitchFamily="2" charset="-122"/>
            </a:endParaRPr>
          </a:p>
          <a:p>
            <a:r>
              <a:rPr lang="en-US" altLang="zh-CN" sz="1800" dirty="0">
                <a:solidFill>
                  <a:srgbClr val="1F497D"/>
                </a:solidFill>
                <a:effectLst/>
                <a:latin typeface="Calibri" panose="020F0502020204030204" pitchFamily="34" charset="0"/>
                <a:ea typeface="宋体" panose="02010600030101010101" pitchFamily="2" charset="-122"/>
              </a:rPr>
              <a:t>Thanks, and have a nice weekend,</a:t>
            </a:r>
            <a:endParaRPr lang="zh-CN" altLang="zh-CN" sz="1400" dirty="0">
              <a:effectLst/>
              <a:latin typeface="Calibri" panose="020F0502020204030204" pitchFamily="34" charset="0"/>
              <a:ea typeface="宋体" panose="02010600030101010101" pitchFamily="2" charset="-122"/>
            </a:endParaRPr>
          </a:p>
          <a:p>
            <a:r>
              <a:rPr lang="en-US" altLang="zh-CN" sz="1800" dirty="0">
                <a:solidFill>
                  <a:srgbClr val="1F497D"/>
                </a:solidFill>
                <a:effectLst/>
                <a:latin typeface="Calibri" panose="020F0502020204030204" pitchFamily="34" charset="0"/>
                <a:ea typeface="宋体" panose="02010600030101010101" pitchFamily="2" charset="-122"/>
              </a:rPr>
              <a:t> </a:t>
            </a:r>
            <a:endParaRPr lang="zh-CN" altLang="zh-CN" sz="1400" dirty="0">
              <a:effectLst/>
              <a:latin typeface="Calibri" panose="020F0502020204030204" pitchFamily="34" charset="0"/>
              <a:ea typeface="宋体" panose="02010600030101010101" pitchFamily="2" charset="-122"/>
            </a:endParaRPr>
          </a:p>
          <a:p>
            <a:r>
              <a:rPr lang="en-US" altLang="zh-CN" sz="1800" dirty="0">
                <a:solidFill>
                  <a:srgbClr val="1F497D"/>
                </a:solidFill>
                <a:effectLst/>
                <a:latin typeface="Calibri" panose="020F0502020204030204" pitchFamily="34" charset="0"/>
                <a:ea typeface="宋体" panose="02010600030101010101" pitchFamily="2" charset="-122"/>
              </a:rPr>
              <a:t>Chris</a:t>
            </a:r>
            <a:endParaRPr lang="zh-CN" altLang="zh-CN" sz="1400" dirty="0">
              <a:effectLst/>
              <a:latin typeface="Calibri" panose="020F0502020204030204" pitchFamily="34" charset="0"/>
              <a:ea typeface="宋体" panose="02010600030101010101" pitchFamily="2" charset="-122"/>
            </a:endParaRPr>
          </a:p>
        </p:txBody>
      </p:sp>
    </p:spTree>
    <p:extLst>
      <p:ext uri="{BB962C8B-B14F-4D97-AF65-F5344CB8AC3E}">
        <p14:creationId xmlns:p14="http://schemas.microsoft.com/office/powerpoint/2010/main" val="1078100896"/>
      </p:ext>
    </p:extLst>
  </p:cSld>
  <p:clrMapOvr>
    <a:masterClrMapping/>
  </p:clrMapOvr>
</p:sld>
</file>

<file path=ppt/slides/slide4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C8BE6EDB-0785-4FD8-A376-A9E085334185}"/>
              </a:ext>
            </a:extLst>
          </p:cNvPr>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19050" y="1538287"/>
            <a:ext cx="4943475" cy="971550"/>
          </a:xfrm>
          <a:prstGeom prst="rect">
            <a:avLst/>
          </a:prstGeom>
        </p:spPr>
      </p:pic>
      <p:pic>
        <p:nvPicPr>
          <p:cNvPr id="5" name="Picture 4">
            <a:extLst>
              <a:ext uri="{FF2B5EF4-FFF2-40B4-BE49-F238E27FC236}">
                <a16:creationId xmlns:a16="http://schemas.microsoft.com/office/drawing/2014/main" id="{920BFF65-6C9C-41CF-8658-219B88810BF2}"/>
              </a:ext>
            </a:extLst>
          </p:cNvPr>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3032125"/>
            <a:ext cx="4962525" cy="971550"/>
          </a:xfrm>
          <a:prstGeom prst="rect">
            <a:avLst/>
          </a:prstGeom>
        </p:spPr>
      </p:pic>
      <p:pic>
        <p:nvPicPr>
          <p:cNvPr id="7" name="Picture 6">
            <a:extLst>
              <a:ext uri="{FF2B5EF4-FFF2-40B4-BE49-F238E27FC236}">
                <a16:creationId xmlns:a16="http://schemas.microsoft.com/office/drawing/2014/main" id="{7373F344-46E5-4074-9FFB-5477E072B409}"/>
              </a:ext>
            </a:extLst>
          </p:cNvPr>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0" y="25400"/>
            <a:ext cx="5267325" cy="990600"/>
          </a:xfrm>
          <a:prstGeom prst="rect">
            <a:avLst/>
          </a:prstGeom>
        </p:spPr>
      </p:pic>
    </p:spTree>
    <p:extLst>
      <p:ext uri="{BB962C8B-B14F-4D97-AF65-F5344CB8AC3E}">
        <p14:creationId xmlns:p14="http://schemas.microsoft.com/office/powerpoint/2010/main" val="1226059229"/>
      </p:ext>
    </p:extLst>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文本框 3"/>
          <p:cNvSpPr txBox="1"/>
          <p:nvPr/>
        </p:nvSpPr>
        <p:spPr bwMode="auto">
          <a:xfrm>
            <a:off x="378210" y="1356520"/>
            <a:ext cx="3339610" cy="371513"/>
          </a:xfrm>
          <a:prstGeom prst="rect">
            <a:avLst/>
          </a:prstGeom>
          <a:gradFill>
            <a:gsLst>
              <a:gs pos="0">
                <a:schemeClr val="bg1"/>
              </a:gs>
              <a:gs pos="100000">
                <a:srgbClr val="CCECFF"/>
              </a:gs>
            </a:gsLst>
            <a:path path="shape">
              <a:fillToRect l="50000" t="50000" r="50000" b="50000"/>
            </a:path>
          </a:gradFill>
          <a:ln>
            <a:noFill/>
          </a:ln>
          <a:effectLst/>
        </p:spPr>
        <p:txBody>
          <a:bodyPr wrap="none" lIns="90000" tIns="46800" rIns="90000" bIns="46800" rtlCol="0">
            <a:spAutoFit/>
          </a:bodyPr>
          <a:lstStyle/>
          <a:p>
            <a:pPr algn="ctr"/>
            <a:r>
              <a:rPr lang="en-US" altLang="zh-CN" dirty="0">
                <a:latin typeface="Times New Roman" panose="02020603050405020304" pitchFamily="18" charset="0"/>
              </a:rPr>
              <a:t>Temperature-density-time profiles</a:t>
            </a:r>
            <a:endParaRPr lang="zh-CN" altLang="en-US" sz="1800" dirty="0">
              <a:solidFill>
                <a:schemeClr val="tx1"/>
              </a:solidFill>
              <a:latin typeface="Times New Roman" panose="02020603050405020304" pitchFamily="18" charset="0"/>
            </a:endParaRPr>
          </a:p>
        </p:txBody>
      </p:sp>
      <p:sp>
        <p:nvSpPr>
          <p:cNvPr id="5" name="文本框 4"/>
          <p:cNvSpPr txBox="1"/>
          <p:nvPr/>
        </p:nvSpPr>
        <p:spPr bwMode="auto">
          <a:xfrm>
            <a:off x="139331" y="1818389"/>
            <a:ext cx="3817369" cy="371513"/>
          </a:xfrm>
          <a:prstGeom prst="rect">
            <a:avLst/>
          </a:prstGeom>
          <a:gradFill>
            <a:gsLst>
              <a:gs pos="0">
                <a:schemeClr val="bg1"/>
              </a:gs>
              <a:gs pos="100000">
                <a:srgbClr val="CCECFF"/>
              </a:gs>
            </a:gsLst>
            <a:path path="shape">
              <a:fillToRect l="50000" t="50000" r="50000" b="50000"/>
            </a:path>
          </a:gradFill>
          <a:ln>
            <a:noFill/>
          </a:ln>
          <a:effectLst/>
        </p:spPr>
        <p:txBody>
          <a:bodyPr wrap="none" lIns="90000" tIns="46800" rIns="90000" bIns="46800" rtlCol="0">
            <a:spAutoFit/>
          </a:bodyPr>
          <a:lstStyle/>
          <a:p>
            <a:pPr algn="ctr"/>
            <a:r>
              <a:rPr lang="en-US" altLang="zh-CN" dirty="0">
                <a:latin typeface="Times New Roman" panose="02020603050405020304" pitchFamily="18" charset="0"/>
              </a:rPr>
              <a:t>The initial composition of the envelope</a:t>
            </a:r>
            <a:endParaRPr lang="zh-CN" altLang="en-US" sz="1800" dirty="0">
              <a:solidFill>
                <a:schemeClr val="tx1"/>
              </a:solidFill>
              <a:latin typeface="Times New Roman" panose="02020603050405020304" pitchFamily="18" charset="0"/>
            </a:endParaRPr>
          </a:p>
        </p:txBody>
      </p:sp>
      <p:sp>
        <p:nvSpPr>
          <p:cNvPr id="6" name="文本框 5"/>
          <p:cNvSpPr txBox="1"/>
          <p:nvPr/>
        </p:nvSpPr>
        <p:spPr bwMode="auto">
          <a:xfrm>
            <a:off x="998541" y="2280258"/>
            <a:ext cx="2098949" cy="371513"/>
          </a:xfrm>
          <a:prstGeom prst="rect">
            <a:avLst/>
          </a:prstGeom>
          <a:gradFill>
            <a:gsLst>
              <a:gs pos="0">
                <a:schemeClr val="bg1"/>
              </a:gs>
              <a:gs pos="100000">
                <a:srgbClr val="CCECFF"/>
              </a:gs>
            </a:gsLst>
            <a:path path="shape">
              <a:fillToRect l="50000" t="50000" r="50000" b="50000"/>
            </a:path>
          </a:gradFill>
          <a:ln>
            <a:noFill/>
          </a:ln>
          <a:effectLst/>
        </p:spPr>
        <p:txBody>
          <a:bodyPr wrap="none" lIns="90000" tIns="46800" rIns="90000" bIns="46800" rtlCol="0">
            <a:spAutoFit/>
          </a:bodyPr>
          <a:lstStyle/>
          <a:p>
            <a:pPr algn="ctr"/>
            <a:r>
              <a:rPr lang="en-US" altLang="zh-CN" dirty="0">
                <a:latin typeface="Times New Roman" panose="02020603050405020304" pitchFamily="18" charset="0"/>
              </a:rPr>
              <a:t>Reaction-rate library</a:t>
            </a:r>
            <a:endParaRPr lang="zh-CN" altLang="en-US" sz="1800" dirty="0">
              <a:solidFill>
                <a:schemeClr val="tx1"/>
              </a:solidFill>
              <a:latin typeface="Times New Roman" panose="02020603050405020304" pitchFamily="18" charset="0"/>
            </a:endParaRPr>
          </a:p>
        </p:txBody>
      </p:sp>
      <p:sp>
        <p:nvSpPr>
          <p:cNvPr id="7" name="文本框 6"/>
          <p:cNvSpPr txBox="1"/>
          <p:nvPr/>
        </p:nvSpPr>
        <p:spPr bwMode="auto">
          <a:xfrm>
            <a:off x="88326" y="5399407"/>
            <a:ext cx="3919961" cy="371513"/>
          </a:xfrm>
          <a:prstGeom prst="rect">
            <a:avLst/>
          </a:prstGeom>
          <a:gradFill>
            <a:gsLst>
              <a:gs pos="0">
                <a:schemeClr val="bg1"/>
              </a:gs>
              <a:gs pos="100000">
                <a:srgbClr val="CCECFF"/>
              </a:gs>
            </a:gsLst>
            <a:path path="shape">
              <a:fillToRect l="50000" t="50000" r="50000" b="50000"/>
            </a:path>
          </a:gradFill>
          <a:ln>
            <a:noFill/>
          </a:ln>
          <a:effectLst/>
        </p:spPr>
        <p:txBody>
          <a:bodyPr wrap="none" lIns="90000" tIns="46800" rIns="90000" bIns="46800" rtlCol="0">
            <a:spAutoFit/>
          </a:bodyPr>
          <a:lstStyle/>
          <a:p>
            <a:pPr algn="ctr"/>
            <a:r>
              <a:rPr lang="en-US" altLang="zh-CN" dirty="0">
                <a:latin typeface="Times New Roman" panose="02020603050405020304" pitchFamily="18" charset="0"/>
              </a:rPr>
              <a:t>Final isotopic abundances in nova </a:t>
            </a:r>
            <a:r>
              <a:rPr lang="en-US" altLang="zh-CN" dirty="0" err="1">
                <a:latin typeface="Times New Roman" panose="02020603050405020304" pitchFamily="18" charset="0"/>
              </a:rPr>
              <a:t>ejecta</a:t>
            </a:r>
            <a:endParaRPr lang="zh-CN" altLang="en-US" sz="1800" dirty="0">
              <a:solidFill>
                <a:schemeClr val="tx1"/>
              </a:solidFill>
              <a:latin typeface="Times New Roman" panose="02020603050405020304" pitchFamily="18" charset="0"/>
            </a:endParaRPr>
          </a:p>
        </p:txBody>
      </p:sp>
      <p:sp>
        <p:nvSpPr>
          <p:cNvPr id="10" name="文本框 9"/>
          <p:cNvSpPr txBox="1"/>
          <p:nvPr/>
        </p:nvSpPr>
        <p:spPr bwMode="auto">
          <a:xfrm>
            <a:off x="120385" y="4229163"/>
            <a:ext cx="3855842" cy="371513"/>
          </a:xfrm>
          <a:prstGeom prst="rect">
            <a:avLst/>
          </a:prstGeom>
          <a:gradFill>
            <a:gsLst>
              <a:gs pos="0">
                <a:schemeClr val="bg1"/>
              </a:gs>
              <a:gs pos="100000">
                <a:srgbClr val="CCECFF"/>
              </a:gs>
            </a:gsLst>
            <a:path path="shape">
              <a:fillToRect l="50000" t="50000" r="50000" b="50000"/>
            </a:path>
          </a:gradFill>
          <a:ln>
            <a:noFill/>
          </a:ln>
          <a:effectLst/>
        </p:spPr>
        <p:txBody>
          <a:bodyPr wrap="none" lIns="90000" tIns="46800" rIns="90000" bIns="46800" rtlCol="0">
            <a:spAutoFit/>
          </a:bodyPr>
          <a:lstStyle/>
          <a:p>
            <a:pPr algn="ctr"/>
            <a:r>
              <a:rPr lang="en-US" altLang="zh-CN" dirty="0">
                <a:latin typeface="Times New Roman" panose="02020603050405020304" pitchFamily="18" charset="0"/>
              </a:rPr>
              <a:t>(Multi-zone) hydrodynamic simulations</a:t>
            </a:r>
          </a:p>
        </p:txBody>
      </p:sp>
      <p:sp>
        <p:nvSpPr>
          <p:cNvPr id="11" name="下箭头 10"/>
          <p:cNvSpPr/>
          <p:nvPr/>
        </p:nvSpPr>
        <p:spPr bwMode="auto">
          <a:xfrm>
            <a:off x="1852938" y="2779308"/>
            <a:ext cx="390736" cy="900000"/>
          </a:xfrm>
          <a:prstGeom prst="downArrow">
            <a:avLst/>
          </a:prstGeom>
          <a:ln/>
        </p:spPr>
        <p:style>
          <a:lnRef idx="1">
            <a:schemeClr val="accent1"/>
          </a:lnRef>
          <a:fillRef idx="2">
            <a:schemeClr val="accent1"/>
          </a:fillRef>
          <a:effectRef idx="1">
            <a:schemeClr val="accent1"/>
          </a:effectRef>
          <a:fontRef idx="minor">
            <a:schemeClr val="dk1"/>
          </a:fontRef>
        </p:style>
        <p:txBody>
          <a:bodyPr wrap="square" lIns="90000" tIns="46800" rIns="90000" bIns="46800" rtlCol="0" anchor="ctr">
            <a:spAutoFit/>
          </a:bodyPr>
          <a:lstStyle/>
          <a:p>
            <a:pPr algn="ctr">
              <a:lnSpc>
                <a:spcPct val="130000"/>
              </a:lnSpc>
            </a:pPr>
            <a:endParaRPr lang="zh-CN" altLang="en-US" dirty="0"/>
          </a:p>
        </p:txBody>
      </p:sp>
      <p:sp>
        <p:nvSpPr>
          <p:cNvPr id="12" name="下箭头 11"/>
          <p:cNvSpPr/>
          <p:nvPr/>
        </p:nvSpPr>
        <p:spPr bwMode="auto">
          <a:xfrm>
            <a:off x="1852938" y="4640002"/>
            <a:ext cx="390736" cy="720079"/>
          </a:xfrm>
          <a:prstGeom prst="downArrow">
            <a:avLst/>
          </a:prstGeom>
          <a:ln/>
        </p:spPr>
        <p:style>
          <a:lnRef idx="1">
            <a:schemeClr val="accent1"/>
          </a:lnRef>
          <a:fillRef idx="2">
            <a:schemeClr val="accent1"/>
          </a:fillRef>
          <a:effectRef idx="1">
            <a:schemeClr val="accent1"/>
          </a:effectRef>
          <a:fontRef idx="minor">
            <a:schemeClr val="dk1"/>
          </a:fontRef>
        </p:style>
        <p:txBody>
          <a:bodyPr wrap="square" lIns="90000" tIns="46800" rIns="90000" bIns="46800" rtlCol="0" anchor="ctr">
            <a:spAutoFit/>
          </a:bodyPr>
          <a:lstStyle/>
          <a:p>
            <a:pPr algn="ctr">
              <a:lnSpc>
                <a:spcPct val="130000"/>
              </a:lnSpc>
            </a:pPr>
            <a:endParaRPr lang="zh-CN" altLang="en-US" dirty="0"/>
          </a:p>
        </p:txBody>
      </p:sp>
      <p:sp>
        <p:nvSpPr>
          <p:cNvPr id="14" name="文本框 13"/>
          <p:cNvSpPr txBox="1"/>
          <p:nvPr/>
        </p:nvSpPr>
        <p:spPr bwMode="auto">
          <a:xfrm>
            <a:off x="0" y="3753841"/>
            <a:ext cx="4253385" cy="371513"/>
          </a:xfrm>
          <a:prstGeom prst="rect">
            <a:avLst/>
          </a:prstGeom>
          <a:gradFill>
            <a:gsLst>
              <a:gs pos="0">
                <a:schemeClr val="bg1"/>
              </a:gs>
              <a:gs pos="100000">
                <a:srgbClr val="CCECFF"/>
              </a:gs>
            </a:gsLst>
            <a:path path="shape">
              <a:fillToRect l="50000" t="50000" r="50000" b="50000"/>
            </a:path>
          </a:gradFill>
          <a:ln>
            <a:noFill/>
          </a:ln>
          <a:effectLst/>
        </p:spPr>
        <p:txBody>
          <a:bodyPr wrap="none" lIns="90000" tIns="46800" rIns="90000" bIns="46800" rtlCol="0">
            <a:spAutoFit/>
          </a:bodyPr>
          <a:lstStyle/>
          <a:p>
            <a:pPr algn="ctr"/>
            <a:r>
              <a:rPr lang="en-US" altLang="zh-CN" dirty="0">
                <a:latin typeface="Times New Roman" panose="02020603050405020304" pitchFamily="18" charset="0"/>
              </a:rPr>
              <a:t>One-zone post-processing nova calculations</a:t>
            </a:r>
          </a:p>
        </p:txBody>
      </p:sp>
      <p:sp>
        <p:nvSpPr>
          <p:cNvPr id="16" name="文本框 15"/>
          <p:cNvSpPr txBox="1"/>
          <p:nvPr/>
        </p:nvSpPr>
        <p:spPr bwMode="auto">
          <a:xfrm>
            <a:off x="4496709" y="3717576"/>
            <a:ext cx="4279034" cy="371513"/>
          </a:xfrm>
          <a:prstGeom prst="rect">
            <a:avLst/>
          </a:prstGeom>
          <a:gradFill>
            <a:gsLst>
              <a:gs pos="0">
                <a:schemeClr val="bg1"/>
              </a:gs>
              <a:gs pos="100000">
                <a:srgbClr val="CCECFF"/>
              </a:gs>
            </a:gsLst>
            <a:path path="shape">
              <a:fillToRect l="50000" t="50000" r="50000" b="50000"/>
            </a:path>
          </a:gradFill>
          <a:ln>
            <a:noFill/>
          </a:ln>
          <a:effectLst/>
        </p:spPr>
        <p:txBody>
          <a:bodyPr wrap="none" lIns="90000" tIns="46800" rIns="90000" bIns="46800" rtlCol="0">
            <a:spAutoFit/>
          </a:bodyPr>
          <a:lstStyle/>
          <a:p>
            <a:pPr algn="ctr"/>
            <a:r>
              <a:rPr lang="en-US" altLang="zh-CN" dirty="0">
                <a:latin typeface="Times New Roman" panose="02020603050405020304" pitchFamily="18" charset="0"/>
              </a:rPr>
              <a:t>One-zone post-processing XRB calculations</a:t>
            </a:r>
          </a:p>
        </p:txBody>
      </p:sp>
      <p:sp>
        <p:nvSpPr>
          <p:cNvPr id="17" name="文本框 16"/>
          <p:cNvSpPr txBox="1"/>
          <p:nvPr/>
        </p:nvSpPr>
        <p:spPr bwMode="auto">
          <a:xfrm>
            <a:off x="4966421" y="1356520"/>
            <a:ext cx="3339610" cy="371513"/>
          </a:xfrm>
          <a:prstGeom prst="rect">
            <a:avLst/>
          </a:prstGeom>
          <a:gradFill>
            <a:gsLst>
              <a:gs pos="0">
                <a:schemeClr val="bg1"/>
              </a:gs>
              <a:gs pos="100000">
                <a:srgbClr val="CCECFF"/>
              </a:gs>
            </a:gsLst>
            <a:path path="shape">
              <a:fillToRect l="50000" t="50000" r="50000" b="50000"/>
            </a:path>
          </a:gradFill>
          <a:ln>
            <a:noFill/>
          </a:ln>
          <a:effectLst/>
        </p:spPr>
        <p:txBody>
          <a:bodyPr wrap="none" lIns="90000" tIns="46800" rIns="90000" bIns="46800" rtlCol="0">
            <a:spAutoFit/>
          </a:bodyPr>
          <a:lstStyle/>
          <a:p>
            <a:pPr algn="ctr"/>
            <a:r>
              <a:rPr lang="en-US" altLang="zh-CN" dirty="0">
                <a:latin typeface="Times New Roman" panose="02020603050405020304" pitchFamily="18" charset="0"/>
              </a:rPr>
              <a:t>Temperature-density-time profiles</a:t>
            </a:r>
            <a:endParaRPr lang="zh-CN" altLang="en-US" sz="1800" dirty="0">
              <a:solidFill>
                <a:schemeClr val="tx1"/>
              </a:solidFill>
              <a:latin typeface="Times New Roman" panose="02020603050405020304" pitchFamily="18" charset="0"/>
            </a:endParaRPr>
          </a:p>
        </p:txBody>
      </p:sp>
      <p:sp>
        <p:nvSpPr>
          <p:cNvPr id="18" name="文本框 17"/>
          <p:cNvSpPr txBox="1"/>
          <p:nvPr/>
        </p:nvSpPr>
        <p:spPr bwMode="auto">
          <a:xfrm>
            <a:off x="4727542" y="1818389"/>
            <a:ext cx="3817369" cy="371513"/>
          </a:xfrm>
          <a:prstGeom prst="rect">
            <a:avLst/>
          </a:prstGeom>
          <a:gradFill>
            <a:gsLst>
              <a:gs pos="0">
                <a:schemeClr val="bg1"/>
              </a:gs>
              <a:gs pos="100000">
                <a:srgbClr val="CCECFF"/>
              </a:gs>
            </a:gsLst>
            <a:path path="shape">
              <a:fillToRect l="50000" t="50000" r="50000" b="50000"/>
            </a:path>
          </a:gradFill>
          <a:ln>
            <a:noFill/>
          </a:ln>
          <a:effectLst/>
        </p:spPr>
        <p:txBody>
          <a:bodyPr wrap="none" lIns="90000" tIns="46800" rIns="90000" bIns="46800" rtlCol="0">
            <a:spAutoFit/>
          </a:bodyPr>
          <a:lstStyle/>
          <a:p>
            <a:pPr algn="ctr"/>
            <a:r>
              <a:rPr lang="en-US" altLang="zh-CN" dirty="0">
                <a:latin typeface="Times New Roman" panose="02020603050405020304" pitchFamily="18" charset="0"/>
              </a:rPr>
              <a:t>The initial composition of the envelope</a:t>
            </a:r>
            <a:endParaRPr lang="zh-CN" altLang="en-US" sz="1800" dirty="0">
              <a:solidFill>
                <a:schemeClr val="tx1"/>
              </a:solidFill>
              <a:latin typeface="Times New Roman" panose="02020603050405020304" pitchFamily="18" charset="0"/>
            </a:endParaRPr>
          </a:p>
        </p:txBody>
      </p:sp>
      <p:sp>
        <p:nvSpPr>
          <p:cNvPr id="19" name="文本框 18"/>
          <p:cNvSpPr txBox="1"/>
          <p:nvPr/>
        </p:nvSpPr>
        <p:spPr bwMode="auto">
          <a:xfrm>
            <a:off x="4955168" y="2280258"/>
            <a:ext cx="3362116" cy="371513"/>
          </a:xfrm>
          <a:prstGeom prst="rect">
            <a:avLst/>
          </a:prstGeom>
          <a:gradFill>
            <a:gsLst>
              <a:gs pos="0">
                <a:schemeClr val="bg1"/>
              </a:gs>
              <a:gs pos="100000">
                <a:srgbClr val="CCECFF"/>
              </a:gs>
            </a:gsLst>
            <a:path path="shape">
              <a:fillToRect l="50000" t="50000" r="50000" b="50000"/>
            </a:path>
          </a:gradFill>
          <a:ln>
            <a:noFill/>
          </a:ln>
          <a:effectLst/>
        </p:spPr>
        <p:txBody>
          <a:bodyPr wrap="none" lIns="90000" tIns="46800" rIns="90000" bIns="46800" rtlCol="0">
            <a:spAutoFit/>
          </a:bodyPr>
          <a:lstStyle/>
          <a:p>
            <a:pPr algn="ctr"/>
            <a:r>
              <a:rPr lang="en-US" altLang="zh-CN" dirty="0">
                <a:latin typeface="Times New Roman" panose="02020603050405020304" pitchFamily="18" charset="0"/>
              </a:rPr>
              <a:t>Reaction-rate and </a:t>
            </a:r>
            <a:r>
              <a:rPr lang="en-US" altLang="zh-CN" i="1" dirty="0">
                <a:latin typeface="Times New Roman" panose="02020603050405020304" pitchFamily="18" charset="0"/>
              </a:rPr>
              <a:t>Q</a:t>
            </a:r>
            <a:r>
              <a:rPr lang="en-US" altLang="zh-CN" dirty="0">
                <a:latin typeface="Times New Roman" panose="02020603050405020304" pitchFamily="18" charset="0"/>
              </a:rPr>
              <a:t>-value library</a:t>
            </a:r>
            <a:endParaRPr lang="zh-CN" altLang="en-US" sz="1800" dirty="0">
              <a:solidFill>
                <a:schemeClr val="tx1"/>
              </a:solidFill>
              <a:latin typeface="Times New Roman" panose="02020603050405020304" pitchFamily="18" charset="0"/>
            </a:endParaRPr>
          </a:p>
        </p:txBody>
      </p:sp>
      <p:sp>
        <p:nvSpPr>
          <p:cNvPr id="20" name="文本框 19"/>
          <p:cNvSpPr txBox="1"/>
          <p:nvPr/>
        </p:nvSpPr>
        <p:spPr bwMode="auto">
          <a:xfrm>
            <a:off x="4172903" y="5400003"/>
            <a:ext cx="4926647" cy="371513"/>
          </a:xfrm>
          <a:prstGeom prst="rect">
            <a:avLst/>
          </a:prstGeom>
          <a:gradFill>
            <a:gsLst>
              <a:gs pos="0">
                <a:schemeClr val="bg1"/>
              </a:gs>
              <a:gs pos="100000">
                <a:srgbClr val="CCECFF"/>
              </a:gs>
            </a:gsLst>
            <a:path path="shape">
              <a:fillToRect l="50000" t="50000" r="50000" b="50000"/>
            </a:path>
          </a:gradFill>
          <a:ln>
            <a:noFill/>
          </a:ln>
          <a:effectLst/>
        </p:spPr>
        <p:txBody>
          <a:bodyPr wrap="none" lIns="90000" tIns="46800" rIns="90000" bIns="46800" rtlCol="0">
            <a:spAutoFit/>
          </a:bodyPr>
          <a:lstStyle/>
          <a:p>
            <a:pPr algn="ctr"/>
            <a:r>
              <a:rPr lang="en-US" altLang="zh-CN" dirty="0">
                <a:latin typeface="Times New Roman" panose="02020603050405020304" pitchFamily="18" charset="0"/>
              </a:rPr>
              <a:t>Light curves (rise time, shape and peak luminosity)</a:t>
            </a:r>
            <a:endParaRPr lang="zh-CN" altLang="en-US" sz="1800" dirty="0">
              <a:solidFill>
                <a:schemeClr val="tx1"/>
              </a:solidFill>
              <a:latin typeface="Times New Roman" panose="02020603050405020304" pitchFamily="18" charset="0"/>
            </a:endParaRPr>
          </a:p>
        </p:txBody>
      </p:sp>
      <p:sp>
        <p:nvSpPr>
          <p:cNvPr id="21" name="文本框 20"/>
          <p:cNvSpPr txBox="1"/>
          <p:nvPr/>
        </p:nvSpPr>
        <p:spPr bwMode="auto">
          <a:xfrm>
            <a:off x="5120758" y="4936538"/>
            <a:ext cx="3030936" cy="371513"/>
          </a:xfrm>
          <a:prstGeom prst="rect">
            <a:avLst/>
          </a:prstGeom>
          <a:gradFill>
            <a:gsLst>
              <a:gs pos="0">
                <a:schemeClr val="bg1"/>
              </a:gs>
              <a:gs pos="100000">
                <a:srgbClr val="CCECFF"/>
              </a:gs>
            </a:gsLst>
            <a:path path="shape">
              <a:fillToRect l="50000" t="50000" r="50000" b="50000"/>
            </a:path>
          </a:gradFill>
          <a:ln>
            <a:noFill/>
          </a:ln>
          <a:effectLst/>
        </p:spPr>
        <p:txBody>
          <a:bodyPr wrap="none" lIns="90000" tIns="46800" rIns="90000" bIns="46800" rtlCol="0">
            <a:spAutoFit/>
          </a:bodyPr>
          <a:lstStyle/>
          <a:p>
            <a:pPr algn="ctr"/>
            <a:r>
              <a:rPr lang="en-US" altLang="zh-CN" dirty="0">
                <a:latin typeface="Times New Roman" panose="02020603050405020304" pitchFamily="18" charset="0"/>
              </a:rPr>
              <a:t>Nuclear energy generation rate</a:t>
            </a:r>
            <a:endParaRPr lang="zh-CN" altLang="en-US" sz="1800" dirty="0">
              <a:solidFill>
                <a:schemeClr val="tx1"/>
              </a:solidFill>
              <a:latin typeface="Times New Roman" panose="02020603050405020304" pitchFamily="18" charset="0"/>
            </a:endParaRPr>
          </a:p>
        </p:txBody>
      </p:sp>
      <p:sp>
        <p:nvSpPr>
          <p:cNvPr id="22" name="文本框 21"/>
          <p:cNvSpPr txBox="1"/>
          <p:nvPr/>
        </p:nvSpPr>
        <p:spPr bwMode="auto">
          <a:xfrm>
            <a:off x="4875018" y="5814388"/>
            <a:ext cx="3522416" cy="371513"/>
          </a:xfrm>
          <a:prstGeom prst="rect">
            <a:avLst/>
          </a:prstGeom>
          <a:gradFill>
            <a:gsLst>
              <a:gs pos="0">
                <a:schemeClr val="bg1"/>
              </a:gs>
              <a:gs pos="100000">
                <a:srgbClr val="CCECFF"/>
              </a:gs>
            </a:gsLst>
            <a:path path="shape">
              <a:fillToRect l="50000" t="50000" r="50000" b="50000"/>
            </a:path>
          </a:gradFill>
          <a:ln>
            <a:noFill/>
          </a:ln>
          <a:effectLst/>
        </p:spPr>
        <p:txBody>
          <a:bodyPr wrap="none" lIns="90000" tIns="46800" rIns="90000" bIns="46800" rtlCol="0">
            <a:spAutoFit/>
          </a:bodyPr>
          <a:lstStyle/>
          <a:p>
            <a:pPr algn="ctr"/>
            <a:r>
              <a:rPr lang="en-US" altLang="zh-CN" dirty="0">
                <a:latin typeface="Times New Roman" panose="02020603050405020304" pitchFamily="18" charset="0"/>
              </a:rPr>
              <a:t>Final composition of the burst ashes</a:t>
            </a:r>
            <a:endParaRPr lang="zh-CN" altLang="en-US" sz="1800" dirty="0">
              <a:solidFill>
                <a:schemeClr val="tx1"/>
              </a:solidFill>
              <a:latin typeface="Times New Roman" panose="02020603050405020304" pitchFamily="18" charset="0"/>
            </a:endParaRPr>
          </a:p>
        </p:txBody>
      </p:sp>
      <p:sp>
        <p:nvSpPr>
          <p:cNvPr id="23" name="下箭头 22"/>
          <p:cNvSpPr/>
          <p:nvPr/>
        </p:nvSpPr>
        <p:spPr bwMode="auto">
          <a:xfrm>
            <a:off x="6440858" y="2727970"/>
            <a:ext cx="390736" cy="900000"/>
          </a:xfrm>
          <a:prstGeom prst="downArrow">
            <a:avLst/>
          </a:prstGeom>
          <a:ln/>
        </p:spPr>
        <p:style>
          <a:lnRef idx="1">
            <a:schemeClr val="accent1"/>
          </a:lnRef>
          <a:fillRef idx="2">
            <a:schemeClr val="accent1"/>
          </a:fillRef>
          <a:effectRef idx="1">
            <a:schemeClr val="accent1"/>
          </a:effectRef>
          <a:fontRef idx="minor">
            <a:schemeClr val="dk1"/>
          </a:fontRef>
        </p:style>
        <p:txBody>
          <a:bodyPr wrap="square" lIns="90000" tIns="46800" rIns="90000" bIns="46800" rtlCol="0" anchor="ctr">
            <a:spAutoFit/>
          </a:bodyPr>
          <a:lstStyle/>
          <a:p>
            <a:pPr algn="ctr">
              <a:lnSpc>
                <a:spcPct val="130000"/>
              </a:lnSpc>
            </a:pPr>
            <a:endParaRPr lang="zh-CN" altLang="en-US" dirty="0"/>
          </a:p>
        </p:txBody>
      </p:sp>
      <p:sp>
        <p:nvSpPr>
          <p:cNvPr id="24" name="下箭头 23"/>
          <p:cNvSpPr/>
          <p:nvPr/>
        </p:nvSpPr>
        <p:spPr bwMode="auto">
          <a:xfrm>
            <a:off x="6440858" y="4179445"/>
            <a:ext cx="390736" cy="720079"/>
          </a:xfrm>
          <a:prstGeom prst="downArrow">
            <a:avLst/>
          </a:prstGeom>
          <a:ln/>
        </p:spPr>
        <p:style>
          <a:lnRef idx="1">
            <a:schemeClr val="accent1"/>
          </a:lnRef>
          <a:fillRef idx="2">
            <a:schemeClr val="accent1"/>
          </a:fillRef>
          <a:effectRef idx="1">
            <a:schemeClr val="accent1"/>
          </a:effectRef>
          <a:fontRef idx="minor">
            <a:schemeClr val="dk1"/>
          </a:fontRef>
        </p:style>
        <p:txBody>
          <a:bodyPr wrap="square" lIns="90000" tIns="46800" rIns="90000" bIns="46800" rtlCol="0" anchor="ctr">
            <a:spAutoFit/>
          </a:bodyPr>
          <a:lstStyle/>
          <a:p>
            <a:pPr algn="ctr">
              <a:lnSpc>
                <a:spcPct val="130000"/>
              </a:lnSpc>
            </a:pPr>
            <a:endParaRPr lang="zh-CN" altLang="en-US" dirty="0"/>
          </a:p>
        </p:txBody>
      </p:sp>
      <p:sp>
        <p:nvSpPr>
          <p:cNvPr id="25" name="Text Box 3"/>
          <p:cNvSpPr txBox="1">
            <a:spLocks noChangeArrowheads="1"/>
          </p:cNvSpPr>
          <p:nvPr/>
        </p:nvSpPr>
        <p:spPr bwMode="auto">
          <a:xfrm>
            <a:off x="5919299" y="144000"/>
            <a:ext cx="3116751" cy="400110"/>
          </a:xfrm>
          <a:prstGeom prst="rect">
            <a:avLst/>
          </a:prstGeom>
          <a:noFill/>
          <a:ln>
            <a:noFill/>
          </a:ln>
          <a:effectLst/>
        </p:spPr>
        <p:txBody>
          <a:bodyPr wrap="none" anchor="ctr">
            <a:spAutoFit/>
          </a:bodyPr>
          <a:lstStyle>
            <a:lvl1pPr algn="l" eaLnBrk="0" hangingPunct="0">
              <a:defRPr>
                <a:solidFill>
                  <a:schemeClr val="tx1"/>
                </a:solidFill>
                <a:latin typeface="Times New Roman" panose="02020603050405020304" pitchFamily="18" charset="0"/>
                <a:ea typeface="宋体" panose="02010600030101010101" pitchFamily="2" charset="-122"/>
              </a:defRPr>
            </a:lvl1pPr>
            <a:lvl2pPr marL="742950" indent="-285750" algn="l" eaLnBrk="0" hangingPunct="0">
              <a:defRPr>
                <a:solidFill>
                  <a:schemeClr val="tx1"/>
                </a:solidFill>
                <a:latin typeface="Times New Roman" panose="02020603050405020304" pitchFamily="18" charset="0"/>
                <a:ea typeface="宋体" panose="02010600030101010101" pitchFamily="2" charset="-122"/>
              </a:defRPr>
            </a:lvl2pPr>
            <a:lvl3pPr marL="1143000" indent="-228600" algn="l" eaLnBrk="0" hangingPunct="0">
              <a:defRPr>
                <a:solidFill>
                  <a:schemeClr val="tx1"/>
                </a:solidFill>
                <a:latin typeface="Times New Roman" panose="02020603050405020304" pitchFamily="18" charset="0"/>
                <a:ea typeface="宋体" panose="02010600030101010101" pitchFamily="2" charset="-122"/>
              </a:defRPr>
            </a:lvl3pPr>
            <a:lvl4pPr marL="1600200" indent="-228600" algn="l" eaLnBrk="0" hangingPunct="0">
              <a:defRPr>
                <a:solidFill>
                  <a:schemeClr val="tx1"/>
                </a:solidFill>
                <a:latin typeface="Times New Roman" panose="02020603050405020304" pitchFamily="18" charset="0"/>
                <a:ea typeface="宋体" panose="02010600030101010101" pitchFamily="2" charset="-122"/>
              </a:defRPr>
            </a:lvl4pPr>
            <a:lvl5pPr marL="2057400" indent="-228600" algn="l" eaLnBrk="0" hangingPunct="0">
              <a:defRPr>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Times New Roman" panose="02020603050405020304" pitchFamily="18" charset="0"/>
                <a:ea typeface="宋体" panose="02010600030101010101" pitchFamily="2" charset="-122"/>
              </a:defRPr>
            </a:lvl9pPr>
          </a:lstStyle>
          <a:p>
            <a:pPr algn="r" eaLnBrk="1" hangingPunct="1"/>
            <a:r>
              <a:rPr lang="en-US" altLang="zh-CN" sz="2000" b="1" dirty="0">
                <a:solidFill>
                  <a:schemeClr val="bg1"/>
                </a:solidFill>
              </a:rPr>
              <a:t>Astrophysical implications</a:t>
            </a:r>
          </a:p>
        </p:txBody>
      </p:sp>
      <p:sp>
        <p:nvSpPr>
          <p:cNvPr id="26" name="Rectangle 3"/>
          <p:cNvSpPr>
            <a:spLocks noChangeArrowheads="1"/>
          </p:cNvSpPr>
          <p:nvPr/>
        </p:nvSpPr>
        <p:spPr bwMode="auto">
          <a:xfrm>
            <a:off x="763339" y="892346"/>
            <a:ext cx="2569934" cy="369332"/>
          </a:xfrm>
          <a:prstGeom prst="rect">
            <a:avLst/>
          </a:prstGeom>
          <a:gradFill rotWithShape="1">
            <a:gsLst>
              <a:gs pos="0">
                <a:srgbClr val="CCCCFF"/>
              </a:gs>
              <a:gs pos="50000">
                <a:srgbClr val="FFFFFF"/>
              </a:gs>
              <a:gs pos="100000">
                <a:srgbClr val="CCCCFF"/>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lgn="l" eaLnBrk="0" hangingPunct="0">
              <a:defRPr>
                <a:solidFill>
                  <a:schemeClr val="tx1"/>
                </a:solidFill>
                <a:latin typeface="Times New Roman" panose="02020603050405020304" pitchFamily="18" charset="0"/>
                <a:ea typeface="宋体" panose="02010600030101010101" pitchFamily="2" charset="-122"/>
              </a:defRPr>
            </a:lvl1pPr>
            <a:lvl2pPr marL="742950" indent="-285750" algn="l" eaLnBrk="0" hangingPunct="0">
              <a:defRPr>
                <a:solidFill>
                  <a:schemeClr val="tx1"/>
                </a:solidFill>
                <a:latin typeface="Times New Roman" panose="02020603050405020304" pitchFamily="18" charset="0"/>
                <a:ea typeface="宋体" panose="02010600030101010101" pitchFamily="2" charset="-122"/>
              </a:defRPr>
            </a:lvl2pPr>
            <a:lvl3pPr marL="1143000" indent="-228600" algn="l" eaLnBrk="0" hangingPunct="0">
              <a:defRPr>
                <a:solidFill>
                  <a:schemeClr val="tx1"/>
                </a:solidFill>
                <a:latin typeface="Times New Roman" panose="02020603050405020304" pitchFamily="18" charset="0"/>
                <a:ea typeface="宋体" panose="02010600030101010101" pitchFamily="2" charset="-122"/>
              </a:defRPr>
            </a:lvl3pPr>
            <a:lvl4pPr marL="1600200" indent="-228600" algn="l" eaLnBrk="0" hangingPunct="0">
              <a:defRPr>
                <a:solidFill>
                  <a:schemeClr val="tx1"/>
                </a:solidFill>
                <a:latin typeface="Times New Roman" panose="02020603050405020304" pitchFamily="18" charset="0"/>
                <a:ea typeface="宋体" panose="02010600030101010101" pitchFamily="2" charset="-122"/>
              </a:defRPr>
            </a:lvl4pPr>
            <a:lvl5pPr marL="2057400" indent="-228600" algn="l" eaLnBrk="0" hangingPunct="0">
              <a:defRPr>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Times New Roman" panose="02020603050405020304" pitchFamily="18" charset="0"/>
                <a:ea typeface="宋体" panose="02010600030101010101" pitchFamily="2" charset="-122"/>
              </a:defRPr>
            </a:lvl9pPr>
          </a:lstStyle>
          <a:p>
            <a:pPr eaLnBrk="1" hangingPunct="1"/>
            <a:r>
              <a:rPr lang="en-US" altLang="zh-CN" dirty="0"/>
              <a:t>Classical nova explosions</a:t>
            </a:r>
          </a:p>
        </p:txBody>
      </p:sp>
      <p:sp>
        <p:nvSpPr>
          <p:cNvPr id="27" name="Rectangle 3"/>
          <p:cNvSpPr>
            <a:spLocks noChangeArrowheads="1"/>
          </p:cNvSpPr>
          <p:nvPr/>
        </p:nvSpPr>
        <p:spPr bwMode="auto">
          <a:xfrm>
            <a:off x="5644640" y="892346"/>
            <a:ext cx="1983172" cy="369332"/>
          </a:xfrm>
          <a:prstGeom prst="rect">
            <a:avLst/>
          </a:prstGeom>
          <a:gradFill rotWithShape="1">
            <a:gsLst>
              <a:gs pos="0">
                <a:srgbClr val="CCCCFF"/>
              </a:gs>
              <a:gs pos="50000">
                <a:srgbClr val="FFFFFF"/>
              </a:gs>
              <a:gs pos="100000">
                <a:srgbClr val="CCCCFF"/>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lgn="l" eaLnBrk="0" hangingPunct="0">
              <a:defRPr>
                <a:solidFill>
                  <a:schemeClr val="tx1"/>
                </a:solidFill>
                <a:latin typeface="Times New Roman" panose="02020603050405020304" pitchFamily="18" charset="0"/>
                <a:ea typeface="宋体" panose="02010600030101010101" pitchFamily="2" charset="-122"/>
              </a:defRPr>
            </a:lvl1pPr>
            <a:lvl2pPr marL="742950" indent="-285750" algn="l" eaLnBrk="0" hangingPunct="0">
              <a:defRPr>
                <a:solidFill>
                  <a:schemeClr val="tx1"/>
                </a:solidFill>
                <a:latin typeface="Times New Roman" panose="02020603050405020304" pitchFamily="18" charset="0"/>
                <a:ea typeface="宋体" panose="02010600030101010101" pitchFamily="2" charset="-122"/>
              </a:defRPr>
            </a:lvl2pPr>
            <a:lvl3pPr marL="1143000" indent="-228600" algn="l" eaLnBrk="0" hangingPunct="0">
              <a:defRPr>
                <a:solidFill>
                  <a:schemeClr val="tx1"/>
                </a:solidFill>
                <a:latin typeface="Times New Roman" panose="02020603050405020304" pitchFamily="18" charset="0"/>
                <a:ea typeface="宋体" panose="02010600030101010101" pitchFamily="2" charset="-122"/>
              </a:defRPr>
            </a:lvl3pPr>
            <a:lvl4pPr marL="1600200" indent="-228600" algn="l" eaLnBrk="0" hangingPunct="0">
              <a:defRPr>
                <a:solidFill>
                  <a:schemeClr val="tx1"/>
                </a:solidFill>
                <a:latin typeface="Times New Roman" panose="02020603050405020304" pitchFamily="18" charset="0"/>
                <a:ea typeface="宋体" panose="02010600030101010101" pitchFamily="2" charset="-122"/>
              </a:defRPr>
            </a:lvl4pPr>
            <a:lvl5pPr marL="2057400" indent="-228600" algn="l" eaLnBrk="0" hangingPunct="0">
              <a:defRPr>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Times New Roman" panose="02020603050405020304" pitchFamily="18" charset="0"/>
                <a:ea typeface="宋体" panose="02010600030101010101" pitchFamily="2" charset="-122"/>
              </a:defRPr>
            </a:lvl9pPr>
          </a:lstStyle>
          <a:p>
            <a:pPr eaLnBrk="1" hangingPunct="1"/>
            <a:r>
              <a:rPr lang="en-US" altLang="zh-CN" dirty="0"/>
              <a:t>Type I X-ray bursts</a:t>
            </a:r>
          </a:p>
        </p:txBody>
      </p:sp>
      <p:sp>
        <p:nvSpPr>
          <p:cNvPr id="28" name="下箭头 27"/>
          <p:cNvSpPr/>
          <p:nvPr/>
        </p:nvSpPr>
        <p:spPr bwMode="auto">
          <a:xfrm rot="13291860">
            <a:off x="5698531" y="2600079"/>
            <a:ext cx="390736" cy="720079"/>
          </a:xfrm>
          <a:prstGeom prst="downArrow">
            <a:avLst/>
          </a:prstGeom>
          <a:solidFill>
            <a:srgbClr val="FFCCFF"/>
          </a:solidFill>
          <a:ln/>
        </p:spPr>
        <p:style>
          <a:lnRef idx="1">
            <a:schemeClr val="accent1"/>
          </a:lnRef>
          <a:fillRef idx="2">
            <a:schemeClr val="accent1"/>
          </a:fillRef>
          <a:effectRef idx="1">
            <a:schemeClr val="accent1"/>
          </a:effectRef>
          <a:fontRef idx="minor">
            <a:schemeClr val="dk1"/>
          </a:fontRef>
        </p:style>
        <p:txBody>
          <a:bodyPr wrap="square" lIns="90000" tIns="46800" rIns="90000" bIns="46800" rtlCol="0" anchor="ctr">
            <a:spAutoFit/>
          </a:bodyPr>
          <a:lstStyle/>
          <a:p>
            <a:pPr algn="ctr">
              <a:lnSpc>
                <a:spcPct val="130000"/>
              </a:lnSpc>
            </a:pPr>
            <a:endParaRPr lang="zh-CN" altLang="en-US" dirty="0"/>
          </a:p>
        </p:txBody>
      </p:sp>
      <p:sp>
        <p:nvSpPr>
          <p:cNvPr id="29" name="下箭头 28"/>
          <p:cNvSpPr/>
          <p:nvPr/>
        </p:nvSpPr>
        <p:spPr bwMode="auto">
          <a:xfrm rot="8268127">
            <a:off x="2386990" y="2606728"/>
            <a:ext cx="390736" cy="720079"/>
          </a:xfrm>
          <a:prstGeom prst="downArrow">
            <a:avLst/>
          </a:prstGeom>
          <a:solidFill>
            <a:srgbClr val="FFCCFF"/>
          </a:solidFill>
          <a:ln/>
        </p:spPr>
        <p:style>
          <a:lnRef idx="1">
            <a:schemeClr val="accent1"/>
          </a:lnRef>
          <a:fillRef idx="2">
            <a:schemeClr val="accent1"/>
          </a:fillRef>
          <a:effectRef idx="1">
            <a:schemeClr val="accent1"/>
          </a:effectRef>
          <a:fontRef idx="minor">
            <a:schemeClr val="dk1"/>
          </a:fontRef>
        </p:style>
        <p:txBody>
          <a:bodyPr wrap="square" lIns="90000" tIns="46800" rIns="90000" bIns="46800" rtlCol="0" anchor="ctr">
            <a:spAutoFit/>
          </a:bodyPr>
          <a:lstStyle/>
          <a:p>
            <a:pPr algn="ctr">
              <a:lnSpc>
                <a:spcPct val="130000"/>
              </a:lnSpc>
            </a:pPr>
            <a:endParaRPr lang="zh-CN" altLang="en-US" dirty="0"/>
          </a:p>
        </p:txBody>
      </p:sp>
      <p:sp>
        <p:nvSpPr>
          <p:cNvPr id="30" name="文本框 29"/>
          <p:cNvSpPr txBox="1"/>
          <p:nvPr/>
        </p:nvSpPr>
        <p:spPr bwMode="auto">
          <a:xfrm>
            <a:off x="2927413" y="3006093"/>
            <a:ext cx="2627359" cy="648512"/>
          </a:xfrm>
          <a:prstGeom prst="rect">
            <a:avLst/>
          </a:prstGeom>
          <a:gradFill>
            <a:gsLst>
              <a:gs pos="0">
                <a:schemeClr val="bg1"/>
              </a:gs>
              <a:gs pos="100000">
                <a:srgbClr val="FFCCFF"/>
              </a:gs>
            </a:gsLst>
            <a:path path="shape">
              <a:fillToRect l="50000" t="50000" r="50000" b="50000"/>
            </a:path>
          </a:gradFill>
          <a:ln>
            <a:noFill/>
          </a:ln>
          <a:effectLst/>
        </p:spPr>
        <p:txBody>
          <a:bodyPr wrap="square" lIns="90000" tIns="46800" rIns="90000" bIns="46800" rtlCol="0">
            <a:spAutoFit/>
          </a:bodyPr>
          <a:lstStyle/>
          <a:p>
            <a:pPr algn="ctr"/>
            <a:r>
              <a:rPr lang="en-US" altLang="zh-CN" dirty="0">
                <a:latin typeface="Times New Roman" panose="02020603050405020304" pitchFamily="18" charset="0"/>
                <a:cs typeface="Times New Roman" panose="02020603050405020304" pitchFamily="18" charset="0"/>
              </a:rPr>
              <a:t>Nuclear physics quantities affect model predictions. </a:t>
            </a:r>
            <a:endParaRPr lang="zh-CN" altLang="en-US" dirty="0">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4205263900"/>
      </p:ext>
    </p:extLst>
  </p:cSld>
  <p:clrMapOvr>
    <a:masterClrMapping/>
  </p:clrMapOvr>
</p:sld>
</file>

<file path=ppt/slides/slide4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a:extLst>
              <a:ext uri="{FF2B5EF4-FFF2-40B4-BE49-F238E27FC236}">
                <a16:creationId xmlns:a16="http://schemas.microsoft.com/office/drawing/2014/main" id="{29C8A881-FD12-4830-BD99-8285AEF6A871}"/>
              </a:ext>
            </a:extLst>
          </p:cNvPr>
          <p:cNvSpPr txBox="1"/>
          <p:nvPr/>
        </p:nvSpPr>
        <p:spPr>
          <a:xfrm>
            <a:off x="0" y="0"/>
            <a:ext cx="9144000" cy="5262979"/>
          </a:xfrm>
          <a:prstGeom prst="rect">
            <a:avLst/>
          </a:prstGeom>
          <a:noFill/>
        </p:spPr>
        <p:txBody>
          <a:bodyPr wrap="square">
            <a:spAutoFit/>
          </a:bodyPr>
          <a:lstStyle/>
          <a:p>
            <a:r>
              <a:rPr lang="en-US" altLang="zh-CN" sz="1600" dirty="0"/>
              <a:t>I suggest we ask Craig to support the A-2 and Type-M form factors for calibration sources. I’ve listed what we’d use each for below. Most of the labs x-ray/gamma sources are available as Type M or Type D disks. Type M seems preferable to Type D because the thin window will allow us to calibrate the x-ray detector at low energies, and because it lets us use the lab’s 152Eu and 60Co sources.</a:t>
            </a:r>
          </a:p>
          <a:p>
            <a:r>
              <a:rPr lang="en-US" altLang="zh-CN" sz="1600" dirty="0"/>
              <a:t> </a:t>
            </a:r>
          </a:p>
          <a:p>
            <a:r>
              <a:rPr lang="en-US" altLang="zh-CN" sz="1600" dirty="0"/>
              <a:t>I’ve tried to select sources based on the following criteria:</a:t>
            </a:r>
          </a:p>
          <a:p>
            <a:r>
              <a:rPr lang="en-US" altLang="zh-CN" sz="1600" dirty="0"/>
              <a:t>Fit between the detectors (0.742” / 18.85 mm face to face). Needs to be &lt;0.84” if needs mounted at same angle as target holder.</a:t>
            </a:r>
          </a:p>
          <a:p>
            <a:r>
              <a:rPr lang="en-US" altLang="zh-CN" sz="1600" dirty="0"/>
              <a:t>Alpha source: Joe already selected </a:t>
            </a:r>
            <a:r>
              <a:rPr lang="en-US" altLang="zh-CN" sz="1600" baseline="30000" dirty="0"/>
              <a:t>228</a:t>
            </a:r>
            <a:r>
              <a:rPr lang="en-US" altLang="zh-CN" sz="1600" dirty="0"/>
              <a:t>Th</a:t>
            </a:r>
          </a:p>
          <a:p>
            <a:r>
              <a:rPr lang="en-US" altLang="zh-CN" sz="1600" dirty="0"/>
              <a:t>X-rays and gammas:</a:t>
            </a:r>
          </a:p>
          <a:p>
            <a:pPr lvl="1"/>
            <a:r>
              <a:rPr lang="en-US" altLang="zh-CN" sz="1600" dirty="0"/>
              <a:t>8-40 keV x-rays. Germanium absorption edge is at 11.1 keV, so would be nice to have a data points above and below this.</a:t>
            </a:r>
          </a:p>
          <a:p>
            <a:pPr lvl="1"/>
            <a:r>
              <a:rPr lang="en-US" altLang="zh-CN" sz="1600" dirty="0"/>
              <a:t>higher energy gammas for the large volume detectors</a:t>
            </a:r>
          </a:p>
          <a:p>
            <a:r>
              <a:rPr lang="en-US" altLang="zh-CN" sz="1600" dirty="0"/>
              <a:t>Would like to be able to look for coincidences</a:t>
            </a:r>
          </a:p>
          <a:p>
            <a:r>
              <a:rPr lang="en-US" altLang="zh-CN" sz="1600" dirty="0"/>
              <a:t>Rates:</a:t>
            </a:r>
          </a:p>
          <a:p>
            <a:pPr lvl="1"/>
            <a:r>
              <a:rPr lang="en-US" altLang="zh-CN" sz="1600" dirty="0"/>
              <a:t>Don’t want much more than 100 counts/s in any detector</a:t>
            </a:r>
          </a:p>
          <a:p>
            <a:pPr lvl="1"/>
            <a:r>
              <a:rPr lang="en-US" altLang="zh-CN" sz="1600" dirty="0"/>
              <a:t>Want at least 10k counts/day in each peak we use</a:t>
            </a:r>
          </a:p>
          <a:p>
            <a:r>
              <a:rPr lang="en-US" altLang="zh-CN" sz="1600" b="1" dirty="0"/>
              <a:t> </a:t>
            </a:r>
            <a:endParaRPr lang="en-US" altLang="zh-CN" sz="1600" dirty="0"/>
          </a:p>
          <a:p>
            <a:r>
              <a:rPr lang="en-US" altLang="zh-CN" sz="1600" dirty="0"/>
              <a:t>I’ve assumed the following absolute efficiencies:</a:t>
            </a:r>
          </a:p>
          <a:p>
            <a:r>
              <a:rPr lang="en-US" altLang="zh-CN" sz="1600" dirty="0"/>
              <a:t>·         0.33% for high volume detectors (rough estimate from CAD model and detector datasheet)</a:t>
            </a:r>
          </a:p>
          <a:p>
            <a:r>
              <a:rPr lang="en-US" altLang="zh-CN" sz="1600" dirty="0"/>
              <a:t>·         11% for x-ray detector</a:t>
            </a:r>
          </a:p>
        </p:txBody>
      </p:sp>
    </p:spTree>
    <p:extLst>
      <p:ext uri="{BB962C8B-B14F-4D97-AF65-F5344CB8AC3E}">
        <p14:creationId xmlns:p14="http://schemas.microsoft.com/office/powerpoint/2010/main" val="1332175356"/>
      </p:ext>
    </p:extLst>
  </p:cSld>
  <p:clrMapOvr>
    <a:masterClrMapping/>
  </p:clrMapOvr>
</p:sld>
</file>

<file path=ppt/slides/slide4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55" name="Picture 2" descr="image004">
            <a:extLst>
              <a:ext uri="{FF2B5EF4-FFF2-40B4-BE49-F238E27FC236}">
                <a16:creationId xmlns:a16="http://schemas.microsoft.com/office/drawing/2014/main" id="{26646C89-7A34-492D-B6DC-6F2B52CAADBC}"/>
              </a:ext>
            </a:extLst>
          </p:cNvPr>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0" y="369332"/>
            <a:ext cx="7305675" cy="2247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Rectangle 4">
            <a:extLst>
              <a:ext uri="{FF2B5EF4-FFF2-40B4-BE49-F238E27FC236}">
                <a16:creationId xmlns:a16="http://schemas.microsoft.com/office/drawing/2014/main" id="{D2176A65-9648-4775-BA28-F3229E77BB3B}"/>
              </a:ext>
            </a:extLst>
          </p:cNvPr>
          <p:cNvSpPr/>
          <p:nvPr/>
        </p:nvSpPr>
        <p:spPr>
          <a:xfrm>
            <a:off x="0" y="2617232"/>
            <a:ext cx="9144000" cy="3693319"/>
          </a:xfrm>
          <a:prstGeom prst="rect">
            <a:avLst/>
          </a:prstGeom>
        </p:spPr>
        <p:txBody>
          <a:bodyPr wrap="square">
            <a:spAutoFit/>
          </a:bodyPr>
          <a:lstStyle/>
          <a:p>
            <a:pPr>
              <a:spcAft>
                <a:spcPts val="0"/>
              </a:spcAft>
            </a:pPr>
            <a:r>
              <a:rPr lang="en-US" altLang="zh-CN" dirty="0">
                <a:latin typeface="Calibri" panose="020F0502020204030204" pitchFamily="34" charset="0"/>
              </a:rPr>
              <a:t>We can use </a:t>
            </a:r>
            <a:r>
              <a:rPr lang="en-US" altLang="zh-CN" dirty="0" err="1">
                <a:latin typeface="Calibri" panose="020F0502020204030204" pitchFamily="34" charset="0"/>
              </a:rPr>
              <a:t>use</a:t>
            </a:r>
            <a:r>
              <a:rPr lang="en-US" altLang="zh-CN" dirty="0">
                <a:latin typeface="Calibri" panose="020F0502020204030204" pitchFamily="34" charset="0"/>
              </a:rPr>
              <a:t> 228Th in an A2 capsule for calibrating the silicon detectors.  We would want activity of &lt;0.028 </a:t>
            </a:r>
            <a:r>
              <a:rPr lang="en-US" altLang="zh-CN" dirty="0" err="1">
                <a:latin typeface="Calibri" panose="020F0502020204030204" pitchFamily="34" charset="0"/>
              </a:rPr>
              <a:t>uCi</a:t>
            </a:r>
            <a:r>
              <a:rPr lang="en-US" altLang="zh-CN" dirty="0">
                <a:latin typeface="Calibri" panose="020F0502020204030204" pitchFamily="34" charset="0"/>
              </a:rPr>
              <a:t> to avoid getting too many counts in the detector, and two sources in the lab, and several sources are available with an appropriate activity. We will also get 12.3 keV </a:t>
            </a:r>
            <a:r>
              <a:rPr lang="en-US" altLang="zh-CN" dirty="0" err="1">
                <a:latin typeface="Calibri" panose="020F0502020204030204" pitchFamily="34" charset="0"/>
              </a:rPr>
              <a:t>xrays</a:t>
            </a:r>
            <a:r>
              <a:rPr lang="en-US" altLang="zh-CN" dirty="0">
                <a:latin typeface="Calibri" panose="020F0502020204030204" pitchFamily="34" charset="0"/>
              </a:rPr>
              <a:t> (almost completely absorbed before reaching detector) and 88.37 keV </a:t>
            </a:r>
            <a:r>
              <a:rPr lang="en-US" altLang="zh-CN" dirty="0" err="1">
                <a:latin typeface="Calibri" panose="020F0502020204030204" pitchFamily="34" charset="0"/>
              </a:rPr>
              <a:t>xrays</a:t>
            </a:r>
            <a:r>
              <a:rPr lang="en-US" altLang="zh-CN" dirty="0">
                <a:latin typeface="Calibri" panose="020F0502020204030204" pitchFamily="34" charset="0"/>
              </a:rPr>
              <a:t> which could allow us to see coincidences (I estimate that for source #M5037 we can expect to see about two x-rays per minute in the 88.37 keV peak). Ideally the fixture for mounting the source won’t add more material between the source and the </a:t>
            </a:r>
            <a:r>
              <a:rPr lang="en-US" altLang="zh-CN" dirty="0" err="1">
                <a:latin typeface="Calibri" panose="020F0502020204030204" pitchFamily="34" charset="0"/>
              </a:rPr>
              <a:t>xray</a:t>
            </a:r>
            <a:r>
              <a:rPr lang="en-US" altLang="zh-CN" dirty="0">
                <a:latin typeface="Calibri" panose="020F0502020204030204" pitchFamily="34" charset="0"/>
              </a:rPr>
              <a:t> detector, and would allow us to mount the source facing either the silicon or x-ray detector depending on which detector we want to calibrate.</a:t>
            </a:r>
          </a:p>
          <a:p>
            <a:r>
              <a:rPr lang="en-US" altLang="zh-CN" dirty="0"/>
              <a:t>The following tables show estimated counts/second in the x-ray detector for sources in the A-2 format. Note that none of these sources will simultaneously provide </a:t>
            </a:r>
            <a:r>
              <a:rPr lang="en-US" altLang="zh-CN" dirty="0" err="1"/>
              <a:t>xrays</a:t>
            </a:r>
            <a:r>
              <a:rPr lang="en-US" altLang="zh-CN" dirty="0"/>
              <a:t> both above and below the germanium edge. 241Am has convenient </a:t>
            </a:r>
            <a:r>
              <a:rPr lang="en-US" altLang="zh-CN" dirty="0" err="1"/>
              <a:t>xray</a:t>
            </a:r>
            <a:r>
              <a:rPr lang="en-US" altLang="zh-CN" dirty="0"/>
              <a:t> energies but the activities of the available sources is much too high (~1k counts per second per peak).</a:t>
            </a:r>
            <a:endParaRPr lang="zh-CN" altLang="zh-CN" dirty="0"/>
          </a:p>
        </p:txBody>
      </p:sp>
      <p:sp>
        <p:nvSpPr>
          <p:cNvPr id="6" name="Rectangle 5">
            <a:extLst>
              <a:ext uri="{FF2B5EF4-FFF2-40B4-BE49-F238E27FC236}">
                <a16:creationId xmlns:a16="http://schemas.microsoft.com/office/drawing/2014/main" id="{6093D5CC-6954-4331-8995-9010E528027C}"/>
              </a:ext>
            </a:extLst>
          </p:cNvPr>
          <p:cNvSpPr/>
          <p:nvPr/>
        </p:nvSpPr>
        <p:spPr>
          <a:xfrm>
            <a:off x="0" y="0"/>
            <a:ext cx="3235309" cy="369332"/>
          </a:xfrm>
          <a:prstGeom prst="rect">
            <a:avLst/>
          </a:prstGeom>
        </p:spPr>
        <p:txBody>
          <a:bodyPr wrap="none">
            <a:spAutoFit/>
          </a:bodyPr>
          <a:lstStyle/>
          <a:p>
            <a:r>
              <a:rPr lang="en-US" altLang="zh-CN" b="1" dirty="0"/>
              <a:t>Sources available in A-2 Capsule</a:t>
            </a:r>
            <a:endParaRPr lang="en-US" altLang="zh-CN" sz="1600" dirty="0"/>
          </a:p>
        </p:txBody>
      </p:sp>
    </p:spTree>
    <p:extLst>
      <p:ext uri="{BB962C8B-B14F-4D97-AF65-F5344CB8AC3E}">
        <p14:creationId xmlns:p14="http://schemas.microsoft.com/office/powerpoint/2010/main" val="342227825"/>
      </p:ext>
    </p:extLst>
  </p:cSld>
  <p:clrMapOvr>
    <a:masterClrMapping/>
  </p:clrMapOvr>
</p:sld>
</file>

<file path=ppt/slides/slide4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74" name="Picture 3" descr="image005">
            <a:extLst>
              <a:ext uri="{FF2B5EF4-FFF2-40B4-BE49-F238E27FC236}">
                <a16:creationId xmlns:a16="http://schemas.microsoft.com/office/drawing/2014/main" id="{DE86D38B-F0FF-4D47-A555-B62BC22747A5}"/>
              </a:ext>
            </a:extLst>
          </p:cNvPr>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0" y="-35511"/>
            <a:ext cx="1181100" cy="2419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075" name="Picture 5" descr="image006">
            <a:extLst>
              <a:ext uri="{FF2B5EF4-FFF2-40B4-BE49-F238E27FC236}">
                <a16:creationId xmlns:a16="http://schemas.microsoft.com/office/drawing/2014/main" id="{6DC4145B-8F18-41DD-8CB9-7635E78BA713}"/>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278755" y="714375"/>
            <a:ext cx="1343025" cy="1704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Rectangle 1">
            <a:extLst>
              <a:ext uri="{FF2B5EF4-FFF2-40B4-BE49-F238E27FC236}">
                <a16:creationId xmlns:a16="http://schemas.microsoft.com/office/drawing/2014/main" id="{D4A51A62-D513-46AC-91DA-FFF9B0EEF675}"/>
              </a:ext>
            </a:extLst>
          </p:cNvPr>
          <p:cNvSpPr/>
          <p:nvPr/>
        </p:nvSpPr>
        <p:spPr>
          <a:xfrm>
            <a:off x="0" y="2419350"/>
            <a:ext cx="9144000" cy="1200329"/>
          </a:xfrm>
          <a:prstGeom prst="rect">
            <a:avLst/>
          </a:prstGeom>
        </p:spPr>
        <p:txBody>
          <a:bodyPr wrap="square">
            <a:spAutoFit/>
          </a:bodyPr>
          <a:lstStyle/>
          <a:p>
            <a:pPr>
              <a:spcAft>
                <a:spcPts val="0"/>
              </a:spcAft>
            </a:pPr>
            <a:r>
              <a:rPr lang="en-US" altLang="zh-CN" dirty="0">
                <a:latin typeface="Calibri" panose="020F0502020204030204" pitchFamily="34" charset="0"/>
              </a:rPr>
              <a:t>There are no good options in the A-2 format for calibrating the high volume germanium detectors.</a:t>
            </a:r>
            <a:endParaRPr lang="zh-CN" altLang="zh-CN" dirty="0">
              <a:latin typeface="Calibri" panose="020F0502020204030204" pitchFamily="34" charset="0"/>
            </a:endParaRPr>
          </a:p>
          <a:p>
            <a:pPr>
              <a:spcAft>
                <a:spcPts val="0"/>
              </a:spcAft>
            </a:pPr>
            <a:r>
              <a:rPr lang="en-US" altLang="zh-CN" dirty="0">
                <a:latin typeface="Calibri" panose="020F0502020204030204" pitchFamily="34" charset="0"/>
              </a:rPr>
              <a:t> </a:t>
            </a:r>
            <a:endParaRPr lang="zh-CN" altLang="zh-CN" dirty="0">
              <a:latin typeface="Calibri" panose="020F0502020204030204" pitchFamily="34" charset="0"/>
            </a:endParaRPr>
          </a:p>
          <a:p>
            <a:pPr>
              <a:spcAft>
                <a:spcPts val="0"/>
              </a:spcAft>
            </a:pPr>
            <a:r>
              <a:rPr lang="en-US" altLang="zh-CN" b="1" dirty="0">
                <a:latin typeface="Calibri" panose="020F0502020204030204" pitchFamily="34" charset="0"/>
              </a:rPr>
              <a:t>Sources available in Type-M </a:t>
            </a:r>
            <a:endParaRPr lang="zh-CN" altLang="zh-CN" dirty="0">
              <a:latin typeface="Calibri" panose="020F0502020204030204" pitchFamily="34" charset="0"/>
            </a:endParaRPr>
          </a:p>
        </p:txBody>
      </p:sp>
      <p:pic>
        <p:nvPicPr>
          <p:cNvPr id="3076" name="Picture 6" descr="image009">
            <a:extLst>
              <a:ext uri="{FF2B5EF4-FFF2-40B4-BE49-F238E27FC236}">
                <a16:creationId xmlns:a16="http://schemas.microsoft.com/office/drawing/2014/main" id="{EE04A15F-0030-4870-A06E-FC64271A84D7}"/>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0" y="3619679"/>
            <a:ext cx="5762625" cy="2533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343617108"/>
      </p:ext>
    </p:extLst>
  </p:cSld>
  <p:clrMapOvr>
    <a:masterClrMapping/>
  </p:clrMapOvr>
</p:sld>
</file>

<file path=ppt/slides/slide4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9FAE226D-3E2C-4C78-B1C0-C3C06F828896}"/>
              </a:ext>
            </a:extLst>
          </p:cNvPr>
          <p:cNvSpPr/>
          <p:nvPr/>
        </p:nvSpPr>
        <p:spPr>
          <a:xfrm>
            <a:off x="0" y="0"/>
            <a:ext cx="9144000" cy="923330"/>
          </a:xfrm>
          <a:prstGeom prst="rect">
            <a:avLst/>
          </a:prstGeom>
        </p:spPr>
        <p:txBody>
          <a:bodyPr wrap="square">
            <a:spAutoFit/>
          </a:bodyPr>
          <a:lstStyle/>
          <a:p>
            <a:pPr>
              <a:spcAft>
                <a:spcPts val="0"/>
              </a:spcAft>
            </a:pPr>
            <a:r>
              <a:rPr lang="en-US" altLang="zh-CN" dirty="0">
                <a:latin typeface="Calibri" panose="020F0502020204030204" pitchFamily="34" charset="0"/>
              </a:rPr>
              <a:t>We can calibrate the high volume germanium detectors with 152Eu.  The 152Eu source has potentially useful x-ray peaks as well, but there will be &gt;1000 counts per second in the x-ray detector so we would likely want to use a different source for that purpose. </a:t>
            </a:r>
            <a:endParaRPr lang="zh-CN" altLang="zh-CN" dirty="0">
              <a:latin typeface="Calibri" panose="020F0502020204030204" pitchFamily="34" charset="0"/>
            </a:endParaRPr>
          </a:p>
        </p:txBody>
      </p:sp>
      <p:pic>
        <p:nvPicPr>
          <p:cNvPr id="1049" name="Chart 1" descr="image010">
            <a:extLst>
              <a:ext uri="{FF2B5EF4-FFF2-40B4-BE49-F238E27FC236}">
                <a16:creationId xmlns:a16="http://schemas.microsoft.com/office/drawing/2014/main" id="{CDADDAE7-A12D-4E24-8686-DDA6AA04C071}"/>
              </a:ext>
            </a:extLst>
          </p:cNvPr>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0" y="1013171"/>
            <a:ext cx="3400425" cy="2028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 name="Rectangle 6">
            <a:extLst>
              <a:ext uri="{FF2B5EF4-FFF2-40B4-BE49-F238E27FC236}">
                <a16:creationId xmlns:a16="http://schemas.microsoft.com/office/drawing/2014/main" id="{B421F37E-3F70-4346-8D4D-56880700CADD}"/>
              </a:ext>
            </a:extLst>
          </p:cNvPr>
          <p:cNvSpPr/>
          <p:nvPr/>
        </p:nvSpPr>
        <p:spPr>
          <a:xfrm>
            <a:off x="-1" y="3169674"/>
            <a:ext cx="9143999" cy="369332"/>
          </a:xfrm>
          <a:prstGeom prst="rect">
            <a:avLst/>
          </a:prstGeom>
        </p:spPr>
        <p:txBody>
          <a:bodyPr wrap="square">
            <a:spAutoFit/>
          </a:bodyPr>
          <a:lstStyle/>
          <a:p>
            <a:pPr>
              <a:spcAft>
                <a:spcPts val="0"/>
              </a:spcAft>
            </a:pPr>
            <a:r>
              <a:rPr lang="en-US" altLang="zh-CN" dirty="0">
                <a:latin typeface="Calibri" panose="020F0502020204030204" pitchFamily="34" charset="0"/>
              </a:rPr>
              <a:t>60Co could also be useful for the high volume germanium detectors.</a:t>
            </a:r>
            <a:endParaRPr lang="zh-CN" altLang="zh-CN" dirty="0">
              <a:latin typeface="Calibri" panose="020F0502020204030204" pitchFamily="34" charset="0"/>
            </a:endParaRPr>
          </a:p>
        </p:txBody>
      </p:sp>
      <p:pic>
        <p:nvPicPr>
          <p:cNvPr id="1050" name="Picture 7" descr="image012">
            <a:extLst>
              <a:ext uri="{FF2B5EF4-FFF2-40B4-BE49-F238E27FC236}">
                <a16:creationId xmlns:a16="http://schemas.microsoft.com/office/drawing/2014/main" id="{9784AEA7-F407-4E28-993F-7906D867FA3A}"/>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3539007"/>
            <a:ext cx="1762539" cy="33271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Rectangle 7">
            <a:extLst>
              <a:ext uri="{FF2B5EF4-FFF2-40B4-BE49-F238E27FC236}">
                <a16:creationId xmlns:a16="http://schemas.microsoft.com/office/drawing/2014/main" id="{4A1429D3-13FA-450D-8533-BC3D0570A9F6}"/>
              </a:ext>
            </a:extLst>
          </p:cNvPr>
          <p:cNvSpPr/>
          <p:nvPr/>
        </p:nvSpPr>
        <p:spPr>
          <a:xfrm>
            <a:off x="1762539" y="3607439"/>
            <a:ext cx="4803913" cy="923330"/>
          </a:xfrm>
          <a:prstGeom prst="rect">
            <a:avLst/>
          </a:prstGeom>
        </p:spPr>
        <p:txBody>
          <a:bodyPr wrap="square">
            <a:spAutoFit/>
          </a:bodyPr>
          <a:lstStyle/>
          <a:p>
            <a:pPr>
              <a:spcAft>
                <a:spcPts val="0"/>
              </a:spcAft>
            </a:pPr>
            <a:r>
              <a:rPr lang="en-US" altLang="zh-CN" dirty="0">
                <a:latin typeface="Calibri" panose="020F0502020204030204" pitchFamily="34" charset="0"/>
              </a:rPr>
              <a:t>There are also several good options for calibrating the x-ray detector, of which I think the 129I source might be ideal.</a:t>
            </a:r>
            <a:endParaRPr lang="zh-CN" altLang="zh-CN" dirty="0">
              <a:latin typeface="Calibri" panose="020F0502020204030204" pitchFamily="34" charset="0"/>
            </a:endParaRPr>
          </a:p>
        </p:txBody>
      </p:sp>
      <p:pic>
        <p:nvPicPr>
          <p:cNvPr id="1051" name="Picture 10" descr="image014">
            <a:extLst>
              <a:ext uri="{FF2B5EF4-FFF2-40B4-BE49-F238E27FC236}">
                <a16:creationId xmlns:a16="http://schemas.microsoft.com/office/drawing/2014/main" id="{69472F20-E6A6-41E0-A805-94ACDFF59BD0}"/>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2753967" y="4599203"/>
            <a:ext cx="1466850" cy="2266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 name="Rectangle 8">
            <a:extLst>
              <a:ext uri="{FF2B5EF4-FFF2-40B4-BE49-F238E27FC236}">
                <a16:creationId xmlns:a16="http://schemas.microsoft.com/office/drawing/2014/main" id="{568B1A6C-7F76-4629-BC6B-E133C2A0A779}"/>
              </a:ext>
            </a:extLst>
          </p:cNvPr>
          <p:cNvSpPr/>
          <p:nvPr/>
        </p:nvSpPr>
        <p:spPr>
          <a:xfrm>
            <a:off x="4393094" y="4272677"/>
            <a:ext cx="4750904" cy="2585323"/>
          </a:xfrm>
          <a:prstGeom prst="rect">
            <a:avLst/>
          </a:prstGeom>
        </p:spPr>
        <p:txBody>
          <a:bodyPr wrap="square">
            <a:spAutoFit/>
          </a:bodyPr>
          <a:lstStyle/>
          <a:p>
            <a:pPr>
              <a:spcAft>
                <a:spcPts val="0"/>
              </a:spcAft>
            </a:pPr>
            <a:r>
              <a:rPr lang="en-US" altLang="zh-CN" dirty="0">
                <a:solidFill>
                  <a:srgbClr val="1F497D"/>
                </a:solidFill>
                <a:latin typeface="Calibri" panose="020F0502020204030204" pitchFamily="34" charset="0"/>
              </a:rPr>
              <a:t>I like the idea that the holder can be open to mount the sources facing either way (toward Si or Ge). We just need to make sure that we know the position accurately in either case, since the efficiency calibration depends on it. </a:t>
            </a:r>
            <a:endParaRPr lang="zh-CN" altLang="zh-CN" dirty="0">
              <a:latin typeface="Calibri" panose="020F0502020204030204" pitchFamily="34" charset="0"/>
            </a:endParaRPr>
          </a:p>
          <a:p>
            <a:pPr>
              <a:spcAft>
                <a:spcPts val="0"/>
              </a:spcAft>
            </a:pPr>
            <a:r>
              <a:rPr lang="en-US" altLang="zh-CN" dirty="0">
                <a:solidFill>
                  <a:srgbClr val="1F497D"/>
                </a:solidFill>
                <a:latin typeface="Calibri" panose="020F0502020204030204" pitchFamily="34" charset="0"/>
              </a:rPr>
              <a:t> </a:t>
            </a:r>
            <a:endParaRPr lang="zh-CN" altLang="zh-CN" dirty="0">
              <a:latin typeface="Calibri" panose="020F0502020204030204" pitchFamily="34" charset="0"/>
            </a:endParaRPr>
          </a:p>
          <a:p>
            <a:pPr>
              <a:spcAft>
                <a:spcPts val="0"/>
              </a:spcAft>
            </a:pPr>
            <a:r>
              <a:rPr lang="en-US" altLang="zh-CN" dirty="0">
                <a:solidFill>
                  <a:srgbClr val="1F497D"/>
                </a:solidFill>
                <a:latin typeface="Calibri" panose="020F0502020204030204" pitchFamily="34" charset="0"/>
              </a:rPr>
              <a:t>Thanks,</a:t>
            </a:r>
            <a:endParaRPr lang="zh-CN" altLang="zh-CN" dirty="0">
              <a:latin typeface="Calibri" panose="020F0502020204030204" pitchFamily="34" charset="0"/>
            </a:endParaRPr>
          </a:p>
          <a:p>
            <a:pPr>
              <a:spcAft>
                <a:spcPts val="0"/>
              </a:spcAft>
            </a:pPr>
            <a:r>
              <a:rPr lang="en-US" altLang="zh-CN" dirty="0">
                <a:solidFill>
                  <a:srgbClr val="1F497D"/>
                </a:solidFill>
                <a:latin typeface="Calibri" panose="020F0502020204030204" pitchFamily="34" charset="0"/>
              </a:rPr>
              <a:t> </a:t>
            </a:r>
            <a:endParaRPr lang="zh-CN" altLang="zh-CN" dirty="0">
              <a:latin typeface="Calibri" panose="020F0502020204030204" pitchFamily="34" charset="0"/>
            </a:endParaRPr>
          </a:p>
          <a:p>
            <a:pPr>
              <a:spcAft>
                <a:spcPts val="0"/>
              </a:spcAft>
            </a:pPr>
            <a:r>
              <a:rPr lang="en-US" altLang="zh-CN" dirty="0">
                <a:solidFill>
                  <a:srgbClr val="1F497D"/>
                </a:solidFill>
                <a:latin typeface="Calibri" panose="020F0502020204030204" pitchFamily="34" charset="0"/>
              </a:rPr>
              <a:t>Chris</a:t>
            </a:r>
            <a:endParaRPr lang="zh-CN" altLang="zh-CN" dirty="0">
              <a:latin typeface="Calibri" panose="020F0502020204030204" pitchFamily="34" charset="0"/>
            </a:endParaRPr>
          </a:p>
        </p:txBody>
      </p:sp>
    </p:spTree>
    <p:extLst>
      <p:ext uri="{BB962C8B-B14F-4D97-AF65-F5344CB8AC3E}">
        <p14:creationId xmlns:p14="http://schemas.microsoft.com/office/powerpoint/2010/main" val="1103116273"/>
      </p:ext>
    </p:extLst>
  </p:cSld>
  <p:clrMapOvr>
    <a:masterClrMapping/>
  </p:clrMapOvr>
</p:sld>
</file>

<file path=ppt/slides/slide4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CAE6448A-B6DE-40F4-9604-AF0358315606}"/>
              </a:ext>
            </a:extLst>
          </p:cNvPr>
          <p:cNvPicPr>
            <a:picLocks noChangeAspect="1"/>
          </p:cNvPicPr>
          <p:nvPr/>
        </p:nvPicPr>
        <p:blipFill rotWithShape="1">
          <a:blip r:embed="rId2" cstate="print">
            <a:extLst>
              <a:ext uri="{28A0092B-C50C-407E-A947-70E740481C1C}">
                <a14:useLocalDpi xmlns:a14="http://schemas.microsoft.com/office/drawing/2010/main"/>
              </a:ext>
            </a:extLst>
          </a:blip>
          <a:srcRect/>
          <a:stretch/>
        </p:blipFill>
        <p:spPr>
          <a:xfrm>
            <a:off x="0" y="0"/>
            <a:ext cx="5310909" cy="3730372"/>
          </a:xfrm>
          <a:prstGeom prst="rect">
            <a:avLst/>
          </a:prstGeom>
        </p:spPr>
      </p:pic>
      <p:pic>
        <p:nvPicPr>
          <p:cNvPr id="5" name="Picture 4">
            <a:extLst>
              <a:ext uri="{FF2B5EF4-FFF2-40B4-BE49-F238E27FC236}">
                <a16:creationId xmlns:a16="http://schemas.microsoft.com/office/drawing/2014/main" id="{B55AEBD3-5943-443F-B1CE-2EAFEBCB6C29}"/>
              </a:ext>
            </a:extLst>
          </p:cNvPr>
          <p:cNvPicPr>
            <a:picLocks noChangeAspect="1"/>
          </p:cNvPicPr>
          <p:nvPr/>
        </p:nvPicPr>
        <p:blipFill rotWithShape="1">
          <a:blip r:embed="rId3" cstate="print">
            <a:extLst>
              <a:ext uri="{28A0092B-C50C-407E-A947-70E740481C1C}">
                <a14:useLocalDpi xmlns:a14="http://schemas.microsoft.com/office/drawing/2010/main"/>
              </a:ext>
            </a:extLst>
          </a:blip>
          <a:srcRect/>
          <a:stretch/>
        </p:blipFill>
        <p:spPr>
          <a:xfrm>
            <a:off x="5006108" y="0"/>
            <a:ext cx="4137891" cy="3730372"/>
          </a:xfrm>
          <a:prstGeom prst="rect">
            <a:avLst/>
          </a:prstGeom>
        </p:spPr>
      </p:pic>
      <p:sp>
        <p:nvSpPr>
          <p:cNvPr id="9" name="TextBox 8">
            <a:extLst>
              <a:ext uri="{FF2B5EF4-FFF2-40B4-BE49-F238E27FC236}">
                <a16:creationId xmlns:a16="http://schemas.microsoft.com/office/drawing/2014/main" id="{8D965C29-A424-488E-8110-20FA7A519ECB}"/>
              </a:ext>
            </a:extLst>
          </p:cNvPr>
          <p:cNvSpPr txBox="1"/>
          <p:nvPr/>
        </p:nvSpPr>
        <p:spPr>
          <a:xfrm>
            <a:off x="252847" y="535786"/>
            <a:ext cx="1657926" cy="338554"/>
          </a:xfrm>
          <a:prstGeom prst="rect">
            <a:avLst/>
          </a:prstGeom>
          <a:solidFill>
            <a:srgbClr val="FFFFFF">
              <a:alpha val="69804"/>
            </a:srgbClr>
          </a:solidFill>
        </p:spPr>
        <p:txBody>
          <a:bodyPr wrap="square">
            <a:spAutoFit/>
          </a:bodyPr>
          <a:lstStyle/>
          <a:p>
            <a:pPr algn="ctr"/>
            <a:r>
              <a:rPr lang="en-US" sz="1600" dirty="0">
                <a:solidFill>
                  <a:srgbClr val="0000FF"/>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XtRa</a:t>
            </a:r>
          </a:p>
        </p:txBody>
      </p:sp>
      <p:sp>
        <p:nvSpPr>
          <p:cNvPr id="10" name="TextBox 9">
            <a:extLst>
              <a:ext uri="{FF2B5EF4-FFF2-40B4-BE49-F238E27FC236}">
                <a16:creationId xmlns:a16="http://schemas.microsoft.com/office/drawing/2014/main" id="{695B8CF3-A580-4D55-A8DE-44A3493CE4D6}"/>
              </a:ext>
            </a:extLst>
          </p:cNvPr>
          <p:cNvSpPr txBox="1"/>
          <p:nvPr/>
        </p:nvSpPr>
        <p:spPr>
          <a:xfrm>
            <a:off x="2935571" y="159612"/>
            <a:ext cx="1406529" cy="584775"/>
          </a:xfrm>
          <a:prstGeom prst="rect">
            <a:avLst/>
          </a:prstGeom>
          <a:solidFill>
            <a:srgbClr val="FFFFFF">
              <a:alpha val="69804"/>
            </a:srgbClr>
          </a:solidFill>
        </p:spPr>
        <p:txBody>
          <a:bodyPr wrap="square">
            <a:spAutoFit/>
          </a:bodyPr>
          <a:lstStyle/>
          <a:p>
            <a:pPr algn="ctr"/>
            <a:r>
              <a:rPr lang="en-US" altLang="zh-CN" sz="1600" dirty="0">
                <a:solidFill>
                  <a:srgbClr val="CC00FF"/>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Planar </a:t>
            </a:r>
            <a:r>
              <a:rPr lang="en-US" sz="1600" dirty="0">
                <a:solidFill>
                  <a:srgbClr val="CC00FF"/>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Ge</a:t>
            </a:r>
          </a:p>
          <a:p>
            <a:pPr algn="ctr"/>
            <a:r>
              <a:rPr lang="en-US" altLang="zh-CN" sz="1600" dirty="0">
                <a:solidFill>
                  <a:srgbClr val="CC00FF"/>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X</a:t>
            </a:r>
            <a:r>
              <a:rPr lang="en-US" sz="1600" dirty="0">
                <a:solidFill>
                  <a:srgbClr val="CC00FF"/>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a:t>
            </a:r>
            <a:r>
              <a:rPr lang="en-US" altLang="zh-CN" sz="1600" dirty="0">
                <a:solidFill>
                  <a:srgbClr val="CC00FF"/>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r</a:t>
            </a:r>
            <a:r>
              <a:rPr lang="en-US" sz="1600" dirty="0">
                <a:solidFill>
                  <a:srgbClr val="CC00FF"/>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ay detector</a:t>
            </a:r>
          </a:p>
        </p:txBody>
      </p:sp>
      <p:cxnSp>
        <p:nvCxnSpPr>
          <p:cNvPr id="12" name="Straight Arrow Connector 11">
            <a:extLst>
              <a:ext uri="{FF2B5EF4-FFF2-40B4-BE49-F238E27FC236}">
                <a16:creationId xmlns:a16="http://schemas.microsoft.com/office/drawing/2014/main" id="{5EEEBC42-1916-41B7-9351-667A8E9294E8}"/>
              </a:ext>
            </a:extLst>
          </p:cNvPr>
          <p:cNvCxnSpPr>
            <a:cxnSpLocks/>
          </p:cNvCxnSpPr>
          <p:nvPr/>
        </p:nvCxnSpPr>
        <p:spPr>
          <a:xfrm>
            <a:off x="1742786" y="1025236"/>
            <a:ext cx="913245" cy="348096"/>
          </a:xfrm>
          <a:prstGeom prst="straightConnector1">
            <a:avLst/>
          </a:prstGeom>
          <a:ln w="15875">
            <a:solidFill>
              <a:srgbClr val="0000FF"/>
            </a:solidFill>
            <a:tailEnd type="triangle"/>
          </a:ln>
        </p:spPr>
        <p:style>
          <a:lnRef idx="1">
            <a:schemeClr val="accent4"/>
          </a:lnRef>
          <a:fillRef idx="0">
            <a:schemeClr val="accent4"/>
          </a:fillRef>
          <a:effectRef idx="0">
            <a:schemeClr val="accent4"/>
          </a:effectRef>
          <a:fontRef idx="minor">
            <a:schemeClr val="tx1"/>
          </a:fontRef>
        </p:style>
      </p:cxnSp>
      <p:cxnSp>
        <p:nvCxnSpPr>
          <p:cNvPr id="14" name="Straight Arrow Connector 13">
            <a:extLst>
              <a:ext uri="{FF2B5EF4-FFF2-40B4-BE49-F238E27FC236}">
                <a16:creationId xmlns:a16="http://schemas.microsoft.com/office/drawing/2014/main" id="{EBB700A8-AF84-4BB6-85E8-1CF8BC398C9C}"/>
              </a:ext>
            </a:extLst>
          </p:cNvPr>
          <p:cNvCxnSpPr>
            <a:cxnSpLocks/>
          </p:cNvCxnSpPr>
          <p:nvPr/>
        </p:nvCxnSpPr>
        <p:spPr>
          <a:xfrm>
            <a:off x="1468582" y="1057871"/>
            <a:ext cx="595745" cy="921328"/>
          </a:xfrm>
          <a:prstGeom prst="straightConnector1">
            <a:avLst/>
          </a:prstGeom>
          <a:ln w="15875">
            <a:solidFill>
              <a:srgbClr val="0000FF"/>
            </a:solidFill>
            <a:tailEnd type="triangle"/>
          </a:ln>
        </p:spPr>
        <p:style>
          <a:lnRef idx="1">
            <a:schemeClr val="accent4"/>
          </a:lnRef>
          <a:fillRef idx="0">
            <a:schemeClr val="accent4"/>
          </a:fillRef>
          <a:effectRef idx="0">
            <a:schemeClr val="accent4"/>
          </a:effectRef>
          <a:fontRef idx="minor">
            <a:schemeClr val="tx1"/>
          </a:fontRef>
        </p:style>
      </p:cxnSp>
      <p:cxnSp>
        <p:nvCxnSpPr>
          <p:cNvPr id="20" name="Straight Arrow Connector 19">
            <a:extLst>
              <a:ext uri="{FF2B5EF4-FFF2-40B4-BE49-F238E27FC236}">
                <a16:creationId xmlns:a16="http://schemas.microsoft.com/office/drawing/2014/main" id="{91ADBC4F-3F7F-4A5A-86D2-70831AA5E41F}"/>
              </a:ext>
            </a:extLst>
          </p:cNvPr>
          <p:cNvCxnSpPr>
            <a:cxnSpLocks/>
          </p:cNvCxnSpPr>
          <p:nvPr/>
        </p:nvCxnSpPr>
        <p:spPr>
          <a:xfrm>
            <a:off x="3517033" y="744387"/>
            <a:ext cx="37813" cy="973577"/>
          </a:xfrm>
          <a:prstGeom prst="straightConnector1">
            <a:avLst/>
          </a:prstGeom>
          <a:ln w="15875">
            <a:solidFill>
              <a:srgbClr val="CC00FF"/>
            </a:solidFill>
            <a:tailEnd type="triangle"/>
          </a:ln>
        </p:spPr>
        <p:style>
          <a:lnRef idx="1">
            <a:schemeClr val="accent4"/>
          </a:lnRef>
          <a:fillRef idx="0">
            <a:schemeClr val="accent4"/>
          </a:fillRef>
          <a:effectRef idx="0">
            <a:schemeClr val="accent4"/>
          </a:effectRef>
          <a:fontRef idx="minor">
            <a:schemeClr val="tx1"/>
          </a:fontRef>
        </p:style>
      </p:cxnSp>
      <p:sp>
        <p:nvSpPr>
          <p:cNvPr id="26" name="TextBox 25">
            <a:extLst>
              <a:ext uri="{FF2B5EF4-FFF2-40B4-BE49-F238E27FC236}">
                <a16:creationId xmlns:a16="http://schemas.microsoft.com/office/drawing/2014/main" id="{5E46B6C5-C98D-4E8F-A6F6-4EBDE440BF6B}"/>
              </a:ext>
            </a:extLst>
          </p:cNvPr>
          <p:cNvSpPr txBox="1"/>
          <p:nvPr/>
        </p:nvSpPr>
        <p:spPr>
          <a:xfrm>
            <a:off x="4846344" y="700234"/>
            <a:ext cx="1631131" cy="584775"/>
          </a:xfrm>
          <a:prstGeom prst="rect">
            <a:avLst/>
          </a:prstGeom>
          <a:solidFill>
            <a:schemeClr val="bg1">
              <a:alpha val="80000"/>
            </a:schemeClr>
          </a:solidFill>
        </p:spPr>
        <p:txBody>
          <a:bodyPr wrap="square" anchor="ctr" anchorCtr="0">
            <a:spAutoFit/>
          </a:bodyPr>
          <a:lstStyle/>
          <a:p>
            <a:pPr algn="ctr"/>
            <a:r>
              <a:rPr lang="en-US" altLang="zh-CN" sz="1600" dirty="0">
                <a:solidFill>
                  <a:srgbClr val="FF0000"/>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Δ</a:t>
            </a:r>
            <a:r>
              <a:rPr lang="en-US" altLang="zh-CN" sz="1600" i="1" dirty="0">
                <a:solidFill>
                  <a:srgbClr val="FF0000"/>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E</a:t>
            </a:r>
            <a:r>
              <a:rPr lang="en-US" altLang="zh-CN" sz="1600" dirty="0">
                <a:solidFill>
                  <a:srgbClr val="FF0000"/>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a:t>
            </a:r>
            <a:r>
              <a:rPr lang="en-US" altLang="zh-CN" sz="1600" i="1" dirty="0">
                <a:solidFill>
                  <a:srgbClr val="FF0000"/>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E </a:t>
            </a:r>
            <a:r>
              <a:rPr lang="en-US" sz="1600" dirty="0">
                <a:solidFill>
                  <a:srgbClr val="FF0000"/>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Si detector</a:t>
            </a:r>
          </a:p>
          <a:p>
            <a:pPr algn="ctr"/>
            <a:r>
              <a:rPr lang="en-US" altLang="zh-CN" sz="1600" dirty="0">
                <a:solidFill>
                  <a:srgbClr val="FF0000"/>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telescope</a:t>
            </a:r>
            <a:endParaRPr lang="en-US" sz="1600" dirty="0">
              <a:solidFill>
                <a:srgbClr val="FF0000"/>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endParaRPr>
          </a:p>
        </p:txBody>
      </p:sp>
      <p:cxnSp>
        <p:nvCxnSpPr>
          <p:cNvPr id="30" name="Straight Arrow Connector 29">
            <a:extLst>
              <a:ext uri="{FF2B5EF4-FFF2-40B4-BE49-F238E27FC236}">
                <a16:creationId xmlns:a16="http://schemas.microsoft.com/office/drawing/2014/main" id="{CE032AF7-6581-452A-8964-847C6611C285}"/>
              </a:ext>
            </a:extLst>
          </p:cNvPr>
          <p:cNvCxnSpPr>
            <a:cxnSpLocks/>
          </p:cNvCxnSpPr>
          <p:nvPr/>
        </p:nvCxnSpPr>
        <p:spPr>
          <a:xfrm>
            <a:off x="6310745" y="1246909"/>
            <a:ext cx="284019" cy="200891"/>
          </a:xfrm>
          <a:prstGeom prst="straightConnector1">
            <a:avLst/>
          </a:prstGeom>
          <a:ln w="15875">
            <a:solidFill>
              <a:srgbClr val="FF0000"/>
            </a:solidFill>
            <a:tailEnd type="triangle"/>
          </a:ln>
        </p:spPr>
        <p:style>
          <a:lnRef idx="1">
            <a:schemeClr val="accent4"/>
          </a:lnRef>
          <a:fillRef idx="0">
            <a:schemeClr val="accent4"/>
          </a:fillRef>
          <a:effectRef idx="0">
            <a:schemeClr val="accent4"/>
          </a:effectRef>
          <a:fontRef idx="minor">
            <a:schemeClr val="tx1"/>
          </a:fontRef>
        </p:style>
      </p:cxnSp>
      <p:cxnSp>
        <p:nvCxnSpPr>
          <p:cNvPr id="35" name="Straight Arrow Connector 34">
            <a:extLst>
              <a:ext uri="{FF2B5EF4-FFF2-40B4-BE49-F238E27FC236}">
                <a16:creationId xmlns:a16="http://schemas.microsoft.com/office/drawing/2014/main" id="{2A60086A-A09A-461C-A49B-5ED0E6B2B280}"/>
              </a:ext>
            </a:extLst>
          </p:cNvPr>
          <p:cNvCxnSpPr>
            <a:cxnSpLocks/>
          </p:cNvCxnSpPr>
          <p:nvPr/>
        </p:nvCxnSpPr>
        <p:spPr>
          <a:xfrm>
            <a:off x="6798540" y="823345"/>
            <a:ext cx="94096" cy="589819"/>
          </a:xfrm>
          <a:prstGeom prst="straightConnector1">
            <a:avLst/>
          </a:prstGeom>
          <a:ln w="15875">
            <a:solidFill>
              <a:schemeClr val="tx1"/>
            </a:solidFill>
            <a:tailEnd type="triangle"/>
          </a:ln>
        </p:spPr>
        <p:style>
          <a:lnRef idx="1">
            <a:schemeClr val="accent4"/>
          </a:lnRef>
          <a:fillRef idx="0">
            <a:schemeClr val="accent4"/>
          </a:fillRef>
          <a:effectRef idx="0">
            <a:schemeClr val="accent4"/>
          </a:effectRef>
          <a:fontRef idx="minor">
            <a:schemeClr val="tx1"/>
          </a:fontRef>
        </p:style>
      </p:cxnSp>
      <p:cxnSp>
        <p:nvCxnSpPr>
          <p:cNvPr id="46" name="Straight Arrow Connector 45">
            <a:extLst>
              <a:ext uri="{FF2B5EF4-FFF2-40B4-BE49-F238E27FC236}">
                <a16:creationId xmlns:a16="http://schemas.microsoft.com/office/drawing/2014/main" id="{CA3189EB-1603-483A-8FD2-E6FC2DCAE5AB}"/>
              </a:ext>
            </a:extLst>
          </p:cNvPr>
          <p:cNvCxnSpPr>
            <a:cxnSpLocks/>
          </p:cNvCxnSpPr>
          <p:nvPr/>
        </p:nvCxnSpPr>
        <p:spPr>
          <a:xfrm flipH="1" flipV="1">
            <a:off x="7030605" y="1583083"/>
            <a:ext cx="1222085" cy="1062190"/>
          </a:xfrm>
          <a:prstGeom prst="straightConnector1">
            <a:avLst/>
          </a:prstGeom>
          <a:ln w="31750">
            <a:solidFill>
              <a:srgbClr val="66FF66"/>
            </a:solidFill>
            <a:tailEnd type="stealth" w="lg" len="lg"/>
          </a:ln>
        </p:spPr>
        <p:style>
          <a:lnRef idx="1">
            <a:schemeClr val="accent4"/>
          </a:lnRef>
          <a:fillRef idx="0">
            <a:schemeClr val="accent4"/>
          </a:fillRef>
          <a:effectRef idx="0">
            <a:schemeClr val="accent4"/>
          </a:effectRef>
          <a:fontRef idx="minor">
            <a:schemeClr val="tx1"/>
          </a:fontRef>
        </p:style>
      </p:cxnSp>
      <p:sp>
        <p:nvSpPr>
          <p:cNvPr id="52" name="TextBox 51">
            <a:extLst>
              <a:ext uri="{FF2B5EF4-FFF2-40B4-BE49-F238E27FC236}">
                <a16:creationId xmlns:a16="http://schemas.microsoft.com/office/drawing/2014/main" id="{27210CB2-34AC-4010-AA9B-3E815F23BC79}"/>
              </a:ext>
            </a:extLst>
          </p:cNvPr>
          <p:cNvSpPr txBox="1"/>
          <p:nvPr/>
        </p:nvSpPr>
        <p:spPr>
          <a:xfrm>
            <a:off x="6478731" y="445514"/>
            <a:ext cx="1523174" cy="338554"/>
          </a:xfrm>
          <a:prstGeom prst="rect">
            <a:avLst/>
          </a:prstGeom>
          <a:solidFill>
            <a:schemeClr val="bg1">
              <a:alpha val="80000"/>
            </a:schemeClr>
          </a:solidFill>
        </p:spPr>
        <p:txBody>
          <a:bodyPr wrap="none" anchor="ctr" anchorCtr="0">
            <a:spAutoFit/>
          </a:bodyPr>
          <a:lstStyle/>
          <a:p>
            <a:pPr algn="ctr"/>
            <a:r>
              <a:rPr lang="en-US" altLang="zh-CN" sz="1600" dirty="0">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C collection foil</a:t>
            </a:r>
            <a:endParaRPr lang="en-US" sz="1600" dirty="0">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endParaRPr>
          </a:p>
        </p:txBody>
      </p:sp>
      <p:sp>
        <p:nvSpPr>
          <p:cNvPr id="53" name="TextBox 52">
            <a:extLst>
              <a:ext uri="{FF2B5EF4-FFF2-40B4-BE49-F238E27FC236}">
                <a16:creationId xmlns:a16="http://schemas.microsoft.com/office/drawing/2014/main" id="{DF65176E-06D1-4C20-BA99-61DCFB51F83F}"/>
              </a:ext>
            </a:extLst>
          </p:cNvPr>
          <p:cNvSpPr txBox="1"/>
          <p:nvPr/>
        </p:nvSpPr>
        <p:spPr>
          <a:xfrm rot="2488296">
            <a:off x="7304614" y="1677756"/>
            <a:ext cx="663964" cy="338554"/>
          </a:xfrm>
          <a:prstGeom prst="rect">
            <a:avLst/>
          </a:prstGeom>
          <a:solidFill>
            <a:schemeClr val="bg1">
              <a:alpha val="80000"/>
            </a:schemeClr>
          </a:solidFill>
        </p:spPr>
        <p:txBody>
          <a:bodyPr wrap="none" anchor="ctr" anchorCtr="0">
            <a:spAutoFit/>
          </a:bodyPr>
          <a:lstStyle/>
          <a:p>
            <a:pPr algn="ctr"/>
            <a:r>
              <a:rPr lang="en-US" altLang="zh-CN" sz="1600" dirty="0">
                <a:solidFill>
                  <a:srgbClr val="00FF00"/>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Beam</a:t>
            </a:r>
            <a:endParaRPr lang="en-US" sz="1600" dirty="0">
              <a:solidFill>
                <a:srgbClr val="00FF00"/>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endParaRPr>
          </a:p>
        </p:txBody>
      </p:sp>
      <p:cxnSp>
        <p:nvCxnSpPr>
          <p:cNvPr id="54" name="Straight Arrow Connector 53">
            <a:extLst>
              <a:ext uri="{FF2B5EF4-FFF2-40B4-BE49-F238E27FC236}">
                <a16:creationId xmlns:a16="http://schemas.microsoft.com/office/drawing/2014/main" id="{219104FC-A82D-40F8-8128-D779F5C207AD}"/>
              </a:ext>
            </a:extLst>
          </p:cNvPr>
          <p:cNvCxnSpPr>
            <a:cxnSpLocks/>
          </p:cNvCxnSpPr>
          <p:nvPr/>
        </p:nvCxnSpPr>
        <p:spPr>
          <a:xfrm flipH="1" flipV="1">
            <a:off x="3669436" y="2366810"/>
            <a:ext cx="1285295" cy="909790"/>
          </a:xfrm>
          <a:prstGeom prst="straightConnector1">
            <a:avLst/>
          </a:prstGeom>
          <a:ln w="31750">
            <a:solidFill>
              <a:srgbClr val="66FF66"/>
            </a:solidFill>
            <a:tailEnd type="stealth" w="lg" len="lg"/>
          </a:ln>
        </p:spPr>
        <p:style>
          <a:lnRef idx="1">
            <a:schemeClr val="accent4"/>
          </a:lnRef>
          <a:fillRef idx="0">
            <a:schemeClr val="accent4"/>
          </a:fillRef>
          <a:effectRef idx="0">
            <a:schemeClr val="accent4"/>
          </a:effectRef>
          <a:fontRef idx="minor">
            <a:schemeClr val="tx1"/>
          </a:fontRef>
        </p:style>
      </p:cxnSp>
      <p:sp>
        <p:nvSpPr>
          <p:cNvPr id="55" name="TextBox 54">
            <a:extLst>
              <a:ext uri="{FF2B5EF4-FFF2-40B4-BE49-F238E27FC236}">
                <a16:creationId xmlns:a16="http://schemas.microsoft.com/office/drawing/2014/main" id="{936B39C9-832F-4FAA-A9D3-86D213C02048}"/>
              </a:ext>
            </a:extLst>
          </p:cNvPr>
          <p:cNvSpPr txBox="1"/>
          <p:nvPr/>
        </p:nvSpPr>
        <p:spPr>
          <a:xfrm rot="2171887">
            <a:off x="4065968" y="2475997"/>
            <a:ext cx="663964" cy="338554"/>
          </a:xfrm>
          <a:prstGeom prst="rect">
            <a:avLst/>
          </a:prstGeom>
          <a:solidFill>
            <a:schemeClr val="bg1">
              <a:alpha val="80000"/>
            </a:schemeClr>
          </a:solidFill>
        </p:spPr>
        <p:txBody>
          <a:bodyPr wrap="none" anchor="ctr" anchorCtr="0">
            <a:spAutoFit/>
          </a:bodyPr>
          <a:lstStyle/>
          <a:p>
            <a:pPr algn="ctr"/>
            <a:r>
              <a:rPr lang="en-US" altLang="zh-CN" sz="1600" dirty="0">
                <a:solidFill>
                  <a:srgbClr val="00FF00"/>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Beam</a:t>
            </a:r>
            <a:endParaRPr lang="en-US" sz="1600" dirty="0">
              <a:solidFill>
                <a:srgbClr val="00FF00"/>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956689532"/>
      </p:ext>
    </p:extLst>
  </p:cSld>
  <p:clrMapOvr>
    <a:masterClrMapping/>
  </p:clrMapOvr>
</p:sld>
</file>

<file path=ppt/slides/slide4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0E059A42-EDAA-4D95-9EEC-076D53075BD8}"/>
              </a:ext>
            </a:extLst>
          </p:cNvPr>
          <p:cNvSpPr/>
          <p:nvPr/>
        </p:nvSpPr>
        <p:spPr>
          <a:xfrm>
            <a:off x="0" y="0"/>
            <a:ext cx="9144000" cy="1754326"/>
          </a:xfrm>
          <a:prstGeom prst="rect">
            <a:avLst/>
          </a:prstGeom>
        </p:spPr>
        <p:txBody>
          <a:bodyPr wrap="square">
            <a:spAutoFit/>
          </a:bodyPr>
          <a:lstStyle/>
          <a:p>
            <a:pPr>
              <a:spcAft>
                <a:spcPts val="0"/>
              </a:spcAft>
            </a:pPr>
            <a:r>
              <a:rPr lang="en-US" altLang="zh-CN" dirty="0">
                <a:solidFill>
                  <a:srgbClr val="1F497D"/>
                </a:solidFill>
                <a:latin typeface="Calibri" panose="020F0502020204030204" pitchFamily="34" charset="0"/>
              </a:rPr>
              <a:t>I was also thinking we would want to mount them parallel to the detector face. I was thinking that two parts like this could work if we clamped them together with screws. We could set the position relative to the silicon detectors with stand-offs. If desired, since the outer diameter of the PM holder, type M, and type D are all the same, we could also accommodate the other geometries by just changing the length of the screws used to clamp the two holder plates together.</a:t>
            </a:r>
            <a:endParaRPr lang="zh-CN" altLang="zh-CN" dirty="0">
              <a:latin typeface="Calibri" panose="020F0502020204030204" pitchFamily="34" charset="0"/>
            </a:endParaRPr>
          </a:p>
        </p:txBody>
      </p:sp>
      <p:sp>
        <p:nvSpPr>
          <p:cNvPr id="5" name="Rectangle 5">
            <a:extLst>
              <a:ext uri="{FF2B5EF4-FFF2-40B4-BE49-F238E27FC236}">
                <a16:creationId xmlns:a16="http://schemas.microsoft.com/office/drawing/2014/main" id="{16155740-CE2E-4293-8EE9-1C8AF8744DBC}"/>
              </a:ext>
            </a:extLst>
          </p:cNvPr>
          <p:cNvSpPr>
            <a:spLocks noChangeArrowheads="1"/>
          </p:cNvSpPr>
          <p:nvPr/>
        </p:nvSpPr>
        <p:spPr bwMode="auto">
          <a:xfrm>
            <a:off x="0" y="0"/>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endParaRPr lang="zh-CN" altLang="en-US"/>
          </a:p>
        </p:txBody>
      </p:sp>
      <p:pic>
        <p:nvPicPr>
          <p:cNvPr id="4100" name="Picture 1" descr="cid:image003.jpg@01D86F8F.531485D0">
            <a:extLst>
              <a:ext uri="{FF2B5EF4-FFF2-40B4-BE49-F238E27FC236}">
                <a16:creationId xmlns:a16="http://schemas.microsoft.com/office/drawing/2014/main" id="{E50F8D7D-1E9A-4C70-BE95-521B1589CB92}"/>
              </a:ext>
            </a:extLst>
          </p:cNvPr>
          <p:cNvPicPr>
            <a:picLocks noChangeAspect="1" noChangeArrowheads="1"/>
          </p:cNvPicPr>
          <p:nvPr/>
        </p:nvPicPr>
        <p:blipFill>
          <a:blip r:embed="rId2" r:link="rId3" cstate="print">
            <a:extLst>
              <a:ext uri="{28A0092B-C50C-407E-A947-70E740481C1C}">
                <a14:useLocalDpi xmlns:a14="http://schemas.microsoft.com/office/drawing/2010/main"/>
              </a:ext>
            </a:extLst>
          </a:blip>
          <a:srcRect/>
          <a:stretch>
            <a:fillRect/>
          </a:stretch>
        </p:blipFill>
        <p:spPr bwMode="auto">
          <a:xfrm>
            <a:off x="0" y="1754326"/>
            <a:ext cx="3171825" cy="2362200"/>
          </a:xfrm>
          <a:prstGeom prst="rect">
            <a:avLst/>
          </a:prstGeom>
          <a:noFill/>
          <a:extLst>
            <a:ext uri="{909E8E84-426E-40DD-AFC4-6F175D3DCCD1}">
              <a14:hiddenFill xmlns:a14="http://schemas.microsoft.com/office/drawing/2010/main">
                <a:solidFill>
                  <a:srgbClr val="FFFFFF"/>
                </a:solidFill>
              </a14:hiddenFill>
            </a:ext>
          </a:extLst>
        </p:spPr>
      </p:pic>
      <p:sp>
        <p:nvSpPr>
          <p:cNvPr id="6" name="Rectangle 7">
            <a:extLst>
              <a:ext uri="{FF2B5EF4-FFF2-40B4-BE49-F238E27FC236}">
                <a16:creationId xmlns:a16="http://schemas.microsoft.com/office/drawing/2014/main" id="{9C2346BE-2087-43E0-B70A-1863CECABF4D}"/>
              </a:ext>
            </a:extLst>
          </p:cNvPr>
          <p:cNvSpPr>
            <a:spLocks noChangeArrowheads="1"/>
          </p:cNvSpPr>
          <p:nvPr/>
        </p:nvSpPr>
        <p:spPr bwMode="auto">
          <a:xfrm>
            <a:off x="0" y="0"/>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endParaRPr lang="zh-CN" altLang="en-US"/>
          </a:p>
        </p:txBody>
      </p:sp>
      <p:pic>
        <p:nvPicPr>
          <p:cNvPr id="4102" name="Picture 4" descr="cid:image004.png@01D86F8F.531485D0">
            <a:extLst>
              <a:ext uri="{FF2B5EF4-FFF2-40B4-BE49-F238E27FC236}">
                <a16:creationId xmlns:a16="http://schemas.microsoft.com/office/drawing/2014/main" id="{F2448099-647C-4D91-BBB0-EC6150BAC752}"/>
              </a:ext>
            </a:extLst>
          </p:cNvPr>
          <p:cNvPicPr>
            <a:picLocks noChangeAspect="1" noChangeArrowheads="1"/>
          </p:cNvPicPr>
          <p:nvPr/>
        </p:nvPicPr>
        <p:blipFill>
          <a:blip r:embed="rId4" r:link="rId5">
            <a:extLst>
              <a:ext uri="{28A0092B-C50C-407E-A947-70E740481C1C}">
                <a14:useLocalDpi xmlns:a14="http://schemas.microsoft.com/office/drawing/2010/main"/>
              </a:ext>
            </a:extLst>
          </a:blip>
          <a:srcRect/>
          <a:stretch>
            <a:fillRect/>
          </a:stretch>
        </p:blipFill>
        <p:spPr bwMode="auto">
          <a:xfrm>
            <a:off x="4055165" y="1571628"/>
            <a:ext cx="4709853" cy="2544898"/>
          </a:xfrm>
          <a:prstGeom prst="rect">
            <a:avLst/>
          </a:prstGeom>
          <a:noFill/>
          <a:extLst>
            <a:ext uri="{909E8E84-426E-40DD-AFC4-6F175D3DCCD1}">
              <a14:hiddenFill xmlns:a14="http://schemas.microsoft.com/office/drawing/2010/main">
                <a:solidFill>
                  <a:srgbClr val="FFFFFF"/>
                </a:solidFill>
              </a14:hiddenFill>
            </a:ext>
          </a:extLst>
        </p:spPr>
      </p:pic>
      <p:pic>
        <p:nvPicPr>
          <p:cNvPr id="4104" name="Picture 8" descr="image005">
            <a:extLst>
              <a:ext uri="{FF2B5EF4-FFF2-40B4-BE49-F238E27FC236}">
                <a16:creationId xmlns:a16="http://schemas.microsoft.com/office/drawing/2014/main" id="{B1AC2D84-4729-4DA9-9B78-7009B1375690}"/>
              </a:ext>
            </a:extLst>
          </p:cNvPr>
          <p:cNvPicPr>
            <a:picLocks noChangeAspect="1" noChangeArrowheads="1"/>
          </p:cNvPicPr>
          <p:nvPr/>
        </p:nvPicPr>
        <p:blipFill>
          <a:blip r:embed="rId6">
            <a:extLst>
              <a:ext uri="{28A0092B-C50C-407E-A947-70E740481C1C}">
                <a14:useLocalDpi xmlns:a14="http://schemas.microsoft.com/office/drawing/2010/main"/>
              </a:ext>
            </a:extLst>
          </a:blip>
          <a:srcRect/>
          <a:stretch>
            <a:fillRect/>
          </a:stretch>
        </p:blipFill>
        <p:spPr bwMode="auto">
          <a:xfrm>
            <a:off x="3962401" y="4116526"/>
            <a:ext cx="4802618" cy="265819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201573599"/>
      </p:ext>
    </p:extLst>
  </p:cSld>
  <p:clrMapOvr>
    <a:masterClrMapping/>
  </p:clrMapOvr>
</p:sld>
</file>

<file path=ppt/slides/slide4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6F01401C-7348-4F97-9674-A89CF295CEE8}"/>
              </a:ext>
            </a:extLst>
          </p:cNvPr>
          <p:cNvSpPr/>
          <p:nvPr/>
        </p:nvSpPr>
        <p:spPr>
          <a:xfrm>
            <a:off x="0" y="0"/>
            <a:ext cx="9144000" cy="6740307"/>
          </a:xfrm>
          <a:prstGeom prst="rect">
            <a:avLst/>
          </a:prstGeom>
        </p:spPr>
        <p:txBody>
          <a:bodyPr wrap="square">
            <a:spAutoFit/>
          </a:bodyPr>
          <a:lstStyle/>
          <a:p>
            <a:pPr>
              <a:spcAft>
                <a:spcPts val="0"/>
              </a:spcAft>
            </a:pPr>
            <a:r>
              <a:rPr lang="en-US" altLang="zh-CN" sz="1600" dirty="0">
                <a:solidFill>
                  <a:srgbClr val="000000"/>
                </a:solidFill>
                <a:cs typeface="Times New Roman" panose="02020603050405020304" pitchFamily="18" charset="0"/>
              </a:rPr>
              <a:t>Thanks, Dirk!</a:t>
            </a:r>
            <a:endParaRPr lang="zh-CN" altLang="zh-CN" sz="1600" dirty="0">
              <a:solidFill>
                <a:srgbClr val="000000"/>
              </a:solidFill>
              <a:cs typeface="Times New Roman" panose="02020603050405020304" pitchFamily="18" charset="0"/>
            </a:endParaRPr>
          </a:p>
          <a:p>
            <a:pPr>
              <a:spcAft>
                <a:spcPts val="0"/>
              </a:spcAft>
            </a:pPr>
            <a:r>
              <a:rPr lang="en-US" altLang="zh-CN" sz="1600" dirty="0">
                <a:solidFill>
                  <a:srgbClr val="000000"/>
                </a:solidFill>
                <a:cs typeface="Times New Roman" panose="02020603050405020304" pitchFamily="18" charset="0"/>
              </a:rPr>
              <a:t> </a:t>
            </a:r>
            <a:endParaRPr lang="zh-CN" altLang="zh-CN" sz="1600" dirty="0">
              <a:solidFill>
                <a:srgbClr val="000000"/>
              </a:solidFill>
              <a:cs typeface="Times New Roman" panose="02020603050405020304" pitchFamily="18" charset="0"/>
            </a:endParaRPr>
          </a:p>
          <a:p>
            <a:pPr>
              <a:spcAft>
                <a:spcPts val="0"/>
              </a:spcAft>
            </a:pPr>
            <a:r>
              <a:rPr lang="en-US" altLang="zh-CN" sz="1600" dirty="0">
                <a:solidFill>
                  <a:srgbClr val="000000"/>
                </a:solidFill>
                <a:cs typeface="Times New Roman" panose="02020603050405020304" pitchFamily="18" charset="0"/>
              </a:rPr>
              <a:t>Joe and Alex, the Gamma Lab is across the hall from the Proton Detector Lab. Dirk's office is just down the hall from there.</a:t>
            </a:r>
            <a:endParaRPr lang="zh-CN" altLang="zh-CN" sz="1600" dirty="0">
              <a:solidFill>
                <a:srgbClr val="000000"/>
              </a:solidFill>
              <a:cs typeface="Times New Roman" panose="02020603050405020304" pitchFamily="18" charset="0"/>
            </a:endParaRPr>
          </a:p>
          <a:p>
            <a:pPr>
              <a:spcAft>
                <a:spcPts val="0"/>
              </a:spcAft>
            </a:pPr>
            <a:r>
              <a:rPr lang="en-US" altLang="zh-CN" sz="1600" dirty="0">
                <a:solidFill>
                  <a:srgbClr val="000000"/>
                </a:solidFill>
                <a:cs typeface="Times New Roman" panose="02020603050405020304" pitchFamily="18" charset="0"/>
              </a:rPr>
              <a:t> </a:t>
            </a:r>
            <a:endParaRPr lang="zh-CN" altLang="zh-CN" sz="1600" dirty="0">
              <a:solidFill>
                <a:srgbClr val="000000"/>
              </a:solidFill>
              <a:cs typeface="Times New Roman" panose="02020603050405020304" pitchFamily="18" charset="0"/>
            </a:endParaRPr>
          </a:p>
          <a:p>
            <a:pPr>
              <a:spcAft>
                <a:spcPts val="0"/>
              </a:spcAft>
            </a:pPr>
            <a:r>
              <a:rPr lang="en-US" altLang="zh-CN" sz="1600" dirty="0">
                <a:solidFill>
                  <a:srgbClr val="000000"/>
                </a:solidFill>
                <a:cs typeface="Times New Roman" panose="02020603050405020304" pitchFamily="18" charset="0"/>
              </a:rPr>
              <a:t>I think the goal should be to acquire gamma ray spectra with both detectors and demonstrate a resolution that is comparable to that on the specifications sheet. The detectors are expensive and fragile, so please take care with them and don't rush any steps if you are not sure what you are doing. Roughly, the steps could be: 1) move the boxes to the Gamma Lab (receiving can probably loan you a cart), 2) open the boxes and inspect items for mechanical damage, 3) read the essential documentation in the box including instructions for start-up, 4) set up detector in available space, 5) follow instructions to cool detector (monitoring output signal with oscilloscope), 6) when cool, follow instructions to bias detector (monitoring output with oscilloscope, and use our PXCT electronics if possible for practice), 7) place radioactive source (say, 60Co) in vicinity of detector and look for signals on oscilloscope (make sure to follow all safety procedures associated with sources -- you can review your training), 8) If resolution looks bad based on pulse height spread then troubleshoot, or ask Dirk for help, 9) when resolution looks OK on scope, try acquiring a spectrum with an amplifier and Easy MCA + laptop from Electronics Pool (I think Ruchi has used it before, so you could ask her for help if needed), 10) fit the peaks with Gaussian function to determine the FWHM resolution, 11) repeat with the second detector (or do in parallel if there is enough space), 12) let me know the results so I can approve inspection if applicable. </a:t>
            </a:r>
            <a:endParaRPr lang="zh-CN" altLang="zh-CN" sz="1600" dirty="0">
              <a:solidFill>
                <a:srgbClr val="000000"/>
              </a:solidFill>
              <a:cs typeface="Times New Roman" panose="02020603050405020304" pitchFamily="18" charset="0"/>
            </a:endParaRPr>
          </a:p>
          <a:p>
            <a:pPr>
              <a:spcAft>
                <a:spcPts val="0"/>
              </a:spcAft>
            </a:pPr>
            <a:r>
              <a:rPr lang="en-US" altLang="zh-CN" sz="1600" dirty="0">
                <a:solidFill>
                  <a:srgbClr val="000000"/>
                </a:solidFill>
                <a:cs typeface="Times New Roman" panose="02020603050405020304" pitchFamily="18" charset="0"/>
              </a:rPr>
              <a:t> </a:t>
            </a:r>
            <a:endParaRPr lang="zh-CN" altLang="zh-CN" sz="1600" dirty="0">
              <a:solidFill>
                <a:srgbClr val="000000"/>
              </a:solidFill>
              <a:cs typeface="Times New Roman" panose="02020603050405020304" pitchFamily="18" charset="0"/>
            </a:endParaRPr>
          </a:p>
          <a:p>
            <a:pPr>
              <a:spcAft>
                <a:spcPts val="0"/>
              </a:spcAft>
            </a:pPr>
            <a:r>
              <a:rPr lang="en-US" altLang="zh-CN" sz="1600" dirty="0">
                <a:solidFill>
                  <a:srgbClr val="000000"/>
                </a:solidFill>
                <a:cs typeface="Times New Roman" panose="02020603050405020304" pitchFamily="18" charset="0"/>
              </a:rPr>
              <a:t>Please document what you're doing in a logbook. They are available for free from the front desk. </a:t>
            </a:r>
            <a:endParaRPr lang="zh-CN" altLang="zh-CN" sz="1600" dirty="0">
              <a:solidFill>
                <a:srgbClr val="000000"/>
              </a:solidFill>
              <a:cs typeface="Times New Roman" panose="02020603050405020304" pitchFamily="18" charset="0"/>
            </a:endParaRPr>
          </a:p>
          <a:p>
            <a:pPr>
              <a:spcAft>
                <a:spcPts val="0"/>
              </a:spcAft>
            </a:pPr>
            <a:r>
              <a:rPr lang="en-US" altLang="zh-CN" sz="1600" dirty="0">
                <a:solidFill>
                  <a:srgbClr val="000000"/>
                </a:solidFill>
                <a:cs typeface="Times New Roman" panose="02020603050405020304" pitchFamily="18" charset="0"/>
              </a:rPr>
              <a:t> </a:t>
            </a:r>
            <a:endParaRPr lang="zh-CN" altLang="zh-CN" sz="1600" dirty="0">
              <a:solidFill>
                <a:srgbClr val="000000"/>
              </a:solidFill>
              <a:cs typeface="Times New Roman" panose="02020603050405020304" pitchFamily="18" charset="0"/>
            </a:endParaRPr>
          </a:p>
          <a:p>
            <a:pPr>
              <a:spcAft>
                <a:spcPts val="0"/>
              </a:spcAft>
            </a:pPr>
            <a:r>
              <a:rPr lang="en-US" altLang="zh-CN" sz="1600" dirty="0">
                <a:solidFill>
                  <a:srgbClr val="000000"/>
                </a:solidFill>
                <a:cs typeface="Times New Roman" panose="02020603050405020304" pitchFamily="18" charset="0"/>
              </a:rPr>
              <a:t>Dirk knows more about Ge detectors than me, so please take any advice he has to give. </a:t>
            </a:r>
            <a:endParaRPr lang="zh-CN" altLang="zh-CN" sz="1600" dirty="0">
              <a:solidFill>
                <a:srgbClr val="000000"/>
              </a:solidFill>
              <a:cs typeface="Times New Roman" panose="02020603050405020304" pitchFamily="18" charset="0"/>
            </a:endParaRPr>
          </a:p>
          <a:p>
            <a:pPr>
              <a:spcAft>
                <a:spcPts val="0"/>
              </a:spcAft>
            </a:pPr>
            <a:r>
              <a:rPr lang="en-US" altLang="zh-CN" sz="1600" dirty="0">
                <a:solidFill>
                  <a:srgbClr val="000000"/>
                </a:solidFill>
                <a:cs typeface="Times New Roman" panose="02020603050405020304" pitchFamily="18" charset="0"/>
              </a:rPr>
              <a:t>Best,</a:t>
            </a:r>
            <a:endParaRPr lang="zh-CN" altLang="zh-CN" sz="1600" dirty="0">
              <a:solidFill>
                <a:srgbClr val="000000"/>
              </a:solidFill>
              <a:cs typeface="Times New Roman" panose="02020603050405020304" pitchFamily="18" charset="0"/>
            </a:endParaRPr>
          </a:p>
          <a:p>
            <a:pPr>
              <a:spcAft>
                <a:spcPts val="0"/>
              </a:spcAft>
            </a:pPr>
            <a:r>
              <a:rPr lang="en-US" altLang="zh-CN" sz="1600" dirty="0">
                <a:solidFill>
                  <a:srgbClr val="000000"/>
                </a:solidFill>
                <a:cs typeface="Times New Roman" panose="02020603050405020304" pitchFamily="18" charset="0"/>
              </a:rPr>
              <a:t> </a:t>
            </a:r>
            <a:endParaRPr lang="zh-CN" altLang="zh-CN" sz="1600" dirty="0">
              <a:solidFill>
                <a:srgbClr val="000000"/>
              </a:solidFill>
              <a:cs typeface="Times New Roman" panose="02020603050405020304" pitchFamily="18" charset="0"/>
            </a:endParaRPr>
          </a:p>
          <a:p>
            <a:pPr>
              <a:spcAft>
                <a:spcPts val="0"/>
              </a:spcAft>
            </a:pPr>
            <a:r>
              <a:rPr lang="en-US" altLang="zh-CN" sz="1600" dirty="0">
                <a:solidFill>
                  <a:srgbClr val="000000"/>
                </a:solidFill>
                <a:cs typeface="Times New Roman" panose="02020603050405020304" pitchFamily="18" charset="0"/>
              </a:rPr>
              <a:t>Chris</a:t>
            </a:r>
            <a:endParaRPr lang="zh-CN" altLang="zh-CN" sz="1600" dirty="0">
              <a:solidFill>
                <a:srgbClr val="000000"/>
              </a:solidFill>
              <a:cs typeface="Times New Roman" panose="02020603050405020304" pitchFamily="18" charset="0"/>
            </a:endParaRPr>
          </a:p>
        </p:txBody>
      </p:sp>
    </p:spTree>
    <p:extLst>
      <p:ext uri="{BB962C8B-B14F-4D97-AF65-F5344CB8AC3E}">
        <p14:creationId xmlns:p14="http://schemas.microsoft.com/office/powerpoint/2010/main" val="170801736"/>
      </p:ext>
    </p:extLst>
  </p:cSld>
  <p:clrMapOvr>
    <a:masterClrMapping/>
  </p:clrMapOvr>
</p:sld>
</file>

<file path=ppt/slides/slide4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9EE23159-73F0-41E4-BDA1-9457E8860E21}"/>
              </a:ext>
            </a:extLst>
          </p:cNvPr>
          <p:cNvSpPr/>
          <p:nvPr/>
        </p:nvSpPr>
        <p:spPr>
          <a:xfrm>
            <a:off x="0" y="0"/>
            <a:ext cx="9144000" cy="6740307"/>
          </a:xfrm>
          <a:prstGeom prst="rect">
            <a:avLst/>
          </a:prstGeom>
        </p:spPr>
        <p:txBody>
          <a:bodyPr wrap="square">
            <a:spAutoFit/>
          </a:bodyPr>
          <a:lstStyle/>
          <a:p>
            <a:pPr>
              <a:spcAft>
                <a:spcPts val="0"/>
              </a:spcAft>
            </a:pPr>
            <a:r>
              <a:rPr lang="en-US" altLang="zh-CN" dirty="0">
                <a:solidFill>
                  <a:srgbClr val="1F497D"/>
                </a:solidFill>
                <a:latin typeface="Calibri" panose="020F0502020204030204" pitchFamily="34" charset="0"/>
              </a:rPr>
              <a:t>Dear Dirk,</a:t>
            </a:r>
            <a:endParaRPr lang="zh-CN" altLang="zh-CN" dirty="0">
              <a:latin typeface="Calibri" panose="020F0502020204030204" pitchFamily="34" charset="0"/>
            </a:endParaRPr>
          </a:p>
          <a:p>
            <a:pPr>
              <a:spcAft>
                <a:spcPts val="0"/>
              </a:spcAft>
            </a:pPr>
            <a:r>
              <a:rPr lang="en-US" altLang="zh-CN" dirty="0">
                <a:solidFill>
                  <a:srgbClr val="1F497D"/>
                </a:solidFill>
                <a:latin typeface="Calibri" panose="020F0502020204030204" pitchFamily="34" charset="0"/>
              </a:rPr>
              <a:t> </a:t>
            </a:r>
            <a:endParaRPr lang="zh-CN" altLang="zh-CN" dirty="0">
              <a:latin typeface="Calibri" panose="020F0502020204030204" pitchFamily="34" charset="0"/>
            </a:endParaRPr>
          </a:p>
          <a:p>
            <a:pPr>
              <a:spcAft>
                <a:spcPts val="0"/>
              </a:spcAft>
            </a:pPr>
            <a:r>
              <a:rPr lang="en-US" altLang="zh-CN" dirty="0">
                <a:solidFill>
                  <a:srgbClr val="1F497D"/>
                </a:solidFill>
                <a:latin typeface="Calibri" panose="020F0502020204030204" pitchFamily="34" charset="0"/>
              </a:rPr>
              <a:t>Please see the correspondence below, regarding the HPGe gamma-ray detectors for the PXCT project. They use mechanical cooling. Is there any way we could test those in the gamma lab? It is time sensitive because we need to pay the supplier, but want to test them first. Grad students Joe Dopfer and Alex Adams could work on the testing, but they would probably need your help/advice to get started since they are not very experienced with this and I’m busy with LECM and a lot of other things followed immediately by a trip to TRIUMF Aug. 11-22. We do not have a DAQ system yet, so I would suggest they use an Easy MCA from the electronics pool unless you have something better they could use. </a:t>
            </a:r>
            <a:endParaRPr lang="zh-CN" altLang="zh-CN" dirty="0">
              <a:latin typeface="Calibri" panose="020F0502020204030204" pitchFamily="34" charset="0"/>
            </a:endParaRPr>
          </a:p>
          <a:p>
            <a:pPr>
              <a:spcAft>
                <a:spcPts val="0"/>
              </a:spcAft>
            </a:pPr>
            <a:r>
              <a:rPr lang="en-US" altLang="zh-CN" dirty="0">
                <a:solidFill>
                  <a:srgbClr val="1F497D"/>
                </a:solidFill>
                <a:latin typeface="Calibri" panose="020F0502020204030204" pitchFamily="34" charset="0"/>
              </a:rPr>
              <a:t> </a:t>
            </a:r>
            <a:endParaRPr lang="zh-CN" altLang="zh-CN" dirty="0">
              <a:latin typeface="Calibri" panose="020F0502020204030204" pitchFamily="34" charset="0"/>
            </a:endParaRPr>
          </a:p>
          <a:p>
            <a:pPr>
              <a:spcAft>
                <a:spcPts val="0"/>
              </a:spcAft>
            </a:pPr>
            <a:r>
              <a:rPr lang="en-US" altLang="zh-CN" dirty="0">
                <a:solidFill>
                  <a:srgbClr val="1F497D"/>
                </a:solidFill>
                <a:latin typeface="Calibri" panose="020F0502020204030204" pitchFamily="34" charset="0"/>
              </a:rPr>
              <a:t>Best,</a:t>
            </a:r>
            <a:endParaRPr lang="zh-CN" altLang="zh-CN" dirty="0">
              <a:latin typeface="Calibri" panose="020F0502020204030204" pitchFamily="34" charset="0"/>
            </a:endParaRPr>
          </a:p>
          <a:p>
            <a:pPr>
              <a:spcAft>
                <a:spcPts val="0"/>
              </a:spcAft>
            </a:pPr>
            <a:r>
              <a:rPr lang="en-US" altLang="zh-CN" dirty="0">
                <a:solidFill>
                  <a:srgbClr val="1F497D"/>
                </a:solidFill>
                <a:latin typeface="Calibri" panose="020F0502020204030204" pitchFamily="34" charset="0"/>
              </a:rPr>
              <a:t>Chris</a:t>
            </a:r>
          </a:p>
          <a:p>
            <a:pPr>
              <a:spcAft>
                <a:spcPts val="0"/>
              </a:spcAft>
            </a:pPr>
            <a:endParaRPr lang="en-US" altLang="zh-CN" dirty="0">
              <a:solidFill>
                <a:srgbClr val="1F497D"/>
              </a:solidFill>
              <a:latin typeface="Calibri" panose="020F0502020204030204" pitchFamily="34" charset="0"/>
            </a:endParaRPr>
          </a:p>
          <a:p>
            <a:r>
              <a:rPr lang="en-US" altLang="zh-CN" dirty="0"/>
              <a:t>Dear all,</a:t>
            </a:r>
            <a:endParaRPr lang="zh-CN" altLang="zh-CN" dirty="0"/>
          </a:p>
          <a:p>
            <a:r>
              <a:rPr lang="en-US" altLang="zh-CN" dirty="0"/>
              <a:t> see attached. Detectors seem okay, though I would ask about the oscillations one sees with 2749. Or look in the manual if it says anything about funky signals while the detector isn't depleted yet. </a:t>
            </a:r>
            <a:endParaRPr lang="zh-CN" altLang="zh-CN" dirty="0"/>
          </a:p>
          <a:p>
            <a:r>
              <a:rPr lang="en-US" altLang="zh-CN" dirty="0"/>
              <a:t> </a:t>
            </a:r>
            <a:endParaRPr lang="zh-CN" altLang="zh-CN" dirty="0"/>
          </a:p>
          <a:p>
            <a:r>
              <a:rPr lang="en-US" altLang="zh-CN" dirty="0"/>
              <a:t>The manufacturer should explicitly state that this is an expected behavior. For 'my' detectors it certainly isn't.</a:t>
            </a:r>
            <a:endParaRPr lang="zh-CN" altLang="zh-CN" dirty="0"/>
          </a:p>
          <a:p>
            <a:r>
              <a:rPr lang="en-US" altLang="zh-CN" dirty="0"/>
              <a:t> </a:t>
            </a:r>
            <a:endParaRPr lang="zh-CN" altLang="zh-CN" dirty="0"/>
          </a:p>
          <a:p>
            <a:r>
              <a:rPr lang="en-US" altLang="zh-CN" dirty="0"/>
              <a:t>cheers,</a:t>
            </a:r>
            <a:endParaRPr lang="zh-CN" altLang="zh-CN" dirty="0"/>
          </a:p>
          <a:p>
            <a:r>
              <a:rPr lang="en-US" altLang="zh-CN" dirty="0"/>
              <a:t> Dirk</a:t>
            </a:r>
            <a:endParaRPr lang="zh-CN" altLang="zh-CN" dirty="0"/>
          </a:p>
        </p:txBody>
      </p:sp>
    </p:spTree>
    <p:extLst>
      <p:ext uri="{BB962C8B-B14F-4D97-AF65-F5344CB8AC3E}">
        <p14:creationId xmlns:p14="http://schemas.microsoft.com/office/powerpoint/2010/main" val="169016659"/>
      </p:ext>
    </p:extLst>
  </p:cSld>
  <p:clrMapOvr>
    <a:masterClrMapping/>
  </p:clrMapOvr>
</p:sld>
</file>

<file path=ppt/slides/slide4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D719214B-9234-4973-832F-A3CC63EFCCDE}"/>
              </a:ext>
            </a:extLst>
          </p:cNvPr>
          <p:cNvSpPr/>
          <p:nvPr/>
        </p:nvSpPr>
        <p:spPr>
          <a:xfrm>
            <a:off x="0" y="3657600"/>
            <a:ext cx="9144000" cy="2862322"/>
          </a:xfrm>
          <a:prstGeom prst="rect">
            <a:avLst/>
          </a:prstGeom>
        </p:spPr>
        <p:txBody>
          <a:bodyPr wrap="square">
            <a:spAutoFit/>
          </a:bodyPr>
          <a:lstStyle/>
          <a:p>
            <a:pPr>
              <a:spcAft>
                <a:spcPts val="0"/>
              </a:spcAft>
            </a:pPr>
            <a:r>
              <a:rPr lang="en-US" altLang="zh-CN" dirty="0">
                <a:solidFill>
                  <a:srgbClr val="FF0000"/>
                </a:solidFill>
                <a:latin typeface="Calibri" panose="020F0502020204030204" pitchFamily="34" charset="0"/>
              </a:rPr>
              <a:t>Hello Craig,</a:t>
            </a:r>
            <a:endParaRPr lang="zh-CN" altLang="zh-CN" dirty="0">
              <a:latin typeface="Calibri" panose="020F0502020204030204" pitchFamily="34" charset="0"/>
              <a:ea typeface="Times New Roman" panose="02020603050405020304" pitchFamily="18" charset="0"/>
            </a:endParaRPr>
          </a:p>
          <a:p>
            <a:pPr>
              <a:spcAft>
                <a:spcPts val="0"/>
              </a:spcAft>
            </a:pPr>
            <a:r>
              <a:rPr lang="en-US" altLang="zh-CN" dirty="0">
                <a:solidFill>
                  <a:srgbClr val="FF0000"/>
                </a:solidFill>
                <a:latin typeface="Calibri" panose="020F0502020204030204" pitchFamily="34" charset="0"/>
              </a:rPr>
              <a:t> </a:t>
            </a:r>
            <a:endParaRPr lang="zh-CN" altLang="zh-CN" dirty="0">
              <a:latin typeface="Calibri" panose="020F0502020204030204" pitchFamily="34" charset="0"/>
              <a:ea typeface="Times New Roman" panose="02020603050405020304" pitchFamily="18" charset="0"/>
            </a:endParaRPr>
          </a:p>
          <a:p>
            <a:pPr>
              <a:spcAft>
                <a:spcPts val="0"/>
              </a:spcAft>
            </a:pPr>
            <a:r>
              <a:rPr lang="en-US" altLang="zh-CN" dirty="0">
                <a:solidFill>
                  <a:srgbClr val="FF0000"/>
                </a:solidFill>
                <a:latin typeface="Calibri" panose="020F0502020204030204" pitchFamily="34" charset="0"/>
              </a:rPr>
              <a:t>Sometimes one can observe the effect of the CP5-PLUS mechanical coupling on the oscilloscope.   This is typically at a very different frequency than the gamma-ray signals, and therefore is readily filtered out by the shaper.  The difference between something being microphonic or not is very small, and our benchmark is whether the microphonic noise adversely impacts the energy resolution of the detector.</a:t>
            </a:r>
            <a:endParaRPr lang="zh-CN" altLang="zh-CN" dirty="0">
              <a:latin typeface="Calibri" panose="020F0502020204030204" pitchFamily="34" charset="0"/>
              <a:ea typeface="Times New Roman" panose="02020603050405020304" pitchFamily="18" charset="0"/>
            </a:endParaRPr>
          </a:p>
          <a:p>
            <a:pPr>
              <a:spcAft>
                <a:spcPts val="0"/>
              </a:spcAft>
            </a:pPr>
            <a:r>
              <a:rPr lang="en-US" altLang="zh-CN" dirty="0">
                <a:solidFill>
                  <a:srgbClr val="FF0000"/>
                </a:solidFill>
                <a:latin typeface="Calibri" panose="020F0502020204030204" pitchFamily="34" charset="0"/>
              </a:rPr>
              <a:t> </a:t>
            </a:r>
            <a:endParaRPr lang="zh-CN" altLang="zh-CN" dirty="0">
              <a:latin typeface="Calibri" panose="020F0502020204030204" pitchFamily="34" charset="0"/>
              <a:ea typeface="Times New Roman" panose="02020603050405020304" pitchFamily="18" charset="0"/>
            </a:endParaRPr>
          </a:p>
          <a:p>
            <a:pPr>
              <a:spcAft>
                <a:spcPts val="0"/>
              </a:spcAft>
            </a:pPr>
            <a:r>
              <a:rPr lang="en-US" altLang="zh-CN" dirty="0">
                <a:solidFill>
                  <a:srgbClr val="FF0000"/>
                </a:solidFill>
                <a:latin typeface="Calibri" panose="020F0502020204030204" pitchFamily="34" charset="0"/>
              </a:rPr>
              <a:t>Best Regards,</a:t>
            </a:r>
            <a:endParaRPr lang="zh-CN" altLang="zh-CN" dirty="0">
              <a:latin typeface="Calibri" panose="020F0502020204030204" pitchFamily="34" charset="0"/>
              <a:ea typeface="Times New Roman" panose="02020603050405020304" pitchFamily="18" charset="0"/>
            </a:endParaRPr>
          </a:p>
          <a:p>
            <a:pPr>
              <a:spcAft>
                <a:spcPts val="0"/>
              </a:spcAft>
            </a:pPr>
            <a:r>
              <a:rPr lang="en-US" altLang="zh-CN" dirty="0">
                <a:solidFill>
                  <a:srgbClr val="FF0000"/>
                </a:solidFill>
                <a:latin typeface="Calibri" panose="020F0502020204030204" pitchFamily="34" charset="0"/>
              </a:rPr>
              <a:t>Wilhelm</a:t>
            </a:r>
            <a:endParaRPr lang="zh-CN" altLang="zh-CN" dirty="0">
              <a:effectLst/>
              <a:latin typeface="Calibri" panose="020F0502020204030204" pitchFamily="34" charset="0"/>
              <a:ea typeface="Times New Roman" panose="02020603050405020304" pitchFamily="18" charset="0"/>
            </a:endParaRPr>
          </a:p>
        </p:txBody>
      </p:sp>
      <p:sp>
        <p:nvSpPr>
          <p:cNvPr id="3" name="Rectangle 2">
            <a:extLst>
              <a:ext uri="{FF2B5EF4-FFF2-40B4-BE49-F238E27FC236}">
                <a16:creationId xmlns:a16="http://schemas.microsoft.com/office/drawing/2014/main" id="{3B31D5C4-8AE2-4535-98CC-7894DCE06DCA}"/>
              </a:ext>
            </a:extLst>
          </p:cNvPr>
          <p:cNvSpPr/>
          <p:nvPr/>
        </p:nvSpPr>
        <p:spPr>
          <a:xfrm>
            <a:off x="0" y="0"/>
            <a:ext cx="9144000" cy="1477328"/>
          </a:xfrm>
          <a:prstGeom prst="rect">
            <a:avLst/>
          </a:prstGeom>
        </p:spPr>
        <p:txBody>
          <a:bodyPr wrap="square">
            <a:spAutoFit/>
          </a:bodyPr>
          <a:lstStyle/>
          <a:p>
            <a:pPr>
              <a:spcAft>
                <a:spcPts val="0"/>
              </a:spcAft>
            </a:pPr>
            <a:r>
              <a:rPr lang="en-US" altLang="zh-CN" dirty="0">
                <a:solidFill>
                  <a:srgbClr val="1F497D"/>
                </a:solidFill>
                <a:latin typeface="Calibri" panose="020F0502020204030204" pitchFamily="34" charset="0"/>
              </a:rPr>
              <a:t>The serial numbers in the slides are for the cryocoolers rather than detectors. In my notes I wrote that the </a:t>
            </a:r>
            <a:r>
              <a:rPr lang="en-US" altLang="zh-CN" dirty="0">
                <a:solidFill>
                  <a:srgbClr val="FF0000"/>
                </a:solidFill>
                <a:latin typeface="Calibri" panose="020F0502020204030204" pitchFamily="34" charset="0"/>
              </a:rPr>
              <a:t>microphonics and oscillation </a:t>
            </a:r>
            <a:r>
              <a:rPr lang="en-US" altLang="zh-CN" dirty="0">
                <a:solidFill>
                  <a:srgbClr val="1F497D"/>
                </a:solidFill>
                <a:latin typeface="Calibri" panose="020F0502020204030204" pitchFamily="34" charset="0"/>
              </a:rPr>
              <a:t>were both on detector 5593 / cryocooler 2749, so I think the slides should be corrected as shown below. Sorry I didn’t notice this mismatch earlier. I attached an updated slide, which also clarifies that the images show the </a:t>
            </a:r>
            <a:r>
              <a:rPr lang="en-US" altLang="zh-CN" dirty="0">
                <a:solidFill>
                  <a:srgbClr val="FF0000"/>
                </a:solidFill>
                <a:latin typeface="Calibri" panose="020F0502020204030204" pitchFamily="34" charset="0"/>
              </a:rPr>
              <a:t>rectangular oscillation </a:t>
            </a:r>
            <a:r>
              <a:rPr lang="en-US" altLang="zh-CN" dirty="0">
                <a:solidFill>
                  <a:srgbClr val="1F497D"/>
                </a:solidFill>
                <a:latin typeface="Calibri" panose="020F0502020204030204" pitchFamily="34" charset="0"/>
              </a:rPr>
              <a:t>(rather than microphonics).</a:t>
            </a:r>
            <a:endParaRPr lang="zh-CN" altLang="zh-CN" dirty="0">
              <a:latin typeface="Calibri" panose="020F0502020204030204" pitchFamily="34" charset="0"/>
            </a:endParaRPr>
          </a:p>
        </p:txBody>
      </p:sp>
    </p:spTree>
    <p:extLst>
      <p:ext uri="{BB962C8B-B14F-4D97-AF65-F5344CB8AC3E}">
        <p14:creationId xmlns:p14="http://schemas.microsoft.com/office/powerpoint/2010/main" val="1535814932"/>
      </p:ext>
    </p:extLst>
  </p:cSld>
  <p:clrMapOvr>
    <a:masterClrMapping/>
  </p:clrMapOvr>
</p:sld>
</file>

<file path=ppt/slides/slide4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2" cstate="print">
            <a:extLst>
              <a:ext uri="{28A0092B-C50C-407E-A947-70E740481C1C}">
                <a14:useLocalDpi xmlns:a14="http://schemas.microsoft.com/office/drawing/2010/main"/>
              </a:ext>
            </a:extLst>
          </a:blip>
          <a:stretch>
            <a:fillRect/>
          </a:stretch>
        </p:blipFill>
        <p:spPr>
          <a:xfrm>
            <a:off x="4116535" y="857250"/>
            <a:ext cx="2459525" cy="2340293"/>
          </a:xfrm>
          <a:prstGeom prst="rect">
            <a:avLst/>
          </a:prstGeom>
        </p:spPr>
      </p:pic>
      <p:pic>
        <p:nvPicPr>
          <p:cNvPr id="3" name="Picture 2"/>
          <p:cNvPicPr>
            <a:picLocks noChangeAspect="1"/>
          </p:cNvPicPr>
          <p:nvPr/>
        </p:nvPicPr>
        <p:blipFill>
          <a:blip r:embed="rId3" cstate="print">
            <a:extLst>
              <a:ext uri="{28A0092B-C50C-407E-A947-70E740481C1C}">
                <a14:useLocalDpi xmlns:a14="http://schemas.microsoft.com/office/drawing/2010/main"/>
              </a:ext>
            </a:extLst>
          </a:blip>
          <a:stretch>
            <a:fillRect/>
          </a:stretch>
        </p:blipFill>
        <p:spPr>
          <a:xfrm>
            <a:off x="6684475" y="857250"/>
            <a:ext cx="2459525" cy="2340293"/>
          </a:xfrm>
          <a:prstGeom prst="rect">
            <a:avLst/>
          </a:prstGeom>
        </p:spPr>
      </p:pic>
      <p:sp>
        <p:nvSpPr>
          <p:cNvPr id="5" name="TextBox 4"/>
          <p:cNvSpPr txBox="1"/>
          <p:nvPr/>
        </p:nvSpPr>
        <p:spPr>
          <a:xfrm>
            <a:off x="49354" y="1085850"/>
            <a:ext cx="3750642" cy="2377574"/>
          </a:xfrm>
          <a:prstGeom prst="rect">
            <a:avLst/>
          </a:prstGeom>
          <a:noFill/>
        </p:spPr>
        <p:txBody>
          <a:bodyPr wrap="none" rtlCol="0">
            <a:spAutoFit/>
          </a:bodyPr>
          <a:lstStyle/>
          <a:p>
            <a:r>
              <a:rPr lang="en-US" sz="1350" dirty="0"/>
              <a:t>Setup:</a:t>
            </a:r>
          </a:p>
          <a:p>
            <a:r>
              <a:rPr lang="en-US" sz="1350" dirty="0"/>
              <a:t>Gaussian shaper at 6us</a:t>
            </a:r>
          </a:p>
          <a:p>
            <a:r>
              <a:rPr lang="en-US" sz="1350" dirty="0"/>
              <a:t>8k MCA with 1.3MeV at </a:t>
            </a:r>
            <a:r>
              <a:rPr lang="en-US" sz="1350" dirty="0" err="1"/>
              <a:t>chn</a:t>
            </a:r>
            <a:r>
              <a:rPr lang="en-US" sz="1350" dirty="0"/>
              <a:t> 7400</a:t>
            </a:r>
          </a:p>
          <a:p>
            <a:endParaRPr lang="en-US" sz="1350" dirty="0"/>
          </a:p>
          <a:p>
            <a:r>
              <a:rPr lang="en-US" sz="1350" dirty="0"/>
              <a:t>Measured FWHM in [</a:t>
            </a:r>
            <a:r>
              <a:rPr lang="en-US" sz="1350" dirty="0" err="1"/>
              <a:t>keV</a:t>
            </a:r>
            <a:r>
              <a:rPr lang="en-US" sz="1350" dirty="0"/>
              <a:t>]</a:t>
            </a:r>
            <a:br>
              <a:rPr lang="en-US" sz="1350" dirty="0"/>
            </a:br>
            <a:r>
              <a:rPr lang="en-US" sz="1350" dirty="0"/>
              <a:t>given for 122keV, 1.17MeV, 1.33MeV:</a:t>
            </a:r>
          </a:p>
          <a:p>
            <a:endParaRPr lang="en-US" sz="1350" dirty="0"/>
          </a:p>
          <a:p>
            <a:r>
              <a:rPr lang="en-US" sz="1350" dirty="0"/>
              <a:t>Detector 5593/</a:t>
            </a:r>
            <a:r>
              <a:rPr lang="en-US" sz="1350" dirty="0" err="1"/>
              <a:t>Cryocooler</a:t>
            </a:r>
            <a:r>
              <a:rPr lang="en-US" sz="1350" dirty="0"/>
              <a:t> 2749 : 1.28 / 1.93 / 2.03</a:t>
            </a:r>
          </a:p>
          <a:p>
            <a:r>
              <a:rPr lang="en-US" sz="1350" dirty="0"/>
              <a:t>Detector 5596/</a:t>
            </a:r>
            <a:r>
              <a:rPr lang="en-US" sz="1350" dirty="0" err="1"/>
              <a:t>Cryocooler</a:t>
            </a:r>
            <a:r>
              <a:rPr lang="en-US" sz="1350" dirty="0"/>
              <a:t> 2750 : 1.15 / 1.92 / 2.05</a:t>
            </a:r>
          </a:p>
          <a:p>
            <a:endParaRPr lang="en-US" sz="1350" dirty="0"/>
          </a:p>
          <a:p>
            <a:endParaRPr lang="en-US" sz="1350" dirty="0"/>
          </a:p>
        </p:txBody>
      </p:sp>
      <p:pic>
        <p:nvPicPr>
          <p:cNvPr id="6" name="Picture 5"/>
          <p:cNvPicPr>
            <a:picLocks noChangeAspect="1"/>
          </p:cNvPicPr>
          <p:nvPr/>
        </p:nvPicPr>
        <p:blipFill rotWithShape="1">
          <a:blip r:embed="rId4" cstate="print">
            <a:extLst>
              <a:ext uri="{28A0092B-C50C-407E-A947-70E740481C1C}">
                <a14:useLocalDpi xmlns:a14="http://schemas.microsoft.com/office/drawing/2010/main"/>
              </a:ext>
            </a:extLst>
          </a:blip>
          <a:srcRect/>
          <a:stretch/>
        </p:blipFill>
        <p:spPr>
          <a:xfrm>
            <a:off x="5220365" y="4061460"/>
            <a:ext cx="1464110" cy="1318260"/>
          </a:xfrm>
          <a:prstGeom prst="rect">
            <a:avLst/>
          </a:prstGeom>
        </p:spPr>
      </p:pic>
      <p:pic>
        <p:nvPicPr>
          <p:cNvPr id="7" name="Picture 6"/>
          <p:cNvPicPr>
            <a:picLocks noChangeAspect="1"/>
          </p:cNvPicPr>
          <p:nvPr/>
        </p:nvPicPr>
        <p:blipFill rotWithShape="1">
          <a:blip r:embed="rId5" cstate="print">
            <a:extLst>
              <a:ext uri="{28A0092B-C50C-407E-A947-70E740481C1C}">
                <a14:useLocalDpi xmlns:a14="http://schemas.microsoft.com/office/drawing/2010/main"/>
              </a:ext>
            </a:extLst>
          </a:blip>
          <a:srcRect/>
          <a:stretch/>
        </p:blipFill>
        <p:spPr>
          <a:xfrm>
            <a:off x="6719071" y="4087877"/>
            <a:ext cx="1356080" cy="1546860"/>
          </a:xfrm>
          <a:prstGeom prst="rect">
            <a:avLst/>
          </a:prstGeom>
        </p:spPr>
      </p:pic>
      <p:pic>
        <p:nvPicPr>
          <p:cNvPr id="8" name="Picture 7"/>
          <p:cNvPicPr>
            <a:picLocks noChangeAspect="1"/>
          </p:cNvPicPr>
          <p:nvPr/>
        </p:nvPicPr>
        <p:blipFill rotWithShape="1">
          <a:blip r:embed="rId6" cstate="print">
            <a:extLst>
              <a:ext uri="{28A0092B-C50C-407E-A947-70E740481C1C}">
                <a14:useLocalDpi xmlns:a14="http://schemas.microsoft.com/office/drawing/2010/main"/>
              </a:ext>
            </a:extLst>
          </a:blip>
          <a:srcRect/>
          <a:stretch/>
        </p:blipFill>
        <p:spPr>
          <a:xfrm>
            <a:off x="3401454" y="4061460"/>
            <a:ext cx="1760221" cy="1775460"/>
          </a:xfrm>
          <a:prstGeom prst="rect">
            <a:avLst/>
          </a:prstGeom>
        </p:spPr>
      </p:pic>
      <p:sp>
        <p:nvSpPr>
          <p:cNvPr id="9" name="TextBox 8"/>
          <p:cNvSpPr txBox="1"/>
          <p:nvPr/>
        </p:nvSpPr>
        <p:spPr>
          <a:xfrm>
            <a:off x="4180641" y="1085851"/>
            <a:ext cx="1211422" cy="507831"/>
          </a:xfrm>
          <a:prstGeom prst="rect">
            <a:avLst/>
          </a:prstGeom>
          <a:noFill/>
        </p:spPr>
        <p:txBody>
          <a:bodyPr wrap="none" rtlCol="0">
            <a:spAutoFit/>
          </a:bodyPr>
          <a:lstStyle/>
          <a:p>
            <a:r>
              <a:rPr lang="en-US" sz="1350" dirty="0"/>
              <a:t>2749</a:t>
            </a:r>
            <a:br>
              <a:rPr lang="en-US" sz="1350" dirty="0"/>
            </a:br>
            <a:r>
              <a:rPr lang="en-US" sz="1350" dirty="0"/>
              <a:t>1332 </a:t>
            </a:r>
            <a:r>
              <a:rPr lang="en-US" sz="1350" dirty="0" err="1"/>
              <a:t>keV</a:t>
            </a:r>
            <a:r>
              <a:rPr lang="en-US" sz="1350" dirty="0"/>
              <a:t> peak</a:t>
            </a:r>
          </a:p>
        </p:txBody>
      </p:sp>
      <p:sp>
        <p:nvSpPr>
          <p:cNvPr id="10" name="TextBox 9"/>
          <p:cNvSpPr txBox="1"/>
          <p:nvPr/>
        </p:nvSpPr>
        <p:spPr>
          <a:xfrm>
            <a:off x="6748581" y="1085851"/>
            <a:ext cx="1211422" cy="507831"/>
          </a:xfrm>
          <a:prstGeom prst="rect">
            <a:avLst/>
          </a:prstGeom>
          <a:noFill/>
        </p:spPr>
        <p:txBody>
          <a:bodyPr wrap="none" rtlCol="0">
            <a:spAutoFit/>
          </a:bodyPr>
          <a:lstStyle/>
          <a:p>
            <a:r>
              <a:rPr lang="en-US" sz="1350" dirty="0"/>
              <a:t>2750</a:t>
            </a:r>
            <a:br>
              <a:rPr lang="en-US" sz="1350" dirty="0"/>
            </a:br>
            <a:r>
              <a:rPr lang="en-US" sz="1350" dirty="0"/>
              <a:t>1332 </a:t>
            </a:r>
            <a:r>
              <a:rPr lang="en-US" sz="1350" dirty="0" err="1"/>
              <a:t>keV</a:t>
            </a:r>
            <a:r>
              <a:rPr lang="en-US" sz="1350" dirty="0"/>
              <a:t> peak</a:t>
            </a:r>
          </a:p>
        </p:txBody>
      </p:sp>
      <p:sp>
        <p:nvSpPr>
          <p:cNvPr id="11" name="TextBox 10"/>
          <p:cNvSpPr txBox="1"/>
          <p:nvPr/>
        </p:nvSpPr>
        <p:spPr>
          <a:xfrm>
            <a:off x="160021" y="4145280"/>
            <a:ext cx="3051371" cy="1962076"/>
          </a:xfrm>
          <a:prstGeom prst="rect">
            <a:avLst/>
          </a:prstGeom>
          <a:noFill/>
        </p:spPr>
        <p:txBody>
          <a:bodyPr wrap="square" rtlCol="0">
            <a:spAutoFit/>
          </a:bodyPr>
          <a:lstStyle/>
          <a:p>
            <a:r>
              <a:rPr lang="en-US" sz="1350" dirty="0"/>
              <a:t>2749 shows </a:t>
            </a:r>
            <a:r>
              <a:rPr lang="en-US" sz="1350" dirty="0">
                <a:solidFill>
                  <a:srgbClr val="FF0000"/>
                </a:solidFill>
              </a:rPr>
              <a:t>rectangular oscillations </a:t>
            </a:r>
            <a:r>
              <a:rPr lang="en-US" sz="1350" dirty="0"/>
              <a:t>when</a:t>
            </a:r>
            <a:br>
              <a:rPr lang="en-US" sz="1350" dirty="0"/>
            </a:br>
            <a:r>
              <a:rPr lang="en-US" sz="1350" dirty="0"/>
              <a:t>not biased, see photographs. At ~2000V</a:t>
            </a:r>
            <a:br>
              <a:rPr lang="en-US" sz="1350" dirty="0"/>
            </a:br>
            <a:r>
              <a:rPr lang="en-US" sz="1350" dirty="0"/>
              <a:t>bias those oscillation go away. This effect is shown in the pictures to the right.</a:t>
            </a:r>
          </a:p>
          <a:p>
            <a:endParaRPr lang="en-US" sz="1350" dirty="0"/>
          </a:p>
          <a:p>
            <a:r>
              <a:rPr lang="en-US" sz="1350" dirty="0"/>
              <a:t>2749 shows </a:t>
            </a:r>
            <a:r>
              <a:rPr lang="en-US" sz="1350" dirty="0" err="1">
                <a:solidFill>
                  <a:srgbClr val="FF0000"/>
                </a:solidFill>
              </a:rPr>
              <a:t>microphonics</a:t>
            </a:r>
            <a:r>
              <a:rPr lang="en-US" sz="1350" dirty="0"/>
              <a:t> induced by</a:t>
            </a:r>
            <a:br>
              <a:rPr lang="en-US" sz="1350" dirty="0"/>
            </a:br>
            <a:r>
              <a:rPr lang="en-US" sz="1350" dirty="0"/>
              <a:t>cooler, about a 3 x noise band effect.</a:t>
            </a:r>
            <a:br>
              <a:rPr lang="en-US" sz="1350" dirty="0"/>
            </a:br>
            <a:endParaRPr lang="en-US" sz="1350" dirty="0"/>
          </a:p>
        </p:txBody>
      </p:sp>
      <p:sp>
        <p:nvSpPr>
          <p:cNvPr id="12" name="TextBox 11"/>
          <p:cNvSpPr txBox="1"/>
          <p:nvPr/>
        </p:nvSpPr>
        <p:spPr>
          <a:xfrm>
            <a:off x="3782818" y="3784461"/>
            <a:ext cx="4175182" cy="300082"/>
          </a:xfrm>
          <a:prstGeom prst="rect">
            <a:avLst/>
          </a:prstGeom>
          <a:noFill/>
        </p:spPr>
        <p:txBody>
          <a:bodyPr wrap="none" rtlCol="0">
            <a:spAutoFit/>
          </a:bodyPr>
          <a:lstStyle/>
          <a:p>
            <a:r>
              <a:rPr lang="en-US" sz="1350" dirty="0"/>
              <a:t>2749 signals (after shaper) for 0V, 1000V, and 2000V bias</a:t>
            </a:r>
          </a:p>
        </p:txBody>
      </p:sp>
    </p:spTree>
    <p:extLst>
      <p:ext uri="{BB962C8B-B14F-4D97-AF65-F5344CB8AC3E}">
        <p14:creationId xmlns:p14="http://schemas.microsoft.com/office/powerpoint/2010/main" val="2151288047"/>
      </p:ext>
    </p:extLst>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矩形 1"/>
          <p:cNvSpPr/>
          <p:nvPr/>
        </p:nvSpPr>
        <p:spPr>
          <a:xfrm>
            <a:off x="0" y="0"/>
            <a:ext cx="9144000" cy="5016758"/>
          </a:xfrm>
          <a:prstGeom prst="rect">
            <a:avLst/>
          </a:prstGeom>
        </p:spPr>
        <p:txBody>
          <a:bodyPr wrap="square">
            <a:spAutoFit/>
          </a:bodyPr>
          <a:lstStyle/>
          <a:p>
            <a:r>
              <a:rPr lang="zh-CN" altLang="en-US" sz="2000" dirty="0"/>
              <a:t>单区天体模型计算需要的条件：温度密度时间演化图、白矮星初始外层元素丰度，核心</a:t>
            </a:r>
            <a:r>
              <a:rPr lang="en-US" altLang="zh-CN" sz="2000" dirty="0"/>
              <a:t>-</a:t>
            </a:r>
            <a:r>
              <a:rPr lang="zh-CN" altLang="en-US" sz="2000" dirty="0"/>
              <a:t>外层混合、吸积速率等 </a:t>
            </a:r>
            <a:r>
              <a:rPr lang="en-US" altLang="zh-CN" sz="2000" dirty="0"/>
              <a:t>accretion rate, composition of accreted material. The composition of the underlying core and the accreted envelope.</a:t>
            </a:r>
            <a:br>
              <a:rPr lang="en-US" altLang="zh-CN" sz="2000" dirty="0"/>
            </a:br>
            <a:r>
              <a:rPr lang="en-US" altLang="zh-CN" sz="2000" dirty="0"/>
              <a:t>The nuclear reaction network, the evolution of temperature and density, and the initial envelope composition are needed for </a:t>
            </a:r>
            <a:r>
              <a:rPr lang="en-US" altLang="zh-CN" sz="2000" b="1" dirty="0"/>
              <a:t>one-zone model calculations</a:t>
            </a:r>
            <a:r>
              <a:rPr lang="en-US" altLang="zh-CN" sz="2000" dirty="0"/>
              <a:t>, which neglects convection and mixing. </a:t>
            </a:r>
          </a:p>
          <a:p>
            <a:r>
              <a:rPr lang="en-US" altLang="zh-CN" sz="2000" dirty="0"/>
              <a:t>one-zone studies neglect crucial hydrodynamic effects such as convection</a:t>
            </a:r>
            <a:br>
              <a:rPr lang="en-US" altLang="zh-CN" sz="2000" dirty="0"/>
            </a:br>
            <a:r>
              <a:rPr lang="en-US" altLang="zh-CN" sz="2000" dirty="0"/>
              <a:t>As </a:t>
            </a:r>
            <a:r>
              <a:rPr lang="en-US" altLang="zh-CN" sz="2000" b="1" dirty="0"/>
              <a:t>temperature and density are fixed</a:t>
            </a:r>
            <a:r>
              <a:rPr lang="en-US" altLang="zh-CN" sz="2000" dirty="0"/>
              <a:t>, changes in temperature and density induced by changes in reaction rate are neglected. </a:t>
            </a:r>
            <a:br>
              <a:rPr lang="en-US" altLang="zh-CN" sz="2000" dirty="0"/>
            </a:br>
            <a:r>
              <a:rPr lang="en-US" sz="2000" dirty="0"/>
              <a:t>reaction rates are decoupled from temperature and density evolution in a stellar explosion to reduce computing time. </a:t>
            </a:r>
            <a:br>
              <a:rPr lang="en-US" sz="2000" dirty="0"/>
            </a:br>
            <a:r>
              <a:rPr lang="en-US" sz="2000" dirty="0"/>
              <a:t>Changes in reaction rates inevitably lead to changes in energy production, and thereby to changes in the temperature and density evolution of the burst sequence.</a:t>
            </a:r>
            <a:br>
              <a:rPr lang="en-US" sz="2000" dirty="0"/>
            </a:br>
            <a:r>
              <a:rPr lang="en-US" sz="2000" dirty="0" err="1"/>
              <a:t>Postprocessing</a:t>
            </a:r>
            <a:r>
              <a:rPr lang="zh-CN" altLang="en-US" sz="2000" dirty="0"/>
              <a:t>固定温度密度，反应率影响能量产生，也就影响温度密度，这种关联就体现不到模型计算里了。</a:t>
            </a:r>
            <a:endParaRPr lang="en-US" altLang="zh-CN" sz="2000" dirty="0"/>
          </a:p>
          <a:p>
            <a:r>
              <a:rPr lang="en-US" sz="2000" dirty="0"/>
              <a:t>1</a:t>
            </a:r>
            <a:r>
              <a:rPr lang="en-US" altLang="zh-CN" sz="2000" dirty="0"/>
              <a:t>D multi</a:t>
            </a:r>
            <a:r>
              <a:rPr lang="en-US" sz="2000" dirty="0"/>
              <a:t>-zone models are more physical than a post-processing calculation.</a:t>
            </a:r>
            <a:endParaRPr lang="zh-CN" altLang="en-US" sz="2000" dirty="0"/>
          </a:p>
        </p:txBody>
      </p:sp>
    </p:spTree>
    <p:extLst>
      <p:ext uri="{BB962C8B-B14F-4D97-AF65-F5344CB8AC3E}">
        <p14:creationId xmlns:p14="http://schemas.microsoft.com/office/powerpoint/2010/main" val="914180358"/>
      </p:ext>
    </p:extLst>
  </p:cSld>
  <p:clrMapOvr>
    <a:masterClrMapping/>
  </p:clrMapOvr>
</p:sld>
</file>

<file path=ppt/slides/slide4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9B504101-37A3-4CC1-9B39-C2FFC6A650D8}"/>
              </a:ext>
            </a:extLst>
          </p:cNvPr>
          <p:cNvSpPr/>
          <p:nvPr/>
        </p:nvSpPr>
        <p:spPr>
          <a:xfrm>
            <a:off x="0" y="0"/>
            <a:ext cx="9144000" cy="6186309"/>
          </a:xfrm>
          <a:prstGeom prst="rect">
            <a:avLst/>
          </a:prstGeom>
        </p:spPr>
        <p:txBody>
          <a:bodyPr wrap="square">
            <a:spAutoFit/>
          </a:bodyPr>
          <a:lstStyle/>
          <a:p>
            <a:r>
              <a:rPr lang="en-US" altLang="zh-CN" dirty="0">
                <a:solidFill>
                  <a:srgbClr val="000000"/>
                </a:solidFill>
                <a:latin typeface="Calibri" panose="020F0502020204030204" pitchFamily="34" charset="0"/>
              </a:rPr>
              <a:t>We do not believe that the effect we described is due to microphonics from the mechanical cooler. Please review the signal pictures we sent. For all of them the unit is 500 mV and 2 </a:t>
            </a:r>
            <a:r>
              <a:rPr lang="en-US" altLang="zh-CN" dirty="0" err="1">
                <a:solidFill>
                  <a:srgbClr val="000000"/>
                </a:solidFill>
                <a:latin typeface="Calibri" panose="020F0502020204030204" pitchFamily="34" charset="0"/>
              </a:rPr>
              <a:t>ms</a:t>
            </a:r>
            <a:r>
              <a:rPr lang="en-US" altLang="zh-CN" dirty="0">
                <a:solidFill>
                  <a:srgbClr val="000000"/>
                </a:solidFill>
                <a:latin typeface="Calibri" panose="020F0502020204030204" pitchFamily="34" charset="0"/>
              </a:rPr>
              <a:t> and we observe the detector output after a 6 us shaping. At no bias one sees the rectangular oscillation, on a 3 </a:t>
            </a:r>
            <a:r>
              <a:rPr lang="en-US" altLang="zh-CN" dirty="0" err="1">
                <a:solidFill>
                  <a:srgbClr val="000000"/>
                </a:solidFill>
                <a:latin typeface="Calibri" panose="020F0502020204030204" pitchFamily="34" charset="0"/>
              </a:rPr>
              <a:t>ms</a:t>
            </a:r>
            <a:r>
              <a:rPr lang="en-US" altLang="zh-CN" dirty="0">
                <a:solidFill>
                  <a:srgbClr val="000000"/>
                </a:solidFill>
                <a:latin typeface="Calibri" panose="020F0502020204030204" pitchFamily="34" charset="0"/>
              </a:rPr>
              <a:t> timescale. Middle picture shows the signal at  1000 V bias, the oscillation is now much more irregular and one can see signals on top of them. The right picture is at 2000 V, so almost depleted. Oscillations are not visible on that scale, one sees signals and noise. The gain of the shaping amplifier was selected such that the HPGe noise band is about 10 mV wide. Signals  are cut as we use a 'signal chopper' at the input of the scope, limiting signals to about +/- 1V.</a:t>
            </a:r>
            <a:br>
              <a:rPr lang="en-US" altLang="zh-CN" dirty="0">
                <a:solidFill>
                  <a:srgbClr val="000000"/>
                </a:solidFill>
                <a:latin typeface="Calibri" panose="020F0502020204030204" pitchFamily="34" charset="0"/>
              </a:rPr>
            </a:br>
            <a:br>
              <a:rPr lang="en-US" altLang="zh-CN" dirty="0">
                <a:solidFill>
                  <a:srgbClr val="000000"/>
                </a:solidFill>
                <a:latin typeface="Calibri" panose="020F0502020204030204" pitchFamily="34" charset="0"/>
              </a:rPr>
            </a:br>
            <a:r>
              <a:rPr lang="en-US" altLang="zh-CN" dirty="0">
                <a:solidFill>
                  <a:srgbClr val="000000"/>
                </a:solidFill>
                <a:latin typeface="Calibri" panose="020F0502020204030204" pitchFamily="34" charset="0"/>
              </a:rPr>
              <a:t>What we see here are oscillations of electronic nature which disappear when the detector gets depleted. We wonder if this is a standard feature of this type of detector that one cannot necessarily observe signals while the detector is not yet depleted. We like to get a comment on that.</a:t>
            </a:r>
            <a:br>
              <a:rPr lang="en-US" altLang="zh-CN" dirty="0">
                <a:solidFill>
                  <a:srgbClr val="000000"/>
                </a:solidFill>
                <a:latin typeface="Calibri" panose="020F0502020204030204" pitchFamily="34" charset="0"/>
              </a:rPr>
            </a:br>
            <a:br>
              <a:rPr lang="en-US" altLang="zh-CN" dirty="0">
                <a:solidFill>
                  <a:srgbClr val="000000"/>
                </a:solidFill>
                <a:latin typeface="Calibri" panose="020F0502020204030204" pitchFamily="34" charset="0"/>
              </a:rPr>
            </a:br>
            <a:r>
              <a:rPr lang="en-US" altLang="zh-CN" dirty="0">
                <a:solidFill>
                  <a:srgbClr val="000000"/>
                </a:solidFill>
                <a:latin typeface="Calibri" panose="020F0502020204030204" pitchFamily="34" charset="0"/>
              </a:rPr>
              <a:t>The other detector does not show that problem at all. While biasing one can observe at each step the response of the detector noise band becoming narrower as the crystal gets more depleted.</a:t>
            </a:r>
            <a:br>
              <a:rPr lang="en-US" altLang="zh-CN" dirty="0">
                <a:solidFill>
                  <a:srgbClr val="000000"/>
                </a:solidFill>
                <a:latin typeface="Calibri" panose="020F0502020204030204" pitchFamily="34" charset="0"/>
              </a:rPr>
            </a:br>
            <a:br>
              <a:rPr lang="en-US" altLang="zh-CN" dirty="0">
                <a:solidFill>
                  <a:srgbClr val="000000"/>
                </a:solidFill>
                <a:latin typeface="Calibri" panose="020F0502020204030204" pitchFamily="34" charset="0"/>
              </a:rPr>
            </a:br>
            <a:r>
              <a:rPr lang="en-US" altLang="zh-CN" dirty="0">
                <a:solidFill>
                  <a:srgbClr val="000000"/>
                </a:solidFill>
                <a:latin typeface="Calibri" panose="020F0502020204030204" pitchFamily="34" charset="0"/>
              </a:rPr>
              <a:t>When at full bias both detectors show a small effect on the noise band due to microphonics. We don't worry about this as the impact is small.</a:t>
            </a:r>
          </a:p>
          <a:p>
            <a:r>
              <a:rPr lang="en-US" altLang="zh-CN" dirty="0">
                <a:solidFill>
                  <a:srgbClr val="000000"/>
                </a:solidFill>
                <a:latin typeface="Calibri" panose="020F0502020204030204" pitchFamily="34" charset="0"/>
              </a:rPr>
              <a:t>Dirk</a:t>
            </a:r>
            <a:endParaRPr lang="zh-CN" altLang="en-US" dirty="0"/>
          </a:p>
        </p:txBody>
      </p:sp>
    </p:spTree>
    <p:extLst>
      <p:ext uri="{BB962C8B-B14F-4D97-AF65-F5344CB8AC3E}">
        <p14:creationId xmlns:p14="http://schemas.microsoft.com/office/powerpoint/2010/main" val="1480410311"/>
      </p:ext>
    </p:extLst>
  </p:cSld>
  <p:clrMapOvr>
    <a:masterClrMapping/>
  </p:clrMapOvr>
</p:sld>
</file>

<file path=ppt/slides/slide4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a:extLst>
              <a:ext uri="{FF2B5EF4-FFF2-40B4-BE49-F238E27FC236}">
                <a16:creationId xmlns:a16="http://schemas.microsoft.com/office/drawing/2014/main" id="{99868C44-0086-4B37-90C5-3B8ADB22F2C0}"/>
              </a:ext>
            </a:extLst>
          </p:cNvPr>
          <p:cNvSpPr txBox="1"/>
          <p:nvPr/>
        </p:nvSpPr>
        <p:spPr>
          <a:xfrm>
            <a:off x="0" y="0"/>
            <a:ext cx="9144000" cy="4247317"/>
          </a:xfrm>
          <a:prstGeom prst="rect">
            <a:avLst/>
          </a:prstGeom>
          <a:noFill/>
        </p:spPr>
        <p:txBody>
          <a:bodyPr wrap="square">
            <a:spAutoFit/>
          </a:bodyPr>
          <a:lstStyle/>
          <a:p>
            <a:pPr>
              <a:spcAft>
                <a:spcPts val="0"/>
              </a:spcAft>
            </a:pPr>
            <a:r>
              <a:rPr lang="en-US" altLang="zh-CN" sz="1800" dirty="0">
                <a:solidFill>
                  <a:srgbClr val="1F497D"/>
                </a:solidFill>
                <a:latin typeface="Calibri" panose="020F0502020204030204" pitchFamily="34" charset="0"/>
              </a:rPr>
              <a:t>Hi Craig,</a:t>
            </a:r>
            <a:endParaRPr lang="zh-CN" altLang="zh-CN" sz="1800" dirty="0">
              <a:latin typeface="Calibri" panose="020F0502020204030204" pitchFamily="34" charset="0"/>
            </a:endParaRPr>
          </a:p>
          <a:p>
            <a:pPr>
              <a:spcAft>
                <a:spcPts val="0"/>
              </a:spcAft>
            </a:pPr>
            <a:r>
              <a:rPr lang="en-US" altLang="zh-CN" sz="1800" dirty="0">
                <a:solidFill>
                  <a:srgbClr val="1F497D"/>
                </a:solidFill>
                <a:latin typeface="Calibri" panose="020F0502020204030204" pitchFamily="34" charset="0"/>
              </a:rPr>
              <a:t> </a:t>
            </a:r>
            <a:endParaRPr lang="zh-CN" altLang="zh-CN" sz="1800" dirty="0">
              <a:latin typeface="Calibri" panose="020F0502020204030204" pitchFamily="34" charset="0"/>
            </a:endParaRPr>
          </a:p>
          <a:p>
            <a:pPr>
              <a:spcAft>
                <a:spcPts val="0"/>
              </a:spcAft>
            </a:pPr>
            <a:r>
              <a:rPr lang="en-US" altLang="zh-CN" sz="1800" dirty="0">
                <a:solidFill>
                  <a:srgbClr val="1F497D"/>
                </a:solidFill>
                <a:latin typeface="Calibri" panose="020F0502020204030204" pitchFamily="34" charset="0"/>
              </a:rPr>
              <a:t>We met with Chandana today. </a:t>
            </a:r>
            <a:endParaRPr lang="zh-CN" altLang="zh-CN" sz="1800" dirty="0">
              <a:latin typeface="Calibri" panose="020F0502020204030204" pitchFamily="34" charset="0"/>
            </a:endParaRPr>
          </a:p>
          <a:p>
            <a:pPr>
              <a:spcAft>
                <a:spcPts val="0"/>
              </a:spcAft>
            </a:pPr>
            <a:r>
              <a:rPr lang="en-US" altLang="zh-CN" sz="1800" dirty="0">
                <a:solidFill>
                  <a:srgbClr val="1F497D"/>
                </a:solidFill>
                <a:latin typeface="Calibri" panose="020F0502020204030204" pitchFamily="34" charset="0"/>
              </a:rPr>
              <a:t> </a:t>
            </a:r>
            <a:endParaRPr lang="zh-CN" altLang="zh-CN" sz="1800" dirty="0">
              <a:latin typeface="Calibri" panose="020F0502020204030204" pitchFamily="34" charset="0"/>
            </a:endParaRPr>
          </a:p>
          <a:p>
            <a:pPr>
              <a:spcAft>
                <a:spcPts val="0"/>
              </a:spcAft>
            </a:pPr>
            <a:r>
              <a:rPr lang="en-US" altLang="zh-CN" sz="1800" dirty="0">
                <a:solidFill>
                  <a:srgbClr val="1F497D"/>
                </a:solidFill>
                <a:latin typeface="Calibri" panose="020F0502020204030204" pitchFamily="34" charset="0"/>
              </a:rPr>
              <a:t>For the alignment and beam tuning we’d like to adopt Chandana’s concept, which I mentioned below. The idea is to make a duplicate of the </a:t>
            </a:r>
            <a:r>
              <a:rPr lang="en-US" altLang="zh-CN" sz="1800" b="1" dirty="0">
                <a:solidFill>
                  <a:srgbClr val="1F497D"/>
                </a:solidFill>
                <a:latin typeface="Calibri" panose="020F0502020204030204" pitchFamily="34" charset="0"/>
              </a:rPr>
              <a:t>flange that holds the Si detectors</a:t>
            </a:r>
            <a:r>
              <a:rPr lang="en-US" altLang="zh-CN" sz="1800" dirty="0">
                <a:solidFill>
                  <a:srgbClr val="1F497D"/>
                </a:solidFill>
                <a:latin typeface="Calibri" panose="020F0502020204030204" pitchFamily="34" charset="0"/>
              </a:rPr>
              <a:t>. Instead of Si detectors, it holds a </a:t>
            </a:r>
            <a:r>
              <a:rPr lang="en-US" altLang="zh-CN" sz="1800" b="1" dirty="0">
                <a:solidFill>
                  <a:srgbClr val="1F497D"/>
                </a:solidFill>
                <a:latin typeface="Calibri" panose="020F0502020204030204" pitchFamily="34" charset="0"/>
              </a:rPr>
              <a:t>collimator plate backed by a Faraday cup</a:t>
            </a:r>
            <a:r>
              <a:rPr lang="en-US" altLang="zh-CN" sz="1800" dirty="0">
                <a:solidFill>
                  <a:srgbClr val="1F497D"/>
                </a:solidFill>
                <a:latin typeface="Calibri" panose="020F0502020204030204" pitchFamily="34" charset="0"/>
              </a:rPr>
              <a:t>. The collimator hole should be exactly aligned with the middle of the target position (to within our 1 mm tolerance). We will tune the beam using stable beam and the Faraday Cup assembly. When done, we will leave the </a:t>
            </a:r>
            <a:r>
              <a:rPr lang="en-US" altLang="zh-CN" sz="1800" b="1" dirty="0">
                <a:solidFill>
                  <a:srgbClr val="1F497D"/>
                </a:solidFill>
                <a:latin typeface="Calibri" panose="020F0502020204030204" pitchFamily="34" charset="0"/>
              </a:rPr>
              <a:t>beam optics </a:t>
            </a:r>
            <a:r>
              <a:rPr lang="en-US" altLang="zh-CN" sz="1800" dirty="0">
                <a:solidFill>
                  <a:srgbClr val="1F497D"/>
                </a:solidFill>
                <a:latin typeface="Calibri" panose="020F0502020204030204" pitchFamily="34" charset="0"/>
              </a:rPr>
              <a:t>alone and install the assembly with the Si detectors. Chandana says we can use the existing design of the Faraday cups on the D-line. We need </a:t>
            </a:r>
            <a:r>
              <a:rPr lang="en-US" altLang="zh-CN" sz="1800" dirty="0" err="1">
                <a:solidFill>
                  <a:srgbClr val="1F497D"/>
                </a:solidFill>
                <a:latin typeface="Calibri" panose="020F0502020204030204" pitchFamily="34" charset="0"/>
              </a:rPr>
              <a:t>feedthoughs</a:t>
            </a:r>
            <a:r>
              <a:rPr lang="en-US" altLang="zh-CN" sz="1800" dirty="0">
                <a:solidFill>
                  <a:srgbClr val="1F497D"/>
                </a:solidFill>
                <a:latin typeface="Calibri" panose="020F0502020204030204" pitchFamily="34" charset="0"/>
              </a:rPr>
              <a:t> in the new flange </a:t>
            </a:r>
            <a:r>
              <a:rPr lang="en-US" altLang="zh-CN" sz="1800" b="1" dirty="0">
                <a:solidFill>
                  <a:srgbClr val="1F497D"/>
                </a:solidFill>
                <a:latin typeface="Calibri" panose="020F0502020204030204" pitchFamily="34" charset="0"/>
              </a:rPr>
              <a:t>to read the currents off </a:t>
            </a:r>
            <a:r>
              <a:rPr lang="en-US" altLang="zh-CN" sz="1800" dirty="0">
                <a:solidFill>
                  <a:srgbClr val="1F497D"/>
                </a:solidFill>
                <a:latin typeface="Calibri" panose="020F0502020204030204" pitchFamily="34" charset="0"/>
              </a:rPr>
              <a:t>the FC and collimator. The collimator needs to be conducting and electrically isolated. </a:t>
            </a:r>
            <a:endParaRPr lang="zh-CN" altLang="zh-CN" sz="1800" dirty="0">
              <a:latin typeface="Calibri" panose="020F0502020204030204" pitchFamily="34" charset="0"/>
            </a:endParaRPr>
          </a:p>
          <a:p>
            <a:pPr>
              <a:spcAft>
                <a:spcPts val="0"/>
              </a:spcAft>
            </a:pPr>
            <a:endParaRPr lang="en-US" altLang="zh-CN" dirty="0">
              <a:solidFill>
                <a:srgbClr val="1F497D"/>
              </a:solidFill>
              <a:latin typeface="Calibri" panose="020F0502020204030204" pitchFamily="34" charset="0"/>
            </a:endParaRPr>
          </a:p>
          <a:p>
            <a:pPr>
              <a:spcAft>
                <a:spcPts val="0"/>
              </a:spcAft>
            </a:pPr>
            <a:r>
              <a:rPr lang="en-US" altLang="zh-CN" sz="1800" dirty="0">
                <a:solidFill>
                  <a:srgbClr val="1F497D"/>
                </a:solidFill>
                <a:latin typeface="Calibri" panose="020F0502020204030204" pitchFamily="34" charset="0"/>
              </a:rPr>
              <a:t>Chris</a:t>
            </a:r>
            <a:endParaRPr lang="zh-CN" altLang="zh-CN" sz="1800" dirty="0">
              <a:latin typeface="Calibri" panose="020F0502020204030204" pitchFamily="34" charset="0"/>
            </a:endParaRPr>
          </a:p>
        </p:txBody>
      </p:sp>
    </p:spTree>
    <p:extLst>
      <p:ext uri="{BB962C8B-B14F-4D97-AF65-F5344CB8AC3E}">
        <p14:creationId xmlns:p14="http://schemas.microsoft.com/office/powerpoint/2010/main" val="3484927131"/>
      </p:ext>
    </p:extLst>
  </p:cSld>
  <p:clrMapOvr>
    <a:masterClrMapping/>
  </p:clrMapOvr>
</p:sld>
</file>

<file path=ppt/slides/slide4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E8263CA9-5D55-4A0E-9ADD-AE6482EB613C}"/>
              </a:ext>
            </a:extLst>
          </p:cNvPr>
          <p:cNvSpPr/>
          <p:nvPr/>
        </p:nvSpPr>
        <p:spPr>
          <a:xfrm>
            <a:off x="0" y="0"/>
            <a:ext cx="9144000" cy="6740307"/>
          </a:xfrm>
          <a:prstGeom prst="rect">
            <a:avLst/>
          </a:prstGeom>
        </p:spPr>
        <p:txBody>
          <a:bodyPr wrap="square">
            <a:spAutoFit/>
          </a:bodyPr>
          <a:lstStyle/>
          <a:p>
            <a:pPr>
              <a:spcAft>
                <a:spcPts val="0"/>
              </a:spcAft>
            </a:pPr>
            <a:r>
              <a:rPr lang="en-US" altLang="zh-CN" sz="1600" dirty="0">
                <a:solidFill>
                  <a:srgbClr val="1F497D"/>
                </a:solidFill>
                <a:latin typeface="Calibri" panose="020F0502020204030204" pitchFamily="34" charset="0"/>
              </a:rPr>
              <a:t>Chandana also advised us on vacuum gauges:</a:t>
            </a:r>
            <a:endParaRPr lang="zh-CN" altLang="zh-CN" sz="1600" dirty="0">
              <a:latin typeface="Calibri" panose="020F0502020204030204" pitchFamily="34" charset="0"/>
            </a:endParaRPr>
          </a:p>
          <a:p>
            <a:pPr>
              <a:spcAft>
                <a:spcPts val="0"/>
              </a:spcAft>
            </a:pPr>
            <a:r>
              <a:rPr lang="en-US" altLang="zh-CN" sz="1600" dirty="0">
                <a:solidFill>
                  <a:srgbClr val="1F497D"/>
                </a:solidFill>
                <a:latin typeface="Calibri" panose="020F0502020204030204" pitchFamily="34" charset="0"/>
              </a:rPr>
              <a:t> </a:t>
            </a:r>
            <a:endParaRPr lang="zh-CN" altLang="zh-CN" sz="1600" dirty="0">
              <a:latin typeface="Calibri" panose="020F0502020204030204" pitchFamily="34" charset="0"/>
            </a:endParaRPr>
          </a:p>
          <a:p>
            <a:pPr>
              <a:spcAft>
                <a:spcPts val="0"/>
              </a:spcAft>
            </a:pPr>
            <a:r>
              <a:rPr lang="en-US" altLang="zh-CN" sz="1600" dirty="0">
                <a:solidFill>
                  <a:srgbClr val="1F497D"/>
                </a:solidFill>
                <a:latin typeface="Calibri" panose="020F0502020204030204" pitchFamily="34" charset="0"/>
              </a:rPr>
              <a:t>On the main chamber we need to attach </a:t>
            </a:r>
            <a:r>
              <a:rPr lang="en-US" altLang="zh-CN" sz="1600" b="1" dirty="0">
                <a:solidFill>
                  <a:srgbClr val="1F497D"/>
                </a:solidFill>
                <a:latin typeface="Calibri" panose="020F0502020204030204" pitchFamily="34" charset="0"/>
              </a:rPr>
              <a:t>a cold-cathode gauge and a </a:t>
            </a:r>
            <a:r>
              <a:rPr lang="en-US" altLang="zh-CN" sz="1600" b="1" dirty="0" err="1">
                <a:solidFill>
                  <a:srgbClr val="1F497D"/>
                </a:solidFill>
                <a:latin typeface="Calibri" panose="020F0502020204030204" pitchFamily="34" charset="0"/>
              </a:rPr>
              <a:t>Perani</a:t>
            </a:r>
            <a:r>
              <a:rPr lang="en-US" altLang="zh-CN" sz="1600" b="1" dirty="0">
                <a:solidFill>
                  <a:srgbClr val="1F497D"/>
                </a:solidFill>
                <a:latin typeface="Calibri" panose="020F0502020204030204" pitchFamily="34" charset="0"/>
              </a:rPr>
              <a:t> gauge</a:t>
            </a:r>
            <a:r>
              <a:rPr lang="en-US" altLang="zh-CN" sz="1600" dirty="0">
                <a:solidFill>
                  <a:srgbClr val="1F497D"/>
                </a:solidFill>
                <a:latin typeface="Calibri" panose="020F0502020204030204" pitchFamily="34" charset="0"/>
              </a:rPr>
              <a:t>. Both are incorporated in a single unit from </a:t>
            </a:r>
            <a:r>
              <a:rPr lang="en-US" altLang="zh-CN" sz="1600" dirty="0" err="1">
                <a:solidFill>
                  <a:srgbClr val="1F497D"/>
                </a:solidFill>
                <a:latin typeface="Calibri" panose="020F0502020204030204" pitchFamily="34" charset="0"/>
              </a:rPr>
              <a:t>Instrutech</a:t>
            </a:r>
            <a:r>
              <a:rPr lang="en-US" altLang="zh-CN" sz="1600" dirty="0">
                <a:solidFill>
                  <a:srgbClr val="1F497D"/>
                </a:solidFill>
                <a:latin typeface="Calibri" panose="020F0502020204030204" pitchFamily="34" charset="0"/>
              </a:rPr>
              <a:t> called something like “BCB” or maybe “Bee C Bee”. That can be mounted on the top plate. </a:t>
            </a:r>
            <a:endParaRPr lang="zh-CN" altLang="zh-CN" sz="1600" dirty="0">
              <a:latin typeface="Calibri" panose="020F0502020204030204" pitchFamily="34" charset="0"/>
            </a:endParaRPr>
          </a:p>
          <a:p>
            <a:pPr>
              <a:spcAft>
                <a:spcPts val="0"/>
              </a:spcAft>
            </a:pPr>
            <a:r>
              <a:rPr lang="en-US" altLang="zh-CN" sz="1600" dirty="0">
                <a:solidFill>
                  <a:srgbClr val="1F497D"/>
                </a:solidFill>
                <a:latin typeface="Calibri" panose="020F0502020204030204" pitchFamily="34" charset="0"/>
              </a:rPr>
              <a:t> </a:t>
            </a:r>
            <a:endParaRPr lang="zh-CN" altLang="zh-CN" sz="1600" dirty="0">
              <a:latin typeface="Calibri" panose="020F0502020204030204" pitchFamily="34" charset="0"/>
            </a:endParaRPr>
          </a:p>
          <a:p>
            <a:pPr>
              <a:spcAft>
                <a:spcPts val="0"/>
              </a:spcAft>
            </a:pPr>
            <a:r>
              <a:rPr lang="en-US" altLang="zh-CN" sz="1600" dirty="0">
                <a:solidFill>
                  <a:srgbClr val="1F497D"/>
                </a:solidFill>
                <a:latin typeface="Calibri" panose="020F0502020204030204" pitchFamily="34" charset="0"/>
              </a:rPr>
              <a:t>We also need a </a:t>
            </a:r>
            <a:r>
              <a:rPr lang="en-US" altLang="zh-CN" sz="1600" dirty="0" err="1">
                <a:solidFill>
                  <a:srgbClr val="1F497D"/>
                </a:solidFill>
                <a:latin typeface="Calibri" panose="020F0502020204030204" pitchFamily="34" charset="0"/>
              </a:rPr>
              <a:t>Perani</a:t>
            </a:r>
            <a:r>
              <a:rPr lang="en-US" altLang="zh-CN" sz="1600" dirty="0">
                <a:solidFill>
                  <a:srgbClr val="1F497D"/>
                </a:solidFill>
                <a:latin typeface="Calibri" panose="020F0502020204030204" pitchFamily="34" charset="0"/>
              </a:rPr>
              <a:t> </a:t>
            </a:r>
            <a:r>
              <a:rPr lang="en-US" altLang="zh-CN" sz="1600" b="1" dirty="0">
                <a:solidFill>
                  <a:srgbClr val="1F497D"/>
                </a:solidFill>
                <a:latin typeface="Calibri" panose="020F0502020204030204" pitchFamily="34" charset="0"/>
              </a:rPr>
              <a:t>gauge for the fore-line between the turbo and the scroll pump</a:t>
            </a:r>
            <a:r>
              <a:rPr lang="en-US" altLang="zh-CN" sz="1600" dirty="0">
                <a:solidFill>
                  <a:srgbClr val="1F497D"/>
                </a:solidFill>
                <a:latin typeface="Calibri" panose="020F0502020204030204" pitchFamily="34" charset="0"/>
              </a:rPr>
              <a:t>. We need to buy a power supply for it, but not the controller. I guess this can be from </a:t>
            </a:r>
            <a:r>
              <a:rPr lang="en-US" altLang="zh-CN" sz="1600" dirty="0" err="1">
                <a:solidFill>
                  <a:srgbClr val="1F497D"/>
                </a:solidFill>
                <a:latin typeface="Calibri" panose="020F0502020204030204" pitchFamily="34" charset="0"/>
              </a:rPr>
              <a:t>Instrutech</a:t>
            </a:r>
            <a:r>
              <a:rPr lang="en-US" altLang="zh-CN" sz="1600" dirty="0">
                <a:solidFill>
                  <a:srgbClr val="1F497D"/>
                </a:solidFill>
                <a:latin typeface="Calibri" panose="020F0502020204030204" pitchFamily="34" charset="0"/>
              </a:rPr>
              <a:t>, too. </a:t>
            </a:r>
            <a:endParaRPr lang="zh-CN" altLang="zh-CN" sz="1600" dirty="0">
              <a:latin typeface="Calibri" panose="020F0502020204030204" pitchFamily="34" charset="0"/>
            </a:endParaRPr>
          </a:p>
          <a:p>
            <a:pPr>
              <a:spcAft>
                <a:spcPts val="0"/>
              </a:spcAft>
            </a:pPr>
            <a:r>
              <a:rPr lang="en-US" altLang="zh-CN" sz="1600" dirty="0">
                <a:solidFill>
                  <a:srgbClr val="1F497D"/>
                </a:solidFill>
                <a:latin typeface="Calibri" panose="020F0502020204030204" pitchFamily="34" charset="0"/>
              </a:rPr>
              <a:t> </a:t>
            </a:r>
            <a:endParaRPr lang="zh-CN" altLang="zh-CN" sz="1600" dirty="0">
              <a:latin typeface="Calibri" panose="020F0502020204030204" pitchFamily="34" charset="0"/>
            </a:endParaRPr>
          </a:p>
          <a:p>
            <a:pPr>
              <a:spcAft>
                <a:spcPts val="0"/>
              </a:spcAft>
            </a:pPr>
            <a:r>
              <a:rPr lang="en-US" altLang="zh-CN" sz="1600" dirty="0">
                <a:solidFill>
                  <a:srgbClr val="1F497D"/>
                </a:solidFill>
                <a:latin typeface="Calibri" panose="020F0502020204030204" pitchFamily="34" charset="0"/>
              </a:rPr>
              <a:t>We need to vent slowly and carefully, so it would be good to have some place on the chamber with a needle valve that allows us to do so. Chandana suggested that we </a:t>
            </a:r>
            <a:r>
              <a:rPr lang="en-US" altLang="zh-CN" sz="1600" b="1" dirty="0">
                <a:solidFill>
                  <a:srgbClr val="1F497D"/>
                </a:solidFill>
                <a:latin typeface="Calibri" panose="020F0502020204030204" pitchFamily="34" charset="0"/>
              </a:rPr>
              <a:t>vent with N2 gas</a:t>
            </a:r>
            <a:r>
              <a:rPr lang="en-US" altLang="zh-CN" sz="1600" dirty="0">
                <a:solidFill>
                  <a:srgbClr val="1F497D"/>
                </a:solidFill>
                <a:latin typeface="Calibri" panose="020F0502020204030204" pitchFamily="34" charset="0"/>
              </a:rPr>
              <a:t>, so </a:t>
            </a:r>
            <a:r>
              <a:rPr lang="en-US" altLang="zh-CN" sz="1600" b="1" dirty="0">
                <a:solidFill>
                  <a:srgbClr val="1F497D"/>
                </a:solidFill>
                <a:latin typeface="Calibri" panose="020F0502020204030204" pitchFamily="34" charset="0"/>
              </a:rPr>
              <a:t>the valve should be on a line connected to a bottle </a:t>
            </a:r>
            <a:r>
              <a:rPr lang="en-US" altLang="zh-CN" sz="1600" dirty="0">
                <a:solidFill>
                  <a:srgbClr val="1F497D"/>
                </a:solidFill>
                <a:latin typeface="Calibri" panose="020F0502020204030204" pitchFamily="34" charset="0"/>
              </a:rPr>
              <a:t>(since the N2 from the lab is apparently contaminated with oil). The reason for the N2 is that air would bring in humidity that will make it take longer to reach the 10^-7 Torr needed to open the gate valve to the D-line. </a:t>
            </a:r>
            <a:endParaRPr lang="zh-CN" altLang="zh-CN" sz="1600" dirty="0">
              <a:latin typeface="Calibri" panose="020F0502020204030204" pitchFamily="34" charset="0"/>
            </a:endParaRPr>
          </a:p>
          <a:p>
            <a:pPr>
              <a:spcAft>
                <a:spcPts val="0"/>
              </a:spcAft>
            </a:pPr>
            <a:r>
              <a:rPr lang="en-US" altLang="zh-CN" sz="1600" dirty="0">
                <a:solidFill>
                  <a:srgbClr val="1F497D"/>
                </a:solidFill>
                <a:latin typeface="Calibri" panose="020F0502020204030204" pitchFamily="34" charset="0"/>
              </a:rPr>
              <a:t> </a:t>
            </a:r>
            <a:endParaRPr lang="zh-CN" altLang="zh-CN" sz="1600" dirty="0">
              <a:latin typeface="Calibri" panose="020F0502020204030204" pitchFamily="34" charset="0"/>
            </a:endParaRPr>
          </a:p>
          <a:p>
            <a:pPr>
              <a:spcAft>
                <a:spcPts val="0"/>
              </a:spcAft>
            </a:pPr>
            <a:r>
              <a:rPr lang="en-US" altLang="zh-CN" sz="1600" dirty="0">
                <a:solidFill>
                  <a:srgbClr val="1F497D"/>
                </a:solidFill>
                <a:latin typeface="Calibri" panose="020F0502020204030204" pitchFamily="34" charset="0"/>
              </a:rPr>
              <a:t>Chandana said that if we use the N2, which I suppose we will, then safety will require us to have a </a:t>
            </a:r>
            <a:r>
              <a:rPr lang="en-US" altLang="zh-CN" sz="1600" b="1" dirty="0">
                <a:solidFill>
                  <a:srgbClr val="1F497D"/>
                </a:solidFill>
                <a:latin typeface="Calibri" panose="020F0502020204030204" pitchFamily="34" charset="0"/>
              </a:rPr>
              <a:t>pop valve </a:t>
            </a:r>
            <a:r>
              <a:rPr lang="en-US" altLang="zh-CN" sz="1600" dirty="0">
                <a:solidFill>
                  <a:srgbClr val="1F497D"/>
                </a:solidFill>
                <a:latin typeface="Calibri" panose="020F0502020204030204" pitchFamily="34" charset="0"/>
              </a:rPr>
              <a:t>to alleviate over-pressure in the chamber. So we should have at least a provision for that at another outlet. However, we’re concerned about sudden pressure changes in the chamber from activation of a pop valve considering the fragility of some of the detectors. </a:t>
            </a:r>
            <a:endParaRPr lang="zh-CN" altLang="zh-CN" sz="1600" dirty="0">
              <a:latin typeface="Calibri" panose="020F0502020204030204" pitchFamily="34" charset="0"/>
            </a:endParaRPr>
          </a:p>
          <a:p>
            <a:pPr>
              <a:spcAft>
                <a:spcPts val="0"/>
              </a:spcAft>
            </a:pPr>
            <a:r>
              <a:rPr lang="en-US" altLang="zh-CN" sz="1600" dirty="0">
                <a:solidFill>
                  <a:srgbClr val="1F497D"/>
                </a:solidFill>
                <a:latin typeface="Calibri" panose="020F0502020204030204" pitchFamily="34" charset="0"/>
              </a:rPr>
              <a:t> </a:t>
            </a:r>
            <a:endParaRPr lang="zh-CN" altLang="zh-CN" sz="1600" dirty="0">
              <a:latin typeface="Calibri" panose="020F0502020204030204" pitchFamily="34" charset="0"/>
            </a:endParaRPr>
          </a:p>
          <a:p>
            <a:pPr>
              <a:spcAft>
                <a:spcPts val="0"/>
              </a:spcAft>
            </a:pPr>
            <a:r>
              <a:rPr lang="en-US" altLang="zh-CN" sz="1600" dirty="0">
                <a:solidFill>
                  <a:srgbClr val="1F497D"/>
                </a:solidFill>
                <a:latin typeface="Calibri" panose="020F0502020204030204" pitchFamily="34" charset="0"/>
              </a:rPr>
              <a:t>I’m heading out of town tomorrow and back in the lab August 23</a:t>
            </a:r>
            <a:r>
              <a:rPr lang="en-US" altLang="zh-CN" sz="1600" baseline="30000" dirty="0">
                <a:solidFill>
                  <a:srgbClr val="1F497D"/>
                </a:solidFill>
                <a:latin typeface="Calibri" panose="020F0502020204030204" pitchFamily="34" charset="0"/>
              </a:rPr>
              <a:t>rd</a:t>
            </a:r>
            <a:r>
              <a:rPr lang="en-US" altLang="zh-CN" sz="1600" dirty="0">
                <a:solidFill>
                  <a:srgbClr val="1F497D"/>
                </a:solidFill>
                <a:latin typeface="Calibri" panose="020F0502020204030204" pitchFamily="34" charset="0"/>
              </a:rPr>
              <a:t>. I’ll be checking email once-in-a-while. Having meetings will be tough but I might be able to squeeze one in if necessary to move things forward. I believe Alex and Joe should be available to communicate in greater depth while I’m gone. </a:t>
            </a:r>
            <a:endParaRPr lang="zh-CN" altLang="zh-CN" sz="1600" dirty="0">
              <a:latin typeface="Calibri" panose="020F0502020204030204" pitchFamily="34" charset="0"/>
            </a:endParaRPr>
          </a:p>
          <a:p>
            <a:pPr>
              <a:spcAft>
                <a:spcPts val="0"/>
              </a:spcAft>
            </a:pPr>
            <a:r>
              <a:rPr lang="en-US" altLang="zh-CN" sz="1600" dirty="0">
                <a:solidFill>
                  <a:srgbClr val="1F497D"/>
                </a:solidFill>
                <a:latin typeface="Calibri" panose="020F0502020204030204" pitchFamily="34" charset="0"/>
              </a:rPr>
              <a:t> </a:t>
            </a:r>
            <a:endParaRPr lang="zh-CN" altLang="zh-CN" sz="1600" dirty="0">
              <a:latin typeface="Calibri" panose="020F0502020204030204" pitchFamily="34" charset="0"/>
            </a:endParaRPr>
          </a:p>
          <a:p>
            <a:pPr>
              <a:spcAft>
                <a:spcPts val="0"/>
              </a:spcAft>
            </a:pPr>
            <a:r>
              <a:rPr lang="en-US" altLang="zh-CN" sz="1600" dirty="0">
                <a:solidFill>
                  <a:srgbClr val="1F497D"/>
                </a:solidFill>
                <a:latin typeface="Calibri" panose="020F0502020204030204" pitchFamily="34" charset="0"/>
              </a:rPr>
              <a:t>Best,</a:t>
            </a:r>
            <a:endParaRPr lang="zh-CN" altLang="zh-CN" sz="1600" dirty="0">
              <a:latin typeface="Calibri" panose="020F0502020204030204" pitchFamily="34" charset="0"/>
            </a:endParaRPr>
          </a:p>
          <a:p>
            <a:pPr>
              <a:spcAft>
                <a:spcPts val="0"/>
              </a:spcAft>
            </a:pPr>
            <a:r>
              <a:rPr lang="en-US" altLang="zh-CN" sz="1600" dirty="0">
                <a:solidFill>
                  <a:srgbClr val="1F497D"/>
                </a:solidFill>
                <a:latin typeface="Calibri" panose="020F0502020204030204" pitchFamily="34" charset="0"/>
              </a:rPr>
              <a:t>Chris</a:t>
            </a:r>
            <a:endParaRPr lang="zh-CN" altLang="zh-CN" sz="1600" dirty="0">
              <a:latin typeface="Calibri" panose="020F0502020204030204" pitchFamily="34" charset="0"/>
            </a:endParaRPr>
          </a:p>
        </p:txBody>
      </p:sp>
    </p:spTree>
    <p:extLst>
      <p:ext uri="{BB962C8B-B14F-4D97-AF65-F5344CB8AC3E}">
        <p14:creationId xmlns:p14="http://schemas.microsoft.com/office/powerpoint/2010/main" val="2168334334"/>
      </p:ext>
    </p:extLst>
  </p:cSld>
  <p:clrMapOvr>
    <a:masterClrMapping/>
  </p:clrMapOvr>
</p:sld>
</file>

<file path=ppt/slides/slide4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7D24EA8C-6B9B-446E-AE69-D42C712A3B68}"/>
              </a:ext>
            </a:extLst>
          </p:cNvPr>
          <p:cNvSpPr/>
          <p:nvPr/>
        </p:nvSpPr>
        <p:spPr>
          <a:xfrm>
            <a:off x="0" y="0"/>
            <a:ext cx="9144000" cy="2308324"/>
          </a:xfrm>
          <a:prstGeom prst="rect">
            <a:avLst/>
          </a:prstGeom>
        </p:spPr>
        <p:txBody>
          <a:bodyPr wrap="square">
            <a:spAutoFit/>
          </a:bodyPr>
          <a:lstStyle/>
          <a:p>
            <a:pPr>
              <a:spcAft>
                <a:spcPts val="0"/>
              </a:spcAft>
            </a:pPr>
            <a:r>
              <a:rPr lang="en-US" altLang="zh-CN" dirty="0">
                <a:solidFill>
                  <a:srgbClr val="1F497D"/>
                </a:solidFill>
                <a:latin typeface="Calibri" panose="020F0502020204030204" pitchFamily="34" charset="0"/>
              </a:rPr>
              <a:t>Hi Craig,</a:t>
            </a:r>
            <a:endParaRPr lang="zh-CN" altLang="zh-CN" dirty="0">
              <a:latin typeface="Calibri" panose="020F0502020204030204" pitchFamily="34" charset="0"/>
            </a:endParaRPr>
          </a:p>
          <a:p>
            <a:pPr>
              <a:spcAft>
                <a:spcPts val="0"/>
              </a:spcAft>
            </a:pPr>
            <a:r>
              <a:rPr lang="en-US" altLang="zh-CN" dirty="0">
                <a:solidFill>
                  <a:srgbClr val="1F497D"/>
                </a:solidFill>
                <a:latin typeface="Calibri" panose="020F0502020204030204" pitchFamily="34" charset="0"/>
              </a:rPr>
              <a:t>In this case the collimator would be in a fixed position, but held inside our chamber. We want to ensure that the beam is centered on the middle of our target foil during the experiment. We’ll accomplish this by </a:t>
            </a:r>
            <a:r>
              <a:rPr lang="en-US" altLang="zh-CN" b="1" dirty="0">
                <a:solidFill>
                  <a:srgbClr val="1F497D"/>
                </a:solidFill>
                <a:latin typeface="Calibri" panose="020F0502020204030204" pitchFamily="34" charset="0"/>
              </a:rPr>
              <a:t>replacing the foil with a collimator in front of a faraday cup</a:t>
            </a:r>
            <a:r>
              <a:rPr lang="en-US" altLang="zh-CN" dirty="0">
                <a:solidFill>
                  <a:srgbClr val="1F497D"/>
                </a:solidFill>
                <a:latin typeface="Calibri" panose="020F0502020204030204" pitchFamily="34" charset="0"/>
              </a:rPr>
              <a:t>. The collimator will be at the same position our target foil will be during the experiment, and we’ll manipulating the beam until the current we measure coming out of the faraday cup is maximized which indicates the beam is centered on the collimator. Then we’ll remove the </a:t>
            </a:r>
            <a:r>
              <a:rPr lang="en-US" altLang="zh-CN" b="1" dirty="0">
                <a:solidFill>
                  <a:srgbClr val="1F497D"/>
                </a:solidFill>
                <a:latin typeface="Calibri" panose="020F0502020204030204" pitchFamily="34" charset="0"/>
              </a:rPr>
              <a:t>faraday cup holder flange</a:t>
            </a:r>
            <a:r>
              <a:rPr lang="en-US" altLang="zh-CN" dirty="0">
                <a:solidFill>
                  <a:srgbClr val="1F497D"/>
                </a:solidFill>
                <a:latin typeface="Calibri" panose="020F0502020204030204" pitchFamily="34" charset="0"/>
              </a:rPr>
              <a:t> and re-install the </a:t>
            </a:r>
            <a:r>
              <a:rPr lang="en-US" altLang="zh-CN" b="1" dirty="0">
                <a:solidFill>
                  <a:srgbClr val="1F497D"/>
                </a:solidFill>
                <a:latin typeface="Calibri" panose="020F0502020204030204" pitchFamily="34" charset="0"/>
              </a:rPr>
              <a:t>flange that holds the silicon detectors</a:t>
            </a:r>
            <a:r>
              <a:rPr lang="en-US" altLang="zh-CN" dirty="0">
                <a:solidFill>
                  <a:srgbClr val="1F497D"/>
                </a:solidFill>
                <a:latin typeface="Calibri" panose="020F0502020204030204" pitchFamily="34" charset="0"/>
              </a:rPr>
              <a:t>. </a:t>
            </a:r>
            <a:endParaRPr lang="zh-CN" altLang="zh-CN" dirty="0">
              <a:latin typeface="Calibri" panose="020F0502020204030204" pitchFamily="34" charset="0"/>
            </a:endParaRPr>
          </a:p>
        </p:txBody>
      </p:sp>
      <p:pic>
        <p:nvPicPr>
          <p:cNvPr id="1026" name="Picture 2" descr="image001">
            <a:extLst>
              <a:ext uri="{FF2B5EF4-FFF2-40B4-BE49-F238E27FC236}">
                <a16:creationId xmlns:a16="http://schemas.microsoft.com/office/drawing/2014/main" id="{32FC3670-6298-4B7B-994E-55F8601EE633}"/>
              </a:ext>
            </a:extLst>
          </p:cNvPr>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0" y="2308324"/>
            <a:ext cx="4820194" cy="35120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27" name="Picture 2" descr="image003">
            <a:extLst>
              <a:ext uri="{FF2B5EF4-FFF2-40B4-BE49-F238E27FC236}">
                <a16:creationId xmlns:a16="http://schemas.microsoft.com/office/drawing/2014/main" id="{90583147-246F-4C07-9F87-DDF3DE7FA3F2}"/>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4820194" y="2308324"/>
            <a:ext cx="4191000" cy="4257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266229541"/>
      </p:ext>
    </p:extLst>
  </p:cSld>
  <p:clrMapOvr>
    <a:masterClrMapping/>
  </p:clrMapOvr>
</p:sld>
</file>

<file path=ppt/slides/slide4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33CD666F-F412-4329-AFF7-4D92B190DF63}"/>
              </a:ext>
            </a:extLst>
          </p:cNvPr>
          <p:cNvSpPr/>
          <p:nvPr/>
        </p:nvSpPr>
        <p:spPr>
          <a:xfrm>
            <a:off x="0" y="0"/>
            <a:ext cx="9144000" cy="2308324"/>
          </a:xfrm>
          <a:prstGeom prst="rect">
            <a:avLst/>
          </a:prstGeom>
        </p:spPr>
        <p:txBody>
          <a:bodyPr wrap="square">
            <a:spAutoFit/>
          </a:bodyPr>
          <a:lstStyle/>
          <a:p>
            <a:pPr>
              <a:spcAft>
                <a:spcPts val="0"/>
              </a:spcAft>
            </a:pPr>
            <a:r>
              <a:rPr lang="en-US" altLang="zh-CN" dirty="0">
                <a:solidFill>
                  <a:srgbClr val="1F497D"/>
                </a:solidFill>
                <a:latin typeface="Calibri" panose="020F0502020204030204" pitchFamily="34" charset="0"/>
              </a:rPr>
              <a:t>It's very important that the center of the collimator be as close as possible to the position the center of our foil will be when we </a:t>
            </a:r>
            <a:r>
              <a:rPr lang="en-US" altLang="zh-CN" b="1" dirty="0">
                <a:solidFill>
                  <a:srgbClr val="1F497D"/>
                </a:solidFill>
                <a:latin typeface="Calibri" panose="020F0502020204030204" pitchFamily="34" charset="0"/>
              </a:rPr>
              <a:t>swap the flange back to mount the silicon detectors &amp; foil target</a:t>
            </a:r>
            <a:r>
              <a:rPr lang="en-US" altLang="zh-CN" dirty="0">
                <a:solidFill>
                  <a:srgbClr val="1F497D"/>
                </a:solidFill>
                <a:latin typeface="Calibri" panose="020F0502020204030204" pitchFamily="34" charset="0"/>
              </a:rPr>
              <a:t>, because any deviation will result in the beam spot being located in a different place than we assume when analyzing the data. The collimator/faraday cup holder does not need to hold the silicon detectors, since it will not be installed during the actual experiment. As Chris mentioned, the </a:t>
            </a:r>
            <a:r>
              <a:rPr lang="en-US" altLang="zh-CN" b="1" dirty="0">
                <a:solidFill>
                  <a:srgbClr val="1F497D"/>
                </a:solidFill>
                <a:latin typeface="Calibri" panose="020F0502020204030204" pitchFamily="34" charset="0"/>
              </a:rPr>
              <a:t>collimator needs to be electrically isolated</a:t>
            </a:r>
            <a:r>
              <a:rPr lang="en-US" altLang="zh-CN" dirty="0">
                <a:solidFill>
                  <a:srgbClr val="1F497D"/>
                </a:solidFill>
                <a:latin typeface="Calibri" panose="020F0502020204030204" pitchFamily="34" charset="0"/>
              </a:rPr>
              <a:t>, and the new flange will need passthroughs for </a:t>
            </a:r>
            <a:r>
              <a:rPr lang="en-US" altLang="zh-CN" b="1" dirty="0">
                <a:solidFill>
                  <a:srgbClr val="1F497D"/>
                </a:solidFill>
                <a:latin typeface="Calibri" panose="020F0502020204030204" pitchFamily="34" charset="0"/>
              </a:rPr>
              <a:t>grounding the collimator and reading out the faraday cup</a:t>
            </a:r>
            <a:r>
              <a:rPr lang="en-US" altLang="zh-CN" dirty="0">
                <a:solidFill>
                  <a:srgbClr val="1F497D"/>
                </a:solidFill>
                <a:latin typeface="Calibri" panose="020F0502020204030204" pitchFamily="34" charset="0"/>
              </a:rPr>
              <a:t>.</a:t>
            </a:r>
          </a:p>
          <a:p>
            <a:pPr>
              <a:spcAft>
                <a:spcPts val="0"/>
              </a:spcAft>
            </a:pPr>
            <a:r>
              <a:rPr lang="en-US" altLang="zh-CN" dirty="0">
                <a:solidFill>
                  <a:srgbClr val="1F497D"/>
                </a:solidFill>
                <a:latin typeface="Calibri" panose="020F0502020204030204" pitchFamily="34" charset="0"/>
              </a:rPr>
              <a:t>Alex</a:t>
            </a:r>
            <a:endParaRPr lang="zh-CN" altLang="zh-CN" dirty="0">
              <a:latin typeface="Calibri" panose="020F0502020204030204" pitchFamily="34" charset="0"/>
            </a:endParaRPr>
          </a:p>
        </p:txBody>
      </p:sp>
      <p:sp>
        <p:nvSpPr>
          <p:cNvPr id="4" name="TextBox 3">
            <a:extLst>
              <a:ext uri="{FF2B5EF4-FFF2-40B4-BE49-F238E27FC236}">
                <a16:creationId xmlns:a16="http://schemas.microsoft.com/office/drawing/2014/main" id="{01ACAA95-805D-4531-897D-AF3DB9A6CD59}"/>
              </a:ext>
            </a:extLst>
          </p:cNvPr>
          <p:cNvSpPr txBox="1"/>
          <p:nvPr/>
        </p:nvSpPr>
        <p:spPr>
          <a:xfrm>
            <a:off x="0" y="2758361"/>
            <a:ext cx="9144000" cy="2862322"/>
          </a:xfrm>
          <a:prstGeom prst="rect">
            <a:avLst/>
          </a:prstGeom>
          <a:noFill/>
        </p:spPr>
        <p:txBody>
          <a:bodyPr wrap="square">
            <a:spAutoFit/>
          </a:bodyPr>
          <a:lstStyle/>
          <a:p>
            <a:pPr marL="0" marR="0">
              <a:spcBef>
                <a:spcPts val="0"/>
              </a:spcBef>
              <a:spcAft>
                <a:spcPts val="0"/>
              </a:spcAft>
            </a:pPr>
            <a:r>
              <a:rPr lang="en-US" sz="1800" dirty="0">
                <a:solidFill>
                  <a:srgbClr val="1F497D"/>
                </a:solidFill>
                <a:effectLst/>
                <a:latin typeface="Calibri" panose="020F0502020204030204" pitchFamily="34" charset="0"/>
                <a:ea typeface="DengXian" panose="02010600030101010101" pitchFamily="2" charset="-122"/>
              </a:rPr>
              <a:t>Hi all,</a:t>
            </a:r>
            <a:endParaRPr lang="en-US" sz="1800" dirty="0">
              <a:effectLst/>
              <a:latin typeface="Calibri" panose="020F0502020204030204" pitchFamily="34" charset="0"/>
              <a:ea typeface="DengXian" panose="02010600030101010101" pitchFamily="2" charset="-122"/>
            </a:endParaRPr>
          </a:p>
          <a:p>
            <a:pPr marL="0" marR="0">
              <a:spcBef>
                <a:spcPts val="0"/>
              </a:spcBef>
              <a:spcAft>
                <a:spcPts val="0"/>
              </a:spcAft>
            </a:pPr>
            <a:r>
              <a:rPr lang="en-US" sz="1800" dirty="0">
                <a:solidFill>
                  <a:srgbClr val="1F497D"/>
                </a:solidFill>
                <a:effectLst/>
                <a:latin typeface="Calibri" panose="020F0502020204030204" pitchFamily="34" charset="0"/>
                <a:ea typeface="DengXian" panose="02010600030101010101" pitchFamily="2" charset="-122"/>
              </a:rPr>
              <a:t> </a:t>
            </a:r>
            <a:endParaRPr lang="en-US" sz="1800" dirty="0">
              <a:effectLst/>
              <a:latin typeface="Calibri" panose="020F0502020204030204" pitchFamily="34" charset="0"/>
              <a:ea typeface="DengXian" panose="02010600030101010101" pitchFamily="2" charset="-122"/>
            </a:endParaRPr>
          </a:p>
          <a:p>
            <a:pPr marL="0" marR="0">
              <a:spcBef>
                <a:spcPts val="0"/>
              </a:spcBef>
              <a:spcAft>
                <a:spcPts val="0"/>
              </a:spcAft>
            </a:pPr>
            <a:r>
              <a:rPr lang="en-US" sz="1800" dirty="0">
                <a:solidFill>
                  <a:srgbClr val="1F497D"/>
                </a:solidFill>
                <a:effectLst/>
                <a:latin typeface="Calibri" panose="020F0502020204030204" pitchFamily="34" charset="0"/>
                <a:ea typeface="DengXian" panose="02010600030101010101" pitchFamily="2" charset="-122"/>
              </a:rPr>
              <a:t>There are many FC’s to choose from but I figured you wanted to use the cup style like the attachment? But this cup is from the ReA6 </a:t>
            </a:r>
            <a:r>
              <a:rPr lang="en-US" sz="1800" dirty="0" err="1">
                <a:solidFill>
                  <a:srgbClr val="1F497D"/>
                </a:solidFill>
                <a:effectLst/>
                <a:latin typeface="Calibri" panose="020F0502020204030204" pitchFamily="34" charset="0"/>
                <a:ea typeface="DengXian" panose="02010600030101010101" pitchFamily="2" charset="-122"/>
              </a:rPr>
              <a:t>Reaccel</a:t>
            </a:r>
            <a:r>
              <a:rPr lang="en-US" sz="1800" dirty="0">
                <a:solidFill>
                  <a:srgbClr val="1F497D"/>
                </a:solidFill>
                <a:effectLst/>
                <a:latin typeface="Calibri" panose="020F0502020204030204" pitchFamily="34" charset="0"/>
                <a:ea typeface="DengXian" panose="02010600030101010101" pitchFamily="2" charset="-122"/>
              </a:rPr>
              <a:t> drawings and not the D-line. Most of the D-line FC’s let the beam pass through along with a Si Detector added.</a:t>
            </a:r>
            <a:endParaRPr lang="en-US" sz="1800" dirty="0">
              <a:effectLst/>
              <a:latin typeface="Calibri" panose="020F0502020204030204" pitchFamily="34" charset="0"/>
              <a:ea typeface="DengXian" panose="02010600030101010101" pitchFamily="2" charset="-122"/>
            </a:endParaRPr>
          </a:p>
          <a:p>
            <a:pPr marL="0" marR="0">
              <a:spcBef>
                <a:spcPts val="0"/>
              </a:spcBef>
              <a:spcAft>
                <a:spcPts val="0"/>
              </a:spcAft>
            </a:pPr>
            <a:r>
              <a:rPr lang="en-US" sz="1800" dirty="0">
                <a:solidFill>
                  <a:srgbClr val="1F497D"/>
                </a:solidFill>
                <a:effectLst/>
                <a:latin typeface="Calibri" panose="020F0502020204030204" pitchFamily="34" charset="0"/>
                <a:ea typeface="DengXian" panose="02010600030101010101" pitchFamily="2" charset="-122"/>
              </a:rPr>
              <a:t> </a:t>
            </a:r>
            <a:endParaRPr lang="en-US" sz="1800" dirty="0">
              <a:effectLst/>
              <a:latin typeface="Calibri" panose="020F0502020204030204" pitchFamily="34" charset="0"/>
              <a:ea typeface="DengXian" panose="02010600030101010101" pitchFamily="2" charset="-122"/>
            </a:endParaRPr>
          </a:p>
          <a:p>
            <a:pPr marL="0" marR="0">
              <a:spcBef>
                <a:spcPts val="0"/>
              </a:spcBef>
              <a:spcAft>
                <a:spcPts val="0"/>
              </a:spcAft>
            </a:pPr>
            <a:r>
              <a:rPr lang="en-US" sz="1800" dirty="0">
                <a:solidFill>
                  <a:srgbClr val="1F497D"/>
                </a:solidFill>
                <a:effectLst/>
                <a:latin typeface="Calibri" panose="020F0502020204030204" pitchFamily="34" charset="0"/>
                <a:ea typeface="DengXian" panose="02010600030101010101" pitchFamily="2" charset="-122"/>
              </a:rPr>
              <a:t>Can someone point me to a drawing of the FC that you want to use?</a:t>
            </a:r>
            <a:endParaRPr lang="en-US" sz="1800" dirty="0">
              <a:effectLst/>
              <a:latin typeface="Calibri" panose="020F0502020204030204" pitchFamily="34" charset="0"/>
              <a:ea typeface="DengXian" panose="02010600030101010101" pitchFamily="2" charset="-122"/>
            </a:endParaRPr>
          </a:p>
          <a:p>
            <a:pPr marL="0" marR="0">
              <a:spcBef>
                <a:spcPts val="0"/>
              </a:spcBef>
              <a:spcAft>
                <a:spcPts val="0"/>
              </a:spcAft>
            </a:pPr>
            <a:r>
              <a:rPr lang="en-US" sz="1800" dirty="0">
                <a:solidFill>
                  <a:srgbClr val="1F497D"/>
                </a:solidFill>
                <a:effectLst/>
                <a:latin typeface="Calibri" panose="020F0502020204030204" pitchFamily="34" charset="0"/>
                <a:ea typeface="DengXian" panose="02010600030101010101" pitchFamily="2" charset="-122"/>
              </a:rPr>
              <a:t> </a:t>
            </a:r>
            <a:endParaRPr lang="en-US" sz="1800" dirty="0">
              <a:effectLst/>
              <a:latin typeface="Calibri" panose="020F0502020204030204" pitchFamily="34" charset="0"/>
              <a:ea typeface="DengXian" panose="02010600030101010101" pitchFamily="2" charset="-122"/>
            </a:endParaRPr>
          </a:p>
          <a:p>
            <a:pPr marL="0" marR="0">
              <a:spcBef>
                <a:spcPts val="0"/>
              </a:spcBef>
              <a:spcAft>
                <a:spcPts val="0"/>
              </a:spcAft>
            </a:pPr>
            <a:r>
              <a:rPr lang="en-US" sz="1800" dirty="0">
                <a:solidFill>
                  <a:srgbClr val="1F497D"/>
                </a:solidFill>
                <a:effectLst/>
                <a:latin typeface="Calibri" panose="020F0502020204030204" pitchFamily="34" charset="0"/>
                <a:ea typeface="DengXian" panose="02010600030101010101" pitchFamily="2" charset="-122"/>
              </a:rPr>
              <a:t>Thanks,</a:t>
            </a:r>
            <a:endParaRPr lang="en-US" sz="1800" dirty="0">
              <a:effectLst/>
              <a:latin typeface="Calibri" panose="020F0502020204030204" pitchFamily="34" charset="0"/>
              <a:ea typeface="DengXian" panose="02010600030101010101" pitchFamily="2" charset="-122"/>
            </a:endParaRPr>
          </a:p>
          <a:p>
            <a:pPr marL="0" marR="0">
              <a:spcBef>
                <a:spcPts val="0"/>
              </a:spcBef>
              <a:spcAft>
                <a:spcPts val="0"/>
              </a:spcAft>
            </a:pPr>
            <a:r>
              <a:rPr lang="en-US" sz="1800" dirty="0">
                <a:solidFill>
                  <a:srgbClr val="1F497D"/>
                </a:solidFill>
                <a:effectLst/>
                <a:latin typeface="Calibri" panose="020F0502020204030204" pitchFamily="34" charset="0"/>
                <a:ea typeface="DengXian" panose="02010600030101010101" pitchFamily="2" charset="-122"/>
              </a:rPr>
              <a:t>Craig</a:t>
            </a:r>
            <a:endParaRPr lang="en-US" sz="1800" dirty="0">
              <a:effectLst/>
              <a:latin typeface="Calibri" panose="020F0502020204030204" pitchFamily="34" charset="0"/>
              <a:ea typeface="DengXian" panose="02010600030101010101" pitchFamily="2" charset="-122"/>
            </a:endParaRPr>
          </a:p>
        </p:txBody>
      </p:sp>
    </p:spTree>
    <p:extLst>
      <p:ext uri="{BB962C8B-B14F-4D97-AF65-F5344CB8AC3E}">
        <p14:creationId xmlns:p14="http://schemas.microsoft.com/office/powerpoint/2010/main" val="578435399"/>
      </p:ext>
    </p:extLst>
  </p:cSld>
  <p:clrMapOvr>
    <a:masterClrMapping/>
  </p:clrMapOvr>
</p:sld>
</file>

<file path=ppt/slides/slide4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a:extLst>
              <a:ext uri="{FF2B5EF4-FFF2-40B4-BE49-F238E27FC236}">
                <a16:creationId xmlns:a16="http://schemas.microsoft.com/office/drawing/2014/main" id="{621E8B09-935F-4A2C-8FE5-597F0A2D8982}"/>
              </a:ext>
            </a:extLst>
          </p:cNvPr>
          <p:cNvSpPr txBox="1"/>
          <p:nvPr/>
        </p:nvSpPr>
        <p:spPr>
          <a:xfrm>
            <a:off x="0" y="0"/>
            <a:ext cx="9144000" cy="2862322"/>
          </a:xfrm>
          <a:prstGeom prst="rect">
            <a:avLst/>
          </a:prstGeom>
          <a:noFill/>
        </p:spPr>
        <p:txBody>
          <a:bodyPr wrap="square">
            <a:spAutoFit/>
          </a:bodyPr>
          <a:lstStyle/>
          <a:p>
            <a:pPr marL="0" marR="0">
              <a:spcBef>
                <a:spcPts val="0"/>
              </a:spcBef>
              <a:spcAft>
                <a:spcPts val="0"/>
              </a:spcAft>
            </a:pPr>
            <a:r>
              <a:rPr lang="en-US" sz="1800" dirty="0">
                <a:solidFill>
                  <a:srgbClr val="1F497D"/>
                </a:solidFill>
                <a:effectLst/>
                <a:latin typeface="Calibri" panose="020F0502020204030204" pitchFamily="34" charset="0"/>
                <a:ea typeface="DengXian" panose="02010600030101010101" pitchFamily="2" charset="-122"/>
              </a:rPr>
              <a:t>Hi Craig, </a:t>
            </a:r>
            <a:endParaRPr lang="en-US" sz="1800" dirty="0">
              <a:effectLst/>
              <a:latin typeface="Calibri" panose="020F0502020204030204" pitchFamily="34" charset="0"/>
              <a:ea typeface="DengXian" panose="02010600030101010101" pitchFamily="2" charset="-122"/>
            </a:endParaRPr>
          </a:p>
          <a:p>
            <a:pPr marL="0" marR="0">
              <a:spcBef>
                <a:spcPts val="0"/>
              </a:spcBef>
              <a:spcAft>
                <a:spcPts val="0"/>
              </a:spcAft>
            </a:pPr>
            <a:r>
              <a:rPr lang="en-US" sz="1800" dirty="0">
                <a:solidFill>
                  <a:srgbClr val="1F497D"/>
                </a:solidFill>
                <a:effectLst/>
                <a:latin typeface="Calibri" panose="020F0502020204030204" pitchFamily="34" charset="0"/>
                <a:ea typeface="DengXian" panose="02010600030101010101" pitchFamily="2" charset="-122"/>
              </a:rPr>
              <a:t> </a:t>
            </a:r>
            <a:endParaRPr lang="en-US" sz="1800" dirty="0">
              <a:effectLst/>
              <a:latin typeface="Calibri" panose="020F0502020204030204" pitchFamily="34" charset="0"/>
              <a:ea typeface="DengXian" panose="02010600030101010101" pitchFamily="2" charset="-122"/>
            </a:endParaRPr>
          </a:p>
          <a:p>
            <a:pPr marL="0" marR="0">
              <a:spcBef>
                <a:spcPts val="0"/>
              </a:spcBef>
              <a:spcAft>
                <a:spcPts val="0"/>
              </a:spcAft>
            </a:pPr>
            <a:r>
              <a:rPr lang="en-US" sz="1800" dirty="0">
                <a:solidFill>
                  <a:srgbClr val="1F497D"/>
                </a:solidFill>
                <a:effectLst/>
                <a:latin typeface="Calibri" panose="020F0502020204030204" pitchFamily="34" charset="0"/>
                <a:ea typeface="DengXian" panose="02010600030101010101" pitchFamily="2" charset="-122"/>
              </a:rPr>
              <a:t>This FC seems fine to me, but I’m not clear how large it is. Ideally, we’d like the center of the FC to be aligned with the beam but we don’t want the FC to interfere with the X-ray detector. We don’t need/want a hole in the FC. Also, the FC can obviously be fixed in position, so we don’t need any kind of drive on the flange. </a:t>
            </a:r>
            <a:endParaRPr lang="en-US" sz="1800" dirty="0">
              <a:effectLst/>
              <a:latin typeface="Calibri" panose="020F0502020204030204" pitchFamily="34" charset="0"/>
              <a:ea typeface="DengXian" panose="02010600030101010101" pitchFamily="2" charset="-122"/>
            </a:endParaRPr>
          </a:p>
          <a:p>
            <a:pPr marL="0" marR="0">
              <a:spcBef>
                <a:spcPts val="0"/>
              </a:spcBef>
              <a:spcAft>
                <a:spcPts val="0"/>
              </a:spcAft>
            </a:pPr>
            <a:r>
              <a:rPr lang="en-US" sz="1800" dirty="0">
                <a:solidFill>
                  <a:srgbClr val="1F497D"/>
                </a:solidFill>
                <a:effectLst/>
                <a:latin typeface="Calibri" panose="020F0502020204030204" pitchFamily="34" charset="0"/>
                <a:ea typeface="DengXian" panose="02010600030101010101" pitchFamily="2" charset="-122"/>
              </a:rPr>
              <a:t> </a:t>
            </a:r>
            <a:endParaRPr lang="en-US" sz="1800" dirty="0">
              <a:effectLst/>
              <a:latin typeface="Calibri" panose="020F0502020204030204" pitchFamily="34" charset="0"/>
              <a:ea typeface="DengXian" panose="02010600030101010101" pitchFamily="2" charset="-122"/>
            </a:endParaRPr>
          </a:p>
          <a:p>
            <a:pPr marL="0" marR="0">
              <a:spcBef>
                <a:spcPts val="0"/>
              </a:spcBef>
              <a:spcAft>
                <a:spcPts val="0"/>
              </a:spcAft>
            </a:pPr>
            <a:r>
              <a:rPr lang="en-US" sz="1800" dirty="0">
                <a:solidFill>
                  <a:srgbClr val="1F497D"/>
                </a:solidFill>
                <a:effectLst/>
                <a:latin typeface="Calibri" panose="020F0502020204030204" pitchFamily="34" charset="0"/>
                <a:ea typeface="DengXian" panose="02010600030101010101" pitchFamily="2" charset="-122"/>
              </a:rPr>
              <a:t>Have a good weekend,</a:t>
            </a:r>
            <a:endParaRPr lang="en-US" sz="1800" dirty="0">
              <a:effectLst/>
              <a:latin typeface="Calibri" panose="020F0502020204030204" pitchFamily="34" charset="0"/>
              <a:ea typeface="DengXian" panose="02010600030101010101" pitchFamily="2" charset="-122"/>
            </a:endParaRPr>
          </a:p>
          <a:p>
            <a:pPr marL="0" marR="0">
              <a:spcBef>
                <a:spcPts val="0"/>
              </a:spcBef>
              <a:spcAft>
                <a:spcPts val="0"/>
              </a:spcAft>
            </a:pPr>
            <a:r>
              <a:rPr lang="en-US" sz="1800" dirty="0">
                <a:solidFill>
                  <a:srgbClr val="1F497D"/>
                </a:solidFill>
                <a:effectLst/>
                <a:latin typeface="Calibri" panose="020F0502020204030204" pitchFamily="34" charset="0"/>
                <a:ea typeface="DengXian" panose="02010600030101010101" pitchFamily="2" charset="-122"/>
              </a:rPr>
              <a:t> </a:t>
            </a:r>
            <a:endParaRPr lang="en-US" sz="1800" dirty="0">
              <a:effectLst/>
              <a:latin typeface="Calibri" panose="020F0502020204030204" pitchFamily="34" charset="0"/>
              <a:ea typeface="DengXian" panose="02010600030101010101" pitchFamily="2" charset="-122"/>
            </a:endParaRPr>
          </a:p>
          <a:p>
            <a:pPr marL="0" marR="0">
              <a:spcBef>
                <a:spcPts val="0"/>
              </a:spcBef>
              <a:spcAft>
                <a:spcPts val="0"/>
              </a:spcAft>
            </a:pPr>
            <a:r>
              <a:rPr lang="en-US" sz="1800" dirty="0">
                <a:solidFill>
                  <a:srgbClr val="1F497D"/>
                </a:solidFill>
                <a:effectLst/>
                <a:latin typeface="Calibri" panose="020F0502020204030204" pitchFamily="34" charset="0"/>
                <a:ea typeface="DengXian" panose="02010600030101010101" pitchFamily="2" charset="-122"/>
              </a:rPr>
              <a:t>Chris</a:t>
            </a:r>
            <a:endParaRPr lang="en-US" sz="1800" dirty="0">
              <a:effectLst/>
              <a:latin typeface="Calibri" panose="020F0502020204030204" pitchFamily="34" charset="0"/>
              <a:ea typeface="DengXian" panose="02010600030101010101" pitchFamily="2" charset="-122"/>
            </a:endParaRPr>
          </a:p>
        </p:txBody>
      </p:sp>
      <p:pic>
        <p:nvPicPr>
          <p:cNvPr id="5" name="Picture 4">
            <a:extLst>
              <a:ext uri="{FF2B5EF4-FFF2-40B4-BE49-F238E27FC236}">
                <a16:creationId xmlns:a16="http://schemas.microsoft.com/office/drawing/2014/main" id="{40A09BB6-F3C3-44FF-A1BF-840C80CC7F1A}"/>
              </a:ext>
            </a:extLst>
          </p:cNvPr>
          <p:cNvPicPr>
            <a:picLocks noChangeAspect="1"/>
          </p:cNvPicPr>
          <p:nvPr/>
        </p:nvPicPr>
        <p:blipFill>
          <a:blip r:embed="rId2" cstate="print">
            <a:extLst>
              <a:ext uri="{28A0092B-C50C-407E-A947-70E740481C1C}">
                <a14:useLocalDpi xmlns:a14="http://schemas.microsoft.com/office/drawing/2010/main"/>
              </a:ext>
            </a:extLst>
          </a:blip>
          <a:stretch>
            <a:fillRect/>
          </a:stretch>
        </p:blipFill>
        <p:spPr>
          <a:xfrm>
            <a:off x="5110694" y="2655518"/>
            <a:ext cx="4033306" cy="4202482"/>
          </a:xfrm>
          <a:prstGeom prst="rect">
            <a:avLst/>
          </a:prstGeom>
        </p:spPr>
      </p:pic>
    </p:spTree>
    <p:extLst>
      <p:ext uri="{BB962C8B-B14F-4D97-AF65-F5344CB8AC3E}">
        <p14:creationId xmlns:p14="http://schemas.microsoft.com/office/powerpoint/2010/main" val="1141993822"/>
      </p:ext>
    </p:extLst>
  </p:cSld>
  <p:clrMapOvr>
    <a:masterClrMapping/>
  </p:clrMapOvr>
</p:sld>
</file>

<file path=ppt/slides/slide4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a:extLst>
              <a:ext uri="{FF2B5EF4-FFF2-40B4-BE49-F238E27FC236}">
                <a16:creationId xmlns:a16="http://schemas.microsoft.com/office/drawing/2014/main" id="{7A9FCCD9-9A25-41CE-AC87-14CFDA789047}"/>
              </a:ext>
            </a:extLst>
          </p:cNvPr>
          <p:cNvSpPr txBox="1"/>
          <p:nvPr/>
        </p:nvSpPr>
        <p:spPr>
          <a:xfrm>
            <a:off x="0" y="0"/>
            <a:ext cx="9144000" cy="6463308"/>
          </a:xfrm>
          <a:prstGeom prst="rect">
            <a:avLst/>
          </a:prstGeom>
          <a:noFill/>
        </p:spPr>
        <p:txBody>
          <a:bodyPr wrap="square">
            <a:spAutoFit/>
          </a:bodyPr>
          <a:lstStyle/>
          <a:p>
            <a:pPr marL="0" marR="0">
              <a:spcBef>
                <a:spcPts val="0"/>
              </a:spcBef>
              <a:spcAft>
                <a:spcPts val="0"/>
              </a:spcAft>
            </a:pPr>
            <a:r>
              <a:rPr lang="en-US" sz="1800" dirty="0">
                <a:solidFill>
                  <a:srgbClr val="1F497D"/>
                </a:solidFill>
                <a:effectLst/>
                <a:latin typeface="Calibri" panose="020F0502020204030204" pitchFamily="34" charset="0"/>
                <a:ea typeface="DengXian" panose="02010600030101010101" pitchFamily="2" charset="-122"/>
              </a:rPr>
              <a:t>Hi all,</a:t>
            </a:r>
            <a:endParaRPr lang="en-US" sz="1800" dirty="0">
              <a:effectLst/>
              <a:latin typeface="Calibri" panose="020F0502020204030204" pitchFamily="34" charset="0"/>
              <a:ea typeface="DengXian" panose="02010600030101010101" pitchFamily="2" charset="-122"/>
            </a:endParaRPr>
          </a:p>
          <a:p>
            <a:pPr marL="0" marR="0">
              <a:spcBef>
                <a:spcPts val="0"/>
              </a:spcBef>
              <a:spcAft>
                <a:spcPts val="0"/>
              </a:spcAft>
            </a:pPr>
            <a:r>
              <a:rPr lang="en-US" sz="1800" dirty="0">
                <a:solidFill>
                  <a:srgbClr val="1F497D"/>
                </a:solidFill>
                <a:effectLst/>
                <a:latin typeface="Calibri" panose="020F0502020204030204" pitchFamily="34" charset="0"/>
                <a:ea typeface="DengXian" panose="02010600030101010101" pitchFamily="2" charset="-122"/>
              </a:rPr>
              <a:t> </a:t>
            </a:r>
            <a:endParaRPr lang="en-US" sz="1800" dirty="0">
              <a:effectLst/>
              <a:latin typeface="Calibri" panose="020F0502020204030204" pitchFamily="34" charset="0"/>
              <a:ea typeface="DengXian" panose="02010600030101010101" pitchFamily="2" charset="-122"/>
            </a:endParaRPr>
          </a:p>
          <a:p>
            <a:pPr marL="0" marR="0">
              <a:spcBef>
                <a:spcPts val="0"/>
              </a:spcBef>
              <a:spcAft>
                <a:spcPts val="0"/>
              </a:spcAft>
            </a:pPr>
            <a:r>
              <a:rPr lang="en-US" sz="1800" dirty="0">
                <a:solidFill>
                  <a:srgbClr val="1F497D"/>
                </a:solidFill>
                <a:effectLst/>
                <a:latin typeface="Calibri" panose="020F0502020204030204" pitchFamily="34" charset="0"/>
                <a:ea typeface="DengXian" panose="02010600030101010101" pitchFamily="2" charset="-122"/>
              </a:rPr>
              <a:t>I designed a scaled down D-line type Faraday Cup to fit into our small area. See attached EASM files.</a:t>
            </a:r>
            <a:endParaRPr lang="en-US" sz="1800" dirty="0">
              <a:effectLst/>
              <a:latin typeface="Calibri" panose="020F0502020204030204" pitchFamily="34" charset="0"/>
              <a:ea typeface="DengXian" panose="02010600030101010101" pitchFamily="2" charset="-122"/>
            </a:endParaRPr>
          </a:p>
          <a:p>
            <a:pPr marL="0" marR="0">
              <a:spcBef>
                <a:spcPts val="0"/>
              </a:spcBef>
              <a:spcAft>
                <a:spcPts val="0"/>
              </a:spcAft>
            </a:pPr>
            <a:r>
              <a:rPr lang="en-US" sz="1800" dirty="0">
                <a:solidFill>
                  <a:srgbClr val="1F497D"/>
                </a:solidFill>
                <a:effectLst/>
                <a:latin typeface="Calibri" panose="020F0502020204030204" pitchFamily="34" charset="0"/>
                <a:ea typeface="DengXian" panose="02010600030101010101" pitchFamily="2" charset="-122"/>
              </a:rPr>
              <a:t>By using this design and scaling it down so as not to interfere with the X-ray detector the collimator opening is rather small I think. Maybe we could get a larger collimator opening with a simpler design as this one is quite complicated. Please review and let me know what you think.</a:t>
            </a:r>
            <a:endParaRPr lang="en-US" sz="1800" dirty="0">
              <a:effectLst/>
              <a:latin typeface="Calibri" panose="020F0502020204030204" pitchFamily="34" charset="0"/>
              <a:ea typeface="DengXian" panose="02010600030101010101" pitchFamily="2" charset="-122"/>
            </a:endParaRPr>
          </a:p>
          <a:p>
            <a:pPr marL="0" marR="0">
              <a:spcBef>
                <a:spcPts val="0"/>
              </a:spcBef>
              <a:spcAft>
                <a:spcPts val="0"/>
              </a:spcAft>
            </a:pPr>
            <a:r>
              <a:rPr lang="en-US" sz="1800" dirty="0">
                <a:solidFill>
                  <a:srgbClr val="1F497D"/>
                </a:solidFill>
                <a:effectLst/>
                <a:latin typeface="Calibri" panose="020F0502020204030204" pitchFamily="34" charset="0"/>
                <a:ea typeface="DengXian" panose="02010600030101010101" pitchFamily="2" charset="-122"/>
              </a:rPr>
              <a:t> </a:t>
            </a:r>
            <a:endParaRPr lang="en-US" sz="1800" dirty="0">
              <a:effectLst/>
              <a:latin typeface="Calibri" panose="020F0502020204030204" pitchFamily="34" charset="0"/>
              <a:ea typeface="DengXian" panose="02010600030101010101" pitchFamily="2" charset="-122"/>
            </a:endParaRPr>
          </a:p>
          <a:p>
            <a:pPr marL="0" marR="0">
              <a:spcBef>
                <a:spcPts val="0"/>
              </a:spcBef>
              <a:spcAft>
                <a:spcPts val="0"/>
              </a:spcAft>
            </a:pPr>
            <a:r>
              <a:rPr lang="en-US" sz="1800" dirty="0">
                <a:solidFill>
                  <a:srgbClr val="1F497D"/>
                </a:solidFill>
                <a:effectLst/>
                <a:latin typeface="Calibri" panose="020F0502020204030204" pitchFamily="34" charset="0"/>
                <a:ea typeface="DengXian" panose="02010600030101010101" pitchFamily="2" charset="-122"/>
              </a:rPr>
              <a:t>I didn’t address the </a:t>
            </a:r>
            <a:r>
              <a:rPr lang="en-US" sz="1800" b="1" dirty="0">
                <a:solidFill>
                  <a:srgbClr val="1F497D"/>
                </a:solidFill>
                <a:effectLst/>
                <a:latin typeface="Calibri" panose="020F0502020204030204" pitchFamily="34" charset="0"/>
                <a:ea typeface="DengXian" panose="02010600030101010101" pitchFamily="2" charset="-122"/>
              </a:rPr>
              <a:t>vacuum gauges or needle valve </a:t>
            </a:r>
            <a:r>
              <a:rPr lang="en-US" sz="1800" dirty="0">
                <a:solidFill>
                  <a:srgbClr val="1F497D"/>
                </a:solidFill>
                <a:effectLst/>
                <a:latin typeface="Calibri" panose="020F0502020204030204" pitchFamily="34" charset="0"/>
                <a:ea typeface="DengXian" panose="02010600030101010101" pitchFamily="2" charset="-122"/>
              </a:rPr>
              <a:t>needed yet, but assume it can all mount on the CF tee on top where maybe even another tee might be needed to mount everything.</a:t>
            </a:r>
            <a:endParaRPr lang="en-US" sz="1800" dirty="0">
              <a:effectLst/>
              <a:latin typeface="Calibri" panose="020F0502020204030204" pitchFamily="34" charset="0"/>
              <a:ea typeface="DengXian" panose="02010600030101010101" pitchFamily="2" charset="-122"/>
            </a:endParaRPr>
          </a:p>
          <a:p>
            <a:pPr marL="0" marR="0">
              <a:spcBef>
                <a:spcPts val="0"/>
              </a:spcBef>
              <a:spcAft>
                <a:spcPts val="0"/>
              </a:spcAft>
            </a:pPr>
            <a:r>
              <a:rPr lang="en-US" sz="1800" dirty="0">
                <a:solidFill>
                  <a:srgbClr val="1F497D"/>
                </a:solidFill>
                <a:effectLst/>
                <a:latin typeface="Calibri" panose="020F0502020204030204" pitchFamily="34" charset="0"/>
                <a:ea typeface="DengXian" panose="02010600030101010101" pitchFamily="2" charset="-122"/>
              </a:rPr>
              <a:t> </a:t>
            </a:r>
            <a:endParaRPr lang="en-US" sz="1800" dirty="0">
              <a:effectLst/>
              <a:latin typeface="Calibri" panose="020F0502020204030204" pitchFamily="34" charset="0"/>
              <a:ea typeface="DengXian" panose="02010600030101010101" pitchFamily="2" charset="-122"/>
            </a:endParaRPr>
          </a:p>
          <a:p>
            <a:pPr marL="0" marR="0">
              <a:spcBef>
                <a:spcPts val="0"/>
              </a:spcBef>
              <a:spcAft>
                <a:spcPts val="0"/>
              </a:spcAft>
            </a:pPr>
            <a:r>
              <a:rPr lang="en-US" sz="1800" dirty="0">
                <a:solidFill>
                  <a:srgbClr val="1F497D"/>
                </a:solidFill>
                <a:effectLst/>
                <a:latin typeface="Calibri" panose="020F0502020204030204" pitchFamily="34" charset="0"/>
                <a:ea typeface="DengXian" panose="02010600030101010101" pitchFamily="2" charset="-122"/>
              </a:rPr>
              <a:t>Thanks,</a:t>
            </a:r>
            <a:endParaRPr lang="en-US" sz="1800" dirty="0">
              <a:effectLst/>
              <a:latin typeface="Calibri" panose="020F0502020204030204" pitchFamily="34" charset="0"/>
              <a:ea typeface="DengXian" panose="02010600030101010101" pitchFamily="2" charset="-122"/>
            </a:endParaRPr>
          </a:p>
          <a:p>
            <a:pPr marL="0" marR="0">
              <a:spcBef>
                <a:spcPts val="0"/>
              </a:spcBef>
              <a:spcAft>
                <a:spcPts val="0"/>
              </a:spcAft>
            </a:pPr>
            <a:r>
              <a:rPr lang="en-US" sz="1800" dirty="0">
                <a:solidFill>
                  <a:srgbClr val="1F497D"/>
                </a:solidFill>
                <a:effectLst/>
                <a:latin typeface="Calibri" panose="020F0502020204030204" pitchFamily="34" charset="0"/>
                <a:ea typeface="DengXian" panose="02010600030101010101" pitchFamily="2" charset="-122"/>
              </a:rPr>
              <a:t>Craig</a:t>
            </a:r>
          </a:p>
          <a:p>
            <a:pPr marL="0" marR="0">
              <a:spcBef>
                <a:spcPts val="0"/>
              </a:spcBef>
              <a:spcAft>
                <a:spcPts val="0"/>
              </a:spcAft>
            </a:pPr>
            <a:endParaRPr lang="en-US" dirty="0">
              <a:solidFill>
                <a:srgbClr val="1F497D"/>
              </a:solidFill>
              <a:latin typeface="Calibri" panose="020F0502020204030204" pitchFamily="34" charset="0"/>
              <a:ea typeface="DengXian" panose="02010600030101010101" pitchFamily="2" charset="-122"/>
            </a:endParaRPr>
          </a:p>
          <a:p>
            <a:pPr marL="0" marR="0">
              <a:spcBef>
                <a:spcPts val="0"/>
              </a:spcBef>
              <a:spcAft>
                <a:spcPts val="0"/>
              </a:spcAft>
            </a:pPr>
            <a:r>
              <a:rPr lang="en-US" sz="1800" dirty="0">
                <a:solidFill>
                  <a:srgbClr val="1F497D"/>
                </a:solidFill>
                <a:effectLst/>
                <a:latin typeface="Calibri" panose="020F0502020204030204" pitchFamily="34" charset="0"/>
                <a:ea typeface="DengXian" panose="02010600030101010101" pitchFamily="2" charset="-122"/>
              </a:rPr>
              <a:t>Hi Craig,</a:t>
            </a:r>
            <a:endParaRPr lang="en-US" sz="1800" dirty="0">
              <a:effectLst/>
              <a:latin typeface="Calibri" panose="020F0502020204030204" pitchFamily="34" charset="0"/>
              <a:ea typeface="DengXian" panose="02010600030101010101" pitchFamily="2" charset="-122"/>
            </a:endParaRPr>
          </a:p>
          <a:p>
            <a:pPr marL="0" marR="0">
              <a:spcBef>
                <a:spcPts val="0"/>
              </a:spcBef>
              <a:spcAft>
                <a:spcPts val="0"/>
              </a:spcAft>
            </a:pPr>
            <a:r>
              <a:rPr lang="en-US" sz="1800" dirty="0">
                <a:solidFill>
                  <a:srgbClr val="1F497D"/>
                </a:solidFill>
                <a:effectLst/>
                <a:latin typeface="Calibri" panose="020F0502020204030204" pitchFamily="34" charset="0"/>
                <a:ea typeface="DengXian" panose="02010600030101010101" pitchFamily="2" charset="-122"/>
              </a:rPr>
              <a:t> </a:t>
            </a:r>
            <a:endParaRPr lang="en-US" sz="1800" dirty="0">
              <a:effectLst/>
              <a:latin typeface="Calibri" panose="020F0502020204030204" pitchFamily="34" charset="0"/>
              <a:ea typeface="DengXian" panose="02010600030101010101" pitchFamily="2" charset="-122"/>
            </a:endParaRPr>
          </a:p>
          <a:p>
            <a:pPr marL="0" marR="0">
              <a:spcBef>
                <a:spcPts val="0"/>
              </a:spcBef>
              <a:spcAft>
                <a:spcPts val="0"/>
              </a:spcAft>
            </a:pPr>
            <a:r>
              <a:rPr lang="en-US" sz="1800" dirty="0">
                <a:solidFill>
                  <a:srgbClr val="1F497D"/>
                </a:solidFill>
                <a:effectLst/>
                <a:latin typeface="Calibri" panose="020F0502020204030204" pitchFamily="34" charset="0"/>
                <a:ea typeface="DengXian" panose="02010600030101010101" pitchFamily="2" charset="-122"/>
              </a:rPr>
              <a:t>I took time to look at the design.  The main question is how do you know the collimator is in the center as it is now. We don’t have a way to adjust the drive vertically. The length between the flange surface and the center of the collimator decides  where the  hole locates  in the beamline. I prefer to have a meeting on Monday to discuss this. Please schedule the meeting.</a:t>
            </a:r>
            <a:endParaRPr lang="en-US" sz="1800" dirty="0">
              <a:effectLst/>
              <a:latin typeface="Calibri" panose="020F0502020204030204" pitchFamily="34" charset="0"/>
              <a:ea typeface="DengXian" panose="02010600030101010101" pitchFamily="2" charset="-122"/>
            </a:endParaRPr>
          </a:p>
          <a:p>
            <a:pPr marL="0" marR="0">
              <a:spcBef>
                <a:spcPts val="0"/>
              </a:spcBef>
              <a:spcAft>
                <a:spcPts val="0"/>
              </a:spcAft>
            </a:pPr>
            <a:r>
              <a:rPr lang="en-US" sz="1800" dirty="0">
                <a:solidFill>
                  <a:srgbClr val="1F497D"/>
                </a:solidFill>
                <a:effectLst/>
                <a:latin typeface="Calibri" panose="020F0502020204030204" pitchFamily="34" charset="0"/>
                <a:ea typeface="DengXian" panose="02010600030101010101" pitchFamily="2" charset="-122"/>
              </a:rPr>
              <a:t> </a:t>
            </a:r>
            <a:endParaRPr lang="en-US" sz="1800" dirty="0">
              <a:effectLst/>
              <a:latin typeface="Calibri" panose="020F0502020204030204" pitchFamily="34" charset="0"/>
              <a:ea typeface="DengXian" panose="02010600030101010101" pitchFamily="2" charset="-122"/>
            </a:endParaRPr>
          </a:p>
          <a:p>
            <a:pPr marL="0" marR="0">
              <a:spcBef>
                <a:spcPts val="0"/>
              </a:spcBef>
              <a:spcAft>
                <a:spcPts val="0"/>
              </a:spcAft>
            </a:pPr>
            <a:r>
              <a:rPr lang="en-US" sz="1800" dirty="0">
                <a:solidFill>
                  <a:srgbClr val="1F497D"/>
                </a:solidFill>
                <a:effectLst/>
                <a:latin typeface="Calibri" panose="020F0502020204030204" pitchFamily="34" charset="0"/>
                <a:ea typeface="DengXian" panose="02010600030101010101" pitchFamily="2" charset="-122"/>
              </a:rPr>
              <a:t>Thanks,</a:t>
            </a:r>
            <a:endParaRPr lang="en-US" sz="1800" dirty="0">
              <a:effectLst/>
              <a:latin typeface="Calibri" panose="020F0502020204030204" pitchFamily="34" charset="0"/>
              <a:ea typeface="DengXian" panose="02010600030101010101" pitchFamily="2" charset="-122"/>
            </a:endParaRPr>
          </a:p>
          <a:p>
            <a:pPr marL="0" marR="0">
              <a:spcBef>
                <a:spcPts val="0"/>
              </a:spcBef>
              <a:spcAft>
                <a:spcPts val="0"/>
              </a:spcAft>
            </a:pPr>
            <a:r>
              <a:rPr lang="en-US" sz="1800" dirty="0">
                <a:solidFill>
                  <a:srgbClr val="1F497D"/>
                </a:solidFill>
                <a:effectLst/>
                <a:latin typeface="Calibri" panose="020F0502020204030204" pitchFamily="34" charset="0"/>
                <a:ea typeface="DengXian" panose="02010600030101010101" pitchFamily="2" charset="-122"/>
              </a:rPr>
              <a:t>Chandana</a:t>
            </a:r>
            <a:endParaRPr lang="en-US" sz="1800" dirty="0">
              <a:effectLst/>
              <a:latin typeface="Calibri" panose="020F0502020204030204" pitchFamily="34" charset="0"/>
              <a:ea typeface="DengXian" panose="02010600030101010101" pitchFamily="2" charset="-122"/>
            </a:endParaRPr>
          </a:p>
        </p:txBody>
      </p:sp>
    </p:spTree>
    <p:extLst>
      <p:ext uri="{BB962C8B-B14F-4D97-AF65-F5344CB8AC3E}">
        <p14:creationId xmlns:p14="http://schemas.microsoft.com/office/powerpoint/2010/main" val="3741688113"/>
      </p:ext>
    </p:extLst>
  </p:cSld>
  <p:clrMapOvr>
    <a:masterClrMapping/>
  </p:clrMapOvr>
</p:sld>
</file>

<file path=ppt/slides/slide4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a:extLst>
              <a:ext uri="{FF2B5EF4-FFF2-40B4-BE49-F238E27FC236}">
                <a16:creationId xmlns:a16="http://schemas.microsoft.com/office/drawing/2014/main" id="{A83EBB43-D5F5-4B3E-B427-B5F47F691CEE}"/>
              </a:ext>
            </a:extLst>
          </p:cNvPr>
          <p:cNvSpPr txBox="1"/>
          <p:nvPr/>
        </p:nvSpPr>
        <p:spPr>
          <a:xfrm>
            <a:off x="0" y="0"/>
            <a:ext cx="9144000" cy="6740307"/>
          </a:xfrm>
          <a:prstGeom prst="rect">
            <a:avLst/>
          </a:prstGeom>
          <a:noFill/>
        </p:spPr>
        <p:txBody>
          <a:bodyPr wrap="square">
            <a:spAutoFit/>
          </a:bodyPr>
          <a:lstStyle/>
          <a:p>
            <a:pPr marL="0" marR="0">
              <a:spcBef>
                <a:spcPts val="0"/>
              </a:spcBef>
              <a:spcAft>
                <a:spcPts val="0"/>
              </a:spcAft>
            </a:pPr>
            <a:r>
              <a:rPr lang="en-US" sz="1800" dirty="0">
                <a:solidFill>
                  <a:srgbClr val="1F497D"/>
                </a:solidFill>
                <a:effectLst/>
                <a:latin typeface="Calibri" panose="020F0502020204030204" pitchFamily="34" charset="0"/>
                <a:ea typeface="DengXian" panose="02010600030101010101" pitchFamily="2" charset="-122"/>
              </a:rPr>
              <a:t>Hi Craig, </a:t>
            </a:r>
            <a:endParaRPr lang="en-US" sz="1800" dirty="0">
              <a:effectLst/>
              <a:latin typeface="Calibri" panose="020F0502020204030204" pitchFamily="34" charset="0"/>
              <a:ea typeface="DengXian" panose="02010600030101010101" pitchFamily="2" charset="-122"/>
            </a:endParaRPr>
          </a:p>
          <a:p>
            <a:pPr marL="0" marR="0">
              <a:spcBef>
                <a:spcPts val="0"/>
              </a:spcBef>
              <a:spcAft>
                <a:spcPts val="0"/>
              </a:spcAft>
            </a:pPr>
            <a:r>
              <a:rPr lang="en-US" sz="1800" dirty="0">
                <a:solidFill>
                  <a:srgbClr val="1F497D"/>
                </a:solidFill>
                <a:effectLst/>
                <a:latin typeface="Calibri" panose="020F0502020204030204" pitchFamily="34" charset="0"/>
                <a:ea typeface="DengXian" panose="02010600030101010101" pitchFamily="2" charset="-122"/>
              </a:rPr>
              <a:t> </a:t>
            </a:r>
            <a:endParaRPr lang="en-US" sz="1800" dirty="0">
              <a:effectLst/>
              <a:latin typeface="Calibri" panose="020F0502020204030204" pitchFamily="34" charset="0"/>
              <a:ea typeface="DengXian" panose="02010600030101010101" pitchFamily="2" charset="-122"/>
            </a:endParaRPr>
          </a:p>
          <a:p>
            <a:pPr marL="0" marR="0">
              <a:spcBef>
                <a:spcPts val="0"/>
              </a:spcBef>
              <a:spcAft>
                <a:spcPts val="0"/>
              </a:spcAft>
            </a:pPr>
            <a:r>
              <a:rPr lang="en-US" sz="1800" dirty="0">
                <a:solidFill>
                  <a:srgbClr val="1F497D"/>
                </a:solidFill>
                <a:effectLst/>
                <a:latin typeface="Calibri" panose="020F0502020204030204" pitchFamily="34" charset="0"/>
                <a:ea typeface="DengXian" panose="02010600030101010101" pitchFamily="2" charset="-122"/>
              </a:rPr>
              <a:t>Lijie noticed that the collimator is 4mm diameter, which might be a bit bigger than the beam. I think we should defer to Chandana on the recommended collimator size based on his experience tuning the beam. Our priorities are that the beam </a:t>
            </a:r>
            <a:r>
              <a:rPr lang="en-US" sz="1800" b="1" dirty="0">
                <a:solidFill>
                  <a:srgbClr val="1F497D"/>
                </a:solidFill>
                <a:effectLst/>
                <a:latin typeface="Calibri" panose="020F0502020204030204" pitchFamily="34" charset="0"/>
                <a:ea typeface="DengXian" panose="02010600030101010101" pitchFamily="2" charset="-122"/>
              </a:rPr>
              <a:t>is centered and minimized in size. </a:t>
            </a:r>
            <a:endParaRPr lang="en-US" sz="1800" b="1" dirty="0">
              <a:effectLst/>
              <a:latin typeface="Calibri" panose="020F0502020204030204" pitchFamily="34" charset="0"/>
              <a:ea typeface="DengXian" panose="02010600030101010101" pitchFamily="2" charset="-122"/>
            </a:endParaRPr>
          </a:p>
          <a:p>
            <a:pPr marL="0" marR="0">
              <a:spcBef>
                <a:spcPts val="0"/>
              </a:spcBef>
              <a:spcAft>
                <a:spcPts val="0"/>
              </a:spcAft>
            </a:pPr>
            <a:r>
              <a:rPr lang="en-US" sz="1800" b="1" dirty="0">
                <a:solidFill>
                  <a:srgbClr val="1F497D"/>
                </a:solidFill>
                <a:effectLst/>
                <a:latin typeface="Calibri" panose="020F0502020204030204" pitchFamily="34" charset="0"/>
                <a:ea typeface="DengXian" panose="02010600030101010101" pitchFamily="2" charset="-122"/>
              </a:rPr>
              <a:t> </a:t>
            </a:r>
            <a:endParaRPr lang="en-US" sz="1800" b="1" dirty="0">
              <a:effectLst/>
              <a:latin typeface="Calibri" panose="020F0502020204030204" pitchFamily="34" charset="0"/>
              <a:ea typeface="DengXian" panose="02010600030101010101" pitchFamily="2" charset="-122"/>
            </a:endParaRPr>
          </a:p>
          <a:p>
            <a:pPr marL="0" marR="0">
              <a:spcBef>
                <a:spcPts val="0"/>
              </a:spcBef>
              <a:spcAft>
                <a:spcPts val="0"/>
              </a:spcAft>
            </a:pPr>
            <a:r>
              <a:rPr lang="en-US" sz="1800" dirty="0">
                <a:solidFill>
                  <a:srgbClr val="1F497D"/>
                </a:solidFill>
                <a:effectLst/>
                <a:latin typeface="Calibri" panose="020F0502020204030204" pitchFamily="34" charset="0"/>
                <a:ea typeface="DengXian" panose="02010600030101010101" pitchFamily="2" charset="-122"/>
              </a:rPr>
              <a:t>Best,</a:t>
            </a:r>
            <a:endParaRPr lang="en-US" sz="1800" dirty="0">
              <a:effectLst/>
              <a:latin typeface="Calibri" panose="020F0502020204030204" pitchFamily="34" charset="0"/>
              <a:ea typeface="DengXian" panose="02010600030101010101" pitchFamily="2" charset="-122"/>
            </a:endParaRPr>
          </a:p>
          <a:p>
            <a:pPr marL="0" marR="0">
              <a:spcBef>
                <a:spcPts val="0"/>
              </a:spcBef>
              <a:spcAft>
                <a:spcPts val="0"/>
              </a:spcAft>
            </a:pPr>
            <a:r>
              <a:rPr lang="en-US" sz="1800" dirty="0">
                <a:solidFill>
                  <a:srgbClr val="1F497D"/>
                </a:solidFill>
                <a:effectLst/>
                <a:latin typeface="Calibri" panose="020F0502020204030204" pitchFamily="34" charset="0"/>
                <a:ea typeface="DengXian" panose="02010600030101010101" pitchFamily="2" charset="-122"/>
              </a:rPr>
              <a:t> </a:t>
            </a:r>
            <a:endParaRPr lang="en-US" sz="1800" dirty="0">
              <a:effectLst/>
              <a:latin typeface="Calibri" panose="020F0502020204030204" pitchFamily="34" charset="0"/>
              <a:ea typeface="DengXian" panose="02010600030101010101" pitchFamily="2" charset="-122"/>
            </a:endParaRPr>
          </a:p>
          <a:p>
            <a:pPr marL="0" marR="0">
              <a:spcBef>
                <a:spcPts val="0"/>
              </a:spcBef>
              <a:spcAft>
                <a:spcPts val="0"/>
              </a:spcAft>
            </a:pPr>
            <a:r>
              <a:rPr lang="en-US" sz="1800" dirty="0">
                <a:solidFill>
                  <a:srgbClr val="1F497D"/>
                </a:solidFill>
                <a:effectLst/>
                <a:latin typeface="Calibri" panose="020F0502020204030204" pitchFamily="34" charset="0"/>
                <a:ea typeface="DengXian" panose="02010600030101010101" pitchFamily="2" charset="-122"/>
              </a:rPr>
              <a:t>Chris</a:t>
            </a:r>
            <a:endParaRPr lang="en-US" sz="1800" dirty="0">
              <a:effectLst/>
              <a:latin typeface="Calibri" panose="020F0502020204030204" pitchFamily="34" charset="0"/>
              <a:ea typeface="DengXian" panose="02010600030101010101" pitchFamily="2" charset="-122"/>
            </a:endParaRPr>
          </a:p>
          <a:p>
            <a:pPr marL="0" marR="0">
              <a:spcBef>
                <a:spcPts val="0"/>
              </a:spcBef>
              <a:spcAft>
                <a:spcPts val="0"/>
              </a:spcAft>
            </a:pPr>
            <a:r>
              <a:rPr lang="en-US" sz="1800" dirty="0">
                <a:solidFill>
                  <a:srgbClr val="1F497D"/>
                </a:solidFill>
                <a:effectLst/>
                <a:latin typeface="Calibri" panose="020F0502020204030204" pitchFamily="34" charset="0"/>
                <a:ea typeface="DengXian" panose="02010600030101010101" pitchFamily="2" charset="-122"/>
              </a:rPr>
              <a:t> </a:t>
            </a:r>
          </a:p>
          <a:p>
            <a:pPr marL="0" marR="0">
              <a:spcBef>
                <a:spcPts val="0"/>
              </a:spcBef>
              <a:spcAft>
                <a:spcPts val="0"/>
              </a:spcAft>
            </a:pPr>
            <a:endParaRPr lang="en-US" sz="1800" dirty="0">
              <a:solidFill>
                <a:srgbClr val="1F497D"/>
              </a:solidFill>
              <a:effectLst/>
              <a:latin typeface="Calibri" panose="020F0502020204030204" pitchFamily="34" charset="0"/>
              <a:ea typeface="DengXian" panose="02010600030101010101" pitchFamily="2" charset="-122"/>
            </a:endParaRPr>
          </a:p>
          <a:p>
            <a:pPr marL="0" marR="0">
              <a:spcBef>
                <a:spcPts val="0"/>
              </a:spcBef>
              <a:spcAft>
                <a:spcPts val="0"/>
              </a:spcAft>
            </a:pPr>
            <a:r>
              <a:rPr lang="en-US" sz="1800" dirty="0">
                <a:solidFill>
                  <a:srgbClr val="1F497D"/>
                </a:solidFill>
                <a:effectLst/>
                <a:latin typeface="Calibri" panose="020F0502020204030204" pitchFamily="34" charset="0"/>
                <a:ea typeface="DengXian" panose="02010600030101010101" pitchFamily="2" charset="-122"/>
              </a:rPr>
              <a:t>Chris,</a:t>
            </a:r>
            <a:endParaRPr lang="en-US" sz="1800" dirty="0">
              <a:effectLst/>
              <a:latin typeface="Calibri" panose="020F0502020204030204" pitchFamily="34" charset="0"/>
              <a:ea typeface="DengXian" panose="02010600030101010101" pitchFamily="2" charset="-122"/>
            </a:endParaRPr>
          </a:p>
          <a:p>
            <a:pPr marL="0" marR="0">
              <a:spcBef>
                <a:spcPts val="0"/>
              </a:spcBef>
              <a:spcAft>
                <a:spcPts val="0"/>
              </a:spcAft>
            </a:pPr>
            <a:r>
              <a:rPr lang="en-US" sz="1800" dirty="0">
                <a:solidFill>
                  <a:srgbClr val="1F497D"/>
                </a:solidFill>
                <a:effectLst/>
                <a:latin typeface="Calibri" panose="020F0502020204030204" pitchFamily="34" charset="0"/>
                <a:ea typeface="DengXian" panose="02010600030101010101" pitchFamily="2" charset="-122"/>
              </a:rPr>
              <a:t>I went on </a:t>
            </a:r>
            <a:r>
              <a:rPr lang="en-US" sz="1800" dirty="0" err="1">
                <a:solidFill>
                  <a:srgbClr val="1F497D"/>
                </a:solidFill>
                <a:effectLst/>
                <a:latin typeface="Calibri" panose="020F0502020204030204" pitchFamily="34" charset="0"/>
                <a:ea typeface="DengXian" panose="02010600030101010101" pitchFamily="2" charset="-122"/>
              </a:rPr>
              <a:t>Instrutech’s</a:t>
            </a:r>
            <a:r>
              <a:rPr lang="en-US" sz="1800" dirty="0">
                <a:solidFill>
                  <a:srgbClr val="1F497D"/>
                </a:solidFill>
                <a:effectLst/>
                <a:latin typeface="Calibri" panose="020F0502020204030204" pitchFamily="34" charset="0"/>
                <a:ea typeface="DengXian" panose="02010600030101010101" pitchFamily="2" charset="-122"/>
              </a:rPr>
              <a:t> website and I think you’re talking about the PCM301 Busy Bee for vacuum control.</a:t>
            </a:r>
            <a:endParaRPr lang="en-US" sz="1800" dirty="0">
              <a:effectLst/>
              <a:latin typeface="Calibri" panose="020F0502020204030204" pitchFamily="34" charset="0"/>
              <a:ea typeface="DengXian" panose="02010600030101010101" pitchFamily="2" charset="-122"/>
            </a:endParaRPr>
          </a:p>
          <a:p>
            <a:pPr marL="0" marR="0">
              <a:spcBef>
                <a:spcPts val="0"/>
              </a:spcBef>
              <a:spcAft>
                <a:spcPts val="0"/>
              </a:spcAft>
            </a:pPr>
            <a:r>
              <a:rPr lang="en-US" sz="1800" dirty="0">
                <a:solidFill>
                  <a:srgbClr val="1F497D"/>
                </a:solidFill>
                <a:effectLst/>
                <a:latin typeface="Calibri" panose="020F0502020204030204" pitchFamily="34" charset="0"/>
                <a:ea typeface="DengXian" panose="02010600030101010101" pitchFamily="2" charset="-122"/>
              </a:rPr>
              <a:t>I currently have a 2 ¾” CF Tee on top so what kind of flange will you get for this sensor as you can get most</a:t>
            </a:r>
            <a:endParaRPr lang="en-US" sz="1800" dirty="0">
              <a:effectLst/>
              <a:latin typeface="Calibri" panose="020F0502020204030204" pitchFamily="34" charset="0"/>
              <a:ea typeface="DengXian" panose="02010600030101010101" pitchFamily="2" charset="-122"/>
            </a:endParaRPr>
          </a:p>
          <a:p>
            <a:pPr marL="0" marR="0">
              <a:spcBef>
                <a:spcPts val="0"/>
              </a:spcBef>
              <a:spcAft>
                <a:spcPts val="0"/>
              </a:spcAft>
            </a:pPr>
            <a:r>
              <a:rPr lang="en-US" sz="1800" dirty="0">
                <a:solidFill>
                  <a:srgbClr val="1F497D"/>
                </a:solidFill>
                <a:effectLst/>
                <a:latin typeface="Calibri" panose="020F0502020204030204" pitchFamily="34" charset="0"/>
                <a:ea typeface="DengXian" panose="02010600030101010101" pitchFamily="2" charset="-122"/>
              </a:rPr>
              <a:t>anything you want.</a:t>
            </a:r>
            <a:endParaRPr lang="en-US" sz="1800" dirty="0">
              <a:effectLst/>
              <a:latin typeface="Calibri" panose="020F0502020204030204" pitchFamily="34" charset="0"/>
              <a:ea typeface="DengXian" panose="02010600030101010101" pitchFamily="2" charset="-122"/>
            </a:endParaRPr>
          </a:p>
          <a:p>
            <a:pPr marL="0" marR="0">
              <a:spcBef>
                <a:spcPts val="0"/>
              </a:spcBef>
              <a:spcAft>
                <a:spcPts val="0"/>
              </a:spcAft>
            </a:pPr>
            <a:r>
              <a:rPr lang="en-US" sz="1800" u="sng" dirty="0">
                <a:solidFill>
                  <a:srgbClr val="0000FF"/>
                </a:solidFill>
                <a:effectLst/>
                <a:latin typeface="Calibri" panose="020F0502020204030204" pitchFamily="34" charset="0"/>
                <a:ea typeface="DengXian" panose="02010600030101010101" pitchFamily="2" charset="-122"/>
                <a:hlinkClick r:id="rId2"/>
              </a:rPr>
              <a:t>PCM301 Busy Bee™ Pirani Capacitance – </a:t>
            </a:r>
            <a:r>
              <a:rPr lang="en-US" sz="1800" u="sng" dirty="0" err="1">
                <a:solidFill>
                  <a:srgbClr val="0000FF"/>
                </a:solidFill>
                <a:effectLst/>
                <a:latin typeface="Calibri" panose="020F0502020204030204" pitchFamily="34" charset="0"/>
                <a:ea typeface="DengXian" panose="02010600030101010101" pitchFamily="2" charset="-122"/>
                <a:hlinkClick r:id="rId2"/>
              </a:rPr>
              <a:t>InstruTech</a:t>
            </a:r>
            <a:r>
              <a:rPr lang="en-US" sz="1800" u="sng" dirty="0">
                <a:solidFill>
                  <a:srgbClr val="0000FF"/>
                </a:solidFill>
                <a:effectLst/>
                <a:latin typeface="Calibri" panose="020F0502020204030204" pitchFamily="34" charset="0"/>
                <a:ea typeface="DengXian" panose="02010600030101010101" pitchFamily="2" charset="-122"/>
                <a:hlinkClick r:id="rId2"/>
              </a:rPr>
              <a:t> (instrutechinc.com)</a:t>
            </a:r>
            <a:endParaRPr lang="en-US" sz="1800" dirty="0">
              <a:effectLst/>
              <a:latin typeface="Calibri" panose="020F0502020204030204" pitchFamily="34" charset="0"/>
              <a:ea typeface="DengXian" panose="02010600030101010101" pitchFamily="2" charset="-122"/>
            </a:endParaRPr>
          </a:p>
          <a:p>
            <a:pPr marL="0" marR="0">
              <a:spcBef>
                <a:spcPts val="0"/>
              </a:spcBef>
              <a:spcAft>
                <a:spcPts val="0"/>
              </a:spcAft>
            </a:pPr>
            <a:r>
              <a:rPr lang="en-US" sz="1800" dirty="0">
                <a:effectLst/>
                <a:latin typeface="Calibri" panose="020F0502020204030204" pitchFamily="34" charset="0"/>
                <a:ea typeface="DengXian" panose="02010600030101010101" pitchFamily="2" charset="-122"/>
              </a:rPr>
              <a:t> </a:t>
            </a:r>
          </a:p>
          <a:p>
            <a:pPr marL="0" marR="0">
              <a:spcBef>
                <a:spcPts val="0"/>
              </a:spcBef>
              <a:spcAft>
                <a:spcPts val="0"/>
              </a:spcAft>
            </a:pPr>
            <a:r>
              <a:rPr lang="en-US" sz="1800" dirty="0">
                <a:effectLst/>
                <a:latin typeface="Calibri" panose="020F0502020204030204" pitchFamily="34" charset="0"/>
                <a:ea typeface="DengXian" panose="02010600030101010101" pitchFamily="2" charset="-122"/>
              </a:rPr>
              <a:t>Will this needle valve from </a:t>
            </a:r>
            <a:r>
              <a:rPr lang="en-US" sz="1800" dirty="0" err="1">
                <a:effectLst/>
                <a:latin typeface="Calibri" panose="020F0502020204030204" pitchFamily="34" charset="0"/>
                <a:ea typeface="DengXian" panose="02010600030101010101" pitchFamily="2" charset="-122"/>
              </a:rPr>
              <a:t>Lesker</a:t>
            </a:r>
            <a:r>
              <a:rPr lang="en-US" sz="1800" dirty="0">
                <a:effectLst/>
                <a:latin typeface="Calibri" panose="020F0502020204030204" pitchFamily="34" charset="0"/>
                <a:ea typeface="DengXian" panose="02010600030101010101" pitchFamily="2" charset="-122"/>
              </a:rPr>
              <a:t> work?</a:t>
            </a:r>
          </a:p>
          <a:p>
            <a:pPr marL="0" marR="0">
              <a:spcBef>
                <a:spcPts val="0"/>
              </a:spcBef>
              <a:spcAft>
                <a:spcPts val="0"/>
              </a:spcAft>
            </a:pPr>
            <a:r>
              <a:rPr lang="en-US" sz="1800" u="sng" dirty="0">
                <a:solidFill>
                  <a:srgbClr val="0000FF"/>
                </a:solidFill>
                <a:effectLst/>
                <a:latin typeface="Calibri" panose="020F0502020204030204" pitchFamily="34" charset="0"/>
                <a:ea typeface="DengXian" panose="02010600030101010101" pitchFamily="2" charset="-122"/>
                <a:hlinkClick r:id="rId3"/>
              </a:rPr>
              <a:t>Kurt J. </a:t>
            </a:r>
            <a:r>
              <a:rPr lang="en-US" sz="1800" u="sng" dirty="0" err="1">
                <a:solidFill>
                  <a:srgbClr val="0000FF"/>
                </a:solidFill>
                <a:effectLst/>
                <a:latin typeface="Calibri" panose="020F0502020204030204" pitchFamily="34" charset="0"/>
                <a:ea typeface="DengXian" panose="02010600030101010101" pitchFamily="2" charset="-122"/>
                <a:hlinkClick r:id="rId3"/>
              </a:rPr>
              <a:t>Lesker</a:t>
            </a:r>
            <a:r>
              <a:rPr lang="en-US" sz="1800" u="sng" dirty="0">
                <a:solidFill>
                  <a:srgbClr val="0000FF"/>
                </a:solidFill>
                <a:effectLst/>
                <a:latin typeface="Calibri" panose="020F0502020204030204" pitchFamily="34" charset="0"/>
                <a:ea typeface="DengXian" panose="02010600030101010101" pitchFamily="2" charset="-122"/>
                <a:hlinkClick r:id="rId3"/>
              </a:rPr>
              <a:t> Company | Gas Needle Valves (KF flanged) | Vacuum Science Is Our Business</a:t>
            </a:r>
            <a:endParaRPr lang="en-US" sz="1800" dirty="0">
              <a:effectLst/>
              <a:latin typeface="Calibri" panose="020F0502020204030204" pitchFamily="34" charset="0"/>
              <a:ea typeface="DengXian" panose="02010600030101010101" pitchFamily="2" charset="-122"/>
            </a:endParaRPr>
          </a:p>
          <a:p>
            <a:pPr marL="0" marR="0">
              <a:spcBef>
                <a:spcPts val="0"/>
              </a:spcBef>
              <a:spcAft>
                <a:spcPts val="0"/>
              </a:spcAft>
            </a:pPr>
            <a:r>
              <a:rPr lang="en-US" sz="1800" dirty="0">
                <a:effectLst/>
                <a:latin typeface="Calibri" panose="020F0502020204030204" pitchFamily="34" charset="0"/>
                <a:ea typeface="DengXian" panose="02010600030101010101" pitchFamily="2" charset="-122"/>
              </a:rPr>
              <a:t> </a:t>
            </a:r>
          </a:p>
          <a:p>
            <a:pPr marL="0" marR="0">
              <a:spcBef>
                <a:spcPts val="0"/>
              </a:spcBef>
              <a:spcAft>
                <a:spcPts val="0"/>
              </a:spcAft>
            </a:pPr>
            <a:r>
              <a:rPr lang="en-US" sz="1800" dirty="0">
                <a:effectLst/>
                <a:latin typeface="Calibri" panose="020F0502020204030204" pitchFamily="34" charset="0"/>
                <a:ea typeface="DengXian" panose="02010600030101010101" pitchFamily="2" charset="-122"/>
              </a:rPr>
              <a:t>cheers,</a:t>
            </a:r>
          </a:p>
          <a:p>
            <a:pPr marL="0" marR="0">
              <a:spcBef>
                <a:spcPts val="0"/>
              </a:spcBef>
              <a:spcAft>
                <a:spcPts val="0"/>
              </a:spcAft>
            </a:pPr>
            <a:r>
              <a:rPr lang="en-US" sz="1800" dirty="0">
                <a:effectLst/>
                <a:latin typeface="Calibri" panose="020F0502020204030204" pitchFamily="34" charset="0"/>
                <a:ea typeface="DengXian" panose="02010600030101010101" pitchFamily="2" charset="-122"/>
              </a:rPr>
              <a:t>Craig</a:t>
            </a:r>
          </a:p>
        </p:txBody>
      </p:sp>
    </p:spTree>
    <p:extLst>
      <p:ext uri="{BB962C8B-B14F-4D97-AF65-F5344CB8AC3E}">
        <p14:creationId xmlns:p14="http://schemas.microsoft.com/office/powerpoint/2010/main" val="2468032391"/>
      </p:ext>
    </p:extLst>
  </p:cSld>
  <p:clrMapOvr>
    <a:masterClrMapping/>
  </p:clrMapOvr>
</p:sld>
</file>

<file path=ppt/slides/slide4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E9B6BD4E-C82E-41C4-B74A-25FD68CECB6B}"/>
              </a:ext>
            </a:extLst>
          </p:cNvPr>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264304" y="0"/>
            <a:ext cx="8615391" cy="6858000"/>
          </a:xfrm>
          <a:prstGeom prst="rect">
            <a:avLst/>
          </a:prstGeom>
        </p:spPr>
      </p:pic>
      <p:cxnSp>
        <p:nvCxnSpPr>
          <p:cNvPr id="4" name="Straight Arrow Connector 3">
            <a:extLst>
              <a:ext uri="{FF2B5EF4-FFF2-40B4-BE49-F238E27FC236}">
                <a16:creationId xmlns:a16="http://schemas.microsoft.com/office/drawing/2014/main" id="{6819F410-BB97-408C-9659-B843724B5C05}"/>
              </a:ext>
            </a:extLst>
          </p:cNvPr>
          <p:cNvCxnSpPr>
            <a:cxnSpLocks/>
          </p:cNvCxnSpPr>
          <p:nvPr/>
        </p:nvCxnSpPr>
        <p:spPr>
          <a:xfrm>
            <a:off x="7169130" y="4153469"/>
            <a:ext cx="473616" cy="1628633"/>
          </a:xfrm>
          <a:prstGeom prst="straightConnector1">
            <a:avLst/>
          </a:prstGeom>
          <a:ln w="47625">
            <a:solidFill>
              <a:srgbClr val="FF0000"/>
            </a:solidFill>
            <a:tailEnd type="triangle"/>
          </a:ln>
        </p:spPr>
        <p:style>
          <a:lnRef idx="1">
            <a:schemeClr val="accent1"/>
          </a:lnRef>
          <a:fillRef idx="0">
            <a:schemeClr val="accent1"/>
          </a:fillRef>
          <a:effectRef idx="0">
            <a:schemeClr val="accent1"/>
          </a:effectRef>
          <a:fontRef idx="minor">
            <a:schemeClr val="tx1"/>
          </a:fontRef>
        </p:style>
      </p:cxnSp>
      <p:sp>
        <p:nvSpPr>
          <p:cNvPr id="5" name="TextBox 4">
            <a:extLst>
              <a:ext uri="{FF2B5EF4-FFF2-40B4-BE49-F238E27FC236}">
                <a16:creationId xmlns:a16="http://schemas.microsoft.com/office/drawing/2014/main" id="{2C985E7C-5204-425D-AF4E-96A9192D4618}"/>
              </a:ext>
            </a:extLst>
          </p:cNvPr>
          <p:cNvSpPr txBox="1"/>
          <p:nvPr/>
        </p:nvSpPr>
        <p:spPr>
          <a:xfrm>
            <a:off x="5458566" y="3712191"/>
            <a:ext cx="3421129" cy="400110"/>
          </a:xfrm>
          <a:prstGeom prst="rect">
            <a:avLst/>
          </a:prstGeom>
          <a:noFill/>
        </p:spPr>
        <p:txBody>
          <a:bodyPr wrap="none" rtlCol="0">
            <a:spAutoFit/>
          </a:bodyPr>
          <a:lstStyle/>
          <a:p>
            <a:r>
              <a:rPr lang="en-US" sz="2000" dirty="0">
                <a:solidFill>
                  <a:srgbClr val="FF0000"/>
                </a:solidFill>
                <a:latin typeface="Arial" panose="020B0604020202020204" pitchFamily="34" charset="0"/>
                <a:ea typeface="Cambria" panose="02040503050406030204" pitchFamily="18" charset="0"/>
                <a:cs typeface="Arial" panose="020B0604020202020204" pitchFamily="34" charset="0"/>
              </a:rPr>
              <a:t>Diameter of the hole = 4 mm</a:t>
            </a:r>
          </a:p>
        </p:txBody>
      </p:sp>
    </p:spTree>
    <p:extLst>
      <p:ext uri="{BB962C8B-B14F-4D97-AF65-F5344CB8AC3E}">
        <p14:creationId xmlns:p14="http://schemas.microsoft.com/office/powerpoint/2010/main" val="721398170"/>
      </p:ext>
    </p:extLst>
  </p:cSld>
  <p:clrMapOvr>
    <a:masterClrMapping/>
  </p:clrMapOvr>
</p:sld>
</file>

<file path=ppt/slides/slide4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54917495-AECB-4B7A-9A45-77E35E0F6006}"/>
              </a:ext>
            </a:extLst>
          </p:cNvPr>
          <p:cNvPicPr>
            <a:picLocks noChangeAspect="1"/>
          </p:cNvPicPr>
          <p:nvPr/>
        </p:nvPicPr>
        <p:blipFill>
          <a:blip r:embed="rId2" cstate="print">
            <a:extLst>
              <a:ext uri="{28A0092B-C50C-407E-A947-70E740481C1C}">
                <a14:useLocalDpi xmlns:a14="http://schemas.microsoft.com/office/drawing/2010/main"/>
              </a:ext>
            </a:extLst>
          </a:blip>
          <a:stretch>
            <a:fillRect/>
          </a:stretch>
        </p:blipFill>
        <p:spPr>
          <a:xfrm>
            <a:off x="0" y="506690"/>
            <a:ext cx="9144000" cy="5844619"/>
          </a:xfrm>
          <a:prstGeom prst="rect">
            <a:avLst/>
          </a:prstGeom>
        </p:spPr>
      </p:pic>
    </p:spTree>
    <p:extLst>
      <p:ext uri="{BB962C8B-B14F-4D97-AF65-F5344CB8AC3E}">
        <p14:creationId xmlns:p14="http://schemas.microsoft.com/office/powerpoint/2010/main" val="4079620211"/>
      </p:ext>
    </p:extLst>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文本框 1"/>
          <p:cNvSpPr txBox="1"/>
          <p:nvPr/>
        </p:nvSpPr>
        <p:spPr bwMode="auto">
          <a:xfrm>
            <a:off x="108903" y="511319"/>
            <a:ext cx="2972585" cy="340735"/>
          </a:xfrm>
          <a:prstGeom prst="rect">
            <a:avLst/>
          </a:prstGeom>
          <a:gradFill>
            <a:gsLst>
              <a:gs pos="0">
                <a:schemeClr val="bg1"/>
              </a:gs>
              <a:gs pos="100000">
                <a:srgbClr val="CCECFF"/>
              </a:gs>
            </a:gsLst>
            <a:path path="shape">
              <a:fillToRect l="50000" t="50000" r="50000" b="50000"/>
            </a:path>
          </a:gradFill>
          <a:ln>
            <a:noFill/>
          </a:ln>
          <a:effectLst/>
        </p:spPr>
        <p:txBody>
          <a:bodyPr wrap="none" lIns="90000" tIns="46800" rIns="90000" bIns="46800" rtlCol="0">
            <a:spAutoFit/>
          </a:bodyPr>
          <a:lstStyle/>
          <a:p>
            <a:pPr algn="ctr"/>
            <a:r>
              <a:rPr lang="en-US" altLang="zh-CN" sz="1600" dirty="0">
                <a:latin typeface="Times New Roman" panose="02020603050405020304" pitchFamily="18" charset="0"/>
                <a:cs typeface="Times New Roman" panose="02020603050405020304" pitchFamily="18" charset="0"/>
              </a:rPr>
              <a:t>One-zone XRB model calculation</a:t>
            </a:r>
          </a:p>
        </p:txBody>
      </p:sp>
      <p:sp>
        <p:nvSpPr>
          <p:cNvPr id="3" name="文本框 2"/>
          <p:cNvSpPr txBox="1"/>
          <p:nvPr/>
        </p:nvSpPr>
        <p:spPr bwMode="auto">
          <a:xfrm>
            <a:off x="108903" y="1500477"/>
            <a:ext cx="4412082" cy="340735"/>
          </a:xfrm>
          <a:prstGeom prst="rect">
            <a:avLst/>
          </a:prstGeom>
          <a:gradFill>
            <a:gsLst>
              <a:gs pos="0">
                <a:schemeClr val="bg1"/>
              </a:gs>
              <a:gs pos="100000">
                <a:srgbClr val="CCECFF"/>
              </a:gs>
            </a:gsLst>
            <a:path path="shape">
              <a:fillToRect l="50000" t="50000" r="50000" b="50000"/>
            </a:path>
          </a:gradFill>
          <a:ln>
            <a:noFill/>
          </a:ln>
          <a:effectLst/>
        </p:spPr>
        <p:txBody>
          <a:bodyPr wrap="none" lIns="90000" tIns="46800" rIns="90000" bIns="46800" rtlCol="0">
            <a:spAutoFit/>
          </a:bodyPr>
          <a:lstStyle/>
          <a:p>
            <a:pPr algn="ctr"/>
            <a:r>
              <a:rPr lang="en-US" altLang="zh-CN" sz="1600" dirty="0">
                <a:latin typeface="Times New Roman" panose="02020603050405020304" pitchFamily="18" charset="0"/>
                <a:cs typeface="Times New Roman" panose="02020603050405020304" pitchFamily="18" charset="0"/>
              </a:rPr>
              <a:t>Light curves (rise time, shape and peak luminosity)</a:t>
            </a:r>
            <a:endParaRPr lang="zh-CN" altLang="en-US" sz="1600" dirty="0">
              <a:solidFill>
                <a:schemeClr val="tx1"/>
              </a:solidFill>
              <a:latin typeface="Times New Roman" panose="02020603050405020304" pitchFamily="18" charset="0"/>
              <a:cs typeface="Times New Roman" panose="02020603050405020304" pitchFamily="18" charset="0"/>
            </a:endParaRPr>
          </a:p>
        </p:txBody>
      </p:sp>
      <p:sp>
        <p:nvSpPr>
          <p:cNvPr id="4" name="文本框 3"/>
          <p:cNvSpPr txBox="1"/>
          <p:nvPr/>
        </p:nvSpPr>
        <p:spPr bwMode="auto">
          <a:xfrm>
            <a:off x="108903" y="3890695"/>
            <a:ext cx="3067163" cy="340735"/>
          </a:xfrm>
          <a:prstGeom prst="rect">
            <a:avLst/>
          </a:prstGeom>
          <a:gradFill>
            <a:gsLst>
              <a:gs pos="0">
                <a:schemeClr val="bg1"/>
              </a:gs>
              <a:gs pos="100000">
                <a:srgbClr val="CCECFF"/>
              </a:gs>
            </a:gsLst>
            <a:path path="shape">
              <a:fillToRect l="50000" t="50000" r="50000" b="50000"/>
            </a:path>
          </a:gradFill>
          <a:ln>
            <a:noFill/>
          </a:ln>
          <a:effectLst/>
        </p:spPr>
        <p:txBody>
          <a:bodyPr wrap="none" lIns="90000" tIns="46800" rIns="90000" bIns="46800" rtlCol="0">
            <a:spAutoFit/>
          </a:bodyPr>
          <a:lstStyle/>
          <a:p>
            <a:pPr algn="ctr"/>
            <a:r>
              <a:rPr lang="en-US" altLang="zh-CN" sz="1600" dirty="0">
                <a:latin typeface="Times New Roman" panose="02020603050405020304" pitchFamily="18" charset="0"/>
                <a:cs typeface="Times New Roman" panose="02020603050405020304" pitchFamily="18" charset="0"/>
              </a:rPr>
              <a:t>multi-zone XRB model calculation</a:t>
            </a:r>
          </a:p>
        </p:txBody>
      </p:sp>
      <p:sp>
        <p:nvSpPr>
          <p:cNvPr id="5" name="文本框 4"/>
          <p:cNvSpPr txBox="1"/>
          <p:nvPr/>
        </p:nvSpPr>
        <p:spPr bwMode="auto">
          <a:xfrm>
            <a:off x="108903" y="1867907"/>
            <a:ext cx="3160137" cy="340735"/>
          </a:xfrm>
          <a:prstGeom prst="rect">
            <a:avLst/>
          </a:prstGeom>
          <a:gradFill>
            <a:gsLst>
              <a:gs pos="0">
                <a:schemeClr val="bg1"/>
              </a:gs>
              <a:gs pos="100000">
                <a:srgbClr val="CCECFF"/>
              </a:gs>
            </a:gsLst>
            <a:path path="shape">
              <a:fillToRect l="50000" t="50000" r="50000" b="50000"/>
            </a:path>
          </a:gradFill>
          <a:ln>
            <a:noFill/>
          </a:ln>
          <a:effectLst/>
        </p:spPr>
        <p:txBody>
          <a:bodyPr wrap="none" lIns="90000" tIns="46800" rIns="90000" bIns="46800" rtlCol="0">
            <a:spAutoFit/>
          </a:bodyPr>
          <a:lstStyle/>
          <a:p>
            <a:pPr algn="ctr"/>
            <a:r>
              <a:rPr lang="en-US" altLang="zh-CN" sz="1600" dirty="0">
                <a:latin typeface="Times New Roman" panose="02020603050405020304" pitchFamily="18" charset="0"/>
                <a:cs typeface="Times New Roman" panose="02020603050405020304" pitchFamily="18" charset="0"/>
              </a:rPr>
              <a:t>Final composition of the burst ashes</a:t>
            </a:r>
            <a:endParaRPr lang="zh-CN" altLang="en-US" sz="1600" dirty="0">
              <a:solidFill>
                <a:schemeClr val="tx1"/>
              </a:solidFill>
              <a:latin typeface="Times New Roman" panose="02020603050405020304" pitchFamily="18" charset="0"/>
              <a:cs typeface="Times New Roman" panose="02020603050405020304" pitchFamily="18" charset="0"/>
            </a:endParaRPr>
          </a:p>
        </p:txBody>
      </p:sp>
      <p:sp>
        <p:nvSpPr>
          <p:cNvPr id="6" name="下箭头 5"/>
          <p:cNvSpPr/>
          <p:nvPr/>
        </p:nvSpPr>
        <p:spPr bwMode="auto">
          <a:xfrm>
            <a:off x="1397509" y="921869"/>
            <a:ext cx="390736" cy="510834"/>
          </a:xfrm>
          <a:prstGeom prst="downArrow">
            <a:avLst/>
          </a:prstGeom>
          <a:ln/>
        </p:spPr>
        <p:style>
          <a:lnRef idx="1">
            <a:schemeClr val="accent1"/>
          </a:lnRef>
          <a:fillRef idx="2">
            <a:schemeClr val="accent1"/>
          </a:fillRef>
          <a:effectRef idx="1">
            <a:schemeClr val="accent1"/>
          </a:effectRef>
          <a:fontRef idx="minor">
            <a:schemeClr val="dk1"/>
          </a:fontRef>
        </p:style>
        <p:txBody>
          <a:bodyPr wrap="square" lIns="90000" tIns="46800" rIns="90000" bIns="46800" rtlCol="0" anchor="ctr">
            <a:spAutoFit/>
          </a:bodyPr>
          <a:lstStyle/>
          <a:p>
            <a:pPr algn="ctr">
              <a:lnSpc>
                <a:spcPct val="130000"/>
              </a:lnSpc>
            </a:pPr>
            <a:endParaRPr lang="zh-CN" altLang="en-US" sz="1600" dirty="0">
              <a:latin typeface="Times New Roman" panose="02020603050405020304" pitchFamily="18" charset="0"/>
              <a:cs typeface="Times New Roman" panose="02020603050405020304" pitchFamily="18" charset="0"/>
            </a:endParaRPr>
          </a:p>
        </p:txBody>
      </p:sp>
      <p:sp>
        <p:nvSpPr>
          <p:cNvPr id="8" name="文本框 7"/>
          <p:cNvSpPr txBox="1"/>
          <p:nvPr/>
        </p:nvSpPr>
        <p:spPr bwMode="auto">
          <a:xfrm>
            <a:off x="108903" y="100769"/>
            <a:ext cx="5633057" cy="340735"/>
          </a:xfrm>
          <a:prstGeom prst="rect">
            <a:avLst/>
          </a:prstGeom>
          <a:gradFill>
            <a:gsLst>
              <a:gs pos="0">
                <a:schemeClr val="bg1"/>
              </a:gs>
              <a:gs pos="100000">
                <a:srgbClr val="CCECFF"/>
              </a:gs>
            </a:gsLst>
            <a:path path="shape">
              <a:fillToRect l="50000" t="50000" r="50000" b="50000"/>
            </a:path>
          </a:gradFill>
          <a:ln>
            <a:noFill/>
          </a:ln>
          <a:effectLst/>
        </p:spPr>
        <p:txBody>
          <a:bodyPr wrap="none" lIns="90000" tIns="46800" rIns="90000" bIns="46800" rtlCol="0">
            <a:spAutoFit/>
          </a:bodyPr>
          <a:lstStyle/>
          <a:p>
            <a:pPr algn="ctr"/>
            <a:r>
              <a:rPr lang="en-US" altLang="zh-CN" sz="1600" dirty="0">
                <a:latin typeface="Times New Roman" panose="02020603050405020304" pitchFamily="18" charset="0"/>
                <a:cs typeface="Times New Roman" panose="02020603050405020304" pitchFamily="18" charset="0"/>
              </a:rPr>
              <a:t>Full multi-zone models require a large amount of computing time.</a:t>
            </a:r>
          </a:p>
        </p:txBody>
      </p:sp>
      <p:sp>
        <p:nvSpPr>
          <p:cNvPr id="9" name="文本框 8"/>
          <p:cNvSpPr txBox="1"/>
          <p:nvPr/>
        </p:nvSpPr>
        <p:spPr bwMode="auto">
          <a:xfrm>
            <a:off x="3020601" y="981905"/>
            <a:ext cx="1731862" cy="340735"/>
          </a:xfrm>
          <a:prstGeom prst="rect">
            <a:avLst/>
          </a:prstGeom>
          <a:gradFill>
            <a:gsLst>
              <a:gs pos="0">
                <a:schemeClr val="bg1"/>
              </a:gs>
              <a:gs pos="100000">
                <a:srgbClr val="CCECFF"/>
              </a:gs>
            </a:gsLst>
            <a:path path="shape">
              <a:fillToRect l="50000" t="50000" r="50000" b="50000"/>
            </a:path>
          </a:gradFill>
          <a:ln>
            <a:noFill/>
          </a:ln>
          <a:effectLst/>
        </p:spPr>
        <p:txBody>
          <a:bodyPr wrap="none" lIns="90000" tIns="46800" rIns="90000" bIns="46800" rtlCol="0">
            <a:spAutoFit/>
          </a:bodyPr>
          <a:lstStyle/>
          <a:p>
            <a:pPr algn="ctr"/>
            <a:r>
              <a:rPr lang="en-US" altLang="zh-CN" sz="1600" dirty="0">
                <a:latin typeface="Times New Roman" panose="02020603050405020304" pitchFamily="18" charset="0"/>
                <a:cs typeface="Times New Roman" panose="02020603050405020304" pitchFamily="18" charset="0"/>
              </a:rPr>
              <a:t>ignition conditions</a:t>
            </a:r>
          </a:p>
        </p:txBody>
      </p:sp>
      <p:sp>
        <p:nvSpPr>
          <p:cNvPr id="10" name="左箭头 9"/>
          <p:cNvSpPr/>
          <p:nvPr/>
        </p:nvSpPr>
        <p:spPr>
          <a:xfrm>
            <a:off x="1800907" y="1069588"/>
            <a:ext cx="1188720" cy="180000"/>
          </a:xfrm>
          <a:prstGeom prst="leftArrow">
            <a:avLst/>
          </a:prstGeom>
          <a:solidFill>
            <a:srgbClr val="99CCFF"/>
          </a:solidFill>
          <a:ln>
            <a:solidFill>
              <a:srgbClr val="99CC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600">
              <a:latin typeface="Times New Roman" panose="02020603050405020304" pitchFamily="18" charset="0"/>
              <a:cs typeface="Times New Roman" panose="02020603050405020304" pitchFamily="18" charset="0"/>
            </a:endParaRPr>
          </a:p>
        </p:txBody>
      </p:sp>
      <p:sp>
        <p:nvSpPr>
          <p:cNvPr id="11" name="文本框 10"/>
          <p:cNvSpPr txBox="1"/>
          <p:nvPr/>
        </p:nvSpPr>
        <p:spPr bwMode="auto">
          <a:xfrm>
            <a:off x="3020601" y="2266327"/>
            <a:ext cx="5888163" cy="833178"/>
          </a:xfrm>
          <a:prstGeom prst="rect">
            <a:avLst/>
          </a:prstGeom>
          <a:gradFill>
            <a:gsLst>
              <a:gs pos="0">
                <a:schemeClr val="bg1"/>
              </a:gs>
              <a:gs pos="100000">
                <a:srgbClr val="CCECFF"/>
              </a:gs>
            </a:gsLst>
            <a:path path="shape">
              <a:fillToRect l="50000" t="50000" r="50000" b="50000"/>
            </a:path>
          </a:gradFill>
          <a:ln>
            <a:noFill/>
          </a:ln>
          <a:effectLst/>
        </p:spPr>
        <p:txBody>
          <a:bodyPr wrap="square" lIns="90000" tIns="46800" rIns="90000" bIns="46800" rtlCol="0">
            <a:spAutoFit/>
          </a:bodyPr>
          <a:lstStyle/>
          <a:p>
            <a:pPr algn="ctr"/>
            <a:r>
              <a:rPr lang="en-US" altLang="zh-CN" sz="1600" dirty="0">
                <a:latin typeface="Times New Roman" panose="02020603050405020304" pitchFamily="18" charset="0"/>
                <a:cs typeface="Times New Roman" panose="02020603050405020304" pitchFamily="18" charset="0"/>
              </a:rPr>
              <a:t>A set of 1931 (p,</a:t>
            </a:r>
            <a:r>
              <a:rPr lang="el-GR" altLang="zh-CN" sz="1600" dirty="0">
                <a:latin typeface="Times New Roman" panose="02020603050405020304" pitchFamily="18" charset="0"/>
                <a:cs typeface="Times New Roman" panose="02020603050405020304" pitchFamily="18" charset="0"/>
              </a:rPr>
              <a:t>γ</a:t>
            </a:r>
            <a:r>
              <a:rPr lang="en-US" altLang="zh-CN" sz="1600" dirty="0">
                <a:latin typeface="Times New Roman" panose="02020603050405020304" pitchFamily="18" charset="0"/>
                <a:cs typeface="Times New Roman" panose="02020603050405020304" pitchFamily="18" charset="0"/>
              </a:rPr>
              <a:t>), (α, γ), and (α, p) reactions</a:t>
            </a:r>
          </a:p>
          <a:p>
            <a:pPr algn="ctr"/>
            <a:r>
              <a:rPr lang="en-US" altLang="zh-CN" sz="1600" dirty="0">
                <a:latin typeface="Times New Roman" panose="02020603050405020304" pitchFamily="18" charset="0"/>
                <a:cs typeface="Times New Roman" panose="02020603050405020304" pitchFamily="18" charset="0"/>
              </a:rPr>
              <a:t>vary each reaction, together with its inverse as determined by detailed balance, by a factor of 100 up and down</a:t>
            </a:r>
            <a:endParaRPr lang="zh-CN" altLang="en-US" sz="1600" dirty="0">
              <a:solidFill>
                <a:schemeClr val="tx1"/>
              </a:solidFill>
              <a:latin typeface="Times New Roman" panose="02020603050405020304" pitchFamily="18" charset="0"/>
              <a:cs typeface="Times New Roman" panose="02020603050405020304" pitchFamily="18" charset="0"/>
            </a:endParaRPr>
          </a:p>
        </p:txBody>
      </p:sp>
      <p:sp>
        <p:nvSpPr>
          <p:cNvPr id="12" name="下箭头 11"/>
          <p:cNvSpPr/>
          <p:nvPr/>
        </p:nvSpPr>
        <p:spPr bwMode="auto">
          <a:xfrm>
            <a:off x="1397509" y="2266327"/>
            <a:ext cx="390736" cy="864000"/>
          </a:xfrm>
          <a:prstGeom prst="downArrow">
            <a:avLst/>
          </a:prstGeom>
          <a:ln/>
        </p:spPr>
        <p:style>
          <a:lnRef idx="1">
            <a:schemeClr val="accent1"/>
          </a:lnRef>
          <a:fillRef idx="2">
            <a:schemeClr val="accent1"/>
          </a:fillRef>
          <a:effectRef idx="1">
            <a:schemeClr val="accent1"/>
          </a:effectRef>
          <a:fontRef idx="minor">
            <a:schemeClr val="dk1"/>
          </a:fontRef>
        </p:style>
        <p:txBody>
          <a:bodyPr wrap="square" lIns="90000" tIns="46800" rIns="90000" bIns="46800" rtlCol="0" anchor="ctr">
            <a:spAutoFit/>
          </a:bodyPr>
          <a:lstStyle/>
          <a:p>
            <a:pPr algn="ctr">
              <a:lnSpc>
                <a:spcPct val="130000"/>
              </a:lnSpc>
            </a:pPr>
            <a:endParaRPr lang="zh-CN" altLang="en-US" sz="1600" dirty="0">
              <a:latin typeface="Times New Roman" panose="02020603050405020304" pitchFamily="18" charset="0"/>
              <a:cs typeface="Times New Roman" panose="02020603050405020304" pitchFamily="18" charset="0"/>
            </a:endParaRPr>
          </a:p>
        </p:txBody>
      </p:sp>
      <p:sp>
        <p:nvSpPr>
          <p:cNvPr id="13" name="左箭头 12"/>
          <p:cNvSpPr/>
          <p:nvPr/>
        </p:nvSpPr>
        <p:spPr>
          <a:xfrm>
            <a:off x="1800907" y="2617951"/>
            <a:ext cx="1188720" cy="180000"/>
          </a:xfrm>
          <a:prstGeom prst="leftArrow">
            <a:avLst/>
          </a:prstGeom>
          <a:solidFill>
            <a:srgbClr val="99CCFF"/>
          </a:solidFill>
          <a:ln>
            <a:solidFill>
              <a:srgbClr val="99CC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600">
              <a:latin typeface="Times New Roman" panose="02020603050405020304" pitchFamily="18" charset="0"/>
              <a:cs typeface="Times New Roman" panose="02020603050405020304" pitchFamily="18" charset="0"/>
            </a:endParaRPr>
          </a:p>
        </p:txBody>
      </p:sp>
      <p:sp>
        <p:nvSpPr>
          <p:cNvPr id="14" name="文本框 13"/>
          <p:cNvSpPr txBox="1"/>
          <p:nvPr/>
        </p:nvSpPr>
        <p:spPr bwMode="auto">
          <a:xfrm>
            <a:off x="108903" y="3162397"/>
            <a:ext cx="4780597" cy="586957"/>
          </a:xfrm>
          <a:prstGeom prst="rect">
            <a:avLst/>
          </a:prstGeom>
          <a:gradFill>
            <a:gsLst>
              <a:gs pos="0">
                <a:schemeClr val="bg1"/>
              </a:gs>
              <a:gs pos="100000">
                <a:srgbClr val="CCECFF"/>
              </a:gs>
            </a:gsLst>
            <a:path path="shape">
              <a:fillToRect l="50000" t="50000" r="50000" b="50000"/>
            </a:path>
          </a:gradFill>
          <a:ln>
            <a:noFill/>
          </a:ln>
          <a:effectLst/>
        </p:spPr>
        <p:txBody>
          <a:bodyPr wrap="square" lIns="90000" tIns="46800" rIns="90000" bIns="46800" rtlCol="0">
            <a:spAutoFit/>
          </a:bodyPr>
          <a:lstStyle/>
          <a:p>
            <a:pPr algn="ctr"/>
            <a:r>
              <a:rPr lang="en-US" altLang="zh-CN" sz="1600" dirty="0">
                <a:latin typeface="Times New Roman" panose="02020603050405020304" pitchFamily="18" charset="0"/>
                <a:cs typeface="Times New Roman" panose="02020603050405020304" pitchFamily="18" charset="0"/>
              </a:rPr>
              <a:t>Identify important reactions by their impacts on light curve (28) and composition (96)</a:t>
            </a:r>
          </a:p>
        </p:txBody>
      </p:sp>
      <p:sp>
        <p:nvSpPr>
          <p:cNvPr id="16" name="文本框 15"/>
          <p:cNvSpPr txBox="1"/>
          <p:nvPr/>
        </p:nvSpPr>
        <p:spPr bwMode="auto">
          <a:xfrm>
            <a:off x="3269040" y="3868254"/>
            <a:ext cx="5508191" cy="1571842"/>
          </a:xfrm>
          <a:prstGeom prst="rect">
            <a:avLst/>
          </a:prstGeom>
          <a:gradFill>
            <a:gsLst>
              <a:gs pos="0">
                <a:schemeClr val="bg1"/>
              </a:gs>
              <a:gs pos="100000">
                <a:srgbClr val="CCECFF"/>
              </a:gs>
            </a:gsLst>
            <a:path path="shape">
              <a:fillToRect l="50000" t="50000" r="50000" b="50000"/>
            </a:path>
          </a:gradFill>
          <a:ln>
            <a:noFill/>
          </a:ln>
          <a:effectLst/>
        </p:spPr>
        <p:txBody>
          <a:bodyPr wrap="square" lIns="90000" tIns="46800" rIns="90000" bIns="46800" rtlCol="0">
            <a:spAutoFit/>
          </a:bodyPr>
          <a:lstStyle/>
          <a:p>
            <a:pPr algn="just"/>
            <a:r>
              <a:rPr lang="en-US" altLang="zh-CN" sz="1600" dirty="0">
                <a:latin typeface="Times New Roman" panose="02020603050405020304" pitchFamily="18" charset="0"/>
                <a:cs typeface="Times New Roman" panose="02020603050405020304" pitchFamily="18" charset="0"/>
              </a:rPr>
              <a:t>Hydrodynamic simulation of the accretion, nuclear burning, radiative and convective energy transport, and mixing of the isotopic composition.</a:t>
            </a:r>
            <a:endParaRPr lang="zh-CN" altLang="en-US" sz="1600" dirty="0">
              <a:solidFill>
                <a:schemeClr val="tx1"/>
              </a:solidFill>
              <a:latin typeface="Times New Roman" panose="02020603050405020304" pitchFamily="18" charset="0"/>
              <a:cs typeface="Times New Roman" panose="02020603050405020304" pitchFamily="18" charset="0"/>
            </a:endParaRPr>
          </a:p>
          <a:p>
            <a:pPr algn="just"/>
            <a:r>
              <a:rPr lang="en-US" altLang="zh-CN" sz="1600" dirty="0">
                <a:latin typeface="Times New Roman" panose="02020603050405020304" pitchFamily="18" charset="0"/>
                <a:cs typeface="Times New Roman" panose="02020603050405020304" pitchFamily="18" charset="0"/>
              </a:rPr>
              <a:t>This approach fully accounts for the influence of changes in reaction rate on temperature and density conditions, radiation transport, and compositional inertia along a sequence of bursts.</a:t>
            </a:r>
            <a:endParaRPr lang="zh-CN" altLang="en-US" sz="1600" dirty="0">
              <a:solidFill>
                <a:schemeClr val="tx1"/>
              </a:solidFill>
              <a:latin typeface="Times New Roman" panose="02020603050405020304" pitchFamily="18" charset="0"/>
              <a:cs typeface="Times New Roman" panose="02020603050405020304" pitchFamily="18" charset="0"/>
            </a:endParaRPr>
          </a:p>
        </p:txBody>
      </p:sp>
      <p:sp>
        <p:nvSpPr>
          <p:cNvPr id="18" name="下箭头 17"/>
          <p:cNvSpPr/>
          <p:nvPr/>
        </p:nvSpPr>
        <p:spPr bwMode="auto">
          <a:xfrm>
            <a:off x="1397509" y="4273533"/>
            <a:ext cx="390736" cy="1152000"/>
          </a:xfrm>
          <a:prstGeom prst="downArrow">
            <a:avLst/>
          </a:prstGeom>
          <a:ln/>
        </p:spPr>
        <p:style>
          <a:lnRef idx="1">
            <a:schemeClr val="accent1"/>
          </a:lnRef>
          <a:fillRef idx="2">
            <a:schemeClr val="accent1"/>
          </a:fillRef>
          <a:effectRef idx="1">
            <a:schemeClr val="accent1"/>
          </a:effectRef>
          <a:fontRef idx="minor">
            <a:schemeClr val="dk1"/>
          </a:fontRef>
        </p:style>
        <p:txBody>
          <a:bodyPr wrap="square" lIns="90000" tIns="46800" rIns="90000" bIns="46800" rtlCol="0" anchor="ctr">
            <a:spAutoFit/>
          </a:bodyPr>
          <a:lstStyle/>
          <a:p>
            <a:pPr algn="ctr">
              <a:lnSpc>
                <a:spcPct val="130000"/>
              </a:lnSpc>
            </a:pPr>
            <a:endParaRPr lang="zh-CN" altLang="en-US" sz="1600" dirty="0">
              <a:latin typeface="Times New Roman" panose="02020603050405020304" pitchFamily="18" charset="0"/>
              <a:cs typeface="Times New Roman" panose="02020603050405020304" pitchFamily="18" charset="0"/>
            </a:endParaRPr>
          </a:p>
        </p:txBody>
      </p:sp>
      <p:sp>
        <p:nvSpPr>
          <p:cNvPr id="19" name="左箭头 18"/>
          <p:cNvSpPr/>
          <p:nvPr/>
        </p:nvSpPr>
        <p:spPr>
          <a:xfrm>
            <a:off x="1800906" y="4617758"/>
            <a:ext cx="1404000" cy="180000"/>
          </a:xfrm>
          <a:prstGeom prst="leftArrow">
            <a:avLst/>
          </a:prstGeom>
          <a:solidFill>
            <a:srgbClr val="99CCFF"/>
          </a:solidFill>
          <a:ln>
            <a:solidFill>
              <a:srgbClr val="99CC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600">
              <a:latin typeface="Times New Roman" panose="02020603050405020304" pitchFamily="18" charset="0"/>
              <a:cs typeface="Times New Roman" panose="02020603050405020304" pitchFamily="18" charset="0"/>
            </a:endParaRPr>
          </a:p>
        </p:txBody>
      </p:sp>
      <p:sp>
        <p:nvSpPr>
          <p:cNvPr id="20" name="文本框 19"/>
          <p:cNvSpPr txBox="1"/>
          <p:nvPr/>
        </p:nvSpPr>
        <p:spPr bwMode="auto">
          <a:xfrm>
            <a:off x="108903" y="5487861"/>
            <a:ext cx="8184197" cy="1325620"/>
          </a:xfrm>
          <a:prstGeom prst="rect">
            <a:avLst/>
          </a:prstGeom>
          <a:gradFill>
            <a:gsLst>
              <a:gs pos="0">
                <a:schemeClr val="bg1"/>
              </a:gs>
              <a:gs pos="100000">
                <a:srgbClr val="CCECFF"/>
              </a:gs>
            </a:gsLst>
            <a:path path="shape">
              <a:fillToRect l="50000" t="50000" r="50000" b="50000"/>
            </a:path>
          </a:gradFill>
          <a:ln>
            <a:noFill/>
          </a:ln>
          <a:effectLst/>
        </p:spPr>
        <p:txBody>
          <a:bodyPr wrap="square" lIns="90000" tIns="46800" rIns="90000" bIns="46800" rtlCol="0">
            <a:spAutoFit/>
          </a:bodyPr>
          <a:lstStyle/>
          <a:p>
            <a:pPr algn="just"/>
            <a:r>
              <a:rPr lang="en-US" altLang="zh-CN" sz="1600" dirty="0">
                <a:latin typeface="Times New Roman" panose="02020603050405020304" pitchFamily="18" charset="0"/>
              </a:rPr>
              <a:t>8 reaction rate variations have a significant impact on the burst light curve.</a:t>
            </a:r>
          </a:p>
          <a:p>
            <a:pPr algn="just"/>
            <a:r>
              <a:rPr lang="en-US" altLang="zh-CN" sz="1600" dirty="0">
                <a:latin typeface="Times New Roman" panose="02020603050405020304" pitchFamily="18" charset="0"/>
              </a:rPr>
              <a:t>11 reaction rate variations lead to smaller but still significant changes.</a:t>
            </a:r>
          </a:p>
          <a:p>
            <a:pPr algn="just"/>
            <a:r>
              <a:rPr lang="en-US" altLang="zh-CN" sz="1600" dirty="0">
                <a:latin typeface="Times New Roman" panose="02020603050405020304" pitchFamily="18" charset="0"/>
              </a:rPr>
              <a:t>14 reaction rate variations produce changes of more than a factor of 10×10</a:t>
            </a:r>
            <a:r>
              <a:rPr lang="en-US" altLang="zh-CN" sz="1600" baseline="30000" dirty="0">
                <a:latin typeface="Times New Roman" panose="02020603050405020304" pitchFamily="18" charset="0"/>
              </a:rPr>
              <a:t>–4</a:t>
            </a:r>
            <a:r>
              <a:rPr lang="en-US" altLang="zh-CN" sz="1600" dirty="0">
                <a:latin typeface="Times New Roman" panose="02020603050405020304" pitchFamily="18" charset="0"/>
              </a:rPr>
              <a:t> in the composition.</a:t>
            </a:r>
          </a:p>
          <a:p>
            <a:pPr algn="just"/>
            <a:r>
              <a:rPr lang="en-US" altLang="zh-CN" sz="1600" dirty="0">
                <a:latin typeface="Times New Roman" panose="02020603050405020304" pitchFamily="18" charset="0"/>
              </a:rPr>
              <a:t>33 reaction rate variations result in changes of a factor of 2-10×10</a:t>
            </a:r>
            <a:r>
              <a:rPr lang="en-US" altLang="zh-CN" sz="1600" baseline="30000" dirty="0">
                <a:latin typeface="Times New Roman" panose="02020603050405020304" pitchFamily="18" charset="0"/>
              </a:rPr>
              <a:t>–4</a:t>
            </a:r>
            <a:r>
              <a:rPr lang="en-US" altLang="zh-CN" sz="1600" dirty="0">
                <a:latin typeface="Times New Roman" panose="02020603050405020304" pitchFamily="18" charset="0"/>
              </a:rPr>
              <a:t>.</a:t>
            </a:r>
          </a:p>
          <a:p>
            <a:pPr algn="just"/>
            <a:r>
              <a:rPr lang="en-US" altLang="zh-CN" sz="1600" dirty="0">
                <a:latin typeface="Times New Roman" panose="02020603050405020304" pitchFamily="18" charset="0"/>
              </a:rPr>
              <a:t>reaction rate variations that affect </a:t>
            </a:r>
            <a:r>
              <a:rPr lang="en-US" altLang="zh-CN" sz="1600" baseline="30000" dirty="0">
                <a:latin typeface="Times New Roman" panose="02020603050405020304" pitchFamily="18" charset="0"/>
              </a:rPr>
              <a:t>12</a:t>
            </a:r>
            <a:r>
              <a:rPr lang="en-US" altLang="zh-CN" sz="1600" dirty="0">
                <a:latin typeface="Times New Roman" panose="02020603050405020304" pitchFamily="18" charset="0"/>
              </a:rPr>
              <a:t>C production or the production of odd-mass isotopes.</a:t>
            </a:r>
          </a:p>
        </p:txBody>
      </p:sp>
      <p:sp>
        <p:nvSpPr>
          <p:cNvPr id="23" name="文本框 22"/>
          <p:cNvSpPr txBox="1"/>
          <p:nvPr/>
        </p:nvSpPr>
        <p:spPr bwMode="auto">
          <a:xfrm>
            <a:off x="4783437" y="717811"/>
            <a:ext cx="4232239" cy="1325620"/>
          </a:xfrm>
          <a:prstGeom prst="rect">
            <a:avLst/>
          </a:prstGeom>
          <a:gradFill>
            <a:gsLst>
              <a:gs pos="0">
                <a:schemeClr val="bg1"/>
              </a:gs>
              <a:gs pos="100000">
                <a:srgbClr val="CCECFF"/>
              </a:gs>
            </a:gsLst>
            <a:path path="shape">
              <a:fillToRect l="50000" t="50000" r="50000" b="50000"/>
            </a:path>
          </a:gradFill>
          <a:ln>
            <a:noFill/>
          </a:ln>
          <a:effectLst/>
        </p:spPr>
        <p:txBody>
          <a:bodyPr wrap="square" lIns="90000" tIns="46800" rIns="90000" bIns="46800" rtlCol="0">
            <a:spAutoFit/>
          </a:bodyPr>
          <a:lstStyle/>
          <a:p>
            <a:pPr algn="just"/>
            <a:r>
              <a:rPr lang="en-US" altLang="zh-CN" sz="1600" dirty="0">
                <a:latin typeface="Times New Roman" panose="02020603050405020304" pitchFamily="18" charset="0"/>
                <a:cs typeface="Times New Roman" panose="02020603050405020304" pitchFamily="18" charset="0"/>
              </a:rPr>
              <a:t>Major limitation: as temperature and density are fixed, changes in temperature and density induced by changes in reaction rate are neglected. The selection based on the single-zone model sensitivity may be incomplete.</a:t>
            </a:r>
            <a:endParaRPr lang="zh-CN" altLang="en-US" sz="1600" dirty="0">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130217834"/>
      </p:ext>
    </p:extLst>
  </p:cSld>
  <p:clrMapOvr>
    <a:masterClrMapping/>
  </p:clrMapOvr>
</p:sld>
</file>

<file path=ppt/slides/slide4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78D6A856-A1C9-4570-82AB-4DA672C27989}"/>
              </a:ext>
            </a:extLst>
          </p:cNvPr>
          <p:cNvPicPr>
            <a:picLocks noChangeAspect="1"/>
          </p:cNvPicPr>
          <p:nvPr/>
        </p:nvPicPr>
        <p:blipFill>
          <a:blip r:embed="rId2" cstate="print">
            <a:extLst>
              <a:ext uri="{28A0092B-C50C-407E-A947-70E740481C1C}">
                <a14:useLocalDpi xmlns:a14="http://schemas.microsoft.com/office/drawing/2010/main"/>
              </a:ext>
            </a:extLst>
          </a:blip>
          <a:stretch>
            <a:fillRect/>
          </a:stretch>
        </p:blipFill>
        <p:spPr>
          <a:xfrm>
            <a:off x="0" y="559359"/>
            <a:ext cx="9144000" cy="5739282"/>
          </a:xfrm>
          <a:prstGeom prst="rect">
            <a:avLst/>
          </a:prstGeom>
        </p:spPr>
      </p:pic>
    </p:spTree>
    <p:extLst>
      <p:ext uri="{BB962C8B-B14F-4D97-AF65-F5344CB8AC3E}">
        <p14:creationId xmlns:p14="http://schemas.microsoft.com/office/powerpoint/2010/main" val="3280145895"/>
      </p:ext>
    </p:extLst>
  </p:cSld>
  <p:clrMapOvr>
    <a:masterClrMapping/>
  </p:clrMapOvr>
</p:sld>
</file>

<file path=ppt/slides/slide4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614342BB-908F-4640-9F7B-6AE0D7A49659}"/>
              </a:ext>
            </a:extLst>
          </p:cNvPr>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465400" y="0"/>
            <a:ext cx="8213199" cy="6858000"/>
          </a:xfrm>
          <a:prstGeom prst="rect">
            <a:avLst/>
          </a:prstGeom>
        </p:spPr>
      </p:pic>
    </p:spTree>
    <p:extLst>
      <p:ext uri="{BB962C8B-B14F-4D97-AF65-F5344CB8AC3E}">
        <p14:creationId xmlns:p14="http://schemas.microsoft.com/office/powerpoint/2010/main" val="869925311"/>
      </p:ext>
    </p:extLst>
  </p:cSld>
  <p:clrMapOvr>
    <a:masterClrMapping/>
  </p:clrMapOvr>
</p:sld>
</file>

<file path=ppt/slides/slide4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a:extLst>
              <a:ext uri="{FF2B5EF4-FFF2-40B4-BE49-F238E27FC236}">
                <a16:creationId xmlns:a16="http://schemas.microsoft.com/office/drawing/2014/main" id="{69ACBA37-CBE2-4D90-95EE-4426EC0C1ECC}"/>
              </a:ext>
            </a:extLst>
          </p:cNvPr>
          <p:cNvSpPr txBox="1"/>
          <p:nvPr/>
        </p:nvSpPr>
        <p:spPr>
          <a:xfrm>
            <a:off x="0" y="0"/>
            <a:ext cx="9144000" cy="6778972"/>
          </a:xfrm>
          <a:prstGeom prst="rect">
            <a:avLst/>
          </a:prstGeom>
          <a:noFill/>
        </p:spPr>
        <p:txBody>
          <a:bodyPr wrap="square">
            <a:spAutoFit/>
          </a:bodyPr>
          <a:lstStyle/>
          <a:p>
            <a:pPr marL="0" marR="0">
              <a:lnSpc>
                <a:spcPct val="110000"/>
              </a:lnSpc>
              <a:spcBef>
                <a:spcPts val="0"/>
              </a:spcBef>
              <a:spcAft>
                <a:spcPts val="0"/>
              </a:spcAft>
            </a:pPr>
            <a:r>
              <a:rPr lang="en-US" dirty="0">
                <a:solidFill>
                  <a:srgbClr val="000000"/>
                </a:solidFill>
                <a:effectLst/>
                <a:latin typeface="Calibri" panose="020F0502020204030204" pitchFamily="34" charset="0"/>
                <a:ea typeface="等线" panose="02010600030101010101" pitchFamily="2" charset="-122"/>
              </a:rPr>
              <a:t>Hi Chris,</a:t>
            </a:r>
            <a:endParaRPr lang="en-US" dirty="0">
              <a:effectLst/>
              <a:latin typeface="Times New Roman" panose="02020603050405020304" pitchFamily="18" charset="0"/>
              <a:ea typeface="等线" panose="02010600030101010101" pitchFamily="2" charset="-122"/>
            </a:endParaRPr>
          </a:p>
          <a:p>
            <a:pPr marL="0" marR="0">
              <a:lnSpc>
                <a:spcPct val="110000"/>
              </a:lnSpc>
              <a:spcBef>
                <a:spcPts val="0"/>
              </a:spcBef>
              <a:spcAft>
                <a:spcPts val="0"/>
              </a:spcAft>
            </a:pPr>
            <a:r>
              <a:rPr lang="en-US" dirty="0">
                <a:solidFill>
                  <a:srgbClr val="000000"/>
                </a:solidFill>
                <a:effectLst/>
                <a:latin typeface="Calibri" panose="020F0502020204030204" pitchFamily="34" charset="0"/>
                <a:ea typeface="等线" panose="02010600030101010101" pitchFamily="2" charset="-122"/>
              </a:rPr>
              <a:t>Here is a list of things we will need to get the chamber ready to be brought to vacuum.</a:t>
            </a:r>
            <a:endParaRPr lang="en-US" dirty="0">
              <a:effectLst/>
              <a:latin typeface="Times New Roman" panose="02020603050405020304" pitchFamily="18" charset="0"/>
              <a:ea typeface="等线" panose="02010600030101010101" pitchFamily="2" charset="-122"/>
            </a:endParaRPr>
          </a:p>
          <a:p>
            <a:pPr marL="0" marR="0">
              <a:lnSpc>
                <a:spcPct val="110000"/>
              </a:lnSpc>
              <a:spcBef>
                <a:spcPts val="0"/>
              </a:spcBef>
              <a:spcAft>
                <a:spcPts val="0"/>
              </a:spcAft>
            </a:pPr>
            <a:r>
              <a:rPr lang="en-US" dirty="0">
                <a:solidFill>
                  <a:srgbClr val="000000"/>
                </a:solidFill>
                <a:effectLst/>
                <a:latin typeface="Calibri" panose="020F0502020204030204" pitchFamily="34" charset="0"/>
                <a:ea typeface="等线" panose="02010600030101010101" pitchFamily="2" charset="-122"/>
              </a:rPr>
              <a:t>We need a KF25 to KF25 hose. A length of at least 6 feet: </a:t>
            </a:r>
            <a:r>
              <a:rPr lang="en-US" u="sng" dirty="0">
                <a:solidFill>
                  <a:srgbClr val="000000"/>
                </a:solidFill>
                <a:latin typeface="Calibri" panose="020F0502020204030204" pitchFamily="34" charset="0"/>
                <a:ea typeface="等线" panose="02010600030101010101" pitchFamily="2" charset="-122"/>
                <a:hlinkClick r:id="rId2"/>
              </a:rPr>
              <a:t>https://www.lesker.com/newweb/flanges/bellows_kf_hydraulicallyformed.cfm?pgid=standard</a:t>
            </a:r>
            <a:endParaRPr lang="en-US" dirty="0">
              <a:effectLst/>
              <a:latin typeface="Times New Roman" panose="02020603050405020304" pitchFamily="18" charset="0"/>
              <a:ea typeface="等线" panose="02010600030101010101" pitchFamily="2" charset="-122"/>
            </a:endParaRPr>
          </a:p>
          <a:p>
            <a:pPr marL="0" marR="0">
              <a:lnSpc>
                <a:spcPct val="110000"/>
              </a:lnSpc>
              <a:spcBef>
                <a:spcPts val="0"/>
              </a:spcBef>
              <a:spcAft>
                <a:spcPts val="0"/>
              </a:spcAft>
            </a:pPr>
            <a:r>
              <a:rPr lang="en-US" dirty="0">
                <a:solidFill>
                  <a:srgbClr val="000000"/>
                </a:solidFill>
                <a:effectLst/>
                <a:latin typeface="Calibri" panose="020F0502020204030204" pitchFamily="34" charset="0"/>
                <a:ea typeface="等线" panose="02010600030101010101" pitchFamily="2" charset="-122"/>
              </a:rPr>
              <a:t>For gauges, we want PCM301TUTBCA: </a:t>
            </a:r>
            <a:r>
              <a:rPr lang="en-US" u="sng" dirty="0">
                <a:solidFill>
                  <a:srgbClr val="000000"/>
                </a:solidFill>
                <a:effectLst/>
                <a:latin typeface="Calibri" panose="020F0502020204030204" pitchFamily="34" charset="0"/>
                <a:ea typeface="等线" panose="02010600030101010101" pitchFamily="2" charset="-122"/>
                <a:hlinkClick r:id="rId3"/>
              </a:rPr>
              <a:t>https://www.instrutechinc.com/products/convection-pirani-capacitance-gauges/pcm301-busy-bee-pirani-capacitance/</a:t>
            </a:r>
            <a:endParaRPr lang="en-US" dirty="0">
              <a:effectLst/>
              <a:latin typeface="Times New Roman" panose="02020603050405020304" pitchFamily="18" charset="0"/>
              <a:ea typeface="等线" panose="02010600030101010101" pitchFamily="2" charset="-122"/>
            </a:endParaRPr>
          </a:p>
          <a:p>
            <a:pPr marL="0" marR="0">
              <a:lnSpc>
                <a:spcPct val="110000"/>
              </a:lnSpc>
              <a:spcBef>
                <a:spcPts val="0"/>
              </a:spcBef>
              <a:spcAft>
                <a:spcPts val="0"/>
              </a:spcAft>
            </a:pPr>
            <a:r>
              <a:rPr lang="en-US" dirty="0">
                <a:solidFill>
                  <a:srgbClr val="000000"/>
                </a:solidFill>
                <a:effectLst/>
                <a:latin typeface="Calibri" panose="020F0502020204030204" pitchFamily="34" charset="0"/>
                <a:ea typeface="等线" panose="02010600030101010101" pitchFamily="2" charset="-122"/>
              </a:rPr>
              <a:t>And we also want the WGM701SHFA: </a:t>
            </a:r>
            <a:r>
              <a:rPr lang="en-US" u="sng" dirty="0">
                <a:solidFill>
                  <a:srgbClr val="000000"/>
                </a:solidFill>
                <a:effectLst/>
                <a:latin typeface="Calibri" panose="020F0502020204030204" pitchFamily="34" charset="0"/>
                <a:ea typeface="等线" panose="02010600030101010101" pitchFamily="2" charset="-122"/>
                <a:hlinkClick r:id="rId4"/>
              </a:rPr>
              <a:t>https://www.instrutechinc.com/products/full-range-gauges/wgm701-wasp-cold-cathode-pirani/</a:t>
            </a:r>
            <a:endParaRPr lang="en-US" dirty="0">
              <a:effectLst/>
              <a:latin typeface="Times New Roman" panose="02020603050405020304" pitchFamily="18" charset="0"/>
              <a:ea typeface="等线" panose="02010600030101010101" pitchFamily="2" charset="-122"/>
            </a:endParaRPr>
          </a:p>
          <a:p>
            <a:pPr marL="0" marR="0">
              <a:lnSpc>
                <a:spcPct val="110000"/>
              </a:lnSpc>
              <a:spcBef>
                <a:spcPts val="0"/>
              </a:spcBef>
              <a:spcAft>
                <a:spcPts val="0"/>
              </a:spcAft>
            </a:pPr>
            <a:r>
              <a:rPr lang="en-US" dirty="0">
                <a:solidFill>
                  <a:srgbClr val="000000"/>
                </a:solidFill>
                <a:effectLst/>
                <a:latin typeface="Calibri" panose="020F0502020204030204" pitchFamily="34" charset="0"/>
                <a:ea typeface="等线" panose="02010600030101010101" pitchFamily="2" charset="-122"/>
              </a:rPr>
              <a:t>This is a controller for the wasp gauge that would let us read the measured pressure and gives us a relay output, this would provide a display that the wasp gauge does not come with: </a:t>
            </a:r>
            <a:r>
              <a:rPr lang="en-US" u="sng" dirty="0">
                <a:solidFill>
                  <a:srgbClr val="000000"/>
                </a:solidFill>
                <a:effectLst/>
                <a:latin typeface="Calibri" panose="020F0502020204030204" pitchFamily="34" charset="0"/>
                <a:ea typeface="等线" panose="02010600030101010101" pitchFamily="2" charset="-122"/>
                <a:hlinkClick r:id="rId5"/>
              </a:rPr>
              <a:t>https://instrutechinc.wpengine.com/products/rack-panel-mount-vacuum-gauge-controllers/agc302-single-channel-active-gauge-controller-new/</a:t>
            </a:r>
            <a:endParaRPr lang="en-US" dirty="0">
              <a:effectLst/>
              <a:latin typeface="Times New Roman" panose="02020603050405020304" pitchFamily="18" charset="0"/>
              <a:ea typeface="等线" panose="02010600030101010101" pitchFamily="2" charset="-122"/>
            </a:endParaRPr>
          </a:p>
          <a:p>
            <a:pPr marL="0" marR="0">
              <a:lnSpc>
                <a:spcPct val="110000"/>
              </a:lnSpc>
              <a:spcBef>
                <a:spcPts val="0"/>
              </a:spcBef>
              <a:spcAft>
                <a:spcPts val="0"/>
              </a:spcAft>
            </a:pPr>
            <a:r>
              <a:rPr lang="en-US" dirty="0">
                <a:solidFill>
                  <a:srgbClr val="000000"/>
                </a:solidFill>
                <a:effectLst/>
                <a:latin typeface="Calibri" panose="020F0502020204030204" pitchFamily="34" charset="0"/>
                <a:ea typeface="等线" panose="02010600030101010101" pitchFamily="2" charset="-122"/>
              </a:rPr>
              <a:t>We need a 3 KF25 caps with centering rings and clamps, and 1 KF16 centering ring and clamp.</a:t>
            </a:r>
            <a:endParaRPr lang="en-US" dirty="0">
              <a:effectLst/>
              <a:latin typeface="Times New Roman" panose="02020603050405020304" pitchFamily="18" charset="0"/>
              <a:ea typeface="等线" panose="02010600030101010101" pitchFamily="2" charset="-122"/>
            </a:endParaRPr>
          </a:p>
          <a:p>
            <a:pPr marL="0" marR="0">
              <a:lnSpc>
                <a:spcPct val="110000"/>
              </a:lnSpc>
              <a:spcBef>
                <a:spcPts val="0"/>
              </a:spcBef>
              <a:spcAft>
                <a:spcPts val="0"/>
              </a:spcAft>
            </a:pPr>
            <a:r>
              <a:rPr lang="en-US" dirty="0">
                <a:solidFill>
                  <a:srgbClr val="000000"/>
                </a:solidFill>
                <a:effectLst/>
                <a:latin typeface="Calibri" panose="020F0502020204030204" pitchFamily="34" charset="0"/>
                <a:ea typeface="等线" panose="02010600030101010101" pitchFamily="2" charset="-122"/>
              </a:rPr>
              <a:t>We need a needle valve to bring the chamber back up to atmosphere: </a:t>
            </a:r>
            <a:r>
              <a:rPr lang="en-US" u="sng" dirty="0">
                <a:solidFill>
                  <a:srgbClr val="000000"/>
                </a:solidFill>
                <a:effectLst/>
                <a:latin typeface="Calibri" panose="020F0502020204030204" pitchFamily="34" charset="0"/>
                <a:ea typeface="等线" panose="02010600030101010101" pitchFamily="2" charset="-122"/>
                <a:hlinkClick r:id="rId6"/>
              </a:rPr>
              <a:t>https://www.lesker.com/valves/gasvalves-needlevalves/part/c37102000</a:t>
            </a:r>
            <a:endParaRPr lang="en-US" dirty="0">
              <a:effectLst/>
              <a:latin typeface="Times New Roman" panose="02020603050405020304" pitchFamily="18" charset="0"/>
              <a:ea typeface="等线" panose="02010600030101010101" pitchFamily="2" charset="-122"/>
            </a:endParaRPr>
          </a:p>
          <a:p>
            <a:pPr marL="0" marR="0">
              <a:lnSpc>
                <a:spcPct val="110000"/>
              </a:lnSpc>
              <a:spcBef>
                <a:spcPts val="0"/>
              </a:spcBef>
              <a:spcAft>
                <a:spcPts val="0"/>
              </a:spcAft>
            </a:pPr>
            <a:r>
              <a:rPr lang="en-US" dirty="0">
                <a:solidFill>
                  <a:srgbClr val="000000"/>
                </a:solidFill>
                <a:effectLst/>
                <a:latin typeface="Calibri" panose="020F0502020204030204" pitchFamily="34" charset="0"/>
                <a:ea typeface="等线" panose="02010600030101010101" pitchFamily="2" charset="-122"/>
              </a:rPr>
              <a:t>We might also want to ask Craig what he would recommend as a filter for the other end of the needle valve to protect it from debris.</a:t>
            </a:r>
            <a:endParaRPr lang="en-US" dirty="0">
              <a:effectLst/>
              <a:latin typeface="Times New Roman" panose="02020603050405020304" pitchFamily="18" charset="0"/>
              <a:ea typeface="等线" panose="02010600030101010101" pitchFamily="2" charset="-122"/>
            </a:endParaRPr>
          </a:p>
          <a:p>
            <a:pPr marL="0" marR="0">
              <a:lnSpc>
                <a:spcPct val="110000"/>
              </a:lnSpc>
              <a:spcBef>
                <a:spcPts val="0"/>
              </a:spcBef>
              <a:spcAft>
                <a:spcPts val="0"/>
              </a:spcAft>
            </a:pPr>
            <a:r>
              <a:rPr lang="en-US" dirty="0">
                <a:solidFill>
                  <a:srgbClr val="000000"/>
                </a:solidFill>
                <a:effectLst/>
                <a:latin typeface="Calibri" panose="020F0502020204030204" pitchFamily="34" charset="0"/>
                <a:ea typeface="等线" panose="02010600030101010101" pitchFamily="2" charset="-122"/>
              </a:rPr>
              <a:t>We need an adapter from KF10 to 2.75" </a:t>
            </a:r>
            <a:r>
              <a:rPr lang="en-US" dirty="0" err="1">
                <a:solidFill>
                  <a:srgbClr val="000000"/>
                </a:solidFill>
                <a:effectLst/>
                <a:latin typeface="Calibri" panose="020F0502020204030204" pitchFamily="34" charset="0"/>
                <a:ea typeface="等线" panose="02010600030101010101" pitchFamily="2" charset="-122"/>
              </a:rPr>
              <a:t>conflat</a:t>
            </a:r>
            <a:r>
              <a:rPr lang="en-US" dirty="0">
                <a:solidFill>
                  <a:srgbClr val="000000"/>
                </a:solidFill>
                <a:effectLst/>
                <a:latin typeface="Calibri" panose="020F0502020204030204" pitchFamily="34" charset="0"/>
                <a:ea typeface="等线" panose="02010600030101010101" pitchFamily="2" charset="-122"/>
              </a:rPr>
              <a:t> flange for the needle valve.</a:t>
            </a:r>
            <a:endParaRPr lang="en-US" dirty="0">
              <a:effectLst/>
              <a:latin typeface="Times New Roman" panose="02020603050405020304" pitchFamily="18" charset="0"/>
              <a:ea typeface="等线" panose="02010600030101010101" pitchFamily="2" charset="-122"/>
            </a:endParaRPr>
          </a:p>
          <a:p>
            <a:pPr marL="0" marR="0">
              <a:lnSpc>
                <a:spcPct val="110000"/>
              </a:lnSpc>
              <a:spcBef>
                <a:spcPts val="0"/>
              </a:spcBef>
              <a:spcAft>
                <a:spcPts val="0"/>
              </a:spcAft>
            </a:pPr>
            <a:r>
              <a:rPr lang="en-US" dirty="0">
                <a:solidFill>
                  <a:srgbClr val="000000"/>
                </a:solidFill>
                <a:effectLst/>
                <a:latin typeface="Calibri" panose="020F0502020204030204" pitchFamily="34" charset="0"/>
                <a:ea typeface="等线" panose="02010600030101010101" pitchFamily="2" charset="-122"/>
              </a:rPr>
              <a:t>We need 3 2.75" </a:t>
            </a:r>
            <a:r>
              <a:rPr lang="en-US" dirty="0" err="1">
                <a:solidFill>
                  <a:srgbClr val="000000"/>
                </a:solidFill>
                <a:effectLst/>
                <a:latin typeface="Calibri" panose="020F0502020204030204" pitchFamily="34" charset="0"/>
                <a:ea typeface="等线" panose="02010600030101010101" pitchFamily="2" charset="-122"/>
              </a:rPr>
              <a:t>conflat</a:t>
            </a:r>
            <a:r>
              <a:rPr lang="en-US" dirty="0">
                <a:solidFill>
                  <a:srgbClr val="000000"/>
                </a:solidFill>
                <a:effectLst/>
                <a:latin typeface="Calibri" panose="020F0502020204030204" pitchFamily="34" charset="0"/>
                <a:ea typeface="等线" panose="02010600030101010101" pitchFamily="2" charset="-122"/>
              </a:rPr>
              <a:t> blind flange for the 6 way cross.</a:t>
            </a:r>
            <a:endParaRPr lang="en-US" dirty="0">
              <a:effectLst/>
              <a:latin typeface="Times New Roman" panose="02020603050405020304" pitchFamily="18" charset="0"/>
              <a:ea typeface="等线" panose="02010600030101010101" pitchFamily="2" charset="-122"/>
            </a:endParaRPr>
          </a:p>
          <a:p>
            <a:pPr marL="0" marR="0">
              <a:lnSpc>
                <a:spcPct val="110000"/>
              </a:lnSpc>
              <a:spcBef>
                <a:spcPts val="0"/>
              </a:spcBef>
              <a:spcAft>
                <a:spcPts val="0"/>
              </a:spcAft>
            </a:pPr>
            <a:r>
              <a:rPr lang="en-US" dirty="0">
                <a:solidFill>
                  <a:srgbClr val="000000"/>
                </a:solidFill>
                <a:effectLst/>
                <a:latin typeface="Calibri" panose="020F0502020204030204" pitchFamily="34" charset="0"/>
                <a:ea typeface="等线" panose="02010600030101010101" pitchFamily="2" charset="-122"/>
              </a:rPr>
              <a:t>This doesn't include a relief valve that we would need if we ever wanted to hook up our chamber to nitrogen.</a:t>
            </a:r>
            <a:endParaRPr lang="en-US" dirty="0">
              <a:effectLst/>
              <a:latin typeface="Times New Roman" panose="02020603050405020304" pitchFamily="18" charset="0"/>
              <a:ea typeface="等线" panose="02010600030101010101" pitchFamily="2" charset="-122"/>
            </a:endParaRPr>
          </a:p>
          <a:p>
            <a:pPr marL="0" marR="0">
              <a:lnSpc>
                <a:spcPct val="110000"/>
              </a:lnSpc>
              <a:spcBef>
                <a:spcPts val="0"/>
              </a:spcBef>
              <a:spcAft>
                <a:spcPts val="0"/>
              </a:spcAft>
            </a:pPr>
            <a:r>
              <a:rPr lang="en-US" dirty="0">
                <a:solidFill>
                  <a:srgbClr val="000000"/>
                </a:solidFill>
                <a:effectLst/>
                <a:latin typeface="Calibri" panose="020F0502020204030204" pitchFamily="34" charset="0"/>
                <a:ea typeface="等线" panose="02010600030101010101" pitchFamily="2" charset="-122"/>
              </a:rPr>
              <a:t>Best, Joe</a:t>
            </a:r>
            <a:endParaRPr lang="en-US" dirty="0">
              <a:effectLst/>
              <a:latin typeface="Times New Roman" panose="02020603050405020304" pitchFamily="18" charset="0"/>
              <a:ea typeface="等线" panose="02010600030101010101" pitchFamily="2" charset="-122"/>
            </a:endParaRPr>
          </a:p>
        </p:txBody>
      </p:sp>
    </p:spTree>
    <p:extLst>
      <p:ext uri="{BB962C8B-B14F-4D97-AF65-F5344CB8AC3E}">
        <p14:creationId xmlns:p14="http://schemas.microsoft.com/office/powerpoint/2010/main" val="2401029511"/>
      </p:ext>
    </p:extLst>
  </p:cSld>
  <p:clrMapOvr>
    <a:masterClrMapping/>
  </p:clrMapOvr>
</p:sld>
</file>

<file path=ppt/slides/slide4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a:extLst>
              <a:ext uri="{FF2B5EF4-FFF2-40B4-BE49-F238E27FC236}">
                <a16:creationId xmlns:a16="http://schemas.microsoft.com/office/drawing/2014/main" id="{AFD4A8F9-0C58-4CA7-B08E-6C91C9733791}"/>
              </a:ext>
            </a:extLst>
          </p:cNvPr>
          <p:cNvSpPr txBox="1"/>
          <p:nvPr/>
        </p:nvSpPr>
        <p:spPr>
          <a:xfrm>
            <a:off x="0" y="0"/>
            <a:ext cx="9144000" cy="6463308"/>
          </a:xfrm>
          <a:prstGeom prst="rect">
            <a:avLst/>
          </a:prstGeom>
          <a:noFill/>
        </p:spPr>
        <p:txBody>
          <a:bodyPr wrap="square">
            <a:spAutoFit/>
          </a:bodyPr>
          <a:lstStyle/>
          <a:p>
            <a:pPr marL="0" marR="0">
              <a:spcBef>
                <a:spcPts val="0"/>
              </a:spcBef>
              <a:spcAft>
                <a:spcPts val="0"/>
              </a:spcAft>
            </a:pPr>
            <a:r>
              <a:rPr lang="en-US" sz="1800" dirty="0">
                <a:solidFill>
                  <a:srgbClr val="000000"/>
                </a:solidFill>
                <a:effectLst/>
                <a:latin typeface="Calibri" panose="020F0502020204030204" pitchFamily="34" charset="0"/>
                <a:ea typeface="DengXian" panose="02010600030101010101" pitchFamily="2" charset="-122"/>
              </a:rPr>
              <a:t>Hi Charlie (Cc Kay and Joe),</a:t>
            </a:r>
            <a:endParaRPr lang="en-US" sz="1800" dirty="0">
              <a:effectLst/>
              <a:latin typeface="Calibri" panose="020F0502020204030204" pitchFamily="34" charset="0"/>
              <a:ea typeface="DengXian" panose="02010600030101010101" pitchFamily="2" charset="-122"/>
            </a:endParaRPr>
          </a:p>
          <a:p>
            <a:pPr marL="0" marR="0">
              <a:spcBef>
                <a:spcPts val="0"/>
              </a:spcBef>
              <a:spcAft>
                <a:spcPts val="0"/>
              </a:spcAft>
            </a:pPr>
            <a:r>
              <a:rPr lang="en-US" sz="1800" dirty="0">
                <a:solidFill>
                  <a:srgbClr val="000000"/>
                </a:solidFill>
                <a:effectLst/>
                <a:latin typeface="Calibri" panose="020F0502020204030204" pitchFamily="34" charset="0"/>
                <a:ea typeface="DengXian" panose="02010600030101010101" pitchFamily="2" charset="-122"/>
              </a:rPr>
              <a:t> </a:t>
            </a:r>
            <a:endParaRPr lang="en-US" sz="1800" dirty="0">
              <a:effectLst/>
              <a:latin typeface="Calibri" panose="020F0502020204030204" pitchFamily="34" charset="0"/>
              <a:ea typeface="DengXian" panose="02010600030101010101" pitchFamily="2" charset="-122"/>
            </a:endParaRPr>
          </a:p>
          <a:p>
            <a:pPr marL="0" marR="0">
              <a:spcBef>
                <a:spcPts val="0"/>
              </a:spcBef>
              <a:spcAft>
                <a:spcPts val="0"/>
              </a:spcAft>
            </a:pPr>
            <a:r>
              <a:rPr lang="en-US" sz="1800" dirty="0">
                <a:solidFill>
                  <a:srgbClr val="000000"/>
                </a:solidFill>
                <a:effectLst/>
                <a:latin typeface="Calibri" panose="020F0502020204030204" pitchFamily="34" charset="0"/>
                <a:ea typeface="DengXian" panose="02010600030101010101" pitchFamily="2" charset="-122"/>
              </a:rPr>
              <a:t>Greetings. I’m a little late on this, but I have an inquiry regarding MTAS for FRIB PAC2. </a:t>
            </a:r>
            <a:endParaRPr lang="en-US" sz="1800" dirty="0">
              <a:effectLst/>
              <a:latin typeface="Calibri" panose="020F0502020204030204" pitchFamily="34" charset="0"/>
              <a:ea typeface="DengXian" panose="02010600030101010101" pitchFamily="2" charset="-122"/>
            </a:endParaRPr>
          </a:p>
          <a:p>
            <a:pPr marL="0" marR="0">
              <a:spcBef>
                <a:spcPts val="0"/>
              </a:spcBef>
              <a:spcAft>
                <a:spcPts val="0"/>
              </a:spcAft>
            </a:pPr>
            <a:r>
              <a:rPr lang="en-US" sz="1800" dirty="0">
                <a:solidFill>
                  <a:srgbClr val="000000"/>
                </a:solidFill>
                <a:effectLst/>
                <a:latin typeface="Calibri" panose="020F0502020204030204" pitchFamily="34" charset="0"/>
                <a:ea typeface="DengXian" panose="02010600030101010101" pitchFamily="2" charset="-122"/>
              </a:rPr>
              <a:t> </a:t>
            </a:r>
            <a:endParaRPr lang="en-US" sz="1800" dirty="0">
              <a:effectLst/>
              <a:latin typeface="Calibri" panose="020F0502020204030204" pitchFamily="34" charset="0"/>
              <a:ea typeface="DengXian" panose="02010600030101010101" pitchFamily="2" charset="-122"/>
            </a:endParaRPr>
          </a:p>
          <a:p>
            <a:pPr marL="0" marR="0">
              <a:spcBef>
                <a:spcPts val="0"/>
              </a:spcBef>
              <a:spcAft>
                <a:spcPts val="0"/>
              </a:spcAft>
            </a:pPr>
            <a:r>
              <a:rPr lang="en-US" sz="1800" dirty="0">
                <a:solidFill>
                  <a:srgbClr val="000000"/>
                </a:solidFill>
                <a:effectLst/>
                <a:latin typeface="Calibri" panose="020F0502020204030204" pitchFamily="34" charset="0"/>
                <a:ea typeface="DengXian" panose="02010600030101010101" pitchFamily="2" charset="-122"/>
              </a:rPr>
              <a:t>For our first experiment with our new PXCT setup (to be proposed for FRIB PAC2), we are planning to measure 110Sb electron-capture decay in the stopped beam area (not an </a:t>
            </a:r>
            <a:r>
              <a:rPr lang="en-US" sz="1800" dirty="0" err="1">
                <a:solidFill>
                  <a:srgbClr val="000000"/>
                </a:solidFill>
                <a:effectLst/>
                <a:latin typeface="Calibri" panose="020F0502020204030204" pitchFamily="34" charset="0"/>
                <a:ea typeface="DengXian" panose="02010600030101010101" pitchFamily="2" charset="-122"/>
              </a:rPr>
              <a:t>FDSi</a:t>
            </a:r>
            <a:r>
              <a:rPr lang="en-US" sz="1800" dirty="0">
                <a:solidFill>
                  <a:srgbClr val="000000"/>
                </a:solidFill>
                <a:effectLst/>
                <a:latin typeface="Calibri" panose="020F0502020204030204" pitchFamily="34" charset="0"/>
                <a:ea typeface="DengXian" panose="02010600030101010101" pitchFamily="2" charset="-122"/>
              </a:rPr>
              <a:t> experiment). The goal of our PXCT measurement is to measure lifetimes and branching ratios of unbound 110Sn states for proton, alpha, and gamma emission for supernova p-process nucleosynthesis. PXCT has Ge detectors for the gammas, but I think our measurements of the gamma rays would be </a:t>
            </a:r>
            <a:r>
              <a:rPr lang="en-US" sz="1800" b="1" dirty="0">
                <a:solidFill>
                  <a:srgbClr val="000000"/>
                </a:solidFill>
                <a:effectLst/>
                <a:latin typeface="Calibri" panose="020F0502020204030204" pitchFamily="34" charset="0"/>
                <a:ea typeface="DengXian" panose="02010600030101010101" pitchFamily="2" charset="-122"/>
              </a:rPr>
              <a:t>complemented</a:t>
            </a:r>
            <a:r>
              <a:rPr lang="en-US" sz="1800" dirty="0">
                <a:solidFill>
                  <a:srgbClr val="000000"/>
                </a:solidFill>
                <a:effectLst/>
                <a:latin typeface="Calibri" panose="020F0502020204030204" pitchFamily="34" charset="0"/>
                <a:ea typeface="DengXian" panose="02010600030101010101" pitchFamily="2" charset="-122"/>
              </a:rPr>
              <a:t> by an MTAS fast-beam measurement to determine the </a:t>
            </a:r>
            <a:r>
              <a:rPr lang="en-US" sz="1800" b="1" dirty="0">
                <a:solidFill>
                  <a:srgbClr val="000000"/>
                </a:solidFill>
                <a:effectLst/>
                <a:latin typeface="Calibri" panose="020F0502020204030204" pitchFamily="34" charset="0"/>
                <a:ea typeface="DengXian" panose="02010600030101010101" pitchFamily="2" charset="-122"/>
              </a:rPr>
              <a:t>decay feeding of the unbound states as a function of excitation energy </a:t>
            </a:r>
            <a:r>
              <a:rPr lang="en-US" sz="1800" dirty="0">
                <a:solidFill>
                  <a:srgbClr val="000000"/>
                </a:solidFill>
                <a:effectLst/>
                <a:latin typeface="Calibri" panose="020F0502020204030204" pitchFamily="34" charset="0"/>
                <a:ea typeface="DengXian" panose="02010600030101010101" pitchFamily="2" charset="-122"/>
              </a:rPr>
              <a:t>(they are dominated by gamma decay). I imagine that would be best done by measuring positron decay (to use the coincidence) and then translating to EC decay feeding via the </a:t>
            </a:r>
            <a:r>
              <a:rPr lang="en-US" sz="1800" b="1" dirty="0">
                <a:solidFill>
                  <a:srgbClr val="000000"/>
                </a:solidFill>
                <a:effectLst/>
                <a:latin typeface="Calibri" panose="020F0502020204030204" pitchFamily="34" charset="0"/>
                <a:ea typeface="DengXian" panose="02010600030101010101" pitchFamily="2" charset="-122"/>
              </a:rPr>
              <a:t>phase space factors</a:t>
            </a:r>
            <a:r>
              <a:rPr lang="en-US" sz="1800" dirty="0">
                <a:solidFill>
                  <a:srgbClr val="000000"/>
                </a:solidFill>
                <a:effectLst/>
                <a:latin typeface="Calibri" panose="020F0502020204030204" pitchFamily="34" charset="0"/>
                <a:ea typeface="DengXian" panose="02010600030101010101" pitchFamily="2" charset="-122"/>
              </a:rPr>
              <a:t>. </a:t>
            </a:r>
            <a:endParaRPr lang="en-US" sz="1800" dirty="0">
              <a:effectLst/>
              <a:latin typeface="Calibri" panose="020F0502020204030204" pitchFamily="34" charset="0"/>
              <a:ea typeface="DengXian" panose="02010600030101010101" pitchFamily="2" charset="-122"/>
            </a:endParaRPr>
          </a:p>
          <a:p>
            <a:pPr marL="0" marR="0">
              <a:spcBef>
                <a:spcPts val="0"/>
              </a:spcBef>
              <a:spcAft>
                <a:spcPts val="0"/>
              </a:spcAft>
            </a:pPr>
            <a:r>
              <a:rPr lang="en-US" sz="1800" dirty="0">
                <a:solidFill>
                  <a:srgbClr val="000000"/>
                </a:solidFill>
                <a:effectLst/>
                <a:latin typeface="Calibri" panose="020F0502020204030204" pitchFamily="34" charset="0"/>
                <a:ea typeface="DengXian" panose="02010600030101010101" pitchFamily="2" charset="-122"/>
              </a:rPr>
              <a:t> </a:t>
            </a:r>
            <a:endParaRPr lang="en-US" sz="1800" dirty="0">
              <a:effectLst/>
              <a:latin typeface="Calibri" panose="020F0502020204030204" pitchFamily="34" charset="0"/>
              <a:ea typeface="DengXian" panose="02010600030101010101" pitchFamily="2" charset="-122"/>
            </a:endParaRPr>
          </a:p>
          <a:p>
            <a:pPr marL="0" marR="0">
              <a:spcBef>
                <a:spcPts val="0"/>
              </a:spcBef>
              <a:spcAft>
                <a:spcPts val="0"/>
              </a:spcAft>
            </a:pPr>
            <a:r>
              <a:rPr lang="en-US" sz="1800" dirty="0">
                <a:solidFill>
                  <a:srgbClr val="000000"/>
                </a:solidFill>
                <a:effectLst/>
                <a:latin typeface="Calibri" panose="020F0502020204030204" pitchFamily="34" charset="0"/>
                <a:ea typeface="DengXian" panose="02010600030101010101" pitchFamily="2" charset="-122"/>
              </a:rPr>
              <a:t>The 110Sb fast beam is really easy to produce at FRIB: we can make over 10^7 pps, so we would probably need to run at a lower rate. I was guessing that 10^5 pps might be about the maximum that MTAS could handle (please give me a better estimate on maximum rate if you have one). Joe Dopfer, a grad student in my group, is going to work on estimating how many decays we need to achieve the desired statistics. I suspect a few hours to a day of running might be sufficient. We could run the PXCT and MTAS experiments back-to-back. A question is whether it should be one PAC proposal, or two. </a:t>
            </a:r>
            <a:endParaRPr lang="en-US" sz="1800" dirty="0">
              <a:effectLst/>
              <a:latin typeface="Calibri" panose="020F0502020204030204" pitchFamily="34" charset="0"/>
              <a:ea typeface="DengXian" panose="02010600030101010101" pitchFamily="2" charset="-122"/>
            </a:endParaRPr>
          </a:p>
          <a:p>
            <a:pPr marL="0" marR="0">
              <a:spcBef>
                <a:spcPts val="0"/>
              </a:spcBef>
              <a:spcAft>
                <a:spcPts val="0"/>
              </a:spcAft>
            </a:pPr>
            <a:r>
              <a:rPr lang="en-US" sz="1800" dirty="0">
                <a:solidFill>
                  <a:srgbClr val="000000"/>
                </a:solidFill>
                <a:effectLst/>
                <a:latin typeface="Calibri" panose="020F0502020204030204" pitchFamily="34" charset="0"/>
                <a:ea typeface="DengXian" panose="02010600030101010101" pitchFamily="2" charset="-122"/>
              </a:rPr>
              <a:t> </a:t>
            </a:r>
            <a:endParaRPr lang="en-US" sz="1800" dirty="0">
              <a:effectLst/>
              <a:latin typeface="Calibri" panose="020F0502020204030204" pitchFamily="34" charset="0"/>
              <a:ea typeface="DengXian" panose="02010600030101010101" pitchFamily="2" charset="-122"/>
            </a:endParaRPr>
          </a:p>
          <a:p>
            <a:pPr marL="0" marR="0">
              <a:spcBef>
                <a:spcPts val="0"/>
              </a:spcBef>
              <a:spcAft>
                <a:spcPts val="0"/>
              </a:spcAft>
            </a:pPr>
            <a:r>
              <a:rPr lang="en-US" sz="1800" dirty="0">
                <a:solidFill>
                  <a:srgbClr val="000000"/>
                </a:solidFill>
                <a:effectLst/>
                <a:latin typeface="Calibri" panose="020F0502020204030204" pitchFamily="34" charset="0"/>
                <a:ea typeface="DengXian" panose="02010600030101010101" pitchFamily="2" charset="-122"/>
              </a:rPr>
              <a:t>I’m interested to hear any new info or feedback you may have. </a:t>
            </a:r>
            <a:endParaRPr lang="en-US" sz="1800" dirty="0">
              <a:effectLst/>
              <a:latin typeface="Calibri" panose="020F0502020204030204" pitchFamily="34" charset="0"/>
              <a:ea typeface="DengXian" panose="02010600030101010101" pitchFamily="2" charset="-122"/>
            </a:endParaRPr>
          </a:p>
        </p:txBody>
      </p:sp>
    </p:spTree>
    <p:extLst>
      <p:ext uri="{BB962C8B-B14F-4D97-AF65-F5344CB8AC3E}">
        <p14:creationId xmlns:p14="http://schemas.microsoft.com/office/powerpoint/2010/main" val="1620361755"/>
      </p:ext>
    </p:extLst>
  </p:cSld>
  <p:clrMapOvr>
    <a:masterClrMapping/>
  </p:clrMapOvr>
</p:sld>
</file>

<file path=ppt/slides/slide4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a:extLst>
              <a:ext uri="{FF2B5EF4-FFF2-40B4-BE49-F238E27FC236}">
                <a16:creationId xmlns:a16="http://schemas.microsoft.com/office/drawing/2014/main" id="{6DEB4889-A9E8-4411-B7CD-86D20CB1B4BE}"/>
              </a:ext>
            </a:extLst>
          </p:cNvPr>
          <p:cNvSpPr txBox="1"/>
          <p:nvPr/>
        </p:nvSpPr>
        <p:spPr>
          <a:xfrm>
            <a:off x="0" y="0"/>
            <a:ext cx="9144000" cy="6740307"/>
          </a:xfrm>
          <a:prstGeom prst="rect">
            <a:avLst/>
          </a:prstGeom>
          <a:noFill/>
        </p:spPr>
        <p:txBody>
          <a:bodyPr wrap="square">
            <a:spAutoFit/>
          </a:bodyPr>
          <a:lstStyle/>
          <a:p>
            <a:pPr marL="0" marR="0">
              <a:spcBef>
                <a:spcPts val="0"/>
              </a:spcBef>
              <a:spcAft>
                <a:spcPts val="0"/>
              </a:spcAft>
            </a:pPr>
            <a:r>
              <a:rPr lang="en-US" sz="1800" dirty="0">
                <a:solidFill>
                  <a:srgbClr val="000000"/>
                </a:solidFill>
                <a:effectLst/>
                <a:latin typeface="Calibri" panose="020F0502020204030204" pitchFamily="34" charset="0"/>
                <a:ea typeface="DengXian" panose="02010600030101010101" pitchFamily="2" charset="-122"/>
              </a:rPr>
              <a:t>Hello Chris,</a:t>
            </a:r>
            <a:endParaRPr lang="en-US" sz="1800" dirty="0">
              <a:effectLst/>
              <a:latin typeface="Calibri" panose="020F0502020204030204" pitchFamily="34" charset="0"/>
              <a:ea typeface="DengXian" panose="02010600030101010101" pitchFamily="2" charset="-122"/>
            </a:endParaRPr>
          </a:p>
          <a:p>
            <a:pPr marL="0" marR="0">
              <a:spcBef>
                <a:spcPts val="0"/>
              </a:spcBef>
              <a:spcAft>
                <a:spcPts val="0"/>
              </a:spcAft>
            </a:pPr>
            <a:r>
              <a:rPr lang="en-US" sz="1800" dirty="0">
                <a:solidFill>
                  <a:srgbClr val="000000"/>
                </a:solidFill>
                <a:effectLst/>
                <a:latin typeface="Calibri" panose="020F0502020204030204" pitchFamily="34" charset="0"/>
                <a:ea typeface="DengXian" panose="02010600030101010101" pitchFamily="2" charset="-122"/>
              </a:rPr>
              <a:t> </a:t>
            </a:r>
            <a:endParaRPr lang="en-US" sz="1800" dirty="0">
              <a:effectLst/>
              <a:latin typeface="Calibri" panose="020F0502020204030204" pitchFamily="34" charset="0"/>
              <a:ea typeface="DengXian" panose="02010600030101010101" pitchFamily="2" charset="-122"/>
            </a:endParaRPr>
          </a:p>
          <a:p>
            <a:pPr marL="0" marR="0">
              <a:spcBef>
                <a:spcPts val="0"/>
              </a:spcBef>
              <a:spcAft>
                <a:spcPts val="0"/>
              </a:spcAft>
            </a:pPr>
            <a:r>
              <a:rPr lang="en-US" sz="1800" dirty="0">
                <a:solidFill>
                  <a:srgbClr val="000000"/>
                </a:solidFill>
                <a:effectLst/>
                <a:latin typeface="Calibri" panose="020F0502020204030204" pitchFamily="34" charset="0"/>
                <a:ea typeface="DengXian" panose="02010600030101010101" pitchFamily="2" charset="-122"/>
              </a:rPr>
              <a:t>I hope all is well up north in the chill of winter.</a:t>
            </a:r>
            <a:endParaRPr lang="en-US" sz="1800" dirty="0">
              <a:effectLst/>
              <a:latin typeface="Calibri" panose="020F0502020204030204" pitchFamily="34" charset="0"/>
              <a:ea typeface="DengXian" panose="02010600030101010101" pitchFamily="2" charset="-122"/>
            </a:endParaRPr>
          </a:p>
          <a:p>
            <a:pPr marL="0" marR="0">
              <a:spcBef>
                <a:spcPts val="0"/>
              </a:spcBef>
              <a:spcAft>
                <a:spcPts val="0"/>
              </a:spcAft>
            </a:pPr>
            <a:r>
              <a:rPr lang="en-US" sz="1800" dirty="0">
                <a:solidFill>
                  <a:srgbClr val="000000"/>
                </a:solidFill>
                <a:effectLst/>
                <a:latin typeface="Calibri" panose="020F0502020204030204" pitchFamily="34" charset="0"/>
                <a:ea typeface="DengXian" panose="02010600030101010101" pitchFamily="2" charset="-122"/>
              </a:rPr>
              <a:t> </a:t>
            </a:r>
            <a:endParaRPr lang="en-US" sz="1800" dirty="0">
              <a:effectLst/>
              <a:latin typeface="Calibri" panose="020F0502020204030204" pitchFamily="34" charset="0"/>
              <a:ea typeface="DengXian" panose="02010600030101010101" pitchFamily="2" charset="-122"/>
            </a:endParaRPr>
          </a:p>
          <a:p>
            <a:pPr marL="0" marR="0">
              <a:spcBef>
                <a:spcPts val="0"/>
              </a:spcBef>
              <a:spcAft>
                <a:spcPts val="0"/>
              </a:spcAft>
            </a:pPr>
            <a:r>
              <a:rPr lang="en-US" sz="1800" dirty="0">
                <a:solidFill>
                  <a:srgbClr val="000000"/>
                </a:solidFill>
                <a:effectLst/>
                <a:latin typeface="Calibri" panose="020F0502020204030204" pitchFamily="34" charset="0"/>
                <a:ea typeface="DengXian" panose="02010600030101010101" pitchFamily="2" charset="-122"/>
              </a:rPr>
              <a:t>So the rates MTAS can take at the fast beam and in general are much </a:t>
            </a:r>
            <a:r>
              <a:rPr lang="en-US" sz="1800" dirty="0" err="1">
                <a:solidFill>
                  <a:srgbClr val="000000"/>
                </a:solidFill>
                <a:effectLst/>
                <a:latin typeface="Calibri" panose="020F0502020204030204" pitchFamily="34" charset="0"/>
                <a:ea typeface="DengXian" panose="02010600030101010101" pitchFamily="2" charset="-122"/>
              </a:rPr>
              <a:t>much</a:t>
            </a:r>
            <a:r>
              <a:rPr lang="en-US" sz="1800" dirty="0">
                <a:solidFill>
                  <a:srgbClr val="000000"/>
                </a:solidFill>
                <a:effectLst/>
                <a:latin typeface="Calibri" panose="020F0502020204030204" pitchFamily="34" charset="0"/>
                <a:ea typeface="DengXian" panose="02010600030101010101" pitchFamily="2" charset="-122"/>
              </a:rPr>
              <a:t> lower. MTAS itself we like to limit below 10,000 decays per second in order to limit pileup and other detector effects and prefer to keep it less than 5,000 decays per second. The fast beam implants (YSO, silicon or other) can handle only a few hundred </a:t>
            </a:r>
            <a:r>
              <a:rPr lang="en-US" sz="1800" i="1" dirty="0">
                <a:solidFill>
                  <a:srgbClr val="000000"/>
                </a:solidFill>
                <a:effectLst/>
                <a:latin typeface="Calibri" panose="020F0502020204030204" pitchFamily="34" charset="0"/>
                <a:ea typeface="DengXian" panose="02010600030101010101" pitchFamily="2" charset="-122"/>
              </a:rPr>
              <a:t>total</a:t>
            </a:r>
            <a:r>
              <a:rPr lang="en-US" sz="1800" dirty="0">
                <a:solidFill>
                  <a:srgbClr val="000000"/>
                </a:solidFill>
                <a:effectLst/>
                <a:latin typeface="Calibri" panose="020F0502020204030204" pitchFamily="34" charset="0"/>
                <a:ea typeface="DengXian" panose="02010600030101010101" pitchFamily="2" charset="-122"/>
              </a:rPr>
              <a:t> implants per second so this is the limiting rate.</a:t>
            </a:r>
            <a:endParaRPr lang="en-US" sz="1800" dirty="0">
              <a:effectLst/>
              <a:latin typeface="Calibri" panose="020F0502020204030204" pitchFamily="34" charset="0"/>
              <a:ea typeface="DengXian" panose="02010600030101010101" pitchFamily="2" charset="-122"/>
            </a:endParaRPr>
          </a:p>
          <a:p>
            <a:pPr marL="0" marR="0">
              <a:spcBef>
                <a:spcPts val="0"/>
              </a:spcBef>
              <a:spcAft>
                <a:spcPts val="0"/>
              </a:spcAft>
            </a:pPr>
            <a:r>
              <a:rPr lang="en-US" sz="1800" dirty="0">
                <a:solidFill>
                  <a:srgbClr val="000000"/>
                </a:solidFill>
                <a:effectLst/>
                <a:latin typeface="Calibri" panose="020F0502020204030204" pitchFamily="34" charset="0"/>
                <a:ea typeface="DengXian" panose="02010600030101010101" pitchFamily="2" charset="-122"/>
              </a:rPr>
              <a:t> </a:t>
            </a:r>
            <a:endParaRPr lang="en-US" sz="1800" dirty="0">
              <a:effectLst/>
              <a:latin typeface="Calibri" panose="020F0502020204030204" pitchFamily="34" charset="0"/>
              <a:ea typeface="DengXian" panose="02010600030101010101" pitchFamily="2" charset="-122"/>
            </a:endParaRPr>
          </a:p>
          <a:p>
            <a:pPr marL="0" marR="0">
              <a:spcBef>
                <a:spcPts val="0"/>
              </a:spcBef>
              <a:spcAft>
                <a:spcPts val="0"/>
              </a:spcAft>
            </a:pPr>
            <a:r>
              <a:rPr lang="en-US" sz="1800" dirty="0">
                <a:solidFill>
                  <a:srgbClr val="000000"/>
                </a:solidFill>
                <a:effectLst/>
                <a:latin typeface="Calibri" panose="020F0502020204030204" pitchFamily="34" charset="0"/>
                <a:ea typeface="DengXian" panose="02010600030101010101" pitchFamily="2" charset="-122"/>
              </a:rPr>
              <a:t>But the number of total decays needed in MTAS is likely 10^5 - 10^6, but the more the better as always. This means we have to run at the fast beam for only one 8 hour shift or so to get over a million events. Even accounting for some efficiency losses.</a:t>
            </a:r>
            <a:endParaRPr lang="en-US" sz="1800" dirty="0">
              <a:effectLst/>
              <a:latin typeface="Calibri" panose="020F0502020204030204" pitchFamily="34" charset="0"/>
              <a:ea typeface="DengXian" panose="02010600030101010101" pitchFamily="2" charset="-122"/>
            </a:endParaRPr>
          </a:p>
          <a:p>
            <a:pPr marL="0" marR="0">
              <a:spcBef>
                <a:spcPts val="0"/>
              </a:spcBef>
              <a:spcAft>
                <a:spcPts val="0"/>
              </a:spcAft>
            </a:pPr>
            <a:r>
              <a:rPr lang="en-US" sz="1800" dirty="0">
                <a:solidFill>
                  <a:srgbClr val="000000"/>
                </a:solidFill>
                <a:effectLst/>
                <a:latin typeface="Calibri" panose="020F0502020204030204" pitchFamily="34" charset="0"/>
                <a:ea typeface="DengXian" panose="02010600030101010101" pitchFamily="2" charset="-122"/>
              </a:rPr>
              <a:t> </a:t>
            </a:r>
            <a:endParaRPr lang="en-US" sz="1800" dirty="0">
              <a:effectLst/>
              <a:latin typeface="Calibri" panose="020F0502020204030204" pitchFamily="34" charset="0"/>
              <a:ea typeface="DengXian" panose="02010600030101010101" pitchFamily="2" charset="-122"/>
            </a:endParaRPr>
          </a:p>
          <a:p>
            <a:pPr marL="0" marR="0">
              <a:spcBef>
                <a:spcPts val="0"/>
              </a:spcBef>
              <a:spcAft>
                <a:spcPts val="0"/>
              </a:spcAft>
            </a:pPr>
            <a:r>
              <a:rPr lang="en-US" sz="1800" dirty="0">
                <a:solidFill>
                  <a:srgbClr val="000000"/>
                </a:solidFill>
                <a:effectLst/>
                <a:latin typeface="Calibri" panose="020F0502020204030204" pitchFamily="34" charset="0"/>
                <a:ea typeface="DengXian" panose="02010600030101010101" pitchFamily="2" charset="-122"/>
              </a:rPr>
              <a:t>We have not measured beta+ decay with MTAS yet other than a few sources, but this has been done before with many other TAS detectors so I am confident that it can be done with MTAS.</a:t>
            </a:r>
            <a:endParaRPr lang="en-US" sz="1800" dirty="0">
              <a:effectLst/>
              <a:latin typeface="Calibri" panose="020F0502020204030204" pitchFamily="34" charset="0"/>
              <a:ea typeface="DengXian" panose="02010600030101010101" pitchFamily="2" charset="-122"/>
            </a:endParaRPr>
          </a:p>
          <a:p>
            <a:pPr marL="0" marR="0">
              <a:spcBef>
                <a:spcPts val="0"/>
              </a:spcBef>
              <a:spcAft>
                <a:spcPts val="0"/>
              </a:spcAft>
            </a:pPr>
            <a:r>
              <a:rPr lang="en-US" sz="1800" dirty="0">
                <a:solidFill>
                  <a:srgbClr val="000000"/>
                </a:solidFill>
                <a:effectLst/>
                <a:latin typeface="Calibri" panose="020F0502020204030204" pitchFamily="34" charset="0"/>
                <a:ea typeface="DengXian" panose="02010600030101010101" pitchFamily="2" charset="-122"/>
              </a:rPr>
              <a:t> </a:t>
            </a:r>
            <a:endParaRPr lang="en-US" sz="1800" dirty="0">
              <a:effectLst/>
              <a:latin typeface="Calibri" panose="020F0502020204030204" pitchFamily="34" charset="0"/>
              <a:ea typeface="DengXian" panose="02010600030101010101" pitchFamily="2" charset="-122"/>
            </a:endParaRPr>
          </a:p>
          <a:p>
            <a:pPr marL="0" marR="0">
              <a:spcBef>
                <a:spcPts val="0"/>
              </a:spcBef>
              <a:spcAft>
                <a:spcPts val="0"/>
              </a:spcAft>
            </a:pPr>
            <a:r>
              <a:rPr lang="en-US" sz="1800" dirty="0">
                <a:solidFill>
                  <a:srgbClr val="000000"/>
                </a:solidFill>
                <a:effectLst/>
                <a:latin typeface="Calibri" panose="020F0502020204030204" pitchFamily="34" charset="0"/>
                <a:ea typeface="DengXian" panose="02010600030101010101" pitchFamily="2" charset="-122"/>
              </a:rPr>
              <a:t>I think any proposal with MTAS would be considered an </a:t>
            </a:r>
            <a:r>
              <a:rPr lang="en-US" sz="1800" dirty="0" err="1">
                <a:solidFill>
                  <a:srgbClr val="000000"/>
                </a:solidFill>
                <a:effectLst/>
                <a:latin typeface="Calibri" panose="020F0502020204030204" pitchFamily="34" charset="0"/>
                <a:ea typeface="DengXian" panose="02010600030101010101" pitchFamily="2" charset="-122"/>
              </a:rPr>
              <a:t>FDSi</a:t>
            </a:r>
            <a:r>
              <a:rPr lang="en-US" sz="1800" dirty="0">
                <a:solidFill>
                  <a:srgbClr val="000000"/>
                </a:solidFill>
                <a:effectLst/>
                <a:latin typeface="Calibri" panose="020F0502020204030204" pitchFamily="34" charset="0"/>
                <a:ea typeface="DengXian" panose="02010600030101010101" pitchFamily="2" charset="-122"/>
              </a:rPr>
              <a:t> proposal, so if you want to limit the number of PIs I would suggest breaking this into two proposals one for your PXCT and one for the MTAS.</a:t>
            </a:r>
            <a:endParaRPr lang="en-US" sz="1800" dirty="0">
              <a:effectLst/>
              <a:latin typeface="Calibri" panose="020F0502020204030204" pitchFamily="34" charset="0"/>
              <a:ea typeface="DengXian" panose="02010600030101010101" pitchFamily="2" charset="-122"/>
            </a:endParaRPr>
          </a:p>
          <a:p>
            <a:pPr marL="0" marR="0">
              <a:spcBef>
                <a:spcPts val="0"/>
              </a:spcBef>
              <a:spcAft>
                <a:spcPts val="0"/>
              </a:spcAft>
            </a:pPr>
            <a:r>
              <a:rPr lang="en-US" sz="1800" dirty="0">
                <a:solidFill>
                  <a:srgbClr val="000000"/>
                </a:solidFill>
                <a:effectLst/>
                <a:latin typeface="Calibri" panose="020F0502020204030204" pitchFamily="34" charset="0"/>
                <a:ea typeface="DengXian" panose="02010600030101010101" pitchFamily="2" charset="-122"/>
              </a:rPr>
              <a:t> </a:t>
            </a:r>
            <a:endParaRPr lang="en-US" sz="1800" dirty="0">
              <a:effectLst/>
              <a:latin typeface="Calibri" panose="020F0502020204030204" pitchFamily="34" charset="0"/>
              <a:ea typeface="DengXian" panose="02010600030101010101" pitchFamily="2" charset="-122"/>
            </a:endParaRPr>
          </a:p>
          <a:p>
            <a:pPr marL="0" marR="0">
              <a:spcBef>
                <a:spcPts val="0"/>
              </a:spcBef>
              <a:spcAft>
                <a:spcPts val="0"/>
              </a:spcAft>
            </a:pPr>
            <a:r>
              <a:rPr lang="en-US" sz="1800" dirty="0">
                <a:solidFill>
                  <a:srgbClr val="000000"/>
                </a:solidFill>
                <a:effectLst/>
                <a:latin typeface="Calibri" panose="020F0502020204030204" pitchFamily="34" charset="0"/>
                <a:ea typeface="DengXian" panose="02010600030101010101" pitchFamily="2" charset="-122"/>
              </a:rPr>
              <a:t>Hopefully this is the kind of information you are looking for.</a:t>
            </a:r>
            <a:endParaRPr lang="en-US" sz="1800" dirty="0">
              <a:effectLst/>
              <a:latin typeface="Calibri" panose="020F0502020204030204" pitchFamily="34" charset="0"/>
              <a:ea typeface="DengXian" panose="02010600030101010101" pitchFamily="2" charset="-122"/>
            </a:endParaRPr>
          </a:p>
          <a:p>
            <a:pPr marL="0" marR="0">
              <a:spcBef>
                <a:spcPts val="0"/>
              </a:spcBef>
              <a:spcAft>
                <a:spcPts val="0"/>
              </a:spcAft>
            </a:pPr>
            <a:r>
              <a:rPr lang="en-US" sz="1800" dirty="0">
                <a:solidFill>
                  <a:srgbClr val="000000"/>
                </a:solidFill>
                <a:effectLst/>
                <a:latin typeface="Calibri" panose="020F0502020204030204" pitchFamily="34" charset="0"/>
                <a:ea typeface="DengXian" panose="02010600030101010101" pitchFamily="2" charset="-122"/>
              </a:rPr>
              <a:t>  </a:t>
            </a:r>
            <a:endParaRPr lang="en-US" sz="1800" dirty="0">
              <a:effectLst/>
              <a:latin typeface="Calibri" panose="020F0502020204030204" pitchFamily="34" charset="0"/>
              <a:ea typeface="DengXian" panose="02010600030101010101" pitchFamily="2" charset="-122"/>
            </a:endParaRPr>
          </a:p>
          <a:p>
            <a:pPr marL="0" marR="0">
              <a:spcBef>
                <a:spcPts val="0"/>
              </a:spcBef>
              <a:spcAft>
                <a:spcPts val="0"/>
              </a:spcAft>
            </a:pPr>
            <a:r>
              <a:rPr lang="en-US" sz="1800" dirty="0">
                <a:solidFill>
                  <a:srgbClr val="000000"/>
                </a:solidFill>
                <a:effectLst/>
                <a:latin typeface="Calibri" panose="020F0502020204030204" pitchFamily="34" charset="0"/>
                <a:ea typeface="DengXian" panose="02010600030101010101" pitchFamily="2" charset="-122"/>
              </a:rPr>
              <a:t>-Charlie</a:t>
            </a:r>
            <a:endParaRPr lang="en-US" sz="1800" dirty="0">
              <a:effectLst/>
              <a:latin typeface="Calibri" panose="020F0502020204030204" pitchFamily="34" charset="0"/>
              <a:ea typeface="DengXian" panose="02010600030101010101" pitchFamily="2" charset="-122"/>
            </a:endParaRPr>
          </a:p>
        </p:txBody>
      </p:sp>
    </p:spTree>
    <p:extLst>
      <p:ext uri="{BB962C8B-B14F-4D97-AF65-F5344CB8AC3E}">
        <p14:creationId xmlns:p14="http://schemas.microsoft.com/office/powerpoint/2010/main" val="1563672663"/>
      </p:ext>
    </p:extLst>
  </p:cSld>
  <p:clrMapOvr>
    <a:masterClrMapping/>
  </p:clrMapOvr>
</p:sld>
</file>

<file path=ppt/slides/slide4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a:extLst>
              <a:ext uri="{FF2B5EF4-FFF2-40B4-BE49-F238E27FC236}">
                <a16:creationId xmlns:a16="http://schemas.microsoft.com/office/drawing/2014/main" id="{C9710C4E-5A36-463A-B1CB-049E55591468}"/>
              </a:ext>
            </a:extLst>
          </p:cNvPr>
          <p:cNvSpPr txBox="1"/>
          <p:nvPr/>
        </p:nvSpPr>
        <p:spPr>
          <a:xfrm>
            <a:off x="0" y="0"/>
            <a:ext cx="9144000" cy="5355312"/>
          </a:xfrm>
          <a:prstGeom prst="rect">
            <a:avLst/>
          </a:prstGeom>
          <a:noFill/>
        </p:spPr>
        <p:txBody>
          <a:bodyPr wrap="square">
            <a:spAutoFit/>
          </a:bodyPr>
          <a:lstStyle/>
          <a:p>
            <a:pPr marL="0" marR="0">
              <a:spcBef>
                <a:spcPts val="0"/>
              </a:spcBef>
              <a:spcAft>
                <a:spcPts val="0"/>
              </a:spcAft>
            </a:pPr>
            <a:r>
              <a:rPr lang="en-US" sz="1800" dirty="0">
                <a:solidFill>
                  <a:srgbClr val="1F497D"/>
                </a:solidFill>
                <a:effectLst/>
                <a:latin typeface="Calibri" panose="020F0502020204030204" pitchFamily="34" charset="0"/>
                <a:ea typeface="DengXian" panose="02010600030101010101" pitchFamily="2" charset="-122"/>
              </a:rPr>
              <a:t>Hi Charlie,</a:t>
            </a:r>
            <a:endParaRPr lang="en-US" sz="1800" dirty="0">
              <a:effectLst/>
              <a:latin typeface="Calibri" panose="020F0502020204030204" pitchFamily="34" charset="0"/>
              <a:ea typeface="DengXian" panose="02010600030101010101" pitchFamily="2" charset="-122"/>
            </a:endParaRPr>
          </a:p>
          <a:p>
            <a:pPr marL="0" marR="0">
              <a:spcBef>
                <a:spcPts val="0"/>
              </a:spcBef>
              <a:spcAft>
                <a:spcPts val="0"/>
              </a:spcAft>
            </a:pPr>
            <a:r>
              <a:rPr lang="en-US" sz="1800" dirty="0">
                <a:solidFill>
                  <a:srgbClr val="1F497D"/>
                </a:solidFill>
                <a:effectLst/>
                <a:latin typeface="Calibri" panose="020F0502020204030204" pitchFamily="34" charset="0"/>
                <a:ea typeface="DengXian" panose="02010600030101010101" pitchFamily="2" charset="-122"/>
              </a:rPr>
              <a:t> </a:t>
            </a:r>
            <a:endParaRPr lang="en-US" sz="1800" dirty="0">
              <a:effectLst/>
              <a:latin typeface="Calibri" panose="020F0502020204030204" pitchFamily="34" charset="0"/>
              <a:ea typeface="DengXian" panose="02010600030101010101" pitchFamily="2" charset="-122"/>
            </a:endParaRPr>
          </a:p>
          <a:p>
            <a:pPr marL="0" marR="0">
              <a:spcBef>
                <a:spcPts val="0"/>
              </a:spcBef>
              <a:spcAft>
                <a:spcPts val="0"/>
              </a:spcAft>
            </a:pPr>
            <a:r>
              <a:rPr lang="en-US" sz="1800" dirty="0">
                <a:solidFill>
                  <a:srgbClr val="1F497D"/>
                </a:solidFill>
                <a:effectLst/>
                <a:latin typeface="Calibri" panose="020F0502020204030204" pitchFamily="34" charset="0"/>
                <a:ea typeface="DengXian" panose="02010600030101010101" pitchFamily="2" charset="-122"/>
              </a:rPr>
              <a:t>Thanks for the info. Considering all this, I think we might be best off implanting the beam into an inert stopper to maximize rate at 5000pps and foregoing the beta+ coincidence (brute force). Most of the decays to the region of interest at Ex =  5.6-7.2 MeV will go by EC anyway. And I guess the MTAS background will be low at such high energies. We can normalize under the good approximation that all beta/EC decays are followed by gamma decay. In this scenario, we are probably good on statistics with one shift of beam. Since you haven’t done positron decay before, we’ll have to find a way to account for 511’s in the summing analysis (as you say I’m sure it’s been done). I think we should run a pulsed beam in implant/decay cycles to that we only measure decays in the beam-off portion of the cycle. The daughters have half-lives on the order of 4-5 hours, so those will grow in, but slowly. We can measure their decays to characterize background at the end when the beam is off and/or we could swap out the inert stopper once an hour, or so. I’ve never done a TAS experiment, so I may be missing something: do you see any show stoppers?</a:t>
            </a:r>
            <a:endParaRPr lang="en-US" sz="1800" dirty="0">
              <a:effectLst/>
              <a:latin typeface="Calibri" panose="020F0502020204030204" pitchFamily="34" charset="0"/>
              <a:ea typeface="DengXian" panose="02010600030101010101" pitchFamily="2" charset="-122"/>
            </a:endParaRPr>
          </a:p>
          <a:p>
            <a:pPr marL="0" marR="0">
              <a:spcBef>
                <a:spcPts val="0"/>
              </a:spcBef>
              <a:spcAft>
                <a:spcPts val="0"/>
              </a:spcAft>
            </a:pPr>
            <a:r>
              <a:rPr lang="en-US" sz="1800" dirty="0">
                <a:solidFill>
                  <a:srgbClr val="1F497D"/>
                </a:solidFill>
                <a:effectLst/>
                <a:latin typeface="Calibri" panose="020F0502020204030204" pitchFamily="34" charset="0"/>
                <a:ea typeface="DengXian" panose="02010600030101010101" pitchFamily="2" charset="-122"/>
              </a:rPr>
              <a:t> </a:t>
            </a:r>
            <a:endParaRPr lang="en-US" sz="1800" dirty="0">
              <a:effectLst/>
              <a:latin typeface="Calibri" panose="020F0502020204030204" pitchFamily="34" charset="0"/>
              <a:ea typeface="DengXian" panose="02010600030101010101" pitchFamily="2" charset="-122"/>
            </a:endParaRPr>
          </a:p>
          <a:p>
            <a:pPr marL="0" marR="0">
              <a:spcBef>
                <a:spcPts val="0"/>
              </a:spcBef>
              <a:spcAft>
                <a:spcPts val="0"/>
              </a:spcAft>
            </a:pPr>
            <a:r>
              <a:rPr lang="en-US" sz="1800" dirty="0">
                <a:solidFill>
                  <a:srgbClr val="1F497D"/>
                </a:solidFill>
                <a:effectLst/>
                <a:latin typeface="Calibri" panose="020F0502020204030204" pitchFamily="34" charset="0"/>
                <a:ea typeface="DengXian" panose="02010600030101010101" pitchFamily="2" charset="-122"/>
              </a:rPr>
              <a:t>Best, </a:t>
            </a:r>
            <a:endParaRPr lang="en-US" sz="1800" dirty="0">
              <a:effectLst/>
              <a:latin typeface="Calibri" panose="020F0502020204030204" pitchFamily="34" charset="0"/>
              <a:ea typeface="DengXian" panose="02010600030101010101" pitchFamily="2" charset="-122"/>
            </a:endParaRPr>
          </a:p>
          <a:p>
            <a:pPr marL="0" marR="0">
              <a:spcBef>
                <a:spcPts val="0"/>
              </a:spcBef>
              <a:spcAft>
                <a:spcPts val="0"/>
              </a:spcAft>
            </a:pPr>
            <a:r>
              <a:rPr lang="en-US" sz="1800" dirty="0">
                <a:solidFill>
                  <a:srgbClr val="1F497D"/>
                </a:solidFill>
                <a:effectLst/>
                <a:latin typeface="Calibri" panose="020F0502020204030204" pitchFamily="34" charset="0"/>
                <a:ea typeface="DengXian" panose="02010600030101010101" pitchFamily="2" charset="-122"/>
              </a:rPr>
              <a:t> </a:t>
            </a:r>
            <a:endParaRPr lang="en-US" sz="1800" dirty="0">
              <a:effectLst/>
              <a:latin typeface="Calibri" panose="020F0502020204030204" pitchFamily="34" charset="0"/>
              <a:ea typeface="DengXian" panose="02010600030101010101" pitchFamily="2" charset="-122"/>
            </a:endParaRPr>
          </a:p>
          <a:p>
            <a:pPr marL="0" marR="0">
              <a:spcBef>
                <a:spcPts val="0"/>
              </a:spcBef>
              <a:spcAft>
                <a:spcPts val="0"/>
              </a:spcAft>
            </a:pPr>
            <a:r>
              <a:rPr lang="en-US" sz="1800" dirty="0">
                <a:solidFill>
                  <a:srgbClr val="1F497D"/>
                </a:solidFill>
                <a:effectLst/>
                <a:latin typeface="Calibri" panose="020F0502020204030204" pitchFamily="34" charset="0"/>
                <a:ea typeface="DengXian" panose="02010600030101010101" pitchFamily="2" charset="-122"/>
              </a:rPr>
              <a:t>Chris</a:t>
            </a:r>
            <a:endParaRPr lang="en-US" sz="1800" dirty="0">
              <a:effectLst/>
              <a:latin typeface="Calibri" panose="020F0502020204030204" pitchFamily="34" charset="0"/>
              <a:ea typeface="DengXian" panose="02010600030101010101" pitchFamily="2" charset="-122"/>
            </a:endParaRPr>
          </a:p>
        </p:txBody>
      </p:sp>
    </p:spTree>
    <p:extLst>
      <p:ext uri="{BB962C8B-B14F-4D97-AF65-F5344CB8AC3E}">
        <p14:creationId xmlns:p14="http://schemas.microsoft.com/office/powerpoint/2010/main" val="82677458"/>
      </p:ext>
    </p:extLst>
  </p:cSld>
  <p:clrMapOvr>
    <a:masterClrMapping/>
  </p:clrMapOvr>
</p:sld>
</file>

<file path=ppt/slides/slide4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Table 3">
            <a:extLst>
              <a:ext uri="{FF2B5EF4-FFF2-40B4-BE49-F238E27FC236}">
                <a16:creationId xmlns:a16="http://schemas.microsoft.com/office/drawing/2014/main" id="{AE8C3A45-33EB-4049-88E9-358C1DF208E9}"/>
              </a:ext>
            </a:extLst>
          </p:cNvPr>
          <p:cNvGraphicFramePr>
            <a:graphicFrameLocks noGrp="1"/>
          </p:cNvGraphicFramePr>
          <p:nvPr/>
        </p:nvGraphicFramePr>
        <p:xfrm>
          <a:off x="0" y="0"/>
          <a:ext cx="9144000" cy="5667093"/>
        </p:xfrm>
        <a:graphic>
          <a:graphicData uri="http://schemas.openxmlformats.org/drawingml/2006/table">
            <a:tbl>
              <a:tblPr firstRow="1" bandRow="1">
                <a:tableStyleId>{2D5ABB26-0587-4C30-8999-92F81FD0307C}</a:tableStyleId>
              </a:tblPr>
              <a:tblGrid>
                <a:gridCol w="2286000">
                  <a:extLst>
                    <a:ext uri="{9D8B030D-6E8A-4147-A177-3AD203B41FA5}">
                      <a16:colId xmlns:a16="http://schemas.microsoft.com/office/drawing/2014/main" val="4013824390"/>
                    </a:ext>
                  </a:extLst>
                </a:gridCol>
                <a:gridCol w="2286000">
                  <a:extLst>
                    <a:ext uri="{9D8B030D-6E8A-4147-A177-3AD203B41FA5}">
                      <a16:colId xmlns:a16="http://schemas.microsoft.com/office/drawing/2014/main" val="1066081913"/>
                    </a:ext>
                  </a:extLst>
                </a:gridCol>
                <a:gridCol w="2286000">
                  <a:extLst>
                    <a:ext uri="{9D8B030D-6E8A-4147-A177-3AD203B41FA5}">
                      <a16:colId xmlns:a16="http://schemas.microsoft.com/office/drawing/2014/main" val="4265027443"/>
                    </a:ext>
                  </a:extLst>
                </a:gridCol>
                <a:gridCol w="2286000">
                  <a:extLst>
                    <a:ext uri="{9D8B030D-6E8A-4147-A177-3AD203B41FA5}">
                      <a16:colId xmlns:a16="http://schemas.microsoft.com/office/drawing/2014/main" val="1988928016"/>
                    </a:ext>
                  </a:extLst>
                </a:gridCol>
              </a:tblGrid>
              <a:tr h="558557">
                <a:tc>
                  <a:txBody>
                    <a:bodyPr/>
                    <a:lstStyle/>
                    <a:p>
                      <a:pPr algn="ctr"/>
                      <a:endParaRPr lang="en-US" sz="1800" dirty="0">
                        <a:latin typeface="Cambria" panose="02040503050406030204" pitchFamily="18" charset="0"/>
                        <a:ea typeface="Cambria" panose="020405030504060302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en-US" altLang="zh-CN" sz="1800" dirty="0">
                          <a:latin typeface="Cambria" panose="02040503050406030204" pitchFamily="18" charset="0"/>
                          <a:ea typeface="Cambria" panose="02040503050406030204" pitchFamily="18" charset="0"/>
                        </a:rPr>
                        <a:t>Miyano_JPSJ1972</a:t>
                      </a:r>
                      <a:endParaRPr lang="en-US" sz="1800" dirty="0">
                        <a:latin typeface="Cambria" panose="02040503050406030204" pitchFamily="18" charset="0"/>
                        <a:ea typeface="Cambria" panose="020405030504060302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en-US" sz="1800" dirty="0">
                          <a:latin typeface="Cambria" panose="02040503050406030204" pitchFamily="18" charset="0"/>
                          <a:ea typeface="Cambria" panose="02040503050406030204" pitchFamily="18" charset="0"/>
                        </a:rPr>
                        <a:t>Singh_NPA1972</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en-US" sz="1800" dirty="0">
                          <a:latin typeface="Cambria" panose="02040503050406030204" pitchFamily="18" charset="0"/>
                          <a:ea typeface="Cambria" panose="02040503050406030204" pitchFamily="18" charset="0"/>
                        </a:rPr>
                        <a:t>Oxorn_ZPA1976</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279158499"/>
                  </a:ext>
                </a:extLst>
              </a:tr>
              <a:tr h="558557">
                <a:tc>
                  <a:txBody>
                    <a:bodyPr/>
                    <a:lstStyle/>
                    <a:p>
                      <a:pPr algn="ctr"/>
                      <a:r>
                        <a:rPr lang="en-US" sz="1800" dirty="0">
                          <a:latin typeface="Cambria" panose="02040503050406030204" pitchFamily="18" charset="0"/>
                          <a:ea typeface="Cambria" panose="02040503050406030204" pitchFamily="18" charset="0"/>
                        </a:rPr>
                        <a:t>Laboratory</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en-US" sz="1800" dirty="0">
                          <a:latin typeface="Cambria" panose="02040503050406030204" pitchFamily="18" charset="0"/>
                          <a:ea typeface="Cambria" panose="02040503050406030204" pitchFamily="18" charset="0"/>
                        </a:rPr>
                        <a:t>University of Tokyo cyclotron</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en-US" sz="1800" dirty="0">
                          <a:latin typeface="Cambria" panose="02040503050406030204" pitchFamily="18" charset="0"/>
                          <a:ea typeface="Cambria" panose="02040503050406030204" pitchFamily="18" charset="0"/>
                        </a:rPr>
                        <a:t>UCLA cyclotron</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en-US" altLang="zh-CN" sz="1800" dirty="0">
                          <a:latin typeface="Cambria" panose="02040503050406030204" pitchFamily="18" charset="0"/>
                          <a:ea typeface="Cambria" panose="02040503050406030204" pitchFamily="18" charset="0"/>
                        </a:rPr>
                        <a:t>McGill cyclotron</a:t>
                      </a:r>
                      <a:endParaRPr lang="en-US" sz="1800" dirty="0">
                        <a:latin typeface="Cambria" panose="02040503050406030204" pitchFamily="18" charset="0"/>
                        <a:ea typeface="Cambria" panose="020405030504060302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2763828989"/>
                  </a:ext>
                </a:extLst>
              </a:tr>
              <a:tr h="558557">
                <a:tc>
                  <a:txBody>
                    <a:bodyPr/>
                    <a:lstStyle/>
                    <a:p>
                      <a:pPr algn="ctr"/>
                      <a:r>
                        <a:rPr lang="en-US" altLang="zh-CN" sz="1800" dirty="0">
                          <a:latin typeface="Cambria" panose="02040503050406030204" pitchFamily="18" charset="0"/>
                          <a:ea typeface="Cambria" panose="02040503050406030204" pitchFamily="18" charset="0"/>
                        </a:rPr>
                        <a:t>Production</a:t>
                      </a:r>
                      <a:endParaRPr lang="en-US" sz="1800" dirty="0">
                        <a:latin typeface="Cambria" panose="02040503050406030204" pitchFamily="18" charset="0"/>
                        <a:ea typeface="Cambria" panose="020405030504060302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en-US" sz="1800" baseline="30000" dirty="0">
                          <a:latin typeface="Cambria" panose="02040503050406030204" pitchFamily="18" charset="0"/>
                          <a:ea typeface="Cambria" panose="02040503050406030204" pitchFamily="18" charset="0"/>
                        </a:rPr>
                        <a:t>112</a:t>
                      </a:r>
                      <a:r>
                        <a:rPr lang="en-US" sz="1800" dirty="0">
                          <a:latin typeface="Cambria" panose="02040503050406030204" pitchFamily="18" charset="0"/>
                          <a:ea typeface="Cambria" panose="02040503050406030204" pitchFamily="18" charset="0"/>
                        </a:rPr>
                        <a:t>Sn(</a:t>
                      </a:r>
                      <a:r>
                        <a:rPr lang="en-US" sz="1800" i="1" dirty="0">
                          <a:latin typeface="Cambria" panose="02040503050406030204" pitchFamily="18" charset="0"/>
                          <a:ea typeface="Cambria" panose="02040503050406030204" pitchFamily="18" charset="0"/>
                        </a:rPr>
                        <a:t>p</a:t>
                      </a:r>
                      <a:r>
                        <a:rPr lang="en-US" sz="1800" dirty="0">
                          <a:latin typeface="Cambria" panose="02040503050406030204" pitchFamily="18" charset="0"/>
                          <a:ea typeface="Cambria" panose="02040503050406030204" pitchFamily="18" charset="0"/>
                        </a:rPr>
                        <a:t>,3</a:t>
                      </a:r>
                      <a:r>
                        <a:rPr lang="en-US" sz="1800" i="1" dirty="0">
                          <a:latin typeface="Cambria" panose="02040503050406030204" pitchFamily="18" charset="0"/>
                          <a:ea typeface="Cambria" panose="02040503050406030204" pitchFamily="18" charset="0"/>
                        </a:rPr>
                        <a:t>n</a:t>
                      </a:r>
                      <a:r>
                        <a:rPr lang="en-US" sz="1800" dirty="0">
                          <a:latin typeface="Cambria" panose="02040503050406030204" pitchFamily="18" charset="0"/>
                          <a:ea typeface="Cambria" panose="02040503050406030204" pitchFamily="18" charset="0"/>
                        </a:rPr>
                        <a:t>)</a:t>
                      </a:r>
                      <a:r>
                        <a:rPr lang="en-US" sz="1800" baseline="30000" dirty="0">
                          <a:latin typeface="Cambria" panose="02040503050406030204" pitchFamily="18" charset="0"/>
                          <a:ea typeface="Cambria" panose="02040503050406030204" pitchFamily="18" charset="0"/>
                        </a:rPr>
                        <a:t>110</a:t>
                      </a:r>
                      <a:r>
                        <a:rPr lang="en-US" sz="1800" dirty="0">
                          <a:latin typeface="Cambria" panose="02040503050406030204" pitchFamily="18" charset="0"/>
                          <a:ea typeface="Cambria" panose="02040503050406030204" pitchFamily="18" charset="0"/>
                        </a:rPr>
                        <a:t>Sb</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800" baseline="30000" dirty="0">
                          <a:latin typeface="Cambria" panose="02040503050406030204" pitchFamily="18" charset="0"/>
                          <a:ea typeface="Cambria" panose="02040503050406030204" pitchFamily="18" charset="0"/>
                        </a:rPr>
                        <a:t>112</a:t>
                      </a:r>
                      <a:r>
                        <a:rPr lang="en-US" sz="1800" dirty="0">
                          <a:latin typeface="Cambria" panose="02040503050406030204" pitchFamily="18" charset="0"/>
                          <a:ea typeface="Cambria" panose="02040503050406030204" pitchFamily="18" charset="0"/>
                        </a:rPr>
                        <a:t>Sn(</a:t>
                      </a:r>
                      <a:r>
                        <a:rPr lang="en-US" sz="1800" i="1" dirty="0">
                          <a:latin typeface="Cambria" panose="02040503050406030204" pitchFamily="18" charset="0"/>
                          <a:ea typeface="Cambria" panose="02040503050406030204" pitchFamily="18" charset="0"/>
                        </a:rPr>
                        <a:t>p</a:t>
                      </a:r>
                      <a:r>
                        <a:rPr lang="en-US" sz="1800" dirty="0">
                          <a:latin typeface="Cambria" panose="02040503050406030204" pitchFamily="18" charset="0"/>
                          <a:ea typeface="Cambria" panose="02040503050406030204" pitchFamily="18" charset="0"/>
                        </a:rPr>
                        <a:t>,3</a:t>
                      </a:r>
                      <a:r>
                        <a:rPr lang="en-US" sz="1800" i="1" dirty="0">
                          <a:latin typeface="Cambria" panose="02040503050406030204" pitchFamily="18" charset="0"/>
                          <a:ea typeface="Cambria" panose="02040503050406030204" pitchFamily="18" charset="0"/>
                        </a:rPr>
                        <a:t>n</a:t>
                      </a:r>
                      <a:r>
                        <a:rPr lang="en-US" sz="1800" dirty="0">
                          <a:latin typeface="Cambria" panose="02040503050406030204" pitchFamily="18" charset="0"/>
                          <a:ea typeface="Cambria" panose="02040503050406030204" pitchFamily="18" charset="0"/>
                        </a:rPr>
                        <a:t>)</a:t>
                      </a:r>
                      <a:r>
                        <a:rPr lang="en-US" sz="1800" baseline="30000" dirty="0">
                          <a:latin typeface="Cambria" panose="02040503050406030204" pitchFamily="18" charset="0"/>
                          <a:ea typeface="Cambria" panose="02040503050406030204" pitchFamily="18" charset="0"/>
                        </a:rPr>
                        <a:t>110</a:t>
                      </a:r>
                      <a:r>
                        <a:rPr lang="en-US" sz="1800" dirty="0">
                          <a:latin typeface="Cambria" panose="02040503050406030204" pitchFamily="18" charset="0"/>
                          <a:ea typeface="Cambria" panose="02040503050406030204" pitchFamily="18" charset="0"/>
                        </a:rPr>
                        <a:t>Sb</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800" baseline="30000" dirty="0">
                          <a:latin typeface="Cambria" panose="02040503050406030204" pitchFamily="18" charset="0"/>
                          <a:ea typeface="Cambria" panose="02040503050406030204" pitchFamily="18" charset="0"/>
                        </a:rPr>
                        <a:t>112</a:t>
                      </a:r>
                      <a:r>
                        <a:rPr lang="en-US" sz="1800" dirty="0">
                          <a:latin typeface="Cambria" panose="02040503050406030204" pitchFamily="18" charset="0"/>
                          <a:ea typeface="Cambria" panose="02040503050406030204" pitchFamily="18" charset="0"/>
                        </a:rPr>
                        <a:t>Sn(</a:t>
                      </a:r>
                      <a:r>
                        <a:rPr lang="en-US" sz="1800" i="1" dirty="0">
                          <a:latin typeface="Cambria" panose="02040503050406030204" pitchFamily="18" charset="0"/>
                          <a:ea typeface="Cambria" panose="02040503050406030204" pitchFamily="18" charset="0"/>
                        </a:rPr>
                        <a:t>p</a:t>
                      </a:r>
                      <a:r>
                        <a:rPr lang="en-US" sz="1800" dirty="0">
                          <a:latin typeface="Cambria" panose="02040503050406030204" pitchFamily="18" charset="0"/>
                          <a:ea typeface="Cambria" panose="02040503050406030204" pitchFamily="18" charset="0"/>
                        </a:rPr>
                        <a:t>,3</a:t>
                      </a:r>
                      <a:r>
                        <a:rPr lang="en-US" sz="1800" i="1" dirty="0">
                          <a:latin typeface="Cambria" panose="02040503050406030204" pitchFamily="18" charset="0"/>
                          <a:ea typeface="Cambria" panose="02040503050406030204" pitchFamily="18" charset="0"/>
                        </a:rPr>
                        <a:t>n</a:t>
                      </a:r>
                      <a:r>
                        <a:rPr lang="en-US" sz="1800" dirty="0">
                          <a:latin typeface="Cambria" panose="02040503050406030204" pitchFamily="18" charset="0"/>
                          <a:ea typeface="Cambria" panose="02040503050406030204" pitchFamily="18" charset="0"/>
                        </a:rPr>
                        <a:t>)</a:t>
                      </a:r>
                      <a:r>
                        <a:rPr lang="en-US" sz="1800" baseline="30000" dirty="0">
                          <a:latin typeface="Cambria" panose="02040503050406030204" pitchFamily="18" charset="0"/>
                          <a:ea typeface="Cambria" panose="02040503050406030204" pitchFamily="18" charset="0"/>
                        </a:rPr>
                        <a:t>110</a:t>
                      </a:r>
                      <a:r>
                        <a:rPr lang="en-US" sz="1800" dirty="0">
                          <a:latin typeface="Cambria" panose="02040503050406030204" pitchFamily="18" charset="0"/>
                          <a:ea typeface="Cambria" panose="02040503050406030204" pitchFamily="18" charset="0"/>
                        </a:rPr>
                        <a:t>Sb</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181581206"/>
                  </a:ext>
                </a:extLst>
              </a:tr>
              <a:tr h="558557">
                <a:tc>
                  <a:txBody>
                    <a:bodyPr/>
                    <a:lstStyle/>
                    <a:p>
                      <a:pPr algn="ctr"/>
                      <a:r>
                        <a:rPr lang="en-US" altLang="zh-CN" sz="1800" i="1" dirty="0">
                          <a:latin typeface="Cambria" panose="02040503050406030204" pitchFamily="18" charset="0"/>
                          <a:ea typeface="Cambria" panose="02040503050406030204" pitchFamily="18" charset="0"/>
                        </a:rPr>
                        <a:t>γ</a:t>
                      </a:r>
                      <a:r>
                        <a:rPr lang="en-US" altLang="zh-CN" sz="1800" dirty="0">
                          <a:latin typeface="Cambria" panose="02040503050406030204" pitchFamily="18" charset="0"/>
                          <a:ea typeface="Cambria" panose="02040503050406030204" pitchFamily="18" charset="0"/>
                        </a:rPr>
                        <a:t> detection</a:t>
                      </a:r>
                      <a:endParaRPr lang="en-US" sz="1800" dirty="0">
                        <a:latin typeface="Cambria" panose="02040503050406030204" pitchFamily="18" charset="0"/>
                        <a:ea typeface="Cambria" panose="020405030504060302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en-US" sz="1800" dirty="0">
                          <a:latin typeface="Cambria" panose="02040503050406030204" pitchFamily="18" charset="0"/>
                          <a:ea typeface="Cambria" panose="02040503050406030204" pitchFamily="18" charset="0"/>
                        </a:rPr>
                        <a:t>Ge(Li)</a:t>
                      </a:r>
                      <a:r>
                        <a:rPr lang="en-US" altLang="zh-CN" sz="1800" dirty="0">
                          <a:latin typeface="Cambria" panose="02040503050406030204" pitchFamily="18" charset="0"/>
                          <a:ea typeface="Cambria" panose="02040503050406030204" pitchFamily="18" charset="0"/>
                        </a:rPr>
                        <a:t>×1</a:t>
                      </a:r>
                      <a:endParaRPr lang="en-US" sz="1800" dirty="0">
                        <a:latin typeface="Cambria" panose="02040503050406030204" pitchFamily="18" charset="0"/>
                        <a:ea typeface="Cambria" panose="020405030504060302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mbria" panose="02040503050406030204" pitchFamily="18" charset="0"/>
                          <a:ea typeface="Cambria" panose="02040503050406030204" pitchFamily="18" charset="0"/>
                          <a:cs typeface="+mn-cs"/>
                        </a:rPr>
                        <a:t>Ge(Li)</a:t>
                      </a:r>
                      <a:r>
                        <a:rPr kumimoji="0" lang="en-US" altLang="zh-CN" sz="1800" b="0" i="0" u="none" strike="noStrike" kern="1200" cap="none" spc="0" normalizeH="0" baseline="0" noProof="0" dirty="0">
                          <a:ln>
                            <a:noFill/>
                          </a:ln>
                          <a:solidFill>
                            <a:prstClr val="black"/>
                          </a:solidFill>
                          <a:effectLst/>
                          <a:uLnTx/>
                          <a:uFillTx/>
                          <a:latin typeface="Cambria" panose="02040503050406030204" pitchFamily="18" charset="0"/>
                          <a:ea typeface="Cambria" panose="02040503050406030204" pitchFamily="18" charset="0"/>
                          <a:cs typeface="+mn-cs"/>
                        </a:rPr>
                        <a:t>×2  </a:t>
                      </a:r>
                      <a:r>
                        <a:rPr kumimoji="0" lang="en-US" altLang="zh-CN" sz="1800" b="0" i="0" u="none" strike="noStrike" kern="1200" cap="none" spc="0" normalizeH="0" baseline="0" noProof="0" dirty="0" err="1">
                          <a:ln>
                            <a:noFill/>
                          </a:ln>
                          <a:solidFill>
                            <a:prstClr val="black"/>
                          </a:solidFill>
                          <a:effectLst/>
                          <a:uLnTx/>
                          <a:uFillTx/>
                          <a:latin typeface="Cambria" panose="02040503050406030204" pitchFamily="18" charset="0"/>
                          <a:ea typeface="Cambria" panose="02040503050406030204" pitchFamily="18" charset="0"/>
                          <a:cs typeface="+mn-cs"/>
                        </a:rPr>
                        <a:t>NaI</a:t>
                      </a:r>
                      <a:r>
                        <a:rPr kumimoji="0" lang="en-US" altLang="zh-CN" sz="1800" b="0" i="0" u="none" strike="noStrike" kern="1200" cap="none" spc="0" normalizeH="0" baseline="0" noProof="0" dirty="0">
                          <a:ln>
                            <a:noFill/>
                          </a:ln>
                          <a:solidFill>
                            <a:prstClr val="black"/>
                          </a:solidFill>
                          <a:effectLst/>
                          <a:uLnTx/>
                          <a:uFillTx/>
                          <a:latin typeface="Cambria" panose="02040503050406030204" pitchFamily="18" charset="0"/>
                          <a:ea typeface="Cambria" panose="02040503050406030204" pitchFamily="18" charset="0"/>
                          <a:cs typeface="+mn-cs"/>
                        </a:rPr>
                        <a:t>(Tl)</a:t>
                      </a:r>
                      <a:endParaRPr kumimoji="0" lang="en-US" sz="1800" b="0" i="0" u="none" strike="noStrike" kern="1200" cap="none" spc="0" normalizeH="0" baseline="0" noProof="0" dirty="0">
                        <a:ln>
                          <a:noFill/>
                        </a:ln>
                        <a:solidFill>
                          <a:prstClr val="black"/>
                        </a:solidFill>
                        <a:effectLst/>
                        <a:uLnTx/>
                        <a:uFillTx/>
                        <a:latin typeface="Cambria" panose="02040503050406030204" pitchFamily="18" charset="0"/>
                        <a:ea typeface="Cambria" panose="02040503050406030204" pitchFamily="18" charset="0"/>
                        <a:cs typeface="+mn-cs"/>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mbria" panose="02040503050406030204" pitchFamily="18" charset="0"/>
                          <a:ea typeface="Cambria" panose="02040503050406030204" pitchFamily="18" charset="0"/>
                          <a:cs typeface="+mn-cs"/>
                        </a:rPr>
                        <a:t>Ge(Li)</a:t>
                      </a:r>
                      <a:r>
                        <a:rPr kumimoji="0" lang="en-US" altLang="zh-CN" sz="1800" b="0" i="0" u="none" strike="noStrike" kern="1200" cap="none" spc="0" normalizeH="0" baseline="0" noProof="0" dirty="0">
                          <a:ln>
                            <a:noFill/>
                          </a:ln>
                          <a:solidFill>
                            <a:prstClr val="black"/>
                          </a:solidFill>
                          <a:effectLst/>
                          <a:uLnTx/>
                          <a:uFillTx/>
                          <a:latin typeface="Cambria" panose="02040503050406030204" pitchFamily="18" charset="0"/>
                          <a:ea typeface="Cambria" panose="02040503050406030204" pitchFamily="18" charset="0"/>
                          <a:cs typeface="+mn-cs"/>
                        </a:rPr>
                        <a:t>×2</a:t>
                      </a:r>
                      <a:endParaRPr kumimoji="0" lang="en-US" sz="1800" b="0" i="0" u="none" strike="noStrike" kern="1200" cap="none" spc="0" normalizeH="0" baseline="0" noProof="0" dirty="0">
                        <a:ln>
                          <a:noFill/>
                        </a:ln>
                        <a:solidFill>
                          <a:prstClr val="black"/>
                        </a:solidFill>
                        <a:effectLst/>
                        <a:uLnTx/>
                        <a:uFillTx/>
                        <a:latin typeface="Cambria" panose="02040503050406030204" pitchFamily="18" charset="0"/>
                        <a:ea typeface="Cambria" panose="02040503050406030204" pitchFamily="18" charset="0"/>
                        <a:cs typeface="+mn-cs"/>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4176774641"/>
                  </a:ext>
                </a:extLst>
              </a:tr>
              <a:tr h="558557">
                <a:tc>
                  <a:txBody>
                    <a:bodyPr/>
                    <a:lstStyle/>
                    <a:p>
                      <a:pPr algn="ctr"/>
                      <a:r>
                        <a:rPr lang="el-GR" altLang="zh-CN" sz="1800" i="1" dirty="0">
                          <a:latin typeface="Cambria" panose="02040503050406030204" pitchFamily="18" charset="0"/>
                          <a:ea typeface="Cambria" panose="02040503050406030204" pitchFamily="18" charset="0"/>
                        </a:rPr>
                        <a:t>β</a:t>
                      </a:r>
                      <a:r>
                        <a:rPr lang="en-US" altLang="zh-CN" sz="1800" dirty="0">
                          <a:latin typeface="Cambria" panose="02040503050406030204" pitchFamily="18" charset="0"/>
                          <a:ea typeface="Cambria" panose="02040503050406030204" pitchFamily="18" charset="0"/>
                        </a:rPr>
                        <a:t> detection</a:t>
                      </a:r>
                      <a:endParaRPr lang="en-US" sz="1800" dirty="0">
                        <a:latin typeface="Cambria" panose="02040503050406030204" pitchFamily="18" charset="0"/>
                        <a:ea typeface="Cambria" panose="020405030504060302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en-US" sz="1800" dirty="0">
                          <a:latin typeface="Cambria" panose="02040503050406030204" pitchFamily="18" charset="0"/>
                          <a:ea typeface="Cambria" panose="02040503050406030204" pitchFamily="18" charset="0"/>
                        </a:rPr>
                        <a:t>Plastic </a:t>
                      </a:r>
                      <a:r>
                        <a:rPr lang="en-US" altLang="zh-CN" sz="1800" dirty="0">
                          <a:latin typeface="Cambria" panose="02040503050406030204" pitchFamily="18" charset="0"/>
                          <a:ea typeface="Cambria" panose="02040503050406030204" pitchFamily="18" charset="0"/>
                        </a:rPr>
                        <a:t>scintillator</a:t>
                      </a:r>
                      <a:endParaRPr lang="en-US" sz="1800" dirty="0">
                        <a:latin typeface="Cambria" panose="02040503050406030204" pitchFamily="18" charset="0"/>
                        <a:ea typeface="Cambria" panose="020405030504060302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en-US" altLang="zh-CN" sz="1800" dirty="0">
                          <a:latin typeface="Cambria" panose="02040503050406030204" pitchFamily="18" charset="0"/>
                          <a:ea typeface="Cambria" panose="02040503050406030204" pitchFamily="18" charset="0"/>
                        </a:rPr>
                        <a:t>Si(Li)×4</a:t>
                      </a:r>
                      <a:endParaRPr lang="en-US" sz="1800" dirty="0">
                        <a:latin typeface="Cambria" panose="02040503050406030204" pitchFamily="18" charset="0"/>
                        <a:ea typeface="Cambria" panose="020405030504060302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en-US" sz="1800" dirty="0">
                          <a:latin typeface="Cambria" panose="02040503050406030204" pitchFamily="18" charset="0"/>
                          <a:ea typeface="Cambria" panose="02040503050406030204" pitchFamily="18" charset="0"/>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2529292256"/>
                  </a:ext>
                </a:extLst>
              </a:tr>
              <a:tr h="558557">
                <a:tc>
                  <a:txBody>
                    <a:bodyPr/>
                    <a:lstStyle/>
                    <a:p>
                      <a:pPr algn="ctr"/>
                      <a:r>
                        <a:rPr lang="en-US" altLang="zh-CN" sz="1800" i="1" dirty="0">
                          <a:latin typeface="Cambria" panose="02040503050406030204" pitchFamily="18" charset="0"/>
                          <a:ea typeface="Cambria" panose="02040503050406030204" pitchFamily="18" charset="0"/>
                        </a:rPr>
                        <a:t>γ</a:t>
                      </a:r>
                      <a:r>
                        <a:rPr lang="en-US" altLang="zh-CN" sz="1800" dirty="0">
                          <a:latin typeface="Cambria" panose="02040503050406030204" pitchFamily="18" charset="0"/>
                          <a:ea typeface="Cambria" panose="02040503050406030204" pitchFamily="18" charset="0"/>
                        </a:rPr>
                        <a:t>-</a:t>
                      </a:r>
                      <a:r>
                        <a:rPr lang="en-US" altLang="zh-CN" sz="1800" i="1" dirty="0">
                          <a:latin typeface="Cambria" panose="02040503050406030204" pitchFamily="18" charset="0"/>
                          <a:ea typeface="Cambria" panose="02040503050406030204" pitchFamily="18" charset="0"/>
                        </a:rPr>
                        <a:t>γ</a:t>
                      </a:r>
                      <a:r>
                        <a:rPr lang="en-US" altLang="zh-CN" sz="1800" dirty="0">
                          <a:latin typeface="Cambria" panose="02040503050406030204" pitchFamily="18" charset="0"/>
                          <a:ea typeface="Cambria" panose="02040503050406030204" pitchFamily="18" charset="0"/>
                        </a:rPr>
                        <a:t> coincidence</a:t>
                      </a:r>
                      <a:endParaRPr lang="en-US" sz="1800" dirty="0">
                        <a:latin typeface="Cambria" panose="02040503050406030204" pitchFamily="18" charset="0"/>
                        <a:ea typeface="Cambria" panose="020405030504060302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en-US" sz="1800" dirty="0">
                          <a:latin typeface="Cambria" panose="02040503050406030204" pitchFamily="18" charset="0"/>
                          <a:ea typeface="Cambria" panose="02040503050406030204" pitchFamily="18" charset="0"/>
                        </a:rPr>
                        <a:t>No</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en-US" sz="1800" dirty="0">
                          <a:latin typeface="Cambria" panose="02040503050406030204" pitchFamily="18" charset="0"/>
                          <a:ea typeface="Cambria" panose="02040503050406030204" pitchFamily="18" charset="0"/>
                        </a:rPr>
                        <a:t>No</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en-US" altLang="zh-CN" sz="1800" dirty="0">
                          <a:latin typeface="Cambria" panose="02040503050406030204" pitchFamily="18" charset="0"/>
                          <a:ea typeface="Cambria" panose="02040503050406030204" pitchFamily="18" charset="0"/>
                        </a:rPr>
                        <a:t>Yes</a:t>
                      </a:r>
                      <a:endParaRPr lang="en-US" sz="1800" dirty="0">
                        <a:latin typeface="Cambria" panose="02040503050406030204" pitchFamily="18" charset="0"/>
                        <a:ea typeface="Cambria" panose="020405030504060302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2508754464"/>
                  </a:ext>
                </a:extLst>
              </a:tr>
              <a:tr h="558557">
                <a:tc>
                  <a:txBody>
                    <a:bodyPr/>
                    <a:lstStyle/>
                    <a:p>
                      <a:pPr algn="ctr"/>
                      <a:r>
                        <a:rPr lang="en-US" altLang="zh-CN" sz="1800" dirty="0">
                          <a:latin typeface="Cambria" panose="02040503050406030204" pitchFamily="18" charset="0"/>
                          <a:ea typeface="Cambria" panose="02040503050406030204" pitchFamily="18" charset="0"/>
                        </a:rPr>
                        <a:t>Observation</a:t>
                      </a:r>
                      <a:endParaRPr lang="en-US" sz="1800" dirty="0">
                        <a:latin typeface="Cambria" panose="02040503050406030204" pitchFamily="18" charset="0"/>
                        <a:ea typeface="Cambria" panose="020405030504060302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en-US" sz="1800" dirty="0">
                          <a:latin typeface="Cambria" panose="02040503050406030204" pitchFamily="18" charset="0"/>
                          <a:ea typeface="Cambria" panose="02040503050406030204" pitchFamily="18" charset="0"/>
                        </a:rPr>
                        <a:t>15 </a:t>
                      </a:r>
                      <a:r>
                        <a:rPr lang="en-US" altLang="zh-CN" sz="1800" i="1" dirty="0">
                          <a:latin typeface="Cambria" panose="02040503050406030204" pitchFamily="18" charset="0"/>
                          <a:ea typeface="Cambria" panose="02040503050406030204" pitchFamily="18" charset="0"/>
                        </a:rPr>
                        <a:t>β</a:t>
                      </a:r>
                      <a:r>
                        <a:rPr lang="en-US" altLang="zh-CN" sz="1800" i="1" dirty="0" err="1">
                          <a:latin typeface="Cambria" panose="02040503050406030204" pitchFamily="18" charset="0"/>
                          <a:ea typeface="Cambria" panose="02040503050406030204" pitchFamily="18" charset="0"/>
                        </a:rPr>
                        <a:t>γ</a:t>
                      </a:r>
                      <a:r>
                        <a:rPr lang="en-US" altLang="zh-CN" sz="1800" i="0" dirty="0" err="1">
                          <a:latin typeface="Cambria" panose="02040503050406030204" pitchFamily="18" charset="0"/>
                          <a:ea typeface="Cambria" panose="02040503050406030204" pitchFamily="18" charset="0"/>
                        </a:rPr>
                        <a:t>s</a:t>
                      </a:r>
                      <a:endParaRPr lang="en-US" sz="1800" i="0" dirty="0">
                        <a:latin typeface="Cambria" panose="02040503050406030204" pitchFamily="18" charset="0"/>
                        <a:ea typeface="Cambria" panose="020405030504060302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800" dirty="0">
                          <a:latin typeface="Cambria" panose="02040503050406030204" pitchFamily="18" charset="0"/>
                          <a:ea typeface="Cambria" panose="02040503050406030204" pitchFamily="18" charset="0"/>
                        </a:rPr>
                        <a:t>15 </a:t>
                      </a:r>
                      <a:r>
                        <a:rPr lang="en-US" altLang="zh-CN" sz="1800" i="1" dirty="0">
                          <a:latin typeface="Cambria" panose="02040503050406030204" pitchFamily="18" charset="0"/>
                          <a:ea typeface="Cambria" panose="02040503050406030204" pitchFamily="18" charset="0"/>
                        </a:rPr>
                        <a:t>β</a:t>
                      </a:r>
                      <a:r>
                        <a:rPr lang="en-US" altLang="zh-CN" sz="1800" i="1" dirty="0" err="1">
                          <a:latin typeface="Cambria" panose="02040503050406030204" pitchFamily="18" charset="0"/>
                          <a:ea typeface="Cambria" panose="02040503050406030204" pitchFamily="18" charset="0"/>
                        </a:rPr>
                        <a:t>γ</a:t>
                      </a:r>
                      <a:r>
                        <a:rPr lang="en-US" altLang="zh-CN" sz="1800" i="0" dirty="0" err="1">
                          <a:latin typeface="Cambria" panose="02040503050406030204" pitchFamily="18" charset="0"/>
                          <a:ea typeface="Cambria" panose="02040503050406030204" pitchFamily="18" charset="0"/>
                        </a:rPr>
                        <a:t>s</a:t>
                      </a:r>
                      <a:endParaRPr lang="en-US" sz="1800" i="0" dirty="0">
                        <a:latin typeface="Cambria" panose="02040503050406030204" pitchFamily="18" charset="0"/>
                        <a:ea typeface="Cambria" panose="020405030504060302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800" dirty="0">
                          <a:latin typeface="Cambria" panose="02040503050406030204" pitchFamily="18" charset="0"/>
                          <a:ea typeface="Cambria" panose="02040503050406030204" pitchFamily="18" charset="0"/>
                        </a:rPr>
                        <a:t>36 </a:t>
                      </a:r>
                      <a:r>
                        <a:rPr lang="en-US" altLang="zh-CN" sz="1800" i="1" dirty="0">
                          <a:latin typeface="Cambria" panose="02040503050406030204" pitchFamily="18" charset="0"/>
                          <a:ea typeface="Cambria" panose="02040503050406030204" pitchFamily="18" charset="0"/>
                        </a:rPr>
                        <a:t>β</a:t>
                      </a:r>
                      <a:r>
                        <a:rPr lang="en-US" altLang="zh-CN" sz="1800" i="1" dirty="0" err="1">
                          <a:latin typeface="Cambria" panose="02040503050406030204" pitchFamily="18" charset="0"/>
                          <a:ea typeface="Cambria" panose="02040503050406030204" pitchFamily="18" charset="0"/>
                        </a:rPr>
                        <a:t>γ</a:t>
                      </a:r>
                      <a:r>
                        <a:rPr lang="en-US" altLang="zh-CN" sz="1800" i="0" dirty="0" err="1">
                          <a:latin typeface="Cambria" panose="02040503050406030204" pitchFamily="18" charset="0"/>
                          <a:ea typeface="Cambria" panose="02040503050406030204" pitchFamily="18" charset="0"/>
                        </a:rPr>
                        <a:t>s</a:t>
                      </a:r>
                      <a:endParaRPr lang="en-US" sz="1800" i="0" dirty="0">
                        <a:latin typeface="Cambria" panose="02040503050406030204" pitchFamily="18" charset="0"/>
                        <a:ea typeface="Cambria" panose="020405030504060302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4043563334"/>
                  </a:ext>
                </a:extLst>
              </a:tr>
              <a:tr h="558557">
                <a:tc>
                  <a:txBody>
                    <a:bodyPr/>
                    <a:lstStyle/>
                    <a:p>
                      <a:pPr algn="ctr"/>
                      <a:r>
                        <a:rPr lang="en-US" altLang="zh-CN" sz="1800" i="1" dirty="0">
                          <a:latin typeface="Cambria" panose="02040503050406030204" pitchFamily="18" charset="0"/>
                          <a:ea typeface="Cambria" panose="02040503050406030204" pitchFamily="18" charset="0"/>
                        </a:rPr>
                        <a:t>T</a:t>
                      </a:r>
                      <a:r>
                        <a:rPr lang="en-US" altLang="zh-CN" sz="1800" baseline="-25000" dirty="0">
                          <a:latin typeface="Cambria" panose="02040503050406030204" pitchFamily="18" charset="0"/>
                          <a:ea typeface="Cambria" panose="02040503050406030204" pitchFamily="18" charset="0"/>
                        </a:rPr>
                        <a:t>1/2</a:t>
                      </a:r>
                      <a:r>
                        <a:rPr lang="en-US" altLang="zh-CN" sz="1800" dirty="0">
                          <a:latin typeface="Cambria" panose="02040503050406030204" pitchFamily="18" charset="0"/>
                          <a:ea typeface="Cambria" panose="02040503050406030204" pitchFamily="18" charset="0"/>
                        </a:rPr>
                        <a:t> (s)</a:t>
                      </a:r>
                      <a:endParaRPr lang="en-US" sz="1800" dirty="0">
                        <a:latin typeface="Cambria" panose="02040503050406030204" pitchFamily="18" charset="0"/>
                        <a:ea typeface="Cambria" panose="020405030504060302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en-US" sz="1800" dirty="0">
                          <a:latin typeface="Cambria" panose="02040503050406030204" pitchFamily="18" charset="0"/>
                          <a:ea typeface="Cambria" panose="02040503050406030204" pitchFamily="18" charset="0"/>
                        </a:rPr>
                        <a:t>21.3(</a:t>
                      </a:r>
                      <a:r>
                        <a:rPr lang="en-US" altLang="zh-CN" sz="1800" dirty="0">
                          <a:latin typeface="Cambria" panose="02040503050406030204" pitchFamily="18" charset="0"/>
                          <a:ea typeface="Cambria" panose="02040503050406030204" pitchFamily="18" charset="0"/>
                        </a:rPr>
                        <a:t>15)</a:t>
                      </a:r>
                      <a:endParaRPr lang="en-US" sz="1800" dirty="0">
                        <a:latin typeface="Cambria" panose="02040503050406030204" pitchFamily="18" charset="0"/>
                        <a:ea typeface="Cambria" panose="020405030504060302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en-US" sz="1800" dirty="0">
                          <a:latin typeface="Cambria" panose="02040503050406030204" pitchFamily="18" charset="0"/>
                          <a:ea typeface="Cambria" panose="02040503050406030204" pitchFamily="18" charset="0"/>
                        </a:rPr>
                        <a:t>23.0(</a:t>
                      </a:r>
                      <a:r>
                        <a:rPr lang="en-US" altLang="zh-CN" sz="1800" dirty="0">
                          <a:latin typeface="Cambria" panose="02040503050406030204" pitchFamily="18" charset="0"/>
                          <a:ea typeface="Cambria" panose="02040503050406030204" pitchFamily="18" charset="0"/>
                        </a:rPr>
                        <a:t>4)</a:t>
                      </a:r>
                      <a:endParaRPr lang="en-US" sz="1800" dirty="0">
                        <a:latin typeface="Cambria" panose="02040503050406030204" pitchFamily="18" charset="0"/>
                        <a:ea typeface="Cambria" panose="020405030504060302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en-US" sz="1800" dirty="0">
                          <a:latin typeface="Cambria" panose="02040503050406030204" pitchFamily="18" charset="0"/>
                          <a:ea typeface="Cambria" panose="02040503050406030204" pitchFamily="18" charset="0"/>
                        </a:rPr>
                        <a:t>24.0(3)</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2263268250"/>
                  </a:ext>
                </a:extLst>
              </a:tr>
              <a:tr h="558557">
                <a:tc>
                  <a:txBody>
                    <a:bodyPr/>
                    <a:lstStyle/>
                    <a:p>
                      <a:pPr algn="ctr"/>
                      <a:r>
                        <a:rPr lang="en-US" sz="1800" i="1" dirty="0">
                          <a:latin typeface="Cambria" panose="02040503050406030204" pitchFamily="18" charset="0"/>
                          <a:ea typeface="Cambria" panose="02040503050406030204" pitchFamily="18" charset="0"/>
                        </a:rPr>
                        <a:t>Q</a:t>
                      </a:r>
                      <a:r>
                        <a:rPr lang="en-US" sz="1800" baseline="-25000" dirty="0">
                          <a:latin typeface="Cambria" panose="02040503050406030204" pitchFamily="18" charset="0"/>
                          <a:ea typeface="Cambria" panose="02040503050406030204" pitchFamily="18" charset="0"/>
                        </a:rPr>
                        <a:t>EC</a:t>
                      </a:r>
                      <a:r>
                        <a:rPr lang="en-US" sz="1800" dirty="0">
                          <a:latin typeface="Cambria" panose="02040503050406030204" pitchFamily="18" charset="0"/>
                          <a:ea typeface="Cambria" panose="02040503050406030204" pitchFamily="18" charset="0"/>
                        </a:rPr>
                        <a:t> (MeV)</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en-US" sz="1800" dirty="0">
                          <a:latin typeface="Cambria" panose="02040503050406030204" pitchFamily="18" charset="0"/>
                          <a:ea typeface="Cambria" panose="02040503050406030204" pitchFamily="18" charset="0"/>
                        </a:rPr>
                        <a:t>8.7</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en-US" sz="1800" dirty="0">
                          <a:latin typeface="Cambria" panose="02040503050406030204" pitchFamily="18" charset="0"/>
                          <a:ea typeface="Cambria" panose="02040503050406030204" pitchFamily="18" charset="0"/>
                        </a:rPr>
                        <a:t>9.08(10)</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en-US" sz="1800" dirty="0">
                          <a:latin typeface="Cambria" panose="02040503050406030204" pitchFamily="18" charset="0"/>
                          <a:ea typeface="Cambria" panose="02040503050406030204" pitchFamily="18" charset="0"/>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456660314"/>
                  </a:ext>
                </a:extLst>
              </a:tr>
              <a:tr h="558557">
                <a:tc>
                  <a:txBody>
                    <a:bodyPr/>
                    <a:lstStyle/>
                    <a:p>
                      <a:pPr algn="ctr"/>
                      <a:endParaRPr lang="en-US" sz="1800">
                        <a:latin typeface="Cambria" panose="02040503050406030204" pitchFamily="18" charset="0"/>
                        <a:ea typeface="Cambria" panose="020405030504060302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en-US" sz="1800" dirty="0">
                        <a:latin typeface="Cambria" panose="02040503050406030204" pitchFamily="18" charset="0"/>
                        <a:ea typeface="Cambria" panose="020405030504060302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en-US" sz="1800" dirty="0">
                        <a:latin typeface="Cambria" panose="02040503050406030204" pitchFamily="18" charset="0"/>
                        <a:ea typeface="Cambria" panose="020405030504060302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en-US" sz="1800" dirty="0">
                        <a:latin typeface="Cambria" panose="02040503050406030204" pitchFamily="18" charset="0"/>
                        <a:ea typeface="Cambria" panose="020405030504060302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776936805"/>
                  </a:ext>
                </a:extLst>
              </a:tr>
            </a:tbl>
          </a:graphicData>
        </a:graphic>
      </p:graphicFrame>
    </p:spTree>
    <p:extLst>
      <p:ext uri="{BB962C8B-B14F-4D97-AF65-F5344CB8AC3E}">
        <p14:creationId xmlns:p14="http://schemas.microsoft.com/office/powerpoint/2010/main" val="1763982051"/>
      </p:ext>
    </p:extLst>
  </p:cSld>
  <p:clrMapOvr>
    <a:masterClrMapping/>
  </p:clrMapOvr>
</p:sld>
</file>

<file path=ppt/slides/slide4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C1A55738-002A-4350-9A66-59D5A6F79C8E}"/>
              </a:ext>
            </a:extLst>
          </p:cNvPr>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1771801" y="0"/>
            <a:ext cx="5600398" cy="6858000"/>
          </a:xfrm>
          <a:prstGeom prst="rect">
            <a:avLst/>
          </a:prstGeom>
        </p:spPr>
      </p:pic>
      <p:sp>
        <p:nvSpPr>
          <p:cNvPr id="6" name="TextBox 5">
            <a:extLst>
              <a:ext uri="{FF2B5EF4-FFF2-40B4-BE49-F238E27FC236}">
                <a16:creationId xmlns:a16="http://schemas.microsoft.com/office/drawing/2014/main" id="{4CE040F6-C7A2-4087-A7D3-F5AAF5E38386}"/>
              </a:ext>
            </a:extLst>
          </p:cNvPr>
          <p:cNvSpPr txBox="1"/>
          <p:nvPr/>
        </p:nvSpPr>
        <p:spPr>
          <a:xfrm>
            <a:off x="0" y="0"/>
            <a:ext cx="4572000" cy="369332"/>
          </a:xfrm>
          <a:prstGeom prst="rect">
            <a:avLst/>
          </a:prstGeom>
          <a:noFill/>
        </p:spPr>
        <p:txBody>
          <a:bodyPr wrap="square">
            <a:spAutoFit/>
          </a:bodyPr>
          <a:lstStyle/>
          <a:p>
            <a:r>
              <a:rPr lang="en-US" dirty="0"/>
              <a:t>Singh_NPA1972</a:t>
            </a:r>
          </a:p>
        </p:txBody>
      </p:sp>
    </p:spTree>
    <p:extLst>
      <p:ext uri="{BB962C8B-B14F-4D97-AF65-F5344CB8AC3E}">
        <p14:creationId xmlns:p14="http://schemas.microsoft.com/office/powerpoint/2010/main" val="1186043886"/>
      </p:ext>
    </p:extLst>
  </p:cSld>
  <p:clrMapOvr>
    <a:masterClrMapping/>
  </p:clrMapOvr>
</p:sld>
</file>

<file path=ppt/slides/slide4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46AADFF4-0EB7-410D-9C05-12DD7568C3F7}"/>
              </a:ext>
            </a:extLst>
          </p:cNvPr>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350988" y="0"/>
            <a:ext cx="8442024" cy="6858000"/>
          </a:xfrm>
          <a:prstGeom prst="rect">
            <a:avLst/>
          </a:prstGeom>
        </p:spPr>
      </p:pic>
      <p:sp>
        <p:nvSpPr>
          <p:cNvPr id="6" name="TextBox 5">
            <a:extLst>
              <a:ext uri="{FF2B5EF4-FFF2-40B4-BE49-F238E27FC236}">
                <a16:creationId xmlns:a16="http://schemas.microsoft.com/office/drawing/2014/main" id="{F3D94D6F-EF5E-4E14-9E68-7108D215BD7D}"/>
              </a:ext>
            </a:extLst>
          </p:cNvPr>
          <p:cNvSpPr txBox="1"/>
          <p:nvPr/>
        </p:nvSpPr>
        <p:spPr>
          <a:xfrm>
            <a:off x="0" y="0"/>
            <a:ext cx="4572000" cy="369332"/>
          </a:xfrm>
          <a:prstGeom prst="rect">
            <a:avLst/>
          </a:prstGeom>
          <a:noFill/>
        </p:spPr>
        <p:txBody>
          <a:bodyPr wrap="square">
            <a:spAutoFit/>
          </a:bodyPr>
          <a:lstStyle/>
          <a:p>
            <a:r>
              <a:rPr lang="en-US" dirty="0"/>
              <a:t>Oxorn_ZPA1976</a:t>
            </a:r>
          </a:p>
        </p:txBody>
      </p:sp>
    </p:spTree>
    <p:extLst>
      <p:ext uri="{BB962C8B-B14F-4D97-AF65-F5344CB8AC3E}">
        <p14:creationId xmlns:p14="http://schemas.microsoft.com/office/powerpoint/2010/main" val="1488482146"/>
      </p:ext>
    </p:extLst>
  </p:cSld>
  <p:clrMapOvr>
    <a:masterClrMapping/>
  </p:clrMapOvr>
</p:sld>
</file>

<file path=ppt/slides/slide4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474F199B-93F3-4CED-AA47-642CCBA68FFB}"/>
              </a:ext>
            </a:extLst>
          </p:cNvPr>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2076450" y="309562"/>
            <a:ext cx="4991100" cy="6238875"/>
          </a:xfrm>
          <a:prstGeom prst="rect">
            <a:avLst/>
          </a:prstGeom>
        </p:spPr>
      </p:pic>
      <p:pic>
        <p:nvPicPr>
          <p:cNvPr id="7" name="Picture 6">
            <a:extLst>
              <a:ext uri="{FF2B5EF4-FFF2-40B4-BE49-F238E27FC236}">
                <a16:creationId xmlns:a16="http://schemas.microsoft.com/office/drawing/2014/main" id="{809E8AD4-8128-4A3B-A8FE-8DA921C50372}"/>
              </a:ext>
            </a:extLst>
          </p:cNvPr>
          <p:cNvPicPr>
            <a:picLocks noChangeAspect="1"/>
          </p:cNvPicPr>
          <p:nvPr/>
        </p:nvPicPr>
        <p:blipFill>
          <a:blip r:embed="rId3" cstate="print">
            <a:extLst>
              <a:ext uri="{28A0092B-C50C-407E-A947-70E740481C1C}">
                <a14:useLocalDpi xmlns:a14="http://schemas.microsoft.com/office/drawing/2010/main"/>
              </a:ext>
            </a:extLst>
          </a:blip>
          <a:stretch>
            <a:fillRect/>
          </a:stretch>
        </p:blipFill>
        <p:spPr>
          <a:xfrm>
            <a:off x="3535680" y="1967581"/>
            <a:ext cx="752151" cy="2007259"/>
          </a:xfrm>
          <a:prstGeom prst="rect">
            <a:avLst/>
          </a:prstGeom>
        </p:spPr>
      </p:pic>
      <p:pic>
        <p:nvPicPr>
          <p:cNvPr id="8" name="Picture 7">
            <a:extLst>
              <a:ext uri="{FF2B5EF4-FFF2-40B4-BE49-F238E27FC236}">
                <a16:creationId xmlns:a16="http://schemas.microsoft.com/office/drawing/2014/main" id="{56BCAB74-C6F3-408A-BA41-CEC7A4676839}"/>
              </a:ext>
            </a:extLst>
          </p:cNvPr>
          <p:cNvPicPr>
            <a:picLocks noChangeAspect="1"/>
          </p:cNvPicPr>
          <p:nvPr/>
        </p:nvPicPr>
        <p:blipFill rotWithShape="1">
          <a:blip r:embed="rId4" cstate="print">
            <a:extLst>
              <a:ext uri="{28A0092B-C50C-407E-A947-70E740481C1C}">
                <a14:useLocalDpi xmlns:a14="http://schemas.microsoft.com/office/drawing/2010/main"/>
              </a:ext>
            </a:extLst>
          </a:blip>
          <a:srcRect/>
          <a:stretch/>
        </p:blipFill>
        <p:spPr>
          <a:xfrm>
            <a:off x="2794000" y="1457960"/>
            <a:ext cx="797560" cy="650240"/>
          </a:xfrm>
          <a:prstGeom prst="rect">
            <a:avLst/>
          </a:prstGeom>
        </p:spPr>
      </p:pic>
    </p:spTree>
    <p:extLst>
      <p:ext uri="{BB962C8B-B14F-4D97-AF65-F5344CB8AC3E}">
        <p14:creationId xmlns:p14="http://schemas.microsoft.com/office/powerpoint/2010/main" val="3416061902"/>
      </p:ext>
    </p:extLst>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ext Box 9"/>
          <p:cNvSpPr txBox="1">
            <a:spLocks noChangeArrowheads="1"/>
          </p:cNvSpPr>
          <p:nvPr/>
        </p:nvSpPr>
        <p:spPr bwMode="auto">
          <a:xfrm>
            <a:off x="231908" y="5225269"/>
            <a:ext cx="8649793" cy="648512"/>
          </a:xfrm>
          <a:prstGeom prst="rect">
            <a:avLst/>
          </a:prstGeom>
          <a:gradFill>
            <a:gsLst>
              <a:gs pos="0">
                <a:schemeClr val="bg1"/>
              </a:gs>
              <a:gs pos="100000">
                <a:srgbClr val="CCECFF"/>
              </a:gs>
            </a:gsLst>
            <a:path path="shape">
              <a:fillToRect l="50000" t="50000" r="50000" b="50000"/>
            </a:path>
          </a:gradFill>
          <a:ln>
            <a:noFill/>
          </a:ln>
          <a:effectLst/>
        </p:spPr>
        <p:txBody>
          <a:bodyPr wrap="square" lIns="90000" tIns="46800" rIns="90000" bIns="46800">
            <a:spAutoFit/>
          </a:bodyPr>
          <a:lstStyle/>
          <a:p>
            <a:pPr algn="just"/>
            <a:r>
              <a:rPr lang="en-US" altLang="zh-CN" dirty="0">
                <a:latin typeface="Times New Roman" panose="02020603050405020304" pitchFamily="18" charset="0"/>
                <a:cs typeface="Times New Roman" panose="02020603050405020304" pitchFamily="18" charset="0"/>
              </a:rPr>
              <a:t>The contributions from the direct capture to the ground state and from lowest two resonances are taken into account for the calculation of the total reaction rate.</a:t>
            </a:r>
            <a:endParaRPr lang="zh-CN" altLang="en-US" dirty="0">
              <a:latin typeface="Times New Roman" panose="02020603050405020304" pitchFamily="18" charset="0"/>
              <a:cs typeface="Times New Roman" panose="02020603050405020304" pitchFamily="18" charset="0"/>
            </a:endParaRPr>
          </a:p>
        </p:txBody>
      </p:sp>
      <p:sp>
        <p:nvSpPr>
          <p:cNvPr id="9" name="Text Box 9"/>
          <p:cNvSpPr txBox="1">
            <a:spLocks noChangeArrowheads="1"/>
          </p:cNvSpPr>
          <p:nvPr/>
        </p:nvSpPr>
        <p:spPr bwMode="auto">
          <a:xfrm>
            <a:off x="105970" y="841885"/>
            <a:ext cx="8927312" cy="648512"/>
          </a:xfrm>
          <a:prstGeom prst="rect">
            <a:avLst/>
          </a:prstGeom>
          <a:gradFill>
            <a:gsLst>
              <a:gs pos="0">
                <a:schemeClr val="bg1"/>
              </a:gs>
              <a:gs pos="100000">
                <a:srgbClr val="CCECFF"/>
              </a:gs>
            </a:gsLst>
            <a:path path="shape">
              <a:fillToRect l="50000" t="50000" r="50000" b="50000"/>
            </a:path>
          </a:gradFill>
          <a:ln>
            <a:noFill/>
          </a:ln>
          <a:effectLst/>
        </p:spPr>
        <p:txBody>
          <a:bodyPr wrap="square" lIns="90000" tIns="46800" rIns="90000" bIns="46800">
            <a:spAutoFit/>
          </a:bodyPr>
          <a:lstStyle/>
          <a:p>
            <a:pPr algn="just"/>
            <a:r>
              <a:rPr lang="en-US" altLang="zh-CN" dirty="0">
                <a:latin typeface="Times New Roman" panose="02020603050405020304" pitchFamily="18" charset="0"/>
                <a:cs typeface="Times New Roman" panose="02020603050405020304" pitchFamily="18" charset="0"/>
              </a:rPr>
              <a:t>Thermonuclear </a:t>
            </a:r>
            <a:r>
              <a:rPr lang="en-US" altLang="zh-CN" baseline="30000" dirty="0">
                <a:latin typeface="Times New Roman" panose="02020603050405020304" pitchFamily="18" charset="0"/>
                <a:cs typeface="Times New Roman" panose="02020603050405020304" pitchFamily="18" charset="0"/>
              </a:rPr>
              <a:t>26</a:t>
            </a:r>
            <a:r>
              <a:rPr lang="en-US" altLang="zh-CN" dirty="0">
                <a:latin typeface="Times New Roman" panose="02020603050405020304" pitchFamily="18" charset="0"/>
                <a:cs typeface="Times New Roman" panose="02020603050405020304" pitchFamily="18" charset="0"/>
              </a:rPr>
              <a:t>Si(</a:t>
            </a:r>
            <a:r>
              <a:rPr lang="en-US" altLang="zh-CN" i="1" dirty="0">
                <a:latin typeface="Times New Roman" panose="02020603050405020304" pitchFamily="18" charset="0"/>
                <a:cs typeface="Times New Roman" panose="02020603050405020304" pitchFamily="18" charset="0"/>
              </a:rPr>
              <a:t>p</a:t>
            </a:r>
            <a:r>
              <a:rPr lang="en-US" altLang="zh-CN" dirty="0">
                <a:latin typeface="Times New Roman" panose="02020603050405020304" pitchFamily="18" charset="0"/>
                <a:cs typeface="Times New Roman" panose="02020603050405020304" pitchFamily="18" charset="0"/>
              </a:rPr>
              <a:t>,</a:t>
            </a:r>
            <a:r>
              <a:rPr lang="en-US" altLang="zh-CN" i="1" dirty="0">
                <a:latin typeface="Times New Roman" panose="02020603050405020304" pitchFamily="18" charset="0"/>
                <a:cs typeface="Times New Roman" panose="02020603050405020304" pitchFamily="18" charset="0"/>
              </a:rPr>
              <a:t>γ</a:t>
            </a:r>
            <a:r>
              <a:rPr lang="en-US" altLang="zh-CN" dirty="0">
                <a:latin typeface="Times New Roman" panose="02020603050405020304" pitchFamily="18" charset="0"/>
                <a:cs typeface="Times New Roman" panose="02020603050405020304" pitchFamily="18" charset="0"/>
              </a:rPr>
              <a:t>)</a:t>
            </a:r>
            <a:r>
              <a:rPr lang="en-US" altLang="zh-CN" baseline="30000" dirty="0">
                <a:latin typeface="Times New Roman" panose="02020603050405020304" pitchFamily="18" charset="0"/>
                <a:cs typeface="Times New Roman" panose="02020603050405020304" pitchFamily="18" charset="0"/>
              </a:rPr>
              <a:t>27</a:t>
            </a:r>
            <a:r>
              <a:rPr lang="en-US" altLang="zh-CN" dirty="0">
                <a:latin typeface="Times New Roman" panose="02020603050405020304" pitchFamily="18" charset="0"/>
                <a:cs typeface="Times New Roman" panose="02020603050405020304" pitchFamily="18" charset="0"/>
              </a:rPr>
              <a:t>P reaction rate is the incoherent sum of all resonant and </a:t>
            </a:r>
            <a:r>
              <a:rPr lang="en-US" altLang="zh-CN" dirty="0" err="1">
                <a:latin typeface="Times New Roman" panose="02020603050405020304" pitchFamily="18" charset="0"/>
                <a:cs typeface="Times New Roman" panose="02020603050405020304" pitchFamily="18" charset="0"/>
              </a:rPr>
              <a:t>nonresonant</a:t>
            </a:r>
            <a:r>
              <a:rPr lang="en-US" altLang="zh-CN" dirty="0">
                <a:latin typeface="Times New Roman" panose="02020603050405020304" pitchFamily="18" charset="0"/>
                <a:cs typeface="Times New Roman" panose="02020603050405020304" pitchFamily="18" charset="0"/>
              </a:rPr>
              <a:t> capture contributions.</a:t>
            </a:r>
            <a:endParaRPr lang="zh-CN" altLang="en-US" dirty="0">
              <a:latin typeface="Times New Roman" panose="02020603050405020304" pitchFamily="18" charset="0"/>
              <a:cs typeface="Times New Roman" panose="02020603050405020304" pitchFamily="18" charset="0"/>
            </a:endParaRPr>
          </a:p>
        </p:txBody>
      </p:sp>
      <p:sp>
        <p:nvSpPr>
          <p:cNvPr id="11" name="Text Box 3"/>
          <p:cNvSpPr txBox="1">
            <a:spLocks noChangeArrowheads="1"/>
          </p:cNvSpPr>
          <p:nvPr/>
        </p:nvSpPr>
        <p:spPr bwMode="auto">
          <a:xfrm>
            <a:off x="6119867" y="144000"/>
            <a:ext cx="2916183" cy="400110"/>
          </a:xfrm>
          <a:prstGeom prst="rect">
            <a:avLst/>
          </a:prstGeom>
          <a:noFill/>
          <a:ln>
            <a:noFill/>
          </a:ln>
          <a:effectLst/>
        </p:spPr>
        <p:txBody>
          <a:bodyPr wrap="none" anchor="ctr">
            <a:spAutoFit/>
          </a:bodyPr>
          <a:lstStyle>
            <a:lvl1pPr algn="l" eaLnBrk="0" hangingPunct="0">
              <a:defRPr>
                <a:solidFill>
                  <a:schemeClr val="tx1"/>
                </a:solidFill>
                <a:latin typeface="Times New Roman" panose="02020603050405020304" pitchFamily="18" charset="0"/>
                <a:ea typeface="宋体" panose="02010600030101010101" pitchFamily="2" charset="-122"/>
              </a:defRPr>
            </a:lvl1pPr>
            <a:lvl2pPr marL="742950" indent="-285750" algn="l" eaLnBrk="0" hangingPunct="0">
              <a:defRPr>
                <a:solidFill>
                  <a:schemeClr val="tx1"/>
                </a:solidFill>
                <a:latin typeface="Times New Roman" panose="02020603050405020304" pitchFamily="18" charset="0"/>
                <a:ea typeface="宋体" panose="02010600030101010101" pitchFamily="2" charset="-122"/>
              </a:defRPr>
            </a:lvl2pPr>
            <a:lvl3pPr marL="1143000" indent="-228600" algn="l" eaLnBrk="0" hangingPunct="0">
              <a:defRPr>
                <a:solidFill>
                  <a:schemeClr val="tx1"/>
                </a:solidFill>
                <a:latin typeface="Times New Roman" panose="02020603050405020304" pitchFamily="18" charset="0"/>
                <a:ea typeface="宋体" panose="02010600030101010101" pitchFamily="2" charset="-122"/>
              </a:defRPr>
            </a:lvl3pPr>
            <a:lvl4pPr marL="1600200" indent="-228600" algn="l" eaLnBrk="0" hangingPunct="0">
              <a:defRPr>
                <a:solidFill>
                  <a:schemeClr val="tx1"/>
                </a:solidFill>
                <a:latin typeface="Times New Roman" panose="02020603050405020304" pitchFamily="18" charset="0"/>
                <a:ea typeface="宋体" panose="02010600030101010101" pitchFamily="2" charset="-122"/>
              </a:defRPr>
            </a:lvl4pPr>
            <a:lvl5pPr marL="2057400" indent="-228600" algn="l" eaLnBrk="0" hangingPunct="0">
              <a:defRPr>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Times New Roman" panose="02020603050405020304" pitchFamily="18" charset="0"/>
                <a:ea typeface="宋体" panose="02010600030101010101" pitchFamily="2" charset="-122"/>
              </a:defRPr>
            </a:lvl9pPr>
          </a:lstStyle>
          <a:p>
            <a:pPr algn="r" eaLnBrk="1" hangingPunct="1"/>
            <a:r>
              <a:rPr lang="en-US" altLang="zh-CN" sz="2000" b="1" dirty="0">
                <a:solidFill>
                  <a:schemeClr val="bg1"/>
                </a:solidFill>
              </a:rPr>
              <a:t>Reaction rate calculation</a:t>
            </a:r>
          </a:p>
        </p:txBody>
      </p:sp>
      <p:pic>
        <p:nvPicPr>
          <p:cNvPr id="14" name="图片 13"/>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91439" y="3408860"/>
            <a:ext cx="4418181" cy="648000"/>
          </a:xfrm>
          <a:prstGeom prst="rect">
            <a:avLst/>
          </a:prstGeom>
        </p:spPr>
      </p:pic>
      <p:pic>
        <p:nvPicPr>
          <p:cNvPr id="15" name="图片 14"/>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4556805" y="3354860"/>
            <a:ext cx="4476477" cy="756000"/>
          </a:xfrm>
          <a:prstGeom prst="rect">
            <a:avLst/>
          </a:prstGeom>
        </p:spPr>
      </p:pic>
      <p:pic>
        <p:nvPicPr>
          <p:cNvPr id="17" name="图片 16"/>
          <p:cNvPicPr>
            <a:picLocks noChangeAspect="1"/>
          </p:cNvPicPr>
          <p:nvPr/>
        </p:nvPicPr>
        <p:blipFill>
          <a:blip r:embed="rId5">
            <a:extLst>
              <a:ext uri="{28A0092B-C50C-407E-A947-70E740481C1C}">
                <a14:useLocalDpi xmlns:a14="http://schemas.microsoft.com/office/drawing/2010/main"/>
              </a:ext>
            </a:extLst>
          </a:blip>
          <a:stretch>
            <a:fillRect/>
          </a:stretch>
        </p:blipFill>
        <p:spPr>
          <a:xfrm>
            <a:off x="280138" y="2423137"/>
            <a:ext cx="2863592" cy="648000"/>
          </a:xfrm>
          <a:prstGeom prst="rect">
            <a:avLst/>
          </a:prstGeom>
        </p:spPr>
      </p:pic>
      <p:pic>
        <p:nvPicPr>
          <p:cNvPr id="18" name="图片 17"/>
          <p:cNvPicPr>
            <a:picLocks noChangeAspect="1"/>
          </p:cNvPicPr>
          <p:nvPr/>
        </p:nvPicPr>
        <p:blipFill>
          <a:blip r:embed="rId6">
            <a:extLst>
              <a:ext uri="{28A0092B-C50C-407E-A947-70E740481C1C}">
                <a14:useLocalDpi xmlns:a14="http://schemas.microsoft.com/office/drawing/2010/main"/>
              </a:ext>
            </a:extLst>
          </a:blip>
          <a:stretch>
            <a:fillRect/>
          </a:stretch>
        </p:blipFill>
        <p:spPr>
          <a:xfrm>
            <a:off x="105970" y="1725414"/>
            <a:ext cx="4207868" cy="360000"/>
          </a:xfrm>
          <a:prstGeom prst="rect">
            <a:avLst/>
          </a:prstGeom>
        </p:spPr>
      </p:pic>
      <p:pic>
        <p:nvPicPr>
          <p:cNvPr id="19" name="图片 18"/>
          <p:cNvPicPr>
            <a:picLocks noChangeAspect="1"/>
          </p:cNvPicPr>
          <p:nvPr/>
        </p:nvPicPr>
        <p:blipFill>
          <a:blip r:embed="rId7">
            <a:extLst>
              <a:ext uri="{28A0092B-C50C-407E-A947-70E740481C1C}">
                <a14:useLocalDpi xmlns:a14="http://schemas.microsoft.com/office/drawing/2010/main"/>
              </a:ext>
            </a:extLst>
          </a:blip>
          <a:stretch>
            <a:fillRect/>
          </a:stretch>
        </p:blipFill>
        <p:spPr>
          <a:xfrm>
            <a:off x="4364510" y="1581414"/>
            <a:ext cx="3706318" cy="648000"/>
          </a:xfrm>
          <a:prstGeom prst="rect">
            <a:avLst/>
          </a:prstGeom>
        </p:spPr>
      </p:pic>
      <p:pic>
        <p:nvPicPr>
          <p:cNvPr id="3" name="图片 2"/>
          <p:cNvPicPr>
            <a:picLocks noChangeAspect="1"/>
          </p:cNvPicPr>
          <p:nvPr/>
        </p:nvPicPr>
        <p:blipFill>
          <a:blip r:embed="rId8">
            <a:extLst>
              <a:ext uri="{28A0092B-C50C-407E-A947-70E740481C1C}">
                <a14:useLocalDpi xmlns:a14="http://schemas.microsoft.com/office/drawing/2010/main"/>
              </a:ext>
            </a:extLst>
          </a:blip>
          <a:stretch>
            <a:fillRect/>
          </a:stretch>
        </p:blipFill>
        <p:spPr>
          <a:xfrm>
            <a:off x="280138" y="4317250"/>
            <a:ext cx="3632065" cy="705048"/>
          </a:xfrm>
          <a:prstGeom prst="rect">
            <a:avLst/>
          </a:prstGeom>
        </p:spPr>
      </p:pic>
    </p:spTree>
    <p:extLst>
      <p:ext uri="{BB962C8B-B14F-4D97-AF65-F5344CB8AC3E}">
        <p14:creationId xmlns:p14="http://schemas.microsoft.com/office/powerpoint/2010/main" val="214628432"/>
      </p:ext>
    </p:extLst>
  </p:cSld>
  <p:clrMapOvr>
    <a:masterClrMapping/>
  </p:clrMapOvr>
</p:sld>
</file>

<file path=ppt/slides/slide4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a:extLst>
              <a:ext uri="{FF2B5EF4-FFF2-40B4-BE49-F238E27FC236}">
                <a16:creationId xmlns:a16="http://schemas.microsoft.com/office/drawing/2014/main" id="{2D8E358D-C8E4-4A8E-A494-C10578515120}"/>
              </a:ext>
            </a:extLst>
          </p:cNvPr>
          <p:cNvSpPr txBox="1"/>
          <p:nvPr/>
        </p:nvSpPr>
        <p:spPr>
          <a:xfrm>
            <a:off x="0" y="0"/>
            <a:ext cx="9144000" cy="3139321"/>
          </a:xfrm>
          <a:prstGeom prst="rect">
            <a:avLst/>
          </a:prstGeom>
          <a:noFill/>
        </p:spPr>
        <p:txBody>
          <a:bodyPr wrap="square">
            <a:spAutoFit/>
          </a:bodyPr>
          <a:lstStyle/>
          <a:p>
            <a:pPr marL="0" marR="0" algn="just">
              <a:spcBef>
                <a:spcPts val="0"/>
              </a:spcBef>
              <a:spcAft>
                <a:spcPts val="0"/>
              </a:spcAft>
            </a:pPr>
            <a:r>
              <a:rPr lang="en-US" sz="1800" dirty="0">
                <a:solidFill>
                  <a:srgbClr val="000000"/>
                </a:solidFill>
                <a:effectLst/>
                <a:latin typeface="Calibri" panose="020F0502020204030204" pitchFamily="34" charset="0"/>
                <a:ea typeface="等线" panose="02010600030101010101" pitchFamily="2" charset="-122"/>
              </a:rPr>
              <a:t>Hi,</a:t>
            </a:r>
            <a:endParaRPr lang="en-US" sz="1600" dirty="0">
              <a:effectLst/>
              <a:latin typeface="Calibri" panose="020F0502020204030204" pitchFamily="34" charset="0"/>
              <a:ea typeface="等线" panose="02010600030101010101" pitchFamily="2" charset="-122"/>
            </a:endParaRPr>
          </a:p>
          <a:p>
            <a:pPr marL="0" marR="0" algn="just">
              <a:spcBef>
                <a:spcPts val="0"/>
              </a:spcBef>
              <a:spcAft>
                <a:spcPts val="0"/>
              </a:spcAft>
            </a:pPr>
            <a:r>
              <a:rPr lang="en-US" sz="1800" dirty="0">
                <a:solidFill>
                  <a:srgbClr val="000000"/>
                </a:solidFill>
                <a:effectLst/>
                <a:latin typeface="Calibri" panose="020F0502020204030204" pitchFamily="34" charset="0"/>
                <a:ea typeface="等线" panose="02010600030101010101" pitchFamily="2" charset="-122"/>
              </a:rPr>
              <a:t> </a:t>
            </a:r>
            <a:endParaRPr lang="en-US" sz="1600" dirty="0">
              <a:effectLst/>
              <a:latin typeface="Calibri" panose="020F0502020204030204" pitchFamily="34" charset="0"/>
              <a:ea typeface="等线" panose="02010600030101010101" pitchFamily="2" charset="-122"/>
            </a:endParaRPr>
          </a:p>
          <a:p>
            <a:pPr marL="0" marR="0" algn="just">
              <a:spcBef>
                <a:spcPts val="0"/>
              </a:spcBef>
              <a:spcAft>
                <a:spcPts val="0"/>
              </a:spcAft>
            </a:pPr>
            <a:r>
              <a:rPr lang="en-US" sz="1800" dirty="0">
                <a:solidFill>
                  <a:srgbClr val="000000"/>
                </a:solidFill>
                <a:effectLst/>
                <a:latin typeface="Calibri" panose="020F0502020204030204" pitchFamily="34" charset="0"/>
                <a:ea typeface="等线" panose="02010600030101010101" pitchFamily="2" charset="-122"/>
              </a:rPr>
              <a:t>I ran the simulation for 73Kr decay, and these are the figures I got. For the lifetime of proton emitting states we assumed that we only can decay via proton, which looks like is assumed in ENSDF (every state about ~4 MeV is only proton emitting). The proton spectrum looks correct, but the X-rays and lifetimes we calculate are wrong. Since I used the ratios of Br/Se X-rays from the Giovinazzo paper in the simulation, we should get ratios around 0.2. This is not what we see. If fact it is similar to the 110Sb case, where we get a lot of Sn (Br) X-rays, and hardly any Cd (in this case Se) X-rays. I wonder what I could be doing wrong, and if it is in the simulation or analysis.</a:t>
            </a:r>
          </a:p>
          <a:p>
            <a:pPr marL="0" marR="0" algn="just">
              <a:spcBef>
                <a:spcPts val="0"/>
              </a:spcBef>
              <a:spcAft>
                <a:spcPts val="0"/>
              </a:spcAft>
            </a:pPr>
            <a:r>
              <a:rPr lang="en-US" sz="1600" dirty="0">
                <a:solidFill>
                  <a:srgbClr val="000000"/>
                </a:solidFill>
                <a:effectLst/>
                <a:latin typeface="Calibri" panose="020F0502020204030204" pitchFamily="34" charset="0"/>
                <a:ea typeface="等线" panose="02010600030101010101" pitchFamily="2" charset="-122"/>
              </a:rPr>
              <a:t>-Joe</a:t>
            </a:r>
            <a:endParaRPr lang="en-US" sz="1600" dirty="0">
              <a:effectLst/>
              <a:latin typeface="Calibri" panose="020F0502020204030204" pitchFamily="34" charset="0"/>
              <a:ea typeface="等线" panose="02010600030101010101" pitchFamily="2" charset="-122"/>
            </a:endParaRPr>
          </a:p>
        </p:txBody>
      </p:sp>
      <p:pic>
        <p:nvPicPr>
          <p:cNvPr id="2050" name="img503955">
            <a:extLst>
              <a:ext uri="{FF2B5EF4-FFF2-40B4-BE49-F238E27FC236}">
                <a16:creationId xmlns:a16="http://schemas.microsoft.com/office/drawing/2014/main" id="{CA24C710-96F2-43F4-81F7-9E3F86A4F26A}"/>
              </a:ext>
            </a:extLst>
          </p:cNvPr>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1" y="3031061"/>
            <a:ext cx="5634181" cy="38269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059337314"/>
      </p:ext>
    </p:extLst>
  </p:cSld>
  <p:clrMapOvr>
    <a:masterClrMapping/>
  </p:clrMapOvr>
</p:sld>
</file>

<file path=ppt/slides/slide4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a:extLst>
              <a:ext uri="{FF2B5EF4-FFF2-40B4-BE49-F238E27FC236}">
                <a16:creationId xmlns:a16="http://schemas.microsoft.com/office/drawing/2014/main" id="{EEB37ABE-0C93-4CA9-B8F0-0DB6A0FA6719}"/>
              </a:ext>
            </a:extLst>
          </p:cNvPr>
          <p:cNvSpPr txBox="1"/>
          <p:nvPr/>
        </p:nvSpPr>
        <p:spPr>
          <a:xfrm>
            <a:off x="0" y="0"/>
            <a:ext cx="9144000" cy="6786473"/>
          </a:xfrm>
          <a:prstGeom prst="rect">
            <a:avLst/>
          </a:prstGeom>
          <a:noFill/>
        </p:spPr>
        <p:txBody>
          <a:bodyPr wrap="square">
            <a:spAutoFit/>
          </a:bodyPr>
          <a:lstStyle/>
          <a:p>
            <a:pPr marL="0" marR="0">
              <a:spcBef>
                <a:spcPts val="0"/>
              </a:spcBef>
              <a:spcAft>
                <a:spcPts val="0"/>
              </a:spcAft>
            </a:pPr>
            <a:r>
              <a:rPr lang="en-US" sz="1500" dirty="0">
                <a:solidFill>
                  <a:srgbClr val="000000"/>
                </a:solidFill>
                <a:effectLst/>
                <a:latin typeface="Calibri" panose="020F0502020204030204" pitchFamily="34" charset="0"/>
                <a:ea typeface="等线" panose="02010600030101010101" pitchFamily="2" charset="-122"/>
              </a:rPr>
              <a:t>Hi,</a:t>
            </a:r>
            <a:endParaRPr lang="en-US" sz="1500" dirty="0">
              <a:effectLst/>
              <a:latin typeface="Calibri" panose="020F0502020204030204" pitchFamily="34" charset="0"/>
              <a:ea typeface="等线" panose="02010600030101010101" pitchFamily="2" charset="-122"/>
            </a:endParaRPr>
          </a:p>
          <a:p>
            <a:pPr marL="0" marR="0">
              <a:spcBef>
                <a:spcPts val="0"/>
              </a:spcBef>
              <a:spcAft>
                <a:spcPts val="0"/>
              </a:spcAft>
            </a:pPr>
            <a:r>
              <a:rPr lang="en-US" sz="1500" dirty="0">
                <a:solidFill>
                  <a:srgbClr val="000000"/>
                </a:solidFill>
                <a:effectLst/>
                <a:latin typeface="Calibri" panose="020F0502020204030204" pitchFamily="34" charset="0"/>
                <a:ea typeface="等线" panose="02010600030101010101" pitchFamily="2" charset="-122"/>
              </a:rPr>
              <a:t> </a:t>
            </a:r>
            <a:endParaRPr lang="en-US" sz="1500" dirty="0">
              <a:effectLst/>
              <a:latin typeface="Calibri" panose="020F0502020204030204" pitchFamily="34" charset="0"/>
              <a:ea typeface="等线" panose="02010600030101010101" pitchFamily="2" charset="-122"/>
            </a:endParaRPr>
          </a:p>
          <a:p>
            <a:pPr marL="0" marR="0">
              <a:spcBef>
                <a:spcPts val="0"/>
              </a:spcBef>
              <a:spcAft>
                <a:spcPts val="0"/>
              </a:spcAft>
            </a:pPr>
            <a:r>
              <a:rPr lang="en-US" sz="1500" dirty="0">
                <a:solidFill>
                  <a:srgbClr val="000000"/>
                </a:solidFill>
                <a:effectLst/>
                <a:latin typeface="Calibri" panose="020F0502020204030204" pitchFamily="34" charset="0"/>
                <a:ea typeface="等线" panose="02010600030101010101" pitchFamily="2" charset="-122"/>
              </a:rPr>
              <a:t>In the proposal you say we get 5083 coincidences per hour. This would be 122,000 coincidences per day, are we still asking for 80 hours of measurement time? I think this may be a typo and should be 24 hours.</a:t>
            </a:r>
            <a:endParaRPr lang="en-US" sz="1500" dirty="0">
              <a:effectLst/>
              <a:latin typeface="Calibri" panose="020F0502020204030204" pitchFamily="34" charset="0"/>
              <a:ea typeface="等线" panose="02010600030101010101" pitchFamily="2" charset="-122"/>
            </a:endParaRPr>
          </a:p>
          <a:p>
            <a:pPr marL="0" marR="0">
              <a:spcBef>
                <a:spcPts val="0"/>
              </a:spcBef>
              <a:spcAft>
                <a:spcPts val="0"/>
              </a:spcAft>
            </a:pPr>
            <a:r>
              <a:rPr lang="en-US" sz="1500" dirty="0">
                <a:solidFill>
                  <a:srgbClr val="000000"/>
                </a:solidFill>
                <a:effectLst/>
                <a:latin typeface="Calibri" panose="020F0502020204030204" pitchFamily="34" charset="0"/>
                <a:ea typeface="等线" panose="02010600030101010101" pitchFamily="2" charset="-122"/>
              </a:rPr>
              <a:t> </a:t>
            </a:r>
            <a:endParaRPr lang="en-US" sz="1500" dirty="0">
              <a:effectLst/>
              <a:latin typeface="Calibri" panose="020F0502020204030204" pitchFamily="34" charset="0"/>
              <a:ea typeface="等线" panose="02010600030101010101" pitchFamily="2" charset="-122"/>
            </a:endParaRPr>
          </a:p>
          <a:p>
            <a:pPr marL="0" marR="0">
              <a:spcBef>
                <a:spcPts val="0"/>
              </a:spcBef>
              <a:spcAft>
                <a:spcPts val="0"/>
              </a:spcAft>
            </a:pPr>
            <a:r>
              <a:rPr lang="en-US" sz="1500" dirty="0">
                <a:solidFill>
                  <a:srgbClr val="000000"/>
                </a:solidFill>
                <a:effectLst/>
                <a:latin typeface="Calibri" panose="020F0502020204030204" pitchFamily="34" charset="0"/>
                <a:ea typeface="等线" panose="02010600030101010101" pitchFamily="2" charset="-122"/>
              </a:rPr>
              <a:t>X-ray detection efficiency in the region of interest (10-13 keV): We have an intrinsic efficiency of 60.909% (60,909/100,000 X-rays shot at our detector were observed in the </a:t>
            </a:r>
            <a:r>
              <a:rPr lang="en-US" sz="1500" dirty="0" err="1">
                <a:solidFill>
                  <a:srgbClr val="000000"/>
                </a:solidFill>
                <a:effectLst/>
                <a:latin typeface="Calibri" panose="020F0502020204030204" pitchFamily="34" charset="0"/>
                <a:ea typeface="等线" panose="02010600030101010101" pitchFamily="2" charset="-122"/>
              </a:rPr>
              <a:t>geant</a:t>
            </a:r>
            <a:r>
              <a:rPr lang="en-US" sz="1500" dirty="0">
                <a:solidFill>
                  <a:srgbClr val="000000"/>
                </a:solidFill>
                <a:effectLst/>
                <a:latin typeface="Calibri" panose="020F0502020204030204" pitchFamily="34" charset="0"/>
                <a:ea typeface="等线" panose="02010600030101010101" pitchFamily="2" charset="-122"/>
              </a:rPr>
              <a:t> simulation). The geometric efficiency of our detector is 15.24%. This gives an overall X-ray detection efficiency of 9.28%.</a:t>
            </a:r>
            <a:endParaRPr lang="en-US" sz="1500" dirty="0">
              <a:effectLst/>
              <a:latin typeface="Calibri" panose="020F0502020204030204" pitchFamily="34" charset="0"/>
              <a:ea typeface="等线" panose="02010600030101010101" pitchFamily="2" charset="-122"/>
            </a:endParaRPr>
          </a:p>
          <a:p>
            <a:pPr marL="0" marR="0">
              <a:spcBef>
                <a:spcPts val="0"/>
              </a:spcBef>
              <a:spcAft>
                <a:spcPts val="0"/>
              </a:spcAft>
            </a:pPr>
            <a:r>
              <a:rPr lang="en-US" sz="1500" dirty="0">
                <a:solidFill>
                  <a:srgbClr val="000000"/>
                </a:solidFill>
                <a:effectLst/>
                <a:latin typeface="Calibri" panose="020F0502020204030204" pitchFamily="34" charset="0"/>
                <a:ea typeface="等线" panose="02010600030101010101" pitchFamily="2" charset="-122"/>
              </a:rPr>
              <a:t> </a:t>
            </a:r>
            <a:endParaRPr lang="en-US" sz="1500" dirty="0">
              <a:effectLst/>
              <a:latin typeface="Calibri" panose="020F0502020204030204" pitchFamily="34" charset="0"/>
              <a:ea typeface="等线" panose="02010600030101010101" pitchFamily="2" charset="-122"/>
            </a:endParaRPr>
          </a:p>
          <a:p>
            <a:pPr marL="0" marR="0">
              <a:spcBef>
                <a:spcPts val="0"/>
              </a:spcBef>
              <a:spcAft>
                <a:spcPts val="0"/>
              </a:spcAft>
            </a:pPr>
            <a:r>
              <a:rPr lang="en-US" sz="1500" dirty="0">
                <a:solidFill>
                  <a:srgbClr val="000000"/>
                </a:solidFill>
                <a:effectLst/>
                <a:latin typeface="Calibri" panose="020F0502020204030204" pitchFamily="34" charset="0"/>
                <a:ea typeface="等线" panose="02010600030101010101" pitchFamily="2" charset="-122"/>
              </a:rPr>
              <a:t>Proton detection efficiency: As long as the protons are emitted in the direction of our detector, we will see them. I confirmed this by running a few proton beams at different energies directly at our silicon detectors, from  keV to 3.5 MeV, in all cases we see 100% of them.  This means that our efficiency is determined by the solid angle covered by our delta E detector, which amounts to 9.15%. I have also attached a 1D and 2D spectrum of the protons from the 73Kr simulation. The number of protons in the spectra is about 5.2e6 (without subtraction of beta background). </a:t>
            </a:r>
            <a:endParaRPr lang="en-US" sz="1500" dirty="0">
              <a:effectLst/>
              <a:latin typeface="Calibri" panose="020F0502020204030204" pitchFamily="34" charset="0"/>
              <a:ea typeface="等线" panose="02010600030101010101" pitchFamily="2" charset="-122"/>
            </a:endParaRPr>
          </a:p>
          <a:p>
            <a:pPr marL="0" marR="0">
              <a:spcBef>
                <a:spcPts val="0"/>
              </a:spcBef>
              <a:spcAft>
                <a:spcPts val="0"/>
              </a:spcAft>
            </a:pPr>
            <a:r>
              <a:rPr lang="en-US" sz="1500" dirty="0">
                <a:solidFill>
                  <a:srgbClr val="000000"/>
                </a:solidFill>
                <a:effectLst/>
                <a:latin typeface="Calibri" panose="020F0502020204030204" pitchFamily="34" charset="0"/>
                <a:ea typeface="等线" panose="02010600030101010101" pitchFamily="2" charset="-122"/>
              </a:rPr>
              <a:t> </a:t>
            </a:r>
            <a:endParaRPr lang="en-US" sz="1500" dirty="0">
              <a:effectLst/>
              <a:latin typeface="Calibri" panose="020F0502020204030204" pitchFamily="34" charset="0"/>
              <a:ea typeface="等线" panose="02010600030101010101" pitchFamily="2" charset="-122"/>
            </a:endParaRPr>
          </a:p>
          <a:p>
            <a:pPr marL="0" marR="0">
              <a:spcBef>
                <a:spcPts val="0"/>
              </a:spcBef>
              <a:spcAft>
                <a:spcPts val="0"/>
              </a:spcAft>
            </a:pPr>
            <a:r>
              <a:rPr lang="en-US" sz="1500" dirty="0">
                <a:solidFill>
                  <a:srgbClr val="000000"/>
                </a:solidFill>
                <a:effectLst/>
                <a:latin typeface="Calibri" panose="020F0502020204030204" pitchFamily="34" charset="0"/>
                <a:ea typeface="等线" panose="02010600030101010101" pitchFamily="2" charset="-122"/>
              </a:rPr>
              <a:t>73Kr yields from LISE: I ran the monte </a:t>
            </a:r>
            <a:r>
              <a:rPr lang="en-US" sz="1500" dirty="0" err="1">
                <a:solidFill>
                  <a:srgbClr val="000000"/>
                </a:solidFill>
                <a:effectLst/>
                <a:latin typeface="Calibri" panose="020F0502020204030204" pitchFamily="34" charset="0"/>
                <a:ea typeface="等线" panose="02010600030101010101" pitchFamily="2" charset="-122"/>
              </a:rPr>
              <a:t>carlo</a:t>
            </a:r>
            <a:r>
              <a:rPr lang="en-US" sz="1500" dirty="0">
                <a:solidFill>
                  <a:srgbClr val="000000"/>
                </a:solidFill>
                <a:effectLst/>
                <a:latin typeface="Calibri" panose="020F0502020204030204" pitchFamily="34" charset="0"/>
                <a:ea typeface="等线" panose="02010600030101010101" pitchFamily="2" charset="-122"/>
              </a:rPr>
              <a:t> simulations in LISE for beam rate right after the stripper, and again right at the end of ARIS (after DB5_PIN). I attached pictures of the results. After the stripper we get a rate of 3.09e6 pps, and after the DB5_PIN we get a rate of 3.193e5 pps (transmission of 10.3%). If I ask LISE to run a full simulation we get an "Ion Production Rate" of 4.32e5 pps and a "Total Ion Transmission" of 13.739%, so they are comparable. Maybe I can chat with someone tomorrow about this to make sure I've got it right, but I think the LISE monte </a:t>
            </a:r>
            <a:r>
              <a:rPr lang="en-US" sz="1500" dirty="0" err="1">
                <a:solidFill>
                  <a:srgbClr val="000000"/>
                </a:solidFill>
                <a:effectLst/>
                <a:latin typeface="Calibri" panose="020F0502020204030204" pitchFamily="34" charset="0"/>
                <a:ea typeface="等线" panose="02010600030101010101" pitchFamily="2" charset="-122"/>
              </a:rPr>
              <a:t>carlo</a:t>
            </a:r>
            <a:r>
              <a:rPr lang="en-US" sz="1500" dirty="0">
                <a:solidFill>
                  <a:srgbClr val="000000"/>
                </a:solidFill>
                <a:effectLst/>
                <a:latin typeface="Calibri" panose="020F0502020204030204" pitchFamily="34" charset="0"/>
                <a:ea typeface="等线" panose="02010600030101010101" pitchFamily="2" charset="-122"/>
              </a:rPr>
              <a:t> simulations should be pretty reliable. This does not account for the loss in stopping the beam as far as I am aware, just the transmission through ARIS.</a:t>
            </a:r>
            <a:endParaRPr lang="en-US" sz="1500" dirty="0">
              <a:effectLst/>
              <a:latin typeface="Calibri" panose="020F0502020204030204" pitchFamily="34" charset="0"/>
              <a:ea typeface="等线" panose="02010600030101010101" pitchFamily="2" charset="-122"/>
            </a:endParaRPr>
          </a:p>
          <a:p>
            <a:pPr marL="0" marR="0">
              <a:spcBef>
                <a:spcPts val="0"/>
              </a:spcBef>
              <a:spcAft>
                <a:spcPts val="0"/>
              </a:spcAft>
            </a:pPr>
            <a:r>
              <a:rPr lang="en-US" sz="1500" dirty="0">
                <a:solidFill>
                  <a:srgbClr val="000000"/>
                </a:solidFill>
                <a:effectLst/>
                <a:latin typeface="Calibri" panose="020F0502020204030204" pitchFamily="34" charset="0"/>
                <a:ea typeface="等线" panose="02010600030101010101" pitchFamily="2" charset="-122"/>
              </a:rPr>
              <a:t> </a:t>
            </a:r>
            <a:endParaRPr lang="en-US" sz="1500" dirty="0">
              <a:effectLst/>
              <a:latin typeface="Calibri" panose="020F0502020204030204" pitchFamily="34" charset="0"/>
              <a:ea typeface="等线" panose="02010600030101010101" pitchFamily="2" charset="-122"/>
            </a:endParaRPr>
          </a:p>
          <a:p>
            <a:pPr marL="0" marR="0">
              <a:spcBef>
                <a:spcPts val="0"/>
              </a:spcBef>
              <a:spcAft>
                <a:spcPts val="0"/>
              </a:spcAft>
            </a:pPr>
            <a:r>
              <a:rPr lang="en-US" sz="1500" dirty="0">
                <a:solidFill>
                  <a:srgbClr val="000000"/>
                </a:solidFill>
                <a:effectLst/>
                <a:latin typeface="Calibri" panose="020F0502020204030204" pitchFamily="34" charset="0"/>
                <a:ea typeface="等线" panose="02010600030101010101" pitchFamily="2" charset="-122"/>
              </a:rPr>
              <a:t>Mechanical Design Drawing: Attached.</a:t>
            </a:r>
            <a:endParaRPr lang="en-US" sz="1500" dirty="0">
              <a:effectLst/>
              <a:latin typeface="Calibri" panose="020F0502020204030204" pitchFamily="34" charset="0"/>
              <a:ea typeface="等线" panose="02010600030101010101" pitchFamily="2" charset="-122"/>
            </a:endParaRPr>
          </a:p>
          <a:p>
            <a:pPr marL="0" marR="0">
              <a:spcBef>
                <a:spcPts val="0"/>
              </a:spcBef>
              <a:spcAft>
                <a:spcPts val="0"/>
              </a:spcAft>
            </a:pPr>
            <a:r>
              <a:rPr lang="en-US" sz="1500" dirty="0">
                <a:solidFill>
                  <a:srgbClr val="000000"/>
                </a:solidFill>
                <a:effectLst/>
                <a:latin typeface="Calibri" panose="020F0502020204030204" pitchFamily="34" charset="0"/>
                <a:ea typeface="等线" panose="02010600030101010101" pitchFamily="2" charset="-122"/>
              </a:rPr>
              <a:t> </a:t>
            </a:r>
            <a:endParaRPr lang="en-US" sz="1500" dirty="0">
              <a:effectLst/>
              <a:latin typeface="Calibri" panose="020F0502020204030204" pitchFamily="34" charset="0"/>
              <a:ea typeface="等线" panose="02010600030101010101" pitchFamily="2" charset="-122"/>
            </a:endParaRPr>
          </a:p>
          <a:p>
            <a:pPr marL="0" marR="0">
              <a:spcBef>
                <a:spcPts val="0"/>
              </a:spcBef>
              <a:spcAft>
                <a:spcPts val="0"/>
              </a:spcAft>
            </a:pPr>
            <a:r>
              <a:rPr lang="en-US" sz="1500" dirty="0">
                <a:solidFill>
                  <a:srgbClr val="000000"/>
                </a:solidFill>
                <a:effectLst/>
                <a:latin typeface="Calibri" panose="020F0502020204030204" pitchFamily="34" charset="0"/>
                <a:ea typeface="等线" panose="02010600030101010101" pitchFamily="2" charset="-122"/>
              </a:rPr>
              <a:t>Let me know if there is anything else I should look into, I am still trying to figure out why we don't see the expected number of Se X-rays.</a:t>
            </a:r>
            <a:endParaRPr lang="en-US" sz="1500" dirty="0">
              <a:effectLst/>
              <a:latin typeface="Calibri" panose="020F0502020204030204" pitchFamily="34" charset="0"/>
              <a:ea typeface="等线" panose="02010600030101010101" pitchFamily="2" charset="-122"/>
            </a:endParaRPr>
          </a:p>
          <a:p>
            <a:pPr marL="0" marR="0">
              <a:spcBef>
                <a:spcPts val="0"/>
              </a:spcBef>
              <a:spcAft>
                <a:spcPts val="0"/>
              </a:spcAft>
            </a:pPr>
            <a:r>
              <a:rPr lang="en-US" sz="1500" dirty="0">
                <a:solidFill>
                  <a:srgbClr val="000000"/>
                </a:solidFill>
                <a:effectLst/>
                <a:latin typeface="Calibri" panose="020F0502020204030204" pitchFamily="34" charset="0"/>
                <a:ea typeface="等线" panose="02010600030101010101" pitchFamily="2" charset="-122"/>
              </a:rPr>
              <a:t> </a:t>
            </a:r>
            <a:endParaRPr lang="en-US" sz="1500" dirty="0">
              <a:effectLst/>
              <a:latin typeface="Calibri" panose="020F0502020204030204" pitchFamily="34" charset="0"/>
              <a:ea typeface="等线" panose="02010600030101010101" pitchFamily="2" charset="-122"/>
            </a:endParaRPr>
          </a:p>
          <a:p>
            <a:pPr marL="0" marR="0">
              <a:spcBef>
                <a:spcPts val="0"/>
              </a:spcBef>
              <a:spcAft>
                <a:spcPts val="0"/>
              </a:spcAft>
            </a:pPr>
            <a:r>
              <a:rPr lang="en-US" sz="1500" dirty="0">
                <a:solidFill>
                  <a:srgbClr val="000000"/>
                </a:solidFill>
                <a:effectLst/>
                <a:latin typeface="Calibri" panose="020F0502020204030204" pitchFamily="34" charset="0"/>
                <a:ea typeface="等线" panose="02010600030101010101" pitchFamily="2" charset="-122"/>
              </a:rPr>
              <a:t>-Joe</a:t>
            </a:r>
            <a:endParaRPr lang="en-US" sz="1500" dirty="0">
              <a:effectLst/>
              <a:latin typeface="Calibri" panose="020F0502020204030204" pitchFamily="34" charset="0"/>
              <a:ea typeface="等线" panose="02010600030101010101" pitchFamily="2" charset="-122"/>
            </a:endParaRPr>
          </a:p>
        </p:txBody>
      </p:sp>
    </p:spTree>
    <p:extLst>
      <p:ext uri="{BB962C8B-B14F-4D97-AF65-F5344CB8AC3E}">
        <p14:creationId xmlns:p14="http://schemas.microsoft.com/office/powerpoint/2010/main" val="2138747633"/>
      </p:ext>
    </p:extLst>
  </p:cSld>
  <p:clrMapOvr>
    <a:masterClrMapping/>
  </p:clrMapOvr>
</p:sld>
</file>

<file path=ppt/slides/slide4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F5BA4872-55A4-483E-86B3-78727C26AAE4}"/>
              </a:ext>
            </a:extLst>
          </p:cNvPr>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0" y="3393320"/>
            <a:ext cx="6675120" cy="3444566"/>
          </a:xfrm>
          <a:prstGeom prst="rect">
            <a:avLst/>
          </a:prstGeom>
        </p:spPr>
      </p:pic>
      <p:pic>
        <p:nvPicPr>
          <p:cNvPr id="4" name="Picture 3">
            <a:extLst>
              <a:ext uri="{FF2B5EF4-FFF2-40B4-BE49-F238E27FC236}">
                <a16:creationId xmlns:a16="http://schemas.microsoft.com/office/drawing/2014/main" id="{339385A9-EF01-45AF-9A61-5D969A63B7DB}"/>
              </a:ext>
            </a:extLst>
          </p:cNvPr>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1"/>
            <a:ext cx="6675120" cy="3393319"/>
          </a:xfrm>
          <a:prstGeom prst="rect">
            <a:avLst/>
          </a:prstGeom>
        </p:spPr>
      </p:pic>
    </p:spTree>
    <p:extLst>
      <p:ext uri="{BB962C8B-B14F-4D97-AF65-F5344CB8AC3E}">
        <p14:creationId xmlns:p14="http://schemas.microsoft.com/office/powerpoint/2010/main" val="1747934433"/>
      </p:ext>
    </p:extLst>
  </p:cSld>
  <p:clrMapOvr>
    <a:masterClrMapping/>
  </p:clrMapOvr>
</p:sld>
</file>

<file path=ppt/slides/slide4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a:extLst>
              <a:ext uri="{FF2B5EF4-FFF2-40B4-BE49-F238E27FC236}">
                <a16:creationId xmlns:a16="http://schemas.microsoft.com/office/drawing/2014/main" id="{8E687EB2-3BD1-440C-9141-A34A3D74C557}"/>
              </a:ext>
            </a:extLst>
          </p:cNvPr>
          <p:cNvSpPr txBox="1"/>
          <p:nvPr/>
        </p:nvSpPr>
        <p:spPr>
          <a:xfrm>
            <a:off x="0" y="0"/>
            <a:ext cx="9144000" cy="6740307"/>
          </a:xfrm>
          <a:prstGeom prst="rect">
            <a:avLst/>
          </a:prstGeom>
          <a:noFill/>
        </p:spPr>
        <p:txBody>
          <a:bodyPr wrap="square">
            <a:spAutoFit/>
          </a:bodyPr>
          <a:lstStyle/>
          <a:p>
            <a:pPr marL="0" marR="0">
              <a:spcBef>
                <a:spcPts val="0"/>
              </a:spcBef>
              <a:spcAft>
                <a:spcPts val="0"/>
              </a:spcAft>
            </a:pPr>
            <a:r>
              <a:rPr lang="en-US" sz="1800" dirty="0">
                <a:solidFill>
                  <a:srgbClr val="1F497D"/>
                </a:solidFill>
                <a:effectLst/>
                <a:latin typeface="Calibri" panose="020F0502020204030204" pitchFamily="34" charset="0"/>
                <a:ea typeface="等线" panose="02010600030101010101" pitchFamily="2" charset="-122"/>
              </a:rPr>
              <a:t>There is a potentially major problem that we need to investigate ASAP: in the NSCL PXCT proposal, we were still planning on cycling the beam and the target. Now we have a simpler design for FRIB where the target is not cycled. The </a:t>
            </a:r>
            <a:r>
              <a:rPr lang="en-US" sz="1800" b="1" dirty="0">
                <a:solidFill>
                  <a:srgbClr val="1F497D"/>
                </a:solidFill>
                <a:effectLst/>
                <a:latin typeface="Calibri" panose="020F0502020204030204" pitchFamily="34" charset="0"/>
                <a:ea typeface="等线" panose="02010600030101010101" pitchFamily="2" charset="-122"/>
              </a:rPr>
              <a:t>decay of 73Br </a:t>
            </a:r>
            <a:r>
              <a:rPr lang="en-US" sz="1800" dirty="0">
                <a:solidFill>
                  <a:srgbClr val="1F497D"/>
                </a:solidFill>
                <a:effectLst/>
                <a:latin typeface="Calibri" panose="020F0502020204030204" pitchFamily="34" charset="0"/>
                <a:ea typeface="等线" panose="02010600030101010101" pitchFamily="2" charset="-122"/>
              </a:rPr>
              <a:t>will produce a strong background of Se X-rays. How does this affect our measurement if we run with continuous beam, as currently planned? Should we cycle the beam to separate by half life?</a:t>
            </a:r>
            <a:endParaRPr lang="en-US" sz="2000" dirty="0">
              <a:effectLst/>
              <a:latin typeface="Times New Roman" panose="02020603050405020304" pitchFamily="18" charset="0"/>
              <a:ea typeface="等线" panose="02010600030101010101" pitchFamily="2" charset="-122"/>
            </a:endParaRPr>
          </a:p>
          <a:p>
            <a:pPr marL="0" marR="0">
              <a:spcBef>
                <a:spcPts val="0"/>
              </a:spcBef>
              <a:spcAft>
                <a:spcPts val="0"/>
              </a:spcAft>
            </a:pPr>
            <a:r>
              <a:rPr lang="en-US" sz="1800" dirty="0">
                <a:solidFill>
                  <a:srgbClr val="1F497D"/>
                </a:solidFill>
                <a:effectLst/>
                <a:latin typeface="Calibri" panose="020F0502020204030204" pitchFamily="34" charset="0"/>
                <a:ea typeface="等线" panose="02010600030101010101" pitchFamily="2" charset="-122"/>
              </a:rPr>
              <a:t>Thanks,</a:t>
            </a:r>
            <a:endParaRPr lang="en-US" sz="2000" dirty="0">
              <a:effectLst/>
              <a:latin typeface="Times New Roman" panose="02020603050405020304" pitchFamily="18" charset="0"/>
              <a:ea typeface="等线" panose="02010600030101010101" pitchFamily="2" charset="-122"/>
            </a:endParaRPr>
          </a:p>
          <a:p>
            <a:pPr marL="0" marR="0">
              <a:spcBef>
                <a:spcPts val="0"/>
              </a:spcBef>
              <a:spcAft>
                <a:spcPts val="0"/>
              </a:spcAft>
            </a:pPr>
            <a:r>
              <a:rPr lang="en-US" sz="1800" dirty="0">
                <a:solidFill>
                  <a:srgbClr val="1F497D"/>
                </a:solidFill>
                <a:effectLst/>
                <a:latin typeface="Calibri" panose="020F0502020204030204" pitchFamily="34" charset="0"/>
                <a:ea typeface="等线" panose="02010600030101010101" pitchFamily="2" charset="-122"/>
              </a:rPr>
              <a:t>Chris</a:t>
            </a:r>
            <a:endParaRPr lang="en-US" dirty="0">
              <a:solidFill>
                <a:srgbClr val="1F497D"/>
              </a:solidFill>
              <a:latin typeface="Calibri" panose="020F0502020204030204" pitchFamily="34" charset="0"/>
              <a:ea typeface="等线" panose="02010600030101010101" pitchFamily="2" charset="-122"/>
            </a:endParaRPr>
          </a:p>
          <a:p>
            <a:pPr marL="0" marR="0">
              <a:spcBef>
                <a:spcPts val="0"/>
              </a:spcBef>
              <a:spcAft>
                <a:spcPts val="0"/>
              </a:spcAft>
            </a:pPr>
            <a:r>
              <a:rPr lang="en-US" sz="1800" dirty="0">
                <a:solidFill>
                  <a:srgbClr val="000000"/>
                </a:solidFill>
                <a:effectLst/>
                <a:latin typeface="Times New Roman" panose="02020603050405020304" pitchFamily="18" charset="0"/>
                <a:ea typeface="等线" panose="02010600030101010101" pitchFamily="2" charset="-122"/>
              </a:rPr>
              <a:t>Hi,</a:t>
            </a:r>
            <a:endParaRPr lang="en-US" sz="1800" dirty="0">
              <a:effectLst/>
              <a:latin typeface="Times New Roman" panose="02020603050405020304" pitchFamily="18" charset="0"/>
              <a:ea typeface="等线" panose="02010600030101010101" pitchFamily="2" charset="-122"/>
            </a:endParaRPr>
          </a:p>
          <a:p>
            <a:pPr marL="0" marR="0">
              <a:spcBef>
                <a:spcPts val="0"/>
              </a:spcBef>
              <a:spcAft>
                <a:spcPts val="0"/>
              </a:spcAft>
            </a:pPr>
            <a:r>
              <a:rPr lang="en-US" sz="1800" dirty="0">
                <a:solidFill>
                  <a:srgbClr val="000000"/>
                </a:solidFill>
                <a:effectLst/>
                <a:latin typeface="Times New Roman" panose="02020603050405020304" pitchFamily="18" charset="0"/>
                <a:ea typeface="等线" panose="02010600030101010101" pitchFamily="2" charset="-122"/>
              </a:rPr>
              <a:t>Regarding the continuous vs. cycled beam. Alex and I think the biggest issue with a continuous beam is that we would be swamped by prompt X-rays. If we cycled the beam then we could avoid that issue. If we are just worried about the background of Se X-rays from 73Br decay, I think we can handle subtracting that out given the already experimentally determined data in NNDC.</a:t>
            </a:r>
            <a:endParaRPr lang="en-US" sz="1800" dirty="0">
              <a:effectLst/>
              <a:latin typeface="Times New Roman" panose="02020603050405020304" pitchFamily="18" charset="0"/>
              <a:ea typeface="等线" panose="02010600030101010101" pitchFamily="2" charset="-122"/>
            </a:endParaRPr>
          </a:p>
          <a:p>
            <a:pPr marL="0" marR="0">
              <a:spcBef>
                <a:spcPts val="0"/>
              </a:spcBef>
              <a:spcAft>
                <a:spcPts val="0"/>
              </a:spcAft>
            </a:pPr>
            <a:r>
              <a:rPr lang="en-US" sz="1800" dirty="0">
                <a:solidFill>
                  <a:srgbClr val="000000"/>
                </a:solidFill>
                <a:effectLst/>
                <a:latin typeface="Times New Roman" panose="02020603050405020304" pitchFamily="18" charset="0"/>
                <a:ea typeface="等线" panose="02010600030101010101" pitchFamily="2" charset="-122"/>
              </a:rPr>
              <a:t>-Joe</a:t>
            </a:r>
          </a:p>
          <a:p>
            <a:pPr marL="0" marR="0">
              <a:spcBef>
                <a:spcPts val="0"/>
              </a:spcBef>
              <a:spcAft>
                <a:spcPts val="0"/>
              </a:spcAft>
            </a:pPr>
            <a:endParaRPr lang="en-US" sz="1800" dirty="0">
              <a:solidFill>
                <a:srgbClr val="000000"/>
              </a:solidFill>
              <a:effectLst/>
              <a:latin typeface="Times New Roman" panose="02020603050405020304" pitchFamily="18" charset="0"/>
              <a:ea typeface="等线" panose="02010600030101010101" pitchFamily="2" charset="-122"/>
            </a:endParaRPr>
          </a:p>
          <a:p>
            <a:pPr marL="0" marR="0">
              <a:spcBef>
                <a:spcPts val="0"/>
              </a:spcBef>
              <a:spcAft>
                <a:spcPts val="0"/>
              </a:spcAft>
            </a:pPr>
            <a:r>
              <a:rPr lang="en-US" sz="1800" dirty="0">
                <a:solidFill>
                  <a:srgbClr val="1F497D"/>
                </a:solidFill>
                <a:effectLst/>
                <a:latin typeface="Calibri" panose="020F0502020204030204" pitchFamily="34" charset="0"/>
                <a:ea typeface="等线" panose="02010600030101010101" pitchFamily="2" charset="-122"/>
              </a:rPr>
              <a:t>HI Joe,</a:t>
            </a:r>
            <a:endParaRPr lang="en-US" sz="1800" dirty="0">
              <a:effectLst/>
              <a:latin typeface="Times New Roman" panose="02020603050405020304" pitchFamily="18" charset="0"/>
              <a:ea typeface="等线" panose="02010600030101010101" pitchFamily="2" charset="-122"/>
            </a:endParaRPr>
          </a:p>
          <a:p>
            <a:pPr marL="0" marR="0">
              <a:spcBef>
                <a:spcPts val="0"/>
              </a:spcBef>
              <a:spcAft>
                <a:spcPts val="0"/>
              </a:spcAft>
            </a:pPr>
            <a:r>
              <a:rPr lang="en-US" sz="1800" dirty="0">
                <a:solidFill>
                  <a:srgbClr val="1F497D"/>
                </a:solidFill>
                <a:effectLst/>
                <a:latin typeface="Calibri" panose="020F0502020204030204" pitchFamily="34" charset="0"/>
                <a:ea typeface="等线" panose="02010600030101010101" pitchFamily="2" charset="-122"/>
              </a:rPr>
              <a:t>Thanks, I was just writing an email to the same effect after doing some estimates. I estimate that the </a:t>
            </a:r>
            <a:r>
              <a:rPr lang="en-US" sz="1800" b="1" dirty="0">
                <a:solidFill>
                  <a:srgbClr val="1F497D"/>
                </a:solidFill>
                <a:effectLst/>
                <a:latin typeface="Calibri" panose="020F0502020204030204" pitchFamily="34" charset="0"/>
                <a:ea typeface="等线" panose="02010600030101010101" pitchFamily="2" charset="-122"/>
              </a:rPr>
              <a:t>“wrong” Se X-rays (from 73Br decay</a:t>
            </a:r>
            <a:r>
              <a:rPr lang="en-US" sz="1800" dirty="0">
                <a:solidFill>
                  <a:srgbClr val="1F497D"/>
                </a:solidFill>
                <a:effectLst/>
                <a:latin typeface="Calibri" panose="020F0502020204030204" pitchFamily="34" charset="0"/>
                <a:ea typeface="等线" panose="02010600030101010101" pitchFamily="2" charset="-122"/>
              </a:rPr>
              <a:t>) are emitted one every 30 microseconds on average. If our coincidence window is 300 ns, then we only have a 1% chance that a given proton has an accidental coincidence with one. </a:t>
            </a:r>
            <a:endParaRPr lang="en-US" sz="1800" dirty="0">
              <a:effectLst/>
              <a:latin typeface="Times New Roman" panose="02020603050405020304" pitchFamily="18" charset="0"/>
              <a:ea typeface="等线" panose="02010600030101010101" pitchFamily="2" charset="-122"/>
            </a:endParaRPr>
          </a:p>
          <a:p>
            <a:pPr marL="0" marR="0">
              <a:spcBef>
                <a:spcPts val="0"/>
              </a:spcBef>
              <a:spcAft>
                <a:spcPts val="0"/>
              </a:spcAft>
            </a:pPr>
            <a:r>
              <a:rPr lang="en-US" sz="1800" dirty="0">
                <a:solidFill>
                  <a:srgbClr val="1F497D"/>
                </a:solidFill>
                <a:effectLst/>
                <a:latin typeface="Calibri" panose="020F0502020204030204" pitchFamily="34" charset="0"/>
                <a:ea typeface="等线" panose="02010600030101010101" pitchFamily="2" charset="-122"/>
              </a:rPr>
              <a:t> </a:t>
            </a:r>
            <a:endParaRPr lang="en-US" sz="1800" dirty="0">
              <a:effectLst/>
              <a:latin typeface="Times New Roman" panose="02020603050405020304" pitchFamily="18" charset="0"/>
              <a:ea typeface="等线" panose="02010600030101010101" pitchFamily="2" charset="-122"/>
            </a:endParaRPr>
          </a:p>
          <a:p>
            <a:pPr marL="0" marR="0">
              <a:spcBef>
                <a:spcPts val="0"/>
              </a:spcBef>
              <a:spcAft>
                <a:spcPts val="0"/>
              </a:spcAft>
            </a:pPr>
            <a:r>
              <a:rPr lang="en-US" sz="1800" dirty="0">
                <a:solidFill>
                  <a:srgbClr val="1F497D"/>
                </a:solidFill>
                <a:effectLst/>
                <a:latin typeface="Calibri" panose="020F0502020204030204" pitchFamily="34" charset="0"/>
                <a:ea typeface="等线" panose="02010600030101010101" pitchFamily="2" charset="-122"/>
              </a:rPr>
              <a:t>Do we think prompt X-rays are a big issue?</a:t>
            </a:r>
            <a:endParaRPr lang="en-US" sz="1800" dirty="0">
              <a:effectLst/>
              <a:latin typeface="Times New Roman" panose="02020603050405020304" pitchFamily="18" charset="0"/>
              <a:ea typeface="等线" panose="02010600030101010101" pitchFamily="2" charset="-122"/>
            </a:endParaRPr>
          </a:p>
          <a:p>
            <a:pPr marL="0" marR="0">
              <a:spcBef>
                <a:spcPts val="0"/>
              </a:spcBef>
              <a:spcAft>
                <a:spcPts val="0"/>
              </a:spcAft>
            </a:pPr>
            <a:r>
              <a:rPr lang="en-US" sz="1800" dirty="0">
                <a:solidFill>
                  <a:srgbClr val="1F497D"/>
                </a:solidFill>
                <a:effectLst/>
                <a:latin typeface="Calibri" panose="020F0502020204030204" pitchFamily="34" charset="0"/>
                <a:ea typeface="等线" panose="02010600030101010101" pitchFamily="2" charset="-122"/>
              </a:rPr>
              <a:t> </a:t>
            </a:r>
            <a:endParaRPr lang="en-US" sz="1800" dirty="0">
              <a:effectLst/>
              <a:latin typeface="Times New Roman" panose="02020603050405020304" pitchFamily="18" charset="0"/>
              <a:ea typeface="等线" panose="02010600030101010101" pitchFamily="2" charset="-122"/>
            </a:endParaRPr>
          </a:p>
          <a:p>
            <a:pPr marL="0" marR="0">
              <a:spcBef>
                <a:spcPts val="0"/>
              </a:spcBef>
              <a:spcAft>
                <a:spcPts val="0"/>
              </a:spcAft>
            </a:pPr>
            <a:r>
              <a:rPr lang="en-US" sz="1800" dirty="0">
                <a:solidFill>
                  <a:srgbClr val="1F497D"/>
                </a:solidFill>
                <a:effectLst/>
                <a:latin typeface="Calibri" panose="020F0502020204030204" pitchFamily="34" charset="0"/>
                <a:ea typeface="等线" panose="02010600030101010101" pitchFamily="2" charset="-122"/>
              </a:rPr>
              <a:t>Chris</a:t>
            </a:r>
            <a:endParaRPr lang="en-US" sz="1800" dirty="0">
              <a:effectLst/>
              <a:latin typeface="Times New Roman" panose="02020603050405020304" pitchFamily="18" charset="0"/>
              <a:ea typeface="等线" panose="02010600030101010101" pitchFamily="2" charset="-122"/>
            </a:endParaRPr>
          </a:p>
        </p:txBody>
      </p:sp>
    </p:spTree>
    <p:extLst>
      <p:ext uri="{BB962C8B-B14F-4D97-AF65-F5344CB8AC3E}">
        <p14:creationId xmlns:p14="http://schemas.microsoft.com/office/powerpoint/2010/main" val="2806073204"/>
      </p:ext>
    </p:extLst>
  </p:cSld>
  <p:clrMapOvr>
    <a:masterClrMapping/>
  </p:clrMapOvr>
</p:sld>
</file>

<file path=ppt/slides/slide4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a:extLst>
              <a:ext uri="{FF2B5EF4-FFF2-40B4-BE49-F238E27FC236}">
                <a16:creationId xmlns:a16="http://schemas.microsoft.com/office/drawing/2014/main" id="{24F12A0E-30F1-43A3-896A-5210FCFD8BDB}"/>
              </a:ext>
            </a:extLst>
          </p:cNvPr>
          <p:cNvSpPr txBox="1"/>
          <p:nvPr/>
        </p:nvSpPr>
        <p:spPr>
          <a:xfrm>
            <a:off x="0" y="0"/>
            <a:ext cx="9144000" cy="5109091"/>
          </a:xfrm>
          <a:prstGeom prst="rect">
            <a:avLst/>
          </a:prstGeom>
          <a:noFill/>
        </p:spPr>
        <p:txBody>
          <a:bodyPr wrap="square">
            <a:spAutoFit/>
          </a:bodyPr>
          <a:lstStyle/>
          <a:p>
            <a:pPr marL="0" marR="0">
              <a:spcBef>
                <a:spcPts val="0"/>
              </a:spcBef>
              <a:spcAft>
                <a:spcPts val="0"/>
              </a:spcAft>
            </a:pPr>
            <a:r>
              <a:rPr lang="en-US" sz="1800" dirty="0">
                <a:solidFill>
                  <a:srgbClr val="1F497D"/>
                </a:solidFill>
                <a:effectLst/>
                <a:latin typeface="Calibri" panose="020F0502020204030204" pitchFamily="34" charset="0"/>
                <a:ea typeface="等线" panose="02010600030101010101" pitchFamily="2" charset="-122"/>
              </a:rPr>
              <a:t>Can someone please respond ASAP about the prompt X-rays? I just don’t remember the conclusions we came to before. I’m at the point in preparing the proposal where I need to make final estimates of statistics and cycling affects this. I’m free to discuss in my office if that is easier than email. </a:t>
            </a:r>
            <a:endParaRPr lang="en-US" sz="2000" dirty="0">
              <a:effectLst/>
              <a:latin typeface="Times New Roman" panose="02020603050405020304" pitchFamily="18" charset="0"/>
              <a:ea typeface="等线" panose="02010600030101010101" pitchFamily="2" charset="-122"/>
            </a:endParaRPr>
          </a:p>
          <a:p>
            <a:pPr marL="0" marR="0">
              <a:spcBef>
                <a:spcPts val="0"/>
              </a:spcBef>
              <a:spcAft>
                <a:spcPts val="0"/>
              </a:spcAft>
            </a:pPr>
            <a:r>
              <a:rPr lang="en-US" sz="1800" dirty="0">
                <a:solidFill>
                  <a:srgbClr val="1F497D"/>
                </a:solidFill>
                <a:effectLst/>
                <a:latin typeface="Calibri" panose="020F0502020204030204" pitchFamily="34" charset="0"/>
                <a:ea typeface="等线" panose="02010600030101010101" pitchFamily="2" charset="-122"/>
              </a:rPr>
              <a:t> </a:t>
            </a:r>
            <a:endParaRPr lang="en-US" sz="2000" dirty="0">
              <a:effectLst/>
              <a:latin typeface="Times New Roman" panose="02020603050405020304" pitchFamily="18" charset="0"/>
              <a:ea typeface="等线" panose="02010600030101010101" pitchFamily="2" charset="-122"/>
            </a:endParaRPr>
          </a:p>
          <a:p>
            <a:pPr marL="0" marR="0">
              <a:spcBef>
                <a:spcPts val="0"/>
              </a:spcBef>
              <a:spcAft>
                <a:spcPts val="0"/>
              </a:spcAft>
            </a:pPr>
            <a:r>
              <a:rPr lang="en-US" sz="1800" dirty="0">
                <a:solidFill>
                  <a:srgbClr val="1F497D"/>
                </a:solidFill>
                <a:effectLst/>
                <a:latin typeface="Calibri" panose="020F0502020204030204" pitchFamily="34" charset="0"/>
                <a:ea typeface="等线" panose="02010600030101010101" pitchFamily="2" charset="-122"/>
              </a:rPr>
              <a:t>Thanks,</a:t>
            </a:r>
            <a:endParaRPr lang="en-US" sz="2000" dirty="0">
              <a:effectLst/>
              <a:latin typeface="Times New Roman" panose="02020603050405020304" pitchFamily="18" charset="0"/>
              <a:ea typeface="等线" panose="02010600030101010101" pitchFamily="2" charset="-122"/>
            </a:endParaRPr>
          </a:p>
          <a:p>
            <a:pPr marL="0" marR="0">
              <a:spcBef>
                <a:spcPts val="0"/>
              </a:spcBef>
              <a:spcAft>
                <a:spcPts val="0"/>
              </a:spcAft>
            </a:pPr>
            <a:r>
              <a:rPr lang="en-US" sz="1800" dirty="0">
                <a:solidFill>
                  <a:srgbClr val="1F497D"/>
                </a:solidFill>
                <a:effectLst/>
                <a:latin typeface="Calibri" panose="020F0502020204030204" pitchFamily="34" charset="0"/>
                <a:ea typeface="等线" panose="02010600030101010101" pitchFamily="2" charset="-122"/>
              </a:rPr>
              <a:t> </a:t>
            </a:r>
            <a:endParaRPr lang="en-US" sz="2000" dirty="0">
              <a:effectLst/>
              <a:latin typeface="Times New Roman" panose="02020603050405020304" pitchFamily="18" charset="0"/>
              <a:ea typeface="等线" panose="02010600030101010101" pitchFamily="2" charset="-122"/>
            </a:endParaRPr>
          </a:p>
          <a:p>
            <a:pPr marL="0" marR="0">
              <a:spcBef>
                <a:spcPts val="0"/>
              </a:spcBef>
              <a:spcAft>
                <a:spcPts val="0"/>
              </a:spcAft>
            </a:pPr>
            <a:r>
              <a:rPr lang="en-US" sz="1800" dirty="0">
                <a:solidFill>
                  <a:srgbClr val="1F497D"/>
                </a:solidFill>
                <a:effectLst/>
                <a:latin typeface="Calibri" panose="020F0502020204030204" pitchFamily="34" charset="0"/>
                <a:ea typeface="等线" panose="02010600030101010101" pitchFamily="2" charset="-122"/>
              </a:rPr>
              <a:t>Chris</a:t>
            </a:r>
          </a:p>
          <a:p>
            <a:pPr marL="0" marR="0">
              <a:spcBef>
                <a:spcPts val="0"/>
              </a:spcBef>
              <a:spcAft>
                <a:spcPts val="0"/>
              </a:spcAft>
            </a:pPr>
            <a:endParaRPr lang="en-US" sz="1800" dirty="0">
              <a:solidFill>
                <a:srgbClr val="1F497D"/>
              </a:solidFill>
              <a:effectLst/>
              <a:latin typeface="Calibri" panose="020F0502020204030204" pitchFamily="34" charset="0"/>
              <a:ea typeface="等线" panose="02010600030101010101" pitchFamily="2" charset="-122"/>
            </a:endParaRPr>
          </a:p>
          <a:p>
            <a:pPr marL="0" marR="0">
              <a:spcBef>
                <a:spcPts val="0"/>
              </a:spcBef>
              <a:spcAft>
                <a:spcPts val="0"/>
              </a:spcAft>
            </a:pPr>
            <a:r>
              <a:rPr lang="en-US" sz="1800" dirty="0">
                <a:solidFill>
                  <a:srgbClr val="1F497D"/>
                </a:solidFill>
                <a:effectLst/>
                <a:latin typeface="Calibri" panose="020F0502020204030204" pitchFamily="34" charset="0"/>
                <a:ea typeface="等线" panose="02010600030101010101" pitchFamily="2" charset="-122"/>
              </a:rPr>
              <a:t>I think we need to know the energy of the low energy beam. If the energy of the beam is &lt;10 keV, then it won’t have enough energy to create prompt x-rays.</a:t>
            </a:r>
            <a:endParaRPr lang="en-US" sz="1800" dirty="0">
              <a:effectLst/>
              <a:latin typeface="Times New Roman" panose="02020603050405020304" pitchFamily="18" charset="0"/>
              <a:ea typeface="等线" panose="02010600030101010101" pitchFamily="2" charset="-122"/>
            </a:endParaRPr>
          </a:p>
          <a:p>
            <a:pPr marL="0" marR="0">
              <a:spcBef>
                <a:spcPts val="0"/>
              </a:spcBef>
              <a:spcAft>
                <a:spcPts val="0"/>
              </a:spcAft>
            </a:pPr>
            <a:r>
              <a:rPr lang="en-US" sz="1800" dirty="0">
                <a:solidFill>
                  <a:srgbClr val="1F497D"/>
                </a:solidFill>
                <a:effectLst/>
                <a:latin typeface="Calibri" panose="020F0502020204030204" pitchFamily="34" charset="0"/>
                <a:ea typeface="等线" panose="02010600030101010101" pitchFamily="2" charset="-122"/>
              </a:rPr>
              <a:t> </a:t>
            </a:r>
            <a:endParaRPr lang="en-US" sz="1800" dirty="0">
              <a:effectLst/>
              <a:latin typeface="Times New Roman" panose="02020603050405020304" pitchFamily="18" charset="0"/>
              <a:ea typeface="等线" panose="02010600030101010101" pitchFamily="2" charset="-122"/>
            </a:endParaRPr>
          </a:p>
          <a:p>
            <a:pPr marL="0" marR="0">
              <a:spcBef>
                <a:spcPts val="0"/>
              </a:spcBef>
              <a:spcAft>
                <a:spcPts val="0"/>
              </a:spcAft>
            </a:pPr>
            <a:r>
              <a:rPr lang="en-US" sz="1800" dirty="0">
                <a:solidFill>
                  <a:srgbClr val="1F497D"/>
                </a:solidFill>
                <a:effectLst/>
                <a:latin typeface="Calibri" panose="020F0502020204030204" pitchFamily="34" charset="0"/>
                <a:ea typeface="等线" panose="02010600030101010101" pitchFamily="2" charset="-122"/>
              </a:rPr>
              <a:t>I think Chandana said it would be ~20 kV/charge state for 110 Sb, and I’m trying to pull together an estimate from this value for 73Kr assuming it is in the 1+ or 2+ state. For this calculation I’m pulling values from the following tables:</a:t>
            </a:r>
            <a:endParaRPr lang="en-US" sz="1800" dirty="0">
              <a:effectLst/>
              <a:latin typeface="Times New Roman" panose="02020603050405020304" pitchFamily="18" charset="0"/>
              <a:ea typeface="等线" panose="02010600030101010101" pitchFamily="2" charset="-122"/>
            </a:endParaRPr>
          </a:p>
          <a:p>
            <a:pPr marL="0" marR="0">
              <a:spcBef>
                <a:spcPts val="0"/>
              </a:spcBef>
              <a:spcAft>
                <a:spcPts val="0"/>
              </a:spcAft>
            </a:pPr>
            <a:r>
              <a:rPr lang="en-US" sz="1800" u="none" strike="noStrike" dirty="0">
                <a:solidFill>
                  <a:srgbClr val="0C7DBB"/>
                </a:solidFill>
                <a:effectLst/>
                <a:latin typeface="Arial" panose="020B0604020202020204" pitchFamily="34" charset="0"/>
                <a:ea typeface="等线" panose="02010600030101010101" pitchFamily="2" charset="-122"/>
                <a:hlinkClick r:id="rId2" tooltip="Persistent link using digital object identifier"/>
              </a:rPr>
              <a:t>https://doi.org/10.1016/0092-640X(78)90006-2</a:t>
            </a:r>
            <a:endParaRPr lang="en-US" sz="1800" dirty="0">
              <a:effectLst/>
              <a:latin typeface="Times New Roman" panose="02020603050405020304" pitchFamily="18" charset="0"/>
              <a:ea typeface="等线" panose="02010600030101010101" pitchFamily="2" charset="-122"/>
            </a:endParaRPr>
          </a:p>
          <a:p>
            <a:pPr marL="0" marR="0">
              <a:spcBef>
                <a:spcPts val="0"/>
              </a:spcBef>
              <a:spcAft>
                <a:spcPts val="0"/>
              </a:spcAft>
            </a:pPr>
            <a:r>
              <a:rPr lang="en-US" sz="1800" dirty="0">
                <a:solidFill>
                  <a:srgbClr val="1F497D"/>
                </a:solidFill>
                <a:effectLst/>
                <a:latin typeface="Calibri" panose="020F0502020204030204" pitchFamily="34" charset="0"/>
                <a:ea typeface="等线" panose="02010600030101010101" pitchFamily="2" charset="-122"/>
              </a:rPr>
              <a:t>--Alex</a:t>
            </a:r>
            <a:endParaRPr lang="en-US" sz="1800" dirty="0">
              <a:effectLst/>
              <a:latin typeface="Times New Roman" panose="02020603050405020304" pitchFamily="18" charset="0"/>
              <a:ea typeface="等线" panose="02010600030101010101" pitchFamily="2" charset="-122"/>
            </a:endParaRPr>
          </a:p>
          <a:p>
            <a:pPr marL="0" marR="0">
              <a:spcBef>
                <a:spcPts val="0"/>
              </a:spcBef>
              <a:spcAft>
                <a:spcPts val="0"/>
              </a:spcAft>
            </a:pPr>
            <a:endParaRPr lang="en-US" sz="2000" dirty="0">
              <a:effectLst/>
              <a:latin typeface="Times New Roman" panose="02020603050405020304" pitchFamily="18" charset="0"/>
              <a:ea typeface="等线" panose="02010600030101010101" pitchFamily="2" charset="-122"/>
            </a:endParaRPr>
          </a:p>
        </p:txBody>
      </p:sp>
    </p:spTree>
    <p:extLst>
      <p:ext uri="{BB962C8B-B14F-4D97-AF65-F5344CB8AC3E}">
        <p14:creationId xmlns:p14="http://schemas.microsoft.com/office/powerpoint/2010/main" val="3056632160"/>
      </p:ext>
    </p:extLst>
  </p:cSld>
  <p:clrMapOvr>
    <a:masterClrMapping/>
  </p:clrMapOvr>
</p:sld>
</file>

<file path=ppt/slides/slide4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a:extLst>
              <a:ext uri="{FF2B5EF4-FFF2-40B4-BE49-F238E27FC236}">
                <a16:creationId xmlns:a16="http://schemas.microsoft.com/office/drawing/2014/main" id="{9043B717-EE26-4D4D-B519-143A1689ECDA}"/>
              </a:ext>
            </a:extLst>
          </p:cNvPr>
          <p:cNvSpPr txBox="1"/>
          <p:nvPr/>
        </p:nvSpPr>
        <p:spPr>
          <a:xfrm>
            <a:off x="0" y="0"/>
            <a:ext cx="9144000" cy="3416320"/>
          </a:xfrm>
          <a:prstGeom prst="rect">
            <a:avLst/>
          </a:prstGeom>
          <a:noFill/>
        </p:spPr>
        <p:txBody>
          <a:bodyPr wrap="square">
            <a:spAutoFit/>
          </a:bodyPr>
          <a:lstStyle/>
          <a:p>
            <a:pPr marL="0" marR="0">
              <a:spcBef>
                <a:spcPts val="0"/>
              </a:spcBef>
              <a:spcAft>
                <a:spcPts val="0"/>
              </a:spcAft>
            </a:pPr>
            <a:r>
              <a:rPr lang="en-US" sz="1800" dirty="0">
                <a:solidFill>
                  <a:srgbClr val="1F497D"/>
                </a:solidFill>
                <a:effectLst/>
                <a:latin typeface="Calibri" panose="020F0502020204030204" pitchFamily="34" charset="0"/>
                <a:ea typeface="等线" panose="02010600030101010101" pitchFamily="2" charset="-122"/>
              </a:rPr>
              <a:t>The available tables cut off below 180 keV for Krypton, at which point the experimental cross section for a proton on the k-shell is </a:t>
            </a:r>
            <a:r>
              <a:rPr lang="en-US" sz="1800" dirty="0" err="1">
                <a:solidFill>
                  <a:srgbClr val="1F497D"/>
                </a:solidFill>
                <a:effectLst/>
                <a:latin typeface="Calibri" panose="020F0502020204030204" pitchFamily="34" charset="0"/>
                <a:ea typeface="等线" panose="02010600030101010101" pitchFamily="2" charset="-122"/>
              </a:rPr>
              <a:t>is</a:t>
            </a:r>
            <a:r>
              <a:rPr lang="en-US" sz="1800" dirty="0">
                <a:solidFill>
                  <a:srgbClr val="1F497D"/>
                </a:solidFill>
                <a:effectLst/>
                <a:latin typeface="Calibri" panose="020F0502020204030204" pitchFamily="34" charset="0"/>
                <a:ea typeface="等线" panose="02010600030101010101" pitchFamily="2" charset="-122"/>
              </a:rPr>
              <a:t> 4.6e-4 barn.</a:t>
            </a:r>
            <a:endParaRPr lang="en-US" sz="2000" dirty="0">
              <a:effectLst/>
              <a:latin typeface="Times New Roman" panose="02020603050405020304" pitchFamily="18" charset="0"/>
              <a:ea typeface="等线" panose="02010600030101010101" pitchFamily="2" charset="-122"/>
            </a:endParaRPr>
          </a:p>
          <a:p>
            <a:pPr marL="0" marR="0">
              <a:spcBef>
                <a:spcPts val="0"/>
              </a:spcBef>
              <a:spcAft>
                <a:spcPts val="0"/>
              </a:spcAft>
            </a:pPr>
            <a:r>
              <a:rPr lang="en-US" sz="1800" dirty="0">
                <a:solidFill>
                  <a:srgbClr val="1F497D"/>
                </a:solidFill>
                <a:effectLst/>
                <a:latin typeface="Calibri" panose="020F0502020204030204" pitchFamily="34" charset="0"/>
                <a:ea typeface="等线" panose="02010600030101010101" pitchFamily="2" charset="-122"/>
              </a:rPr>
              <a:t> </a:t>
            </a:r>
            <a:endParaRPr lang="en-US" sz="2000" dirty="0">
              <a:effectLst/>
              <a:latin typeface="Times New Roman" panose="02020603050405020304" pitchFamily="18" charset="0"/>
              <a:ea typeface="等线" panose="02010600030101010101" pitchFamily="2" charset="-122"/>
            </a:endParaRPr>
          </a:p>
          <a:p>
            <a:pPr marL="0" marR="0">
              <a:spcBef>
                <a:spcPts val="0"/>
              </a:spcBef>
              <a:spcAft>
                <a:spcPts val="0"/>
              </a:spcAft>
            </a:pPr>
            <a:r>
              <a:rPr lang="en-US" sz="1800" dirty="0">
                <a:solidFill>
                  <a:srgbClr val="1F497D"/>
                </a:solidFill>
                <a:effectLst/>
                <a:latin typeface="Calibri" panose="020F0502020204030204" pitchFamily="34" charset="0"/>
                <a:ea typeface="等线" panose="02010600030101010101" pitchFamily="2" charset="-122"/>
              </a:rPr>
              <a:t>After some struggling, I got ISICS (</a:t>
            </a:r>
            <a:r>
              <a:rPr lang="en-US" sz="1800" u="sng" dirty="0">
                <a:solidFill>
                  <a:srgbClr val="1F497D"/>
                </a:solidFill>
                <a:effectLst/>
                <a:latin typeface="Calibri" panose="020F0502020204030204" pitchFamily="34" charset="0"/>
                <a:ea typeface="等线" panose="02010600030101010101" pitchFamily="2" charset="-122"/>
                <a:hlinkClick r:id="rId2"/>
              </a:rPr>
              <a:t>https://doi.org/10.1016/j.cpc.2011.06.004</a:t>
            </a:r>
            <a:r>
              <a:rPr lang="en-US" sz="1800" dirty="0">
                <a:solidFill>
                  <a:srgbClr val="1F497D"/>
                </a:solidFill>
                <a:effectLst/>
                <a:latin typeface="Calibri" panose="020F0502020204030204" pitchFamily="34" charset="0"/>
                <a:ea typeface="等线" panose="02010600030101010101" pitchFamily="2" charset="-122"/>
              </a:rPr>
              <a:t>) running on my computer and confirmed that this program calculates an experimental cross section of 6e-4 barn at 180 keV, which is very similar to experiment. Calculating cross sections for protons or carbon with energies of 10-50 keV incident on 73Kr, I find that all </a:t>
            </a:r>
            <a:r>
              <a:rPr lang="en-US" sz="1800" b="1" dirty="0">
                <a:solidFill>
                  <a:srgbClr val="1F497D"/>
                </a:solidFill>
                <a:effectLst/>
                <a:latin typeface="Calibri" panose="020F0502020204030204" pitchFamily="34" charset="0"/>
                <a:ea typeface="等线" panose="02010600030101010101" pitchFamily="2" charset="-122"/>
              </a:rPr>
              <a:t>cross sections are extremely small</a:t>
            </a:r>
            <a:r>
              <a:rPr lang="en-US" sz="1800" dirty="0">
                <a:solidFill>
                  <a:srgbClr val="1F497D"/>
                </a:solidFill>
                <a:effectLst/>
                <a:latin typeface="Calibri" panose="020F0502020204030204" pitchFamily="34" charset="0"/>
                <a:ea typeface="等线" panose="02010600030101010101" pitchFamily="2" charset="-122"/>
              </a:rPr>
              <a:t>, suggesting that </a:t>
            </a:r>
            <a:r>
              <a:rPr lang="en-US" sz="1800" b="1" dirty="0">
                <a:solidFill>
                  <a:srgbClr val="1F497D"/>
                </a:solidFill>
                <a:effectLst/>
                <a:latin typeface="Calibri" panose="020F0502020204030204" pitchFamily="34" charset="0"/>
                <a:ea typeface="等线" panose="02010600030101010101" pitchFamily="2" charset="-122"/>
              </a:rPr>
              <a:t>prompt x-ray emission won’t be an issue</a:t>
            </a:r>
            <a:r>
              <a:rPr lang="en-US" sz="1800" dirty="0">
                <a:solidFill>
                  <a:srgbClr val="1F497D"/>
                </a:solidFill>
                <a:effectLst/>
                <a:latin typeface="Calibri" panose="020F0502020204030204" pitchFamily="34" charset="0"/>
                <a:ea typeface="等线" panose="02010600030101010101" pitchFamily="2" charset="-122"/>
              </a:rPr>
              <a:t>.</a:t>
            </a:r>
            <a:endParaRPr lang="en-US" sz="2000" dirty="0">
              <a:effectLst/>
              <a:latin typeface="Times New Roman" panose="02020603050405020304" pitchFamily="18" charset="0"/>
              <a:ea typeface="等线" panose="02010600030101010101" pitchFamily="2" charset="-122"/>
            </a:endParaRPr>
          </a:p>
          <a:p>
            <a:pPr marL="0" marR="0">
              <a:spcBef>
                <a:spcPts val="0"/>
              </a:spcBef>
              <a:spcAft>
                <a:spcPts val="0"/>
              </a:spcAft>
            </a:pPr>
            <a:r>
              <a:rPr lang="en-US" sz="1800" dirty="0">
                <a:solidFill>
                  <a:srgbClr val="1F497D"/>
                </a:solidFill>
                <a:effectLst/>
                <a:latin typeface="Calibri" panose="020F0502020204030204" pitchFamily="34" charset="0"/>
                <a:ea typeface="等线" panose="02010600030101010101" pitchFamily="2" charset="-122"/>
              </a:rPr>
              <a:t> </a:t>
            </a:r>
            <a:endParaRPr lang="en-US" sz="2000" dirty="0">
              <a:effectLst/>
              <a:latin typeface="Times New Roman" panose="02020603050405020304" pitchFamily="18" charset="0"/>
              <a:ea typeface="等线" panose="02010600030101010101" pitchFamily="2" charset="-122"/>
            </a:endParaRPr>
          </a:p>
          <a:p>
            <a:pPr marL="0" marR="0">
              <a:spcBef>
                <a:spcPts val="0"/>
              </a:spcBef>
              <a:spcAft>
                <a:spcPts val="0"/>
              </a:spcAft>
            </a:pPr>
            <a:r>
              <a:rPr lang="en-US" sz="1800" dirty="0">
                <a:solidFill>
                  <a:srgbClr val="1F497D"/>
                </a:solidFill>
                <a:effectLst/>
                <a:latin typeface="Calibri" panose="020F0502020204030204" pitchFamily="34" charset="0"/>
                <a:ea typeface="等线" panose="02010600030101010101" pitchFamily="2" charset="-122"/>
              </a:rPr>
              <a:t>Some screenshots of results for natural krypton (the results for 73Kr came out essentially the same). The ECPSSR calculation is supposed to be more accurate than PWBA (plane wave borne approximation) for low energies.</a:t>
            </a:r>
            <a:endParaRPr lang="en-US" sz="2000" dirty="0">
              <a:effectLst/>
              <a:latin typeface="Times New Roman" panose="02020603050405020304" pitchFamily="18" charset="0"/>
              <a:ea typeface="等线" panose="02010600030101010101" pitchFamily="2" charset="-122"/>
            </a:endParaRPr>
          </a:p>
        </p:txBody>
      </p:sp>
      <p:pic>
        <p:nvPicPr>
          <p:cNvPr id="1026" name="Picture 1">
            <a:extLst>
              <a:ext uri="{FF2B5EF4-FFF2-40B4-BE49-F238E27FC236}">
                <a16:creationId xmlns:a16="http://schemas.microsoft.com/office/drawing/2014/main" id="{4DF292DE-1A27-46A1-8391-5141231085DB}"/>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175" y="3317935"/>
            <a:ext cx="4568825" cy="35400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 name="TextBox 5">
            <a:extLst>
              <a:ext uri="{FF2B5EF4-FFF2-40B4-BE49-F238E27FC236}">
                <a16:creationId xmlns:a16="http://schemas.microsoft.com/office/drawing/2014/main" id="{BB4A1AB4-19EE-4200-9A3D-636BE1D14C7A}"/>
              </a:ext>
            </a:extLst>
          </p:cNvPr>
          <p:cNvSpPr txBox="1"/>
          <p:nvPr/>
        </p:nvSpPr>
        <p:spPr>
          <a:xfrm>
            <a:off x="4572000" y="3317935"/>
            <a:ext cx="4575175" cy="1477328"/>
          </a:xfrm>
          <a:prstGeom prst="rect">
            <a:avLst/>
          </a:prstGeom>
          <a:noFill/>
        </p:spPr>
        <p:txBody>
          <a:bodyPr wrap="square">
            <a:spAutoFit/>
          </a:bodyPr>
          <a:lstStyle/>
          <a:p>
            <a:pPr marL="0" marR="0">
              <a:spcBef>
                <a:spcPts val="0"/>
              </a:spcBef>
              <a:spcAft>
                <a:spcPts val="0"/>
              </a:spcAft>
            </a:pPr>
            <a:r>
              <a:rPr lang="en-US" sz="1800" dirty="0">
                <a:solidFill>
                  <a:srgbClr val="1F497D"/>
                </a:solidFill>
                <a:effectLst/>
                <a:latin typeface="Calibri" panose="020F0502020204030204" pitchFamily="34" charset="0"/>
                <a:ea typeface="等线" panose="02010600030101010101" pitchFamily="2" charset="-122"/>
              </a:rPr>
              <a:t>The M and L shell cross sections are large so we will probably see lower energy x-rays from electrons being knocked out of these shells as the Krypton stops in the target.</a:t>
            </a:r>
            <a:endParaRPr lang="en-US" sz="2000" dirty="0">
              <a:effectLst/>
              <a:latin typeface="Times New Roman" panose="02020603050405020304" pitchFamily="18" charset="0"/>
              <a:ea typeface="等线" panose="02010600030101010101" pitchFamily="2" charset="-122"/>
            </a:endParaRPr>
          </a:p>
          <a:p>
            <a:pPr marL="0" marR="0">
              <a:spcBef>
                <a:spcPts val="0"/>
              </a:spcBef>
              <a:spcAft>
                <a:spcPts val="0"/>
              </a:spcAft>
            </a:pPr>
            <a:r>
              <a:rPr lang="en-US" sz="1800" dirty="0">
                <a:solidFill>
                  <a:srgbClr val="1F497D"/>
                </a:solidFill>
                <a:effectLst/>
                <a:latin typeface="Calibri" panose="020F0502020204030204" pitchFamily="34" charset="0"/>
                <a:ea typeface="等线" panose="02010600030101010101" pitchFamily="2" charset="-122"/>
              </a:rPr>
              <a:t>--Alex</a:t>
            </a:r>
            <a:endParaRPr lang="en-US" sz="2000" dirty="0">
              <a:effectLst/>
              <a:latin typeface="Times New Roman" panose="02020603050405020304" pitchFamily="18" charset="0"/>
              <a:ea typeface="等线" panose="02010600030101010101" pitchFamily="2" charset="-122"/>
            </a:endParaRPr>
          </a:p>
        </p:txBody>
      </p:sp>
    </p:spTree>
    <p:extLst>
      <p:ext uri="{BB962C8B-B14F-4D97-AF65-F5344CB8AC3E}">
        <p14:creationId xmlns:p14="http://schemas.microsoft.com/office/powerpoint/2010/main" val="3390194948"/>
      </p:ext>
    </p:extLst>
  </p:cSld>
  <p:clrMapOvr>
    <a:masterClrMapping/>
  </p:clrMapOvr>
</p:sld>
</file>

<file path=ppt/slides/slide4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a:extLst>
              <a:ext uri="{FF2B5EF4-FFF2-40B4-BE49-F238E27FC236}">
                <a16:creationId xmlns:a16="http://schemas.microsoft.com/office/drawing/2014/main" id="{B6AA39D6-593B-4389-888C-9BD1EB100F6A}"/>
              </a:ext>
            </a:extLst>
          </p:cNvPr>
          <p:cNvSpPr txBox="1"/>
          <p:nvPr/>
        </p:nvSpPr>
        <p:spPr>
          <a:xfrm>
            <a:off x="0" y="0"/>
            <a:ext cx="9144000" cy="4647426"/>
          </a:xfrm>
          <a:prstGeom prst="rect">
            <a:avLst/>
          </a:prstGeom>
          <a:noFill/>
        </p:spPr>
        <p:txBody>
          <a:bodyPr wrap="square">
            <a:spAutoFit/>
          </a:bodyPr>
          <a:lstStyle/>
          <a:p>
            <a:pPr marL="0" marR="0">
              <a:spcBef>
                <a:spcPts val="0"/>
              </a:spcBef>
              <a:spcAft>
                <a:spcPts val="0"/>
              </a:spcAft>
            </a:pPr>
            <a:r>
              <a:rPr lang="en-US" sz="1800" dirty="0">
                <a:solidFill>
                  <a:srgbClr val="000000"/>
                </a:solidFill>
                <a:effectLst/>
                <a:latin typeface="Calibri" panose="020F0502020204030204" pitchFamily="34" charset="0"/>
                <a:ea typeface="等线" panose="02010600030101010101" pitchFamily="2" charset="-122"/>
              </a:rPr>
              <a:t>Hi,</a:t>
            </a:r>
            <a:endParaRPr lang="en-US" sz="1600" dirty="0">
              <a:effectLst/>
              <a:latin typeface="Calibri" panose="020F0502020204030204" pitchFamily="34" charset="0"/>
              <a:ea typeface="等线" panose="02010600030101010101" pitchFamily="2" charset="-122"/>
            </a:endParaRPr>
          </a:p>
          <a:p>
            <a:pPr marL="0" marR="0">
              <a:spcBef>
                <a:spcPts val="0"/>
              </a:spcBef>
              <a:spcAft>
                <a:spcPts val="0"/>
              </a:spcAft>
            </a:pPr>
            <a:r>
              <a:rPr lang="en-US" sz="1800" dirty="0">
                <a:solidFill>
                  <a:srgbClr val="000000"/>
                </a:solidFill>
                <a:effectLst/>
                <a:latin typeface="Calibri" panose="020F0502020204030204" pitchFamily="34" charset="0"/>
                <a:ea typeface="等线" panose="02010600030101010101" pitchFamily="2" charset="-122"/>
              </a:rPr>
              <a:t> </a:t>
            </a:r>
            <a:endParaRPr lang="en-US" sz="1600" dirty="0">
              <a:effectLst/>
              <a:latin typeface="Calibri" panose="020F0502020204030204" pitchFamily="34" charset="0"/>
              <a:ea typeface="等线" panose="02010600030101010101" pitchFamily="2" charset="-122"/>
            </a:endParaRPr>
          </a:p>
          <a:p>
            <a:pPr marL="0" marR="0">
              <a:spcBef>
                <a:spcPts val="0"/>
              </a:spcBef>
              <a:spcAft>
                <a:spcPts val="0"/>
              </a:spcAft>
            </a:pPr>
            <a:r>
              <a:rPr lang="en-US" sz="1800" dirty="0">
                <a:solidFill>
                  <a:srgbClr val="000000"/>
                </a:solidFill>
                <a:effectLst/>
                <a:latin typeface="Calibri" panose="020F0502020204030204" pitchFamily="34" charset="0"/>
                <a:ea typeface="等线" panose="02010600030101010101" pitchFamily="2" charset="-122"/>
              </a:rPr>
              <a:t>I looked into the LISE simulation parameters, and after playing with the slits to optimize a bit I end up with:</a:t>
            </a:r>
            <a:endParaRPr lang="en-US" sz="1600" dirty="0">
              <a:effectLst/>
              <a:latin typeface="Calibri" panose="020F0502020204030204" pitchFamily="34" charset="0"/>
              <a:ea typeface="等线" panose="02010600030101010101" pitchFamily="2" charset="-122"/>
            </a:endParaRPr>
          </a:p>
          <a:p>
            <a:pPr marL="0" marR="0">
              <a:spcBef>
                <a:spcPts val="0"/>
              </a:spcBef>
              <a:spcAft>
                <a:spcPts val="0"/>
              </a:spcAft>
            </a:pPr>
            <a:r>
              <a:rPr lang="en-US" sz="1800" dirty="0">
                <a:solidFill>
                  <a:srgbClr val="000000"/>
                </a:solidFill>
                <a:effectLst/>
                <a:latin typeface="Calibri" panose="020F0502020204030204" pitchFamily="34" charset="0"/>
                <a:ea typeface="等线" panose="02010600030101010101" pitchFamily="2" charset="-122"/>
              </a:rPr>
              <a:t>Isotope: 73Kr</a:t>
            </a:r>
            <a:endParaRPr lang="en-US" sz="1600" dirty="0">
              <a:effectLst/>
              <a:latin typeface="Calibri" panose="020F0502020204030204" pitchFamily="34" charset="0"/>
              <a:ea typeface="等线" panose="02010600030101010101" pitchFamily="2" charset="-122"/>
            </a:endParaRPr>
          </a:p>
          <a:p>
            <a:pPr marL="0" marR="0">
              <a:spcBef>
                <a:spcPts val="0"/>
              </a:spcBef>
              <a:spcAft>
                <a:spcPts val="0"/>
              </a:spcAft>
            </a:pPr>
            <a:r>
              <a:rPr lang="en-US" sz="1800" dirty="0">
                <a:solidFill>
                  <a:srgbClr val="000000"/>
                </a:solidFill>
                <a:effectLst/>
                <a:latin typeface="Calibri" panose="020F0502020204030204" pitchFamily="34" charset="0"/>
                <a:ea typeface="等线" panose="02010600030101010101" pitchFamily="2" charset="-122"/>
              </a:rPr>
              <a:t>Energy at Experiment: ~10-50 keV (this depends heavily on the gas stopper's ability, the primary projectile 78Kr has an energy of 256 MeV/u)</a:t>
            </a:r>
            <a:endParaRPr lang="en-US" sz="1600" dirty="0">
              <a:effectLst/>
              <a:latin typeface="Calibri" panose="020F0502020204030204" pitchFamily="34" charset="0"/>
              <a:ea typeface="等线" panose="02010600030101010101" pitchFamily="2" charset="-122"/>
            </a:endParaRPr>
          </a:p>
          <a:p>
            <a:pPr marL="0" marR="0">
              <a:spcBef>
                <a:spcPts val="0"/>
              </a:spcBef>
              <a:spcAft>
                <a:spcPts val="0"/>
              </a:spcAft>
            </a:pPr>
            <a:r>
              <a:rPr lang="en-US" sz="1800" dirty="0">
                <a:solidFill>
                  <a:srgbClr val="000000"/>
                </a:solidFill>
                <a:effectLst/>
                <a:latin typeface="Calibri" panose="020F0502020204030204" pitchFamily="34" charset="0"/>
                <a:ea typeface="等线" panose="02010600030101010101" pitchFamily="2" charset="-122"/>
              </a:rPr>
              <a:t>Rate at Experiment: (For fast beam at the end of ARIS:) 2.31e6 pps (the stopped beam rate will be lower)</a:t>
            </a:r>
            <a:endParaRPr lang="en-US" sz="1600" dirty="0">
              <a:effectLst/>
              <a:latin typeface="Calibri" panose="020F0502020204030204" pitchFamily="34" charset="0"/>
              <a:ea typeface="等线" panose="02010600030101010101" pitchFamily="2" charset="-122"/>
            </a:endParaRPr>
          </a:p>
          <a:p>
            <a:pPr marL="0" marR="0">
              <a:spcBef>
                <a:spcPts val="0"/>
              </a:spcBef>
              <a:spcAft>
                <a:spcPts val="0"/>
              </a:spcAft>
            </a:pPr>
            <a:r>
              <a:rPr lang="en-US" sz="1800" dirty="0">
                <a:solidFill>
                  <a:srgbClr val="000000"/>
                </a:solidFill>
                <a:effectLst/>
                <a:latin typeface="Calibri" panose="020F0502020204030204" pitchFamily="34" charset="0"/>
                <a:ea typeface="等线" panose="02010600030101010101" pitchFamily="2" charset="-122"/>
              </a:rPr>
              <a:t>Fragment Separator Momentum Acceptance: 0.52%</a:t>
            </a:r>
            <a:endParaRPr lang="en-US" sz="1600" dirty="0">
              <a:effectLst/>
              <a:latin typeface="Calibri" panose="020F0502020204030204" pitchFamily="34" charset="0"/>
              <a:ea typeface="等线" panose="02010600030101010101" pitchFamily="2" charset="-122"/>
            </a:endParaRPr>
          </a:p>
          <a:p>
            <a:pPr marL="0" marR="0">
              <a:spcBef>
                <a:spcPts val="0"/>
              </a:spcBef>
              <a:spcAft>
                <a:spcPts val="0"/>
              </a:spcAft>
            </a:pPr>
            <a:r>
              <a:rPr lang="en-US" sz="1800" dirty="0">
                <a:solidFill>
                  <a:srgbClr val="000000"/>
                </a:solidFill>
                <a:effectLst/>
                <a:latin typeface="Calibri" panose="020F0502020204030204" pitchFamily="34" charset="0"/>
                <a:ea typeface="等线" panose="02010600030101010101" pitchFamily="2" charset="-122"/>
              </a:rPr>
              <a:t>Minimum Purity at Experiment: 80%</a:t>
            </a:r>
            <a:endParaRPr lang="en-US" sz="1600" dirty="0">
              <a:effectLst/>
              <a:latin typeface="Calibri" panose="020F0502020204030204" pitchFamily="34" charset="0"/>
              <a:ea typeface="等线" panose="02010600030101010101" pitchFamily="2" charset="-122"/>
            </a:endParaRPr>
          </a:p>
          <a:p>
            <a:pPr marL="0" marR="0">
              <a:spcBef>
                <a:spcPts val="0"/>
              </a:spcBef>
              <a:spcAft>
                <a:spcPts val="0"/>
              </a:spcAft>
            </a:pPr>
            <a:r>
              <a:rPr lang="en-US" sz="1800" dirty="0">
                <a:solidFill>
                  <a:srgbClr val="000000"/>
                </a:solidFill>
                <a:effectLst/>
                <a:latin typeface="Calibri" panose="020F0502020204030204" pitchFamily="34" charset="0"/>
                <a:ea typeface="等线" panose="02010600030101010101" pitchFamily="2" charset="-122"/>
              </a:rPr>
              <a:t>Beam Spot Size at Experiment: 6mm</a:t>
            </a:r>
            <a:endParaRPr lang="en-US" sz="1600" dirty="0">
              <a:effectLst/>
              <a:latin typeface="Calibri" panose="020F0502020204030204" pitchFamily="34" charset="0"/>
              <a:ea typeface="等线" panose="02010600030101010101" pitchFamily="2" charset="-122"/>
            </a:endParaRPr>
          </a:p>
          <a:p>
            <a:pPr marL="0" marR="0">
              <a:spcBef>
                <a:spcPts val="0"/>
              </a:spcBef>
              <a:spcAft>
                <a:spcPts val="0"/>
              </a:spcAft>
            </a:pPr>
            <a:r>
              <a:rPr lang="en-US" sz="1800" dirty="0">
                <a:solidFill>
                  <a:srgbClr val="000000"/>
                </a:solidFill>
                <a:effectLst/>
                <a:latin typeface="Calibri" panose="020F0502020204030204" pitchFamily="34" charset="0"/>
                <a:ea typeface="Times New Roman" panose="02020603050405020304" pitchFamily="18" charset="0"/>
              </a:rPr>
              <a:t>Event-by-event data from the fragment separator that is required for the experiment: I don't think we need this</a:t>
            </a:r>
            <a:endParaRPr lang="en-US" sz="1600" dirty="0">
              <a:effectLst/>
              <a:latin typeface="Calibri" panose="020F0502020204030204" pitchFamily="34" charset="0"/>
              <a:ea typeface="等线" panose="02010600030101010101" pitchFamily="2" charset="-122"/>
            </a:endParaRPr>
          </a:p>
          <a:p>
            <a:pPr marL="0" marR="0">
              <a:spcBef>
                <a:spcPts val="0"/>
              </a:spcBef>
              <a:spcAft>
                <a:spcPts val="1200"/>
              </a:spcAft>
            </a:pPr>
            <a:r>
              <a:rPr lang="en-US" sz="1800" dirty="0">
                <a:solidFill>
                  <a:srgbClr val="000000"/>
                </a:solidFill>
                <a:effectLst/>
                <a:latin typeface="Calibri" panose="020F0502020204030204" pitchFamily="34" charset="0"/>
                <a:ea typeface="Times New Roman" panose="02020603050405020304" pitchFamily="18" charset="0"/>
              </a:rPr>
              <a:t>Beam On-Target Time: 48 (?) </a:t>
            </a:r>
            <a:r>
              <a:rPr lang="en-US" sz="1800" dirty="0" err="1">
                <a:solidFill>
                  <a:srgbClr val="000000"/>
                </a:solidFill>
                <a:effectLst/>
                <a:latin typeface="Calibri" panose="020F0502020204030204" pitchFamily="34" charset="0"/>
                <a:ea typeface="Times New Roman" panose="02020603050405020304" pitchFamily="18" charset="0"/>
              </a:rPr>
              <a:t>hrs</a:t>
            </a:r>
            <a:endParaRPr lang="en-US" sz="1800" dirty="0">
              <a:solidFill>
                <a:srgbClr val="000000"/>
              </a:solidFill>
              <a:effectLst/>
              <a:latin typeface="Calibri" panose="020F0502020204030204" pitchFamily="34" charset="0"/>
              <a:ea typeface="Times New Roman" panose="02020603050405020304" pitchFamily="18" charset="0"/>
            </a:endParaRPr>
          </a:p>
          <a:p>
            <a:pPr marL="0" marR="0">
              <a:spcBef>
                <a:spcPts val="0"/>
              </a:spcBef>
              <a:spcAft>
                <a:spcPts val="1200"/>
              </a:spcAft>
            </a:pPr>
            <a:r>
              <a:rPr lang="en-US" dirty="0">
                <a:solidFill>
                  <a:srgbClr val="000000"/>
                </a:solidFill>
                <a:latin typeface="Calibri" panose="020F0502020204030204" pitchFamily="34" charset="0"/>
                <a:ea typeface="等线" panose="02010600030101010101" pitchFamily="2" charset="-122"/>
              </a:rPr>
              <a:t>-Joe</a:t>
            </a:r>
            <a:endParaRPr lang="en-US" sz="1600" dirty="0">
              <a:effectLst/>
              <a:latin typeface="Calibri" panose="020F0502020204030204" pitchFamily="34" charset="0"/>
              <a:ea typeface="等线" panose="02010600030101010101" pitchFamily="2" charset="-122"/>
            </a:endParaRPr>
          </a:p>
        </p:txBody>
      </p:sp>
    </p:spTree>
    <p:extLst>
      <p:ext uri="{BB962C8B-B14F-4D97-AF65-F5344CB8AC3E}">
        <p14:creationId xmlns:p14="http://schemas.microsoft.com/office/powerpoint/2010/main" val="3259112158"/>
      </p:ext>
    </p:extLst>
  </p:cSld>
  <p:clrMapOvr>
    <a:masterClrMapping/>
  </p:clrMapOvr>
</p:sld>
</file>

<file path=ppt/slides/slide4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a:extLst>
              <a:ext uri="{FF2B5EF4-FFF2-40B4-BE49-F238E27FC236}">
                <a16:creationId xmlns:a16="http://schemas.microsoft.com/office/drawing/2014/main" id="{7F932142-F382-434F-87DC-97EED5CBD23B}"/>
              </a:ext>
            </a:extLst>
          </p:cNvPr>
          <p:cNvSpPr txBox="1"/>
          <p:nvPr/>
        </p:nvSpPr>
        <p:spPr>
          <a:xfrm>
            <a:off x="0" y="0"/>
            <a:ext cx="4027218" cy="4247317"/>
          </a:xfrm>
          <a:prstGeom prst="rect">
            <a:avLst/>
          </a:prstGeom>
          <a:noFill/>
        </p:spPr>
        <p:txBody>
          <a:bodyPr wrap="square">
            <a:spAutoFit/>
          </a:bodyPr>
          <a:lstStyle/>
          <a:p>
            <a:pPr marL="0" marR="0">
              <a:spcBef>
                <a:spcPts val="0"/>
              </a:spcBef>
              <a:spcAft>
                <a:spcPts val="0"/>
              </a:spcAft>
            </a:pPr>
            <a:r>
              <a:rPr lang="en-US" sz="1800" dirty="0">
                <a:solidFill>
                  <a:srgbClr val="000000"/>
                </a:solidFill>
                <a:effectLst/>
                <a:latin typeface="Times New Roman" panose="02020603050405020304" pitchFamily="18" charset="0"/>
                <a:ea typeface="等线" panose="02010600030101010101" pitchFamily="2" charset="-122"/>
              </a:rPr>
              <a:t>Hi,</a:t>
            </a:r>
            <a:endParaRPr lang="en-US" sz="1800" dirty="0">
              <a:effectLst/>
              <a:latin typeface="Times New Roman" panose="02020603050405020304" pitchFamily="18" charset="0"/>
              <a:ea typeface="等线" panose="02010600030101010101" pitchFamily="2" charset="-122"/>
            </a:endParaRPr>
          </a:p>
          <a:p>
            <a:pPr marL="0" marR="0">
              <a:spcBef>
                <a:spcPts val="0"/>
              </a:spcBef>
              <a:spcAft>
                <a:spcPts val="0"/>
              </a:spcAft>
            </a:pPr>
            <a:r>
              <a:rPr lang="en-US" sz="1800" dirty="0">
                <a:solidFill>
                  <a:srgbClr val="000000"/>
                </a:solidFill>
                <a:effectLst/>
                <a:latin typeface="Times New Roman" panose="02020603050405020304" pitchFamily="18" charset="0"/>
                <a:ea typeface="等线" panose="02010600030101010101" pitchFamily="2" charset="-122"/>
              </a:rPr>
              <a:t> </a:t>
            </a:r>
            <a:endParaRPr lang="en-US" sz="1800" dirty="0">
              <a:effectLst/>
              <a:latin typeface="Times New Roman" panose="02020603050405020304" pitchFamily="18" charset="0"/>
              <a:ea typeface="等线" panose="02010600030101010101" pitchFamily="2" charset="-122"/>
            </a:endParaRPr>
          </a:p>
          <a:p>
            <a:pPr marL="0" marR="0">
              <a:spcBef>
                <a:spcPts val="0"/>
              </a:spcBef>
              <a:spcAft>
                <a:spcPts val="0"/>
              </a:spcAft>
            </a:pPr>
            <a:r>
              <a:rPr lang="en-US" sz="1800" dirty="0">
                <a:solidFill>
                  <a:srgbClr val="000000"/>
                </a:solidFill>
                <a:effectLst/>
                <a:latin typeface="Times New Roman" panose="02020603050405020304" pitchFamily="18" charset="0"/>
                <a:ea typeface="等线" panose="02010600030101010101" pitchFamily="2" charset="-122"/>
              </a:rPr>
              <a:t>These are the figures from the most recent simulation. This simulation has roughly the same number of protons going into the detector as we expect to measure in our detector during the experiment. The X-ray spectrum is plotting any X-ray emitted within a 1e-6 second coincidence window with a proton.</a:t>
            </a:r>
            <a:endParaRPr lang="en-US" sz="1800" dirty="0">
              <a:effectLst/>
              <a:latin typeface="Times New Roman" panose="02020603050405020304" pitchFamily="18" charset="0"/>
              <a:ea typeface="等线" panose="02010600030101010101" pitchFamily="2" charset="-122"/>
            </a:endParaRPr>
          </a:p>
          <a:p>
            <a:pPr marL="0" marR="0">
              <a:spcBef>
                <a:spcPts val="0"/>
              </a:spcBef>
              <a:spcAft>
                <a:spcPts val="0"/>
              </a:spcAft>
            </a:pPr>
            <a:r>
              <a:rPr lang="en-US" sz="1800" dirty="0">
                <a:solidFill>
                  <a:srgbClr val="000000"/>
                </a:solidFill>
                <a:effectLst/>
                <a:latin typeface="Times New Roman" panose="02020603050405020304" pitchFamily="18" charset="0"/>
                <a:ea typeface="等线" panose="02010600030101010101" pitchFamily="2" charset="-122"/>
              </a:rPr>
              <a:t> </a:t>
            </a:r>
            <a:endParaRPr lang="en-US" sz="1800" dirty="0">
              <a:effectLst/>
              <a:latin typeface="Times New Roman" panose="02020603050405020304" pitchFamily="18" charset="0"/>
              <a:ea typeface="等线" panose="02010600030101010101" pitchFamily="2" charset="-122"/>
            </a:endParaRPr>
          </a:p>
          <a:p>
            <a:pPr marL="0" marR="0">
              <a:spcBef>
                <a:spcPts val="0"/>
              </a:spcBef>
              <a:spcAft>
                <a:spcPts val="0"/>
              </a:spcAft>
            </a:pPr>
            <a:r>
              <a:rPr lang="en-US" sz="1800" dirty="0">
                <a:solidFill>
                  <a:srgbClr val="000000"/>
                </a:solidFill>
                <a:effectLst/>
                <a:latin typeface="Times New Roman" panose="02020603050405020304" pitchFamily="18" charset="0"/>
                <a:ea typeface="等线" panose="02010600030101010101" pitchFamily="2" charset="-122"/>
              </a:rPr>
              <a:t>Let me know if you need anything else from me,</a:t>
            </a:r>
            <a:endParaRPr lang="en-US" sz="1800" dirty="0">
              <a:effectLst/>
              <a:latin typeface="Times New Roman" panose="02020603050405020304" pitchFamily="18" charset="0"/>
              <a:ea typeface="等线" panose="02010600030101010101" pitchFamily="2" charset="-122"/>
            </a:endParaRPr>
          </a:p>
          <a:p>
            <a:pPr marL="0" marR="0">
              <a:spcBef>
                <a:spcPts val="0"/>
              </a:spcBef>
              <a:spcAft>
                <a:spcPts val="0"/>
              </a:spcAft>
            </a:pPr>
            <a:r>
              <a:rPr lang="en-US" sz="1800" dirty="0">
                <a:solidFill>
                  <a:srgbClr val="000000"/>
                </a:solidFill>
                <a:effectLst/>
                <a:latin typeface="Times New Roman" panose="02020603050405020304" pitchFamily="18" charset="0"/>
                <a:ea typeface="等线" panose="02010600030101010101" pitchFamily="2" charset="-122"/>
              </a:rPr>
              <a:t>Joe</a:t>
            </a:r>
            <a:endParaRPr lang="en-US" sz="1800" dirty="0">
              <a:effectLst/>
              <a:latin typeface="Times New Roman" panose="02020603050405020304" pitchFamily="18" charset="0"/>
              <a:ea typeface="等线" panose="02010600030101010101" pitchFamily="2" charset="-122"/>
            </a:endParaRPr>
          </a:p>
        </p:txBody>
      </p:sp>
      <p:pic>
        <p:nvPicPr>
          <p:cNvPr id="5" name="Picture 4">
            <a:extLst>
              <a:ext uri="{FF2B5EF4-FFF2-40B4-BE49-F238E27FC236}">
                <a16:creationId xmlns:a16="http://schemas.microsoft.com/office/drawing/2014/main" id="{14A6052C-519C-4AB3-90B4-0810E92E8E56}"/>
              </a:ext>
            </a:extLst>
          </p:cNvPr>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4027218" y="0"/>
            <a:ext cx="5116782" cy="3474720"/>
          </a:xfrm>
          <a:prstGeom prst="rect">
            <a:avLst/>
          </a:prstGeom>
        </p:spPr>
      </p:pic>
      <p:pic>
        <p:nvPicPr>
          <p:cNvPr id="7" name="Picture 6">
            <a:extLst>
              <a:ext uri="{FF2B5EF4-FFF2-40B4-BE49-F238E27FC236}">
                <a16:creationId xmlns:a16="http://schemas.microsoft.com/office/drawing/2014/main" id="{B1A02878-2FE0-410E-84AE-CAFA16765CC9}"/>
              </a:ext>
            </a:extLst>
          </p:cNvPr>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4094544" y="3429000"/>
            <a:ext cx="5049456" cy="3429000"/>
          </a:xfrm>
          <a:prstGeom prst="rect">
            <a:avLst/>
          </a:prstGeom>
        </p:spPr>
      </p:pic>
    </p:spTree>
    <p:extLst>
      <p:ext uri="{BB962C8B-B14F-4D97-AF65-F5344CB8AC3E}">
        <p14:creationId xmlns:p14="http://schemas.microsoft.com/office/powerpoint/2010/main" val="2631226350"/>
      </p:ext>
    </p:extLst>
  </p:cSld>
  <p:clrMapOvr>
    <a:masterClrMapping/>
  </p:clrMapOvr>
</p:sld>
</file>

<file path=ppt/slides/slide4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5D29F976-0A14-4053-B585-93E0A2AEEB7F}"/>
              </a:ext>
            </a:extLst>
          </p:cNvPr>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0" y="0"/>
            <a:ext cx="5049456" cy="3429000"/>
          </a:xfrm>
          <a:prstGeom prst="rect">
            <a:avLst/>
          </a:prstGeom>
        </p:spPr>
      </p:pic>
      <p:sp>
        <p:nvSpPr>
          <p:cNvPr id="8" name="TextBox 7">
            <a:extLst>
              <a:ext uri="{FF2B5EF4-FFF2-40B4-BE49-F238E27FC236}">
                <a16:creationId xmlns:a16="http://schemas.microsoft.com/office/drawing/2014/main" id="{1C72357E-A717-4974-BCF5-A8D447FA47C5}"/>
              </a:ext>
            </a:extLst>
          </p:cNvPr>
          <p:cNvSpPr txBox="1"/>
          <p:nvPr/>
        </p:nvSpPr>
        <p:spPr>
          <a:xfrm>
            <a:off x="0" y="3429000"/>
            <a:ext cx="4572000" cy="1200329"/>
          </a:xfrm>
          <a:prstGeom prst="rect">
            <a:avLst/>
          </a:prstGeom>
          <a:noFill/>
        </p:spPr>
        <p:txBody>
          <a:bodyPr wrap="square">
            <a:spAutoFit/>
          </a:bodyPr>
          <a:lstStyle/>
          <a:p>
            <a:pPr marL="0" marR="0">
              <a:spcBef>
                <a:spcPts val="0"/>
              </a:spcBef>
              <a:spcAft>
                <a:spcPts val="0"/>
              </a:spcAft>
            </a:pPr>
            <a:r>
              <a:rPr lang="en-US" sz="1800" dirty="0">
                <a:solidFill>
                  <a:srgbClr val="000000"/>
                </a:solidFill>
                <a:effectLst/>
                <a:latin typeface="Times New Roman" panose="02020603050405020304" pitchFamily="18" charset="0"/>
                <a:ea typeface="等线" panose="02010600030101010101" pitchFamily="2" charset="-122"/>
              </a:rPr>
              <a:t>I attached the fitted and regular x-ray spectra. The peaks go from left to right: As, Se, Br (which also has As </a:t>
            </a:r>
            <a:r>
              <a:rPr lang="en-US" sz="1800" dirty="0" err="1">
                <a:solidFill>
                  <a:srgbClr val="000000"/>
                </a:solidFill>
                <a:effectLst/>
                <a:latin typeface="Times New Roman" panose="02020603050405020304" pitchFamily="18" charset="0"/>
                <a:ea typeface="等线" panose="02010600030101010101" pitchFamily="2" charset="-122"/>
              </a:rPr>
              <a:t>Kbeta</a:t>
            </a:r>
            <a:r>
              <a:rPr lang="en-US" sz="1800" dirty="0">
                <a:solidFill>
                  <a:srgbClr val="000000"/>
                </a:solidFill>
                <a:effectLst/>
                <a:latin typeface="Times New Roman" panose="02020603050405020304" pitchFamily="18" charset="0"/>
                <a:ea typeface="等线" panose="02010600030101010101" pitchFamily="2" charset="-122"/>
              </a:rPr>
              <a:t> X-rays to the left side in the peak), Se </a:t>
            </a:r>
            <a:r>
              <a:rPr lang="en-US" sz="1800" dirty="0" err="1">
                <a:solidFill>
                  <a:srgbClr val="000000"/>
                </a:solidFill>
                <a:effectLst/>
                <a:latin typeface="Times New Roman" panose="02020603050405020304" pitchFamily="18" charset="0"/>
                <a:ea typeface="等线" panose="02010600030101010101" pitchFamily="2" charset="-122"/>
              </a:rPr>
              <a:t>Kbeta</a:t>
            </a:r>
            <a:r>
              <a:rPr lang="en-US" sz="1800" dirty="0">
                <a:solidFill>
                  <a:srgbClr val="000000"/>
                </a:solidFill>
                <a:effectLst/>
                <a:latin typeface="Times New Roman" panose="02020603050405020304" pitchFamily="18" charset="0"/>
                <a:ea typeface="等线" panose="02010600030101010101" pitchFamily="2" charset="-122"/>
              </a:rPr>
              <a:t>, Br </a:t>
            </a:r>
            <a:r>
              <a:rPr lang="en-US" sz="1800" dirty="0" err="1">
                <a:solidFill>
                  <a:srgbClr val="000000"/>
                </a:solidFill>
                <a:effectLst/>
                <a:latin typeface="Times New Roman" panose="02020603050405020304" pitchFamily="18" charset="0"/>
                <a:ea typeface="等线" panose="02010600030101010101" pitchFamily="2" charset="-122"/>
              </a:rPr>
              <a:t>Kbeta</a:t>
            </a:r>
            <a:r>
              <a:rPr lang="en-US" sz="1800" dirty="0">
                <a:solidFill>
                  <a:srgbClr val="000000"/>
                </a:solidFill>
                <a:effectLst/>
                <a:latin typeface="Times New Roman" panose="02020603050405020304" pitchFamily="18" charset="0"/>
                <a:ea typeface="等线" panose="02010600030101010101" pitchFamily="2" charset="-122"/>
              </a:rPr>
              <a:t>.</a:t>
            </a:r>
            <a:endParaRPr lang="en-US" sz="1800" dirty="0">
              <a:effectLst/>
              <a:latin typeface="Times New Roman" panose="02020603050405020304" pitchFamily="18" charset="0"/>
              <a:ea typeface="等线" panose="02010600030101010101" pitchFamily="2" charset="-122"/>
            </a:endParaRPr>
          </a:p>
        </p:txBody>
      </p:sp>
    </p:spTree>
    <p:extLst>
      <p:ext uri="{BB962C8B-B14F-4D97-AF65-F5344CB8AC3E}">
        <p14:creationId xmlns:p14="http://schemas.microsoft.com/office/powerpoint/2010/main" val="2654355017"/>
      </p:ext>
    </p:extLst>
  </p:cSld>
  <p:clrMapOvr>
    <a:masterClrMapping/>
  </p:clrMapOvr>
</p:sld>
</file>

<file path=ppt/slides/slide4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2">
            <a:extLst>
              <a:ext uri="{FF2B5EF4-FFF2-40B4-BE49-F238E27FC236}">
                <a16:creationId xmlns:a16="http://schemas.microsoft.com/office/drawing/2014/main" id="{04C18E06-9E7F-476C-818A-069765FB2F1A}"/>
              </a:ext>
            </a:extLst>
          </p:cNvPr>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52157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987363029"/>
      </p:ext>
    </p:extLst>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矩形 6"/>
          <p:cNvSpPr/>
          <p:nvPr/>
        </p:nvSpPr>
        <p:spPr>
          <a:xfrm>
            <a:off x="45608" y="2660836"/>
            <a:ext cx="8998183" cy="1754326"/>
          </a:xfrm>
          <a:prstGeom prst="rect">
            <a:avLst/>
          </a:prstGeom>
        </p:spPr>
        <p:txBody>
          <a:bodyPr wrap="square">
            <a:spAutoFit/>
          </a:bodyPr>
          <a:lstStyle/>
          <a:p>
            <a:r>
              <a:rPr lang="en-US" altLang="zh-CN" dirty="0">
                <a:solidFill>
                  <a:srgbClr val="000000"/>
                </a:solidFill>
                <a:latin typeface="Times New Roman" panose="02020603050405020304" pitchFamily="18" charset="0"/>
                <a:cs typeface="Times New Roman" panose="02020603050405020304" pitchFamily="18" charset="0"/>
              </a:rPr>
              <a:t>where </a:t>
            </a:r>
            <a:r>
              <a:rPr lang="en-US" altLang="zh-CN" i="1" dirty="0">
                <a:latin typeface="Times New Roman" panose="02020603050405020304" pitchFamily="18" charset="0"/>
                <a:cs typeface="Times New Roman" panose="02020603050405020304" pitchFamily="18" charset="0"/>
              </a:rPr>
              <a:t>ћ</a:t>
            </a:r>
            <a:r>
              <a:rPr lang="en-US" altLang="zh-CN" dirty="0">
                <a:latin typeface="Times New Roman" panose="02020603050405020304" pitchFamily="18" charset="0"/>
                <a:cs typeface="Times New Roman" panose="02020603050405020304" pitchFamily="18" charset="0"/>
              </a:rPr>
              <a:t> is the reduced Planck constant,                                       </a:t>
            </a:r>
            <a:r>
              <a:rPr lang="en-US" altLang="zh-CN" dirty="0">
                <a:solidFill>
                  <a:srgbClr val="000000"/>
                </a:solidFill>
                <a:latin typeface="Times New Roman" panose="02020603050405020304" pitchFamily="18" charset="0"/>
                <a:cs typeface="Times New Roman" panose="02020603050405020304" pitchFamily="18" charset="0"/>
              </a:rPr>
              <a:t>is the reduced mass in atomic mass units </a:t>
            </a:r>
            <a:r>
              <a:rPr lang="en-US" altLang="zh-CN" dirty="0">
                <a:latin typeface="Times New Roman" panose="02020603050405020304" pitchFamily="18" charset="0"/>
                <a:cs typeface="Times New Roman" panose="02020603050405020304" pitchFamily="18" charset="0"/>
              </a:rPr>
              <a:t>with </a:t>
            </a:r>
            <a:r>
              <a:rPr lang="en-US" altLang="zh-CN" i="1" dirty="0" err="1">
                <a:latin typeface="Times New Roman" panose="02020603050405020304" pitchFamily="18" charset="0"/>
                <a:cs typeface="Times New Roman" panose="02020603050405020304" pitchFamily="18" charset="0"/>
              </a:rPr>
              <a:t>A</a:t>
            </a:r>
            <a:r>
              <a:rPr lang="en-US" altLang="zh-CN" i="1" baseline="-25000" dirty="0" err="1">
                <a:latin typeface="Times New Roman" panose="02020603050405020304" pitchFamily="18" charset="0"/>
                <a:cs typeface="Times New Roman" panose="02020603050405020304" pitchFamily="18" charset="0"/>
              </a:rPr>
              <a:t>p</a:t>
            </a:r>
            <a:r>
              <a:rPr lang="en-US" altLang="zh-CN" dirty="0">
                <a:latin typeface="Times New Roman" panose="02020603050405020304" pitchFamily="18" charset="0"/>
                <a:cs typeface="Times New Roman" panose="02020603050405020304" pitchFamily="18" charset="0"/>
              </a:rPr>
              <a:t> = 1 as the mass number of proton and </a:t>
            </a:r>
            <a:r>
              <a:rPr lang="en-US" altLang="zh-CN" i="1" dirty="0">
                <a:latin typeface="Times New Roman" panose="02020603050405020304" pitchFamily="18" charset="0"/>
                <a:cs typeface="Times New Roman" panose="02020603050405020304" pitchFamily="18" charset="0"/>
              </a:rPr>
              <a:t>A</a:t>
            </a:r>
            <a:r>
              <a:rPr lang="en-US" altLang="zh-CN" i="1" baseline="-25000" dirty="0">
                <a:latin typeface="Times New Roman" panose="02020603050405020304" pitchFamily="18" charset="0"/>
                <a:cs typeface="Times New Roman" panose="02020603050405020304" pitchFamily="18" charset="0"/>
              </a:rPr>
              <a:t>T</a:t>
            </a:r>
            <a:r>
              <a:rPr lang="en-US" altLang="zh-CN" dirty="0">
                <a:latin typeface="Times New Roman" panose="02020603050405020304" pitchFamily="18" charset="0"/>
                <a:cs typeface="Times New Roman" panose="02020603050405020304" pitchFamily="18" charset="0"/>
              </a:rPr>
              <a:t> = 26 as the mass number of target (</a:t>
            </a:r>
            <a:r>
              <a:rPr lang="en-US" altLang="zh-CN" baseline="30000" dirty="0">
                <a:latin typeface="Times New Roman" panose="02020603050405020304" pitchFamily="18" charset="0"/>
                <a:cs typeface="Times New Roman" panose="02020603050405020304" pitchFamily="18" charset="0"/>
              </a:rPr>
              <a:t>26</a:t>
            </a:r>
            <a:r>
              <a:rPr lang="en-US" altLang="zh-CN" dirty="0">
                <a:latin typeface="Times New Roman" panose="02020603050405020304" pitchFamily="18" charset="0"/>
                <a:cs typeface="Times New Roman" panose="02020603050405020304" pitchFamily="18" charset="0"/>
              </a:rPr>
              <a:t>Si).</a:t>
            </a:r>
            <a:br>
              <a:rPr lang="en-US" altLang="zh-CN" dirty="0">
                <a:latin typeface="Times New Roman" panose="02020603050405020304" pitchFamily="18" charset="0"/>
                <a:cs typeface="Times New Roman" panose="02020603050405020304" pitchFamily="18" charset="0"/>
              </a:rPr>
            </a:br>
            <a:r>
              <a:rPr lang="en-US" altLang="zh-CN" i="1" dirty="0" err="1">
                <a:latin typeface="Times New Roman" panose="02020603050405020304" pitchFamily="18" charset="0"/>
                <a:cs typeface="Times New Roman" panose="02020603050405020304" pitchFamily="18" charset="0"/>
              </a:rPr>
              <a:t>Er</a:t>
            </a:r>
            <a:r>
              <a:rPr lang="en-US" altLang="zh-CN" i="1" dirty="0">
                <a:latin typeface="Times New Roman" panose="02020603050405020304" pitchFamily="18" charset="0"/>
                <a:cs typeface="Times New Roman" panose="02020603050405020304" pitchFamily="18" charset="0"/>
              </a:rPr>
              <a:t> </a:t>
            </a:r>
            <a:r>
              <a:rPr lang="en-US" altLang="zh-CN" dirty="0">
                <a:latin typeface="Times New Roman" panose="02020603050405020304" pitchFamily="18" charset="0"/>
                <a:cs typeface="Times New Roman" panose="02020603050405020304" pitchFamily="18" charset="0"/>
              </a:rPr>
              <a:t>is the resonance energy in the center-of-mass system in units of MeV. </a:t>
            </a:r>
            <a:r>
              <a:rPr lang="en-US" altLang="zh-CN" i="1" dirty="0">
                <a:latin typeface="Times New Roman" panose="02020603050405020304" pitchFamily="18" charset="0"/>
                <a:cs typeface="Times New Roman" panose="02020603050405020304" pitchFamily="18" charset="0"/>
              </a:rPr>
              <a:t>T</a:t>
            </a:r>
            <a:r>
              <a:rPr lang="en-US" altLang="zh-CN" baseline="-25000" dirty="0">
                <a:latin typeface="Times New Roman" panose="02020603050405020304" pitchFamily="18" charset="0"/>
                <a:cs typeface="Times New Roman" panose="02020603050405020304" pitchFamily="18" charset="0"/>
              </a:rPr>
              <a:t>9</a:t>
            </a:r>
            <a:r>
              <a:rPr lang="en-US" altLang="zh-CN" dirty="0">
                <a:latin typeface="Times New Roman" panose="02020603050405020304" pitchFamily="18" charset="0"/>
                <a:cs typeface="Times New Roman" panose="02020603050405020304" pitchFamily="18" charset="0"/>
              </a:rPr>
              <a:t> is the temperature in units of Giga Kelvin (GK), and </a:t>
            </a:r>
            <a:r>
              <a:rPr lang="en-US" altLang="zh-CN" i="1" dirty="0" err="1">
                <a:latin typeface="Times New Roman" panose="02020603050405020304" pitchFamily="18" charset="0"/>
                <a:cs typeface="Times New Roman" panose="02020603050405020304" pitchFamily="18" charset="0"/>
              </a:rPr>
              <a:t>ωγ</a:t>
            </a:r>
            <a:r>
              <a:rPr lang="en-US" altLang="zh-CN" i="1" dirty="0">
                <a:latin typeface="Times New Roman" panose="02020603050405020304" pitchFamily="18" charset="0"/>
                <a:cs typeface="Times New Roman" panose="02020603050405020304" pitchFamily="18" charset="0"/>
              </a:rPr>
              <a:t> </a:t>
            </a:r>
            <a:r>
              <a:rPr lang="en-US" altLang="zh-CN" dirty="0">
                <a:latin typeface="Times New Roman" panose="02020603050405020304" pitchFamily="18" charset="0"/>
                <a:cs typeface="Times New Roman" panose="02020603050405020304" pitchFamily="18" charset="0"/>
              </a:rPr>
              <a:t>is the resonance strength in units of MeV, which is defined as:</a:t>
            </a:r>
            <a:endParaRPr lang="zh-CN" altLang="en-US" dirty="0">
              <a:latin typeface="Times New Roman" panose="02020603050405020304" pitchFamily="18" charset="0"/>
              <a:cs typeface="Times New Roman" panose="02020603050405020304" pitchFamily="18" charset="0"/>
            </a:endParaRPr>
          </a:p>
        </p:txBody>
      </p:sp>
      <p:sp>
        <p:nvSpPr>
          <p:cNvPr id="2" name="矩形 1"/>
          <p:cNvSpPr/>
          <p:nvPr/>
        </p:nvSpPr>
        <p:spPr>
          <a:xfrm>
            <a:off x="45608" y="789490"/>
            <a:ext cx="8998183" cy="646331"/>
          </a:xfrm>
          <a:prstGeom prst="rect">
            <a:avLst/>
          </a:prstGeom>
        </p:spPr>
        <p:txBody>
          <a:bodyPr wrap="square">
            <a:spAutoFit/>
          </a:bodyPr>
          <a:lstStyle/>
          <a:p>
            <a:pPr algn="just"/>
            <a:r>
              <a:rPr lang="en-US" altLang="zh-CN" dirty="0">
                <a:latin typeface="Times New Roman" panose="02020603050405020304" pitchFamily="18" charset="0"/>
                <a:cs typeface="Times New Roman" panose="02020603050405020304" pitchFamily="18" charset="0"/>
              </a:rPr>
              <a:t>For a narrow isolated resonance, the </a:t>
            </a:r>
            <a:r>
              <a:rPr lang="en-US" altLang="zh-CN" b="1" dirty="0">
                <a:solidFill>
                  <a:srgbClr val="0000FF"/>
                </a:solidFill>
                <a:latin typeface="Times New Roman" panose="02020603050405020304" pitchFamily="18" charset="0"/>
                <a:cs typeface="Times New Roman" panose="02020603050405020304" pitchFamily="18" charset="0"/>
              </a:rPr>
              <a:t>resonant reaction rate </a:t>
            </a:r>
            <a:r>
              <a:rPr lang="en-US" altLang="zh-CN" dirty="0">
                <a:latin typeface="Times New Roman" panose="02020603050405020304" pitchFamily="18" charset="0"/>
                <a:cs typeface="Times New Roman" panose="02020603050405020304" pitchFamily="18" charset="0"/>
              </a:rPr>
              <a:t>can be calculated using the well-known relation</a:t>
            </a:r>
            <a:endParaRPr lang="zh-CN" altLang="en-US" dirty="0">
              <a:latin typeface="Times New Roman" panose="02020603050405020304" pitchFamily="18" charset="0"/>
              <a:cs typeface="Times New Roman" panose="02020603050405020304" pitchFamily="18" charset="0"/>
            </a:endParaRPr>
          </a:p>
        </p:txBody>
      </p:sp>
      <mc:AlternateContent xmlns:mc="http://schemas.openxmlformats.org/markup-compatibility/2006" xmlns:a14="http://schemas.microsoft.com/office/drawing/2010/main">
        <mc:Choice Requires="a14">
          <p:sp>
            <p:nvSpPr>
              <p:cNvPr id="4" name="矩形 3"/>
              <p:cNvSpPr/>
              <p:nvPr/>
            </p:nvSpPr>
            <p:spPr>
              <a:xfrm>
                <a:off x="45608" y="1158822"/>
                <a:ext cx="4916466" cy="787331"/>
              </a:xfrm>
              <a:prstGeom prst="rect">
                <a:avLst/>
              </a:prstGeom>
            </p:spPr>
            <p:txBody>
              <a:bodyPr wrap="square">
                <a:spAutoFit/>
              </a:bodyPr>
              <a:lstStyle/>
              <a:p>
                <a:pPr/>
                <a14:m>
                  <m:oMathPara xmlns:m="http://schemas.openxmlformats.org/officeDocument/2006/math">
                    <m:oMathParaPr>
                      <m:jc m:val="left"/>
                    </m:oMathParaPr>
                    <m:oMath xmlns:m="http://schemas.openxmlformats.org/officeDocument/2006/math">
                      <m:sSub>
                        <m:sSubPr>
                          <m:ctrlPr>
                            <a:rPr lang="zh-CN" altLang="en-US" i="1">
                              <a:latin typeface="Cambria Math" panose="02040503050406030204" pitchFamily="18" charset="0"/>
                            </a:rPr>
                          </m:ctrlPr>
                        </m:sSubPr>
                        <m:e>
                          <m:r>
                            <a:rPr lang="zh-CN" altLang="en-US" i="1">
                              <a:latin typeface="Cambria Math" panose="02040503050406030204" pitchFamily="18" charset="0"/>
                            </a:rPr>
                            <m:t>𝑁</m:t>
                          </m:r>
                        </m:e>
                        <m:sub>
                          <m:r>
                            <a:rPr lang="zh-CN" altLang="en-US" i="1">
                              <a:latin typeface="Cambria Math" panose="02040503050406030204" pitchFamily="18" charset="0"/>
                            </a:rPr>
                            <m:t>𝐴</m:t>
                          </m:r>
                        </m:sub>
                      </m:sSub>
                      <m:sSub>
                        <m:sSubPr>
                          <m:ctrlPr>
                            <a:rPr lang="zh-CN" altLang="en-US" i="1">
                              <a:latin typeface="Cambria Math" panose="02040503050406030204" pitchFamily="18" charset="0"/>
                            </a:rPr>
                          </m:ctrlPr>
                        </m:sSubPr>
                        <m:e>
                          <m:d>
                            <m:dPr>
                              <m:begChr m:val="⟨"/>
                              <m:endChr m:val="⟩"/>
                              <m:ctrlPr>
                                <a:rPr lang="en-US" altLang="zh-CN" i="1">
                                  <a:latin typeface="Cambria Math" panose="02040503050406030204" pitchFamily="18" charset="0"/>
                                </a:rPr>
                              </m:ctrlPr>
                            </m:dPr>
                            <m:e>
                              <m:r>
                                <a:rPr lang="zh-CN" altLang="en-US" i="1">
                                  <a:latin typeface="Cambria Math" panose="02040503050406030204" pitchFamily="18" charset="0"/>
                                </a:rPr>
                                <m:t>𝜎𝜈</m:t>
                              </m:r>
                            </m:e>
                          </m:d>
                        </m:e>
                        <m:sub>
                          <m:r>
                            <m:rPr>
                              <m:sty m:val="p"/>
                            </m:rPr>
                            <a:rPr lang="zh-CN" altLang="en-US" i="0">
                              <a:latin typeface="Cambria Math" panose="02040503050406030204" pitchFamily="18" charset="0"/>
                            </a:rPr>
                            <m:t>res</m:t>
                          </m:r>
                        </m:sub>
                      </m:sSub>
                      <m:r>
                        <a:rPr lang="zh-CN" altLang="en-US" i="0">
                          <a:latin typeface="Cambria Math" panose="02040503050406030204" pitchFamily="18" charset="0"/>
                        </a:rPr>
                        <m:t>=</m:t>
                      </m:r>
                      <m:sSub>
                        <m:sSubPr>
                          <m:ctrlPr>
                            <a:rPr lang="zh-CN" altLang="en-US" i="1">
                              <a:latin typeface="Cambria Math" panose="02040503050406030204" pitchFamily="18" charset="0"/>
                            </a:rPr>
                          </m:ctrlPr>
                        </m:sSubPr>
                        <m:e>
                          <m:r>
                            <a:rPr lang="zh-CN" altLang="en-US" i="1">
                              <a:latin typeface="Cambria Math" panose="02040503050406030204" pitchFamily="18" charset="0"/>
                            </a:rPr>
                            <m:t>𝑁</m:t>
                          </m:r>
                        </m:e>
                        <m:sub>
                          <m:r>
                            <a:rPr lang="zh-CN" altLang="en-US" i="1">
                              <a:latin typeface="Cambria Math" panose="02040503050406030204" pitchFamily="18" charset="0"/>
                            </a:rPr>
                            <m:t>𝐴</m:t>
                          </m:r>
                        </m:sub>
                      </m:sSub>
                      <m:sSup>
                        <m:sSupPr>
                          <m:ctrlPr>
                            <a:rPr lang="zh-CN" altLang="en-US" i="1">
                              <a:latin typeface="Cambria Math" panose="02040503050406030204" pitchFamily="18" charset="0"/>
                            </a:rPr>
                          </m:ctrlPr>
                        </m:sSupPr>
                        <m:e>
                          <m:d>
                            <m:dPr>
                              <m:ctrlPr>
                                <a:rPr lang="zh-CN" altLang="en-US" i="1">
                                  <a:latin typeface="Cambria Math" panose="02040503050406030204" pitchFamily="18" charset="0"/>
                                </a:rPr>
                              </m:ctrlPr>
                            </m:dPr>
                            <m:e>
                              <m:f>
                                <m:fPr>
                                  <m:ctrlPr>
                                    <a:rPr lang="zh-CN" altLang="en-US" i="1">
                                      <a:latin typeface="Cambria Math" panose="02040503050406030204" pitchFamily="18" charset="0"/>
                                    </a:rPr>
                                  </m:ctrlPr>
                                </m:fPr>
                                <m:num>
                                  <m:r>
                                    <a:rPr lang="zh-CN" altLang="en-US" i="0">
                                      <a:latin typeface="Cambria Math" panose="02040503050406030204" pitchFamily="18" charset="0"/>
                                    </a:rPr>
                                    <m:t>2</m:t>
                                  </m:r>
                                  <m:r>
                                    <a:rPr lang="zh-CN" altLang="en-US" i="1">
                                      <a:latin typeface="Cambria Math" panose="02040503050406030204" pitchFamily="18" charset="0"/>
                                    </a:rPr>
                                    <m:t>𝜋</m:t>
                                  </m:r>
                                </m:num>
                                <m:den>
                                  <m:r>
                                    <a:rPr lang="zh-CN" altLang="en-US" i="1">
                                      <a:latin typeface="Cambria Math" panose="02040503050406030204" pitchFamily="18" charset="0"/>
                                    </a:rPr>
                                    <m:t>𝜇</m:t>
                                  </m:r>
                                  <m:r>
                                    <a:rPr lang="zh-CN" altLang="en-US" i="1">
                                      <a:latin typeface="Cambria Math" panose="02040503050406030204" pitchFamily="18" charset="0"/>
                                    </a:rPr>
                                    <m:t>𝑘𝑇</m:t>
                                  </m:r>
                                </m:den>
                              </m:f>
                            </m:e>
                          </m:d>
                        </m:e>
                        <m:sup>
                          <m:f>
                            <m:fPr>
                              <m:type m:val="lin"/>
                              <m:ctrlPr>
                                <a:rPr lang="zh-CN" altLang="en-US" i="1">
                                  <a:latin typeface="Cambria Math" panose="02040503050406030204" pitchFamily="18" charset="0"/>
                                </a:rPr>
                              </m:ctrlPr>
                            </m:fPr>
                            <m:num>
                              <m:r>
                                <a:rPr lang="zh-CN" altLang="en-US" i="0">
                                  <a:latin typeface="Cambria Math" panose="02040503050406030204" pitchFamily="18" charset="0"/>
                                </a:rPr>
                                <m:t>3</m:t>
                              </m:r>
                            </m:num>
                            <m:den>
                              <m:r>
                                <a:rPr lang="zh-CN" altLang="en-US" i="0">
                                  <a:latin typeface="Cambria Math" panose="02040503050406030204" pitchFamily="18" charset="0"/>
                                </a:rPr>
                                <m:t>2</m:t>
                              </m:r>
                            </m:den>
                          </m:f>
                        </m:sup>
                      </m:sSup>
                      <m:sSup>
                        <m:sSupPr>
                          <m:ctrlPr>
                            <a:rPr lang="zh-CN" altLang="en-US" i="1">
                              <a:latin typeface="Cambria Math" panose="02040503050406030204" pitchFamily="18" charset="0"/>
                            </a:rPr>
                          </m:ctrlPr>
                        </m:sSupPr>
                        <m:e>
                          <m:r>
                            <a:rPr lang="zh-CN" altLang="en-US" i="0">
                              <a:latin typeface="Cambria Math" panose="02040503050406030204" pitchFamily="18" charset="0"/>
                            </a:rPr>
                            <m:t>ℏ</m:t>
                          </m:r>
                        </m:e>
                        <m:sup>
                          <m:r>
                            <a:rPr lang="zh-CN" altLang="en-US" i="0">
                              <a:latin typeface="Cambria Math" panose="02040503050406030204" pitchFamily="18" charset="0"/>
                            </a:rPr>
                            <m:t>2</m:t>
                          </m:r>
                        </m:sup>
                      </m:sSup>
                      <m:r>
                        <a:rPr lang="zh-CN" altLang="en-US" i="1">
                          <a:latin typeface="Cambria Math" panose="02040503050406030204" pitchFamily="18" charset="0"/>
                        </a:rPr>
                        <m:t>𝜔𝛾</m:t>
                      </m:r>
                      <m:r>
                        <m:rPr>
                          <m:sty m:val="p"/>
                        </m:rPr>
                        <a:rPr lang="zh-CN" altLang="en-US" i="0">
                          <a:latin typeface="Cambria Math" panose="02040503050406030204" pitchFamily="18" charset="0"/>
                        </a:rPr>
                        <m:t>exp</m:t>
                      </m:r>
                      <m:d>
                        <m:dPr>
                          <m:ctrlPr>
                            <a:rPr lang="zh-CN" altLang="en-US" i="1">
                              <a:latin typeface="Cambria Math" panose="02040503050406030204" pitchFamily="18" charset="0"/>
                            </a:rPr>
                          </m:ctrlPr>
                        </m:dPr>
                        <m:e>
                          <m:r>
                            <a:rPr lang="zh-CN" altLang="en-US" i="0">
                              <a:latin typeface="Cambria Math" panose="02040503050406030204" pitchFamily="18" charset="0"/>
                            </a:rPr>
                            <m:t>−</m:t>
                          </m:r>
                          <m:f>
                            <m:fPr>
                              <m:ctrlPr>
                                <a:rPr lang="zh-CN" altLang="en-US" i="1">
                                  <a:latin typeface="Cambria Math" panose="02040503050406030204" pitchFamily="18" charset="0"/>
                                </a:rPr>
                              </m:ctrlPr>
                            </m:fPr>
                            <m:num>
                              <m:sSub>
                                <m:sSubPr>
                                  <m:ctrlPr>
                                    <a:rPr lang="zh-CN" altLang="en-US" i="1">
                                      <a:latin typeface="Cambria Math" panose="02040503050406030204" pitchFamily="18" charset="0"/>
                                    </a:rPr>
                                  </m:ctrlPr>
                                </m:sSubPr>
                                <m:e>
                                  <m:r>
                                    <a:rPr lang="zh-CN" altLang="en-US" i="1">
                                      <a:latin typeface="Cambria Math" panose="02040503050406030204" pitchFamily="18" charset="0"/>
                                    </a:rPr>
                                    <m:t>𝐸</m:t>
                                  </m:r>
                                </m:e>
                                <m:sub>
                                  <m:r>
                                    <a:rPr lang="zh-CN" altLang="en-US" i="1">
                                      <a:latin typeface="Cambria Math" panose="02040503050406030204" pitchFamily="18" charset="0"/>
                                    </a:rPr>
                                    <m:t>𝑅</m:t>
                                  </m:r>
                                </m:sub>
                              </m:sSub>
                            </m:num>
                            <m:den>
                              <m:r>
                                <a:rPr lang="zh-CN" altLang="en-US" i="1">
                                  <a:latin typeface="Cambria Math" panose="02040503050406030204" pitchFamily="18" charset="0"/>
                                </a:rPr>
                                <m:t>𝑘𝑇</m:t>
                              </m:r>
                            </m:den>
                          </m:f>
                        </m:e>
                      </m:d>
                    </m:oMath>
                  </m:oMathPara>
                </a14:m>
                <a:endParaRPr lang="zh-CN" altLang="en-US" dirty="0"/>
              </a:p>
            </p:txBody>
          </p:sp>
        </mc:Choice>
        <mc:Fallback xmlns="">
          <p:sp>
            <p:nvSpPr>
              <p:cNvPr id="4" name="矩形 3"/>
              <p:cNvSpPr>
                <a:spLocks noRot="1" noChangeAspect="1" noMove="1" noResize="1" noEditPoints="1" noAdjustHandles="1" noChangeArrowheads="1" noChangeShapeType="1" noTextEdit="1"/>
              </p:cNvSpPr>
              <p:nvPr/>
            </p:nvSpPr>
            <p:spPr>
              <a:xfrm>
                <a:off x="45608" y="1158822"/>
                <a:ext cx="4916466" cy="787331"/>
              </a:xfrm>
              <a:prstGeom prst="rect">
                <a:avLst/>
              </a:prstGeom>
              <a:blipFill rotWithShape="0">
                <a:blip r:embed="rId2"/>
                <a:stretch>
                  <a:fillRect/>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5" name="矩形 4"/>
              <p:cNvSpPr/>
              <p:nvPr/>
            </p:nvSpPr>
            <p:spPr>
              <a:xfrm>
                <a:off x="1391271" y="1919489"/>
                <a:ext cx="6131490" cy="714683"/>
              </a:xfrm>
              <a:prstGeom prst="rect">
                <a:avLst/>
              </a:prstGeom>
            </p:spPr>
            <p:txBody>
              <a:bodyPr wrap="square">
                <a:spAutoFit/>
              </a:bodyPr>
              <a:lstStyle/>
              <a:p>
                <a:pPr/>
                <a14:m>
                  <m:oMathPara xmlns:m="http://schemas.openxmlformats.org/officeDocument/2006/math">
                    <m:oMathParaPr>
                      <m:jc m:val="left"/>
                    </m:oMathParaPr>
                    <m:oMath xmlns:m="http://schemas.openxmlformats.org/officeDocument/2006/math">
                      <m:r>
                        <a:rPr lang="zh-CN" altLang="en-US">
                          <a:latin typeface="Cambria Math" panose="02040503050406030204" pitchFamily="18" charset="0"/>
                        </a:rPr>
                        <m:t>=</m:t>
                      </m:r>
                      <m:r>
                        <a:rPr lang="zh-CN" altLang="en-US" i="0">
                          <a:latin typeface="Cambria Math" panose="02040503050406030204" pitchFamily="18" charset="0"/>
                        </a:rPr>
                        <m:t>1.54×</m:t>
                      </m:r>
                      <m:sSup>
                        <m:sSupPr>
                          <m:ctrlPr>
                            <a:rPr lang="zh-CN" altLang="en-US" i="1">
                              <a:latin typeface="Cambria Math" panose="02040503050406030204" pitchFamily="18" charset="0"/>
                            </a:rPr>
                          </m:ctrlPr>
                        </m:sSupPr>
                        <m:e>
                          <m:r>
                            <a:rPr lang="zh-CN" altLang="en-US" i="0">
                              <a:latin typeface="Cambria Math" panose="02040503050406030204" pitchFamily="18" charset="0"/>
                            </a:rPr>
                            <m:t>10</m:t>
                          </m:r>
                        </m:e>
                        <m:sup>
                          <m:r>
                            <a:rPr lang="zh-CN" altLang="en-US" i="0">
                              <a:latin typeface="Cambria Math" panose="02040503050406030204" pitchFamily="18" charset="0"/>
                            </a:rPr>
                            <m:t>11</m:t>
                          </m:r>
                        </m:sup>
                      </m:sSup>
                      <m:sSup>
                        <m:sSupPr>
                          <m:ctrlPr>
                            <a:rPr lang="zh-CN" altLang="en-US" i="1">
                              <a:latin typeface="Cambria Math" panose="02040503050406030204" pitchFamily="18" charset="0"/>
                            </a:rPr>
                          </m:ctrlPr>
                        </m:sSupPr>
                        <m:e>
                          <m:d>
                            <m:dPr>
                              <m:ctrlPr>
                                <a:rPr lang="zh-CN" altLang="en-US" i="1">
                                  <a:latin typeface="Cambria Math" panose="02040503050406030204" pitchFamily="18" charset="0"/>
                                </a:rPr>
                              </m:ctrlPr>
                            </m:dPr>
                            <m:e>
                              <m:r>
                                <a:rPr lang="zh-CN" altLang="en-US" i="1">
                                  <a:latin typeface="Cambria Math" panose="02040503050406030204" pitchFamily="18" charset="0"/>
                                </a:rPr>
                                <m:t>𝜇</m:t>
                              </m:r>
                              <m:sSub>
                                <m:sSubPr>
                                  <m:ctrlPr>
                                    <a:rPr lang="zh-CN" altLang="en-US" i="1">
                                      <a:latin typeface="Cambria Math" panose="02040503050406030204" pitchFamily="18" charset="0"/>
                                    </a:rPr>
                                  </m:ctrlPr>
                                </m:sSubPr>
                                <m:e>
                                  <m:r>
                                    <a:rPr lang="zh-CN" altLang="en-US" i="1">
                                      <a:latin typeface="Cambria Math" panose="02040503050406030204" pitchFamily="18" charset="0"/>
                                    </a:rPr>
                                    <m:t>𝑇</m:t>
                                  </m:r>
                                </m:e>
                                <m:sub>
                                  <m:r>
                                    <a:rPr lang="zh-CN" altLang="en-US" i="0">
                                      <a:latin typeface="Cambria Math" panose="02040503050406030204" pitchFamily="18" charset="0"/>
                                    </a:rPr>
                                    <m:t>9</m:t>
                                  </m:r>
                                </m:sub>
                              </m:sSub>
                            </m:e>
                          </m:d>
                        </m:e>
                        <m:sup>
                          <m:r>
                            <a:rPr lang="zh-CN" altLang="en-US" i="0">
                              <a:latin typeface="Cambria Math" panose="02040503050406030204" pitchFamily="18" charset="0"/>
                            </a:rPr>
                            <m:t>−</m:t>
                          </m:r>
                          <m:f>
                            <m:fPr>
                              <m:type m:val="lin"/>
                              <m:ctrlPr>
                                <a:rPr lang="zh-CN" altLang="en-US" i="1">
                                  <a:latin typeface="Cambria Math" panose="02040503050406030204" pitchFamily="18" charset="0"/>
                                </a:rPr>
                              </m:ctrlPr>
                            </m:fPr>
                            <m:num>
                              <m:r>
                                <a:rPr lang="zh-CN" altLang="en-US" i="0">
                                  <a:latin typeface="Cambria Math" panose="02040503050406030204" pitchFamily="18" charset="0"/>
                                </a:rPr>
                                <m:t>3</m:t>
                              </m:r>
                            </m:num>
                            <m:den>
                              <m:r>
                                <a:rPr lang="zh-CN" altLang="en-US" i="0">
                                  <a:latin typeface="Cambria Math" panose="02040503050406030204" pitchFamily="18" charset="0"/>
                                </a:rPr>
                                <m:t>2</m:t>
                              </m:r>
                            </m:den>
                          </m:f>
                        </m:sup>
                      </m:sSup>
                      <m:r>
                        <a:rPr lang="zh-CN" altLang="en-US" i="1">
                          <a:latin typeface="Cambria Math" panose="02040503050406030204" pitchFamily="18" charset="0"/>
                        </a:rPr>
                        <m:t>𝜔𝛾</m:t>
                      </m:r>
                      <m:r>
                        <m:rPr>
                          <m:sty m:val="p"/>
                        </m:rPr>
                        <a:rPr lang="zh-CN" altLang="en-US" i="0">
                          <a:latin typeface="Cambria Math" panose="02040503050406030204" pitchFamily="18" charset="0"/>
                        </a:rPr>
                        <m:t>exp</m:t>
                      </m:r>
                      <m:d>
                        <m:dPr>
                          <m:ctrlPr>
                            <a:rPr lang="zh-CN" altLang="en-US" i="1">
                              <a:latin typeface="Cambria Math" panose="02040503050406030204" pitchFamily="18" charset="0"/>
                            </a:rPr>
                          </m:ctrlPr>
                        </m:dPr>
                        <m:e>
                          <m:r>
                            <a:rPr lang="zh-CN" altLang="en-US" i="0">
                              <a:latin typeface="Cambria Math" panose="02040503050406030204" pitchFamily="18" charset="0"/>
                            </a:rPr>
                            <m:t>−</m:t>
                          </m:r>
                          <m:f>
                            <m:fPr>
                              <m:ctrlPr>
                                <a:rPr lang="zh-CN" altLang="en-US" i="1">
                                  <a:latin typeface="Cambria Math" panose="02040503050406030204" pitchFamily="18" charset="0"/>
                                </a:rPr>
                              </m:ctrlPr>
                            </m:fPr>
                            <m:num>
                              <m:r>
                                <a:rPr lang="zh-CN" altLang="en-US" i="0">
                                  <a:latin typeface="Cambria Math" panose="02040503050406030204" pitchFamily="18" charset="0"/>
                                </a:rPr>
                                <m:t>11.605</m:t>
                              </m:r>
                              <m:sSub>
                                <m:sSubPr>
                                  <m:ctrlPr>
                                    <a:rPr lang="zh-CN" altLang="en-US" i="1">
                                      <a:latin typeface="Cambria Math" panose="02040503050406030204" pitchFamily="18" charset="0"/>
                                    </a:rPr>
                                  </m:ctrlPr>
                                </m:sSubPr>
                                <m:e>
                                  <m:r>
                                    <a:rPr lang="zh-CN" altLang="en-US" i="1">
                                      <a:latin typeface="Cambria Math" panose="02040503050406030204" pitchFamily="18" charset="0"/>
                                    </a:rPr>
                                    <m:t>𝐸</m:t>
                                  </m:r>
                                </m:e>
                                <m:sub>
                                  <m:r>
                                    <a:rPr lang="zh-CN" altLang="en-US" i="1">
                                      <a:latin typeface="Cambria Math" panose="02040503050406030204" pitchFamily="18" charset="0"/>
                                    </a:rPr>
                                    <m:t>𝑟</m:t>
                                  </m:r>
                                </m:sub>
                              </m:sSub>
                            </m:num>
                            <m:den>
                              <m:sSub>
                                <m:sSubPr>
                                  <m:ctrlPr>
                                    <a:rPr lang="zh-CN" altLang="en-US" i="1">
                                      <a:latin typeface="Cambria Math" panose="02040503050406030204" pitchFamily="18" charset="0"/>
                                    </a:rPr>
                                  </m:ctrlPr>
                                </m:sSubPr>
                                <m:e>
                                  <m:r>
                                    <a:rPr lang="zh-CN" altLang="en-US" i="1">
                                      <a:latin typeface="Cambria Math" panose="02040503050406030204" pitchFamily="18" charset="0"/>
                                    </a:rPr>
                                    <m:t>𝑇</m:t>
                                  </m:r>
                                </m:e>
                                <m:sub>
                                  <m:r>
                                    <a:rPr lang="zh-CN" altLang="en-US" i="0">
                                      <a:latin typeface="Cambria Math" panose="02040503050406030204" pitchFamily="18" charset="0"/>
                                    </a:rPr>
                                    <m:t>9</m:t>
                                  </m:r>
                                </m:sub>
                              </m:sSub>
                            </m:den>
                          </m:f>
                        </m:e>
                      </m:d>
                      <m:d>
                        <m:dPr>
                          <m:begChr m:val="["/>
                          <m:endChr m:val="]"/>
                          <m:ctrlPr>
                            <a:rPr lang="zh-CN" altLang="en-US" i="1">
                              <a:latin typeface="Cambria Math" panose="02040503050406030204" pitchFamily="18" charset="0"/>
                            </a:rPr>
                          </m:ctrlPr>
                        </m:dPr>
                        <m:e>
                          <m:sSup>
                            <m:sSupPr>
                              <m:ctrlPr>
                                <a:rPr lang="zh-CN" altLang="en-US" i="1">
                                  <a:latin typeface="Cambria Math" panose="02040503050406030204" pitchFamily="18" charset="0"/>
                                </a:rPr>
                              </m:ctrlPr>
                            </m:sSupPr>
                            <m:e>
                              <m:r>
                                <m:rPr>
                                  <m:sty m:val="p"/>
                                </m:rPr>
                                <a:rPr lang="zh-CN" altLang="en-US" i="0">
                                  <a:latin typeface="Cambria Math" panose="02040503050406030204" pitchFamily="18" charset="0"/>
                                </a:rPr>
                                <m:t>cm</m:t>
                              </m:r>
                            </m:e>
                            <m:sup>
                              <m:r>
                                <a:rPr lang="zh-CN" altLang="en-US" i="0">
                                  <a:latin typeface="Cambria Math" panose="02040503050406030204" pitchFamily="18" charset="0"/>
                                </a:rPr>
                                <m:t>3</m:t>
                              </m:r>
                            </m:sup>
                          </m:sSup>
                          <m:sSup>
                            <m:sSupPr>
                              <m:ctrlPr>
                                <a:rPr lang="zh-CN" altLang="en-US" i="1">
                                  <a:latin typeface="Cambria Math" panose="02040503050406030204" pitchFamily="18" charset="0"/>
                                </a:rPr>
                              </m:ctrlPr>
                            </m:sSupPr>
                            <m:e>
                              <m:r>
                                <m:rPr>
                                  <m:sty m:val="p"/>
                                </m:rPr>
                                <a:rPr lang="zh-CN" altLang="en-US" i="0">
                                  <a:latin typeface="Cambria Math" panose="02040503050406030204" pitchFamily="18" charset="0"/>
                                </a:rPr>
                                <m:t>s</m:t>
                              </m:r>
                            </m:e>
                            <m:sup>
                              <m:r>
                                <a:rPr lang="zh-CN" altLang="en-US" i="0">
                                  <a:latin typeface="Cambria Math" panose="02040503050406030204" pitchFamily="18" charset="0"/>
                                </a:rPr>
                                <m:t>−1</m:t>
                              </m:r>
                            </m:sup>
                          </m:sSup>
                          <m:sSup>
                            <m:sSupPr>
                              <m:ctrlPr>
                                <a:rPr lang="zh-CN" altLang="en-US" i="1">
                                  <a:latin typeface="Cambria Math" panose="02040503050406030204" pitchFamily="18" charset="0"/>
                                </a:rPr>
                              </m:ctrlPr>
                            </m:sSupPr>
                            <m:e>
                              <m:r>
                                <m:rPr>
                                  <m:sty m:val="p"/>
                                </m:rPr>
                                <a:rPr lang="zh-CN" altLang="en-US" i="0">
                                  <a:latin typeface="Cambria Math" panose="02040503050406030204" pitchFamily="18" charset="0"/>
                                </a:rPr>
                                <m:t>mol</m:t>
                              </m:r>
                            </m:e>
                            <m:sup>
                              <m:r>
                                <a:rPr lang="zh-CN" altLang="en-US" i="0">
                                  <a:latin typeface="Cambria Math" panose="02040503050406030204" pitchFamily="18" charset="0"/>
                                </a:rPr>
                                <m:t>−1</m:t>
                              </m:r>
                            </m:sup>
                          </m:sSup>
                        </m:e>
                      </m:d>
                    </m:oMath>
                  </m:oMathPara>
                </a14:m>
                <a:endParaRPr lang="zh-CN" altLang="en-US" dirty="0"/>
              </a:p>
            </p:txBody>
          </p:sp>
        </mc:Choice>
        <mc:Fallback xmlns="">
          <p:sp>
            <p:nvSpPr>
              <p:cNvPr id="5" name="矩形 4"/>
              <p:cNvSpPr>
                <a:spLocks noRot="1" noChangeAspect="1" noMove="1" noResize="1" noEditPoints="1" noAdjustHandles="1" noChangeArrowheads="1" noChangeShapeType="1" noTextEdit="1"/>
              </p:cNvSpPr>
              <p:nvPr/>
            </p:nvSpPr>
            <p:spPr>
              <a:xfrm>
                <a:off x="1391271" y="1919489"/>
                <a:ext cx="6131490" cy="714683"/>
              </a:xfrm>
              <a:prstGeom prst="rect">
                <a:avLst/>
              </a:prstGeom>
              <a:blipFill rotWithShape="0">
                <a:blip r:embed="rId3"/>
                <a:stretch>
                  <a:fillRect/>
                </a:stretch>
              </a:blipFill>
            </p:spPr>
            <p:txBody>
              <a:bodyPr/>
              <a:lstStyle/>
              <a:p>
                <a:r>
                  <a:rPr lang="zh-CN" altLang="en-US">
                    <a:noFill/>
                  </a:rPr>
                  <a:t> </a:t>
                </a:r>
              </a:p>
            </p:txBody>
          </p:sp>
        </mc:Fallback>
      </mc:AlternateContent>
      <mc:AlternateContent xmlns:mc="http://schemas.openxmlformats.org/markup-compatibility/2006" xmlns:a14="http://schemas.microsoft.com/office/drawing/2010/main">
        <mc:Choice Requires="a14">
          <p:sp>
            <p:nvSpPr>
              <p:cNvPr id="6" name="矩形 5"/>
              <p:cNvSpPr/>
              <p:nvPr/>
            </p:nvSpPr>
            <p:spPr>
              <a:xfrm>
                <a:off x="3656313" y="2660836"/>
                <a:ext cx="2366224" cy="410497"/>
              </a:xfrm>
              <a:prstGeom prst="rect">
                <a:avLst/>
              </a:prstGeom>
            </p:spPr>
            <p:txBody>
              <a:bodyPr wrap="none">
                <a:spAutoFit/>
              </a:bodyPr>
              <a:lstStyle/>
              <a:p>
                <a:pPr/>
                <a14:m>
                  <m:oMathPara xmlns:m="http://schemas.openxmlformats.org/officeDocument/2006/math">
                    <m:oMathParaPr>
                      <m:jc m:val="centerGroup"/>
                    </m:oMathParaPr>
                    <m:oMath xmlns:m="http://schemas.openxmlformats.org/officeDocument/2006/math">
                      <m:r>
                        <a:rPr lang="zh-CN" altLang="en-US" i="1" smtClean="0">
                          <a:latin typeface="Cambria Math" panose="02040503050406030204" pitchFamily="18" charset="0"/>
                        </a:rPr>
                        <m:t>𝜇</m:t>
                      </m:r>
                      <m:r>
                        <a:rPr lang="zh-CN" altLang="en-US" i="0">
                          <a:latin typeface="Cambria Math" panose="02040503050406030204" pitchFamily="18" charset="0"/>
                        </a:rPr>
                        <m:t>=</m:t>
                      </m:r>
                      <m:f>
                        <m:fPr>
                          <m:type m:val="lin"/>
                          <m:ctrlPr>
                            <a:rPr lang="zh-CN" altLang="en-US" i="1">
                              <a:latin typeface="Cambria Math" panose="02040503050406030204" pitchFamily="18" charset="0"/>
                            </a:rPr>
                          </m:ctrlPr>
                        </m:fPr>
                        <m:num>
                          <m:sSub>
                            <m:sSubPr>
                              <m:ctrlPr>
                                <a:rPr lang="zh-CN" altLang="en-US" i="1">
                                  <a:latin typeface="Cambria Math" panose="02040503050406030204" pitchFamily="18" charset="0"/>
                                </a:rPr>
                              </m:ctrlPr>
                            </m:sSubPr>
                            <m:e>
                              <m:sSub>
                                <m:sSubPr>
                                  <m:ctrlPr>
                                    <a:rPr lang="zh-CN" altLang="en-US" i="1">
                                      <a:latin typeface="Cambria Math" panose="02040503050406030204" pitchFamily="18" charset="0"/>
                                    </a:rPr>
                                  </m:ctrlPr>
                                </m:sSubPr>
                                <m:e>
                                  <m:r>
                                    <a:rPr lang="zh-CN" altLang="en-US" i="1">
                                      <a:latin typeface="Cambria Math" panose="02040503050406030204" pitchFamily="18" charset="0"/>
                                    </a:rPr>
                                    <m:t>𝐴</m:t>
                                  </m:r>
                                </m:e>
                                <m:sub>
                                  <m:r>
                                    <a:rPr lang="en-US" altLang="zh-CN" b="0" i="1" smtClean="0">
                                      <a:latin typeface="Cambria Math" panose="02040503050406030204" pitchFamily="18" charset="0"/>
                                    </a:rPr>
                                    <m:t>𝑝</m:t>
                                  </m:r>
                                </m:sub>
                              </m:sSub>
                              <m:r>
                                <a:rPr lang="zh-CN" altLang="en-US" i="1">
                                  <a:latin typeface="Cambria Math" panose="02040503050406030204" pitchFamily="18" charset="0"/>
                                </a:rPr>
                                <m:t>𝐴</m:t>
                              </m:r>
                            </m:e>
                            <m:sub>
                              <m:r>
                                <a:rPr lang="zh-CN" altLang="en-US" i="1">
                                  <a:latin typeface="Cambria Math" panose="02040503050406030204" pitchFamily="18" charset="0"/>
                                </a:rPr>
                                <m:t>𝑇</m:t>
                              </m:r>
                            </m:sub>
                          </m:sSub>
                        </m:num>
                        <m:den>
                          <m:d>
                            <m:dPr>
                              <m:ctrlPr>
                                <a:rPr lang="zh-CN" altLang="en-US" i="1">
                                  <a:latin typeface="Cambria Math" panose="02040503050406030204" pitchFamily="18" charset="0"/>
                                </a:rPr>
                              </m:ctrlPr>
                            </m:dPr>
                            <m:e>
                              <m:sSub>
                                <m:sSubPr>
                                  <m:ctrlPr>
                                    <a:rPr lang="zh-CN" altLang="en-US" i="1">
                                      <a:latin typeface="Cambria Math" panose="02040503050406030204" pitchFamily="18" charset="0"/>
                                    </a:rPr>
                                  </m:ctrlPr>
                                </m:sSubPr>
                                <m:e>
                                  <m:r>
                                    <a:rPr lang="zh-CN" altLang="en-US" i="1">
                                      <a:latin typeface="Cambria Math" panose="02040503050406030204" pitchFamily="18" charset="0"/>
                                    </a:rPr>
                                    <m:t>𝐴</m:t>
                                  </m:r>
                                </m:e>
                                <m:sub>
                                  <m:r>
                                    <a:rPr lang="en-US" altLang="zh-CN" b="0" i="1" smtClean="0">
                                      <a:latin typeface="Cambria Math" panose="02040503050406030204" pitchFamily="18" charset="0"/>
                                    </a:rPr>
                                    <m:t>𝑝</m:t>
                                  </m:r>
                                </m:sub>
                              </m:sSub>
                              <m:r>
                                <a:rPr lang="zh-CN" altLang="en-US" i="0">
                                  <a:latin typeface="Cambria Math" panose="02040503050406030204" pitchFamily="18" charset="0"/>
                                </a:rPr>
                                <m:t>+</m:t>
                              </m:r>
                              <m:sSub>
                                <m:sSubPr>
                                  <m:ctrlPr>
                                    <a:rPr lang="zh-CN" altLang="en-US" i="1">
                                      <a:latin typeface="Cambria Math" panose="02040503050406030204" pitchFamily="18" charset="0"/>
                                    </a:rPr>
                                  </m:ctrlPr>
                                </m:sSubPr>
                                <m:e>
                                  <m:r>
                                    <a:rPr lang="zh-CN" altLang="en-US" i="1">
                                      <a:latin typeface="Cambria Math" panose="02040503050406030204" pitchFamily="18" charset="0"/>
                                    </a:rPr>
                                    <m:t>𝐴</m:t>
                                  </m:r>
                                </m:e>
                                <m:sub>
                                  <m:r>
                                    <a:rPr lang="zh-CN" altLang="en-US" i="1">
                                      <a:latin typeface="Cambria Math" panose="02040503050406030204" pitchFamily="18" charset="0"/>
                                    </a:rPr>
                                    <m:t>𝑇</m:t>
                                  </m:r>
                                </m:sub>
                              </m:sSub>
                            </m:e>
                          </m:d>
                        </m:den>
                      </m:f>
                    </m:oMath>
                  </m:oMathPara>
                </a14:m>
                <a:endParaRPr lang="zh-CN" altLang="en-US" dirty="0"/>
              </a:p>
            </p:txBody>
          </p:sp>
        </mc:Choice>
        <mc:Fallback xmlns="">
          <p:sp>
            <p:nvSpPr>
              <p:cNvPr id="6" name="矩形 5"/>
              <p:cNvSpPr>
                <a:spLocks noRot="1" noChangeAspect="1" noMove="1" noResize="1" noEditPoints="1" noAdjustHandles="1" noChangeArrowheads="1" noChangeShapeType="1" noTextEdit="1"/>
              </p:cNvSpPr>
              <p:nvPr/>
            </p:nvSpPr>
            <p:spPr>
              <a:xfrm>
                <a:off x="3656313" y="2660836"/>
                <a:ext cx="2366224" cy="410497"/>
              </a:xfrm>
              <a:prstGeom prst="rect">
                <a:avLst/>
              </a:prstGeom>
              <a:blipFill rotWithShape="0">
                <a:blip r:embed="rId4"/>
                <a:stretch>
                  <a:fillRect t="-98529" b="-152941"/>
                </a:stretch>
              </a:blipFill>
            </p:spPr>
            <p:txBody>
              <a:bodyPr/>
              <a:lstStyle/>
              <a:p>
                <a:r>
                  <a:rPr lang="zh-CN" altLang="en-US">
                    <a:noFill/>
                  </a:rPr>
                  <a:t> </a:t>
                </a:r>
              </a:p>
            </p:txBody>
          </p:sp>
        </mc:Fallback>
      </mc:AlternateContent>
      <mc:AlternateContent xmlns:mc="http://schemas.openxmlformats.org/markup-compatibility/2006" xmlns:a14="http://schemas.microsoft.com/office/drawing/2010/main">
        <mc:Choice Requires="a14">
          <p:sp>
            <p:nvSpPr>
              <p:cNvPr id="9" name="矩形 8"/>
              <p:cNvSpPr/>
              <p:nvPr/>
            </p:nvSpPr>
            <p:spPr>
              <a:xfrm>
                <a:off x="137785" y="4355359"/>
                <a:ext cx="8906006" cy="717761"/>
              </a:xfrm>
              <a:prstGeom prst="rect">
                <a:avLst/>
              </a:prstGeom>
            </p:spPr>
            <p:txBody>
              <a:bodyPr wrap="square">
                <a:spAutoFit/>
              </a:bodyPr>
              <a:lstStyle/>
              <a:p>
                <a:pPr/>
                <a14:m>
                  <m:oMathPara xmlns:m="http://schemas.openxmlformats.org/officeDocument/2006/math">
                    <m:oMathParaPr>
                      <m:jc m:val="left"/>
                    </m:oMathParaPr>
                    <m:oMath xmlns:m="http://schemas.openxmlformats.org/officeDocument/2006/math">
                      <m:r>
                        <a:rPr lang="zh-CN" altLang="en-US" i="1" smtClean="0">
                          <a:latin typeface="Cambria Math" panose="02040503050406030204" pitchFamily="18" charset="0"/>
                        </a:rPr>
                        <m:t>𝜔𝛾</m:t>
                      </m:r>
                      <m:r>
                        <a:rPr lang="zh-CN" altLang="en-US" i="0">
                          <a:latin typeface="Cambria Math" panose="02040503050406030204" pitchFamily="18" charset="0"/>
                        </a:rPr>
                        <m:t>=</m:t>
                      </m:r>
                      <m:f>
                        <m:fPr>
                          <m:ctrlPr>
                            <a:rPr lang="zh-CN" altLang="en-US" i="1">
                              <a:latin typeface="Cambria Math" panose="02040503050406030204" pitchFamily="18" charset="0"/>
                            </a:rPr>
                          </m:ctrlPr>
                        </m:fPr>
                        <m:num>
                          <m:r>
                            <a:rPr lang="zh-CN" altLang="en-US" i="0">
                              <a:latin typeface="Cambria Math" panose="02040503050406030204" pitchFamily="18" charset="0"/>
                            </a:rPr>
                            <m:t>2</m:t>
                          </m:r>
                          <m:sSub>
                            <m:sSubPr>
                              <m:ctrlPr>
                                <a:rPr lang="zh-CN" altLang="en-US" i="1">
                                  <a:latin typeface="Cambria Math" panose="02040503050406030204" pitchFamily="18" charset="0"/>
                                </a:rPr>
                              </m:ctrlPr>
                            </m:sSubPr>
                            <m:e>
                              <m:r>
                                <a:rPr lang="zh-CN" altLang="en-US" i="1">
                                  <a:latin typeface="Cambria Math" panose="02040503050406030204" pitchFamily="18" charset="0"/>
                                </a:rPr>
                                <m:t>𝐽</m:t>
                              </m:r>
                            </m:e>
                            <m:sub>
                              <m:r>
                                <a:rPr lang="zh-CN" altLang="en-US" i="1">
                                  <a:latin typeface="Cambria Math" panose="02040503050406030204" pitchFamily="18" charset="0"/>
                                </a:rPr>
                                <m:t>𝑟</m:t>
                              </m:r>
                            </m:sub>
                          </m:sSub>
                          <m:r>
                            <a:rPr lang="zh-CN" altLang="en-US" i="0">
                              <a:latin typeface="Cambria Math" panose="02040503050406030204" pitchFamily="18" charset="0"/>
                            </a:rPr>
                            <m:t>+1</m:t>
                          </m:r>
                        </m:num>
                        <m:den>
                          <m:d>
                            <m:dPr>
                              <m:ctrlPr>
                                <a:rPr lang="zh-CN" altLang="en-US" i="1">
                                  <a:latin typeface="Cambria Math" panose="02040503050406030204" pitchFamily="18" charset="0"/>
                                </a:rPr>
                              </m:ctrlPr>
                            </m:dPr>
                            <m:e>
                              <m:r>
                                <a:rPr lang="zh-CN" altLang="en-US" i="0">
                                  <a:latin typeface="Cambria Math" panose="02040503050406030204" pitchFamily="18" charset="0"/>
                                </a:rPr>
                                <m:t>2</m:t>
                              </m:r>
                              <m:sSub>
                                <m:sSubPr>
                                  <m:ctrlPr>
                                    <a:rPr lang="zh-CN" altLang="en-US" i="1">
                                      <a:latin typeface="Cambria Math" panose="02040503050406030204" pitchFamily="18" charset="0"/>
                                    </a:rPr>
                                  </m:ctrlPr>
                                </m:sSubPr>
                                <m:e>
                                  <m:r>
                                    <a:rPr lang="zh-CN" altLang="en-US" i="1">
                                      <a:latin typeface="Cambria Math" panose="02040503050406030204" pitchFamily="18" charset="0"/>
                                    </a:rPr>
                                    <m:t>𝐽</m:t>
                                  </m:r>
                                </m:e>
                                <m:sub>
                                  <m:r>
                                    <a:rPr lang="zh-CN" altLang="en-US" i="1">
                                      <a:latin typeface="Cambria Math" panose="02040503050406030204" pitchFamily="18" charset="0"/>
                                    </a:rPr>
                                    <m:t>𝑝</m:t>
                                  </m:r>
                                </m:sub>
                              </m:sSub>
                              <m:r>
                                <a:rPr lang="zh-CN" altLang="en-US" i="0">
                                  <a:latin typeface="Cambria Math" panose="02040503050406030204" pitchFamily="18" charset="0"/>
                                </a:rPr>
                                <m:t>+1</m:t>
                              </m:r>
                            </m:e>
                          </m:d>
                          <m:d>
                            <m:dPr>
                              <m:ctrlPr>
                                <a:rPr lang="zh-CN" altLang="en-US" i="1">
                                  <a:latin typeface="Cambria Math" panose="02040503050406030204" pitchFamily="18" charset="0"/>
                                </a:rPr>
                              </m:ctrlPr>
                            </m:dPr>
                            <m:e>
                              <m:sSub>
                                <m:sSubPr>
                                  <m:ctrlPr>
                                    <a:rPr lang="zh-CN" altLang="en-US" i="1">
                                      <a:latin typeface="Cambria Math" panose="02040503050406030204" pitchFamily="18" charset="0"/>
                                    </a:rPr>
                                  </m:ctrlPr>
                                </m:sSubPr>
                                <m:e>
                                  <m:r>
                                    <a:rPr lang="zh-CN" altLang="en-US" i="0">
                                      <a:latin typeface="Cambria Math" panose="02040503050406030204" pitchFamily="18" charset="0"/>
                                    </a:rPr>
                                    <m:t>2</m:t>
                                  </m:r>
                                  <m:r>
                                    <a:rPr lang="zh-CN" altLang="en-US" i="1">
                                      <a:latin typeface="Cambria Math" panose="02040503050406030204" pitchFamily="18" charset="0"/>
                                    </a:rPr>
                                    <m:t>𝐽</m:t>
                                  </m:r>
                                </m:e>
                                <m:sub>
                                  <m:r>
                                    <a:rPr lang="zh-CN" altLang="en-US" i="1">
                                      <a:latin typeface="Cambria Math" panose="02040503050406030204" pitchFamily="18" charset="0"/>
                                    </a:rPr>
                                    <m:t>𝑇</m:t>
                                  </m:r>
                                </m:sub>
                              </m:sSub>
                              <m:r>
                                <a:rPr lang="zh-CN" altLang="en-US" i="0">
                                  <a:latin typeface="Cambria Math" panose="02040503050406030204" pitchFamily="18" charset="0"/>
                                </a:rPr>
                                <m:t>+1</m:t>
                              </m:r>
                            </m:e>
                          </m:d>
                        </m:den>
                      </m:f>
                      <m:f>
                        <m:fPr>
                          <m:ctrlPr>
                            <a:rPr lang="zh-CN" altLang="en-US" i="1">
                              <a:latin typeface="Cambria Math" panose="02040503050406030204" pitchFamily="18" charset="0"/>
                            </a:rPr>
                          </m:ctrlPr>
                        </m:fPr>
                        <m:num>
                          <m:sSub>
                            <m:sSubPr>
                              <m:ctrlPr>
                                <a:rPr lang="zh-CN" altLang="en-US" i="1">
                                  <a:latin typeface="Cambria Math" panose="02040503050406030204" pitchFamily="18" charset="0"/>
                                </a:rPr>
                              </m:ctrlPr>
                            </m:sSubPr>
                            <m:e>
                              <m:r>
                                <a:rPr lang="zh-CN" altLang="en-US" i="1">
                                  <a:latin typeface="Cambria Math" panose="02040503050406030204" pitchFamily="18" charset="0"/>
                                </a:rPr>
                                <m:t>𝛤</m:t>
                              </m:r>
                            </m:e>
                            <m:sub>
                              <m:r>
                                <m:rPr>
                                  <m:sty m:val="p"/>
                                </m:rPr>
                                <a:rPr lang="zh-CN" altLang="en-US" i="0">
                                  <a:latin typeface="Cambria Math" panose="02040503050406030204" pitchFamily="18" charset="0"/>
                                </a:rPr>
                                <m:t>in</m:t>
                              </m:r>
                            </m:sub>
                          </m:sSub>
                          <m:sSub>
                            <m:sSubPr>
                              <m:ctrlPr>
                                <a:rPr lang="zh-CN" altLang="en-US" i="1">
                                  <a:latin typeface="Cambria Math" panose="02040503050406030204" pitchFamily="18" charset="0"/>
                                </a:rPr>
                              </m:ctrlPr>
                            </m:sSubPr>
                            <m:e>
                              <m:r>
                                <a:rPr lang="zh-CN" altLang="en-US" i="1">
                                  <a:latin typeface="Cambria Math" panose="02040503050406030204" pitchFamily="18" charset="0"/>
                                </a:rPr>
                                <m:t>𝛤</m:t>
                              </m:r>
                            </m:e>
                            <m:sub>
                              <m:r>
                                <m:rPr>
                                  <m:sty m:val="p"/>
                                </m:rPr>
                                <a:rPr lang="zh-CN" altLang="en-US" i="0">
                                  <a:latin typeface="Cambria Math" panose="02040503050406030204" pitchFamily="18" charset="0"/>
                                </a:rPr>
                                <m:t>out</m:t>
                              </m:r>
                            </m:sub>
                          </m:sSub>
                        </m:num>
                        <m:den>
                          <m:sSub>
                            <m:sSubPr>
                              <m:ctrlPr>
                                <a:rPr lang="zh-CN" altLang="en-US" i="1">
                                  <a:latin typeface="Cambria Math" panose="02040503050406030204" pitchFamily="18" charset="0"/>
                                </a:rPr>
                              </m:ctrlPr>
                            </m:sSubPr>
                            <m:e>
                              <m:r>
                                <a:rPr lang="zh-CN" altLang="en-US" i="1">
                                  <a:latin typeface="Cambria Math" panose="02040503050406030204" pitchFamily="18" charset="0"/>
                                </a:rPr>
                                <m:t>𝛤</m:t>
                              </m:r>
                            </m:e>
                            <m:sub>
                              <m:r>
                                <m:rPr>
                                  <m:sty m:val="p"/>
                                </m:rPr>
                                <a:rPr lang="zh-CN" altLang="en-US" i="0">
                                  <a:latin typeface="Cambria Math" panose="02040503050406030204" pitchFamily="18" charset="0"/>
                                </a:rPr>
                                <m:t>tot</m:t>
                              </m:r>
                            </m:sub>
                          </m:sSub>
                        </m:den>
                      </m:f>
                      <m:r>
                        <a:rPr lang="zh-CN" altLang="en-US" i="0">
                          <a:latin typeface="Cambria Math" panose="02040503050406030204" pitchFamily="18" charset="0"/>
                        </a:rPr>
                        <m:t>=</m:t>
                      </m:r>
                      <m:f>
                        <m:fPr>
                          <m:ctrlPr>
                            <a:rPr lang="zh-CN" altLang="en-US" i="1">
                              <a:latin typeface="Cambria Math" panose="02040503050406030204" pitchFamily="18" charset="0"/>
                            </a:rPr>
                          </m:ctrlPr>
                        </m:fPr>
                        <m:num>
                          <m:r>
                            <a:rPr lang="zh-CN" altLang="en-US" i="0">
                              <a:latin typeface="Cambria Math" panose="02040503050406030204" pitchFamily="18" charset="0"/>
                            </a:rPr>
                            <m:t>2</m:t>
                          </m:r>
                          <m:sSub>
                            <m:sSubPr>
                              <m:ctrlPr>
                                <a:rPr lang="zh-CN" altLang="en-US" i="1">
                                  <a:latin typeface="Cambria Math" panose="02040503050406030204" pitchFamily="18" charset="0"/>
                                </a:rPr>
                              </m:ctrlPr>
                            </m:sSubPr>
                            <m:e>
                              <m:r>
                                <a:rPr lang="zh-CN" altLang="en-US" i="1">
                                  <a:latin typeface="Cambria Math" panose="02040503050406030204" pitchFamily="18" charset="0"/>
                                </a:rPr>
                                <m:t>𝐽</m:t>
                              </m:r>
                            </m:e>
                            <m:sub>
                              <m:r>
                                <a:rPr lang="en-US" altLang="zh-CN" b="0" i="1" smtClean="0">
                                  <a:latin typeface="Cambria Math" panose="02040503050406030204" pitchFamily="18" charset="0"/>
                                </a:rPr>
                                <m:t>𝑟</m:t>
                              </m:r>
                            </m:sub>
                          </m:sSub>
                          <m:r>
                            <a:rPr lang="zh-CN" altLang="en-US" i="0">
                              <a:latin typeface="Cambria Math" panose="02040503050406030204" pitchFamily="18" charset="0"/>
                            </a:rPr>
                            <m:t>+1</m:t>
                          </m:r>
                        </m:num>
                        <m:den>
                          <m:d>
                            <m:dPr>
                              <m:ctrlPr>
                                <a:rPr lang="zh-CN" altLang="en-US" i="1">
                                  <a:latin typeface="Cambria Math" panose="02040503050406030204" pitchFamily="18" charset="0"/>
                                </a:rPr>
                              </m:ctrlPr>
                            </m:dPr>
                            <m:e>
                              <m:r>
                                <a:rPr lang="zh-CN" altLang="en-US" i="0">
                                  <a:latin typeface="Cambria Math" panose="02040503050406030204" pitchFamily="18" charset="0"/>
                                </a:rPr>
                                <m:t>2</m:t>
                              </m:r>
                              <m:sSub>
                                <m:sSubPr>
                                  <m:ctrlPr>
                                    <a:rPr lang="zh-CN" altLang="en-US" i="1">
                                      <a:latin typeface="Cambria Math" panose="02040503050406030204" pitchFamily="18" charset="0"/>
                                    </a:rPr>
                                  </m:ctrlPr>
                                </m:sSubPr>
                                <m:e>
                                  <m:r>
                                    <a:rPr lang="zh-CN" altLang="en-US" i="1">
                                      <a:latin typeface="Cambria Math" panose="02040503050406030204" pitchFamily="18" charset="0"/>
                                    </a:rPr>
                                    <m:t>𝐽</m:t>
                                  </m:r>
                                </m:e>
                                <m:sub>
                                  <m:r>
                                    <a:rPr lang="zh-CN" altLang="en-US" i="1">
                                      <a:latin typeface="Cambria Math" panose="02040503050406030204" pitchFamily="18" charset="0"/>
                                    </a:rPr>
                                    <m:t>𝑝</m:t>
                                  </m:r>
                                </m:sub>
                              </m:sSub>
                              <m:r>
                                <a:rPr lang="zh-CN" altLang="en-US" i="0">
                                  <a:latin typeface="Cambria Math" panose="02040503050406030204" pitchFamily="18" charset="0"/>
                                </a:rPr>
                                <m:t>+1</m:t>
                              </m:r>
                            </m:e>
                          </m:d>
                          <m:d>
                            <m:dPr>
                              <m:ctrlPr>
                                <a:rPr lang="zh-CN" altLang="en-US" i="1">
                                  <a:latin typeface="Cambria Math" panose="02040503050406030204" pitchFamily="18" charset="0"/>
                                </a:rPr>
                              </m:ctrlPr>
                            </m:dPr>
                            <m:e>
                              <m:sSub>
                                <m:sSubPr>
                                  <m:ctrlPr>
                                    <a:rPr lang="zh-CN" altLang="en-US" i="1">
                                      <a:latin typeface="Cambria Math" panose="02040503050406030204" pitchFamily="18" charset="0"/>
                                    </a:rPr>
                                  </m:ctrlPr>
                                </m:sSubPr>
                                <m:e>
                                  <m:r>
                                    <a:rPr lang="zh-CN" altLang="en-US" i="0">
                                      <a:latin typeface="Cambria Math" panose="02040503050406030204" pitchFamily="18" charset="0"/>
                                    </a:rPr>
                                    <m:t>2</m:t>
                                  </m:r>
                                  <m:r>
                                    <a:rPr lang="zh-CN" altLang="en-US" i="1">
                                      <a:latin typeface="Cambria Math" panose="02040503050406030204" pitchFamily="18" charset="0"/>
                                    </a:rPr>
                                    <m:t>𝐽</m:t>
                                  </m:r>
                                </m:e>
                                <m:sub>
                                  <m:r>
                                    <a:rPr lang="zh-CN" altLang="en-US" i="1">
                                      <a:latin typeface="Cambria Math" panose="02040503050406030204" pitchFamily="18" charset="0"/>
                                    </a:rPr>
                                    <m:t>𝑇</m:t>
                                  </m:r>
                                </m:sub>
                              </m:sSub>
                              <m:r>
                                <a:rPr lang="zh-CN" altLang="en-US" i="0">
                                  <a:latin typeface="Cambria Math" panose="02040503050406030204" pitchFamily="18" charset="0"/>
                                </a:rPr>
                                <m:t>+1</m:t>
                              </m:r>
                            </m:e>
                          </m:d>
                        </m:den>
                      </m:f>
                      <m:f>
                        <m:fPr>
                          <m:ctrlPr>
                            <a:rPr lang="zh-CN" altLang="en-US" i="1">
                              <a:latin typeface="Cambria Math" panose="02040503050406030204" pitchFamily="18" charset="0"/>
                            </a:rPr>
                          </m:ctrlPr>
                        </m:fPr>
                        <m:num>
                          <m:sSub>
                            <m:sSubPr>
                              <m:ctrlPr>
                                <a:rPr lang="zh-CN" altLang="en-US" i="1">
                                  <a:latin typeface="Cambria Math" panose="02040503050406030204" pitchFamily="18" charset="0"/>
                                </a:rPr>
                              </m:ctrlPr>
                            </m:sSubPr>
                            <m:e>
                              <m:r>
                                <a:rPr lang="zh-CN" altLang="en-US" i="1">
                                  <a:latin typeface="Cambria Math" panose="02040503050406030204" pitchFamily="18" charset="0"/>
                                </a:rPr>
                                <m:t>𝛤</m:t>
                              </m:r>
                            </m:e>
                            <m:sub>
                              <m:r>
                                <a:rPr lang="zh-CN" altLang="en-US" i="1">
                                  <a:latin typeface="Cambria Math" panose="02040503050406030204" pitchFamily="18" charset="0"/>
                                </a:rPr>
                                <m:t>𝑝</m:t>
                              </m:r>
                            </m:sub>
                          </m:sSub>
                          <m:sSub>
                            <m:sSubPr>
                              <m:ctrlPr>
                                <a:rPr lang="zh-CN" altLang="en-US" i="1">
                                  <a:latin typeface="Cambria Math" panose="02040503050406030204" pitchFamily="18" charset="0"/>
                                </a:rPr>
                              </m:ctrlPr>
                            </m:sSubPr>
                            <m:e>
                              <m:r>
                                <a:rPr lang="zh-CN" altLang="en-US" i="1">
                                  <a:latin typeface="Cambria Math" panose="02040503050406030204" pitchFamily="18" charset="0"/>
                                </a:rPr>
                                <m:t>𝛤</m:t>
                              </m:r>
                            </m:e>
                            <m:sub>
                              <m:r>
                                <a:rPr lang="zh-CN" altLang="en-US" i="1">
                                  <a:latin typeface="Cambria Math" panose="02040503050406030204" pitchFamily="18" charset="0"/>
                                </a:rPr>
                                <m:t>𝛾</m:t>
                              </m:r>
                            </m:sub>
                          </m:sSub>
                        </m:num>
                        <m:den>
                          <m:sSub>
                            <m:sSubPr>
                              <m:ctrlPr>
                                <a:rPr lang="zh-CN" altLang="en-US" i="1">
                                  <a:latin typeface="Cambria Math" panose="02040503050406030204" pitchFamily="18" charset="0"/>
                                </a:rPr>
                              </m:ctrlPr>
                            </m:sSubPr>
                            <m:e>
                              <m:r>
                                <a:rPr lang="zh-CN" altLang="en-US" i="1">
                                  <a:latin typeface="Cambria Math" panose="02040503050406030204" pitchFamily="18" charset="0"/>
                                </a:rPr>
                                <m:t>𝛤</m:t>
                              </m:r>
                            </m:e>
                            <m:sub>
                              <m:r>
                                <a:rPr lang="zh-CN" altLang="en-US" i="1">
                                  <a:latin typeface="Cambria Math" panose="02040503050406030204" pitchFamily="18" charset="0"/>
                                </a:rPr>
                                <m:t>𝑝</m:t>
                              </m:r>
                            </m:sub>
                          </m:sSub>
                          <m:r>
                            <a:rPr lang="zh-CN" altLang="en-US" i="0">
                              <a:latin typeface="Cambria Math" panose="02040503050406030204" pitchFamily="18" charset="0"/>
                            </a:rPr>
                            <m:t>+</m:t>
                          </m:r>
                          <m:sSub>
                            <m:sSubPr>
                              <m:ctrlPr>
                                <a:rPr lang="zh-CN" altLang="en-US" i="1">
                                  <a:latin typeface="Cambria Math" panose="02040503050406030204" pitchFamily="18" charset="0"/>
                                </a:rPr>
                              </m:ctrlPr>
                            </m:sSubPr>
                            <m:e>
                              <m:r>
                                <a:rPr lang="zh-CN" altLang="en-US" i="1">
                                  <a:latin typeface="Cambria Math" panose="02040503050406030204" pitchFamily="18" charset="0"/>
                                </a:rPr>
                                <m:t>𝛤</m:t>
                              </m:r>
                            </m:e>
                            <m:sub>
                              <m:r>
                                <a:rPr lang="zh-CN" altLang="en-US" i="1">
                                  <a:latin typeface="Cambria Math" panose="02040503050406030204" pitchFamily="18" charset="0"/>
                                </a:rPr>
                                <m:t>𝛾</m:t>
                              </m:r>
                            </m:sub>
                          </m:sSub>
                        </m:den>
                      </m:f>
                      <m:r>
                        <a:rPr lang="zh-CN" altLang="en-US" i="0">
                          <a:latin typeface="Cambria Math" panose="02040503050406030204" pitchFamily="18" charset="0"/>
                        </a:rPr>
                        <m:t>=</m:t>
                      </m:r>
                      <m:f>
                        <m:fPr>
                          <m:ctrlPr>
                            <a:rPr lang="zh-CN" altLang="en-US" i="1">
                              <a:latin typeface="Cambria Math" panose="02040503050406030204" pitchFamily="18" charset="0"/>
                            </a:rPr>
                          </m:ctrlPr>
                        </m:fPr>
                        <m:num>
                          <m:r>
                            <a:rPr lang="zh-CN" altLang="en-US" i="0">
                              <a:latin typeface="Cambria Math" panose="02040503050406030204" pitchFamily="18" charset="0"/>
                            </a:rPr>
                            <m:t>2</m:t>
                          </m:r>
                          <m:sSub>
                            <m:sSubPr>
                              <m:ctrlPr>
                                <a:rPr lang="zh-CN" altLang="en-US" i="1">
                                  <a:latin typeface="Cambria Math" panose="02040503050406030204" pitchFamily="18" charset="0"/>
                                </a:rPr>
                              </m:ctrlPr>
                            </m:sSubPr>
                            <m:e>
                              <m:r>
                                <a:rPr lang="zh-CN" altLang="en-US" i="1">
                                  <a:latin typeface="Cambria Math" panose="02040503050406030204" pitchFamily="18" charset="0"/>
                                </a:rPr>
                                <m:t>𝐽</m:t>
                              </m:r>
                            </m:e>
                            <m:sub>
                              <m:r>
                                <a:rPr lang="en-US" altLang="zh-CN" b="0" i="1" smtClean="0">
                                  <a:latin typeface="Cambria Math" panose="02040503050406030204" pitchFamily="18" charset="0"/>
                                </a:rPr>
                                <m:t>𝑟</m:t>
                              </m:r>
                            </m:sub>
                          </m:sSub>
                          <m:r>
                            <a:rPr lang="zh-CN" altLang="en-US" i="0">
                              <a:latin typeface="Cambria Math" panose="02040503050406030204" pitchFamily="18" charset="0"/>
                            </a:rPr>
                            <m:t>+1</m:t>
                          </m:r>
                        </m:num>
                        <m:den>
                          <m:r>
                            <a:rPr lang="zh-CN" altLang="en-US" i="0">
                              <a:latin typeface="Cambria Math" panose="02040503050406030204" pitchFamily="18" charset="0"/>
                            </a:rPr>
                            <m:t>2</m:t>
                          </m:r>
                          <m:d>
                            <m:dPr>
                              <m:ctrlPr>
                                <a:rPr lang="zh-CN" altLang="en-US" i="1">
                                  <a:latin typeface="Cambria Math" panose="02040503050406030204" pitchFamily="18" charset="0"/>
                                </a:rPr>
                              </m:ctrlPr>
                            </m:dPr>
                            <m:e>
                              <m:sSub>
                                <m:sSubPr>
                                  <m:ctrlPr>
                                    <a:rPr lang="zh-CN" altLang="en-US" i="1">
                                      <a:latin typeface="Cambria Math" panose="02040503050406030204" pitchFamily="18" charset="0"/>
                                    </a:rPr>
                                  </m:ctrlPr>
                                </m:sSubPr>
                                <m:e>
                                  <m:r>
                                    <a:rPr lang="zh-CN" altLang="en-US" i="0">
                                      <a:latin typeface="Cambria Math" panose="02040503050406030204" pitchFamily="18" charset="0"/>
                                    </a:rPr>
                                    <m:t>2</m:t>
                                  </m:r>
                                  <m:r>
                                    <a:rPr lang="zh-CN" altLang="en-US" i="1">
                                      <a:latin typeface="Cambria Math" panose="02040503050406030204" pitchFamily="18" charset="0"/>
                                    </a:rPr>
                                    <m:t>𝐽</m:t>
                                  </m:r>
                                </m:e>
                                <m:sub>
                                  <m:r>
                                    <a:rPr lang="zh-CN" altLang="en-US" i="1">
                                      <a:latin typeface="Cambria Math" panose="02040503050406030204" pitchFamily="18" charset="0"/>
                                    </a:rPr>
                                    <m:t>𝑇</m:t>
                                  </m:r>
                                </m:sub>
                              </m:sSub>
                              <m:r>
                                <a:rPr lang="zh-CN" altLang="en-US" i="0">
                                  <a:latin typeface="Cambria Math" panose="02040503050406030204" pitchFamily="18" charset="0"/>
                                </a:rPr>
                                <m:t>+1</m:t>
                              </m:r>
                            </m:e>
                          </m:d>
                        </m:den>
                      </m:f>
                      <m:f>
                        <m:fPr>
                          <m:ctrlPr>
                            <a:rPr lang="zh-CN" altLang="en-US" i="1">
                              <a:latin typeface="Cambria Math" panose="02040503050406030204" pitchFamily="18" charset="0"/>
                            </a:rPr>
                          </m:ctrlPr>
                        </m:fPr>
                        <m:num>
                          <m:sSub>
                            <m:sSubPr>
                              <m:ctrlPr>
                                <a:rPr lang="zh-CN" altLang="en-US" i="1">
                                  <a:latin typeface="Cambria Math" panose="02040503050406030204" pitchFamily="18" charset="0"/>
                                </a:rPr>
                              </m:ctrlPr>
                            </m:sSubPr>
                            <m:e>
                              <m:r>
                                <a:rPr lang="zh-CN" altLang="en-US" i="1">
                                  <a:latin typeface="Cambria Math" panose="02040503050406030204" pitchFamily="18" charset="0"/>
                                </a:rPr>
                                <m:t>𝛤</m:t>
                              </m:r>
                            </m:e>
                            <m:sub>
                              <m:r>
                                <a:rPr lang="zh-CN" altLang="en-US" i="1">
                                  <a:latin typeface="Cambria Math" panose="02040503050406030204" pitchFamily="18" charset="0"/>
                                </a:rPr>
                                <m:t>𝑝</m:t>
                              </m:r>
                            </m:sub>
                          </m:sSub>
                          <m:sSub>
                            <m:sSubPr>
                              <m:ctrlPr>
                                <a:rPr lang="zh-CN" altLang="en-US" i="1">
                                  <a:latin typeface="Cambria Math" panose="02040503050406030204" pitchFamily="18" charset="0"/>
                                </a:rPr>
                              </m:ctrlPr>
                            </m:sSubPr>
                            <m:e>
                              <m:r>
                                <a:rPr lang="zh-CN" altLang="en-US" i="1">
                                  <a:latin typeface="Cambria Math" panose="02040503050406030204" pitchFamily="18" charset="0"/>
                                </a:rPr>
                                <m:t>𝛤</m:t>
                              </m:r>
                            </m:e>
                            <m:sub>
                              <m:r>
                                <a:rPr lang="zh-CN" altLang="en-US" i="1">
                                  <a:latin typeface="Cambria Math" panose="02040503050406030204" pitchFamily="18" charset="0"/>
                                </a:rPr>
                                <m:t>𝛾</m:t>
                              </m:r>
                            </m:sub>
                          </m:sSub>
                        </m:num>
                        <m:den>
                          <m:sSub>
                            <m:sSubPr>
                              <m:ctrlPr>
                                <a:rPr lang="zh-CN" altLang="en-US" i="1">
                                  <a:latin typeface="Cambria Math" panose="02040503050406030204" pitchFamily="18" charset="0"/>
                                </a:rPr>
                              </m:ctrlPr>
                            </m:sSubPr>
                            <m:e>
                              <m:r>
                                <a:rPr lang="zh-CN" altLang="en-US" i="1">
                                  <a:latin typeface="Cambria Math" panose="02040503050406030204" pitchFamily="18" charset="0"/>
                                </a:rPr>
                                <m:t>𝛤</m:t>
                              </m:r>
                            </m:e>
                            <m:sub>
                              <m:r>
                                <a:rPr lang="zh-CN" altLang="en-US" i="1">
                                  <a:latin typeface="Cambria Math" panose="02040503050406030204" pitchFamily="18" charset="0"/>
                                </a:rPr>
                                <m:t>𝑝</m:t>
                              </m:r>
                            </m:sub>
                          </m:sSub>
                          <m:r>
                            <a:rPr lang="zh-CN" altLang="en-US" i="0">
                              <a:latin typeface="Cambria Math" panose="02040503050406030204" pitchFamily="18" charset="0"/>
                            </a:rPr>
                            <m:t>+</m:t>
                          </m:r>
                          <m:sSub>
                            <m:sSubPr>
                              <m:ctrlPr>
                                <a:rPr lang="zh-CN" altLang="en-US" i="1">
                                  <a:latin typeface="Cambria Math" panose="02040503050406030204" pitchFamily="18" charset="0"/>
                                </a:rPr>
                              </m:ctrlPr>
                            </m:sSubPr>
                            <m:e>
                              <m:r>
                                <a:rPr lang="zh-CN" altLang="en-US" i="1">
                                  <a:latin typeface="Cambria Math" panose="02040503050406030204" pitchFamily="18" charset="0"/>
                                </a:rPr>
                                <m:t>𝛤</m:t>
                              </m:r>
                            </m:e>
                            <m:sub>
                              <m:r>
                                <a:rPr lang="zh-CN" altLang="en-US" i="1">
                                  <a:latin typeface="Cambria Math" panose="02040503050406030204" pitchFamily="18" charset="0"/>
                                </a:rPr>
                                <m:t>𝛾</m:t>
                              </m:r>
                            </m:sub>
                          </m:sSub>
                        </m:den>
                      </m:f>
                    </m:oMath>
                  </m:oMathPara>
                </a14:m>
                <a:endParaRPr lang="zh-CN" altLang="en-US" dirty="0"/>
              </a:p>
            </p:txBody>
          </p:sp>
        </mc:Choice>
        <mc:Fallback xmlns="">
          <p:sp>
            <p:nvSpPr>
              <p:cNvPr id="9" name="矩形 8"/>
              <p:cNvSpPr>
                <a:spLocks noRot="1" noChangeAspect="1" noMove="1" noResize="1" noEditPoints="1" noAdjustHandles="1" noChangeArrowheads="1" noChangeShapeType="1" noTextEdit="1"/>
              </p:cNvSpPr>
              <p:nvPr/>
            </p:nvSpPr>
            <p:spPr>
              <a:xfrm>
                <a:off x="137785" y="4355359"/>
                <a:ext cx="8906006" cy="717761"/>
              </a:xfrm>
              <a:prstGeom prst="rect">
                <a:avLst/>
              </a:prstGeom>
              <a:blipFill rotWithShape="0">
                <a:blip r:embed="rId5"/>
                <a:stretch>
                  <a:fillRect/>
                </a:stretch>
              </a:blipFill>
            </p:spPr>
            <p:txBody>
              <a:bodyPr/>
              <a:lstStyle/>
              <a:p>
                <a:r>
                  <a:rPr lang="zh-CN" altLang="en-US">
                    <a:noFill/>
                  </a:rPr>
                  <a:t> </a:t>
                </a:r>
              </a:p>
            </p:txBody>
          </p:sp>
        </mc:Fallback>
      </mc:AlternateContent>
      <mc:AlternateContent xmlns:mc="http://schemas.openxmlformats.org/markup-compatibility/2006" xmlns:a14="http://schemas.microsoft.com/office/drawing/2010/main">
        <mc:Choice Requires="a14">
          <p:sp>
            <p:nvSpPr>
              <p:cNvPr id="10" name="矩形 9"/>
              <p:cNvSpPr/>
              <p:nvPr/>
            </p:nvSpPr>
            <p:spPr>
              <a:xfrm>
                <a:off x="1789456" y="5277525"/>
                <a:ext cx="1126462" cy="390748"/>
              </a:xfrm>
              <a:prstGeom prst="rect">
                <a:avLst/>
              </a:prstGeom>
            </p:spPr>
            <p:txBody>
              <a:bodyPr wrap="none">
                <a:spAutoFit/>
              </a:bodyPr>
              <a:lstStyle/>
              <a:p>
                <a:pPr/>
                <a14:m>
                  <m:oMathPara xmlns:m="http://schemas.openxmlformats.org/officeDocument/2006/math">
                    <m:oMathParaPr>
                      <m:jc m:val="centerGroup"/>
                    </m:oMathParaPr>
                    <m:oMath xmlns:m="http://schemas.openxmlformats.org/officeDocument/2006/math">
                      <m:sSub>
                        <m:sSubPr>
                          <m:ctrlPr>
                            <a:rPr lang="zh-CN" altLang="en-US" i="1" smtClean="0">
                              <a:latin typeface="Cambria Math" panose="02040503050406030204" pitchFamily="18" charset="0"/>
                            </a:rPr>
                          </m:ctrlPr>
                        </m:sSubPr>
                        <m:e>
                          <m:r>
                            <a:rPr lang="zh-CN" altLang="en-US" i="1">
                              <a:latin typeface="Cambria Math" panose="02040503050406030204" pitchFamily="18" charset="0"/>
                            </a:rPr>
                            <m:t>𝐽</m:t>
                          </m:r>
                        </m:e>
                        <m:sub>
                          <m:r>
                            <a:rPr lang="zh-CN" altLang="en-US" i="1">
                              <a:latin typeface="Cambria Math" panose="02040503050406030204" pitchFamily="18" charset="0"/>
                            </a:rPr>
                            <m:t>𝑝</m:t>
                          </m:r>
                        </m:sub>
                      </m:sSub>
                      <m:r>
                        <a:rPr lang="en-US" altLang="zh-CN" b="0" i="1" smtClean="0">
                          <a:latin typeface="Cambria Math" panose="02040503050406030204" pitchFamily="18" charset="0"/>
                        </a:rPr>
                        <m:t>=</m:t>
                      </m:r>
                      <m:f>
                        <m:fPr>
                          <m:type m:val="lin"/>
                          <m:ctrlPr>
                            <a:rPr lang="en-US" altLang="zh-CN" b="0" i="1" smtClean="0">
                              <a:latin typeface="Cambria Math" panose="02040503050406030204" pitchFamily="18" charset="0"/>
                            </a:rPr>
                          </m:ctrlPr>
                        </m:fPr>
                        <m:num>
                          <m:r>
                            <a:rPr lang="en-US" altLang="zh-CN" b="0" i="1" smtClean="0">
                              <a:latin typeface="Cambria Math" panose="02040503050406030204" pitchFamily="18" charset="0"/>
                            </a:rPr>
                            <m:t>1</m:t>
                          </m:r>
                        </m:num>
                        <m:den>
                          <m:r>
                            <a:rPr lang="en-US" altLang="zh-CN" b="0" i="1" smtClean="0">
                              <a:latin typeface="Cambria Math" panose="02040503050406030204" pitchFamily="18" charset="0"/>
                            </a:rPr>
                            <m:t>2</m:t>
                          </m:r>
                        </m:den>
                      </m:f>
                    </m:oMath>
                  </m:oMathPara>
                </a14:m>
                <a:endParaRPr lang="zh-CN" altLang="en-US" dirty="0"/>
              </a:p>
            </p:txBody>
          </p:sp>
        </mc:Choice>
        <mc:Fallback xmlns="">
          <p:sp>
            <p:nvSpPr>
              <p:cNvPr id="10" name="矩形 9"/>
              <p:cNvSpPr>
                <a:spLocks noRot="1" noChangeAspect="1" noMove="1" noResize="1" noEditPoints="1" noAdjustHandles="1" noChangeArrowheads="1" noChangeShapeType="1" noTextEdit="1"/>
              </p:cNvSpPr>
              <p:nvPr/>
            </p:nvSpPr>
            <p:spPr>
              <a:xfrm>
                <a:off x="1789456" y="5277525"/>
                <a:ext cx="1126462" cy="390748"/>
              </a:xfrm>
              <a:prstGeom prst="rect">
                <a:avLst/>
              </a:prstGeom>
              <a:blipFill rotWithShape="0">
                <a:blip r:embed="rId6"/>
                <a:stretch>
                  <a:fillRect t="-109375" r="-42391" b="-164063"/>
                </a:stretch>
              </a:blipFill>
            </p:spPr>
            <p:txBody>
              <a:bodyPr/>
              <a:lstStyle/>
              <a:p>
                <a:r>
                  <a:rPr lang="zh-CN" altLang="en-US">
                    <a:noFill/>
                  </a:rPr>
                  <a:t> </a:t>
                </a:r>
              </a:p>
            </p:txBody>
          </p:sp>
        </mc:Fallback>
      </mc:AlternateContent>
      <mc:AlternateContent xmlns:mc="http://schemas.openxmlformats.org/markup-compatibility/2006" xmlns:a14="http://schemas.microsoft.com/office/drawing/2010/main">
        <mc:Choice Requires="a14">
          <p:sp>
            <p:nvSpPr>
              <p:cNvPr id="11" name="矩形 10"/>
              <p:cNvSpPr/>
              <p:nvPr/>
            </p:nvSpPr>
            <p:spPr>
              <a:xfrm>
                <a:off x="137785" y="5278689"/>
                <a:ext cx="1651671" cy="369332"/>
              </a:xfrm>
              <a:prstGeom prst="rect">
                <a:avLst/>
              </a:prstGeom>
            </p:spPr>
            <p:txBody>
              <a:bodyPr wrap="none">
                <a:spAutoFit/>
              </a:bodyPr>
              <a:lstStyle/>
              <a:p>
                <a:pPr/>
                <a14:m>
                  <m:oMathPara xmlns:m="http://schemas.openxmlformats.org/officeDocument/2006/math">
                    <m:oMathParaPr>
                      <m:jc m:val="centerGroup"/>
                    </m:oMathParaPr>
                    <m:oMath xmlns:m="http://schemas.openxmlformats.org/officeDocument/2006/math">
                      <m:d>
                        <m:dPr>
                          <m:ctrlPr>
                            <a:rPr lang="en-US" altLang="zh-CN" i="1" smtClean="0">
                              <a:latin typeface="Cambria Math" panose="02040503050406030204" pitchFamily="18" charset="0"/>
                            </a:rPr>
                          </m:ctrlPr>
                        </m:dPr>
                        <m:e>
                          <m:r>
                            <a:rPr lang="en-US" altLang="zh-CN" i="1">
                              <a:latin typeface="Cambria Math" panose="02040503050406030204" pitchFamily="18" charset="0"/>
                            </a:rPr>
                            <m:t>𝑝</m:t>
                          </m:r>
                          <m:r>
                            <a:rPr lang="en-US" altLang="zh-CN" i="1">
                              <a:latin typeface="Cambria Math" panose="02040503050406030204" pitchFamily="18" charset="0"/>
                            </a:rPr>
                            <m:t>,</m:t>
                          </m:r>
                          <m:r>
                            <a:rPr lang="zh-CN" altLang="en-US" i="1">
                              <a:latin typeface="Cambria Math" panose="02040503050406030204" pitchFamily="18" charset="0"/>
                            </a:rPr>
                            <m:t>𝛾</m:t>
                          </m:r>
                        </m:e>
                      </m:d>
                      <m:r>
                        <a:rPr lang="en-US" altLang="zh-CN" b="0" i="1" smtClean="0">
                          <a:latin typeface="Cambria Math" panose="02040503050406030204" pitchFamily="18" charset="0"/>
                        </a:rPr>
                        <m:t> </m:t>
                      </m:r>
                      <m:r>
                        <m:rPr>
                          <m:sty m:val="p"/>
                        </m:rPr>
                        <a:rPr lang="en-US" altLang="zh-CN" i="1">
                          <a:latin typeface="Cambria Math" panose="02040503050406030204" pitchFamily="18" charset="0"/>
                        </a:rPr>
                        <m:t>reaction</m:t>
                      </m:r>
                    </m:oMath>
                  </m:oMathPara>
                </a14:m>
                <a:endParaRPr lang="zh-CN" altLang="en-US" dirty="0"/>
              </a:p>
            </p:txBody>
          </p:sp>
        </mc:Choice>
        <mc:Fallback xmlns="">
          <p:sp>
            <p:nvSpPr>
              <p:cNvPr id="11" name="矩形 10"/>
              <p:cNvSpPr>
                <a:spLocks noRot="1" noChangeAspect="1" noMove="1" noResize="1" noEditPoints="1" noAdjustHandles="1" noChangeArrowheads="1" noChangeShapeType="1" noTextEdit="1"/>
              </p:cNvSpPr>
              <p:nvPr/>
            </p:nvSpPr>
            <p:spPr>
              <a:xfrm>
                <a:off x="137785" y="5278689"/>
                <a:ext cx="1651671" cy="369332"/>
              </a:xfrm>
              <a:prstGeom prst="rect">
                <a:avLst/>
              </a:prstGeom>
              <a:blipFill rotWithShape="0">
                <a:blip r:embed="rId7"/>
                <a:stretch>
                  <a:fillRect b="-4918"/>
                </a:stretch>
              </a:blipFill>
            </p:spPr>
            <p:txBody>
              <a:bodyPr/>
              <a:lstStyle/>
              <a:p>
                <a:r>
                  <a:rPr lang="zh-CN" altLang="en-US">
                    <a:noFill/>
                  </a:rPr>
                  <a:t> </a:t>
                </a:r>
              </a:p>
            </p:txBody>
          </p:sp>
        </mc:Fallback>
      </mc:AlternateContent>
      <mc:AlternateContent xmlns:mc="http://schemas.openxmlformats.org/markup-compatibility/2006" xmlns:a14="http://schemas.microsoft.com/office/drawing/2010/main">
        <mc:Choice Requires="a14">
          <p:sp>
            <p:nvSpPr>
              <p:cNvPr id="12" name="矩形 11"/>
              <p:cNvSpPr/>
              <p:nvPr/>
            </p:nvSpPr>
            <p:spPr>
              <a:xfrm>
                <a:off x="6168357" y="5193969"/>
                <a:ext cx="1926425" cy="696729"/>
              </a:xfrm>
              <a:prstGeom prst="rect">
                <a:avLst/>
              </a:prstGeom>
            </p:spPr>
            <p:txBody>
              <a:bodyPr wrap="none">
                <a:spAutoFit/>
              </a:bodyPr>
              <a:lstStyle/>
              <a:p>
                <a:pPr/>
                <a14:m>
                  <m:oMathPara xmlns:m="http://schemas.openxmlformats.org/officeDocument/2006/math">
                    <m:oMathParaPr>
                      <m:jc m:val="centerGroup"/>
                    </m:oMathParaPr>
                    <m:oMath xmlns:m="http://schemas.openxmlformats.org/officeDocument/2006/math">
                      <m:r>
                        <a:rPr lang="zh-CN" altLang="en-US">
                          <a:latin typeface="Cambria Math" panose="02040503050406030204" pitchFamily="18" charset="0"/>
                        </a:rPr>
                        <m:t>=</m:t>
                      </m:r>
                      <m:f>
                        <m:fPr>
                          <m:ctrlPr>
                            <a:rPr lang="zh-CN" altLang="en-US" i="1">
                              <a:latin typeface="Cambria Math" panose="02040503050406030204" pitchFamily="18" charset="0"/>
                            </a:rPr>
                          </m:ctrlPr>
                        </m:fPr>
                        <m:num>
                          <m:r>
                            <a:rPr lang="zh-CN" altLang="en-US">
                              <a:latin typeface="Cambria Math" panose="02040503050406030204" pitchFamily="18" charset="0"/>
                            </a:rPr>
                            <m:t>2</m:t>
                          </m:r>
                          <m:sSub>
                            <m:sSubPr>
                              <m:ctrlPr>
                                <a:rPr lang="zh-CN" altLang="en-US" i="1">
                                  <a:latin typeface="Cambria Math" panose="02040503050406030204" pitchFamily="18" charset="0"/>
                                </a:rPr>
                              </m:ctrlPr>
                            </m:sSubPr>
                            <m:e>
                              <m:r>
                                <a:rPr lang="zh-CN" altLang="en-US" i="1">
                                  <a:latin typeface="Cambria Math" panose="02040503050406030204" pitchFamily="18" charset="0"/>
                                </a:rPr>
                                <m:t>𝐽</m:t>
                              </m:r>
                            </m:e>
                            <m:sub>
                              <m:r>
                                <a:rPr lang="en-US" altLang="zh-CN" i="1">
                                  <a:latin typeface="Cambria Math" panose="02040503050406030204" pitchFamily="18" charset="0"/>
                                </a:rPr>
                                <m:t>𝑟</m:t>
                              </m:r>
                            </m:sub>
                          </m:sSub>
                          <m:r>
                            <a:rPr lang="zh-CN" altLang="en-US">
                              <a:latin typeface="Cambria Math" panose="02040503050406030204" pitchFamily="18" charset="0"/>
                            </a:rPr>
                            <m:t>+1</m:t>
                          </m:r>
                        </m:num>
                        <m:den>
                          <m:r>
                            <a:rPr lang="zh-CN" altLang="en-US">
                              <a:latin typeface="Cambria Math" panose="02040503050406030204" pitchFamily="18" charset="0"/>
                            </a:rPr>
                            <m:t>2</m:t>
                          </m:r>
                        </m:den>
                      </m:f>
                      <m:f>
                        <m:fPr>
                          <m:ctrlPr>
                            <a:rPr lang="zh-CN" altLang="en-US" i="1">
                              <a:latin typeface="Cambria Math" panose="02040503050406030204" pitchFamily="18" charset="0"/>
                            </a:rPr>
                          </m:ctrlPr>
                        </m:fPr>
                        <m:num>
                          <m:sSub>
                            <m:sSubPr>
                              <m:ctrlPr>
                                <a:rPr lang="zh-CN" altLang="en-US" i="1">
                                  <a:latin typeface="Cambria Math" panose="02040503050406030204" pitchFamily="18" charset="0"/>
                                </a:rPr>
                              </m:ctrlPr>
                            </m:sSubPr>
                            <m:e>
                              <m:r>
                                <a:rPr lang="zh-CN" altLang="en-US" i="1">
                                  <a:latin typeface="Cambria Math" panose="02040503050406030204" pitchFamily="18" charset="0"/>
                                </a:rPr>
                                <m:t>𝛤</m:t>
                              </m:r>
                            </m:e>
                            <m:sub>
                              <m:r>
                                <a:rPr lang="zh-CN" altLang="en-US" i="1">
                                  <a:latin typeface="Cambria Math" panose="02040503050406030204" pitchFamily="18" charset="0"/>
                                </a:rPr>
                                <m:t>𝑝</m:t>
                              </m:r>
                            </m:sub>
                          </m:sSub>
                          <m:sSub>
                            <m:sSubPr>
                              <m:ctrlPr>
                                <a:rPr lang="zh-CN" altLang="en-US" i="1">
                                  <a:latin typeface="Cambria Math" panose="02040503050406030204" pitchFamily="18" charset="0"/>
                                </a:rPr>
                              </m:ctrlPr>
                            </m:sSubPr>
                            <m:e>
                              <m:r>
                                <a:rPr lang="zh-CN" altLang="en-US" i="1">
                                  <a:latin typeface="Cambria Math" panose="02040503050406030204" pitchFamily="18" charset="0"/>
                                </a:rPr>
                                <m:t>𝛤</m:t>
                              </m:r>
                            </m:e>
                            <m:sub>
                              <m:r>
                                <a:rPr lang="zh-CN" altLang="en-US" i="1">
                                  <a:latin typeface="Cambria Math" panose="02040503050406030204" pitchFamily="18" charset="0"/>
                                </a:rPr>
                                <m:t>𝛾</m:t>
                              </m:r>
                            </m:sub>
                          </m:sSub>
                        </m:num>
                        <m:den>
                          <m:sSub>
                            <m:sSubPr>
                              <m:ctrlPr>
                                <a:rPr lang="zh-CN" altLang="en-US" i="1">
                                  <a:latin typeface="Cambria Math" panose="02040503050406030204" pitchFamily="18" charset="0"/>
                                </a:rPr>
                              </m:ctrlPr>
                            </m:sSubPr>
                            <m:e>
                              <m:r>
                                <a:rPr lang="zh-CN" altLang="en-US" i="1">
                                  <a:latin typeface="Cambria Math" panose="02040503050406030204" pitchFamily="18" charset="0"/>
                                </a:rPr>
                                <m:t>𝛤</m:t>
                              </m:r>
                            </m:e>
                            <m:sub>
                              <m:r>
                                <a:rPr lang="zh-CN" altLang="en-US" i="1">
                                  <a:latin typeface="Cambria Math" panose="02040503050406030204" pitchFamily="18" charset="0"/>
                                </a:rPr>
                                <m:t>𝑝</m:t>
                              </m:r>
                            </m:sub>
                          </m:sSub>
                          <m:r>
                            <a:rPr lang="zh-CN" altLang="en-US">
                              <a:latin typeface="Cambria Math" panose="02040503050406030204" pitchFamily="18" charset="0"/>
                            </a:rPr>
                            <m:t>+</m:t>
                          </m:r>
                          <m:sSub>
                            <m:sSubPr>
                              <m:ctrlPr>
                                <a:rPr lang="zh-CN" altLang="en-US" i="1">
                                  <a:latin typeface="Cambria Math" panose="02040503050406030204" pitchFamily="18" charset="0"/>
                                </a:rPr>
                              </m:ctrlPr>
                            </m:sSubPr>
                            <m:e>
                              <m:r>
                                <a:rPr lang="zh-CN" altLang="en-US" i="1">
                                  <a:latin typeface="Cambria Math" panose="02040503050406030204" pitchFamily="18" charset="0"/>
                                </a:rPr>
                                <m:t>𝛤</m:t>
                              </m:r>
                            </m:e>
                            <m:sub>
                              <m:r>
                                <a:rPr lang="zh-CN" altLang="en-US" i="1">
                                  <a:latin typeface="Cambria Math" panose="02040503050406030204" pitchFamily="18" charset="0"/>
                                </a:rPr>
                                <m:t>𝛾</m:t>
                              </m:r>
                            </m:sub>
                          </m:sSub>
                        </m:den>
                      </m:f>
                    </m:oMath>
                  </m:oMathPara>
                </a14:m>
                <a:endParaRPr lang="zh-CN" altLang="en-US" dirty="0"/>
              </a:p>
            </p:txBody>
          </p:sp>
        </mc:Choice>
        <mc:Fallback xmlns="">
          <p:sp>
            <p:nvSpPr>
              <p:cNvPr id="12" name="矩形 11"/>
              <p:cNvSpPr>
                <a:spLocks noRot="1" noChangeAspect="1" noMove="1" noResize="1" noEditPoints="1" noAdjustHandles="1" noChangeArrowheads="1" noChangeShapeType="1" noTextEdit="1"/>
              </p:cNvSpPr>
              <p:nvPr/>
            </p:nvSpPr>
            <p:spPr>
              <a:xfrm>
                <a:off x="6168357" y="5193969"/>
                <a:ext cx="1926425" cy="696729"/>
              </a:xfrm>
              <a:prstGeom prst="rect">
                <a:avLst/>
              </a:prstGeom>
              <a:blipFill rotWithShape="0">
                <a:blip r:embed="rId8"/>
                <a:stretch>
                  <a:fillRect/>
                </a:stretch>
              </a:blipFill>
            </p:spPr>
            <p:txBody>
              <a:bodyPr/>
              <a:lstStyle/>
              <a:p>
                <a:r>
                  <a:rPr lang="zh-CN" altLang="en-US">
                    <a:noFill/>
                  </a:rPr>
                  <a:t> </a:t>
                </a:r>
              </a:p>
            </p:txBody>
          </p:sp>
        </mc:Fallback>
      </mc:AlternateContent>
    </p:spTree>
    <p:extLst>
      <p:ext uri="{BB962C8B-B14F-4D97-AF65-F5344CB8AC3E}">
        <p14:creationId xmlns:p14="http://schemas.microsoft.com/office/powerpoint/2010/main" val="4109892548"/>
      </p:ext>
    </p:extLst>
  </p:cSld>
  <p:clrMapOvr>
    <a:masterClrMapping/>
  </p:clrMapOvr>
</p:sld>
</file>

<file path=ppt/slides/slide4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a:extLst>
              <a:ext uri="{FF2B5EF4-FFF2-40B4-BE49-F238E27FC236}">
                <a16:creationId xmlns:a16="http://schemas.microsoft.com/office/drawing/2014/main" id="{9281DDA3-A4F9-4951-BD7E-18D9B401916B}"/>
              </a:ext>
            </a:extLst>
          </p:cNvPr>
          <p:cNvSpPr txBox="1"/>
          <p:nvPr/>
        </p:nvSpPr>
        <p:spPr>
          <a:xfrm>
            <a:off x="0" y="0"/>
            <a:ext cx="9144000" cy="6751592"/>
          </a:xfrm>
          <a:prstGeom prst="rect">
            <a:avLst/>
          </a:prstGeom>
          <a:noFill/>
        </p:spPr>
        <p:txBody>
          <a:bodyPr wrap="square">
            <a:spAutoFit/>
          </a:bodyPr>
          <a:lstStyle/>
          <a:p>
            <a:pPr marL="0" marR="0">
              <a:lnSpc>
                <a:spcPct val="105000"/>
              </a:lnSpc>
              <a:spcBef>
                <a:spcPts val="0"/>
              </a:spcBef>
              <a:spcAft>
                <a:spcPts val="800"/>
              </a:spcAft>
            </a:pPr>
            <a:r>
              <a:rPr lang="en-US" sz="1800" dirty="0">
                <a:effectLst/>
                <a:latin typeface="Calibri" panose="020F0502020204030204" pitchFamily="34" charset="0"/>
                <a:ea typeface="等线" panose="02010600030101010101" pitchFamily="2" charset="-122"/>
              </a:rPr>
              <a:t>Dear Wrede, Christopher,</a:t>
            </a:r>
          </a:p>
          <a:p>
            <a:pPr marL="0" marR="0">
              <a:lnSpc>
                <a:spcPct val="105000"/>
              </a:lnSpc>
              <a:spcBef>
                <a:spcPts val="0"/>
              </a:spcBef>
              <a:spcAft>
                <a:spcPts val="800"/>
              </a:spcAft>
            </a:pPr>
            <a:r>
              <a:rPr lang="en-US" sz="1800" dirty="0">
                <a:effectLst/>
                <a:latin typeface="Calibri" panose="020F0502020204030204" pitchFamily="34" charset="0"/>
                <a:ea typeface="等线" panose="02010600030101010101" pitchFamily="2" charset="-122"/>
              </a:rPr>
              <a:t>The technical and safety review of FRIB PAC2 proposals as been completed. Below are comments on your proposal resulting from the review.  If you are requested to or would like to respond, please send your response to these comments back to me by Tuesday February 28, 2023.  The comments below, along with your response, will be reviewed by the members of the PAC. The FRIB PAC2 Committee will meet March 1-3, 2023 at FRIB.</a:t>
            </a:r>
          </a:p>
          <a:p>
            <a:pPr marL="0" marR="0">
              <a:spcBef>
                <a:spcPts val="0"/>
              </a:spcBef>
              <a:spcAft>
                <a:spcPts val="0"/>
              </a:spcAft>
            </a:pPr>
            <a:r>
              <a:rPr lang="en-US" sz="1800" dirty="0">
                <a:effectLst/>
                <a:latin typeface="Calibri" panose="020F0502020204030204" pitchFamily="34" charset="0"/>
                <a:ea typeface="等线" panose="02010600030101010101" pitchFamily="2" charset="-122"/>
              </a:rPr>
              <a:t>Proposal number: 23049</a:t>
            </a:r>
          </a:p>
          <a:p>
            <a:pPr marL="0" marR="0">
              <a:spcBef>
                <a:spcPts val="0"/>
              </a:spcBef>
              <a:spcAft>
                <a:spcPts val="0"/>
              </a:spcAft>
            </a:pPr>
            <a:r>
              <a:rPr lang="en-US" sz="1800" dirty="0">
                <a:effectLst/>
                <a:latin typeface="Calibri" panose="020F0502020204030204" pitchFamily="34" charset="0"/>
                <a:ea typeface="等线" panose="02010600030101010101" pitchFamily="2" charset="-122"/>
              </a:rPr>
              <a:t>Contact Spokesperson: Wrede, Christopher </a:t>
            </a:r>
          </a:p>
          <a:p>
            <a:pPr marL="0" marR="0">
              <a:spcBef>
                <a:spcPts val="0"/>
              </a:spcBef>
              <a:spcAft>
                <a:spcPts val="0"/>
              </a:spcAft>
            </a:pPr>
            <a:r>
              <a:rPr lang="en-US" sz="1800" dirty="0">
                <a:effectLst/>
                <a:latin typeface="Calibri" panose="020F0502020204030204" pitchFamily="34" charset="0"/>
                <a:ea typeface="等线" panose="02010600030101010101" pitchFamily="2" charset="-122"/>
              </a:rPr>
              <a:t>Title: Commissioning the PXCT Setup</a:t>
            </a:r>
          </a:p>
          <a:p>
            <a:pPr marL="0" marR="0">
              <a:spcBef>
                <a:spcPts val="0"/>
              </a:spcBef>
              <a:spcAft>
                <a:spcPts val="0"/>
              </a:spcAft>
            </a:pPr>
            <a:r>
              <a:rPr lang="en-US" sz="1800" dirty="0">
                <a:effectLst/>
                <a:latin typeface="Calibri" panose="020F0502020204030204" pitchFamily="34" charset="0"/>
                <a:ea typeface="等线" panose="02010600030101010101" pitchFamily="2" charset="-122"/>
              </a:rPr>
              <a:t>Location: Stopped Beam Area General Purpose Beamline</a:t>
            </a:r>
          </a:p>
          <a:p>
            <a:pPr marL="0" marR="0">
              <a:spcBef>
                <a:spcPts val="0"/>
              </a:spcBef>
              <a:spcAft>
                <a:spcPts val="0"/>
              </a:spcAft>
            </a:pPr>
            <a:r>
              <a:rPr lang="en-US" sz="1800" dirty="0">
                <a:effectLst/>
                <a:latin typeface="Calibri" panose="020F0502020204030204" pitchFamily="34" charset="0"/>
                <a:ea typeface="等线" panose="02010600030101010101" pitchFamily="2" charset="-122"/>
              </a:rPr>
              <a:t>Instruments: </a:t>
            </a:r>
          </a:p>
          <a:p>
            <a:pPr marL="0" marR="0">
              <a:spcBef>
                <a:spcPts val="0"/>
              </a:spcBef>
              <a:spcAft>
                <a:spcPts val="0"/>
              </a:spcAft>
            </a:pPr>
            <a:r>
              <a:rPr lang="en-US" sz="1800" dirty="0">
                <a:effectLst/>
                <a:latin typeface="Calibri" panose="020F0502020204030204" pitchFamily="34" charset="0"/>
                <a:ea typeface="等线" panose="02010600030101010101" pitchFamily="2" charset="-122"/>
              </a:rPr>
              <a:t>Additional Instruments: Digital Data Acquisition System (DDAS)</a:t>
            </a:r>
          </a:p>
          <a:p>
            <a:pPr marL="0" marR="0">
              <a:spcBef>
                <a:spcPts val="0"/>
              </a:spcBef>
              <a:spcAft>
                <a:spcPts val="0"/>
              </a:spcAft>
            </a:pPr>
            <a:r>
              <a:rPr lang="en-US" sz="1800" dirty="0">
                <a:effectLst/>
                <a:latin typeface="Calibri" panose="020F0502020204030204" pitchFamily="34" charset="0"/>
                <a:ea typeface="等线" panose="02010600030101010101" pitchFamily="2" charset="-122"/>
              </a:rPr>
              <a:t>Beam-on-target Time Requested: 48</a:t>
            </a:r>
          </a:p>
          <a:p>
            <a:pPr marL="0" marR="0">
              <a:spcBef>
                <a:spcPts val="0"/>
              </a:spcBef>
              <a:spcAft>
                <a:spcPts val="0"/>
              </a:spcAft>
            </a:pPr>
            <a:r>
              <a:rPr lang="en-US" sz="1800" dirty="0">
                <a:effectLst/>
                <a:latin typeface="Calibri" panose="020F0502020204030204" pitchFamily="34" charset="0"/>
                <a:ea typeface="等线" panose="02010600030101010101" pitchFamily="2" charset="-122"/>
              </a:rPr>
              <a:t> </a:t>
            </a:r>
          </a:p>
          <a:p>
            <a:pPr marL="0" marR="0">
              <a:spcBef>
                <a:spcPts val="0"/>
              </a:spcBef>
              <a:spcAft>
                <a:spcPts val="0"/>
              </a:spcAft>
            </a:pPr>
            <a:r>
              <a:rPr lang="en-US" sz="1800" b="1" u="sng" dirty="0">
                <a:effectLst/>
                <a:latin typeface="Calibri" panose="020F0502020204030204" pitchFamily="34" charset="0"/>
                <a:ea typeface="等线" panose="02010600030101010101" pitchFamily="2" charset="-122"/>
              </a:rPr>
              <a:t>Safety Review Comments</a:t>
            </a:r>
            <a:endParaRPr lang="en-US" sz="1800" dirty="0">
              <a:effectLst/>
              <a:latin typeface="Calibri" panose="020F0502020204030204" pitchFamily="34" charset="0"/>
              <a:ea typeface="等线" panose="02010600030101010101" pitchFamily="2" charset="-122"/>
            </a:endParaRPr>
          </a:p>
          <a:p>
            <a:pPr marL="0" marR="0">
              <a:spcBef>
                <a:spcPts val="0"/>
              </a:spcBef>
              <a:spcAft>
                <a:spcPts val="0"/>
              </a:spcAft>
            </a:pPr>
            <a:r>
              <a:rPr lang="en-US" sz="1800" b="1" u="none" strike="noStrike" dirty="0">
                <a:effectLst/>
                <a:latin typeface="Calibri" panose="020F0502020204030204" pitchFamily="34" charset="0"/>
                <a:ea typeface="等线" panose="02010600030101010101" pitchFamily="2" charset="-122"/>
              </a:rPr>
              <a:t> </a:t>
            </a:r>
            <a:endParaRPr lang="en-US" sz="1800" dirty="0">
              <a:effectLst/>
              <a:latin typeface="Calibri" panose="020F0502020204030204" pitchFamily="34" charset="0"/>
              <a:ea typeface="等线" panose="02010600030101010101" pitchFamily="2" charset="-122"/>
            </a:endParaRPr>
          </a:p>
          <a:p>
            <a:pPr marL="0" marR="0">
              <a:spcBef>
                <a:spcPts val="0"/>
              </a:spcBef>
              <a:spcAft>
                <a:spcPts val="0"/>
              </a:spcAft>
            </a:pPr>
            <a:r>
              <a:rPr lang="en-US" sz="1800" dirty="0">
                <a:effectLst/>
                <a:latin typeface="Calibri" panose="020F0502020204030204" pitchFamily="34" charset="0"/>
                <a:ea typeface="等线" panose="02010600030101010101" pitchFamily="2" charset="-122"/>
              </a:rPr>
              <a:t>None</a:t>
            </a:r>
          </a:p>
          <a:p>
            <a:pPr marL="0" marR="0">
              <a:spcBef>
                <a:spcPts val="0"/>
              </a:spcBef>
              <a:spcAft>
                <a:spcPts val="0"/>
              </a:spcAft>
            </a:pPr>
            <a:r>
              <a:rPr lang="en-US" sz="1800" dirty="0">
                <a:effectLst/>
                <a:latin typeface="Calibri" panose="020F0502020204030204" pitchFamily="34" charset="0"/>
                <a:ea typeface="等线" panose="02010600030101010101" pitchFamily="2" charset="-122"/>
              </a:rPr>
              <a:t> </a:t>
            </a:r>
          </a:p>
          <a:p>
            <a:pPr marL="0" marR="0">
              <a:spcBef>
                <a:spcPts val="0"/>
              </a:spcBef>
              <a:spcAft>
                <a:spcPts val="0"/>
              </a:spcAft>
            </a:pPr>
            <a:r>
              <a:rPr lang="en-US" sz="1800" b="1" u="sng" dirty="0">
                <a:effectLst/>
                <a:latin typeface="Calibri" panose="020F0502020204030204" pitchFamily="34" charset="0"/>
                <a:ea typeface="等线" panose="02010600030101010101" pitchFamily="2" charset="-122"/>
              </a:rPr>
              <a:t>Technical Review Comments</a:t>
            </a:r>
            <a:endParaRPr lang="en-US" sz="1800" dirty="0">
              <a:effectLst/>
              <a:latin typeface="Calibri" panose="020F0502020204030204" pitchFamily="34" charset="0"/>
              <a:ea typeface="等线" panose="02010600030101010101" pitchFamily="2" charset="-122"/>
            </a:endParaRPr>
          </a:p>
          <a:p>
            <a:pPr marL="0" marR="0">
              <a:spcBef>
                <a:spcPts val="0"/>
              </a:spcBef>
              <a:spcAft>
                <a:spcPts val="0"/>
              </a:spcAft>
            </a:pPr>
            <a:r>
              <a:rPr lang="en-US" sz="1800" dirty="0">
                <a:effectLst/>
                <a:latin typeface="Calibri" panose="020F0502020204030204" pitchFamily="34" charset="0"/>
                <a:ea typeface="等线" panose="02010600030101010101" pitchFamily="2" charset="-122"/>
              </a:rPr>
              <a:t> </a:t>
            </a:r>
          </a:p>
          <a:p>
            <a:pPr marL="0" marR="0">
              <a:spcBef>
                <a:spcPts val="0"/>
              </a:spcBef>
              <a:spcAft>
                <a:spcPts val="0"/>
              </a:spcAft>
            </a:pPr>
            <a:r>
              <a:rPr lang="en-US" sz="1800" dirty="0">
                <a:effectLst/>
                <a:latin typeface="Calibri" panose="020F0502020204030204" pitchFamily="34" charset="0"/>
                <a:ea typeface="等线" panose="02010600030101010101" pitchFamily="2" charset="-122"/>
              </a:rPr>
              <a:t>None</a:t>
            </a:r>
          </a:p>
          <a:p>
            <a:pPr marL="0" marR="0">
              <a:spcBef>
                <a:spcPts val="0"/>
              </a:spcBef>
              <a:spcAft>
                <a:spcPts val="0"/>
              </a:spcAft>
            </a:pPr>
            <a:endParaRPr lang="en-US" dirty="0">
              <a:latin typeface="Calibri" panose="020F0502020204030204" pitchFamily="34" charset="0"/>
              <a:ea typeface="等线" panose="02010600030101010101" pitchFamily="2" charset="-122"/>
            </a:endParaRPr>
          </a:p>
          <a:p>
            <a:pPr marL="0" marR="0">
              <a:spcBef>
                <a:spcPts val="0"/>
              </a:spcBef>
              <a:spcAft>
                <a:spcPts val="0"/>
              </a:spcAft>
            </a:pPr>
            <a:r>
              <a:rPr lang="en-US" altLang="zh-CN" sz="1800" dirty="0">
                <a:effectLst/>
                <a:latin typeface="Calibri" panose="020F0502020204030204" pitchFamily="34" charset="0"/>
                <a:ea typeface="等线" panose="02010600030101010101" pitchFamily="2" charset="-122"/>
              </a:rPr>
              <a:t>Jill</a:t>
            </a:r>
            <a:endParaRPr lang="en-US" sz="1800" dirty="0">
              <a:effectLst/>
              <a:latin typeface="Calibri" panose="020F0502020204030204" pitchFamily="34" charset="0"/>
              <a:ea typeface="等线" panose="02010600030101010101" pitchFamily="2" charset="-122"/>
            </a:endParaRPr>
          </a:p>
        </p:txBody>
      </p:sp>
    </p:spTree>
    <p:extLst>
      <p:ext uri="{BB962C8B-B14F-4D97-AF65-F5344CB8AC3E}">
        <p14:creationId xmlns:p14="http://schemas.microsoft.com/office/powerpoint/2010/main" val="2239814075"/>
      </p:ext>
    </p:extLst>
  </p:cSld>
  <p:clrMapOvr>
    <a:masterClrMapping/>
  </p:clrMapOvr>
</p:sld>
</file>

<file path=ppt/slides/slide4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a:extLst>
              <a:ext uri="{FF2B5EF4-FFF2-40B4-BE49-F238E27FC236}">
                <a16:creationId xmlns:a16="http://schemas.microsoft.com/office/drawing/2014/main" id="{CE6342B2-E7D9-46DF-B0E5-E575E41BF072}"/>
              </a:ext>
            </a:extLst>
          </p:cNvPr>
          <p:cNvSpPr txBox="1"/>
          <p:nvPr/>
        </p:nvSpPr>
        <p:spPr>
          <a:xfrm>
            <a:off x="0" y="0"/>
            <a:ext cx="9144000" cy="4247317"/>
          </a:xfrm>
          <a:prstGeom prst="rect">
            <a:avLst/>
          </a:prstGeom>
          <a:noFill/>
        </p:spPr>
        <p:txBody>
          <a:bodyPr wrap="square">
            <a:spAutoFit/>
          </a:bodyPr>
          <a:lstStyle/>
          <a:p>
            <a:pPr algn="l"/>
            <a:r>
              <a:rPr lang="en-US" sz="1800" dirty="0">
                <a:effectLst/>
                <a:latin typeface="Calibri" panose="020F0502020204030204" pitchFamily="34" charset="0"/>
                <a:ea typeface="Times New Roman" panose="02020603050405020304" pitchFamily="18" charset="0"/>
              </a:rPr>
              <a:t>Dear Chris,</a:t>
            </a:r>
            <a:br>
              <a:rPr lang="en-US" sz="1800" dirty="0">
                <a:effectLst/>
                <a:latin typeface="Calibri" panose="020F0502020204030204" pitchFamily="34" charset="0"/>
                <a:ea typeface="Times New Roman" panose="02020603050405020304" pitchFamily="18" charset="0"/>
              </a:rPr>
            </a:br>
            <a:br>
              <a:rPr lang="en-US" sz="1800" dirty="0">
                <a:effectLst/>
                <a:latin typeface="Calibri" panose="020F0502020204030204" pitchFamily="34" charset="0"/>
                <a:ea typeface="Times New Roman" panose="02020603050405020304" pitchFamily="18" charset="0"/>
              </a:rPr>
            </a:br>
            <a:r>
              <a:rPr lang="en-US" sz="1800" dirty="0">
                <a:effectLst/>
                <a:latin typeface="Calibri" panose="020F0502020204030204" pitchFamily="34" charset="0"/>
                <a:ea typeface="Times New Roman" panose="02020603050405020304" pitchFamily="18" charset="0"/>
              </a:rPr>
              <a:t>Thanks for your very interesting proposal.</a:t>
            </a:r>
            <a:br>
              <a:rPr lang="en-US" sz="1800" dirty="0">
                <a:effectLst/>
                <a:latin typeface="Calibri" panose="020F0502020204030204" pitchFamily="34" charset="0"/>
                <a:ea typeface="Times New Roman" panose="02020603050405020304" pitchFamily="18" charset="0"/>
              </a:rPr>
            </a:br>
            <a:r>
              <a:rPr lang="en-US" sz="1800" dirty="0">
                <a:effectLst/>
                <a:latin typeface="Calibri" panose="020F0502020204030204" pitchFamily="34" charset="0"/>
                <a:ea typeface="Times New Roman" panose="02020603050405020304" pitchFamily="18" charset="0"/>
              </a:rPr>
              <a:t>It would be helpful if you could provide some clarification of the points below:</a:t>
            </a:r>
            <a:br>
              <a:rPr lang="en-US" sz="1800" dirty="0">
                <a:effectLst/>
                <a:latin typeface="Calibri" panose="020F0502020204030204" pitchFamily="34" charset="0"/>
                <a:ea typeface="Times New Roman" panose="02020603050405020304" pitchFamily="18" charset="0"/>
              </a:rPr>
            </a:br>
            <a:br>
              <a:rPr lang="en-US" sz="1800" dirty="0">
                <a:effectLst/>
                <a:latin typeface="Calibri" panose="020F0502020204030204" pitchFamily="34" charset="0"/>
                <a:ea typeface="Times New Roman" panose="02020603050405020304" pitchFamily="18" charset="0"/>
              </a:rPr>
            </a:br>
            <a:r>
              <a:rPr lang="en-US" sz="1800" dirty="0">
                <a:effectLst/>
                <a:latin typeface="Calibri" panose="020F0502020204030204" pitchFamily="34" charset="0"/>
                <a:ea typeface="Times New Roman" panose="02020603050405020304" pitchFamily="18" charset="0"/>
              </a:rPr>
              <a:t>1. Compared to the fast beam rate prediction for 73Kr the stopping and extraction efficiency from the on-line estimator has a large uncertainty and the assumed 18.5% may be too optimistic. Please comment on the impact of this being a factor of 2-3 lower. Would a test within the requested 48h beam time still be meaningful?</a:t>
            </a:r>
            <a:br>
              <a:rPr lang="en-US" sz="1800" dirty="0">
                <a:effectLst/>
                <a:latin typeface="Calibri" panose="020F0502020204030204" pitchFamily="34" charset="0"/>
                <a:ea typeface="Times New Roman" panose="02020603050405020304" pitchFamily="18" charset="0"/>
              </a:rPr>
            </a:br>
            <a:endParaRPr lang="en-US" sz="1800" b="0" i="0" u="none" strike="noStrike" baseline="0" dirty="0">
              <a:solidFill>
                <a:srgbClr val="000000"/>
              </a:solidFill>
              <a:latin typeface="Calibri" panose="020F0502020204030204" pitchFamily="34" charset="0"/>
            </a:endParaRPr>
          </a:p>
          <a:p>
            <a:r>
              <a:rPr lang="en-US" sz="1800" b="0" i="0" u="none" strike="noStrike" baseline="0" dirty="0">
                <a:solidFill>
                  <a:srgbClr val="00AF50"/>
                </a:solidFill>
                <a:latin typeface="Calibri" panose="020F0502020204030204" pitchFamily="34" charset="0"/>
              </a:rPr>
              <a:t>Yes, we could still commission the setup in 48 hours with the beam intensity reduced by a factor of 2-3. It will increase the sizes of the statistical error bars by a factor of 1.4-1.7, or we can use larger bins by a factor or 2-3 to maintain the sizes of the errors bars. Please note that we believe it would be risky to run for less than 48 hours in case more time is needed for debugging than anticipated.</a:t>
            </a:r>
            <a:endParaRPr lang="en-US" dirty="0"/>
          </a:p>
        </p:txBody>
      </p:sp>
    </p:spTree>
    <p:extLst>
      <p:ext uri="{BB962C8B-B14F-4D97-AF65-F5344CB8AC3E}">
        <p14:creationId xmlns:p14="http://schemas.microsoft.com/office/powerpoint/2010/main" val="3803488812"/>
      </p:ext>
    </p:extLst>
  </p:cSld>
  <p:clrMapOvr>
    <a:masterClrMapping/>
  </p:clrMapOvr>
</p:sld>
</file>

<file path=ppt/slides/slide4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a:extLst>
              <a:ext uri="{FF2B5EF4-FFF2-40B4-BE49-F238E27FC236}">
                <a16:creationId xmlns:a16="http://schemas.microsoft.com/office/drawing/2014/main" id="{02579AB6-D065-40C4-8A3C-F8BDA7EDB5BD}"/>
              </a:ext>
            </a:extLst>
          </p:cNvPr>
          <p:cNvSpPr txBox="1"/>
          <p:nvPr/>
        </p:nvSpPr>
        <p:spPr>
          <a:xfrm>
            <a:off x="0" y="0"/>
            <a:ext cx="9144000" cy="3693319"/>
          </a:xfrm>
          <a:prstGeom prst="rect">
            <a:avLst/>
          </a:prstGeom>
          <a:noFill/>
        </p:spPr>
        <p:txBody>
          <a:bodyPr wrap="square">
            <a:spAutoFit/>
          </a:bodyPr>
          <a:lstStyle/>
          <a:p>
            <a:r>
              <a:rPr lang="en-US" sz="1800" dirty="0">
                <a:effectLst/>
                <a:latin typeface="Calibri" panose="020F0502020204030204" pitchFamily="34" charset="0"/>
                <a:ea typeface="Times New Roman" panose="02020603050405020304" pitchFamily="18" charset="0"/>
              </a:rPr>
              <a:t>2. A 60Ga experiment seems only to be feasible when FRIB comes close to full power operation which will be years away. Are there similar experiments that would help justifying commissioning of this setup and the technique now?</a:t>
            </a:r>
          </a:p>
          <a:p>
            <a:pPr algn="l"/>
            <a:endParaRPr lang="en-US" sz="1800" b="0" i="0" u="none" strike="noStrike" baseline="0" dirty="0">
              <a:solidFill>
                <a:srgbClr val="000000"/>
              </a:solidFill>
              <a:latin typeface="Calibri" panose="020F0502020204030204" pitchFamily="34" charset="0"/>
            </a:endParaRPr>
          </a:p>
          <a:p>
            <a:r>
              <a:rPr lang="en-US" sz="1800" b="0" i="0" u="none" strike="noStrike" baseline="0" dirty="0">
                <a:solidFill>
                  <a:srgbClr val="000000"/>
                </a:solidFill>
                <a:latin typeface="Calibri" panose="020F0502020204030204" pitchFamily="34" charset="0"/>
              </a:rPr>
              <a:t> </a:t>
            </a:r>
            <a:r>
              <a:rPr lang="en-US" sz="1800" b="0" i="0" u="none" strike="noStrike" baseline="0" dirty="0">
                <a:solidFill>
                  <a:srgbClr val="00AF50"/>
                </a:solidFill>
                <a:latin typeface="Calibri" panose="020F0502020204030204" pitchFamily="34" charset="0"/>
              </a:rPr>
              <a:t>Yes, we are exploring ideas to make nuclear astrophysics measurements in the intervening period. First, we are exploring the use of the PXCT setup to determine reaction rates for the astrophysical p-process by measuring </a:t>
            </a:r>
            <a:r>
              <a:rPr lang="en-US" sz="1800" b="1" i="0" u="none" strike="noStrike" baseline="0" dirty="0">
                <a:solidFill>
                  <a:srgbClr val="00AF50"/>
                </a:solidFill>
                <a:latin typeface="Calibri" panose="020F0502020204030204" pitchFamily="34" charset="0"/>
              </a:rPr>
              <a:t>average branching ratios and lifetimes as a function of energy to constrain the transmission coefficients of the statistical model </a:t>
            </a:r>
            <a:r>
              <a:rPr lang="en-US" sz="1800" b="0" i="0" u="none" strike="noStrike" baseline="0" dirty="0">
                <a:solidFill>
                  <a:srgbClr val="00AF50"/>
                </a:solidFill>
                <a:latin typeface="Calibri" panose="020F0502020204030204" pitchFamily="34" charset="0"/>
              </a:rPr>
              <a:t>typically used to calculate these rates. Second, we are exploring the use of the PXCT setup to determine other reaction rates for novae and X-ray bursts by measuring lifetimes and branching ratios for isolated resonances to construct resonance strengths. The commissioning experiment will help to assess the feasibility of these measurements. It also seems sensible to commission the setup now since doing so is possible with weaker beams.</a:t>
            </a:r>
            <a:endParaRPr lang="en-US" dirty="0"/>
          </a:p>
        </p:txBody>
      </p:sp>
    </p:spTree>
    <p:extLst>
      <p:ext uri="{BB962C8B-B14F-4D97-AF65-F5344CB8AC3E}">
        <p14:creationId xmlns:p14="http://schemas.microsoft.com/office/powerpoint/2010/main" val="332650202"/>
      </p:ext>
    </p:extLst>
  </p:cSld>
  <p:clrMapOvr>
    <a:masterClrMapping/>
  </p:clrMapOvr>
</p:sld>
</file>

<file path=ppt/slides/slide4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a:extLst>
              <a:ext uri="{FF2B5EF4-FFF2-40B4-BE49-F238E27FC236}">
                <a16:creationId xmlns:a16="http://schemas.microsoft.com/office/drawing/2014/main" id="{D1405F2E-F9D4-46B7-9CEB-C7EA4314EC6E}"/>
              </a:ext>
            </a:extLst>
          </p:cNvPr>
          <p:cNvSpPr txBox="1"/>
          <p:nvPr/>
        </p:nvSpPr>
        <p:spPr>
          <a:xfrm>
            <a:off x="0" y="0"/>
            <a:ext cx="9144000" cy="4801314"/>
          </a:xfrm>
          <a:prstGeom prst="rect">
            <a:avLst/>
          </a:prstGeom>
          <a:noFill/>
        </p:spPr>
        <p:txBody>
          <a:bodyPr wrap="square">
            <a:spAutoFit/>
          </a:bodyPr>
          <a:lstStyle/>
          <a:p>
            <a:r>
              <a:rPr lang="en-US" sz="1800" b="0" i="0" u="none" strike="noStrike" baseline="0" dirty="0">
                <a:solidFill>
                  <a:srgbClr val="000000"/>
                </a:solidFill>
                <a:latin typeface="Calibri" panose="020F0502020204030204" pitchFamily="34" charset="0"/>
              </a:rPr>
              <a:t>3. What is the tolerance on the thickness of the 10 um silicon detector? What would be the impact of significant variations in its thickness?</a:t>
            </a:r>
          </a:p>
          <a:p>
            <a:r>
              <a:rPr lang="en-US" sz="1800" b="0" i="0" u="none" strike="noStrike" baseline="0" dirty="0">
                <a:solidFill>
                  <a:srgbClr val="00AF50"/>
                </a:solidFill>
                <a:latin typeface="Calibri" panose="020F0502020204030204" pitchFamily="34" charset="0"/>
              </a:rPr>
              <a:t>The thickness of the Si detector reported by the vendor is 12 um. The tolerance is +/-10%. Whether the thickness is 11 um, 12 um, or 13 um, essentially all of the protons from 73Kr decay are transmitted. This is shown in the simulations below.</a:t>
            </a:r>
            <a:endParaRPr lang="en-US" dirty="0">
              <a:solidFill>
                <a:srgbClr val="00AF50"/>
              </a:solidFill>
              <a:effectLst/>
              <a:latin typeface="Calibri" panose="020F0502020204030204" pitchFamily="34" charset="0"/>
              <a:ea typeface="等线" panose="02010600030101010101" pitchFamily="2" charset="-122"/>
            </a:endParaRPr>
          </a:p>
          <a:p>
            <a:pPr algn="l"/>
            <a:endParaRPr lang="en-US" sz="1800" b="0" i="0" u="none" strike="noStrike" baseline="0" dirty="0">
              <a:solidFill>
                <a:srgbClr val="000000"/>
              </a:solidFill>
              <a:latin typeface="Calibri" panose="020F0502020204030204" pitchFamily="34" charset="0"/>
            </a:endParaRPr>
          </a:p>
          <a:p>
            <a:r>
              <a:rPr lang="en-US" sz="1800" b="0" i="0" u="none" strike="noStrike" baseline="0" dirty="0">
                <a:solidFill>
                  <a:srgbClr val="000000"/>
                </a:solidFill>
                <a:latin typeface="Calibri" panose="020F0502020204030204" pitchFamily="34" charset="0"/>
              </a:rPr>
              <a:t>4. What background do you expect in the silicon detectors? How will events of interest be identified from random coincidences?</a:t>
            </a:r>
          </a:p>
          <a:p>
            <a:r>
              <a:rPr lang="en-US" sz="1800" b="0" i="0" u="none" strike="noStrike" baseline="0" dirty="0">
                <a:solidFill>
                  <a:srgbClr val="00AF50"/>
                </a:solidFill>
                <a:latin typeface="Calibri" panose="020F0502020204030204" pitchFamily="34" charset="0"/>
              </a:rPr>
              <a:t>Beta particles will be the only significant backgrounds in the silicon detectors. Single beta particle events can be separated from single proton events almost entirely by placing gates in the 2D particle identification plots above because of their very different stopping powers. Approximately 10% of beta-delayed protons will sum with the corresponding beta particle, producing the purple continuum shown the figures above. However, there will be no beta summing for the EC-delayed proton decay events of interest. There will be a few-% chance for accidental coincidences between EC-delayed protons and beta particles from separate decays, which is manageable.</a:t>
            </a:r>
          </a:p>
          <a:p>
            <a:endParaRPr lang="en-US" dirty="0">
              <a:solidFill>
                <a:srgbClr val="00AF50"/>
              </a:solidFill>
              <a:effectLst/>
              <a:latin typeface="Calibri" panose="020F0502020204030204" pitchFamily="34" charset="0"/>
              <a:ea typeface="等线" panose="02010600030101010101" pitchFamily="2" charset="-122"/>
            </a:endParaRPr>
          </a:p>
        </p:txBody>
      </p:sp>
    </p:spTree>
    <p:extLst>
      <p:ext uri="{BB962C8B-B14F-4D97-AF65-F5344CB8AC3E}">
        <p14:creationId xmlns:p14="http://schemas.microsoft.com/office/powerpoint/2010/main" val="983274276"/>
      </p:ext>
    </p:extLst>
  </p:cSld>
  <p:clrMapOvr>
    <a:masterClrMapping/>
  </p:clrMapOvr>
</p:sld>
</file>

<file path=ppt/slides/slide4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E79CA45B-A31A-4A74-A000-E7ACA99DC0BD}"/>
              </a:ext>
            </a:extLst>
          </p:cNvPr>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0" y="0"/>
            <a:ext cx="9144000" cy="1528611"/>
          </a:xfrm>
          <a:prstGeom prst="rect">
            <a:avLst/>
          </a:prstGeom>
        </p:spPr>
      </p:pic>
      <p:sp>
        <p:nvSpPr>
          <p:cNvPr id="5" name="TextBox 4">
            <a:extLst>
              <a:ext uri="{FF2B5EF4-FFF2-40B4-BE49-F238E27FC236}">
                <a16:creationId xmlns:a16="http://schemas.microsoft.com/office/drawing/2014/main" id="{08AEAEA9-7F8C-4F5F-A533-1057E65D4064}"/>
              </a:ext>
            </a:extLst>
          </p:cNvPr>
          <p:cNvSpPr txBox="1"/>
          <p:nvPr/>
        </p:nvSpPr>
        <p:spPr>
          <a:xfrm>
            <a:off x="0" y="1528611"/>
            <a:ext cx="7264400" cy="369332"/>
          </a:xfrm>
          <a:prstGeom prst="rect">
            <a:avLst/>
          </a:prstGeom>
          <a:noFill/>
        </p:spPr>
        <p:txBody>
          <a:bodyPr wrap="square">
            <a:spAutoFit/>
          </a:bodyPr>
          <a:lstStyle/>
          <a:p>
            <a:r>
              <a:rPr lang="en-US" sz="1800" dirty="0">
                <a:solidFill>
                  <a:srgbClr val="1F497D"/>
                </a:solidFill>
                <a:effectLst/>
                <a:latin typeface="Calibri" panose="020F0502020204030204" pitchFamily="34" charset="0"/>
                <a:ea typeface="等线" panose="02010600030101010101" pitchFamily="2" charset="-122"/>
              </a:rPr>
              <a:t>a letter from the FRIB Director stating the reason our proposal was declined</a:t>
            </a:r>
            <a:endParaRPr lang="en-US" dirty="0"/>
          </a:p>
        </p:txBody>
      </p:sp>
    </p:spTree>
    <p:extLst>
      <p:ext uri="{BB962C8B-B14F-4D97-AF65-F5344CB8AC3E}">
        <p14:creationId xmlns:p14="http://schemas.microsoft.com/office/powerpoint/2010/main" val="2744860623"/>
      </p:ext>
    </p:extLst>
  </p:cSld>
  <p:clrMapOvr>
    <a:masterClrMapping/>
  </p:clrMapOvr>
</p:sld>
</file>

<file path=ppt/slides/slide4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Product Image 1">
            <a:extLst>
              <a:ext uri="{FF2B5EF4-FFF2-40B4-BE49-F238E27FC236}">
                <a16:creationId xmlns:a16="http://schemas.microsoft.com/office/drawing/2014/main" id="{FD87E44C-DA9C-45B6-BEC1-0F585E75E378}"/>
              </a:ext>
            </a:extLst>
          </p:cNvPr>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1714500" y="571500"/>
            <a:ext cx="5715000" cy="57150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565135236"/>
      </p:ext>
    </p:extLst>
  </p:cSld>
  <p:clrMapOvr>
    <a:masterClrMapping/>
  </p:clrMapOvr>
</p:sld>
</file>

<file path=ppt/slides/slide4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Product Image 1">
            <a:extLst>
              <a:ext uri="{FF2B5EF4-FFF2-40B4-BE49-F238E27FC236}">
                <a16:creationId xmlns:a16="http://schemas.microsoft.com/office/drawing/2014/main" id="{E3230773-1260-47CB-8A4E-068B3BA85E75}"/>
              </a:ext>
            </a:extLst>
          </p:cNvPr>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1143000" y="0"/>
            <a:ext cx="6858000" cy="68580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238518176"/>
      </p:ext>
    </p:extLst>
  </p:cSld>
  <p:clrMapOvr>
    <a:masterClrMapping/>
  </p:clrMapOvr>
</p:sld>
</file>

<file path=ppt/slides/slide4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extBox 8">
            <a:extLst>
              <a:ext uri="{FF2B5EF4-FFF2-40B4-BE49-F238E27FC236}">
                <a16:creationId xmlns:a16="http://schemas.microsoft.com/office/drawing/2014/main" id="{95B49F01-DB18-4670-AF01-01A9C8AA4151}"/>
              </a:ext>
            </a:extLst>
          </p:cNvPr>
          <p:cNvSpPr txBox="1"/>
          <p:nvPr/>
        </p:nvSpPr>
        <p:spPr>
          <a:xfrm>
            <a:off x="0" y="0"/>
            <a:ext cx="9144000" cy="5355312"/>
          </a:xfrm>
          <a:prstGeom prst="rect">
            <a:avLst/>
          </a:prstGeom>
          <a:noFill/>
        </p:spPr>
        <p:txBody>
          <a:bodyPr wrap="square">
            <a:spAutoFit/>
          </a:bodyPr>
          <a:lstStyle/>
          <a:p>
            <a:pPr marL="0" marR="0" algn="l">
              <a:spcBef>
                <a:spcPts val="0"/>
              </a:spcBef>
              <a:spcAft>
                <a:spcPts val="0"/>
              </a:spcAft>
            </a:pPr>
            <a:r>
              <a:rPr lang="en-US" sz="1800" b="0" i="0" dirty="0">
                <a:solidFill>
                  <a:srgbClr val="000000"/>
                </a:solidFill>
                <a:effectLst/>
                <a:latin typeface="Calibri" panose="020F0502020204030204" pitchFamily="34" charset="0"/>
              </a:rPr>
              <a:t>We need a three KF25 caps with centering rings and clamps, and one KF16 centering ring and clamp.</a:t>
            </a:r>
            <a:endParaRPr lang="en-US" sz="1800" b="0" i="0" dirty="0">
              <a:solidFill>
                <a:srgbClr val="222222"/>
              </a:solidFill>
              <a:effectLst/>
              <a:latin typeface="Times New Roman" panose="02020603050405020304" pitchFamily="18" charset="0"/>
            </a:endParaRPr>
          </a:p>
          <a:p>
            <a:pPr marL="0" marR="0" algn="l">
              <a:spcBef>
                <a:spcPts val="0"/>
              </a:spcBef>
              <a:spcAft>
                <a:spcPts val="0"/>
              </a:spcAft>
            </a:pPr>
            <a:r>
              <a:rPr lang="en-US" sz="1800" b="0" i="0" dirty="0">
                <a:solidFill>
                  <a:srgbClr val="FF0000"/>
                </a:solidFill>
                <a:effectLst/>
                <a:latin typeface="Times New Roman" panose="02020603050405020304" pitchFamily="18" charset="0"/>
                <a:hlinkClick r:id="rId2"/>
              </a:rPr>
              <a:t>Ideal Vacuum | Blank Flange KF-25 Vacuum Fittings, ISO-KF Flange Size NW-25, ALUMINUM, </a:t>
            </a:r>
            <a:r>
              <a:rPr lang="en-US" sz="1800" b="0" i="0" dirty="0" err="1">
                <a:solidFill>
                  <a:srgbClr val="FF0000"/>
                </a:solidFill>
                <a:effectLst/>
                <a:latin typeface="Times New Roman" panose="02020603050405020304" pitchFamily="18" charset="0"/>
                <a:hlinkClick r:id="rId2"/>
              </a:rPr>
              <a:t>mks</a:t>
            </a:r>
            <a:r>
              <a:rPr lang="en-US" sz="1800" b="0" i="0" dirty="0">
                <a:solidFill>
                  <a:srgbClr val="FF0000"/>
                </a:solidFill>
                <a:effectLst/>
                <a:latin typeface="Times New Roman" panose="02020603050405020304" pitchFamily="18" charset="0"/>
                <a:hlinkClick r:id="rId2"/>
              </a:rPr>
              <a:t> 100311603</a:t>
            </a:r>
            <a:endParaRPr lang="en-US" sz="1800" b="0" i="0" dirty="0">
              <a:solidFill>
                <a:srgbClr val="222222"/>
              </a:solidFill>
              <a:effectLst/>
              <a:latin typeface="Times New Roman" panose="02020603050405020304" pitchFamily="18" charset="0"/>
            </a:endParaRPr>
          </a:p>
          <a:p>
            <a:pPr marL="0" marR="0" algn="l">
              <a:spcBef>
                <a:spcPts val="0"/>
              </a:spcBef>
              <a:spcAft>
                <a:spcPts val="0"/>
              </a:spcAft>
            </a:pPr>
            <a:r>
              <a:rPr lang="en-US" sz="1800" b="0" i="0" dirty="0">
                <a:solidFill>
                  <a:srgbClr val="FF0000"/>
                </a:solidFill>
                <a:effectLst/>
                <a:latin typeface="Times New Roman" panose="02020603050405020304" pitchFamily="18" charset="0"/>
                <a:hlinkClick r:id="rId3"/>
              </a:rPr>
              <a:t>Ideal Vacuum | Centering Ring KF-25 Vacuum Fittings, ISO-KF Flange Size NW-25, Stainless Steel</a:t>
            </a:r>
            <a:endParaRPr lang="en-US" sz="1800" b="0" i="0" dirty="0">
              <a:solidFill>
                <a:srgbClr val="222222"/>
              </a:solidFill>
              <a:effectLst/>
              <a:latin typeface="Times New Roman" panose="02020603050405020304" pitchFamily="18" charset="0"/>
            </a:endParaRPr>
          </a:p>
          <a:p>
            <a:pPr marL="0" marR="0" algn="l">
              <a:spcBef>
                <a:spcPts val="0"/>
              </a:spcBef>
              <a:spcAft>
                <a:spcPts val="0"/>
              </a:spcAft>
            </a:pPr>
            <a:r>
              <a:rPr lang="en-US" sz="1800" b="0" i="0" dirty="0">
                <a:solidFill>
                  <a:srgbClr val="FF0000"/>
                </a:solidFill>
                <a:effectLst/>
                <a:latin typeface="Times New Roman" panose="02020603050405020304" pitchFamily="18" charset="0"/>
                <a:hlinkClick r:id="rId4"/>
              </a:rPr>
              <a:t>Ideal Vacuum | Hinge Clamp KF-25 Vacuum Fittings, ISO-KF Flange Size NW-25 Aluminum</a:t>
            </a:r>
            <a:endParaRPr lang="en-US" sz="1800" b="0" i="0" dirty="0">
              <a:solidFill>
                <a:srgbClr val="222222"/>
              </a:solidFill>
              <a:effectLst/>
              <a:latin typeface="Times New Roman" panose="02020603050405020304" pitchFamily="18" charset="0"/>
            </a:endParaRPr>
          </a:p>
          <a:p>
            <a:pPr marL="0" marR="0" algn="l">
              <a:spcBef>
                <a:spcPts val="0"/>
              </a:spcBef>
              <a:spcAft>
                <a:spcPts val="0"/>
              </a:spcAft>
            </a:pPr>
            <a:r>
              <a:rPr lang="en-US" sz="1800" b="0" i="0" dirty="0">
                <a:solidFill>
                  <a:srgbClr val="000000"/>
                </a:solidFill>
                <a:effectLst/>
                <a:latin typeface="Calibri" panose="020F0502020204030204" pitchFamily="34" charset="0"/>
              </a:rPr>
              <a:t> </a:t>
            </a:r>
            <a:endParaRPr lang="en-US" sz="1800" b="0" i="0" dirty="0">
              <a:solidFill>
                <a:srgbClr val="222222"/>
              </a:solidFill>
              <a:effectLst/>
              <a:latin typeface="Times New Roman" panose="02020603050405020304" pitchFamily="18" charset="0"/>
            </a:endParaRPr>
          </a:p>
          <a:p>
            <a:pPr marL="0" marR="0" algn="l">
              <a:spcBef>
                <a:spcPts val="0"/>
              </a:spcBef>
              <a:spcAft>
                <a:spcPts val="0"/>
              </a:spcAft>
            </a:pPr>
            <a:r>
              <a:rPr lang="en-US" sz="1800" b="0" i="0" dirty="0">
                <a:solidFill>
                  <a:srgbClr val="000000"/>
                </a:solidFill>
                <a:effectLst/>
                <a:latin typeface="Calibri" panose="020F0502020204030204" pitchFamily="34" charset="0"/>
              </a:rPr>
              <a:t>We need an adapter from KF10 to 2.75" </a:t>
            </a:r>
            <a:r>
              <a:rPr lang="en-US" sz="1800" b="0" i="0" dirty="0" err="1">
                <a:solidFill>
                  <a:srgbClr val="000000"/>
                </a:solidFill>
                <a:effectLst/>
                <a:latin typeface="Calibri" panose="020F0502020204030204" pitchFamily="34" charset="0"/>
              </a:rPr>
              <a:t>conflat</a:t>
            </a:r>
            <a:r>
              <a:rPr lang="en-US" sz="1800" b="0" i="0" dirty="0">
                <a:solidFill>
                  <a:srgbClr val="000000"/>
                </a:solidFill>
                <a:effectLst/>
                <a:latin typeface="Calibri" panose="020F0502020204030204" pitchFamily="34" charset="0"/>
              </a:rPr>
              <a:t> flange for the needle valve.</a:t>
            </a:r>
            <a:endParaRPr lang="en-US" sz="1800" b="0" i="0" dirty="0">
              <a:solidFill>
                <a:srgbClr val="222222"/>
              </a:solidFill>
              <a:effectLst/>
              <a:latin typeface="Times New Roman" panose="02020603050405020304" pitchFamily="18" charset="0"/>
            </a:endParaRPr>
          </a:p>
          <a:p>
            <a:pPr marL="0" marR="0" algn="l">
              <a:spcBef>
                <a:spcPts val="0"/>
              </a:spcBef>
              <a:spcAft>
                <a:spcPts val="0"/>
              </a:spcAft>
            </a:pPr>
            <a:r>
              <a:rPr lang="en-US" sz="1800" b="0" i="0" dirty="0">
                <a:solidFill>
                  <a:srgbClr val="FF0000"/>
                </a:solidFill>
                <a:effectLst/>
                <a:latin typeface="Times New Roman" panose="02020603050405020304" pitchFamily="18" charset="0"/>
                <a:hlinkClick r:id="rId5"/>
              </a:rPr>
              <a:t>Ideal Vacuum | Reducer KF-25 to KF-10 , Vacuum Fittings, ISO-KF Flange Size NW-25 to NW-10, Aluminum</a:t>
            </a:r>
            <a:endParaRPr lang="en-US" sz="1800" b="0" i="0" dirty="0">
              <a:solidFill>
                <a:srgbClr val="222222"/>
              </a:solidFill>
              <a:effectLst/>
              <a:latin typeface="Times New Roman" panose="02020603050405020304" pitchFamily="18" charset="0"/>
            </a:endParaRPr>
          </a:p>
          <a:p>
            <a:pPr marL="0" marR="0" algn="l">
              <a:spcBef>
                <a:spcPts val="0"/>
              </a:spcBef>
              <a:spcAft>
                <a:spcPts val="0"/>
              </a:spcAft>
            </a:pPr>
            <a:r>
              <a:rPr lang="en-US" sz="1800" b="0" i="0" dirty="0">
                <a:solidFill>
                  <a:srgbClr val="FF0000"/>
                </a:solidFill>
                <a:effectLst/>
                <a:latin typeface="Times New Roman" panose="02020603050405020304" pitchFamily="18" charset="0"/>
                <a:hlinkClick r:id="rId6"/>
              </a:rPr>
              <a:t>Ideal Vacuum | Adapter, Straight Reducer, KF-25 to CF 2-3/4 in., Flange Sizes ISO-KF NW-25 to </a:t>
            </a:r>
            <a:r>
              <a:rPr lang="en-US" sz="1800" b="0" i="0" dirty="0" err="1">
                <a:solidFill>
                  <a:srgbClr val="FF0000"/>
                </a:solidFill>
                <a:effectLst/>
                <a:latin typeface="Times New Roman" panose="02020603050405020304" pitchFamily="18" charset="0"/>
                <a:hlinkClick r:id="rId6"/>
              </a:rPr>
              <a:t>Conflat</a:t>
            </a:r>
            <a:r>
              <a:rPr lang="en-US" sz="1800" b="0" i="0" dirty="0">
                <a:solidFill>
                  <a:srgbClr val="FF0000"/>
                </a:solidFill>
                <a:effectLst/>
                <a:latin typeface="Times New Roman" panose="02020603050405020304" pitchFamily="18" charset="0"/>
                <a:hlinkClick r:id="rId6"/>
              </a:rPr>
              <a:t>® CFF 2.75 in., Stainless Steel</a:t>
            </a:r>
            <a:endParaRPr lang="en-US" sz="1800" b="0" i="0" dirty="0">
              <a:solidFill>
                <a:srgbClr val="222222"/>
              </a:solidFill>
              <a:effectLst/>
              <a:latin typeface="Times New Roman" panose="02020603050405020304" pitchFamily="18" charset="0"/>
            </a:endParaRPr>
          </a:p>
          <a:p>
            <a:pPr marL="0" marR="0" algn="l">
              <a:spcBef>
                <a:spcPts val="0"/>
              </a:spcBef>
              <a:spcAft>
                <a:spcPts val="0"/>
              </a:spcAft>
            </a:pPr>
            <a:r>
              <a:rPr lang="en-US" sz="1800" b="0" i="0" dirty="0">
                <a:solidFill>
                  <a:srgbClr val="FF0000"/>
                </a:solidFill>
                <a:effectLst/>
                <a:latin typeface="Times New Roman" panose="02020603050405020304" pitchFamily="18" charset="0"/>
              </a:rPr>
              <a:t>I couldn’t find a KF10 x 2.75”CF fittings so you probably have to use a KF10 x KF25 reducer first, and then to a KF25 x 2.75” CF (Snow)</a:t>
            </a:r>
            <a:endParaRPr lang="en-US" sz="1800" b="0" i="0" dirty="0">
              <a:solidFill>
                <a:srgbClr val="222222"/>
              </a:solidFill>
              <a:effectLst/>
              <a:latin typeface="Times New Roman" panose="02020603050405020304" pitchFamily="18" charset="0"/>
            </a:endParaRPr>
          </a:p>
          <a:p>
            <a:pPr marL="0" marR="0" algn="l">
              <a:spcBef>
                <a:spcPts val="0"/>
              </a:spcBef>
              <a:spcAft>
                <a:spcPts val="0"/>
              </a:spcAft>
            </a:pPr>
            <a:r>
              <a:rPr lang="en-US" sz="1800" b="0" i="0" dirty="0">
                <a:solidFill>
                  <a:srgbClr val="000000"/>
                </a:solidFill>
                <a:effectLst/>
                <a:latin typeface="Calibri" panose="020F0502020204030204" pitchFamily="34" charset="0"/>
              </a:rPr>
              <a:t> </a:t>
            </a:r>
            <a:endParaRPr lang="en-US" sz="1800" b="0" i="0" dirty="0">
              <a:solidFill>
                <a:srgbClr val="222222"/>
              </a:solidFill>
              <a:effectLst/>
              <a:latin typeface="Times New Roman" panose="02020603050405020304" pitchFamily="18" charset="0"/>
            </a:endParaRPr>
          </a:p>
          <a:p>
            <a:pPr marL="0" marR="0" algn="l">
              <a:spcBef>
                <a:spcPts val="0"/>
              </a:spcBef>
              <a:spcAft>
                <a:spcPts val="0"/>
              </a:spcAft>
            </a:pPr>
            <a:r>
              <a:rPr lang="en-US" sz="1800" b="0" i="0" dirty="0">
                <a:solidFill>
                  <a:srgbClr val="000000"/>
                </a:solidFill>
                <a:effectLst/>
                <a:latin typeface="Calibri" panose="020F0502020204030204" pitchFamily="34" charset="0"/>
              </a:rPr>
              <a:t>We need three 2.75" </a:t>
            </a:r>
            <a:r>
              <a:rPr lang="en-US" sz="1800" b="0" i="0" dirty="0" err="1">
                <a:solidFill>
                  <a:srgbClr val="000000"/>
                </a:solidFill>
                <a:effectLst/>
                <a:latin typeface="Calibri" panose="020F0502020204030204" pitchFamily="34" charset="0"/>
              </a:rPr>
              <a:t>conflat</a:t>
            </a:r>
            <a:r>
              <a:rPr lang="en-US" sz="1800" b="0" i="0" dirty="0">
                <a:solidFill>
                  <a:srgbClr val="000000"/>
                </a:solidFill>
                <a:effectLst/>
                <a:latin typeface="Calibri" panose="020F0502020204030204" pitchFamily="34" charset="0"/>
              </a:rPr>
              <a:t> blind flange for the 6 way cross.</a:t>
            </a:r>
            <a:endParaRPr lang="en-US" sz="1800" b="0" i="0" dirty="0">
              <a:solidFill>
                <a:srgbClr val="222222"/>
              </a:solidFill>
              <a:effectLst/>
              <a:latin typeface="Times New Roman" panose="02020603050405020304" pitchFamily="18" charset="0"/>
            </a:endParaRPr>
          </a:p>
          <a:p>
            <a:pPr marL="0" marR="0" algn="l">
              <a:spcBef>
                <a:spcPts val="0"/>
              </a:spcBef>
              <a:spcAft>
                <a:spcPts val="0"/>
              </a:spcAft>
            </a:pPr>
            <a:r>
              <a:rPr lang="en-US" sz="1800" b="0" i="0" dirty="0">
                <a:solidFill>
                  <a:srgbClr val="FF0000"/>
                </a:solidFill>
                <a:effectLst/>
                <a:latin typeface="Times New Roman" panose="02020603050405020304" pitchFamily="18" charset="0"/>
                <a:hlinkClick r:id="rId7"/>
              </a:rPr>
              <a:t>Ideal Vacuum | </a:t>
            </a:r>
            <a:r>
              <a:rPr lang="en-US" sz="1800" b="0" i="0" dirty="0" err="1">
                <a:solidFill>
                  <a:srgbClr val="FF0000"/>
                </a:solidFill>
                <a:effectLst/>
                <a:latin typeface="Times New Roman" panose="02020603050405020304" pitchFamily="18" charset="0"/>
                <a:hlinkClick r:id="rId7"/>
              </a:rPr>
              <a:t>Conflat</a:t>
            </a:r>
            <a:r>
              <a:rPr lang="en-US" sz="1800" b="0" i="0" dirty="0">
                <a:solidFill>
                  <a:srgbClr val="FF0000"/>
                </a:solidFill>
                <a:effectLst/>
                <a:latin typeface="Times New Roman" panose="02020603050405020304" pitchFamily="18" charset="0"/>
                <a:hlinkClick r:id="rId7"/>
              </a:rPr>
              <a:t> Flange (CF) Blank Through Non-Rotatable, CF 2-3/4 inches Stainless Steel Fittings</a:t>
            </a:r>
            <a:endParaRPr lang="en-US" sz="1800" b="0" i="0" dirty="0">
              <a:solidFill>
                <a:srgbClr val="222222"/>
              </a:solidFill>
              <a:effectLst/>
              <a:latin typeface="Times New Roman" panose="02020603050405020304" pitchFamily="18" charset="0"/>
            </a:endParaRPr>
          </a:p>
        </p:txBody>
      </p:sp>
    </p:spTree>
    <p:extLst>
      <p:ext uri="{BB962C8B-B14F-4D97-AF65-F5344CB8AC3E}">
        <p14:creationId xmlns:p14="http://schemas.microsoft.com/office/powerpoint/2010/main" val="3619131803"/>
      </p:ext>
    </p:extLst>
  </p:cSld>
  <p:clrMapOvr>
    <a:masterClrMapping/>
  </p:clrMapOvr>
</p:sld>
</file>

<file path=ppt/slides/slide4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Box 4">
            <a:extLst>
              <a:ext uri="{FF2B5EF4-FFF2-40B4-BE49-F238E27FC236}">
                <a16:creationId xmlns:a16="http://schemas.microsoft.com/office/drawing/2014/main" id="{D74B5808-CBA3-4836-BA91-C9564ED582A2}"/>
              </a:ext>
            </a:extLst>
          </p:cNvPr>
          <p:cNvSpPr txBox="1"/>
          <p:nvPr/>
        </p:nvSpPr>
        <p:spPr>
          <a:xfrm>
            <a:off x="-1" y="0"/>
            <a:ext cx="4946073" cy="369332"/>
          </a:xfrm>
          <a:prstGeom prst="rect">
            <a:avLst/>
          </a:prstGeom>
          <a:noFill/>
        </p:spPr>
        <p:txBody>
          <a:bodyPr wrap="square">
            <a:spAutoFit/>
          </a:bodyPr>
          <a:lstStyle/>
          <a:p>
            <a:r>
              <a:rPr lang="en-US" dirty="0"/>
              <a:t>Intelligent Preamplifier for GX10020 Ge Detectors</a:t>
            </a:r>
          </a:p>
        </p:txBody>
      </p:sp>
      <p:pic>
        <p:nvPicPr>
          <p:cNvPr id="1026" name="Picture 2">
            <a:extLst>
              <a:ext uri="{FF2B5EF4-FFF2-40B4-BE49-F238E27FC236}">
                <a16:creationId xmlns:a16="http://schemas.microsoft.com/office/drawing/2014/main" id="{0C01F201-BB14-47D8-B8FF-B2D3F2684D75}"/>
              </a:ext>
            </a:extLst>
          </p:cNvPr>
          <p:cNvPicPr>
            <a:picLocks noChangeAspect="1" noChangeArrowheads="1"/>
          </p:cNvPicPr>
          <p:nvPr/>
        </p:nvPicPr>
        <p:blipFill>
          <a:blip r:embed="rId2" cstate="print">
            <a:extLst>
              <a:ext uri="{28A0092B-C50C-407E-A947-70E740481C1C}">
                <a14:useLocalDpi xmlns:a14="http://schemas.microsoft.com/office/drawing/2010/main"/>
              </a:ext>
            </a:extLst>
          </a:blip>
          <a:srcRect/>
          <a:stretch>
            <a:fillRect/>
          </a:stretch>
        </p:blipFill>
        <p:spPr bwMode="auto">
          <a:xfrm>
            <a:off x="0" y="369333"/>
            <a:ext cx="4660900" cy="3176856"/>
          </a:xfrm>
          <a:prstGeom prst="rect">
            <a:avLst/>
          </a:prstGeom>
          <a:noFill/>
          <a:extLst>
            <a:ext uri="{909E8E84-426E-40DD-AFC4-6F175D3DCCD1}">
              <a14:hiddenFill xmlns:a14="http://schemas.microsoft.com/office/drawing/2010/main">
                <a:solidFill>
                  <a:srgbClr val="FFFFFF"/>
                </a:solidFill>
              </a14:hiddenFill>
            </a:ext>
          </a:extLst>
        </p:spPr>
      </p:pic>
      <p:pic>
        <p:nvPicPr>
          <p:cNvPr id="7" name="Picture 6">
            <a:extLst>
              <a:ext uri="{FF2B5EF4-FFF2-40B4-BE49-F238E27FC236}">
                <a16:creationId xmlns:a16="http://schemas.microsoft.com/office/drawing/2014/main" id="{32E8CE6C-EBE6-4277-898C-1063C1C2F639}"/>
              </a:ext>
            </a:extLst>
          </p:cNvPr>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4483100" y="561514"/>
            <a:ext cx="4660900" cy="2670042"/>
          </a:xfrm>
          <a:prstGeom prst="rect">
            <a:avLst/>
          </a:prstGeom>
        </p:spPr>
      </p:pic>
    </p:spTree>
    <p:extLst>
      <p:ext uri="{BB962C8B-B14F-4D97-AF65-F5344CB8AC3E}">
        <p14:creationId xmlns:p14="http://schemas.microsoft.com/office/powerpoint/2010/main" val="1682049836"/>
      </p:ext>
    </p:extLst>
  </p:cSld>
  <p:clrMapOvr>
    <a:masterClrMapping/>
  </p:clrMapOvr>
</p:sld>
</file>

<file path=ppt/slides/slide4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2271ACAD-E792-4C05-A5BA-A98444399E2F}"/>
              </a:ext>
            </a:extLst>
          </p:cNvPr>
          <p:cNvSpPr txBox="1"/>
          <p:nvPr/>
        </p:nvSpPr>
        <p:spPr>
          <a:xfrm>
            <a:off x="1633515" y="3075057"/>
            <a:ext cx="5876994" cy="707886"/>
          </a:xfrm>
          <a:prstGeom prst="rect">
            <a:avLst/>
          </a:prstGeom>
          <a:noFill/>
        </p:spPr>
        <p:txBody>
          <a:bodyPr wrap="none" rtlCol="0">
            <a:spAutoFit/>
          </a:bodyPr>
          <a:lstStyle/>
          <a:p>
            <a:pPr algn="ctr"/>
            <a:r>
              <a:rPr lang="en-US" sz="4000" b="1" dirty="0">
                <a:solidFill>
                  <a:srgbClr val="0000CC"/>
                </a:solidFill>
              </a:rPr>
              <a:t>E21010 Danish Experiment</a:t>
            </a:r>
          </a:p>
        </p:txBody>
      </p:sp>
    </p:spTree>
    <p:extLst>
      <p:ext uri="{BB962C8B-B14F-4D97-AF65-F5344CB8AC3E}">
        <p14:creationId xmlns:p14="http://schemas.microsoft.com/office/powerpoint/2010/main" val="1575463763"/>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图片 4"/>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0" y="0"/>
            <a:ext cx="6972300" cy="2000250"/>
          </a:xfrm>
          <a:prstGeom prst="rect">
            <a:avLst/>
          </a:prstGeom>
        </p:spPr>
      </p:pic>
      <p:pic>
        <p:nvPicPr>
          <p:cNvPr id="7" name="图片 6"/>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2146300"/>
            <a:ext cx="7286625" cy="762000"/>
          </a:xfrm>
          <a:prstGeom prst="rect">
            <a:avLst/>
          </a:prstGeom>
        </p:spPr>
      </p:pic>
      <p:pic>
        <p:nvPicPr>
          <p:cNvPr id="8" name="图片 7"/>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0" y="2908300"/>
            <a:ext cx="4419600" cy="542925"/>
          </a:xfrm>
          <a:prstGeom prst="rect">
            <a:avLst/>
          </a:prstGeom>
        </p:spPr>
      </p:pic>
      <p:pic>
        <p:nvPicPr>
          <p:cNvPr id="9" name="图片 8"/>
          <p:cNvPicPr>
            <a:picLocks noChangeAspect="1"/>
          </p:cNvPicPr>
          <p:nvPr/>
        </p:nvPicPr>
        <p:blipFill>
          <a:blip r:embed="rId5">
            <a:extLst>
              <a:ext uri="{28A0092B-C50C-407E-A947-70E740481C1C}">
                <a14:useLocalDpi xmlns:a14="http://schemas.microsoft.com/office/drawing/2010/main"/>
              </a:ext>
            </a:extLst>
          </a:blip>
          <a:stretch>
            <a:fillRect/>
          </a:stretch>
        </p:blipFill>
        <p:spPr>
          <a:xfrm>
            <a:off x="0" y="4937125"/>
            <a:ext cx="7296150" cy="742950"/>
          </a:xfrm>
          <a:prstGeom prst="rect">
            <a:avLst/>
          </a:prstGeom>
        </p:spPr>
      </p:pic>
      <p:pic>
        <p:nvPicPr>
          <p:cNvPr id="10" name="图片 9"/>
          <p:cNvPicPr>
            <a:picLocks noChangeAspect="1"/>
          </p:cNvPicPr>
          <p:nvPr/>
        </p:nvPicPr>
        <p:blipFill>
          <a:blip r:embed="rId6">
            <a:extLst>
              <a:ext uri="{28A0092B-C50C-407E-A947-70E740481C1C}">
                <a14:useLocalDpi xmlns:a14="http://schemas.microsoft.com/office/drawing/2010/main"/>
              </a:ext>
            </a:extLst>
          </a:blip>
          <a:stretch>
            <a:fillRect/>
          </a:stretch>
        </p:blipFill>
        <p:spPr>
          <a:xfrm>
            <a:off x="9525" y="3603625"/>
            <a:ext cx="7286625" cy="1304925"/>
          </a:xfrm>
          <a:prstGeom prst="rect">
            <a:avLst/>
          </a:prstGeom>
        </p:spPr>
      </p:pic>
    </p:spTree>
    <p:extLst>
      <p:ext uri="{BB962C8B-B14F-4D97-AF65-F5344CB8AC3E}">
        <p14:creationId xmlns:p14="http://schemas.microsoft.com/office/powerpoint/2010/main" val="1889382630"/>
      </p:ext>
    </p:extLst>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mc:AlternateContent xmlns:mc="http://schemas.openxmlformats.org/markup-compatibility/2006" xmlns:a14="http://schemas.microsoft.com/office/drawing/2010/main">
        <mc:Choice Requires="a14">
          <p:sp>
            <p:nvSpPr>
              <p:cNvPr id="3" name="矩形 2"/>
              <p:cNvSpPr/>
              <p:nvPr/>
            </p:nvSpPr>
            <p:spPr>
              <a:xfrm>
                <a:off x="185303" y="4046286"/>
                <a:ext cx="7731146" cy="696729"/>
              </a:xfrm>
              <a:prstGeom prst="rect">
                <a:avLst/>
              </a:prstGeom>
            </p:spPr>
            <p:txBody>
              <a:bodyPr wrap="square">
                <a:spAutoFit/>
              </a:bodyPr>
              <a:lstStyle/>
              <a:p>
                <a:pPr/>
                <a14:m>
                  <m:oMathPara xmlns:m="http://schemas.openxmlformats.org/officeDocument/2006/math">
                    <m:oMathParaPr>
                      <m:jc m:val="left"/>
                    </m:oMathParaPr>
                    <m:oMath xmlns:m="http://schemas.openxmlformats.org/officeDocument/2006/math">
                      <m:r>
                        <a:rPr lang="zh-CN" altLang="en-US" i="1" smtClean="0">
                          <a:latin typeface="Cambria Math" panose="02040503050406030204" pitchFamily="18" charset="0"/>
                        </a:rPr>
                        <m:t>𝜔𝛾</m:t>
                      </m:r>
                      <m:r>
                        <a:rPr lang="en-US" altLang="zh-CN" b="0" i="0" smtClean="0">
                          <a:latin typeface="Cambria Math" panose="02040503050406030204" pitchFamily="18" charset="0"/>
                        </a:rPr>
                        <m:t>=</m:t>
                      </m:r>
                      <m:f>
                        <m:fPr>
                          <m:ctrlPr>
                            <a:rPr lang="zh-CN" altLang="en-US" i="1">
                              <a:latin typeface="Cambria Math" panose="02040503050406030204" pitchFamily="18" charset="0"/>
                            </a:rPr>
                          </m:ctrlPr>
                        </m:fPr>
                        <m:num>
                          <m:r>
                            <a:rPr lang="zh-CN" altLang="en-US">
                              <a:latin typeface="Cambria Math" panose="02040503050406030204" pitchFamily="18" charset="0"/>
                            </a:rPr>
                            <m:t>2</m:t>
                          </m:r>
                          <m:sSub>
                            <m:sSubPr>
                              <m:ctrlPr>
                                <a:rPr lang="zh-CN" altLang="en-US" i="1">
                                  <a:latin typeface="Cambria Math" panose="02040503050406030204" pitchFamily="18" charset="0"/>
                                </a:rPr>
                              </m:ctrlPr>
                            </m:sSubPr>
                            <m:e>
                              <m:r>
                                <a:rPr lang="zh-CN" altLang="en-US" i="1">
                                  <a:latin typeface="Cambria Math" panose="02040503050406030204" pitchFamily="18" charset="0"/>
                                </a:rPr>
                                <m:t>𝐽</m:t>
                              </m:r>
                            </m:e>
                            <m:sub>
                              <m:r>
                                <a:rPr lang="en-US" altLang="zh-CN" b="0" i="1" smtClean="0">
                                  <a:latin typeface="Cambria Math" panose="02040503050406030204" pitchFamily="18" charset="0"/>
                                </a:rPr>
                                <m:t>𝑟</m:t>
                              </m:r>
                            </m:sub>
                          </m:sSub>
                          <m:r>
                            <a:rPr lang="zh-CN" altLang="en-US" i="0">
                              <a:latin typeface="Cambria Math" panose="02040503050406030204" pitchFamily="18" charset="0"/>
                            </a:rPr>
                            <m:t>+1</m:t>
                          </m:r>
                        </m:num>
                        <m:den>
                          <m:d>
                            <m:dPr>
                              <m:ctrlPr>
                                <a:rPr lang="zh-CN" altLang="en-US" i="1">
                                  <a:latin typeface="Cambria Math" panose="02040503050406030204" pitchFamily="18" charset="0"/>
                                </a:rPr>
                              </m:ctrlPr>
                            </m:dPr>
                            <m:e>
                              <m:r>
                                <a:rPr lang="zh-CN" altLang="en-US" i="0">
                                  <a:latin typeface="Cambria Math" panose="02040503050406030204" pitchFamily="18" charset="0"/>
                                </a:rPr>
                                <m:t>2</m:t>
                              </m:r>
                              <m:sSub>
                                <m:sSubPr>
                                  <m:ctrlPr>
                                    <a:rPr lang="zh-CN" altLang="en-US" i="1">
                                      <a:latin typeface="Cambria Math" panose="02040503050406030204" pitchFamily="18" charset="0"/>
                                    </a:rPr>
                                  </m:ctrlPr>
                                </m:sSubPr>
                                <m:e>
                                  <m:r>
                                    <a:rPr lang="zh-CN" altLang="en-US" i="1">
                                      <a:latin typeface="Cambria Math" panose="02040503050406030204" pitchFamily="18" charset="0"/>
                                    </a:rPr>
                                    <m:t>𝐽</m:t>
                                  </m:r>
                                </m:e>
                                <m:sub>
                                  <m:r>
                                    <a:rPr lang="zh-CN" altLang="en-US" i="1">
                                      <a:latin typeface="Cambria Math" panose="02040503050406030204" pitchFamily="18" charset="0"/>
                                    </a:rPr>
                                    <m:t>𝛼</m:t>
                                  </m:r>
                                </m:sub>
                              </m:sSub>
                              <m:r>
                                <a:rPr lang="zh-CN" altLang="en-US" i="0">
                                  <a:latin typeface="Cambria Math" panose="02040503050406030204" pitchFamily="18" charset="0"/>
                                </a:rPr>
                                <m:t>+1</m:t>
                              </m:r>
                            </m:e>
                          </m:d>
                          <m:d>
                            <m:dPr>
                              <m:ctrlPr>
                                <a:rPr lang="zh-CN" altLang="en-US" i="1">
                                  <a:latin typeface="Cambria Math" panose="02040503050406030204" pitchFamily="18" charset="0"/>
                                </a:rPr>
                              </m:ctrlPr>
                            </m:dPr>
                            <m:e>
                              <m:sSub>
                                <m:sSubPr>
                                  <m:ctrlPr>
                                    <a:rPr lang="zh-CN" altLang="en-US" i="1">
                                      <a:latin typeface="Cambria Math" panose="02040503050406030204" pitchFamily="18" charset="0"/>
                                    </a:rPr>
                                  </m:ctrlPr>
                                </m:sSubPr>
                                <m:e>
                                  <m:r>
                                    <a:rPr lang="zh-CN" altLang="en-US" i="0">
                                      <a:latin typeface="Cambria Math" panose="02040503050406030204" pitchFamily="18" charset="0"/>
                                    </a:rPr>
                                    <m:t>2</m:t>
                                  </m:r>
                                  <m:r>
                                    <a:rPr lang="zh-CN" altLang="en-US" i="1">
                                      <a:latin typeface="Cambria Math" panose="02040503050406030204" pitchFamily="18" charset="0"/>
                                    </a:rPr>
                                    <m:t>𝐽</m:t>
                                  </m:r>
                                </m:e>
                                <m:sub>
                                  <m:r>
                                    <a:rPr lang="zh-CN" altLang="en-US" i="1">
                                      <a:latin typeface="Cambria Math" panose="02040503050406030204" pitchFamily="18" charset="0"/>
                                    </a:rPr>
                                    <m:t>𝑇</m:t>
                                  </m:r>
                                </m:sub>
                              </m:sSub>
                              <m:r>
                                <a:rPr lang="zh-CN" altLang="en-US" i="0">
                                  <a:latin typeface="Cambria Math" panose="02040503050406030204" pitchFamily="18" charset="0"/>
                                </a:rPr>
                                <m:t>+1</m:t>
                              </m:r>
                            </m:e>
                          </m:d>
                        </m:den>
                      </m:f>
                      <m:f>
                        <m:fPr>
                          <m:ctrlPr>
                            <a:rPr lang="zh-CN" altLang="en-US" i="1">
                              <a:latin typeface="Cambria Math" panose="02040503050406030204" pitchFamily="18" charset="0"/>
                            </a:rPr>
                          </m:ctrlPr>
                        </m:fPr>
                        <m:num>
                          <m:sSub>
                            <m:sSubPr>
                              <m:ctrlPr>
                                <a:rPr lang="zh-CN" altLang="en-US" i="1">
                                  <a:latin typeface="Cambria Math" panose="02040503050406030204" pitchFamily="18" charset="0"/>
                                </a:rPr>
                              </m:ctrlPr>
                            </m:sSubPr>
                            <m:e>
                              <m:r>
                                <a:rPr lang="zh-CN" altLang="en-US" i="1">
                                  <a:latin typeface="Cambria Math" panose="02040503050406030204" pitchFamily="18" charset="0"/>
                                </a:rPr>
                                <m:t>𝛤</m:t>
                              </m:r>
                            </m:e>
                            <m:sub>
                              <m:r>
                                <a:rPr lang="zh-CN" altLang="en-US" i="1">
                                  <a:latin typeface="Cambria Math" panose="02040503050406030204" pitchFamily="18" charset="0"/>
                                </a:rPr>
                                <m:t>𝛼</m:t>
                              </m:r>
                            </m:sub>
                          </m:sSub>
                          <m:sSub>
                            <m:sSubPr>
                              <m:ctrlPr>
                                <a:rPr lang="zh-CN" altLang="en-US" i="1">
                                  <a:latin typeface="Cambria Math" panose="02040503050406030204" pitchFamily="18" charset="0"/>
                                </a:rPr>
                              </m:ctrlPr>
                            </m:sSubPr>
                            <m:e>
                              <m:r>
                                <a:rPr lang="zh-CN" altLang="en-US" i="1">
                                  <a:latin typeface="Cambria Math" panose="02040503050406030204" pitchFamily="18" charset="0"/>
                                </a:rPr>
                                <m:t>𝛤</m:t>
                              </m:r>
                            </m:e>
                            <m:sub>
                              <m:r>
                                <a:rPr lang="zh-CN" altLang="en-US" i="1">
                                  <a:latin typeface="Cambria Math" panose="02040503050406030204" pitchFamily="18" charset="0"/>
                                </a:rPr>
                                <m:t>𝛾</m:t>
                              </m:r>
                            </m:sub>
                          </m:sSub>
                        </m:num>
                        <m:den>
                          <m:sSub>
                            <m:sSubPr>
                              <m:ctrlPr>
                                <a:rPr lang="zh-CN" altLang="en-US" i="1">
                                  <a:latin typeface="Cambria Math" panose="02040503050406030204" pitchFamily="18" charset="0"/>
                                </a:rPr>
                              </m:ctrlPr>
                            </m:sSubPr>
                            <m:e>
                              <m:r>
                                <a:rPr lang="zh-CN" altLang="en-US" i="1">
                                  <a:latin typeface="Cambria Math" panose="02040503050406030204" pitchFamily="18" charset="0"/>
                                </a:rPr>
                                <m:t>𝛤</m:t>
                              </m:r>
                            </m:e>
                            <m:sub>
                              <m:r>
                                <a:rPr lang="zh-CN" altLang="en-US" i="1">
                                  <a:latin typeface="Cambria Math" panose="02040503050406030204" pitchFamily="18" charset="0"/>
                                </a:rPr>
                                <m:t>𝛼</m:t>
                              </m:r>
                            </m:sub>
                          </m:sSub>
                          <m:r>
                            <a:rPr lang="zh-CN" altLang="en-US" i="0">
                              <a:latin typeface="Cambria Math" panose="02040503050406030204" pitchFamily="18" charset="0"/>
                            </a:rPr>
                            <m:t>+</m:t>
                          </m:r>
                          <m:sSub>
                            <m:sSubPr>
                              <m:ctrlPr>
                                <a:rPr lang="zh-CN" altLang="en-US" i="1">
                                  <a:latin typeface="Cambria Math" panose="02040503050406030204" pitchFamily="18" charset="0"/>
                                </a:rPr>
                              </m:ctrlPr>
                            </m:sSubPr>
                            <m:e>
                              <m:r>
                                <a:rPr lang="zh-CN" altLang="en-US" i="1">
                                  <a:latin typeface="Cambria Math" panose="02040503050406030204" pitchFamily="18" charset="0"/>
                                </a:rPr>
                                <m:t>𝛤</m:t>
                              </m:r>
                            </m:e>
                            <m:sub>
                              <m:r>
                                <a:rPr lang="zh-CN" altLang="en-US" i="1">
                                  <a:latin typeface="Cambria Math" panose="02040503050406030204" pitchFamily="18" charset="0"/>
                                </a:rPr>
                                <m:t>𝛾</m:t>
                              </m:r>
                            </m:sub>
                          </m:sSub>
                        </m:den>
                      </m:f>
                      <m:r>
                        <a:rPr lang="zh-CN" altLang="en-US" i="0">
                          <a:latin typeface="Cambria Math" panose="02040503050406030204" pitchFamily="18" charset="0"/>
                        </a:rPr>
                        <m:t>=</m:t>
                      </m:r>
                      <m:f>
                        <m:fPr>
                          <m:ctrlPr>
                            <a:rPr lang="zh-CN" altLang="en-US" i="1">
                              <a:latin typeface="Cambria Math" panose="02040503050406030204" pitchFamily="18" charset="0"/>
                            </a:rPr>
                          </m:ctrlPr>
                        </m:fPr>
                        <m:num>
                          <m:r>
                            <a:rPr lang="zh-CN" altLang="en-US" i="0">
                              <a:latin typeface="Cambria Math" panose="02040503050406030204" pitchFamily="18" charset="0"/>
                            </a:rPr>
                            <m:t>2</m:t>
                          </m:r>
                          <m:sSub>
                            <m:sSubPr>
                              <m:ctrlPr>
                                <a:rPr lang="zh-CN" altLang="en-US" i="1">
                                  <a:latin typeface="Cambria Math" panose="02040503050406030204" pitchFamily="18" charset="0"/>
                                </a:rPr>
                              </m:ctrlPr>
                            </m:sSubPr>
                            <m:e>
                              <m:r>
                                <a:rPr lang="zh-CN" altLang="en-US" i="1">
                                  <a:latin typeface="Cambria Math" panose="02040503050406030204" pitchFamily="18" charset="0"/>
                                </a:rPr>
                                <m:t>𝐽</m:t>
                              </m:r>
                            </m:e>
                            <m:sub>
                              <m:r>
                                <a:rPr lang="en-US" altLang="zh-CN" b="0" i="1" smtClean="0">
                                  <a:latin typeface="Cambria Math" panose="02040503050406030204" pitchFamily="18" charset="0"/>
                                </a:rPr>
                                <m:t>𝑟</m:t>
                              </m:r>
                            </m:sub>
                          </m:sSub>
                          <m:r>
                            <a:rPr lang="zh-CN" altLang="en-US" i="0">
                              <a:latin typeface="Cambria Math" panose="02040503050406030204" pitchFamily="18" charset="0"/>
                            </a:rPr>
                            <m:t>+1</m:t>
                          </m:r>
                        </m:num>
                        <m:den>
                          <m:d>
                            <m:dPr>
                              <m:ctrlPr>
                                <a:rPr lang="zh-CN" altLang="en-US" i="1">
                                  <a:latin typeface="Cambria Math" panose="02040503050406030204" pitchFamily="18" charset="0"/>
                                </a:rPr>
                              </m:ctrlPr>
                            </m:dPr>
                            <m:e>
                              <m:sSub>
                                <m:sSubPr>
                                  <m:ctrlPr>
                                    <a:rPr lang="zh-CN" altLang="en-US" i="1">
                                      <a:latin typeface="Cambria Math" panose="02040503050406030204" pitchFamily="18" charset="0"/>
                                    </a:rPr>
                                  </m:ctrlPr>
                                </m:sSubPr>
                                <m:e>
                                  <m:r>
                                    <a:rPr lang="zh-CN" altLang="en-US" i="0">
                                      <a:latin typeface="Cambria Math" panose="02040503050406030204" pitchFamily="18" charset="0"/>
                                    </a:rPr>
                                    <m:t>2</m:t>
                                  </m:r>
                                  <m:r>
                                    <a:rPr lang="zh-CN" altLang="en-US" i="1">
                                      <a:latin typeface="Cambria Math" panose="02040503050406030204" pitchFamily="18" charset="0"/>
                                    </a:rPr>
                                    <m:t>𝐽</m:t>
                                  </m:r>
                                </m:e>
                                <m:sub>
                                  <m:r>
                                    <a:rPr lang="zh-CN" altLang="en-US" i="1">
                                      <a:latin typeface="Cambria Math" panose="02040503050406030204" pitchFamily="18" charset="0"/>
                                    </a:rPr>
                                    <m:t>𝑇</m:t>
                                  </m:r>
                                </m:sub>
                              </m:sSub>
                              <m:r>
                                <a:rPr lang="zh-CN" altLang="en-US" i="0">
                                  <a:latin typeface="Cambria Math" panose="02040503050406030204" pitchFamily="18" charset="0"/>
                                </a:rPr>
                                <m:t>+1</m:t>
                              </m:r>
                            </m:e>
                          </m:d>
                        </m:den>
                      </m:f>
                      <m:f>
                        <m:fPr>
                          <m:ctrlPr>
                            <a:rPr lang="zh-CN" altLang="en-US" i="1">
                              <a:latin typeface="Cambria Math" panose="02040503050406030204" pitchFamily="18" charset="0"/>
                            </a:rPr>
                          </m:ctrlPr>
                        </m:fPr>
                        <m:num>
                          <m:sSub>
                            <m:sSubPr>
                              <m:ctrlPr>
                                <a:rPr lang="zh-CN" altLang="en-US" i="1">
                                  <a:latin typeface="Cambria Math" panose="02040503050406030204" pitchFamily="18" charset="0"/>
                                </a:rPr>
                              </m:ctrlPr>
                            </m:sSubPr>
                            <m:e>
                              <m:r>
                                <a:rPr lang="zh-CN" altLang="en-US" i="1">
                                  <a:latin typeface="Cambria Math" panose="02040503050406030204" pitchFamily="18" charset="0"/>
                                </a:rPr>
                                <m:t>𝛤</m:t>
                              </m:r>
                            </m:e>
                            <m:sub>
                              <m:r>
                                <a:rPr lang="zh-CN" altLang="en-US" i="1">
                                  <a:latin typeface="Cambria Math" panose="02040503050406030204" pitchFamily="18" charset="0"/>
                                </a:rPr>
                                <m:t>𝛼</m:t>
                              </m:r>
                            </m:sub>
                          </m:sSub>
                          <m:sSub>
                            <m:sSubPr>
                              <m:ctrlPr>
                                <a:rPr lang="zh-CN" altLang="en-US" i="1">
                                  <a:latin typeface="Cambria Math" panose="02040503050406030204" pitchFamily="18" charset="0"/>
                                </a:rPr>
                              </m:ctrlPr>
                            </m:sSubPr>
                            <m:e>
                              <m:r>
                                <a:rPr lang="zh-CN" altLang="en-US" i="1">
                                  <a:latin typeface="Cambria Math" panose="02040503050406030204" pitchFamily="18" charset="0"/>
                                </a:rPr>
                                <m:t>𝛤</m:t>
                              </m:r>
                            </m:e>
                            <m:sub>
                              <m:r>
                                <a:rPr lang="zh-CN" altLang="en-US" i="1">
                                  <a:latin typeface="Cambria Math" panose="02040503050406030204" pitchFamily="18" charset="0"/>
                                </a:rPr>
                                <m:t>𝛾</m:t>
                              </m:r>
                            </m:sub>
                          </m:sSub>
                        </m:num>
                        <m:den>
                          <m:sSub>
                            <m:sSubPr>
                              <m:ctrlPr>
                                <a:rPr lang="zh-CN" altLang="en-US" i="1">
                                  <a:latin typeface="Cambria Math" panose="02040503050406030204" pitchFamily="18" charset="0"/>
                                </a:rPr>
                              </m:ctrlPr>
                            </m:sSubPr>
                            <m:e>
                              <m:r>
                                <a:rPr lang="zh-CN" altLang="en-US" i="1">
                                  <a:latin typeface="Cambria Math" panose="02040503050406030204" pitchFamily="18" charset="0"/>
                                </a:rPr>
                                <m:t>𝛤</m:t>
                              </m:r>
                            </m:e>
                            <m:sub>
                              <m:r>
                                <a:rPr lang="zh-CN" altLang="en-US" i="1">
                                  <a:latin typeface="Cambria Math" panose="02040503050406030204" pitchFamily="18" charset="0"/>
                                </a:rPr>
                                <m:t>𝛼</m:t>
                              </m:r>
                            </m:sub>
                          </m:sSub>
                          <m:r>
                            <a:rPr lang="zh-CN" altLang="en-US" i="0">
                              <a:latin typeface="Cambria Math" panose="02040503050406030204" pitchFamily="18" charset="0"/>
                            </a:rPr>
                            <m:t>+</m:t>
                          </m:r>
                          <m:sSub>
                            <m:sSubPr>
                              <m:ctrlPr>
                                <a:rPr lang="zh-CN" altLang="en-US" i="1">
                                  <a:latin typeface="Cambria Math" panose="02040503050406030204" pitchFamily="18" charset="0"/>
                                </a:rPr>
                              </m:ctrlPr>
                            </m:sSubPr>
                            <m:e>
                              <m:r>
                                <a:rPr lang="zh-CN" altLang="en-US" i="1">
                                  <a:latin typeface="Cambria Math" panose="02040503050406030204" pitchFamily="18" charset="0"/>
                                </a:rPr>
                                <m:t>𝛤</m:t>
                              </m:r>
                            </m:e>
                            <m:sub>
                              <m:r>
                                <a:rPr lang="zh-CN" altLang="en-US" i="1">
                                  <a:latin typeface="Cambria Math" panose="02040503050406030204" pitchFamily="18" charset="0"/>
                                </a:rPr>
                                <m:t>𝛾</m:t>
                              </m:r>
                            </m:sub>
                          </m:sSub>
                        </m:den>
                      </m:f>
                      <m:r>
                        <a:rPr lang="en-US" altLang="zh-CN" b="0" i="1" smtClean="0">
                          <a:latin typeface="Cambria Math" panose="02040503050406030204" pitchFamily="18" charset="0"/>
                        </a:rPr>
                        <m:t>=</m:t>
                      </m:r>
                      <m:f>
                        <m:fPr>
                          <m:ctrlPr>
                            <a:rPr lang="zh-CN" altLang="en-US" i="1">
                              <a:latin typeface="Cambria Math" panose="02040503050406030204" pitchFamily="18" charset="0"/>
                            </a:rPr>
                          </m:ctrlPr>
                        </m:fPr>
                        <m:num>
                          <m:r>
                            <a:rPr lang="zh-CN" altLang="en-US">
                              <a:latin typeface="Cambria Math" panose="02040503050406030204" pitchFamily="18" charset="0"/>
                            </a:rPr>
                            <m:t>2</m:t>
                          </m:r>
                          <m:sSub>
                            <m:sSubPr>
                              <m:ctrlPr>
                                <a:rPr lang="zh-CN" altLang="en-US" i="1">
                                  <a:latin typeface="Cambria Math" panose="02040503050406030204" pitchFamily="18" charset="0"/>
                                </a:rPr>
                              </m:ctrlPr>
                            </m:sSubPr>
                            <m:e>
                              <m:r>
                                <a:rPr lang="zh-CN" altLang="en-US" i="1">
                                  <a:latin typeface="Cambria Math" panose="02040503050406030204" pitchFamily="18" charset="0"/>
                                </a:rPr>
                                <m:t>𝐽</m:t>
                              </m:r>
                            </m:e>
                            <m:sub>
                              <m:r>
                                <a:rPr lang="en-US" altLang="zh-CN" i="1">
                                  <a:latin typeface="Cambria Math" panose="02040503050406030204" pitchFamily="18" charset="0"/>
                                </a:rPr>
                                <m:t>𝑟</m:t>
                              </m:r>
                            </m:sub>
                          </m:sSub>
                          <m:r>
                            <a:rPr lang="zh-CN" altLang="en-US">
                              <a:latin typeface="Cambria Math" panose="02040503050406030204" pitchFamily="18" charset="0"/>
                            </a:rPr>
                            <m:t>+1</m:t>
                          </m:r>
                        </m:num>
                        <m:den>
                          <m:r>
                            <a:rPr lang="en-US" altLang="zh-CN" b="0" i="1" smtClean="0">
                              <a:latin typeface="Cambria Math" panose="02040503050406030204" pitchFamily="18" charset="0"/>
                            </a:rPr>
                            <m:t>2</m:t>
                          </m:r>
                        </m:den>
                      </m:f>
                      <m:f>
                        <m:fPr>
                          <m:ctrlPr>
                            <a:rPr lang="zh-CN" altLang="en-US" i="1">
                              <a:latin typeface="Cambria Math" panose="02040503050406030204" pitchFamily="18" charset="0"/>
                            </a:rPr>
                          </m:ctrlPr>
                        </m:fPr>
                        <m:num>
                          <m:sSub>
                            <m:sSubPr>
                              <m:ctrlPr>
                                <a:rPr lang="zh-CN" altLang="en-US" i="1">
                                  <a:latin typeface="Cambria Math" panose="02040503050406030204" pitchFamily="18" charset="0"/>
                                </a:rPr>
                              </m:ctrlPr>
                            </m:sSubPr>
                            <m:e>
                              <m:r>
                                <a:rPr lang="zh-CN" altLang="en-US" i="1">
                                  <a:latin typeface="Cambria Math" panose="02040503050406030204" pitchFamily="18" charset="0"/>
                                </a:rPr>
                                <m:t>𝛤</m:t>
                              </m:r>
                            </m:e>
                            <m:sub>
                              <m:r>
                                <a:rPr lang="zh-CN" altLang="en-US" i="1">
                                  <a:latin typeface="Cambria Math" panose="02040503050406030204" pitchFamily="18" charset="0"/>
                                </a:rPr>
                                <m:t>𝛼</m:t>
                              </m:r>
                            </m:sub>
                          </m:sSub>
                          <m:sSub>
                            <m:sSubPr>
                              <m:ctrlPr>
                                <a:rPr lang="zh-CN" altLang="en-US" i="1">
                                  <a:latin typeface="Cambria Math" panose="02040503050406030204" pitchFamily="18" charset="0"/>
                                </a:rPr>
                              </m:ctrlPr>
                            </m:sSubPr>
                            <m:e>
                              <m:r>
                                <a:rPr lang="zh-CN" altLang="en-US" i="1">
                                  <a:latin typeface="Cambria Math" panose="02040503050406030204" pitchFamily="18" charset="0"/>
                                </a:rPr>
                                <m:t>𝛤</m:t>
                              </m:r>
                            </m:e>
                            <m:sub>
                              <m:r>
                                <a:rPr lang="zh-CN" altLang="en-US" i="1">
                                  <a:latin typeface="Cambria Math" panose="02040503050406030204" pitchFamily="18" charset="0"/>
                                </a:rPr>
                                <m:t>𝛾</m:t>
                              </m:r>
                            </m:sub>
                          </m:sSub>
                        </m:num>
                        <m:den>
                          <m:sSub>
                            <m:sSubPr>
                              <m:ctrlPr>
                                <a:rPr lang="zh-CN" altLang="en-US" i="1">
                                  <a:latin typeface="Cambria Math" panose="02040503050406030204" pitchFamily="18" charset="0"/>
                                </a:rPr>
                              </m:ctrlPr>
                            </m:sSubPr>
                            <m:e>
                              <m:r>
                                <a:rPr lang="zh-CN" altLang="en-US" i="1">
                                  <a:latin typeface="Cambria Math" panose="02040503050406030204" pitchFamily="18" charset="0"/>
                                </a:rPr>
                                <m:t>𝛤</m:t>
                              </m:r>
                            </m:e>
                            <m:sub>
                              <m:r>
                                <a:rPr lang="zh-CN" altLang="en-US" i="1">
                                  <a:latin typeface="Cambria Math" panose="02040503050406030204" pitchFamily="18" charset="0"/>
                                </a:rPr>
                                <m:t>𝛼</m:t>
                              </m:r>
                            </m:sub>
                          </m:sSub>
                          <m:r>
                            <a:rPr lang="zh-CN" altLang="en-US">
                              <a:latin typeface="Cambria Math" panose="02040503050406030204" pitchFamily="18" charset="0"/>
                            </a:rPr>
                            <m:t>+</m:t>
                          </m:r>
                          <m:sSub>
                            <m:sSubPr>
                              <m:ctrlPr>
                                <a:rPr lang="zh-CN" altLang="en-US" i="1">
                                  <a:latin typeface="Cambria Math" panose="02040503050406030204" pitchFamily="18" charset="0"/>
                                </a:rPr>
                              </m:ctrlPr>
                            </m:sSubPr>
                            <m:e>
                              <m:r>
                                <a:rPr lang="zh-CN" altLang="en-US" i="1">
                                  <a:latin typeface="Cambria Math" panose="02040503050406030204" pitchFamily="18" charset="0"/>
                                </a:rPr>
                                <m:t>𝛤</m:t>
                              </m:r>
                            </m:e>
                            <m:sub>
                              <m:r>
                                <a:rPr lang="zh-CN" altLang="en-US" i="1">
                                  <a:latin typeface="Cambria Math" panose="02040503050406030204" pitchFamily="18" charset="0"/>
                                </a:rPr>
                                <m:t>𝛾</m:t>
                              </m:r>
                            </m:sub>
                          </m:sSub>
                        </m:den>
                      </m:f>
                    </m:oMath>
                  </m:oMathPara>
                </a14:m>
                <a:endParaRPr lang="zh-CN" altLang="en-US" dirty="0"/>
              </a:p>
            </p:txBody>
          </p:sp>
        </mc:Choice>
        <mc:Fallback xmlns="">
          <p:sp>
            <p:nvSpPr>
              <p:cNvPr id="3" name="矩形 2"/>
              <p:cNvSpPr>
                <a:spLocks noRot="1" noChangeAspect="1" noMove="1" noResize="1" noEditPoints="1" noAdjustHandles="1" noChangeArrowheads="1" noChangeShapeType="1" noTextEdit="1"/>
              </p:cNvSpPr>
              <p:nvPr/>
            </p:nvSpPr>
            <p:spPr>
              <a:xfrm>
                <a:off x="185303" y="4046286"/>
                <a:ext cx="7731146" cy="696729"/>
              </a:xfrm>
              <a:prstGeom prst="rect">
                <a:avLst/>
              </a:prstGeom>
              <a:blipFill rotWithShape="0">
                <a:blip r:embed="rId2"/>
                <a:stretch>
                  <a:fillRect/>
                </a:stretch>
              </a:blipFill>
            </p:spPr>
            <p:txBody>
              <a:bodyPr/>
              <a:lstStyle/>
              <a:p>
                <a:r>
                  <a:rPr lang="zh-CN" altLang="en-US">
                    <a:noFill/>
                  </a:rPr>
                  <a:t> </a:t>
                </a:r>
              </a:p>
            </p:txBody>
          </p:sp>
        </mc:Fallback>
      </mc:AlternateContent>
      <mc:AlternateContent xmlns:mc="http://schemas.openxmlformats.org/markup-compatibility/2006" xmlns:a14="http://schemas.microsoft.com/office/drawing/2010/main">
        <mc:Choice Requires="a14">
          <p:sp>
            <p:nvSpPr>
              <p:cNvPr id="8" name="矩形 7"/>
              <p:cNvSpPr/>
              <p:nvPr/>
            </p:nvSpPr>
            <p:spPr>
              <a:xfrm>
                <a:off x="1908415" y="4799981"/>
                <a:ext cx="879856" cy="369332"/>
              </a:xfrm>
              <a:prstGeom prst="rect">
                <a:avLst/>
              </a:prstGeom>
            </p:spPr>
            <p:txBody>
              <a:bodyPr wrap="none">
                <a:spAutoFit/>
              </a:bodyPr>
              <a:lstStyle/>
              <a:p>
                <a:pPr/>
                <a14:m>
                  <m:oMathPara xmlns:m="http://schemas.openxmlformats.org/officeDocument/2006/math">
                    <m:oMathParaPr>
                      <m:jc m:val="centerGroup"/>
                    </m:oMathParaPr>
                    <m:oMath xmlns:m="http://schemas.openxmlformats.org/officeDocument/2006/math">
                      <m:sSub>
                        <m:sSubPr>
                          <m:ctrlPr>
                            <a:rPr lang="zh-CN" altLang="en-US" i="1" smtClean="0">
                              <a:latin typeface="Cambria Math" panose="02040503050406030204" pitchFamily="18" charset="0"/>
                            </a:rPr>
                          </m:ctrlPr>
                        </m:sSubPr>
                        <m:e>
                          <m:r>
                            <a:rPr lang="zh-CN" altLang="en-US" i="1">
                              <a:latin typeface="Cambria Math" panose="02040503050406030204" pitchFamily="18" charset="0"/>
                            </a:rPr>
                            <m:t>𝐽</m:t>
                          </m:r>
                        </m:e>
                        <m:sub>
                          <m:r>
                            <a:rPr lang="zh-CN" altLang="en-US" i="1" smtClean="0">
                              <a:latin typeface="Cambria Math" panose="02040503050406030204" pitchFamily="18" charset="0"/>
                            </a:rPr>
                            <m:t>𝛼</m:t>
                          </m:r>
                        </m:sub>
                      </m:sSub>
                      <m:r>
                        <a:rPr lang="en-US" altLang="zh-CN" b="0" i="1" smtClean="0">
                          <a:latin typeface="Cambria Math" panose="02040503050406030204" pitchFamily="18" charset="0"/>
                        </a:rPr>
                        <m:t>=0</m:t>
                      </m:r>
                    </m:oMath>
                  </m:oMathPara>
                </a14:m>
                <a:endParaRPr lang="zh-CN" altLang="en-US" dirty="0"/>
              </a:p>
            </p:txBody>
          </p:sp>
        </mc:Choice>
        <mc:Fallback xmlns="">
          <p:sp>
            <p:nvSpPr>
              <p:cNvPr id="8" name="矩形 7"/>
              <p:cNvSpPr>
                <a:spLocks noRot="1" noChangeAspect="1" noMove="1" noResize="1" noEditPoints="1" noAdjustHandles="1" noChangeArrowheads="1" noChangeShapeType="1" noTextEdit="1"/>
              </p:cNvSpPr>
              <p:nvPr/>
            </p:nvSpPr>
            <p:spPr>
              <a:xfrm>
                <a:off x="1908415" y="4799981"/>
                <a:ext cx="879856" cy="369332"/>
              </a:xfrm>
              <a:prstGeom prst="rect">
                <a:avLst/>
              </a:prstGeom>
              <a:blipFill rotWithShape="0">
                <a:blip r:embed="rId3"/>
                <a:stretch>
                  <a:fillRect b="-9836"/>
                </a:stretch>
              </a:blipFill>
            </p:spPr>
            <p:txBody>
              <a:bodyPr/>
              <a:lstStyle/>
              <a:p>
                <a:r>
                  <a:rPr lang="zh-CN" altLang="en-US">
                    <a:noFill/>
                  </a:rPr>
                  <a:t> </a:t>
                </a:r>
              </a:p>
            </p:txBody>
          </p:sp>
        </mc:Fallback>
      </mc:AlternateContent>
      <mc:AlternateContent xmlns:mc="http://schemas.openxmlformats.org/markup-compatibility/2006" xmlns:a14="http://schemas.microsoft.com/office/drawing/2010/main">
        <mc:Choice Requires="a14">
          <p:sp>
            <p:nvSpPr>
              <p:cNvPr id="9" name="矩形 8"/>
              <p:cNvSpPr/>
              <p:nvPr/>
            </p:nvSpPr>
            <p:spPr>
              <a:xfrm>
                <a:off x="185303" y="4799981"/>
                <a:ext cx="1660647" cy="369332"/>
              </a:xfrm>
              <a:prstGeom prst="rect">
                <a:avLst/>
              </a:prstGeom>
            </p:spPr>
            <p:txBody>
              <a:bodyPr wrap="none">
                <a:spAutoFit/>
              </a:bodyPr>
              <a:lstStyle/>
              <a:p>
                <a:pPr/>
                <a14:m>
                  <m:oMathPara xmlns:m="http://schemas.openxmlformats.org/officeDocument/2006/math">
                    <m:oMathParaPr>
                      <m:jc m:val="centerGroup"/>
                    </m:oMathParaPr>
                    <m:oMath xmlns:m="http://schemas.openxmlformats.org/officeDocument/2006/math">
                      <m:d>
                        <m:dPr>
                          <m:ctrlPr>
                            <a:rPr lang="en-US" altLang="zh-CN" i="1" smtClean="0">
                              <a:latin typeface="Cambria Math" panose="02040503050406030204" pitchFamily="18" charset="0"/>
                            </a:rPr>
                          </m:ctrlPr>
                        </m:dPr>
                        <m:e>
                          <m:r>
                            <a:rPr lang="zh-CN" altLang="en-US" i="1" smtClean="0">
                              <a:latin typeface="Cambria Math" panose="02040503050406030204" pitchFamily="18" charset="0"/>
                            </a:rPr>
                            <m:t>𝛼</m:t>
                          </m:r>
                          <m:r>
                            <a:rPr lang="en-US" altLang="zh-CN" i="1">
                              <a:latin typeface="Cambria Math" panose="02040503050406030204" pitchFamily="18" charset="0"/>
                            </a:rPr>
                            <m:t>,</m:t>
                          </m:r>
                          <m:r>
                            <a:rPr lang="zh-CN" altLang="en-US" i="1">
                              <a:latin typeface="Cambria Math" panose="02040503050406030204" pitchFamily="18" charset="0"/>
                            </a:rPr>
                            <m:t>𝛾</m:t>
                          </m:r>
                        </m:e>
                      </m:d>
                      <m:r>
                        <a:rPr lang="en-US" altLang="zh-CN" b="0" i="1" smtClean="0">
                          <a:latin typeface="Cambria Math" panose="02040503050406030204" pitchFamily="18" charset="0"/>
                        </a:rPr>
                        <m:t> </m:t>
                      </m:r>
                      <m:r>
                        <m:rPr>
                          <m:sty m:val="p"/>
                        </m:rPr>
                        <a:rPr lang="en-US" altLang="zh-CN" i="1">
                          <a:latin typeface="Cambria Math" panose="02040503050406030204" pitchFamily="18" charset="0"/>
                        </a:rPr>
                        <m:t>reaction</m:t>
                      </m:r>
                    </m:oMath>
                  </m:oMathPara>
                </a14:m>
                <a:endParaRPr lang="zh-CN" altLang="en-US" dirty="0"/>
              </a:p>
            </p:txBody>
          </p:sp>
        </mc:Choice>
        <mc:Fallback xmlns="">
          <p:sp>
            <p:nvSpPr>
              <p:cNvPr id="9" name="矩形 8"/>
              <p:cNvSpPr>
                <a:spLocks noRot="1" noChangeAspect="1" noMove="1" noResize="1" noEditPoints="1" noAdjustHandles="1" noChangeArrowheads="1" noChangeShapeType="1" noTextEdit="1"/>
              </p:cNvSpPr>
              <p:nvPr/>
            </p:nvSpPr>
            <p:spPr>
              <a:xfrm>
                <a:off x="185303" y="4799981"/>
                <a:ext cx="1660647" cy="369332"/>
              </a:xfrm>
              <a:prstGeom prst="rect">
                <a:avLst/>
              </a:prstGeom>
              <a:blipFill rotWithShape="0">
                <a:blip r:embed="rId4"/>
                <a:stretch>
                  <a:fillRect b="-3279"/>
                </a:stretch>
              </a:blipFill>
            </p:spPr>
            <p:txBody>
              <a:bodyPr/>
              <a:lstStyle/>
              <a:p>
                <a:r>
                  <a:rPr lang="zh-CN" altLang="en-US">
                    <a:noFill/>
                  </a:rPr>
                  <a:t> </a:t>
                </a:r>
              </a:p>
            </p:txBody>
          </p:sp>
        </mc:Fallback>
      </mc:AlternateContent>
      <p:sp>
        <p:nvSpPr>
          <p:cNvPr id="10" name="矩形 9"/>
          <p:cNvSpPr/>
          <p:nvPr/>
        </p:nvSpPr>
        <p:spPr>
          <a:xfrm>
            <a:off x="118997" y="793542"/>
            <a:ext cx="8906006" cy="1200329"/>
          </a:xfrm>
          <a:prstGeom prst="rect">
            <a:avLst/>
          </a:prstGeom>
        </p:spPr>
        <p:txBody>
          <a:bodyPr wrap="square">
            <a:spAutoFit/>
          </a:bodyPr>
          <a:lstStyle/>
          <a:p>
            <a:r>
              <a:rPr lang="en-US" altLang="zh-CN" dirty="0">
                <a:solidFill>
                  <a:srgbClr val="000000"/>
                </a:solidFill>
                <a:latin typeface="Times New Roman" panose="02020603050405020304" pitchFamily="18" charset="0"/>
                <a:cs typeface="Times New Roman" panose="02020603050405020304" pitchFamily="18" charset="0"/>
              </a:rPr>
              <a:t>where </a:t>
            </a:r>
            <a:r>
              <a:rPr lang="en-US" altLang="zh-CN" i="1" dirty="0" err="1">
                <a:solidFill>
                  <a:srgbClr val="000000"/>
                </a:solidFill>
                <a:latin typeface="Times New Roman" panose="02020603050405020304" pitchFamily="18" charset="0"/>
                <a:cs typeface="Times New Roman" panose="02020603050405020304" pitchFamily="18" charset="0"/>
              </a:rPr>
              <a:t>J</a:t>
            </a:r>
            <a:r>
              <a:rPr lang="en-US" altLang="zh-CN" i="1" baseline="-25000" dirty="0" err="1">
                <a:solidFill>
                  <a:srgbClr val="000000"/>
                </a:solidFill>
                <a:latin typeface="Times New Roman" panose="02020603050405020304" pitchFamily="18" charset="0"/>
                <a:cs typeface="Times New Roman" panose="02020603050405020304" pitchFamily="18" charset="0"/>
              </a:rPr>
              <a:t>r</a:t>
            </a:r>
            <a:r>
              <a:rPr lang="en-US" altLang="zh-CN" i="1" dirty="0">
                <a:solidFill>
                  <a:srgbClr val="000000"/>
                </a:solidFill>
                <a:latin typeface="Times New Roman" panose="02020603050405020304" pitchFamily="18" charset="0"/>
                <a:cs typeface="Times New Roman" panose="02020603050405020304" pitchFamily="18" charset="0"/>
              </a:rPr>
              <a:t> </a:t>
            </a:r>
            <a:r>
              <a:rPr lang="en-US" altLang="zh-CN" dirty="0">
                <a:solidFill>
                  <a:srgbClr val="000000"/>
                </a:solidFill>
                <a:latin typeface="Times New Roman" panose="02020603050405020304" pitchFamily="18" charset="0"/>
                <a:cs typeface="Times New Roman" panose="02020603050405020304" pitchFamily="18" charset="0"/>
              </a:rPr>
              <a:t>is the spin of the resonance, </a:t>
            </a:r>
            <a:r>
              <a:rPr lang="en-US" altLang="zh-CN" i="1" dirty="0" err="1">
                <a:solidFill>
                  <a:srgbClr val="000000"/>
                </a:solidFill>
                <a:latin typeface="Times New Roman" panose="02020603050405020304" pitchFamily="18" charset="0"/>
                <a:cs typeface="Times New Roman" panose="02020603050405020304" pitchFamily="18" charset="0"/>
              </a:rPr>
              <a:t>J</a:t>
            </a:r>
            <a:r>
              <a:rPr lang="en-US" altLang="zh-CN" i="1" baseline="-25000" dirty="0" err="1">
                <a:solidFill>
                  <a:srgbClr val="000000"/>
                </a:solidFill>
                <a:latin typeface="Times New Roman" panose="02020603050405020304" pitchFamily="18" charset="0"/>
                <a:cs typeface="Times New Roman" panose="02020603050405020304" pitchFamily="18" charset="0"/>
              </a:rPr>
              <a:t>p</a:t>
            </a:r>
            <a:r>
              <a:rPr lang="en-US" altLang="zh-CN" dirty="0">
                <a:solidFill>
                  <a:srgbClr val="000000"/>
                </a:solidFill>
                <a:latin typeface="Times New Roman" panose="02020603050405020304" pitchFamily="18" charset="0"/>
                <a:cs typeface="Times New Roman" panose="02020603050405020304" pitchFamily="18" charset="0"/>
              </a:rPr>
              <a:t> = 1/2 is the spin of proton, and </a:t>
            </a:r>
            <a:r>
              <a:rPr lang="en-US" altLang="zh-CN" i="1" dirty="0">
                <a:solidFill>
                  <a:srgbClr val="000000"/>
                </a:solidFill>
                <a:latin typeface="Times New Roman" panose="02020603050405020304" pitchFamily="18" charset="0"/>
                <a:cs typeface="Times New Roman" panose="02020603050405020304" pitchFamily="18" charset="0"/>
              </a:rPr>
              <a:t>J</a:t>
            </a:r>
            <a:r>
              <a:rPr lang="en-US" altLang="zh-CN" i="1" baseline="-25000" dirty="0">
                <a:solidFill>
                  <a:srgbClr val="000000"/>
                </a:solidFill>
                <a:latin typeface="Times New Roman" panose="02020603050405020304" pitchFamily="18" charset="0"/>
                <a:cs typeface="Times New Roman" panose="02020603050405020304" pitchFamily="18" charset="0"/>
              </a:rPr>
              <a:t>T</a:t>
            </a:r>
            <a:r>
              <a:rPr lang="en-US" altLang="zh-CN" dirty="0">
                <a:solidFill>
                  <a:srgbClr val="000000"/>
                </a:solidFill>
                <a:latin typeface="Times New Roman" panose="02020603050405020304" pitchFamily="18" charset="0"/>
                <a:cs typeface="Times New Roman" panose="02020603050405020304" pitchFamily="18" charset="0"/>
              </a:rPr>
              <a:t> = 0 is the spin of the ground state of the target (</a:t>
            </a:r>
            <a:r>
              <a:rPr lang="en-US" altLang="zh-CN" baseline="30000" dirty="0">
                <a:solidFill>
                  <a:srgbClr val="000000"/>
                </a:solidFill>
                <a:latin typeface="Times New Roman" panose="02020603050405020304" pitchFamily="18" charset="0"/>
                <a:cs typeface="Times New Roman" panose="02020603050405020304" pitchFamily="18" charset="0"/>
              </a:rPr>
              <a:t>26</a:t>
            </a:r>
            <a:r>
              <a:rPr lang="en-US" altLang="zh-CN" dirty="0">
                <a:solidFill>
                  <a:srgbClr val="000000"/>
                </a:solidFill>
                <a:latin typeface="Times New Roman" panose="02020603050405020304" pitchFamily="18" charset="0"/>
                <a:cs typeface="Times New Roman" panose="02020603050405020304" pitchFamily="18" charset="0"/>
              </a:rPr>
              <a:t>Si). The total width </a:t>
            </a:r>
            <a:r>
              <a:rPr lang="en-US" altLang="zh-CN" i="1" dirty="0" err="1">
                <a:solidFill>
                  <a:srgbClr val="000000"/>
                </a:solidFill>
                <a:latin typeface="Times New Roman" panose="02020603050405020304" pitchFamily="18" charset="0"/>
                <a:cs typeface="Times New Roman" panose="02020603050405020304" pitchFamily="18" charset="0"/>
              </a:rPr>
              <a:t>Γ</a:t>
            </a:r>
            <a:r>
              <a:rPr lang="en-US" altLang="zh-CN" baseline="-25000" dirty="0" err="1">
                <a:solidFill>
                  <a:srgbClr val="000000"/>
                </a:solidFill>
                <a:latin typeface="Times New Roman" panose="02020603050405020304" pitchFamily="18" charset="0"/>
                <a:cs typeface="Times New Roman" panose="02020603050405020304" pitchFamily="18" charset="0"/>
              </a:rPr>
              <a:t>tot</a:t>
            </a:r>
            <a:r>
              <a:rPr lang="en-US" altLang="zh-CN" dirty="0">
                <a:solidFill>
                  <a:srgbClr val="000000"/>
                </a:solidFill>
                <a:latin typeface="Times New Roman" panose="02020603050405020304" pitchFamily="18" charset="0"/>
                <a:cs typeface="Times New Roman" panose="02020603050405020304" pitchFamily="18" charset="0"/>
              </a:rPr>
              <a:t> of the resonance is the sum of its proton partial width (</a:t>
            </a:r>
            <a:r>
              <a:rPr lang="en-US" altLang="zh-CN" i="1" dirty="0" err="1">
                <a:solidFill>
                  <a:srgbClr val="000000"/>
                </a:solidFill>
                <a:latin typeface="Times New Roman" panose="02020603050405020304" pitchFamily="18" charset="0"/>
                <a:cs typeface="Times New Roman" panose="02020603050405020304" pitchFamily="18" charset="0"/>
              </a:rPr>
              <a:t>Γ</a:t>
            </a:r>
            <a:r>
              <a:rPr lang="en-US" altLang="zh-CN" i="1" baseline="-25000" dirty="0" err="1">
                <a:solidFill>
                  <a:srgbClr val="000000"/>
                </a:solidFill>
                <a:latin typeface="Times New Roman" panose="02020603050405020304" pitchFamily="18" charset="0"/>
                <a:cs typeface="Times New Roman" panose="02020603050405020304" pitchFamily="18" charset="0"/>
              </a:rPr>
              <a:t>p</a:t>
            </a:r>
            <a:r>
              <a:rPr lang="en-US" altLang="zh-CN" dirty="0">
                <a:solidFill>
                  <a:srgbClr val="000000"/>
                </a:solidFill>
                <a:latin typeface="Times New Roman" panose="02020603050405020304" pitchFamily="18" charset="0"/>
                <a:cs typeface="Times New Roman" panose="02020603050405020304" pitchFamily="18" charset="0"/>
              </a:rPr>
              <a:t>) and </a:t>
            </a:r>
            <a:r>
              <a:rPr lang="en-US" altLang="zh-CN" i="1" dirty="0">
                <a:solidFill>
                  <a:srgbClr val="000000"/>
                </a:solidFill>
                <a:latin typeface="Times New Roman" panose="02020603050405020304" pitchFamily="18" charset="0"/>
                <a:cs typeface="Times New Roman" panose="02020603050405020304" pitchFamily="18" charset="0"/>
              </a:rPr>
              <a:t>γ</a:t>
            </a:r>
            <a:r>
              <a:rPr lang="en-US" altLang="zh-CN" dirty="0">
                <a:solidFill>
                  <a:srgbClr val="000000"/>
                </a:solidFill>
                <a:latin typeface="Times New Roman" panose="02020603050405020304" pitchFamily="18" charset="0"/>
                <a:cs typeface="Times New Roman" panose="02020603050405020304" pitchFamily="18" charset="0"/>
              </a:rPr>
              <a:t>-ray partial</a:t>
            </a:r>
            <a:r>
              <a:rPr lang="en-US" altLang="zh-CN" i="1" dirty="0">
                <a:solidFill>
                  <a:srgbClr val="000000"/>
                </a:solidFill>
                <a:latin typeface="Times New Roman" panose="02020603050405020304" pitchFamily="18" charset="0"/>
                <a:cs typeface="Times New Roman" panose="02020603050405020304" pitchFamily="18" charset="0"/>
              </a:rPr>
              <a:t> </a:t>
            </a:r>
            <a:r>
              <a:rPr lang="en-US" altLang="zh-CN" dirty="0">
                <a:solidFill>
                  <a:srgbClr val="000000"/>
                </a:solidFill>
                <a:latin typeface="Times New Roman" panose="02020603050405020304" pitchFamily="18" charset="0"/>
                <a:cs typeface="Times New Roman" panose="02020603050405020304" pitchFamily="18" charset="0"/>
              </a:rPr>
              <a:t>width (</a:t>
            </a:r>
            <a:r>
              <a:rPr lang="en-US" altLang="zh-CN" i="1" dirty="0" err="1">
                <a:solidFill>
                  <a:srgbClr val="000000"/>
                </a:solidFill>
                <a:latin typeface="Times New Roman" panose="02020603050405020304" pitchFamily="18" charset="0"/>
                <a:cs typeface="Times New Roman" panose="02020603050405020304" pitchFamily="18" charset="0"/>
              </a:rPr>
              <a:t>Γ</a:t>
            </a:r>
            <a:r>
              <a:rPr lang="en-US" altLang="zh-CN" i="1" baseline="-25000" dirty="0" err="1">
                <a:solidFill>
                  <a:srgbClr val="000000"/>
                </a:solidFill>
                <a:latin typeface="Times New Roman" panose="02020603050405020304" pitchFamily="18" charset="0"/>
                <a:cs typeface="Times New Roman" panose="02020603050405020304" pitchFamily="18" charset="0"/>
              </a:rPr>
              <a:t>γ</a:t>
            </a:r>
            <a:r>
              <a:rPr lang="en-US" altLang="zh-CN" dirty="0">
                <a:solidFill>
                  <a:srgbClr val="000000"/>
                </a:solidFill>
                <a:latin typeface="Times New Roman" panose="02020603050405020304" pitchFamily="18" charset="0"/>
                <a:cs typeface="Times New Roman" panose="02020603050405020304" pitchFamily="18" charset="0"/>
              </a:rPr>
              <a:t>) since they represent the only two open decay channels for the resonances of relevance to the </a:t>
            </a:r>
            <a:r>
              <a:rPr lang="en-US" altLang="zh-CN" baseline="30000" dirty="0">
                <a:solidFill>
                  <a:srgbClr val="000000"/>
                </a:solidFill>
                <a:latin typeface="Times New Roman" panose="02020603050405020304" pitchFamily="18" charset="0"/>
                <a:cs typeface="Times New Roman" panose="02020603050405020304" pitchFamily="18" charset="0"/>
              </a:rPr>
              <a:t>26</a:t>
            </a:r>
            <a:r>
              <a:rPr lang="en-US" altLang="zh-CN" dirty="0">
                <a:solidFill>
                  <a:srgbClr val="000000"/>
                </a:solidFill>
                <a:latin typeface="Times New Roman" panose="02020603050405020304" pitchFamily="18" charset="0"/>
                <a:cs typeface="Times New Roman" panose="02020603050405020304" pitchFamily="18" charset="0"/>
              </a:rPr>
              <a:t>Si(</a:t>
            </a:r>
            <a:r>
              <a:rPr lang="en-US" altLang="zh-CN" i="1" dirty="0">
                <a:solidFill>
                  <a:srgbClr val="000000"/>
                </a:solidFill>
                <a:latin typeface="Times New Roman" panose="02020603050405020304" pitchFamily="18" charset="0"/>
                <a:cs typeface="Times New Roman" panose="02020603050405020304" pitchFamily="18" charset="0"/>
              </a:rPr>
              <a:t>p,γ</a:t>
            </a:r>
            <a:r>
              <a:rPr lang="en-US" altLang="zh-CN" dirty="0">
                <a:solidFill>
                  <a:srgbClr val="000000"/>
                </a:solidFill>
                <a:latin typeface="Times New Roman" panose="02020603050405020304" pitchFamily="18" charset="0"/>
                <a:cs typeface="Times New Roman" panose="02020603050405020304" pitchFamily="18" charset="0"/>
              </a:rPr>
              <a:t>)</a:t>
            </a:r>
            <a:r>
              <a:rPr lang="en-US" altLang="zh-CN" baseline="30000" dirty="0">
                <a:solidFill>
                  <a:srgbClr val="000000"/>
                </a:solidFill>
                <a:latin typeface="Times New Roman" panose="02020603050405020304" pitchFamily="18" charset="0"/>
                <a:cs typeface="Times New Roman" panose="02020603050405020304" pitchFamily="18" charset="0"/>
              </a:rPr>
              <a:t>27</a:t>
            </a:r>
            <a:r>
              <a:rPr lang="en-US" altLang="zh-CN" dirty="0">
                <a:solidFill>
                  <a:srgbClr val="000000"/>
                </a:solidFill>
                <a:latin typeface="Times New Roman" panose="02020603050405020304" pitchFamily="18" charset="0"/>
                <a:cs typeface="Times New Roman" panose="02020603050405020304" pitchFamily="18" charset="0"/>
              </a:rPr>
              <a:t>P reaction rate.</a:t>
            </a:r>
            <a:endParaRPr lang="zh-CN" altLang="en-US" dirty="0">
              <a:latin typeface="Times New Roman" panose="02020603050405020304" pitchFamily="18" charset="0"/>
              <a:cs typeface="Times New Roman" panose="02020603050405020304" pitchFamily="18" charset="0"/>
            </a:endParaRPr>
          </a:p>
        </p:txBody>
      </p:sp>
      <mc:AlternateContent xmlns:mc="http://schemas.openxmlformats.org/markup-compatibility/2006" xmlns:a14="http://schemas.microsoft.com/office/drawing/2010/main">
        <mc:Choice Requires="a14">
          <p:sp>
            <p:nvSpPr>
              <p:cNvPr id="11" name="矩形 10"/>
              <p:cNvSpPr/>
              <p:nvPr/>
            </p:nvSpPr>
            <p:spPr>
              <a:xfrm>
                <a:off x="118997" y="3014830"/>
                <a:ext cx="6935728" cy="663580"/>
              </a:xfrm>
              <a:prstGeom prst="rect">
                <a:avLst/>
              </a:prstGeom>
            </p:spPr>
            <p:txBody>
              <a:bodyPr wrap="square">
                <a:spAutoFit/>
              </a:bodyPr>
              <a:lstStyle/>
              <a:p>
                <a:pPr/>
                <a14:m>
                  <m:oMathPara xmlns:m="http://schemas.openxmlformats.org/officeDocument/2006/math">
                    <m:oMathParaPr>
                      <m:jc m:val="left"/>
                    </m:oMathParaPr>
                    <m:oMath xmlns:m="http://schemas.openxmlformats.org/officeDocument/2006/math">
                      <m:r>
                        <a:rPr lang="zh-CN" altLang="en-US" i="1" smtClean="0">
                          <a:latin typeface="Cambria Math" panose="02040503050406030204" pitchFamily="18" charset="0"/>
                        </a:rPr>
                        <m:t>𝜔𝛾</m:t>
                      </m:r>
                      <m:r>
                        <a:rPr lang="zh-CN" altLang="en-US" i="0">
                          <a:latin typeface="Cambria Math" panose="02040503050406030204" pitchFamily="18" charset="0"/>
                        </a:rPr>
                        <m:t>=</m:t>
                      </m:r>
                      <m:f>
                        <m:fPr>
                          <m:ctrlPr>
                            <a:rPr lang="zh-CN" altLang="en-US" i="1">
                              <a:latin typeface="Cambria Math" panose="02040503050406030204" pitchFamily="18" charset="0"/>
                            </a:rPr>
                          </m:ctrlPr>
                        </m:fPr>
                        <m:num>
                          <m:r>
                            <a:rPr lang="zh-CN" altLang="en-US" i="0">
                              <a:latin typeface="Cambria Math" panose="02040503050406030204" pitchFamily="18" charset="0"/>
                            </a:rPr>
                            <m:t>2</m:t>
                          </m:r>
                          <m:sSub>
                            <m:sSubPr>
                              <m:ctrlPr>
                                <a:rPr lang="zh-CN" altLang="en-US" i="1">
                                  <a:latin typeface="Cambria Math" panose="02040503050406030204" pitchFamily="18" charset="0"/>
                                </a:rPr>
                              </m:ctrlPr>
                            </m:sSubPr>
                            <m:e>
                              <m:r>
                                <a:rPr lang="zh-CN" altLang="en-US" i="1">
                                  <a:latin typeface="Cambria Math" panose="02040503050406030204" pitchFamily="18" charset="0"/>
                                </a:rPr>
                                <m:t>𝐽</m:t>
                              </m:r>
                            </m:e>
                            <m:sub>
                              <m:r>
                                <a:rPr lang="en-US" altLang="zh-CN" b="0" i="1" smtClean="0">
                                  <a:latin typeface="Cambria Math" panose="02040503050406030204" pitchFamily="18" charset="0"/>
                                </a:rPr>
                                <m:t>𝑟</m:t>
                              </m:r>
                            </m:sub>
                          </m:sSub>
                          <m:r>
                            <a:rPr lang="zh-CN" altLang="en-US" i="0">
                              <a:latin typeface="Cambria Math" panose="02040503050406030204" pitchFamily="18" charset="0"/>
                            </a:rPr>
                            <m:t>+1</m:t>
                          </m:r>
                        </m:num>
                        <m:den>
                          <m:r>
                            <a:rPr lang="zh-CN" altLang="en-US" i="0">
                              <a:latin typeface="Cambria Math" panose="02040503050406030204" pitchFamily="18" charset="0"/>
                            </a:rPr>
                            <m:t>2</m:t>
                          </m:r>
                          <m:d>
                            <m:dPr>
                              <m:ctrlPr>
                                <a:rPr lang="zh-CN" altLang="en-US" i="1">
                                  <a:latin typeface="Cambria Math" panose="02040503050406030204" pitchFamily="18" charset="0"/>
                                </a:rPr>
                              </m:ctrlPr>
                            </m:dPr>
                            <m:e>
                              <m:sSub>
                                <m:sSubPr>
                                  <m:ctrlPr>
                                    <a:rPr lang="zh-CN" altLang="en-US" i="1">
                                      <a:latin typeface="Cambria Math" panose="02040503050406030204" pitchFamily="18" charset="0"/>
                                    </a:rPr>
                                  </m:ctrlPr>
                                </m:sSubPr>
                                <m:e>
                                  <m:r>
                                    <a:rPr lang="zh-CN" altLang="en-US" i="0">
                                      <a:latin typeface="Cambria Math" panose="02040503050406030204" pitchFamily="18" charset="0"/>
                                    </a:rPr>
                                    <m:t>2</m:t>
                                  </m:r>
                                  <m:r>
                                    <a:rPr lang="zh-CN" altLang="en-US" i="1">
                                      <a:latin typeface="Cambria Math" panose="02040503050406030204" pitchFamily="18" charset="0"/>
                                    </a:rPr>
                                    <m:t>𝐽</m:t>
                                  </m:r>
                                </m:e>
                                <m:sub>
                                  <m:r>
                                    <a:rPr lang="zh-CN" altLang="en-US" i="1">
                                      <a:latin typeface="Cambria Math" panose="02040503050406030204" pitchFamily="18" charset="0"/>
                                    </a:rPr>
                                    <m:t>𝑇</m:t>
                                  </m:r>
                                </m:sub>
                              </m:sSub>
                              <m:r>
                                <a:rPr lang="zh-CN" altLang="en-US" i="0">
                                  <a:latin typeface="Cambria Math" panose="02040503050406030204" pitchFamily="18" charset="0"/>
                                </a:rPr>
                                <m:t>+1</m:t>
                              </m:r>
                            </m:e>
                          </m:d>
                        </m:den>
                      </m:f>
                      <m:sSub>
                        <m:sSubPr>
                          <m:ctrlPr>
                            <a:rPr lang="zh-CN" altLang="en-US" i="1">
                              <a:latin typeface="Cambria Math" panose="02040503050406030204" pitchFamily="18" charset="0"/>
                            </a:rPr>
                          </m:ctrlPr>
                        </m:sSubPr>
                        <m:e>
                          <m:sSub>
                            <m:sSubPr>
                              <m:ctrlPr>
                                <a:rPr lang="zh-CN" altLang="en-US" i="1">
                                  <a:latin typeface="Cambria Math" panose="02040503050406030204" pitchFamily="18" charset="0"/>
                                </a:rPr>
                              </m:ctrlPr>
                            </m:sSubPr>
                            <m:e>
                              <m:r>
                                <a:rPr lang="zh-CN" altLang="en-US" i="1">
                                  <a:latin typeface="Cambria Math" panose="02040503050406030204" pitchFamily="18" charset="0"/>
                                </a:rPr>
                                <m:t>𝐵</m:t>
                              </m:r>
                            </m:e>
                            <m:sub>
                              <m:r>
                                <a:rPr lang="zh-CN" altLang="en-US" i="1">
                                  <a:latin typeface="Cambria Math" panose="02040503050406030204" pitchFamily="18" charset="0"/>
                                </a:rPr>
                                <m:t>𝑝</m:t>
                              </m:r>
                            </m:sub>
                          </m:sSub>
                          <m:d>
                            <m:dPr>
                              <m:ctrlPr>
                                <a:rPr lang="zh-CN" altLang="en-US" i="1">
                                  <a:latin typeface="Cambria Math" panose="02040503050406030204" pitchFamily="18" charset="0"/>
                                </a:rPr>
                              </m:ctrlPr>
                            </m:dPr>
                            <m:e>
                              <m:r>
                                <a:rPr lang="zh-CN" altLang="en-US" i="0">
                                  <a:latin typeface="Cambria Math" panose="02040503050406030204" pitchFamily="18" charset="0"/>
                                </a:rPr>
                                <m:t>1−</m:t>
                              </m:r>
                              <m:sSub>
                                <m:sSubPr>
                                  <m:ctrlPr>
                                    <a:rPr lang="zh-CN" altLang="en-US" i="1">
                                      <a:latin typeface="Cambria Math" panose="02040503050406030204" pitchFamily="18" charset="0"/>
                                    </a:rPr>
                                  </m:ctrlPr>
                                </m:sSubPr>
                                <m:e>
                                  <m:r>
                                    <a:rPr lang="zh-CN" altLang="en-US" i="1">
                                      <a:latin typeface="Cambria Math" panose="02040503050406030204" pitchFamily="18" charset="0"/>
                                    </a:rPr>
                                    <m:t>𝐵</m:t>
                                  </m:r>
                                </m:e>
                                <m:sub>
                                  <m:r>
                                    <a:rPr lang="zh-CN" altLang="en-US" i="1">
                                      <a:latin typeface="Cambria Math" panose="02040503050406030204" pitchFamily="18" charset="0"/>
                                    </a:rPr>
                                    <m:t>𝑝</m:t>
                                  </m:r>
                                </m:sub>
                              </m:sSub>
                            </m:e>
                          </m:d>
                          <m:sSub>
                            <m:sSubPr>
                              <m:ctrlPr>
                                <a:rPr lang="zh-CN" altLang="en-US" i="1">
                                  <a:latin typeface="Cambria Math" panose="02040503050406030204" pitchFamily="18" charset="0"/>
                                </a:rPr>
                              </m:ctrlPr>
                            </m:sSubPr>
                            <m:e>
                              <m:r>
                                <a:rPr lang="zh-CN" altLang="en-US" i="1">
                                  <a:latin typeface="Cambria Math" panose="02040503050406030204" pitchFamily="18" charset="0"/>
                                </a:rPr>
                                <m:t>𝛤</m:t>
                              </m:r>
                            </m:e>
                            <m:sub>
                              <m:r>
                                <m:rPr>
                                  <m:sty m:val="p"/>
                                </m:rPr>
                                <a:rPr lang="zh-CN" altLang="en-US" i="0">
                                  <a:latin typeface="Cambria Math" panose="02040503050406030204" pitchFamily="18" charset="0"/>
                                </a:rPr>
                                <m:t>tot</m:t>
                              </m:r>
                            </m:sub>
                          </m:sSub>
                          <m:r>
                            <a:rPr lang="zh-CN" altLang="en-US" i="0">
                              <a:latin typeface="Cambria Math" panose="02040503050406030204" pitchFamily="18" charset="0"/>
                            </a:rPr>
                            <m:t>=</m:t>
                          </m:r>
                          <m:f>
                            <m:fPr>
                              <m:ctrlPr>
                                <a:rPr lang="zh-CN" altLang="en-US" i="1">
                                  <a:latin typeface="Cambria Math" panose="02040503050406030204" pitchFamily="18" charset="0"/>
                                </a:rPr>
                              </m:ctrlPr>
                            </m:fPr>
                            <m:num>
                              <m:r>
                                <a:rPr lang="zh-CN" altLang="en-US" i="0">
                                  <a:latin typeface="Cambria Math" panose="02040503050406030204" pitchFamily="18" charset="0"/>
                                </a:rPr>
                                <m:t>2</m:t>
                              </m:r>
                              <m:sSub>
                                <m:sSubPr>
                                  <m:ctrlPr>
                                    <a:rPr lang="zh-CN" altLang="en-US" i="1">
                                      <a:latin typeface="Cambria Math" panose="02040503050406030204" pitchFamily="18" charset="0"/>
                                    </a:rPr>
                                  </m:ctrlPr>
                                </m:sSubPr>
                                <m:e>
                                  <m:r>
                                    <a:rPr lang="zh-CN" altLang="en-US" i="1">
                                      <a:latin typeface="Cambria Math" panose="02040503050406030204" pitchFamily="18" charset="0"/>
                                    </a:rPr>
                                    <m:t>𝐽</m:t>
                                  </m:r>
                                </m:e>
                                <m:sub>
                                  <m:r>
                                    <a:rPr lang="zh-CN" altLang="en-US" i="1">
                                      <a:latin typeface="Cambria Math" panose="02040503050406030204" pitchFamily="18" charset="0"/>
                                    </a:rPr>
                                    <m:t>𝑅</m:t>
                                  </m:r>
                                </m:sub>
                              </m:sSub>
                              <m:r>
                                <a:rPr lang="zh-CN" altLang="en-US" i="0">
                                  <a:latin typeface="Cambria Math" panose="02040503050406030204" pitchFamily="18" charset="0"/>
                                </a:rPr>
                                <m:t>+1</m:t>
                              </m:r>
                            </m:num>
                            <m:den>
                              <m:r>
                                <a:rPr lang="zh-CN" altLang="en-US" i="0">
                                  <a:latin typeface="Cambria Math" panose="02040503050406030204" pitchFamily="18" charset="0"/>
                                </a:rPr>
                                <m:t>2</m:t>
                              </m:r>
                              <m:d>
                                <m:dPr>
                                  <m:ctrlPr>
                                    <a:rPr lang="zh-CN" altLang="en-US" i="1">
                                      <a:latin typeface="Cambria Math" panose="02040503050406030204" pitchFamily="18" charset="0"/>
                                    </a:rPr>
                                  </m:ctrlPr>
                                </m:dPr>
                                <m:e>
                                  <m:sSub>
                                    <m:sSubPr>
                                      <m:ctrlPr>
                                        <a:rPr lang="zh-CN" altLang="en-US" i="1">
                                          <a:latin typeface="Cambria Math" panose="02040503050406030204" pitchFamily="18" charset="0"/>
                                        </a:rPr>
                                      </m:ctrlPr>
                                    </m:sSubPr>
                                    <m:e>
                                      <m:r>
                                        <a:rPr lang="zh-CN" altLang="en-US" i="0">
                                          <a:latin typeface="Cambria Math" panose="02040503050406030204" pitchFamily="18" charset="0"/>
                                        </a:rPr>
                                        <m:t>2</m:t>
                                      </m:r>
                                      <m:r>
                                        <a:rPr lang="zh-CN" altLang="en-US" i="1">
                                          <a:latin typeface="Cambria Math" panose="02040503050406030204" pitchFamily="18" charset="0"/>
                                        </a:rPr>
                                        <m:t>𝐽</m:t>
                                      </m:r>
                                    </m:e>
                                    <m:sub>
                                      <m:r>
                                        <a:rPr lang="zh-CN" altLang="en-US" i="1">
                                          <a:latin typeface="Cambria Math" panose="02040503050406030204" pitchFamily="18" charset="0"/>
                                        </a:rPr>
                                        <m:t>𝑇</m:t>
                                      </m:r>
                                    </m:sub>
                                  </m:sSub>
                                  <m:r>
                                    <a:rPr lang="zh-CN" altLang="en-US" i="0">
                                      <a:latin typeface="Cambria Math" panose="02040503050406030204" pitchFamily="18" charset="0"/>
                                    </a:rPr>
                                    <m:t>+1</m:t>
                                  </m:r>
                                </m:e>
                              </m:d>
                            </m:den>
                          </m:f>
                          <m:r>
                            <a:rPr lang="zh-CN" altLang="en-US" i="1">
                              <a:latin typeface="Cambria Math" panose="02040503050406030204" pitchFamily="18" charset="0"/>
                            </a:rPr>
                            <m:t>𝐵</m:t>
                          </m:r>
                        </m:e>
                        <m:sub>
                          <m:r>
                            <a:rPr lang="zh-CN" altLang="en-US" i="1">
                              <a:latin typeface="Cambria Math" panose="02040503050406030204" pitchFamily="18" charset="0"/>
                            </a:rPr>
                            <m:t>𝑝</m:t>
                          </m:r>
                        </m:sub>
                      </m:sSub>
                      <m:d>
                        <m:dPr>
                          <m:ctrlPr>
                            <a:rPr lang="zh-CN" altLang="en-US" i="1">
                              <a:latin typeface="Cambria Math" panose="02040503050406030204" pitchFamily="18" charset="0"/>
                            </a:rPr>
                          </m:ctrlPr>
                        </m:dPr>
                        <m:e>
                          <m:r>
                            <a:rPr lang="zh-CN" altLang="en-US" i="0">
                              <a:latin typeface="Cambria Math" panose="02040503050406030204" pitchFamily="18" charset="0"/>
                            </a:rPr>
                            <m:t>1−</m:t>
                          </m:r>
                          <m:sSub>
                            <m:sSubPr>
                              <m:ctrlPr>
                                <a:rPr lang="zh-CN" altLang="en-US" i="1">
                                  <a:latin typeface="Cambria Math" panose="02040503050406030204" pitchFamily="18" charset="0"/>
                                </a:rPr>
                              </m:ctrlPr>
                            </m:sSubPr>
                            <m:e>
                              <m:r>
                                <a:rPr lang="zh-CN" altLang="en-US" i="1">
                                  <a:latin typeface="Cambria Math" panose="02040503050406030204" pitchFamily="18" charset="0"/>
                                </a:rPr>
                                <m:t>𝐵</m:t>
                              </m:r>
                            </m:e>
                            <m:sub>
                              <m:r>
                                <a:rPr lang="zh-CN" altLang="en-US" i="1">
                                  <a:latin typeface="Cambria Math" panose="02040503050406030204" pitchFamily="18" charset="0"/>
                                </a:rPr>
                                <m:t>𝑝</m:t>
                              </m:r>
                            </m:sub>
                          </m:sSub>
                        </m:e>
                      </m:d>
                      <m:f>
                        <m:fPr>
                          <m:ctrlPr>
                            <a:rPr lang="zh-CN" altLang="en-US" i="1">
                              <a:latin typeface="Cambria Math" panose="02040503050406030204" pitchFamily="18" charset="0"/>
                            </a:rPr>
                          </m:ctrlPr>
                        </m:fPr>
                        <m:num>
                          <m:r>
                            <a:rPr lang="zh-CN" altLang="en-US" i="0">
                              <a:latin typeface="Cambria Math" panose="02040503050406030204" pitchFamily="18" charset="0"/>
                            </a:rPr>
                            <m:t>ℏ</m:t>
                          </m:r>
                        </m:num>
                        <m:den>
                          <m:r>
                            <a:rPr lang="zh-CN" altLang="en-US" i="1">
                              <a:latin typeface="Cambria Math" panose="02040503050406030204" pitchFamily="18" charset="0"/>
                            </a:rPr>
                            <m:t>𝜏</m:t>
                          </m:r>
                        </m:den>
                      </m:f>
                    </m:oMath>
                  </m:oMathPara>
                </a14:m>
                <a:endParaRPr lang="zh-CN" altLang="en-US" dirty="0"/>
              </a:p>
            </p:txBody>
          </p:sp>
        </mc:Choice>
        <mc:Fallback xmlns="">
          <p:sp>
            <p:nvSpPr>
              <p:cNvPr id="11" name="矩形 10"/>
              <p:cNvSpPr>
                <a:spLocks noRot="1" noChangeAspect="1" noMove="1" noResize="1" noEditPoints="1" noAdjustHandles="1" noChangeArrowheads="1" noChangeShapeType="1" noTextEdit="1"/>
              </p:cNvSpPr>
              <p:nvPr/>
            </p:nvSpPr>
            <p:spPr>
              <a:xfrm>
                <a:off x="118997" y="3014830"/>
                <a:ext cx="6935728" cy="663580"/>
              </a:xfrm>
              <a:prstGeom prst="rect">
                <a:avLst/>
              </a:prstGeom>
              <a:blipFill rotWithShape="0">
                <a:blip r:embed="rId5"/>
                <a:stretch>
                  <a:fillRect/>
                </a:stretch>
              </a:blipFill>
            </p:spPr>
            <p:txBody>
              <a:bodyPr/>
              <a:lstStyle/>
              <a:p>
                <a:r>
                  <a:rPr lang="zh-CN" altLang="en-US">
                    <a:noFill/>
                  </a:rPr>
                  <a:t> </a:t>
                </a:r>
              </a:p>
            </p:txBody>
          </p:sp>
        </mc:Fallback>
      </mc:AlternateContent>
      <mc:AlternateContent xmlns:mc="http://schemas.openxmlformats.org/markup-compatibility/2006" xmlns:a14="http://schemas.microsoft.com/office/drawing/2010/main">
        <mc:Choice Requires="a14">
          <p:sp>
            <p:nvSpPr>
              <p:cNvPr id="12" name="矩形 11"/>
              <p:cNvSpPr/>
              <p:nvPr/>
            </p:nvSpPr>
            <p:spPr>
              <a:xfrm>
                <a:off x="5665439" y="1993871"/>
                <a:ext cx="1137471" cy="400110"/>
              </a:xfrm>
              <a:prstGeom prst="rect">
                <a:avLst/>
              </a:prstGeom>
            </p:spPr>
            <p:txBody>
              <a:bodyPr wrap="square">
                <a:spAutoFit/>
              </a:bodyPr>
              <a:lstStyle/>
              <a:p>
                <a:pPr/>
                <a14:m>
                  <m:oMathPara xmlns:m="http://schemas.openxmlformats.org/officeDocument/2006/math">
                    <m:oMathParaPr>
                      <m:jc m:val="centerGroup"/>
                    </m:oMathParaPr>
                    <m:oMath xmlns:m="http://schemas.openxmlformats.org/officeDocument/2006/math">
                      <m:r>
                        <m:rPr>
                          <m:nor/>
                        </m:rPr>
                        <a:rPr lang="en-US" altLang="zh-CN" sz="2000" i="1">
                          <a:solidFill>
                            <a:srgbClr val="000000"/>
                          </a:solidFill>
                          <a:latin typeface="Times New Roman" panose="02020603050405020304" pitchFamily="18" charset="0"/>
                          <a:ea typeface="宋体" panose="02010600030101010101" pitchFamily="2" charset="-122"/>
                        </a:rPr>
                        <m:t>Γ</m:t>
                      </m:r>
                      <m:r>
                        <m:rPr>
                          <m:nor/>
                        </m:rPr>
                        <a:rPr lang="en-US" altLang="zh-CN" sz="2000">
                          <a:solidFill>
                            <a:srgbClr val="000000"/>
                          </a:solidFill>
                          <a:latin typeface="Times New Roman" panose="02020603050405020304" pitchFamily="18" charset="0"/>
                          <a:ea typeface="宋体" panose="02010600030101010101" pitchFamily="2" charset="-122"/>
                        </a:rPr>
                        <m:t> = </m:t>
                      </m:r>
                      <m:r>
                        <m:rPr>
                          <m:nor/>
                        </m:rPr>
                        <a:rPr lang="en-US" altLang="zh-CN" sz="2000" i="1">
                          <a:solidFill>
                            <a:srgbClr val="000000"/>
                          </a:solidFill>
                          <a:latin typeface="Times New Roman" panose="02020603050405020304" pitchFamily="18" charset="0"/>
                          <a:ea typeface="宋体" panose="02010600030101010101" pitchFamily="2" charset="-122"/>
                        </a:rPr>
                        <m:t>ћ</m:t>
                      </m:r>
                      <m:r>
                        <m:rPr>
                          <m:nor/>
                        </m:rPr>
                        <a:rPr lang="en-US" altLang="zh-CN" sz="2000">
                          <a:solidFill>
                            <a:srgbClr val="000000"/>
                          </a:solidFill>
                          <a:latin typeface="Times New Roman" panose="02020603050405020304" pitchFamily="18" charset="0"/>
                          <a:ea typeface="宋体" panose="02010600030101010101" pitchFamily="2" charset="-122"/>
                        </a:rPr>
                        <m:t>/</m:t>
                      </m:r>
                      <m:r>
                        <m:rPr>
                          <m:nor/>
                        </m:rPr>
                        <a:rPr lang="en-US" altLang="zh-CN" sz="2000" i="1">
                          <a:solidFill>
                            <a:srgbClr val="000000"/>
                          </a:solidFill>
                          <a:latin typeface="Times New Roman" panose="02020603050405020304" pitchFamily="18" charset="0"/>
                          <a:ea typeface="宋体" panose="02010600030101010101" pitchFamily="2" charset="-122"/>
                        </a:rPr>
                        <m:t>τ</m:t>
                      </m:r>
                    </m:oMath>
                  </m:oMathPara>
                </a14:m>
                <a:endParaRPr lang="zh-CN" altLang="en-US" sz="2000" dirty="0"/>
              </a:p>
            </p:txBody>
          </p:sp>
        </mc:Choice>
        <mc:Fallback xmlns="">
          <p:sp>
            <p:nvSpPr>
              <p:cNvPr id="12" name="矩形 11"/>
              <p:cNvSpPr>
                <a:spLocks noRot="1" noChangeAspect="1" noMove="1" noResize="1" noEditPoints="1" noAdjustHandles="1" noChangeArrowheads="1" noChangeShapeType="1" noTextEdit="1"/>
              </p:cNvSpPr>
              <p:nvPr/>
            </p:nvSpPr>
            <p:spPr>
              <a:xfrm>
                <a:off x="5665439" y="1993871"/>
                <a:ext cx="1137471" cy="400110"/>
              </a:xfrm>
              <a:prstGeom prst="rect">
                <a:avLst/>
              </a:prstGeom>
              <a:blipFill rotWithShape="0">
                <a:blip r:embed="rId6"/>
                <a:stretch>
                  <a:fillRect/>
                </a:stretch>
              </a:blipFill>
            </p:spPr>
            <p:txBody>
              <a:bodyPr/>
              <a:lstStyle/>
              <a:p>
                <a:r>
                  <a:rPr lang="zh-CN" altLang="en-US">
                    <a:noFill/>
                  </a:rPr>
                  <a:t> </a:t>
                </a:r>
              </a:p>
            </p:txBody>
          </p:sp>
        </mc:Fallback>
      </mc:AlternateContent>
      <p:sp>
        <p:nvSpPr>
          <p:cNvPr id="14" name="矩形 13"/>
          <p:cNvSpPr/>
          <p:nvPr/>
        </p:nvSpPr>
        <p:spPr>
          <a:xfrm>
            <a:off x="118997" y="2335605"/>
            <a:ext cx="8906006" cy="646331"/>
          </a:xfrm>
          <a:prstGeom prst="rect">
            <a:avLst/>
          </a:prstGeom>
        </p:spPr>
        <p:txBody>
          <a:bodyPr wrap="square">
            <a:spAutoFit/>
          </a:bodyPr>
          <a:lstStyle/>
          <a:p>
            <a:r>
              <a:rPr lang="en-US" altLang="zh-CN" dirty="0">
                <a:latin typeface="Times New Roman" panose="02020603050405020304" pitchFamily="18" charset="0"/>
                <a:cs typeface="Times New Roman" panose="02020603050405020304" pitchFamily="18" charset="0"/>
              </a:rPr>
              <a:t>The </a:t>
            </a:r>
            <a:r>
              <a:rPr lang="en-US" altLang="zh-CN" i="1" dirty="0" err="1">
                <a:latin typeface="Times New Roman" panose="02020603050405020304" pitchFamily="18" charset="0"/>
                <a:cs typeface="Times New Roman" panose="02020603050405020304" pitchFamily="18" charset="0"/>
              </a:rPr>
              <a:t>ωγ</a:t>
            </a:r>
            <a:r>
              <a:rPr lang="en-US" altLang="zh-CN" i="1" dirty="0">
                <a:latin typeface="Times New Roman" panose="02020603050405020304" pitchFamily="18" charset="0"/>
                <a:cs typeface="Times New Roman" panose="02020603050405020304" pitchFamily="18" charset="0"/>
              </a:rPr>
              <a:t> </a:t>
            </a:r>
            <a:r>
              <a:rPr lang="en-US" altLang="zh-CN" dirty="0">
                <a:latin typeface="Times New Roman" panose="02020603050405020304" pitchFamily="18" charset="0"/>
                <a:cs typeface="Times New Roman" panose="02020603050405020304" pitchFamily="18" charset="0"/>
              </a:rPr>
              <a:t>can be constructed equivalently by combining the level lifetime </a:t>
            </a:r>
            <a:r>
              <a:rPr lang="en-US" altLang="zh-CN" i="1" dirty="0">
                <a:latin typeface="Times New Roman" panose="02020603050405020304" pitchFamily="18" charset="0"/>
                <a:cs typeface="Times New Roman" panose="02020603050405020304" pitchFamily="18" charset="0"/>
              </a:rPr>
              <a:t>τ</a:t>
            </a:r>
            <a:r>
              <a:rPr lang="en-US" altLang="zh-CN" dirty="0">
                <a:latin typeface="Times New Roman" panose="02020603050405020304" pitchFamily="18" charset="0"/>
                <a:cs typeface="Times New Roman" panose="02020603050405020304" pitchFamily="18" charset="0"/>
              </a:rPr>
              <a:t> = </a:t>
            </a:r>
            <a:r>
              <a:rPr lang="en-US" altLang="zh-CN" i="1" dirty="0">
                <a:latin typeface="Times New Roman" panose="02020603050405020304" pitchFamily="18" charset="0"/>
                <a:cs typeface="Times New Roman" panose="02020603050405020304" pitchFamily="18" charset="0"/>
              </a:rPr>
              <a:t>ћ</a:t>
            </a:r>
            <a:r>
              <a:rPr lang="en-US" altLang="zh-CN" dirty="0">
                <a:latin typeface="Times New Roman" panose="02020603050405020304" pitchFamily="18" charset="0"/>
                <a:cs typeface="Times New Roman" panose="02020603050405020304" pitchFamily="18" charset="0"/>
              </a:rPr>
              <a:t> / </a:t>
            </a:r>
            <a:r>
              <a:rPr lang="en-US" altLang="zh-CN" i="1" dirty="0" err="1">
                <a:latin typeface="Times New Roman" panose="02020603050405020304" pitchFamily="18" charset="0"/>
                <a:cs typeface="Times New Roman" panose="02020603050405020304" pitchFamily="18" charset="0"/>
              </a:rPr>
              <a:t>Γ</a:t>
            </a:r>
            <a:r>
              <a:rPr lang="en-US" altLang="zh-CN" baseline="-25000" dirty="0" err="1">
                <a:latin typeface="Times New Roman" panose="02020603050405020304" pitchFamily="18" charset="0"/>
                <a:cs typeface="Times New Roman" panose="02020603050405020304" pitchFamily="18" charset="0"/>
              </a:rPr>
              <a:t>tot</a:t>
            </a:r>
            <a:r>
              <a:rPr lang="en-US" altLang="zh-CN" dirty="0">
                <a:latin typeface="Times New Roman" panose="02020603050405020304" pitchFamily="18" charset="0"/>
                <a:cs typeface="Times New Roman" panose="02020603050405020304" pitchFamily="18" charset="0"/>
              </a:rPr>
              <a:t> and the proton branching ratio </a:t>
            </a:r>
            <a:r>
              <a:rPr lang="en-US" altLang="zh-CN" i="1" dirty="0" err="1">
                <a:solidFill>
                  <a:srgbClr val="000000"/>
                </a:solidFill>
                <a:latin typeface="Times New Roman" panose="02020603050405020304" pitchFamily="18" charset="0"/>
                <a:cs typeface="Times New Roman" panose="02020603050405020304" pitchFamily="18" charset="0"/>
              </a:rPr>
              <a:t>B</a:t>
            </a:r>
            <a:r>
              <a:rPr lang="en-US" altLang="zh-CN" i="1" baseline="-25000" dirty="0" err="1">
                <a:solidFill>
                  <a:srgbClr val="000000"/>
                </a:solidFill>
                <a:latin typeface="Times New Roman" panose="02020603050405020304" pitchFamily="18" charset="0"/>
                <a:cs typeface="Times New Roman" panose="02020603050405020304" pitchFamily="18" charset="0"/>
              </a:rPr>
              <a:t>p</a:t>
            </a:r>
            <a:r>
              <a:rPr lang="en-US" altLang="zh-CN" i="1" baseline="-25000" dirty="0">
                <a:solidFill>
                  <a:srgbClr val="000000"/>
                </a:solidFill>
                <a:latin typeface="Times New Roman" panose="02020603050405020304" pitchFamily="18" charset="0"/>
                <a:cs typeface="Times New Roman" panose="02020603050405020304" pitchFamily="18" charset="0"/>
              </a:rPr>
              <a:t> </a:t>
            </a:r>
            <a:r>
              <a:rPr lang="en-US" altLang="zh-CN" i="1" dirty="0">
                <a:solidFill>
                  <a:srgbClr val="000000"/>
                </a:solidFill>
                <a:latin typeface="Times New Roman" panose="02020603050405020304" pitchFamily="18" charset="0"/>
                <a:cs typeface="Times New Roman" panose="02020603050405020304" pitchFamily="18" charset="0"/>
              </a:rPr>
              <a:t>=</a:t>
            </a:r>
            <a:r>
              <a:rPr lang="en-US" altLang="zh-CN" i="1" baseline="-25000" dirty="0">
                <a:solidFill>
                  <a:srgbClr val="000000"/>
                </a:solidFill>
                <a:latin typeface="Times New Roman" panose="02020603050405020304" pitchFamily="18" charset="0"/>
                <a:cs typeface="Times New Roman" panose="02020603050405020304" pitchFamily="18" charset="0"/>
              </a:rPr>
              <a:t> </a:t>
            </a:r>
            <a:r>
              <a:rPr lang="en-US" altLang="zh-CN" i="1" dirty="0" err="1">
                <a:solidFill>
                  <a:srgbClr val="000000"/>
                </a:solidFill>
                <a:latin typeface="Times New Roman" panose="02020603050405020304" pitchFamily="18" charset="0"/>
                <a:cs typeface="Times New Roman" panose="02020603050405020304" pitchFamily="18" charset="0"/>
              </a:rPr>
              <a:t>Γ</a:t>
            </a:r>
            <a:r>
              <a:rPr lang="en-US" altLang="zh-CN" i="1" baseline="-25000" dirty="0" err="1">
                <a:latin typeface="Times New Roman" panose="02020603050405020304" pitchFamily="18" charset="0"/>
                <a:cs typeface="Times New Roman" panose="02020603050405020304" pitchFamily="18" charset="0"/>
              </a:rPr>
              <a:t>p</a:t>
            </a:r>
            <a:r>
              <a:rPr lang="en-US" altLang="zh-CN" i="1" baseline="-25000" dirty="0">
                <a:latin typeface="Times New Roman" panose="02020603050405020304" pitchFamily="18" charset="0"/>
                <a:cs typeface="Times New Roman" panose="02020603050405020304" pitchFamily="18" charset="0"/>
              </a:rPr>
              <a:t> </a:t>
            </a:r>
            <a:r>
              <a:rPr lang="en-US" altLang="zh-CN" dirty="0">
                <a:latin typeface="Times New Roman" panose="02020603050405020304" pitchFamily="18" charset="0"/>
                <a:cs typeface="Times New Roman" panose="02020603050405020304" pitchFamily="18" charset="0"/>
              </a:rPr>
              <a:t>/ </a:t>
            </a:r>
            <a:r>
              <a:rPr lang="en-US" altLang="zh-CN" i="1" dirty="0" err="1">
                <a:solidFill>
                  <a:srgbClr val="000000"/>
                </a:solidFill>
                <a:latin typeface="Times New Roman" panose="02020603050405020304" pitchFamily="18" charset="0"/>
                <a:cs typeface="Times New Roman" panose="02020603050405020304" pitchFamily="18" charset="0"/>
              </a:rPr>
              <a:t>Γ</a:t>
            </a:r>
            <a:r>
              <a:rPr lang="en-US" altLang="zh-CN" baseline="-25000" dirty="0" err="1">
                <a:latin typeface="Times New Roman" panose="02020603050405020304" pitchFamily="18" charset="0"/>
                <a:cs typeface="Times New Roman" panose="02020603050405020304" pitchFamily="18" charset="0"/>
              </a:rPr>
              <a:t>tot</a:t>
            </a:r>
            <a:r>
              <a:rPr lang="en-US" altLang="zh-CN" i="1" baseline="-25000" dirty="0">
                <a:latin typeface="Times New Roman" panose="02020603050405020304" pitchFamily="18" charset="0"/>
                <a:cs typeface="Times New Roman" panose="02020603050405020304" pitchFamily="18" charset="0"/>
              </a:rPr>
              <a:t> </a:t>
            </a:r>
            <a:r>
              <a:rPr lang="en-US" altLang="zh-CN" dirty="0">
                <a:latin typeface="Times New Roman" panose="02020603050405020304" pitchFamily="18" charset="0"/>
                <a:cs typeface="Times New Roman" panose="02020603050405020304" pitchFamily="18" charset="0"/>
              </a:rPr>
              <a:t>using the following expression:</a:t>
            </a:r>
            <a:endParaRPr lang="zh-CN" altLang="en-US" dirty="0">
              <a:latin typeface="Times New Roman" panose="02020603050405020304" pitchFamily="18" charset="0"/>
              <a:cs typeface="Times New Roman" panose="02020603050405020304" pitchFamily="18" charset="0"/>
            </a:endParaRPr>
          </a:p>
        </p:txBody>
      </p:sp>
      <p:sp>
        <p:nvSpPr>
          <p:cNvPr id="15" name="矩形 14"/>
          <p:cNvSpPr/>
          <p:nvPr/>
        </p:nvSpPr>
        <p:spPr>
          <a:xfrm>
            <a:off x="118997" y="3619988"/>
            <a:ext cx="8192692" cy="369332"/>
          </a:xfrm>
          <a:prstGeom prst="rect">
            <a:avLst/>
          </a:prstGeom>
        </p:spPr>
        <p:txBody>
          <a:bodyPr wrap="none">
            <a:spAutoFit/>
          </a:bodyPr>
          <a:lstStyle/>
          <a:p>
            <a:r>
              <a:rPr lang="en-US" altLang="zh-CN" dirty="0">
                <a:solidFill>
                  <a:srgbClr val="000000"/>
                </a:solidFill>
                <a:latin typeface="Times New Roman" panose="02020603050405020304" pitchFamily="18" charset="0"/>
                <a:cs typeface="Times New Roman" panose="02020603050405020304" pitchFamily="18" charset="0"/>
              </a:rPr>
              <a:t>Similarly, for an (</a:t>
            </a:r>
            <a:r>
              <a:rPr lang="en-US" altLang="zh-CN" i="1" dirty="0">
                <a:solidFill>
                  <a:srgbClr val="000000"/>
                </a:solidFill>
                <a:latin typeface="Times New Roman" panose="02020603050405020304" pitchFamily="18" charset="0"/>
                <a:cs typeface="Times New Roman" panose="02020603050405020304" pitchFamily="18" charset="0"/>
              </a:rPr>
              <a:t>α,γ</a:t>
            </a:r>
            <a:r>
              <a:rPr lang="en-US" altLang="zh-CN" dirty="0">
                <a:solidFill>
                  <a:srgbClr val="000000"/>
                </a:solidFill>
                <a:latin typeface="Times New Roman" panose="02020603050405020304" pitchFamily="18" charset="0"/>
                <a:cs typeface="Times New Roman" panose="02020603050405020304" pitchFamily="18" charset="0"/>
              </a:rPr>
              <a:t>) reaction, like the </a:t>
            </a:r>
            <a:r>
              <a:rPr lang="en-US" altLang="zh-CN" baseline="30000" dirty="0">
                <a:solidFill>
                  <a:srgbClr val="000000"/>
                </a:solidFill>
                <a:latin typeface="Times New Roman" panose="02020603050405020304" pitchFamily="18" charset="0"/>
                <a:cs typeface="Times New Roman" panose="02020603050405020304" pitchFamily="18" charset="0"/>
              </a:rPr>
              <a:t>15</a:t>
            </a:r>
            <a:r>
              <a:rPr lang="en-US" altLang="zh-CN" dirty="0">
                <a:solidFill>
                  <a:srgbClr val="000000"/>
                </a:solidFill>
                <a:latin typeface="Times New Roman" panose="02020603050405020304" pitchFamily="18" charset="0"/>
                <a:cs typeface="Times New Roman" panose="02020603050405020304" pitchFamily="18" charset="0"/>
              </a:rPr>
              <a:t>O(</a:t>
            </a:r>
            <a:r>
              <a:rPr lang="en-US" altLang="zh-CN" i="1" dirty="0">
                <a:solidFill>
                  <a:srgbClr val="000000"/>
                </a:solidFill>
                <a:latin typeface="Times New Roman" panose="02020603050405020304" pitchFamily="18" charset="0"/>
                <a:cs typeface="Times New Roman" panose="02020603050405020304" pitchFamily="18" charset="0"/>
              </a:rPr>
              <a:t>α,γ</a:t>
            </a:r>
            <a:r>
              <a:rPr lang="en-US" altLang="zh-CN" dirty="0">
                <a:solidFill>
                  <a:srgbClr val="000000"/>
                </a:solidFill>
                <a:latin typeface="Times New Roman" panose="02020603050405020304" pitchFamily="18" charset="0"/>
                <a:cs typeface="Times New Roman" panose="02020603050405020304" pitchFamily="18" charset="0"/>
              </a:rPr>
              <a:t>)</a:t>
            </a:r>
            <a:r>
              <a:rPr lang="en-US" altLang="zh-CN" baseline="30000" dirty="0">
                <a:solidFill>
                  <a:srgbClr val="000000"/>
                </a:solidFill>
                <a:latin typeface="Times New Roman" panose="02020603050405020304" pitchFamily="18" charset="0"/>
                <a:cs typeface="Times New Roman" panose="02020603050405020304" pitchFamily="18" charset="0"/>
              </a:rPr>
              <a:t>19</a:t>
            </a:r>
            <a:r>
              <a:rPr lang="en-US" altLang="zh-CN" dirty="0">
                <a:solidFill>
                  <a:srgbClr val="000000"/>
                </a:solidFill>
                <a:latin typeface="Times New Roman" panose="02020603050405020304" pitchFamily="18" charset="0"/>
                <a:cs typeface="Times New Roman" panose="02020603050405020304" pitchFamily="18" charset="0"/>
              </a:rPr>
              <a:t>Ne reaction, the </a:t>
            </a:r>
            <a:r>
              <a:rPr lang="en-US" altLang="zh-CN" i="1" dirty="0" err="1">
                <a:latin typeface="Times New Roman" panose="02020603050405020304" pitchFamily="18" charset="0"/>
                <a:cs typeface="Times New Roman" panose="02020603050405020304" pitchFamily="18" charset="0"/>
              </a:rPr>
              <a:t>ωγ</a:t>
            </a:r>
            <a:r>
              <a:rPr lang="en-US" altLang="zh-CN" dirty="0">
                <a:latin typeface="Times New Roman" panose="02020603050405020304" pitchFamily="18" charset="0"/>
                <a:cs typeface="Times New Roman" panose="02020603050405020304" pitchFamily="18" charset="0"/>
              </a:rPr>
              <a:t> can be given by</a:t>
            </a:r>
            <a:endParaRPr lang="zh-CN" altLang="en-US" dirty="0"/>
          </a:p>
        </p:txBody>
      </p:sp>
      <p:sp>
        <p:nvSpPr>
          <p:cNvPr id="17" name="矩形 16"/>
          <p:cNvSpPr/>
          <p:nvPr/>
        </p:nvSpPr>
        <p:spPr>
          <a:xfrm>
            <a:off x="118997" y="1993871"/>
            <a:ext cx="7797452" cy="369332"/>
          </a:xfrm>
          <a:prstGeom prst="rect">
            <a:avLst/>
          </a:prstGeom>
        </p:spPr>
        <p:txBody>
          <a:bodyPr wrap="square">
            <a:spAutoFit/>
          </a:bodyPr>
          <a:lstStyle/>
          <a:p>
            <a:r>
              <a:rPr lang="en-US" altLang="zh-CN" dirty="0">
                <a:latin typeface="Times New Roman" panose="02020603050405020304" pitchFamily="18" charset="0"/>
                <a:cs typeface="Times New Roman" panose="02020603050405020304" pitchFamily="18" charset="0"/>
              </a:rPr>
              <a:t>The mean lifetime </a:t>
            </a:r>
            <a:r>
              <a:rPr lang="en-US" altLang="zh-CN" i="1" dirty="0">
                <a:latin typeface="Times New Roman" panose="02020603050405020304" pitchFamily="18" charset="0"/>
                <a:cs typeface="Times New Roman" panose="02020603050405020304" pitchFamily="18" charset="0"/>
              </a:rPr>
              <a:t>τ </a:t>
            </a:r>
            <a:r>
              <a:rPr lang="en-US" altLang="zh-CN" dirty="0">
                <a:latin typeface="Times New Roman" panose="02020603050405020304" pitchFamily="18" charset="0"/>
                <a:cs typeface="Times New Roman" panose="02020603050405020304" pitchFamily="18" charset="0"/>
              </a:rPr>
              <a:t>and total decay width </a:t>
            </a:r>
            <a:r>
              <a:rPr lang="en-US" altLang="zh-CN" i="1" dirty="0" err="1">
                <a:latin typeface="Times New Roman" panose="02020603050405020304" pitchFamily="18" charset="0"/>
                <a:cs typeface="Times New Roman" panose="02020603050405020304" pitchFamily="18" charset="0"/>
              </a:rPr>
              <a:t>Γ</a:t>
            </a:r>
            <a:r>
              <a:rPr lang="en-US" altLang="zh-CN" baseline="-25000" dirty="0" err="1">
                <a:latin typeface="Times New Roman" panose="02020603050405020304" pitchFamily="18" charset="0"/>
                <a:cs typeface="Times New Roman" panose="02020603050405020304" pitchFamily="18" charset="0"/>
              </a:rPr>
              <a:t>tot</a:t>
            </a:r>
            <a:r>
              <a:rPr lang="en-US" altLang="zh-CN" baseline="-25000" dirty="0">
                <a:latin typeface="Times New Roman" panose="02020603050405020304" pitchFamily="18" charset="0"/>
                <a:cs typeface="Times New Roman" panose="02020603050405020304" pitchFamily="18" charset="0"/>
              </a:rPr>
              <a:t>  </a:t>
            </a:r>
            <a:r>
              <a:rPr lang="en-US" altLang="zh-CN" dirty="0">
                <a:latin typeface="Times New Roman" panose="02020603050405020304" pitchFamily="18" charset="0"/>
                <a:cs typeface="Times New Roman" panose="02020603050405020304" pitchFamily="18" charset="0"/>
              </a:rPr>
              <a:t>are related by</a:t>
            </a:r>
            <a:endParaRPr lang="zh-CN" altLang="en-US" dirty="0">
              <a:latin typeface="Times New Roman" panose="02020603050405020304" pitchFamily="18" charset="0"/>
              <a:cs typeface="Times New Roman" panose="02020603050405020304" pitchFamily="18" charset="0"/>
            </a:endParaRPr>
          </a:p>
        </p:txBody>
      </p:sp>
      <mc:AlternateContent xmlns:mc="http://schemas.openxmlformats.org/markup-compatibility/2006" xmlns:a14="http://schemas.microsoft.com/office/drawing/2010/main">
        <mc:Choice Requires="a14">
          <p:sp>
            <p:nvSpPr>
              <p:cNvPr id="18" name="矩形 17"/>
              <p:cNvSpPr/>
              <p:nvPr/>
            </p:nvSpPr>
            <p:spPr>
              <a:xfrm>
                <a:off x="185304" y="5226279"/>
                <a:ext cx="8507760" cy="675185"/>
              </a:xfrm>
              <a:prstGeom prst="rect">
                <a:avLst/>
              </a:prstGeom>
            </p:spPr>
            <p:txBody>
              <a:bodyPr wrap="square">
                <a:spAutoFit/>
              </a:bodyPr>
              <a:lstStyle/>
              <a:p>
                <a:pPr/>
                <a14:m>
                  <m:oMathPara xmlns:m="http://schemas.openxmlformats.org/officeDocument/2006/math">
                    <m:oMathParaPr>
                      <m:jc m:val="left"/>
                    </m:oMathParaPr>
                    <m:oMath xmlns:m="http://schemas.openxmlformats.org/officeDocument/2006/math">
                      <m:r>
                        <a:rPr lang="zh-CN" altLang="en-US" i="1">
                          <a:latin typeface="Cambria Math" panose="02040503050406030204" pitchFamily="18" charset="0"/>
                        </a:rPr>
                        <m:t>𝜔𝛾</m:t>
                      </m:r>
                      <m:r>
                        <a:rPr lang="zh-CN" altLang="en-US" i="0">
                          <a:latin typeface="Cambria Math" panose="02040503050406030204" pitchFamily="18" charset="0"/>
                        </a:rPr>
                        <m:t>=</m:t>
                      </m:r>
                      <m:f>
                        <m:fPr>
                          <m:ctrlPr>
                            <a:rPr lang="zh-CN" altLang="en-US" i="1">
                              <a:latin typeface="Cambria Math" panose="02040503050406030204" pitchFamily="18" charset="0"/>
                            </a:rPr>
                          </m:ctrlPr>
                        </m:fPr>
                        <m:num>
                          <m:r>
                            <a:rPr lang="zh-CN" altLang="en-US" i="0">
                              <a:latin typeface="Cambria Math" panose="02040503050406030204" pitchFamily="18" charset="0"/>
                            </a:rPr>
                            <m:t>2</m:t>
                          </m:r>
                          <m:sSub>
                            <m:sSubPr>
                              <m:ctrlPr>
                                <a:rPr lang="zh-CN" altLang="en-US" i="1">
                                  <a:latin typeface="Cambria Math" panose="02040503050406030204" pitchFamily="18" charset="0"/>
                                </a:rPr>
                              </m:ctrlPr>
                            </m:sSubPr>
                            <m:e>
                              <m:r>
                                <a:rPr lang="zh-CN" altLang="en-US" i="1">
                                  <a:latin typeface="Cambria Math" panose="02040503050406030204" pitchFamily="18" charset="0"/>
                                </a:rPr>
                                <m:t>𝐽</m:t>
                              </m:r>
                            </m:e>
                            <m:sub>
                              <m:r>
                                <a:rPr lang="zh-CN" altLang="en-US" i="1">
                                  <a:latin typeface="Cambria Math" panose="02040503050406030204" pitchFamily="18" charset="0"/>
                                </a:rPr>
                                <m:t>𝑟</m:t>
                              </m:r>
                            </m:sub>
                          </m:sSub>
                          <m:r>
                            <a:rPr lang="zh-CN" altLang="en-US" i="0">
                              <a:latin typeface="Cambria Math" panose="02040503050406030204" pitchFamily="18" charset="0"/>
                            </a:rPr>
                            <m:t>+1</m:t>
                          </m:r>
                        </m:num>
                        <m:den>
                          <m:d>
                            <m:dPr>
                              <m:ctrlPr>
                                <a:rPr lang="zh-CN" altLang="en-US" i="1">
                                  <a:latin typeface="Cambria Math" panose="02040503050406030204" pitchFamily="18" charset="0"/>
                                </a:rPr>
                              </m:ctrlPr>
                            </m:dPr>
                            <m:e>
                              <m:sSub>
                                <m:sSubPr>
                                  <m:ctrlPr>
                                    <a:rPr lang="zh-CN" altLang="en-US" i="1">
                                      <a:latin typeface="Cambria Math" panose="02040503050406030204" pitchFamily="18" charset="0"/>
                                    </a:rPr>
                                  </m:ctrlPr>
                                </m:sSubPr>
                                <m:e>
                                  <m:r>
                                    <a:rPr lang="zh-CN" altLang="en-US" i="0">
                                      <a:latin typeface="Cambria Math" panose="02040503050406030204" pitchFamily="18" charset="0"/>
                                    </a:rPr>
                                    <m:t>2</m:t>
                                  </m:r>
                                  <m:r>
                                    <a:rPr lang="zh-CN" altLang="en-US" i="1">
                                      <a:latin typeface="Cambria Math" panose="02040503050406030204" pitchFamily="18" charset="0"/>
                                    </a:rPr>
                                    <m:t>𝐽</m:t>
                                  </m:r>
                                </m:e>
                                <m:sub>
                                  <m:r>
                                    <a:rPr lang="zh-CN" altLang="en-US" i="1">
                                      <a:latin typeface="Cambria Math" panose="02040503050406030204" pitchFamily="18" charset="0"/>
                                    </a:rPr>
                                    <m:t>𝑇</m:t>
                                  </m:r>
                                </m:sub>
                              </m:sSub>
                              <m:r>
                                <a:rPr lang="zh-CN" altLang="en-US" i="0">
                                  <a:latin typeface="Cambria Math" panose="02040503050406030204" pitchFamily="18" charset="0"/>
                                </a:rPr>
                                <m:t>+1</m:t>
                              </m:r>
                            </m:e>
                          </m:d>
                        </m:den>
                      </m:f>
                      <m:sSub>
                        <m:sSubPr>
                          <m:ctrlPr>
                            <a:rPr lang="zh-CN" altLang="en-US" i="1">
                              <a:latin typeface="Cambria Math" panose="02040503050406030204" pitchFamily="18" charset="0"/>
                            </a:rPr>
                          </m:ctrlPr>
                        </m:sSubPr>
                        <m:e>
                          <m:sSub>
                            <m:sSubPr>
                              <m:ctrlPr>
                                <a:rPr lang="zh-CN" altLang="en-US" i="1">
                                  <a:latin typeface="Cambria Math" panose="02040503050406030204" pitchFamily="18" charset="0"/>
                                </a:rPr>
                              </m:ctrlPr>
                            </m:sSubPr>
                            <m:e>
                              <m:r>
                                <a:rPr lang="zh-CN" altLang="en-US" i="1">
                                  <a:latin typeface="Cambria Math" panose="02040503050406030204" pitchFamily="18" charset="0"/>
                                </a:rPr>
                                <m:t>𝐵</m:t>
                              </m:r>
                            </m:e>
                            <m:sub>
                              <m:r>
                                <a:rPr lang="zh-CN" altLang="en-US" i="1">
                                  <a:latin typeface="Cambria Math" panose="02040503050406030204" pitchFamily="18" charset="0"/>
                                </a:rPr>
                                <m:t>𝛼</m:t>
                              </m:r>
                            </m:sub>
                          </m:sSub>
                          <m:d>
                            <m:dPr>
                              <m:ctrlPr>
                                <a:rPr lang="zh-CN" altLang="en-US" i="1">
                                  <a:latin typeface="Cambria Math" panose="02040503050406030204" pitchFamily="18" charset="0"/>
                                </a:rPr>
                              </m:ctrlPr>
                            </m:dPr>
                            <m:e>
                              <m:r>
                                <a:rPr lang="zh-CN" altLang="en-US" i="0">
                                  <a:latin typeface="Cambria Math" panose="02040503050406030204" pitchFamily="18" charset="0"/>
                                </a:rPr>
                                <m:t>1−</m:t>
                              </m:r>
                              <m:sSub>
                                <m:sSubPr>
                                  <m:ctrlPr>
                                    <a:rPr lang="zh-CN" altLang="en-US" i="1">
                                      <a:latin typeface="Cambria Math" panose="02040503050406030204" pitchFamily="18" charset="0"/>
                                    </a:rPr>
                                  </m:ctrlPr>
                                </m:sSubPr>
                                <m:e>
                                  <m:r>
                                    <a:rPr lang="zh-CN" altLang="en-US" i="1">
                                      <a:latin typeface="Cambria Math" panose="02040503050406030204" pitchFamily="18" charset="0"/>
                                    </a:rPr>
                                    <m:t>𝐵</m:t>
                                  </m:r>
                                </m:e>
                                <m:sub>
                                  <m:r>
                                    <a:rPr lang="zh-CN" altLang="en-US" i="1">
                                      <a:latin typeface="Cambria Math" panose="02040503050406030204" pitchFamily="18" charset="0"/>
                                    </a:rPr>
                                    <m:t>𝛼</m:t>
                                  </m:r>
                                </m:sub>
                              </m:sSub>
                            </m:e>
                          </m:d>
                          <m:sSub>
                            <m:sSubPr>
                              <m:ctrlPr>
                                <a:rPr lang="zh-CN" altLang="en-US" i="1">
                                  <a:latin typeface="Cambria Math" panose="02040503050406030204" pitchFamily="18" charset="0"/>
                                </a:rPr>
                              </m:ctrlPr>
                            </m:sSubPr>
                            <m:e>
                              <m:r>
                                <a:rPr lang="zh-CN" altLang="en-US" i="1">
                                  <a:latin typeface="Cambria Math" panose="02040503050406030204" pitchFamily="18" charset="0"/>
                                </a:rPr>
                                <m:t>𝛤</m:t>
                              </m:r>
                            </m:e>
                            <m:sub>
                              <m:r>
                                <m:rPr>
                                  <m:sty m:val="p"/>
                                </m:rPr>
                                <a:rPr lang="zh-CN" altLang="en-US" i="0">
                                  <a:latin typeface="Cambria Math" panose="02040503050406030204" pitchFamily="18" charset="0"/>
                                </a:rPr>
                                <m:t>tot</m:t>
                              </m:r>
                            </m:sub>
                          </m:sSub>
                          <m:r>
                            <a:rPr lang="zh-CN" altLang="en-US" i="0">
                              <a:latin typeface="Cambria Math" panose="02040503050406030204" pitchFamily="18" charset="0"/>
                            </a:rPr>
                            <m:t>=</m:t>
                          </m:r>
                          <m:f>
                            <m:fPr>
                              <m:ctrlPr>
                                <a:rPr lang="zh-CN" altLang="en-US" i="1">
                                  <a:latin typeface="Cambria Math" panose="02040503050406030204" pitchFamily="18" charset="0"/>
                                </a:rPr>
                              </m:ctrlPr>
                            </m:fPr>
                            <m:num>
                              <m:r>
                                <a:rPr lang="zh-CN" altLang="en-US" i="0">
                                  <a:latin typeface="Cambria Math" panose="02040503050406030204" pitchFamily="18" charset="0"/>
                                </a:rPr>
                                <m:t>2</m:t>
                              </m:r>
                              <m:sSub>
                                <m:sSubPr>
                                  <m:ctrlPr>
                                    <a:rPr lang="zh-CN" altLang="en-US" i="1">
                                      <a:latin typeface="Cambria Math" panose="02040503050406030204" pitchFamily="18" charset="0"/>
                                    </a:rPr>
                                  </m:ctrlPr>
                                </m:sSubPr>
                                <m:e>
                                  <m:r>
                                    <a:rPr lang="zh-CN" altLang="en-US" i="1">
                                      <a:latin typeface="Cambria Math" panose="02040503050406030204" pitchFamily="18" charset="0"/>
                                    </a:rPr>
                                    <m:t>𝐽</m:t>
                                  </m:r>
                                </m:e>
                                <m:sub>
                                  <m:r>
                                    <a:rPr lang="zh-CN" altLang="en-US" i="1">
                                      <a:latin typeface="Cambria Math" panose="02040503050406030204" pitchFamily="18" charset="0"/>
                                    </a:rPr>
                                    <m:t>𝑟</m:t>
                                  </m:r>
                                </m:sub>
                              </m:sSub>
                              <m:r>
                                <a:rPr lang="zh-CN" altLang="en-US" i="0">
                                  <a:latin typeface="Cambria Math" panose="02040503050406030204" pitchFamily="18" charset="0"/>
                                </a:rPr>
                                <m:t>+1</m:t>
                              </m:r>
                            </m:num>
                            <m:den>
                              <m:d>
                                <m:dPr>
                                  <m:ctrlPr>
                                    <a:rPr lang="zh-CN" altLang="en-US" i="1">
                                      <a:latin typeface="Cambria Math" panose="02040503050406030204" pitchFamily="18" charset="0"/>
                                    </a:rPr>
                                  </m:ctrlPr>
                                </m:dPr>
                                <m:e>
                                  <m:sSub>
                                    <m:sSubPr>
                                      <m:ctrlPr>
                                        <a:rPr lang="zh-CN" altLang="en-US" i="1">
                                          <a:latin typeface="Cambria Math" panose="02040503050406030204" pitchFamily="18" charset="0"/>
                                        </a:rPr>
                                      </m:ctrlPr>
                                    </m:sSubPr>
                                    <m:e>
                                      <m:r>
                                        <a:rPr lang="zh-CN" altLang="en-US" i="0">
                                          <a:latin typeface="Cambria Math" panose="02040503050406030204" pitchFamily="18" charset="0"/>
                                        </a:rPr>
                                        <m:t>2</m:t>
                                      </m:r>
                                      <m:r>
                                        <a:rPr lang="zh-CN" altLang="en-US" i="1">
                                          <a:latin typeface="Cambria Math" panose="02040503050406030204" pitchFamily="18" charset="0"/>
                                        </a:rPr>
                                        <m:t>𝐽</m:t>
                                      </m:r>
                                    </m:e>
                                    <m:sub>
                                      <m:r>
                                        <a:rPr lang="zh-CN" altLang="en-US" i="1">
                                          <a:latin typeface="Cambria Math" panose="02040503050406030204" pitchFamily="18" charset="0"/>
                                        </a:rPr>
                                        <m:t>𝑇</m:t>
                                      </m:r>
                                    </m:sub>
                                  </m:sSub>
                                  <m:r>
                                    <a:rPr lang="zh-CN" altLang="en-US" i="0">
                                      <a:latin typeface="Cambria Math" panose="02040503050406030204" pitchFamily="18" charset="0"/>
                                    </a:rPr>
                                    <m:t>+1</m:t>
                                  </m:r>
                                </m:e>
                              </m:d>
                            </m:den>
                          </m:f>
                          <m:r>
                            <a:rPr lang="zh-CN" altLang="en-US" i="1">
                              <a:latin typeface="Cambria Math" panose="02040503050406030204" pitchFamily="18" charset="0"/>
                            </a:rPr>
                            <m:t>𝐵</m:t>
                          </m:r>
                        </m:e>
                        <m:sub>
                          <m:r>
                            <a:rPr lang="zh-CN" altLang="en-US" i="1">
                              <a:latin typeface="Cambria Math" panose="02040503050406030204" pitchFamily="18" charset="0"/>
                            </a:rPr>
                            <m:t>𝛼</m:t>
                          </m:r>
                        </m:sub>
                      </m:sSub>
                      <m:d>
                        <m:dPr>
                          <m:ctrlPr>
                            <a:rPr lang="zh-CN" altLang="en-US" i="1">
                              <a:latin typeface="Cambria Math" panose="02040503050406030204" pitchFamily="18" charset="0"/>
                            </a:rPr>
                          </m:ctrlPr>
                        </m:dPr>
                        <m:e>
                          <m:r>
                            <a:rPr lang="zh-CN" altLang="en-US" i="0">
                              <a:latin typeface="Cambria Math" panose="02040503050406030204" pitchFamily="18" charset="0"/>
                            </a:rPr>
                            <m:t>1−</m:t>
                          </m:r>
                          <m:sSub>
                            <m:sSubPr>
                              <m:ctrlPr>
                                <a:rPr lang="zh-CN" altLang="en-US" i="1">
                                  <a:latin typeface="Cambria Math" panose="02040503050406030204" pitchFamily="18" charset="0"/>
                                </a:rPr>
                              </m:ctrlPr>
                            </m:sSubPr>
                            <m:e>
                              <m:r>
                                <a:rPr lang="zh-CN" altLang="en-US" i="1">
                                  <a:latin typeface="Cambria Math" panose="02040503050406030204" pitchFamily="18" charset="0"/>
                                </a:rPr>
                                <m:t>𝐵</m:t>
                              </m:r>
                            </m:e>
                            <m:sub>
                              <m:r>
                                <a:rPr lang="zh-CN" altLang="en-US" i="1">
                                  <a:latin typeface="Cambria Math" panose="02040503050406030204" pitchFamily="18" charset="0"/>
                                </a:rPr>
                                <m:t>𝛼</m:t>
                              </m:r>
                            </m:sub>
                          </m:sSub>
                        </m:e>
                      </m:d>
                      <m:f>
                        <m:fPr>
                          <m:ctrlPr>
                            <a:rPr lang="zh-CN" altLang="en-US" i="1">
                              <a:latin typeface="Cambria Math" panose="02040503050406030204" pitchFamily="18" charset="0"/>
                            </a:rPr>
                          </m:ctrlPr>
                        </m:fPr>
                        <m:num>
                          <m:r>
                            <a:rPr lang="zh-CN" altLang="en-US" i="0">
                              <a:latin typeface="Cambria Math" panose="02040503050406030204" pitchFamily="18" charset="0"/>
                            </a:rPr>
                            <m:t>ℏ</m:t>
                          </m:r>
                        </m:num>
                        <m:den>
                          <m:r>
                            <a:rPr lang="zh-CN" altLang="en-US" i="1">
                              <a:latin typeface="Cambria Math" panose="02040503050406030204" pitchFamily="18" charset="0"/>
                            </a:rPr>
                            <m:t>𝜏</m:t>
                          </m:r>
                        </m:den>
                      </m:f>
                      <m:r>
                        <a:rPr lang="en-US" altLang="zh-CN" i="1">
                          <a:latin typeface="Cambria Math" panose="02040503050406030204" pitchFamily="18" charset="0"/>
                        </a:rPr>
                        <m:t>=</m:t>
                      </m:r>
                      <m:f>
                        <m:fPr>
                          <m:ctrlPr>
                            <a:rPr lang="zh-CN" altLang="en-US" i="1">
                              <a:latin typeface="Cambria Math" panose="02040503050406030204" pitchFamily="18" charset="0"/>
                            </a:rPr>
                          </m:ctrlPr>
                        </m:fPr>
                        <m:num>
                          <m:d>
                            <m:dPr>
                              <m:ctrlPr>
                                <a:rPr lang="en-US" altLang="zh-CN" i="1" smtClean="0">
                                  <a:latin typeface="Cambria Math" panose="02040503050406030204" pitchFamily="18" charset="0"/>
                                </a:rPr>
                              </m:ctrlPr>
                            </m:dPr>
                            <m:e>
                              <m:r>
                                <a:rPr lang="zh-CN" altLang="en-US">
                                  <a:latin typeface="Cambria Math" panose="02040503050406030204" pitchFamily="18" charset="0"/>
                                </a:rPr>
                                <m:t>2</m:t>
                              </m:r>
                              <m:sSub>
                                <m:sSubPr>
                                  <m:ctrlPr>
                                    <a:rPr lang="zh-CN" altLang="en-US" i="1">
                                      <a:latin typeface="Cambria Math" panose="02040503050406030204" pitchFamily="18" charset="0"/>
                                    </a:rPr>
                                  </m:ctrlPr>
                                </m:sSubPr>
                                <m:e>
                                  <m:r>
                                    <a:rPr lang="zh-CN" altLang="en-US" i="1">
                                      <a:latin typeface="Cambria Math" panose="02040503050406030204" pitchFamily="18" charset="0"/>
                                    </a:rPr>
                                    <m:t>𝐽</m:t>
                                  </m:r>
                                </m:e>
                                <m:sub>
                                  <m:r>
                                    <a:rPr lang="en-US" altLang="zh-CN" i="1">
                                      <a:latin typeface="Cambria Math" panose="02040503050406030204" pitchFamily="18" charset="0"/>
                                    </a:rPr>
                                    <m:t>𝑟</m:t>
                                  </m:r>
                                </m:sub>
                              </m:sSub>
                              <m:r>
                                <a:rPr lang="zh-CN" altLang="en-US">
                                  <a:latin typeface="Cambria Math" panose="02040503050406030204" pitchFamily="18" charset="0"/>
                                </a:rPr>
                                <m:t>+1</m:t>
                              </m:r>
                            </m:e>
                          </m:d>
                          <m:sSub>
                            <m:sSubPr>
                              <m:ctrlPr>
                                <a:rPr lang="zh-CN" altLang="en-US" i="1">
                                  <a:latin typeface="Cambria Math" panose="02040503050406030204" pitchFamily="18" charset="0"/>
                                </a:rPr>
                              </m:ctrlPr>
                            </m:sSubPr>
                            <m:e>
                              <m:r>
                                <a:rPr lang="zh-CN" altLang="en-US" i="1">
                                  <a:latin typeface="Cambria Math" panose="02040503050406030204" pitchFamily="18" charset="0"/>
                                </a:rPr>
                                <m:t>𝐵</m:t>
                              </m:r>
                            </m:e>
                            <m:sub>
                              <m:r>
                                <a:rPr lang="zh-CN" altLang="en-US" i="1">
                                  <a:latin typeface="Cambria Math" panose="02040503050406030204" pitchFamily="18" charset="0"/>
                                </a:rPr>
                                <m:t>𝛼</m:t>
                              </m:r>
                            </m:sub>
                          </m:sSub>
                          <m:d>
                            <m:dPr>
                              <m:ctrlPr>
                                <a:rPr lang="en-US" altLang="zh-CN" i="1" smtClean="0">
                                  <a:latin typeface="Cambria Math" panose="02040503050406030204" pitchFamily="18" charset="0"/>
                                </a:rPr>
                              </m:ctrlPr>
                            </m:dPr>
                            <m:e>
                              <m:r>
                                <a:rPr lang="zh-CN" altLang="en-US">
                                  <a:latin typeface="Cambria Math" panose="02040503050406030204" pitchFamily="18" charset="0"/>
                                </a:rPr>
                                <m:t>1−</m:t>
                              </m:r>
                              <m:sSub>
                                <m:sSubPr>
                                  <m:ctrlPr>
                                    <a:rPr lang="zh-CN" altLang="en-US" i="1">
                                      <a:latin typeface="Cambria Math" panose="02040503050406030204" pitchFamily="18" charset="0"/>
                                    </a:rPr>
                                  </m:ctrlPr>
                                </m:sSubPr>
                                <m:e>
                                  <m:r>
                                    <a:rPr lang="zh-CN" altLang="en-US" i="1">
                                      <a:latin typeface="Cambria Math" panose="02040503050406030204" pitchFamily="18" charset="0"/>
                                    </a:rPr>
                                    <m:t>𝐵</m:t>
                                  </m:r>
                                </m:e>
                                <m:sub>
                                  <m:r>
                                    <a:rPr lang="zh-CN" altLang="en-US" i="1">
                                      <a:latin typeface="Cambria Math" panose="02040503050406030204" pitchFamily="18" charset="0"/>
                                    </a:rPr>
                                    <m:t>𝛼</m:t>
                                  </m:r>
                                </m:sub>
                              </m:sSub>
                            </m:e>
                          </m:d>
                          <m:r>
                            <a:rPr lang="zh-CN" altLang="en-US">
                              <a:latin typeface="Cambria Math" panose="02040503050406030204" pitchFamily="18" charset="0"/>
                            </a:rPr>
                            <m:t>ℏ</m:t>
                          </m:r>
                        </m:num>
                        <m:den>
                          <m:r>
                            <a:rPr lang="en-US" altLang="zh-CN" i="1">
                              <a:latin typeface="Cambria Math" panose="02040503050406030204" pitchFamily="18" charset="0"/>
                            </a:rPr>
                            <m:t>2</m:t>
                          </m:r>
                          <m:r>
                            <a:rPr lang="zh-CN" altLang="en-US" i="1">
                              <a:latin typeface="Cambria Math" panose="02040503050406030204" pitchFamily="18" charset="0"/>
                            </a:rPr>
                            <m:t>𝜏</m:t>
                          </m:r>
                        </m:den>
                      </m:f>
                    </m:oMath>
                  </m:oMathPara>
                </a14:m>
                <a:endParaRPr lang="zh-CN" altLang="en-US" dirty="0"/>
              </a:p>
            </p:txBody>
          </p:sp>
        </mc:Choice>
        <mc:Fallback xmlns="">
          <p:sp>
            <p:nvSpPr>
              <p:cNvPr id="18" name="矩形 17"/>
              <p:cNvSpPr>
                <a:spLocks noRot="1" noChangeAspect="1" noMove="1" noResize="1" noEditPoints="1" noAdjustHandles="1" noChangeArrowheads="1" noChangeShapeType="1" noTextEdit="1"/>
              </p:cNvSpPr>
              <p:nvPr/>
            </p:nvSpPr>
            <p:spPr>
              <a:xfrm>
                <a:off x="185304" y="5226279"/>
                <a:ext cx="8507760" cy="675185"/>
              </a:xfrm>
              <a:prstGeom prst="rect">
                <a:avLst/>
              </a:prstGeom>
              <a:blipFill rotWithShape="0">
                <a:blip r:embed="rId7"/>
                <a:stretch>
                  <a:fillRect/>
                </a:stretch>
              </a:blipFill>
            </p:spPr>
            <p:txBody>
              <a:bodyPr/>
              <a:lstStyle/>
              <a:p>
                <a:r>
                  <a:rPr lang="zh-CN" altLang="en-US">
                    <a:noFill/>
                  </a:rPr>
                  <a:t> </a:t>
                </a:r>
              </a:p>
            </p:txBody>
          </p:sp>
        </mc:Fallback>
      </mc:AlternateContent>
      <mc:AlternateContent xmlns:mc="http://schemas.openxmlformats.org/markup-compatibility/2006" xmlns:a14="http://schemas.microsoft.com/office/drawing/2010/main">
        <mc:Choice Requires="a14">
          <p:sp>
            <p:nvSpPr>
              <p:cNvPr id="19" name="矩形 18"/>
              <p:cNvSpPr/>
              <p:nvPr/>
            </p:nvSpPr>
            <p:spPr>
              <a:xfrm>
                <a:off x="2867158" y="4799981"/>
                <a:ext cx="1166986" cy="369332"/>
              </a:xfrm>
              <a:prstGeom prst="rect">
                <a:avLst/>
              </a:prstGeom>
            </p:spPr>
            <p:txBody>
              <a:bodyPr wrap="none">
                <a:spAutoFit/>
              </a:bodyPr>
              <a:lstStyle/>
              <a:p>
                <a:pPr/>
                <a14:m>
                  <m:oMathPara xmlns:m="http://schemas.openxmlformats.org/officeDocument/2006/math">
                    <m:oMathParaPr>
                      <m:jc m:val="centerGroup"/>
                    </m:oMathParaPr>
                    <m:oMath xmlns:m="http://schemas.openxmlformats.org/officeDocument/2006/math">
                      <m:sSub>
                        <m:sSubPr>
                          <m:ctrlPr>
                            <a:rPr lang="zh-CN" altLang="en-US" i="1" smtClean="0">
                              <a:latin typeface="Cambria Math" panose="02040503050406030204" pitchFamily="18" charset="0"/>
                            </a:rPr>
                          </m:ctrlPr>
                        </m:sSubPr>
                        <m:e>
                          <m:r>
                            <a:rPr lang="zh-CN" altLang="en-US" i="1">
                              <a:latin typeface="Cambria Math" panose="02040503050406030204" pitchFamily="18" charset="0"/>
                            </a:rPr>
                            <m:t>𝐽</m:t>
                          </m:r>
                        </m:e>
                        <m:sub>
                          <m:r>
                            <a:rPr lang="en-US" altLang="zh-CN" b="0" i="1" smtClean="0">
                              <a:latin typeface="Cambria Math" panose="02040503050406030204" pitchFamily="18" charset="0"/>
                            </a:rPr>
                            <m:t>𝑇</m:t>
                          </m:r>
                        </m:sub>
                      </m:sSub>
                      <m:r>
                        <a:rPr lang="en-US" altLang="zh-CN" b="0" i="1" smtClean="0">
                          <a:latin typeface="Cambria Math" panose="02040503050406030204" pitchFamily="18" charset="0"/>
                        </a:rPr>
                        <m:t>=1/2</m:t>
                      </m:r>
                      <m:r>
                        <a:rPr lang="zh-CN" altLang="en-US" i="1">
                          <a:latin typeface="Cambria Math" panose="02040503050406030204" pitchFamily="18" charset="0"/>
                        </a:rPr>
                        <m:t> </m:t>
                      </m:r>
                    </m:oMath>
                  </m:oMathPara>
                </a14:m>
                <a:endParaRPr lang="zh-CN" altLang="en-US" dirty="0"/>
              </a:p>
            </p:txBody>
          </p:sp>
        </mc:Choice>
        <mc:Fallback xmlns="">
          <p:sp>
            <p:nvSpPr>
              <p:cNvPr id="19" name="矩形 18"/>
              <p:cNvSpPr>
                <a:spLocks noRot="1" noChangeAspect="1" noMove="1" noResize="1" noEditPoints="1" noAdjustHandles="1" noChangeArrowheads="1" noChangeShapeType="1" noTextEdit="1"/>
              </p:cNvSpPr>
              <p:nvPr/>
            </p:nvSpPr>
            <p:spPr>
              <a:xfrm>
                <a:off x="2867158" y="4799981"/>
                <a:ext cx="1166986" cy="369332"/>
              </a:xfrm>
              <a:prstGeom prst="rect">
                <a:avLst/>
              </a:prstGeom>
              <a:blipFill rotWithShape="0">
                <a:blip r:embed="rId8"/>
                <a:stretch>
                  <a:fillRect b="-13115"/>
                </a:stretch>
              </a:blipFill>
            </p:spPr>
            <p:txBody>
              <a:bodyPr/>
              <a:lstStyle/>
              <a:p>
                <a:r>
                  <a:rPr lang="zh-CN" altLang="en-US">
                    <a:noFill/>
                  </a:rPr>
                  <a:t> </a:t>
                </a:r>
              </a:p>
            </p:txBody>
          </p:sp>
        </mc:Fallback>
      </mc:AlternateContent>
    </p:spTree>
    <p:extLst>
      <p:ext uri="{BB962C8B-B14F-4D97-AF65-F5344CB8AC3E}">
        <p14:creationId xmlns:p14="http://schemas.microsoft.com/office/powerpoint/2010/main" val="2507771579"/>
      </p:ext>
    </p:extLst>
  </p:cSld>
  <p:clrMapOvr>
    <a:masterClrMapping/>
  </p:clrMapOvr>
</p:sld>
</file>

<file path=ppt/slides/slide5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a:extLst>
              <a:ext uri="{FF2B5EF4-FFF2-40B4-BE49-F238E27FC236}">
                <a16:creationId xmlns:a16="http://schemas.microsoft.com/office/drawing/2014/main" id="{134CC736-D96C-4C8E-AF4B-1BFB742D0453}"/>
              </a:ext>
            </a:extLst>
          </p:cNvPr>
          <p:cNvSpPr txBox="1"/>
          <p:nvPr/>
        </p:nvSpPr>
        <p:spPr>
          <a:xfrm>
            <a:off x="0" y="0"/>
            <a:ext cx="9144000" cy="1477328"/>
          </a:xfrm>
          <a:prstGeom prst="rect">
            <a:avLst/>
          </a:prstGeom>
          <a:noFill/>
        </p:spPr>
        <p:txBody>
          <a:bodyPr wrap="square">
            <a:spAutoFit/>
          </a:bodyPr>
          <a:lstStyle/>
          <a:p>
            <a:r>
              <a:rPr lang="en-US" dirty="0">
                <a:latin typeface="Cambria" panose="02040503050406030204" pitchFamily="18" charset="0"/>
                <a:ea typeface="Cambria" panose="02040503050406030204" pitchFamily="18" charset="0"/>
              </a:rPr>
              <a:t>analysis_chain_unpacked_e21010.C</a:t>
            </a:r>
          </a:p>
          <a:p>
            <a:r>
              <a:rPr lang="en-US" sz="1800" dirty="0">
                <a:solidFill>
                  <a:srgbClr val="008000"/>
                </a:solidFill>
                <a:latin typeface="Cambria" panose="02040503050406030204" pitchFamily="18" charset="0"/>
                <a:ea typeface="Cambria" panose="02040503050406030204" pitchFamily="18" charset="0"/>
              </a:rPr>
              <a:t>// chain unpacked runs, old tree is h101 and new tree is h102.</a:t>
            </a:r>
          </a:p>
          <a:p>
            <a:endParaRPr lang="en-US" sz="1800" dirty="0">
              <a:solidFill>
                <a:srgbClr val="008000"/>
              </a:solidFill>
              <a:latin typeface="Cambria" panose="02040503050406030204" pitchFamily="18" charset="0"/>
              <a:ea typeface="Cambria" panose="02040503050406030204" pitchFamily="18" charset="0"/>
            </a:endParaRPr>
          </a:p>
          <a:p>
            <a:r>
              <a:rPr lang="en-US" dirty="0" err="1">
                <a:latin typeface="Cambria" panose="02040503050406030204" pitchFamily="18" charset="0"/>
                <a:ea typeface="Cambria" panose="02040503050406030204" pitchFamily="18" charset="0"/>
              </a:rPr>
              <a:t>analysis_chain_sorted</a:t>
            </a:r>
            <a:r>
              <a:rPr lang="en-US" dirty="0">
                <a:latin typeface="Cambria" panose="02040503050406030204" pitchFamily="18" charset="0"/>
                <a:ea typeface="Cambria" panose="02040503050406030204" pitchFamily="18" charset="0"/>
              </a:rPr>
              <a:t>_ e21010.C</a:t>
            </a:r>
          </a:p>
          <a:p>
            <a:r>
              <a:rPr lang="en-US" sz="1800" dirty="0">
                <a:solidFill>
                  <a:srgbClr val="008000"/>
                </a:solidFill>
                <a:latin typeface="Cambria" panose="02040503050406030204" pitchFamily="18" charset="0"/>
                <a:ea typeface="Cambria" panose="02040503050406030204" pitchFamily="18" charset="0"/>
              </a:rPr>
              <a:t>// chain sorted runs, old tree is a101 and new tree is a102.</a:t>
            </a:r>
            <a:endParaRPr lang="en-US" dirty="0">
              <a:latin typeface="Cambria" panose="02040503050406030204" pitchFamily="18" charset="0"/>
              <a:ea typeface="Cambria" panose="02040503050406030204" pitchFamily="18" charset="0"/>
            </a:endParaRPr>
          </a:p>
        </p:txBody>
      </p:sp>
    </p:spTree>
    <p:extLst>
      <p:ext uri="{BB962C8B-B14F-4D97-AF65-F5344CB8AC3E}">
        <p14:creationId xmlns:p14="http://schemas.microsoft.com/office/powerpoint/2010/main" val="2348991450"/>
      </p:ext>
    </p:extLst>
  </p:cSld>
  <p:clrMapOvr>
    <a:masterClrMapping/>
  </p:clrMapOvr>
</p:sld>
</file>

<file path=ppt/slides/slide5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E1ECDC44-4E86-41C1-8BA5-D769AB642EDC}"/>
              </a:ext>
            </a:extLst>
          </p:cNvPr>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104172" y="675767"/>
            <a:ext cx="5734050" cy="2057400"/>
          </a:xfrm>
          <a:prstGeom prst="rect">
            <a:avLst/>
          </a:prstGeom>
        </p:spPr>
      </p:pic>
      <p:sp>
        <p:nvSpPr>
          <p:cNvPr id="4" name="TextBox 3">
            <a:extLst>
              <a:ext uri="{FF2B5EF4-FFF2-40B4-BE49-F238E27FC236}">
                <a16:creationId xmlns:a16="http://schemas.microsoft.com/office/drawing/2014/main" id="{3A294CD3-CCC8-4325-A0AC-508BF8BB8037}"/>
              </a:ext>
            </a:extLst>
          </p:cNvPr>
          <p:cNvSpPr txBox="1"/>
          <p:nvPr/>
        </p:nvSpPr>
        <p:spPr>
          <a:xfrm>
            <a:off x="0" y="29436"/>
            <a:ext cx="6182718" cy="646331"/>
          </a:xfrm>
          <a:prstGeom prst="rect">
            <a:avLst/>
          </a:prstGeom>
          <a:noFill/>
        </p:spPr>
        <p:txBody>
          <a:bodyPr wrap="none" rtlCol="0">
            <a:spAutoFit/>
          </a:bodyPr>
          <a:lstStyle/>
          <a:p>
            <a:r>
              <a:rPr lang="en-US" altLang="zh-CN" dirty="0"/>
              <a:t> </a:t>
            </a:r>
            <a:r>
              <a:rPr lang="en-US" altLang="zh-CN" dirty="0" err="1"/>
              <a:t>TFile</a:t>
            </a:r>
            <a:r>
              <a:rPr lang="en-US" altLang="zh-CN" dirty="0"/>
              <a:t> *_file0 = </a:t>
            </a:r>
            <a:r>
              <a:rPr lang="en-US" altLang="zh-CN" dirty="0" err="1"/>
              <a:t>TFile</a:t>
            </a:r>
            <a:r>
              <a:rPr lang="en-US" altLang="zh-CN" dirty="0"/>
              <a:t>::Open("F:/e21010/sorted/085_000m.root")</a:t>
            </a:r>
          </a:p>
          <a:p>
            <a:r>
              <a:rPr lang="en-US" dirty="0"/>
              <a:t>a101-&gt;Scan("mul:FE:id","","",1,283)</a:t>
            </a:r>
          </a:p>
        </p:txBody>
      </p:sp>
      <p:sp>
        <p:nvSpPr>
          <p:cNvPr id="6" name="TextBox 5">
            <a:extLst>
              <a:ext uri="{FF2B5EF4-FFF2-40B4-BE49-F238E27FC236}">
                <a16:creationId xmlns:a16="http://schemas.microsoft.com/office/drawing/2014/main" id="{F8395FE6-D38A-4814-80E8-EC179A009E63}"/>
              </a:ext>
            </a:extLst>
          </p:cNvPr>
          <p:cNvSpPr txBox="1"/>
          <p:nvPr/>
        </p:nvSpPr>
        <p:spPr>
          <a:xfrm>
            <a:off x="0" y="2765913"/>
            <a:ext cx="9144000" cy="2308324"/>
          </a:xfrm>
          <a:prstGeom prst="rect">
            <a:avLst/>
          </a:prstGeom>
          <a:noFill/>
        </p:spPr>
        <p:txBody>
          <a:bodyPr wrap="square">
            <a:spAutoFit/>
          </a:bodyPr>
          <a:lstStyle/>
          <a:p>
            <a:r>
              <a:rPr lang="en-US" sz="1600" dirty="0">
                <a:solidFill>
                  <a:srgbClr val="0000FF"/>
                </a:solidFill>
                <a:latin typeface="Cambria" panose="02040503050406030204" pitchFamily="18" charset="0"/>
                <a:ea typeface="Cambria" panose="02040503050406030204" pitchFamily="18" charset="0"/>
                <a:cs typeface="Times New Roman" panose="02020603050405020304" pitchFamily="18" charset="0"/>
              </a:rPr>
              <a:t>for</a:t>
            </a:r>
            <a:r>
              <a:rPr lang="en-US" sz="1600" dirty="0">
                <a:solidFill>
                  <a:srgbClr val="000000"/>
                </a:solidFill>
                <a:latin typeface="Cambria" panose="02040503050406030204" pitchFamily="18" charset="0"/>
                <a:ea typeface="Cambria" panose="02040503050406030204" pitchFamily="18" charset="0"/>
                <a:cs typeface="Times New Roman" panose="02020603050405020304" pitchFamily="18" charset="0"/>
              </a:rPr>
              <a:t> (</a:t>
            </a:r>
            <a:r>
              <a:rPr lang="en-US" sz="1600" dirty="0">
                <a:solidFill>
                  <a:srgbClr val="0000FF"/>
                </a:solidFill>
                <a:latin typeface="Cambria" panose="02040503050406030204" pitchFamily="18" charset="0"/>
                <a:ea typeface="Cambria" panose="02040503050406030204" pitchFamily="18" charset="0"/>
                <a:cs typeface="Times New Roman" panose="02020603050405020304" pitchFamily="18" charset="0"/>
              </a:rPr>
              <a:t>int</a:t>
            </a:r>
            <a:r>
              <a:rPr lang="en-US" sz="1600" dirty="0">
                <a:solidFill>
                  <a:srgbClr val="000000"/>
                </a:solidFill>
                <a:latin typeface="Cambria" panose="02040503050406030204" pitchFamily="18" charset="0"/>
                <a:ea typeface="Cambria" panose="02040503050406030204" pitchFamily="18" charset="0"/>
                <a:cs typeface="Times New Roman" panose="02020603050405020304" pitchFamily="18" charset="0"/>
              </a:rPr>
              <a:t> </a:t>
            </a:r>
            <a:r>
              <a:rPr lang="en-US" sz="1600" dirty="0">
                <a:solidFill>
                  <a:srgbClr val="000080"/>
                </a:solidFill>
                <a:latin typeface="Cambria" panose="02040503050406030204" pitchFamily="18" charset="0"/>
                <a:ea typeface="Cambria" panose="02040503050406030204" pitchFamily="18" charset="0"/>
                <a:cs typeface="Times New Roman" panose="02020603050405020304" pitchFamily="18" charset="0"/>
              </a:rPr>
              <a:t>ii</a:t>
            </a:r>
            <a:r>
              <a:rPr lang="en-US" sz="1600" dirty="0">
                <a:solidFill>
                  <a:srgbClr val="000000"/>
                </a:solidFill>
                <a:latin typeface="Cambria" panose="02040503050406030204" pitchFamily="18" charset="0"/>
                <a:ea typeface="Cambria" panose="02040503050406030204" pitchFamily="18" charset="0"/>
                <a:cs typeface="Times New Roman" panose="02020603050405020304" pitchFamily="18" charset="0"/>
              </a:rPr>
              <a:t> = 0; </a:t>
            </a:r>
            <a:r>
              <a:rPr lang="en-US" sz="1600" dirty="0">
                <a:solidFill>
                  <a:srgbClr val="000080"/>
                </a:solidFill>
                <a:latin typeface="Cambria" panose="02040503050406030204" pitchFamily="18" charset="0"/>
                <a:ea typeface="Cambria" panose="02040503050406030204" pitchFamily="18" charset="0"/>
                <a:cs typeface="Times New Roman" panose="02020603050405020304" pitchFamily="18" charset="0"/>
              </a:rPr>
              <a:t>ii</a:t>
            </a:r>
            <a:r>
              <a:rPr lang="en-US" sz="1600" dirty="0">
                <a:solidFill>
                  <a:srgbClr val="000000"/>
                </a:solidFill>
                <a:latin typeface="Cambria" panose="02040503050406030204" pitchFamily="18" charset="0"/>
                <a:ea typeface="Cambria" panose="02040503050406030204" pitchFamily="18" charset="0"/>
                <a:cs typeface="Times New Roman" panose="02020603050405020304" pitchFamily="18" charset="0"/>
              </a:rPr>
              <a:t> &lt; </a:t>
            </a:r>
            <a:r>
              <a:rPr lang="en-US" sz="1600" dirty="0" err="1">
                <a:solidFill>
                  <a:srgbClr val="000080"/>
                </a:solidFill>
                <a:latin typeface="Cambria" panose="02040503050406030204" pitchFamily="18" charset="0"/>
                <a:ea typeface="Cambria" panose="02040503050406030204" pitchFamily="18" charset="0"/>
                <a:cs typeface="Times New Roman" panose="02020603050405020304" pitchFamily="18" charset="0"/>
              </a:rPr>
              <a:t>mul</a:t>
            </a:r>
            <a:r>
              <a:rPr lang="en-US" sz="1600" dirty="0">
                <a:solidFill>
                  <a:srgbClr val="000000"/>
                </a:solidFill>
                <a:latin typeface="Cambria" panose="02040503050406030204" pitchFamily="18" charset="0"/>
                <a:ea typeface="Cambria" panose="02040503050406030204" pitchFamily="18" charset="0"/>
                <a:cs typeface="Times New Roman" panose="02020603050405020304" pitchFamily="18" charset="0"/>
              </a:rPr>
              <a:t>; </a:t>
            </a:r>
            <a:r>
              <a:rPr lang="en-US" sz="1600" dirty="0">
                <a:solidFill>
                  <a:srgbClr val="000080"/>
                </a:solidFill>
                <a:latin typeface="Cambria" panose="02040503050406030204" pitchFamily="18" charset="0"/>
                <a:ea typeface="Cambria" panose="02040503050406030204" pitchFamily="18" charset="0"/>
                <a:cs typeface="Times New Roman" panose="02020603050405020304" pitchFamily="18" charset="0"/>
              </a:rPr>
              <a:t>ii</a:t>
            </a:r>
            <a:r>
              <a:rPr lang="en-US" sz="1600" dirty="0">
                <a:solidFill>
                  <a:srgbClr val="000000"/>
                </a:solidFill>
                <a:latin typeface="Cambria" panose="02040503050406030204" pitchFamily="18" charset="0"/>
                <a:ea typeface="Cambria" panose="02040503050406030204" pitchFamily="18" charset="0"/>
                <a:cs typeface="Times New Roman" panose="02020603050405020304" pitchFamily="18" charset="0"/>
              </a:rPr>
              <a:t>++) </a:t>
            </a:r>
            <a:r>
              <a:rPr lang="en-US" sz="1600" dirty="0">
                <a:solidFill>
                  <a:srgbClr val="008000"/>
                </a:solidFill>
                <a:latin typeface="Cambria" panose="02040503050406030204" pitchFamily="18" charset="0"/>
                <a:ea typeface="Cambria" panose="02040503050406030204" pitchFamily="18" charset="0"/>
                <a:cs typeface="Times New Roman" panose="02020603050405020304" pitchFamily="18" charset="0"/>
              </a:rPr>
              <a:t>//</a:t>
            </a:r>
            <a:r>
              <a:rPr lang="en-US" sz="1600" dirty="0" err="1">
                <a:solidFill>
                  <a:srgbClr val="008000"/>
                </a:solidFill>
                <a:latin typeface="Cambria" panose="02040503050406030204" pitchFamily="18" charset="0"/>
                <a:ea typeface="Cambria" panose="02040503050406030204" pitchFamily="18" charset="0"/>
                <a:cs typeface="Times New Roman" panose="02020603050405020304" pitchFamily="18" charset="0"/>
              </a:rPr>
              <a:t>mul</a:t>
            </a:r>
            <a:r>
              <a:rPr lang="en-US" sz="1600" dirty="0">
                <a:solidFill>
                  <a:srgbClr val="008000"/>
                </a:solidFill>
                <a:latin typeface="Cambria" panose="02040503050406030204" pitchFamily="18" charset="0"/>
                <a:ea typeface="Cambria" panose="02040503050406030204" pitchFamily="18" charset="0"/>
                <a:cs typeface="Times New Roman" panose="02020603050405020304" pitchFamily="18" charset="0"/>
              </a:rPr>
              <a:t> is the number of hits (recorded channels) in each event</a:t>
            </a:r>
            <a:endParaRPr lang="en-US" sz="1600" dirty="0">
              <a:solidFill>
                <a:srgbClr val="000000"/>
              </a:solidFill>
              <a:latin typeface="Cambria" panose="02040503050406030204" pitchFamily="18" charset="0"/>
              <a:ea typeface="Cambria" panose="02040503050406030204" pitchFamily="18" charset="0"/>
              <a:cs typeface="Times New Roman" panose="02020603050405020304" pitchFamily="18" charset="0"/>
            </a:endParaRPr>
          </a:p>
          <a:p>
            <a:r>
              <a:rPr lang="en-US" sz="1600" dirty="0">
                <a:solidFill>
                  <a:srgbClr val="000000"/>
                </a:solidFill>
                <a:latin typeface="Cambria" panose="02040503050406030204" pitchFamily="18" charset="0"/>
                <a:ea typeface="Cambria" panose="02040503050406030204" pitchFamily="18" charset="0"/>
                <a:cs typeface="Times New Roman" panose="02020603050405020304" pitchFamily="18" charset="0"/>
              </a:rPr>
              <a:t>{</a:t>
            </a:r>
            <a:r>
              <a:rPr lang="en-US" sz="1600" dirty="0">
                <a:solidFill>
                  <a:srgbClr val="008000"/>
                </a:solidFill>
                <a:latin typeface="Cambria" panose="02040503050406030204" pitchFamily="18" charset="0"/>
                <a:ea typeface="Cambria" panose="02040503050406030204" pitchFamily="18" charset="0"/>
                <a:cs typeface="Times New Roman" panose="02020603050405020304" pitchFamily="18" charset="0"/>
              </a:rPr>
              <a:t>// find which detector FE[ii] is based on id[ii]</a:t>
            </a:r>
            <a:endParaRPr lang="en-US" sz="1600" dirty="0">
              <a:solidFill>
                <a:srgbClr val="000000"/>
              </a:solidFill>
              <a:latin typeface="Cambria" panose="02040503050406030204" pitchFamily="18" charset="0"/>
              <a:ea typeface="Cambria" panose="02040503050406030204" pitchFamily="18" charset="0"/>
              <a:cs typeface="Times New Roman" panose="02020603050405020304" pitchFamily="18" charset="0"/>
            </a:endParaRPr>
          </a:p>
          <a:p>
            <a:r>
              <a:rPr lang="en-US" sz="1600" dirty="0">
                <a:solidFill>
                  <a:srgbClr val="0000FF"/>
                </a:solidFill>
                <a:latin typeface="Cambria" panose="02040503050406030204" pitchFamily="18" charset="0"/>
                <a:ea typeface="Cambria" panose="02040503050406030204" pitchFamily="18" charset="0"/>
                <a:cs typeface="Times New Roman" panose="02020603050405020304" pitchFamily="18" charset="0"/>
              </a:rPr>
              <a:t>	if</a:t>
            </a:r>
            <a:r>
              <a:rPr lang="en-US" sz="1600" dirty="0">
                <a:solidFill>
                  <a:srgbClr val="000000"/>
                </a:solidFill>
                <a:latin typeface="Cambria" panose="02040503050406030204" pitchFamily="18" charset="0"/>
                <a:ea typeface="Cambria" panose="02040503050406030204" pitchFamily="18" charset="0"/>
                <a:cs typeface="Times New Roman" panose="02020603050405020304" pitchFamily="18" charset="0"/>
              </a:rPr>
              <a:t> (</a:t>
            </a:r>
            <a:r>
              <a:rPr lang="en-US" sz="1600" dirty="0">
                <a:solidFill>
                  <a:srgbClr val="000080"/>
                </a:solidFill>
                <a:latin typeface="Cambria" panose="02040503050406030204" pitchFamily="18" charset="0"/>
                <a:ea typeface="Cambria" panose="02040503050406030204" pitchFamily="18" charset="0"/>
                <a:cs typeface="Times New Roman" panose="02020603050405020304" pitchFamily="18" charset="0"/>
              </a:rPr>
              <a:t>FE</a:t>
            </a:r>
            <a:r>
              <a:rPr lang="en-US" sz="1600" dirty="0">
                <a:solidFill>
                  <a:srgbClr val="000000"/>
                </a:solidFill>
                <a:latin typeface="Cambria" panose="02040503050406030204" pitchFamily="18" charset="0"/>
                <a:ea typeface="Cambria" panose="02040503050406030204" pitchFamily="18" charset="0"/>
                <a:cs typeface="Times New Roman" panose="02020603050405020304" pitchFamily="18" charset="0"/>
              </a:rPr>
              <a:t>[</a:t>
            </a:r>
            <a:r>
              <a:rPr lang="en-US" sz="1600" dirty="0">
                <a:solidFill>
                  <a:srgbClr val="000080"/>
                </a:solidFill>
                <a:latin typeface="Cambria" panose="02040503050406030204" pitchFamily="18" charset="0"/>
                <a:ea typeface="Cambria" panose="02040503050406030204" pitchFamily="18" charset="0"/>
                <a:cs typeface="Times New Roman" panose="02020603050405020304" pitchFamily="18" charset="0"/>
              </a:rPr>
              <a:t>ii</a:t>
            </a:r>
            <a:r>
              <a:rPr lang="en-US" sz="1600" dirty="0">
                <a:solidFill>
                  <a:srgbClr val="000000"/>
                </a:solidFill>
                <a:latin typeface="Cambria" panose="02040503050406030204" pitchFamily="18" charset="0"/>
                <a:ea typeface="Cambria" panose="02040503050406030204" pitchFamily="18" charset="0"/>
                <a:cs typeface="Times New Roman" panose="02020603050405020304" pitchFamily="18" charset="0"/>
              </a:rPr>
              <a:t>] &gt; 0 &amp;&amp; </a:t>
            </a:r>
            <a:r>
              <a:rPr lang="en-US" sz="1600" dirty="0">
                <a:solidFill>
                  <a:srgbClr val="000080"/>
                </a:solidFill>
                <a:latin typeface="Cambria" panose="02040503050406030204" pitchFamily="18" charset="0"/>
                <a:ea typeface="Cambria" panose="02040503050406030204" pitchFamily="18" charset="0"/>
                <a:cs typeface="Times New Roman" panose="02020603050405020304" pitchFamily="18" charset="0"/>
              </a:rPr>
              <a:t>id</a:t>
            </a:r>
            <a:r>
              <a:rPr lang="en-US" sz="1600" dirty="0">
                <a:solidFill>
                  <a:srgbClr val="000000"/>
                </a:solidFill>
                <a:latin typeface="Cambria" panose="02040503050406030204" pitchFamily="18" charset="0"/>
                <a:ea typeface="Cambria" panose="02040503050406030204" pitchFamily="18" charset="0"/>
                <a:cs typeface="Times New Roman" panose="02020603050405020304" pitchFamily="18" charset="0"/>
              </a:rPr>
              <a:t>[</a:t>
            </a:r>
            <a:r>
              <a:rPr lang="en-US" sz="1600" dirty="0">
                <a:solidFill>
                  <a:srgbClr val="000080"/>
                </a:solidFill>
                <a:latin typeface="Cambria" panose="02040503050406030204" pitchFamily="18" charset="0"/>
                <a:ea typeface="Cambria" panose="02040503050406030204" pitchFamily="18" charset="0"/>
                <a:cs typeface="Times New Roman" panose="02020603050405020304" pitchFamily="18" charset="0"/>
              </a:rPr>
              <a:t>ii</a:t>
            </a:r>
            <a:r>
              <a:rPr lang="en-US" sz="1600" dirty="0">
                <a:solidFill>
                  <a:srgbClr val="000000"/>
                </a:solidFill>
                <a:latin typeface="Cambria" panose="02040503050406030204" pitchFamily="18" charset="0"/>
                <a:ea typeface="Cambria" panose="02040503050406030204" pitchFamily="18" charset="0"/>
                <a:cs typeface="Times New Roman" panose="02020603050405020304" pitchFamily="18" charset="0"/>
              </a:rPr>
              <a:t>] == 12)</a:t>
            </a:r>
            <a:r>
              <a:rPr lang="en-US" sz="1600" dirty="0">
                <a:solidFill>
                  <a:srgbClr val="000080"/>
                </a:solidFill>
                <a:latin typeface="Cambria" panose="02040503050406030204" pitchFamily="18" charset="0"/>
                <a:ea typeface="Cambria" panose="02040503050406030204" pitchFamily="18" charset="0"/>
                <a:cs typeface="Times New Roman" panose="02020603050405020304" pitchFamily="18" charset="0"/>
              </a:rPr>
              <a:t> </a:t>
            </a:r>
            <a:r>
              <a:rPr lang="en-US" sz="1600" dirty="0" err="1">
                <a:solidFill>
                  <a:srgbClr val="000080"/>
                </a:solidFill>
                <a:latin typeface="Cambria" panose="02040503050406030204" pitchFamily="18" charset="0"/>
                <a:ea typeface="Cambria" panose="02040503050406030204" pitchFamily="18" charset="0"/>
                <a:cs typeface="Times New Roman" panose="02020603050405020304" pitchFamily="18" charset="0"/>
              </a:rPr>
              <a:t>hG</a:t>
            </a:r>
            <a:r>
              <a:rPr lang="en-US" sz="1600" dirty="0">
                <a:solidFill>
                  <a:srgbClr val="000000"/>
                </a:solidFill>
                <a:latin typeface="Cambria" panose="02040503050406030204" pitchFamily="18" charset="0"/>
                <a:ea typeface="Cambria" panose="02040503050406030204" pitchFamily="18" charset="0"/>
                <a:cs typeface="Times New Roman" panose="02020603050405020304" pitchFamily="18" charset="0"/>
              </a:rPr>
              <a:t>[0]-&gt;</a:t>
            </a:r>
            <a:r>
              <a:rPr lang="en-US" sz="1600" i="1" dirty="0">
                <a:solidFill>
                  <a:srgbClr val="2F4F4F"/>
                </a:solidFill>
                <a:latin typeface="Cambria" panose="02040503050406030204" pitchFamily="18" charset="0"/>
                <a:ea typeface="Cambria" panose="02040503050406030204" pitchFamily="18" charset="0"/>
                <a:cs typeface="Times New Roman" panose="02020603050405020304" pitchFamily="18" charset="0"/>
              </a:rPr>
              <a:t>Fill</a:t>
            </a:r>
            <a:r>
              <a:rPr lang="en-US" sz="1600" i="0" dirty="0">
                <a:solidFill>
                  <a:srgbClr val="000000"/>
                </a:solidFill>
                <a:latin typeface="Cambria" panose="02040503050406030204" pitchFamily="18" charset="0"/>
                <a:ea typeface="Cambria" panose="02040503050406030204" pitchFamily="18" charset="0"/>
                <a:cs typeface="Times New Roman" panose="02020603050405020304" pitchFamily="18" charset="0"/>
              </a:rPr>
              <a:t>(</a:t>
            </a:r>
            <a:r>
              <a:rPr lang="en-US" sz="1600" i="0" dirty="0">
                <a:solidFill>
                  <a:srgbClr val="000080"/>
                </a:solidFill>
                <a:latin typeface="Cambria" panose="02040503050406030204" pitchFamily="18" charset="0"/>
                <a:ea typeface="Cambria" panose="02040503050406030204" pitchFamily="18" charset="0"/>
                <a:cs typeface="Times New Roman" panose="02020603050405020304" pitchFamily="18" charset="0"/>
              </a:rPr>
              <a:t>FE</a:t>
            </a:r>
            <a:r>
              <a:rPr lang="en-US" sz="1600" i="0" dirty="0">
                <a:solidFill>
                  <a:srgbClr val="000000"/>
                </a:solidFill>
                <a:latin typeface="Cambria" panose="02040503050406030204" pitchFamily="18" charset="0"/>
                <a:ea typeface="Cambria" panose="02040503050406030204" pitchFamily="18" charset="0"/>
                <a:cs typeface="Times New Roman" panose="02020603050405020304" pitchFamily="18" charset="0"/>
              </a:rPr>
              <a:t>[</a:t>
            </a:r>
            <a:r>
              <a:rPr lang="en-US" sz="1600" i="0" dirty="0">
                <a:solidFill>
                  <a:srgbClr val="000080"/>
                </a:solidFill>
                <a:latin typeface="Cambria" panose="02040503050406030204" pitchFamily="18" charset="0"/>
                <a:ea typeface="Cambria" panose="02040503050406030204" pitchFamily="18" charset="0"/>
                <a:cs typeface="Times New Roman" panose="02020603050405020304" pitchFamily="18" charset="0"/>
              </a:rPr>
              <a:t>ii</a:t>
            </a:r>
            <a:r>
              <a:rPr lang="en-US" sz="1600" i="0" dirty="0">
                <a:solidFill>
                  <a:srgbClr val="000000"/>
                </a:solidFill>
                <a:latin typeface="Cambria" panose="02040503050406030204" pitchFamily="18" charset="0"/>
                <a:ea typeface="Cambria" panose="02040503050406030204" pitchFamily="18" charset="0"/>
                <a:cs typeface="Times New Roman" panose="02020603050405020304" pitchFamily="18" charset="0"/>
              </a:rPr>
              <a:t>]);</a:t>
            </a:r>
          </a:p>
          <a:p>
            <a:r>
              <a:rPr lang="en-US" sz="1600" i="0" dirty="0">
                <a:solidFill>
                  <a:srgbClr val="0000FF"/>
                </a:solidFill>
                <a:latin typeface="Cambria" panose="02040503050406030204" pitchFamily="18" charset="0"/>
                <a:ea typeface="Cambria" panose="02040503050406030204" pitchFamily="18" charset="0"/>
                <a:cs typeface="Times New Roman" panose="02020603050405020304" pitchFamily="18" charset="0"/>
              </a:rPr>
              <a:t>	if</a:t>
            </a:r>
            <a:r>
              <a:rPr lang="en-US" sz="1600" i="0" dirty="0">
                <a:solidFill>
                  <a:srgbClr val="000000"/>
                </a:solidFill>
                <a:latin typeface="Cambria" panose="02040503050406030204" pitchFamily="18" charset="0"/>
                <a:ea typeface="Cambria" panose="02040503050406030204" pitchFamily="18" charset="0"/>
                <a:cs typeface="Times New Roman" panose="02020603050405020304" pitchFamily="18" charset="0"/>
              </a:rPr>
              <a:t> (</a:t>
            </a:r>
            <a:r>
              <a:rPr lang="en-US" sz="1600" i="0" dirty="0">
                <a:solidFill>
                  <a:srgbClr val="000080"/>
                </a:solidFill>
                <a:latin typeface="Cambria" panose="02040503050406030204" pitchFamily="18" charset="0"/>
                <a:ea typeface="Cambria" panose="02040503050406030204" pitchFamily="18" charset="0"/>
                <a:cs typeface="Times New Roman" panose="02020603050405020304" pitchFamily="18" charset="0"/>
              </a:rPr>
              <a:t>FE</a:t>
            </a:r>
            <a:r>
              <a:rPr lang="en-US" sz="1600" i="0" dirty="0">
                <a:solidFill>
                  <a:srgbClr val="000000"/>
                </a:solidFill>
                <a:latin typeface="Cambria" panose="02040503050406030204" pitchFamily="18" charset="0"/>
                <a:ea typeface="Cambria" panose="02040503050406030204" pitchFamily="18" charset="0"/>
                <a:cs typeface="Times New Roman" panose="02020603050405020304" pitchFamily="18" charset="0"/>
              </a:rPr>
              <a:t>[</a:t>
            </a:r>
            <a:r>
              <a:rPr lang="en-US" sz="1600" i="0" dirty="0">
                <a:solidFill>
                  <a:srgbClr val="000080"/>
                </a:solidFill>
                <a:latin typeface="Cambria" panose="02040503050406030204" pitchFamily="18" charset="0"/>
                <a:ea typeface="Cambria" panose="02040503050406030204" pitchFamily="18" charset="0"/>
                <a:cs typeface="Times New Roman" panose="02020603050405020304" pitchFamily="18" charset="0"/>
              </a:rPr>
              <a:t>ii</a:t>
            </a:r>
            <a:r>
              <a:rPr lang="en-US" sz="1600" i="0" dirty="0">
                <a:solidFill>
                  <a:srgbClr val="000000"/>
                </a:solidFill>
                <a:latin typeface="Cambria" panose="02040503050406030204" pitchFamily="18" charset="0"/>
                <a:ea typeface="Cambria" panose="02040503050406030204" pitchFamily="18" charset="0"/>
                <a:cs typeface="Times New Roman" panose="02020603050405020304" pitchFamily="18" charset="0"/>
              </a:rPr>
              <a:t>] &gt; 0 &amp;&amp; </a:t>
            </a:r>
            <a:r>
              <a:rPr lang="en-US" sz="1600" i="0" dirty="0">
                <a:solidFill>
                  <a:srgbClr val="000080"/>
                </a:solidFill>
                <a:latin typeface="Cambria" panose="02040503050406030204" pitchFamily="18" charset="0"/>
                <a:ea typeface="Cambria" panose="02040503050406030204" pitchFamily="18" charset="0"/>
                <a:cs typeface="Times New Roman" panose="02020603050405020304" pitchFamily="18" charset="0"/>
              </a:rPr>
              <a:t>id</a:t>
            </a:r>
            <a:r>
              <a:rPr lang="en-US" sz="1600" i="0" dirty="0">
                <a:solidFill>
                  <a:srgbClr val="000000"/>
                </a:solidFill>
                <a:latin typeface="Cambria" panose="02040503050406030204" pitchFamily="18" charset="0"/>
                <a:ea typeface="Cambria" panose="02040503050406030204" pitchFamily="18" charset="0"/>
                <a:cs typeface="Times New Roman" panose="02020603050405020304" pitchFamily="18" charset="0"/>
              </a:rPr>
              <a:t>[</a:t>
            </a:r>
            <a:r>
              <a:rPr lang="en-US" sz="1600" i="0" dirty="0">
                <a:solidFill>
                  <a:srgbClr val="000080"/>
                </a:solidFill>
                <a:latin typeface="Cambria" panose="02040503050406030204" pitchFamily="18" charset="0"/>
                <a:ea typeface="Cambria" panose="02040503050406030204" pitchFamily="18" charset="0"/>
                <a:cs typeface="Times New Roman" panose="02020603050405020304" pitchFamily="18" charset="0"/>
              </a:rPr>
              <a:t>ii</a:t>
            </a:r>
            <a:r>
              <a:rPr lang="en-US" sz="1600" i="0" dirty="0">
                <a:solidFill>
                  <a:srgbClr val="000000"/>
                </a:solidFill>
                <a:latin typeface="Cambria" panose="02040503050406030204" pitchFamily="18" charset="0"/>
                <a:ea typeface="Cambria" panose="02040503050406030204" pitchFamily="18" charset="0"/>
                <a:cs typeface="Times New Roman" panose="02020603050405020304" pitchFamily="18" charset="0"/>
              </a:rPr>
              <a:t>] == 13)</a:t>
            </a:r>
            <a:r>
              <a:rPr lang="en-US" sz="1600" i="0" dirty="0">
                <a:solidFill>
                  <a:srgbClr val="000080"/>
                </a:solidFill>
                <a:latin typeface="Cambria" panose="02040503050406030204" pitchFamily="18" charset="0"/>
                <a:ea typeface="Cambria" panose="02040503050406030204" pitchFamily="18" charset="0"/>
                <a:cs typeface="Times New Roman" panose="02020603050405020304" pitchFamily="18" charset="0"/>
              </a:rPr>
              <a:t> </a:t>
            </a:r>
            <a:r>
              <a:rPr lang="en-US" sz="1600" i="0" dirty="0" err="1">
                <a:solidFill>
                  <a:srgbClr val="000080"/>
                </a:solidFill>
                <a:latin typeface="Cambria" panose="02040503050406030204" pitchFamily="18" charset="0"/>
                <a:ea typeface="Cambria" panose="02040503050406030204" pitchFamily="18" charset="0"/>
                <a:cs typeface="Times New Roman" panose="02020603050405020304" pitchFamily="18" charset="0"/>
              </a:rPr>
              <a:t>hG</a:t>
            </a:r>
            <a:r>
              <a:rPr lang="en-US" sz="1600" i="0" dirty="0">
                <a:solidFill>
                  <a:srgbClr val="000000"/>
                </a:solidFill>
                <a:latin typeface="Cambria" panose="02040503050406030204" pitchFamily="18" charset="0"/>
                <a:ea typeface="Cambria" panose="02040503050406030204" pitchFamily="18" charset="0"/>
                <a:cs typeface="Times New Roman" panose="02020603050405020304" pitchFamily="18" charset="0"/>
              </a:rPr>
              <a:t>[1]-&gt;</a:t>
            </a:r>
            <a:r>
              <a:rPr lang="en-US" sz="1600" i="1" dirty="0">
                <a:solidFill>
                  <a:srgbClr val="2F4F4F"/>
                </a:solidFill>
                <a:latin typeface="Cambria" panose="02040503050406030204" pitchFamily="18" charset="0"/>
                <a:ea typeface="Cambria" panose="02040503050406030204" pitchFamily="18" charset="0"/>
                <a:cs typeface="Times New Roman" panose="02020603050405020304" pitchFamily="18" charset="0"/>
              </a:rPr>
              <a:t>Fill</a:t>
            </a:r>
            <a:r>
              <a:rPr lang="en-US" sz="1600" i="0" dirty="0">
                <a:solidFill>
                  <a:srgbClr val="000000"/>
                </a:solidFill>
                <a:latin typeface="Cambria" panose="02040503050406030204" pitchFamily="18" charset="0"/>
                <a:ea typeface="Cambria" panose="02040503050406030204" pitchFamily="18" charset="0"/>
                <a:cs typeface="Times New Roman" panose="02020603050405020304" pitchFamily="18" charset="0"/>
              </a:rPr>
              <a:t>(</a:t>
            </a:r>
            <a:r>
              <a:rPr lang="en-US" sz="1600" i="0" dirty="0">
                <a:solidFill>
                  <a:srgbClr val="000080"/>
                </a:solidFill>
                <a:latin typeface="Cambria" panose="02040503050406030204" pitchFamily="18" charset="0"/>
                <a:ea typeface="Cambria" panose="02040503050406030204" pitchFamily="18" charset="0"/>
                <a:cs typeface="Times New Roman" panose="02020603050405020304" pitchFamily="18" charset="0"/>
              </a:rPr>
              <a:t>FE</a:t>
            </a:r>
            <a:r>
              <a:rPr lang="en-US" sz="1600" i="0" dirty="0">
                <a:solidFill>
                  <a:srgbClr val="000000"/>
                </a:solidFill>
                <a:latin typeface="Cambria" panose="02040503050406030204" pitchFamily="18" charset="0"/>
                <a:ea typeface="Cambria" panose="02040503050406030204" pitchFamily="18" charset="0"/>
                <a:cs typeface="Times New Roman" panose="02020603050405020304" pitchFamily="18" charset="0"/>
              </a:rPr>
              <a:t>[</a:t>
            </a:r>
            <a:r>
              <a:rPr lang="en-US" sz="1600" i="0" dirty="0">
                <a:solidFill>
                  <a:srgbClr val="000080"/>
                </a:solidFill>
                <a:latin typeface="Cambria" panose="02040503050406030204" pitchFamily="18" charset="0"/>
                <a:ea typeface="Cambria" panose="02040503050406030204" pitchFamily="18" charset="0"/>
                <a:cs typeface="Times New Roman" panose="02020603050405020304" pitchFamily="18" charset="0"/>
              </a:rPr>
              <a:t>ii</a:t>
            </a:r>
            <a:r>
              <a:rPr lang="en-US" sz="1600" i="0" dirty="0">
                <a:solidFill>
                  <a:srgbClr val="000000"/>
                </a:solidFill>
                <a:latin typeface="Cambria" panose="02040503050406030204" pitchFamily="18" charset="0"/>
                <a:ea typeface="Cambria" panose="02040503050406030204" pitchFamily="18" charset="0"/>
                <a:cs typeface="Times New Roman" panose="02020603050405020304" pitchFamily="18" charset="0"/>
              </a:rPr>
              <a:t>]);</a:t>
            </a:r>
          </a:p>
          <a:p>
            <a:r>
              <a:rPr lang="en-US" sz="1600" i="0" dirty="0">
                <a:solidFill>
                  <a:srgbClr val="0000FF"/>
                </a:solidFill>
                <a:latin typeface="Cambria" panose="02040503050406030204" pitchFamily="18" charset="0"/>
                <a:ea typeface="Cambria" panose="02040503050406030204" pitchFamily="18" charset="0"/>
                <a:cs typeface="Times New Roman" panose="02020603050405020304" pitchFamily="18" charset="0"/>
              </a:rPr>
              <a:t>	if</a:t>
            </a:r>
            <a:r>
              <a:rPr lang="en-US" sz="1600" i="0" dirty="0">
                <a:solidFill>
                  <a:srgbClr val="000000"/>
                </a:solidFill>
                <a:latin typeface="Cambria" panose="02040503050406030204" pitchFamily="18" charset="0"/>
                <a:ea typeface="Cambria" panose="02040503050406030204" pitchFamily="18" charset="0"/>
                <a:cs typeface="Times New Roman" panose="02020603050405020304" pitchFamily="18" charset="0"/>
              </a:rPr>
              <a:t> (</a:t>
            </a:r>
            <a:r>
              <a:rPr lang="en-US" sz="1600" i="0" dirty="0" err="1">
                <a:solidFill>
                  <a:srgbClr val="000080"/>
                </a:solidFill>
                <a:latin typeface="Cambria" panose="02040503050406030204" pitchFamily="18" charset="0"/>
                <a:ea typeface="Cambria" panose="02040503050406030204" pitchFamily="18" charset="0"/>
                <a:cs typeface="Times New Roman" panose="02020603050405020304" pitchFamily="18" charset="0"/>
              </a:rPr>
              <a:t>i</a:t>
            </a:r>
            <a:r>
              <a:rPr lang="en-US" sz="1600" i="0" dirty="0">
                <a:solidFill>
                  <a:srgbClr val="000000"/>
                </a:solidFill>
                <a:latin typeface="Cambria" panose="02040503050406030204" pitchFamily="18" charset="0"/>
                <a:ea typeface="Cambria" panose="02040503050406030204" pitchFamily="18" charset="0"/>
                <a:cs typeface="Times New Roman" panose="02020603050405020304" pitchFamily="18" charset="0"/>
              </a:rPr>
              <a:t>==283)</a:t>
            </a:r>
          </a:p>
          <a:p>
            <a:r>
              <a:rPr lang="en-US" sz="1600" i="0" dirty="0">
                <a:solidFill>
                  <a:srgbClr val="000000"/>
                </a:solidFill>
                <a:latin typeface="Cambria" panose="02040503050406030204" pitchFamily="18" charset="0"/>
                <a:ea typeface="Cambria" panose="02040503050406030204" pitchFamily="18" charset="0"/>
                <a:cs typeface="Times New Roman" panose="02020603050405020304" pitchFamily="18" charset="0"/>
              </a:rPr>
              <a:t>	{</a:t>
            </a:r>
          </a:p>
          <a:p>
            <a:r>
              <a:rPr lang="en-US" sz="1600" i="0" dirty="0">
                <a:solidFill>
                  <a:srgbClr val="000000"/>
                </a:solidFill>
                <a:latin typeface="Cambria" panose="02040503050406030204" pitchFamily="18" charset="0"/>
                <a:ea typeface="Cambria" panose="02040503050406030204" pitchFamily="18" charset="0"/>
                <a:cs typeface="Times New Roman" panose="02020603050405020304" pitchFamily="18" charset="0"/>
              </a:rPr>
              <a:t>		</a:t>
            </a:r>
            <a:r>
              <a:rPr lang="en-US" sz="1600" i="0" dirty="0" err="1">
                <a:solidFill>
                  <a:srgbClr val="000000"/>
                </a:solidFill>
                <a:latin typeface="Cambria" panose="02040503050406030204" pitchFamily="18" charset="0"/>
                <a:ea typeface="Cambria" panose="02040503050406030204" pitchFamily="18" charset="0"/>
                <a:cs typeface="Times New Roman" panose="02020603050405020304" pitchFamily="18" charset="0"/>
              </a:rPr>
              <a:t>cout</a:t>
            </a:r>
            <a:r>
              <a:rPr lang="en-US" sz="1600" i="0" dirty="0">
                <a:solidFill>
                  <a:srgbClr val="000000"/>
                </a:solidFill>
                <a:latin typeface="Cambria" panose="02040503050406030204" pitchFamily="18" charset="0"/>
                <a:ea typeface="Cambria" panose="02040503050406030204" pitchFamily="18" charset="0"/>
                <a:cs typeface="Times New Roman" panose="02020603050405020304" pitchFamily="18" charset="0"/>
              </a:rPr>
              <a:t> &lt;&lt;</a:t>
            </a:r>
            <a:r>
              <a:rPr lang="en-US" sz="1600" i="0" dirty="0">
                <a:solidFill>
                  <a:srgbClr val="A31515"/>
                </a:solidFill>
                <a:latin typeface="Cambria" panose="02040503050406030204" pitchFamily="18" charset="0"/>
                <a:ea typeface="Cambria" panose="02040503050406030204" pitchFamily="18" charset="0"/>
                <a:cs typeface="Times New Roman" panose="02020603050405020304" pitchFamily="18" charset="0"/>
              </a:rPr>
              <a:t>"Event: "</a:t>
            </a:r>
            <a:r>
              <a:rPr lang="en-US" sz="1600" i="0" dirty="0">
                <a:solidFill>
                  <a:srgbClr val="000000"/>
                </a:solidFill>
                <a:latin typeface="Cambria" panose="02040503050406030204" pitchFamily="18" charset="0"/>
                <a:ea typeface="Cambria" panose="02040503050406030204" pitchFamily="18" charset="0"/>
                <a:cs typeface="Times New Roman" panose="02020603050405020304" pitchFamily="18" charset="0"/>
              </a:rPr>
              <a:t>&lt;&lt; </a:t>
            </a:r>
            <a:r>
              <a:rPr lang="en-US" sz="1600" i="0" dirty="0" err="1">
                <a:solidFill>
                  <a:srgbClr val="000080"/>
                </a:solidFill>
                <a:latin typeface="Cambria" panose="02040503050406030204" pitchFamily="18" charset="0"/>
                <a:ea typeface="Cambria" panose="02040503050406030204" pitchFamily="18" charset="0"/>
                <a:cs typeface="Times New Roman" panose="02020603050405020304" pitchFamily="18" charset="0"/>
              </a:rPr>
              <a:t>i</a:t>
            </a:r>
            <a:r>
              <a:rPr lang="en-US" sz="1600" i="0" dirty="0">
                <a:solidFill>
                  <a:srgbClr val="000000"/>
                </a:solidFill>
                <a:latin typeface="Cambria" panose="02040503050406030204" pitchFamily="18" charset="0"/>
                <a:ea typeface="Cambria" panose="02040503050406030204" pitchFamily="18" charset="0"/>
                <a:cs typeface="Times New Roman" panose="02020603050405020304" pitchFamily="18" charset="0"/>
              </a:rPr>
              <a:t> &lt;&lt; </a:t>
            </a:r>
            <a:r>
              <a:rPr lang="en-US" sz="1600" i="0" dirty="0">
                <a:solidFill>
                  <a:srgbClr val="A31515"/>
                </a:solidFill>
                <a:latin typeface="Cambria" panose="02040503050406030204" pitchFamily="18" charset="0"/>
                <a:ea typeface="Cambria" panose="02040503050406030204" pitchFamily="18" charset="0"/>
                <a:cs typeface="Times New Roman" panose="02020603050405020304" pitchFamily="18" charset="0"/>
              </a:rPr>
              <a:t>" Hit: "</a:t>
            </a:r>
            <a:r>
              <a:rPr lang="en-US" sz="1600" i="0" dirty="0">
                <a:solidFill>
                  <a:srgbClr val="000000"/>
                </a:solidFill>
                <a:latin typeface="Cambria" panose="02040503050406030204" pitchFamily="18" charset="0"/>
                <a:ea typeface="Cambria" panose="02040503050406030204" pitchFamily="18" charset="0"/>
                <a:cs typeface="Times New Roman" panose="02020603050405020304" pitchFamily="18" charset="0"/>
              </a:rPr>
              <a:t> &lt;&lt; </a:t>
            </a:r>
            <a:r>
              <a:rPr lang="en-US" sz="1600" i="0" dirty="0">
                <a:solidFill>
                  <a:srgbClr val="000080"/>
                </a:solidFill>
                <a:latin typeface="Cambria" panose="02040503050406030204" pitchFamily="18" charset="0"/>
                <a:ea typeface="Cambria" panose="02040503050406030204" pitchFamily="18" charset="0"/>
                <a:cs typeface="Times New Roman" panose="02020603050405020304" pitchFamily="18" charset="0"/>
              </a:rPr>
              <a:t>ii</a:t>
            </a:r>
            <a:r>
              <a:rPr lang="en-US" sz="1600" i="0" dirty="0">
                <a:solidFill>
                  <a:srgbClr val="000000"/>
                </a:solidFill>
                <a:latin typeface="Cambria" panose="02040503050406030204" pitchFamily="18" charset="0"/>
                <a:ea typeface="Cambria" panose="02040503050406030204" pitchFamily="18" charset="0"/>
                <a:cs typeface="Times New Roman" panose="02020603050405020304" pitchFamily="18" charset="0"/>
              </a:rPr>
              <a:t> &lt;&lt; </a:t>
            </a:r>
            <a:r>
              <a:rPr lang="en-US" sz="1600" i="0" dirty="0">
                <a:solidFill>
                  <a:srgbClr val="A31515"/>
                </a:solidFill>
                <a:latin typeface="Cambria" panose="02040503050406030204" pitchFamily="18" charset="0"/>
                <a:ea typeface="Cambria" panose="02040503050406030204" pitchFamily="18" charset="0"/>
                <a:cs typeface="Times New Roman" panose="02020603050405020304" pitchFamily="18" charset="0"/>
              </a:rPr>
              <a:t>" FE: "</a:t>
            </a:r>
            <a:r>
              <a:rPr lang="en-US" sz="1600" i="0" dirty="0">
                <a:solidFill>
                  <a:srgbClr val="000000"/>
                </a:solidFill>
                <a:latin typeface="Cambria" panose="02040503050406030204" pitchFamily="18" charset="0"/>
                <a:ea typeface="Cambria" panose="02040503050406030204" pitchFamily="18" charset="0"/>
                <a:cs typeface="Times New Roman" panose="02020603050405020304" pitchFamily="18" charset="0"/>
              </a:rPr>
              <a:t> &lt;&lt; </a:t>
            </a:r>
            <a:r>
              <a:rPr lang="en-US" sz="1600" i="0" dirty="0">
                <a:solidFill>
                  <a:srgbClr val="000080"/>
                </a:solidFill>
                <a:latin typeface="Cambria" panose="02040503050406030204" pitchFamily="18" charset="0"/>
                <a:ea typeface="Cambria" panose="02040503050406030204" pitchFamily="18" charset="0"/>
                <a:cs typeface="Times New Roman" panose="02020603050405020304" pitchFamily="18" charset="0"/>
              </a:rPr>
              <a:t>FE</a:t>
            </a:r>
            <a:r>
              <a:rPr lang="en-US" sz="1600" i="0" dirty="0">
                <a:solidFill>
                  <a:srgbClr val="000000"/>
                </a:solidFill>
                <a:latin typeface="Cambria" panose="02040503050406030204" pitchFamily="18" charset="0"/>
                <a:ea typeface="Cambria" panose="02040503050406030204" pitchFamily="18" charset="0"/>
                <a:cs typeface="Times New Roman" panose="02020603050405020304" pitchFamily="18" charset="0"/>
              </a:rPr>
              <a:t>[</a:t>
            </a:r>
            <a:r>
              <a:rPr lang="en-US" sz="1600" i="0" dirty="0">
                <a:solidFill>
                  <a:srgbClr val="000080"/>
                </a:solidFill>
                <a:latin typeface="Cambria" panose="02040503050406030204" pitchFamily="18" charset="0"/>
                <a:ea typeface="Cambria" panose="02040503050406030204" pitchFamily="18" charset="0"/>
                <a:cs typeface="Times New Roman" panose="02020603050405020304" pitchFamily="18" charset="0"/>
              </a:rPr>
              <a:t>ii</a:t>
            </a:r>
            <a:r>
              <a:rPr lang="en-US" sz="1600" i="0" dirty="0">
                <a:solidFill>
                  <a:srgbClr val="000000"/>
                </a:solidFill>
                <a:latin typeface="Cambria" panose="02040503050406030204" pitchFamily="18" charset="0"/>
                <a:ea typeface="Cambria" panose="02040503050406030204" pitchFamily="18" charset="0"/>
                <a:cs typeface="Times New Roman" panose="02020603050405020304" pitchFamily="18" charset="0"/>
              </a:rPr>
              <a:t>] &lt;&lt; </a:t>
            </a:r>
            <a:r>
              <a:rPr lang="en-US" sz="1600" i="0" dirty="0">
                <a:solidFill>
                  <a:srgbClr val="A31515"/>
                </a:solidFill>
                <a:latin typeface="Cambria" panose="02040503050406030204" pitchFamily="18" charset="0"/>
                <a:ea typeface="Cambria" panose="02040503050406030204" pitchFamily="18" charset="0"/>
                <a:cs typeface="Times New Roman" panose="02020603050405020304" pitchFamily="18" charset="0"/>
              </a:rPr>
              <a:t>" id: "</a:t>
            </a:r>
            <a:r>
              <a:rPr lang="en-US" sz="1600" i="0" dirty="0">
                <a:solidFill>
                  <a:srgbClr val="000000"/>
                </a:solidFill>
                <a:latin typeface="Cambria" panose="02040503050406030204" pitchFamily="18" charset="0"/>
                <a:ea typeface="Cambria" panose="02040503050406030204" pitchFamily="18" charset="0"/>
                <a:cs typeface="Times New Roman" panose="02020603050405020304" pitchFamily="18" charset="0"/>
              </a:rPr>
              <a:t> &lt;&lt; </a:t>
            </a:r>
            <a:r>
              <a:rPr lang="en-US" sz="1600" i="0" dirty="0">
                <a:solidFill>
                  <a:srgbClr val="000080"/>
                </a:solidFill>
                <a:latin typeface="Cambria" panose="02040503050406030204" pitchFamily="18" charset="0"/>
                <a:ea typeface="Cambria" panose="02040503050406030204" pitchFamily="18" charset="0"/>
                <a:cs typeface="Times New Roman" panose="02020603050405020304" pitchFamily="18" charset="0"/>
              </a:rPr>
              <a:t>id</a:t>
            </a:r>
            <a:r>
              <a:rPr lang="en-US" sz="1600" i="0" dirty="0">
                <a:solidFill>
                  <a:srgbClr val="000000"/>
                </a:solidFill>
                <a:latin typeface="Cambria" panose="02040503050406030204" pitchFamily="18" charset="0"/>
                <a:ea typeface="Cambria" panose="02040503050406030204" pitchFamily="18" charset="0"/>
                <a:cs typeface="Times New Roman" panose="02020603050405020304" pitchFamily="18" charset="0"/>
              </a:rPr>
              <a:t>[</a:t>
            </a:r>
            <a:r>
              <a:rPr lang="en-US" sz="1600" i="0" dirty="0">
                <a:solidFill>
                  <a:srgbClr val="000080"/>
                </a:solidFill>
                <a:latin typeface="Cambria" panose="02040503050406030204" pitchFamily="18" charset="0"/>
                <a:ea typeface="Cambria" panose="02040503050406030204" pitchFamily="18" charset="0"/>
                <a:cs typeface="Times New Roman" panose="02020603050405020304" pitchFamily="18" charset="0"/>
              </a:rPr>
              <a:t>ii</a:t>
            </a:r>
            <a:r>
              <a:rPr lang="en-US" sz="1600" i="0" dirty="0">
                <a:solidFill>
                  <a:srgbClr val="000000"/>
                </a:solidFill>
                <a:latin typeface="Cambria" panose="02040503050406030204" pitchFamily="18" charset="0"/>
                <a:ea typeface="Cambria" panose="02040503050406030204" pitchFamily="18" charset="0"/>
                <a:cs typeface="Times New Roman" panose="02020603050405020304" pitchFamily="18" charset="0"/>
              </a:rPr>
              <a:t>] &lt;&lt; </a:t>
            </a:r>
            <a:r>
              <a:rPr lang="en-US" sz="1600" i="0" dirty="0" err="1">
                <a:solidFill>
                  <a:srgbClr val="000000"/>
                </a:solidFill>
                <a:latin typeface="Cambria" panose="02040503050406030204" pitchFamily="18" charset="0"/>
                <a:ea typeface="Cambria" panose="02040503050406030204" pitchFamily="18" charset="0"/>
                <a:cs typeface="Times New Roman" panose="02020603050405020304" pitchFamily="18" charset="0"/>
              </a:rPr>
              <a:t>endl</a:t>
            </a:r>
            <a:r>
              <a:rPr lang="en-US" sz="1600" i="0" dirty="0">
                <a:solidFill>
                  <a:srgbClr val="000000"/>
                </a:solidFill>
                <a:latin typeface="Cambria" panose="02040503050406030204" pitchFamily="18" charset="0"/>
                <a:ea typeface="Cambria" panose="02040503050406030204" pitchFamily="18" charset="0"/>
                <a:cs typeface="Times New Roman" panose="02020603050405020304" pitchFamily="18" charset="0"/>
              </a:rPr>
              <a:t>;</a:t>
            </a:r>
          </a:p>
          <a:p>
            <a:r>
              <a:rPr lang="en-US" sz="1600" i="0" dirty="0">
                <a:solidFill>
                  <a:srgbClr val="000000"/>
                </a:solidFill>
                <a:latin typeface="Cambria" panose="02040503050406030204" pitchFamily="18" charset="0"/>
                <a:ea typeface="Cambria" panose="02040503050406030204" pitchFamily="18" charset="0"/>
                <a:cs typeface="Times New Roman" panose="02020603050405020304" pitchFamily="18" charset="0"/>
              </a:rPr>
              <a:t>	}</a:t>
            </a:r>
          </a:p>
          <a:p>
            <a:r>
              <a:rPr lang="en-US" sz="1600" i="0" dirty="0">
                <a:solidFill>
                  <a:srgbClr val="000000"/>
                </a:solidFill>
                <a:latin typeface="Cambria" panose="02040503050406030204" pitchFamily="18" charset="0"/>
                <a:ea typeface="Cambria" panose="02040503050406030204" pitchFamily="18" charset="0"/>
                <a:cs typeface="Times New Roman" panose="02020603050405020304" pitchFamily="18" charset="0"/>
              </a:rPr>
              <a:t>}</a:t>
            </a:r>
            <a:endParaRPr lang="en-US" sz="1600" dirty="0">
              <a:latin typeface="Cambria" panose="02040503050406030204" pitchFamily="18" charset="0"/>
              <a:ea typeface="Cambria" panose="02040503050406030204" pitchFamily="18" charset="0"/>
              <a:cs typeface="Times New Roman" panose="02020603050405020304" pitchFamily="18" charset="0"/>
            </a:endParaRPr>
          </a:p>
        </p:txBody>
      </p:sp>
      <p:pic>
        <p:nvPicPr>
          <p:cNvPr id="10" name="Picture 9">
            <a:extLst>
              <a:ext uri="{FF2B5EF4-FFF2-40B4-BE49-F238E27FC236}">
                <a16:creationId xmlns:a16="http://schemas.microsoft.com/office/drawing/2014/main" id="{B56B170A-9636-4640-A830-F7BDA020706C}"/>
              </a:ext>
            </a:extLst>
          </p:cNvPr>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104172" y="5207865"/>
            <a:ext cx="3533775" cy="1123950"/>
          </a:xfrm>
          <a:prstGeom prst="rect">
            <a:avLst/>
          </a:prstGeom>
        </p:spPr>
      </p:pic>
      <p:sp>
        <p:nvSpPr>
          <p:cNvPr id="11" name="TextBox 10">
            <a:extLst>
              <a:ext uri="{FF2B5EF4-FFF2-40B4-BE49-F238E27FC236}">
                <a16:creationId xmlns:a16="http://schemas.microsoft.com/office/drawing/2014/main" id="{E3381D68-1A05-40FD-8568-6960CB6A2282}"/>
              </a:ext>
            </a:extLst>
          </p:cNvPr>
          <p:cNvSpPr txBox="1"/>
          <p:nvPr/>
        </p:nvSpPr>
        <p:spPr>
          <a:xfrm>
            <a:off x="3637947" y="5366133"/>
            <a:ext cx="405880" cy="1015663"/>
          </a:xfrm>
          <a:prstGeom prst="rect">
            <a:avLst/>
          </a:prstGeom>
          <a:noFill/>
        </p:spPr>
        <p:txBody>
          <a:bodyPr wrap="none" rtlCol="0">
            <a:spAutoFit/>
          </a:bodyPr>
          <a:lstStyle/>
          <a:p>
            <a:r>
              <a:rPr lang="en-US" sz="1500" dirty="0"/>
              <a:t>U4</a:t>
            </a:r>
          </a:p>
          <a:p>
            <a:r>
              <a:rPr lang="en-US" sz="1500" dirty="0"/>
              <a:t>P4</a:t>
            </a:r>
          </a:p>
          <a:p>
            <a:r>
              <a:rPr lang="en-US" sz="1500" dirty="0"/>
              <a:t>G1</a:t>
            </a:r>
          </a:p>
          <a:p>
            <a:r>
              <a:rPr lang="en-US" sz="1500" dirty="0"/>
              <a:t>G2</a:t>
            </a:r>
          </a:p>
        </p:txBody>
      </p:sp>
    </p:spTree>
    <p:extLst>
      <p:ext uri="{BB962C8B-B14F-4D97-AF65-F5344CB8AC3E}">
        <p14:creationId xmlns:p14="http://schemas.microsoft.com/office/powerpoint/2010/main" val="1455618165"/>
      </p:ext>
    </p:extLst>
  </p:cSld>
  <p:clrMapOvr>
    <a:masterClrMapping/>
  </p:clrMapOvr>
</p:sld>
</file>

<file path=ppt/slides/slide5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 name="Picture 11">
            <a:extLst>
              <a:ext uri="{FF2B5EF4-FFF2-40B4-BE49-F238E27FC236}">
                <a16:creationId xmlns:a16="http://schemas.microsoft.com/office/drawing/2014/main" id="{5B6B2F42-2269-45B2-BEA4-AC98AB37CED9}"/>
              </a:ext>
            </a:extLst>
          </p:cNvPr>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0" y="0"/>
            <a:ext cx="9144000" cy="3731465"/>
          </a:xfrm>
          <a:prstGeom prst="rect">
            <a:avLst/>
          </a:prstGeom>
        </p:spPr>
      </p:pic>
      <p:sp>
        <p:nvSpPr>
          <p:cNvPr id="4" name="TextBox 3">
            <a:extLst>
              <a:ext uri="{FF2B5EF4-FFF2-40B4-BE49-F238E27FC236}">
                <a16:creationId xmlns:a16="http://schemas.microsoft.com/office/drawing/2014/main" id="{20AE28D4-338C-41C9-980D-BF24E2FD11B1}"/>
              </a:ext>
            </a:extLst>
          </p:cNvPr>
          <p:cNvSpPr txBox="1"/>
          <p:nvPr/>
        </p:nvSpPr>
        <p:spPr>
          <a:xfrm>
            <a:off x="5444836" y="568037"/>
            <a:ext cx="1557349" cy="369332"/>
          </a:xfrm>
          <a:prstGeom prst="rect">
            <a:avLst/>
          </a:prstGeom>
          <a:noFill/>
        </p:spPr>
        <p:txBody>
          <a:bodyPr wrap="none" rtlCol="0">
            <a:spAutoFit/>
          </a:bodyPr>
          <a:lstStyle/>
          <a:p>
            <a:r>
              <a:rPr lang="en-US" dirty="0"/>
              <a:t>Jagged feature</a:t>
            </a:r>
          </a:p>
        </p:txBody>
      </p:sp>
      <p:sp>
        <p:nvSpPr>
          <p:cNvPr id="13" name="TextBox 12">
            <a:extLst>
              <a:ext uri="{FF2B5EF4-FFF2-40B4-BE49-F238E27FC236}">
                <a16:creationId xmlns:a16="http://schemas.microsoft.com/office/drawing/2014/main" id="{17B4BF76-1134-4053-A434-22C0D426BEF0}"/>
              </a:ext>
            </a:extLst>
          </p:cNvPr>
          <p:cNvSpPr txBox="1"/>
          <p:nvPr/>
        </p:nvSpPr>
        <p:spPr>
          <a:xfrm>
            <a:off x="4307857" y="3731465"/>
            <a:ext cx="528286" cy="369332"/>
          </a:xfrm>
          <a:prstGeom prst="rect">
            <a:avLst/>
          </a:prstGeom>
          <a:noFill/>
        </p:spPr>
        <p:txBody>
          <a:bodyPr wrap="none" rtlCol="0">
            <a:spAutoFit/>
          </a:bodyPr>
          <a:lstStyle/>
          <a:p>
            <a:r>
              <a:rPr lang="en-US" dirty="0"/>
              <a:t>keV</a:t>
            </a:r>
          </a:p>
        </p:txBody>
      </p:sp>
    </p:spTree>
    <p:extLst>
      <p:ext uri="{BB962C8B-B14F-4D97-AF65-F5344CB8AC3E}">
        <p14:creationId xmlns:p14="http://schemas.microsoft.com/office/powerpoint/2010/main" val="197112851"/>
      </p:ext>
    </p:extLst>
  </p:cSld>
  <p:clrMapOvr>
    <a:masterClrMapping/>
  </p:clrMapOvr>
</p:sld>
</file>

<file path=ppt/slides/slide5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3B18B7E8-3B8A-44CE-9058-353439F8D2B8}"/>
              </a:ext>
            </a:extLst>
          </p:cNvPr>
          <p:cNvPicPr>
            <a:picLocks noChangeAspect="1"/>
          </p:cNvPicPr>
          <p:nvPr/>
        </p:nvPicPr>
        <p:blipFill>
          <a:blip r:embed="rId2" cstate="print">
            <a:extLst>
              <a:ext uri="{28A0092B-C50C-407E-A947-70E740481C1C}">
                <a14:useLocalDpi xmlns:a14="http://schemas.microsoft.com/office/drawing/2010/main"/>
              </a:ext>
            </a:extLst>
          </a:blip>
          <a:stretch>
            <a:fillRect/>
          </a:stretch>
        </p:blipFill>
        <p:spPr>
          <a:xfrm>
            <a:off x="0" y="857250"/>
            <a:ext cx="9144000" cy="5143500"/>
          </a:xfrm>
          <a:prstGeom prst="rect">
            <a:avLst/>
          </a:prstGeom>
        </p:spPr>
      </p:pic>
      <p:sp>
        <p:nvSpPr>
          <p:cNvPr id="4" name="TextBox 3">
            <a:extLst>
              <a:ext uri="{FF2B5EF4-FFF2-40B4-BE49-F238E27FC236}">
                <a16:creationId xmlns:a16="http://schemas.microsoft.com/office/drawing/2014/main" id="{A0E5553F-5DEC-4C06-BC56-59A7783EAF89}"/>
              </a:ext>
            </a:extLst>
          </p:cNvPr>
          <p:cNvSpPr txBox="1"/>
          <p:nvPr/>
        </p:nvSpPr>
        <p:spPr>
          <a:xfrm>
            <a:off x="0" y="487918"/>
            <a:ext cx="1366080" cy="369332"/>
          </a:xfrm>
          <a:prstGeom prst="rect">
            <a:avLst/>
          </a:prstGeom>
          <a:noFill/>
        </p:spPr>
        <p:txBody>
          <a:bodyPr wrap="none" rtlCol="0">
            <a:spAutoFit/>
          </a:bodyPr>
          <a:lstStyle/>
          <a:p>
            <a:r>
              <a:rPr lang="en-US" altLang="zh-CN" dirty="0"/>
              <a:t>June 6, 2023</a:t>
            </a:r>
            <a:endParaRPr lang="en-US" dirty="0"/>
          </a:p>
        </p:txBody>
      </p:sp>
    </p:spTree>
    <p:extLst>
      <p:ext uri="{BB962C8B-B14F-4D97-AF65-F5344CB8AC3E}">
        <p14:creationId xmlns:p14="http://schemas.microsoft.com/office/powerpoint/2010/main" val="2011714065"/>
      </p:ext>
    </p:extLst>
  </p:cSld>
  <p:clrMapOvr>
    <a:masterClrMapping/>
  </p:clrMapOvr>
</p:sld>
</file>

<file path=ppt/slides/slide5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8">
            <a:extLst>
              <a:ext uri="{FF2B5EF4-FFF2-40B4-BE49-F238E27FC236}">
                <a16:creationId xmlns:a16="http://schemas.microsoft.com/office/drawing/2014/main" id="{341B42CE-CFDB-4A46-B867-6D3ED5674D4A}"/>
              </a:ext>
            </a:extLst>
          </p:cNvPr>
          <p:cNvPicPr>
            <a:picLocks noChangeAspect="1"/>
          </p:cNvPicPr>
          <p:nvPr/>
        </p:nvPicPr>
        <p:blipFill>
          <a:blip r:embed="rId2" cstate="print">
            <a:extLst>
              <a:ext uri="{28A0092B-C50C-407E-A947-70E740481C1C}">
                <a14:useLocalDpi xmlns:a14="http://schemas.microsoft.com/office/drawing/2010/main"/>
              </a:ext>
            </a:extLst>
          </a:blip>
          <a:stretch>
            <a:fillRect/>
          </a:stretch>
        </p:blipFill>
        <p:spPr>
          <a:xfrm>
            <a:off x="1" y="2584159"/>
            <a:ext cx="4572000" cy="2571750"/>
          </a:xfrm>
          <a:prstGeom prst="rect">
            <a:avLst/>
          </a:prstGeom>
        </p:spPr>
      </p:pic>
      <p:pic>
        <p:nvPicPr>
          <p:cNvPr id="3" name="Picture 2">
            <a:extLst>
              <a:ext uri="{FF2B5EF4-FFF2-40B4-BE49-F238E27FC236}">
                <a16:creationId xmlns:a16="http://schemas.microsoft.com/office/drawing/2014/main" id="{F6018DE9-B670-4081-A4F5-BA520A1A906F}"/>
              </a:ext>
            </a:extLst>
          </p:cNvPr>
          <p:cNvPicPr>
            <a:picLocks noChangeAspect="1"/>
          </p:cNvPicPr>
          <p:nvPr/>
        </p:nvPicPr>
        <p:blipFill>
          <a:blip r:embed="rId3" cstate="print">
            <a:extLst>
              <a:ext uri="{28A0092B-C50C-407E-A947-70E740481C1C}">
                <a14:useLocalDpi xmlns:a14="http://schemas.microsoft.com/office/drawing/2010/main"/>
              </a:ext>
            </a:extLst>
          </a:blip>
          <a:stretch>
            <a:fillRect/>
          </a:stretch>
        </p:blipFill>
        <p:spPr>
          <a:xfrm>
            <a:off x="1" y="0"/>
            <a:ext cx="4572000" cy="2571750"/>
          </a:xfrm>
          <a:prstGeom prst="rect">
            <a:avLst/>
          </a:prstGeom>
        </p:spPr>
      </p:pic>
      <p:sp>
        <p:nvSpPr>
          <p:cNvPr id="4" name="TextBox 3">
            <a:extLst>
              <a:ext uri="{FF2B5EF4-FFF2-40B4-BE49-F238E27FC236}">
                <a16:creationId xmlns:a16="http://schemas.microsoft.com/office/drawing/2014/main" id="{173A9435-745E-474E-B6D1-A6D9EE82C88C}"/>
              </a:ext>
            </a:extLst>
          </p:cNvPr>
          <p:cNvSpPr txBox="1"/>
          <p:nvPr/>
        </p:nvSpPr>
        <p:spPr>
          <a:xfrm>
            <a:off x="0" y="0"/>
            <a:ext cx="1860317" cy="369332"/>
          </a:xfrm>
          <a:prstGeom prst="rect">
            <a:avLst/>
          </a:prstGeom>
          <a:noFill/>
        </p:spPr>
        <p:txBody>
          <a:bodyPr wrap="none" rtlCol="0">
            <a:spAutoFit/>
          </a:bodyPr>
          <a:lstStyle/>
          <a:p>
            <a:r>
              <a:rPr lang="en-US" dirty="0"/>
              <a:t>5 hours of cooling</a:t>
            </a:r>
          </a:p>
        </p:txBody>
      </p:sp>
      <p:sp>
        <p:nvSpPr>
          <p:cNvPr id="7" name="TextBox 6">
            <a:extLst>
              <a:ext uri="{FF2B5EF4-FFF2-40B4-BE49-F238E27FC236}">
                <a16:creationId xmlns:a16="http://schemas.microsoft.com/office/drawing/2014/main" id="{CFF4B47D-7F39-4B49-9974-04B4881EA5A0}"/>
              </a:ext>
            </a:extLst>
          </p:cNvPr>
          <p:cNvSpPr txBox="1"/>
          <p:nvPr/>
        </p:nvSpPr>
        <p:spPr>
          <a:xfrm>
            <a:off x="0" y="2571750"/>
            <a:ext cx="1977336" cy="369332"/>
          </a:xfrm>
          <a:prstGeom prst="rect">
            <a:avLst/>
          </a:prstGeom>
          <a:noFill/>
        </p:spPr>
        <p:txBody>
          <a:bodyPr wrap="none" rtlCol="0">
            <a:spAutoFit/>
          </a:bodyPr>
          <a:lstStyle/>
          <a:p>
            <a:r>
              <a:rPr lang="en-US" dirty="0"/>
              <a:t>20 hours of cooling</a:t>
            </a:r>
          </a:p>
        </p:txBody>
      </p:sp>
      <p:pic>
        <p:nvPicPr>
          <p:cNvPr id="11" name="Picture 10">
            <a:extLst>
              <a:ext uri="{FF2B5EF4-FFF2-40B4-BE49-F238E27FC236}">
                <a16:creationId xmlns:a16="http://schemas.microsoft.com/office/drawing/2014/main" id="{2EF7BAEF-76F3-4CCE-B6F1-F7ED904C8517}"/>
              </a:ext>
            </a:extLst>
          </p:cNvPr>
          <p:cNvPicPr>
            <a:picLocks noChangeAspect="1"/>
          </p:cNvPicPr>
          <p:nvPr/>
        </p:nvPicPr>
        <p:blipFill>
          <a:blip r:embed="rId4" cstate="print">
            <a:extLst>
              <a:ext uri="{28A0092B-C50C-407E-A947-70E740481C1C}">
                <a14:useLocalDpi xmlns:a14="http://schemas.microsoft.com/office/drawing/2010/main"/>
              </a:ext>
            </a:extLst>
          </a:blip>
          <a:stretch>
            <a:fillRect/>
          </a:stretch>
        </p:blipFill>
        <p:spPr>
          <a:xfrm>
            <a:off x="4572000" y="0"/>
            <a:ext cx="4572000" cy="2571750"/>
          </a:xfrm>
          <a:prstGeom prst="rect">
            <a:avLst/>
          </a:prstGeom>
        </p:spPr>
      </p:pic>
      <p:sp>
        <p:nvSpPr>
          <p:cNvPr id="12" name="TextBox 11">
            <a:extLst>
              <a:ext uri="{FF2B5EF4-FFF2-40B4-BE49-F238E27FC236}">
                <a16:creationId xmlns:a16="http://schemas.microsoft.com/office/drawing/2014/main" id="{3339E428-EA63-4011-B1EC-5D18EA723F76}"/>
              </a:ext>
            </a:extLst>
          </p:cNvPr>
          <p:cNvSpPr txBox="1"/>
          <p:nvPr/>
        </p:nvSpPr>
        <p:spPr>
          <a:xfrm>
            <a:off x="4571999" y="0"/>
            <a:ext cx="2085507" cy="369332"/>
          </a:xfrm>
          <a:prstGeom prst="rect">
            <a:avLst/>
          </a:prstGeom>
          <a:noFill/>
        </p:spPr>
        <p:txBody>
          <a:bodyPr wrap="none" rtlCol="0">
            <a:spAutoFit/>
          </a:bodyPr>
          <a:lstStyle/>
          <a:p>
            <a:r>
              <a:rPr lang="en-US" altLang="zh-CN" dirty="0"/>
              <a:t>beginning</a:t>
            </a:r>
            <a:r>
              <a:rPr lang="en-US" dirty="0"/>
              <a:t> of cooling</a:t>
            </a:r>
          </a:p>
        </p:txBody>
      </p:sp>
      <p:pic>
        <p:nvPicPr>
          <p:cNvPr id="14" name="Picture 13">
            <a:extLst>
              <a:ext uri="{FF2B5EF4-FFF2-40B4-BE49-F238E27FC236}">
                <a16:creationId xmlns:a16="http://schemas.microsoft.com/office/drawing/2014/main" id="{230F3946-5C75-48A5-8F66-DA3862E4DB32}"/>
              </a:ext>
            </a:extLst>
          </p:cNvPr>
          <p:cNvPicPr>
            <a:picLocks noChangeAspect="1"/>
          </p:cNvPicPr>
          <p:nvPr/>
        </p:nvPicPr>
        <p:blipFill>
          <a:blip r:embed="rId5" cstate="print">
            <a:extLst>
              <a:ext uri="{28A0092B-C50C-407E-A947-70E740481C1C}">
                <a14:useLocalDpi xmlns:a14="http://schemas.microsoft.com/office/drawing/2010/main"/>
              </a:ext>
            </a:extLst>
          </a:blip>
          <a:stretch>
            <a:fillRect/>
          </a:stretch>
        </p:blipFill>
        <p:spPr>
          <a:xfrm>
            <a:off x="4571999" y="2596568"/>
            <a:ext cx="4572000" cy="2571750"/>
          </a:xfrm>
          <a:prstGeom prst="rect">
            <a:avLst/>
          </a:prstGeom>
        </p:spPr>
      </p:pic>
      <p:sp>
        <p:nvSpPr>
          <p:cNvPr id="15" name="TextBox 14">
            <a:extLst>
              <a:ext uri="{FF2B5EF4-FFF2-40B4-BE49-F238E27FC236}">
                <a16:creationId xmlns:a16="http://schemas.microsoft.com/office/drawing/2014/main" id="{136E145F-38E4-4E26-A971-A63945B63070}"/>
              </a:ext>
            </a:extLst>
          </p:cNvPr>
          <p:cNvSpPr txBox="1"/>
          <p:nvPr/>
        </p:nvSpPr>
        <p:spPr>
          <a:xfrm>
            <a:off x="4571998" y="2584159"/>
            <a:ext cx="1977336" cy="369332"/>
          </a:xfrm>
          <a:prstGeom prst="rect">
            <a:avLst/>
          </a:prstGeom>
          <a:noFill/>
        </p:spPr>
        <p:txBody>
          <a:bodyPr wrap="none" rtlCol="0">
            <a:spAutoFit/>
          </a:bodyPr>
          <a:lstStyle/>
          <a:p>
            <a:r>
              <a:rPr lang="en-US" dirty="0"/>
              <a:t>20 hours of cooling</a:t>
            </a:r>
          </a:p>
        </p:txBody>
      </p:sp>
      <p:sp>
        <p:nvSpPr>
          <p:cNvPr id="16" name="TextBox 15">
            <a:extLst>
              <a:ext uri="{FF2B5EF4-FFF2-40B4-BE49-F238E27FC236}">
                <a16:creationId xmlns:a16="http://schemas.microsoft.com/office/drawing/2014/main" id="{0CD3D316-2637-47AA-B8C6-03FE1E7E1243}"/>
              </a:ext>
            </a:extLst>
          </p:cNvPr>
          <p:cNvSpPr txBox="1"/>
          <p:nvPr/>
        </p:nvSpPr>
        <p:spPr>
          <a:xfrm>
            <a:off x="5614752" y="5398601"/>
            <a:ext cx="2191562" cy="1015663"/>
          </a:xfrm>
          <a:prstGeom prst="rect">
            <a:avLst/>
          </a:prstGeom>
          <a:noFill/>
        </p:spPr>
        <p:txBody>
          <a:bodyPr wrap="none" rtlCol="0">
            <a:spAutoFit/>
          </a:bodyPr>
          <a:lstStyle/>
          <a:p>
            <a:r>
              <a:rPr lang="en-US" sz="2000" dirty="0"/>
              <a:t>Controller S/N2355</a:t>
            </a:r>
          </a:p>
          <a:p>
            <a:r>
              <a:rPr lang="en-US" sz="2000" dirty="0"/>
              <a:t>Cryostat S/N2750</a:t>
            </a:r>
          </a:p>
          <a:p>
            <a:r>
              <a:rPr lang="en-US" sz="2000" dirty="0"/>
              <a:t>Detector S/N 5596</a:t>
            </a:r>
          </a:p>
        </p:txBody>
      </p:sp>
      <p:sp>
        <p:nvSpPr>
          <p:cNvPr id="17" name="TextBox 16">
            <a:extLst>
              <a:ext uri="{FF2B5EF4-FFF2-40B4-BE49-F238E27FC236}">
                <a16:creationId xmlns:a16="http://schemas.microsoft.com/office/drawing/2014/main" id="{A2E0B97E-92FF-42D8-993A-D48DA6D2F62C}"/>
              </a:ext>
            </a:extLst>
          </p:cNvPr>
          <p:cNvSpPr txBox="1"/>
          <p:nvPr/>
        </p:nvSpPr>
        <p:spPr>
          <a:xfrm>
            <a:off x="1218039" y="5398601"/>
            <a:ext cx="2116092" cy="1015663"/>
          </a:xfrm>
          <a:prstGeom prst="rect">
            <a:avLst/>
          </a:prstGeom>
          <a:noFill/>
        </p:spPr>
        <p:txBody>
          <a:bodyPr wrap="none" rtlCol="0">
            <a:spAutoFit/>
          </a:bodyPr>
          <a:lstStyle/>
          <a:p>
            <a:r>
              <a:rPr lang="en-US" sz="2000" dirty="0"/>
              <a:t>Controller SN2358</a:t>
            </a:r>
          </a:p>
          <a:p>
            <a:r>
              <a:rPr lang="en-US" sz="2000" dirty="0"/>
              <a:t>Cryostat S/N2749</a:t>
            </a:r>
          </a:p>
          <a:p>
            <a:r>
              <a:rPr lang="en-US" sz="2000" dirty="0"/>
              <a:t>Detector S/N 5593</a:t>
            </a:r>
          </a:p>
        </p:txBody>
      </p:sp>
    </p:spTree>
    <p:extLst>
      <p:ext uri="{BB962C8B-B14F-4D97-AF65-F5344CB8AC3E}">
        <p14:creationId xmlns:p14="http://schemas.microsoft.com/office/powerpoint/2010/main" val="2365611027"/>
      </p:ext>
    </p:extLst>
  </p:cSld>
  <p:clrMapOvr>
    <a:masterClrMapping/>
  </p:clrMapOvr>
</p:sld>
</file>

<file path=ppt/slides/slide5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a:extLst>
              <a:ext uri="{FF2B5EF4-FFF2-40B4-BE49-F238E27FC236}">
                <a16:creationId xmlns:a16="http://schemas.microsoft.com/office/drawing/2014/main" id="{2F25B2E9-98B5-43F2-9AF6-4BFA7E4A0E6A}"/>
              </a:ext>
            </a:extLst>
          </p:cNvPr>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0" y="1"/>
            <a:ext cx="4572000" cy="3111318"/>
          </a:xfrm>
          <a:prstGeom prst="rect">
            <a:avLst/>
          </a:prstGeom>
        </p:spPr>
      </p:pic>
      <p:pic>
        <p:nvPicPr>
          <p:cNvPr id="8" name="Picture 7">
            <a:extLst>
              <a:ext uri="{FF2B5EF4-FFF2-40B4-BE49-F238E27FC236}">
                <a16:creationId xmlns:a16="http://schemas.microsoft.com/office/drawing/2014/main" id="{3700290C-F493-4E42-88FC-C1DD6819AD32}"/>
              </a:ext>
            </a:extLst>
          </p:cNvPr>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4572000" y="1"/>
            <a:ext cx="4572000" cy="3111318"/>
          </a:xfrm>
          <a:prstGeom prst="rect">
            <a:avLst/>
          </a:prstGeom>
        </p:spPr>
      </p:pic>
      <p:pic>
        <p:nvPicPr>
          <p:cNvPr id="10" name="Picture 9">
            <a:extLst>
              <a:ext uri="{FF2B5EF4-FFF2-40B4-BE49-F238E27FC236}">
                <a16:creationId xmlns:a16="http://schemas.microsoft.com/office/drawing/2014/main" id="{BB72A499-9479-4BF4-9FB2-2595D9AE34DA}"/>
              </a:ext>
            </a:extLst>
          </p:cNvPr>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0" y="3111320"/>
            <a:ext cx="4572000" cy="3111318"/>
          </a:xfrm>
          <a:prstGeom prst="rect">
            <a:avLst/>
          </a:prstGeom>
        </p:spPr>
      </p:pic>
      <p:pic>
        <p:nvPicPr>
          <p:cNvPr id="12" name="Picture 11">
            <a:extLst>
              <a:ext uri="{FF2B5EF4-FFF2-40B4-BE49-F238E27FC236}">
                <a16:creationId xmlns:a16="http://schemas.microsoft.com/office/drawing/2014/main" id="{CC8DDAB2-2BE1-414E-937C-4842E117B34C}"/>
              </a:ext>
            </a:extLst>
          </p:cNvPr>
          <p:cNvPicPr>
            <a:picLocks noChangeAspect="1"/>
          </p:cNvPicPr>
          <p:nvPr/>
        </p:nvPicPr>
        <p:blipFill>
          <a:blip r:embed="rId5">
            <a:extLst>
              <a:ext uri="{28A0092B-C50C-407E-A947-70E740481C1C}">
                <a14:useLocalDpi xmlns:a14="http://schemas.microsoft.com/office/drawing/2010/main"/>
              </a:ext>
            </a:extLst>
          </a:blip>
          <a:stretch>
            <a:fillRect/>
          </a:stretch>
        </p:blipFill>
        <p:spPr>
          <a:xfrm>
            <a:off x="4572000" y="3111319"/>
            <a:ext cx="4572000" cy="3098218"/>
          </a:xfrm>
          <a:prstGeom prst="rect">
            <a:avLst/>
          </a:prstGeom>
        </p:spPr>
      </p:pic>
      <p:sp>
        <p:nvSpPr>
          <p:cNvPr id="13" name="TextBox 12">
            <a:extLst>
              <a:ext uri="{FF2B5EF4-FFF2-40B4-BE49-F238E27FC236}">
                <a16:creationId xmlns:a16="http://schemas.microsoft.com/office/drawing/2014/main" id="{DDE228E4-E514-40D6-8D70-E781C31E259F}"/>
              </a:ext>
            </a:extLst>
          </p:cNvPr>
          <p:cNvSpPr txBox="1"/>
          <p:nvPr/>
        </p:nvSpPr>
        <p:spPr>
          <a:xfrm>
            <a:off x="0" y="6488667"/>
            <a:ext cx="3571555" cy="369332"/>
          </a:xfrm>
          <a:prstGeom prst="rect">
            <a:avLst/>
          </a:prstGeom>
          <a:noFill/>
        </p:spPr>
        <p:txBody>
          <a:bodyPr wrap="none" rtlCol="0">
            <a:spAutoFit/>
          </a:bodyPr>
          <a:lstStyle/>
          <a:p>
            <a:r>
              <a:rPr lang="en-US" baseline="30000" dirty="0"/>
              <a:t>22</a:t>
            </a:r>
            <a:r>
              <a:rPr lang="en-US" dirty="0"/>
              <a:t>Al 28 hours </a:t>
            </a:r>
            <a:r>
              <a:rPr lang="en-US" altLang="zh-CN" dirty="0"/>
              <a:t>of effective beam time</a:t>
            </a:r>
            <a:endParaRPr lang="en-US" dirty="0"/>
          </a:p>
        </p:txBody>
      </p:sp>
    </p:spTree>
    <p:extLst>
      <p:ext uri="{BB962C8B-B14F-4D97-AF65-F5344CB8AC3E}">
        <p14:creationId xmlns:p14="http://schemas.microsoft.com/office/powerpoint/2010/main" val="3602358337"/>
      </p:ext>
    </p:extLst>
  </p:cSld>
  <p:clrMapOvr>
    <a:masterClrMapping/>
  </p:clrMapOvr>
</p:sld>
</file>

<file path=ppt/slides/slide5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B4354AFA-DEBC-4C50-89FD-08F3CCB11B9E}"/>
              </a:ext>
            </a:extLst>
          </p:cNvPr>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0" y="1"/>
            <a:ext cx="4572000" cy="3111318"/>
          </a:xfrm>
          <a:prstGeom prst="rect">
            <a:avLst/>
          </a:prstGeom>
        </p:spPr>
      </p:pic>
      <p:pic>
        <p:nvPicPr>
          <p:cNvPr id="5" name="Picture 4">
            <a:extLst>
              <a:ext uri="{FF2B5EF4-FFF2-40B4-BE49-F238E27FC236}">
                <a16:creationId xmlns:a16="http://schemas.microsoft.com/office/drawing/2014/main" id="{416BC373-7D34-4E49-AF95-EC6594A955D6}"/>
              </a:ext>
            </a:extLst>
          </p:cNvPr>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4572000" y="1"/>
            <a:ext cx="4572000" cy="3111318"/>
          </a:xfrm>
          <a:prstGeom prst="rect">
            <a:avLst/>
          </a:prstGeom>
        </p:spPr>
      </p:pic>
      <p:pic>
        <p:nvPicPr>
          <p:cNvPr id="7" name="Picture 6">
            <a:extLst>
              <a:ext uri="{FF2B5EF4-FFF2-40B4-BE49-F238E27FC236}">
                <a16:creationId xmlns:a16="http://schemas.microsoft.com/office/drawing/2014/main" id="{23BDA651-9208-41B0-9FC2-71A6284E0169}"/>
              </a:ext>
            </a:extLst>
          </p:cNvPr>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0" y="3111320"/>
            <a:ext cx="4572000" cy="3111318"/>
          </a:xfrm>
          <a:prstGeom prst="rect">
            <a:avLst/>
          </a:prstGeom>
        </p:spPr>
      </p:pic>
      <p:pic>
        <p:nvPicPr>
          <p:cNvPr id="9" name="Picture 8">
            <a:extLst>
              <a:ext uri="{FF2B5EF4-FFF2-40B4-BE49-F238E27FC236}">
                <a16:creationId xmlns:a16="http://schemas.microsoft.com/office/drawing/2014/main" id="{E7E34B24-21BE-4808-9009-AF3139AEFAC7}"/>
              </a:ext>
            </a:extLst>
          </p:cNvPr>
          <p:cNvPicPr>
            <a:picLocks noChangeAspect="1"/>
          </p:cNvPicPr>
          <p:nvPr/>
        </p:nvPicPr>
        <p:blipFill>
          <a:blip r:embed="rId5">
            <a:extLst>
              <a:ext uri="{28A0092B-C50C-407E-A947-70E740481C1C}">
                <a14:useLocalDpi xmlns:a14="http://schemas.microsoft.com/office/drawing/2010/main"/>
              </a:ext>
            </a:extLst>
          </a:blip>
          <a:stretch>
            <a:fillRect/>
          </a:stretch>
        </p:blipFill>
        <p:spPr>
          <a:xfrm>
            <a:off x="4572000" y="3111320"/>
            <a:ext cx="4572000" cy="3111318"/>
          </a:xfrm>
          <a:prstGeom prst="rect">
            <a:avLst/>
          </a:prstGeom>
        </p:spPr>
      </p:pic>
      <p:sp>
        <p:nvSpPr>
          <p:cNvPr id="10" name="TextBox 9">
            <a:extLst>
              <a:ext uri="{FF2B5EF4-FFF2-40B4-BE49-F238E27FC236}">
                <a16:creationId xmlns:a16="http://schemas.microsoft.com/office/drawing/2014/main" id="{A148B9F6-2E5F-4E29-A068-3C98CD6CA95E}"/>
              </a:ext>
            </a:extLst>
          </p:cNvPr>
          <p:cNvSpPr txBox="1"/>
          <p:nvPr/>
        </p:nvSpPr>
        <p:spPr>
          <a:xfrm>
            <a:off x="0" y="6488667"/>
            <a:ext cx="3504229" cy="369332"/>
          </a:xfrm>
          <a:prstGeom prst="rect">
            <a:avLst/>
          </a:prstGeom>
          <a:noFill/>
        </p:spPr>
        <p:txBody>
          <a:bodyPr wrap="none" rtlCol="0">
            <a:spAutoFit/>
          </a:bodyPr>
          <a:lstStyle/>
          <a:p>
            <a:r>
              <a:rPr lang="en-US" baseline="30000" dirty="0"/>
              <a:t>26</a:t>
            </a:r>
            <a:r>
              <a:rPr lang="en-US" dirty="0"/>
              <a:t>P 24 hours</a:t>
            </a:r>
            <a:r>
              <a:rPr lang="en-US" altLang="zh-CN" dirty="0"/>
              <a:t> of effective beam time</a:t>
            </a:r>
            <a:endParaRPr lang="en-US" dirty="0"/>
          </a:p>
        </p:txBody>
      </p:sp>
    </p:spTree>
    <p:extLst>
      <p:ext uri="{BB962C8B-B14F-4D97-AF65-F5344CB8AC3E}">
        <p14:creationId xmlns:p14="http://schemas.microsoft.com/office/powerpoint/2010/main" val="3982561521"/>
      </p:ext>
    </p:extLst>
  </p:cSld>
  <p:clrMapOvr>
    <a:masterClrMapping/>
  </p:clrMapOvr>
</p:sld>
</file>

<file path=ppt/slides/slide5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2E364C00-9DCA-4C14-8B24-B7149D9C0109}"/>
              </a:ext>
            </a:extLst>
          </p:cNvPr>
          <p:cNvPicPr>
            <a:picLocks noChangeAspect="1"/>
          </p:cNvPicPr>
          <p:nvPr/>
        </p:nvPicPr>
        <p:blipFill rotWithShape="1">
          <a:blip r:embed="rId3" cstate="print">
            <a:extLst>
              <a:ext uri="{28A0092B-C50C-407E-A947-70E740481C1C}">
                <a14:useLocalDpi xmlns:a14="http://schemas.microsoft.com/office/drawing/2010/main"/>
              </a:ext>
            </a:extLst>
          </a:blip>
          <a:srcRect/>
          <a:stretch/>
        </p:blipFill>
        <p:spPr>
          <a:xfrm>
            <a:off x="457201" y="604837"/>
            <a:ext cx="8209722" cy="5648325"/>
          </a:xfrm>
          <a:prstGeom prst="rect">
            <a:avLst/>
          </a:prstGeom>
        </p:spPr>
      </p:pic>
      <p:sp>
        <p:nvSpPr>
          <p:cNvPr id="7" name="TextBox 6">
            <a:extLst>
              <a:ext uri="{FF2B5EF4-FFF2-40B4-BE49-F238E27FC236}">
                <a16:creationId xmlns:a16="http://schemas.microsoft.com/office/drawing/2014/main" id="{AA8FAFAA-A5A7-4EDF-A382-0DEB04F04046}"/>
              </a:ext>
            </a:extLst>
          </p:cNvPr>
          <p:cNvSpPr txBox="1"/>
          <p:nvPr/>
        </p:nvSpPr>
        <p:spPr>
          <a:xfrm>
            <a:off x="0" y="6488667"/>
            <a:ext cx="3571555" cy="369332"/>
          </a:xfrm>
          <a:prstGeom prst="rect">
            <a:avLst/>
          </a:prstGeom>
          <a:noFill/>
        </p:spPr>
        <p:txBody>
          <a:bodyPr wrap="none" rtlCol="0">
            <a:spAutoFit/>
          </a:bodyPr>
          <a:lstStyle/>
          <a:p>
            <a:r>
              <a:rPr lang="en-US" baseline="30000" dirty="0"/>
              <a:t>22</a:t>
            </a:r>
            <a:r>
              <a:rPr lang="en-US" dirty="0"/>
              <a:t>Al 28 hours</a:t>
            </a:r>
            <a:r>
              <a:rPr lang="en-US" altLang="zh-CN" dirty="0"/>
              <a:t> of effective beam time</a:t>
            </a:r>
            <a:endParaRPr lang="en-US" dirty="0"/>
          </a:p>
        </p:txBody>
      </p:sp>
      <p:sp>
        <p:nvSpPr>
          <p:cNvPr id="8" name="TextBox 7">
            <a:extLst>
              <a:ext uri="{FF2B5EF4-FFF2-40B4-BE49-F238E27FC236}">
                <a16:creationId xmlns:a16="http://schemas.microsoft.com/office/drawing/2014/main" id="{075395EF-4986-489E-9CB9-44DB3A17C141}"/>
              </a:ext>
            </a:extLst>
          </p:cNvPr>
          <p:cNvSpPr txBox="1"/>
          <p:nvPr/>
        </p:nvSpPr>
        <p:spPr>
          <a:xfrm>
            <a:off x="5533291" y="807369"/>
            <a:ext cx="3017557" cy="646331"/>
          </a:xfrm>
          <a:prstGeom prst="rect">
            <a:avLst/>
          </a:prstGeom>
          <a:noFill/>
        </p:spPr>
        <p:txBody>
          <a:bodyPr wrap="none" rtlCol="0">
            <a:spAutoFit/>
          </a:bodyPr>
          <a:lstStyle/>
          <a:p>
            <a:r>
              <a:rPr lang="en-US" dirty="0">
                <a:latin typeface="Cambria" panose="02040503050406030204" pitchFamily="18" charset="0"/>
                <a:ea typeface="Cambria" panose="02040503050406030204" pitchFamily="18" charset="0"/>
              </a:rPr>
              <a:t>Raw </a:t>
            </a:r>
            <a:r>
              <a:rPr lang="en-US" altLang="zh-CN" i="1" dirty="0">
                <a:latin typeface="Cambria" panose="02040503050406030204" pitchFamily="18" charset="0"/>
                <a:ea typeface="Cambria" panose="02040503050406030204" pitchFamily="18" charset="0"/>
              </a:rPr>
              <a:t>γ</a:t>
            </a:r>
            <a:r>
              <a:rPr lang="en-US" altLang="zh-CN" dirty="0">
                <a:latin typeface="Cambria" panose="02040503050406030204" pitchFamily="18" charset="0"/>
                <a:ea typeface="Cambria" panose="02040503050406030204" pitchFamily="18" charset="0"/>
              </a:rPr>
              <a:t>-ray spectrum</a:t>
            </a:r>
            <a:endParaRPr lang="en-US" dirty="0">
              <a:latin typeface="Cambria" panose="02040503050406030204" pitchFamily="18" charset="0"/>
              <a:ea typeface="Cambria" panose="02040503050406030204" pitchFamily="18" charset="0"/>
            </a:endParaRPr>
          </a:p>
          <a:p>
            <a:r>
              <a:rPr lang="en-US" dirty="0">
                <a:solidFill>
                  <a:srgbClr val="FF0000"/>
                </a:solidFill>
                <a:latin typeface="Cambria" panose="02040503050406030204" pitchFamily="18" charset="0"/>
                <a:ea typeface="Cambria" panose="02040503050406030204" pitchFamily="18" charset="0"/>
              </a:rPr>
              <a:t>Si Cube gated </a:t>
            </a:r>
            <a:r>
              <a:rPr lang="en-US" altLang="zh-CN" i="1" dirty="0">
                <a:solidFill>
                  <a:srgbClr val="FF0000"/>
                </a:solidFill>
                <a:latin typeface="Cambria" panose="02040503050406030204" pitchFamily="18" charset="0"/>
                <a:ea typeface="Cambria" panose="02040503050406030204" pitchFamily="18" charset="0"/>
              </a:rPr>
              <a:t>γ</a:t>
            </a:r>
            <a:r>
              <a:rPr lang="en-US" altLang="zh-CN" dirty="0">
                <a:solidFill>
                  <a:srgbClr val="FF0000"/>
                </a:solidFill>
                <a:latin typeface="Cambria" panose="02040503050406030204" pitchFamily="18" charset="0"/>
                <a:ea typeface="Cambria" panose="02040503050406030204" pitchFamily="18" charset="0"/>
              </a:rPr>
              <a:t>-ray spectrum</a:t>
            </a:r>
            <a:endParaRPr lang="en-US" dirty="0">
              <a:solidFill>
                <a:srgbClr val="FF0000"/>
              </a:solidFill>
              <a:latin typeface="Cambria" panose="02040503050406030204" pitchFamily="18" charset="0"/>
              <a:ea typeface="Cambria" panose="02040503050406030204" pitchFamily="18" charset="0"/>
            </a:endParaRPr>
          </a:p>
        </p:txBody>
      </p:sp>
    </p:spTree>
    <p:extLst>
      <p:ext uri="{BB962C8B-B14F-4D97-AF65-F5344CB8AC3E}">
        <p14:creationId xmlns:p14="http://schemas.microsoft.com/office/powerpoint/2010/main" val="2317027744"/>
      </p:ext>
    </p:extLst>
  </p:cSld>
  <p:clrMapOvr>
    <a:masterClrMapping/>
  </p:clrMapOvr>
</p:sld>
</file>

<file path=ppt/slides/slide5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F1931B88-BA5C-415D-A5A3-3C34E39946BF}"/>
              </a:ext>
            </a:extLst>
          </p:cNvPr>
          <p:cNvPicPr>
            <a:picLocks noChangeAspect="1"/>
          </p:cNvPicPr>
          <p:nvPr/>
        </p:nvPicPr>
        <p:blipFill rotWithShape="1">
          <a:blip r:embed="rId3" cstate="print">
            <a:extLst>
              <a:ext uri="{28A0092B-C50C-407E-A947-70E740481C1C}">
                <a14:useLocalDpi xmlns:a14="http://schemas.microsoft.com/office/drawing/2010/main"/>
              </a:ext>
            </a:extLst>
          </a:blip>
          <a:srcRect/>
          <a:stretch/>
        </p:blipFill>
        <p:spPr>
          <a:xfrm>
            <a:off x="462224" y="604837"/>
            <a:ext cx="8209504" cy="5648325"/>
          </a:xfrm>
          <a:prstGeom prst="rect">
            <a:avLst/>
          </a:prstGeom>
        </p:spPr>
      </p:pic>
      <p:sp>
        <p:nvSpPr>
          <p:cNvPr id="4" name="TextBox 3">
            <a:extLst>
              <a:ext uri="{FF2B5EF4-FFF2-40B4-BE49-F238E27FC236}">
                <a16:creationId xmlns:a16="http://schemas.microsoft.com/office/drawing/2014/main" id="{EAFA4921-886A-492F-9A2B-DE2FD013BDF3}"/>
              </a:ext>
            </a:extLst>
          </p:cNvPr>
          <p:cNvSpPr txBox="1"/>
          <p:nvPr/>
        </p:nvSpPr>
        <p:spPr>
          <a:xfrm>
            <a:off x="0" y="6488667"/>
            <a:ext cx="3504229" cy="369332"/>
          </a:xfrm>
          <a:prstGeom prst="rect">
            <a:avLst/>
          </a:prstGeom>
          <a:noFill/>
        </p:spPr>
        <p:txBody>
          <a:bodyPr wrap="none" rtlCol="0">
            <a:spAutoFit/>
          </a:bodyPr>
          <a:lstStyle/>
          <a:p>
            <a:r>
              <a:rPr lang="en-US" baseline="30000" dirty="0"/>
              <a:t>26</a:t>
            </a:r>
            <a:r>
              <a:rPr lang="en-US" dirty="0"/>
              <a:t>P 24 hours</a:t>
            </a:r>
            <a:r>
              <a:rPr lang="en-US" altLang="zh-CN" dirty="0"/>
              <a:t> of effective beam time</a:t>
            </a:r>
            <a:endParaRPr lang="en-US" dirty="0"/>
          </a:p>
        </p:txBody>
      </p:sp>
      <p:sp>
        <p:nvSpPr>
          <p:cNvPr id="8" name="TextBox 7">
            <a:extLst>
              <a:ext uri="{FF2B5EF4-FFF2-40B4-BE49-F238E27FC236}">
                <a16:creationId xmlns:a16="http://schemas.microsoft.com/office/drawing/2014/main" id="{FB3B4251-8DA6-48ED-A700-13868B00614C}"/>
              </a:ext>
            </a:extLst>
          </p:cNvPr>
          <p:cNvSpPr txBox="1"/>
          <p:nvPr/>
        </p:nvSpPr>
        <p:spPr>
          <a:xfrm>
            <a:off x="5533291" y="807369"/>
            <a:ext cx="3017557" cy="646331"/>
          </a:xfrm>
          <a:prstGeom prst="rect">
            <a:avLst/>
          </a:prstGeom>
          <a:noFill/>
        </p:spPr>
        <p:txBody>
          <a:bodyPr wrap="none" rtlCol="0">
            <a:spAutoFit/>
          </a:bodyPr>
          <a:lstStyle/>
          <a:p>
            <a:r>
              <a:rPr lang="en-US" dirty="0">
                <a:latin typeface="Cambria" panose="02040503050406030204" pitchFamily="18" charset="0"/>
                <a:ea typeface="Cambria" panose="02040503050406030204" pitchFamily="18" charset="0"/>
              </a:rPr>
              <a:t>Raw </a:t>
            </a:r>
            <a:r>
              <a:rPr lang="en-US" altLang="zh-CN" i="1" dirty="0">
                <a:latin typeface="Cambria" panose="02040503050406030204" pitchFamily="18" charset="0"/>
                <a:ea typeface="Cambria" panose="02040503050406030204" pitchFamily="18" charset="0"/>
              </a:rPr>
              <a:t>γ</a:t>
            </a:r>
            <a:r>
              <a:rPr lang="en-US" altLang="zh-CN" dirty="0">
                <a:latin typeface="Cambria" panose="02040503050406030204" pitchFamily="18" charset="0"/>
                <a:ea typeface="Cambria" panose="02040503050406030204" pitchFamily="18" charset="0"/>
              </a:rPr>
              <a:t>-ray spectrum</a:t>
            </a:r>
            <a:endParaRPr lang="en-US" dirty="0">
              <a:latin typeface="Cambria" panose="02040503050406030204" pitchFamily="18" charset="0"/>
              <a:ea typeface="Cambria" panose="02040503050406030204" pitchFamily="18" charset="0"/>
            </a:endParaRPr>
          </a:p>
          <a:p>
            <a:r>
              <a:rPr lang="en-US" dirty="0">
                <a:solidFill>
                  <a:srgbClr val="FF0000"/>
                </a:solidFill>
                <a:latin typeface="Cambria" panose="02040503050406030204" pitchFamily="18" charset="0"/>
                <a:ea typeface="Cambria" panose="02040503050406030204" pitchFamily="18" charset="0"/>
              </a:rPr>
              <a:t>Si Cube gated </a:t>
            </a:r>
            <a:r>
              <a:rPr lang="en-US" altLang="zh-CN" i="1" dirty="0">
                <a:solidFill>
                  <a:srgbClr val="FF0000"/>
                </a:solidFill>
                <a:latin typeface="Cambria" panose="02040503050406030204" pitchFamily="18" charset="0"/>
                <a:ea typeface="Cambria" panose="02040503050406030204" pitchFamily="18" charset="0"/>
              </a:rPr>
              <a:t>γ</a:t>
            </a:r>
            <a:r>
              <a:rPr lang="en-US" altLang="zh-CN" dirty="0">
                <a:solidFill>
                  <a:srgbClr val="FF0000"/>
                </a:solidFill>
                <a:latin typeface="Cambria" panose="02040503050406030204" pitchFamily="18" charset="0"/>
                <a:ea typeface="Cambria" panose="02040503050406030204" pitchFamily="18" charset="0"/>
              </a:rPr>
              <a:t>-ray spectrum</a:t>
            </a:r>
            <a:endParaRPr lang="en-US" dirty="0">
              <a:solidFill>
                <a:srgbClr val="FF0000"/>
              </a:solidFill>
              <a:latin typeface="Cambria" panose="02040503050406030204" pitchFamily="18" charset="0"/>
              <a:ea typeface="Cambria" panose="02040503050406030204" pitchFamily="18" charset="0"/>
            </a:endParaRPr>
          </a:p>
        </p:txBody>
      </p:sp>
    </p:spTree>
    <p:extLst>
      <p:ext uri="{BB962C8B-B14F-4D97-AF65-F5344CB8AC3E}">
        <p14:creationId xmlns:p14="http://schemas.microsoft.com/office/powerpoint/2010/main" val="157307705"/>
      </p:ext>
    </p:extLst>
  </p:cSld>
  <p:clrMapOvr>
    <a:masterClrMapping/>
  </p:clrMapOvr>
</p:sld>
</file>

<file path=ppt/slides/slide5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0DC667F4-DCC2-4922-A860-4D6D12BFD4C9}"/>
              </a:ext>
            </a:extLst>
          </p:cNvPr>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452437" y="1100137"/>
            <a:ext cx="8239125" cy="4657725"/>
          </a:xfrm>
          <a:prstGeom prst="rect">
            <a:avLst/>
          </a:prstGeom>
        </p:spPr>
      </p:pic>
    </p:spTree>
    <p:extLst>
      <p:ext uri="{BB962C8B-B14F-4D97-AF65-F5344CB8AC3E}">
        <p14:creationId xmlns:p14="http://schemas.microsoft.com/office/powerpoint/2010/main" val="1758621712"/>
      </p:ext>
    </p:extLst>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mc:AlternateContent xmlns:mc="http://schemas.openxmlformats.org/markup-compatibility/2006" xmlns:a14="http://schemas.microsoft.com/office/drawing/2010/main">
        <mc:Choice Requires="a14">
          <p:sp>
            <p:nvSpPr>
              <p:cNvPr id="2" name="矩形 1"/>
              <p:cNvSpPr/>
              <p:nvPr/>
            </p:nvSpPr>
            <p:spPr>
              <a:xfrm>
                <a:off x="100208" y="2017869"/>
                <a:ext cx="8445710" cy="972702"/>
              </a:xfrm>
              <a:prstGeom prst="rect">
                <a:avLst/>
              </a:prstGeom>
            </p:spPr>
            <p:txBody>
              <a:bodyPr wrap="none">
                <a:spAutoFit/>
              </a:bodyPr>
              <a:lstStyle/>
              <a:p>
                <a:pPr/>
                <a14:m>
                  <m:oMathPara xmlns:m="http://schemas.openxmlformats.org/officeDocument/2006/math">
                    <m:oMathParaPr>
                      <m:jc m:val="centerGroup"/>
                    </m:oMathParaPr>
                    <m:oMath xmlns:m="http://schemas.openxmlformats.org/officeDocument/2006/math">
                      <m:sSub>
                        <m:sSubPr>
                          <m:ctrlPr>
                            <a:rPr lang="zh-CN" altLang="en-US" i="1" smtClean="0">
                              <a:latin typeface="Cambria Math" panose="02040503050406030204" pitchFamily="18" charset="0"/>
                            </a:rPr>
                          </m:ctrlPr>
                        </m:sSubPr>
                        <m:e>
                          <m:r>
                            <a:rPr lang="zh-CN" altLang="en-US" i="1">
                              <a:latin typeface="Cambria Math" panose="02040503050406030204" pitchFamily="18" charset="0"/>
                            </a:rPr>
                            <m:t>𝑁</m:t>
                          </m:r>
                        </m:e>
                        <m:sub>
                          <m:r>
                            <a:rPr lang="zh-CN" altLang="en-US" i="1">
                              <a:latin typeface="Cambria Math" panose="02040503050406030204" pitchFamily="18" charset="0"/>
                            </a:rPr>
                            <m:t>𝐴</m:t>
                          </m:r>
                        </m:sub>
                      </m:sSub>
                      <m:sSub>
                        <m:sSubPr>
                          <m:ctrlPr>
                            <a:rPr lang="zh-CN" altLang="en-US" i="1">
                              <a:latin typeface="Cambria Math" panose="02040503050406030204" pitchFamily="18" charset="0"/>
                            </a:rPr>
                          </m:ctrlPr>
                        </m:sSubPr>
                        <m:e>
                          <m:d>
                            <m:dPr>
                              <m:begChr m:val="〈"/>
                              <m:endChr m:val="〉"/>
                              <m:ctrlPr>
                                <a:rPr lang="zh-CN" altLang="en-US" i="1">
                                  <a:latin typeface="Cambria Math" panose="02040503050406030204" pitchFamily="18" charset="0"/>
                                </a:rPr>
                              </m:ctrlPr>
                            </m:dPr>
                            <m:e>
                              <m:r>
                                <a:rPr lang="en-US" altLang="zh-CN" i="1">
                                  <a:latin typeface="Cambria Math" panose="02040503050406030204" pitchFamily="18" charset="0"/>
                                </a:rPr>
                                <m:t>𝜎𝜈</m:t>
                              </m:r>
                            </m:e>
                          </m:d>
                        </m:e>
                        <m:sub>
                          <m:r>
                            <m:rPr>
                              <m:sty m:val="p"/>
                            </m:rPr>
                            <a:rPr lang="zh-CN" altLang="en-US" i="0">
                              <a:latin typeface="Cambria Math" panose="02040503050406030204" pitchFamily="18" charset="0"/>
                            </a:rPr>
                            <m:t>dc</m:t>
                          </m:r>
                        </m:sub>
                      </m:sSub>
                      <m:r>
                        <a:rPr lang="en-US" altLang="zh-CN" i="1">
                          <a:latin typeface="Cambria Math" panose="02040503050406030204" pitchFamily="18" charset="0"/>
                        </a:rPr>
                        <m:t>=7.8327×</m:t>
                      </m:r>
                      <m:sSup>
                        <m:sSupPr>
                          <m:ctrlPr>
                            <a:rPr lang="zh-CN" altLang="zh-CN" i="1">
                              <a:latin typeface="Cambria Math" panose="02040503050406030204" pitchFamily="18" charset="0"/>
                            </a:rPr>
                          </m:ctrlPr>
                        </m:sSupPr>
                        <m:e>
                          <m:r>
                            <a:rPr lang="en-US" altLang="zh-CN" i="1">
                              <a:latin typeface="Cambria Math" panose="02040503050406030204" pitchFamily="18" charset="0"/>
                            </a:rPr>
                            <m:t>10</m:t>
                          </m:r>
                        </m:e>
                        <m:sup>
                          <m:r>
                            <a:rPr lang="en-US" altLang="zh-CN" i="1">
                              <a:latin typeface="Cambria Math" panose="02040503050406030204" pitchFamily="18" charset="0"/>
                            </a:rPr>
                            <m:t>9</m:t>
                          </m:r>
                        </m:sup>
                      </m:sSup>
                      <m:sSup>
                        <m:sSupPr>
                          <m:ctrlPr>
                            <a:rPr lang="zh-CN" altLang="zh-CN" i="1">
                              <a:latin typeface="Cambria Math" panose="02040503050406030204" pitchFamily="18" charset="0"/>
                            </a:rPr>
                          </m:ctrlPr>
                        </m:sSupPr>
                        <m:e>
                          <m:d>
                            <m:dPr>
                              <m:ctrlPr>
                                <a:rPr lang="zh-CN" altLang="zh-CN" i="1">
                                  <a:latin typeface="Cambria Math" panose="02040503050406030204" pitchFamily="18" charset="0"/>
                                </a:rPr>
                              </m:ctrlPr>
                            </m:dPr>
                            <m:e>
                              <m:f>
                                <m:fPr>
                                  <m:ctrlPr>
                                    <a:rPr lang="zh-CN" altLang="zh-CN" i="1">
                                      <a:latin typeface="Cambria Math" panose="02040503050406030204" pitchFamily="18" charset="0"/>
                                    </a:rPr>
                                  </m:ctrlPr>
                                </m:fPr>
                                <m:num>
                                  <m:sSub>
                                    <m:sSubPr>
                                      <m:ctrlPr>
                                        <a:rPr lang="zh-CN" altLang="zh-CN" i="1">
                                          <a:latin typeface="Cambria Math" panose="02040503050406030204" pitchFamily="18" charset="0"/>
                                        </a:rPr>
                                      </m:ctrlPr>
                                    </m:sSubPr>
                                    <m:e>
                                      <m:r>
                                        <a:rPr lang="en-US" altLang="zh-CN" i="1">
                                          <a:latin typeface="Cambria Math" panose="02040503050406030204" pitchFamily="18" charset="0"/>
                                        </a:rPr>
                                        <m:t>𝑍</m:t>
                                      </m:r>
                                    </m:e>
                                    <m:sub>
                                      <m:r>
                                        <a:rPr lang="en-US" altLang="zh-CN" b="0" i="1" smtClean="0">
                                          <a:latin typeface="Cambria Math" panose="02040503050406030204" pitchFamily="18" charset="0"/>
                                        </a:rPr>
                                        <m:t>𝑇</m:t>
                                      </m:r>
                                    </m:sub>
                                  </m:sSub>
                                </m:num>
                                <m:den>
                                  <m:r>
                                    <a:rPr lang="en-US" altLang="zh-CN" i="1">
                                      <a:latin typeface="Cambria Math" panose="02040503050406030204" pitchFamily="18" charset="0"/>
                                    </a:rPr>
                                    <m:t>𝜇</m:t>
                                  </m:r>
                                  <m:sSubSup>
                                    <m:sSubSupPr>
                                      <m:ctrlPr>
                                        <a:rPr lang="zh-CN" altLang="zh-CN" i="1">
                                          <a:latin typeface="Cambria Math" panose="02040503050406030204" pitchFamily="18" charset="0"/>
                                        </a:rPr>
                                      </m:ctrlPr>
                                    </m:sSubSupPr>
                                    <m:e>
                                      <m:r>
                                        <a:rPr lang="en-US" altLang="zh-CN" i="1">
                                          <a:latin typeface="Cambria Math" panose="02040503050406030204" pitchFamily="18" charset="0"/>
                                        </a:rPr>
                                        <m:t>𝑇</m:t>
                                      </m:r>
                                    </m:e>
                                    <m:sub>
                                      <m:r>
                                        <a:rPr lang="en-US" altLang="zh-CN" i="1">
                                          <a:latin typeface="Cambria Math" panose="02040503050406030204" pitchFamily="18" charset="0"/>
                                        </a:rPr>
                                        <m:t>9</m:t>
                                      </m:r>
                                    </m:sub>
                                    <m:sup>
                                      <m:r>
                                        <a:rPr lang="en-US" altLang="zh-CN" i="1">
                                          <a:latin typeface="Cambria Math" panose="02040503050406030204" pitchFamily="18" charset="0"/>
                                        </a:rPr>
                                        <m:t>2</m:t>
                                      </m:r>
                                    </m:sup>
                                  </m:sSubSup>
                                </m:den>
                              </m:f>
                            </m:e>
                          </m:d>
                        </m:e>
                        <m:sup>
                          <m:r>
                            <a:rPr lang="en-US" altLang="zh-CN" i="1">
                              <a:latin typeface="Cambria Math" panose="02040503050406030204" pitchFamily="18" charset="0"/>
                            </a:rPr>
                            <m:t>1/3</m:t>
                          </m:r>
                        </m:sup>
                      </m:sSup>
                      <m:sSub>
                        <m:sSubPr>
                          <m:ctrlPr>
                            <a:rPr lang="zh-CN" altLang="zh-CN" i="1">
                              <a:latin typeface="Cambria Math" panose="02040503050406030204" pitchFamily="18" charset="0"/>
                            </a:rPr>
                          </m:ctrlPr>
                        </m:sSubPr>
                        <m:e>
                          <m:r>
                            <a:rPr lang="en-US" altLang="zh-CN" i="1">
                              <a:latin typeface="Cambria Math" panose="02040503050406030204" pitchFamily="18" charset="0"/>
                            </a:rPr>
                            <m:t>×</m:t>
                          </m:r>
                          <m:r>
                            <a:rPr lang="en-US" altLang="zh-CN" i="1">
                              <a:latin typeface="Cambria Math" panose="02040503050406030204" pitchFamily="18" charset="0"/>
                            </a:rPr>
                            <m:t>𝑆</m:t>
                          </m:r>
                        </m:e>
                        <m:sub>
                          <m:r>
                            <m:rPr>
                              <m:sty m:val="p"/>
                            </m:rPr>
                            <a:rPr lang="en-US" altLang="zh-CN">
                              <a:latin typeface="Cambria Math" panose="02040503050406030204" pitchFamily="18" charset="0"/>
                            </a:rPr>
                            <m:t>eff</m:t>
                          </m:r>
                        </m:sub>
                      </m:sSub>
                      <m:r>
                        <a:rPr lang="en-US" altLang="zh-CN">
                          <a:latin typeface="Cambria Math" panose="02040503050406030204" pitchFamily="18" charset="0"/>
                        </a:rPr>
                        <m:t>×</m:t>
                      </m:r>
                      <m:r>
                        <m:rPr>
                          <m:sty m:val="p"/>
                        </m:rPr>
                        <a:rPr lang="en-US" altLang="zh-CN">
                          <a:latin typeface="Cambria Math" panose="02040503050406030204" pitchFamily="18" charset="0"/>
                        </a:rPr>
                        <m:t>exp</m:t>
                      </m:r>
                      <m:d>
                        <m:dPr>
                          <m:begChr m:val="["/>
                          <m:endChr m:val="]"/>
                          <m:ctrlPr>
                            <a:rPr lang="zh-CN" altLang="zh-CN" i="1">
                              <a:latin typeface="Cambria Math" panose="02040503050406030204" pitchFamily="18" charset="0"/>
                            </a:rPr>
                          </m:ctrlPr>
                        </m:dPr>
                        <m:e>
                          <m:r>
                            <a:rPr lang="en-US" altLang="zh-CN" i="1">
                              <a:latin typeface="Cambria Math" panose="02040503050406030204" pitchFamily="18" charset="0"/>
                            </a:rPr>
                            <m:t>−4.2487</m:t>
                          </m:r>
                          <m:sSup>
                            <m:sSupPr>
                              <m:ctrlPr>
                                <a:rPr lang="zh-CN" altLang="zh-CN" i="1">
                                  <a:latin typeface="Cambria Math" panose="02040503050406030204" pitchFamily="18" charset="0"/>
                                </a:rPr>
                              </m:ctrlPr>
                            </m:sSupPr>
                            <m:e>
                              <m:d>
                                <m:dPr>
                                  <m:ctrlPr>
                                    <a:rPr lang="zh-CN" altLang="zh-CN" i="1">
                                      <a:latin typeface="Cambria Math" panose="02040503050406030204" pitchFamily="18" charset="0"/>
                                    </a:rPr>
                                  </m:ctrlPr>
                                </m:dPr>
                                <m:e>
                                  <m:f>
                                    <m:fPr>
                                      <m:ctrlPr>
                                        <a:rPr lang="zh-CN" altLang="zh-CN" i="1">
                                          <a:latin typeface="Cambria Math" panose="02040503050406030204" pitchFamily="18" charset="0"/>
                                        </a:rPr>
                                      </m:ctrlPr>
                                    </m:fPr>
                                    <m:num>
                                      <m:sSubSup>
                                        <m:sSubSupPr>
                                          <m:ctrlPr>
                                            <a:rPr lang="zh-CN" altLang="zh-CN" i="1">
                                              <a:latin typeface="Cambria Math" panose="02040503050406030204" pitchFamily="18" charset="0"/>
                                            </a:rPr>
                                          </m:ctrlPr>
                                        </m:sSubSupPr>
                                        <m:e>
                                          <m:r>
                                            <a:rPr lang="en-US" altLang="zh-CN" i="1">
                                              <a:latin typeface="Cambria Math" panose="02040503050406030204" pitchFamily="18" charset="0"/>
                                            </a:rPr>
                                            <m:t>𝑍</m:t>
                                          </m:r>
                                        </m:e>
                                        <m:sub>
                                          <m:r>
                                            <a:rPr lang="en-US" altLang="zh-CN" b="0" i="1" smtClean="0">
                                              <a:latin typeface="Cambria Math" panose="02040503050406030204" pitchFamily="18" charset="0"/>
                                            </a:rPr>
                                            <m:t>𝑇</m:t>
                                          </m:r>
                                        </m:sub>
                                        <m:sup>
                                          <m:r>
                                            <a:rPr lang="en-US" altLang="zh-CN" i="1">
                                              <a:latin typeface="Cambria Math" panose="02040503050406030204" pitchFamily="18" charset="0"/>
                                            </a:rPr>
                                            <m:t>2</m:t>
                                          </m:r>
                                        </m:sup>
                                      </m:sSubSup>
                                      <m:r>
                                        <a:rPr lang="en-US" altLang="zh-CN" i="1">
                                          <a:latin typeface="Cambria Math" panose="02040503050406030204" pitchFamily="18" charset="0"/>
                                        </a:rPr>
                                        <m:t>𝜇</m:t>
                                      </m:r>
                                    </m:num>
                                    <m:den>
                                      <m:sSub>
                                        <m:sSubPr>
                                          <m:ctrlPr>
                                            <a:rPr lang="zh-CN" altLang="zh-CN" i="1">
                                              <a:latin typeface="Cambria Math" panose="02040503050406030204" pitchFamily="18" charset="0"/>
                                            </a:rPr>
                                          </m:ctrlPr>
                                        </m:sSubPr>
                                        <m:e>
                                          <m:r>
                                            <a:rPr lang="en-US" altLang="zh-CN" i="1">
                                              <a:latin typeface="Cambria Math" panose="02040503050406030204" pitchFamily="18" charset="0"/>
                                            </a:rPr>
                                            <m:t>𝑇</m:t>
                                          </m:r>
                                        </m:e>
                                        <m:sub>
                                          <m:r>
                                            <a:rPr lang="en-US" altLang="zh-CN" i="1">
                                              <a:latin typeface="Cambria Math" panose="02040503050406030204" pitchFamily="18" charset="0"/>
                                            </a:rPr>
                                            <m:t>9</m:t>
                                          </m:r>
                                        </m:sub>
                                      </m:sSub>
                                    </m:den>
                                  </m:f>
                                </m:e>
                              </m:d>
                            </m:e>
                            <m:sup>
                              <m:r>
                                <a:rPr lang="en-US" altLang="zh-CN" i="1">
                                  <a:latin typeface="Cambria Math" panose="02040503050406030204" pitchFamily="18" charset="0"/>
                                </a:rPr>
                                <m:t>1/3</m:t>
                              </m:r>
                            </m:sup>
                          </m:sSup>
                        </m:e>
                      </m:d>
                      <m:d>
                        <m:dPr>
                          <m:begChr m:val="["/>
                          <m:endChr m:val="]"/>
                          <m:ctrlPr>
                            <a:rPr lang="zh-CN" altLang="zh-CN" i="1">
                              <a:latin typeface="Cambria Math" panose="02040503050406030204" pitchFamily="18" charset="0"/>
                            </a:rPr>
                          </m:ctrlPr>
                        </m:dPr>
                        <m:e>
                          <m:sSup>
                            <m:sSupPr>
                              <m:ctrlPr>
                                <a:rPr lang="zh-CN" altLang="zh-CN" i="1">
                                  <a:latin typeface="Cambria Math" panose="02040503050406030204" pitchFamily="18" charset="0"/>
                                </a:rPr>
                              </m:ctrlPr>
                            </m:sSupPr>
                            <m:e>
                              <m:r>
                                <m:rPr>
                                  <m:sty m:val="p"/>
                                </m:rPr>
                                <a:rPr lang="en-US" altLang="zh-CN">
                                  <a:latin typeface="Cambria Math" panose="02040503050406030204" pitchFamily="18" charset="0"/>
                                </a:rPr>
                                <m:t>cm</m:t>
                              </m:r>
                            </m:e>
                            <m:sup>
                              <m:r>
                                <a:rPr lang="en-US" altLang="zh-CN" i="1">
                                  <a:latin typeface="Cambria Math" panose="02040503050406030204" pitchFamily="18" charset="0"/>
                                </a:rPr>
                                <m:t>3</m:t>
                              </m:r>
                            </m:sup>
                          </m:sSup>
                          <m:sSup>
                            <m:sSupPr>
                              <m:ctrlPr>
                                <a:rPr lang="zh-CN" altLang="zh-CN" i="1">
                                  <a:latin typeface="Cambria Math" panose="02040503050406030204" pitchFamily="18" charset="0"/>
                                </a:rPr>
                              </m:ctrlPr>
                            </m:sSupPr>
                            <m:e>
                              <m:r>
                                <m:rPr>
                                  <m:sty m:val="p"/>
                                </m:rPr>
                                <a:rPr lang="en-US" altLang="zh-CN">
                                  <a:latin typeface="Cambria Math" panose="02040503050406030204" pitchFamily="18" charset="0"/>
                                </a:rPr>
                                <m:t>s</m:t>
                              </m:r>
                            </m:e>
                            <m:sup>
                              <m:r>
                                <a:rPr lang="en-US" altLang="zh-CN" i="1">
                                  <a:latin typeface="Cambria Math" panose="02040503050406030204" pitchFamily="18" charset="0"/>
                                </a:rPr>
                                <m:t>−1</m:t>
                              </m:r>
                            </m:sup>
                          </m:sSup>
                          <m:sSup>
                            <m:sSupPr>
                              <m:ctrlPr>
                                <a:rPr lang="zh-CN" altLang="zh-CN" i="1">
                                  <a:latin typeface="Cambria Math" panose="02040503050406030204" pitchFamily="18" charset="0"/>
                                </a:rPr>
                              </m:ctrlPr>
                            </m:sSupPr>
                            <m:e>
                              <m:r>
                                <m:rPr>
                                  <m:sty m:val="p"/>
                                </m:rPr>
                                <a:rPr lang="en-US" altLang="zh-CN">
                                  <a:latin typeface="Cambria Math" panose="02040503050406030204" pitchFamily="18" charset="0"/>
                                </a:rPr>
                                <m:t>mol</m:t>
                              </m:r>
                            </m:e>
                            <m:sup>
                              <m:r>
                                <a:rPr lang="en-US" altLang="zh-CN" i="1">
                                  <a:latin typeface="Cambria Math" panose="02040503050406030204" pitchFamily="18" charset="0"/>
                                </a:rPr>
                                <m:t>−1</m:t>
                              </m:r>
                            </m:sup>
                          </m:sSup>
                        </m:e>
                      </m:d>
                    </m:oMath>
                  </m:oMathPara>
                </a14:m>
                <a:endParaRPr lang="zh-CN" altLang="en-US" dirty="0">
                  <a:latin typeface="Times New Roman" panose="02020603050405020304" pitchFamily="18" charset="0"/>
                  <a:cs typeface="Times New Roman" panose="02020603050405020304" pitchFamily="18" charset="0"/>
                </a:endParaRPr>
              </a:p>
            </p:txBody>
          </p:sp>
        </mc:Choice>
        <mc:Fallback xmlns="">
          <p:sp>
            <p:nvSpPr>
              <p:cNvPr id="2" name="矩形 1"/>
              <p:cNvSpPr>
                <a:spLocks noRot="1" noChangeAspect="1" noMove="1" noResize="1" noEditPoints="1" noAdjustHandles="1" noChangeArrowheads="1" noChangeShapeType="1" noTextEdit="1"/>
              </p:cNvSpPr>
              <p:nvPr/>
            </p:nvSpPr>
            <p:spPr>
              <a:xfrm>
                <a:off x="100208" y="2017869"/>
                <a:ext cx="8445710" cy="972702"/>
              </a:xfrm>
              <a:prstGeom prst="rect">
                <a:avLst/>
              </a:prstGeom>
              <a:blipFill rotWithShape="0">
                <a:blip r:embed="rId2"/>
                <a:stretch>
                  <a:fillRect/>
                </a:stretch>
              </a:blipFill>
            </p:spPr>
            <p:txBody>
              <a:bodyPr/>
              <a:lstStyle/>
              <a:p>
                <a:r>
                  <a:rPr lang="zh-CN" altLang="en-US">
                    <a:noFill/>
                  </a:rPr>
                  <a:t> </a:t>
                </a:r>
              </a:p>
            </p:txBody>
          </p:sp>
        </mc:Fallback>
      </mc:AlternateContent>
      <mc:AlternateContent xmlns:mc="http://schemas.openxmlformats.org/markup-compatibility/2006" xmlns:a14="http://schemas.microsoft.com/office/drawing/2010/main">
        <mc:Choice Requires="a14">
          <p:sp>
            <p:nvSpPr>
              <p:cNvPr id="3" name="矩形 2"/>
              <p:cNvSpPr/>
              <p:nvPr/>
            </p:nvSpPr>
            <p:spPr>
              <a:xfrm>
                <a:off x="100208" y="3963273"/>
                <a:ext cx="3898568" cy="835357"/>
              </a:xfrm>
              <a:prstGeom prst="rect">
                <a:avLst/>
              </a:prstGeom>
            </p:spPr>
            <p:txBody>
              <a:bodyPr wrap="none">
                <a:spAutoFit/>
              </a:bodyPr>
              <a:lstStyle/>
              <a:p>
                <a:pPr/>
                <a14:m>
                  <m:oMathPara xmlns:m="http://schemas.openxmlformats.org/officeDocument/2006/math">
                    <m:oMathParaPr>
                      <m:jc m:val="centerGroup"/>
                    </m:oMathParaPr>
                    <m:oMath xmlns:m="http://schemas.openxmlformats.org/officeDocument/2006/math">
                      <m:sSub>
                        <m:sSubPr>
                          <m:ctrlPr>
                            <a:rPr lang="zh-CN" altLang="en-US" i="1" smtClean="0">
                              <a:latin typeface="Cambria Math" panose="02040503050406030204" pitchFamily="18" charset="0"/>
                            </a:rPr>
                          </m:ctrlPr>
                        </m:sSubPr>
                        <m:e>
                          <m:r>
                            <a:rPr lang="zh-CN" altLang="en-US" i="1">
                              <a:latin typeface="Cambria Math" panose="02040503050406030204" pitchFamily="18" charset="0"/>
                            </a:rPr>
                            <m:t>𝑆</m:t>
                          </m:r>
                        </m:e>
                        <m:sub>
                          <m:r>
                            <m:rPr>
                              <m:sty m:val="p"/>
                            </m:rPr>
                            <a:rPr lang="zh-CN" altLang="en-US" i="0">
                              <a:latin typeface="Cambria Math" panose="02040503050406030204" pitchFamily="18" charset="0"/>
                            </a:rPr>
                            <m:t>eff</m:t>
                          </m:r>
                        </m:sub>
                      </m:sSub>
                      <m:r>
                        <a:rPr lang="zh-CN" altLang="en-US" i="0">
                          <a:latin typeface="Cambria Math" panose="02040503050406030204" pitchFamily="18" charset="0"/>
                        </a:rPr>
                        <m:t>=</m:t>
                      </m:r>
                      <m:r>
                        <a:rPr lang="zh-CN" altLang="en-US" i="1">
                          <a:latin typeface="Cambria Math" panose="02040503050406030204" pitchFamily="18" charset="0"/>
                        </a:rPr>
                        <m:t>𝑆</m:t>
                      </m:r>
                      <m:d>
                        <m:dPr>
                          <m:ctrlPr>
                            <a:rPr lang="zh-CN" altLang="en-US" i="1">
                              <a:latin typeface="Cambria Math" panose="02040503050406030204" pitchFamily="18" charset="0"/>
                            </a:rPr>
                          </m:ctrlPr>
                        </m:dPr>
                        <m:e>
                          <m:r>
                            <a:rPr lang="zh-CN" altLang="en-US" i="0">
                              <a:latin typeface="Cambria Math" panose="02040503050406030204" pitchFamily="18" charset="0"/>
                            </a:rPr>
                            <m:t>0</m:t>
                          </m:r>
                        </m:e>
                      </m:d>
                      <m:d>
                        <m:dPr>
                          <m:begChr m:val="["/>
                          <m:endChr m:val="]"/>
                          <m:ctrlPr>
                            <a:rPr lang="zh-CN" altLang="en-US" i="1">
                              <a:latin typeface="Cambria Math" panose="02040503050406030204" pitchFamily="18" charset="0"/>
                            </a:rPr>
                          </m:ctrlPr>
                        </m:dPr>
                        <m:e>
                          <m:r>
                            <a:rPr lang="zh-CN" altLang="en-US" i="0">
                              <a:latin typeface="Cambria Math" panose="02040503050406030204" pitchFamily="18" charset="0"/>
                            </a:rPr>
                            <m:t>1+0.09807</m:t>
                          </m:r>
                          <m:sSup>
                            <m:sSupPr>
                              <m:ctrlPr>
                                <a:rPr lang="zh-CN" altLang="en-US" i="1">
                                  <a:latin typeface="Cambria Math" panose="02040503050406030204" pitchFamily="18" charset="0"/>
                                </a:rPr>
                              </m:ctrlPr>
                            </m:sSupPr>
                            <m:e>
                              <m:d>
                                <m:dPr>
                                  <m:ctrlPr>
                                    <a:rPr lang="zh-CN" altLang="en-US" i="1">
                                      <a:latin typeface="Cambria Math" panose="02040503050406030204" pitchFamily="18" charset="0"/>
                                    </a:rPr>
                                  </m:ctrlPr>
                                </m:dPr>
                                <m:e>
                                  <m:f>
                                    <m:fPr>
                                      <m:ctrlPr>
                                        <a:rPr lang="zh-CN" altLang="en-US" i="1">
                                          <a:latin typeface="Cambria Math" panose="02040503050406030204" pitchFamily="18" charset="0"/>
                                        </a:rPr>
                                      </m:ctrlPr>
                                    </m:fPr>
                                    <m:num>
                                      <m:sSub>
                                        <m:sSubPr>
                                          <m:ctrlPr>
                                            <a:rPr lang="zh-CN" altLang="en-US" i="1">
                                              <a:latin typeface="Cambria Math" panose="02040503050406030204" pitchFamily="18" charset="0"/>
                                            </a:rPr>
                                          </m:ctrlPr>
                                        </m:sSubPr>
                                        <m:e>
                                          <m:r>
                                            <a:rPr lang="zh-CN" altLang="en-US" i="1">
                                              <a:latin typeface="Cambria Math" panose="02040503050406030204" pitchFamily="18" charset="0"/>
                                            </a:rPr>
                                            <m:t>𝑇</m:t>
                                          </m:r>
                                        </m:e>
                                        <m:sub>
                                          <m:r>
                                            <a:rPr lang="zh-CN" altLang="en-US" i="0">
                                              <a:latin typeface="Cambria Math" panose="02040503050406030204" pitchFamily="18" charset="0"/>
                                            </a:rPr>
                                            <m:t>9</m:t>
                                          </m:r>
                                        </m:sub>
                                      </m:sSub>
                                    </m:num>
                                    <m:den>
                                      <m:sSubSup>
                                        <m:sSubSupPr>
                                          <m:ctrlPr>
                                            <a:rPr lang="zh-CN" altLang="en-US" i="1">
                                              <a:latin typeface="Cambria Math" panose="02040503050406030204" pitchFamily="18" charset="0"/>
                                            </a:rPr>
                                          </m:ctrlPr>
                                        </m:sSubSupPr>
                                        <m:e>
                                          <m:r>
                                            <a:rPr lang="zh-CN" altLang="en-US" i="1">
                                              <a:latin typeface="Cambria Math" panose="02040503050406030204" pitchFamily="18" charset="0"/>
                                            </a:rPr>
                                            <m:t>𝑍</m:t>
                                          </m:r>
                                        </m:e>
                                        <m:sub>
                                          <m:r>
                                            <a:rPr lang="en-US" altLang="zh-CN" b="0" i="1" smtClean="0">
                                              <a:latin typeface="Cambria Math" panose="02040503050406030204" pitchFamily="18" charset="0"/>
                                            </a:rPr>
                                            <m:t>𝑇</m:t>
                                          </m:r>
                                        </m:sub>
                                        <m:sup>
                                          <m:r>
                                            <a:rPr lang="zh-CN" altLang="en-US" i="0">
                                              <a:latin typeface="Cambria Math" panose="02040503050406030204" pitchFamily="18" charset="0"/>
                                            </a:rPr>
                                            <m:t>2</m:t>
                                          </m:r>
                                        </m:sup>
                                      </m:sSubSup>
                                      <m:r>
                                        <a:rPr lang="zh-CN" altLang="en-US" i="1">
                                          <a:latin typeface="Cambria Math" panose="02040503050406030204" pitchFamily="18" charset="0"/>
                                        </a:rPr>
                                        <m:t>𝜇</m:t>
                                      </m:r>
                                    </m:den>
                                  </m:f>
                                </m:e>
                              </m:d>
                            </m:e>
                            <m:sup>
                              <m:f>
                                <m:fPr>
                                  <m:type m:val="lin"/>
                                  <m:ctrlPr>
                                    <a:rPr lang="zh-CN" altLang="en-US" i="1">
                                      <a:latin typeface="Cambria Math" panose="02040503050406030204" pitchFamily="18" charset="0"/>
                                    </a:rPr>
                                  </m:ctrlPr>
                                </m:fPr>
                                <m:num>
                                  <m:r>
                                    <a:rPr lang="zh-CN" altLang="en-US" i="0">
                                      <a:latin typeface="Cambria Math" panose="02040503050406030204" pitchFamily="18" charset="0"/>
                                    </a:rPr>
                                    <m:t>1</m:t>
                                  </m:r>
                                </m:num>
                                <m:den>
                                  <m:r>
                                    <a:rPr lang="zh-CN" altLang="en-US" i="0">
                                      <a:latin typeface="Cambria Math" panose="02040503050406030204" pitchFamily="18" charset="0"/>
                                    </a:rPr>
                                    <m:t>3</m:t>
                                  </m:r>
                                </m:den>
                              </m:f>
                            </m:sup>
                          </m:sSup>
                        </m:e>
                      </m:d>
                    </m:oMath>
                  </m:oMathPara>
                </a14:m>
                <a:endParaRPr lang="zh-CN" altLang="en-US" dirty="0">
                  <a:latin typeface="Times New Roman" panose="02020603050405020304" pitchFamily="18" charset="0"/>
                  <a:cs typeface="Times New Roman" panose="02020603050405020304" pitchFamily="18" charset="0"/>
                </a:endParaRPr>
              </a:p>
            </p:txBody>
          </p:sp>
        </mc:Choice>
        <mc:Fallback xmlns="">
          <p:sp>
            <p:nvSpPr>
              <p:cNvPr id="3" name="矩形 2"/>
              <p:cNvSpPr>
                <a:spLocks noRot="1" noChangeAspect="1" noMove="1" noResize="1" noEditPoints="1" noAdjustHandles="1" noChangeArrowheads="1" noChangeShapeType="1" noTextEdit="1"/>
              </p:cNvSpPr>
              <p:nvPr/>
            </p:nvSpPr>
            <p:spPr>
              <a:xfrm>
                <a:off x="100208" y="3963273"/>
                <a:ext cx="3898568" cy="835357"/>
              </a:xfrm>
              <a:prstGeom prst="rect">
                <a:avLst/>
              </a:prstGeom>
              <a:blipFill rotWithShape="0">
                <a:blip r:embed="rId3"/>
                <a:stretch>
                  <a:fillRect/>
                </a:stretch>
              </a:blipFill>
            </p:spPr>
            <p:txBody>
              <a:bodyPr/>
              <a:lstStyle/>
              <a:p>
                <a:r>
                  <a:rPr lang="zh-CN" altLang="en-US">
                    <a:noFill/>
                  </a:rPr>
                  <a:t> </a:t>
                </a:r>
              </a:p>
            </p:txBody>
          </p:sp>
        </mc:Fallback>
      </mc:AlternateContent>
      <p:sp>
        <p:nvSpPr>
          <p:cNvPr id="6" name="矩形 5"/>
          <p:cNvSpPr/>
          <p:nvPr/>
        </p:nvSpPr>
        <p:spPr>
          <a:xfrm>
            <a:off x="100208" y="817540"/>
            <a:ext cx="8956502" cy="1200329"/>
          </a:xfrm>
          <a:prstGeom prst="rect">
            <a:avLst/>
          </a:prstGeom>
        </p:spPr>
        <p:txBody>
          <a:bodyPr wrap="square">
            <a:spAutoFit/>
          </a:bodyPr>
          <a:lstStyle/>
          <a:p>
            <a:r>
              <a:rPr lang="en-US" altLang="zh-CN" dirty="0">
                <a:solidFill>
                  <a:srgbClr val="000000"/>
                </a:solidFill>
                <a:latin typeface="Times New Roman" panose="02020603050405020304" pitchFamily="18" charset="0"/>
                <a:cs typeface="Times New Roman" panose="02020603050405020304" pitchFamily="18" charset="0"/>
              </a:rPr>
              <a:t>The </a:t>
            </a:r>
            <a:r>
              <a:rPr lang="en-US" altLang="zh-CN" b="1" dirty="0" err="1">
                <a:solidFill>
                  <a:srgbClr val="0000FF"/>
                </a:solidFill>
                <a:latin typeface="Times New Roman" panose="02020603050405020304" pitchFamily="18" charset="0"/>
                <a:cs typeface="Times New Roman" panose="02020603050405020304" pitchFamily="18" charset="0"/>
              </a:rPr>
              <a:t>nonresonant</a:t>
            </a:r>
            <a:r>
              <a:rPr lang="en-US" altLang="zh-CN" dirty="0">
                <a:solidFill>
                  <a:srgbClr val="0000FF"/>
                </a:solidFill>
                <a:latin typeface="Times New Roman" panose="02020603050405020304" pitchFamily="18" charset="0"/>
                <a:cs typeface="Times New Roman" panose="02020603050405020304" pitchFamily="18" charset="0"/>
              </a:rPr>
              <a:t> </a:t>
            </a:r>
            <a:r>
              <a:rPr lang="en-US" altLang="zh-CN" baseline="30000" dirty="0">
                <a:solidFill>
                  <a:srgbClr val="000000"/>
                </a:solidFill>
                <a:latin typeface="Times New Roman" panose="02020603050405020304" pitchFamily="18" charset="0"/>
                <a:cs typeface="Times New Roman" panose="02020603050405020304" pitchFamily="18" charset="0"/>
              </a:rPr>
              <a:t>26</a:t>
            </a:r>
            <a:r>
              <a:rPr lang="en-US" altLang="zh-CN" dirty="0">
                <a:solidFill>
                  <a:srgbClr val="000000"/>
                </a:solidFill>
                <a:latin typeface="Times New Roman" panose="02020603050405020304" pitchFamily="18" charset="0"/>
                <a:cs typeface="Times New Roman" panose="02020603050405020304" pitchFamily="18" charset="0"/>
              </a:rPr>
              <a:t>Si(</a:t>
            </a:r>
            <a:r>
              <a:rPr lang="en-US" altLang="zh-CN" i="1" dirty="0">
                <a:solidFill>
                  <a:srgbClr val="000000"/>
                </a:solidFill>
                <a:latin typeface="Times New Roman" panose="02020603050405020304" pitchFamily="18" charset="0"/>
                <a:cs typeface="Times New Roman" panose="02020603050405020304" pitchFamily="18" charset="0"/>
              </a:rPr>
              <a:t>p,γ</a:t>
            </a:r>
            <a:r>
              <a:rPr lang="en-US" altLang="zh-CN" dirty="0">
                <a:solidFill>
                  <a:srgbClr val="000000"/>
                </a:solidFill>
                <a:latin typeface="Times New Roman" panose="02020603050405020304" pitchFamily="18" charset="0"/>
                <a:cs typeface="Times New Roman" panose="02020603050405020304" pitchFamily="18" charset="0"/>
              </a:rPr>
              <a:t>)</a:t>
            </a:r>
            <a:r>
              <a:rPr lang="en-US" altLang="zh-CN" baseline="30000" dirty="0">
                <a:solidFill>
                  <a:srgbClr val="000000"/>
                </a:solidFill>
                <a:latin typeface="Times New Roman" panose="02020603050405020304" pitchFamily="18" charset="0"/>
                <a:cs typeface="Times New Roman" panose="02020603050405020304" pitchFamily="18" charset="0"/>
              </a:rPr>
              <a:t>27</a:t>
            </a:r>
            <a:r>
              <a:rPr lang="en-US" altLang="zh-CN" dirty="0">
                <a:solidFill>
                  <a:srgbClr val="000000"/>
                </a:solidFill>
                <a:latin typeface="Times New Roman" panose="02020603050405020304" pitchFamily="18" charset="0"/>
                <a:cs typeface="Times New Roman" panose="02020603050405020304" pitchFamily="18" charset="0"/>
              </a:rPr>
              <a:t>P reaction rate (</a:t>
            </a:r>
            <a:r>
              <a:rPr lang="en-US" altLang="zh-CN" i="1" dirty="0" err="1">
                <a:solidFill>
                  <a:srgbClr val="000000"/>
                </a:solidFill>
                <a:latin typeface="Times New Roman" panose="02020603050405020304" pitchFamily="18" charset="0"/>
                <a:cs typeface="Times New Roman" panose="02020603050405020304" pitchFamily="18" charset="0"/>
              </a:rPr>
              <a:t>N</a:t>
            </a:r>
            <a:r>
              <a:rPr lang="en-US" altLang="zh-CN" i="1" baseline="-25000" dirty="0" err="1">
                <a:solidFill>
                  <a:srgbClr val="000000"/>
                </a:solidFill>
                <a:latin typeface="Times New Roman" panose="02020603050405020304" pitchFamily="18" charset="0"/>
                <a:cs typeface="Times New Roman" panose="02020603050405020304" pitchFamily="18" charset="0"/>
              </a:rPr>
              <a:t>A</a:t>
            </a:r>
            <a:r>
              <a:rPr lang="en-US" altLang="zh-CN" dirty="0" err="1">
                <a:solidFill>
                  <a:srgbClr val="000000"/>
                </a:solidFill>
                <a:latin typeface="Times New Roman" panose="02020603050405020304" pitchFamily="18" charset="0"/>
                <a:cs typeface="Times New Roman" panose="02020603050405020304" pitchFamily="18" charset="0"/>
              </a:rPr>
              <a:t>⟨</a:t>
            </a:r>
            <a:r>
              <a:rPr lang="en-US" altLang="zh-CN" i="1" dirty="0" err="1">
                <a:solidFill>
                  <a:srgbClr val="000000"/>
                </a:solidFill>
                <a:latin typeface="Times New Roman" panose="02020603050405020304" pitchFamily="18" charset="0"/>
                <a:cs typeface="Times New Roman" panose="02020603050405020304" pitchFamily="18" charset="0"/>
              </a:rPr>
              <a:t>σν</a:t>
            </a:r>
            <a:r>
              <a:rPr lang="en-US" altLang="zh-CN" dirty="0" err="1">
                <a:solidFill>
                  <a:srgbClr val="000000"/>
                </a:solidFill>
                <a:latin typeface="Times New Roman" panose="02020603050405020304" pitchFamily="18" charset="0"/>
                <a:cs typeface="Times New Roman" panose="02020603050405020304" pitchFamily="18" charset="0"/>
              </a:rPr>
              <a:t>⟩</a:t>
            </a:r>
            <a:r>
              <a:rPr lang="en-US" altLang="zh-CN" baseline="-25000" dirty="0" err="1">
                <a:solidFill>
                  <a:srgbClr val="000000"/>
                </a:solidFill>
                <a:latin typeface="Times New Roman" panose="02020603050405020304" pitchFamily="18" charset="0"/>
                <a:cs typeface="Times New Roman" panose="02020603050405020304" pitchFamily="18" charset="0"/>
              </a:rPr>
              <a:t>dc</a:t>
            </a:r>
            <a:r>
              <a:rPr lang="en-US" altLang="zh-CN" dirty="0">
                <a:solidFill>
                  <a:srgbClr val="000000"/>
                </a:solidFill>
                <a:latin typeface="Times New Roman" panose="02020603050405020304" pitchFamily="18" charset="0"/>
                <a:cs typeface="Times New Roman" panose="02020603050405020304" pitchFamily="18" charset="0"/>
              </a:rPr>
              <a:t>) is mainly determined by direct proton capture on the ground state of </a:t>
            </a:r>
            <a:r>
              <a:rPr lang="en-US" altLang="zh-CN" baseline="30000" dirty="0">
                <a:solidFill>
                  <a:srgbClr val="000000"/>
                </a:solidFill>
                <a:latin typeface="Times New Roman" panose="02020603050405020304" pitchFamily="18" charset="0"/>
                <a:cs typeface="Times New Roman" panose="02020603050405020304" pitchFamily="18" charset="0"/>
              </a:rPr>
              <a:t>26</a:t>
            </a:r>
            <a:r>
              <a:rPr lang="en-US" altLang="zh-CN" dirty="0">
                <a:solidFill>
                  <a:srgbClr val="000000"/>
                </a:solidFill>
                <a:latin typeface="Times New Roman" panose="02020603050405020304" pitchFamily="18" charset="0"/>
                <a:cs typeface="Times New Roman" panose="02020603050405020304" pitchFamily="18" charset="0"/>
              </a:rPr>
              <a:t>Si to the ground state of </a:t>
            </a:r>
            <a:r>
              <a:rPr lang="en-US" altLang="zh-CN" baseline="30000" dirty="0">
                <a:solidFill>
                  <a:srgbClr val="000000"/>
                </a:solidFill>
                <a:latin typeface="Times New Roman" panose="02020603050405020304" pitchFamily="18" charset="0"/>
                <a:cs typeface="Times New Roman" panose="02020603050405020304" pitchFamily="18" charset="0"/>
              </a:rPr>
              <a:t>27</a:t>
            </a:r>
            <a:r>
              <a:rPr lang="en-US" altLang="zh-CN" dirty="0">
                <a:solidFill>
                  <a:srgbClr val="000000"/>
                </a:solidFill>
                <a:latin typeface="Times New Roman" panose="02020603050405020304" pitchFamily="18" charset="0"/>
                <a:cs typeface="Times New Roman" panose="02020603050405020304" pitchFamily="18" charset="0"/>
              </a:rPr>
              <a:t>P since the ground state is the only proton-bound state of </a:t>
            </a:r>
            <a:r>
              <a:rPr lang="en-US" altLang="zh-CN" baseline="30000" dirty="0">
                <a:solidFill>
                  <a:srgbClr val="000000"/>
                </a:solidFill>
                <a:latin typeface="Times New Roman" panose="02020603050405020304" pitchFamily="18" charset="0"/>
                <a:cs typeface="Times New Roman" panose="02020603050405020304" pitchFamily="18" charset="0"/>
              </a:rPr>
              <a:t>27</a:t>
            </a:r>
            <a:r>
              <a:rPr lang="en-US" altLang="zh-CN" dirty="0">
                <a:solidFill>
                  <a:srgbClr val="000000"/>
                </a:solidFill>
                <a:latin typeface="Times New Roman" panose="02020603050405020304" pitchFamily="18" charset="0"/>
                <a:cs typeface="Times New Roman" panose="02020603050405020304" pitchFamily="18" charset="0"/>
              </a:rPr>
              <a:t>P. </a:t>
            </a:r>
            <a:r>
              <a:rPr lang="en-US" altLang="zh-CN" i="1" dirty="0" err="1">
                <a:solidFill>
                  <a:srgbClr val="000000"/>
                </a:solidFill>
                <a:latin typeface="Times New Roman" panose="02020603050405020304" pitchFamily="18" charset="0"/>
                <a:cs typeface="Times New Roman" panose="02020603050405020304" pitchFamily="18" charset="0"/>
              </a:rPr>
              <a:t>N</a:t>
            </a:r>
            <a:r>
              <a:rPr lang="en-US" altLang="zh-CN" i="1" baseline="-25000" dirty="0" err="1">
                <a:solidFill>
                  <a:srgbClr val="000000"/>
                </a:solidFill>
                <a:latin typeface="Times New Roman" panose="02020603050405020304" pitchFamily="18" charset="0"/>
                <a:cs typeface="Times New Roman" panose="02020603050405020304" pitchFamily="18" charset="0"/>
              </a:rPr>
              <a:t>A</a:t>
            </a:r>
            <a:r>
              <a:rPr lang="en-US" altLang="zh-CN" dirty="0" err="1">
                <a:solidFill>
                  <a:srgbClr val="000000"/>
                </a:solidFill>
                <a:latin typeface="Times New Roman" panose="02020603050405020304" pitchFamily="18" charset="0"/>
                <a:cs typeface="Times New Roman" panose="02020603050405020304" pitchFamily="18" charset="0"/>
              </a:rPr>
              <a:t>⟨</a:t>
            </a:r>
            <a:r>
              <a:rPr lang="en-US" altLang="zh-CN" i="1" dirty="0" err="1">
                <a:solidFill>
                  <a:srgbClr val="000000"/>
                </a:solidFill>
                <a:latin typeface="Times New Roman" panose="02020603050405020304" pitchFamily="18" charset="0"/>
                <a:cs typeface="Times New Roman" panose="02020603050405020304" pitchFamily="18" charset="0"/>
              </a:rPr>
              <a:t>σν</a:t>
            </a:r>
            <a:r>
              <a:rPr lang="en-US" altLang="zh-CN" dirty="0" err="1">
                <a:solidFill>
                  <a:srgbClr val="000000"/>
                </a:solidFill>
                <a:latin typeface="Times New Roman" panose="02020603050405020304" pitchFamily="18" charset="0"/>
                <a:cs typeface="Times New Roman" panose="02020603050405020304" pitchFamily="18" charset="0"/>
              </a:rPr>
              <a:t>⟩</a:t>
            </a:r>
            <a:r>
              <a:rPr lang="en-US" altLang="zh-CN" baseline="-25000" dirty="0" err="1">
                <a:solidFill>
                  <a:srgbClr val="000000"/>
                </a:solidFill>
                <a:latin typeface="Times New Roman" panose="02020603050405020304" pitchFamily="18" charset="0"/>
                <a:cs typeface="Times New Roman" panose="02020603050405020304" pitchFamily="18" charset="0"/>
              </a:rPr>
              <a:t>dc</a:t>
            </a:r>
            <a:r>
              <a:rPr lang="en-US" altLang="zh-CN" dirty="0">
                <a:solidFill>
                  <a:srgbClr val="000000"/>
                </a:solidFill>
                <a:latin typeface="Times New Roman" panose="02020603050405020304" pitchFamily="18" charset="0"/>
                <a:cs typeface="Times New Roman" panose="02020603050405020304" pitchFamily="18" charset="0"/>
              </a:rPr>
              <a:t> is directly related to the effective astrophysical </a:t>
            </a:r>
            <a:r>
              <a:rPr lang="en-US" altLang="zh-CN" i="1" dirty="0">
                <a:solidFill>
                  <a:srgbClr val="000000"/>
                </a:solidFill>
                <a:latin typeface="Times New Roman" panose="02020603050405020304" pitchFamily="18" charset="0"/>
                <a:cs typeface="Times New Roman" panose="02020603050405020304" pitchFamily="18" charset="0"/>
              </a:rPr>
              <a:t>S </a:t>
            </a:r>
            <a:r>
              <a:rPr lang="en-US" altLang="zh-CN" dirty="0">
                <a:solidFill>
                  <a:srgbClr val="000000"/>
                </a:solidFill>
                <a:latin typeface="Times New Roman" panose="02020603050405020304" pitchFamily="18" charset="0"/>
                <a:cs typeface="Times New Roman" panose="02020603050405020304" pitchFamily="18" charset="0"/>
              </a:rPr>
              <a:t>factor (</a:t>
            </a:r>
            <a:r>
              <a:rPr lang="en-US" altLang="zh-CN" i="1" dirty="0" err="1">
                <a:solidFill>
                  <a:srgbClr val="000000"/>
                </a:solidFill>
                <a:latin typeface="Times New Roman" panose="02020603050405020304" pitchFamily="18" charset="0"/>
                <a:cs typeface="Times New Roman" panose="02020603050405020304" pitchFamily="18" charset="0"/>
              </a:rPr>
              <a:t>S</a:t>
            </a:r>
            <a:r>
              <a:rPr lang="en-US" altLang="zh-CN" baseline="-25000" dirty="0" err="1">
                <a:solidFill>
                  <a:srgbClr val="000000"/>
                </a:solidFill>
                <a:latin typeface="Times New Roman" panose="02020603050405020304" pitchFamily="18" charset="0"/>
                <a:cs typeface="Times New Roman" panose="02020603050405020304" pitchFamily="18" charset="0"/>
              </a:rPr>
              <a:t>eff</a:t>
            </a:r>
            <a:r>
              <a:rPr lang="en-US" altLang="zh-CN" dirty="0">
                <a:solidFill>
                  <a:srgbClr val="000000"/>
                </a:solidFill>
                <a:latin typeface="Times New Roman" panose="02020603050405020304" pitchFamily="18" charset="0"/>
                <a:cs typeface="Times New Roman" panose="02020603050405020304" pitchFamily="18" charset="0"/>
              </a:rPr>
              <a:t>) in the energy range of the Gamow window using the relation:</a:t>
            </a:r>
            <a:endParaRPr lang="zh-CN" altLang="en-US" dirty="0">
              <a:latin typeface="Times New Roman" panose="02020603050405020304" pitchFamily="18" charset="0"/>
              <a:cs typeface="Times New Roman" panose="02020603050405020304" pitchFamily="18" charset="0"/>
            </a:endParaRPr>
          </a:p>
        </p:txBody>
      </p:sp>
      <p:sp>
        <p:nvSpPr>
          <p:cNvPr id="8" name="矩形 7"/>
          <p:cNvSpPr/>
          <p:nvPr/>
        </p:nvSpPr>
        <p:spPr>
          <a:xfrm>
            <a:off x="100208" y="2990571"/>
            <a:ext cx="8956502" cy="923330"/>
          </a:xfrm>
          <a:prstGeom prst="rect">
            <a:avLst/>
          </a:prstGeom>
        </p:spPr>
        <p:txBody>
          <a:bodyPr wrap="square">
            <a:spAutoFit/>
          </a:bodyPr>
          <a:lstStyle/>
          <a:p>
            <a:r>
              <a:rPr lang="en-US" altLang="zh-CN" dirty="0">
                <a:latin typeface="Times New Roman" panose="02020603050405020304" pitchFamily="18" charset="0"/>
                <a:cs typeface="Times New Roman" panose="02020603050405020304" pitchFamily="18" charset="0"/>
              </a:rPr>
              <a:t>where </a:t>
            </a:r>
            <a:r>
              <a:rPr lang="en-US" altLang="zh-CN" i="1" dirty="0">
                <a:latin typeface="Times New Roman" panose="02020603050405020304" pitchFamily="18" charset="0"/>
                <a:cs typeface="Times New Roman" panose="02020603050405020304" pitchFamily="18" charset="0"/>
              </a:rPr>
              <a:t>µ</a:t>
            </a:r>
            <a:r>
              <a:rPr lang="en-US" altLang="zh-CN" dirty="0">
                <a:latin typeface="Times New Roman" panose="02020603050405020304" pitchFamily="18" charset="0"/>
                <a:cs typeface="Times New Roman" panose="02020603050405020304" pitchFamily="18" charset="0"/>
              </a:rPr>
              <a:t> is the above-mentioned reduced mass in atomic mass units. </a:t>
            </a:r>
            <a:r>
              <a:rPr lang="en-US" altLang="zh-CN" i="1" dirty="0">
                <a:latin typeface="Times New Roman" panose="02020603050405020304" pitchFamily="18" charset="0"/>
                <a:cs typeface="Times New Roman" panose="02020603050405020304" pitchFamily="18" charset="0"/>
              </a:rPr>
              <a:t>Z</a:t>
            </a:r>
            <a:r>
              <a:rPr lang="en-US" altLang="zh-CN" i="1" baseline="-25000" dirty="0">
                <a:latin typeface="Times New Roman" panose="02020603050405020304" pitchFamily="18" charset="0"/>
                <a:cs typeface="Times New Roman" panose="02020603050405020304" pitchFamily="18" charset="0"/>
              </a:rPr>
              <a:t>T</a:t>
            </a:r>
            <a:r>
              <a:rPr lang="en-US" altLang="zh-CN" dirty="0">
                <a:latin typeface="Times New Roman" panose="02020603050405020304" pitchFamily="18" charset="0"/>
                <a:cs typeface="Times New Roman" panose="02020603050405020304" pitchFamily="18" charset="0"/>
              </a:rPr>
              <a:t> = 14 is the atomic number of </a:t>
            </a:r>
            <a:r>
              <a:rPr lang="en-US" altLang="zh-CN" baseline="30000" dirty="0">
                <a:latin typeface="Times New Roman" panose="02020603050405020304" pitchFamily="18" charset="0"/>
                <a:cs typeface="Times New Roman" panose="02020603050405020304" pitchFamily="18" charset="0"/>
              </a:rPr>
              <a:t>26</a:t>
            </a:r>
            <a:r>
              <a:rPr lang="en-US" altLang="zh-CN" dirty="0">
                <a:latin typeface="Times New Roman" panose="02020603050405020304" pitchFamily="18" charset="0"/>
                <a:cs typeface="Times New Roman" panose="02020603050405020304" pitchFamily="18" charset="0"/>
              </a:rPr>
              <a:t>Si. The </a:t>
            </a:r>
            <a:r>
              <a:rPr lang="en-US" altLang="zh-CN" i="1" dirty="0">
                <a:latin typeface="Times New Roman" panose="02020603050405020304" pitchFamily="18" charset="0"/>
                <a:cs typeface="Times New Roman" panose="02020603050405020304" pitchFamily="18" charset="0"/>
              </a:rPr>
              <a:t>S</a:t>
            </a:r>
            <a:r>
              <a:rPr lang="en-US" altLang="zh-CN" dirty="0">
                <a:latin typeface="Times New Roman" panose="02020603050405020304" pitchFamily="18" charset="0"/>
                <a:cs typeface="Times New Roman" panose="02020603050405020304" pitchFamily="18" charset="0"/>
              </a:rPr>
              <a:t> factor is approximately constant over the range of the Gamow window outside the narrow resonances, so </a:t>
            </a:r>
            <a:r>
              <a:rPr lang="en-US" altLang="zh-CN" i="1" dirty="0" err="1">
                <a:latin typeface="Times New Roman" panose="02020603050405020304" pitchFamily="18" charset="0"/>
                <a:cs typeface="Times New Roman" panose="02020603050405020304" pitchFamily="18" charset="0"/>
              </a:rPr>
              <a:t>S</a:t>
            </a:r>
            <a:r>
              <a:rPr lang="en-US" altLang="zh-CN" baseline="-25000" dirty="0" err="1">
                <a:latin typeface="Times New Roman" panose="02020603050405020304" pitchFamily="18" charset="0"/>
                <a:cs typeface="Times New Roman" panose="02020603050405020304" pitchFamily="18" charset="0"/>
              </a:rPr>
              <a:t>eff</a:t>
            </a:r>
            <a:r>
              <a:rPr lang="en-US" altLang="zh-CN" dirty="0">
                <a:latin typeface="Times New Roman" panose="02020603050405020304" pitchFamily="18" charset="0"/>
                <a:cs typeface="Times New Roman" panose="02020603050405020304" pitchFamily="18" charset="0"/>
              </a:rPr>
              <a:t> can be parameterized by the formula:</a:t>
            </a:r>
            <a:endParaRPr lang="zh-CN" altLang="en-US" dirty="0">
              <a:latin typeface="Times New Roman" panose="02020603050405020304" pitchFamily="18" charset="0"/>
              <a:cs typeface="Times New Roman" panose="02020603050405020304" pitchFamily="18" charset="0"/>
            </a:endParaRPr>
          </a:p>
        </p:txBody>
      </p:sp>
      <p:sp>
        <p:nvSpPr>
          <p:cNvPr id="10" name="矩形 9"/>
          <p:cNvSpPr/>
          <p:nvPr/>
        </p:nvSpPr>
        <p:spPr>
          <a:xfrm>
            <a:off x="100208" y="4848002"/>
            <a:ext cx="5160724" cy="369332"/>
          </a:xfrm>
          <a:prstGeom prst="rect">
            <a:avLst/>
          </a:prstGeom>
        </p:spPr>
        <p:txBody>
          <a:bodyPr wrap="square">
            <a:spAutoFit/>
          </a:bodyPr>
          <a:lstStyle/>
          <a:p>
            <a:r>
              <a:rPr lang="en-US" altLang="zh-CN" dirty="0">
                <a:latin typeface="Times New Roman" panose="02020603050405020304" pitchFamily="18" charset="0"/>
                <a:cs typeface="Times New Roman" panose="02020603050405020304" pitchFamily="18" charset="0"/>
              </a:rPr>
              <a:t>where </a:t>
            </a:r>
            <a:r>
              <a:rPr lang="en-US" altLang="zh-CN" i="1" dirty="0">
                <a:latin typeface="Times New Roman" panose="02020603050405020304" pitchFamily="18" charset="0"/>
                <a:cs typeface="Times New Roman" panose="02020603050405020304" pitchFamily="18" charset="0"/>
              </a:rPr>
              <a:t>S</a:t>
            </a:r>
            <a:r>
              <a:rPr lang="en-US" altLang="zh-CN" dirty="0">
                <a:latin typeface="Times New Roman" panose="02020603050405020304" pitchFamily="18" charset="0"/>
                <a:cs typeface="Times New Roman" panose="02020603050405020304" pitchFamily="18" charset="0"/>
              </a:rPr>
              <a:t>(0) is the astrophysical </a:t>
            </a:r>
            <a:r>
              <a:rPr lang="en-US" altLang="zh-CN" i="1" dirty="0">
                <a:latin typeface="Times New Roman" panose="02020603050405020304" pitchFamily="18" charset="0"/>
                <a:cs typeface="Times New Roman" panose="02020603050405020304" pitchFamily="18" charset="0"/>
              </a:rPr>
              <a:t>S</a:t>
            </a:r>
            <a:r>
              <a:rPr lang="en-US" altLang="zh-CN" dirty="0">
                <a:latin typeface="Times New Roman" panose="02020603050405020304" pitchFamily="18" charset="0"/>
                <a:cs typeface="Times New Roman" panose="02020603050405020304" pitchFamily="18" charset="0"/>
              </a:rPr>
              <a:t> factor at zero energy.</a:t>
            </a:r>
            <a:endParaRPr lang="zh-CN" altLang="en-US" dirty="0">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327535807"/>
      </p:ext>
    </p:extLst>
  </p:cSld>
  <p:clrMapOvr>
    <a:masterClrMapping/>
  </p:clrMapOvr>
</p:sld>
</file>

<file path=ppt/slides/slide5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74" name="Picture 2" descr="No alternative text description for this image">
            <a:extLst>
              <a:ext uri="{FF2B5EF4-FFF2-40B4-BE49-F238E27FC236}">
                <a16:creationId xmlns:a16="http://schemas.microsoft.com/office/drawing/2014/main" id="{F446FE32-E8D2-4805-8DA2-5E22A2E86C93}"/>
              </a:ext>
            </a:extLst>
          </p:cNvPr>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475253996"/>
      </p:ext>
    </p:extLst>
  </p:cSld>
  <p:clrMapOvr>
    <a:masterClrMapping/>
  </p:clrMapOvr>
</p:sld>
</file>

<file path=ppt/slides/slide5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122" name="Picture 2" descr="No alternative text description for this image">
            <a:extLst>
              <a:ext uri="{FF2B5EF4-FFF2-40B4-BE49-F238E27FC236}">
                <a16:creationId xmlns:a16="http://schemas.microsoft.com/office/drawing/2014/main" id="{7B3BE8A9-9528-4C3C-93CD-9C89CA0D9EA4}"/>
              </a:ext>
            </a:extLst>
          </p:cNvPr>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649607848"/>
      </p:ext>
    </p:extLst>
  </p:cSld>
  <p:clrMapOvr>
    <a:masterClrMapping/>
  </p:clrMapOvr>
</p:sld>
</file>

<file path=ppt/slides/slide5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18B24434-CD58-4CA3-8BC5-94A50546A82A}"/>
              </a:ext>
            </a:extLst>
          </p:cNvPr>
          <p:cNvPicPr>
            <a:picLocks noChangeAspect="1"/>
          </p:cNvPicPr>
          <p:nvPr/>
        </p:nvPicPr>
        <p:blipFill>
          <a:blip r:embed="rId2" cstate="print">
            <a:extLst>
              <a:ext uri="{28A0092B-C50C-407E-A947-70E740481C1C}">
                <a14:useLocalDpi xmlns:a14="http://schemas.microsoft.com/office/drawing/2010/main"/>
              </a:ext>
            </a:extLst>
          </a:blip>
          <a:stretch>
            <a:fillRect/>
          </a:stretch>
        </p:blipFill>
        <p:spPr>
          <a:xfrm>
            <a:off x="0" y="857250"/>
            <a:ext cx="9144000" cy="5143500"/>
          </a:xfrm>
          <a:prstGeom prst="rect">
            <a:avLst/>
          </a:prstGeom>
        </p:spPr>
      </p:pic>
    </p:spTree>
    <p:extLst>
      <p:ext uri="{BB962C8B-B14F-4D97-AF65-F5344CB8AC3E}">
        <p14:creationId xmlns:p14="http://schemas.microsoft.com/office/powerpoint/2010/main" val="3426981215"/>
      </p:ext>
    </p:extLst>
  </p:cSld>
  <p:clrMapOvr>
    <a:masterClrMapping/>
  </p:clrMapOvr>
</p:sld>
</file>

<file path=ppt/slides/slide5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DFB71955-578E-4A40-B95B-EA1DF66FEF52}"/>
              </a:ext>
            </a:extLst>
          </p:cNvPr>
          <p:cNvPicPr>
            <a:picLocks noChangeAspect="1"/>
          </p:cNvPicPr>
          <p:nvPr/>
        </p:nvPicPr>
        <p:blipFill>
          <a:blip r:embed="rId2" cstate="print">
            <a:extLst>
              <a:ext uri="{28A0092B-C50C-407E-A947-70E740481C1C}">
                <a14:useLocalDpi xmlns:a14="http://schemas.microsoft.com/office/drawing/2010/main"/>
              </a:ext>
            </a:extLst>
          </a:blip>
          <a:stretch>
            <a:fillRect/>
          </a:stretch>
        </p:blipFill>
        <p:spPr>
          <a:xfrm>
            <a:off x="0" y="857250"/>
            <a:ext cx="9144000" cy="5143500"/>
          </a:xfrm>
          <a:prstGeom prst="rect">
            <a:avLst/>
          </a:prstGeom>
        </p:spPr>
      </p:pic>
    </p:spTree>
    <p:extLst>
      <p:ext uri="{BB962C8B-B14F-4D97-AF65-F5344CB8AC3E}">
        <p14:creationId xmlns:p14="http://schemas.microsoft.com/office/powerpoint/2010/main" val="1710999745"/>
      </p:ext>
    </p:extLst>
  </p:cSld>
  <p:clrMapOvr>
    <a:masterClrMapping/>
  </p:clrMapOvr>
</p:sld>
</file>

<file path=ppt/slides/slide5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0310F546-362A-47DC-80BF-292796ACFC86}"/>
              </a:ext>
            </a:extLst>
          </p:cNvPr>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0" y="-1"/>
            <a:ext cx="6096000" cy="4148424"/>
          </a:xfrm>
          <a:prstGeom prst="rect">
            <a:avLst/>
          </a:prstGeom>
        </p:spPr>
      </p:pic>
      <p:pic>
        <p:nvPicPr>
          <p:cNvPr id="5" name="Picture 4">
            <a:extLst>
              <a:ext uri="{FF2B5EF4-FFF2-40B4-BE49-F238E27FC236}">
                <a16:creationId xmlns:a16="http://schemas.microsoft.com/office/drawing/2014/main" id="{F69249CD-5098-4FC1-B413-7667B4E1B7A4}"/>
              </a:ext>
            </a:extLst>
          </p:cNvPr>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837370" y="4148422"/>
            <a:ext cx="3790446" cy="2709577"/>
          </a:xfrm>
          <a:prstGeom prst="rect">
            <a:avLst/>
          </a:prstGeom>
        </p:spPr>
      </p:pic>
      <p:sp>
        <p:nvSpPr>
          <p:cNvPr id="6" name="TextBox 5">
            <a:extLst>
              <a:ext uri="{FF2B5EF4-FFF2-40B4-BE49-F238E27FC236}">
                <a16:creationId xmlns:a16="http://schemas.microsoft.com/office/drawing/2014/main" id="{369D2B98-0280-4C6F-99DD-FABBEBC2BD32}"/>
              </a:ext>
            </a:extLst>
          </p:cNvPr>
          <p:cNvSpPr txBox="1"/>
          <p:nvPr/>
        </p:nvSpPr>
        <p:spPr>
          <a:xfrm>
            <a:off x="2037660" y="483107"/>
            <a:ext cx="1551066" cy="369332"/>
          </a:xfrm>
          <a:prstGeom prst="rect">
            <a:avLst/>
          </a:prstGeom>
          <a:noFill/>
        </p:spPr>
        <p:txBody>
          <a:bodyPr wrap="none" rtlCol="0">
            <a:spAutoFit/>
          </a:bodyPr>
          <a:lstStyle/>
          <a:p>
            <a:r>
              <a:rPr lang="en-US" altLang="zh-CN" dirty="0"/>
              <a:t>IAS </a:t>
            </a:r>
            <a:r>
              <a:rPr lang="zh-CN" altLang="en-US" dirty="0"/>
              <a:t>→ </a:t>
            </a:r>
            <a:r>
              <a:rPr lang="en-US" altLang="zh-CN" baseline="30000" dirty="0"/>
              <a:t>20</a:t>
            </a:r>
            <a:r>
              <a:rPr lang="en-US" altLang="zh-CN" dirty="0"/>
              <a:t>Ne 1st</a:t>
            </a:r>
            <a:endParaRPr lang="en-US" dirty="0"/>
          </a:p>
        </p:txBody>
      </p:sp>
      <p:sp>
        <p:nvSpPr>
          <p:cNvPr id="7" name="TextBox 6">
            <a:extLst>
              <a:ext uri="{FF2B5EF4-FFF2-40B4-BE49-F238E27FC236}">
                <a16:creationId xmlns:a16="http://schemas.microsoft.com/office/drawing/2014/main" id="{55E22478-1018-4D4B-8637-C6747F88B28D}"/>
              </a:ext>
            </a:extLst>
          </p:cNvPr>
          <p:cNvSpPr txBox="1"/>
          <p:nvPr/>
        </p:nvSpPr>
        <p:spPr>
          <a:xfrm>
            <a:off x="3048000" y="2074211"/>
            <a:ext cx="1468672" cy="369332"/>
          </a:xfrm>
          <a:prstGeom prst="rect">
            <a:avLst/>
          </a:prstGeom>
          <a:noFill/>
        </p:spPr>
        <p:txBody>
          <a:bodyPr wrap="none" rtlCol="0">
            <a:spAutoFit/>
          </a:bodyPr>
          <a:lstStyle/>
          <a:p>
            <a:r>
              <a:rPr lang="en-US" altLang="zh-CN" dirty="0"/>
              <a:t>IAS </a:t>
            </a:r>
            <a:r>
              <a:rPr lang="zh-CN" altLang="en-US" dirty="0"/>
              <a:t>→ </a:t>
            </a:r>
            <a:r>
              <a:rPr lang="en-US" altLang="zh-CN" baseline="30000" dirty="0"/>
              <a:t>20</a:t>
            </a:r>
            <a:r>
              <a:rPr lang="en-US" altLang="zh-CN" dirty="0"/>
              <a:t>Ne gs</a:t>
            </a:r>
            <a:endParaRPr lang="en-US" dirty="0"/>
          </a:p>
        </p:txBody>
      </p:sp>
      <p:sp>
        <p:nvSpPr>
          <p:cNvPr id="8" name="TextBox 7">
            <a:extLst>
              <a:ext uri="{FF2B5EF4-FFF2-40B4-BE49-F238E27FC236}">
                <a16:creationId xmlns:a16="http://schemas.microsoft.com/office/drawing/2014/main" id="{CB7AD3E4-C8CE-45C6-9A7B-E9A69B58CF31}"/>
              </a:ext>
            </a:extLst>
          </p:cNvPr>
          <p:cNvSpPr txBox="1"/>
          <p:nvPr/>
        </p:nvSpPr>
        <p:spPr>
          <a:xfrm>
            <a:off x="895078" y="600020"/>
            <a:ext cx="1023036" cy="646331"/>
          </a:xfrm>
          <a:prstGeom prst="rect">
            <a:avLst/>
          </a:prstGeom>
          <a:noFill/>
        </p:spPr>
        <p:txBody>
          <a:bodyPr wrap="none" rtlCol="0">
            <a:spAutoFit/>
          </a:bodyPr>
          <a:lstStyle/>
          <a:p>
            <a:pPr algn="ctr"/>
            <a:r>
              <a:rPr lang="en-US" dirty="0"/>
              <a:t>Jun 2023</a:t>
            </a:r>
          </a:p>
          <a:p>
            <a:pPr algn="ctr"/>
            <a:r>
              <a:rPr lang="en-US" dirty="0"/>
              <a:t>@FRIB</a:t>
            </a:r>
          </a:p>
        </p:txBody>
      </p:sp>
      <p:sp>
        <p:nvSpPr>
          <p:cNvPr id="9" name="TextBox 8">
            <a:extLst>
              <a:ext uri="{FF2B5EF4-FFF2-40B4-BE49-F238E27FC236}">
                <a16:creationId xmlns:a16="http://schemas.microsoft.com/office/drawing/2014/main" id="{D1728969-E8E2-4404-8CB0-064185DA0C88}"/>
              </a:ext>
            </a:extLst>
          </p:cNvPr>
          <p:cNvSpPr txBox="1"/>
          <p:nvPr/>
        </p:nvSpPr>
        <p:spPr>
          <a:xfrm>
            <a:off x="1151631" y="4329950"/>
            <a:ext cx="1178528" cy="646331"/>
          </a:xfrm>
          <a:prstGeom prst="rect">
            <a:avLst/>
          </a:prstGeom>
          <a:noFill/>
        </p:spPr>
        <p:txBody>
          <a:bodyPr wrap="none" rtlCol="0">
            <a:spAutoFit/>
          </a:bodyPr>
          <a:lstStyle/>
          <a:p>
            <a:pPr algn="ctr"/>
            <a:r>
              <a:rPr lang="en-US" dirty="0"/>
              <a:t>Nov 2017</a:t>
            </a:r>
          </a:p>
          <a:p>
            <a:pPr algn="ctr"/>
            <a:r>
              <a:rPr lang="en-US" dirty="0"/>
              <a:t>@Lanzhou</a:t>
            </a:r>
          </a:p>
        </p:txBody>
      </p:sp>
    </p:spTree>
    <p:extLst>
      <p:ext uri="{BB962C8B-B14F-4D97-AF65-F5344CB8AC3E}">
        <p14:creationId xmlns:p14="http://schemas.microsoft.com/office/powerpoint/2010/main" val="418514257"/>
      </p:ext>
    </p:extLst>
  </p:cSld>
  <p:clrMapOvr>
    <a:masterClrMapping/>
  </p:clrMapOvr>
</p:sld>
</file>

<file path=ppt/slides/slide5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EBA6CA80-06F3-4614-94A5-9A6DB63905DB}"/>
              </a:ext>
            </a:extLst>
          </p:cNvPr>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0" y="0"/>
            <a:ext cx="9144000" cy="4657235"/>
          </a:xfrm>
          <a:prstGeom prst="rect">
            <a:avLst/>
          </a:prstGeom>
        </p:spPr>
      </p:pic>
      <p:sp>
        <p:nvSpPr>
          <p:cNvPr id="5" name="TextBox 4">
            <a:extLst>
              <a:ext uri="{FF2B5EF4-FFF2-40B4-BE49-F238E27FC236}">
                <a16:creationId xmlns:a16="http://schemas.microsoft.com/office/drawing/2014/main" id="{807A42E5-86DD-4C51-9882-A7C8F039361F}"/>
              </a:ext>
            </a:extLst>
          </p:cNvPr>
          <p:cNvSpPr txBox="1"/>
          <p:nvPr/>
        </p:nvSpPr>
        <p:spPr>
          <a:xfrm>
            <a:off x="0" y="4657235"/>
            <a:ext cx="4664596" cy="646331"/>
          </a:xfrm>
          <a:prstGeom prst="rect">
            <a:avLst/>
          </a:prstGeom>
          <a:noFill/>
        </p:spPr>
        <p:txBody>
          <a:bodyPr wrap="square">
            <a:spAutoFit/>
          </a:bodyPr>
          <a:lstStyle/>
          <a:p>
            <a:r>
              <a:rPr lang="en-US" dirty="0">
                <a:solidFill>
                  <a:srgbClr val="59D454"/>
                </a:solidFill>
              </a:rPr>
              <a:t>a101-&gt;Draw("FE&gt;&gt;(4000,1,4001)","FE&gt;0")</a:t>
            </a:r>
          </a:p>
          <a:p>
            <a:r>
              <a:rPr lang="en-US" dirty="0"/>
              <a:t>a101-&gt;Draw("FE[0]","FE[0]&gt;0","same")</a:t>
            </a:r>
          </a:p>
        </p:txBody>
      </p:sp>
    </p:spTree>
    <p:extLst>
      <p:ext uri="{BB962C8B-B14F-4D97-AF65-F5344CB8AC3E}">
        <p14:creationId xmlns:p14="http://schemas.microsoft.com/office/powerpoint/2010/main" val="2939092015"/>
      </p:ext>
    </p:extLst>
  </p:cSld>
  <p:clrMapOvr>
    <a:masterClrMapping/>
  </p:clrMapOvr>
</p:sld>
</file>

<file path=ppt/slides/slide5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7FC2D906-8CD3-46DD-B479-FA4903FED50C}"/>
              </a:ext>
            </a:extLst>
          </p:cNvPr>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0" y="0"/>
            <a:ext cx="9144000" cy="4726869"/>
          </a:xfrm>
          <a:prstGeom prst="rect">
            <a:avLst/>
          </a:prstGeom>
        </p:spPr>
      </p:pic>
      <p:sp>
        <p:nvSpPr>
          <p:cNvPr id="5" name="TextBox 4">
            <a:extLst>
              <a:ext uri="{FF2B5EF4-FFF2-40B4-BE49-F238E27FC236}">
                <a16:creationId xmlns:a16="http://schemas.microsoft.com/office/drawing/2014/main" id="{0D91F8B8-AE97-4CCB-817A-4A4699055D4E}"/>
              </a:ext>
            </a:extLst>
          </p:cNvPr>
          <p:cNvSpPr txBox="1"/>
          <p:nvPr/>
        </p:nvSpPr>
        <p:spPr>
          <a:xfrm>
            <a:off x="-1" y="4826675"/>
            <a:ext cx="9143999" cy="1200329"/>
          </a:xfrm>
          <a:prstGeom prst="rect">
            <a:avLst/>
          </a:prstGeom>
          <a:noFill/>
        </p:spPr>
        <p:txBody>
          <a:bodyPr wrap="square">
            <a:spAutoFit/>
          </a:bodyPr>
          <a:lstStyle/>
          <a:p>
            <a:r>
              <a:rPr lang="en-US" dirty="0"/>
              <a:t>a101-&gt;Draw("FE[0]&gt;&gt;(4000,1,4001)","FE[0]&gt;0")</a:t>
            </a:r>
          </a:p>
          <a:p>
            <a:r>
              <a:rPr lang="en-US" dirty="0">
                <a:solidFill>
                  <a:srgbClr val="0000FF"/>
                </a:solidFill>
              </a:rPr>
              <a:t>a101-&gt;Draw("FE[1]","FE[1]&gt;0","same")</a:t>
            </a:r>
          </a:p>
          <a:p>
            <a:r>
              <a:rPr lang="en-US" dirty="0">
                <a:solidFill>
                  <a:srgbClr val="FF0000"/>
                </a:solidFill>
              </a:rPr>
              <a:t>a101-&gt;Draw("FE[2]","FE[2]&gt;0","same")</a:t>
            </a:r>
          </a:p>
          <a:p>
            <a:r>
              <a:rPr lang="en-US" dirty="0">
                <a:solidFill>
                  <a:srgbClr val="00FF00"/>
                </a:solidFill>
              </a:rPr>
              <a:t>a101-&gt;Draw("FE[3]","FE[3]&gt;0","same")</a:t>
            </a:r>
          </a:p>
        </p:txBody>
      </p:sp>
    </p:spTree>
    <p:extLst>
      <p:ext uri="{BB962C8B-B14F-4D97-AF65-F5344CB8AC3E}">
        <p14:creationId xmlns:p14="http://schemas.microsoft.com/office/powerpoint/2010/main" val="3550880985"/>
      </p:ext>
    </p:extLst>
  </p:cSld>
  <p:clrMapOvr>
    <a:masterClrMapping/>
  </p:clrMapOvr>
</p:sld>
</file>

<file path=ppt/slides/slide5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96635169-24DB-48D7-B040-39F382557B1E}"/>
              </a:ext>
            </a:extLst>
          </p:cNvPr>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0" y="0"/>
            <a:ext cx="9144000" cy="4667820"/>
          </a:xfrm>
          <a:prstGeom prst="rect">
            <a:avLst/>
          </a:prstGeom>
        </p:spPr>
      </p:pic>
      <p:sp>
        <p:nvSpPr>
          <p:cNvPr id="4" name="TextBox 3">
            <a:extLst>
              <a:ext uri="{FF2B5EF4-FFF2-40B4-BE49-F238E27FC236}">
                <a16:creationId xmlns:a16="http://schemas.microsoft.com/office/drawing/2014/main" id="{741C1EE6-C1A4-41AD-AAB7-C8D0317652C7}"/>
              </a:ext>
            </a:extLst>
          </p:cNvPr>
          <p:cNvSpPr txBox="1"/>
          <p:nvPr/>
        </p:nvSpPr>
        <p:spPr>
          <a:xfrm>
            <a:off x="3490451" y="107191"/>
            <a:ext cx="5574026" cy="923330"/>
          </a:xfrm>
          <a:prstGeom prst="rect">
            <a:avLst/>
          </a:prstGeom>
          <a:noFill/>
        </p:spPr>
        <p:txBody>
          <a:bodyPr wrap="none">
            <a:spAutoFit/>
          </a:bodyPr>
          <a:lstStyle/>
          <a:p>
            <a:r>
              <a:rPr lang="en-US" dirty="0"/>
              <a:t>a101-&gt;Draw("FE[0]&gt;&gt;(4000,1,4001)","FE[0]&gt;0&amp;&amp;</a:t>
            </a:r>
            <a:r>
              <a:rPr lang="en-US" altLang="zh-CN" dirty="0"/>
              <a:t>id==12</a:t>
            </a:r>
            <a:r>
              <a:rPr lang="en-US" dirty="0"/>
              <a:t>")</a:t>
            </a:r>
          </a:p>
          <a:p>
            <a:r>
              <a:rPr lang="en-US" dirty="0">
                <a:solidFill>
                  <a:srgbClr val="0000FF"/>
                </a:solidFill>
              </a:rPr>
              <a:t>a101-&gt;Draw("FE[1]","FE[1]&gt;0&amp;&amp;id==12","same")</a:t>
            </a:r>
          </a:p>
          <a:p>
            <a:r>
              <a:rPr lang="en-US" dirty="0">
                <a:solidFill>
                  <a:srgbClr val="FF0000"/>
                </a:solidFill>
              </a:rPr>
              <a:t>a101-&gt;Draw("FE[2]","FE[2]&gt;0&amp;&amp;id==12","same")</a:t>
            </a:r>
          </a:p>
        </p:txBody>
      </p:sp>
    </p:spTree>
    <p:extLst>
      <p:ext uri="{BB962C8B-B14F-4D97-AF65-F5344CB8AC3E}">
        <p14:creationId xmlns:p14="http://schemas.microsoft.com/office/powerpoint/2010/main" val="2719604422"/>
      </p:ext>
    </p:extLst>
  </p:cSld>
  <p:clrMapOvr>
    <a:masterClrMapping/>
  </p:clrMapOvr>
</p:sld>
</file>

<file path=ppt/slides/slide5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5DC35EFE-ACD1-4404-9143-C2A68F71B8F5}"/>
              </a:ext>
            </a:extLst>
          </p:cNvPr>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0" y="0"/>
            <a:ext cx="9144000" cy="4633323"/>
          </a:xfrm>
          <a:prstGeom prst="rect">
            <a:avLst/>
          </a:prstGeom>
        </p:spPr>
      </p:pic>
      <p:sp>
        <p:nvSpPr>
          <p:cNvPr id="6" name="TextBox 5">
            <a:extLst>
              <a:ext uri="{FF2B5EF4-FFF2-40B4-BE49-F238E27FC236}">
                <a16:creationId xmlns:a16="http://schemas.microsoft.com/office/drawing/2014/main" id="{17A85C53-16A4-4568-88CD-BBA8778ABD95}"/>
              </a:ext>
            </a:extLst>
          </p:cNvPr>
          <p:cNvSpPr txBox="1"/>
          <p:nvPr/>
        </p:nvSpPr>
        <p:spPr>
          <a:xfrm>
            <a:off x="3755921" y="117024"/>
            <a:ext cx="5315942" cy="923330"/>
          </a:xfrm>
          <a:prstGeom prst="rect">
            <a:avLst/>
          </a:prstGeom>
          <a:noFill/>
        </p:spPr>
        <p:txBody>
          <a:bodyPr wrap="none">
            <a:spAutoFit/>
          </a:bodyPr>
          <a:lstStyle/>
          <a:p>
            <a:r>
              <a:rPr lang="en-US" dirty="0"/>
              <a:t>a101-&gt;Draw("FE&gt;&gt;(4000,1,4001)","FE&gt;0&amp;&amp;</a:t>
            </a:r>
            <a:r>
              <a:rPr lang="en-US" altLang="zh-CN" dirty="0"/>
              <a:t>id[0]==12</a:t>
            </a:r>
            <a:r>
              <a:rPr lang="en-US" dirty="0"/>
              <a:t>")</a:t>
            </a:r>
          </a:p>
          <a:p>
            <a:r>
              <a:rPr lang="en-US" dirty="0">
                <a:solidFill>
                  <a:srgbClr val="0000FF"/>
                </a:solidFill>
              </a:rPr>
              <a:t>a101-&gt;Draw("FE","FE&gt;0&amp;&amp;id[1]==12","same")</a:t>
            </a:r>
          </a:p>
          <a:p>
            <a:r>
              <a:rPr lang="en-US" dirty="0">
                <a:solidFill>
                  <a:srgbClr val="FF0000"/>
                </a:solidFill>
              </a:rPr>
              <a:t>a101-&gt;Draw("FE","FE&gt;0&amp;&amp;id[2]==12","same")</a:t>
            </a:r>
          </a:p>
        </p:txBody>
      </p:sp>
    </p:spTree>
    <p:extLst>
      <p:ext uri="{BB962C8B-B14F-4D97-AF65-F5344CB8AC3E}">
        <p14:creationId xmlns:p14="http://schemas.microsoft.com/office/powerpoint/2010/main" val="3830348305"/>
      </p:ext>
    </p:extLst>
  </p:cSld>
  <p:clrMapOvr>
    <a:masterClrMapping/>
  </p:clrMapOvr>
</p:sld>
</file>

<file path=ppt/slides/slide5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a:extLst>
              <a:ext uri="{FF2B5EF4-FFF2-40B4-BE49-F238E27FC236}">
                <a16:creationId xmlns:a16="http://schemas.microsoft.com/office/drawing/2014/main" id="{9A17196A-68AA-43FB-B514-49E80D1DD1D8}"/>
              </a:ext>
            </a:extLst>
          </p:cNvPr>
          <p:cNvSpPr txBox="1"/>
          <p:nvPr/>
        </p:nvSpPr>
        <p:spPr>
          <a:xfrm>
            <a:off x="0" y="0"/>
            <a:ext cx="9144000" cy="6494085"/>
          </a:xfrm>
          <a:prstGeom prst="rect">
            <a:avLst/>
          </a:prstGeom>
          <a:noFill/>
        </p:spPr>
        <p:txBody>
          <a:bodyPr wrap="square">
            <a:spAutoFit/>
          </a:bodyPr>
          <a:lstStyle/>
          <a:p>
            <a:pPr marL="0" marR="0">
              <a:spcBef>
                <a:spcPts val="0"/>
              </a:spcBef>
              <a:spcAft>
                <a:spcPts val="0"/>
              </a:spcAft>
            </a:pPr>
            <a:r>
              <a:rPr lang="en-US" sz="1600" dirty="0">
                <a:solidFill>
                  <a:srgbClr val="000000"/>
                </a:solidFill>
                <a:effectLst/>
                <a:latin typeface="Calibri" panose="020F0502020204030204" pitchFamily="34" charset="0"/>
                <a:ea typeface="等线" panose="02010600030101010101" pitchFamily="2" charset="-122"/>
              </a:rPr>
              <a:t>Hi Lijie,</a:t>
            </a:r>
            <a:endParaRPr lang="en-US" sz="1600" dirty="0">
              <a:effectLst/>
              <a:latin typeface="Calibri" panose="020F0502020204030204" pitchFamily="34" charset="0"/>
              <a:ea typeface="等线" panose="02010600030101010101" pitchFamily="2" charset="-122"/>
            </a:endParaRPr>
          </a:p>
          <a:p>
            <a:pPr marL="0" marR="0">
              <a:spcBef>
                <a:spcPts val="0"/>
              </a:spcBef>
              <a:spcAft>
                <a:spcPts val="0"/>
              </a:spcAft>
            </a:pPr>
            <a:br>
              <a:rPr lang="en-US" sz="1600" dirty="0">
                <a:solidFill>
                  <a:srgbClr val="000000"/>
                </a:solidFill>
                <a:effectLst/>
                <a:latin typeface="Calibri" panose="020F0502020204030204" pitchFamily="34" charset="0"/>
                <a:ea typeface="等线" panose="02010600030101010101" pitchFamily="2" charset="-122"/>
              </a:rPr>
            </a:br>
            <a:r>
              <a:rPr lang="en-US" sz="1600" dirty="0">
                <a:solidFill>
                  <a:srgbClr val="000000"/>
                </a:solidFill>
                <a:effectLst/>
                <a:latin typeface="Calibri" panose="020F0502020204030204" pitchFamily="34" charset="0"/>
                <a:ea typeface="等线" panose="02010600030101010101" pitchFamily="2" charset="-122"/>
              </a:rPr>
              <a:t>Thanks for the heads-up on the germanium calibrations.</a:t>
            </a:r>
            <a:br>
              <a:rPr lang="en-US" sz="1600" dirty="0">
                <a:solidFill>
                  <a:srgbClr val="000000"/>
                </a:solidFill>
                <a:effectLst/>
                <a:latin typeface="Calibri" panose="020F0502020204030204" pitchFamily="34" charset="0"/>
                <a:ea typeface="等线" panose="02010600030101010101" pitchFamily="2" charset="-122"/>
              </a:rPr>
            </a:br>
            <a:r>
              <a:rPr lang="en-US" sz="1600" dirty="0">
                <a:solidFill>
                  <a:srgbClr val="000000"/>
                </a:solidFill>
                <a:effectLst/>
                <a:latin typeface="Calibri" panose="020F0502020204030204" pitchFamily="34" charset="0"/>
                <a:ea typeface="等线" panose="02010600030101010101" pitchFamily="2" charset="-122"/>
              </a:rPr>
              <a:t>I will look into refining all energy calibrations where needed, and, when that is done, I can make the resulting files available for your </a:t>
            </a:r>
            <a:r>
              <a:rPr lang="en-US" sz="1600" dirty="0" err="1">
                <a:solidFill>
                  <a:srgbClr val="000000"/>
                </a:solidFill>
                <a:effectLst/>
                <a:latin typeface="Calibri" panose="020F0502020204030204" pitchFamily="34" charset="0"/>
                <a:ea typeface="等线" panose="02010600030101010101" pitchFamily="2" charset="-122"/>
              </a:rPr>
              <a:t>fishtank</a:t>
            </a:r>
            <a:r>
              <a:rPr lang="en-US" sz="1600" dirty="0">
                <a:solidFill>
                  <a:srgbClr val="000000"/>
                </a:solidFill>
                <a:effectLst/>
                <a:latin typeface="Calibri" panose="020F0502020204030204" pitchFamily="34" charset="0"/>
                <a:ea typeface="等线" panose="02010600030101010101" pitchFamily="2" charset="-122"/>
              </a:rPr>
              <a:t>.</a:t>
            </a:r>
            <a:br>
              <a:rPr lang="en-US" sz="1600" dirty="0">
                <a:solidFill>
                  <a:srgbClr val="000000"/>
                </a:solidFill>
                <a:effectLst/>
                <a:latin typeface="Calibri" panose="020F0502020204030204" pitchFamily="34" charset="0"/>
                <a:ea typeface="等线" panose="02010600030101010101" pitchFamily="2" charset="-122"/>
              </a:rPr>
            </a:br>
            <a:br>
              <a:rPr lang="en-US" sz="1600" dirty="0">
                <a:solidFill>
                  <a:srgbClr val="000000"/>
                </a:solidFill>
                <a:effectLst/>
                <a:latin typeface="Calibri" panose="020F0502020204030204" pitchFamily="34" charset="0"/>
                <a:ea typeface="等线" panose="02010600030101010101" pitchFamily="2" charset="-122"/>
              </a:rPr>
            </a:br>
            <a:r>
              <a:rPr lang="en-US" sz="1600" dirty="0">
                <a:solidFill>
                  <a:srgbClr val="000000"/>
                </a:solidFill>
                <a:effectLst/>
                <a:latin typeface="Calibri" panose="020F0502020204030204" pitchFamily="34" charset="0"/>
                <a:ea typeface="等线" panose="02010600030101010101" pitchFamily="2" charset="-122"/>
              </a:rPr>
              <a:t>As for the ROOT </a:t>
            </a:r>
            <a:r>
              <a:rPr lang="en-US" sz="1600" dirty="0" err="1">
                <a:solidFill>
                  <a:srgbClr val="000000"/>
                </a:solidFill>
                <a:effectLst/>
                <a:latin typeface="Calibri" panose="020F0502020204030204" pitchFamily="34" charset="0"/>
                <a:ea typeface="等线" panose="02010600030101010101" pitchFamily="2" charset="-122"/>
              </a:rPr>
              <a:t>TTree</a:t>
            </a:r>
            <a:r>
              <a:rPr lang="en-US" sz="1600" dirty="0">
                <a:solidFill>
                  <a:srgbClr val="000000"/>
                </a:solidFill>
                <a:effectLst/>
                <a:latin typeface="Calibri" panose="020F0502020204030204" pitchFamily="34" charset="0"/>
                <a:ea typeface="等线" panose="02010600030101010101" pitchFamily="2" charset="-122"/>
              </a:rPr>
              <a:t> structure of the unpacked and sorted files, I try to give some pointers here:</a:t>
            </a:r>
            <a:endParaRPr lang="en-US" sz="1600" dirty="0">
              <a:effectLst/>
              <a:latin typeface="Calibri" panose="020F0502020204030204" pitchFamily="34" charset="0"/>
              <a:ea typeface="等线" panose="02010600030101010101" pitchFamily="2" charset="-122"/>
            </a:endParaRPr>
          </a:p>
          <a:p>
            <a:pPr marL="0" marR="0">
              <a:spcBef>
                <a:spcPts val="0"/>
              </a:spcBef>
              <a:spcAft>
                <a:spcPts val="0"/>
              </a:spcAft>
            </a:pPr>
            <a:r>
              <a:rPr lang="en-US" sz="1600" dirty="0">
                <a:solidFill>
                  <a:srgbClr val="000000"/>
                </a:solidFill>
                <a:effectLst/>
                <a:latin typeface="Calibri" panose="020F0502020204030204" pitchFamily="34" charset="0"/>
                <a:ea typeface="等线" panose="02010600030101010101" pitchFamily="2" charset="-122"/>
              </a:rPr>
              <a:t> </a:t>
            </a:r>
            <a:endParaRPr lang="en-US" sz="1600" dirty="0">
              <a:effectLst/>
              <a:latin typeface="Calibri" panose="020F0502020204030204" pitchFamily="34" charset="0"/>
              <a:ea typeface="等线" panose="02010600030101010101" pitchFamily="2" charset="-122"/>
            </a:endParaRPr>
          </a:p>
          <a:p>
            <a:pPr marL="0" marR="0">
              <a:spcBef>
                <a:spcPts val="0"/>
              </a:spcBef>
              <a:spcAft>
                <a:spcPts val="0"/>
              </a:spcAft>
            </a:pPr>
            <a:r>
              <a:rPr lang="en-US" sz="1600" b="1" dirty="0">
                <a:solidFill>
                  <a:srgbClr val="000000"/>
                </a:solidFill>
                <a:effectLst/>
                <a:latin typeface="Calibri" panose="020F0502020204030204" pitchFamily="34" charset="0"/>
                <a:ea typeface="等线" panose="02010600030101010101" pitchFamily="2" charset="-122"/>
              </a:rPr>
              <a:t>Unpacked</a:t>
            </a:r>
            <a:endParaRPr lang="en-US" sz="1600" dirty="0">
              <a:effectLst/>
              <a:latin typeface="Calibri" panose="020F0502020204030204" pitchFamily="34" charset="0"/>
              <a:ea typeface="等线" panose="02010600030101010101" pitchFamily="2" charset="-122"/>
            </a:endParaRPr>
          </a:p>
          <a:p>
            <a:pPr marL="0" marR="0">
              <a:spcBef>
                <a:spcPts val="0"/>
              </a:spcBef>
              <a:spcAft>
                <a:spcPts val="0"/>
              </a:spcAft>
            </a:pPr>
            <a:r>
              <a:rPr lang="en-US" sz="1600" dirty="0">
                <a:solidFill>
                  <a:srgbClr val="000000"/>
                </a:solidFill>
                <a:effectLst/>
                <a:latin typeface="Calibri" panose="020F0502020204030204" pitchFamily="34" charset="0"/>
                <a:ea typeface="等线" panose="02010600030101010101" pitchFamily="2" charset="-122"/>
              </a:rPr>
              <a:t>Taking the unpacked data as the starting point, all branches related to a specific detector have the detector's name as a prefix, e.g., "U1F", "U1B" or "G1" (our DSSDs are treated as "two detectors", one is the front side, "F", and the other is the back side, "B").</a:t>
            </a:r>
            <a:br>
              <a:rPr lang="en-US" sz="1600" dirty="0">
                <a:solidFill>
                  <a:srgbClr val="000000"/>
                </a:solidFill>
                <a:effectLst/>
                <a:latin typeface="Calibri" panose="020F0502020204030204" pitchFamily="34" charset="0"/>
                <a:ea typeface="等线" panose="02010600030101010101" pitchFamily="2" charset="-122"/>
              </a:rPr>
            </a:br>
            <a:r>
              <a:rPr lang="en-US" sz="1600" dirty="0">
                <a:solidFill>
                  <a:srgbClr val="000000"/>
                </a:solidFill>
                <a:effectLst/>
                <a:latin typeface="Calibri" panose="020F0502020204030204" pitchFamily="34" charset="0"/>
                <a:ea typeface="等线" panose="02010600030101010101" pitchFamily="2" charset="-122"/>
              </a:rPr>
              <a:t>Various suffixes on these prefixes encode what information is stored in the branches.</a:t>
            </a:r>
            <a:br>
              <a:rPr lang="en-US" sz="1600" dirty="0">
                <a:solidFill>
                  <a:srgbClr val="000000"/>
                </a:solidFill>
                <a:effectLst/>
                <a:latin typeface="Calibri" panose="020F0502020204030204" pitchFamily="34" charset="0"/>
                <a:ea typeface="等线" panose="02010600030101010101" pitchFamily="2" charset="-122"/>
              </a:rPr>
            </a:br>
            <a:br>
              <a:rPr lang="en-US" sz="1600" dirty="0">
                <a:solidFill>
                  <a:srgbClr val="000000"/>
                </a:solidFill>
                <a:effectLst/>
                <a:latin typeface="Calibri" panose="020F0502020204030204" pitchFamily="34" charset="0"/>
                <a:ea typeface="等线" panose="02010600030101010101" pitchFamily="2" charset="-122"/>
              </a:rPr>
            </a:br>
            <a:r>
              <a:rPr lang="en-US" sz="1600" dirty="0">
                <a:solidFill>
                  <a:srgbClr val="000000"/>
                </a:solidFill>
                <a:effectLst/>
                <a:latin typeface="Calibri" panose="020F0502020204030204" pitchFamily="34" charset="0"/>
                <a:ea typeface="等线" panose="02010600030101010101" pitchFamily="2" charset="-122"/>
              </a:rPr>
              <a:t>If a detector has more than one segment, i.e. it is a DSSD, then the detector carries the suffixes "" (empty) and "I".</a:t>
            </a:r>
            <a:br>
              <a:rPr lang="en-US" sz="1600" dirty="0">
                <a:solidFill>
                  <a:srgbClr val="000000"/>
                </a:solidFill>
                <a:effectLst/>
                <a:latin typeface="Calibri" panose="020F0502020204030204" pitchFamily="34" charset="0"/>
                <a:ea typeface="等线" panose="02010600030101010101" pitchFamily="2" charset="-122"/>
              </a:rPr>
            </a:br>
            <a:r>
              <a:rPr lang="en-US" sz="1600" dirty="0">
                <a:solidFill>
                  <a:srgbClr val="000000"/>
                </a:solidFill>
                <a:effectLst/>
                <a:latin typeface="Calibri" panose="020F0502020204030204" pitchFamily="34" charset="0"/>
                <a:ea typeface="等线" panose="02010600030101010101" pitchFamily="2" charset="-122"/>
              </a:rPr>
              <a:t>The former specifies the </a:t>
            </a:r>
            <a:r>
              <a:rPr lang="en-US" sz="1600" b="1" dirty="0">
                <a:solidFill>
                  <a:srgbClr val="000000"/>
                </a:solidFill>
                <a:effectLst/>
                <a:latin typeface="Calibri" panose="020F0502020204030204" pitchFamily="34" charset="0"/>
                <a:ea typeface="等线" panose="02010600030101010101" pitchFamily="2" charset="-122"/>
              </a:rPr>
              <a:t>multiplicity</a:t>
            </a:r>
            <a:r>
              <a:rPr lang="en-US" sz="1600" dirty="0">
                <a:solidFill>
                  <a:srgbClr val="000000"/>
                </a:solidFill>
                <a:effectLst/>
                <a:latin typeface="Calibri" panose="020F0502020204030204" pitchFamily="34" charset="0"/>
                <a:ea typeface="等线" panose="02010600030101010101" pitchFamily="2" charset="-122"/>
              </a:rPr>
              <a:t> (number of hits) of the detector within each separate event recorded to the tree, and the latter specifies which </a:t>
            </a:r>
            <a:r>
              <a:rPr lang="en-US" sz="1600" b="1" dirty="0">
                <a:solidFill>
                  <a:srgbClr val="000000"/>
                </a:solidFill>
                <a:effectLst/>
                <a:latin typeface="Calibri" panose="020F0502020204030204" pitchFamily="34" charset="0"/>
                <a:ea typeface="等线" panose="02010600030101010101" pitchFamily="2" charset="-122"/>
              </a:rPr>
              <a:t>segment</a:t>
            </a:r>
            <a:r>
              <a:rPr lang="en-US" sz="1600" dirty="0">
                <a:solidFill>
                  <a:srgbClr val="000000"/>
                </a:solidFill>
                <a:effectLst/>
                <a:latin typeface="Calibri" panose="020F0502020204030204" pitchFamily="34" charset="0"/>
                <a:ea typeface="等线" panose="02010600030101010101" pitchFamily="2" charset="-122"/>
              </a:rPr>
              <a:t> (index) is concerned for each hit.</a:t>
            </a:r>
            <a:br>
              <a:rPr lang="en-US" sz="1600" dirty="0">
                <a:solidFill>
                  <a:srgbClr val="000000"/>
                </a:solidFill>
                <a:effectLst/>
                <a:latin typeface="Calibri" panose="020F0502020204030204" pitchFamily="34" charset="0"/>
                <a:ea typeface="等线" panose="02010600030101010101" pitchFamily="2" charset="-122"/>
              </a:rPr>
            </a:br>
            <a:br>
              <a:rPr lang="en-US" sz="1600" dirty="0">
                <a:solidFill>
                  <a:srgbClr val="000000"/>
                </a:solidFill>
                <a:effectLst/>
                <a:latin typeface="Calibri" panose="020F0502020204030204" pitchFamily="34" charset="0"/>
                <a:ea typeface="等线" panose="02010600030101010101" pitchFamily="2" charset="-122"/>
              </a:rPr>
            </a:br>
            <a:r>
              <a:rPr lang="en-US" sz="1600" dirty="0">
                <a:solidFill>
                  <a:srgbClr val="000000"/>
                </a:solidFill>
                <a:effectLst/>
                <a:latin typeface="Calibri" panose="020F0502020204030204" pitchFamily="34" charset="0"/>
                <a:ea typeface="等线" panose="02010600030101010101" pitchFamily="2" charset="-122"/>
              </a:rPr>
              <a:t>If a detector has more than one segment, the suffix "_E" encodes the energy for each hit, and (if a TDC channel was available for the segment) the suffix "_T" encodes the timing for each hit.</a:t>
            </a:r>
            <a:br>
              <a:rPr lang="en-US" sz="1600" dirty="0">
                <a:solidFill>
                  <a:srgbClr val="000000"/>
                </a:solidFill>
                <a:effectLst/>
                <a:latin typeface="Calibri" panose="020F0502020204030204" pitchFamily="34" charset="0"/>
                <a:ea typeface="等线" panose="02010600030101010101" pitchFamily="2" charset="-122"/>
              </a:rPr>
            </a:br>
            <a:r>
              <a:rPr lang="en-US" sz="1600" dirty="0">
                <a:solidFill>
                  <a:srgbClr val="000000"/>
                </a:solidFill>
                <a:effectLst/>
                <a:latin typeface="Calibri" panose="020F0502020204030204" pitchFamily="34" charset="0"/>
                <a:ea typeface="等线" panose="02010600030101010101" pitchFamily="2" charset="-122"/>
              </a:rPr>
              <a:t>If a detector has just one segment, the only two suffixes are "E", encoding energy, and (possibly) "T", encoding timing.</a:t>
            </a:r>
            <a:br>
              <a:rPr lang="en-US" sz="1600" dirty="0">
                <a:solidFill>
                  <a:srgbClr val="000000"/>
                </a:solidFill>
                <a:effectLst/>
                <a:latin typeface="Calibri" panose="020F0502020204030204" pitchFamily="34" charset="0"/>
                <a:ea typeface="等线" panose="02010600030101010101" pitchFamily="2" charset="-122"/>
              </a:rPr>
            </a:br>
            <a:br>
              <a:rPr lang="en-US" sz="1600" dirty="0">
                <a:solidFill>
                  <a:srgbClr val="000000"/>
                </a:solidFill>
                <a:effectLst/>
                <a:latin typeface="Calibri" panose="020F0502020204030204" pitchFamily="34" charset="0"/>
                <a:ea typeface="等线" panose="02010600030101010101" pitchFamily="2" charset="-122"/>
              </a:rPr>
            </a:br>
            <a:r>
              <a:rPr lang="en-US" sz="1600" dirty="0">
                <a:solidFill>
                  <a:srgbClr val="000000"/>
                </a:solidFill>
                <a:effectLst/>
                <a:latin typeface="Calibri" panose="020F0502020204030204" pitchFamily="34" charset="0"/>
                <a:ea typeface="等线" panose="02010600030101010101" pitchFamily="2" charset="-122"/>
              </a:rPr>
              <a:t>In the example below, I print all available information from the back side of "U1" and from "G1" where the multiplicity of the back side of "U1" is greater than 1</a:t>
            </a:r>
            <a:endParaRPr lang="en-US" sz="1600" dirty="0">
              <a:effectLst/>
              <a:latin typeface="Calibri" panose="020F0502020204030204" pitchFamily="34" charset="0"/>
              <a:ea typeface="等线" panose="02010600030101010101" pitchFamily="2" charset="-122"/>
            </a:endParaRPr>
          </a:p>
        </p:txBody>
      </p:sp>
    </p:spTree>
    <p:extLst>
      <p:ext uri="{BB962C8B-B14F-4D97-AF65-F5344CB8AC3E}">
        <p14:creationId xmlns:p14="http://schemas.microsoft.com/office/powerpoint/2010/main" val="2704317277"/>
      </p:ext>
    </p:extLst>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mc:AlternateContent xmlns:mc="http://schemas.openxmlformats.org/markup-compatibility/2006" xmlns:a14="http://schemas.microsoft.com/office/drawing/2010/main">
        <mc:Choice Requires="a14">
          <p:sp>
            <p:nvSpPr>
              <p:cNvPr id="3" name="矩形 2"/>
              <p:cNvSpPr/>
              <p:nvPr/>
            </p:nvSpPr>
            <p:spPr>
              <a:xfrm>
                <a:off x="241419" y="1298786"/>
                <a:ext cx="3459345" cy="476349"/>
              </a:xfrm>
              <a:prstGeom prst="rect">
                <a:avLst/>
              </a:prstGeom>
            </p:spPr>
            <p:txBody>
              <a:bodyPr wrap="none">
                <a:spAutoFit/>
              </a:bodyPr>
              <a:lstStyle/>
              <a:p>
                <a:pPr/>
                <a14:m>
                  <m:oMathPara xmlns:m="http://schemas.openxmlformats.org/officeDocument/2006/math">
                    <m:oMathParaPr>
                      <m:jc m:val="centerGroup"/>
                    </m:oMathParaPr>
                    <m:oMath xmlns:m="http://schemas.openxmlformats.org/officeDocument/2006/math">
                      <m:sSub>
                        <m:sSubPr>
                          <m:ctrlPr>
                            <a:rPr lang="en-US" altLang="zh-CN" b="0" i="1" smtClean="0">
                              <a:latin typeface="Cambria Math" panose="02040503050406030204" pitchFamily="18" charset="0"/>
                            </a:rPr>
                          </m:ctrlPr>
                        </m:sSubPr>
                        <m:e>
                          <m:r>
                            <a:rPr lang="en-US" altLang="zh-CN" b="0" i="1" smtClean="0">
                              <a:latin typeface="Cambria Math" panose="02040503050406030204" pitchFamily="18" charset="0"/>
                            </a:rPr>
                            <m:t>𝐸</m:t>
                          </m:r>
                        </m:e>
                        <m:sub>
                          <m:r>
                            <a:rPr lang="en-US" altLang="zh-CN" b="0" i="1" smtClean="0">
                              <a:latin typeface="Cambria Math" panose="02040503050406030204" pitchFamily="18" charset="0"/>
                            </a:rPr>
                            <m:t>0</m:t>
                          </m:r>
                        </m:sub>
                      </m:sSub>
                      <m:r>
                        <a:rPr lang="en-US" altLang="zh-CN" b="0" i="1" smtClean="0">
                          <a:latin typeface="Cambria Math" panose="02040503050406030204" pitchFamily="18" charset="0"/>
                        </a:rPr>
                        <m:t>=</m:t>
                      </m:r>
                      <m:r>
                        <a:rPr lang="en-US" altLang="zh-CN" b="0" i="0" smtClean="0">
                          <a:latin typeface="Cambria Math" panose="02040503050406030204" pitchFamily="18" charset="0"/>
                        </a:rPr>
                        <m:t>0.1220</m:t>
                      </m:r>
                      <m:sSup>
                        <m:sSupPr>
                          <m:ctrlPr>
                            <a:rPr lang="en-US" altLang="zh-CN" b="0" i="1" smtClean="0">
                              <a:latin typeface="Cambria Math" panose="02040503050406030204" pitchFamily="18" charset="0"/>
                            </a:rPr>
                          </m:ctrlPr>
                        </m:sSupPr>
                        <m:e>
                          <m:d>
                            <m:dPr>
                              <m:ctrlPr>
                                <a:rPr lang="en-US" altLang="zh-CN" b="0" i="1" smtClean="0">
                                  <a:latin typeface="Cambria Math" panose="02040503050406030204" pitchFamily="18" charset="0"/>
                                </a:rPr>
                              </m:ctrlPr>
                            </m:dPr>
                            <m:e>
                              <m:sSubSup>
                                <m:sSubSupPr>
                                  <m:ctrlPr>
                                    <a:rPr lang="zh-CN" altLang="en-US" i="1">
                                      <a:latin typeface="Cambria Math" panose="02040503050406030204" pitchFamily="18" charset="0"/>
                                    </a:rPr>
                                  </m:ctrlPr>
                                </m:sSubSupPr>
                                <m:e>
                                  <m:r>
                                    <a:rPr lang="zh-CN" altLang="en-US" i="1">
                                      <a:latin typeface="Cambria Math" panose="02040503050406030204" pitchFamily="18" charset="0"/>
                                    </a:rPr>
                                    <m:t>𝑍</m:t>
                                  </m:r>
                                </m:e>
                                <m:sub>
                                  <m:r>
                                    <a:rPr lang="zh-CN" altLang="en-US" i="1">
                                      <a:latin typeface="Cambria Math" panose="02040503050406030204" pitchFamily="18" charset="0"/>
                                    </a:rPr>
                                    <m:t>𝑝</m:t>
                                  </m:r>
                                </m:sub>
                                <m:sup>
                                  <m:r>
                                    <a:rPr lang="zh-CN" altLang="en-US">
                                      <a:latin typeface="Cambria Math" panose="02040503050406030204" pitchFamily="18" charset="0"/>
                                    </a:rPr>
                                    <m:t>2</m:t>
                                  </m:r>
                                </m:sup>
                              </m:sSubSup>
                              <m:sSubSup>
                                <m:sSubSupPr>
                                  <m:ctrlPr>
                                    <a:rPr lang="zh-CN" altLang="en-US" i="1">
                                      <a:latin typeface="Cambria Math" panose="02040503050406030204" pitchFamily="18" charset="0"/>
                                    </a:rPr>
                                  </m:ctrlPr>
                                </m:sSubSupPr>
                                <m:e>
                                  <m:r>
                                    <a:rPr lang="zh-CN" altLang="en-US" i="1">
                                      <a:latin typeface="Cambria Math" panose="02040503050406030204" pitchFamily="18" charset="0"/>
                                    </a:rPr>
                                    <m:t>𝑍</m:t>
                                  </m:r>
                                </m:e>
                                <m:sub>
                                  <m:r>
                                    <a:rPr lang="en-US" altLang="zh-CN" b="0" i="1" smtClean="0">
                                      <a:latin typeface="Cambria Math" panose="02040503050406030204" pitchFamily="18" charset="0"/>
                                    </a:rPr>
                                    <m:t>𝑇</m:t>
                                  </m:r>
                                </m:sub>
                                <m:sup>
                                  <m:r>
                                    <a:rPr lang="zh-CN" altLang="en-US">
                                      <a:latin typeface="Cambria Math" panose="02040503050406030204" pitchFamily="18" charset="0"/>
                                    </a:rPr>
                                    <m:t>2</m:t>
                                  </m:r>
                                </m:sup>
                              </m:sSubSup>
                              <m:r>
                                <a:rPr lang="zh-CN" altLang="en-US" i="1">
                                  <a:latin typeface="Cambria Math" panose="02040503050406030204" pitchFamily="18" charset="0"/>
                                </a:rPr>
                                <m:t>𝜇</m:t>
                              </m:r>
                              <m:sSubSup>
                                <m:sSubSupPr>
                                  <m:ctrlPr>
                                    <a:rPr lang="en-US" altLang="zh-CN" i="1" smtClean="0">
                                      <a:latin typeface="Cambria Math" panose="02040503050406030204" pitchFamily="18" charset="0"/>
                                    </a:rPr>
                                  </m:ctrlPr>
                                </m:sSubSupPr>
                                <m:e>
                                  <m:r>
                                    <a:rPr lang="en-US" altLang="zh-CN" b="0" i="1" smtClean="0">
                                      <a:latin typeface="Cambria Math" panose="02040503050406030204" pitchFamily="18" charset="0"/>
                                    </a:rPr>
                                    <m:t>𝑇</m:t>
                                  </m:r>
                                </m:e>
                                <m:sub>
                                  <m:r>
                                    <a:rPr lang="en-US" altLang="zh-CN" b="0" i="1" smtClean="0">
                                      <a:latin typeface="Cambria Math" panose="02040503050406030204" pitchFamily="18" charset="0"/>
                                    </a:rPr>
                                    <m:t>9</m:t>
                                  </m:r>
                                </m:sub>
                                <m:sup>
                                  <m:r>
                                    <a:rPr lang="en-US" altLang="zh-CN" b="0" i="1" smtClean="0">
                                      <a:latin typeface="Cambria Math" panose="02040503050406030204" pitchFamily="18" charset="0"/>
                                    </a:rPr>
                                    <m:t>2</m:t>
                                  </m:r>
                                </m:sup>
                              </m:sSubSup>
                            </m:e>
                          </m:d>
                        </m:e>
                        <m:sup>
                          <m:r>
                            <a:rPr lang="en-US" altLang="zh-CN" b="0" i="1" smtClean="0">
                              <a:latin typeface="Cambria Math" panose="02040503050406030204" pitchFamily="18" charset="0"/>
                            </a:rPr>
                            <m:t>1/3</m:t>
                          </m:r>
                        </m:sup>
                      </m:sSup>
                      <m:d>
                        <m:dPr>
                          <m:begChr m:val="["/>
                          <m:endChr m:val="]"/>
                          <m:ctrlPr>
                            <a:rPr lang="en-US" altLang="zh-CN" b="0" i="1" smtClean="0">
                              <a:latin typeface="Cambria Math" panose="02040503050406030204" pitchFamily="18" charset="0"/>
                            </a:rPr>
                          </m:ctrlPr>
                        </m:dPr>
                        <m:e>
                          <m:r>
                            <m:rPr>
                              <m:sty m:val="p"/>
                            </m:rPr>
                            <a:rPr lang="en-US" altLang="zh-CN" b="0" i="0" smtClean="0">
                              <a:latin typeface="Cambria Math" panose="02040503050406030204" pitchFamily="18" charset="0"/>
                            </a:rPr>
                            <m:t>MeV</m:t>
                          </m:r>
                        </m:e>
                      </m:d>
                    </m:oMath>
                  </m:oMathPara>
                </a14:m>
                <a:endParaRPr lang="zh-CN" altLang="en-US" dirty="0"/>
              </a:p>
            </p:txBody>
          </p:sp>
        </mc:Choice>
        <mc:Fallback xmlns="">
          <p:sp>
            <p:nvSpPr>
              <p:cNvPr id="3" name="矩形 2"/>
              <p:cNvSpPr>
                <a:spLocks noRot="1" noChangeAspect="1" noMove="1" noResize="1" noEditPoints="1" noAdjustHandles="1" noChangeArrowheads="1" noChangeShapeType="1" noTextEdit="1"/>
              </p:cNvSpPr>
              <p:nvPr/>
            </p:nvSpPr>
            <p:spPr>
              <a:xfrm>
                <a:off x="241419" y="1298786"/>
                <a:ext cx="3459345" cy="476349"/>
              </a:xfrm>
              <a:prstGeom prst="rect">
                <a:avLst/>
              </a:prstGeom>
              <a:blipFill rotWithShape="0">
                <a:blip r:embed="rId3"/>
                <a:stretch>
                  <a:fillRect b="-3846"/>
                </a:stretch>
              </a:blipFill>
            </p:spPr>
            <p:txBody>
              <a:bodyPr/>
              <a:lstStyle/>
              <a:p>
                <a:r>
                  <a:rPr lang="zh-CN" altLang="en-US">
                    <a:noFill/>
                  </a:rPr>
                  <a:t> </a:t>
                </a:r>
              </a:p>
            </p:txBody>
          </p:sp>
        </mc:Fallback>
      </mc:AlternateContent>
      <mc:AlternateContent xmlns:mc="http://schemas.openxmlformats.org/markup-compatibility/2006" xmlns:a14="http://schemas.microsoft.com/office/drawing/2010/main">
        <mc:Choice Requires="a14">
          <p:sp>
            <p:nvSpPr>
              <p:cNvPr id="4" name="矩形 3"/>
              <p:cNvSpPr/>
              <p:nvPr/>
            </p:nvSpPr>
            <p:spPr>
              <a:xfrm>
                <a:off x="219234" y="1774737"/>
                <a:ext cx="3533083" cy="476349"/>
              </a:xfrm>
              <a:prstGeom prst="rect">
                <a:avLst/>
              </a:prstGeom>
            </p:spPr>
            <p:txBody>
              <a:bodyPr wrap="none">
                <a:spAutoFit/>
              </a:bodyPr>
              <a:lstStyle/>
              <a:p>
                <a:pPr/>
                <a14:m>
                  <m:oMathPara xmlns:m="http://schemas.openxmlformats.org/officeDocument/2006/math">
                    <m:oMathParaPr>
                      <m:jc m:val="centerGroup"/>
                    </m:oMathParaPr>
                    <m:oMath xmlns:m="http://schemas.openxmlformats.org/officeDocument/2006/math">
                      <m:sSub>
                        <m:sSubPr>
                          <m:ctrlPr>
                            <a:rPr lang="en-US" altLang="zh-CN" b="0" i="1" smtClean="0">
                              <a:latin typeface="Cambria Math" panose="02040503050406030204" pitchFamily="18" charset="0"/>
                            </a:rPr>
                          </m:ctrlPr>
                        </m:sSubPr>
                        <m:e>
                          <m:r>
                            <a:rPr lang="en-US" altLang="zh-CN" b="0" i="1" smtClean="0">
                              <a:latin typeface="Cambria Math" panose="02040503050406030204" pitchFamily="18" charset="0"/>
                              <a:ea typeface="Cambria Math" panose="02040503050406030204" pitchFamily="18" charset="0"/>
                            </a:rPr>
                            <m:t>∆</m:t>
                          </m:r>
                          <m:r>
                            <a:rPr lang="en-US" altLang="zh-CN" b="0" i="1" smtClean="0">
                              <a:latin typeface="Cambria Math" panose="02040503050406030204" pitchFamily="18" charset="0"/>
                            </a:rPr>
                            <m:t>𝐸</m:t>
                          </m:r>
                        </m:e>
                        <m:sub>
                          <m:r>
                            <a:rPr lang="en-US" altLang="zh-CN" b="0" i="1" smtClean="0">
                              <a:latin typeface="Cambria Math" panose="02040503050406030204" pitchFamily="18" charset="0"/>
                            </a:rPr>
                            <m:t>0</m:t>
                          </m:r>
                        </m:sub>
                      </m:sSub>
                      <m:r>
                        <a:rPr lang="en-US" altLang="zh-CN" b="0" i="1" smtClean="0">
                          <a:latin typeface="Cambria Math" panose="02040503050406030204" pitchFamily="18" charset="0"/>
                        </a:rPr>
                        <m:t>=</m:t>
                      </m:r>
                      <m:r>
                        <a:rPr lang="en-US" altLang="zh-CN" b="0" i="0" smtClean="0">
                          <a:latin typeface="Cambria Math" panose="02040503050406030204" pitchFamily="18" charset="0"/>
                        </a:rPr>
                        <m:t>0.2368</m:t>
                      </m:r>
                      <m:sSup>
                        <m:sSupPr>
                          <m:ctrlPr>
                            <a:rPr lang="en-US" altLang="zh-CN" b="0" i="1" smtClean="0">
                              <a:latin typeface="Cambria Math" panose="02040503050406030204" pitchFamily="18" charset="0"/>
                            </a:rPr>
                          </m:ctrlPr>
                        </m:sSupPr>
                        <m:e>
                          <m:d>
                            <m:dPr>
                              <m:ctrlPr>
                                <a:rPr lang="en-US" altLang="zh-CN" b="0" i="1" smtClean="0">
                                  <a:latin typeface="Cambria Math" panose="02040503050406030204" pitchFamily="18" charset="0"/>
                                </a:rPr>
                              </m:ctrlPr>
                            </m:dPr>
                            <m:e>
                              <m:sSubSup>
                                <m:sSubSupPr>
                                  <m:ctrlPr>
                                    <a:rPr lang="zh-CN" altLang="en-US" i="1">
                                      <a:latin typeface="Cambria Math" panose="02040503050406030204" pitchFamily="18" charset="0"/>
                                    </a:rPr>
                                  </m:ctrlPr>
                                </m:sSubSupPr>
                                <m:e>
                                  <m:r>
                                    <a:rPr lang="zh-CN" altLang="en-US" i="1">
                                      <a:latin typeface="Cambria Math" panose="02040503050406030204" pitchFamily="18" charset="0"/>
                                    </a:rPr>
                                    <m:t>𝑍</m:t>
                                  </m:r>
                                </m:e>
                                <m:sub>
                                  <m:r>
                                    <a:rPr lang="zh-CN" altLang="en-US" i="1">
                                      <a:latin typeface="Cambria Math" panose="02040503050406030204" pitchFamily="18" charset="0"/>
                                    </a:rPr>
                                    <m:t>𝑝</m:t>
                                  </m:r>
                                </m:sub>
                                <m:sup>
                                  <m:r>
                                    <a:rPr lang="zh-CN" altLang="en-US">
                                      <a:latin typeface="Cambria Math" panose="02040503050406030204" pitchFamily="18" charset="0"/>
                                    </a:rPr>
                                    <m:t>2</m:t>
                                  </m:r>
                                </m:sup>
                              </m:sSubSup>
                              <m:sSubSup>
                                <m:sSubSupPr>
                                  <m:ctrlPr>
                                    <a:rPr lang="zh-CN" altLang="en-US" i="1">
                                      <a:latin typeface="Cambria Math" panose="02040503050406030204" pitchFamily="18" charset="0"/>
                                    </a:rPr>
                                  </m:ctrlPr>
                                </m:sSubSupPr>
                                <m:e>
                                  <m:r>
                                    <a:rPr lang="zh-CN" altLang="en-US" i="1">
                                      <a:latin typeface="Cambria Math" panose="02040503050406030204" pitchFamily="18" charset="0"/>
                                    </a:rPr>
                                    <m:t>𝑍</m:t>
                                  </m:r>
                                </m:e>
                                <m:sub>
                                  <m:r>
                                    <a:rPr lang="en-US" altLang="zh-CN" b="0" i="1" smtClean="0">
                                      <a:latin typeface="Cambria Math" panose="02040503050406030204" pitchFamily="18" charset="0"/>
                                    </a:rPr>
                                    <m:t>𝑇</m:t>
                                  </m:r>
                                </m:sub>
                                <m:sup>
                                  <m:r>
                                    <a:rPr lang="zh-CN" altLang="en-US">
                                      <a:latin typeface="Cambria Math" panose="02040503050406030204" pitchFamily="18" charset="0"/>
                                    </a:rPr>
                                    <m:t>2</m:t>
                                  </m:r>
                                </m:sup>
                              </m:sSubSup>
                              <m:r>
                                <a:rPr lang="zh-CN" altLang="en-US" i="1">
                                  <a:latin typeface="Cambria Math" panose="02040503050406030204" pitchFamily="18" charset="0"/>
                                </a:rPr>
                                <m:t>𝜇</m:t>
                              </m:r>
                              <m:sSubSup>
                                <m:sSubSupPr>
                                  <m:ctrlPr>
                                    <a:rPr lang="en-US" altLang="zh-CN" i="1" smtClean="0">
                                      <a:latin typeface="Cambria Math" panose="02040503050406030204" pitchFamily="18" charset="0"/>
                                    </a:rPr>
                                  </m:ctrlPr>
                                </m:sSubSupPr>
                                <m:e>
                                  <m:r>
                                    <a:rPr lang="en-US" altLang="zh-CN" b="0" i="1" smtClean="0">
                                      <a:latin typeface="Cambria Math" panose="02040503050406030204" pitchFamily="18" charset="0"/>
                                    </a:rPr>
                                    <m:t>𝑇</m:t>
                                  </m:r>
                                </m:e>
                                <m:sub>
                                  <m:r>
                                    <a:rPr lang="en-US" altLang="zh-CN" b="0" i="1" smtClean="0">
                                      <a:latin typeface="Cambria Math" panose="02040503050406030204" pitchFamily="18" charset="0"/>
                                    </a:rPr>
                                    <m:t>9</m:t>
                                  </m:r>
                                </m:sub>
                                <m:sup>
                                  <m:r>
                                    <a:rPr lang="en-US" altLang="zh-CN" b="0" i="1" smtClean="0">
                                      <a:latin typeface="Cambria Math" panose="02040503050406030204" pitchFamily="18" charset="0"/>
                                    </a:rPr>
                                    <m:t>5</m:t>
                                  </m:r>
                                </m:sup>
                              </m:sSubSup>
                            </m:e>
                          </m:d>
                        </m:e>
                        <m:sup>
                          <m:r>
                            <a:rPr lang="en-US" altLang="zh-CN" b="0" i="1" smtClean="0">
                              <a:latin typeface="Cambria Math" panose="02040503050406030204" pitchFamily="18" charset="0"/>
                            </a:rPr>
                            <m:t>1/6</m:t>
                          </m:r>
                        </m:sup>
                      </m:sSup>
                      <m:d>
                        <m:dPr>
                          <m:begChr m:val="["/>
                          <m:endChr m:val="]"/>
                          <m:ctrlPr>
                            <a:rPr lang="en-US" altLang="zh-CN" i="1">
                              <a:latin typeface="Cambria Math" panose="02040503050406030204" pitchFamily="18" charset="0"/>
                            </a:rPr>
                          </m:ctrlPr>
                        </m:dPr>
                        <m:e>
                          <m:r>
                            <m:rPr>
                              <m:sty m:val="p"/>
                            </m:rPr>
                            <a:rPr lang="en-US" altLang="zh-CN">
                              <a:latin typeface="Cambria Math" panose="02040503050406030204" pitchFamily="18" charset="0"/>
                            </a:rPr>
                            <m:t>MeV</m:t>
                          </m:r>
                        </m:e>
                      </m:d>
                    </m:oMath>
                  </m:oMathPara>
                </a14:m>
                <a:endParaRPr lang="zh-CN" altLang="en-US" dirty="0"/>
              </a:p>
            </p:txBody>
          </p:sp>
        </mc:Choice>
        <mc:Fallback xmlns="">
          <p:sp>
            <p:nvSpPr>
              <p:cNvPr id="4" name="矩形 3"/>
              <p:cNvSpPr>
                <a:spLocks noRot="1" noChangeAspect="1" noMove="1" noResize="1" noEditPoints="1" noAdjustHandles="1" noChangeArrowheads="1" noChangeShapeType="1" noTextEdit="1"/>
              </p:cNvSpPr>
              <p:nvPr/>
            </p:nvSpPr>
            <p:spPr>
              <a:xfrm>
                <a:off x="219234" y="1774737"/>
                <a:ext cx="3533083" cy="476349"/>
              </a:xfrm>
              <a:prstGeom prst="rect">
                <a:avLst/>
              </a:prstGeom>
              <a:blipFill rotWithShape="0">
                <a:blip r:embed="rId4"/>
                <a:stretch>
                  <a:fillRect b="-3846"/>
                </a:stretch>
              </a:blipFill>
            </p:spPr>
            <p:txBody>
              <a:bodyPr/>
              <a:lstStyle/>
              <a:p>
                <a:r>
                  <a:rPr lang="zh-CN" altLang="en-US">
                    <a:noFill/>
                  </a:rPr>
                  <a:t> </a:t>
                </a:r>
              </a:p>
            </p:txBody>
          </p:sp>
        </mc:Fallback>
      </mc:AlternateContent>
      <mc:AlternateContent xmlns:mc="http://schemas.openxmlformats.org/markup-compatibility/2006" xmlns:a14="http://schemas.microsoft.com/office/drawing/2010/main">
        <mc:Choice Requires="a14">
          <p:sp>
            <p:nvSpPr>
              <p:cNvPr id="6" name="矩形 5"/>
              <p:cNvSpPr/>
              <p:nvPr/>
            </p:nvSpPr>
            <p:spPr>
              <a:xfrm>
                <a:off x="4002720" y="1490280"/>
                <a:ext cx="1494896" cy="697050"/>
              </a:xfrm>
              <a:prstGeom prst="rect">
                <a:avLst/>
              </a:prstGeom>
            </p:spPr>
            <p:txBody>
              <a:bodyPr wrap="none">
                <a:spAutoFit/>
              </a:bodyPr>
              <a:lstStyle/>
              <a:p>
                <a:pPr/>
                <a14:m>
                  <m:oMathPara xmlns:m="http://schemas.openxmlformats.org/officeDocument/2006/math">
                    <m:oMathParaPr>
                      <m:jc m:val="centerGroup"/>
                    </m:oMathParaPr>
                    <m:oMath xmlns:m="http://schemas.openxmlformats.org/officeDocument/2006/math">
                      <m:r>
                        <a:rPr lang="zh-CN" altLang="en-US" i="1" smtClean="0">
                          <a:latin typeface="Cambria Math" panose="02040503050406030204" pitchFamily="18" charset="0"/>
                        </a:rPr>
                        <m:t>𝜇</m:t>
                      </m:r>
                      <m:r>
                        <a:rPr lang="en-US" altLang="zh-CN" b="0" i="1" smtClean="0">
                          <a:latin typeface="Cambria Math" panose="02040503050406030204" pitchFamily="18" charset="0"/>
                        </a:rPr>
                        <m:t>=</m:t>
                      </m:r>
                      <m:f>
                        <m:fPr>
                          <m:ctrlPr>
                            <a:rPr lang="en-US" altLang="zh-CN" i="1" smtClean="0">
                              <a:latin typeface="Cambria Math" panose="02040503050406030204" pitchFamily="18" charset="0"/>
                            </a:rPr>
                          </m:ctrlPr>
                        </m:fPr>
                        <m:num>
                          <m:sSub>
                            <m:sSubPr>
                              <m:ctrlPr>
                                <a:rPr lang="en-US" altLang="zh-CN" i="1">
                                  <a:latin typeface="Cambria Math" panose="02040503050406030204" pitchFamily="18" charset="0"/>
                                </a:rPr>
                              </m:ctrlPr>
                            </m:sSubPr>
                            <m:e>
                              <m:r>
                                <m:rPr>
                                  <m:sty m:val="p"/>
                                </m:rPr>
                                <a:rPr lang="en-US" altLang="zh-CN" i="1" smtClean="0">
                                  <a:latin typeface="Cambria Math" panose="02040503050406030204" pitchFamily="18" charset="0"/>
                                </a:rPr>
                                <m:t>A</m:t>
                              </m:r>
                            </m:e>
                            <m:sub>
                              <m:r>
                                <a:rPr lang="en-US" altLang="zh-CN" i="1">
                                  <a:latin typeface="Cambria Math" panose="02040503050406030204" pitchFamily="18" charset="0"/>
                                </a:rPr>
                                <m:t>𝑝</m:t>
                              </m:r>
                            </m:sub>
                          </m:sSub>
                          <m:sSub>
                            <m:sSubPr>
                              <m:ctrlPr>
                                <a:rPr lang="en-US" altLang="zh-CN" i="1">
                                  <a:latin typeface="Cambria Math" panose="02040503050406030204" pitchFamily="18" charset="0"/>
                                </a:rPr>
                              </m:ctrlPr>
                            </m:sSubPr>
                            <m:e>
                              <m:r>
                                <a:rPr lang="en-US" altLang="zh-CN" b="0" i="1" smtClean="0">
                                  <a:latin typeface="Cambria Math" panose="02040503050406030204" pitchFamily="18" charset="0"/>
                                </a:rPr>
                                <m:t>𝐴</m:t>
                              </m:r>
                            </m:e>
                            <m:sub>
                              <m:r>
                                <a:rPr lang="en-US" altLang="zh-CN" b="0" i="1" smtClean="0">
                                  <a:latin typeface="Cambria Math" panose="02040503050406030204" pitchFamily="18" charset="0"/>
                                </a:rPr>
                                <m:t>𝑇</m:t>
                              </m:r>
                            </m:sub>
                          </m:sSub>
                        </m:num>
                        <m:den>
                          <m:sSub>
                            <m:sSubPr>
                              <m:ctrlPr>
                                <a:rPr lang="en-US" altLang="zh-CN" i="1">
                                  <a:latin typeface="Cambria Math" panose="02040503050406030204" pitchFamily="18" charset="0"/>
                                </a:rPr>
                              </m:ctrlPr>
                            </m:sSubPr>
                            <m:e>
                              <m:r>
                                <a:rPr lang="en-US" altLang="zh-CN" b="0" i="1" smtClean="0">
                                  <a:latin typeface="Cambria Math" panose="02040503050406030204" pitchFamily="18" charset="0"/>
                                </a:rPr>
                                <m:t>𝐴</m:t>
                              </m:r>
                            </m:e>
                            <m:sub>
                              <m:r>
                                <a:rPr lang="en-US" altLang="zh-CN" i="1">
                                  <a:latin typeface="Cambria Math" panose="02040503050406030204" pitchFamily="18" charset="0"/>
                                </a:rPr>
                                <m:t>𝑝</m:t>
                              </m:r>
                            </m:sub>
                          </m:sSub>
                          <m:r>
                            <a:rPr lang="en-US" altLang="zh-CN" i="1">
                              <a:latin typeface="Cambria Math" panose="02040503050406030204" pitchFamily="18" charset="0"/>
                            </a:rPr>
                            <m:t>+</m:t>
                          </m:r>
                          <m:sSub>
                            <m:sSubPr>
                              <m:ctrlPr>
                                <a:rPr lang="en-US" altLang="zh-CN" i="1">
                                  <a:latin typeface="Cambria Math" panose="02040503050406030204" pitchFamily="18" charset="0"/>
                                </a:rPr>
                              </m:ctrlPr>
                            </m:sSubPr>
                            <m:e>
                              <m:r>
                                <a:rPr lang="en-US" altLang="zh-CN" b="0" i="1" smtClean="0">
                                  <a:latin typeface="Cambria Math" panose="02040503050406030204" pitchFamily="18" charset="0"/>
                                </a:rPr>
                                <m:t>𝐴</m:t>
                              </m:r>
                            </m:e>
                            <m:sub>
                              <m:r>
                                <a:rPr lang="en-US" altLang="zh-CN" b="0" i="1" smtClean="0">
                                  <a:latin typeface="Cambria Math" panose="02040503050406030204" pitchFamily="18" charset="0"/>
                                </a:rPr>
                                <m:t>𝑇</m:t>
                              </m:r>
                            </m:sub>
                          </m:sSub>
                        </m:den>
                      </m:f>
                    </m:oMath>
                  </m:oMathPara>
                </a14:m>
                <a:endParaRPr lang="zh-CN" altLang="en-US" dirty="0"/>
              </a:p>
            </p:txBody>
          </p:sp>
        </mc:Choice>
        <mc:Fallback xmlns="">
          <p:sp>
            <p:nvSpPr>
              <p:cNvPr id="6" name="矩形 5"/>
              <p:cNvSpPr>
                <a:spLocks noRot="1" noChangeAspect="1" noMove="1" noResize="1" noEditPoints="1" noAdjustHandles="1" noChangeArrowheads="1" noChangeShapeType="1" noTextEdit="1"/>
              </p:cNvSpPr>
              <p:nvPr/>
            </p:nvSpPr>
            <p:spPr>
              <a:xfrm>
                <a:off x="4002720" y="1490280"/>
                <a:ext cx="1494896" cy="697050"/>
              </a:xfrm>
              <a:prstGeom prst="rect">
                <a:avLst/>
              </a:prstGeom>
              <a:blipFill rotWithShape="0">
                <a:blip r:embed="rId5"/>
                <a:stretch>
                  <a:fillRect/>
                </a:stretch>
              </a:blipFill>
            </p:spPr>
            <p:txBody>
              <a:bodyPr/>
              <a:lstStyle/>
              <a:p>
                <a:r>
                  <a:rPr lang="zh-CN" altLang="en-US">
                    <a:noFill/>
                  </a:rPr>
                  <a:t> </a:t>
                </a:r>
              </a:p>
            </p:txBody>
          </p:sp>
        </mc:Fallback>
      </mc:AlternateContent>
      <p:sp>
        <p:nvSpPr>
          <p:cNvPr id="8" name="矩形 7"/>
          <p:cNvSpPr/>
          <p:nvPr/>
        </p:nvSpPr>
        <p:spPr>
          <a:xfrm>
            <a:off x="137786" y="929454"/>
            <a:ext cx="7014576" cy="369332"/>
          </a:xfrm>
          <a:prstGeom prst="rect">
            <a:avLst/>
          </a:prstGeom>
        </p:spPr>
        <p:txBody>
          <a:bodyPr wrap="square">
            <a:spAutoFit/>
          </a:bodyPr>
          <a:lstStyle/>
          <a:p>
            <a:r>
              <a:rPr lang="en-US" altLang="zh-CN" dirty="0">
                <a:latin typeface="Times New Roman" panose="02020603050405020304" pitchFamily="18" charset="0"/>
                <a:cs typeface="Times New Roman" panose="02020603050405020304" pitchFamily="18" charset="0"/>
              </a:rPr>
              <a:t>Gamow peak </a:t>
            </a:r>
            <a:r>
              <a:rPr lang="en-US" altLang="zh-CN" i="1" dirty="0">
                <a:latin typeface="Times New Roman" panose="02020603050405020304" pitchFamily="18" charset="0"/>
                <a:cs typeface="Times New Roman" panose="02020603050405020304" pitchFamily="18" charset="0"/>
              </a:rPr>
              <a:t>E</a:t>
            </a:r>
            <a:r>
              <a:rPr lang="en-US" altLang="zh-CN" baseline="-25000" dirty="0">
                <a:latin typeface="Times New Roman" panose="02020603050405020304" pitchFamily="18" charset="0"/>
                <a:cs typeface="Times New Roman" panose="02020603050405020304" pitchFamily="18" charset="0"/>
              </a:rPr>
              <a:t>0</a:t>
            </a:r>
            <a:r>
              <a:rPr lang="en-US" altLang="zh-CN" dirty="0">
                <a:latin typeface="Times New Roman" panose="02020603050405020304" pitchFamily="18" charset="0"/>
                <a:cs typeface="Times New Roman" panose="02020603050405020304" pitchFamily="18" charset="0"/>
              </a:rPr>
              <a:t> and  1/</a:t>
            </a:r>
            <a:r>
              <a:rPr lang="en-US" altLang="zh-CN" i="1" dirty="0">
                <a:latin typeface="Times New Roman" panose="02020603050405020304" pitchFamily="18" charset="0"/>
                <a:cs typeface="Times New Roman" panose="02020603050405020304" pitchFamily="18" charset="0"/>
              </a:rPr>
              <a:t>e</a:t>
            </a:r>
            <a:r>
              <a:rPr lang="en-US" altLang="zh-CN" dirty="0">
                <a:latin typeface="Times New Roman" panose="02020603050405020304" pitchFamily="18" charset="0"/>
                <a:cs typeface="Times New Roman" panose="02020603050405020304" pitchFamily="18" charset="0"/>
              </a:rPr>
              <a:t> width of the peak Δ</a:t>
            </a:r>
            <a:r>
              <a:rPr lang="en-US" altLang="zh-CN" i="1" dirty="0">
                <a:latin typeface="Times New Roman" panose="02020603050405020304" pitchFamily="18" charset="0"/>
                <a:cs typeface="Times New Roman" panose="02020603050405020304" pitchFamily="18" charset="0"/>
              </a:rPr>
              <a:t>E</a:t>
            </a:r>
            <a:r>
              <a:rPr lang="en-US" altLang="zh-CN" baseline="-25000" dirty="0">
                <a:latin typeface="Times New Roman" panose="02020603050405020304" pitchFamily="18" charset="0"/>
                <a:cs typeface="Times New Roman" panose="02020603050405020304" pitchFamily="18" charset="0"/>
              </a:rPr>
              <a:t>0</a:t>
            </a:r>
            <a:r>
              <a:rPr lang="en-US" altLang="zh-CN" dirty="0">
                <a:latin typeface="Times New Roman" panose="02020603050405020304" pitchFamily="18" charset="0"/>
                <a:cs typeface="Times New Roman" panose="02020603050405020304" pitchFamily="18" charset="0"/>
              </a:rPr>
              <a:t> can be expressed as</a:t>
            </a:r>
            <a:endParaRPr lang="zh-CN" altLang="en-US" dirty="0">
              <a:latin typeface="Times New Roman" panose="02020603050405020304" pitchFamily="18" charset="0"/>
              <a:cs typeface="Times New Roman" panose="02020603050405020304" pitchFamily="18" charset="0"/>
            </a:endParaRPr>
          </a:p>
        </p:txBody>
      </p:sp>
      <p:sp>
        <p:nvSpPr>
          <p:cNvPr id="9" name="矩形 8"/>
          <p:cNvSpPr/>
          <p:nvPr/>
        </p:nvSpPr>
        <p:spPr>
          <a:xfrm>
            <a:off x="137786" y="2285191"/>
            <a:ext cx="8855902" cy="2585323"/>
          </a:xfrm>
          <a:prstGeom prst="rect">
            <a:avLst/>
          </a:prstGeom>
        </p:spPr>
        <p:txBody>
          <a:bodyPr wrap="square">
            <a:spAutoFit/>
          </a:bodyPr>
          <a:lstStyle/>
          <a:p>
            <a:r>
              <a:rPr lang="en-US" altLang="zh-CN" dirty="0">
                <a:solidFill>
                  <a:srgbClr val="000000"/>
                </a:solidFill>
                <a:latin typeface="Times New Roman" panose="02020603050405020304" pitchFamily="18" charset="0"/>
                <a:cs typeface="Times New Roman" panose="02020603050405020304" pitchFamily="18" charset="0"/>
              </a:rPr>
              <a:t>where </a:t>
            </a:r>
            <a:r>
              <a:rPr lang="en-US" altLang="zh-CN" i="1" dirty="0">
                <a:latin typeface="Times New Roman" panose="02020603050405020304" pitchFamily="18" charset="0"/>
                <a:cs typeface="Times New Roman" panose="02020603050405020304" pitchFamily="18" charset="0"/>
              </a:rPr>
              <a:t>μ</a:t>
            </a:r>
            <a:r>
              <a:rPr lang="en-US" altLang="zh-CN" dirty="0">
                <a:latin typeface="Times New Roman" panose="02020603050405020304" pitchFamily="18" charset="0"/>
                <a:cs typeface="Times New Roman" panose="02020603050405020304" pitchFamily="18" charset="0"/>
              </a:rPr>
              <a:t> is</a:t>
            </a:r>
            <a:r>
              <a:rPr lang="en-US" altLang="zh-CN" dirty="0">
                <a:solidFill>
                  <a:srgbClr val="000000"/>
                </a:solidFill>
                <a:latin typeface="Times New Roman" panose="02020603050405020304" pitchFamily="18" charset="0"/>
                <a:cs typeface="Times New Roman" panose="02020603050405020304" pitchFamily="18" charset="0"/>
              </a:rPr>
              <a:t> the reduced mass in atomic mass units </a:t>
            </a:r>
            <a:r>
              <a:rPr lang="en-US" altLang="zh-CN" dirty="0">
                <a:latin typeface="Times New Roman" panose="02020603050405020304" pitchFamily="18" charset="0"/>
                <a:cs typeface="Times New Roman" panose="02020603050405020304" pitchFamily="18" charset="0"/>
              </a:rPr>
              <a:t>with </a:t>
            </a:r>
            <a:r>
              <a:rPr lang="en-US" altLang="zh-CN" i="1" dirty="0" err="1">
                <a:latin typeface="Times New Roman" panose="02020603050405020304" pitchFamily="18" charset="0"/>
                <a:cs typeface="Times New Roman" panose="02020603050405020304" pitchFamily="18" charset="0"/>
              </a:rPr>
              <a:t>A</a:t>
            </a:r>
            <a:r>
              <a:rPr lang="en-US" altLang="zh-CN" i="1" baseline="-25000" dirty="0" err="1">
                <a:latin typeface="Times New Roman" panose="02020603050405020304" pitchFamily="18" charset="0"/>
                <a:cs typeface="Times New Roman" panose="02020603050405020304" pitchFamily="18" charset="0"/>
              </a:rPr>
              <a:t>p</a:t>
            </a:r>
            <a:r>
              <a:rPr lang="en-US" altLang="zh-CN" dirty="0">
                <a:latin typeface="Times New Roman" panose="02020603050405020304" pitchFamily="18" charset="0"/>
                <a:cs typeface="Times New Roman" panose="02020603050405020304" pitchFamily="18" charset="0"/>
              </a:rPr>
              <a:t> = 1 as the mass number of proton and </a:t>
            </a:r>
            <a:r>
              <a:rPr lang="en-US" altLang="zh-CN" i="1" dirty="0">
                <a:latin typeface="Times New Roman" panose="02020603050405020304" pitchFamily="18" charset="0"/>
                <a:cs typeface="Times New Roman" panose="02020603050405020304" pitchFamily="18" charset="0"/>
              </a:rPr>
              <a:t>A</a:t>
            </a:r>
            <a:r>
              <a:rPr lang="en-US" altLang="zh-CN" i="1" baseline="-25000" dirty="0">
                <a:latin typeface="Times New Roman" panose="02020603050405020304" pitchFamily="18" charset="0"/>
                <a:cs typeface="Times New Roman" panose="02020603050405020304" pitchFamily="18" charset="0"/>
              </a:rPr>
              <a:t>T</a:t>
            </a:r>
            <a:r>
              <a:rPr lang="en-US" altLang="zh-CN" dirty="0">
                <a:latin typeface="Times New Roman" panose="02020603050405020304" pitchFamily="18" charset="0"/>
                <a:cs typeface="Times New Roman" panose="02020603050405020304" pitchFamily="18" charset="0"/>
              </a:rPr>
              <a:t> = 26 as the mass number of target (</a:t>
            </a:r>
            <a:r>
              <a:rPr lang="en-US" altLang="zh-CN" baseline="30000" dirty="0">
                <a:latin typeface="Times New Roman" panose="02020603050405020304" pitchFamily="18" charset="0"/>
                <a:cs typeface="Times New Roman" panose="02020603050405020304" pitchFamily="18" charset="0"/>
              </a:rPr>
              <a:t>26</a:t>
            </a:r>
            <a:r>
              <a:rPr lang="en-US" altLang="zh-CN" dirty="0">
                <a:latin typeface="Times New Roman" panose="02020603050405020304" pitchFamily="18" charset="0"/>
                <a:cs typeface="Times New Roman" panose="02020603050405020304" pitchFamily="18" charset="0"/>
              </a:rPr>
              <a:t>Si). </a:t>
            </a:r>
            <a:r>
              <a:rPr lang="en-US" altLang="zh-CN" i="1" dirty="0" err="1">
                <a:latin typeface="Times New Roman" panose="02020603050405020304" pitchFamily="18" charset="0"/>
                <a:cs typeface="Times New Roman" panose="02020603050405020304" pitchFamily="18" charset="0"/>
              </a:rPr>
              <a:t>Z</a:t>
            </a:r>
            <a:r>
              <a:rPr lang="en-US" altLang="zh-CN" i="1" baseline="-25000" dirty="0" err="1">
                <a:latin typeface="Times New Roman" panose="02020603050405020304" pitchFamily="18" charset="0"/>
                <a:cs typeface="Times New Roman" panose="02020603050405020304" pitchFamily="18" charset="0"/>
              </a:rPr>
              <a:t>p</a:t>
            </a:r>
            <a:r>
              <a:rPr lang="en-US" altLang="zh-CN" dirty="0">
                <a:latin typeface="Times New Roman" panose="02020603050405020304" pitchFamily="18" charset="0"/>
                <a:cs typeface="Times New Roman" panose="02020603050405020304" pitchFamily="18" charset="0"/>
              </a:rPr>
              <a:t> = 1 is the atomic number of proton and </a:t>
            </a:r>
            <a:r>
              <a:rPr lang="en-US" altLang="zh-CN" i="1" dirty="0">
                <a:latin typeface="Times New Roman" panose="02020603050405020304" pitchFamily="18" charset="0"/>
                <a:cs typeface="Times New Roman" panose="02020603050405020304" pitchFamily="18" charset="0"/>
              </a:rPr>
              <a:t>Z</a:t>
            </a:r>
            <a:r>
              <a:rPr lang="en-US" altLang="zh-CN" i="1" baseline="-25000" dirty="0">
                <a:latin typeface="Times New Roman" panose="02020603050405020304" pitchFamily="18" charset="0"/>
                <a:cs typeface="Times New Roman" panose="02020603050405020304" pitchFamily="18" charset="0"/>
              </a:rPr>
              <a:t>T</a:t>
            </a:r>
            <a:r>
              <a:rPr lang="en-US" altLang="zh-CN" dirty="0">
                <a:latin typeface="Times New Roman" panose="02020603050405020304" pitchFamily="18" charset="0"/>
                <a:cs typeface="Times New Roman" panose="02020603050405020304" pitchFamily="18" charset="0"/>
              </a:rPr>
              <a:t> = 14 is the atomic number of </a:t>
            </a:r>
            <a:r>
              <a:rPr lang="en-US" altLang="zh-CN" baseline="30000" dirty="0">
                <a:latin typeface="Times New Roman" panose="02020603050405020304" pitchFamily="18" charset="0"/>
                <a:cs typeface="Times New Roman" panose="02020603050405020304" pitchFamily="18" charset="0"/>
              </a:rPr>
              <a:t>26</a:t>
            </a:r>
            <a:r>
              <a:rPr lang="en-US" altLang="zh-CN" dirty="0">
                <a:latin typeface="Times New Roman" panose="02020603050405020304" pitchFamily="18" charset="0"/>
                <a:cs typeface="Times New Roman" panose="02020603050405020304" pitchFamily="18" charset="0"/>
              </a:rPr>
              <a:t>Si. </a:t>
            </a:r>
            <a:r>
              <a:rPr lang="en-US" altLang="zh-CN" i="1" dirty="0">
                <a:latin typeface="Times New Roman" panose="02020603050405020304" pitchFamily="18" charset="0"/>
                <a:cs typeface="Times New Roman" panose="02020603050405020304" pitchFamily="18" charset="0"/>
              </a:rPr>
              <a:t>T</a:t>
            </a:r>
            <a:r>
              <a:rPr lang="en-US" altLang="zh-CN" baseline="-25000" dirty="0">
                <a:latin typeface="Times New Roman" panose="02020603050405020304" pitchFamily="18" charset="0"/>
                <a:cs typeface="Times New Roman" panose="02020603050405020304" pitchFamily="18" charset="0"/>
              </a:rPr>
              <a:t>9</a:t>
            </a:r>
            <a:r>
              <a:rPr lang="en-US" altLang="zh-CN" dirty="0">
                <a:latin typeface="Times New Roman" panose="02020603050405020304" pitchFamily="18" charset="0"/>
                <a:cs typeface="Times New Roman" panose="02020603050405020304" pitchFamily="18" charset="0"/>
              </a:rPr>
              <a:t> is the temperature in units of Giga Kelvin (GK).</a:t>
            </a:r>
          </a:p>
          <a:p>
            <a:r>
              <a:rPr lang="en-US" altLang="zh-CN" dirty="0">
                <a:latin typeface="Times New Roman" panose="02020603050405020304" pitchFamily="18" charset="0"/>
                <a:cs typeface="Times New Roman" panose="02020603050405020304" pitchFamily="18" charset="0"/>
              </a:rPr>
              <a:t>The region </a:t>
            </a:r>
            <a:r>
              <a:rPr lang="en-US" altLang="zh-CN" i="1" dirty="0">
                <a:latin typeface="Times New Roman" panose="02020603050405020304" pitchFamily="18" charset="0"/>
                <a:cs typeface="Times New Roman" panose="02020603050405020304" pitchFamily="18" charset="0"/>
              </a:rPr>
              <a:t>E</a:t>
            </a:r>
            <a:r>
              <a:rPr lang="en-US" altLang="zh-CN" baseline="-25000" dirty="0">
                <a:latin typeface="Times New Roman" panose="02020603050405020304" pitchFamily="18" charset="0"/>
                <a:cs typeface="Times New Roman" panose="02020603050405020304" pitchFamily="18" charset="0"/>
              </a:rPr>
              <a:t>0</a:t>
            </a:r>
            <a:r>
              <a:rPr lang="en-US" altLang="zh-CN" dirty="0">
                <a:latin typeface="Times New Roman" panose="02020603050405020304" pitchFamily="18" charset="0"/>
                <a:cs typeface="Times New Roman" panose="02020603050405020304" pitchFamily="18" charset="0"/>
              </a:rPr>
              <a:t>±Δ</a:t>
            </a:r>
            <a:r>
              <a:rPr lang="en-US" altLang="zh-CN" i="1" dirty="0">
                <a:latin typeface="Times New Roman" panose="02020603050405020304" pitchFamily="18" charset="0"/>
                <a:cs typeface="Times New Roman" panose="02020603050405020304" pitchFamily="18" charset="0"/>
              </a:rPr>
              <a:t>E</a:t>
            </a:r>
            <a:r>
              <a:rPr lang="en-US" altLang="zh-CN" baseline="-25000" dirty="0">
                <a:latin typeface="Times New Roman" panose="02020603050405020304" pitchFamily="18" charset="0"/>
                <a:cs typeface="Times New Roman" panose="02020603050405020304" pitchFamily="18" charset="0"/>
              </a:rPr>
              <a:t>0</a:t>
            </a:r>
            <a:r>
              <a:rPr lang="en-US" altLang="zh-CN" i="1" dirty="0">
                <a:latin typeface="Times New Roman" panose="02020603050405020304" pitchFamily="18" charset="0"/>
                <a:cs typeface="Times New Roman" panose="02020603050405020304" pitchFamily="18" charset="0"/>
              </a:rPr>
              <a:t>/</a:t>
            </a:r>
            <a:r>
              <a:rPr lang="en-US" altLang="zh-CN" dirty="0">
                <a:latin typeface="Times New Roman" panose="02020603050405020304" pitchFamily="18" charset="0"/>
                <a:cs typeface="Times New Roman" panose="02020603050405020304" pitchFamily="18" charset="0"/>
              </a:rPr>
              <a:t>2 represents the effective energy window for </a:t>
            </a:r>
            <a:r>
              <a:rPr lang="en-US" altLang="zh-CN" dirty="0" err="1">
                <a:latin typeface="Times New Roman" panose="02020603050405020304" pitchFamily="18" charset="0"/>
                <a:cs typeface="Times New Roman" panose="02020603050405020304" pitchFamily="18" charset="0"/>
              </a:rPr>
              <a:t>nonresonant</a:t>
            </a:r>
            <a:r>
              <a:rPr lang="en-US" altLang="zh-CN" dirty="0">
                <a:latin typeface="Times New Roman" panose="02020603050405020304" pitchFamily="18" charset="0"/>
                <a:cs typeface="Times New Roman" panose="02020603050405020304" pitchFamily="18" charset="0"/>
              </a:rPr>
              <a:t> thermonuclear reactions in stars. For increasing temperature, this window shifts towards higher energy and becomes broader.</a:t>
            </a:r>
          </a:p>
          <a:p>
            <a:r>
              <a:rPr lang="en-US" altLang="zh-CN" dirty="0">
                <a:latin typeface="Times New Roman" panose="02020603050405020304" pitchFamily="18" charset="0"/>
                <a:cs typeface="Times New Roman" panose="02020603050405020304" pitchFamily="18" charset="0"/>
              </a:rPr>
              <a:t>If a reaction cross section exhibits a number of narrow resonances, then it is obvious that those resonances located in the region of the Gamow peak (at energies of </a:t>
            </a:r>
            <a:r>
              <a:rPr lang="en-US" altLang="zh-CN" i="1" dirty="0">
                <a:latin typeface="Times New Roman" panose="02020603050405020304" pitchFamily="18" charset="0"/>
                <a:cs typeface="Times New Roman" panose="02020603050405020304" pitchFamily="18" charset="0"/>
              </a:rPr>
              <a:t>E</a:t>
            </a:r>
            <a:r>
              <a:rPr lang="en-US" altLang="zh-CN" baseline="-25000" dirty="0">
                <a:latin typeface="Times New Roman" panose="02020603050405020304" pitchFamily="18" charset="0"/>
                <a:cs typeface="Times New Roman" panose="02020603050405020304" pitchFamily="18" charset="0"/>
              </a:rPr>
              <a:t>0</a:t>
            </a:r>
            <a:r>
              <a:rPr lang="en-US" altLang="zh-CN" dirty="0">
                <a:latin typeface="Times New Roman" panose="02020603050405020304" pitchFamily="18" charset="0"/>
                <a:cs typeface="Times New Roman" panose="02020603050405020304" pitchFamily="18" charset="0"/>
              </a:rPr>
              <a:t>±Δ</a:t>
            </a:r>
            <a:r>
              <a:rPr lang="en-US" altLang="zh-CN" i="1" dirty="0">
                <a:latin typeface="Times New Roman" panose="02020603050405020304" pitchFamily="18" charset="0"/>
                <a:cs typeface="Times New Roman" panose="02020603050405020304" pitchFamily="18" charset="0"/>
              </a:rPr>
              <a:t>E</a:t>
            </a:r>
            <a:r>
              <a:rPr lang="en-US" altLang="zh-CN" baseline="-25000" dirty="0">
                <a:latin typeface="Times New Roman" panose="02020603050405020304" pitchFamily="18" charset="0"/>
                <a:cs typeface="Times New Roman" panose="02020603050405020304" pitchFamily="18" charset="0"/>
              </a:rPr>
              <a:t>0</a:t>
            </a:r>
            <a:r>
              <a:rPr lang="en-US" altLang="zh-CN" i="1" dirty="0">
                <a:latin typeface="Times New Roman" panose="02020603050405020304" pitchFamily="18" charset="0"/>
                <a:cs typeface="Times New Roman" panose="02020603050405020304" pitchFamily="18" charset="0"/>
              </a:rPr>
              <a:t>/</a:t>
            </a:r>
            <a:r>
              <a:rPr lang="en-US" altLang="zh-CN" dirty="0">
                <a:latin typeface="Times New Roman" panose="02020603050405020304" pitchFamily="18" charset="0"/>
                <a:cs typeface="Times New Roman" panose="02020603050405020304" pitchFamily="18" charset="0"/>
              </a:rPr>
              <a:t>2) will be the major contributors to the total stellar reaction rates.</a:t>
            </a:r>
            <a:endParaRPr lang="zh-CN" altLang="en-US" dirty="0">
              <a:latin typeface="Times New Roman" panose="02020603050405020304" pitchFamily="18" charset="0"/>
              <a:cs typeface="Times New Roman" panose="02020603050405020304" pitchFamily="18" charset="0"/>
            </a:endParaRPr>
          </a:p>
        </p:txBody>
      </p:sp>
      <p:sp>
        <p:nvSpPr>
          <p:cNvPr id="2" name="矩形 1"/>
          <p:cNvSpPr/>
          <p:nvPr/>
        </p:nvSpPr>
        <p:spPr>
          <a:xfrm>
            <a:off x="5671269" y="1468822"/>
            <a:ext cx="3322420" cy="646331"/>
          </a:xfrm>
          <a:prstGeom prst="rect">
            <a:avLst/>
          </a:prstGeom>
        </p:spPr>
        <p:txBody>
          <a:bodyPr wrap="square">
            <a:spAutoFit/>
          </a:bodyPr>
          <a:lstStyle/>
          <a:p>
            <a:r>
              <a:rPr lang="en-US" altLang="zh-CN" b="1" dirty="0">
                <a:solidFill>
                  <a:srgbClr val="0000FF"/>
                </a:solidFill>
                <a:latin typeface="Times New Roman" panose="02020603050405020304" pitchFamily="18" charset="0"/>
                <a:cs typeface="Times New Roman" panose="02020603050405020304" pitchFamily="18" charset="0"/>
              </a:rPr>
              <a:t>Standard approximation formula of the Gamow window</a:t>
            </a:r>
            <a:endParaRPr lang="zh-CN" altLang="en-US" b="1" dirty="0">
              <a:solidFill>
                <a:srgbClr val="0000FF"/>
              </a:solidFill>
              <a:latin typeface="Times New Roman" panose="02020603050405020304" pitchFamily="18" charset="0"/>
              <a:cs typeface="Times New Roman" panose="02020603050405020304" pitchFamily="18" charset="0"/>
            </a:endParaRPr>
          </a:p>
        </p:txBody>
      </p:sp>
      <p:sp>
        <p:nvSpPr>
          <p:cNvPr id="7" name="矩形 6"/>
          <p:cNvSpPr/>
          <p:nvPr/>
        </p:nvSpPr>
        <p:spPr>
          <a:xfrm>
            <a:off x="137786" y="4870514"/>
            <a:ext cx="8855902" cy="584775"/>
          </a:xfrm>
          <a:prstGeom prst="rect">
            <a:avLst/>
          </a:prstGeom>
        </p:spPr>
        <p:txBody>
          <a:bodyPr wrap="square">
            <a:spAutoFit/>
          </a:bodyPr>
          <a:lstStyle/>
          <a:p>
            <a:pPr algn="just"/>
            <a:r>
              <a:rPr lang="en-US" altLang="zh-CN" sz="1600" dirty="0">
                <a:latin typeface="Times New Roman" panose="02020603050405020304" pitchFamily="18" charset="0"/>
                <a:cs typeface="Times New Roman" panose="02020603050405020304" pitchFamily="18" charset="0"/>
              </a:rPr>
              <a:t>Resonances below the conventionally computed Gamow window may contribute significantly to the reaction rate for narrow-resonance capture of charged particles on light targets.</a:t>
            </a:r>
            <a:endParaRPr lang="zh-CN" altLang="en-US" sz="1600" dirty="0">
              <a:latin typeface="Times New Roman" panose="02020603050405020304" pitchFamily="18" charset="0"/>
              <a:cs typeface="Times New Roman" panose="02020603050405020304" pitchFamily="18" charset="0"/>
            </a:endParaRPr>
          </a:p>
        </p:txBody>
      </p:sp>
      <p:sp>
        <p:nvSpPr>
          <p:cNvPr id="15" name="矩形 14"/>
          <p:cNvSpPr/>
          <p:nvPr/>
        </p:nvSpPr>
        <p:spPr>
          <a:xfrm>
            <a:off x="137786" y="5455289"/>
            <a:ext cx="8855902" cy="830997"/>
          </a:xfrm>
          <a:prstGeom prst="rect">
            <a:avLst/>
          </a:prstGeom>
        </p:spPr>
        <p:txBody>
          <a:bodyPr wrap="square">
            <a:spAutoFit/>
          </a:bodyPr>
          <a:lstStyle/>
          <a:p>
            <a:pPr algn="just"/>
            <a:r>
              <a:rPr lang="en-US" altLang="zh-CN" sz="1600" dirty="0">
                <a:latin typeface="Times New Roman" panose="02020603050405020304" pitchFamily="18" charset="0"/>
                <a:cs typeface="Times New Roman" panose="02020603050405020304" pitchFamily="18" charset="0"/>
              </a:rPr>
              <a:t>It is found that the usual approximation formulae for the Gamow windows are not applicable in many cases. It is shown that widely used approximation formulas for the relevant energy ranges are not valid for a large number of reactions relevant to hydrostatic and explosive </a:t>
            </a:r>
            <a:r>
              <a:rPr lang="en-US" altLang="zh-CN" sz="1600" dirty="0" err="1">
                <a:latin typeface="Times New Roman" panose="02020603050405020304" pitchFamily="18" charset="0"/>
                <a:cs typeface="Times New Roman" panose="02020603050405020304" pitchFamily="18" charset="0"/>
              </a:rPr>
              <a:t>nucleosynthesis</a:t>
            </a:r>
            <a:r>
              <a:rPr lang="en-US" altLang="zh-CN" sz="1600" dirty="0">
                <a:latin typeface="Times New Roman" panose="02020603050405020304" pitchFamily="18" charset="0"/>
                <a:cs typeface="Times New Roman" panose="02020603050405020304" pitchFamily="18" charset="0"/>
              </a:rPr>
              <a:t>.</a:t>
            </a:r>
            <a:endParaRPr lang="zh-CN" altLang="en-US" sz="1600" dirty="0">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84409266"/>
      </p:ext>
    </p:extLst>
  </p:cSld>
  <p:clrMapOvr>
    <a:masterClrMapping/>
  </p:clrMapOvr>
</p:sld>
</file>

<file path=ppt/slides/slide5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a:extLst>
              <a:ext uri="{FF2B5EF4-FFF2-40B4-BE49-F238E27FC236}">
                <a16:creationId xmlns:a16="http://schemas.microsoft.com/office/drawing/2014/main" id="{D72A7366-085D-48F2-93D2-C73D7B0EFE2E}"/>
              </a:ext>
            </a:extLst>
          </p:cNvPr>
          <p:cNvSpPr txBox="1"/>
          <p:nvPr/>
        </p:nvSpPr>
        <p:spPr>
          <a:xfrm>
            <a:off x="0" y="0"/>
            <a:ext cx="9144000" cy="6771084"/>
          </a:xfrm>
          <a:prstGeom prst="rect">
            <a:avLst/>
          </a:prstGeom>
          <a:noFill/>
        </p:spPr>
        <p:txBody>
          <a:bodyPr wrap="square">
            <a:spAutoFit/>
          </a:bodyPr>
          <a:lstStyle/>
          <a:p>
            <a:pPr marL="0" marR="0">
              <a:spcBef>
                <a:spcPts val="0"/>
              </a:spcBef>
              <a:spcAft>
                <a:spcPts val="1200"/>
              </a:spcAft>
            </a:pPr>
            <a:r>
              <a:rPr lang="en-US" sz="1200" dirty="0">
                <a:solidFill>
                  <a:srgbClr val="000000"/>
                </a:solidFill>
                <a:effectLst/>
                <a:latin typeface="Courier New" panose="02070309020205020404" pitchFamily="49" charset="0"/>
                <a:ea typeface="等线" panose="02010600030101010101" pitchFamily="2" charset="-122"/>
                <a:cs typeface="Courier New" panose="02070309020205020404" pitchFamily="49" charset="0"/>
              </a:rPr>
              <a:t>root [1] h101-&gt;Scan</a:t>
            </a:r>
            <a:r>
              <a:rPr lang="en-US" sz="1200" b="1" dirty="0">
                <a:solidFill>
                  <a:srgbClr val="5FFF5F"/>
                </a:solidFill>
                <a:effectLst/>
                <a:latin typeface="Courier New" panose="02070309020205020404" pitchFamily="49" charset="0"/>
                <a:ea typeface="等线" panose="02010600030101010101" pitchFamily="2" charset="-122"/>
                <a:cs typeface="Courier New" panose="02070309020205020404" pitchFamily="49" charset="0"/>
              </a:rPr>
              <a:t>(</a:t>
            </a:r>
            <a:r>
              <a:rPr lang="en-US" sz="1200" dirty="0">
                <a:solidFill>
                  <a:srgbClr val="000000"/>
                </a:solidFill>
                <a:effectLst/>
                <a:latin typeface="Courier New" panose="02070309020205020404" pitchFamily="49" charset="0"/>
                <a:ea typeface="等线" panose="02010600030101010101" pitchFamily="2" charset="-122"/>
                <a:cs typeface="Courier New" panose="02070309020205020404" pitchFamily="49" charset="0"/>
              </a:rPr>
              <a:t>"U1B:U1BI:U1B_E:U1B_T:G1E:G1T", "U1B &gt; 1"</a:t>
            </a:r>
            <a:r>
              <a:rPr lang="en-US" sz="1200" b="1" dirty="0">
                <a:solidFill>
                  <a:srgbClr val="5FFF5F"/>
                </a:solidFill>
                <a:effectLst/>
                <a:latin typeface="Courier New" panose="02070309020205020404" pitchFamily="49" charset="0"/>
                <a:ea typeface="等线" panose="02010600030101010101" pitchFamily="2" charset="-122"/>
                <a:cs typeface="Courier New" panose="02070309020205020404" pitchFamily="49" charset="0"/>
              </a:rPr>
              <a:t>)</a:t>
            </a:r>
            <a:br>
              <a:rPr lang="en-US" sz="1200" dirty="0">
                <a:solidFill>
                  <a:srgbClr val="000000"/>
                </a:solidFill>
                <a:effectLst/>
                <a:latin typeface="Courier New" panose="02070309020205020404" pitchFamily="49" charset="0"/>
                <a:ea typeface="等线" panose="02010600030101010101" pitchFamily="2" charset="-122"/>
                <a:cs typeface="Courier New" panose="02070309020205020404" pitchFamily="49" charset="0"/>
              </a:rPr>
            </a:br>
            <a:r>
              <a:rPr lang="en-US" sz="1200" dirty="0">
                <a:solidFill>
                  <a:srgbClr val="000000"/>
                </a:solidFill>
                <a:effectLst/>
                <a:latin typeface="Courier New" panose="02070309020205020404" pitchFamily="49" charset="0"/>
                <a:ea typeface="等线" panose="02010600030101010101" pitchFamily="2" charset="-122"/>
                <a:cs typeface="Courier New" panose="02070309020205020404" pitchFamily="49" charset="0"/>
              </a:rPr>
              <a:t>*********************************************************************************************** </a:t>
            </a:r>
            <a:br>
              <a:rPr lang="en-US" sz="1200" dirty="0">
                <a:solidFill>
                  <a:srgbClr val="000000"/>
                </a:solidFill>
                <a:effectLst/>
                <a:latin typeface="Courier New" panose="02070309020205020404" pitchFamily="49" charset="0"/>
                <a:ea typeface="等线" panose="02010600030101010101" pitchFamily="2" charset="-122"/>
                <a:cs typeface="Courier New" panose="02070309020205020404" pitchFamily="49" charset="0"/>
              </a:rPr>
            </a:br>
            <a:r>
              <a:rPr lang="en-US" sz="1200" dirty="0">
                <a:solidFill>
                  <a:srgbClr val="000000"/>
                </a:solidFill>
                <a:effectLst/>
                <a:latin typeface="Courier New" panose="02070309020205020404" pitchFamily="49" charset="0"/>
                <a:ea typeface="等线" panose="02010600030101010101" pitchFamily="2" charset="-122"/>
                <a:cs typeface="Courier New" panose="02070309020205020404" pitchFamily="49" charset="0"/>
              </a:rPr>
              <a:t>*    Row   * Instance *       U1B *      U1BI *     U1B_E *     U1B_T *       G1E *       G1T * </a:t>
            </a:r>
            <a:br>
              <a:rPr lang="en-US" sz="1200" dirty="0">
                <a:solidFill>
                  <a:srgbClr val="000000"/>
                </a:solidFill>
                <a:effectLst/>
                <a:latin typeface="Courier New" panose="02070309020205020404" pitchFamily="49" charset="0"/>
                <a:ea typeface="等线" panose="02010600030101010101" pitchFamily="2" charset="-122"/>
                <a:cs typeface="Courier New" panose="02070309020205020404" pitchFamily="49" charset="0"/>
              </a:rPr>
            </a:br>
            <a:r>
              <a:rPr lang="en-US" sz="1200" dirty="0">
                <a:solidFill>
                  <a:srgbClr val="000000"/>
                </a:solidFill>
                <a:effectLst/>
                <a:latin typeface="Courier New" panose="02070309020205020404" pitchFamily="49" charset="0"/>
                <a:ea typeface="等线" panose="02010600030101010101" pitchFamily="2" charset="-122"/>
                <a:cs typeface="Courier New" panose="02070309020205020404" pitchFamily="49" charset="0"/>
              </a:rPr>
              <a:t>*********************************************************************************************** </a:t>
            </a:r>
            <a:br>
              <a:rPr lang="en-US" sz="1200" dirty="0">
                <a:solidFill>
                  <a:srgbClr val="000000"/>
                </a:solidFill>
                <a:effectLst/>
                <a:latin typeface="Courier New" panose="02070309020205020404" pitchFamily="49" charset="0"/>
                <a:ea typeface="等线" panose="02010600030101010101" pitchFamily="2" charset="-122"/>
                <a:cs typeface="Courier New" panose="02070309020205020404" pitchFamily="49" charset="0"/>
              </a:rPr>
            </a:br>
            <a:r>
              <a:rPr lang="en-US" sz="1200" dirty="0">
                <a:solidFill>
                  <a:srgbClr val="000000"/>
                </a:solidFill>
                <a:effectLst/>
                <a:latin typeface="Courier New" panose="02070309020205020404" pitchFamily="49" charset="0"/>
                <a:ea typeface="等线" panose="02010600030101010101" pitchFamily="2" charset="-122"/>
                <a:cs typeface="Courier New" panose="02070309020205020404" pitchFamily="49" charset="0"/>
              </a:rPr>
              <a:t>*     6429 *        0 *         2 *         1 *       182 *         0 *         0 *         0 * </a:t>
            </a:r>
            <a:br>
              <a:rPr lang="en-US" sz="1200" dirty="0">
                <a:solidFill>
                  <a:srgbClr val="000000"/>
                </a:solidFill>
                <a:effectLst/>
                <a:latin typeface="Courier New" panose="02070309020205020404" pitchFamily="49" charset="0"/>
                <a:ea typeface="等线" panose="02010600030101010101" pitchFamily="2" charset="-122"/>
                <a:cs typeface="Courier New" panose="02070309020205020404" pitchFamily="49" charset="0"/>
              </a:rPr>
            </a:br>
            <a:r>
              <a:rPr lang="en-US" sz="1200" dirty="0">
                <a:solidFill>
                  <a:srgbClr val="000000"/>
                </a:solidFill>
                <a:effectLst/>
                <a:latin typeface="Courier New" panose="02070309020205020404" pitchFamily="49" charset="0"/>
                <a:ea typeface="等线" panose="02010600030101010101" pitchFamily="2" charset="-122"/>
                <a:cs typeface="Courier New" panose="02070309020205020404" pitchFamily="49" charset="0"/>
              </a:rPr>
              <a:t>*     6429 *        1 *         2 *         2 *       192 *      3641 *         0 *         0 * </a:t>
            </a:r>
            <a:br>
              <a:rPr lang="en-US" sz="1200" dirty="0">
                <a:solidFill>
                  <a:srgbClr val="000000"/>
                </a:solidFill>
                <a:effectLst/>
                <a:latin typeface="Courier New" panose="02070309020205020404" pitchFamily="49" charset="0"/>
                <a:ea typeface="等线" panose="02010600030101010101" pitchFamily="2" charset="-122"/>
                <a:cs typeface="Courier New" panose="02070309020205020404" pitchFamily="49" charset="0"/>
              </a:rPr>
            </a:br>
            <a:r>
              <a:rPr lang="en-US" sz="1200" dirty="0">
                <a:solidFill>
                  <a:srgbClr val="000000"/>
                </a:solidFill>
                <a:effectLst/>
                <a:latin typeface="Courier New" panose="02070309020205020404" pitchFamily="49" charset="0"/>
                <a:ea typeface="等线" panose="02010600030101010101" pitchFamily="2" charset="-122"/>
                <a:cs typeface="Courier New" panose="02070309020205020404" pitchFamily="49" charset="0"/>
              </a:rPr>
              <a:t>*     6853 *        0 *         2 *         9 *       404 *      3485 *         0 *         0 * </a:t>
            </a:r>
            <a:br>
              <a:rPr lang="en-US" sz="1200" dirty="0">
                <a:solidFill>
                  <a:srgbClr val="000000"/>
                </a:solidFill>
                <a:effectLst/>
                <a:latin typeface="Courier New" panose="02070309020205020404" pitchFamily="49" charset="0"/>
                <a:ea typeface="等线" panose="02010600030101010101" pitchFamily="2" charset="-122"/>
                <a:cs typeface="Courier New" panose="02070309020205020404" pitchFamily="49" charset="0"/>
              </a:rPr>
            </a:br>
            <a:r>
              <a:rPr lang="en-US" sz="1200" dirty="0">
                <a:solidFill>
                  <a:srgbClr val="000000"/>
                </a:solidFill>
                <a:effectLst/>
                <a:latin typeface="Courier New" panose="02070309020205020404" pitchFamily="49" charset="0"/>
                <a:ea typeface="等线" panose="02010600030101010101" pitchFamily="2" charset="-122"/>
                <a:cs typeface="Courier New" panose="02070309020205020404" pitchFamily="49" charset="0"/>
              </a:rPr>
              <a:t>*     6853 *        1 *         2 *        15 *       158 *         0 *         0 *         0 * </a:t>
            </a:r>
            <a:br>
              <a:rPr lang="en-US" sz="1200" dirty="0">
                <a:solidFill>
                  <a:srgbClr val="000000"/>
                </a:solidFill>
                <a:effectLst/>
                <a:latin typeface="Courier New" panose="02070309020205020404" pitchFamily="49" charset="0"/>
                <a:ea typeface="等线" panose="02010600030101010101" pitchFamily="2" charset="-122"/>
                <a:cs typeface="Courier New" panose="02070309020205020404" pitchFamily="49" charset="0"/>
              </a:rPr>
            </a:br>
            <a:r>
              <a:rPr lang="en-US" sz="1200" dirty="0">
                <a:solidFill>
                  <a:srgbClr val="000000"/>
                </a:solidFill>
                <a:effectLst/>
                <a:latin typeface="Courier New" panose="02070309020205020404" pitchFamily="49" charset="0"/>
                <a:ea typeface="等线" panose="02010600030101010101" pitchFamily="2" charset="-122"/>
                <a:cs typeface="Courier New" panose="02070309020205020404" pitchFamily="49" charset="0"/>
              </a:rPr>
              <a:t>*    14614 *        0 *         2 *        14 *       374 *      3728 *         0 *         0 * </a:t>
            </a:r>
            <a:br>
              <a:rPr lang="en-US" sz="1200" dirty="0">
                <a:solidFill>
                  <a:srgbClr val="000000"/>
                </a:solidFill>
                <a:effectLst/>
                <a:latin typeface="Courier New" panose="02070309020205020404" pitchFamily="49" charset="0"/>
                <a:ea typeface="等线" panose="02010600030101010101" pitchFamily="2" charset="-122"/>
                <a:cs typeface="Courier New" panose="02070309020205020404" pitchFamily="49" charset="0"/>
              </a:rPr>
            </a:br>
            <a:r>
              <a:rPr lang="en-US" sz="1200" dirty="0">
                <a:solidFill>
                  <a:srgbClr val="000000"/>
                </a:solidFill>
                <a:effectLst/>
                <a:latin typeface="Courier New" panose="02070309020205020404" pitchFamily="49" charset="0"/>
                <a:ea typeface="等线" panose="02010600030101010101" pitchFamily="2" charset="-122"/>
                <a:cs typeface="Courier New" panose="02070309020205020404" pitchFamily="49" charset="0"/>
              </a:rPr>
              <a:t>*    14614 *        1 *         2 *        15 *       218 *      3724 *         0 *         0 * </a:t>
            </a:r>
            <a:br>
              <a:rPr lang="en-US" sz="1200" dirty="0">
                <a:solidFill>
                  <a:srgbClr val="000000"/>
                </a:solidFill>
                <a:effectLst/>
                <a:latin typeface="Courier New" panose="02070309020205020404" pitchFamily="49" charset="0"/>
                <a:ea typeface="等线" panose="02010600030101010101" pitchFamily="2" charset="-122"/>
                <a:cs typeface="Courier New" panose="02070309020205020404" pitchFamily="49" charset="0"/>
              </a:rPr>
            </a:br>
            <a:r>
              <a:rPr lang="en-US" sz="1200" dirty="0">
                <a:solidFill>
                  <a:srgbClr val="000000"/>
                </a:solidFill>
                <a:effectLst/>
                <a:latin typeface="Courier New" panose="02070309020205020404" pitchFamily="49" charset="0"/>
                <a:ea typeface="等线" panose="02010600030101010101" pitchFamily="2" charset="-122"/>
                <a:cs typeface="Courier New" panose="02070309020205020404" pitchFamily="49" charset="0"/>
              </a:rPr>
              <a:t>*    25422 *        0 *         2 *         2 *       589 *      3734 *         0 *         0 * </a:t>
            </a:r>
            <a:br>
              <a:rPr lang="en-US" sz="1200" dirty="0">
                <a:solidFill>
                  <a:srgbClr val="000000"/>
                </a:solidFill>
                <a:effectLst/>
                <a:latin typeface="Courier New" panose="02070309020205020404" pitchFamily="49" charset="0"/>
                <a:ea typeface="等线" panose="02010600030101010101" pitchFamily="2" charset="-122"/>
                <a:cs typeface="Courier New" panose="02070309020205020404" pitchFamily="49" charset="0"/>
              </a:rPr>
            </a:br>
            <a:r>
              <a:rPr lang="en-US" sz="1200" dirty="0">
                <a:solidFill>
                  <a:srgbClr val="000000"/>
                </a:solidFill>
                <a:effectLst/>
                <a:latin typeface="Courier New" panose="02070309020205020404" pitchFamily="49" charset="0"/>
                <a:ea typeface="等线" panose="02010600030101010101" pitchFamily="2" charset="-122"/>
                <a:cs typeface="Courier New" panose="02070309020205020404" pitchFamily="49" charset="0"/>
              </a:rPr>
              <a:t>*    25422 *        1 *         2 *        14 *       540 *      3763 *         0 *         0 * </a:t>
            </a:r>
            <a:br>
              <a:rPr lang="en-US" sz="1200" dirty="0">
                <a:solidFill>
                  <a:srgbClr val="000000"/>
                </a:solidFill>
                <a:effectLst/>
                <a:latin typeface="Courier New" panose="02070309020205020404" pitchFamily="49" charset="0"/>
                <a:ea typeface="等线" panose="02010600030101010101" pitchFamily="2" charset="-122"/>
                <a:cs typeface="Courier New" panose="02070309020205020404" pitchFamily="49" charset="0"/>
              </a:rPr>
            </a:br>
            <a:r>
              <a:rPr lang="en-US" sz="1200" dirty="0">
                <a:solidFill>
                  <a:srgbClr val="000000"/>
                </a:solidFill>
                <a:effectLst/>
                <a:latin typeface="Courier New" panose="02070309020205020404" pitchFamily="49" charset="0"/>
                <a:ea typeface="等线" panose="02010600030101010101" pitchFamily="2" charset="-122"/>
                <a:cs typeface="Courier New" panose="02070309020205020404" pitchFamily="49" charset="0"/>
              </a:rPr>
              <a:t>*    59961 *        0 *         2 *         8 *       416 *      3620 *       194 *         0 * </a:t>
            </a:r>
            <a:br>
              <a:rPr lang="en-US" sz="1200" dirty="0">
                <a:solidFill>
                  <a:srgbClr val="000000"/>
                </a:solidFill>
                <a:effectLst/>
                <a:latin typeface="Courier New" panose="02070309020205020404" pitchFamily="49" charset="0"/>
                <a:ea typeface="等线" panose="02010600030101010101" pitchFamily="2" charset="-122"/>
                <a:cs typeface="Courier New" panose="02070309020205020404" pitchFamily="49" charset="0"/>
              </a:rPr>
            </a:br>
            <a:r>
              <a:rPr lang="en-US" sz="1200" dirty="0">
                <a:solidFill>
                  <a:srgbClr val="000000"/>
                </a:solidFill>
                <a:effectLst/>
                <a:latin typeface="Courier New" panose="02070309020205020404" pitchFamily="49" charset="0"/>
                <a:ea typeface="等线" panose="02010600030101010101" pitchFamily="2" charset="-122"/>
                <a:cs typeface="Courier New" panose="02070309020205020404" pitchFamily="49" charset="0"/>
              </a:rPr>
              <a:t>*    59961 *        1 *         2 *         9 *       647 *      3592 *       194 *         0 * </a:t>
            </a:r>
            <a:br>
              <a:rPr lang="en-US" sz="1200" dirty="0">
                <a:solidFill>
                  <a:srgbClr val="000000"/>
                </a:solidFill>
                <a:effectLst/>
                <a:latin typeface="Courier New" panose="02070309020205020404" pitchFamily="49" charset="0"/>
                <a:ea typeface="等线" panose="02010600030101010101" pitchFamily="2" charset="-122"/>
                <a:cs typeface="Courier New" panose="02070309020205020404" pitchFamily="49" charset="0"/>
              </a:rPr>
            </a:br>
            <a:r>
              <a:rPr lang="en-US" sz="1200" dirty="0">
                <a:solidFill>
                  <a:srgbClr val="000000"/>
                </a:solidFill>
                <a:effectLst/>
                <a:latin typeface="Courier New" panose="02070309020205020404" pitchFamily="49" charset="0"/>
                <a:ea typeface="等线" panose="02010600030101010101" pitchFamily="2" charset="-122"/>
                <a:cs typeface="Courier New" panose="02070309020205020404" pitchFamily="49" charset="0"/>
              </a:rPr>
              <a:t>*   100509 *        0 *         2 *         8 *       516 *      3641 *         0 *         0 * </a:t>
            </a:r>
            <a:br>
              <a:rPr lang="en-US" sz="1200" dirty="0">
                <a:solidFill>
                  <a:srgbClr val="000000"/>
                </a:solidFill>
                <a:effectLst/>
                <a:latin typeface="Courier New" panose="02070309020205020404" pitchFamily="49" charset="0"/>
                <a:ea typeface="等线" panose="02010600030101010101" pitchFamily="2" charset="-122"/>
                <a:cs typeface="Courier New" panose="02070309020205020404" pitchFamily="49" charset="0"/>
              </a:rPr>
            </a:br>
            <a:r>
              <a:rPr lang="en-US" sz="1200" dirty="0">
                <a:solidFill>
                  <a:srgbClr val="000000"/>
                </a:solidFill>
                <a:effectLst/>
                <a:latin typeface="Courier New" panose="02070309020205020404" pitchFamily="49" charset="0"/>
                <a:ea typeface="等线" panose="02010600030101010101" pitchFamily="2" charset="-122"/>
                <a:cs typeface="Courier New" panose="02070309020205020404" pitchFamily="49" charset="0"/>
              </a:rPr>
              <a:t>*   100509 *        1 *         2 *        16 *       659 *      3632 *         0 *         0 * </a:t>
            </a:r>
            <a:br>
              <a:rPr lang="en-US" sz="1200" dirty="0">
                <a:solidFill>
                  <a:srgbClr val="000000"/>
                </a:solidFill>
                <a:effectLst/>
                <a:latin typeface="Courier New" panose="02070309020205020404" pitchFamily="49" charset="0"/>
                <a:ea typeface="等线" panose="02010600030101010101" pitchFamily="2" charset="-122"/>
                <a:cs typeface="Courier New" panose="02070309020205020404" pitchFamily="49" charset="0"/>
              </a:rPr>
            </a:br>
            <a:r>
              <a:rPr lang="en-US" sz="1200" dirty="0">
                <a:solidFill>
                  <a:srgbClr val="000000"/>
                </a:solidFill>
                <a:effectLst/>
                <a:latin typeface="Courier New" panose="02070309020205020404" pitchFamily="49" charset="0"/>
                <a:ea typeface="等线" panose="02010600030101010101" pitchFamily="2" charset="-122"/>
                <a:cs typeface="Courier New" panose="02070309020205020404" pitchFamily="49" charset="0"/>
              </a:rPr>
              <a:t>*   109544 *        0 *         2 *         2 *       304 *      3543 *         0 *         0 * </a:t>
            </a:r>
            <a:br>
              <a:rPr lang="en-US" sz="1200" dirty="0">
                <a:solidFill>
                  <a:srgbClr val="000000"/>
                </a:solidFill>
                <a:effectLst/>
                <a:latin typeface="Courier New" panose="02070309020205020404" pitchFamily="49" charset="0"/>
                <a:ea typeface="等线" panose="02010600030101010101" pitchFamily="2" charset="-122"/>
                <a:cs typeface="Courier New" panose="02070309020205020404" pitchFamily="49" charset="0"/>
              </a:rPr>
            </a:br>
            <a:r>
              <a:rPr lang="en-US" sz="1200" dirty="0">
                <a:solidFill>
                  <a:srgbClr val="000000"/>
                </a:solidFill>
                <a:effectLst/>
                <a:latin typeface="Courier New" panose="02070309020205020404" pitchFamily="49" charset="0"/>
                <a:ea typeface="等线" panose="02010600030101010101" pitchFamily="2" charset="-122"/>
                <a:cs typeface="Courier New" panose="02070309020205020404" pitchFamily="49" charset="0"/>
              </a:rPr>
              <a:t>*   109544 *        1 *         2 *         3 *       156 *         0 *         0 *         0 * </a:t>
            </a:r>
            <a:br>
              <a:rPr lang="en-US" sz="1200" dirty="0">
                <a:solidFill>
                  <a:srgbClr val="000000"/>
                </a:solidFill>
                <a:effectLst/>
                <a:latin typeface="Courier New" panose="02070309020205020404" pitchFamily="49" charset="0"/>
                <a:ea typeface="等线" panose="02010600030101010101" pitchFamily="2" charset="-122"/>
                <a:cs typeface="Courier New" panose="02070309020205020404" pitchFamily="49" charset="0"/>
              </a:rPr>
            </a:br>
            <a:r>
              <a:rPr lang="en-US" sz="1200" dirty="0">
                <a:solidFill>
                  <a:srgbClr val="000000"/>
                </a:solidFill>
                <a:effectLst/>
                <a:latin typeface="Courier New" panose="02070309020205020404" pitchFamily="49" charset="0"/>
                <a:ea typeface="等线" panose="02010600030101010101" pitchFamily="2" charset="-122"/>
                <a:cs typeface="Courier New" panose="02070309020205020404" pitchFamily="49" charset="0"/>
              </a:rPr>
              <a:t>*   117093 *        0 *         2 *         9 *       442 *      3600 *         0 *         0 * </a:t>
            </a:r>
            <a:br>
              <a:rPr lang="en-US" sz="1200" dirty="0">
                <a:solidFill>
                  <a:srgbClr val="000000"/>
                </a:solidFill>
                <a:effectLst/>
                <a:latin typeface="Courier New" panose="02070309020205020404" pitchFamily="49" charset="0"/>
                <a:ea typeface="等线" panose="02010600030101010101" pitchFamily="2" charset="-122"/>
                <a:cs typeface="Courier New" panose="02070309020205020404" pitchFamily="49" charset="0"/>
              </a:rPr>
            </a:br>
            <a:r>
              <a:rPr lang="en-US" sz="1200" dirty="0">
                <a:solidFill>
                  <a:srgbClr val="000000"/>
                </a:solidFill>
                <a:effectLst/>
                <a:latin typeface="Courier New" panose="02070309020205020404" pitchFamily="49" charset="0"/>
                <a:ea typeface="等线" panose="02010600030101010101" pitchFamily="2" charset="-122"/>
                <a:cs typeface="Courier New" panose="02070309020205020404" pitchFamily="49" charset="0"/>
              </a:rPr>
              <a:t>*   117093 *        1 *         2 *        12 *       426 *      3636 *         0 *         0 * </a:t>
            </a:r>
            <a:br>
              <a:rPr lang="en-US" sz="1200" dirty="0">
                <a:solidFill>
                  <a:srgbClr val="000000"/>
                </a:solidFill>
                <a:effectLst/>
                <a:latin typeface="Courier New" panose="02070309020205020404" pitchFamily="49" charset="0"/>
                <a:ea typeface="等线" panose="02010600030101010101" pitchFamily="2" charset="-122"/>
                <a:cs typeface="Courier New" panose="02070309020205020404" pitchFamily="49" charset="0"/>
              </a:rPr>
            </a:br>
            <a:r>
              <a:rPr lang="en-US" sz="1200" dirty="0">
                <a:solidFill>
                  <a:srgbClr val="000000"/>
                </a:solidFill>
                <a:effectLst/>
                <a:latin typeface="Courier New" panose="02070309020205020404" pitchFamily="49" charset="0"/>
                <a:ea typeface="等线" panose="02010600030101010101" pitchFamily="2" charset="-122"/>
                <a:cs typeface="Courier New" panose="02070309020205020404" pitchFamily="49" charset="0"/>
              </a:rPr>
              <a:t>*   120191 *        0 *         2 *        13 *       159 *         0 *         0 *         0 * </a:t>
            </a:r>
            <a:br>
              <a:rPr lang="en-US" sz="1200" dirty="0">
                <a:solidFill>
                  <a:srgbClr val="000000"/>
                </a:solidFill>
                <a:effectLst/>
                <a:latin typeface="Courier New" panose="02070309020205020404" pitchFamily="49" charset="0"/>
                <a:ea typeface="等线" panose="02010600030101010101" pitchFamily="2" charset="-122"/>
                <a:cs typeface="Courier New" panose="02070309020205020404" pitchFamily="49" charset="0"/>
              </a:rPr>
            </a:br>
            <a:r>
              <a:rPr lang="en-US" sz="1200" dirty="0">
                <a:solidFill>
                  <a:srgbClr val="000000"/>
                </a:solidFill>
                <a:effectLst/>
                <a:latin typeface="Courier New" panose="02070309020205020404" pitchFamily="49" charset="0"/>
                <a:ea typeface="等线" panose="02010600030101010101" pitchFamily="2" charset="-122"/>
                <a:cs typeface="Courier New" panose="02070309020205020404" pitchFamily="49" charset="0"/>
              </a:rPr>
              <a:t>*   120191 *        1 *         2 *        14 *       163 *         0 *         0 *         0 * </a:t>
            </a:r>
            <a:br>
              <a:rPr lang="en-US" sz="1200" dirty="0">
                <a:solidFill>
                  <a:srgbClr val="000000"/>
                </a:solidFill>
                <a:effectLst/>
                <a:latin typeface="Courier New" panose="02070309020205020404" pitchFamily="49" charset="0"/>
                <a:ea typeface="等线" panose="02010600030101010101" pitchFamily="2" charset="-122"/>
                <a:cs typeface="Courier New" panose="02070309020205020404" pitchFamily="49" charset="0"/>
              </a:rPr>
            </a:br>
            <a:r>
              <a:rPr lang="en-US" sz="1200" dirty="0">
                <a:solidFill>
                  <a:srgbClr val="000000"/>
                </a:solidFill>
                <a:effectLst/>
                <a:latin typeface="Courier New" panose="02070309020205020404" pitchFamily="49" charset="0"/>
                <a:ea typeface="等线" panose="02010600030101010101" pitchFamily="2" charset="-122"/>
                <a:cs typeface="Courier New" panose="02070309020205020404" pitchFamily="49" charset="0"/>
              </a:rPr>
              <a:t>*   145361 *        0 *         2 *         6 *       320 *      3559 *         0 *         0 * </a:t>
            </a:r>
            <a:br>
              <a:rPr lang="en-US" sz="1200" dirty="0">
                <a:solidFill>
                  <a:srgbClr val="000000"/>
                </a:solidFill>
                <a:effectLst/>
                <a:latin typeface="Courier New" panose="02070309020205020404" pitchFamily="49" charset="0"/>
                <a:ea typeface="等线" panose="02010600030101010101" pitchFamily="2" charset="-122"/>
                <a:cs typeface="Courier New" panose="02070309020205020404" pitchFamily="49" charset="0"/>
              </a:rPr>
            </a:br>
            <a:r>
              <a:rPr lang="en-US" sz="1200" dirty="0">
                <a:solidFill>
                  <a:srgbClr val="000000"/>
                </a:solidFill>
                <a:effectLst/>
                <a:latin typeface="Courier New" panose="02070309020205020404" pitchFamily="49" charset="0"/>
                <a:ea typeface="等线" panose="02010600030101010101" pitchFamily="2" charset="-122"/>
                <a:cs typeface="Courier New" panose="02070309020205020404" pitchFamily="49" charset="0"/>
              </a:rPr>
              <a:t>*   145361 *        1 *         2 *        13 *       165 *         0 *         0 *         0 * </a:t>
            </a:r>
            <a:br>
              <a:rPr lang="en-US" sz="1200" dirty="0">
                <a:solidFill>
                  <a:srgbClr val="000000"/>
                </a:solidFill>
                <a:effectLst/>
                <a:latin typeface="Courier New" panose="02070309020205020404" pitchFamily="49" charset="0"/>
                <a:ea typeface="等线" panose="02010600030101010101" pitchFamily="2" charset="-122"/>
                <a:cs typeface="Courier New" panose="02070309020205020404" pitchFamily="49" charset="0"/>
              </a:rPr>
            </a:br>
            <a:r>
              <a:rPr lang="en-US" sz="1200" dirty="0">
                <a:solidFill>
                  <a:srgbClr val="000000"/>
                </a:solidFill>
                <a:effectLst/>
                <a:latin typeface="Courier New" panose="02070309020205020404" pitchFamily="49" charset="0"/>
                <a:ea typeface="等线" panose="02010600030101010101" pitchFamily="2" charset="-122"/>
                <a:cs typeface="Courier New" panose="02070309020205020404" pitchFamily="49" charset="0"/>
              </a:rPr>
              <a:t>*   156380 *        0 *         2 *        13 *       161 *         0 *      1550 *     13091 * </a:t>
            </a:r>
            <a:br>
              <a:rPr lang="en-US" sz="1200" dirty="0">
                <a:solidFill>
                  <a:srgbClr val="000000"/>
                </a:solidFill>
                <a:effectLst/>
                <a:latin typeface="Courier New" panose="02070309020205020404" pitchFamily="49" charset="0"/>
                <a:ea typeface="等线" panose="02010600030101010101" pitchFamily="2" charset="-122"/>
                <a:cs typeface="Courier New" panose="02070309020205020404" pitchFamily="49" charset="0"/>
              </a:rPr>
            </a:br>
            <a:r>
              <a:rPr lang="en-US" sz="1200" dirty="0">
                <a:solidFill>
                  <a:srgbClr val="000000"/>
                </a:solidFill>
                <a:effectLst/>
                <a:latin typeface="Courier New" panose="02070309020205020404" pitchFamily="49" charset="0"/>
                <a:ea typeface="等线" panose="02010600030101010101" pitchFamily="2" charset="-122"/>
                <a:cs typeface="Courier New" panose="02070309020205020404" pitchFamily="49" charset="0"/>
              </a:rPr>
              <a:t>*   156380 *        1 *         2 *        14 *       164 *         0 *      1550 *     13091 * </a:t>
            </a:r>
            <a:br>
              <a:rPr lang="en-US" sz="1200" dirty="0">
                <a:solidFill>
                  <a:srgbClr val="000000"/>
                </a:solidFill>
                <a:effectLst/>
                <a:latin typeface="Courier New" panose="02070309020205020404" pitchFamily="49" charset="0"/>
                <a:ea typeface="等线" panose="02010600030101010101" pitchFamily="2" charset="-122"/>
                <a:cs typeface="Courier New" panose="02070309020205020404" pitchFamily="49" charset="0"/>
              </a:rPr>
            </a:br>
            <a:r>
              <a:rPr lang="en-US" sz="1200" dirty="0">
                <a:solidFill>
                  <a:srgbClr val="000000"/>
                </a:solidFill>
                <a:effectLst/>
                <a:latin typeface="Courier New" panose="02070309020205020404" pitchFamily="49" charset="0"/>
                <a:ea typeface="等线" panose="02010600030101010101" pitchFamily="2" charset="-122"/>
                <a:cs typeface="Courier New" panose="02070309020205020404" pitchFamily="49" charset="0"/>
              </a:rPr>
              <a:t>*   219297 *        0 *         2 *        13 *       158 *         0 *         0 *         0 * </a:t>
            </a:r>
            <a:br>
              <a:rPr lang="en-US" sz="1200" dirty="0">
                <a:solidFill>
                  <a:srgbClr val="000000"/>
                </a:solidFill>
                <a:effectLst/>
                <a:latin typeface="Courier New" panose="02070309020205020404" pitchFamily="49" charset="0"/>
                <a:ea typeface="等线" panose="02010600030101010101" pitchFamily="2" charset="-122"/>
                <a:cs typeface="Courier New" panose="02070309020205020404" pitchFamily="49" charset="0"/>
              </a:rPr>
            </a:br>
            <a:r>
              <a:rPr lang="en-US" sz="1200" dirty="0">
                <a:solidFill>
                  <a:srgbClr val="000000"/>
                </a:solidFill>
                <a:effectLst/>
                <a:latin typeface="Courier New" panose="02070309020205020404" pitchFamily="49" charset="0"/>
                <a:ea typeface="等线" panose="02010600030101010101" pitchFamily="2" charset="-122"/>
                <a:cs typeface="Courier New" panose="02070309020205020404" pitchFamily="49" charset="0"/>
              </a:rPr>
              <a:t>*   219297 *        1 *         2 *        14 *       163 *         0 *         0 *         0 * </a:t>
            </a:r>
            <a:br>
              <a:rPr lang="en-US" sz="1200" dirty="0">
                <a:solidFill>
                  <a:srgbClr val="000000"/>
                </a:solidFill>
                <a:effectLst/>
                <a:latin typeface="Courier New" panose="02070309020205020404" pitchFamily="49" charset="0"/>
                <a:ea typeface="等线" panose="02010600030101010101" pitchFamily="2" charset="-122"/>
                <a:cs typeface="Courier New" panose="02070309020205020404" pitchFamily="49" charset="0"/>
              </a:rPr>
            </a:br>
            <a:r>
              <a:rPr lang="en-US" sz="1200" dirty="0">
                <a:solidFill>
                  <a:srgbClr val="000000"/>
                </a:solidFill>
                <a:effectLst/>
                <a:latin typeface="Courier New" panose="02070309020205020404" pitchFamily="49" charset="0"/>
                <a:ea typeface="等线" panose="02010600030101010101" pitchFamily="2" charset="-122"/>
                <a:cs typeface="Courier New" panose="02070309020205020404" pitchFamily="49" charset="0"/>
              </a:rPr>
              <a:t>*   238238 *        0 *         2 *        13 *       501 *      3633 *         0 *         0 * </a:t>
            </a:r>
            <a:br>
              <a:rPr lang="en-US" sz="1200" dirty="0">
                <a:solidFill>
                  <a:srgbClr val="000000"/>
                </a:solidFill>
                <a:effectLst/>
                <a:ea typeface="等线" panose="02010600030101010101" pitchFamily="2" charset="-122"/>
              </a:rPr>
            </a:br>
            <a:endParaRPr lang="en-US" sz="1200" dirty="0">
              <a:solidFill>
                <a:srgbClr val="000000"/>
              </a:solidFill>
              <a:effectLst/>
              <a:ea typeface="等线" panose="02010600030101010101" pitchFamily="2" charset="-122"/>
            </a:endParaRPr>
          </a:p>
          <a:p>
            <a:pPr marL="0" marR="0">
              <a:spcBef>
                <a:spcPts val="0"/>
              </a:spcBef>
              <a:spcAft>
                <a:spcPts val="1200"/>
              </a:spcAft>
            </a:pPr>
            <a:r>
              <a:rPr lang="en-US" sz="1600" dirty="0">
                <a:solidFill>
                  <a:srgbClr val="000000"/>
                </a:solidFill>
                <a:effectLst/>
                <a:ea typeface="等线" panose="02010600030101010101" pitchFamily="2" charset="-122"/>
              </a:rPr>
              <a:t>You can see that each event is contained in a specific "Row" (i.e. h101-&gt;</a:t>
            </a:r>
            <a:r>
              <a:rPr lang="en-US" sz="1600" dirty="0" err="1">
                <a:solidFill>
                  <a:srgbClr val="000000"/>
                </a:solidFill>
                <a:effectLst/>
                <a:ea typeface="等线" panose="02010600030101010101" pitchFamily="2" charset="-122"/>
              </a:rPr>
              <a:t>GetEntry</a:t>
            </a:r>
            <a:r>
              <a:rPr lang="en-US" sz="1600" dirty="0">
                <a:solidFill>
                  <a:srgbClr val="000000"/>
                </a:solidFill>
                <a:effectLst/>
                <a:ea typeface="等线" panose="02010600030101010101" pitchFamily="2" charset="-122"/>
              </a:rPr>
              <a:t>(n)) and that each Row can contain one or more "Instances", i.e. separate hits.</a:t>
            </a:r>
            <a:br>
              <a:rPr lang="en-US" sz="1600" dirty="0">
                <a:solidFill>
                  <a:srgbClr val="000000"/>
                </a:solidFill>
                <a:effectLst/>
                <a:ea typeface="等线" panose="02010600030101010101" pitchFamily="2" charset="-122"/>
              </a:rPr>
            </a:br>
            <a:r>
              <a:rPr lang="en-US" sz="1600" dirty="0">
                <a:solidFill>
                  <a:srgbClr val="000000"/>
                </a:solidFill>
                <a:effectLst/>
                <a:ea typeface="等线" panose="02010600030101010101" pitchFamily="2" charset="-122"/>
              </a:rPr>
              <a:t>Also, one-segmented detectors' energies and timings are recorded for each and every hit otherwise contained in the event.</a:t>
            </a:r>
            <a:endParaRPr lang="en-US" sz="1600" dirty="0">
              <a:effectLst/>
              <a:ea typeface="等线" panose="02010600030101010101" pitchFamily="2" charset="-122"/>
            </a:endParaRPr>
          </a:p>
        </p:txBody>
      </p:sp>
      <p:sp>
        <p:nvSpPr>
          <p:cNvPr id="4" name="TextBox 3">
            <a:extLst>
              <a:ext uri="{FF2B5EF4-FFF2-40B4-BE49-F238E27FC236}">
                <a16:creationId xmlns:a16="http://schemas.microsoft.com/office/drawing/2014/main" id="{5F8A655D-A19D-413D-B6C2-6798F3354C06}"/>
              </a:ext>
            </a:extLst>
          </p:cNvPr>
          <p:cNvSpPr txBox="1"/>
          <p:nvPr/>
        </p:nvSpPr>
        <p:spPr>
          <a:xfrm>
            <a:off x="2477729" y="5279922"/>
            <a:ext cx="1233030" cy="369332"/>
          </a:xfrm>
          <a:prstGeom prst="rect">
            <a:avLst/>
          </a:prstGeom>
          <a:noFill/>
        </p:spPr>
        <p:txBody>
          <a:bodyPr wrap="none" rtlCol="0">
            <a:spAutoFit/>
          </a:bodyPr>
          <a:lstStyle/>
          <a:p>
            <a:r>
              <a:rPr lang="en-US" altLang="zh-CN" dirty="0"/>
              <a:t>multiplicity</a:t>
            </a:r>
            <a:endParaRPr lang="en-US" dirty="0"/>
          </a:p>
        </p:txBody>
      </p:sp>
      <p:sp>
        <p:nvSpPr>
          <p:cNvPr id="5" name="TextBox 4">
            <a:extLst>
              <a:ext uri="{FF2B5EF4-FFF2-40B4-BE49-F238E27FC236}">
                <a16:creationId xmlns:a16="http://schemas.microsoft.com/office/drawing/2014/main" id="{982003F3-05CD-4BE2-8362-4E0BE4F67505}"/>
              </a:ext>
            </a:extLst>
          </p:cNvPr>
          <p:cNvSpPr txBox="1"/>
          <p:nvPr/>
        </p:nvSpPr>
        <p:spPr>
          <a:xfrm>
            <a:off x="3879438" y="5279922"/>
            <a:ext cx="692562" cy="369332"/>
          </a:xfrm>
          <a:prstGeom prst="rect">
            <a:avLst/>
          </a:prstGeom>
          <a:noFill/>
        </p:spPr>
        <p:txBody>
          <a:bodyPr wrap="none" rtlCol="0">
            <a:spAutoFit/>
          </a:bodyPr>
          <a:lstStyle/>
          <a:p>
            <a:r>
              <a:rPr lang="en-US" altLang="zh-CN" dirty="0"/>
              <a:t>index</a:t>
            </a:r>
            <a:endParaRPr lang="en-US" dirty="0"/>
          </a:p>
        </p:txBody>
      </p:sp>
    </p:spTree>
    <p:extLst>
      <p:ext uri="{BB962C8B-B14F-4D97-AF65-F5344CB8AC3E}">
        <p14:creationId xmlns:p14="http://schemas.microsoft.com/office/powerpoint/2010/main" val="1353948822"/>
      </p:ext>
    </p:extLst>
  </p:cSld>
  <p:clrMapOvr>
    <a:masterClrMapping/>
  </p:clrMapOvr>
</p:sld>
</file>

<file path=ppt/slides/slide5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a:extLst>
              <a:ext uri="{FF2B5EF4-FFF2-40B4-BE49-F238E27FC236}">
                <a16:creationId xmlns:a16="http://schemas.microsoft.com/office/drawing/2014/main" id="{2B334F6E-633B-4FF7-9378-85FEA7231C87}"/>
              </a:ext>
            </a:extLst>
          </p:cNvPr>
          <p:cNvSpPr txBox="1"/>
          <p:nvPr/>
        </p:nvSpPr>
        <p:spPr>
          <a:xfrm>
            <a:off x="0" y="0"/>
            <a:ext cx="9144000" cy="4031873"/>
          </a:xfrm>
          <a:prstGeom prst="rect">
            <a:avLst/>
          </a:prstGeom>
          <a:noFill/>
        </p:spPr>
        <p:txBody>
          <a:bodyPr wrap="square">
            <a:spAutoFit/>
          </a:bodyPr>
          <a:lstStyle/>
          <a:p>
            <a:pPr marL="0" marR="0">
              <a:spcBef>
                <a:spcPts val="0"/>
              </a:spcBef>
              <a:spcAft>
                <a:spcPts val="0"/>
              </a:spcAft>
            </a:pPr>
            <a:r>
              <a:rPr lang="en-US" sz="1600" b="1" dirty="0">
                <a:solidFill>
                  <a:srgbClr val="000000"/>
                </a:solidFill>
                <a:effectLst/>
                <a:latin typeface="Calibri" panose="020F0502020204030204" pitchFamily="34" charset="0"/>
                <a:ea typeface="等线" panose="02010600030101010101" pitchFamily="2" charset="-122"/>
              </a:rPr>
              <a:t>Sorted</a:t>
            </a:r>
            <a:endParaRPr lang="en-US" sz="1600" dirty="0">
              <a:effectLst/>
              <a:latin typeface="Calibri" panose="020F0502020204030204" pitchFamily="34" charset="0"/>
              <a:ea typeface="等线" panose="02010600030101010101" pitchFamily="2" charset="-122"/>
            </a:endParaRPr>
          </a:p>
          <a:p>
            <a:pPr marL="0" marR="0">
              <a:spcBef>
                <a:spcPts val="0"/>
              </a:spcBef>
              <a:spcAft>
                <a:spcPts val="0"/>
              </a:spcAft>
            </a:pPr>
            <a:r>
              <a:rPr lang="en-US" sz="1600" dirty="0">
                <a:solidFill>
                  <a:srgbClr val="000000"/>
                </a:solidFill>
                <a:effectLst/>
                <a:latin typeface="Calibri" panose="020F0502020204030204" pitchFamily="34" charset="0"/>
                <a:ea typeface="等线" panose="02010600030101010101" pitchFamily="2" charset="-122"/>
              </a:rPr>
              <a:t>In order to sort the files, we specify the detectors and their channel mappings in a </a:t>
            </a:r>
            <a:r>
              <a:rPr lang="en-US" sz="1600" u="sng" dirty="0">
                <a:solidFill>
                  <a:srgbClr val="000000"/>
                </a:solidFill>
                <a:effectLst/>
                <a:latin typeface="Calibri" panose="020F0502020204030204" pitchFamily="34" charset="0"/>
                <a:ea typeface="等线" panose="02010600030101010101" pitchFamily="2" charset="-122"/>
                <a:hlinkClick r:id="rId2" tooltip="https://gitlab.au.dk/ausa/ausalib/-/wikis/Setup"/>
              </a:rPr>
              <a:t>setup file</a:t>
            </a:r>
            <a:r>
              <a:rPr lang="en-US" sz="1600" dirty="0">
                <a:solidFill>
                  <a:srgbClr val="000000"/>
                </a:solidFill>
                <a:effectLst/>
                <a:latin typeface="Calibri" panose="020F0502020204030204" pitchFamily="34" charset="0"/>
                <a:ea typeface="等线" panose="02010600030101010101" pitchFamily="2" charset="-122"/>
              </a:rPr>
              <a:t> and use our </a:t>
            </a:r>
            <a:r>
              <a:rPr lang="en-US" sz="1600" u="sng" dirty="0">
                <a:solidFill>
                  <a:srgbClr val="000000"/>
                </a:solidFill>
                <a:effectLst/>
                <a:latin typeface="Calibri" panose="020F0502020204030204" pitchFamily="34" charset="0"/>
                <a:ea typeface="等线" panose="02010600030101010101" pitchFamily="2" charset="-122"/>
                <a:hlinkClick r:id="rId3" tooltip="https://gitlab.au.dk/ausa/sorter/-/wikis/Usage"/>
              </a:rPr>
              <a:t>sorting tool</a:t>
            </a:r>
            <a:r>
              <a:rPr lang="en-US" sz="1600" dirty="0">
                <a:solidFill>
                  <a:srgbClr val="000000"/>
                </a:solidFill>
                <a:effectLst/>
                <a:latin typeface="Calibri" panose="020F0502020204030204" pitchFamily="34" charset="0"/>
                <a:ea typeface="等线" panose="02010600030101010101" pitchFamily="2" charset="-122"/>
              </a:rPr>
              <a:t>.</a:t>
            </a:r>
            <a:br>
              <a:rPr lang="en-US" sz="1600" dirty="0">
                <a:solidFill>
                  <a:srgbClr val="000000"/>
                </a:solidFill>
                <a:effectLst/>
                <a:latin typeface="Calibri" panose="020F0502020204030204" pitchFamily="34" charset="0"/>
                <a:ea typeface="等线" panose="02010600030101010101" pitchFamily="2" charset="-122"/>
              </a:rPr>
            </a:br>
            <a:r>
              <a:rPr lang="en-US" sz="1600" dirty="0">
                <a:solidFill>
                  <a:srgbClr val="000000"/>
                </a:solidFill>
                <a:effectLst/>
                <a:latin typeface="Calibri" panose="020F0502020204030204" pitchFamily="34" charset="0"/>
                <a:ea typeface="等线" panose="02010600030101010101" pitchFamily="2" charset="-122"/>
              </a:rPr>
              <a:t>The sorter also requires some </a:t>
            </a:r>
            <a:r>
              <a:rPr lang="en-US" sz="1600" u="sng" dirty="0">
                <a:solidFill>
                  <a:srgbClr val="000000"/>
                </a:solidFill>
                <a:effectLst/>
                <a:latin typeface="Calibri" panose="020F0502020204030204" pitchFamily="34" charset="0"/>
                <a:ea typeface="等线" panose="02010600030101010101" pitchFamily="2" charset="-122"/>
                <a:hlinkClick r:id="rId4" tooltip="https://gitlab.au.dk/ausa/ausalib/-/wikis/JSON-Matcher"/>
              </a:rPr>
              <a:t>matching rules</a:t>
            </a:r>
            <a:r>
              <a:rPr lang="en-US" sz="1600" dirty="0">
                <a:solidFill>
                  <a:srgbClr val="000000"/>
                </a:solidFill>
                <a:effectLst/>
                <a:latin typeface="Calibri" panose="020F0502020204030204" pitchFamily="34" charset="0"/>
                <a:ea typeface="等线" panose="02010600030101010101" pitchFamily="2" charset="-122"/>
              </a:rPr>
              <a:t>.</a:t>
            </a:r>
            <a:br>
              <a:rPr lang="en-US" sz="1600" dirty="0">
                <a:solidFill>
                  <a:srgbClr val="000000"/>
                </a:solidFill>
                <a:effectLst/>
                <a:latin typeface="Calibri" panose="020F0502020204030204" pitchFamily="34" charset="0"/>
                <a:ea typeface="等线" panose="02010600030101010101" pitchFamily="2" charset="-122"/>
              </a:rPr>
            </a:br>
            <a:r>
              <a:rPr lang="en-US" sz="1600" dirty="0">
                <a:solidFill>
                  <a:srgbClr val="000000"/>
                </a:solidFill>
                <a:effectLst/>
                <a:latin typeface="Calibri" panose="020F0502020204030204" pitchFamily="34" charset="0"/>
                <a:ea typeface="等线" panose="02010600030101010101" pitchFamily="2" charset="-122"/>
              </a:rPr>
              <a:t>I attach the setup files and the matcher which we used during the experiment to this email.</a:t>
            </a:r>
            <a:endParaRPr lang="en-US" sz="1600" dirty="0">
              <a:effectLst/>
              <a:latin typeface="Calibri" panose="020F0502020204030204" pitchFamily="34" charset="0"/>
              <a:ea typeface="等线" panose="02010600030101010101" pitchFamily="2" charset="-122"/>
            </a:endParaRPr>
          </a:p>
          <a:p>
            <a:pPr marL="0" marR="0">
              <a:spcBef>
                <a:spcPts val="0"/>
              </a:spcBef>
              <a:spcAft>
                <a:spcPts val="0"/>
              </a:spcAft>
            </a:pPr>
            <a:r>
              <a:rPr lang="en-US" sz="1600" dirty="0">
                <a:solidFill>
                  <a:srgbClr val="000000"/>
                </a:solidFill>
                <a:effectLst/>
                <a:latin typeface="Calibri" panose="020F0502020204030204" pitchFamily="34" charset="0"/>
                <a:ea typeface="等线" panose="02010600030101010101" pitchFamily="2" charset="-122"/>
              </a:rPr>
              <a:t>In case you end up needing to have the unpacked files sorted again (and I am too slow to reply - although, don't hesitate to ask me first; I will most probably also have to sort all unpacked files anew anyway), I have made a small guide on installing the "AUSA Toolbox" here: </a:t>
            </a:r>
            <a:r>
              <a:rPr lang="en-US" sz="1600" u="sng" dirty="0">
                <a:solidFill>
                  <a:srgbClr val="000000"/>
                </a:solidFill>
                <a:effectLst/>
                <a:latin typeface="Calibri" panose="020F0502020204030204" pitchFamily="34" charset="0"/>
                <a:ea typeface="等线" panose="02010600030101010101" pitchFamily="2" charset="-122"/>
                <a:hlinkClick r:id="rId5"/>
              </a:rPr>
              <a:t>https://gitlab.au.dk/ausa/erik/ausa-install</a:t>
            </a:r>
            <a:endParaRPr lang="en-US" sz="1600" dirty="0">
              <a:effectLst/>
              <a:latin typeface="Calibri" panose="020F0502020204030204" pitchFamily="34" charset="0"/>
              <a:ea typeface="等线" panose="02010600030101010101" pitchFamily="2" charset="-122"/>
            </a:endParaRPr>
          </a:p>
          <a:p>
            <a:pPr marL="0" marR="0">
              <a:spcBef>
                <a:spcPts val="0"/>
              </a:spcBef>
              <a:spcAft>
                <a:spcPts val="0"/>
              </a:spcAft>
            </a:pPr>
            <a:r>
              <a:rPr lang="en-US" sz="1600" dirty="0">
                <a:solidFill>
                  <a:srgbClr val="000000"/>
                </a:solidFill>
                <a:effectLst/>
                <a:latin typeface="Calibri" panose="020F0502020204030204" pitchFamily="34" charset="0"/>
                <a:ea typeface="等线" panose="02010600030101010101" pitchFamily="2" charset="-122"/>
              </a:rPr>
              <a:t> </a:t>
            </a:r>
            <a:endParaRPr lang="en-US" sz="1600" dirty="0">
              <a:effectLst/>
              <a:latin typeface="Calibri" panose="020F0502020204030204" pitchFamily="34" charset="0"/>
              <a:ea typeface="等线" panose="02010600030101010101" pitchFamily="2" charset="-122"/>
            </a:endParaRPr>
          </a:p>
          <a:p>
            <a:pPr marL="0" marR="0">
              <a:spcBef>
                <a:spcPts val="0"/>
              </a:spcBef>
              <a:spcAft>
                <a:spcPts val="0"/>
              </a:spcAft>
            </a:pPr>
            <a:r>
              <a:rPr lang="en-US" sz="1600" dirty="0">
                <a:solidFill>
                  <a:srgbClr val="000000"/>
                </a:solidFill>
                <a:effectLst/>
                <a:latin typeface="Calibri" panose="020F0502020204030204" pitchFamily="34" charset="0"/>
                <a:ea typeface="等线" panose="02010600030101010101" pitchFamily="2" charset="-122"/>
              </a:rPr>
              <a:t>Now, answering your question, the code which transforms the unpacked data into sorted data is contained both in our Sorter repository, </a:t>
            </a:r>
            <a:r>
              <a:rPr lang="en-US" sz="1600" u="sng" dirty="0">
                <a:solidFill>
                  <a:srgbClr val="000000"/>
                </a:solidFill>
                <a:effectLst/>
                <a:latin typeface="Calibri" panose="020F0502020204030204" pitchFamily="34" charset="0"/>
                <a:ea typeface="等线" panose="02010600030101010101" pitchFamily="2" charset="-122"/>
                <a:hlinkClick r:id="rId6"/>
              </a:rPr>
              <a:t>https://gitlab.au.dk/ausa/sorter</a:t>
            </a:r>
            <a:r>
              <a:rPr lang="en-US" sz="1600" dirty="0">
                <a:solidFill>
                  <a:srgbClr val="000000"/>
                </a:solidFill>
                <a:effectLst/>
                <a:latin typeface="Calibri" panose="020F0502020204030204" pitchFamily="34" charset="0"/>
                <a:ea typeface="等线" panose="02010600030101010101" pitchFamily="2" charset="-122"/>
              </a:rPr>
              <a:t>, and in the main </a:t>
            </a:r>
            <a:r>
              <a:rPr lang="en-US" sz="1600" dirty="0" err="1">
                <a:solidFill>
                  <a:srgbClr val="000000"/>
                </a:solidFill>
                <a:effectLst/>
                <a:latin typeface="Calibri" panose="020F0502020204030204" pitchFamily="34" charset="0"/>
                <a:ea typeface="等线" panose="02010600030101010101" pitchFamily="2" charset="-122"/>
              </a:rPr>
              <a:t>AUSAlib</a:t>
            </a:r>
            <a:r>
              <a:rPr lang="en-US" sz="1600" dirty="0">
                <a:solidFill>
                  <a:srgbClr val="000000"/>
                </a:solidFill>
                <a:effectLst/>
                <a:latin typeface="Calibri" panose="020F0502020204030204" pitchFamily="34" charset="0"/>
                <a:ea typeface="等线" panose="02010600030101010101" pitchFamily="2" charset="-122"/>
              </a:rPr>
              <a:t> repository, </a:t>
            </a:r>
            <a:r>
              <a:rPr lang="en-US" sz="1600" u="sng" dirty="0">
                <a:solidFill>
                  <a:srgbClr val="000000"/>
                </a:solidFill>
                <a:effectLst/>
                <a:latin typeface="Calibri" panose="020F0502020204030204" pitchFamily="34" charset="0"/>
                <a:ea typeface="等线" panose="02010600030101010101" pitchFamily="2" charset="-122"/>
                <a:hlinkClick r:id="rId7"/>
              </a:rPr>
              <a:t>https://gitlab.au.dk/ausa/ausalib</a:t>
            </a:r>
            <a:r>
              <a:rPr lang="en-US" sz="1600" dirty="0">
                <a:solidFill>
                  <a:srgbClr val="000000"/>
                </a:solidFill>
                <a:effectLst/>
                <a:latin typeface="Calibri" panose="020F0502020204030204" pitchFamily="34" charset="0"/>
                <a:ea typeface="等线" panose="02010600030101010101" pitchFamily="2" charset="-122"/>
              </a:rPr>
              <a:t>.</a:t>
            </a:r>
            <a:endParaRPr lang="en-US" sz="1600" dirty="0">
              <a:effectLst/>
              <a:latin typeface="Calibri" panose="020F0502020204030204" pitchFamily="34" charset="0"/>
              <a:ea typeface="等线" panose="02010600030101010101" pitchFamily="2" charset="-122"/>
            </a:endParaRPr>
          </a:p>
          <a:p>
            <a:pPr marL="0" marR="0">
              <a:spcBef>
                <a:spcPts val="0"/>
              </a:spcBef>
              <a:spcAft>
                <a:spcPts val="0"/>
              </a:spcAft>
            </a:pPr>
            <a:r>
              <a:rPr lang="en-US" sz="1600" dirty="0">
                <a:solidFill>
                  <a:srgbClr val="000000"/>
                </a:solidFill>
                <a:effectLst/>
                <a:latin typeface="Calibri" panose="020F0502020204030204" pitchFamily="34" charset="0"/>
                <a:ea typeface="等线" panose="02010600030101010101" pitchFamily="2" charset="-122"/>
              </a:rPr>
              <a:t> </a:t>
            </a:r>
            <a:endParaRPr lang="en-US" sz="1600" dirty="0">
              <a:effectLst/>
              <a:latin typeface="Calibri" panose="020F0502020204030204" pitchFamily="34" charset="0"/>
              <a:ea typeface="等线" panose="02010600030101010101" pitchFamily="2" charset="-122"/>
            </a:endParaRPr>
          </a:p>
          <a:p>
            <a:pPr marL="0" marR="0">
              <a:spcBef>
                <a:spcPts val="0"/>
              </a:spcBef>
              <a:spcAft>
                <a:spcPts val="0"/>
              </a:spcAft>
            </a:pPr>
            <a:r>
              <a:rPr lang="en-US" sz="1600" b="1" dirty="0">
                <a:solidFill>
                  <a:srgbClr val="000000"/>
                </a:solidFill>
                <a:effectLst/>
                <a:latin typeface="Calibri" panose="020F0502020204030204" pitchFamily="34" charset="0"/>
                <a:ea typeface="等线" panose="02010600030101010101" pitchFamily="2" charset="-122"/>
              </a:rPr>
              <a:t>When the data has been sorted, the way the data is structured is quite different.</a:t>
            </a:r>
            <a:br>
              <a:rPr lang="en-US" sz="1600" b="1" dirty="0">
                <a:solidFill>
                  <a:srgbClr val="000000"/>
                </a:solidFill>
                <a:effectLst/>
                <a:latin typeface="Calibri" panose="020F0502020204030204" pitchFamily="34" charset="0"/>
                <a:ea typeface="等线" panose="02010600030101010101" pitchFamily="2" charset="-122"/>
              </a:rPr>
            </a:br>
            <a:r>
              <a:rPr lang="en-US" sz="1600" b="1" dirty="0">
                <a:solidFill>
                  <a:srgbClr val="000000"/>
                </a:solidFill>
                <a:effectLst/>
                <a:latin typeface="Calibri" panose="020F0502020204030204" pitchFamily="34" charset="0"/>
                <a:ea typeface="等线" panose="02010600030101010101" pitchFamily="2" charset="-122"/>
              </a:rPr>
              <a:t>Multiplicity ("</a:t>
            </a:r>
            <a:r>
              <a:rPr lang="en-US" sz="1600" b="1" dirty="0" err="1">
                <a:solidFill>
                  <a:srgbClr val="000000"/>
                </a:solidFill>
                <a:effectLst/>
                <a:latin typeface="Calibri" panose="020F0502020204030204" pitchFamily="34" charset="0"/>
                <a:ea typeface="等线" panose="02010600030101010101" pitchFamily="2" charset="-122"/>
              </a:rPr>
              <a:t>mul</a:t>
            </a:r>
            <a:r>
              <a:rPr lang="en-US" sz="1600" b="1" dirty="0">
                <a:solidFill>
                  <a:srgbClr val="000000"/>
                </a:solidFill>
                <a:effectLst/>
                <a:latin typeface="Calibri" panose="020F0502020204030204" pitchFamily="34" charset="0"/>
                <a:ea typeface="等线" panose="02010600030101010101" pitchFamily="2" charset="-122"/>
              </a:rPr>
              <a:t>") is now the sum of all hits in all detectors, and the individual detectors are now represented by an integer ("id"):</a:t>
            </a:r>
            <a:endParaRPr lang="en-US" sz="1600" b="1" dirty="0">
              <a:effectLst/>
              <a:latin typeface="Calibri" panose="020F0502020204030204" pitchFamily="34" charset="0"/>
              <a:ea typeface="等线" panose="02010600030101010101" pitchFamily="2" charset="-122"/>
            </a:endParaRPr>
          </a:p>
        </p:txBody>
      </p:sp>
    </p:spTree>
    <p:extLst>
      <p:ext uri="{BB962C8B-B14F-4D97-AF65-F5344CB8AC3E}">
        <p14:creationId xmlns:p14="http://schemas.microsoft.com/office/powerpoint/2010/main" val="2720798001"/>
      </p:ext>
    </p:extLst>
  </p:cSld>
  <p:clrMapOvr>
    <a:masterClrMapping/>
  </p:clrMapOvr>
</p:sld>
</file>

<file path=ppt/slides/slide5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a:extLst>
              <a:ext uri="{FF2B5EF4-FFF2-40B4-BE49-F238E27FC236}">
                <a16:creationId xmlns:a16="http://schemas.microsoft.com/office/drawing/2014/main" id="{CCB695EB-4EED-426C-AC1A-B66D2D04550B}"/>
              </a:ext>
            </a:extLst>
          </p:cNvPr>
          <p:cNvSpPr txBox="1"/>
          <p:nvPr/>
        </p:nvSpPr>
        <p:spPr>
          <a:xfrm>
            <a:off x="-3" y="0"/>
            <a:ext cx="9144000" cy="4939814"/>
          </a:xfrm>
          <a:prstGeom prst="rect">
            <a:avLst/>
          </a:prstGeom>
          <a:noFill/>
        </p:spPr>
        <p:txBody>
          <a:bodyPr wrap="square">
            <a:spAutoFit/>
          </a:bodyPr>
          <a:lstStyle/>
          <a:p>
            <a:pPr marL="0" marR="0">
              <a:spcBef>
                <a:spcPts val="0"/>
              </a:spcBef>
              <a:spcAft>
                <a:spcPts val="1200"/>
              </a:spcAft>
            </a:pPr>
            <a:r>
              <a:rPr lang="en-US" sz="1050" dirty="0">
                <a:solidFill>
                  <a:srgbClr val="000000"/>
                </a:solidFill>
                <a:effectLst/>
                <a:latin typeface="Courier New" panose="02070309020205020404" pitchFamily="49" charset="0"/>
                <a:ea typeface="等线" panose="02010600030101010101" pitchFamily="2" charset="-122"/>
              </a:rPr>
              <a:t>root [1] a101-&gt;Scan</a:t>
            </a:r>
            <a:r>
              <a:rPr lang="en-US" sz="1050" b="1" dirty="0">
                <a:solidFill>
                  <a:srgbClr val="5FFF5F"/>
                </a:solidFill>
                <a:effectLst/>
                <a:latin typeface="Courier New" panose="02070309020205020404" pitchFamily="49" charset="0"/>
                <a:ea typeface="等线" panose="02010600030101010101" pitchFamily="2" charset="-122"/>
              </a:rPr>
              <a:t>(</a:t>
            </a:r>
            <a:r>
              <a:rPr lang="en-US" sz="1050" dirty="0">
                <a:solidFill>
                  <a:srgbClr val="000000"/>
                </a:solidFill>
                <a:effectLst/>
                <a:latin typeface="Courier New" panose="02070309020205020404" pitchFamily="49" charset="0"/>
                <a:ea typeface="等线" panose="02010600030101010101" pitchFamily="2" charset="-122"/>
              </a:rPr>
              <a:t>"</a:t>
            </a:r>
            <a:r>
              <a:rPr lang="en-US" sz="1050" dirty="0" err="1">
                <a:solidFill>
                  <a:srgbClr val="000000"/>
                </a:solidFill>
                <a:effectLst/>
                <a:latin typeface="Courier New" panose="02070309020205020404" pitchFamily="49" charset="0"/>
                <a:ea typeface="等线" panose="02010600030101010101" pitchFamily="2" charset="-122"/>
              </a:rPr>
              <a:t>mul:id:BI:BE:BT:FE:FT</a:t>
            </a:r>
            <a:r>
              <a:rPr lang="en-US" sz="1050" dirty="0">
                <a:solidFill>
                  <a:srgbClr val="000000"/>
                </a:solidFill>
                <a:effectLst/>
                <a:latin typeface="Courier New" panose="02070309020205020404" pitchFamily="49" charset="0"/>
                <a:ea typeface="等线" panose="02010600030101010101" pitchFamily="2" charset="-122"/>
              </a:rPr>
              <a:t>", "(id == 0 || id == 12) &amp;&amp; </a:t>
            </a:r>
            <a:r>
              <a:rPr lang="en-US" sz="1050" dirty="0" err="1">
                <a:solidFill>
                  <a:srgbClr val="000000"/>
                </a:solidFill>
                <a:effectLst/>
                <a:latin typeface="Courier New" panose="02070309020205020404" pitchFamily="49" charset="0"/>
                <a:ea typeface="等线" panose="02010600030101010101" pitchFamily="2" charset="-122"/>
              </a:rPr>
              <a:t>mul</a:t>
            </a:r>
            <a:r>
              <a:rPr lang="en-US" sz="1050" dirty="0">
                <a:solidFill>
                  <a:srgbClr val="000000"/>
                </a:solidFill>
                <a:effectLst/>
                <a:latin typeface="Courier New" panose="02070309020205020404" pitchFamily="49" charset="0"/>
                <a:ea typeface="等线" panose="02010600030101010101" pitchFamily="2" charset="-122"/>
              </a:rPr>
              <a:t> &gt; 1"</a:t>
            </a:r>
            <a:r>
              <a:rPr lang="en-US" sz="1050" b="1" dirty="0">
                <a:solidFill>
                  <a:srgbClr val="5FFF5F"/>
                </a:solidFill>
                <a:effectLst/>
                <a:latin typeface="Courier New" panose="02070309020205020404" pitchFamily="49" charset="0"/>
                <a:ea typeface="等线" panose="02010600030101010101" pitchFamily="2" charset="-122"/>
              </a:rPr>
              <a:t>)</a:t>
            </a:r>
            <a:br>
              <a:rPr lang="en-US" sz="1050" dirty="0">
                <a:solidFill>
                  <a:srgbClr val="000000"/>
                </a:solidFill>
                <a:effectLst/>
                <a:latin typeface="Courier New" panose="02070309020205020404" pitchFamily="49" charset="0"/>
                <a:ea typeface="等线" panose="02010600030101010101" pitchFamily="2" charset="-122"/>
              </a:rPr>
            </a:br>
            <a:r>
              <a:rPr lang="en-US" sz="1050" dirty="0">
                <a:solidFill>
                  <a:srgbClr val="000000"/>
                </a:solidFill>
                <a:effectLst/>
                <a:latin typeface="Courier New" panose="02070309020205020404" pitchFamily="49" charset="0"/>
                <a:ea typeface="等线" panose="02010600030101010101" pitchFamily="2" charset="-122"/>
              </a:rPr>
              <a:t>*********************************************************************************************************** </a:t>
            </a:r>
            <a:br>
              <a:rPr lang="en-US" sz="1050" dirty="0">
                <a:solidFill>
                  <a:srgbClr val="000000"/>
                </a:solidFill>
                <a:effectLst/>
                <a:latin typeface="Courier New" panose="02070309020205020404" pitchFamily="49" charset="0"/>
                <a:ea typeface="等线" panose="02010600030101010101" pitchFamily="2" charset="-122"/>
              </a:rPr>
            </a:br>
            <a:r>
              <a:rPr lang="en-US" sz="1050" dirty="0">
                <a:solidFill>
                  <a:srgbClr val="000000"/>
                </a:solidFill>
                <a:effectLst/>
                <a:latin typeface="Courier New" panose="02070309020205020404" pitchFamily="49" charset="0"/>
                <a:ea typeface="等线" panose="02010600030101010101" pitchFamily="2" charset="-122"/>
              </a:rPr>
              <a:t>*    Row   * Instance *       </a:t>
            </a:r>
            <a:r>
              <a:rPr lang="en-US" sz="1050" dirty="0" err="1">
                <a:solidFill>
                  <a:srgbClr val="000000"/>
                </a:solidFill>
                <a:effectLst/>
                <a:latin typeface="Courier New" panose="02070309020205020404" pitchFamily="49" charset="0"/>
                <a:ea typeface="等线" panose="02010600030101010101" pitchFamily="2" charset="-122"/>
              </a:rPr>
              <a:t>mul</a:t>
            </a:r>
            <a:r>
              <a:rPr lang="en-US" sz="1050" dirty="0">
                <a:solidFill>
                  <a:srgbClr val="000000"/>
                </a:solidFill>
                <a:effectLst/>
                <a:latin typeface="Courier New" panose="02070309020205020404" pitchFamily="49" charset="0"/>
                <a:ea typeface="等线" panose="02010600030101010101" pitchFamily="2" charset="-122"/>
              </a:rPr>
              <a:t> *        id *        BI *        BE *        BT *        FE *        FT * </a:t>
            </a:r>
            <a:br>
              <a:rPr lang="en-US" sz="1050" dirty="0">
                <a:solidFill>
                  <a:srgbClr val="000000"/>
                </a:solidFill>
                <a:effectLst/>
                <a:latin typeface="Courier New" panose="02070309020205020404" pitchFamily="49" charset="0"/>
                <a:ea typeface="等线" panose="02010600030101010101" pitchFamily="2" charset="-122"/>
              </a:rPr>
            </a:br>
            <a:r>
              <a:rPr lang="en-US" sz="1050" dirty="0">
                <a:solidFill>
                  <a:srgbClr val="000000"/>
                </a:solidFill>
                <a:effectLst/>
                <a:latin typeface="Courier New" panose="02070309020205020404" pitchFamily="49" charset="0"/>
                <a:ea typeface="等线" panose="02010600030101010101" pitchFamily="2" charset="-122"/>
              </a:rPr>
              <a:t>*********************************************************************************************************** </a:t>
            </a:r>
            <a:br>
              <a:rPr lang="en-US" sz="1050" dirty="0">
                <a:solidFill>
                  <a:srgbClr val="000000"/>
                </a:solidFill>
                <a:effectLst/>
                <a:latin typeface="Courier New" panose="02070309020205020404" pitchFamily="49" charset="0"/>
                <a:ea typeface="等线" panose="02010600030101010101" pitchFamily="2" charset="-122"/>
              </a:rPr>
            </a:br>
            <a:r>
              <a:rPr lang="en-US" sz="1050" dirty="0">
                <a:solidFill>
                  <a:srgbClr val="000000"/>
                </a:solidFill>
                <a:effectLst/>
                <a:latin typeface="Courier New" panose="02070309020205020404" pitchFamily="49" charset="0"/>
                <a:ea typeface="等线" panose="02010600030101010101" pitchFamily="2" charset="-122"/>
              </a:rPr>
              <a:t>*       10 *        1 *         2 *        12 *         0 *         0 *         0 * 508.37928 *  14570800 * </a:t>
            </a:r>
            <a:br>
              <a:rPr lang="en-US" sz="1050" dirty="0">
                <a:solidFill>
                  <a:srgbClr val="000000"/>
                </a:solidFill>
                <a:effectLst/>
                <a:latin typeface="Courier New" panose="02070309020205020404" pitchFamily="49" charset="0"/>
                <a:ea typeface="等线" panose="02010600030101010101" pitchFamily="2" charset="-122"/>
              </a:rPr>
            </a:br>
            <a:r>
              <a:rPr lang="en-US" sz="1050" dirty="0">
                <a:solidFill>
                  <a:srgbClr val="000000"/>
                </a:solidFill>
                <a:effectLst/>
                <a:latin typeface="Courier New" panose="02070309020205020404" pitchFamily="49" charset="0"/>
                <a:ea typeface="等线" panose="02010600030101010101" pitchFamily="2" charset="-122"/>
              </a:rPr>
              <a:t>*       46 *        1 *         2 *        12 *         0 *         0 *         0 * 3070.4629 *  14406100 * </a:t>
            </a:r>
            <a:br>
              <a:rPr lang="en-US" sz="1050" dirty="0">
                <a:solidFill>
                  <a:srgbClr val="000000"/>
                </a:solidFill>
                <a:effectLst/>
                <a:latin typeface="Courier New" panose="02070309020205020404" pitchFamily="49" charset="0"/>
                <a:ea typeface="等线" panose="02010600030101010101" pitchFamily="2" charset="-122"/>
              </a:rPr>
            </a:br>
            <a:r>
              <a:rPr lang="en-US" sz="1050" dirty="0">
                <a:solidFill>
                  <a:srgbClr val="000000"/>
                </a:solidFill>
                <a:effectLst/>
                <a:latin typeface="Courier New" panose="02070309020205020404" pitchFamily="49" charset="0"/>
                <a:ea typeface="等线" panose="02010600030101010101" pitchFamily="2" charset="-122"/>
              </a:rPr>
              <a:t>*      136 *        0 *         2 *        12 *         0 *         0 *         0 * 2494.5876 *  14411900 * </a:t>
            </a:r>
            <a:br>
              <a:rPr lang="en-US" sz="1050" dirty="0">
                <a:solidFill>
                  <a:srgbClr val="000000"/>
                </a:solidFill>
                <a:effectLst/>
                <a:latin typeface="Courier New" panose="02070309020205020404" pitchFamily="49" charset="0"/>
                <a:ea typeface="等线" panose="02010600030101010101" pitchFamily="2" charset="-122"/>
              </a:rPr>
            </a:br>
            <a:r>
              <a:rPr lang="en-US" sz="1050" dirty="0">
                <a:solidFill>
                  <a:srgbClr val="000000"/>
                </a:solidFill>
                <a:effectLst/>
                <a:latin typeface="Courier New" panose="02070309020205020404" pitchFamily="49" charset="0"/>
                <a:ea typeface="等线" panose="02010600030101010101" pitchFamily="2" charset="-122"/>
              </a:rPr>
              <a:t>*      139 *        1 *         2 *        12 *         0 *         0 *         0 * 875.57587 *  14404600 * </a:t>
            </a:r>
            <a:br>
              <a:rPr lang="en-US" sz="1050" dirty="0">
                <a:solidFill>
                  <a:srgbClr val="000000"/>
                </a:solidFill>
                <a:effectLst/>
                <a:latin typeface="Courier New" panose="02070309020205020404" pitchFamily="49" charset="0"/>
                <a:ea typeface="等线" panose="02010600030101010101" pitchFamily="2" charset="-122"/>
              </a:rPr>
            </a:br>
            <a:r>
              <a:rPr lang="en-US" sz="1050" dirty="0">
                <a:solidFill>
                  <a:srgbClr val="000000"/>
                </a:solidFill>
                <a:effectLst/>
                <a:latin typeface="Courier New" panose="02070309020205020404" pitchFamily="49" charset="0"/>
                <a:ea typeface="等线" panose="02010600030101010101" pitchFamily="2" charset="-122"/>
              </a:rPr>
              <a:t>*      154 *        1 *         2 *        12 *         0 *         0 *         0 * 513.40138 *  14552900 * </a:t>
            </a:r>
            <a:br>
              <a:rPr lang="en-US" sz="1050" dirty="0">
                <a:solidFill>
                  <a:srgbClr val="000000"/>
                </a:solidFill>
                <a:effectLst/>
                <a:latin typeface="Courier New" panose="02070309020205020404" pitchFamily="49" charset="0"/>
                <a:ea typeface="等线" panose="02010600030101010101" pitchFamily="2" charset="-122"/>
              </a:rPr>
            </a:br>
            <a:r>
              <a:rPr lang="en-US" sz="1050" dirty="0">
                <a:solidFill>
                  <a:srgbClr val="000000"/>
                </a:solidFill>
                <a:effectLst/>
                <a:latin typeface="Courier New" panose="02070309020205020404" pitchFamily="49" charset="0"/>
                <a:ea typeface="等线" panose="02010600030101010101" pitchFamily="2" charset="-122"/>
              </a:rPr>
              <a:t>*      218 *        0 *         2 *        12 *         0 *         0 *         0 * 596.11539 *         0 * </a:t>
            </a:r>
            <a:br>
              <a:rPr lang="en-US" sz="1050" dirty="0">
                <a:solidFill>
                  <a:srgbClr val="000000"/>
                </a:solidFill>
                <a:effectLst/>
                <a:latin typeface="Courier New" panose="02070309020205020404" pitchFamily="49" charset="0"/>
                <a:ea typeface="等线" panose="02010600030101010101" pitchFamily="2" charset="-122"/>
              </a:rPr>
            </a:br>
            <a:r>
              <a:rPr lang="en-US" sz="1050" dirty="0">
                <a:solidFill>
                  <a:srgbClr val="000000"/>
                </a:solidFill>
                <a:effectLst/>
                <a:latin typeface="Courier New" panose="02070309020205020404" pitchFamily="49" charset="0"/>
                <a:ea typeface="等线" panose="02010600030101010101" pitchFamily="2" charset="-122"/>
              </a:rPr>
              <a:t>*      239 *        0 *         2 *        12 *         0 *         0 *         0 * 303.97589 *  14411000 * </a:t>
            </a:r>
            <a:br>
              <a:rPr lang="en-US" sz="1050" dirty="0">
                <a:solidFill>
                  <a:srgbClr val="000000"/>
                </a:solidFill>
                <a:effectLst/>
                <a:latin typeface="Courier New" panose="02070309020205020404" pitchFamily="49" charset="0"/>
                <a:ea typeface="等线" panose="02010600030101010101" pitchFamily="2" charset="-122"/>
              </a:rPr>
            </a:br>
            <a:r>
              <a:rPr lang="en-US" sz="1050" dirty="0">
                <a:solidFill>
                  <a:srgbClr val="000000"/>
                </a:solidFill>
                <a:effectLst/>
                <a:latin typeface="Courier New" panose="02070309020205020404" pitchFamily="49" charset="0"/>
                <a:ea typeface="等线" panose="02010600030101010101" pitchFamily="2" charset="-122"/>
              </a:rPr>
              <a:t>*      251 *        1 *         2 *        12 *         0 *         0 *         0 * 510.18610 *  14416000 * </a:t>
            </a:r>
            <a:br>
              <a:rPr lang="en-US" sz="1050" dirty="0">
                <a:solidFill>
                  <a:srgbClr val="000000"/>
                </a:solidFill>
                <a:effectLst/>
                <a:latin typeface="Courier New" panose="02070309020205020404" pitchFamily="49" charset="0"/>
                <a:ea typeface="等线" panose="02010600030101010101" pitchFamily="2" charset="-122"/>
              </a:rPr>
            </a:br>
            <a:r>
              <a:rPr lang="en-US" sz="1050" dirty="0">
                <a:solidFill>
                  <a:srgbClr val="000000"/>
                </a:solidFill>
                <a:effectLst/>
                <a:latin typeface="Courier New" panose="02070309020205020404" pitchFamily="49" charset="0"/>
                <a:ea typeface="等线" panose="02010600030101010101" pitchFamily="2" charset="-122"/>
              </a:rPr>
              <a:t>*      287 *        0 *         3 *         0 *        15 * 1544.8447 *  13450300 * 1521.0822 *         0 * </a:t>
            </a:r>
            <a:br>
              <a:rPr lang="en-US" sz="1050" dirty="0">
                <a:solidFill>
                  <a:srgbClr val="000000"/>
                </a:solidFill>
                <a:effectLst/>
                <a:latin typeface="Courier New" panose="02070309020205020404" pitchFamily="49" charset="0"/>
                <a:ea typeface="等线" panose="02010600030101010101" pitchFamily="2" charset="-122"/>
              </a:rPr>
            </a:br>
            <a:r>
              <a:rPr lang="en-US" sz="1050" dirty="0">
                <a:solidFill>
                  <a:srgbClr val="000000"/>
                </a:solidFill>
                <a:effectLst/>
                <a:latin typeface="Courier New" panose="02070309020205020404" pitchFamily="49" charset="0"/>
                <a:ea typeface="等线" panose="02010600030101010101" pitchFamily="2" charset="-122"/>
              </a:rPr>
              <a:t>*      311 *        0 *         2 *         0 *         5 * 1158.8057 *  13503100 * 1192.5220 *         0 * </a:t>
            </a:r>
            <a:br>
              <a:rPr lang="en-US" sz="1050" dirty="0">
                <a:solidFill>
                  <a:srgbClr val="000000"/>
                </a:solidFill>
                <a:effectLst/>
                <a:latin typeface="Courier New" panose="02070309020205020404" pitchFamily="49" charset="0"/>
                <a:ea typeface="等线" panose="02010600030101010101" pitchFamily="2" charset="-122"/>
              </a:rPr>
            </a:br>
            <a:r>
              <a:rPr lang="en-US" sz="1050" dirty="0">
                <a:solidFill>
                  <a:srgbClr val="000000"/>
                </a:solidFill>
                <a:effectLst/>
                <a:latin typeface="Courier New" panose="02070309020205020404" pitchFamily="49" charset="0"/>
                <a:ea typeface="等线" panose="02010600030101010101" pitchFamily="2" charset="-122"/>
              </a:rPr>
              <a:t>*      326 *        1 *         2 *        12 *         0 *         0 *         0 * 508.56788 *  14399800 * </a:t>
            </a:r>
            <a:br>
              <a:rPr lang="en-US" sz="1050" dirty="0">
                <a:solidFill>
                  <a:srgbClr val="000000"/>
                </a:solidFill>
                <a:effectLst/>
                <a:latin typeface="Courier New" panose="02070309020205020404" pitchFamily="49" charset="0"/>
                <a:ea typeface="等线" panose="02010600030101010101" pitchFamily="2" charset="-122"/>
              </a:rPr>
            </a:br>
            <a:r>
              <a:rPr lang="en-US" sz="1050" dirty="0">
                <a:solidFill>
                  <a:srgbClr val="000000"/>
                </a:solidFill>
                <a:effectLst/>
                <a:latin typeface="Courier New" panose="02070309020205020404" pitchFamily="49" charset="0"/>
                <a:ea typeface="等线" panose="02010600030101010101" pitchFamily="2" charset="-122"/>
              </a:rPr>
              <a:t>*      334 *        0 *         2 *        12 *         0 *         0 *         0 * 239.37276 *  14419600 * </a:t>
            </a:r>
            <a:br>
              <a:rPr lang="en-US" sz="1050" dirty="0">
                <a:solidFill>
                  <a:srgbClr val="000000"/>
                </a:solidFill>
                <a:effectLst/>
                <a:latin typeface="Courier New" panose="02070309020205020404" pitchFamily="49" charset="0"/>
                <a:ea typeface="等线" panose="02010600030101010101" pitchFamily="2" charset="-122"/>
              </a:rPr>
            </a:br>
            <a:r>
              <a:rPr lang="en-US" sz="1050" dirty="0">
                <a:solidFill>
                  <a:srgbClr val="000000"/>
                </a:solidFill>
                <a:effectLst/>
                <a:latin typeface="Courier New" panose="02070309020205020404" pitchFamily="49" charset="0"/>
                <a:ea typeface="等线" panose="02010600030101010101" pitchFamily="2" charset="-122"/>
              </a:rPr>
              <a:t>*      340 *        1 *         2 *        12 *         0 *         0 *         0 * 511.42262 *  14541100 * </a:t>
            </a:r>
            <a:br>
              <a:rPr lang="en-US" sz="1050" dirty="0">
                <a:solidFill>
                  <a:srgbClr val="000000"/>
                </a:solidFill>
                <a:effectLst/>
                <a:latin typeface="Courier New" panose="02070309020205020404" pitchFamily="49" charset="0"/>
                <a:ea typeface="等线" panose="02010600030101010101" pitchFamily="2" charset="-122"/>
              </a:rPr>
            </a:br>
            <a:r>
              <a:rPr lang="en-US" sz="1050" dirty="0">
                <a:solidFill>
                  <a:srgbClr val="000000"/>
                </a:solidFill>
                <a:effectLst/>
                <a:latin typeface="Courier New" panose="02070309020205020404" pitchFamily="49" charset="0"/>
                <a:ea typeface="等线" panose="02010600030101010101" pitchFamily="2" charset="-122"/>
              </a:rPr>
              <a:t>*      350 *        1 *         2 *        12 *         0 *         0 *         0 * 1015.8030 *  14572300 * </a:t>
            </a:r>
            <a:br>
              <a:rPr lang="en-US" sz="1050" dirty="0">
                <a:solidFill>
                  <a:srgbClr val="000000"/>
                </a:solidFill>
                <a:effectLst/>
                <a:latin typeface="Courier New" panose="02070309020205020404" pitchFamily="49" charset="0"/>
                <a:ea typeface="等线" panose="02010600030101010101" pitchFamily="2" charset="-122"/>
              </a:rPr>
            </a:br>
            <a:r>
              <a:rPr lang="en-US" sz="1050" dirty="0">
                <a:solidFill>
                  <a:srgbClr val="000000"/>
                </a:solidFill>
                <a:effectLst/>
                <a:latin typeface="Courier New" panose="02070309020205020404" pitchFamily="49" charset="0"/>
                <a:ea typeface="等线" panose="02010600030101010101" pitchFamily="2" charset="-122"/>
              </a:rPr>
              <a:t>*      407 *        1 *         3 *        12 *         0 *         0 *         0 * 180.78345 *         0 * </a:t>
            </a:r>
            <a:br>
              <a:rPr lang="en-US" sz="1050" dirty="0">
                <a:solidFill>
                  <a:srgbClr val="000000"/>
                </a:solidFill>
                <a:effectLst/>
                <a:latin typeface="Courier New" panose="02070309020205020404" pitchFamily="49" charset="0"/>
                <a:ea typeface="等线" panose="02010600030101010101" pitchFamily="2" charset="-122"/>
              </a:rPr>
            </a:br>
            <a:r>
              <a:rPr lang="en-US" sz="1050" dirty="0">
                <a:solidFill>
                  <a:srgbClr val="000000"/>
                </a:solidFill>
                <a:effectLst/>
                <a:latin typeface="Courier New" panose="02070309020205020404" pitchFamily="49" charset="0"/>
                <a:ea typeface="等线" panose="02010600030101010101" pitchFamily="2" charset="-122"/>
              </a:rPr>
              <a:t>*      414 *        1 *         2 *        12 *         0 *         0 *         0 * 169.04476 *  14419400 * </a:t>
            </a:r>
            <a:br>
              <a:rPr lang="en-US" sz="1050" dirty="0">
                <a:solidFill>
                  <a:srgbClr val="000000"/>
                </a:solidFill>
                <a:effectLst/>
                <a:latin typeface="Courier New" panose="02070309020205020404" pitchFamily="49" charset="0"/>
                <a:ea typeface="等线" panose="02010600030101010101" pitchFamily="2" charset="-122"/>
              </a:rPr>
            </a:br>
            <a:r>
              <a:rPr lang="en-US" sz="1050" dirty="0">
                <a:solidFill>
                  <a:srgbClr val="000000"/>
                </a:solidFill>
                <a:effectLst/>
                <a:latin typeface="Courier New" panose="02070309020205020404" pitchFamily="49" charset="0"/>
                <a:ea typeface="等线" panose="02010600030101010101" pitchFamily="2" charset="-122"/>
              </a:rPr>
              <a:t>*      419 *        1 *         3 *        12 *         0 *         0 *         0 * 317.17902 *         0 * </a:t>
            </a:r>
            <a:br>
              <a:rPr lang="en-US" sz="1050" dirty="0">
                <a:solidFill>
                  <a:srgbClr val="000000"/>
                </a:solidFill>
                <a:effectLst/>
                <a:latin typeface="Courier New" panose="02070309020205020404" pitchFamily="49" charset="0"/>
                <a:ea typeface="等线" panose="02010600030101010101" pitchFamily="2" charset="-122"/>
              </a:rPr>
            </a:br>
            <a:r>
              <a:rPr lang="en-US" sz="1050" dirty="0">
                <a:solidFill>
                  <a:srgbClr val="000000"/>
                </a:solidFill>
                <a:effectLst/>
                <a:latin typeface="Courier New" panose="02070309020205020404" pitchFamily="49" charset="0"/>
                <a:ea typeface="等线" panose="02010600030101010101" pitchFamily="2" charset="-122"/>
              </a:rPr>
              <a:t>*      424 *        0 *         2 *        12 *         0 *         0 *         0 * 530.70075 *  14409900 * </a:t>
            </a:r>
            <a:br>
              <a:rPr lang="en-US" sz="1050" dirty="0">
                <a:solidFill>
                  <a:srgbClr val="000000"/>
                </a:solidFill>
                <a:effectLst/>
                <a:latin typeface="Courier New" panose="02070309020205020404" pitchFamily="49" charset="0"/>
                <a:ea typeface="等线" panose="02010600030101010101" pitchFamily="2" charset="-122"/>
              </a:rPr>
            </a:br>
            <a:r>
              <a:rPr lang="en-US" sz="1050" dirty="0">
                <a:solidFill>
                  <a:srgbClr val="000000"/>
                </a:solidFill>
                <a:effectLst/>
                <a:latin typeface="Courier New" panose="02070309020205020404" pitchFamily="49" charset="0"/>
                <a:ea typeface="等线" panose="02010600030101010101" pitchFamily="2" charset="-122"/>
              </a:rPr>
              <a:t>*      478 *        0 *         2 *        12 *         0 *         0 *         0 * 1100.5487 *  14410900 * </a:t>
            </a:r>
            <a:br>
              <a:rPr lang="en-US" sz="1050" dirty="0">
                <a:solidFill>
                  <a:srgbClr val="000000"/>
                </a:solidFill>
                <a:effectLst/>
                <a:latin typeface="Courier New" panose="02070309020205020404" pitchFamily="49" charset="0"/>
                <a:ea typeface="等线" panose="02010600030101010101" pitchFamily="2" charset="-122"/>
              </a:rPr>
            </a:br>
            <a:r>
              <a:rPr lang="en-US" sz="1050" dirty="0">
                <a:solidFill>
                  <a:srgbClr val="000000"/>
                </a:solidFill>
                <a:effectLst/>
                <a:latin typeface="Courier New" panose="02070309020205020404" pitchFamily="49" charset="0"/>
                <a:ea typeface="等线" panose="02010600030101010101" pitchFamily="2" charset="-122"/>
              </a:rPr>
              <a:t>*      482 *        0 *         2 *        12 *         0 *         0 *         0 * 494.31881 *  14411300 * </a:t>
            </a:r>
            <a:br>
              <a:rPr lang="en-US" sz="1050" dirty="0">
                <a:solidFill>
                  <a:srgbClr val="000000"/>
                </a:solidFill>
                <a:effectLst/>
                <a:latin typeface="Courier New" panose="02070309020205020404" pitchFamily="49" charset="0"/>
                <a:ea typeface="等线" panose="02010600030101010101" pitchFamily="2" charset="-122"/>
              </a:rPr>
            </a:br>
            <a:r>
              <a:rPr lang="en-US" sz="1050" dirty="0">
                <a:solidFill>
                  <a:srgbClr val="000000"/>
                </a:solidFill>
                <a:effectLst/>
                <a:latin typeface="Courier New" panose="02070309020205020404" pitchFamily="49" charset="0"/>
                <a:ea typeface="等线" panose="02010600030101010101" pitchFamily="2" charset="-122"/>
              </a:rPr>
              <a:t>*      512 *        1 *         2 *        12 *         0 *         0 *         0 * 167.76035 *         0 * </a:t>
            </a:r>
            <a:br>
              <a:rPr lang="en-US" sz="1050" dirty="0">
                <a:solidFill>
                  <a:srgbClr val="000000"/>
                </a:solidFill>
                <a:effectLst/>
                <a:latin typeface="Courier New" panose="02070309020205020404" pitchFamily="49" charset="0"/>
                <a:ea typeface="等线" panose="02010600030101010101" pitchFamily="2" charset="-122"/>
              </a:rPr>
            </a:br>
            <a:r>
              <a:rPr lang="en-US" sz="1050" dirty="0">
                <a:solidFill>
                  <a:srgbClr val="000000"/>
                </a:solidFill>
                <a:effectLst/>
                <a:latin typeface="Courier New" panose="02070309020205020404" pitchFamily="49" charset="0"/>
                <a:ea typeface="等线" panose="02010600030101010101" pitchFamily="2" charset="-122"/>
              </a:rPr>
              <a:t>*      526 *        0 *         2 *        12 *         0 *         0 *         0 * 234.63788 *  14399600 * </a:t>
            </a:r>
            <a:br>
              <a:rPr lang="en-US" sz="1050" dirty="0">
                <a:solidFill>
                  <a:srgbClr val="000000"/>
                </a:solidFill>
                <a:effectLst/>
                <a:latin typeface="Courier New" panose="02070309020205020404" pitchFamily="49" charset="0"/>
                <a:ea typeface="等线" panose="02010600030101010101" pitchFamily="2" charset="-122"/>
              </a:rPr>
            </a:br>
            <a:r>
              <a:rPr lang="en-US" sz="1050" dirty="0">
                <a:solidFill>
                  <a:srgbClr val="000000"/>
                </a:solidFill>
                <a:effectLst/>
                <a:latin typeface="Courier New" panose="02070309020205020404" pitchFamily="49" charset="0"/>
                <a:ea typeface="等线" panose="02010600030101010101" pitchFamily="2" charset="-122"/>
              </a:rPr>
              <a:t>*      543 *        0 *         3 *         0 *         8 * 733.75988 *  13459400 * 741.83856 *         0 * </a:t>
            </a:r>
            <a:br>
              <a:rPr lang="en-US" sz="1050" dirty="0">
                <a:solidFill>
                  <a:srgbClr val="000000"/>
                </a:solidFill>
                <a:effectLst/>
                <a:latin typeface="Courier New" panose="02070309020205020404" pitchFamily="49" charset="0"/>
                <a:ea typeface="等线" panose="02010600030101010101" pitchFamily="2" charset="-122"/>
              </a:rPr>
            </a:br>
            <a:r>
              <a:rPr lang="en-US" sz="1050" dirty="0">
                <a:solidFill>
                  <a:srgbClr val="000000"/>
                </a:solidFill>
                <a:effectLst/>
                <a:latin typeface="Courier New" panose="02070309020205020404" pitchFamily="49" charset="0"/>
                <a:ea typeface="等线" panose="02010600030101010101" pitchFamily="2" charset="-122"/>
              </a:rPr>
              <a:t>*      544 *        0 *         2 *        12 *         0 *         0 *         0 * 316.47844 *         0 * </a:t>
            </a:r>
            <a:br>
              <a:rPr lang="en-US" sz="1050" dirty="0">
                <a:solidFill>
                  <a:srgbClr val="000000"/>
                </a:solidFill>
                <a:effectLst/>
                <a:latin typeface="Courier New" panose="02070309020205020404" pitchFamily="49" charset="0"/>
                <a:ea typeface="等线" panose="02010600030101010101" pitchFamily="2" charset="-122"/>
              </a:rPr>
            </a:br>
            <a:r>
              <a:rPr lang="en-US" sz="1050" dirty="0">
                <a:solidFill>
                  <a:srgbClr val="000000"/>
                </a:solidFill>
                <a:effectLst/>
                <a:latin typeface="Courier New" panose="02070309020205020404" pitchFamily="49" charset="0"/>
                <a:ea typeface="等线" panose="02010600030101010101" pitchFamily="2" charset="-122"/>
              </a:rPr>
              <a:t>*      567 *        1 *         2 *        12 *         0 *         0 *         0 * 512.08596 *  14396400 * </a:t>
            </a:r>
            <a:br>
              <a:rPr lang="en-US" sz="1050" dirty="0">
                <a:solidFill>
                  <a:srgbClr val="000000"/>
                </a:solidFill>
                <a:effectLst/>
                <a:latin typeface="Courier New" panose="02070309020205020404" pitchFamily="49" charset="0"/>
                <a:ea typeface="等线" panose="02010600030101010101" pitchFamily="2" charset="-122"/>
              </a:rPr>
            </a:br>
            <a:r>
              <a:rPr lang="en-US" sz="1050" dirty="0">
                <a:solidFill>
                  <a:srgbClr val="000000"/>
                </a:solidFill>
                <a:effectLst/>
                <a:latin typeface="Courier New" panose="02070309020205020404" pitchFamily="49" charset="0"/>
                <a:ea typeface="等线" panose="02010600030101010101" pitchFamily="2" charset="-122"/>
              </a:rPr>
              <a:t>Type &lt;CR&gt; to continue or q to quit ==&gt;</a:t>
            </a:r>
            <a:endParaRPr lang="en-US" sz="1000" dirty="0">
              <a:effectLst/>
              <a:latin typeface="Calibri" panose="020F0502020204030204" pitchFamily="34" charset="0"/>
              <a:ea typeface="等线" panose="02010600030101010101" pitchFamily="2" charset="-122"/>
            </a:endParaRPr>
          </a:p>
        </p:txBody>
      </p:sp>
    </p:spTree>
    <p:extLst>
      <p:ext uri="{BB962C8B-B14F-4D97-AF65-F5344CB8AC3E}">
        <p14:creationId xmlns:p14="http://schemas.microsoft.com/office/powerpoint/2010/main" val="3261155217"/>
      </p:ext>
    </p:extLst>
  </p:cSld>
  <p:clrMapOvr>
    <a:masterClrMapping/>
  </p:clrMapOvr>
</p:sld>
</file>

<file path=ppt/slides/slide5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AFF34742-82B9-4108-AACB-9A6CEF43F95D}"/>
              </a:ext>
            </a:extLst>
          </p:cNvPr>
          <p:cNvSpPr txBox="1"/>
          <p:nvPr/>
        </p:nvSpPr>
        <p:spPr>
          <a:xfrm>
            <a:off x="0" y="0"/>
            <a:ext cx="9144000" cy="4031873"/>
          </a:xfrm>
          <a:prstGeom prst="rect">
            <a:avLst/>
          </a:prstGeom>
          <a:noFill/>
        </p:spPr>
        <p:txBody>
          <a:bodyPr wrap="square">
            <a:spAutoFit/>
          </a:bodyPr>
          <a:lstStyle/>
          <a:p>
            <a:pPr marL="0" marR="0">
              <a:spcBef>
                <a:spcPts val="0"/>
              </a:spcBef>
              <a:spcAft>
                <a:spcPts val="0"/>
              </a:spcAft>
            </a:pPr>
            <a:r>
              <a:rPr lang="en-US" sz="1600" dirty="0">
                <a:solidFill>
                  <a:srgbClr val="000000"/>
                </a:solidFill>
                <a:effectLst/>
                <a:latin typeface="Calibri" panose="020F0502020204030204" pitchFamily="34" charset="0"/>
                <a:ea typeface="等线" panose="02010600030101010101" pitchFamily="2" charset="-122"/>
              </a:rPr>
              <a:t>"id" starts counting from 0, DSSDs come first and SSDs (including our PIN detectors and your germaniums) second, and the numbering otherwise follows the order of the </a:t>
            </a:r>
            <a:r>
              <a:rPr lang="en-US" sz="1600" dirty="0" err="1">
                <a:solidFill>
                  <a:srgbClr val="000000"/>
                </a:solidFill>
                <a:effectLst/>
                <a:latin typeface="Calibri" panose="020F0502020204030204" pitchFamily="34" charset="0"/>
                <a:ea typeface="等线" panose="02010600030101010101" pitchFamily="2" charset="-122"/>
              </a:rPr>
              <a:t>setup.json</a:t>
            </a:r>
            <a:r>
              <a:rPr lang="en-US" sz="1600" dirty="0">
                <a:solidFill>
                  <a:srgbClr val="000000"/>
                </a:solidFill>
                <a:effectLst/>
                <a:latin typeface="Calibri" panose="020F0502020204030204" pitchFamily="34" charset="0"/>
                <a:ea typeface="等线" panose="02010600030101010101" pitchFamily="2" charset="-122"/>
              </a:rPr>
              <a:t> file, so we have</a:t>
            </a:r>
            <a:endParaRPr lang="en-US" sz="1600" dirty="0">
              <a:effectLst/>
              <a:latin typeface="Calibri" panose="020F0502020204030204" pitchFamily="34" charset="0"/>
              <a:ea typeface="等线" panose="02010600030101010101" pitchFamily="2" charset="-122"/>
            </a:endParaRPr>
          </a:p>
          <a:p>
            <a:pPr marL="342900" marR="0" lvl="0" indent="-342900">
              <a:spcBef>
                <a:spcPts val="0"/>
              </a:spcBef>
              <a:spcAft>
                <a:spcPts val="0"/>
              </a:spcAft>
              <a:buSzPts val="1000"/>
              <a:buFont typeface="Symbol" panose="05050102010706020507" pitchFamily="18" charset="2"/>
              <a:buChar char=""/>
              <a:tabLst>
                <a:tab pos="457200" algn="l"/>
              </a:tabLst>
            </a:pPr>
            <a:r>
              <a:rPr lang="en-US" sz="1600" dirty="0">
                <a:solidFill>
                  <a:srgbClr val="000000"/>
                </a:solidFill>
                <a:effectLst/>
                <a:latin typeface="Calibri" panose="020F0502020204030204" pitchFamily="34" charset="0"/>
                <a:ea typeface="等线" panose="02010600030101010101" pitchFamily="2" charset="-122"/>
              </a:rPr>
              <a:t>id=0 -- U1</a:t>
            </a:r>
          </a:p>
          <a:p>
            <a:pPr marL="342900" marR="0" lvl="0" indent="-342900">
              <a:spcBef>
                <a:spcPts val="0"/>
              </a:spcBef>
              <a:spcAft>
                <a:spcPts val="0"/>
              </a:spcAft>
              <a:buSzPts val="1000"/>
              <a:buFont typeface="Symbol" panose="05050102010706020507" pitchFamily="18" charset="2"/>
              <a:buChar char=""/>
              <a:tabLst>
                <a:tab pos="457200" algn="l"/>
              </a:tabLst>
            </a:pPr>
            <a:r>
              <a:rPr lang="en-US" sz="1600" dirty="0">
                <a:solidFill>
                  <a:srgbClr val="000000"/>
                </a:solidFill>
                <a:effectLst/>
                <a:latin typeface="Calibri" panose="020F0502020204030204" pitchFamily="34" charset="0"/>
                <a:ea typeface="等线" panose="02010600030101010101" pitchFamily="2" charset="-122"/>
              </a:rPr>
              <a:t>id=1 -- U2</a:t>
            </a:r>
          </a:p>
          <a:p>
            <a:pPr marL="342900" marR="0" lvl="0" indent="-342900">
              <a:spcBef>
                <a:spcPts val="0"/>
              </a:spcBef>
              <a:spcAft>
                <a:spcPts val="0"/>
              </a:spcAft>
              <a:buSzPts val="1000"/>
              <a:buFont typeface="Symbol" panose="05050102010706020507" pitchFamily="18" charset="2"/>
              <a:buChar char=""/>
              <a:tabLst>
                <a:tab pos="457200" algn="l"/>
              </a:tabLst>
            </a:pPr>
            <a:r>
              <a:rPr lang="en-US" sz="1600" dirty="0">
                <a:solidFill>
                  <a:srgbClr val="000000"/>
                </a:solidFill>
                <a:effectLst/>
                <a:latin typeface="Calibri" panose="020F0502020204030204" pitchFamily="34" charset="0"/>
                <a:ea typeface="等线" panose="02010600030101010101" pitchFamily="2" charset="-122"/>
              </a:rPr>
              <a:t>...</a:t>
            </a:r>
          </a:p>
          <a:p>
            <a:pPr marL="342900" marR="0" lvl="0" indent="-342900">
              <a:spcBef>
                <a:spcPts val="0"/>
              </a:spcBef>
              <a:spcAft>
                <a:spcPts val="0"/>
              </a:spcAft>
              <a:buSzPts val="1000"/>
              <a:buFont typeface="Symbol" panose="05050102010706020507" pitchFamily="18" charset="2"/>
              <a:buChar char=""/>
              <a:tabLst>
                <a:tab pos="457200" algn="l"/>
              </a:tabLst>
            </a:pPr>
            <a:r>
              <a:rPr lang="en-US" sz="1600" dirty="0">
                <a:solidFill>
                  <a:srgbClr val="000000"/>
                </a:solidFill>
                <a:effectLst/>
                <a:latin typeface="Calibri" panose="020F0502020204030204" pitchFamily="34" charset="0"/>
                <a:ea typeface="等线" panose="02010600030101010101" pitchFamily="2" charset="-122"/>
              </a:rPr>
              <a:t>id=5 -- U6</a:t>
            </a:r>
          </a:p>
          <a:p>
            <a:pPr marL="342900" marR="0" lvl="0" indent="-342900">
              <a:spcBef>
                <a:spcPts val="0"/>
              </a:spcBef>
              <a:spcAft>
                <a:spcPts val="0"/>
              </a:spcAft>
              <a:buSzPts val="1000"/>
              <a:buFont typeface="Symbol" panose="05050102010706020507" pitchFamily="18" charset="2"/>
              <a:buChar char=""/>
              <a:tabLst>
                <a:tab pos="457200" algn="l"/>
              </a:tabLst>
            </a:pPr>
            <a:r>
              <a:rPr lang="en-US" sz="1600" dirty="0">
                <a:solidFill>
                  <a:srgbClr val="000000"/>
                </a:solidFill>
                <a:effectLst/>
                <a:latin typeface="Calibri" panose="020F0502020204030204" pitchFamily="34" charset="0"/>
                <a:ea typeface="等线" panose="02010600030101010101" pitchFamily="2" charset="-122"/>
              </a:rPr>
              <a:t>id=6 -- P1</a:t>
            </a:r>
          </a:p>
          <a:p>
            <a:pPr marL="342900" marR="0" lvl="0" indent="-342900">
              <a:spcBef>
                <a:spcPts val="0"/>
              </a:spcBef>
              <a:spcAft>
                <a:spcPts val="0"/>
              </a:spcAft>
              <a:buSzPts val="1000"/>
              <a:buFont typeface="Symbol" panose="05050102010706020507" pitchFamily="18" charset="2"/>
              <a:buChar char=""/>
              <a:tabLst>
                <a:tab pos="457200" algn="l"/>
              </a:tabLst>
            </a:pPr>
            <a:r>
              <a:rPr lang="en-US" sz="1600" dirty="0">
                <a:solidFill>
                  <a:srgbClr val="000000"/>
                </a:solidFill>
                <a:effectLst/>
                <a:latin typeface="Calibri" panose="020F0502020204030204" pitchFamily="34" charset="0"/>
                <a:ea typeface="等线" panose="02010600030101010101" pitchFamily="2" charset="-122"/>
              </a:rPr>
              <a:t>id=7 -- P2</a:t>
            </a:r>
          </a:p>
          <a:p>
            <a:pPr marL="342900" marR="0" lvl="0" indent="-342900">
              <a:spcBef>
                <a:spcPts val="0"/>
              </a:spcBef>
              <a:spcAft>
                <a:spcPts val="0"/>
              </a:spcAft>
              <a:buSzPts val="1000"/>
              <a:buFont typeface="Symbol" panose="05050102010706020507" pitchFamily="18" charset="2"/>
              <a:buChar char=""/>
              <a:tabLst>
                <a:tab pos="457200" algn="l"/>
              </a:tabLst>
            </a:pPr>
            <a:r>
              <a:rPr lang="en-US" sz="1600" dirty="0">
                <a:solidFill>
                  <a:srgbClr val="000000"/>
                </a:solidFill>
                <a:effectLst/>
                <a:latin typeface="Calibri" panose="020F0502020204030204" pitchFamily="34" charset="0"/>
                <a:ea typeface="等线" panose="02010600030101010101" pitchFamily="2" charset="-122"/>
              </a:rPr>
              <a:t>...</a:t>
            </a:r>
          </a:p>
          <a:p>
            <a:pPr marL="342900" marR="0" lvl="0" indent="-342900">
              <a:spcBef>
                <a:spcPts val="0"/>
              </a:spcBef>
              <a:spcAft>
                <a:spcPts val="0"/>
              </a:spcAft>
              <a:buSzPts val="1000"/>
              <a:buFont typeface="Symbol" panose="05050102010706020507" pitchFamily="18" charset="2"/>
              <a:buChar char=""/>
              <a:tabLst>
                <a:tab pos="457200" algn="l"/>
              </a:tabLst>
            </a:pPr>
            <a:r>
              <a:rPr lang="en-US" sz="1600" dirty="0">
                <a:solidFill>
                  <a:srgbClr val="000000"/>
                </a:solidFill>
                <a:effectLst/>
                <a:latin typeface="Calibri" panose="020F0502020204030204" pitchFamily="34" charset="0"/>
                <a:ea typeface="等线" panose="02010600030101010101" pitchFamily="2" charset="-122"/>
              </a:rPr>
              <a:t>id=11 -- P6</a:t>
            </a:r>
          </a:p>
          <a:p>
            <a:pPr marL="342900" marR="0" lvl="0" indent="-342900">
              <a:spcBef>
                <a:spcPts val="0"/>
              </a:spcBef>
              <a:spcAft>
                <a:spcPts val="0"/>
              </a:spcAft>
              <a:buSzPts val="1000"/>
              <a:buFont typeface="Symbol" panose="05050102010706020507" pitchFamily="18" charset="2"/>
              <a:buChar char=""/>
              <a:tabLst>
                <a:tab pos="457200" algn="l"/>
              </a:tabLst>
            </a:pPr>
            <a:r>
              <a:rPr lang="en-US" sz="1600" dirty="0">
                <a:solidFill>
                  <a:srgbClr val="000000"/>
                </a:solidFill>
                <a:effectLst/>
                <a:latin typeface="Calibri" panose="020F0502020204030204" pitchFamily="34" charset="0"/>
                <a:ea typeface="等线" panose="02010600030101010101" pitchFamily="2" charset="-122"/>
              </a:rPr>
              <a:t>id=12 -- G1</a:t>
            </a:r>
          </a:p>
          <a:p>
            <a:pPr marL="342900" marR="0" lvl="0" indent="-342900">
              <a:spcBef>
                <a:spcPts val="0"/>
              </a:spcBef>
              <a:spcAft>
                <a:spcPts val="0"/>
              </a:spcAft>
              <a:buSzPts val="1000"/>
              <a:buFont typeface="Symbol" panose="05050102010706020507" pitchFamily="18" charset="2"/>
              <a:buChar char=""/>
              <a:tabLst>
                <a:tab pos="457200" algn="l"/>
              </a:tabLst>
            </a:pPr>
            <a:r>
              <a:rPr lang="en-US" sz="1600" dirty="0">
                <a:solidFill>
                  <a:srgbClr val="000000"/>
                </a:solidFill>
                <a:effectLst/>
                <a:latin typeface="Calibri" panose="020F0502020204030204" pitchFamily="34" charset="0"/>
                <a:ea typeface="等线" panose="02010600030101010101" pitchFamily="2" charset="-122"/>
              </a:rPr>
              <a:t>id=13 -- G2</a:t>
            </a:r>
          </a:p>
          <a:p>
            <a:pPr marL="0" marR="0">
              <a:spcBef>
                <a:spcPts val="0"/>
              </a:spcBef>
              <a:spcAft>
                <a:spcPts val="0"/>
              </a:spcAft>
            </a:pPr>
            <a:r>
              <a:rPr lang="en-US" sz="1600" dirty="0">
                <a:solidFill>
                  <a:srgbClr val="000000"/>
                </a:solidFill>
                <a:effectLst/>
                <a:latin typeface="Calibri" panose="020F0502020204030204" pitchFamily="34" charset="0"/>
                <a:ea typeface="等线" panose="02010600030101010101" pitchFamily="2" charset="-122"/>
              </a:rPr>
              <a:t>One cannot easily manipulate sorted data in the same way one would manipulate unpacked data, unfortunately.</a:t>
            </a:r>
            <a:endParaRPr lang="en-US" sz="1600" dirty="0">
              <a:effectLst/>
              <a:latin typeface="Calibri" panose="020F0502020204030204" pitchFamily="34" charset="0"/>
              <a:ea typeface="等线" panose="02010600030101010101" pitchFamily="2" charset="-122"/>
            </a:endParaRPr>
          </a:p>
          <a:p>
            <a:pPr marL="0" marR="0">
              <a:spcBef>
                <a:spcPts val="0"/>
              </a:spcBef>
              <a:spcAft>
                <a:spcPts val="0"/>
              </a:spcAft>
            </a:pPr>
            <a:r>
              <a:rPr lang="en-US" sz="1600" dirty="0">
                <a:solidFill>
                  <a:srgbClr val="000000"/>
                </a:solidFill>
                <a:effectLst/>
                <a:latin typeface="Calibri" panose="020F0502020204030204" pitchFamily="34" charset="0"/>
                <a:ea typeface="等线" panose="02010600030101010101" pitchFamily="2" charset="-122"/>
              </a:rPr>
              <a:t>The reason for this is that sorted data is expected to be reduced further in various user-specified analyses which </a:t>
            </a:r>
            <a:r>
              <a:rPr lang="en-US" sz="1600" dirty="0" err="1">
                <a:solidFill>
                  <a:srgbClr val="000000"/>
                </a:solidFill>
                <a:effectLst/>
                <a:latin typeface="Calibri" panose="020F0502020204030204" pitchFamily="34" charset="0"/>
                <a:ea typeface="等线" panose="02010600030101010101" pitchFamily="2" charset="-122"/>
              </a:rPr>
              <a:t>utilise</a:t>
            </a:r>
            <a:r>
              <a:rPr lang="en-US" sz="1600" dirty="0">
                <a:solidFill>
                  <a:srgbClr val="000000"/>
                </a:solidFill>
                <a:effectLst/>
                <a:latin typeface="Calibri" panose="020F0502020204030204" pitchFamily="34" charset="0"/>
                <a:ea typeface="等线" panose="02010600030101010101" pitchFamily="2" charset="-122"/>
              </a:rPr>
              <a:t> </a:t>
            </a:r>
            <a:r>
              <a:rPr lang="en-US" sz="1600" dirty="0" err="1">
                <a:solidFill>
                  <a:srgbClr val="000000"/>
                </a:solidFill>
                <a:effectLst/>
                <a:latin typeface="Calibri" panose="020F0502020204030204" pitchFamily="34" charset="0"/>
                <a:ea typeface="等线" panose="02010600030101010101" pitchFamily="2" charset="-122"/>
              </a:rPr>
              <a:t>AUSAlib</a:t>
            </a:r>
            <a:r>
              <a:rPr lang="en-US" sz="1600" dirty="0">
                <a:solidFill>
                  <a:srgbClr val="000000"/>
                </a:solidFill>
                <a:effectLst/>
                <a:latin typeface="Calibri" panose="020F0502020204030204" pitchFamily="34" charset="0"/>
                <a:ea typeface="等线" panose="02010600030101010101" pitchFamily="2" charset="-122"/>
              </a:rPr>
              <a:t>.</a:t>
            </a:r>
            <a:endParaRPr lang="en-US" sz="1600" dirty="0">
              <a:effectLst/>
              <a:latin typeface="Calibri" panose="020F0502020204030204" pitchFamily="34" charset="0"/>
              <a:ea typeface="等线" panose="02010600030101010101" pitchFamily="2" charset="-122"/>
            </a:endParaRPr>
          </a:p>
        </p:txBody>
      </p:sp>
    </p:spTree>
    <p:extLst>
      <p:ext uri="{BB962C8B-B14F-4D97-AF65-F5344CB8AC3E}">
        <p14:creationId xmlns:p14="http://schemas.microsoft.com/office/powerpoint/2010/main" val="2171095385"/>
      </p:ext>
    </p:extLst>
  </p:cSld>
  <p:clrMapOvr>
    <a:masterClrMapping/>
  </p:clrMapOvr>
</p:sld>
</file>

<file path=ppt/slides/slide5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Box 5">
            <a:extLst>
              <a:ext uri="{FF2B5EF4-FFF2-40B4-BE49-F238E27FC236}">
                <a16:creationId xmlns:a16="http://schemas.microsoft.com/office/drawing/2014/main" id="{526569E8-72C1-44E3-B329-28FE33B5A54A}"/>
              </a:ext>
            </a:extLst>
          </p:cNvPr>
          <p:cNvSpPr txBox="1"/>
          <p:nvPr/>
        </p:nvSpPr>
        <p:spPr>
          <a:xfrm>
            <a:off x="0" y="0"/>
            <a:ext cx="9144000" cy="6740307"/>
          </a:xfrm>
          <a:prstGeom prst="rect">
            <a:avLst/>
          </a:prstGeom>
          <a:noFill/>
        </p:spPr>
        <p:txBody>
          <a:bodyPr wrap="square">
            <a:spAutoFit/>
          </a:bodyPr>
          <a:lstStyle/>
          <a:p>
            <a:r>
              <a:rPr lang="en-US" sz="2000" b="1" dirty="0" err="1">
                <a:solidFill>
                  <a:srgbClr val="000000"/>
                </a:solidFill>
                <a:effectLst/>
                <a:latin typeface="Calibri" panose="020F0502020204030204" pitchFamily="34" charset="0"/>
                <a:ea typeface="等线" panose="02010600030101010101" pitchFamily="2" charset="-122"/>
              </a:rPr>
              <a:t>AUSAlib</a:t>
            </a:r>
            <a:br>
              <a:rPr lang="en-US" sz="1600" dirty="0">
                <a:solidFill>
                  <a:srgbClr val="000000"/>
                </a:solidFill>
                <a:effectLst/>
                <a:latin typeface="Calibri" panose="020F0502020204030204" pitchFamily="34" charset="0"/>
                <a:ea typeface="等线" panose="02010600030101010101" pitchFamily="2" charset="-122"/>
              </a:rPr>
            </a:br>
            <a:r>
              <a:rPr lang="en-US" sz="1600" dirty="0">
                <a:solidFill>
                  <a:srgbClr val="000000"/>
                </a:solidFill>
                <a:effectLst/>
                <a:latin typeface="Calibri" panose="020F0502020204030204" pitchFamily="34" charset="0"/>
                <a:ea typeface="等线" panose="02010600030101010101" pitchFamily="2" charset="-122"/>
              </a:rPr>
              <a:t>It might very well be the case that, for you, setting up an </a:t>
            </a:r>
            <a:r>
              <a:rPr lang="en-US" sz="1600" dirty="0" err="1">
                <a:solidFill>
                  <a:srgbClr val="000000"/>
                </a:solidFill>
                <a:effectLst/>
                <a:latin typeface="Calibri" panose="020F0502020204030204" pitchFamily="34" charset="0"/>
                <a:ea typeface="等线" panose="02010600030101010101" pitchFamily="2" charset="-122"/>
              </a:rPr>
              <a:t>AUSAlib</a:t>
            </a:r>
            <a:r>
              <a:rPr lang="en-US" sz="1600" dirty="0">
                <a:solidFill>
                  <a:srgbClr val="000000"/>
                </a:solidFill>
                <a:effectLst/>
                <a:latin typeface="Calibri" panose="020F0502020204030204" pitchFamily="34" charset="0"/>
                <a:ea typeface="等线" panose="02010600030101010101" pitchFamily="2" charset="-122"/>
              </a:rPr>
              <a:t> analysis is to "</a:t>
            </a:r>
            <a:r>
              <a:rPr lang="en-US" sz="1600" dirty="0" err="1">
                <a:solidFill>
                  <a:srgbClr val="000000"/>
                </a:solidFill>
                <a:effectLst/>
                <a:latin typeface="Calibri" panose="020F0502020204030204" pitchFamily="34" charset="0"/>
                <a:ea typeface="等线" panose="02010600030101010101" pitchFamily="2" charset="-122"/>
              </a:rPr>
              <a:t>gå</a:t>
            </a:r>
            <a:r>
              <a:rPr lang="en-US" sz="1600" dirty="0">
                <a:solidFill>
                  <a:srgbClr val="000000"/>
                </a:solidFill>
                <a:effectLst/>
                <a:latin typeface="Calibri" panose="020F0502020204030204" pitchFamily="34" charset="0"/>
                <a:ea typeface="等线" panose="02010600030101010101" pitchFamily="2" charset="-122"/>
              </a:rPr>
              <a:t> over </a:t>
            </a:r>
            <a:r>
              <a:rPr lang="en-US" sz="1600" dirty="0" err="1">
                <a:solidFill>
                  <a:srgbClr val="000000"/>
                </a:solidFill>
                <a:effectLst/>
                <a:latin typeface="Calibri" panose="020F0502020204030204" pitchFamily="34" charset="0"/>
                <a:ea typeface="等线" panose="02010600030101010101" pitchFamily="2" charset="-122"/>
              </a:rPr>
              <a:t>åen</a:t>
            </a:r>
            <a:r>
              <a:rPr lang="en-US" sz="1600" dirty="0">
                <a:solidFill>
                  <a:srgbClr val="000000"/>
                </a:solidFill>
                <a:effectLst/>
                <a:latin typeface="Calibri" panose="020F0502020204030204" pitchFamily="34" charset="0"/>
                <a:ea typeface="等线" panose="02010600030101010101" pitchFamily="2" charset="-122"/>
              </a:rPr>
              <a:t> </a:t>
            </a:r>
            <a:r>
              <a:rPr lang="en-US" sz="1600" dirty="0" err="1">
                <a:solidFill>
                  <a:srgbClr val="000000"/>
                </a:solidFill>
                <a:effectLst/>
                <a:latin typeface="Calibri" panose="020F0502020204030204" pitchFamily="34" charset="0"/>
                <a:ea typeface="等线" panose="02010600030101010101" pitchFamily="2" charset="-122"/>
              </a:rPr>
              <a:t>efter</a:t>
            </a:r>
            <a:r>
              <a:rPr lang="en-US" sz="1600" dirty="0">
                <a:solidFill>
                  <a:srgbClr val="000000"/>
                </a:solidFill>
                <a:effectLst/>
                <a:latin typeface="Calibri" panose="020F0502020204030204" pitchFamily="34" charset="0"/>
                <a:ea typeface="等线" panose="02010600030101010101" pitchFamily="2" charset="-122"/>
              </a:rPr>
              <a:t> </a:t>
            </a:r>
            <a:r>
              <a:rPr lang="en-US" sz="1600" dirty="0" err="1">
                <a:solidFill>
                  <a:srgbClr val="000000"/>
                </a:solidFill>
                <a:effectLst/>
                <a:latin typeface="Calibri" panose="020F0502020204030204" pitchFamily="34" charset="0"/>
                <a:ea typeface="等线" panose="02010600030101010101" pitchFamily="2" charset="-122"/>
              </a:rPr>
              <a:t>vand</a:t>
            </a:r>
            <a:r>
              <a:rPr lang="en-US" sz="1600" dirty="0">
                <a:solidFill>
                  <a:srgbClr val="000000"/>
                </a:solidFill>
                <a:effectLst/>
                <a:latin typeface="Calibri" panose="020F0502020204030204" pitchFamily="34" charset="0"/>
                <a:ea typeface="等线" panose="02010600030101010101" pitchFamily="2" charset="-122"/>
              </a:rPr>
              <a:t>"</a:t>
            </a:r>
          </a:p>
          <a:p>
            <a:pPr marL="0" marR="0">
              <a:spcBef>
                <a:spcPts val="0"/>
              </a:spcBef>
              <a:spcAft>
                <a:spcPts val="1200"/>
              </a:spcAft>
            </a:pPr>
            <a:r>
              <a:rPr lang="en-US" sz="1600" dirty="0">
                <a:solidFill>
                  <a:srgbClr val="000000"/>
                </a:solidFill>
                <a:effectLst/>
                <a:latin typeface="Calibri" panose="020F0502020204030204" pitchFamily="34" charset="0"/>
                <a:ea typeface="等线" panose="02010600030101010101" pitchFamily="2" charset="-122"/>
              </a:rPr>
              <a:t>so, please, let me know if there is anything in particular you are trying to extract from the data, and I may be able to save you a lot of time!</a:t>
            </a:r>
            <a:endParaRPr lang="en-US" sz="1600" dirty="0">
              <a:effectLst/>
              <a:latin typeface="Calibri" panose="020F0502020204030204" pitchFamily="34" charset="0"/>
              <a:ea typeface="等线" panose="02010600030101010101" pitchFamily="2" charset="-122"/>
            </a:endParaRPr>
          </a:p>
          <a:p>
            <a:pPr marL="0" marR="0">
              <a:spcBef>
                <a:spcPts val="0"/>
              </a:spcBef>
              <a:spcAft>
                <a:spcPts val="0"/>
              </a:spcAft>
            </a:pPr>
            <a:r>
              <a:rPr lang="en-US" sz="1600" dirty="0">
                <a:solidFill>
                  <a:srgbClr val="000000"/>
                </a:solidFill>
                <a:effectLst/>
                <a:latin typeface="Calibri" panose="020F0502020204030204" pitchFamily="34" charset="0"/>
                <a:ea typeface="等线" panose="02010600030101010101" pitchFamily="2" charset="-122"/>
              </a:rPr>
              <a:t>If, however, you are interested in using </a:t>
            </a:r>
            <a:r>
              <a:rPr lang="en-US" sz="1600" dirty="0" err="1">
                <a:solidFill>
                  <a:srgbClr val="000000"/>
                </a:solidFill>
                <a:effectLst/>
                <a:latin typeface="Calibri" panose="020F0502020204030204" pitchFamily="34" charset="0"/>
                <a:ea typeface="等线" panose="02010600030101010101" pitchFamily="2" charset="-122"/>
              </a:rPr>
              <a:t>AUSAlib</a:t>
            </a:r>
            <a:r>
              <a:rPr lang="en-US" sz="1600" dirty="0">
                <a:solidFill>
                  <a:srgbClr val="000000"/>
                </a:solidFill>
                <a:effectLst/>
                <a:latin typeface="Calibri" panose="020F0502020204030204" pitchFamily="34" charset="0"/>
                <a:ea typeface="等线" panose="02010600030101010101" pitchFamily="2" charset="-122"/>
              </a:rPr>
              <a:t> (the library is particularly useful when </a:t>
            </a:r>
            <a:r>
              <a:rPr lang="en-US" sz="1600" dirty="0" err="1">
                <a:solidFill>
                  <a:srgbClr val="000000"/>
                </a:solidFill>
                <a:effectLst/>
                <a:latin typeface="Calibri" panose="020F0502020204030204" pitchFamily="34" charset="0"/>
                <a:ea typeface="等线" panose="02010600030101010101" pitchFamily="2" charset="-122"/>
              </a:rPr>
              <a:t>analysing</a:t>
            </a:r>
            <a:r>
              <a:rPr lang="en-US" sz="1600" dirty="0">
                <a:solidFill>
                  <a:srgbClr val="000000"/>
                </a:solidFill>
                <a:effectLst/>
                <a:latin typeface="Calibri" panose="020F0502020204030204" pitchFamily="34" charset="0"/>
                <a:ea typeface="等线" panose="02010600030101010101" pitchFamily="2" charset="-122"/>
              </a:rPr>
              <a:t> DSSD data), we have a simple analysis template here: </a:t>
            </a:r>
            <a:r>
              <a:rPr lang="en-US" sz="1600" u="sng" dirty="0">
                <a:solidFill>
                  <a:srgbClr val="000000"/>
                </a:solidFill>
                <a:effectLst/>
                <a:latin typeface="Calibri" panose="020F0502020204030204" pitchFamily="34" charset="0"/>
                <a:ea typeface="等线" panose="02010600030101010101" pitchFamily="2" charset="-122"/>
                <a:hlinkClick r:id="rId2"/>
              </a:rPr>
              <a:t>https://gitlab.au.dk/ausa/erik/analysistemplate</a:t>
            </a:r>
            <a:r>
              <a:rPr lang="en-US" sz="1600" dirty="0">
                <a:solidFill>
                  <a:srgbClr val="000000"/>
                </a:solidFill>
                <a:effectLst/>
                <a:latin typeface="Calibri" panose="020F0502020204030204" pitchFamily="34" charset="0"/>
                <a:ea typeface="等线" panose="02010600030101010101" pitchFamily="2" charset="-122"/>
              </a:rPr>
              <a:t>.</a:t>
            </a:r>
            <a:endParaRPr lang="en-US" sz="1600" dirty="0">
              <a:effectLst/>
              <a:latin typeface="Calibri" panose="020F0502020204030204" pitchFamily="34" charset="0"/>
              <a:ea typeface="等线" panose="02010600030101010101" pitchFamily="2" charset="-122"/>
            </a:endParaRPr>
          </a:p>
          <a:p>
            <a:pPr marL="0" marR="0">
              <a:spcBef>
                <a:spcPts val="0"/>
              </a:spcBef>
              <a:spcAft>
                <a:spcPts val="0"/>
              </a:spcAft>
            </a:pPr>
            <a:r>
              <a:rPr lang="en-US" sz="1600" dirty="0">
                <a:solidFill>
                  <a:srgbClr val="000000"/>
                </a:solidFill>
                <a:effectLst/>
                <a:latin typeface="Calibri" panose="020F0502020204030204" pitchFamily="34" charset="0"/>
                <a:ea typeface="等线" panose="02010600030101010101" pitchFamily="2" charset="-122"/>
              </a:rPr>
              <a:t> </a:t>
            </a:r>
            <a:endParaRPr lang="en-US" sz="1600" dirty="0">
              <a:effectLst/>
              <a:latin typeface="Calibri" panose="020F0502020204030204" pitchFamily="34" charset="0"/>
              <a:ea typeface="等线" panose="02010600030101010101" pitchFamily="2" charset="-122"/>
            </a:endParaRPr>
          </a:p>
          <a:p>
            <a:pPr marL="0" marR="0">
              <a:spcBef>
                <a:spcPts val="0"/>
              </a:spcBef>
              <a:spcAft>
                <a:spcPts val="0"/>
              </a:spcAft>
            </a:pPr>
            <a:r>
              <a:rPr lang="en-US" sz="1600" dirty="0">
                <a:solidFill>
                  <a:srgbClr val="000000"/>
                </a:solidFill>
                <a:effectLst/>
                <a:latin typeface="Calibri" panose="020F0502020204030204" pitchFamily="34" charset="0"/>
                <a:ea typeface="等线" panose="02010600030101010101" pitchFamily="2" charset="-122"/>
              </a:rPr>
              <a:t>I have not gotten my analysis codes from the experiment to a point where they would work on other PCs yet, so the code has not been pushed to our git server yet either.</a:t>
            </a:r>
            <a:br>
              <a:rPr lang="en-US" sz="1600" dirty="0">
                <a:solidFill>
                  <a:srgbClr val="000000"/>
                </a:solidFill>
                <a:effectLst/>
                <a:latin typeface="Calibri" panose="020F0502020204030204" pitchFamily="34" charset="0"/>
                <a:ea typeface="等线" panose="02010600030101010101" pitchFamily="2" charset="-122"/>
              </a:rPr>
            </a:br>
            <a:r>
              <a:rPr lang="en-US" sz="1600" dirty="0">
                <a:solidFill>
                  <a:srgbClr val="000000"/>
                </a:solidFill>
                <a:effectLst/>
                <a:latin typeface="Calibri" panose="020F0502020204030204" pitchFamily="34" charset="0"/>
                <a:ea typeface="等线" panose="02010600030101010101" pitchFamily="2" charset="-122"/>
              </a:rPr>
              <a:t>But I will let you know when it is available online.</a:t>
            </a:r>
            <a:br>
              <a:rPr lang="en-US" sz="1600" dirty="0">
                <a:solidFill>
                  <a:srgbClr val="000000"/>
                </a:solidFill>
                <a:effectLst/>
                <a:latin typeface="Calibri" panose="020F0502020204030204" pitchFamily="34" charset="0"/>
                <a:ea typeface="等线" panose="02010600030101010101" pitchFamily="2" charset="-122"/>
              </a:rPr>
            </a:br>
            <a:br>
              <a:rPr lang="en-US" sz="1600" dirty="0">
                <a:solidFill>
                  <a:srgbClr val="000000"/>
                </a:solidFill>
                <a:effectLst/>
                <a:latin typeface="Calibri" panose="020F0502020204030204" pitchFamily="34" charset="0"/>
                <a:ea typeface="等线" panose="02010600030101010101" pitchFamily="2" charset="-122"/>
              </a:rPr>
            </a:br>
            <a:r>
              <a:rPr lang="en-US" sz="1600" dirty="0">
                <a:solidFill>
                  <a:srgbClr val="000000"/>
                </a:solidFill>
                <a:effectLst/>
                <a:latin typeface="Calibri" panose="020F0502020204030204" pitchFamily="34" charset="0"/>
                <a:ea typeface="等线" panose="02010600030101010101" pitchFamily="2" charset="-122"/>
              </a:rPr>
              <a:t>A more detailed analysis of mine (which the e21010 analyses use a starting point) is the one I have made for 21Mg: </a:t>
            </a:r>
            <a:r>
              <a:rPr lang="en-US" sz="1600" u="sng" dirty="0">
                <a:solidFill>
                  <a:srgbClr val="000000"/>
                </a:solidFill>
                <a:effectLst/>
                <a:latin typeface="Calibri" panose="020F0502020204030204" pitchFamily="34" charset="0"/>
                <a:ea typeface="等线" panose="02010600030101010101" pitchFamily="2" charset="-122"/>
                <a:hlinkClick r:id="rId3"/>
              </a:rPr>
              <a:t>https://gitlab.au.dk/ausa/erik/is507_v3</a:t>
            </a:r>
            <a:endParaRPr lang="en-US" sz="1600" dirty="0">
              <a:effectLst/>
              <a:latin typeface="Calibri" panose="020F0502020204030204" pitchFamily="34" charset="0"/>
              <a:ea typeface="等线" panose="02010600030101010101" pitchFamily="2" charset="-122"/>
            </a:endParaRPr>
          </a:p>
          <a:p>
            <a:pPr marL="0" marR="0">
              <a:spcBef>
                <a:spcPts val="0"/>
              </a:spcBef>
              <a:spcAft>
                <a:spcPts val="0"/>
              </a:spcAft>
            </a:pPr>
            <a:r>
              <a:rPr lang="en-US" sz="1600" dirty="0">
                <a:solidFill>
                  <a:srgbClr val="000000"/>
                </a:solidFill>
                <a:effectLst/>
                <a:latin typeface="Calibri" panose="020F0502020204030204" pitchFamily="34" charset="0"/>
                <a:ea typeface="等线" panose="02010600030101010101" pitchFamily="2" charset="-122"/>
              </a:rPr>
              <a:t>Maybe some bits and pieces from there could be used in conjunction with the template above to construct a useful analysis.</a:t>
            </a:r>
            <a:endParaRPr lang="en-US" sz="1600" dirty="0">
              <a:effectLst/>
              <a:latin typeface="Calibri" panose="020F0502020204030204" pitchFamily="34" charset="0"/>
              <a:ea typeface="等线" panose="02010600030101010101" pitchFamily="2" charset="-122"/>
            </a:endParaRPr>
          </a:p>
          <a:p>
            <a:pPr marL="0" marR="0">
              <a:spcBef>
                <a:spcPts val="0"/>
              </a:spcBef>
              <a:spcAft>
                <a:spcPts val="0"/>
              </a:spcAft>
            </a:pPr>
            <a:r>
              <a:rPr lang="en-US" sz="1600" dirty="0">
                <a:solidFill>
                  <a:srgbClr val="000000"/>
                </a:solidFill>
                <a:effectLst/>
                <a:latin typeface="Calibri" panose="020F0502020204030204" pitchFamily="34" charset="0"/>
                <a:ea typeface="等线" panose="02010600030101010101" pitchFamily="2" charset="-122"/>
              </a:rPr>
              <a:t> </a:t>
            </a:r>
            <a:endParaRPr lang="en-US" sz="1600" dirty="0">
              <a:effectLst/>
              <a:latin typeface="Calibri" panose="020F0502020204030204" pitchFamily="34" charset="0"/>
              <a:ea typeface="等线" panose="02010600030101010101" pitchFamily="2" charset="-122"/>
            </a:endParaRPr>
          </a:p>
          <a:p>
            <a:pPr marL="0" marR="0">
              <a:spcBef>
                <a:spcPts val="0"/>
              </a:spcBef>
              <a:spcAft>
                <a:spcPts val="0"/>
              </a:spcAft>
            </a:pPr>
            <a:r>
              <a:rPr lang="en-US" sz="1600" dirty="0">
                <a:solidFill>
                  <a:srgbClr val="000000"/>
                </a:solidFill>
                <a:effectLst/>
                <a:latin typeface="Calibri" panose="020F0502020204030204" pitchFamily="34" charset="0"/>
                <a:ea typeface="等线" panose="02010600030101010101" pitchFamily="2" charset="-122"/>
              </a:rPr>
              <a:t> </a:t>
            </a:r>
            <a:endParaRPr lang="en-US" sz="1600" dirty="0">
              <a:effectLst/>
              <a:latin typeface="Calibri" panose="020F0502020204030204" pitchFamily="34" charset="0"/>
              <a:ea typeface="等线" panose="02010600030101010101" pitchFamily="2" charset="-122"/>
            </a:endParaRPr>
          </a:p>
          <a:p>
            <a:pPr marL="0" marR="0">
              <a:spcBef>
                <a:spcPts val="0"/>
              </a:spcBef>
              <a:spcAft>
                <a:spcPts val="0"/>
              </a:spcAft>
            </a:pPr>
            <a:r>
              <a:rPr lang="en-US" sz="1600" dirty="0">
                <a:solidFill>
                  <a:srgbClr val="000000"/>
                </a:solidFill>
                <a:effectLst/>
                <a:latin typeface="Calibri" panose="020F0502020204030204" pitchFamily="34" charset="0"/>
                <a:ea typeface="等线" panose="02010600030101010101" pitchFamily="2" charset="-122"/>
              </a:rPr>
              <a:t> </a:t>
            </a:r>
            <a:endParaRPr lang="en-US" sz="1600" dirty="0">
              <a:effectLst/>
              <a:latin typeface="Calibri" panose="020F0502020204030204" pitchFamily="34" charset="0"/>
              <a:ea typeface="等线" panose="02010600030101010101" pitchFamily="2" charset="-122"/>
            </a:endParaRPr>
          </a:p>
          <a:p>
            <a:pPr marL="0" marR="0">
              <a:spcBef>
                <a:spcPts val="0"/>
              </a:spcBef>
              <a:spcAft>
                <a:spcPts val="0"/>
              </a:spcAft>
            </a:pPr>
            <a:r>
              <a:rPr lang="en-US" sz="1600" dirty="0">
                <a:solidFill>
                  <a:srgbClr val="000000"/>
                </a:solidFill>
                <a:effectLst/>
                <a:latin typeface="Calibri" panose="020F0502020204030204" pitchFamily="34" charset="0"/>
                <a:ea typeface="等线" panose="02010600030101010101" pitchFamily="2" charset="-122"/>
              </a:rPr>
              <a:t>This email ended up going quite long, so let me know if I skipped some logical steps along the way.</a:t>
            </a:r>
            <a:br>
              <a:rPr lang="en-US" sz="1600" dirty="0">
                <a:solidFill>
                  <a:srgbClr val="000000"/>
                </a:solidFill>
                <a:effectLst/>
                <a:latin typeface="Calibri" panose="020F0502020204030204" pitchFamily="34" charset="0"/>
                <a:ea typeface="等线" panose="02010600030101010101" pitchFamily="2" charset="-122"/>
              </a:rPr>
            </a:br>
            <a:r>
              <a:rPr lang="en-US" sz="1600" dirty="0">
                <a:solidFill>
                  <a:srgbClr val="000000"/>
                </a:solidFill>
                <a:effectLst/>
                <a:latin typeface="Calibri" panose="020F0502020204030204" pitchFamily="34" charset="0"/>
                <a:ea typeface="等线" panose="02010600030101010101" pitchFamily="2" charset="-122"/>
              </a:rPr>
              <a:t>Hope the last day of your EBSS goes well!</a:t>
            </a:r>
            <a:br>
              <a:rPr lang="en-US" sz="1600" dirty="0">
                <a:solidFill>
                  <a:srgbClr val="000000"/>
                </a:solidFill>
                <a:effectLst/>
                <a:latin typeface="Calibri" panose="020F0502020204030204" pitchFamily="34" charset="0"/>
                <a:ea typeface="等线" panose="02010600030101010101" pitchFamily="2" charset="-122"/>
              </a:rPr>
            </a:br>
            <a:br>
              <a:rPr lang="en-US" sz="1600" dirty="0">
                <a:solidFill>
                  <a:srgbClr val="000000"/>
                </a:solidFill>
                <a:effectLst/>
                <a:latin typeface="Calibri" panose="020F0502020204030204" pitchFamily="34" charset="0"/>
                <a:ea typeface="等线" panose="02010600030101010101" pitchFamily="2" charset="-122"/>
              </a:rPr>
            </a:br>
            <a:r>
              <a:rPr lang="en-US" sz="1600" dirty="0">
                <a:solidFill>
                  <a:srgbClr val="000000"/>
                </a:solidFill>
                <a:effectLst/>
                <a:latin typeface="Calibri" panose="020F0502020204030204" pitchFamily="34" charset="0"/>
                <a:ea typeface="等线" panose="02010600030101010101" pitchFamily="2" charset="-122"/>
              </a:rPr>
              <a:t>I'll be on summer holiday starting this weekend - hope you all have a nice summer as well!</a:t>
            </a:r>
            <a:br>
              <a:rPr lang="en-US" sz="1600" dirty="0">
                <a:solidFill>
                  <a:srgbClr val="000000"/>
                </a:solidFill>
                <a:effectLst/>
                <a:latin typeface="Calibri" panose="020F0502020204030204" pitchFamily="34" charset="0"/>
                <a:ea typeface="等线" panose="02010600030101010101" pitchFamily="2" charset="-122"/>
              </a:rPr>
            </a:br>
            <a:br>
              <a:rPr lang="en-US" sz="1600" dirty="0">
                <a:solidFill>
                  <a:srgbClr val="000000"/>
                </a:solidFill>
                <a:effectLst/>
                <a:latin typeface="Calibri" panose="020F0502020204030204" pitchFamily="34" charset="0"/>
                <a:ea typeface="等线" panose="02010600030101010101" pitchFamily="2" charset="-122"/>
              </a:rPr>
            </a:br>
            <a:r>
              <a:rPr lang="en-US" sz="1600" dirty="0">
                <a:solidFill>
                  <a:srgbClr val="000000"/>
                </a:solidFill>
                <a:effectLst/>
                <a:latin typeface="Calibri" panose="020F0502020204030204" pitchFamily="34" charset="0"/>
                <a:ea typeface="等线" panose="02010600030101010101" pitchFamily="2" charset="-122"/>
              </a:rPr>
              <a:t>Cheers from</a:t>
            </a:r>
            <a:br>
              <a:rPr lang="en-US" sz="1600" dirty="0">
                <a:solidFill>
                  <a:srgbClr val="000000"/>
                </a:solidFill>
                <a:effectLst/>
                <a:latin typeface="Calibri" panose="020F0502020204030204" pitchFamily="34" charset="0"/>
                <a:ea typeface="等线" panose="02010600030101010101" pitchFamily="2" charset="-122"/>
              </a:rPr>
            </a:br>
            <a:r>
              <a:rPr lang="en-US" sz="1600" dirty="0">
                <a:solidFill>
                  <a:srgbClr val="000000"/>
                </a:solidFill>
                <a:effectLst/>
                <a:latin typeface="Calibri" panose="020F0502020204030204" pitchFamily="34" charset="0"/>
                <a:ea typeface="等线" panose="02010600030101010101" pitchFamily="2" charset="-122"/>
              </a:rPr>
              <a:t>Erik</a:t>
            </a:r>
            <a:endParaRPr lang="en-US" sz="1600" dirty="0">
              <a:effectLst/>
              <a:latin typeface="Calibri" panose="020F0502020204030204" pitchFamily="34" charset="0"/>
              <a:ea typeface="等线" panose="02010600030101010101" pitchFamily="2" charset="-122"/>
            </a:endParaRPr>
          </a:p>
          <a:p>
            <a:endParaRPr lang="en-US" sz="1600" dirty="0"/>
          </a:p>
        </p:txBody>
      </p:sp>
    </p:spTree>
    <p:extLst>
      <p:ext uri="{BB962C8B-B14F-4D97-AF65-F5344CB8AC3E}">
        <p14:creationId xmlns:p14="http://schemas.microsoft.com/office/powerpoint/2010/main" val="2562060672"/>
      </p:ext>
    </p:extLst>
  </p:cSld>
  <p:clrMapOvr>
    <a:masterClrMapping/>
  </p:clrMapOvr>
</p:sld>
</file>

<file path=ppt/slides/slide5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6E8BA76A-50B1-491B-B872-8A3DBF03CB3C}"/>
              </a:ext>
            </a:extLst>
          </p:cNvPr>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1952864" y="0"/>
            <a:ext cx="5238271" cy="6858000"/>
          </a:xfrm>
          <a:prstGeom prst="rect">
            <a:avLst/>
          </a:prstGeom>
        </p:spPr>
      </p:pic>
    </p:spTree>
    <p:extLst>
      <p:ext uri="{BB962C8B-B14F-4D97-AF65-F5344CB8AC3E}">
        <p14:creationId xmlns:p14="http://schemas.microsoft.com/office/powerpoint/2010/main" val="3823557298"/>
      </p:ext>
    </p:extLst>
  </p:cSld>
  <p:clrMapOvr>
    <a:masterClrMapping/>
  </p:clrMapOvr>
</p:sld>
</file>

<file path=ppt/slides/slide5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B72006D9-638C-417D-846A-EF52541DFDA3}"/>
              </a:ext>
            </a:extLst>
          </p:cNvPr>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0"/>
            <a:ext cx="9144000" cy="4739441"/>
          </a:xfrm>
          <a:prstGeom prst="rect">
            <a:avLst/>
          </a:prstGeom>
        </p:spPr>
      </p:pic>
      <p:sp>
        <p:nvSpPr>
          <p:cNvPr id="4" name="TextBox 3">
            <a:extLst>
              <a:ext uri="{FF2B5EF4-FFF2-40B4-BE49-F238E27FC236}">
                <a16:creationId xmlns:a16="http://schemas.microsoft.com/office/drawing/2014/main" id="{2A6E9C9E-3068-40B1-9144-7A68C3321116}"/>
              </a:ext>
            </a:extLst>
          </p:cNvPr>
          <p:cNvSpPr txBox="1"/>
          <p:nvPr/>
        </p:nvSpPr>
        <p:spPr>
          <a:xfrm>
            <a:off x="6262255" y="277092"/>
            <a:ext cx="2653290" cy="646331"/>
          </a:xfrm>
          <a:prstGeom prst="rect">
            <a:avLst/>
          </a:prstGeom>
          <a:noFill/>
        </p:spPr>
        <p:txBody>
          <a:bodyPr wrap="none" rtlCol="0">
            <a:spAutoFit/>
          </a:bodyPr>
          <a:lstStyle/>
          <a:p>
            <a:r>
              <a:rPr lang="en-US" dirty="0"/>
              <a:t>015_000m.root</a:t>
            </a:r>
          </a:p>
          <a:p>
            <a:r>
              <a:rPr lang="en-US" dirty="0"/>
              <a:t>152Eu outside of chamber</a:t>
            </a:r>
          </a:p>
        </p:txBody>
      </p:sp>
    </p:spTree>
    <p:extLst>
      <p:ext uri="{BB962C8B-B14F-4D97-AF65-F5344CB8AC3E}">
        <p14:creationId xmlns:p14="http://schemas.microsoft.com/office/powerpoint/2010/main" val="102770850"/>
      </p:ext>
    </p:extLst>
  </p:cSld>
  <p:clrMapOvr>
    <a:masterClrMapping/>
  </p:clrMapOvr>
</p:sld>
</file>

<file path=ppt/slides/slide5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 name="Picture 10">
            <a:extLst>
              <a:ext uri="{FF2B5EF4-FFF2-40B4-BE49-F238E27FC236}">
                <a16:creationId xmlns:a16="http://schemas.microsoft.com/office/drawing/2014/main" id="{2AF5A88D-4509-42D9-9739-0F1D8C629609}"/>
              </a:ext>
            </a:extLst>
          </p:cNvPr>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0"/>
            <a:ext cx="8686800" cy="2274362"/>
          </a:xfrm>
          <a:prstGeom prst="rect">
            <a:avLst/>
          </a:prstGeom>
        </p:spPr>
      </p:pic>
      <p:pic>
        <p:nvPicPr>
          <p:cNvPr id="13" name="Picture 12">
            <a:extLst>
              <a:ext uri="{FF2B5EF4-FFF2-40B4-BE49-F238E27FC236}">
                <a16:creationId xmlns:a16="http://schemas.microsoft.com/office/drawing/2014/main" id="{E0373EC9-786C-4B69-A2D4-78D5A07E2434}"/>
              </a:ext>
            </a:extLst>
          </p:cNvPr>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0" y="2301295"/>
            <a:ext cx="8686800" cy="2255409"/>
          </a:xfrm>
          <a:prstGeom prst="rect">
            <a:avLst/>
          </a:prstGeom>
        </p:spPr>
      </p:pic>
      <p:pic>
        <p:nvPicPr>
          <p:cNvPr id="15" name="Picture 14">
            <a:extLst>
              <a:ext uri="{FF2B5EF4-FFF2-40B4-BE49-F238E27FC236}">
                <a16:creationId xmlns:a16="http://schemas.microsoft.com/office/drawing/2014/main" id="{B995FB1E-0C51-457D-86FE-744A361F7178}"/>
              </a:ext>
            </a:extLst>
          </p:cNvPr>
          <p:cNvPicPr>
            <a:picLocks noChangeAspect="1"/>
          </p:cNvPicPr>
          <p:nvPr/>
        </p:nvPicPr>
        <p:blipFill>
          <a:blip r:embed="rId5">
            <a:extLst>
              <a:ext uri="{28A0092B-C50C-407E-A947-70E740481C1C}">
                <a14:useLocalDpi xmlns:a14="http://schemas.microsoft.com/office/drawing/2010/main"/>
              </a:ext>
            </a:extLst>
          </a:blip>
          <a:stretch>
            <a:fillRect/>
          </a:stretch>
        </p:blipFill>
        <p:spPr>
          <a:xfrm>
            <a:off x="0" y="4635050"/>
            <a:ext cx="8686800" cy="2222950"/>
          </a:xfrm>
          <a:prstGeom prst="rect">
            <a:avLst/>
          </a:prstGeom>
        </p:spPr>
      </p:pic>
    </p:spTree>
    <p:extLst>
      <p:ext uri="{BB962C8B-B14F-4D97-AF65-F5344CB8AC3E}">
        <p14:creationId xmlns:p14="http://schemas.microsoft.com/office/powerpoint/2010/main" val="2354653052"/>
      </p:ext>
    </p:extLst>
  </p:cSld>
  <p:clrMapOvr>
    <a:masterClrMapping/>
  </p:clrMapOvr>
</p:sld>
</file>

<file path=ppt/slides/slide5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 name="Picture 14">
            <a:extLst>
              <a:ext uri="{FF2B5EF4-FFF2-40B4-BE49-F238E27FC236}">
                <a16:creationId xmlns:a16="http://schemas.microsoft.com/office/drawing/2014/main" id="{54AFE769-774A-43B6-80F6-CC55A3BC9291}"/>
              </a:ext>
            </a:extLst>
          </p:cNvPr>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54218"/>
            <a:ext cx="4572000" cy="2802907"/>
          </a:xfrm>
          <a:prstGeom prst="rect">
            <a:avLst/>
          </a:prstGeom>
        </p:spPr>
      </p:pic>
      <p:pic>
        <p:nvPicPr>
          <p:cNvPr id="11" name="Picture 10">
            <a:extLst>
              <a:ext uri="{FF2B5EF4-FFF2-40B4-BE49-F238E27FC236}">
                <a16:creationId xmlns:a16="http://schemas.microsoft.com/office/drawing/2014/main" id="{12FE7C61-D855-429D-BEA3-607038537047}"/>
              </a:ext>
            </a:extLst>
          </p:cNvPr>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2210" y="3429000"/>
            <a:ext cx="9144000" cy="3421497"/>
          </a:xfrm>
          <a:prstGeom prst="rect">
            <a:avLst/>
          </a:prstGeom>
        </p:spPr>
      </p:pic>
      <p:sp>
        <p:nvSpPr>
          <p:cNvPr id="2" name="TextBox 1">
            <a:extLst>
              <a:ext uri="{FF2B5EF4-FFF2-40B4-BE49-F238E27FC236}">
                <a16:creationId xmlns:a16="http://schemas.microsoft.com/office/drawing/2014/main" id="{FA456FDD-4C5C-4D35-AD6C-14BDC61CC5AA}"/>
              </a:ext>
            </a:extLst>
          </p:cNvPr>
          <p:cNvSpPr txBox="1"/>
          <p:nvPr/>
        </p:nvSpPr>
        <p:spPr>
          <a:xfrm>
            <a:off x="3992023" y="4262585"/>
            <a:ext cx="1456937" cy="1754326"/>
          </a:xfrm>
          <a:prstGeom prst="rect">
            <a:avLst/>
          </a:prstGeom>
          <a:noFill/>
        </p:spPr>
        <p:txBody>
          <a:bodyPr wrap="none" rtlCol="0">
            <a:spAutoFit/>
          </a:bodyPr>
          <a:lstStyle/>
          <a:p>
            <a:r>
              <a:rPr lang="en-US" dirty="0">
                <a:solidFill>
                  <a:srgbClr val="FF0000"/>
                </a:solidFill>
              </a:rPr>
              <a:t>037_000.</a:t>
            </a:r>
            <a:r>
              <a:rPr lang="en-US" altLang="zh-CN" dirty="0">
                <a:solidFill>
                  <a:srgbClr val="FF0000"/>
                </a:solidFill>
              </a:rPr>
              <a:t>root</a:t>
            </a:r>
          </a:p>
          <a:p>
            <a:r>
              <a:rPr lang="en-US" altLang="zh-CN" dirty="0">
                <a:solidFill>
                  <a:srgbClr val="0000FF"/>
                </a:solidFill>
              </a:rPr>
              <a:t>049_000.root</a:t>
            </a:r>
          </a:p>
          <a:p>
            <a:r>
              <a:rPr lang="en-US" altLang="zh-CN" dirty="0">
                <a:solidFill>
                  <a:srgbClr val="66FFFF"/>
                </a:solidFill>
              </a:rPr>
              <a:t>064_000.root</a:t>
            </a:r>
          </a:p>
          <a:p>
            <a:r>
              <a:rPr lang="en-US" dirty="0">
                <a:solidFill>
                  <a:srgbClr val="FF00FF"/>
                </a:solidFill>
              </a:rPr>
              <a:t>089_</a:t>
            </a:r>
            <a:r>
              <a:rPr lang="en-US" altLang="zh-CN" dirty="0">
                <a:solidFill>
                  <a:srgbClr val="FF00FF"/>
                </a:solidFill>
              </a:rPr>
              <a:t>000.root</a:t>
            </a:r>
          </a:p>
          <a:p>
            <a:r>
              <a:rPr lang="en-US" dirty="0"/>
              <a:t>109_000.root</a:t>
            </a:r>
          </a:p>
          <a:p>
            <a:r>
              <a:rPr lang="en-US" dirty="0">
                <a:solidFill>
                  <a:srgbClr val="00FF00"/>
                </a:solidFill>
              </a:rPr>
              <a:t>117_000.root</a:t>
            </a:r>
          </a:p>
        </p:txBody>
      </p:sp>
      <p:sp>
        <p:nvSpPr>
          <p:cNvPr id="9" name="TextBox 8">
            <a:extLst>
              <a:ext uri="{FF2B5EF4-FFF2-40B4-BE49-F238E27FC236}">
                <a16:creationId xmlns:a16="http://schemas.microsoft.com/office/drawing/2014/main" id="{80A41BF0-4BCB-4237-BE26-8A82605FC1A7}"/>
              </a:ext>
            </a:extLst>
          </p:cNvPr>
          <p:cNvSpPr txBox="1"/>
          <p:nvPr/>
        </p:nvSpPr>
        <p:spPr>
          <a:xfrm>
            <a:off x="3227968" y="3617734"/>
            <a:ext cx="2985049" cy="646331"/>
          </a:xfrm>
          <a:prstGeom prst="rect">
            <a:avLst/>
          </a:prstGeom>
          <a:noFill/>
        </p:spPr>
        <p:txBody>
          <a:bodyPr wrap="none" rtlCol="0">
            <a:spAutoFit/>
          </a:bodyPr>
          <a:lstStyle/>
          <a:p>
            <a:pPr algn="ctr"/>
            <a:r>
              <a:rPr lang="en-US" altLang="zh-CN" dirty="0"/>
              <a:t>No visible channel drift for G1</a:t>
            </a:r>
          </a:p>
          <a:p>
            <a:pPr algn="ctr"/>
            <a:r>
              <a:rPr lang="en-US" dirty="0"/>
              <a:t>No need to do gain matching</a:t>
            </a:r>
          </a:p>
        </p:txBody>
      </p:sp>
      <p:pic>
        <p:nvPicPr>
          <p:cNvPr id="13" name="Picture 12">
            <a:extLst>
              <a:ext uri="{FF2B5EF4-FFF2-40B4-BE49-F238E27FC236}">
                <a16:creationId xmlns:a16="http://schemas.microsoft.com/office/drawing/2014/main" id="{7DE1E14A-2D24-4E57-96E6-6321C164D670}"/>
              </a:ext>
            </a:extLst>
          </p:cNvPr>
          <p:cNvPicPr>
            <a:picLocks noChangeAspect="1"/>
          </p:cNvPicPr>
          <p:nvPr/>
        </p:nvPicPr>
        <p:blipFill>
          <a:blip r:embed="rId5">
            <a:extLst>
              <a:ext uri="{28A0092B-C50C-407E-A947-70E740481C1C}">
                <a14:useLocalDpi xmlns:a14="http://schemas.microsoft.com/office/drawing/2010/main"/>
              </a:ext>
            </a:extLst>
          </a:blip>
          <a:stretch>
            <a:fillRect/>
          </a:stretch>
        </p:blipFill>
        <p:spPr>
          <a:xfrm>
            <a:off x="4572000" y="-5201"/>
            <a:ext cx="4572000" cy="2862326"/>
          </a:xfrm>
          <a:prstGeom prst="rect">
            <a:avLst/>
          </a:prstGeom>
        </p:spPr>
      </p:pic>
      <p:sp>
        <p:nvSpPr>
          <p:cNvPr id="16" name="TextBox 15">
            <a:extLst>
              <a:ext uri="{FF2B5EF4-FFF2-40B4-BE49-F238E27FC236}">
                <a16:creationId xmlns:a16="http://schemas.microsoft.com/office/drawing/2014/main" id="{75DED65D-4CE4-4775-BEF5-9C4BEA3F1C41}"/>
              </a:ext>
            </a:extLst>
          </p:cNvPr>
          <p:cNvSpPr txBox="1"/>
          <p:nvPr/>
        </p:nvSpPr>
        <p:spPr>
          <a:xfrm>
            <a:off x="2685081" y="290946"/>
            <a:ext cx="535724" cy="369332"/>
          </a:xfrm>
          <a:prstGeom prst="rect">
            <a:avLst/>
          </a:prstGeom>
          <a:noFill/>
        </p:spPr>
        <p:txBody>
          <a:bodyPr wrap="none" rtlCol="0">
            <a:spAutoFit/>
          </a:bodyPr>
          <a:lstStyle/>
          <a:p>
            <a:r>
              <a:rPr lang="en-US" dirty="0"/>
              <a:t>511</a:t>
            </a:r>
          </a:p>
        </p:txBody>
      </p:sp>
      <p:sp>
        <p:nvSpPr>
          <p:cNvPr id="17" name="TextBox 16">
            <a:extLst>
              <a:ext uri="{FF2B5EF4-FFF2-40B4-BE49-F238E27FC236}">
                <a16:creationId xmlns:a16="http://schemas.microsoft.com/office/drawing/2014/main" id="{75D36F3C-A800-4B02-A611-0859B9B99484}"/>
              </a:ext>
            </a:extLst>
          </p:cNvPr>
          <p:cNvSpPr txBox="1"/>
          <p:nvPr/>
        </p:nvSpPr>
        <p:spPr>
          <a:xfrm>
            <a:off x="6930709" y="290946"/>
            <a:ext cx="652743" cy="369332"/>
          </a:xfrm>
          <a:prstGeom prst="rect">
            <a:avLst/>
          </a:prstGeom>
          <a:noFill/>
        </p:spPr>
        <p:txBody>
          <a:bodyPr wrap="none" rtlCol="0">
            <a:spAutoFit/>
          </a:bodyPr>
          <a:lstStyle/>
          <a:p>
            <a:r>
              <a:rPr lang="en-US" dirty="0"/>
              <a:t>1461</a:t>
            </a:r>
          </a:p>
        </p:txBody>
      </p:sp>
      <p:sp>
        <p:nvSpPr>
          <p:cNvPr id="18" name="TextBox 17">
            <a:extLst>
              <a:ext uri="{FF2B5EF4-FFF2-40B4-BE49-F238E27FC236}">
                <a16:creationId xmlns:a16="http://schemas.microsoft.com/office/drawing/2014/main" id="{592E632E-16A3-4885-AFAC-B51B18D58185}"/>
              </a:ext>
            </a:extLst>
          </p:cNvPr>
          <p:cNvSpPr txBox="1"/>
          <p:nvPr/>
        </p:nvSpPr>
        <p:spPr>
          <a:xfrm>
            <a:off x="1782793" y="3756233"/>
            <a:ext cx="652743" cy="369332"/>
          </a:xfrm>
          <a:prstGeom prst="rect">
            <a:avLst/>
          </a:prstGeom>
          <a:noFill/>
        </p:spPr>
        <p:txBody>
          <a:bodyPr wrap="none" rtlCol="0">
            <a:spAutoFit/>
          </a:bodyPr>
          <a:lstStyle/>
          <a:p>
            <a:r>
              <a:rPr lang="en-US" dirty="0"/>
              <a:t>2615</a:t>
            </a:r>
          </a:p>
        </p:txBody>
      </p:sp>
      <p:sp>
        <p:nvSpPr>
          <p:cNvPr id="19" name="TextBox 18">
            <a:extLst>
              <a:ext uri="{FF2B5EF4-FFF2-40B4-BE49-F238E27FC236}">
                <a16:creationId xmlns:a16="http://schemas.microsoft.com/office/drawing/2014/main" id="{056F7DCD-4E59-4BA8-9ECD-269A4A1EEE93}"/>
              </a:ext>
            </a:extLst>
          </p:cNvPr>
          <p:cNvSpPr txBox="1"/>
          <p:nvPr/>
        </p:nvSpPr>
        <p:spPr>
          <a:xfrm>
            <a:off x="6707414" y="4262585"/>
            <a:ext cx="652743" cy="369332"/>
          </a:xfrm>
          <a:prstGeom prst="rect">
            <a:avLst/>
          </a:prstGeom>
          <a:noFill/>
        </p:spPr>
        <p:txBody>
          <a:bodyPr wrap="none" rtlCol="0">
            <a:spAutoFit/>
          </a:bodyPr>
          <a:lstStyle/>
          <a:p>
            <a:r>
              <a:rPr lang="en-US" dirty="0"/>
              <a:t>2754</a:t>
            </a:r>
          </a:p>
        </p:txBody>
      </p:sp>
    </p:spTree>
    <p:extLst>
      <p:ext uri="{BB962C8B-B14F-4D97-AF65-F5344CB8AC3E}">
        <p14:creationId xmlns:p14="http://schemas.microsoft.com/office/powerpoint/2010/main" val="1461025916"/>
      </p:ext>
    </p:extLst>
  </p:cSld>
  <p:clrMapOvr>
    <a:masterClrMapping/>
  </p:clrMapOvr>
</p:sld>
</file>

<file path=ppt/slides/slide5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4B2908FC-6F05-470D-BB1A-D580D403EE26}"/>
              </a:ext>
            </a:extLst>
          </p:cNvPr>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53028"/>
            <a:ext cx="4572000" cy="2790064"/>
          </a:xfrm>
          <a:prstGeom prst="rect">
            <a:avLst/>
          </a:prstGeom>
        </p:spPr>
      </p:pic>
      <p:pic>
        <p:nvPicPr>
          <p:cNvPr id="5" name="Picture 4">
            <a:extLst>
              <a:ext uri="{FF2B5EF4-FFF2-40B4-BE49-F238E27FC236}">
                <a16:creationId xmlns:a16="http://schemas.microsoft.com/office/drawing/2014/main" id="{B6C9250E-ACE1-4EA2-86B1-582EEC10B318}"/>
              </a:ext>
            </a:extLst>
          </p:cNvPr>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4572000" y="0"/>
            <a:ext cx="4572000" cy="2843092"/>
          </a:xfrm>
          <a:prstGeom prst="rect">
            <a:avLst/>
          </a:prstGeom>
        </p:spPr>
      </p:pic>
      <p:sp>
        <p:nvSpPr>
          <p:cNvPr id="6" name="TextBox 5">
            <a:extLst>
              <a:ext uri="{FF2B5EF4-FFF2-40B4-BE49-F238E27FC236}">
                <a16:creationId xmlns:a16="http://schemas.microsoft.com/office/drawing/2014/main" id="{CD3FD7FF-7CBA-407F-BF0F-BFA6EB9E7B69}"/>
              </a:ext>
            </a:extLst>
          </p:cNvPr>
          <p:cNvSpPr txBox="1"/>
          <p:nvPr/>
        </p:nvSpPr>
        <p:spPr>
          <a:xfrm>
            <a:off x="2685081" y="290946"/>
            <a:ext cx="535724" cy="369332"/>
          </a:xfrm>
          <a:prstGeom prst="rect">
            <a:avLst/>
          </a:prstGeom>
          <a:noFill/>
        </p:spPr>
        <p:txBody>
          <a:bodyPr wrap="none" rtlCol="0">
            <a:spAutoFit/>
          </a:bodyPr>
          <a:lstStyle/>
          <a:p>
            <a:r>
              <a:rPr lang="en-US" dirty="0"/>
              <a:t>511</a:t>
            </a:r>
          </a:p>
        </p:txBody>
      </p:sp>
      <p:sp>
        <p:nvSpPr>
          <p:cNvPr id="7" name="TextBox 6">
            <a:extLst>
              <a:ext uri="{FF2B5EF4-FFF2-40B4-BE49-F238E27FC236}">
                <a16:creationId xmlns:a16="http://schemas.microsoft.com/office/drawing/2014/main" id="{FD920D95-5A10-48EE-95D0-6873F6CD4AAA}"/>
              </a:ext>
            </a:extLst>
          </p:cNvPr>
          <p:cNvSpPr txBox="1"/>
          <p:nvPr/>
        </p:nvSpPr>
        <p:spPr>
          <a:xfrm>
            <a:off x="6930709" y="290946"/>
            <a:ext cx="652743" cy="369332"/>
          </a:xfrm>
          <a:prstGeom prst="rect">
            <a:avLst/>
          </a:prstGeom>
          <a:noFill/>
        </p:spPr>
        <p:txBody>
          <a:bodyPr wrap="none" rtlCol="0">
            <a:spAutoFit/>
          </a:bodyPr>
          <a:lstStyle/>
          <a:p>
            <a:r>
              <a:rPr lang="en-US" dirty="0"/>
              <a:t>1461</a:t>
            </a:r>
          </a:p>
        </p:txBody>
      </p:sp>
      <p:pic>
        <p:nvPicPr>
          <p:cNvPr id="9" name="Picture 8">
            <a:extLst>
              <a:ext uri="{FF2B5EF4-FFF2-40B4-BE49-F238E27FC236}">
                <a16:creationId xmlns:a16="http://schemas.microsoft.com/office/drawing/2014/main" id="{47A755F8-D8F1-4185-931B-360B2C319264}"/>
              </a:ext>
            </a:extLst>
          </p:cNvPr>
          <p:cNvPicPr>
            <a:picLocks noChangeAspect="1"/>
          </p:cNvPicPr>
          <p:nvPr/>
        </p:nvPicPr>
        <p:blipFill>
          <a:blip r:embed="rId5">
            <a:extLst>
              <a:ext uri="{28A0092B-C50C-407E-A947-70E740481C1C}">
                <a14:useLocalDpi xmlns:a14="http://schemas.microsoft.com/office/drawing/2010/main"/>
              </a:ext>
            </a:extLst>
          </a:blip>
          <a:stretch>
            <a:fillRect/>
          </a:stretch>
        </p:blipFill>
        <p:spPr>
          <a:xfrm>
            <a:off x="0" y="3291979"/>
            <a:ext cx="9144000" cy="3566021"/>
          </a:xfrm>
          <a:prstGeom prst="rect">
            <a:avLst/>
          </a:prstGeom>
        </p:spPr>
      </p:pic>
      <p:sp>
        <p:nvSpPr>
          <p:cNvPr id="10" name="TextBox 9">
            <a:extLst>
              <a:ext uri="{FF2B5EF4-FFF2-40B4-BE49-F238E27FC236}">
                <a16:creationId xmlns:a16="http://schemas.microsoft.com/office/drawing/2014/main" id="{32416359-8D51-4407-8F8A-D769BD06D2FD}"/>
              </a:ext>
            </a:extLst>
          </p:cNvPr>
          <p:cNvSpPr txBox="1"/>
          <p:nvPr/>
        </p:nvSpPr>
        <p:spPr>
          <a:xfrm>
            <a:off x="3992023" y="4262585"/>
            <a:ext cx="1456937" cy="1754326"/>
          </a:xfrm>
          <a:prstGeom prst="rect">
            <a:avLst/>
          </a:prstGeom>
          <a:noFill/>
        </p:spPr>
        <p:txBody>
          <a:bodyPr wrap="none" rtlCol="0">
            <a:spAutoFit/>
          </a:bodyPr>
          <a:lstStyle/>
          <a:p>
            <a:r>
              <a:rPr lang="en-US" dirty="0">
                <a:solidFill>
                  <a:srgbClr val="FF0000"/>
                </a:solidFill>
              </a:rPr>
              <a:t>037_000.</a:t>
            </a:r>
            <a:r>
              <a:rPr lang="en-US" altLang="zh-CN" dirty="0">
                <a:solidFill>
                  <a:srgbClr val="FF0000"/>
                </a:solidFill>
              </a:rPr>
              <a:t>root</a:t>
            </a:r>
          </a:p>
          <a:p>
            <a:r>
              <a:rPr lang="en-US" altLang="zh-CN" dirty="0">
                <a:solidFill>
                  <a:srgbClr val="0000FF"/>
                </a:solidFill>
              </a:rPr>
              <a:t>049_000.root</a:t>
            </a:r>
          </a:p>
          <a:p>
            <a:r>
              <a:rPr lang="en-US" altLang="zh-CN" dirty="0">
                <a:solidFill>
                  <a:srgbClr val="66FFFF"/>
                </a:solidFill>
              </a:rPr>
              <a:t>064_000.root</a:t>
            </a:r>
          </a:p>
          <a:p>
            <a:r>
              <a:rPr lang="en-US" dirty="0">
                <a:solidFill>
                  <a:srgbClr val="FF00FF"/>
                </a:solidFill>
              </a:rPr>
              <a:t>089_</a:t>
            </a:r>
            <a:r>
              <a:rPr lang="en-US" altLang="zh-CN" dirty="0">
                <a:solidFill>
                  <a:srgbClr val="FF00FF"/>
                </a:solidFill>
              </a:rPr>
              <a:t>000.root</a:t>
            </a:r>
          </a:p>
          <a:p>
            <a:r>
              <a:rPr lang="en-US" dirty="0"/>
              <a:t>109_000.root</a:t>
            </a:r>
          </a:p>
          <a:p>
            <a:r>
              <a:rPr lang="en-US" dirty="0">
                <a:solidFill>
                  <a:srgbClr val="00FF00"/>
                </a:solidFill>
              </a:rPr>
              <a:t>117_000.root</a:t>
            </a:r>
          </a:p>
        </p:txBody>
      </p:sp>
      <p:sp>
        <p:nvSpPr>
          <p:cNvPr id="11" name="TextBox 10">
            <a:extLst>
              <a:ext uri="{FF2B5EF4-FFF2-40B4-BE49-F238E27FC236}">
                <a16:creationId xmlns:a16="http://schemas.microsoft.com/office/drawing/2014/main" id="{C6DEF8E5-BF43-4900-99B6-D53D8F20F18B}"/>
              </a:ext>
            </a:extLst>
          </p:cNvPr>
          <p:cNvSpPr txBox="1"/>
          <p:nvPr/>
        </p:nvSpPr>
        <p:spPr>
          <a:xfrm>
            <a:off x="3227968" y="3617734"/>
            <a:ext cx="2985049" cy="646331"/>
          </a:xfrm>
          <a:prstGeom prst="rect">
            <a:avLst/>
          </a:prstGeom>
          <a:noFill/>
        </p:spPr>
        <p:txBody>
          <a:bodyPr wrap="none" rtlCol="0">
            <a:spAutoFit/>
          </a:bodyPr>
          <a:lstStyle/>
          <a:p>
            <a:pPr algn="ctr"/>
            <a:r>
              <a:rPr lang="en-US" altLang="zh-CN" dirty="0"/>
              <a:t>No visible channel drift for G2</a:t>
            </a:r>
          </a:p>
          <a:p>
            <a:pPr algn="ctr"/>
            <a:r>
              <a:rPr lang="en-US" dirty="0"/>
              <a:t>No need to do gain matching</a:t>
            </a:r>
          </a:p>
        </p:txBody>
      </p:sp>
      <p:sp>
        <p:nvSpPr>
          <p:cNvPr id="12" name="TextBox 11">
            <a:extLst>
              <a:ext uri="{FF2B5EF4-FFF2-40B4-BE49-F238E27FC236}">
                <a16:creationId xmlns:a16="http://schemas.microsoft.com/office/drawing/2014/main" id="{1537AEF8-D3E3-44DB-9B64-986094E42F3B}"/>
              </a:ext>
            </a:extLst>
          </p:cNvPr>
          <p:cNvSpPr txBox="1"/>
          <p:nvPr/>
        </p:nvSpPr>
        <p:spPr>
          <a:xfrm>
            <a:off x="1782793" y="3756233"/>
            <a:ext cx="652743" cy="369332"/>
          </a:xfrm>
          <a:prstGeom prst="rect">
            <a:avLst/>
          </a:prstGeom>
          <a:noFill/>
        </p:spPr>
        <p:txBody>
          <a:bodyPr wrap="none" rtlCol="0">
            <a:spAutoFit/>
          </a:bodyPr>
          <a:lstStyle/>
          <a:p>
            <a:r>
              <a:rPr lang="en-US" dirty="0"/>
              <a:t>2615</a:t>
            </a:r>
          </a:p>
        </p:txBody>
      </p:sp>
      <p:sp>
        <p:nvSpPr>
          <p:cNvPr id="13" name="TextBox 12">
            <a:extLst>
              <a:ext uri="{FF2B5EF4-FFF2-40B4-BE49-F238E27FC236}">
                <a16:creationId xmlns:a16="http://schemas.microsoft.com/office/drawing/2014/main" id="{A1FC1585-5CF6-4BC3-BD11-56568C6FED6C}"/>
              </a:ext>
            </a:extLst>
          </p:cNvPr>
          <p:cNvSpPr txBox="1"/>
          <p:nvPr/>
        </p:nvSpPr>
        <p:spPr>
          <a:xfrm>
            <a:off x="6707414" y="4262585"/>
            <a:ext cx="652743" cy="369332"/>
          </a:xfrm>
          <a:prstGeom prst="rect">
            <a:avLst/>
          </a:prstGeom>
          <a:noFill/>
        </p:spPr>
        <p:txBody>
          <a:bodyPr wrap="none" rtlCol="0">
            <a:spAutoFit/>
          </a:bodyPr>
          <a:lstStyle/>
          <a:p>
            <a:r>
              <a:rPr lang="en-US" dirty="0"/>
              <a:t>2754</a:t>
            </a:r>
          </a:p>
        </p:txBody>
      </p:sp>
    </p:spTree>
    <p:extLst>
      <p:ext uri="{BB962C8B-B14F-4D97-AF65-F5344CB8AC3E}">
        <p14:creationId xmlns:p14="http://schemas.microsoft.com/office/powerpoint/2010/main" val="116418490"/>
      </p:ext>
    </p:extLst>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mc:AlternateContent xmlns:mc="http://schemas.openxmlformats.org/markup-compatibility/2006" xmlns:a14="http://schemas.microsoft.com/office/drawing/2010/main">
        <mc:Choice Requires="a14">
          <p:sp>
            <p:nvSpPr>
              <p:cNvPr id="3" name="矩形 2"/>
              <p:cNvSpPr/>
              <p:nvPr/>
            </p:nvSpPr>
            <p:spPr>
              <a:xfrm>
                <a:off x="0" y="1439565"/>
                <a:ext cx="9144000" cy="3152979"/>
              </a:xfrm>
              <a:prstGeom prst="rect">
                <a:avLst/>
              </a:prstGeom>
            </p:spPr>
            <p:txBody>
              <a:bodyPr wrap="square">
                <a:spAutoFit/>
              </a:bodyPr>
              <a:lstStyle/>
              <a:p>
                <a14:m>
                  <m:oMath xmlns:m="http://schemas.openxmlformats.org/officeDocument/2006/math">
                    <m:sSub>
                      <m:sSubPr>
                        <m:ctrlPr>
                          <a:rPr lang="en-US" altLang="zh-CN" i="1">
                            <a:latin typeface="Cambria Math" panose="02040503050406030204" pitchFamily="18" charset="0"/>
                          </a:rPr>
                        </m:ctrlPr>
                      </m:sSubPr>
                      <m:e>
                        <m:acc>
                          <m:accPr>
                            <m:chr m:val="̃"/>
                            <m:ctrlPr>
                              <a:rPr lang="en-US" altLang="zh-CN" i="1">
                                <a:latin typeface="Cambria Math" panose="02040503050406030204" pitchFamily="18" charset="0"/>
                              </a:rPr>
                            </m:ctrlPr>
                          </m:accPr>
                          <m:e>
                            <m:r>
                              <a:rPr lang="en-US" altLang="zh-CN" i="1">
                                <a:latin typeface="Cambria Math" panose="02040503050406030204" pitchFamily="18" charset="0"/>
                              </a:rPr>
                              <m:t>𝐸</m:t>
                            </m:r>
                          </m:e>
                        </m:acc>
                      </m:e>
                      <m:sub>
                        <m:r>
                          <m:rPr>
                            <m:sty m:val="p"/>
                          </m:rPr>
                          <a:rPr lang="en-US" altLang="zh-CN">
                            <a:latin typeface="Cambria Math" panose="02040503050406030204" pitchFamily="18" charset="0"/>
                          </a:rPr>
                          <m:t>hi</m:t>
                        </m:r>
                      </m:sub>
                    </m:sSub>
                  </m:oMath>
                </a14:m>
                <a:r>
                  <a:rPr lang="en-US" altLang="zh-CN" dirty="0">
                    <a:latin typeface="Times New Roman" panose="02020603050405020304" pitchFamily="18" charset="0"/>
                    <a:cs typeface="Times New Roman" panose="02020603050405020304" pitchFamily="18" charset="0"/>
                  </a:rPr>
                  <a:t> upper: Upper limit of the relevant energy window; in MeV</a:t>
                </a:r>
              </a:p>
              <a:p>
                <a:endParaRPr lang="en-US" altLang="zh-CN" dirty="0">
                  <a:latin typeface="Times New Roman" panose="02020603050405020304" pitchFamily="18" charset="0"/>
                  <a:cs typeface="Times New Roman" panose="02020603050405020304" pitchFamily="18" charset="0"/>
                </a:endParaRPr>
              </a:p>
              <a:p>
                <a14:m>
                  <m:oMath xmlns:m="http://schemas.openxmlformats.org/officeDocument/2006/math">
                    <m:sSub>
                      <m:sSubPr>
                        <m:ctrlPr>
                          <a:rPr lang="en-US" altLang="zh-CN" i="1">
                            <a:latin typeface="Cambria Math" panose="02040503050406030204" pitchFamily="18" charset="0"/>
                          </a:rPr>
                        </m:ctrlPr>
                      </m:sSubPr>
                      <m:e>
                        <m:acc>
                          <m:accPr>
                            <m:chr m:val="̃"/>
                            <m:ctrlPr>
                              <a:rPr lang="en-US" altLang="zh-CN" i="1">
                                <a:latin typeface="Cambria Math" panose="02040503050406030204" pitchFamily="18" charset="0"/>
                              </a:rPr>
                            </m:ctrlPr>
                          </m:accPr>
                          <m:e>
                            <m:r>
                              <a:rPr lang="en-US" altLang="zh-CN" i="1">
                                <a:latin typeface="Cambria Math" panose="02040503050406030204" pitchFamily="18" charset="0"/>
                              </a:rPr>
                              <m:t>𝐸</m:t>
                            </m:r>
                          </m:e>
                        </m:acc>
                      </m:e>
                      <m:sub>
                        <m:r>
                          <a:rPr lang="en-US" altLang="zh-CN" i="1">
                            <a:latin typeface="Cambria Math" panose="02040503050406030204" pitchFamily="18" charset="0"/>
                          </a:rPr>
                          <m:t>0</m:t>
                        </m:r>
                      </m:sub>
                    </m:sSub>
                  </m:oMath>
                </a14:m>
                <a:r>
                  <a:rPr lang="en-US" altLang="zh-CN" dirty="0">
                    <a:latin typeface="Times New Roman" panose="02020603050405020304" pitchFamily="18" charset="0"/>
                    <a:cs typeface="Times New Roman" panose="02020603050405020304" pitchFamily="18" charset="0"/>
                  </a:rPr>
                  <a:t> mxpos: Energy of the maximum in the rate integrand</a:t>
                </a:r>
                <a14:m>
                  <m:oMath xmlns:m="http://schemas.openxmlformats.org/officeDocument/2006/math">
                    <m:r>
                      <a:rPr lang="en-US" altLang="zh-CN" b="0" i="0" smtClean="0">
                        <a:latin typeface="Cambria Math" panose="02040503050406030204" pitchFamily="18" charset="0"/>
                      </a:rPr>
                      <m:t> </m:t>
                    </m:r>
                  </m:oMath>
                </a14:m>
                <a:r>
                  <a:rPr lang="en-US" altLang="zh-CN" dirty="0">
                    <a:latin typeface="Times New Roman" panose="02020603050405020304" pitchFamily="18" charset="0"/>
                    <a:cs typeface="Times New Roman" panose="02020603050405020304" pitchFamily="18" charset="0"/>
                  </a:rPr>
                  <a:t>in MeV</a:t>
                </a:r>
              </a:p>
              <a:p>
                <a:endParaRPr lang="en-US" altLang="zh-CN" dirty="0">
                  <a:latin typeface="Times New Roman" panose="02020603050405020304" pitchFamily="18" charset="0"/>
                  <a:cs typeface="Times New Roman" panose="02020603050405020304" pitchFamily="18" charset="0"/>
                </a:endParaRPr>
              </a:p>
              <a:p>
                <a14:m>
                  <m:oMath xmlns:m="http://schemas.openxmlformats.org/officeDocument/2006/math">
                    <m:acc>
                      <m:accPr>
                        <m:chr m:val="̃"/>
                        <m:ctrlPr>
                          <a:rPr lang="en-US" altLang="zh-CN" i="1">
                            <a:latin typeface="Cambria Math" panose="02040503050406030204" pitchFamily="18" charset="0"/>
                          </a:rPr>
                        </m:ctrlPr>
                      </m:accPr>
                      <m:e>
                        <m:r>
                          <m:rPr>
                            <m:sty m:val="p"/>
                          </m:rPr>
                          <a:rPr lang="el-GR" altLang="zh-CN" i="1">
                            <a:latin typeface="Cambria Math" panose="02040503050406030204" pitchFamily="18" charset="0"/>
                            <a:ea typeface="Cambria Math" panose="02040503050406030204" pitchFamily="18" charset="0"/>
                          </a:rPr>
                          <m:t>Δ</m:t>
                        </m:r>
                      </m:e>
                    </m:acc>
                  </m:oMath>
                </a14:m>
                <a:r>
                  <a:rPr lang="en-US" altLang="zh-CN" dirty="0">
                    <a:latin typeface="Times New Roman" panose="02020603050405020304" pitchFamily="18" charset="0"/>
                    <a:cs typeface="Times New Roman" panose="02020603050405020304" pitchFamily="18" charset="0"/>
                  </a:rPr>
                  <a:t> width: Width of the relevant energy window </a:t>
                </a:r>
                <a14:m>
                  <m:oMath xmlns:m="http://schemas.openxmlformats.org/officeDocument/2006/math">
                    <m:acc>
                      <m:accPr>
                        <m:chr m:val="̃"/>
                        <m:ctrlPr>
                          <a:rPr lang="en-US" altLang="zh-CN" i="1">
                            <a:latin typeface="Cambria Math" panose="02040503050406030204" pitchFamily="18" charset="0"/>
                          </a:rPr>
                        </m:ctrlPr>
                      </m:accPr>
                      <m:e>
                        <m:r>
                          <m:rPr>
                            <m:sty m:val="p"/>
                          </m:rPr>
                          <a:rPr lang="el-GR" altLang="zh-CN" i="1" smtClean="0">
                            <a:latin typeface="Cambria Math" panose="02040503050406030204" pitchFamily="18" charset="0"/>
                            <a:ea typeface="Cambria Math" panose="02040503050406030204" pitchFamily="18" charset="0"/>
                          </a:rPr>
                          <m:t>Δ</m:t>
                        </m:r>
                      </m:e>
                    </m:acc>
                  </m:oMath>
                </a14:m>
                <a:r>
                  <a:rPr lang="en-US" altLang="zh-CN" dirty="0">
                    <a:latin typeface="Times New Roman" panose="02020603050405020304" pitchFamily="18" charset="0"/>
                    <a:cs typeface="Times New Roman" panose="02020603050405020304" pitchFamily="18" charset="0"/>
                  </a:rPr>
                  <a:t> in MeV</a:t>
                </a:r>
              </a:p>
              <a:p>
                <a:endParaRPr lang="en-US" altLang="zh-CN" dirty="0">
                  <a:latin typeface="Times New Roman" panose="02020603050405020304" pitchFamily="18" charset="0"/>
                  <a:cs typeface="Times New Roman" panose="02020603050405020304" pitchFamily="18" charset="0"/>
                </a:endParaRPr>
              </a:p>
              <a:p>
                <a:r>
                  <a:rPr lang="en-US" altLang="zh-CN" dirty="0">
                    <a:latin typeface="Times New Roman" panose="02020603050405020304" pitchFamily="18" charset="0"/>
                    <a:cs typeface="Times New Roman" panose="02020603050405020304" pitchFamily="18" charset="0"/>
                  </a:rPr>
                  <a:t>shift: Relative shift of </a:t>
                </a:r>
                <a:r>
                  <a:rPr lang="en-US" altLang="zh-CN" dirty="0" err="1">
                    <a:latin typeface="Times New Roman" panose="02020603050405020304" pitchFamily="18" charset="0"/>
                    <a:cs typeface="Times New Roman" panose="02020603050405020304" pitchFamily="18" charset="0"/>
                  </a:rPr>
                  <a:t>mxpos</a:t>
                </a:r>
                <a:r>
                  <a:rPr lang="en-US" altLang="zh-CN" dirty="0">
                    <a:latin typeface="Times New Roman" panose="02020603050405020304" pitchFamily="18" charset="0"/>
                    <a:cs typeface="Times New Roman" panose="02020603050405020304" pitchFamily="18" charset="0"/>
                  </a:rPr>
                  <a:t> with respect to the energy derived from the standard formulas; for charged-particle induced reactions this is relative to the Gamow energy, for neutron-induced reactions it is relative to the peak of the Maxwell-Boltzmann distribution.</a:t>
                </a:r>
              </a:p>
              <a:p>
                <a:endParaRPr lang="en-US" altLang="zh-CN" dirty="0">
                  <a:latin typeface="Times New Roman" panose="02020603050405020304" pitchFamily="18" charset="0"/>
                  <a:cs typeface="Times New Roman" panose="02020603050405020304" pitchFamily="18" charset="0"/>
                </a:endParaRPr>
              </a:p>
              <a:p>
                <a:r>
                  <a:rPr lang="en-US" altLang="zh-CN" dirty="0">
                    <a:latin typeface="Times New Roman" panose="02020603050405020304" pitchFamily="18" charset="0"/>
                    <a:cs typeface="Times New Roman" panose="02020603050405020304" pitchFamily="18" charset="0"/>
                  </a:rPr>
                  <a:t>the relevant energy range is given by </a:t>
                </a:r>
                <a14:m>
                  <m:oMath xmlns:m="http://schemas.openxmlformats.org/officeDocument/2006/math">
                    <m:sSub>
                      <m:sSubPr>
                        <m:ctrlPr>
                          <a:rPr lang="en-US" altLang="zh-CN" i="1">
                            <a:latin typeface="Cambria Math" panose="02040503050406030204" pitchFamily="18" charset="0"/>
                          </a:rPr>
                        </m:ctrlPr>
                      </m:sSubPr>
                      <m:e>
                        <m:acc>
                          <m:accPr>
                            <m:chr m:val="̃"/>
                            <m:ctrlPr>
                              <a:rPr lang="en-US" altLang="zh-CN" i="1">
                                <a:latin typeface="Cambria Math" panose="02040503050406030204" pitchFamily="18" charset="0"/>
                              </a:rPr>
                            </m:ctrlPr>
                          </m:accPr>
                          <m:e>
                            <m:r>
                              <a:rPr lang="en-US" altLang="zh-CN" i="1">
                                <a:latin typeface="Cambria Math" panose="02040503050406030204" pitchFamily="18" charset="0"/>
                              </a:rPr>
                              <m:t>𝐸</m:t>
                            </m:r>
                          </m:e>
                        </m:acc>
                      </m:e>
                      <m:sub>
                        <m:r>
                          <m:rPr>
                            <m:sty m:val="p"/>
                          </m:rPr>
                          <a:rPr lang="en-US" altLang="zh-CN" b="0" i="0" smtClean="0">
                            <a:latin typeface="Cambria Math" panose="02040503050406030204" pitchFamily="18" charset="0"/>
                          </a:rPr>
                          <m:t>hi</m:t>
                        </m:r>
                      </m:sub>
                    </m:sSub>
                    <m:r>
                      <a:rPr lang="en-US" altLang="zh-CN" b="0" i="1" smtClean="0">
                        <a:latin typeface="Cambria Math" panose="02040503050406030204" pitchFamily="18" charset="0"/>
                      </a:rPr>
                      <m:t>−</m:t>
                    </m:r>
                    <m:acc>
                      <m:accPr>
                        <m:chr m:val="̃"/>
                        <m:ctrlPr>
                          <a:rPr lang="en-US" altLang="zh-CN" i="1">
                            <a:latin typeface="Cambria Math" panose="02040503050406030204" pitchFamily="18" charset="0"/>
                          </a:rPr>
                        </m:ctrlPr>
                      </m:accPr>
                      <m:e>
                        <m:r>
                          <m:rPr>
                            <m:sty m:val="p"/>
                          </m:rPr>
                          <a:rPr lang="el-GR" altLang="zh-CN" i="1">
                            <a:latin typeface="Cambria Math" panose="02040503050406030204" pitchFamily="18" charset="0"/>
                            <a:ea typeface="Cambria Math" panose="02040503050406030204" pitchFamily="18" charset="0"/>
                          </a:rPr>
                          <m:t>Δ</m:t>
                        </m:r>
                      </m:e>
                    </m:acc>
                    <m:r>
                      <a:rPr lang="el-GR" altLang="zh-CN" i="1" smtClean="0">
                        <a:latin typeface="Cambria Math" panose="02040503050406030204" pitchFamily="18" charset="0"/>
                        <a:ea typeface="Cambria Math" panose="02040503050406030204" pitchFamily="18" charset="0"/>
                      </a:rPr>
                      <m:t>≤</m:t>
                    </m:r>
                    <m:r>
                      <a:rPr lang="en-US" altLang="zh-CN" b="0" i="1" smtClean="0">
                        <a:latin typeface="Cambria Math" panose="02040503050406030204" pitchFamily="18" charset="0"/>
                        <a:ea typeface="Cambria Math" panose="02040503050406030204" pitchFamily="18" charset="0"/>
                      </a:rPr>
                      <m:t>𝐸</m:t>
                    </m:r>
                    <m:r>
                      <a:rPr lang="en-US" altLang="zh-CN" b="0" i="1" smtClean="0">
                        <a:latin typeface="Cambria Math" panose="02040503050406030204" pitchFamily="18" charset="0"/>
                        <a:ea typeface="Cambria Math" panose="02040503050406030204" pitchFamily="18" charset="0"/>
                      </a:rPr>
                      <m:t>≤</m:t>
                    </m:r>
                    <m:acc>
                      <m:accPr>
                        <m:chr m:val="̃"/>
                        <m:ctrlPr>
                          <a:rPr lang="en-US" altLang="zh-CN" i="1">
                            <a:latin typeface="Cambria Math" panose="02040503050406030204" pitchFamily="18" charset="0"/>
                          </a:rPr>
                        </m:ctrlPr>
                      </m:accPr>
                      <m:e>
                        <m:r>
                          <m:rPr>
                            <m:sty m:val="p"/>
                          </m:rPr>
                          <a:rPr lang="el-GR" altLang="zh-CN" i="1">
                            <a:latin typeface="Cambria Math" panose="02040503050406030204" pitchFamily="18" charset="0"/>
                            <a:ea typeface="Cambria Math" panose="02040503050406030204" pitchFamily="18" charset="0"/>
                          </a:rPr>
                          <m:t>Δ</m:t>
                        </m:r>
                      </m:e>
                    </m:acc>
                  </m:oMath>
                </a14:m>
                <a:endParaRPr lang="en-US" altLang="zh-CN" dirty="0">
                  <a:latin typeface="Times New Roman" panose="02020603050405020304" pitchFamily="18" charset="0"/>
                  <a:cs typeface="Times New Roman" panose="02020603050405020304" pitchFamily="18" charset="0"/>
                </a:endParaRPr>
              </a:p>
            </p:txBody>
          </p:sp>
        </mc:Choice>
        <mc:Fallback xmlns="">
          <p:sp>
            <p:nvSpPr>
              <p:cNvPr id="3" name="矩形 2"/>
              <p:cNvSpPr>
                <a:spLocks noRot="1" noChangeAspect="1" noMove="1" noResize="1" noEditPoints="1" noAdjustHandles="1" noChangeArrowheads="1" noChangeShapeType="1" noTextEdit="1"/>
              </p:cNvSpPr>
              <p:nvPr/>
            </p:nvSpPr>
            <p:spPr>
              <a:xfrm>
                <a:off x="0" y="1439565"/>
                <a:ext cx="9144000" cy="3152979"/>
              </a:xfrm>
              <a:prstGeom prst="rect">
                <a:avLst/>
              </a:prstGeom>
              <a:blipFill rotWithShape="0">
                <a:blip r:embed="rId3"/>
                <a:stretch>
                  <a:fillRect l="-533" t="-774" b="-2708"/>
                </a:stretch>
              </a:blipFill>
            </p:spPr>
            <p:txBody>
              <a:bodyPr/>
              <a:lstStyle/>
              <a:p>
                <a:r>
                  <a:rPr lang="zh-CN" altLang="en-US">
                    <a:noFill/>
                  </a:rPr>
                  <a:t> </a:t>
                </a:r>
              </a:p>
            </p:txBody>
          </p:sp>
        </mc:Fallback>
      </mc:AlternateContent>
      <p:sp>
        <p:nvSpPr>
          <p:cNvPr id="12" name="矩形 11"/>
          <p:cNvSpPr/>
          <p:nvPr/>
        </p:nvSpPr>
        <p:spPr>
          <a:xfrm>
            <a:off x="0" y="793234"/>
            <a:ext cx="9144000" cy="646331"/>
          </a:xfrm>
          <a:prstGeom prst="rect">
            <a:avLst/>
          </a:prstGeom>
        </p:spPr>
        <p:txBody>
          <a:bodyPr wrap="square" anchor="ctr">
            <a:spAutoFit/>
          </a:bodyPr>
          <a:lstStyle/>
          <a:p>
            <a:r>
              <a:rPr lang="en-US" altLang="zh-CN" b="1" dirty="0">
                <a:solidFill>
                  <a:srgbClr val="0000FF"/>
                </a:solidFill>
                <a:latin typeface="Times New Roman" panose="02020603050405020304" pitchFamily="18" charset="0"/>
                <a:cs typeface="Times New Roman" panose="02020603050405020304" pitchFamily="18" charset="0"/>
              </a:rPr>
              <a:t>Effective energy windows</a:t>
            </a:r>
          </a:p>
          <a:p>
            <a:r>
              <a:rPr lang="en-US" altLang="zh-CN" dirty="0">
                <a:latin typeface="Times New Roman" panose="02020603050405020304" pitchFamily="18" charset="0"/>
                <a:cs typeface="Times New Roman" panose="02020603050405020304" pitchFamily="18" charset="0"/>
              </a:rPr>
              <a:t>The relevant energy windows for the calculation of astrophysical reaction rates.</a:t>
            </a:r>
            <a:endParaRPr lang="zh-CN" altLang="en-US" dirty="0">
              <a:latin typeface="Times New Roman" panose="02020603050405020304" pitchFamily="18" charset="0"/>
              <a:cs typeface="Times New Roman" panose="02020603050405020304" pitchFamily="18" charset="0"/>
            </a:endParaRPr>
          </a:p>
        </p:txBody>
      </p:sp>
      <p:pic>
        <p:nvPicPr>
          <p:cNvPr id="14" name="图片 13"/>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101600" y="4592544"/>
            <a:ext cx="4986164" cy="1592356"/>
          </a:xfrm>
          <a:prstGeom prst="rect">
            <a:avLst/>
          </a:prstGeom>
        </p:spPr>
      </p:pic>
      <p:sp>
        <p:nvSpPr>
          <p:cNvPr id="5" name="矩形 4"/>
          <p:cNvSpPr/>
          <p:nvPr/>
        </p:nvSpPr>
        <p:spPr>
          <a:xfrm>
            <a:off x="5274556" y="4592544"/>
            <a:ext cx="3682652" cy="923330"/>
          </a:xfrm>
          <a:prstGeom prst="rect">
            <a:avLst/>
          </a:prstGeom>
        </p:spPr>
        <p:txBody>
          <a:bodyPr wrap="square">
            <a:spAutoFit/>
          </a:bodyPr>
          <a:lstStyle/>
          <a:p>
            <a:pPr algn="just"/>
            <a:r>
              <a:rPr lang="en-US" altLang="zh-CN" dirty="0">
                <a:latin typeface="Times New Roman" panose="02020603050405020304" pitchFamily="18" charset="0"/>
                <a:ea typeface="Tahoma" panose="020B0604030504040204" pitchFamily="34" charset="0"/>
                <a:cs typeface="Times New Roman" panose="02020603050405020304" pitchFamily="18" charset="0"/>
              </a:rPr>
              <a:t>a shift of the most effective energy towards lower energies by typically about 1 MeV.</a:t>
            </a:r>
            <a:endParaRPr lang="zh-CN" altLang="en-US" dirty="0">
              <a:latin typeface="Times New Roman" panose="02020603050405020304" pitchFamily="18" charset="0"/>
              <a:cs typeface="Times New Roman" panose="02020603050405020304" pitchFamily="18" charset="0"/>
            </a:endParaRPr>
          </a:p>
        </p:txBody>
      </p:sp>
      <p:sp>
        <p:nvSpPr>
          <p:cNvPr id="6" name="矩形 5"/>
          <p:cNvSpPr/>
          <p:nvPr/>
        </p:nvSpPr>
        <p:spPr>
          <a:xfrm>
            <a:off x="5054075" y="5661680"/>
            <a:ext cx="4123613" cy="523220"/>
          </a:xfrm>
          <a:prstGeom prst="rect">
            <a:avLst/>
          </a:prstGeom>
        </p:spPr>
        <p:txBody>
          <a:bodyPr wrap="square">
            <a:spAutoFit/>
          </a:bodyPr>
          <a:lstStyle/>
          <a:p>
            <a:r>
              <a:rPr lang="en-US" altLang="zh-CN" sz="1400" dirty="0">
                <a:latin typeface="Times New Roman" panose="02020603050405020304" pitchFamily="18" charset="0"/>
                <a:cs typeface="Times New Roman" panose="02020603050405020304" pitchFamily="18" charset="0"/>
              </a:rPr>
              <a:t>T. Rauscher, Phys. Rev. C 81, 045807 (2010). Relevant energy ranges for astrophysical reaction rates</a:t>
            </a:r>
          </a:p>
        </p:txBody>
      </p:sp>
    </p:spTree>
    <p:extLst>
      <p:ext uri="{BB962C8B-B14F-4D97-AF65-F5344CB8AC3E}">
        <p14:creationId xmlns:p14="http://schemas.microsoft.com/office/powerpoint/2010/main" val="54239044"/>
      </p:ext>
    </p:extLst>
  </p:cSld>
  <p:clrMapOvr>
    <a:masterClrMapping/>
  </p:clrMapOvr>
</p:sld>
</file>

<file path=ppt/slides/slide5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F65D2266-2C4A-461A-8D65-1BE613BDB6C3}"/>
              </a:ext>
            </a:extLst>
          </p:cNvPr>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1" y="0"/>
            <a:ext cx="4349579" cy="2926080"/>
          </a:xfrm>
          <a:prstGeom prst="rect">
            <a:avLst/>
          </a:prstGeom>
        </p:spPr>
      </p:pic>
      <p:pic>
        <p:nvPicPr>
          <p:cNvPr id="6" name="Picture 5">
            <a:extLst>
              <a:ext uri="{FF2B5EF4-FFF2-40B4-BE49-F238E27FC236}">
                <a16:creationId xmlns:a16="http://schemas.microsoft.com/office/drawing/2014/main" id="{812B72A1-B995-4C36-ACEC-958CECD62312}"/>
              </a:ext>
            </a:extLst>
          </p:cNvPr>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0" y="3521151"/>
            <a:ext cx="9144000" cy="3336849"/>
          </a:xfrm>
          <a:prstGeom prst="rect">
            <a:avLst/>
          </a:prstGeom>
        </p:spPr>
      </p:pic>
      <p:pic>
        <p:nvPicPr>
          <p:cNvPr id="10" name="Picture 9">
            <a:extLst>
              <a:ext uri="{FF2B5EF4-FFF2-40B4-BE49-F238E27FC236}">
                <a16:creationId xmlns:a16="http://schemas.microsoft.com/office/drawing/2014/main" id="{CE4A9434-80D1-4B42-97BD-CC6342F181CD}"/>
              </a:ext>
            </a:extLst>
          </p:cNvPr>
          <p:cNvPicPr>
            <a:picLocks noChangeAspect="1"/>
          </p:cNvPicPr>
          <p:nvPr/>
        </p:nvPicPr>
        <p:blipFill>
          <a:blip r:embed="rId5">
            <a:extLst>
              <a:ext uri="{28A0092B-C50C-407E-A947-70E740481C1C}">
                <a14:useLocalDpi xmlns:a14="http://schemas.microsoft.com/office/drawing/2010/main"/>
              </a:ext>
            </a:extLst>
          </a:blip>
          <a:stretch>
            <a:fillRect/>
          </a:stretch>
        </p:blipFill>
        <p:spPr>
          <a:xfrm>
            <a:off x="4272937" y="0"/>
            <a:ext cx="4871063" cy="2926080"/>
          </a:xfrm>
          <a:prstGeom prst="rect">
            <a:avLst/>
          </a:prstGeom>
        </p:spPr>
      </p:pic>
      <p:sp>
        <p:nvSpPr>
          <p:cNvPr id="11" name="TextBox 10">
            <a:extLst>
              <a:ext uri="{FF2B5EF4-FFF2-40B4-BE49-F238E27FC236}">
                <a16:creationId xmlns:a16="http://schemas.microsoft.com/office/drawing/2014/main" id="{19C9A103-DBC3-42FB-8FF1-6BBF674C366C}"/>
              </a:ext>
            </a:extLst>
          </p:cNvPr>
          <p:cNvSpPr txBox="1"/>
          <p:nvPr/>
        </p:nvSpPr>
        <p:spPr>
          <a:xfrm>
            <a:off x="6371303" y="600210"/>
            <a:ext cx="1049262" cy="369332"/>
          </a:xfrm>
          <a:prstGeom prst="rect">
            <a:avLst/>
          </a:prstGeom>
          <a:noFill/>
        </p:spPr>
        <p:txBody>
          <a:bodyPr wrap="none" rtlCol="0">
            <a:spAutoFit/>
          </a:bodyPr>
          <a:lstStyle/>
          <a:p>
            <a:r>
              <a:rPr lang="en-US" dirty="0"/>
              <a:t>1408 keV</a:t>
            </a:r>
          </a:p>
        </p:txBody>
      </p:sp>
      <p:sp>
        <p:nvSpPr>
          <p:cNvPr id="4" name="TextBox 3">
            <a:extLst>
              <a:ext uri="{FF2B5EF4-FFF2-40B4-BE49-F238E27FC236}">
                <a16:creationId xmlns:a16="http://schemas.microsoft.com/office/drawing/2014/main" id="{D0B68DCC-BA1D-4083-B006-D54D343B4F7F}"/>
              </a:ext>
            </a:extLst>
          </p:cNvPr>
          <p:cNvSpPr txBox="1"/>
          <p:nvPr/>
        </p:nvSpPr>
        <p:spPr>
          <a:xfrm>
            <a:off x="5580573" y="3639138"/>
            <a:ext cx="1663917" cy="923330"/>
          </a:xfrm>
          <a:prstGeom prst="rect">
            <a:avLst/>
          </a:prstGeom>
          <a:noFill/>
        </p:spPr>
        <p:txBody>
          <a:bodyPr wrap="none" rtlCol="0">
            <a:spAutoFit/>
          </a:bodyPr>
          <a:lstStyle/>
          <a:p>
            <a:r>
              <a:rPr lang="en-US" dirty="0"/>
              <a:t>121_</a:t>
            </a:r>
            <a:r>
              <a:rPr lang="en-US" altLang="zh-CN" dirty="0"/>
              <a:t>000.root</a:t>
            </a:r>
          </a:p>
          <a:p>
            <a:r>
              <a:rPr lang="en-US" altLang="zh-CN" dirty="0"/>
              <a:t>152Eu at center</a:t>
            </a:r>
          </a:p>
          <a:p>
            <a:r>
              <a:rPr lang="en-US" dirty="0">
                <a:solidFill>
                  <a:srgbClr val="FF0000"/>
                </a:solidFill>
              </a:rPr>
              <a:t>North</a:t>
            </a:r>
            <a:r>
              <a:rPr lang="en-US" dirty="0"/>
              <a:t> </a:t>
            </a:r>
            <a:r>
              <a:rPr lang="en-US" altLang="zh-CN" dirty="0"/>
              <a:t>vs </a:t>
            </a:r>
            <a:r>
              <a:rPr lang="en-US" altLang="zh-CN" dirty="0">
                <a:solidFill>
                  <a:srgbClr val="0000FF"/>
                </a:solidFill>
              </a:rPr>
              <a:t>South</a:t>
            </a:r>
            <a:endParaRPr lang="en-US" dirty="0">
              <a:solidFill>
                <a:srgbClr val="0000FF"/>
              </a:solidFill>
            </a:endParaRPr>
          </a:p>
        </p:txBody>
      </p:sp>
      <p:sp>
        <p:nvSpPr>
          <p:cNvPr id="13" name="TextBox 12">
            <a:extLst>
              <a:ext uri="{FF2B5EF4-FFF2-40B4-BE49-F238E27FC236}">
                <a16:creationId xmlns:a16="http://schemas.microsoft.com/office/drawing/2014/main" id="{7CBE25E7-1FF7-41A0-B8F8-1232CCCF7687}"/>
              </a:ext>
            </a:extLst>
          </p:cNvPr>
          <p:cNvSpPr txBox="1"/>
          <p:nvPr/>
        </p:nvSpPr>
        <p:spPr>
          <a:xfrm>
            <a:off x="1590857" y="326611"/>
            <a:ext cx="958645" cy="369332"/>
          </a:xfrm>
          <a:prstGeom prst="rect">
            <a:avLst/>
          </a:prstGeom>
          <a:noFill/>
        </p:spPr>
        <p:txBody>
          <a:bodyPr wrap="square">
            <a:spAutoFit/>
          </a:bodyPr>
          <a:lstStyle/>
          <a:p>
            <a:r>
              <a:rPr lang="en-US" altLang="zh-CN" dirty="0"/>
              <a:t>344 keV</a:t>
            </a:r>
            <a:endParaRPr lang="en-US" dirty="0"/>
          </a:p>
        </p:txBody>
      </p:sp>
      <p:cxnSp>
        <p:nvCxnSpPr>
          <p:cNvPr id="15" name="Straight Arrow Connector 14">
            <a:extLst>
              <a:ext uri="{FF2B5EF4-FFF2-40B4-BE49-F238E27FC236}">
                <a16:creationId xmlns:a16="http://schemas.microsoft.com/office/drawing/2014/main" id="{9D80360E-60D4-49C6-BB10-1A043CD87FE4}"/>
              </a:ext>
            </a:extLst>
          </p:cNvPr>
          <p:cNvCxnSpPr/>
          <p:nvPr/>
        </p:nvCxnSpPr>
        <p:spPr>
          <a:xfrm flipH="1" flipV="1">
            <a:off x="8243455" y="2286000"/>
            <a:ext cx="457200" cy="2175164"/>
          </a:xfrm>
          <a:prstGeom prst="straightConnector1">
            <a:avLst/>
          </a:prstGeom>
          <a:ln>
            <a:solidFill>
              <a:schemeClr val="accent5"/>
            </a:solidFill>
            <a:tailEnd type="triangle"/>
          </a:ln>
        </p:spPr>
        <p:style>
          <a:lnRef idx="1">
            <a:schemeClr val="accent1"/>
          </a:lnRef>
          <a:fillRef idx="0">
            <a:schemeClr val="accent1"/>
          </a:fillRef>
          <a:effectRef idx="0">
            <a:schemeClr val="accent1"/>
          </a:effectRef>
          <a:fontRef idx="minor">
            <a:schemeClr val="tx1"/>
          </a:fontRef>
        </p:style>
      </p:cxnSp>
      <p:cxnSp>
        <p:nvCxnSpPr>
          <p:cNvPr id="17" name="Straight Arrow Connector 16">
            <a:extLst>
              <a:ext uri="{FF2B5EF4-FFF2-40B4-BE49-F238E27FC236}">
                <a16:creationId xmlns:a16="http://schemas.microsoft.com/office/drawing/2014/main" id="{C895CD74-D589-405F-A8CC-CD45E915C9E9}"/>
              </a:ext>
            </a:extLst>
          </p:cNvPr>
          <p:cNvCxnSpPr/>
          <p:nvPr/>
        </p:nvCxnSpPr>
        <p:spPr>
          <a:xfrm flipH="1" flipV="1">
            <a:off x="5915891" y="2479964"/>
            <a:ext cx="1911927" cy="1676400"/>
          </a:xfrm>
          <a:prstGeom prst="straightConnector1">
            <a:avLst/>
          </a:prstGeom>
          <a:ln>
            <a:solidFill>
              <a:srgbClr val="FF0000"/>
            </a:solidFill>
            <a:tailEnd type="triangle"/>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744490909"/>
      </p:ext>
    </p:extLst>
  </p:cSld>
  <p:clrMapOvr>
    <a:masterClrMapping/>
  </p:clrMapOvr>
</p:sld>
</file>

<file path=ppt/slides/slide5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B604E692-9747-4F09-AF5F-50BFD3B9765E}"/>
              </a:ext>
            </a:extLst>
          </p:cNvPr>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0" y="-1"/>
            <a:ext cx="8434550" cy="3429000"/>
          </a:xfrm>
          <a:prstGeom prst="rect">
            <a:avLst/>
          </a:prstGeom>
        </p:spPr>
      </p:pic>
      <p:pic>
        <p:nvPicPr>
          <p:cNvPr id="5" name="Picture 4">
            <a:extLst>
              <a:ext uri="{FF2B5EF4-FFF2-40B4-BE49-F238E27FC236}">
                <a16:creationId xmlns:a16="http://schemas.microsoft.com/office/drawing/2014/main" id="{7BABD088-CC3D-418C-ADCE-3B752990EC5B}"/>
              </a:ext>
            </a:extLst>
          </p:cNvPr>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3428999"/>
            <a:ext cx="8505265" cy="3429000"/>
          </a:xfrm>
          <a:prstGeom prst="rect">
            <a:avLst/>
          </a:prstGeom>
        </p:spPr>
      </p:pic>
      <p:sp>
        <p:nvSpPr>
          <p:cNvPr id="6" name="TextBox 5">
            <a:extLst>
              <a:ext uri="{FF2B5EF4-FFF2-40B4-BE49-F238E27FC236}">
                <a16:creationId xmlns:a16="http://schemas.microsoft.com/office/drawing/2014/main" id="{FA8288C6-2528-4199-9193-DE1AA73960E2}"/>
              </a:ext>
            </a:extLst>
          </p:cNvPr>
          <p:cNvSpPr txBox="1"/>
          <p:nvPr/>
        </p:nvSpPr>
        <p:spPr>
          <a:xfrm>
            <a:off x="5525155" y="1397045"/>
            <a:ext cx="1581459" cy="923330"/>
          </a:xfrm>
          <a:prstGeom prst="rect">
            <a:avLst/>
          </a:prstGeom>
          <a:noFill/>
        </p:spPr>
        <p:txBody>
          <a:bodyPr wrap="none" rtlCol="0">
            <a:spAutoFit/>
          </a:bodyPr>
          <a:lstStyle/>
          <a:p>
            <a:r>
              <a:rPr lang="en-US" dirty="0"/>
              <a:t>117_</a:t>
            </a:r>
            <a:r>
              <a:rPr lang="en-US" altLang="zh-CN" dirty="0"/>
              <a:t>000.root</a:t>
            </a:r>
          </a:p>
          <a:p>
            <a:r>
              <a:rPr lang="en-US" altLang="zh-CN" dirty="0"/>
              <a:t>26P</a:t>
            </a:r>
          </a:p>
          <a:p>
            <a:r>
              <a:rPr lang="en-US" dirty="0">
                <a:solidFill>
                  <a:srgbClr val="FF0000"/>
                </a:solidFill>
              </a:rPr>
              <a:t>North</a:t>
            </a:r>
            <a:r>
              <a:rPr lang="en-US" dirty="0"/>
              <a:t> </a:t>
            </a:r>
            <a:r>
              <a:rPr lang="en-US" altLang="zh-CN" dirty="0"/>
              <a:t>vs </a:t>
            </a:r>
            <a:r>
              <a:rPr lang="en-US" altLang="zh-CN" dirty="0">
                <a:solidFill>
                  <a:srgbClr val="0000FF"/>
                </a:solidFill>
              </a:rPr>
              <a:t>South</a:t>
            </a:r>
            <a:endParaRPr lang="en-US" dirty="0">
              <a:solidFill>
                <a:srgbClr val="0000FF"/>
              </a:solidFill>
            </a:endParaRPr>
          </a:p>
        </p:txBody>
      </p:sp>
      <p:sp>
        <p:nvSpPr>
          <p:cNvPr id="7" name="TextBox 6">
            <a:extLst>
              <a:ext uri="{FF2B5EF4-FFF2-40B4-BE49-F238E27FC236}">
                <a16:creationId xmlns:a16="http://schemas.microsoft.com/office/drawing/2014/main" id="{86021345-9097-4F36-85B0-11249E34FE9E}"/>
              </a:ext>
            </a:extLst>
          </p:cNvPr>
          <p:cNvSpPr txBox="1"/>
          <p:nvPr/>
        </p:nvSpPr>
        <p:spPr>
          <a:xfrm>
            <a:off x="7216430" y="3613979"/>
            <a:ext cx="1049262" cy="369332"/>
          </a:xfrm>
          <a:prstGeom prst="rect">
            <a:avLst/>
          </a:prstGeom>
          <a:noFill/>
        </p:spPr>
        <p:txBody>
          <a:bodyPr wrap="none" rtlCol="0">
            <a:spAutoFit/>
          </a:bodyPr>
          <a:lstStyle/>
          <a:p>
            <a:r>
              <a:rPr lang="en-US" dirty="0"/>
              <a:t>1461 keV</a:t>
            </a:r>
          </a:p>
        </p:txBody>
      </p:sp>
      <p:sp>
        <p:nvSpPr>
          <p:cNvPr id="8" name="TextBox 7">
            <a:extLst>
              <a:ext uri="{FF2B5EF4-FFF2-40B4-BE49-F238E27FC236}">
                <a16:creationId xmlns:a16="http://schemas.microsoft.com/office/drawing/2014/main" id="{0EFA3755-48D4-4B7D-B8FF-656B2D8EC5B3}"/>
              </a:ext>
            </a:extLst>
          </p:cNvPr>
          <p:cNvSpPr txBox="1"/>
          <p:nvPr/>
        </p:nvSpPr>
        <p:spPr>
          <a:xfrm>
            <a:off x="3168013" y="4168291"/>
            <a:ext cx="1049262" cy="369332"/>
          </a:xfrm>
          <a:prstGeom prst="rect">
            <a:avLst/>
          </a:prstGeom>
          <a:noFill/>
        </p:spPr>
        <p:txBody>
          <a:bodyPr wrap="none" rtlCol="0">
            <a:spAutoFit/>
          </a:bodyPr>
          <a:lstStyle/>
          <a:p>
            <a:r>
              <a:rPr lang="en-US" dirty="0"/>
              <a:t>1369 keV</a:t>
            </a:r>
          </a:p>
        </p:txBody>
      </p:sp>
      <p:sp>
        <p:nvSpPr>
          <p:cNvPr id="9" name="TextBox 8">
            <a:extLst>
              <a:ext uri="{FF2B5EF4-FFF2-40B4-BE49-F238E27FC236}">
                <a16:creationId xmlns:a16="http://schemas.microsoft.com/office/drawing/2014/main" id="{EB7CE489-70FA-4CC5-8C32-E706F655D0BF}"/>
              </a:ext>
            </a:extLst>
          </p:cNvPr>
          <p:cNvSpPr txBox="1"/>
          <p:nvPr/>
        </p:nvSpPr>
        <p:spPr>
          <a:xfrm>
            <a:off x="4475893" y="3429313"/>
            <a:ext cx="1049262" cy="369332"/>
          </a:xfrm>
          <a:prstGeom prst="rect">
            <a:avLst/>
          </a:prstGeom>
          <a:noFill/>
        </p:spPr>
        <p:txBody>
          <a:bodyPr wrap="none" rtlCol="0">
            <a:spAutoFit/>
          </a:bodyPr>
          <a:lstStyle/>
          <a:p>
            <a:r>
              <a:rPr lang="en-US" dirty="0"/>
              <a:t>1461 keV</a:t>
            </a:r>
          </a:p>
        </p:txBody>
      </p:sp>
      <p:sp>
        <p:nvSpPr>
          <p:cNvPr id="10" name="TextBox 9">
            <a:extLst>
              <a:ext uri="{FF2B5EF4-FFF2-40B4-BE49-F238E27FC236}">
                <a16:creationId xmlns:a16="http://schemas.microsoft.com/office/drawing/2014/main" id="{0E5E0C0A-255B-4ACF-B1FB-6452C92AB208}"/>
              </a:ext>
            </a:extLst>
          </p:cNvPr>
          <p:cNvSpPr txBox="1"/>
          <p:nvPr/>
        </p:nvSpPr>
        <p:spPr>
          <a:xfrm>
            <a:off x="978533" y="4075801"/>
            <a:ext cx="1049262" cy="369332"/>
          </a:xfrm>
          <a:prstGeom prst="rect">
            <a:avLst/>
          </a:prstGeom>
          <a:noFill/>
        </p:spPr>
        <p:txBody>
          <a:bodyPr wrap="none" rtlCol="0">
            <a:spAutoFit/>
          </a:bodyPr>
          <a:lstStyle/>
          <a:p>
            <a:r>
              <a:rPr lang="en-US" dirty="0"/>
              <a:t>1369 keV</a:t>
            </a:r>
          </a:p>
        </p:txBody>
      </p:sp>
      <p:sp>
        <p:nvSpPr>
          <p:cNvPr id="12" name="TextBox 11">
            <a:extLst>
              <a:ext uri="{FF2B5EF4-FFF2-40B4-BE49-F238E27FC236}">
                <a16:creationId xmlns:a16="http://schemas.microsoft.com/office/drawing/2014/main" id="{9B788463-5282-4CB8-8175-A191AD09AA86}"/>
              </a:ext>
            </a:extLst>
          </p:cNvPr>
          <p:cNvSpPr txBox="1"/>
          <p:nvPr/>
        </p:nvSpPr>
        <p:spPr>
          <a:xfrm>
            <a:off x="3751153" y="369645"/>
            <a:ext cx="932243" cy="369332"/>
          </a:xfrm>
          <a:prstGeom prst="rect">
            <a:avLst/>
          </a:prstGeom>
          <a:noFill/>
        </p:spPr>
        <p:txBody>
          <a:bodyPr wrap="none" rtlCol="0">
            <a:spAutoFit/>
          </a:bodyPr>
          <a:lstStyle/>
          <a:p>
            <a:r>
              <a:rPr lang="en-US" dirty="0"/>
              <a:t>511 keV</a:t>
            </a:r>
          </a:p>
        </p:txBody>
      </p:sp>
    </p:spTree>
    <p:extLst>
      <p:ext uri="{BB962C8B-B14F-4D97-AF65-F5344CB8AC3E}">
        <p14:creationId xmlns:p14="http://schemas.microsoft.com/office/powerpoint/2010/main" val="2389302372"/>
      </p:ext>
    </p:extLst>
  </p:cSld>
  <p:clrMapOvr>
    <a:masterClrMapping/>
  </p:clrMapOvr>
</p:sld>
</file>

<file path=ppt/slides/slide5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8">
            <a:extLst>
              <a:ext uri="{FF2B5EF4-FFF2-40B4-BE49-F238E27FC236}">
                <a16:creationId xmlns:a16="http://schemas.microsoft.com/office/drawing/2014/main" id="{90E783CA-EE69-45D9-94A5-AC072E9FDB79}"/>
              </a:ext>
            </a:extLst>
          </p:cNvPr>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0" y="0"/>
            <a:ext cx="9144000" cy="3706064"/>
          </a:xfrm>
          <a:prstGeom prst="rect">
            <a:avLst/>
          </a:prstGeom>
        </p:spPr>
      </p:pic>
      <p:sp>
        <p:nvSpPr>
          <p:cNvPr id="4" name="TextBox 3">
            <a:extLst>
              <a:ext uri="{FF2B5EF4-FFF2-40B4-BE49-F238E27FC236}">
                <a16:creationId xmlns:a16="http://schemas.microsoft.com/office/drawing/2014/main" id="{E5FD87D7-2330-4F14-915F-52E619DBE9C2}"/>
              </a:ext>
            </a:extLst>
          </p:cNvPr>
          <p:cNvSpPr txBox="1"/>
          <p:nvPr/>
        </p:nvSpPr>
        <p:spPr>
          <a:xfrm>
            <a:off x="7173846" y="260973"/>
            <a:ext cx="1581459" cy="923330"/>
          </a:xfrm>
          <a:prstGeom prst="rect">
            <a:avLst/>
          </a:prstGeom>
          <a:noFill/>
        </p:spPr>
        <p:txBody>
          <a:bodyPr wrap="none" rtlCol="0">
            <a:spAutoFit/>
          </a:bodyPr>
          <a:lstStyle/>
          <a:p>
            <a:r>
              <a:rPr lang="en-US" dirty="0"/>
              <a:t>098_</a:t>
            </a:r>
            <a:r>
              <a:rPr lang="en-US" altLang="zh-CN" dirty="0"/>
              <a:t>000.root</a:t>
            </a:r>
          </a:p>
          <a:p>
            <a:r>
              <a:rPr lang="en-US" altLang="zh-CN" dirty="0"/>
              <a:t>25Si</a:t>
            </a:r>
          </a:p>
          <a:p>
            <a:r>
              <a:rPr lang="en-US" dirty="0">
                <a:solidFill>
                  <a:srgbClr val="FF0000"/>
                </a:solidFill>
              </a:rPr>
              <a:t>North</a:t>
            </a:r>
            <a:r>
              <a:rPr lang="en-US" dirty="0"/>
              <a:t> </a:t>
            </a:r>
            <a:r>
              <a:rPr lang="en-US" altLang="zh-CN" dirty="0"/>
              <a:t>vs </a:t>
            </a:r>
            <a:r>
              <a:rPr lang="en-US" altLang="zh-CN" dirty="0">
                <a:solidFill>
                  <a:srgbClr val="0000FF"/>
                </a:solidFill>
              </a:rPr>
              <a:t>South</a:t>
            </a:r>
            <a:endParaRPr lang="en-US" dirty="0">
              <a:solidFill>
                <a:srgbClr val="0000FF"/>
              </a:solidFill>
            </a:endParaRPr>
          </a:p>
        </p:txBody>
      </p:sp>
      <p:sp>
        <p:nvSpPr>
          <p:cNvPr id="5" name="TextBox 4">
            <a:extLst>
              <a:ext uri="{FF2B5EF4-FFF2-40B4-BE49-F238E27FC236}">
                <a16:creationId xmlns:a16="http://schemas.microsoft.com/office/drawing/2014/main" id="{DE0C87D8-D174-419B-8F5C-A9894AB037D7}"/>
              </a:ext>
            </a:extLst>
          </p:cNvPr>
          <p:cNvSpPr txBox="1"/>
          <p:nvPr/>
        </p:nvSpPr>
        <p:spPr>
          <a:xfrm>
            <a:off x="3522738" y="346302"/>
            <a:ext cx="1049262" cy="369332"/>
          </a:xfrm>
          <a:prstGeom prst="rect">
            <a:avLst/>
          </a:prstGeom>
          <a:noFill/>
        </p:spPr>
        <p:txBody>
          <a:bodyPr wrap="none" rtlCol="0">
            <a:spAutoFit/>
          </a:bodyPr>
          <a:lstStyle/>
          <a:p>
            <a:r>
              <a:rPr lang="en-US" dirty="0"/>
              <a:t>1461 keV</a:t>
            </a:r>
          </a:p>
        </p:txBody>
      </p:sp>
      <p:sp>
        <p:nvSpPr>
          <p:cNvPr id="6" name="TextBox 5">
            <a:extLst>
              <a:ext uri="{FF2B5EF4-FFF2-40B4-BE49-F238E27FC236}">
                <a16:creationId xmlns:a16="http://schemas.microsoft.com/office/drawing/2014/main" id="{DE235B6C-7E4C-4B68-B92A-1385118A1D29}"/>
              </a:ext>
            </a:extLst>
          </p:cNvPr>
          <p:cNvSpPr txBox="1"/>
          <p:nvPr/>
        </p:nvSpPr>
        <p:spPr>
          <a:xfrm>
            <a:off x="1409193" y="1868895"/>
            <a:ext cx="1049262" cy="369332"/>
          </a:xfrm>
          <a:prstGeom prst="rect">
            <a:avLst/>
          </a:prstGeom>
          <a:noFill/>
        </p:spPr>
        <p:txBody>
          <a:bodyPr wrap="none" rtlCol="0">
            <a:spAutoFit/>
          </a:bodyPr>
          <a:lstStyle/>
          <a:p>
            <a:r>
              <a:rPr lang="en-US" dirty="0"/>
              <a:t>1369 keV</a:t>
            </a:r>
          </a:p>
        </p:txBody>
      </p:sp>
      <p:sp>
        <p:nvSpPr>
          <p:cNvPr id="7" name="TextBox 6">
            <a:extLst>
              <a:ext uri="{FF2B5EF4-FFF2-40B4-BE49-F238E27FC236}">
                <a16:creationId xmlns:a16="http://schemas.microsoft.com/office/drawing/2014/main" id="{2FF3E88F-AF1D-4C43-B68F-7EDD6358322F}"/>
              </a:ext>
            </a:extLst>
          </p:cNvPr>
          <p:cNvSpPr txBox="1"/>
          <p:nvPr/>
        </p:nvSpPr>
        <p:spPr>
          <a:xfrm>
            <a:off x="6915313" y="2351289"/>
            <a:ext cx="1049262" cy="369332"/>
          </a:xfrm>
          <a:prstGeom prst="rect">
            <a:avLst/>
          </a:prstGeom>
          <a:noFill/>
        </p:spPr>
        <p:txBody>
          <a:bodyPr wrap="none" rtlCol="0">
            <a:spAutoFit/>
          </a:bodyPr>
          <a:lstStyle/>
          <a:p>
            <a:r>
              <a:rPr lang="en-US" dirty="0"/>
              <a:t>1612 keV</a:t>
            </a:r>
          </a:p>
        </p:txBody>
      </p:sp>
      <p:sp>
        <p:nvSpPr>
          <p:cNvPr id="10" name="TextBox 9">
            <a:extLst>
              <a:ext uri="{FF2B5EF4-FFF2-40B4-BE49-F238E27FC236}">
                <a16:creationId xmlns:a16="http://schemas.microsoft.com/office/drawing/2014/main" id="{067ED807-9B01-4271-AEA4-C21BE3EE7000}"/>
              </a:ext>
            </a:extLst>
          </p:cNvPr>
          <p:cNvSpPr txBox="1"/>
          <p:nvPr/>
        </p:nvSpPr>
        <p:spPr>
          <a:xfrm>
            <a:off x="0" y="6211669"/>
            <a:ext cx="2163797" cy="646331"/>
          </a:xfrm>
          <a:prstGeom prst="rect">
            <a:avLst/>
          </a:prstGeom>
          <a:noFill/>
        </p:spPr>
        <p:txBody>
          <a:bodyPr wrap="none" rtlCol="0">
            <a:spAutoFit/>
          </a:bodyPr>
          <a:lstStyle/>
          <a:p>
            <a:r>
              <a:rPr lang="en-US" dirty="0"/>
              <a:t>Shaping time 0.25 </a:t>
            </a:r>
            <a:r>
              <a:rPr lang="en-US" altLang="zh-CN" dirty="0" err="1"/>
              <a:t>μs</a:t>
            </a:r>
            <a:endParaRPr lang="en-US" altLang="zh-CN" dirty="0"/>
          </a:p>
          <a:p>
            <a:r>
              <a:rPr lang="en-US" altLang="zh-CN" dirty="0"/>
              <a:t>Trigger window 4 </a:t>
            </a:r>
            <a:r>
              <a:rPr lang="en-US" altLang="zh-CN" dirty="0" err="1"/>
              <a:t>μs</a:t>
            </a:r>
            <a:endParaRPr lang="en-US" dirty="0"/>
          </a:p>
        </p:txBody>
      </p:sp>
    </p:spTree>
    <p:extLst>
      <p:ext uri="{BB962C8B-B14F-4D97-AF65-F5344CB8AC3E}">
        <p14:creationId xmlns:p14="http://schemas.microsoft.com/office/powerpoint/2010/main" val="672000722"/>
      </p:ext>
    </p:extLst>
  </p:cSld>
  <p:clrMapOvr>
    <a:masterClrMapping/>
  </p:clrMapOvr>
</p:sld>
</file>

<file path=ppt/slides/slide5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AA5C1640-6507-4FDC-AB68-0CC57644478C}"/>
              </a:ext>
            </a:extLst>
          </p:cNvPr>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623887" y="1519237"/>
            <a:ext cx="7896225" cy="3819525"/>
          </a:xfrm>
          <a:prstGeom prst="rect">
            <a:avLst/>
          </a:prstGeom>
        </p:spPr>
      </p:pic>
      <p:sp>
        <p:nvSpPr>
          <p:cNvPr id="4" name="TextBox 3">
            <a:extLst>
              <a:ext uri="{FF2B5EF4-FFF2-40B4-BE49-F238E27FC236}">
                <a16:creationId xmlns:a16="http://schemas.microsoft.com/office/drawing/2014/main" id="{F230B56B-B327-4403-942D-CE5BD1809B3D}"/>
              </a:ext>
            </a:extLst>
          </p:cNvPr>
          <p:cNvSpPr txBox="1"/>
          <p:nvPr/>
        </p:nvSpPr>
        <p:spPr>
          <a:xfrm>
            <a:off x="0" y="6488668"/>
            <a:ext cx="4060279" cy="369332"/>
          </a:xfrm>
          <a:prstGeom prst="rect">
            <a:avLst/>
          </a:prstGeom>
          <a:noFill/>
        </p:spPr>
        <p:txBody>
          <a:bodyPr wrap="none" rtlCol="0">
            <a:spAutoFit/>
          </a:bodyPr>
          <a:lstStyle/>
          <a:p>
            <a:r>
              <a:rPr lang="en-US" dirty="0"/>
              <a:t>unpacked room background with TDC cut</a:t>
            </a:r>
          </a:p>
        </p:txBody>
      </p:sp>
    </p:spTree>
    <p:extLst>
      <p:ext uri="{BB962C8B-B14F-4D97-AF65-F5344CB8AC3E}">
        <p14:creationId xmlns:p14="http://schemas.microsoft.com/office/powerpoint/2010/main" val="715907345"/>
      </p:ext>
    </p:extLst>
  </p:cSld>
  <p:clrMapOvr>
    <a:masterClrMapping/>
  </p:clrMapOvr>
</p:sld>
</file>

<file path=ppt/slides/slide5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16A6DEA0-4EB5-463C-97DE-C77C18BFB114}"/>
              </a:ext>
            </a:extLst>
          </p:cNvPr>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17" y="0"/>
            <a:ext cx="6776678" cy="3420000"/>
          </a:xfrm>
          <a:prstGeom prst="rect">
            <a:avLst/>
          </a:prstGeom>
        </p:spPr>
      </p:pic>
      <p:pic>
        <p:nvPicPr>
          <p:cNvPr id="9" name="Picture 8">
            <a:extLst>
              <a:ext uri="{FF2B5EF4-FFF2-40B4-BE49-F238E27FC236}">
                <a16:creationId xmlns:a16="http://schemas.microsoft.com/office/drawing/2014/main" id="{7FAAFCFA-C5B8-4C4B-8C5F-BAB21540EB94}"/>
              </a:ext>
            </a:extLst>
          </p:cNvPr>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3420000"/>
            <a:ext cx="6782891" cy="3420000"/>
          </a:xfrm>
          <a:prstGeom prst="rect">
            <a:avLst/>
          </a:prstGeom>
        </p:spPr>
      </p:pic>
      <p:sp>
        <p:nvSpPr>
          <p:cNvPr id="10" name="TextBox 9">
            <a:extLst>
              <a:ext uri="{FF2B5EF4-FFF2-40B4-BE49-F238E27FC236}">
                <a16:creationId xmlns:a16="http://schemas.microsoft.com/office/drawing/2014/main" id="{BA03F8A6-13C7-473B-AA4C-B5F57C1AB667}"/>
              </a:ext>
            </a:extLst>
          </p:cNvPr>
          <p:cNvSpPr txBox="1"/>
          <p:nvPr/>
        </p:nvSpPr>
        <p:spPr>
          <a:xfrm>
            <a:off x="733168" y="263611"/>
            <a:ext cx="1500732" cy="369332"/>
          </a:xfrm>
          <a:prstGeom prst="rect">
            <a:avLst/>
          </a:prstGeom>
          <a:noFill/>
        </p:spPr>
        <p:txBody>
          <a:bodyPr wrap="none" rtlCol="0">
            <a:spAutoFit/>
          </a:bodyPr>
          <a:lstStyle/>
          <a:p>
            <a:r>
              <a:rPr lang="en-US" altLang="zh-CN" dirty="0"/>
              <a:t>0 deg GRIFFIN</a:t>
            </a:r>
            <a:endParaRPr lang="zh-CN" altLang="en-US" dirty="0"/>
          </a:p>
        </p:txBody>
      </p:sp>
      <p:sp>
        <p:nvSpPr>
          <p:cNvPr id="12" name="TextBox 11">
            <a:extLst>
              <a:ext uri="{FF2B5EF4-FFF2-40B4-BE49-F238E27FC236}">
                <a16:creationId xmlns:a16="http://schemas.microsoft.com/office/drawing/2014/main" id="{D1AE4949-B455-4375-A60E-A93DFEB6135E}"/>
              </a:ext>
            </a:extLst>
          </p:cNvPr>
          <p:cNvSpPr txBox="1"/>
          <p:nvPr/>
        </p:nvSpPr>
        <p:spPr>
          <a:xfrm>
            <a:off x="733168" y="3683611"/>
            <a:ext cx="2834430" cy="369332"/>
          </a:xfrm>
          <a:prstGeom prst="rect">
            <a:avLst/>
          </a:prstGeom>
          <a:noFill/>
        </p:spPr>
        <p:txBody>
          <a:bodyPr wrap="none" rtlCol="0">
            <a:spAutoFit/>
          </a:bodyPr>
          <a:lstStyle/>
          <a:p>
            <a:r>
              <a:rPr lang="en-US" altLang="zh-CN" dirty="0"/>
              <a:t>0 deg GRIFFIN with addback</a:t>
            </a:r>
            <a:endParaRPr lang="zh-CN" altLang="en-US" dirty="0"/>
          </a:p>
        </p:txBody>
      </p:sp>
    </p:spTree>
    <p:extLst>
      <p:ext uri="{BB962C8B-B14F-4D97-AF65-F5344CB8AC3E}">
        <p14:creationId xmlns:p14="http://schemas.microsoft.com/office/powerpoint/2010/main" val="1172256385"/>
      </p:ext>
    </p:extLst>
  </p:cSld>
  <p:clrMapOvr>
    <a:masterClrMapping/>
  </p:clrMapOvr>
</p:sld>
</file>

<file path=ppt/slides/slide5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B3D5B88A-7A79-4643-83C9-8F0379A8567E}"/>
              </a:ext>
            </a:extLst>
          </p:cNvPr>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0" y="1237614"/>
            <a:ext cx="9144000" cy="4382772"/>
          </a:xfrm>
          <a:prstGeom prst="rect">
            <a:avLst/>
          </a:prstGeom>
        </p:spPr>
      </p:pic>
      <p:sp>
        <p:nvSpPr>
          <p:cNvPr id="2" name="TextBox 1">
            <a:extLst>
              <a:ext uri="{FF2B5EF4-FFF2-40B4-BE49-F238E27FC236}">
                <a16:creationId xmlns:a16="http://schemas.microsoft.com/office/drawing/2014/main" id="{393EE9B6-5871-4DA6-97E0-56439DD5ACEA}"/>
              </a:ext>
            </a:extLst>
          </p:cNvPr>
          <p:cNvSpPr txBox="1"/>
          <p:nvPr/>
        </p:nvSpPr>
        <p:spPr>
          <a:xfrm>
            <a:off x="0" y="5620386"/>
            <a:ext cx="2900346" cy="369332"/>
          </a:xfrm>
          <a:prstGeom prst="rect">
            <a:avLst/>
          </a:prstGeom>
          <a:noFill/>
        </p:spPr>
        <p:txBody>
          <a:bodyPr wrap="none" rtlCol="0">
            <a:spAutoFit/>
          </a:bodyPr>
          <a:lstStyle/>
          <a:p>
            <a:r>
              <a:rPr lang="en-US" altLang="zh-CN" dirty="0"/>
              <a:t>Run 85 - Run 117 </a:t>
            </a:r>
            <a:r>
              <a:rPr lang="en-US" altLang="zh-CN" dirty="0" err="1"/>
              <a:t>sorted.root</a:t>
            </a:r>
            <a:endParaRPr lang="en-US" dirty="0"/>
          </a:p>
        </p:txBody>
      </p:sp>
    </p:spTree>
    <p:extLst>
      <p:ext uri="{BB962C8B-B14F-4D97-AF65-F5344CB8AC3E}">
        <p14:creationId xmlns:p14="http://schemas.microsoft.com/office/powerpoint/2010/main" val="3124437781"/>
      </p:ext>
    </p:extLst>
  </p:cSld>
  <p:clrMapOvr>
    <a:masterClrMapping/>
  </p:clrMapOvr>
</p:sld>
</file>

<file path=ppt/slides/slide5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7A57A5CC-45DB-46D3-966C-672C6E2A5F33}"/>
              </a:ext>
            </a:extLst>
          </p:cNvPr>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0" y="1237614"/>
            <a:ext cx="9144000" cy="4382772"/>
          </a:xfrm>
          <a:prstGeom prst="rect">
            <a:avLst/>
          </a:prstGeom>
        </p:spPr>
      </p:pic>
      <p:sp>
        <p:nvSpPr>
          <p:cNvPr id="4" name="TextBox 3">
            <a:extLst>
              <a:ext uri="{FF2B5EF4-FFF2-40B4-BE49-F238E27FC236}">
                <a16:creationId xmlns:a16="http://schemas.microsoft.com/office/drawing/2014/main" id="{44DD2DD8-5F5D-4432-A443-26A630CA690F}"/>
              </a:ext>
            </a:extLst>
          </p:cNvPr>
          <p:cNvSpPr txBox="1"/>
          <p:nvPr/>
        </p:nvSpPr>
        <p:spPr>
          <a:xfrm>
            <a:off x="0" y="5620386"/>
            <a:ext cx="2900346" cy="369332"/>
          </a:xfrm>
          <a:prstGeom prst="rect">
            <a:avLst/>
          </a:prstGeom>
          <a:noFill/>
        </p:spPr>
        <p:txBody>
          <a:bodyPr wrap="none" rtlCol="0">
            <a:spAutoFit/>
          </a:bodyPr>
          <a:lstStyle/>
          <a:p>
            <a:r>
              <a:rPr lang="en-US" altLang="zh-CN" dirty="0"/>
              <a:t>Run 85 - Run 117 </a:t>
            </a:r>
            <a:r>
              <a:rPr lang="en-US" altLang="zh-CN" dirty="0" err="1"/>
              <a:t>sorted.root</a:t>
            </a:r>
            <a:endParaRPr lang="en-US" dirty="0"/>
          </a:p>
        </p:txBody>
      </p:sp>
    </p:spTree>
    <p:extLst>
      <p:ext uri="{BB962C8B-B14F-4D97-AF65-F5344CB8AC3E}">
        <p14:creationId xmlns:p14="http://schemas.microsoft.com/office/powerpoint/2010/main" val="4216292006"/>
      </p:ext>
    </p:extLst>
  </p:cSld>
  <p:clrMapOvr>
    <a:masterClrMapping/>
  </p:clrMapOvr>
</p:sld>
</file>

<file path=ppt/slides/slide5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50D61F3D-03A9-49E6-9B47-12E00E1C8CAF}"/>
              </a:ext>
            </a:extLst>
          </p:cNvPr>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0" y="1237614"/>
            <a:ext cx="9144000" cy="4382772"/>
          </a:xfrm>
          <a:prstGeom prst="rect">
            <a:avLst/>
          </a:prstGeom>
        </p:spPr>
      </p:pic>
      <p:sp>
        <p:nvSpPr>
          <p:cNvPr id="4" name="TextBox 3">
            <a:extLst>
              <a:ext uri="{FF2B5EF4-FFF2-40B4-BE49-F238E27FC236}">
                <a16:creationId xmlns:a16="http://schemas.microsoft.com/office/drawing/2014/main" id="{CD9BECD6-3510-497F-9B71-602E6E89721C}"/>
              </a:ext>
            </a:extLst>
          </p:cNvPr>
          <p:cNvSpPr txBox="1"/>
          <p:nvPr/>
        </p:nvSpPr>
        <p:spPr>
          <a:xfrm>
            <a:off x="0" y="5620386"/>
            <a:ext cx="2900346" cy="369332"/>
          </a:xfrm>
          <a:prstGeom prst="rect">
            <a:avLst/>
          </a:prstGeom>
          <a:noFill/>
        </p:spPr>
        <p:txBody>
          <a:bodyPr wrap="none" rtlCol="0">
            <a:spAutoFit/>
          </a:bodyPr>
          <a:lstStyle/>
          <a:p>
            <a:r>
              <a:rPr lang="en-US" altLang="zh-CN" dirty="0"/>
              <a:t>Run 85 - Run 117 </a:t>
            </a:r>
            <a:r>
              <a:rPr lang="en-US" altLang="zh-CN" dirty="0" err="1"/>
              <a:t>sorted.root</a:t>
            </a:r>
            <a:endParaRPr lang="en-US" dirty="0"/>
          </a:p>
        </p:txBody>
      </p:sp>
    </p:spTree>
    <p:extLst>
      <p:ext uri="{BB962C8B-B14F-4D97-AF65-F5344CB8AC3E}">
        <p14:creationId xmlns:p14="http://schemas.microsoft.com/office/powerpoint/2010/main" val="1967302197"/>
      </p:ext>
    </p:extLst>
  </p:cSld>
  <p:clrMapOvr>
    <a:masterClrMapping/>
  </p:clrMapOvr>
</p:sld>
</file>

<file path=ppt/slides/slide5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929502B4-8F63-4AD8-A406-A1F8454EAF76}"/>
              </a:ext>
            </a:extLst>
          </p:cNvPr>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0" y="1237614"/>
            <a:ext cx="9144000" cy="4382772"/>
          </a:xfrm>
          <a:prstGeom prst="rect">
            <a:avLst/>
          </a:prstGeom>
        </p:spPr>
      </p:pic>
      <p:sp>
        <p:nvSpPr>
          <p:cNvPr id="3" name="TextBox 2">
            <a:extLst>
              <a:ext uri="{FF2B5EF4-FFF2-40B4-BE49-F238E27FC236}">
                <a16:creationId xmlns:a16="http://schemas.microsoft.com/office/drawing/2014/main" id="{955E151F-42D1-4EFF-A94F-6655C03DA2B7}"/>
              </a:ext>
            </a:extLst>
          </p:cNvPr>
          <p:cNvSpPr txBox="1"/>
          <p:nvPr/>
        </p:nvSpPr>
        <p:spPr>
          <a:xfrm>
            <a:off x="0" y="5620386"/>
            <a:ext cx="2900346" cy="369332"/>
          </a:xfrm>
          <a:prstGeom prst="rect">
            <a:avLst/>
          </a:prstGeom>
          <a:noFill/>
        </p:spPr>
        <p:txBody>
          <a:bodyPr wrap="none" rtlCol="0">
            <a:spAutoFit/>
          </a:bodyPr>
          <a:lstStyle/>
          <a:p>
            <a:r>
              <a:rPr lang="en-US" altLang="zh-CN" dirty="0"/>
              <a:t>Run 85 - Run 117 </a:t>
            </a:r>
            <a:r>
              <a:rPr lang="en-US" altLang="zh-CN" dirty="0" err="1"/>
              <a:t>sorted.root</a:t>
            </a:r>
            <a:endParaRPr lang="en-US" dirty="0"/>
          </a:p>
        </p:txBody>
      </p:sp>
    </p:spTree>
    <p:extLst>
      <p:ext uri="{BB962C8B-B14F-4D97-AF65-F5344CB8AC3E}">
        <p14:creationId xmlns:p14="http://schemas.microsoft.com/office/powerpoint/2010/main" val="3906997016"/>
      </p:ext>
    </p:extLst>
  </p:cSld>
  <p:clrMapOvr>
    <a:masterClrMapping/>
  </p:clrMapOvr>
</p:sld>
</file>

<file path=ppt/slides/slide5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BEF51050-07A3-4431-ACB9-2A08526ED7E8}"/>
              </a:ext>
            </a:extLst>
          </p:cNvPr>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1237614"/>
            <a:ext cx="9144000" cy="4382772"/>
          </a:xfrm>
          <a:prstGeom prst="rect">
            <a:avLst/>
          </a:prstGeom>
        </p:spPr>
      </p:pic>
      <p:sp>
        <p:nvSpPr>
          <p:cNvPr id="4" name="TextBox 3">
            <a:extLst>
              <a:ext uri="{FF2B5EF4-FFF2-40B4-BE49-F238E27FC236}">
                <a16:creationId xmlns:a16="http://schemas.microsoft.com/office/drawing/2014/main" id="{780EEA8B-A021-4BCB-9E54-9A2AD6015401}"/>
              </a:ext>
            </a:extLst>
          </p:cNvPr>
          <p:cNvSpPr txBox="1"/>
          <p:nvPr/>
        </p:nvSpPr>
        <p:spPr>
          <a:xfrm>
            <a:off x="0" y="5620386"/>
            <a:ext cx="2900346" cy="369332"/>
          </a:xfrm>
          <a:prstGeom prst="rect">
            <a:avLst/>
          </a:prstGeom>
          <a:noFill/>
        </p:spPr>
        <p:txBody>
          <a:bodyPr wrap="none" rtlCol="0">
            <a:spAutoFit/>
          </a:bodyPr>
          <a:lstStyle/>
          <a:p>
            <a:r>
              <a:rPr lang="en-US" altLang="zh-CN" dirty="0"/>
              <a:t>Run 85 - Run 117 </a:t>
            </a:r>
            <a:r>
              <a:rPr lang="en-US" altLang="zh-CN" dirty="0" err="1"/>
              <a:t>sorted.root</a:t>
            </a:r>
            <a:endParaRPr lang="en-US" dirty="0"/>
          </a:p>
        </p:txBody>
      </p:sp>
    </p:spTree>
    <p:extLst>
      <p:ext uri="{BB962C8B-B14F-4D97-AF65-F5344CB8AC3E}">
        <p14:creationId xmlns:p14="http://schemas.microsoft.com/office/powerpoint/2010/main" val="327240642"/>
      </p:ext>
    </p:extLst>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mc:AlternateContent xmlns:mc="http://schemas.openxmlformats.org/markup-compatibility/2006" xmlns:a14="http://schemas.microsoft.com/office/drawing/2010/main">
        <mc:Choice Requires="a14">
          <p:graphicFrame>
            <p:nvGraphicFramePr>
              <p:cNvPr id="2" name="表格 1"/>
              <p:cNvGraphicFramePr>
                <a:graphicFrameLocks noGrp="1"/>
              </p:cNvGraphicFramePr>
              <p:nvPr/>
            </p:nvGraphicFramePr>
            <p:xfrm>
              <a:off x="48125" y="815179"/>
              <a:ext cx="9078290" cy="4196271"/>
            </p:xfrm>
            <a:graphic>
              <a:graphicData uri="http://schemas.openxmlformats.org/drawingml/2006/table">
                <a:tbl>
                  <a:tblPr/>
                  <a:tblGrid>
                    <a:gridCol w="1401762">
                      <a:extLst>
                        <a:ext uri="{9D8B030D-6E8A-4147-A177-3AD203B41FA5}">
                          <a16:colId xmlns:a16="http://schemas.microsoft.com/office/drawing/2014/main" val="20000"/>
                        </a:ext>
                      </a:extLst>
                    </a:gridCol>
                    <a:gridCol w="220406">
                      <a:extLst>
                        <a:ext uri="{9D8B030D-6E8A-4147-A177-3AD203B41FA5}">
                          <a16:colId xmlns:a16="http://schemas.microsoft.com/office/drawing/2014/main" val="20001"/>
                        </a:ext>
                      </a:extLst>
                    </a:gridCol>
                    <a:gridCol w="892175">
                      <a:extLst>
                        <a:ext uri="{9D8B030D-6E8A-4147-A177-3AD203B41FA5}">
                          <a16:colId xmlns:a16="http://schemas.microsoft.com/office/drawing/2014/main" val="20002"/>
                        </a:ext>
                      </a:extLst>
                    </a:gridCol>
                    <a:gridCol w="887412">
                      <a:extLst>
                        <a:ext uri="{9D8B030D-6E8A-4147-A177-3AD203B41FA5}">
                          <a16:colId xmlns:a16="http://schemas.microsoft.com/office/drawing/2014/main" val="20003"/>
                        </a:ext>
                      </a:extLst>
                    </a:gridCol>
                    <a:gridCol w="542925">
                      <a:extLst>
                        <a:ext uri="{9D8B030D-6E8A-4147-A177-3AD203B41FA5}">
                          <a16:colId xmlns:a16="http://schemas.microsoft.com/office/drawing/2014/main" val="20004"/>
                        </a:ext>
                      </a:extLst>
                    </a:gridCol>
                    <a:gridCol w="576262">
                      <a:extLst>
                        <a:ext uri="{9D8B030D-6E8A-4147-A177-3AD203B41FA5}">
                          <a16:colId xmlns:a16="http://schemas.microsoft.com/office/drawing/2014/main" val="20005"/>
                        </a:ext>
                      </a:extLst>
                    </a:gridCol>
                    <a:gridCol w="507892">
                      <a:extLst>
                        <a:ext uri="{9D8B030D-6E8A-4147-A177-3AD203B41FA5}">
                          <a16:colId xmlns:a16="http://schemas.microsoft.com/office/drawing/2014/main" val="20006"/>
                        </a:ext>
                      </a:extLst>
                    </a:gridCol>
                    <a:gridCol w="460375">
                      <a:extLst>
                        <a:ext uri="{9D8B030D-6E8A-4147-A177-3AD203B41FA5}">
                          <a16:colId xmlns:a16="http://schemas.microsoft.com/office/drawing/2014/main" val="20007"/>
                        </a:ext>
                      </a:extLst>
                    </a:gridCol>
                    <a:gridCol w="358775">
                      <a:extLst>
                        <a:ext uri="{9D8B030D-6E8A-4147-A177-3AD203B41FA5}">
                          <a16:colId xmlns:a16="http://schemas.microsoft.com/office/drawing/2014/main" val="20008"/>
                        </a:ext>
                      </a:extLst>
                    </a:gridCol>
                    <a:gridCol w="174625">
                      <a:extLst>
                        <a:ext uri="{9D8B030D-6E8A-4147-A177-3AD203B41FA5}">
                          <a16:colId xmlns:a16="http://schemas.microsoft.com/office/drawing/2014/main" val="20009"/>
                        </a:ext>
                      </a:extLst>
                    </a:gridCol>
                    <a:gridCol w="174625">
                      <a:extLst>
                        <a:ext uri="{9D8B030D-6E8A-4147-A177-3AD203B41FA5}">
                          <a16:colId xmlns:a16="http://schemas.microsoft.com/office/drawing/2014/main" val="20010"/>
                        </a:ext>
                      </a:extLst>
                    </a:gridCol>
                    <a:gridCol w="306388">
                      <a:extLst>
                        <a:ext uri="{9D8B030D-6E8A-4147-A177-3AD203B41FA5}">
                          <a16:colId xmlns:a16="http://schemas.microsoft.com/office/drawing/2014/main" val="20011"/>
                        </a:ext>
                      </a:extLst>
                    </a:gridCol>
                    <a:gridCol w="190500">
                      <a:extLst>
                        <a:ext uri="{9D8B030D-6E8A-4147-A177-3AD203B41FA5}">
                          <a16:colId xmlns:a16="http://schemas.microsoft.com/office/drawing/2014/main" val="20012"/>
                        </a:ext>
                      </a:extLst>
                    </a:gridCol>
                    <a:gridCol w="190500">
                      <a:extLst>
                        <a:ext uri="{9D8B030D-6E8A-4147-A177-3AD203B41FA5}">
                          <a16:colId xmlns:a16="http://schemas.microsoft.com/office/drawing/2014/main" val="20013"/>
                        </a:ext>
                      </a:extLst>
                    </a:gridCol>
                    <a:gridCol w="220406">
                      <a:extLst>
                        <a:ext uri="{9D8B030D-6E8A-4147-A177-3AD203B41FA5}">
                          <a16:colId xmlns:a16="http://schemas.microsoft.com/office/drawing/2014/main" val="20014"/>
                        </a:ext>
                      </a:extLst>
                    </a:gridCol>
                    <a:gridCol w="352425">
                      <a:extLst>
                        <a:ext uri="{9D8B030D-6E8A-4147-A177-3AD203B41FA5}">
                          <a16:colId xmlns:a16="http://schemas.microsoft.com/office/drawing/2014/main" val="20015"/>
                        </a:ext>
                      </a:extLst>
                    </a:gridCol>
                    <a:gridCol w="352425">
                      <a:extLst>
                        <a:ext uri="{9D8B030D-6E8A-4147-A177-3AD203B41FA5}">
                          <a16:colId xmlns:a16="http://schemas.microsoft.com/office/drawing/2014/main" val="20016"/>
                        </a:ext>
                      </a:extLst>
                    </a:gridCol>
                    <a:gridCol w="406400">
                      <a:extLst>
                        <a:ext uri="{9D8B030D-6E8A-4147-A177-3AD203B41FA5}">
                          <a16:colId xmlns:a16="http://schemas.microsoft.com/office/drawing/2014/main" val="20017"/>
                        </a:ext>
                      </a:extLst>
                    </a:gridCol>
                    <a:gridCol w="360362">
                      <a:extLst>
                        <a:ext uri="{9D8B030D-6E8A-4147-A177-3AD203B41FA5}">
                          <a16:colId xmlns:a16="http://schemas.microsoft.com/office/drawing/2014/main" val="20018"/>
                        </a:ext>
                      </a:extLst>
                    </a:gridCol>
                    <a:gridCol w="501650">
                      <a:extLst>
                        <a:ext uri="{9D8B030D-6E8A-4147-A177-3AD203B41FA5}">
                          <a16:colId xmlns:a16="http://schemas.microsoft.com/office/drawing/2014/main" val="20019"/>
                        </a:ext>
                      </a:extLst>
                    </a:gridCol>
                  </a:tblGrid>
                  <a:tr h="122330">
                    <a:tc>
                      <a:txBody>
                        <a:bodyPr/>
                        <a:lstStyle/>
                        <a:p>
                          <a:pPr algn="ctr" fontAlgn="ctr"/>
                          <a:endParaRPr lang="zh-CN" altLang="en-US" sz="1100" b="0" i="0" u="none" strike="noStrike" dirty="0">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endParaRPr lang="zh-CN" altLang="en-US"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sz="1100" b="0" i="0" u="none" strike="noStrike" dirty="0">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59Cu(p,</a:t>
                          </a:r>
                          <a:r>
                            <a:rPr lang="el-GR" sz="1100" b="0" i="0" u="none" strike="noStrike" dirty="0">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γ)60</a:t>
                          </a:r>
                          <a:r>
                            <a:rPr lang="en-US" sz="1100" b="0" i="0" u="none" strike="noStrike" dirty="0">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Zn</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sz="1100" b="0" i="0" u="none" strike="noStrike" dirty="0">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59Cu(p,</a:t>
                          </a:r>
                          <a:r>
                            <a:rPr lang="el-GR" sz="1100" b="0" i="0" u="none" strike="noStrike" dirty="0">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α)56</a:t>
                          </a:r>
                          <a:r>
                            <a:rPr lang="en-US" sz="1100" b="0" i="0" u="none" strike="noStrike" dirty="0">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Ni</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endParaRPr lang="zh-CN" altLang="en-US"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endParaRPr lang="zh-CN" altLang="en-US"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endParaRPr lang="zh-CN" altLang="en-US"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endParaRPr lang="zh-CN" altLang="en-US"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endParaRPr lang="zh-CN" altLang="en-US"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endParaRPr lang="zh-CN" altLang="en-US" sz="1100" b="0" i="0" u="none" strike="noStrike" dirty="0">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endParaRPr lang="zh-CN" altLang="en-US" sz="1100" b="0" i="0" u="none" strike="noStrike" dirty="0">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endParaRPr lang="zh-CN" altLang="en-US" sz="1100" b="0" i="0" u="none" strike="noStrike" dirty="0">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endParaRPr lang="zh-CN" altLang="en-US"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endParaRPr lang="zh-CN" altLang="en-US"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endParaRPr lang="zh-CN" altLang="en-US"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endParaRPr lang="zh-CN" altLang="en-US"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endParaRPr lang="zh-CN" altLang="en-US"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endParaRPr lang="zh-CN" altLang="en-US"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endParaRPr lang="zh-CN" altLang="en-US"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endParaRPr lang="zh-CN" altLang="en-US"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0"/>
                      </a:ext>
                    </a:extLst>
                  </a:tr>
                  <a:tr h="122330">
                    <a:tc>
                      <a:txBody>
                        <a:bodyPr/>
                        <a:lstStyle/>
                        <a:p>
                          <a:pPr algn="ctr" fontAlgn="ctr"/>
                          <a:r>
                            <a:rPr lang="en-US"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projectile</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Zp</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CN"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1</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endParaRPr lang="zh-CN" altLang="en-US"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endParaRPr lang="zh-CN" altLang="en-US"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endParaRPr lang="zh-CN" altLang="en-US"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endParaRPr lang="zh-CN" altLang="en-US"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endParaRPr lang="zh-CN" altLang="en-US"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endParaRPr lang="zh-CN" altLang="en-US"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endParaRPr lang="zh-CN" altLang="en-US"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endParaRPr lang="zh-CN" altLang="en-US"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endParaRPr lang="zh-CN" altLang="en-US"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endParaRPr lang="zh-CN" altLang="en-US"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endParaRPr lang="zh-CN" altLang="en-US"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endParaRPr lang="zh-CN" altLang="en-US"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endParaRPr lang="zh-CN" altLang="en-US"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endParaRPr lang="zh-CN" altLang="en-US"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endParaRPr lang="zh-CN" altLang="en-US"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endParaRPr lang="zh-CN" altLang="en-US"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endParaRPr lang="zh-CN" altLang="en-US"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1"/>
                      </a:ext>
                    </a:extLst>
                  </a:tr>
                  <a:tr h="122330">
                    <a:tc>
                      <a:txBody>
                        <a:bodyPr/>
                        <a:lstStyle/>
                        <a:p>
                          <a:pPr algn="ctr" fontAlgn="ctr"/>
                          <a:r>
                            <a:rPr lang="en-US"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Target</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ZT</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CN"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29</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endParaRPr lang="zh-CN" altLang="en-US"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endParaRPr lang="zh-CN" altLang="en-US"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endParaRPr lang="zh-CN" altLang="en-US"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endParaRPr lang="zh-CN" altLang="en-US"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endParaRPr lang="zh-CN" altLang="en-US" sz="1100" b="0" i="0" u="none" strike="noStrike" dirty="0">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endParaRPr lang="zh-CN" altLang="en-US"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endParaRPr lang="zh-CN" altLang="en-US"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endParaRPr lang="zh-CN" altLang="en-US"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endParaRPr lang="zh-CN" altLang="en-US"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endParaRPr lang="zh-CN" altLang="en-US"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endParaRPr lang="zh-CN" altLang="en-US"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endParaRPr lang="zh-CN" altLang="en-US"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endParaRPr lang="zh-CN" altLang="en-US"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endParaRPr lang="zh-CN" altLang="en-US"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endParaRPr lang="zh-CN" altLang="en-US"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endParaRPr lang="zh-CN" altLang="en-US"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endParaRPr lang="zh-CN" altLang="en-US"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2"/>
                      </a:ext>
                    </a:extLst>
                  </a:tr>
                  <a:tr h="122330">
                    <a:tc>
                      <a:txBody>
                        <a:bodyPr/>
                        <a:lstStyle/>
                        <a:p>
                          <a:pPr algn="ctr" fontAlgn="ctr"/>
                          <a:r>
                            <a:rPr lang="en-US"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projectile</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Ap</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CN"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1</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endParaRPr lang="zh-CN" altLang="en-US" sz="1100" b="0" i="0" u="none" strike="noStrike" dirty="0">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endParaRPr lang="zh-CN" altLang="en-US"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endParaRPr lang="zh-CN" altLang="en-US"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endParaRPr lang="zh-CN" altLang="en-US"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endParaRPr lang="zh-CN" altLang="en-US"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endParaRPr lang="zh-CN" altLang="en-US"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endParaRPr lang="zh-CN" altLang="en-US"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endParaRPr lang="zh-CN" altLang="en-US"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endParaRPr lang="zh-CN" altLang="en-US"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endParaRPr lang="zh-CN" altLang="en-US"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endParaRPr lang="zh-CN" altLang="en-US"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endParaRPr lang="zh-CN" altLang="en-US"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endParaRPr lang="zh-CN" altLang="en-US"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endParaRPr lang="zh-CN" altLang="en-US"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endParaRPr lang="zh-CN" altLang="en-US"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endParaRPr lang="zh-CN" altLang="en-US"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endParaRPr lang="zh-CN" altLang="en-US"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3"/>
                      </a:ext>
                    </a:extLst>
                  </a:tr>
                  <a:tr h="126648">
                    <a:tc>
                      <a:txBody>
                        <a:bodyPr/>
                        <a:lstStyle/>
                        <a:p>
                          <a:pPr algn="ctr" fontAlgn="ctr"/>
                          <a:r>
                            <a:rPr lang="en-US"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Target</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AT</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CN"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59</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endParaRPr lang="zh-CN" altLang="en-US"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endParaRPr lang="zh-CN" altLang="en-US"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endParaRPr lang="zh-CN" altLang="en-US"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fontAlgn="ctr"/>
                          <a:endParaRPr lang="zh-CN" altLang="en-US"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endParaRPr lang="zh-CN" altLang="en-US"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endParaRPr lang="zh-CN" altLang="en-US"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endParaRPr lang="zh-CN" altLang="en-US"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endParaRPr lang="zh-CN" altLang="en-US"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endParaRPr lang="zh-CN" altLang="en-US"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endParaRPr lang="zh-CN" altLang="en-US"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endParaRPr lang="zh-CN" altLang="en-US"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endParaRPr lang="zh-CN" altLang="en-US"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endParaRPr lang="zh-CN" altLang="en-US"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endParaRPr lang="zh-CN" altLang="en-US"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endParaRPr lang="zh-CN" altLang="en-US"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endParaRPr lang="zh-CN" altLang="en-US"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endParaRPr lang="zh-CN" altLang="en-US"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4"/>
                      </a:ext>
                    </a:extLst>
                  </a:tr>
                  <a:tr h="122330">
                    <a:tc>
                      <a:txBody>
                        <a:bodyPr/>
                        <a:lstStyle/>
                        <a:p>
                          <a:pPr algn="ctr" fontAlgn="ctr"/>
                          <a:r>
                            <a:rPr lang="en-US" sz="1100" b="0" i="0" u="none" strike="noStrike" dirty="0">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µ = </a:t>
                          </a:r>
                          <a:r>
                            <a:rPr lang="en-US" sz="1100" b="0" i="0" u="none" strike="noStrike" dirty="0" err="1">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Ap</a:t>
                          </a:r>
                          <a:r>
                            <a:rPr lang="en-US" sz="1100" b="0" i="0" u="none" strike="noStrike" dirty="0">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*AT /(</a:t>
                          </a:r>
                          <a:r>
                            <a:rPr lang="en-US" sz="1100" b="0" i="0" u="none" strike="noStrike" dirty="0" err="1">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Ap</a:t>
                          </a:r>
                          <a:r>
                            <a:rPr lang="en-US" sz="1100" b="0" i="0" u="none" strike="noStrike" dirty="0">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 + AT )</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l-GR"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μ</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CN" sz="1100" b="0" i="0" u="none" strike="noStrike" dirty="0">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0.9833</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endParaRPr lang="zh-CN" altLang="en-US"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endParaRPr lang="zh-CN" altLang="en-US"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endParaRPr lang="zh-CN" altLang="en-US"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14:m>
                            <m:oMathPara xmlns:m="http://schemas.openxmlformats.org/officeDocument/2006/math">
                              <m:oMathParaPr>
                                <m:jc m:val="centerGroup"/>
                              </m:oMathParaPr>
                              <m:oMath xmlns:m="http://schemas.openxmlformats.org/officeDocument/2006/math">
                                <m:sSub>
                                  <m:sSubPr>
                                    <m:ctrlPr>
                                      <a:rPr lang="en-US" altLang="zh-CN" sz="1100" i="1" smtClean="0">
                                        <a:latin typeface="Cambria Math" panose="02040503050406030204" pitchFamily="18" charset="0"/>
                                      </a:rPr>
                                    </m:ctrlPr>
                                  </m:sSubPr>
                                  <m:e>
                                    <m:acc>
                                      <m:accPr>
                                        <m:chr m:val="̃"/>
                                        <m:ctrlPr>
                                          <a:rPr lang="en-US" altLang="zh-CN" sz="1100" i="1">
                                            <a:latin typeface="Cambria Math" panose="02040503050406030204" pitchFamily="18" charset="0"/>
                                          </a:rPr>
                                        </m:ctrlPr>
                                      </m:accPr>
                                      <m:e>
                                        <m:r>
                                          <a:rPr lang="en-US" altLang="zh-CN" sz="1100" i="1">
                                            <a:latin typeface="Cambria Math" panose="02040503050406030204" pitchFamily="18" charset="0"/>
                                          </a:rPr>
                                          <m:t>𝐸</m:t>
                                        </m:r>
                                      </m:e>
                                    </m:acc>
                                  </m:e>
                                  <m:sub>
                                    <m:r>
                                      <a:rPr lang="en-US" altLang="zh-CN" sz="1100" i="1">
                                        <a:latin typeface="Cambria Math" panose="02040503050406030204" pitchFamily="18" charset="0"/>
                                      </a:rPr>
                                      <m:t>0</m:t>
                                    </m:r>
                                  </m:sub>
                                </m:sSub>
                              </m:oMath>
                            </m:oMathPara>
                          </a14:m>
                          <a:endParaRPr lang="zh-CN" altLang="en-US" sz="1100" b="0" i="0" u="none" strike="noStrike" dirty="0">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CECFF"/>
                        </a:solidFill>
                      </a:tcPr>
                    </a:tc>
                    <a:tc gridSpan="2">
                      <a:txBody>
                        <a:bodyPr/>
                        <a:lstStyle/>
                        <a:p>
                          <a:pPr algn="ctr" fontAlgn="ctr"/>
                          <a14:m>
                            <m:oMathPara xmlns:m="http://schemas.openxmlformats.org/officeDocument/2006/math">
                              <m:oMathParaPr>
                                <m:jc m:val="centerGroup"/>
                              </m:oMathParaPr>
                              <m:oMath xmlns:m="http://schemas.openxmlformats.org/officeDocument/2006/math">
                                <m:acc>
                                  <m:accPr>
                                    <m:chr m:val="̃"/>
                                    <m:ctrlPr>
                                      <a:rPr lang="en-US" altLang="zh-CN" sz="1100" i="1" smtClean="0">
                                        <a:latin typeface="Cambria Math" panose="02040503050406030204" pitchFamily="18" charset="0"/>
                                      </a:rPr>
                                    </m:ctrlPr>
                                  </m:accPr>
                                  <m:e>
                                    <m:r>
                                      <m:rPr>
                                        <m:sty m:val="p"/>
                                      </m:rPr>
                                      <a:rPr lang="el-GR" altLang="zh-CN" sz="1100" i="1" smtClean="0">
                                        <a:latin typeface="Cambria Math" panose="02040503050406030204" pitchFamily="18" charset="0"/>
                                        <a:ea typeface="Cambria Math" panose="02040503050406030204" pitchFamily="18" charset="0"/>
                                      </a:rPr>
                                      <m:t>Δ</m:t>
                                    </m:r>
                                  </m:e>
                                </m:acc>
                              </m:oMath>
                            </m:oMathPara>
                          </a14:m>
                          <a:endParaRPr lang="zh-CN" altLang="en-US" sz="1100" b="0" i="0" u="none" strike="noStrike" dirty="0">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CECFF"/>
                        </a:solidFill>
                      </a:tcPr>
                    </a:tc>
                    <a:tc hMerge="1">
                      <a:txBody>
                        <a:bodyPr/>
                        <a:lstStyle/>
                        <a:p>
                          <a:pPr algn="ctr" fontAlgn="ctr"/>
                          <a:endParaRPr lang="zh-CN" altLang="en-US" sz="1100" b="0" i="0" u="none" strike="noStrike" dirty="0">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endParaRPr lang="zh-CN" altLang="en-US"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endParaRPr lang="zh-CN" altLang="en-US"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endParaRPr lang="zh-CN" altLang="en-US"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endParaRPr lang="zh-CN" altLang="en-US"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endParaRPr lang="zh-CN" altLang="en-US"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endParaRPr lang="zh-CN" altLang="en-US"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endParaRPr lang="zh-CN" altLang="en-US"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endParaRPr lang="zh-CN" altLang="en-US"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endParaRPr lang="zh-CN" altLang="en-US"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check</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check</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5"/>
                      </a:ext>
                    </a:extLst>
                  </a:tr>
                  <a:tr h="136722">
                    <a:tc>
                      <a:txBody>
                        <a:bodyPr/>
                        <a:lstStyle/>
                        <a:p>
                          <a:pPr algn="ctr" fontAlgn="ctr"/>
                          <a:endParaRPr lang="zh-CN" altLang="en-US" sz="1100" b="0" i="0" u="none" strike="noStrike" dirty="0">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T9</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sz="1100" b="0" i="1" u="none" strike="noStrike" dirty="0">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E</a:t>
                          </a:r>
                          <a:r>
                            <a:rPr lang="en-US" sz="1100" b="0" i="0" u="none" strike="noStrike" baseline="-25000" dirty="0">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0 </a:t>
                          </a:r>
                          <a:r>
                            <a:rPr lang="en-US" sz="1100" b="0" i="0" u="none" strike="noStrike" dirty="0">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(MeV)</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D6"/>
                        </a:solidFill>
                      </a:tcPr>
                    </a:tc>
                    <a:tc>
                      <a:txBody>
                        <a:bodyPr/>
                        <a:lstStyle/>
                        <a:p>
                          <a:pPr algn="ctr" fontAlgn="ctr"/>
                          <a:r>
                            <a:rPr lang="el-GR"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Δ</a:t>
                          </a:r>
                          <a:r>
                            <a:rPr lang="en-US" sz="1100" b="0" i="1"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E</a:t>
                          </a:r>
                          <a:r>
                            <a:rPr lang="en-US" sz="1100" b="0" i="0" u="none" strike="noStrike" baseline="-25000">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0</a:t>
                          </a:r>
                          <a:r>
                            <a:rPr lang="en-US"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 (MeV)</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D6"/>
                        </a:solidFill>
                      </a:tcPr>
                    </a:tc>
                    <a:tc>
                      <a:txBody>
                        <a:bodyPr/>
                        <a:lstStyle/>
                        <a:p>
                          <a:pPr algn="ctr" fontAlgn="ctr"/>
                          <a:r>
                            <a:rPr lang="en-US" sz="1100" b="0" i="1"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E</a:t>
                          </a:r>
                          <a:r>
                            <a:rPr lang="en-US" sz="1100" b="0" i="0" u="none" strike="noStrike" baseline="-25000">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0</a:t>
                          </a:r>
                          <a:r>
                            <a:rPr lang="en-US"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a:t>
                          </a:r>
                          <a:r>
                            <a:rPr lang="el-GR"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Δ</a:t>
                          </a:r>
                          <a:r>
                            <a:rPr lang="en-US" sz="1100" b="0" i="1"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E</a:t>
                          </a:r>
                          <a:r>
                            <a:rPr lang="en-US" sz="1100" b="0" i="0" u="none" strike="noStrike" baseline="-25000">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0</a:t>
                          </a:r>
                          <a:r>
                            <a:rPr lang="en-US"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/2</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D6"/>
                        </a:solidFill>
                      </a:tcPr>
                    </a:tc>
                    <a:tc>
                      <a:txBody>
                        <a:bodyPr/>
                        <a:lstStyle/>
                        <a:p>
                          <a:pPr algn="ctr" fontAlgn="ctr"/>
                          <a:r>
                            <a:rPr lang="en-US" sz="1100" b="0" i="1" u="none" strike="noStrike" dirty="0">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E</a:t>
                          </a:r>
                          <a:r>
                            <a:rPr lang="en-US" sz="1100" b="0" i="0" u="none" strike="noStrike" baseline="-25000" dirty="0">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0</a:t>
                          </a:r>
                          <a:r>
                            <a:rPr lang="en-US" sz="1100" b="0" i="0" u="none" strike="noStrike" dirty="0">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a:t>
                          </a:r>
                          <a:r>
                            <a:rPr lang="el-GR" sz="1100" b="0" i="0" u="none" strike="noStrike" dirty="0">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Δ</a:t>
                          </a:r>
                          <a:r>
                            <a:rPr lang="en-US" sz="1100" b="0" i="1" u="none" strike="noStrike" dirty="0">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E</a:t>
                          </a:r>
                          <a:r>
                            <a:rPr lang="en-US" sz="1100" b="0" i="0" u="none" strike="noStrike" baseline="-25000" dirty="0">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0</a:t>
                          </a:r>
                          <a:r>
                            <a:rPr lang="en-US" sz="1100" b="0" i="0" u="none" strike="noStrike" dirty="0">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/2</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D6"/>
                        </a:solidFill>
                      </a:tcPr>
                    </a:tc>
                    <a:tc>
                      <a:txBody>
                        <a:bodyPr/>
                        <a:lstStyle/>
                        <a:p>
                          <a:pPr algn="ctr" fontAlgn="ctr"/>
                          <a:r>
                            <a:rPr lang="en-US" sz="1100" b="0" i="0" u="none" strike="noStrike" dirty="0">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(MeV)</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CECFF"/>
                        </a:solidFill>
                      </a:tcPr>
                    </a:tc>
                    <a:tc>
                      <a:txBody>
                        <a:bodyPr/>
                        <a:lstStyle/>
                        <a:p>
                          <a:pPr algn="ctr" fontAlgn="ctr"/>
                          <a:r>
                            <a:rPr lang="en-US" altLang="zh-CN" sz="1100" b="0" i="0" u="none" strike="noStrike" dirty="0">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~low</a:t>
                          </a:r>
                          <a:r>
                            <a:rPr lang="zh-CN" altLang="en-US" sz="1100" b="0" i="0" u="none" strike="noStrike" dirty="0">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　</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CECFF"/>
                        </a:solidFill>
                      </a:tcPr>
                    </a:tc>
                    <a:tc>
                      <a:txBody>
                        <a:bodyPr/>
                        <a:lstStyle/>
                        <a:p>
                          <a:pPr algn="ctr" fontAlgn="ctr"/>
                          <a:r>
                            <a:rPr lang="en-US" altLang="zh-CN" sz="1100" b="0" i="0" u="none" strike="noStrike" dirty="0">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~high</a:t>
                          </a:r>
                          <a:endParaRPr lang="zh-CN" altLang="en-US" sz="1100" b="0" i="0" u="none" strike="noStrike" dirty="0">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CECFF"/>
                        </a:solidFill>
                      </a:tcPr>
                    </a:tc>
                    <a:tc>
                      <a:txBody>
                        <a:bodyPr/>
                        <a:lstStyle/>
                        <a:p>
                          <a:pPr algn="ctr" fontAlgn="ctr"/>
                          <a:r>
                            <a:rPr lang="en-US"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Z</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A</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Iso</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Re</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Rc</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T9</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upper</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sz="1100" b="0" i="0" u="none" strike="noStrike" dirty="0">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width</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mxpos</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shift</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1100" b="0" i="1"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E</a:t>
                          </a:r>
                          <a:r>
                            <a:rPr lang="en-US"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0−~</a:t>
                          </a:r>
                          <a:r>
                            <a:rPr lang="en-US" sz="1100" b="0" i="1"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E</a:t>
                          </a:r>
                          <a:r>
                            <a:rPr lang="en-US"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0</a:t>
                          </a:r>
                          <a:endParaRPr lang="en-US" sz="1100" b="0" i="1"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6"/>
                      </a:ext>
                    </a:extLst>
                  </a:tr>
                  <a:tr h="122330">
                    <a:tc>
                      <a:txBody>
                        <a:bodyPr/>
                        <a:lstStyle/>
                        <a:p>
                          <a:pPr algn="ctr" fontAlgn="ctr"/>
                          <a:r>
                            <a:rPr lang="en-US" altLang="zh-CN" sz="1100" b="0" i="0" u="none" strike="noStrike" dirty="0">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59Cu(p,</a:t>
                          </a:r>
                          <a:r>
                            <a:rPr lang="el-GR" altLang="zh-CN" sz="1100" b="0" i="0" u="none" strike="noStrike" dirty="0">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γ)60</a:t>
                          </a:r>
                          <a:r>
                            <a:rPr lang="en-US" altLang="zh-CN" sz="1100" b="0" i="0" u="none" strike="noStrike" dirty="0">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Zn</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CN" sz="1100" b="0" i="0" u="none" strike="noStrike" dirty="0">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0.5</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CN" sz="1100" b="0" i="0" u="none" strike="noStrike" dirty="0">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0.721</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D6"/>
                        </a:solidFill>
                      </a:tcPr>
                    </a:tc>
                    <a:tc>
                      <a:txBody>
                        <a:bodyPr/>
                        <a:lstStyle/>
                        <a:p>
                          <a:pPr algn="ctr" fontAlgn="ctr"/>
                          <a:r>
                            <a:rPr lang="en-US" altLang="zh-CN"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0.407</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D6"/>
                        </a:solidFill>
                      </a:tcPr>
                    </a:tc>
                    <a:tc>
                      <a:txBody>
                        <a:bodyPr/>
                        <a:lstStyle/>
                        <a:p>
                          <a:pPr algn="ctr" fontAlgn="ctr"/>
                          <a:r>
                            <a:rPr lang="en-US" altLang="zh-CN"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0.518</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D6"/>
                        </a:solidFill>
                      </a:tcPr>
                    </a:tc>
                    <a:tc>
                      <a:txBody>
                        <a:bodyPr/>
                        <a:lstStyle/>
                        <a:p>
                          <a:pPr algn="ctr" fontAlgn="ctr"/>
                          <a:r>
                            <a:rPr lang="en-US" altLang="zh-CN"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0.925</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D6"/>
                        </a:solidFill>
                      </a:tcPr>
                    </a:tc>
                    <a:tc>
                      <a:txBody>
                        <a:bodyPr/>
                        <a:lstStyle/>
                        <a:p>
                          <a:pPr algn="ctr" fontAlgn="ctr"/>
                          <a:r>
                            <a:rPr lang="en-US" altLang="zh-CN" sz="1100" b="0" i="0" u="none" strike="noStrike" dirty="0">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0.710</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CECFF"/>
                        </a:solidFill>
                      </a:tcPr>
                    </a:tc>
                    <a:tc>
                      <a:txBody>
                        <a:bodyPr/>
                        <a:lstStyle/>
                        <a:p>
                          <a:pPr algn="ctr" fontAlgn="ctr"/>
                          <a:r>
                            <a:rPr lang="en-US" altLang="zh-CN" sz="1100" b="0" i="0" u="none" strike="noStrike" dirty="0">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0.51</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CECFF"/>
                        </a:solidFill>
                      </a:tcPr>
                    </a:tc>
                    <a:tc>
                      <a:txBody>
                        <a:bodyPr/>
                        <a:lstStyle/>
                        <a:p>
                          <a:pPr algn="ctr" fontAlgn="ctr"/>
                          <a:r>
                            <a:rPr lang="en-US" altLang="zh-CN" sz="1100" b="0" i="0" u="none" strike="noStrike" dirty="0">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0.92</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CECFF"/>
                        </a:solidFill>
                      </a:tcPr>
                    </a:tc>
                    <a:tc>
                      <a:txBody>
                        <a:bodyPr/>
                        <a:lstStyle/>
                        <a:p>
                          <a:pPr algn="ctr" fontAlgn="ctr"/>
                          <a:r>
                            <a:rPr lang="en-US" altLang="zh-CN"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29</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CN"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59</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cu59</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pg</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CN"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20</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CN"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0.5</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CN"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0.92</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CN"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0.41</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CN"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0.71</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CN"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-0.01</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altLang="zh-CN"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-0.01 </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7"/>
                      </a:ext>
                    </a:extLst>
                  </a:tr>
                  <a:tr h="122330">
                    <a:tc>
                      <a:txBody>
                        <a:bodyPr/>
                        <a:lstStyle/>
                        <a:p>
                          <a:pPr algn="ctr" fontAlgn="ctr"/>
                          <a:endParaRPr lang="zh-CN" altLang="en-US" sz="1100" b="0" i="0" u="none" strike="noStrike" dirty="0">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CN"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1</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CN" sz="1100" b="0" i="0" u="none" strike="noStrike" dirty="0">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1.145</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D6"/>
                        </a:solidFill>
                      </a:tcPr>
                    </a:tc>
                    <a:tc>
                      <a:txBody>
                        <a:bodyPr/>
                        <a:lstStyle/>
                        <a:p>
                          <a:pPr algn="ctr" fontAlgn="ctr"/>
                          <a:r>
                            <a:rPr lang="en-US" altLang="zh-CN" sz="1100" b="0" i="0" u="none" strike="noStrike" dirty="0">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0.725</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D6"/>
                        </a:solidFill>
                      </a:tcPr>
                    </a:tc>
                    <a:tc>
                      <a:txBody>
                        <a:bodyPr/>
                        <a:lstStyle/>
                        <a:p>
                          <a:pPr algn="ctr" fontAlgn="ctr"/>
                          <a:r>
                            <a:rPr lang="en-US" altLang="zh-CN" sz="1100" b="0" i="0" u="none" strike="noStrike" dirty="0">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0.782</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D6"/>
                        </a:solidFill>
                      </a:tcPr>
                    </a:tc>
                    <a:tc>
                      <a:txBody>
                        <a:bodyPr/>
                        <a:lstStyle/>
                        <a:p>
                          <a:pPr algn="ctr" fontAlgn="ctr"/>
                          <a:r>
                            <a:rPr lang="en-US" altLang="zh-CN"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1.508</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D6"/>
                        </a:solidFill>
                      </a:tcPr>
                    </a:tc>
                    <a:tc>
                      <a:txBody>
                        <a:bodyPr/>
                        <a:lstStyle/>
                        <a:p>
                          <a:pPr algn="ctr" fontAlgn="ctr"/>
                          <a:r>
                            <a:rPr lang="en-US" altLang="zh-CN"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0.910</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CECFF"/>
                        </a:solidFill>
                      </a:tcPr>
                    </a:tc>
                    <a:tc>
                      <a:txBody>
                        <a:bodyPr/>
                        <a:lstStyle/>
                        <a:p>
                          <a:pPr algn="ctr" fontAlgn="ctr"/>
                          <a:r>
                            <a:rPr lang="en-US" altLang="zh-CN" sz="1100" b="0" i="0" u="none" strike="noStrike" dirty="0">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0.67</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CECFF"/>
                        </a:solidFill>
                      </a:tcPr>
                    </a:tc>
                    <a:tc>
                      <a:txBody>
                        <a:bodyPr/>
                        <a:lstStyle/>
                        <a:p>
                          <a:pPr algn="ctr" fontAlgn="ctr"/>
                          <a:r>
                            <a:rPr lang="en-US" altLang="zh-CN" sz="1100" b="0" i="0" u="none" strike="noStrike" dirty="0">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1.26</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CECFF"/>
                        </a:solidFill>
                      </a:tcPr>
                    </a:tc>
                    <a:tc>
                      <a:txBody>
                        <a:bodyPr/>
                        <a:lstStyle/>
                        <a:p>
                          <a:pPr algn="ctr" fontAlgn="ctr"/>
                          <a:r>
                            <a:rPr lang="en-US" altLang="zh-CN"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29</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CN"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59</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cu59</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pg</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CN"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20</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CN"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1</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CN"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1.26</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CN"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0.59</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CN"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0.91</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CN"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-0.24</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altLang="zh-CN"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-0.24 </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8"/>
                      </a:ext>
                    </a:extLst>
                  </a:tr>
                  <a:tr h="122330">
                    <a:tc>
                      <a:txBody>
                        <a:bodyPr/>
                        <a:lstStyle/>
                        <a:p>
                          <a:pPr algn="ctr" fontAlgn="ctr"/>
                          <a:endParaRPr lang="zh-CN" altLang="en-US" sz="1100" b="0" i="0" u="none" strike="noStrike" dirty="0">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CN"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1.5</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CN" sz="1100" b="0" i="0" u="none" strike="noStrike" dirty="0">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1.501</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D6"/>
                        </a:solidFill>
                      </a:tcPr>
                    </a:tc>
                    <a:tc>
                      <a:txBody>
                        <a:bodyPr/>
                        <a:lstStyle/>
                        <a:p>
                          <a:pPr algn="ctr" fontAlgn="ctr"/>
                          <a:r>
                            <a:rPr lang="en-US" altLang="zh-CN" sz="1100" b="0" i="0" u="none" strike="noStrike" dirty="0">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1.017</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D6"/>
                        </a:solidFill>
                      </a:tcPr>
                    </a:tc>
                    <a:tc>
                      <a:txBody>
                        <a:bodyPr/>
                        <a:lstStyle/>
                        <a:p>
                          <a:pPr algn="ctr" fontAlgn="ctr"/>
                          <a:r>
                            <a:rPr lang="en-US" altLang="zh-CN"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0.992</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D6"/>
                        </a:solidFill>
                      </a:tcPr>
                    </a:tc>
                    <a:tc>
                      <a:txBody>
                        <a:bodyPr/>
                        <a:lstStyle/>
                        <a:p>
                          <a:pPr algn="ctr" fontAlgn="ctr"/>
                          <a:r>
                            <a:rPr lang="en-US" altLang="zh-CN" sz="1100" b="0" i="0" u="none" strike="noStrike" dirty="0">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2.009</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D6"/>
                        </a:solidFill>
                      </a:tcPr>
                    </a:tc>
                    <a:tc>
                      <a:txBody>
                        <a:bodyPr/>
                        <a:lstStyle/>
                        <a:p>
                          <a:pPr algn="ctr" fontAlgn="ctr"/>
                          <a:r>
                            <a:rPr lang="en-US" altLang="zh-CN" sz="1100" b="0" i="0" u="none" strike="noStrike" dirty="0">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1.010</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CECFF"/>
                        </a:solidFill>
                      </a:tcPr>
                    </a:tc>
                    <a:tc>
                      <a:txBody>
                        <a:bodyPr/>
                        <a:lstStyle/>
                        <a:p>
                          <a:pPr algn="ctr" fontAlgn="ctr"/>
                          <a:r>
                            <a:rPr lang="en-US" altLang="zh-CN" sz="1100" b="0" i="0" u="none" strike="noStrike" dirty="0">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0.75</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CECFF"/>
                        </a:solidFill>
                      </a:tcPr>
                    </a:tc>
                    <a:tc>
                      <a:txBody>
                        <a:bodyPr/>
                        <a:lstStyle/>
                        <a:p>
                          <a:pPr algn="ctr" fontAlgn="ctr"/>
                          <a:r>
                            <a:rPr lang="en-US" altLang="zh-CN" sz="1100" b="0" i="0" u="none" strike="noStrike" dirty="0">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1.57</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CECFF"/>
                        </a:solidFill>
                      </a:tcPr>
                    </a:tc>
                    <a:tc>
                      <a:txBody>
                        <a:bodyPr/>
                        <a:lstStyle/>
                        <a:p>
                          <a:pPr algn="ctr" fontAlgn="ctr"/>
                          <a:r>
                            <a:rPr lang="en-US" altLang="zh-CN"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29</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CN"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59</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cu59</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pg</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CN"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20</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CN"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1.5</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CN"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1.57</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CN"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0.82</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CN"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1.01</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CN"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-0.49</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altLang="zh-CN"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-0.49 </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9"/>
                      </a:ext>
                    </a:extLst>
                  </a:tr>
                  <a:tr h="122330">
                    <a:tc>
                      <a:txBody>
                        <a:bodyPr/>
                        <a:lstStyle/>
                        <a:p>
                          <a:pPr algn="ctr" fontAlgn="ctr"/>
                          <a:endParaRPr lang="zh-CN" altLang="en-US"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CN"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2</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CN"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1.818</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D6"/>
                        </a:solidFill>
                      </a:tcPr>
                    </a:tc>
                    <a:tc>
                      <a:txBody>
                        <a:bodyPr/>
                        <a:lstStyle/>
                        <a:p>
                          <a:pPr algn="ctr" fontAlgn="ctr"/>
                          <a:r>
                            <a:rPr lang="en-US" altLang="zh-CN" sz="1100" b="0" i="0" u="none" strike="noStrike" dirty="0">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1.293</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D6"/>
                        </a:solidFill>
                      </a:tcPr>
                    </a:tc>
                    <a:tc>
                      <a:txBody>
                        <a:bodyPr/>
                        <a:lstStyle/>
                        <a:p>
                          <a:pPr algn="ctr" fontAlgn="ctr"/>
                          <a:r>
                            <a:rPr lang="en-US" altLang="zh-CN" sz="1100" b="0" i="0" u="none" strike="noStrike" dirty="0">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1.171</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D6"/>
                        </a:solidFill>
                      </a:tcPr>
                    </a:tc>
                    <a:tc>
                      <a:txBody>
                        <a:bodyPr/>
                        <a:lstStyle/>
                        <a:p>
                          <a:pPr algn="ctr" fontAlgn="ctr"/>
                          <a:r>
                            <a:rPr lang="en-US" altLang="zh-CN" sz="1100" b="0" i="0" u="none" strike="noStrike" dirty="0">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2.464</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D6"/>
                        </a:solidFill>
                      </a:tcPr>
                    </a:tc>
                    <a:tc>
                      <a:txBody>
                        <a:bodyPr/>
                        <a:lstStyle/>
                        <a:p>
                          <a:pPr algn="ctr" fontAlgn="ctr"/>
                          <a:r>
                            <a:rPr lang="en-US" altLang="zh-CN" sz="1100" b="0" i="0" u="none" strike="noStrike" dirty="0">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1.140</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CECFF"/>
                        </a:solidFill>
                      </a:tcPr>
                    </a:tc>
                    <a:tc>
                      <a:txBody>
                        <a:bodyPr/>
                        <a:lstStyle/>
                        <a:p>
                          <a:pPr algn="ctr" fontAlgn="ctr"/>
                          <a:r>
                            <a:rPr lang="en-US" altLang="zh-CN" sz="1100" b="0" i="0" u="none" strike="noStrike" dirty="0">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0.82</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CECFF"/>
                        </a:solidFill>
                      </a:tcPr>
                    </a:tc>
                    <a:tc>
                      <a:txBody>
                        <a:bodyPr/>
                        <a:lstStyle/>
                        <a:p>
                          <a:pPr algn="ctr" fontAlgn="ctr"/>
                          <a:r>
                            <a:rPr lang="en-US" altLang="zh-CN" sz="1100" b="0" i="0" u="none" strike="noStrike" dirty="0">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1.83</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CECFF"/>
                        </a:solidFill>
                      </a:tcPr>
                    </a:tc>
                    <a:tc>
                      <a:txBody>
                        <a:bodyPr/>
                        <a:lstStyle/>
                        <a:p>
                          <a:pPr algn="ctr" fontAlgn="ctr"/>
                          <a:r>
                            <a:rPr lang="en-US" altLang="zh-CN"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29</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CN"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59</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cu59</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pg</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CN"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20</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CN"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2</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CN"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1.83</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CN"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1.01</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CN"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1.14</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CN"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-0.68</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altLang="zh-CN"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-0.68 </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10"/>
                      </a:ext>
                    </a:extLst>
                  </a:tr>
                  <a:tr h="122330">
                    <a:tc>
                      <a:txBody>
                        <a:bodyPr/>
                        <a:lstStyle/>
                        <a:p>
                          <a:pPr algn="ctr" fontAlgn="ctr"/>
                          <a:endParaRPr lang="zh-CN" altLang="en-US"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CN"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2.5</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CN"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2.109</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D6"/>
                        </a:solidFill>
                      </a:tcPr>
                    </a:tc>
                    <a:tc>
                      <a:txBody>
                        <a:bodyPr/>
                        <a:lstStyle/>
                        <a:p>
                          <a:pPr algn="ctr" fontAlgn="ctr"/>
                          <a:r>
                            <a:rPr lang="en-US" altLang="zh-CN" sz="1100" b="0" i="0" u="none" strike="noStrike" dirty="0">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1.557</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D6"/>
                        </a:solidFill>
                      </a:tcPr>
                    </a:tc>
                    <a:tc>
                      <a:txBody>
                        <a:bodyPr/>
                        <a:lstStyle/>
                        <a:p>
                          <a:pPr algn="ctr" fontAlgn="ctr"/>
                          <a:r>
                            <a:rPr lang="en-US" altLang="zh-CN" sz="1100" b="0" i="0" u="none" strike="noStrike" dirty="0">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1.331</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D6"/>
                        </a:solidFill>
                      </a:tcPr>
                    </a:tc>
                    <a:tc>
                      <a:txBody>
                        <a:bodyPr/>
                        <a:lstStyle/>
                        <a:p>
                          <a:pPr algn="ctr" fontAlgn="ctr"/>
                          <a:r>
                            <a:rPr lang="en-US" altLang="zh-CN" sz="1100" b="0" i="0" u="none" strike="noStrike" dirty="0">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2.888</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D6"/>
                        </a:solidFill>
                      </a:tcPr>
                    </a:tc>
                    <a:tc>
                      <a:txBody>
                        <a:bodyPr/>
                        <a:lstStyle/>
                        <a:p>
                          <a:pPr algn="ctr" fontAlgn="ctr"/>
                          <a:r>
                            <a:rPr lang="en-US" altLang="zh-CN"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1.400</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CECFF"/>
                        </a:solidFill>
                      </a:tcPr>
                    </a:tc>
                    <a:tc>
                      <a:txBody>
                        <a:bodyPr/>
                        <a:lstStyle/>
                        <a:p>
                          <a:pPr algn="ctr" fontAlgn="ctr"/>
                          <a:r>
                            <a:rPr lang="en-US" altLang="zh-CN" sz="1100" b="0" i="0" u="none" strike="noStrike" dirty="0">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0.85</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CECFF"/>
                        </a:solidFill>
                      </a:tcPr>
                    </a:tc>
                    <a:tc>
                      <a:txBody>
                        <a:bodyPr/>
                        <a:lstStyle/>
                        <a:p>
                          <a:pPr algn="ctr" fontAlgn="ctr"/>
                          <a:r>
                            <a:rPr lang="en-US" altLang="zh-CN"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2.05</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CECFF"/>
                        </a:solidFill>
                      </a:tcPr>
                    </a:tc>
                    <a:tc>
                      <a:txBody>
                        <a:bodyPr/>
                        <a:lstStyle/>
                        <a:p>
                          <a:pPr algn="ctr" fontAlgn="ctr"/>
                          <a:r>
                            <a:rPr lang="en-US" altLang="zh-CN"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29</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CN"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59</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cu59</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pg</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CN"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20</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CN"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2.5</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CN"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2.05</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CN"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1.2</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CN"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1.4</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CN"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-0.71</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altLang="zh-CN"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-0.71 </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11"/>
                      </a:ext>
                    </a:extLst>
                  </a:tr>
                  <a:tr h="122330">
                    <a:tc>
                      <a:txBody>
                        <a:bodyPr/>
                        <a:lstStyle/>
                        <a:p>
                          <a:pPr algn="ctr" fontAlgn="ctr"/>
                          <a:endParaRPr lang="zh-CN" altLang="en-US" sz="1100" b="0" i="0" u="none" strike="noStrike" dirty="0">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CN"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3</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CN"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2.382</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D6"/>
                        </a:solidFill>
                      </a:tcPr>
                    </a:tc>
                    <a:tc>
                      <a:txBody>
                        <a:bodyPr/>
                        <a:lstStyle/>
                        <a:p>
                          <a:pPr algn="ctr" fontAlgn="ctr"/>
                          <a:r>
                            <a:rPr lang="en-US" altLang="zh-CN"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1.812</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D6"/>
                        </a:solidFill>
                      </a:tcPr>
                    </a:tc>
                    <a:tc>
                      <a:txBody>
                        <a:bodyPr/>
                        <a:lstStyle/>
                        <a:p>
                          <a:pPr algn="ctr" fontAlgn="ctr"/>
                          <a:r>
                            <a:rPr lang="en-US" altLang="zh-CN"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1.476</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D6"/>
                        </a:solidFill>
                      </a:tcPr>
                    </a:tc>
                    <a:tc>
                      <a:txBody>
                        <a:bodyPr/>
                        <a:lstStyle/>
                        <a:p>
                          <a:pPr algn="ctr" fontAlgn="ctr"/>
                          <a:r>
                            <a:rPr lang="en-US" altLang="zh-CN"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3.288</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D6"/>
                        </a:solidFill>
                      </a:tcPr>
                    </a:tc>
                    <a:tc>
                      <a:txBody>
                        <a:bodyPr/>
                        <a:lstStyle/>
                        <a:p>
                          <a:pPr algn="ctr" fontAlgn="ctr"/>
                          <a:r>
                            <a:rPr lang="en-US" altLang="zh-CN" sz="1100" b="0" i="0" u="none" strike="noStrike" dirty="0">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1.490</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CECFF"/>
                        </a:solidFill>
                      </a:tcPr>
                    </a:tc>
                    <a:tc>
                      <a:txBody>
                        <a:bodyPr/>
                        <a:lstStyle/>
                        <a:p>
                          <a:pPr algn="ctr" fontAlgn="ctr"/>
                          <a:r>
                            <a:rPr lang="en-US" altLang="zh-CN"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0.89</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CECFF"/>
                        </a:solidFill>
                      </a:tcPr>
                    </a:tc>
                    <a:tc>
                      <a:txBody>
                        <a:bodyPr/>
                        <a:lstStyle/>
                        <a:p>
                          <a:pPr algn="ctr" fontAlgn="ctr"/>
                          <a:r>
                            <a:rPr lang="en-US" altLang="zh-CN" sz="1100" b="0" i="0" u="none" strike="noStrike" dirty="0">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2.26</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CECFF"/>
                        </a:solidFill>
                      </a:tcPr>
                    </a:tc>
                    <a:tc>
                      <a:txBody>
                        <a:bodyPr/>
                        <a:lstStyle/>
                        <a:p>
                          <a:pPr algn="ctr" fontAlgn="ctr"/>
                          <a:r>
                            <a:rPr lang="en-US" altLang="zh-CN"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29</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CN"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59</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cu59</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pg</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CN"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20</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CN"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3</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CN"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2.26</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CN"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1.37</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CN"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1.49</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CN"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-0.89</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altLang="zh-CN"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-0.89 </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12"/>
                      </a:ext>
                    </a:extLst>
                  </a:tr>
                  <a:tr h="122330">
                    <a:tc>
                      <a:txBody>
                        <a:bodyPr/>
                        <a:lstStyle/>
                        <a:p>
                          <a:pPr algn="ctr" fontAlgn="ctr"/>
                          <a:endParaRPr lang="zh-CN" altLang="en-US" sz="1100" b="0" i="0" u="none" strike="noStrike" dirty="0">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CN"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3.5</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CN"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2.640</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D6"/>
                        </a:solidFill>
                      </a:tcPr>
                    </a:tc>
                    <a:tc>
                      <a:txBody>
                        <a:bodyPr/>
                        <a:lstStyle/>
                        <a:p>
                          <a:pPr algn="ctr" fontAlgn="ctr"/>
                          <a:r>
                            <a:rPr lang="en-US" altLang="zh-CN"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2.061</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D6"/>
                        </a:solidFill>
                      </a:tcPr>
                    </a:tc>
                    <a:tc>
                      <a:txBody>
                        <a:bodyPr/>
                        <a:lstStyle/>
                        <a:p>
                          <a:pPr algn="ctr" fontAlgn="ctr"/>
                          <a:r>
                            <a:rPr lang="en-US" altLang="zh-CN" sz="1100" b="0" i="0" u="none" strike="noStrike" dirty="0">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1.609</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D6"/>
                        </a:solidFill>
                      </a:tcPr>
                    </a:tc>
                    <a:tc>
                      <a:txBody>
                        <a:bodyPr/>
                        <a:lstStyle/>
                        <a:p>
                          <a:pPr algn="ctr" fontAlgn="ctr"/>
                          <a:r>
                            <a:rPr lang="en-US" altLang="zh-CN" sz="1100" b="0" i="0" u="none" strike="noStrike" dirty="0">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3.670</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D6"/>
                        </a:solidFill>
                      </a:tcPr>
                    </a:tc>
                    <a:tc>
                      <a:txBody>
                        <a:bodyPr/>
                        <a:lstStyle/>
                        <a:p>
                          <a:pPr algn="ctr" fontAlgn="ctr"/>
                          <a:r>
                            <a:rPr lang="en-US" altLang="zh-CN" sz="1100" b="0" i="0" u="none" strike="noStrike" dirty="0">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1.570</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CECFF"/>
                        </a:solidFill>
                      </a:tcPr>
                    </a:tc>
                    <a:tc>
                      <a:txBody>
                        <a:bodyPr/>
                        <a:lstStyle/>
                        <a:p>
                          <a:pPr algn="ctr" fontAlgn="ctr"/>
                          <a:r>
                            <a:rPr lang="en-US" altLang="zh-CN" sz="1100" b="0" i="0" u="none" strike="noStrike" dirty="0">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0.93</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CECFF"/>
                        </a:solidFill>
                      </a:tcPr>
                    </a:tc>
                    <a:tc>
                      <a:txBody>
                        <a:bodyPr/>
                        <a:lstStyle/>
                        <a:p>
                          <a:pPr algn="ctr" fontAlgn="ctr"/>
                          <a:r>
                            <a:rPr lang="en-US" altLang="zh-CN" sz="1100" b="0" i="0" u="none" strike="noStrike" dirty="0">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2.46</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CECFF"/>
                        </a:solidFill>
                      </a:tcPr>
                    </a:tc>
                    <a:tc>
                      <a:txBody>
                        <a:bodyPr/>
                        <a:lstStyle/>
                        <a:p>
                          <a:pPr algn="ctr" fontAlgn="ctr"/>
                          <a:r>
                            <a:rPr lang="en-US" altLang="zh-CN"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29</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CN"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59</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cu59</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pg</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CN"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20</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CN"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3.5</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CN"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2.46</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CN"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1.53</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CN"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1.57</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CN"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-1.07</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altLang="zh-CN"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-1.07 </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13"/>
                      </a:ext>
                    </a:extLst>
                  </a:tr>
                  <a:tr h="122330">
                    <a:tc>
                      <a:txBody>
                        <a:bodyPr/>
                        <a:lstStyle/>
                        <a:p>
                          <a:pPr algn="ctr" fontAlgn="ctr"/>
                          <a:endParaRPr lang="zh-CN" altLang="en-US" sz="1100" b="0" i="0" u="none" strike="noStrike" dirty="0">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CN"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4</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CN"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2.886</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D6"/>
                        </a:solidFill>
                      </a:tcPr>
                    </a:tc>
                    <a:tc>
                      <a:txBody>
                        <a:bodyPr/>
                        <a:lstStyle/>
                        <a:p>
                          <a:pPr algn="ctr" fontAlgn="ctr"/>
                          <a:r>
                            <a:rPr lang="en-US" altLang="zh-CN"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2.303</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D6"/>
                        </a:solidFill>
                      </a:tcPr>
                    </a:tc>
                    <a:tc>
                      <a:txBody>
                        <a:bodyPr/>
                        <a:lstStyle/>
                        <a:p>
                          <a:pPr algn="ctr" fontAlgn="ctr"/>
                          <a:r>
                            <a:rPr lang="en-US" altLang="zh-CN"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1.734</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D6"/>
                        </a:solidFill>
                      </a:tcPr>
                    </a:tc>
                    <a:tc>
                      <a:txBody>
                        <a:bodyPr/>
                        <a:lstStyle/>
                        <a:p>
                          <a:pPr algn="ctr" fontAlgn="ctr"/>
                          <a:r>
                            <a:rPr lang="en-US" altLang="zh-CN" sz="1100" b="0" i="0" u="none" strike="noStrike" dirty="0">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4.037</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D6"/>
                        </a:solidFill>
                      </a:tcPr>
                    </a:tc>
                    <a:tc>
                      <a:txBody>
                        <a:bodyPr/>
                        <a:lstStyle/>
                        <a:p>
                          <a:pPr algn="ctr" fontAlgn="ctr"/>
                          <a:r>
                            <a:rPr lang="en-US" altLang="zh-CN" sz="1100" b="0" i="0" u="none" strike="noStrike" dirty="0">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1.640</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CECFF"/>
                        </a:solidFill>
                      </a:tcPr>
                    </a:tc>
                    <a:tc>
                      <a:txBody>
                        <a:bodyPr/>
                        <a:lstStyle/>
                        <a:p>
                          <a:pPr algn="ctr" fontAlgn="ctr"/>
                          <a:r>
                            <a:rPr lang="en-US" altLang="zh-CN" sz="1100" b="0" i="0" u="none" strike="noStrike" dirty="0">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0.97</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CECFF"/>
                        </a:solidFill>
                      </a:tcPr>
                    </a:tc>
                    <a:tc>
                      <a:txBody>
                        <a:bodyPr/>
                        <a:lstStyle/>
                        <a:p>
                          <a:pPr algn="ctr" fontAlgn="ctr"/>
                          <a:r>
                            <a:rPr lang="en-US" altLang="zh-CN" sz="1100" b="0" i="0" u="none" strike="noStrike" dirty="0">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2.66</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CECFF"/>
                        </a:solidFill>
                      </a:tcPr>
                    </a:tc>
                    <a:tc>
                      <a:txBody>
                        <a:bodyPr/>
                        <a:lstStyle/>
                        <a:p>
                          <a:pPr algn="ctr" fontAlgn="ctr"/>
                          <a:r>
                            <a:rPr lang="en-US" altLang="zh-CN"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29</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CN"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59</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cu59</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pg</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CN"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20</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CN"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4</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CN"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2.66</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CN"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1.69</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CN"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1.64</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CN"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-1.25</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altLang="zh-CN"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-1.25 </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14"/>
                      </a:ext>
                    </a:extLst>
                  </a:tr>
                  <a:tr h="122330">
                    <a:tc>
                      <a:txBody>
                        <a:bodyPr/>
                        <a:lstStyle/>
                        <a:p>
                          <a:pPr algn="ctr" fontAlgn="ctr"/>
                          <a:endParaRPr lang="zh-CN" altLang="en-US" sz="1100" b="0" i="0" u="none" strike="noStrike" dirty="0">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CN"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5</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CN"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3.348</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D6"/>
                        </a:solidFill>
                      </a:tcPr>
                    </a:tc>
                    <a:tc>
                      <a:txBody>
                        <a:bodyPr/>
                        <a:lstStyle/>
                        <a:p>
                          <a:pPr algn="ctr" fontAlgn="ctr"/>
                          <a:r>
                            <a:rPr lang="en-US" altLang="zh-CN"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2.774</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D6"/>
                        </a:solidFill>
                      </a:tcPr>
                    </a:tc>
                    <a:tc>
                      <a:txBody>
                        <a:bodyPr/>
                        <a:lstStyle/>
                        <a:p>
                          <a:pPr algn="ctr" fontAlgn="ctr"/>
                          <a:r>
                            <a:rPr lang="en-US" altLang="zh-CN" sz="1100" b="0" i="0" u="none" strike="noStrike" dirty="0">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1.961</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D6"/>
                        </a:solidFill>
                      </a:tcPr>
                    </a:tc>
                    <a:tc>
                      <a:txBody>
                        <a:bodyPr/>
                        <a:lstStyle/>
                        <a:p>
                          <a:pPr algn="ctr" fontAlgn="ctr"/>
                          <a:r>
                            <a:rPr lang="en-US" altLang="zh-CN" sz="1100" b="0" i="0" u="none" strike="noStrike" dirty="0">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4.735</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D6"/>
                        </a:solidFill>
                      </a:tcPr>
                    </a:tc>
                    <a:tc>
                      <a:txBody>
                        <a:bodyPr/>
                        <a:lstStyle/>
                        <a:p>
                          <a:pPr algn="ctr" fontAlgn="ctr"/>
                          <a:r>
                            <a:rPr lang="en-US" altLang="zh-CN"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1.740</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CECFF"/>
                        </a:solidFill>
                      </a:tcPr>
                    </a:tc>
                    <a:tc>
                      <a:txBody>
                        <a:bodyPr/>
                        <a:lstStyle/>
                        <a:p>
                          <a:pPr algn="ctr" fontAlgn="ctr"/>
                          <a:r>
                            <a:rPr lang="en-US" altLang="zh-CN" sz="1100" b="0" i="0" u="none" strike="noStrike" dirty="0">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1.03</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CECFF"/>
                        </a:solidFill>
                      </a:tcPr>
                    </a:tc>
                    <a:tc>
                      <a:txBody>
                        <a:bodyPr/>
                        <a:lstStyle/>
                        <a:p>
                          <a:pPr algn="ctr" fontAlgn="ctr"/>
                          <a:r>
                            <a:rPr lang="en-US" altLang="zh-CN" sz="1100" b="0" i="0" u="none" strike="noStrike" dirty="0">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3.05</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CECFF"/>
                        </a:solidFill>
                      </a:tcPr>
                    </a:tc>
                    <a:tc>
                      <a:txBody>
                        <a:bodyPr/>
                        <a:lstStyle/>
                        <a:p>
                          <a:pPr algn="ctr" fontAlgn="ctr"/>
                          <a:r>
                            <a:rPr lang="en-US" altLang="zh-CN"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29</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CN"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59</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cu59</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pg</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CN"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20</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CN"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5</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CN"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3.05</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CN"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2.02</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CN"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1.74</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CN"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-1.61</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altLang="zh-CN"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-1.61 </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15"/>
                      </a:ext>
                    </a:extLst>
                  </a:tr>
                  <a:tr h="122330">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en-US" altLang="zh-CN" sz="1100" b="0" i="0" u="none" strike="noStrike" dirty="0">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59Cu(p,</a:t>
                          </a:r>
                          <a:r>
                            <a:rPr lang="el-GR" altLang="zh-CN" sz="1100" b="0" i="0" u="none" strike="noStrike" dirty="0">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α)56</a:t>
                          </a:r>
                          <a:r>
                            <a:rPr lang="en-US" altLang="zh-CN" sz="1100" b="0" i="0" u="none" strike="noStrike" dirty="0">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Ni</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CN"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0.5</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CN"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0.721</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CN"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0.407</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CN" sz="1100" b="0" i="0" u="none" strike="noStrike" dirty="0">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0.518</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CN"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0.925</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CN" sz="1100" b="0" i="0" u="none" strike="noStrike" dirty="0">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0.740</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CFFCC"/>
                        </a:solidFill>
                      </a:tcPr>
                    </a:tc>
                    <a:tc>
                      <a:txBody>
                        <a:bodyPr/>
                        <a:lstStyle/>
                        <a:p>
                          <a:pPr algn="ctr" fontAlgn="ctr"/>
                          <a:r>
                            <a:rPr lang="en-US" altLang="zh-CN"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0.55</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CFFCC"/>
                        </a:solidFill>
                      </a:tcPr>
                    </a:tc>
                    <a:tc>
                      <a:txBody>
                        <a:bodyPr/>
                        <a:lstStyle/>
                        <a:p>
                          <a:pPr algn="ctr" fontAlgn="ctr"/>
                          <a:r>
                            <a:rPr lang="en-US" altLang="zh-CN" sz="1100" b="0" i="0" u="none" strike="noStrike" dirty="0">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0.98</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CFFCC"/>
                        </a:solidFill>
                      </a:tcPr>
                    </a:tc>
                    <a:tc>
                      <a:txBody>
                        <a:bodyPr/>
                        <a:lstStyle/>
                        <a:p>
                          <a:pPr algn="ctr" fontAlgn="ctr"/>
                          <a:r>
                            <a:rPr lang="en-US" altLang="zh-CN"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29</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CN"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59</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cu59</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pa</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CN"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23</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CN"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0.5</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CN"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0.98</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CN"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0.43</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CN"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0.74</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CN"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0.02</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altLang="zh-CN"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0.02 </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16"/>
                      </a:ext>
                    </a:extLst>
                  </a:tr>
                  <a:tr h="122330">
                    <a:tc>
                      <a:txBody>
                        <a:bodyPr/>
                        <a:lstStyle/>
                        <a:p>
                          <a:pPr algn="ctr" fontAlgn="ctr"/>
                          <a:endParaRPr lang="zh-CN" altLang="en-US"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CN"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1</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CN"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1.145</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CN"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0.725</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CN"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0.782</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CN"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1.508</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CN" sz="1100" b="0" i="0" u="none" strike="noStrike" dirty="0">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1.010</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CFFCC"/>
                        </a:solidFill>
                      </a:tcPr>
                    </a:tc>
                    <a:tc>
                      <a:txBody>
                        <a:bodyPr/>
                        <a:lstStyle/>
                        <a:p>
                          <a:pPr algn="ctr" fontAlgn="ctr"/>
                          <a:r>
                            <a:rPr lang="en-US" altLang="zh-CN"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0.73</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CFFCC"/>
                        </a:solidFill>
                      </a:tcPr>
                    </a:tc>
                    <a:tc>
                      <a:txBody>
                        <a:bodyPr/>
                        <a:lstStyle/>
                        <a:p>
                          <a:pPr algn="ctr" fontAlgn="ctr"/>
                          <a:r>
                            <a:rPr lang="en-US" altLang="zh-CN"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1.48</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CFFCC"/>
                        </a:solidFill>
                      </a:tcPr>
                    </a:tc>
                    <a:tc>
                      <a:txBody>
                        <a:bodyPr/>
                        <a:lstStyle/>
                        <a:p>
                          <a:pPr algn="ctr" fontAlgn="ctr"/>
                          <a:r>
                            <a:rPr lang="en-US" altLang="zh-CN"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29</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CN" sz="1100" b="0" i="0" u="none" strike="noStrike" dirty="0">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59</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cu59</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pa</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CN"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23</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CN"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1</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CN"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1.48</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CN"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0.75</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CN"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1.01</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CN"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-0.14</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altLang="zh-CN"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-0.14 </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17"/>
                      </a:ext>
                    </a:extLst>
                  </a:tr>
                  <a:tr h="122330">
                    <a:tc>
                      <a:txBody>
                        <a:bodyPr/>
                        <a:lstStyle/>
                        <a:p>
                          <a:pPr algn="ctr" fontAlgn="ctr"/>
                          <a:endParaRPr lang="zh-CN" altLang="en-US"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CN"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1.5</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CN"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1.501</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CN"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1.017</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CN"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0.992</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CN"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2.009</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CN" sz="1100" b="0" i="0" u="none" strike="noStrike" dirty="0">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1.270</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CFFCC"/>
                        </a:solidFill>
                      </a:tcPr>
                    </a:tc>
                    <a:tc>
                      <a:txBody>
                        <a:bodyPr/>
                        <a:lstStyle/>
                        <a:p>
                          <a:pPr algn="ctr" fontAlgn="ctr"/>
                          <a:r>
                            <a:rPr lang="en-US" altLang="zh-CN"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0.87</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CFFCC"/>
                        </a:solidFill>
                      </a:tcPr>
                    </a:tc>
                    <a:tc>
                      <a:txBody>
                        <a:bodyPr/>
                        <a:lstStyle/>
                        <a:p>
                          <a:pPr algn="ctr" fontAlgn="ctr"/>
                          <a:r>
                            <a:rPr lang="en-US" altLang="zh-CN" sz="1100" b="0" i="0" u="none" strike="noStrike" dirty="0">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2.11</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CFFCC"/>
                        </a:solidFill>
                      </a:tcPr>
                    </a:tc>
                    <a:tc>
                      <a:txBody>
                        <a:bodyPr/>
                        <a:lstStyle/>
                        <a:p>
                          <a:pPr algn="ctr" fontAlgn="ctr"/>
                          <a:r>
                            <a:rPr lang="en-US" altLang="zh-CN"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29</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CN"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59</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cu59</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pa</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CN"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23</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CN"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1.5</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CN"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2.11</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CN"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1.24</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CN"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1.27</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CN"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-0.23</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altLang="zh-CN"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-0.23 </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18"/>
                      </a:ext>
                    </a:extLst>
                  </a:tr>
                  <a:tr h="122330">
                    <a:tc>
                      <a:txBody>
                        <a:bodyPr/>
                        <a:lstStyle/>
                        <a:p>
                          <a:pPr algn="ctr" fontAlgn="ctr"/>
                          <a:endParaRPr lang="zh-CN" altLang="en-US"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CN"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2</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CN"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1.818</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CN"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1.293</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CN" sz="1100" b="0" i="0" u="none" strike="noStrike" dirty="0">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1.171</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CN" sz="1100" b="0" i="0" u="none" strike="noStrike" dirty="0">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2.464</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CN" sz="1100" b="0" i="0" u="none" strike="noStrike" dirty="0">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1.740</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CFFCC"/>
                        </a:solidFill>
                      </a:tcPr>
                    </a:tc>
                    <a:tc>
                      <a:txBody>
                        <a:bodyPr/>
                        <a:lstStyle/>
                        <a:p>
                          <a:pPr algn="ctr" fontAlgn="ctr"/>
                          <a:r>
                            <a:rPr lang="en-US" altLang="zh-CN"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1.01</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CFFCC"/>
                        </a:solidFill>
                      </a:tcPr>
                    </a:tc>
                    <a:tc>
                      <a:txBody>
                        <a:bodyPr/>
                        <a:lstStyle/>
                        <a:p>
                          <a:pPr algn="ctr" fontAlgn="ctr"/>
                          <a:r>
                            <a:rPr lang="en-US" altLang="zh-CN"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2.8</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CFFCC"/>
                        </a:solidFill>
                      </a:tcPr>
                    </a:tc>
                    <a:tc>
                      <a:txBody>
                        <a:bodyPr/>
                        <a:lstStyle/>
                        <a:p>
                          <a:pPr algn="ctr" fontAlgn="ctr"/>
                          <a:r>
                            <a:rPr lang="en-US" altLang="zh-CN"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29</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CN"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59</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sz="1100" b="0" i="0" u="none" strike="noStrike" dirty="0">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cu59</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pa</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CN"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23</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CN"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2</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CN"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2.8</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CN"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1.79</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CN"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1.74</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CN"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-0.08</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altLang="zh-CN"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-0.08 </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19"/>
                      </a:ext>
                    </a:extLst>
                  </a:tr>
                  <a:tr h="122330">
                    <a:tc>
                      <a:txBody>
                        <a:bodyPr/>
                        <a:lstStyle/>
                        <a:p>
                          <a:pPr algn="ctr" fontAlgn="ctr"/>
                          <a:endParaRPr lang="zh-CN" altLang="en-US"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CN"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2.5</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CN"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2.109</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CN"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1.557</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CN"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1.331</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CN" sz="1100" b="0" i="0" u="none" strike="noStrike" dirty="0">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2.888</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CN"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2.190</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CFFCC"/>
                        </a:solidFill>
                      </a:tcPr>
                    </a:tc>
                    <a:tc>
                      <a:txBody>
                        <a:bodyPr/>
                        <a:lstStyle/>
                        <a:p>
                          <a:pPr algn="ctr" fontAlgn="ctr"/>
                          <a:r>
                            <a:rPr lang="en-US" altLang="zh-CN" sz="1100" b="0" i="0" u="none" strike="noStrike" dirty="0">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1.24</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CFFCC"/>
                        </a:solidFill>
                      </a:tcPr>
                    </a:tc>
                    <a:tc>
                      <a:txBody>
                        <a:bodyPr/>
                        <a:lstStyle/>
                        <a:p>
                          <a:pPr algn="ctr" fontAlgn="ctr"/>
                          <a:r>
                            <a:rPr lang="en-US" altLang="zh-CN"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3.52</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CFFCC"/>
                        </a:solidFill>
                      </a:tcPr>
                    </a:tc>
                    <a:tc>
                      <a:txBody>
                        <a:bodyPr/>
                        <a:lstStyle/>
                        <a:p>
                          <a:pPr algn="ctr" fontAlgn="ctr"/>
                          <a:r>
                            <a:rPr lang="en-US" altLang="zh-CN"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29</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CN"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59</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cu59</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sz="1100" b="0" i="0" u="none" strike="noStrike" dirty="0">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pa</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CN"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23</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CN"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2.5</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CN"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3.52</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CN"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2.28</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CN"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2.19</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CN"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0.08</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altLang="zh-CN"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0.08 </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20"/>
                      </a:ext>
                    </a:extLst>
                  </a:tr>
                  <a:tr h="122330">
                    <a:tc>
                      <a:txBody>
                        <a:bodyPr/>
                        <a:lstStyle/>
                        <a:p>
                          <a:pPr algn="ctr" fontAlgn="ctr"/>
                          <a:endParaRPr lang="zh-CN" altLang="en-US"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CN"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3</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CN"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2.382</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CN"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1.812</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CN"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1.476</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CN" sz="1100" b="0" i="0" u="none" strike="noStrike" dirty="0">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3.288</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CN"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2.660</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CFFCC"/>
                        </a:solidFill>
                      </a:tcPr>
                    </a:tc>
                    <a:tc>
                      <a:txBody>
                        <a:bodyPr/>
                        <a:lstStyle/>
                        <a:p>
                          <a:pPr algn="ctr" fontAlgn="ctr"/>
                          <a:r>
                            <a:rPr lang="en-US" altLang="zh-CN" sz="1100" b="0" i="0" u="none" strike="noStrike" dirty="0">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1.51</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CFFCC"/>
                        </a:solidFill>
                      </a:tcPr>
                    </a:tc>
                    <a:tc>
                      <a:txBody>
                        <a:bodyPr/>
                        <a:lstStyle/>
                        <a:p>
                          <a:pPr algn="ctr" fontAlgn="ctr"/>
                          <a:r>
                            <a:rPr lang="en-US" altLang="zh-CN"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4.16</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CFFCC"/>
                        </a:solidFill>
                      </a:tcPr>
                    </a:tc>
                    <a:tc>
                      <a:txBody>
                        <a:bodyPr/>
                        <a:lstStyle/>
                        <a:p>
                          <a:pPr algn="ctr" fontAlgn="ctr"/>
                          <a:r>
                            <a:rPr lang="en-US" altLang="zh-CN"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29</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CN"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59</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cu59</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pa</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CN" sz="1100" b="0" i="0" u="none" strike="noStrike" dirty="0">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23</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CN"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3</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CN"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4.16</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CN"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2.65</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CN"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2.66</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CN"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0.28</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altLang="zh-CN"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0.28 </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21"/>
                      </a:ext>
                    </a:extLst>
                  </a:tr>
                  <a:tr h="122330">
                    <a:tc>
                      <a:txBody>
                        <a:bodyPr/>
                        <a:lstStyle/>
                        <a:p>
                          <a:pPr algn="ctr" fontAlgn="ctr"/>
                          <a:endParaRPr lang="zh-CN" altLang="en-US"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CN"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3.5</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CN"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2.640</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CN"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2.061</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CN"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1.609</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CN" sz="1100" b="0" i="0" u="none" strike="noStrike" dirty="0">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3.670</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CN"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3.100</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CFFCC"/>
                        </a:solidFill>
                      </a:tcPr>
                    </a:tc>
                    <a:tc>
                      <a:txBody>
                        <a:bodyPr/>
                        <a:lstStyle/>
                        <a:p>
                          <a:pPr algn="ctr" fontAlgn="ctr"/>
                          <a:r>
                            <a:rPr lang="en-US" altLang="zh-CN" sz="1100" b="0" i="0" u="none" strike="noStrike" dirty="0">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1.79</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CFFCC"/>
                        </a:solidFill>
                      </a:tcPr>
                    </a:tc>
                    <a:tc>
                      <a:txBody>
                        <a:bodyPr/>
                        <a:lstStyle/>
                        <a:p>
                          <a:pPr algn="ctr" fontAlgn="ctr"/>
                          <a:r>
                            <a:rPr lang="en-US" altLang="zh-CN"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4.7</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CFFCC"/>
                        </a:solidFill>
                      </a:tcPr>
                    </a:tc>
                    <a:tc>
                      <a:txBody>
                        <a:bodyPr/>
                        <a:lstStyle/>
                        <a:p>
                          <a:pPr algn="ctr" fontAlgn="ctr"/>
                          <a:r>
                            <a:rPr lang="en-US" altLang="zh-CN"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29</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CN"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59</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cu59</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pa</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CN"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23</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CN" sz="1100" b="0" i="0" u="none" strike="noStrike" dirty="0">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3.5</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CN" sz="1100" b="0" i="0" u="none" strike="noStrike" dirty="0">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4.7</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CN"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2.91</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CN"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3.1</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CN"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0.46</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altLang="zh-CN"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0.46 </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22"/>
                      </a:ext>
                    </a:extLst>
                  </a:tr>
                  <a:tr h="122330">
                    <a:tc>
                      <a:txBody>
                        <a:bodyPr/>
                        <a:lstStyle/>
                        <a:p>
                          <a:pPr algn="ctr" fontAlgn="ctr"/>
                          <a:endParaRPr lang="zh-CN" altLang="en-US"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CN"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4</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CN"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2.886</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CN"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2.303</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CN"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1.734</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CN" sz="1100" b="0" i="0" u="none" strike="noStrike" dirty="0">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4.037</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CN" sz="1100" b="0" i="0" u="none" strike="noStrike" dirty="0">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3.480</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CFFCC"/>
                        </a:solidFill>
                      </a:tcPr>
                    </a:tc>
                    <a:tc>
                      <a:txBody>
                        <a:bodyPr/>
                        <a:lstStyle/>
                        <a:p>
                          <a:pPr algn="ctr" fontAlgn="ctr"/>
                          <a:r>
                            <a:rPr lang="en-US" altLang="zh-CN" sz="1100" b="0" i="0" u="none" strike="noStrike" dirty="0">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2.04</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CFFCC"/>
                        </a:solidFill>
                      </a:tcPr>
                    </a:tc>
                    <a:tc>
                      <a:txBody>
                        <a:bodyPr/>
                        <a:lstStyle/>
                        <a:p>
                          <a:pPr algn="ctr" fontAlgn="ctr"/>
                          <a:r>
                            <a:rPr lang="en-US" altLang="zh-CN" sz="1100" b="0" i="0" u="none" strike="noStrike" dirty="0">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5.16</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CFFCC"/>
                        </a:solidFill>
                      </a:tcPr>
                    </a:tc>
                    <a:tc>
                      <a:txBody>
                        <a:bodyPr/>
                        <a:lstStyle/>
                        <a:p>
                          <a:pPr algn="ctr" fontAlgn="ctr"/>
                          <a:r>
                            <a:rPr lang="en-US" altLang="zh-CN"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29</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CN"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59</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cu59</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pa</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CN"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23</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CN"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4</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CN" sz="1100" b="0" i="0" u="none" strike="noStrike" dirty="0">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5.16</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CN" sz="1100" b="0" i="0" u="none" strike="noStrike" dirty="0">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3.12</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CN"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3.48</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CN" sz="1100" b="0" i="0" u="none" strike="noStrike" dirty="0">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0.59</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altLang="zh-CN" sz="1100" b="0" i="0" u="none" strike="noStrike" dirty="0">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0.59 </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23"/>
                      </a:ext>
                    </a:extLst>
                  </a:tr>
                  <a:tr h="122330">
                    <a:tc>
                      <a:txBody>
                        <a:bodyPr/>
                        <a:lstStyle/>
                        <a:p>
                          <a:pPr algn="ctr" fontAlgn="ctr"/>
                          <a:endParaRPr lang="zh-CN" altLang="en-US"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CN"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5</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CN"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3.348</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CN"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2.774</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CN"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1.961</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CN" sz="1100" b="0" i="0" u="none" strike="noStrike" dirty="0">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4.735</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CN" sz="1100" b="0" i="0" u="none" strike="noStrike" dirty="0">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4.090</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CFFCC"/>
                        </a:solidFill>
                      </a:tcPr>
                    </a:tc>
                    <a:tc>
                      <a:txBody>
                        <a:bodyPr/>
                        <a:lstStyle/>
                        <a:p>
                          <a:pPr algn="ctr" fontAlgn="ctr"/>
                          <a:r>
                            <a:rPr lang="en-US" altLang="zh-CN"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2.48</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CFFCC"/>
                        </a:solidFill>
                      </a:tcPr>
                    </a:tc>
                    <a:tc>
                      <a:txBody>
                        <a:bodyPr/>
                        <a:lstStyle/>
                        <a:p>
                          <a:pPr algn="ctr" fontAlgn="ctr"/>
                          <a:r>
                            <a:rPr lang="en-US" altLang="zh-CN" sz="1100" b="0" i="0" u="none" strike="noStrike" dirty="0">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5.87</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CFFCC"/>
                        </a:solidFill>
                      </a:tcPr>
                    </a:tc>
                    <a:tc>
                      <a:txBody>
                        <a:bodyPr/>
                        <a:lstStyle/>
                        <a:p>
                          <a:pPr algn="ctr" fontAlgn="ctr"/>
                          <a:r>
                            <a:rPr lang="en-US" altLang="zh-CN"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29</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CN"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59</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cu59</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pa</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CN"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23</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CN"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5</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CN"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5.87</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CN"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3.39</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CN" sz="1100" b="0" i="0" u="none" strike="noStrike" dirty="0">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4.09</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CN"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0.74</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altLang="zh-CN" sz="1100" b="0" i="0" u="none" strike="noStrike" dirty="0">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0.74 </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24"/>
                      </a:ext>
                    </a:extLst>
                  </a:tr>
                </a:tbl>
              </a:graphicData>
            </a:graphic>
          </p:graphicFrame>
        </mc:Choice>
        <mc:Fallback xmlns="">
          <p:graphicFrame>
            <p:nvGraphicFramePr>
              <p:cNvPr id="2" name="表格 1"/>
              <p:cNvGraphicFramePr>
                <a:graphicFrameLocks noGrp="1"/>
              </p:cNvGraphicFramePr>
              <p:nvPr>
                <p:extLst/>
              </p:nvPr>
            </p:nvGraphicFramePr>
            <p:xfrm>
              <a:off x="48125" y="815179"/>
              <a:ext cx="9078290" cy="4196271"/>
            </p:xfrm>
            <a:graphic>
              <a:graphicData uri="http://schemas.openxmlformats.org/drawingml/2006/table">
                <a:tbl>
                  <a:tblPr/>
                  <a:tblGrid>
                    <a:gridCol w="1401762"/>
                    <a:gridCol w="220406"/>
                    <a:gridCol w="892175"/>
                    <a:gridCol w="887412"/>
                    <a:gridCol w="542925"/>
                    <a:gridCol w="576262"/>
                    <a:gridCol w="507892"/>
                    <a:gridCol w="460375"/>
                    <a:gridCol w="358775"/>
                    <a:gridCol w="174625"/>
                    <a:gridCol w="174625"/>
                    <a:gridCol w="306388"/>
                    <a:gridCol w="190500"/>
                    <a:gridCol w="190500"/>
                    <a:gridCol w="220406"/>
                    <a:gridCol w="352425"/>
                    <a:gridCol w="352425"/>
                    <a:gridCol w="406400"/>
                    <a:gridCol w="360362"/>
                    <a:gridCol w="501650"/>
                  </a:tblGrid>
                  <a:tr h="167640">
                    <a:tc>
                      <a:txBody>
                        <a:bodyPr/>
                        <a:lstStyle/>
                        <a:p>
                          <a:pPr algn="ctr" fontAlgn="ctr"/>
                          <a:endParaRPr lang="zh-CN" altLang="en-US" sz="1100" b="0" i="0" u="none" strike="noStrike" dirty="0">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endParaRPr lang="zh-CN" altLang="en-US"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sz="1100" b="0" i="0" u="none" strike="noStrike" dirty="0">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59Cu(p,</a:t>
                          </a:r>
                          <a:r>
                            <a:rPr lang="el-GR" sz="1100" b="0" i="0" u="none" strike="noStrike" dirty="0">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γ)60</a:t>
                          </a:r>
                          <a:r>
                            <a:rPr lang="en-US" sz="1100" b="0" i="0" u="none" strike="noStrike" dirty="0">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Zn</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sz="1100" b="0" i="0" u="none" strike="noStrike" dirty="0">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59Cu(p,</a:t>
                          </a:r>
                          <a:r>
                            <a:rPr lang="el-GR" sz="1100" b="0" i="0" u="none" strike="noStrike" dirty="0">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α)56</a:t>
                          </a:r>
                          <a:r>
                            <a:rPr lang="en-US" sz="1100" b="0" i="0" u="none" strike="noStrike" dirty="0">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Ni</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endParaRPr lang="zh-CN" altLang="en-US"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endParaRPr lang="zh-CN" altLang="en-US"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endParaRPr lang="zh-CN" altLang="en-US"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endParaRPr lang="zh-CN" altLang="en-US"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endParaRPr lang="zh-CN" altLang="en-US"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endParaRPr lang="zh-CN" altLang="en-US" sz="1100" b="0" i="0" u="none" strike="noStrike" dirty="0">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endParaRPr lang="zh-CN" altLang="en-US" sz="1100" b="0" i="0" u="none" strike="noStrike" dirty="0">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endParaRPr lang="zh-CN" altLang="en-US" sz="1100" b="0" i="0" u="none" strike="noStrike" dirty="0">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endParaRPr lang="zh-CN" altLang="en-US"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endParaRPr lang="zh-CN" altLang="en-US"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endParaRPr lang="zh-CN" altLang="en-US"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endParaRPr lang="zh-CN" altLang="en-US"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endParaRPr lang="zh-CN" altLang="en-US"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endParaRPr lang="zh-CN" altLang="en-US"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endParaRPr lang="zh-CN" altLang="en-US"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endParaRPr lang="zh-CN" altLang="en-US"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r>
                  <a:tr h="167640">
                    <a:tc>
                      <a:txBody>
                        <a:bodyPr/>
                        <a:lstStyle/>
                        <a:p>
                          <a:pPr algn="ctr" fontAlgn="ctr"/>
                          <a:r>
                            <a:rPr lang="en-US"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projectile</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Zp</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CN"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1</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endParaRPr lang="zh-CN" altLang="en-US"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endParaRPr lang="zh-CN" altLang="en-US"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endParaRPr lang="zh-CN" altLang="en-US"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endParaRPr lang="zh-CN" altLang="en-US"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endParaRPr lang="zh-CN" altLang="en-US"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endParaRPr lang="zh-CN" altLang="en-US"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endParaRPr lang="zh-CN" altLang="en-US"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endParaRPr lang="zh-CN" altLang="en-US"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endParaRPr lang="zh-CN" altLang="en-US"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endParaRPr lang="zh-CN" altLang="en-US"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endParaRPr lang="zh-CN" altLang="en-US"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endParaRPr lang="zh-CN" altLang="en-US"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endParaRPr lang="zh-CN" altLang="en-US"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endParaRPr lang="zh-CN" altLang="en-US"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endParaRPr lang="zh-CN" altLang="en-US"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endParaRPr lang="zh-CN" altLang="en-US"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endParaRPr lang="zh-CN" altLang="en-US"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r>
                  <a:tr h="167640">
                    <a:tc>
                      <a:txBody>
                        <a:bodyPr/>
                        <a:lstStyle/>
                        <a:p>
                          <a:pPr algn="ctr" fontAlgn="ctr"/>
                          <a:r>
                            <a:rPr lang="en-US"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Target</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ZT</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CN"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29</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endParaRPr lang="zh-CN" altLang="en-US"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endParaRPr lang="zh-CN" altLang="en-US"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endParaRPr lang="zh-CN" altLang="en-US"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endParaRPr lang="zh-CN" altLang="en-US"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endParaRPr lang="zh-CN" altLang="en-US" sz="1100" b="0" i="0" u="none" strike="noStrike" dirty="0">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endParaRPr lang="zh-CN" altLang="en-US"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endParaRPr lang="zh-CN" altLang="en-US"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endParaRPr lang="zh-CN" altLang="en-US"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endParaRPr lang="zh-CN" altLang="en-US"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endParaRPr lang="zh-CN" altLang="en-US"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endParaRPr lang="zh-CN" altLang="en-US"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endParaRPr lang="zh-CN" altLang="en-US"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endParaRPr lang="zh-CN" altLang="en-US"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endParaRPr lang="zh-CN" altLang="en-US"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endParaRPr lang="zh-CN" altLang="en-US"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endParaRPr lang="zh-CN" altLang="en-US"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endParaRPr lang="zh-CN" altLang="en-US"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r>
                  <a:tr h="167640">
                    <a:tc>
                      <a:txBody>
                        <a:bodyPr/>
                        <a:lstStyle/>
                        <a:p>
                          <a:pPr algn="ctr" fontAlgn="ctr"/>
                          <a:r>
                            <a:rPr lang="en-US"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projectile</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Ap</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CN"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1</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endParaRPr lang="zh-CN" altLang="en-US" sz="1100" b="0" i="0" u="none" strike="noStrike" dirty="0">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endParaRPr lang="zh-CN" altLang="en-US"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endParaRPr lang="zh-CN" altLang="en-US"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endParaRPr lang="zh-CN" altLang="en-US"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endParaRPr lang="zh-CN" altLang="en-US"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endParaRPr lang="zh-CN" altLang="en-US"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endParaRPr lang="zh-CN" altLang="en-US"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endParaRPr lang="zh-CN" altLang="en-US"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endParaRPr lang="zh-CN" altLang="en-US"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endParaRPr lang="zh-CN" altLang="en-US"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endParaRPr lang="zh-CN" altLang="en-US"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endParaRPr lang="zh-CN" altLang="en-US"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endParaRPr lang="zh-CN" altLang="en-US"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endParaRPr lang="zh-CN" altLang="en-US"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endParaRPr lang="zh-CN" altLang="en-US"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endParaRPr lang="zh-CN" altLang="en-US"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endParaRPr lang="zh-CN" altLang="en-US"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r>
                  <a:tr h="167640">
                    <a:tc>
                      <a:txBody>
                        <a:bodyPr/>
                        <a:lstStyle/>
                        <a:p>
                          <a:pPr algn="ctr" fontAlgn="ctr"/>
                          <a:r>
                            <a:rPr lang="en-US"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Target</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AT</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CN"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59</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endParaRPr lang="zh-CN" altLang="en-US"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endParaRPr lang="zh-CN" altLang="en-US"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endParaRPr lang="zh-CN" altLang="en-US"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fontAlgn="ctr"/>
                          <a:endParaRPr lang="zh-CN" altLang="en-US"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endParaRPr lang="zh-CN" altLang="en-US"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endParaRPr lang="zh-CN" altLang="en-US"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endParaRPr lang="zh-CN" altLang="en-US"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endParaRPr lang="zh-CN" altLang="en-US"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endParaRPr lang="zh-CN" altLang="en-US"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endParaRPr lang="zh-CN" altLang="en-US"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endParaRPr lang="zh-CN" altLang="en-US"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endParaRPr lang="zh-CN" altLang="en-US"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endParaRPr lang="zh-CN" altLang="en-US"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endParaRPr lang="zh-CN" altLang="en-US"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endParaRPr lang="zh-CN" altLang="en-US"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endParaRPr lang="zh-CN" altLang="en-US"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endParaRPr lang="zh-CN" altLang="en-US"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r>
                  <a:tr h="172911">
                    <a:tc>
                      <a:txBody>
                        <a:bodyPr/>
                        <a:lstStyle/>
                        <a:p>
                          <a:pPr algn="ctr" fontAlgn="ctr"/>
                          <a:r>
                            <a:rPr lang="en-US" sz="1100" b="0" i="0" u="none" strike="noStrike" dirty="0">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µ = </a:t>
                          </a:r>
                          <a:r>
                            <a:rPr lang="en-US" sz="1100" b="0" i="0" u="none" strike="noStrike" dirty="0" err="1">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Ap</a:t>
                          </a:r>
                          <a:r>
                            <a:rPr lang="en-US" sz="1100" b="0" i="0" u="none" strike="noStrike" dirty="0">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*AT /(</a:t>
                          </a:r>
                          <a:r>
                            <a:rPr lang="en-US" sz="1100" b="0" i="0" u="none" strike="noStrike" dirty="0" err="1">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Ap</a:t>
                          </a:r>
                          <a:r>
                            <a:rPr lang="en-US" sz="1100" b="0" i="0" u="none" strike="noStrike" dirty="0">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 + AT )</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l-GR"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μ</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CN" sz="1100" b="0" i="0" u="none" strike="noStrike" dirty="0">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0.9833</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endParaRPr lang="zh-CN" altLang="en-US"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endParaRPr lang="zh-CN" altLang="en-US"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endParaRPr lang="zh-CN" altLang="en-US"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endParaRPr lang="zh-CN"/>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blipFill rotWithShape="0">
                          <a:blip r:embed="rId2"/>
                          <a:stretch>
                            <a:fillRect l="-896386" t="-521429" r="-803614" b="-1917857"/>
                          </a:stretch>
                        </a:blipFill>
                      </a:tcPr>
                    </a:tc>
                    <a:tc gridSpan="2">
                      <a:txBody>
                        <a:bodyPr/>
                        <a:lstStyle/>
                        <a:p>
                          <a:endParaRPr lang="zh-CN"/>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blipFill rotWithShape="0">
                          <a:blip r:embed="rId2"/>
                          <a:stretch>
                            <a:fillRect l="-617164" t="-521429" r="-397761" b="-1917857"/>
                          </a:stretch>
                        </a:blipFill>
                      </a:tcPr>
                    </a:tc>
                    <a:tc hMerge="1">
                      <a:txBody>
                        <a:bodyPr/>
                        <a:lstStyle/>
                        <a:p>
                          <a:pPr algn="ctr" fontAlgn="ctr"/>
                          <a:endParaRPr lang="zh-CN" altLang="en-US" sz="1100" b="0" i="0" u="none" strike="noStrike" dirty="0">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endParaRPr lang="zh-CN" altLang="en-US"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endParaRPr lang="zh-CN" altLang="en-US"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endParaRPr lang="zh-CN" altLang="en-US"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endParaRPr lang="zh-CN" altLang="en-US"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endParaRPr lang="zh-CN" altLang="en-US"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endParaRPr lang="zh-CN" altLang="en-US"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endParaRPr lang="zh-CN" altLang="en-US"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endParaRPr lang="zh-CN" altLang="en-US"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endParaRPr lang="zh-CN" altLang="en-US"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check</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check</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r>
                  <a:tr h="167640">
                    <a:tc>
                      <a:txBody>
                        <a:bodyPr/>
                        <a:lstStyle/>
                        <a:p>
                          <a:pPr algn="ctr" fontAlgn="ctr"/>
                          <a:endParaRPr lang="zh-CN" altLang="en-US" sz="1100" b="0" i="0" u="none" strike="noStrike" dirty="0">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T9</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sz="1100" b="0" i="1" u="none" strike="noStrike" dirty="0">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E</a:t>
                          </a:r>
                          <a:r>
                            <a:rPr lang="en-US" sz="1100" b="0" i="0" u="none" strike="noStrike" baseline="-25000" dirty="0">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0 </a:t>
                          </a:r>
                          <a:r>
                            <a:rPr lang="en-US" sz="1100" b="0" i="0" u="none" strike="noStrike" dirty="0">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(MeV)</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D6"/>
                        </a:solidFill>
                      </a:tcPr>
                    </a:tc>
                    <a:tc>
                      <a:txBody>
                        <a:bodyPr/>
                        <a:lstStyle/>
                        <a:p>
                          <a:pPr algn="ctr" fontAlgn="ctr"/>
                          <a:r>
                            <a:rPr lang="el-GR"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Δ</a:t>
                          </a:r>
                          <a:r>
                            <a:rPr lang="en-US" sz="1100" b="0" i="1"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E</a:t>
                          </a:r>
                          <a:r>
                            <a:rPr lang="en-US" sz="1100" b="0" i="0" u="none" strike="noStrike" baseline="-25000">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0</a:t>
                          </a:r>
                          <a:r>
                            <a:rPr lang="en-US"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 (MeV)</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D6"/>
                        </a:solidFill>
                      </a:tcPr>
                    </a:tc>
                    <a:tc>
                      <a:txBody>
                        <a:bodyPr/>
                        <a:lstStyle/>
                        <a:p>
                          <a:pPr algn="ctr" fontAlgn="ctr"/>
                          <a:r>
                            <a:rPr lang="en-US" sz="1100" b="0" i="1"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E</a:t>
                          </a:r>
                          <a:r>
                            <a:rPr lang="en-US" sz="1100" b="0" i="0" u="none" strike="noStrike" baseline="-25000">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0</a:t>
                          </a:r>
                          <a:r>
                            <a:rPr lang="en-US"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a:t>
                          </a:r>
                          <a:r>
                            <a:rPr lang="el-GR"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Δ</a:t>
                          </a:r>
                          <a:r>
                            <a:rPr lang="en-US" sz="1100" b="0" i="1"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E</a:t>
                          </a:r>
                          <a:r>
                            <a:rPr lang="en-US" sz="1100" b="0" i="0" u="none" strike="noStrike" baseline="-25000">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0</a:t>
                          </a:r>
                          <a:r>
                            <a:rPr lang="en-US"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/2</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D6"/>
                        </a:solidFill>
                      </a:tcPr>
                    </a:tc>
                    <a:tc>
                      <a:txBody>
                        <a:bodyPr/>
                        <a:lstStyle/>
                        <a:p>
                          <a:pPr algn="ctr" fontAlgn="ctr"/>
                          <a:r>
                            <a:rPr lang="en-US" sz="1100" b="0" i="1" u="none" strike="noStrike" dirty="0">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E</a:t>
                          </a:r>
                          <a:r>
                            <a:rPr lang="en-US" sz="1100" b="0" i="0" u="none" strike="noStrike" baseline="-25000" dirty="0">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0</a:t>
                          </a:r>
                          <a:r>
                            <a:rPr lang="en-US" sz="1100" b="0" i="0" u="none" strike="noStrike" dirty="0">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a:t>
                          </a:r>
                          <a:r>
                            <a:rPr lang="el-GR" sz="1100" b="0" i="0" u="none" strike="noStrike" dirty="0">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Δ</a:t>
                          </a:r>
                          <a:r>
                            <a:rPr lang="en-US" sz="1100" b="0" i="1" u="none" strike="noStrike" dirty="0">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E</a:t>
                          </a:r>
                          <a:r>
                            <a:rPr lang="en-US" sz="1100" b="0" i="0" u="none" strike="noStrike" baseline="-25000" dirty="0">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0</a:t>
                          </a:r>
                          <a:r>
                            <a:rPr lang="en-US" sz="1100" b="0" i="0" u="none" strike="noStrike" dirty="0">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/2</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D6"/>
                        </a:solidFill>
                      </a:tcPr>
                    </a:tc>
                    <a:tc>
                      <a:txBody>
                        <a:bodyPr/>
                        <a:lstStyle/>
                        <a:p>
                          <a:pPr algn="ctr" fontAlgn="ctr"/>
                          <a:r>
                            <a:rPr lang="en-US" sz="1100" b="0" i="0" u="none" strike="noStrike" dirty="0" smtClean="0">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a:t>
                          </a:r>
                          <a:r>
                            <a:rPr lang="en-US" sz="1100" b="0" i="0" u="none" strike="noStrike" dirty="0">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MeV)</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CECFF"/>
                        </a:solidFill>
                      </a:tcPr>
                    </a:tc>
                    <a:tc>
                      <a:txBody>
                        <a:bodyPr/>
                        <a:lstStyle/>
                        <a:p>
                          <a:pPr algn="ctr" fontAlgn="ctr"/>
                          <a:r>
                            <a:rPr lang="en-US" altLang="zh-CN" sz="1100" b="0" i="0" u="none" strike="noStrike" dirty="0" smtClean="0">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~low</a:t>
                          </a:r>
                          <a:r>
                            <a:rPr lang="zh-CN" altLang="en-US" sz="1100" b="0" i="0" u="none" strike="noStrike" dirty="0">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　</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CECFF"/>
                        </a:solidFill>
                      </a:tcPr>
                    </a:tc>
                    <a:tc>
                      <a:txBody>
                        <a:bodyPr/>
                        <a:lstStyle/>
                        <a:p>
                          <a:pPr algn="ctr" fontAlgn="ctr"/>
                          <a:r>
                            <a:rPr lang="en-US" altLang="zh-CN" sz="1100" b="0" i="0" u="none" strike="noStrike" dirty="0" smtClean="0">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~high</a:t>
                          </a:r>
                          <a:endParaRPr lang="zh-CN" altLang="en-US" sz="1100" b="0" i="0" u="none" strike="noStrike" dirty="0">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CECFF"/>
                        </a:solidFill>
                      </a:tcPr>
                    </a:tc>
                    <a:tc>
                      <a:txBody>
                        <a:bodyPr/>
                        <a:lstStyle/>
                        <a:p>
                          <a:pPr algn="ctr" fontAlgn="ctr"/>
                          <a:r>
                            <a:rPr lang="en-US"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Z</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A</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Iso</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Re</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Rc</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T9</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upper</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sz="1100" b="0" i="0" u="none" strike="noStrike" dirty="0">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width</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mxpos</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shift</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1100" b="0" i="1"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E</a:t>
                          </a:r>
                          <a:r>
                            <a:rPr lang="en-US"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0−~</a:t>
                          </a:r>
                          <a:r>
                            <a:rPr lang="en-US" sz="1100" b="0" i="1"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E</a:t>
                          </a:r>
                          <a:r>
                            <a:rPr lang="en-US"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0</a:t>
                          </a:r>
                          <a:endParaRPr lang="en-US" sz="1100" b="0" i="1"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r>
                  <a:tr h="167640">
                    <a:tc>
                      <a:txBody>
                        <a:bodyPr/>
                        <a:lstStyle/>
                        <a:p>
                          <a:pPr algn="ctr" fontAlgn="ctr"/>
                          <a:r>
                            <a:rPr lang="en-US" altLang="zh-CN" sz="1100" b="0" i="0" u="none" strike="noStrike" dirty="0" smtClean="0">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59Cu(p,</a:t>
                          </a:r>
                          <a:r>
                            <a:rPr lang="el-GR" altLang="zh-CN" sz="1100" b="0" i="0" u="none" strike="noStrike" dirty="0" smtClean="0">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γ)60</a:t>
                          </a:r>
                          <a:r>
                            <a:rPr lang="en-US" altLang="zh-CN" sz="1100" b="0" i="0" u="none" strike="noStrike" dirty="0" smtClean="0">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Zn</a:t>
                          </a:r>
                          <a:endParaRPr lang="en-US" altLang="zh-CN" sz="1100" b="0" i="0" u="none" strike="noStrike" dirty="0">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CN" sz="1100" b="0" i="0" u="none" strike="noStrike" dirty="0">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0.5</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CN" sz="1100" b="0" i="0" u="none" strike="noStrike" dirty="0">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0.721</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D6"/>
                        </a:solidFill>
                      </a:tcPr>
                    </a:tc>
                    <a:tc>
                      <a:txBody>
                        <a:bodyPr/>
                        <a:lstStyle/>
                        <a:p>
                          <a:pPr algn="ctr" fontAlgn="ctr"/>
                          <a:r>
                            <a:rPr lang="en-US" altLang="zh-CN"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0.407</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D6"/>
                        </a:solidFill>
                      </a:tcPr>
                    </a:tc>
                    <a:tc>
                      <a:txBody>
                        <a:bodyPr/>
                        <a:lstStyle/>
                        <a:p>
                          <a:pPr algn="ctr" fontAlgn="ctr"/>
                          <a:r>
                            <a:rPr lang="en-US" altLang="zh-CN"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0.518</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D6"/>
                        </a:solidFill>
                      </a:tcPr>
                    </a:tc>
                    <a:tc>
                      <a:txBody>
                        <a:bodyPr/>
                        <a:lstStyle/>
                        <a:p>
                          <a:pPr algn="ctr" fontAlgn="ctr"/>
                          <a:r>
                            <a:rPr lang="en-US" altLang="zh-CN"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0.925</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D6"/>
                        </a:solidFill>
                      </a:tcPr>
                    </a:tc>
                    <a:tc>
                      <a:txBody>
                        <a:bodyPr/>
                        <a:lstStyle/>
                        <a:p>
                          <a:pPr algn="ctr" fontAlgn="ctr"/>
                          <a:r>
                            <a:rPr lang="en-US" altLang="zh-CN" sz="1100" b="0" i="0" u="none" strike="noStrike" dirty="0">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0.710</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CECFF"/>
                        </a:solidFill>
                      </a:tcPr>
                    </a:tc>
                    <a:tc>
                      <a:txBody>
                        <a:bodyPr/>
                        <a:lstStyle/>
                        <a:p>
                          <a:pPr algn="ctr" fontAlgn="ctr"/>
                          <a:r>
                            <a:rPr lang="en-US" altLang="zh-CN" sz="1100" b="0" i="0" u="none" strike="noStrike" dirty="0">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0.51</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CECFF"/>
                        </a:solidFill>
                      </a:tcPr>
                    </a:tc>
                    <a:tc>
                      <a:txBody>
                        <a:bodyPr/>
                        <a:lstStyle/>
                        <a:p>
                          <a:pPr algn="ctr" fontAlgn="ctr"/>
                          <a:r>
                            <a:rPr lang="en-US" altLang="zh-CN" sz="1100" b="0" i="0" u="none" strike="noStrike" dirty="0">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0.92</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CECFF"/>
                        </a:solidFill>
                      </a:tcPr>
                    </a:tc>
                    <a:tc>
                      <a:txBody>
                        <a:bodyPr/>
                        <a:lstStyle/>
                        <a:p>
                          <a:pPr algn="ctr" fontAlgn="ctr"/>
                          <a:r>
                            <a:rPr lang="en-US" altLang="zh-CN"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29</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CN"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59</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cu59</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pg</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CN"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20</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CN"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0.5</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CN"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0.92</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CN"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0.41</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CN"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0.71</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CN"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-0.01</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altLang="zh-CN"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-0.01 </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r>
                  <a:tr h="167640">
                    <a:tc>
                      <a:txBody>
                        <a:bodyPr/>
                        <a:lstStyle/>
                        <a:p>
                          <a:pPr algn="ctr" fontAlgn="ctr"/>
                          <a:endParaRPr lang="zh-CN" altLang="en-US"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CN"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1</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CN" sz="1100" b="0" i="0" u="none" strike="noStrike" dirty="0">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1.145</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D6"/>
                        </a:solidFill>
                      </a:tcPr>
                    </a:tc>
                    <a:tc>
                      <a:txBody>
                        <a:bodyPr/>
                        <a:lstStyle/>
                        <a:p>
                          <a:pPr algn="ctr" fontAlgn="ctr"/>
                          <a:r>
                            <a:rPr lang="en-US" altLang="zh-CN" sz="1100" b="0" i="0" u="none" strike="noStrike" dirty="0">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0.725</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D6"/>
                        </a:solidFill>
                      </a:tcPr>
                    </a:tc>
                    <a:tc>
                      <a:txBody>
                        <a:bodyPr/>
                        <a:lstStyle/>
                        <a:p>
                          <a:pPr algn="ctr" fontAlgn="ctr"/>
                          <a:r>
                            <a:rPr lang="en-US" altLang="zh-CN" sz="1100" b="0" i="0" u="none" strike="noStrike" dirty="0">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0.782</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D6"/>
                        </a:solidFill>
                      </a:tcPr>
                    </a:tc>
                    <a:tc>
                      <a:txBody>
                        <a:bodyPr/>
                        <a:lstStyle/>
                        <a:p>
                          <a:pPr algn="ctr" fontAlgn="ctr"/>
                          <a:r>
                            <a:rPr lang="en-US" altLang="zh-CN"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1.508</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D6"/>
                        </a:solidFill>
                      </a:tcPr>
                    </a:tc>
                    <a:tc>
                      <a:txBody>
                        <a:bodyPr/>
                        <a:lstStyle/>
                        <a:p>
                          <a:pPr algn="ctr" fontAlgn="ctr"/>
                          <a:r>
                            <a:rPr lang="en-US" altLang="zh-CN"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0.910</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CECFF"/>
                        </a:solidFill>
                      </a:tcPr>
                    </a:tc>
                    <a:tc>
                      <a:txBody>
                        <a:bodyPr/>
                        <a:lstStyle/>
                        <a:p>
                          <a:pPr algn="ctr" fontAlgn="ctr"/>
                          <a:r>
                            <a:rPr lang="en-US" altLang="zh-CN" sz="1100" b="0" i="0" u="none" strike="noStrike" dirty="0">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0.67</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CECFF"/>
                        </a:solidFill>
                      </a:tcPr>
                    </a:tc>
                    <a:tc>
                      <a:txBody>
                        <a:bodyPr/>
                        <a:lstStyle/>
                        <a:p>
                          <a:pPr algn="ctr" fontAlgn="ctr"/>
                          <a:r>
                            <a:rPr lang="en-US" altLang="zh-CN" sz="1100" b="0" i="0" u="none" strike="noStrike" dirty="0">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1.26</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CECFF"/>
                        </a:solidFill>
                      </a:tcPr>
                    </a:tc>
                    <a:tc>
                      <a:txBody>
                        <a:bodyPr/>
                        <a:lstStyle/>
                        <a:p>
                          <a:pPr algn="ctr" fontAlgn="ctr"/>
                          <a:r>
                            <a:rPr lang="en-US" altLang="zh-CN"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29</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CN"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59</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cu59</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pg</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CN"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20</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CN"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1</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CN"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1.26</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CN"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0.59</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CN"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0.91</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CN"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-0.24</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altLang="zh-CN"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-0.24 </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r>
                  <a:tr h="167640">
                    <a:tc>
                      <a:txBody>
                        <a:bodyPr/>
                        <a:lstStyle/>
                        <a:p>
                          <a:pPr algn="ctr" fontAlgn="ctr"/>
                          <a:endParaRPr lang="zh-CN" altLang="en-US"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CN"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1.5</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CN" sz="1100" b="0" i="0" u="none" strike="noStrike" dirty="0">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1.501</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D6"/>
                        </a:solidFill>
                      </a:tcPr>
                    </a:tc>
                    <a:tc>
                      <a:txBody>
                        <a:bodyPr/>
                        <a:lstStyle/>
                        <a:p>
                          <a:pPr algn="ctr" fontAlgn="ctr"/>
                          <a:r>
                            <a:rPr lang="en-US" altLang="zh-CN" sz="1100" b="0" i="0" u="none" strike="noStrike" dirty="0">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1.017</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D6"/>
                        </a:solidFill>
                      </a:tcPr>
                    </a:tc>
                    <a:tc>
                      <a:txBody>
                        <a:bodyPr/>
                        <a:lstStyle/>
                        <a:p>
                          <a:pPr algn="ctr" fontAlgn="ctr"/>
                          <a:r>
                            <a:rPr lang="en-US" altLang="zh-CN"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0.992</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D6"/>
                        </a:solidFill>
                      </a:tcPr>
                    </a:tc>
                    <a:tc>
                      <a:txBody>
                        <a:bodyPr/>
                        <a:lstStyle/>
                        <a:p>
                          <a:pPr algn="ctr" fontAlgn="ctr"/>
                          <a:r>
                            <a:rPr lang="en-US" altLang="zh-CN" sz="1100" b="0" i="0" u="none" strike="noStrike" dirty="0">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2.009</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D6"/>
                        </a:solidFill>
                      </a:tcPr>
                    </a:tc>
                    <a:tc>
                      <a:txBody>
                        <a:bodyPr/>
                        <a:lstStyle/>
                        <a:p>
                          <a:pPr algn="ctr" fontAlgn="ctr"/>
                          <a:r>
                            <a:rPr lang="en-US" altLang="zh-CN" sz="1100" b="0" i="0" u="none" strike="noStrike" dirty="0">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1.010</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CECFF"/>
                        </a:solidFill>
                      </a:tcPr>
                    </a:tc>
                    <a:tc>
                      <a:txBody>
                        <a:bodyPr/>
                        <a:lstStyle/>
                        <a:p>
                          <a:pPr algn="ctr" fontAlgn="ctr"/>
                          <a:r>
                            <a:rPr lang="en-US" altLang="zh-CN" sz="1100" b="0" i="0" u="none" strike="noStrike" dirty="0">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0.75</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CECFF"/>
                        </a:solidFill>
                      </a:tcPr>
                    </a:tc>
                    <a:tc>
                      <a:txBody>
                        <a:bodyPr/>
                        <a:lstStyle/>
                        <a:p>
                          <a:pPr algn="ctr" fontAlgn="ctr"/>
                          <a:r>
                            <a:rPr lang="en-US" altLang="zh-CN" sz="1100" b="0" i="0" u="none" strike="noStrike" dirty="0">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1.57</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CECFF"/>
                        </a:solidFill>
                      </a:tcPr>
                    </a:tc>
                    <a:tc>
                      <a:txBody>
                        <a:bodyPr/>
                        <a:lstStyle/>
                        <a:p>
                          <a:pPr algn="ctr" fontAlgn="ctr"/>
                          <a:r>
                            <a:rPr lang="en-US" altLang="zh-CN"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29</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CN"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59</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cu59</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pg</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CN"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20</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CN"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1.5</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CN"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1.57</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CN"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0.82</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CN"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1.01</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CN"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-0.49</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altLang="zh-CN"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-0.49 </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r>
                  <a:tr h="167640">
                    <a:tc>
                      <a:txBody>
                        <a:bodyPr/>
                        <a:lstStyle/>
                        <a:p>
                          <a:pPr algn="ctr" fontAlgn="ctr"/>
                          <a:endParaRPr lang="zh-CN" altLang="en-US"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CN"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2</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CN"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1.818</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D6"/>
                        </a:solidFill>
                      </a:tcPr>
                    </a:tc>
                    <a:tc>
                      <a:txBody>
                        <a:bodyPr/>
                        <a:lstStyle/>
                        <a:p>
                          <a:pPr algn="ctr" fontAlgn="ctr"/>
                          <a:r>
                            <a:rPr lang="en-US" altLang="zh-CN" sz="1100" b="0" i="0" u="none" strike="noStrike" dirty="0">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1.293</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D6"/>
                        </a:solidFill>
                      </a:tcPr>
                    </a:tc>
                    <a:tc>
                      <a:txBody>
                        <a:bodyPr/>
                        <a:lstStyle/>
                        <a:p>
                          <a:pPr algn="ctr" fontAlgn="ctr"/>
                          <a:r>
                            <a:rPr lang="en-US" altLang="zh-CN" sz="1100" b="0" i="0" u="none" strike="noStrike" dirty="0">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1.171</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D6"/>
                        </a:solidFill>
                      </a:tcPr>
                    </a:tc>
                    <a:tc>
                      <a:txBody>
                        <a:bodyPr/>
                        <a:lstStyle/>
                        <a:p>
                          <a:pPr algn="ctr" fontAlgn="ctr"/>
                          <a:r>
                            <a:rPr lang="en-US" altLang="zh-CN" sz="1100" b="0" i="0" u="none" strike="noStrike" dirty="0">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2.464</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D6"/>
                        </a:solidFill>
                      </a:tcPr>
                    </a:tc>
                    <a:tc>
                      <a:txBody>
                        <a:bodyPr/>
                        <a:lstStyle/>
                        <a:p>
                          <a:pPr algn="ctr" fontAlgn="ctr"/>
                          <a:r>
                            <a:rPr lang="en-US" altLang="zh-CN" sz="1100" b="0" i="0" u="none" strike="noStrike" dirty="0">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1.140</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CECFF"/>
                        </a:solidFill>
                      </a:tcPr>
                    </a:tc>
                    <a:tc>
                      <a:txBody>
                        <a:bodyPr/>
                        <a:lstStyle/>
                        <a:p>
                          <a:pPr algn="ctr" fontAlgn="ctr"/>
                          <a:r>
                            <a:rPr lang="en-US" altLang="zh-CN" sz="1100" b="0" i="0" u="none" strike="noStrike" dirty="0">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0.82</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CECFF"/>
                        </a:solidFill>
                      </a:tcPr>
                    </a:tc>
                    <a:tc>
                      <a:txBody>
                        <a:bodyPr/>
                        <a:lstStyle/>
                        <a:p>
                          <a:pPr algn="ctr" fontAlgn="ctr"/>
                          <a:r>
                            <a:rPr lang="en-US" altLang="zh-CN" sz="1100" b="0" i="0" u="none" strike="noStrike" dirty="0">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1.83</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CECFF"/>
                        </a:solidFill>
                      </a:tcPr>
                    </a:tc>
                    <a:tc>
                      <a:txBody>
                        <a:bodyPr/>
                        <a:lstStyle/>
                        <a:p>
                          <a:pPr algn="ctr" fontAlgn="ctr"/>
                          <a:r>
                            <a:rPr lang="en-US" altLang="zh-CN"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29</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CN"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59</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cu59</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pg</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CN"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20</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CN"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2</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CN"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1.83</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CN"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1.01</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CN"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1.14</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CN"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-0.68</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altLang="zh-CN"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-0.68 </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r>
                  <a:tr h="167640">
                    <a:tc>
                      <a:txBody>
                        <a:bodyPr/>
                        <a:lstStyle/>
                        <a:p>
                          <a:pPr algn="ctr" fontAlgn="ctr"/>
                          <a:endParaRPr lang="zh-CN" altLang="en-US"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CN"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2.5</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CN"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2.109</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D6"/>
                        </a:solidFill>
                      </a:tcPr>
                    </a:tc>
                    <a:tc>
                      <a:txBody>
                        <a:bodyPr/>
                        <a:lstStyle/>
                        <a:p>
                          <a:pPr algn="ctr" fontAlgn="ctr"/>
                          <a:r>
                            <a:rPr lang="en-US" altLang="zh-CN" sz="1100" b="0" i="0" u="none" strike="noStrike" dirty="0">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1.557</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D6"/>
                        </a:solidFill>
                      </a:tcPr>
                    </a:tc>
                    <a:tc>
                      <a:txBody>
                        <a:bodyPr/>
                        <a:lstStyle/>
                        <a:p>
                          <a:pPr algn="ctr" fontAlgn="ctr"/>
                          <a:r>
                            <a:rPr lang="en-US" altLang="zh-CN" sz="1100" b="0" i="0" u="none" strike="noStrike" dirty="0">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1.331</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D6"/>
                        </a:solidFill>
                      </a:tcPr>
                    </a:tc>
                    <a:tc>
                      <a:txBody>
                        <a:bodyPr/>
                        <a:lstStyle/>
                        <a:p>
                          <a:pPr algn="ctr" fontAlgn="ctr"/>
                          <a:r>
                            <a:rPr lang="en-US" altLang="zh-CN" sz="1100" b="0" i="0" u="none" strike="noStrike" dirty="0">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2.888</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D6"/>
                        </a:solidFill>
                      </a:tcPr>
                    </a:tc>
                    <a:tc>
                      <a:txBody>
                        <a:bodyPr/>
                        <a:lstStyle/>
                        <a:p>
                          <a:pPr algn="ctr" fontAlgn="ctr"/>
                          <a:r>
                            <a:rPr lang="en-US" altLang="zh-CN"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1.400</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CECFF"/>
                        </a:solidFill>
                      </a:tcPr>
                    </a:tc>
                    <a:tc>
                      <a:txBody>
                        <a:bodyPr/>
                        <a:lstStyle/>
                        <a:p>
                          <a:pPr algn="ctr" fontAlgn="ctr"/>
                          <a:r>
                            <a:rPr lang="en-US" altLang="zh-CN" sz="1100" b="0" i="0" u="none" strike="noStrike" dirty="0">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0.85</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CECFF"/>
                        </a:solidFill>
                      </a:tcPr>
                    </a:tc>
                    <a:tc>
                      <a:txBody>
                        <a:bodyPr/>
                        <a:lstStyle/>
                        <a:p>
                          <a:pPr algn="ctr" fontAlgn="ctr"/>
                          <a:r>
                            <a:rPr lang="en-US" altLang="zh-CN"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2.05</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CECFF"/>
                        </a:solidFill>
                      </a:tcPr>
                    </a:tc>
                    <a:tc>
                      <a:txBody>
                        <a:bodyPr/>
                        <a:lstStyle/>
                        <a:p>
                          <a:pPr algn="ctr" fontAlgn="ctr"/>
                          <a:r>
                            <a:rPr lang="en-US" altLang="zh-CN"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29</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CN"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59</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cu59</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pg</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CN"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20</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CN"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2.5</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CN"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2.05</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CN"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1.2</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CN"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1.4</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CN"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-0.71</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altLang="zh-CN"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-0.71 </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r>
                  <a:tr h="167640">
                    <a:tc>
                      <a:txBody>
                        <a:bodyPr/>
                        <a:lstStyle/>
                        <a:p>
                          <a:pPr algn="ctr" fontAlgn="ctr"/>
                          <a:endParaRPr lang="zh-CN" altLang="en-US"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CN"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3</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CN"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2.382</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D6"/>
                        </a:solidFill>
                      </a:tcPr>
                    </a:tc>
                    <a:tc>
                      <a:txBody>
                        <a:bodyPr/>
                        <a:lstStyle/>
                        <a:p>
                          <a:pPr algn="ctr" fontAlgn="ctr"/>
                          <a:r>
                            <a:rPr lang="en-US" altLang="zh-CN"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1.812</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D6"/>
                        </a:solidFill>
                      </a:tcPr>
                    </a:tc>
                    <a:tc>
                      <a:txBody>
                        <a:bodyPr/>
                        <a:lstStyle/>
                        <a:p>
                          <a:pPr algn="ctr" fontAlgn="ctr"/>
                          <a:r>
                            <a:rPr lang="en-US" altLang="zh-CN"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1.476</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D6"/>
                        </a:solidFill>
                      </a:tcPr>
                    </a:tc>
                    <a:tc>
                      <a:txBody>
                        <a:bodyPr/>
                        <a:lstStyle/>
                        <a:p>
                          <a:pPr algn="ctr" fontAlgn="ctr"/>
                          <a:r>
                            <a:rPr lang="en-US" altLang="zh-CN"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3.288</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D6"/>
                        </a:solidFill>
                      </a:tcPr>
                    </a:tc>
                    <a:tc>
                      <a:txBody>
                        <a:bodyPr/>
                        <a:lstStyle/>
                        <a:p>
                          <a:pPr algn="ctr" fontAlgn="ctr"/>
                          <a:r>
                            <a:rPr lang="en-US" altLang="zh-CN" sz="1100" b="0" i="0" u="none" strike="noStrike" dirty="0">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1.490</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CECFF"/>
                        </a:solidFill>
                      </a:tcPr>
                    </a:tc>
                    <a:tc>
                      <a:txBody>
                        <a:bodyPr/>
                        <a:lstStyle/>
                        <a:p>
                          <a:pPr algn="ctr" fontAlgn="ctr"/>
                          <a:r>
                            <a:rPr lang="en-US" altLang="zh-CN"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0.89</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CECFF"/>
                        </a:solidFill>
                      </a:tcPr>
                    </a:tc>
                    <a:tc>
                      <a:txBody>
                        <a:bodyPr/>
                        <a:lstStyle/>
                        <a:p>
                          <a:pPr algn="ctr" fontAlgn="ctr"/>
                          <a:r>
                            <a:rPr lang="en-US" altLang="zh-CN" sz="1100" b="0" i="0" u="none" strike="noStrike" dirty="0">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2.26</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CECFF"/>
                        </a:solidFill>
                      </a:tcPr>
                    </a:tc>
                    <a:tc>
                      <a:txBody>
                        <a:bodyPr/>
                        <a:lstStyle/>
                        <a:p>
                          <a:pPr algn="ctr" fontAlgn="ctr"/>
                          <a:r>
                            <a:rPr lang="en-US" altLang="zh-CN"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29</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CN"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59</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cu59</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pg</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CN"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20</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CN"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3</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CN"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2.26</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CN"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1.37</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CN"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1.49</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CN"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-0.89</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altLang="zh-CN"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-0.89 </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r>
                  <a:tr h="167640">
                    <a:tc>
                      <a:txBody>
                        <a:bodyPr/>
                        <a:lstStyle/>
                        <a:p>
                          <a:pPr algn="ctr" fontAlgn="ctr"/>
                          <a:endParaRPr lang="zh-CN" altLang="en-US"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CN"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3.5</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CN"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2.640</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D6"/>
                        </a:solidFill>
                      </a:tcPr>
                    </a:tc>
                    <a:tc>
                      <a:txBody>
                        <a:bodyPr/>
                        <a:lstStyle/>
                        <a:p>
                          <a:pPr algn="ctr" fontAlgn="ctr"/>
                          <a:r>
                            <a:rPr lang="en-US" altLang="zh-CN"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2.061</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D6"/>
                        </a:solidFill>
                      </a:tcPr>
                    </a:tc>
                    <a:tc>
                      <a:txBody>
                        <a:bodyPr/>
                        <a:lstStyle/>
                        <a:p>
                          <a:pPr algn="ctr" fontAlgn="ctr"/>
                          <a:r>
                            <a:rPr lang="en-US" altLang="zh-CN" sz="1100" b="0" i="0" u="none" strike="noStrike" dirty="0">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1.609</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D6"/>
                        </a:solidFill>
                      </a:tcPr>
                    </a:tc>
                    <a:tc>
                      <a:txBody>
                        <a:bodyPr/>
                        <a:lstStyle/>
                        <a:p>
                          <a:pPr algn="ctr" fontAlgn="ctr"/>
                          <a:r>
                            <a:rPr lang="en-US" altLang="zh-CN" sz="1100" b="0" i="0" u="none" strike="noStrike" dirty="0">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3.670</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D6"/>
                        </a:solidFill>
                      </a:tcPr>
                    </a:tc>
                    <a:tc>
                      <a:txBody>
                        <a:bodyPr/>
                        <a:lstStyle/>
                        <a:p>
                          <a:pPr algn="ctr" fontAlgn="ctr"/>
                          <a:r>
                            <a:rPr lang="en-US" altLang="zh-CN" sz="1100" b="0" i="0" u="none" strike="noStrike" dirty="0">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1.570</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CECFF"/>
                        </a:solidFill>
                      </a:tcPr>
                    </a:tc>
                    <a:tc>
                      <a:txBody>
                        <a:bodyPr/>
                        <a:lstStyle/>
                        <a:p>
                          <a:pPr algn="ctr" fontAlgn="ctr"/>
                          <a:r>
                            <a:rPr lang="en-US" altLang="zh-CN" sz="1100" b="0" i="0" u="none" strike="noStrike" dirty="0">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0.93</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CECFF"/>
                        </a:solidFill>
                      </a:tcPr>
                    </a:tc>
                    <a:tc>
                      <a:txBody>
                        <a:bodyPr/>
                        <a:lstStyle/>
                        <a:p>
                          <a:pPr algn="ctr" fontAlgn="ctr"/>
                          <a:r>
                            <a:rPr lang="en-US" altLang="zh-CN" sz="1100" b="0" i="0" u="none" strike="noStrike" dirty="0">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2.46</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CECFF"/>
                        </a:solidFill>
                      </a:tcPr>
                    </a:tc>
                    <a:tc>
                      <a:txBody>
                        <a:bodyPr/>
                        <a:lstStyle/>
                        <a:p>
                          <a:pPr algn="ctr" fontAlgn="ctr"/>
                          <a:r>
                            <a:rPr lang="en-US" altLang="zh-CN"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29</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CN"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59</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cu59</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pg</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CN"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20</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CN"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3.5</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CN"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2.46</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CN"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1.53</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CN"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1.57</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CN"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-1.07</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altLang="zh-CN"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-1.07 </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r>
                  <a:tr h="167640">
                    <a:tc>
                      <a:txBody>
                        <a:bodyPr/>
                        <a:lstStyle/>
                        <a:p>
                          <a:pPr algn="ctr" fontAlgn="ctr"/>
                          <a:endParaRPr lang="zh-CN" altLang="en-US"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CN"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4</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CN"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2.886</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D6"/>
                        </a:solidFill>
                      </a:tcPr>
                    </a:tc>
                    <a:tc>
                      <a:txBody>
                        <a:bodyPr/>
                        <a:lstStyle/>
                        <a:p>
                          <a:pPr algn="ctr" fontAlgn="ctr"/>
                          <a:r>
                            <a:rPr lang="en-US" altLang="zh-CN"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2.303</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D6"/>
                        </a:solidFill>
                      </a:tcPr>
                    </a:tc>
                    <a:tc>
                      <a:txBody>
                        <a:bodyPr/>
                        <a:lstStyle/>
                        <a:p>
                          <a:pPr algn="ctr" fontAlgn="ctr"/>
                          <a:r>
                            <a:rPr lang="en-US" altLang="zh-CN"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1.734</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D6"/>
                        </a:solidFill>
                      </a:tcPr>
                    </a:tc>
                    <a:tc>
                      <a:txBody>
                        <a:bodyPr/>
                        <a:lstStyle/>
                        <a:p>
                          <a:pPr algn="ctr" fontAlgn="ctr"/>
                          <a:r>
                            <a:rPr lang="en-US" altLang="zh-CN" sz="1100" b="0" i="0" u="none" strike="noStrike" dirty="0">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4.037</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D6"/>
                        </a:solidFill>
                      </a:tcPr>
                    </a:tc>
                    <a:tc>
                      <a:txBody>
                        <a:bodyPr/>
                        <a:lstStyle/>
                        <a:p>
                          <a:pPr algn="ctr" fontAlgn="ctr"/>
                          <a:r>
                            <a:rPr lang="en-US" altLang="zh-CN" sz="1100" b="0" i="0" u="none" strike="noStrike" dirty="0">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1.640</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CECFF"/>
                        </a:solidFill>
                      </a:tcPr>
                    </a:tc>
                    <a:tc>
                      <a:txBody>
                        <a:bodyPr/>
                        <a:lstStyle/>
                        <a:p>
                          <a:pPr algn="ctr" fontAlgn="ctr"/>
                          <a:r>
                            <a:rPr lang="en-US" altLang="zh-CN" sz="1100" b="0" i="0" u="none" strike="noStrike" dirty="0">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0.97</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CECFF"/>
                        </a:solidFill>
                      </a:tcPr>
                    </a:tc>
                    <a:tc>
                      <a:txBody>
                        <a:bodyPr/>
                        <a:lstStyle/>
                        <a:p>
                          <a:pPr algn="ctr" fontAlgn="ctr"/>
                          <a:r>
                            <a:rPr lang="en-US" altLang="zh-CN" sz="1100" b="0" i="0" u="none" strike="noStrike" dirty="0">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2.66</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CECFF"/>
                        </a:solidFill>
                      </a:tcPr>
                    </a:tc>
                    <a:tc>
                      <a:txBody>
                        <a:bodyPr/>
                        <a:lstStyle/>
                        <a:p>
                          <a:pPr algn="ctr" fontAlgn="ctr"/>
                          <a:r>
                            <a:rPr lang="en-US" altLang="zh-CN"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29</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CN"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59</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cu59</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pg</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CN"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20</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CN"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4</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CN"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2.66</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CN"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1.69</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CN"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1.64</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CN"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-1.25</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altLang="zh-CN"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-1.25 </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r>
                  <a:tr h="167640">
                    <a:tc>
                      <a:txBody>
                        <a:bodyPr/>
                        <a:lstStyle/>
                        <a:p>
                          <a:pPr algn="ctr" fontAlgn="ctr"/>
                          <a:endParaRPr lang="zh-CN" altLang="en-US"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CN"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5</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CN"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3.348</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D6"/>
                        </a:solidFill>
                      </a:tcPr>
                    </a:tc>
                    <a:tc>
                      <a:txBody>
                        <a:bodyPr/>
                        <a:lstStyle/>
                        <a:p>
                          <a:pPr algn="ctr" fontAlgn="ctr"/>
                          <a:r>
                            <a:rPr lang="en-US" altLang="zh-CN"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2.774</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D6"/>
                        </a:solidFill>
                      </a:tcPr>
                    </a:tc>
                    <a:tc>
                      <a:txBody>
                        <a:bodyPr/>
                        <a:lstStyle/>
                        <a:p>
                          <a:pPr algn="ctr" fontAlgn="ctr"/>
                          <a:r>
                            <a:rPr lang="en-US" altLang="zh-CN" sz="1100" b="0" i="0" u="none" strike="noStrike" dirty="0">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1.961</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D6"/>
                        </a:solidFill>
                      </a:tcPr>
                    </a:tc>
                    <a:tc>
                      <a:txBody>
                        <a:bodyPr/>
                        <a:lstStyle/>
                        <a:p>
                          <a:pPr algn="ctr" fontAlgn="ctr"/>
                          <a:r>
                            <a:rPr lang="en-US" altLang="zh-CN" sz="1100" b="0" i="0" u="none" strike="noStrike" dirty="0">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4.735</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D6"/>
                        </a:solidFill>
                      </a:tcPr>
                    </a:tc>
                    <a:tc>
                      <a:txBody>
                        <a:bodyPr/>
                        <a:lstStyle/>
                        <a:p>
                          <a:pPr algn="ctr" fontAlgn="ctr"/>
                          <a:r>
                            <a:rPr lang="en-US" altLang="zh-CN"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1.740</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CECFF"/>
                        </a:solidFill>
                      </a:tcPr>
                    </a:tc>
                    <a:tc>
                      <a:txBody>
                        <a:bodyPr/>
                        <a:lstStyle/>
                        <a:p>
                          <a:pPr algn="ctr" fontAlgn="ctr"/>
                          <a:r>
                            <a:rPr lang="en-US" altLang="zh-CN" sz="1100" b="0" i="0" u="none" strike="noStrike" dirty="0">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1.03</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CECFF"/>
                        </a:solidFill>
                      </a:tcPr>
                    </a:tc>
                    <a:tc>
                      <a:txBody>
                        <a:bodyPr/>
                        <a:lstStyle/>
                        <a:p>
                          <a:pPr algn="ctr" fontAlgn="ctr"/>
                          <a:r>
                            <a:rPr lang="en-US" altLang="zh-CN" sz="1100" b="0" i="0" u="none" strike="noStrike" dirty="0">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3.05</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CECFF"/>
                        </a:solidFill>
                      </a:tcPr>
                    </a:tc>
                    <a:tc>
                      <a:txBody>
                        <a:bodyPr/>
                        <a:lstStyle/>
                        <a:p>
                          <a:pPr algn="ctr" fontAlgn="ctr"/>
                          <a:r>
                            <a:rPr lang="en-US" altLang="zh-CN"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29</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CN"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59</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cu59</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pg</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CN"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20</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CN"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5</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CN"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3.05</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CN"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2.02</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CN"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1.74</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CN"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-1.61</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altLang="zh-CN"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-1.61 </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r>
                  <a:tr h="167640">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en-US" altLang="zh-CN" sz="1100" b="0" i="0" u="none" strike="noStrike" dirty="0" smtClean="0">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59Cu(p,</a:t>
                          </a:r>
                          <a:r>
                            <a:rPr lang="el-GR" altLang="zh-CN" sz="1100" b="0" i="0" u="none" strike="noStrike" dirty="0" smtClean="0">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α)56</a:t>
                          </a:r>
                          <a:r>
                            <a:rPr lang="en-US" altLang="zh-CN" sz="1100" b="0" i="0" u="none" strike="noStrike" dirty="0" smtClean="0">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Ni</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CN"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0.5</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CN"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0.721</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CN"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0.407</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CN" sz="1100" b="0" i="0" u="none" strike="noStrike" dirty="0">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0.518</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CN"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0.925</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CN" sz="1100" b="0" i="0" u="none" strike="noStrike" dirty="0">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0.740</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CFFCC"/>
                        </a:solidFill>
                      </a:tcPr>
                    </a:tc>
                    <a:tc>
                      <a:txBody>
                        <a:bodyPr/>
                        <a:lstStyle/>
                        <a:p>
                          <a:pPr algn="ctr" fontAlgn="ctr"/>
                          <a:r>
                            <a:rPr lang="en-US" altLang="zh-CN"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0.55</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CFFCC"/>
                        </a:solidFill>
                      </a:tcPr>
                    </a:tc>
                    <a:tc>
                      <a:txBody>
                        <a:bodyPr/>
                        <a:lstStyle/>
                        <a:p>
                          <a:pPr algn="ctr" fontAlgn="ctr"/>
                          <a:r>
                            <a:rPr lang="en-US" altLang="zh-CN" sz="1100" b="0" i="0" u="none" strike="noStrike" dirty="0">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0.98</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CFFCC"/>
                        </a:solidFill>
                      </a:tcPr>
                    </a:tc>
                    <a:tc>
                      <a:txBody>
                        <a:bodyPr/>
                        <a:lstStyle/>
                        <a:p>
                          <a:pPr algn="ctr" fontAlgn="ctr"/>
                          <a:r>
                            <a:rPr lang="en-US" altLang="zh-CN"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29</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CN"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59</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cu59</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pa</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CN"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23</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CN"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0.5</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CN"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0.98</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CN"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0.43</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CN"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0.74</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CN"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0.02</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altLang="zh-CN"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0.02 </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r>
                  <a:tr h="167640">
                    <a:tc>
                      <a:txBody>
                        <a:bodyPr/>
                        <a:lstStyle/>
                        <a:p>
                          <a:pPr algn="ctr" fontAlgn="ctr"/>
                          <a:endParaRPr lang="zh-CN" altLang="en-US"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CN"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1</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CN"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1.145</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CN"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0.725</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CN"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0.782</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CN"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1.508</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CN" sz="1100" b="0" i="0" u="none" strike="noStrike" dirty="0">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1.010</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CFFCC"/>
                        </a:solidFill>
                      </a:tcPr>
                    </a:tc>
                    <a:tc>
                      <a:txBody>
                        <a:bodyPr/>
                        <a:lstStyle/>
                        <a:p>
                          <a:pPr algn="ctr" fontAlgn="ctr"/>
                          <a:r>
                            <a:rPr lang="en-US" altLang="zh-CN"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0.73</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CFFCC"/>
                        </a:solidFill>
                      </a:tcPr>
                    </a:tc>
                    <a:tc>
                      <a:txBody>
                        <a:bodyPr/>
                        <a:lstStyle/>
                        <a:p>
                          <a:pPr algn="ctr" fontAlgn="ctr"/>
                          <a:r>
                            <a:rPr lang="en-US" altLang="zh-CN"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1.48</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CFFCC"/>
                        </a:solidFill>
                      </a:tcPr>
                    </a:tc>
                    <a:tc>
                      <a:txBody>
                        <a:bodyPr/>
                        <a:lstStyle/>
                        <a:p>
                          <a:pPr algn="ctr" fontAlgn="ctr"/>
                          <a:r>
                            <a:rPr lang="en-US" altLang="zh-CN"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29</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CN" sz="1100" b="0" i="0" u="none" strike="noStrike" dirty="0">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59</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cu59</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pa</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CN"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23</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CN"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1</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CN"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1.48</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CN"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0.75</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CN"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1.01</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CN"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-0.14</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altLang="zh-CN"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-0.14 </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r>
                  <a:tr h="167640">
                    <a:tc>
                      <a:txBody>
                        <a:bodyPr/>
                        <a:lstStyle/>
                        <a:p>
                          <a:pPr algn="ctr" fontAlgn="ctr"/>
                          <a:endParaRPr lang="zh-CN" altLang="en-US"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CN"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1.5</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CN"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1.501</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CN"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1.017</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CN"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0.992</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CN"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2.009</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CN" sz="1100" b="0" i="0" u="none" strike="noStrike" dirty="0">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1.270</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CFFCC"/>
                        </a:solidFill>
                      </a:tcPr>
                    </a:tc>
                    <a:tc>
                      <a:txBody>
                        <a:bodyPr/>
                        <a:lstStyle/>
                        <a:p>
                          <a:pPr algn="ctr" fontAlgn="ctr"/>
                          <a:r>
                            <a:rPr lang="en-US" altLang="zh-CN"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0.87</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CFFCC"/>
                        </a:solidFill>
                      </a:tcPr>
                    </a:tc>
                    <a:tc>
                      <a:txBody>
                        <a:bodyPr/>
                        <a:lstStyle/>
                        <a:p>
                          <a:pPr algn="ctr" fontAlgn="ctr"/>
                          <a:r>
                            <a:rPr lang="en-US" altLang="zh-CN" sz="1100" b="0" i="0" u="none" strike="noStrike" dirty="0">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2.11</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CFFCC"/>
                        </a:solidFill>
                      </a:tcPr>
                    </a:tc>
                    <a:tc>
                      <a:txBody>
                        <a:bodyPr/>
                        <a:lstStyle/>
                        <a:p>
                          <a:pPr algn="ctr" fontAlgn="ctr"/>
                          <a:r>
                            <a:rPr lang="en-US" altLang="zh-CN"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29</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CN"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59</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cu59</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pa</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CN"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23</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CN"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1.5</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CN"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2.11</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CN"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1.24</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CN"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1.27</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CN"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-0.23</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altLang="zh-CN"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-0.23 </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r>
                  <a:tr h="167640">
                    <a:tc>
                      <a:txBody>
                        <a:bodyPr/>
                        <a:lstStyle/>
                        <a:p>
                          <a:pPr algn="ctr" fontAlgn="ctr"/>
                          <a:endParaRPr lang="zh-CN" altLang="en-US"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CN"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2</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CN"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1.818</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CN"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1.293</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CN" sz="1100" b="0" i="0" u="none" strike="noStrike" dirty="0">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1.171</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CN" sz="1100" b="0" i="0" u="none" strike="noStrike" dirty="0">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2.464</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CN" sz="1100" b="0" i="0" u="none" strike="noStrike" dirty="0">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1.740</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CFFCC"/>
                        </a:solidFill>
                      </a:tcPr>
                    </a:tc>
                    <a:tc>
                      <a:txBody>
                        <a:bodyPr/>
                        <a:lstStyle/>
                        <a:p>
                          <a:pPr algn="ctr" fontAlgn="ctr"/>
                          <a:r>
                            <a:rPr lang="en-US" altLang="zh-CN"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1.01</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CFFCC"/>
                        </a:solidFill>
                      </a:tcPr>
                    </a:tc>
                    <a:tc>
                      <a:txBody>
                        <a:bodyPr/>
                        <a:lstStyle/>
                        <a:p>
                          <a:pPr algn="ctr" fontAlgn="ctr"/>
                          <a:r>
                            <a:rPr lang="en-US" altLang="zh-CN"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2.8</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CFFCC"/>
                        </a:solidFill>
                      </a:tcPr>
                    </a:tc>
                    <a:tc>
                      <a:txBody>
                        <a:bodyPr/>
                        <a:lstStyle/>
                        <a:p>
                          <a:pPr algn="ctr" fontAlgn="ctr"/>
                          <a:r>
                            <a:rPr lang="en-US" altLang="zh-CN"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29</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CN"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59</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sz="1100" b="0" i="0" u="none" strike="noStrike" dirty="0">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cu59</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pa</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CN"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23</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CN"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2</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CN"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2.8</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CN"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1.79</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CN"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1.74</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CN"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-0.08</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altLang="zh-CN"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-0.08 </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r>
                  <a:tr h="167640">
                    <a:tc>
                      <a:txBody>
                        <a:bodyPr/>
                        <a:lstStyle/>
                        <a:p>
                          <a:pPr algn="ctr" fontAlgn="ctr"/>
                          <a:endParaRPr lang="zh-CN" altLang="en-US"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CN"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2.5</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CN"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2.109</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CN"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1.557</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CN"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1.331</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CN" sz="1100" b="0" i="0" u="none" strike="noStrike" dirty="0">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2.888</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CN"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2.190</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CFFCC"/>
                        </a:solidFill>
                      </a:tcPr>
                    </a:tc>
                    <a:tc>
                      <a:txBody>
                        <a:bodyPr/>
                        <a:lstStyle/>
                        <a:p>
                          <a:pPr algn="ctr" fontAlgn="ctr"/>
                          <a:r>
                            <a:rPr lang="en-US" altLang="zh-CN" sz="1100" b="0" i="0" u="none" strike="noStrike" dirty="0">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1.24</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CFFCC"/>
                        </a:solidFill>
                      </a:tcPr>
                    </a:tc>
                    <a:tc>
                      <a:txBody>
                        <a:bodyPr/>
                        <a:lstStyle/>
                        <a:p>
                          <a:pPr algn="ctr" fontAlgn="ctr"/>
                          <a:r>
                            <a:rPr lang="en-US" altLang="zh-CN"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3.52</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CFFCC"/>
                        </a:solidFill>
                      </a:tcPr>
                    </a:tc>
                    <a:tc>
                      <a:txBody>
                        <a:bodyPr/>
                        <a:lstStyle/>
                        <a:p>
                          <a:pPr algn="ctr" fontAlgn="ctr"/>
                          <a:r>
                            <a:rPr lang="en-US" altLang="zh-CN"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29</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CN"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59</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cu59</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sz="1100" b="0" i="0" u="none" strike="noStrike" dirty="0">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pa</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CN"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23</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CN"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2.5</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CN"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3.52</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CN"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2.28</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CN"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2.19</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CN"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0.08</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altLang="zh-CN"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0.08 </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r>
                  <a:tr h="167640">
                    <a:tc>
                      <a:txBody>
                        <a:bodyPr/>
                        <a:lstStyle/>
                        <a:p>
                          <a:pPr algn="ctr" fontAlgn="ctr"/>
                          <a:endParaRPr lang="zh-CN" altLang="en-US"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CN"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3</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CN"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2.382</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CN"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1.812</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CN"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1.476</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CN" sz="1100" b="0" i="0" u="none" strike="noStrike" dirty="0">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3.288</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CN"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2.660</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CFFCC"/>
                        </a:solidFill>
                      </a:tcPr>
                    </a:tc>
                    <a:tc>
                      <a:txBody>
                        <a:bodyPr/>
                        <a:lstStyle/>
                        <a:p>
                          <a:pPr algn="ctr" fontAlgn="ctr"/>
                          <a:r>
                            <a:rPr lang="en-US" altLang="zh-CN" sz="1100" b="0" i="0" u="none" strike="noStrike" dirty="0">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1.51</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CFFCC"/>
                        </a:solidFill>
                      </a:tcPr>
                    </a:tc>
                    <a:tc>
                      <a:txBody>
                        <a:bodyPr/>
                        <a:lstStyle/>
                        <a:p>
                          <a:pPr algn="ctr" fontAlgn="ctr"/>
                          <a:r>
                            <a:rPr lang="en-US" altLang="zh-CN"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4.16</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CFFCC"/>
                        </a:solidFill>
                      </a:tcPr>
                    </a:tc>
                    <a:tc>
                      <a:txBody>
                        <a:bodyPr/>
                        <a:lstStyle/>
                        <a:p>
                          <a:pPr algn="ctr" fontAlgn="ctr"/>
                          <a:r>
                            <a:rPr lang="en-US" altLang="zh-CN"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29</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CN"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59</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cu59</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pa</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CN" sz="1100" b="0" i="0" u="none" strike="noStrike" dirty="0">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23</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CN"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3</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CN"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4.16</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CN"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2.65</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CN"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2.66</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CN"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0.28</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altLang="zh-CN"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0.28 </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r>
                  <a:tr h="167640">
                    <a:tc>
                      <a:txBody>
                        <a:bodyPr/>
                        <a:lstStyle/>
                        <a:p>
                          <a:pPr algn="ctr" fontAlgn="ctr"/>
                          <a:endParaRPr lang="zh-CN" altLang="en-US"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CN"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3.5</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CN"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2.640</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CN"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2.061</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CN"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1.609</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CN" sz="1100" b="0" i="0" u="none" strike="noStrike" dirty="0">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3.670</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CN"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3.100</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CFFCC"/>
                        </a:solidFill>
                      </a:tcPr>
                    </a:tc>
                    <a:tc>
                      <a:txBody>
                        <a:bodyPr/>
                        <a:lstStyle/>
                        <a:p>
                          <a:pPr algn="ctr" fontAlgn="ctr"/>
                          <a:r>
                            <a:rPr lang="en-US" altLang="zh-CN" sz="1100" b="0" i="0" u="none" strike="noStrike" dirty="0">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1.79</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CFFCC"/>
                        </a:solidFill>
                      </a:tcPr>
                    </a:tc>
                    <a:tc>
                      <a:txBody>
                        <a:bodyPr/>
                        <a:lstStyle/>
                        <a:p>
                          <a:pPr algn="ctr" fontAlgn="ctr"/>
                          <a:r>
                            <a:rPr lang="en-US" altLang="zh-CN"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4.7</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CFFCC"/>
                        </a:solidFill>
                      </a:tcPr>
                    </a:tc>
                    <a:tc>
                      <a:txBody>
                        <a:bodyPr/>
                        <a:lstStyle/>
                        <a:p>
                          <a:pPr algn="ctr" fontAlgn="ctr"/>
                          <a:r>
                            <a:rPr lang="en-US" altLang="zh-CN"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29</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CN"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59</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cu59</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pa</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CN"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23</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CN" sz="1100" b="0" i="0" u="none" strike="noStrike" dirty="0">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3.5</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CN" sz="1100" b="0" i="0" u="none" strike="noStrike" dirty="0">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4.7</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CN"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2.91</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CN"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3.1</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CN"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0.46</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altLang="zh-CN"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0.46 </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r>
                  <a:tr h="167640">
                    <a:tc>
                      <a:txBody>
                        <a:bodyPr/>
                        <a:lstStyle/>
                        <a:p>
                          <a:pPr algn="ctr" fontAlgn="ctr"/>
                          <a:endParaRPr lang="zh-CN" altLang="en-US"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CN"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4</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CN"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2.886</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CN"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2.303</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CN"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1.734</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CN" sz="1100" b="0" i="0" u="none" strike="noStrike" dirty="0">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4.037</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CN"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3.480</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CFFCC"/>
                        </a:solidFill>
                      </a:tcPr>
                    </a:tc>
                    <a:tc>
                      <a:txBody>
                        <a:bodyPr/>
                        <a:lstStyle/>
                        <a:p>
                          <a:pPr algn="ctr" fontAlgn="ctr"/>
                          <a:r>
                            <a:rPr lang="en-US" altLang="zh-CN" sz="1100" b="0" i="0" u="none" strike="noStrike" dirty="0">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2.04</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CFFCC"/>
                        </a:solidFill>
                      </a:tcPr>
                    </a:tc>
                    <a:tc>
                      <a:txBody>
                        <a:bodyPr/>
                        <a:lstStyle/>
                        <a:p>
                          <a:pPr algn="ctr" fontAlgn="ctr"/>
                          <a:r>
                            <a:rPr lang="en-US" altLang="zh-CN" sz="1100" b="0" i="0" u="none" strike="noStrike" dirty="0">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5.16</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CFFCC"/>
                        </a:solidFill>
                      </a:tcPr>
                    </a:tc>
                    <a:tc>
                      <a:txBody>
                        <a:bodyPr/>
                        <a:lstStyle/>
                        <a:p>
                          <a:pPr algn="ctr" fontAlgn="ctr"/>
                          <a:r>
                            <a:rPr lang="en-US" altLang="zh-CN"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29</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CN"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59</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cu59</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pa</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CN"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23</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CN"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4</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CN" sz="1100" b="0" i="0" u="none" strike="noStrike" dirty="0">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5.16</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CN" sz="1100" b="0" i="0" u="none" strike="noStrike" dirty="0">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3.12</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CN"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3.48</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CN" sz="1100" b="0" i="0" u="none" strike="noStrike" dirty="0">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0.59</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altLang="zh-CN" sz="1100" b="0" i="0" u="none" strike="noStrike" dirty="0">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0.59 </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r>
                  <a:tr h="167640">
                    <a:tc>
                      <a:txBody>
                        <a:bodyPr/>
                        <a:lstStyle/>
                        <a:p>
                          <a:pPr algn="ctr" fontAlgn="ctr"/>
                          <a:endParaRPr lang="zh-CN" altLang="en-US"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CN"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5</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CN"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3.348</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CN"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2.774</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CN"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1.961</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CN" sz="1100" b="0" i="0" u="none" strike="noStrike" dirty="0">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4.735</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CN" sz="1100" b="0" i="0" u="none" strike="noStrike" dirty="0">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4.090</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CFFCC"/>
                        </a:solidFill>
                      </a:tcPr>
                    </a:tc>
                    <a:tc>
                      <a:txBody>
                        <a:bodyPr/>
                        <a:lstStyle/>
                        <a:p>
                          <a:pPr algn="ctr" fontAlgn="ctr"/>
                          <a:r>
                            <a:rPr lang="en-US" altLang="zh-CN"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2.48</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CFFCC"/>
                        </a:solidFill>
                      </a:tcPr>
                    </a:tc>
                    <a:tc>
                      <a:txBody>
                        <a:bodyPr/>
                        <a:lstStyle/>
                        <a:p>
                          <a:pPr algn="ctr" fontAlgn="ctr"/>
                          <a:r>
                            <a:rPr lang="en-US" altLang="zh-CN" sz="1100" b="0" i="0" u="none" strike="noStrike" dirty="0">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5.87</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CFFCC"/>
                        </a:solidFill>
                      </a:tcPr>
                    </a:tc>
                    <a:tc>
                      <a:txBody>
                        <a:bodyPr/>
                        <a:lstStyle/>
                        <a:p>
                          <a:pPr algn="ctr" fontAlgn="ctr"/>
                          <a:r>
                            <a:rPr lang="en-US" altLang="zh-CN"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29</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CN"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59</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cu59</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pa</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CN"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23</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CN"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5</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CN"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5.87</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CN"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3.39</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CN" sz="1100" b="0" i="0" u="none" strike="noStrike" dirty="0">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4.09</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CN" sz="11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0.74</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altLang="zh-CN" sz="1100" b="0" i="0" u="none" strike="noStrike" dirty="0">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0.74 </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r>
                </a:tbl>
              </a:graphicData>
            </a:graphic>
          </p:graphicFrame>
        </mc:Fallback>
      </mc:AlternateContent>
      <p:sp>
        <p:nvSpPr>
          <p:cNvPr id="4" name="矩形 3"/>
          <p:cNvSpPr/>
          <p:nvPr/>
        </p:nvSpPr>
        <p:spPr>
          <a:xfrm>
            <a:off x="4546899" y="4981906"/>
            <a:ext cx="2334870" cy="338554"/>
          </a:xfrm>
          <a:prstGeom prst="rect">
            <a:avLst/>
          </a:prstGeom>
        </p:spPr>
        <p:txBody>
          <a:bodyPr wrap="none">
            <a:spAutoFit/>
          </a:bodyPr>
          <a:lstStyle/>
          <a:p>
            <a:r>
              <a:rPr lang="en-US" altLang="zh-CN" sz="1600" dirty="0">
                <a:latin typeface="Times New Roman" panose="02020603050405020304" pitchFamily="18" charset="0"/>
                <a:cs typeface="Times New Roman" panose="02020603050405020304" pitchFamily="18" charset="0"/>
              </a:rPr>
              <a:t>Effective energy windows</a:t>
            </a:r>
          </a:p>
        </p:txBody>
      </p:sp>
      <p:sp>
        <p:nvSpPr>
          <p:cNvPr id="6" name="矩形 5"/>
          <p:cNvSpPr/>
          <p:nvPr/>
        </p:nvSpPr>
        <p:spPr>
          <a:xfrm>
            <a:off x="486076" y="4981906"/>
            <a:ext cx="4572000" cy="338554"/>
          </a:xfrm>
          <a:prstGeom prst="rect">
            <a:avLst/>
          </a:prstGeom>
        </p:spPr>
        <p:txBody>
          <a:bodyPr>
            <a:spAutoFit/>
          </a:bodyPr>
          <a:lstStyle/>
          <a:p>
            <a:r>
              <a:rPr lang="en-US" altLang="zh-CN" sz="1600" dirty="0">
                <a:latin typeface="Times New Roman" panose="02020603050405020304" pitchFamily="18" charset="0"/>
                <a:ea typeface="Tahoma" panose="020B0604030504040204" pitchFamily="34" charset="0"/>
                <a:cs typeface="Times New Roman" panose="02020603050405020304" pitchFamily="18" charset="0"/>
              </a:rPr>
              <a:t>Standard approximation of the Gamow window</a:t>
            </a:r>
          </a:p>
        </p:txBody>
      </p:sp>
      <p:sp>
        <p:nvSpPr>
          <p:cNvPr id="7" name="矩形 6"/>
          <p:cNvSpPr/>
          <p:nvPr/>
        </p:nvSpPr>
        <p:spPr>
          <a:xfrm>
            <a:off x="4546899" y="5320460"/>
            <a:ext cx="4123613" cy="523220"/>
          </a:xfrm>
          <a:prstGeom prst="rect">
            <a:avLst/>
          </a:prstGeom>
        </p:spPr>
        <p:txBody>
          <a:bodyPr wrap="square">
            <a:spAutoFit/>
          </a:bodyPr>
          <a:lstStyle/>
          <a:p>
            <a:r>
              <a:rPr lang="en-US" altLang="zh-CN" sz="1400" dirty="0">
                <a:latin typeface="Times New Roman" panose="02020603050405020304" pitchFamily="18" charset="0"/>
                <a:cs typeface="Times New Roman" panose="02020603050405020304" pitchFamily="18" charset="0"/>
              </a:rPr>
              <a:t>T. Rauscher, Phys. Rev. C 81, 045807 (2010). Relevant energy ranges for astrophysical reaction rates</a:t>
            </a:r>
          </a:p>
        </p:txBody>
      </p:sp>
      <mc:AlternateContent xmlns:mc="http://schemas.openxmlformats.org/markup-compatibility/2006" xmlns:a14="http://schemas.microsoft.com/office/drawing/2010/main">
        <mc:Choice Requires="a14">
          <p:sp>
            <p:nvSpPr>
              <p:cNvPr id="8" name="矩形 7"/>
              <p:cNvSpPr/>
              <p:nvPr/>
            </p:nvSpPr>
            <p:spPr>
              <a:xfrm>
                <a:off x="105837" y="5311655"/>
                <a:ext cx="2728567" cy="391004"/>
              </a:xfrm>
              <a:prstGeom prst="rect">
                <a:avLst/>
              </a:prstGeom>
            </p:spPr>
            <p:txBody>
              <a:bodyPr wrap="none">
                <a:spAutoFit/>
              </a:bodyPr>
              <a:lstStyle/>
              <a:p>
                <a:pPr/>
                <a14:m>
                  <m:oMathPara xmlns:m="http://schemas.openxmlformats.org/officeDocument/2006/math">
                    <m:oMathParaPr>
                      <m:jc m:val="centerGroup"/>
                    </m:oMathParaPr>
                    <m:oMath xmlns:m="http://schemas.openxmlformats.org/officeDocument/2006/math">
                      <m:sSub>
                        <m:sSubPr>
                          <m:ctrlPr>
                            <a:rPr lang="en-US" altLang="zh-CN" sz="1400" b="0" i="1" smtClean="0">
                              <a:latin typeface="Cambria Math" panose="02040503050406030204" pitchFamily="18" charset="0"/>
                            </a:rPr>
                          </m:ctrlPr>
                        </m:sSubPr>
                        <m:e>
                          <m:r>
                            <a:rPr lang="en-US" altLang="zh-CN" sz="1400" b="0" i="1" smtClean="0">
                              <a:latin typeface="Cambria Math" panose="02040503050406030204" pitchFamily="18" charset="0"/>
                            </a:rPr>
                            <m:t>𝐸</m:t>
                          </m:r>
                        </m:e>
                        <m:sub>
                          <m:r>
                            <a:rPr lang="en-US" altLang="zh-CN" sz="1400" b="0" i="1" smtClean="0">
                              <a:latin typeface="Cambria Math" panose="02040503050406030204" pitchFamily="18" charset="0"/>
                            </a:rPr>
                            <m:t>0</m:t>
                          </m:r>
                        </m:sub>
                      </m:sSub>
                      <m:r>
                        <a:rPr lang="en-US" altLang="zh-CN" sz="1400" b="0" i="1" smtClean="0">
                          <a:latin typeface="Cambria Math" panose="02040503050406030204" pitchFamily="18" charset="0"/>
                        </a:rPr>
                        <m:t>=</m:t>
                      </m:r>
                      <m:r>
                        <a:rPr lang="en-US" altLang="zh-CN" sz="1400" b="0" i="0" smtClean="0">
                          <a:latin typeface="Cambria Math" panose="02040503050406030204" pitchFamily="18" charset="0"/>
                        </a:rPr>
                        <m:t>0.1220</m:t>
                      </m:r>
                      <m:sSup>
                        <m:sSupPr>
                          <m:ctrlPr>
                            <a:rPr lang="en-US" altLang="zh-CN" sz="1400" b="0" i="1" smtClean="0">
                              <a:latin typeface="Cambria Math" panose="02040503050406030204" pitchFamily="18" charset="0"/>
                            </a:rPr>
                          </m:ctrlPr>
                        </m:sSupPr>
                        <m:e>
                          <m:d>
                            <m:dPr>
                              <m:ctrlPr>
                                <a:rPr lang="en-US" altLang="zh-CN" sz="1400" b="0" i="1" smtClean="0">
                                  <a:latin typeface="Cambria Math" panose="02040503050406030204" pitchFamily="18" charset="0"/>
                                </a:rPr>
                              </m:ctrlPr>
                            </m:dPr>
                            <m:e>
                              <m:sSubSup>
                                <m:sSubSupPr>
                                  <m:ctrlPr>
                                    <a:rPr lang="zh-CN" altLang="en-US" sz="1400" i="1">
                                      <a:latin typeface="Cambria Math" panose="02040503050406030204" pitchFamily="18" charset="0"/>
                                    </a:rPr>
                                  </m:ctrlPr>
                                </m:sSubSupPr>
                                <m:e>
                                  <m:r>
                                    <a:rPr lang="zh-CN" altLang="en-US" sz="1400" i="1">
                                      <a:latin typeface="Cambria Math" panose="02040503050406030204" pitchFamily="18" charset="0"/>
                                    </a:rPr>
                                    <m:t>𝑍</m:t>
                                  </m:r>
                                </m:e>
                                <m:sub>
                                  <m:r>
                                    <a:rPr lang="zh-CN" altLang="en-US" sz="1400" i="1">
                                      <a:latin typeface="Cambria Math" panose="02040503050406030204" pitchFamily="18" charset="0"/>
                                    </a:rPr>
                                    <m:t>𝑝</m:t>
                                  </m:r>
                                </m:sub>
                                <m:sup>
                                  <m:r>
                                    <a:rPr lang="zh-CN" altLang="en-US" sz="1400">
                                      <a:latin typeface="Cambria Math" panose="02040503050406030204" pitchFamily="18" charset="0"/>
                                    </a:rPr>
                                    <m:t>2</m:t>
                                  </m:r>
                                </m:sup>
                              </m:sSubSup>
                              <m:sSubSup>
                                <m:sSubSupPr>
                                  <m:ctrlPr>
                                    <a:rPr lang="zh-CN" altLang="en-US" sz="1400" i="1">
                                      <a:latin typeface="Cambria Math" panose="02040503050406030204" pitchFamily="18" charset="0"/>
                                    </a:rPr>
                                  </m:ctrlPr>
                                </m:sSubSupPr>
                                <m:e>
                                  <m:r>
                                    <a:rPr lang="zh-CN" altLang="en-US" sz="1400" i="1">
                                      <a:latin typeface="Cambria Math" panose="02040503050406030204" pitchFamily="18" charset="0"/>
                                    </a:rPr>
                                    <m:t>𝑍</m:t>
                                  </m:r>
                                </m:e>
                                <m:sub>
                                  <m:r>
                                    <a:rPr lang="en-US" altLang="zh-CN" sz="1400" b="0" i="1" smtClean="0">
                                      <a:latin typeface="Cambria Math" panose="02040503050406030204" pitchFamily="18" charset="0"/>
                                    </a:rPr>
                                    <m:t>𝑇</m:t>
                                  </m:r>
                                </m:sub>
                                <m:sup>
                                  <m:r>
                                    <a:rPr lang="zh-CN" altLang="en-US" sz="1400">
                                      <a:latin typeface="Cambria Math" panose="02040503050406030204" pitchFamily="18" charset="0"/>
                                    </a:rPr>
                                    <m:t>2</m:t>
                                  </m:r>
                                </m:sup>
                              </m:sSubSup>
                              <m:sSubSup>
                                <m:sSubSupPr>
                                  <m:ctrlPr>
                                    <a:rPr lang="en-US" altLang="zh-CN" sz="1400" i="1" smtClean="0">
                                      <a:latin typeface="Cambria Math" panose="02040503050406030204" pitchFamily="18" charset="0"/>
                                    </a:rPr>
                                  </m:ctrlPr>
                                </m:sSubSupPr>
                                <m:e>
                                  <m:r>
                                    <a:rPr lang="zh-CN" altLang="en-US" sz="1400" i="1">
                                      <a:latin typeface="Cambria Math" panose="02040503050406030204" pitchFamily="18" charset="0"/>
                                    </a:rPr>
                                    <m:t>𝜇</m:t>
                                  </m:r>
                                  <m:r>
                                    <a:rPr lang="en-US" altLang="zh-CN" sz="1400" b="0" i="1" smtClean="0">
                                      <a:latin typeface="Cambria Math" panose="02040503050406030204" pitchFamily="18" charset="0"/>
                                    </a:rPr>
                                    <m:t>𝑇</m:t>
                                  </m:r>
                                </m:e>
                                <m:sub>
                                  <m:r>
                                    <a:rPr lang="en-US" altLang="zh-CN" sz="1400" b="0" i="1" smtClean="0">
                                      <a:latin typeface="Cambria Math" panose="02040503050406030204" pitchFamily="18" charset="0"/>
                                    </a:rPr>
                                    <m:t>9</m:t>
                                  </m:r>
                                </m:sub>
                                <m:sup>
                                  <m:r>
                                    <a:rPr lang="en-US" altLang="zh-CN" sz="1400" b="0" i="1" smtClean="0">
                                      <a:latin typeface="Cambria Math" panose="02040503050406030204" pitchFamily="18" charset="0"/>
                                    </a:rPr>
                                    <m:t>2</m:t>
                                  </m:r>
                                </m:sup>
                              </m:sSubSup>
                            </m:e>
                          </m:d>
                        </m:e>
                        <m:sup>
                          <m:r>
                            <a:rPr lang="en-US" altLang="zh-CN" sz="1400" b="0" i="1" smtClean="0">
                              <a:latin typeface="Cambria Math" panose="02040503050406030204" pitchFamily="18" charset="0"/>
                            </a:rPr>
                            <m:t>1/3</m:t>
                          </m:r>
                        </m:sup>
                      </m:sSup>
                      <m:d>
                        <m:dPr>
                          <m:begChr m:val="["/>
                          <m:endChr m:val="]"/>
                          <m:ctrlPr>
                            <a:rPr lang="en-US" altLang="zh-CN" sz="1400" b="0" i="1" smtClean="0">
                              <a:latin typeface="Cambria Math" panose="02040503050406030204" pitchFamily="18" charset="0"/>
                            </a:rPr>
                          </m:ctrlPr>
                        </m:dPr>
                        <m:e>
                          <m:r>
                            <m:rPr>
                              <m:sty m:val="p"/>
                            </m:rPr>
                            <a:rPr lang="en-US" altLang="zh-CN" sz="1400" b="0" i="0" smtClean="0">
                              <a:latin typeface="Cambria Math" panose="02040503050406030204" pitchFamily="18" charset="0"/>
                            </a:rPr>
                            <m:t>MeV</m:t>
                          </m:r>
                        </m:e>
                      </m:d>
                    </m:oMath>
                  </m:oMathPara>
                </a14:m>
                <a:endParaRPr lang="zh-CN" altLang="en-US" sz="1400" dirty="0"/>
              </a:p>
            </p:txBody>
          </p:sp>
        </mc:Choice>
        <mc:Fallback xmlns="">
          <p:sp>
            <p:nvSpPr>
              <p:cNvPr id="8" name="矩形 7"/>
              <p:cNvSpPr>
                <a:spLocks noRot="1" noChangeAspect="1" noMove="1" noResize="1" noEditPoints="1" noAdjustHandles="1" noChangeArrowheads="1" noChangeShapeType="1" noTextEdit="1"/>
              </p:cNvSpPr>
              <p:nvPr/>
            </p:nvSpPr>
            <p:spPr>
              <a:xfrm>
                <a:off x="105837" y="5311655"/>
                <a:ext cx="2728567" cy="391004"/>
              </a:xfrm>
              <a:prstGeom prst="rect">
                <a:avLst/>
              </a:prstGeom>
              <a:blipFill rotWithShape="0">
                <a:blip r:embed="rId3"/>
                <a:stretch>
                  <a:fillRect/>
                </a:stretch>
              </a:blipFill>
            </p:spPr>
            <p:txBody>
              <a:bodyPr/>
              <a:lstStyle/>
              <a:p>
                <a:r>
                  <a:rPr lang="zh-CN" altLang="en-US">
                    <a:noFill/>
                  </a:rPr>
                  <a:t> </a:t>
                </a:r>
              </a:p>
            </p:txBody>
          </p:sp>
        </mc:Fallback>
      </mc:AlternateContent>
      <mc:AlternateContent xmlns:mc="http://schemas.openxmlformats.org/markup-compatibility/2006" xmlns:a14="http://schemas.microsoft.com/office/drawing/2010/main">
        <mc:Choice Requires="a14">
          <p:sp>
            <p:nvSpPr>
              <p:cNvPr id="9" name="矩形 8"/>
              <p:cNvSpPr/>
              <p:nvPr/>
            </p:nvSpPr>
            <p:spPr>
              <a:xfrm>
                <a:off x="83652" y="5787606"/>
                <a:ext cx="2790892" cy="391004"/>
              </a:xfrm>
              <a:prstGeom prst="rect">
                <a:avLst/>
              </a:prstGeom>
            </p:spPr>
            <p:txBody>
              <a:bodyPr wrap="none">
                <a:spAutoFit/>
              </a:bodyPr>
              <a:lstStyle/>
              <a:p>
                <a:pPr/>
                <a14:m>
                  <m:oMathPara xmlns:m="http://schemas.openxmlformats.org/officeDocument/2006/math">
                    <m:oMathParaPr>
                      <m:jc m:val="centerGroup"/>
                    </m:oMathParaPr>
                    <m:oMath xmlns:m="http://schemas.openxmlformats.org/officeDocument/2006/math">
                      <m:sSub>
                        <m:sSubPr>
                          <m:ctrlPr>
                            <a:rPr lang="en-US" altLang="zh-CN" sz="1400" b="0" i="1" smtClean="0">
                              <a:latin typeface="Cambria Math" panose="02040503050406030204" pitchFamily="18" charset="0"/>
                            </a:rPr>
                          </m:ctrlPr>
                        </m:sSubPr>
                        <m:e>
                          <m:r>
                            <a:rPr lang="en-US" altLang="zh-CN" sz="1400" b="0" i="1" smtClean="0">
                              <a:latin typeface="Cambria Math" panose="02040503050406030204" pitchFamily="18" charset="0"/>
                              <a:ea typeface="Cambria Math" panose="02040503050406030204" pitchFamily="18" charset="0"/>
                            </a:rPr>
                            <m:t>∆</m:t>
                          </m:r>
                          <m:r>
                            <a:rPr lang="en-US" altLang="zh-CN" sz="1400" b="0" i="1" smtClean="0">
                              <a:latin typeface="Cambria Math" panose="02040503050406030204" pitchFamily="18" charset="0"/>
                            </a:rPr>
                            <m:t>𝐸</m:t>
                          </m:r>
                        </m:e>
                        <m:sub>
                          <m:r>
                            <a:rPr lang="en-US" altLang="zh-CN" sz="1400" b="0" i="1" smtClean="0">
                              <a:latin typeface="Cambria Math" panose="02040503050406030204" pitchFamily="18" charset="0"/>
                            </a:rPr>
                            <m:t>0</m:t>
                          </m:r>
                        </m:sub>
                      </m:sSub>
                      <m:r>
                        <a:rPr lang="en-US" altLang="zh-CN" sz="1400" b="0" i="1" smtClean="0">
                          <a:latin typeface="Cambria Math" panose="02040503050406030204" pitchFamily="18" charset="0"/>
                        </a:rPr>
                        <m:t>=</m:t>
                      </m:r>
                      <m:r>
                        <a:rPr lang="en-US" altLang="zh-CN" sz="1400" b="0" i="0" smtClean="0">
                          <a:latin typeface="Cambria Math" panose="02040503050406030204" pitchFamily="18" charset="0"/>
                        </a:rPr>
                        <m:t>0.2368</m:t>
                      </m:r>
                      <m:sSup>
                        <m:sSupPr>
                          <m:ctrlPr>
                            <a:rPr lang="en-US" altLang="zh-CN" sz="1400" b="0" i="1" smtClean="0">
                              <a:latin typeface="Cambria Math" panose="02040503050406030204" pitchFamily="18" charset="0"/>
                            </a:rPr>
                          </m:ctrlPr>
                        </m:sSupPr>
                        <m:e>
                          <m:d>
                            <m:dPr>
                              <m:ctrlPr>
                                <a:rPr lang="en-US" altLang="zh-CN" sz="1400" b="0" i="1" smtClean="0">
                                  <a:latin typeface="Cambria Math" panose="02040503050406030204" pitchFamily="18" charset="0"/>
                                </a:rPr>
                              </m:ctrlPr>
                            </m:dPr>
                            <m:e>
                              <m:sSubSup>
                                <m:sSubSupPr>
                                  <m:ctrlPr>
                                    <a:rPr lang="zh-CN" altLang="en-US" sz="1400" i="1">
                                      <a:latin typeface="Cambria Math" panose="02040503050406030204" pitchFamily="18" charset="0"/>
                                    </a:rPr>
                                  </m:ctrlPr>
                                </m:sSubSupPr>
                                <m:e>
                                  <m:r>
                                    <a:rPr lang="zh-CN" altLang="en-US" sz="1400" i="1">
                                      <a:latin typeface="Cambria Math" panose="02040503050406030204" pitchFamily="18" charset="0"/>
                                    </a:rPr>
                                    <m:t>𝑍</m:t>
                                  </m:r>
                                </m:e>
                                <m:sub>
                                  <m:r>
                                    <a:rPr lang="zh-CN" altLang="en-US" sz="1400" i="1">
                                      <a:latin typeface="Cambria Math" panose="02040503050406030204" pitchFamily="18" charset="0"/>
                                    </a:rPr>
                                    <m:t>𝑝</m:t>
                                  </m:r>
                                </m:sub>
                                <m:sup>
                                  <m:r>
                                    <a:rPr lang="zh-CN" altLang="en-US" sz="1400">
                                      <a:latin typeface="Cambria Math" panose="02040503050406030204" pitchFamily="18" charset="0"/>
                                    </a:rPr>
                                    <m:t>2</m:t>
                                  </m:r>
                                </m:sup>
                              </m:sSubSup>
                              <m:sSubSup>
                                <m:sSubSupPr>
                                  <m:ctrlPr>
                                    <a:rPr lang="zh-CN" altLang="en-US" sz="1400" i="1">
                                      <a:latin typeface="Cambria Math" panose="02040503050406030204" pitchFamily="18" charset="0"/>
                                    </a:rPr>
                                  </m:ctrlPr>
                                </m:sSubSupPr>
                                <m:e>
                                  <m:r>
                                    <a:rPr lang="zh-CN" altLang="en-US" sz="1400" i="1">
                                      <a:latin typeface="Cambria Math" panose="02040503050406030204" pitchFamily="18" charset="0"/>
                                    </a:rPr>
                                    <m:t>𝑍</m:t>
                                  </m:r>
                                </m:e>
                                <m:sub>
                                  <m:r>
                                    <a:rPr lang="en-US" altLang="zh-CN" sz="1400" b="0" i="1" smtClean="0">
                                      <a:latin typeface="Cambria Math" panose="02040503050406030204" pitchFamily="18" charset="0"/>
                                    </a:rPr>
                                    <m:t>𝑇</m:t>
                                  </m:r>
                                </m:sub>
                                <m:sup>
                                  <m:r>
                                    <a:rPr lang="zh-CN" altLang="en-US" sz="1400">
                                      <a:latin typeface="Cambria Math" panose="02040503050406030204" pitchFamily="18" charset="0"/>
                                    </a:rPr>
                                    <m:t>2</m:t>
                                  </m:r>
                                </m:sup>
                              </m:sSubSup>
                              <m:r>
                                <a:rPr lang="zh-CN" altLang="en-US" sz="1400" i="1">
                                  <a:latin typeface="Cambria Math" panose="02040503050406030204" pitchFamily="18" charset="0"/>
                                </a:rPr>
                                <m:t>𝜇</m:t>
                              </m:r>
                              <m:sSubSup>
                                <m:sSubSupPr>
                                  <m:ctrlPr>
                                    <a:rPr lang="en-US" altLang="zh-CN" sz="1400" i="1" smtClean="0">
                                      <a:latin typeface="Cambria Math" panose="02040503050406030204" pitchFamily="18" charset="0"/>
                                    </a:rPr>
                                  </m:ctrlPr>
                                </m:sSubSupPr>
                                <m:e>
                                  <m:r>
                                    <a:rPr lang="en-US" altLang="zh-CN" sz="1400" b="0" i="1" smtClean="0">
                                      <a:latin typeface="Cambria Math" panose="02040503050406030204" pitchFamily="18" charset="0"/>
                                    </a:rPr>
                                    <m:t>𝑇</m:t>
                                  </m:r>
                                </m:e>
                                <m:sub>
                                  <m:r>
                                    <a:rPr lang="en-US" altLang="zh-CN" sz="1400" b="0" i="1" smtClean="0">
                                      <a:latin typeface="Cambria Math" panose="02040503050406030204" pitchFamily="18" charset="0"/>
                                    </a:rPr>
                                    <m:t>9</m:t>
                                  </m:r>
                                </m:sub>
                                <m:sup>
                                  <m:r>
                                    <a:rPr lang="en-US" altLang="zh-CN" sz="1400" b="0" i="1" smtClean="0">
                                      <a:latin typeface="Cambria Math" panose="02040503050406030204" pitchFamily="18" charset="0"/>
                                    </a:rPr>
                                    <m:t>5</m:t>
                                  </m:r>
                                </m:sup>
                              </m:sSubSup>
                            </m:e>
                          </m:d>
                        </m:e>
                        <m:sup>
                          <m:r>
                            <a:rPr lang="en-US" altLang="zh-CN" sz="1400" b="0" i="1" smtClean="0">
                              <a:latin typeface="Cambria Math" panose="02040503050406030204" pitchFamily="18" charset="0"/>
                            </a:rPr>
                            <m:t>1/6</m:t>
                          </m:r>
                        </m:sup>
                      </m:sSup>
                      <m:d>
                        <m:dPr>
                          <m:begChr m:val="["/>
                          <m:endChr m:val="]"/>
                          <m:ctrlPr>
                            <a:rPr lang="en-US" altLang="zh-CN" sz="1400" i="1">
                              <a:latin typeface="Cambria Math" panose="02040503050406030204" pitchFamily="18" charset="0"/>
                            </a:rPr>
                          </m:ctrlPr>
                        </m:dPr>
                        <m:e>
                          <m:r>
                            <m:rPr>
                              <m:sty m:val="p"/>
                            </m:rPr>
                            <a:rPr lang="en-US" altLang="zh-CN" sz="1400">
                              <a:latin typeface="Cambria Math" panose="02040503050406030204" pitchFamily="18" charset="0"/>
                            </a:rPr>
                            <m:t>MeV</m:t>
                          </m:r>
                        </m:e>
                      </m:d>
                    </m:oMath>
                  </m:oMathPara>
                </a14:m>
                <a:endParaRPr lang="zh-CN" altLang="en-US" sz="1400" dirty="0"/>
              </a:p>
            </p:txBody>
          </p:sp>
        </mc:Choice>
        <mc:Fallback xmlns="">
          <p:sp>
            <p:nvSpPr>
              <p:cNvPr id="9" name="矩形 8"/>
              <p:cNvSpPr>
                <a:spLocks noRot="1" noChangeAspect="1" noMove="1" noResize="1" noEditPoints="1" noAdjustHandles="1" noChangeArrowheads="1" noChangeShapeType="1" noTextEdit="1"/>
              </p:cNvSpPr>
              <p:nvPr/>
            </p:nvSpPr>
            <p:spPr>
              <a:xfrm>
                <a:off x="83652" y="5787606"/>
                <a:ext cx="2790892" cy="391004"/>
              </a:xfrm>
              <a:prstGeom prst="rect">
                <a:avLst/>
              </a:prstGeom>
              <a:blipFill rotWithShape="0">
                <a:blip r:embed="rId4"/>
                <a:stretch>
                  <a:fillRect/>
                </a:stretch>
              </a:blipFill>
            </p:spPr>
            <p:txBody>
              <a:bodyPr/>
              <a:lstStyle/>
              <a:p>
                <a:r>
                  <a:rPr lang="zh-CN" altLang="en-US">
                    <a:noFill/>
                  </a:rPr>
                  <a:t> </a:t>
                </a:r>
              </a:p>
            </p:txBody>
          </p:sp>
        </mc:Fallback>
      </mc:AlternateContent>
      <mc:AlternateContent xmlns:mc="http://schemas.openxmlformats.org/markup-compatibility/2006" xmlns:a14="http://schemas.microsoft.com/office/drawing/2010/main">
        <mc:Choice Requires="a14">
          <p:sp>
            <p:nvSpPr>
              <p:cNvPr id="10" name="矩形 9"/>
              <p:cNvSpPr/>
              <p:nvPr/>
            </p:nvSpPr>
            <p:spPr>
              <a:xfrm>
                <a:off x="2790892" y="5420582"/>
                <a:ext cx="1202189" cy="562526"/>
              </a:xfrm>
              <a:prstGeom prst="rect">
                <a:avLst/>
              </a:prstGeom>
            </p:spPr>
            <p:txBody>
              <a:bodyPr wrap="none">
                <a:spAutoFit/>
              </a:bodyPr>
              <a:lstStyle/>
              <a:p>
                <a:pPr/>
                <a14:m>
                  <m:oMathPara xmlns:m="http://schemas.openxmlformats.org/officeDocument/2006/math">
                    <m:oMathParaPr>
                      <m:jc m:val="centerGroup"/>
                    </m:oMathParaPr>
                    <m:oMath xmlns:m="http://schemas.openxmlformats.org/officeDocument/2006/math">
                      <m:r>
                        <a:rPr lang="zh-CN" altLang="en-US" sz="1400" i="1" smtClean="0">
                          <a:latin typeface="Cambria Math" panose="02040503050406030204" pitchFamily="18" charset="0"/>
                        </a:rPr>
                        <m:t>𝜇</m:t>
                      </m:r>
                      <m:r>
                        <a:rPr lang="en-US" altLang="zh-CN" sz="1400" b="0" i="1" smtClean="0">
                          <a:latin typeface="Cambria Math" panose="02040503050406030204" pitchFamily="18" charset="0"/>
                        </a:rPr>
                        <m:t>=</m:t>
                      </m:r>
                      <m:f>
                        <m:fPr>
                          <m:ctrlPr>
                            <a:rPr lang="en-US" altLang="zh-CN" sz="1400" i="1" smtClean="0">
                              <a:latin typeface="Cambria Math" panose="02040503050406030204" pitchFamily="18" charset="0"/>
                            </a:rPr>
                          </m:ctrlPr>
                        </m:fPr>
                        <m:num>
                          <m:sSub>
                            <m:sSubPr>
                              <m:ctrlPr>
                                <a:rPr lang="en-US" altLang="zh-CN" sz="1400" i="1">
                                  <a:latin typeface="Cambria Math" panose="02040503050406030204" pitchFamily="18" charset="0"/>
                                </a:rPr>
                              </m:ctrlPr>
                            </m:sSubPr>
                            <m:e>
                              <m:r>
                                <m:rPr>
                                  <m:sty m:val="p"/>
                                </m:rPr>
                                <a:rPr lang="en-US" altLang="zh-CN" sz="1400" i="1" smtClean="0">
                                  <a:latin typeface="Cambria Math" panose="02040503050406030204" pitchFamily="18" charset="0"/>
                                </a:rPr>
                                <m:t>A</m:t>
                              </m:r>
                            </m:e>
                            <m:sub>
                              <m:r>
                                <a:rPr lang="en-US" altLang="zh-CN" sz="1400" i="1">
                                  <a:latin typeface="Cambria Math" panose="02040503050406030204" pitchFamily="18" charset="0"/>
                                </a:rPr>
                                <m:t>𝑝</m:t>
                              </m:r>
                            </m:sub>
                          </m:sSub>
                          <m:sSub>
                            <m:sSubPr>
                              <m:ctrlPr>
                                <a:rPr lang="en-US" altLang="zh-CN" sz="1400" i="1">
                                  <a:latin typeface="Cambria Math" panose="02040503050406030204" pitchFamily="18" charset="0"/>
                                </a:rPr>
                              </m:ctrlPr>
                            </m:sSubPr>
                            <m:e>
                              <m:r>
                                <a:rPr lang="en-US" altLang="zh-CN" sz="1400" b="0" i="1" smtClean="0">
                                  <a:latin typeface="Cambria Math" panose="02040503050406030204" pitchFamily="18" charset="0"/>
                                </a:rPr>
                                <m:t>𝐴</m:t>
                              </m:r>
                            </m:e>
                            <m:sub>
                              <m:r>
                                <a:rPr lang="en-US" altLang="zh-CN" sz="1400" b="0" i="1" smtClean="0">
                                  <a:latin typeface="Cambria Math" panose="02040503050406030204" pitchFamily="18" charset="0"/>
                                </a:rPr>
                                <m:t>𝑇</m:t>
                              </m:r>
                            </m:sub>
                          </m:sSub>
                        </m:num>
                        <m:den>
                          <m:sSub>
                            <m:sSubPr>
                              <m:ctrlPr>
                                <a:rPr lang="en-US" altLang="zh-CN" sz="1400" i="1">
                                  <a:latin typeface="Cambria Math" panose="02040503050406030204" pitchFamily="18" charset="0"/>
                                </a:rPr>
                              </m:ctrlPr>
                            </m:sSubPr>
                            <m:e>
                              <m:r>
                                <a:rPr lang="en-US" altLang="zh-CN" sz="1400" b="0" i="1" smtClean="0">
                                  <a:latin typeface="Cambria Math" panose="02040503050406030204" pitchFamily="18" charset="0"/>
                                </a:rPr>
                                <m:t>𝐴</m:t>
                              </m:r>
                            </m:e>
                            <m:sub>
                              <m:r>
                                <a:rPr lang="en-US" altLang="zh-CN" sz="1400" i="1">
                                  <a:latin typeface="Cambria Math" panose="02040503050406030204" pitchFamily="18" charset="0"/>
                                </a:rPr>
                                <m:t>𝑝</m:t>
                              </m:r>
                            </m:sub>
                          </m:sSub>
                          <m:r>
                            <a:rPr lang="en-US" altLang="zh-CN" sz="1400" i="1">
                              <a:latin typeface="Cambria Math" panose="02040503050406030204" pitchFamily="18" charset="0"/>
                            </a:rPr>
                            <m:t>+</m:t>
                          </m:r>
                          <m:sSub>
                            <m:sSubPr>
                              <m:ctrlPr>
                                <a:rPr lang="en-US" altLang="zh-CN" sz="1400" i="1">
                                  <a:latin typeface="Cambria Math" panose="02040503050406030204" pitchFamily="18" charset="0"/>
                                </a:rPr>
                              </m:ctrlPr>
                            </m:sSubPr>
                            <m:e>
                              <m:r>
                                <a:rPr lang="en-US" altLang="zh-CN" sz="1400" b="0" i="1" smtClean="0">
                                  <a:latin typeface="Cambria Math" panose="02040503050406030204" pitchFamily="18" charset="0"/>
                                </a:rPr>
                                <m:t>𝐴</m:t>
                              </m:r>
                            </m:e>
                            <m:sub>
                              <m:r>
                                <a:rPr lang="en-US" altLang="zh-CN" sz="1400" b="0" i="1" smtClean="0">
                                  <a:latin typeface="Cambria Math" panose="02040503050406030204" pitchFamily="18" charset="0"/>
                                </a:rPr>
                                <m:t>𝑇</m:t>
                              </m:r>
                            </m:sub>
                          </m:sSub>
                        </m:den>
                      </m:f>
                    </m:oMath>
                  </m:oMathPara>
                </a14:m>
                <a:endParaRPr lang="zh-CN" altLang="en-US" sz="1400" dirty="0"/>
              </a:p>
            </p:txBody>
          </p:sp>
        </mc:Choice>
        <mc:Fallback xmlns="">
          <p:sp>
            <p:nvSpPr>
              <p:cNvPr id="10" name="矩形 9"/>
              <p:cNvSpPr>
                <a:spLocks noRot="1" noChangeAspect="1" noMove="1" noResize="1" noEditPoints="1" noAdjustHandles="1" noChangeArrowheads="1" noChangeShapeType="1" noTextEdit="1"/>
              </p:cNvSpPr>
              <p:nvPr/>
            </p:nvSpPr>
            <p:spPr>
              <a:xfrm>
                <a:off x="2790892" y="5420582"/>
                <a:ext cx="1202189" cy="562526"/>
              </a:xfrm>
              <a:prstGeom prst="rect">
                <a:avLst/>
              </a:prstGeom>
              <a:blipFill rotWithShape="0">
                <a:blip r:embed="rId5"/>
                <a:stretch>
                  <a:fillRect/>
                </a:stretch>
              </a:blipFill>
            </p:spPr>
            <p:txBody>
              <a:bodyPr/>
              <a:lstStyle/>
              <a:p>
                <a:r>
                  <a:rPr lang="zh-CN" altLang="en-US">
                    <a:noFill/>
                  </a:rPr>
                  <a:t> </a:t>
                </a:r>
              </a:p>
            </p:txBody>
          </p:sp>
        </mc:Fallback>
      </mc:AlternateContent>
    </p:spTree>
    <p:extLst>
      <p:ext uri="{BB962C8B-B14F-4D97-AF65-F5344CB8AC3E}">
        <p14:creationId xmlns:p14="http://schemas.microsoft.com/office/powerpoint/2010/main" val="2333607150"/>
      </p:ext>
    </p:extLst>
  </p:cSld>
  <p:clrMapOvr>
    <a:masterClrMapping/>
  </p:clrMapOvr>
</p:sld>
</file>

<file path=ppt/slides/slide5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513432C6-6E90-46D8-BAD4-AD701F79A544}"/>
              </a:ext>
            </a:extLst>
          </p:cNvPr>
          <p:cNvPicPr>
            <a:picLocks noChangeAspect="1"/>
          </p:cNvPicPr>
          <p:nvPr/>
        </p:nvPicPr>
        <p:blipFill rotWithShape="1">
          <a:blip r:embed="rId2" cstate="print">
            <a:extLst>
              <a:ext uri="{28A0092B-C50C-407E-A947-70E740481C1C}">
                <a14:useLocalDpi xmlns:a14="http://schemas.microsoft.com/office/drawing/2010/main"/>
              </a:ext>
            </a:extLst>
          </a:blip>
          <a:srcRect/>
          <a:stretch/>
        </p:blipFill>
        <p:spPr>
          <a:xfrm>
            <a:off x="0" y="0"/>
            <a:ext cx="9144000" cy="3338052"/>
          </a:xfrm>
          <a:prstGeom prst="rect">
            <a:avLst/>
          </a:prstGeom>
        </p:spPr>
      </p:pic>
      <p:pic>
        <p:nvPicPr>
          <p:cNvPr id="5" name="Picture 4">
            <a:extLst>
              <a:ext uri="{FF2B5EF4-FFF2-40B4-BE49-F238E27FC236}">
                <a16:creationId xmlns:a16="http://schemas.microsoft.com/office/drawing/2014/main" id="{7E5FBFB2-9E7B-4641-8AB9-6302B976CEA4}"/>
              </a:ext>
            </a:extLst>
          </p:cNvPr>
          <p:cNvPicPr>
            <a:picLocks noChangeAspect="1"/>
          </p:cNvPicPr>
          <p:nvPr/>
        </p:nvPicPr>
        <p:blipFill rotWithShape="1">
          <a:blip r:embed="rId3" cstate="print">
            <a:extLst>
              <a:ext uri="{28A0092B-C50C-407E-A947-70E740481C1C}">
                <a14:useLocalDpi xmlns:a14="http://schemas.microsoft.com/office/drawing/2010/main"/>
              </a:ext>
            </a:extLst>
          </a:blip>
          <a:srcRect/>
          <a:stretch/>
        </p:blipFill>
        <p:spPr>
          <a:xfrm>
            <a:off x="0" y="3519949"/>
            <a:ext cx="9144000" cy="3338052"/>
          </a:xfrm>
          <a:prstGeom prst="rect">
            <a:avLst/>
          </a:prstGeom>
        </p:spPr>
      </p:pic>
      <p:sp>
        <p:nvSpPr>
          <p:cNvPr id="6" name="TextBox 5">
            <a:extLst>
              <a:ext uri="{FF2B5EF4-FFF2-40B4-BE49-F238E27FC236}">
                <a16:creationId xmlns:a16="http://schemas.microsoft.com/office/drawing/2014/main" id="{90CE4C54-1B29-40B9-A2D4-59077F6F7E31}"/>
              </a:ext>
            </a:extLst>
          </p:cNvPr>
          <p:cNvSpPr txBox="1"/>
          <p:nvPr/>
        </p:nvSpPr>
        <p:spPr>
          <a:xfrm>
            <a:off x="5525730" y="226143"/>
            <a:ext cx="3428374" cy="923330"/>
          </a:xfrm>
          <a:prstGeom prst="rect">
            <a:avLst/>
          </a:prstGeom>
          <a:noFill/>
        </p:spPr>
        <p:txBody>
          <a:bodyPr wrap="none" rtlCol="0">
            <a:spAutoFit/>
          </a:bodyPr>
          <a:lstStyle/>
          <a:p>
            <a:r>
              <a:rPr lang="en-US" dirty="0">
                <a:solidFill>
                  <a:srgbClr val="69D864"/>
                </a:solidFill>
              </a:rPr>
              <a:t>Run 121 152Eu calibration 89 mins</a:t>
            </a:r>
          </a:p>
          <a:p>
            <a:r>
              <a:rPr lang="en-US" dirty="0">
                <a:solidFill>
                  <a:srgbClr val="FF0000"/>
                </a:solidFill>
              </a:rPr>
              <a:t>Run 015 152Eu calibration 31 mins</a:t>
            </a:r>
          </a:p>
          <a:p>
            <a:r>
              <a:rPr lang="en-US" dirty="0">
                <a:solidFill>
                  <a:srgbClr val="FF0000"/>
                </a:solidFill>
              </a:rPr>
              <a:t>North</a:t>
            </a:r>
          </a:p>
        </p:txBody>
      </p:sp>
      <p:sp>
        <p:nvSpPr>
          <p:cNvPr id="7" name="TextBox 6">
            <a:extLst>
              <a:ext uri="{FF2B5EF4-FFF2-40B4-BE49-F238E27FC236}">
                <a16:creationId xmlns:a16="http://schemas.microsoft.com/office/drawing/2014/main" id="{669BA92F-A036-4AE8-A5EE-7A519A650DB1}"/>
              </a:ext>
            </a:extLst>
          </p:cNvPr>
          <p:cNvSpPr txBox="1"/>
          <p:nvPr/>
        </p:nvSpPr>
        <p:spPr>
          <a:xfrm>
            <a:off x="5525730" y="3785421"/>
            <a:ext cx="3428374" cy="923330"/>
          </a:xfrm>
          <a:prstGeom prst="rect">
            <a:avLst/>
          </a:prstGeom>
          <a:noFill/>
        </p:spPr>
        <p:txBody>
          <a:bodyPr wrap="none" rtlCol="0">
            <a:spAutoFit/>
          </a:bodyPr>
          <a:lstStyle/>
          <a:p>
            <a:r>
              <a:rPr lang="en-US" dirty="0">
                <a:solidFill>
                  <a:srgbClr val="FF00FF"/>
                </a:solidFill>
              </a:rPr>
              <a:t>Run 121 152Eu calibration 89 mins</a:t>
            </a:r>
          </a:p>
          <a:p>
            <a:r>
              <a:rPr lang="en-US" dirty="0">
                <a:solidFill>
                  <a:srgbClr val="0000FF"/>
                </a:solidFill>
              </a:rPr>
              <a:t>Run 015 152Eu calibration 31 mins</a:t>
            </a:r>
          </a:p>
          <a:p>
            <a:r>
              <a:rPr lang="en-US" dirty="0">
                <a:solidFill>
                  <a:srgbClr val="0000FF"/>
                </a:solidFill>
              </a:rPr>
              <a:t>South</a:t>
            </a:r>
          </a:p>
        </p:txBody>
      </p:sp>
      <p:pic>
        <p:nvPicPr>
          <p:cNvPr id="9" name="Picture 8">
            <a:extLst>
              <a:ext uri="{FF2B5EF4-FFF2-40B4-BE49-F238E27FC236}">
                <a16:creationId xmlns:a16="http://schemas.microsoft.com/office/drawing/2014/main" id="{8F307B02-FC21-4C18-A8A0-4986A02FC823}"/>
              </a:ext>
            </a:extLst>
          </p:cNvPr>
          <p:cNvPicPr>
            <a:picLocks noChangeAspect="1"/>
          </p:cNvPicPr>
          <p:nvPr/>
        </p:nvPicPr>
        <p:blipFill>
          <a:blip r:embed="rId4" cstate="print">
            <a:extLst>
              <a:ext uri="{28A0092B-C50C-407E-A947-70E740481C1C}">
                <a14:useLocalDpi xmlns:a14="http://schemas.microsoft.com/office/drawing/2010/main"/>
              </a:ext>
            </a:extLst>
          </a:blip>
          <a:stretch>
            <a:fillRect/>
          </a:stretch>
        </p:blipFill>
        <p:spPr>
          <a:xfrm>
            <a:off x="530942" y="5201569"/>
            <a:ext cx="2979175" cy="1355076"/>
          </a:xfrm>
          <a:prstGeom prst="rect">
            <a:avLst/>
          </a:prstGeom>
        </p:spPr>
      </p:pic>
      <p:cxnSp>
        <p:nvCxnSpPr>
          <p:cNvPr id="11" name="Straight Arrow Connector 10">
            <a:extLst>
              <a:ext uri="{FF2B5EF4-FFF2-40B4-BE49-F238E27FC236}">
                <a16:creationId xmlns:a16="http://schemas.microsoft.com/office/drawing/2014/main" id="{CB73023D-3DCE-43E5-9ECA-04407B296BE9}"/>
              </a:ext>
            </a:extLst>
          </p:cNvPr>
          <p:cNvCxnSpPr/>
          <p:nvPr/>
        </p:nvCxnSpPr>
        <p:spPr>
          <a:xfrm flipV="1">
            <a:off x="3519948" y="5742039"/>
            <a:ext cx="1356852" cy="167148"/>
          </a:xfrm>
          <a:prstGeom prst="straightConnector1">
            <a:avLst/>
          </a:prstGeom>
          <a:ln>
            <a:headEnd type="triangle"/>
            <a:tailEnd type="none"/>
          </a:ln>
        </p:spPr>
        <p:style>
          <a:lnRef idx="1">
            <a:schemeClr val="accent1"/>
          </a:lnRef>
          <a:fillRef idx="0">
            <a:schemeClr val="accent1"/>
          </a:fillRef>
          <a:effectRef idx="0">
            <a:schemeClr val="accent1"/>
          </a:effectRef>
          <a:fontRef idx="minor">
            <a:schemeClr val="tx1"/>
          </a:fontRef>
        </p:style>
      </p:cxnSp>
      <p:sp>
        <p:nvSpPr>
          <p:cNvPr id="12" name="TextBox 11">
            <a:extLst>
              <a:ext uri="{FF2B5EF4-FFF2-40B4-BE49-F238E27FC236}">
                <a16:creationId xmlns:a16="http://schemas.microsoft.com/office/drawing/2014/main" id="{D9897D17-4D48-43E5-993E-3FA8C8328347}"/>
              </a:ext>
            </a:extLst>
          </p:cNvPr>
          <p:cNvSpPr txBox="1"/>
          <p:nvPr/>
        </p:nvSpPr>
        <p:spPr>
          <a:xfrm rot="21126085">
            <a:off x="3716594" y="5742039"/>
            <a:ext cx="944426" cy="369332"/>
          </a:xfrm>
          <a:prstGeom prst="rect">
            <a:avLst/>
          </a:prstGeom>
          <a:noFill/>
        </p:spPr>
        <p:txBody>
          <a:bodyPr wrap="none" rtlCol="0">
            <a:spAutoFit/>
          </a:bodyPr>
          <a:lstStyle/>
          <a:p>
            <a:r>
              <a:rPr lang="en-US" dirty="0"/>
              <a:t>Zoom in</a:t>
            </a:r>
          </a:p>
        </p:txBody>
      </p:sp>
      <p:sp>
        <p:nvSpPr>
          <p:cNvPr id="13" name="TextBox 12">
            <a:extLst>
              <a:ext uri="{FF2B5EF4-FFF2-40B4-BE49-F238E27FC236}">
                <a16:creationId xmlns:a16="http://schemas.microsoft.com/office/drawing/2014/main" id="{FEF13CE3-8F0A-42F8-89E0-2E31FC3E4A2F}"/>
              </a:ext>
            </a:extLst>
          </p:cNvPr>
          <p:cNvSpPr txBox="1"/>
          <p:nvPr/>
        </p:nvSpPr>
        <p:spPr>
          <a:xfrm>
            <a:off x="629264" y="6157817"/>
            <a:ext cx="771045" cy="369332"/>
          </a:xfrm>
          <a:prstGeom prst="rect">
            <a:avLst/>
          </a:prstGeom>
          <a:noFill/>
        </p:spPr>
        <p:txBody>
          <a:bodyPr wrap="none" rtlCol="0">
            <a:spAutoFit/>
          </a:bodyPr>
          <a:lstStyle/>
          <a:p>
            <a:r>
              <a:rPr lang="en-US" dirty="0"/>
              <a:t>scaled</a:t>
            </a:r>
          </a:p>
        </p:txBody>
      </p:sp>
    </p:spTree>
    <p:extLst>
      <p:ext uri="{BB962C8B-B14F-4D97-AF65-F5344CB8AC3E}">
        <p14:creationId xmlns:p14="http://schemas.microsoft.com/office/powerpoint/2010/main" val="4184843137"/>
      </p:ext>
    </p:extLst>
  </p:cSld>
  <p:clrMapOvr>
    <a:masterClrMapping/>
  </p:clrMapOvr>
</p:sld>
</file>

<file path=ppt/slides/slide5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Table 3">
            <a:extLst>
              <a:ext uri="{FF2B5EF4-FFF2-40B4-BE49-F238E27FC236}">
                <a16:creationId xmlns:a16="http://schemas.microsoft.com/office/drawing/2014/main" id="{9E257DF2-F6A9-48D9-AB3E-D2C2120611D6}"/>
              </a:ext>
            </a:extLst>
          </p:cNvPr>
          <p:cNvGraphicFramePr>
            <a:graphicFrameLocks noGrp="1"/>
          </p:cNvGraphicFramePr>
          <p:nvPr/>
        </p:nvGraphicFramePr>
        <p:xfrm>
          <a:off x="649981" y="551632"/>
          <a:ext cx="7784156" cy="5391975"/>
        </p:xfrm>
        <a:graphic>
          <a:graphicData uri="http://schemas.openxmlformats.org/drawingml/2006/table">
            <a:tbl>
              <a:tblPr>
                <a:tableStyleId>{5C22544A-7EE6-4342-B048-85BDC9FD1C3A}</a:tableStyleId>
              </a:tblPr>
              <a:tblGrid>
                <a:gridCol w="2979386">
                  <a:extLst>
                    <a:ext uri="{9D8B030D-6E8A-4147-A177-3AD203B41FA5}">
                      <a16:colId xmlns:a16="http://schemas.microsoft.com/office/drawing/2014/main" val="426342123"/>
                    </a:ext>
                  </a:extLst>
                </a:gridCol>
                <a:gridCol w="1803170">
                  <a:extLst>
                    <a:ext uri="{9D8B030D-6E8A-4147-A177-3AD203B41FA5}">
                      <a16:colId xmlns:a16="http://schemas.microsoft.com/office/drawing/2014/main" val="2904276037"/>
                    </a:ext>
                  </a:extLst>
                </a:gridCol>
                <a:gridCol w="1365507">
                  <a:extLst>
                    <a:ext uri="{9D8B030D-6E8A-4147-A177-3AD203B41FA5}">
                      <a16:colId xmlns:a16="http://schemas.microsoft.com/office/drawing/2014/main" val="2634529898"/>
                    </a:ext>
                  </a:extLst>
                </a:gridCol>
                <a:gridCol w="1636093">
                  <a:extLst>
                    <a:ext uri="{9D8B030D-6E8A-4147-A177-3AD203B41FA5}">
                      <a16:colId xmlns:a16="http://schemas.microsoft.com/office/drawing/2014/main" val="1448843211"/>
                    </a:ext>
                  </a:extLst>
                </a:gridCol>
              </a:tblGrid>
              <a:tr h="359465">
                <a:tc>
                  <a:txBody>
                    <a:bodyPr/>
                    <a:lstStyle/>
                    <a:p>
                      <a:pPr algn="ctr" fontAlgn="ctr"/>
                      <a:r>
                        <a:rPr lang="en-US" sz="1800" u="none" strike="noStrike" dirty="0">
                          <a:effectLst/>
                          <a:latin typeface="Times New Roman" panose="02020603050405020304" pitchFamily="18" charset="0"/>
                          <a:cs typeface="Times New Roman" panose="02020603050405020304" pitchFamily="18" charset="0"/>
                        </a:rPr>
                        <a:t>Source</a:t>
                      </a:r>
                      <a:endParaRPr lang="en-US" sz="1800" b="0" i="0" u="none" strike="noStrike" dirty="0">
                        <a:solidFill>
                          <a:srgbClr val="FF0000"/>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1800" u="none" strike="noStrike">
                          <a:effectLst/>
                          <a:latin typeface="Times New Roman" panose="02020603050405020304" pitchFamily="18" charset="0"/>
                          <a:cs typeface="Times New Roman" panose="02020603050405020304" pitchFamily="18" charset="0"/>
                        </a:rPr>
                        <a:t>E</a:t>
                      </a:r>
                      <a:r>
                        <a:rPr lang="el-GR" sz="1800" u="none" strike="noStrike">
                          <a:effectLst/>
                          <a:latin typeface="Times New Roman" panose="02020603050405020304" pitchFamily="18" charset="0"/>
                          <a:cs typeface="Times New Roman" panose="02020603050405020304" pitchFamily="18" charset="0"/>
                        </a:rPr>
                        <a:t>γ (</a:t>
                      </a:r>
                      <a:r>
                        <a:rPr lang="en-US" sz="1800" u="none" strike="noStrike">
                          <a:effectLst/>
                          <a:latin typeface="Times New Roman" panose="02020603050405020304" pitchFamily="18" charset="0"/>
                          <a:cs typeface="Times New Roman" panose="02020603050405020304" pitchFamily="18" charset="0"/>
                        </a:rPr>
                        <a:t>keV)</a:t>
                      </a:r>
                      <a:endParaRPr lang="en-US" sz="1800" b="0" i="0" u="none" strike="noStrike">
                        <a:solidFill>
                          <a:srgbClr val="FF0000"/>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l-GR" sz="1800" u="none" strike="noStrike" dirty="0">
                          <a:effectLst/>
                          <a:latin typeface="Times New Roman" panose="02020603050405020304" pitchFamily="18" charset="0"/>
                          <a:cs typeface="Times New Roman" panose="02020603050405020304" pitchFamily="18" charset="0"/>
                        </a:rPr>
                        <a:t>σ</a:t>
                      </a:r>
                      <a:r>
                        <a:rPr lang="en-US" sz="1800" u="none" strike="noStrike" dirty="0">
                          <a:effectLst/>
                          <a:latin typeface="Times New Roman" panose="02020603050405020304" pitchFamily="18" charset="0"/>
                          <a:cs typeface="Times New Roman" panose="02020603050405020304" pitchFamily="18" charset="0"/>
                        </a:rPr>
                        <a:t>E</a:t>
                      </a:r>
                      <a:r>
                        <a:rPr lang="el-GR" sz="1800" u="none" strike="noStrike" dirty="0">
                          <a:effectLst/>
                          <a:latin typeface="Times New Roman" panose="02020603050405020304" pitchFamily="18" charset="0"/>
                          <a:cs typeface="Times New Roman" panose="02020603050405020304" pitchFamily="18" charset="0"/>
                        </a:rPr>
                        <a:t>γ</a:t>
                      </a:r>
                      <a:r>
                        <a:rPr lang="en-US" sz="1800" u="none" strike="noStrike" dirty="0">
                          <a:effectLst/>
                          <a:latin typeface="Times New Roman" panose="02020603050405020304" pitchFamily="18" charset="0"/>
                          <a:cs typeface="Times New Roman" panose="02020603050405020304" pitchFamily="18" charset="0"/>
                        </a:rPr>
                        <a:t> (keV)</a:t>
                      </a:r>
                      <a:endParaRPr lang="el-GR" sz="1800" b="0" i="0" u="none" strike="noStrike" dirty="0">
                        <a:solidFill>
                          <a:srgbClr val="FF0000"/>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endParaRPr lang="el-GR" sz="1800" b="0" i="0" u="none" strike="noStrike" dirty="0">
                        <a:solidFill>
                          <a:srgbClr val="FF0000"/>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844160373"/>
                  </a:ext>
                </a:extLst>
              </a:tr>
              <a:tr h="359465">
                <a:tc>
                  <a:txBody>
                    <a:bodyPr/>
                    <a:lstStyle/>
                    <a:p>
                      <a:pPr algn="ctr" fontAlgn="ctr"/>
                      <a:r>
                        <a:rPr lang="en-US" sz="1800" u="none" strike="noStrike">
                          <a:effectLst/>
                          <a:latin typeface="Times New Roman" panose="02020603050405020304" pitchFamily="18" charset="0"/>
                          <a:cs typeface="Times New Roman" panose="02020603050405020304" pitchFamily="18" charset="0"/>
                        </a:rPr>
                        <a:t>40K→40Ar</a:t>
                      </a:r>
                      <a:endParaRPr lang="en-US" sz="1800" b="0" i="0" u="none" strike="noStrike">
                        <a:solidFill>
                          <a:srgbClr val="FF0000"/>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1800" u="none" strike="noStrike">
                          <a:effectLst/>
                          <a:latin typeface="Times New Roman" panose="02020603050405020304" pitchFamily="18" charset="0"/>
                          <a:cs typeface="Times New Roman" panose="02020603050405020304" pitchFamily="18" charset="0"/>
                        </a:rPr>
                        <a:t>1460.820</a:t>
                      </a:r>
                      <a:endParaRPr lang="en-US" sz="1800" b="0" i="0" u="none" strike="noStrike">
                        <a:solidFill>
                          <a:srgbClr val="FF0000"/>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1800" u="none" strike="noStrike">
                          <a:effectLst/>
                          <a:latin typeface="Times New Roman" panose="02020603050405020304" pitchFamily="18" charset="0"/>
                          <a:cs typeface="Times New Roman" panose="02020603050405020304" pitchFamily="18" charset="0"/>
                        </a:rPr>
                        <a:t>0.005</a:t>
                      </a:r>
                      <a:endParaRPr lang="en-US" sz="1800" b="0" i="0" u="none" strike="noStrike">
                        <a:solidFill>
                          <a:srgbClr val="FF0000"/>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1800" b="0" i="0" u="none" strike="noStrike" dirty="0">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peak0</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931069178"/>
                  </a:ext>
                </a:extLst>
              </a:tr>
              <a:tr h="359465">
                <a:tc>
                  <a:txBody>
                    <a:bodyPr/>
                    <a:lstStyle/>
                    <a:p>
                      <a:pPr algn="ctr" fontAlgn="ctr"/>
                      <a:r>
                        <a:rPr lang="en-US" sz="1800" u="none" strike="noStrike" dirty="0">
                          <a:effectLst/>
                          <a:latin typeface="Times New Roman" panose="02020603050405020304" pitchFamily="18" charset="0"/>
                          <a:cs typeface="Times New Roman" panose="02020603050405020304" pitchFamily="18" charset="0"/>
                        </a:rPr>
                        <a:t>208Tl→208Pb</a:t>
                      </a:r>
                      <a:endParaRPr lang="en-US" sz="1800" b="0" i="0" u="none" strike="noStrike" dirty="0">
                        <a:solidFill>
                          <a:srgbClr val="FF0000"/>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1800" u="none" strike="noStrike">
                          <a:effectLst/>
                          <a:latin typeface="Times New Roman" panose="02020603050405020304" pitchFamily="18" charset="0"/>
                          <a:cs typeface="Times New Roman" panose="02020603050405020304" pitchFamily="18" charset="0"/>
                        </a:rPr>
                        <a:t>2614.511</a:t>
                      </a:r>
                      <a:endParaRPr lang="en-US" sz="1800" b="0" i="0" u="none" strike="noStrike">
                        <a:solidFill>
                          <a:srgbClr val="FF0000"/>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1800" u="none" strike="noStrike">
                          <a:effectLst/>
                          <a:latin typeface="Times New Roman" panose="02020603050405020304" pitchFamily="18" charset="0"/>
                          <a:cs typeface="Times New Roman" panose="02020603050405020304" pitchFamily="18" charset="0"/>
                        </a:rPr>
                        <a:t>0.010</a:t>
                      </a:r>
                      <a:endParaRPr lang="en-US" sz="1800" b="0" i="0" u="none" strike="noStrike">
                        <a:solidFill>
                          <a:srgbClr val="FF0000"/>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18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peak1</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4102312422"/>
                  </a:ext>
                </a:extLst>
              </a:tr>
              <a:tr h="359465">
                <a:tc>
                  <a:txBody>
                    <a:bodyPr/>
                    <a:lstStyle/>
                    <a:p>
                      <a:pPr algn="ctr" fontAlgn="ctr"/>
                      <a:r>
                        <a:rPr lang="en-US" sz="1800" u="none" strike="noStrike" dirty="0">
                          <a:effectLst/>
                          <a:latin typeface="Times New Roman" panose="02020603050405020304" pitchFamily="18" charset="0"/>
                          <a:cs typeface="Times New Roman" panose="02020603050405020304" pitchFamily="18" charset="0"/>
                        </a:rPr>
                        <a:t>152Eu→152Sm</a:t>
                      </a:r>
                      <a:endParaRPr lang="en-US" sz="1800" b="0" i="0" u="none" strike="noStrike" dirty="0">
                        <a:solidFill>
                          <a:srgbClr val="FF0000"/>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1800" u="none" strike="noStrike" dirty="0">
                          <a:effectLst/>
                          <a:latin typeface="Times New Roman" panose="02020603050405020304" pitchFamily="18" charset="0"/>
                          <a:cs typeface="Times New Roman" panose="02020603050405020304" pitchFamily="18" charset="0"/>
                        </a:rPr>
                        <a:t>121.7817</a:t>
                      </a:r>
                      <a:endParaRPr lang="en-US" sz="1800" b="0" i="0" u="none" strike="noStrike" dirty="0">
                        <a:solidFill>
                          <a:srgbClr val="FF0000"/>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1800" u="none" strike="noStrike" dirty="0">
                          <a:effectLst/>
                          <a:latin typeface="Times New Roman" panose="02020603050405020304" pitchFamily="18" charset="0"/>
                          <a:cs typeface="Times New Roman" panose="02020603050405020304" pitchFamily="18" charset="0"/>
                        </a:rPr>
                        <a:t>0.0003</a:t>
                      </a:r>
                      <a:endParaRPr lang="en-US" sz="1800" b="0" i="0" u="none" strike="noStrike" dirty="0">
                        <a:solidFill>
                          <a:srgbClr val="FF0000"/>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18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peak2</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157032394"/>
                  </a:ext>
                </a:extLst>
              </a:tr>
              <a:tr h="359465">
                <a:tc>
                  <a:txBody>
                    <a:bodyPr/>
                    <a:lstStyle/>
                    <a:p>
                      <a:pPr algn="ctr" fontAlgn="ctr"/>
                      <a:r>
                        <a:rPr lang="en-US" sz="1800" u="none" strike="noStrike" dirty="0">
                          <a:effectLst/>
                          <a:latin typeface="Times New Roman" panose="02020603050405020304" pitchFamily="18" charset="0"/>
                          <a:cs typeface="Times New Roman" panose="02020603050405020304" pitchFamily="18" charset="0"/>
                        </a:rPr>
                        <a:t>152Eu→152Sm</a:t>
                      </a:r>
                      <a:endParaRPr lang="en-US" sz="1800" b="0" i="0" u="none" strike="noStrike" dirty="0">
                        <a:solidFill>
                          <a:srgbClr val="FF0000"/>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1800" u="none" strike="noStrike">
                          <a:effectLst/>
                          <a:latin typeface="Times New Roman" panose="02020603050405020304" pitchFamily="18" charset="0"/>
                          <a:cs typeface="Times New Roman" panose="02020603050405020304" pitchFamily="18" charset="0"/>
                        </a:rPr>
                        <a:t>244.6974</a:t>
                      </a:r>
                      <a:endParaRPr lang="en-US" sz="1800" b="0" i="0" u="none" strike="noStrike">
                        <a:solidFill>
                          <a:srgbClr val="FF0000"/>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1800" u="none" strike="noStrike" dirty="0">
                          <a:effectLst/>
                          <a:latin typeface="Times New Roman" panose="02020603050405020304" pitchFamily="18" charset="0"/>
                          <a:cs typeface="Times New Roman" panose="02020603050405020304" pitchFamily="18" charset="0"/>
                        </a:rPr>
                        <a:t>0.0008</a:t>
                      </a:r>
                      <a:endParaRPr lang="en-US" sz="1800" b="0" i="0" u="none" strike="noStrike" dirty="0">
                        <a:solidFill>
                          <a:srgbClr val="FF0000"/>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18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peak3</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545118402"/>
                  </a:ext>
                </a:extLst>
              </a:tr>
              <a:tr h="359465">
                <a:tc>
                  <a:txBody>
                    <a:bodyPr/>
                    <a:lstStyle/>
                    <a:p>
                      <a:pPr algn="ctr" fontAlgn="ctr"/>
                      <a:r>
                        <a:rPr lang="en-US" sz="1800" u="none" strike="noStrike" dirty="0">
                          <a:effectLst/>
                          <a:latin typeface="Times New Roman" panose="02020603050405020304" pitchFamily="18" charset="0"/>
                          <a:cs typeface="Times New Roman" panose="02020603050405020304" pitchFamily="18" charset="0"/>
                        </a:rPr>
                        <a:t>152Eu→152Gd</a:t>
                      </a:r>
                      <a:endParaRPr lang="en-US" sz="1800" b="0" i="0" u="none" strike="noStrike" dirty="0">
                        <a:solidFill>
                          <a:srgbClr val="FF0000"/>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1800" u="none" strike="noStrike" dirty="0">
                          <a:effectLst/>
                          <a:latin typeface="Times New Roman" panose="02020603050405020304" pitchFamily="18" charset="0"/>
                          <a:cs typeface="Times New Roman" panose="02020603050405020304" pitchFamily="18" charset="0"/>
                        </a:rPr>
                        <a:t>344.2785</a:t>
                      </a:r>
                      <a:endParaRPr lang="en-US" sz="1800" b="0" i="0" u="none" strike="noStrike" dirty="0">
                        <a:solidFill>
                          <a:srgbClr val="FF0000"/>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1800" u="none" strike="noStrike" dirty="0">
                          <a:effectLst/>
                          <a:latin typeface="Times New Roman" panose="02020603050405020304" pitchFamily="18" charset="0"/>
                          <a:cs typeface="Times New Roman" panose="02020603050405020304" pitchFamily="18" charset="0"/>
                        </a:rPr>
                        <a:t>0.0012</a:t>
                      </a:r>
                      <a:endParaRPr lang="en-US" sz="1800" b="0" i="0" u="none" strike="noStrike" dirty="0">
                        <a:solidFill>
                          <a:srgbClr val="FF0000"/>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18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peak4</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775594022"/>
                  </a:ext>
                </a:extLst>
              </a:tr>
              <a:tr h="359465">
                <a:tc>
                  <a:txBody>
                    <a:bodyPr/>
                    <a:lstStyle/>
                    <a:p>
                      <a:pPr algn="ctr" fontAlgn="ctr"/>
                      <a:r>
                        <a:rPr lang="en-US" sz="1800" u="none" strike="noStrike" dirty="0">
                          <a:effectLst/>
                          <a:latin typeface="Times New Roman" panose="02020603050405020304" pitchFamily="18" charset="0"/>
                          <a:cs typeface="Times New Roman" panose="02020603050405020304" pitchFamily="18" charset="0"/>
                        </a:rPr>
                        <a:t>152Eu→152Gd</a:t>
                      </a:r>
                      <a:endParaRPr lang="en-US" sz="1800" b="0" i="0" u="none" strike="noStrike" dirty="0">
                        <a:solidFill>
                          <a:srgbClr val="FF0000"/>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1800" u="none" strike="noStrike">
                          <a:effectLst/>
                          <a:latin typeface="Times New Roman" panose="02020603050405020304" pitchFamily="18" charset="0"/>
                          <a:cs typeface="Times New Roman" panose="02020603050405020304" pitchFamily="18" charset="0"/>
                        </a:rPr>
                        <a:t>778.9045</a:t>
                      </a:r>
                      <a:endParaRPr lang="en-US" sz="1800" b="0" i="0" u="none" strike="noStrike">
                        <a:solidFill>
                          <a:srgbClr val="FF0000"/>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1800" u="none" strike="noStrike" dirty="0">
                          <a:effectLst/>
                          <a:latin typeface="Times New Roman" panose="02020603050405020304" pitchFamily="18" charset="0"/>
                          <a:cs typeface="Times New Roman" panose="02020603050405020304" pitchFamily="18" charset="0"/>
                        </a:rPr>
                        <a:t>0.0024</a:t>
                      </a:r>
                      <a:endParaRPr lang="en-US" sz="1800" b="0" i="0" u="none" strike="noStrike" dirty="0">
                        <a:solidFill>
                          <a:srgbClr val="FF0000"/>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18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peak5</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410957798"/>
                  </a:ext>
                </a:extLst>
              </a:tr>
              <a:tr h="359465">
                <a:tc>
                  <a:txBody>
                    <a:bodyPr/>
                    <a:lstStyle/>
                    <a:p>
                      <a:pPr algn="ctr" fontAlgn="ctr"/>
                      <a:r>
                        <a:rPr lang="en-US" sz="1800" u="none" strike="noStrike" dirty="0">
                          <a:effectLst/>
                          <a:latin typeface="Times New Roman" panose="02020603050405020304" pitchFamily="18" charset="0"/>
                          <a:cs typeface="Times New Roman" panose="02020603050405020304" pitchFamily="18" charset="0"/>
                        </a:rPr>
                        <a:t>152Eu→152Sm</a:t>
                      </a:r>
                      <a:endParaRPr lang="en-US" sz="1800" b="0" i="0" u="none" strike="noStrike" dirty="0">
                        <a:solidFill>
                          <a:srgbClr val="FF0000"/>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1800" u="none" strike="noStrike">
                          <a:effectLst/>
                          <a:latin typeface="Times New Roman" panose="02020603050405020304" pitchFamily="18" charset="0"/>
                          <a:cs typeface="Times New Roman" panose="02020603050405020304" pitchFamily="18" charset="0"/>
                        </a:rPr>
                        <a:t>964.057</a:t>
                      </a:r>
                      <a:endParaRPr lang="en-US" sz="1800" b="0" i="0" u="none" strike="noStrike">
                        <a:solidFill>
                          <a:srgbClr val="FF0000"/>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1800" u="none" strike="noStrike" dirty="0">
                          <a:effectLst/>
                          <a:latin typeface="Times New Roman" panose="02020603050405020304" pitchFamily="18" charset="0"/>
                          <a:cs typeface="Times New Roman" panose="02020603050405020304" pitchFamily="18" charset="0"/>
                        </a:rPr>
                        <a:t>0.005</a:t>
                      </a:r>
                      <a:endParaRPr lang="en-US" sz="1800" b="0" i="0" u="none" strike="noStrike" dirty="0">
                        <a:solidFill>
                          <a:srgbClr val="FF0000"/>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18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peak6</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563053475"/>
                  </a:ext>
                </a:extLst>
              </a:tr>
              <a:tr h="359465">
                <a:tc>
                  <a:txBody>
                    <a:bodyPr/>
                    <a:lstStyle/>
                    <a:p>
                      <a:pPr algn="ctr" fontAlgn="ctr"/>
                      <a:r>
                        <a:rPr lang="en-US" sz="1800" u="none" strike="noStrike" dirty="0">
                          <a:effectLst/>
                          <a:latin typeface="Times New Roman" panose="02020603050405020304" pitchFamily="18" charset="0"/>
                          <a:cs typeface="Times New Roman" panose="02020603050405020304" pitchFamily="18" charset="0"/>
                        </a:rPr>
                        <a:t>152Eu→152Sm</a:t>
                      </a:r>
                      <a:endParaRPr lang="en-US" sz="1800" b="0" i="0" u="none" strike="noStrike" dirty="0">
                        <a:solidFill>
                          <a:srgbClr val="FF0000"/>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1800" u="none" strike="noStrike" dirty="0">
                          <a:effectLst/>
                          <a:latin typeface="Times New Roman" panose="02020603050405020304" pitchFamily="18" charset="0"/>
                          <a:cs typeface="Times New Roman" panose="02020603050405020304" pitchFamily="18" charset="0"/>
                        </a:rPr>
                        <a:t>1408.013</a:t>
                      </a:r>
                      <a:endParaRPr lang="en-US" sz="1800" b="0" i="0" u="none" strike="noStrike" dirty="0">
                        <a:solidFill>
                          <a:srgbClr val="FF0000"/>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1800" u="none" strike="noStrike" dirty="0">
                          <a:effectLst/>
                          <a:latin typeface="Times New Roman" panose="02020603050405020304" pitchFamily="18" charset="0"/>
                          <a:cs typeface="Times New Roman" panose="02020603050405020304" pitchFamily="18" charset="0"/>
                        </a:rPr>
                        <a:t>0.003</a:t>
                      </a:r>
                      <a:endParaRPr lang="en-US" sz="1800" b="0" i="0" u="none" strike="noStrike" dirty="0">
                        <a:solidFill>
                          <a:srgbClr val="FF0000"/>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18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peak7</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3480455425"/>
                  </a:ext>
                </a:extLst>
              </a:tr>
              <a:tr h="359465">
                <a:tc>
                  <a:txBody>
                    <a:bodyPr/>
                    <a:lstStyle/>
                    <a:p>
                      <a:pPr algn="ctr" fontAlgn="ctr"/>
                      <a:r>
                        <a:rPr lang="en-US" sz="1800" u="none" strike="noStrike" dirty="0">
                          <a:effectLst/>
                          <a:latin typeface="Times New Roman" panose="02020603050405020304" pitchFamily="18" charset="0"/>
                          <a:cs typeface="Times New Roman" panose="02020603050405020304" pitchFamily="18" charset="0"/>
                        </a:rPr>
                        <a:t>214Pb→214Bi</a:t>
                      </a:r>
                      <a:endParaRPr lang="en-US" sz="1800" b="0" i="0" u="none" strike="noStrike" dirty="0">
                        <a:solidFill>
                          <a:srgbClr val="FF0000"/>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1800" u="none" strike="noStrike" dirty="0">
                          <a:effectLst/>
                          <a:latin typeface="Times New Roman" panose="02020603050405020304" pitchFamily="18" charset="0"/>
                          <a:cs typeface="Times New Roman" panose="02020603050405020304" pitchFamily="18" charset="0"/>
                        </a:rPr>
                        <a:t>351.9320</a:t>
                      </a:r>
                      <a:endParaRPr lang="en-US" sz="1800" b="0" i="0" u="none" strike="noStrike" dirty="0">
                        <a:solidFill>
                          <a:srgbClr val="FF0000"/>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1800" u="none" strike="noStrike">
                          <a:effectLst/>
                          <a:latin typeface="Times New Roman" panose="02020603050405020304" pitchFamily="18" charset="0"/>
                          <a:cs typeface="Times New Roman" panose="02020603050405020304" pitchFamily="18" charset="0"/>
                        </a:rPr>
                        <a:t>0.0021</a:t>
                      </a:r>
                      <a:endParaRPr lang="en-US" sz="1800" b="0" i="0" u="none" strike="noStrike">
                        <a:solidFill>
                          <a:srgbClr val="FF0000"/>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18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peak8</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3472233368"/>
                  </a:ext>
                </a:extLst>
              </a:tr>
              <a:tr h="359465">
                <a:tc>
                  <a:txBody>
                    <a:bodyPr/>
                    <a:lstStyle/>
                    <a:p>
                      <a:pPr algn="ctr" fontAlgn="ctr"/>
                      <a:r>
                        <a:rPr lang="en-US" sz="1800" u="none" strike="noStrike" dirty="0">
                          <a:effectLst/>
                          <a:latin typeface="Times New Roman" panose="02020603050405020304" pitchFamily="18" charset="0"/>
                          <a:cs typeface="Times New Roman" panose="02020603050405020304" pitchFamily="18" charset="0"/>
                        </a:rPr>
                        <a:t>214Bi→214Po</a:t>
                      </a:r>
                      <a:endParaRPr lang="en-US" sz="1800" b="0" i="0" u="none" strike="noStrike" dirty="0">
                        <a:solidFill>
                          <a:srgbClr val="FF0000"/>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1800" u="none" strike="noStrike">
                          <a:effectLst/>
                          <a:latin typeface="Times New Roman" panose="02020603050405020304" pitchFamily="18" charset="0"/>
                          <a:cs typeface="Times New Roman" panose="02020603050405020304" pitchFamily="18" charset="0"/>
                        </a:rPr>
                        <a:t>609.321</a:t>
                      </a:r>
                      <a:endParaRPr lang="en-US" sz="1800" b="0" i="0" u="none" strike="noStrike">
                        <a:solidFill>
                          <a:srgbClr val="FF0000"/>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1800" u="none" strike="noStrike">
                          <a:effectLst/>
                          <a:latin typeface="Times New Roman" panose="02020603050405020304" pitchFamily="18" charset="0"/>
                          <a:cs typeface="Times New Roman" panose="02020603050405020304" pitchFamily="18" charset="0"/>
                        </a:rPr>
                        <a:t>0.007</a:t>
                      </a:r>
                      <a:endParaRPr lang="en-US" sz="1800" b="0" i="0" u="none" strike="noStrike">
                        <a:solidFill>
                          <a:srgbClr val="FF0000"/>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18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peak9</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3325729719"/>
                  </a:ext>
                </a:extLst>
              </a:tr>
              <a:tr h="359465">
                <a:tc>
                  <a:txBody>
                    <a:bodyPr/>
                    <a:lstStyle/>
                    <a:p>
                      <a:pPr algn="ctr" fontAlgn="ctr"/>
                      <a:r>
                        <a:rPr lang="en-US" sz="1800" u="none" strike="noStrike" dirty="0">
                          <a:effectLst/>
                          <a:latin typeface="Times New Roman" panose="02020603050405020304" pitchFamily="18" charset="0"/>
                          <a:cs typeface="Times New Roman" panose="02020603050405020304" pitchFamily="18" charset="0"/>
                        </a:rPr>
                        <a:t>214Bi→214Po</a:t>
                      </a:r>
                      <a:endParaRPr lang="en-US" sz="1800" b="0" i="0" u="none" strike="noStrike" dirty="0">
                        <a:solidFill>
                          <a:srgbClr val="FF0000"/>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1800" u="none" strike="noStrike">
                          <a:effectLst/>
                          <a:latin typeface="Times New Roman" panose="02020603050405020304" pitchFamily="18" charset="0"/>
                          <a:cs typeface="Times New Roman" panose="02020603050405020304" pitchFamily="18" charset="0"/>
                        </a:rPr>
                        <a:t>1120.294</a:t>
                      </a:r>
                      <a:endParaRPr lang="en-US" sz="1800" b="0" i="0" u="none" strike="noStrike">
                        <a:solidFill>
                          <a:srgbClr val="FF0000"/>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1800" u="none" strike="noStrike">
                          <a:effectLst/>
                          <a:latin typeface="Times New Roman" panose="02020603050405020304" pitchFamily="18" charset="0"/>
                          <a:cs typeface="Times New Roman" panose="02020603050405020304" pitchFamily="18" charset="0"/>
                        </a:rPr>
                        <a:t>0.006</a:t>
                      </a:r>
                      <a:endParaRPr lang="en-US" sz="1800" b="0" i="0" u="none" strike="noStrike">
                        <a:solidFill>
                          <a:srgbClr val="FF0000"/>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18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peak10</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201579748"/>
                  </a:ext>
                </a:extLst>
              </a:tr>
              <a:tr h="359465">
                <a:tc>
                  <a:txBody>
                    <a:bodyPr/>
                    <a:lstStyle/>
                    <a:p>
                      <a:pPr algn="ctr" fontAlgn="ctr"/>
                      <a:r>
                        <a:rPr lang="en-US" sz="1800" u="none" strike="noStrike" dirty="0">
                          <a:effectLst/>
                          <a:latin typeface="Times New Roman" panose="02020603050405020304" pitchFamily="18" charset="0"/>
                          <a:cs typeface="Times New Roman" panose="02020603050405020304" pitchFamily="18" charset="0"/>
                        </a:rPr>
                        <a:t>214Bi→214Po</a:t>
                      </a:r>
                      <a:endParaRPr lang="en-US" sz="1800" b="0" i="0" u="none" strike="noStrike" dirty="0">
                        <a:solidFill>
                          <a:srgbClr val="FF0000"/>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1800" u="none" strike="noStrike">
                          <a:effectLst/>
                          <a:latin typeface="Times New Roman" panose="02020603050405020304" pitchFamily="18" charset="0"/>
                          <a:cs typeface="Times New Roman" panose="02020603050405020304" pitchFamily="18" charset="0"/>
                        </a:rPr>
                        <a:t>1764.491</a:t>
                      </a:r>
                      <a:endParaRPr lang="en-US" sz="1800" b="0" i="0" u="none" strike="noStrike">
                        <a:solidFill>
                          <a:srgbClr val="FF0000"/>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1800" u="none" strike="noStrike">
                          <a:effectLst/>
                          <a:latin typeface="Times New Roman" panose="02020603050405020304" pitchFamily="18" charset="0"/>
                          <a:cs typeface="Times New Roman" panose="02020603050405020304" pitchFamily="18" charset="0"/>
                        </a:rPr>
                        <a:t>0.014</a:t>
                      </a:r>
                      <a:endParaRPr lang="en-US" sz="1800" b="0" i="0" u="none" strike="noStrike">
                        <a:solidFill>
                          <a:srgbClr val="FF0000"/>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18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peak11</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4323569"/>
                  </a:ext>
                </a:extLst>
              </a:tr>
              <a:tr h="359465">
                <a:tc>
                  <a:txBody>
                    <a:bodyPr/>
                    <a:lstStyle/>
                    <a:p>
                      <a:pPr algn="ctr" fontAlgn="ctr"/>
                      <a:r>
                        <a:rPr lang="en-US" sz="1800" u="none" strike="noStrike" dirty="0">
                          <a:effectLst/>
                          <a:latin typeface="Times New Roman" panose="02020603050405020304" pitchFamily="18" charset="0"/>
                          <a:cs typeface="Times New Roman" panose="02020603050405020304" pitchFamily="18" charset="0"/>
                        </a:rPr>
                        <a:t>214Bi→214Po</a:t>
                      </a:r>
                      <a:endParaRPr lang="en-US" sz="1800" b="0" i="0" u="none" strike="noStrike" dirty="0">
                        <a:solidFill>
                          <a:srgbClr val="FF0000"/>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1800" u="none" strike="noStrike">
                          <a:effectLst/>
                          <a:latin typeface="Times New Roman" panose="02020603050405020304" pitchFamily="18" charset="0"/>
                          <a:cs typeface="Times New Roman" panose="02020603050405020304" pitchFamily="18" charset="0"/>
                        </a:rPr>
                        <a:t>2204.10</a:t>
                      </a:r>
                      <a:endParaRPr lang="en-US" sz="1800" b="0" i="0" u="none" strike="noStrike">
                        <a:solidFill>
                          <a:srgbClr val="FF0000"/>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1800" u="none" strike="noStrike">
                          <a:effectLst/>
                          <a:latin typeface="Times New Roman" panose="02020603050405020304" pitchFamily="18" charset="0"/>
                          <a:cs typeface="Times New Roman" panose="02020603050405020304" pitchFamily="18" charset="0"/>
                        </a:rPr>
                        <a:t>0.04</a:t>
                      </a:r>
                      <a:endParaRPr lang="en-US" sz="1800" b="0" i="0" u="none" strike="noStrike">
                        <a:solidFill>
                          <a:srgbClr val="FF0000"/>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18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peak12</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637161026"/>
                  </a:ext>
                </a:extLst>
              </a:tr>
              <a:tr h="359465">
                <a:tc>
                  <a:txBody>
                    <a:bodyPr/>
                    <a:lstStyle/>
                    <a:p>
                      <a:pPr algn="ctr" fontAlgn="ctr"/>
                      <a:r>
                        <a:rPr lang="en-US" sz="1800" u="none" strike="noStrike" dirty="0">
                          <a:effectLst/>
                          <a:latin typeface="Times New Roman" panose="02020603050405020304" pitchFamily="18" charset="0"/>
                          <a:cs typeface="Times New Roman" panose="02020603050405020304" pitchFamily="18" charset="0"/>
                        </a:rPr>
                        <a:t>214Bi→214Po</a:t>
                      </a:r>
                      <a:endParaRPr lang="en-US" sz="1800" b="0" i="0" u="none" strike="noStrike" dirty="0">
                        <a:solidFill>
                          <a:srgbClr val="FF0000"/>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1800" u="none" strike="noStrike">
                          <a:effectLst/>
                          <a:latin typeface="Times New Roman" panose="02020603050405020304" pitchFamily="18" charset="0"/>
                          <a:cs typeface="Times New Roman" panose="02020603050405020304" pitchFamily="18" charset="0"/>
                        </a:rPr>
                        <a:t>2447.69</a:t>
                      </a:r>
                      <a:endParaRPr lang="en-US" sz="1800" b="0" i="0" u="none" strike="noStrike">
                        <a:solidFill>
                          <a:srgbClr val="FF0000"/>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1800" u="none" strike="noStrike" dirty="0">
                          <a:effectLst/>
                          <a:latin typeface="Times New Roman" panose="02020603050405020304" pitchFamily="18" charset="0"/>
                          <a:cs typeface="Times New Roman" panose="02020603050405020304" pitchFamily="18" charset="0"/>
                        </a:rPr>
                        <a:t>0.03</a:t>
                      </a:r>
                      <a:endParaRPr lang="en-US" sz="1800" b="0" i="0" u="none" strike="noStrike" dirty="0">
                        <a:solidFill>
                          <a:srgbClr val="FF0000"/>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1800" b="0" i="0" u="none" strike="noStrike" dirty="0">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peak13</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3998969492"/>
                  </a:ext>
                </a:extLst>
              </a:tr>
            </a:tbl>
          </a:graphicData>
        </a:graphic>
      </p:graphicFrame>
    </p:spTree>
    <p:extLst>
      <p:ext uri="{BB962C8B-B14F-4D97-AF65-F5344CB8AC3E}">
        <p14:creationId xmlns:p14="http://schemas.microsoft.com/office/powerpoint/2010/main" val="1549329742"/>
      </p:ext>
    </p:extLst>
  </p:cSld>
  <p:clrMapOvr>
    <a:masterClrMapping/>
  </p:clrMapOvr>
</p:sld>
</file>

<file path=ppt/slides/slide5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Table 3">
            <a:extLst>
              <a:ext uri="{FF2B5EF4-FFF2-40B4-BE49-F238E27FC236}">
                <a16:creationId xmlns:a16="http://schemas.microsoft.com/office/drawing/2014/main" id="{F92E98CE-165D-43D9-BBFA-172F5B6EAD05}"/>
              </a:ext>
            </a:extLst>
          </p:cNvPr>
          <p:cNvGraphicFramePr>
            <a:graphicFrameLocks noGrp="1"/>
          </p:cNvGraphicFramePr>
          <p:nvPr/>
        </p:nvGraphicFramePr>
        <p:xfrm>
          <a:off x="246283" y="142684"/>
          <a:ext cx="8211917" cy="5691588"/>
        </p:xfrm>
        <a:graphic>
          <a:graphicData uri="http://schemas.openxmlformats.org/drawingml/2006/table">
            <a:tbl>
              <a:tblPr firstRow="1" firstCol="1" bandRow="1"/>
              <a:tblGrid>
                <a:gridCol w="2731015">
                  <a:extLst>
                    <a:ext uri="{9D8B030D-6E8A-4147-A177-3AD203B41FA5}">
                      <a16:colId xmlns:a16="http://schemas.microsoft.com/office/drawing/2014/main" val="3569817328"/>
                    </a:ext>
                  </a:extLst>
                </a:gridCol>
                <a:gridCol w="1509659">
                  <a:extLst>
                    <a:ext uri="{9D8B030D-6E8A-4147-A177-3AD203B41FA5}">
                      <a16:colId xmlns:a16="http://schemas.microsoft.com/office/drawing/2014/main" val="1420169194"/>
                    </a:ext>
                  </a:extLst>
                </a:gridCol>
                <a:gridCol w="1354500">
                  <a:extLst>
                    <a:ext uri="{9D8B030D-6E8A-4147-A177-3AD203B41FA5}">
                      <a16:colId xmlns:a16="http://schemas.microsoft.com/office/drawing/2014/main" val="1216177519"/>
                    </a:ext>
                  </a:extLst>
                </a:gridCol>
                <a:gridCol w="2616743">
                  <a:extLst>
                    <a:ext uri="{9D8B030D-6E8A-4147-A177-3AD203B41FA5}">
                      <a16:colId xmlns:a16="http://schemas.microsoft.com/office/drawing/2014/main" val="3354834521"/>
                    </a:ext>
                  </a:extLst>
                </a:gridCol>
              </a:tblGrid>
              <a:tr h="406542">
                <a:tc>
                  <a:txBody>
                    <a:bodyPr/>
                    <a:lstStyle/>
                    <a:p>
                      <a:pPr marL="0" marR="0" algn="ctr">
                        <a:lnSpc>
                          <a:spcPct val="100000"/>
                        </a:lnSpc>
                        <a:spcBef>
                          <a:spcPts val="0"/>
                        </a:spcBef>
                        <a:spcAft>
                          <a:spcPts val="0"/>
                        </a:spcAft>
                      </a:pPr>
                      <a:r>
                        <a:rPr lang="en-US" sz="1800" kern="100" dirty="0">
                          <a:effectLst/>
                          <a:latin typeface="Times New Roman" panose="02020603050405020304" pitchFamily="18" charset="0"/>
                          <a:ea typeface="宋体" panose="02010600030101010101" pitchFamily="2" charset="-122"/>
                        </a:rPr>
                        <a:t>Source</a:t>
                      </a:r>
                      <a:endParaRPr lang="en-US" sz="1400" kern="100" dirty="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gn="ctr">
                        <a:lnSpc>
                          <a:spcPct val="100000"/>
                        </a:lnSpc>
                        <a:spcBef>
                          <a:spcPts val="0"/>
                        </a:spcBef>
                        <a:spcAft>
                          <a:spcPts val="0"/>
                        </a:spcAft>
                      </a:pPr>
                      <a:r>
                        <a:rPr lang="en-US" sz="1800" i="1" kern="100">
                          <a:effectLst/>
                          <a:latin typeface="Times New Roman" panose="02020603050405020304" pitchFamily="18" charset="0"/>
                          <a:ea typeface="宋体" panose="02010600030101010101" pitchFamily="2" charset="-122"/>
                        </a:rPr>
                        <a:t>E</a:t>
                      </a:r>
                      <a:r>
                        <a:rPr lang="en-US" sz="1800" i="1" kern="100" baseline="-25000">
                          <a:effectLst/>
                          <a:latin typeface="Times New Roman" panose="02020603050405020304" pitchFamily="18" charset="0"/>
                          <a:ea typeface="宋体" panose="02010600030101010101" pitchFamily="2" charset="-122"/>
                        </a:rPr>
                        <a:t>γ</a:t>
                      </a:r>
                      <a:r>
                        <a:rPr lang="en-US" sz="1800" kern="100">
                          <a:effectLst/>
                          <a:latin typeface="Times New Roman" panose="02020603050405020304" pitchFamily="18" charset="0"/>
                          <a:ea typeface="宋体" panose="02010600030101010101" pitchFamily="2" charset="-122"/>
                        </a:rPr>
                        <a:t> (keV)</a:t>
                      </a:r>
                      <a:endParaRPr lang="en-US" sz="140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gn="ctr">
                        <a:lnSpc>
                          <a:spcPct val="100000"/>
                        </a:lnSpc>
                        <a:spcBef>
                          <a:spcPts val="0"/>
                        </a:spcBef>
                        <a:spcAft>
                          <a:spcPts val="0"/>
                        </a:spcAft>
                      </a:pPr>
                      <a:r>
                        <a:rPr lang="en-US" sz="1800" i="1" kern="100">
                          <a:effectLst/>
                          <a:latin typeface="Times New Roman" panose="02020603050405020304" pitchFamily="18" charset="0"/>
                          <a:ea typeface="宋体" panose="02010600030101010101" pitchFamily="2" charset="-122"/>
                        </a:rPr>
                        <a:t>σE</a:t>
                      </a:r>
                      <a:r>
                        <a:rPr lang="en-US" sz="1800" i="1" kern="100" baseline="-25000">
                          <a:effectLst/>
                          <a:latin typeface="Times New Roman" panose="02020603050405020304" pitchFamily="18" charset="0"/>
                          <a:ea typeface="宋体" panose="02010600030101010101" pitchFamily="2" charset="-122"/>
                        </a:rPr>
                        <a:t>γ</a:t>
                      </a:r>
                      <a:r>
                        <a:rPr lang="en-US" sz="1800" kern="100">
                          <a:effectLst/>
                          <a:latin typeface="Times New Roman" panose="02020603050405020304" pitchFamily="18" charset="0"/>
                          <a:ea typeface="宋体" panose="02010600030101010101" pitchFamily="2" charset="-122"/>
                        </a:rPr>
                        <a:t> (keV)</a:t>
                      </a:r>
                      <a:endParaRPr lang="en-US" sz="140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gn="ctr">
                        <a:lnSpc>
                          <a:spcPct val="100000"/>
                        </a:lnSpc>
                        <a:spcBef>
                          <a:spcPts val="0"/>
                        </a:spcBef>
                        <a:spcAft>
                          <a:spcPts val="0"/>
                        </a:spcAft>
                      </a:pPr>
                      <a:r>
                        <a:rPr lang="en-US" sz="1800" i="1" kern="100">
                          <a:effectLst/>
                          <a:latin typeface="Times New Roman" panose="02020603050405020304" pitchFamily="18" charset="0"/>
                          <a:ea typeface="宋体" panose="02010600030101010101" pitchFamily="2" charset="-122"/>
                        </a:rPr>
                        <a:t>E</a:t>
                      </a:r>
                      <a:r>
                        <a:rPr lang="en-US" sz="1800" i="1" kern="100" baseline="-25000">
                          <a:effectLst/>
                          <a:latin typeface="Times New Roman" panose="02020603050405020304" pitchFamily="18" charset="0"/>
                          <a:ea typeface="宋体" panose="02010600030101010101" pitchFamily="2" charset="-122"/>
                        </a:rPr>
                        <a:t>i</a:t>
                      </a:r>
                      <a:r>
                        <a:rPr lang="en-US" sz="1800" kern="100">
                          <a:effectLst/>
                          <a:latin typeface="Times New Roman" panose="02020603050405020304" pitchFamily="18" charset="0"/>
                          <a:ea typeface="宋体" panose="02010600030101010101" pitchFamily="2" charset="-122"/>
                        </a:rPr>
                        <a:t> → </a:t>
                      </a:r>
                      <a:r>
                        <a:rPr lang="en-US" sz="1800" i="1" kern="100">
                          <a:effectLst/>
                          <a:latin typeface="Times New Roman" panose="02020603050405020304" pitchFamily="18" charset="0"/>
                          <a:ea typeface="宋体" panose="02010600030101010101" pitchFamily="2" charset="-122"/>
                        </a:rPr>
                        <a:t>E</a:t>
                      </a:r>
                      <a:r>
                        <a:rPr lang="en-US" sz="1800" i="1" kern="100" baseline="-25000">
                          <a:effectLst/>
                          <a:latin typeface="Times New Roman" panose="02020603050405020304" pitchFamily="18" charset="0"/>
                          <a:ea typeface="宋体" panose="02010600030101010101" pitchFamily="2" charset="-122"/>
                        </a:rPr>
                        <a:t>f</a:t>
                      </a:r>
                      <a:r>
                        <a:rPr lang="en-US" sz="1800" kern="100">
                          <a:effectLst/>
                          <a:latin typeface="Times New Roman" panose="02020603050405020304" pitchFamily="18" charset="0"/>
                          <a:ea typeface="宋体" panose="02010600030101010101" pitchFamily="2" charset="-122"/>
                        </a:rPr>
                        <a:t> (keV)</a:t>
                      </a:r>
                      <a:endParaRPr lang="en-US" sz="140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078270466"/>
                  </a:ext>
                </a:extLst>
              </a:tr>
              <a:tr h="406542">
                <a:tc>
                  <a:txBody>
                    <a:bodyPr/>
                    <a:lstStyle/>
                    <a:p>
                      <a:pPr marL="0" marR="0" algn="ctr">
                        <a:lnSpc>
                          <a:spcPct val="100000"/>
                        </a:lnSpc>
                        <a:spcBef>
                          <a:spcPts val="0"/>
                        </a:spcBef>
                        <a:spcAft>
                          <a:spcPts val="0"/>
                        </a:spcAft>
                      </a:pPr>
                      <a:r>
                        <a:rPr lang="en-US" sz="1800" kern="100" baseline="30000" dirty="0">
                          <a:effectLst/>
                          <a:latin typeface="Times New Roman" panose="02020603050405020304" pitchFamily="18" charset="0"/>
                          <a:ea typeface="宋体" panose="02010600030101010101" pitchFamily="2" charset="-122"/>
                        </a:rPr>
                        <a:t>152</a:t>
                      </a:r>
                      <a:r>
                        <a:rPr lang="en-US" sz="1800" kern="100" dirty="0">
                          <a:effectLst/>
                          <a:latin typeface="Times New Roman" panose="02020603050405020304" pitchFamily="18" charset="0"/>
                          <a:ea typeface="宋体" panose="02010600030101010101" pitchFamily="2" charset="-122"/>
                        </a:rPr>
                        <a:t>Eu–EC→</a:t>
                      </a:r>
                      <a:r>
                        <a:rPr lang="en-US" sz="1800" kern="100" baseline="30000" dirty="0">
                          <a:effectLst/>
                          <a:latin typeface="Times New Roman" panose="02020603050405020304" pitchFamily="18" charset="0"/>
                          <a:ea typeface="宋体" panose="02010600030101010101" pitchFamily="2" charset="-122"/>
                        </a:rPr>
                        <a:t>152</a:t>
                      </a:r>
                      <a:r>
                        <a:rPr lang="en-US" sz="1800" kern="100" dirty="0">
                          <a:effectLst/>
                          <a:latin typeface="Times New Roman" panose="02020603050405020304" pitchFamily="18" charset="0"/>
                          <a:ea typeface="宋体" panose="02010600030101010101" pitchFamily="2" charset="-122"/>
                        </a:rPr>
                        <a:t>Sm</a:t>
                      </a:r>
                      <a:endParaRPr lang="en-US" sz="1400" kern="100" dirty="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gn="ctr">
                        <a:lnSpc>
                          <a:spcPct val="100000"/>
                        </a:lnSpc>
                        <a:spcBef>
                          <a:spcPts val="0"/>
                        </a:spcBef>
                        <a:spcAft>
                          <a:spcPts val="0"/>
                        </a:spcAft>
                      </a:pPr>
                      <a:r>
                        <a:rPr lang="en-US" sz="1800" kern="100">
                          <a:effectLst/>
                          <a:latin typeface="Times New Roman" panose="02020603050405020304" pitchFamily="18" charset="0"/>
                          <a:ea typeface="宋体" panose="02010600030101010101" pitchFamily="2" charset="-122"/>
                        </a:rPr>
                        <a:t>121.7817</a:t>
                      </a:r>
                      <a:endParaRPr lang="en-US" sz="140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gn="ctr">
                        <a:lnSpc>
                          <a:spcPct val="100000"/>
                        </a:lnSpc>
                        <a:spcBef>
                          <a:spcPts val="0"/>
                        </a:spcBef>
                        <a:spcAft>
                          <a:spcPts val="0"/>
                        </a:spcAft>
                      </a:pPr>
                      <a:r>
                        <a:rPr lang="en-US" sz="1800" kern="100">
                          <a:effectLst/>
                          <a:latin typeface="Times New Roman" panose="02020603050405020304" pitchFamily="18" charset="0"/>
                          <a:ea typeface="宋体" panose="02010600030101010101" pitchFamily="2" charset="-122"/>
                        </a:rPr>
                        <a:t>0.0003</a:t>
                      </a:r>
                      <a:endParaRPr lang="en-US" sz="140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gn="ctr">
                        <a:lnSpc>
                          <a:spcPct val="100000"/>
                        </a:lnSpc>
                        <a:spcBef>
                          <a:spcPts val="0"/>
                        </a:spcBef>
                        <a:spcAft>
                          <a:spcPts val="0"/>
                        </a:spcAft>
                      </a:pPr>
                      <a:r>
                        <a:rPr lang="en-US" sz="1800" kern="100">
                          <a:effectLst/>
                          <a:latin typeface="Times New Roman" panose="02020603050405020304" pitchFamily="18" charset="0"/>
                          <a:ea typeface="宋体" panose="02010600030101010101" pitchFamily="2" charset="-122"/>
                        </a:rPr>
                        <a:t>121.7818→0</a:t>
                      </a:r>
                      <a:endParaRPr lang="en-US" sz="140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172114560"/>
                  </a:ext>
                </a:extLst>
              </a:tr>
              <a:tr h="406542">
                <a:tc>
                  <a:txBody>
                    <a:bodyPr/>
                    <a:lstStyle/>
                    <a:p>
                      <a:pPr marL="0" marR="0" algn="ctr">
                        <a:lnSpc>
                          <a:spcPct val="100000"/>
                        </a:lnSpc>
                        <a:spcBef>
                          <a:spcPts val="0"/>
                        </a:spcBef>
                        <a:spcAft>
                          <a:spcPts val="0"/>
                        </a:spcAft>
                      </a:pPr>
                      <a:r>
                        <a:rPr lang="en-US" sz="1800" kern="100" baseline="30000" dirty="0">
                          <a:effectLst/>
                          <a:latin typeface="Times New Roman" panose="02020603050405020304" pitchFamily="18" charset="0"/>
                          <a:ea typeface="宋体" panose="02010600030101010101" pitchFamily="2" charset="-122"/>
                        </a:rPr>
                        <a:t>152</a:t>
                      </a:r>
                      <a:r>
                        <a:rPr lang="en-US" sz="1800" kern="100" dirty="0">
                          <a:effectLst/>
                          <a:latin typeface="Times New Roman" panose="02020603050405020304" pitchFamily="18" charset="0"/>
                          <a:ea typeface="宋体" panose="02010600030101010101" pitchFamily="2" charset="-122"/>
                        </a:rPr>
                        <a:t>Eu–EC→</a:t>
                      </a:r>
                      <a:r>
                        <a:rPr lang="en-US" sz="1800" kern="100" baseline="30000" dirty="0">
                          <a:effectLst/>
                          <a:latin typeface="Times New Roman" panose="02020603050405020304" pitchFamily="18" charset="0"/>
                          <a:ea typeface="宋体" panose="02010600030101010101" pitchFamily="2" charset="-122"/>
                        </a:rPr>
                        <a:t>152</a:t>
                      </a:r>
                      <a:r>
                        <a:rPr lang="en-US" sz="1800" kern="100" dirty="0">
                          <a:effectLst/>
                          <a:latin typeface="Times New Roman" panose="02020603050405020304" pitchFamily="18" charset="0"/>
                          <a:ea typeface="宋体" panose="02010600030101010101" pitchFamily="2" charset="-122"/>
                        </a:rPr>
                        <a:t>Sm</a:t>
                      </a:r>
                      <a:endParaRPr lang="en-US" sz="1400" kern="100" dirty="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gn="ctr">
                        <a:lnSpc>
                          <a:spcPct val="100000"/>
                        </a:lnSpc>
                        <a:spcBef>
                          <a:spcPts val="0"/>
                        </a:spcBef>
                        <a:spcAft>
                          <a:spcPts val="0"/>
                        </a:spcAft>
                      </a:pPr>
                      <a:r>
                        <a:rPr lang="en-US" sz="1800" kern="100" dirty="0">
                          <a:effectLst/>
                          <a:latin typeface="Times New Roman" panose="02020603050405020304" pitchFamily="18" charset="0"/>
                          <a:ea typeface="宋体" panose="02010600030101010101" pitchFamily="2" charset="-122"/>
                        </a:rPr>
                        <a:t>244.6974</a:t>
                      </a:r>
                      <a:endParaRPr lang="en-US" sz="1400" kern="100" dirty="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gn="ctr">
                        <a:lnSpc>
                          <a:spcPct val="100000"/>
                        </a:lnSpc>
                        <a:spcBef>
                          <a:spcPts val="0"/>
                        </a:spcBef>
                        <a:spcAft>
                          <a:spcPts val="0"/>
                        </a:spcAft>
                      </a:pPr>
                      <a:r>
                        <a:rPr lang="en-US" sz="1800" kern="100">
                          <a:effectLst/>
                          <a:latin typeface="Times New Roman" panose="02020603050405020304" pitchFamily="18" charset="0"/>
                          <a:ea typeface="宋体" panose="02010600030101010101" pitchFamily="2" charset="-122"/>
                        </a:rPr>
                        <a:t>0.0008</a:t>
                      </a:r>
                      <a:endParaRPr lang="en-US" sz="140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gn="ctr">
                        <a:lnSpc>
                          <a:spcPct val="100000"/>
                        </a:lnSpc>
                        <a:spcBef>
                          <a:spcPts val="0"/>
                        </a:spcBef>
                        <a:spcAft>
                          <a:spcPts val="0"/>
                        </a:spcAft>
                      </a:pPr>
                      <a:r>
                        <a:rPr lang="en-US" sz="1800" kern="100">
                          <a:effectLst/>
                          <a:latin typeface="Times New Roman" panose="02020603050405020304" pitchFamily="18" charset="0"/>
                          <a:ea typeface="宋体" panose="02010600030101010101" pitchFamily="2" charset="-122"/>
                        </a:rPr>
                        <a:t>366.4795→121.7818</a:t>
                      </a:r>
                      <a:endParaRPr lang="en-US" sz="140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259556317"/>
                  </a:ext>
                </a:extLst>
              </a:tr>
              <a:tr h="406542">
                <a:tc>
                  <a:txBody>
                    <a:bodyPr/>
                    <a:lstStyle/>
                    <a:p>
                      <a:pPr marL="0" marR="0" algn="ctr">
                        <a:lnSpc>
                          <a:spcPct val="100000"/>
                        </a:lnSpc>
                        <a:spcBef>
                          <a:spcPts val="0"/>
                        </a:spcBef>
                        <a:spcAft>
                          <a:spcPts val="0"/>
                        </a:spcAft>
                      </a:pPr>
                      <a:r>
                        <a:rPr lang="en-US" sz="1800" kern="100" baseline="30000" dirty="0">
                          <a:effectLst/>
                          <a:latin typeface="Times New Roman" panose="02020603050405020304" pitchFamily="18" charset="0"/>
                          <a:ea typeface="宋体" panose="02010600030101010101" pitchFamily="2" charset="-122"/>
                        </a:rPr>
                        <a:t>152</a:t>
                      </a:r>
                      <a:r>
                        <a:rPr lang="en-US" sz="1800" kern="100" dirty="0">
                          <a:effectLst/>
                          <a:latin typeface="Times New Roman" panose="02020603050405020304" pitchFamily="18" charset="0"/>
                          <a:ea typeface="宋体" panose="02010600030101010101" pitchFamily="2" charset="-122"/>
                        </a:rPr>
                        <a:t>Eu–</a:t>
                      </a:r>
                      <a:r>
                        <a:rPr lang="en-US" sz="1800" i="1" kern="100" dirty="0">
                          <a:effectLst/>
                          <a:latin typeface="Times New Roman" panose="02020603050405020304" pitchFamily="18" charset="0"/>
                          <a:ea typeface="宋体" panose="02010600030101010101" pitchFamily="2" charset="-122"/>
                        </a:rPr>
                        <a:t>β</a:t>
                      </a:r>
                      <a:r>
                        <a:rPr lang="en-US" sz="1800" kern="100" baseline="30000" dirty="0">
                          <a:effectLst/>
                          <a:latin typeface="Times New Roman" panose="02020603050405020304" pitchFamily="18" charset="0"/>
                          <a:ea typeface="宋体" panose="02010600030101010101" pitchFamily="2" charset="-122"/>
                        </a:rPr>
                        <a:t>–</a:t>
                      </a:r>
                      <a:r>
                        <a:rPr lang="en-US" sz="1800" kern="100" dirty="0">
                          <a:effectLst/>
                          <a:latin typeface="Times New Roman" panose="02020603050405020304" pitchFamily="18" charset="0"/>
                          <a:ea typeface="宋体" panose="02010600030101010101" pitchFamily="2" charset="-122"/>
                        </a:rPr>
                        <a:t>→</a:t>
                      </a:r>
                      <a:r>
                        <a:rPr lang="en-US" sz="1800" kern="100" baseline="30000" dirty="0">
                          <a:effectLst/>
                          <a:latin typeface="Times New Roman" panose="02020603050405020304" pitchFamily="18" charset="0"/>
                          <a:ea typeface="宋体" panose="02010600030101010101" pitchFamily="2" charset="-122"/>
                        </a:rPr>
                        <a:t>152</a:t>
                      </a:r>
                      <a:r>
                        <a:rPr lang="en-US" sz="1800" kern="100" dirty="0">
                          <a:effectLst/>
                          <a:latin typeface="Times New Roman" panose="02020603050405020304" pitchFamily="18" charset="0"/>
                          <a:ea typeface="宋体" panose="02010600030101010101" pitchFamily="2" charset="-122"/>
                        </a:rPr>
                        <a:t>Gd</a:t>
                      </a:r>
                      <a:endParaRPr lang="en-US" sz="1400" kern="100" dirty="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gn="ctr">
                        <a:lnSpc>
                          <a:spcPct val="100000"/>
                        </a:lnSpc>
                        <a:spcBef>
                          <a:spcPts val="0"/>
                        </a:spcBef>
                        <a:spcAft>
                          <a:spcPts val="0"/>
                        </a:spcAft>
                      </a:pPr>
                      <a:r>
                        <a:rPr lang="en-US" sz="1800" kern="100">
                          <a:effectLst/>
                          <a:latin typeface="Times New Roman" panose="02020603050405020304" pitchFamily="18" charset="0"/>
                          <a:ea typeface="宋体" panose="02010600030101010101" pitchFamily="2" charset="-122"/>
                        </a:rPr>
                        <a:t>344.2785</a:t>
                      </a:r>
                      <a:endParaRPr lang="en-US" sz="140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gn="ctr">
                        <a:lnSpc>
                          <a:spcPct val="100000"/>
                        </a:lnSpc>
                        <a:spcBef>
                          <a:spcPts val="0"/>
                        </a:spcBef>
                        <a:spcAft>
                          <a:spcPts val="0"/>
                        </a:spcAft>
                      </a:pPr>
                      <a:r>
                        <a:rPr lang="en-US" sz="1800" kern="100">
                          <a:effectLst/>
                          <a:latin typeface="Times New Roman" panose="02020603050405020304" pitchFamily="18" charset="0"/>
                          <a:ea typeface="宋体" panose="02010600030101010101" pitchFamily="2" charset="-122"/>
                        </a:rPr>
                        <a:t>0.0012</a:t>
                      </a:r>
                      <a:endParaRPr lang="en-US" sz="140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gn="ctr">
                        <a:lnSpc>
                          <a:spcPct val="100000"/>
                        </a:lnSpc>
                        <a:spcBef>
                          <a:spcPts val="0"/>
                        </a:spcBef>
                        <a:spcAft>
                          <a:spcPts val="0"/>
                        </a:spcAft>
                      </a:pPr>
                      <a:r>
                        <a:rPr lang="en-US" sz="1800" kern="100">
                          <a:effectLst/>
                          <a:latin typeface="Times New Roman" panose="02020603050405020304" pitchFamily="18" charset="0"/>
                          <a:ea typeface="宋体" panose="02010600030101010101" pitchFamily="2" charset="-122"/>
                        </a:rPr>
                        <a:t>344.2789→0</a:t>
                      </a:r>
                      <a:endParaRPr lang="en-US" sz="140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4157262327"/>
                  </a:ext>
                </a:extLst>
              </a:tr>
              <a:tr h="406542">
                <a:tc>
                  <a:txBody>
                    <a:bodyPr/>
                    <a:lstStyle/>
                    <a:p>
                      <a:pPr marL="0" marR="0" algn="ctr">
                        <a:lnSpc>
                          <a:spcPct val="100000"/>
                        </a:lnSpc>
                        <a:spcBef>
                          <a:spcPts val="0"/>
                        </a:spcBef>
                        <a:spcAft>
                          <a:spcPts val="0"/>
                        </a:spcAft>
                      </a:pPr>
                      <a:r>
                        <a:rPr lang="en-US" sz="1800" kern="100" baseline="30000" dirty="0">
                          <a:effectLst/>
                          <a:latin typeface="Times New Roman" panose="02020603050405020304" pitchFamily="18" charset="0"/>
                          <a:ea typeface="宋体" panose="02010600030101010101" pitchFamily="2" charset="-122"/>
                        </a:rPr>
                        <a:t>152</a:t>
                      </a:r>
                      <a:r>
                        <a:rPr lang="en-US" sz="1800" kern="100" dirty="0">
                          <a:effectLst/>
                          <a:latin typeface="Times New Roman" panose="02020603050405020304" pitchFamily="18" charset="0"/>
                          <a:ea typeface="宋体" panose="02010600030101010101" pitchFamily="2" charset="-122"/>
                        </a:rPr>
                        <a:t>Eu–</a:t>
                      </a:r>
                      <a:r>
                        <a:rPr lang="en-US" sz="1800" i="1" kern="100" dirty="0">
                          <a:effectLst/>
                          <a:latin typeface="Times New Roman" panose="02020603050405020304" pitchFamily="18" charset="0"/>
                          <a:ea typeface="宋体" panose="02010600030101010101" pitchFamily="2" charset="-122"/>
                        </a:rPr>
                        <a:t>β</a:t>
                      </a:r>
                      <a:r>
                        <a:rPr lang="en-US" sz="1800" kern="100" baseline="30000" dirty="0">
                          <a:effectLst/>
                          <a:latin typeface="Times New Roman" panose="02020603050405020304" pitchFamily="18" charset="0"/>
                          <a:ea typeface="宋体" panose="02010600030101010101" pitchFamily="2" charset="-122"/>
                        </a:rPr>
                        <a:t>–</a:t>
                      </a:r>
                      <a:r>
                        <a:rPr lang="en-US" sz="1800" kern="100" dirty="0">
                          <a:effectLst/>
                          <a:latin typeface="Times New Roman" panose="02020603050405020304" pitchFamily="18" charset="0"/>
                          <a:ea typeface="宋体" panose="02010600030101010101" pitchFamily="2" charset="-122"/>
                        </a:rPr>
                        <a:t>→</a:t>
                      </a:r>
                      <a:r>
                        <a:rPr lang="en-US" sz="1800" kern="100" baseline="30000" dirty="0">
                          <a:effectLst/>
                          <a:latin typeface="Times New Roman" panose="02020603050405020304" pitchFamily="18" charset="0"/>
                          <a:ea typeface="宋体" panose="02010600030101010101" pitchFamily="2" charset="-122"/>
                        </a:rPr>
                        <a:t>152</a:t>
                      </a:r>
                      <a:r>
                        <a:rPr lang="en-US" sz="1800" kern="100" dirty="0">
                          <a:effectLst/>
                          <a:latin typeface="Times New Roman" panose="02020603050405020304" pitchFamily="18" charset="0"/>
                          <a:ea typeface="宋体" panose="02010600030101010101" pitchFamily="2" charset="-122"/>
                        </a:rPr>
                        <a:t>Gd</a:t>
                      </a:r>
                      <a:endParaRPr lang="en-US" sz="1400" kern="100" dirty="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gn="ctr">
                        <a:lnSpc>
                          <a:spcPct val="100000"/>
                        </a:lnSpc>
                        <a:spcBef>
                          <a:spcPts val="0"/>
                        </a:spcBef>
                        <a:spcAft>
                          <a:spcPts val="0"/>
                        </a:spcAft>
                      </a:pPr>
                      <a:r>
                        <a:rPr lang="en-US" sz="1800" kern="100" dirty="0">
                          <a:effectLst/>
                          <a:latin typeface="Times New Roman" panose="02020603050405020304" pitchFamily="18" charset="0"/>
                          <a:ea typeface="宋体" panose="02010600030101010101" pitchFamily="2" charset="-122"/>
                        </a:rPr>
                        <a:t>411.1165</a:t>
                      </a:r>
                      <a:endParaRPr lang="en-US" sz="1400" kern="100" dirty="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gn="ctr">
                        <a:lnSpc>
                          <a:spcPct val="100000"/>
                        </a:lnSpc>
                        <a:spcBef>
                          <a:spcPts val="0"/>
                        </a:spcBef>
                        <a:spcAft>
                          <a:spcPts val="0"/>
                        </a:spcAft>
                      </a:pPr>
                      <a:r>
                        <a:rPr lang="en-US" sz="1800" kern="100">
                          <a:effectLst/>
                          <a:latin typeface="Times New Roman" panose="02020603050405020304" pitchFamily="18" charset="0"/>
                          <a:ea typeface="宋体" panose="02010600030101010101" pitchFamily="2" charset="-122"/>
                        </a:rPr>
                        <a:t>0.0012</a:t>
                      </a:r>
                      <a:endParaRPr lang="en-US" sz="140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gn="ctr">
                        <a:lnSpc>
                          <a:spcPct val="100000"/>
                        </a:lnSpc>
                        <a:spcBef>
                          <a:spcPts val="0"/>
                        </a:spcBef>
                        <a:spcAft>
                          <a:spcPts val="0"/>
                        </a:spcAft>
                      </a:pPr>
                      <a:r>
                        <a:rPr lang="en-US" sz="1800" kern="100">
                          <a:effectLst/>
                          <a:latin typeface="Times New Roman" panose="02020603050405020304" pitchFamily="18" charset="0"/>
                          <a:ea typeface="宋体" panose="02010600030101010101" pitchFamily="2" charset="-122"/>
                        </a:rPr>
                        <a:t>755.3960→344.2789</a:t>
                      </a:r>
                      <a:endParaRPr lang="en-US" sz="140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213663583"/>
                  </a:ext>
                </a:extLst>
              </a:tr>
              <a:tr h="406542">
                <a:tc>
                  <a:txBody>
                    <a:bodyPr/>
                    <a:lstStyle/>
                    <a:p>
                      <a:pPr marL="0" marR="0" algn="ctr">
                        <a:lnSpc>
                          <a:spcPct val="100000"/>
                        </a:lnSpc>
                        <a:spcBef>
                          <a:spcPts val="0"/>
                        </a:spcBef>
                        <a:spcAft>
                          <a:spcPts val="0"/>
                        </a:spcAft>
                      </a:pPr>
                      <a:r>
                        <a:rPr lang="en-US" sz="1800" kern="100" baseline="30000" dirty="0">
                          <a:effectLst/>
                          <a:latin typeface="Times New Roman" panose="02020603050405020304" pitchFamily="18" charset="0"/>
                          <a:ea typeface="宋体" panose="02010600030101010101" pitchFamily="2" charset="-122"/>
                        </a:rPr>
                        <a:t>152</a:t>
                      </a:r>
                      <a:r>
                        <a:rPr lang="en-US" sz="1800" kern="100" dirty="0">
                          <a:effectLst/>
                          <a:latin typeface="Times New Roman" panose="02020603050405020304" pitchFamily="18" charset="0"/>
                          <a:ea typeface="宋体" panose="02010600030101010101" pitchFamily="2" charset="-122"/>
                        </a:rPr>
                        <a:t>Eu–EC→</a:t>
                      </a:r>
                      <a:r>
                        <a:rPr lang="en-US" sz="1800" kern="100" baseline="30000" dirty="0">
                          <a:effectLst/>
                          <a:latin typeface="Times New Roman" panose="02020603050405020304" pitchFamily="18" charset="0"/>
                          <a:ea typeface="宋体" panose="02010600030101010101" pitchFamily="2" charset="-122"/>
                        </a:rPr>
                        <a:t>152</a:t>
                      </a:r>
                      <a:r>
                        <a:rPr lang="en-US" sz="1800" kern="100" dirty="0">
                          <a:effectLst/>
                          <a:latin typeface="Times New Roman" panose="02020603050405020304" pitchFamily="18" charset="0"/>
                          <a:ea typeface="宋体" panose="02010600030101010101" pitchFamily="2" charset="-122"/>
                        </a:rPr>
                        <a:t>Sm</a:t>
                      </a:r>
                      <a:endParaRPr lang="en-US" sz="1400" kern="100" dirty="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gn="ctr">
                        <a:lnSpc>
                          <a:spcPct val="100000"/>
                        </a:lnSpc>
                        <a:spcBef>
                          <a:spcPts val="0"/>
                        </a:spcBef>
                        <a:spcAft>
                          <a:spcPts val="0"/>
                        </a:spcAft>
                      </a:pPr>
                      <a:r>
                        <a:rPr lang="en-US" sz="1800" kern="100">
                          <a:effectLst/>
                          <a:latin typeface="Times New Roman" panose="02020603050405020304" pitchFamily="18" charset="0"/>
                          <a:ea typeface="宋体" panose="02010600030101010101" pitchFamily="2" charset="-122"/>
                        </a:rPr>
                        <a:t>443.9606</a:t>
                      </a:r>
                      <a:endParaRPr lang="en-US" sz="140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gn="ctr">
                        <a:lnSpc>
                          <a:spcPct val="100000"/>
                        </a:lnSpc>
                        <a:spcBef>
                          <a:spcPts val="0"/>
                        </a:spcBef>
                        <a:spcAft>
                          <a:spcPts val="0"/>
                        </a:spcAft>
                      </a:pPr>
                      <a:r>
                        <a:rPr lang="en-US" sz="1800" kern="100">
                          <a:effectLst/>
                          <a:latin typeface="Times New Roman" panose="02020603050405020304" pitchFamily="18" charset="0"/>
                          <a:ea typeface="宋体" panose="02010600030101010101" pitchFamily="2" charset="-122"/>
                        </a:rPr>
                        <a:t>0.0016</a:t>
                      </a:r>
                      <a:endParaRPr lang="en-US" sz="140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gn="ctr">
                        <a:lnSpc>
                          <a:spcPct val="100000"/>
                        </a:lnSpc>
                        <a:spcBef>
                          <a:spcPts val="0"/>
                        </a:spcBef>
                        <a:spcAft>
                          <a:spcPts val="0"/>
                        </a:spcAft>
                      </a:pPr>
                      <a:r>
                        <a:rPr lang="en-US" sz="1800" kern="100">
                          <a:effectLst/>
                          <a:latin typeface="Times New Roman" panose="02020603050405020304" pitchFamily="18" charset="0"/>
                          <a:ea typeface="宋体" panose="02010600030101010101" pitchFamily="2" charset="-122"/>
                        </a:rPr>
                        <a:t>1529.8019→1085.8408</a:t>
                      </a:r>
                      <a:endParaRPr lang="en-US" sz="140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824659771"/>
                  </a:ext>
                </a:extLst>
              </a:tr>
              <a:tr h="406542">
                <a:tc>
                  <a:txBody>
                    <a:bodyPr/>
                    <a:lstStyle/>
                    <a:p>
                      <a:pPr marL="0" marR="0" algn="ctr">
                        <a:lnSpc>
                          <a:spcPct val="100000"/>
                        </a:lnSpc>
                        <a:spcBef>
                          <a:spcPts val="0"/>
                        </a:spcBef>
                        <a:spcAft>
                          <a:spcPts val="0"/>
                        </a:spcAft>
                      </a:pPr>
                      <a:r>
                        <a:rPr lang="en-US" sz="1800" kern="100" baseline="30000" dirty="0">
                          <a:effectLst/>
                          <a:latin typeface="Times New Roman" panose="02020603050405020304" pitchFamily="18" charset="0"/>
                          <a:ea typeface="宋体" panose="02010600030101010101" pitchFamily="2" charset="-122"/>
                        </a:rPr>
                        <a:t>152</a:t>
                      </a:r>
                      <a:r>
                        <a:rPr lang="en-US" sz="1800" kern="100" dirty="0">
                          <a:effectLst/>
                          <a:latin typeface="Times New Roman" panose="02020603050405020304" pitchFamily="18" charset="0"/>
                          <a:ea typeface="宋体" panose="02010600030101010101" pitchFamily="2" charset="-122"/>
                        </a:rPr>
                        <a:t>Eu–</a:t>
                      </a:r>
                      <a:r>
                        <a:rPr lang="en-US" sz="1800" i="1" kern="100" dirty="0">
                          <a:effectLst/>
                          <a:latin typeface="Times New Roman" panose="02020603050405020304" pitchFamily="18" charset="0"/>
                          <a:ea typeface="宋体" panose="02010600030101010101" pitchFamily="2" charset="-122"/>
                        </a:rPr>
                        <a:t>β</a:t>
                      </a:r>
                      <a:r>
                        <a:rPr lang="en-US" sz="1800" kern="100" baseline="30000" dirty="0">
                          <a:effectLst/>
                          <a:latin typeface="Times New Roman" panose="02020603050405020304" pitchFamily="18" charset="0"/>
                          <a:ea typeface="宋体" panose="02010600030101010101" pitchFamily="2" charset="-122"/>
                        </a:rPr>
                        <a:t>–</a:t>
                      </a:r>
                      <a:r>
                        <a:rPr lang="en-US" sz="1800" kern="100" dirty="0">
                          <a:effectLst/>
                          <a:latin typeface="Times New Roman" panose="02020603050405020304" pitchFamily="18" charset="0"/>
                          <a:ea typeface="宋体" panose="02010600030101010101" pitchFamily="2" charset="-122"/>
                        </a:rPr>
                        <a:t>→</a:t>
                      </a:r>
                      <a:r>
                        <a:rPr lang="en-US" sz="1800" kern="100" baseline="30000" dirty="0">
                          <a:effectLst/>
                          <a:latin typeface="Times New Roman" panose="02020603050405020304" pitchFamily="18" charset="0"/>
                          <a:ea typeface="宋体" panose="02010600030101010101" pitchFamily="2" charset="-122"/>
                        </a:rPr>
                        <a:t>152</a:t>
                      </a:r>
                      <a:r>
                        <a:rPr lang="en-US" sz="1800" kern="100" dirty="0">
                          <a:effectLst/>
                          <a:latin typeface="Times New Roman" panose="02020603050405020304" pitchFamily="18" charset="0"/>
                          <a:ea typeface="宋体" panose="02010600030101010101" pitchFamily="2" charset="-122"/>
                        </a:rPr>
                        <a:t>Gd</a:t>
                      </a:r>
                      <a:endParaRPr lang="en-US" sz="1400" kern="100" dirty="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gn="ctr">
                        <a:lnSpc>
                          <a:spcPct val="100000"/>
                        </a:lnSpc>
                        <a:spcBef>
                          <a:spcPts val="0"/>
                        </a:spcBef>
                        <a:spcAft>
                          <a:spcPts val="0"/>
                        </a:spcAft>
                      </a:pPr>
                      <a:r>
                        <a:rPr lang="en-US" sz="1800" kern="100">
                          <a:effectLst/>
                          <a:latin typeface="Times New Roman" panose="02020603050405020304" pitchFamily="18" charset="0"/>
                          <a:ea typeface="宋体" panose="02010600030101010101" pitchFamily="2" charset="-122"/>
                        </a:rPr>
                        <a:t>778.9045</a:t>
                      </a:r>
                      <a:endParaRPr lang="en-US" sz="140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gn="ctr">
                        <a:lnSpc>
                          <a:spcPct val="100000"/>
                        </a:lnSpc>
                        <a:spcBef>
                          <a:spcPts val="0"/>
                        </a:spcBef>
                        <a:spcAft>
                          <a:spcPts val="0"/>
                        </a:spcAft>
                      </a:pPr>
                      <a:r>
                        <a:rPr lang="en-US" sz="1800" kern="100" dirty="0">
                          <a:effectLst/>
                          <a:latin typeface="Times New Roman" panose="02020603050405020304" pitchFamily="18" charset="0"/>
                          <a:ea typeface="宋体" panose="02010600030101010101" pitchFamily="2" charset="-122"/>
                        </a:rPr>
                        <a:t>0.0024</a:t>
                      </a:r>
                      <a:endParaRPr lang="en-US" sz="1400" kern="100" dirty="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gn="ctr">
                        <a:lnSpc>
                          <a:spcPct val="100000"/>
                        </a:lnSpc>
                        <a:spcBef>
                          <a:spcPts val="0"/>
                        </a:spcBef>
                        <a:spcAft>
                          <a:spcPts val="0"/>
                        </a:spcAft>
                      </a:pPr>
                      <a:r>
                        <a:rPr lang="en-US" sz="1800" kern="100">
                          <a:effectLst/>
                          <a:latin typeface="Times New Roman" panose="02020603050405020304" pitchFamily="18" charset="0"/>
                          <a:ea typeface="宋体" panose="02010600030101010101" pitchFamily="2" charset="-122"/>
                        </a:rPr>
                        <a:t>1123.1855→344.2789</a:t>
                      </a:r>
                      <a:endParaRPr lang="en-US" sz="140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568576972"/>
                  </a:ext>
                </a:extLst>
              </a:tr>
              <a:tr h="406542">
                <a:tc>
                  <a:txBody>
                    <a:bodyPr/>
                    <a:lstStyle/>
                    <a:p>
                      <a:pPr marL="0" marR="0" algn="ctr">
                        <a:lnSpc>
                          <a:spcPct val="100000"/>
                        </a:lnSpc>
                        <a:spcBef>
                          <a:spcPts val="0"/>
                        </a:spcBef>
                        <a:spcAft>
                          <a:spcPts val="0"/>
                        </a:spcAft>
                      </a:pPr>
                      <a:r>
                        <a:rPr lang="en-US" sz="1800" kern="100" baseline="30000" dirty="0">
                          <a:effectLst/>
                          <a:latin typeface="Times New Roman" panose="02020603050405020304" pitchFamily="18" charset="0"/>
                          <a:ea typeface="宋体" panose="02010600030101010101" pitchFamily="2" charset="-122"/>
                        </a:rPr>
                        <a:t>152</a:t>
                      </a:r>
                      <a:r>
                        <a:rPr lang="en-US" sz="1800" kern="100" dirty="0">
                          <a:effectLst/>
                          <a:latin typeface="Times New Roman" panose="02020603050405020304" pitchFamily="18" charset="0"/>
                          <a:ea typeface="宋体" panose="02010600030101010101" pitchFamily="2" charset="-122"/>
                        </a:rPr>
                        <a:t>Eu–EC→</a:t>
                      </a:r>
                      <a:r>
                        <a:rPr lang="en-US" sz="1800" kern="100" baseline="30000" dirty="0">
                          <a:effectLst/>
                          <a:latin typeface="Times New Roman" panose="02020603050405020304" pitchFamily="18" charset="0"/>
                          <a:ea typeface="宋体" panose="02010600030101010101" pitchFamily="2" charset="-122"/>
                        </a:rPr>
                        <a:t>152</a:t>
                      </a:r>
                      <a:r>
                        <a:rPr lang="en-US" sz="1800" kern="100" dirty="0">
                          <a:effectLst/>
                          <a:latin typeface="Times New Roman" panose="02020603050405020304" pitchFamily="18" charset="0"/>
                          <a:ea typeface="宋体" panose="02010600030101010101" pitchFamily="2" charset="-122"/>
                        </a:rPr>
                        <a:t>Sm</a:t>
                      </a:r>
                      <a:endParaRPr lang="en-US" sz="1400" kern="100" dirty="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gn="ctr">
                        <a:lnSpc>
                          <a:spcPct val="100000"/>
                        </a:lnSpc>
                        <a:spcBef>
                          <a:spcPts val="0"/>
                        </a:spcBef>
                        <a:spcAft>
                          <a:spcPts val="0"/>
                        </a:spcAft>
                      </a:pPr>
                      <a:r>
                        <a:rPr lang="en-US" sz="1800" kern="100">
                          <a:effectLst/>
                          <a:latin typeface="Times New Roman" panose="02020603050405020304" pitchFamily="18" charset="0"/>
                          <a:ea typeface="宋体" panose="02010600030101010101" pitchFamily="2" charset="-122"/>
                        </a:rPr>
                        <a:t>867.380</a:t>
                      </a:r>
                      <a:endParaRPr lang="en-US" sz="140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gn="ctr">
                        <a:lnSpc>
                          <a:spcPct val="100000"/>
                        </a:lnSpc>
                        <a:spcBef>
                          <a:spcPts val="0"/>
                        </a:spcBef>
                        <a:spcAft>
                          <a:spcPts val="0"/>
                        </a:spcAft>
                      </a:pPr>
                      <a:r>
                        <a:rPr lang="en-US" sz="1800" kern="100" dirty="0">
                          <a:effectLst/>
                          <a:latin typeface="Times New Roman" panose="02020603050405020304" pitchFamily="18" charset="0"/>
                          <a:ea typeface="宋体" panose="02010600030101010101" pitchFamily="2" charset="-122"/>
                        </a:rPr>
                        <a:t>0.003</a:t>
                      </a:r>
                      <a:endParaRPr lang="en-US" sz="1400" kern="100" dirty="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gn="ctr">
                        <a:lnSpc>
                          <a:spcPct val="100000"/>
                        </a:lnSpc>
                        <a:spcBef>
                          <a:spcPts val="0"/>
                        </a:spcBef>
                        <a:spcAft>
                          <a:spcPts val="0"/>
                        </a:spcAft>
                      </a:pPr>
                      <a:r>
                        <a:rPr lang="en-US" sz="1800" kern="100">
                          <a:effectLst/>
                          <a:latin typeface="Times New Roman" panose="02020603050405020304" pitchFamily="18" charset="0"/>
                          <a:ea typeface="宋体" panose="02010600030101010101" pitchFamily="2" charset="-122"/>
                        </a:rPr>
                        <a:t>1233.8626→366.4795</a:t>
                      </a:r>
                      <a:endParaRPr lang="en-US" sz="140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993462986"/>
                  </a:ext>
                </a:extLst>
              </a:tr>
              <a:tr h="406542">
                <a:tc>
                  <a:txBody>
                    <a:bodyPr/>
                    <a:lstStyle/>
                    <a:p>
                      <a:pPr marL="0" marR="0" algn="ctr">
                        <a:lnSpc>
                          <a:spcPct val="100000"/>
                        </a:lnSpc>
                        <a:spcBef>
                          <a:spcPts val="0"/>
                        </a:spcBef>
                        <a:spcAft>
                          <a:spcPts val="0"/>
                        </a:spcAft>
                      </a:pPr>
                      <a:r>
                        <a:rPr lang="en-US" sz="1800" kern="100" baseline="30000" dirty="0">
                          <a:effectLst/>
                          <a:latin typeface="Times New Roman" panose="02020603050405020304" pitchFamily="18" charset="0"/>
                          <a:ea typeface="宋体" panose="02010600030101010101" pitchFamily="2" charset="-122"/>
                        </a:rPr>
                        <a:t>152</a:t>
                      </a:r>
                      <a:r>
                        <a:rPr lang="en-US" sz="1800" kern="100" dirty="0">
                          <a:effectLst/>
                          <a:latin typeface="Times New Roman" panose="02020603050405020304" pitchFamily="18" charset="0"/>
                          <a:ea typeface="宋体" panose="02010600030101010101" pitchFamily="2" charset="-122"/>
                        </a:rPr>
                        <a:t>Eu–EC→</a:t>
                      </a:r>
                      <a:r>
                        <a:rPr lang="en-US" sz="1800" kern="100" baseline="30000" dirty="0">
                          <a:effectLst/>
                          <a:latin typeface="Times New Roman" panose="02020603050405020304" pitchFamily="18" charset="0"/>
                          <a:ea typeface="宋体" panose="02010600030101010101" pitchFamily="2" charset="-122"/>
                        </a:rPr>
                        <a:t>152</a:t>
                      </a:r>
                      <a:r>
                        <a:rPr lang="en-US" sz="1800" kern="100" dirty="0">
                          <a:effectLst/>
                          <a:latin typeface="Times New Roman" panose="02020603050405020304" pitchFamily="18" charset="0"/>
                          <a:ea typeface="宋体" panose="02010600030101010101" pitchFamily="2" charset="-122"/>
                        </a:rPr>
                        <a:t>Sm</a:t>
                      </a:r>
                      <a:endParaRPr lang="en-US" sz="1400" kern="100" dirty="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gn="ctr">
                        <a:lnSpc>
                          <a:spcPct val="100000"/>
                        </a:lnSpc>
                        <a:spcBef>
                          <a:spcPts val="0"/>
                        </a:spcBef>
                        <a:spcAft>
                          <a:spcPts val="0"/>
                        </a:spcAft>
                      </a:pPr>
                      <a:r>
                        <a:rPr lang="en-US" sz="1800" kern="100">
                          <a:effectLst/>
                          <a:latin typeface="Times New Roman" panose="02020603050405020304" pitchFamily="18" charset="0"/>
                          <a:ea typeface="宋体" panose="02010600030101010101" pitchFamily="2" charset="-122"/>
                        </a:rPr>
                        <a:t>964.057</a:t>
                      </a:r>
                      <a:endParaRPr lang="en-US" sz="140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gn="ctr">
                        <a:lnSpc>
                          <a:spcPct val="100000"/>
                        </a:lnSpc>
                        <a:spcBef>
                          <a:spcPts val="0"/>
                        </a:spcBef>
                        <a:spcAft>
                          <a:spcPts val="0"/>
                        </a:spcAft>
                      </a:pPr>
                      <a:r>
                        <a:rPr lang="en-US" sz="1800" kern="100" dirty="0">
                          <a:effectLst/>
                          <a:latin typeface="Times New Roman" panose="02020603050405020304" pitchFamily="18" charset="0"/>
                          <a:ea typeface="宋体" panose="02010600030101010101" pitchFamily="2" charset="-122"/>
                        </a:rPr>
                        <a:t>0.005</a:t>
                      </a:r>
                      <a:endParaRPr lang="en-US" sz="1400" kern="100" dirty="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gn="ctr">
                        <a:lnSpc>
                          <a:spcPct val="100000"/>
                        </a:lnSpc>
                        <a:spcBef>
                          <a:spcPts val="0"/>
                        </a:spcBef>
                        <a:spcAft>
                          <a:spcPts val="0"/>
                        </a:spcAft>
                      </a:pPr>
                      <a:r>
                        <a:rPr lang="en-US" sz="1800" kern="100">
                          <a:effectLst/>
                          <a:latin typeface="Times New Roman" panose="02020603050405020304" pitchFamily="18" charset="0"/>
                          <a:ea typeface="宋体" panose="02010600030101010101" pitchFamily="2" charset="-122"/>
                        </a:rPr>
                        <a:t>1085.8408→121.7818</a:t>
                      </a:r>
                      <a:endParaRPr lang="en-US" sz="140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505956544"/>
                  </a:ext>
                </a:extLst>
              </a:tr>
              <a:tr h="406542">
                <a:tc>
                  <a:txBody>
                    <a:bodyPr/>
                    <a:lstStyle/>
                    <a:p>
                      <a:pPr marL="0" marR="0" algn="ctr">
                        <a:lnSpc>
                          <a:spcPct val="100000"/>
                        </a:lnSpc>
                        <a:spcBef>
                          <a:spcPts val="0"/>
                        </a:spcBef>
                        <a:spcAft>
                          <a:spcPts val="0"/>
                        </a:spcAft>
                      </a:pPr>
                      <a:r>
                        <a:rPr lang="en-US" sz="1800" kern="100" baseline="30000" dirty="0">
                          <a:effectLst/>
                          <a:latin typeface="Times New Roman" panose="02020603050405020304" pitchFamily="18" charset="0"/>
                          <a:ea typeface="宋体" panose="02010600030101010101" pitchFamily="2" charset="-122"/>
                        </a:rPr>
                        <a:t>152</a:t>
                      </a:r>
                      <a:r>
                        <a:rPr lang="en-US" sz="1800" kern="100" dirty="0">
                          <a:effectLst/>
                          <a:latin typeface="Times New Roman" panose="02020603050405020304" pitchFamily="18" charset="0"/>
                          <a:ea typeface="宋体" panose="02010600030101010101" pitchFamily="2" charset="-122"/>
                        </a:rPr>
                        <a:t>Eu–EC→</a:t>
                      </a:r>
                      <a:r>
                        <a:rPr lang="en-US" sz="1800" kern="100" baseline="30000" dirty="0">
                          <a:effectLst/>
                          <a:latin typeface="Times New Roman" panose="02020603050405020304" pitchFamily="18" charset="0"/>
                          <a:ea typeface="宋体" panose="02010600030101010101" pitchFamily="2" charset="-122"/>
                        </a:rPr>
                        <a:t>152</a:t>
                      </a:r>
                      <a:r>
                        <a:rPr lang="en-US" sz="1800" kern="100" dirty="0">
                          <a:effectLst/>
                          <a:latin typeface="Times New Roman" panose="02020603050405020304" pitchFamily="18" charset="0"/>
                          <a:ea typeface="宋体" panose="02010600030101010101" pitchFamily="2" charset="-122"/>
                        </a:rPr>
                        <a:t>Sm</a:t>
                      </a:r>
                      <a:endParaRPr lang="en-US" sz="1400" kern="100" dirty="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gn="ctr">
                        <a:lnSpc>
                          <a:spcPct val="100000"/>
                        </a:lnSpc>
                        <a:spcBef>
                          <a:spcPts val="0"/>
                        </a:spcBef>
                        <a:spcAft>
                          <a:spcPts val="0"/>
                        </a:spcAft>
                      </a:pPr>
                      <a:r>
                        <a:rPr lang="en-US" sz="1800" kern="100">
                          <a:effectLst/>
                          <a:latin typeface="Times New Roman" panose="02020603050405020304" pitchFamily="18" charset="0"/>
                          <a:ea typeface="宋体" panose="02010600030101010101" pitchFamily="2" charset="-122"/>
                        </a:rPr>
                        <a:t>1085.837</a:t>
                      </a:r>
                      <a:endParaRPr lang="en-US" sz="140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gn="ctr">
                        <a:lnSpc>
                          <a:spcPct val="100000"/>
                        </a:lnSpc>
                        <a:spcBef>
                          <a:spcPts val="0"/>
                        </a:spcBef>
                        <a:spcAft>
                          <a:spcPts val="0"/>
                        </a:spcAft>
                      </a:pPr>
                      <a:r>
                        <a:rPr lang="en-US" sz="1800" kern="100" dirty="0">
                          <a:effectLst/>
                          <a:latin typeface="Times New Roman" panose="02020603050405020304" pitchFamily="18" charset="0"/>
                          <a:ea typeface="宋体" panose="02010600030101010101" pitchFamily="2" charset="-122"/>
                        </a:rPr>
                        <a:t>0.010</a:t>
                      </a:r>
                      <a:endParaRPr lang="en-US" sz="1400" kern="100" dirty="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gn="ctr">
                        <a:lnSpc>
                          <a:spcPct val="100000"/>
                        </a:lnSpc>
                        <a:spcBef>
                          <a:spcPts val="0"/>
                        </a:spcBef>
                        <a:spcAft>
                          <a:spcPts val="0"/>
                        </a:spcAft>
                      </a:pPr>
                      <a:r>
                        <a:rPr lang="en-US" sz="1800" kern="100" dirty="0">
                          <a:effectLst/>
                          <a:latin typeface="Times New Roman" panose="02020603050405020304" pitchFamily="18" charset="0"/>
                          <a:ea typeface="宋体" panose="02010600030101010101" pitchFamily="2" charset="-122"/>
                        </a:rPr>
                        <a:t>1085.8408→0</a:t>
                      </a:r>
                      <a:endParaRPr lang="en-US" sz="1400" kern="100" dirty="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633797579"/>
                  </a:ext>
                </a:extLst>
              </a:tr>
              <a:tr h="406542">
                <a:tc>
                  <a:txBody>
                    <a:bodyPr/>
                    <a:lstStyle/>
                    <a:p>
                      <a:pPr marL="0" marR="0" algn="ctr">
                        <a:lnSpc>
                          <a:spcPct val="100000"/>
                        </a:lnSpc>
                        <a:spcBef>
                          <a:spcPts val="0"/>
                        </a:spcBef>
                        <a:spcAft>
                          <a:spcPts val="0"/>
                        </a:spcAft>
                      </a:pPr>
                      <a:r>
                        <a:rPr lang="en-US" sz="1800" kern="100" baseline="30000" dirty="0">
                          <a:effectLst/>
                          <a:latin typeface="Times New Roman" panose="02020603050405020304" pitchFamily="18" charset="0"/>
                          <a:ea typeface="宋体" panose="02010600030101010101" pitchFamily="2" charset="-122"/>
                        </a:rPr>
                        <a:t>152</a:t>
                      </a:r>
                      <a:r>
                        <a:rPr lang="en-US" sz="1800" kern="100" dirty="0">
                          <a:effectLst/>
                          <a:latin typeface="Times New Roman" panose="02020603050405020304" pitchFamily="18" charset="0"/>
                          <a:ea typeface="宋体" panose="02010600030101010101" pitchFamily="2" charset="-122"/>
                        </a:rPr>
                        <a:t>Eu–</a:t>
                      </a:r>
                      <a:r>
                        <a:rPr lang="en-US" sz="1800" i="1" kern="100" dirty="0">
                          <a:effectLst/>
                          <a:latin typeface="Times New Roman" panose="02020603050405020304" pitchFamily="18" charset="0"/>
                          <a:ea typeface="宋体" panose="02010600030101010101" pitchFamily="2" charset="-122"/>
                        </a:rPr>
                        <a:t>β</a:t>
                      </a:r>
                      <a:r>
                        <a:rPr lang="en-US" sz="1800" kern="100" baseline="30000" dirty="0">
                          <a:effectLst/>
                          <a:latin typeface="Times New Roman" panose="02020603050405020304" pitchFamily="18" charset="0"/>
                          <a:ea typeface="宋体" panose="02010600030101010101" pitchFamily="2" charset="-122"/>
                        </a:rPr>
                        <a:t>–</a:t>
                      </a:r>
                      <a:r>
                        <a:rPr lang="en-US" sz="1800" kern="100" dirty="0">
                          <a:effectLst/>
                          <a:latin typeface="Times New Roman" panose="02020603050405020304" pitchFamily="18" charset="0"/>
                          <a:ea typeface="宋体" panose="02010600030101010101" pitchFamily="2" charset="-122"/>
                        </a:rPr>
                        <a:t>→</a:t>
                      </a:r>
                      <a:r>
                        <a:rPr lang="en-US" sz="1800" kern="100" baseline="30000" dirty="0">
                          <a:effectLst/>
                          <a:latin typeface="Times New Roman" panose="02020603050405020304" pitchFamily="18" charset="0"/>
                          <a:ea typeface="宋体" panose="02010600030101010101" pitchFamily="2" charset="-122"/>
                        </a:rPr>
                        <a:t>152</a:t>
                      </a:r>
                      <a:r>
                        <a:rPr lang="en-US" sz="1800" kern="100" dirty="0">
                          <a:effectLst/>
                          <a:latin typeface="Times New Roman" panose="02020603050405020304" pitchFamily="18" charset="0"/>
                          <a:ea typeface="宋体" panose="02010600030101010101" pitchFamily="2" charset="-122"/>
                        </a:rPr>
                        <a:t>Gd</a:t>
                      </a:r>
                      <a:endParaRPr lang="en-US" sz="1400" kern="100" dirty="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gn="ctr">
                        <a:lnSpc>
                          <a:spcPct val="100000"/>
                        </a:lnSpc>
                        <a:spcBef>
                          <a:spcPts val="0"/>
                        </a:spcBef>
                        <a:spcAft>
                          <a:spcPts val="0"/>
                        </a:spcAft>
                      </a:pPr>
                      <a:r>
                        <a:rPr lang="en-US" sz="1800" kern="100">
                          <a:effectLst/>
                          <a:latin typeface="Times New Roman" panose="02020603050405020304" pitchFamily="18" charset="0"/>
                          <a:ea typeface="宋体" panose="02010600030101010101" pitchFamily="2" charset="-122"/>
                        </a:rPr>
                        <a:t>1089.737</a:t>
                      </a:r>
                      <a:endParaRPr lang="en-US" sz="140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gn="ctr">
                        <a:lnSpc>
                          <a:spcPct val="100000"/>
                        </a:lnSpc>
                        <a:spcBef>
                          <a:spcPts val="0"/>
                        </a:spcBef>
                        <a:spcAft>
                          <a:spcPts val="0"/>
                        </a:spcAft>
                      </a:pPr>
                      <a:r>
                        <a:rPr lang="en-US" sz="1800" kern="100">
                          <a:effectLst/>
                          <a:latin typeface="Times New Roman" panose="02020603050405020304" pitchFamily="18" charset="0"/>
                          <a:ea typeface="宋体" panose="02010600030101010101" pitchFamily="2" charset="-122"/>
                        </a:rPr>
                        <a:t>0.0024</a:t>
                      </a:r>
                      <a:endParaRPr lang="en-US" sz="140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gn="ctr">
                        <a:lnSpc>
                          <a:spcPct val="100000"/>
                        </a:lnSpc>
                        <a:spcBef>
                          <a:spcPts val="0"/>
                        </a:spcBef>
                        <a:spcAft>
                          <a:spcPts val="0"/>
                        </a:spcAft>
                      </a:pPr>
                      <a:r>
                        <a:rPr lang="en-US" sz="1800" kern="100" dirty="0">
                          <a:effectLst/>
                          <a:latin typeface="Times New Roman" panose="02020603050405020304" pitchFamily="18" charset="0"/>
                          <a:ea typeface="宋体" panose="02010600030101010101" pitchFamily="2" charset="-122"/>
                        </a:rPr>
                        <a:t>1434.020→344.2789</a:t>
                      </a:r>
                      <a:endParaRPr lang="en-US" sz="1400" kern="100" dirty="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494577302"/>
                  </a:ext>
                </a:extLst>
              </a:tr>
              <a:tr h="406542">
                <a:tc>
                  <a:txBody>
                    <a:bodyPr/>
                    <a:lstStyle/>
                    <a:p>
                      <a:pPr marL="0" marR="0" algn="ctr">
                        <a:lnSpc>
                          <a:spcPct val="100000"/>
                        </a:lnSpc>
                        <a:spcBef>
                          <a:spcPts val="0"/>
                        </a:spcBef>
                        <a:spcAft>
                          <a:spcPts val="0"/>
                        </a:spcAft>
                      </a:pPr>
                      <a:r>
                        <a:rPr lang="en-US" sz="1800" kern="100" baseline="30000" dirty="0">
                          <a:effectLst/>
                          <a:latin typeface="Times New Roman" panose="02020603050405020304" pitchFamily="18" charset="0"/>
                          <a:ea typeface="宋体" panose="02010600030101010101" pitchFamily="2" charset="-122"/>
                        </a:rPr>
                        <a:t>152</a:t>
                      </a:r>
                      <a:r>
                        <a:rPr lang="en-US" sz="1800" kern="100" dirty="0">
                          <a:effectLst/>
                          <a:latin typeface="Times New Roman" panose="02020603050405020304" pitchFamily="18" charset="0"/>
                          <a:ea typeface="宋体" panose="02010600030101010101" pitchFamily="2" charset="-122"/>
                        </a:rPr>
                        <a:t>Eu–EC→</a:t>
                      </a:r>
                      <a:r>
                        <a:rPr lang="en-US" sz="1800" kern="100" baseline="30000" dirty="0">
                          <a:effectLst/>
                          <a:latin typeface="Times New Roman" panose="02020603050405020304" pitchFamily="18" charset="0"/>
                          <a:ea typeface="宋体" panose="02010600030101010101" pitchFamily="2" charset="-122"/>
                        </a:rPr>
                        <a:t>152</a:t>
                      </a:r>
                      <a:r>
                        <a:rPr lang="en-US" sz="1800" kern="100" dirty="0">
                          <a:effectLst/>
                          <a:latin typeface="Times New Roman" panose="02020603050405020304" pitchFamily="18" charset="0"/>
                          <a:ea typeface="宋体" panose="02010600030101010101" pitchFamily="2" charset="-122"/>
                        </a:rPr>
                        <a:t>Sm</a:t>
                      </a:r>
                      <a:endParaRPr lang="en-US" sz="1400" kern="100" dirty="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gn="ctr">
                        <a:lnSpc>
                          <a:spcPct val="100000"/>
                        </a:lnSpc>
                        <a:spcBef>
                          <a:spcPts val="0"/>
                        </a:spcBef>
                        <a:spcAft>
                          <a:spcPts val="0"/>
                        </a:spcAft>
                      </a:pPr>
                      <a:r>
                        <a:rPr lang="en-US" sz="1800" kern="100">
                          <a:effectLst/>
                          <a:latin typeface="Times New Roman" panose="02020603050405020304" pitchFamily="18" charset="0"/>
                          <a:ea typeface="宋体" panose="02010600030101010101" pitchFamily="2" charset="-122"/>
                        </a:rPr>
                        <a:t>1112.076</a:t>
                      </a:r>
                      <a:endParaRPr lang="en-US" sz="140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gn="ctr">
                        <a:lnSpc>
                          <a:spcPct val="100000"/>
                        </a:lnSpc>
                        <a:spcBef>
                          <a:spcPts val="0"/>
                        </a:spcBef>
                        <a:spcAft>
                          <a:spcPts val="0"/>
                        </a:spcAft>
                      </a:pPr>
                      <a:r>
                        <a:rPr lang="en-US" sz="1800" kern="100">
                          <a:effectLst/>
                          <a:latin typeface="Times New Roman" panose="02020603050405020304" pitchFamily="18" charset="0"/>
                          <a:ea typeface="宋体" panose="02010600030101010101" pitchFamily="2" charset="-122"/>
                        </a:rPr>
                        <a:t>0.003</a:t>
                      </a:r>
                      <a:endParaRPr lang="en-US" sz="140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gn="ctr">
                        <a:lnSpc>
                          <a:spcPct val="100000"/>
                        </a:lnSpc>
                        <a:spcBef>
                          <a:spcPts val="0"/>
                        </a:spcBef>
                        <a:spcAft>
                          <a:spcPts val="0"/>
                        </a:spcAft>
                      </a:pPr>
                      <a:r>
                        <a:rPr lang="en-US" sz="1800" kern="100" dirty="0">
                          <a:effectLst/>
                          <a:latin typeface="Times New Roman" panose="02020603050405020304" pitchFamily="18" charset="0"/>
                          <a:ea typeface="宋体" panose="02010600030101010101" pitchFamily="2" charset="-122"/>
                        </a:rPr>
                        <a:t>1233.8626→121.7818</a:t>
                      </a:r>
                      <a:endParaRPr lang="en-US" sz="1400" kern="100" dirty="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837970270"/>
                  </a:ext>
                </a:extLst>
              </a:tr>
              <a:tr h="406542">
                <a:tc>
                  <a:txBody>
                    <a:bodyPr/>
                    <a:lstStyle/>
                    <a:p>
                      <a:pPr marL="0" marR="0" algn="ctr">
                        <a:lnSpc>
                          <a:spcPct val="100000"/>
                        </a:lnSpc>
                        <a:spcBef>
                          <a:spcPts val="0"/>
                        </a:spcBef>
                        <a:spcAft>
                          <a:spcPts val="0"/>
                        </a:spcAft>
                      </a:pPr>
                      <a:r>
                        <a:rPr lang="en-US" sz="1800" kern="100" baseline="30000" dirty="0">
                          <a:effectLst/>
                          <a:latin typeface="Times New Roman" panose="02020603050405020304" pitchFamily="18" charset="0"/>
                          <a:ea typeface="宋体" panose="02010600030101010101" pitchFamily="2" charset="-122"/>
                        </a:rPr>
                        <a:t>152</a:t>
                      </a:r>
                      <a:r>
                        <a:rPr lang="en-US" sz="1800" kern="100" dirty="0">
                          <a:effectLst/>
                          <a:latin typeface="Times New Roman" panose="02020603050405020304" pitchFamily="18" charset="0"/>
                          <a:ea typeface="宋体" panose="02010600030101010101" pitchFamily="2" charset="-122"/>
                        </a:rPr>
                        <a:t>Eu–</a:t>
                      </a:r>
                      <a:r>
                        <a:rPr lang="en-US" sz="1800" i="1" kern="100" dirty="0">
                          <a:effectLst/>
                          <a:latin typeface="Times New Roman" panose="02020603050405020304" pitchFamily="18" charset="0"/>
                          <a:ea typeface="宋体" panose="02010600030101010101" pitchFamily="2" charset="-122"/>
                        </a:rPr>
                        <a:t>β</a:t>
                      </a:r>
                      <a:r>
                        <a:rPr lang="en-US" sz="1800" kern="100" baseline="30000" dirty="0">
                          <a:effectLst/>
                          <a:latin typeface="Times New Roman" panose="02020603050405020304" pitchFamily="18" charset="0"/>
                          <a:ea typeface="宋体" panose="02010600030101010101" pitchFamily="2" charset="-122"/>
                        </a:rPr>
                        <a:t>–</a:t>
                      </a:r>
                      <a:r>
                        <a:rPr lang="en-US" sz="1800" kern="100" dirty="0">
                          <a:effectLst/>
                          <a:latin typeface="Times New Roman" panose="02020603050405020304" pitchFamily="18" charset="0"/>
                          <a:ea typeface="宋体" panose="02010600030101010101" pitchFamily="2" charset="-122"/>
                        </a:rPr>
                        <a:t>→</a:t>
                      </a:r>
                      <a:r>
                        <a:rPr lang="en-US" sz="1800" kern="100" baseline="30000" dirty="0">
                          <a:effectLst/>
                          <a:latin typeface="Times New Roman" panose="02020603050405020304" pitchFamily="18" charset="0"/>
                          <a:ea typeface="宋体" panose="02010600030101010101" pitchFamily="2" charset="-122"/>
                        </a:rPr>
                        <a:t>152</a:t>
                      </a:r>
                      <a:r>
                        <a:rPr lang="en-US" sz="1800" kern="100" dirty="0">
                          <a:effectLst/>
                          <a:latin typeface="Times New Roman" panose="02020603050405020304" pitchFamily="18" charset="0"/>
                          <a:ea typeface="宋体" panose="02010600030101010101" pitchFamily="2" charset="-122"/>
                        </a:rPr>
                        <a:t>Gd</a:t>
                      </a:r>
                      <a:endParaRPr lang="en-US" sz="1400" kern="100" dirty="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gn="ctr">
                        <a:lnSpc>
                          <a:spcPct val="100000"/>
                        </a:lnSpc>
                        <a:spcBef>
                          <a:spcPts val="0"/>
                        </a:spcBef>
                        <a:spcAft>
                          <a:spcPts val="0"/>
                        </a:spcAft>
                      </a:pPr>
                      <a:r>
                        <a:rPr lang="en-US" sz="1800" kern="100">
                          <a:effectLst/>
                          <a:latin typeface="Times New Roman" panose="02020603050405020304" pitchFamily="18" charset="0"/>
                          <a:ea typeface="宋体" panose="02010600030101010101" pitchFamily="2" charset="-122"/>
                        </a:rPr>
                        <a:t>1299.142</a:t>
                      </a:r>
                      <a:endParaRPr lang="en-US" sz="140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gn="ctr">
                        <a:lnSpc>
                          <a:spcPct val="100000"/>
                        </a:lnSpc>
                        <a:spcBef>
                          <a:spcPts val="0"/>
                        </a:spcBef>
                        <a:spcAft>
                          <a:spcPts val="0"/>
                        </a:spcAft>
                      </a:pPr>
                      <a:r>
                        <a:rPr lang="en-US" sz="1800" kern="100">
                          <a:effectLst/>
                          <a:latin typeface="Times New Roman" panose="02020603050405020304" pitchFamily="18" charset="0"/>
                          <a:ea typeface="宋体" panose="02010600030101010101" pitchFamily="2" charset="-122"/>
                        </a:rPr>
                        <a:t>0.008</a:t>
                      </a:r>
                      <a:endParaRPr lang="en-US" sz="140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gn="ctr">
                        <a:lnSpc>
                          <a:spcPct val="100000"/>
                        </a:lnSpc>
                        <a:spcBef>
                          <a:spcPts val="0"/>
                        </a:spcBef>
                        <a:spcAft>
                          <a:spcPts val="0"/>
                        </a:spcAft>
                      </a:pPr>
                      <a:r>
                        <a:rPr lang="en-US" sz="1800" kern="100" dirty="0">
                          <a:effectLst/>
                          <a:latin typeface="Times New Roman" panose="02020603050405020304" pitchFamily="18" charset="0"/>
                          <a:ea typeface="宋体" panose="02010600030101010101" pitchFamily="2" charset="-122"/>
                        </a:rPr>
                        <a:t>1643.421→344.2789</a:t>
                      </a:r>
                      <a:endParaRPr lang="en-US" sz="1400" kern="100" dirty="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4046741044"/>
                  </a:ext>
                </a:extLst>
              </a:tr>
              <a:tr h="406542">
                <a:tc>
                  <a:txBody>
                    <a:bodyPr/>
                    <a:lstStyle/>
                    <a:p>
                      <a:pPr marL="0" marR="0" algn="ctr">
                        <a:lnSpc>
                          <a:spcPct val="100000"/>
                        </a:lnSpc>
                        <a:spcBef>
                          <a:spcPts val="0"/>
                        </a:spcBef>
                        <a:spcAft>
                          <a:spcPts val="0"/>
                        </a:spcAft>
                      </a:pPr>
                      <a:r>
                        <a:rPr lang="en-US" sz="1800" kern="100" baseline="30000" dirty="0">
                          <a:effectLst/>
                          <a:latin typeface="Times New Roman" panose="02020603050405020304" pitchFamily="18" charset="0"/>
                          <a:ea typeface="宋体" panose="02010600030101010101" pitchFamily="2" charset="-122"/>
                        </a:rPr>
                        <a:t>152</a:t>
                      </a:r>
                      <a:r>
                        <a:rPr lang="en-US" sz="1800" kern="100" dirty="0">
                          <a:effectLst/>
                          <a:latin typeface="Times New Roman" panose="02020603050405020304" pitchFamily="18" charset="0"/>
                          <a:ea typeface="宋体" panose="02010600030101010101" pitchFamily="2" charset="-122"/>
                        </a:rPr>
                        <a:t>Eu–EC→</a:t>
                      </a:r>
                      <a:r>
                        <a:rPr lang="en-US" sz="1800" kern="100" baseline="30000" dirty="0">
                          <a:effectLst/>
                          <a:latin typeface="Times New Roman" panose="02020603050405020304" pitchFamily="18" charset="0"/>
                          <a:ea typeface="宋体" panose="02010600030101010101" pitchFamily="2" charset="-122"/>
                        </a:rPr>
                        <a:t>152</a:t>
                      </a:r>
                      <a:r>
                        <a:rPr lang="en-US" sz="1800" kern="100" dirty="0">
                          <a:effectLst/>
                          <a:latin typeface="Times New Roman" panose="02020603050405020304" pitchFamily="18" charset="0"/>
                          <a:ea typeface="宋体" panose="02010600030101010101" pitchFamily="2" charset="-122"/>
                        </a:rPr>
                        <a:t>Sm</a:t>
                      </a:r>
                      <a:endParaRPr lang="en-US" sz="1400" kern="100" dirty="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gn="ctr">
                        <a:lnSpc>
                          <a:spcPct val="100000"/>
                        </a:lnSpc>
                        <a:spcBef>
                          <a:spcPts val="0"/>
                        </a:spcBef>
                        <a:spcAft>
                          <a:spcPts val="0"/>
                        </a:spcAft>
                      </a:pPr>
                      <a:r>
                        <a:rPr lang="en-US" sz="1800" kern="100">
                          <a:effectLst/>
                          <a:latin typeface="Times New Roman" panose="02020603050405020304" pitchFamily="18" charset="0"/>
                          <a:ea typeface="宋体" panose="02010600030101010101" pitchFamily="2" charset="-122"/>
                        </a:rPr>
                        <a:t>1408.013</a:t>
                      </a:r>
                      <a:endParaRPr lang="en-US" sz="140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gn="ctr">
                        <a:lnSpc>
                          <a:spcPct val="100000"/>
                        </a:lnSpc>
                        <a:spcBef>
                          <a:spcPts val="0"/>
                        </a:spcBef>
                        <a:spcAft>
                          <a:spcPts val="0"/>
                        </a:spcAft>
                      </a:pPr>
                      <a:r>
                        <a:rPr lang="en-US" sz="1800" kern="100">
                          <a:effectLst/>
                          <a:latin typeface="Times New Roman" panose="02020603050405020304" pitchFamily="18" charset="0"/>
                          <a:ea typeface="宋体" panose="02010600030101010101" pitchFamily="2" charset="-122"/>
                        </a:rPr>
                        <a:t>0.003</a:t>
                      </a:r>
                      <a:endParaRPr lang="en-US" sz="1400" kern="10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gn="ctr">
                        <a:lnSpc>
                          <a:spcPct val="100000"/>
                        </a:lnSpc>
                        <a:spcBef>
                          <a:spcPts val="0"/>
                        </a:spcBef>
                        <a:spcAft>
                          <a:spcPts val="0"/>
                        </a:spcAft>
                      </a:pPr>
                      <a:r>
                        <a:rPr lang="en-US" sz="1800" kern="100" dirty="0">
                          <a:effectLst/>
                          <a:latin typeface="Times New Roman" panose="02020603050405020304" pitchFamily="18" charset="0"/>
                          <a:ea typeface="宋体" panose="02010600030101010101" pitchFamily="2" charset="-122"/>
                        </a:rPr>
                        <a:t>1529.8019→121.7818</a:t>
                      </a:r>
                      <a:endParaRPr lang="en-US" sz="1400" kern="100" dirty="0">
                        <a:effectLst/>
                        <a:latin typeface="Times New Roman" panose="02020603050405020304" pitchFamily="18"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87235893"/>
                  </a:ext>
                </a:extLst>
              </a:tr>
            </a:tbl>
          </a:graphicData>
        </a:graphic>
      </p:graphicFrame>
    </p:spTree>
    <p:extLst>
      <p:ext uri="{BB962C8B-B14F-4D97-AF65-F5344CB8AC3E}">
        <p14:creationId xmlns:p14="http://schemas.microsoft.com/office/powerpoint/2010/main" val="2432018534"/>
      </p:ext>
    </p:extLst>
  </p:cSld>
  <p:clrMapOvr>
    <a:masterClrMapping/>
  </p:clrMapOvr>
</p:sld>
</file>

<file path=ppt/slides/slide5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mc:AlternateContent xmlns:mc="http://schemas.openxmlformats.org/markup-compatibility/2006" xmlns:a14="http://schemas.microsoft.com/office/drawing/2010/main">
        <mc:Choice Requires="a14">
          <p:sp>
            <p:nvSpPr>
              <p:cNvPr id="2" name="文本框 8">
                <a:extLst>
                  <a:ext uri="{FF2B5EF4-FFF2-40B4-BE49-F238E27FC236}">
                    <a16:creationId xmlns:a16="http://schemas.microsoft.com/office/drawing/2014/main" id="{BDCC44F8-C8E0-4702-B356-CFC4B1D3163A}"/>
                  </a:ext>
                </a:extLst>
              </p:cNvPr>
              <p:cNvSpPr txBox="1"/>
              <p:nvPr/>
            </p:nvSpPr>
            <p:spPr>
              <a:xfrm>
                <a:off x="159105" y="251845"/>
                <a:ext cx="8479569" cy="3389069"/>
              </a:xfrm>
              <a:prstGeom prst="rect">
                <a:avLst/>
              </a:prstGeom>
              <a:noFill/>
            </p:spPr>
            <p:txBody>
              <a:bodyPr wrap="square" lIns="0" tIns="0" rIns="0" bIns="0" rtlCol="0">
                <a:spAutoFit/>
              </a:bodyPr>
              <a:lstStyle/>
              <a:p>
                <a:pPr algn="l">
                  <a:lnSpc>
                    <a:spcPct val="150000"/>
                  </a:lnSpc>
                </a:pPr>
                <a:r>
                  <a:rPr lang="en-US" sz="2000" b="0" i="0" u="none" strike="noStrike" baseline="0" dirty="0">
                    <a:latin typeface="Cambria" panose="02040503050406030204" pitchFamily="18" charset="0"/>
                    <a:ea typeface="Cambria" panose="02040503050406030204" pitchFamily="18" charset="0"/>
                  </a:rPr>
                  <a:t>An exponentially modified Gaussian (EMG) function of the form:</a:t>
                </a:r>
                <a:endParaRPr lang="en-US" sz="2000" b="0" i="1" dirty="0">
                  <a:solidFill>
                    <a:schemeClr val="tx1"/>
                  </a:solidFill>
                  <a:latin typeface="Cambria" panose="02040503050406030204" pitchFamily="18" charset="0"/>
                  <a:ea typeface="Cambria" panose="02040503050406030204" pitchFamily="18" charset="0"/>
                </a:endParaRPr>
              </a:p>
              <a:p>
                <a:pPr>
                  <a:lnSpc>
                    <a:spcPct val="150000"/>
                  </a:lnSpc>
                </a:pPr>
                <a14:m>
                  <m:oMathPara xmlns:m="http://schemas.openxmlformats.org/officeDocument/2006/math">
                    <m:oMathParaPr>
                      <m:jc m:val="centerGroup"/>
                    </m:oMathParaPr>
                    <m:oMath xmlns:m="http://schemas.openxmlformats.org/officeDocument/2006/math">
                      <m:r>
                        <a:rPr lang="en-US" sz="2200" b="0" i="1" smtClean="0">
                          <a:solidFill>
                            <a:schemeClr val="tx1"/>
                          </a:solidFill>
                          <a:latin typeface="Cambria Math" panose="02040503050406030204" pitchFamily="18" charset="0"/>
                        </a:rPr>
                        <m:t>𝑦</m:t>
                      </m:r>
                      <m:r>
                        <a:rPr lang="en-US" sz="2200" b="0" i="1" smtClean="0">
                          <a:solidFill>
                            <a:schemeClr val="tx1"/>
                          </a:solidFill>
                          <a:latin typeface="Cambria Math" panose="02040503050406030204" pitchFamily="18" charset="0"/>
                        </a:rPr>
                        <m:t>=</m:t>
                      </m:r>
                      <m:r>
                        <a:rPr lang="en-US" sz="2200" b="0" i="1" smtClean="0">
                          <a:solidFill>
                            <a:schemeClr val="tx1"/>
                          </a:solidFill>
                          <a:latin typeface="Cambria Math" panose="02040503050406030204" pitchFamily="18" charset="0"/>
                        </a:rPr>
                        <m:t>𝑎𝑥</m:t>
                      </m:r>
                      <m:r>
                        <a:rPr lang="en-US" sz="2200" b="0" i="1" smtClean="0">
                          <a:solidFill>
                            <a:schemeClr val="tx1"/>
                          </a:solidFill>
                          <a:latin typeface="Cambria Math" panose="02040503050406030204" pitchFamily="18" charset="0"/>
                        </a:rPr>
                        <m:t>+</m:t>
                      </m:r>
                      <m:r>
                        <a:rPr lang="en-US" sz="2200" b="0" i="1" smtClean="0">
                          <a:solidFill>
                            <a:schemeClr val="tx1"/>
                          </a:solidFill>
                          <a:latin typeface="Cambria Math" panose="02040503050406030204" pitchFamily="18" charset="0"/>
                        </a:rPr>
                        <m:t>𝑏</m:t>
                      </m:r>
                      <m:r>
                        <a:rPr lang="en-US" sz="2200" b="0" i="1" smtClean="0">
                          <a:solidFill>
                            <a:schemeClr val="tx1"/>
                          </a:solidFill>
                          <a:latin typeface="Cambria Math" panose="02040503050406030204" pitchFamily="18" charset="0"/>
                        </a:rPr>
                        <m:t>+</m:t>
                      </m:r>
                      <m:f>
                        <m:fPr>
                          <m:ctrlPr>
                            <a:rPr lang="en-US" sz="2200" b="0" i="1" smtClean="0">
                              <a:solidFill>
                                <a:schemeClr val="tx1"/>
                              </a:solidFill>
                              <a:latin typeface="Cambria Math" panose="02040503050406030204" pitchFamily="18" charset="0"/>
                            </a:rPr>
                          </m:ctrlPr>
                        </m:fPr>
                        <m:num>
                          <m:r>
                            <a:rPr lang="en-US" sz="2200" i="1">
                              <a:solidFill>
                                <a:schemeClr val="tx1"/>
                              </a:solidFill>
                              <a:latin typeface="Cambria Math" panose="02040503050406030204" pitchFamily="18" charset="0"/>
                            </a:rPr>
                            <m:t>𝑁</m:t>
                          </m:r>
                          <m:r>
                            <m:rPr>
                              <m:nor/>
                            </m:rPr>
                            <a:rPr lang="en-US" sz="2200" dirty="0">
                              <a:solidFill>
                                <a:schemeClr val="tx1"/>
                              </a:solidFill>
                              <a:latin typeface="Cambria" panose="02040503050406030204" pitchFamily="18" charset="0"/>
                              <a:ea typeface="Cambria" panose="02040503050406030204" pitchFamily="18" charset="0"/>
                            </a:rPr>
                            <m:t> </m:t>
                          </m:r>
                        </m:num>
                        <m:den>
                          <m:r>
                            <a:rPr lang="en-US" sz="2200" b="0" i="1" dirty="0" smtClean="0">
                              <a:solidFill>
                                <a:schemeClr val="tx1"/>
                              </a:solidFill>
                              <a:latin typeface="Cambria Math" panose="02040503050406030204" pitchFamily="18" charset="0"/>
                            </a:rPr>
                            <m:t>2</m:t>
                          </m:r>
                          <m:r>
                            <a:rPr lang="en-US" sz="2200" b="0" i="1" dirty="0" smtClean="0">
                              <a:solidFill>
                                <a:schemeClr val="tx1"/>
                              </a:solidFill>
                              <a:latin typeface="Cambria Math" panose="02040503050406030204" pitchFamily="18" charset="0"/>
                              <a:ea typeface="Cambria Math" panose="02040503050406030204" pitchFamily="18" charset="0"/>
                            </a:rPr>
                            <m:t>𝜏</m:t>
                          </m:r>
                        </m:den>
                      </m:f>
                      <m:r>
                        <m:rPr>
                          <m:sty m:val="p"/>
                        </m:rPr>
                        <a:rPr lang="en-US" sz="2200" b="0" i="0" smtClean="0">
                          <a:solidFill>
                            <a:schemeClr val="tx1"/>
                          </a:solidFill>
                          <a:latin typeface="Cambria Math" panose="02040503050406030204" pitchFamily="18" charset="0"/>
                        </a:rPr>
                        <m:t>exp</m:t>
                      </m:r>
                      <m:d>
                        <m:dPr>
                          <m:begChr m:val="["/>
                          <m:endChr m:val="]"/>
                          <m:ctrlPr>
                            <a:rPr lang="en-US" sz="2200" b="0" i="1" smtClean="0">
                              <a:solidFill>
                                <a:schemeClr val="tx1"/>
                              </a:solidFill>
                              <a:latin typeface="Cambria Math" panose="02040503050406030204" pitchFamily="18" charset="0"/>
                            </a:rPr>
                          </m:ctrlPr>
                        </m:dPr>
                        <m:e>
                          <m:f>
                            <m:fPr>
                              <m:ctrlPr>
                                <a:rPr lang="en-US" sz="2200" b="0" i="1" smtClean="0">
                                  <a:solidFill>
                                    <a:schemeClr val="tx1"/>
                                  </a:solidFill>
                                  <a:latin typeface="Cambria Math" panose="02040503050406030204" pitchFamily="18" charset="0"/>
                                </a:rPr>
                              </m:ctrlPr>
                            </m:fPr>
                            <m:num>
                              <m:r>
                                <a:rPr lang="en-US" sz="2200" b="0" i="1" smtClean="0">
                                  <a:solidFill>
                                    <a:schemeClr val="tx1"/>
                                  </a:solidFill>
                                  <a:latin typeface="Cambria Math" panose="02040503050406030204" pitchFamily="18" charset="0"/>
                                </a:rPr>
                                <m:t>1</m:t>
                              </m:r>
                            </m:num>
                            <m:den>
                              <m:r>
                                <a:rPr lang="en-US" sz="2200" b="0" i="1" smtClean="0">
                                  <a:solidFill>
                                    <a:schemeClr val="tx1"/>
                                  </a:solidFill>
                                  <a:latin typeface="Cambria Math" panose="02040503050406030204" pitchFamily="18" charset="0"/>
                                </a:rPr>
                                <m:t>2</m:t>
                              </m:r>
                            </m:den>
                          </m:f>
                          <m:sSup>
                            <m:sSupPr>
                              <m:ctrlPr>
                                <a:rPr lang="en-US" sz="2200" b="0" i="1" smtClean="0">
                                  <a:solidFill>
                                    <a:schemeClr val="tx1"/>
                                  </a:solidFill>
                                  <a:latin typeface="Cambria Math" panose="02040503050406030204" pitchFamily="18" charset="0"/>
                                </a:rPr>
                              </m:ctrlPr>
                            </m:sSupPr>
                            <m:e>
                              <m:d>
                                <m:dPr>
                                  <m:ctrlPr>
                                    <a:rPr lang="en-US" sz="2200" b="0" i="1" smtClean="0">
                                      <a:solidFill>
                                        <a:schemeClr val="tx1"/>
                                      </a:solidFill>
                                      <a:latin typeface="Cambria Math" panose="02040503050406030204" pitchFamily="18" charset="0"/>
                                    </a:rPr>
                                  </m:ctrlPr>
                                </m:dPr>
                                <m:e>
                                  <m:f>
                                    <m:fPr>
                                      <m:ctrlPr>
                                        <a:rPr lang="en-US" sz="2200" b="0" i="1" smtClean="0">
                                          <a:solidFill>
                                            <a:schemeClr val="tx1"/>
                                          </a:solidFill>
                                          <a:latin typeface="Cambria Math" panose="02040503050406030204" pitchFamily="18" charset="0"/>
                                        </a:rPr>
                                      </m:ctrlPr>
                                    </m:fPr>
                                    <m:num>
                                      <m:r>
                                        <a:rPr lang="en-US" sz="2200" b="0" i="1" smtClean="0">
                                          <a:solidFill>
                                            <a:schemeClr val="tx1"/>
                                          </a:solidFill>
                                          <a:latin typeface="Cambria Math" panose="02040503050406030204" pitchFamily="18" charset="0"/>
                                          <a:ea typeface="Cambria Math" panose="02040503050406030204" pitchFamily="18" charset="0"/>
                                        </a:rPr>
                                        <m:t>𝜎</m:t>
                                      </m:r>
                                    </m:num>
                                    <m:den>
                                      <m:r>
                                        <a:rPr lang="en-US" sz="2200" i="1" dirty="0" smtClean="0">
                                          <a:solidFill>
                                            <a:schemeClr val="tx1"/>
                                          </a:solidFill>
                                          <a:latin typeface="Cambria Math" panose="02040503050406030204" pitchFamily="18" charset="0"/>
                                          <a:ea typeface="Cambria Math" panose="02040503050406030204" pitchFamily="18" charset="0"/>
                                        </a:rPr>
                                        <m:t>𝜏</m:t>
                                      </m:r>
                                    </m:den>
                                  </m:f>
                                </m:e>
                              </m:d>
                            </m:e>
                            <m:sup>
                              <m:r>
                                <a:rPr lang="en-US" sz="2200" b="0" i="1" smtClean="0">
                                  <a:solidFill>
                                    <a:schemeClr val="tx1"/>
                                  </a:solidFill>
                                  <a:latin typeface="Cambria Math" panose="02040503050406030204" pitchFamily="18" charset="0"/>
                                </a:rPr>
                                <m:t>2</m:t>
                              </m:r>
                            </m:sup>
                          </m:sSup>
                          <m:r>
                            <a:rPr lang="en-US" sz="2200" b="0" i="1" smtClean="0">
                              <a:solidFill>
                                <a:schemeClr val="tx1"/>
                              </a:solidFill>
                              <a:latin typeface="Cambria Math" panose="02040503050406030204" pitchFamily="18" charset="0"/>
                            </a:rPr>
                            <m:t>+</m:t>
                          </m:r>
                          <m:f>
                            <m:fPr>
                              <m:ctrlPr>
                                <a:rPr lang="en-US" sz="2200" b="0" i="1" smtClean="0">
                                  <a:solidFill>
                                    <a:schemeClr val="tx1"/>
                                  </a:solidFill>
                                  <a:latin typeface="Cambria Math" panose="02040503050406030204" pitchFamily="18" charset="0"/>
                                </a:rPr>
                              </m:ctrlPr>
                            </m:fPr>
                            <m:num>
                              <m:r>
                                <a:rPr lang="en-US" sz="2200" b="0" i="1" smtClean="0">
                                  <a:solidFill>
                                    <a:schemeClr val="tx1"/>
                                  </a:solidFill>
                                  <a:latin typeface="Cambria Math" panose="02040503050406030204" pitchFamily="18" charset="0"/>
                                </a:rPr>
                                <m:t>𝑥</m:t>
                              </m:r>
                              <m:r>
                                <a:rPr lang="en-US" sz="2200" b="0" i="1" smtClean="0">
                                  <a:solidFill>
                                    <a:schemeClr val="tx1"/>
                                  </a:solidFill>
                                  <a:latin typeface="Cambria Math" panose="02040503050406030204" pitchFamily="18" charset="0"/>
                                </a:rPr>
                                <m:t>−</m:t>
                              </m:r>
                              <m:r>
                                <a:rPr lang="en-US" sz="2200" b="0" i="1" smtClean="0">
                                  <a:solidFill>
                                    <a:schemeClr val="tx1"/>
                                  </a:solidFill>
                                  <a:latin typeface="Cambria Math" panose="02040503050406030204" pitchFamily="18" charset="0"/>
                                  <a:ea typeface="Cambria Math" panose="02040503050406030204" pitchFamily="18" charset="0"/>
                                </a:rPr>
                                <m:t>𝜇</m:t>
                              </m:r>
                            </m:num>
                            <m:den>
                              <m:r>
                                <a:rPr lang="en-US" sz="2200" i="1" dirty="0">
                                  <a:solidFill>
                                    <a:schemeClr val="tx1"/>
                                  </a:solidFill>
                                  <a:latin typeface="Cambria Math" panose="02040503050406030204" pitchFamily="18" charset="0"/>
                                  <a:ea typeface="Cambria Math" panose="02040503050406030204" pitchFamily="18" charset="0"/>
                                </a:rPr>
                                <m:t>𝜏</m:t>
                              </m:r>
                            </m:den>
                          </m:f>
                        </m:e>
                      </m:d>
                      <m:r>
                        <a:rPr lang="en-US" sz="2200" b="0" i="1" smtClean="0">
                          <a:solidFill>
                            <a:schemeClr val="tx1"/>
                          </a:solidFill>
                          <a:latin typeface="Cambria Math" panose="02040503050406030204" pitchFamily="18" charset="0"/>
                          <a:ea typeface="Cambria Math" panose="02040503050406030204" pitchFamily="18" charset="0"/>
                        </a:rPr>
                        <m:t>×</m:t>
                      </m:r>
                      <m:r>
                        <m:rPr>
                          <m:sty m:val="p"/>
                        </m:rPr>
                        <a:rPr lang="en-US" altLang="zh-CN" sz="2200" i="1">
                          <a:solidFill>
                            <a:schemeClr val="tx1"/>
                          </a:solidFill>
                          <a:latin typeface="Cambria Math" panose="02040503050406030204" pitchFamily="18" charset="0"/>
                          <a:ea typeface="Cambria Math" panose="02040503050406030204" pitchFamily="18" charset="0"/>
                        </a:rPr>
                        <m:t>erfc</m:t>
                      </m:r>
                      <m:d>
                        <m:dPr>
                          <m:begChr m:val="["/>
                          <m:endChr m:val="]"/>
                          <m:ctrlPr>
                            <a:rPr lang="en-US" altLang="zh-CN" sz="2200" i="1" smtClean="0">
                              <a:solidFill>
                                <a:schemeClr val="tx1"/>
                              </a:solidFill>
                              <a:latin typeface="Cambria Math" panose="02040503050406030204" pitchFamily="18" charset="0"/>
                              <a:ea typeface="Cambria Math" panose="02040503050406030204" pitchFamily="18" charset="0"/>
                            </a:rPr>
                          </m:ctrlPr>
                        </m:dPr>
                        <m:e>
                          <m:f>
                            <m:fPr>
                              <m:ctrlPr>
                                <a:rPr lang="en-US" altLang="zh-CN" sz="2200" i="1" smtClean="0">
                                  <a:solidFill>
                                    <a:schemeClr val="tx1"/>
                                  </a:solidFill>
                                  <a:latin typeface="Cambria Math" panose="02040503050406030204" pitchFamily="18" charset="0"/>
                                  <a:ea typeface="Cambria Math" panose="02040503050406030204" pitchFamily="18" charset="0"/>
                                </a:rPr>
                              </m:ctrlPr>
                            </m:fPr>
                            <m:num>
                              <m:r>
                                <a:rPr lang="en-US" altLang="zh-CN" sz="2200" b="0" i="1" smtClean="0">
                                  <a:solidFill>
                                    <a:schemeClr val="tx1"/>
                                  </a:solidFill>
                                  <a:latin typeface="Cambria Math" panose="02040503050406030204" pitchFamily="18" charset="0"/>
                                  <a:ea typeface="Cambria Math" panose="02040503050406030204" pitchFamily="18" charset="0"/>
                                </a:rPr>
                                <m:t>1</m:t>
                              </m:r>
                            </m:num>
                            <m:den>
                              <m:rad>
                                <m:radPr>
                                  <m:degHide m:val="on"/>
                                  <m:ctrlPr>
                                    <a:rPr lang="en-US" altLang="zh-CN" sz="2200" i="1" smtClean="0">
                                      <a:solidFill>
                                        <a:schemeClr val="tx1"/>
                                      </a:solidFill>
                                      <a:latin typeface="Cambria Math" panose="02040503050406030204" pitchFamily="18" charset="0"/>
                                      <a:ea typeface="Cambria Math" panose="02040503050406030204" pitchFamily="18" charset="0"/>
                                    </a:rPr>
                                  </m:ctrlPr>
                                </m:radPr>
                                <m:deg/>
                                <m:e>
                                  <m:r>
                                    <a:rPr lang="en-US" altLang="zh-CN" sz="2200" b="0" i="1" smtClean="0">
                                      <a:solidFill>
                                        <a:schemeClr val="tx1"/>
                                      </a:solidFill>
                                      <a:latin typeface="Cambria Math" panose="02040503050406030204" pitchFamily="18" charset="0"/>
                                      <a:ea typeface="Cambria Math" panose="02040503050406030204" pitchFamily="18" charset="0"/>
                                    </a:rPr>
                                    <m:t>2</m:t>
                                  </m:r>
                                </m:e>
                              </m:rad>
                            </m:den>
                          </m:f>
                          <m:d>
                            <m:dPr>
                              <m:ctrlPr>
                                <a:rPr lang="en-US" altLang="zh-CN" sz="2200" i="1" smtClean="0">
                                  <a:solidFill>
                                    <a:schemeClr val="tx1"/>
                                  </a:solidFill>
                                  <a:latin typeface="Cambria Math" panose="02040503050406030204" pitchFamily="18" charset="0"/>
                                  <a:ea typeface="Cambria Math" panose="02040503050406030204" pitchFamily="18" charset="0"/>
                                </a:rPr>
                              </m:ctrlPr>
                            </m:dPr>
                            <m:e>
                              <m:f>
                                <m:fPr>
                                  <m:ctrlPr>
                                    <a:rPr lang="en-US" altLang="zh-CN" sz="2200" i="1" smtClean="0">
                                      <a:solidFill>
                                        <a:schemeClr val="tx1"/>
                                      </a:solidFill>
                                      <a:latin typeface="Cambria Math" panose="02040503050406030204" pitchFamily="18" charset="0"/>
                                      <a:ea typeface="Cambria Math" panose="02040503050406030204" pitchFamily="18" charset="0"/>
                                    </a:rPr>
                                  </m:ctrlPr>
                                </m:fPr>
                                <m:num>
                                  <m:r>
                                    <a:rPr lang="zh-CN" altLang="en-US" sz="2200" i="1" smtClean="0">
                                      <a:solidFill>
                                        <a:schemeClr val="tx1"/>
                                      </a:solidFill>
                                      <a:latin typeface="Cambria Math" panose="02040503050406030204" pitchFamily="18" charset="0"/>
                                      <a:ea typeface="Cambria Math" panose="02040503050406030204" pitchFamily="18" charset="0"/>
                                    </a:rPr>
                                    <m:t>𝜎</m:t>
                                  </m:r>
                                </m:num>
                                <m:den>
                                  <m:r>
                                    <a:rPr lang="en-US" sz="2200" i="1" dirty="0">
                                      <a:solidFill>
                                        <a:schemeClr val="tx1"/>
                                      </a:solidFill>
                                      <a:latin typeface="Cambria Math" panose="02040503050406030204" pitchFamily="18" charset="0"/>
                                      <a:ea typeface="Cambria Math" panose="02040503050406030204" pitchFamily="18" charset="0"/>
                                    </a:rPr>
                                    <m:t>𝜏</m:t>
                                  </m:r>
                                </m:den>
                              </m:f>
                              <m:r>
                                <a:rPr lang="en-US" altLang="zh-CN" sz="2200" b="0" i="1" smtClean="0">
                                  <a:solidFill>
                                    <a:schemeClr val="tx1"/>
                                  </a:solidFill>
                                  <a:latin typeface="Cambria Math" panose="02040503050406030204" pitchFamily="18" charset="0"/>
                                  <a:ea typeface="Cambria Math" panose="02040503050406030204" pitchFamily="18" charset="0"/>
                                </a:rPr>
                                <m:t>+</m:t>
                              </m:r>
                              <m:f>
                                <m:fPr>
                                  <m:ctrlPr>
                                    <a:rPr lang="en-US" altLang="zh-CN" sz="2200" b="0" i="1" smtClean="0">
                                      <a:solidFill>
                                        <a:schemeClr val="tx1"/>
                                      </a:solidFill>
                                      <a:latin typeface="Cambria Math" panose="02040503050406030204" pitchFamily="18" charset="0"/>
                                      <a:ea typeface="Cambria Math" panose="02040503050406030204" pitchFamily="18" charset="0"/>
                                    </a:rPr>
                                  </m:ctrlPr>
                                </m:fPr>
                                <m:num>
                                  <m:r>
                                    <a:rPr lang="en-US" altLang="zh-CN" sz="2200" b="0" i="1" smtClean="0">
                                      <a:solidFill>
                                        <a:schemeClr val="tx1"/>
                                      </a:solidFill>
                                      <a:latin typeface="Cambria Math" panose="02040503050406030204" pitchFamily="18" charset="0"/>
                                      <a:ea typeface="Cambria Math" panose="02040503050406030204" pitchFamily="18" charset="0"/>
                                    </a:rPr>
                                    <m:t>𝑥</m:t>
                                  </m:r>
                                  <m:r>
                                    <a:rPr lang="en-US" altLang="zh-CN" sz="2200" b="0" i="1" smtClean="0">
                                      <a:solidFill>
                                        <a:schemeClr val="tx1"/>
                                      </a:solidFill>
                                      <a:latin typeface="Cambria Math" panose="02040503050406030204" pitchFamily="18" charset="0"/>
                                      <a:ea typeface="Cambria Math" panose="02040503050406030204" pitchFamily="18" charset="0"/>
                                    </a:rPr>
                                    <m:t>−</m:t>
                                  </m:r>
                                  <m:r>
                                    <a:rPr lang="zh-CN" altLang="en-US" sz="2200" b="0" i="1" smtClean="0">
                                      <a:solidFill>
                                        <a:schemeClr val="tx1"/>
                                      </a:solidFill>
                                      <a:latin typeface="Cambria Math" panose="02040503050406030204" pitchFamily="18" charset="0"/>
                                      <a:ea typeface="Cambria Math" panose="02040503050406030204" pitchFamily="18" charset="0"/>
                                    </a:rPr>
                                    <m:t>𝜇</m:t>
                                  </m:r>
                                </m:num>
                                <m:den>
                                  <m:r>
                                    <a:rPr lang="zh-CN" altLang="en-US" sz="2200" b="0" i="1" smtClean="0">
                                      <a:solidFill>
                                        <a:schemeClr val="tx1"/>
                                      </a:solidFill>
                                      <a:latin typeface="Cambria Math" panose="02040503050406030204" pitchFamily="18" charset="0"/>
                                      <a:ea typeface="Cambria Math" panose="02040503050406030204" pitchFamily="18" charset="0"/>
                                    </a:rPr>
                                    <m:t>𝜎</m:t>
                                  </m:r>
                                </m:den>
                              </m:f>
                            </m:e>
                          </m:d>
                        </m:e>
                      </m:d>
                    </m:oMath>
                  </m:oMathPara>
                </a14:m>
                <a:endParaRPr lang="en-US" altLang="zh-CN" sz="2200" b="0" dirty="0">
                  <a:solidFill>
                    <a:schemeClr val="tx1"/>
                  </a:solidFill>
                  <a:latin typeface="Cambria" panose="02040503050406030204" pitchFamily="18" charset="0"/>
                  <a:ea typeface="Cambria" panose="02040503050406030204" pitchFamily="18" charset="0"/>
                </a:endParaRPr>
              </a:p>
              <a:p>
                <a:pPr algn="l">
                  <a:lnSpc>
                    <a:spcPct val="150000"/>
                  </a:lnSpc>
                </a:pPr>
                <a:r>
                  <a:rPr lang="en-US" sz="2000" b="0" i="0" u="none" strike="noStrike" baseline="0" dirty="0">
                    <a:latin typeface="Cambria" panose="02040503050406030204" pitchFamily="18" charset="0"/>
                    <a:ea typeface="Cambria" panose="02040503050406030204" pitchFamily="18" charset="0"/>
                  </a:rPr>
                  <a:t>was used to fit each </a:t>
                </a:r>
                <a:r>
                  <a:rPr lang="en-US" sz="2000" b="0" i="1" u="none" strike="noStrike" baseline="0" dirty="0">
                    <a:latin typeface="Cambria" panose="02040503050406030204" pitchFamily="18" charset="0"/>
                    <a:ea typeface="Cambria" panose="02040503050406030204" pitchFamily="18" charset="0"/>
                  </a:rPr>
                  <a:t>γ </a:t>
                </a:r>
                <a:r>
                  <a:rPr lang="en-US" sz="2000" b="0" i="0" u="none" strike="noStrike" baseline="0" dirty="0">
                    <a:latin typeface="Cambria" panose="02040503050406030204" pitchFamily="18" charset="0"/>
                    <a:ea typeface="Cambria" panose="02040503050406030204" pitchFamily="18" charset="0"/>
                  </a:rPr>
                  <a:t>-ray line in the spectrum. The EMG is characterized by an exponential decay constant </a:t>
                </a:r>
                <a:r>
                  <a:rPr lang="en-US" sz="2000" b="0" i="1" u="none" strike="noStrike" baseline="0" dirty="0">
                    <a:latin typeface="Cambria" panose="02040503050406030204" pitchFamily="18" charset="0"/>
                    <a:ea typeface="Cambria" panose="02040503050406030204" pitchFamily="18" charset="0"/>
                  </a:rPr>
                  <a:t>τ </a:t>
                </a:r>
                <a:r>
                  <a:rPr lang="en-US" sz="2000" b="0" i="0" u="none" strike="noStrike" baseline="0" dirty="0">
                    <a:latin typeface="Cambria" panose="02040503050406030204" pitchFamily="18" charset="0"/>
                    <a:ea typeface="Cambria" panose="02040503050406030204" pitchFamily="18" charset="0"/>
                  </a:rPr>
                  <a:t>, width </a:t>
                </a:r>
                <a:r>
                  <a:rPr lang="en-US" sz="2000" b="0" i="1" u="none" strike="noStrike" baseline="0" dirty="0">
                    <a:latin typeface="Cambria" panose="02040503050406030204" pitchFamily="18" charset="0"/>
                    <a:ea typeface="Cambria" panose="02040503050406030204" pitchFamily="18" charset="0"/>
                  </a:rPr>
                  <a:t>σ</a:t>
                </a:r>
                <a:r>
                  <a:rPr lang="en-US" sz="2000" b="0" i="0" u="none" strike="noStrike" baseline="0" dirty="0">
                    <a:latin typeface="Cambria" panose="02040503050406030204" pitchFamily="18" charset="0"/>
                    <a:ea typeface="Cambria" panose="02040503050406030204" pitchFamily="18" charset="0"/>
                  </a:rPr>
                  <a:t>, mean </a:t>
                </a:r>
                <a:r>
                  <a:rPr lang="en-US" sz="2000" b="0" i="1" u="none" strike="noStrike" baseline="0" dirty="0">
                    <a:latin typeface="Cambria" panose="02040503050406030204" pitchFamily="18" charset="0"/>
                    <a:ea typeface="Cambria" panose="02040503050406030204" pitchFamily="18" charset="0"/>
                  </a:rPr>
                  <a:t>μ</a:t>
                </a:r>
                <a:r>
                  <a:rPr lang="en-US" sz="2000" b="0" i="0" u="none" strike="noStrike" baseline="0" dirty="0">
                    <a:latin typeface="Cambria" panose="02040503050406030204" pitchFamily="18" charset="0"/>
                    <a:ea typeface="Cambria" panose="02040503050406030204" pitchFamily="18" charset="0"/>
                  </a:rPr>
                  <a:t>, energy </a:t>
                </a:r>
                <a:r>
                  <a:rPr lang="en-US" sz="2000" b="0" i="1" u="none" strike="noStrike" baseline="0" dirty="0">
                    <a:latin typeface="Cambria" panose="02040503050406030204" pitchFamily="18" charset="0"/>
                    <a:ea typeface="Cambria" panose="02040503050406030204" pitchFamily="18" charset="0"/>
                  </a:rPr>
                  <a:t>x</a:t>
                </a:r>
                <a:r>
                  <a:rPr lang="en-US" sz="2000" b="0" i="0" u="none" strike="noStrike" baseline="0" dirty="0">
                    <a:latin typeface="Cambria" panose="02040503050406030204" pitchFamily="18" charset="0"/>
                    <a:ea typeface="Cambria" panose="02040503050406030204" pitchFamily="18" charset="0"/>
                  </a:rPr>
                  <a:t>, and area below the curve </a:t>
                </a:r>
                <a:r>
                  <a:rPr lang="en-US" sz="2000" b="0" i="1" u="none" strike="noStrike" baseline="0" dirty="0">
                    <a:latin typeface="Cambria" panose="02040503050406030204" pitchFamily="18" charset="0"/>
                    <a:ea typeface="Cambria" panose="02040503050406030204" pitchFamily="18" charset="0"/>
                  </a:rPr>
                  <a:t>N</a:t>
                </a:r>
                <a:r>
                  <a:rPr lang="en-US" sz="2000" b="0" i="0" u="none" strike="noStrike" baseline="0" dirty="0">
                    <a:latin typeface="Cambria" panose="02040503050406030204" pitchFamily="18" charset="0"/>
                    <a:ea typeface="Cambria" panose="02040503050406030204" pitchFamily="18" charset="0"/>
                  </a:rPr>
                  <a:t>. Also, a linear function is added to this formula to model the local background.</a:t>
                </a:r>
                <a:endParaRPr lang="en-US" sz="2000" dirty="0">
                  <a:solidFill>
                    <a:schemeClr val="tx1"/>
                  </a:solidFill>
                  <a:latin typeface="Cambria" panose="02040503050406030204" pitchFamily="18" charset="0"/>
                  <a:ea typeface="Cambria" panose="02040503050406030204" pitchFamily="18" charset="0"/>
                </a:endParaRPr>
              </a:p>
            </p:txBody>
          </p:sp>
        </mc:Choice>
        <mc:Fallback xmlns="">
          <p:sp>
            <p:nvSpPr>
              <p:cNvPr id="2" name="文本框 8">
                <a:extLst>
                  <a:ext uri="{FF2B5EF4-FFF2-40B4-BE49-F238E27FC236}">
                    <a16:creationId xmlns:a16="http://schemas.microsoft.com/office/drawing/2014/main" id="{BDCC44F8-C8E0-4702-B356-CFC4B1D3163A}"/>
                  </a:ext>
                </a:extLst>
              </p:cNvPr>
              <p:cNvSpPr txBox="1">
                <a:spLocks noRot="1" noChangeAspect="1" noMove="1" noResize="1" noEditPoints="1" noAdjustHandles="1" noChangeArrowheads="1" noChangeShapeType="1" noTextEdit="1"/>
              </p:cNvSpPr>
              <p:nvPr/>
            </p:nvSpPr>
            <p:spPr>
              <a:xfrm>
                <a:off x="159105" y="251845"/>
                <a:ext cx="8479569" cy="3389069"/>
              </a:xfrm>
              <a:prstGeom prst="rect">
                <a:avLst/>
              </a:prstGeom>
              <a:blipFill>
                <a:blip r:embed="rId2"/>
                <a:stretch>
                  <a:fillRect l="-1797" r="-144" b="-3417"/>
                </a:stretch>
              </a:blipFill>
            </p:spPr>
            <p:txBody>
              <a:bodyPr/>
              <a:lstStyle/>
              <a:p>
                <a:r>
                  <a:rPr lang="en-US">
                    <a:noFill/>
                  </a:rPr>
                  <a:t> </a:t>
                </a:r>
              </a:p>
            </p:txBody>
          </p:sp>
        </mc:Fallback>
      </mc:AlternateContent>
    </p:spTree>
    <p:extLst>
      <p:ext uri="{BB962C8B-B14F-4D97-AF65-F5344CB8AC3E}">
        <p14:creationId xmlns:p14="http://schemas.microsoft.com/office/powerpoint/2010/main" val="2409393344"/>
      </p:ext>
    </p:extLst>
  </p:cSld>
  <p:clrMapOvr>
    <a:masterClrMapping/>
  </p:clrMapOvr>
</p:sld>
</file>

<file path=ppt/slides/slide5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 name="Picture 10">
            <a:extLst>
              <a:ext uri="{FF2B5EF4-FFF2-40B4-BE49-F238E27FC236}">
                <a16:creationId xmlns:a16="http://schemas.microsoft.com/office/drawing/2014/main" id="{C2B9845E-638F-486D-88EE-9E11679D4B4B}"/>
              </a:ext>
            </a:extLst>
          </p:cNvPr>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0" y="0"/>
            <a:ext cx="8777630" cy="3474720"/>
          </a:xfrm>
          <a:prstGeom prst="rect">
            <a:avLst/>
          </a:prstGeom>
        </p:spPr>
      </p:pic>
      <p:pic>
        <p:nvPicPr>
          <p:cNvPr id="9" name="Picture 8">
            <a:extLst>
              <a:ext uri="{FF2B5EF4-FFF2-40B4-BE49-F238E27FC236}">
                <a16:creationId xmlns:a16="http://schemas.microsoft.com/office/drawing/2014/main" id="{6948F967-B350-46FB-8263-CA9894B15549}"/>
              </a:ext>
            </a:extLst>
          </p:cNvPr>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3383280"/>
            <a:ext cx="8777630" cy="3474720"/>
          </a:xfrm>
          <a:prstGeom prst="rect">
            <a:avLst/>
          </a:prstGeom>
        </p:spPr>
      </p:pic>
      <p:sp>
        <p:nvSpPr>
          <p:cNvPr id="13" name="TextBox 12">
            <a:extLst>
              <a:ext uri="{FF2B5EF4-FFF2-40B4-BE49-F238E27FC236}">
                <a16:creationId xmlns:a16="http://schemas.microsoft.com/office/drawing/2014/main" id="{2F088F38-472A-4EBA-BA4A-5E3A094D3269}"/>
              </a:ext>
            </a:extLst>
          </p:cNvPr>
          <p:cNvSpPr txBox="1"/>
          <p:nvPr/>
        </p:nvSpPr>
        <p:spPr>
          <a:xfrm>
            <a:off x="1274618" y="251752"/>
            <a:ext cx="2693366" cy="369332"/>
          </a:xfrm>
          <a:prstGeom prst="rect">
            <a:avLst/>
          </a:prstGeom>
          <a:noFill/>
        </p:spPr>
        <p:txBody>
          <a:bodyPr wrap="none">
            <a:spAutoFit/>
          </a:bodyPr>
          <a:lstStyle/>
          <a:p>
            <a:r>
              <a:rPr lang="en-US" sz="1800" b="0" i="0" u="none" strike="noStrike" baseline="30000" dirty="0">
                <a:latin typeface="Times-Roman"/>
              </a:rPr>
              <a:t>40</a:t>
            </a:r>
            <a:r>
              <a:rPr lang="en-US" sz="1800" b="0" i="0" u="none" strike="noStrike" baseline="0" dirty="0">
                <a:latin typeface="Times-Roman"/>
              </a:rPr>
              <a:t>K 1460</a:t>
            </a:r>
            <a:r>
              <a:rPr lang="en-US" sz="1800" b="0" i="1" u="none" strike="noStrike" baseline="0" dirty="0">
                <a:latin typeface="RMTMI"/>
              </a:rPr>
              <a:t>.</a:t>
            </a:r>
            <a:r>
              <a:rPr lang="en-US" sz="1800" b="0" i="0" u="none" strike="noStrike" baseline="0" dirty="0">
                <a:latin typeface="Times-Roman"/>
              </a:rPr>
              <a:t>820 </a:t>
            </a:r>
            <a:r>
              <a:rPr lang="en-US" sz="1800" b="0" i="0" u="none" strike="noStrike" baseline="0" dirty="0">
                <a:latin typeface="MTSY"/>
              </a:rPr>
              <a:t>± </a:t>
            </a:r>
            <a:r>
              <a:rPr lang="en-US" sz="1800" b="0" i="0" u="none" strike="noStrike" baseline="0" dirty="0">
                <a:latin typeface="Times-Roman"/>
              </a:rPr>
              <a:t>0</a:t>
            </a:r>
            <a:r>
              <a:rPr lang="en-US" sz="1800" b="0" i="1" u="none" strike="noStrike" baseline="0" dirty="0">
                <a:latin typeface="RMTMI"/>
              </a:rPr>
              <a:t>.</a:t>
            </a:r>
            <a:r>
              <a:rPr lang="en-US" sz="1800" b="0" i="0" u="none" strike="noStrike" baseline="0" dirty="0">
                <a:latin typeface="Times-Roman"/>
              </a:rPr>
              <a:t>005 </a:t>
            </a:r>
            <a:r>
              <a:rPr lang="en-US" altLang="zh-CN" sz="1800" b="0" i="0" u="none" strike="noStrike" baseline="0" dirty="0">
                <a:latin typeface="Times-Roman"/>
              </a:rPr>
              <a:t>keV</a:t>
            </a:r>
            <a:endParaRPr lang="en-US" dirty="0"/>
          </a:p>
        </p:txBody>
      </p:sp>
      <p:sp>
        <p:nvSpPr>
          <p:cNvPr id="2" name="TextBox 1">
            <a:extLst>
              <a:ext uri="{FF2B5EF4-FFF2-40B4-BE49-F238E27FC236}">
                <a16:creationId xmlns:a16="http://schemas.microsoft.com/office/drawing/2014/main" id="{7C2BC120-4B96-4CB3-B101-693BE2EA2D6C}"/>
              </a:ext>
            </a:extLst>
          </p:cNvPr>
          <p:cNvSpPr txBox="1"/>
          <p:nvPr/>
        </p:nvSpPr>
        <p:spPr>
          <a:xfrm>
            <a:off x="1427018" y="983673"/>
            <a:ext cx="957313" cy="369332"/>
          </a:xfrm>
          <a:prstGeom prst="rect">
            <a:avLst/>
          </a:prstGeom>
          <a:noFill/>
        </p:spPr>
        <p:txBody>
          <a:bodyPr wrap="none" rtlCol="0">
            <a:spAutoFit/>
          </a:bodyPr>
          <a:lstStyle/>
          <a:p>
            <a:r>
              <a:rPr lang="en-US" altLang="zh-CN" dirty="0"/>
              <a:t>Run 120</a:t>
            </a:r>
            <a:endParaRPr lang="en-US" dirty="0"/>
          </a:p>
        </p:txBody>
      </p:sp>
    </p:spTree>
    <p:extLst>
      <p:ext uri="{BB962C8B-B14F-4D97-AF65-F5344CB8AC3E}">
        <p14:creationId xmlns:p14="http://schemas.microsoft.com/office/powerpoint/2010/main" val="490921148"/>
      </p:ext>
    </p:extLst>
  </p:cSld>
  <p:clrMapOvr>
    <a:masterClrMapping/>
  </p:clrMapOvr>
</p:sld>
</file>

<file path=ppt/slides/slide5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8F629D12-3719-407B-A833-532DC1FDF4CF}"/>
              </a:ext>
            </a:extLst>
          </p:cNvPr>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0" y="0"/>
            <a:ext cx="8813208" cy="3474720"/>
          </a:xfrm>
          <a:prstGeom prst="rect">
            <a:avLst/>
          </a:prstGeom>
        </p:spPr>
      </p:pic>
      <p:pic>
        <p:nvPicPr>
          <p:cNvPr id="5" name="Picture 4">
            <a:extLst>
              <a:ext uri="{FF2B5EF4-FFF2-40B4-BE49-F238E27FC236}">
                <a16:creationId xmlns:a16="http://schemas.microsoft.com/office/drawing/2014/main" id="{BA56CC72-9957-4AF7-A131-940952AAC752}"/>
              </a:ext>
            </a:extLst>
          </p:cNvPr>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3383280"/>
            <a:ext cx="8777624" cy="3474720"/>
          </a:xfrm>
          <a:prstGeom prst="rect">
            <a:avLst/>
          </a:prstGeom>
        </p:spPr>
      </p:pic>
      <p:sp>
        <p:nvSpPr>
          <p:cNvPr id="7" name="TextBox 6">
            <a:extLst>
              <a:ext uri="{FF2B5EF4-FFF2-40B4-BE49-F238E27FC236}">
                <a16:creationId xmlns:a16="http://schemas.microsoft.com/office/drawing/2014/main" id="{29F46813-AC32-4E23-A12F-E86366B17C17}"/>
              </a:ext>
            </a:extLst>
          </p:cNvPr>
          <p:cNvSpPr txBox="1"/>
          <p:nvPr/>
        </p:nvSpPr>
        <p:spPr>
          <a:xfrm>
            <a:off x="1274618" y="362588"/>
            <a:ext cx="2723246" cy="369332"/>
          </a:xfrm>
          <a:prstGeom prst="rect">
            <a:avLst/>
          </a:prstGeom>
          <a:noFill/>
        </p:spPr>
        <p:txBody>
          <a:bodyPr wrap="none">
            <a:spAutoFit/>
          </a:bodyPr>
          <a:lstStyle/>
          <a:p>
            <a:r>
              <a:rPr lang="en-US" sz="1800" b="0" i="0" u="none" strike="noStrike" baseline="30000" dirty="0">
                <a:latin typeface="Times-Roman"/>
              </a:rPr>
              <a:t>208</a:t>
            </a:r>
            <a:r>
              <a:rPr lang="en-US" sz="1800" b="0" i="0" u="none" strike="noStrike" baseline="0" dirty="0">
                <a:latin typeface="Times-Roman"/>
              </a:rPr>
              <a:t>Tl 2614</a:t>
            </a:r>
            <a:r>
              <a:rPr lang="en-US" sz="1800" b="0" i="1" u="none" strike="noStrike" baseline="0" dirty="0">
                <a:latin typeface="RMTMI"/>
              </a:rPr>
              <a:t>.</a:t>
            </a:r>
            <a:r>
              <a:rPr lang="en-US" sz="1800" b="0" i="0" u="none" strike="noStrike" baseline="0" dirty="0">
                <a:latin typeface="Times-Roman"/>
              </a:rPr>
              <a:t>511 </a:t>
            </a:r>
            <a:r>
              <a:rPr lang="en-US" sz="1800" b="0" i="0" u="none" strike="noStrike" baseline="0" dirty="0">
                <a:latin typeface="MTSY"/>
              </a:rPr>
              <a:t>± </a:t>
            </a:r>
            <a:r>
              <a:rPr lang="en-US" sz="1800" b="0" i="0" u="none" strike="noStrike" baseline="0" dirty="0">
                <a:latin typeface="Times-Roman"/>
              </a:rPr>
              <a:t>0</a:t>
            </a:r>
            <a:r>
              <a:rPr lang="en-US" sz="1800" b="0" i="1" u="none" strike="noStrike" baseline="0" dirty="0">
                <a:latin typeface="RMTMI"/>
              </a:rPr>
              <a:t>.</a:t>
            </a:r>
            <a:r>
              <a:rPr lang="en-US" sz="1800" b="0" i="0" u="none" strike="noStrike" baseline="0" dirty="0">
                <a:latin typeface="Times-Roman"/>
              </a:rPr>
              <a:t>010 keV</a:t>
            </a:r>
            <a:endParaRPr lang="en-US" dirty="0"/>
          </a:p>
        </p:txBody>
      </p:sp>
      <p:sp>
        <p:nvSpPr>
          <p:cNvPr id="6" name="TextBox 5">
            <a:extLst>
              <a:ext uri="{FF2B5EF4-FFF2-40B4-BE49-F238E27FC236}">
                <a16:creationId xmlns:a16="http://schemas.microsoft.com/office/drawing/2014/main" id="{C97315AE-2193-4323-B516-629714781FA8}"/>
              </a:ext>
            </a:extLst>
          </p:cNvPr>
          <p:cNvSpPr txBox="1"/>
          <p:nvPr/>
        </p:nvSpPr>
        <p:spPr>
          <a:xfrm>
            <a:off x="1427018" y="983673"/>
            <a:ext cx="957313" cy="369332"/>
          </a:xfrm>
          <a:prstGeom prst="rect">
            <a:avLst/>
          </a:prstGeom>
          <a:noFill/>
        </p:spPr>
        <p:txBody>
          <a:bodyPr wrap="none" rtlCol="0">
            <a:spAutoFit/>
          </a:bodyPr>
          <a:lstStyle/>
          <a:p>
            <a:r>
              <a:rPr lang="en-US" altLang="zh-CN" dirty="0"/>
              <a:t>Run 120</a:t>
            </a:r>
            <a:endParaRPr lang="en-US" dirty="0"/>
          </a:p>
        </p:txBody>
      </p:sp>
    </p:spTree>
    <p:extLst>
      <p:ext uri="{BB962C8B-B14F-4D97-AF65-F5344CB8AC3E}">
        <p14:creationId xmlns:p14="http://schemas.microsoft.com/office/powerpoint/2010/main" val="3050544435"/>
      </p:ext>
    </p:extLst>
  </p:cSld>
  <p:clrMapOvr>
    <a:masterClrMapping/>
  </p:clrMapOvr>
</p:sld>
</file>

<file path=ppt/slides/slide5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3A739849-81C4-4773-B287-FE835ED84E3C}"/>
              </a:ext>
            </a:extLst>
          </p:cNvPr>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0" y="0"/>
            <a:ext cx="8777624" cy="3474720"/>
          </a:xfrm>
          <a:prstGeom prst="rect">
            <a:avLst/>
          </a:prstGeom>
        </p:spPr>
      </p:pic>
      <p:pic>
        <p:nvPicPr>
          <p:cNvPr id="3" name="Picture 2">
            <a:extLst>
              <a:ext uri="{FF2B5EF4-FFF2-40B4-BE49-F238E27FC236}">
                <a16:creationId xmlns:a16="http://schemas.microsoft.com/office/drawing/2014/main" id="{71239480-BA9A-402F-8317-4932E871AA72}"/>
              </a:ext>
            </a:extLst>
          </p:cNvPr>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3383280"/>
            <a:ext cx="8813208" cy="3474720"/>
          </a:xfrm>
          <a:prstGeom prst="rect">
            <a:avLst/>
          </a:prstGeom>
        </p:spPr>
      </p:pic>
      <p:sp>
        <p:nvSpPr>
          <p:cNvPr id="4" name="TextBox 3">
            <a:extLst>
              <a:ext uri="{FF2B5EF4-FFF2-40B4-BE49-F238E27FC236}">
                <a16:creationId xmlns:a16="http://schemas.microsoft.com/office/drawing/2014/main" id="{41C1CA36-6700-4F09-A52A-92458D03EF03}"/>
              </a:ext>
            </a:extLst>
          </p:cNvPr>
          <p:cNvSpPr txBox="1"/>
          <p:nvPr/>
        </p:nvSpPr>
        <p:spPr>
          <a:xfrm>
            <a:off x="1455174" y="580103"/>
            <a:ext cx="1456489" cy="369332"/>
          </a:xfrm>
          <a:prstGeom prst="rect">
            <a:avLst/>
          </a:prstGeom>
          <a:noFill/>
        </p:spPr>
        <p:txBody>
          <a:bodyPr wrap="none" rtlCol="0">
            <a:spAutoFit/>
          </a:bodyPr>
          <a:lstStyle/>
          <a:p>
            <a:r>
              <a:rPr lang="en-US" altLang="zh-CN" dirty="0"/>
              <a:t>Identical data</a:t>
            </a:r>
            <a:endParaRPr lang="en-US" dirty="0"/>
          </a:p>
        </p:txBody>
      </p:sp>
    </p:spTree>
    <p:extLst>
      <p:ext uri="{BB962C8B-B14F-4D97-AF65-F5344CB8AC3E}">
        <p14:creationId xmlns:p14="http://schemas.microsoft.com/office/powerpoint/2010/main" val="4042841197"/>
      </p:ext>
    </p:extLst>
  </p:cSld>
  <p:clrMapOvr>
    <a:masterClrMapping/>
  </p:clrMapOvr>
</p:sld>
</file>

<file path=ppt/slides/slide5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11A0A166-DD1D-4DB7-AA3F-3A74216F2366}"/>
              </a:ext>
            </a:extLst>
          </p:cNvPr>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1" y="0"/>
            <a:ext cx="8255335" cy="3474720"/>
          </a:xfrm>
          <a:prstGeom prst="rect">
            <a:avLst/>
          </a:prstGeom>
        </p:spPr>
      </p:pic>
      <p:pic>
        <p:nvPicPr>
          <p:cNvPr id="5" name="Picture 4">
            <a:extLst>
              <a:ext uri="{FF2B5EF4-FFF2-40B4-BE49-F238E27FC236}">
                <a16:creationId xmlns:a16="http://schemas.microsoft.com/office/drawing/2014/main" id="{DA58B43B-91D4-474E-98CD-4BAC439283FF}"/>
              </a:ext>
            </a:extLst>
          </p:cNvPr>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1" y="3383280"/>
            <a:ext cx="8255335" cy="3474720"/>
          </a:xfrm>
          <a:prstGeom prst="rect">
            <a:avLst/>
          </a:prstGeom>
        </p:spPr>
      </p:pic>
      <p:sp>
        <p:nvSpPr>
          <p:cNvPr id="6" name="TextBox 5">
            <a:extLst>
              <a:ext uri="{FF2B5EF4-FFF2-40B4-BE49-F238E27FC236}">
                <a16:creationId xmlns:a16="http://schemas.microsoft.com/office/drawing/2014/main" id="{BED8B7CF-CD57-4CA5-BC84-D55817878A9A}"/>
              </a:ext>
            </a:extLst>
          </p:cNvPr>
          <p:cNvSpPr txBox="1"/>
          <p:nvPr/>
        </p:nvSpPr>
        <p:spPr>
          <a:xfrm>
            <a:off x="3557436" y="406697"/>
            <a:ext cx="1358000" cy="646331"/>
          </a:xfrm>
          <a:prstGeom prst="rect">
            <a:avLst/>
          </a:prstGeom>
          <a:noFill/>
        </p:spPr>
        <p:txBody>
          <a:bodyPr wrap="none" rtlCol="0">
            <a:spAutoFit/>
          </a:bodyPr>
          <a:lstStyle/>
          <a:p>
            <a:pPr algn="ctr"/>
            <a:r>
              <a:rPr lang="en-US" baseline="30000" dirty="0"/>
              <a:t>152</a:t>
            </a:r>
            <a:r>
              <a:rPr lang="en-US" dirty="0"/>
              <a:t>Eu</a:t>
            </a:r>
          </a:p>
          <a:p>
            <a:pPr algn="ctr"/>
            <a:r>
              <a:rPr lang="en-US" dirty="0"/>
              <a:t>uncalibrated</a:t>
            </a:r>
          </a:p>
        </p:txBody>
      </p:sp>
      <p:sp>
        <p:nvSpPr>
          <p:cNvPr id="7" name="TextBox 6">
            <a:extLst>
              <a:ext uri="{FF2B5EF4-FFF2-40B4-BE49-F238E27FC236}">
                <a16:creationId xmlns:a16="http://schemas.microsoft.com/office/drawing/2014/main" id="{0E6F7F03-7966-4919-ACF5-5FA489EEFBFD}"/>
              </a:ext>
            </a:extLst>
          </p:cNvPr>
          <p:cNvSpPr txBox="1"/>
          <p:nvPr/>
        </p:nvSpPr>
        <p:spPr>
          <a:xfrm>
            <a:off x="3757779" y="1090393"/>
            <a:ext cx="957313" cy="369332"/>
          </a:xfrm>
          <a:prstGeom prst="rect">
            <a:avLst/>
          </a:prstGeom>
          <a:noFill/>
        </p:spPr>
        <p:txBody>
          <a:bodyPr wrap="none" rtlCol="0">
            <a:spAutoFit/>
          </a:bodyPr>
          <a:lstStyle/>
          <a:p>
            <a:r>
              <a:rPr lang="en-US" altLang="zh-CN" dirty="0"/>
              <a:t>Run 121</a:t>
            </a:r>
            <a:endParaRPr lang="en-US" dirty="0"/>
          </a:p>
        </p:txBody>
      </p:sp>
    </p:spTree>
    <p:extLst>
      <p:ext uri="{BB962C8B-B14F-4D97-AF65-F5344CB8AC3E}">
        <p14:creationId xmlns:p14="http://schemas.microsoft.com/office/powerpoint/2010/main" val="1967060902"/>
      </p:ext>
    </p:extLst>
  </p:cSld>
  <p:clrMapOvr>
    <a:masterClrMapping/>
  </p:clrMapOvr>
</p:sld>
</file>

<file path=ppt/slides/slide5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0AEB6B37-0B88-4FA2-A6FA-9350CE3D90E7}"/>
              </a:ext>
            </a:extLst>
          </p:cNvPr>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0" y="0"/>
            <a:ext cx="8777624" cy="3474720"/>
          </a:xfrm>
          <a:prstGeom prst="rect">
            <a:avLst/>
          </a:prstGeom>
        </p:spPr>
      </p:pic>
      <p:pic>
        <p:nvPicPr>
          <p:cNvPr id="3" name="Picture 2">
            <a:extLst>
              <a:ext uri="{FF2B5EF4-FFF2-40B4-BE49-F238E27FC236}">
                <a16:creationId xmlns:a16="http://schemas.microsoft.com/office/drawing/2014/main" id="{C7EFFB40-8CB8-43AF-9F62-FB3B0EC1311C}"/>
              </a:ext>
            </a:extLst>
          </p:cNvPr>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3383280"/>
            <a:ext cx="8813208" cy="3474720"/>
          </a:xfrm>
          <a:prstGeom prst="rect">
            <a:avLst/>
          </a:prstGeom>
        </p:spPr>
      </p:pic>
      <p:sp>
        <p:nvSpPr>
          <p:cNvPr id="4" name="TextBox 3">
            <a:extLst>
              <a:ext uri="{FF2B5EF4-FFF2-40B4-BE49-F238E27FC236}">
                <a16:creationId xmlns:a16="http://schemas.microsoft.com/office/drawing/2014/main" id="{FEB209A9-DFBA-459A-9854-AF03AF89210D}"/>
              </a:ext>
            </a:extLst>
          </p:cNvPr>
          <p:cNvSpPr txBox="1"/>
          <p:nvPr/>
        </p:nvSpPr>
        <p:spPr>
          <a:xfrm>
            <a:off x="1360943" y="300684"/>
            <a:ext cx="957313" cy="369332"/>
          </a:xfrm>
          <a:prstGeom prst="rect">
            <a:avLst/>
          </a:prstGeom>
          <a:noFill/>
        </p:spPr>
        <p:txBody>
          <a:bodyPr wrap="none" rtlCol="0">
            <a:spAutoFit/>
          </a:bodyPr>
          <a:lstStyle/>
          <a:p>
            <a:r>
              <a:rPr lang="en-US" altLang="zh-CN" dirty="0"/>
              <a:t>Run 121</a:t>
            </a:r>
            <a:endParaRPr lang="en-US" dirty="0"/>
          </a:p>
        </p:txBody>
      </p:sp>
    </p:spTree>
    <p:extLst>
      <p:ext uri="{BB962C8B-B14F-4D97-AF65-F5344CB8AC3E}">
        <p14:creationId xmlns:p14="http://schemas.microsoft.com/office/powerpoint/2010/main" val="2799975575"/>
      </p:ext>
    </p:extLst>
  </p:cSld>
  <p:clrMapOvr>
    <a:masterClrMapping/>
  </p:clrMapOvr>
</p:sld>
</file>

<file path=ppt/slides/slide5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3A2D9495-8D22-423D-BECB-B58FB61740E1}"/>
              </a:ext>
            </a:extLst>
          </p:cNvPr>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0" y="0"/>
            <a:ext cx="8777624" cy="3474720"/>
          </a:xfrm>
          <a:prstGeom prst="rect">
            <a:avLst/>
          </a:prstGeom>
        </p:spPr>
      </p:pic>
      <p:pic>
        <p:nvPicPr>
          <p:cNvPr id="5" name="Picture 4">
            <a:extLst>
              <a:ext uri="{FF2B5EF4-FFF2-40B4-BE49-F238E27FC236}">
                <a16:creationId xmlns:a16="http://schemas.microsoft.com/office/drawing/2014/main" id="{CFFCF4B6-89B8-4E46-BDC6-F2228489D410}"/>
              </a:ext>
            </a:extLst>
          </p:cNvPr>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3383280"/>
            <a:ext cx="8777624" cy="3474720"/>
          </a:xfrm>
          <a:prstGeom prst="rect">
            <a:avLst/>
          </a:prstGeom>
        </p:spPr>
      </p:pic>
      <p:sp>
        <p:nvSpPr>
          <p:cNvPr id="4" name="TextBox 3">
            <a:extLst>
              <a:ext uri="{FF2B5EF4-FFF2-40B4-BE49-F238E27FC236}">
                <a16:creationId xmlns:a16="http://schemas.microsoft.com/office/drawing/2014/main" id="{A5615B16-2A02-4F40-95FD-41E3B7D03A9A}"/>
              </a:ext>
            </a:extLst>
          </p:cNvPr>
          <p:cNvSpPr txBox="1"/>
          <p:nvPr/>
        </p:nvSpPr>
        <p:spPr>
          <a:xfrm>
            <a:off x="1360943" y="300684"/>
            <a:ext cx="957313" cy="369332"/>
          </a:xfrm>
          <a:prstGeom prst="rect">
            <a:avLst/>
          </a:prstGeom>
          <a:noFill/>
        </p:spPr>
        <p:txBody>
          <a:bodyPr wrap="none" rtlCol="0">
            <a:spAutoFit/>
          </a:bodyPr>
          <a:lstStyle/>
          <a:p>
            <a:r>
              <a:rPr lang="en-US" altLang="zh-CN" dirty="0"/>
              <a:t>Run 121</a:t>
            </a:r>
            <a:endParaRPr lang="en-US" dirty="0"/>
          </a:p>
        </p:txBody>
      </p:sp>
    </p:spTree>
    <p:extLst>
      <p:ext uri="{BB962C8B-B14F-4D97-AF65-F5344CB8AC3E}">
        <p14:creationId xmlns:p14="http://schemas.microsoft.com/office/powerpoint/2010/main" val="2211442102"/>
      </p:ext>
    </p:extLst>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图片 1"/>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0" y="808451"/>
            <a:ext cx="3819525" cy="381000"/>
          </a:xfrm>
          <a:prstGeom prst="rect">
            <a:avLst/>
          </a:prstGeom>
        </p:spPr>
      </p:pic>
      <p:pic>
        <p:nvPicPr>
          <p:cNvPr id="3" name="图片 2"/>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1189451"/>
            <a:ext cx="3838575" cy="723900"/>
          </a:xfrm>
          <a:prstGeom prst="rect">
            <a:avLst/>
          </a:prstGeom>
        </p:spPr>
      </p:pic>
      <p:sp>
        <p:nvSpPr>
          <p:cNvPr id="5" name="矩形 4"/>
          <p:cNvSpPr/>
          <p:nvPr/>
        </p:nvSpPr>
        <p:spPr>
          <a:xfrm>
            <a:off x="-1" y="1913351"/>
            <a:ext cx="2609497" cy="307777"/>
          </a:xfrm>
          <a:prstGeom prst="rect">
            <a:avLst/>
          </a:prstGeom>
        </p:spPr>
        <p:txBody>
          <a:bodyPr wrap="none">
            <a:spAutoFit/>
          </a:bodyPr>
          <a:lstStyle/>
          <a:p>
            <a:r>
              <a:rPr lang="en-US" altLang="zh-CN" sz="1400" dirty="0"/>
              <a:t>10.1103/PhysRevC.88.045802</a:t>
            </a:r>
            <a:endParaRPr lang="zh-CN" altLang="en-US" sz="1400" dirty="0"/>
          </a:p>
        </p:txBody>
      </p:sp>
      <p:graphicFrame>
        <p:nvGraphicFramePr>
          <p:cNvPr id="9" name="表格 8"/>
          <p:cNvGraphicFramePr>
            <a:graphicFrameLocks noGrp="1"/>
          </p:cNvGraphicFramePr>
          <p:nvPr/>
        </p:nvGraphicFramePr>
        <p:xfrm>
          <a:off x="4053735" y="808451"/>
          <a:ext cx="685800" cy="809625"/>
        </p:xfrm>
        <a:graphic>
          <a:graphicData uri="http://schemas.openxmlformats.org/drawingml/2006/table">
            <a:tbl>
              <a:tblPr/>
              <a:tblGrid>
                <a:gridCol w="342900">
                  <a:extLst>
                    <a:ext uri="{9D8B030D-6E8A-4147-A177-3AD203B41FA5}">
                      <a16:colId xmlns:a16="http://schemas.microsoft.com/office/drawing/2014/main" val="20000"/>
                    </a:ext>
                  </a:extLst>
                </a:gridCol>
                <a:gridCol w="342900">
                  <a:extLst>
                    <a:ext uri="{9D8B030D-6E8A-4147-A177-3AD203B41FA5}">
                      <a16:colId xmlns:a16="http://schemas.microsoft.com/office/drawing/2014/main" val="20001"/>
                    </a:ext>
                  </a:extLst>
                </a:gridCol>
              </a:tblGrid>
              <a:tr h="161925">
                <a:tc>
                  <a:txBody>
                    <a:bodyPr/>
                    <a:lstStyle/>
                    <a:p>
                      <a:pPr algn="ctr" fontAlgn="ctr"/>
                      <a:r>
                        <a:rPr lang="en-US" altLang="zh-CN" sz="1000" b="0" i="0" u="none" strike="noStrike">
                          <a:solidFill>
                            <a:srgbClr val="000000"/>
                          </a:solidFill>
                          <a:effectLst/>
                          <a:latin typeface="Times New Roman" panose="02020603050405020304" pitchFamily="18" charset="0"/>
                          <a:ea typeface="宋体" panose="02010600030101010101" pitchFamily="2" charset="-122"/>
                        </a:rPr>
                        <a:t>1.21</a:t>
                      </a:r>
                    </a:p>
                  </a:txBody>
                  <a:tcPr marL="9525" marR="9525" marT="9525" marB="0" anchor="ctr">
                    <a:lnL>
                      <a:noFill/>
                    </a:lnL>
                    <a:lnR>
                      <a:noFill/>
                    </a:lnR>
                    <a:lnT>
                      <a:noFill/>
                    </a:lnT>
                    <a:lnB>
                      <a:noFill/>
                    </a:lnB>
                    <a:solidFill>
                      <a:srgbClr val="FFFFD6"/>
                    </a:solidFill>
                  </a:tcPr>
                </a:tc>
                <a:tc>
                  <a:txBody>
                    <a:bodyPr/>
                    <a:lstStyle/>
                    <a:p>
                      <a:pPr algn="ctr" fontAlgn="ctr"/>
                      <a:r>
                        <a:rPr lang="en-US" altLang="zh-CN" sz="1000" b="0" i="0" u="none" strike="noStrike">
                          <a:solidFill>
                            <a:srgbClr val="000000"/>
                          </a:solidFill>
                          <a:effectLst/>
                          <a:latin typeface="Times New Roman" panose="02020603050405020304" pitchFamily="18" charset="0"/>
                          <a:ea typeface="宋体" panose="02010600030101010101" pitchFamily="2" charset="-122"/>
                        </a:rPr>
                        <a:t>2.35</a:t>
                      </a:r>
                    </a:p>
                  </a:txBody>
                  <a:tcPr marL="9525" marR="9525" marT="9525" marB="0" anchor="ctr">
                    <a:lnL>
                      <a:noFill/>
                    </a:lnL>
                    <a:lnR>
                      <a:noFill/>
                    </a:lnR>
                    <a:lnT>
                      <a:noFill/>
                    </a:lnT>
                    <a:lnB>
                      <a:noFill/>
                    </a:lnB>
                    <a:solidFill>
                      <a:srgbClr val="FFFFD6"/>
                    </a:solidFill>
                  </a:tcPr>
                </a:tc>
                <a:extLst>
                  <a:ext uri="{0D108BD9-81ED-4DB2-BD59-A6C34878D82A}">
                    <a16:rowId xmlns:a16="http://schemas.microsoft.com/office/drawing/2014/main" val="10000"/>
                  </a:ext>
                </a:extLst>
              </a:tr>
              <a:tr h="161925">
                <a:tc>
                  <a:txBody>
                    <a:bodyPr/>
                    <a:lstStyle/>
                    <a:p>
                      <a:pPr algn="ctr" fontAlgn="ctr"/>
                      <a:r>
                        <a:rPr lang="en-US" altLang="zh-CN" sz="1000" b="0" i="0" u="none" strike="noStrike">
                          <a:solidFill>
                            <a:srgbClr val="000000"/>
                          </a:solidFill>
                          <a:effectLst/>
                          <a:latin typeface="Times New Roman" panose="02020603050405020304" pitchFamily="18" charset="0"/>
                          <a:ea typeface="宋体" panose="02010600030101010101" pitchFamily="2" charset="-122"/>
                        </a:rPr>
                        <a:t>1.38</a:t>
                      </a:r>
                    </a:p>
                  </a:txBody>
                  <a:tcPr marL="9525" marR="9525" marT="9525" marB="0" anchor="ctr">
                    <a:lnL>
                      <a:noFill/>
                    </a:lnL>
                    <a:lnR>
                      <a:noFill/>
                    </a:lnR>
                    <a:lnT>
                      <a:noFill/>
                    </a:lnT>
                    <a:lnB>
                      <a:noFill/>
                    </a:lnB>
                    <a:solidFill>
                      <a:srgbClr val="FFFFD6"/>
                    </a:solidFill>
                  </a:tcPr>
                </a:tc>
                <a:tc>
                  <a:txBody>
                    <a:bodyPr/>
                    <a:lstStyle/>
                    <a:p>
                      <a:pPr algn="ctr" fontAlgn="ctr"/>
                      <a:r>
                        <a:rPr lang="en-US" altLang="zh-CN" sz="1000" b="0" i="0" u="none" strike="noStrike">
                          <a:solidFill>
                            <a:srgbClr val="000000"/>
                          </a:solidFill>
                          <a:effectLst/>
                          <a:latin typeface="Times New Roman" panose="02020603050405020304" pitchFamily="18" charset="0"/>
                          <a:ea typeface="宋体" panose="02010600030101010101" pitchFamily="2" charset="-122"/>
                        </a:rPr>
                        <a:t>2.8</a:t>
                      </a:r>
                    </a:p>
                  </a:txBody>
                  <a:tcPr marL="9525" marR="9525" marT="9525" marB="0" anchor="ctr">
                    <a:lnL>
                      <a:noFill/>
                    </a:lnL>
                    <a:lnR>
                      <a:noFill/>
                    </a:lnR>
                    <a:lnT>
                      <a:noFill/>
                    </a:lnT>
                    <a:lnB>
                      <a:noFill/>
                    </a:lnB>
                    <a:solidFill>
                      <a:srgbClr val="FFFFD6"/>
                    </a:solidFill>
                  </a:tcPr>
                </a:tc>
                <a:extLst>
                  <a:ext uri="{0D108BD9-81ED-4DB2-BD59-A6C34878D82A}">
                    <a16:rowId xmlns:a16="http://schemas.microsoft.com/office/drawing/2014/main" val="10001"/>
                  </a:ext>
                </a:extLst>
              </a:tr>
              <a:tr h="161925">
                <a:tc>
                  <a:txBody>
                    <a:bodyPr/>
                    <a:lstStyle/>
                    <a:p>
                      <a:pPr algn="ctr" fontAlgn="ctr"/>
                      <a:r>
                        <a:rPr lang="en-US" altLang="zh-CN" sz="1000" b="0" i="0" u="none" strike="noStrike">
                          <a:solidFill>
                            <a:srgbClr val="000000"/>
                          </a:solidFill>
                          <a:effectLst/>
                          <a:latin typeface="Times New Roman" panose="02020603050405020304" pitchFamily="18" charset="0"/>
                          <a:ea typeface="宋体" panose="02010600030101010101" pitchFamily="2" charset="-122"/>
                        </a:rPr>
                        <a:t>1.51</a:t>
                      </a:r>
                    </a:p>
                  </a:txBody>
                  <a:tcPr marL="9525" marR="9525" marT="9525" marB="0" anchor="ctr">
                    <a:lnL>
                      <a:noFill/>
                    </a:lnL>
                    <a:lnR>
                      <a:noFill/>
                    </a:lnR>
                    <a:lnT>
                      <a:noFill/>
                    </a:lnT>
                    <a:lnB>
                      <a:noFill/>
                    </a:lnB>
                    <a:solidFill>
                      <a:srgbClr val="FFFFD6"/>
                    </a:solidFill>
                  </a:tcPr>
                </a:tc>
                <a:tc>
                  <a:txBody>
                    <a:bodyPr/>
                    <a:lstStyle/>
                    <a:p>
                      <a:pPr algn="ctr" fontAlgn="ctr"/>
                      <a:r>
                        <a:rPr lang="en-US" altLang="zh-CN" sz="1000" b="0" i="0" u="none" strike="noStrike">
                          <a:solidFill>
                            <a:srgbClr val="000000"/>
                          </a:solidFill>
                          <a:effectLst/>
                          <a:latin typeface="Times New Roman" panose="02020603050405020304" pitchFamily="18" charset="0"/>
                          <a:ea typeface="宋体" panose="02010600030101010101" pitchFamily="2" charset="-122"/>
                        </a:rPr>
                        <a:t>3.24</a:t>
                      </a:r>
                    </a:p>
                  </a:txBody>
                  <a:tcPr marL="9525" marR="9525" marT="9525" marB="0" anchor="ctr">
                    <a:lnL>
                      <a:noFill/>
                    </a:lnL>
                    <a:lnR>
                      <a:noFill/>
                    </a:lnR>
                    <a:lnT>
                      <a:noFill/>
                    </a:lnT>
                    <a:lnB>
                      <a:noFill/>
                    </a:lnB>
                    <a:solidFill>
                      <a:srgbClr val="FFFFD6"/>
                    </a:solidFill>
                  </a:tcPr>
                </a:tc>
                <a:extLst>
                  <a:ext uri="{0D108BD9-81ED-4DB2-BD59-A6C34878D82A}">
                    <a16:rowId xmlns:a16="http://schemas.microsoft.com/office/drawing/2014/main" val="10002"/>
                  </a:ext>
                </a:extLst>
              </a:tr>
              <a:tr h="161925">
                <a:tc>
                  <a:txBody>
                    <a:bodyPr/>
                    <a:lstStyle/>
                    <a:p>
                      <a:pPr algn="ctr" fontAlgn="ctr"/>
                      <a:r>
                        <a:rPr lang="en-US" altLang="zh-CN" sz="1000" b="0" i="0" u="none" strike="noStrike">
                          <a:solidFill>
                            <a:srgbClr val="000000"/>
                          </a:solidFill>
                          <a:effectLst/>
                          <a:latin typeface="Times New Roman" panose="02020603050405020304" pitchFamily="18" charset="0"/>
                          <a:ea typeface="宋体" panose="02010600030101010101" pitchFamily="2" charset="-122"/>
                        </a:rPr>
                        <a:t>1.63</a:t>
                      </a:r>
                    </a:p>
                  </a:txBody>
                  <a:tcPr marL="9525" marR="9525" marT="9525" marB="0" anchor="ctr">
                    <a:lnL>
                      <a:noFill/>
                    </a:lnL>
                    <a:lnR>
                      <a:noFill/>
                    </a:lnR>
                    <a:lnT>
                      <a:noFill/>
                    </a:lnT>
                    <a:lnB>
                      <a:noFill/>
                    </a:lnB>
                    <a:solidFill>
                      <a:srgbClr val="FFFFD6"/>
                    </a:solidFill>
                  </a:tcPr>
                </a:tc>
                <a:tc>
                  <a:txBody>
                    <a:bodyPr/>
                    <a:lstStyle/>
                    <a:p>
                      <a:pPr algn="ctr" fontAlgn="ctr"/>
                      <a:r>
                        <a:rPr lang="en-US" altLang="zh-CN" sz="1000" b="0" i="0" u="none" strike="noStrike">
                          <a:solidFill>
                            <a:srgbClr val="000000"/>
                          </a:solidFill>
                          <a:effectLst/>
                          <a:latin typeface="Times New Roman" panose="02020603050405020304" pitchFamily="18" charset="0"/>
                          <a:ea typeface="宋体" panose="02010600030101010101" pitchFamily="2" charset="-122"/>
                        </a:rPr>
                        <a:t>3.66</a:t>
                      </a:r>
                    </a:p>
                  </a:txBody>
                  <a:tcPr marL="9525" marR="9525" marT="9525" marB="0" anchor="ctr">
                    <a:lnL>
                      <a:noFill/>
                    </a:lnL>
                    <a:lnR>
                      <a:noFill/>
                    </a:lnR>
                    <a:lnT>
                      <a:noFill/>
                    </a:lnT>
                    <a:lnB>
                      <a:noFill/>
                    </a:lnB>
                    <a:solidFill>
                      <a:srgbClr val="FFFFD6"/>
                    </a:solidFill>
                  </a:tcPr>
                </a:tc>
                <a:extLst>
                  <a:ext uri="{0D108BD9-81ED-4DB2-BD59-A6C34878D82A}">
                    <a16:rowId xmlns:a16="http://schemas.microsoft.com/office/drawing/2014/main" val="10003"/>
                  </a:ext>
                </a:extLst>
              </a:tr>
              <a:tr h="161925">
                <a:tc>
                  <a:txBody>
                    <a:bodyPr/>
                    <a:lstStyle/>
                    <a:p>
                      <a:pPr algn="ctr" fontAlgn="ctr"/>
                      <a:r>
                        <a:rPr lang="en-US" altLang="zh-CN" sz="1000" b="0" i="0" u="none" strike="noStrike">
                          <a:solidFill>
                            <a:srgbClr val="000000"/>
                          </a:solidFill>
                          <a:effectLst/>
                          <a:latin typeface="Times New Roman" panose="02020603050405020304" pitchFamily="18" charset="0"/>
                          <a:ea typeface="宋体" panose="02010600030101010101" pitchFamily="2" charset="-122"/>
                        </a:rPr>
                        <a:t>1.74</a:t>
                      </a:r>
                    </a:p>
                  </a:txBody>
                  <a:tcPr marL="9525" marR="9525" marT="9525" marB="0" anchor="ctr">
                    <a:lnL>
                      <a:noFill/>
                    </a:lnL>
                    <a:lnR>
                      <a:noFill/>
                    </a:lnR>
                    <a:lnT>
                      <a:noFill/>
                    </a:lnT>
                    <a:lnB>
                      <a:noFill/>
                    </a:lnB>
                    <a:solidFill>
                      <a:srgbClr val="FFFFD6"/>
                    </a:solidFill>
                  </a:tcPr>
                </a:tc>
                <a:tc>
                  <a:txBody>
                    <a:bodyPr/>
                    <a:lstStyle/>
                    <a:p>
                      <a:pPr algn="ctr" fontAlgn="ctr"/>
                      <a:r>
                        <a:rPr lang="en-US" altLang="zh-CN" sz="1000" b="0" i="0" u="none" strike="noStrike" dirty="0">
                          <a:solidFill>
                            <a:srgbClr val="000000"/>
                          </a:solidFill>
                          <a:effectLst/>
                          <a:latin typeface="Times New Roman" panose="02020603050405020304" pitchFamily="18" charset="0"/>
                          <a:ea typeface="宋体" panose="02010600030101010101" pitchFamily="2" charset="-122"/>
                        </a:rPr>
                        <a:t>4.09</a:t>
                      </a:r>
                    </a:p>
                  </a:txBody>
                  <a:tcPr marL="9525" marR="9525" marT="9525" marB="0" anchor="ctr">
                    <a:lnL>
                      <a:noFill/>
                    </a:lnL>
                    <a:lnR>
                      <a:noFill/>
                    </a:lnR>
                    <a:lnT>
                      <a:noFill/>
                    </a:lnT>
                    <a:lnB>
                      <a:noFill/>
                    </a:lnB>
                    <a:solidFill>
                      <a:srgbClr val="FFFFD6"/>
                    </a:solidFill>
                  </a:tcPr>
                </a:tc>
                <a:extLst>
                  <a:ext uri="{0D108BD9-81ED-4DB2-BD59-A6C34878D82A}">
                    <a16:rowId xmlns:a16="http://schemas.microsoft.com/office/drawing/2014/main" val="10004"/>
                  </a:ext>
                </a:extLst>
              </a:tr>
            </a:tbl>
          </a:graphicData>
        </a:graphic>
      </p:graphicFrame>
      <p:pic>
        <p:nvPicPr>
          <p:cNvPr id="10" name="图片 9"/>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0" y="2221128"/>
            <a:ext cx="3705225" cy="1047750"/>
          </a:xfrm>
          <a:prstGeom prst="rect">
            <a:avLst/>
          </a:prstGeom>
        </p:spPr>
      </p:pic>
      <p:pic>
        <p:nvPicPr>
          <p:cNvPr id="11" name="图片 10"/>
          <p:cNvPicPr>
            <a:picLocks noChangeAspect="1"/>
          </p:cNvPicPr>
          <p:nvPr/>
        </p:nvPicPr>
        <p:blipFill>
          <a:blip r:embed="rId5">
            <a:extLst>
              <a:ext uri="{28A0092B-C50C-407E-A947-70E740481C1C}">
                <a14:useLocalDpi xmlns:a14="http://schemas.microsoft.com/office/drawing/2010/main"/>
              </a:ext>
            </a:extLst>
          </a:blip>
          <a:stretch>
            <a:fillRect/>
          </a:stretch>
        </p:blipFill>
        <p:spPr>
          <a:xfrm>
            <a:off x="2547761" y="3268877"/>
            <a:ext cx="1219200" cy="228600"/>
          </a:xfrm>
          <a:prstGeom prst="rect">
            <a:avLst/>
          </a:prstGeom>
        </p:spPr>
      </p:pic>
      <p:sp>
        <p:nvSpPr>
          <p:cNvPr id="13" name="矩形 12"/>
          <p:cNvSpPr/>
          <p:nvPr/>
        </p:nvSpPr>
        <p:spPr>
          <a:xfrm>
            <a:off x="0" y="3229289"/>
            <a:ext cx="2609497" cy="307777"/>
          </a:xfrm>
          <a:prstGeom prst="rect">
            <a:avLst/>
          </a:prstGeom>
        </p:spPr>
        <p:txBody>
          <a:bodyPr wrap="none">
            <a:spAutoFit/>
          </a:bodyPr>
          <a:lstStyle/>
          <a:p>
            <a:r>
              <a:rPr lang="en-US" altLang="zh-CN" sz="1400" dirty="0"/>
              <a:t>10.1103/PhysRevC.90.035806</a:t>
            </a:r>
            <a:endParaRPr lang="zh-CN" altLang="en-US" sz="1400" dirty="0"/>
          </a:p>
        </p:txBody>
      </p:sp>
      <p:sp>
        <p:nvSpPr>
          <p:cNvPr id="15" name="矩形 14"/>
          <p:cNvSpPr/>
          <p:nvPr/>
        </p:nvSpPr>
        <p:spPr>
          <a:xfrm>
            <a:off x="3838575" y="2560337"/>
            <a:ext cx="1114408" cy="369332"/>
          </a:xfrm>
          <a:prstGeom prst="rect">
            <a:avLst/>
          </a:prstGeom>
          <a:solidFill>
            <a:srgbClr val="FFFFD6"/>
          </a:solidFill>
        </p:spPr>
        <p:txBody>
          <a:bodyPr wrap="none">
            <a:spAutoFit/>
          </a:bodyPr>
          <a:lstStyle/>
          <a:p>
            <a:r>
              <a:rPr lang="en-US" altLang="zh-CN" sz="1000" dirty="0">
                <a:solidFill>
                  <a:srgbClr val="000000"/>
                </a:solidFill>
                <a:latin typeface="Times New Roman" panose="02020603050405020304" pitchFamily="18" charset="0"/>
                <a:ea typeface="宋体" panose="02010600030101010101" pitchFamily="2" charset="-122"/>
              </a:rPr>
              <a:t>3.290</a:t>
            </a:r>
            <a:r>
              <a:rPr lang="zh-CN" altLang="en-US" dirty="0"/>
              <a:t> </a:t>
            </a:r>
            <a:r>
              <a:rPr lang="en-US" altLang="zh-CN" sz="1000" dirty="0">
                <a:solidFill>
                  <a:srgbClr val="000000"/>
                </a:solidFill>
                <a:latin typeface="Times New Roman" panose="02020603050405020304" pitchFamily="18" charset="0"/>
                <a:ea typeface="宋体" panose="02010600030101010101" pitchFamily="2" charset="-122"/>
              </a:rPr>
              <a:t>2.32</a:t>
            </a:r>
            <a:r>
              <a:rPr lang="zh-CN" altLang="en-US" dirty="0"/>
              <a:t> </a:t>
            </a:r>
            <a:r>
              <a:rPr lang="en-US" altLang="zh-CN" sz="1000" dirty="0">
                <a:solidFill>
                  <a:srgbClr val="000000"/>
                </a:solidFill>
                <a:latin typeface="Times New Roman" panose="02020603050405020304" pitchFamily="18" charset="0"/>
                <a:ea typeface="宋体" panose="02010600030101010101" pitchFamily="2" charset="-122"/>
              </a:rPr>
              <a:t>4.52</a:t>
            </a:r>
            <a:r>
              <a:rPr lang="zh-CN" altLang="en-US" dirty="0"/>
              <a:t> </a:t>
            </a:r>
          </a:p>
        </p:txBody>
      </p:sp>
      <p:sp>
        <p:nvSpPr>
          <p:cNvPr id="17" name="矩形 16"/>
          <p:cNvSpPr/>
          <p:nvPr/>
        </p:nvSpPr>
        <p:spPr>
          <a:xfrm>
            <a:off x="51322" y="3915864"/>
            <a:ext cx="9055100" cy="2308324"/>
          </a:xfrm>
          <a:prstGeom prst="rect">
            <a:avLst/>
          </a:prstGeom>
        </p:spPr>
        <p:txBody>
          <a:bodyPr wrap="square">
            <a:spAutoFit/>
          </a:bodyPr>
          <a:lstStyle/>
          <a:p>
            <a:r>
              <a:rPr lang="en-US" altLang="zh-CN" dirty="0">
                <a:latin typeface="Times New Roman" panose="02020603050405020304" pitchFamily="18" charset="0"/>
                <a:ea typeface="Tahoma" panose="020B0604030504040204" pitchFamily="34" charset="0"/>
                <a:cs typeface="Times New Roman" panose="02020603050405020304" pitchFamily="18" charset="0"/>
              </a:rPr>
              <a:t>Statistical Hauser–</a:t>
            </a:r>
            <a:r>
              <a:rPr lang="en-US" altLang="zh-CN" dirty="0" err="1">
                <a:latin typeface="Times New Roman" panose="02020603050405020304" pitchFamily="18" charset="0"/>
                <a:ea typeface="Tahoma" panose="020B0604030504040204" pitchFamily="34" charset="0"/>
                <a:cs typeface="Times New Roman" panose="02020603050405020304" pitchFamily="18" charset="0"/>
              </a:rPr>
              <a:t>Feshbach</a:t>
            </a:r>
            <a:r>
              <a:rPr lang="en-US" altLang="zh-CN" dirty="0">
                <a:latin typeface="Times New Roman" panose="02020603050405020304" pitchFamily="18" charset="0"/>
                <a:ea typeface="Tahoma" panose="020B0604030504040204" pitchFamily="34" charset="0"/>
                <a:cs typeface="Times New Roman" panose="02020603050405020304" pitchFamily="18" charset="0"/>
              </a:rPr>
              <a:t> model [W. Hauser </a:t>
            </a:r>
            <a:r>
              <a:rPr lang="en-US" altLang="zh-CN" i="1" dirty="0">
                <a:latin typeface="Times New Roman" panose="02020603050405020304" pitchFamily="18" charset="0"/>
                <a:ea typeface="Tahoma" panose="020B0604030504040204" pitchFamily="34" charset="0"/>
                <a:cs typeface="Times New Roman" panose="02020603050405020304" pitchFamily="18" charset="0"/>
              </a:rPr>
              <a:t>et al</a:t>
            </a:r>
            <a:r>
              <a:rPr lang="en-US" altLang="zh-CN" dirty="0">
                <a:latin typeface="Times New Roman" panose="02020603050405020304" pitchFamily="18" charset="0"/>
                <a:ea typeface="Tahoma" panose="020B0604030504040204" pitchFamily="34" charset="0"/>
                <a:cs typeface="Times New Roman" panose="02020603050405020304" pitchFamily="18" charset="0"/>
              </a:rPr>
              <a:t>., Phys. Rev. 87, 366 (1952).]</a:t>
            </a:r>
            <a:endParaRPr lang="zh-CN" altLang="zh-CN" dirty="0">
              <a:latin typeface="Times New Roman" panose="02020603050405020304" pitchFamily="18" charset="0"/>
              <a:cs typeface="Times New Roman" panose="02020603050405020304" pitchFamily="18" charset="0"/>
            </a:endParaRPr>
          </a:p>
          <a:p>
            <a:r>
              <a:rPr lang="en-US" altLang="zh-CN" dirty="0">
                <a:latin typeface="Times New Roman" panose="02020603050405020304" pitchFamily="18" charset="0"/>
                <a:ea typeface="Tahoma" panose="020B0604030504040204" pitchFamily="34" charset="0"/>
                <a:cs typeface="Times New Roman" panose="02020603050405020304" pitchFamily="18" charset="0"/>
              </a:rPr>
              <a:t>Instead of decay widths of an isolated resonance, the widths of "average" resonances are used. It can be shown that the statistical model can be derived from the single-resonance </a:t>
            </a:r>
            <a:r>
              <a:rPr lang="en-US" altLang="zh-CN" dirty="0" err="1">
                <a:latin typeface="Times New Roman" panose="02020603050405020304" pitchFamily="18" charset="0"/>
                <a:ea typeface="Tahoma" panose="020B0604030504040204" pitchFamily="34" charset="0"/>
                <a:cs typeface="Times New Roman" panose="02020603050405020304" pitchFamily="18" charset="0"/>
              </a:rPr>
              <a:t>Breit</a:t>
            </a:r>
            <a:r>
              <a:rPr lang="en-US" altLang="zh-CN" dirty="0">
                <a:latin typeface="Times New Roman" panose="02020603050405020304" pitchFamily="18" charset="0"/>
                <a:ea typeface="Tahoma" panose="020B0604030504040204" pitchFamily="34" charset="0"/>
                <a:cs typeface="Times New Roman" panose="02020603050405020304" pitchFamily="18" charset="0"/>
              </a:rPr>
              <a:t>–Wigner formula by averaging over a large number of resonances.</a:t>
            </a:r>
            <a:endParaRPr lang="zh-CN" altLang="zh-CN" dirty="0">
              <a:latin typeface="Times New Roman" panose="02020603050405020304" pitchFamily="18" charset="0"/>
              <a:cs typeface="Times New Roman" panose="02020603050405020304" pitchFamily="18" charset="0"/>
            </a:endParaRPr>
          </a:p>
          <a:p>
            <a:pPr algn="just"/>
            <a:r>
              <a:rPr lang="en-US" altLang="zh-CN" dirty="0">
                <a:latin typeface="Times New Roman" panose="02020603050405020304" pitchFamily="18" charset="0"/>
                <a:ea typeface="Tahoma" panose="020B0604030504040204" pitchFamily="34" charset="0"/>
                <a:cs typeface="Times New Roman" panose="02020603050405020304" pitchFamily="18" charset="0"/>
              </a:rPr>
              <a:t>The standard approach in the calculation of reaction rates for astrophysics in a Hauser–</a:t>
            </a:r>
            <a:r>
              <a:rPr lang="en-US" altLang="zh-CN" dirty="0" err="1">
                <a:latin typeface="Times New Roman" panose="02020603050405020304" pitchFamily="18" charset="0"/>
                <a:ea typeface="Tahoma" panose="020B0604030504040204" pitchFamily="34" charset="0"/>
                <a:cs typeface="Times New Roman" panose="02020603050405020304" pitchFamily="18" charset="0"/>
              </a:rPr>
              <a:t>Feshbach</a:t>
            </a:r>
            <a:r>
              <a:rPr lang="en-US" altLang="zh-CN" dirty="0">
                <a:latin typeface="Times New Roman" panose="02020603050405020304" pitchFamily="18" charset="0"/>
                <a:ea typeface="Tahoma" panose="020B0604030504040204" pitchFamily="34" charset="0"/>
                <a:cs typeface="Times New Roman" panose="02020603050405020304" pitchFamily="18" charset="0"/>
              </a:rPr>
              <a:t> statistical model is to include a number of discrete excited states, when experimentally known. The important ingredients of statistical model calculations are the </a:t>
            </a:r>
            <a:r>
              <a:rPr lang="en-US" altLang="zh-CN" b="1" dirty="0">
                <a:latin typeface="Times New Roman" panose="02020603050405020304" pitchFamily="18" charset="0"/>
                <a:ea typeface="Tahoma" panose="020B0604030504040204" pitchFamily="34" charset="0"/>
                <a:cs typeface="Times New Roman" panose="02020603050405020304" pitchFamily="18" charset="0"/>
              </a:rPr>
              <a:t>particle and </a:t>
            </a:r>
            <a:r>
              <a:rPr lang="en-US" altLang="zh-CN" b="1" i="1" dirty="0">
                <a:latin typeface="Times New Roman" panose="02020603050405020304" pitchFamily="18" charset="0"/>
                <a:ea typeface="Tahoma" panose="020B0604030504040204" pitchFamily="34" charset="0"/>
                <a:cs typeface="Times New Roman" panose="02020603050405020304" pitchFamily="18" charset="0"/>
              </a:rPr>
              <a:t>γ</a:t>
            </a:r>
            <a:r>
              <a:rPr lang="en-US" altLang="zh-CN" b="1" dirty="0">
                <a:latin typeface="Times New Roman" panose="02020603050405020304" pitchFamily="18" charset="0"/>
                <a:ea typeface="Tahoma" panose="020B0604030504040204" pitchFamily="34" charset="0"/>
                <a:cs typeface="Times New Roman" panose="02020603050405020304" pitchFamily="18" charset="0"/>
              </a:rPr>
              <a:t>-transmission coefficients </a:t>
            </a:r>
            <a:r>
              <a:rPr lang="en-US" altLang="zh-CN" b="1" i="1" dirty="0">
                <a:latin typeface="Times New Roman" panose="02020603050405020304" pitchFamily="18" charset="0"/>
                <a:ea typeface="Tahoma" panose="020B0604030504040204" pitchFamily="34" charset="0"/>
                <a:cs typeface="Times New Roman" panose="02020603050405020304" pitchFamily="18" charset="0"/>
              </a:rPr>
              <a:t>T</a:t>
            </a:r>
            <a:r>
              <a:rPr lang="en-US" altLang="zh-CN" b="1" dirty="0">
                <a:latin typeface="Times New Roman" panose="02020603050405020304" pitchFamily="18" charset="0"/>
                <a:ea typeface="Tahoma" panose="020B0604030504040204" pitchFamily="34" charset="0"/>
                <a:cs typeface="Times New Roman" panose="02020603050405020304" pitchFamily="18" charset="0"/>
              </a:rPr>
              <a:t> and the level density of excited states </a:t>
            </a:r>
            <a:r>
              <a:rPr lang="en-US" altLang="zh-CN" b="1" i="1" dirty="0">
                <a:latin typeface="Times New Roman" panose="02020603050405020304" pitchFamily="18" charset="0"/>
                <a:ea typeface="Tahoma" panose="020B0604030504040204" pitchFamily="34" charset="0"/>
                <a:cs typeface="Times New Roman" panose="02020603050405020304" pitchFamily="18" charset="0"/>
              </a:rPr>
              <a:t>ρ</a:t>
            </a:r>
            <a:r>
              <a:rPr lang="en-US" altLang="zh-CN" dirty="0">
                <a:latin typeface="Times New Roman" panose="02020603050405020304" pitchFamily="18" charset="0"/>
                <a:ea typeface="Tahoma" panose="020B0604030504040204" pitchFamily="34" charset="0"/>
                <a:cs typeface="Times New Roman" panose="02020603050405020304" pitchFamily="18" charset="0"/>
              </a:rPr>
              <a:t>.</a:t>
            </a:r>
            <a:endParaRPr lang="zh-CN" altLang="zh-CN" dirty="0">
              <a:latin typeface="Times New Roman" panose="02020603050405020304" pitchFamily="18" charset="0"/>
              <a:cs typeface="Times New Roman" panose="02020603050405020304" pitchFamily="18" charset="0"/>
            </a:endParaRPr>
          </a:p>
        </p:txBody>
      </p:sp>
      <p:sp>
        <p:nvSpPr>
          <p:cNvPr id="4" name="文本框 3"/>
          <p:cNvSpPr txBox="1"/>
          <p:nvPr/>
        </p:nvSpPr>
        <p:spPr>
          <a:xfrm>
            <a:off x="4952983" y="0"/>
            <a:ext cx="4191017" cy="1477328"/>
          </a:xfrm>
          <a:prstGeom prst="rect">
            <a:avLst/>
          </a:prstGeom>
          <a:noFill/>
        </p:spPr>
        <p:txBody>
          <a:bodyPr wrap="square" rtlCol="0">
            <a:spAutoFit/>
          </a:bodyPr>
          <a:lstStyle/>
          <a:p>
            <a:r>
              <a:rPr lang="en-US" altLang="zh-CN" dirty="0"/>
              <a:t>Two parameters were allowed to vary: the level density parameter </a:t>
            </a:r>
            <a:r>
              <a:rPr lang="en-US" altLang="zh-CN" i="1" dirty="0"/>
              <a:t>a</a:t>
            </a:r>
            <a:r>
              <a:rPr lang="en-US" altLang="zh-CN" dirty="0"/>
              <a:t> and the absolute magnitude of </a:t>
            </a:r>
            <a:r>
              <a:rPr lang="en-US" altLang="zh-CN" i="1" dirty="0" err="1"/>
              <a:t>Γ</a:t>
            </a:r>
            <a:r>
              <a:rPr lang="en-US" altLang="zh-CN" i="1" baseline="-25000" dirty="0" err="1"/>
              <a:t>γ</a:t>
            </a:r>
            <a:r>
              <a:rPr lang="en-US" altLang="zh-CN" dirty="0"/>
              <a:t>.</a:t>
            </a:r>
          </a:p>
          <a:p>
            <a:r>
              <a:rPr lang="en-US" altLang="zh-CN" dirty="0"/>
              <a:t>Width and density are both related to lifetimes </a:t>
            </a:r>
            <a:r>
              <a:rPr lang="en-US" altLang="zh-CN" i="1" dirty="0"/>
              <a:t>τ</a:t>
            </a:r>
            <a:r>
              <a:rPr lang="en-US" altLang="zh-CN" dirty="0"/>
              <a:t>.</a:t>
            </a:r>
            <a:endParaRPr lang="en-US" dirty="0"/>
          </a:p>
        </p:txBody>
      </p:sp>
    </p:spTree>
    <p:extLst>
      <p:ext uri="{BB962C8B-B14F-4D97-AF65-F5344CB8AC3E}">
        <p14:creationId xmlns:p14="http://schemas.microsoft.com/office/powerpoint/2010/main" val="3997398687"/>
      </p:ext>
    </p:extLst>
  </p:cSld>
  <p:clrMapOvr>
    <a:masterClrMapping/>
  </p:clrMapOvr>
</p:sld>
</file>

<file path=ppt/slides/slide5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A3C185E7-30A4-4542-B1F9-F9895B4BD353}"/>
              </a:ext>
            </a:extLst>
          </p:cNvPr>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0" y="0"/>
            <a:ext cx="8813208" cy="3474720"/>
          </a:xfrm>
          <a:prstGeom prst="rect">
            <a:avLst/>
          </a:prstGeom>
        </p:spPr>
      </p:pic>
      <p:pic>
        <p:nvPicPr>
          <p:cNvPr id="5" name="Picture 4">
            <a:extLst>
              <a:ext uri="{FF2B5EF4-FFF2-40B4-BE49-F238E27FC236}">
                <a16:creationId xmlns:a16="http://schemas.microsoft.com/office/drawing/2014/main" id="{372B871A-26CE-48A4-B7E8-8642D44D342C}"/>
              </a:ext>
            </a:extLst>
          </p:cNvPr>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3383280"/>
            <a:ext cx="8777624" cy="3474720"/>
          </a:xfrm>
          <a:prstGeom prst="rect">
            <a:avLst/>
          </a:prstGeom>
        </p:spPr>
      </p:pic>
      <p:sp>
        <p:nvSpPr>
          <p:cNvPr id="4" name="TextBox 3">
            <a:extLst>
              <a:ext uri="{FF2B5EF4-FFF2-40B4-BE49-F238E27FC236}">
                <a16:creationId xmlns:a16="http://schemas.microsoft.com/office/drawing/2014/main" id="{281649C3-8CF9-4A13-A650-A2537D4DF979}"/>
              </a:ext>
            </a:extLst>
          </p:cNvPr>
          <p:cNvSpPr txBox="1"/>
          <p:nvPr/>
        </p:nvSpPr>
        <p:spPr>
          <a:xfrm>
            <a:off x="1360943" y="300684"/>
            <a:ext cx="957313" cy="369332"/>
          </a:xfrm>
          <a:prstGeom prst="rect">
            <a:avLst/>
          </a:prstGeom>
          <a:noFill/>
        </p:spPr>
        <p:txBody>
          <a:bodyPr wrap="none" rtlCol="0">
            <a:spAutoFit/>
          </a:bodyPr>
          <a:lstStyle/>
          <a:p>
            <a:r>
              <a:rPr lang="en-US" altLang="zh-CN" dirty="0"/>
              <a:t>Run 121</a:t>
            </a:r>
            <a:endParaRPr lang="en-US" dirty="0"/>
          </a:p>
        </p:txBody>
      </p:sp>
    </p:spTree>
    <p:extLst>
      <p:ext uri="{BB962C8B-B14F-4D97-AF65-F5344CB8AC3E}">
        <p14:creationId xmlns:p14="http://schemas.microsoft.com/office/powerpoint/2010/main" val="2174992214"/>
      </p:ext>
    </p:extLst>
  </p:cSld>
  <p:clrMapOvr>
    <a:masterClrMapping/>
  </p:clrMapOvr>
</p:sld>
</file>

<file path=ppt/slides/slide5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AC405F64-3531-4FB4-907C-350CB0354523}"/>
              </a:ext>
            </a:extLst>
          </p:cNvPr>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0" y="0"/>
            <a:ext cx="8813208" cy="3474720"/>
          </a:xfrm>
          <a:prstGeom prst="rect">
            <a:avLst/>
          </a:prstGeom>
        </p:spPr>
      </p:pic>
      <p:pic>
        <p:nvPicPr>
          <p:cNvPr id="5" name="Picture 4">
            <a:extLst>
              <a:ext uri="{FF2B5EF4-FFF2-40B4-BE49-F238E27FC236}">
                <a16:creationId xmlns:a16="http://schemas.microsoft.com/office/drawing/2014/main" id="{FC785B2D-D6A0-4B1D-B57B-B407C8E234B8}"/>
              </a:ext>
            </a:extLst>
          </p:cNvPr>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3383280"/>
            <a:ext cx="8777624" cy="3474720"/>
          </a:xfrm>
          <a:prstGeom prst="rect">
            <a:avLst/>
          </a:prstGeom>
        </p:spPr>
      </p:pic>
      <p:sp>
        <p:nvSpPr>
          <p:cNvPr id="4" name="TextBox 3">
            <a:extLst>
              <a:ext uri="{FF2B5EF4-FFF2-40B4-BE49-F238E27FC236}">
                <a16:creationId xmlns:a16="http://schemas.microsoft.com/office/drawing/2014/main" id="{381FD075-BA14-4047-8F03-73835D0AC4AF}"/>
              </a:ext>
            </a:extLst>
          </p:cNvPr>
          <p:cNvSpPr txBox="1"/>
          <p:nvPr/>
        </p:nvSpPr>
        <p:spPr>
          <a:xfrm>
            <a:off x="1360943" y="300684"/>
            <a:ext cx="957313" cy="369332"/>
          </a:xfrm>
          <a:prstGeom prst="rect">
            <a:avLst/>
          </a:prstGeom>
          <a:noFill/>
        </p:spPr>
        <p:txBody>
          <a:bodyPr wrap="none" rtlCol="0">
            <a:spAutoFit/>
          </a:bodyPr>
          <a:lstStyle/>
          <a:p>
            <a:r>
              <a:rPr lang="en-US" altLang="zh-CN" dirty="0"/>
              <a:t>Run 121</a:t>
            </a:r>
            <a:endParaRPr lang="en-US" dirty="0"/>
          </a:p>
        </p:txBody>
      </p:sp>
    </p:spTree>
    <p:extLst>
      <p:ext uri="{BB962C8B-B14F-4D97-AF65-F5344CB8AC3E}">
        <p14:creationId xmlns:p14="http://schemas.microsoft.com/office/powerpoint/2010/main" val="3808437577"/>
      </p:ext>
    </p:extLst>
  </p:cSld>
  <p:clrMapOvr>
    <a:masterClrMapping/>
  </p:clrMapOvr>
</p:sld>
</file>

<file path=ppt/slides/slide5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2CF316DA-FDF1-4EFD-A835-7850CAEC0E97}"/>
              </a:ext>
            </a:extLst>
          </p:cNvPr>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0" y="0"/>
            <a:ext cx="8777624" cy="3474720"/>
          </a:xfrm>
          <a:prstGeom prst="rect">
            <a:avLst/>
          </a:prstGeom>
        </p:spPr>
      </p:pic>
      <p:pic>
        <p:nvPicPr>
          <p:cNvPr id="5" name="Picture 4">
            <a:extLst>
              <a:ext uri="{FF2B5EF4-FFF2-40B4-BE49-F238E27FC236}">
                <a16:creationId xmlns:a16="http://schemas.microsoft.com/office/drawing/2014/main" id="{58FBE762-464C-4A2A-8B8B-E75462030329}"/>
              </a:ext>
            </a:extLst>
          </p:cNvPr>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3383280"/>
            <a:ext cx="8777624" cy="3474720"/>
          </a:xfrm>
          <a:prstGeom prst="rect">
            <a:avLst/>
          </a:prstGeom>
        </p:spPr>
      </p:pic>
      <p:sp>
        <p:nvSpPr>
          <p:cNvPr id="4" name="TextBox 3">
            <a:extLst>
              <a:ext uri="{FF2B5EF4-FFF2-40B4-BE49-F238E27FC236}">
                <a16:creationId xmlns:a16="http://schemas.microsoft.com/office/drawing/2014/main" id="{125B2FE2-CE9A-4FA1-A68F-89B0C0E418DC}"/>
              </a:ext>
            </a:extLst>
          </p:cNvPr>
          <p:cNvSpPr txBox="1"/>
          <p:nvPr/>
        </p:nvSpPr>
        <p:spPr>
          <a:xfrm>
            <a:off x="1360943" y="300684"/>
            <a:ext cx="957313" cy="369332"/>
          </a:xfrm>
          <a:prstGeom prst="rect">
            <a:avLst/>
          </a:prstGeom>
          <a:noFill/>
        </p:spPr>
        <p:txBody>
          <a:bodyPr wrap="none" rtlCol="0">
            <a:spAutoFit/>
          </a:bodyPr>
          <a:lstStyle/>
          <a:p>
            <a:r>
              <a:rPr lang="en-US" altLang="zh-CN" dirty="0"/>
              <a:t>Run 121</a:t>
            </a:r>
            <a:endParaRPr lang="en-US" dirty="0"/>
          </a:p>
        </p:txBody>
      </p:sp>
    </p:spTree>
    <p:extLst>
      <p:ext uri="{BB962C8B-B14F-4D97-AF65-F5344CB8AC3E}">
        <p14:creationId xmlns:p14="http://schemas.microsoft.com/office/powerpoint/2010/main" val="3963972779"/>
      </p:ext>
    </p:extLst>
  </p:cSld>
  <p:clrMapOvr>
    <a:masterClrMapping/>
  </p:clrMapOvr>
</p:sld>
</file>

<file path=ppt/slides/slide5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53AB0801-1754-4752-AC12-0D9E7869D93F}"/>
              </a:ext>
            </a:extLst>
          </p:cNvPr>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0"/>
            <a:ext cx="8777624" cy="3474720"/>
          </a:xfrm>
          <a:prstGeom prst="rect">
            <a:avLst/>
          </a:prstGeom>
        </p:spPr>
      </p:pic>
      <p:pic>
        <p:nvPicPr>
          <p:cNvPr id="7" name="Picture 6">
            <a:extLst>
              <a:ext uri="{FF2B5EF4-FFF2-40B4-BE49-F238E27FC236}">
                <a16:creationId xmlns:a16="http://schemas.microsoft.com/office/drawing/2014/main" id="{4B534611-9C59-4A2E-8261-86B5B78C0493}"/>
              </a:ext>
            </a:extLst>
          </p:cNvPr>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0" y="3383280"/>
            <a:ext cx="8777624" cy="3474720"/>
          </a:xfrm>
          <a:prstGeom prst="rect">
            <a:avLst/>
          </a:prstGeom>
        </p:spPr>
      </p:pic>
      <p:sp>
        <p:nvSpPr>
          <p:cNvPr id="4" name="TextBox 3">
            <a:extLst>
              <a:ext uri="{FF2B5EF4-FFF2-40B4-BE49-F238E27FC236}">
                <a16:creationId xmlns:a16="http://schemas.microsoft.com/office/drawing/2014/main" id="{3F6D8298-2B3E-4149-BDBD-A81D54EA2DA0}"/>
              </a:ext>
            </a:extLst>
          </p:cNvPr>
          <p:cNvSpPr txBox="1"/>
          <p:nvPr/>
        </p:nvSpPr>
        <p:spPr>
          <a:xfrm>
            <a:off x="5812627" y="228494"/>
            <a:ext cx="957313" cy="369332"/>
          </a:xfrm>
          <a:prstGeom prst="rect">
            <a:avLst/>
          </a:prstGeom>
          <a:noFill/>
        </p:spPr>
        <p:txBody>
          <a:bodyPr wrap="none" rtlCol="0">
            <a:spAutoFit/>
          </a:bodyPr>
          <a:lstStyle/>
          <a:p>
            <a:r>
              <a:rPr lang="en-US" altLang="zh-CN" dirty="0"/>
              <a:t>Run 121</a:t>
            </a:r>
            <a:endParaRPr lang="en-US" dirty="0"/>
          </a:p>
        </p:txBody>
      </p:sp>
    </p:spTree>
    <p:extLst>
      <p:ext uri="{BB962C8B-B14F-4D97-AF65-F5344CB8AC3E}">
        <p14:creationId xmlns:p14="http://schemas.microsoft.com/office/powerpoint/2010/main" val="3286138984"/>
      </p:ext>
    </p:extLst>
  </p:cSld>
  <p:clrMapOvr>
    <a:masterClrMapping/>
  </p:clrMapOvr>
</p:sld>
</file>

<file path=ppt/slides/slide5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07C46150-9DE5-4382-9A60-33A85F9E4E60}"/>
              </a:ext>
            </a:extLst>
          </p:cNvPr>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1" y="0"/>
            <a:ext cx="8673279" cy="3474720"/>
          </a:xfrm>
          <a:prstGeom prst="rect">
            <a:avLst/>
          </a:prstGeom>
        </p:spPr>
      </p:pic>
      <p:pic>
        <p:nvPicPr>
          <p:cNvPr id="5" name="Picture 4">
            <a:extLst>
              <a:ext uri="{FF2B5EF4-FFF2-40B4-BE49-F238E27FC236}">
                <a16:creationId xmlns:a16="http://schemas.microsoft.com/office/drawing/2014/main" id="{2D9F5206-0036-4CDC-A8E4-D2E51D785BBA}"/>
              </a:ext>
            </a:extLst>
          </p:cNvPr>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1" y="3383280"/>
            <a:ext cx="8673279" cy="3474720"/>
          </a:xfrm>
          <a:prstGeom prst="rect">
            <a:avLst/>
          </a:prstGeom>
        </p:spPr>
      </p:pic>
      <p:sp>
        <p:nvSpPr>
          <p:cNvPr id="8" name="TextBox 7">
            <a:extLst>
              <a:ext uri="{FF2B5EF4-FFF2-40B4-BE49-F238E27FC236}">
                <a16:creationId xmlns:a16="http://schemas.microsoft.com/office/drawing/2014/main" id="{18162677-5ADE-4D6B-9D17-29EE794C7DBA}"/>
              </a:ext>
            </a:extLst>
          </p:cNvPr>
          <p:cNvSpPr txBox="1"/>
          <p:nvPr/>
        </p:nvSpPr>
        <p:spPr>
          <a:xfrm>
            <a:off x="3657640" y="2207788"/>
            <a:ext cx="1358000" cy="646331"/>
          </a:xfrm>
          <a:prstGeom prst="rect">
            <a:avLst/>
          </a:prstGeom>
          <a:noFill/>
        </p:spPr>
        <p:txBody>
          <a:bodyPr wrap="none" rtlCol="0">
            <a:spAutoFit/>
          </a:bodyPr>
          <a:lstStyle/>
          <a:p>
            <a:pPr algn="ctr"/>
            <a:r>
              <a:rPr lang="en-US" baseline="30000" dirty="0"/>
              <a:t>226</a:t>
            </a:r>
            <a:r>
              <a:rPr lang="en-US" dirty="0"/>
              <a:t>Ra</a:t>
            </a:r>
          </a:p>
          <a:p>
            <a:pPr algn="ctr"/>
            <a:r>
              <a:rPr lang="en-US" dirty="0"/>
              <a:t>uncalibrated</a:t>
            </a:r>
          </a:p>
        </p:txBody>
      </p:sp>
      <p:sp>
        <p:nvSpPr>
          <p:cNvPr id="6" name="TextBox 5">
            <a:extLst>
              <a:ext uri="{FF2B5EF4-FFF2-40B4-BE49-F238E27FC236}">
                <a16:creationId xmlns:a16="http://schemas.microsoft.com/office/drawing/2014/main" id="{CC8D0663-4C7C-4ED2-BBA0-4E52E96AB331}"/>
              </a:ext>
            </a:extLst>
          </p:cNvPr>
          <p:cNvSpPr txBox="1"/>
          <p:nvPr/>
        </p:nvSpPr>
        <p:spPr>
          <a:xfrm>
            <a:off x="3857983" y="1838456"/>
            <a:ext cx="957313" cy="369332"/>
          </a:xfrm>
          <a:prstGeom prst="rect">
            <a:avLst/>
          </a:prstGeom>
          <a:noFill/>
        </p:spPr>
        <p:txBody>
          <a:bodyPr wrap="none" rtlCol="0">
            <a:spAutoFit/>
          </a:bodyPr>
          <a:lstStyle/>
          <a:p>
            <a:r>
              <a:rPr lang="en-US" altLang="zh-CN" dirty="0"/>
              <a:t>Run 122</a:t>
            </a:r>
            <a:endParaRPr lang="en-US" dirty="0"/>
          </a:p>
        </p:txBody>
      </p:sp>
    </p:spTree>
    <p:extLst>
      <p:ext uri="{BB962C8B-B14F-4D97-AF65-F5344CB8AC3E}">
        <p14:creationId xmlns:p14="http://schemas.microsoft.com/office/powerpoint/2010/main" val="3388728571"/>
      </p:ext>
    </p:extLst>
  </p:cSld>
  <p:clrMapOvr>
    <a:masterClrMapping/>
  </p:clrMapOvr>
</p:sld>
</file>

<file path=ppt/slides/slide5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D87F1728-898B-4EC5-95B9-83BD3EEDE335}"/>
              </a:ext>
            </a:extLst>
          </p:cNvPr>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1036607"/>
            <a:ext cx="9144000" cy="4784785"/>
          </a:xfrm>
          <a:prstGeom prst="rect">
            <a:avLst/>
          </a:prstGeom>
        </p:spPr>
      </p:pic>
      <p:sp>
        <p:nvSpPr>
          <p:cNvPr id="6" name="TextBox 5">
            <a:extLst>
              <a:ext uri="{FF2B5EF4-FFF2-40B4-BE49-F238E27FC236}">
                <a16:creationId xmlns:a16="http://schemas.microsoft.com/office/drawing/2014/main" id="{4252BA1F-1AAA-4615-8B09-9739A8CDFC0A}"/>
              </a:ext>
            </a:extLst>
          </p:cNvPr>
          <p:cNvSpPr txBox="1"/>
          <p:nvPr/>
        </p:nvSpPr>
        <p:spPr>
          <a:xfrm>
            <a:off x="6390401" y="1293388"/>
            <a:ext cx="2459199" cy="400110"/>
          </a:xfrm>
          <a:prstGeom prst="rect">
            <a:avLst/>
          </a:prstGeom>
          <a:noFill/>
        </p:spPr>
        <p:txBody>
          <a:bodyPr wrap="none" rtlCol="0">
            <a:spAutoFit/>
          </a:bodyPr>
          <a:lstStyle/>
          <a:p>
            <a:pPr algn="ctr"/>
            <a:r>
              <a:rPr lang="en-US" sz="2000" baseline="30000" dirty="0">
                <a:latin typeface="Cambria" panose="02040503050406030204" pitchFamily="18" charset="0"/>
                <a:ea typeface="Cambria" panose="02040503050406030204" pitchFamily="18" charset="0"/>
              </a:rPr>
              <a:t>226</a:t>
            </a:r>
            <a:r>
              <a:rPr lang="en-US" sz="2000" dirty="0">
                <a:latin typeface="Cambria" panose="02040503050406030204" pitchFamily="18" charset="0"/>
                <a:ea typeface="Cambria" panose="02040503050406030204" pitchFamily="18" charset="0"/>
              </a:rPr>
              <a:t>Ra </a:t>
            </a:r>
            <a:r>
              <a:rPr lang="en-US" altLang="zh-CN" sz="2000" i="1" dirty="0">
                <a:latin typeface="Cambria" panose="02040503050406030204" pitchFamily="18" charset="0"/>
                <a:ea typeface="Cambria" panose="02040503050406030204" pitchFamily="18" charset="0"/>
              </a:rPr>
              <a:t>γ</a:t>
            </a:r>
            <a:r>
              <a:rPr lang="en-US" sz="2000" dirty="0">
                <a:latin typeface="Cambria" panose="02040503050406030204" pitchFamily="18" charset="0"/>
                <a:ea typeface="Cambria" panose="02040503050406030204" pitchFamily="18" charset="0"/>
              </a:rPr>
              <a:t>-ray </a:t>
            </a:r>
            <a:r>
              <a:rPr lang="en-US" altLang="zh-CN" sz="2000" dirty="0">
                <a:latin typeface="Cambria" panose="02040503050406030204" pitchFamily="18" charset="0"/>
                <a:ea typeface="Cambria" panose="02040503050406030204" pitchFamily="18" charset="0"/>
              </a:rPr>
              <a:t>spectrum</a:t>
            </a:r>
            <a:endParaRPr lang="en-US" sz="2000" dirty="0">
              <a:latin typeface="Cambria" panose="02040503050406030204" pitchFamily="18" charset="0"/>
              <a:ea typeface="Cambria" panose="02040503050406030204" pitchFamily="18" charset="0"/>
            </a:endParaRPr>
          </a:p>
        </p:txBody>
      </p:sp>
    </p:spTree>
    <p:extLst>
      <p:ext uri="{BB962C8B-B14F-4D97-AF65-F5344CB8AC3E}">
        <p14:creationId xmlns:p14="http://schemas.microsoft.com/office/powerpoint/2010/main" val="3773556364"/>
      </p:ext>
    </p:extLst>
  </p:cSld>
  <p:clrMapOvr>
    <a:masterClrMapping/>
  </p:clrMapOvr>
</p:sld>
</file>

<file path=ppt/slides/slide5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86102384-C1BD-4897-96A6-4B7E008FF15D}"/>
              </a:ext>
            </a:extLst>
          </p:cNvPr>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1036607"/>
            <a:ext cx="9144000" cy="4784785"/>
          </a:xfrm>
          <a:prstGeom prst="rect">
            <a:avLst/>
          </a:prstGeom>
        </p:spPr>
      </p:pic>
      <p:sp>
        <p:nvSpPr>
          <p:cNvPr id="4" name="TextBox 3">
            <a:extLst>
              <a:ext uri="{FF2B5EF4-FFF2-40B4-BE49-F238E27FC236}">
                <a16:creationId xmlns:a16="http://schemas.microsoft.com/office/drawing/2014/main" id="{2C1D5116-E7A6-4055-A11A-92315AD660EF}"/>
              </a:ext>
            </a:extLst>
          </p:cNvPr>
          <p:cNvSpPr txBox="1"/>
          <p:nvPr/>
        </p:nvSpPr>
        <p:spPr>
          <a:xfrm>
            <a:off x="6390401" y="1293388"/>
            <a:ext cx="2459199" cy="400110"/>
          </a:xfrm>
          <a:prstGeom prst="rect">
            <a:avLst/>
          </a:prstGeom>
          <a:noFill/>
        </p:spPr>
        <p:txBody>
          <a:bodyPr wrap="none" rtlCol="0">
            <a:spAutoFit/>
          </a:bodyPr>
          <a:lstStyle/>
          <a:p>
            <a:pPr algn="ctr"/>
            <a:r>
              <a:rPr lang="en-US" sz="2000" baseline="30000" dirty="0">
                <a:latin typeface="Cambria" panose="02040503050406030204" pitchFamily="18" charset="0"/>
                <a:ea typeface="Cambria" panose="02040503050406030204" pitchFamily="18" charset="0"/>
              </a:rPr>
              <a:t>226</a:t>
            </a:r>
            <a:r>
              <a:rPr lang="en-US" sz="2000" dirty="0">
                <a:latin typeface="Cambria" panose="02040503050406030204" pitchFamily="18" charset="0"/>
                <a:ea typeface="Cambria" panose="02040503050406030204" pitchFamily="18" charset="0"/>
              </a:rPr>
              <a:t>Ra </a:t>
            </a:r>
            <a:r>
              <a:rPr lang="en-US" altLang="zh-CN" sz="2000" i="1" dirty="0">
                <a:latin typeface="Cambria" panose="02040503050406030204" pitchFamily="18" charset="0"/>
                <a:ea typeface="Cambria" panose="02040503050406030204" pitchFamily="18" charset="0"/>
              </a:rPr>
              <a:t>γ</a:t>
            </a:r>
            <a:r>
              <a:rPr lang="en-US" sz="2000" dirty="0">
                <a:latin typeface="Cambria" panose="02040503050406030204" pitchFamily="18" charset="0"/>
                <a:ea typeface="Cambria" panose="02040503050406030204" pitchFamily="18" charset="0"/>
              </a:rPr>
              <a:t>-ray </a:t>
            </a:r>
            <a:r>
              <a:rPr lang="en-US" altLang="zh-CN" sz="2000" dirty="0">
                <a:latin typeface="Cambria" panose="02040503050406030204" pitchFamily="18" charset="0"/>
                <a:ea typeface="Cambria" panose="02040503050406030204" pitchFamily="18" charset="0"/>
              </a:rPr>
              <a:t>spectrum</a:t>
            </a:r>
            <a:endParaRPr lang="en-US" sz="2000" dirty="0">
              <a:latin typeface="Cambria" panose="02040503050406030204" pitchFamily="18" charset="0"/>
              <a:ea typeface="Cambria" panose="02040503050406030204" pitchFamily="18" charset="0"/>
            </a:endParaRPr>
          </a:p>
        </p:txBody>
      </p:sp>
    </p:spTree>
    <p:extLst>
      <p:ext uri="{BB962C8B-B14F-4D97-AF65-F5344CB8AC3E}">
        <p14:creationId xmlns:p14="http://schemas.microsoft.com/office/powerpoint/2010/main" val="1104710008"/>
      </p:ext>
    </p:extLst>
  </p:cSld>
  <p:clrMapOvr>
    <a:masterClrMapping/>
  </p:clrMapOvr>
</p:sld>
</file>

<file path=ppt/slides/slide5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67975641-A8FD-4150-912B-BE2EC5F143B2}"/>
              </a:ext>
            </a:extLst>
          </p:cNvPr>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0" y="1036607"/>
            <a:ext cx="9144000" cy="4784785"/>
          </a:xfrm>
          <a:prstGeom prst="rect">
            <a:avLst/>
          </a:prstGeom>
        </p:spPr>
      </p:pic>
      <p:sp>
        <p:nvSpPr>
          <p:cNvPr id="4" name="TextBox 3">
            <a:extLst>
              <a:ext uri="{FF2B5EF4-FFF2-40B4-BE49-F238E27FC236}">
                <a16:creationId xmlns:a16="http://schemas.microsoft.com/office/drawing/2014/main" id="{FBA09E57-7205-472D-BD09-49B1058F1DAD}"/>
              </a:ext>
            </a:extLst>
          </p:cNvPr>
          <p:cNvSpPr txBox="1"/>
          <p:nvPr/>
        </p:nvSpPr>
        <p:spPr>
          <a:xfrm rot="16200000">
            <a:off x="2136464" y="1360163"/>
            <a:ext cx="1563248" cy="1200329"/>
          </a:xfrm>
          <a:prstGeom prst="rect">
            <a:avLst/>
          </a:prstGeom>
          <a:noFill/>
        </p:spPr>
        <p:txBody>
          <a:bodyPr wrap="none">
            <a:spAutoFit/>
          </a:bodyPr>
          <a:lstStyle/>
          <a:p>
            <a:pPr algn="ctr"/>
            <a:r>
              <a:rPr lang="en-US" baseline="30000" dirty="0">
                <a:latin typeface="Cambria" panose="02040503050406030204" pitchFamily="18" charset="0"/>
                <a:ea typeface="Cambria" panose="02040503050406030204" pitchFamily="18" charset="0"/>
              </a:rPr>
              <a:t>214</a:t>
            </a:r>
            <a:r>
              <a:rPr lang="en-US" dirty="0">
                <a:latin typeface="Cambria" panose="02040503050406030204" pitchFamily="18" charset="0"/>
                <a:ea typeface="Cambria" panose="02040503050406030204" pitchFamily="18" charset="0"/>
              </a:rPr>
              <a:t>Pb→</a:t>
            </a:r>
            <a:r>
              <a:rPr lang="en-US" baseline="30000" dirty="0">
                <a:latin typeface="Cambria" panose="02040503050406030204" pitchFamily="18" charset="0"/>
                <a:ea typeface="Cambria" panose="02040503050406030204" pitchFamily="18" charset="0"/>
              </a:rPr>
              <a:t>214</a:t>
            </a:r>
            <a:r>
              <a:rPr lang="en-US" dirty="0">
                <a:latin typeface="Cambria" panose="02040503050406030204" pitchFamily="18" charset="0"/>
                <a:ea typeface="Cambria" panose="02040503050406030204" pitchFamily="18" charset="0"/>
              </a:rPr>
              <a:t>Bi</a:t>
            </a:r>
          </a:p>
          <a:p>
            <a:pPr algn="ctr"/>
            <a:r>
              <a:rPr lang="en-US" dirty="0">
                <a:latin typeface="Cambria" panose="02040503050406030204" pitchFamily="18" charset="0"/>
                <a:ea typeface="Cambria" panose="02040503050406030204" pitchFamily="18" charset="0"/>
              </a:rPr>
              <a:t>241.995(4)</a:t>
            </a:r>
          </a:p>
          <a:p>
            <a:pPr algn="ctr"/>
            <a:r>
              <a:rPr lang="en-US" dirty="0">
                <a:latin typeface="Cambria" panose="02040503050406030204" pitchFamily="18" charset="0"/>
                <a:ea typeface="Cambria" panose="02040503050406030204" pitchFamily="18" charset="0"/>
              </a:rPr>
              <a:t>295.224(2)</a:t>
            </a:r>
          </a:p>
          <a:p>
            <a:pPr algn="ctr"/>
            <a:r>
              <a:rPr lang="en-US" dirty="0">
                <a:latin typeface="Cambria" panose="02040503050406030204" pitchFamily="18" charset="0"/>
                <a:ea typeface="Cambria" panose="02040503050406030204" pitchFamily="18" charset="0"/>
              </a:rPr>
              <a:t>351.9320(21)</a:t>
            </a:r>
          </a:p>
        </p:txBody>
      </p:sp>
      <p:cxnSp>
        <p:nvCxnSpPr>
          <p:cNvPr id="6" name="Straight Arrow Connector 5">
            <a:extLst>
              <a:ext uri="{FF2B5EF4-FFF2-40B4-BE49-F238E27FC236}">
                <a16:creationId xmlns:a16="http://schemas.microsoft.com/office/drawing/2014/main" id="{8464DB83-682B-45D1-AEB2-5C1F0B6243D8}"/>
              </a:ext>
            </a:extLst>
          </p:cNvPr>
          <p:cNvCxnSpPr>
            <a:cxnSpLocks/>
          </p:cNvCxnSpPr>
          <p:nvPr/>
        </p:nvCxnSpPr>
        <p:spPr>
          <a:xfrm>
            <a:off x="3342291" y="2720932"/>
            <a:ext cx="154942" cy="250630"/>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cxnSp>
        <p:nvCxnSpPr>
          <p:cNvPr id="8" name="Straight Arrow Connector 7">
            <a:extLst>
              <a:ext uri="{FF2B5EF4-FFF2-40B4-BE49-F238E27FC236}">
                <a16:creationId xmlns:a16="http://schemas.microsoft.com/office/drawing/2014/main" id="{0A53CE42-3E5F-4CBE-8BF6-71B6F653E114}"/>
              </a:ext>
            </a:extLst>
          </p:cNvPr>
          <p:cNvCxnSpPr>
            <a:cxnSpLocks/>
          </p:cNvCxnSpPr>
          <p:nvPr/>
        </p:nvCxnSpPr>
        <p:spPr>
          <a:xfrm>
            <a:off x="3058510" y="2617076"/>
            <a:ext cx="0" cy="630621"/>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cxnSp>
        <p:nvCxnSpPr>
          <p:cNvPr id="10" name="Straight Arrow Connector 9">
            <a:extLst>
              <a:ext uri="{FF2B5EF4-FFF2-40B4-BE49-F238E27FC236}">
                <a16:creationId xmlns:a16="http://schemas.microsoft.com/office/drawing/2014/main" id="{9B9DD214-D300-4303-A799-80DB39B9518C}"/>
              </a:ext>
            </a:extLst>
          </p:cNvPr>
          <p:cNvCxnSpPr/>
          <p:nvPr/>
        </p:nvCxnSpPr>
        <p:spPr>
          <a:xfrm flipH="1">
            <a:off x="2680138" y="2617076"/>
            <a:ext cx="73572" cy="1408386"/>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sp>
        <p:nvSpPr>
          <p:cNvPr id="13" name="TextBox 12">
            <a:extLst>
              <a:ext uri="{FF2B5EF4-FFF2-40B4-BE49-F238E27FC236}">
                <a16:creationId xmlns:a16="http://schemas.microsoft.com/office/drawing/2014/main" id="{DA8F6C54-1A54-4C1F-966A-F066C7267D76}"/>
              </a:ext>
            </a:extLst>
          </p:cNvPr>
          <p:cNvSpPr txBox="1"/>
          <p:nvPr/>
        </p:nvSpPr>
        <p:spPr>
          <a:xfrm rot="16200000">
            <a:off x="1329803" y="2998103"/>
            <a:ext cx="1435009" cy="646331"/>
          </a:xfrm>
          <a:prstGeom prst="rect">
            <a:avLst/>
          </a:prstGeom>
          <a:noFill/>
        </p:spPr>
        <p:txBody>
          <a:bodyPr wrap="none">
            <a:spAutoFit/>
          </a:bodyPr>
          <a:lstStyle/>
          <a:p>
            <a:pPr algn="ctr"/>
            <a:r>
              <a:rPr lang="en-US" baseline="30000" dirty="0">
                <a:latin typeface="Cambria" panose="02040503050406030204" pitchFamily="18" charset="0"/>
                <a:ea typeface="Cambria" panose="02040503050406030204" pitchFamily="18" charset="0"/>
              </a:rPr>
              <a:t>226</a:t>
            </a:r>
            <a:r>
              <a:rPr lang="en-US" dirty="0">
                <a:latin typeface="Cambria" panose="02040503050406030204" pitchFamily="18" charset="0"/>
                <a:ea typeface="Cambria" panose="02040503050406030204" pitchFamily="18" charset="0"/>
              </a:rPr>
              <a:t>Ra→</a:t>
            </a:r>
            <a:r>
              <a:rPr lang="en-US" baseline="30000" dirty="0">
                <a:latin typeface="Cambria" panose="02040503050406030204" pitchFamily="18" charset="0"/>
                <a:ea typeface="Cambria" panose="02040503050406030204" pitchFamily="18" charset="0"/>
              </a:rPr>
              <a:t>222</a:t>
            </a:r>
            <a:r>
              <a:rPr lang="en-US" dirty="0">
                <a:latin typeface="Cambria" panose="02040503050406030204" pitchFamily="18" charset="0"/>
                <a:ea typeface="Cambria" panose="02040503050406030204" pitchFamily="18" charset="0"/>
              </a:rPr>
              <a:t>Rn</a:t>
            </a:r>
          </a:p>
          <a:p>
            <a:pPr algn="ctr"/>
            <a:r>
              <a:rPr lang="en-US" dirty="0">
                <a:latin typeface="Cambria" panose="02040503050406030204" pitchFamily="18" charset="0"/>
                <a:ea typeface="Cambria" panose="02040503050406030204" pitchFamily="18" charset="0"/>
              </a:rPr>
              <a:t>186.211(13)</a:t>
            </a:r>
          </a:p>
        </p:txBody>
      </p:sp>
      <p:cxnSp>
        <p:nvCxnSpPr>
          <p:cNvPr id="14" name="Straight Arrow Connector 13">
            <a:extLst>
              <a:ext uri="{FF2B5EF4-FFF2-40B4-BE49-F238E27FC236}">
                <a16:creationId xmlns:a16="http://schemas.microsoft.com/office/drawing/2014/main" id="{C5381D13-8550-440E-BA9D-F94C63799B83}"/>
              </a:ext>
            </a:extLst>
          </p:cNvPr>
          <p:cNvCxnSpPr>
            <a:cxnSpLocks/>
          </p:cNvCxnSpPr>
          <p:nvPr/>
        </p:nvCxnSpPr>
        <p:spPr>
          <a:xfrm>
            <a:off x="2170386" y="4025462"/>
            <a:ext cx="0" cy="357352"/>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sp>
        <p:nvSpPr>
          <p:cNvPr id="11" name="TextBox 10">
            <a:extLst>
              <a:ext uri="{FF2B5EF4-FFF2-40B4-BE49-F238E27FC236}">
                <a16:creationId xmlns:a16="http://schemas.microsoft.com/office/drawing/2014/main" id="{A94D9D19-E19D-4707-8436-1588CADBA97C}"/>
              </a:ext>
            </a:extLst>
          </p:cNvPr>
          <p:cNvSpPr txBox="1"/>
          <p:nvPr/>
        </p:nvSpPr>
        <p:spPr>
          <a:xfrm rot="16200000">
            <a:off x="5014670" y="2167458"/>
            <a:ext cx="1361270" cy="646331"/>
          </a:xfrm>
          <a:prstGeom prst="rect">
            <a:avLst/>
          </a:prstGeom>
          <a:noFill/>
        </p:spPr>
        <p:txBody>
          <a:bodyPr wrap="none">
            <a:spAutoFit/>
          </a:bodyPr>
          <a:lstStyle/>
          <a:p>
            <a:pPr algn="ctr"/>
            <a:r>
              <a:rPr lang="en-US" baseline="30000" dirty="0">
                <a:latin typeface="Cambria" panose="02040503050406030204" pitchFamily="18" charset="0"/>
                <a:ea typeface="Cambria" panose="02040503050406030204" pitchFamily="18" charset="0"/>
              </a:rPr>
              <a:t>214</a:t>
            </a:r>
            <a:r>
              <a:rPr lang="en-US" dirty="0">
                <a:latin typeface="Cambria" panose="02040503050406030204" pitchFamily="18" charset="0"/>
                <a:ea typeface="Cambria" panose="02040503050406030204" pitchFamily="18" charset="0"/>
              </a:rPr>
              <a:t>Bi→</a:t>
            </a:r>
            <a:r>
              <a:rPr lang="en-US" baseline="30000" dirty="0">
                <a:latin typeface="Cambria" panose="02040503050406030204" pitchFamily="18" charset="0"/>
                <a:ea typeface="Cambria" panose="02040503050406030204" pitchFamily="18" charset="0"/>
              </a:rPr>
              <a:t>214</a:t>
            </a:r>
            <a:r>
              <a:rPr lang="en-US" dirty="0">
                <a:latin typeface="Cambria" panose="02040503050406030204" pitchFamily="18" charset="0"/>
                <a:ea typeface="Cambria" panose="02040503050406030204" pitchFamily="18" charset="0"/>
              </a:rPr>
              <a:t>Po</a:t>
            </a:r>
          </a:p>
          <a:p>
            <a:pPr algn="ctr"/>
            <a:r>
              <a:rPr lang="en-US" dirty="0">
                <a:latin typeface="Cambria" panose="02040503050406030204" pitchFamily="18" charset="0"/>
                <a:ea typeface="Cambria" panose="02040503050406030204" pitchFamily="18" charset="0"/>
              </a:rPr>
              <a:t>609.321(7)</a:t>
            </a:r>
          </a:p>
        </p:txBody>
      </p:sp>
      <p:sp>
        <p:nvSpPr>
          <p:cNvPr id="12" name="TextBox 11">
            <a:extLst>
              <a:ext uri="{FF2B5EF4-FFF2-40B4-BE49-F238E27FC236}">
                <a16:creationId xmlns:a16="http://schemas.microsoft.com/office/drawing/2014/main" id="{E40F9BB0-9179-480B-905E-4E0CC8550C39}"/>
              </a:ext>
            </a:extLst>
          </p:cNvPr>
          <p:cNvSpPr txBox="1"/>
          <p:nvPr/>
        </p:nvSpPr>
        <p:spPr>
          <a:xfrm rot="16200000">
            <a:off x="6220835" y="3455158"/>
            <a:ext cx="1361270" cy="646331"/>
          </a:xfrm>
          <a:prstGeom prst="rect">
            <a:avLst/>
          </a:prstGeom>
          <a:noFill/>
        </p:spPr>
        <p:txBody>
          <a:bodyPr wrap="none">
            <a:spAutoFit/>
          </a:bodyPr>
          <a:lstStyle/>
          <a:p>
            <a:pPr algn="ctr"/>
            <a:r>
              <a:rPr lang="en-US" baseline="30000" dirty="0">
                <a:latin typeface="Cambria" panose="02040503050406030204" pitchFamily="18" charset="0"/>
                <a:ea typeface="Cambria" panose="02040503050406030204" pitchFamily="18" charset="0"/>
              </a:rPr>
              <a:t>214</a:t>
            </a:r>
            <a:r>
              <a:rPr lang="en-US" dirty="0">
                <a:latin typeface="Cambria" panose="02040503050406030204" pitchFamily="18" charset="0"/>
                <a:ea typeface="Cambria" panose="02040503050406030204" pitchFamily="18" charset="0"/>
              </a:rPr>
              <a:t>Bi→</a:t>
            </a:r>
            <a:r>
              <a:rPr lang="en-US" baseline="30000" dirty="0">
                <a:latin typeface="Cambria" panose="02040503050406030204" pitchFamily="18" charset="0"/>
                <a:ea typeface="Cambria" panose="02040503050406030204" pitchFamily="18" charset="0"/>
              </a:rPr>
              <a:t>214</a:t>
            </a:r>
            <a:r>
              <a:rPr lang="en-US" dirty="0">
                <a:latin typeface="Cambria" panose="02040503050406030204" pitchFamily="18" charset="0"/>
                <a:ea typeface="Cambria" panose="02040503050406030204" pitchFamily="18" charset="0"/>
              </a:rPr>
              <a:t>Po</a:t>
            </a:r>
          </a:p>
          <a:p>
            <a:pPr algn="ctr"/>
            <a:r>
              <a:rPr lang="en-US" dirty="0">
                <a:latin typeface="Cambria" panose="02040503050406030204" pitchFamily="18" charset="0"/>
                <a:ea typeface="Cambria" panose="02040503050406030204" pitchFamily="18" charset="0"/>
              </a:rPr>
              <a:t>768.360(7)</a:t>
            </a:r>
          </a:p>
        </p:txBody>
      </p:sp>
      <p:sp>
        <p:nvSpPr>
          <p:cNvPr id="15" name="TextBox 14">
            <a:extLst>
              <a:ext uri="{FF2B5EF4-FFF2-40B4-BE49-F238E27FC236}">
                <a16:creationId xmlns:a16="http://schemas.microsoft.com/office/drawing/2014/main" id="{8BF73E18-B16B-48F3-91DE-0D9319ECE474}"/>
              </a:ext>
            </a:extLst>
          </p:cNvPr>
          <p:cNvSpPr txBox="1"/>
          <p:nvPr/>
        </p:nvSpPr>
        <p:spPr>
          <a:xfrm rot="16200000">
            <a:off x="7593736" y="3605166"/>
            <a:ext cx="1361270" cy="646331"/>
          </a:xfrm>
          <a:prstGeom prst="rect">
            <a:avLst/>
          </a:prstGeom>
          <a:noFill/>
        </p:spPr>
        <p:txBody>
          <a:bodyPr wrap="none">
            <a:spAutoFit/>
          </a:bodyPr>
          <a:lstStyle/>
          <a:p>
            <a:pPr algn="ctr"/>
            <a:r>
              <a:rPr lang="en-US" baseline="30000" dirty="0">
                <a:latin typeface="Cambria" panose="02040503050406030204" pitchFamily="18" charset="0"/>
                <a:ea typeface="Cambria" panose="02040503050406030204" pitchFamily="18" charset="0"/>
              </a:rPr>
              <a:t>214</a:t>
            </a:r>
            <a:r>
              <a:rPr lang="en-US" dirty="0">
                <a:latin typeface="Cambria" panose="02040503050406030204" pitchFamily="18" charset="0"/>
                <a:ea typeface="Cambria" panose="02040503050406030204" pitchFamily="18" charset="0"/>
              </a:rPr>
              <a:t>Bi→</a:t>
            </a:r>
            <a:r>
              <a:rPr lang="en-US" baseline="30000" dirty="0">
                <a:latin typeface="Cambria" panose="02040503050406030204" pitchFamily="18" charset="0"/>
                <a:ea typeface="Cambria" panose="02040503050406030204" pitchFamily="18" charset="0"/>
              </a:rPr>
              <a:t>214</a:t>
            </a:r>
            <a:r>
              <a:rPr lang="en-US" dirty="0">
                <a:latin typeface="Cambria" panose="02040503050406030204" pitchFamily="18" charset="0"/>
                <a:ea typeface="Cambria" panose="02040503050406030204" pitchFamily="18" charset="0"/>
              </a:rPr>
              <a:t>Po</a:t>
            </a:r>
          </a:p>
          <a:p>
            <a:pPr algn="ctr"/>
            <a:r>
              <a:rPr lang="en-US" dirty="0">
                <a:latin typeface="Cambria" panose="02040503050406030204" pitchFamily="18" charset="0"/>
                <a:ea typeface="Cambria" panose="02040503050406030204" pitchFamily="18" charset="0"/>
              </a:rPr>
              <a:t>934.056(8)</a:t>
            </a:r>
          </a:p>
        </p:txBody>
      </p:sp>
      <p:cxnSp>
        <p:nvCxnSpPr>
          <p:cNvPr id="7" name="Straight Arrow Connector 6">
            <a:extLst>
              <a:ext uri="{FF2B5EF4-FFF2-40B4-BE49-F238E27FC236}">
                <a16:creationId xmlns:a16="http://schemas.microsoft.com/office/drawing/2014/main" id="{824B9E8E-8FFA-4DB6-ABF0-2B5B72F8E8C8}"/>
              </a:ext>
            </a:extLst>
          </p:cNvPr>
          <p:cNvCxnSpPr>
            <a:cxnSpLocks/>
          </p:cNvCxnSpPr>
          <p:nvPr/>
        </p:nvCxnSpPr>
        <p:spPr>
          <a:xfrm flipH="1">
            <a:off x="7012309" y="4458959"/>
            <a:ext cx="2" cy="512437"/>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cxnSp>
        <p:nvCxnSpPr>
          <p:cNvPr id="16" name="Straight Arrow Connector 15">
            <a:extLst>
              <a:ext uri="{FF2B5EF4-FFF2-40B4-BE49-F238E27FC236}">
                <a16:creationId xmlns:a16="http://schemas.microsoft.com/office/drawing/2014/main" id="{AD495A1B-5C9D-441A-9CFE-BC227B739BF2}"/>
              </a:ext>
            </a:extLst>
          </p:cNvPr>
          <p:cNvCxnSpPr>
            <a:cxnSpLocks/>
          </p:cNvCxnSpPr>
          <p:nvPr/>
        </p:nvCxnSpPr>
        <p:spPr>
          <a:xfrm flipH="1">
            <a:off x="8399066" y="4608967"/>
            <a:ext cx="1" cy="446509"/>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363328588"/>
      </p:ext>
    </p:extLst>
  </p:cSld>
  <p:clrMapOvr>
    <a:masterClrMapping/>
  </p:clrMapOvr>
</p:sld>
</file>

<file path=ppt/slides/slide5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C03EE9A6-8A7D-48D5-96D1-6D885B5793AD}"/>
              </a:ext>
            </a:extLst>
          </p:cNvPr>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0" y="1036607"/>
            <a:ext cx="9144000" cy="4784785"/>
          </a:xfrm>
          <a:prstGeom prst="rect">
            <a:avLst/>
          </a:prstGeom>
        </p:spPr>
      </p:pic>
      <p:sp>
        <p:nvSpPr>
          <p:cNvPr id="4" name="TextBox 3">
            <a:extLst>
              <a:ext uri="{FF2B5EF4-FFF2-40B4-BE49-F238E27FC236}">
                <a16:creationId xmlns:a16="http://schemas.microsoft.com/office/drawing/2014/main" id="{974AEDD6-E236-49A1-9DE7-2403E10A6456}"/>
              </a:ext>
            </a:extLst>
          </p:cNvPr>
          <p:cNvSpPr txBox="1"/>
          <p:nvPr/>
        </p:nvSpPr>
        <p:spPr>
          <a:xfrm rot="16200000">
            <a:off x="987696" y="1463351"/>
            <a:ext cx="1435009" cy="646331"/>
          </a:xfrm>
          <a:prstGeom prst="rect">
            <a:avLst/>
          </a:prstGeom>
          <a:noFill/>
        </p:spPr>
        <p:txBody>
          <a:bodyPr wrap="none">
            <a:spAutoFit/>
          </a:bodyPr>
          <a:lstStyle/>
          <a:p>
            <a:pPr algn="ctr"/>
            <a:r>
              <a:rPr lang="en-US" baseline="30000" dirty="0">
                <a:latin typeface="Cambria" panose="02040503050406030204" pitchFamily="18" charset="0"/>
                <a:ea typeface="Cambria" panose="02040503050406030204" pitchFamily="18" charset="0"/>
              </a:rPr>
              <a:t>214</a:t>
            </a:r>
            <a:r>
              <a:rPr lang="en-US" dirty="0">
                <a:latin typeface="Cambria" panose="02040503050406030204" pitchFamily="18" charset="0"/>
                <a:ea typeface="Cambria" panose="02040503050406030204" pitchFamily="18" charset="0"/>
              </a:rPr>
              <a:t>Bi→</a:t>
            </a:r>
            <a:r>
              <a:rPr lang="en-US" baseline="30000" dirty="0">
                <a:latin typeface="Cambria" panose="02040503050406030204" pitchFamily="18" charset="0"/>
                <a:ea typeface="Cambria" panose="02040503050406030204" pitchFamily="18" charset="0"/>
              </a:rPr>
              <a:t>214</a:t>
            </a:r>
            <a:r>
              <a:rPr lang="en-US" dirty="0">
                <a:latin typeface="Cambria" panose="02040503050406030204" pitchFamily="18" charset="0"/>
                <a:ea typeface="Cambria" panose="02040503050406030204" pitchFamily="18" charset="0"/>
              </a:rPr>
              <a:t>Po</a:t>
            </a:r>
          </a:p>
          <a:p>
            <a:pPr algn="ctr"/>
            <a:r>
              <a:rPr lang="en-US" dirty="0">
                <a:latin typeface="Cambria" panose="02040503050406030204" pitchFamily="18" charset="0"/>
                <a:ea typeface="Cambria" panose="02040503050406030204" pitchFamily="18" charset="0"/>
              </a:rPr>
              <a:t>1120.294(6)</a:t>
            </a:r>
          </a:p>
        </p:txBody>
      </p:sp>
      <p:sp>
        <p:nvSpPr>
          <p:cNvPr id="5" name="TextBox 4">
            <a:extLst>
              <a:ext uri="{FF2B5EF4-FFF2-40B4-BE49-F238E27FC236}">
                <a16:creationId xmlns:a16="http://schemas.microsoft.com/office/drawing/2014/main" id="{546DAD8D-C73F-4DAD-B59E-7A746AB10EA6}"/>
              </a:ext>
            </a:extLst>
          </p:cNvPr>
          <p:cNvSpPr txBox="1"/>
          <p:nvPr/>
        </p:nvSpPr>
        <p:spPr>
          <a:xfrm rot="16200000">
            <a:off x="1754847" y="2668694"/>
            <a:ext cx="1563249" cy="646331"/>
          </a:xfrm>
          <a:prstGeom prst="rect">
            <a:avLst/>
          </a:prstGeom>
          <a:noFill/>
        </p:spPr>
        <p:txBody>
          <a:bodyPr wrap="none">
            <a:spAutoFit/>
          </a:bodyPr>
          <a:lstStyle/>
          <a:p>
            <a:pPr algn="ctr"/>
            <a:r>
              <a:rPr lang="en-US" baseline="30000" dirty="0">
                <a:latin typeface="Cambria" panose="02040503050406030204" pitchFamily="18" charset="0"/>
                <a:ea typeface="Cambria" panose="02040503050406030204" pitchFamily="18" charset="0"/>
              </a:rPr>
              <a:t>214</a:t>
            </a:r>
            <a:r>
              <a:rPr lang="en-US" dirty="0">
                <a:latin typeface="Cambria" panose="02040503050406030204" pitchFamily="18" charset="0"/>
                <a:ea typeface="Cambria" panose="02040503050406030204" pitchFamily="18" charset="0"/>
              </a:rPr>
              <a:t>Bi→</a:t>
            </a:r>
            <a:r>
              <a:rPr lang="en-US" baseline="30000" dirty="0">
                <a:latin typeface="Cambria" panose="02040503050406030204" pitchFamily="18" charset="0"/>
                <a:ea typeface="Cambria" panose="02040503050406030204" pitchFamily="18" charset="0"/>
              </a:rPr>
              <a:t>214</a:t>
            </a:r>
            <a:r>
              <a:rPr lang="en-US" dirty="0">
                <a:latin typeface="Cambria" panose="02040503050406030204" pitchFamily="18" charset="0"/>
                <a:ea typeface="Cambria" panose="02040503050406030204" pitchFamily="18" charset="0"/>
              </a:rPr>
              <a:t>Po</a:t>
            </a:r>
          </a:p>
          <a:p>
            <a:pPr algn="ctr"/>
            <a:r>
              <a:rPr lang="en-US" dirty="0">
                <a:latin typeface="Cambria" panose="02040503050406030204" pitchFamily="18" charset="0"/>
                <a:ea typeface="Cambria" panose="02040503050406030204" pitchFamily="18" charset="0"/>
              </a:rPr>
              <a:t>1238.122(10)</a:t>
            </a:r>
          </a:p>
        </p:txBody>
      </p:sp>
      <p:cxnSp>
        <p:nvCxnSpPr>
          <p:cNvPr id="6" name="Straight Arrow Connector 5">
            <a:extLst>
              <a:ext uri="{FF2B5EF4-FFF2-40B4-BE49-F238E27FC236}">
                <a16:creationId xmlns:a16="http://schemas.microsoft.com/office/drawing/2014/main" id="{DD619142-4802-4237-B4F1-1206FC69AC24}"/>
              </a:ext>
            </a:extLst>
          </p:cNvPr>
          <p:cNvCxnSpPr>
            <a:cxnSpLocks/>
          </p:cNvCxnSpPr>
          <p:nvPr/>
        </p:nvCxnSpPr>
        <p:spPr>
          <a:xfrm>
            <a:off x="2661163" y="3801194"/>
            <a:ext cx="0" cy="272041"/>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sp>
        <p:nvSpPr>
          <p:cNvPr id="9" name="TextBox 8">
            <a:extLst>
              <a:ext uri="{FF2B5EF4-FFF2-40B4-BE49-F238E27FC236}">
                <a16:creationId xmlns:a16="http://schemas.microsoft.com/office/drawing/2014/main" id="{73614324-2F20-496C-882D-7174FA207B6F}"/>
              </a:ext>
            </a:extLst>
          </p:cNvPr>
          <p:cNvSpPr txBox="1"/>
          <p:nvPr/>
        </p:nvSpPr>
        <p:spPr>
          <a:xfrm rot="16200000">
            <a:off x="5938922" y="2371589"/>
            <a:ext cx="1563248" cy="923330"/>
          </a:xfrm>
          <a:prstGeom prst="rect">
            <a:avLst/>
          </a:prstGeom>
          <a:noFill/>
        </p:spPr>
        <p:txBody>
          <a:bodyPr wrap="none">
            <a:spAutoFit/>
          </a:bodyPr>
          <a:lstStyle/>
          <a:p>
            <a:pPr algn="ctr"/>
            <a:r>
              <a:rPr lang="en-US" baseline="30000" dirty="0">
                <a:latin typeface="Cambria" panose="02040503050406030204" pitchFamily="18" charset="0"/>
                <a:ea typeface="Cambria" panose="02040503050406030204" pitchFamily="18" charset="0"/>
              </a:rPr>
              <a:t>214</a:t>
            </a:r>
            <a:r>
              <a:rPr lang="en-US" dirty="0">
                <a:latin typeface="Cambria" panose="02040503050406030204" pitchFamily="18" charset="0"/>
                <a:ea typeface="Cambria" panose="02040503050406030204" pitchFamily="18" charset="0"/>
              </a:rPr>
              <a:t>Bi→</a:t>
            </a:r>
            <a:r>
              <a:rPr lang="en-US" baseline="30000" dirty="0">
                <a:latin typeface="Cambria" panose="02040503050406030204" pitchFamily="18" charset="0"/>
                <a:ea typeface="Cambria" panose="02040503050406030204" pitchFamily="18" charset="0"/>
              </a:rPr>
              <a:t>214</a:t>
            </a:r>
            <a:r>
              <a:rPr lang="en-US" dirty="0">
                <a:latin typeface="Cambria" panose="02040503050406030204" pitchFamily="18" charset="0"/>
                <a:ea typeface="Cambria" panose="02040503050406030204" pitchFamily="18" charset="0"/>
              </a:rPr>
              <a:t>Po</a:t>
            </a:r>
          </a:p>
          <a:p>
            <a:pPr algn="ctr"/>
            <a:r>
              <a:rPr lang="en-US" dirty="0">
                <a:latin typeface="Cambria" panose="02040503050406030204" pitchFamily="18" charset="0"/>
                <a:ea typeface="Cambria" panose="02040503050406030204" pitchFamily="18" charset="0"/>
              </a:rPr>
              <a:t>1729.595(15)</a:t>
            </a:r>
          </a:p>
          <a:p>
            <a:pPr algn="ctr"/>
            <a:r>
              <a:rPr lang="en-US" dirty="0">
                <a:latin typeface="Cambria" panose="02040503050406030204" pitchFamily="18" charset="0"/>
                <a:ea typeface="Cambria" panose="02040503050406030204" pitchFamily="18" charset="0"/>
              </a:rPr>
              <a:t>1764.491(14)</a:t>
            </a:r>
          </a:p>
        </p:txBody>
      </p:sp>
      <p:cxnSp>
        <p:nvCxnSpPr>
          <p:cNvPr id="11" name="Straight Arrow Connector 10">
            <a:extLst>
              <a:ext uri="{FF2B5EF4-FFF2-40B4-BE49-F238E27FC236}">
                <a16:creationId xmlns:a16="http://schemas.microsoft.com/office/drawing/2014/main" id="{0734EBBC-E85D-4528-8416-FE4FBA5AA82E}"/>
              </a:ext>
            </a:extLst>
          </p:cNvPr>
          <p:cNvCxnSpPr>
            <a:cxnSpLocks/>
          </p:cNvCxnSpPr>
          <p:nvPr/>
        </p:nvCxnSpPr>
        <p:spPr>
          <a:xfrm>
            <a:off x="6721640" y="3637463"/>
            <a:ext cx="0" cy="1142355"/>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sp>
        <p:nvSpPr>
          <p:cNvPr id="13" name="TextBox 12">
            <a:extLst>
              <a:ext uri="{FF2B5EF4-FFF2-40B4-BE49-F238E27FC236}">
                <a16:creationId xmlns:a16="http://schemas.microsoft.com/office/drawing/2014/main" id="{C40EB1B8-3A60-48C3-A1A8-059285677EDF}"/>
              </a:ext>
            </a:extLst>
          </p:cNvPr>
          <p:cNvSpPr txBox="1"/>
          <p:nvPr/>
        </p:nvSpPr>
        <p:spPr>
          <a:xfrm rot="16200000">
            <a:off x="6738262" y="3381480"/>
            <a:ext cx="1742785" cy="646331"/>
          </a:xfrm>
          <a:prstGeom prst="rect">
            <a:avLst/>
          </a:prstGeom>
          <a:noFill/>
        </p:spPr>
        <p:txBody>
          <a:bodyPr wrap="none">
            <a:spAutoFit/>
          </a:bodyPr>
          <a:lstStyle/>
          <a:p>
            <a:pPr algn="ctr"/>
            <a:r>
              <a:rPr lang="en-US" baseline="30000" dirty="0">
                <a:latin typeface="Cambria" panose="02040503050406030204" pitchFamily="18" charset="0"/>
                <a:ea typeface="Cambria" panose="02040503050406030204" pitchFamily="18" charset="0"/>
              </a:rPr>
              <a:t>214</a:t>
            </a:r>
            <a:r>
              <a:rPr lang="en-US" dirty="0">
                <a:latin typeface="Cambria" panose="02040503050406030204" pitchFamily="18" charset="0"/>
                <a:ea typeface="Cambria" panose="02040503050406030204" pitchFamily="18" charset="0"/>
              </a:rPr>
              <a:t>Bi→</a:t>
            </a:r>
            <a:r>
              <a:rPr lang="en-US" baseline="30000" dirty="0">
                <a:latin typeface="Cambria" panose="02040503050406030204" pitchFamily="18" charset="0"/>
                <a:ea typeface="Cambria" panose="02040503050406030204" pitchFamily="18" charset="0"/>
              </a:rPr>
              <a:t>214</a:t>
            </a:r>
            <a:r>
              <a:rPr lang="en-US" dirty="0">
                <a:latin typeface="Cambria" panose="02040503050406030204" pitchFamily="18" charset="0"/>
                <a:ea typeface="Cambria" panose="02040503050406030204" pitchFamily="18" charset="0"/>
              </a:rPr>
              <a:t>Po</a:t>
            </a:r>
          </a:p>
          <a:p>
            <a:pPr algn="ctr"/>
            <a:r>
              <a:rPr lang="en-US" dirty="0">
                <a:latin typeface="Cambria" panose="02040503050406030204" pitchFamily="18" charset="0"/>
                <a:ea typeface="Cambria" panose="02040503050406030204" pitchFamily="18" charset="0"/>
              </a:rPr>
              <a:t>1847.433 1(17)</a:t>
            </a:r>
          </a:p>
        </p:txBody>
      </p:sp>
      <p:cxnSp>
        <p:nvCxnSpPr>
          <p:cNvPr id="14" name="Straight Arrow Connector 13">
            <a:extLst>
              <a:ext uri="{FF2B5EF4-FFF2-40B4-BE49-F238E27FC236}">
                <a16:creationId xmlns:a16="http://schemas.microsoft.com/office/drawing/2014/main" id="{66156218-051C-40E6-976C-6533E8722CC1}"/>
              </a:ext>
            </a:extLst>
          </p:cNvPr>
          <p:cNvCxnSpPr>
            <a:cxnSpLocks/>
          </p:cNvCxnSpPr>
          <p:nvPr/>
        </p:nvCxnSpPr>
        <p:spPr>
          <a:xfrm>
            <a:off x="7681113" y="4576038"/>
            <a:ext cx="0" cy="356180"/>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sp>
        <p:nvSpPr>
          <p:cNvPr id="16" name="TextBox 15">
            <a:extLst>
              <a:ext uri="{FF2B5EF4-FFF2-40B4-BE49-F238E27FC236}">
                <a16:creationId xmlns:a16="http://schemas.microsoft.com/office/drawing/2014/main" id="{E16084E6-FF69-47EB-91FE-91652B63031B}"/>
              </a:ext>
            </a:extLst>
          </p:cNvPr>
          <p:cNvSpPr txBox="1"/>
          <p:nvPr/>
        </p:nvSpPr>
        <p:spPr>
          <a:xfrm rot="16200000">
            <a:off x="3650732" y="3419389"/>
            <a:ext cx="1435008" cy="646331"/>
          </a:xfrm>
          <a:prstGeom prst="rect">
            <a:avLst/>
          </a:prstGeom>
          <a:noFill/>
        </p:spPr>
        <p:txBody>
          <a:bodyPr wrap="none">
            <a:spAutoFit/>
          </a:bodyPr>
          <a:lstStyle/>
          <a:p>
            <a:pPr algn="ctr"/>
            <a:r>
              <a:rPr lang="en-US" baseline="30000" dirty="0">
                <a:latin typeface="Cambria" panose="02040503050406030204" pitchFamily="18" charset="0"/>
                <a:ea typeface="Cambria" panose="02040503050406030204" pitchFamily="18" charset="0"/>
              </a:rPr>
              <a:t>40</a:t>
            </a:r>
            <a:r>
              <a:rPr lang="en-US" dirty="0">
                <a:latin typeface="Cambria" panose="02040503050406030204" pitchFamily="18" charset="0"/>
                <a:ea typeface="Cambria" panose="02040503050406030204" pitchFamily="18" charset="0"/>
              </a:rPr>
              <a:t>K→</a:t>
            </a:r>
            <a:r>
              <a:rPr lang="en-US" baseline="30000" dirty="0">
                <a:latin typeface="Cambria" panose="02040503050406030204" pitchFamily="18" charset="0"/>
                <a:ea typeface="Cambria" panose="02040503050406030204" pitchFamily="18" charset="0"/>
              </a:rPr>
              <a:t>40</a:t>
            </a:r>
            <a:r>
              <a:rPr lang="en-US" dirty="0">
                <a:latin typeface="Cambria" panose="02040503050406030204" pitchFamily="18" charset="0"/>
                <a:ea typeface="Cambria" panose="02040503050406030204" pitchFamily="18" charset="0"/>
              </a:rPr>
              <a:t>Ar</a:t>
            </a:r>
          </a:p>
          <a:p>
            <a:pPr algn="ctr"/>
            <a:r>
              <a:rPr lang="en-US" dirty="0">
                <a:latin typeface="Cambria" panose="02040503050406030204" pitchFamily="18" charset="0"/>
                <a:ea typeface="Cambria" panose="02040503050406030204" pitchFamily="18" charset="0"/>
              </a:rPr>
              <a:t>1460.820(5)</a:t>
            </a:r>
          </a:p>
        </p:txBody>
      </p:sp>
      <p:cxnSp>
        <p:nvCxnSpPr>
          <p:cNvPr id="17" name="Straight Arrow Connector 16">
            <a:extLst>
              <a:ext uri="{FF2B5EF4-FFF2-40B4-BE49-F238E27FC236}">
                <a16:creationId xmlns:a16="http://schemas.microsoft.com/office/drawing/2014/main" id="{5BB02D4F-5C75-4E2A-90D2-2B810D3C65C5}"/>
              </a:ext>
            </a:extLst>
          </p:cNvPr>
          <p:cNvCxnSpPr>
            <a:cxnSpLocks/>
          </p:cNvCxnSpPr>
          <p:nvPr/>
        </p:nvCxnSpPr>
        <p:spPr>
          <a:xfrm>
            <a:off x="4502725" y="4487769"/>
            <a:ext cx="0" cy="313606"/>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531011605"/>
      </p:ext>
    </p:extLst>
  </p:cSld>
  <p:clrMapOvr>
    <a:masterClrMapping/>
  </p:clrMapOvr>
</p:sld>
</file>

<file path=ppt/slides/slide5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30FE1741-CB86-48E0-A3CF-093906276922}"/>
              </a:ext>
            </a:extLst>
          </p:cNvPr>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0" y="1036607"/>
            <a:ext cx="9144000" cy="4784785"/>
          </a:xfrm>
          <a:prstGeom prst="rect">
            <a:avLst/>
          </a:prstGeom>
        </p:spPr>
      </p:pic>
      <p:sp>
        <p:nvSpPr>
          <p:cNvPr id="4" name="TextBox 3">
            <a:extLst>
              <a:ext uri="{FF2B5EF4-FFF2-40B4-BE49-F238E27FC236}">
                <a16:creationId xmlns:a16="http://schemas.microsoft.com/office/drawing/2014/main" id="{01D605F4-4178-4B23-A112-F81C4926AE70}"/>
              </a:ext>
            </a:extLst>
          </p:cNvPr>
          <p:cNvSpPr txBox="1"/>
          <p:nvPr/>
        </p:nvSpPr>
        <p:spPr>
          <a:xfrm rot="16200000">
            <a:off x="771173" y="1858925"/>
            <a:ext cx="1563248" cy="646331"/>
          </a:xfrm>
          <a:prstGeom prst="rect">
            <a:avLst/>
          </a:prstGeom>
          <a:noFill/>
        </p:spPr>
        <p:txBody>
          <a:bodyPr wrap="none">
            <a:spAutoFit/>
          </a:bodyPr>
          <a:lstStyle/>
          <a:p>
            <a:pPr algn="ctr"/>
            <a:r>
              <a:rPr lang="en-US" baseline="30000" dirty="0">
                <a:latin typeface="Cambria" panose="02040503050406030204" pitchFamily="18" charset="0"/>
                <a:ea typeface="Cambria" panose="02040503050406030204" pitchFamily="18" charset="0"/>
              </a:rPr>
              <a:t>214</a:t>
            </a:r>
            <a:r>
              <a:rPr lang="en-US" dirty="0">
                <a:latin typeface="Cambria" panose="02040503050406030204" pitchFamily="18" charset="0"/>
                <a:ea typeface="Cambria" panose="02040503050406030204" pitchFamily="18" charset="0"/>
              </a:rPr>
              <a:t>Bi→</a:t>
            </a:r>
            <a:r>
              <a:rPr lang="en-US" baseline="30000" dirty="0">
                <a:latin typeface="Cambria" panose="02040503050406030204" pitchFamily="18" charset="0"/>
                <a:ea typeface="Cambria" panose="02040503050406030204" pitchFamily="18" charset="0"/>
              </a:rPr>
              <a:t>214</a:t>
            </a:r>
            <a:r>
              <a:rPr lang="en-US" dirty="0">
                <a:latin typeface="Cambria" panose="02040503050406030204" pitchFamily="18" charset="0"/>
                <a:ea typeface="Cambria" panose="02040503050406030204" pitchFamily="18" charset="0"/>
              </a:rPr>
              <a:t>Po</a:t>
            </a:r>
          </a:p>
          <a:p>
            <a:pPr algn="ctr"/>
            <a:r>
              <a:rPr lang="en-US" dirty="0">
                <a:latin typeface="Cambria" panose="02040503050406030204" pitchFamily="18" charset="0"/>
                <a:ea typeface="Cambria" panose="02040503050406030204" pitchFamily="18" charset="0"/>
              </a:rPr>
              <a:t>2118.513(25)</a:t>
            </a:r>
          </a:p>
        </p:txBody>
      </p:sp>
      <p:cxnSp>
        <p:nvCxnSpPr>
          <p:cNvPr id="5" name="Straight Arrow Connector 4">
            <a:extLst>
              <a:ext uri="{FF2B5EF4-FFF2-40B4-BE49-F238E27FC236}">
                <a16:creationId xmlns:a16="http://schemas.microsoft.com/office/drawing/2014/main" id="{1E37A0F0-487E-4373-8703-8EE529088866}"/>
              </a:ext>
            </a:extLst>
          </p:cNvPr>
          <p:cNvCxnSpPr>
            <a:cxnSpLocks/>
          </p:cNvCxnSpPr>
          <p:nvPr/>
        </p:nvCxnSpPr>
        <p:spPr>
          <a:xfrm>
            <a:off x="1678586" y="2986300"/>
            <a:ext cx="0" cy="1142355"/>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sp>
        <p:nvSpPr>
          <p:cNvPr id="6" name="TextBox 5">
            <a:extLst>
              <a:ext uri="{FF2B5EF4-FFF2-40B4-BE49-F238E27FC236}">
                <a16:creationId xmlns:a16="http://schemas.microsoft.com/office/drawing/2014/main" id="{C3D969F6-3C3F-4D83-835D-6F7BB982B8A2}"/>
              </a:ext>
            </a:extLst>
          </p:cNvPr>
          <p:cNvSpPr txBox="1"/>
          <p:nvPr/>
        </p:nvSpPr>
        <p:spPr>
          <a:xfrm rot="16200000">
            <a:off x="1673654" y="1384715"/>
            <a:ext cx="1342547" cy="646331"/>
          </a:xfrm>
          <a:prstGeom prst="rect">
            <a:avLst/>
          </a:prstGeom>
          <a:noFill/>
        </p:spPr>
        <p:txBody>
          <a:bodyPr wrap="none">
            <a:spAutoFit/>
          </a:bodyPr>
          <a:lstStyle/>
          <a:p>
            <a:pPr algn="ctr"/>
            <a:r>
              <a:rPr lang="en-US" baseline="30000" dirty="0">
                <a:latin typeface="Cambria" panose="02040503050406030204" pitchFamily="18" charset="0"/>
                <a:ea typeface="Cambria" panose="02040503050406030204" pitchFamily="18" charset="0"/>
              </a:rPr>
              <a:t>214</a:t>
            </a:r>
            <a:r>
              <a:rPr lang="en-US" dirty="0">
                <a:latin typeface="Cambria" panose="02040503050406030204" pitchFamily="18" charset="0"/>
                <a:ea typeface="Cambria" panose="02040503050406030204" pitchFamily="18" charset="0"/>
              </a:rPr>
              <a:t>Bi→</a:t>
            </a:r>
            <a:r>
              <a:rPr lang="en-US" baseline="30000" dirty="0">
                <a:latin typeface="Cambria" panose="02040503050406030204" pitchFamily="18" charset="0"/>
                <a:ea typeface="Cambria" panose="02040503050406030204" pitchFamily="18" charset="0"/>
              </a:rPr>
              <a:t>214</a:t>
            </a:r>
            <a:r>
              <a:rPr lang="en-US" dirty="0">
                <a:latin typeface="Cambria" panose="02040503050406030204" pitchFamily="18" charset="0"/>
                <a:ea typeface="Cambria" panose="02040503050406030204" pitchFamily="18" charset="0"/>
              </a:rPr>
              <a:t>Po</a:t>
            </a:r>
          </a:p>
          <a:p>
            <a:pPr algn="ctr"/>
            <a:r>
              <a:rPr lang="en-US" dirty="0">
                <a:latin typeface="Cambria" panose="02040503050406030204" pitchFamily="18" charset="0"/>
                <a:ea typeface="Cambria" panose="02040503050406030204" pitchFamily="18" charset="0"/>
              </a:rPr>
              <a:t>2204.10(4)</a:t>
            </a:r>
          </a:p>
        </p:txBody>
      </p:sp>
      <p:sp>
        <p:nvSpPr>
          <p:cNvPr id="8" name="TextBox 7">
            <a:extLst>
              <a:ext uri="{FF2B5EF4-FFF2-40B4-BE49-F238E27FC236}">
                <a16:creationId xmlns:a16="http://schemas.microsoft.com/office/drawing/2014/main" id="{74303137-0C61-4619-9B0F-D212112D2F48}"/>
              </a:ext>
            </a:extLst>
          </p:cNvPr>
          <p:cNvSpPr txBox="1"/>
          <p:nvPr/>
        </p:nvSpPr>
        <p:spPr>
          <a:xfrm rot="16200000">
            <a:off x="3577327" y="2011325"/>
            <a:ext cx="1342547" cy="646331"/>
          </a:xfrm>
          <a:prstGeom prst="rect">
            <a:avLst/>
          </a:prstGeom>
          <a:noFill/>
        </p:spPr>
        <p:txBody>
          <a:bodyPr wrap="none">
            <a:spAutoFit/>
          </a:bodyPr>
          <a:lstStyle/>
          <a:p>
            <a:pPr algn="ctr"/>
            <a:r>
              <a:rPr lang="en-US" baseline="30000" dirty="0">
                <a:latin typeface="Cambria" panose="02040503050406030204" pitchFamily="18" charset="0"/>
                <a:ea typeface="Cambria" panose="02040503050406030204" pitchFamily="18" charset="0"/>
              </a:rPr>
              <a:t>214</a:t>
            </a:r>
            <a:r>
              <a:rPr lang="en-US" dirty="0">
                <a:latin typeface="Cambria" panose="02040503050406030204" pitchFamily="18" charset="0"/>
                <a:ea typeface="Cambria" panose="02040503050406030204" pitchFamily="18" charset="0"/>
              </a:rPr>
              <a:t>Bi→</a:t>
            </a:r>
            <a:r>
              <a:rPr lang="en-US" baseline="30000" dirty="0">
                <a:latin typeface="Cambria" panose="02040503050406030204" pitchFamily="18" charset="0"/>
                <a:ea typeface="Cambria" panose="02040503050406030204" pitchFamily="18" charset="0"/>
              </a:rPr>
              <a:t>214</a:t>
            </a:r>
            <a:r>
              <a:rPr lang="en-US" dirty="0">
                <a:latin typeface="Cambria" panose="02040503050406030204" pitchFamily="18" charset="0"/>
                <a:ea typeface="Cambria" panose="02040503050406030204" pitchFamily="18" charset="0"/>
              </a:rPr>
              <a:t>Po</a:t>
            </a:r>
          </a:p>
          <a:p>
            <a:pPr algn="ctr"/>
            <a:r>
              <a:rPr lang="en-US" dirty="0">
                <a:latin typeface="Cambria" panose="02040503050406030204" pitchFamily="18" charset="0"/>
                <a:ea typeface="Cambria" panose="02040503050406030204" pitchFamily="18" charset="0"/>
              </a:rPr>
              <a:t>2447.69(3)</a:t>
            </a:r>
          </a:p>
        </p:txBody>
      </p:sp>
      <p:cxnSp>
        <p:nvCxnSpPr>
          <p:cNvPr id="9" name="Straight Arrow Connector 8">
            <a:extLst>
              <a:ext uri="{FF2B5EF4-FFF2-40B4-BE49-F238E27FC236}">
                <a16:creationId xmlns:a16="http://schemas.microsoft.com/office/drawing/2014/main" id="{401BB7F3-7AC4-408A-8DF0-CB5B8B7CC6FB}"/>
              </a:ext>
            </a:extLst>
          </p:cNvPr>
          <p:cNvCxnSpPr>
            <a:cxnSpLocks/>
          </p:cNvCxnSpPr>
          <p:nvPr/>
        </p:nvCxnSpPr>
        <p:spPr>
          <a:xfrm>
            <a:off x="4374390" y="3110990"/>
            <a:ext cx="0" cy="1142355"/>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sp>
        <p:nvSpPr>
          <p:cNvPr id="10" name="TextBox 9">
            <a:extLst>
              <a:ext uri="{FF2B5EF4-FFF2-40B4-BE49-F238E27FC236}">
                <a16:creationId xmlns:a16="http://schemas.microsoft.com/office/drawing/2014/main" id="{45BD4025-7A60-429D-9193-185F4827D909}"/>
              </a:ext>
            </a:extLst>
          </p:cNvPr>
          <p:cNvSpPr txBox="1"/>
          <p:nvPr/>
        </p:nvSpPr>
        <p:spPr>
          <a:xfrm rot="16200000">
            <a:off x="4858073" y="3376640"/>
            <a:ext cx="1604928" cy="646331"/>
          </a:xfrm>
          <a:prstGeom prst="rect">
            <a:avLst/>
          </a:prstGeom>
          <a:noFill/>
        </p:spPr>
        <p:txBody>
          <a:bodyPr wrap="none">
            <a:spAutoFit/>
          </a:bodyPr>
          <a:lstStyle/>
          <a:p>
            <a:pPr algn="ctr"/>
            <a:r>
              <a:rPr lang="en-US" baseline="30000" dirty="0">
                <a:latin typeface="Cambria" panose="02040503050406030204" pitchFamily="18" charset="0"/>
                <a:ea typeface="Cambria" panose="02040503050406030204" pitchFamily="18" charset="0"/>
              </a:rPr>
              <a:t>208</a:t>
            </a:r>
            <a:r>
              <a:rPr lang="en-US" dirty="0">
                <a:latin typeface="Cambria" panose="02040503050406030204" pitchFamily="18" charset="0"/>
                <a:ea typeface="Cambria" panose="02040503050406030204" pitchFamily="18" charset="0"/>
              </a:rPr>
              <a:t>Tl→</a:t>
            </a:r>
            <a:r>
              <a:rPr lang="en-US" baseline="30000" dirty="0">
                <a:latin typeface="Cambria" panose="02040503050406030204" pitchFamily="18" charset="0"/>
                <a:ea typeface="Cambria" panose="02040503050406030204" pitchFamily="18" charset="0"/>
              </a:rPr>
              <a:t>208</a:t>
            </a:r>
            <a:r>
              <a:rPr lang="en-US" dirty="0">
                <a:latin typeface="Cambria" panose="02040503050406030204" pitchFamily="18" charset="0"/>
                <a:ea typeface="Cambria" panose="02040503050406030204" pitchFamily="18" charset="0"/>
              </a:rPr>
              <a:t>Pb</a:t>
            </a:r>
          </a:p>
          <a:p>
            <a:pPr algn="ctr"/>
            <a:r>
              <a:rPr lang="en-US" dirty="0">
                <a:latin typeface="Cambria" panose="02040503050406030204" pitchFamily="18" charset="0"/>
                <a:ea typeface="Cambria" panose="02040503050406030204" pitchFamily="18" charset="0"/>
              </a:rPr>
              <a:t>2614.511(10)</a:t>
            </a:r>
          </a:p>
        </p:txBody>
      </p:sp>
      <p:cxnSp>
        <p:nvCxnSpPr>
          <p:cNvPr id="13" name="Straight Arrow Connector 12">
            <a:extLst>
              <a:ext uri="{FF2B5EF4-FFF2-40B4-BE49-F238E27FC236}">
                <a16:creationId xmlns:a16="http://schemas.microsoft.com/office/drawing/2014/main" id="{3CC037B7-E184-4DE2-ADB8-060956284EC3}"/>
              </a:ext>
            </a:extLst>
          </p:cNvPr>
          <p:cNvCxnSpPr>
            <a:cxnSpLocks/>
          </p:cNvCxnSpPr>
          <p:nvPr/>
        </p:nvCxnSpPr>
        <p:spPr>
          <a:xfrm>
            <a:off x="5759844" y="4441027"/>
            <a:ext cx="0" cy="435773"/>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146932467"/>
      </p:ext>
    </p:extLst>
  </p:cSld>
  <p:clrMapOvr>
    <a:masterClrMapping/>
  </p:clrMapOvr>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矩形 2"/>
          <p:cNvSpPr/>
          <p:nvPr/>
        </p:nvSpPr>
        <p:spPr>
          <a:xfrm>
            <a:off x="0" y="0"/>
            <a:ext cx="9144000" cy="6740307"/>
          </a:xfrm>
          <a:prstGeom prst="rect">
            <a:avLst/>
          </a:prstGeom>
        </p:spPr>
        <p:txBody>
          <a:bodyPr wrap="square">
            <a:spAutoFit/>
          </a:bodyPr>
          <a:lstStyle/>
          <a:p>
            <a:r>
              <a:rPr lang="en-US" altLang="zh-CN" dirty="0">
                <a:solidFill>
                  <a:srgbClr val="1F4E79"/>
                </a:solidFill>
                <a:latin typeface="Calibri" panose="020F0502020204030204" pitchFamily="34" charset="0"/>
              </a:rPr>
              <a:t>I think that the case of 60Ga decay in order to study 59Cu(</a:t>
            </a:r>
            <a:r>
              <a:rPr lang="en-US" altLang="zh-CN" dirty="0" err="1">
                <a:solidFill>
                  <a:srgbClr val="1F4E79"/>
                </a:solidFill>
                <a:latin typeface="Calibri" panose="020F0502020204030204" pitchFamily="34" charset="0"/>
              </a:rPr>
              <a:t>p,gamma</a:t>
            </a:r>
            <a:r>
              <a:rPr lang="en-US" altLang="zh-CN" dirty="0">
                <a:solidFill>
                  <a:srgbClr val="1F4E79"/>
                </a:solidFill>
                <a:latin typeface="Calibri" panose="020F0502020204030204" pitchFamily="34" charset="0"/>
              </a:rPr>
              <a:t>)60Zn is the best science case amongst the ones we are considering. Setting a lower limit on this rate by determining the strength and energy of one or more resonances could help us to determine how strong the </a:t>
            </a:r>
            <a:r>
              <a:rPr lang="en-US" altLang="zh-CN" dirty="0" err="1">
                <a:solidFill>
                  <a:srgbClr val="1F4E79"/>
                </a:solidFill>
                <a:latin typeface="Calibri" panose="020F0502020204030204" pitchFamily="34" charset="0"/>
              </a:rPr>
              <a:t>NiCu</a:t>
            </a:r>
            <a:r>
              <a:rPr lang="en-US" altLang="zh-CN" dirty="0">
                <a:solidFill>
                  <a:srgbClr val="1F4E79"/>
                </a:solidFill>
                <a:latin typeface="Calibri" panose="020F0502020204030204" pitchFamily="34" charset="0"/>
              </a:rPr>
              <a:t> cycle is. It is the 2nd or 3rd most important reaction from X-ray burst light curves after 15O(</a:t>
            </a:r>
            <a:r>
              <a:rPr lang="en-US" altLang="zh-CN" dirty="0" err="1">
                <a:solidFill>
                  <a:srgbClr val="1F4E79"/>
                </a:solidFill>
                <a:latin typeface="Calibri" panose="020F0502020204030204" pitchFamily="34" charset="0"/>
              </a:rPr>
              <a:t>alpha,gamma</a:t>
            </a:r>
            <a:r>
              <a:rPr lang="en-US" altLang="zh-CN" dirty="0">
                <a:solidFill>
                  <a:srgbClr val="1F4E79"/>
                </a:solidFill>
                <a:latin typeface="Calibri" panose="020F0502020204030204" pitchFamily="34" charset="0"/>
              </a:rPr>
              <a:t>), which we will measure with GADGET, so it would be a nice one to study next. For now, I think I would like to make this our main science goal. Something to be aware of is that there are already efforts to constrain this rate experimentally, mainly by improving the inputs to </a:t>
            </a:r>
            <a:r>
              <a:rPr lang="en-US" altLang="zh-CN" b="1" dirty="0">
                <a:solidFill>
                  <a:srgbClr val="1F4E79"/>
                </a:solidFill>
                <a:latin typeface="Calibri" panose="020F0502020204030204" pitchFamily="34" charset="0"/>
              </a:rPr>
              <a:t>statistical-model rate calculations</a:t>
            </a:r>
            <a:r>
              <a:rPr lang="en-US" altLang="zh-CN" dirty="0">
                <a:solidFill>
                  <a:srgbClr val="1F4E79"/>
                </a:solidFill>
                <a:latin typeface="Calibri" panose="020F0502020204030204" pitchFamily="34" charset="0"/>
              </a:rPr>
              <a:t>. This includes NSCL experiment 17009, which I believe is measuring 60Ga beta decay using the SUN detector. It is scheduled to run in a few months from now. The difference between that method and ours is that we will try to </a:t>
            </a:r>
            <a:r>
              <a:rPr lang="en-US" altLang="zh-CN" b="1" dirty="0">
                <a:solidFill>
                  <a:srgbClr val="1F4E79"/>
                </a:solidFill>
                <a:latin typeface="Calibri" panose="020F0502020204030204" pitchFamily="34" charset="0"/>
              </a:rPr>
              <a:t>resolve individual resonances </a:t>
            </a:r>
            <a:r>
              <a:rPr lang="en-US" altLang="zh-CN" dirty="0">
                <a:solidFill>
                  <a:srgbClr val="1F4E79"/>
                </a:solidFill>
                <a:latin typeface="Calibri" panose="020F0502020204030204" pitchFamily="34" charset="0"/>
              </a:rPr>
              <a:t>and measure their strengths, while I assume they will not.</a:t>
            </a:r>
          </a:p>
          <a:p>
            <a:endParaRPr lang="en-US" altLang="zh-CN" dirty="0">
              <a:solidFill>
                <a:srgbClr val="1F4E79"/>
              </a:solidFill>
              <a:latin typeface="Calibri" panose="020F0502020204030204" pitchFamily="34" charset="0"/>
            </a:endParaRPr>
          </a:p>
          <a:p>
            <a:r>
              <a:rPr lang="en-US" altLang="zh-CN" dirty="0">
                <a:latin typeface="Calibri" panose="020F0502020204030204" pitchFamily="34" charset="0"/>
              </a:rPr>
              <a:t>Adam Jacobs:</a:t>
            </a:r>
          </a:p>
          <a:p>
            <a:r>
              <a:rPr lang="en-US" altLang="zh-CN" dirty="0">
                <a:latin typeface="Calibri" panose="020F0502020204030204" pitchFamily="34" charset="0"/>
              </a:rPr>
              <a:t>59Cu(p,γ)</a:t>
            </a:r>
            <a:r>
              <a:rPr lang="zh-CN" altLang="en-US" dirty="0">
                <a:latin typeface="Calibri" panose="020F0502020204030204" pitchFamily="34" charset="0"/>
              </a:rPr>
              <a:t>反应率的</a:t>
            </a:r>
            <a:r>
              <a:rPr lang="en-US" altLang="zh-CN" dirty="0">
                <a:latin typeface="Calibri" panose="020F0502020204030204" pitchFamily="34" charset="0"/>
              </a:rPr>
              <a:t>variation factor</a:t>
            </a:r>
            <a:r>
              <a:rPr lang="zh-CN" altLang="en-US" dirty="0">
                <a:latin typeface="Calibri" panose="020F0502020204030204" pitchFamily="34" charset="0"/>
              </a:rPr>
              <a:t>用</a:t>
            </a:r>
            <a:r>
              <a:rPr lang="en-US" altLang="zh-CN" dirty="0">
                <a:latin typeface="Calibri" panose="020F0502020204030204" pitchFamily="34" charset="0"/>
              </a:rPr>
              <a:t>100 is conservative</a:t>
            </a:r>
            <a:r>
              <a:rPr lang="zh-CN" altLang="en-US" dirty="0">
                <a:latin typeface="Calibri" panose="020F0502020204030204" pitchFamily="34" charset="0"/>
              </a:rPr>
              <a:t>，现有一些实验测量量的误差范围内并不能得到很一致的截面。</a:t>
            </a:r>
            <a:r>
              <a:rPr lang="en-US" altLang="zh-CN" dirty="0"/>
              <a:t>I</a:t>
            </a:r>
            <a:r>
              <a:rPr lang="en-US" dirty="0"/>
              <a:t>f, for example, a detailed analysis of reaction rate uncertainty is carried out in a particular case. We may roughly estimate different variation factors. The factor 100 for the single-zone variations was chosen as a worst-case uncertainty to ensure no sensitivity is missed. Our goal is to identify important reactions.</a:t>
            </a:r>
            <a:endParaRPr lang="en-US" altLang="zh-CN" dirty="0">
              <a:latin typeface="Calibri" panose="020F0502020204030204" pitchFamily="34" charset="0"/>
            </a:endParaRPr>
          </a:p>
          <a:p>
            <a:r>
              <a:rPr lang="zh-CN" altLang="en-US" dirty="0">
                <a:latin typeface="Calibri" panose="020F0502020204030204" pitchFamily="34" charset="0"/>
              </a:rPr>
              <a:t>对</a:t>
            </a:r>
            <a:r>
              <a:rPr lang="en-US" altLang="zh-CN" dirty="0">
                <a:latin typeface="Calibri" panose="020F0502020204030204" pitchFamily="34" charset="0"/>
              </a:rPr>
              <a:t>composition</a:t>
            </a:r>
            <a:r>
              <a:rPr lang="zh-CN" altLang="en-US" dirty="0">
                <a:latin typeface="Calibri" panose="020F0502020204030204" pitchFamily="34" charset="0"/>
              </a:rPr>
              <a:t>影响幅度大的反应重要</a:t>
            </a:r>
            <a:r>
              <a:rPr lang="en-US" altLang="zh-CN" dirty="0">
                <a:latin typeface="Calibri" panose="020F0502020204030204" pitchFamily="34" charset="0"/>
              </a:rPr>
              <a:t>(affect a mass chain by more than a factor of 10.)</a:t>
            </a:r>
          </a:p>
          <a:p>
            <a:r>
              <a:rPr lang="zh-CN" altLang="en-US" dirty="0">
                <a:latin typeface="Calibri" panose="020F0502020204030204" pitchFamily="34" charset="0"/>
              </a:rPr>
              <a:t>对丰度的质量链影响大的反应重要</a:t>
            </a:r>
            <a:r>
              <a:rPr lang="en-US" altLang="zh-CN" dirty="0">
                <a:latin typeface="Calibri" panose="020F0502020204030204" pitchFamily="34" charset="0"/>
              </a:rPr>
              <a:t>(Affect a mass chain with a mass fractions  &gt; 10</a:t>
            </a:r>
            <a:r>
              <a:rPr lang="en-US" altLang="zh-CN" baseline="30000" dirty="0">
                <a:latin typeface="Calibri" panose="020F0502020204030204" pitchFamily="34" charset="0"/>
              </a:rPr>
              <a:t>-2</a:t>
            </a:r>
            <a:r>
              <a:rPr lang="en-US" altLang="zh-CN" dirty="0">
                <a:latin typeface="Calibri" panose="020F0502020204030204" pitchFamily="34" charset="0"/>
              </a:rPr>
              <a:t>)</a:t>
            </a:r>
            <a:endParaRPr lang="en-US" altLang="zh-CN" baseline="30000" dirty="0">
              <a:latin typeface="Calibri" panose="020F0502020204030204" pitchFamily="34" charset="0"/>
            </a:endParaRPr>
          </a:p>
          <a:p>
            <a:r>
              <a:rPr lang="zh-CN" altLang="en-US" dirty="0">
                <a:latin typeface="Calibri" panose="020F0502020204030204" pitchFamily="34" charset="0"/>
              </a:rPr>
              <a:t>对中子星性质来说，</a:t>
            </a:r>
            <a:r>
              <a:rPr lang="en-US" altLang="zh-CN" dirty="0">
                <a:latin typeface="Calibri" panose="020F0502020204030204" pitchFamily="34" charset="0"/>
              </a:rPr>
              <a:t>12C</a:t>
            </a:r>
            <a:r>
              <a:rPr lang="zh-CN" altLang="en-US" dirty="0">
                <a:latin typeface="Calibri" panose="020F0502020204030204" pitchFamily="34" charset="0"/>
              </a:rPr>
              <a:t>重要，奇质量核素重要。</a:t>
            </a:r>
            <a:endParaRPr lang="en-US" altLang="zh-CN" dirty="0">
              <a:latin typeface="Calibri" panose="020F0502020204030204" pitchFamily="34" charset="0"/>
            </a:endParaRPr>
          </a:p>
          <a:p>
            <a:r>
              <a:rPr lang="en-US" dirty="0"/>
              <a:t>Among the mass chains that affect ocean and crust physics, A = 12 stands out.</a:t>
            </a:r>
            <a:br>
              <a:rPr lang="en-US" dirty="0"/>
            </a:br>
            <a:r>
              <a:rPr lang="en-US" dirty="0"/>
              <a:t>Reaction rate uncertainties that affect odd-mass chains will therefore be of particular importance. </a:t>
            </a:r>
            <a:endParaRPr lang="en-US" altLang="zh-CN" baseline="30000" dirty="0">
              <a:latin typeface="Calibri" panose="020F0502020204030204" pitchFamily="34" charset="0"/>
            </a:endParaRPr>
          </a:p>
        </p:txBody>
      </p:sp>
    </p:spTree>
    <p:extLst>
      <p:ext uri="{BB962C8B-B14F-4D97-AF65-F5344CB8AC3E}">
        <p14:creationId xmlns:p14="http://schemas.microsoft.com/office/powerpoint/2010/main" val="225471084"/>
      </p:ext>
    </p:extLst>
  </p:cSld>
  <p:clrMapOvr>
    <a:masterClrMapping/>
  </p:clrMapOvr>
</p:sld>
</file>

<file path=ppt/slides/slide5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FB00F861-7303-4D16-9ECF-A81D450F76D1}"/>
              </a:ext>
            </a:extLst>
          </p:cNvPr>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0" y="0"/>
            <a:ext cx="8777624" cy="3474720"/>
          </a:xfrm>
          <a:prstGeom prst="rect">
            <a:avLst/>
          </a:prstGeom>
        </p:spPr>
      </p:pic>
      <p:pic>
        <p:nvPicPr>
          <p:cNvPr id="5" name="Picture 4">
            <a:extLst>
              <a:ext uri="{FF2B5EF4-FFF2-40B4-BE49-F238E27FC236}">
                <a16:creationId xmlns:a16="http://schemas.microsoft.com/office/drawing/2014/main" id="{719C1D25-EF20-4EE7-BD72-A0E40D932695}"/>
              </a:ext>
            </a:extLst>
          </p:cNvPr>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3383280"/>
            <a:ext cx="8777624" cy="3474720"/>
          </a:xfrm>
          <a:prstGeom prst="rect">
            <a:avLst/>
          </a:prstGeom>
        </p:spPr>
      </p:pic>
      <p:sp>
        <p:nvSpPr>
          <p:cNvPr id="4" name="TextBox 3">
            <a:extLst>
              <a:ext uri="{FF2B5EF4-FFF2-40B4-BE49-F238E27FC236}">
                <a16:creationId xmlns:a16="http://schemas.microsoft.com/office/drawing/2014/main" id="{785B2940-35C7-4E97-919A-D6F78D63524F}"/>
              </a:ext>
            </a:extLst>
          </p:cNvPr>
          <p:cNvSpPr txBox="1"/>
          <p:nvPr/>
        </p:nvSpPr>
        <p:spPr>
          <a:xfrm>
            <a:off x="1364165" y="383728"/>
            <a:ext cx="957313" cy="369332"/>
          </a:xfrm>
          <a:prstGeom prst="rect">
            <a:avLst/>
          </a:prstGeom>
          <a:noFill/>
        </p:spPr>
        <p:txBody>
          <a:bodyPr wrap="none" rtlCol="0">
            <a:spAutoFit/>
          </a:bodyPr>
          <a:lstStyle/>
          <a:p>
            <a:r>
              <a:rPr lang="en-US" altLang="zh-CN" dirty="0"/>
              <a:t>Run 122</a:t>
            </a:r>
            <a:endParaRPr lang="en-US" dirty="0"/>
          </a:p>
        </p:txBody>
      </p:sp>
    </p:spTree>
    <p:extLst>
      <p:ext uri="{BB962C8B-B14F-4D97-AF65-F5344CB8AC3E}">
        <p14:creationId xmlns:p14="http://schemas.microsoft.com/office/powerpoint/2010/main" val="335295215"/>
      </p:ext>
    </p:extLst>
  </p:cSld>
  <p:clrMapOvr>
    <a:masterClrMapping/>
  </p:clrMapOvr>
</p:sld>
</file>

<file path=ppt/slides/slide5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6992DF22-E153-4F98-ABD0-EAE293D7105A}"/>
              </a:ext>
            </a:extLst>
          </p:cNvPr>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0" y="0"/>
            <a:ext cx="8777624" cy="3474720"/>
          </a:xfrm>
          <a:prstGeom prst="rect">
            <a:avLst/>
          </a:prstGeom>
        </p:spPr>
      </p:pic>
      <p:pic>
        <p:nvPicPr>
          <p:cNvPr id="5" name="Picture 4">
            <a:extLst>
              <a:ext uri="{FF2B5EF4-FFF2-40B4-BE49-F238E27FC236}">
                <a16:creationId xmlns:a16="http://schemas.microsoft.com/office/drawing/2014/main" id="{3EFA625C-D149-4E65-B981-6BD21299EE76}"/>
              </a:ext>
            </a:extLst>
          </p:cNvPr>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3383280"/>
            <a:ext cx="8813208" cy="3474720"/>
          </a:xfrm>
          <a:prstGeom prst="rect">
            <a:avLst/>
          </a:prstGeom>
        </p:spPr>
      </p:pic>
      <p:sp>
        <p:nvSpPr>
          <p:cNvPr id="4" name="TextBox 3">
            <a:extLst>
              <a:ext uri="{FF2B5EF4-FFF2-40B4-BE49-F238E27FC236}">
                <a16:creationId xmlns:a16="http://schemas.microsoft.com/office/drawing/2014/main" id="{415FFF7A-B1C0-4DC1-AA0F-A1EDC5EABA12}"/>
              </a:ext>
            </a:extLst>
          </p:cNvPr>
          <p:cNvSpPr txBox="1"/>
          <p:nvPr/>
        </p:nvSpPr>
        <p:spPr>
          <a:xfrm>
            <a:off x="1364165" y="383728"/>
            <a:ext cx="957313" cy="369332"/>
          </a:xfrm>
          <a:prstGeom prst="rect">
            <a:avLst/>
          </a:prstGeom>
          <a:noFill/>
        </p:spPr>
        <p:txBody>
          <a:bodyPr wrap="none" rtlCol="0">
            <a:spAutoFit/>
          </a:bodyPr>
          <a:lstStyle/>
          <a:p>
            <a:r>
              <a:rPr lang="en-US" altLang="zh-CN" dirty="0"/>
              <a:t>Run 122</a:t>
            </a:r>
            <a:endParaRPr lang="en-US" dirty="0"/>
          </a:p>
        </p:txBody>
      </p:sp>
    </p:spTree>
    <p:extLst>
      <p:ext uri="{BB962C8B-B14F-4D97-AF65-F5344CB8AC3E}">
        <p14:creationId xmlns:p14="http://schemas.microsoft.com/office/powerpoint/2010/main" val="3867534185"/>
      </p:ext>
    </p:extLst>
  </p:cSld>
  <p:clrMapOvr>
    <a:masterClrMapping/>
  </p:clrMapOvr>
</p:sld>
</file>

<file path=ppt/slides/slide5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4C3ADFE3-887C-4467-B522-B42CEE1B2C8A}"/>
              </a:ext>
            </a:extLst>
          </p:cNvPr>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0" y="0"/>
            <a:ext cx="8777624" cy="3474720"/>
          </a:xfrm>
          <a:prstGeom prst="rect">
            <a:avLst/>
          </a:prstGeom>
        </p:spPr>
      </p:pic>
      <p:pic>
        <p:nvPicPr>
          <p:cNvPr id="5" name="Picture 4">
            <a:extLst>
              <a:ext uri="{FF2B5EF4-FFF2-40B4-BE49-F238E27FC236}">
                <a16:creationId xmlns:a16="http://schemas.microsoft.com/office/drawing/2014/main" id="{1E6843D9-079D-4360-99B0-A66F1DE5D2F8}"/>
              </a:ext>
            </a:extLst>
          </p:cNvPr>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3383280"/>
            <a:ext cx="8777624" cy="3474720"/>
          </a:xfrm>
          <a:prstGeom prst="rect">
            <a:avLst/>
          </a:prstGeom>
        </p:spPr>
      </p:pic>
      <p:sp>
        <p:nvSpPr>
          <p:cNvPr id="4" name="TextBox 3">
            <a:extLst>
              <a:ext uri="{FF2B5EF4-FFF2-40B4-BE49-F238E27FC236}">
                <a16:creationId xmlns:a16="http://schemas.microsoft.com/office/drawing/2014/main" id="{4873FA7A-07D5-440E-85F4-79B0F6F0BF1D}"/>
              </a:ext>
            </a:extLst>
          </p:cNvPr>
          <p:cNvSpPr txBox="1"/>
          <p:nvPr/>
        </p:nvSpPr>
        <p:spPr>
          <a:xfrm>
            <a:off x="1364165" y="383728"/>
            <a:ext cx="957313" cy="369332"/>
          </a:xfrm>
          <a:prstGeom prst="rect">
            <a:avLst/>
          </a:prstGeom>
          <a:noFill/>
        </p:spPr>
        <p:txBody>
          <a:bodyPr wrap="none" rtlCol="0">
            <a:spAutoFit/>
          </a:bodyPr>
          <a:lstStyle/>
          <a:p>
            <a:r>
              <a:rPr lang="en-US" altLang="zh-CN" dirty="0"/>
              <a:t>Run 122</a:t>
            </a:r>
            <a:endParaRPr lang="en-US" dirty="0"/>
          </a:p>
        </p:txBody>
      </p:sp>
    </p:spTree>
    <p:extLst>
      <p:ext uri="{BB962C8B-B14F-4D97-AF65-F5344CB8AC3E}">
        <p14:creationId xmlns:p14="http://schemas.microsoft.com/office/powerpoint/2010/main" val="1908371663"/>
      </p:ext>
    </p:extLst>
  </p:cSld>
  <p:clrMapOvr>
    <a:masterClrMapping/>
  </p:clrMapOvr>
</p:sld>
</file>

<file path=ppt/slides/slide5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A5FD4354-1831-46F3-B65E-D3BA95CFFDD4}"/>
              </a:ext>
            </a:extLst>
          </p:cNvPr>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0" y="0"/>
            <a:ext cx="8813208" cy="3474720"/>
          </a:xfrm>
          <a:prstGeom prst="rect">
            <a:avLst/>
          </a:prstGeom>
        </p:spPr>
      </p:pic>
      <p:pic>
        <p:nvPicPr>
          <p:cNvPr id="5" name="Picture 4">
            <a:extLst>
              <a:ext uri="{FF2B5EF4-FFF2-40B4-BE49-F238E27FC236}">
                <a16:creationId xmlns:a16="http://schemas.microsoft.com/office/drawing/2014/main" id="{CBABD3C5-F711-49B9-8A91-D586CB14670B}"/>
              </a:ext>
            </a:extLst>
          </p:cNvPr>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3383280"/>
            <a:ext cx="8813208" cy="3474720"/>
          </a:xfrm>
          <a:prstGeom prst="rect">
            <a:avLst/>
          </a:prstGeom>
        </p:spPr>
      </p:pic>
      <p:sp>
        <p:nvSpPr>
          <p:cNvPr id="4" name="TextBox 3">
            <a:extLst>
              <a:ext uri="{FF2B5EF4-FFF2-40B4-BE49-F238E27FC236}">
                <a16:creationId xmlns:a16="http://schemas.microsoft.com/office/drawing/2014/main" id="{A61E437C-9870-4852-9B97-0ADE2D56FB53}"/>
              </a:ext>
            </a:extLst>
          </p:cNvPr>
          <p:cNvSpPr txBox="1"/>
          <p:nvPr/>
        </p:nvSpPr>
        <p:spPr>
          <a:xfrm>
            <a:off x="1364165" y="383728"/>
            <a:ext cx="957313" cy="369332"/>
          </a:xfrm>
          <a:prstGeom prst="rect">
            <a:avLst/>
          </a:prstGeom>
          <a:noFill/>
        </p:spPr>
        <p:txBody>
          <a:bodyPr wrap="none" rtlCol="0">
            <a:spAutoFit/>
          </a:bodyPr>
          <a:lstStyle/>
          <a:p>
            <a:r>
              <a:rPr lang="en-US" altLang="zh-CN" dirty="0"/>
              <a:t>Run 122</a:t>
            </a:r>
            <a:endParaRPr lang="en-US" dirty="0"/>
          </a:p>
        </p:txBody>
      </p:sp>
    </p:spTree>
    <p:extLst>
      <p:ext uri="{BB962C8B-B14F-4D97-AF65-F5344CB8AC3E}">
        <p14:creationId xmlns:p14="http://schemas.microsoft.com/office/powerpoint/2010/main" val="1993077986"/>
      </p:ext>
    </p:extLst>
  </p:cSld>
  <p:clrMapOvr>
    <a:masterClrMapping/>
  </p:clrMapOvr>
</p:sld>
</file>

<file path=ppt/slides/slide5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1D89D5B0-682C-4D8B-A8FA-F78E98223E7A}"/>
              </a:ext>
            </a:extLst>
          </p:cNvPr>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0" y="0"/>
            <a:ext cx="8777624" cy="3474720"/>
          </a:xfrm>
          <a:prstGeom prst="rect">
            <a:avLst/>
          </a:prstGeom>
        </p:spPr>
      </p:pic>
      <p:pic>
        <p:nvPicPr>
          <p:cNvPr id="7" name="Picture 6">
            <a:extLst>
              <a:ext uri="{FF2B5EF4-FFF2-40B4-BE49-F238E27FC236}">
                <a16:creationId xmlns:a16="http://schemas.microsoft.com/office/drawing/2014/main" id="{588DF8C4-5D45-469E-BBD5-807BBEEE2109}"/>
              </a:ext>
            </a:extLst>
          </p:cNvPr>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3383280"/>
            <a:ext cx="8813207" cy="3474720"/>
          </a:xfrm>
          <a:prstGeom prst="rect">
            <a:avLst/>
          </a:prstGeom>
        </p:spPr>
      </p:pic>
      <p:sp>
        <p:nvSpPr>
          <p:cNvPr id="4" name="TextBox 3">
            <a:extLst>
              <a:ext uri="{FF2B5EF4-FFF2-40B4-BE49-F238E27FC236}">
                <a16:creationId xmlns:a16="http://schemas.microsoft.com/office/drawing/2014/main" id="{73DEE9B4-D54A-43C0-80D9-13CE66DB16D5}"/>
              </a:ext>
            </a:extLst>
          </p:cNvPr>
          <p:cNvSpPr txBox="1"/>
          <p:nvPr/>
        </p:nvSpPr>
        <p:spPr>
          <a:xfrm>
            <a:off x="5769910" y="203618"/>
            <a:ext cx="957313" cy="369332"/>
          </a:xfrm>
          <a:prstGeom prst="rect">
            <a:avLst/>
          </a:prstGeom>
          <a:noFill/>
        </p:spPr>
        <p:txBody>
          <a:bodyPr wrap="none" rtlCol="0">
            <a:spAutoFit/>
          </a:bodyPr>
          <a:lstStyle/>
          <a:p>
            <a:r>
              <a:rPr lang="en-US" altLang="zh-CN" dirty="0"/>
              <a:t>Run 122</a:t>
            </a:r>
            <a:endParaRPr lang="en-US" dirty="0"/>
          </a:p>
        </p:txBody>
      </p:sp>
    </p:spTree>
    <p:extLst>
      <p:ext uri="{BB962C8B-B14F-4D97-AF65-F5344CB8AC3E}">
        <p14:creationId xmlns:p14="http://schemas.microsoft.com/office/powerpoint/2010/main" val="46848175"/>
      </p:ext>
    </p:extLst>
  </p:cSld>
  <p:clrMapOvr>
    <a:masterClrMapping/>
  </p:clrMapOvr>
</p:sld>
</file>

<file path=ppt/slides/slide5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CE6E966A-0DE3-48ED-9CEC-92013A9BB0B1}"/>
              </a:ext>
            </a:extLst>
          </p:cNvPr>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0" y="0"/>
            <a:ext cx="8777624" cy="3474720"/>
          </a:xfrm>
          <a:prstGeom prst="rect">
            <a:avLst/>
          </a:prstGeom>
        </p:spPr>
      </p:pic>
      <p:pic>
        <p:nvPicPr>
          <p:cNvPr id="3" name="Picture 2">
            <a:extLst>
              <a:ext uri="{FF2B5EF4-FFF2-40B4-BE49-F238E27FC236}">
                <a16:creationId xmlns:a16="http://schemas.microsoft.com/office/drawing/2014/main" id="{801BD3DB-A5F2-4C88-8CF4-4B6DB80DC284}"/>
              </a:ext>
            </a:extLst>
          </p:cNvPr>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3383280"/>
            <a:ext cx="8813207" cy="3474720"/>
          </a:xfrm>
          <a:prstGeom prst="rect">
            <a:avLst/>
          </a:prstGeom>
        </p:spPr>
      </p:pic>
      <p:sp>
        <p:nvSpPr>
          <p:cNvPr id="4" name="TextBox 3">
            <a:extLst>
              <a:ext uri="{FF2B5EF4-FFF2-40B4-BE49-F238E27FC236}">
                <a16:creationId xmlns:a16="http://schemas.microsoft.com/office/drawing/2014/main" id="{BA9439F1-9B7E-4A83-BCF0-9BB5893B2C1B}"/>
              </a:ext>
            </a:extLst>
          </p:cNvPr>
          <p:cNvSpPr txBox="1"/>
          <p:nvPr/>
        </p:nvSpPr>
        <p:spPr>
          <a:xfrm>
            <a:off x="5769910" y="203618"/>
            <a:ext cx="957313" cy="369332"/>
          </a:xfrm>
          <a:prstGeom prst="rect">
            <a:avLst/>
          </a:prstGeom>
          <a:noFill/>
        </p:spPr>
        <p:txBody>
          <a:bodyPr wrap="none" rtlCol="0">
            <a:spAutoFit/>
          </a:bodyPr>
          <a:lstStyle/>
          <a:p>
            <a:r>
              <a:rPr lang="en-US" altLang="zh-CN" dirty="0"/>
              <a:t>Run 122</a:t>
            </a:r>
            <a:endParaRPr lang="en-US" dirty="0"/>
          </a:p>
        </p:txBody>
      </p:sp>
    </p:spTree>
    <p:extLst>
      <p:ext uri="{BB962C8B-B14F-4D97-AF65-F5344CB8AC3E}">
        <p14:creationId xmlns:p14="http://schemas.microsoft.com/office/powerpoint/2010/main" val="1815180158"/>
      </p:ext>
    </p:extLst>
  </p:cSld>
  <p:clrMapOvr>
    <a:masterClrMapping/>
  </p:clrMapOvr>
</p:sld>
</file>

<file path=ppt/slides/slide5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6C92D477-4051-4DEE-8610-76FAB77E5952}"/>
              </a:ext>
            </a:extLst>
          </p:cNvPr>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0" y="340702"/>
            <a:ext cx="9144000" cy="6176596"/>
          </a:xfrm>
          <a:prstGeom prst="rect">
            <a:avLst/>
          </a:prstGeom>
        </p:spPr>
      </p:pic>
      <p:sp>
        <p:nvSpPr>
          <p:cNvPr id="4" name="TextBox 3">
            <a:extLst>
              <a:ext uri="{FF2B5EF4-FFF2-40B4-BE49-F238E27FC236}">
                <a16:creationId xmlns:a16="http://schemas.microsoft.com/office/drawing/2014/main" id="{C0BB4841-0868-4F7F-9990-4107BEA8D3CA}"/>
              </a:ext>
            </a:extLst>
          </p:cNvPr>
          <p:cNvSpPr txBox="1"/>
          <p:nvPr/>
        </p:nvSpPr>
        <p:spPr>
          <a:xfrm>
            <a:off x="0" y="0"/>
            <a:ext cx="1112805" cy="369332"/>
          </a:xfrm>
          <a:prstGeom prst="rect">
            <a:avLst/>
          </a:prstGeom>
          <a:noFill/>
        </p:spPr>
        <p:txBody>
          <a:bodyPr wrap="none" rtlCol="0">
            <a:spAutoFit/>
          </a:bodyPr>
          <a:lstStyle/>
          <a:p>
            <a:r>
              <a:rPr lang="en-US" altLang="zh-CN" dirty="0"/>
              <a:t>North_G0</a:t>
            </a:r>
            <a:endParaRPr lang="en-US" dirty="0"/>
          </a:p>
        </p:txBody>
      </p:sp>
      <p:graphicFrame>
        <p:nvGraphicFramePr>
          <p:cNvPr id="5" name="Table 4">
            <a:extLst>
              <a:ext uri="{FF2B5EF4-FFF2-40B4-BE49-F238E27FC236}">
                <a16:creationId xmlns:a16="http://schemas.microsoft.com/office/drawing/2014/main" id="{BAA62CD8-E4F7-4575-8446-8065126F8E15}"/>
              </a:ext>
            </a:extLst>
          </p:cNvPr>
          <p:cNvGraphicFramePr>
            <a:graphicFrameLocks noGrp="1"/>
          </p:cNvGraphicFramePr>
          <p:nvPr/>
        </p:nvGraphicFramePr>
        <p:xfrm>
          <a:off x="987143" y="369332"/>
          <a:ext cx="2258790" cy="2719665"/>
        </p:xfrm>
        <a:graphic>
          <a:graphicData uri="http://schemas.openxmlformats.org/drawingml/2006/table">
            <a:tbl>
              <a:tblPr>
                <a:tableStyleId>{5C22544A-7EE6-4342-B048-85BDC9FD1C3A}</a:tableStyleId>
              </a:tblPr>
              <a:tblGrid>
                <a:gridCol w="864552">
                  <a:extLst>
                    <a:ext uri="{9D8B030D-6E8A-4147-A177-3AD203B41FA5}">
                      <a16:colId xmlns:a16="http://schemas.microsoft.com/office/drawing/2014/main" val="426342123"/>
                    </a:ext>
                  </a:extLst>
                </a:gridCol>
                <a:gridCol w="523240">
                  <a:extLst>
                    <a:ext uri="{9D8B030D-6E8A-4147-A177-3AD203B41FA5}">
                      <a16:colId xmlns:a16="http://schemas.microsoft.com/office/drawing/2014/main" val="2904276037"/>
                    </a:ext>
                  </a:extLst>
                </a:gridCol>
                <a:gridCol w="396240">
                  <a:extLst>
                    <a:ext uri="{9D8B030D-6E8A-4147-A177-3AD203B41FA5}">
                      <a16:colId xmlns:a16="http://schemas.microsoft.com/office/drawing/2014/main" val="2634529898"/>
                    </a:ext>
                  </a:extLst>
                </a:gridCol>
                <a:gridCol w="474758">
                  <a:extLst>
                    <a:ext uri="{9D8B030D-6E8A-4147-A177-3AD203B41FA5}">
                      <a16:colId xmlns:a16="http://schemas.microsoft.com/office/drawing/2014/main" val="1448843211"/>
                    </a:ext>
                  </a:extLst>
                </a:gridCol>
              </a:tblGrid>
              <a:tr h="181311">
                <a:tc>
                  <a:txBody>
                    <a:bodyPr/>
                    <a:lstStyle/>
                    <a:p>
                      <a:pPr algn="ctr" fontAlgn="ctr"/>
                      <a:r>
                        <a:rPr lang="en-US" sz="1000" u="none" strike="noStrike" dirty="0">
                          <a:effectLst/>
                          <a:latin typeface="Times New Roman" panose="02020603050405020304" pitchFamily="18" charset="0"/>
                          <a:cs typeface="Times New Roman" panose="02020603050405020304" pitchFamily="18" charset="0"/>
                        </a:rPr>
                        <a:t>Source</a:t>
                      </a:r>
                      <a:endParaRPr lang="en-US" sz="1000" b="0" i="0" u="none" strike="noStrike" dirty="0">
                        <a:solidFill>
                          <a:srgbClr val="FF0000"/>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1000" u="none" strike="noStrike">
                          <a:effectLst/>
                          <a:latin typeface="Times New Roman" panose="02020603050405020304" pitchFamily="18" charset="0"/>
                          <a:cs typeface="Times New Roman" panose="02020603050405020304" pitchFamily="18" charset="0"/>
                        </a:rPr>
                        <a:t>E</a:t>
                      </a:r>
                      <a:r>
                        <a:rPr lang="el-GR" sz="1000" u="none" strike="noStrike">
                          <a:effectLst/>
                          <a:latin typeface="Times New Roman" panose="02020603050405020304" pitchFamily="18" charset="0"/>
                          <a:cs typeface="Times New Roman" panose="02020603050405020304" pitchFamily="18" charset="0"/>
                        </a:rPr>
                        <a:t>γ (</a:t>
                      </a:r>
                      <a:r>
                        <a:rPr lang="en-US" sz="1000" u="none" strike="noStrike">
                          <a:effectLst/>
                          <a:latin typeface="Times New Roman" panose="02020603050405020304" pitchFamily="18" charset="0"/>
                          <a:cs typeface="Times New Roman" panose="02020603050405020304" pitchFamily="18" charset="0"/>
                        </a:rPr>
                        <a:t>keV)</a:t>
                      </a:r>
                      <a:endParaRPr lang="en-US" sz="1000" b="0" i="0" u="none" strike="noStrike">
                        <a:solidFill>
                          <a:srgbClr val="FF0000"/>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l-GR" sz="1000" u="none" strike="noStrike" dirty="0">
                          <a:effectLst/>
                          <a:latin typeface="Times New Roman" panose="02020603050405020304" pitchFamily="18" charset="0"/>
                          <a:cs typeface="Times New Roman" panose="02020603050405020304" pitchFamily="18" charset="0"/>
                        </a:rPr>
                        <a:t>σ</a:t>
                      </a:r>
                      <a:r>
                        <a:rPr lang="en-US" sz="1000" u="none" strike="noStrike" dirty="0">
                          <a:effectLst/>
                          <a:latin typeface="Times New Roman" panose="02020603050405020304" pitchFamily="18" charset="0"/>
                          <a:cs typeface="Times New Roman" panose="02020603050405020304" pitchFamily="18" charset="0"/>
                        </a:rPr>
                        <a:t>E</a:t>
                      </a:r>
                      <a:r>
                        <a:rPr lang="el-GR" sz="1000" u="none" strike="noStrike" dirty="0">
                          <a:effectLst/>
                          <a:latin typeface="Times New Roman" panose="02020603050405020304" pitchFamily="18" charset="0"/>
                          <a:cs typeface="Times New Roman" panose="02020603050405020304" pitchFamily="18" charset="0"/>
                        </a:rPr>
                        <a:t>γ</a:t>
                      </a:r>
                      <a:endParaRPr lang="el-GR" sz="1000" b="0" i="0" u="none" strike="noStrike" dirty="0">
                        <a:solidFill>
                          <a:srgbClr val="FF0000"/>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endParaRPr lang="el-GR" sz="1000" b="0" i="0" u="none" strike="noStrike" dirty="0">
                        <a:solidFill>
                          <a:srgbClr val="FF0000"/>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844160373"/>
                  </a:ext>
                </a:extLst>
              </a:tr>
              <a:tr h="181311">
                <a:tc>
                  <a:txBody>
                    <a:bodyPr/>
                    <a:lstStyle/>
                    <a:p>
                      <a:pPr algn="ctr" fontAlgn="ctr"/>
                      <a:r>
                        <a:rPr lang="en-US" sz="1000" u="none" strike="noStrike">
                          <a:effectLst/>
                          <a:latin typeface="Times New Roman" panose="02020603050405020304" pitchFamily="18" charset="0"/>
                          <a:cs typeface="Times New Roman" panose="02020603050405020304" pitchFamily="18" charset="0"/>
                        </a:rPr>
                        <a:t>40K→40Ar</a:t>
                      </a:r>
                      <a:endParaRPr lang="en-US" sz="1000" b="0" i="0" u="none" strike="noStrike">
                        <a:solidFill>
                          <a:srgbClr val="FF0000"/>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1000" u="none" strike="noStrike">
                          <a:effectLst/>
                          <a:latin typeface="Times New Roman" panose="02020603050405020304" pitchFamily="18" charset="0"/>
                          <a:cs typeface="Times New Roman" panose="02020603050405020304" pitchFamily="18" charset="0"/>
                        </a:rPr>
                        <a:t>1460.820</a:t>
                      </a:r>
                      <a:endParaRPr lang="en-US" sz="1000" b="0" i="0" u="none" strike="noStrike">
                        <a:solidFill>
                          <a:srgbClr val="FF0000"/>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1000" u="none" strike="noStrike">
                          <a:effectLst/>
                          <a:latin typeface="Times New Roman" panose="02020603050405020304" pitchFamily="18" charset="0"/>
                          <a:cs typeface="Times New Roman" panose="02020603050405020304" pitchFamily="18" charset="0"/>
                        </a:rPr>
                        <a:t>0.005</a:t>
                      </a:r>
                      <a:endParaRPr lang="en-US" sz="1000" b="0" i="0" u="none" strike="noStrike">
                        <a:solidFill>
                          <a:srgbClr val="FF0000"/>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1000" b="0" i="0" u="none" strike="noStrike" dirty="0">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peak0</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931069178"/>
                  </a:ext>
                </a:extLst>
              </a:tr>
              <a:tr h="181311">
                <a:tc>
                  <a:txBody>
                    <a:bodyPr/>
                    <a:lstStyle/>
                    <a:p>
                      <a:pPr algn="ctr" fontAlgn="ctr"/>
                      <a:r>
                        <a:rPr lang="en-US" sz="1000" u="none" strike="noStrike" dirty="0">
                          <a:effectLst/>
                          <a:latin typeface="Times New Roman" panose="02020603050405020304" pitchFamily="18" charset="0"/>
                          <a:cs typeface="Times New Roman" panose="02020603050405020304" pitchFamily="18" charset="0"/>
                        </a:rPr>
                        <a:t>208Tl→208Pb</a:t>
                      </a:r>
                      <a:endParaRPr lang="en-US" sz="1000" b="0" i="0" u="none" strike="noStrike" dirty="0">
                        <a:solidFill>
                          <a:srgbClr val="FF0000"/>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1000" u="none" strike="noStrike">
                          <a:effectLst/>
                          <a:latin typeface="Times New Roman" panose="02020603050405020304" pitchFamily="18" charset="0"/>
                          <a:cs typeface="Times New Roman" panose="02020603050405020304" pitchFamily="18" charset="0"/>
                        </a:rPr>
                        <a:t>2614.511</a:t>
                      </a:r>
                      <a:endParaRPr lang="en-US" sz="1000" b="0" i="0" u="none" strike="noStrike">
                        <a:solidFill>
                          <a:srgbClr val="FF0000"/>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1000" u="none" strike="noStrike">
                          <a:effectLst/>
                          <a:latin typeface="Times New Roman" panose="02020603050405020304" pitchFamily="18" charset="0"/>
                          <a:cs typeface="Times New Roman" panose="02020603050405020304" pitchFamily="18" charset="0"/>
                        </a:rPr>
                        <a:t>0.010</a:t>
                      </a:r>
                      <a:endParaRPr lang="en-US" sz="1000" b="0" i="0" u="none" strike="noStrike">
                        <a:solidFill>
                          <a:srgbClr val="FF0000"/>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10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peak1</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4102312422"/>
                  </a:ext>
                </a:extLst>
              </a:tr>
              <a:tr h="181311">
                <a:tc>
                  <a:txBody>
                    <a:bodyPr/>
                    <a:lstStyle/>
                    <a:p>
                      <a:pPr algn="ctr" fontAlgn="ctr"/>
                      <a:r>
                        <a:rPr lang="en-US" sz="1000" u="none" strike="noStrike" dirty="0">
                          <a:effectLst/>
                          <a:latin typeface="Times New Roman" panose="02020603050405020304" pitchFamily="18" charset="0"/>
                          <a:cs typeface="Times New Roman" panose="02020603050405020304" pitchFamily="18" charset="0"/>
                        </a:rPr>
                        <a:t>152Eu→152Sm</a:t>
                      </a:r>
                      <a:endParaRPr lang="en-US" sz="1000" b="0" i="0" u="none" strike="noStrike" dirty="0">
                        <a:solidFill>
                          <a:srgbClr val="FF0000"/>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1000" u="none" strike="noStrike" dirty="0">
                          <a:effectLst/>
                          <a:latin typeface="Times New Roman" panose="02020603050405020304" pitchFamily="18" charset="0"/>
                          <a:cs typeface="Times New Roman" panose="02020603050405020304" pitchFamily="18" charset="0"/>
                        </a:rPr>
                        <a:t>121.7817</a:t>
                      </a:r>
                      <a:endParaRPr lang="en-US" sz="1000" b="0" i="0" u="none" strike="noStrike" dirty="0">
                        <a:solidFill>
                          <a:srgbClr val="FF0000"/>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1000" u="none" strike="noStrike">
                          <a:effectLst/>
                          <a:latin typeface="Times New Roman" panose="02020603050405020304" pitchFamily="18" charset="0"/>
                          <a:cs typeface="Times New Roman" panose="02020603050405020304" pitchFamily="18" charset="0"/>
                        </a:rPr>
                        <a:t>0.003</a:t>
                      </a:r>
                      <a:endParaRPr lang="en-US" sz="1000" b="0" i="0" u="none" strike="noStrike">
                        <a:solidFill>
                          <a:srgbClr val="FF0000"/>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10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peak2</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157032394"/>
                  </a:ext>
                </a:extLst>
              </a:tr>
              <a:tr h="181311">
                <a:tc>
                  <a:txBody>
                    <a:bodyPr/>
                    <a:lstStyle/>
                    <a:p>
                      <a:pPr algn="ctr" fontAlgn="ctr"/>
                      <a:r>
                        <a:rPr lang="en-US" sz="1000" u="none" strike="noStrike" dirty="0">
                          <a:effectLst/>
                          <a:latin typeface="Times New Roman" panose="02020603050405020304" pitchFamily="18" charset="0"/>
                          <a:cs typeface="Times New Roman" panose="02020603050405020304" pitchFamily="18" charset="0"/>
                        </a:rPr>
                        <a:t>152Eu→152Sm</a:t>
                      </a:r>
                      <a:endParaRPr lang="en-US" sz="1000" b="0" i="0" u="none" strike="noStrike" dirty="0">
                        <a:solidFill>
                          <a:srgbClr val="FF0000"/>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1000" u="none" strike="noStrike">
                          <a:effectLst/>
                          <a:latin typeface="Times New Roman" panose="02020603050405020304" pitchFamily="18" charset="0"/>
                          <a:cs typeface="Times New Roman" panose="02020603050405020304" pitchFamily="18" charset="0"/>
                        </a:rPr>
                        <a:t>244.6974</a:t>
                      </a:r>
                      <a:endParaRPr lang="en-US" sz="1000" b="0" i="0" u="none" strike="noStrike">
                        <a:solidFill>
                          <a:srgbClr val="FF0000"/>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1000" u="none" strike="noStrike">
                          <a:effectLst/>
                          <a:latin typeface="Times New Roman" panose="02020603050405020304" pitchFamily="18" charset="0"/>
                          <a:cs typeface="Times New Roman" panose="02020603050405020304" pitchFamily="18" charset="0"/>
                        </a:rPr>
                        <a:t>0.008</a:t>
                      </a:r>
                      <a:endParaRPr lang="en-US" sz="1000" b="0" i="0" u="none" strike="noStrike">
                        <a:solidFill>
                          <a:srgbClr val="FF0000"/>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10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peak3</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545118402"/>
                  </a:ext>
                </a:extLst>
              </a:tr>
              <a:tr h="181311">
                <a:tc>
                  <a:txBody>
                    <a:bodyPr/>
                    <a:lstStyle/>
                    <a:p>
                      <a:pPr algn="ctr" fontAlgn="ctr"/>
                      <a:r>
                        <a:rPr lang="en-US" sz="1000" u="none" strike="noStrike" dirty="0">
                          <a:effectLst/>
                          <a:latin typeface="Times New Roman" panose="02020603050405020304" pitchFamily="18" charset="0"/>
                          <a:cs typeface="Times New Roman" panose="02020603050405020304" pitchFamily="18" charset="0"/>
                        </a:rPr>
                        <a:t>152Eu→152Gd</a:t>
                      </a:r>
                      <a:endParaRPr lang="en-US" sz="1000" b="0" i="0" u="none" strike="noStrike" dirty="0">
                        <a:solidFill>
                          <a:srgbClr val="FF0000"/>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1000" u="none" strike="noStrike" dirty="0">
                          <a:effectLst/>
                          <a:latin typeface="Times New Roman" panose="02020603050405020304" pitchFamily="18" charset="0"/>
                          <a:cs typeface="Times New Roman" panose="02020603050405020304" pitchFamily="18" charset="0"/>
                        </a:rPr>
                        <a:t>344.2785</a:t>
                      </a:r>
                      <a:endParaRPr lang="en-US" sz="1000" b="0" i="0" u="none" strike="noStrike" dirty="0">
                        <a:solidFill>
                          <a:srgbClr val="FF0000"/>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1000" u="none" strike="noStrike">
                          <a:effectLst/>
                          <a:latin typeface="Times New Roman" panose="02020603050405020304" pitchFamily="18" charset="0"/>
                          <a:cs typeface="Times New Roman" panose="02020603050405020304" pitchFamily="18" charset="0"/>
                        </a:rPr>
                        <a:t>0.012</a:t>
                      </a:r>
                      <a:endParaRPr lang="en-US" sz="1000" b="0" i="0" u="none" strike="noStrike">
                        <a:solidFill>
                          <a:srgbClr val="FF0000"/>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10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peak4</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775594022"/>
                  </a:ext>
                </a:extLst>
              </a:tr>
              <a:tr h="181311">
                <a:tc>
                  <a:txBody>
                    <a:bodyPr/>
                    <a:lstStyle/>
                    <a:p>
                      <a:pPr algn="ctr" fontAlgn="ctr"/>
                      <a:r>
                        <a:rPr lang="en-US" sz="1000" u="none" strike="noStrike" dirty="0">
                          <a:effectLst/>
                          <a:latin typeface="Times New Roman" panose="02020603050405020304" pitchFamily="18" charset="0"/>
                          <a:cs typeface="Times New Roman" panose="02020603050405020304" pitchFamily="18" charset="0"/>
                        </a:rPr>
                        <a:t>152Eu→152Gd</a:t>
                      </a:r>
                      <a:endParaRPr lang="en-US" sz="1000" b="0" i="0" u="none" strike="noStrike" dirty="0">
                        <a:solidFill>
                          <a:srgbClr val="FF0000"/>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1000" u="none" strike="noStrike">
                          <a:effectLst/>
                          <a:latin typeface="Times New Roman" panose="02020603050405020304" pitchFamily="18" charset="0"/>
                          <a:cs typeface="Times New Roman" panose="02020603050405020304" pitchFamily="18" charset="0"/>
                        </a:rPr>
                        <a:t>778.9045</a:t>
                      </a:r>
                      <a:endParaRPr lang="en-US" sz="1000" b="0" i="0" u="none" strike="noStrike">
                        <a:solidFill>
                          <a:srgbClr val="FF0000"/>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1000" u="none" strike="noStrike">
                          <a:effectLst/>
                          <a:latin typeface="Times New Roman" panose="02020603050405020304" pitchFamily="18" charset="0"/>
                          <a:cs typeface="Times New Roman" panose="02020603050405020304" pitchFamily="18" charset="0"/>
                        </a:rPr>
                        <a:t>0.024</a:t>
                      </a:r>
                      <a:endParaRPr lang="en-US" sz="1000" b="0" i="0" u="none" strike="noStrike">
                        <a:solidFill>
                          <a:srgbClr val="FF0000"/>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10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peak5</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410957798"/>
                  </a:ext>
                </a:extLst>
              </a:tr>
              <a:tr h="181311">
                <a:tc>
                  <a:txBody>
                    <a:bodyPr/>
                    <a:lstStyle/>
                    <a:p>
                      <a:pPr algn="ctr" fontAlgn="ctr"/>
                      <a:r>
                        <a:rPr lang="en-US" sz="1000" u="none" strike="noStrike" dirty="0">
                          <a:effectLst/>
                          <a:latin typeface="Times New Roman" panose="02020603050405020304" pitchFamily="18" charset="0"/>
                          <a:cs typeface="Times New Roman" panose="02020603050405020304" pitchFamily="18" charset="0"/>
                        </a:rPr>
                        <a:t>152Eu→152Sm</a:t>
                      </a:r>
                      <a:endParaRPr lang="en-US" sz="1000" b="0" i="0" u="none" strike="noStrike" dirty="0">
                        <a:solidFill>
                          <a:srgbClr val="FF0000"/>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1000" u="none" strike="noStrike">
                          <a:effectLst/>
                          <a:latin typeface="Times New Roman" panose="02020603050405020304" pitchFamily="18" charset="0"/>
                          <a:cs typeface="Times New Roman" panose="02020603050405020304" pitchFamily="18" charset="0"/>
                        </a:rPr>
                        <a:t>964.057</a:t>
                      </a:r>
                      <a:endParaRPr lang="en-US" sz="1000" b="0" i="0" u="none" strike="noStrike">
                        <a:solidFill>
                          <a:srgbClr val="FF0000"/>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1000" u="none" strike="noStrike">
                          <a:effectLst/>
                          <a:latin typeface="Times New Roman" panose="02020603050405020304" pitchFamily="18" charset="0"/>
                          <a:cs typeface="Times New Roman" panose="02020603050405020304" pitchFamily="18" charset="0"/>
                        </a:rPr>
                        <a:t>0.05</a:t>
                      </a:r>
                      <a:endParaRPr lang="en-US" sz="1000" b="0" i="0" u="none" strike="noStrike">
                        <a:solidFill>
                          <a:srgbClr val="FF0000"/>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10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peak6</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563053475"/>
                  </a:ext>
                </a:extLst>
              </a:tr>
              <a:tr h="181311">
                <a:tc>
                  <a:txBody>
                    <a:bodyPr/>
                    <a:lstStyle/>
                    <a:p>
                      <a:pPr algn="ctr" fontAlgn="ctr"/>
                      <a:r>
                        <a:rPr lang="en-US" sz="1000" u="none" strike="noStrike" dirty="0">
                          <a:effectLst/>
                          <a:latin typeface="Times New Roman" panose="02020603050405020304" pitchFamily="18" charset="0"/>
                          <a:cs typeface="Times New Roman" panose="02020603050405020304" pitchFamily="18" charset="0"/>
                        </a:rPr>
                        <a:t>152Eu→152Sm</a:t>
                      </a:r>
                      <a:endParaRPr lang="en-US" sz="1000" b="0" i="0" u="none" strike="noStrike" dirty="0">
                        <a:solidFill>
                          <a:srgbClr val="FF0000"/>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1000" u="none" strike="noStrike">
                          <a:effectLst/>
                          <a:latin typeface="Times New Roman" panose="02020603050405020304" pitchFamily="18" charset="0"/>
                          <a:cs typeface="Times New Roman" panose="02020603050405020304" pitchFamily="18" charset="0"/>
                        </a:rPr>
                        <a:t>1408.013</a:t>
                      </a:r>
                      <a:endParaRPr lang="en-US" sz="1000" b="0" i="0" u="none" strike="noStrike">
                        <a:solidFill>
                          <a:srgbClr val="FF0000"/>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1000" u="none" strike="noStrike">
                          <a:effectLst/>
                          <a:latin typeface="Times New Roman" panose="02020603050405020304" pitchFamily="18" charset="0"/>
                          <a:cs typeface="Times New Roman" panose="02020603050405020304" pitchFamily="18" charset="0"/>
                        </a:rPr>
                        <a:t>0.03</a:t>
                      </a:r>
                      <a:endParaRPr lang="en-US" sz="1000" b="0" i="0" u="none" strike="noStrike">
                        <a:solidFill>
                          <a:srgbClr val="FF0000"/>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10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peak7</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3480455425"/>
                  </a:ext>
                </a:extLst>
              </a:tr>
              <a:tr h="181311">
                <a:tc>
                  <a:txBody>
                    <a:bodyPr/>
                    <a:lstStyle/>
                    <a:p>
                      <a:pPr algn="ctr" fontAlgn="ctr"/>
                      <a:r>
                        <a:rPr lang="en-US" sz="1000" u="none" strike="noStrike" dirty="0">
                          <a:effectLst/>
                          <a:latin typeface="Times New Roman" panose="02020603050405020304" pitchFamily="18" charset="0"/>
                          <a:cs typeface="Times New Roman" panose="02020603050405020304" pitchFamily="18" charset="0"/>
                        </a:rPr>
                        <a:t>214Pb→214Bi</a:t>
                      </a:r>
                      <a:endParaRPr lang="en-US" sz="1000" b="0" i="0" u="none" strike="noStrike" dirty="0">
                        <a:solidFill>
                          <a:srgbClr val="FF0000"/>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1000" u="none" strike="noStrike" dirty="0">
                          <a:effectLst/>
                          <a:latin typeface="Times New Roman" panose="02020603050405020304" pitchFamily="18" charset="0"/>
                          <a:cs typeface="Times New Roman" panose="02020603050405020304" pitchFamily="18" charset="0"/>
                        </a:rPr>
                        <a:t>351.9320</a:t>
                      </a:r>
                      <a:endParaRPr lang="en-US" sz="1000" b="0" i="0" u="none" strike="noStrike" dirty="0">
                        <a:solidFill>
                          <a:srgbClr val="FF0000"/>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1000" u="none" strike="noStrike">
                          <a:effectLst/>
                          <a:latin typeface="Times New Roman" panose="02020603050405020304" pitchFamily="18" charset="0"/>
                          <a:cs typeface="Times New Roman" panose="02020603050405020304" pitchFamily="18" charset="0"/>
                        </a:rPr>
                        <a:t>0.0021</a:t>
                      </a:r>
                      <a:endParaRPr lang="en-US" sz="1000" b="0" i="0" u="none" strike="noStrike">
                        <a:solidFill>
                          <a:srgbClr val="FF0000"/>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10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peak8</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3472233368"/>
                  </a:ext>
                </a:extLst>
              </a:tr>
              <a:tr h="181311">
                <a:tc>
                  <a:txBody>
                    <a:bodyPr/>
                    <a:lstStyle/>
                    <a:p>
                      <a:pPr algn="ctr" fontAlgn="ctr"/>
                      <a:r>
                        <a:rPr lang="en-US" sz="1000" u="none" strike="noStrike" dirty="0">
                          <a:effectLst/>
                          <a:latin typeface="Times New Roman" panose="02020603050405020304" pitchFamily="18" charset="0"/>
                          <a:cs typeface="Times New Roman" panose="02020603050405020304" pitchFamily="18" charset="0"/>
                        </a:rPr>
                        <a:t>214Bi→214Po</a:t>
                      </a:r>
                      <a:endParaRPr lang="en-US" sz="1000" b="0" i="0" u="none" strike="noStrike" dirty="0">
                        <a:solidFill>
                          <a:srgbClr val="FF0000"/>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1000" u="none" strike="noStrike" dirty="0">
                          <a:effectLst/>
                          <a:latin typeface="Times New Roman" panose="02020603050405020304" pitchFamily="18" charset="0"/>
                          <a:cs typeface="Times New Roman" panose="02020603050405020304" pitchFamily="18" charset="0"/>
                        </a:rPr>
                        <a:t>609.321</a:t>
                      </a:r>
                      <a:endParaRPr lang="en-US" sz="1000" b="0" i="0" u="none" strike="noStrike" dirty="0">
                        <a:solidFill>
                          <a:srgbClr val="FF0000"/>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1000" u="none" strike="noStrike">
                          <a:effectLst/>
                          <a:latin typeface="Times New Roman" panose="02020603050405020304" pitchFamily="18" charset="0"/>
                          <a:cs typeface="Times New Roman" panose="02020603050405020304" pitchFamily="18" charset="0"/>
                        </a:rPr>
                        <a:t>0.007</a:t>
                      </a:r>
                      <a:endParaRPr lang="en-US" sz="1000" b="0" i="0" u="none" strike="noStrike">
                        <a:solidFill>
                          <a:srgbClr val="FF0000"/>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10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peak9</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3325729719"/>
                  </a:ext>
                </a:extLst>
              </a:tr>
              <a:tr h="181311">
                <a:tc>
                  <a:txBody>
                    <a:bodyPr/>
                    <a:lstStyle/>
                    <a:p>
                      <a:pPr algn="ctr" fontAlgn="ctr"/>
                      <a:r>
                        <a:rPr lang="en-US" sz="1000" u="none" strike="noStrike">
                          <a:effectLst/>
                          <a:latin typeface="Times New Roman" panose="02020603050405020304" pitchFamily="18" charset="0"/>
                          <a:cs typeface="Times New Roman" panose="02020603050405020304" pitchFamily="18" charset="0"/>
                        </a:rPr>
                        <a:t>214Bi→214Po</a:t>
                      </a:r>
                      <a:endParaRPr lang="en-US" sz="1000" b="0" i="0" u="none" strike="noStrike">
                        <a:solidFill>
                          <a:srgbClr val="FF0000"/>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1000" u="none" strike="noStrike" dirty="0">
                          <a:effectLst/>
                          <a:latin typeface="Times New Roman" panose="02020603050405020304" pitchFamily="18" charset="0"/>
                          <a:cs typeface="Times New Roman" panose="02020603050405020304" pitchFamily="18" charset="0"/>
                        </a:rPr>
                        <a:t>1120.294</a:t>
                      </a:r>
                      <a:endParaRPr lang="en-US" sz="1000" b="0" i="0" u="none" strike="noStrike" dirty="0">
                        <a:solidFill>
                          <a:srgbClr val="FF0000"/>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1000" u="none" strike="noStrike">
                          <a:effectLst/>
                          <a:latin typeface="Times New Roman" panose="02020603050405020304" pitchFamily="18" charset="0"/>
                          <a:cs typeface="Times New Roman" panose="02020603050405020304" pitchFamily="18" charset="0"/>
                        </a:rPr>
                        <a:t>0.006</a:t>
                      </a:r>
                      <a:endParaRPr lang="en-US" sz="1000" b="0" i="0" u="none" strike="noStrike">
                        <a:solidFill>
                          <a:srgbClr val="FF0000"/>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10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peak10</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201579748"/>
                  </a:ext>
                </a:extLst>
              </a:tr>
              <a:tr h="181311">
                <a:tc>
                  <a:txBody>
                    <a:bodyPr/>
                    <a:lstStyle/>
                    <a:p>
                      <a:pPr algn="ctr" fontAlgn="ctr"/>
                      <a:r>
                        <a:rPr lang="en-US" sz="1000" u="none" strike="noStrike">
                          <a:effectLst/>
                          <a:latin typeface="Times New Roman" panose="02020603050405020304" pitchFamily="18" charset="0"/>
                          <a:cs typeface="Times New Roman" panose="02020603050405020304" pitchFamily="18" charset="0"/>
                        </a:rPr>
                        <a:t>214Bi→214Po</a:t>
                      </a:r>
                      <a:endParaRPr lang="en-US" sz="1000" b="0" i="0" u="none" strike="noStrike">
                        <a:solidFill>
                          <a:srgbClr val="FF0000"/>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1000" u="none" strike="noStrike">
                          <a:effectLst/>
                          <a:latin typeface="Times New Roman" panose="02020603050405020304" pitchFamily="18" charset="0"/>
                          <a:cs typeface="Times New Roman" panose="02020603050405020304" pitchFamily="18" charset="0"/>
                        </a:rPr>
                        <a:t>1764.491</a:t>
                      </a:r>
                      <a:endParaRPr lang="en-US" sz="1000" b="0" i="0" u="none" strike="noStrike">
                        <a:solidFill>
                          <a:srgbClr val="FF0000"/>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1000" u="none" strike="noStrike" dirty="0">
                          <a:effectLst/>
                          <a:latin typeface="Times New Roman" panose="02020603050405020304" pitchFamily="18" charset="0"/>
                          <a:cs typeface="Times New Roman" panose="02020603050405020304" pitchFamily="18" charset="0"/>
                        </a:rPr>
                        <a:t>0.014</a:t>
                      </a:r>
                      <a:endParaRPr lang="en-US" sz="1000" b="0" i="0" u="none" strike="noStrike" dirty="0">
                        <a:solidFill>
                          <a:srgbClr val="FF0000"/>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1000" b="0" i="0" u="none" strike="noStrike" dirty="0">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peak11</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4323569"/>
                  </a:ext>
                </a:extLst>
              </a:tr>
              <a:tr h="181311">
                <a:tc>
                  <a:txBody>
                    <a:bodyPr/>
                    <a:lstStyle/>
                    <a:p>
                      <a:pPr algn="ctr" fontAlgn="ctr"/>
                      <a:r>
                        <a:rPr lang="en-US" sz="1000" u="none" strike="noStrike">
                          <a:effectLst/>
                          <a:latin typeface="Times New Roman" panose="02020603050405020304" pitchFamily="18" charset="0"/>
                          <a:cs typeface="Times New Roman" panose="02020603050405020304" pitchFamily="18" charset="0"/>
                        </a:rPr>
                        <a:t>214Bi→214Po</a:t>
                      </a:r>
                      <a:endParaRPr lang="en-US" sz="1000" b="0" i="0" u="none" strike="noStrike">
                        <a:solidFill>
                          <a:srgbClr val="FF0000"/>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1000" u="none" strike="noStrike">
                          <a:effectLst/>
                          <a:latin typeface="Times New Roman" panose="02020603050405020304" pitchFamily="18" charset="0"/>
                          <a:cs typeface="Times New Roman" panose="02020603050405020304" pitchFamily="18" charset="0"/>
                        </a:rPr>
                        <a:t>2204.10</a:t>
                      </a:r>
                      <a:endParaRPr lang="en-US" sz="1000" b="0" i="0" u="none" strike="noStrike">
                        <a:solidFill>
                          <a:srgbClr val="FF0000"/>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1000" u="none" strike="noStrike">
                          <a:effectLst/>
                          <a:latin typeface="Times New Roman" panose="02020603050405020304" pitchFamily="18" charset="0"/>
                          <a:cs typeface="Times New Roman" panose="02020603050405020304" pitchFamily="18" charset="0"/>
                        </a:rPr>
                        <a:t>0.04</a:t>
                      </a:r>
                      <a:endParaRPr lang="en-US" sz="1000" b="0" i="0" u="none" strike="noStrike">
                        <a:solidFill>
                          <a:srgbClr val="FF0000"/>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1000" b="0" i="0" u="none" strike="noStrike" dirty="0">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peak12</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637161026"/>
                  </a:ext>
                </a:extLst>
              </a:tr>
              <a:tr h="181311">
                <a:tc>
                  <a:txBody>
                    <a:bodyPr/>
                    <a:lstStyle/>
                    <a:p>
                      <a:pPr algn="ctr" fontAlgn="ctr"/>
                      <a:r>
                        <a:rPr lang="en-US" sz="1000" u="none" strike="noStrike">
                          <a:effectLst/>
                          <a:latin typeface="Times New Roman" panose="02020603050405020304" pitchFamily="18" charset="0"/>
                          <a:cs typeface="Times New Roman" panose="02020603050405020304" pitchFamily="18" charset="0"/>
                        </a:rPr>
                        <a:t>214Bi→214Po</a:t>
                      </a:r>
                      <a:endParaRPr lang="en-US" sz="1000" b="0" i="0" u="none" strike="noStrike">
                        <a:solidFill>
                          <a:srgbClr val="FF0000"/>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1000" u="none" strike="noStrike">
                          <a:effectLst/>
                          <a:latin typeface="Times New Roman" panose="02020603050405020304" pitchFamily="18" charset="0"/>
                          <a:cs typeface="Times New Roman" panose="02020603050405020304" pitchFamily="18" charset="0"/>
                        </a:rPr>
                        <a:t>2447.69</a:t>
                      </a:r>
                      <a:endParaRPr lang="en-US" sz="1000" b="0" i="0" u="none" strike="noStrike">
                        <a:solidFill>
                          <a:srgbClr val="FF0000"/>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1000" u="none" strike="noStrike" dirty="0">
                          <a:effectLst/>
                          <a:latin typeface="Times New Roman" panose="02020603050405020304" pitchFamily="18" charset="0"/>
                          <a:cs typeface="Times New Roman" panose="02020603050405020304" pitchFamily="18" charset="0"/>
                        </a:rPr>
                        <a:t>0.03</a:t>
                      </a:r>
                      <a:endParaRPr lang="en-US" sz="1000" b="0" i="0" u="none" strike="noStrike" dirty="0">
                        <a:solidFill>
                          <a:srgbClr val="FF0000"/>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1000" b="0" i="0" u="none" strike="noStrike" dirty="0">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peak13</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3998969492"/>
                  </a:ext>
                </a:extLst>
              </a:tr>
            </a:tbl>
          </a:graphicData>
        </a:graphic>
      </p:graphicFrame>
    </p:spTree>
    <p:extLst>
      <p:ext uri="{BB962C8B-B14F-4D97-AF65-F5344CB8AC3E}">
        <p14:creationId xmlns:p14="http://schemas.microsoft.com/office/powerpoint/2010/main" val="898411134"/>
      </p:ext>
    </p:extLst>
  </p:cSld>
  <p:clrMapOvr>
    <a:masterClrMapping/>
  </p:clrMapOvr>
</p:sld>
</file>

<file path=ppt/slides/slide5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69C88D40-BC42-4FF9-A4A9-5FC781D0D60D}"/>
              </a:ext>
            </a:extLst>
          </p:cNvPr>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0" y="339514"/>
            <a:ext cx="9144000" cy="6178972"/>
          </a:xfrm>
          <a:prstGeom prst="rect">
            <a:avLst/>
          </a:prstGeom>
        </p:spPr>
      </p:pic>
      <p:sp>
        <p:nvSpPr>
          <p:cNvPr id="4" name="TextBox 3">
            <a:extLst>
              <a:ext uri="{FF2B5EF4-FFF2-40B4-BE49-F238E27FC236}">
                <a16:creationId xmlns:a16="http://schemas.microsoft.com/office/drawing/2014/main" id="{1BFA2FF6-EBDD-44AC-9FA1-6A18EBA3F5E7}"/>
              </a:ext>
            </a:extLst>
          </p:cNvPr>
          <p:cNvSpPr txBox="1"/>
          <p:nvPr/>
        </p:nvSpPr>
        <p:spPr>
          <a:xfrm>
            <a:off x="0" y="0"/>
            <a:ext cx="1111202" cy="369332"/>
          </a:xfrm>
          <a:prstGeom prst="rect">
            <a:avLst/>
          </a:prstGeom>
          <a:noFill/>
        </p:spPr>
        <p:txBody>
          <a:bodyPr wrap="none" rtlCol="0">
            <a:spAutoFit/>
          </a:bodyPr>
          <a:lstStyle/>
          <a:p>
            <a:r>
              <a:rPr lang="en-US" altLang="zh-CN" dirty="0"/>
              <a:t>South_G1</a:t>
            </a:r>
            <a:endParaRPr lang="en-US" dirty="0"/>
          </a:p>
        </p:txBody>
      </p:sp>
    </p:spTree>
    <p:extLst>
      <p:ext uri="{BB962C8B-B14F-4D97-AF65-F5344CB8AC3E}">
        <p14:creationId xmlns:p14="http://schemas.microsoft.com/office/powerpoint/2010/main" val="699342926"/>
      </p:ext>
    </p:extLst>
  </p:cSld>
  <p:clrMapOvr>
    <a:masterClrMapping/>
  </p:clrMapOvr>
</p:sld>
</file>

<file path=ppt/slides/slide5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1F1D2118-DBED-4DC7-9D83-BABDF5F06388}"/>
              </a:ext>
            </a:extLst>
          </p:cNvPr>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0" y="369332"/>
            <a:ext cx="9144000" cy="4308231"/>
          </a:xfrm>
          <a:prstGeom prst="rect">
            <a:avLst/>
          </a:prstGeom>
        </p:spPr>
      </p:pic>
      <p:sp>
        <p:nvSpPr>
          <p:cNvPr id="4" name="TextBox 3">
            <a:extLst>
              <a:ext uri="{FF2B5EF4-FFF2-40B4-BE49-F238E27FC236}">
                <a16:creationId xmlns:a16="http://schemas.microsoft.com/office/drawing/2014/main" id="{307BE227-0FF5-4E2D-B1BE-ED6265A8151B}"/>
              </a:ext>
            </a:extLst>
          </p:cNvPr>
          <p:cNvSpPr txBox="1"/>
          <p:nvPr/>
        </p:nvSpPr>
        <p:spPr>
          <a:xfrm>
            <a:off x="0" y="0"/>
            <a:ext cx="7994496" cy="369332"/>
          </a:xfrm>
          <a:prstGeom prst="rect">
            <a:avLst/>
          </a:prstGeom>
          <a:noFill/>
        </p:spPr>
        <p:txBody>
          <a:bodyPr wrap="none" rtlCol="0">
            <a:spAutoFit/>
          </a:bodyPr>
          <a:lstStyle/>
          <a:p>
            <a:r>
              <a:rPr lang="en-US" dirty="0"/>
              <a:t>To determine calibration uncertainty at any energies,</a:t>
            </a:r>
            <a:r>
              <a:rPr lang="zh-CN" altLang="en-US" dirty="0"/>
              <a:t> </a:t>
            </a:r>
            <a:r>
              <a:rPr lang="en-US" altLang="zh-CN" dirty="0"/>
              <a:t>we</a:t>
            </a:r>
            <a:r>
              <a:rPr lang="zh-CN" altLang="en-US" dirty="0"/>
              <a:t> </a:t>
            </a:r>
            <a:r>
              <a:rPr lang="en-US" altLang="zh-CN" dirty="0"/>
              <a:t>need</a:t>
            </a:r>
            <a:r>
              <a:rPr lang="en-US" dirty="0"/>
              <a:t> </a:t>
            </a:r>
            <a:r>
              <a:rPr lang="en-US" altLang="zh-CN" dirty="0"/>
              <a:t>an uncertainty band.</a:t>
            </a:r>
            <a:endParaRPr lang="en-US" dirty="0"/>
          </a:p>
        </p:txBody>
      </p:sp>
    </p:spTree>
    <p:extLst>
      <p:ext uri="{BB962C8B-B14F-4D97-AF65-F5344CB8AC3E}">
        <p14:creationId xmlns:p14="http://schemas.microsoft.com/office/powerpoint/2010/main" val="3476494350"/>
      </p:ext>
    </p:extLst>
  </p:cSld>
  <p:clrMapOvr>
    <a:masterClrMapping/>
  </p:clrMapOvr>
</p:sld>
</file>

<file path=ppt/slides/slide5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1F1D2118-DBED-4DC7-9D83-BABDF5F06388}"/>
              </a:ext>
            </a:extLst>
          </p:cNvPr>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0" y="369332"/>
            <a:ext cx="9144000" cy="4308231"/>
          </a:xfrm>
          <a:prstGeom prst="rect">
            <a:avLst/>
          </a:prstGeom>
        </p:spPr>
      </p:pic>
      <p:sp>
        <p:nvSpPr>
          <p:cNvPr id="4" name="TextBox 3">
            <a:extLst>
              <a:ext uri="{FF2B5EF4-FFF2-40B4-BE49-F238E27FC236}">
                <a16:creationId xmlns:a16="http://schemas.microsoft.com/office/drawing/2014/main" id="{307BE227-0FF5-4E2D-B1BE-ED6265A8151B}"/>
              </a:ext>
            </a:extLst>
          </p:cNvPr>
          <p:cNvSpPr txBox="1"/>
          <p:nvPr/>
        </p:nvSpPr>
        <p:spPr>
          <a:xfrm>
            <a:off x="0" y="0"/>
            <a:ext cx="7994496" cy="369332"/>
          </a:xfrm>
          <a:prstGeom prst="rect">
            <a:avLst/>
          </a:prstGeom>
          <a:noFill/>
        </p:spPr>
        <p:txBody>
          <a:bodyPr wrap="none" rtlCol="0">
            <a:spAutoFit/>
          </a:bodyPr>
          <a:lstStyle/>
          <a:p>
            <a:r>
              <a:rPr lang="en-US" dirty="0"/>
              <a:t>To determine calibration uncertainty at any energies,</a:t>
            </a:r>
            <a:r>
              <a:rPr lang="zh-CN" altLang="en-US" dirty="0"/>
              <a:t> </a:t>
            </a:r>
            <a:r>
              <a:rPr lang="en-US" altLang="zh-CN" dirty="0"/>
              <a:t>we</a:t>
            </a:r>
            <a:r>
              <a:rPr lang="zh-CN" altLang="en-US" dirty="0"/>
              <a:t> </a:t>
            </a:r>
            <a:r>
              <a:rPr lang="en-US" altLang="zh-CN" dirty="0"/>
              <a:t>need</a:t>
            </a:r>
            <a:r>
              <a:rPr lang="en-US" dirty="0"/>
              <a:t> </a:t>
            </a:r>
            <a:r>
              <a:rPr lang="en-US" altLang="zh-CN" dirty="0"/>
              <a:t>an uncertainty band.</a:t>
            </a:r>
            <a:endParaRPr lang="en-US" dirty="0"/>
          </a:p>
        </p:txBody>
      </p:sp>
      <p:sp>
        <p:nvSpPr>
          <p:cNvPr id="5" name="Right Triangle 4">
            <a:extLst>
              <a:ext uri="{FF2B5EF4-FFF2-40B4-BE49-F238E27FC236}">
                <a16:creationId xmlns:a16="http://schemas.microsoft.com/office/drawing/2014/main" id="{1514960C-062B-4116-8294-CF4459B63B45}"/>
              </a:ext>
            </a:extLst>
          </p:cNvPr>
          <p:cNvSpPr/>
          <p:nvPr/>
        </p:nvSpPr>
        <p:spPr>
          <a:xfrm flipH="1">
            <a:off x="2313578" y="2823167"/>
            <a:ext cx="993502" cy="438223"/>
          </a:xfrm>
          <a:prstGeom prst="rtTriangle">
            <a:avLst/>
          </a:prstGeom>
          <a:solidFill>
            <a:srgbClr val="66CCFF">
              <a:alpha val="30196"/>
            </a:srgbClr>
          </a:solidFill>
          <a:ln w="6350">
            <a:solidFill>
              <a:srgbClr val="66CC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Left Brace 8">
            <a:extLst>
              <a:ext uri="{FF2B5EF4-FFF2-40B4-BE49-F238E27FC236}">
                <a16:creationId xmlns:a16="http://schemas.microsoft.com/office/drawing/2014/main" id="{133DE95C-6FAD-43D5-B1B0-2562B9A354E8}"/>
              </a:ext>
            </a:extLst>
          </p:cNvPr>
          <p:cNvSpPr/>
          <p:nvPr/>
        </p:nvSpPr>
        <p:spPr>
          <a:xfrm>
            <a:off x="2103120" y="2584408"/>
            <a:ext cx="179978" cy="676982"/>
          </a:xfrm>
          <a:prstGeom prst="leftBrace">
            <a:avLst/>
          </a:prstGeom>
          <a:ln>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 name="Left Brace 9">
            <a:extLst>
              <a:ext uri="{FF2B5EF4-FFF2-40B4-BE49-F238E27FC236}">
                <a16:creationId xmlns:a16="http://schemas.microsoft.com/office/drawing/2014/main" id="{9099C9DD-0890-4E53-B0B1-79A943706B84}"/>
              </a:ext>
            </a:extLst>
          </p:cNvPr>
          <p:cNvSpPr/>
          <p:nvPr/>
        </p:nvSpPr>
        <p:spPr>
          <a:xfrm flipH="1">
            <a:off x="3307080" y="2823167"/>
            <a:ext cx="142240" cy="438223"/>
          </a:xfrm>
          <a:prstGeom prst="leftBrace">
            <a:avLst/>
          </a:prstGeom>
          <a:ln>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 name="TextBox 10">
            <a:extLst>
              <a:ext uri="{FF2B5EF4-FFF2-40B4-BE49-F238E27FC236}">
                <a16:creationId xmlns:a16="http://schemas.microsoft.com/office/drawing/2014/main" id="{8CA1085D-5A10-4282-AE3A-68EBE48D0A24}"/>
              </a:ext>
            </a:extLst>
          </p:cNvPr>
          <p:cNvSpPr txBox="1"/>
          <p:nvPr/>
        </p:nvSpPr>
        <p:spPr>
          <a:xfrm>
            <a:off x="1423126" y="2738233"/>
            <a:ext cx="679994" cy="369332"/>
          </a:xfrm>
          <a:prstGeom prst="rect">
            <a:avLst/>
          </a:prstGeom>
          <a:noFill/>
        </p:spPr>
        <p:txBody>
          <a:bodyPr wrap="none" rtlCol="0">
            <a:spAutoFit/>
          </a:bodyPr>
          <a:lstStyle/>
          <a:p>
            <a:r>
              <a:rPr lang="en-US" dirty="0" err="1"/>
              <a:t>y_err</a:t>
            </a:r>
            <a:endParaRPr lang="en-US" dirty="0"/>
          </a:p>
        </p:txBody>
      </p:sp>
      <p:sp>
        <p:nvSpPr>
          <p:cNvPr id="12" name="TextBox 11">
            <a:extLst>
              <a:ext uri="{FF2B5EF4-FFF2-40B4-BE49-F238E27FC236}">
                <a16:creationId xmlns:a16="http://schemas.microsoft.com/office/drawing/2014/main" id="{0304E0B9-13F6-498C-89DF-920FAF2C471F}"/>
              </a:ext>
            </a:extLst>
          </p:cNvPr>
          <p:cNvSpPr txBox="1"/>
          <p:nvPr/>
        </p:nvSpPr>
        <p:spPr>
          <a:xfrm>
            <a:off x="3482679" y="2823167"/>
            <a:ext cx="1165191" cy="369332"/>
          </a:xfrm>
          <a:prstGeom prst="rect">
            <a:avLst/>
          </a:prstGeom>
          <a:noFill/>
        </p:spPr>
        <p:txBody>
          <a:bodyPr wrap="none" rtlCol="0">
            <a:spAutoFit/>
          </a:bodyPr>
          <a:lstStyle/>
          <a:p>
            <a:r>
              <a:rPr lang="en-US" dirty="0" err="1"/>
              <a:t>x_err_proj</a:t>
            </a:r>
            <a:endParaRPr lang="en-US" dirty="0"/>
          </a:p>
        </p:txBody>
      </p:sp>
      <p:sp>
        <p:nvSpPr>
          <p:cNvPr id="14" name="TextBox 13">
            <a:extLst>
              <a:ext uri="{FF2B5EF4-FFF2-40B4-BE49-F238E27FC236}">
                <a16:creationId xmlns:a16="http://schemas.microsoft.com/office/drawing/2014/main" id="{672DE7E0-D0C1-424B-9962-F3817FC9A03B}"/>
              </a:ext>
            </a:extLst>
          </p:cNvPr>
          <p:cNvSpPr txBox="1"/>
          <p:nvPr/>
        </p:nvSpPr>
        <p:spPr>
          <a:xfrm>
            <a:off x="0" y="4677563"/>
            <a:ext cx="9144000" cy="2169825"/>
          </a:xfrm>
          <a:prstGeom prst="rect">
            <a:avLst/>
          </a:prstGeom>
          <a:noFill/>
        </p:spPr>
        <p:txBody>
          <a:bodyPr wrap="square">
            <a:spAutoFit/>
          </a:bodyPr>
          <a:lstStyle/>
          <a:p>
            <a:r>
              <a:rPr lang="en-US" sz="1500" dirty="0"/>
              <a:t>In case of a </a:t>
            </a:r>
            <a:r>
              <a:rPr lang="en-US" sz="1500" dirty="0" err="1"/>
              <a:t>TGraphErrors</a:t>
            </a:r>
            <a:r>
              <a:rPr lang="en-US" sz="1500" dirty="0"/>
              <a:t> object, ex, the error along x,  is projected along the y-direction by calculating the function at the points x-</a:t>
            </a:r>
            <a:r>
              <a:rPr lang="en-US" sz="1500" dirty="0" err="1"/>
              <a:t>exlow</a:t>
            </a:r>
            <a:r>
              <a:rPr lang="en-US" sz="1500" dirty="0"/>
              <a:t> and </a:t>
            </a:r>
            <a:r>
              <a:rPr lang="en-US" sz="1500" dirty="0" err="1"/>
              <a:t>x+exhigh</a:t>
            </a:r>
            <a:r>
              <a:rPr lang="en-US" sz="1500" dirty="0"/>
              <a:t>.</a:t>
            </a:r>
          </a:p>
          <a:p>
            <a:r>
              <a:rPr lang="en-US" sz="1500" dirty="0"/>
              <a:t>The </a:t>
            </a:r>
            <a:r>
              <a:rPr lang="en-US" sz="1500" dirty="0" err="1"/>
              <a:t>chisquare</a:t>
            </a:r>
            <a:r>
              <a:rPr lang="en-US" sz="1500" dirty="0"/>
              <a:t> is computed as the sum of the quantity below at each point:</a:t>
            </a:r>
          </a:p>
          <a:p>
            <a:r>
              <a:rPr lang="en-US" sz="1500" dirty="0"/>
              <a:t>                     (y - f(x))**2</a:t>
            </a:r>
          </a:p>
          <a:p>
            <a:r>
              <a:rPr lang="en-US" sz="1500" dirty="0"/>
              <a:t>         -----------------------------------</a:t>
            </a:r>
          </a:p>
          <a:p>
            <a:r>
              <a:rPr lang="en-US" sz="1500" dirty="0"/>
              <a:t>         </a:t>
            </a:r>
            <a:r>
              <a:rPr lang="en-US" sz="1500" dirty="0" err="1"/>
              <a:t>ey</a:t>
            </a:r>
            <a:r>
              <a:rPr lang="en-US" sz="1500" dirty="0"/>
              <a:t>**2 + (0.5*(</a:t>
            </a:r>
            <a:r>
              <a:rPr lang="en-US" sz="1500" dirty="0" err="1"/>
              <a:t>exl</a:t>
            </a:r>
            <a:r>
              <a:rPr lang="en-US" sz="1500" dirty="0"/>
              <a:t> + </a:t>
            </a:r>
            <a:r>
              <a:rPr lang="en-US" sz="1500" dirty="0" err="1"/>
              <a:t>exh</a:t>
            </a:r>
            <a:r>
              <a:rPr lang="en-US" sz="1500" dirty="0"/>
              <a:t>)*f'(x))**2</a:t>
            </a:r>
          </a:p>
          <a:p>
            <a:r>
              <a:rPr lang="en-US" sz="1500" dirty="0"/>
              <a:t>where x and y are the point coordinates and f'(x) is the derivative of function f(x). This method to approximate the uncertainty in y because of the errors in x, is called "effective variance" method. The improvement, compared to the previously used method (f(x+ </a:t>
            </a:r>
            <a:r>
              <a:rPr lang="en-US" sz="1500" dirty="0" err="1"/>
              <a:t>exhigh</a:t>
            </a:r>
            <a:r>
              <a:rPr lang="en-US" sz="1500" dirty="0"/>
              <a:t>) - f(x-</a:t>
            </a:r>
            <a:r>
              <a:rPr lang="en-US" sz="1500" dirty="0" err="1"/>
              <a:t>exlow</a:t>
            </a:r>
            <a:r>
              <a:rPr lang="en-US" sz="1500" dirty="0"/>
              <a:t>))/2 is of (error of x)**2 order.</a:t>
            </a:r>
          </a:p>
        </p:txBody>
      </p:sp>
      <p:sp>
        <p:nvSpPr>
          <p:cNvPr id="15" name="Left Brace 14">
            <a:extLst>
              <a:ext uri="{FF2B5EF4-FFF2-40B4-BE49-F238E27FC236}">
                <a16:creationId xmlns:a16="http://schemas.microsoft.com/office/drawing/2014/main" id="{9492ACE1-51F2-40E4-9923-3CE1CC2C674D}"/>
              </a:ext>
            </a:extLst>
          </p:cNvPr>
          <p:cNvSpPr/>
          <p:nvPr/>
        </p:nvSpPr>
        <p:spPr>
          <a:xfrm rot="16200000">
            <a:off x="2714550" y="2865829"/>
            <a:ext cx="174139" cy="1010920"/>
          </a:xfrm>
          <a:prstGeom prst="leftBrace">
            <a:avLst/>
          </a:prstGeom>
          <a:ln>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 name="TextBox 15">
            <a:extLst>
              <a:ext uri="{FF2B5EF4-FFF2-40B4-BE49-F238E27FC236}">
                <a16:creationId xmlns:a16="http://schemas.microsoft.com/office/drawing/2014/main" id="{F234AC6D-7D21-48A4-95BD-33B2393D57FD}"/>
              </a:ext>
            </a:extLst>
          </p:cNvPr>
          <p:cNvSpPr txBox="1"/>
          <p:nvPr/>
        </p:nvSpPr>
        <p:spPr>
          <a:xfrm>
            <a:off x="2495006" y="3371289"/>
            <a:ext cx="679994" cy="369332"/>
          </a:xfrm>
          <a:prstGeom prst="rect">
            <a:avLst/>
          </a:prstGeom>
          <a:noFill/>
        </p:spPr>
        <p:txBody>
          <a:bodyPr wrap="none" rtlCol="0">
            <a:spAutoFit/>
          </a:bodyPr>
          <a:lstStyle/>
          <a:p>
            <a:r>
              <a:rPr lang="en-US" altLang="zh-CN" dirty="0" err="1"/>
              <a:t>x</a:t>
            </a:r>
            <a:r>
              <a:rPr lang="en-US" dirty="0" err="1"/>
              <a:t>_err</a:t>
            </a:r>
            <a:endParaRPr lang="en-US" dirty="0"/>
          </a:p>
        </p:txBody>
      </p:sp>
    </p:spTree>
    <p:extLst>
      <p:ext uri="{BB962C8B-B14F-4D97-AF65-F5344CB8AC3E}">
        <p14:creationId xmlns:p14="http://schemas.microsoft.com/office/powerpoint/2010/main" val="837478654"/>
      </p:ext>
    </p:extLst>
  </p:cSld>
  <p:clrMapOvr>
    <a:masterClrMapping/>
  </p:clrMapOvr>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图片 9"/>
          <p:cNvPicPr>
            <a:picLocks noChangeAspect="1"/>
          </p:cNvPicPr>
          <p:nvPr/>
        </p:nvPicPr>
        <p:blipFill rotWithShape="1">
          <a:blip r:embed="rId2" cstate="print">
            <a:extLst>
              <a:ext uri="{28A0092B-C50C-407E-A947-70E740481C1C}">
                <a14:useLocalDpi xmlns:a14="http://schemas.microsoft.com/office/drawing/2010/main"/>
              </a:ext>
            </a:extLst>
          </a:blip>
          <a:srcRect/>
          <a:stretch/>
        </p:blipFill>
        <p:spPr>
          <a:xfrm>
            <a:off x="0" y="-1"/>
            <a:ext cx="9134810" cy="5089937"/>
          </a:xfrm>
          <a:prstGeom prst="rect">
            <a:avLst/>
          </a:prstGeom>
        </p:spPr>
      </p:pic>
    </p:spTree>
    <p:extLst>
      <p:ext uri="{BB962C8B-B14F-4D97-AF65-F5344CB8AC3E}">
        <p14:creationId xmlns:p14="http://schemas.microsoft.com/office/powerpoint/2010/main" val="2916984349"/>
      </p:ext>
    </p:extLst>
  </p:cSld>
  <p:clrMapOvr>
    <a:masterClrMapping/>
  </p:clrMapOvr>
</p:sld>
</file>

<file path=ppt/slides/slide5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7E0A4478-09C4-4532-ADB0-55A056139233}"/>
              </a:ext>
            </a:extLst>
          </p:cNvPr>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0" y="3244227"/>
            <a:ext cx="3886906" cy="3613772"/>
          </a:xfrm>
          <a:prstGeom prst="rect">
            <a:avLst/>
          </a:prstGeom>
        </p:spPr>
      </p:pic>
      <p:sp>
        <p:nvSpPr>
          <p:cNvPr id="16" name="TextBox 15">
            <a:extLst>
              <a:ext uri="{FF2B5EF4-FFF2-40B4-BE49-F238E27FC236}">
                <a16:creationId xmlns:a16="http://schemas.microsoft.com/office/drawing/2014/main" id="{A3DD70E8-A060-4F00-96A2-46D147A1967D}"/>
              </a:ext>
            </a:extLst>
          </p:cNvPr>
          <p:cNvSpPr txBox="1"/>
          <p:nvPr/>
        </p:nvSpPr>
        <p:spPr>
          <a:xfrm>
            <a:off x="5523329" y="3214091"/>
            <a:ext cx="3620671" cy="369332"/>
          </a:xfrm>
          <a:prstGeom prst="rect">
            <a:avLst/>
          </a:prstGeom>
          <a:noFill/>
        </p:spPr>
        <p:txBody>
          <a:bodyPr wrap="none" rtlCol="0">
            <a:spAutoFit/>
          </a:bodyPr>
          <a:lstStyle/>
          <a:p>
            <a:r>
              <a:rPr lang="en-US" dirty="0"/>
              <a:t>Zoom in to see the </a:t>
            </a:r>
            <a:r>
              <a:rPr lang="en-US" altLang="zh-CN" dirty="0"/>
              <a:t>Uncertainty Band</a:t>
            </a:r>
          </a:p>
        </p:txBody>
      </p:sp>
      <mc:AlternateContent xmlns:mc="http://schemas.openxmlformats.org/markup-compatibility/2006" xmlns:a14="http://schemas.microsoft.com/office/drawing/2010/main">
        <mc:Choice Requires="a14">
          <p:sp>
            <p:nvSpPr>
              <p:cNvPr id="17" name="TextBox 16">
                <a:extLst>
                  <a:ext uri="{FF2B5EF4-FFF2-40B4-BE49-F238E27FC236}">
                    <a16:creationId xmlns:a16="http://schemas.microsoft.com/office/drawing/2014/main" id="{A9FBE849-AA18-4B16-9B35-A60883FE6E04}"/>
                  </a:ext>
                </a:extLst>
              </p:cNvPr>
              <p:cNvSpPr txBox="1"/>
              <p:nvPr/>
            </p:nvSpPr>
            <p:spPr>
              <a:xfrm>
                <a:off x="5257095" y="3985675"/>
                <a:ext cx="3704732" cy="2613921"/>
              </a:xfrm>
              <a:prstGeom prst="rect">
                <a:avLst/>
              </a:prstGeom>
              <a:noFill/>
            </p:spPr>
            <p:txBody>
              <a:bodyPr wrap="none" rtlCol="0">
                <a:spAutoFit/>
              </a:bodyPr>
              <a:lstStyle/>
              <a:p>
                <a:pPr>
                  <a:lnSpc>
                    <a:spcPct val="114000"/>
                  </a:lnSpc>
                </a:pPr>
                <a:r>
                  <a:rPr lang="en-US" sz="2000" b="0" dirty="0">
                    <a:solidFill>
                      <a:srgbClr val="0000FF"/>
                    </a:solidFill>
                    <a:latin typeface="Cambria" panose="02040503050406030204" pitchFamily="18" charset="0"/>
                    <a:ea typeface="Cambria" panose="02040503050406030204" pitchFamily="18" charset="0"/>
                  </a:rPr>
                  <a:t>emcee:</a:t>
                </a:r>
              </a:p>
              <a:p>
                <a:pPr>
                  <a:lnSpc>
                    <a:spcPct val="114000"/>
                  </a:lnSpc>
                </a:pPr>
                <a14:m>
                  <m:oMathPara xmlns:m="http://schemas.openxmlformats.org/officeDocument/2006/math">
                    <m:oMathParaPr>
                      <m:jc m:val="left"/>
                    </m:oMathParaPr>
                    <m:oMath xmlns:m="http://schemas.openxmlformats.org/officeDocument/2006/math">
                      <m:r>
                        <a:rPr lang="en-US" sz="2100" b="0" i="1" smtClean="0">
                          <a:solidFill>
                            <a:srgbClr val="0000FF"/>
                          </a:solidFill>
                          <a:latin typeface="Cambria Math" panose="02040503050406030204" pitchFamily="18" charset="0"/>
                        </a:rPr>
                        <m:t>𝑎</m:t>
                      </m:r>
                      <m:r>
                        <a:rPr lang="en-US" sz="2100" b="0" i="1" smtClean="0">
                          <a:solidFill>
                            <a:srgbClr val="0000FF"/>
                          </a:solidFill>
                          <a:latin typeface="Cambria Math" panose="02040503050406030204" pitchFamily="18" charset="0"/>
                        </a:rPr>
                        <m:t>=</m:t>
                      </m:r>
                      <m:sSubSup>
                        <m:sSubSupPr>
                          <m:ctrlPr>
                            <a:rPr lang="en-US" sz="2100" b="0" i="1" smtClean="0">
                              <a:solidFill>
                                <a:srgbClr val="0000FF"/>
                              </a:solidFill>
                              <a:latin typeface="Cambria Math" panose="02040503050406030204" pitchFamily="18" charset="0"/>
                            </a:rPr>
                          </m:ctrlPr>
                        </m:sSubSupPr>
                        <m:e>
                          <m:r>
                            <a:rPr lang="en-US" sz="2100" b="0" i="1" smtClean="0">
                              <a:solidFill>
                                <a:srgbClr val="0000FF"/>
                              </a:solidFill>
                              <a:latin typeface="Cambria Math" panose="02040503050406030204" pitchFamily="18" charset="0"/>
                            </a:rPr>
                            <m:t>0.82741068</m:t>
                          </m:r>
                        </m:e>
                        <m:sub>
                          <m:r>
                            <a:rPr lang="en-US" sz="2100" b="0" i="1" smtClean="0">
                              <a:solidFill>
                                <a:srgbClr val="0000FF"/>
                              </a:solidFill>
                              <a:latin typeface="Cambria Math" panose="02040503050406030204" pitchFamily="18" charset="0"/>
                            </a:rPr>
                            <m:t>−0.00008454</m:t>
                          </m:r>
                        </m:sub>
                        <m:sup>
                          <m:r>
                            <a:rPr lang="en-US" sz="2100" b="0" i="1" smtClean="0">
                              <a:solidFill>
                                <a:srgbClr val="0000FF"/>
                              </a:solidFill>
                              <a:latin typeface="Cambria Math" panose="02040503050406030204" pitchFamily="18" charset="0"/>
                            </a:rPr>
                            <m:t>+0.00008476</m:t>
                          </m:r>
                        </m:sup>
                      </m:sSubSup>
                    </m:oMath>
                  </m:oMathPara>
                </a14:m>
                <a:endParaRPr lang="en-US" sz="2100" b="0" dirty="0">
                  <a:solidFill>
                    <a:srgbClr val="0000FF"/>
                  </a:solidFill>
                  <a:latin typeface="Cambria" panose="02040503050406030204" pitchFamily="18" charset="0"/>
                  <a:ea typeface="Cambria" panose="02040503050406030204" pitchFamily="18" charset="0"/>
                </a:endParaRPr>
              </a:p>
              <a:p>
                <a:pPr>
                  <a:lnSpc>
                    <a:spcPct val="114000"/>
                  </a:lnSpc>
                </a:pPr>
                <a14:m>
                  <m:oMathPara xmlns:m="http://schemas.openxmlformats.org/officeDocument/2006/math">
                    <m:oMathParaPr>
                      <m:jc m:val="left"/>
                    </m:oMathParaPr>
                    <m:oMath xmlns:m="http://schemas.openxmlformats.org/officeDocument/2006/math">
                      <m:r>
                        <a:rPr lang="en-US" sz="2100" b="0" i="1" smtClean="0">
                          <a:solidFill>
                            <a:srgbClr val="0000FF"/>
                          </a:solidFill>
                          <a:latin typeface="Cambria Math" panose="02040503050406030204" pitchFamily="18" charset="0"/>
                        </a:rPr>
                        <m:t>𝑏</m:t>
                      </m:r>
                      <m:r>
                        <a:rPr lang="en-US" sz="2100" b="0" i="1" smtClean="0">
                          <a:solidFill>
                            <a:srgbClr val="0000FF"/>
                          </a:solidFill>
                          <a:latin typeface="Cambria Math" panose="02040503050406030204" pitchFamily="18" charset="0"/>
                        </a:rPr>
                        <m:t>=</m:t>
                      </m:r>
                      <m:sSubSup>
                        <m:sSubSupPr>
                          <m:ctrlPr>
                            <a:rPr lang="en-US" sz="2100" b="0" i="1" smtClean="0">
                              <a:solidFill>
                                <a:srgbClr val="0000FF"/>
                              </a:solidFill>
                              <a:latin typeface="Cambria Math" panose="02040503050406030204" pitchFamily="18" charset="0"/>
                            </a:rPr>
                          </m:ctrlPr>
                        </m:sSubSupPr>
                        <m:e>
                          <m:r>
                            <a:rPr lang="en-US" sz="2100" i="1">
                              <a:solidFill>
                                <a:srgbClr val="0000FF"/>
                              </a:solidFill>
                              <a:latin typeface="Cambria Math" panose="02040503050406030204" pitchFamily="18" charset="0"/>
                            </a:rPr>
                            <m:t>−77.642875</m:t>
                          </m:r>
                        </m:e>
                        <m:sub>
                          <m:r>
                            <a:rPr lang="en-US" sz="2100" b="0" i="1" smtClean="0">
                              <a:solidFill>
                                <a:srgbClr val="0000FF"/>
                              </a:solidFill>
                              <a:latin typeface="Cambria Math" panose="02040503050406030204" pitchFamily="18" charset="0"/>
                            </a:rPr>
                            <m:t>−0.039866</m:t>
                          </m:r>
                        </m:sub>
                        <m:sup>
                          <m:r>
                            <a:rPr lang="en-US" sz="2100" b="0" i="1" smtClean="0">
                              <a:solidFill>
                                <a:srgbClr val="0000FF"/>
                              </a:solidFill>
                              <a:latin typeface="Cambria Math" panose="02040503050406030204" pitchFamily="18" charset="0"/>
                            </a:rPr>
                            <m:t>+0.039859</m:t>
                          </m:r>
                        </m:sup>
                      </m:sSubSup>
                    </m:oMath>
                  </m:oMathPara>
                </a14:m>
                <a:endParaRPr lang="en-US" sz="2100" dirty="0">
                  <a:latin typeface="Cambria" panose="02040503050406030204" pitchFamily="18" charset="0"/>
                  <a:ea typeface="Cambria" panose="02040503050406030204" pitchFamily="18" charset="0"/>
                </a:endParaRPr>
              </a:p>
              <a:p>
                <a:pPr>
                  <a:lnSpc>
                    <a:spcPct val="114000"/>
                  </a:lnSpc>
                </a:pPr>
                <a:endParaRPr lang="en-US" sz="2000" dirty="0">
                  <a:latin typeface="Cambria" panose="02040503050406030204" pitchFamily="18" charset="0"/>
                  <a:ea typeface="Cambria" panose="02040503050406030204" pitchFamily="18" charset="0"/>
                </a:endParaRPr>
              </a:p>
              <a:p>
                <a:pPr>
                  <a:lnSpc>
                    <a:spcPct val="114000"/>
                  </a:lnSpc>
                </a:pPr>
                <a:r>
                  <a:rPr lang="en-US" sz="2000" dirty="0">
                    <a:solidFill>
                      <a:srgbClr val="FF0000"/>
                    </a:solidFill>
                    <a:latin typeface="Cambria" panose="02040503050406030204" pitchFamily="18" charset="0"/>
                    <a:ea typeface="Cambria" panose="02040503050406030204" pitchFamily="18" charset="0"/>
                  </a:rPr>
                  <a:t>ROOT:</a:t>
                </a:r>
              </a:p>
              <a:p>
                <a:pPr>
                  <a:lnSpc>
                    <a:spcPct val="114000"/>
                  </a:lnSpc>
                </a:pPr>
                <a14:m>
                  <m:oMathPara xmlns:m="http://schemas.openxmlformats.org/officeDocument/2006/math">
                    <m:oMathParaPr>
                      <m:jc m:val="left"/>
                    </m:oMathParaPr>
                    <m:oMath xmlns:m="http://schemas.openxmlformats.org/officeDocument/2006/math">
                      <m:r>
                        <a:rPr lang="en-US" sz="2000" i="1" smtClean="0">
                          <a:solidFill>
                            <a:srgbClr val="FF0000"/>
                          </a:solidFill>
                          <a:latin typeface="Cambria Math" panose="02040503050406030204" pitchFamily="18" charset="0"/>
                        </a:rPr>
                        <m:t>𝑎</m:t>
                      </m:r>
                      <m:r>
                        <a:rPr lang="en-US" sz="2000" i="1" smtClean="0">
                          <a:solidFill>
                            <a:srgbClr val="FF0000"/>
                          </a:solidFill>
                          <a:latin typeface="Cambria Math" panose="02040503050406030204" pitchFamily="18" charset="0"/>
                        </a:rPr>
                        <m:t>=0.82741082±0.00008488</m:t>
                      </m:r>
                    </m:oMath>
                  </m:oMathPara>
                </a14:m>
                <a:endParaRPr lang="en-US" sz="2000" dirty="0">
                  <a:solidFill>
                    <a:srgbClr val="FF0000"/>
                  </a:solidFill>
                  <a:latin typeface="Cambria" panose="02040503050406030204" pitchFamily="18" charset="0"/>
                  <a:ea typeface="Cambria" panose="02040503050406030204" pitchFamily="18" charset="0"/>
                </a:endParaRPr>
              </a:p>
              <a:p>
                <a:pPr>
                  <a:lnSpc>
                    <a:spcPct val="114000"/>
                  </a:lnSpc>
                </a:pPr>
                <a14:m>
                  <m:oMathPara xmlns:m="http://schemas.openxmlformats.org/officeDocument/2006/math">
                    <m:oMathParaPr>
                      <m:jc m:val="left"/>
                    </m:oMathParaPr>
                    <m:oMath xmlns:m="http://schemas.openxmlformats.org/officeDocument/2006/math">
                      <m:r>
                        <a:rPr lang="en-US" sz="2000" b="0" i="1" smtClean="0">
                          <a:solidFill>
                            <a:srgbClr val="FF0000"/>
                          </a:solidFill>
                          <a:latin typeface="Cambria Math" panose="02040503050406030204" pitchFamily="18" charset="0"/>
                        </a:rPr>
                        <m:t>𝑏</m:t>
                      </m:r>
                      <m:r>
                        <a:rPr lang="en-US" sz="2000" b="0" i="1" smtClean="0">
                          <a:solidFill>
                            <a:srgbClr val="FF0000"/>
                          </a:solidFill>
                          <a:latin typeface="Cambria Math" panose="02040503050406030204" pitchFamily="18" charset="0"/>
                        </a:rPr>
                        <m:t>=−77.642761±0.039847</m:t>
                      </m:r>
                    </m:oMath>
                  </m:oMathPara>
                </a14:m>
                <a:endParaRPr lang="en-US" sz="2000" dirty="0">
                  <a:solidFill>
                    <a:srgbClr val="FF0000"/>
                  </a:solidFill>
                  <a:latin typeface="Cambria" panose="02040503050406030204" pitchFamily="18" charset="0"/>
                  <a:ea typeface="Cambria" panose="02040503050406030204" pitchFamily="18" charset="0"/>
                </a:endParaRPr>
              </a:p>
            </p:txBody>
          </p:sp>
        </mc:Choice>
        <mc:Fallback xmlns="">
          <p:sp>
            <p:nvSpPr>
              <p:cNvPr id="17" name="TextBox 16">
                <a:extLst>
                  <a:ext uri="{FF2B5EF4-FFF2-40B4-BE49-F238E27FC236}">
                    <a16:creationId xmlns:a16="http://schemas.microsoft.com/office/drawing/2014/main" id="{A9FBE849-AA18-4B16-9B35-A60883FE6E04}"/>
                  </a:ext>
                </a:extLst>
              </p:cNvPr>
              <p:cNvSpPr txBox="1">
                <a:spLocks noRot="1" noChangeAspect="1" noMove="1" noResize="1" noEditPoints="1" noAdjustHandles="1" noChangeArrowheads="1" noChangeShapeType="1" noTextEdit="1"/>
              </p:cNvSpPr>
              <p:nvPr/>
            </p:nvSpPr>
            <p:spPr>
              <a:xfrm>
                <a:off x="5257095" y="3985675"/>
                <a:ext cx="3704732" cy="2613921"/>
              </a:xfrm>
              <a:prstGeom prst="rect">
                <a:avLst/>
              </a:prstGeom>
              <a:blipFill>
                <a:blip r:embed="rId3"/>
                <a:stretch>
                  <a:fillRect l="-1645" t="-932"/>
                </a:stretch>
              </a:blipFill>
            </p:spPr>
            <p:txBody>
              <a:bodyPr/>
              <a:lstStyle/>
              <a:p>
                <a:r>
                  <a:rPr lang="en-US">
                    <a:noFill/>
                  </a:rPr>
                  <a:t> </a:t>
                </a:r>
              </a:p>
            </p:txBody>
          </p:sp>
        </mc:Fallback>
      </mc:AlternateContent>
      <p:pic>
        <p:nvPicPr>
          <p:cNvPr id="8" name="Picture 7">
            <a:extLst>
              <a:ext uri="{FF2B5EF4-FFF2-40B4-BE49-F238E27FC236}">
                <a16:creationId xmlns:a16="http://schemas.microsoft.com/office/drawing/2014/main" id="{03BB8C9B-ACB4-45E7-A68A-39FF860411BA}"/>
              </a:ext>
            </a:extLst>
          </p:cNvPr>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0" y="0"/>
            <a:ext cx="5624945" cy="3274578"/>
          </a:xfrm>
          <a:prstGeom prst="rect">
            <a:avLst/>
          </a:prstGeom>
        </p:spPr>
      </p:pic>
      <p:pic>
        <p:nvPicPr>
          <p:cNvPr id="10" name="Picture 9">
            <a:extLst>
              <a:ext uri="{FF2B5EF4-FFF2-40B4-BE49-F238E27FC236}">
                <a16:creationId xmlns:a16="http://schemas.microsoft.com/office/drawing/2014/main" id="{05F31618-FE09-48BD-B25D-CCD06BD3B82F}"/>
              </a:ext>
            </a:extLst>
          </p:cNvPr>
          <p:cNvPicPr>
            <a:picLocks noChangeAspect="1"/>
          </p:cNvPicPr>
          <p:nvPr/>
        </p:nvPicPr>
        <p:blipFill>
          <a:blip r:embed="rId5">
            <a:extLst>
              <a:ext uri="{28A0092B-C50C-407E-A947-70E740481C1C}">
                <a14:useLocalDpi xmlns:a14="http://schemas.microsoft.com/office/drawing/2010/main"/>
              </a:ext>
            </a:extLst>
          </a:blip>
          <a:stretch>
            <a:fillRect/>
          </a:stretch>
        </p:blipFill>
        <p:spPr>
          <a:xfrm>
            <a:off x="5585027" y="623291"/>
            <a:ext cx="3497274" cy="2590800"/>
          </a:xfrm>
          <a:prstGeom prst="rect">
            <a:avLst/>
          </a:prstGeom>
        </p:spPr>
      </p:pic>
    </p:spTree>
    <p:extLst>
      <p:ext uri="{BB962C8B-B14F-4D97-AF65-F5344CB8AC3E}">
        <p14:creationId xmlns:p14="http://schemas.microsoft.com/office/powerpoint/2010/main" val="1889862574"/>
      </p:ext>
    </p:extLst>
  </p:cSld>
  <p:clrMapOvr>
    <a:masterClrMapping/>
  </p:clrMapOvr>
</p:sld>
</file>

<file path=ppt/slides/slide5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D74F0C24-FCDC-4A52-A72C-531FF95D0C77}"/>
              </a:ext>
            </a:extLst>
          </p:cNvPr>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1" y="1"/>
            <a:ext cx="4081767" cy="5120640"/>
          </a:xfrm>
          <a:prstGeom prst="rect">
            <a:avLst/>
          </a:prstGeom>
        </p:spPr>
      </p:pic>
      <p:pic>
        <p:nvPicPr>
          <p:cNvPr id="5" name="Picture 4">
            <a:extLst>
              <a:ext uri="{FF2B5EF4-FFF2-40B4-BE49-F238E27FC236}">
                <a16:creationId xmlns:a16="http://schemas.microsoft.com/office/drawing/2014/main" id="{55148ECF-D35A-4E45-8B0F-3BFCD767E38A}"/>
              </a:ext>
            </a:extLst>
          </p:cNvPr>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4081768" y="0"/>
            <a:ext cx="5062386" cy="5212080"/>
          </a:xfrm>
          <a:prstGeom prst="rect">
            <a:avLst/>
          </a:prstGeom>
        </p:spPr>
      </p:pic>
    </p:spTree>
    <p:extLst>
      <p:ext uri="{BB962C8B-B14F-4D97-AF65-F5344CB8AC3E}">
        <p14:creationId xmlns:p14="http://schemas.microsoft.com/office/powerpoint/2010/main" val="2554802213"/>
      </p:ext>
    </p:extLst>
  </p:cSld>
  <p:clrMapOvr>
    <a:masterClrMapping/>
  </p:clrMapOvr>
</p:sld>
</file>

<file path=ppt/slides/slide5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23B4AA7F-8022-4171-B5C3-C00097D25A24}"/>
              </a:ext>
            </a:extLst>
          </p:cNvPr>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0" y="0"/>
            <a:ext cx="9144000" cy="3398274"/>
          </a:xfrm>
          <a:prstGeom prst="rect">
            <a:avLst/>
          </a:prstGeom>
        </p:spPr>
      </p:pic>
      <p:pic>
        <p:nvPicPr>
          <p:cNvPr id="7" name="Picture 6">
            <a:extLst>
              <a:ext uri="{FF2B5EF4-FFF2-40B4-BE49-F238E27FC236}">
                <a16:creationId xmlns:a16="http://schemas.microsoft.com/office/drawing/2014/main" id="{FB82356E-ABE1-4D75-A964-79093FC04C9E}"/>
              </a:ext>
            </a:extLst>
          </p:cNvPr>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3398274"/>
            <a:ext cx="9144000" cy="3389639"/>
          </a:xfrm>
          <a:prstGeom prst="rect">
            <a:avLst/>
          </a:prstGeom>
        </p:spPr>
      </p:pic>
      <p:sp>
        <p:nvSpPr>
          <p:cNvPr id="2" name="TextBox 1">
            <a:extLst>
              <a:ext uri="{FF2B5EF4-FFF2-40B4-BE49-F238E27FC236}">
                <a16:creationId xmlns:a16="http://schemas.microsoft.com/office/drawing/2014/main" id="{79F221B8-391D-4528-90AB-0BFD976D725F}"/>
              </a:ext>
            </a:extLst>
          </p:cNvPr>
          <p:cNvSpPr txBox="1"/>
          <p:nvPr/>
        </p:nvSpPr>
        <p:spPr>
          <a:xfrm>
            <a:off x="692727" y="443345"/>
            <a:ext cx="768159" cy="369332"/>
          </a:xfrm>
          <a:prstGeom prst="rect">
            <a:avLst/>
          </a:prstGeom>
          <a:noFill/>
        </p:spPr>
        <p:txBody>
          <a:bodyPr wrap="none" rtlCol="0">
            <a:spAutoFit/>
          </a:bodyPr>
          <a:lstStyle/>
          <a:p>
            <a:r>
              <a:rPr lang="en-US" dirty="0"/>
              <a:t>5 runs</a:t>
            </a:r>
          </a:p>
        </p:txBody>
      </p:sp>
    </p:spTree>
    <p:extLst>
      <p:ext uri="{BB962C8B-B14F-4D97-AF65-F5344CB8AC3E}">
        <p14:creationId xmlns:p14="http://schemas.microsoft.com/office/powerpoint/2010/main" val="2036089663"/>
      </p:ext>
    </p:extLst>
  </p:cSld>
  <p:clrMapOvr>
    <a:masterClrMapping/>
  </p:clrMapOvr>
</p:sld>
</file>

<file path=ppt/slides/slide5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98E9BA22-20EB-4F01-9DF0-317F0B744E17}"/>
              </a:ext>
            </a:extLst>
          </p:cNvPr>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0" y="0"/>
            <a:ext cx="9144000" cy="3459569"/>
          </a:xfrm>
          <a:prstGeom prst="rect">
            <a:avLst/>
          </a:prstGeom>
        </p:spPr>
      </p:pic>
      <p:sp>
        <p:nvSpPr>
          <p:cNvPr id="4" name="TextBox 3">
            <a:extLst>
              <a:ext uri="{FF2B5EF4-FFF2-40B4-BE49-F238E27FC236}">
                <a16:creationId xmlns:a16="http://schemas.microsoft.com/office/drawing/2014/main" id="{5F78D8E0-7B69-422A-ABDC-1D9EFCB2D3EE}"/>
              </a:ext>
            </a:extLst>
          </p:cNvPr>
          <p:cNvSpPr txBox="1"/>
          <p:nvPr/>
        </p:nvSpPr>
        <p:spPr>
          <a:xfrm>
            <a:off x="7606145" y="180110"/>
            <a:ext cx="1378904" cy="1200329"/>
          </a:xfrm>
          <a:prstGeom prst="rect">
            <a:avLst/>
          </a:prstGeom>
          <a:noFill/>
        </p:spPr>
        <p:txBody>
          <a:bodyPr wrap="none" rtlCol="0">
            <a:spAutoFit/>
          </a:bodyPr>
          <a:lstStyle/>
          <a:p>
            <a:r>
              <a:rPr lang="en-US" dirty="0"/>
              <a:t>Run 046-074</a:t>
            </a:r>
          </a:p>
          <a:p>
            <a:r>
              <a:rPr lang="en-US" dirty="0"/>
              <a:t>All 22Al runs</a:t>
            </a:r>
          </a:p>
          <a:p>
            <a:r>
              <a:rPr lang="en-US" dirty="0">
                <a:solidFill>
                  <a:srgbClr val="FF0000"/>
                </a:solidFill>
              </a:rPr>
              <a:t>North hG0</a:t>
            </a:r>
          </a:p>
          <a:p>
            <a:r>
              <a:rPr lang="en-US" dirty="0">
                <a:solidFill>
                  <a:srgbClr val="0000FF"/>
                </a:solidFill>
              </a:rPr>
              <a:t>South hG1</a:t>
            </a:r>
          </a:p>
        </p:txBody>
      </p:sp>
      <p:pic>
        <p:nvPicPr>
          <p:cNvPr id="9" name="Picture 8">
            <a:extLst>
              <a:ext uri="{FF2B5EF4-FFF2-40B4-BE49-F238E27FC236}">
                <a16:creationId xmlns:a16="http://schemas.microsoft.com/office/drawing/2014/main" id="{27D37E1A-DFF1-4D84-94C9-8F8640877085}"/>
              </a:ext>
            </a:extLst>
          </p:cNvPr>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3398431"/>
            <a:ext cx="9144000" cy="3459569"/>
          </a:xfrm>
          <a:prstGeom prst="rect">
            <a:avLst/>
          </a:prstGeom>
        </p:spPr>
      </p:pic>
      <p:sp>
        <p:nvSpPr>
          <p:cNvPr id="10" name="TextBox 9">
            <a:extLst>
              <a:ext uri="{FF2B5EF4-FFF2-40B4-BE49-F238E27FC236}">
                <a16:creationId xmlns:a16="http://schemas.microsoft.com/office/drawing/2014/main" id="{9AA907F3-2238-4A7F-B1A2-9EFFD701167A}"/>
              </a:ext>
            </a:extLst>
          </p:cNvPr>
          <p:cNvSpPr txBox="1"/>
          <p:nvPr/>
        </p:nvSpPr>
        <p:spPr>
          <a:xfrm>
            <a:off x="7606145" y="3634755"/>
            <a:ext cx="1378904" cy="1200329"/>
          </a:xfrm>
          <a:prstGeom prst="rect">
            <a:avLst/>
          </a:prstGeom>
          <a:noFill/>
        </p:spPr>
        <p:txBody>
          <a:bodyPr wrap="none" rtlCol="0">
            <a:spAutoFit/>
          </a:bodyPr>
          <a:lstStyle/>
          <a:p>
            <a:r>
              <a:rPr lang="en-US" dirty="0"/>
              <a:t>Run 085-117</a:t>
            </a:r>
          </a:p>
          <a:p>
            <a:r>
              <a:rPr lang="en-US" dirty="0"/>
              <a:t>All 26P runs</a:t>
            </a:r>
          </a:p>
          <a:p>
            <a:r>
              <a:rPr lang="en-US" dirty="0">
                <a:solidFill>
                  <a:srgbClr val="FF0000"/>
                </a:solidFill>
              </a:rPr>
              <a:t>North hG0</a:t>
            </a:r>
          </a:p>
          <a:p>
            <a:r>
              <a:rPr lang="en-US" dirty="0">
                <a:solidFill>
                  <a:srgbClr val="0000FF"/>
                </a:solidFill>
              </a:rPr>
              <a:t>South hG1</a:t>
            </a:r>
          </a:p>
        </p:txBody>
      </p:sp>
      <p:sp>
        <p:nvSpPr>
          <p:cNvPr id="2" name="TextBox 1">
            <a:extLst>
              <a:ext uri="{FF2B5EF4-FFF2-40B4-BE49-F238E27FC236}">
                <a16:creationId xmlns:a16="http://schemas.microsoft.com/office/drawing/2014/main" id="{712B16B1-287C-4C1B-898E-3F1D8D15F9CB}"/>
              </a:ext>
            </a:extLst>
          </p:cNvPr>
          <p:cNvSpPr txBox="1"/>
          <p:nvPr/>
        </p:nvSpPr>
        <p:spPr>
          <a:xfrm>
            <a:off x="570270" y="2389238"/>
            <a:ext cx="3358933" cy="707886"/>
          </a:xfrm>
          <a:prstGeom prst="rect">
            <a:avLst/>
          </a:prstGeom>
          <a:noFill/>
        </p:spPr>
        <p:txBody>
          <a:bodyPr wrap="none" rtlCol="0">
            <a:spAutoFit/>
          </a:bodyPr>
          <a:lstStyle/>
          <a:p>
            <a:r>
              <a:rPr lang="en-US" sz="2000" dirty="0"/>
              <a:t>Res. 0.6-0.8% @1.5 </a:t>
            </a:r>
            <a:r>
              <a:rPr lang="en-US" altLang="zh-CN" sz="2000" dirty="0"/>
              <a:t>MeV PXCT</a:t>
            </a:r>
          </a:p>
          <a:p>
            <a:r>
              <a:rPr lang="en-US" sz="2000" dirty="0">
                <a:solidFill>
                  <a:schemeClr val="accent2">
                    <a:lumMod val="50000"/>
                  </a:schemeClr>
                </a:solidFill>
              </a:rPr>
              <a:t>Res. 0.2%        @1.5 MeV SeGA</a:t>
            </a:r>
          </a:p>
        </p:txBody>
      </p:sp>
    </p:spTree>
    <p:extLst>
      <p:ext uri="{BB962C8B-B14F-4D97-AF65-F5344CB8AC3E}">
        <p14:creationId xmlns:p14="http://schemas.microsoft.com/office/powerpoint/2010/main" val="2188402236"/>
      </p:ext>
    </p:extLst>
  </p:cSld>
  <p:clrMapOvr>
    <a:masterClrMapping/>
  </p:clrMapOvr>
</p:sld>
</file>

<file path=ppt/slides/slide5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F5569D67-F20E-480A-A821-F7BB1972CE51}"/>
              </a:ext>
            </a:extLst>
          </p:cNvPr>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3404898"/>
            <a:ext cx="9144000" cy="3453102"/>
          </a:xfrm>
          <a:prstGeom prst="rect">
            <a:avLst/>
          </a:prstGeom>
        </p:spPr>
      </p:pic>
      <p:pic>
        <p:nvPicPr>
          <p:cNvPr id="3" name="Picture 2">
            <a:extLst>
              <a:ext uri="{FF2B5EF4-FFF2-40B4-BE49-F238E27FC236}">
                <a16:creationId xmlns:a16="http://schemas.microsoft.com/office/drawing/2014/main" id="{5383C68C-96F0-48A7-9947-9769CAFFFAA9}"/>
              </a:ext>
            </a:extLst>
          </p:cNvPr>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0" y="0"/>
            <a:ext cx="9144000" cy="3459569"/>
          </a:xfrm>
          <a:prstGeom prst="rect">
            <a:avLst/>
          </a:prstGeom>
        </p:spPr>
      </p:pic>
      <p:sp>
        <p:nvSpPr>
          <p:cNvPr id="4" name="TextBox 3">
            <a:extLst>
              <a:ext uri="{FF2B5EF4-FFF2-40B4-BE49-F238E27FC236}">
                <a16:creationId xmlns:a16="http://schemas.microsoft.com/office/drawing/2014/main" id="{DAA5D30E-BCC9-4DF6-8451-281BFFFD87A0}"/>
              </a:ext>
            </a:extLst>
          </p:cNvPr>
          <p:cNvSpPr txBox="1"/>
          <p:nvPr/>
        </p:nvSpPr>
        <p:spPr>
          <a:xfrm>
            <a:off x="5500254" y="1593272"/>
            <a:ext cx="535724" cy="646331"/>
          </a:xfrm>
          <a:prstGeom prst="rect">
            <a:avLst/>
          </a:prstGeom>
          <a:noFill/>
        </p:spPr>
        <p:txBody>
          <a:bodyPr wrap="none" rtlCol="0">
            <a:spAutoFit/>
          </a:bodyPr>
          <a:lstStyle/>
          <a:p>
            <a:pPr algn="ctr"/>
            <a:r>
              <a:rPr lang="en-US" dirty="0">
                <a:solidFill>
                  <a:srgbClr val="0000FF"/>
                </a:solidFill>
              </a:rPr>
              <a:t>452</a:t>
            </a:r>
          </a:p>
          <a:p>
            <a:pPr algn="ctr"/>
            <a:r>
              <a:rPr lang="en-US" baseline="30000" dirty="0">
                <a:solidFill>
                  <a:srgbClr val="0000FF"/>
                </a:solidFill>
              </a:rPr>
              <a:t>25</a:t>
            </a:r>
            <a:r>
              <a:rPr lang="en-US" dirty="0">
                <a:solidFill>
                  <a:srgbClr val="0000FF"/>
                </a:solidFill>
              </a:rPr>
              <a:t>Al</a:t>
            </a:r>
          </a:p>
        </p:txBody>
      </p:sp>
      <p:sp>
        <p:nvSpPr>
          <p:cNvPr id="5" name="TextBox 4">
            <a:extLst>
              <a:ext uri="{FF2B5EF4-FFF2-40B4-BE49-F238E27FC236}">
                <a16:creationId xmlns:a16="http://schemas.microsoft.com/office/drawing/2014/main" id="{4BF5E36C-11F4-4FF3-8B1B-EA6E38BD72BF}"/>
              </a:ext>
            </a:extLst>
          </p:cNvPr>
          <p:cNvSpPr txBox="1"/>
          <p:nvPr/>
        </p:nvSpPr>
        <p:spPr>
          <a:xfrm>
            <a:off x="6373091" y="1748148"/>
            <a:ext cx="535724" cy="646331"/>
          </a:xfrm>
          <a:prstGeom prst="rect">
            <a:avLst/>
          </a:prstGeom>
          <a:noFill/>
        </p:spPr>
        <p:txBody>
          <a:bodyPr wrap="none" rtlCol="0">
            <a:spAutoFit/>
          </a:bodyPr>
          <a:lstStyle/>
          <a:p>
            <a:pPr algn="ctr"/>
            <a:r>
              <a:rPr lang="en-US" dirty="0">
                <a:solidFill>
                  <a:srgbClr val="0000FF"/>
                </a:solidFill>
              </a:rPr>
              <a:t>493</a:t>
            </a:r>
          </a:p>
          <a:p>
            <a:pPr algn="ctr"/>
            <a:r>
              <a:rPr lang="en-US" baseline="30000" dirty="0">
                <a:solidFill>
                  <a:srgbClr val="0000FF"/>
                </a:solidFill>
              </a:rPr>
              <a:t>25</a:t>
            </a:r>
            <a:r>
              <a:rPr lang="en-US" dirty="0">
                <a:solidFill>
                  <a:srgbClr val="0000FF"/>
                </a:solidFill>
              </a:rPr>
              <a:t>Al</a:t>
            </a:r>
          </a:p>
        </p:txBody>
      </p:sp>
      <p:sp>
        <p:nvSpPr>
          <p:cNvPr id="6" name="TextBox 5">
            <a:extLst>
              <a:ext uri="{FF2B5EF4-FFF2-40B4-BE49-F238E27FC236}">
                <a16:creationId xmlns:a16="http://schemas.microsoft.com/office/drawing/2014/main" id="{919942E7-B2AE-4D46-8C8D-6D27CCEAE96F}"/>
              </a:ext>
            </a:extLst>
          </p:cNvPr>
          <p:cNvSpPr txBox="1"/>
          <p:nvPr/>
        </p:nvSpPr>
        <p:spPr>
          <a:xfrm>
            <a:off x="838028" y="734290"/>
            <a:ext cx="660758" cy="646331"/>
          </a:xfrm>
          <a:prstGeom prst="rect">
            <a:avLst/>
          </a:prstGeom>
          <a:noFill/>
        </p:spPr>
        <p:txBody>
          <a:bodyPr wrap="none" rtlCol="0">
            <a:spAutoFit/>
          </a:bodyPr>
          <a:lstStyle/>
          <a:p>
            <a:pPr algn="ctr"/>
            <a:r>
              <a:rPr lang="en-US" dirty="0"/>
              <a:t>239</a:t>
            </a:r>
          </a:p>
          <a:p>
            <a:pPr algn="ctr"/>
            <a:r>
              <a:rPr lang="en-US" baseline="30000" dirty="0"/>
              <a:t>212</a:t>
            </a:r>
            <a:r>
              <a:rPr lang="en-US" dirty="0"/>
              <a:t>Pb</a:t>
            </a:r>
          </a:p>
        </p:txBody>
      </p:sp>
      <p:sp>
        <p:nvSpPr>
          <p:cNvPr id="7" name="TextBox 6">
            <a:extLst>
              <a:ext uri="{FF2B5EF4-FFF2-40B4-BE49-F238E27FC236}">
                <a16:creationId xmlns:a16="http://schemas.microsoft.com/office/drawing/2014/main" id="{80157D3A-3EC6-4BDE-8234-10D5A0A01783}"/>
              </a:ext>
            </a:extLst>
          </p:cNvPr>
          <p:cNvSpPr txBox="1"/>
          <p:nvPr/>
        </p:nvSpPr>
        <p:spPr>
          <a:xfrm>
            <a:off x="2061660" y="1083453"/>
            <a:ext cx="660758" cy="646331"/>
          </a:xfrm>
          <a:prstGeom prst="rect">
            <a:avLst/>
          </a:prstGeom>
          <a:noFill/>
        </p:spPr>
        <p:txBody>
          <a:bodyPr wrap="none" rtlCol="0">
            <a:spAutoFit/>
          </a:bodyPr>
          <a:lstStyle/>
          <a:p>
            <a:pPr algn="ctr"/>
            <a:r>
              <a:rPr lang="en-US" dirty="0"/>
              <a:t>295</a:t>
            </a:r>
          </a:p>
          <a:p>
            <a:pPr algn="ctr"/>
            <a:r>
              <a:rPr lang="en-US" baseline="30000" dirty="0"/>
              <a:t>214</a:t>
            </a:r>
            <a:r>
              <a:rPr lang="en-US" dirty="0"/>
              <a:t>Pb</a:t>
            </a:r>
          </a:p>
        </p:txBody>
      </p:sp>
      <p:sp>
        <p:nvSpPr>
          <p:cNvPr id="8" name="TextBox 7">
            <a:extLst>
              <a:ext uri="{FF2B5EF4-FFF2-40B4-BE49-F238E27FC236}">
                <a16:creationId xmlns:a16="http://schemas.microsoft.com/office/drawing/2014/main" id="{BD0B6C82-BDBD-4B3D-92BE-75F57FE65932}"/>
              </a:ext>
            </a:extLst>
          </p:cNvPr>
          <p:cNvSpPr txBox="1"/>
          <p:nvPr/>
        </p:nvSpPr>
        <p:spPr>
          <a:xfrm>
            <a:off x="3313368" y="1057455"/>
            <a:ext cx="660758" cy="646331"/>
          </a:xfrm>
          <a:prstGeom prst="rect">
            <a:avLst/>
          </a:prstGeom>
          <a:noFill/>
        </p:spPr>
        <p:txBody>
          <a:bodyPr wrap="none" rtlCol="0">
            <a:spAutoFit/>
          </a:bodyPr>
          <a:lstStyle/>
          <a:p>
            <a:pPr algn="ctr"/>
            <a:r>
              <a:rPr lang="en-US" dirty="0"/>
              <a:t>352</a:t>
            </a:r>
          </a:p>
          <a:p>
            <a:pPr algn="ctr"/>
            <a:r>
              <a:rPr lang="en-US" baseline="30000" dirty="0"/>
              <a:t>214</a:t>
            </a:r>
            <a:r>
              <a:rPr lang="en-US" dirty="0"/>
              <a:t>Pb</a:t>
            </a:r>
          </a:p>
        </p:txBody>
      </p:sp>
      <p:sp>
        <p:nvSpPr>
          <p:cNvPr id="9" name="TextBox 8">
            <a:extLst>
              <a:ext uri="{FF2B5EF4-FFF2-40B4-BE49-F238E27FC236}">
                <a16:creationId xmlns:a16="http://schemas.microsoft.com/office/drawing/2014/main" id="{832E78D3-0BCD-44FC-B121-662CEE209A05}"/>
              </a:ext>
            </a:extLst>
          </p:cNvPr>
          <p:cNvSpPr txBox="1"/>
          <p:nvPr/>
        </p:nvSpPr>
        <p:spPr>
          <a:xfrm>
            <a:off x="8280953" y="1593271"/>
            <a:ext cx="585417" cy="646331"/>
          </a:xfrm>
          <a:prstGeom prst="rect">
            <a:avLst/>
          </a:prstGeom>
          <a:noFill/>
        </p:spPr>
        <p:txBody>
          <a:bodyPr wrap="none" rtlCol="0">
            <a:spAutoFit/>
          </a:bodyPr>
          <a:lstStyle/>
          <a:p>
            <a:pPr algn="ctr"/>
            <a:r>
              <a:rPr lang="en-US" dirty="0"/>
              <a:t>583</a:t>
            </a:r>
          </a:p>
          <a:p>
            <a:pPr algn="ctr"/>
            <a:r>
              <a:rPr lang="en-US" baseline="30000" dirty="0"/>
              <a:t>208</a:t>
            </a:r>
            <a:r>
              <a:rPr lang="en-US" dirty="0"/>
              <a:t>Tl</a:t>
            </a:r>
          </a:p>
        </p:txBody>
      </p:sp>
      <p:sp>
        <p:nvSpPr>
          <p:cNvPr id="10" name="TextBox 9">
            <a:extLst>
              <a:ext uri="{FF2B5EF4-FFF2-40B4-BE49-F238E27FC236}">
                <a16:creationId xmlns:a16="http://schemas.microsoft.com/office/drawing/2014/main" id="{AAD482E8-A901-4CFB-8588-7145D10F339E}"/>
              </a:ext>
            </a:extLst>
          </p:cNvPr>
          <p:cNvSpPr txBox="1"/>
          <p:nvPr/>
        </p:nvSpPr>
        <p:spPr>
          <a:xfrm>
            <a:off x="429262" y="182479"/>
            <a:ext cx="3168431" cy="369332"/>
          </a:xfrm>
          <a:prstGeom prst="rect">
            <a:avLst/>
          </a:prstGeom>
          <a:noFill/>
        </p:spPr>
        <p:txBody>
          <a:bodyPr wrap="none" rtlCol="0">
            <a:spAutoFit/>
          </a:bodyPr>
          <a:lstStyle/>
          <a:p>
            <a:r>
              <a:rPr lang="en-US" dirty="0"/>
              <a:t>Raw </a:t>
            </a:r>
            <a:r>
              <a:rPr lang="en-US" altLang="zh-CN" i="1" dirty="0"/>
              <a:t>γ</a:t>
            </a:r>
            <a:r>
              <a:rPr lang="en-US" altLang="zh-CN" dirty="0"/>
              <a:t>-ray spectrum (hG0+hG1)</a:t>
            </a:r>
            <a:endParaRPr lang="en-US" dirty="0"/>
          </a:p>
        </p:txBody>
      </p:sp>
      <p:sp>
        <p:nvSpPr>
          <p:cNvPr id="12" name="TextBox 11">
            <a:extLst>
              <a:ext uri="{FF2B5EF4-FFF2-40B4-BE49-F238E27FC236}">
                <a16:creationId xmlns:a16="http://schemas.microsoft.com/office/drawing/2014/main" id="{6688BE95-2135-4B31-BFC0-B2808A415930}"/>
              </a:ext>
            </a:extLst>
          </p:cNvPr>
          <p:cNvSpPr txBox="1"/>
          <p:nvPr/>
        </p:nvSpPr>
        <p:spPr>
          <a:xfrm>
            <a:off x="429262" y="4006518"/>
            <a:ext cx="788999" cy="1661993"/>
          </a:xfrm>
          <a:prstGeom prst="rect">
            <a:avLst/>
          </a:prstGeom>
          <a:noFill/>
        </p:spPr>
        <p:txBody>
          <a:bodyPr wrap="none" rtlCol="0">
            <a:spAutoFit/>
          </a:bodyPr>
          <a:lstStyle/>
          <a:p>
            <a:r>
              <a:rPr lang="en-US" dirty="0"/>
              <a:t>Raw</a:t>
            </a:r>
          </a:p>
          <a:p>
            <a:endParaRPr lang="en-US" dirty="0">
              <a:solidFill>
                <a:srgbClr val="FF0000"/>
              </a:solidFill>
            </a:endParaRPr>
          </a:p>
          <a:p>
            <a:endParaRPr lang="en-US" sz="1600" dirty="0">
              <a:solidFill>
                <a:srgbClr val="FF0000"/>
              </a:solidFill>
            </a:endParaRPr>
          </a:p>
          <a:p>
            <a:r>
              <a:rPr lang="en-US" dirty="0">
                <a:solidFill>
                  <a:srgbClr val="FF0000"/>
                </a:solidFill>
              </a:rPr>
              <a:t>Mul&gt;1</a:t>
            </a:r>
          </a:p>
          <a:p>
            <a:endParaRPr lang="en-US" sz="1200" dirty="0">
              <a:solidFill>
                <a:srgbClr val="FF0000"/>
              </a:solidFill>
            </a:endParaRPr>
          </a:p>
          <a:p>
            <a:r>
              <a:rPr lang="en-US" dirty="0">
                <a:solidFill>
                  <a:srgbClr val="0000FF"/>
                </a:solidFill>
              </a:rPr>
              <a:t>Mul&gt;2</a:t>
            </a:r>
          </a:p>
        </p:txBody>
      </p:sp>
      <p:sp>
        <p:nvSpPr>
          <p:cNvPr id="13" name="TextBox 12">
            <a:extLst>
              <a:ext uri="{FF2B5EF4-FFF2-40B4-BE49-F238E27FC236}">
                <a16:creationId xmlns:a16="http://schemas.microsoft.com/office/drawing/2014/main" id="{BB87573A-CAC0-4D2A-9461-E8FA5EE1D3FF}"/>
              </a:ext>
            </a:extLst>
          </p:cNvPr>
          <p:cNvSpPr txBox="1"/>
          <p:nvPr/>
        </p:nvSpPr>
        <p:spPr>
          <a:xfrm>
            <a:off x="4954762" y="1332023"/>
            <a:ext cx="535723" cy="646331"/>
          </a:xfrm>
          <a:prstGeom prst="rect">
            <a:avLst/>
          </a:prstGeom>
          <a:noFill/>
        </p:spPr>
        <p:txBody>
          <a:bodyPr wrap="none" rtlCol="0">
            <a:spAutoFit/>
          </a:bodyPr>
          <a:lstStyle/>
          <a:p>
            <a:pPr algn="ctr"/>
            <a:r>
              <a:rPr lang="en-US" dirty="0"/>
              <a:t>426</a:t>
            </a:r>
          </a:p>
          <a:p>
            <a:pPr algn="ctr"/>
            <a:r>
              <a:rPr lang="en-US" baseline="30000" dirty="0"/>
              <a:t>24</a:t>
            </a:r>
            <a:r>
              <a:rPr lang="en-US" dirty="0"/>
              <a:t>Al</a:t>
            </a:r>
          </a:p>
        </p:txBody>
      </p:sp>
      <p:sp>
        <p:nvSpPr>
          <p:cNvPr id="11" name="TextBox 10">
            <a:extLst>
              <a:ext uri="{FF2B5EF4-FFF2-40B4-BE49-F238E27FC236}">
                <a16:creationId xmlns:a16="http://schemas.microsoft.com/office/drawing/2014/main" id="{4D96A04E-67B6-4F1C-8729-C613B7359475}"/>
              </a:ext>
            </a:extLst>
          </p:cNvPr>
          <p:cNvSpPr txBox="1"/>
          <p:nvPr/>
        </p:nvSpPr>
        <p:spPr>
          <a:xfrm>
            <a:off x="8280953" y="5636542"/>
            <a:ext cx="800284" cy="307777"/>
          </a:xfrm>
          <a:prstGeom prst="rect">
            <a:avLst/>
          </a:prstGeom>
          <a:noFill/>
        </p:spPr>
        <p:txBody>
          <a:bodyPr wrap="none" rtlCol="0">
            <a:spAutoFit/>
          </a:bodyPr>
          <a:lstStyle/>
          <a:p>
            <a:r>
              <a:rPr lang="en-US" sz="1400" dirty="0" err="1">
                <a:solidFill>
                  <a:srgbClr val="FF0000"/>
                </a:solidFill>
              </a:rPr>
              <a:t>Rebin</a:t>
            </a:r>
            <a:r>
              <a:rPr lang="en-US" sz="1400" dirty="0">
                <a:solidFill>
                  <a:srgbClr val="FF0000"/>
                </a:solidFill>
              </a:rPr>
              <a:t>(2)</a:t>
            </a:r>
          </a:p>
        </p:txBody>
      </p:sp>
      <p:sp>
        <p:nvSpPr>
          <p:cNvPr id="14" name="TextBox 13">
            <a:extLst>
              <a:ext uri="{FF2B5EF4-FFF2-40B4-BE49-F238E27FC236}">
                <a16:creationId xmlns:a16="http://schemas.microsoft.com/office/drawing/2014/main" id="{1F622109-97C6-4772-9CF2-B3273368AFDA}"/>
              </a:ext>
            </a:extLst>
          </p:cNvPr>
          <p:cNvSpPr txBox="1"/>
          <p:nvPr/>
        </p:nvSpPr>
        <p:spPr>
          <a:xfrm>
            <a:off x="8280953" y="6123862"/>
            <a:ext cx="800284" cy="307777"/>
          </a:xfrm>
          <a:prstGeom prst="rect">
            <a:avLst/>
          </a:prstGeom>
          <a:noFill/>
        </p:spPr>
        <p:txBody>
          <a:bodyPr wrap="none" rtlCol="0">
            <a:spAutoFit/>
          </a:bodyPr>
          <a:lstStyle/>
          <a:p>
            <a:r>
              <a:rPr lang="en-US" sz="1400" dirty="0" err="1">
                <a:solidFill>
                  <a:srgbClr val="0000FF"/>
                </a:solidFill>
              </a:rPr>
              <a:t>Rebin</a:t>
            </a:r>
            <a:r>
              <a:rPr lang="en-US" sz="1400" dirty="0">
                <a:solidFill>
                  <a:srgbClr val="0000FF"/>
                </a:solidFill>
              </a:rPr>
              <a:t>(2)</a:t>
            </a:r>
          </a:p>
        </p:txBody>
      </p:sp>
    </p:spTree>
    <p:extLst>
      <p:ext uri="{BB962C8B-B14F-4D97-AF65-F5344CB8AC3E}">
        <p14:creationId xmlns:p14="http://schemas.microsoft.com/office/powerpoint/2010/main" val="1848635238"/>
      </p:ext>
    </p:extLst>
  </p:cSld>
  <p:clrMapOvr>
    <a:masterClrMapping/>
  </p:clrMapOvr>
</p:sld>
</file>

<file path=ppt/slides/slide5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 name="Picture 18">
            <a:extLst>
              <a:ext uri="{FF2B5EF4-FFF2-40B4-BE49-F238E27FC236}">
                <a16:creationId xmlns:a16="http://schemas.microsoft.com/office/drawing/2014/main" id="{F5D8178B-FE55-42CE-A90D-280B5DF0CCC4}"/>
              </a:ext>
            </a:extLst>
          </p:cNvPr>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0"/>
            <a:ext cx="9144000" cy="3453605"/>
          </a:xfrm>
          <a:prstGeom prst="rect">
            <a:avLst/>
          </a:prstGeom>
        </p:spPr>
      </p:pic>
      <p:sp>
        <p:nvSpPr>
          <p:cNvPr id="14" name="TextBox 13">
            <a:extLst>
              <a:ext uri="{FF2B5EF4-FFF2-40B4-BE49-F238E27FC236}">
                <a16:creationId xmlns:a16="http://schemas.microsoft.com/office/drawing/2014/main" id="{765EDC69-6687-49B0-9D14-998DAC0C38EE}"/>
              </a:ext>
            </a:extLst>
          </p:cNvPr>
          <p:cNvSpPr txBox="1"/>
          <p:nvPr/>
        </p:nvSpPr>
        <p:spPr>
          <a:xfrm>
            <a:off x="361098" y="143133"/>
            <a:ext cx="598241" cy="646331"/>
          </a:xfrm>
          <a:prstGeom prst="rect">
            <a:avLst/>
          </a:prstGeom>
          <a:noFill/>
        </p:spPr>
        <p:txBody>
          <a:bodyPr wrap="none" rtlCol="0">
            <a:spAutoFit/>
          </a:bodyPr>
          <a:lstStyle/>
          <a:p>
            <a:pPr algn="ctr"/>
            <a:r>
              <a:rPr lang="en-US" dirty="0"/>
              <a:t>609</a:t>
            </a:r>
          </a:p>
          <a:p>
            <a:pPr algn="ctr"/>
            <a:r>
              <a:rPr lang="en-US" baseline="30000" dirty="0"/>
              <a:t>214</a:t>
            </a:r>
            <a:r>
              <a:rPr lang="en-US" altLang="zh-CN" dirty="0"/>
              <a:t>Bi</a:t>
            </a:r>
            <a:endParaRPr lang="en-US" dirty="0"/>
          </a:p>
        </p:txBody>
      </p:sp>
      <p:sp>
        <p:nvSpPr>
          <p:cNvPr id="15" name="TextBox 14">
            <a:extLst>
              <a:ext uri="{FF2B5EF4-FFF2-40B4-BE49-F238E27FC236}">
                <a16:creationId xmlns:a16="http://schemas.microsoft.com/office/drawing/2014/main" id="{869E8E05-6B5B-4551-969D-6DE805D36647}"/>
              </a:ext>
            </a:extLst>
          </p:cNvPr>
          <p:cNvSpPr txBox="1"/>
          <p:nvPr/>
        </p:nvSpPr>
        <p:spPr>
          <a:xfrm>
            <a:off x="6728425" y="901728"/>
            <a:ext cx="651140" cy="646331"/>
          </a:xfrm>
          <a:prstGeom prst="rect">
            <a:avLst/>
          </a:prstGeom>
          <a:noFill/>
        </p:spPr>
        <p:txBody>
          <a:bodyPr wrap="none" rtlCol="0">
            <a:spAutoFit/>
          </a:bodyPr>
          <a:lstStyle/>
          <a:p>
            <a:pPr algn="ctr"/>
            <a:r>
              <a:rPr lang="en-US" dirty="0"/>
              <a:t>911</a:t>
            </a:r>
          </a:p>
          <a:p>
            <a:pPr algn="ctr"/>
            <a:r>
              <a:rPr lang="en-US" baseline="30000" dirty="0"/>
              <a:t>228</a:t>
            </a:r>
            <a:r>
              <a:rPr lang="en-US" altLang="zh-CN" dirty="0"/>
              <a:t>Ac</a:t>
            </a:r>
            <a:endParaRPr lang="en-US" dirty="0"/>
          </a:p>
        </p:txBody>
      </p:sp>
      <p:sp>
        <p:nvSpPr>
          <p:cNvPr id="16" name="TextBox 15">
            <a:extLst>
              <a:ext uri="{FF2B5EF4-FFF2-40B4-BE49-F238E27FC236}">
                <a16:creationId xmlns:a16="http://schemas.microsoft.com/office/drawing/2014/main" id="{D33E8DA5-E4AF-4BBF-AED9-060C8DBAF066}"/>
              </a:ext>
            </a:extLst>
          </p:cNvPr>
          <p:cNvSpPr txBox="1"/>
          <p:nvPr/>
        </p:nvSpPr>
        <p:spPr>
          <a:xfrm>
            <a:off x="7955383" y="832453"/>
            <a:ext cx="651139" cy="923330"/>
          </a:xfrm>
          <a:prstGeom prst="rect">
            <a:avLst/>
          </a:prstGeom>
          <a:noFill/>
        </p:spPr>
        <p:txBody>
          <a:bodyPr wrap="none" rtlCol="0">
            <a:spAutoFit/>
          </a:bodyPr>
          <a:lstStyle/>
          <a:p>
            <a:pPr algn="ctr"/>
            <a:r>
              <a:rPr lang="en-US" dirty="0"/>
              <a:t>965</a:t>
            </a:r>
          </a:p>
          <a:p>
            <a:pPr algn="ctr"/>
            <a:r>
              <a:rPr lang="en-US" dirty="0"/>
              <a:t>969</a:t>
            </a:r>
          </a:p>
          <a:p>
            <a:pPr algn="ctr"/>
            <a:r>
              <a:rPr lang="en-US" baseline="30000" dirty="0"/>
              <a:t>228</a:t>
            </a:r>
            <a:r>
              <a:rPr lang="en-US" altLang="zh-CN" dirty="0"/>
              <a:t>Ac</a:t>
            </a:r>
            <a:endParaRPr lang="en-US" dirty="0"/>
          </a:p>
        </p:txBody>
      </p:sp>
      <p:sp>
        <p:nvSpPr>
          <p:cNvPr id="17" name="TextBox 16">
            <a:extLst>
              <a:ext uri="{FF2B5EF4-FFF2-40B4-BE49-F238E27FC236}">
                <a16:creationId xmlns:a16="http://schemas.microsoft.com/office/drawing/2014/main" id="{05759A5D-AD20-4C72-8258-0938634A0ACC}"/>
              </a:ext>
            </a:extLst>
          </p:cNvPr>
          <p:cNvSpPr txBox="1"/>
          <p:nvPr/>
        </p:nvSpPr>
        <p:spPr>
          <a:xfrm>
            <a:off x="7596059" y="1660524"/>
            <a:ext cx="535724" cy="646331"/>
          </a:xfrm>
          <a:prstGeom prst="rect">
            <a:avLst/>
          </a:prstGeom>
          <a:noFill/>
        </p:spPr>
        <p:txBody>
          <a:bodyPr wrap="none" rtlCol="0">
            <a:spAutoFit/>
          </a:bodyPr>
          <a:lstStyle/>
          <a:p>
            <a:pPr algn="ctr"/>
            <a:r>
              <a:rPr lang="en-US" dirty="0">
                <a:solidFill>
                  <a:srgbClr val="0000FF"/>
                </a:solidFill>
              </a:rPr>
              <a:t>945</a:t>
            </a:r>
          </a:p>
          <a:p>
            <a:pPr algn="ctr"/>
            <a:r>
              <a:rPr lang="en-US" baseline="30000" dirty="0">
                <a:solidFill>
                  <a:srgbClr val="0000FF"/>
                </a:solidFill>
              </a:rPr>
              <a:t>25</a:t>
            </a:r>
            <a:r>
              <a:rPr lang="en-US" dirty="0">
                <a:solidFill>
                  <a:srgbClr val="0000FF"/>
                </a:solidFill>
              </a:rPr>
              <a:t>Al</a:t>
            </a:r>
          </a:p>
        </p:txBody>
      </p:sp>
      <p:sp>
        <p:nvSpPr>
          <p:cNvPr id="21" name="TextBox 20">
            <a:extLst>
              <a:ext uri="{FF2B5EF4-FFF2-40B4-BE49-F238E27FC236}">
                <a16:creationId xmlns:a16="http://schemas.microsoft.com/office/drawing/2014/main" id="{2824C8F1-7A92-40B5-8F68-5FC09EBE7309}"/>
              </a:ext>
            </a:extLst>
          </p:cNvPr>
          <p:cNvSpPr txBox="1"/>
          <p:nvPr/>
        </p:nvSpPr>
        <p:spPr>
          <a:xfrm>
            <a:off x="5043054" y="1537167"/>
            <a:ext cx="535724" cy="646331"/>
          </a:xfrm>
          <a:prstGeom prst="rect">
            <a:avLst/>
          </a:prstGeom>
          <a:noFill/>
        </p:spPr>
        <p:txBody>
          <a:bodyPr wrap="none" rtlCol="0">
            <a:spAutoFit/>
          </a:bodyPr>
          <a:lstStyle/>
          <a:p>
            <a:pPr algn="ctr"/>
            <a:r>
              <a:rPr lang="en-US" dirty="0">
                <a:solidFill>
                  <a:srgbClr val="7030A0"/>
                </a:solidFill>
              </a:rPr>
              <a:t>829</a:t>
            </a:r>
          </a:p>
          <a:p>
            <a:pPr algn="ctr"/>
            <a:r>
              <a:rPr lang="en-US" baseline="30000" dirty="0">
                <a:solidFill>
                  <a:srgbClr val="7030A0"/>
                </a:solidFill>
              </a:rPr>
              <a:t>26</a:t>
            </a:r>
            <a:r>
              <a:rPr lang="en-US" dirty="0">
                <a:solidFill>
                  <a:srgbClr val="7030A0"/>
                </a:solidFill>
              </a:rPr>
              <a:t>Al</a:t>
            </a:r>
          </a:p>
        </p:txBody>
      </p:sp>
      <p:sp>
        <p:nvSpPr>
          <p:cNvPr id="18" name="TextBox 17">
            <a:extLst>
              <a:ext uri="{FF2B5EF4-FFF2-40B4-BE49-F238E27FC236}">
                <a16:creationId xmlns:a16="http://schemas.microsoft.com/office/drawing/2014/main" id="{1928D235-A505-469A-AA72-B63FD7AEF41E}"/>
              </a:ext>
            </a:extLst>
          </p:cNvPr>
          <p:cNvSpPr txBox="1"/>
          <p:nvPr/>
        </p:nvSpPr>
        <p:spPr>
          <a:xfrm>
            <a:off x="1415236" y="1337360"/>
            <a:ext cx="598241" cy="646331"/>
          </a:xfrm>
          <a:prstGeom prst="rect">
            <a:avLst/>
          </a:prstGeom>
          <a:noFill/>
        </p:spPr>
        <p:txBody>
          <a:bodyPr wrap="none" rtlCol="0">
            <a:spAutoFit/>
          </a:bodyPr>
          <a:lstStyle/>
          <a:p>
            <a:pPr algn="ctr"/>
            <a:r>
              <a:rPr lang="en-US" dirty="0"/>
              <a:t>665</a:t>
            </a:r>
          </a:p>
          <a:p>
            <a:pPr algn="ctr"/>
            <a:r>
              <a:rPr lang="en-US" baseline="30000" dirty="0"/>
              <a:t>214</a:t>
            </a:r>
            <a:r>
              <a:rPr lang="en-US" altLang="zh-CN" dirty="0"/>
              <a:t>Bi</a:t>
            </a:r>
            <a:endParaRPr lang="en-US" dirty="0"/>
          </a:p>
        </p:txBody>
      </p:sp>
      <p:sp>
        <p:nvSpPr>
          <p:cNvPr id="22" name="TextBox 21">
            <a:extLst>
              <a:ext uri="{FF2B5EF4-FFF2-40B4-BE49-F238E27FC236}">
                <a16:creationId xmlns:a16="http://schemas.microsoft.com/office/drawing/2014/main" id="{64C3070A-1618-4519-A74A-E86FC9CC1A8A}"/>
              </a:ext>
            </a:extLst>
          </p:cNvPr>
          <p:cNvSpPr txBox="1"/>
          <p:nvPr/>
        </p:nvSpPr>
        <p:spPr>
          <a:xfrm>
            <a:off x="2726986" y="1337360"/>
            <a:ext cx="598241" cy="646331"/>
          </a:xfrm>
          <a:prstGeom prst="rect">
            <a:avLst/>
          </a:prstGeom>
          <a:noFill/>
        </p:spPr>
        <p:txBody>
          <a:bodyPr wrap="none" rtlCol="0">
            <a:spAutoFit/>
          </a:bodyPr>
          <a:lstStyle/>
          <a:p>
            <a:pPr algn="ctr"/>
            <a:r>
              <a:rPr lang="en-US" dirty="0"/>
              <a:t>727</a:t>
            </a:r>
          </a:p>
          <a:p>
            <a:pPr algn="ctr"/>
            <a:r>
              <a:rPr lang="en-US" baseline="30000" dirty="0"/>
              <a:t>212</a:t>
            </a:r>
            <a:r>
              <a:rPr lang="en-US" altLang="zh-CN" dirty="0"/>
              <a:t>Bi</a:t>
            </a:r>
            <a:endParaRPr lang="en-US" dirty="0"/>
          </a:p>
        </p:txBody>
      </p:sp>
      <p:sp>
        <p:nvSpPr>
          <p:cNvPr id="23" name="TextBox 22">
            <a:extLst>
              <a:ext uri="{FF2B5EF4-FFF2-40B4-BE49-F238E27FC236}">
                <a16:creationId xmlns:a16="http://schemas.microsoft.com/office/drawing/2014/main" id="{B7DEFE96-1035-44AA-A35E-CF944D40D5A1}"/>
              </a:ext>
            </a:extLst>
          </p:cNvPr>
          <p:cNvSpPr txBox="1"/>
          <p:nvPr/>
        </p:nvSpPr>
        <p:spPr>
          <a:xfrm>
            <a:off x="3678571" y="1287641"/>
            <a:ext cx="598241" cy="646331"/>
          </a:xfrm>
          <a:prstGeom prst="rect">
            <a:avLst/>
          </a:prstGeom>
          <a:noFill/>
        </p:spPr>
        <p:txBody>
          <a:bodyPr wrap="none" rtlCol="0">
            <a:spAutoFit/>
          </a:bodyPr>
          <a:lstStyle/>
          <a:p>
            <a:pPr algn="ctr"/>
            <a:r>
              <a:rPr lang="en-US" dirty="0"/>
              <a:t>768</a:t>
            </a:r>
          </a:p>
          <a:p>
            <a:pPr algn="ctr"/>
            <a:r>
              <a:rPr lang="en-US" baseline="30000" dirty="0"/>
              <a:t>214</a:t>
            </a:r>
            <a:r>
              <a:rPr lang="en-US" altLang="zh-CN" dirty="0"/>
              <a:t>Bi</a:t>
            </a:r>
            <a:endParaRPr lang="en-US" dirty="0"/>
          </a:p>
        </p:txBody>
      </p:sp>
      <p:sp>
        <p:nvSpPr>
          <p:cNvPr id="24" name="TextBox 23">
            <a:extLst>
              <a:ext uri="{FF2B5EF4-FFF2-40B4-BE49-F238E27FC236}">
                <a16:creationId xmlns:a16="http://schemas.microsoft.com/office/drawing/2014/main" id="{C06769FF-9024-42B8-8F5E-DEAF75CEE018}"/>
              </a:ext>
            </a:extLst>
          </p:cNvPr>
          <p:cNvSpPr txBox="1"/>
          <p:nvPr/>
        </p:nvSpPr>
        <p:spPr>
          <a:xfrm>
            <a:off x="4304586" y="1454793"/>
            <a:ext cx="651140" cy="646331"/>
          </a:xfrm>
          <a:prstGeom prst="rect">
            <a:avLst/>
          </a:prstGeom>
          <a:noFill/>
        </p:spPr>
        <p:txBody>
          <a:bodyPr wrap="none" rtlCol="0">
            <a:spAutoFit/>
          </a:bodyPr>
          <a:lstStyle/>
          <a:p>
            <a:pPr algn="ctr"/>
            <a:r>
              <a:rPr lang="en-US" dirty="0"/>
              <a:t>795</a:t>
            </a:r>
          </a:p>
          <a:p>
            <a:pPr algn="ctr"/>
            <a:r>
              <a:rPr lang="en-US" baseline="30000" dirty="0"/>
              <a:t>228</a:t>
            </a:r>
            <a:r>
              <a:rPr lang="en-US" altLang="zh-CN" dirty="0"/>
              <a:t>Ac</a:t>
            </a:r>
            <a:endParaRPr lang="en-US" dirty="0"/>
          </a:p>
        </p:txBody>
      </p:sp>
      <p:sp>
        <p:nvSpPr>
          <p:cNvPr id="25" name="TextBox 24">
            <a:extLst>
              <a:ext uri="{FF2B5EF4-FFF2-40B4-BE49-F238E27FC236}">
                <a16:creationId xmlns:a16="http://schemas.microsoft.com/office/drawing/2014/main" id="{3CD4E8E3-05C6-4CCA-B535-3C13944E645B}"/>
              </a:ext>
            </a:extLst>
          </p:cNvPr>
          <p:cNvSpPr txBox="1"/>
          <p:nvPr/>
        </p:nvSpPr>
        <p:spPr>
          <a:xfrm>
            <a:off x="5743269" y="1537166"/>
            <a:ext cx="585417" cy="646331"/>
          </a:xfrm>
          <a:prstGeom prst="rect">
            <a:avLst/>
          </a:prstGeom>
          <a:noFill/>
        </p:spPr>
        <p:txBody>
          <a:bodyPr wrap="none" rtlCol="0">
            <a:spAutoFit/>
          </a:bodyPr>
          <a:lstStyle/>
          <a:p>
            <a:pPr algn="ctr"/>
            <a:r>
              <a:rPr lang="en-US" dirty="0"/>
              <a:t>861</a:t>
            </a:r>
          </a:p>
          <a:p>
            <a:pPr algn="ctr"/>
            <a:r>
              <a:rPr lang="en-US" baseline="30000" dirty="0"/>
              <a:t>208</a:t>
            </a:r>
            <a:r>
              <a:rPr lang="en-US" dirty="0"/>
              <a:t>Tl</a:t>
            </a:r>
          </a:p>
        </p:txBody>
      </p:sp>
      <p:sp>
        <p:nvSpPr>
          <p:cNvPr id="26" name="TextBox 25">
            <a:extLst>
              <a:ext uri="{FF2B5EF4-FFF2-40B4-BE49-F238E27FC236}">
                <a16:creationId xmlns:a16="http://schemas.microsoft.com/office/drawing/2014/main" id="{37DAC975-9B65-406A-93BE-354F6606A650}"/>
              </a:ext>
            </a:extLst>
          </p:cNvPr>
          <p:cNvSpPr txBox="1"/>
          <p:nvPr/>
        </p:nvSpPr>
        <p:spPr>
          <a:xfrm>
            <a:off x="7174217" y="1660525"/>
            <a:ext cx="598241" cy="646331"/>
          </a:xfrm>
          <a:prstGeom prst="rect">
            <a:avLst/>
          </a:prstGeom>
          <a:noFill/>
        </p:spPr>
        <p:txBody>
          <a:bodyPr wrap="none" rtlCol="0">
            <a:spAutoFit/>
          </a:bodyPr>
          <a:lstStyle/>
          <a:p>
            <a:pPr algn="ctr"/>
            <a:r>
              <a:rPr lang="en-US" dirty="0"/>
              <a:t>934</a:t>
            </a:r>
          </a:p>
          <a:p>
            <a:pPr algn="ctr"/>
            <a:r>
              <a:rPr lang="en-US" baseline="30000" dirty="0"/>
              <a:t>214</a:t>
            </a:r>
            <a:r>
              <a:rPr lang="en-US" altLang="zh-CN" dirty="0"/>
              <a:t>Bi</a:t>
            </a:r>
            <a:endParaRPr lang="en-US" dirty="0">
              <a:solidFill>
                <a:srgbClr val="0000FF"/>
              </a:solidFill>
            </a:endParaRPr>
          </a:p>
        </p:txBody>
      </p:sp>
      <p:sp>
        <p:nvSpPr>
          <p:cNvPr id="27" name="TextBox 26">
            <a:extLst>
              <a:ext uri="{FF2B5EF4-FFF2-40B4-BE49-F238E27FC236}">
                <a16:creationId xmlns:a16="http://schemas.microsoft.com/office/drawing/2014/main" id="{090D2A3A-B243-4491-87B7-5450B55777D7}"/>
              </a:ext>
            </a:extLst>
          </p:cNvPr>
          <p:cNvSpPr txBox="1"/>
          <p:nvPr/>
        </p:nvSpPr>
        <p:spPr>
          <a:xfrm>
            <a:off x="8481204" y="1860331"/>
            <a:ext cx="535724" cy="646331"/>
          </a:xfrm>
          <a:prstGeom prst="rect">
            <a:avLst/>
          </a:prstGeom>
          <a:noFill/>
        </p:spPr>
        <p:txBody>
          <a:bodyPr wrap="none" rtlCol="0">
            <a:spAutoFit/>
          </a:bodyPr>
          <a:lstStyle/>
          <a:p>
            <a:pPr algn="ctr"/>
            <a:r>
              <a:rPr lang="en-US" dirty="0">
                <a:solidFill>
                  <a:srgbClr val="00B050"/>
                </a:solidFill>
              </a:rPr>
              <a:t>988</a:t>
            </a:r>
          </a:p>
          <a:p>
            <a:pPr algn="ctr"/>
            <a:r>
              <a:rPr lang="en-US" baseline="30000" dirty="0">
                <a:solidFill>
                  <a:srgbClr val="00B050"/>
                </a:solidFill>
              </a:rPr>
              <a:t>26</a:t>
            </a:r>
            <a:r>
              <a:rPr lang="en-US" altLang="zh-CN" dirty="0">
                <a:solidFill>
                  <a:srgbClr val="00B050"/>
                </a:solidFill>
              </a:rPr>
              <a:t>Si</a:t>
            </a:r>
            <a:endParaRPr lang="en-US" dirty="0">
              <a:solidFill>
                <a:srgbClr val="00B050"/>
              </a:solidFill>
            </a:endParaRPr>
          </a:p>
        </p:txBody>
      </p:sp>
      <p:pic>
        <p:nvPicPr>
          <p:cNvPr id="28" name="Picture 27">
            <a:extLst>
              <a:ext uri="{FF2B5EF4-FFF2-40B4-BE49-F238E27FC236}">
                <a16:creationId xmlns:a16="http://schemas.microsoft.com/office/drawing/2014/main" id="{D9995D43-13B7-49A5-BF76-B66665F0939F}"/>
              </a:ext>
            </a:extLst>
          </p:cNvPr>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0" y="3404898"/>
            <a:ext cx="9144000" cy="3453102"/>
          </a:xfrm>
          <a:prstGeom prst="rect">
            <a:avLst/>
          </a:prstGeom>
        </p:spPr>
      </p:pic>
    </p:spTree>
    <p:extLst>
      <p:ext uri="{BB962C8B-B14F-4D97-AF65-F5344CB8AC3E}">
        <p14:creationId xmlns:p14="http://schemas.microsoft.com/office/powerpoint/2010/main" val="1512996137"/>
      </p:ext>
    </p:extLst>
  </p:cSld>
  <p:clrMapOvr>
    <a:masterClrMapping/>
  </p:clrMapOvr>
</p:sld>
</file>

<file path=ppt/slides/slide5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Picture 9">
            <a:extLst>
              <a:ext uri="{FF2B5EF4-FFF2-40B4-BE49-F238E27FC236}">
                <a16:creationId xmlns:a16="http://schemas.microsoft.com/office/drawing/2014/main" id="{2B98366E-D380-43AF-A738-483D28474F5B}"/>
              </a:ext>
            </a:extLst>
          </p:cNvPr>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0" y="3404898"/>
            <a:ext cx="9144000" cy="3453102"/>
          </a:xfrm>
          <a:prstGeom prst="rect">
            <a:avLst/>
          </a:prstGeom>
        </p:spPr>
      </p:pic>
      <p:pic>
        <p:nvPicPr>
          <p:cNvPr id="11" name="Picture 10">
            <a:extLst>
              <a:ext uri="{FF2B5EF4-FFF2-40B4-BE49-F238E27FC236}">
                <a16:creationId xmlns:a16="http://schemas.microsoft.com/office/drawing/2014/main" id="{13635312-072A-43F9-BB52-862DA404644F}"/>
              </a:ext>
            </a:extLst>
          </p:cNvPr>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0"/>
            <a:ext cx="9144000" cy="3458116"/>
          </a:xfrm>
          <a:prstGeom prst="rect">
            <a:avLst/>
          </a:prstGeom>
        </p:spPr>
      </p:pic>
      <p:sp>
        <p:nvSpPr>
          <p:cNvPr id="12" name="TextBox 11">
            <a:extLst>
              <a:ext uri="{FF2B5EF4-FFF2-40B4-BE49-F238E27FC236}">
                <a16:creationId xmlns:a16="http://schemas.microsoft.com/office/drawing/2014/main" id="{7F57F121-3288-45E4-A2D7-EE216411988F}"/>
              </a:ext>
            </a:extLst>
          </p:cNvPr>
          <p:cNvSpPr txBox="1"/>
          <p:nvPr/>
        </p:nvSpPr>
        <p:spPr>
          <a:xfrm>
            <a:off x="2079519" y="735055"/>
            <a:ext cx="652744" cy="646331"/>
          </a:xfrm>
          <a:prstGeom prst="rect">
            <a:avLst/>
          </a:prstGeom>
          <a:noFill/>
        </p:spPr>
        <p:txBody>
          <a:bodyPr wrap="none" rtlCol="0">
            <a:spAutoFit/>
          </a:bodyPr>
          <a:lstStyle/>
          <a:p>
            <a:pPr algn="ctr"/>
            <a:r>
              <a:rPr lang="en-US" dirty="0"/>
              <a:t>1120</a:t>
            </a:r>
          </a:p>
          <a:p>
            <a:pPr algn="ctr"/>
            <a:r>
              <a:rPr lang="en-US" baseline="30000" dirty="0"/>
              <a:t>214</a:t>
            </a:r>
            <a:r>
              <a:rPr lang="en-US" altLang="zh-CN" dirty="0"/>
              <a:t>Bi</a:t>
            </a:r>
            <a:endParaRPr lang="en-US" dirty="0"/>
          </a:p>
        </p:txBody>
      </p:sp>
      <p:sp>
        <p:nvSpPr>
          <p:cNvPr id="13" name="TextBox 12">
            <a:extLst>
              <a:ext uri="{FF2B5EF4-FFF2-40B4-BE49-F238E27FC236}">
                <a16:creationId xmlns:a16="http://schemas.microsoft.com/office/drawing/2014/main" id="{F2477514-885D-4FA3-9EF0-FD2E99BF2830}"/>
              </a:ext>
            </a:extLst>
          </p:cNvPr>
          <p:cNvSpPr txBox="1"/>
          <p:nvPr/>
        </p:nvSpPr>
        <p:spPr>
          <a:xfrm>
            <a:off x="4159038" y="1058220"/>
            <a:ext cx="652744" cy="646331"/>
          </a:xfrm>
          <a:prstGeom prst="rect">
            <a:avLst/>
          </a:prstGeom>
          <a:noFill/>
        </p:spPr>
        <p:txBody>
          <a:bodyPr wrap="none" rtlCol="0">
            <a:spAutoFit/>
          </a:bodyPr>
          <a:lstStyle/>
          <a:p>
            <a:pPr algn="ctr"/>
            <a:r>
              <a:rPr lang="en-US" dirty="0"/>
              <a:t>1238</a:t>
            </a:r>
          </a:p>
          <a:p>
            <a:pPr algn="ctr"/>
            <a:r>
              <a:rPr lang="en-US" baseline="30000" dirty="0"/>
              <a:t>214</a:t>
            </a:r>
            <a:r>
              <a:rPr lang="en-US" altLang="zh-CN" dirty="0"/>
              <a:t>Bi</a:t>
            </a:r>
            <a:endParaRPr lang="en-US" dirty="0"/>
          </a:p>
        </p:txBody>
      </p:sp>
      <p:sp>
        <p:nvSpPr>
          <p:cNvPr id="14" name="TextBox 13">
            <a:extLst>
              <a:ext uri="{FF2B5EF4-FFF2-40B4-BE49-F238E27FC236}">
                <a16:creationId xmlns:a16="http://schemas.microsoft.com/office/drawing/2014/main" id="{11208C44-2D35-48FC-B34E-E2C49A41D2F7}"/>
              </a:ext>
            </a:extLst>
          </p:cNvPr>
          <p:cNvSpPr txBox="1"/>
          <p:nvPr/>
        </p:nvSpPr>
        <p:spPr>
          <a:xfrm>
            <a:off x="6233549" y="48711"/>
            <a:ext cx="892103" cy="861774"/>
          </a:xfrm>
          <a:prstGeom prst="rect">
            <a:avLst/>
          </a:prstGeom>
          <a:noFill/>
        </p:spPr>
        <p:txBody>
          <a:bodyPr wrap="square" rtlCol="0">
            <a:spAutoFit/>
          </a:bodyPr>
          <a:lstStyle/>
          <a:p>
            <a:pPr algn="ctr"/>
            <a:r>
              <a:rPr lang="en-US" dirty="0">
                <a:solidFill>
                  <a:srgbClr val="FF0000"/>
                </a:solidFill>
              </a:rPr>
              <a:t>1369</a:t>
            </a:r>
          </a:p>
          <a:p>
            <a:pPr algn="ctr"/>
            <a:r>
              <a:rPr lang="en-US" baseline="30000" dirty="0">
                <a:solidFill>
                  <a:srgbClr val="FF0000"/>
                </a:solidFill>
              </a:rPr>
              <a:t>24</a:t>
            </a:r>
            <a:r>
              <a:rPr lang="en-US" dirty="0">
                <a:solidFill>
                  <a:srgbClr val="FF0000"/>
                </a:solidFill>
              </a:rPr>
              <a:t>Mg</a:t>
            </a:r>
          </a:p>
          <a:p>
            <a:pPr algn="ctr"/>
            <a:r>
              <a:rPr lang="en-US" sz="1400" i="1" dirty="0">
                <a:solidFill>
                  <a:srgbClr val="FF0000"/>
                </a:solidFill>
              </a:rPr>
              <a:t>205370</a:t>
            </a:r>
            <a:endParaRPr lang="en-US" i="1" dirty="0">
              <a:solidFill>
                <a:srgbClr val="FF0000"/>
              </a:solidFill>
            </a:endParaRPr>
          </a:p>
        </p:txBody>
      </p:sp>
      <p:sp>
        <p:nvSpPr>
          <p:cNvPr id="15" name="TextBox 14">
            <a:extLst>
              <a:ext uri="{FF2B5EF4-FFF2-40B4-BE49-F238E27FC236}">
                <a16:creationId xmlns:a16="http://schemas.microsoft.com/office/drawing/2014/main" id="{61B16D00-4396-472B-BFB2-1396127202E9}"/>
              </a:ext>
            </a:extLst>
          </p:cNvPr>
          <p:cNvSpPr txBox="1"/>
          <p:nvPr/>
        </p:nvSpPr>
        <p:spPr>
          <a:xfrm>
            <a:off x="7167217" y="768326"/>
            <a:ext cx="652743" cy="1477328"/>
          </a:xfrm>
          <a:prstGeom prst="rect">
            <a:avLst/>
          </a:prstGeom>
          <a:noFill/>
        </p:spPr>
        <p:txBody>
          <a:bodyPr wrap="none" rtlCol="0">
            <a:spAutoFit/>
          </a:bodyPr>
          <a:lstStyle/>
          <a:p>
            <a:pPr algn="ctr"/>
            <a:r>
              <a:rPr lang="en-US" dirty="0">
                <a:solidFill>
                  <a:srgbClr val="00B050"/>
                </a:solidFill>
              </a:rPr>
              <a:t>1401</a:t>
            </a:r>
          </a:p>
          <a:p>
            <a:pPr algn="ctr"/>
            <a:r>
              <a:rPr lang="en-US" baseline="30000" dirty="0">
                <a:solidFill>
                  <a:srgbClr val="00B050"/>
                </a:solidFill>
              </a:rPr>
              <a:t>26</a:t>
            </a:r>
            <a:r>
              <a:rPr lang="en-US" altLang="zh-CN" dirty="0">
                <a:solidFill>
                  <a:srgbClr val="00B050"/>
                </a:solidFill>
              </a:rPr>
              <a:t>Si</a:t>
            </a:r>
            <a:endParaRPr lang="en-US" dirty="0">
              <a:solidFill>
                <a:srgbClr val="00B050"/>
              </a:solidFill>
            </a:endParaRPr>
          </a:p>
          <a:p>
            <a:pPr algn="ctr"/>
            <a:r>
              <a:rPr lang="en-US" dirty="0"/>
              <a:t>1402</a:t>
            </a:r>
          </a:p>
          <a:p>
            <a:pPr algn="ctr"/>
            <a:r>
              <a:rPr lang="en-US" dirty="0"/>
              <a:t>1408</a:t>
            </a:r>
          </a:p>
          <a:p>
            <a:pPr algn="ctr"/>
            <a:r>
              <a:rPr lang="en-US" baseline="30000" dirty="0"/>
              <a:t>214</a:t>
            </a:r>
            <a:r>
              <a:rPr lang="en-US" altLang="zh-CN" dirty="0"/>
              <a:t>Bi</a:t>
            </a:r>
            <a:endParaRPr lang="en-US" dirty="0"/>
          </a:p>
        </p:txBody>
      </p:sp>
      <p:sp>
        <p:nvSpPr>
          <p:cNvPr id="16" name="TextBox 15">
            <a:extLst>
              <a:ext uri="{FF2B5EF4-FFF2-40B4-BE49-F238E27FC236}">
                <a16:creationId xmlns:a16="http://schemas.microsoft.com/office/drawing/2014/main" id="{8828D1FE-3EA5-4E6C-A1F2-CDB05B3D077E}"/>
              </a:ext>
            </a:extLst>
          </p:cNvPr>
          <p:cNvSpPr txBox="1"/>
          <p:nvPr/>
        </p:nvSpPr>
        <p:spPr>
          <a:xfrm>
            <a:off x="8200553" y="88724"/>
            <a:ext cx="652744" cy="646331"/>
          </a:xfrm>
          <a:prstGeom prst="rect">
            <a:avLst/>
          </a:prstGeom>
          <a:noFill/>
        </p:spPr>
        <p:txBody>
          <a:bodyPr wrap="none" rtlCol="0">
            <a:spAutoFit/>
          </a:bodyPr>
          <a:lstStyle/>
          <a:p>
            <a:pPr algn="ctr"/>
            <a:r>
              <a:rPr lang="en-US" dirty="0"/>
              <a:t>1461</a:t>
            </a:r>
          </a:p>
          <a:p>
            <a:pPr algn="ctr"/>
            <a:r>
              <a:rPr lang="en-US" baseline="30000" dirty="0"/>
              <a:t>40</a:t>
            </a:r>
            <a:r>
              <a:rPr lang="en-US" altLang="zh-CN" dirty="0"/>
              <a:t>K</a:t>
            </a:r>
            <a:endParaRPr lang="en-US" dirty="0"/>
          </a:p>
        </p:txBody>
      </p:sp>
      <p:sp>
        <p:nvSpPr>
          <p:cNvPr id="17" name="TextBox 16">
            <a:extLst>
              <a:ext uri="{FF2B5EF4-FFF2-40B4-BE49-F238E27FC236}">
                <a16:creationId xmlns:a16="http://schemas.microsoft.com/office/drawing/2014/main" id="{16066118-7DA4-4BF0-9923-CD6AFE3FB0F0}"/>
              </a:ext>
            </a:extLst>
          </p:cNvPr>
          <p:cNvSpPr txBox="1"/>
          <p:nvPr/>
        </p:nvSpPr>
        <p:spPr>
          <a:xfrm>
            <a:off x="1193278" y="612070"/>
            <a:ext cx="791049" cy="861774"/>
          </a:xfrm>
          <a:prstGeom prst="rect">
            <a:avLst/>
          </a:prstGeom>
          <a:noFill/>
        </p:spPr>
        <p:txBody>
          <a:bodyPr wrap="square" rtlCol="0">
            <a:spAutoFit/>
          </a:bodyPr>
          <a:lstStyle/>
          <a:p>
            <a:pPr algn="ctr"/>
            <a:r>
              <a:rPr lang="en-US" dirty="0">
                <a:solidFill>
                  <a:srgbClr val="FF0000"/>
                </a:solidFill>
              </a:rPr>
              <a:t>1077</a:t>
            </a:r>
          </a:p>
          <a:p>
            <a:pPr algn="ctr"/>
            <a:r>
              <a:rPr lang="en-US" baseline="30000" dirty="0">
                <a:solidFill>
                  <a:srgbClr val="FF0000"/>
                </a:solidFill>
              </a:rPr>
              <a:t>24</a:t>
            </a:r>
            <a:r>
              <a:rPr lang="en-US" dirty="0">
                <a:solidFill>
                  <a:srgbClr val="FF0000"/>
                </a:solidFill>
              </a:rPr>
              <a:t>Mg</a:t>
            </a:r>
          </a:p>
          <a:p>
            <a:pPr algn="ctr"/>
            <a:r>
              <a:rPr lang="en-US" sz="1400" i="1" dirty="0">
                <a:solidFill>
                  <a:srgbClr val="FF0000"/>
                </a:solidFill>
              </a:rPr>
              <a:t>33962</a:t>
            </a:r>
            <a:endParaRPr lang="en-US" i="1" dirty="0">
              <a:solidFill>
                <a:srgbClr val="FF0000"/>
              </a:solidFill>
            </a:endParaRPr>
          </a:p>
        </p:txBody>
      </p:sp>
      <p:sp>
        <p:nvSpPr>
          <p:cNvPr id="18" name="TextBox 17">
            <a:extLst>
              <a:ext uri="{FF2B5EF4-FFF2-40B4-BE49-F238E27FC236}">
                <a16:creationId xmlns:a16="http://schemas.microsoft.com/office/drawing/2014/main" id="{648BC730-3010-4E62-8E4D-C04AF62C7637}"/>
              </a:ext>
            </a:extLst>
          </p:cNvPr>
          <p:cNvSpPr txBox="1"/>
          <p:nvPr/>
        </p:nvSpPr>
        <p:spPr>
          <a:xfrm>
            <a:off x="601975" y="2845756"/>
            <a:ext cx="3883435" cy="369332"/>
          </a:xfrm>
          <a:prstGeom prst="rect">
            <a:avLst/>
          </a:prstGeom>
          <a:noFill/>
        </p:spPr>
        <p:txBody>
          <a:bodyPr wrap="none" rtlCol="0">
            <a:spAutoFit/>
          </a:bodyPr>
          <a:lstStyle/>
          <a:p>
            <a:r>
              <a:rPr lang="en-US" i="1" dirty="0">
                <a:solidFill>
                  <a:srgbClr val="C00000"/>
                </a:solidFill>
              </a:rPr>
              <a:t>N</a:t>
            </a:r>
            <a:r>
              <a:rPr lang="en-US" i="1" baseline="-25000" dirty="0">
                <a:solidFill>
                  <a:srgbClr val="C00000"/>
                </a:solidFill>
              </a:rPr>
              <a:t>1369</a:t>
            </a:r>
            <a:r>
              <a:rPr lang="en-US" i="1" dirty="0">
                <a:solidFill>
                  <a:srgbClr val="C00000"/>
                </a:solidFill>
              </a:rPr>
              <a:t> = 220387 based on counts in 1077</a:t>
            </a:r>
          </a:p>
        </p:txBody>
      </p:sp>
      <p:sp>
        <p:nvSpPr>
          <p:cNvPr id="19" name="TextBox 18">
            <a:extLst>
              <a:ext uri="{FF2B5EF4-FFF2-40B4-BE49-F238E27FC236}">
                <a16:creationId xmlns:a16="http://schemas.microsoft.com/office/drawing/2014/main" id="{B4495490-50BC-4B0E-907A-1CFE3CD7A307}"/>
              </a:ext>
            </a:extLst>
          </p:cNvPr>
          <p:cNvSpPr txBox="1"/>
          <p:nvPr/>
        </p:nvSpPr>
        <p:spPr>
          <a:xfrm>
            <a:off x="6868105" y="67994"/>
            <a:ext cx="652743" cy="923330"/>
          </a:xfrm>
          <a:prstGeom prst="rect">
            <a:avLst/>
          </a:prstGeom>
          <a:noFill/>
        </p:spPr>
        <p:txBody>
          <a:bodyPr wrap="none" rtlCol="0">
            <a:spAutoFit/>
          </a:bodyPr>
          <a:lstStyle/>
          <a:p>
            <a:pPr algn="ctr"/>
            <a:r>
              <a:rPr lang="en-US" dirty="0"/>
              <a:t>1378</a:t>
            </a:r>
          </a:p>
          <a:p>
            <a:pPr algn="ctr"/>
            <a:r>
              <a:rPr lang="en-US" dirty="0"/>
              <a:t>1385</a:t>
            </a:r>
          </a:p>
          <a:p>
            <a:pPr algn="ctr"/>
            <a:r>
              <a:rPr lang="en-US" baseline="30000" dirty="0"/>
              <a:t>214</a:t>
            </a:r>
            <a:r>
              <a:rPr lang="en-US" altLang="zh-CN" dirty="0"/>
              <a:t>Bi</a:t>
            </a:r>
            <a:endParaRPr lang="en-US" dirty="0"/>
          </a:p>
        </p:txBody>
      </p:sp>
      <p:cxnSp>
        <p:nvCxnSpPr>
          <p:cNvPr id="20" name="Straight Arrow Connector 19">
            <a:extLst>
              <a:ext uri="{FF2B5EF4-FFF2-40B4-BE49-F238E27FC236}">
                <a16:creationId xmlns:a16="http://schemas.microsoft.com/office/drawing/2014/main" id="{410EA1CE-B684-417D-85BD-D33651626C4F}"/>
              </a:ext>
            </a:extLst>
          </p:cNvPr>
          <p:cNvCxnSpPr>
            <a:cxnSpLocks/>
          </p:cNvCxnSpPr>
          <p:nvPr/>
        </p:nvCxnSpPr>
        <p:spPr>
          <a:xfrm flipH="1">
            <a:off x="6868107" y="886691"/>
            <a:ext cx="156148" cy="312844"/>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273742313"/>
      </p:ext>
    </p:extLst>
  </p:cSld>
  <p:clrMapOvr>
    <a:masterClrMapping/>
  </p:clrMapOvr>
</p:sld>
</file>

<file path=ppt/slides/slide5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9D3AC5C2-A4B1-4A7B-8D50-8AE5DF02CBC5}"/>
              </a:ext>
            </a:extLst>
          </p:cNvPr>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0" y="3404898"/>
            <a:ext cx="9144000" cy="3453102"/>
          </a:xfrm>
          <a:prstGeom prst="rect">
            <a:avLst/>
          </a:prstGeom>
        </p:spPr>
      </p:pic>
      <p:pic>
        <p:nvPicPr>
          <p:cNvPr id="6" name="Picture 5">
            <a:extLst>
              <a:ext uri="{FF2B5EF4-FFF2-40B4-BE49-F238E27FC236}">
                <a16:creationId xmlns:a16="http://schemas.microsoft.com/office/drawing/2014/main" id="{8D94FFCD-12B6-4F58-9E5C-C80684473946}"/>
              </a:ext>
            </a:extLst>
          </p:cNvPr>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0"/>
            <a:ext cx="9144000" cy="3458116"/>
          </a:xfrm>
          <a:prstGeom prst="rect">
            <a:avLst/>
          </a:prstGeom>
        </p:spPr>
      </p:pic>
      <p:sp>
        <p:nvSpPr>
          <p:cNvPr id="7" name="TextBox 6">
            <a:extLst>
              <a:ext uri="{FF2B5EF4-FFF2-40B4-BE49-F238E27FC236}">
                <a16:creationId xmlns:a16="http://schemas.microsoft.com/office/drawing/2014/main" id="{3E233D67-AF49-483D-BEC8-3FE43C521950}"/>
              </a:ext>
            </a:extLst>
          </p:cNvPr>
          <p:cNvSpPr txBox="1"/>
          <p:nvPr/>
        </p:nvSpPr>
        <p:spPr>
          <a:xfrm>
            <a:off x="296962" y="857394"/>
            <a:ext cx="652743" cy="646331"/>
          </a:xfrm>
          <a:prstGeom prst="rect">
            <a:avLst/>
          </a:prstGeom>
          <a:noFill/>
        </p:spPr>
        <p:txBody>
          <a:bodyPr wrap="none" rtlCol="0">
            <a:spAutoFit/>
          </a:bodyPr>
          <a:lstStyle/>
          <a:p>
            <a:pPr algn="ctr"/>
            <a:r>
              <a:rPr lang="en-US" dirty="0"/>
              <a:t>1509</a:t>
            </a:r>
          </a:p>
          <a:p>
            <a:pPr algn="ctr"/>
            <a:r>
              <a:rPr lang="en-US" baseline="30000" dirty="0"/>
              <a:t>214</a:t>
            </a:r>
            <a:r>
              <a:rPr lang="en-US" altLang="zh-CN" dirty="0"/>
              <a:t>Bi</a:t>
            </a:r>
            <a:endParaRPr lang="en-US" dirty="0"/>
          </a:p>
        </p:txBody>
      </p:sp>
      <p:sp>
        <p:nvSpPr>
          <p:cNvPr id="8" name="TextBox 7">
            <a:extLst>
              <a:ext uri="{FF2B5EF4-FFF2-40B4-BE49-F238E27FC236}">
                <a16:creationId xmlns:a16="http://schemas.microsoft.com/office/drawing/2014/main" id="{ADD1E1FA-B90F-4905-B844-2C44DA4D165A}"/>
              </a:ext>
            </a:extLst>
          </p:cNvPr>
          <p:cNvSpPr txBox="1"/>
          <p:nvPr/>
        </p:nvSpPr>
        <p:spPr>
          <a:xfrm>
            <a:off x="2031284" y="288007"/>
            <a:ext cx="601447" cy="2431435"/>
          </a:xfrm>
          <a:prstGeom prst="rect">
            <a:avLst/>
          </a:prstGeom>
          <a:noFill/>
        </p:spPr>
        <p:txBody>
          <a:bodyPr wrap="none" rtlCol="0">
            <a:spAutoFit/>
          </a:bodyPr>
          <a:lstStyle/>
          <a:p>
            <a:pPr algn="ctr"/>
            <a:r>
              <a:rPr lang="en-US" sz="1600" dirty="0">
                <a:solidFill>
                  <a:srgbClr val="0000FF"/>
                </a:solidFill>
              </a:rPr>
              <a:t>1612</a:t>
            </a:r>
          </a:p>
          <a:p>
            <a:pPr algn="ctr"/>
            <a:r>
              <a:rPr lang="en-US" sz="1600" baseline="30000" dirty="0">
                <a:solidFill>
                  <a:srgbClr val="0000FF"/>
                </a:solidFill>
              </a:rPr>
              <a:t>25</a:t>
            </a:r>
            <a:r>
              <a:rPr lang="en-US" sz="1600" dirty="0">
                <a:solidFill>
                  <a:srgbClr val="0000FF"/>
                </a:solidFill>
              </a:rPr>
              <a:t>Al</a:t>
            </a:r>
          </a:p>
          <a:p>
            <a:pPr algn="ctr"/>
            <a:r>
              <a:rPr lang="en-US" sz="1600" dirty="0"/>
              <a:t>1621</a:t>
            </a:r>
          </a:p>
          <a:p>
            <a:pPr algn="ctr"/>
            <a:r>
              <a:rPr lang="en-US" sz="1600" baseline="30000" dirty="0"/>
              <a:t>212</a:t>
            </a:r>
            <a:r>
              <a:rPr lang="en-US" altLang="zh-CN" sz="1600" dirty="0"/>
              <a:t>Bi</a:t>
            </a:r>
            <a:endParaRPr lang="en-US" sz="1600" dirty="0"/>
          </a:p>
          <a:p>
            <a:pPr algn="ctr"/>
            <a:endParaRPr lang="en-US" sz="1200" dirty="0"/>
          </a:p>
          <a:p>
            <a:pPr algn="ctr"/>
            <a:endParaRPr lang="en-US" sz="1200" dirty="0"/>
          </a:p>
          <a:p>
            <a:pPr algn="ctr"/>
            <a:endParaRPr lang="en-US" sz="1600" dirty="0"/>
          </a:p>
          <a:p>
            <a:pPr algn="ctr"/>
            <a:r>
              <a:rPr lang="en-US" sz="1600" dirty="0"/>
              <a:t>1631</a:t>
            </a:r>
          </a:p>
          <a:p>
            <a:pPr algn="ctr"/>
            <a:r>
              <a:rPr lang="en-US" sz="1600" dirty="0"/>
              <a:t>1638</a:t>
            </a:r>
          </a:p>
          <a:p>
            <a:pPr algn="ctr"/>
            <a:r>
              <a:rPr lang="en-US" sz="1600" baseline="30000" dirty="0"/>
              <a:t>228</a:t>
            </a:r>
            <a:r>
              <a:rPr lang="en-US" altLang="zh-CN" sz="1600" dirty="0"/>
              <a:t>Ac</a:t>
            </a:r>
            <a:endParaRPr lang="en-US" sz="1600" dirty="0"/>
          </a:p>
        </p:txBody>
      </p:sp>
      <p:sp>
        <p:nvSpPr>
          <p:cNvPr id="9" name="TextBox 8">
            <a:extLst>
              <a:ext uri="{FF2B5EF4-FFF2-40B4-BE49-F238E27FC236}">
                <a16:creationId xmlns:a16="http://schemas.microsoft.com/office/drawing/2014/main" id="{4BFB668A-3D95-4A4F-97FA-7103C5D60661}"/>
              </a:ext>
            </a:extLst>
          </p:cNvPr>
          <p:cNvSpPr txBox="1"/>
          <p:nvPr/>
        </p:nvSpPr>
        <p:spPr>
          <a:xfrm>
            <a:off x="1508958" y="0"/>
            <a:ext cx="671979" cy="1569660"/>
          </a:xfrm>
          <a:prstGeom prst="rect">
            <a:avLst/>
          </a:prstGeom>
          <a:noFill/>
        </p:spPr>
        <p:txBody>
          <a:bodyPr wrap="none" rtlCol="0">
            <a:spAutoFit/>
          </a:bodyPr>
          <a:lstStyle/>
          <a:p>
            <a:pPr algn="ctr"/>
            <a:r>
              <a:rPr lang="en-US" sz="1600" dirty="0"/>
              <a:t>1588</a:t>
            </a:r>
          </a:p>
          <a:p>
            <a:pPr algn="ctr"/>
            <a:r>
              <a:rPr lang="en-US" sz="1600" baseline="30000" dirty="0"/>
              <a:t>228</a:t>
            </a:r>
            <a:r>
              <a:rPr lang="en-US" altLang="zh-CN" sz="1600" dirty="0"/>
              <a:t>Ac</a:t>
            </a:r>
          </a:p>
          <a:p>
            <a:pPr algn="ctr"/>
            <a:r>
              <a:rPr lang="en-US" altLang="zh-CN" sz="1600" dirty="0"/>
              <a:t>1592</a:t>
            </a:r>
          </a:p>
          <a:p>
            <a:pPr algn="ctr"/>
            <a:r>
              <a:rPr lang="en-US" altLang="zh-CN" sz="1600" baseline="30000" dirty="0"/>
              <a:t>208</a:t>
            </a:r>
            <a:r>
              <a:rPr lang="en-US" altLang="zh-CN" sz="1600" dirty="0"/>
              <a:t>Tl</a:t>
            </a:r>
            <a:r>
              <a:rPr lang="en-US" altLang="zh-CN" sz="1600" baseline="30000" dirty="0"/>
              <a:t>**</a:t>
            </a:r>
          </a:p>
          <a:p>
            <a:pPr algn="ctr"/>
            <a:r>
              <a:rPr lang="en-US" sz="1600" dirty="0"/>
              <a:t>1599</a:t>
            </a:r>
          </a:p>
          <a:p>
            <a:pPr algn="ctr"/>
            <a:r>
              <a:rPr lang="en-US" sz="1600" baseline="30000" dirty="0"/>
              <a:t>214</a:t>
            </a:r>
            <a:r>
              <a:rPr lang="en-US" sz="1600" dirty="0"/>
              <a:t>Bi</a:t>
            </a:r>
          </a:p>
        </p:txBody>
      </p:sp>
      <p:sp>
        <p:nvSpPr>
          <p:cNvPr id="10" name="TextBox 9">
            <a:extLst>
              <a:ext uri="{FF2B5EF4-FFF2-40B4-BE49-F238E27FC236}">
                <a16:creationId xmlns:a16="http://schemas.microsoft.com/office/drawing/2014/main" id="{25D3D11F-61B3-47B1-A196-668E7D85671E}"/>
              </a:ext>
            </a:extLst>
          </p:cNvPr>
          <p:cNvSpPr txBox="1"/>
          <p:nvPr/>
        </p:nvSpPr>
        <p:spPr>
          <a:xfrm>
            <a:off x="3907634" y="395728"/>
            <a:ext cx="801823" cy="1200329"/>
          </a:xfrm>
          <a:prstGeom prst="rect">
            <a:avLst/>
          </a:prstGeom>
          <a:noFill/>
        </p:spPr>
        <p:txBody>
          <a:bodyPr wrap="none" rtlCol="0">
            <a:spAutoFit/>
          </a:bodyPr>
          <a:lstStyle/>
          <a:p>
            <a:pPr algn="ctr"/>
            <a:r>
              <a:rPr lang="en-US" dirty="0"/>
              <a:t>1730</a:t>
            </a:r>
          </a:p>
          <a:p>
            <a:pPr algn="ctr"/>
            <a:r>
              <a:rPr lang="en-US" baseline="30000" dirty="0"/>
              <a:t>214</a:t>
            </a:r>
            <a:r>
              <a:rPr lang="en-US" altLang="zh-CN" dirty="0"/>
              <a:t>Bi</a:t>
            </a:r>
          </a:p>
          <a:p>
            <a:pPr algn="ctr"/>
            <a:r>
              <a:rPr lang="en-US" altLang="zh-CN" dirty="0">
                <a:solidFill>
                  <a:srgbClr val="FF0000"/>
                </a:solidFill>
              </a:rPr>
              <a:t>1732</a:t>
            </a:r>
            <a:endParaRPr lang="en-US" dirty="0">
              <a:solidFill>
                <a:srgbClr val="FF0000"/>
              </a:solidFill>
            </a:endParaRPr>
          </a:p>
          <a:p>
            <a:pPr algn="ctr"/>
            <a:r>
              <a:rPr lang="en-US" baseline="30000" dirty="0">
                <a:solidFill>
                  <a:srgbClr val="FF0000"/>
                </a:solidFill>
              </a:rPr>
              <a:t>24</a:t>
            </a:r>
            <a:r>
              <a:rPr lang="en-US" dirty="0">
                <a:solidFill>
                  <a:srgbClr val="FF0000"/>
                </a:solidFill>
              </a:rPr>
              <a:t>Mg</a:t>
            </a:r>
            <a:r>
              <a:rPr lang="en-US" baseline="30000" dirty="0">
                <a:solidFill>
                  <a:srgbClr val="FF0000"/>
                </a:solidFill>
              </a:rPr>
              <a:t>**</a:t>
            </a:r>
          </a:p>
        </p:txBody>
      </p:sp>
      <p:sp>
        <p:nvSpPr>
          <p:cNvPr id="11" name="TextBox 10">
            <a:extLst>
              <a:ext uri="{FF2B5EF4-FFF2-40B4-BE49-F238E27FC236}">
                <a16:creationId xmlns:a16="http://schemas.microsoft.com/office/drawing/2014/main" id="{5A956542-1E02-45E6-A19B-0ABEC5A25089}"/>
              </a:ext>
            </a:extLst>
          </p:cNvPr>
          <p:cNvSpPr txBox="1"/>
          <p:nvPr/>
        </p:nvSpPr>
        <p:spPr>
          <a:xfrm>
            <a:off x="4633012" y="229178"/>
            <a:ext cx="652744" cy="646331"/>
          </a:xfrm>
          <a:prstGeom prst="rect">
            <a:avLst/>
          </a:prstGeom>
          <a:noFill/>
        </p:spPr>
        <p:txBody>
          <a:bodyPr wrap="none" rtlCol="0">
            <a:spAutoFit/>
          </a:bodyPr>
          <a:lstStyle/>
          <a:p>
            <a:pPr algn="ctr"/>
            <a:r>
              <a:rPr lang="en-US" dirty="0"/>
              <a:t>1764</a:t>
            </a:r>
          </a:p>
          <a:p>
            <a:pPr algn="ctr"/>
            <a:r>
              <a:rPr lang="en-US" baseline="30000" dirty="0"/>
              <a:t>214</a:t>
            </a:r>
            <a:r>
              <a:rPr lang="en-US" altLang="zh-CN" dirty="0"/>
              <a:t>Bi</a:t>
            </a:r>
            <a:endParaRPr lang="en-US" dirty="0"/>
          </a:p>
        </p:txBody>
      </p:sp>
      <p:sp>
        <p:nvSpPr>
          <p:cNvPr id="12" name="TextBox 11">
            <a:extLst>
              <a:ext uri="{FF2B5EF4-FFF2-40B4-BE49-F238E27FC236}">
                <a16:creationId xmlns:a16="http://schemas.microsoft.com/office/drawing/2014/main" id="{BEF977A0-0B7B-4484-977D-CD7EDCF6461A}"/>
              </a:ext>
            </a:extLst>
          </p:cNvPr>
          <p:cNvSpPr txBox="1"/>
          <p:nvPr/>
        </p:nvSpPr>
        <p:spPr>
          <a:xfrm>
            <a:off x="5223043" y="170186"/>
            <a:ext cx="652743" cy="1200329"/>
          </a:xfrm>
          <a:prstGeom prst="rect">
            <a:avLst/>
          </a:prstGeom>
          <a:noFill/>
        </p:spPr>
        <p:txBody>
          <a:bodyPr wrap="none" rtlCol="0">
            <a:spAutoFit/>
          </a:bodyPr>
          <a:lstStyle/>
          <a:p>
            <a:pPr algn="ctr"/>
            <a:r>
              <a:rPr lang="en-US" dirty="0">
                <a:solidFill>
                  <a:srgbClr val="0000FF"/>
                </a:solidFill>
              </a:rPr>
              <a:t>1789</a:t>
            </a:r>
          </a:p>
          <a:p>
            <a:pPr algn="ctr"/>
            <a:r>
              <a:rPr lang="en-US" baseline="30000" dirty="0">
                <a:solidFill>
                  <a:srgbClr val="0000FF"/>
                </a:solidFill>
              </a:rPr>
              <a:t>25</a:t>
            </a:r>
            <a:r>
              <a:rPr lang="en-US" dirty="0">
                <a:solidFill>
                  <a:srgbClr val="0000FF"/>
                </a:solidFill>
              </a:rPr>
              <a:t>Al</a:t>
            </a:r>
          </a:p>
          <a:p>
            <a:pPr algn="ctr"/>
            <a:r>
              <a:rPr lang="en-US" dirty="0">
                <a:solidFill>
                  <a:srgbClr val="00B050"/>
                </a:solidFill>
              </a:rPr>
              <a:t>1797</a:t>
            </a:r>
          </a:p>
          <a:p>
            <a:pPr algn="ctr"/>
            <a:r>
              <a:rPr lang="en-US" baseline="30000" dirty="0">
                <a:solidFill>
                  <a:srgbClr val="00B050"/>
                </a:solidFill>
              </a:rPr>
              <a:t>26</a:t>
            </a:r>
            <a:r>
              <a:rPr lang="en-US" altLang="zh-CN" dirty="0">
                <a:solidFill>
                  <a:srgbClr val="00B050"/>
                </a:solidFill>
              </a:rPr>
              <a:t>Si</a:t>
            </a:r>
            <a:endParaRPr lang="en-US" dirty="0">
              <a:solidFill>
                <a:srgbClr val="00B050"/>
              </a:solidFill>
            </a:endParaRPr>
          </a:p>
        </p:txBody>
      </p:sp>
      <p:sp>
        <p:nvSpPr>
          <p:cNvPr id="13" name="TextBox 12">
            <a:extLst>
              <a:ext uri="{FF2B5EF4-FFF2-40B4-BE49-F238E27FC236}">
                <a16:creationId xmlns:a16="http://schemas.microsoft.com/office/drawing/2014/main" id="{2241218F-E175-40AB-ABA5-EAF213FD437D}"/>
              </a:ext>
            </a:extLst>
          </p:cNvPr>
          <p:cNvSpPr txBox="1"/>
          <p:nvPr/>
        </p:nvSpPr>
        <p:spPr>
          <a:xfrm>
            <a:off x="6026857" y="1329882"/>
            <a:ext cx="652744" cy="646331"/>
          </a:xfrm>
          <a:prstGeom prst="rect">
            <a:avLst/>
          </a:prstGeom>
          <a:noFill/>
        </p:spPr>
        <p:txBody>
          <a:bodyPr wrap="none" rtlCol="0">
            <a:spAutoFit/>
          </a:bodyPr>
          <a:lstStyle/>
          <a:p>
            <a:pPr algn="ctr"/>
            <a:r>
              <a:rPr lang="en-US" dirty="0"/>
              <a:t>1847</a:t>
            </a:r>
          </a:p>
          <a:p>
            <a:pPr algn="ctr"/>
            <a:r>
              <a:rPr lang="en-US" baseline="30000" dirty="0"/>
              <a:t>214</a:t>
            </a:r>
            <a:r>
              <a:rPr lang="en-US" altLang="zh-CN" dirty="0"/>
              <a:t>Bi</a:t>
            </a:r>
            <a:endParaRPr lang="en-US" dirty="0"/>
          </a:p>
        </p:txBody>
      </p:sp>
      <p:sp>
        <p:nvSpPr>
          <p:cNvPr id="14" name="TextBox 13">
            <a:extLst>
              <a:ext uri="{FF2B5EF4-FFF2-40B4-BE49-F238E27FC236}">
                <a16:creationId xmlns:a16="http://schemas.microsoft.com/office/drawing/2014/main" id="{C95DF2AF-EE66-4B35-9214-1287BE4BE3F2}"/>
              </a:ext>
            </a:extLst>
          </p:cNvPr>
          <p:cNvSpPr txBox="1"/>
          <p:nvPr/>
        </p:nvSpPr>
        <p:spPr>
          <a:xfrm>
            <a:off x="2821388" y="1401919"/>
            <a:ext cx="601447" cy="584775"/>
          </a:xfrm>
          <a:prstGeom prst="rect">
            <a:avLst/>
          </a:prstGeom>
          <a:noFill/>
        </p:spPr>
        <p:txBody>
          <a:bodyPr wrap="none" rtlCol="0">
            <a:spAutoFit/>
          </a:bodyPr>
          <a:lstStyle/>
          <a:p>
            <a:pPr algn="ctr"/>
            <a:r>
              <a:rPr lang="en-US" sz="1600" dirty="0"/>
              <a:t>1661</a:t>
            </a:r>
          </a:p>
          <a:p>
            <a:pPr algn="ctr"/>
            <a:r>
              <a:rPr lang="en-US" sz="1600" baseline="30000" dirty="0"/>
              <a:t>214</a:t>
            </a:r>
            <a:r>
              <a:rPr lang="en-US" altLang="zh-CN" sz="1600" dirty="0"/>
              <a:t>Bi</a:t>
            </a:r>
            <a:endParaRPr lang="en-US" sz="1600" dirty="0"/>
          </a:p>
        </p:txBody>
      </p:sp>
      <p:sp>
        <p:nvSpPr>
          <p:cNvPr id="15" name="TextBox 14">
            <a:extLst>
              <a:ext uri="{FF2B5EF4-FFF2-40B4-BE49-F238E27FC236}">
                <a16:creationId xmlns:a16="http://schemas.microsoft.com/office/drawing/2014/main" id="{AD5D62B3-3058-4D51-A293-A6721E29C89E}"/>
              </a:ext>
            </a:extLst>
          </p:cNvPr>
          <p:cNvSpPr txBox="1"/>
          <p:nvPr/>
        </p:nvSpPr>
        <p:spPr>
          <a:xfrm>
            <a:off x="6567529" y="1299994"/>
            <a:ext cx="724878" cy="646331"/>
          </a:xfrm>
          <a:prstGeom prst="rect">
            <a:avLst/>
          </a:prstGeom>
          <a:noFill/>
        </p:spPr>
        <p:txBody>
          <a:bodyPr wrap="none" rtlCol="0">
            <a:spAutoFit/>
          </a:bodyPr>
          <a:lstStyle/>
          <a:p>
            <a:pPr algn="ctr"/>
            <a:r>
              <a:rPr lang="en-US" dirty="0">
                <a:solidFill>
                  <a:srgbClr val="FF0000"/>
                </a:solidFill>
              </a:rPr>
              <a:t>1880</a:t>
            </a:r>
          </a:p>
          <a:p>
            <a:pPr algn="ctr"/>
            <a:r>
              <a:rPr lang="en-US" baseline="30000" dirty="0">
                <a:solidFill>
                  <a:srgbClr val="FF0000"/>
                </a:solidFill>
              </a:rPr>
              <a:t>24</a:t>
            </a:r>
            <a:r>
              <a:rPr lang="en-US" dirty="0">
                <a:solidFill>
                  <a:srgbClr val="FF0000"/>
                </a:solidFill>
              </a:rPr>
              <a:t>Mg</a:t>
            </a:r>
            <a:r>
              <a:rPr lang="en-US" baseline="30000" dirty="0">
                <a:solidFill>
                  <a:srgbClr val="FF0000"/>
                </a:solidFill>
              </a:rPr>
              <a:t>#</a:t>
            </a:r>
          </a:p>
        </p:txBody>
      </p:sp>
    </p:spTree>
    <p:extLst>
      <p:ext uri="{BB962C8B-B14F-4D97-AF65-F5344CB8AC3E}">
        <p14:creationId xmlns:p14="http://schemas.microsoft.com/office/powerpoint/2010/main" val="2724993993"/>
      </p:ext>
    </p:extLst>
  </p:cSld>
  <p:clrMapOvr>
    <a:masterClrMapping/>
  </p:clrMapOvr>
</p:sld>
</file>

<file path=ppt/slides/slide5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6" name="Picture 25">
            <a:extLst>
              <a:ext uri="{FF2B5EF4-FFF2-40B4-BE49-F238E27FC236}">
                <a16:creationId xmlns:a16="http://schemas.microsoft.com/office/drawing/2014/main" id="{3F49F4AC-CBF1-47DB-B78B-C5FE636D6BB1}"/>
              </a:ext>
            </a:extLst>
          </p:cNvPr>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0" y="3404898"/>
            <a:ext cx="9144000" cy="3453102"/>
          </a:xfrm>
          <a:prstGeom prst="rect">
            <a:avLst/>
          </a:prstGeom>
        </p:spPr>
      </p:pic>
      <p:pic>
        <p:nvPicPr>
          <p:cNvPr id="27" name="Picture 26">
            <a:extLst>
              <a:ext uri="{FF2B5EF4-FFF2-40B4-BE49-F238E27FC236}">
                <a16:creationId xmlns:a16="http://schemas.microsoft.com/office/drawing/2014/main" id="{165133D9-3347-4537-BF8B-401F687D7963}"/>
              </a:ext>
            </a:extLst>
          </p:cNvPr>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0"/>
            <a:ext cx="9144000" cy="3458116"/>
          </a:xfrm>
          <a:prstGeom prst="rect">
            <a:avLst/>
          </a:prstGeom>
        </p:spPr>
      </p:pic>
      <p:sp>
        <p:nvSpPr>
          <p:cNvPr id="28" name="TextBox 27">
            <a:extLst>
              <a:ext uri="{FF2B5EF4-FFF2-40B4-BE49-F238E27FC236}">
                <a16:creationId xmlns:a16="http://schemas.microsoft.com/office/drawing/2014/main" id="{F1A9BA06-1477-428F-8DA3-B213755227ED}"/>
              </a:ext>
            </a:extLst>
          </p:cNvPr>
          <p:cNvSpPr txBox="1"/>
          <p:nvPr/>
        </p:nvSpPr>
        <p:spPr>
          <a:xfrm>
            <a:off x="2079519" y="858982"/>
            <a:ext cx="652744" cy="646331"/>
          </a:xfrm>
          <a:prstGeom prst="rect">
            <a:avLst/>
          </a:prstGeom>
          <a:noFill/>
        </p:spPr>
        <p:txBody>
          <a:bodyPr wrap="square" rtlCol="0">
            <a:spAutoFit/>
          </a:bodyPr>
          <a:lstStyle/>
          <a:p>
            <a:pPr algn="ctr"/>
            <a:r>
              <a:rPr lang="en-US" dirty="0"/>
              <a:t>2119</a:t>
            </a:r>
          </a:p>
          <a:p>
            <a:pPr algn="ctr"/>
            <a:r>
              <a:rPr lang="en-US" baseline="30000" dirty="0"/>
              <a:t>214</a:t>
            </a:r>
            <a:r>
              <a:rPr lang="en-US" altLang="zh-CN" dirty="0"/>
              <a:t>Bi</a:t>
            </a:r>
            <a:endParaRPr lang="en-US" dirty="0"/>
          </a:p>
        </p:txBody>
      </p:sp>
      <p:sp>
        <p:nvSpPr>
          <p:cNvPr id="29" name="TextBox 28">
            <a:extLst>
              <a:ext uri="{FF2B5EF4-FFF2-40B4-BE49-F238E27FC236}">
                <a16:creationId xmlns:a16="http://schemas.microsoft.com/office/drawing/2014/main" id="{7C64B513-B821-4148-8240-4418A0D34855}"/>
              </a:ext>
            </a:extLst>
          </p:cNvPr>
          <p:cNvSpPr txBox="1"/>
          <p:nvPr/>
        </p:nvSpPr>
        <p:spPr>
          <a:xfrm>
            <a:off x="1609466" y="535816"/>
            <a:ext cx="662361" cy="646331"/>
          </a:xfrm>
          <a:prstGeom prst="rect">
            <a:avLst/>
          </a:prstGeom>
          <a:noFill/>
        </p:spPr>
        <p:txBody>
          <a:bodyPr wrap="none" rtlCol="0">
            <a:spAutoFit/>
          </a:bodyPr>
          <a:lstStyle/>
          <a:p>
            <a:pPr algn="ctr"/>
            <a:r>
              <a:rPr lang="en-US" dirty="0"/>
              <a:t>2104</a:t>
            </a:r>
            <a:endParaRPr lang="en-US" baseline="30000" dirty="0"/>
          </a:p>
          <a:p>
            <a:pPr algn="ctr"/>
            <a:r>
              <a:rPr lang="en-US" baseline="30000" dirty="0"/>
              <a:t>208</a:t>
            </a:r>
            <a:r>
              <a:rPr lang="en-US" dirty="0"/>
              <a:t>Tl</a:t>
            </a:r>
            <a:r>
              <a:rPr lang="en-US" baseline="30000" dirty="0"/>
              <a:t>*</a:t>
            </a:r>
          </a:p>
        </p:txBody>
      </p:sp>
      <p:sp>
        <p:nvSpPr>
          <p:cNvPr id="30" name="TextBox 29">
            <a:extLst>
              <a:ext uri="{FF2B5EF4-FFF2-40B4-BE49-F238E27FC236}">
                <a16:creationId xmlns:a16="http://schemas.microsoft.com/office/drawing/2014/main" id="{F37011CC-EF27-4454-887E-56DA2EE9B292}"/>
              </a:ext>
            </a:extLst>
          </p:cNvPr>
          <p:cNvSpPr txBox="1"/>
          <p:nvPr/>
        </p:nvSpPr>
        <p:spPr>
          <a:xfrm>
            <a:off x="3554921" y="346363"/>
            <a:ext cx="652744" cy="646331"/>
          </a:xfrm>
          <a:prstGeom prst="rect">
            <a:avLst/>
          </a:prstGeom>
          <a:noFill/>
        </p:spPr>
        <p:txBody>
          <a:bodyPr wrap="square" rtlCol="0">
            <a:spAutoFit/>
          </a:bodyPr>
          <a:lstStyle/>
          <a:p>
            <a:pPr algn="ctr"/>
            <a:r>
              <a:rPr lang="en-US" dirty="0"/>
              <a:t>2204</a:t>
            </a:r>
          </a:p>
          <a:p>
            <a:pPr algn="ctr"/>
            <a:r>
              <a:rPr lang="en-US" baseline="30000" dirty="0"/>
              <a:t>214</a:t>
            </a:r>
            <a:r>
              <a:rPr lang="en-US" altLang="zh-CN" dirty="0"/>
              <a:t>Bi</a:t>
            </a:r>
            <a:endParaRPr lang="en-US" dirty="0"/>
          </a:p>
        </p:txBody>
      </p:sp>
      <p:sp>
        <p:nvSpPr>
          <p:cNvPr id="31" name="TextBox 30">
            <a:extLst>
              <a:ext uri="{FF2B5EF4-FFF2-40B4-BE49-F238E27FC236}">
                <a16:creationId xmlns:a16="http://schemas.microsoft.com/office/drawing/2014/main" id="{22EE06B9-1CEB-4CB0-9948-F11DB569DA3C}"/>
              </a:ext>
            </a:extLst>
          </p:cNvPr>
          <p:cNvSpPr txBox="1"/>
          <p:nvPr/>
        </p:nvSpPr>
        <p:spPr>
          <a:xfrm>
            <a:off x="4209561" y="655673"/>
            <a:ext cx="724877" cy="646331"/>
          </a:xfrm>
          <a:prstGeom prst="rect">
            <a:avLst/>
          </a:prstGeom>
          <a:noFill/>
        </p:spPr>
        <p:txBody>
          <a:bodyPr wrap="none" rtlCol="0">
            <a:spAutoFit/>
          </a:bodyPr>
          <a:lstStyle/>
          <a:p>
            <a:pPr algn="ctr"/>
            <a:r>
              <a:rPr lang="en-US" altLang="zh-CN" dirty="0">
                <a:solidFill>
                  <a:srgbClr val="FF0000"/>
                </a:solidFill>
              </a:rPr>
              <a:t>2243</a:t>
            </a:r>
            <a:endParaRPr lang="en-US" baseline="30000" dirty="0">
              <a:solidFill>
                <a:srgbClr val="FF0000"/>
              </a:solidFill>
            </a:endParaRPr>
          </a:p>
          <a:p>
            <a:pPr algn="ctr"/>
            <a:r>
              <a:rPr lang="en-US" baseline="30000" dirty="0">
                <a:solidFill>
                  <a:srgbClr val="FF0000"/>
                </a:solidFill>
              </a:rPr>
              <a:t>24</a:t>
            </a:r>
            <a:r>
              <a:rPr lang="en-US" dirty="0">
                <a:solidFill>
                  <a:srgbClr val="FF0000"/>
                </a:solidFill>
              </a:rPr>
              <a:t>Mg</a:t>
            </a:r>
            <a:r>
              <a:rPr lang="en-US" baseline="30000" dirty="0">
                <a:solidFill>
                  <a:srgbClr val="FF0000"/>
                </a:solidFill>
              </a:rPr>
              <a:t>*</a:t>
            </a:r>
            <a:endParaRPr lang="en-US" dirty="0">
              <a:solidFill>
                <a:srgbClr val="FF0000"/>
              </a:solidFill>
            </a:endParaRPr>
          </a:p>
        </p:txBody>
      </p:sp>
      <p:sp>
        <p:nvSpPr>
          <p:cNvPr id="32" name="TextBox 31">
            <a:extLst>
              <a:ext uri="{FF2B5EF4-FFF2-40B4-BE49-F238E27FC236}">
                <a16:creationId xmlns:a16="http://schemas.microsoft.com/office/drawing/2014/main" id="{7EC7D30A-3588-4029-B3BA-41E0A1BA0457}"/>
              </a:ext>
            </a:extLst>
          </p:cNvPr>
          <p:cNvSpPr txBox="1"/>
          <p:nvPr/>
        </p:nvSpPr>
        <p:spPr>
          <a:xfrm>
            <a:off x="7766433" y="909889"/>
            <a:ext cx="652744" cy="646331"/>
          </a:xfrm>
          <a:prstGeom prst="rect">
            <a:avLst/>
          </a:prstGeom>
          <a:noFill/>
        </p:spPr>
        <p:txBody>
          <a:bodyPr wrap="square" rtlCol="0">
            <a:spAutoFit/>
          </a:bodyPr>
          <a:lstStyle/>
          <a:p>
            <a:pPr algn="ctr"/>
            <a:r>
              <a:rPr lang="en-US" dirty="0"/>
              <a:t>2448</a:t>
            </a:r>
          </a:p>
          <a:p>
            <a:pPr algn="ctr"/>
            <a:r>
              <a:rPr lang="en-US" baseline="30000" dirty="0"/>
              <a:t>214</a:t>
            </a:r>
            <a:r>
              <a:rPr lang="en-US" altLang="zh-CN" dirty="0"/>
              <a:t>Bi</a:t>
            </a:r>
            <a:endParaRPr lang="en-US" dirty="0"/>
          </a:p>
        </p:txBody>
      </p:sp>
    </p:spTree>
    <p:extLst>
      <p:ext uri="{BB962C8B-B14F-4D97-AF65-F5344CB8AC3E}">
        <p14:creationId xmlns:p14="http://schemas.microsoft.com/office/powerpoint/2010/main" val="2603361873"/>
      </p:ext>
    </p:extLst>
  </p:cSld>
  <p:clrMapOvr>
    <a:masterClrMapping/>
  </p:clrMapOvr>
</p:sld>
</file>

<file path=ppt/slides/slide5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2EB61F82-0B15-41E7-874F-32B868542D5F}"/>
              </a:ext>
            </a:extLst>
          </p:cNvPr>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0" y="3404898"/>
            <a:ext cx="9144000" cy="3453102"/>
          </a:xfrm>
          <a:prstGeom prst="rect">
            <a:avLst/>
          </a:prstGeom>
        </p:spPr>
      </p:pic>
      <p:pic>
        <p:nvPicPr>
          <p:cNvPr id="6" name="Picture 5">
            <a:extLst>
              <a:ext uri="{FF2B5EF4-FFF2-40B4-BE49-F238E27FC236}">
                <a16:creationId xmlns:a16="http://schemas.microsoft.com/office/drawing/2014/main" id="{7AD00C50-4904-489E-B460-E6492696A5B6}"/>
              </a:ext>
            </a:extLst>
          </p:cNvPr>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0"/>
            <a:ext cx="9144000" cy="3458116"/>
          </a:xfrm>
          <a:prstGeom prst="rect">
            <a:avLst/>
          </a:prstGeom>
        </p:spPr>
      </p:pic>
      <p:sp>
        <p:nvSpPr>
          <p:cNvPr id="7" name="TextBox 6">
            <a:extLst>
              <a:ext uri="{FF2B5EF4-FFF2-40B4-BE49-F238E27FC236}">
                <a16:creationId xmlns:a16="http://schemas.microsoft.com/office/drawing/2014/main" id="{69D3DD99-70A7-4967-A1B4-C3DF2D2834B0}"/>
              </a:ext>
            </a:extLst>
          </p:cNvPr>
          <p:cNvSpPr txBox="1"/>
          <p:nvPr/>
        </p:nvSpPr>
        <p:spPr>
          <a:xfrm>
            <a:off x="2430505" y="270883"/>
            <a:ext cx="652743" cy="646331"/>
          </a:xfrm>
          <a:prstGeom prst="rect">
            <a:avLst/>
          </a:prstGeom>
          <a:noFill/>
        </p:spPr>
        <p:txBody>
          <a:bodyPr wrap="none" rtlCol="0">
            <a:spAutoFit/>
          </a:bodyPr>
          <a:lstStyle/>
          <a:p>
            <a:pPr algn="ctr"/>
            <a:r>
              <a:rPr lang="en-US" dirty="0"/>
              <a:t>2615</a:t>
            </a:r>
          </a:p>
          <a:p>
            <a:pPr algn="ctr"/>
            <a:r>
              <a:rPr lang="en-US" baseline="30000" dirty="0"/>
              <a:t>208</a:t>
            </a:r>
            <a:r>
              <a:rPr lang="en-US" dirty="0"/>
              <a:t>Tl</a:t>
            </a:r>
          </a:p>
        </p:txBody>
      </p:sp>
      <p:sp>
        <p:nvSpPr>
          <p:cNvPr id="8" name="TextBox 7">
            <a:extLst>
              <a:ext uri="{FF2B5EF4-FFF2-40B4-BE49-F238E27FC236}">
                <a16:creationId xmlns:a16="http://schemas.microsoft.com/office/drawing/2014/main" id="{6A228E68-BAF0-4C1A-83D1-A6CE79179359}"/>
              </a:ext>
            </a:extLst>
          </p:cNvPr>
          <p:cNvSpPr txBox="1"/>
          <p:nvPr/>
        </p:nvSpPr>
        <p:spPr>
          <a:xfrm>
            <a:off x="4672394" y="165383"/>
            <a:ext cx="652743" cy="646331"/>
          </a:xfrm>
          <a:prstGeom prst="rect">
            <a:avLst/>
          </a:prstGeom>
          <a:noFill/>
        </p:spPr>
        <p:txBody>
          <a:bodyPr wrap="none" rtlCol="0">
            <a:spAutoFit/>
          </a:bodyPr>
          <a:lstStyle/>
          <a:p>
            <a:pPr algn="ctr"/>
            <a:r>
              <a:rPr lang="en-US" dirty="0">
                <a:solidFill>
                  <a:srgbClr val="FF0000"/>
                </a:solidFill>
              </a:rPr>
              <a:t>2754</a:t>
            </a:r>
          </a:p>
          <a:p>
            <a:pPr algn="ctr"/>
            <a:r>
              <a:rPr lang="en-US" baseline="30000" dirty="0">
                <a:solidFill>
                  <a:srgbClr val="FF0000"/>
                </a:solidFill>
              </a:rPr>
              <a:t>24</a:t>
            </a:r>
            <a:r>
              <a:rPr lang="en-US" dirty="0">
                <a:solidFill>
                  <a:srgbClr val="FF0000"/>
                </a:solidFill>
              </a:rPr>
              <a:t>Mg</a:t>
            </a:r>
          </a:p>
        </p:txBody>
      </p:sp>
      <p:sp>
        <p:nvSpPr>
          <p:cNvPr id="9" name="TextBox 8">
            <a:extLst>
              <a:ext uri="{FF2B5EF4-FFF2-40B4-BE49-F238E27FC236}">
                <a16:creationId xmlns:a16="http://schemas.microsoft.com/office/drawing/2014/main" id="{070A3016-CE7E-408D-9F9D-4F6862494BE6}"/>
              </a:ext>
            </a:extLst>
          </p:cNvPr>
          <p:cNvSpPr txBox="1"/>
          <p:nvPr/>
        </p:nvSpPr>
        <p:spPr>
          <a:xfrm>
            <a:off x="6378221" y="1379284"/>
            <a:ext cx="760144" cy="646331"/>
          </a:xfrm>
          <a:prstGeom prst="rect">
            <a:avLst/>
          </a:prstGeom>
          <a:noFill/>
        </p:spPr>
        <p:txBody>
          <a:bodyPr wrap="none" rtlCol="0">
            <a:spAutoFit/>
          </a:bodyPr>
          <a:lstStyle/>
          <a:p>
            <a:pPr algn="ctr"/>
            <a:r>
              <a:rPr lang="en-US" dirty="0">
                <a:solidFill>
                  <a:srgbClr val="FF0000"/>
                </a:solidFill>
              </a:rPr>
              <a:t>2870?</a:t>
            </a:r>
          </a:p>
          <a:p>
            <a:pPr algn="ctr"/>
            <a:r>
              <a:rPr lang="en-US" baseline="30000" dirty="0">
                <a:solidFill>
                  <a:srgbClr val="FF0000"/>
                </a:solidFill>
              </a:rPr>
              <a:t>24</a:t>
            </a:r>
            <a:r>
              <a:rPr lang="en-US" dirty="0">
                <a:solidFill>
                  <a:srgbClr val="FF0000"/>
                </a:solidFill>
              </a:rPr>
              <a:t>Mg</a:t>
            </a:r>
          </a:p>
        </p:txBody>
      </p:sp>
    </p:spTree>
    <p:extLst>
      <p:ext uri="{BB962C8B-B14F-4D97-AF65-F5344CB8AC3E}">
        <p14:creationId xmlns:p14="http://schemas.microsoft.com/office/powerpoint/2010/main" val="3073526789"/>
      </p:ext>
    </p:extLst>
  </p:cSld>
  <p:clrMapOvr>
    <a:masterClrMapping/>
  </p:clrMapOvr>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图片 1"/>
          <p:cNvPicPr>
            <a:picLocks noChangeAspect="1"/>
          </p:cNvPicPr>
          <p:nvPr/>
        </p:nvPicPr>
        <p:blipFill>
          <a:blip r:embed="rId2" cstate="print">
            <a:extLst>
              <a:ext uri="{28A0092B-C50C-407E-A947-70E740481C1C}">
                <a14:useLocalDpi xmlns:a14="http://schemas.microsoft.com/office/drawing/2010/main"/>
              </a:ext>
            </a:extLst>
          </a:blip>
          <a:stretch>
            <a:fillRect/>
          </a:stretch>
        </p:blipFill>
        <p:spPr>
          <a:xfrm>
            <a:off x="12852" y="1336348"/>
            <a:ext cx="9144000" cy="5489471"/>
          </a:xfrm>
          <a:prstGeom prst="rect">
            <a:avLst/>
          </a:prstGeom>
        </p:spPr>
      </p:pic>
      <p:sp>
        <p:nvSpPr>
          <p:cNvPr id="7" name="下箭头 6"/>
          <p:cNvSpPr/>
          <p:nvPr/>
        </p:nvSpPr>
        <p:spPr>
          <a:xfrm>
            <a:off x="2196225" y="5749065"/>
            <a:ext cx="216000" cy="360000"/>
          </a:xfrm>
          <a:prstGeom prst="downArrow">
            <a:avLst/>
          </a:prstGeom>
          <a:solidFill>
            <a:srgbClr val="FF0000">
              <a:alpha val="30196"/>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 name="下箭头 7"/>
          <p:cNvSpPr/>
          <p:nvPr/>
        </p:nvSpPr>
        <p:spPr>
          <a:xfrm rot="18900000">
            <a:off x="2014118" y="5406758"/>
            <a:ext cx="216000" cy="360000"/>
          </a:xfrm>
          <a:prstGeom prst="downArrow">
            <a:avLst/>
          </a:prstGeom>
          <a:solidFill>
            <a:srgbClr val="00FF00">
              <a:alpha val="30196"/>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92D050"/>
              </a:solidFill>
            </a:endParaRPr>
          </a:p>
        </p:txBody>
      </p:sp>
      <p:sp>
        <p:nvSpPr>
          <p:cNvPr id="11" name="下箭头 10"/>
          <p:cNvSpPr/>
          <p:nvPr/>
        </p:nvSpPr>
        <p:spPr>
          <a:xfrm>
            <a:off x="4019478" y="4238650"/>
            <a:ext cx="216000" cy="360000"/>
          </a:xfrm>
          <a:prstGeom prst="downArrow">
            <a:avLst/>
          </a:prstGeom>
          <a:solidFill>
            <a:srgbClr val="FF0000">
              <a:alpha val="30196"/>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 name="下箭头 11"/>
          <p:cNvSpPr/>
          <p:nvPr/>
        </p:nvSpPr>
        <p:spPr>
          <a:xfrm rot="18900000">
            <a:off x="3837371" y="3896343"/>
            <a:ext cx="216000" cy="360000"/>
          </a:xfrm>
          <a:prstGeom prst="downArrow">
            <a:avLst/>
          </a:prstGeom>
          <a:solidFill>
            <a:srgbClr val="00FF00">
              <a:alpha val="30196"/>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92D050"/>
              </a:solidFill>
            </a:endParaRPr>
          </a:p>
        </p:txBody>
      </p:sp>
      <p:sp>
        <p:nvSpPr>
          <p:cNvPr id="14" name="矩形 13"/>
          <p:cNvSpPr/>
          <p:nvPr/>
        </p:nvSpPr>
        <p:spPr>
          <a:xfrm>
            <a:off x="12852" y="0"/>
            <a:ext cx="2315057" cy="2585323"/>
          </a:xfrm>
          <a:prstGeom prst="rect">
            <a:avLst/>
          </a:prstGeom>
        </p:spPr>
        <p:txBody>
          <a:bodyPr wrap="none">
            <a:spAutoFit/>
          </a:bodyPr>
          <a:lstStyle/>
          <a:p>
            <a:r>
              <a:rPr lang="en-US" altLang="zh-CN" baseline="30000" dirty="0">
                <a:solidFill>
                  <a:srgbClr val="0000FF"/>
                </a:solidFill>
                <a:latin typeface="Times New Roman" panose="02020603050405020304" pitchFamily="18" charset="0"/>
                <a:cs typeface="Times New Roman" panose="02020603050405020304" pitchFamily="18" charset="0"/>
              </a:rPr>
              <a:t>59</a:t>
            </a:r>
            <a:r>
              <a:rPr lang="en-US" altLang="zh-CN" dirty="0">
                <a:solidFill>
                  <a:srgbClr val="0000FF"/>
                </a:solidFill>
                <a:latin typeface="Times New Roman" panose="02020603050405020304" pitchFamily="18" charset="0"/>
                <a:cs typeface="Times New Roman" panose="02020603050405020304" pitchFamily="18" charset="0"/>
              </a:rPr>
              <a:t>Cu(</a:t>
            </a:r>
            <a:r>
              <a:rPr lang="en-US" altLang="zh-CN" i="1" dirty="0">
                <a:solidFill>
                  <a:srgbClr val="0000FF"/>
                </a:solidFill>
                <a:latin typeface="Times New Roman" panose="02020603050405020304" pitchFamily="18" charset="0"/>
                <a:cs typeface="Times New Roman" panose="02020603050405020304" pitchFamily="18" charset="0"/>
              </a:rPr>
              <a:t>p</a:t>
            </a:r>
            <a:r>
              <a:rPr lang="en-US" altLang="zh-CN" dirty="0">
                <a:solidFill>
                  <a:srgbClr val="0000FF"/>
                </a:solidFill>
                <a:latin typeface="Times New Roman" panose="02020603050405020304" pitchFamily="18" charset="0"/>
                <a:cs typeface="Times New Roman" panose="02020603050405020304" pitchFamily="18" charset="0"/>
              </a:rPr>
              <a:t>,</a:t>
            </a:r>
            <a:r>
              <a:rPr lang="en-US" altLang="zh-CN" i="1" dirty="0">
                <a:solidFill>
                  <a:srgbClr val="0000FF"/>
                </a:solidFill>
                <a:latin typeface="Times New Roman" panose="02020603050405020304" pitchFamily="18" charset="0"/>
                <a:cs typeface="Times New Roman" panose="02020603050405020304" pitchFamily="18" charset="0"/>
              </a:rPr>
              <a:t>γ</a:t>
            </a:r>
            <a:r>
              <a:rPr lang="en-US" altLang="zh-CN" dirty="0">
                <a:solidFill>
                  <a:srgbClr val="0000FF"/>
                </a:solidFill>
                <a:latin typeface="Times New Roman" panose="02020603050405020304" pitchFamily="18" charset="0"/>
                <a:cs typeface="Times New Roman" panose="02020603050405020304" pitchFamily="18" charset="0"/>
              </a:rPr>
              <a:t>)</a:t>
            </a:r>
            <a:r>
              <a:rPr lang="en-US" altLang="zh-CN" baseline="30000" dirty="0">
                <a:solidFill>
                  <a:srgbClr val="0000FF"/>
                </a:solidFill>
                <a:latin typeface="Times New Roman" panose="02020603050405020304" pitchFamily="18" charset="0"/>
                <a:cs typeface="Times New Roman" panose="02020603050405020304" pitchFamily="18" charset="0"/>
              </a:rPr>
              <a:t>60</a:t>
            </a:r>
            <a:r>
              <a:rPr lang="en-US" altLang="zh-CN" dirty="0">
                <a:solidFill>
                  <a:srgbClr val="0000FF"/>
                </a:solidFill>
                <a:latin typeface="Times New Roman" panose="02020603050405020304" pitchFamily="18" charset="0"/>
                <a:cs typeface="Times New Roman" panose="02020603050405020304" pitchFamily="18" charset="0"/>
              </a:rPr>
              <a:t>Zn</a:t>
            </a:r>
          </a:p>
          <a:p>
            <a:r>
              <a:rPr lang="en-US" altLang="zh-CN" baseline="30000" dirty="0">
                <a:solidFill>
                  <a:srgbClr val="0000FF"/>
                </a:solidFill>
                <a:latin typeface="Times New Roman" panose="02020603050405020304" pitchFamily="18" charset="0"/>
                <a:cs typeface="Times New Roman" panose="02020603050405020304" pitchFamily="18" charset="0"/>
              </a:rPr>
              <a:t>56</a:t>
            </a:r>
            <a:r>
              <a:rPr lang="en-US" altLang="zh-CN" dirty="0">
                <a:solidFill>
                  <a:srgbClr val="0000FF"/>
                </a:solidFill>
                <a:latin typeface="Times New Roman" panose="02020603050405020304" pitchFamily="18" charset="0"/>
                <a:cs typeface="Times New Roman" panose="02020603050405020304" pitchFamily="18" charset="0"/>
              </a:rPr>
              <a:t>Ni(</a:t>
            </a:r>
            <a:r>
              <a:rPr lang="el-GR" altLang="zh-CN" i="1" dirty="0">
                <a:solidFill>
                  <a:srgbClr val="0000FF"/>
                </a:solidFill>
                <a:latin typeface="Times New Roman" panose="02020603050405020304" pitchFamily="18" charset="0"/>
                <a:cs typeface="Times New Roman" panose="02020603050405020304" pitchFamily="18" charset="0"/>
              </a:rPr>
              <a:t>α</a:t>
            </a:r>
            <a:r>
              <a:rPr lang="el-GR" altLang="zh-CN" dirty="0">
                <a:solidFill>
                  <a:srgbClr val="0000FF"/>
                </a:solidFill>
                <a:latin typeface="Times New Roman" panose="02020603050405020304" pitchFamily="18" charset="0"/>
                <a:cs typeface="Times New Roman" panose="02020603050405020304" pitchFamily="18" charset="0"/>
              </a:rPr>
              <a:t>,</a:t>
            </a:r>
            <a:r>
              <a:rPr lang="en-US" altLang="zh-CN" i="1" dirty="0">
                <a:solidFill>
                  <a:srgbClr val="0000FF"/>
                </a:solidFill>
                <a:latin typeface="Times New Roman" panose="02020603050405020304" pitchFamily="18" charset="0"/>
                <a:cs typeface="Times New Roman" panose="02020603050405020304" pitchFamily="18" charset="0"/>
              </a:rPr>
              <a:t>p</a:t>
            </a:r>
            <a:r>
              <a:rPr lang="en-US" altLang="zh-CN" dirty="0">
                <a:solidFill>
                  <a:srgbClr val="0000FF"/>
                </a:solidFill>
                <a:latin typeface="Times New Roman" panose="02020603050405020304" pitchFamily="18" charset="0"/>
                <a:cs typeface="Times New Roman" panose="02020603050405020304" pitchFamily="18" charset="0"/>
              </a:rPr>
              <a:t>)</a:t>
            </a:r>
            <a:r>
              <a:rPr lang="en-US" altLang="zh-CN" baseline="30000" dirty="0">
                <a:solidFill>
                  <a:srgbClr val="0000FF"/>
                </a:solidFill>
                <a:latin typeface="Times New Roman" panose="02020603050405020304" pitchFamily="18" charset="0"/>
                <a:cs typeface="Times New Roman" panose="02020603050405020304" pitchFamily="18" charset="0"/>
              </a:rPr>
              <a:t>59</a:t>
            </a:r>
            <a:r>
              <a:rPr lang="en-US" altLang="zh-CN" dirty="0">
                <a:solidFill>
                  <a:srgbClr val="0000FF"/>
                </a:solidFill>
                <a:latin typeface="Times New Roman" panose="02020603050405020304" pitchFamily="18" charset="0"/>
                <a:cs typeface="Times New Roman" panose="02020603050405020304" pitchFamily="18" charset="0"/>
              </a:rPr>
              <a:t>Cu</a:t>
            </a:r>
            <a:endParaRPr lang="zh-CN" altLang="zh-CN" dirty="0">
              <a:solidFill>
                <a:srgbClr val="0000FF"/>
              </a:solidFill>
              <a:latin typeface="Times New Roman" panose="02020603050405020304" pitchFamily="18" charset="0"/>
              <a:cs typeface="Times New Roman" panose="02020603050405020304" pitchFamily="18" charset="0"/>
            </a:endParaRPr>
          </a:p>
          <a:p>
            <a:r>
              <a:rPr lang="en-US" altLang="zh-CN" baseline="30000" dirty="0">
                <a:solidFill>
                  <a:srgbClr val="0000FF"/>
                </a:solidFill>
                <a:latin typeface="Times New Roman" panose="02020603050405020304" pitchFamily="18" charset="0"/>
                <a:cs typeface="Times New Roman" panose="02020603050405020304" pitchFamily="18" charset="0"/>
              </a:rPr>
              <a:t>61</a:t>
            </a:r>
            <a:r>
              <a:rPr lang="en-US" altLang="zh-CN" dirty="0">
                <a:solidFill>
                  <a:srgbClr val="0000FF"/>
                </a:solidFill>
                <a:latin typeface="Times New Roman" panose="02020603050405020304" pitchFamily="18" charset="0"/>
                <a:cs typeface="Times New Roman" panose="02020603050405020304" pitchFamily="18" charset="0"/>
              </a:rPr>
              <a:t>Ga(</a:t>
            </a:r>
            <a:r>
              <a:rPr lang="en-US" altLang="zh-CN" i="1" dirty="0" err="1">
                <a:solidFill>
                  <a:srgbClr val="0000FF"/>
                </a:solidFill>
                <a:latin typeface="Times New Roman" panose="02020603050405020304" pitchFamily="18" charset="0"/>
                <a:cs typeface="Times New Roman" panose="02020603050405020304" pitchFamily="18" charset="0"/>
              </a:rPr>
              <a:t>p</a:t>
            </a:r>
            <a:r>
              <a:rPr lang="en-US" altLang="zh-CN" dirty="0" err="1">
                <a:solidFill>
                  <a:srgbClr val="0000FF"/>
                </a:solidFill>
                <a:latin typeface="Times New Roman" panose="02020603050405020304" pitchFamily="18" charset="0"/>
                <a:cs typeface="Times New Roman" panose="02020603050405020304" pitchFamily="18" charset="0"/>
              </a:rPr>
              <a:t>,</a:t>
            </a:r>
            <a:r>
              <a:rPr lang="en-US" altLang="zh-CN" i="1" dirty="0" err="1">
                <a:solidFill>
                  <a:srgbClr val="0000FF"/>
                </a:solidFill>
                <a:latin typeface="Times New Roman" panose="02020603050405020304" pitchFamily="18" charset="0"/>
                <a:cs typeface="Times New Roman" panose="02020603050405020304" pitchFamily="18" charset="0"/>
              </a:rPr>
              <a:t>γ</a:t>
            </a:r>
            <a:r>
              <a:rPr lang="en-US" altLang="zh-CN" dirty="0">
                <a:solidFill>
                  <a:srgbClr val="0000FF"/>
                </a:solidFill>
                <a:latin typeface="Times New Roman" panose="02020603050405020304" pitchFamily="18" charset="0"/>
                <a:cs typeface="Times New Roman" panose="02020603050405020304" pitchFamily="18" charset="0"/>
              </a:rPr>
              <a:t>)</a:t>
            </a:r>
            <a:r>
              <a:rPr lang="en-US" altLang="zh-CN" baseline="30000" dirty="0">
                <a:solidFill>
                  <a:srgbClr val="0000FF"/>
                </a:solidFill>
                <a:latin typeface="Times New Roman" panose="02020603050405020304" pitchFamily="18" charset="0"/>
                <a:cs typeface="Times New Roman" panose="02020603050405020304" pitchFamily="18" charset="0"/>
              </a:rPr>
              <a:t>62</a:t>
            </a:r>
            <a:r>
              <a:rPr lang="en-US" altLang="zh-CN" dirty="0">
                <a:solidFill>
                  <a:srgbClr val="0000FF"/>
                </a:solidFill>
                <a:latin typeface="Times New Roman" panose="02020603050405020304" pitchFamily="18" charset="0"/>
                <a:cs typeface="Times New Roman" panose="02020603050405020304" pitchFamily="18" charset="0"/>
              </a:rPr>
              <a:t>Ge unbound</a:t>
            </a:r>
            <a:endParaRPr lang="zh-CN" altLang="zh-CN" dirty="0">
              <a:solidFill>
                <a:srgbClr val="0000FF"/>
              </a:solidFill>
              <a:latin typeface="Times New Roman" panose="02020603050405020304" pitchFamily="18" charset="0"/>
              <a:cs typeface="Times New Roman" panose="02020603050405020304" pitchFamily="18" charset="0"/>
            </a:endParaRPr>
          </a:p>
          <a:p>
            <a:r>
              <a:rPr lang="en-US" altLang="zh-CN" baseline="30000" dirty="0">
                <a:solidFill>
                  <a:srgbClr val="0000FF"/>
                </a:solidFill>
                <a:latin typeface="Times New Roman" panose="02020603050405020304" pitchFamily="18" charset="0"/>
                <a:cs typeface="Times New Roman" panose="02020603050405020304" pitchFamily="18" charset="0"/>
              </a:rPr>
              <a:t>23</a:t>
            </a:r>
            <a:r>
              <a:rPr lang="en-US" altLang="zh-CN" dirty="0">
                <a:solidFill>
                  <a:srgbClr val="0000FF"/>
                </a:solidFill>
                <a:latin typeface="Times New Roman" panose="02020603050405020304" pitchFamily="18" charset="0"/>
                <a:cs typeface="Times New Roman" panose="02020603050405020304" pitchFamily="18" charset="0"/>
              </a:rPr>
              <a:t>Al(</a:t>
            </a:r>
            <a:r>
              <a:rPr lang="en-US" altLang="zh-CN" i="1" dirty="0" err="1">
                <a:solidFill>
                  <a:srgbClr val="0000FF"/>
                </a:solidFill>
                <a:latin typeface="Times New Roman" panose="02020603050405020304" pitchFamily="18" charset="0"/>
                <a:cs typeface="Times New Roman" panose="02020603050405020304" pitchFamily="18" charset="0"/>
              </a:rPr>
              <a:t>p</a:t>
            </a:r>
            <a:r>
              <a:rPr lang="en-US" altLang="zh-CN" dirty="0" err="1">
                <a:solidFill>
                  <a:srgbClr val="0000FF"/>
                </a:solidFill>
                <a:latin typeface="Times New Roman" panose="02020603050405020304" pitchFamily="18" charset="0"/>
                <a:cs typeface="Times New Roman" panose="02020603050405020304" pitchFamily="18" charset="0"/>
              </a:rPr>
              <a:t>,</a:t>
            </a:r>
            <a:r>
              <a:rPr lang="en-US" altLang="zh-CN" i="1" dirty="0" err="1">
                <a:solidFill>
                  <a:srgbClr val="0000FF"/>
                </a:solidFill>
                <a:latin typeface="Times New Roman" panose="02020603050405020304" pitchFamily="18" charset="0"/>
                <a:cs typeface="Times New Roman" panose="02020603050405020304" pitchFamily="18" charset="0"/>
              </a:rPr>
              <a:t>γ</a:t>
            </a:r>
            <a:r>
              <a:rPr lang="en-US" altLang="zh-CN" dirty="0">
                <a:solidFill>
                  <a:srgbClr val="0000FF"/>
                </a:solidFill>
                <a:latin typeface="Times New Roman" panose="02020603050405020304" pitchFamily="18" charset="0"/>
                <a:cs typeface="Times New Roman" panose="02020603050405020304" pitchFamily="18" charset="0"/>
              </a:rPr>
              <a:t>)</a:t>
            </a:r>
            <a:r>
              <a:rPr lang="en-US" altLang="zh-CN" baseline="30000" dirty="0">
                <a:solidFill>
                  <a:srgbClr val="0000FF"/>
                </a:solidFill>
                <a:latin typeface="Times New Roman" panose="02020603050405020304" pitchFamily="18" charset="0"/>
                <a:cs typeface="Times New Roman" panose="02020603050405020304" pitchFamily="18" charset="0"/>
              </a:rPr>
              <a:t>24</a:t>
            </a:r>
            <a:r>
              <a:rPr lang="en-US" altLang="zh-CN" dirty="0">
                <a:solidFill>
                  <a:srgbClr val="0000FF"/>
                </a:solidFill>
                <a:latin typeface="Times New Roman" panose="02020603050405020304" pitchFamily="18" charset="0"/>
                <a:cs typeface="Times New Roman" panose="02020603050405020304" pitchFamily="18" charset="0"/>
              </a:rPr>
              <a:t>Si unbound</a:t>
            </a:r>
            <a:endParaRPr lang="zh-CN" altLang="zh-CN" dirty="0">
              <a:solidFill>
                <a:srgbClr val="0000FF"/>
              </a:solidFill>
              <a:latin typeface="Times New Roman" panose="02020603050405020304" pitchFamily="18" charset="0"/>
              <a:cs typeface="Times New Roman" panose="02020603050405020304" pitchFamily="18" charset="0"/>
            </a:endParaRPr>
          </a:p>
          <a:p>
            <a:r>
              <a:rPr lang="en-US" altLang="zh-CN" baseline="30000" dirty="0">
                <a:solidFill>
                  <a:srgbClr val="00B050"/>
                </a:solidFill>
                <a:latin typeface="Times New Roman" panose="02020603050405020304" pitchFamily="18" charset="0"/>
                <a:cs typeface="Times New Roman" panose="02020603050405020304" pitchFamily="18" charset="0"/>
              </a:rPr>
              <a:t>63</a:t>
            </a:r>
            <a:r>
              <a:rPr lang="en-US" altLang="zh-CN" dirty="0">
                <a:solidFill>
                  <a:srgbClr val="00B050"/>
                </a:solidFill>
                <a:latin typeface="Times New Roman" panose="02020603050405020304" pitchFamily="18" charset="0"/>
                <a:cs typeface="Times New Roman" panose="02020603050405020304" pitchFamily="18" charset="0"/>
              </a:rPr>
              <a:t>Ga(</a:t>
            </a:r>
            <a:r>
              <a:rPr lang="en-US" altLang="zh-CN" i="1" dirty="0" err="1">
                <a:solidFill>
                  <a:srgbClr val="00B050"/>
                </a:solidFill>
                <a:latin typeface="Times New Roman" panose="02020603050405020304" pitchFamily="18" charset="0"/>
                <a:cs typeface="Times New Roman" panose="02020603050405020304" pitchFamily="18" charset="0"/>
              </a:rPr>
              <a:t>p</a:t>
            </a:r>
            <a:r>
              <a:rPr lang="en-US" altLang="zh-CN" dirty="0" err="1">
                <a:solidFill>
                  <a:srgbClr val="00B050"/>
                </a:solidFill>
                <a:latin typeface="Times New Roman" panose="02020603050405020304" pitchFamily="18" charset="0"/>
                <a:cs typeface="Times New Roman" panose="02020603050405020304" pitchFamily="18" charset="0"/>
              </a:rPr>
              <a:t>,</a:t>
            </a:r>
            <a:r>
              <a:rPr lang="en-US" altLang="zh-CN" i="1" dirty="0" err="1">
                <a:solidFill>
                  <a:srgbClr val="00B050"/>
                </a:solidFill>
                <a:latin typeface="Times New Roman" panose="02020603050405020304" pitchFamily="18" charset="0"/>
                <a:cs typeface="Times New Roman" panose="02020603050405020304" pitchFamily="18" charset="0"/>
              </a:rPr>
              <a:t>γ</a:t>
            </a:r>
            <a:r>
              <a:rPr lang="en-US" altLang="zh-CN" dirty="0">
                <a:solidFill>
                  <a:srgbClr val="00B050"/>
                </a:solidFill>
                <a:latin typeface="Times New Roman" panose="02020603050405020304" pitchFamily="18" charset="0"/>
                <a:cs typeface="Times New Roman" panose="02020603050405020304" pitchFamily="18" charset="0"/>
              </a:rPr>
              <a:t>)</a:t>
            </a:r>
            <a:r>
              <a:rPr lang="en-US" altLang="zh-CN" baseline="30000" dirty="0">
                <a:solidFill>
                  <a:srgbClr val="00B050"/>
                </a:solidFill>
                <a:latin typeface="Times New Roman" panose="02020603050405020304" pitchFamily="18" charset="0"/>
                <a:cs typeface="Times New Roman" panose="02020603050405020304" pitchFamily="18" charset="0"/>
              </a:rPr>
              <a:t>64</a:t>
            </a:r>
            <a:r>
              <a:rPr lang="en-US" altLang="zh-CN" dirty="0">
                <a:solidFill>
                  <a:srgbClr val="00B050"/>
                </a:solidFill>
                <a:latin typeface="Times New Roman" panose="02020603050405020304" pitchFamily="18" charset="0"/>
                <a:cs typeface="Times New Roman" panose="02020603050405020304" pitchFamily="18" charset="0"/>
              </a:rPr>
              <a:t>Ge</a:t>
            </a:r>
            <a:endParaRPr lang="zh-CN" altLang="zh-CN" dirty="0">
              <a:solidFill>
                <a:srgbClr val="00B050"/>
              </a:solidFill>
              <a:latin typeface="Times New Roman" panose="02020603050405020304" pitchFamily="18" charset="0"/>
              <a:cs typeface="Times New Roman" panose="02020603050405020304" pitchFamily="18" charset="0"/>
            </a:endParaRPr>
          </a:p>
          <a:p>
            <a:r>
              <a:rPr lang="en-US" altLang="zh-CN" baseline="30000" dirty="0">
                <a:solidFill>
                  <a:srgbClr val="00B050"/>
                </a:solidFill>
                <a:latin typeface="Times New Roman" panose="02020603050405020304" pitchFamily="18" charset="0"/>
                <a:cs typeface="Times New Roman" panose="02020603050405020304" pitchFamily="18" charset="0"/>
              </a:rPr>
              <a:t>57</a:t>
            </a:r>
            <a:r>
              <a:rPr lang="en-US" altLang="zh-CN" dirty="0">
                <a:solidFill>
                  <a:srgbClr val="00B050"/>
                </a:solidFill>
                <a:latin typeface="Times New Roman" panose="02020603050405020304" pitchFamily="18" charset="0"/>
                <a:cs typeface="Times New Roman" panose="02020603050405020304" pitchFamily="18" charset="0"/>
              </a:rPr>
              <a:t>Cu(</a:t>
            </a:r>
            <a:r>
              <a:rPr lang="en-US" altLang="zh-CN" i="1" dirty="0" err="1">
                <a:solidFill>
                  <a:srgbClr val="00B050"/>
                </a:solidFill>
                <a:latin typeface="Times New Roman" panose="02020603050405020304" pitchFamily="18" charset="0"/>
                <a:cs typeface="Times New Roman" panose="02020603050405020304" pitchFamily="18" charset="0"/>
              </a:rPr>
              <a:t>p</a:t>
            </a:r>
            <a:r>
              <a:rPr lang="en-US" altLang="zh-CN" dirty="0" err="1">
                <a:solidFill>
                  <a:srgbClr val="00B050"/>
                </a:solidFill>
                <a:latin typeface="Times New Roman" panose="02020603050405020304" pitchFamily="18" charset="0"/>
                <a:cs typeface="Times New Roman" panose="02020603050405020304" pitchFamily="18" charset="0"/>
              </a:rPr>
              <a:t>,</a:t>
            </a:r>
            <a:r>
              <a:rPr lang="en-US" altLang="zh-CN" i="1" dirty="0" err="1">
                <a:solidFill>
                  <a:srgbClr val="00B050"/>
                </a:solidFill>
                <a:latin typeface="Times New Roman" panose="02020603050405020304" pitchFamily="18" charset="0"/>
                <a:cs typeface="Times New Roman" panose="02020603050405020304" pitchFamily="18" charset="0"/>
              </a:rPr>
              <a:t>γ</a:t>
            </a:r>
            <a:r>
              <a:rPr lang="en-US" altLang="zh-CN" dirty="0">
                <a:solidFill>
                  <a:srgbClr val="00B050"/>
                </a:solidFill>
                <a:latin typeface="Times New Roman" panose="02020603050405020304" pitchFamily="18" charset="0"/>
                <a:cs typeface="Times New Roman" panose="02020603050405020304" pitchFamily="18" charset="0"/>
              </a:rPr>
              <a:t>)</a:t>
            </a:r>
            <a:r>
              <a:rPr lang="en-US" altLang="zh-CN" baseline="30000" dirty="0">
                <a:solidFill>
                  <a:srgbClr val="00B050"/>
                </a:solidFill>
                <a:latin typeface="Times New Roman" panose="02020603050405020304" pitchFamily="18" charset="0"/>
                <a:cs typeface="Times New Roman" panose="02020603050405020304" pitchFamily="18" charset="0"/>
              </a:rPr>
              <a:t>58</a:t>
            </a:r>
            <a:r>
              <a:rPr lang="en-US" altLang="zh-CN" dirty="0">
                <a:solidFill>
                  <a:srgbClr val="00B050"/>
                </a:solidFill>
                <a:latin typeface="Times New Roman" panose="02020603050405020304" pitchFamily="18" charset="0"/>
                <a:cs typeface="Times New Roman" panose="02020603050405020304" pitchFamily="18" charset="0"/>
              </a:rPr>
              <a:t>Zn unbound</a:t>
            </a:r>
            <a:endParaRPr lang="zh-CN" altLang="zh-CN" dirty="0">
              <a:solidFill>
                <a:srgbClr val="00B050"/>
              </a:solidFill>
              <a:latin typeface="Times New Roman" panose="02020603050405020304" pitchFamily="18" charset="0"/>
              <a:cs typeface="Times New Roman" panose="02020603050405020304" pitchFamily="18" charset="0"/>
            </a:endParaRPr>
          </a:p>
          <a:p>
            <a:r>
              <a:rPr lang="en-US" altLang="zh-CN" baseline="30000" dirty="0">
                <a:solidFill>
                  <a:srgbClr val="00B050"/>
                </a:solidFill>
                <a:latin typeface="Times New Roman" panose="02020603050405020304" pitchFamily="18" charset="0"/>
                <a:cs typeface="Times New Roman" panose="02020603050405020304" pitchFamily="18" charset="0"/>
              </a:rPr>
              <a:t>17</a:t>
            </a:r>
            <a:r>
              <a:rPr lang="en-US" altLang="zh-CN" dirty="0">
                <a:solidFill>
                  <a:srgbClr val="00B050"/>
                </a:solidFill>
                <a:latin typeface="Times New Roman" panose="02020603050405020304" pitchFamily="18" charset="0"/>
                <a:cs typeface="Times New Roman" panose="02020603050405020304" pitchFamily="18" charset="0"/>
              </a:rPr>
              <a:t>F(</a:t>
            </a:r>
            <a:r>
              <a:rPr lang="en-US" altLang="zh-CN" i="1" dirty="0" err="1">
                <a:solidFill>
                  <a:srgbClr val="00B050"/>
                </a:solidFill>
                <a:latin typeface="Times New Roman" panose="02020603050405020304" pitchFamily="18" charset="0"/>
                <a:cs typeface="Times New Roman" panose="02020603050405020304" pitchFamily="18" charset="0"/>
              </a:rPr>
              <a:t>p</a:t>
            </a:r>
            <a:r>
              <a:rPr lang="en-US" altLang="zh-CN" dirty="0" err="1">
                <a:solidFill>
                  <a:srgbClr val="00B050"/>
                </a:solidFill>
                <a:latin typeface="Times New Roman" panose="02020603050405020304" pitchFamily="18" charset="0"/>
                <a:cs typeface="Times New Roman" panose="02020603050405020304" pitchFamily="18" charset="0"/>
              </a:rPr>
              <a:t>,</a:t>
            </a:r>
            <a:r>
              <a:rPr lang="en-US" altLang="zh-CN" i="1" dirty="0" err="1">
                <a:solidFill>
                  <a:srgbClr val="00B050"/>
                </a:solidFill>
                <a:latin typeface="Times New Roman" panose="02020603050405020304" pitchFamily="18" charset="0"/>
                <a:cs typeface="Times New Roman" panose="02020603050405020304" pitchFamily="18" charset="0"/>
              </a:rPr>
              <a:t>γ</a:t>
            </a:r>
            <a:r>
              <a:rPr lang="en-US" altLang="zh-CN" dirty="0">
                <a:solidFill>
                  <a:srgbClr val="00B050"/>
                </a:solidFill>
                <a:latin typeface="Times New Roman" panose="02020603050405020304" pitchFamily="18" charset="0"/>
                <a:cs typeface="Times New Roman" panose="02020603050405020304" pitchFamily="18" charset="0"/>
              </a:rPr>
              <a:t>)</a:t>
            </a:r>
            <a:r>
              <a:rPr lang="en-US" altLang="zh-CN" baseline="30000" dirty="0">
                <a:solidFill>
                  <a:srgbClr val="00B050"/>
                </a:solidFill>
                <a:latin typeface="Times New Roman" panose="02020603050405020304" pitchFamily="18" charset="0"/>
                <a:cs typeface="Times New Roman" panose="02020603050405020304" pitchFamily="18" charset="0"/>
              </a:rPr>
              <a:t>18</a:t>
            </a:r>
            <a:r>
              <a:rPr lang="en-US" altLang="zh-CN" dirty="0">
                <a:solidFill>
                  <a:srgbClr val="00B050"/>
                </a:solidFill>
                <a:latin typeface="Times New Roman" panose="02020603050405020304" pitchFamily="18" charset="0"/>
                <a:cs typeface="Times New Roman" panose="02020603050405020304" pitchFamily="18" charset="0"/>
              </a:rPr>
              <a:t>Ne unbound</a:t>
            </a:r>
            <a:endParaRPr lang="zh-CN" altLang="zh-CN" dirty="0">
              <a:solidFill>
                <a:srgbClr val="00B050"/>
              </a:solidFill>
              <a:latin typeface="Times New Roman" panose="02020603050405020304" pitchFamily="18" charset="0"/>
              <a:cs typeface="Times New Roman" panose="02020603050405020304" pitchFamily="18" charset="0"/>
            </a:endParaRPr>
          </a:p>
          <a:p>
            <a:r>
              <a:rPr lang="en-US" altLang="zh-CN" baseline="30000" dirty="0">
                <a:solidFill>
                  <a:srgbClr val="00B050"/>
                </a:solidFill>
                <a:latin typeface="Times New Roman" panose="02020603050405020304" pitchFamily="18" charset="0"/>
                <a:cs typeface="Times New Roman" panose="02020603050405020304" pitchFamily="18" charset="0"/>
              </a:rPr>
              <a:t>40</a:t>
            </a:r>
            <a:r>
              <a:rPr lang="en-US" altLang="zh-CN" dirty="0">
                <a:solidFill>
                  <a:srgbClr val="00B050"/>
                </a:solidFill>
                <a:latin typeface="Times New Roman" panose="02020603050405020304" pitchFamily="18" charset="0"/>
                <a:cs typeface="Times New Roman" panose="02020603050405020304" pitchFamily="18" charset="0"/>
              </a:rPr>
              <a:t>Sc(</a:t>
            </a:r>
            <a:r>
              <a:rPr lang="en-US" altLang="zh-CN" i="1" dirty="0" err="1">
                <a:solidFill>
                  <a:srgbClr val="00B050"/>
                </a:solidFill>
                <a:latin typeface="Times New Roman" panose="02020603050405020304" pitchFamily="18" charset="0"/>
                <a:cs typeface="Times New Roman" panose="02020603050405020304" pitchFamily="18" charset="0"/>
              </a:rPr>
              <a:t>p</a:t>
            </a:r>
            <a:r>
              <a:rPr lang="en-US" altLang="zh-CN" dirty="0" err="1">
                <a:solidFill>
                  <a:srgbClr val="00B050"/>
                </a:solidFill>
                <a:latin typeface="Times New Roman" panose="02020603050405020304" pitchFamily="18" charset="0"/>
                <a:cs typeface="Times New Roman" panose="02020603050405020304" pitchFamily="18" charset="0"/>
              </a:rPr>
              <a:t>,</a:t>
            </a:r>
            <a:r>
              <a:rPr lang="en-US" altLang="zh-CN" i="1" dirty="0" err="1">
                <a:solidFill>
                  <a:srgbClr val="00B050"/>
                </a:solidFill>
                <a:latin typeface="Times New Roman" panose="02020603050405020304" pitchFamily="18" charset="0"/>
                <a:cs typeface="Times New Roman" panose="02020603050405020304" pitchFamily="18" charset="0"/>
              </a:rPr>
              <a:t>γ</a:t>
            </a:r>
            <a:r>
              <a:rPr lang="en-US" altLang="zh-CN" dirty="0">
                <a:solidFill>
                  <a:srgbClr val="00B050"/>
                </a:solidFill>
                <a:latin typeface="Times New Roman" panose="02020603050405020304" pitchFamily="18" charset="0"/>
                <a:cs typeface="Times New Roman" panose="02020603050405020304" pitchFamily="18" charset="0"/>
              </a:rPr>
              <a:t>)</a:t>
            </a:r>
            <a:r>
              <a:rPr lang="en-US" altLang="zh-CN" baseline="30000" dirty="0">
                <a:solidFill>
                  <a:srgbClr val="00B050"/>
                </a:solidFill>
                <a:latin typeface="Times New Roman" panose="02020603050405020304" pitchFamily="18" charset="0"/>
                <a:cs typeface="Times New Roman" panose="02020603050405020304" pitchFamily="18" charset="0"/>
              </a:rPr>
              <a:t>41</a:t>
            </a:r>
            <a:r>
              <a:rPr lang="en-US" altLang="zh-CN" dirty="0">
                <a:solidFill>
                  <a:srgbClr val="00B050"/>
                </a:solidFill>
                <a:latin typeface="Times New Roman" panose="02020603050405020304" pitchFamily="18" charset="0"/>
                <a:cs typeface="Times New Roman" panose="02020603050405020304" pitchFamily="18" charset="0"/>
              </a:rPr>
              <a:t>Ti unbound</a:t>
            </a:r>
            <a:endParaRPr lang="zh-CN" altLang="zh-CN" dirty="0">
              <a:solidFill>
                <a:srgbClr val="00B050"/>
              </a:solidFill>
              <a:latin typeface="Times New Roman" panose="02020603050405020304" pitchFamily="18" charset="0"/>
              <a:cs typeface="Times New Roman" panose="02020603050405020304" pitchFamily="18" charset="0"/>
            </a:endParaRPr>
          </a:p>
          <a:p>
            <a:r>
              <a:rPr lang="en-US" altLang="zh-CN" baseline="30000" dirty="0">
                <a:solidFill>
                  <a:srgbClr val="00B050"/>
                </a:solidFill>
                <a:latin typeface="Times New Roman" panose="02020603050405020304" pitchFamily="18" charset="0"/>
                <a:cs typeface="Times New Roman" panose="02020603050405020304" pitchFamily="18" charset="0"/>
              </a:rPr>
              <a:t>48</a:t>
            </a:r>
            <a:r>
              <a:rPr lang="en-US" altLang="zh-CN" dirty="0">
                <a:solidFill>
                  <a:srgbClr val="00B050"/>
                </a:solidFill>
                <a:latin typeface="Times New Roman" panose="02020603050405020304" pitchFamily="18" charset="0"/>
                <a:cs typeface="Times New Roman" panose="02020603050405020304" pitchFamily="18" charset="0"/>
              </a:rPr>
              <a:t>Cr(</a:t>
            </a:r>
            <a:r>
              <a:rPr lang="en-US" altLang="zh-CN" i="1" dirty="0" err="1">
                <a:solidFill>
                  <a:srgbClr val="00B050"/>
                </a:solidFill>
                <a:latin typeface="Times New Roman" panose="02020603050405020304" pitchFamily="18" charset="0"/>
                <a:cs typeface="Times New Roman" panose="02020603050405020304" pitchFamily="18" charset="0"/>
              </a:rPr>
              <a:t>p</a:t>
            </a:r>
            <a:r>
              <a:rPr lang="en-US" altLang="zh-CN" dirty="0" err="1">
                <a:solidFill>
                  <a:srgbClr val="00B050"/>
                </a:solidFill>
                <a:latin typeface="Times New Roman" panose="02020603050405020304" pitchFamily="18" charset="0"/>
                <a:cs typeface="Times New Roman" panose="02020603050405020304" pitchFamily="18" charset="0"/>
              </a:rPr>
              <a:t>,</a:t>
            </a:r>
            <a:r>
              <a:rPr lang="en-US" altLang="zh-CN" i="1" dirty="0" err="1">
                <a:solidFill>
                  <a:srgbClr val="00B050"/>
                </a:solidFill>
                <a:latin typeface="Times New Roman" panose="02020603050405020304" pitchFamily="18" charset="0"/>
                <a:cs typeface="Times New Roman" panose="02020603050405020304" pitchFamily="18" charset="0"/>
              </a:rPr>
              <a:t>γ</a:t>
            </a:r>
            <a:r>
              <a:rPr lang="en-US" altLang="zh-CN" dirty="0">
                <a:solidFill>
                  <a:srgbClr val="00B050"/>
                </a:solidFill>
                <a:latin typeface="Times New Roman" panose="02020603050405020304" pitchFamily="18" charset="0"/>
                <a:cs typeface="Times New Roman" panose="02020603050405020304" pitchFamily="18" charset="0"/>
              </a:rPr>
              <a:t>)</a:t>
            </a:r>
            <a:r>
              <a:rPr lang="en-US" altLang="zh-CN" baseline="30000" dirty="0">
                <a:solidFill>
                  <a:srgbClr val="00B050"/>
                </a:solidFill>
                <a:latin typeface="Times New Roman" panose="02020603050405020304" pitchFamily="18" charset="0"/>
                <a:cs typeface="Times New Roman" panose="02020603050405020304" pitchFamily="18" charset="0"/>
              </a:rPr>
              <a:t>49</a:t>
            </a:r>
            <a:r>
              <a:rPr lang="en-US" altLang="zh-CN" dirty="0">
                <a:solidFill>
                  <a:srgbClr val="00B050"/>
                </a:solidFill>
                <a:latin typeface="Times New Roman" panose="02020603050405020304" pitchFamily="18" charset="0"/>
                <a:cs typeface="Times New Roman" panose="02020603050405020304" pitchFamily="18" charset="0"/>
              </a:rPr>
              <a:t>Mn</a:t>
            </a:r>
            <a:endParaRPr lang="zh-CN" altLang="zh-CN" dirty="0">
              <a:solidFill>
                <a:srgbClr val="00B050"/>
              </a:solidFill>
              <a:latin typeface="Times New Roman" panose="02020603050405020304" pitchFamily="18" charset="0"/>
              <a:cs typeface="Times New Roman" panose="02020603050405020304" pitchFamily="18" charset="0"/>
            </a:endParaRPr>
          </a:p>
        </p:txBody>
      </p:sp>
      <p:sp>
        <p:nvSpPr>
          <p:cNvPr id="15" name="下箭头 14"/>
          <p:cNvSpPr/>
          <p:nvPr/>
        </p:nvSpPr>
        <p:spPr>
          <a:xfrm>
            <a:off x="4631413" y="3609685"/>
            <a:ext cx="216000" cy="360000"/>
          </a:xfrm>
          <a:prstGeom prst="downArrow">
            <a:avLst/>
          </a:prstGeom>
          <a:solidFill>
            <a:srgbClr val="FF0000">
              <a:alpha val="30196"/>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 name="下箭头 15"/>
          <p:cNvSpPr/>
          <p:nvPr/>
        </p:nvSpPr>
        <p:spPr>
          <a:xfrm rot="18900000">
            <a:off x="4449306" y="3267378"/>
            <a:ext cx="216000" cy="360000"/>
          </a:xfrm>
          <a:prstGeom prst="downArrow">
            <a:avLst/>
          </a:prstGeom>
          <a:solidFill>
            <a:srgbClr val="00FF00">
              <a:alpha val="30196"/>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92D050"/>
              </a:solidFill>
            </a:endParaRPr>
          </a:p>
        </p:txBody>
      </p:sp>
      <p:sp>
        <p:nvSpPr>
          <p:cNvPr id="21" name="Rectangle 3"/>
          <p:cNvSpPr>
            <a:spLocks noChangeArrowheads="1"/>
          </p:cNvSpPr>
          <p:nvPr/>
        </p:nvSpPr>
        <p:spPr bwMode="auto">
          <a:xfrm>
            <a:off x="4870082" y="21843"/>
            <a:ext cx="4258953" cy="646331"/>
          </a:xfrm>
          <a:prstGeom prst="rect">
            <a:avLst/>
          </a:prstGeom>
          <a:gradFill rotWithShape="1">
            <a:gsLst>
              <a:gs pos="0">
                <a:srgbClr val="CCCCFF"/>
              </a:gs>
              <a:gs pos="50000">
                <a:srgbClr val="FFFFFF"/>
              </a:gs>
              <a:gs pos="100000">
                <a:srgbClr val="CCCCFF"/>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lgn="l" eaLnBrk="0" hangingPunct="0">
              <a:defRPr>
                <a:solidFill>
                  <a:schemeClr val="tx1"/>
                </a:solidFill>
                <a:latin typeface="Times New Roman" panose="02020603050405020304" pitchFamily="18" charset="0"/>
                <a:ea typeface="宋体" panose="02010600030101010101" pitchFamily="2" charset="-122"/>
              </a:defRPr>
            </a:lvl1pPr>
            <a:lvl2pPr marL="742950" indent="-285750" algn="l" eaLnBrk="0" hangingPunct="0">
              <a:defRPr>
                <a:solidFill>
                  <a:schemeClr val="tx1"/>
                </a:solidFill>
                <a:latin typeface="Times New Roman" panose="02020603050405020304" pitchFamily="18" charset="0"/>
                <a:ea typeface="宋体" panose="02010600030101010101" pitchFamily="2" charset="-122"/>
              </a:defRPr>
            </a:lvl2pPr>
            <a:lvl3pPr marL="1143000" indent="-228600" algn="l" eaLnBrk="0" hangingPunct="0">
              <a:defRPr>
                <a:solidFill>
                  <a:schemeClr val="tx1"/>
                </a:solidFill>
                <a:latin typeface="Times New Roman" panose="02020603050405020304" pitchFamily="18" charset="0"/>
                <a:ea typeface="宋体" panose="02010600030101010101" pitchFamily="2" charset="-122"/>
              </a:defRPr>
            </a:lvl3pPr>
            <a:lvl4pPr marL="1600200" indent="-228600" algn="l" eaLnBrk="0" hangingPunct="0">
              <a:defRPr>
                <a:solidFill>
                  <a:schemeClr val="tx1"/>
                </a:solidFill>
                <a:latin typeface="Times New Roman" panose="02020603050405020304" pitchFamily="18" charset="0"/>
                <a:ea typeface="宋体" panose="02010600030101010101" pitchFamily="2" charset="-122"/>
              </a:defRPr>
            </a:lvl4pPr>
            <a:lvl5pPr marL="2057400" indent="-228600" algn="l" eaLnBrk="0" hangingPunct="0">
              <a:defRPr>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Times New Roman" panose="02020603050405020304" pitchFamily="18" charset="0"/>
                <a:ea typeface="宋体" panose="02010600030101010101" pitchFamily="2" charset="-122"/>
              </a:defRPr>
            </a:lvl9pPr>
          </a:lstStyle>
          <a:p>
            <a:pPr algn="ctr"/>
            <a:r>
              <a:rPr lang="en-US" altLang="zh-CN" dirty="0">
                <a:cs typeface="Times New Roman" panose="02020603050405020304" pitchFamily="18" charset="0"/>
              </a:rPr>
              <a:t>Reactions that Impact the Burst Light Curve in the Multi-zone X-ray Burst Model</a:t>
            </a:r>
            <a:endParaRPr lang="zh-CN" altLang="en-US" dirty="0">
              <a:cs typeface="Times New Roman" panose="02020603050405020304" pitchFamily="18" charset="0"/>
            </a:endParaRPr>
          </a:p>
        </p:txBody>
      </p:sp>
      <p:sp>
        <p:nvSpPr>
          <p:cNvPr id="22" name="矩形 21"/>
          <p:cNvSpPr/>
          <p:nvPr/>
        </p:nvSpPr>
        <p:spPr>
          <a:xfrm>
            <a:off x="3710665" y="202931"/>
            <a:ext cx="941283" cy="369332"/>
          </a:xfrm>
          <a:prstGeom prst="rect">
            <a:avLst/>
          </a:prstGeom>
        </p:spPr>
        <p:txBody>
          <a:bodyPr wrap="none">
            <a:spAutoFit/>
          </a:bodyPr>
          <a:lstStyle/>
          <a:p>
            <a:r>
              <a:rPr lang="en-US" altLang="zh-CN" dirty="0">
                <a:solidFill>
                  <a:srgbClr val="00B050"/>
                </a:solidFill>
                <a:latin typeface="Times New Roman" panose="02020603050405020304" pitchFamily="18" charset="0"/>
                <a:cs typeface="Times New Roman" panose="02020603050405020304" pitchFamily="18" charset="0"/>
              </a:rPr>
              <a:t>medium</a:t>
            </a:r>
            <a:endParaRPr lang="zh-CN" altLang="en-US" dirty="0"/>
          </a:p>
        </p:txBody>
      </p:sp>
      <p:sp>
        <p:nvSpPr>
          <p:cNvPr id="23" name="矩形 22"/>
          <p:cNvSpPr/>
          <p:nvPr/>
        </p:nvSpPr>
        <p:spPr>
          <a:xfrm>
            <a:off x="3601661" y="-24324"/>
            <a:ext cx="1159292" cy="369332"/>
          </a:xfrm>
          <a:prstGeom prst="rect">
            <a:avLst/>
          </a:prstGeom>
        </p:spPr>
        <p:txBody>
          <a:bodyPr wrap="none">
            <a:spAutoFit/>
          </a:bodyPr>
          <a:lstStyle/>
          <a:p>
            <a:r>
              <a:rPr lang="en-US" altLang="zh-CN" dirty="0">
                <a:solidFill>
                  <a:srgbClr val="0000FF"/>
                </a:solidFill>
                <a:latin typeface="Times New Roman" panose="02020603050405020304" pitchFamily="18" charset="0"/>
                <a:cs typeface="Times New Roman" panose="02020603050405020304" pitchFamily="18" charset="0"/>
              </a:rPr>
              <a:t>significant</a:t>
            </a:r>
            <a:endParaRPr lang="zh-CN" altLang="en-US" dirty="0"/>
          </a:p>
        </p:txBody>
      </p:sp>
      <p:sp>
        <p:nvSpPr>
          <p:cNvPr id="13" name="下箭头 12"/>
          <p:cNvSpPr/>
          <p:nvPr/>
        </p:nvSpPr>
        <p:spPr>
          <a:xfrm>
            <a:off x="321017" y="5341133"/>
            <a:ext cx="216000" cy="360000"/>
          </a:xfrm>
          <a:prstGeom prst="downArrow">
            <a:avLst/>
          </a:prstGeom>
          <a:solidFill>
            <a:srgbClr val="FF0000">
              <a:alpha val="30196"/>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 name="下箭头 16"/>
          <p:cNvSpPr/>
          <p:nvPr/>
        </p:nvSpPr>
        <p:spPr>
          <a:xfrm rot="18900000">
            <a:off x="138910" y="4998826"/>
            <a:ext cx="216000" cy="360000"/>
          </a:xfrm>
          <a:prstGeom prst="downArrow">
            <a:avLst/>
          </a:prstGeom>
          <a:solidFill>
            <a:srgbClr val="00FF00">
              <a:alpha val="30196"/>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solidFill>
                <a:srgbClr val="92D050"/>
              </a:solidFill>
            </a:endParaRPr>
          </a:p>
        </p:txBody>
      </p:sp>
      <p:sp>
        <p:nvSpPr>
          <p:cNvPr id="18" name="文本框 17"/>
          <p:cNvSpPr txBox="1"/>
          <p:nvPr/>
        </p:nvSpPr>
        <p:spPr>
          <a:xfrm>
            <a:off x="-9155" y="4708860"/>
            <a:ext cx="835485" cy="369332"/>
          </a:xfrm>
          <a:prstGeom prst="rect">
            <a:avLst/>
          </a:prstGeom>
          <a:noFill/>
        </p:spPr>
        <p:txBody>
          <a:bodyPr wrap="none" rtlCol="0">
            <a:spAutoFit/>
          </a:bodyPr>
          <a:lstStyle/>
          <a:p>
            <a:r>
              <a:rPr lang="en-US" altLang="zh-CN" i="1" dirty="0">
                <a:solidFill>
                  <a:srgbClr val="00B050"/>
                </a:solidFill>
                <a:latin typeface="Times New Roman" panose="02020603050405020304" pitchFamily="18" charset="0"/>
                <a:cs typeface="Times New Roman" panose="02020603050405020304" pitchFamily="18" charset="0"/>
              </a:rPr>
              <a:t>β</a:t>
            </a:r>
            <a:r>
              <a:rPr lang="en-US" altLang="zh-CN" baseline="30000" dirty="0">
                <a:solidFill>
                  <a:srgbClr val="00B050"/>
                </a:solidFill>
                <a:latin typeface="Times New Roman" panose="02020603050405020304" pitchFamily="18" charset="0"/>
                <a:cs typeface="Times New Roman" panose="02020603050405020304" pitchFamily="18" charset="0"/>
              </a:rPr>
              <a:t>+</a:t>
            </a:r>
            <a:r>
              <a:rPr lang="en-US" altLang="zh-CN" dirty="0">
                <a:solidFill>
                  <a:srgbClr val="00B050"/>
                </a:solidFill>
                <a:latin typeface="Times New Roman" panose="02020603050405020304" pitchFamily="18" charset="0"/>
                <a:cs typeface="Times New Roman" panose="02020603050405020304" pitchFamily="18" charset="0"/>
              </a:rPr>
              <a:t>(EC)</a:t>
            </a:r>
            <a:endParaRPr lang="zh-CN" altLang="en-US" dirty="0">
              <a:solidFill>
                <a:srgbClr val="00B050"/>
              </a:solidFill>
              <a:latin typeface="Times New Roman" panose="02020603050405020304" pitchFamily="18" charset="0"/>
              <a:cs typeface="Times New Roman" panose="02020603050405020304" pitchFamily="18" charset="0"/>
            </a:endParaRPr>
          </a:p>
        </p:txBody>
      </p:sp>
      <p:sp>
        <p:nvSpPr>
          <p:cNvPr id="19" name="文本框 18"/>
          <p:cNvSpPr txBox="1"/>
          <p:nvPr/>
        </p:nvSpPr>
        <p:spPr>
          <a:xfrm>
            <a:off x="84516" y="5328899"/>
            <a:ext cx="300082" cy="369332"/>
          </a:xfrm>
          <a:prstGeom prst="rect">
            <a:avLst/>
          </a:prstGeom>
          <a:noFill/>
        </p:spPr>
        <p:txBody>
          <a:bodyPr wrap="none" rtlCol="0">
            <a:spAutoFit/>
          </a:bodyPr>
          <a:lstStyle/>
          <a:p>
            <a:r>
              <a:rPr lang="en-US" altLang="zh-CN" i="1" dirty="0">
                <a:solidFill>
                  <a:srgbClr val="C00000"/>
                </a:solidFill>
                <a:latin typeface="Times New Roman" panose="02020603050405020304" pitchFamily="18" charset="0"/>
                <a:cs typeface="Times New Roman" panose="02020603050405020304" pitchFamily="18" charset="0"/>
              </a:rPr>
              <a:t>p</a:t>
            </a:r>
            <a:endParaRPr lang="zh-CN" altLang="en-US" dirty="0">
              <a:solidFill>
                <a:srgbClr val="C00000"/>
              </a:solidFill>
              <a:latin typeface="Times New Roman" panose="02020603050405020304" pitchFamily="18" charset="0"/>
              <a:cs typeface="Times New Roman" panose="02020603050405020304" pitchFamily="18" charset="0"/>
            </a:endParaRPr>
          </a:p>
        </p:txBody>
      </p:sp>
      <p:sp>
        <p:nvSpPr>
          <p:cNvPr id="24" name="矩形 23"/>
          <p:cNvSpPr/>
          <p:nvPr/>
        </p:nvSpPr>
        <p:spPr>
          <a:xfrm>
            <a:off x="2271305" y="693652"/>
            <a:ext cx="6857729" cy="1754326"/>
          </a:xfrm>
          <a:prstGeom prst="rect">
            <a:avLst/>
          </a:prstGeom>
        </p:spPr>
        <p:txBody>
          <a:bodyPr wrap="square">
            <a:spAutoFit/>
          </a:bodyPr>
          <a:lstStyle/>
          <a:p>
            <a:r>
              <a:rPr lang="en-US" altLang="zh-CN" b="1" dirty="0">
                <a:solidFill>
                  <a:schemeClr val="accent1">
                    <a:lumMod val="50000"/>
                  </a:schemeClr>
                </a:solidFill>
                <a:cs typeface="Times New Roman" panose="02020603050405020304" pitchFamily="18" charset="0"/>
              </a:rPr>
              <a:t>An equilibrium is usually established between the rates of the (p, γ) forward reaction and corresponding (</a:t>
            </a:r>
            <a:r>
              <a:rPr lang="en-US" altLang="zh-CN" b="1" dirty="0" err="1">
                <a:solidFill>
                  <a:schemeClr val="accent1">
                    <a:lumMod val="50000"/>
                  </a:schemeClr>
                </a:solidFill>
                <a:cs typeface="Times New Roman" panose="02020603050405020304" pitchFamily="18" charset="0"/>
              </a:rPr>
              <a:t>γ,p</a:t>
            </a:r>
            <a:r>
              <a:rPr lang="en-US" altLang="zh-CN" b="1" dirty="0">
                <a:solidFill>
                  <a:schemeClr val="accent1">
                    <a:lumMod val="50000"/>
                  </a:schemeClr>
                </a:solidFill>
                <a:cs typeface="Times New Roman" panose="02020603050405020304" pitchFamily="18" charset="0"/>
              </a:rPr>
              <a:t>) reverse photodisintegration, but it won't happen for (α,p) and (p,α).</a:t>
            </a:r>
          </a:p>
          <a:p>
            <a:r>
              <a:rPr lang="en-US" altLang="zh-CN" b="1" dirty="0">
                <a:solidFill>
                  <a:schemeClr val="accent1">
                    <a:lumMod val="50000"/>
                  </a:schemeClr>
                </a:solidFill>
                <a:cs typeface="Times New Roman" panose="02020603050405020304" pitchFamily="18" charset="0"/>
              </a:rPr>
              <a:t>Note the (p,α) reactions are listed</a:t>
            </a:r>
          </a:p>
          <a:p>
            <a:r>
              <a:rPr lang="en-US" altLang="zh-CN" b="1" dirty="0">
                <a:solidFill>
                  <a:schemeClr val="accent1">
                    <a:lumMod val="50000"/>
                  </a:schemeClr>
                </a:solidFill>
                <a:cs typeface="Times New Roman" panose="02020603050405020304" pitchFamily="18" charset="0"/>
              </a:rPr>
              <a:t>as (α,p) reactions in the table in</a:t>
            </a:r>
          </a:p>
          <a:p>
            <a:r>
              <a:rPr lang="en-US" altLang="zh-CN" b="1" dirty="0">
                <a:solidFill>
                  <a:schemeClr val="accent1">
                    <a:lumMod val="50000"/>
                  </a:schemeClr>
                </a:solidFill>
                <a:cs typeface="Times New Roman" panose="02020603050405020304" pitchFamily="18" charset="0"/>
              </a:rPr>
              <a:t>sensitivity study.</a:t>
            </a:r>
            <a:endParaRPr lang="zh-CN" altLang="en-US" dirty="0">
              <a:solidFill>
                <a:schemeClr val="accent1">
                  <a:lumMod val="50000"/>
                </a:schemeClr>
              </a:solidFill>
              <a:cs typeface="Times New Roman" panose="02020603050405020304" pitchFamily="18" charset="0"/>
            </a:endParaRPr>
          </a:p>
        </p:txBody>
      </p:sp>
    </p:spTree>
    <p:extLst>
      <p:ext uri="{BB962C8B-B14F-4D97-AF65-F5344CB8AC3E}">
        <p14:creationId xmlns:p14="http://schemas.microsoft.com/office/powerpoint/2010/main" val="3824410166"/>
      </p:ext>
    </p:extLst>
  </p:cSld>
  <p:clrMapOvr>
    <a:masterClrMapping/>
  </p:clrMapOvr>
</p:sld>
</file>

<file path=ppt/slides/slide5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1C38AA74-C2AF-4FE3-8713-C36C38F66201}"/>
              </a:ext>
            </a:extLst>
          </p:cNvPr>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1578491" y="0"/>
            <a:ext cx="5987018" cy="6858000"/>
          </a:xfrm>
          <a:prstGeom prst="rect">
            <a:avLst/>
          </a:prstGeom>
        </p:spPr>
      </p:pic>
      <p:sp>
        <p:nvSpPr>
          <p:cNvPr id="7" name="Rectangle: Rounded Corners 6">
            <a:extLst>
              <a:ext uri="{FF2B5EF4-FFF2-40B4-BE49-F238E27FC236}">
                <a16:creationId xmlns:a16="http://schemas.microsoft.com/office/drawing/2014/main" id="{0E5DFB2A-CE33-4733-BE08-CDDC9EE3D82F}"/>
              </a:ext>
            </a:extLst>
          </p:cNvPr>
          <p:cNvSpPr/>
          <p:nvPr/>
        </p:nvSpPr>
        <p:spPr>
          <a:xfrm>
            <a:off x="5628640" y="629920"/>
            <a:ext cx="1906389" cy="254000"/>
          </a:xfrm>
          <a:prstGeom prst="roundRect">
            <a:avLst/>
          </a:prstGeom>
          <a:noFill/>
          <a:ln w="190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Rounded Corners 7">
            <a:extLst>
              <a:ext uri="{FF2B5EF4-FFF2-40B4-BE49-F238E27FC236}">
                <a16:creationId xmlns:a16="http://schemas.microsoft.com/office/drawing/2014/main" id="{6F9F9C89-37A2-4E3A-8482-E963E291709F}"/>
              </a:ext>
            </a:extLst>
          </p:cNvPr>
          <p:cNvSpPr/>
          <p:nvPr/>
        </p:nvSpPr>
        <p:spPr>
          <a:xfrm>
            <a:off x="5628640" y="899160"/>
            <a:ext cx="1906389" cy="254000"/>
          </a:xfrm>
          <a:prstGeom prst="roundRect">
            <a:avLst/>
          </a:prstGeom>
          <a:noFill/>
          <a:ln w="190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Rounded Corners 8">
            <a:extLst>
              <a:ext uri="{FF2B5EF4-FFF2-40B4-BE49-F238E27FC236}">
                <a16:creationId xmlns:a16="http://schemas.microsoft.com/office/drawing/2014/main" id="{609F1F64-9FA5-41D5-A555-BF9024DF3256}"/>
              </a:ext>
            </a:extLst>
          </p:cNvPr>
          <p:cNvSpPr/>
          <p:nvPr/>
        </p:nvSpPr>
        <p:spPr>
          <a:xfrm>
            <a:off x="5628640" y="2738120"/>
            <a:ext cx="1906389" cy="254000"/>
          </a:xfrm>
          <a:prstGeom prst="roundRect">
            <a:avLst/>
          </a:prstGeom>
          <a:noFill/>
          <a:ln w="190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169076214"/>
      </p:ext>
    </p:extLst>
  </p:cSld>
  <p:clrMapOvr>
    <a:masterClrMapping/>
  </p:clrMapOvr>
</p:sld>
</file>

<file path=ppt/slides/slide5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771F613A-412A-4B05-B3D8-4614A42A394C}"/>
              </a:ext>
            </a:extLst>
          </p:cNvPr>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0" y="149860"/>
            <a:ext cx="9144000" cy="6558280"/>
          </a:xfrm>
          <a:prstGeom prst="rect">
            <a:avLst/>
          </a:prstGeom>
        </p:spPr>
      </p:pic>
      <p:sp>
        <p:nvSpPr>
          <p:cNvPr id="6" name="Multiplication Sign 5">
            <a:extLst>
              <a:ext uri="{FF2B5EF4-FFF2-40B4-BE49-F238E27FC236}">
                <a16:creationId xmlns:a16="http://schemas.microsoft.com/office/drawing/2014/main" id="{5D8F62A0-4A79-48F7-A2B5-823E3802EF3E}"/>
              </a:ext>
            </a:extLst>
          </p:cNvPr>
          <p:cNvSpPr/>
          <p:nvPr/>
        </p:nvSpPr>
        <p:spPr>
          <a:xfrm>
            <a:off x="4699818" y="4100051"/>
            <a:ext cx="275304" cy="481780"/>
          </a:xfrm>
          <a:prstGeom prst="mathMultiply">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Multiplication Sign 6">
            <a:extLst>
              <a:ext uri="{FF2B5EF4-FFF2-40B4-BE49-F238E27FC236}">
                <a16:creationId xmlns:a16="http://schemas.microsoft.com/office/drawing/2014/main" id="{19C45FDC-E422-4F83-A322-7BE3ECE0FFC8}"/>
              </a:ext>
            </a:extLst>
          </p:cNvPr>
          <p:cNvSpPr/>
          <p:nvPr/>
        </p:nvSpPr>
        <p:spPr>
          <a:xfrm>
            <a:off x="4434348" y="4050891"/>
            <a:ext cx="275304" cy="481780"/>
          </a:xfrm>
          <a:prstGeom prst="mathMultiply">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Multiplication Sign 7">
            <a:extLst>
              <a:ext uri="{FF2B5EF4-FFF2-40B4-BE49-F238E27FC236}">
                <a16:creationId xmlns:a16="http://schemas.microsoft.com/office/drawing/2014/main" id="{CEE866EC-818A-4FB4-9F98-AFA0DE605684}"/>
              </a:ext>
            </a:extLst>
          </p:cNvPr>
          <p:cNvSpPr/>
          <p:nvPr/>
        </p:nvSpPr>
        <p:spPr>
          <a:xfrm>
            <a:off x="4168879" y="4031227"/>
            <a:ext cx="275304" cy="481780"/>
          </a:xfrm>
          <a:prstGeom prst="mathMultiply">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Multiplication Sign 8">
            <a:extLst>
              <a:ext uri="{FF2B5EF4-FFF2-40B4-BE49-F238E27FC236}">
                <a16:creationId xmlns:a16="http://schemas.microsoft.com/office/drawing/2014/main" id="{C85158B7-96D9-4D6A-AF0B-1871CBBB6D51}"/>
              </a:ext>
            </a:extLst>
          </p:cNvPr>
          <p:cNvSpPr/>
          <p:nvPr/>
        </p:nvSpPr>
        <p:spPr>
          <a:xfrm>
            <a:off x="3918160" y="4080387"/>
            <a:ext cx="275304" cy="481780"/>
          </a:xfrm>
          <a:prstGeom prst="mathMultiply">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Multiplication Sign 9">
            <a:extLst>
              <a:ext uri="{FF2B5EF4-FFF2-40B4-BE49-F238E27FC236}">
                <a16:creationId xmlns:a16="http://schemas.microsoft.com/office/drawing/2014/main" id="{7BE385C5-8443-4F18-A042-DAFF8C3C1170}"/>
              </a:ext>
            </a:extLst>
          </p:cNvPr>
          <p:cNvSpPr/>
          <p:nvPr/>
        </p:nvSpPr>
        <p:spPr>
          <a:xfrm>
            <a:off x="3677268" y="4006645"/>
            <a:ext cx="275304" cy="481780"/>
          </a:xfrm>
          <a:prstGeom prst="mathMultiply">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Multiplication Sign 10">
            <a:extLst>
              <a:ext uri="{FF2B5EF4-FFF2-40B4-BE49-F238E27FC236}">
                <a16:creationId xmlns:a16="http://schemas.microsoft.com/office/drawing/2014/main" id="{F8770747-022E-4CB9-9CAE-9CF42F6852B6}"/>
              </a:ext>
            </a:extLst>
          </p:cNvPr>
          <p:cNvSpPr/>
          <p:nvPr/>
        </p:nvSpPr>
        <p:spPr>
          <a:xfrm>
            <a:off x="3409340" y="4006645"/>
            <a:ext cx="275304" cy="481780"/>
          </a:xfrm>
          <a:prstGeom prst="mathMultiply">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Multiplication Sign 11">
            <a:extLst>
              <a:ext uri="{FF2B5EF4-FFF2-40B4-BE49-F238E27FC236}">
                <a16:creationId xmlns:a16="http://schemas.microsoft.com/office/drawing/2014/main" id="{E688B841-E377-4E57-817D-8A256BEE7FD5}"/>
              </a:ext>
            </a:extLst>
          </p:cNvPr>
          <p:cNvSpPr/>
          <p:nvPr/>
        </p:nvSpPr>
        <p:spPr>
          <a:xfrm>
            <a:off x="3183196" y="1611221"/>
            <a:ext cx="275304" cy="481780"/>
          </a:xfrm>
          <a:prstGeom prst="mathMultiply">
            <a:avLst/>
          </a:prstGeom>
          <a:solidFill>
            <a:srgbClr val="59D454"/>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Multiplication Sign 12">
            <a:extLst>
              <a:ext uri="{FF2B5EF4-FFF2-40B4-BE49-F238E27FC236}">
                <a16:creationId xmlns:a16="http://schemas.microsoft.com/office/drawing/2014/main" id="{6950464B-F05C-44F9-B363-BA6054D6B06B}"/>
              </a:ext>
            </a:extLst>
          </p:cNvPr>
          <p:cNvSpPr/>
          <p:nvPr/>
        </p:nvSpPr>
        <p:spPr>
          <a:xfrm>
            <a:off x="2907892" y="1619785"/>
            <a:ext cx="275304" cy="481780"/>
          </a:xfrm>
          <a:prstGeom prst="mathMultiply">
            <a:avLst/>
          </a:prstGeom>
          <a:solidFill>
            <a:srgbClr val="59D454"/>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Multiplication Sign 13">
            <a:extLst>
              <a:ext uri="{FF2B5EF4-FFF2-40B4-BE49-F238E27FC236}">
                <a16:creationId xmlns:a16="http://schemas.microsoft.com/office/drawing/2014/main" id="{591889E2-A7CB-4443-AAF8-4AD6F74666E3}"/>
              </a:ext>
            </a:extLst>
          </p:cNvPr>
          <p:cNvSpPr/>
          <p:nvPr/>
        </p:nvSpPr>
        <p:spPr>
          <a:xfrm>
            <a:off x="553067" y="2263798"/>
            <a:ext cx="275304" cy="481780"/>
          </a:xfrm>
          <a:prstGeom prst="mathMultiply">
            <a:avLst/>
          </a:prstGeom>
          <a:solidFill>
            <a:srgbClr val="59D454"/>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Multiplication Sign 14">
            <a:extLst>
              <a:ext uri="{FF2B5EF4-FFF2-40B4-BE49-F238E27FC236}">
                <a16:creationId xmlns:a16="http://schemas.microsoft.com/office/drawing/2014/main" id="{8E6DF4AB-6BE8-44A6-BA71-B80BA88CCA6A}"/>
              </a:ext>
            </a:extLst>
          </p:cNvPr>
          <p:cNvSpPr/>
          <p:nvPr/>
        </p:nvSpPr>
        <p:spPr>
          <a:xfrm>
            <a:off x="848035" y="2263798"/>
            <a:ext cx="275304" cy="481780"/>
          </a:xfrm>
          <a:prstGeom prst="mathMultiply">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4185328561"/>
      </p:ext>
    </p:extLst>
  </p:cSld>
  <p:clrMapOvr>
    <a:masterClrMapping/>
  </p:clrMapOvr>
</p:sld>
</file>

<file path=ppt/slides/slide5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A9601A41-33EF-4E0C-9533-DEBF85E95332}"/>
              </a:ext>
            </a:extLst>
          </p:cNvPr>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0" y="853440"/>
            <a:ext cx="9144000" cy="4722869"/>
          </a:xfrm>
          <a:prstGeom prst="rect">
            <a:avLst/>
          </a:prstGeom>
        </p:spPr>
      </p:pic>
      <p:cxnSp>
        <p:nvCxnSpPr>
          <p:cNvPr id="7" name="Straight Connector 6">
            <a:extLst>
              <a:ext uri="{FF2B5EF4-FFF2-40B4-BE49-F238E27FC236}">
                <a16:creationId xmlns:a16="http://schemas.microsoft.com/office/drawing/2014/main" id="{209B5240-9B46-4343-A876-CD0127A4346D}"/>
              </a:ext>
            </a:extLst>
          </p:cNvPr>
          <p:cNvCxnSpPr>
            <a:cxnSpLocks/>
          </p:cNvCxnSpPr>
          <p:nvPr/>
        </p:nvCxnSpPr>
        <p:spPr>
          <a:xfrm>
            <a:off x="182880" y="1818271"/>
            <a:ext cx="467563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 name="Straight Connector 8">
            <a:extLst>
              <a:ext uri="{FF2B5EF4-FFF2-40B4-BE49-F238E27FC236}">
                <a16:creationId xmlns:a16="http://schemas.microsoft.com/office/drawing/2014/main" id="{E6C3DD66-FFA8-4757-B918-D048AA0889BE}"/>
              </a:ext>
            </a:extLst>
          </p:cNvPr>
          <p:cNvCxnSpPr>
            <a:cxnSpLocks/>
          </p:cNvCxnSpPr>
          <p:nvPr/>
        </p:nvCxnSpPr>
        <p:spPr>
          <a:xfrm>
            <a:off x="182880" y="2104783"/>
            <a:ext cx="467563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 name="Straight Arrow Connector 10">
            <a:extLst>
              <a:ext uri="{FF2B5EF4-FFF2-40B4-BE49-F238E27FC236}">
                <a16:creationId xmlns:a16="http://schemas.microsoft.com/office/drawing/2014/main" id="{E76FE63B-926C-498C-A0EB-EF595AFB98C0}"/>
              </a:ext>
            </a:extLst>
          </p:cNvPr>
          <p:cNvCxnSpPr/>
          <p:nvPr/>
        </p:nvCxnSpPr>
        <p:spPr>
          <a:xfrm>
            <a:off x="3573780" y="1815592"/>
            <a:ext cx="0" cy="268224"/>
          </a:xfrm>
          <a:prstGeom prst="straightConnector1">
            <a:avLst/>
          </a:prstGeom>
          <a:ln w="15875">
            <a:solidFill>
              <a:srgbClr val="FF0000"/>
            </a:solidFill>
            <a:tailEnd type="triangle" w="med" len="lg"/>
          </a:ln>
        </p:spPr>
        <p:style>
          <a:lnRef idx="1">
            <a:schemeClr val="accent1"/>
          </a:lnRef>
          <a:fillRef idx="0">
            <a:schemeClr val="accent1"/>
          </a:fillRef>
          <a:effectRef idx="0">
            <a:schemeClr val="accent1"/>
          </a:effectRef>
          <a:fontRef idx="minor">
            <a:schemeClr val="tx1"/>
          </a:fontRef>
        </p:style>
      </p:cxnSp>
      <p:sp>
        <p:nvSpPr>
          <p:cNvPr id="12" name="TextBox 11">
            <a:extLst>
              <a:ext uri="{FF2B5EF4-FFF2-40B4-BE49-F238E27FC236}">
                <a16:creationId xmlns:a16="http://schemas.microsoft.com/office/drawing/2014/main" id="{63EE2F01-CD8E-4435-A65E-FC5123E8FAE3}"/>
              </a:ext>
            </a:extLst>
          </p:cNvPr>
          <p:cNvSpPr txBox="1"/>
          <p:nvPr/>
        </p:nvSpPr>
        <p:spPr>
          <a:xfrm>
            <a:off x="4858175" y="1657316"/>
            <a:ext cx="595035" cy="614399"/>
          </a:xfrm>
          <a:prstGeom prst="rect">
            <a:avLst/>
          </a:prstGeom>
          <a:noFill/>
        </p:spPr>
        <p:txBody>
          <a:bodyPr wrap="none" rtlCol="0">
            <a:spAutoFit/>
          </a:bodyPr>
          <a:lstStyle/>
          <a:p>
            <a:pPr>
              <a:lnSpc>
                <a:spcPct val="110000"/>
              </a:lnSpc>
            </a:pPr>
            <a:r>
              <a:rPr lang="en-US" sz="1600" dirty="0">
                <a:latin typeface="Times New Roman" panose="02020603050405020304" pitchFamily="18" charset="0"/>
                <a:cs typeface="Times New Roman" panose="02020603050405020304" pitchFamily="18" charset="0"/>
              </a:rPr>
              <a:t>9516</a:t>
            </a:r>
          </a:p>
          <a:p>
            <a:pPr>
              <a:lnSpc>
                <a:spcPct val="110000"/>
              </a:lnSpc>
            </a:pPr>
            <a:r>
              <a:rPr lang="en-US" sz="1600" dirty="0">
                <a:latin typeface="Times New Roman" panose="02020603050405020304" pitchFamily="18" charset="0"/>
                <a:cs typeface="Times New Roman" panose="02020603050405020304" pitchFamily="18" charset="0"/>
              </a:rPr>
              <a:t>8439</a:t>
            </a:r>
          </a:p>
        </p:txBody>
      </p:sp>
      <p:sp>
        <p:nvSpPr>
          <p:cNvPr id="13" name="TextBox 12">
            <a:extLst>
              <a:ext uri="{FF2B5EF4-FFF2-40B4-BE49-F238E27FC236}">
                <a16:creationId xmlns:a16="http://schemas.microsoft.com/office/drawing/2014/main" id="{6ED15FCF-D1E7-4305-8F50-8A7A5191A0C7}"/>
              </a:ext>
            </a:extLst>
          </p:cNvPr>
          <p:cNvSpPr txBox="1"/>
          <p:nvPr/>
        </p:nvSpPr>
        <p:spPr>
          <a:xfrm rot="18004312">
            <a:off x="3203160" y="1202773"/>
            <a:ext cx="1005403" cy="343556"/>
          </a:xfrm>
          <a:prstGeom prst="rect">
            <a:avLst/>
          </a:prstGeom>
          <a:noFill/>
        </p:spPr>
        <p:txBody>
          <a:bodyPr wrap="none" rtlCol="0">
            <a:spAutoFit/>
          </a:bodyPr>
          <a:lstStyle/>
          <a:p>
            <a:pPr>
              <a:lnSpc>
                <a:spcPct val="110000"/>
              </a:lnSpc>
            </a:pPr>
            <a:r>
              <a:rPr lang="en-US" sz="1600" dirty="0">
                <a:latin typeface="Times New Roman" panose="02020603050405020304" pitchFamily="18" charset="0"/>
                <a:cs typeface="Times New Roman" panose="02020603050405020304" pitchFamily="18" charset="0"/>
              </a:rPr>
              <a:t>1077 14.8</a:t>
            </a:r>
          </a:p>
        </p:txBody>
      </p:sp>
      <p:sp>
        <p:nvSpPr>
          <p:cNvPr id="14" name="TextBox 13">
            <a:extLst>
              <a:ext uri="{FF2B5EF4-FFF2-40B4-BE49-F238E27FC236}">
                <a16:creationId xmlns:a16="http://schemas.microsoft.com/office/drawing/2014/main" id="{D6CE8A84-69BE-4665-8F52-D73C84FBABB6}"/>
              </a:ext>
            </a:extLst>
          </p:cNvPr>
          <p:cNvSpPr txBox="1"/>
          <p:nvPr/>
        </p:nvSpPr>
        <p:spPr>
          <a:xfrm>
            <a:off x="88055" y="1508392"/>
            <a:ext cx="364202" cy="614399"/>
          </a:xfrm>
          <a:prstGeom prst="rect">
            <a:avLst/>
          </a:prstGeom>
          <a:noFill/>
        </p:spPr>
        <p:txBody>
          <a:bodyPr wrap="none" rtlCol="0">
            <a:spAutoFit/>
          </a:bodyPr>
          <a:lstStyle/>
          <a:p>
            <a:pPr>
              <a:lnSpc>
                <a:spcPct val="110000"/>
              </a:lnSpc>
            </a:pPr>
            <a:r>
              <a:rPr lang="en-US" sz="1600" dirty="0">
                <a:latin typeface="Times New Roman" panose="02020603050405020304" pitchFamily="18" charset="0"/>
                <a:cs typeface="Times New Roman" panose="02020603050405020304" pitchFamily="18" charset="0"/>
              </a:rPr>
              <a:t>4</a:t>
            </a:r>
            <a:r>
              <a:rPr lang="en-US" sz="1600" baseline="30000" dirty="0">
                <a:latin typeface="Times New Roman" panose="02020603050405020304" pitchFamily="18" charset="0"/>
                <a:cs typeface="Times New Roman" panose="02020603050405020304" pitchFamily="18" charset="0"/>
              </a:rPr>
              <a:t>+</a:t>
            </a:r>
          </a:p>
          <a:p>
            <a:pPr>
              <a:lnSpc>
                <a:spcPct val="110000"/>
              </a:lnSpc>
            </a:pPr>
            <a:r>
              <a:rPr lang="en-US" sz="1600" dirty="0">
                <a:latin typeface="Times New Roman" panose="02020603050405020304" pitchFamily="18" charset="0"/>
                <a:cs typeface="Times New Roman" panose="02020603050405020304" pitchFamily="18" charset="0"/>
              </a:rPr>
              <a:t>4</a:t>
            </a:r>
            <a:r>
              <a:rPr lang="en-US" sz="1600" baseline="30000" dirty="0">
                <a:latin typeface="Times New Roman" panose="02020603050405020304" pitchFamily="18" charset="0"/>
                <a:cs typeface="Times New Roman" panose="02020603050405020304" pitchFamily="18" charset="0"/>
              </a:rPr>
              <a:t>+</a:t>
            </a:r>
          </a:p>
        </p:txBody>
      </p:sp>
      <p:sp>
        <p:nvSpPr>
          <p:cNvPr id="15" name="Multiplication Sign 14">
            <a:extLst>
              <a:ext uri="{FF2B5EF4-FFF2-40B4-BE49-F238E27FC236}">
                <a16:creationId xmlns:a16="http://schemas.microsoft.com/office/drawing/2014/main" id="{97626A1B-14EE-4F10-B426-CFA077597378}"/>
              </a:ext>
            </a:extLst>
          </p:cNvPr>
          <p:cNvSpPr/>
          <p:nvPr/>
        </p:nvSpPr>
        <p:spPr>
          <a:xfrm>
            <a:off x="1540762" y="3599656"/>
            <a:ext cx="275304" cy="481780"/>
          </a:xfrm>
          <a:prstGeom prst="mathMultiply">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399809140"/>
      </p:ext>
    </p:extLst>
  </p:cSld>
  <p:clrMapOvr>
    <a:masterClrMapping/>
  </p:clrMapOvr>
</p:sld>
</file>

<file path=ppt/slides/slide5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8">
            <a:extLst>
              <a:ext uri="{FF2B5EF4-FFF2-40B4-BE49-F238E27FC236}">
                <a16:creationId xmlns:a16="http://schemas.microsoft.com/office/drawing/2014/main" id="{C08C0922-24D9-4ECC-803A-73D160A8593A}"/>
              </a:ext>
            </a:extLst>
          </p:cNvPr>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0"/>
            <a:ext cx="9144000" cy="3529879"/>
          </a:xfrm>
          <a:prstGeom prst="rect">
            <a:avLst/>
          </a:prstGeom>
        </p:spPr>
      </p:pic>
      <p:pic>
        <p:nvPicPr>
          <p:cNvPr id="7" name="Picture 6">
            <a:extLst>
              <a:ext uri="{FF2B5EF4-FFF2-40B4-BE49-F238E27FC236}">
                <a16:creationId xmlns:a16="http://schemas.microsoft.com/office/drawing/2014/main" id="{92E64C98-FF0D-475D-A7E6-230576F833DE}"/>
              </a:ext>
            </a:extLst>
          </p:cNvPr>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0" y="3328121"/>
            <a:ext cx="9144000" cy="3529879"/>
          </a:xfrm>
          <a:prstGeom prst="rect">
            <a:avLst/>
          </a:prstGeom>
        </p:spPr>
      </p:pic>
      <p:sp>
        <p:nvSpPr>
          <p:cNvPr id="2" name="TextBox 1">
            <a:extLst>
              <a:ext uri="{FF2B5EF4-FFF2-40B4-BE49-F238E27FC236}">
                <a16:creationId xmlns:a16="http://schemas.microsoft.com/office/drawing/2014/main" id="{D296B26D-053D-49B8-B680-E6DF72BCBE01}"/>
              </a:ext>
            </a:extLst>
          </p:cNvPr>
          <p:cNvSpPr txBox="1"/>
          <p:nvPr/>
        </p:nvSpPr>
        <p:spPr>
          <a:xfrm>
            <a:off x="1168400" y="416560"/>
            <a:ext cx="1213794" cy="646331"/>
          </a:xfrm>
          <a:prstGeom prst="rect">
            <a:avLst/>
          </a:prstGeom>
          <a:noFill/>
        </p:spPr>
        <p:txBody>
          <a:bodyPr wrap="none" rtlCol="0">
            <a:spAutoFit/>
          </a:bodyPr>
          <a:lstStyle/>
          <a:p>
            <a:r>
              <a:rPr lang="en-US" altLang="zh-CN" dirty="0"/>
              <a:t>Run 082</a:t>
            </a:r>
          </a:p>
          <a:p>
            <a:r>
              <a:rPr lang="en-US" dirty="0"/>
              <a:t>A = 58 PO</a:t>
            </a:r>
            <a:r>
              <a:rPr lang="en-US" baseline="-25000" dirty="0"/>
              <a:t>2</a:t>
            </a:r>
          </a:p>
        </p:txBody>
      </p:sp>
    </p:spTree>
    <p:extLst>
      <p:ext uri="{BB962C8B-B14F-4D97-AF65-F5344CB8AC3E}">
        <p14:creationId xmlns:p14="http://schemas.microsoft.com/office/powerpoint/2010/main" val="1337502746"/>
      </p:ext>
    </p:extLst>
  </p:cSld>
  <p:clrMapOvr>
    <a:masterClrMapping/>
  </p:clrMapOvr>
</p:sld>
</file>

<file path=ppt/slides/slide5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4F7F319B-C70F-49B6-A029-DC23DB52C918}"/>
              </a:ext>
            </a:extLst>
          </p:cNvPr>
          <p:cNvSpPr txBox="1"/>
          <p:nvPr/>
        </p:nvSpPr>
        <p:spPr>
          <a:xfrm>
            <a:off x="0" y="0"/>
            <a:ext cx="9144000" cy="5632311"/>
          </a:xfrm>
          <a:prstGeom prst="rect">
            <a:avLst/>
          </a:prstGeom>
          <a:noFill/>
        </p:spPr>
        <p:txBody>
          <a:bodyPr wrap="square" rtlCol="0">
            <a:spAutoFit/>
          </a:bodyPr>
          <a:lstStyle/>
          <a:p>
            <a:r>
              <a:rPr lang="en-US" altLang="zh-CN" sz="2000" dirty="0">
                <a:latin typeface="Cambria" panose="02040503050406030204" pitchFamily="18" charset="0"/>
                <a:ea typeface="Cambria" panose="02040503050406030204" pitchFamily="18" charset="0"/>
              </a:rPr>
              <a:t>A = 58 Run 082: </a:t>
            </a:r>
            <a:r>
              <a:rPr lang="en-US" altLang="zh-CN" sz="2000" i="1" dirty="0">
                <a:latin typeface="Cambria" panose="02040503050406030204" pitchFamily="18" charset="0"/>
                <a:ea typeface="Cambria" panose="02040503050406030204" pitchFamily="18" charset="0"/>
              </a:rPr>
              <a:t>t</a:t>
            </a:r>
            <a:r>
              <a:rPr lang="en-US" altLang="zh-CN" sz="2000" dirty="0">
                <a:latin typeface="Cambria" panose="02040503050406030204" pitchFamily="18" charset="0"/>
                <a:ea typeface="Cambria" panose="02040503050406030204" pitchFamily="18" charset="0"/>
              </a:rPr>
              <a:t> = 639 seconds</a:t>
            </a:r>
          </a:p>
          <a:p>
            <a:endParaRPr lang="en-US" sz="2000" dirty="0">
              <a:latin typeface="Cambria" panose="02040503050406030204" pitchFamily="18" charset="0"/>
              <a:ea typeface="Cambria" panose="02040503050406030204" pitchFamily="18" charset="0"/>
            </a:endParaRPr>
          </a:p>
          <a:p>
            <a:r>
              <a:rPr lang="en-US" sz="2000" i="1" dirty="0">
                <a:latin typeface="Cambria" panose="02040503050406030204" pitchFamily="18" charset="0"/>
                <a:ea typeface="Cambria" panose="02040503050406030204" pitchFamily="18" charset="0"/>
              </a:rPr>
              <a:t>N</a:t>
            </a:r>
            <a:r>
              <a:rPr lang="en-US" sz="2000" baseline="-25000" dirty="0">
                <a:latin typeface="Cambria" panose="02040503050406030204" pitchFamily="18" charset="0"/>
                <a:ea typeface="Cambria" panose="02040503050406030204" pitchFamily="18" charset="0"/>
              </a:rPr>
              <a:t>1797</a:t>
            </a:r>
            <a:r>
              <a:rPr lang="en-US" sz="2000" dirty="0">
                <a:latin typeface="Cambria" panose="02040503050406030204" pitchFamily="18" charset="0"/>
                <a:ea typeface="Cambria" panose="02040503050406030204" pitchFamily="18" charset="0"/>
              </a:rPr>
              <a:t> = 31.5</a:t>
            </a:r>
            <a:r>
              <a:rPr lang="en-US" altLang="zh-CN" sz="2000" dirty="0">
                <a:latin typeface="Cambria" panose="02040503050406030204" pitchFamily="18" charset="0"/>
                <a:ea typeface="Cambria" panose="02040503050406030204" pitchFamily="18" charset="0"/>
              </a:rPr>
              <a:t>±14.4 from peak fit</a:t>
            </a:r>
          </a:p>
          <a:p>
            <a:endParaRPr lang="en-US" altLang="zh-CN" sz="2000" dirty="0">
              <a:latin typeface="Cambria" panose="02040503050406030204" pitchFamily="18" charset="0"/>
              <a:ea typeface="Cambria" panose="02040503050406030204" pitchFamily="18" charset="0"/>
            </a:endParaRPr>
          </a:p>
          <a:p>
            <a:r>
              <a:rPr lang="en-US" altLang="zh-CN" sz="2000" i="1" dirty="0">
                <a:latin typeface="Cambria" panose="02040503050406030204" pitchFamily="18" charset="0"/>
                <a:ea typeface="Cambria" panose="02040503050406030204" pitchFamily="18" charset="0"/>
              </a:rPr>
              <a:t>ε</a:t>
            </a:r>
            <a:r>
              <a:rPr lang="en-US" altLang="zh-CN" sz="2000" baseline="-25000" dirty="0">
                <a:latin typeface="Cambria" panose="02040503050406030204" pitchFamily="18" charset="0"/>
                <a:ea typeface="Cambria" panose="02040503050406030204" pitchFamily="18" charset="0"/>
              </a:rPr>
              <a:t>1797</a:t>
            </a:r>
            <a:r>
              <a:rPr lang="en-US" altLang="zh-CN" sz="2000" dirty="0">
                <a:latin typeface="Cambria" panose="02040503050406030204" pitchFamily="18" charset="0"/>
                <a:ea typeface="Cambria" panose="02040503050406030204" pitchFamily="18" charset="0"/>
              </a:rPr>
              <a:t> = (1.40±0.28)% from Geant4 simulation, assuming a 20% relative uncertainty.</a:t>
            </a:r>
          </a:p>
          <a:p>
            <a:endParaRPr lang="en-US" altLang="zh-CN" sz="2000" dirty="0">
              <a:latin typeface="Cambria" panose="02040503050406030204" pitchFamily="18" charset="0"/>
              <a:ea typeface="Cambria" panose="02040503050406030204" pitchFamily="18" charset="0"/>
            </a:endParaRPr>
          </a:p>
          <a:p>
            <a:r>
              <a:rPr lang="en-US" sz="2000" i="1" dirty="0">
                <a:latin typeface="Cambria" panose="02040503050406030204" pitchFamily="18" charset="0"/>
                <a:ea typeface="Cambria" panose="02040503050406030204" pitchFamily="18" charset="0"/>
              </a:rPr>
              <a:t>I</a:t>
            </a:r>
            <a:r>
              <a:rPr lang="en-US" sz="2000" baseline="-25000" dirty="0">
                <a:latin typeface="Cambria" panose="02040503050406030204" pitchFamily="18" charset="0"/>
                <a:ea typeface="Cambria" panose="02040503050406030204" pitchFamily="18" charset="0"/>
              </a:rPr>
              <a:t>1797</a:t>
            </a:r>
            <a:r>
              <a:rPr lang="en-US" sz="2000" dirty="0">
                <a:latin typeface="Cambria" panose="02040503050406030204" pitchFamily="18" charset="0"/>
                <a:ea typeface="Cambria" panose="02040503050406030204" pitchFamily="18" charset="0"/>
              </a:rPr>
              <a:t> = (58</a:t>
            </a:r>
            <a:r>
              <a:rPr lang="en-US" altLang="zh-CN" sz="2000" dirty="0">
                <a:latin typeface="Cambria" panose="02040503050406030204" pitchFamily="18" charset="0"/>
                <a:ea typeface="Cambria" panose="02040503050406030204" pitchFamily="18" charset="0"/>
              </a:rPr>
              <a:t>±3)% from David's PRC2016</a:t>
            </a:r>
          </a:p>
          <a:p>
            <a:endParaRPr lang="en-US" altLang="zh-CN" sz="2000" dirty="0">
              <a:latin typeface="Cambria" panose="02040503050406030204" pitchFamily="18" charset="0"/>
              <a:ea typeface="Cambria" panose="02040503050406030204" pitchFamily="18" charset="0"/>
            </a:endParaRPr>
          </a:p>
          <a:p>
            <a:r>
              <a:rPr lang="en-US" sz="2000" baseline="30000" dirty="0">
                <a:latin typeface="Cambria" panose="02040503050406030204" pitchFamily="18" charset="0"/>
                <a:ea typeface="Cambria" panose="02040503050406030204" pitchFamily="18" charset="0"/>
              </a:rPr>
              <a:t>26</a:t>
            </a:r>
            <a:r>
              <a:rPr lang="en-US" sz="2000" dirty="0">
                <a:latin typeface="Cambria" panose="02040503050406030204" pitchFamily="18" charset="0"/>
                <a:ea typeface="Cambria" panose="02040503050406030204" pitchFamily="18" charset="0"/>
              </a:rPr>
              <a:t>P = </a:t>
            </a:r>
            <a:r>
              <a:rPr lang="en-US" sz="2000" i="1" dirty="0">
                <a:latin typeface="Cambria" panose="02040503050406030204" pitchFamily="18" charset="0"/>
                <a:ea typeface="Cambria" panose="02040503050406030204" pitchFamily="18" charset="0"/>
              </a:rPr>
              <a:t>N</a:t>
            </a:r>
            <a:r>
              <a:rPr lang="en-US" sz="2000" dirty="0">
                <a:latin typeface="Cambria" panose="02040503050406030204" pitchFamily="18" charset="0"/>
                <a:ea typeface="Cambria" panose="02040503050406030204" pitchFamily="18" charset="0"/>
              </a:rPr>
              <a:t>/(</a:t>
            </a:r>
            <a:r>
              <a:rPr lang="en-US" altLang="zh-CN" sz="2000" i="1" dirty="0">
                <a:latin typeface="Cambria" panose="02040503050406030204" pitchFamily="18" charset="0"/>
                <a:ea typeface="Cambria" panose="02040503050406030204" pitchFamily="18" charset="0"/>
              </a:rPr>
              <a:t>ε</a:t>
            </a:r>
            <a:r>
              <a:rPr lang="en-US" altLang="zh-CN" sz="2000" dirty="0">
                <a:latin typeface="Cambria" panose="02040503050406030204" pitchFamily="18" charset="0"/>
                <a:ea typeface="Cambria" panose="02040503050406030204" pitchFamily="18" charset="0"/>
              </a:rPr>
              <a:t>*</a:t>
            </a:r>
            <a:r>
              <a:rPr lang="en-US" altLang="zh-CN" sz="2000" i="1" dirty="0">
                <a:latin typeface="Cambria" panose="02040503050406030204" pitchFamily="18" charset="0"/>
                <a:ea typeface="Cambria" panose="02040503050406030204" pitchFamily="18" charset="0"/>
              </a:rPr>
              <a:t>I</a:t>
            </a:r>
            <a:r>
              <a:rPr lang="en-US" altLang="zh-CN" sz="2000" dirty="0">
                <a:latin typeface="Cambria" panose="02040503050406030204" pitchFamily="18" charset="0"/>
                <a:ea typeface="Cambria" panose="02040503050406030204" pitchFamily="18" charset="0"/>
              </a:rPr>
              <a:t>) = (6.07±3.05) pps</a:t>
            </a:r>
          </a:p>
          <a:p>
            <a:endParaRPr lang="en-US" sz="2000" dirty="0">
              <a:latin typeface="Cambria" panose="02040503050406030204" pitchFamily="18" charset="0"/>
              <a:ea typeface="Cambria" panose="02040503050406030204" pitchFamily="18" charset="0"/>
            </a:endParaRPr>
          </a:p>
          <a:p>
            <a:r>
              <a:rPr lang="en-US" sz="2000" i="1" dirty="0">
                <a:latin typeface="Cambria" panose="02040503050406030204" pitchFamily="18" charset="0"/>
                <a:ea typeface="Cambria" panose="02040503050406030204" pitchFamily="18" charset="0"/>
              </a:rPr>
              <a:t>N</a:t>
            </a:r>
            <a:r>
              <a:rPr lang="en-US" sz="2000" baseline="-25000" dirty="0">
                <a:latin typeface="Cambria" panose="02040503050406030204" pitchFamily="18" charset="0"/>
                <a:ea typeface="Cambria" panose="02040503050406030204" pitchFamily="18" charset="0"/>
              </a:rPr>
              <a:t>1612</a:t>
            </a:r>
            <a:r>
              <a:rPr lang="en-US" sz="2000" dirty="0">
                <a:latin typeface="Cambria" panose="02040503050406030204" pitchFamily="18" charset="0"/>
                <a:ea typeface="Cambria" panose="02040503050406030204" pitchFamily="18" charset="0"/>
              </a:rPr>
              <a:t> = 0.00</a:t>
            </a:r>
            <a:r>
              <a:rPr lang="en-US" altLang="zh-CN" sz="2000" dirty="0">
                <a:latin typeface="Cambria" panose="02040503050406030204" pitchFamily="18" charset="0"/>
                <a:ea typeface="Cambria" panose="02040503050406030204" pitchFamily="18" charset="0"/>
              </a:rPr>
              <a:t>±2.79 from peak fit. Fixing the peak mean at any given value between 1610-1614 always yields </a:t>
            </a:r>
            <a:r>
              <a:rPr lang="en-US" altLang="zh-CN" sz="2000" i="1" dirty="0">
                <a:latin typeface="Cambria" panose="02040503050406030204" pitchFamily="18" charset="0"/>
                <a:ea typeface="Cambria" panose="02040503050406030204" pitchFamily="18" charset="0"/>
              </a:rPr>
              <a:t>N</a:t>
            </a:r>
            <a:r>
              <a:rPr lang="en-US" altLang="zh-CN" sz="2000" dirty="0">
                <a:latin typeface="Cambria" panose="02040503050406030204" pitchFamily="18" charset="0"/>
                <a:ea typeface="Cambria" panose="02040503050406030204" pitchFamily="18" charset="0"/>
              </a:rPr>
              <a:t> = 0.</a:t>
            </a:r>
          </a:p>
          <a:p>
            <a:endParaRPr lang="en-US" altLang="zh-CN" sz="2000" dirty="0">
              <a:latin typeface="Cambria" panose="02040503050406030204" pitchFamily="18" charset="0"/>
              <a:ea typeface="Cambria" panose="02040503050406030204" pitchFamily="18" charset="0"/>
            </a:endParaRPr>
          </a:p>
          <a:p>
            <a:r>
              <a:rPr lang="en-US" altLang="zh-CN" sz="2000" i="1" dirty="0">
                <a:latin typeface="Cambria" panose="02040503050406030204" pitchFamily="18" charset="0"/>
                <a:ea typeface="Cambria" panose="02040503050406030204" pitchFamily="18" charset="0"/>
              </a:rPr>
              <a:t>ε</a:t>
            </a:r>
            <a:r>
              <a:rPr lang="en-US" altLang="zh-CN" sz="2000" baseline="-25000" dirty="0">
                <a:latin typeface="Cambria" panose="02040503050406030204" pitchFamily="18" charset="0"/>
                <a:ea typeface="Cambria" panose="02040503050406030204" pitchFamily="18" charset="0"/>
              </a:rPr>
              <a:t>1612</a:t>
            </a:r>
            <a:r>
              <a:rPr lang="en-US" altLang="zh-CN" sz="2000" dirty="0">
                <a:latin typeface="Cambria" panose="02040503050406030204" pitchFamily="18" charset="0"/>
                <a:ea typeface="Cambria" panose="02040503050406030204" pitchFamily="18" charset="0"/>
              </a:rPr>
              <a:t> = (1.50±0.30)% from Geant4 simulation, assuming a 20% relative uncertainty.</a:t>
            </a:r>
          </a:p>
          <a:p>
            <a:endParaRPr lang="en-US" altLang="zh-CN" sz="2000" dirty="0">
              <a:latin typeface="Cambria" panose="02040503050406030204" pitchFamily="18" charset="0"/>
              <a:ea typeface="Cambria" panose="02040503050406030204" pitchFamily="18" charset="0"/>
            </a:endParaRPr>
          </a:p>
          <a:p>
            <a:r>
              <a:rPr lang="en-US" sz="2000" i="1" dirty="0">
                <a:latin typeface="Cambria" panose="02040503050406030204" pitchFamily="18" charset="0"/>
                <a:ea typeface="Cambria" panose="02040503050406030204" pitchFamily="18" charset="0"/>
              </a:rPr>
              <a:t>I</a:t>
            </a:r>
            <a:r>
              <a:rPr lang="en-US" sz="2000" baseline="-25000" dirty="0">
                <a:latin typeface="Cambria" panose="02040503050406030204" pitchFamily="18" charset="0"/>
                <a:ea typeface="Cambria" panose="02040503050406030204" pitchFamily="18" charset="0"/>
              </a:rPr>
              <a:t>1612</a:t>
            </a:r>
            <a:r>
              <a:rPr lang="en-US" sz="2000" dirty="0">
                <a:latin typeface="Cambria" panose="02040503050406030204" pitchFamily="18" charset="0"/>
                <a:ea typeface="Cambria" panose="02040503050406030204" pitchFamily="18" charset="0"/>
              </a:rPr>
              <a:t> = (15.3</a:t>
            </a:r>
            <a:r>
              <a:rPr lang="en-US" altLang="zh-CN" sz="2000" dirty="0">
                <a:latin typeface="Cambria" panose="02040503050406030204" pitchFamily="18" charset="0"/>
                <a:ea typeface="Cambria" panose="02040503050406030204" pitchFamily="18" charset="0"/>
              </a:rPr>
              <a:t>±0.9)% from </a:t>
            </a:r>
            <a:r>
              <a:rPr lang="en-US" altLang="zh-CN" sz="2000" dirty="0" err="1">
                <a:latin typeface="Cambria" panose="02040503050406030204" pitchFamily="18" charset="0"/>
                <a:ea typeface="Cambria" panose="02040503050406030204" pitchFamily="18" charset="0"/>
              </a:rPr>
              <a:t>Lijie's</a:t>
            </a:r>
            <a:r>
              <a:rPr lang="en-US" altLang="zh-CN" sz="2000" dirty="0">
                <a:latin typeface="Cambria" panose="02040503050406030204" pitchFamily="18" charset="0"/>
                <a:ea typeface="Cambria" panose="02040503050406030204" pitchFamily="18" charset="0"/>
              </a:rPr>
              <a:t> PRC2021</a:t>
            </a:r>
          </a:p>
          <a:p>
            <a:endParaRPr lang="en-US" altLang="zh-CN" sz="2000" dirty="0">
              <a:latin typeface="Cambria" panose="02040503050406030204" pitchFamily="18" charset="0"/>
              <a:ea typeface="Cambria" panose="02040503050406030204" pitchFamily="18" charset="0"/>
            </a:endParaRPr>
          </a:p>
          <a:p>
            <a:r>
              <a:rPr lang="en-US" sz="2000" baseline="30000" dirty="0">
                <a:latin typeface="Cambria" panose="02040503050406030204" pitchFamily="18" charset="0"/>
                <a:ea typeface="Cambria" panose="02040503050406030204" pitchFamily="18" charset="0"/>
              </a:rPr>
              <a:t>25</a:t>
            </a:r>
            <a:r>
              <a:rPr lang="en-US" altLang="zh-CN" sz="2000" dirty="0">
                <a:latin typeface="Cambria" panose="02040503050406030204" pitchFamily="18" charset="0"/>
                <a:ea typeface="Cambria" panose="02040503050406030204" pitchFamily="18" charset="0"/>
              </a:rPr>
              <a:t>Si</a:t>
            </a:r>
            <a:r>
              <a:rPr lang="en-US" sz="2000" dirty="0">
                <a:latin typeface="Cambria" panose="02040503050406030204" pitchFamily="18" charset="0"/>
                <a:ea typeface="Cambria" panose="02040503050406030204" pitchFamily="18" charset="0"/>
              </a:rPr>
              <a:t> = </a:t>
            </a:r>
            <a:r>
              <a:rPr lang="en-US" sz="2000" i="1" dirty="0">
                <a:latin typeface="Cambria" panose="02040503050406030204" pitchFamily="18" charset="0"/>
                <a:ea typeface="Cambria" panose="02040503050406030204" pitchFamily="18" charset="0"/>
              </a:rPr>
              <a:t>N</a:t>
            </a:r>
            <a:r>
              <a:rPr lang="en-US" sz="2000" dirty="0">
                <a:latin typeface="Cambria" panose="02040503050406030204" pitchFamily="18" charset="0"/>
                <a:ea typeface="Cambria" panose="02040503050406030204" pitchFamily="18" charset="0"/>
              </a:rPr>
              <a:t>/(</a:t>
            </a:r>
            <a:r>
              <a:rPr lang="en-US" altLang="zh-CN" sz="2000" i="1" dirty="0">
                <a:latin typeface="Cambria" panose="02040503050406030204" pitchFamily="18" charset="0"/>
                <a:ea typeface="Cambria" panose="02040503050406030204" pitchFamily="18" charset="0"/>
              </a:rPr>
              <a:t>ε</a:t>
            </a:r>
            <a:r>
              <a:rPr lang="en-US" altLang="zh-CN" sz="2000" dirty="0">
                <a:latin typeface="Cambria" panose="02040503050406030204" pitchFamily="18" charset="0"/>
                <a:ea typeface="Cambria" panose="02040503050406030204" pitchFamily="18" charset="0"/>
              </a:rPr>
              <a:t>*</a:t>
            </a:r>
            <a:r>
              <a:rPr lang="en-US" altLang="zh-CN" sz="2000" i="1" dirty="0">
                <a:latin typeface="Cambria" panose="02040503050406030204" pitchFamily="18" charset="0"/>
                <a:ea typeface="Cambria" panose="02040503050406030204" pitchFamily="18" charset="0"/>
              </a:rPr>
              <a:t>I</a:t>
            </a:r>
            <a:r>
              <a:rPr lang="en-US" altLang="zh-CN" sz="2000" dirty="0">
                <a:latin typeface="Cambria" panose="02040503050406030204" pitchFamily="18" charset="0"/>
                <a:ea typeface="Cambria" panose="02040503050406030204" pitchFamily="18" charset="0"/>
              </a:rPr>
              <a:t>) = (0.00±1.90) pps</a:t>
            </a:r>
          </a:p>
        </p:txBody>
      </p:sp>
    </p:spTree>
    <p:extLst>
      <p:ext uri="{BB962C8B-B14F-4D97-AF65-F5344CB8AC3E}">
        <p14:creationId xmlns:p14="http://schemas.microsoft.com/office/powerpoint/2010/main" val="4148413599"/>
      </p:ext>
    </p:extLst>
  </p:cSld>
  <p:clrMapOvr>
    <a:masterClrMapping/>
  </p:clrMapOvr>
</p:sld>
</file>

<file path=ppt/slides/slide5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E76EB779-E9A7-47E6-9257-F9BBC3C47114}"/>
              </a:ext>
            </a:extLst>
          </p:cNvPr>
          <p:cNvPicPr>
            <a:picLocks noChangeAspect="1"/>
          </p:cNvPicPr>
          <p:nvPr/>
        </p:nvPicPr>
        <p:blipFill>
          <a:blip r:embed="rId3"/>
          <a:stretch>
            <a:fillRect/>
          </a:stretch>
        </p:blipFill>
        <p:spPr>
          <a:xfrm>
            <a:off x="0" y="0"/>
            <a:ext cx="7439025" cy="5305425"/>
          </a:xfrm>
          <a:prstGeom prst="rect">
            <a:avLst/>
          </a:prstGeom>
        </p:spPr>
      </p:pic>
      <p:sp>
        <p:nvSpPr>
          <p:cNvPr id="5" name="TextBox 4">
            <a:extLst>
              <a:ext uri="{FF2B5EF4-FFF2-40B4-BE49-F238E27FC236}">
                <a16:creationId xmlns:a16="http://schemas.microsoft.com/office/drawing/2014/main" id="{A6B7521B-8B7E-4142-8CF7-294C7F951F63}"/>
              </a:ext>
            </a:extLst>
          </p:cNvPr>
          <p:cNvSpPr txBox="1"/>
          <p:nvPr/>
        </p:nvSpPr>
        <p:spPr>
          <a:xfrm>
            <a:off x="0" y="6211669"/>
            <a:ext cx="9144000" cy="646331"/>
          </a:xfrm>
          <a:prstGeom prst="rect">
            <a:avLst/>
          </a:prstGeom>
          <a:noFill/>
        </p:spPr>
        <p:txBody>
          <a:bodyPr wrap="square">
            <a:spAutoFit/>
          </a:bodyPr>
          <a:lstStyle/>
          <a:p>
            <a:r>
              <a:rPr lang="en-US" dirty="0"/>
              <a:t>Beam intensity: 5-10 pps for 22Al; 50 pps for 26P.</a:t>
            </a:r>
          </a:p>
          <a:p>
            <a:r>
              <a:rPr lang="en-US" dirty="0"/>
              <a:t>{PhD} 21Mg, 22Al, 26P Erik Jensen, Ph.D. Thesis, Aarhus University, Denmark, 2024</a:t>
            </a:r>
          </a:p>
        </p:txBody>
      </p:sp>
      <p:sp>
        <p:nvSpPr>
          <p:cNvPr id="6" name="TextBox 5">
            <a:extLst>
              <a:ext uri="{FF2B5EF4-FFF2-40B4-BE49-F238E27FC236}">
                <a16:creationId xmlns:a16="http://schemas.microsoft.com/office/drawing/2014/main" id="{93384671-1EB1-4584-BDFD-6187003CD47A}"/>
              </a:ext>
            </a:extLst>
          </p:cNvPr>
          <p:cNvSpPr txBox="1"/>
          <p:nvPr/>
        </p:nvSpPr>
        <p:spPr>
          <a:xfrm>
            <a:off x="1553227" y="5527714"/>
            <a:ext cx="1234633" cy="369332"/>
          </a:xfrm>
          <a:prstGeom prst="rect">
            <a:avLst/>
          </a:prstGeom>
          <a:noFill/>
        </p:spPr>
        <p:txBody>
          <a:bodyPr wrap="none" rtlCol="0">
            <a:spAutoFit/>
          </a:bodyPr>
          <a:lstStyle/>
          <a:p>
            <a:r>
              <a:rPr lang="en-US" altLang="zh-CN" dirty="0"/>
              <a:t>Mass = 92?</a:t>
            </a:r>
            <a:endParaRPr lang="en-US" dirty="0"/>
          </a:p>
        </p:txBody>
      </p:sp>
    </p:spTree>
    <p:extLst>
      <p:ext uri="{BB962C8B-B14F-4D97-AF65-F5344CB8AC3E}">
        <p14:creationId xmlns:p14="http://schemas.microsoft.com/office/powerpoint/2010/main" val="1078131089"/>
      </p:ext>
    </p:extLst>
  </p:cSld>
  <p:clrMapOvr>
    <a:masterClrMapping/>
  </p:clrMapOvr>
</p:sld>
</file>

<file path=ppt/slides/slide5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CCC1494D-BF1C-400E-B254-C66D88BA8B60}"/>
              </a:ext>
            </a:extLst>
          </p:cNvPr>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0"/>
            <a:ext cx="9144000" cy="3429000"/>
          </a:xfrm>
          <a:prstGeom prst="rect">
            <a:avLst/>
          </a:prstGeom>
        </p:spPr>
      </p:pic>
      <p:sp>
        <p:nvSpPr>
          <p:cNvPr id="8" name="TextBox 7">
            <a:extLst>
              <a:ext uri="{FF2B5EF4-FFF2-40B4-BE49-F238E27FC236}">
                <a16:creationId xmlns:a16="http://schemas.microsoft.com/office/drawing/2014/main" id="{E4CE8253-F149-46F7-85F6-4BB0057CF545}"/>
              </a:ext>
            </a:extLst>
          </p:cNvPr>
          <p:cNvSpPr txBox="1"/>
          <p:nvPr/>
        </p:nvSpPr>
        <p:spPr>
          <a:xfrm>
            <a:off x="410745" y="424656"/>
            <a:ext cx="788999" cy="1415772"/>
          </a:xfrm>
          <a:prstGeom prst="rect">
            <a:avLst/>
          </a:prstGeom>
          <a:noFill/>
        </p:spPr>
        <p:txBody>
          <a:bodyPr wrap="none" rtlCol="0">
            <a:spAutoFit/>
          </a:bodyPr>
          <a:lstStyle/>
          <a:p>
            <a:r>
              <a:rPr lang="en-US" dirty="0"/>
              <a:t>Raw</a:t>
            </a:r>
          </a:p>
          <a:p>
            <a:endParaRPr lang="en-US" sz="1600" dirty="0">
              <a:solidFill>
                <a:srgbClr val="FF0000"/>
              </a:solidFill>
            </a:endParaRPr>
          </a:p>
          <a:p>
            <a:r>
              <a:rPr lang="en-US" dirty="0">
                <a:solidFill>
                  <a:srgbClr val="FF0000"/>
                </a:solidFill>
              </a:rPr>
              <a:t>Mul&gt;1</a:t>
            </a:r>
          </a:p>
          <a:p>
            <a:endParaRPr lang="en-US" sz="1600" dirty="0">
              <a:solidFill>
                <a:srgbClr val="FF0000"/>
              </a:solidFill>
            </a:endParaRPr>
          </a:p>
          <a:p>
            <a:r>
              <a:rPr lang="en-US" dirty="0">
                <a:solidFill>
                  <a:srgbClr val="0000FF"/>
                </a:solidFill>
              </a:rPr>
              <a:t>Mul&gt;2</a:t>
            </a:r>
          </a:p>
        </p:txBody>
      </p:sp>
      <p:sp>
        <p:nvSpPr>
          <p:cNvPr id="9" name="TextBox 8">
            <a:extLst>
              <a:ext uri="{FF2B5EF4-FFF2-40B4-BE49-F238E27FC236}">
                <a16:creationId xmlns:a16="http://schemas.microsoft.com/office/drawing/2014/main" id="{D1D7CC8D-5691-4D51-B350-A747AFE4D0CF}"/>
              </a:ext>
            </a:extLst>
          </p:cNvPr>
          <p:cNvSpPr txBox="1"/>
          <p:nvPr/>
        </p:nvSpPr>
        <p:spPr>
          <a:xfrm>
            <a:off x="1902276" y="1532651"/>
            <a:ext cx="800284" cy="307777"/>
          </a:xfrm>
          <a:prstGeom prst="rect">
            <a:avLst/>
          </a:prstGeom>
          <a:noFill/>
        </p:spPr>
        <p:txBody>
          <a:bodyPr wrap="none" rtlCol="0">
            <a:spAutoFit/>
          </a:bodyPr>
          <a:lstStyle/>
          <a:p>
            <a:r>
              <a:rPr lang="en-US" sz="1400" dirty="0" err="1">
                <a:solidFill>
                  <a:srgbClr val="FF0000"/>
                </a:solidFill>
              </a:rPr>
              <a:t>Rebin</a:t>
            </a:r>
            <a:r>
              <a:rPr lang="en-US" sz="1400" dirty="0">
                <a:solidFill>
                  <a:srgbClr val="FF0000"/>
                </a:solidFill>
              </a:rPr>
              <a:t>(2)</a:t>
            </a:r>
          </a:p>
        </p:txBody>
      </p:sp>
      <p:sp>
        <p:nvSpPr>
          <p:cNvPr id="10" name="TextBox 9">
            <a:extLst>
              <a:ext uri="{FF2B5EF4-FFF2-40B4-BE49-F238E27FC236}">
                <a16:creationId xmlns:a16="http://schemas.microsoft.com/office/drawing/2014/main" id="{6C796B5E-F911-4B1A-BB8F-5D2E06B39D0F}"/>
              </a:ext>
            </a:extLst>
          </p:cNvPr>
          <p:cNvSpPr txBox="1"/>
          <p:nvPr/>
        </p:nvSpPr>
        <p:spPr>
          <a:xfrm>
            <a:off x="1902276" y="2019971"/>
            <a:ext cx="800284" cy="307777"/>
          </a:xfrm>
          <a:prstGeom prst="rect">
            <a:avLst/>
          </a:prstGeom>
          <a:noFill/>
        </p:spPr>
        <p:txBody>
          <a:bodyPr wrap="none" rtlCol="0">
            <a:spAutoFit/>
          </a:bodyPr>
          <a:lstStyle/>
          <a:p>
            <a:r>
              <a:rPr lang="en-US" sz="1400" dirty="0" err="1">
                <a:solidFill>
                  <a:srgbClr val="0000FF"/>
                </a:solidFill>
              </a:rPr>
              <a:t>Rebin</a:t>
            </a:r>
            <a:r>
              <a:rPr lang="en-US" sz="1400" dirty="0">
                <a:solidFill>
                  <a:srgbClr val="0000FF"/>
                </a:solidFill>
              </a:rPr>
              <a:t>(4)</a:t>
            </a:r>
          </a:p>
        </p:txBody>
      </p:sp>
      <p:sp>
        <p:nvSpPr>
          <p:cNvPr id="13" name="TextBox 12">
            <a:extLst>
              <a:ext uri="{FF2B5EF4-FFF2-40B4-BE49-F238E27FC236}">
                <a16:creationId xmlns:a16="http://schemas.microsoft.com/office/drawing/2014/main" id="{0E465EF9-E7B3-4498-826C-6A40AB1CD4DD}"/>
              </a:ext>
            </a:extLst>
          </p:cNvPr>
          <p:cNvSpPr txBox="1"/>
          <p:nvPr/>
        </p:nvSpPr>
        <p:spPr>
          <a:xfrm>
            <a:off x="7579360" y="101490"/>
            <a:ext cx="1378904" cy="646331"/>
          </a:xfrm>
          <a:prstGeom prst="rect">
            <a:avLst/>
          </a:prstGeom>
          <a:noFill/>
        </p:spPr>
        <p:txBody>
          <a:bodyPr wrap="none">
            <a:spAutoFit/>
          </a:bodyPr>
          <a:lstStyle/>
          <a:p>
            <a:r>
              <a:rPr lang="en-US" dirty="0"/>
              <a:t>Run 046-074</a:t>
            </a:r>
          </a:p>
          <a:p>
            <a:r>
              <a:rPr lang="en-US" dirty="0"/>
              <a:t>All 22Al runs</a:t>
            </a:r>
          </a:p>
        </p:txBody>
      </p:sp>
      <p:pic>
        <p:nvPicPr>
          <p:cNvPr id="15" name="Picture 14">
            <a:extLst>
              <a:ext uri="{FF2B5EF4-FFF2-40B4-BE49-F238E27FC236}">
                <a16:creationId xmlns:a16="http://schemas.microsoft.com/office/drawing/2014/main" id="{5339C3DA-ECC2-4106-8C71-49A0369ABF7B}"/>
              </a:ext>
            </a:extLst>
          </p:cNvPr>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0" y="3429000"/>
            <a:ext cx="9144000" cy="3429000"/>
          </a:xfrm>
          <a:prstGeom prst="rect">
            <a:avLst/>
          </a:prstGeom>
        </p:spPr>
      </p:pic>
      <p:sp>
        <p:nvSpPr>
          <p:cNvPr id="16" name="TextBox 15">
            <a:extLst>
              <a:ext uri="{FF2B5EF4-FFF2-40B4-BE49-F238E27FC236}">
                <a16:creationId xmlns:a16="http://schemas.microsoft.com/office/drawing/2014/main" id="{F6773660-AC10-4D9E-B83D-FA701BC235EE}"/>
              </a:ext>
            </a:extLst>
          </p:cNvPr>
          <p:cNvSpPr txBox="1"/>
          <p:nvPr/>
        </p:nvSpPr>
        <p:spPr>
          <a:xfrm>
            <a:off x="474874" y="3593155"/>
            <a:ext cx="788999" cy="1600438"/>
          </a:xfrm>
          <a:prstGeom prst="rect">
            <a:avLst/>
          </a:prstGeom>
          <a:noFill/>
        </p:spPr>
        <p:txBody>
          <a:bodyPr wrap="none" rtlCol="0">
            <a:spAutoFit/>
          </a:bodyPr>
          <a:lstStyle/>
          <a:p>
            <a:r>
              <a:rPr lang="en-US" dirty="0"/>
              <a:t>Raw</a:t>
            </a:r>
          </a:p>
          <a:p>
            <a:endParaRPr lang="en-US" sz="1600" dirty="0">
              <a:solidFill>
                <a:srgbClr val="FF0000"/>
              </a:solidFill>
            </a:endParaRPr>
          </a:p>
          <a:p>
            <a:r>
              <a:rPr lang="en-US" dirty="0">
                <a:solidFill>
                  <a:srgbClr val="FF0000"/>
                </a:solidFill>
              </a:rPr>
              <a:t>Mul&gt;1</a:t>
            </a:r>
          </a:p>
          <a:p>
            <a:endParaRPr lang="en-US" sz="2800" dirty="0">
              <a:solidFill>
                <a:srgbClr val="FF0000"/>
              </a:solidFill>
            </a:endParaRPr>
          </a:p>
          <a:p>
            <a:r>
              <a:rPr lang="en-US" dirty="0">
                <a:solidFill>
                  <a:srgbClr val="0000FF"/>
                </a:solidFill>
              </a:rPr>
              <a:t>Mul&gt;2</a:t>
            </a:r>
          </a:p>
        </p:txBody>
      </p:sp>
      <p:sp>
        <p:nvSpPr>
          <p:cNvPr id="17" name="TextBox 16">
            <a:extLst>
              <a:ext uri="{FF2B5EF4-FFF2-40B4-BE49-F238E27FC236}">
                <a16:creationId xmlns:a16="http://schemas.microsoft.com/office/drawing/2014/main" id="{534E86A3-77C8-4DBA-9BDD-8ECB78C048CC}"/>
              </a:ext>
            </a:extLst>
          </p:cNvPr>
          <p:cNvSpPr txBox="1"/>
          <p:nvPr/>
        </p:nvSpPr>
        <p:spPr>
          <a:xfrm>
            <a:off x="1610805" y="4638724"/>
            <a:ext cx="800284" cy="307777"/>
          </a:xfrm>
          <a:prstGeom prst="rect">
            <a:avLst/>
          </a:prstGeom>
          <a:noFill/>
        </p:spPr>
        <p:txBody>
          <a:bodyPr wrap="none" rtlCol="0">
            <a:spAutoFit/>
          </a:bodyPr>
          <a:lstStyle/>
          <a:p>
            <a:r>
              <a:rPr lang="en-US" sz="1400" dirty="0" err="1">
                <a:solidFill>
                  <a:srgbClr val="FF0000"/>
                </a:solidFill>
              </a:rPr>
              <a:t>Rebin</a:t>
            </a:r>
            <a:r>
              <a:rPr lang="en-US" sz="1400" dirty="0">
                <a:solidFill>
                  <a:srgbClr val="FF0000"/>
                </a:solidFill>
              </a:rPr>
              <a:t>(2)</a:t>
            </a:r>
          </a:p>
        </p:txBody>
      </p:sp>
      <p:sp>
        <p:nvSpPr>
          <p:cNvPr id="18" name="TextBox 17">
            <a:extLst>
              <a:ext uri="{FF2B5EF4-FFF2-40B4-BE49-F238E27FC236}">
                <a16:creationId xmlns:a16="http://schemas.microsoft.com/office/drawing/2014/main" id="{ECDFA9FF-E35A-4A54-8CBF-410FF63F4B73}"/>
              </a:ext>
            </a:extLst>
          </p:cNvPr>
          <p:cNvSpPr txBox="1"/>
          <p:nvPr/>
        </p:nvSpPr>
        <p:spPr>
          <a:xfrm>
            <a:off x="1610805" y="4983804"/>
            <a:ext cx="800284" cy="307777"/>
          </a:xfrm>
          <a:prstGeom prst="rect">
            <a:avLst/>
          </a:prstGeom>
          <a:noFill/>
        </p:spPr>
        <p:txBody>
          <a:bodyPr wrap="none" rtlCol="0">
            <a:spAutoFit/>
          </a:bodyPr>
          <a:lstStyle/>
          <a:p>
            <a:r>
              <a:rPr lang="en-US" sz="1400" dirty="0" err="1">
                <a:solidFill>
                  <a:srgbClr val="0000FF"/>
                </a:solidFill>
              </a:rPr>
              <a:t>Rebin</a:t>
            </a:r>
            <a:r>
              <a:rPr lang="en-US" sz="1400" dirty="0">
                <a:solidFill>
                  <a:srgbClr val="0000FF"/>
                </a:solidFill>
              </a:rPr>
              <a:t>(4)</a:t>
            </a:r>
          </a:p>
        </p:txBody>
      </p:sp>
      <p:sp>
        <p:nvSpPr>
          <p:cNvPr id="19" name="TextBox 18">
            <a:extLst>
              <a:ext uri="{FF2B5EF4-FFF2-40B4-BE49-F238E27FC236}">
                <a16:creationId xmlns:a16="http://schemas.microsoft.com/office/drawing/2014/main" id="{406C1CFA-6B12-4BFC-A5DB-7DB7B8C40FBD}"/>
              </a:ext>
            </a:extLst>
          </p:cNvPr>
          <p:cNvSpPr txBox="1"/>
          <p:nvPr/>
        </p:nvSpPr>
        <p:spPr>
          <a:xfrm>
            <a:off x="7579360" y="3530490"/>
            <a:ext cx="1378904" cy="646331"/>
          </a:xfrm>
          <a:prstGeom prst="rect">
            <a:avLst/>
          </a:prstGeom>
          <a:noFill/>
        </p:spPr>
        <p:txBody>
          <a:bodyPr wrap="none">
            <a:spAutoFit/>
          </a:bodyPr>
          <a:lstStyle/>
          <a:p>
            <a:r>
              <a:rPr lang="en-US" dirty="0"/>
              <a:t>Run 085-117</a:t>
            </a:r>
          </a:p>
          <a:p>
            <a:r>
              <a:rPr lang="en-US" dirty="0"/>
              <a:t>All 26P runs</a:t>
            </a:r>
          </a:p>
        </p:txBody>
      </p:sp>
    </p:spTree>
    <p:extLst>
      <p:ext uri="{BB962C8B-B14F-4D97-AF65-F5344CB8AC3E}">
        <p14:creationId xmlns:p14="http://schemas.microsoft.com/office/powerpoint/2010/main" val="2451863285"/>
      </p:ext>
    </p:extLst>
  </p:cSld>
  <p:clrMapOvr>
    <a:masterClrMapping/>
  </p:clrMapOvr>
</p:sld>
</file>

<file path=ppt/slides/slide5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0FD2A9E6-842D-4F8B-A74A-3B462789C5B9}"/>
              </a:ext>
            </a:extLst>
          </p:cNvPr>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0" y="0"/>
            <a:ext cx="9144000" cy="3429000"/>
          </a:xfrm>
          <a:prstGeom prst="rect">
            <a:avLst/>
          </a:prstGeom>
        </p:spPr>
      </p:pic>
      <p:sp>
        <p:nvSpPr>
          <p:cNvPr id="4" name="TextBox 3">
            <a:extLst>
              <a:ext uri="{FF2B5EF4-FFF2-40B4-BE49-F238E27FC236}">
                <a16:creationId xmlns:a16="http://schemas.microsoft.com/office/drawing/2014/main" id="{970ACA3D-24F8-45ED-B5B9-FCA6AA9B2276}"/>
              </a:ext>
            </a:extLst>
          </p:cNvPr>
          <p:cNvSpPr txBox="1"/>
          <p:nvPr/>
        </p:nvSpPr>
        <p:spPr>
          <a:xfrm>
            <a:off x="2937552" y="780472"/>
            <a:ext cx="601448" cy="646331"/>
          </a:xfrm>
          <a:prstGeom prst="rect">
            <a:avLst/>
          </a:prstGeom>
          <a:noFill/>
        </p:spPr>
        <p:txBody>
          <a:bodyPr wrap="none" rtlCol="0">
            <a:spAutoFit/>
          </a:bodyPr>
          <a:lstStyle/>
          <a:p>
            <a:pPr algn="ctr"/>
            <a:r>
              <a:rPr lang="en-US" dirty="0">
                <a:solidFill>
                  <a:srgbClr val="0000FF"/>
                </a:solidFill>
              </a:rPr>
              <a:t>332</a:t>
            </a:r>
          </a:p>
          <a:p>
            <a:pPr algn="ctr"/>
            <a:r>
              <a:rPr lang="en-US" baseline="30000" dirty="0">
                <a:solidFill>
                  <a:srgbClr val="0000FF"/>
                </a:solidFill>
              </a:rPr>
              <a:t>21</a:t>
            </a:r>
            <a:r>
              <a:rPr lang="en-US" altLang="zh-CN" dirty="0">
                <a:solidFill>
                  <a:srgbClr val="0000FF"/>
                </a:solidFill>
              </a:rPr>
              <a:t>Na</a:t>
            </a:r>
            <a:endParaRPr lang="en-US" dirty="0">
              <a:solidFill>
                <a:srgbClr val="0000FF"/>
              </a:solidFill>
            </a:endParaRPr>
          </a:p>
        </p:txBody>
      </p:sp>
      <p:sp>
        <p:nvSpPr>
          <p:cNvPr id="5" name="TextBox 4">
            <a:extLst>
              <a:ext uri="{FF2B5EF4-FFF2-40B4-BE49-F238E27FC236}">
                <a16:creationId xmlns:a16="http://schemas.microsoft.com/office/drawing/2014/main" id="{6A2A07EE-99C9-40E7-9E22-779DC0C39CF3}"/>
              </a:ext>
            </a:extLst>
          </p:cNvPr>
          <p:cNvSpPr txBox="1"/>
          <p:nvPr/>
        </p:nvSpPr>
        <p:spPr>
          <a:xfrm>
            <a:off x="8291872" y="77477"/>
            <a:ext cx="601447" cy="1477328"/>
          </a:xfrm>
          <a:prstGeom prst="rect">
            <a:avLst/>
          </a:prstGeom>
          <a:noFill/>
        </p:spPr>
        <p:txBody>
          <a:bodyPr wrap="none" rtlCol="0">
            <a:spAutoFit/>
          </a:bodyPr>
          <a:lstStyle/>
          <a:p>
            <a:pPr algn="ctr"/>
            <a:r>
              <a:rPr lang="en-US" dirty="0"/>
              <a:t>583</a:t>
            </a:r>
          </a:p>
          <a:p>
            <a:pPr algn="ctr"/>
            <a:r>
              <a:rPr lang="en-US" baseline="30000" dirty="0"/>
              <a:t>208</a:t>
            </a:r>
            <a:r>
              <a:rPr lang="en-US" dirty="0"/>
              <a:t>Tl</a:t>
            </a:r>
          </a:p>
          <a:p>
            <a:pPr algn="ctr"/>
            <a:endParaRPr lang="en-US" dirty="0"/>
          </a:p>
          <a:p>
            <a:pPr algn="ctr"/>
            <a:r>
              <a:rPr lang="en-US" dirty="0">
                <a:solidFill>
                  <a:srgbClr val="7030A0"/>
                </a:solidFill>
              </a:rPr>
              <a:t>583</a:t>
            </a:r>
          </a:p>
          <a:p>
            <a:pPr algn="ctr"/>
            <a:r>
              <a:rPr lang="en-US" baseline="30000" dirty="0">
                <a:solidFill>
                  <a:srgbClr val="7030A0"/>
                </a:solidFill>
              </a:rPr>
              <a:t>22</a:t>
            </a:r>
            <a:r>
              <a:rPr lang="en-US" altLang="zh-CN" dirty="0">
                <a:solidFill>
                  <a:srgbClr val="7030A0"/>
                </a:solidFill>
              </a:rPr>
              <a:t>Na</a:t>
            </a:r>
            <a:endParaRPr lang="en-US" dirty="0">
              <a:solidFill>
                <a:srgbClr val="7030A0"/>
              </a:solidFill>
            </a:endParaRPr>
          </a:p>
        </p:txBody>
      </p:sp>
      <p:pic>
        <p:nvPicPr>
          <p:cNvPr id="7" name="Picture 6">
            <a:extLst>
              <a:ext uri="{FF2B5EF4-FFF2-40B4-BE49-F238E27FC236}">
                <a16:creationId xmlns:a16="http://schemas.microsoft.com/office/drawing/2014/main" id="{96574954-6EB3-4574-84BA-A7D1BF2B2AF7}"/>
              </a:ext>
            </a:extLst>
          </p:cNvPr>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3429000"/>
            <a:ext cx="9144000" cy="3429000"/>
          </a:xfrm>
          <a:prstGeom prst="rect">
            <a:avLst/>
          </a:prstGeom>
        </p:spPr>
      </p:pic>
      <p:sp>
        <p:nvSpPr>
          <p:cNvPr id="8" name="TextBox 7">
            <a:extLst>
              <a:ext uri="{FF2B5EF4-FFF2-40B4-BE49-F238E27FC236}">
                <a16:creationId xmlns:a16="http://schemas.microsoft.com/office/drawing/2014/main" id="{D6AFC89D-EE8B-4083-88FB-EC0F263964F2}"/>
              </a:ext>
            </a:extLst>
          </p:cNvPr>
          <p:cNvSpPr txBox="1"/>
          <p:nvPr/>
        </p:nvSpPr>
        <p:spPr>
          <a:xfrm>
            <a:off x="703955" y="3521717"/>
            <a:ext cx="598241" cy="646331"/>
          </a:xfrm>
          <a:prstGeom prst="rect">
            <a:avLst/>
          </a:prstGeom>
          <a:noFill/>
        </p:spPr>
        <p:txBody>
          <a:bodyPr wrap="none" rtlCol="0">
            <a:spAutoFit/>
          </a:bodyPr>
          <a:lstStyle/>
          <a:p>
            <a:pPr algn="ctr"/>
            <a:r>
              <a:rPr lang="en-US" dirty="0"/>
              <a:t>609</a:t>
            </a:r>
          </a:p>
          <a:p>
            <a:pPr algn="ctr"/>
            <a:r>
              <a:rPr lang="en-US" baseline="30000" dirty="0"/>
              <a:t>214</a:t>
            </a:r>
            <a:r>
              <a:rPr lang="en-US" dirty="0"/>
              <a:t>Bi</a:t>
            </a:r>
          </a:p>
        </p:txBody>
      </p:sp>
      <p:sp>
        <p:nvSpPr>
          <p:cNvPr id="9" name="TextBox 8">
            <a:extLst>
              <a:ext uri="{FF2B5EF4-FFF2-40B4-BE49-F238E27FC236}">
                <a16:creationId xmlns:a16="http://schemas.microsoft.com/office/drawing/2014/main" id="{6D52686C-835E-4656-8CAC-BC56C4E53794}"/>
              </a:ext>
            </a:extLst>
          </p:cNvPr>
          <p:cNvSpPr txBox="1"/>
          <p:nvPr/>
        </p:nvSpPr>
        <p:spPr>
          <a:xfrm>
            <a:off x="6700716" y="4449140"/>
            <a:ext cx="651140" cy="646331"/>
          </a:xfrm>
          <a:prstGeom prst="rect">
            <a:avLst/>
          </a:prstGeom>
          <a:noFill/>
        </p:spPr>
        <p:txBody>
          <a:bodyPr wrap="none" rtlCol="0">
            <a:spAutoFit/>
          </a:bodyPr>
          <a:lstStyle/>
          <a:p>
            <a:pPr algn="ctr"/>
            <a:r>
              <a:rPr lang="en-US" dirty="0"/>
              <a:t>911</a:t>
            </a:r>
          </a:p>
          <a:p>
            <a:pPr algn="ctr"/>
            <a:r>
              <a:rPr lang="en-US" baseline="30000" dirty="0"/>
              <a:t>228</a:t>
            </a:r>
            <a:r>
              <a:rPr lang="en-US" altLang="zh-CN" dirty="0"/>
              <a:t>Ac</a:t>
            </a:r>
            <a:endParaRPr lang="en-US" dirty="0"/>
          </a:p>
        </p:txBody>
      </p:sp>
      <p:sp>
        <p:nvSpPr>
          <p:cNvPr id="10" name="TextBox 9">
            <a:extLst>
              <a:ext uri="{FF2B5EF4-FFF2-40B4-BE49-F238E27FC236}">
                <a16:creationId xmlns:a16="http://schemas.microsoft.com/office/drawing/2014/main" id="{FC30874C-5251-47A4-ABC6-818DC6A00F27}"/>
              </a:ext>
            </a:extLst>
          </p:cNvPr>
          <p:cNvSpPr txBox="1"/>
          <p:nvPr/>
        </p:nvSpPr>
        <p:spPr>
          <a:xfrm>
            <a:off x="7927674" y="4379865"/>
            <a:ext cx="651139" cy="923330"/>
          </a:xfrm>
          <a:prstGeom prst="rect">
            <a:avLst/>
          </a:prstGeom>
          <a:noFill/>
        </p:spPr>
        <p:txBody>
          <a:bodyPr wrap="none" rtlCol="0">
            <a:spAutoFit/>
          </a:bodyPr>
          <a:lstStyle/>
          <a:p>
            <a:pPr algn="ctr"/>
            <a:r>
              <a:rPr lang="en-US" dirty="0"/>
              <a:t>965</a:t>
            </a:r>
          </a:p>
          <a:p>
            <a:pPr algn="ctr"/>
            <a:r>
              <a:rPr lang="en-US" dirty="0"/>
              <a:t>969</a:t>
            </a:r>
          </a:p>
          <a:p>
            <a:pPr algn="ctr"/>
            <a:r>
              <a:rPr lang="en-US" baseline="30000" dirty="0"/>
              <a:t>228</a:t>
            </a:r>
            <a:r>
              <a:rPr lang="en-US" altLang="zh-CN" dirty="0"/>
              <a:t>Ac</a:t>
            </a:r>
            <a:endParaRPr lang="en-US" dirty="0"/>
          </a:p>
        </p:txBody>
      </p:sp>
    </p:spTree>
    <p:extLst>
      <p:ext uri="{BB962C8B-B14F-4D97-AF65-F5344CB8AC3E}">
        <p14:creationId xmlns:p14="http://schemas.microsoft.com/office/powerpoint/2010/main" val="3771683533"/>
      </p:ext>
    </p:extLst>
  </p:cSld>
  <p:clrMapOvr>
    <a:masterClrMapping/>
  </p:clrMapOvr>
</p:sld>
</file>

<file path=ppt/slides/slide5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286E2778-260C-4C11-8A1E-047A59A0D253}"/>
              </a:ext>
            </a:extLst>
          </p:cNvPr>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0"/>
            <a:ext cx="9144000" cy="3429000"/>
          </a:xfrm>
          <a:prstGeom prst="rect">
            <a:avLst/>
          </a:prstGeom>
        </p:spPr>
      </p:pic>
      <p:sp>
        <p:nvSpPr>
          <p:cNvPr id="4" name="TextBox 3">
            <a:extLst>
              <a:ext uri="{FF2B5EF4-FFF2-40B4-BE49-F238E27FC236}">
                <a16:creationId xmlns:a16="http://schemas.microsoft.com/office/drawing/2014/main" id="{95AE11D4-FAF7-4954-9823-780497B9A3E9}"/>
              </a:ext>
            </a:extLst>
          </p:cNvPr>
          <p:cNvSpPr txBox="1"/>
          <p:nvPr/>
        </p:nvSpPr>
        <p:spPr>
          <a:xfrm>
            <a:off x="4259483" y="1054314"/>
            <a:ext cx="652743" cy="646331"/>
          </a:xfrm>
          <a:prstGeom prst="rect">
            <a:avLst/>
          </a:prstGeom>
          <a:noFill/>
        </p:spPr>
        <p:txBody>
          <a:bodyPr wrap="none" rtlCol="0">
            <a:spAutoFit/>
          </a:bodyPr>
          <a:lstStyle/>
          <a:p>
            <a:pPr algn="ctr"/>
            <a:r>
              <a:rPr lang="en-US" dirty="0">
                <a:solidFill>
                  <a:srgbClr val="00B050"/>
                </a:solidFill>
              </a:rPr>
              <a:t>1246</a:t>
            </a:r>
          </a:p>
          <a:p>
            <a:pPr algn="ctr"/>
            <a:r>
              <a:rPr lang="en-US" baseline="30000" dirty="0">
                <a:solidFill>
                  <a:srgbClr val="00B050"/>
                </a:solidFill>
              </a:rPr>
              <a:t>22</a:t>
            </a:r>
            <a:r>
              <a:rPr lang="en-US" altLang="zh-CN" dirty="0">
                <a:solidFill>
                  <a:srgbClr val="00B050"/>
                </a:solidFill>
              </a:rPr>
              <a:t>Mg</a:t>
            </a:r>
            <a:endParaRPr lang="en-US" dirty="0">
              <a:solidFill>
                <a:srgbClr val="00B050"/>
              </a:solidFill>
            </a:endParaRPr>
          </a:p>
        </p:txBody>
      </p:sp>
      <p:sp>
        <p:nvSpPr>
          <p:cNvPr id="5" name="TextBox 4">
            <a:extLst>
              <a:ext uri="{FF2B5EF4-FFF2-40B4-BE49-F238E27FC236}">
                <a16:creationId xmlns:a16="http://schemas.microsoft.com/office/drawing/2014/main" id="{98529A91-5D38-4596-B1ED-151D6A5FE9C9}"/>
              </a:ext>
            </a:extLst>
          </p:cNvPr>
          <p:cNvSpPr txBox="1"/>
          <p:nvPr/>
        </p:nvSpPr>
        <p:spPr>
          <a:xfrm>
            <a:off x="2115085" y="40283"/>
            <a:ext cx="652744" cy="646331"/>
          </a:xfrm>
          <a:prstGeom prst="rect">
            <a:avLst/>
          </a:prstGeom>
          <a:noFill/>
        </p:spPr>
        <p:txBody>
          <a:bodyPr wrap="none" rtlCol="0">
            <a:spAutoFit/>
          </a:bodyPr>
          <a:lstStyle/>
          <a:p>
            <a:pPr algn="ctr"/>
            <a:r>
              <a:rPr lang="en-US" dirty="0"/>
              <a:t>1120</a:t>
            </a:r>
          </a:p>
          <a:p>
            <a:pPr algn="ctr"/>
            <a:r>
              <a:rPr lang="en-US" baseline="30000" dirty="0"/>
              <a:t>214</a:t>
            </a:r>
            <a:r>
              <a:rPr lang="en-US" altLang="zh-CN" dirty="0"/>
              <a:t>Bi</a:t>
            </a:r>
            <a:endParaRPr lang="en-US" dirty="0"/>
          </a:p>
        </p:txBody>
      </p:sp>
      <p:sp>
        <p:nvSpPr>
          <p:cNvPr id="6" name="TextBox 5">
            <a:extLst>
              <a:ext uri="{FF2B5EF4-FFF2-40B4-BE49-F238E27FC236}">
                <a16:creationId xmlns:a16="http://schemas.microsoft.com/office/drawing/2014/main" id="{C58E236F-B34F-40E1-A8B7-C24435F9BD39}"/>
              </a:ext>
            </a:extLst>
          </p:cNvPr>
          <p:cNvSpPr txBox="1"/>
          <p:nvPr/>
        </p:nvSpPr>
        <p:spPr>
          <a:xfrm>
            <a:off x="4165223" y="90093"/>
            <a:ext cx="652744" cy="646331"/>
          </a:xfrm>
          <a:prstGeom prst="rect">
            <a:avLst/>
          </a:prstGeom>
          <a:noFill/>
        </p:spPr>
        <p:txBody>
          <a:bodyPr wrap="none" rtlCol="0">
            <a:spAutoFit/>
          </a:bodyPr>
          <a:lstStyle/>
          <a:p>
            <a:pPr algn="ctr"/>
            <a:r>
              <a:rPr lang="en-US" dirty="0"/>
              <a:t>1238</a:t>
            </a:r>
          </a:p>
          <a:p>
            <a:pPr algn="ctr"/>
            <a:r>
              <a:rPr lang="en-US" baseline="30000" dirty="0"/>
              <a:t>214</a:t>
            </a:r>
            <a:r>
              <a:rPr lang="en-US" altLang="zh-CN" dirty="0"/>
              <a:t>Bi</a:t>
            </a:r>
            <a:endParaRPr lang="en-US" dirty="0"/>
          </a:p>
        </p:txBody>
      </p:sp>
      <p:sp>
        <p:nvSpPr>
          <p:cNvPr id="7" name="TextBox 6">
            <a:extLst>
              <a:ext uri="{FF2B5EF4-FFF2-40B4-BE49-F238E27FC236}">
                <a16:creationId xmlns:a16="http://schemas.microsoft.com/office/drawing/2014/main" id="{900AE920-A37A-45A2-AD15-07CF30EAC525}"/>
              </a:ext>
            </a:extLst>
          </p:cNvPr>
          <p:cNvSpPr txBox="1"/>
          <p:nvPr/>
        </p:nvSpPr>
        <p:spPr>
          <a:xfrm>
            <a:off x="7937317" y="1068169"/>
            <a:ext cx="652744" cy="646331"/>
          </a:xfrm>
          <a:prstGeom prst="rect">
            <a:avLst/>
          </a:prstGeom>
          <a:noFill/>
        </p:spPr>
        <p:txBody>
          <a:bodyPr wrap="none" rtlCol="0">
            <a:spAutoFit/>
          </a:bodyPr>
          <a:lstStyle/>
          <a:p>
            <a:pPr algn="ctr"/>
            <a:r>
              <a:rPr lang="en-US" dirty="0"/>
              <a:t>1461</a:t>
            </a:r>
          </a:p>
          <a:p>
            <a:pPr algn="ctr"/>
            <a:r>
              <a:rPr lang="en-US" baseline="30000" dirty="0"/>
              <a:t>40</a:t>
            </a:r>
            <a:r>
              <a:rPr lang="en-US" altLang="zh-CN" dirty="0"/>
              <a:t>K</a:t>
            </a:r>
            <a:endParaRPr lang="en-US" dirty="0"/>
          </a:p>
        </p:txBody>
      </p:sp>
      <p:sp>
        <p:nvSpPr>
          <p:cNvPr id="8" name="TextBox 7">
            <a:extLst>
              <a:ext uri="{FF2B5EF4-FFF2-40B4-BE49-F238E27FC236}">
                <a16:creationId xmlns:a16="http://schemas.microsoft.com/office/drawing/2014/main" id="{4831D0FF-C091-44A5-B73C-18F8E1221565}"/>
              </a:ext>
            </a:extLst>
          </p:cNvPr>
          <p:cNvSpPr txBox="1"/>
          <p:nvPr/>
        </p:nvSpPr>
        <p:spPr>
          <a:xfrm>
            <a:off x="6515951" y="20363"/>
            <a:ext cx="652743" cy="923330"/>
          </a:xfrm>
          <a:prstGeom prst="rect">
            <a:avLst/>
          </a:prstGeom>
          <a:noFill/>
        </p:spPr>
        <p:txBody>
          <a:bodyPr wrap="none" rtlCol="0">
            <a:spAutoFit/>
          </a:bodyPr>
          <a:lstStyle/>
          <a:p>
            <a:pPr algn="ctr"/>
            <a:r>
              <a:rPr lang="en-US" dirty="0"/>
              <a:t>1378</a:t>
            </a:r>
          </a:p>
          <a:p>
            <a:pPr algn="ctr"/>
            <a:r>
              <a:rPr lang="en-US" dirty="0"/>
              <a:t>1385</a:t>
            </a:r>
          </a:p>
          <a:p>
            <a:pPr algn="ctr"/>
            <a:r>
              <a:rPr lang="en-US" baseline="30000" dirty="0"/>
              <a:t>214</a:t>
            </a:r>
            <a:r>
              <a:rPr lang="en-US" altLang="zh-CN" dirty="0"/>
              <a:t>Bi</a:t>
            </a:r>
            <a:endParaRPr lang="en-US" dirty="0"/>
          </a:p>
        </p:txBody>
      </p:sp>
      <p:sp>
        <p:nvSpPr>
          <p:cNvPr id="9" name="TextBox 8">
            <a:extLst>
              <a:ext uri="{FF2B5EF4-FFF2-40B4-BE49-F238E27FC236}">
                <a16:creationId xmlns:a16="http://schemas.microsoft.com/office/drawing/2014/main" id="{8E627AB1-A509-4722-9386-AEA870D3B52C}"/>
              </a:ext>
            </a:extLst>
          </p:cNvPr>
          <p:cNvSpPr txBox="1"/>
          <p:nvPr/>
        </p:nvSpPr>
        <p:spPr>
          <a:xfrm>
            <a:off x="7139467" y="57462"/>
            <a:ext cx="652743" cy="923330"/>
          </a:xfrm>
          <a:prstGeom prst="rect">
            <a:avLst/>
          </a:prstGeom>
          <a:noFill/>
        </p:spPr>
        <p:txBody>
          <a:bodyPr wrap="none" rtlCol="0">
            <a:spAutoFit/>
          </a:bodyPr>
          <a:lstStyle/>
          <a:p>
            <a:pPr algn="ctr"/>
            <a:r>
              <a:rPr lang="en-US" dirty="0"/>
              <a:t>1402</a:t>
            </a:r>
          </a:p>
          <a:p>
            <a:pPr algn="ctr"/>
            <a:r>
              <a:rPr lang="en-US" dirty="0"/>
              <a:t>1408</a:t>
            </a:r>
          </a:p>
          <a:p>
            <a:pPr algn="ctr"/>
            <a:r>
              <a:rPr lang="en-US" baseline="30000" dirty="0"/>
              <a:t>214</a:t>
            </a:r>
            <a:r>
              <a:rPr lang="en-US" altLang="zh-CN" dirty="0"/>
              <a:t>Bi</a:t>
            </a:r>
            <a:endParaRPr lang="en-US" dirty="0"/>
          </a:p>
        </p:txBody>
      </p:sp>
      <p:sp>
        <p:nvSpPr>
          <p:cNvPr id="11" name="TextBox 10">
            <a:extLst>
              <a:ext uri="{FF2B5EF4-FFF2-40B4-BE49-F238E27FC236}">
                <a16:creationId xmlns:a16="http://schemas.microsoft.com/office/drawing/2014/main" id="{C30E28E0-C5C1-4A54-A083-1B50FBEE88E5}"/>
              </a:ext>
            </a:extLst>
          </p:cNvPr>
          <p:cNvSpPr txBox="1"/>
          <p:nvPr/>
        </p:nvSpPr>
        <p:spPr>
          <a:xfrm>
            <a:off x="6566990" y="1259022"/>
            <a:ext cx="652743" cy="646331"/>
          </a:xfrm>
          <a:prstGeom prst="rect">
            <a:avLst/>
          </a:prstGeom>
          <a:noFill/>
        </p:spPr>
        <p:txBody>
          <a:bodyPr wrap="none" rtlCol="0">
            <a:spAutoFit/>
          </a:bodyPr>
          <a:lstStyle/>
          <a:p>
            <a:pPr algn="ctr"/>
            <a:r>
              <a:rPr lang="en-US" dirty="0">
                <a:solidFill>
                  <a:srgbClr val="0000FF"/>
                </a:solidFill>
              </a:rPr>
              <a:t>1384</a:t>
            </a:r>
          </a:p>
          <a:p>
            <a:pPr algn="ctr"/>
            <a:r>
              <a:rPr lang="en-US" baseline="30000" dirty="0">
                <a:solidFill>
                  <a:srgbClr val="0000FF"/>
                </a:solidFill>
              </a:rPr>
              <a:t>21</a:t>
            </a:r>
            <a:r>
              <a:rPr lang="en-US" altLang="zh-CN" dirty="0">
                <a:solidFill>
                  <a:srgbClr val="0000FF"/>
                </a:solidFill>
              </a:rPr>
              <a:t>Na</a:t>
            </a:r>
            <a:endParaRPr lang="en-US" dirty="0">
              <a:solidFill>
                <a:srgbClr val="0000FF"/>
              </a:solidFill>
            </a:endParaRPr>
          </a:p>
        </p:txBody>
      </p:sp>
      <p:sp>
        <p:nvSpPr>
          <p:cNvPr id="12" name="TextBox 11">
            <a:extLst>
              <a:ext uri="{FF2B5EF4-FFF2-40B4-BE49-F238E27FC236}">
                <a16:creationId xmlns:a16="http://schemas.microsoft.com/office/drawing/2014/main" id="{CC25DEDA-40BA-4E78-BED2-E0C7739A5871}"/>
              </a:ext>
            </a:extLst>
          </p:cNvPr>
          <p:cNvSpPr txBox="1"/>
          <p:nvPr/>
        </p:nvSpPr>
        <p:spPr>
          <a:xfrm>
            <a:off x="2023998" y="1259022"/>
            <a:ext cx="652743" cy="646331"/>
          </a:xfrm>
          <a:prstGeom prst="rect">
            <a:avLst/>
          </a:prstGeom>
          <a:noFill/>
        </p:spPr>
        <p:txBody>
          <a:bodyPr wrap="none" rtlCol="0">
            <a:spAutoFit/>
          </a:bodyPr>
          <a:lstStyle/>
          <a:p>
            <a:pPr algn="ctr"/>
            <a:r>
              <a:rPr lang="en-US" dirty="0">
                <a:solidFill>
                  <a:srgbClr val="0000FF"/>
                </a:solidFill>
              </a:rPr>
              <a:t>1113</a:t>
            </a:r>
          </a:p>
          <a:p>
            <a:pPr algn="ctr"/>
            <a:r>
              <a:rPr lang="en-US" baseline="30000" dirty="0">
                <a:solidFill>
                  <a:srgbClr val="0000FF"/>
                </a:solidFill>
              </a:rPr>
              <a:t>21</a:t>
            </a:r>
            <a:r>
              <a:rPr lang="en-US" altLang="zh-CN" dirty="0">
                <a:solidFill>
                  <a:srgbClr val="0000FF"/>
                </a:solidFill>
              </a:rPr>
              <a:t>Na</a:t>
            </a:r>
            <a:endParaRPr lang="en-US" dirty="0">
              <a:solidFill>
                <a:srgbClr val="0000FF"/>
              </a:solidFill>
            </a:endParaRPr>
          </a:p>
        </p:txBody>
      </p:sp>
      <p:pic>
        <p:nvPicPr>
          <p:cNvPr id="14" name="Picture 13">
            <a:extLst>
              <a:ext uri="{FF2B5EF4-FFF2-40B4-BE49-F238E27FC236}">
                <a16:creationId xmlns:a16="http://schemas.microsoft.com/office/drawing/2014/main" id="{14078A98-F2ED-426D-BC94-90B062E075C3}"/>
              </a:ext>
            </a:extLst>
          </p:cNvPr>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0" y="3423794"/>
            <a:ext cx="9144000" cy="3429000"/>
          </a:xfrm>
          <a:prstGeom prst="rect">
            <a:avLst/>
          </a:prstGeom>
        </p:spPr>
      </p:pic>
      <p:sp>
        <p:nvSpPr>
          <p:cNvPr id="15" name="TextBox 14">
            <a:extLst>
              <a:ext uri="{FF2B5EF4-FFF2-40B4-BE49-F238E27FC236}">
                <a16:creationId xmlns:a16="http://schemas.microsoft.com/office/drawing/2014/main" id="{C7E1F245-81ED-4F1E-A3AC-0774A27F624E}"/>
              </a:ext>
            </a:extLst>
          </p:cNvPr>
          <p:cNvSpPr txBox="1"/>
          <p:nvPr/>
        </p:nvSpPr>
        <p:spPr>
          <a:xfrm>
            <a:off x="2350369" y="4543699"/>
            <a:ext cx="652743" cy="646331"/>
          </a:xfrm>
          <a:prstGeom prst="rect">
            <a:avLst/>
          </a:prstGeom>
          <a:noFill/>
        </p:spPr>
        <p:txBody>
          <a:bodyPr wrap="none" rtlCol="0">
            <a:spAutoFit/>
          </a:bodyPr>
          <a:lstStyle/>
          <a:p>
            <a:pPr algn="ctr"/>
            <a:r>
              <a:rPr lang="en-US" dirty="0">
                <a:solidFill>
                  <a:srgbClr val="FF0000"/>
                </a:solidFill>
              </a:rPr>
              <a:t>1633</a:t>
            </a:r>
          </a:p>
          <a:p>
            <a:pPr algn="ctr"/>
            <a:r>
              <a:rPr lang="en-US" baseline="30000" dirty="0">
                <a:solidFill>
                  <a:srgbClr val="FF0000"/>
                </a:solidFill>
              </a:rPr>
              <a:t>20</a:t>
            </a:r>
            <a:r>
              <a:rPr lang="en-US" altLang="zh-CN" dirty="0">
                <a:solidFill>
                  <a:srgbClr val="FF0000"/>
                </a:solidFill>
              </a:rPr>
              <a:t>Ne</a:t>
            </a:r>
            <a:endParaRPr lang="en-US" dirty="0">
              <a:solidFill>
                <a:srgbClr val="FF0000"/>
              </a:solidFill>
            </a:endParaRPr>
          </a:p>
        </p:txBody>
      </p:sp>
      <p:sp>
        <p:nvSpPr>
          <p:cNvPr id="16" name="TextBox 15">
            <a:extLst>
              <a:ext uri="{FF2B5EF4-FFF2-40B4-BE49-F238E27FC236}">
                <a16:creationId xmlns:a16="http://schemas.microsoft.com/office/drawing/2014/main" id="{CF3F84B9-D7D6-46A5-A237-9113FB06C854}"/>
              </a:ext>
            </a:extLst>
          </p:cNvPr>
          <p:cNvSpPr txBox="1"/>
          <p:nvPr/>
        </p:nvSpPr>
        <p:spPr>
          <a:xfrm>
            <a:off x="3985862" y="3451504"/>
            <a:ext cx="652743" cy="646331"/>
          </a:xfrm>
          <a:prstGeom prst="rect">
            <a:avLst/>
          </a:prstGeom>
          <a:noFill/>
        </p:spPr>
        <p:txBody>
          <a:bodyPr wrap="none" rtlCol="0">
            <a:spAutoFit/>
          </a:bodyPr>
          <a:lstStyle/>
          <a:p>
            <a:pPr algn="ctr"/>
            <a:r>
              <a:rPr lang="en-US" dirty="0"/>
              <a:t>1730</a:t>
            </a:r>
          </a:p>
          <a:p>
            <a:pPr algn="ctr"/>
            <a:r>
              <a:rPr lang="en-US" baseline="30000" dirty="0"/>
              <a:t>214</a:t>
            </a:r>
            <a:r>
              <a:rPr lang="en-US" altLang="zh-CN" dirty="0"/>
              <a:t>Bi</a:t>
            </a:r>
          </a:p>
        </p:txBody>
      </p:sp>
      <p:sp>
        <p:nvSpPr>
          <p:cNvPr id="17" name="TextBox 16">
            <a:extLst>
              <a:ext uri="{FF2B5EF4-FFF2-40B4-BE49-F238E27FC236}">
                <a16:creationId xmlns:a16="http://schemas.microsoft.com/office/drawing/2014/main" id="{D6618EBC-810B-4C7B-BFDF-91C919642C07}"/>
              </a:ext>
            </a:extLst>
          </p:cNvPr>
          <p:cNvSpPr txBox="1"/>
          <p:nvPr/>
        </p:nvSpPr>
        <p:spPr>
          <a:xfrm>
            <a:off x="4611379" y="4120339"/>
            <a:ext cx="652744" cy="646331"/>
          </a:xfrm>
          <a:prstGeom prst="rect">
            <a:avLst/>
          </a:prstGeom>
          <a:noFill/>
        </p:spPr>
        <p:txBody>
          <a:bodyPr wrap="none" rtlCol="0">
            <a:spAutoFit/>
          </a:bodyPr>
          <a:lstStyle/>
          <a:p>
            <a:pPr algn="ctr"/>
            <a:r>
              <a:rPr lang="en-US" dirty="0"/>
              <a:t>1764</a:t>
            </a:r>
          </a:p>
          <a:p>
            <a:pPr algn="ctr"/>
            <a:r>
              <a:rPr lang="en-US" baseline="30000" dirty="0"/>
              <a:t>214</a:t>
            </a:r>
            <a:r>
              <a:rPr lang="en-US" altLang="zh-CN" dirty="0"/>
              <a:t>Bi</a:t>
            </a:r>
            <a:endParaRPr lang="en-US" dirty="0"/>
          </a:p>
        </p:txBody>
      </p:sp>
      <p:sp>
        <p:nvSpPr>
          <p:cNvPr id="19" name="TextBox 18">
            <a:extLst>
              <a:ext uri="{FF2B5EF4-FFF2-40B4-BE49-F238E27FC236}">
                <a16:creationId xmlns:a16="http://schemas.microsoft.com/office/drawing/2014/main" id="{8EFEF32E-4C84-4245-9217-F98FED2AD8A6}"/>
              </a:ext>
            </a:extLst>
          </p:cNvPr>
          <p:cNvSpPr txBox="1"/>
          <p:nvPr/>
        </p:nvSpPr>
        <p:spPr>
          <a:xfrm>
            <a:off x="2279558" y="3319094"/>
            <a:ext cx="601447" cy="1323439"/>
          </a:xfrm>
          <a:prstGeom prst="rect">
            <a:avLst/>
          </a:prstGeom>
          <a:noFill/>
        </p:spPr>
        <p:txBody>
          <a:bodyPr wrap="none" rtlCol="0">
            <a:spAutoFit/>
          </a:bodyPr>
          <a:lstStyle/>
          <a:p>
            <a:pPr algn="ctr"/>
            <a:r>
              <a:rPr lang="en-US" sz="1600" dirty="0"/>
              <a:t>1621</a:t>
            </a:r>
          </a:p>
          <a:p>
            <a:pPr algn="ctr"/>
            <a:r>
              <a:rPr lang="en-US" sz="1600" baseline="30000" dirty="0"/>
              <a:t>212</a:t>
            </a:r>
            <a:r>
              <a:rPr lang="en-US" altLang="zh-CN" sz="1600" dirty="0"/>
              <a:t>Bi</a:t>
            </a:r>
            <a:endParaRPr lang="en-US" sz="1600" dirty="0"/>
          </a:p>
          <a:p>
            <a:pPr algn="ctr"/>
            <a:r>
              <a:rPr lang="en-US" sz="1600" dirty="0"/>
              <a:t>1631</a:t>
            </a:r>
          </a:p>
          <a:p>
            <a:pPr algn="ctr"/>
            <a:r>
              <a:rPr lang="en-US" sz="1600" dirty="0"/>
              <a:t>1638</a:t>
            </a:r>
          </a:p>
          <a:p>
            <a:pPr algn="ctr"/>
            <a:r>
              <a:rPr lang="en-US" sz="1600" baseline="30000" dirty="0"/>
              <a:t>228</a:t>
            </a:r>
            <a:r>
              <a:rPr lang="en-US" altLang="zh-CN" sz="1600" dirty="0"/>
              <a:t>Ac</a:t>
            </a:r>
            <a:endParaRPr lang="en-US" sz="1600" dirty="0"/>
          </a:p>
        </p:txBody>
      </p:sp>
      <p:sp>
        <p:nvSpPr>
          <p:cNvPr id="20" name="TextBox 19">
            <a:extLst>
              <a:ext uri="{FF2B5EF4-FFF2-40B4-BE49-F238E27FC236}">
                <a16:creationId xmlns:a16="http://schemas.microsoft.com/office/drawing/2014/main" id="{7945DEFE-BFE4-44A5-AED7-D9179CCE38A8}"/>
              </a:ext>
            </a:extLst>
          </p:cNvPr>
          <p:cNvSpPr txBox="1"/>
          <p:nvPr/>
        </p:nvSpPr>
        <p:spPr>
          <a:xfrm>
            <a:off x="6042607" y="3533700"/>
            <a:ext cx="652744" cy="646331"/>
          </a:xfrm>
          <a:prstGeom prst="rect">
            <a:avLst/>
          </a:prstGeom>
          <a:noFill/>
        </p:spPr>
        <p:txBody>
          <a:bodyPr wrap="none" rtlCol="0">
            <a:spAutoFit/>
          </a:bodyPr>
          <a:lstStyle/>
          <a:p>
            <a:pPr algn="ctr"/>
            <a:r>
              <a:rPr lang="en-US" dirty="0"/>
              <a:t>1847</a:t>
            </a:r>
          </a:p>
          <a:p>
            <a:pPr algn="ctr"/>
            <a:r>
              <a:rPr lang="en-US" baseline="30000" dirty="0"/>
              <a:t>214</a:t>
            </a:r>
            <a:r>
              <a:rPr lang="en-US" altLang="zh-CN" dirty="0"/>
              <a:t>Bi</a:t>
            </a:r>
            <a:endParaRPr lang="en-US" dirty="0"/>
          </a:p>
        </p:txBody>
      </p:sp>
      <p:sp>
        <p:nvSpPr>
          <p:cNvPr id="21" name="TextBox 20">
            <a:extLst>
              <a:ext uri="{FF2B5EF4-FFF2-40B4-BE49-F238E27FC236}">
                <a16:creationId xmlns:a16="http://schemas.microsoft.com/office/drawing/2014/main" id="{17AAF1A1-2267-4527-9B86-71031DB4AEA7}"/>
              </a:ext>
            </a:extLst>
          </p:cNvPr>
          <p:cNvSpPr txBox="1"/>
          <p:nvPr/>
        </p:nvSpPr>
        <p:spPr>
          <a:xfrm>
            <a:off x="8388137" y="4368642"/>
            <a:ext cx="652743" cy="646331"/>
          </a:xfrm>
          <a:prstGeom prst="rect">
            <a:avLst/>
          </a:prstGeom>
          <a:noFill/>
        </p:spPr>
        <p:txBody>
          <a:bodyPr wrap="none" rtlCol="0">
            <a:spAutoFit/>
          </a:bodyPr>
          <a:lstStyle/>
          <a:p>
            <a:pPr algn="ctr"/>
            <a:r>
              <a:rPr lang="en-US" dirty="0">
                <a:solidFill>
                  <a:srgbClr val="00B050"/>
                </a:solidFill>
              </a:rPr>
              <a:t>1986</a:t>
            </a:r>
          </a:p>
          <a:p>
            <a:pPr algn="ctr"/>
            <a:r>
              <a:rPr lang="en-US" baseline="30000" dirty="0">
                <a:solidFill>
                  <a:srgbClr val="00B050"/>
                </a:solidFill>
              </a:rPr>
              <a:t>22</a:t>
            </a:r>
            <a:r>
              <a:rPr lang="en-US" altLang="zh-CN" dirty="0">
                <a:solidFill>
                  <a:srgbClr val="00B050"/>
                </a:solidFill>
              </a:rPr>
              <a:t>Mg</a:t>
            </a:r>
            <a:endParaRPr lang="en-US" dirty="0">
              <a:solidFill>
                <a:srgbClr val="00B050"/>
              </a:solidFill>
            </a:endParaRPr>
          </a:p>
        </p:txBody>
      </p:sp>
    </p:spTree>
    <p:extLst>
      <p:ext uri="{BB962C8B-B14F-4D97-AF65-F5344CB8AC3E}">
        <p14:creationId xmlns:p14="http://schemas.microsoft.com/office/powerpoint/2010/main" val="748089370"/>
      </p:ext>
    </p:extLst>
  </p:cSld>
  <p:clrMapOvr>
    <a:masterClrMapping/>
  </p:clrMapOvr>
</p:sld>
</file>

<file path=ppt/slides/slide5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2CB35AF2-DAC8-4581-AC71-3620F3EB97EA}"/>
              </a:ext>
            </a:extLst>
          </p:cNvPr>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0" y="0"/>
            <a:ext cx="9144000" cy="3429000"/>
          </a:xfrm>
          <a:prstGeom prst="rect">
            <a:avLst/>
          </a:prstGeom>
        </p:spPr>
      </p:pic>
      <p:sp>
        <p:nvSpPr>
          <p:cNvPr id="4" name="TextBox 3">
            <a:extLst>
              <a:ext uri="{FF2B5EF4-FFF2-40B4-BE49-F238E27FC236}">
                <a16:creationId xmlns:a16="http://schemas.microsoft.com/office/drawing/2014/main" id="{6385BD01-6EBF-402C-9EA3-6762B36A4946}"/>
              </a:ext>
            </a:extLst>
          </p:cNvPr>
          <p:cNvSpPr txBox="1"/>
          <p:nvPr/>
        </p:nvSpPr>
        <p:spPr>
          <a:xfrm>
            <a:off x="1100646" y="697187"/>
            <a:ext cx="652743" cy="646331"/>
          </a:xfrm>
          <a:prstGeom prst="rect">
            <a:avLst/>
          </a:prstGeom>
          <a:noFill/>
        </p:spPr>
        <p:txBody>
          <a:bodyPr wrap="none" rtlCol="0">
            <a:spAutoFit/>
          </a:bodyPr>
          <a:lstStyle/>
          <a:p>
            <a:pPr algn="ctr"/>
            <a:r>
              <a:rPr lang="en-US" dirty="0">
                <a:solidFill>
                  <a:srgbClr val="00B050"/>
                </a:solidFill>
              </a:rPr>
              <a:t>2062</a:t>
            </a:r>
          </a:p>
          <a:p>
            <a:pPr algn="ctr"/>
            <a:r>
              <a:rPr lang="en-US" baseline="30000" dirty="0">
                <a:solidFill>
                  <a:srgbClr val="00B050"/>
                </a:solidFill>
              </a:rPr>
              <a:t>22</a:t>
            </a:r>
            <a:r>
              <a:rPr lang="en-US" altLang="zh-CN" dirty="0">
                <a:solidFill>
                  <a:srgbClr val="00B050"/>
                </a:solidFill>
              </a:rPr>
              <a:t>Mg</a:t>
            </a:r>
            <a:endParaRPr lang="en-US" dirty="0">
              <a:solidFill>
                <a:srgbClr val="00B050"/>
              </a:solidFill>
            </a:endParaRPr>
          </a:p>
        </p:txBody>
      </p:sp>
      <p:sp>
        <p:nvSpPr>
          <p:cNvPr id="5" name="TextBox 4">
            <a:extLst>
              <a:ext uri="{FF2B5EF4-FFF2-40B4-BE49-F238E27FC236}">
                <a16:creationId xmlns:a16="http://schemas.microsoft.com/office/drawing/2014/main" id="{EE747925-A2AC-41C7-B3AC-D9B8F640ECD4}"/>
              </a:ext>
            </a:extLst>
          </p:cNvPr>
          <p:cNvSpPr txBox="1"/>
          <p:nvPr/>
        </p:nvSpPr>
        <p:spPr>
          <a:xfrm>
            <a:off x="2181878" y="106274"/>
            <a:ext cx="652744" cy="646331"/>
          </a:xfrm>
          <a:prstGeom prst="rect">
            <a:avLst/>
          </a:prstGeom>
          <a:noFill/>
        </p:spPr>
        <p:txBody>
          <a:bodyPr wrap="square" rtlCol="0">
            <a:spAutoFit/>
          </a:bodyPr>
          <a:lstStyle/>
          <a:p>
            <a:pPr algn="ctr"/>
            <a:r>
              <a:rPr lang="en-US" dirty="0"/>
              <a:t>2119</a:t>
            </a:r>
          </a:p>
          <a:p>
            <a:pPr algn="ctr"/>
            <a:r>
              <a:rPr lang="en-US" baseline="30000" dirty="0"/>
              <a:t>214</a:t>
            </a:r>
            <a:r>
              <a:rPr lang="en-US" altLang="zh-CN" dirty="0"/>
              <a:t>Bi</a:t>
            </a:r>
            <a:endParaRPr lang="en-US" dirty="0"/>
          </a:p>
        </p:txBody>
      </p:sp>
      <p:sp>
        <p:nvSpPr>
          <p:cNvPr id="6" name="TextBox 5">
            <a:extLst>
              <a:ext uri="{FF2B5EF4-FFF2-40B4-BE49-F238E27FC236}">
                <a16:creationId xmlns:a16="http://schemas.microsoft.com/office/drawing/2014/main" id="{28B48AE7-F660-435C-81E3-F7F7572DDB4D}"/>
              </a:ext>
            </a:extLst>
          </p:cNvPr>
          <p:cNvSpPr txBox="1"/>
          <p:nvPr/>
        </p:nvSpPr>
        <p:spPr>
          <a:xfrm>
            <a:off x="1822664" y="572491"/>
            <a:ext cx="662361" cy="646331"/>
          </a:xfrm>
          <a:prstGeom prst="rect">
            <a:avLst/>
          </a:prstGeom>
          <a:noFill/>
        </p:spPr>
        <p:txBody>
          <a:bodyPr wrap="none" rtlCol="0">
            <a:spAutoFit/>
          </a:bodyPr>
          <a:lstStyle/>
          <a:p>
            <a:pPr algn="ctr"/>
            <a:r>
              <a:rPr lang="en-US" dirty="0"/>
              <a:t>2104</a:t>
            </a:r>
            <a:endParaRPr lang="en-US" baseline="30000" dirty="0"/>
          </a:p>
          <a:p>
            <a:pPr algn="ctr"/>
            <a:r>
              <a:rPr lang="en-US" baseline="30000" dirty="0"/>
              <a:t>208</a:t>
            </a:r>
            <a:r>
              <a:rPr lang="en-US" dirty="0"/>
              <a:t>Tl</a:t>
            </a:r>
            <a:r>
              <a:rPr lang="en-US" baseline="30000" dirty="0"/>
              <a:t>*</a:t>
            </a:r>
          </a:p>
        </p:txBody>
      </p:sp>
      <p:sp>
        <p:nvSpPr>
          <p:cNvPr id="7" name="TextBox 6">
            <a:extLst>
              <a:ext uri="{FF2B5EF4-FFF2-40B4-BE49-F238E27FC236}">
                <a16:creationId xmlns:a16="http://schemas.microsoft.com/office/drawing/2014/main" id="{3AFF858C-5EAD-43AE-842C-70954F104DA7}"/>
              </a:ext>
            </a:extLst>
          </p:cNvPr>
          <p:cNvSpPr txBox="1"/>
          <p:nvPr/>
        </p:nvSpPr>
        <p:spPr>
          <a:xfrm>
            <a:off x="3597875" y="604660"/>
            <a:ext cx="652744" cy="646331"/>
          </a:xfrm>
          <a:prstGeom prst="rect">
            <a:avLst/>
          </a:prstGeom>
          <a:noFill/>
        </p:spPr>
        <p:txBody>
          <a:bodyPr wrap="square" rtlCol="0">
            <a:spAutoFit/>
          </a:bodyPr>
          <a:lstStyle/>
          <a:p>
            <a:pPr algn="ctr"/>
            <a:r>
              <a:rPr lang="en-US" dirty="0"/>
              <a:t>2204</a:t>
            </a:r>
          </a:p>
          <a:p>
            <a:pPr algn="ctr"/>
            <a:r>
              <a:rPr lang="en-US" baseline="30000" dirty="0"/>
              <a:t>214</a:t>
            </a:r>
            <a:r>
              <a:rPr lang="en-US" altLang="zh-CN" dirty="0"/>
              <a:t>Bi</a:t>
            </a:r>
            <a:endParaRPr lang="en-US" dirty="0"/>
          </a:p>
        </p:txBody>
      </p:sp>
      <p:sp>
        <p:nvSpPr>
          <p:cNvPr id="9" name="TextBox 8">
            <a:extLst>
              <a:ext uri="{FF2B5EF4-FFF2-40B4-BE49-F238E27FC236}">
                <a16:creationId xmlns:a16="http://schemas.microsoft.com/office/drawing/2014/main" id="{45395332-DA39-4B44-A983-60ED6583FB1D}"/>
              </a:ext>
            </a:extLst>
          </p:cNvPr>
          <p:cNvSpPr txBox="1"/>
          <p:nvPr/>
        </p:nvSpPr>
        <p:spPr>
          <a:xfrm>
            <a:off x="7730837" y="728979"/>
            <a:ext cx="652744" cy="646331"/>
          </a:xfrm>
          <a:prstGeom prst="rect">
            <a:avLst/>
          </a:prstGeom>
          <a:noFill/>
        </p:spPr>
        <p:txBody>
          <a:bodyPr wrap="square" rtlCol="0">
            <a:spAutoFit/>
          </a:bodyPr>
          <a:lstStyle/>
          <a:p>
            <a:pPr algn="ctr"/>
            <a:r>
              <a:rPr lang="en-US" dirty="0"/>
              <a:t>2448</a:t>
            </a:r>
          </a:p>
          <a:p>
            <a:pPr algn="ctr"/>
            <a:r>
              <a:rPr lang="en-US" baseline="30000" dirty="0"/>
              <a:t>214</a:t>
            </a:r>
            <a:r>
              <a:rPr lang="en-US" altLang="zh-CN" dirty="0"/>
              <a:t>Bi</a:t>
            </a:r>
            <a:endParaRPr lang="en-US" dirty="0"/>
          </a:p>
        </p:txBody>
      </p:sp>
      <p:pic>
        <p:nvPicPr>
          <p:cNvPr id="13" name="Picture 12">
            <a:extLst>
              <a:ext uri="{FF2B5EF4-FFF2-40B4-BE49-F238E27FC236}">
                <a16:creationId xmlns:a16="http://schemas.microsoft.com/office/drawing/2014/main" id="{B960E63C-0408-42FF-84E3-5CB9A8A99264}"/>
              </a:ext>
            </a:extLst>
          </p:cNvPr>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3429000"/>
            <a:ext cx="9144000" cy="3429000"/>
          </a:xfrm>
          <a:prstGeom prst="rect">
            <a:avLst/>
          </a:prstGeom>
        </p:spPr>
      </p:pic>
    </p:spTree>
    <p:extLst>
      <p:ext uri="{BB962C8B-B14F-4D97-AF65-F5344CB8AC3E}">
        <p14:creationId xmlns:p14="http://schemas.microsoft.com/office/powerpoint/2010/main" val="2899950193"/>
      </p:ext>
    </p:extLst>
  </p:cSld>
  <p:clrMapOvr>
    <a:masterClrMapping/>
  </p:clrMapOvr>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图片 1"/>
          <p:cNvPicPr>
            <a:picLocks noChangeAspect="1"/>
          </p:cNvPicPr>
          <p:nvPr/>
        </p:nvPicPr>
        <p:blipFill rotWithShape="1">
          <a:blip r:embed="rId2" cstate="print">
            <a:extLst>
              <a:ext uri="{28A0092B-C50C-407E-A947-70E740481C1C}">
                <a14:useLocalDpi xmlns:a14="http://schemas.microsoft.com/office/drawing/2010/main"/>
              </a:ext>
            </a:extLst>
          </a:blip>
          <a:srcRect/>
          <a:stretch/>
        </p:blipFill>
        <p:spPr>
          <a:xfrm>
            <a:off x="2266123" y="2118799"/>
            <a:ext cx="6877877" cy="4739201"/>
          </a:xfrm>
          <a:prstGeom prst="rect">
            <a:avLst/>
          </a:prstGeom>
        </p:spPr>
      </p:pic>
      <p:sp>
        <p:nvSpPr>
          <p:cNvPr id="3" name="下箭头 2"/>
          <p:cNvSpPr/>
          <p:nvPr/>
        </p:nvSpPr>
        <p:spPr>
          <a:xfrm rot="3600000">
            <a:off x="4060634" y="5144543"/>
            <a:ext cx="275104" cy="848265"/>
          </a:xfrm>
          <a:prstGeom prst="downArrow">
            <a:avLst/>
          </a:prstGeom>
          <a:solidFill>
            <a:srgbClr val="0000FF">
              <a:alpha val="30196"/>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92D050"/>
              </a:solidFill>
            </a:endParaRPr>
          </a:p>
        </p:txBody>
      </p:sp>
      <p:sp>
        <p:nvSpPr>
          <p:cNvPr id="4" name="矩形 3"/>
          <p:cNvSpPr/>
          <p:nvPr/>
        </p:nvSpPr>
        <p:spPr>
          <a:xfrm>
            <a:off x="0" y="0"/>
            <a:ext cx="9144000" cy="1077218"/>
          </a:xfrm>
          <a:prstGeom prst="rect">
            <a:avLst/>
          </a:prstGeom>
        </p:spPr>
        <p:txBody>
          <a:bodyPr wrap="square">
            <a:spAutoFit/>
          </a:bodyPr>
          <a:lstStyle/>
          <a:p>
            <a:pPr algn="just"/>
            <a:r>
              <a:rPr lang="en-US" altLang="zh-CN" sz="1600" dirty="0">
                <a:latin typeface="Times New Roman" panose="02020603050405020304" pitchFamily="18" charset="0"/>
                <a:cs typeface="Times New Roman" panose="02020603050405020304" pitchFamily="18" charset="0"/>
              </a:rPr>
              <a:t>By far the largest change is produced by varying the </a:t>
            </a:r>
            <a:r>
              <a:rPr lang="en-US" altLang="zh-CN" sz="1600" baseline="30000" dirty="0">
                <a:latin typeface="Times New Roman" panose="02020603050405020304" pitchFamily="18" charset="0"/>
                <a:cs typeface="Times New Roman" panose="02020603050405020304" pitchFamily="18" charset="0"/>
              </a:rPr>
              <a:t>59</a:t>
            </a:r>
            <a:r>
              <a:rPr lang="en-US" altLang="zh-CN" sz="1600" dirty="0">
                <a:latin typeface="Times New Roman" panose="02020603050405020304" pitchFamily="18" charset="0"/>
                <a:cs typeface="Times New Roman" panose="02020603050405020304" pitchFamily="18" charset="0"/>
              </a:rPr>
              <a:t>Cu(</a:t>
            </a:r>
            <a:r>
              <a:rPr lang="en-US" altLang="zh-CN" sz="1600" i="1" dirty="0">
                <a:latin typeface="Times New Roman" panose="02020603050405020304" pitchFamily="18" charset="0"/>
                <a:cs typeface="Times New Roman" panose="02020603050405020304" pitchFamily="18" charset="0"/>
              </a:rPr>
              <a:t>p</a:t>
            </a:r>
            <a:r>
              <a:rPr lang="en-US" altLang="zh-CN" sz="1600" dirty="0">
                <a:latin typeface="Times New Roman" panose="02020603050405020304" pitchFamily="18" charset="0"/>
                <a:cs typeface="Times New Roman" panose="02020603050405020304" pitchFamily="18" charset="0"/>
              </a:rPr>
              <a:t>,</a:t>
            </a:r>
            <a:r>
              <a:rPr lang="en-US" altLang="zh-CN" sz="1600" i="1" dirty="0">
                <a:latin typeface="Times New Roman" panose="02020603050405020304" pitchFamily="18" charset="0"/>
                <a:cs typeface="Times New Roman" panose="02020603050405020304" pitchFamily="18" charset="0"/>
              </a:rPr>
              <a:t>γ</a:t>
            </a:r>
            <a:r>
              <a:rPr lang="en-US" altLang="zh-CN" sz="1600" dirty="0">
                <a:latin typeface="Times New Roman" panose="02020603050405020304" pitchFamily="18" charset="0"/>
                <a:cs typeface="Times New Roman" panose="02020603050405020304" pitchFamily="18" charset="0"/>
              </a:rPr>
              <a:t>)</a:t>
            </a:r>
            <a:r>
              <a:rPr lang="en-US" altLang="zh-CN" sz="1600" baseline="30000" dirty="0">
                <a:latin typeface="Times New Roman" panose="02020603050405020304" pitchFamily="18" charset="0"/>
                <a:cs typeface="Times New Roman" panose="02020603050405020304" pitchFamily="18" charset="0"/>
              </a:rPr>
              <a:t>60</a:t>
            </a:r>
            <a:r>
              <a:rPr lang="en-US" altLang="zh-CN" sz="1600" dirty="0">
                <a:latin typeface="Times New Roman" panose="02020603050405020304" pitchFamily="18" charset="0"/>
                <a:cs typeface="Times New Roman" panose="02020603050405020304" pitchFamily="18" charset="0"/>
              </a:rPr>
              <a:t>Zn and </a:t>
            </a:r>
            <a:r>
              <a:rPr lang="en-US" altLang="zh-CN" sz="1600" baseline="30000" dirty="0">
                <a:latin typeface="Times New Roman" panose="02020603050405020304" pitchFamily="18" charset="0"/>
                <a:cs typeface="Times New Roman" panose="02020603050405020304" pitchFamily="18" charset="0"/>
              </a:rPr>
              <a:t>59</a:t>
            </a:r>
            <a:r>
              <a:rPr lang="en-US" altLang="zh-CN" sz="1600" dirty="0">
                <a:latin typeface="Times New Roman" panose="02020603050405020304" pitchFamily="18" charset="0"/>
                <a:cs typeface="Times New Roman" panose="02020603050405020304" pitchFamily="18" charset="0"/>
              </a:rPr>
              <a:t>Cu(</a:t>
            </a:r>
            <a:r>
              <a:rPr lang="en-US" altLang="zh-CN" sz="1600" i="1" dirty="0">
                <a:latin typeface="Times New Roman" panose="02020603050405020304" pitchFamily="18" charset="0"/>
                <a:cs typeface="Times New Roman" panose="02020603050405020304" pitchFamily="18" charset="0"/>
              </a:rPr>
              <a:t>p</a:t>
            </a:r>
            <a:r>
              <a:rPr lang="en-US" altLang="zh-CN" sz="1600" dirty="0">
                <a:latin typeface="Times New Roman" panose="02020603050405020304" pitchFamily="18" charset="0"/>
                <a:cs typeface="Times New Roman" panose="02020603050405020304" pitchFamily="18" charset="0"/>
              </a:rPr>
              <a:t>,</a:t>
            </a:r>
            <a:r>
              <a:rPr lang="en-US" altLang="zh-CN" sz="1600" i="1" dirty="0">
                <a:latin typeface="Times New Roman" panose="02020603050405020304" pitchFamily="18" charset="0"/>
                <a:cs typeface="Times New Roman" panose="02020603050405020304" pitchFamily="18" charset="0"/>
              </a:rPr>
              <a:t>α</a:t>
            </a:r>
            <a:r>
              <a:rPr lang="en-US" altLang="zh-CN" sz="1600" dirty="0">
                <a:latin typeface="Times New Roman" panose="02020603050405020304" pitchFamily="18" charset="0"/>
                <a:cs typeface="Times New Roman" panose="02020603050405020304" pitchFamily="18" charset="0"/>
              </a:rPr>
              <a:t>)</a:t>
            </a:r>
            <a:r>
              <a:rPr lang="en-US" altLang="zh-CN" sz="1600" baseline="30000" dirty="0">
                <a:latin typeface="Times New Roman" panose="02020603050405020304" pitchFamily="18" charset="0"/>
                <a:cs typeface="Times New Roman" panose="02020603050405020304" pitchFamily="18" charset="0"/>
              </a:rPr>
              <a:t>56</a:t>
            </a:r>
            <a:r>
              <a:rPr lang="en-US" altLang="zh-CN" sz="1600" dirty="0">
                <a:latin typeface="Times New Roman" panose="02020603050405020304" pitchFamily="18" charset="0"/>
                <a:cs typeface="Times New Roman" panose="02020603050405020304" pitchFamily="18" charset="0"/>
              </a:rPr>
              <a:t>Ni rates, because a low </a:t>
            </a:r>
            <a:r>
              <a:rPr lang="en-US" altLang="zh-CN" sz="1600" baseline="30000" dirty="0">
                <a:latin typeface="Times New Roman" panose="02020603050405020304" pitchFamily="18" charset="0"/>
                <a:cs typeface="Times New Roman" panose="02020603050405020304" pitchFamily="18" charset="0"/>
              </a:rPr>
              <a:t>59</a:t>
            </a:r>
            <a:r>
              <a:rPr lang="en-US" altLang="zh-CN" sz="1600" dirty="0">
                <a:latin typeface="Times New Roman" panose="02020603050405020304" pitchFamily="18" charset="0"/>
                <a:cs typeface="Times New Roman" panose="02020603050405020304" pitchFamily="18" charset="0"/>
              </a:rPr>
              <a:t>Cu(</a:t>
            </a:r>
            <a:r>
              <a:rPr lang="en-US" altLang="zh-CN" sz="1600" i="1" dirty="0">
                <a:latin typeface="Times New Roman" panose="02020603050405020304" pitchFamily="18" charset="0"/>
                <a:cs typeface="Times New Roman" panose="02020603050405020304" pitchFamily="18" charset="0"/>
              </a:rPr>
              <a:t>p</a:t>
            </a:r>
            <a:r>
              <a:rPr lang="en-US" altLang="zh-CN" sz="1600" dirty="0">
                <a:latin typeface="Times New Roman" panose="02020603050405020304" pitchFamily="18" charset="0"/>
                <a:cs typeface="Times New Roman" panose="02020603050405020304" pitchFamily="18" charset="0"/>
              </a:rPr>
              <a:t>,</a:t>
            </a:r>
            <a:r>
              <a:rPr lang="en-US" altLang="zh-CN" sz="1600" i="1" dirty="0">
                <a:latin typeface="Times New Roman" panose="02020603050405020304" pitchFamily="18" charset="0"/>
                <a:cs typeface="Times New Roman" panose="02020603050405020304" pitchFamily="18" charset="0"/>
              </a:rPr>
              <a:t>γ</a:t>
            </a:r>
            <a:r>
              <a:rPr lang="en-US" altLang="zh-CN" sz="1600" dirty="0">
                <a:latin typeface="Times New Roman" panose="02020603050405020304" pitchFamily="18" charset="0"/>
                <a:cs typeface="Times New Roman" panose="02020603050405020304" pitchFamily="18" charset="0"/>
              </a:rPr>
              <a:t>) rate or a high </a:t>
            </a:r>
            <a:r>
              <a:rPr lang="en-US" altLang="zh-CN" sz="1600" baseline="30000" dirty="0">
                <a:latin typeface="Times New Roman" panose="02020603050405020304" pitchFamily="18" charset="0"/>
                <a:cs typeface="Times New Roman" panose="02020603050405020304" pitchFamily="18" charset="0"/>
              </a:rPr>
              <a:t>59</a:t>
            </a:r>
            <a:r>
              <a:rPr lang="en-US" altLang="zh-CN" sz="1600" dirty="0">
                <a:latin typeface="Times New Roman" panose="02020603050405020304" pitchFamily="18" charset="0"/>
                <a:cs typeface="Times New Roman" panose="02020603050405020304" pitchFamily="18" charset="0"/>
              </a:rPr>
              <a:t>Cu(</a:t>
            </a:r>
            <a:r>
              <a:rPr lang="en-US" altLang="zh-CN" sz="1600" i="1" dirty="0">
                <a:latin typeface="Times New Roman" panose="02020603050405020304" pitchFamily="18" charset="0"/>
                <a:cs typeface="Times New Roman" panose="02020603050405020304" pitchFamily="18" charset="0"/>
              </a:rPr>
              <a:t>p</a:t>
            </a:r>
            <a:r>
              <a:rPr lang="en-US" altLang="zh-CN" sz="1600" dirty="0">
                <a:latin typeface="Times New Roman" panose="02020603050405020304" pitchFamily="18" charset="0"/>
                <a:cs typeface="Times New Roman" panose="02020603050405020304" pitchFamily="18" charset="0"/>
              </a:rPr>
              <a:t>,</a:t>
            </a:r>
            <a:r>
              <a:rPr lang="en-US" altLang="zh-CN" sz="1600" i="1" dirty="0">
                <a:latin typeface="Times New Roman" panose="02020603050405020304" pitchFamily="18" charset="0"/>
                <a:cs typeface="Times New Roman" panose="02020603050405020304" pitchFamily="18" charset="0"/>
              </a:rPr>
              <a:t>α</a:t>
            </a:r>
            <a:r>
              <a:rPr lang="en-US" altLang="zh-CN" sz="1600" dirty="0">
                <a:latin typeface="Times New Roman" panose="02020603050405020304" pitchFamily="18" charset="0"/>
                <a:cs typeface="Times New Roman" panose="02020603050405020304" pitchFamily="18" charset="0"/>
              </a:rPr>
              <a:t>)</a:t>
            </a:r>
            <a:r>
              <a:rPr lang="en-US" altLang="zh-CN" sz="1600" baseline="30000" dirty="0">
                <a:latin typeface="Times New Roman" panose="02020603050405020304" pitchFamily="18" charset="0"/>
                <a:cs typeface="Times New Roman" panose="02020603050405020304" pitchFamily="18" charset="0"/>
              </a:rPr>
              <a:t>56</a:t>
            </a:r>
            <a:r>
              <a:rPr lang="en-US" altLang="zh-CN" sz="1600" dirty="0">
                <a:latin typeface="Times New Roman" panose="02020603050405020304" pitchFamily="18" charset="0"/>
                <a:cs typeface="Times New Roman" panose="02020603050405020304" pitchFamily="18" charset="0"/>
              </a:rPr>
              <a:t>Ni rate leads to the formation of a stronger </a:t>
            </a:r>
            <a:r>
              <a:rPr lang="en-US" altLang="zh-CN" sz="1600" dirty="0" err="1">
                <a:latin typeface="Times New Roman" panose="02020603050405020304" pitchFamily="18" charset="0"/>
                <a:cs typeface="Times New Roman" panose="02020603050405020304" pitchFamily="18" charset="0"/>
              </a:rPr>
              <a:t>NiCu</a:t>
            </a:r>
            <a:r>
              <a:rPr lang="en-US" altLang="zh-CN" sz="1600" dirty="0">
                <a:latin typeface="Times New Roman" panose="02020603050405020304" pitchFamily="18" charset="0"/>
                <a:cs typeface="Times New Roman" panose="02020603050405020304" pitchFamily="18" charset="0"/>
              </a:rPr>
              <a:t> cycle (van Wormer et al. 1994) that strongly limits synthesis of heavier nuclei. The critical quantity determining the strength of the </a:t>
            </a:r>
            <a:r>
              <a:rPr lang="en-US" altLang="zh-CN" sz="1600" dirty="0" err="1">
                <a:latin typeface="Times New Roman" panose="02020603050405020304" pitchFamily="18" charset="0"/>
                <a:cs typeface="Times New Roman" panose="02020603050405020304" pitchFamily="18" charset="0"/>
              </a:rPr>
              <a:t>NiCu</a:t>
            </a:r>
            <a:r>
              <a:rPr lang="en-US" altLang="zh-CN" sz="1600" dirty="0">
                <a:latin typeface="Times New Roman" panose="02020603050405020304" pitchFamily="18" charset="0"/>
                <a:cs typeface="Times New Roman" panose="02020603050405020304" pitchFamily="18" charset="0"/>
              </a:rPr>
              <a:t> cycle is the ratio of the (</a:t>
            </a:r>
            <a:r>
              <a:rPr lang="en-US" altLang="zh-CN" sz="1600" i="1" dirty="0">
                <a:latin typeface="Times New Roman" panose="02020603050405020304" pitchFamily="18" charset="0"/>
                <a:cs typeface="Times New Roman" panose="02020603050405020304" pitchFamily="18" charset="0"/>
              </a:rPr>
              <a:t>p</a:t>
            </a:r>
            <a:r>
              <a:rPr lang="en-US" altLang="zh-CN" sz="1600" dirty="0">
                <a:latin typeface="Times New Roman" panose="02020603050405020304" pitchFamily="18" charset="0"/>
                <a:cs typeface="Times New Roman" panose="02020603050405020304" pitchFamily="18" charset="0"/>
              </a:rPr>
              <a:t>,</a:t>
            </a:r>
            <a:r>
              <a:rPr lang="en-US" altLang="zh-CN" sz="1600" i="1" dirty="0">
                <a:latin typeface="Times New Roman" panose="02020603050405020304" pitchFamily="18" charset="0"/>
                <a:cs typeface="Times New Roman" panose="02020603050405020304" pitchFamily="18" charset="0"/>
              </a:rPr>
              <a:t>α</a:t>
            </a:r>
            <a:r>
              <a:rPr lang="en-US" altLang="zh-CN" sz="1600" dirty="0">
                <a:latin typeface="Times New Roman" panose="02020603050405020304" pitchFamily="18" charset="0"/>
                <a:cs typeface="Times New Roman" panose="02020603050405020304" pitchFamily="18" charset="0"/>
              </a:rPr>
              <a:t>) to (</a:t>
            </a:r>
            <a:r>
              <a:rPr lang="en-US" altLang="zh-CN" sz="1600" i="1" dirty="0">
                <a:latin typeface="Times New Roman" panose="02020603050405020304" pitchFamily="18" charset="0"/>
                <a:cs typeface="Times New Roman" panose="02020603050405020304" pitchFamily="18" charset="0"/>
              </a:rPr>
              <a:t>p</a:t>
            </a:r>
            <a:r>
              <a:rPr lang="en-US" altLang="zh-CN" sz="1600" dirty="0">
                <a:latin typeface="Times New Roman" panose="02020603050405020304" pitchFamily="18" charset="0"/>
                <a:cs typeface="Times New Roman" panose="02020603050405020304" pitchFamily="18" charset="0"/>
              </a:rPr>
              <a:t>,</a:t>
            </a:r>
            <a:r>
              <a:rPr lang="en-US" altLang="zh-CN" sz="1600" i="1" dirty="0">
                <a:latin typeface="Times New Roman" panose="02020603050405020304" pitchFamily="18" charset="0"/>
                <a:cs typeface="Times New Roman" panose="02020603050405020304" pitchFamily="18" charset="0"/>
              </a:rPr>
              <a:t>γ</a:t>
            </a:r>
            <a:r>
              <a:rPr lang="en-US" altLang="zh-CN" sz="1600" dirty="0">
                <a:latin typeface="Times New Roman" panose="02020603050405020304" pitchFamily="18" charset="0"/>
                <a:cs typeface="Times New Roman" panose="02020603050405020304" pitchFamily="18" charset="0"/>
              </a:rPr>
              <a:t>) reaction rates at </a:t>
            </a:r>
            <a:r>
              <a:rPr lang="en-US" altLang="zh-CN" sz="1600" baseline="30000" dirty="0">
                <a:solidFill>
                  <a:srgbClr val="0000FF"/>
                </a:solidFill>
                <a:latin typeface="Times New Roman" panose="02020603050405020304" pitchFamily="18" charset="0"/>
                <a:cs typeface="Times New Roman" panose="02020603050405020304" pitchFamily="18" charset="0"/>
              </a:rPr>
              <a:t>59</a:t>
            </a:r>
            <a:r>
              <a:rPr lang="en-US" altLang="zh-CN" sz="1600" dirty="0">
                <a:solidFill>
                  <a:srgbClr val="0000FF"/>
                </a:solidFill>
                <a:latin typeface="Times New Roman" panose="02020603050405020304" pitchFamily="18" charset="0"/>
                <a:cs typeface="Times New Roman" panose="02020603050405020304" pitchFamily="18" charset="0"/>
              </a:rPr>
              <a:t>Cu</a:t>
            </a:r>
            <a:r>
              <a:rPr lang="en-US" altLang="zh-CN" sz="1600" dirty="0">
                <a:latin typeface="Times New Roman" panose="02020603050405020304" pitchFamily="18" charset="0"/>
                <a:cs typeface="Times New Roman" panose="02020603050405020304" pitchFamily="18" charset="0"/>
              </a:rPr>
              <a:t>.</a:t>
            </a:r>
            <a:endParaRPr lang="zh-CN" altLang="en-US" sz="1600" dirty="0">
              <a:latin typeface="Times New Roman" panose="02020603050405020304" pitchFamily="18" charset="0"/>
              <a:cs typeface="Times New Roman" panose="02020603050405020304" pitchFamily="18" charset="0"/>
            </a:endParaRPr>
          </a:p>
        </p:txBody>
      </p:sp>
      <p:sp>
        <p:nvSpPr>
          <p:cNvPr id="5" name="下箭头 4"/>
          <p:cNvSpPr/>
          <p:nvPr/>
        </p:nvSpPr>
        <p:spPr>
          <a:xfrm rot="10800000">
            <a:off x="4496720" y="4906199"/>
            <a:ext cx="275104" cy="424132"/>
          </a:xfrm>
          <a:prstGeom prst="downArrow">
            <a:avLst/>
          </a:prstGeom>
          <a:solidFill>
            <a:srgbClr val="FF0000">
              <a:alpha val="30196"/>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0000"/>
              </a:solidFill>
            </a:endParaRPr>
          </a:p>
        </p:txBody>
      </p:sp>
      <p:sp>
        <p:nvSpPr>
          <p:cNvPr id="6" name="矩形 5"/>
          <p:cNvSpPr/>
          <p:nvPr/>
        </p:nvSpPr>
        <p:spPr>
          <a:xfrm>
            <a:off x="0" y="1077218"/>
            <a:ext cx="9144000" cy="1077218"/>
          </a:xfrm>
          <a:prstGeom prst="rect">
            <a:avLst/>
          </a:prstGeom>
        </p:spPr>
        <p:txBody>
          <a:bodyPr wrap="square">
            <a:spAutoFit/>
          </a:bodyPr>
          <a:lstStyle/>
          <a:p>
            <a:r>
              <a:rPr lang="en-US" altLang="zh-CN" sz="1600" dirty="0">
                <a:latin typeface="Times New Roman" panose="02020603050405020304" pitchFamily="18" charset="0"/>
                <a:cs typeface="Times New Roman" panose="02020603050405020304" pitchFamily="18" charset="0"/>
              </a:rPr>
              <a:t>Also important for the light curve are reactions related to the Ni–Cu and Zn–</a:t>
            </a:r>
            <a:r>
              <a:rPr lang="en-US" altLang="zh-CN" sz="1600" dirty="0" err="1">
                <a:latin typeface="Times New Roman" panose="02020603050405020304" pitchFamily="18" charset="0"/>
                <a:cs typeface="Times New Roman" panose="02020603050405020304" pitchFamily="18" charset="0"/>
              </a:rPr>
              <a:t>Ga</a:t>
            </a:r>
            <a:r>
              <a:rPr lang="en-US" altLang="zh-CN" sz="1600" dirty="0">
                <a:latin typeface="Times New Roman" panose="02020603050405020304" pitchFamily="18" charset="0"/>
                <a:cs typeface="Times New Roman" panose="02020603050405020304" pitchFamily="18" charset="0"/>
              </a:rPr>
              <a:t> cycles (van Wormer et al. 1994). Of key importance here is the branching into the cycle at </a:t>
            </a:r>
            <a:r>
              <a:rPr lang="en-US" altLang="zh-CN" sz="1600" baseline="30000" dirty="0">
                <a:latin typeface="Times New Roman" panose="02020603050405020304" pitchFamily="18" charset="0"/>
                <a:cs typeface="Times New Roman" panose="02020603050405020304" pitchFamily="18" charset="0"/>
              </a:rPr>
              <a:t>59</a:t>
            </a:r>
            <a:r>
              <a:rPr lang="en-US" altLang="zh-CN" sz="1600" dirty="0">
                <a:latin typeface="Times New Roman" panose="02020603050405020304" pitchFamily="18" charset="0"/>
                <a:cs typeface="Times New Roman" panose="02020603050405020304" pitchFamily="18" charset="0"/>
              </a:rPr>
              <a:t>Cu and </a:t>
            </a:r>
            <a:r>
              <a:rPr lang="en-US" altLang="zh-CN" sz="1600" baseline="30000" dirty="0">
                <a:latin typeface="Times New Roman" panose="02020603050405020304" pitchFamily="18" charset="0"/>
                <a:cs typeface="Times New Roman" panose="02020603050405020304" pitchFamily="18" charset="0"/>
              </a:rPr>
              <a:t>63</a:t>
            </a:r>
            <a:r>
              <a:rPr lang="en-US" altLang="zh-CN" sz="1600" dirty="0">
                <a:latin typeface="Times New Roman" panose="02020603050405020304" pitchFamily="18" charset="0"/>
                <a:cs typeface="Times New Roman" panose="02020603050405020304" pitchFamily="18" charset="0"/>
              </a:rPr>
              <a:t>Ga, which is determined by the competition of the proton capture rate and the (</a:t>
            </a:r>
            <a:r>
              <a:rPr lang="en-US" altLang="zh-CN" sz="1600" i="1" dirty="0">
                <a:latin typeface="Times New Roman" panose="02020603050405020304" pitchFamily="18" charset="0"/>
                <a:cs typeface="Times New Roman" panose="02020603050405020304" pitchFamily="18" charset="0"/>
              </a:rPr>
              <a:t>p</a:t>
            </a:r>
            <a:r>
              <a:rPr lang="en-US" altLang="zh-CN" sz="1600" dirty="0">
                <a:latin typeface="Times New Roman" panose="02020603050405020304" pitchFamily="18" charset="0"/>
                <a:cs typeface="Times New Roman" panose="02020603050405020304" pitchFamily="18" charset="0"/>
              </a:rPr>
              <a:t>,</a:t>
            </a:r>
            <a:r>
              <a:rPr lang="en-US" altLang="zh-CN" sz="1600" i="1" dirty="0">
                <a:latin typeface="Times New Roman" panose="02020603050405020304" pitchFamily="18" charset="0"/>
                <a:cs typeface="Times New Roman" panose="02020603050405020304" pitchFamily="18" charset="0"/>
              </a:rPr>
              <a:t>α</a:t>
            </a:r>
            <a:r>
              <a:rPr lang="en-US" altLang="zh-CN" sz="1600" dirty="0">
                <a:latin typeface="Times New Roman" panose="02020603050405020304" pitchFamily="18" charset="0"/>
                <a:cs typeface="Times New Roman" panose="02020603050405020304" pitchFamily="18" charset="0"/>
              </a:rPr>
              <a:t>) rate. </a:t>
            </a:r>
            <a:r>
              <a:rPr lang="en-US" altLang="zh-CN" sz="1600" b="1" dirty="0">
                <a:latin typeface="Times New Roman" panose="02020603050405020304" pitchFamily="18" charset="0"/>
                <a:cs typeface="Times New Roman" panose="02020603050405020304" pitchFamily="18" charset="0"/>
              </a:rPr>
              <a:t>Note the (</a:t>
            </a:r>
            <a:r>
              <a:rPr lang="en-US" altLang="zh-CN" sz="1600" b="1" i="1" dirty="0">
                <a:latin typeface="Times New Roman" panose="02020603050405020304" pitchFamily="18" charset="0"/>
                <a:cs typeface="Times New Roman" panose="02020603050405020304" pitchFamily="18" charset="0"/>
              </a:rPr>
              <a:t>p</a:t>
            </a:r>
            <a:r>
              <a:rPr lang="en-US" altLang="zh-CN" sz="1600" b="1" dirty="0">
                <a:latin typeface="Times New Roman" panose="02020603050405020304" pitchFamily="18" charset="0"/>
                <a:cs typeface="Times New Roman" panose="02020603050405020304" pitchFamily="18" charset="0"/>
              </a:rPr>
              <a:t>,</a:t>
            </a:r>
            <a:r>
              <a:rPr lang="en-US" altLang="zh-CN" sz="1600" b="1" i="1" dirty="0">
                <a:latin typeface="Times New Roman" panose="02020603050405020304" pitchFamily="18" charset="0"/>
                <a:cs typeface="Times New Roman" panose="02020603050405020304" pitchFamily="18" charset="0"/>
              </a:rPr>
              <a:t>α</a:t>
            </a:r>
            <a:r>
              <a:rPr lang="en-US" altLang="zh-CN" sz="1600" b="1" dirty="0">
                <a:latin typeface="Times New Roman" panose="02020603050405020304" pitchFamily="18" charset="0"/>
                <a:cs typeface="Times New Roman" panose="02020603050405020304" pitchFamily="18" charset="0"/>
              </a:rPr>
              <a:t>) reactions are listed as (</a:t>
            </a:r>
            <a:r>
              <a:rPr lang="en-US" altLang="zh-CN" sz="1600" b="1" i="1" dirty="0">
                <a:latin typeface="Times New Roman" panose="02020603050405020304" pitchFamily="18" charset="0"/>
                <a:cs typeface="Times New Roman" panose="02020603050405020304" pitchFamily="18" charset="0"/>
              </a:rPr>
              <a:t>α</a:t>
            </a:r>
            <a:r>
              <a:rPr lang="en-US" altLang="zh-CN" sz="1600" b="1" dirty="0">
                <a:latin typeface="Times New Roman" panose="02020603050405020304" pitchFamily="18" charset="0"/>
                <a:cs typeface="Times New Roman" panose="02020603050405020304" pitchFamily="18" charset="0"/>
              </a:rPr>
              <a:t>,</a:t>
            </a:r>
            <a:r>
              <a:rPr lang="en-US" altLang="zh-CN" sz="1600" b="1" i="1" dirty="0">
                <a:latin typeface="Times New Roman" panose="02020603050405020304" pitchFamily="18" charset="0"/>
                <a:cs typeface="Times New Roman" panose="02020603050405020304" pitchFamily="18" charset="0"/>
              </a:rPr>
              <a:t>p</a:t>
            </a:r>
            <a:r>
              <a:rPr lang="en-US" altLang="zh-CN" sz="1600" b="1" dirty="0">
                <a:latin typeface="Times New Roman" panose="02020603050405020304" pitchFamily="18" charset="0"/>
                <a:cs typeface="Times New Roman" panose="02020603050405020304" pitchFamily="18" charset="0"/>
              </a:rPr>
              <a:t>) reactions.</a:t>
            </a:r>
            <a:endParaRPr lang="zh-CN" altLang="en-US" sz="1600" b="1" dirty="0">
              <a:latin typeface="Times New Roman" panose="02020603050405020304" pitchFamily="18" charset="0"/>
              <a:cs typeface="Times New Roman" panose="02020603050405020304" pitchFamily="18" charset="0"/>
            </a:endParaRPr>
          </a:p>
        </p:txBody>
      </p:sp>
      <p:sp>
        <p:nvSpPr>
          <p:cNvPr id="7" name="矩形 6"/>
          <p:cNvSpPr/>
          <p:nvPr/>
        </p:nvSpPr>
        <p:spPr>
          <a:xfrm>
            <a:off x="-3" y="2154436"/>
            <a:ext cx="5639539" cy="646331"/>
          </a:xfrm>
          <a:prstGeom prst="rect">
            <a:avLst/>
          </a:prstGeom>
        </p:spPr>
        <p:txBody>
          <a:bodyPr wrap="square">
            <a:spAutoFit/>
          </a:bodyPr>
          <a:lstStyle/>
          <a:p>
            <a:r>
              <a:rPr lang="en-US" altLang="zh-CN" b="1" baseline="30000" dirty="0">
                <a:solidFill>
                  <a:srgbClr val="0000FF"/>
                </a:solidFill>
                <a:latin typeface="Times New Roman" panose="02020603050405020304" pitchFamily="18" charset="0"/>
                <a:cs typeface="Times New Roman" panose="02020603050405020304" pitchFamily="18" charset="0"/>
              </a:rPr>
              <a:t>59</a:t>
            </a:r>
            <a:r>
              <a:rPr lang="en-US" altLang="zh-CN" b="1" dirty="0">
                <a:solidFill>
                  <a:srgbClr val="0000FF"/>
                </a:solidFill>
                <a:latin typeface="Times New Roman" panose="02020603050405020304" pitchFamily="18" charset="0"/>
                <a:cs typeface="Times New Roman" panose="02020603050405020304" pitchFamily="18" charset="0"/>
              </a:rPr>
              <a:t>Cu(</a:t>
            </a:r>
            <a:r>
              <a:rPr lang="en-US" altLang="zh-CN" b="1" i="1" dirty="0">
                <a:solidFill>
                  <a:srgbClr val="0000FF"/>
                </a:solidFill>
                <a:latin typeface="Times New Roman" panose="02020603050405020304" pitchFamily="18" charset="0"/>
                <a:cs typeface="Times New Roman" panose="02020603050405020304" pitchFamily="18" charset="0"/>
              </a:rPr>
              <a:t>p</a:t>
            </a:r>
            <a:r>
              <a:rPr lang="en-US" altLang="zh-CN" b="1" dirty="0">
                <a:solidFill>
                  <a:srgbClr val="0000FF"/>
                </a:solidFill>
                <a:latin typeface="Times New Roman" panose="02020603050405020304" pitchFamily="18" charset="0"/>
                <a:cs typeface="Times New Roman" panose="02020603050405020304" pitchFamily="18" charset="0"/>
              </a:rPr>
              <a:t>,</a:t>
            </a:r>
            <a:r>
              <a:rPr lang="en-US" altLang="zh-CN" b="1" i="1" dirty="0">
                <a:solidFill>
                  <a:srgbClr val="0000FF"/>
                </a:solidFill>
                <a:latin typeface="Times New Roman" panose="02020603050405020304" pitchFamily="18" charset="0"/>
                <a:cs typeface="Times New Roman" panose="02020603050405020304" pitchFamily="18" charset="0"/>
              </a:rPr>
              <a:t>γ</a:t>
            </a:r>
            <a:r>
              <a:rPr lang="en-US" altLang="zh-CN" b="1" dirty="0">
                <a:solidFill>
                  <a:srgbClr val="0000FF"/>
                </a:solidFill>
                <a:latin typeface="Times New Roman" panose="02020603050405020304" pitchFamily="18" charset="0"/>
                <a:cs typeface="Times New Roman" panose="02020603050405020304" pitchFamily="18" charset="0"/>
              </a:rPr>
              <a:t>)</a:t>
            </a:r>
            <a:r>
              <a:rPr lang="en-US" altLang="zh-CN" b="1" baseline="30000" dirty="0">
                <a:solidFill>
                  <a:srgbClr val="0000FF"/>
                </a:solidFill>
                <a:latin typeface="Times New Roman" panose="02020603050405020304" pitchFamily="18" charset="0"/>
                <a:cs typeface="Times New Roman" panose="02020603050405020304" pitchFamily="18" charset="0"/>
              </a:rPr>
              <a:t>60</a:t>
            </a:r>
            <a:r>
              <a:rPr lang="en-US" altLang="zh-CN" b="1" dirty="0">
                <a:solidFill>
                  <a:srgbClr val="0000FF"/>
                </a:solidFill>
                <a:latin typeface="Times New Roman" panose="02020603050405020304" pitchFamily="18" charset="0"/>
                <a:cs typeface="Times New Roman" panose="02020603050405020304" pitchFamily="18" charset="0"/>
              </a:rPr>
              <a:t>Zn and </a:t>
            </a:r>
            <a:r>
              <a:rPr lang="en-US" altLang="zh-CN" b="1" kern="100" baseline="30000" dirty="0">
                <a:gradFill flip="none" rotWithShape="1">
                  <a:gsLst>
                    <a:gs pos="0">
                      <a:srgbClr val="00FF00"/>
                    </a:gs>
                    <a:gs pos="0">
                      <a:srgbClr val="00FF00"/>
                    </a:gs>
                    <a:gs pos="100000">
                      <a:srgbClr val="0000FF"/>
                    </a:gs>
                  </a:gsLst>
                  <a:lin ang="16200000" scaled="1"/>
                  <a:tileRect/>
                </a:gradFill>
                <a:latin typeface="Times New Roman" panose="02020603050405020304" pitchFamily="18" charset="0"/>
                <a:cs typeface="Times New Roman" panose="02020603050405020304" pitchFamily="18" charset="0"/>
              </a:rPr>
              <a:t>59</a:t>
            </a:r>
            <a:r>
              <a:rPr lang="en-US" altLang="zh-CN" b="1" kern="100" dirty="0">
                <a:gradFill flip="none" rotWithShape="1">
                  <a:gsLst>
                    <a:gs pos="0">
                      <a:srgbClr val="00FF00"/>
                    </a:gs>
                    <a:gs pos="0">
                      <a:srgbClr val="00FF00"/>
                    </a:gs>
                    <a:gs pos="100000">
                      <a:srgbClr val="0000FF"/>
                    </a:gs>
                  </a:gsLst>
                  <a:lin ang="16200000" scaled="1"/>
                  <a:tileRect/>
                </a:gradFill>
                <a:latin typeface="Times New Roman" panose="02020603050405020304" pitchFamily="18" charset="0"/>
                <a:cs typeface="Times New Roman" panose="02020603050405020304" pitchFamily="18" charset="0"/>
              </a:rPr>
              <a:t>Cu(</a:t>
            </a:r>
            <a:r>
              <a:rPr lang="en-US" altLang="zh-CN" b="1" i="1" kern="100" dirty="0">
                <a:gradFill flip="none" rotWithShape="1">
                  <a:gsLst>
                    <a:gs pos="0">
                      <a:srgbClr val="00FF00"/>
                    </a:gs>
                    <a:gs pos="0">
                      <a:srgbClr val="00FF00"/>
                    </a:gs>
                    <a:gs pos="100000">
                      <a:srgbClr val="0000FF"/>
                    </a:gs>
                  </a:gsLst>
                  <a:lin ang="16200000" scaled="1"/>
                  <a:tileRect/>
                </a:gradFill>
                <a:latin typeface="Times New Roman" panose="02020603050405020304" pitchFamily="18" charset="0"/>
                <a:cs typeface="Times New Roman" panose="02020603050405020304" pitchFamily="18" charset="0"/>
              </a:rPr>
              <a:t>p</a:t>
            </a:r>
            <a:r>
              <a:rPr lang="en-US" altLang="zh-CN" b="1" kern="100" dirty="0">
                <a:gradFill flip="none" rotWithShape="1">
                  <a:gsLst>
                    <a:gs pos="0">
                      <a:srgbClr val="00FF00"/>
                    </a:gs>
                    <a:gs pos="0">
                      <a:srgbClr val="00FF00"/>
                    </a:gs>
                    <a:gs pos="100000">
                      <a:srgbClr val="0000FF"/>
                    </a:gs>
                  </a:gsLst>
                  <a:lin ang="16200000" scaled="1"/>
                  <a:tileRect/>
                </a:gradFill>
                <a:latin typeface="Times New Roman" panose="02020603050405020304" pitchFamily="18" charset="0"/>
                <a:cs typeface="Times New Roman" panose="02020603050405020304" pitchFamily="18" charset="0"/>
              </a:rPr>
              <a:t>,</a:t>
            </a:r>
            <a:r>
              <a:rPr lang="en-US" altLang="zh-CN" b="1" i="1" kern="100" dirty="0">
                <a:gradFill flip="none" rotWithShape="1">
                  <a:gsLst>
                    <a:gs pos="0">
                      <a:srgbClr val="00FF00"/>
                    </a:gs>
                    <a:gs pos="0">
                      <a:srgbClr val="00FF00"/>
                    </a:gs>
                    <a:gs pos="100000">
                      <a:srgbClr val="0000FF"/>
                    </a:gs>
                  </a:gsLst>
                  <a:lin ang="16200000" scaled="1"/>
                  <a:tileRect/>
                </a:gradFill>
                <a:latin typeface="Times New Roman" panose="02020603050405020304" pitchFamily="18" charset="0"/>
                <a:cs typeface="Times New Roman" panose="02020603050405020304" pitchFamily="18" charset="0"/>
              </a:rPr>
              <a:t>α</a:t>
            </a:r>
            <a:r>
              <a:rPr lang="en-US" altLang="zh-CN" b="1" kern="100" dirty="0">
                <a:gradFill flip="none" rotWithShape="1">
                  <a:gsLst>
                    <a:gs pos="0">
                      <a:srgbClr val="00FF00"/>
                    </a:gs>
                    <a:gs pos="0">
                      <a:srgbClr val="00FF00"/>
                    </a:gs>
                    <a:gs pos="100000">
                      <a:srgbClr val="0000FF"/>
                    </a:gs>
                  </a:gsLst>
                  <a:lin ang="16200000" scaled="1"/>
                  <a:tileRect/>
                </a:gradFill>
                <a:latin typeface="Times New Roman" panose="02020603050405020304" pitchFamily="18" charset="0"/>
                <a:cs typeface="Times New Roman" panose="02020603050405020304" pitchFamily="18" charset="0"/>
              </a:rPr>
              <a:t>)</a:t>
            </a:r>
            <a:r>
              <a:rPr lang="en-US" altLang="zh-CN" b="1" kern="100" baseline="30000" dirty="0">
                <a:gradFill flip="none" rotWithShape="1">
                  <a:gsLst>
                    <a:gs pos="0">
                      <a:srgbClr val="00FF00"/>
                    </a:gs>
                    <a:gs pos="0">
                      <a:srgbClr val="00FF00"/>
                    </a:gs>
                    <a:gs pos="100000">
                      <a:srgbClr val="0000FF"/>
                    </a:gs>
                  </a:gsLst>
                  <a:lin ang="16200000" scaled="1"/>
                  <a:tileRect/>
                </a:gradFill>
                <a:latin typeface="Times New Roman" panose="02020603050405020304" pitchFamily="18" charset="0"/>
                <a:cs typeface="Times New Roman" panose="02020603050405020304" pitchFamily="18" charset="0"/>
              </a:rPr>
              <a:t>56</a:t>
            </a:r>
            <a:r>
              <a:rPr lang="en-US" altLang="zh-CN" b="1" kern="100" dirty="0">
                <a:gradFill flip="none" rotWithShape="1">
                  <a:gsLst>
                    <a:gs pos="0">
                      <a:srgbClr val="00FF00"/>
                    </a:gs>
                    <a:gs pos="0">
                      <a:srgbClr val="00FF00"/>
                    </a:gs>
                    <a:gs pos="100000">
                      <a:srgbClr val="0000FF"/>
                    </a:gs>
                  </a:gsLst>
                  <a:lin ang="16200000" scaled="1"/>
                  <a:tileRect/>
                </a:gradFill>
                <a:latin typeface="Times New Roman" panose="02020603050405020304" pitchFamily="18" charset="0"/>
                <a:cs typeface="Times New Roman" panose="02020603050405020304" pitchFamily="18" charset="0"/>
              </a:rPr>
              <a:t>Ni </a:t>
            </a:r>
            <a:r>
              <a:rPr lang="en-US" altLang="zh-CN" b="1" dirty="0">
                <a:solidFill>
                  <a:srgbClr val="0000FF"/>
                </a:solidFill>
                <a:latin typeface="Times New Roman" panose="02020603050405020304" pitchFamily="18" charset="0"/>
                <a:cs typeface="Times New Roman" panose="02020603050405020304" pitchFamily="18" charset="0"/>
              </a:rPr>
              <a:t>competition related to </a:t>
            </a:r>
            <a:r>
              <a:rPr lang="en-US" altLang="zh-CN" b="1" dirty="0" err="1">
                <a:solidFill>
                  <a:srgbClr val="0000FF"/>
                </a:solidFill>
                <a:latin typeface="Times New Roman" panose="02020603050405020304" pitchFamily="18" charset="0"/>
                <a:cs typeface="Times New Roman" panose="02020603050405020304" pitchFamily="18" charset="0"/>
              </a:rPr>
              <a:t>NiCu</a:t>
            </a:r>
            <a:r>
              <a:rPr lang="en-US" altLang="zh-CN" b="1" dirty="0">
                <a:solidFill>
                  <a:srgbClr val="0000FF"/>
                </a:solidFill>
                <a:latin typeface="Times New Roman" panose="02020603050405020304" pitchFamily="18" charset="0"/>
                <a:cs typeface="Times New Roman" panose="02020603050405020304" pitchFamily="18" charset="0"/>
              </a:rPr>
              <a:t> cycle.</a:t>
            </a:r>
            <a:endParaRPr lang="zh-CN" altLang="en-US" b="1" dirty="0">
              <a:solidFill>
                <a:srgbClr val="0000FF"/>
              </a:solidFill>
            </a:endParaRPr>
          </a:p>
        </p:txBody>
      </p:sp>
      <p:sp>
        <p:nvSpPr>
          <p:cNvPr id="8" name="矩形 7"/>
          <p:cNvSpPr/>
          <p:nvPr/>
        </p:nvSpPr>
        <p:spPr>
          <a:xfrm>
            <a:off x="-2" y="2800767"/>
            <a:ext cx="5639539" cy="646331"/>
          </a:xfrm>
          <a:prstGeom prst="rect">
            <a:avLst/>
          </a:prstGeom>
        </p:spPr>
        <p:txBody>
          <a:bodyPr wrap="square">
            <a:spAutoFit/>
          </a:bodyPr>
          <a:lstStyle/>
          <a:p>
            <a:r>
              <a:rPr lang="en-US" altLang="zh-CN" b="1" baseline="30000" dirty="0">
                <a:solidFill>
                  <a:srgbClr val="00B050"/>
                </a:solidFill>
                <a:latin typeface="Times New Roman" panose="02020603050405020304" pitchFamily="18" charset="0"/>
                <a:cs typeface="Times New Roman" panose="02020603050405020304" pitchFamily="18" charset="0"/>
              </a:rPr>
              <a:t>63</a:t>
            </a:r>
            <a:r>
              <a:rPr lang="en-US" altLang="zh-CN" b="1" dirty="0">
                <a:solidFill>
                  <a:srgbClr val="00B050"/>
                </a:solidFill>
                <a:latin typeface="Times New Roman" panose="02020603050405020304" pitchFamily="18" charset="0"/>
                <a:cs typeface="Times New Roman" panose="02020603050405020304" pitchFamily="18" charset="0"/>
              </a:rPr>
              <a:t>Ga(</a:t>
            </a:r>
            <a:r>
              <a:rPr lang="en-US" altLang="zh-CN" b="1" i="1" dirty="0">
                <a:solidFill>
                  <a:srgbClr val="00B050"/>
                </a:solidFill>
                <a:latin typeface="Times New Roman" panose="02020603050405020304" pitchFamily="18" charset="0"/>
                <a:cs typeface="Times New Roman" panose="02020603050405020304" pitchFamily="18" charset="0"/>
              </a:rPr>
              <a:t>p</a:t>
            </a:r>
            <a:r>
              <a:rPr lang="en-US" altLang="zh-CN" b="1" dirty="0">
                <a:solidFill>
                  <a:srgbClr val="00B050"/>
                </a:solidFill>
                <a:latin typeface="Times New Roman" panose="02020603050405020304" pitchFamily="18" charset="0"/>
                <a:cs typeface="Times New Roman" panose="02020603050405020304" pitchFamily="18" charset="0"/>
              </a:rPr>
              <a:t>,</a:t>
            </a:r>
            <a:r>
              <a:rPr lang="en-US" altLang="zh-CN" b="1" i="1" dirty="0">
                <a:solidFill>
                  <a:srgbClr val="00B050"/>
                </a:solidFill>
                <a:latin typeface="Times New Roman" panose="02020603050405020304" pitchFamily="18" charset="0"/>
                <a:cs typeface="Times New Roman" panose="02020603050405020304" pitchFamily="18" charset="0"/>
              </a:rPr>
              <a:t>γ</a:t>
            </a:r>
            <a:r>
              <a:rPr lang="en-US" altLang="zh-CN" b="1" dirty="0">
                <a:solidFill>
                  <a:srgbClr val="00B050"/>
                </a:solidFill>
                <a:latin typeface="Times New Roman" panose="02020603050405020304" pitchFamily="18" charset="0"/>
                <a:cs typeface="Times New Roman" panose="02020603050405020304" pitchFamily="18" charset="0"/>
              </a:rPr>
              <a:t>)</a:t>
            </a:r>
            <a:r>
              <a:rPr lang="en-US" altLang="zh-CN" b="1" baseline="30000" dirty="0">
                <a:solidFill>
                  <a:srgbClr val="00B050"/>
                </a:solidFill>
                <a:latin typeface="Times New Roman" panose="02020603050405020304" pitchFamily="18" charset="0"/>
                <a:cs typeface="Times New Roman" panose="02020603050405020304" pitchFamily="18" charset="0"/>
              </a:rPr>
              <a:t>64</a:t>
            </a:r>
            <a:r>
              <a:rPr lang="en-US" altLang="zh-CN" b="1" dirty="0">
                <a:solidFill>
                  <a:srgbClr val="00B050"/>
                </a:solidFill>
                <a:latin typeface="Times New Roman" panose="02020603050405020304" pitchFamily="18" charset="0"/>
                <a:cs typeface="Times New Roman" panose="02020603050405020304" pitchFamily="18" charset="0"/>
              </a:rPr>
              <a:t>Ge and </a:t>
            </a:r>
            <a:r>
              <a:rPr lang="en-US" altLang="zh-CN" b="1" baseline="30000" dirty="0">
                <a:solidFill>
                  <a:srgbClr val="00B050"/>
                </a:solidFill>
                <a:latin typeface="Times New Roman" panose="02020603050405020304" pitchFamily="18" charset="0"/>
                <a:cs typeface="Times New Roman" panose="02020603050405020304" pitchFamily="18" charset="0"/>
              </a:rPr>
              <a:t>63</a:t>
            </a:r>
            <a:r>
              <a:rPr lang="en-US" altLang="zh-CN" b="1" dirty="0">
                <a:solidFill>
                  <a:srgbClr val="00B050"/>
                </a:solidFill>
                <a:latin typeface="Times New Roman" panose="02020603050405020304" pitchFamily="18" charset="0"/>
                <a:cs typeface="Times New Roman" panose="02020603050405020304" pitchFamily="18" charset="0"/>
              </a:rPr>
              <a:t>Ga(</a:t>
            </a:r>
            <a:r>
              <a:rPr lang="en-US" altLang="zh-CN" b="1" i="1" dirty="0">
                <a:solidFill>
                  <a:srgbClr val="00B050"/>
                </a:solidFill>
                <a:latin typeface="Times New Roman" panose="02020603050405020304" pitchFamily="18" charset="0"/>
                <a:cs typeface="Times New Roman" panose="02020603050405020304" pitchFamily="18" charset="0"/>
              </a:rPr>
              <a:t>p</a:t>
            </a:r>
            <a:r>
              <a:rPr lang="en-US" altLang="zh-CN" b="1" dirty="0">
                <a:solidFill>
                  <a:srgbClr val="00B050"/>
                </a:solidFill>
                <a:latin typeface="Times New Roman" panose="02020603050405020304" pitchFamily="18" charset="0"/>
                <a:cs typeface="Times New Roman" panose="02020603050405020304" pitchFamily="18" charset="0"/>
              </a:rPr>
              <a:t>,</a:t>
            </a:r>
            <a:r>
              <a:rPr lang="en-US" altLang="zh-CN" b="1" i="1" dirty="0">
                <a:solidFill>
                  <a:srgbClr val="00B050"/>
                </a:solidFill>
                <a:latin typeface="Times New Roman" panose="02020603050405020304" pitchFamily="18" charset="0"/>
                <a:cs typeface="Times New Roman" panose="02020603050405020304" pitchFamily="18" charset="0"/>
              </a:rPr>
              <a:t>α</a:t>
            </a:r>
            <a:r>
              <a:rPr lang="en-US" altLang="zh-CN" b="1" dirty="0">
                <a:solidFill>
                  <a:srgbClr val="00B050"/>
                </a:solidFill>
                <a:latin typeface="Times New Roman" panose="02020603050405020304" pitchFamily="18" charset="0"/>
                <a:cs typeface="Times New Roman" panose="02020603050405020304" pitchFamily="18" charset="0"/>
              </a:rPr>
              <a:t>)</a:t>
            </a:r>
            <a:r>
              <a:rPr lang="en-US" altLang="zh-CN" b="1" baseline="30000" dirty="0">
                <a:solidFill>
                  <a:srgbClr val="00B050"/>
                </a:solidFill>
                <a:latin typeface="Times New Roman" panose="02020603050405020304" pitchFamily="18" charset="0"/>
                <a:cs typeface="Times New Roman" panose="02020603050405020304" pitchFamily="18" charset="0"/>
              </a:rPr>
              <a:t>60</a:t>
            </a:r>
            <a:r>
              <a:rPr lang="en-US" altLang="zh-CN" b="1" dirty="0">
                <a:solidFill>
                  <a:srgbClr val="00B050"/>
                </a:solidFill>
                <a:latin typeface="Times New Roman" panose="02020603050405020304" pitchFamily="18" charset="0"/>
                <a:cs typeface="Times New Roman" panose="02020603050405020304" pitchFamily="18" charset="0"/>
              </a:rPr>
              <a:t>Zn competition related to </a:t>
            </a:r>
            <a:r>
              <a:rPr lang="en-US" altLang="zh-CN" b="1" dirty="0" err="1">
                <a:solidFill>
                  <a:srgbClr val="00B050"/>
                </a:solidFill>
                <a:latin typeface="Times New Roman" panose="02020603050405020304" pitchFamily="18" charset="0"/>
                <a:cs typeface="Times New Roman" panose="02020603050405020304" pitchFamily="18" charset="0"/>
              </a:rPr>
              <a:t>ZnGa</a:t>
            </a:r>
            <a:r>
              <a:rPr lang="en-US" altLang="zh-CN" b="1" dirty="0">
                <a:solidFill>
                  <a:srgbClr val="00B050"/>
                </a:solidFill>
                <a:latin typeface="Times New Roman" panose="02020603050405020304" pitchFamily="18" charset="0"/>
                <a:cs typeface="Times New Roman" panose="02020603050405020304" pitchFamily="18" charset="0"/>
              </a:rPr>
              <a:t> cycle.</a:t>
            </a:r>
            <a:endParaRPr lang="zh-CN" altLang="en-US" b="1" dirty="0">
              <a:solidFill>
                <a:srgbClr val="00B050"/>
              </a:solidFill>
            </a:endParaRPr>
          </a:p>
        </p:txBody>
      </p:sp>
      <p:sp>
        <p:nvSpPr>
          <p:cNvPr id="9" name="下箭头 8"/>
          <p:cNvSpPr/>
          <p:nvPr/>
        </p:nvSpPr>
        <p:spPr>
          <a:xfrm rot="3600000">
            <a:off x="4928349" y="4269175"/>
            <a:ext cx="275104" cy="848265"/>
          </a:xfrm>
          <a:prstGeom prst="downArrow">
            <a:avLst/>
          </a:prstGeom>
          <a:solidFill>
            <a:srgbClr val="0000FF">
              <a:alpha val="30196"/>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92D050"/>
              </a:solidFill>
            </a:endParaRPr>
          </a:p>
        </p:txBody>
      </p:sp>
      <p:sp>
        <p:nvSpPr>
          <p:cNvPr id="10" name="下箭头 9"/>
          <p:cNvSpPr/>
          <p:nvPr/>
        </p:nvSpPr>
        <p:spPr>
          <a:xfrm rot="10800000">
            <a:off x="5364435" y="4030831"/>
            <a:ext cx="275104" cy="424132"/>
          </a:xfrm>
          <a:prstGeom prst="downArrow">
            <a:avLst/>
          </a:prstGeom>
          <a:solidFill>
            <a:srgbClr val="FF0000">
              <a:alpha val="30196"/>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0000"/>
              </a:solidFill>
            </a:endParaRPr>
          </a:p>
        </p:txBody>
      </p:sp>
      <p:sp>
        <p:nvSpPr>
          <p:cNvPr id="12" name="矩形 11"/>
          <p:cNvSpPr/>
          <p:nvPr/>
        </p:nvSpPr>
        <p:spPr>
          <a:xfrm>
            <a:off x="-3" y="3581442"/>
            <a:ext cx="3677477" cy="584775"/>
          </a:xfrm>
          <a:prstGeom prst="rect">
            <a:avLst/>
          </a:prstGeom>
        </p:spPr>
        <p:txBody>
          <a:bodyPr wrap="square">
            <a:spAutoFit/>
          </a:bodyPr>
          <a:lstStyle/>
          <a:p>
            <a:r>
              <a:rPr lang="en-US" altLang="zh-CN" sz="1600" dirty="0">
                <a:latin typeface="Times New Roman" panose="02020603050405020304" pitchFamily="18" charset="0"/>
                <a:cs typeface="Times New Roman" panose="02020603050405020304" pitchFamily="18" charset="0"/>
              </a:rPr>
              <a:t>Study of the sensitivity of X-ray burst models to nuclear reaction rates</a:t>
            </a:r>
            <a:endParaRPr lang="zh-CN" altLang="en-US" sz="1600" dirty="0">
              <a:latin typeface="Times New Roman" panose="02020603050405020304" pitchFamily="18" charset="0"/>
              <a:cs typeface="Times New Roman" panose="02020603050405020304" pitchFamily="18" charset="0"/>
            </a:endParaRPr>
          </a:p>
        </p:txBody>
      </p:sp>
      <p:sp>
        <p:nvSpPr>
          <p:cNvPr id="13" name="矩形 12"/>
          <p:cNvSpPr/>
          <p:nvPr/>
        </p:nvSpPr>
        <p:spPr>
          <a:xfrm>
            <a:off x="0" y="4206737"/>
            <a:ext cx="2266123" cy="1169551"/>
          </a:xfrm>
          <a:prstGeom prst="rect">
            <a:avLst/>
          </a:prstGeom>
        </p:spPr>
        <p:txBody>
          <a:bodyPr wrap="square">
            <a:spAutoFit/>
          </a:bodyPr>
          <a:lstStyle/>
          <a:p>
            <a:r>
              <a:rPr lang="zh-CN" altLang="en-US" sz="1400" dirty="0">
                <a:latin typeface="Times New Roman" panose="02020603050405020304" pitchFamily="18" charset="0"/>
                <a:cs typeface="Times New Roman" panose="02020603050405020304" pitchFamily="18" charset="0"/>
              </a:rPr>
              <a:t>R. H. Cyburt et al., Astrophys. J. 830, 55 (2016). Dependence of X-Ray Burst Models on Nuclear Reaction Rates</a:t>
            </a:r>
          </a:p>
        </p:txBody>
      </p:sp>
    </p:spTree>
    <p:extLst>
      <p:ext uri="{BB962C8B-B14F-4D97-AF65-F5344CB8AC3E}">
        <p14:creationId xmlns:p14="http://schemas.microsoft.com/office/powerpoint/2010/main" val="3719095868"/>
      </p:ext>
    </p:extLst>
  </p:cSld>
  <p:clrMapOvr>
    <a:masterClrMapping/>
  </p:clrMapOvr>
</p:sld>
</file>

<file path=ppt/slides/slide5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F4C5C3FB-667C-4BC6-ACF2-7C956B8F2E5F}"/>
              </a:ext>
            </a:extLst>
          </p:cNvPr>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0" y="5181600"/>
            <a:ext cx="6753225" cy="1676400"/>
          </a:xfrm>
          <a:prstGeom prst="rect">
            <a:avLst/>
          </a:prstGeom>
        </p:spPr>
      </p:pic>
      <p:pic>
        <p:nvPicPr>
          <p:cNvPr id="4" name="Picture 3">
            <a:extLst>
              <a:ext uri="{FF2B5EF4-FFF2-40B4-BE49-F238E27FC236}">
                <a16:creationId xmlns:a16="http://schemas.microsoft.com/office/drawing/2014/main" id="{2C5654A3-EE74-4E76-A874-070A070F0505}"/>
              </a:ext>
            </a:extLst>
          </p:cNvPr>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0"/>
            <a:ext cx="9144000" cy="3448775"/>
          </a:xfrm>
          <a:prstGeom prst="rect">
            <a:avLst/>
          </a:prstGeom>
        </p:spPr>
      </p:pic>
      <p:pic>
        <p:nvPicPr>
          <p:cNvPr id="7" name="Picture 6">
            <a:extLst>
              <a:ext uri="{FF2B5EF4-FFF2-40B4-BE49-F238E27FC236}">
                <a16:creationId xmlns:a16="http://schemas.microsoft.com/office/drawing/2014/main" id="{4BF41665-B7C2-4AFF-B327-2D1B6EEA9CB1}"/>
              </a:ext>
            </a:extLst>
          </p:cNvPr>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0" y="3581762"/>
            <a:ext cx="6810375" cy="1466850"/>
          </a:xfrm>
          <a:prstGeom prst="rect">
            <a:avLst/>
          </a:prstGeom>
        </p:spPr>
      </p:pic>
      <p:sp>
        <p:nvSpPr>
          <p:cNvPr id="8" name="TextBox 7">
            <a:extLst>
              <a:ext uri="{FF2B5EF4-FFF2-40B4-BE49-F238E27FC236}">
                <a16:creationId xmlns:a16="http://schemas.microsoft.com/office/drawing/2014/main" id="{90F89228-6D01-4B28-8AFE-DE2A73EB7422}"/>
              </a:ext>
            </a:extLst>
          </p:cNvPr>
          <p:cNvSpPr txBox="1"/>
          <p:nvPr/>
        </p:nvSpPr>
        <p:spPr>
          <a:xfrm>
            <a:off x="637309" y="3771676"/>
            <a:ext cx="926536" cy="830997"/>
          </a:xfrm>
          <a:prstGeom prst="rect">
            <a:avLst/>
          </a:prstGeom>
          <a:noFill/>
        </p:spPr>
        <p:txBody>
          <a:bodyPr wrap="none" rtlCol="0">
            <a:spAutoFit/>
          </a:bodyPr>
          <a:lstStyle/>
          <a:p>
            <a:r>
              <a:rPr lang="en-US" altLang="zh-CN" sz="1600" dirty="0">
                <a:solidFill>
                  <a:srgbClr val="00FF00"/>
                </a:solidFill>
              </a:rPr>
              <a:t>Constant</a:t>
            </a:r>
            <a:endParaRPr lang="en-US" sz="1600" dirty="0">
              <a:solidFill>
                <a:srgbClr val="00FF00"/>
              </a:solidFill>
            </a:endParaRPr>
          </a:p>
          <a:p>
            <a:r>
              <a:rPr lang="en-US" sz="1600" dirty="0">
                <a:solidFill>
                  <a:srgbClr val="00FF00"/>
                </a:solidFill>
              </a:rPr>
              <a:t>Mean</a:t>
            </a:r>
          </a:p>
          <a:p>
            <a:r>
              <a:rPr lang="en-US" altLang="zh-CN" sz="1600" dirty="0">
                <a:solidFill>
                  <a:srgbClr val="00FF00"/>
                </a:solidFill>
              </a:rPr>
              <a:t>Sigma</a:t>
            </a:r>
            <a:endParaRPr lang="en-US" sz="1600" dirty="0">
              <a:solidFill>
                <a:srgbClr val="00FF00"/>
              </a:solidFill>
            </a:endParaRPr>
          </a:p>
        </p:txBody>
      </p:sp>
      <p:pic>
        <p:nvPicPr>
          <p:cNvPr id="10" name="Picture 9">
            <a:extLst>
              <a:ext uri="{FF2B5EF4-FFF2-40B4-BE49-F238E27FC236}">
                <a16:creationId xmlns:a16="http://schemas.microsoft.com/office/drawing/2014/main" id="{B05C0BE6-263C-4D00-A0BD-162775813568}"/>
              </a:ext>
            </a:extLst>
          </p:cNvPr>
          <p:cNvPicPr>
            <a:picLocks noChangeAspect="1"/>
          </p:cNvPicPr>
          <p:nvPr/>
        </p:nvPicPr>
        <p:blipFill>
          <a:blip r:embed="rId5">
            <a:extLst>
              <a:ext uri="{28A0092B-C50C-407E-A947-70E740481C1C}">
                <a14:useLocalDpi xmlns:a14="http://schemas.microsoft.com/office/drawing/2010/main"/>
              </a:ext>
            </a:extLst>
          </a:blip>
          <a:stretch>
            <a:fillRect/>
          </a:stretch>
        </p:blipFill>
        <p:spPr>
          <a:xfrm>
            <a:off x="2913581" y="1486"/>
            <a:ext cx="6230419" cy="3447288"/>
          </a:xfrm>
          <a:prstGeom prst="rect">
            <a:avLst/>
          </a:prstGeom>
        </p:spPr>
      </p:pic>
      <p:sp>
        <p:nvSpPr>
          <p:cNvPr id="11" name="TextBox 10">
            <a:extLst>
              <a:ext uri="{FF2B5EF4-FFF2-40B4-BE49-F238E27FC236}">
                <a16:creationId xmlns:a16="http://schemas.microsoft.com/office/drawing/2014/main" id="{22FA29CF-2799-4057-89D3-30B740F302CB}"/>
              </a:ext>
            </a:extLst>
          </p:cNvPr>
          <p:cNvSpPr txBox="1"/>
          <p:nvPr/>
        </p:nvSpPr>
        <p:spPr>
          <a:xfrm>
            <a:off x="1563845" y="396240"/>
            <a:ext cx="1075936" cy="646331"/>
          </a:xfrm>
          <a:prstGeom prst="rect">
            <a:avLst/>
          </a:prstGeom>
          <a:noFill/>
        </p:spPr>
        <p:txBody>
          <a:bodyPr wrap="none" rtlCol="0">
            <a:spAutoFit/>
          </a:bodyPr>
          <a:lstStyle/>
          <a:p>
            <a:r>
              <a:rPr lang="en-US" baseline="30000" dirty="0"/>
              <a:t>40</a:t>
            </a:r>
            <a:r>
              <a:rPr lang="en-US" altLang="zh-CN" dirty="0"/>
              <a:t>Ar </a:t>
            </a:r>
            <a:r>
              <a:rPr lang="en-US" dirty="0"/>
              <a:t>1461</a:t>
            </a:r>
          </a:p>
          <a:p>
            <a:r>
              <a:rPr lang="en-US" altLang="zh-CN" dirty="0"/>
              <a:t>σ = 5.3</a:t>
            </a:r>
            <a:endParaRPr lang="en-US" dirty="0"/>
          </a:p>
        </p:txBody>
      </p:sp>
      <p:sp>
        <p:nvSpPr>
          <p:cNvPr id="12" name="TextBox 11">
            <a:extLst>
              <a:ext uri="{FF2B5EF4-FFF2-40B4-BE49-F238E27FC236}">
                <a16:creationId xmlns:a16="http://schemas.microsoft.com/office/drawing/2014/main" id="{8A9A7DE2-5A36-42C1-84E5-AE29FA874BA3}"/>
              </a:ext>
            </a:extLst>
          </p:cNvPr>
          <p:cNvSpPr txBox="1"/>
          <p:nvPr/>
        </p:nvSpPr>
        <p:spPr>
          <a:xfrm>
            <a:off x="636514" y="5583981"/>
            <a:ext cx="926536" cy="830997"/>
          </a:xfrm>
          <a:prstGeom prst="rect">
            <a:avLst/>
          </a:prstGeom>
          <a:noFill/>
        </p:spPr>
        <p:txBody>
          <a:bodyPr wrap="none" rtlCol="0">
            <a:spAutoFit/>
          </a:bodyPr>
          <a:lstStyle/>
          <a:p>
            <a:r>
              <a:rPr lang="en-US" altLang="zh-CN" sz="1600" dirty="0">
                <a:solidFill>
                  <a:srgbClr val="00FF00"/>
                </a:solidFill>
              </a:rPr>
              <a:t>Constant</a:t>
            </a:r>
            <a:endParaRPr lang="en-US" sz="1600" dirty="0">
              <a:solidFill>
                <a:srgbClr val="00FF00"/>
              </a:solidFill>
            </a:endParaRPr>
          </a:p>
          <a:p>
            <a:r>
              <a:rPr lang="en-US" sz="1600" dirty="0">
                <a:solidFill>
                  <a:srgbClr val="00FF00"/>
                </a:solidFill>
              </a:rPr>
              <a:t>Mean</a:t>
            </a:r>
          </a:p>
          <a:p>
            <a:r>
              <a:rPr lang="en-US" altLang="zh-CN" sz="1600" dirty="0">
                <a:solidFill>
                  <a:srgbClr val="00FF00"/>
                </a:solidFill>
              </a:rPr>
              <a:t>Sigma</a:t>
            </a:r>
            <a:endParaRPr lang="en-US" sz="1600" dirty="0">
              <a:solidFill>
                <a:srgbClr val="00FF00"/>
              </a:solidFill>
            </a:endParaRPr>
          </a:p>
        </p:txBody>
      </p:sp>
      <p:sp>
        <p:nvSpPr>
          <p:cNvPr id="13" name="TextBox 12">
            <a:extLst>
              <a:ext uri="{FF2B5EF4-FFF2-40B4-BE49-F238E27FC236}">
                <a16:creationId xmlns:a16="http://schemas.microsoft.com/office/drawing/2014/main" id="{FFB4A38E-A3D8-4D39-BAF9-F77712C8314C}"/>
              </a:ext>
            </a:extLst>
          </p:cNvPr>
          <p:cNvSpPr txBox="1"/>
          <p:nvPr/>
        </p:nvSpPr>
        <p:spPr>
          <a:xfrm>
            <a:off x="4008384" y="1126901"/>
            <a:ext cx="1127232" cy="923330"/>
          </a:xfrm>
          <a:prstGeom prst="rect">
            <a:avLst/>
          </a:prstGeom>
          <a:noFill/>
        </p:spPr>
        <p:txBody>
          <a:bodyPr wrap="none" rtlCol="0">
            <a:spAutoFit/>
          </a:bodyPr>
          <a:lstStyle/>
          <a:p>
            <a:r>
              <a:rPr lang="en-US" baseline="30000" dirty="0"/>
              <a:t>20</a:t>
            </a:r>
            <a:r>
              <a:rPr lang="en-US" altLang="zh-CN" dirty="0"/>
              <a:t>Ne </a:t>
            </a:r>
            <a:r>
              <a:rPr lang="en-US" dirty="0"/>
              <a:t>1633</a:t>
            </a:r>
          </a:p>
          <a:p>
            <a:r>
              <a:rPr lang="en-US" altLang="zh-CN" i="1" dirty="0"/>
              <a:t>σ</a:t>
            </a:r>
            <a:r>
              <a:rPr lang="en-US" altLang="zh-CN" dirty="0"/>
              <a:t> = 5.6</a:t>
            </a:r>
          </a:p>
          <a:p>
            <a:r>
              <a:rPr lang="en-US" i="1" dirty="0"/>
              <a:t>N</a:t>
            </a:r>
            <a:r>
              <a:rPr lang="en-US" dirty="0"/>
              <a:t> = 259</a:t>
            </a:r>
          </a:p>
        </p:txBody>
      </p:sp>
    </p:spTree>
    <p:extLst>
      <p:ext uri="{BB962C8B-B14F-4D97-AF65-F5344CB8AC3E}">
        <p14:creationId xmlns:p14="http://schemas.microsoft.com/office/powerpoint/2010/main" val="3987332892"/>
      </p:ext>
    </p:extLst>
  </p:cSld>
  <p:clrMapOvr>
    <a:masterClrMapping/>
  </p:clrMapOvr>
</p:sld>
</file>

<file path=ppt/slides/slide5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3EA2F246-9B7E-4531-B02D-90E886456A5E}"/>
              </a:ext>
            </a:extLst>
          </p:cNvPr>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1220932" y="0"/>
            <a:ext cx="6702136" cy="6858000"/>
          </a:xfrm>
          <a:prstGeom prst="rect">
            <a:avLst/>
          </a:prstGeom>
        </p:spPr>
      </p:pic>
      <p:sp>
        <p:nvSpPr>
          <p:cNvPr id="6" name="TextBox 5">
            <a:extLst>
              <a:ext uri="{FF2B5EF4-FFF2-40B4-BE49-F238E27FC236}">
                <a16:creationId xmlns:a16="http://schemas.microsoft.com/office/drawing/2014/main" id="{F640F34F-E925-4DD4-A258-B3C30EB71285}"/>
              </a:ext>
            </a:extLst>
          </p:cNvPr>
          <p:cNvSpPr txBox="1"/>
          <p:nvPr/>
        </p:nvSpPr>
        <p:spPr>
          <a:xfrm>
            <a:off x="5506720" y="4836160"/>
            <a:ext cx="336952" cy="369332"/>
          </a:xfrm>
          <a:prstGeom prst="rect">
            <a:avLst/>
          </a:prstGeom>
          <a:noFill/>
        </p:spPr>
        <p:txBody>
          <a:bodyPr wrap="square" rtlCol="0">
            <a:spAutoFit/>
          </a:bodyPr>
          <a:lstStyle/>
          <a:p>
            <a:r>
              <a:rPr lang="zh-CN" altLang="en-US" dirty="0">
                <a:solidFill>
                  <a:srgbClr val="00B050"/>
                </a:solidFill>
                <a:latin typeface="Cambria" panose="02040503050406030204" pitchFamily="18" charset="0"/>
              </a:rPr>
              <a:t>√</a:t>
            </a:r>
            <a:endParaRPr lang="en-US" dirty="0">
              <a:solidFill>
                <a:srgbClr val="00B050"/>
              </a:solidFill>
              <a:latin typeface="Cambria" panose="02040503050406030204" pitchFamily="18" charset="0"/>
              <a:ea typeface="Cambria" panose="02040503050406030204" pitchFamily="18" charset="0"/>
            </a:endParaRPr>
          </a:p>
        </p:txBody>
      </p:sp>
      <p:sp>
        <p:nvSpPr>
          <p:cNvPr id="7" name="TextBox 6">
            <a:extLst>
              <a:ext uri="{FF2B5EF4-FFF2-40B4-BE49-F238E27FC236}">
                <a16:creationId xmlns:a16="http://schemas.microsoft.com/office/drawing/2014/main" id="{788C7F68-B040-43B6-AAE2-9E5382D041C0}"/>
              </a:ext>
            </a:extLst>
          </p:cNvPr>
          <p:cNvSpPr txBox="1"/>
          <p:nvPr/>
        </p:nvSpPr>
        <p:spPr>
          <a:xfrm>
            <a:off x="5242560" y="5662414"/>
            <a:ext cx="336952" cy="369332"/>
          </a:xfrm>
          <a:prstGeom prst="rect">
            <a:avLst/>
          </a:prstGeom>
          <a:noFill/>
        </p:spPr>
        <p:txBody>
          <a:bodyPr wrap="square" rtlCol="0">
            <a:spAutoFit/>
          </a:bodyPr>
          <a:lstStyle/>
          <a:p>
            <a:r>
              <a:rPr lang="zh-CN" altLang="en-US" dirty="0">
                <a:solidFill>
                  <a:srgbClr val="00B050"/>
                </a:solidFill>
                <a:latin typeface="Cambria" panose="02040503050406030204" pitchFamily="18" charset="0"/>
              </a:rPr>
              <a:t>√</a:t>
            </a:r>
            <a:endParaRPr lang="en-US" dirty="0">
              <a:solidFill>
                <a:srgbClr val="00B050"/>
              </a:solidFill>
              <a:latin typeface="Cambria" panose="02040503050406030204" pitchFamily="18" charset="0"/>
              <a:ea typeface="Cambria" panose="02040503050406030204" pitchFamily="18" charset="0"/>
            </a:endParaRPr>
          </a:p>
        </p:txBody>
      </p:sp>
      <p:sp>
        <p:nvSpPr>
          <p:cNvPr id="8" name="TextBox 7">
            <a:extLst>
              <a:ext uri="{FF2B5EF4-FFF2-40B4-BE49-F238E27FC236}">
                <a16:creationId xmlns:a16="http://schemas.microsoft.com/office/drawing/2014/main" id="{85BDE0B1-7B77-4C0E-B2F6-5399C2709E1A}"/>
              </a:ext>
            </a:extLst>
          </p:cNvPr>
          <p:cNvSpPr txBox="1"/>
          <p:nvPr/>
        </p:nvSpPr>
        <p:spPr>
          <a:xfrm>
            <a:off x="5506720" y="6304002"/>
            <a:ext cx="336952" cy="369332"/>
          </a:xfrm>
          <a:prstGeom prst="rect">
            <a:avLst/>
          </a:prstGeom>
          <a:noFill/>
        </p:spPr>
        <p:txBody>
          <a:bodyPr wrap="square" rtlCol="0">
            <a:spAutoFit/>
          </a:bodyPr>
          <a:lstStyle/>
          <a:p>
            <a:r>
              <a:rPr lang="zh-CN" altLang="en-US" dirty="0">
                <a:solidFill>
                  <a:srgbClr val="00B050"/>
                </a:solidFill>
                <a:latin typeface="Cambria" panose="02040503050406030204" pitchFamily="18" charset="0"/>
              </a:rPr>
              <a:t>√</a:t>
            </a:r>
            <a:endParaRPr lang="en-US" dirty="0">
              <a:solidFill>
                <a:srgbClr val="00B050"/>
              </a:solidFill>
              <a:latin typeface="Cambria" panose="02040503050406030204" pitchFamily="18" charset="0"/>
              <a:ea typeface="Cambria" panose="02040503050406030204" pitchFamily="18" charset="0"/>
            </a:endParaRPr>
          </a:p>
        </p:txBody>
      </p:sp>
      <p:sp>
        <p:nvSpPr>
          <p:cNvPr id="9" name="TextBox 8">
            <a:extLst>
              <a:ext uri="{FF2B5EF4-FFF2-40B4-BE49-F238E27FC236}">
                <a16:creationId xmlns:a16="http://schemas.microsoft.com/office/drawing/2014/main" id="{6ED7E593-E90A-4B2D-B0A6-F3109941A7A0}"/>
              </a:ext>
            </a:extLst>
          </p:cNvPr>
          <p:cNvSpPr txBox="1"/>
          <p:nvPr/>
        </p:nvSpPr>
        <p:spPr>
          <a:xfrm>
            <a:off x="4267200" y="4318000"/>
            <a:ext cx="336952" cy="369332"/>
          </a:xfrm>
          <a:prstGeom prst="rect">
            <a:avLst/>
          </a:prstGeom>
          <a:noFill/>
        </p:spPr>
        <p:txBody>
          <a:bodyPr wrap="square" rtlCol="0">
            <a:spAutoFit/>
          </a:bodyPr>
          <a:lstStyle/>
          <a:p>
            <a:r>
              <a:rPr lang="zh-CN" altLang="en-US" dirty="0">
                <a:solidFill>
                  <a:srgbClr val="00B050"/>
                </a:solidFill>
                <a:latin typeface="Cambria" panose="02040503050406030204" pitchFamily="18" charset="0"/>
              </a:rPr>
              <a:t>√</a:t>
            </a:r>
            <a:endParaRPr lang="en-US" dirty="0">
              <a:solidFill>
                <a:srgbClr val="00B050"/>
              </a:solidFill>
              <a:latin typeface="Cambria" panose="02040503050406030204" pitchFamily="18" charset="0"/>
              <a:ea typeface="Cambria" panose="02040503050406030204" pitchFamily="18" charset="0"/>
            </a:endParaRPr>
          </a:p>
        </p:txBody>
      </p:sp>
      <p:sp>
        <p:nvSpPr>
          <p:cNvPr id="10" name="TextBox 9">
            <a:extLst>
              <a:ext uri="{FF2B5EF4-FFF2-40B4-BE49-F238E27FC236}">
                <a16:creationId xmlns:a16="http://schemas.microsoft.com/office/drawing/2014/main" id="{106B3DD8-C72E-4D73-9D28-C42F4641C902}"/>
              </a:ext>
            </a:extLst>
          </p:cNvPr>
          <p:cNvSpPr txBox="1"/>
          <p:nvPr/>
        </p:nvSpPr>
        <p:spPr>
          <a:xfrm>
            <a:off x="4318000" y="3979148"/>
            <a:ext cx="336952" cy="369332"/>
          </a:xfrm>
          <a:prstGeom prst="rect">
            <a:avLst/>
          </a:prstGeom>
          <a:noFill/>
        </p:spPr>
        <p:txBody>
          <a:bodyPr wrap="square" rtlCol="0">
            <a:spAutoFit/>
          </a:bodyPr>
          <a:lstStyle/>
          <a:p>
            <a:r>
              <a:rPr lang="zh-CN" altLang="en-US" dirty="0">
                <a:solidFill>
                  <a:srgbClr val="00B050"/>
                </a:solidFill>
                <a:latin typeface="Cambria" panose="02040503050406030204" pitchFamily="18" charset="0"/>
              </a:rPr>
              <a:t>√</a:t>
            </a:r>
            <a:endParaRPr lang="en-US" dirty="0">
              <a:solidFill>
                <a:srgbClr val="00B050"/>
              </a:solidFill>
              <a:latin typeface="Cambria" panose="02040503050406030204" pitchFamily="18" charset="0"/>
              <a:ea typeface="Cambria" panose="02040503050406030204" pitchFamily="18" charset="0"/>
            </a:endParaRPr>
          </a:p>
        </p:txBody>
      </p:sp>
      <p:sp>
        <p:nvSpPr>
          <p:cNvPr id="11" name="TextBox 10">
            <a:extLst>
              <a:ext uri="{FF2B5EF4-FFF2-40B4-BE49-F238E27FC236}">
                <a16:creationId xmlns:a16="http://schemas.microsoft.com/office/drawing/2014/main" id="{5108DC8E-D2E3-4305-AB6C-5AAC083F2356}"/>
              </a:ext>
            </a:extLst>
          </p:cNvPr>
          <p:cNvSpPr txBox="1"/>
          <p:nvPr/>
        </p:nvSpPr>
        <p:spPr>
          <a:xfrm>
            <a:off x="4318000" y="3489960"/>
            <a:ext cx="336952" cy="369332"/>
          </a:xfrm>
          <a:prstGeom prst="rect">
            <a:avLst/>
          </a:prstGeom>
          <a:noFill/>
        </p:spPr>
        <p:txBody>
          <a:bodyPr wrap="square" rtlCol="0">
            <a:spAutoFit/>
          </a:bodyPr>
          <a:lstStyle/>
          <a:p>
            <a:r>
              <a:rPr lang="zh-CN" altLang="en-US" dirty="0">
                <a:solidFill>
                  <a:srgbClr val="00B050"/>
                </a:solidFill>
                <a:latin typeface="Cambria" panose="02040503050406030204" pitchFamily="18" charset="0"/>
              </a:rPr>
              <a:t>√</a:t>
            </a:r>
            <a:endParaRPr lang="en-US" dirty="0">
              <a:solidFill>
                <a:srgbClr val="00B050"/>
              </a:solidFill>
              <a:latin typeface="Cambria" panose="02040503050406030204" pitchFamily="18" charset="0"/>
              <a:ea typeface="Cambria" panose="02040503050406030204" pitchFamily="18" charset="0"/>
            </a:endParaRPr>
          </a:p>
        </p:txBody>
      </p:sp>
      <p:sp>
        <p:nvSpPr>
          <p:cNvPr id="12" name="TextBox 11">
            <a:extLst>
              <a:ext uri="{FF2B5EF4-FFF2-40B4-BE49-F238E27FC236}">
                <a16:creationId xmlns:a16="http://schemas.microsoft.com/office/drawing/2014/main" id="{792C4E39-1E22-437A-8DF0-2FC12BFB5C58}"/>
              </a:ext>
            </a:extLst>
          </p:cNvPr>
          <p:cNvSpPr txBox="1"/>
          <p:nvPr/>
        </p:nvSpPr>
        <p:spPr>
          <a:xfrm>
            <a:off x="3139440" y="3120628"/>
            <a:ext cx="336952" cy="369332"/>
          </a:xfrm>
          <a:prstGeom prst="rect">
            <a:avLst/>
          </a:prstGeom>
          <a:noFill/>
        </p:spPr>
        <p:txBody>
          <a:bodyPr wrap="square" rtlCol="0">
            <a:spAutoFit/>
          </a:bodyPr>
          <a:lstStyle/>
          <a:p>
            <a:r>
              <a:rPr lang="zh-CN" altLang="en-US" dirty="0">
                <a:solidFill>
                  <a:srgbClr val="00B050"/>
                </a:solidFill>
                <a:latin typeface="Cambria" panose="02040503050406030204" pitchFamily="18" charset="0"/>
              </a:rPr>
              <a:t>√</a:t>
            </a:r>
            <a:endParaRPr lang="en-US" dirty="0">
              <a:solidFill>
                <a:srgbClr val="00B050"/>
              </a:solidFill>
              <a:latin typeface="Cambria" panose="02040503050406030204" pitchFamily="18" charset="0"/>
              <a:ea typeface="Cambria" panose="02040503050406030204" pitchFamily="18" charset="0"/>
            </a:endParaRPr>
          </a:p>
        </p:txBody>
      </p:sp>
    </p:spTree>
    <p:extLst>
      <p:ext uri="{BB962C8B-B14F-4D97-AF65-F5344CB8AC3E}">
        <p14:creationId xmlns:p14="http://schemas.microsoft.com/office/powerpoint/2010/main" val="4263679779"/>
      </p:ext>
    </p:extLst>
  </p:cSld>
  <p:clrMapOvr>
    <a:masterClrMapping/>
  </p:clrMapOvr>
</p:sld>
</file>

<file path=ppt/slides/slide5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972E1520-FC38-4CEF-BA00-EE8C5557EC69}"/>
              </a:ext>
            </a:extLst>
          </p:cNvPr>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0" y="0"/>
            <a:ext cx="9144000" cy="4057107"/>
          </a:xfrm>
          <a:prstGeom prst="rect">
            <a:avLst/>
          </a:prstGeom>
        </p:spPr>
      </p:pic>
      <p:sp>
        <p:nvSpPr>
          <p:cNvPr id="4" name="Multiplication Sign 3">
            <a:extLst>
              <a:ext uri="{FF2B5EF4-FFF2-40B4-BE49-F238E27FC236}">
                <a16:creationId xmlns:a16="http://schemas.microsoft.com/office/drawing/2014/main" id="{7FBCA1AC-716A-45AF-8D45-44C16D81AD71}"/>
              </a:ext>
            </a:extLst>
          </p:cNvPr>
          <p:cNvSpPr/>
          <p:nvPr/>
        </p:nvSpPr>
        <p:spPr>
          <a:xfrm>
            <a:off x="5388631" y="1787663"/>
            <a:ext cx="275304" cy="481780"/>
          </a:xfrm>
          <a:prstGeom prst="mathMultiply">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Multiplication Sign 4">
            <a:extLst>
              <a:ext uri="{FF2B5EF4-FFF2-40B4-BE49-F238E27FC236}">
                <a16:creationId xmlns:a16="http://schemas.microsoft.com/office/drawing/2014/main" id="{B82AAE86-2842-4E8D-8807-7F9C9F905AF8}"/>
              </a:ext>
            </a:extLst>
          </p:cNvPr>
          <p:cNvSpPr/>
          <p:nvPr/>
        </p:nvSpPr>
        <p:spPr>
          <a:xfrm>
            <a:off x="4748551" y="1870259"/>
            <a:ext cx="275304" cy="481780"/>
          </a:xfrm>
          <a:prstGeom prst="mathMultiply">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Multiplication Sign 5">
            <a:extLst>
              <a:ext uri="{FF2B5EF4-FFF2-40B4-BE49-F238E27FC236}">
                <a16:creationId xmlns:a16="http://schemas.microsoft.com/office/drawing/2014/main" id="{4FDD75D5-A01D-47D0-8EAA-3A266FAEA2B0}"/>
              </a:ext>
            </a:extLst>
          </p:cNvPr>
          <p:cNvSpPr/>
          <p:nvPr/>
        </p:nvSpPr>
        <p:spPr>
          <a:xfrm>
            <a:off x="3884951" y="1643292"/>
            <a:ext cx="275304" cy="481780"/>
          </a:xfrm>
          <a:prstGeom prst="mathMultiply">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Multiplication Sign 6">
            <a:extLst>
              <a:ext uri="{FF2B5EF4-FFF2-40B4-BE49-F238E27FC236}">
                <a16:creationId xmlns:a16="http://schemas.microsoft.com/office/drawing/2014/main" id="{4CAFF222-0606-4968-8B85-7F380AB66318}"/>
              </a:ext>
            </a:extLst>
          </p:cNvPr>
          <p:cNvSpPr/>
          <p:nvPr/>
        </p:nvSpPr>
        <p:spPr>
          <a:xfrm>
            <a:off x="8342298" y="2028553"/>
            <a:ext cx="275304" cy="481780"/>
          </a:xfrm>
          <a:prstGeom prst="mathMultiply">
            <a:avLst/>
          </a:prstGeom>
          <a:solidFill>
            <a:srgbClr val="59D454"/>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extBox 1">
            <a:extLst>
              <a:ext uri="{FF2B5EF4-FFF2-40B4-BE49-F238E27FC236}">
                <a16:creationId xmlns:a16="http://schemas.microsoft.com/office/drawing/2014/main" id="{5A192209-0F34-4495-9575-C915189036CB}"/>
              </a:ext>
            </a:extLst>
          </p:cNvPr>
          <p:cNvSpPr txBox="1"/>
          <p:nvPr/>
        </p:nvSpPr>
        <p:spPr>
          <a:xfrm>
            <a:off x="7333672" y="158613"/>
            <a:ext cx="1390958" cy="646331"/>
          </a:xfrm>
          <a:prstGeom prst="rect">
            <a:avLst/>
          </a:prstGeom>
          <a:noFill/>
        </p:spPr>
        <p:txBody>
          <a:bodyPr wrap="none" rtlCol="0">
            <a:spAutoFit/>
          </a:bodyPr>
          <a:lstStyle/>
          <a:p>
            <a:r>
              <a:rPr lang="en-US" dirty="0"/>
              <a:t>22Al</a:t>
            </a:r>
          </a:p>
          <a:p>
            <a:r>
              <a:rPr lang="en-US" dirty="0"/>
              <a:t>Wu PRC2021</a:t>
            </a:r>
          </a:p>
        </p:txBody>
      </p:sp>
    </p:spTree>
    <p:extLst>
      <p:ext uri="{BB962C8B-B14F-4D97-AF65-F5344CB8AC3E}">
        <p14:creationId xmlns:p14="http://schemas.microsoft.com/office/powerpoint/2010/main" val="487687022"/>
      </p:ext>
    </p:extLst>
  </p:cSld>
  <p:clrMapOvr>
    <a:masterClrMapping/>
  </p:clrMapOvr>
</p:sld>
</file>

<file path=ppt/slides/slide5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059D1570-3CE4-4EBE-87E6-4ECE822806E9}"/>
              </a:ext>
            </a:extLst>
          </p:cNvPr>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1290637" y="576262"/>
            <a:ext cx="6562725" cy="5705475"/>
          </a:xfrm>
          <a:prstGeom prst="rect">
            <a:avLst/>
          </a:prstGeom>
        </p:spPr>
      </p:pic>
      <p:sp>
        <p:nvSpPr>
          <p:cNvPr id="4" name="Multiplication Sign 3">
            <a:extLst>
              <a:ext uri="{FF2B5EF4-FFF2-40B4-BE49-F238E27FC236}">
                <a16:creationId xmlns:a16="http://schemas.microsoft.com/office/drawing/2014/main" id="{1E69608B-F857-4E19-BCEE-B69946E350A6}"/>
              </a:ext>
            </a:extLst>
          </p:cNvPr>
          <p:cNvSpPr/>
          <p:nvPr/>
        </p:nvSpPr>
        <p:spPr>
          <a:xfrm>
            <a:off x="1887126" y="1889725"/>
            <a:ext cx="275304" cy="481780"/>
          </a:xfrm>
          <a:prstGeom prst="mathMultiply">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Multiplication Sign 4">
            <a:extLst>
              <a:ext uri="{FF2B5EF4-FFF2-40B4-BE49-F238E27FC236}">
                <a16:creationId xmlns:a16="http://schemas.microsoft.com/office/drawing/2014/main" id="{2AFB9C30-30CB-41C9-82C5-1699A77C6B49}"/>
              </a:ext>
            </a:extLst>
          </p:cNvPr>
          <p:cNvSpPr/>
          <p:nvPr/>
        </p:nvSpPr>
        <p:spPr>
          <a:xfrm>
            <a:off x="2330471" y="1889725"/>
            <a:ext cx="275304" cy="481780"/>
          </a:xfrm>
          <a:prstGeom prst="mathMultiply">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Multiplication Sign 5">
            <a:extLst>
              <a:ext uri="{FF2B5EF4-FFF2-40B4-BE49-F238E27FC236}">
                <a16:creationId xmlns:a16="http://schemas.microsoft.com/office/drawing/2014/main" id="{6C4C8AF4-F939-44DD-BECD-C05479E7EC88}"/>
              </a:ext>
            </a:extLst>
          </p:cNvPr>
          <p:cNvSpPr/>
          <p:nvPr/>
        </p:nvSpPr>
        <p:spPr>
          <a:xfrm>
            <a:off x="2732330" y="1889725"/>
            <a:ext cx="275304" cy="481780"/>
          </a:xfrm>
          <a:prstGeom prst="mathMultiply">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Multiplication Sign 6">
            <a:extLst>
              <a:ext uri="{FF2B5EF4-FFF2-40B4-BE49-F238E27FC236}">
                <a16:creationId xmlns:a16="http://schemas.microsoft.com/office/drawing/2014/main" id="{FE65BF0F-3771-4E0B-8C51-7E33606CB954}"/>
              </a:ext>
            </a:extLst>
          </p:cNvPr>
          <p:cNvSpPr/>
          <p:nvPr/>
        </p:nvSpPr>
        <p:spPr>
          <a:xfrm>
            <a:off x="3076909" y="3712678"/>
            <a:ext cx="275304" cy="481780"/>
          </a:xfrm>
          <a:prstGeom prst="mathMultiply">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Box 7">
            <a:extLst>
              <a:ext uri="{FF2B5EF4-FFF2-40B4-BE49-F238E27FC236}">
                <a16:creationId xmlns:a16="http://schemas.microsoft.com/office/drawing/2014/main" id="{175BF354-B966-4D00-AF55-B26486B2B7DF}"/>
              </a:ext>
            </a:extLst>
          </p:cNvPr>
          <p:cNvSpPr txBox="1"/>
          <p:nvPr/>
        </p:nvSpPr>
        <p:spPr>
          <a:xfrm>
            <a:off x="3474720" y="4868148"/>
            <a:ext cx="336952" cy="369332"/>
          </a:xfrm>
          <a:prstGeom prst="rect">
            <a:avLst/>
          </a:prstGeom>
          <a:noFill/>
        </p:spPr>
        <p:txBody>
          <a:bodyPr wrap="square" rtlCol="0">
            <a:spAutoFit/>
          </a:bodyPr>
          <a:lstStyle/>
          <a:p>
            <a:r>
              <a:rPr lang="zh-CN" altLang="en-US" b="1" dirty="0">
                <a:solidFill>
                  <a:srgbClr val="00B050"/>
                </a:solidFill>
                <a:latin typeface="Cambria" panose="02040503050406030204" pitchFamily="18" charset="0"/>
              </a:rPr>
              <a:t>√</a:t>
            </a:r>
            <a:endParaRPr lang="en-US" b="1" dirty="0">
              <a:solidFill>
                <a:srgbClr val="00B050"/>
              </a:solidFill>
              <a:latin typeface="Cambria" panose="02040503050406030204" pitchFamily="18" charset="0"/>
              <a:ea typeface="Cambria" panose="02040503050406030204" pitchFamily="18" charset="0"/>
            </a:endParaRPr>
          </a:p>
        </p:txBody>
      </p:sp>
    </p:spTree>
    <p:extLst>
      <p:ext uri="{BB962C8B-B14F-4D97-AF65-F5344CB8AC3E}">
        <p14:creationId xmlns:p14="http://schemas.microsoft.com/office/powerpoint/2010/main" val="1950296545"/>
      </p:ext>
    </p:extLst>
  </p:cSld>
  <p:clrMapOvr>
    <a:masterClrMapping/>
  </p:clrMapOvr>
</p:sld>
</file>

<file path=ppt/slides/slide5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8ACC5AA7-F57A-4CCC-B981-48D39E56A629}"/>
              </a:ext>
            </a:extLst>
          </p:cNvPr>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690562" y="500062"/>
            <a:ext cx="7762875" cy="5857875"/>
          </a:xfrm>
          <a:prstGeom prst="rect">
            <a:avLst/>
          </a:prstGeom>
        </p:spPr>
      </p:pic>
      <p:sp>
        <p:nvSpPr>
          <p:cNvPr id="4" name="Multiplication Sign 3">
            <a:extLst>
              <a:ext uri="{FF2B5EF4-FFF2-40B4-BE49-F238E27FC236}">
                <a16:creationId xmlns:a16="http://schemas.microsoft.com/office/drawing/2014/main" id="{569F2EDC-C96B-460B-BDAF-A7E56E45F489}"/>
              </a:ext>
            </a:extLst>
          </p:cNvPr>
          <p:cNvSpPr/>
          <p:nvPr/>
        </p:nvSpPr>
        <p:spPr>
          <a:xfrm>
            <a:off x="2025671" y="2947219"/>
            <a:ext cx="275304" cy="481780"/>
          </a:xfrm>
          <a:prstGeom prst="mathMultiply">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Multiplication Sign 4">
            <a:extLst>
              <a:ext uri="{FF2B5EF4-FFF2-40B4-BE49-F238E27FC236}">
                <a16:creationId xmlns:a16="http://schemas.microsoft.com/office/drawing/2014/main" id="{C929298D-80E9-4031-8A6F-13D5B2959CFF}"/>
              </a:ext>
            </a:extLst>
          </p:cNvPr>
          <p:cNvSpPr/>
          <p:nvPr/>
        </p:nvSpPr>
        <p:spPr>
          <a:xfrm>
            <a:off x="2315950" y="4652578"/>
            <a:ext cx="275304" cy="481780"/>
          </a:xfrm>
          <a:prstGeom prst="mathMultiply">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Multiplication Sign 6">
            <a:extLst>
              <a:ext uri="{FF2B5EF4-FFF2-40B4-BE49-F238E27FC236}">
                <a16:creationId xmlns:a16="http://schemas.microsoft.com/office/drawing/2014/main" id="{BB2BAA30-E150-44C4-8556-C047E261D8A7}"/>
              </a:ext>
            </a:extLst>
          </p:cNvPr>
          <p:cNvSpPr/>
          <p:nvPr/>
        </p:nvSpPr>
        <p:spPr>
          <a:xfrm>
            <a:off x="1722657" y="2947219"/>
            <a:ext cx="275304" cy="481780"/>
          </a:xfrm>
          <a:prstGeom prst="mathMultiply">
            <a:avLst/>
          </a:prstGeom>
          <a:solidFill>
            <a:srgbClr val="59D454"/>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Multiplication Sign 7">
            <a:extLst>
              <a:ext uri="{FF2B5EF4-FFF2-40B4-BE49-F238E27FC236}">
                <a16:creationId xmlns:a16="http://schemas.microsoft.com/office/drawing/2014/main" id="{73DBBFE3-95D2-49C1-9FC1-3014C56E8CAB}"/>
              </a:ext>
            </a:extLst>
          </p:cNvPr>
          <p:cNvSpPr/>
          <p:nvPr/>
        </p:nvSpPr>
        <p:spPr>
          <a:xfrm>
            <a:off x="1433498" y="2955783"/>
            <a:ext cx="275304" cy="481780"/>
          </a:xfrm>
          <a:prstGeom prst="mathMultiply">
            <a:avLst/>
          </a:prstGeom>
          <a:solidFill>
            <a:srgbClr val="59D454"/>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TextBox 8">
            <a:extLst>
              <a:ext uri="{FF2B5EF4-FFF2-40B4-BE49-F238E27FC236}">
                <a16:creationId xmlns:a16="http://schemas.microsoft.com/office/drawing/2014/main" id="{0A250042-7BA5-4192-8427-4DFB99E005F3}"/>
              </a:ext>
            </a:extLst>
          </p:cNvPr>
          <p:cNvSpPr txBox="1"/>
          <p:nvPr/>
        </p:nvSpPr>
        <p:spPr>
          <a:xfrm>
            <a:off x="2581094" y="4669171"/>
            <a:ext cx="336952" cy="369332"/>
          </a:xfrm>
          <a:prstGeom prst="rect">
            <a:avLst/>
          </a:prstGeom>
          <a:noFill/>
        </p:spPr>
        <p:txBody>
          <a:bodyPr wrap="square" rtlCol="0">
            <a:spAutoFit/>
          </a:bodyPr>
          <a:lstStyle/>
          <a:p>
            <a:r>
              <a:rPr lang="zh-CN" altLang="en-US" b="1" dirty="0">
                <a:solidFill>
                  <a:srgbClr val="00B050"/>
                </a:solidFill>
                <a:latin typeface="Cambria" panose="02040503050406030204" pitchFamily="18" charset="0"/>
              </a:rPr>
              <a:t>√</a:t>
            </a:r>
            <a:endParaRPr lang="en-US" b="1" dirty="0">
              <a:solidFill>
                <a:srgbClr val="00B050"/>
              </a:solidFill>
              <a:latin typeface="Cambria" panose="02040503050406030204" pitchFamily="18" charset="0"/>
              <a:ea typeface="Cambria" panose="02040503050406030204" pitchFamily="18" charset="0"/>
            </a:endParaRPr>
          </a:p>
        </p:txBody>
      </p:sp>
      <p:sp>
        <p:nvSpPr>
          <p:cNvPr id="10" name="TextBox 9">
            <a:extLst>
              <a:ext uri="{FF2B5EF4-FFF2-40B4-BE49-F238E27FC236}">
                <a16:creationId xmlns:a16="http://schemas.microsoft.com/office/drawing/2014/main" id="{3DA76556-A593-4494-98E4-F2092E03B45E}"/>
              </a:ext>
            </a:extLst>
          </p:cNvPr>
          <p:cNvSpPr txBox="1"/>
          <p:nvPr/>
        </p:nvSpPr>
        <p:spPr>
          <a:xfrm>
            <a:off x="3017520" y="5284708"/>
            <a:ext cx="336952" cy="369332"/>
          </a:xfrm>
          <a:prstGeom prst="rect">
            <a:avLst/>
          </a:prstGeom>
          <a:noFill/>
        </p:spPr>
        <p:txBody>
          <a:bodyPr wrap="square" rtlCol="0">
            <a:spAutoFit/>
          </a:bodyPr>
          <a:lstStyle/>
          <a:p>
            <a:r>
              <a:rPr lang="zh-CN" altLang="en-US" b="1" dirty="0">
                <a:solidFill>
                  <a:srgbClr val="00B050"/>
                </a:solidFill>
                <a:latin typeface="Cambria" panose="02040503050406030204" pitchFamily="18" charset="0"/>
              </a:rPr>
              <a:t>√</a:t>
            </a:r>
            <a:endParaRPr lang="en-US" b="1" dirty="0">
              <a:solidFill>
                <a:srgbClr val="00B050"/>
              </a:solidFill>
              <a:latin typeface="Cambria" panose="02040503050406030204" pitchFamily="18" charset="0"/>
              <a:ea typeface="Cambria" panose="02040503050406030204" pitchFamily="18" charset="0"/>
            </a:endParaRPr>
          </a:p>
        </p:txBody>
      </p:sp>
    </p:spTree>
    <p:extLst>
      <p:ext uri="{BB962C8B-B14F-4D97-AF65-F5344CB8AC3E}">
        <p14:creationId xmlns:p14="http://schemas.microsoft.com/office/powerpoint/2010/main" val="198668551"/>
      </p:ext>
    </p:extLst>
  </p:cSld>
  <p:clrMapOvr>
    <a:masterClrMapping/>
  </p:clrMapOvr>
</p:sld>
</file>

<file path=ppt/slides/slide5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1F2CA4ED-788E-4ED4-9A01-A47ADF4136B1}"/>
              </a:ext>
            </a:extLst>
          </p:cNvPr>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226041" y="0"/>
            <a:ext cx="8691918" cy="6858000"/>
          </a:xfrm>
          <a:prstGeom prst="rect">
            <a:avLst/>
          </a:prstGeom>
        </p:spPr>
      </p:pic>
    </p:spTree>
    <p:extLst>
      <p:ext uri="{BB962C8B-B14F-4D97-AF65-F5344CB8AC3E}">
        <p14:creationId xmlns:p14="http://schemas.microsoft.com/office/powerpoint/2010/main" val="2670076450"/>
      </p:ext>
    </p:extLst>
  </p:cSld>
  <p:clrMapOvr>
    <a:masterClrMapping/>
  </p:clrMapOvr>
</p:sld>
</file>

<file path=ppt/slides/slide5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C84C1255-D90D-49E5-9DF9-93A0FF5E0B91}"/>
              </a:ext>
            </a:extLst>
          </p:cNvPr>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1" y="0"/>
            <a:ext cx="8312728" cy="3429000"/>
          </a:xfrm>
          <a:prstGeom prst="rect">
            <a:avLst/>
          </a:prstGeom>
        </p:spPr>
      </p:pic>
      <p:pic>
        <p:nvPicPr>
          <p:cNvPr id="5" name="Picture 4">
            <a:extLst>
              <a:ext uri="{FF2B5EF4-FFF2-40B4-BE49-F238E27FC236}">
                <a16:creationId xmlns:a16="http://schemas.microsoft.com/office/drawing/2014/main" id="{D1880B30-213E-4137-8A28-FA7F930E01CC}"/>
              </a:ext>
            </a:extLst>
          </p:cNvPr>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3474721"/>
            <a:ext cx="8415991" cy="3383280"/>
          </a:xfrm>
          <a:prstGeom prst="rect">
            <a:avLst/>
          </a:prstGeom>
        </p:spPr>
      </p:pic>
      <p:sp>
        <p:nvSpPr>
          <p:cNvPr id="6" name="TextBox 5">
            <a:extLst>
              <a:ext uri="{FF2B5EF4-FFF2-40B4-BE49-F238E27FC236}">
                <a16:creationId xmlns:a16="http://schemas.microsoft.com/office/drawing/2014/main" id="{2E3F40D2-8B23-4136-BC26-BFC32A26B584}"/>
              </a:ext>
            </a:extLst>
          </p:cNvPr>
          <p:cNvSpPr txBox="1"/>
          <p:nvPr/>
        </p:nvSpPr>
        <p:spPr>
          <a:xfrm>
            <a:off x="831273" y="637309"/>
            <a:ext cx="904415" cy="369332"/>
          </a:xfrm>
          <a:prstGeom prst="rect">
            <a:avLst/>
          </a:prstGeom>
          <a:noFill/>
        </p:spPr>
        <p:txBody>
          <a:bodyPr wrap="none" rtlCol="0">
            <a:spAutoFit/>
          </a:bodyPr>
          <a:lstStyle/>
          <a:p>
            <a:r>
              <a:rPr lang="en-US" altLang="zh-CN" dirty="0"/>
              <a:t>Run128</a:t>
            </a:r>
            <a:endParaRPr lang="en-US" dirty="0"/>
          </a:p>
        </p:txBody>
      </p:sp>
    </p:spTree>
    <p:extLst>
      <p:ext uri="{BB962C8B-B14F-4D97-AF65-F5344CB8AC3E}">
        <p14:creationId xmlns:p14="http://schemas.microsoft.com/office/powerpoint/2010/main" val="2144649001"/>
      </p:ext>
    </p:extLst>
  </p:cSld>
  <p:clrMapOvr>
    <a:masterClrMapping/>
  </p:clrMapOvr>
</p:sld>
</file>

<file path=ppt/slides/slide5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889B04DD-689E-49A7-9EA2-3A49B2B4C443}"/>
              </a:ext>
            </a:extLst>
          </p:cNvPr>
          <p:cNvPicPr>
            <a:picLocks noChangeAspect="1"/>
          </p:cNvPicPr>
          <p:nvPr/>
        </p:nvPicPr>
        <p:blipFill>
          <a:blip r:embed="rId3"/>
          <a:stretch>
            <a:fillRect/>
          </a:stretch>
        </p:blipFill>
        <p:spPr>
          <a:xfrm>
            <a:off x="0" y="0"/>
            <a:ext cx="9144000" cy="3360302"/>
          </a:xfrm>
          <a:prstGeom prst="rect">
            <a:avLst/>
          </a:prstGeom>
        </p:spPr>
      </p:pic>
      <p:pic>
        <p:nvPicPr>
          <p:cNvPr id="7" name="Picture 6">
            <a:extLst>
              <a:ext uri="{FF2B5EF4-FFF2-40B4-BE49-F238E27FC236}">
                <a16:creationId xmlns:a16="http://schemas.microsoft.com/office/drawing/2014/main" id="{C43D22CE-3B30-4081-8183-51B9BD3F3708}"/>
              </a:ext>
            </a:extLst>
          </p:cNvPr>
          <p:cNvPicPr>
            <a:picLocks noChangeAspect="1"/>
          </p:cNvPicPr>
          <p:nvPr/>
        </p:nvPicPr>
        <p:blipFill>
          <a:blip r:embed="rId4"/>
          <a:stretch>
            <a:fillRect/>
          </a:stretch>
        </p:blipFill>
        <p:spPr>
          <a:xfrm>
            <a:off x="0" y="3412901"/>
            <a:ext cx="9144000" cy="3445099"/>
          </a:xfrm>
          <a:prstGeom prst="rect">
            <a:avLst/>
          </a:prstGeom>
        </p:spPr>
      </p:pic>
      <p:sp>
        <p:nvSpPr>
          <p:cNvPr id="8" name="TextBox 7">
            <a:extLst>
              <a:ext uri="{FF2B5EF4-FFF2-40B4-BE49-F238E27FC236}">
                <a16:creationId xmlns:a16="http://schemas.microsoft.com/office/drawing/2014/main" id="{60352907-844B-4E99-803A-644123B43F73}"/>
              </a:ext>
            </a:extLst>
          </p:cNvPr>
          <p:cNvSpPr txBox="1"/>
          <p:nvPr/>
        </p:nvSpPr>
        <p:spPr>
          <a:xfrm>
            <a:off x="1062177" y="198925"/>
            <a:ext cx="2615652" cy="2031325"/>
          </a:xfrm>
          <a:prstGeom prst="rect">
            <a:avLst/>
          </a:prstGeom>
          <a:noFill/>
        </p:spPr>
        <p:txBody>
          <a:bodyPr wrap="none" rtlCol="0">
            <a:spAutoFit/>
          </a:bodyPr>
          <a:lstStyle/>
          <a:p>
            <a:r>
              <a:rPr lang="en-US" altLang="zh-CN" dirty="0">
                <a:latin typeface="Cambria" panose="02040503050406030204" pitchFamily="18" charset="0"/>
                <a:ea typeface="Cambria" panose="02040503050406030204" pitchFamily="18" charset="0"/>
              </a:rPr>
              <a:t>Ge </a:t>
            </a:r>
            <a:r>
              <a:rPr lang="en-US" dirty="0">
                <a:latin typeface="Cambria" panose="02040503050406030204" pitchFamily="18" charset="0"/>
                <a:ea typeface="Cambria" panose="02040503050406030204" pitchFamily="18" charset="0"/>
              </a:rPr>
              <a:t>North </a:t>
            </a:r>
            <a:r>
              <a:rPr lang="en-US" altLang="zh-CN" dirty="0">
                <a:latin typeface="Cambria" panose="02040503050406030204" pitchFamily="18" charset="0"/>
                <a:ea typeface="Cambria" panose="02040503050406030204" pitchFamily="18" charset="0"/>
              </a:rPr>
              <a:t>S/N:5593</a:t>
            </a:r>
          </a:p>
          <a:p>
            <a:r>
              <a:rPr lang="en-US" dirty="0">
                <a:latin typeface="Cambria" panose="02040503050406030204" pitchFamily="18" charset="0"/>
                <a:ea typeface="Cambria" panose="02040503050406030204" pitchFamily="18" charset="0"/>
              </a:rPr>
              <a:t>1408-keV </a:t>
            </a:r>
            <a:r>
              <a:rPr lang="en-US" baseline="30000" dirty="0">
                <a:latin typeface="Cambria" panose="02040503050406030204" pitchFamily="18" charset="0"/>
                <a:ea typeface="Cambria" panose="02040503050406030204" pitchFamily="18" charset="0"/>
              </a:rPr>
              <a:t>152</a:t>
            </a:r>
            <a:r>
              <a:rPr lang="en-US" dirty="0">
                <a:latin typeface="Cambria" panose="02040503050406030204" pitchFamily="18" charset="0"/>
                <a:ea typeface="Cambria" panose="02040503050406030204" pitchFamily="18" charset="0"/>
              </a:rPr>
              <a:t>Eu(</a:t>
            </a:r>
            <a:r>
              <a:rPr lang="en-US" baseline="30000" dirty="0">
                <a:latin typeface="Cambria" panose="02040503050406030204" pitchFamily="18" charset="0"/>
                <a:ea typeface="Cambria" panose="02040503050406030204" pitchFamily="18" charset="0"/>
              </a:rPr>
              <a:t>152</a:t>
            </a:r>
            <a:r>
              <a:rPr lang="en-US" dirty="0">
                <a:latin typeface="Cambria" panose="02040503050406030204" pitchFamily="18" charset="0"/>
                <a:ea typeface="Cambria" panose="02040503050406030204" pitchFamily="18" charset="0"/>
              </a:rPr>
              <a:t>Sm </a:t>
            </a:r>
            <a:r>
              <a:rPr lang="en-US" altLang="zh-CN" dirty="0">
                <a:latin typeface="Cambria" panose="02040503050406030204" pitchFamily="18" charset="0"/>
                <a:ea typeface="Cambria" panose="02040503050406030204" pitchFamily="18" charset="0"/>
              </a:rPr>
              <a:t>γ</a:t>
            </a:r>
            <a:r>
              <a:rPr lang="en-US" dirty="0">
                <a:latin typeface="Cambria" panose="02040503050406030204" pitchFamily="18" charset="0"/>
                <a:ea typeface="Cambria" panose="02040503050406030204" pitchFamily="18" charset="0"/>
              </a:rPr>
              <a:t>)</a:t>
            </a:r>
          </a:p>
          <a:p>
            <a:r>
              <a:rPr lang="en-US" dirty="0">
                <a:solidFill>
                  <a:srgbClr val="FF0000"/>
                </a:solidFill>
                <a:latin typeface="Cambria" panose="02040503050406030204" pitchFamily="18" charset="0"/>
                <a:ea typeface="Cambria" panose="02040503050406030204" pitchFamily="18" charset="0"/>
              </a:rPr>
              <a:t>Run121 of E21010</a:t>
            </a:r>
          </a:p>
          <a:p>
            <a:r>
              <a:rPr lang="en-US" dirty="0">
                <a:solidFill>
                  <a:srgbClr val="3CD83C"/>
                </a:solidFill>
                <a:latin typeface="Cambria" panose="02040503050406030204" pitchFamily="18" charset="0"/>
                <a:ea typeface="Cambria" panose="02040503050406030204" pitchFamily="18" charset="0"/>
              </a:rPr>
              <a:t>With Pixie-16 DDAS</a:t>
            </a:r>
          </a:p>
          <a:p>
            <a:r>
              <a:rPr lang="en-US" dirty="0">
                <a:solidFill>
                  <a:srgbClr val="3CD83C"/>
                </a:solidFill>
                <a:latin typeface="Cambria" panose="02040503050406030204" pitchFamily="18" charset="0"/>
                <a:ea typeface="Cambria" panose="02040503050406030204" pitchFamily="18" charset="0"/>
              </a:rPr>
              <a:t>Rise Time: 10.2 </a:t>
            </a:r>
            <a:r>
              <a:rPr lang="en-US" altLang="zh-CN" dirty="0" err="1">
                <a:solidFill>
                  <a:srgbClr val="3CD83C"/>
                </a:solidFill>
                <a:latin typeface="Cambria" panose="02040503050406030204" pitchFamily="18" charset="0"/>
                <a:ea typeface="Cambria" panose="02040503050406030204" pitchFamily="18" charset="0"/>
              </a:rPr>
              <a:t>μs</a:t>
            </a:r>
            <a:endParaRPr lang="en-US" altLang="zh-CN" dirty="0">
              <a:solidFill>
                <a:srgbClr val="3CD83C"/>
              </a:solidFill>
              <a:latin typeface="Cambria" panose="02040503050406030204" pitchFamily="18" charset="0"/>
              <a:ea typeface="Cambria" panose="02040503050406030204" pitchFamily="18" charset="0"/>
            </a:endParaRPr>
          </a:p>
          <a:p>
            <a:r>
              <a:rPr lang="en-US" dirty="0">
                <a:solidFill>
                  <a:srgbClr val="3CD83C"/>
                </a:solidFill>
                <a:latin typeface="Cambria" panose="02040503050406030204" pitchFamily="18" charset="0"/>
                <a:ea typeface="Cambria" panose="02040503050406030204" pitchFamily="18" charset="0"/>
              </a:rPr>
              <a:t>Flat Top: 1.8 </a:t>
            </a:r>
            <a:r>
              <a:rPr lang="en-US" altLang="zh-CN" dirty="0" err="1">
                <a:solidFill>
                  <a:srgbClr val="3CD83C"/>
                </a:solidFill>
                <a:latin typeface="Cambria" panose="02040503050406030204" pitchFamily="18" charset="0"/>
                <a:ea typeface="Cambria" panose="02040503050406030204" pitchFamily="18" charset="0"/>
              </a:rPr>
              <a:t>μs</a:t>
            </a:r>
            <a:endParaRPr lang="en-US" altLang="zh-CN" dirty="0">
              <a:solidFill>
                <a:srgbClr val="3CD83C"/>
              </a:solidFill>
              <a:latin typeface="Cambria" panose="02040503050406030204" pitchFamily="18" charset="0"/>
              <a:ea typeface="Cambria" panose="02040503050406030204" pitchFamily="18" charset="0"/>
            </a:endParaRPr>
          </a:p>
          <a:p>
            <a:r>
              <a:rPr lang="en-US" dirty="0">
                <a:solidFill>
                  <a:srgbClr val="3CD83C"/>
                </a:solidFill>
                <a:latin typeface="Cambria" panose="02040503050406030204" pitchFamily="18" charset="0"/>
                <a:ea typeface="Cambria" panose="02040503050406030204" pitchFamily="18" charset="0"/>
              </a:rPr>
              <a:t>Resolution: 0.13%</a:t>
            </a:r>
          </a:p>
        </p:txBody>
      </p:sp>
      <p:sp>
        <p:nvSpPr>
          <p:cNvPr id="9" name="TextBox 8">
            <a:extLst>
              <a:ext uri="{FF2B5EF4-FFF2-40B4-BE49-F238E27FC236}">
                <a16:creationId xmlns:a16="http://schemas.microsoft.com/office/drawing/2014/main" id="{875F73B4-62FB-48E4-ADAD-883148CC002B}"/>
              </a:ext>
            </a:extLst>
          </p:cNvPr>
          <p:cNvSpPr txBox="1"/>
          <p:nvPr/>
        </p:nvSpPr>
        <p:spPr>
          <a:xfrm>
            <a:off x="1062177" y="3649697"/>
            <a:ext cx="2615652" cy="2031325"/>
          </a:xfrm>
          <a:prstGeom prst="rect">
            <a:avLst/>
          </a:prstGeom>
          <a:noFill/>
        </p:spPr>
        <p:txBody>
          <a:bodyPr wrap="none" rtlCol="0">
            <a:spAutoFit/>
          </a:bodyPr>
          <a:lstStyle/>
          <a:p>
            <a:r>
              <a:rPr lang="en-US" altLang="zh-CN" dirty="0">
                <a:latin typeface="Cambria" panose="02040503050406030204" pitchFamily="18" charset="0"/>
                <a:ea typeface="Cambria" panose="02040503050406030204" pitchFamily="18" charset="0"/>
              </a:rPr>
              <a:t>Ge </a:t>
            </a:r>
            <a:r>
              <a:rPr lang="en-US" dirty="0">
                <a:latin typeface="Cambria" panose="02040503050406030204" pitchFamily="18" charset="0"/>
                <a:ea typeface="Cambria" panose="02040503050406030204" pitchFamily="18" charset="0"/>
              </a:rPr>
              <a:t>South </a:t>
            </a:r>
            <a:r>
              <a:rPr lang="en-US" altLang="zh-CN" dirty="0">
                <a:latin typeface="Cambria" panose="02040503050406030204" pitchFamily="18" charset="0"/>
                <a:ea typeface="Cambria" panose="02040503050406030204" pitchFamily="18" charset="0"/>
              </a:rPr>
              <a:t>S/N:5596</a:t>
            </a:r>
          </a:p>
          <a:p>
            <a:r>
              <a:rPr lang="en-US" dirty="0">
                <a:latin typeface="Cambria" panose="02040503050406030204" pitchFamily="18" charset="0"/>
                <a:ea typeface="Cambria" panose="02040503050406030204" pitchFamily="18" charset="0"/>
              </a:rPr>
              <a:t>1408-keV </a:t>
            </a:r>
            <a:r>
              <a:rPr lang="en-US" baseline="30000" dirty="0">
                <a:latin typeface="Cambria" panose="02040503050406030204" pitchFamily="18" charset="0"/>
                <a:ea typeface="Cambria" panose="02040503050406030204" pitchFamily="18" charset="0"/>
              </a:rPr>
              <a:t>152</a:t>
            </a:r>
            <a:r>
              <a:rPr lang="en-US" dirty="0">
                <a:latin typeface="Cambria" panose="02040503050406030204" pitchFamily="18" charset="0"/>
                <a:ea typeface="Cambria" panose="02040503050406030204" pitchFamily="18" charset="0"/>
              </a:rPr>
              <a:t>Eu(</a:t>
            </a:r>
            <a:r>
              <a:rPr lang="en-US" baseline="30000" dirty="0">
                <a:latin typeface="Cambria" panose="02040503050406030204" pitchFamily="18" charset="0"/>
                <a:ea typeface="Cambria" panose="02040503050406030204" pitchFamily="18" charset="0"/>
              </a:rPr>
              <a:t>152</a:t>
            </a:r>
            <a:r>
              <a:rPr lang="en-US" dirty="0">
                <a:latin typeface="Cambria" panose="02040503050406030204" pitchFamily="18" charset="0"/>
                <a:ea typeface="Cambria" panose="02040503050406030204" pitchFamily="18" charset="0"/>
              </a:rPr>
              <a:t>Sm </a:t>
            </a:r>
            <a:r>
              <a:rPr lang="en-US" altLang="zh-CN" dirty="0">
                <a:latin typeface="Cambria" panose="02040503050406030204" pitchFamily="18" charset="0"/>
                <a:ea typeface="Cambria" panose="02040503050406030204" pitchFamily="18" charset="0"/>
              </a:rPr>
              <a:t>γ</a:t>
            </a:r>
            <a:r>
              <a:rPr lang="en-US" dirty="0">
                <a:latin typeface="Cambria" panose="02040503050406030204" pitchFamily="18" charset="0"/>
                <a:ea typeface="Cambria" panose="02040503050406030204" pitchFamily="18" charset="0"/>
              </a:rPr>
              <a:t>)</a:t>
            </a:r>
          </a:p>
          <a:p>
            <a:r>
              <a:rPr lang="en-US" dirty="0">
                <a:solidFill>
                  <a:srgbClr val="0000FF"/>
                </a:solidFill>
                <a:latin typeface="Cambria" panose="02040503050406030204" pitchFamily="18" charset="0"/>
                <a:ea typeface="Cambria" panose="02040503050406030204" pitchFamily="18" charset="0"/>
              </a:rPr>
              <a:t>Run121 of E21010</a:t>
            </a:r>
          </a:p>
          <a:p>
            <a:r>
              <a:rPr lang="en-US" dirty="0">
                <a:solidFill>
                  <a:srgbClr val="FF59FF"/>
                </a:solidFill>
                <a:latin typeface="Cambria" panose="02040503050406030204" pitchFamily="18" charset="0"/>
                <a:ea typeface="Cambria" panose="02040503050406030204" pitchFamily="18" charset="0"/>
              </a:rPr>
              <a:t>With Pixie-16 DDAS</a:t>
            </a:r>
          </a:p>
          <a:p>
            <a:r>
              <a:rPr lang="en-US" dirty="0">
                <a:solidFill>
                  <a:srgbClr val="FF59FF"/>
                </a:solidFill>
                <a:latin typeface="Cambria" panose="02040503050406030204" pitchFamily="18" charset="0"/>
                <a:ea typeface="Cambria" panose="02040503050406030204" pitchFamily="18" charset="0"/>
              </a:rPr>
              <a:t>Rise Time: 10.8 </a:t>
            </a:r>
            <a:r>
              <a:rPr lang="en-US" dirty="0" err="1">
                <a:solidFill>
                  <a:srgbClr val="FF59FF"/>
                </a:solidFill>
                <a:latin typeface="Cambria" panose="02040503050406030204" pitchFamily="18" charset="0"/>
                <a:ea typeface="Cambria" panose="02040503050406030204" pitchFamily="18" charset="0"/>
              </a:rPr>
              <a:t>μs</a:t>
            </a:r>
            <a:endParaRPr lang="en-US" dirty="0">
              <a:solidFill>
                <a:srgbClr val="FF59FF"/>
              </a:solidFill>
              <a:latin typeface="Cambria" panose="02040503050406030204" pitchFamily="18" charset="0"/>
              <a:ea typeface="Cambria" panose="02040503050406030204" pitchFamily="18" charset="0"/>
            </a:endParaRPr>
          </a:p>
          <a:p>
            <a:r>
              <a:rPr lang="en-US" dirty="0">
                <a:solidFill>
                  <a:srgbClr val="FF59FF"/>
                </a:solidFill>
                <a:latin typeface="Cambria" panose="02040503050406030204" pitchFamily="18" charset="0"/>
                <a:ea typeface="Cambria" panose="02040503050406030204" pitchFamily="18" charset="0"/>
              </a:rPr>
              <a:t>Flat Top: 1.2 </a:t>
            </a:r>
            <a:r>
              <a:rPr lang="en-US" dirty="0" err="1">
                <a:solidFill>
                  <a:srgbClr val="FF59FF"/>
                </a:solidFill>
                <a:latin typeface="Cambria" panose="02040503050406030204" pitchFamily="18" charset="0"/>
                <a:ea typeface="Cambria" panose="02040503050406030204" pitchFamily="18" charset="0"/>
              </a:rPr>
              <a:t>μs</a:t>
            </a:r>
            <a:endParaRPr lang="en-US" dirty="0">
              <a:solidFill>
                <a:srgbClr val="FF59FF"/>
              </a:solidFill>
              <a:latin typeface="Cambria" panose="02040503050406030204" pitchFamily="18" charset="0"/>
              <a:ea typeface="Cambria" panose="02040503050406030204" pitchFamily="18" charset="0"/>
            </a:endParaRPr>
          </a:p>
          <a:p>
            <a:r>
              <a:rPr lang="en-US" altLang="zh-CN" dirty="0">
                <a:solidFill>
                  <a:srgbClr val="FF59FF"/>
                </a:solidFill>
                <a:latin typeface="Cambria" panose="02040503050406030204" pitchFamily="18" charset="0"/>
                <a:ea typeface="Cambria" panose="02040503050406030204" pitchFamily="18" charset="0"/>
              </a:rPr>
              <a:t>Resolution: 0.14%</a:t>
            </a:r>
            <a:endParaRPr lang="en-US" dirty="0">
              <a:solidFill>
                <a:srgbClr val="FF59FF"/>
              </a:solidFill>
              <a:latin typeface="Cambria" panose="02040503050406030204" pitchFamily="18" charset="0"/>
              <a:ea typeface="Cambria" panose="02040503050406030204" pitchFamily="18" charset="0"/>
            </a:endParaRPr>
          </a:p>
        </p:txBody>
      </p:sp>
    </p:spTree>
    <p:extLst>
      <p:ext uri="{BB962C8B-B14F-4D97-AF65-F5344CB8AC3E}">
        <p14:creationId xmlns:p14="http://schemas.microsoft.com/office/powerpoint/2010/main" val="3429540441"/>
      </p:ext>
    </p:extLst>
  </p:cSld>
  <p:clrMapOvr>
    <a:masterClrMapping/>
  </p:clrMapOvr>
</p:sld>
</file>

<file path=ppt/slides/slide5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3821E29D-B295-4938-A0BE-108FD411662A}"/>
              </a:ext>
            </a:extLst>
          </p:cNvPr>
          <p:cNvPicPr>
            <a:picLocks noChangeAspect="1"/>
          </p:cNvPicPr>
          <p:nvPr/>
        </p:nvPicPr>
        <p:blipFill>
          <a:blip r:embed="rId3"/>
          <a:stretch>
            <a:fillRect/>
          </a:stretch>
        </p:blipFill>
        <p:spPr>
          <a:xfrm>
            <a:off x="0" y="579782"/>
            <a:ext cx="9144000" cy="5698435"/>
          </a:xfrm>
          <a:prstGeom prst="rect">
            <a:avLst/>
          </a:prstGeom>
        </p:spPr>
      </p:pic>
    </p:spTree>
    <p:extLst>
      <p:ext uri="{BB962C8B-B14F-4D97-AF65-F5344CB8AC3E}">
        <p14:creationId xmlns:p14="http://schemas.microsoft.com/office/powerpoint/2010/main" val="1535778318"/>
      </p:ext>
    </p:extLst>
  </p:cSld>
  <p:clrMapOvr>
    <a:masterClrMapping/>
  </p:clrMapOvr>
</p:sld>
</file>

<file path=ppt/slides/slide5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2271ACAD-E792-4C05-A5BA-A98444399E2F}"/>
              </a:ext>
            </a:extLst>
          </p:cNvPr>
          <p:cNvSpPr txBox="1"/>
          <p:nvPr/>
        </p:nvSpPr>
        <p:spPr>
          <a:xfrm>
            <a:off x="2088767" y="3075057"/>
            <a:ext cx="4966489" cy="707886"/>
          </a:xfrm>
          <a:prstGeom prst="rect">
            <a:avLst/>
          </a:prstGeom>
          <a:noFill/>
        </p:spPr>
        <p:txBody>
          <a:bodyPr wrap="none" rtlCol="0">
            <a:spAutoFit/>
          </a:bodyPr>
          <a:lstStyle/>
          <a:p>
            <a:pPr algn="ctr"/>
            <a:r>
              <a:rPr lang="en-US" sz="4000" b="1" dirty="0">
                <a:solidFill>
                  <a:srgbClr val="0000CC"/>
                </a:solidFill>
              </a:rPr>
              <a:t>E24JOE 2</a:t>
            </a:r>
            <a:r>
              <a:rPr lang="en-US" altLang="zh-CN" sz="4000" b="1" dirty="0">
                <a:solidFill>
                  <a:srgbClr val="0000CC"/>
                </a:solidFill>
              </a:rPr>
              <a:t>α</a:t>
            </a:r>
            <a:r>
              <a:rPr lang="en-US" sz="4000" b="1" dirty="0">
                <a:solidFill>
                  <a:srgbClr val="0000CC"/>
                </a:solidFill>
              </a:rPr>
              <a:t> Experiment</a:t>
            </a:r>
          </a:p>
        </p:txBody>
      </p:sp>
    </p:spTree>
    <p:extLst>
      <p:ext uri="{BB962C8B-B14F-4D97-AF65-F5344CB8AC3E}">
        <p14:creationId xmlns:p14="http://schemas.microsoft.com/office/powerpoint/2010/main" val="2418492716"/>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图片 1"/>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3105150" y="1"/>
            <a:ext cx="6038850" cy="5848350"/>
          </a:xfrm>
          <a:prstGeom prst="rect">
            <a:avLst/>
          </a:prstGeom>
        </p:spPr>
      </p:pic>
      <p:pic>
        <p:nvPicPr>
          <p:cNvPr id="2050" name="Picture 2" descr="http://hyperphysics.phy-astr.gsu.edu/hbase/quantum/imgqua/xterm.gif"/>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 y="1"/>
            <a:ext cx="3399104" cy="3441700"/>
          </a:xfrm>
          <a:prstGeom prst="rect">
            <a:avLst/>
          </a:prstGeom>
          <a:noFill/>
          <a:extLst>
            <a:ext uri="{909E8E84-426E-40DD-AFC4-6F175D3DCCD1}">
              <a14:hiddenFill xmlns:a14="http://schemas.microsoft.com/office/drawing/2010/main">
                <a:solidFill>
                  <a:srgbClr val="FFFFFF"/>
                </a:solidFill>
              </a14:hiddenFill>
            </a:ext>
          </a:extLst>
        </p:spPr>
      </p:pic>
      <p:pic>
        <p:nvPicPr>
          <p:cNvPr id="3" name="Picture 2" descr="http://hyperphysics.phy-astr.gsu.edu/hbase/quantum/imgqua/xraych.gif"/>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0" y="3143249"/>
            <a:ext cx="3333750" cy="3714751"/>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264725468"/>
      </p:ext>
    </p:extLst>
  </p:cSld>
  <p:clrMapOvr>
    <a:masterClrMapping/>
  </p:clrMapOvr>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图片 1"/>
          <p:cNvPicPr>
            <a:picLocks noChangeAspect="1"/>
          </p:cNvPicPr>
          <p:nvPr/>
        </p:nvPicPr>
        <p:blipFill>
          <a:blip r:embed="rId3" cstate="print">
            <a:extLst>
              <a:ext uri="{28A0092B-C50C-407E-A947-70E740481C1C}">
                <a14:useLocalDpi xmlns:a14="http://schemas.microsoft.com/office/drawing/2010/main"/>
              </a:ext>
            </a:extLst>
          </a:blip>
          <a:stretch>
            <a:fillRect/>
          </a:stretch>
        </p:blipFill>
        <p:spPr>
          <a:xfrm>
            <a:off x="12852" y="1336348"/>
            <a:ext cx="9144000" cy="5489471"/>
          </a:xfrm>
          <a:prstGeom prst="rect">
            <a:avLst/>
          </a:prstGeom>
        </p:spPr>
      </p:pic>
      <p:sp>
        <p:nvSpPr>
          <p:cNvPr id="7" name="下箭头 6"/>
          <p:cNvSpPr/>
          <p:nvPr/>
        </p:nvSpPr>
        <p:spPr>
          <a:xfrm>
            <a:off x="1585560" y="6036472"/>
            <a:ext cx="216000" cy="360000"/>
          </a:xfrm>
          <a:prstGeom prst="downArrow">
            <a:avLst/>
          </a:prstGeom>
          <a:solidFill>
            <a:srgbClr val="FF0000">
              <a:alpha val="30196"/>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 name="下箭头 7"/>
          <p:cNvSpPr/>
          <p:nvPr/>
        </p:nvSpPr>
        <p:spPr>
          <a:xfrm rot="18900000">
            <a:off x="1403453" y="5694165"/>
            <a:ext cx="216000" cy="360000"/>
          </a:xfrm>
          <a:prstGeom prst="downArrow">
            <a:avLst/>
          </a:prstGeom>
          <a:solidFill>
            <a:srgbClr val="00FF00">
              <a:alpha val="30196"/>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92D050"/>
              </a:solidFill>
            </a:endParaRPr>
          </a:p>
        </p:txBody>
      </p:sp>
      <p:sp>
        <p:nvSpPr>
          <p:cNvPr id="11" name="下箭头 10"/>
          <p:cNvSpPr/>
          <p:nvPr/>
        </p:nvSpPr>
        <p:spPr>
          <a:xfrm>
            <a:off x="2190678" y="5727337"/>
            <a:ext cx="216000" cy="360000"/>
          </a:xfrm>
          <a:prstGeom prst="downArrow">
            <a:avLst/>
          </a:prstGeom>
          <a:solidFill>
            <a:srgbClr val="FF0000">
              <a:alpha val="30196"/>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 name="下箭头 11"/>
          <p:cNvSpPr/>
          <p:nvPr/>
        </p:nvSpPr>
        <p:spPr>
          <a:xfrm rot="18900000">
            <a:off x="2008571" y="5385030"/>
            <a:ext cx="216000" cy="360000"/>
          </a:xfrm>
          <a:prstGeom prst="downArrow">
            <a:avLst/>
          </a:prstGeom>
          <a:solidFill>
            <a:srgbClr val="00FF00">
              <a:alpha val="30196"/>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92D050"/>
              </a:solidFill>
            </a:endParaRPr>
          </a:p>
        </p:txBody>
      </p:sp>
      <p:sp>
        <p:nvSpPr>
          <p:cNvPr id="14" name="矩形 13"/>
          <p:cNvSpPr/>
          <p:nvPr/>
        </p:nvSpPr>
        <p:spPr>
          <a:xfrm>
            <a:off x="12852" y="0"/>
            <a:ext cx="2315057" cy="3416320"/>
          </a:xfrm>
          <a:prstGeom prst="rect">
            <a:avLst/>
          </a:prstGeom>
        </p:spPr>
        <p:txBody>
          <a:bodyPr wrap="none">
            <a:spAutoFit/>
          </a:bodyPr>
          <a:lstStyle/>
          <a:p>
            <a:r>
              <a:rPr lang="en-US" altLang="zh-CN" baseline="30000" dirty="0">
                <a:solidFill>
                  <a:srgbClr val="0000FF"/>
                </a:solidFill>
                <a:latin typeface="Times New Roman" panose="02020603050405020304" pitchFamily="18" charset="0"/>
                <a:cs typeface="Times New Roman" panose="02020603050405020304" pitchFamily="18" charset="0"/>
              </a:rPr>
              <a:t>45</a:t>
            </a:r>
            <a:r>
              <a:rPr lang="en-US" altLang="zh-CN" dirty="0">
                <a:solidFill>
                  <a:srgbClr val="0000FF"/>
                </a:solidFill>
                <a:latin typeface="Times New Roman" panose="02020603050405020304" pitchFamily="18" charset="0"/>
                <a:cs typeface="Times New Roman" panose="02020603050405020304" pitchFamily="18" charset="0"/>
              </a:rPr>
              <a:t>V(</a:t>
            </a:r>
            <a:r>
              <a:rPr lang="en-US" altLang="zh-CN" i="1" dirty="0" err="1">
                <a:solidFill>
                  <a:srgbClr val="0000FF"/>
                </a:solidFill>
                <a:latin typeface="Times New Roman" panose="02020603050405020304" pitchFamily="18" charset="0"/>
                <a:cs typeface="Times New Roman" panose="02020603050405020304" pitchFamily="18" charset="0"/>
              </a:rPr>
              <a:t>p</a:t>
            </a:r>
            <a:r>
              <a:rPr lang="en-US" altLang="zh-CN" dirty="0" err="1">
                <a:solidFill>
                  <a:srgbClr val="0000FF"/>
                </a:solidFill>
                <a:latin typeface="Times New Roman" panose="02020603050405020304" pitchFamily="18" charset="0"/>
                <a:cs typeface="Times New Roman" panose="02020603050405020304" pitchFamily="18" charset="0"/>
              </a:rPr>
              <a:t>,</a:t>
            </a:r>
            <a:r>
              <a:rPr lang="en-US" altLang="zh-CN" i="1" dirty="0" err="1">
                <a:solidFill>
                  <a:srgbClr val="0000FF"/>
                </a:solidFill>
                <a:latin typeface="Times New Roman" panose="02020603050405020304" pitchFamily="18" charset="0"/>
                <a:cs typeface="Times New Roman" panose="02020603050405020304" pitchFamily="18" charset="0"/>
              </a:rPr>
              <a:t>γ</a:t>
            </a:r>
            <a:r>
              <a:rPr lang="en-US" altLang="zh-CN" dirty="0">
                <a:solidFill>
                  <a:srgbClr val="0000FF"/>
                </a:solidFill>
                <a:latin typeface="Times New Roman" panose="02020603050405020304" pitchFamily="18" charset="0"/>
                <a:cs typeface="Times New Roman" panose="02020603050405020304" pitchFamily="18" charset="0"/>
              </a:rPr>
              <a:t>)</a:t>
            </a:r>
            <a:r>
              <a:rPr lang="en-US" altLang="zh-CN" baseline="30000" dirty="0">
                <a:solidFill>
                  <a:srgbClr val="0000FF"/>
                </a:solidFill>
                <a:latin typeface="Times New Roman" panose="02020603050405020304" pitchFamily="18" charset="0"/>
                <a:cs typeface="Times New Roman" panose="02020603050405020304" pitchFamily="18" charset="0"/>
              </a:rPr>
              <a:t>46</a:t>
            </a:r>
            <a:r>
              <a:rPr lang="en-US" altLang="zh-CN" dirty="0">
                <a:solidFill>
                  <a:srgbClr val="0000FF"/>
                </a:solidFill>
                <a:latin typeface="Times New Roman" panose="02020603050405020304" pitchFamily="18" charset="0"/>
                <a:cs typeface="Times New Roman" panose="02020603050405020304" pitchFamily="18" charset="0"/>
              </a:rPr>
              <a:t>Cr</a:t>
            </a:r>
            <a:endParaRPr lang="zh-CN" altLang="zh-CN" dirty="0">
              <a:solidFill>
                <a:srgbClr val="0000FF"/>
              </a:solidFill>
              <a:latin typeface="Times New Roman" panose="02020603050405020304" pitchFamily="18" charset="0"/>
              <a:cs typeface="Times New Roman" panose="02020603050405020304" pitchFamily="18" charset="0"/>
            </a:endParaRPr>
          </a:p>
          <a:p>
            <a:r>
              <a:rPr lang="en-US" altLang="zh-CN" baseline="30000" dirty="0">
                <a:solidFill>
                  <a:srgbClr val="0000FF"/>
                </a:solidFill>
                <a:latin typeface="Times New Roman" panose="02020603050405020304" pitchFamily="18" charset="0"/>
                <a:cs typeface="Times New Roman" panose="02020603050405020304" pitchFamily="18" charset="0"/>
              </a:rPr>
              <a:t>48</a:t>
            </a:r>
            <a:r>
              <a:rPr lang="en-US" altLang="zh-CN" dirty="0">
                <a:solidFill>
                  <a:srgbClr val="0000FF"/>
                </a:solidFill>
                <a:latin typeface="Times New Roman" panose="02020603050405020304" pitchFamily="18" charset="0"/>
                <a:cs typeface="Times New Roman" panose="02020603050405020304" pitchFamily="18" charset="0"/>
              </a:rPr>
              <a:t>Cr(</a:t>
            </a:r>
            <a:r>
              <a:rPr lang="en-US" altLang="zh-CN" i="1" dirty="0" err="1">
                <a:solidFill>
                  <a:srgbClr val="0000FF"/>
                </a:solidFill>
                <a:latin typeface="Times New Roman" panose="02020603050405020304" pitchFamily="18" charset="0"/>
                <a:cs typeface="Times New Roman" panose="02020603050405020304" pitchFamily="18" charset="0"/>
              </a:rPr>
              <a:t>p</a:t>
            </a:r>
            <a:r>
              <a:rPr lang="en-US" altLang="zh-CN" dirty="0" err="1">
                <a:solidFill>
                  <a:srgbClr val="0000FF"/>
                </a:solidFill>
                <a:latin typeface="Times New Roman" panose="02020603050405020304" pitchFamily="18" charset="0"/>
                <a:cs typeface="Times New Roman" panose="02020603050405020304" pitchFamily="18" charset="0"/>
              </a:rPr>
              <a:t>,</a:t>
            </a:r>
            <a:r>
              <a:rPr lang="en-US" altLang="zh-CN" i="1" dirty="0" err="1">
                <a:solidFill>
                  <a:srgbClr val="0000FF"/>
                </a:solidFill>
                <a:latin typeface="Times New Roman" panose="02020603050405020304" pitchFamily="18" charset="0"/>
                <a:cs typeface="Times New Roman" panose="02020603050405020304" pitchFamily="18" charset="0"/>
              </a:rPr>
              <a:t>γ</a:t>
            </a:r>
            <a:r>
              <a:rPr lang="en-US" altLang="zh-CN" dirty="0">
                <a:solidFill>
                  <a:srgbClr val="0000FF"/>
                </a:solidFill>
                <a:latin typeface="Times New Roman" panose="02020603050405020304" pitchFamily="18" charset="0"/>
                <a:cs typeface="Times New Roman" panose="02020603050405020304" pitchFamily="18" charset="0"/>
              </a:rPr>
              <a:t>)</a:t>
            </a:r>
            <a:r>
              <a:rPr lang="en-US" altLang="zh-CN" baseline="30000" dirty="0">
                <a:solidFill>
                  <a:srgbClr val="0000FF"/>
                </a:solidFill>
                <a:latin typeface="Times New Roman" panose="02020603050405020304" pitchFamily="18" charset="0"/>
                <a:cs typeface="Times New Roman" panose="02020603050405020304" pitchFamily="18" charset="0"/>
              </a:rPr>
              <a:t>49</a:t>
            </a:r>
            <a:r>
              <a:rPr lang="en-US" altLang="zh-CN" dirty="0">
                <a:solidFill>
                  <a:srgbClr val="0000FF"/>
                </a:solidFill>
                <a:latin typeface="Times New Roman" panose="02020603050405020304" pitchFamily="18" charset="0"/>
                <a:cs typeface="Times New Roman" panose="02020603050405020304" pitchFamily="18" charset="0"/>
              </a:rPr>
              <a:t>Mn</a:t>
            </a:r>
            <a:endParaRPr lang="zh-CN" altLang="zh-CN" dirty="0">
              <a:solidFill>
                <a:srgbClr val="0000FF"/>
              </a:solidFill>
              <a:latin typeface="Times New Roman" panose="02020603050405020304" pitchFamily="18" charset="0"/>
              <a:cs typeface="Times New Roman" panose="02020603050405020304" pitchFamily="18" charset="0"/>
            </a:endParaRPr>
          </a:p>
          <a:p>
            <a:r>
              <a:rPr lang="en-US" altLang="zh-CN" baseline="30000" dirty="0">
                <a:solidFill>
                  <a:srgbClr val="0000FF"/>
                </a:solidFill>
                <a:latin typeface="Times New Roman" panose="02020603050405020304" pitchFamily="18" charset="0"/>
                <a:cs typeface="Times New Roman" panose="02020603050405020304" pitchFamily="18" charset="0"/>
              </a:rPr>
              <a:t>51</a:t>
            </a:r>
            <a:r>
              <a:rPr lang="en-US" altLang="zh-CN" dirty="0">
                <a:solidFill>
                  <a:srgbClr val="0000FF"/>
                </a:solidFill>
                <a:latin typeface="Times New Roman" panose="02020603050405020304" pitchFamily="18" charset="0"/>
                <a:cs typeface="Times New Roman" panose="02020603050405020304" pitchFamily="18" charset="0"/>
              </a:rPr>
              <a:t>Mn(</a:t>
            </a:r>
            <a:r>
              <a:rPr lang="en-US" altLang="zh-CN" i="1" dirty="0" err="1">
                <a:solidFill>
                  <a:srgbClr val="0000FF"/>
                </a:solidFill>
                <a:latin typeface="Times New Roman" panose="02020603050405020304" pitchFamily="18" charset="0"/>
                <a:cs typeface="Times New Roman" panose="02020603050405020304" pitchFamily="18" charset="0"/>
              </a:rPr>
              <a:t>p</a:t>
            </a:r>
            <a:r>
              <a:rPr lang="en-US" altLang="zh-CN" dirty="0" err="1">
                <a:solidFill>
                  <a:srgbClr val="0000FF"/>
                </a:solidFill>
                <a:latin typeface="Times New Roman" panose="02020603050405020304" pitchFamily="18" charset="0"/>
                <a:cs typeface="Times New Roman" panose="02020603050405020304" pitchFamily="18" charset="0"/>
              </a:rPr>
              <a:t>,</a:t>
            </a:r>
            <a:r>
              <a:rPr lang="en-US" altLang="zh-CN" i="1" dirty="0" err="1">
                <a:solidFill>
                  <a:srgbClr val="0000FF"/>
                </a:solidFill>
                <a:latin typeface="Times New Roman" panose="02020603050405020304" pitchFamily="18" charset="0"/>
                <a:cs typeface="Times New Roman" panose="02020603050405020304" pitchFamily="18" charset="0"/>
              </a:rPr>
              <a:t>γ</a:t>
            </a:r>
            <a:r>
              <a:rPr lang="en-US" altLang="zh-CN" dirty="0">
                <a:solidFill>
                  <a:srgbClr val="0000FF"/>
                </a:solidFill>
                <a:latin typeface="Times New Roman" panose="02020603050405020304" pitchFamily="18" charset="0"/>
                <a:cs typeface="Times New Roman" panose="02020603050405020304" pitchFamily="18" charset="0"/>
              </a:rPr>
              <a:t>)</a:t>
            </a:r>
            <a:r>
              <a:rPr lang="en-US" altLang="zh-CN" baseline="30000" dirty="0">
                <a:solidFill>
                  <a:srgbClr val="0000FF"/>
                </a:solidFill>
                <a:latin typeface="Times New Roman" panose="02020603050405020304" pitchFamily="18" charset="0"/>
                <a:cs typeface="Times New Roman" panose="02020603050405020304" pitchFamily="18" charset="0"/>
              </a:rPr>
              <a:t>52</a:t>
            </a:r>
            <a:r>
              <a:rPr lang="en-US" altLang="zh-CN" dirty="0">
                <a:solidFill>
                  <a:srgbClr val="0000FF"/>
                </a:solidFill>
                <a:latin typeface="Times New Roman" panose="02020603050405020304" pitchFamily="18" charset="0"/>
                <a:cs typeface="Times New Roman" panose="02020603050405020304" pitchFamily="18" charset="0"/>
              </a:rPr>
              <a:t>Fe</a:t>
            </a:r>
            <a:br>
              <a:rPr lang="en-US" altLang="zh-CN" dirty="0">
                <a:solidFill>
                  <a:srgbClr val="0000FF"/>
                </a:solidFill>
                <a:latin typeface="Times New Roman" panose="02020603050405020304" pitchFamily="18" charset="0"/>
                <a:cs typeface="Times New Roman" panose="02020603050405020304" pitchFamily="18" charset="0"/>
              </a:rPr>
            </a:br>
            <a:r>
              <a:rPr lang="en-US" altLang="zh-CN" baseline="30000" dirty="0">
                <a:solidFill>
                  <a:srgbClr val="0000FF"/>
                </a:solidFill>
                <a:latin typeface="Times New Roman" panose="02020603050405020304" pitchFamily="18" charset="0"/>
                <a:cs typeface="Times New Roman" panose="02020603050405020304" pitchFamily="18" charset="0"/>
              </a:rPr>
              <a:t>52</a:t>
            </a:r>
            <a:r>
              <a:rPr lang="en-US" altLang="zh-CN" dirty="0">
                <a:solidFill>
                  <a:srgbClr val="0000FF"/>
                </a:solidFill>
                <a:latin typeface="Times New Roman" panose="02020603050405020304" pitchFamily="18" charset="0"/>
                <a:cs typeface="Times New Roman" panose="02020603050405020304" pitchFamily="18" charset="0"/>
              </a:rPr>
              <a:t>Fe(</a:t>
            </a:r>
            <a:r>
              <a:rPr lang="en-US" altLang="zh-CN" i="1" dirty="0" err="1">
                <a:solidFill>
                  <a:srgbClr val="0000FF"/>
                </a:solidFill>
                <a:latin typeface="Times New Roman" panose="02020603050405020304" pitchFamily="18" charset="0"/>
                <a:cs typeface="Times New Roman" panose="02020603050405020304" pitchFamily="18" charset="0"/>
              </a:rPr>
              <a:t>p</a:t>
            </a:r>
            <a:r>
              <a:rPr lang="en-US" altLang="zh-CN" dirty="0" err="1">
                <a:solidFill>
                  <a:srgbClr val="0000FF"/>
                </a:solidFill>
                <a:latin typeface="Times New Roman" panose="02020603050405020304" pitchFamily="18" charset="0"/>
                <a:cs typeface="Times New Roman" panose="02020603050405020304" pitchFamily="18" charset="0"/>
              </a:rPr>
              <a:t>,</a:t>
            </a:r>
            <a:r>
              <a:rPr lang="en-US" altLang="zh-CN" i="1" dirty="0" err="1">
                <a:solidFill>
                  <a:srgbClr val="0000FF"/>
                </a:solidFill>
                <a:latin typeface="Times New Roman" panose="02020603050405020304" pitchFamily="18" charset="0"/>
                <a:cs typeface="Times New Roman" panose="02020603050405020304" pitchFamily="18" charset="0"/>
              </a:rPr>
              <a:t>γ</a:t>
            </a:r>
            <a:r>
              <a:rPr lang="en-US" altLang="zh-CN" dirty="0">
                <a:solidFill>
                  <a:srgbClr val="0000FF"/>
                </a:solidFill>
                <a:latin typeface="Times New Roman" panose="02020603050405020304" pitchFamily="18" charset="0"/>
                <a:cs typeface="Times New Roman" panose="02020603050405020304" pitchFamily="18" charset="0"/>
              </a:rPr>
              <a:t>)</a:t>
            </a:r>
            <a:r>
              <a:rPr lang="en-US" altLang="zh-CN" baseline="30000" dirty="0">
                <a:solidFill>
                  <a:srgbClr val="0000FF"/>
                </a:solidFill>
                <a:latin typeface="Times New Roman" panose="02020603050405020304" pitchFamily="18" charset="0"/>
                <a:cs typeface="Times New Roman" panose="02020603050405020304" pitchFamily="18" charset="0"/>
              </a:rPr>
              <a:t>53</a:t>
            </a:r>
            <a:r>
              <a:rPr lang="en-US" altLang="zh-CN" dirty="0">
                <a:solidFill>
                  <a:srgbClr val="0000FF"/>
                </a:solidFill>
                <a:latin typeface="Times New Roman" panose="02020603050405020304" pitchFamily="18" charset="0"/>
                <a:cs typeface="Times New Roman" panose="02020603050405020304" pitchFamily="18" charset="0"/>
              </a:rPr>
              <a:t>Co</a:t>
            </a:r>
            <a:br>
              <a:rPr lang="en-US" altLang="zh-CN" dirty="0">
                <a:solidFill>
                  <a:srgbClr val="0000FF"/>
                </a:solidFill>
                <a:latin typeface="Times New Roman" panose="02020603050405020304" pitchFamily="18" charset="0"/>
                <a:cs typeface="Times New Roman" panose="02020603050405020304" pitchFamily="18" charset="0"/>
              </a:rPr>
            </a:br>
            <a:r>
              <a:rPr lang="en-US" altLang="zh-CN" baseline="30000" dirty="0">
                <a:solidFill>
                  <a:srgbClr val="0000FF"/>
                </a:solidFill>
                <a:latin typeface="Times New Roman" panose="02020603050405020304" pitchFamily="18" charset="0"/>
                <a:cs typeface="Times New Roman" panose="02020603050405020304" pitchFamily="18" charset="0"/>
              </a:rPr>
              <a:t>53</a:t>
            </a:r>
            <a:r>
              <a:rPr lang="en-US" altLang="zh-CN" dirty="0">
                <a:solidFill>
                  <a:srgbClr val="0000FF"/>
                </a:solidFill>
                <a:latin typeface="Times New Roman" panose="02020603050405020304" pitchFamily="18" charset="0"/>
                <a:cs typeface="Times New Roman" panose="02020603050405020304" pitchFamily="18" charset="0"/>
              </a:rPr>
              <a:t>Fe(</a:t>
            </a:r>
            <a:r>
              <a:rPr lang="en-US" altLang="zh-CN" i="1" dirty="0" err="1">
                <a:solidFill>
                  <a:srgbClr val="0000FF"/>
                </a:solidFill>
                <a:latin typeface="Times New Roman" panose="02020603050405020304" pitchFamily="18" charset="0"/>
                <a:cs typeface="Times New Roman" panose="02020603050405020304" pitchFamily="18" charset="0"/>
              </a:rPr>
              <a:t>p</a:t>
            </a:r>
            <a:r>
              <a:rPr lang="en-US" altLang="zh-CN" dirty="0" err="1">
                <a:solidFill>
                  <a:srgbClr val="0000FF"/>
                </a:solidFill>
                <a:latin typeface="Times New Roman" panose="02020603050405020304" pitchFamily="18" charset="0"/>
                <a:cs typeface="Times New Roman" panose="02020603050405020304" pitchFamily="18" charset="0"/>
              </a:rPr>
              <a:t>,</a:t>
            </a:r>
            <a:r>
              <a:rPr lang="en-US" altLang="zh-CN" i="1" dirty="0" err="1">
                <a:solidFill>
                  <a:srgbClr val="0000FF"/>
                </a:solidFill>
                <a:latin typeface="Times New Roman" panose="02020603050405020304" pitchFamily="18" charset="0"/>
                <a:cs typeface="Times New Roman" panose="02020603050405020304" pitchFamily="18" charset="0"/>
              </a:rPr>
              <a:t>γ</a:t>
            </a:r>
            <a:r>
              <a:rPr lang="en-US" altLang="zh-CN" dirty="0">
                <a:solidFill>
                  <a:srgbClr val="0000FF"/>
                </a:solidFill>
                <a:latin typeface="Times New Roman" panose="02020603050405020304" pitchFamily="18" charset="0"/>
                <a:cs typeface="Times New Roman" panose="02020603050405020304" pitchFamily="18" charset="0"/>
              </a:rPr>
              <a:t>)</a:t>
            </a:r>
            <a:r>
              <a:rPr lang="en-US" altLang="zh-CN" baseline="30000" dirty="0">
                <a:solidFill>
                  <a:srgbClr val="0000FF"/>
                </a:solidFill>
                <a:latin typeface="Times New Roman" panose="02020603050405020304" pitchFamily="18" charset="0"/>
                <a:cs typeface="Times New Roman" panose="02020603050405020304" pitchFamily="18" charset="0"/>
              </a:rPr>
              <a:t>54</a:t>
            </a:r>
            <a:r>
              <a:rPr lang="en-US" altLang="zh-CN" dirty="0">
                <a:solidFill>
                  <a:srgbClr val="0000FF"/>
                </a:solidFill>
                <a:latin typeface="Times New Roman" panose="02020603050405020304" pitchFamily="18" charset="0"/>
                <a:cs typeface="Times New Roman" panose="02020603050405020304" pitchFamily="18" charset="0"/>
              </a:rPr>
              <a:t>Co</a:t>
            </a:r>
            <a:br>
              <a:rPr lang="en-US" altLang="zh-CN" dirty="0">
                <a:solidFill>
                  <a:srgbClr val="0000FF"/>
                </a:solidFill>
                <a:latin typeface="Times New Roman" panose="02020603050405020304" pitchFamily="18" charset="0"/>
                <a:cs typeface="Times New Roman" panose="02020603050405020304" pitchFamily="18" charset="0"/>
              </a:rPr>
            </a:br>
            <a:r>
              <a:rPr lang="en-US" altLang="zh-CN" baseline="30000" dirty="0">
                <a:solidFill>
                  <a:srgbClr val="0000FF"/>
                </a:solidFill>
                <a:latin typeface="Times New Roman" panose="02020603050405020304" pitchFamily="18" charset="0"/>
                <a:cs typeface="Times New Roman" panose="02020603050405020304" pitchFamily="18" charset="0"/>
              </a:rPr>
              <a:t>59</a:t>
            </a:r>
            <a:r>
              <a:rPr lang="en-US" altLang="zh-CN" dirty="0">
                <a:solidFill>
                  <a:srgbClr val="0000FF"/>
                </a:solidFill>
                <a:latin typeface="Times New Roman" panose="02020603050405020304" pitchFamily="18" charset="0"/>
                <a:cs typeface="Times New Roman" panose="02020603050405020304" pitchFamily="18" charset="0"/>
              </a:rPr>
              <a:t>Cu(</a:t>
            </a:r>
            <a:r>
              <a:rPr lang="en-US" altLang="zh-CN" i="1" dirty="0" err="1">
                <a:solidFill>
                  <a:srgbClr val="0000FF"/>
                </a:solidFill>
                <a:latin typeface="Times New Roman" panose="02020603050405020304" pitchFamily="18" charset="0"/>
                <a:cs typeface="Times New Roman" panose="02020603050405020304" pitchFamily="18" charset="0"/>
              </a:rPr>
              <a:t>p</a:t>
            </a:r>
            <a:r>
              <a:rPr lang="en-US" altLang="zh-CN" dirty="0" err="1">
                <a:solidFill>
                  <a:srgbClr val="0000FF"/>
                </a:solidFill>
                <a:latin typeface="Times New Roman" panose="02020603050405020304" pitchFamily="18" charset="0"/>
                <a:cs typeface="Times New Roman" panose="02020603050405020304" pitchFamily="18" charset="0"/>
              </a:rPr>
              <a:t>,</a:t>
            </a:r>
            <a:r>
              <a:rPr lang="en-US" altLang="zh-CN" i="1" dirty="0" err="1">
                <a:solidFill>
                  <a:srgbClr val="0000FF"/>
                </a:solidFill>
                <a:latin typeface="Times New Roman" panose="02020603050405020304" pitchFamily="18" charset="0"/>
                <a:cs typeface="Times New Roman" panose="02020603050405020304" pitchFamily="18" charset="0"/>
              </a:rPr>
              <a:t>γ</a:t>
            </a:r>
            <a:r>
              <a:rPr lang="en-US" altLang="zh-CN" dirty="0">
                <a:solidFill>
                  <a:srgbClr val="0000FF"/>
                </a:solidFill>
                <a:latin typeface="Times New Roman" panose="02020603050405020304" pitchFamily="18" charset="0"/>
                <a:cs typeface="Times New Roman" panose="02020603050405020304" pitchFamily="18" charset="0"/>
              </a:rPr>
              <a:t>)</a:t>
            </a:r>
            <a:r>
              <a:rPr lang="en-US" altLang="zh-CN" baseline="30000" dirty="0">
                <a:solidFill>
                  <a:srgbClr val="0000FF"/>
                </a:solidFill>
                <a:latin typeface="Times New Roman" panose="02020603050405020304" pitchFamily="18" charset="0"/>
                <a:cs typeface="Times New Roman" panose="02020603050405020304" pitchFamily="18" charset="0"/>
              </a:rPr>
              <a:t>60</a:t>
            </a:r>
            <a:r>
              <a:rPr lang="en-US" altLang="zh-CN" dirty="0">
                <a:solidFill>
                  <a:srgbClr val="0000FF"/>
                </a:solidFill>
                <a:latin typeface="Times New Roman" panose="02020603050405020304" pitchFamily="18" charset="0"/>
                <a:cs typeface="Times New Roman" panose="02020603050405020304" pitchFamily="18" charset="0"/>
              </a:rPr>
              <a:t>Zn</a:t>
            </a:r>
            <a:br>
              <a:rPr lang="en-US" altLang="zh-CN" dirty="0">
                <a:solidFill>
                  <a:srgbClr val="0000FF"/>
                </a:solidFill>
                <a:latin typeface="Times New Roman" panose="02020603050405020304" pitchFamily="18" charset="0"/>
                <a:cs typeface="Times New Roman" panose="02020603050405020304" pitchFamily="18" charset="0"/>
              </a:rPr>
            </a:br>
            <a:r>
              <a:rPr lang="en-US" altLang="zh-CN" baseline="30000" dirty="0">
                <a:solidFill>
                  <a:srgbClr val="0000FF"/>
                </a:solidFill>
                <a:latin typeface="Times New Roman" panose="02020603050405020304" pitchFamily="18" charset="0"/>
                <a:cs typeface="Times New Roman" panose="02020603050405020304" pitchFamily="18" charset="0"/>
              </a:rPr>
              <a:t>61</a:t>
            </a:r>
            <a:r>
              <a:rPr lang="en-US" altLang="zh-CN" dirty="0">
                <a:solidFill>
                  <a:srgbClr val="0000FF"/>
                </a:solidFill>
                <a:latin typeface="Times New Roman" panose="02020603050405020304" pitchFamily="18" charset="0"/>
                <a:cs typeface="Times New Roman" panose="02020603050405020304" pitchFamily="18" charset="0"/>
              </a:rPr>
              <a:t>Ga(</a:t>
            </a:r>
            <a:r>
              <a:rPr lang="en-US" altLang="zh-CN" i="1" dirty="0" err="1">
                <a:solidFill>
                  <a:srgbClr val="0000FF"/>
                </a:solidFill>
                <a:latin typeface="Times New Roman" panose="02020603050405020304" pitchFamily="18" charset="0"/>
                <a:cs typeface="Times New Roman" panose="02020603050405020304" pitchFamily="18" charset="0"/>
              </a:rPr>
              <a:t>p</a:t>
            </a:r>
            <a:r>
              <a:rPr lang="en-US" altLang="zh-CN" dirty="0" err="1">
                <a:solidFill>
                  <a:srgbClr val="0000FF"/>
                </a:solidFill>
                <a:latin typeface="Times New Roman" panose="02020603050405020304" pitchFamily="18" charset="0"/>
                <a:cs typeface="Times New Roman" panose="02020603050405020304" pitchFamily="18" charset="0"/>
              </a:rPr>
              <a:t>,</a:t>
            </a:r>
            <a:r>
              <a:rPr lang="en-US" altLang="zh-CN" i="1" dirty="0" err="1">
                <a:solidFill>
                  <a:srgbClr val="0000FF"/>
                </a:solidFill>
                <a:latin typeface="Times New Roman" panose="02020603050405020304" pitchFamily="18" charset="0"/>
                <a:cs typeface="Times New Roman" panose="02020603050405020304" pitchFamily="18" charset="0"/>
              </a:rPr>
              <a:t>γ</a:t>
            </a:r>
            <a:r>
              <a:rPr lang="en-US" altLang="zh-CN" dirty="0">
                <a:solidFill>
                  <a:srgbClr val="0000FF"/>
                </a:solidFill>
                <a:latin typeface="Times New Roman" panose="02020603050405020304" pitchFamily="18" charset="0"/>
                <a:cs typeface="Times New Roman" panose="02020603050405020304" pitchFamily="18" charset="0"/>
              </a:rPr>
              <a:t>)</a:t>
            </a:r>
            <a:r>
              <a:rPr lang="en-US" altLang="zh-CN" baseline="30000" dirty="0">
                <a:solidFill>
                  <a:srgbClr val="0000FF"/>
                </a:solidFill>
                <a:latin typeface="Times New Roman" panose="02020603050405020304" pitchFamily="18" charset="0"/>
                <a:cs typeface="Times New Roman" panose="02020603050405020304" pitchFamily="18" charset="0"/>
              </a:rPr>
              <a:t>62</a:t>
            </a:r>
            <a:r>
              <a:rPr lang="en-US" altLang="zh-CN" dirty="0">
                <a:solidFill>
                  <a:srgbClr val="0000FF"/>
                </a:solidFill>
                <a:latin typeface="Times New Roman" panose="02020603050405020304" pitchFamily="18" charset="0"/>
                <a:cs typeface="Times New Roman" panose="02020603050405020304" pitchFamily="18" charset="0"/>
              </a:rPr>
              <a:t>Ge unbound</a:t>
            </a:r>
            <a:br>
              <a:rPr lang="en-US" altLang="zh-CN" dirty="0">
                <a:solidFill>
                  <a:srgbClr val="0000FF"/>
                </a:solidFill>
                <a:latin typeface="Times New Roman" panose="02020603050405020304" pitchFamily="18" charset="0"/>
                <a:cs typeface="Times New Roman" panose="02020603050405020304" pitchFamily="18" charset="0"/>
              </a:rPr>
            </a:br>
            <a:r>
              <a:rPr lang="en-US" altLang="zh-CN" baseline="30000" dirty="0">
                <a:solidFill>
                  <a:srgbClr val="0000FF"/>
                </a:solidFill>
                <a:latin typeface="Times New Roman" panose="02020603050405020304" pitchFamily="18" charset="0"/>
                <a:cs typeface="Times New Roman" panose="02020603050405020304" pitchFamily="18" charset="0"/>
              </a:rPr>
              <a:t>65</a:t>
            </a:r>
            <a:r>
              <a:rPr lang="en-US" altLang="zh-CN" dirty="0">
                <a:solidFill>
                  <a:srgbClr val="0000FF"/>
                </a:solidFill>
                <a:latin typeface="Times New Roman" panose="02020603050405020304" pitchFamily="18" charset="0"/>
                <a:cs typeface="Times New Roman" panose="02020603050405020304" pitchFamily="18" charset="0"/>
              </a:rPr>
              <a:t>Ge(</a:t>
            </a:r>
            <a:r>
              <a:rPr lang="en-US" altLang="zh-CN" i="1" dirty="0" err="1">
                <a:solidFill>
                  <a:srgbClr val="0000FF"/>
                </a:solidFill>
                <a:latin typeface="Times New Roman" panose="02020603050405020304" pitchFamily="18" charset="0"/>
                <a:cs typeface="Times New Roman" panose="02020603050405020304" pitchFamily="18" charset="0"/>
              </a:rPr>
              <a:t>p</a:t>
            </a:r>
            <a:r>
              <a:rPr lang="en-US" altLang="zh-CN" dirty="0" err="1">
                <a:solidFill>
                  <a:srgbClr val="0000FF"/>
                </a:solidFill>
                <a:latin typeface="Times New Roman" panose="02020603050405020304" pitchFamily="18" charset="0"/>
                <a:cs typeface="Times New Roman" panose="02020603050405020304" pitchFamily="18" charset="0"/>
              </a:rPr>
              <a:t>,</a:t>
            </a:r>
            <a:r>
              <a:rPr lang="en-US" altLang="zh-CN" i="1" dirty="0" err="1">
                <a:solidFill>
                  <a:srgbClr val="0000FF"/>
                </a:solidFill>
                <a:latin typeface="Times New Roman" panose="02020603050405020304" pitchFamily="18" charset="0"/>
                <a:cs typeface="Times New Roman" panose="02020603050405020304" pitchFamily="18" charset="0"/>
              </a:rPr>
              <a:t>γ</a:t>
            </a:r>
            <a:r>
              <a:rPr lang="en-US" altLang="zh-CN" dirty="0">
                <a:solidFill>
                  <a:srgbClr val="0000FF"/>
                </a:solidFill>
                <a:latin typeface="Times New Roman" panose="02020603050405020304" pitchFamily="18" charset="0"/>
                <a:cs typeface="Times New Roman" panose="02020603050405020304" pitchFamily="18" charset="0"/>
              </a:rPr>
              <a:t>)</a:t>
            </a:r>
            <a:r>
              <a:rPr lang="en-US" altLang="zh-CN" baseline="30000" dirty="0">
                <a:solidFill>
                  <a:srgbClr val="0000FF"/>
                </a:solidFill>
                <a:latin typeface="Times New Roman" panose="02020603050405020304" pitchFamily="18" charset="0"/>
                <a:cs typeface="Times New Roman" panose="02020603050405020304" pitchFamily="18" charset="0"/>
              </a:rPr>
              <a:t>66</a:t>
            </a:r>
            <a:r>
              <a:rPr lang="en-US" altLang="zh-CN" dirty="0">
                <a:solidFill>
                  <a:srgbClr val="0000FF"/>
                </a:solidFill>
                <a:latin typeface="Times New Roman" panose="02020603050405020304" pitchFamily="18" charset="0"/>
                <a:cs typeface="Times New Roman" panose="02020603050405020304" pitchFamily="18" charset="0"/>
              </a:rPr>
              <a:t>As</a:t>
            </a:r>
            <a:br>
              <a:rPr lang="en-US" altLang="zh-CN" dirty="0">
                <a:solidFill>
                  <a:srgbClr val="0000FF"/>
                </a:solidFill>
                <a:latin typeface="Times New Roman" panose="02020603050405020304" pitchFamily="18" charset="0"/>
                <a:cs typeface="Times New Roman" panose="02020603050405020304" pitchFamily="18" charset="0"/>
              </a:rPr>
            </a:br>
            <a:r>
              <a:rPr lang="en-US" altLang="zh-CN" baseline="30000" dirty="0">
                <a:solidFill>
                  <a:srgbClr val="0000FF"/>
                </a:solidFill>
                <a:latin typeface="Times New Roman" panose="02020603050405020304" pitchFamily="18" charset="0"/>
                <a:cs typeface="Times New Roman" panose="02020603050405020304" pitchFamily="18" charset="0"/>
              </a:rPr>
              <a:t>66</a:t>
            </a:r>
            <a:r>
              <a:rPr lang="en-US" altLang="zh-CN" dirty="0">
                <a:solidFill>
                  <a:srgbClr val="0000FF"/>
                </a:solidFill>
                <a:latin typeface="Times New Roman" panose="02020603050405020304" pitchFamily="18" charset="0"/>
                <a:cs typeface="Times New Roman" panose="02020603050405020304" pitchFamily="18" charset="0"/>
              </a:rPr>
              <a:t>Ge(</a:t>
            </a:r>
            <a:r>
              <a:rPr lang="en-US" altLang="zh-CN" i="1" dirty="0" err="1">
                <a:solidFill>
                  <a:srgbClr val="0000FF"/>
                </a:solidFill>
                <a:latin typeface="Times New Roman" panose="02020603050405020304" pitchFamily="18" charset="0"/>
                <a:cs typeface="Times New Roman" panose="02020603050405020304" pitchFamily="18" charset="0"/>
              </a:rPr>
              <a:t>p</a:t>
            </a:r>
            <a:r>
              <a:rPr lang="en-US" altLang="zh-CN" dirty="0" err="1">
                <a:solidFill>
                  <a:srgbClr val="0000FF"/>
                </a:solidFill>
                <a:latin typeface="Times New Roman" panose="02020603050405020304" pitchFamily="18" charset="0"/>
                <a:cs typeface="Times New Roman" panose="02020603050405020304" pitchFamily="18" charset="0"/>
              </a:rPr>
              <a:t>,</a:t>
            </a:r>
            <a:r>
              <a:rPr lang="en-US" altLang="zh-CN" i="1" dirty="0" err="1">
                <a:solidFill>
                  <a:srgbClr val="0000FF"/>
                </a:solidFill>
                <a:latin typeface="Times New Roman" panose="02020603050405020304" pitchFamily="18" charset="0"/>
                <a:cs typeface="Times New Roman" panose="02020603050405020304" pitchFamily="18" charset="0"/>
              </a:rPr>
              <a:t>γ</a:t>
            </a:r>
            <a:r>
              <a:rPr lang="en-US" altLang="zh-CN" dirty="0">
                <a:solidFill>
                  <a:srgbClr val="0000FF"/>
                </a:solidFill>
                <a:latin typeface="Times New Roman" panose="02020603050405020304" pitchFamily="18" charset="0"/>
                <a:cs typeface="Times New Roman" panose="02020603050405020304" pitchFamily="18" charset="0"/>
              </a:rPr>
              <a:t>)</a:t>
            </a:r>
            <a:r>
              <a:rPr lang="en-US" altLang="zh-CN" baseline="30000" dirty="0">
                <a:solidFill>
                  <a:srgbClr val="0000FF"/>
                </a:solidFill>
                <a:latin typeface="Times New Roman" panose="02020603050405020304" pitchFamily="18" charset="0"/>
                <a:cs typeface="Times New Roman" panose="02020603050405020304" pitchFamily="18" charset="0"/>
              </a:rPr>
              <a:t>67</a:t>
            </a:r>
            <a:r>
              <a:rPr lang="en-US" altLang="zh-CN" dirty="0">
                <a:solidFill>
                  <a:srgbClr val="0000FF"/>
                </a:solidFill>
                <a:latin typeface="Times New Roman" panose="02020603050405020304" pitchFamily="18" charset="0"/>
                <a:cs typeface="Times New Roman" panose="02020603050405020304" pitchFamily="18" charset="0"/>
              </a:rPr>
              <a:t>As</a:t>
            </a:r>
            <a:br>
              <a:rPr lang="en-US" altLang="zh-CN" dirty="0">
                <a:solidFill>
                  <a:srgbClr val="0000FF"/>
                </a:solidFill>
                <a:latin typeface="Times New Roman" panose="02020603050405020304" pitchFamily="18" charset="0"/>
                <a:cs typeface="Times New Roman" panose="02020603050405020304" pitchFamily="18" charset="0"/>
              </a:rPr>
            </a:br>
            <a:r>
              <a:rPr lang="en-US" altLang="zh-CN" baseline="30000" dirty="0">
                <a:solidFill>
                  <a:srgbClr val="0000FF"/>
                </a:solidFill>
                <a:latin typeface="Times New Roman" panose="02020603050405020304" pitchFamily="18" charset="0"/>
                <a:cs typeface="Times New Roman" panose="02020603050405020304" pitchFamily="18" charset="0"/>
              </a:rPr>
              <a:t>67</a:t>
            </a:r>
            <a:r>
              <a:rPr lang="en-US" altLang="zh-CN" dirty="0">
                <a:solidFill>
                  <a:srgbClr val="0000FF"/>
                </a:solidFill>
                <a:latin typeface="Times New Roman" panose="02020603050405020304" pitchFamily="18" charset="0"/>
                <a:cs typeface="Times New Roman" panose="02020603050405020304" pitchFamily="18" charset="0"/>
              </a:rPr>
              <a:t>As(</a:t>
            </a:r>
            <a:r>
              <a:rPr lang="en-US" altLang="zh-CN" i="1" dirty="0" err="1">
                <a:solidFill>
                  <a:srgbClr val="0000FF"/>
                </a:solidFill>
                <a:latin typeface="Times New Roman" panose="02020603050405020304" pitchFamily="18" charset="0"/>
                <a:cs typeface="Times New Roman" panose="02020603050405020304" pitchFamily="18" charset="0"/>
              </a:rPr>
              <a:t>p</a:t>
            </a:r>
            <a:r>
              <a:rPr lang="en-US" altLang="zh-CN" dirty="0" err="1">
                <a:solidFill>
                  <a:srgbClr val="0000FF"/>
                </a:solidFill>
                <a:latin typeface="Times New Roman" panose="02020603050405020304" pitchFamily="18" charset="0"/>
                <a:cs typeface="Times New Roman" panose="02020603050405020304" pitchFamily="18" charset="0"/>
              </a:rPr>
              <a:t>,</a:t>
            </a:r>
            <a:r>
              <a:rPr lang="en-US" altLang="zh-CN" i="1" dirty="0" err="1">
                <a:solidFill>
                  <a:srgbClr val="0000FF"/>
                </a:solidFill>
                <a:latin typeface="Times New Roman" panose="02020603050405020304" pitchFamily="18" charset="0"/>
                <a:cs typeface="Times New Roman" panose="02020603050405020304" pitchFamily="18" charset="0"/>
              </a:rPr>
              <a:t>γ</a:t>
            </a:r>
            <a:r>
              <a:rPr lang="en-US" altLang="zh-CN" dirty="0">
                <a:solidFill>
                  <a:srgbClr val="0000FF"/>
                </a:solidFill>
                <a:latin typeface="Times New Roman" panose="02020603050405020304" pitchFamily="18" charset="0"/>
                <a:cs typeface="Times New Roman" panose="02020603050405020304" pitchFamily="18" charset="0"/>
              </a:rPr>
              <a:t>)</a:t>
            </a:r>
            <a:r>
              <a:rPr lang="en-US" altLang="zh-CN" baseline="30000" dirty="0">
                <a:solidFill>
                  <a:srgbClr val="0000FF"/>
                </a:solidFill>
                <a:latin typeface="Times New Roman" panose="02020603050405020304" pitchFamily="18" charset="0"/>
                <a:cs typeface="Times New Roman" panose="02020603050405020304" pitchFamily="18" charset="0"/>
              </a:rPr>
              <a:t>68</a:t>
            </a:r>
            <a:r>
              <a:rPr lang="en-US" altLang="zh-CN" dirty="0">
                <a:solidFill>
                  <a:srgbClr val="0000FF"/>
                </a:solidFill>
                <a:latin typeface="Times New Roman" panose="02020603050405020304" pitchFamily="18" charset="0"/>
                <a:cs typeface="Times New Roman" panose="02020603050405020304" pitchFamily="18" charset="0"/>
              </a:rPr>
              <a:t>Se unbound</a:t>
            </a:r>
            <a:br>
              <a:rPr lang="en-US" altLang="zh-CN" dirty="0">
                <a:solidFill>
                  <a:srgbClr val="0000FF"/>
                </a:solidFill>
                <a:latin typeface="Times New Roman" panose="02020603050405020304" pitchFamily="18" charset="0"/>
                <a:cs typeface="Times New Roman" panose="02020603050405020304" pitchFamily="18" charset="0"/>
              </a:rPr>
            </a:br>
            <a:r>
              <a:rPr lang="en-US" altLang="zh-CN" baseline="30000" dirty="0">
                <a:solidFill>
                  <a:srgbClr val="0000FF"/>
                </a:solidFill>
                <a:latin typeface="Times New Roman" panose="02020603050405020304" pitchFamily="18" charset="0"/>
                <a:cs typeface="Times New Roman" panose="02020603050405020304" pitchFamily="18" charset="0"/>
              </a:rPr>
              <a:t>71</a:t>
            </a:r>
            <a:r>
              <a:rPr lang="en-US" altLang="zh-CN" dirty="0">
                <a:solidFill>
                  <a:srgbClr val="0000FF"/>
                </a:solidFill>
                <a:latin typeface="Times New Roman" panose="02020603050405020304" pitchFamily="18" charset="0"/>
                <a:cs typeface="Times New Roman" panose="02020603050405020304" pitchFamily="18" charset="0"/>
              </a:rPr>
              <a:t>Br(</a:t>
            </a:r>
            <a:r>
              <a:rPr lang="en-US" altLang="zh-CN" i="1" dirty="0" err="1">
                <a:solidFill>
                  <a:srgbClr val="0000FF"/>
                </a:solidFill>
                <a:latin typeface="Times New Roman" panose="02020603050405020304" pitchFamily="18" charset="0"/>
                <a:cs typeface="Times New Roman" panose="02020603050405020304" pitchFamily="18" charset="0"/>
              </a:rPr>
              <a:t>p</a:t>
            </a:r>
            <a:r>
              <a:rPr lang="en-US" altLang="zh-CN" dirty="0" err="1">
                <a:solidFill>
                  <a:srgbClr val="0000FF"/>
                </a:solidFill>
                <a:latin typeface="Times New Roman" panose="02020603050405020304" pitchFamily="18" charset="0"/>
                <a:cs typeface="Times New Roman" panose="02020603050405020304" pitchFamily="18" charset="0"/>
              </a:rPr>
              <a:t>,</a:t>
            </a:r>
            <a:r>
              <a:rPr lang="en-US" altLang="zh-CN" i="1" dirty="0" err="1">
                <a:solidFill>
                  <a:srgbClr val="0000FF"/>
                </a:solidFill>
                <a:latin typeface="Times New Roman" panose="02020603050405020304" pitchFamily="18" charset="0"/>
                <a:cs typeface="Times New Roman" panose="02020603050405020304" pitchFamily="18" charset="0"/>
              </a:rPr>
              <a:t>γ</a:t>
            </a:r>
            <a:r>
              <a:rPr lang="en-US" altLang="zh-CN" dirty="0">
                <a:solidFill>
                  <a:srgbClr val="0000FF"/>
                </a:solidFill>
                <a:latin typeface="Times New Roman" panose="02020603050405020304" pitchFamily="18" charset="0"/>
                <a:cs typeface="Times New Roman" panose="02020603050405020304" pitchFamily="18" charset="0"/>
              </a:rPr>
              <a:t>)</a:t>
            </a:r>
            <a:r>
              <a:rPr lang="en-US" altLang="zh-CN" baseline="30000" dirty="0">
                <a:solidFill>
                  <a:srgbClr val="0000FF"/>
                </a:solidFill>
                <a:latin typeface="Times New Roman" panose="02020603050405020304" pitchFamily="18" charset="0"/>
                <a:cs typeface="Times New Roman" panose="02020603050405020304" pitchFamily="18" charset="0"/>
              </a:rPr>
              <a:t>72</a:t>
            </a:r>
            <a:r>
              <a:rPr lang="en-US" altLang="zh-CN" dirty="0">
                <a:solidFill>
                  <a:srgbClr val="0000FF"/>
                </a:solidFill>
                <a:latin typeface="Times New Roman" panose="02020603050405020304" pitchFamily="18" charset="0"/>
                <a:cs typeface="Times New Roman" panose="02020603050405020304" pitchFamily="18" charset="0"/>
              </a:rPr>
              <a:t>Kr unbound</a:t>
            </a:r>
            <a:br>
              <a:rPr lang="en-US" altLang="zh-CN" dirty="0">
                <a:solidFill>
                  <a:srgbClr val="0000FF"/>
                </a:solidFill>
                <a:latin typeface="Times New Roman" panose="02020603050405020304" pitchFamily="18" charset="0"/>
                <a:cs typeface="Times New Roman" panose="02020603050405020304" pitchFamily="18" charset="0"/>
              </a:rPr>
            </a:br>
            <a:r>
              <a:rPr lang="en-US" altLang="zh-CN" baseline="30000" dirty="0">
                <a:solidFill>
                  <a:srgbClr val="0000FF"/>
                </a:solidFill>
                <a:latin typeface="Times New Roman" panose="02020603050405020304" pitchFamily="18" charset="0"/>
                <a:cs typeface="Times New Roman" panose="02020603050405020304" pitchFamily="18" charset="0"/>
              </a:rPr>
              <a:t>75</a:t>
            </a:r>
            <a:r>
              <a:rPr lang="en-US" altLang="zh-CN" dirty="0">
                <a:solidFill>
                  <a:srgbClr val="0000FF"/>
                </a:solidFill>
                <a:latin typeface="Times New Roman" panose="02020603050405020304" pitchFamily="18" charset="0"/>
                <a:cs typeface="Times New Roman" panose="02020603050405020304" pitchFamily="18" charset="0"/>
              </a:rPr>
              <a:t>Rb(</a:t>
            </a:r>
            <a:r>
              <a:rPr lang="en-US" altLang="zh-CN" i="1" dirty="0" err="1">
                <a:solidFill>
                  <a:srgbClr val="0000FF"/>
                </a:solidFill>
                <a:latin typeface="Times New Roman" panose="02020603050405020304" pitchFamily="18" charset="0"/>
                <a:cs typeface="Times New Roman" panose="02020603050405020304" pitchFamily="18" charset="0"/>
              </a:rPr>
              <a:t>p</a:t>
            </a:r>
            <a:r>
              <a:rPr lang="en-US" altLang="zh-CN" dirty="0" err="1">
                <a:solidFill>
                  <a:srgbClr val="0000FF"/>
                </a:solidFill>
                <a:latin typeface="Times New Roman" panose="02020603050405020304" pitchFamily="18" charset="0"/>
                <a:cs typeface="Times New Roman" panose="02020603050405020304" pitchFamily="18" charset="0"/>
              </a:rPr>
              <a:t>,</a:t>
            </a:r>
            <a:r>
              <a:rPr lang="en-US" altLang="zh-CN" i="1" dirty="0" err="1">
                <a:solidFill>
                  <a:srgbClr val="0000FF"/>
                </a:solidFill>
                <a:latin typeface="Times New Roman" panose="02020603050405020304" pitchFamily="18" charset="0"/>
                <a:cs typeface="Times New Roman" panose="02020603050405020304" pitchFamily="18" charset="0"/>
              </a:rPr>
              <a:t>γ</a:t>
            </a:r>
            <a:r>
              <a:rPr lang="en-US" altLang="zh-CN" dirty="0">
                <a:solidFill>
                  <a:srgbClr val="0000FF"/>
                </a:solidFill>
                <a:latin typeface="Times New Roman" panose="02020603050405020304" pitchFamily="18" charset="0"/>
                <a:cs typeface="Times New Roman" panose="02020603050405020304" pitchFamily="18" charset="0"/>
              </a:rPr>
              <a:t>)</a:t>
            </a:r>
            <a:r>
              <a:rPr lang="en-US" altLang="zh-CN" baseline="30000" dirty="0">
                <a:solidFill>
                  <a:srgbClr val="0000FF"/>
                </a:solidFill>
                <a:latin typeface="Times New Roman" panose="02020603050405020304" pitchFamily="18" charset="0"/>
                <a:cs typeface="Times New Roman" panose="02020603050405020304" pitchFamily="18" charset="0"/>
              </a:rPr>
              <a:t>76</a:t>
            </a:r>
            <a:r>
              <a:rPr lang="en-US" altLang="zh-CN" dirty="0">
                <a:solidFill>
                  <a:srgbClr val="0000FF"/>
                </a:solidFill>
                <a:latin typeface="Times New Roman" panose="02020603050405020304" pitchFamily="18" charset="0"/>
                <a:cs typeface="Times New Roman" panose="02020603050405020304" pitchFamily="18" charset="0"/>
              </a:rPr>
              <a:t>Sr</a:t>
            </a:r>
            <a:endParaRPr lang="zh-CN" altLang="zh-CN" dirty="0">
              <a:solidFill>
                <a:srgbClr val="0000FF"/>
              </a:solidFill>
              <a:latin typeface="Times New Roman" panose="02020603050405020304" pitchFamily="18" charset="0"/>
              <a:cs typeface="Times New Roman" panose="02020603050405020304" pitchFamily="18" charset="0"/>
            </a:endParaRPr>
          </a:p>
        </p:txBody>
      </p:sp>
      <p:sp>
        <p:nvSpPr>
          <p:cNvPr id="15" name="下箭头 14"/>
          <p:cNvSpPr/>
          <p:nvPr/>
        </p:nvSpPr>
        <p:spPr>
          <a:xfrm>
            <a:off x="2805321" y="5437252"/>
            <a:ext cx="216000" cy="360000"/>
          </a:xfrm>
          <a:prstGeom prst="downArrow">
            <a:avLst/>
          </a:prstGeom>
          <a:solidFill>
            <a:srgbClr val="FF0000">
              <a:alpha val="30196"/>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 name="下箭头 15"/>
          <p:cNvSpPr/>
          <p:nvPr/>
        </p:nvSpPr>
        <p:spPr>
          <a:xfrm rot="18900000">
            <a:off x="2623214" y="5094945"/>
            <a:ext cx="216000" cy="360000"/>
          </a:xfrm>
          <a:prstGeom prst="downArrow">
            <a:avLst/>
          </a:prstGeom>
          <a:solidFill>
            <a:srgbClr val="00FF00">
              <a:alpha val="30196"/>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92D050"/>
              </a:solidFill>
            </a:endParaRPr>
          </a:p>
        </p:txBody>
      </p:sp>
      <p:sp>
        <p:nvSpPr>
          <p:cNvPr id="21" name="Rectangle 3"/>
          <p:cNvSpPr>
            <a:spLocks noChangeArrowheads="1"/>
          </p:cNvSpPr>
          <p:nvPr/>
        </p:nvSpPr>
        <p:spPr bwMode="auto">
          <a:xfrm>
            <a:off x="4870082" y="21843"/>
            <a:ext cx="4258953" cy="646331"/>
          </a:xfrm>
          <a:prstGeom prst="rect">
            <a:avLst/>
          </a:prstGeom>
          <a:gradFill rotWithShape="1">
            <a:gsLst>
              <a:gs pos="0">
                <a:srgbClr val="CCCCFF"/>
              </a:gs>
              <a:gs pos="50000">
                <a:srgbClr val="FFFFFF"/>
              </a:gs>
              <a:gs pos="100000">
                <a:srgbClr val="CCCCFF"/>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lgn="l" eaLnBrk="0" hangingPunct="0">
              <a:defRPr>
                <a:solidFill>
                  <a:schemeClr val="tx1"/>
                </a:solidFill>
                <a:latin typeface="Times New Roman" panose="02020603050405020304" pitchFamily="18" charset="0"/>
                <a:ea typeface="宋体" panose="02010600030101010101" pitchFamily="2" charset="-122"/>
              </a:defRPr>
            </a:lvl1pPr>
            <a:lvl2pPr marL="742950" indent="-285750" algn="l" eaLnBrk="0" hangingPunct="0">
              <a:defRPr>
                <a:solidFill>
                  <a:schemeClr val="tx1"/>
                </a:solidFill>
                <a:latin typeface="Times New Roman" panose="02020603050405020304" pitchFamily="18" charset="0"/>
                <a:ea typeface="宋体" panose="02010600030101010101" pitchFamily="2" charset="-122"/>
              </a:defRPr>
            </a:lvl2pPr>
            <a:lvl3pPr marL="1143000" indent="-228600" algn="l" eaLnBrk="0" hangingPunct="0">
              <a:defRPr>
                <a:solidFill>
                  <a:schemeClr val="tx1"/>
                </a:solidFill>
                <a:latin typeface="Times New Roman" panose="02020603050405020304" pitchFamily="18" charset="0"/>
                <a:ea typeface="宋体" panose="02010600030101010101" pitchFamily="2" charset="-122"/>
              </a:defRPr>
            </a:lvl3pPr>
            <a:lvl4pPr marL="1600200" indent="-228600" algn="l" eaLnBrk="0" hangingPunct="0">
              <a:defRPr>
                <a:solidFill>
                  <a:schemeClr val="tx1"/>
                </a:solidFill>
                <a:latin typeface="Times New Roman" panose="02020603050405020304" pitchFamily="18" charset="0"/>
                <a:ea typeface="宋体" panose="02010600030101010101" pitchFamily="2" charset="-122"/>
              </a:defRPr>
            </a:lvl4pPr>
            <a:lvl5pPr marL="2057400" indent="-228600" algn="l" eaLnBrk="0" hangingPunct="0">
              <a:defRPr>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Times New Roman" panose="02020603050405020304" pitchFamily="18" charset="0"/>
                <a:ea typeface="宋体" panose="02010600030101010101" pitchFamily="2" charset="-122"/>
              </a:defRPr>
            </a:lvl9pPr>
          </a:lstStyle>
          <a:p>
            <a:pPr algn="ctr"/>
            <a:r>
              <a:rPr lang="en-US" altLang="zh-CN" dirty="0"/>
              <a:t>Reactions that Impact the Composition in the Multi-zone X-Ray Burst Model</a:t>
            </a:r>
            <a:endParaRPr lang="zh-CN" altLang="en-US" dirty="0">
              <a:cs typeface="Times New Roman" panose="02020603050405020304" pitchFamily="18" charset="0"/>
            </a:endParaRPr>
          </a:p>
        </p:txBody>
      </p:sp>
      <p:sp>
        <p:nvSpPr>
          <p:cNvPr id="13" name="下箭头 12"/>
          <p:cNvSpPr/>
          <p:nvPr/>
        </p:nvSpPr>
        <p:spPr>
          <a:xfrm>
            <a:off x="2805321" y="5096302"/>
            <a:ext cx="216000" cy="360000"/>
          </a:xfrm>
          <a:prstGeom prst="downArrow">
            <a:avLst/>
          </a:prstGeom>
          <a:solidFill>
            <a:srgbClr val="FF0000">
              <a:alpha val="30196"/>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 name="下箭头 16"/>
          <p:cNvSpPr/>
          <p:nvPr/>
        </p:nvSpPr>
        <p:spPr>
          <a:xfrm rot="18900000">
            <a:off x="2623214" y="4753995"/>
            <a:ext cx="216000" cy="360000"/>
          </a:xfrm>
          <a:prstGeom prst="downArrow">
            <a:avLst/>
          </a:prstGeom>
          <a:solidFill>
            <a:srgbClr val="00FF00">
              <a:alpha val="30196"/>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92D050"/>
              </a:solidFill>
            </a:endParaRPr>
          </a:p>
        </p:txBody>
      </p:sp>
      <p:sp>
        <p:nvSpPr>
          <p:cNvPr id="18" name="下箭头 17"/>
          <p:cNvSpPr/>
          <p:nvPr/>
        </p:nvSpPr>
        <p:spPr>
          <a:xfrm>
            <a:off x="3103286" y="5096302"/>
            <a:ext cx="216000" cy="360000"/>
          </a:xfrm>
          <a:prstGeom prst="downArrow">
            <a:avLst/>
          </a:prstGeom>
          <a:solidFill>
            <a:srgbClr val="FF0000">
              <a:alpha val="30196"/>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9" name="下箭头 18"/>
          <p:cNvSpPr/>
          <p:nvPr/>
        </p:nvSpPr>
        <p:spPr>
          <a:xfrm rot="18900000">
            <a:off x="2921179" y="4753995"/>
            <a:ext cx="216000" cy="360000"/>
          </a:xfrm>
          <a:prstGeom prst="downArrow">
            <a:avLst/>
          </a:prstGeom>
          <a:solidFill>
            <a:srgbClr val="00FF00">
              <a:alpha val="30196"/>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92D050"/>
              </a:solidFill>
            </a:endParaRPr>
          </a:p>
        </p:txBody>
      </p:sp>
      <p:sp>
        <p:nvSpPr>
          <p:cNvPr id="20" name="下箭头 19"/>
          <p:cNvSpPr/>
          <p:nvPr/>
        </p:nvSpPr>
        <p:spPr>
          <a:xfrm>
            <a:off x="4027211" y="4200952"/>
            <a:ext cx="216000" cy="360000"/>
          </a:xfrm>
          <a:prstGeom prst="downArrow">
            <a:avLst/>
          </a:prstGeom>
          <a:solidFill>
            <a:srgbClr val="FF0000">
              <a:alpha val="30196"/>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2" name="下箭头 21"/>
          <p:cNvSpPr/>
          <p:nvPr/>
        </p:nvSpPr>
        <p:spPr>
          <a:xfrm rot="18900000">
            <a:off x="3845104" y="3858645"/>
            <a:ext cx="216000" cy="360000"/>
          </a:xfrm>
          <a:prstGeom prst="downArrow">
            <a:avLst/>
          </a:prstGeom>
          <a:solidFill>
            <a:srgbClr val="00FF00">
              <a:alpha val="30196"/>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92D050"/>
              </a:solidFill>
            </a:endParaRPr>
          </a:p>
        </p:txBody>
      </p:sp>
      <p:sp>
        <p:nvSpPr>
          <p:cNvPr id="23" name="下箭头 22"/>
          <p:cNvSpPr/>
          <p:nvPr/>
        </p:nvSpPr>
        <p:spPr>
          <a:xfrm>
            <a:off x="4957802" y="3315127"/>
            <a:ext cx="216000" cy="360000"/>
          </a:xfrm>
          <a:prstGeom prst="downArrow">
            <a:avLst/>
          </a:prstGeom>
          <a:solidFill>
            <a:srgbClr val="FF0000">
              <a:alpha val="30196"/>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 name="下箭头 23"/>
          <p:cNvSpPr/>
          <p:nvPr/>
        </p:nvSpPr>
        <p:spPr>
          <a:xfrm rot="18900000">
            <a:off x="4775695" y="2972820"/>
            <a:ext cx="216000" cy="360000"/>
          </a:xfrm>
          <a:prstGeom prst="downArrow">
            <a:avLst/>
          </a:prstGeom>
          <a:solidFill>
            <a:srgbClr val="00FF00">
              <a:alpha val="30196"/>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92D050"/>
              </a:solidFill>
            </a:endParaRPr>
          </a:p>
        </p:txBody>
      </p:sp>
      <p:sp>
        <p:nvSpPr>
          <p:cNvPr id="25" name="下箭头 24"/>
          <p:cNvSpPr/>
          <p:nvPr/>
        </p:nvSpPr>
        <p:spPr>
          <a:xfrm>
            <a:off x="5265860" y="3315127"/>
            <a:ext cx="216000" cy="360000"/>
          </a:xfrm>
          <a:prstGeom prst="downArrow">
            <a:avLst/>
          </a:prstGeom>
          <a:solidFill>
            <a:srgbClr val="FF0000">
              <a:alpha val="30196"/>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 name="下箭头 25"/>
          <p:cNvSpPr/>
          <p:nvPr/>
        </p:nvSpPr>
        <p:spPr>
          <a:xfrm rot="18900000">
            <a:off x="5083753" y="2972820"/>
            <a:ext cx="216000" cy="360000"/>
          </a:xfrm>
          <a:prstGeom prst="downArrow">
            <a:avLst/>
          </a:prstGeom>
          <a:solidFill>
            <a:srgbClr val="00FF00">
              <a:alpha val="30196"/>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92D050"/>
              </a:solidFill>
            </a:endParaRPr>
          </a:p>
        </p:txBody>
      </p:sp>
      <p:sp>
        <p:nvSpPr>
          <p:cNvPr id="27" name="下箭头 26"/>
          <p:cNvSpPr/>
          <p:nvPr/>
        </p:nvSpPr>
        <p:spPr>
          <a:xfrm>
            <a:off x="6446960" y="1767454"/>
            <a:ext cx="216000" cy="360000"/>
          </a:xfrm>
          <a:prstGeom prst="downArrow">
            <a:avLst/>
          </a:prstGeom>
          <a:solidFill>
            <a:srgbClr val="FF0000">
              <a:alpha val="30196"/>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 name="下箭头 27"/>
          <p:cNvSpPr/>
          <p:nvPr/>
        </p:nvSpPr>
        <p:spPr>
          <a:xfrm rot="18900000">
            <a:off x="6264853" y="1425147"/>
            <a:ext cx="216000" cy="360000"/>
          </a:xfrm>
          <a:prstGeom prst="downArrow">
            <a:avLst/>
          </a:prstGeom>
          <a:solidFill>
            <a:srgbClr val="00FF00">
              <a:alpha val="30196"/>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92D050"/>
              </a:solidFill>
            </a:endParaRPr>
          </a:p>
        </p:txBody>
      </p:sp>
      <p:sp>
        <p:nvSpPr>
          <p:cNvPr id="29" name="矩形 28"/>
          <p:cNvSpPr/>
          <p:nvPr/>
        </p:nvSpPr>
        <p:spPr>
          <a:xfrm>
            <a:off x="3710665" y="202931"/>
            <a:ext cx="941283" cy="369332"/>
          </a:xfrm>
          <a:prstGeom prst="rect">
            <a:avLst/>
          </a:prstGeom>
        </p:spPr>
        <p:txBody>
          <a:bodyPr wrap="none">
            <a:spAutoFit/>
          </a:bodyPr>
          <a:lstStyle/>
          <a:p>
            <a:r>
              <a:rPr lang="en-US" altLang="zh-CN" dirty="0">
                <a:solidFill>
                  <a:srgbClr val="00B050"/>
                </a:solidFill>
                <a:latin typeface="Times New Roman" panose="02020603050405020304" pitchFamily="18" charset="0"/>
                <a:cs typeface="Times New Roman" panose="02020603050405020304" pitchFamily="18" charset="0"/>
              </a:rPr>
              <a:t>medium</a:t>
            </a:r>
            <a:endParaRPr lang="zh-CN" altLang="en-US" dirty="0"/>
          </a:p>
        </p:txBody>
      </p:sp>
      <p:sp>
        <p:nvSpPr>
          <p:cNvPr id="30" name="矩形 29"/>
          <p:cNvSpPr/>
          <p:nvPr/>
        </p:nvSpPr>
        <p:spPr>
          <a:xfrm>
            <a:off x="3601661" y="-24324"/>
            <a:ext cx="1159292" cy="369332"/>
          </a:xfrm>
          <a:prstGeom prst="rect">
            <a:avLst/>
          </a:prstGeom>
        </p:spPr>
        <p:txBody>
          <a:bodyPr wrap="none">
            <a:spAutoFit/>
          </a:bodyPr>
          <a:lstStyle/>
          <a:p>
            <a:r>
              <a:rPr lang="en-US" altLang="zh-CN" dirty="0">
                <a:solidFill>
                  <a:srgbClr val="0000FF"/>
                </a:solidFill>
                <a:latin typeface="Times New Roman" panose="02020603050405020304" pitchFamily="18" charset="0"/>
                <a:cs typeface="Times New Roman" panose="02020603050405020304" pitchFamily="18" charset="0"/>
              </a:rPr>
              <a:t>significant</a:t>
            </a:r>
            <a:endParaRPr lang="zh-CN" altLang="en-US" dirty="0"/>
          </a:p>
        </p:txBody>
      </p:sp>
      <p:sp>
        <p:nvSpPr>
          <p:cNvPr id="31" name="下箭头 30"/>
          <p:cNvSpPr/>
          <p:nvPr/>
        </p:nvSpPr>
        <p:spPr>
          <a:xfrm>
            <a:off x="321017" y="5341133"/>
            <a:ext cx="216000" cy="360000"/>
          </a:xfrm>
          <a:prstGeom prst="downArrow">
            <a:avLst/>
          </a:prstGeom>
          <a:solidFill>
            <a:srgbClr val="FF0000">
              <a:alpha val="30196"/>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 name="下箭头 31"/>
          <p:cNvSpPr/>
          <p:nvPr/>
        </p:nvSpPr>
        <p:spPr>
          <a:xfrm rot="18900000">
            <a:off x="138910" y="4998826"/>
            <a:ext cx="216000" cy="360000"/>
          </a:xfrm>
          <a:prstGeom prst="downArrow">
            <a:avLst/>
          </a:prstGeom>
          <a:solidFill>
            <a:srgbClr val="00FF00">
              <a:alpha val="30196"/>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solidFill>
                <a:srgbClr val="92D050"/>
              </a:solidFill>
            </a:endParaRPr>
          </a:p>
        </p:txBody>
      </p:sp>
      <p:sp>
        <p:nvSpPr>
          <p:cNvPr id="33" name="文本框 32"/>
          <p:cNvSpPr txBox="1"/>
          <p:nvPr/>
        </p:nvSpPr>
        <p:spPr>
          <a:xfrm>
            <a:off x="-9155" y="4708860"/>
            <a:ext cx="835485" cy="369332"/>
          </a:xfrm>
          <a:prstGeom prst="rect">
            <a:avLst/>
          </a:prstGeom>
          <a:noFill/>
        </p:spPr>
        <p:txBody>
          <a:bodyPr wrap="none" rtlCol="0">
            <a:spAutoFit/>
          </a:bodyPr>
          <a:lstStyle/>
          <a:p>
            <a:r>
              <a:rPr lang="en-US" altLang="zh-CN" i="1" dirty="0">
                <a:solidFill>
                  <a:srgbClr val="00B050"/>
                </a:solidFill>
                <a:latin typeface="Times New Roman" panose="02020603050405020304" pitchFamily="18" charset="0"/>
                <a:cs typeface="Times New Roman" panose="02020603050405020304" pitchFamily="18" charset="0"/>
              </a:rPr>
              <a:t>β</a:t>
            </a:r>
            <a:r>
              <a:rPr lang="en-US" altLang="zh-CN" baseline="30000" dirty="0">
                <a:solidFill>
                  <a:srgbClr val="00B050"/>
                </a:solidFill>
                <a:latin typeface="Times New Roman" panose="02020603050405020304" pitchFamily="18" charset="0"/>
                <a:cs typeface="Times New Roman" panose="02020603050405020304" pitchFamily="18" charset="0"/>
              </a:rPr>
              <a:t>+</a:t>
            </a:r>
            <a:r>
              <a:rPr lang="en-US" altLang="zh-CN" dirty="0">
                <a:solidFill>
                  <a:srgbClr val="00B050"/>
                </a:solidFill>
                <a:latin typeface="Times New Roman" panose="02020603050405020304" pitchFamily="18" charset="0"/>
                <a:cs typeface="Times New Roman" panose="02020603050405020304" pitchFamily="18" charset="0"/>
              </a:rPr>
              <a:t>(EC)</a:t>
            </a:r>
            <a:endParaRPr lang="zh-CN" altLang="en-US" dirty="0">
              <a:solidFill>
                <a:srgbClr val="00B050"/>
              </a:solidFill>
              <a:latin typeface="Times New Roman" panose="02020603050405020304" pitchFamily="18" charset="0"/>
              <a:cs typeface="Times New Roman" panose="02020603050405020304" pitchFamily="18" charset="0"/>
            </a:endParaRPr>
          </a:p>
        </p:txBody>
      </p:sp>
      <p:sp>
        <p:nvSpPr>
          <p:cNvPr id="34" name="文本框 33"/>
          <p:cNvSpPr txBox="1"/>
          <p:nvPr/>
        </p:nvSpPr>
        <p:spPr>
          <a:xfrm>
            <a:off x="84516" y="5328899"/>
            <a:ext cx="300082" cy="369332"/>
          </a:xfrm>
          <a:prstGeom prst="rect">
            <a:avLst/>
          </a:prstGeom>
          <a:noFill/>
        </p:spPr>
        <p:txBody>
          <a:bodyPr wrap="none" rtlCol="0">
            <a:spAutoFit/>
          </a:bodyPr>
          <a:lstStyle/>
          <a:p>
            <a:r>
              <a:rPr lang="en-US" altLang="zh-CN" i="1" dirty="0">
                <a:solidFill>
                  <a:srgbClr val="C00000"/>
                </a:solidFill>
                <a:latin typeface="Times New Roman" panose="02020603050405020304" pitchFamily="18" charset="0"/>
                <a:cs typeface="Times New Roman" panose="02020603050405020304" pitchFamily="18" charset="0"/>
              </a:rPr>
              <a:t>p</a:t>
            </a:r>
            <a:endParaRPr lang="zh-CN" altLang="en-US" dirty="0">
              <a:solidFill>
                <a:srgbClr val="C00000"/>
              </a:solidFill>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831735381"/>
      </p:ext>
    </p:extLst>
  </p:cSld>
  <p:clrMapOvr>
    <a:masterClrMapping/>
  </p:clrMapOvr>
</p:sld>
</file>

<file path=ppt/slides/slide6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78FA5DDC-0F3B-4C78-870E-EECFF1EFE166}"/>
              </a:ext>
            </a:extLst>
          </p:cNvPr>
          <p:cNvPicPr>
            <a:picLocks noChangeAspect="1"/>
          </p:cNvPicPr>
          <p:nvPr/>
        </p:nvPicPr>
        <p:blipFill>
          <a:blip r:embed="rId2"/>
          <a:stretch>
            <a:fillRect/>
          </a:stretch>
        </p:blipFill>
        <p:spPr>
          <a:xfrm>
            <a:off x="0" y="2506935"/>
            <a:ext cx="9144000" cy="2506935"/>
          </a:xfrm>
          <a:prstGeom prst="rect">
            <a:avLst/>
          </a:prstGeom>
        </p:spPr>
      </p:pic>
      <p:pic>
        <p:nvPicPr>
          <p:cNvPr id="4" name="Picture 3">
            <a:extLst>
              <a:ext uri="{FF2B5EF4-FFF2-40B4-BE49-F238E27FC236}">
                <a16:creationId xmlns:a16="http://schemas.microsoft.com/office/drawing/2014/main" id="{41A0096C-7BFF-49A9-8E74-0DCE9CAF8B94}"/>
              </a:ext>
            </a:extLst>
          </p:cNvPr>
          <p:cNvPicPr>
            <a:picLocks noChangeAspect="1"/>
          </p:cNvPicPr>
          <p:nvPr/>
        </p:nvPicPr>
        <p:blipFill>
          <a:blip r:embed="rId3"/>
          <a:stretch>
            <a:fillRect/>
          </a:stretch>
        </p:blipFill>
        <p:spPr>
          <a:xfrm>
            <a:off x="0" y="0"/>
            <a:ext cx="9144000" cy="2506935"/>
          </a:xfrm>
          <a:prstGeom prst="rect">
            <a:avLst/>
          </a:prstGeom>
        </p:spPr>
      </p:pic>
      <p:sp>
        <p:nvSpPr>
          <p:cNvPr id="5" name="TextBox 4">
            <a:extLst>
              <a:ext uri="{FF2B5EF4-FFF2-40B4-BE49-F238E27FC236}">
                <a16:creationId xmlns:a16="http://schemas.microsoft.com/office/drawing/2014/main" id="{E1711F7A-2CE7-4C26-BD42-6CA2CB600F2C}"/>
              </a:ext>
            </a:extLst>
          </p:cNvPr>
          <p:cNvSpPr txBox="1"/>
          <p:nvPr/>
        </p:nvSpPr>
        <p:spPr>
          <a:xfrm>
            <a:off x="0" y="5013870"/>
            <a:ext cx="8721939" cy="1200329"/>
          </a:xfrm>
          <a:prstGeom prst="rect">
            <a:avLst/>
          </a:prstGeom>
          <a:noFill/>
        </p:spPr>
        <p:txBody>
          <a:bodyPr wrap="none" rtlCol="0">
            <a:spAutoFit/>
          </a:bodyPr>
          <a:lstStyle/>
          <a:p>
            <a:r>
              <a:rPr lang="en-US" dirty="0"/>
              <a:t>Record a short run with Mesh input to both GET and XIA.</a:t>
            </a:r>
          </a:p>
          <a:p>
            <a:r>
              <a:rPr lang="en-US" dirty="0"/>
              <a:t>Print Mesh GET timestamps event by event.</a:t>
            </a:r>
          </a:p>
          <a:p>
            <a:r>
              <a:rPr lang="en-US" dirty="0"/>
              <a:t>Print Mesh XIA timestamps event by event.</a:t>
            </a:r>
          </a:p>
          <a:p>
            <a:r>
              <a:rPr lang="en-US" dirty="0"/>
              <a:t>They don't seem to be aligned </a:t>
            </a:r>
            <a:r>
              <a:rPr lang="en-US" altLang="zh-CN" dirty="0"/>
              <a:t>because event 1 is not event 1 in the other system obviously.</a:t>
            </a:r>
            <a:endParaRPr lang="en-US" dirty="0"/>
          </a:p>
        </p:txBody>
      </p:sp>
    </p:spTree>
    <p:extLst>
      <p:ext uri="{BB962C8B-B14F-4D97-AF65-F5344CB8AC3E}">
        <p14:creationId xmlns:p14="http://schemas.microsoft.com/office/powerpoint/2010/main" val="1254940300"/>
      </p:ext>
    </p:extLst>
  </p:cSld>
  <p:clrMapOvr>
    <a:masterClrMapping/>
  </p:clrMapOvr>
</p:sld>
</file>

<file path=ppt/slides/slide6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D3920960-ACF9-4D72-B967-E73EEF3076A0}"/>
              </a:ext>
            </a:extLst>
          </p:cNvPr>
          <p:cNvPicPr>
            <a:picLocks noChangeAspect="1"/>
          </p:cNvPicPr>
          <p:nvPr/>
        </p:nvPicPr>
        <p:blipFill>
          <a:blip r:embed="rId2"/>
          <a:stretch>
            <a:fillRect/>
          </a:stretch>
        </p:blipFill>
        <p:spPr>
          <a:xfrm>
            <a:off x="0" y="2506935"/>
            <a:ext cx="9144000" cy="2506935"/>
          </a:xfrm>
          <a:prstGeom prst="rect">
            <a:avLst/>
          </a:prstGeom>
        </p:spPr>
      </p:pic>
      <p:pic>
        <p:nvPicPr>
          <p:cNvPr id="4" name="Picture 3">
            <a:extLst>
              <a:ext uri="{FF2B5EF4-FFF2-40B4-BE49-F238E27FC236}">
                <a16:creationId xmlns:a16="http://schemas.microsoft.com/office/drawing/2014/main" id="{051D4C7D-ACC8-46ED-B24B-302562595997}"/>
              </a:ext>
            </a:extLst>
          </p:cNvPr>
          <p:cNvPicPr>
            <a:picLocks noChangeAspect="1"/>
          </p:cNvPicPr>
          <p:nvPr/>
        </p:nvPicPr>
        <p:blipFill>
          <a:blip r:embed="rId3"/>
          <a:stretch>
            <a:fillRect/>
          </a:stretch>
        </p:blipFill>
        <p:spPr>
          <a:xfrm>
            <a:off x="0" y="0"/>
            <a:ext cx="9144000" cy="2506935"/>
          </a:xfrm>
          <a:prstGeom prst="rect">
            <a:avLst/>
          </a:prstGeom>
        </p:spPr>
      </p:pic>
      <p:sp>
        <p:nvSpPr>
          <p:cNvPr id="5" name="TextBox 4">
            <a:extLst>
              <a:ext uri="{FF2B5EF4-FFF2-40B4-BE49-F238E27FC236}">
                <a16:creationId xmlns:a16="http://schemas.microsoft.com/office/drawing/2014/main" id="{841AC19B-AA53-451F-98A2-AEC02E0D7D06}"/>
              </a:ext>
            </a:extLst>
          </p:cNvPr>
          <p:cNvSpPr txBox="1"/>
          <p:nvPr/>
        </p:nvSpPr>
        <p:spPr>
          <a:xfrm>
            <a:off x="0" y="5013870"/>
            <a:ext cx="4676921" cy="646331"/>
          </a:xfrm>
          <a:prstGeom prst="rect">
            <a:avLst/>
          </a:prstGeom>
          <a:noFill/>
        </p:spPr>
        <p:txBody>
          <a:bodyPr wrap="none" rtlCol="0">
            <a:spAutoFit/>
          </a:bodyPr>
          <a:lstStyle/>
          <a:p>
            <a:r>
              <a:rPr lang="en-US" dirty="0"/>
              <a:t>Let's shift XIA data by 1 event.</a:t>
            </a:r>
          </a:p>
          <a:p>
            <a:r>
              <a:rPr lang="en-US" altLang="zh-CN" dirty="0"/>
              <a:t>Event 1 is not event 2 in the other system either.</a:t>
            </a:r>
            <a:endParaRPr lang="en-US" dirty="0"/>
          </a:p>
        </p:txBody>
      </p:sp>
    </p:spTree>
    <p:extLst>
      <p:ext uri="{BB962C8B-B14F-4D97-AF65-F5344CB8AC3E}">
        <p14:creationId xmlns:p14="http://schemas.microsoft.com/office/powerpoint/2010/main" val="2709707551"/>
      </p:ext>
    </p:extLst>
  </p:cSld>
  <p:clrMapOvr>
    <a:masterClrMapping/>
  </p:clrMapOvr>
</p:sld>
</file>

<file path=ppt/slides/slide6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F1B545D5-88F8-433B-B27C-8D208A5AAAFB}"/>
              </a:ext>
            </a:extLst>
          </p:cNvPr>
          <p:cNvPicPr>
            <a:picLocks noChangeAspect="1"/>
          </p:cNvPicPr>
          <p:nvPr/>
        </p:nvPicPr>
        <p:blipFill>
          <a:blip r:embed="rId2"/>
          <a:stretch>
            <a:fillRect/>
          </a:stretch>
        </p:blipFill>
        <p:spPr>
          <a:xfrm>
            <a:off x="0" y="2506935"/>
            <a:ext cx="9144000" cy="2506935"/>
          </a:xfrm>
          <a:prstGeom prst="rect">
            <a:avLst/>
          </a:prstGeom>
        </p:spPr>
      </p:pic>
      <p:pic>
        <p:nvPicPr>
          <p:cNvPr id="4" name="Picture 3">
            <a:extLst>
              <a:ext uri="{FF2B5EF4-FFF2-40B4-BE49-F238E27FC236}">
                <a16:creationId xmlns:a16="http://schemas.microsoft.com/office/drawing/2014/main" id="{AE1A8ACF-17F0-4DDB-8119-78B9F53FCE41}"/>
              </a:ext>
            </a:extLst>
          </p:cNvPr>
          <p:cNvPicPr>
            <a:picLocks noChangeAspect="1"/>
          </p:cNvPicPr>
          <p:nvPr/>
        </p:nvPicPr>
        <p:blipFill>
          <a:blip r:embed="rId3"/>
          <a:stretch>
            <a:fillRect/>
          </a:stretch>
        </p:blipFill>
        <p:spPr>
          <a:xfrm>
            <a:off x="0" y="0"/>
            <a:ext cx="9144000" cy="2506935"/>
          </a:xfrm>
          <a:prstGeom prst="rect">
            <a:avLst/>
          </a:prstGeom>
        </p:spPr>
      </p:pic>
      <p:sp>
        <p:nvSpPr>
          <p:cNvPr id="7" name="TextBox 6">
            <a:extLst>
              <a:ext uri="{FF2B5EF4-FFF2-40B4-BE49-F238E27FC236}">
                <a16:creationId xmlns:a16="http://schemas.microsoft.com/office/drawing/2014/main" id="{669A1D35-4153-490F-8ABC-B42B9923A3AF}"/>
              </a:ext>
            </a:extLst>
          </p:cNvPr>
          <p:cNvSpPr txBox="1"/>
          <p:nvPr/>
        </p:nvSpPr>
        <p:spPr>
          <a:xfrm>
            <a:off x="0" y="5013870"/>
            <a:ext cx="4676921" cy="646331"/>
          </a:xfrm>
          <a:prstGeom prst="rect">
            <a:avLst/>
          </a:prstGeom>
          <a:noFill/>
        </p:spPr>
        <p:txBody>
          <a:bodyPr wrap="none" rtlCol="0">
            <a:spAutoFit/>
          </a:bodyPr>
          <a:lstStyle/>
          <a:p>
            <a:r>
              <a:rPr lang="en-US" dirty="0"/>
              <a:t>Let's shift XIA data by 2 events.</a:t>
            </a:r>
          </a:p>
          <a:p>
            <a:r>
              <a:rPr lang="en-US" altLang="zh-CN" dirty="0"/>
              <a:t>Event 1 is not event 3 in the other system either.</a:t>
            </a:r>
            <a:endParaRPr lang="en-US" dirty="0"/>
          </a:p>
        </p:txBody>
      </p:sp>
    </p:spTree>
    <p:extLst>
      <p:ext uri="{BB962C8B-B14F-4D97-AF65-F5344CB8AC3E}">
        <p14:creationId xmlns:p14="http://schemas.microsoft.com/office/powerpoint/2010/main" val="3395530157"/>
      </p:ext>
    </p:extLst>
  </p:cSld>
  <p:clrMapOvr>
    <a:masterClrMapping/>
  </p:clrMapOvr>
</p:sld>
</file>

<file path=ppt/slides/slide6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3D5FD62C-A990-48D9-AE84-39682FFAB8ED}"/>
              </a:ext>
            </a:extLst>
          </p:cNvPr>
          <p:cNvPicPr>
            <a:picLocks noChangeAspect="1"/>
          </p:cNvPicPr>
          <p:nvPr/>
        </p:nvPicPr>
        <p:blipFill>
          <a:blip r:embed="rId2"/>
          <a:stretch>
            <a:fillRect/>
          </a:stretch>
        </p:blipFill>
        <p:spPr>
          <a:xfrm>
            <a:off x="0" y="2506935"/>
            <a:ext cx="9144000" cy="2506935"/>
          </a:xfrm>
          <a:prstGeom prst="rect">
            <a:avLst/>
          </a:prstGeom>
        </p:spPr>
      </p:pic>
      <p:pic>
        <p:nvPicPr>
          <p:cNvPr id="5" name="Picture 4">
            <a:extLst>
              <a:ext uri="{FF2B5EF4-FFF2-40B4-BE49-F238E27FC236}">
                <a16:creationId xmlns:a16="http://schemas.microsoft.com/office/drawing/2014/main" id="{6D023483-2C50-42C0-BCC0-8A4E20356BBD}"/>
              </a:ext>
            </a:extLst>
          </p:cNvPr>
          <p:cNvPicPr>
            <a:picLocks noChangeAspect="1"/>
          </p:cNvPicPr>
          <p:nvPr/>
        </p:nvPicPr>
        <p:blipFill>
          <a:blip r:embed="rId3"/>
          <a:stretch>
            <a:fillRect/>
          </a:stretch>
        </p:blipFill>
        <p:spPr>
          <a:xfrm>
            <a:off x="0" y="0"/>
            <a:ext cx="9144000" cy="2506935"/>
          </a:xfrm>
          <a:prstGeom prst="rect">
            <a:avLst/>
          </a:prstGeom>
        </p:spPr>
      </p:pic>
      <p:sp>
        <p:nvSpPr>
          <p:cNvPr id="6" name="TextBox 5">
            <a:extLst>
              <a:ext uri="{FF2B5EF4-FFF2-40B4-BE49-F238E27FC236}">
                <a16:creationId xmlns:a16="http://schemas.microsoft.com/office/drawing/2014/main" id="{EFA77704-9403-4B05-90EC-4B256FEA6F17}"/>
              </a:ext>
            </a:extLst>
          </p:cNvPr>
          <p:cNvSpPr txBox="1"/>
          <p:nvPr/>
        </p:nvSpPr>
        <p:spPr>
          <a:xfrm>
            <a:off x="0" y="5013870"/>
            <a:ext cx="9144000" cy="1200329"/>
          </a:xfrm>
          <a:prstGeom prst="rect">
            <a:avLst/>
          </a:prstGeom>
          <a:noFill/>
        </p:spPr>
        <p:txBody>
          <a:bodyPr wrap="square" rtlCol="0">
            <a:spAutoFit/>
          </a:bodyPr>
          <a:lstStyle/>
          <a:p>
            <a:r>
              <a:rPr lang="en-US" dirty="0"/>
              <a:t>Let's shift XIA data by 3 events.</a:t>
            </a:r>
          </a:p>
          <a:p>
            <a:r>
              <a:rPr lang="en-US" altLang="zh-CN" dirty="0"/>
              <a:t>Now we have it! Event 1 corresponds to event 4 in the other system.</a:t>
            </a:r>
          </a:p>
          <a:p>
            <a:r>
              <a:rPr lang="en-US" altLang="zh-CN" dirty="0"/>
              <a:t>In practice, we may need to shift by hundreds of events until you find the spot, b</a:t>
            </a:r>
            <a:r>
              <a:rPr lang="en-US" altLang="zh-CN" b="0" i="0" dirty="0">
                <a:solidFill>
                  <a:srgbClr val="1C1C1C"/>
                </a:solidFill>
                <a:effectLst/>
                <a:latin typeface="Inter"/>
              </a:rPr>
              <a:t>ut a</a:t>
            </a:r>
            <a:r>
              <a:rPr lang="en-US" b="0" i="0" dirty="0">
                <a:solidFill>
                  <a:srgbClr val="1C1C1C"/>
                </a:solidFill>
                <a:effectLst/>
                <a:latin typeface="Inter"/>
              </a:rPr>
              <a:t> simple script should be abl</a:t>
            </a:r>
            <a:r>
              <a:rPr lang="en-US" dirty="0">
                <a:solidFill>
                  <a:srgbClr val="1C1C1C"/>
                </a:solidFill>
                <a:latin typeface="Inter"/>
              </a:rPr>
              <a:t>e to handle</a:t>
            </a:r>
            <a:r>
              <a:rPr lang="en-US" b="0" i="0" dirty="0">
                <a:solidFill>
                  <a:srgbClr val="1C1C1C"/>
                </a:solidFill>
                <a:effectLst/>
                <a:latin typeface="Inter"/>
              </a:rPr>
              <a:t> the task.</a:t>
            </a:r>
            <a:endParaRPr lang="en-US" dirty="0"/>
          </a:p>
        </p:txBody>
      </p:sp>
    </p:spTree>
    <p:extLst>
      <p:ext uri="{BB962C8B-B14F-4D97-AF65-F5344CB8AC3E}">
        <p14:creationId xmlns:p14="http://schemas.microsoft.com/office/powerpoint/2010/main" val="1846407154"/>
      </p:ext>
    </p:extLst>
  </p:cSld>
  <p:clrMapOvr>
    <a:masterClrMapping/>
  </p:clrMapOvr>
</p:sld>
</file>

<file path=ppt/slides/slide6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9238BE97-F080-42A4-97D8-EF656F437C6E}"/>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276725" y="405314"/>
            <a:ext cx="5296981" cy="2582278"/>
          </a:xfrm>
          <a:prstGeom prst="rect">
            <a:avLst/>
          </a:prstGeom>
        </p:spPr>
      </p:pic>
      <p:sp>
        <p:nvSpPr>
          <p:cNvPr id="6" name="TextBox 5">
            <a:extLst>
              <a:ext uri="{FF2B5EF4-FFF2-40B4-BE49-F238E27FC236}">
                <a16:creationId xmlns:a16="http://schemas.microsoft.com/office/drawing/2014/main" id="{F33FDE59-BBC2-44A0-9861-E40E4EE49F1A}"/>
              </a:ext>
            </a:extLst>
          </p:cNvPr>
          <p:cNvSpPr txBox="1"/>
          <p:nvPr/>
        </p:nvSpPr>
        <p:spPr>
          <a:xfrm>
            <a:off x="709863" y="1696453"/>
            <a:ext cx="1241045" cy="646331"/>
          </a:xfrm>
          <a:prstGeom prst="rect">
            <a:avLst/>
          </a:prstGeom>
          <a:noFill/>
        </p:spPr>
        <p:txBody>
          <a:bodyPr wrap="none" rtlCol="0">
            <a:spAutoFit/>
          </a:bodyPr>
          <a:lstStyle/>
          <a:p>
            <a:r>
              <a:rPr lang="en-US" altLang="zh-CN" dirty="0">
                <a:solidFill>
                  <a:srgbClr val="FFFF00"/>
                </a:solidFill>
              </a:rPr>
              <a:t>Mesh</a:t>
            </a:r>
          </a:p>
          <a:p>
            <a:r>
              <a:rPr lang="en-US" dirty="0">
                <a:solidFill>
                  <a:srgbClr val="00FFFF"/>
                </a:solidFill>
              </a:rPr>
              <a:t>Mesh Logic</a:t>
            </a:r>
          </a:p>
        </p:txBody>
      </p:sp>
    </p:spTree>
    <p:extLst>
      <p:ext uri="{BB962C8B-B14F-4D97-AF65-F5344CB8AC3E}">
        <p14:creationId xmlns:p14="http://schemas.microsoft.com/office/powerpoint/2010/main" val="540434029"/>
      </p:ext>
    </p:extLst>
  </p:cSld>
  <p:clrMapOvr>
    <a:masterClrMapping/>
  </p:clrMapOvr>
</p:sld>
</file>

<file path=ppt/slides/slide6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a:extLst>
              <a:ext uri="{FF2B5EF4-FFF2-40B4-BE49-F238E27FC236}">
                <a16:creationId xmlns:a16="http://schemas.microsoft.com/office/drawing/2014/main" id="{7DF222DF-1C93-4F6E-88AD-F02ED31A6D41}"/>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1428" t="25400" r="2858" b="2123"/>
          <a:stretch/>
        </p:blipFill>
        <p:spPr bwMode="auto">
          <a:xfrm>
            <a:off x="2219093" y="100363"/>
            <a:ext cx="6735338" cy="3367668"/>
          </a:xfrm>
          <a:prstGeom prst="rect">
            <a:avLst/>
          </a:prstGeom>
          <a:noFill/>
          <a:extLst>
            <a:ext uri="{909E8E84-426E-40DD-AFC4-6F175D3DCCD1}">
              <a14:hiddenFill xmlns:a14="http://schemas.microsoft.com/office/drawing/2010/main">
                <a:solidFill>
                  <a:srgbClr val="FFFFFF"/>
                </a:solidFill>
              </a14:hiddenFill>
            </a:ext>
          </a:extLst>
        </p:spPr>
      </p:pic>
      <p:pic>
        <p:nvPicPr>
          <p:cNvPr id="3" name="Picture 2">
            <a:extLst>
              <a:ext uri="{FF2B5EF4-FFF2-40B4-BE49-F238E27FC236}">
                <a16:creationId xmlns:a16="http://schemas.microsoft.com/office/drawing/2014/main" id="{062FA78E-0A8F-4A31-9C91-F08C6FA16135}"/>
              </a:ext>
            </a:extLst>
          </p:cNvPr>
          <p:cNvPicPr>
            <a:picLocks noChangeAspect="1"/>
          </p:cNvPicPr>
          <p:nvPr/>
        </p:nvPicPr>
        <p:blipFill rotWithShape="1">
          <a:blip r:embed="rId4">
            <a:extLst>
              <a:ext uri="{28A0092B-C50C-407E-A947-70E740481C1C}">
                <a14:useLocalDpi xmlns:a14="http://schemas.microsoft.com/office/drawing/2010/main" val="0"/>
              </a:ext>
            </a:extLst>
          </a:blip>
          <a:srcRect l="14388" t="13293" r="3776"/>
          <a:stretch/>
        </p:blipFill>
        <p:spPr>
          <a:xfrm>
            <a:off x="11151" y="3178098"/>
            <a:ext cx="8943280" cy="3679902"/>
          </a:xfrm>
          <a:prstGeom prst="rect">
            <a:avLst/>
          </a:prstGeom>
        </p:spPr>
      </p:pic>
      <p:sp>
        <p:nvSpPr>
          <p:cNvPr id="4" name="TextBox 3">
            <a:extLst>
              <a:ext uri="{FF2B5EF4-FFF2-40B4-BE49-F238E27FC236}">
                <a16:creationId xmlns:a16="http://schemas.microsoft.com/office/drawing/2014/main" id="{A4D7D0E4-9AA7-410E-AEE1-94566EAD8801}"/>
              </a:ext>
            </a:extLst>
          </p:cNvPr>
          <p:cNvSpPr txBox="1"/>
          <p:nvPr/>
        </p:nvSpPr>
        <p:spPr>
          <a:xfrm>
            <a:off x="0" y="0"/>
            <a:ext cx="1893339" cy="646331"/>
          </a:xfrm>
          <a:prstGeom prst="rect">
            <a:avLst/>
          </a:prstGeom>
          <a:noFill/>
        </p:spPr>
        <p:txBody>
          <a:bodyPr wrap="none" rtlCol="0">
            <a:spAutoFit/>
          </a:bodyPr>
          <a:lstStyle/>
          <a:p>
            <a:r>
              <a:rPr lang="en-US" dirty="0"/>
              <a:t>GET Run438</a:t>
            </a:r>
          </a:p>
          <a:p>
            <a:r>
              <a:rPr lang="en-US" dirty="0"/>
              <a:t>Mesh Timestamps</a:t>
            </a:r>
          </a:p>
        </p:txBody>
      </p:sp>
      <p:sp>
        <p:nvSpPr>
          <p:cNvPr id="6" name="TextBox 5">
            <a:extLst>
              <a:ext uri="{FF2B5EF4-FFF2-40B4-BE49-F238E27FC236}">
                <a16:creationId xmlns:a16="http://schemas.microsoft.com/office/drawing/2014/main" id="{A0587938-70CD-4BB9-87F7-E1550B55E663}"/>
              </a:ext>
            </a:extLst>
          </p:cNvPr>
          <p:cNvSpPr txBox="1"/>
          <p:nvPr/>
        </p:nvSpPr>
        <p:spPr>
          <a:xfrm>
            <a:off x="0" y="3987000"/>
            <a:ext cx="2822760" cy="646331"/>
          </a:xfrm>
          <a:prstGeom prst="rect">
            <a:avLst/>
          </a:prstGeom>
          <a:noFill/>
        </p:spPr>
        <p:txBody>
          <a:bodyPr wrap="none" rtlCol="0">
            <a:spAutoFit/>
          </a:bodyPr>
          <a:lstStyle/>
          <a:p>
            <a:r>
              <a:rPr lang="en-US" dirty="0"/>
              <a:t>XIA Run414</a:t>
            </a:r>
          </a:p>
          <a:p>
            <a:r>
              <a:rPr lang="en-US" dirty="0"/>
              <a:t>Accepted Mesh Timestamps</a:t>
            </a:r>
          </a:p>
        </p:txBody>
      </p:sp>
    </p:spTree>
    <p:extLst>
      <p:ext uri="{BB962C8B-B14F-4D97-AF65-F5344CB8AC3E}">
        <p14:creationId xmlns:p14="http://schemas.microsoft.com/office/powerpoint/2010/main" val="2341532382"/>
      </p:ext>
    </p:extLst>
  </p:cSld>
  <p:clrMapOvr>
    <a:masterClrMapping/>
  </p:clrMapOvr>
</p:sld>
</file>

<file path=ppt/slides/slide6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3">
            <a:extLst>
              <a:ext uri="{FF2B5EF4-FFF2-40B4-BE49-F238E27FC236}">
                <a16:creationId xmlns:a16="http://schemas.microsoft.com/office/drawing/2014/main" id="{4A6CB8E8-8802-46B3-BB33-348E411FC68E}"/>
              </a:ext>
            </a:extLst>
          </p:cNvPr>
          <p:cNvSpPr txBox="1"/>
          <p:nvPr/>
        </p:nvSpPr>
        <p:spPr>
          <a:xfrm rot="16200000">
            <a:off x="-1182034" y="2219653"/>
            <a:ext cx="3211777" cy="369332"/>
          </a:xfrm>
          <a:prstGeom prst="rect">
            <a:avLst/>
          </a:prstGeom>
          <a:solidFill>
            <a:schemeClr val="bg1"/>
          </a:solidFill>
        </p:spPr>
        <p:txBody>
          <a:bodyPr wrap="none" rtlCol="0">
            <a:spAutoFit/>
          </a:bodyPr>
          <a:lstStyle/>
          <a:p>
            <a:r>
              <a:rPr lang="en-US" dirty="0"/>
              <a:t>Joe's left hand clicked XIA begin</a:t>
            </a:r>
          </a:p>
        </p:txBody>
      </p:sp>
      <p:sp>
        <p:nvSpPr>
          <p:cNvPr id="5" name="TextBox 4">
            <a:extLst>
              <a:ext uri="{FF2B5EF4-FFF2-40B4-BE49-F238E27FC236}">
                <a16:creationId xmlns:a16="http://schemas.microsoft.com/office/drawing/2014/main" id="{503BBFD3-F7D7-44AC-8F3D-33FCDA4DD640}"/>
              </a:ext>
            </a:extLst>
          </p:cNvPr>
          <p:cNvSpPr txBox="1"/>
          <p:nvPr/>
        </p:nvSpPr>
        <p:spPr>
          <a:xfrm rot="16200000">
            <a:off x="1574961" y="2200192"/>
            <a:ext cx="3250698" cy="369332"/>
          </a:xfrm>
          <a:prstGeom prst="rect">
            <a:avLst/>
          </a:prstGeom>
          <a:solidFill>
            <a:schemeClr val="bg1"/>
          </a:solidFill>
        </p:spPr>
        <p:txBody>
          <a:bodyPr wrap="none" rtlCol="0">
            <a:spAutoFit/>
          </a:bodyPr>
          <a:lstStyle/>
          <a:p>
            <a:r>
              <a:rPr lang="en-US" dirty="0">
                <a:solidFill>
                  <a:srgbClr val="FF0000"/>
                </a:solidFill>
              </a:rPr>
              <a:t>Joe's right hand clicked GET start</a:t>
            </a:r>
          </a:p>
        </p:txBody>
      </p:sp>
      <p:sp>
        <p:nvSpPr>
          <p:cNvPr id="6" name="TextBox 5">
            <a:extLst>
              <a:ext uri="{FF2B5EF4-FFF2-40B4-BE49-F238E27FC236}">
                <a16:creationId xmlns:a16="http://schemas.microsoft.com/office/drawing/2014/main" id="{BCFCFE72-9782-4BC4-AE71-DBA8D037139F}"/>
              </a:ext>
            </a:extLst>
          </p:cNvPr>
          <p:cNvSpPr txBox="1"/>
          <p:nvPr/>
        </p:nvSpPr>
        <p:spPr>
          <a:xfrm rot="16200000">
            <a:off x="2757574" y="2135052"/>
            <a:ext cx="2591607" cy="646331"/>
          </a:xfrm>
          <a:prstGeom prst="rect">
            <a:avLst/>
          </a:prstGeom>
          <a:solidFill>
            <a:schemeClr val="bg1"/>
          </a:solidFill>
        </p:spPr>
        <p:txBody>
          <a:bodyPr wrap="none" rtlCol="0">
            <a:spAutoFit/>
          </a:bodyPr>
          <a:lstStyle/>
          <a:p>
            <a:r>
              <a:rPr lang="en-US" dirty="0"/>
              <a:t>5 Raw </a:t>
            </a:r>
            <a:r>
              <a:rPr lang="en-US" altLang="zh-CN" dirty="0"/>
              <a:t>Mesh Triggers</a:t>
            </a:r>
          </a:p>
          <a:p>
            <a:r>
              <a:rPr lang="en-US" dirty="0">
                <a:solidFill>
                  <a:srgbClr val="FF0000"/>
                </a:solidFill>
              </a:rPr>
              <a:t>5 Accepted Mesh Triggers</a:t>
            </a:r>
          </a:p>
        </p:txBody>
      </p:sp>
      <p:sp>
        <p:nvSpPr>
          <p:cNvPr id="7" name="TextBox 6">
            <a:extLst>
              <a:ext uri="{FF2B5EF4-FFF2-40B4-BE49-F238E27FC236}">
                <a16:creationId xmlns:a16="http://schemas.microsoft.com/office/drawing/2014/main" id="{75BEF502-909E-4085-82E4-BD8D63494F69}"/>
              </a:ext>
            </a:extLst>
          </p:cNvPr>
          <p:cNvSpPr txBox="1"/>
          <p:nvPr/>
        </p:nvSpPr>
        <p:spPr>
          <a:xfrm rot="16200000">
            <a:off x="5099424" y="2135052"/>
            <a:ext cx="2591607" cy="646331"/>
          </a:xfrm>
          <a:prstGeom prst="rect">
            <a:avLst/>
          </a:prstGeom>
          <a:solidFill>
            <a:schemeClr val="bg1"/>
          </a:solidFill>
        </p:spPr>
        <p:txBody>
          <a:bodyPr wrap="none" rtlCol="0">
            <a:spAutoFit/>
          </a:bodyPr>
          <a:lstStyle/>
          <a:p>
            <a:r>
              <a:rPr lang="en-US" dirty="0"/>
              <a:t>5 Raw </a:t>
            </a:r>
            <a:r>
              <a:rPr lang="en-US" altLang="zh-CN" dirty="0"/>
              <a:t>Mesh Triggers</a:t>
            </a:r>
          </a:p>
          <a:p>
            <a:r>
              <a:rPr lang="en-US" dirty="0">
                <a:solidFill>
                  <a:srgbClr val="FF0000"/>
                </a:solidFill>
              </a:rPr>
              <a:t>4 Accepted Mesh Triggers</a:t>
            </a:r>
          </a:p>
        </p:txBody>
      </p:sp>
      <p:sp>
        <p:nvSpPr>
          <p:cNvPr id="8" name="TextBox 7">
            <a:extLst>
              <a:ext uri="{FF2B5EF4-FFF2-40B4-BE49-F238E27FC236}">
                <a16:creationId xmlns:a16="http://schemas.microsoft.com/office/drawing/2014/main" id="{63857FB6-FD76-4EC6-A254-A162C1526C42}"/>
              </a:ext>
            </a:extLst>
          </p:cNvPr>
          <p:cNvSpPr txBox="1"/>
          <p:nvPr/>
        </p:nvSpPr>
        <p:spPr>
          <a:xfrm rot="16200000">
            <a:off x="6771561" y="2129351"/>
            <a:ext cx="2591607" cy="646331"/>
          </a:xfrm>
          <a:prstGeom prst="rect">
            <a:avLst/>
          </a:prstGeom>
          <a:solidFill>
            <a:schemeClr val="bg1"/>
          </a:solidFill>
        </p:spPr>
        <p:txBody>
          <a:bodyPr wrap="none" rtlCol="0">
            <a:spAutoFit/>
          </a:bodyPr>
          <a:lstStyle/>
          <a:p>
            <a:r>
              <a:rPr lang="en-US" dirty="0"/>
              <a:t>7 Raw </a:t>
            </a:r>
            <a:r>
              <a:rPr lang="en-US" altLang="zh-CN" dirty="0"/>
              <a:t>Mesh Triggers</a:t>
            </a:r>
          </a:p>
          <a:p>
            <a:r>
              <a:rPr lang="en-US" dirty="0">
                <a:solidFill>
                  <a:srgbClr val="FF0000"/>
                </a:solidFill>
              </a:rPr>
              <a:t>7 Accepted Mesh Triggers</a:t>
            </a:r>
          </a:p>
        </p:txBody>
      </p:sp>
      <p:sp>
        <p:nvSpPr>
          <p:cNvPr id="9" name="Right Brace 8">
            <a:extLst>
              <a:ext uri="{FF2B5EF4-FFF2-40B4-BE49-F238E27FC236}">
                <a16:creationId xmlns:a16="http://schemas.microsoft.com/office/drawing/2014/main" id="{AB4270DA-1F77-44CF-8E8B-7334A6AC02CE}"/>
              </a:ext>
            </a:extLst>
          </p:cNvPr>
          <p:cNvSpPr/>
          <p:nvPr/>
        </p:nvSpPr>
        <p:spPr>
          <a:xfrm rot="16200000">
            <a:off x="3868712" y="3525129"/>
            <a:ext cx="369333" cy="970156"/>
          </a:xfrm>
          <a:prstGeom prst="rightBrace">
            <a:avLst/>
          </a:prstGeom>
          <a:ln w="12700">
            <a:solidFill>
              <a:schemeClr val="accent1">
                <a:lumMod val="5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solidFill>
                <a:srgbClr val="002060"/>
              </a:solidFill>
            </a:endParaRPr>
          </a:p>
        </p:txBody>
      </p:sp>
      <p:sp>
        <p:nvSpPr>
          <p:cNvPr id="10" name="TextBox 9">
            <a:extLst>
              <a:ext uri="{FF2B5EF4-FFF2-40B4-BE49-F238E27FC236}">
                <a16:creationId xmlns:a16="http://schemas.microsoft.com/office/drawing/2014/main" id="{5D1ECCEF-A5C9-4953-8DB8-88142EE92DF9}"/>
              </a:ext>
            </a:extLst>
          </p:cNvPr>
          <p:cNvSpPr txBox="1"/>
          <p:nvPr/>
        </p:nvSpPr>
        <p:spPr>
          <a:xfrm>
            <a:off x="0" y="0"/>
            <a:ext cx="2895344" cy="646331"/>
          </a:xfrm>
          <a:prstGeom prst="rect">
            <a:avLst/>
          </a:prstGeom>
          <a:noFill/>
        </p:spPr>
        <p:txBody>
          <a:bodyPr wrap="none" rtlCol="0">
            <a:spAutoFit/>
          </a:bodyPr>
          <a:lstStyle/>
          <a:p>
            <a:r>
              <a:rPr lang="en-US" altLang="zh-CN" dirty="0"/>
              <a:t>Black:</a:t>
            </a:r>
            <a:r>
              <a:rPr lang="zh-CN" altLang="en-US" dirty="0"/>
              <a:t> </a:t>
            </a:r>
            <a:r>
              <a:rPr lang="en-US" altLang="zh-CN" dirty="0"/>
              <a:t>Raw</a:t>
            </a:r>
            <a:r>
              <a:rPr lang="zh-CN" altLang="en-US" dirty="0"/>
              <a:t> </a:t>
            </a:r>
            <a:r>
              <a:rPr lang="en-US" altLang="zh-CN" dirty="0"/>
              <a:t>Mesh</a:t>
            </a:r>
            <a:r>
              <a:rPr lang="zh-CN" altLang="en-US" dirty="0"/>
              <a:t> </a:t>
            </a:r>
            <a:r>
              <a:rPr lang="en-US" altLang="zh-CN" dirty="0"/>
              <a:t>Triggers</a:t>
            </a:r>
          </a:p>
          <a:p>
            <a:r>
              <a:rPr lang="en-US" dirty="0">
                <a:solidFill>
                  <a:srgbClr val="FF0000"/>
                </a:solidFill>
              </a:rPr>
              <a:t>Red: Accepted Mesh Triggers</a:t>
            </a:r>
          </a:p>
        </p:txBody>
      </p:sp>
      <p:sp>
        <p:nvSpPr>
          <p:cNvPr id="11" name="Right Brace 10">
            <a:extLst>
              <a:ext uri="{FF2B5EF4-FFF2-40B4-BE49-F238E27FC236}">
                <a16:creationId xmlns:a16="http://schemas.microsoft.com/office/drawing/2014/main" id="{55CEB2EE-C908-49C2-9A1F-3BD33BC64218}"/>
              </a:ext>
            </a:extLst>
          </p:cNvPr>
          <p:cNvSpPr/>
          <p:nvPr/>
        </p:nvSpPr>
        <p:spPr>
          <a:xfrm rot="16200000">
            <a:off x="6210562" y="3598956"/>
            <a:ext cx="369333" cy="836341"/>
          </a:xfrm>
          <a:prstGeom prst="rightBrace">
            <a:avLst/>
          </a:prstGeom>
          <a:ln w="12700">
            <a:solidFill>
              <a:schemeClr val="accent1">
                <a:lumMod val="5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solidFill>
                <a:srgbClr val="002060"/>
              </a:solidFill>
            </a:endParaRPr>
          </a:p>
        </p:txBody>
      </p:sp>
      <p:sp>
        <p:nvSpPr>
          <p:cNvPr id="12" name="Right Brace 11">
            <a:extLst>
              <a:ext uri="{FF2B5EF4-FFF2-40B4-BE49-F238E27FC236}">
                <a16:creationId xmlns:a16="http://schemas.microsoft.com/office/drawing/2014/main" id="{62CDEA92-02DC-4E35-89B4-097B188560F3}"/>
              </a:ext>
            </a:extLst>
          </p:cNvPr>
          <p:cNvSpPr/>
          <p:nvPr/>
        </p:nvSpPr>
        <p:spPr>
          <a:xfrm rot="16200000">
            <a:off x="7882699" y="3196966"/>
            <a:ext cx="369333" cy="1640321"/>
          </a:xfrm>
          <a:prstGeom prst="rightBrace">
            <a:avLst/>
          </a:prstGeom>
          <a:ln w="12700">
            <a:solidFill>
              <a:schemeClr val="accent1">
                <a:lumMod val="5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solidFill>
                <a:srgbClr val="002060"/>
              </a:solidFill>
            </a:endParaRPr>
          </a:p>
        </p:txBody>
      </p:sp>
      <p:pic>
        <p:nvPicPr>
          <p:cNvPr id="14" name="Picture 13">
            <a:extLst>
              <a:ext uri="{FF2B5EF4-FFF2-40B4-BE49-F238E27FC236}">
                <a16:creationId xmlns:a16="http://schemas.microsoft.com/office/drawing/2014/main" id="{6F20CB61-8A7F-43E7-96A7-573A2FBFBD1F}"/>
              </a:ext>
            </a:extLst>
          </p:cNvPr>
          <p:cNvPicPr>
            <a:picLocks noChangeAspect="1"/>
          </p:cNvPicPr>
          <p:nvPr/>
        </p:nvPicPr>
        <p:blipFill>
          <a:blip r:embed="rId3"/>
          <a:stretch>
            <a:fillRect/>
          </a:stretch>
        </p:blipFill>
        <p:spPr>
          <a:xfrm>
            <a:off x="0" y="4145610"/>
            <a:ext cx="9144000" cy="2712390"/>
          </a:xfrm>
          <a:prstGeom prst="rect">
            <a:avLst/>
          </a:prstGeom>
        </p:spPr>
      </p:pic>
    </p:spTree>
    <p:extLst>
      <p:ext uri="{BB962C8B-B14F-4D97-AF65-F5344CB8AC3E}">
        <p14:creationId xmlns:p14="http://schemas.microsoft.com/office/powerpoint/2010/main" val="1241766623"/>
      </p:ext>
    </p:extLst>
  </p:cSld>
  <p:clrMapOvr>
    <a:masterClrMapping/>
  </p:clrMapOvr>
</p:sld>
</file>

<file path=ppt/slides/slide6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2AC5839E-2A25-450B-9AFA-11975342BB01}"/>
              </a:ext>
            </a:extLst>
          </p:cNvPr>
          <p:cNvPicPr>
            <a:picLocks noChangeAspect="1"/>
          </p:cNvPicPr>
          <p:nvPr/>
        </p:nvPicPr>
        <p:blipFill>
          <a:blip r:embed="rId2"/>
          <a:stretch>
            <a:fillRect/>
          </a:stretch>
        </p:blipFill>
        <p:spPr>
          <a:xfrm>
            <a:off x="1472711" y="0"/>
            <a:ext cx="6198577" cy="6858000"/>
          </a:xfrm>
          <a:prstGeom prst="rect">
            <a:avLst/>
          </a:prstGeom>
        </p:spPr>
      </p:pic>
      <p:cxnSp>
        <p:nvCxnSpPr>
          <p:cNvPr id="5" name="Straight Arrow Connector 4">
            <a:extLst>
              <a:ext uri="{FF2B5EF4-FFF2-40B4-BE49-F238E27FC236}">
                <a16:creationId xmlns:a16="http://schemas.microsoft.com/office/drawing/2014/main" id="{2B45F121-E94E-43E6-B09D-81590E4368F9}"/>
              </a:ext>
            </a:extLst>
          </p:cNvPr>
          <p:cNvCxnSpPr/>
          <p:nvPr/>
        </p:nvCxnSpPr>
        <p:spPr>
          <a:xfrm flipV="1">
            <a:off x="3434576" y="1505415"/>
            <a:ext cx="2419814" cy="1728439"/>
          </a:xfrm>
          <a:prstGeom prst="straightConnector1">
            <a:avLst/>
          </a:prstGeom>
          <a:ln>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6" name="Straight Arrow Connector 5">
            <a:extLst>
              <a:ext uri="{FF2B5EF4-FFF2-40B4-BE49-F238E27FC236}">
                <a16:creationId xmlns:a16="http://schemas.microsoft.com/office/drawing/2014/main" id="{8D536BF3-8C94-44D0-92A4-06973FB70BB2}"/>
              </a:ext>
            </a:extLst>
          </p:cNvPr>
          <p:cNvCxnSpPr/>
          <p:nvPr/>
        </p:nvCxnSpPr>
        <p:spPr>
          <a:xfrm flipV="1">
            <a:off x="3434576" y="1680117"/>
            <a:ext cx="2419814" cy="1728439"/>
          </a:xfrm>
          <a:prstGeom prst="straightConnector1">
            <a:avLst/>
          </a:prstGeom>
          <a:ln>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7" name="Straight Arrow Connector 6">
            <a:extLst>
              <a:ext uri="{FF2B5EF4-FFF2-40B4-BE49-F238E27FC236}">
                <a16:creationId xmlns:a16="http://schemas.microsoft.com/office/drawing/2014/main" id="{2484B7BF-1429-4D59-A4C9-23583DA52CE3}"/>
              </a:ext>
            </a:extLst>
          </p:cNvPr>
          <p:cNvCxnSpPr/>
          <p:nvPr/>
        </p:nvCxnSpPr>
        <p:spPr>
          <a:xfrm flipV="1">
            <a:off x="3434576" y="1854819"/>
            <a:ext cx="2419814" cy="1728439"/>
          </a:xfrm>
          <a:prstGeom prst="straightConnector1">
            <a:avLst/>
          </a:prstGeom>
          <a:ln>
            <a:headEnd type="triangle"/>
            <a:tailEnd type="triangle"/>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107778789"/>
      </p:ext>
    </p:extLst>
  </p:cSld>
  <p:clrMapOvr>
    <a:masterClrMapping/>
  </p:clrMapOvr>
</p:sld>
</file>

<file path=ppt/slides/slide6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75F2EB39-72C6-42E4-A3F7-AA9B143D7BE9}"/>
              </a:ext>
            </a:extLst>
          </p:cNvPr>
          <p:cNvPicPr>
            <a:picLocks noChangeAspect="1"/>
          </p:cNvPicPr>
          <p:nvPr/>
        </p:nvPicPr>
        <p:blipFill>
          <a:blip r:embed="rId2"/>
          <a:stretch>
            <a:fillRect/>
          </a:stretch>
        </p:blipFill>
        <p:spPr>
          <a:xfrm>
            <a:off x="1435100" y="0"/>
            <a:ext cx="6273800" cy="6858000"/>
          </a:xfrm>
          <a:prstGeom prst="rect">
            <a:avLst/>
          </a:prstGeom>
        </p:spPr>
      </p:pic>
      <p:cxnSp>
        <p:nvCxnSpPr>
          <p:cNvPr id="6" name="Straight Arrow Connector 5">
            <a:extLst>
              <a:ext uri="{FF2B5EF4-FFF2-40B4-BE49-F238E27FC236}">
                <a16:creationId xmlns:a16="http://schemas.microsoft.com/office/drawing/2014/main" id="{52B2934B-E121-44A3-AF43-7D7E41371D2D}"/>
              </a:ext>
            </a:extLst>
          </p:cNvPr>
          <p:cNvCxnSpPr>
            <a:cxnSpLocks/>
          </p:cNvCxnSpPr>
          <p:nvPr/>
        </p:nvCxnSpPr>
        <p:spPr>
          <a:xfrm flipV="1">
            <a:off x="3401122" y="1505416"/>
            <a:ext cx="2453268" cy="4304369"/>
          </a:xfrm>
          <a:prstGeom prst="straightConnector1">
            <a:avLst/>
          </a:prstGeom>
          <a:ln>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10" name="Straight Arrow Connector 9">
            <a:extLst>
              <a:ext uri="{FF2B5EF4-FFF2-40B4-BE49-F238E27FC236}">
                <a16:creationId xmlns:a16="http://schemas.microsoft.com/office/drawing/2014/main" id="{86C3121D-4B1A-48E1-9AC0-1EC392E309D8}"/>
              </a:ext>
            </a:extLst>
          </p:cNvPr>
          <p:cNvCxnSpPr>
            <a:cxnSpLocks/>
          </p:cNvCxnSpPr>
          <p:nvPr/>
        </p:nvCxnSpPr>
        <p:spPr>
          <a:xfrm flipV="1">
            <a:off x="3401122" y="1735875"/>
            <a:ext cx="2453268" cy="4304369"/>
          </a:xfrm>
          <a:prstGeom prst="straightConnector1">
            <a:avLst/>
          </a:prstGeom>
          <a:ln>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11" name="Straight Arrow Connector 10">
            <a:extLst>
              <a:ext uri="{FF2B5EF4-FFF2-40B4-BE49-F238E27FC236}">
                <a16:creationId xmlns:a16="http://schemas.microsoft.com/office/drawing/2014/main" id="{98935A6C-ADEF-4B2F-BD77-C92BC9AEBEB2}"/>
              </a:ext>
            </a:extLst>
          </p:cNvPr>
          <p:cNvCxnSpPr>
            <a:cxnSpLocks/>
          </p:cNvCxnSpPr>
          <p:nvPr/>
        </p:nvCxnSpPr>
        <p:spPr>
          <a:xfrm flipV="1">
            <a:off x="3401122" y="1962618"/>
            <a:ext cx="2453268" cy="4304369"/>
          </a:xfrm>
          <a:prstGeom prst="straightConnector1">
            <a:avLst/>
          </a:prstGeom>
          <a:ln>
            <a:headEnd type="triangle"/>
            <a:tailEnd type="triangle"/>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681064393"/>
      </p:ext>
    </p:extLst>
  </p:cSld>
  <p:clrMapOvr>
    <a:masterClrMapping/>
  </p:clrMapOvr>
</p:sld>
</file>

<file path=ppt/slides/slide6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Box 4">
            <a:extLst>
              <a:ext uri="{FF2B5EF4-FFF2-40B4-BE49-F238E27FC236}">
                <a16:creationId xmlns:a16="http://schemas.microsoft.com/office/drawing/2014/main" id="{C221726B-26CB-4149-87F6-C89744F0404B}"/>
              </a:ext>
            </a:extLst>
          </p:cNvPr>
          <p:cNvSpPr txBox="1"/>
          <p:nvPr/>
        </p:nvSpPr>
        <p:spPr>
          <a:xfrm>
            <a:off x="0" y="0"/>
            <a:ext cx="1950098" cy="646331"/>
          </a:xfrm>
          <a:prstGeom prst="rect">
            <a:avLst/>
          </a:prstGeom>
          <a:noFill/>
        </p:spPr>
        <p:txBody>
          <a:bodyPr wrap="square">
            <a:spAutoFit/>
          </a:bodyPr>
          <a:lstStyle/>
          <a:p>
            <a:r>
              <a:rPr lang="en-US" dirty="0"/>
              <a:t>run-0802 152Eu</a:t>
            </a:r>
          </a:p>
          <a:p>
            <a:r>
              <a:rPr lang="en-US" dirty="0"/>
              <a:t>1830 seconds</a:t>
            </a:r>
          </a:p>
        </p:txBody>
      </p:sp>
      <p:pic>
        <p:nvPicPr>
          <p:cNvPr id="7" name="Picture 6">
            <a:extLst>
              <a:ext uri="{FF2B5EF4-FFF2-40B4-BE49-F238E27FC236}">
                <a16:creationId xmlns:a16="http://schemas.microsoft.com/office/drawing/2014/main" id="{F90E90DA-6E8A-4690-BD61-F16F7F2E3DB3}"/>
              </a:ext>
            </a:extLst>
          </p:cNvPr>
          <p:cNvPicPr>
            <a:picLocks noChangeAspect="1"/>
          </p:cNvPicPr>
          <p:nvPr/>
        </p:nvPicPr>
        <p:blipFill>
          <a:blip r:embed="rId3"/>
          <a:stretch>
            <a:fillRect/>
          </a:stretch>
        </p:blipFill>
        <p:spPr>
          <a:xfrm>
            <a:off x="0" y="706762"/>
            <a:ext cx="9144000" cy="5444476"/>
          </a:xfrm>
          <a:prstGeom prst="rect">
            <a:avLst/>
          </a:prstGeom>
        </p:spPr>
      </p:pic>
    </p:spTree>
    <p:extLst>
      <p:ext uri="{BB962C8B-B14F-4D97-AF65-F5344CB8AC3E}">
        <p14:creationId xmlns:p14="http://schemas.microsoft.com/office/powerpoint/2010/main" val="1935761999"/>
      </p:ext>
    </p:extLst>
  </p:cSld>
  <p:clrMapOvr>
    <a:masterClrMapping/>
  </p:clrMapOvr>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60C64E95-1A7B-4119-9673-D875465D7CBE}"/>
              </a:ext>
            </a:extLst>
          </p:cNvPr>
          <p:cNvPicPr>
            <a:picLocks noChangeAspect="1"/>
          </p:cNvPicPr>
          <p:nvPr/>
        </p:nvPicPr>
        <p:blipFill>
          <a:blip r:embed="rId2"/>
          <a:stretch>
            <a:fillRect/>
          </a:stretch>
        </p:blipFill>
        <p:spPr>
          <a:xfrm>
            <a:off x="0" y="0"/>
            <a:ext cx="6391275" cy="5953125"/>
          </a:xfrm>
          <a:prstGeom prst="rect">
            <a:avLst/>
          </a:prstGeom>
        </p:spPr>
      </p:pic>
      <p:sp>
        <p:nvSpPr>
          <p:cNvPr id="5" name="Rectangle: Rounded Corners 4">
            <a:extLst>
              <a:ext uri="{FF2B5EF4-FFF2-40B4-BE49-F238E27FC236}">
                <a16:creationId xmlns:a16="http://schemas.microsoft.com/office/drawing/2014/main" id="{1937FF47-7761-406F-9478-4C8B85F345AE}"/>
              </a:ext>
            </a:extLst>
          </p:cNvPr>
          <p:cNvSpPr/>
          <p:nvPr/>
        </p:nvSpPr>
        <p:spPr>
          <a:xfrm>
            <a:off x="1064711" y="1215468"/>
            <a:ext cx="1302707" cy="511731"/>
          </a:xfrm>
          <a:prstGeom prst="roundRect">
            <a:avLst/>
          </a:prstGeom>
          <a:noFill/>
          <a:ln>
            <a:solidFill>
              <a:srgbClr val="CC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FF"/>
              </a:solidFill>
            </a:endParaRPr>
          </a:p>
        </p:txBody>
      </p:sp>
      <p:cxnSp>
        <p:nvCxnSpPr>
          <p:cNvPr id="7" name="Straight Connector 6">
            <a:extLst>
              <a:ext uri="{FF2B5EF4-FFF2-40B4-BE49-F238E27FC236}">
                <a16:creationId xmlns:a16="http://schemas.microsoft.com/office/drawing/2014/main" id="{39E289C5-C140-44A8-A838-F6568546FCC8}"/>
              </a:ext>
            </a:extLst>
          </p:cNvPr>
          <p:cNvCxnSpPr>
            <a:cxnSpLocks/>
          </p:cNvCxnSpPr>
          <p:nvPr/>
        </p:nvCxnSpPr>
        <p:spPr>
          <a:xfrm>
            <a:off x="1064711" y="1831554"/>
            <a:ext cx="1302707" cy="0"/>
          </a:xfrm>
          <a:prstGeom prst="line">
            <a:avLst/>
          </a:prstGeom>
          <a:ln w="19050">
            <a:solidFill>
              <a:srgbClr val="0066FF"/>
            </a:solidFill>
          </a:ln>
        </p:spPr>
        <p:style>
          <a:lnRef idx="1">
            <a:schemeClr val="accent6"/>
          </a:lnRef>
          <a:fillRef idx="0">
            <a:schemeClr val="accent6"/>
          </a:fillRef>
          <a:effectRef idx="0">
            <a:schemeClr val="accent6"/>
          </a:effectRef>
          <a:fontRef idx="minor">
            <a:schemeClr val="tx1"/>
          </a:fontRef>
        </p:style>
      </p:cxnSp>
      <p:cxnSp>
        <p:nvCxnSpPr>
          <p:cNvPr id="8" name="Straight Connector 7">
            <a:extLst>
              <a:ext uri="{FF2B5EF4-FFF2-40B4-BE49-F238E27FC236}">
                <a16:creationId xmlns:a16="http://schemas.microsoft.com/office/drawing/2014/main" id="{E04537A7-ECC0-4682-9488-5501D18F93BF}"/>
              </a:ext>
            </a:extLst>
          </p:cNvPr>
          <p:cNvCxnSpPr>
            <a:cxnSpLocks/>
          </p:cNvCxnSpPr>
          <p:nvPr/>
        </p:nvCxnSpPr>
        <p:spPr>
          <a:xfrm>
            <a:off x="1064711" y="2594076"/>
            <a:ext cx="1302707" cy="0"/>
          </a:xfrm>
          <a:prstGeom prst="line">
            <a:avLst/>
          </a:prstGeom>
          <a:ln w="19050">
            <a:solidFill>
              <a:srgbClr val="0066FF"/>
            </a:solidFill>
          </a:ln>
        </p:spPr>
        <p:style>
          <a:lnRef idx="1">
            <a:schemeClr val="accent6"/>
          </a:lnRef>
          <a:fillRef idx="0">
            <a:schemeClr val="accent6"/>
          </a:fillRef>
          <a:effectRef idx="0">
            <a:schemeClr val="accent6"/>
          </a:effectRef>
          <a:fontRef idx="minor">
            <a:schemeClr val="tx1"/>
          </a:fontRef>
        </p:style>
      </p:cxnSp>
      <p:sp>
        <p:nvSpPr>
          <p:cNvPr id="9" name="Rectangle: Rounded Corners 8">
            <a:extLst>
              <a:ext uri="{FF2B5EF4-FFF2-40B4-BE49-F238E27FC236}">
                <a16:creationId xmlns:a16="http://schemas.microsoft.com/office/drawing/2014/main" id="{6468F1E6-9CC6-493A-87A6-BAC2F3106117}"/>
              </a:ext>
            </a:extLst>
          </p:cNvPr>
          <p:cNvSpPr/>
          <p:nvPr/>
        </p:nvSpPr>
        <p:spPr>
          <a:xfrm>
            <a:off x="1064711" y="2976562"/>
            <a:ext cx="1302707" cy="255829"/>
          </a:xfrm>
          <a:prstGeom prst="roundRect">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0" name="Straight Connector 9">
            <a:extLst>
              <a:ext uri="{FF2B5EF4-FFF2-40B4-BE49-F238E27FC236}">
                <a16:creationId xmlns:a16="http://schemas.microsoft.com/office/drawing/2014/main" id="{3449B623-25AB-42D6-8834-8A181FF5B68B}"/>
              </a:ext>
            </a:extLst>
          </p:cNvPr>
          <p:cNvCxnSpPr>
            <a:cxnSpLocks/>
          </p:cNvCxnSpPr>
          <p:nvPr/>
        </p:nvCxnSpPr>
        <p:spPr>
          <a:xfrm>
            <a:off x="1064711" y="2085728"/>
            <a:ext cx="1302707" cy="0"/>
          </a:xfrm>
          <a:prstGeom prst="line">
            <a:avLst/>
          </a:prstGeom>
          <a:ln w="19050">
            <a:solidFill>
              <a:srgbClr val="00CC00"/>
            </a:solidFill>
          </a:ln>
        </p:spPr>
        <p:style>
          <a:lnRef idx="1">
            <a:schemeClr val="accent6"/>
          </a:lnRef>
          <a:fillRef idx="0">
            <a:schemeClr val="accent6"/>
          </a:fillRef>
          <a:effectRef idx="0">
            <a:schemeClr val="accent6"/>
          </a:effectRef>
          <a:fontRef idx="minor">
            <a:schemeClr val="tx1"/>
          </a:fontRef>
        </p:style>
      </p:cxnSp>
      <p:cxnSp>
        <p:nvCxnSpPr>
          <p:cNvPr id="11" name="Straight Connector 10">
            <a:extLst>
              <a:ext uri="{FF2B5EF4-FFF2-40B4-BE49-F238E27FC236}">
                <a16:creationId xmlns:a16="http://schemas.microsoft.com/office/drawing/2014/main" id="{858190B9-C989-41FB-BC29-3F4AABDD6CF6}"/>
              </a:ext>
            </a:extLst>
          </p:cNvPr>
          <p:cNvCxnSpPr>
            <a:cxnSpLocks/>
          </p:cNvCxnSpPr>
          <p:nvPr/>
        </p:nvCxnSpPr>
        <p:spPr>
          <a:xfrm>
            <a:off x="1064711" y="2339902"/>
            <a:ext cx="1302707" cy="0"/>
          </a:xfrm>
          <a:prstGeom prst="line">
            <a:avLst/>
          </a:prstGeom>
          <a:ln w="19050">
            <a:solidFill>
              <a:srgbClr val="00CC00"/>
            </a:solidFill>
          </a:ln>
        </p:spPr>
        <p:style>
          <a:lnRef idx="1">
            <a:schemeClr val="accent6"/>
          </a:lnRef>
          <a:fillRef idx="0">
            <a:schemeClr val="accent6"/>
          </a:fillRef>
          <a:effectRef idx="0">
            <a:schemeClr val="accent6"/>
          </a:effectRef>
          <a:fontRef idx="minor">
            <a:schemeClr val="tx1"/>
          </a:fontRef>
        </p:style>
      </p:cxnSp>
      <p:cxnSp>
        <p:nvCxnSpPr>
          <p:cNvPr id="12" name="Straight Connector 11">
            <a:extLst>
              <a:ext uri="{FF2B5EF4-FFF2-40B4-BE49-F238E27FC236}">
                <a16:creationId xmlns:a16="http://schemas.microsoft.com/office/drawing/2014/main" id="{EA11671C-42A0-48FE-A0D4-B4D77339DEDE}"/>
              </a:ext>
            </a:extLst>
          </p:cNvPr>
          <p:cNvCxnSpPr>
            <a:cxnSpLocks/>
          </p:cNvCxnSpPr>
          <p:nvPr/>
        </p:nvCxnSpPr>
        <p:spPr>
          <a:xfrm>
            <a:off x="1064711" y="2848250"/>
            <a:ext cx="1302707" cy="0"/>
          </a:xfrm>
          <a:prstGeom prst="line">
            <a:avLst/>
          </a:prstGeom>
          <a:ln w="19050">
            <a:solidFill>
              <a:srgbClr val="00CC00"/>
            </a:solidFill>
          </a:ln>
        </p:spPr>
        <p:style>
          <a:lnRef idx="1">
            <a:schemeClr val="accent6"/>
          </a:lnRef>
          <a:fillRef idx="0">
            <a:schemeClr val="accent6"/>
          </a:fillRef>
          <a:effectRef idx="0">
            <a:schemeClr val="accent6"/>
          </a:effectRef>
          <a:fontRef idx="minor">
            <a:schemeClr val="tx1"/>
          </a:fontRef>
        </p:style>
      </p:cxnSp>
      <p:cxnSp>
        <p:nvCxnSpPr>
          <p:cNvPr id="13" name="Straight Connector 12">
            <a:extLst>
              <a:ext uri="{FF2B5EF4-FFF2-40B4-BE49-F238E27FC236}">
                <a16:creationId xmlns:a16="http://schemas.microsoft.com/office/drawing/2014/main" id="{F3CCC050-7FA0-4217-ABE3-EC4FF1A9E0A4}"/>
              </a:ext>
            </a:extLst>
          </p:cNvPr>
          <p:cNvCxnSpPr>
            <a:cxnSpLocks/>
          </p:cNvCxnSpPr>
          <p:nvPr/>
        </p:nvCxnSpPr>
        <p:spPr>
          <a:xfrm>
            <a:off x="1064711" y="3371846"/>
            <a:ext cx="1302707" cy="0"/>
          </a:xfrm>
          <a:prstGeom prst="line">
            <a:avLst/>
          </a:prstGeom>
          <a:ln w="19050">
            <a:solidFill>
              <a:srgbClr val="00CC00"/>
            </a:solidFill>
          </a:ln>
        </p:spPr>
        <p:style>
          <a:lnRef idx="1">
            <a:schemeClr val="accent6"/>
          </a:lnRef>
          <a:fillRef idx="0">
            <a:schemeClr val="accent6"/>
          </a:fillRef>
          <a:effectRef idx="0">
            <a:schemeClr val="accent6"/>
          </a:effectRef>
          <a:fontRef idx="minor">
            <a:schemeClr val="tx1"/>
          </a:fontRef>
        </p:style>
      </p:cxnSp>
      <p:cxnSp>
        <p:nvCxnSpPr>
          <p:cNvPr id="14" name="Straight Connector 13">
            <a:extLst>
              <a:ext uri="{FF2B5EF4-FFF2-40B4-BE49-F238E27FC236}">
                <a16:creationId xmlns:a16="http://schemas.microsoft.com/office/drawing/2014/main" id="{BF3C922B-AD5F-47F3-A66E-DE51AFA8240F}"/>
              </a:ext>
            </a:extLst>
          </p:cNvPr>
          <p:cNvCxnSpPr>
            <a:cxnSpLocks/>
          </p:cNvCxnSpPr>
          <p:nvPr/>
        </p:nvCxnSpPr>
        <p:spPr>
          <a:xfrm>
            <a:off x="1064711" y="3627908"/>
            <a:ext cx="1302707" cy="0"/>
          </a:xfrm>
          <a:prstGeom prst="line">
            <a:avLst/>
          </a:prstGeom>
          <a:ln w="19050">
            <a:solidFill>
              <a:srgbClr val="00CC00"/>
            </a:solidFill>
          </a:ln>
        </p:spPr>
        <p:style>
          <a:lnRef idx="1">
            <a:schemeClr val="accent6"/>
          </a:lnRef>
          <a:fillRef idx="0">
            <a:schemeClr val="accent6"/>
          </a:fillRef>
          <a:effectRef idx="0">
            <a:schemeClr val="accent6"/>
          </a:effectRef>
          <a:fontRef idx="minor">
            <a:schemeClr val="tx1"/>
          </a:fontRef>
        </p:style>
      </p:cxnSp>
      <p:cxnSp>
        <p:nvCxnSpPr>
          <p:cNvPr id="15" name="Straight Connector 14">
            <a:extLst>
              <a:ext uri="{FF2B5EF4-FFF2-40B4-BE49-F238E27FC236}">
                <a16:creationId xmlns:a16="http://schemas.microsoft.com/office/drawing/2014/main" id="{21609C86-F12D-47C7-A5DC-A5605A69011C}"/>
              </a:ext>
            </a:extLst>
          </p:cNvPr>
          <p:cNvCxnSpPr>
            <a:cxnSpLocks/>
          </p:cNvCxnSpPr>
          <p:nvPr/>
        </p:nvCxnSpPr>
        <p:spPr>
          <a:xfrm>
            <a:off x="1064711" y="3883970"/>
            <a:ext cx="1302707" cy="0"/>
          </a:xfrm>
          <a:prstGeom prst="line">
            <a:avLst/>
          </a:prstGeom>
          <a:ln w="19050">
            <a:solidFill>
              <a:srgbClr val="00CC00"/>
            </a:solidFill>
          </a:ln>
        </p:spPr>
        <p:style>
          <a:lnRef idx="1">
            <a:schemeClr val="accent6"/>
          </a:lnRef>
          <a:fillRef idx="0">
            <a:schemeClr val="accent6"/>
          </a:fillRef>
          <a:effectRef idx="0">
            <a:schemeClr val="accent6"/>
          </a:effectRef>
          <a:fontRef idx="minor">
            <a:schemeClr val="tx1"/>
          </a:fontRef>
        </p:style>
      </p:cxnSp>
      <p:cxnSp>
        <p:nvCxnSpPr>
          <p:cNvPr id="16" name="Straight Connector 15">
            <a:extLst>
              <a:ext uri="{FF2B5EF4-FFF2-40B4-BE49-F238E27FC236}">
                <a16:creationId xmlns:a16="http://schemas.microsoft.com/office/drawing/2014/main" id="{20DDFA9A-EDC9-4012-B5F0-3DE1FE555F8F}"/>
              </a:ext>
            </a:extLst>
          </p:cNvPr>
          <p:cNvCxnSpPr>
            <a:cxnSpLocks/>
          </p:cNvCxnSpPr>
          <p:nvPr/>
        </p:nvCxnSpPr>
        <p:spPr>
          <a:xfrm>
            <a:off x="1064711" y="4140032"/>
            <a:ext cx="1302707" cy="0"/>
          </a:xfrm>
          <a:prstGeom prst="line">
            <a:avLst/>
          </a:prstGeom>
          <a:ln w="19050">
            <a:solidFill>
              <a:srgbClr val="00CC00"/>
            </a:solidFill>
          </a:ln>
        </p:spPr>
        <p:style>
          <a:lnRef idx="1">
            <a:schemeClr val="accent6"/>
          </a:lnRef>
          <a:fillRef idx="0">
            <a:schemeClr val="accent6"/>
          </a:fillRef>
          <a:effectRef idx="0">
            <a:schemeClr val="accent6"/>
          </a:effectRef>
          <a:fontRef idx="minor">
            <a:schemeClr val="tx1"/>
          </a:fontRef>
        </p:style>
      </p:cxnSp>
      <p:cxnSp>
        <p:nvCxnSpPr>
          <p:cNvPr id="17" name="Straight Connector 16">
            <a:extLst>
              <a:ext uri="{FF2B5EF4-FFF2-40B4-BE49-F238E27FC236}">
                <a16:creationId xmlns:a16="http://schemas.microsoft.com/office/drawing/2014/main" id="{DEFEF7B6-5FEE-4BBD-8BDF-7A79EE4F15A4}"/>
              </a:ext>
            </a:extLst>
          </p:cNvPr>
          <p:cNvCxnSpPr>
            <a:cxnSpLocks/>
          </p:cNvCxnSpPr>
          <p:nvPr/>
        </p:nvCxnSpPr>
        <p:spPr>
          <a:xfrm>
            <a:off x="1064711" y="4396094"/>
            <a:ext cx="1302707" cy="0"/>
          </a:xfrm>
          <a:prstGeom prst="line">
            <a:avLst/>
          </a:prstGeom>
          <a:ln w="19050">
            <a:solidFill>
              <a:srgbClr val="00CC00"/>
            </a:solidFill>
          </a:ln>
        </p:spPr>
        <p:style>
          <a:lnRef idx="1">
            <a:schemeClr val="accent6"/>
          </a:lnRef>
          <a:fillRef idx="0">
            <a:schemeClr val="accent6"/>
          </a:fillRef>
          <a:effectRef idx="0">
            <a:schemeClr val="accent6"/>
          </a:effectRef>
          <a:fontRef idx="minor">
            <a:schemeClr val="tx1"/>
          </a:fontRef>
        </p:style>
      </p:cxnSp>
      <p:cxnSp>
        <p:nvCxnSpPr>
          <p:cNvPr id="18" name="Straight Connector 17">
            <a:extLst>
              <a:ext uri="{FF2B5EF4-FFF2-40B4-BE49-F238E27FC236}">
                <a16:creationId xmlns:a16="http://schemas.microsoft.com/office/drawing/2014/main" id="{9D0CC0DD-A907-48AD-970A-63B7E3559554}"/>
              </a:ext>
            </a:extLst>
          </p:cNvPr>
          <p:cNvCxnSpPr>
            <a:cxnSpLocks/>
          </p:cNvCxnSpPr>
          <p:nvPr/>
        </p:nvCxnSpPr>
        <p:spPr>
          <a:xfrm>
            <a:off x="1064711" y="4652158"/>
            <a:ext cx="1302707" cy="0"/>
          </a:xfrm>
          <a:prstGeom prst="line">
            <a:avLst/>
          </a:prstGeom>
          <a:ln w="19050">
            <a:solidFill>
              <a:srgbClr val="0066FF"/>
            </a:solidFill>
          </a:ln>
        </p:spPr>
        <p:style>
          <a:lnRef idx="1">
            <a:schemeClr val="accent6"/>
          </a:lnRef>
          <a:fillRef idx="0">
            <a:schemeClr val="accent6"/>
          </a:fillRef>
          <a:effectRef idx="0">
            <a:schemeClr val="accent6"/>
          </a:effectRef>
          <a:fontRef idx="minor">
            <a:schemeClr val="tx1"/>
          </a:fontRef>
        </p:style>
      </p:cxnSp>
      <p:cxnSp>
        <p:nvCxnSpPr>
          <p:cNvPr id="19" name="Straight Connector 18">
            <a:extLst>
              <a:ext uri="{FF2B5EF4-FFF2-40B4-BE49-F238E27FC236}">
                <a16:creationId xmlns:a16="http://schemas.microsoft.com/office/drawing/2014/main" id="{2AA106B6-C4F1-4C7F-AB2F-2997EC432460}"/>
              </a:ext>
            </a:extLst>
          </p:cNvPr>
          <p:cNvCxnSpPr>
            <a:cxnSpLocks/>
          </p:cNvCxnSpPr>
          <p:nvPr/>
        </p:nvCxnSpPr>
        <p:spPr>
          <a:xfrm>
            <a:off x="1064711" y="5140039"/>
            <a:ext cx="1302707" cy="0"/>
          </a:xfrm>
          <a:prstGeom prst="line">
            <a:avLst/>
          </a:prstGeom>
          <a:ln w="19050">
            <a:solidFill>
              <a:srgbClr val="0066FF"/>
            </a:solidFill>
          </a:ln>
        </p:spPr>
        <p:style>
          <a:lnRef idx="1">
            <a:schemeClr val="accent6"/>
          </a:lnRef>
          <a:fillRef idx="0">
            <a:schemeClr val="accent6"/>
          </a:fillRef>
          <a:effectRef idx="0">
            <a:schemeClr val="accent6"/>
          </a:effectRef>
          <a:fontRef idx="minor">
            <a:schemeClr val="tx1"/>
          </a:fontRef>
        </p:style>
      </p:cxnSp>
      <p:cxnSp>
        <p:nvCxnSpPr>
          <p:cNvPr id="20" name="Straight Connector 19">
            <a:extLst>
              <a:ext uri="{FF2B5EF4-FFF2-40B4-BE49-F238E27FC236}">
                <a16:creationId xmlns:a16="http://schemas.microsoft.com/office/drawing/2014/main" id="{BA0F9F73-D5E9-4240-B830-CA2E4F9C81E0}"/>
              </a:ext>
            </a:extLst>
          </p:cNvPr>
          <p:cNvCxnSpPr>
            <a:cxnSpLocks/>
          </p:cNvCxnSpPr>
          <p:nvPr/>
        </p:nvCxnSpPr>
        <p:spPr>
          <a:xfrm>
            <a:off x="1064711" y="5403720"/>
            <a:ext cx="1302707" cy="0"/>
          </a:xfrm>
          <a:prstGeom prst="line">
            <a:avLst/>
          </a:prstGeom>
          <a:ln w="19050">
            <a:solidFill>
              <a:srgbClr val="0066FF"/>
            </a:solidFill>
          </a:ln>
        </p:spPr>
        <p:style>
          <a:lnRef idx="1">
            <a:schemeClr val="accent6"/>
          </a:lnRef>
          <a:fillRef idx="0">
            <a:schemeClr val="accent6"/>
          </a:fillRef>
          <a:effectRef idx="0">
            <a:schemeClr val="accent6"/>
          </a:effectRef>
          <a:fontRef idx="minor">
            <a:schemeClr val="tx1"/>
          </a:fontRef>
        </p:style>
      </p:cxnSp>
      <p:cxnSp>
        <p:nvCxnSpPr>
          <p:cNvPr id="21" name="Straight Connector 20">
            <a:extLst>
              <a:ext uri="{FF2B5EF4-FFF2-40B4-BE49-F238E27FC236}">
                <a16:creationId xmlns:a16="http://schemas.microsoft.com/office/drawing/2014/main" id="{8281DF89-291C-4D4D-BCD2-B8AB92B115B1}"/>
              </a:ext>
            </a:extLst>
          </p:cNvPr>
          <p:cNvCxnSpPr>
            <a:cxnSpLocks/>
          </p:cNvCxnSpPr>
          <p:nvPr/>
        </p:nvCxnSpPr>
        <p:spPr>
          <a:xfrm>
            <a:off x="1064711" y="5660820"/>
            <a:ext cx="1302707" cy="0"/>
          </a:xfrm>
          <a:prstGeom prst="line">
            <a:avLst/>
          </a:prstGeom>
          <a:ln w="19050">
            <a:solidFill>
              <a:schemeClr val="accent4"/>
            </a:solidFill>
          </a:ln>
        </p:spPr>
        <p:style>
          <a:lnRef idx="1">
            <a:schemeClr val="accent6"/>
          </a:lnRef>
          <a:fillRef idx="0">
            <a:schemeClr val="accent6"/>
          </a:fillRef>
          <a:effectRef idx="0">
            <a:schemeClr val="accent6"/>
          </a:effectRef>
          <a:fontRef idx="minor">
            <a:schemeClr val="tx1"/>
          </a:fontRef>
        </p:style>
      </p:cxnSp>
      <p:sp>
        <p:nvSpPr>
          <p:cNvPr id="22" name="Rectangle: Rounded Corners 21">
            <a:extLst>
              <a:ext uri="{FF2B5EF4-FFF2-40B4-BE49-F238E27FC236}">
                <a16:creationId xmlns:a16="http://schemas.microsoft.com/office/drawing/2014/main" id="{0C505A54-E49B-44E7-9CB0-4C4ED9D57FFA}"/>
              </a:ext>
            </a:extLst>
          </p:cNvPr>
          <p:cNvSpPr/>
          <p:nvPr/>
        </p:nvSpPr>
        <p:spPr>
          <a:xfrm>
            <a:off x="1064710" y="4755025"/>
            <a:ext cx="1302707" cy="255829"/>
          </a:xfrm>
          <a:prstGeom prst="roundRect">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TextBox 22">
            <a:extLst>
              <a:ext uri="{FF2B5EF4-FFF2-40B4-BE49-F238E27FC236}">
                <a16:creationId xmlns:a16="http://schemas.microsoft.com/office/drawing/2014/main" id="{5E74DAAC-AA20-40F7-BF27-A0E17C1D0F23}"/>
              </a:ext>
            </a:extLst>
          </p:cNvPr>
          <p:cNvSpPr txBox="1"/>
          <p:nvPr/>
        </p:nvSpPr>
        <p:spPr>
          <a:xfrm>
            <a:off x="0" y="5934670"/>
            <a:ext cx="2531014" cy="923330"/>
          </a:xfrm>
          <a:prstGeom prst="rect">
            <a:avLst/>
          </a:prstGeom>
          <a:noFill/>
        </p:spPr>
        <p:txBody>
          <a:bodyPr wrap="none" rtlCol="0">
            <a:spAutoFit/>
          </a:bodyPr>
          <a:lstStyle/>
          <a:p>
            <a:r>
              <a:rPr lang="en-US" dirty="0">
                <a:solidFill>
                  <a:srgbClr val="0066FF"/>
                </a:solidFill>
              </a:rPr>
              <a:t>Unbound Parent Nucleus</a:t>
            </a:r>
          </a:p>
          <a:p>
            <a:r>
              <a:rPr lang="en-US" dirty="0">
                <a:solidFill>
                  <a:srgbClr val="00CC00"/>
                </a:solidFill>
              </a:rPr>
              <a:t>No Electron Capture</a:t>
            </a:r>
          </a:p>
          <a:p>
            <a:r>
              <a:rPr lang="en-US" altLang="zh-CN" dirty="0">
                <a:solidFill>
                  <a:schemeClr val="accent4">
                    <a:lumMod val="75000"/>
                  </a:schemeClr>
                </a:solidFill>
              </a:rPr>
              <a:t>Forbidden Transition</a:t>
            </a:r>
            <a:endParaRPr lang="en-US" dirty="0">
              <a:solidFill>
                <a:schemeClr val="accent4">
                  <a:lumMod val="75000"/>
                </a:schemeClr>
              </a:solidFill>
            </a:endParaRPr>
          </a:p>
        </p:txBody>
      </p:sp>
    </p:spTree>
    <p:extLst>
      <p:ext uri="{BB962C8B-B14F-4D97-AF65-F5344CB8AC3E}">
        <p14:creationId xmlns:p14="http://schemas.microsoft.com/office/powerpoint/2010/main" val="622234857"/>
      </p:ext>
    </p:extLst>
  </p:cSld>
  <p:clrMapOvr>
    <a:masterClrMapping/>
  </p:clrMapOvr>
</p:sld>
</file>

<file path=ppt/slides/slide6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3">
            <a:extLst>
              <a:ext uri="{FF2B5EF4-FFF2-40B4-BE49-F238E27FC236}">
                <a16:creationId xmlns:a16="http://schemas.microsoft.com/office/drawing/2014/main" id="{899DBA1E-3117-45F7-9F39-BAA3B82AADF7}"/>
              </a:ext>
            </a:extLst>
          </p:cNvPr>
          <p:cNvSpPr txBox="1"/>
          <p:nvPr/>
        </p:nvSpPr>
        <p:spPr>
          <a:xfrm>
            <a:off x="0" y="0"/>
            <a:ext cx="2369976" cy="646331"/>
          </a:xfrm>
          <a:prstGeom prst="rect">
            <a:avLst/>
          </a:prstGeom>
          <a:noFill/>
        </p:spPr>
        <p:txBody>
          <a:bodyPr wrap="square">
            <a:spAutoFit/>
          </a:bodyPr>
          <a:lstStyle/>
          <a:p>
            <a:r>
              <a:rPr lang="en-US" dirty="0"/>
              <a:t>run-0010</a:t>
            </a:r>
          </a:p>
          <a:p>
            <a:r>
              <a:rPr lang="en-US" dirty="0"/>
              <a:t>55363.274183 seconds</a:t>
            </a:r>
          </a:p>
        </p:txBody>
      </p:sp>
      <p:pic>
        <p:nvPicPr>
          <p:cNvPr id="6" name="Picture 5">
            <a:extLst>
              <a:ext uri="{FF2B5EF4-FFF2-40B4-BE49-F238E27FC236}">
                <a16:creationId xmlns:a16="http://schemas.microsoft.com/office/drawing/2014/main" id="{05E7E073-1EBF-4147-BB29-8C5EC150DD64}"/>
              </a:ext>
            </a:extLst>
          </p:cNvPr>
          <p:cNvPicPr>
            <a:picLocks noChangeAspect="1"/>
          </p:cNvPicPr>
          <p:nvPr/>
        </p:nvPicPr>
        <p:blipFill>
          <a:blip r:embed="rId2"/>
          <a:stretch>
            <a:fillRect/>
          </a:stretch>
        </p:blipFill>
        <p:spPr>
          <a:xfrm>
            <a:off x="0" y="711358"/>
            <a:ext cx="9144000" cy="5435284"/>
          </a:xfrm>
          <a:prstGeom prst="rect">
            <a:avLst/>
          </a:prstGeom>
        </p:spPr>
      </p:pic>
    </p:spTree>
    <p:extLst>
      <p:ext uri="{BB962C8B-B14F-4D97-AF65-F5344CB8AC3E}">
        <p14:creationId xmlns:p14="http://schemas.microsoft.com/office/powerpoint/2010/main" val="206721376"/>
      </p:ext>
    </p:extLst>
  </p:cSld>
  <p:clrMapOvr>
    <a:masterClrMapping/>
  </p:clrMapOvr>
</p:sld>
</file>

<file path=ppt/slides/slide6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3">
            <a:extLst>
              <a:ext uri="{FF2B5EF4-FFF2-40B4-BE49-F238E27FC236}">
                <a16:creationId xmlns:a16="http://schemas.microsoft.com/office/drawing/2014/main" id="{4F401DC3-F401-45A6-A73A-33F3221F9FCA}"/>
              </a:ext>
            </a:extLst>
          </p:cNvPr>
          <p:cNvSpPr txBox="1"/>
          <p:nvPr/>
        </p:nvSpPr>
        <p:spPr>
          <a:xfrm>
            <a:off x="0" y="0"/>
            <a:ext cx="2369976" cy="646331"/>
          </a:xfrm>
          <a:prstGeom prst="rect">
            <a:avLst/>
          </a:prstGeom>
          <a:noFill/>
        </p:spPr>
        <p:txBody>
          <a:bodyPr wrap="square">
            <a:spAutoFit/>
          </a:bodyPr>
          <a:lstStyle/>
          <a:p>
            <a:r>
              <a:rPr lang="en-US" dirty="0"/>
              <a:t>run-0010</a:t>
            </a:r>
          </a:p>
          <a:p>
            <a:r>
              <a:rPr lang="en-US" dirty="0"/>
              <a:t>55363.274183 seconds</a:t>
            </a:r>
          </a:p>
        </p:txBody>
      </p:sp>
      <p:pic>
        <p:nvPicPr>
          <p:cNvPr id="5" name="Picture 4">
            <a:extLst>
              <a:ext uri="{FF2B5EF4-FFF2-40B4-BE49-F238E27FC236}">
                <a16:creationId xmlns:a16="http://schemas.microsoft.com/office/drawing/2014/main" id="{FC18B69C-3CF2-4F2E-B9F4-49C78CD4E31B}"/>
              </a:ext>
            </a:extLst>
          </p:cNvPr>
          <p:cNvPicPr>
            <a:picLocks noChangeAspect="1"/>
          </p:cNvPicPr>
          <p:nvPr/>
        </p:nvPicPr>
        <p:blipFill>
          <a:blip r:embed="rId3"/>
          <a:stretch>
            <a:fillRect/>
          </a:stretch>
        </p:blipFill>
        <p:spPr>
          <a:xfrm>
            <a:off x="0" y="722489"/>
            <a:ext cx="9144000" cy="5413022"/>
          </a:xfrm>
          <a:prstGeom prst="rect">
            <a:avLst/>
          </a:prstGeom>
        </p:spPr>
      </p:pic>
    </p:spTree>
    <p:extLst>
      <p:ext uri="{BB962C8B-B14F-4D97-AF65-F5344CB8AC3E}">
        <p14:creationId xmlns:p14="http://schemas.microsoft.com/office/powerpoint/2010/main" val="437157412"/>
      </p:ext>
    </p:extLst>
  </p:cSld>
  <p:clrMapOvr>
    <a:masterClrMapping/>
  </p:clrMapOvr>
</p:sld>
</file>

<file path=ppt/slides/slide6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1C4B4992-37E5-4FD3-B0FA-3CEFBC71B38B}"/>
              </a:ext>
            </a:extLst>
          </p:cNvPr>
          <p:cNvPicPr>
            <a:picLocks noChangeAspect="1"/>
          </p:cNvPicPr>
          <p:nvPr/>
        </p:nvPicPr>
        <p:blipFill>
          <a:blip r:embed="rId3"/>
          <a:stretch>
            <a:fillRect/>
          </a:stretch>
        </p:blipFill>
        <p:spPr>
          <a:xfrm>
            <a:off x="0" y="728777"/>
            <a:ext cx="9144000" cy="5400445"/>
          </a:xfrm>
          <a:prstGeom prst="rect">
            <a:avLst/>
          </a:prstGeom>
        </p:spPr>
      </p:pic>
    </p:spTree>
    <p:extLst>
      <p:ext uri="{BB962C8B-B14F-4D97-AF65-F5344CB8AC3E}">
        <p14:creationId xmlns:p14="http://schemas.microsoft.com/office/powerpoint/2010/main" val="2062228404"/>
      </p:ext>
    </p:extLst>
  </p:cSld>
  <p:clrMapOvr>
    <a:masterClrMapping/>
  </p:clrMapOvr>
</p:sld>
</file>

<file path=ppt/slides/slide6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1D65A619-2DFC-4FF5-862A-A37290D43852}"/>
              </a:ext>
            </a:extLst>
          </p:cNvPr>
          <p:cNvPicPr>
            <a:picLocks noChangeAspect="1"/>
          </p:cNvPicPr>
          <p:nvPr/>
        </p:nvPicPr>
        <p:blipFill>
          <a:blip r:embed="rId3"/>
          <a:stretch>
            <a:fillRect/>
          </a:stretch>
        </p:blipFill>
        <p:spPr>
          <a:xfrm>
            <a:off x="0" y="740911"/>
            <a:ext cx="9144000" cy="5376177"/>
          </a:xfrm>
          <a:prstGeom prst="rect">
            <a:avLst/>
          </a:prstGeom>
        </p:spPr>
      </p:pic>
    </p:spTree>
    <p:extLst>
      <p:ext uri="{BB962C8B-B14F-4D97-AF65-F5344CB8AC3E}">
        <p14:creationId xmlns:p14="http://schemas.microsoft.com/office/powerpoint/2010/main" val="3479991340"/>
      </p:ext>
    </p:extLst>
  </p:cSld>
  <p:clrMapOvr>
    <a:masterClrMapping/>
  </p:clrMapOvr>
</p:sld>
</file>

<file path=ppt/slides/slide6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09F38820-5391-45C5-9FD7-5548C754CED1}"/>
              </a:ext>
            </a:extLst>
          </p:cNvPr>
          <p:cNvPicPr>
            <a:picLocks noChangeAspect="1"/>
          </p:cNvPicPr>
          <p:nvPr/>
        </p:nvPicPr>
        <p:blipFill>
          <a:blip r:embed="rId2"/>
          <a:stretch>
            <a:fillRect/>
          </a:stretch>
        </p:blipFill>
        <p:spPr>
          <a:xfrm>
            <a:off x="-4762" y="538480"/>
            <a:ext cx="4572000" cy="2597196"/>
          </a:xfrm>
          <a:prstGeom prst="rect">
            <a:avLst/>
          </a:prstGeom>
        </p:spPr>
      </p:pic>
      <p:pic>
        <p:nvPicPr>
          <p:cNvPr id="7" name="Picture 6">
            <a:extLst>
              <a:ext uri="{FF2B5EF4-FFF2-40B4-BE49-F238E27FC236}">
                <a16:creationId xmlns:a16="http://schemas.microsoft.com/office/drawing/2014/main" id="{E0796826-73C2-4CC8-978F-6EBE4EC307E3}"/>
              </a:ext>
            </a:extLst>
          </p:cNvPr>
          <p:cNvPicPr>
            <a:picLocks noChangeAspect="1"/>
          </p:cNvPicPr>
          <p:nvPr/>
        </p:nvPicPr>
        <p:blipFill>
          <a:blip r:embed="rId3"/>
          <a:stretch>
            <a:fillRect/>
          </a:stretch>
        </p:blipFill>
        <p:spPr>
          <a:xfrm>
            <a:off x="4567238" y="538480"/>
            <a:ext cx="4572000" cy="2612572"/>
          </a:xfrm>
          <a:prstGeom prst="rect">
            <a:avLst/>
          </a:prstGeom>
        </p:spPr>
      </p:pic>
      <p:pic>
        <p:nvPicPr>
          <p:cNvPr id="11" name="Picture 10">
            <a:extLst>
              <a:ext uri="{FF2B5EF4-FFF2-40B4-BE49-F238E27FC236}">
                <a16:creationId xmlns:a16="http://schemas.microsoft.com/office/drawing/2014/main" id="{F4F8AF74-67D8-4754-9AA0-EEF64E5783F2}"/>
              </a:ext>
            </a:extLst>
          </p:cNvPr>
          <p:cNvPicPr>
            <a:picLocks noChangeAspect="1"/>
          </p:cNvPicPr>
          <p:nvPr/>
        </p:nvPicPr>
        <p:blipFill>
          <a:blip r:embed="rId4"/>
          <a:stretch>
            <a:fillRect/>
          </a:stretch>
        </p:blipFill>
        <p:spPr>
          <a:xfrm>
            <a:off x="0" y="3540760"/>
            <a:ext cx="4567238" cy="2628900"/>
          </a:xfrm>
          <a:prstGeom prst="rect">
            <a:avLst/>
          </a:prstGeom>
        </p:spPr>
      </p:pic>
      <p:pic>
        <p:nvPicPr>
          <p:cNvPr id="13" name="Picture 12">
            <a:extLst>
              <a:ext uri="{FF2B5EF4-FFF2-40B4-BE49-F238E27FC236}">
                <a16:creationId xmlns:a16="http://schemas.microsoft.com/office/drawing/2014/main" id="{11BEA60E-CC91-4BF5-A843-833180F19944}"/>
              </a:ext>
            </a:extLst>
          </p:cNvPr>
          <p:cNvPicPr>
            <a:picLocks noChangeAspect="1"/>
          </p:cNvPicPr>
          <p:nvPr/>
        </p:nvPicPr>
        <p:blipFill>
          <a:blip r:embed="rId5"/>
          <a:stretch>
            <a:fillRect/>
          </a:stretch>
        </p:blipFill>
        <p:spPr>
          <a:xfrm>
            <a:off x="4567238" y="3429000"/>
            <a:ext cx="4572000" cy="2664603"/>
          </a:xfrm>
          <a:prstGeom prst="rect">
            <a:avLst/>
          </a:prstGeom>
        </p:spPr>
      </p:pic>
    </p:spTree>
    <p:extLst>
      <p:ext uri="{BB962C8B-B14F-4D97-AF65-F5344CB8AC3E}">
        <p14:creationId xmlns:p14="http://schemas.microsoft.com/office/powerpoint/2010/main" val="2092934790"/>
      </p:ext>
    </p:extLst>
  </p:cSld>
  <p:clrMapOvr>
    <a:masterClrMapping/>
  </p:clrMapOvr>
</p:sld>
</file>

<file path=ppt/slides/slide6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B6731D1B-8691-49E1-9ADF-5E52D01ABD6F}"/>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1073871"/>
            <a:ext cx="9144000" cy="4710257"/>
          </a:xfrm>
          <a:prstGeom prst="rect">
            <a:avLst/>
          </a:prstGeom>
        </p:spPr>
      </p:pic>
    </p:spTree>
    <p:extLst>
      <p:ext uri="{BB962C8B-B14F-4D97-AF65-F5344CB8AC3E}">
        <p14:creationId xmlns:p14="http://schemas.microsoft.com/office/powerpoint/2010/main" val="1847413411"/>
      </p:ext>
    </p:extLst>
  </p:cSld>
  <p:clrMapOvr>
    <a:masterClrMapping/>
  </p:clrMapOvr>
</p:sld>
</file>

<file path=ppt/slides/slide6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8E65D112-AE06-4F66-8B4C-0AE9367FFED8}"/>
              </a:ext>
            </a:extLst>
          </p:cNvPr>
          <p:cNvPicPr>
            <a:picLocks noChangeAspect="1"/>
          </p:cNvPicPr>
          <p:nvPr/>
        </p:nvPicPr>
        <p:blipFill>
          <a:blip r:embed="rId2"/>
          <a:stretch>
            <a:fillRect/>
          </a:stretch>
        </p:blipFill>
        <p:spPr>
          <a:xfrm>
            <a:off x="0" y="1746849"/>
            <a:ext cx="9144000" cy="3364302"/>
          </a:xfrm>
          <a:prstGeom prst="rect">
            <a:avLst/>
          </a:prstGeom>
        </p:spPr>
      </p:pic>
    </p:spTree>
    <p:extLst>
      <p:ext uri="{BB962C8B-B14F-4D97-AF65-F5344CB8AC3E}">
        <p14:creationId xmlns:p14="http://schemas.microsoft.com/office/powerpoint/2010/main" val="2848768966"/>
      </p:ext>
    </p:extLst>
  </p:cSld>
  <p:clrMapOvr>
    <a:masterClrMapping/>
  </p:clrMapOvr>
</p:sld>
</file>

<file path=ppt/slides/slide6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B9775A5E-0FED-4F60-8350-9B8BC5B512D9}"/>
              </a:ext>
            </a:extLst>
          </p:cNvPr>
          <p:cNvPicPr>
            <a:picLocks noChangeAspect="1"/>
          </p:cNvPicPr>
          <p:nvPr/>
        </p:nvPicPr>
        <p:blipFill>
          <a:blip r:embed="rId2"/>
          <a:stretch>
            <a:fillRect/>
          </a:stretch>
        </p:blipFill>
        <p:spPr>
          <a:xfrm>
            <a:off x="0" y="0"/>
            <a:ext cx="9144000" cy="3364302"/>
          </a:xfrm>
          <a:prstGeom prst="rect">
            <a:avLst/>
          </a:prstGeom>
        </p:spPr>
      </p:pic>
      <p:pic>
        <p:nvPicPr>
          <p:cNvPr id="9" name="Picture 8">
            <a:extLst>
              <a:ext uri="{FF2B5EF4-FFF2-40B4-BE49-F238E27FC236}">
                <a16:creationId xmlns:a16="http://schemas.microsoft.com/office/drawing/2014/main" id="{31DB475E-9BEE-40C0-A546-F6A07D3F8608}"/>
              </a:ext>
            </a:extLst>
          </p:cNvPr>
          <p:cNvPicPr>
            <a:picLocks noChangeAspect="1"/>
          </p:cNvPicPr>
          <p:nvPr/>
        </p:nvPicPr>
        <p:blipFill>
          <a:blip r:embed="rId3"/>
          <a:stretch>
            <a:fillRect/>
          </a:stretch>
        </p:blipFill>
        <p:spPr>
          <a:xfrm>
            <a:off x="0" y="3493699"/>
            <a:ext cx="9144000" cy="3364302"/>
          </a:xfrm>
          <a:prstGeom prst="rect">
            <a:avLst/>
          </a:prstGeom>
        </p:spPr>
      </p:pic>
    </p:spTree>
    <p:extLst>
      <p:ext uri="{BB962C8B-B14F-4D97-AF65-F5344CB8AC3E}">
        <p14:creationId xmlns:p14="http://schemas.microsoft.com/office/powerpoint/2010/main" val="1870843344"/>
      </p:ext>
    </p:extLst>
  </p:cSld>
  <p:clrMapOvr>
    <a:masterClrMapping/>
  </p:clrMapOvr>
</p:sld>
</file>

<file path=ppt/slides/slide6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39884C31-E693-49F7-9407-9875F912D7F0}"/>
              </a:ext>
            </a:extLst>
          </p:cNvPr>
          <p:cNvPicPr>
            <a:picLocks noChangeAspect="1"/>
          </p:cNvPicPr>
          <p:nvPr/>
        </p:nvPicPr>
        <p:blipFill>
          <a:blip r:embed="rId2"/>
          <a:stretch>
            <a:fillRect/>
          </a:stretch>
        </p:blipFill>
        <p:spPr>
          <a:xfrm>
            <a:off x="0" y="1746849"/>
            <a:ext cx="9144000" cy="3364302"/>
          </a:xfrm>
          <a:prstGeom prst="rect">
            <a:avLst/>
          </a:prstGeom>
        </p:spPr>
      </p:pic>
    </p:spTree>
    <p:extLst>
      <p:ext uri="{BB962C8B-B14F-4D97-AF65-F5344CB8AC3E}">
        <p14:creationId xmlns:p14="http://schemas.microsoft.com/office/powerpoint/2010/main" val="2943652199"/>
      </p:ext>
    </p:extLst>
  </p:cSld>
  <p:clrMapOvr>
    <a:masterClrMapping/>
  </p:clrMapOvr>
</p:sld>
</file>

<file path=ppt/slides/slide6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FAADED5D-3FD7-45A8-83B7-15F3B9B573AF}"/>
              </a:ext>
            </a:extLst>
          </p:cNvPr>
          <p:cNvPicPr>
            <a:picLocks noChangeAspect="1"/>
          </p:cNvPicPr>
          <p:nvPr/>
        </p:nvPicPr>
        <p:blipFill>
          <a:blip r:embed="rId2"/>
          <a:stretch>
            <a:fillRect/>
          </a:stretch>
        </p:blipFill>
        <p:spPr>
          <a:xfrm>
            <a:off x="0" y="0"/>
            <a:ext cx="9144000" cy="3406588"/>
          </a:xfrm>
          <a:prstGeom prst="rect">
            <a:avLst/>
          </a:prstGeom>
        </p:spPr>
      </p:pic>
      <p:pic>
        <p:nvPicPr>
          <p:cNvPr id="9" name="Picture 8">
            <a:extLst>
              <a:ext uri="{FF2B5EF4-FFF2-40B4-BE49-F238E27FC236}">
                <a16:creationId xmlns:a16="http://schemas.microsoft.com/office/drawing/2014/main" id="{5AAC53C4-B34A-44EF-8D4E-AC76D8DFD231}"/>
              </a:ext>
            </a:extLst>
          </p:cNvPr>
          <p:cNvPicPr>
            <a:picLocks noChangeAspect="1"/>
          </p:cNvPicPr>
          <p:nvPr/>
        </p:nvPicPr>
        <p:blipFill>
          <a:blip r:embed="rId3"/>
          <a:stretch>
            <a:fillRect/>
          </a:stretch>
        </p:blipFill>
        <p:spPr>
          <a:xfrm>
            <a:off x="0" y="3451413"/>
            <a:ext cx="9144000" cy="3406588"/>
          </a:xfrm>
          <a:prstGeom prst="rect">
            <a:avLst/>
          </a:prstGeom>
        </p:spPr>
      </p:pic>
    </p:spTree>
    <p:extLst>
      <p:ext uri="{BB962C8B-B14F-4D97-AF65-F5344CB8AC3E}">
        <p14:creationId xmlns:p14="http://schemas.microsoft.com/office/powerpoint/2010/main" val="535747507"/>
      </p:ext>
    </p:extLst>
  </p:cSld>
  <p:clrMapOvr>
    <a:masterClrMapping/>
  </p:clrMapOvr>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95468736-312C-4CE3-97FB-268999379C97}"/>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244315" y="0"/>
            <a:ext cx="8655370" cy="6858000"/>
          </a:xfrm>
          <a:prstGeom prst="rect">
            <a:avLst/>
          </a:prstGeom>
        </p:spPr>
      </p:pic>
    </p:spTree>
    <p:extLst>
      <p:ext uri="{BB962C8B-B14F-4D97-AF65-F5344CB8AC3E}">
        <p14:creationId xmlns:p14="http://schemas.microsoft.com/office/powerpoint/2010/main" val="2535345236"/>
      </p:ext>
    </p:extLst>
  </p:cSld>
  <p:clrMapOvr>
    <a:masterClrMapping/>
  </p:clrMapOvr>
</p:sld>
</file>

<file path=ppt/slides/slide6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57031CC5-A2BB-4012-A575-D24DC5CFA297}"/>
              </a:ext>
            </a:extLst>
          </p:cNvPr>
          <p:cNvPicPr>
            <a:picLocks noChangeAspect="1"/>
          </p:cNvPicPr>
          <p:nvPr/>
        </p:nvPicPr>
        <p:blipFill>
          <a:blip r:embed="rId2"/>
          <a:stretch>
            <a:fillRect/>
          </a:stretch>
        </p:blipFill>
        <p:spPr>
          <a:xfrm>
            <a:off x="0" y="1082615"/>
            <a:ext cx="9144000" cy="4692770"/>
          </a:xfrm>
          <a:prstGeom prst="rect">
            <a:avLst/>
          </a:prstGeom>
        </p:spPr>
      </p:pic>
    </p:spTree>
    <p:extLst>
      <p:ext uri="{BB962C8B-B14F-4D97-AF65-F5344CB8AC3E}">
        <p14:creationId xmlns:p14="http://schemas.microsoft.com/office/powerpoint/2010/main" val="2422934517"/>
      </p:ext>
    </p:extLst>
  </p:cSld>
  <p:clrMapOvr>
    <a:masterClrMapping/>
  </p:clrMapOvr>
</p:sld>
</file>

<file path=ppt/slides/slide6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D1219873-B551-41D6-9CE8-8AE8C186D8DD}"/>
              </a:ext>
            </a:extLst>
          </p:cNvPr>
          <p:cNvPicPr>
            <a:picLocks noChangeAspect="1"/>
          </p:cNvPicPr>
          <p:nvPr/>
        </p:nvPicPr>
        <p:blipFill>
          <a:blip r:embed="rId2"/>
          <a:stretch>
            <a:fillRect/>
          </a:stretch>
        </p:blipFill>
        <p:spPr>
          <a:xfrm>
            <a:off x="0" y="0"/>
            <a:ext cx="9036790" cy="3429000"/>
          </a:xfrm>
          <a:prstGeom prst="rect">
            <a:avLst/>
          </a:prstGeom>
        </p:spPr>
      </p:pic>
      <p:pic>
        <p:nvPicPr>
          <p:cNvPr id="9" name="Picture 8">
            <a:extLst>
              <a:ext uri="{FF2B5EF4-FFF2-40B4-BE49-F238E27FC236}">
                <a16:creationId xmlns:a16="http://schemas.microsoft.com/office/drawing/2014/main" id="{CAEA0DCB-2C7D-4BC0-933B-E10D2A3741D7}"/>
              </a:ext>
            </a:extLst>
          </p:cNvPr>
          <p:cNvPicPr>
            <a:picLocks noChangeAspect="1"/>
          </p:cNvPicPr>
          <p:nvPr/>
        </p:nvPicPr>
        <p:blipFill>
          <a:blip r:embed="rId3"/>
          <a:stretch>
            <a:fillRect/>
          </a:stretch>
        </p:blipFill>
        <p:spPr>
          <a:xfrm>
            <a:off x="0" y="3429000"/>
            <a:ext cx="9053809" cy="3429000"/>
          </a:xfrm>
          <a:prstGeom prst="rect">
            <a:avLst/>
          </a:prstGeom>
        </p:spPr>
      </p:pic>
      <p:sp>
        <p:nvSpPr>
          <p:cNvPr id="10" name="TextBox 9">
            <a:extLst>
              <a:ext uri="{FF2B5EF4-FFF2-40B4-BE49-F238E27FC236}">
                <a16:creationId xmlns:a16="http://schemas.microsoft.com/office/drawing/2014/main" id="{CB028B1C-C293-41C3-A9F3-AF9582D804A2}"/>
              </a:ext>
            </a:extLst>
          </p:cNvPr>
          <p:cNvSpPr txBox="1"/>
          <p:nvPr/>
        </p:nvSpPr>
        <p:spPr>
          <a:xfrm>
            <a:off x="958361" y="2048608"/>
            <a:ext cx="4350293" cy="646331"/>
          </a:xfrm>
          <a:prstGeom prst="rect">
            <a:avLst/>
          </a:prstGeom>
          <a:noFill/>
        </p:spPr>
        <p:txBody>
          <a:bodyPr wrap="none" rtlCol="0">
            <a:spAutoFit/>
          </a:bodyPr>
          <a:lstStyle/>
          <a:p>
            <a:r>
              <a:rPr lang="en-US" altLang="zh-CN" dirty="0">
                <a:solidFill>
                  <a:srgbClr val="FF0000"/>
                </a:solidFill>
              </a:rPr>
              <a:t>Red: Run332-340, 24 hours (</a:t>
            </a:r>
            <a:r>
              <a:rPr lang="en-US" altLang="zh-CN" baseline="30000" dirty="0">
                <a:solidFill>
                  <a:srgbClr val="FF0000"/>
                </a:solidFill>
              </a:rPr>
              <a:t>228</a:t>
            </a:r>
            <a:r>
              <a:rPr lang="en-US" altLang="zh-CN" dirty="0">
                <a:solidFill>
                  <a:srgbClr val="FF0000"/>
                </a:solidFill>
              </a:rPr>
              <a:t>Th installed)</a:t>
            </a:r>
          </a:p>
          <a:p>
            <a:r>
              <a:rPr lang="en-US" dirty="0">
                <a:solidFill>
                  <a:srgbClr val="0033FF"/>
                </a:solidFill>
              </a:rPr>
              <a:t>Blue: Run807, 24 hours (</a:t>
            </a:r>
            <a:r>
              <a:rPr lang="en-US" baseline="30000" dirty="0">
                <a:solidFill>
                  <a:srgbClr val="0033FF"/>
                </a:solidFill>
              </a:rPr>
              <a:t>228</a:t>
            </a:r>
            <a:r>
              <a:rPr lang="en-US" dirty="0">
                <a:solidFill>
                  <a:srgbClr val="0033FF"/>
                </a:solidFill>
              </a:rPr>
              <a:t>Th removed)</a:t>
            </a:r>
          </a:p>
        </p:txBody>
      </p:sp>
    </p:spTree>
    <p:extLst>
      <p:ext uri="{BB962C8B-B14F-4D97-AF65-F5344CB8AC3E}">
        <p14:creationId xmlns:p14="http://schemas.microsoft.com/office/powerpoint/2010/main" val="2553420867"/>
      </p:ext>
    </p:extLst>
  </p:cSld>
  <p:clrMapOvr>
    <a:masterClrMapping/>
  </p:clrMapOvr>
</p:sld>
</file>

<file path=ppt/slides/slide6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5222E04C-A653-497B-AAEB-085873FB3091}"/>
              </a:ext>
            </a:extLst>
          </p:cNvPr>
          <p:cNvPicPr>
            <a:picLocks noChangeAspect="1"/>
          </p:cNvPicPr>
          <p:nvPr/>
        </p:nvPicPr>
        <p:blipFill>
          <a:blip r:embed="rId2"/>
          <a:stretch>
            <a:fillRect/>
          </a:stretch>
        </p:blipFill>
        <p:spPr>
          <a:xfrm>
            <a:off x="1" y="0"/>
            <a:ext cx="9031601" cy="3429000"/>
          </a:xfrm>
          <a:prstGeom prst="rect">
            <a:avLst/>
          </a:prstGeom>
        </p:spPr>
      </p:pic>
      <p:pic>
        <p:nvPicPr>
          <p:cNvPr id="5" name="Picture 4">
            <a:extLst>
              <a:ext uri="{FF2B5EF4-FFF2-40B4-BE49-F238E27FC236}">
                <a16:creationId xmlns:a16="http://schemas.microsoft.com/office/drawing/2014/main" id="{548A7170-6567-4336-8A6C-D5AE48734166}"/>
              </a:ext>
            </a:extLst>
          </p:cNvPr>
          <p:cNvPicPr>
            <a:picLocks noChangeAspect="1"/>
          </p:cNvPicPr>
          <p:nvPr/>
        </p:nvPicPr>
        <p:blipFill>
          <a:blip r:embed="rId3"/>
          <a:stretch>
            <a:fillRect/>
          </a:stretch>
        </p:blipFill>
        <p:spPr>
          <a:xfrm>
            <a:off x="0" y="3429000"/>
            <a:ext cx="9095214" cy="3429000"/>
          </a:xfrm>
          <a:prstGeom prst="rect">
            <a:avLst/>
          </a:prstGeom>
        </p:spPr>
      </p:pic>
      <p:sp>
        <p:nvSpPr>
          <p:cNvPr id="6" name="TextBox 5">
            <a:extLst>
              <a:ext uri="{FF2B5EF4-FFF2-40B4-BE49-F238E27FC236}">
                <a16:creationId xmlns:a16="http://schemas.microsoft.com/office/drawing/2014/main" id="{2A04A7FD-BF49-4DB0-8F20-CA3F94AAEACA}"/>
              </a:ext>
            </a:extLst>
          </p:cNvPr>
          <p:cNvSpPr txBox="1"/>
          <p:nvPr/>
        </p:nvSpPr>
        <p:spPr>
          <a:xfrm>
            <a:off x="4518394" y="202224"/>
            <a:ext cx="4234877" cy="923330"/>
          </a:xfrm>
          <a:prstGeom prst="rect">
            <a:avLst/>
          </a:prstGeom>
          <a:noFill/>
        </p:spPr>
        <p:txBody>
          <a:bodyPr wrap="none" rtlCol="0">
            <a:spAutoFit/>
          </a:bodyPr>
          <a:lstStyle/>
          <a:p>
            <a:r>
              <a:rPr lang="en-US" altLang="zh-CN" dirty="0">
                <a:solidFill>
                  <a:srgbClr val="FF0000"/>
                </a:solidFill>
              </a:rPr>
              <a:t>Red: Run332-340, 24 hours (</a:t>
            </a:r>
            <a:r>
              <a:rPr lang="en-US" altLang="zh-CN" baseline="30000" dirty="0">
                <a:solidFill>
                  <a:srgbClr val="FF0000"/>
                </a:solidFill>
              </a:rPr>
              <a:t>228</a:t>
            </a:r>
            <a:r>
              <a:rPr lang="en-US" altLang="zh-CN" dirty="0">
                <a:solidFill>
                  <a:srgbClr val="FF0000"/>
                </a:solidFill>
              </a:rPr>
              <a:t>Th installed)</a:t>
            </a:r>
          </a:p>
          <a:p>
            <a:r>
              <a:rPr lang="en-US" dirty="0">
                <a:solidFill>
                  <a:srgbClr val="0033FF"/>
                </a:solidFill>
              </a:rPr>
              <a:t>Blue: Run807, 24 hours (</a:t>
            </a:r>
            <a:r>
              <a:rPr lang="en-US" baseline="30000" dirty="0">
                <a:solidFill>
                  <a:srgbClr val="0033FF"/>
                </a:solidFill>
              </a:rPr>
              <a:t>228</a:t>
            </a:r>
            <a:r>
              <a:rPr lang="en-US" dirty="0">
                <a:solidFill>
                  <a:srgbClr val="0033FF"/>
                </a:solidFill>
              </a:rPr>
              <a:t>Th removed)</a:t>
            </a:r>
          </a:p>
          <a:p>
            <a:r>
              <a:rPr lang="en-US" dirty="0">
                <a:solidFill>
                  <a:srgbClr val="009A00"/>
                </a:solidFill>
              </a:rPr>
              <a:t>Green: Red – Blue</a:t>
            </a:r>
          </a:p>
        </p:txBody>
      </p:sp>
    </p:spTree>
    <p:extLst>
      <p:ext uri="{BB962C8B-B14F-4D97-AF65-F5344CB8AC3E}">
        <p14:creationId xmlns:p14="http://schemas.microsoft.com/office/powerpoint/2010/main" val="1646893846"/>
      </p:ext>
    </p:extLst>
  </p:cSld>
  <p:clrMapOvr>
    <a:masterClrMapping/>
  </p:clrMapOvr>
</p:sld>
</file>

<file path=ppt/slides/slide6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CF83EC06-7B68-4776-B135-DC8F1E02B172}"/>
              </a:ext>
            </a:extLst>
          </p:cNvPr>
          <p:cNvPicPr>
            <a:picLocks noChangeAspect="1"/>
          </p:cNvPicPr>
          <p:nvPr/>
        </p:nvPicPr>
        <p:blipFill>
          <a:blip r:embed="rId2"/>
          <a:stretch>
            <a:fillRect/>
          </a:stretch>
        </p:blipFill>
        <p:spPr>
          <a:xfrm>
            <a:off x="0" y="0"/>
            <a:ext cx="9052352" cy="3429000"/>
          </a:xfrm>
          <a:prstGeom prst="rect">
            <a:avLst/>
          </a:prstGeom>
        </p:spPr>
      </p:pic>
      <p:sp>
        <p:nvSpPr>
          <p:cNvPr id="4" name="TextBox 3">
            <a:extLst>
              <a:ext uri="{FF2B5EF4-FFF2-40B4-BE49-F238E27FC236}">
                <a16:creationId xmlns:a16="http://schemas.microsoft.com/office/drawing/2014/main" id="{9CC51F1F-BD39-4B69-8E43-0B9C5009A0BE}"/>
              </a:ext>
            </a:extLst>
          </p:cNvPr>
          <p:cNvSpPr txBox="1"/>
          <p:nvPr/>
        </p:nvSpPr>
        <p:spPr>
          <a:xfrm>
            <a:off x="4518394" y="202224"/>
            <a:ext cx="4234877" cy="923330"/>
          </a:xfrm>
          <a:prstGeom prst="rect">
            <a:avLst/>
          </a:prstGeom>
          <a:noFill/>
        </p:spPr>
        <p:txBody>
          <a:bodyPr wrap="none" rtlCol="0">
            <a:spAutoFit/>
          </a:bodyPr>
          <a:lstStyle/>
          <a:p>
            <a:r>
              <a:rPr lang="en-US" altLang="zh-CN" dirty="0">
                <a:solidFill>
                  <a:srgbClr val="FF0000"/>
                </a:solidFill>
              </a:rPr>
              <a:t>Red: Run332-340, 24 hours (</a:t>
            </a:r>
            <a:r>
              <a:rPr lang="en-US" altLang="zh-CN" baseline="30000" dirty="0">
                <a:solidFill>
                  <a:srgbClr val="FF0000"/>
                </a:solidFill>
              </a:rPr>
              <a:t>228</a:t>
            </a:r>
            <a:r>
              <a:rPr lang="en-US" altLang="zh-CN" dirty="0">
                <a:solidFill>
                  <a:srgbClr val="FF0000"/>
                </a:solidFill>
              </a:rPr>
              <a:t>Th installed)</a:t>
            </a:r>
          </a:p>
          <a:p>
            <a:r>
              <a:rPr lang="en-US" dirty="0">
                <a:solidFill>
                  <a:srgbClr val="0033FF"/>
                </a:solidFill>
              </a:rPr>
              <a:t>Blue: Run807, 24 hours (</a:t>
            </a:r>
            <a:r>
              <a:rPr lang="en-US" baseline="30000" dirty="0">
                <a:solidFill>
                  <a:srgbClr val="0033FF"/>
                </a:solidFill>
              </a:rPr>
              <a:t>228</a:t>
            </a:r>
            <a:r>
              <a:rPr lang="en-US" dirty="0">
                <a:solidFill>
                  <a:srgbClr val="0033FF"/>
                </a:solidFill>
              </a:rPr>
              <a:t>Th removed)</a:t>
            </a:r>
          </a:p>
          <a:p>
            <a:r>
              <a:rPr lang="en-US" dirty="0">
                <a:solidFill>
                  <a:srgbClr val="009A00"/>
                </a:solidFill>
              </a:rPr>
              <a:t>Green: Red – Blue</a:t>
            </a:r>
          </a:p>
        </p:txBody>
      </p:sp>
      <p:pic>
        <p:nvPicPr>
          <p:cNvPr id="10" name="Picture 9">
            <a:extLst>
              <a:ext uri="{FF2B5EF4-FFF2-40B4-BE49-F238E27FC236}">
                <a16:creationId xmlns:a16="http://schemas.microsoft.com/office/drawing/2014/main" id="{1C898C56-6861-4B92-B915-11C472481FB6}"/>
              </a:ext>
            </a:extLst>
          </p:cNvPr>
          <p:cNvPicPr>
            <a:picLocks noChangeAspect="1"/>
          </p:cNvPicPr>
          <p:nvPr/>
        </p:nvPicPr>
        <p:blipFill>
          <a:blip r:embed="rId3"/>
          <a:stretch>
            <a:fillRect/>
          </a:stretch>
        </p:blipFill>
        <p:spPr>
          <a:xfrm>
            <a:off x="0" y="3429000"/>
            <a:ext cx="8997239" cy="3429000"/>
          </a:xfrm>
          <a:prstGeom prst="rect">
            <a:avLst/>
          </a:prstGeom>
        </p:spPr>
      </p:pic>
    </p:spTree>
    <p:extLst>
      <p:ext uri="{BB962C8B-B14F-4D97-AF65-F5344CB8AC3E}">
        <p14:creationId xmlns:p14="http://schemas.microsoft.com/office/powerpoint/2010/main" val="481030046"/>
      </p:ext>
    </p:extLst>
  </p:cSld>
  <p:clrMapOvr>
    <a:masterClrMapping/>
  </p:clrMapOvr>
</p:sld>
</file>

<file path=ppt/slides/slide6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8">
            <a:extLst>
              <a:ext uri="{FF2B5EF4-FFF2-40B4-BE49-F238E27FC236}">
                <a16:creationId xmlns:a16="http://schemas.microsoft.com/office/drawing/2014/main" id="{955FAF87-FD03-400C-B658-4AC23B5F1222}"/>
              </a:ext>
            </a:extLst>
          </p:cNvPr>
          <p:cNvPicPr>
            <a:picLocks noChangeAspect="1"/>
          </p:cNvPicPr>
          <p:nvPr/>
        </p:nvPicPr>
        <p:blipFill>
          <a:blip r:embed="rId2"/>
          <a:stretch>
            <a:fillRect/>
          </a:stretch>
        </p:blipFill>
        <p:spPr>
          <a:xfrm>
            <a:off x="0" y="0"/>
            <a:ext cx="9144000" cy="3439486"/>
          </a:xfrm>
          <a:prstGeom prst="rect">
            <a:avLst/>
          </a:prstGeom>
        </p:spPr>
      </p:pic>
      <p:pic>
        <p:nvPicPr>
          <p:cNvPr id="11" name="Picture 10">
            <a:extLst>
              <a:ext uri="{FF2B5EF4-FFF2-40B4-BE49-F238E27FC236}">
                <a16:creationId xmlns:a16="http://schemas.microsoft.com/office/drawing/2014/main" id="{9E98A649-837C-48EB-878D-0C55D20CAFDD}"/>
              </a:ext>
            </a:extLst>
          </p:cNvPr>
          <p:cNvPicPr>
            <a:picLocks noChangeAspect="1"/>
          </p:cNvPicPr>
          <p:nvPr/>
        </p:nvPicPr>
        <p:blipFill>
          <a:blip r:embed="rId3"/>
          <a:stretch>
            <a:fillRect/>
          </a:stretch>
        </p:blipFill>
        <p:spPr>
          <a:xfrm>
            <a:off x="0" y="3429000"/>
            <a:ext cx="9017959" cy="3429000"/>
          </a:xfrm>
          <a:prstGeom prst="rect">
            <a:avLst/>
          </a:prstGeom>
        </p:spPr>
      </p:pic>
      <p:sp>
        <p:nvSpPr>
          <p:cNvPr id="12" name="TextBox 11">
            <a:extLst>
              <a:ext uri="{FF2B5EF4-FFF2-40B4-BE49-F238E27FC236}">
                <a16:creationId xmlns:a16="http://schemas.microsoft.com/office/drawing/2014/main" id="{09B13303-5090-4EFA-AC77-E32E85884811}"/>
              </a:ext>
            </a:extLst>
          </p:cNvPr>
          <p:cNvSpPr txBox="1"/>
          <p:nvPr/>
        </p:nvSpPr>
        <p:spPr>
          <a:xfrm>
            <a:off x="4518394" y="202224"/>
            <a:ext cx="4234877" cy="923330"/>
          </a:xfrm>
          <a:prstGeom prst="rect">
            <a:avLst/>
          </a:prstGeom>
          <a:noFill/>
        </p:spPr>
        <p:txBody>
          <a:bodyPr wrap="none" rtlCol="0">
            <a:spAutoFit/>
          </a:bodyPr>
          <a:lstStyle/>
          <a:p>
            <a:r>
              <a:rPr lang="en-US" altLang="zh-CN" dirty="0">
                <a:solidFill>
                  <a:srgbClr val="FF0000"/>
                </a:solidFill>
              </a:rPr>
              <a:t>Red: Run332-340, 24 hours (</a:t>
            </a:r>
            <a:r>
              <a:rPr lang="en-US" altLang="zh-CN" baseline="30000" dirty="0">
                <a:solidFill>
                  <a:srgbClr val="FF0000"/>
                </a:solidFill>
              </a:rPr>
              <a:t>228</a:t>
            </a:r>
            <a:r>
              <a:rPr lang="en-US" altLang="zh-CN" dirty="0">
                <a:solidFill>
                  <a:srgbClr val="FF0000"/>
                </a:solidFill>
              </a:rPr>
              <a:t>Th installed)</a:t>
            </a:r>
          </a:p>
          <a:p>
            <a:r>
              <a:rPr lang="en-US" dirty="0">
                <a:solidFill>
                  <a:srgbClr val="0033FF"/>
                </a:solidFill>
              </a:rPr>
              <a:t>Blue: Run807, 24 hours (</a:t>
            </a:r>
            <a:r>
              <a:rPr lang="en-US" baseline="30000" dirty="0">
                <a:solidFill>
                  <a:srgbClr val="0033FF"/>
                </a:solidFill>
              </a:rPr>
              <a:t>228</a:t>
            </a:r>
            <a:r>
              <a:rPr lang="en-US" dirty="0">
                <a:solidFill>
                  <a:srgbClr val="0033FF"/>
                </a:solidFill>
              </a:rPr>
              <a:t>Th removed)</a:t>
            </a:r>
          </a:p>
          <a:p>
            <a:r>
              <a:rPr lang="en-US" dirty="0">
                <a:solidFill>
                  <a:srgbClr val="009A00"/>
                </a:solidFill>
              </a:rPr>
              <a:t>Green: Red – Blue</a:t>
            </a:r>
          </a:p>
        </p:txBody>
      </p:sp>
    </p:spTree>
    <p:extLst>
      <p:ext uri="{BB962C8B-B14F-4D97-AF65-F5344CB8AC3E}">
        <p14:creationId xmlns:p14="http://schemas.microsoft.com/office/powerpoint/2010/main" val="1317187465"/>
      </p:ext>
    </p:extLst>
  </p:cSld>
  <p:clrMapOvr>
    <a:masterClrMapping/>
  </p:clrMapOvr>
</p:sld>
</file>

<file path=ppt/slides/slide6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A3A81BFE-E69A-4292-BADC-88677F0F1CA6}"/>
              </a:ext>
            </a:extLst>
          </p:cNvPr>
          <p:cNvPicPr>
            <a:picLocks noChangeAspect="1"/>
          </p:cNvPicPr>
          <p:nvPr/>
        </p:nvPicPr>
        <p:blipFill>
          <a:blip r:embed="rId2"/>
          <a:stretch>
            <a:fillRect/>
          </a:stretch>
        </p:blipFill>
        <p:spPr>
          <a:xfrm>
            <a:off x="173277" y="253783"/>
            <a:ext cx="3962400" cy="4095750"/>
          </a:xfrm>
          <a:prstGeom prst="rect">
            <a:avLst/>
          </a:prstGeom>
        </p:spPr>
      </p:pic>
    </p:spTree>
    <p:extLst>
      <p:ext uri="{BB962C8B-B14F-4D97-AF65-F5344CB8AC3E}">
        <p14:creationId xmlns:p14="http://schemas.microsoft.com/office/powerpoint/2010/main" val="2081233834"/>
      </p:ext>
    </p:extLst>
  </p:cSld>
  <p:clrMapOvr>
    <a:masterClrMapping/>
  </p:clrMapOvr>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3">
            <a:extLst>
              <a:ext uri="{FF2B5EF4-FFF2-40B4-BE49-F238E27FC236}">
                <a16:creationId xmlns:a16="http://schemas.microsoft.com/office/drawing/2014/main" id="{4C3CC330-19B7-49EA-8D15-614BA1F527E8}"/>
              </a:ext>
            </a:extLst>
          </p:cNvPr>
          <p:cNvSpPr txBox="1"/>
          <p:nvPr/>
        </p:nvSpPr>
        <p:spPr>
          <a:xfrm>
            <a:off x="1149500" y="2438400"/>
            <a:ext cx="7063344" cy="1200329"/>
          </a:xfrm>
          <a:prstGeom prst="rect">
            <a:avLst/>
          </a:prstGeom>
          <a:noFill/>
        </p:spPr>
        <p:txBody>
          <a:bodyPr wrap="square" rtlCol="0">
            <a:spAutoFit/>
          </a:bodyPr>
          <a:lstStyle/>
          <a:p>
            <a:pPr algn="ctr"/>
            <a:r>
              <a:rPr lang="en-US" altLang="zh-CN" sz="3600" dirty="0"/>
              <a:t>Is there a </a:t>
            </a:r>
            <a:r>
              <a:rPr lang="en-US" altLang="zh-CN" sz="3600" dirty="0" err="1"/>
              <a:t>ZnGa</a:t>
            </a:r>
            <a:r>
              <a:rPr lang="en-US" altLang="zh-CN" sz="3600" dirty="0"/>
              <a:t> Cycle in X-ray Bursts?</a:t>
            </a:r>
          </a:p>
          <a:p>
            <a:pPr algn="ctr"/>
            <a:r>
              <a:rPr lang="en-US" sz="3600" dirty="0"/>
              <a:t>FRIB PAC4</a:t>
            </a:r>
          </a:p>
        </p:txBody>
      </p:sp>
    </p:spTree>
    <p:extLst>
      <p:ext uri="{BB962C8B-B14F-4D97-AF65-F5344CB8AC3E}">
        <p14:creationId xmlns:p14="http://schemas.microsoft.com/office/powerpoint/2010/main" val="1845655458"/>
      </p:ext>
    </p:extLst>
  </p:cSld>
  <p:clrMapOvr>
    <a:masterClrMapping/>
  </p:clrMapOvr>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CEAC475C-03C5-46C5-9CEE-D49498E8F128}"/>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434340" y="431804"/>
            <a:ext cx="4389120" cy="5132615"/>
          </a:xfrm>
          <a:prstGeom prst="rect">
            <a:avLst/>
          </a:prstGeom>
        </p:spPr>
      </p:pic>
      <p:sp>
        <p:nvSpPr>
          <p:cNvPr id="5" name="TextBox 4">
            <a:extLst>
              <a:ext uri="{FF2B5EF4-FFF2-40B4-BE49-F238E27FC236}">
                <a16:creationId xmlns:a16="http://schemas.microsoft.com/office/drawing/2014/main" id="{F601BD6B-D143-4AC9-997A-C8D4C12CB099}"/>
              </a:ext>
            </a:extLst>
          </p:cNvPr>
          <p:cNvSpPr txBox="1"/>
          <p:nvPr/>
        </p:nvSpPr>
        <p:spPr>
          <a:xfrm>
            <a:off x="131026" y="5564419"/>
            <a:ext cx="5241074" cy="923330"/>
          </a:xfrm>
          <a:prstGeom prst="rect">
            <a:avLst/>
          </a:prstGeom>
          <a:noFill/>
        </p:spPr>
        <p:txBody>
          <a:bodyPr wrap="square">
            <a:spAutoFit/>
          </a:bodyPr>
          <a:lstStyle/>
          <a:p>
            <a:r>
              <a:rPr lang="en-US" dirty="0">
                <a:latin typeface="Times New Roman" panose="02020603050405020304" pitchFamily="18" charset="0"/>
                <a:cs typeface="Times New Roman" panose="02020603050405020304" pitchFamily="18" charset="0"/>
              </a:rPr>
              <a:t>FIG. 1 of PXCT draft.</a:t>
            </a:r>
          </a:p>
          <a:p>
            <a:r>
              <a:rPr lang="en-US" dirty="0">
                <a:latin typeface="Times New Roman" panose="02020603050405020304" pitchFamily="18" charset="0"/>
                <a:cs typeface="Times New Roman" panose="02020603050405020304" pitchFamily="18" charset="0"/>
              </a:rPr>
              <a:t>Portion of the </a:t>
            </a:r>
            <a:r>
              <a:rPr lang="en-US" dirty="0" err="1">
                <a:latin typeface="Times New Roman" panose="02020603050405020304" pitchFamily="18" charset="0"/>
                <a:cs typeface="Times New Roman" panose="02020603050405020304" pitchFamily="18" charset="0"/>
              </a:rPr>
              <a:t>rp</a:t>
            </a:r>
            <a:r>
              <a:rPr lang="en-US" dirty="0">
                <a:latin typeface="Times New Roman" panose="02020603050405020304" pitchFamily="18" charset="0"/>
                <a:cs typeface="Times New Roman" panose="02020603050405020304" pitchFamily="18" charset="0"/>
              </a:rPr>
              <a:t>-process reaction sequence featuring the </a:t>
            </a:r>
            <a:r>
              <a:rPr lang="en-US" dirty="0" err="1">
                <a:latin typeface="Times New Roman" panose="02020603050405020304" pitchFamily="18" charset="0"/>
                <a:cs typeface="Times New Roman" panose="02020603050405020304" pitchFamily="18" charset="0"/>
              </a:rPr>
              <a:t>NiCu</a:t>
            </a:r>
            <a:r>
              <a:rPr lang="en-US" dirty="0">
                <a:latin typeface="Times New Roman" panose="02020603050405020304" pitchFamily="18" charset="0"/>
                <a:cs typeface="Times New Roman" panose="02020603050405020304" pitchFamily="18" charset="0"/>
              </a:rPr>
              <a:t> and </a:t>
            </a:r>
            <a:r>
              <a:rPr lang="en-US" dirty="0" err="1">
                <a:latin typeface="Times New Roman" panose="02020603050405020304" pitchFamily="18" charset="0"/>
                <a:cs typeface="Times New Roman" panose="02020603050405020304" pitchFamily="18" charset="0"/>
              </a:rPr>
              <a:t>ZnGa</a:t>
            </a:r>
            <a:r>
              <a:rPr lang="en-US" dirty="0">
                <a:latin typeface="Times New Roman" panose="02020603050405020304" pitchFamily="18" charset="0"/>
                <a:cs typeface="Times New Roman" panose="02020603050405020304" pitchFamily="18" charset="0"/>
              </a:rPr>
              <a:t> cycles.</a:t>
            </a:r>
          </a:p>
        </p:txBody>
      </p:sp>
      <p:sp>
        <p:nvSpPr>
          <p:cNvPr id="9" name="TextBox 8">
            <a:extLst>
              <a:ext uri="{FF2B5EF4-FFF2-40B4-BE49-F238E27FC236}">
                <a16:creationId xmlns:a16="http://schemas.microsoft.com/office/drawing/2014/main" id="{ECB04994-32AC-4F97-8CC7-BAE5F8DE26A8}"/>
              </a:ext>
            </a:extLst>
          </p:cNvPr>
          <p:cNvSpPr txBox="1"/>
          <p:nvPr/>
        </p:nvSpPr>
        <p:spPr>
          <a:xfrm>
            <a:off x="5372100" y="857240"/>
            <a:ext cx="3619500" cy="3970318"/>
          </a:xfrm>
          <a:prstGeom prst="rect">
            <a:avLst/>
          </a:prstGeom>
          <a:noFill/>
        </p:spPr>
        <p:txBody>
          <a:bodyPr wrap="square">
            <a:spAutoFit/>
          </a:bodyPr>
          <a:lstStyle/>
          <a:p>
            <a:pPr algn="just"/>
            <a:r>
              <a:rPr lang="en-US" dirty="0">
                <a:latin typeface="Times New Roman" panose="02020603050405020304" pitchFamily="18" charset="0"/>
                <a:cs typeface="Times New Roman" panose="02020603050405020304" pitchFamily="18" charset="0"/>
              </a:rPr>
              <a:t>Also important for the light curve are reactions related to the </a:t>
            </a:r>
            <a:r>
              <a:rPr lang="en-US" dirty="0" err="1">
                <a:latin typeface="Times New Roman" panose="02020603050405020304" pitchFamily="18" charset="0"/>
                <a:cs typeface="Times New Roman" panose="02020603050405020304" pitchFamily="18" charset="0"/>
              </a:rPr>
              <a:t>NiCu</a:t>
            </a:r>
            <a:r>
              <a:rPr lang="en-US" dirty="0">
                <a:latin typeface="Times New Roman" panose="02020603050405020304" pitchFamily="18" charset="0"/>
                <a:cs typeface="Times New Roman" panose="02020603050405020304" pitchFamily="18" charset="0"/>
              </a:rPr>
              <a:t> and </a:t>
            </a:r>
            <a:r>
              <a:rPr lang="en-US" dirty="0" err="1">
                <a:latin typeface="Times New Roman" panose="02020603050405020304" pitchFamily="18" charset="0"/>
                <a:cs typeface="Times New Roman" panose="02020603050405020304" pitchFamily="18" charset="0"/>
              </a:rPr>
              <a:t>ZnGa</a:t>
            </a:r>
            <a:r>
              <a:rPr lang="en-US" dirty="0">
                <a:latin typeface="Times New Roman" panose="02020603050405020304" pitchFamily="18" charset="0"/>
                <a:cs typeface="Times New Roman" panose="02020603050405020304" pitchFamily="18" charset="0"/>
              </a:rPr>
              <a:t> cycles.</a:t>
            </a:r>
          </a:p>
          <a:p>
            <a:pPr algn="just"/>
            <a:endParaRPr lang="en-US" dirty="0">
              <a:latin typeface="Times New Roman" panose="02020603050405020304" pitchFamily="18" charset="0"/>
              <a:cs typeface="Times New Roman" panose="02020603050405020304" pitchFamily="18" charset="0"/>
            </a:endParaRPr>
          </a:p>
          <a:p>
            <a:pPr algn="just"/>
            <a:r>
              <a:rPr lang="en-US" dirty="0">
                <a:latin typeface="Times New Roman" panose="02020603050405020304" pitchFamily="18" charset="0"/>
                <a:cs typeface="Times New Roman" panose="02020603050405020304" pitchFamily="18" charset="0"/>
              </a:rPr>
              <a:t>Of key importance here is the branching into the cycle at 59Cu and 63Ga, which is determined by the competition of the proton capture rate and the (p,α) rate. Note the (p,α) reactions are listed as (α,p) reactions.</a:t>
            </a:r>
          </a:p>
          <a:p>
            <a:pPr algn="just"/>
            <a:endParaRPr lang="en-US" dirty="0">
              <a:latin typeface="Times New Roman" panose="02020603050405020304" pitchFamily="18" charset="0"/>
              <a:cs typeface="Times New Roman" panose="02020603050405020304" pitchFamily="18" charset="0"/>
            </a:endParaRPr>
          </a:p>
          <a:p>
            <a:pPr algn="just"/>
            <a:r>
              <a:rPr lang="en-US" dirty="0">
                <a:latin typeface="Times New Roman" panose="02020603050405020304" pitchFamily="18" charset="0"/>
                <a:cs typeface="Times New Roman" panose="02020603050405020304" pitchFamily="18" charset="0"/>
              </a:rPr>
              <a:t>The </a:t>
            </a:r>
            <a:r>
              <a:rPr lang="en-US" dirty="0" err="1">
                <a:latin typeface="Times New Roman" panose="02020603050405020304" pitchFamily="18" charset="0"/>
                <a:cs typeface="Times New Roman" panose="02020603050405020304" pitchFamily="18" charset="0"/>
              </a:rPr>
              <a:t>NiCu</a:t>
            </a:r>
            <a:r>
              <a:rPr lang="en-US" dirty="0">
                <a:latin typeface="Times New Roman" panose="02020603050405020304" pitchFamily="18" charset="0"/>
                <a:cs typeface="Times New Roman" panose="02020603050405020304" pitchFamily="18" charset="0"/>
              </a:rPr>
              <a:t> and </a:t>
            </a:r>
            <a:r>
              <a:rPr lang="en-US" dirty="0" err="1">
                <a:latin typeface="Times New Roman" panose="02020603050405020304" pitchFamily="18" charset="0"/>
                <a:cs typeface="Times New Roman" panose="02020603050405020304" pitchFamily="18" charset="0"/>
              </a:rPr>
              <a:t>ZnGa</a:t>
            </a:r>
            <a:r>
              <a:rPr lang="en-US" dirty="0">
                <a:latin typeface="Times New Roman" panose="02020603050405020304" pitchFamily="18" charset="0"/>
                <a:cs typeface="Times New Roman" panose="02020603050405020304" pitchFamily="18" charset="0"/>
              </a:rPr>
              <a:t> cycles further enhance abundances in A=60–64 mass region.</a:t>
            </a:r>
          </a:p>
        </p:txBody>
      </p:sp>
      <p:sp>
        <p:nvSpPr>
          <p:cNvPr id="10" name="TextBox 9">
            <a:extLst>
              <a:ext uri="{FF2B5EF4-FFF2-40B4-BE49-F238E27FC236}">
                <a16:creationId xmlns:a16="http://schemas.microsoft.com/office/drawing/2014/main" id="{3AA261D0-DAE6-4F04-8C2A-0F40BA9E0292}"/>
              </a:ext>
            </a:extLst>
          </p:cNvPr>
          <p:cNvSpPr txBox="1"/>
          <p:nvPr/>
        </p:nvSpPr>
        <p:spPr>
          <a:xfrm>
            <a:off x="5412295" y="5402836"/>
            <a:ext cx="3539110" cy="323165"/>
          </a:xfrm>
          <a:prstGeom prst="rect">
            <a:avLst/>
          </a:prstGeom>
          <a:noFill/>
        </p:spPr>
        <p:txBody>
          <a:bodyPr wrap="none">
            <a:spAutoFit/>
          </a:bodyPr>
          <a:lstStyle/>
          <a:p>
            <a:r>
              <a:rPr lang="en-US" sz="1500" dirty="0">
                <a:solidFill>
                  <a:srgbClr val="000066"/>
                </a:solidFill>
                <a:latin typeface="Arial Narrow" panose="020B0606020202030204" pitchFamily="34" charset="0"/>
              </a:rPr>
              <a:t>R. H. </a:t>
            </a:r>
            <a:r>
              <a:rPr lang="en-US" sz="1500" dirty="0" err="1">
                <a:solidFill>
                  <a:srgbClr val="000066"/>
                </a:solidFill>
                <a:latin typeface="Arial Narrow" panose="020B0606020202030204" pitchFamily="34" charset="0"/>
              </a:rPr>
              <a:t>Cyburt</a:t>
            </a:r>
            <a:r>
              <a:rPr lang="en-US" sz="1500" dirty="0">
                <a:solidFill>
                  <a:srgbClr val="000066"/>
                </a:solidFill>
                <a:latin typeface="Arial Narrow" panose="020B0606020202030204" pitchFamily="34" charset="0"/>
              </a:rPr>
              <a:t> </a:t>
            </a:r>
            <a:r>
              <a:rPr lang="en-US" sz="1500" i="1" dirty="0">
                <a:solidFill>
                  <a:srgbClr val="000066"/>
                </a:solidFill>
                <a:latin typeface="Arial Narrow" panose="020B0606020202030204" pitchFamily="34" charset="0"/>
              </a:rPr>
              <a:t>et al</a:t>
            </a:r>
            <a:r>
              <a:rPr lang="en-US" sz="1500" dirty="0">
                <a:solidFill>
                  <a:srgbClr val="000066"/>
                </a:solidFill>
                <a:latin typeface="Arial Narrow" panose="020B0606020202030204" pitchFamily="34" charset="0"/>
              </a:rPr>
              <a:t>., </a:t>
            </a:r>
            <a:r>
              <a:rPr lang="en-US" sz="1500" dirty="0" err="1">
                <a:solidFill>
                  <a:srgbClr val="000066"/>
                </a:solidFill>
                <a:latin typeface="Arial Narrow" panose="020B0606020202030204" pitchFamily="34" charset="0"/>
              </a:rPr>
              <a:t>Astrophys</a:t>
            </a:r>
            <a:r>
              <a:rPr lang="en-US" sz="1500" dirty="0">
                <a:solidFill>
                  <a:srgbClr val="000066"/>
                </a:solidFill>
                <a:latin typeface="Arial Narrow" panose="020B0606020202030204" pitchFamily="34" charset="0"/>
              </a:rPr>
              <a:t>. J. 830, 55 (2016).</a:t>
            </a:r>
          </a:p>
        </p:txBody>
      </p:sp>
    </p:spTree>
    <p:extLst>
      <p:ext uri="{BB962C8B-B14F-4D97-AF65-F5344CB8AC3E}">
        <p14:creationId xmlns:p14="http://schemas.microsoft.com/office/powerpoint/2010/main" val="2584956571"/>
      </p:ext>
    </p:extLst>
  </p:cSld>
  <p:clrMapOvr>
    <a:masterClrMapping/>
  </p:clrMapOvr>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190E0328-FAE5-4AB0-B471-83C5E8F5DC6D}"/>
              </a:ext>
            </a:extLst>
          </p:cNvPr>
          <p:cNvPicPr>
            <a:picLocks noChangeAspect="1"/>
          </p:cNvPicPr>
          <p:nvPr/>
        </p:nvPicPr>
        <p:blipFill>
          <a:blip r:embed="rId2"/>
          <a:stretch>
            <a:fillRect/>
          </a:stretch>
        </p:blipFill>
        <p:spPr>
          <a:xfrm>
            <a:off x="165100" y="301149"/>
            <a:ext cx="6391275" cy="5953125"/>
          </a:xfrm>
          <a:prstGeom prst="rect">
            <a:avLst/>
          </a:prstGeom>
        </p:spPr>
      </p:pic>
      <p:sp>
        <p:nvSpPr>
          <p:cNvPr id="3" name="TextBox 2">
            <a:extLst>
              <a:ext uri="{FF2B5EF4-FFF2-40B4-BE49-F238E27FC236}">
                <a16:creationId xmlns:a16="http://schemas.microsoft.com/office/drawing/2014/main" id="{787E6063-07EB-4058-AD88-F0E281487ACD}"/>
              </a:ext>
            </a:extLst>
          </p:cNvPr>
          <p:cNvSpPr txBox="1"/>
          <p:nvPr/>
        </p:nvSpPr>
        <p:spPr>
          <a:xfrm>
            <a:off x="0" y="6534835"/>
            <a:ext cx="3539110" cy="323165"/>
          </a:xfrm>
          <a:prstGeom prst="rect">
            <a:avLst/>
          </a:prstGeom>
          <a:noFill/>
        </p:spPr>
        <p:txBody>
          <a:bodyPr wrap="none">
            <a:spAutoFit/>
          </a:bodyPr>
          <a:lstStyle/>
          <a:p>
            <a:r>
              <a:rPr lang="en-US" sz="1500" dirty="0">
                <a:solidFill>
                  <a:srgbClr val="000066"/>
                </a:solidFill>
                <a:latin typeface="Arial Narrow" panose="020B0606020202030204" pitchFamily="34" charset="0"/>
              </a:rPr>
              <a:t>R. H. </a:t>
            </a:r>
            <a:r>
              <a:rPr lang="en-US" sz="1500" dirty="0" err="1">
                <a:solidFill>
                  <a:srgbClr val="000066"/>
                </a:solidFill>
                <a:latin typeface="Arial Narrow" panose="020B0606020202030204" pitchFamily="34" charset="0"/>
              </a:rPr>
              <a:t>Cyburt</a:t>
            </a:r>
            <a:r>
              <a:rPr lang="en-US" sz="1500" dirty="0">
                <a:solidFill>
                  <a:srgbClr val="000066"/>
                </a:solidFill>
                <a:latin typeface="Arial Narrow" panose="020B0606020202030204" pitchFamily="34" charset="0"/>
              </a:rPr>
              <a:t> </a:t>
            </a:r>
            <a:r>
              <a:rPr lang="en-US" sz="1500" i="1" dirty="0">
                <a:solidFill>
                  <a:srgbClr val="000066"/>
                </a:solidFill>
                <a:latin typeface="Arial Narrow" panose="020B0606020202030204" pitchFamily="34" charset="0"/>
              </a:rPr>
              <a:t>et al</a:t>
            </a:r>
            <a:r>
              <a:rPr lang="en-US" sz="1500" dirty="0">
                <a:solidFill>
                  <a:srgbClr val="000066"/>
                </a:solidFill>
                <a:latin typeface="Arial Narrow" panose="020B0606020202030204" pitchFamily="34" charset="0"/>
              </a:rPr>
              <a:t>., </a:t>
            </a:r>
            <a:r>
              <a:rPr lang="en-US" sz="1500" dirty="0" err="1">
                <a:solidFill>
                  <a:srgbClr val="000066"/>
                </a:solidFill>
                <a:latin typeface="Arial Narrow" panose="020B0606020202030204" pitchFamily="34" charset="0"/>
              </a:rPr>
              <a:t>Astrophys</a:t>
            </a:r>
            <a:r>
              <a:rPr lang="en-US" sz="1500" dirty="0">
                <a:solidFill>
                  <a:srgbClr val="000066"/>
                </a:solidFill>
                <a:latin typeface="Arial Narrow" panose="020B0606020202030204" pitchFamily="34" charset="0"/>
              </a:rPr>
              <a:t>. J. 830, 55 (2016).</a:t>
            </a:r>
          </a:p>
        </p:txBody>
      </p:sp>
      <p:sp>
        <p:nvSpPr>
          <p:cNvPr id="4" name="Rectangle: Rounded Corners 3">
            <a:extLst>
              <a:ext uri="{FF2B5EF4-FFF2-40B4-BE49-F238E27FC236}">
                <a16:creationId xmlns:a16="http://schemas.microsoft.com/office/drawing/2014/main" id="{98D24D73-511A-4727-94E0-E43B1D51648A}"/>
              </a:ext>
            </a:extLst>
          </p:cNvPr>
          <p:cNvSpPr/>
          <p:nvPr/>
        </p:nvSpPr>
        <p:spPr>
          <a:xfrm>
            <a:off x="1206500" y="1482249"/>
            <a:ext cx="5003800" cy="546100"/>
          </a:xfrm>
          <a:prstGeom prst="roundRect">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Rectangle: Rounded Corners 4">
            <a:extLst>
              <a:ext uri="{FF2B5EF4-FFF2-40B4-BE49-F238E27FC236}">
                <a16:creationId xmlns:a16="http://schemas.microsoft.com/office/drawing/2014/main" id="{E526434D-DF96-4D12-8EEF-FD3EF88A2A93}"/>
              </a:ext>
            </a:extLst>
          </p:cNvPr>
          <p:cNvSpPr/>
          <p:nvPr/>
        </p:nvSpPr>
        <p:spPr>
          <a:xfrm>
            <a:off x="1206500" y="3284061"/>
            <a:ext cx="5003800" cy="255588"/>
          </a:xfrm>
          <a:prstGeom prst="roundRect">
            <a:avLst/>
          </a:prstGeom>
          <a:no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Rectangle: Rounded Corners 5">
            <a:extLst>
              <a:ext uri="{FF2B5EF4-FFF2-40B4-BE49-F238E27FC236}">
                <a16:creationId xmlns:a16="http://schemas.microsoft.com/office/drawing/2014/main" id="{A6669B43-4ED6-4D53-8876-192DDA939971}"/>
              </a:ext>
            </a:extLst>
          </p:cNvPr>
          <p:cNvSpPr/>
          <p:nvPr/>
        </p:nvSpPr>
        <p:spPr>
          <a:xfrm>
            <a:off x="1202310" y="5062061"/>
            <a:ext cx="5003800" cy="255588"/>
          </a:xfrm>
          <a:prstGeom prst="roundRect">
            <a:avLst/>
          </a:prstGeom>
          <a:no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8" name="Picture 7">
            <a:extLst>
              <a:ext uri="{FF2B5EF4-FFF2-40B4-BE49-F238E27FC236}">
                <a16:creationId xmlns:a16="http://schemas.microsoft.com/office/drawing/2014/main" id="{190AD7FE-8AF2-4EE6-8BEE-152576028B2E}"/>
              </a:ext>
            </a:extLst>
          </p:cNvPr>
          <p:cNvPicPr>
            <a:picLocks noChangeAspect="1"/>
          </p:cNvPicPr>
          <p:nvPr/>
        </p:nvPicPr>
        <p:blipFill>
          <a:blip r:embed="rId3"/>
          <a:stretch>
            <a:fillRect/>
          </a:stretch>
        </p:blipFill>
        <p:spPr>
          <a:xfrm>
            <a:off x="6556375" y="757614"/>
            <a:ext cx="1371600" cy="500230"/>
          </a:xfrm>
          <a:prstGeom prst="rect">
            <a:avLst/>
          </a:prstGeom>
        </p:spPr>
      </p:pic>
      <p:pic>
        <p:nvPicPr>
          <p:cNvPr id="10" name="Picture 9">
            <a:extLst>
              <a:ext uri="{FF2B5EF4-FFF2-40B4-BE49-F238E27FC236}">
                <a16:creationId xmlns:a16="http://schemas.microsoft.com/office/drawing/2014/main" id="{D8842FAC-6F10-4B88-B97D-0EADE7327AD4}"/>
              </a:ext>
            </a:extLst>
          </p:cNvPr>
          <p:cNvPicPr>
            <a:picLocks noChangeAspect="1"/>
          </p:cNvPicPr>
          <p:nvPr/>
        </p:nvPicPr>
        <p:blipFill>
          <a:blip r:embed="rId4"/>
          <a:stretch>
            <a:fillRect/>
          </a:stretch>
        </p:blipFill>
        <p:spPr>
          <a:xfrm>
            <a:off x="7068979" y="1482249"/>
            <a:ext cx="365760" cy="243840"/>
          </a:xfrm>
          <a:prstGeom prst="rect">
            <a:avLst/>
          </a:prstGeom>
        </p:spPr>
      </p:pic>
      <p:pic>
        <p:nvPicPr>
          <p:cNvPr id="11" name="Picture 10">
            <a:extLst>
              <a:ext uri="{FF2B5EF4-FFF2-40B4-BE49-F238E27FC236}">
                <a16:creationId xmlns:a16="http://schemas.microsoft.com/office/drawing/2014/main" id="{C9778C1E-6289-48E4-8C89-7276FFBFCA04}"/>
              </a:ext>
            </a:extLst>
          </p:cNvPr>
          <p:cNvPicPr>
            <a:picLocks noChangeAspect="1"/>
          </p:cNvPicPr>
          <p:nvPr/>
        </p:nvPicPr>
        <p:blipFill>
          <a:blip r:embed="rId4"/>
          <a:stretch>
            <a:fillRect/>
          </a:stretch>
        </p:blipFill>
        <p:spPr>
          <a:xfrm>
            <a:off x="7068979" y="1755299"/>
            <a:ext cx="365760" cy="243840"/>
          </a:xfrm>
          <a:prstGeom prst="rect">
            <a:avLst/>
          </a:prstGeom>
        </p:spPr>
      </p:pic>
      <p:pic>
        <p:nvPicPr>
          <p:cNvPr id="13" name="Picture 12">
            <a:extLst>
              <a:ext uri="{FF2B5EF4-FFF2-40B4-BE49-F238E27FC236}">
                <a16:creationId xmlns:a16="http://schemas.microsoft.com/office/drawing/2014/main" id="{18E816CA-F594-4308-AA0B-5A423042F2EA}"/>
              </a:ext>
            </a:extLst>
          </p:cNvPr>
          <p:cNvPicPr>
            <a:picLocks noChangeAspect="1"/>
          </p:cNvPicPr>
          <p:nvPr/>
        </p:nvPicPr>
        <p:blipFill>
          <a:blip r:embed="rId4"/>
          <a:stretch>
            <a:fillRect/>
          </a:stretch>
        </p:blipFill>
        <p:spPr>
          <a:xfrm>
            <a:off x="7068979" y="5073809"/>
            <a:ext cx="365760" cy="243840"/>
          </a:xfrm>
          <a:prstGeom prst="rect">
            <a:avLst/>
          </a:prstGeom>
        </p:spPr>
      </p:pic>
      <p:pic>
        <p:nvPicPr>
          <p:cNvPr id="15" name="Picture 14">
            <a:extLst>
              <a:ext uri="{FF2B5EF4-FFF2-40B4-BE49-F238E27FC236}">
                <a16:creationId xmlns:a16="http://schemas.microsoft.com/office/drawing/2014/main" id="{ABCA4BF7-9F52-4A9C-AE7E-244113439DAF}"/>
              </a:ext>
            </a:extLst>
          </p:cNvPr>
          <p:cNvPicPr>
            <a:picLocks noChangeAspect="1"/>
          </p:cNvPicPr>
          <p:nvPr/>
        </p:nvPicPr>
        <p:blipFill>
          <a:blip r:embed="rId5"/>
          <a:stretch>
            <a:fillRect/>
          </a:stretch>
        </p:blipFill>
        <p:spPr>
          <a:xfrm>
            <a:off x="7084695" y="3300095"/>
            <a:ext cx="334328" cy="274320"/>
          </a:xfrm>
          <a:prstGeom prst="rect">
            <a:avLst/>
          </a:prstGeom>
        </p:spPr>
      </p:pic>
      <p:pic>
        <p:nvPicPr>
          <p:cNvPr id="17" name="Picture 16">
            <a:extLst>
              <a:ext uri="{FF2B5EF4-FFF2-40B4-BE49-F238E27FC236}">
                <a16:creationId xmlns:a16="http://schemas.microsoft.com/office/drawing/2014/main" id="{7CC31388-951C-4987-8105-F46E2629F256}"/>
              </a:ext>
            </a:extLst>
          </p:cNvPr>
          <p:cNvPicPr>
            <a:picLocks noChangeAspect="1"/>
          </p:cNvPicPr>
          <p:nvPr/>
        </p:nvPicPr>
        <p:blipFill>
          <a:blip r:embed="rId6"/>
          <a:stretch>
            <a:fillRect/>
          </a:stretch>
        </p:blipFill>
        <p:spPr>
          <a:xfrm>
            <a:off x="6492558" y="6104219"/>
            <a:ext cx="1463040" cy="150055"/>
          </a:xfrm>
          <a:prstGeom prst="rect">
            <a:avLst/>
          </a:prstGeom>
        </p:spPr>
      </p:pic>
    </p:spTree>
    <p:extLst>
      <p:ext uri="{BB962C8B-B14F-4D97-AF65-F5344CB8AC3E}">
        <p14:creationId xmlns:p14="http://schemas.microsoft.com/office/powerpoint/2010/main" val="1486906628"/>
      </p:ext>
    </p:extLst>
  </p:cSld>
  <p:clrMapOvr>
    <a:masterClrMapping/>
  </p:clrMapOvr>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4070F92D-41D3-40D7-8A25-0AF54A15FE83}"/>
              </a:ext>
            </a:extLst>
          </p:cNvPr>
          <p:cNvPicPr>
            <a:picLocks noChangeAspect="1"/>
          </p:cNvPicPr>
          <p:nvPr/>
        </p:nvPicPr>
        <p:blipFill>
          <a:blip r:embed="rId2"/>
          <a:stretch>
            <a:fillRect/>
          </a:stretch>
        </p:blipFill>
        <p:spPr>
          <a:xfrm>
            <a:off x="29268" y="0"/>
            <a:ext cx="9085464" cy="6858000"/>
          </a:xfrm>
          <a:prstGeom prst="rect">
            <a:avLst/>
          </a:prstGeom>
        </p:spPr>
      </p:pic>
    </p:spTree>
    <p:extLst>
      <p:ext uri="{BB962C8B-B14F-4D97-AF65-F5344CB8AC3E}">
        <p14:creationId xmlns:p14="http://schemas.microsoft.com/office/powerpoint/2010/main" val="3168438548"/>
      </p:ext>
    </p:extLst>
  </p:cSld>
  <p:clrMapOvr>
    <a:masterClrMapping/>
  </p:clrMapOvr>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E712DD72-A96F-4115-8922-4AA2A1B25346}"/>
              </a:ext>
            </a:extLst>
          </p:cNvPr>
          <p:cNvPicPr>
            <a:picLocks noChangeAspect="1"/>
          </p:cNvPicPr>
          <p:nvPr/>
        </p:nvPicPr>
        <p:blipFill>
          <a:blip r:embed="rId2"/>
          <a:stretch>
            <a:fillRect/>
          </a:stretch>
        </p:blipFill>
        <p:spPr>
          <a:xfrm>
            <a:off x="3916030" y="0"/>
            <a:ext cx="4034699" cy="5411244"/>
          </a:xfrm>
          <a:prstGeom prst="rect">
            <a:avLst/>
          </a:prstGeom>
        </p:spPr>
      </p:pic>
      <p:pic>
        <p:nvPicPr>
          <p:cNvPr id="5" name="Picture 4">
            <a:extLst>
              <a:ext uri="{FF2B5EF4-FFF2-40B4-BE49-F238E27FC236}">
                <a16:creationId xmlns:a16="http://schemas.microsoft.com/office/drawing/2014/main" id="{FD6602D4-A1FC-438A-B65B-06466A48715F}"/>
              </a:ext>
            </a:extLst>
          </p:cNvPr>
          <p:cNvPicPr>
            <a:picLocks noChangeAspect="1"/>
          </p:cNvPicPr>
          <p:nvPr/>
        </p:nvPicPr>
        <p:blipFill>
          <a:blip r:embed="rId3"/>
          <a:stretch>
            <a:fillRect/>
          </a:stretch>
        </p:blipFill>
        <p:spPr>
          <a:xfrm>
            <a:off x="0" y="0"/>
            <a:ext cx="3916030" cy="5411244"/>
          </a:xfrm>
          <a:prstGeom prst="rect">
            <a:avLst/>
          </a:prstGeom>
        </p:spPr>
      </p:pic>
      <p:sp>
        <p:nvSpPr>
          <p:cNvPr id="9" name="TextBox 8">
            <a:extLst>
              <a:ext uri="{FF2B5EF4-FFF2-40B4-BE49-F238E27FC236}">
                <a16:creationId xmlns:a16="http://schemas.microsoft.com/office/drawing/2014/main" id="{E9D2F1A6-4E30-418F-84FF-06CAC165B9D5}"/>
              </a:ext>
            </a:extLst>
          </p:cNvPr>
          <p:cNvSpPr txBox="1"/>
          <p:nvPr/>
        </p:nvSpPr>
        <p:spPr>
          <a:xfrm>
            <a:off x="6872748" y="1926782"/>
            <a:ext cx="2271252" cy="1815882"/>
          </a:xfrm>
          <a:prstGeom prst="rect">
            <a:avLst/>
          </a:prstGeom>
          <a:noFill/>
        </p:spPr>
        <p:txBody>
          <a:bodyPr wrap="square">
            <a:spAutoFit/>
          </a:bodyPr>
          <a:lstStyle/>
          <a:p>
            <a:pPr algn="just"/>
            <a:r>
              <a:rPr lang="en-US" sz="1600" dirty="0"/>
              <a:t>The </a:t>
            </a:r>
            <a:r>
              <a:rPr lang="en-US" sz="1600" dirty="0" err="1"/>
              <a:t>GeAs</a:t>
            </a:r>
            <a:r>
              <a:rPr lang="en-US" sz="1600" dirty="0"/>
              <a:t> cycles are supposedly weaker than the </a:t>
            </a:r>
            <a:r>
              <a:rPr lang="en-US" sz="1600" dirty="0" err="1"/>
              <a:t>NiCu</a:t>
            </a:r>
            <a:r>
              <a:rPr lang="en-US" sz="1600" dirty="0"/>
              <a:t> and </a:t>
            </a:r>
            <a:r>
              <a:rPr lang="en-US" sz="1600" dirty="0" err="1"/>
              <a:t>ZnGa</a:t>
            </a:r>
            <a:r>
              <a:rPr lang="en-US" sz="1600" dirty="0"/>
              <a:t> cycles due to the competition between the weak (p,α) and the strong (p,γ) reactions at As isotopes.</a:t>
            </a:r>
          </a:p>
        </p:txBody>
      </p:sp>
      <p:sp>
        <p:nvSpPr>
          <p:cNvPr id="11" name="TextBox 10">
            <a:extLst>
              <a:ext uri="{FF2B5EF4-FFF2-40B4-BE49-F238E27FC236}">
                <a16:creationId xmlns:a16="http://schemas.microsoft.com/office/drawing/2014/main" id="{F7FDFBF3-79C6-4FFD-8774-424DFF8BDDAF}"/>
              </a:ext>
            </a:extLst>
          </p:cNvPr>
          <p:cNvSpPr txBox="1"/>
          <p:nvPr/>
        </p:nvSpPr>
        <p:spPr>
          <a:xfrm>
            <a:off x="-1" y="5897563"/>
            <a:ext cx="4571999" cy="954107"/>
          </a:xfrm>
          <a:prstGeom prst="rect">
            <a:avLst/>
          </a:prstGeom>
          <a:noFill/>
        </p:spPr>
        <p:txBody>
          <a:bodyPr wrap="square">
            <a:spAutoFit/>
          </a:bodyPr>
          <a:lstStyle/>
          <a:p>
            <a:r>
              <a:rPr lang="en-US" sz="1400" dirty="0"/>
              <a:t>Y. H. Lam et al., </a:t>
            </a:r>
            <a:r>
              <a:rPr lang="en-US" sz="1400" dirty="0" err="1"/>
              <a:t>Astrophys</a:t>
            </a:r>
            <a:r>
              <a:rPr lang="en-US" sz="1400" dirty="0"/>
              <a:t>. J. 929, 73 (2022). The Regulated </a:t>
            </a:r>
            <a:r>
              <a:rPr lang="en-US" sz="1400" dirty="0" err="1"/>
              <a:t>NiCu</a:t>
            </a:r>
            <a:r>
              <a:rPr lang="en-US" sz="1400" dirty="0"/>
              <a:t> Cycles with the New 57Cu(p,γ)58Zn Reaction Rate and Its Influence on Type I X-Ray Bursts the GS 1826–24 Clocked Burster</a:t>
            </a:r>
          </a:p>
        </p:txBody>
      </p:sp>
      <p:sp>
        <p:nvSpPr>
          <p:cNvPr id="13" name="TextBox 12">
            <a:extLst>
              <a:ext uri="{FF2B5EF4-FFF2-40B4-BE49-F238E27FC236}">
                <a16:creationId xmlns:a16="http://schemas.microsoft.com/office/drawing/2014/main" id="{6E001EAF-DBB1-4413-BC4C-90B1DF9A4CF9}"/>
              </a:ext>
            </a:extLst>
          </p:cNvPr>
          <p:cNvSpPr txBox="1"/>
          <p:nvPr/>
        </p:nvSpPr>
        <p:spPr>
          <a:xfrm>
            <a:off x="4572000" y="5903893"/>
            <a:ext cx="4572000" cy="954107"/>
          </a:xfrm>
          <a:prstGeom prst="rect">
            <a:avLst/>
          </a:prstGeom>
          <a:noFill/>
        </p:spPr>
        <p:txBody>
          <a:bodyPr wrap="square">
            <a:spAutoFit/>
          </a:bodyPr>
          <a:lstStyle/>
          <a:p>
            <a:r>
              <a:rPr lang="en-US" sz="1400" dirty="0"/>
              <a:t>Y. H. Lam et al., </a:t>
            </a:r>
            <a:r>
              <a:rPr lang="en-US" sz="1400" dirty="0" err="1"/>
              <a:t>Astrophys</a:t>
            </a:r>
            <a:r>
              <a:rPr lang="en-US" sz="1400" dirty="0"/>
              <a:t>. J. 929, 72 (2022). Impact of the New 65As(p,γ)66Se Reaction Rate on the Two-proton Sequential Capture of 64Ge, Weak </a:t>
            </a:r>
            <a:r>
              <a:rPr lang="en-US" sz="1400" dirty="0" err="1"/>
              <a:t>GeAs</a:t>
            </a:r>
            <a:r>
              <a:rPr lang="en-US" sz="1400" dirty="0"/>
              <a:t> Cycles, and Type I X-Ray Bursts Such as the Clocked Burster GS 1826−24</a:t>
            </a:r>
          </a:p>
        </p:txBody>
      </p:sp>
      <p:sp>
        <p:nvSpPr>
          <p:cNvPr id="14" name="TextBox 13">
            <a:extLst>
              <a:ext uri="{FF2B5EF4-FFF2-40B4-BE49-F238E27FC236}">
                <a16:creationId xmlns:a16="http://schemas.microsoft.com/office/drawing/2014/main" id="{07EDEE9E-A1DD-46C8-B935-0CF2397D0DB4}"/>
              </a:ext>
            </a:extLst>
          </p:cNvPr>
          <p:cNvSpPr txBox="1"/>
          <p:nvPr/>
        </p:nvSpPr>
        <p:spPr>
          <a:xfrm>
            <a:off x="7551175" y="157316"/>
            <a:ext cx="1452642" cy="369332"/>
          </a:xfrm>
          <a:prstGeom prst="rect">
            <a:avLst/>
          </a:prstGeom>
          <a:noFill/>
        </p:spPr>
        <p:txBody>
          <a:bodyPr wrap="none" rtlCol="0">
            <a:spAutoFit/>
          </a:bodyPr>
          <a:lstStyle/>
          <a:p>
            <a:r>
              <a:rPr lang="en-US" baseline="30000" dirty="0"/>
              <a:t>68</a:t>
            </a:r>
            <a:r>
              <a:rPr lang="en-US" altLang="zh-CN" dirty="0"/>
              <a:t>Br unbound</a:t>
            </a:r>
            <a:endParaRPr lang="en-US" dirty="0"/>
          </a:p>
        </p:txBody>
      </p:sp>
    </p:spTree>
    <p:extLst>
      <p:ext uri="{BB962C8B-B14F-4D97-AF65-F5344CB8AC3E}">
        <p14:creationId xmlns:p14="http://schemas.microsoft.com/office/powerpoint/2010/main" val="1461734917"/>
      </p:ext>
    </p:extLst>
  </p:cSld>
  <p:clrMapOvr>
    <a:masterClrMapping/>
  </p:clrMapOvr>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EDC9E8A0-598D-4C26-90CF-2562F179D2FA}"/>
              </a:ext>
            </a:extLst>
          </p:cNvPr>
          <p:cNvPicPr>
            <a:picLocks noChangeAspect="1"/>
          </p:cNvPicPr>
          <p:nvPr/>
        </p:nvPicPr>
        <p:blipFill>
          <a:blip r:embed="rId2"/>
          <a:stretch>
            <a:fillRect/>
          </a:stretch>
        </p:blipFill>
        <p:spPr>
          <a:xfrm>
            <a:off x="88488" y="88488"/>
            <a:ext cx="7553325" cy="4105275"/>
          </a:xfrm>
          <a:prstGeom prst="rect">
            <a:avLst/>
          </a:prstGeom>
        </p:spPr>
      </p:pic>
      <p:sp>
        <p:nvSpPr>
          <p:cNvPr id="4" name="Rectangle: Rounded Corners 3">
            <a:extLst>
              <a:ext uri="{FF2B5EF4-FFF2-40B4-BE49-F238E27FC236}">
                <a16:creationId xmlns:a16="http://schemas.microsoft.com/office/drawing/2014/main" id="{6EC39842-1604-4AF9-9D00-20CE96542EB5}"/>
              </a:ext>
            </a:extLst>
          </p:cNvPr>
          <p:cNvSpPr/>
          <p:nvPr/>
        </p:nvSpPr>
        <p:spPr>
          <a:xfrm>
            <a:off x="1337607" y="2359565"/>
            <a:ext cx="904567" cy="502920"/>
          </a:xfrm>
          <a:prstGeom prst="roundRect">
            <a:avLst/>
          </a:prstGeom>
          <a:noFill/>
          <a:ln w="190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Rectangle: Rounded Corners 4">
            <a:extLst>
              <a:ext uri="{FF2B5EF4-FFF2-40B4-BE49-F238E27FC236}">
                <a16:creationId xmlns:a16="http://schemas.microsoft.com/office/drawing/2014/main" id="{2AA46F10-8D21-42D3-85BC-48A074735B7B}"/>
              </a:ext>
            </a:extLst>
          </p:cNvPr>
          <p:cNvSpPr/>
          <p:nvPr/>
        </p:nvSpPr>
        <p:spPr>
          <a:xfrm>
            <a:off x="1337607" y="2891163"/>
            <a:ext cx="904567" cy="502920"/>
          </a:xfrm>
          <a:prstGeom prst="roundRect">
            <a:avLst/>
          </a:prstGeom>
          <a:noFill/>
          <a:ln w="19050">
            <a:solidFill>
              <a:srgbClr val="0066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Rectangle: Rounded Corners 5">
            <a:extLst>
              <a:ext uri="{FF2B5EF4-FFF2-40B4-BE49-F238E27FC236}">
                <a16:creationId xmlns:a16="http://schemas.microsoft.com/office/drawing/2014/main" id="{E6CF7246-24C8-40DB-A0A3-276E7F9F7769}"/>
              </a:ext>
            </a:extLst>
          </p:cNvPr>
          <p:cNvSpPr/>
          <p:nvPr/>
        </p:nvSpPr>
        <p:spPr>
          <a:xfrm>
            <a:off x="1337607" y="3422761"/>
            <a:ext cx="904567" cy="502920"/>
          </a:xfrm>
          <a:prstGeom prst="roundRect">
            <a:avLst/>
          </a:prstGeom>
          <a:noFill/>
          <a:ln w="19050">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8" name="Picture 7">
            <a:extLst>
              <a:ext uri="{FF2B5EF4-FFF2-40B4-BE49-F238E27FC236}">
                <a16:creationId xmlns:a16="http://schemas.microsoft.com/office/drawing/2014/main" id="{239DDEDE-938D-45A4-92E7-CBA1AF2A19B8}"/>
              </a:ext>
            </a:extLst>
          </p:cNvPr>
          <p:cNvPicPr>
            <a:picLocks noChangeAspect="1"/>
          </p:cNvPicPr>
          <p:nvPr/>
        </p:nvPicPr>
        <p:blipFill>
          <a:blip r:embed="rId3"/>
          <a:stretch>
            <a:fillRect/>
          </a:stretch>
        </p:blipFill>
        <p:spPr>
          <a:xfrm>
            <a:off x="4778476" y="4247092"/>
            <a:ext cx="4365523" cy="2610908"/>
          </a:xfrm>
          <a:prstGeom prst="rect">
            <a:avLst/>
          </a:prstGeom>
        </p:spPr>
      </p:pic>
      <p:pic>
        <p:nvPicPr>
          <p:cNvPr id="10" name="Picture 9">
            <a:extLst>
              <a:ext uri="{FF2B5EF4-FFF2-40B4-BE49-F238E27FC236}">
                <a16:creationId xmlns:a16="http://schemas.microsoft.com/office/drawing/2014/main" id="{E290F8C1-A9EE-419B-811C-5A4EAEFCDA6A}"/>
              </a:ext>
            </a:extLst>
          </p:cNvPr>
          <p:cNvPicPr>
            <a:picLocks noChangeAspect="1"/>
          </p:cNvPicPr>
          <p:nvPr/>
        </p:nvPicPr>
        <p:blipFill>
          <a:blip r:embed="rId4"/>
          <a:stretch>
            <a:fillRect/>
          </a:stretch>
        </p:blipFill>
        <p:spPr>
          <a:xfrm>
            <a:off x="1" y="5343383"/>
            <a:ext cx="4572000" cy="746274"/>
          </a:xfrm>
          <a:prstGeom prst="rect">
            <a:avLst/>
          </a:prstGeom>
        </p:spPr>
      </p:pic>
    </p:spTree>
    <p:extLst>
      <p:ext uri="{BB962C8B-B14F-4D97-AF65-F5344CB8AC3E}">
        <p14:creationId xmlns:p14="http://schemas.microsoft.com/office/powerpoint/2010/main" val="1097164195"/>
      </p:ext>
    </p:extLst>
  </p:cSld>
  <p:clrMapOvr>
    <a:masterClrMapping/>
  </p:clrMapOvr>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F74160AA-EA13-49DE-80AA-A459D9A5076C}"/>
              </a:ext>
            </a:extLst>
          </p:cNvPr>
          <p:cNvPicPr>
            <a:picLocks noChangeAspect="1"/>
          </p:cNvPicPr>
          <p:nvPr/>
        </p:nvPicPr>
        <p:blipFill>
          <a:blip r:embed="rId2"/>
          <a:stretch>
            <a:fillRect/>
          </a:stretch>
        </p:blipFill>
        <p:spPr>
          <a:xfrm>
            <a:off x="0" y="653694"/>
            <a:ext cx="9144000" cy="5550612"/>
          </a:xfrm>
          <a:prstGeom prst="rect">
            <a:avLst/>
          </a:prstGeom>
        </p:spPr>
      </p:pic>
      <p:sp>
        <p:nvSpPr>
          <p:cNvPr id="4" name="TextBox 3">
            <a:extLst>
              <a:ext uri="{FF2B5EF4-FFF2-40B4-BE49-F238E27FC236}">
                <a16:creationId xmlns:a16="http://schemas.microsoft.com/office/drawing/2014/main" id="{252D77E9-A3BD-4292-8E9F-4FD492AAECD6}"/>
              </a:ext>
            </a:extLst>
          </p:cNvPr>
          <p:cNvSpPr txBox="1"/>
          <p:nvPr/>
        </p:nvSpPr>
        <p:spPr>
          <a:xfrm>
            <a:off x="101600" y="88900"/>
            <a:ext cx="6540500" cy="1138773"/>
          </a:xfrm>
          <a:prstGeom prst="rect">
            <a:avLst/>
          </a:prstGeom>
          <a:noFill/>
        </p:spPr>
        <p:txBody>
          <a:bodyPr wrap="square">
            <a:spAutoFit/>
          </a:bodyPr>
          <a:lstStyle/>
          <a:p>
            <a:r>
              <a:rPr lang="en-US" b="1" dirty="0">
                <a:latin typeface="Times New Roman" panose="02020603050405020304" pitchFamily="18" charset="0"/>
                <a:ea typeface="Cambria" panose="02040503050406030204" pitchFamily="18" charset="0"/>
                <a:cs typeface="Times New Roman" panose="02020603050405020304" pitchFamily="18" charset="0"/>
              </a:rPr>
              <a:t>One </a:t>
            </a:r>
            <a:r>
              <a:rPr lang="en-US" b="1" baseline="30000" dirty="0">
                <a:latin typeface="Times New Roman" panose="02020603050405020304" pitchFamily="18" charset="0"/>
                <a:ea typeface="Cambria" panose="02040503050406030204" pitchFamily="18" charset="0"/>
                <a:cs typeface="Times New Roman" panose="02020603050405020304" pitchFamily="18" charset="0"/>
              </a:rPr>
              <a:t>64</a:t>
            </a:r>
            <a:r>
              <a:rPr lang="en-US" b="1" dirty="0">
                <a:latin typeface="Times New Roman" panose="02020603050405020304" pitchFamily="18" charset="0"/>
                <a:ea typeface="Cambria" panose="02040503050406030204" pitchFamily="18" charset="0"/>
                <a:cs typeface="Times New Roman" panose="02020603050405020304" pitchFamily="18" charset="0"/>
              </a:rPr>
              <a:t>As decay measurement</a:t>
            </a:r>
            <a:r>
              <a:rPr lang="en-US" altLang="zh-CN" b="1" dirty="0">
                <a:latin typeface="Times New Roman" panose="02020603050405020304" pitchFamily="18" charset="0"/>
                <a:ea typeface="Cambria" panose="02040503050406030204" pitchFamily="18" charset="0"/>
                <a:cs typeface="Times New Roman" panose="02020603050405020304" pitchFamily="18" charset="0"/>
              </a:rPr>
              <a:t>:</a:t>
            </a:r>
          </a:p>
          <a:p>
            <a:r>
              <a:rPr lang="it-IT" dirty="0">
                <a:latin typeface="Times New Roman" panose="02020603050405020304" pitchFamily="18" charset="0"/>
                <a:ea typeface="Cambria" panose="02040503050406030204" pitchFamily="18" charset="0"/>
                <a:cs typeface="Times New Roman" panose="02020603050405020304" pitchFamily="18" charset="0"/>
              </a:rPr>
              <a:t>4.8</a:t>
            </a:r>
            <a:r>
              <a:rPr lang="en-US" altLang="zh-CN" dirty="0">
                <a:latin typeface="Times New Roman" panose="02020603050405020304" pitchFamily="18" charset="0"/>
                <a:ea typeface="Cambria" panose="02040503050406030204" pitchFamily="18" charset="0"/>
                <a:cs typeface="Times New Roman" panose="02020603050405020304" pitchFamily="18" charset="0"/>
              </a:rPr>
              <a:t>×10</a:t>
            </a:r>
            <a:r>
              <a:rPr lang="en-US" altLang="zh-CN" baseline="30000" dirty="0">
                <a:latin typeface="Times New Roman" panose="02020603050405020304" pitchFamily="18" charset="0"/>
                <a:ea typeface="Cambria" panose="02040503050406030204" pitchFamily="18" charset="0"/>
                <a:cs typeface="Times New Roman" panose="02020603050405020304" pitchFamily="18" charset="0"/>
              </a:rPr>
              <a:t>5</a:t>
            </a:r>
            <a:r>
              <a:rPr lang="it-IT" dirty="0">
                <a:latin typeface="Times New Roman" panose="02020603050405020304" pitchFamily="18" charset="0"/>
                <a:ea typeface="Cambria" panose="02040503050406030204" pitchFamily="18" charset="0"/>
                <a:cs typeface="Times New Roman" panose="02020603050405020304" pitchFamily="18" charset="0"/>
              </a:rPr>
              <a:t> </a:t>
            </a:r>
            <a:r>
              <a:rPr lang="en-US" altLang="zh-CN" dirty="0">
                <a:latin typeface="Times New Roman" panose="02020603050405020304" pitchFamily="18" charset="0"/>
                <a:ea typeface="Cambria" panose="02040503050406030204" pitchFamily="18" charset="0"/>
                <a:cs typeface="Times New Roman" panose="02020603050405020304" pitchFamily="18" charset="0"/>
              </a:rPr>
              <a:t>implantations into DSSDs</a:t>
            </a:r>
            <a:r>
              <a:rPr lang="it-IT" dirty="0">
                <a:latin typeface="Times New Roman" panose="02020603050405020304" pitchFamily="18" charset="0"/>
                <a:ea typeface="Cambria" panose="02040503050406030204" pitchFamily="18" charset="0"/>
                <a:cs typeface="Times New Roman" panose="02020603050405020304" pitchFamily="18" charset="0"/>
              </a:rPr>
              <a:t> @ BigRIPS, RIKEN</a:t>
            </a:r>
          </a:p>
          <a:p>
            <a:r>
              <a:rPr lang="en-US" sz="1600" dirty="0">
                <a:solidFill>
                  <a:srgbClr val="000066"/>
                </a:solidFill>
                <a:latin typeface="Arial Narrow" panose="020B0606020202030204" pitchFamily="34" charset="0"/>
                <a:ea typeface="Cambria" panose="02040503050406030204" pitchFamily="18" charset="0"/>
                <a:cs typeface="Times New Roman" panose="02020603050405020304" pitchFamily="18" charset="0"/>
              </a:rPr>
              <a:t>B. Rubio </a:t>
            </a:r>
            <a:r>
              <a:rPr lang="en-US" sz="1600" i="1" dirty="0">
                <a:solidFill>
                  <a:srgbClr val="000066"/>
                </a:solidFill>
                <a:latin typeface="Arial Narrow" panose="020B0606020202030204" pitchFamily="34" charset="0"/>
                <a:ea typeface="Cambria" panose="02040503050406030204" pitchFamily="18" charset="0"/>
                <a:cs typeface="Times New Roman" panose="02020603050405020304" pitchFamily="18" charset="0"/>
              </a:rPr>
              <a:t>et al</a:t>
            </a:r>
            <a:r>
              <a:rPr lang="en-US" sz="1600" dirty="0">
                <a:solidFill>
                  <a:srgbClr val="000066"/>
                </a:solidFill>
                <a:latin typeface="Arial Narrow" panose="020B0606020202030204" pitchFamily="34" charset="0"/>
                <a:ea typeface="Cambria" panose="02040503050406030204" pitchFamily="18" charset="0"/>
                <a:cs typeface="Times New Roman" panose="02020603050405020304" pitchFamily="18" charset="0"/>
              </a:rPr>
              <a:t>., </a:t>
            </a:r>
            <a:r>
              <a:rPr lang="pt-BR" sz="1600" dirty="0">
                <a:solidFill>
                  <a:srgbClr val="000066"/>
                </a:solidFill>
                <a:latin typeface="Arial Narrow" panose="020B0606020202030204" pitchFamily="34" charset="0"/>
                <a:ea typeface="Cambria" panose="02040503050406030204" pitchFamily="18" charset="0"/>
                <a:cs typeface="Times New Roman" panose="02020603050405020304" pitchFamily="18" charset="0"/>
              </a:rPr>
              <a:t>J. Phys.: Conf. Ser. 1308, 012018 </a:t>
            </a:r>
            <a:r>
              <a:rPr lang="en-US" sz="1600" dirty="0">
                <a:solidFill>
                  <a:srgbClr val="000066"/>
                </a:solidFill>
                <a:latin typeface="Arial Narrow" panose="020B0606020202030204" pitchFamily="34" charset="0"/>
                <a:ea typeface="Cambria" panose="02040503050406030204" pitchFamily="18" charset="0"/>
                <a:cs typeface="Times New Roman" panose="02020603050405020304" pitchFamily="18" charset="0"/>
              </a:rPr>
              <a:t>(2019).</a:t>
            </a:r>
          </a:p>
          <a:p>
            <a:r>
              <a:rPr lang="en-US" sz="1600" i="1" dirty="0">
                <a:solidFill>
                  <a:srgbClr val="000066"/>
                </a:solidFill>
                <a:latin typeface="Arial Narrow" panose="020B0606020202030204" pitchFamily="34" charset="0"/>
                <a:ea typeface="Cambria" panose="02040503050406030204" pitchFamily="18" charset="0"/>
                <a:cs typeface="Times New Roman" panose="02020603050405020304" pitchFamily="18" charset="0"/>
              </a:rPr>
              <a:t>Missed by XUNDL. Added to ENSDF in Jun 2024</a:t>
            </a:r>
            <a:r>
              <a:rPr lang="en-US" sz="1600" dirty="0">
                <a:solidFill>
                  <a:srgbClr val="000066"/>
                </a:solidFill>
                <a:latin typeface="Arial Narrow" panose="020B0606020202030204" pitchFamily="34" charset="0"/>
                <a:ea typeface="Cambria" panose="02040503050406030204" pitchFamily="18" charset="0"/>
                <a:cs typeface="Times New Roman" panose="02020603050405020304" pitchFamily="18" charset="0"/>
              </a:rPr>
              <a:t>.</a:t>
            </a:r>
            <a:endParaRPr lang="en-US" sz="1600" i="1" dirty="0">
              <a:solidFill>
                <a:srgbClr val="000066"/>
              </a:solidFill>
              <a:latin typeface="Arial Narrow" panose="020B0606020202030204" pitchFamily="34" charset="0"/>
              <a:ea typeface="Cambria" panose="02040503050406030204" pitchFamily="18" charset="0"/>
              <a:cs typeface="Times New Roman" panose="02020603050405020304" pitchFamily="18" charset="0"/>
            </a:endParaRPr>
          </a:p>
        </p:txBody>
      </p:sp>
    </p:spTree>
    <p:extLst>
      <p:ext uri="{BB962C8B-B14F-4D97-AF65-F5344CB8AC3E}">
        <p14:creationId xmlns:p14="http://schemas.microsoft.com/office/powerpoint/2010/main" val="386233665"/>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85ED34FB-45AB-4C6C-AB3F-BC8C37C5D731}"/>
              </a:ext>
            </a:extLst>
          </p:cNvPr>
          <p:cNvPicPr>
            <a:picLocks noChangeAspect="1"/>
          </p:cNvPicPr>
          <p:nvPr/>
        </p:nvPicPr>
        <p:blipFill>
          <a:blip r:embed="rId2"/>
          <a:stretch>
            <a:fillRect/>
          </a:stretch>
        </p:blipFill>
        <p:spPr>
          <a:xfrm>
            <a:off x="38100" y="1100137"/>
            <a:ext cx="9067800" cy="4657725"/>
          </a:xfrm>
          <a:prstGeom prst="rect">
            <a:avLst/>
          </a:prstGeom>
        </p:spPr>
      </p:pic>
    </p:spTree>
    <p:extLst>
      <p:ext uri="{BB962C8B-B14F-4D97-AF65-F5344CB8AC3E}">
        <p14:creationId xmlns:p14="http://schemas.microsoft.com/office/powerpoint/2010/main" val="4279138648"/>
      </p:ext>
    </p:extLst>
  </p:cSld>
  <p:clrMapOvr>
    <a:masterClrMapping/>
  </p:clrMapOvr>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9ADDA079-3149-4CC5-A5CD-2BDF48A53A63}"/>
              </a:ext>
            </a:extLst>
          </p:cNvPr>
          <p:cNvPicPr>
            <a:picLocks noChangeAspect="1"/>
          </p:cNvPicPr>
          <p:nvPr/>
        </p:nvPicPr>
        <p:blipFill>
          <a:blip r:embed="rId3"/>
          <a:stretch>
            <a:fillRect/>
          </a:stretch>
        </p:blipFill>
        <p:spPr>
          <a:xfrm>
            <a:off x="0" y="-1"/>
            <a:ext cx="5685313" cy="3268859"/>
          </a:xfrm>
          <a:prstGeom prst="rect">
            <a:avLst/>
          </a:prstGeom>
        </p:spPr>
      </p:pic>
      <p:sp>
        <p:nvSpPr>
          <p:cNvPr id="4" name="TextBox 3">
            <a:extLst>
              <a:ext uri="{FF2B5EF4-FFF2-40B4-BE49-F238E27FC236}">
                <a16:creationId xmlns:a16="http://schemas.microsoft.com/office/drawing/2014/main" id="{C5D39F94-3686-41D8-9BED-450AC41140EF}"/>
              </a:ext>
            </a:extLst>
          </p:cNvPr>
          <p:cNvSpPr txBox="1"/>
          <p:nvPr/>
        </p:nvSpPr>
        <p:spPr>
          <a:xfrm>
            <a:off x="71651" y="3268859"/>
            <a:ext cx="4837222" cy="307777"/>
          </a:xfrm>
          <a:prstGeom prst="rect">
            <a:avLst/>
          </a:prstGeom>
          <a:noFill/>
        </p:spPr>
        <p:txBody>
          <a:bodyPr wrap="none">
            <a:spAutoFit/>
          </a:bodyPr>
          <a:lstStyle/>
          <a:p>
            <a:r>
              <a:rPr lang="fr-FR" sz="1400" dirty="0">
                <a:solidFill>
                  <a:srgbClr val="000066"/>
                </a:solidFill>
                <a:latin typeface="Arial Narrow" panose="020B0606020202030204" pitchFamily="34" charset="0"/>
              </a:rPr>
              <a:t>Thomas </a:t>
            </a:r>
            <a:r>
              <a:rPr lang="fr-FR" sz="1400" dirty="0" err="1">
                <a:solidFill>
                  <a:srgbClr val="000066"/>
                </a:solidFill>
                <a:latin typeface="Arial Narrow" panose="020B0606020202030204" pitchFamily="34" charset="0"/>
              </a:rPr>
              <a:t>Goigoux</a:t>
            </a:r>
            <a:r>
              <a:rPr lang="fr-FR" sz="1400" dirty="0">
                <a:solidFill>
                  <a:srgbClr val="000066"/>
                </a:solidFill>
                <a:latin typeface="Arial Narrow" panose="020B0606020202030204" pitchFamily="34" charset="0"/>
              </a:rPr>
              <a:t>, </a:t>
            </a:r>
            <a:r>
              <a:rPr lang="fr-FR" sz="1400" dirty="0" err="1">
                <a:solidFill>
                  <a:srgbClr val="000066"/>
                </a:solidFill>
                <a:latin typeface="Arial Narrow" panose="020B0606020202030204" pitchFamily="34" charset="0"/>
              </a:rPr>
              <a:t>Ph.D</a:t>
            </a:r>
            <a:r>
              <a:rPr lang="fr-FR" sz="1400" dirty="0">
                <a:solidFill>
                  <a:srgbClr val="000066"/>
                </a:solidFill>
                <a:latin typeface="Arial Narrow" panose="020B0606020202030204" pitchFamily="34" charset="0"/>
              </a:rPr>
              <a:t>. </a:t>
            </a:r>
            <a:r>
              <a:rPr lang="fr-FR" sz="1400" dirty="0" err="1">
                <a:solidFill>
                  <a:srgbClr val="000066"/>
                </a:solidFill>
                <a:latin typeface="Arial Narrow" panose="020B0606020202030204" pitchFamily="34" charset="0"/>
              </a:rPr>
              <a:t>Thesis</a:t>
            </a:r>
            <a:r>
              <a:rPr lang="fr-FR" sz="1400" dirty="0">
                <a:solidFill>
                  <a:srgbClr val="000066"/>
                </a:solidFill>
                <a:latin typeface="Arial Narrow" panose="020B0606020202030204" pitchFamily="34" charset="0"/>
              </a:rPr>
              <a:t>, </a:t>
            </a:r>
            <a:r>
              <a:rPr lang="fr-FR" sz="1400" dirty="0" err="1">
                <a:solidFill>
                  <a:srgbClr val="000066"/>
                </a:solidFill>
                <a:latin typeface="Arial Narrow" panose="020B0606020202030204" pitchFamily="34" charset="0"/>
              </a:rPr>
              <a:t>Universite</a:t>
            </a:r>
            <a:r>
              <a:rPr lang="fr-FR" sz="1400" dirty="0">
                <a:solidFill>
                  <a:srgbClr val="000066"/>
                </a:solidFill>
                <a:latin typeface="Arial Narrow" panose="020B0606020202030204" pitchFamily="34" charset="0"/>
              </a:rPr>
              <a:t> de Bordeaux, France, 2017.</a:t>
            </a:r>
            <a:endParaRPr lang="en-US" sz="1400" dirty="0">
              <a:solidFill>
                <a:srgbClr val="000066"/>
              </a:solidFill>
              <a:latin typeface="Arial Narrow" panose="020B0606020202030204" pitchFamily="34" charset="0"/>
            </a:endParaRPr>
          </a:p>
        </p:txBody>
      </p:sp>
      <p:pic>
        <p:nvPicPr>
          <p:cNvPr id="5" name="Picture 4">
            <a:extLst>
              <a:ext uri="{FF2B5EF4-FFF2-40B4-BE49-F238E27FC236}">
                <a16:creationId xmlns:a16="http://schemas.microsoft.com/office/drawing/2014/main" id="{32EC6BC0-D6FD-467D-8267-639949D8833D}"/>
              </a:ext>
            </a:extLst>
          </p:cNvPr>
          <p:cNvPicPr>
            <a:picLocks noChangeAspect="1"/>
          </p:cNvPicPr>
          <p:nvPr/>
        </p:nvPicPr>
        <p:blipFill>
          <a:blip r:embed="rId4"/>
          <a:stretch>
            <a:fillRect/>
          </a:stretch>
        </p:blipFill>
        <p:spPr>
          <a:xfrm>
            <a:off x="4965700" y="3712238"/>
            <a:ext cx="4114800" cy="2738495"/>
          </a:xfrm>
          <a:prstGeom prst="rect">
            <a:avLst/>
          </a:prstGeom>
        </p:spPr>
      </p:pic>
      <p:sp>
        <p:nvSpPr>
          <p:cNvPr id="6" name="TextBox 5">
            <a:extLst>
              <a:ext uri="{FF2B5EF4-FFF2-40B4-BE49-F238E27FC236}">
                <a16:creationId xmlns:a16="http://schemas.microsoft.com/office/drawing/2014/main" id="{511F5A99-241F-435A-9037-91F81EA44E88}"/>
              </a:ext>
            </a:extLst>
          </p:cNvPr>
          <p:cNvSpPr txBox="1"/>
          <p:nvPr/>
        </p:nvSpPr>
        <p:spPr>
          <a:xfrm>
            <a:off x="2490262" y="6382857"/>
            <a:ext cx="4459178" cy="338554"/>
          </a:xfrm>
          <a:prstGeom prst="rect">
            <a:avLst/>
          </a:prstGeom>
          <a:noFill/>
        </p:spPr>
        <p:txBody>
          <a:bodyPr wrap="square">
            <a:spAutoFit/>
          </a:bodyPr>
          <a:lstStyle/>
          <a:p>
            <a:r>
              <a:rPr lang="it-IT" sz="1600" dirty="0">
                <a:solidFill>
                  <a:srgbClr val="000066"/>
                </a:solidFill>
                <a:latin typeface="Arial Narrow" panose="020B0606020202030204" pitchFamily="34" charset="0"/>
                <a:ea typeface="Cambria" panose="02040503050406030204" pitchFamily="18" charset="0"/>
                <a:cs typeface="Times New Roman" panose="02020603050405020304" pitchFamily="18" charset="0"/>
              </a:rPr>
              <a:t>B. Rubio </a:t>
            </a:r>
            <a:r>
              <a:rPr lang="it-IT" sz="1600" i="1" dirty="0">
                <a:solidFill>
                  <a:srgbClr val="000066"/>
                </a:solidFill>
                <a:latin typeface="Arial Narrow" panose="020B0606020202030204" pitchFamily="34" charset="0"/>
                <a:ea typeface="Cambria" panose="02040503050406030204" pitchFamily="18" charset="0"/>
                <a:cs typeface="Times New Roman" panose="02020603050405020304" pitchFamily="18" charset="0"/>
              </a:rPr>
              <a:t>et al</a:t>
            </a:r>
            <a:r>
              <a:rPr lang="it-IT" sz="1600" dirty="0">
                <a:solidFill>
                  <a:srgbClr val="000066"/>
                </a:solidFill>
                <a:latin typeface="Arial Narrow" panose="020B0606020202030204" pitchFamily="34" charset="0"/>
                <a:ea typeface="Cambria" panose="02040503050406030204" pitchFamily="18" charset="0"/>
                <a:cs typeface="Times New Roman" panose="02020603050405020304" pitchFamily="18" charset="0"/>
              </a:rPr>
              <a:t>., J. Phys.: Conf. Ser. 1308, 012018 (2019).</a:t>
            </a:r>
          </a:p>
        </p:txBody>
      </p:sp>
      <p:pic>
        <p:nvPicPr>
          <p:cNvPr id="7" name="Picture 6">
            <a:extLst>
              <a:ext uri="{FF2B5EF4-FFF2-40B4-BE49-F238E27FC236}">
                <a16:creationId xmlns:a16="http://schemas.microsoft.com/office/drawing/2014/main" id="{B1E8D6A8-D439-4156-BB28-D39B8987114B}"/>
              </a:ext>
            </a:extLst>
          </p:cNvPr>
          <p:cNvPicPr>
            <a:picLocks noChangeAspect="1"/>
          </p:cNvPicPr>
          <p:nvPr/>
        </p:nvPicPr>
        <p:blipFill>
          <a:blip r:embed="rId5"/>
          <a:stretch>
            <a:fillRect/>
          </a:stretch>
        </p:blipFill>
        <p:spPr>
          <a:xfrm>
            <a:off x="2144" y="3759644"/>
            <a:ext cx="4791854" cy="1509762"/>
          </a:xfrm>
          <a:prstGeom prst="rect">
            <a:avLst/>
          </a:prstGeom>
        </p:spPr>
      </p:pic>
      <p:pic>
        <p:nvPicPr>
          <p:cNvPr id="8" name="Picture 7">
            <a:extLst>
              <a:ext uri="{FF2B5EF4-FFF2-40B4-BE49-F238E27FC236}">
                <a16:creationId xmlns:a16="http://schemas.microsoft.com/office/drawing/2014/main" id="{7FFE681F-A119-4A10-B1AF-2C5FF100530F}"/>
              </a:ext>
            </a:extLst>
          </p:cNvPr>
          <p:cNvPicPr>
            <a:picLocks noChangeAspect="1"/>
          </p:cNvPicPr>
          <p:nvPr/>
        </p:nvPicPr>
        <p:blipFill>
          <a:blip r:embed="rId6"/>
          <a:stretch>
            <a:fillRect/>
          </a:stretch>
        </p:blipFill>
        <p:spPr>
          <a:xfrm>
            <a:off x="274274" y="5166631"/>
            <a:ext cx="4663440" cy="420826"/>
          </a:xfrm>
          <a:prstGeom prst="rect">
            <a:avLst/>
          </a:prstGeom>
        </p:spPr>
      </p:pic>
      <p:sp>
        <p:nvSpPr>
          <p:cNvPr id="9" name="TextBox 8">
            <a:extLst>
              <a:ext uri="{FF2B5EF4-FFF2-40B4-BE49-F238E27FC236}">
                <a16:creationId xmlns:a16="http://schemas.microsoft.com/office/drawing/2014/main" id="{C0CCE518-DA12-422F-9E4D-E6EFAB391CE9}"/>
              </a:ext>
            </a:extLst>
          </p:cNvPr>
          <p:cNvSpPr txBox="1"/>
          <p:nvPr/>
        </p:nvSpPr>
        <p:spPr>
          <a:xfrm>
            <a:off x="4572000" y="0"/>
            <a:ext cx="4572000" cy="923330"/>
          </a:xfrm>
          <a:prstGeom prst="rect">
            <a:avLst/>
          </a:prstGeom>
          <a:noFill/>
        </p:spPr>
        <p:txBody>
          <a:bodyPr wrap="square">
            <a:spAutoFit/>
          </a:bodyPr>
          <a:lstStyle/>
          <a:p>
            <a:r>
              <a:rPr lang="en-US" dirty="0"/>
              <a:t>64As was produced in the two settings optimized for 65Br (B) 156 hours</a:t>
            </a:r>
            <a:r>
              <a:rPr lang="zh-CN" altLang="en-US" dirty="0"/>
              <a:t> </a:t>
            </a:r>
            <a:r>
              <a:rPr lang="en-US" dirty="0"/>
              <a:t>and 66Se (D) 13 hours.</a:t>
            </a:r>
          </a:p>
        </p:txBody>
      </p:sp>
      <p:pic>
        <p:nvPicPr>
          <p:cNvPr id="11" name="Picture 10">
            <a:extLst>
              <a:ext uri="{FF2B5EF4-FFF2-40B4-BE49-F238E27FC236}">
                <a16:creationId xmlns:a16="http://schemas.microsoft.com/office/drawing/2014/main" id="{CA62E618-810C-4A7B-9142-308D97581FA1}"/>
              </a:ext>
            </a:extLst>
          </p:cNvPr>
          <p:cNvPicPr>
            <a:picLocks noChangeAspect="1"/>
          </p:cNvPicPr>
          <p:nvPr/>
        </p:nvPicPr>
        <p:blipFill>
          <a:blip r:embed="rId7"/>
          <a:stretch>
            <a:fillRect/>
          </a:stretch>
        </p:blipFill>
        <p:spPr>
          <a:xfrm rot="5400000">
            <a:off x="7784124" y="2879149"/>
            <a:ext cx="238007" cy="1463040"/>
          </a:xfrm>
          <a:prstGeom prst="rect">
            <a:avLst/>
          </a:prstGeom>
        </p:spPr>
      </p:pic>
    </p:spTree>
    <p:extLst>
      <p:ext uri="{BB962C8B-B14F-4D97-AF65-F5344CB8AC3E}">
        <p14:creationId xmlns:p14="http://schemas.microsoft.com/office/powerpoint/2010/main" val="3654408018"/>
      </p:ext>
    </p:extLst>
  </p:cSld>
  <p:clrMapOvr>
    <a:masterClrMapping/>
  </p:clrMapOvr>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BAAC4EEA-5AA3-42E5-8120-5D04C33A0243}"/>
              </a:ext>
            </a:extLst>
          </p:cNvPr>
          <p:cNvPicPr>
            <a:picLocks noChangeAspect="1"/>
          </p:cNvPicPr>
          <p:nvPr/>
        </p:nvPicPr>
        <p:blipFill>
          <a:blip r:embed="rId2"/>
          <a:stretch>
            <a:fillRect/>
          </a:stretch>
        </p:blipFill>
        <p:spPr>
          <a:xfrm>
            <a:off x="0" y="723900"/>
            <a:ext cx="4572000" cy="5175564"/>
          </a:xfrm>
          <a:prstGeom prst="rect">
            <a:avLst/>
          </a:prstGeom>
        </p:spPr>
      </p:pic>
      <p:pic>
        <p:nvPicPr>
          <p:cNvPr id="5" name="Picture 4">
            <a:extLst>
              <a:ext uri="{FF2B5EF4-FFF2-40B4-BE49-F238E27FC236}">
                <a16:creationId xmlns:a16="http://schemas.microsoft.com/office/drawing/2014/main" id="{B8A25149-B3D2-4D2C-A18D-FB7A9DC5757A}"/>
              </a:ext>
            </a:extLst>
          </p:cNvPr>
          <p:cNvPicPr>
            <a:picLocks noChangeAspect="1"/>
          </p:cNvPicPr>
          <p:nvPr/>
        </p:nvPicPr>
        <p:blipFill>
          <a:blip r:embed="rId3"/>
          <a:stretch>
            <a:fillRect/>
          </a:stretch>
        </p:blipFill>
        <p:spPr>
          <a:xfrm>
            <a:off x="4572000" y="723900"/>
            <a:ext cx="4572000" cy="5277173"/>
          </a:xfrm>
          <a:prstGeom prst="rect">
            <a:avLst/>
          </a:prstGeom>
        </p:spPr>
      </p:pic>
    </p:spTree>
    <p:extLst>
      <p:ext uri="{BB962C8B-B14F-4D97-AF65-F5344CB8AC3E}">
        <p14:creationId xmlns:p14="http://schemas.microsoft.com/office/powerpoint/2010/main" val="3564323434"/>
      </p:ext>
    </p:extLst>
  </p:cSld>
  <p:clrMapOvr>
    <a:masterClrMapping/>
  </p:clrMapOvr>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Table 2">
            <a:extLst>
              <a:ext uri="{FF2B5EF4-FFF2-40B4-BE49-F238E27FC236}">
                <a16:creationId xmlns:a16="http://schemas.microsoft.com/office/drawing/2014/main" id="{421CDAFF-6219-4216-B054-D3B96D4E5453}"/>
              </a:ext>
            </a:extLst>
          </p:cNvPr>
          <p:cNvGraphicFramePr>
            <a:graphicFrameLocks noGrp="1"/>
          </p:cNvGraphicFramePr>
          <p:nvPr/>
        </p:nvGraphicFramePr>
        <p:xfrm>
          <a:off x="143136" y="200959"/>
          <a:ext cx="8708764" cy="2225040"/>
        </p:xfrm>
        <a:graphic>
          <a:graphicData uri="http://schemas.openxmlformats.org/drawingml/2006/table">
            <a:tbl>
              <a:tblPr firstRow="1" bandRow="1">
                <a:tableStyleId>{2D5ABB26-0587-4C30-8999-92F81FD0307C}</a:tableStyleId>
              </a:tblPr>
              <a:tblGrid>
                <a:gridCol w="3837547">
                  <a:extLst>
                    <a:ext uri="{9D8B030D-6E8A-4147-A177-3AD203B41FA5}">
                      <a16:colId xmlns:a16="http://schemas.microsoft.com/office/drawing/2014/main" val="1532401539"/>
                    </a:ext>
                  </a:extLst>
                </a:gridCol>
                <a:gridCol w="1623739">
                  <a:extLst>
                    <a:ext uri="{9D8B030D-6E8A-4147-A177-3AD203B41FA5}">
                      <a16:colId xmlns:a16="http://schemas.microsoft.com/office/drawing/2014/main" val="1564594132"/>
                    </a:ext>
                  </a:extLst>
                </a:gridCol>
                <a:gridCol w="1623739">
                  <a:extLst>
                    <a:ext uri="{9D8B030D-6E8A-4147-A177-3AD203B41FA5}">
                      <a16:colId xmlns:a16="http://schemas.microsoft.com/office/drawing/2014/main" val="1945962827"/>
                    </a:ext>
                  </a:extLst>
                </a:gridCol>
                <a:gridCol w="1623739">
                  <a:extLst>
                    <a:ext uri="{9D8B030D-6E8A-4147-A177-3AD203B41FA5}">
                      <a16:colId xmlns:a16="http://schemas.microsoft.com/office/drawing/2014/main" val="2924411845"/>
                    </a:ext>
                  </a:extLst>
                </a:gridCol>
              </a:tblGrid>
              <a:tr h="370840">
                <a:tc>
                  <a:txBody>
                    <a:bodyPr/>
                    <a:lstStyle/>
                    <a:p>
                      <a:pPr algn="ctr"/>
                      <a:r>
                        <a:rPr lang="en-US" dirty="0">
                          <a:latin typeface="Cambria" panose="02040503050406030204" pitchFamily="18" charset="0"/>
                          <a:ea typeface="Cambria" panose="02040503050406030204" pitchFamily="18" charset="0"/>
                        </a:rPr>
                        <a:t>60Ga</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r>
                        <a:rPr lang="en-US" dirty="0">
                          <a:latin typeface="Cambria" panose="02040503050406030204" pitchFamily="18" charset="0"/>
                          <a:ea typeface="Cambria" panose="02040503050406030204" pitchFamily="18" charset="0"/>
                        </a:rPr>
                        <a:t>Calc v2</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r>
                        <a:rPr lang="en-US" dirty="0">
                          <a:latin typeface="Cambria" panose="02040503050406030204" pitchFamily="18" charset="0"/>
                          <a:ea typeface="Cambria" panose="02040503050406030204" pitchFamily="18" charset="0"/>
                        </a:rPr>
                        <a:t>Calc v3</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r>
                        <a:rPr lang="en-US" dirty="0">
                          <a:latin typeface="Cambria" panose="02040503050406030204" pitchFamily="18" charset="0"/>
                          <a:ea typeface="Cambria" panose="02040503050406030204" pitchFamily="18" charset="0"/>
                        </a:rPr>
                        <a:t>Calc v2</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964366250"/>
                  </a:ext>
                </a:extLst>
              </a:tr>
              <a:tr h="370840">
                <a:tc>
                  <a:txBody>
                    <a:bodyPr/>
                    <a:lstStyle/>
                    <a:p>
                      <a:pPr algn="ctr"/>
                      <a:r>
                        <a:rPr lang="en-US" dirty="0">
                          <a:latin typeface="Cambria" panose="02040503050406030204" pitchFamily="18" charset="0"/>
                          <a:ea typeface="Cambria" panose="02040503050406030204" pitchFamily="18" charset="0"/>
                        </a:rPr>
                        <a:t>Primary Beam</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r>
                        <a:rPr lang="en-US" dirty="0">
                          <a:latin typeface="Cambria" panose="02040503050406030204" pitchFamily="18" charset="0"/>
                          <a:ea typeface="Cambria" panose="02040503050406030204" pitchFamily="18" charset="0"/>
                        </a:rPr>
                        <a:t>78Kr</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r>
                        <a:rPr lang="en-US" dirty="0">
                          <a:latin typeface="Cambria" panose="02040503050406030204" pitchFamily="18" charset="0"/>
                          <a:ea typeface="Cambria" panose="02040503050406030204" pitchFamily="18" charset="0"/>
                        </a:rPr>
                        <a:t>70Ge</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r>
                        <a:rPr lang="en-US" dirty="0">
                          <a:latin typeface="Cambria" panose="02040503050406030204" pitchFamily="18" charset="0"/>
                          <a:ea typeface="Cambria" panose="02040503050406030204" pitchFamily="18" charset="0"/>
                        </a:rPr>
                        <a:t>78Kr</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283395798"/>
                  </a:ext>
                </a:extLst>
              </a:tr>
              <a:tr h="370840">
                <a:tc>
                  <a:txBody>
                    <a:bodyPr/>
                    <a:lstStyle/>
                    <a:p>
                      <a:pPr algn="ctr"/>
                      <a:r>
                        <a:rPr lang="en-US" dirty="0">
                          <a:latin typeface="Cambria" panose="02040503050406030204" pitchFamily="18" charset="0"/>
                          <a:ea typeface="Cambria" panose="02040503050406030204" pitchFamily="18" charset="0"/>
                        </a:rPr>
                        <a:t>Primary Beam Energy (MeV/u)</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mbria" panose="02040503050406030204" pitchFamily="18" charset="0"/>
                          <a:ea typeface="Cambria" panose="02040503050406030204" pitchFamily="18" charset="0"/>
                          <a:cs typeface="+mn-cs"/>
                        </a:rPr>
                        <a:t>256</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mbria" panose="02040503050406030204" pitchFamily="18" charset="0"/>
                          <a:ea typeface="Cambria" panose="02040503050406030204" pitchFamily="18" charset="0"/>
                          <a:cs typeface="+mn-cs"/>
                        </a:rPr>
                        <a:t>249</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mbria" panose="02040503050406030204" pitchFamily="18" charset="0"/>
                          <a:ea typeface="Cambria" panose="02040503050406030204" pitchFamily="18" charset="0"/>
                          <a:cs typeface="+mn-cs"/>
                        </a:rPr>
                        <a:t>256</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2406841083"/>
                  </a:ext>
                </a:extLst>
              </a:tr>
              <a:tr h="370840">
                <a:tc>
                  <a:txBody>
                    <a:bodyPr/>
                    <a:lstStyle/>
                    <a:p>
                      <a:pPr algn="ctr"/>
                      <a:r>
                        <a:rPr lang="en-US" dirty="0">
                          <a:latin typeface="Cambria" panose="02040503050406030204" pitchFamily="18" charset="0"/>
                          <a:ea typeface="Cambria" panose="02040503050406030204" pitchFamily="18" charset="0"/>
                        </a:rPr>
                        <a:t>Beam Power (kW)</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r>
                        <a:rPr lang="en-US" dirty="0">
                          <a:latin typeface="Cambria" panose="02040503050406030204" pitchFamily="18" charset="0"/>
                          <a:ea typeface="Cambria" panose="02040503050406030204" pitchFamily="18" charset="0"/>
                        </a:rPr>
                        <a:t>10</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r>
                        <a:rPr lang="en-US" dirty="0">
                          <a:latin typeface="Cambria" panose="02040503050406030204" pitchFamily="18" charset="0"/>
                          <a:ea typeface="Cambria" panose="02040503050406030204" pitchFamily="18" charset="0"/>
                        </a:rPr>
                        <a:t>15</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r>
                        <a:rPr lang="en-US" dirty="0">
                          <a:latin typeface="Cambria" panose="02040503050406030204" pitchFamily="18" charset="0"/>
                          <a:ea typeface="Cambria" panose="02040503050406030204" pitchFamily="18" charset="0"/>
                        </a:rPr>
                        <a:t>400</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552765464"/>
                  </a:ext>
                </a:extLst>
              </a:tr>
              <a:tr h="370840">
                <a:tc>
                  <a:txBody>
                    <a:bodyPr/>
                    <a:lstStyle/>
                    <a:p>
                      <a:pPr algn="ctr"/>
                      <a:r>
                        <a:rPr lang="en-US" dirty="0">
                          <a:latin typeface="Cambria" panose="02040503050406030204" pitchFamily="18" charset="0"/>
                          <a:ea typeface="Cambria" panose="02040503050406030204" pitchFamily="18" charset="0"/>
                        </a:rPr>
                        <a:t>Fast Beam 60Ga (pps)</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r>
                        <a:rPr lang="en-US" dirty="0">
                          <a:latin typeface="Cambria" panose="02040503050406030204" pitchFamily="18" charset="0"/>
                          <a:ea typeface="Cambria" panose="02040503050406030204" pitchFamily="18" charset="0"/>
                        </a:rPr>
                        <a:t>6,530</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r>
                        <a:rPr lang="en-US" b="1" dirty="0">
                          <a:latin typeface="Cambria" panose="02040503050406030204" pitchFamily="18" charset="0"/>
                          <a:ea typeface="Cambria" panose="02040503050406030204" pitchFamily="18" charset="0"/>
                        </a:rPr>
                        <a:t>23,000</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r>
                        <a:rPr lang="en-US" dirty="0">
                          <a:latin typeface="Cambria" panose="02040503050406030204" pitchFamily="18" charset="0"/>
                          <a:ea typeface="Cambria" panose="02040503050406030204" pitchFamily="18" charset="0"/>
                        </a:rPr>
                        <a:t>304,000</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3052409405"/>
                  </a:ext>
                </a:extLst>
              </a:tr>
              <a:tr h="370840">
                <a:tc>
                  <a:txBody>
                    <a:bodyPr/>
                    <a:lstStyle/>
                    <a:p>
                      <a:pPr algn="ctr"/>
                      <a:r>
                        <a:rPr lang="en-US" dirty="0">
                          <a:latin typeface="Cambria" panose="02040503050406030204" pitchFamily="18" charset="0"/>
                          <a:ea typeface="Cambria" panose="02040503050406030204" pitchFamily="18" charset="0"/>
                        </a:rPr>
                        <a:t>Stopped Beam 60Ga (pps)</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r>
                        <a:rPr lang="en-US" dirty="0">
                          <a:latin typeface="Cambria" panose="02040503050406030204" pitchFamily="18" charset="0"/>
                          <a:ea typeface="Cambria" panose="02040503050406030204" pitchFamily="18" charset="0"/>
                        </a:rPr>
                        <a:t>620</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r>
                        <a:rPr lang="en-US" dirty="0">
                          <a:latin typeface="Cambria" panose="02040503050406030204" pitchFamily="18" charset="0"/>
                          <a:ea typeface="Cambria" panose="02040503050406030204" pitchFamily="18" charset="0"/>
                        </a:rPr>
                        <a:t>0</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r>
                        <a:rPr lang="en-US" dirty="0">
                          <a:latin typeface="Cambria" panose="02040503050406030204" pitchFamily="18" charset="0"/>
                          <a:ea typeface="Cambria" panose="02040503050406030204" pitchFamily="18" charset="0"/>
                        </a:rPr>
                        <a:t>30,100</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214825836"/>
                  </a:ext>
                </a:extLst>
              </a:tr>
            </a:tbl>
          </a:graphicData>
        </a:graphic>
      </p:graphicFrame>
      <p:graphicFrame>
        <p:nvGraphicFramePr>
          <p:cNvPr id="3" name="Table 2">
            <a:extLst>
              <a:ext uri="{FF2B5EF4-FFF2-40B4-BE49-F238E27FC236}">
                <a16:creationId xmlns:a16="http://schemas.microsoft.com/office/drawing/2014/main" id="{C228D58F-2DFD-41DA-A745-3BD71CFD8128}"/>
              </a:ext>
            </a:extLst>
          </p:cNvPr>
          <p:cNvGraphicFramePr>
            <a:graphicFrameLocks noGrp="1"/>
          </p:cNvGraphicFramePr>
          <p:nvPr/>
        </p:nvGraphicFramePr>
        <p:xfrm>
          <a:off x="168537" y="2858564"/>
          <a:ext cx="8683365" cy="2225040"/>
        </p:xfrm>
        <a:graphic>
          <a:graphicData uri="http://schemas.openxmlformats.org/drawingml/2006/table">
            <a:tbl>
              <a:tblPr firstRow="1" bandRow="1">
                <a:tableStyleId>{2D5ABB26-0587-4C30-8999-92F81FD0307C}</a:tableStyleId>
              </a:tblPr>
              <a:tblGrid>
                <a:gridCol w="3822696">
                  <a:extLst>
                    <a:ext uri="{9D8B030D-6E8A-4147-A177-3AD203B41FA5}">
                      <a16:colId xmlns:a16="http://schemas.microsoft.com/office/drawing/2014/main" val="1532401539"/>
                    </a:ext>
                  </a:extLst>
                </a:gridCol>
                <a:gridCol w="1618736">
                  <a:extLst>
                    <a:ext uri="{9D8B030D-6E8A-4147-A177-3AD203B41FA5}">
                      <a16:colId xmlns:a16="http://schemas.microsoft.com/office/drawing/2014/main" val="1564594132"/>
                    </a:ext>
                  </a:extLst>
                </a:gridCol>
                <a:gridCol w="1606377">
                  <a:extLst>
                    <a:ext uri="{9D8B030D-6E8A-4147-A177-3AD203B41FA5}">
                      <a16:colId xmlns:a16="http://schemas.microsoft.com/office/drawing/2014/main" val="789590381"/>
                    </a:ext>
                  </a:extLst>
                </a:gridCol>
                <a:gridCol w="1635556">
                  <a:extLst>
                    <a:ext uri="{9D8B030D-6E8A-4147-A177-3AD203B41FA5}">
                      <a16:colId xmlns:a16="http://schemas.microsoft.com/office/drawing/2014/main" val="2924411845"/>
                    </a:ext>
                  </a:extLst>
                </a:gridCol>
              </a:tblGrid>
              <a:tr h="370840">
                <a:tc>
                  <a:txBody>
                    <a:bodyPr/>
                    <a:lstStyle/>
                    <a:p>
                      <a:pPr algn="ctr"/>
                      <a:r>
                        <a:rPr lang="en-US" dirty="0">
                          <a:latin typeface="Cambria" panose="02040503050406030204" pitchFamily="18" charset="0"/>
                          <a:ea typeface="Cambria" panose="02040503050406030204" pitchFamily="18" charset="0"/>
                        </a:rPr>
                        <a:t>64As</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r>
                        <a:rPr lang="en-US" dirty="0">
                          <a:latin typeface="Cambria" panose="02040503050406030204" pitchFamily="18" charset="0"/>
                          <a:ea typeface="Cambria" panose="02040503050406030204" pitchFamily="18" charset="0"/>
                        </a:rPr>
                        <a:t>Calc v2</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r>
                        <a:rPr lang="en-US" dirty="0">
                          <a:latin typeface="Cambria" panose="02040503050406030204" pitchFamily="18" charset="0"/>
                          <a:ea typeface="Cambria" panose="02040503050406030204" pitchFamily="18" charset="0"/>
                        </a:rPr>
                        <a:t>Calc v3</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r>
                        <a:rPr lang="en-US" dirty="0">
                          <a:latin typeface="Cambria" panose="02040503050406030204" pitchFamily="18" charset="0"/>
                          <a:ea typeface="Cambria" panose="02040503050406030204" pitchFamily="18" charset="0"/>
                        </a:rPr>
                        <a:t>Calc v2</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964366250"/>
                  </a:ext>
                </a:extLst>
              </a:tr>
              <a:tr h="370840">
                <a:tc>
                  <a:txBody>
                    <a:bodyPr/>
                    <a:lstStyle/>
                    <a:p>
                      <a:pPr algn="ctr"/>
                      <a:r>
                        <a:rPr lang="en-US" dirty="0">
                          <a:latin typeface="Cambria" panose="02040503050406030204" pitchFamily="18" charset="0"/>
                          <a:ea typeface="Cambria" panose="02040503050406030204" pitchFamily="18" charset="0"/>
                        </a:rPr>
                        <a:t>Primary Beam</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r>
                        <a:rPr lang="en-US" dirty="0">
                          <a:latin typeface="Cambria" panose="02040503050406030204" pitchFamily="18" charset="0"/>
                          <a:ea typeface="Cambria" panose="02040503050406030204" pitchFamily="18" charset="0"/>
                        </a:rPr>
                        <a:t>78Kr</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r>
                        <a:rPr lang="en-US" dirty="0">
                          <a:latin typeface="Cambria" panose="02040503050406030204" pitchFamily="18" charset="0"/>
                          <a:ea typeface="Cambria" panose="02040503050406030204" pitchFamily="18" charset="0"/>
                        </a:rPr>
                        <a:t>78Kr</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r>
                        <a:rPr lang="en-US" dirty="0">
                          <a:latin typeface="Cambria" panose="02040503050406030204" pitchFamily="18" charset="0"/>
                          <a:ea typeface="Cambria" panose="02040503050406030204" pitchFamily="18" charset="0"/>
                        </a:rPr>
                        <a:t>78Kr</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283395798"/>
                  </a:ext>
                </a:extLst>
              </a:tr>
              <a:tr h="370840">
                <a:tc>
                  <a:txBody>
                    <a:bodyPr/>
                    <a:lstStyle/>
                    <a:p>
                      <a:pPr algn="ctr"/>
                      <a:r>
                        <a:rPr lang="en-US" dirty="0">
                          <a:latin typeface="Cambria" panose="02040503050406030204" pitchFamily="18" charset="0"/>
                          <a:ea typeface="Cambria" panose="02040503050406030204" pitchFamily="18" charset="0"/>
                        </a:rPr>
                        <a:t>Primary Beam Energy (MeV/u)</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mbria" panose="02040503050406030204" pitchFamily="18" charset="0"/>
                          <a:ea typeface="Cambria" panose="02040503050406030204" pitchFamily="18" charset="0"/>
                          <a:cs typeface="+mn-cs"/>
                        </a:rPr>
                        <a:t>256</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mbria" panose="02040503050406030204" pitchFamily="18" charset="0"/>
                          <a:ea typeface="Cambria" panose="02040503050406030204" pitchFamily="18" charset="0"/>
                          <a:cs typeface="+mn-cs"/>
                        </a:rPr>
                        <a:t>254</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mbria" panose="02040503050406030204" pitchFamily="18" charset="0"/>
                          <a:ea typeface="Cambria" panose="02040503050406030204" pitchFamily="18" charset="0"/>
                          <a:cs typeface="+mn-cs"/>
                        </a:rPr>
                        <a:t>256</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330931550"/>
                  </a:ext>
                </a:extLst>
              </a:tr>
              <a:tr h="370840">
                <a:tc>
                  <a:txBody>
                    <a:bodyPr/>
                    <a:lstStyle/>
                    <a:p>
                      <a:pPr algn="ctr"/>
                      <a:r>
                        <a:rPr lang="en-US" dirty="0">
                          <a:latin typeface="Cambria" panose="02040503050406030204" pitchFamily="18" charset="0"/>
                          <a:ea typeface="Cambria" panose="02040503050406030204" pitchFamily="18" charset="0"/>
                        </a:rPr>
                        <a:t>Beam Power (kW)</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r>
                        <a:rPr lang="en-US" dirty="0">
                          <a:latin typeface="Cambria" panose="02040503050406030204" pitchFamily="18" charset="0"/>
                          <a:ea typeface="Cambria" panose="02040503050406030204" pitchFamily="18" charset="0"/>
                        </a:rPr>
                        <a:t>10</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r>
                        <a:rPr lang="en-US" dirty="0">
                          <a:latin typeface="Cambria" panose="02040503050406030204" pitchFamily="18" charset="0"/>
                          <a:ea typeface="Cambria" panose="02040503050406030204" pitchFamily="18" charset="0"/>
                        </a:rPr>
                        <a:t>15</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r>
                        <a:rPr lang="en-US" dirty="0">
                          <a:latin typeface="Cambria" panose="02040503050406030204" pitchFamily="18" charset="0"/>
                          <a:ea typeface="Cambria" panose="02040503050406030204" pitchFamily="18" charset="0"/>
                        </a:rPr>
                        <a:t>400</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2406841083"/>
                  </a:ext>
                </a:extLst>
              </a:tr>
              <a:tr h="370840">
                <a:tc>
                  <a:txBody>
                    <a:bodyPr/>
                    <a:lstStyle/>
                    <a:p>
                      <a:pPr algn="ctr"/>
                      <a:r>
                        <a:rPr lang="en-US" dirty="0">
                          <a:latin typeface="Cambria" panose="02040503050406030204" pitchFamily="18" charset="0"/>
                          <a:ea typeface="Cambria" panose="02040503050406030204" pitchFamily="18" charset="0"/>
                        </a:rPr>
                        <a:t>Fast Beam 64As (pps)</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r>
                        <a:rPr lang="en-US" dirty="0">
                          <a:latin typeface="Cambria" panose="02040503050406030204" pitchFamily="18" charset="0"/>
                          <a:ea typeface="Cambria" panose="02040503050406030204" pitchFamily="18" charset="0"/>
                        </a:rPr>
                        <a:t>4,700</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r>
                        <a:rPr lang="en-US" b="1" dirty="0">
                          <a:latin typeface="Cambria" panose="02040503050406030204" pitchFamily="18" charset="0"/>
                          <a:ea typeface="Cambria" panose="02040503050406030204" pitchFamily="18" charset="0"/>
                        </a:rPr>
                        <a:t>7,010</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r>
                        <a:rPr lang="en-US" dirty="0">
                          <a:latin typeface="Cambria" panose="02040503050406030204" pitchFamily="18" charset="0"/>
                          <a:ea typeface="Cambria" panose="02040503050406030204" pitchFamily="18" charset="0"/>
                        </a:rPr>
                        <a:t>188,000</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3052409405"/>
                  </a:ext>
                </a:extLst>
              </a:tr>
              <a:tr h="370840">
                <a:tc>
                  <a:txBody>
                    <a:bodyPr/>
                    <a:lstStyle/>
                    <a:p>
                      <a:pPr algn="ctr"/>
                      <a:r>
                        <a:rPr lang="en-US" dirty="0">
                          <a:latin typeface="Cambria" panose="02040503050406030204" pitchFamily="18" charset="0"/>
                          <a:ea typeface="Cambria" panose="02040503050406030204" pitchFamily="18" charset="0"/>
                        </a:rPr>
                        <a:t>Stopped Beam 64As (pps)</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r>
                        <a:rPr lang="en-US" dirty="0">
                          <a:latin typeface="Cambria" panose="02040503050406030204" pitchFamily="18" charset="0"/>
                          <a:ea typeface="Cambria" panose="02040503050406030204" pitchFamily="18" charset="0"/>
                        </a:rPr>
                        <a:t>217</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r>
                        <a:rPr lang="en-US" dirty="0">
                          <a:latin typeface="Cambria" panose="02040503050406030204" pitchFamily="18" charset="0"/>
                          <a:ea typeface="Cambria" panose="02040503050406030204" pitchFamily="18" charset="0"/>
                        </a:rPr>
                        <a:t>641</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r>
                        <a:rPr lang="en-US" dirty="0">
                          <a:latin typeface="Cambria" panose="02040503050406030204" pitchFamily="18" charset="0"/>
                          <a:ea typeface="Cambria" panose="02040503050406030204" pitchFamily="18" charset="0"/>
                        </a:rPr>
                        <a:t>8,670</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214825836"/>
                  </a:ext>
                </a:extLst>
              </a:tr>
            </a:tbl>
          </a:graphicData>
        </a:graphic>
      </p:graphicFrame>
    </p:spTree>
    <p:extLst>
      <p:ext uri="{BB962C8B-B14F-4D97-AF65-F5344CB8AC3E}">
        <p14:creationId xmlns:p14="http://schemas.microsoft.com/office/powerpoint/2010/main" val="3289659569"/>
      </p:ext>
    </p:extLst>
  </p:cSld>
  <p:clrMapOvr>
    <a:masterClrMapping/>
  </p:clrMapOvr>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Table 6">
            <a:extLst>
              <a:ext uri="{FF2B5EF4-FFF2-40B4-BE49-F238E27FC236}">
                <a16:creationId xmlns:a16="http://schemas.microsoft.com/office/drawing/2014/main" id="{938CACCC-6719-4F00-B220-4DB7373204C7}"/>
              </a:ext>
            </a:extLst>
          </p:cNvPr>
          <p:cNvGraphicFramePr>
            <a:graphicFrameLocks/>
          </p:cNvGraphicFramePr>
          <p:nvPr>
            <p:extLst>
              <p:ext uri="{D42A27DB-BD31-4B8C-83A1-F6EECF244321}">
                <p14:modId xmlns:p14="http://schemas.microsoft.com/office/powerpoint/2010/main" val="1558265217"/>
              </p:ext>
            </p:extLst>
          </p:nvPr>
        </p:nvGraphicFramePr>
        <p:xfrm>
          <a:off x="712176" y="826718"/>
          <a:ext cx="7719648" cy="5615310"/>
        </p:xfrm>
        <a:graphic>
          <a:graphicData uri="http://schemas.openxmlformats.org/drawingml/2006/table">
            <a:tbl>
              <a:tblPr firstRow="1" bandRow="1">
                <a:tableStyleId>{2D5ABB26-0587-4C30-8999-92F81FD0307C}</a:tableStyleId>
              </a:tblPr>
              <a:tblGrid>
                <a:gridCol w="2573216">
                  <a:extLst>
                    <a:ext uri="{9D8B030D-6E8A-4147-A177-3AD203B41FA5}">
                      <a16:colId xmlns:a16="http://schemas.microsoft.com/office/drawing/2014/main" val="3518519641"/>
                    </a:ext>
                  </a:extLst>
                </a:gridCol>
                <a:gridCol w="2573216">
                  <a:extLst>
                    <a:ext uri="{9D8B030D-6E8A-4147-A177-3AD203B41FA5}">
                      <a16:colId xmlns:a16="http://schemas.microsoft.com/office/drawing/2014/main" val="1544283147"/>
                    </a:ext>
                  </a:extLst>
                </a:gridCol>
                <a:gridCol w="2573216">
                  <a:extLst>
                    <a:ext uri="{9D8B030D-6E8A-4147-A177-3AD203B41FA5}">
                      <a16:colId xmlns:a16="http://schemas.microsoft.com/office/drawing/2014/main" val="1193146344"/>
                    </a:ext>
                  </a:extLst>
                </a:gridCol>
              </a:tblGrid>
              <a:tr h="561531">
                <a:tc>
                  <a:txBody>
                    <a:bodyPr/>
                    <a:lstStyle/>
                    <a:p>
                      <a:pPr algn="ctr"/>
                      <a:r>
                        <a:rPr lang="en-US" altLang="zh-CN" sz="2400" dirty="0">
                          <a:latin typeface="Cambria" panose="02040503050406030204" pitchFamily="18" charset="0"/>
                          <a:ea typeface="Cambria" panose="02040503050406030204" pitchFamily="18" charset="0"/>
                        </a:rPr>
                        <a:t>Precursor</a:t>
                      </a:r>
                      <a:endParaRPr lang="en-US" sz="2400" dirty="0">
                        <a:latin typeface="Cambria" panose="02040503050406030204" pitchFamily="18" charset="0"/>
                        <a:ea typeface="Cambria" panose="02040503050406030204" pitchFamily="18" charset="0"/>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r>
                        <a:rPr lang="en-US" altLang="zh-CN" sz="2400" i="0" dirty="0">
                          <a:latin typeface="Cambria" panose="02040503050406030204" pitchFamily="18" charset="0"/>
                          <a:ea typeface="Cambria" panose="02040503050406030204" pitchFamily="18" charset="0"/>
                        </a:rPr>
                        <a:t>Proton</a:t>
                      </a:r>
                      <a:r>
                        <a:rPr lang="en-US" altLang="zh-CN" sz="2400" dirty="0">
                          <a:latin typeface="Cambria" panose="02040503050406030204" pitchFamily="18" charset="0"/>
                          <a:ea typeface="Cambria" panose="02040503050406030204" pitchFamily="18" charset="0"/>
                        </a:rPr>
                        <a:t> emitter</a:t>
                      </a:r>
                      <a:endParaRPr lang="en-US" sz="2400" dirty="0">
                        <a:latin typeface="Cambria" panose="02040503050406030204" pitchFamily="18" charset="0"/>
                        <a:ea typeface="Cambria" panose="02040503050406030204" pitchFamily="18" charset="0"/>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r>
                        <a:rPr lang="en-US" sz="2400" dirty="0">
                          <a:latin typeface="Cambria" panose="02040503050406030204" pitchFamily="18" charset="0"/>
                          <a:ea typeface="Cambria" panose="02040503050406030204" pitchFamily="18" charset="0"/>
                        </a:rPr>
                        <a:t>Daughter</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2264513963"/>
                  </a:ext>
                </a:extLst>
              </a:tr>
              <a:tr h="561531">
                <a:tc gridSpan="3">
                  <a:txBody>
                    <a:bodyPr/>
                    <a:lstStyle/>
                    <a:p>
                      <a:pPr algn="ctr"/>
                      <a:r>
                        <a:rPr lang="en-US" altLang="zh-CN" sz="2400" dirty="0">
                          <a:latin typeface="Cambria" panose="02040503050406030204" pitchFamily="18" charset="0"/>
                          <a:ea typeface="Cambria" panose="02040503050406030204" pitchFamily="18" charset="0"/>
                        </a:rPr>
                        <a:t>Commissioning cases</a:t>
                      </a:r>
                      <a:endParaRPr lang="en-US" sz="2400" dirty="0">
                        <a:latin typeface="Cambria" panose="02040503050406030204" pitchFamily="18" charset="0"/>
                        <a:ea typeface="Cambria" panose="02040503050406030204" pitchFamily="18" charset="0"/>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hMerge="1">
                  <a:txBody>
                    <a:bodyPr/>
                    <a:lstStyle/>
                    <a:p>
                      <a:pPr algn="ctr"/>
                      <a:endParaRPr lang="en-US" sz="1800" dirty="0">
                        <a:latin typeface="Cambria" panose="02040503050406030204" pitchFamily="18" charset="0"/>
                        <a:ea typeface="Cambria" panose="020405030504060302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hMerge="1">
                  <a:txBody>
                    <a:bodyPr/>
                    <a:lstStyle/>
                    <a:p>
                      <a:pPr algn="ctr"/>
                      <a:endParaRPr lang="en-US" sz="1800" dirty="0">
                        <a:latin typeface="Cambria" panose="02040503050406030204" pitchFamily="18" charset="0"/>
                        <a:ea typeface="Cambria" panose="020405030504060302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3394740680"/>
                  </a:ext>
                </a:extLst>
              </a:tr>
              <a:tr h="561531">
                <a:tc>
                  <a:txBody>
                    <a:bodyPr/>
                    <a:lstStyle/>
                    <a:p>
                      <a:pPr algn="ctr"/>
                      <a:r>
                        <a:rPr kumimoji="0" lang="en-US" altLang="zh-CN" sz="2400" b="0" i="0" u="none" strike="noStrike" kern="1200" cap="none" spc="0" normalizeH="0" baseline="30000" noProof="0" dirty="0">
                          <a:ln>
                            <a:noFill/>
                          </a:ln>
                          <a:solidFill>
                            <a:srgbClr val="000000"/>
                          </a:solidFill>
                          <a:effectLst/>
                          <a:uLnTx/>
                          <a:uFillTx/>
                          <a:latin typeface="Cambria" panose="02040503050406030204" pitchFamily="18" charset="0"/>
                          <a:ea typeface="Cambria" panose="02040503050406030204" pitchFamily="18" charset="0"/>
                          <a:cs typeface="+mn-cs"/>
                        </a:rPr>
                        <a:t>65</a:t>
                      </a:r>
                      <a:r>
                        <a:rPr kumimoji="0" lang="en-US" altLang="zh-CN" sz="2400" b="0" i="0" u="none" strike="noStrike" kern="1200" cap="none" spc="0" normalizeH="0" baseline="0" noProof="0" dirty="0">
                          <a:ln>
                            <a:noFill/>
                          </a:ln>
                          <a:solidFill>
                            <a:srgbClr val="000000"/>
                          </a:solidFill>
                          <a:effectLst/>
                          <a:uLnTx/>
                          <a:uFillTx/>
                          <a:latin typeface="Cambria" panose="02040503050406030204" pitchFamily="18" charset="0"/>
                          <a:ea typeface="Cambria" panose="02040503050406030204" pitchFamily="18" charset="0"/>
                          <a:cs typeface="+mn-cs"/>
                        </a:rPr>
                        <a:t>Ge</a:t>
                      </a:r>
                      <a:endParaRPr lang="en-US" sz="2400" dirty="0">
                        <a:latin typeface="Cambria" panose="02040503050406030204" pitchFamily="18" charset="0"/>
                        <a:ea typeface="Cambria" panose="02040503050406030204" pitchFamily="18" charset="0"/>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r>
                        <a:rPr lang="en-US" altLang="zh-CN" sz="2400" baseline="30000" dirty="0">
                          <a:solidFill>
                            <a:srgbClr val="000000"/>
                          </a:solidFill>
                          <a:effectLst/>
                          <a:latin typeface="Cambria" panose="02040503050406030204" pitchFamily="18" charset="0"/>
                          <a:ea typeface="Cambria" panose="02040503050406030204" pitchFamily="18" charset="0"/>
                        </a:rPr>
                        <a:t>65</a:t>
                      </a:r>
                      <a:r>
                        <a:rPr lang="en-US" altLang="zh-CN" sz="2400" baseline="0" dirty="0">
                          <a:solidFill>
                            <a:srgbClr val="000000"/>
                          </a:solidFill>
                          <a:effectLst/>
                          <a:latin typeface="Cambria" panose="02040503050406030204" pitchFamily="18" charset="0"/>
                          <a:ea typeface="Cambria" panose="02040503050406030204" pitchFamily="18" charset="0"/>
                        </a:rPr>
                        <a:t>Ga</a:t>
                      </a:r>
                      <a:endParaRPr lang="en-US" sz="2400" dirty="0">
                        <a:latin typeface="Cambria" panose="02040503050406030204" pitchFamily="18" charset="0"/>
                        <a:ea typeface="Cambria" panose="02040503050406030204" pitchFamily="18" charset="0"/>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r>
                        <a:rPr lang="en-US" altLang="zh-CN" sz="2400" baseline="30000" dirty="0">
                          <a:solidFill>
                            <a:srgbClr val="000000"/>
                          </a:solidFill>
                          <a:effectLst/>
                          <a:latin typeface="Cambria" panose="02040503050406030204" pitchFamily="18" charset="0"/>
                          <a:ea typeface="Cambria" panose="02040503050406030204" pitchFamily="18" charset="0"/>
                        </a:rPr>
                        <a:t>64</a:t>
                      </a:r>
                      <a:r>
                        <a:rPr lang="en-US" altLang="zh-CN" sz="2400" baseline="0" dirty="0">
                          <a:solidFill>
                            <a:srgbClr val="000000"/>
                          </a:solidFill>
                          <a:effectLst/>
                          <a:latin typeface="Cambria" panose="02040503050406030204" pitchFamily="18" charset="0"/>
                          <a:ea typeface="Cambria" panose="02040503050406030204" pitchFamily="18" charset="0"/>
                        </a:rPr>
                        <a:t>Zn</a:t>
                      </a:r>
                      <a:endParaRPr lang="en-US" sz="2400" dirty="0">
                        <a:latin typeface="Cambria" panose="02040503050406030204" pitchFamily="18" charset="0"/>
                        <a:ea typeface="Cambria" panose="02040503050406030204" pitchFamily="18" charset="0"/>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2852234781"/>
                  </a:ext>
                </a:extLst>
              </a:tr>
              <a:tr h="561531">
                <a:tc>
                  <a:txBody>
                    <a:bodyPr/>
                    <a:lstStyle/>
                    <a:p>
                      <a:pPr algn="ctr"/>
                      <a:r>
                        <a:rPr lang="en-US" altLang="zh-CN" sz="2400" baseline="30000" dirty="0">
                          <a:solidFill>
                            <a:srgbClr val="000000"/>
                          </a:solidFill>
                          <a:effectLst/>
                          <a:latin typeface="Cambria" panose="02040503050406030204" pitchFamily="18" charset="0"/>
                          <a:ea typeface="Cambria" panose="02040503050406030204" pitchFamily="18" charset="0"/>
                        </a:rPr>
                        <a:t>69</a:t>
                      </a:r>
                      <a:r>
                        <a:rPr lang="en-US" altLang="zh-CN" sz="2400" dirty="0">
                          <a:solidFill>
                            <a:srgbClr val="000000"/>
                          </a:solidFill>
                          <a:effectLst/>
                          <a:latin typeface="Cambria" panose="02040503050406030204" pitchFamily="18" charset="0"/>
                          <a:ea typeface="Cambria" panose="02040503050406030204" pitchFamily="18" charset="0"/>
                        </a:rPr>
                        <a:t>Se</a:t>
                      </a:r>
                      <a:endParaRPr lang="en-US" sz="2400" dirty="0">
                        <a:latin typeface="Cambria" panose="02040503050406030204" pitchFamily="18" charset="0"/>
                        <a:ea typeface="Cambria" panose="02040503050406030204" pitchFamily="18" charset="0"/>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r>
                        <a:rPr lang="en-US" altLang="zh-CN" sz="2400" baseline="30000" dirty="0">
                          <a:solidFill>
                            <a:srgbClr val="000000"/>
                          </a:solidFill>
                          <a:effectLst/>
                          <a:latin typeface="Cambria" panose="02040503050406030204" pitchFamily="18" charset="0"/>
                          <a:ea typeface="Cambria" panose="02040503050406030204" pitchFamily="18" charset="0"/>
                        </a:rPr>
                        <a:t>69</a:t>
                      </a:r>
                      <a:r>
                        <a:rPr lang="en-US" altLang="zh-CN" sz="2400" dirty="0">
                          <a:solidFill>
                            <a:srgbClr val="000000"/>
                          </a:solidFill>
                          <a:effectLst/>
                          <a:latin typeface="Cambria" panose="02040503050406030204" pitchFamily="18" charset="0"/>
                          <a:ea typeface="Cambria" panose="02040503050406030204" pitchFamily="18" charset="0"/>
                        </a:rPr>
                        <a:t>As</a:t>
                      </a:r>
                      <a:endParaRPr lang="en-US" sz="2400" dirty="0">
                        <a:latin typeface="Cambria" panose="02040503050406030204" pitchFamily="18" charset="0"/>
                        <a:ea typeface="Cambria" panose="02040503050406030204" pitchFamily="18" charset="0"/>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r>
                        <a:rPr lang="en-US" altLang="zh-CN" sz="2400" baseline="30000" dirty="0">
                          <a:solidFill>
                            <a:srgbClr val="000000"/>
                          </a:solidFill>
                          <a:effectLst/>
                          <a:latin typeface="Cambria" panose="02040503050406030204" pitchFamily="18" charset="0"/>
                          <a:ea typeface="Cambria" panose="02040503050406030204" pitchFamily="18" charset="0"/>
                        </a:rPr>
                        <a:t>68</a:t>
                      </a:r>
                      <a:r>
                        <a:rPr lang="en-US" altLang="zh-CN" sz="2400" dirty="0">
                          <a:solidFill>
                            <a:srgbClr val="000000"/>
                          </a:solidFill>
                          <a:effectLst/>
                          <a:latin typeface="Cambria" panose="02040503050406030204" pitchFamily="18" charset="0"/>
                          <a:ea typeface="Cambria" panose="02040503050406030204" pitchFamily="18" charset="0"/>
                        </a:rPr>
                        <a:t>Ge</a:t>
                      </a:r>
                      <a:endParaRPr lang="en-US" sz="2400" dirty="0">
                        <a:latin typeface="Cambria" panose="02040503050406030204" pitchFamily="18" charset="0"/>
                        <a:ea typeface="Cambria" panose="02040503050406030204" pitchFamily="18" charset="0"/>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473466496"/>
                  </a:ext>
                </a:extLst>
              </a:tr>
              <a:tr h="561531">
                <a:tc>
                  <a:txBody>
                    <a:bodyPr/>
                    <a:lstStyle/>
                    <a:p>
                      <a:pPr algn="ctr"/>
                      <a:r>
                        <a:rPr lang="en-US" altLang="zh-CN" sz="2400" baseline="30000" dirty="0">
                          <a:solidFill>
                            <a:srgbClr val="000000"/>
                          </a:solidFill>
                          <a:latin typeface="Cambria" panose="02040503050406030204" pitchFamily="18" charset="0"/>
                          <a:ea typeface="Cambria" panose="02040503050406030204" pitchFamily="18" charset="0"/>
                        </a:rPr>
                        <a:t>73</a:t>
                      </a:r>
                      <a:r>
                        <a:rPr lang="en-US" altLang="zh-CN" sz="2400" dirty="0">
                          <a:solidFill>
                            <a:srgbClr val="000000"/>
                          </a:solidFill>
                          <a:latin typeface="Cambria" panose="02040503050406030204" pitchFamily="18" charset="0"/>
                          <a:ea typeface="Cambria" panose="02040503050406030204" pitchFamily="18" charset="0"/>
                        </a:rPr>
                        <a:t>Kr</a:t>
                      </a:r>
                      <a:endParaRPr lang="en-US" sz="2400" dirty="0">
                        <a:latin typeface="Cambria" panose="02040503050406030204" pitchFamily="18" charset="0"/>
                        <a:ea typeface="Cambria" panose="02040503050406030204" pitchFamily="18" charset="0"/>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r>
                        <a:rPr lang="en-US" altLang="zh-CN" sz="2400" baseline="30000" dirty="0">
                          <a:solidFill>
                            <a:srgbClr val="000000"/>
                          </a:solidFill>
                          <a:latin typeface="Cambria" panose="02040503050406030204" pitchFamily="18" charset="0"/>
                          <a:ea typeface="Cambria" panose="02040503050406030204" pitchFamily="18" charset="0"/>
                        </a:rPr>
                        <a:t>73</a:t>
                      </a:r>
                      <a:r>
                        <a:rPr lang="en-US" altLang="zh-CN" sz="2400" dirty="0">
                          <a:solidFill>
                            <a:srgbClr val="000000"/>
                          </a:solidFill>
                          <a:latin typeface="Cambria" panose="02040503050406030204" pitchFamily="18" charset="0"/>
                          <a:ea typeface="Cambria" panose="02040503050406030204" pitchFamily="18" charset="0"/>
                        </a:rPr>
                        <a:t>Br</a:t>
                      </a:r>
                      <a:endParaRPr lang="en-US" sz="2400" dirty="0">
                        <a:latin typeface="Cambria" panose="02040503050406030204" pitchFamily="18" charset="0"/>
                        <a:ea typeface="Cambria" panose="02040503050406030204" pitchFamily="18" charset="0"/>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r>
                        <a:rPr lang="en-US" altLang="zh-CN" sz="2400" baseline="30000" dirty="0">
                          <a:solidFill>
                            <a:srgbClr val="000000"/>
                          </a:solidFill>
                          <a:latin typeface="Cambria" panose="02040503050406030204" pitchFamily="18" charset="0"/>
                          <a:ea typeface="Cambria" panose="02040503050406030204" pitchFamily="18" charset="0"/>
                        </a:rPr>
                        <a:t>72</a:t>
                      </a:r>
                      <a:r>
                        <a:rPr lang="en-US" altLang="zh-CN" sz="2400" dirty="0">
                          <a:solidFill>
                            <a:srgbClr val="000000"/>
                          </a:solidFill>
                          <a:latin typeface="Cambria" panose="02040503050406030204" pitchFamily="18" charset="0"/>
                          <a:ea typeface="Cambria" panose="02040503050406030204" pitchFamily="18" charset="0"/>
                        </a:rPr>
                        <a:t>Se</a:t>
                      </a:r>
                      <a:endParaRPr lang="en-US" sz="2400" dirty="0">
                        <a:latin typeface="Cambria" panose="02040503050406030204" pitchFamily="18" charset="0"/>
                        <a:ea typeface="Cambria" panose="02040503050406030204" pitchFamily="18" charset="0"/>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2228551720"/>
                  </a:ext>
                </a:extLst>
              </a:tr>
              <a:tr h="561531">
                <a:tc gridSpan="3">
                  <a:txBody>
                    <a:bodyPr/>
                    <a:lstStyle/>
                    <a:p>
                      <a:pPr algn="ctr"/>
                      <a:r>
                        <a:rPr lang="en-US" sz="2400" dirty="0">
                          <a:latin typeface="Cambria" panose="02040503050406030204" pitchFamily="18" charset="0"/>
                          <a:ea typeface="Cambria" panose="02040503050406030204" pitchFamily="18" charset="0"/>
                        </a:rPr>
                        <a:t>Scientific cases</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en-US" sz="1800" dirty="0">
                        <a:latin typeface="Cambria" panose="02040503050406030204" pitchFamily="18" charset="0"/>
                        <a:ea typeface="Cambria" panose="02040503050406030204" pitchFamily="18" charset="0"/>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hMerge="1">
                  <a:txBody>
                    <a:bodyPr/>
                    <a:lstStyle/>
                    <a:p>
                      <a:endParaRPr lang="en-US" sz="1800" dirty="0">
                        <a:latin typeface="Cambria" panose="02040503050406030204" pitchFamily="18" charset="0"/>
                        <a:ea typeface="Cambria" panose="02040503050406030204" pitchFamily="18" charset="0"/>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2674987657"/>
                  </a:ext>
                </a:extLst>
              </a:tr>
              <a:tr h="561531">
                <a:tc>
                  <a:txBody>
                    <a:bodyPr/>
                    <a:lstStyle/>
                    <a:p>
                      <a:pPr algn="ctr"/>
                      <a:r>
                        <a:rPr lang="en-US" sz="2400" baseline="30000" dirty="0">
                          <a:latin typeface="Cambria" panose="02040503050406030204" pitchFamily="18" charset="0"/>
                          <a:ea typeface="Cambria" panose="02040503050406030204" pitchFamily="18" charset="0"/>
                        </a:rPr>
                        <a:t>60</a:t>
                      </a:r>
                      <a:r>
                        <a:rPr lang="en-US" altLang="zh-CN" sz="2400" dirty="0">
                          <a:latin typeface="Cambria" panose="02040503050406030204" pitchFamily="18" charset="0"/>
                          <a:ea typeface="Cambria" panose="02040503050406030204" pitchFamily="18" charset="0"/>
                        </a:rPr>
                        <a:t>Ga 2</a:t>
                      </a:r>
                      <a:r>
                        <a:rPr lang="en-US" altLang="zh-CN" sz="2400" baseline="30000" dirty="0">
                          <a:latin typeface="Cambria" panose="02040503050406030204" pitchFamily="18" charset="0"/>
                          <a:ea typeface="Cambria" panose="02040503050406030204" pitchFamily="18" charset="0"/>
                        </a:rPr>
                        <a:t>+</a:t>
                      </a:r>
                      <a:endParaRPr lang="en-US" sz="2400" baseline="30000" dirty="0">
                        <a:latin typeface="Cambria" panose="02040503050406030204" pitchFamily="18" charset="0"/>
                        <a:ea typeface="Cambria" panose="02040503050406030204" pitchFamily="18" charset="0"/>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r>
                        <a:rPr lang="en-US" sz="2400" baseline="30000" dirty="0">
                          <a:latin typeface="Cambria" panose="02040503050406030204" pitchFamily="18" charset="0"/>
                          <a:ea typeface="Cambria" panose="02040503050406030204" pitchFamily="18" charset="0"/>
                        </a:rPr>
                        <a:t>60</a:t>
                      </a:r>
                      <a:r>
                        <a:rPr lang="en-US" sz="2400" dirty="0">
                          <a:latin typeface="Cambria" panose="02040503050406030204" pitchFamily="18" charset="0"/>
                          <a:ea typeface="Cambria" panose="02040503050406030204" pitchFamily="18" charset="0"/>
                        </a:rPr>
                        <a:t>Zn 1</a:t>
                      </a:r>
                      <a:r>
                        <a:rPr lang="en-US" sz="2400" baseline="30000" dirty="0">
                          <a:latin typeface="Cambria" panose="02040503050406030204" pitchFamily="18" charset="0"/>
                          <a:ea typeface="Cambria" panose="02040503050406030204" pitchFamily="18" charset="0"/>
                        </a:rPr>
                        <a:t>+</a:t>
                      </a:r>
                      <a:r>
                        <a:rPr lang="en-US" sz="2400" dirty="0">
                          <a:latin typeface="Cambria" panose="02040503050406030204" pitchFamily="18" charset="0"/>
                          <a:ea typeface="Cambria" panose="02040503050406030204" pitchFamily="18" charset="0"/>
                        </a:rPr>
                        <a:t>, 2</a:t>
                      </a:r>
                      <a:r>
                        <a:rPr lang="en-US" sz="2400" baseline="30000" dirty="0">
                          <a:latin typeface="Cambria" panose="02040503050406030204" pitchFamily="18" charset="0"/>
                          <a:ea typeface="Cambria" panose="02040503050406030204" pitchFamily="18" charset="0"/>
                        </a:rPr>
                        <a:t>+</a:t>
                      </a:r>
                      <a:r>
                        <a:rPr lang="en-US" sz="2400" dirty="0">
                          <a:latin typeface="Cambria" panose="02040503050406030204" pitchFamily="18" charset="0"/>
                          <a:ea typeface="Cambria" panose="02040503050406030204" pitchFamily="18" charset="0"/>
                        </a:rPr>
                        <a:t>, 3</a:t>
                      </a:r>
                      <a:r>
                        <a:rPr lang="en-US" sz="2400" baseline="30000" dirty="0">
                          <a:latin typeface="Cambria" panose="02040503050406030204" pitchFamily="18" charset="0"/>
                          <a:ea typeface="Cambria" panose="02040503050406030204" pitchFamily="18" charset="0"/>
                        </a:rPr>
                        <a:t>+</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r>
                        <a:rPr lang="en-US" sz="2400" baseline="30000" dirty="0">
                          <a:latin typeface="Cambria" panose="02040503050406030204" pitchFamily="18" charset="0"/>
                          <a:ea typeface="Cambria" panose="02040503050406030204" pitchFamily="18" charset="0"/>
                        </a:rPr>
                        <a:t>59</a:t>
                      </a:r>
                      <a:r>
                        <a:rPr lang="en-US" sz="2400" dirty="0">
                          <a:latin typeface="Cambria" panose="02040503050406030204" pitchFamily="18" charset="0"/>
                          <a:ea typeface="Cambria" panose="02040503050406030204" pitchFamily="18" charset="0"/>
                        </a:rPr>
                        <a:t>Cu 3/2</a:t>
                      </a:r>
                      <a:r>
                        <a:rPr lang="en-US" sz="2400" baseline="30000" dirty="0">
                          <a:latin typeface="Cambria" panose="02040503050406030204" pitchFamily="18" charset="0"/>
                          <a:ea typeface="Cambria" panose="02040503050406030204" pitchFamily="18" charset="0"/>
                        </a:rPr>
                        <a:t>–</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3899401431"/>
                  </a:ext>
                </a:extLst>
              </a:tr>
              <a:tr h="561531">
                <a:tc>
                  <a:txBody>
                    <a:bodyPr/>
                    <a:lstStyle/>
                    <a:p>
                      <a:pPr algn="ctr"/>
                      <a:r>
                        <a:rPr lang="en-US" sz="2400" baseline="30000" dirty="0">
                          <a:latin typeface="Cambria" panose="02040503050406030204" pitchFamily="18" charset="0"/>
                          <a:ea typeface="Cambria" panose="02040503050406030204" pitchFamily="18" charset="0"/>
                        </a:rPr>
                        <a:t>64</a:t>
                      </a:r>
                      <a:r>
                        <a:rPr lang="en-US" sz="2400" baseline="0" dirty="0">
                          <a:latin typeface="Cambria" panose="02040503050406030204" pitchFamily="18" charset="0"/>
                          <a:ea typeface="Cambria" panose="02040503050406030204" pitchFamily="18" charset="0"/>
                        </a:rPr>
                        <a:t>As 0</a:t>
                      </a:r>
                      <a:r>
                        <a:rPr lang="en-US" sz="2400" baseline="30000" dirty="0">
                          <a:latin typeface="Cambria" panose="02040503050406030204" pitchFamily="18" charset="0"/>
                          <a:ea typeface="Cambria" panose="02040503050406030204" pitchFamily="18" charset="0"/>
                        </a:rPr>
                        <a:t>+</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r>
                        <a:rPr lang="en-US" sz="2400" baseline="30000" dirty="0">
                          <a:latin typeface="Cambria" panose="02040503050406030204" pitchFamily="18" charset="0"/>
                          <a:ea typeface="Cambria" panose="02040503050406030204" pitchFamily="18" charset="0"/>
                        </a:rPr>
                        <a:t>64</a:t>
                      </a:r>
                      <a:r>
                        <a:rPr lang="en-US" sz="2400" dirty="0">
                          <a:latin typeface="Cambria" panose="02040503050406030204" pitchFamily="18" charset="0"/>
                          <a:ea typeface="Cambria" panose="02040503050406030204" pitchFamily="18" charset="0"/>
                        </a:rPr>
                        <a:t>Ge 0</a:t>
                      </a:r>
                      <a:r>
                        <a:rPr lang="en-US" sz="2400" baseline="30000" dirty="0">
                          <a:latin typeface="Cambria" panose="02040503050406030204" pitchFamily="18" charset="0"/>
                          <a:ea typeface="Cambria" panose="02040503050406030204" pitchFamily="18" charset="0"/>
                        </a:rPr>
                        <a:t>+</a:t>
                      </a:r>
                      <a:r>
                        <a:rPr lang="en-US" sz="2400" baseline="0" dirty="0">
                          <a:latin typeface="Cambria" panose="02040503050406030204" pitchFamily="18" charset="0"/>
                          <a:ea typeface="Cambria" panose="02040503050406030204" pitchFamily="18" charset="0"/>
                        </a:rPr>
                        <a:t>,</a:t>
                      </a:r>
                      <a:r>
                        <a:rPr lang="en-US" sz="2400" dirty="0">
                          <a:latin typeface="Cambria" panose="02040503050406030204" pitchFamily="18" charset="0"/>
                          <a:ea typeface="Cambria" panose="02040503050406030204" pitchFamily="18" charset="0"/>
                        </a:rPr>
                        <a:t> 1</a:t>
                      </a:r>
                      <a:r>
                        <a:rPr lang="en-US" sz="2400" baseline="30000" dirty="0">
                          <a:latin typeface="Cambria" panose="02040503050406030204" pitchFamily="18" charset="0"/>
                          <a:ea typeface="Cambria" panose="02040503050406030204" pitchFamily="18" charset="0"/>
                        </a:rPr>
                        <a:t>+</a:t>
                      </a:r>
                      <a:endParaRPr lang="en-US" sz="2400" dirty="0">
                        <a:latin typeface="Cambria" panose="02040503050406030204" pitchFamily="18" charset="0"/>
                        <a:ea typeface="Cambria" panose="02040503050406030204" pitchFamily="18" charset="0"/>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r>
                        <a:rPr lang="en-US" sz="2400" baseline="30000" dirty="0">
                          <a:latin typeface="Cambria" panose="02040503050406030204" pitchFamily="18" charset="0"/>
                          <a:ea typeface="Cambria" panose="02040503050406030204" pitchFamily="18" charset="0"/>
                        </a:rPr>
                        <a:t>63</a:t>
                      </a:r>
                      <a:r>
                        <a:rPr lang="en-US" sz="2400" dirty="0">
                          <a:latin typeface="Cambria" panose="02040503050406030204" pitchFamily="18" charset="0"/>
                          <a:ea typeface="Cambria" panose="02040503050406030204" pitchFamily="18" charset="0"/>
                        </a:rPr>
                        <a:t>Ga 3/2</a:t>
                      </a:r>
                      <a:r>
                        <a:rPr lang="en-US" sz="2400" baseline="30000" dirty="0">
                          <a:latin typeface="Cambria" panose="02040503050406030204" pitchFamily="18" charset="0"/>
                          <a:ea typeface="Cambria" panose="02040503050406030204" pitchFamily="18" charset="0"/>
                        </a:rPr>
                        <a:t>–</a:t>
                      </a:r>
                      <a:endParaRPr lang="en-US" sz="2400" dirty="0">
                        <a:latin typeface="Cambria" panose="02040503050406030204" pitchFamily="18" charset="0"/>
                        <a:ea typeface="Cambria" panose="02040503050406030204" pitchFamily="18" charset="0"/>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718597635"/>
                  </a:ext>
                </a:extLst>
              </a:tr>
              <a:tr h="561531">
                <a:tc gridSpan="3">
                  <a:txBody>
                    <a:bodyPr/>
                    <a:lstStyle/>
                    <a:p>
                      <a:pPr algn="ctr"/>
                      <a:r>
                        <a:rPr lang="en-US" altLang="zh-CN" sz="2400" baseline="0" dirty="0">
                          <a:latin typeface="Cambria" panose="02040503050406030204" pitchFamily="18" charset="0"/>
                          <a:ea typeface="Cambria" panose="02040503050406030204" pitchFamily="18" charset="0"/>
                        </a:rPr>
                        <a:t>Collaborative cases</a:t>
                      </a:r>
                      <a:endParaRPr lang="en-US" sz="2400" baseline="0" dirty="0">
                        <a:latin typeface="Cambria" panose="02040503050406030204" pitchFamily="18" charset="0"/>
                        <a:ea typeface="Cambria" panose="02040503050406030204" pitchFamily="18" charset="0"/>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hMerge="1">
                  <a:txBody>
                    <a:bodyPr/>
                    <a:lstStyle/>
                    <a:p>
                      <a:pPr algn="ctr"/>
                      <a:endParaRPr lang="en-US" sz="1800" dirty="0">
                        <a:latin typeface="Cambria" panose="02040503050406030204" pitchFamily="18" charset="0"/>
                        <a:ea typeface="Cambria" panose="020405030504060302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hMerge="1">
                  <a:txBody>
                    <a:bodyPr/>
                    <a:lstStyle/>
                    <a:p>
                      <a:pPr algn="ctr"/>
                      <a:endParaRPr lang="en-US" sz="1800" dirty="0">
                        <a:latin typeface="Cambria" panose="02040503050406030204" pitchFamily="18" charset="0"/>
                        <a:ea typeface="Cambria" panose="020405030504060302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3714678118"/>
                  </a:ext>
                </a:extLst>
              </a:tr>
              <a:tr h="561531">
                <a:tc gridSpan="3">
                  <a:txBody>
                    <a:bodyPr/>
                    <a:lstStyle/>
                    <a:p>
                      <a:pPr algn="ctr"/>
                      <a:endParaRPr lang="en-US" sz="2400" baseline="0" dirty="0">
                        <a:latin typeface="Cambria" panose="02040503050406030204" pitchFamily="18" charset="0"/>
                        <a:ea typeface="Cambria" panose="02040503050406030204" pitchFamily="18" charset="0"/>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hMerge="1">
                  <a:txBody>
                    <a:bodyPr/>
                    <a:lstStyle/>
                    <a:p>
                      <a:pPr algn="ctr"/>
                      <a:endParaRPr lang="en-US" sz="1800" dirty="0">
                        <a:latin typeface="Cambria" panose="02040503050406030204" pitchFamily="18" charset="0"/>
                        <a:ea typeface="Cambria" panose="02040503050406030204" pitchFamily="18" charset="0"/>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hMerge="1">
                  <a:txBody>
                    <a:bodyPr/>
                    <a:lstStyle/>
                    <a:p>
                      <a:pPr marL="0" marR="0" lvl="0" indent="0" algn="ctr" defTabSz="685622" rtl="0" eaLnBrk="1" fontAlgn="auto" latinLnBrk="0" hangingPunct="1">
                        <a:lnSpc>
                          <a:spcPct val="100000"/>
                        </a:lnSpc>
                        <a:spcBef>
                          <a:spcPts val="0"/>
                        </a:spcBef>
                        <a:spcAft>
                          <a:spcPts val="0"/>
                        </a:spcAft>
                        <a:buClrTx/>
                        <a:buSzTx/>
                        <a:buFontTx/>
                        <a:buNone/>
                        <a:tabLst/>
                        <a:defRPr/>
                      </a:pPr>
                      <a:endParaRPr lang="en-US" sz="1800" dirty="0">
                        <a:latin typeface="Cambria" panose="02040503050406030204" pitchFamily="18" charset="0"/>
                        <a:ea typeface="Cambria" panose="02040503050406030204" pitchFamily="18" charset="0"/>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2522448597"/>
                  </a:ext>
                </a:extLst>
              </a:tr>
            </a:tbl>
          </a:graphicData>
        </a:graphic>
      </p:graphicFrame>
      <p:sp>
        <p:nvSpPr>
          <p:cNvPr id="3" name="TextBox 2">
            <a:extLst>
              <a:ext uri="{FF2B5EF4-FFF2-40B4-BE49-F238E27FC236}">
                <a16:creationId xmlns:a16="http://schemas.microsoft.com/office/drawing/2014/main" id="{FCC36884-0CDE-4473-AAE5-9F4173D58B47}"/>
              </a:ext>
            </a:extLst>
          </p:cNvPr>
          <p:cNvSpPr txBox="1"/>
          <p:nvPr/>
        </p:nvSpPr>
        <p:spPr>
          <a:xfrm>
            <a:off x="167053" y="272562"/>
            <a:ext cx="1898853" cy="369332"/>
          </a:xfrm>
          <a:prstGeom prst="rect">
            <a:avLst/>
          </a:prstGeom>
          <a:noFill/>
        </p:spPr>
        <p:txBody>
          <a:bodyPr wrap="none" rtlCol="0">
            <a:spAutoFit/>
          </a:bodyPr>
          <a:lstStyle/>
          <a:p>
            <a:r>
              <a:rPr lang="en-US" dirty="0"/>
              <a:t>PXCT future plans:</a:t>
            </a:r>
          </a:p>
        </p:txBody>
      </p:sp>
    </p:spTree>
    <p:extLst>
      <p:ext uri="{BB962C8B-B14F-4D97-AF65-F5344CB8AC3E}">
        <p14:creationId xmlns:p14="http://schemas.microsoft.com/office/powerpoint/2010/main" val="2841111222"/>
      </p:ext>
    </p:extLst>
  </p:cSld>
  <p:clrMapOvr>
    <a:masterClrMapping/>
  </p:clrMapOvr>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C72118BB-EACB-4AA2-A64B-FDB160763D48}"/>
              </a:ext>
            </a:extLst>
          </p:cNvPr>
          <p:cNvSpPr txBox="1"/>
          <p:nvPr/>
        </p:nvSpPr>
        <p:spPr>
          <a:xfrm>
            <a:off x="87682" y="100209"/>
            <a:ext cx="1931939" cy="1938992"/>
          </a:xfrm>
          <a:prstGeom prst="rect">
            <a:avLst/>
          </a:prstGeom>
          <a:noFill/>
        </p:spPr>
        <p:txBody>
          <a:bodyPr wrap="none" rtlCol="0">
            <a:spAutoFit/>
          </a:bodyPr>
          <a:lstStyle/>
          <a:p>
            <a:r>
              <a:rPr lang="en-US" sz="2000" dirty="0"/>
              <a:t>23Mg: </a:t>
            </a:r>
            <a:r>
              <a:rPr lang="en-US" sz="2000" dirty="0" err="1"/>
              <a:t>Berkerley</a:t>
            </a:r>
            <a:endParaRPr lang="en-US" sz="2000" dirty="0"/>
          </a:p>
          <a:p>
            <a:r>
              <a:rPr lang="en-US" sz="2000" dirty="0"/>
              <a:t>31S: FRIB</a:t>
            </a:r>
            <a:endParaRPr lang="en-US" altLang="zh-CN" sz="2000" dirty="0"/>
          </a:p>
          <a:p>
            <a:r>
              <a:rPr lang="en-US" sz="2000" dirty="0"/>
              <a:t>60Ga/60Zn: FRIB</a:t>
            </a:r>
          </a:p>
          <a:p>
            <a:r>
              <a:rPr lang="en-US" sz="2000" dirty="0"/>
              <a:t>64As/64Ge: </a:t>
            </a:r>
            <a:r>
              <a:rPr lang="en-US" altLang="zh-CN" sz="2000" dirty="0"/>
              <a:t>FRIB</a:t>
            </a:r>
            <a:endParaRPr lang="en-US" sz="2000" dirty="0"/>
          </a:p>
          <a:p>
            <a:r>
              <a:rPr lang="en-US" sz="2000" dirty="0"/>
              <a:t>65Ge/65Ga: </a:t>
            </a:r>
          </a:p>
          <a:p>
            <a:r>
              <a:rPr lang="en-US" sz="2000" dirty="0"/>
              <a:t>69Se: Oak Ridge</a:t>
            </a:r>
          </a:p>
        </p:txBody>
      </p:sp>
    </p:spTree>
    <p:extLst>
      <p:ext uri="{BB962C8B-B14F-4D97-AF65-F5344CB8AC3E}">
        <p14:creationId xmlns:p14="http://schemas.microsoft.com/office/powerpoint/2010/main" val="416556508"/>
      </p:ext>
    </p:extLst>
  </p:cSld>
  <p:clrMapOvr>
    <a:masterClrMapping/>
  </p:clrMapOvr>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图片 1"/>
          <p:cNvPicPr>
            <a:picLocks noChangeAspect="1"/>
          </p:cNvPicPr>
          <p:nvPr/>
        </p:nvPicPr>
        <p:blipFill>
          <a:blip r:embed="rId2" cstate="print">
            <a:extLst>
              <a:ext uri="{28A0092B-C50C-407E-A947-70E740481C1C}">
                <a14:useLocalDpi xmlns:a14="http://schemas.microsoft.com/office/drawing/2010/main"/>
              </a:ext>
            </a:extLst>
          </a:blip>
          <a:stretch>
            <a:fillRect/>
          </a:stretch>
        </p:blipFill>
        <p:spPr>
          <a:xfrm>
            <a:off x="12852" y="1336348"/>
            <a:ext cx="9144000" cy="5489471"/>
          </a:xfrm>
          <a:prstGeom prst="rect">
            <a:avLst/>
          </a:prstGeom>
        </p:spPr>
      </p:pic>
      <p:sp>
        <p:nvSpPr>
          <p:cNvPr id="7" name="下箭头 6"/>
          <p:cNvSpPr/>
          <p:nvPr/>
        </p:nvSpPr>
        <p:spPr>
          <a:xfrm>
            <a:off x="1880835" y="5731672"/>
            <a:ext cx="216000" cy="360000"/>
          </a:xfrm>
          <a:prstGeom prst="downArrow">
            <a:avLst/>
          </a:prstGeom>
          <a:solidFill>
            <a:srgbClr val="FF0000">
              <a:alpha val="30196"/>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 name="下箭头 7"/>
          <p:cNvSpPr/>
          <p:nvPr/>
        </p:nvSpPr>
        <p:spPr>
          <a:xfrm rot="18900000">
            <a:off x="1698728" y="5389365"/>
            <a:ext cx="216000" cy="360000"/>
          </a:xfrm>
          <a:prstGeom prst="downArrow">
            <a:avLst/>
          </a:prstGeom>
          <a:solidFill>
            <a:srgbClr val="00FF00">
              <a:alpha val="30196"/>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92D050"/>
              </a:solidFill>
            </a:endParaRPr>
          </a:p>
        </p:txBody>
      </p:sp>
      <p:sp>
        <p:nvSpPr>
          <p:cNvPr id="11" name="下箭头 10"/>
          <p:cNvSpPr/>
          <p:nvPr/>
        </p:nvSpPr>
        <p:spPr>
          <a:xfrm>
            <a:off x="2495478" y="5727337"/>
            <a:ext cx="216000" cy="360000"/>
          </a:xfrm>
          <a:prstGeom prst="downArrow">
            <a:avLst/>
          </a:prstGeom>
          <a:solidFill>
            <a:srgbClr val="FF0000">
              <a:alpha val="30196"/>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 name="下箭头 11"/>
          <p:cNvSpPr/>
          <p:nvPr/>
        </p:nvSpPr>
        <p:spPr>
          <a:xfrm rot="18900000">
            <a:off x="2313371" y="5385030"/>
            <a:ext cx="216000" cy="360000"/>
          </a:xfrm>
          <a:prstGeom prst="downArrow">
            <a:avLst/>
          </a:prstGeom>
          <a:solidFill>
            <a:srgbClr val="00FF00">
              <a:alpha val="30196"/>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92D050"/>
              </a:solidFill>
            </a:endParaRPr>
          </a:p>
        </p:txBody>
      </p:sp>
      <p:sp>
        <p:nvSpPr>
          <p:cNvPr id="21" name="Rectangle 3"/>
          <p:cNvSpPr>
            <a:spLocks noChangeArrowheads="1"/>
          </p:cNvSpPr>
          <p:nvPr/>
        </p:nvSpPr>
        <p:spPr bwMode="auto">
          <a:xfrm>
            <a:off x="4870082" y="21843"/>
            <a:ext cx="4258953" cy="646331"/>
          </a:xfrm>
          <a:prstGeom prst="rect">
            <a:avLst/>
          </a:prstGeom>
          <a:gradFill rotWithShape="1">
            <a:gsLst>
              <a:gs pos="0">
                <a:srgbClr val="CCCCFF"/>
              </a:gs>
              <a:gs pos="50000">
                <a:srgbClr val="FFFFFF"/>
              </a:gs>
              <a:gs pos="100000">
                <a:srgbClr val="CCCCFF"/>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lgn="l" eaLnBrk="0" hangingPunct="0">
              <a:defRPr>
                <a:solidFill>
                  <a:schemeClr val="tx1"/>
                </a:solidFill>
                <a:latin typeface="Times New Roman" panose="02020603050405020304" pitchFamily="18" charset="0"/>
                <a:ea typeface="宋体" panose="02010600030101010101" pitchFamily="2" charset="-122"/>
              </a:defRPr>
            </a:lvl1pPr>
            <a:lvl2pPr marL="742950" indent="-285750" algn="l" eaLnBrk="0" hangingPunct="0">
              <a:defRPr>
                <a:solidFill>
                  <a:schemeClr val="tx1"/>
                </a:solidFill>
                <a:latin typeface="Times New Roman" panose="02020603050405020304" pitchFamily="18" charset="0"/>
                <a:ea typeface="宋体" panose="02010600030101010101" pitchFamily="2" charset="-122"/>
              </a:defRPr>
            </a:lvl2pPr>
            <a:lvl3pPr marL="1143000" indent="-228600" algn="l" eaLnBrk="0" hangingPunct="0">
              <a:defRPr>
                <a:solidFill>
                  <a:schemeClr val="tx1"/>
                </a:solidFill>
                <a:latin typeface="Times New Roman" panose="02020603050405020304" pitchFamily="18" charset="0"/>
                <a:ea typeface="宋体" panose="02010600030101010101" pitchFamily="2" charset="-122"/>
              </a:defRPr>
            </a:lvl3pPr>
            <a:lvl4pPr marL="1600200" indent="-228600" algn="l" eaLnBrk="0" hangingPunct="0">
              <a:defRPr>
                <a:solidFill>
                  <a:schemeClr val="tx1"/>
                </a:solidFill>
                <a:latin typeface="Times New Roman" panose="02020603050405020304" pitchFamily="18" charset="0"/>
                <a:ea typeface="宋体" panose="02010600030101010101" pitchFamily="2" charset="-122"/>
              </a:defRPr>
            </a:lvl4pPr>
            <a:lvl5pPr marL="2057400" indent="-228600" algn="l" eaLnBrk="0" hangingPunct="0">
              <a:defRPr>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Times New Roman" panose="02020603050405020304" pitchFamily="18" charset="0"/>
                <a:ea typeface="宋体" panose="02010600030101010101" pitchFamily="2" charset="-122"/>
              </a:defRPr>
            </a:lvl9pPr>
          </a:lstStyle>
          <a:p>
            <a:pPr algn="ctr"/>
            <a:r>
              <a:rPr lang="en-US" altLang="zh-CN" dirty="0"/>
              <a:t>Reactions that Impact the Composition in the Multi-zone X-Ray Burst Model</a:t>
            </a:r>
            <a:endParaRPr lang="zh-CN" altLang="en-US" dirty="0">
              <a:cs typeface="Times New Roman" panose="02020603050405020304" pitchFamily="18" charset="0"/>
            </a:endParaRPr>
          </a:p>
        </p:txBody>
      </p:sp>
      <p:sp>
        <p:nvSpPr>
          <p:cNvPr id="3" name="矩形 2"/>
          <p:cNvSpPr/>
          <p:nvPr/>
        </p:nvSpPr>
        <p:spPr>
          <a:xfrm>
            <a:off x="10125" y="14873"/>
            <a:ext cx="2092239" cy="5016758"/>
          </a:xfrm>
          <a:prstGeom prst="rect">
            <a:avLst/>
          </a:prstGeom>
        </p:spPr>
        <p:txBody>
          <a:bodyPr wrap="none">
            <a:spAutoFit/>
          </a:bodyPr>
          <a:lstStyle/>
          <a:p>
            <a:pPr algn="just">
              <a:spcAft>
                <a:spcPts val="0"/>
              </a:spcAft>
            </a:pPr>
            <a:r>
              <a:rPr lang="en-US" altLang="zh-CN" sz="1600" kern="100" baseline="30000" dirty="0">
                <a:solidFill>
                  <a:srgbClr val="00B050"/>
                </a:solidFill>
                <a:latin typeface="Times New Roman" panose="02020603050405020304" pitchFamily="18" charset="0"/>
                <a:cs typeface="Times New Roman" panose="02020603050405020304" pitchFamily="18" charset="0"/>
              </a:rPr>
              <a:t>23</a:t>
            </a:r>
            <a:r>
              <a:rPr lang="en-US" altLang="zh-CN" sz="1600" kern="100" dirty="0">
                <a:solidFill>
                  <a:srgbClr val="00B050"/>
                </a:solidFill>
                <a:latin typeface="Times New Roman" panose="02020603050405020304" pitchFamily="18" charset="0"/>
                <a:cs typeface="Times New Roman" panose="02020603050405020304" pitchFamily="18" charset="0"/>
              </a:rPr>
              <a:t>Al(</a:t>
            </a:r>
            <a:r>
              <a:rPr lang="en-US" altLang="zh-CN" sz="1600" i="1" kern="100" dirty="0" err="1">
                <a:solidFill>
                  <a:srgbClr val="00B050"/>
                </a:solidFill>
                <a:latin typeface="Times New Roman" panose="02020603050405020304" pitchFamily="18" charset="0"/>
                <a:cs typeface="Times New Roman" panose="02020603050405020304" pitchFamily="18" charset="0"/>
              </a:rPr>
              <a:t>p</a:t>
            </a:r>
            <a:r>
              <a:rPr lang="en-US" altLang="zh-CN" sz="1600" kern="100" dirty="0" err="1">
                <a:solidFill>
                  <a:srgbClr val="00B050"/>
                </a:solidFill>
                <a:latin typeface="Times New Roman" panose="02020603050405020304" pitchFamily="18" charset="0"/>
                <a:cs typeface="Times New Roman" panose="02020603050405020304" pitchFamily="18" charset="0"/>
              </a:rPr>
              <a:t>,</a:t>
            </a:r>
            <a:r>
              <a:rPr lang="en-US" altLang="zh-CN" sz="1600" i="1" kern="100" dirty="0" err="1">
                <a:solidFill>
                  <a:srgbClr val="00B050"/>
                </a:solidFill>
                <a:latin typeface="Times New Roman" panose="02020603050405020304" pitchFamily="18" charset="0"/>
                <a:cs typeface="Times New Roman" panose="02020603050405020304" pitchFamily="18" charset="0"/>
              </a:rPr>
              <a:t>γ</a:t>
            </a:r>
            <a:r>
              <a:rPr lang="en-US" altLang="zh-CN" sz="1600" kern="100" dirty="0">
                <a:solidFill>
                  <a:srgbClr val="00B050"/>
                </a:solidFill>
                <a:latin typeface="Times New Roman" panose="02020603050405020304" pitchFamily="18" charset="0"/>
                <a:cs typeface="Times New Roman" panose="02020603050405020304" pitchFamily="18" charset="0"/>
              </a:rPr>
              <a:t>)</a:t>
            </a:r>
            <a:r>
              <a:rPr lang="en-US" altLang="zh-CN" sz="1600" kern="100" baseline="30000" dirty="0">
                <a:solidFill>
                  <a:srgbClr val="00B050"/>
                </a:solidFill>
                <a:latin typeface="Times New Roman" panose="02020603050405020304" pitchFamily="18" charset="0"/>
                <a:cs typeface="Times New Roman" panose="02020603050405020304" pitchFamily="18" charset="0"/>
              </a:rPr>
              <a:t>24</a:t>
            </a:r>
            <a:r>
              <a:rPr lang="en-US" altLang="zh-CN" sz="1600" kern="100" dirty="0">
                <a:solidFill>
                  <a:srgbClr val="00B050"/>
                </a:solidFill>
                <a:latin typeface="Times New Roman" panose="02020603050405020304" pitchFamily="18" charset="0"/>
                <a:cs typeface="Times New Roman" panose="02020603050405020304" pitchFamily="18" charset="0"/>
              </a:rPr>
              <a:t>Si unbound</a:t>
            </a:r>
            <a:endParaRPr lang="zh-CN" altLang="zh-CN" sz="1600" kern="100" dirty="0">
              <a:solidFill>
                <a:srgbClr val="00B050"/>
              </a:solidFill>
              <a:latin typeface="Times New Roman" panose="02020603050405020304" pitchFamily="18" charset="0"/>
              <a:cs typeface="Times New Roman" panose="02020603050405020304" pitchFamily="18" charset="0"/>
            </a:endParaRPr>
          </a:p>
          <a:p>
            <a:pPr algn="just">
              <a:spcAft>
                <a:spcPts val="0"/>
              </a:spcAft>
            </a:pPr>
            <a:r>
              <a:rPr lang="en-US" altLang="zh-CN" sz="1600" kern="100" baseline="30000" dirty="0">
                <a:solidFill>
                  <a:srgbClr val="00B050"/>
                </a:solidFill>
                <a:latin typeface="Times New Roman" panose="02020603050405020304" pitchFamily="18" charset="0"/>
                <a:cs typeface="Times New Roman" panose="02020603050405020304" pitchFamily="18" charset="0"/>
              </a:rPr>
              <a:t>29</a:t>
            </a:r>
            <a:r>
              <a:rPr lang="en-US" altLang="zh-CN" sz="1600" kern="100" dirty="0">
                <a:solidFill>
                  <a:srgbClr val="00B050"/>
                </a:solidFill>
                <a:latin typeface="Times New Roman" panose="02020603050405020304" pitchFamily="18" charset="0"/>
                <a:cs typeface="Times New Roman" panose="02020603050405020304" pitchFamily="18" charset="0"/>
              </a:rPr>
              <a:t>P(</a:t>
            </a:r>
            <a:r>
              <a:rPr lang="en-US" altLang="zh-CN" sz="1600" i="1" kern="100" dirty="0" err="1">
                <a:solidFill>
                  <a:srgbClr val="00B050"/>
                </a:solidFill>
                <a:latin typeface="Times New Roman" panose="02020603050405020304" pitchFamily="18" charset="0"/>
                <a:cs typeface="Times New Roman" panose="02020603050405020304" pitchFamily="18" charset="0"/>
              </a:rPr>
              <a:t>p</a:t>
            </a:r>
            <a:r>
              <a:rPr lang="en-US" altLang="zh-CN" sz="1600" kern="100" dirty="0" err="1">
                <a:solidFill>
                  <a:srgbClr val="00B050"/>
                </a:solidFill>
                <a:latin typeface="Times New Roman" panose="02020603050405020304" pitchFamily="18" charset="0"/>
                <a:cs typeface="Times New Roman" panose="02020603050405020304" pitchFamily="18" charset="0"/>
              </a:rPr>
              <a:t>,</a:t>
            </a:r>
            <a:r>
              <a:rPr lang="en-US" altLang="zh-CN" sz="1600" i="1" kern="100" dirty="0" err="1">
                <a:solidFill>
                  <a:srgbClr val="00B050"/>
                </a:solidFill>
                <a:latin typeface="Times New Roman" panose="02020603050405020304" pitchFamily="18" charset="0"/>
                <a:cs typeface="Times New Roman" panose="02020603050405020304" pitchFamily="18" charset="0"/>
              </a:rPr>
              <a:t>γ</a:t>
            </a:r>
            <a:r>
              <a:rPr lang="en-US" altLang="zh-CN" sz="1600" kern="100" dirty="0">
                <a:solidFill>
                  <a:srgbClr val="00B050"/>
                </a:solidFill>
                <a:latin typeface="Times New Roman" panose="02020603050405020304" pitchFamily="18" charset="0"/>
                <a:cs typeface="Times New Roman" panose="02020603050405020304" pitchFamily="18" charset="0"/>
              </a:rPr>
              <a:t>)</a:t>
            </a:r>
            <a:r>
              <a:rPr lang="en-US" altLang="zh-CN" sz="1600" kern="100" baseline="30000" dirty="0">
                <a:solidFill>
                  <a:srgbClr val="00B050"/>
                </a:solidFill>
                <a:latin typeface="Times New Roman" panose="02020603050405020304" pitchFamily="18" charset="0"/>
                <a:cs typeface="Times New Roman" panose="02020603050405020304" pitchFamily="18" charset="0"/>
              </a:rPr>
              <a:t>30</a:t>
            </a:r>
            <a:r>
              <a:rPr lang="en-US" altLang="zh-CN" sz="1600" kern="100" dirty="0">
                <a:solidFill>
                  <a:srgbClr val="00B050"/>
                </a:solidFill>
                <a:latin typeface="Times New Roman" panose="02020603050405020304" pitchFamily="18" charset="0"/>
                <a:cs typeface="Times New Roman" panose="02020603050405020304" pitchFamily="18" charset="0"/>
              </a:rPr>
              <a:t>S unbound</a:t>
            </a:r>
            <a:endParaRPr lang="zh-CN" altLang="zh-CN" sz="1600" kern="100" dirty="0">
              <a:solidFill>
                <a:srgbClr val="00B050"/>
              </a:solidFill>
              <a:latin typeface="Times New Roman" panose="02020603050405020304" pitchFamily="18" charset="0"/>
              <a:cs typeface="Times New Roman" panose="02020603050405020304" pitchFamily="18" charset="0"/>
            </a:endParaRPr>
          </a:p>
          <a:p>
            <a:pPr algn="just">
              <a:spcAft>
                <a:spcPts val="0"/>
              </a:spcAft>
            </a:pPr>
            <a:r>
              <a:rPr lang="en-US" altLang="zh-CN" sz="1600" kern="100" baseline="30000" dirty="0">
                <a:solidFill>
                  <a:srgbClr val="00B050"/>
                </a:solidFill>
                <a:latin typeface="Times New Roman" panose="02020603050405020304" pitchFamily="18" charset="0"/>
                <a:cs typeface="Times New Roman" panose="02020603050405020304" pitchFamily="18" charset="0"/>
              </a:rPr>
              <a:t>40</a:t>
            </a:r>
            <a:r>
              <a:rPr lang="en-US" altLang="zh-CN" sz="1600" kern="100" dirty="0">
                <a:solidFill>
                  <a:srgbClr val="00B050"/>
                </a:solidFill>
                <a:latin typeface="Times New Roman" panose="02020603050405020304" pitchFamily="18" charset="0"/>
                <a:cs typeface="Times New Roman" panose="02020603050405020304" pitchFamily="18" charset="0"/>
              </a:rPr>
              <a:t>Sc(</a:t>
            </a:r>
            <a:r>
              <a:rPr lang="en-US" altLang="zh-CN" sz="1600" i="1" kern="100" dirty="0" err="1">
                <a:solidFill>
                  <a:srgbClr val="00B050"/>
                </a:solidFill>
                <a:latin typeface="Times New Roman" panose="02020603050405020304" pitchFamily="18" charset="0"/>
                <a:cs typeface="Times New Roman" panose="02020603050405020304" pitchFamily="18" charset="0"/>
              </a:rPr>
              <a:t>p</a:t>
            </a:r>
            <a:r>
              <a:rPr lang="en-US" altLang="zh-CN" sz="1600" kern="100" dirty="0" err="1">
                <a:solidFill>
                  <a:srgbClr val="00B050"/>
                </a:solidFill>
                <a:latin typeface="Times New Roman" panose="02020603050405020304" pitchFamily="18" charset="0"/>
                <a:cs typeface="Times New Roman" panose="02020603050405020304" pitchFamily="18" charset="0"/>
              </a:rPr>
              <a:t>,</a:t>
            </a:r>
            <a:r>
              <a:rPr lang="en-US" altLang="zh-CN" sz="1600" i="1" kern="100" dirty="0" err="1">
                <a:solidFill>
                  <a:srgbClr val="00B050"/>
                </a:solidFill>
                <a:latin typeface="Times New Roman" panose="02020603050405020304" pitchFamily="18" charset="0"/>
                <a:cs typeface="Times New Roman" panose="02020603050405020304" pitchFamily="18" charset="0"/>
              </a:rPr>
              <a:t>γ</a:t>
            </a:r>
            <a:r>
              <a:rPr lang="en-US" altLang="zh-CN" sz="1600" kern="100" dirty="0">
                <a:solidFill>
                  <a:srgbClr val="00B050"/>
                </a:solidFill>
                <a:latin typeface="Times New Roman" panose="02020603050405020304" pitchFamily="18" charset="0"/>
                <a:cs typeface="Times New Roman" panose="02020603050405020304" pitchFamily="18" charset="0"/>
              </a:rPr>
              <a:t>)</a:t>
            </a:r>
            <a:r>
              <a:rPr lang="en-US" altLang="zh-CN" sz="1600" kern="100" baseline="30000" dirty="0">
                <a:solidFill>
                  <a:srgbClr val="00B050"/>
                </a:solidFill>
                <a:latin typeface="Times New Roman" panose="02020603050405020304" pitchFamily="18" charset="0"/>
                <a:cs typeface="Times New Roman" panose="02020603050405020304" pitchFamily="18" charset="0"/>
              </a:rPr>
              <a:t>41</a:t>
            </a:r>
            <a:r>
              <a:rPr lang="en-US" altLang="zh-CN" sz="1600" kern="100" dirty="0">
                <a:solidFill>
                  <a:srgbClr val="00B050"/>
                </a:solidFill>
                <a:latin typeface="Times New Roman" panose="02020603050405020304" pitchFamily="18" charset="0"/>
                <a:cs typeface="Times New Roman" panose="02020603050405020304" pitchFamily="18" charset="0"/>
              </a:rPr>
              <a:t>Ti unbound</a:t>
            </a:r>
            <a:endParaRPr lang="zh-CN" altLang="zh-CN" sz="1600" kern="100" dirty="0">
              <a:solidFill>
                <a:srgbClr val="00B050"/>
              </a:solidFill>
              <a:latin typeface="Times New Roman" panose="02020603050405020304" pitchFamily="18" charset="0"/>
              <a:cs typeface="Times New Roman" panose="02020603050405020304" pitchFamily="18" charset="0"/>
            </a:endParaRPr>
          </a:p>
          <a:p>
            <a:pPr algn="just">
              <a:spcAft>
                <a:spcPts val="0"/>
              </a:spcAft>
            </a:pPr>
            <a:r>
              <a:rPr lang="en-US" altLang="zh-CN" sz="1600" kern="100" baseline="30000" dirty="0">
                <a:solidFill>
                  <a:srgbClr val="00B050"/>
                </a:solidFill>
                <a:latin typeface="Times New Roman" panose="02020603050405020304" pitchFamily="18" charset="0"/>
                <a:cs typeface="Times New Roman" panose="02020603050405020304" pitchFamily="18" charset="0"/>
              </a:rPr>
              <a:t>47</a:t>
            </a:r>
            <a:r>
              <a:rPr lang="en-US" altLang="zh-CN" sz="1600" kern="100" dirty="0">
                <a:solidFill>
                  <a:srgbClr val="00B050"/>
                </a:solidFill>
                <a:latin typeface="Times New Roman" panose="02020603050405020304" pitchFamily="18" charset="0"/>
                <a:cs typeface="Times New Roman" panose="02020603050405020304" pitchFamily="18" charset="0"/>
              </a:rPr>
              <a:t>Cr(</a:t>
            </a:r>
            <a:r>
              <a:rPr lang="en-US" altLang="zh-CN" sz="1600" i="1" kern="100" dirty="0" err="1">
                <a:solidFill>
                  <a:srgbClr val="00B050"/>
                </a:solidFill>
                <a:latin typeface="Times New Roman" panose="02020603050405020304" pitchFamily="18" charset="0"/>
                <a:cs typeface="Times New Roman" panose="02020603050405020304" pitchFamily="18" charset="0"/>
              </a:rPr>
              <a:t>p</a:t>
            </a:r>
            <a:r>
              <a:rPr lang="en-US" altLang="zh-CN" sz="1600" kern="100" dirty="0" err="1">
                <a:solidFill>
                  <a:srgbClr val="00B050"/>
                </a:solidFill>
                <a:latin typeface="Times New Roman" panose="02020603050405020304" pitchFamily="18" charset="0"/>
                <a:cs typeface="Times New Roman" panose="02020603050405020304" pitchFamily="18" charset="0"/>
              </a:rPr>
              <a:t>,</a:t>
            </a:r>
            <a:r>
              <a:rPr lang="en-US" altLang="zh-CN" sz="1600" i="1" kern="100" dirty="0" err="1">
                <a:solidFill>
                  <a:srgbClr val="00B050"/>
                </a:solidFill>
                <a:latin typeface="Times New Roman" panose="02020603050405020304" pitchFamily="18" charset="0"/>
                <a:cs typeface="Times New Roman" panose="02020603050405020304" pitchFamily="18" charset="0"/>
              </a:rPr>
              <a:t>γ</a:t>
            </a:r>
            <a:r>
              <a:rPr lang="en-US" altLang="zh-CN" sz="1600" kern="100" dirty="0">
                <a:solidFill>
                  <a:srgbClr val="00B050"/>
                </a:solidFill>
                <a:latin typeface="Times New Roman" panose="02020603050405020304" pitchFamily="18" charset="0"/>
                <a:cs typeface="Times New Roman" panose="02020603050405020304" pitchFamily="18" charset="0"/>
              </a:rPr>
              <a:t>)</a:t>
            </a:r>
            <a:r>
              <a:rPr lang="en-US" altLang="zh-CN" sz="1600" kern="100" baseline="30000" dirty="0">
                <a:solidFill>
                  <a:srgbClr val="00B050"/>
                </a:solidFill>
                <a:latin typeface="Times New Roman" panose="02020603050405020304" pitchFamily="18" charset="0"/>
                <a:cs typeface="Times New Roman" panose="02020603050405020304" pitchFamily="18" charset="0"/>
              </a:rPr>
              <a:t>48</a:t>
            </a:r>
            <a:r>
              <a:rPr lang="en-US" altLang="zh-CN" sz="1600" kern="100" dirty="0">
                <a:solidFill>
                  <a:srgbClr val="00B050"/>
                </a:solidFill>
                <a:latin typeface="Times New Roman" panose="02020603050405020304" pitchFamily="18" charset="0"/>
                <a:cs typeface="Times New Roman" panose="02020603050405020304" pitchFamily="18" charset="0"/>
              </a:rPr>
              <a:t>Mn</a:t>
            </a:r>
            <a:endParaRPr lang="zh-CN" altLang="zh-CN" sz="1600" kern="100" dirty="0">
              <a:solidFill>
                <a:srgbClr val="00B050"/>
              </a:solidFill>
              <a:latin typeface="Times New Roman" panose="02020603050405020304" pitchFamily="18" charset="0"/>
              <a:cs typeface="Times New Roman" panose="02020603050405020304" pitchFamily="18" charset="0"/>
            </a:endParaRPr>
          </a:p>
          <a:p>
            <a:pPr algn="just">
              <a:spcAft>
                <a:spcPts val="0"/>
              </a:spcAft>
            </a:pPr>
            <a:r>
              <a:rPr lang="en-US" altLang="zh-CN" sz="1600" kern="100" baseline="30000" dirty="0">
                <a:solidFill>
                  <a:srgbClr val="00B050"/>
                </a:solidFill>
                <a:latin typeface="Times New Roman" panose="02020603050405020304" pitchFamily="18" charset="0"/>
                <a:cs typeface="Times New Roman" panose="02020603050405020304" pitchFamily="18" charset="0"/>
              </a:rPr>
              <a:t>49</a:t>
            </a:r>
            <a:r>
              <a:rPr lang="en-US" altLang="zh-CN" sz="1600" kern="100" dirty="0">
                <a:solidFill>
                  <a:srgbClr val="00B050"/>
                </a:solidFill>
                <a:latin typeface="Times New Roman" panose="02020603050405020304" pitchFamily="18" charset="0"/>
                <a:cs typeface="Times New Roman" panose="02020603050405020304" pitchFamily="18" charset="0"/>
              </a:rPr>
              <a:t>Cr(</a:t>
            </a:r>
            <a:r>
              <a:rPr lang="en-US" altLang="zh-CN" sz="1600" i="1" kern="100" dirty="0" err="1">
                <a:solidFill>
                  <a:srgbClr val="00B050"/>
                </a:solidFill>
                <a:latin typeface="Times New Roman" panose="02020603050405020304" pitchFamily="18" charset="0"/>
                <a:cs typeface="Times New Roman" panose="02020603050405020304" pitchFamily="18" charset="0"/>
              </a:rPr>
              <a:t>p</a:t>
            </a:r>
            <a:r>
              <a:rPr lang="en-US" altLang="zh-CN" sz="1600" kern="100" dirty="0" err="1">
                <a:solidFill>
                  <a:srgbClr val="00B050"/>
                </a:solidFill>
                <a:latin typeface="Times New Roman" panose="02020603050405020304" pitchFamily="18" charset="0"/>
                <a:cs typeface="Times New Roman" panose="02020603050405020304" pitchFamily="18" charset="0"/>
              </a:rPr>
              <a:t>,</a:t>
            </a:r>
            <a:r>
              <a:rPr lang="en-US" altLang="zh-CN" sz="1600" i="1" kern="100" dirty="0" err="1">
                <a:solidFill>
                  <a:srgbClr val="00B050"/>
                </a:solidFill>
                <a:latin typeface="Times New Roman" panose="02020603050405020304" pitchFamily="18" charset="0"/>
                <a:cs typeface="Times New Roman" panose="02020603050405020304" pitchFamily="18" charset="0"/>
              </a:rPr>
              <a:t>γ</a:t>
            </a:r>
            <a:r>
              <a:rPr lang="en-US" altLang="zh-CN" sz="1600" kern="100" dirty="0">
                <a:solidFill>
                  <a:srgbClr val="00B050"/>
                </a:solidFill>
                <a:latin typeface="Times New Roman" panose="02020603050405020304" pitchFamily="18" charset="0"/>
                <a:cs typeface="Times New Roman" panose="02020603050405020304" pitchFamily="18" charset="0"/>
              </a:rPr>
              <a:t>)</a:t>
            </a:r>
            <a:r>
              <a:rPr lang="en-US" altLang="zh-CN" sz="1600" kern="100" baseline="30000" dirty="0">
                <a:solidFill>
                  <a:srgbClr val="00B050"/>
                </a:solidFill>
                <a:latin typeface="Times New Roman" panose="02020603050405020304" pitchFamily="18" charset="0"/>
                <a:cs typeface="Times New Roman" panose="02020603050405020304" pitchFamily="18" charset="0"/>
              </a:rPr>
              <a:t>50</a:t>
            </a:r>
            <a:r>
              <a:rPr lang="en-US" altLang="zh-CN" sz="1600" kern="100" dirty="0">
                <a:solidFill>
                  <a:srgbClr val="00B050"/>
                </a:solidFill>
                <a:latin typeface="Times New Roman" panose="02020603050405020304" pitchFamily="18" charset="0"/>
                <a:cs typeface="Times New Roman" panose="02020603050405020304" pitchFamily="18" charset="0"/>
              </a:rPr>
              <a:t>Mn</a:t>
            </a:r>
            <a:endParaRPr lang="zh-CN" altLang="zh-CN" sz="1600" kern="100" dirty="0">
              <a:solidFill>
                <a:srgbClr val="00B050"/>
              </a:solidFill>
              <a:latin typeface="Times New Roman" panose="02020603050405020304" pitchFamily="18" charset="0"/>
              <a:cs typeface="Times New Roman" panose="02020603050405020304" pitchFamily="18" charset="0"/>
            </a:endParaRPr>
          </a:p>
          <a:p>
            <a:pPr algn="just">
              <a:spcAft>
                <a:spcPts val="0"/>
              </a:spcAft>
            </a:pPr>
            <a:r>
              <a:rPr lang="en-US" altLang="zh-CN" sz="1600" kern="100" baseline="30000" dirty="0">
                <a:solidFill>
                  <a:srgbClr val="00B050"/>
                </a:solidFill>
                <a:latin typeface="Times New Roman" panose="02020603050405020304" pitchFamily="18" charset="0"/>
                <a:cs typeface="Times New Roman" panose="02020603050405020304" pitchFamily="18" charset="0"/>
              </a:rPr>
              <a:t>47</a:t>
            </a:r>
            <a:r>
              <a:rPr lang="en-US" altLang="zh-CN" sz="1600" kern="100" dirty="0">
                <a:solidFill>
                  <a:srgbClr val="00B050"/>
                </a:solidFill>
                <a:latin typeface="Times New Roman" panose="02020603050405020304" pitchFamily="18" charset="0"/>
                <a:cs typeface="Times New Roman" panose="02020603050405020304" pitchFamily="18" charset="0"/>
              </a:rPr>
              <a:t>Mn(</a:t>
            </a:r>
            <a:r>
              <a:rPr lang="en-US" altLang="zh-CN" sz="1600" i="1" kern="100" dirty="0" err="1">
                <a:solidFill>
                  <a:srgbClr val="00B050"/>
                </a:solidFill>
                <a:latin typeface="Times New Roman" panose="02020603050405020304" pitchFamily="18" charset="0"/>
                <a:cs typeface="Times New Roman" panose="02020603050405020304" pitchFamily="18" charset="0"/>
              </a:rPr>
              <a:t>p</a:t>
            </a:r>
            <a:r>
              <a:rPr lang="en-US" altLang="zh-CN" sz="1600" kern="100" dirty="0" err="1">
                <a:solidFill>
                  <a:srgbClr val="00B050"/>
                </a:solidFill>
                <a:latin typeface="Times New Roman" panose="02020603050405020304" pitchFamily="18" charset="0"/>
                <a:cs typeface="Times New Roman" panose="02020603050405020304" pitchFamily="18" charset="0"/>
              </a:rPr>
              <a:t>,</a:t>
            </a:r>
            <a:r>
              <a:rPr lang="en-US" altLang="zh-CN" sz="1600" i="1" kern="100" dirty="0" err="1">
                <a:solidFill>
                  <a:srgbClr val="00B050"/>
                </a:solidFill>
                <a:latin typeface="Times New Roman" panose="02020603050405020304" pitchFamily="18" charset="0"/>
                <a:cs typeface="Times New Roman" panose="02020603050405020304" pitchFamily="18" charset="0"/>
              </a:rPr>
              <a:t>γ</a:t>
            </a:r>
            <a:r>
              <a:rPr lang="en-US" altLang="zh-CN" sz="1600" kern="100" dirty="0">
                <a:solidFill>
                  <a:srgbClr val="00B050"/>
                </a:solidFill>
                <a:latin typeface="Times New Roman" panose="02020603050405020304" pitchFamily="18" charset="0"/>
                <a:cs typeface="Times New Roman" panose="02020603050405020304" pitchFamily="18" charset="0"/>
              </a:rPr>
              <a:t>)</a:t>
            </a:r>
            <a:r>
              <a:rPr lang="en-US" altLang="zh-CN" sz="1600" kern="100" baseline="30000" dirty="0">
                <a:solidFill>
                  <a:srgbClr val="00B050"/>
                </a:solidFill>
                <a:latin typeface="Times New Roman" panose="02020603050405020304" pitchFamily="18" charset="0"/>
                <a:cs typeface="Times New Roman" panose="02020603050405020304" pitchFamily="18" charset="0"/>
              </a:rPr>
              <a:t>48</a:t>
            </a:r>
            <a:r>
              <a:rPr lang="en-US" altLang="zh-CN" sz="1600" kern="100" dirty="0">
                <a:solidFill>
                  <a:srgbClr val="00B050"/>
                </a:solidFill>
                <a:latin typeface="Times New Roman" panose="02020603050405020304" pitchFamily="18" charset="0"/>
                <a:cs typeface="Times New Roman" panose="02020603050405020304" pitchFamily="18" charset="0"/>
              </a:rPr>
              <a:t>Fe unbound</a:t>
            </a:r>
            <a:endParaRPr lang="zh-CN" altLang="zh-CN" sz="1600" kern="100" dirty="0">
              <a:solidFill>
                <a:srgbClr val="00B050"/>
              </a:solidFill>
              <a:latin typeface="Times New Roman" panose="02020603050405020304" pitchFamily="18" charset="0"/>
              <a:cs typeface="Times New Roman" panose="02020603050405020304" pitchFamily="18" charset="0"/>
            </a:endParaRPr>
          </a:p>
          <a:p>
            <a:pPr algn="just">
              <a:spcAft>
                <a:spcPts val="0"/>
              </a:spcAft>
            </a:pPr>
            <a:r>
              <a:rPr lang="en-US" altLang="zh-CN" sz="1600" kern="100" baseline="30000" dirty="0">
                <a:solidFill>
                  <a:srgbClr val="00B050"/>
                </a:solidFill>
                <a:latin typeface="Times New Roman" panose="02020603050405020304" pitchFamily="18" charset="0"/>
                <a:cs typeface="Times New Roman" panose="02020603050405020304" pitchFamily="18" charset="0"/>
              </a:rPr>
              <a:t>60</a:t>
            </a:r>
            <a:r>
              <a:rPr lang="en-US" altLang="zh-CN" sz="1600" kern="100" dirty="0">
                <a:solidFill>
                  <a:srgbClr val="00B050"/>
                </a:solidFill>
                <a:latin typeface="Times New Roman" panose="02020603050405020304" pitchFamily="18" charset="0"/>
                <a:cs typeface="Times New Roman" panose="02020603050405020304" pitchFamily="18" charset="0"/>
              </a:rPr>
              <a:t>Cu(</a:t>
            </a:r>
            <a:r>
              <a:rPr lang="en-US" altLang="zh-CN" sz="1600" i="1" kern="100" dirty="0" err="1">
                <a:solidFill>
                  <a:srgbClr val="00B050"/>
                </a:solidFill>
                <a:latin typeface="Times New Roman" panose="02020603050405020304" pitchFamily="18" charset="0"/>
                <a:cs typeface="Times New Roman" panose="02020603050405020304" pitchFamily="18" charset="0"/>
              </a:rPr>
              <a:t>p</a:t>
            </a:r>
            <a:r>
              <a:rPr lang="en-US" altLang="zh-CN" sz="1600" kern="100" dirty="0" err="1">
                <a:solidFill>
                  <a:srgbClr val="00B050"/>
                </a:solidFill>
                <a:latin typeface="Times New Roman" panose="02020603050405020304" pitchFamily="18" charset="0"/>
                <a:cs typeface="Times New Roman" panose="02020603050405020304" pitchFamily="18" charset="0"/>
              </a:rPr>
              <a:t>,</a:t>
            </a:r>
            <a:r>
              <a:rPr lang="en-US" altLang="zh-CN" sz="1600" i="1" kern="100" dirty="0" err="1">
                <a:solidFill>
                  <a:srgbClr val="00B050"/>
                </a:solidFill>
                <a:latin typeface="Times New Roman" panose="02020603050405020304" pitchFamily="18" charset="0"/>
                <a:cs typeface="Times New Roman" panose="02020603050405020304" pitchFamily="18" charset="0"/>
              </a:rPr>
              <a:t>γ</a:t>
            </a:r>
            <a:r>
              <a:rPr lang="en-US" altLang="zh-CN" sz="1600" kern="100" dirty="0">
                <a:solidFill>
                  <a:srgbClr val="00B050"/>
                </a:solidFill>
                <a:latin typeface="Times New Roman" panose="02020603050405020304" pitchFamily="18" charset="0"/>
                <a:cs typeface="Times New Roman" panose="02020603050405020304" pitchFamily="18" charset="0"/>
              </a:rPr>
              <a:t>)</a:t>
            </a:r>
            <a:r>
              <a:rPr lang="en-US" altLang="zh-CN" sz="1600" kern="100" baseline="30000" dirty="0">
                <a:solidFill>
                  <a:srgbClr val="00B050"/>
                </a:solidFill>
                <a:latin typeface="Times New Roman" panose="02020603050405020304" pitchFamily="18" charset="0"/>
                <a:cs typeface="Times New Roman" panose="02020603050405020304" pitchFamily="18" charset="0"/>
              </a:rPr>
              <a:t>61</a:t>
            </a:r>
            <a:r>
              <a:rPr lang="en-US" altLang="zh-CN" sz="1600" kern="100" dirty="0">
                <a:solidFill>
                  <a:srgbClr val="00B050"/>
                </a:solidFill>
                <a:latin typeface="Times New Roman" panose="02020603050405020304" pitchFamily="18" charset="0"/>
                <a:cs typeface="Times New Roman" panose="02020603050405020304" pitchFamily="18" charset="0"/>
              </a:rPr>
              <a:t>Zn</a:t>
            </a:r>
            <a:endParaRPr lang="zh-CN" altLang="zh-CN" sz="1600" kern="100" dirty="0">
              <a:solidFill>
                <a:srgbClr val="00B050"/>
              </a:solidFill>
              <a:latin typeface="Times New Roman" panose="02020603050405020304" pitchFamily="18" charset="0"/>
              <a:cs typeface="Times New Roman" panose="02020603050405020304" pitchFamily="18" charset="0"/>
            </a:endParaRPr>
          </a:p>
          <a:p>
            <a:pPr algn="just">
              <a:spcAft>
                <a:spcPts val="0"/>
              </a:spcAft>
            </a:pPr>
            <a:r>
              <a:rPr lang="en-US" altLang="zh-CN" sz="1600" kern="100" baseline="30000" dirty="0">
                <a:solidFill>
                  <a:srgbClr val="00B050"/>
                </a:solidFill>
                <a:latin typeface="Times New Roman" panose="02020603050405020304" pitchFamily="18" charset="0"/>
                <a:cs typeface="Times New Roman" panose="02020603050405020304" pitchFamily="18" charset="0"/>
              </a:rPr>
              <a:t>61</a:t>
            </a:r>
            <a:r>
              <a:rPr lang="en-US" altLang="zh-CN" sz="1600" kern="100" dirty="0">
                <a:solidFill>
                  <a:srgbClr val="00B050"/>
                </a:solidFill>
                <a:latin typeface="Times New Roman" panose="02020603050405020304" pitchFamily="18" charset="0"/>
                <a:cs typeface="Times New Roman" panose="02020603050405020304" pitchFamily="18" charset="0"/>
              </a:rPr>
              <a:t>Zn(</a:t>
            </a:r>
            <a:r>
              <a:rPr lang="en-US" altLang="zh-CN" sz="1600" i="1" kern="100" dirty="0" err="1">
                <a:solidFill>
                  <a:srgbClr val="00B050"/>
                </a:solidFill>
                <a:latin typeface="Times New Roman" panose="02020603050405020304" pitchFamily="18" charset="0"/>
                <a:cs typeface="Times New Roman" panose="02020603050405020304" pitchFamily="18" charset="0"/>
              </a:rPr>
              <a:t>p</a:t>
            </a:r>
            <a:r>
              <a:rPr lang="en-US" altLang="zh-CN" sz="1600" kern="100" dirty="0" err="1">
                <a:solidFill>
                  <a:srgbClr val="00B050"/>
                </a:solidFill>
                <a:latin typeface="Times New Roman" panose="02020603050405020304" pitchFamily="18" charset="0"/>
                <a:cs typeface="Times New Roman" panose="02020603050405020304" pitchFamily="18" charset="0"/>
              </a:rPr>
              <a:t>,</a:t>
            </a:r>
            <a:r>
              <a:rPr lang="en-US" altLang="zh-CN" sz="1600" i="1" kern="100" dirty="0" err="1">
                <a:solidFill>
                  <a:srgbClr val="00B050"/>
                </a:solidFill>
                <a:latin typeface="Times New Roman" panose="02020603050405020304" pitchFamily="18" charset="0"/>
                <a:cs typeface="Times New Roman" panose="02020603050405020304" pitchFamily="18" charset="0"/>
              </a:rPr>
              <a:t>γ</a:t>
            </a:r>
            <a:r>
              <a:rPr lang="en-US" altLang="zh-CN" sz="1600" kern="100" dirty="0">
                <a:solidFill>
                  <a:srgbClr val="00B050"/>
                </a:solidFill>
                <a:latin typeface="Times New Roman" panose="02020603050405020304" pitchFamily="18" charset="0"/>
                <a:cs typeface="Times New Roman" panose="02020603050405020304" pitchFamily="18" charset="0"/>
              </a:rPr>
              <a:t>)</a:t>
            </a:r>
            <a:r>
              <a:rPr lang="en-US" altLang="zh-CN" sz="1600" kern="100" baseline="30000" dirty="0">
                <a:solidFill>
                  <a:srgbClr val="00B050"/>
                </a:solidFill>
                <a:latin typeface="Times New Roman" panose="02020603050405020304" pitchFamily="18" charset="0"/>
                <a:cs typeface="Times New Roman" panose="02020603050405020304" pitchFamily="18" charset="0"/>
              </a:rPr>
              <a:t>62</a:t>
            </a:r>
            <a:r>
              <a:rPr lang="en-US" altLang="zh-CN" sz="1600" kern="100" dirty="0">
                <a:solidFill>
                  <a:srgbClr val="00B050"/>
                </a:solidFill>
                <a:latin typeface="Times New Roman" panose="02020603050405020304" pitchFamily="18" charset="0"/>
                <a:cs typeface="Times New Roman" panose="02020603050405020304" pitchFamily="18" charset="0"/>
              </a:rPr>
              <a:t>Ga</a:t>
            </a:r>
            <a:endParaRPr lang="zh-CN" altLang="zh-CN" sz="1600" kern="100" dirty="0">
              <a:solidFill>
                <a:srgbClr val="00B050"/>
              </a:solidFill>
              <a:latin typeface="Times New Roman" panose="02020603050405020304" pitchFamily="18" charset="0"/>
              <a:cs typeface="Times New Roman" panose="02020603050405020304" pitchFamily="18" charset="0"/>
            </a:endParaRPr>
          </a:p>
          <a:p>
            <a:pPr algn="just">
              <a:spcAft>
                <a:spcPts val="0"/>
              </a:spcAft>
            </a:pPr>
            <a:r>
              <a:rPr lang="en-US" altLang="zh-CN" sz="1600" kern="100" baseline="30000" dirty="0">
                <a:solidFill>
                  <a:srgbClr val="00B050"/>
                </a:solidFill>
                <a:latin typeface="Times New Roman" panose="02020603050405020304" pitchFamily="18" charset="0"/>
                <a:cs typeface="Times New Roman" panose="02020603050405020304" pitchFamily="18" charset="0"/>
              </a:rPr>
              <a:t>62</a:t>
            </a:r>
            <a:r>
              <a:rPr lang="en-US" altLang="zh-CN" sz="1600" kern="100" dirty="0">
                <a:solidFill>
                  <a:srgbClr val="00B050"/>
                </a:solidFill>
                <a:latin typeface="Times New Roman" panose="02020603050405020304" pitchFamily="18" charset="0"/>
                <a:cs typeface="Times New Roman" panose="02020603050405020304" pitchFamily="18" charset="0"/>
              </a:rPr>
              <a:t>Zn(</a:t>
            </a:r>
            <a:r>
              <a:rPr lang="en-US" altLang="zh-CN" sz="1600" i="1" kern="100" dirty="0" err="1">
                <a:solidFill>
                  <a:srgbClr val="00B050"/>
                </a:solidFill>
                <a:latin typeface="Times New Roman" panose="02020603050405020304" pitchFamily="18" charset="0"/>
                <a:cs typeface="Times New Roman" panose="02020603050405020304" pitchFamily="18" charset="0"/>
              </a:rPr>
              <a:t>p</a:t>
            </a:r>
            <a:r>
              <a:rPr lang="en-US" altLang="zh-CN" sz="1600" kern="100" dirty="0" err="1">
                <a:solidFill>
                  <a:srgbClr val="00B050"/>
                </a:solidFill>
                <a:latin typeface="Times New Roman" panose="02020603050405020304" pitchFamily="18" charset="0"/>
                <a:cs typeface="Times New Roman" panose="02020603050405020304" pitchFamily="18" charset="0"/>
              </a:rPr>
              <a:t>,</a:t>
            </a:r>
            <a:r>
              <a:rPr lang="en-US" altLang="zh-CN" sz="1600" i="1" kern="100" dirty="0" err="1">
                <a:solidFill>
                  <a:srgbClr val="00B050"/>
                </a:solidFill>
                <a:latin typeface="Times New Roman" panose="02020603050405020304" pitchFamily="18" charset="0"/>
                <a:cs typeface="Times New Roman" panose="02020603050405020304" pitchFamily="18" charset="0"/>
              </a:rPr>
              <a:t>γ</a:t>
            </a:r>
            <a:r>
              <a:rPr lang="en-US" altLang="zh-CN" sz="1600" kern="100" dirty="0">
                <a:solidFill>
                  <a:srgbClr val="00B050"/>
                </a:solidFill>
                <a:latin typeface="Times New Roman" panose="02020603050405020304" pitchFamily="18" charset="0"/>
                <a:cs typeface="Times New Roman" panose="02020603050405020304" pitchFamily="18" charset="0"/>
              </a:rPr>
              <a:t>)</a:t>
            </a:r>
            <a:r>
              <a:rPr lang="en-US" altLang="zh-CN" sz="1600" kern="100" baseline="30000" dirty="0">
                <a:solidFill>
                  <a:srgbClr val="00B050"/>
                </a:solidFill>
                <a:latin typeface="Times New Roman" panose="02020603050405020304" pitchFamily="18" charset="0"/>
                <a:cs typeface="Times New Roman" panose="02020603050405020304" pitchFamily="18" charset="0"/>
              </a:rPr>
              <a:t>63</a:t>
            </a:r>
            <a:r>
              <a:rPr lang="en-US" altLang="zh-CN" sz="1600" kern="100" dirty="0">
                <a:solidFill>
                  <a:srgbClr val="00B050"/>
                </a:solidFill>
                <a:latin typeface="Times New Roman" panose="02020603050405020304" pitchFamily="18" charset="0"/>
                <a:cs typeface="Times New Roman" panose="02020603050405020304" pitchFamily="18" charset="0"/>
              </a:rPr>
              <a:t>Ga</a:t>
            </a:r>
            <a:endParaRPr lang="zh-CN" altLang="zh-CN" sz="1600" kern="100" dirty="0">
              <a:solidFill>
                <a:srgbClr val="00B050"/>
              </a:solidFill>
              <a:latin typeface="Times New Roman" panose="02020603050405020304" pitchFamily="18" charset="0"/>
              <a:cs typeface="Times New Roman" panose="02020603050405020304" pitchFamily="18" charset="0"/>
            </a:endParaRPr>
          </a:p>
          <a:p>
            <a:pPr algn="just">
              <a:spcAft>
                <a:spcPts val="0"/>
              </a:spcAft>
            </a:pPr>
            <a:r>
              <a:rPr lang="en-US" altLang="zh-CN" sz="1600" kern="100" baseline="30000" dirty="0">
                <a:solidFill>
                  <a:srgbClr val="00B050"/>
                </a:solidFill>
                <a:latin typeface="Times New Roman" panose="02020603050405020304" pitchFamily="18" charset="0"/>
                <a:cs typeface="Times New Roman" panose="02020603050405020304" pitchFamily="18" charset="0"/>
              </a:rPr>
              <a:t>63</a:t>
            </a:r>
            <a:r>
              <a:rPr lang="en-US" altLang="zh-CN" sz="1600" kern="100" dirty="0">
                <a:solidFill>
                  <a:srgbClr val="00B050"/>
                </a:solidFill>
                <a:latin typeface="Times New Roman" panose="02020603050405020304" pitchFamily="18" charset="0"/>
                <a:cs typeface="Times New Roman" panose="02020603050405020304" pitchFamily="18" charset="0"/>
              </a:rPr>
              <a:t>Ga(</a:t>
            </a:r>
            <a:r>
              <a:rPr lang="en-US" altLang="zh-CN" sz="1600" i="1" kern="100" dirty="0" err="1">
                <a:solidFill>
                  <a:srgbClr val="00B050"/>
                </a:solidFill>
                <a:latin typeface="Times New Roman" panose="02020603050405020304" pitchFamily="18" charset="0"/>
                <a:cs typeface="Times New Roman" panose="02020603050405020304" pitchFamily="18" charset="0"/>
              </a:rPr>
              <a:t>p</a:t>
            </a:r>
            <a:r>
              <a:rPr lang="en-US" altLang="zh-CN" sz="1600" kern="100" dirty="0" err="1">
                <a:solidFill>
                  <a:srgbClr val="00B050"/>
                </a:solidFill>
                <a:latin typeface="Times New Roman" panose="02020603050405020304" pitchFamily="18" charset="0"/>
                <a:cs typeface="Times New Roman" panose="02020603050405020304" pitchFamily="18" charset="0"/>
              </a:rPr>
              <a:t>,</a:t>
            </a:r>
            <a:r>
              <a:rPr lang="en-US" altLang="zh-CN" sz="1600" i="1" kern="100" dirty="0" err="1">
                <a:solidFill>
                  <a:srgbClr val="00B050"/>
                </a:solidFill>
                <a:latin typeface="Times New Roman" panose="02020603050405020304" pitchFamily="18" charset="0"/>
                <a:cs typeface="Times New Roman" panose="02020603050405020304" pitchFamily="18" charset="0"/>
              </a:rPr>
              <a:t>γ</a:t>
            </a:r>
            <a:r>
              <a:rPr lang="en-US" altLang="zh-CN" sz="1600" kern="100" dirty="0">
                <a:solidFill>
                  <a:srgbClr val="00B050"/>
                </a:solidFill>
                <a:latin typeface="Times New Roman" panose="02020603050405020304" pitchFamily="18" charset="0"/>
                <a:cs typeface="Times New Roman" panose="02020603050405020304" pitchFamily="18" charset="0"/>
              </a:rPr>
              <a:t>)</a:t>
            </a:r>
            <a:r>
              <a:rPr lang="en-US" altLang="zh-CN" sz="1600" kern="100" baseline="30000" dirty="0">
                <a:solidFill>
                  <a:srgbClr val="00B050"/>
                </a:solidFill>
                <a:latin typeface="Times New Roman" panose="02020603050405020304" pitchFamily="18" charset="0"/>
                <a:cs typeface="Times New Roman" panose="02020603050405020304" pitchFamily="18" charset="0"/>
              </a:rPr>
              <a:t>64</a:t>
            </a:r>
            <a:r>
              <a:rPr lang="en-US" altLang="zh-CN" sz="1600" kern="100" dirty="0">
                <a:solidFill>
                  <a:srgbClr val="00B050"/>
                </a:solidFill>
                <a:latin typeface="Times New Roman" panose="02020603050405020304" pitchFamily="18" charset="0"/>
                <a:cs typeface="Times New Roman" panose="02020603050405020304" pitchFamily="18" charset="0"/>
              </a:rPr>
              <a:t>Ge</a:t>
            </a:r>
            <a:endParaRPr lang="zh-CN" altLang="zh-CN" sz="1600" kern="100" dirty="0">
              <a:solidFill>
                <a:srgbClr val="00B050"/>
              </a:solidFill>
              <a:latin typeface="Times New Roman" panose="02020603050405020304" pitchFamily="18" charset="0"/>
              <a:cs typeface="Times New Roman" panose="02020603050405020304" pitchFamily="18" charset="0"/>
            </a:endParaRPr>
          </a:p>
          <a:p>
            <a:pPr algn="just">
              <a:spcAft>
                <a:spcPts val="0"/>
              </a:spcAft>
            </a:pPr>
            <a:r>
              <a:rPr lang="en-US" altLang="zh-CN" sz="1600" kern="100" baseline="30000" dirty="0">
                <a:solidFill>
                  <a:srgbClr val="00B050"/>
                </a:solidFill>
                <a:latin typeface="Times New Roman" panose="02020603050405020304" pitchFamily="18" charset="0"/>
                <a:cs typeface="Times New Roman" panose="02020603050405020304" pitchFamily="18" charset="0"/>
              </a:rPr>
              <a:t>69</a:t>
            </a:r>
            <a:r>
              <a:rPr lang="en-US" altLang="zh-CN" sz="1600" kern="100" dirty="0">
                <a:solidFill>
                  <a:srgbClr val="00B050"/>
                </a:solidFill>
                <a:latin typeface="Times New Roman" panose="02020603050405020304" pitchFamily="18" charset="0"/>
                <a:cs typeface="Times New Roman" panose="02020603050405020304" pitchFamily="18" charset="0"/>
              </a:rPr>
              <a:t>Se(</a:t>
            </a:r>
            <a:r>
              <a:rPr lang="en-US" altLang="zh-CN" sz="1600" i="1" kern="100" dirty="0" err="1">
                <a:solidFill>
                  <a:srgbClr val="00B050"/>
                </a:solidFill>
                <a:latin typeface="Times New Roman" panose="02020603050405020304" pitchFamily="18" charset="0"/>
                <a:cs typeface="Times New Roman" panose="02020603050405020304" pitchFamily="18" charset="0"/>
              </a:rPr>
              <a:t>p</a:t>
            </a:r>
            <a:r>
              <a:rPr lang="en-US" altLang="zh-CN" sz="1600" kern="100" dirty="0" err="1">
                <a:solidFill>
                  <a:srgbClr val="00B050"/>
                </a:solidFill>
                <a:latin typeface="Times New Roman" panose="02020603050405020304" pitchFamily="18" charset="0"/>
                <a:cs typeface="Times New Roman" panose="02020603050405020304" pitchFamily="18" charset="0"/>
              </a:rPr>
              <a:t>,</a:t>
            </a:r>
            <a:r>
              <a:rPr lang="en-US" altLang="zh-CN" sz="1600" i="1" kern="100" dirty="0" err="1">
                <a:solidFill>
                  <a:srgbClr val="00B050"/>
                </a:solidFill>
                <a:latin typeface="Times New Roman" panose="02020603050405020304" pitchFamily="18" charset="0"/>
                <a:cs typeface="Times New Roman" panose="02020603050405020304" pitchFamily="18" charset="0"/>
              </a:rPr>
              <a:t>γ</a:t>
            </a:r>
            <a:r>
              <a:rPr lang="en-US" altLang="zh-CN" sz="1600" kern="100" dirty="0">
                <a:solidFill>
                  <a:srgbClr val="00B050"/>
                </a:solidFill>
                <a:latin typeface="Times New Roman" panose="02020603050405020304" pitchFamily="18" charset="0"/>
                <a:cs typeface="Times New Roman" panose="02020603050405020304" pitchFamily="18" charset="0"/>
              </a:rPr>
              <a:t>)</a:t>
            </a:r>
            <a:r>
              <a:rPr lang="en-US" altLang="zh-CN" sz="1600" kern="100" baseline="30000" dirty="0">
                <a:solidFill>
                  <a:srgbClr val="00B050"/>
                </a:solidFill>
                <a:latin typeface="Times New Roman" panose="02020603050405020304" pitchFamily="18" charset="0"/>
                <a:cs typeface="Times New Roman" panose="02020603050405020304" pitchFamily="18" charset="0"/>
              </a:rPr>
              <a:t>70</a:t>
            </a:r>
            <a:r>
              <a:rPr lang="en-US" altLang="zh-CN" sz="1600" kern="100" dirty="0">
                <a:solidFill>
                  <a:srgbClr val="00B050"/>
                </a:solidFill>
                <a:latin typeface="Times New Roman" panose="02020603050405020304" pitchFamily="18" charset="0"/>
                <a:cs typeface="Times New Roman" panose="02020603050405020304" pitchFamily="18" charset="0"/>
              </a:rPr>
              <a:t>Br</a:t>
            </a:r>
            <a:endParaRPr lang="zh-CN" altLang="zh-CN" sz="1600" kern="100" dirty="0">
              <a:solidFill>
                <a:srgbClr val="00B050"/>
              </a:solidFill>
              <a:latin typeface="Times New Roman" panose="02020603050405020304" pitchFamily="18" charset="0"/>
              <a:cs typeface="Times New Roman" panose="02020603050405020304" pitchFamily="18" charset="0"/>
            </a:endParaRPr>
          </a:p>
          <a:p>
            <a:pPr algn="just">
              <a:spcAft>
                <a:spcPts val="0"/>
              </a:spcAft>
            </a:pPr>
            <a:r>
              <a:rPr lang="en-US" altLang="zh-CN" sz="1600" kern="100" baseline="30000" dirty="0">
                <a:solidFill>
                  <a:srgbClr val="00B050"/>
                </a:solidFill>
                <a:latin typeface="Times New Roman" panose="02020603050405020304" pitchFamily="18" charset="0"/>
                <a:cs typeface="Times New Roman" panose="02020603050405020304" pitchFamily="18" charset="0"/>
              </a:rPr>
              <a:t>72</a:t>
            </a:r>
            <a:r>
              <a:rPr lang="en-US" altLang="zh-CN" sz="1600" kern="100" dirty="0">
                <a:solidFill>
                  <a:srgbClr val="00B050"/>
                </a:solidFill>
                <a:latin typeface="Times New Roman" panose="02020603050405020304" pitchFamily="18" charset="0"/>
                <a:cs typeface="Times New Roman" panose="02020603050405020304" pitchFamily="18" charset="0"/>
              </a:rPr>
              <a:t>Br(</a:t>
            </a:r>
            <a:r>
              <a:rPr lang="en-US" altLang="zh-CN" sz="1600" i="1" kern="100" dirty="0" err="1">
                <a:solidFill>
                  <a:srgbClr val="00B050"/>
                </a:solidFill>
                <a:latin typeface="Times New Roman" panose="02020603050405020304" pitchFamily="18" charset="0"/>
                <a:cs typeface="Times New Roman" panose="02020603050405020304" pitchFamily="18" charset="0"/>
              </a:rPr>
              <a:t>p</a:t>
            </a:r>
            <a:r>
              <a:rPr lang="en-US" altLang="zh-CN" sz="1600" kern="100" dirty="0" err="1">
                <a:solidFill>
                  <a:srgbClr val="00B050"/>
                </a:solidFill>
                <a:latin typeface="Times New Roman" panose="02020603050405020304" pitchFamily="18" charset="0"/>
                <a:cs typeface="Times New Roman" panose="02020603050405020304" pitchFamily="18" charset="0"/>
              </a:rPr>
              <a:t>,</a:t>
            </a:r>
            <a:r>
              <a:rPr lang="en-US" altLang="zh-CN" sz="1600" i="1" kern="100" dirty="0" err="1">
                <a:solidFill>
                  <a:srgbClr val="00B050"/>
                </a:solidFill>
                <a:latin typeface="Times New Roman" panose="02020603050405020304" pitchFamily="18" charset="0"/>
                <a:cs typeface="Times New Roman" panose="02020603050405020304" pitchFamily="18" charset="0"/>
              </a:rPr>
              <a:t>γ</a:t>
            </a:r>
            <a:r>
              <a:rPr lang="en-US" altLang="zh-CN" sz="1600" kern="100" dirty="0">
                <a:solidFill>
                  <a:srgbClr val="00B050"/>
                </a:solidFill>
                <a:latin typeface="Times New Roman" panose="02020603050405020304" pitchFamily="18" charset="0"/>
                <a:cs typeface="Times New Roman" panose="02020603050405020304" pitchFamily="18" charset="0"/>
              </a:rPr>
              <a:t>)</a:t>
            </a:r>
            <a:r>
              <a:rPr lang="en-US" altLang="zh-CN" sz="1600" kern="100" baseline="30000" dirty="0">
                <a:solidFill>
                  <a:srgbClr val="00B050"/>
                </a:solidFill>
                <a:latin typeface="Times New Roman" panose="02020603050405020304" pitchFamily="18" charset="0"/>
                <a:cs typeface="Times New Roman" panose="02020603050405020304" pitchFamily="18" charset="0"/>
              </a:rPr>
              <a:t>73</a:t>
            </a:r>
            <a:r>
              <a:rPr lang="en-US" altLang="zh-CN" sz="1600" kern="100" dirty="0">
                <a:solidFill>
                  <a:srgbClr val="00B050"/>
                </a:solidFill>
                <a:latin typeface="Times New Roman" panose="02020603050405020304" pitchFamily="18" charset="0"/>
                <a:cs typeface="Times New Roman" panose="02020603050405020304" pitchFamily="18" charset="0"/>
              </a:rPr>
              <a:t>Kr unbound</a:t>
            </a:r>
            <a:endParaRPr lang="zh-CN" altLang="zh-CN" sz="1600" kern="100" dirty="0">
              <a:solidFill>
                <a:srgbClr val="00B050"/>
              </a:solidFill>
              <a:latin typeface="Times New Roman" panose="02020603050405020304" pitchFamily="18" charset="0"/>
              <a:cs typeface="Times New Roman" panose="02020603050405020304" pitchFamily="18" charset="0"/>
            </a:endParaRPr>
          </a:p>
          <a:p>
            <a:pPr algn="just">
              <a:spcAft>
                <a:spcPts val="0"/>
              </a:spcAft>
            </a:pPr>
            <a:r>
              <a:rPr lang="en-US" altLang="zh-CN" sz="1600" kern="100" baseline="30000" dirty="0">
                <a:solidFill>
                  <a:srgbClr val="00B050"/>
                </a:solidFill>
                <a:latin typeface="Times New Roman" panose="02020603050405020304" pitchFamily="18" charset="0"/>
                <a:cs typeface="Times New Roman" panose="02020603050405020304" pitchFamily="18" charset="0"/>
              </a:rPr>
              <a:t>73</a:t>
            </a:r>
            <a:r>
              <a:rPr lang="en-US" altLang="zh-CN" sz="1600" kern="100" dirty="0">
                <a:solidFill>
                  <a:srgbClr val="00B050"/>
                </a:solidFill>
                <a:latin typeface="Times New Roman" panose="02020603050405020304" pitchFamily="18" charset="0"/>
                <a:cs typeface="Times New Roman" panose="02020603050405020304" pitchFamily="18" charset="0"/>
              </a:rPr>
              <a:t>Kr(</a:t>
            </a:r>
            <a:r>
              <a:rPr lang="en-US" altLang="zh-CN" sz="1600" i="1" kern="100" dirty="0" err="1">
                <a:solidFill>
                  <a:srgbClr val="00B050"/>
                </a:solidFill>
                <a:latin typeface="Times New Roman" panose="02020603050405020304" pitchFamily="18" charset="0"/>
                <a:cs typeface="Times New Roman" panose="02020603050405020304" pitchFamily="18" charset="0"/>
              </a:rPr>
              <a:t>p</a:t>
            </a:r>
            <a:r>
              <a:rPr lang="en-US" altLang="zh-CN" sz="1600" kern="100" dirty="0" err="1">
                <a:solidFill>
                  <a:srgbClr val="00B050"/>
                </a:solidFill>
                <a:latin typeface="Times New Roman" panose="02020603050405020304" pitchFamily="18" charset="0"/>
                <a:cs typeface="Times New Roman" panose="02020603050405020304" pitchFamily="18" charset="0"/>
              </a:rPr>
              <a:t>,</a:t>
            </a:r>
            <a:r>
              <a:rPr lang="en-US" altLang="zh-CN" sz="1600" i="1" kern="100" dirty="0" err="1">
                <a:solidFill>
                  <a:srgbClr val="00B050"/>
                </a:solidFill>
                <a:latin typeface="Times New Roman" panose="02020603050405020304" pitchFamily="18" charset="0"/>
                <a:cs typeface="Times New Roman" panose="02020603050405020304" pitchFamily="18" charset="0"/>
              </a:rPr>
              <a:t>γ</a:t>
            </a:r>
            <a:r>
              <a:rPr lang="en-US" altLang="zh-CN" sz="1600" kern="100" dirty="0">
                <a:solidFill>
                  <a:srgbClr val="00B050"/>
                </a:solidFill>
                <a:latin typeface="Times New Roman" panose="02020603050405020304" pitchFamily="18" charset="0"/>
                <a:cs typeface="Times New Roman" panose="02020603050405020304" pitchFamily="18" charset="0"/>
              </a:rPr>
              <a:t>)</a:t>
            </a:r>
            <a:r>
              <a:rPr lang="en-US" altLang="zh-CN" sz="1600" kern="100" baseline="30000" dirty="0">
                <a:solidFill>
                  <a:srgbClr val="00B050"/>
                </a:solidFill>
                <a:latin typeface="Times New Roman" panose="02020603050405020304" pitchFamily="18" charset="0"/>
                <a:cs typeface="Times New Roman" panose="02020603050405020304" pitchFamily="18" charset="0"/>
              </a:rPr>
              <a:t>74</a:t>
            </a:r>
            <a:r>
              <a:rPr lang="en-US" altLang="zh-CN" sz="1600" kern="100" dirty="0">
                <a:solidFill>
                  <a:srgbClr val="00B050"/>
                </a:solidFill>
                <a:latin typeface="Times New Roman" panose="02020603050405020304" pitchFamily="18" charset="0"/>
                <a:cs typeface="Times New Roman" panose="02020603050405020304" pitchFamily="18" charset="0"/>
              </a:rPr>
              <a:t>Rb</a:t>
            </a:r>
            <a:endParaRPr lang="zh-CN" altLang="zh-CN" sz="1600" kern="100" dirty="0">
              <a:solidFill>
                <a:srgbClr val="00B050"/>
              </a:solidFill>
              <a:latin typeface="Times New Roman" panose="02020603050405020304" pitchFamily="18" charset="0"/>
              <a:cs typeface="Times New Roman" panose="02020603050405020304" pitchFamily="18" charset="0"/>
            </a:endParaRPr>
          </a:p>
          <a:p>
            <a:pPr algn="just">
              <a:spcAft>
                <a:spcPts val="0"/>
              </a:spcAft>
            </a:pPr>
            <a:r>
              <a:rPr lang="en-US" altLang="zh-CN" sz="1600" kern="100" baseline="30000" dirty="0">
                <a:solidFill>
                  <a:srgbClr val="00B050"/>
                </a:solidFill>
                <a:latin typeface="Times New Roman" panose="02020603050405020304" pitchFamily="18" charset="0"/>
                <a:cs typeface="Times New Roman" panose="02020603050405020304" pitchFamily="18" charset="0"/>
              </a:rPr>
              <a:t>83</a:t>
            </a:r>
            <a:r>
              <a:rPr lang="en-US" altLang="zh-CN" sz="1600" kern="100" dirty="0">
                <a:solidFill>
                  <a:srgbClr val="00B050"/>
                </a:solidFill>
                <a:latin typeface="Times New Roman" panose="02020603050405020304" pitchFamily="18" charset="0"/>
                <a:cs typeface="Times New Roman" panose="02020603050405020304" pitchFamily="18" charset="0"/>
              </a:rPr>
              <a:t>Zr(</a:t>
            </a:r>
            <a:r>
              <a:rPr lang="en-US" altLang="zh-CN" sz="1600" i="1" kern="100" dirty="0" err="1">
                <a:solidFill>
                  <a:srgbClr val="00B050"/>
                </a:solidFill>
                <a:latin typeface="Times New Roman" panose="02020603050405020304" pitchFamily="18" charset="0"/>
                <a:cs typeface="Times New Roman" panose="02020603050405020304" pitchFamily="18" charset="0"/>
              </a:rPr>
              <a:t>p</a:t>
            </a:r>
            <a:r>
              <a:rPr lang="en-US" altLang="zh-CN" sz="1600" kern="100" dirty="0" err="1">
                <a:solidFill>
                  <a:srgbClr val="00B050"/>
                </a:solidFill>
                <a:latin typeface="Times New Roman" panose="02020603050405020304" pitchFamily="18" charset="0"/>
                <a:cs typeface="Times New Roman" panose="02020603050405020304" pitchFamily="18" charset="0"/>
              </a:rPr>
              <a:t>,</a:t>
            </a:r>
            <a:r>
              <a:rPr lang="en-US" altLang="zh-CN" sz="1600" i="1" kern="100" dirty="0" err="1">
                <a:solidFill>
                  <a:srgbClr val="00B050"/>
                </a:solidFill>
                <a:latin typeface="Times New Roman" panose="02020603050405020304" pitchFamily="18" charset="0"/>
                <a:cs typeface="Times New Roman" panose="02020603050405020304" pitchFamily="18" charset="0"/>
              </a:rPr>
              <a:t>γ</a:t>
            </a:r>
            <a:r>
              <a:rPr lang="en-US" altLang="zh-CN" sz="1600" kern="100" dirty="0">
                <a:solidFill>
                  <a:srgbClr val="00B050"/>
                </a:solidFill>
                <a:latin typeface="Times New Roman" panose="02020603050405020304" pitchFamily="18" charset="0"/>
                <a:cs typeface="Times New Roman" panose="02020603050405020304" pitchFamily="18" charset="0"/>
              </a:rPr>
              <a:t>)</a:t>
            </a:r>
            <a:r>
              <a:rPr lang="en-US" altLang="zh-CN" sz="1600" kern="100" baseline="30000" dirty="0">
                <a:solidFill>
                  <a:srgbClr val="00B050"/>
                </a:solidFill>
                <a:latin typeface="Times New Roman" panose="02020603050405020304" pitchFamily="18" charset="0"/>
                <a:cs typeface="Times New Roman" panose="02020603050405020304" pitchFamily="18" charset="0"/>
              </a:rPr>
              <a:t>84</a:t>
            </a:r>
            <a:r>
              <a:rPr lang="en-US" altLang="zh-CN" sz="1600" kern="100" dirty="0">
                <a:solidFill>
                  <a:srgbClr val="00B050"/>
                </a:solidFill>
                <a:latin typeface="Times New Roman" panose="02020603050405020304" pitchFamily="18" charset="0"/>
                <a:cs typeface="Times New Roman" panose="02020603050405020304" pitchFamily="18" charset="0"/>
              </a:rPr>
              <a:t>Nb</a:t>
            </a:r>
            <a:endParaRPr lang="zh-CN" altLang="zh-CN" sz="1600" kern="100" dirty="0">
              <a:solidFill>
                <a:srgbClr val="00B050"/>
              </a:solidFill>
              <a:latin typeface="Times New Roman" panose="02020603050405020304" pitchFamily="18" charset="0"/>
              <a:cs typeface="Times New Roman" panose="02020603050405020304" pitchFamily="18" charset="0"/>
            </a:endParaRPr>
          </a:p>
          <a:p>
            <a:pPr algn="just">
              <a:spcAft>
                <a:spcPts val="0"/>
              </a:spcAft>
            </a:pPr>
            <a:r>
              <a:rPr lang="en-US" altLang="zh-CN" sz="1600" kern="100" baseline="30000" dirty="0">
                <a:solidFill>
                  <a:srgbClr val="00B050"/>
                </a:solidFill>
                <a:latin typeface="Times New Roman" panose="02020603050405020304" pitchFamily="18" charset="0"/>
                <a:cs typeface="Times New Roman" panose="02020603050405020304" pitchFamily="18" charset="0"/>
              </a:rPr>
              <a:t>83</a:t>
            </a:r>
            <a:r>
              <a:rPr lang="en-US" altLang="zh-CN" sz="1600" kern="100" dirty="0">
                <a:solidFill>
                  <a:srgbClr val="00B050"/>
                </a:solidFill>
                <a:latin typeface="Times New Roman" panose="02020603050405020304" pitchFamily="18" charset="0"/>
                <a:cs typeface="Times New Roman" panose="02020603050405020304" pitchFamily="18" charset="0"/>
              </a:rPr>
              <a:t>Nb(</a:t>
            </a:r>
            <a:r>
              <a:rPr lang="en-US" altLang="zh-CN" sz="1600" i="1" kern="100" dirty="0" err="1">
                <a:solidFill>
                  <a:srgbClr val="00B050"/>
                </a:solidFill>
                <a:latin typeface="Times New Roman" panose="02020603050405020304" pitchFamily="18" charset="0"/>
                <a:cs typeface="Times New Roman" panose="02020603050405020304" pitchFamily="18" charset="0"/>
              </a:rPr>
              <a:t>p</a:t>
            </a:r>
            <a:r>
              <a:rPr lang="en-US" altLang="zh-CN" sz="1600" kern="100" dirty="0" err="1">
                <a:solidFill>
                  <a:srgbClr val="00B050"/>
                </a:solidFill>
                <a:latin typeface="Times New Roman" panose="02020603050405020304" pitchFamily="18" charset="0"/>
                <a:cs typeface="Times New Roman" panose="02020603050405020304" pitchFamily="18" charset="0"/>
              </a:rPr>
              <a:t>,</a:t>
            </a:r>
            <a:r>
              <a:rPr lang="en-US" altLang="zh-CN" sz="1600" i="1" kern="100" dirty="0" err="1">
                <a:solidFill>
                  <a:srgbClr val="00B050"/>
                </a:solidFill>
                <a:latin typeface="Times New Roman" panose="02020603050405020304" pitchFamily="18" charset="0"/>
                <a:cs typeface="Times New Roman" panose="02020603050405020304" pitchFamily="18" charset="0"/>
              </a:rPr>
              <a:t>γ</a:t>
            </a:r>
            <a:r>
              <a:rPr lang="en-US" altLang="zh-CN" sz="1600" kern="100" dirty="0">
                <a:solidFill>
                  <a:srgbClr val="00B050"/>
                </a:solidFill>
                <a:latin typeface="Times New Roman" panose="02020603050405020304" pitchFamily="18" charset="0"/>
                <a:cs typeface="Times New Roman" panose="02020603050405020304" pitchFamily="18" charset="0"/>
              </a:rPr>
              <a:t>)</a:t>
            </a:r>
            <a:r>
              <a:rPr lang="en-US" altLang="zh-CN" sz="1600" kern="100" baseline="30000" dirty="0">
                <a:solidFill>
                  <a:srgbClr val="00B050"/>
                </a:solidFill>
                <a:latin typeface="Times New Roman" panose="02020603050405020304" pitchFamily="18" charset="0"/>
                <a:cs typeface="Times New Roman" panose="02020603050405020304" pitchFamily="18" charset="0"/>
              </a:rPr>
              <a:t>84</a:t>
            </a:r>
            <a:r>
              <a:rPr lang="en-US" altLang="zh-CN" sz="1600" kern="100" dirty="0">
                <a:solidFill>
                  <a:srgbClr val="00B050"/>
                </a:solidFill>
                <a:latin typeface="Times New Roman" panose="02020603050405020304" pitchFamily="18" charset="0"/>
                <a:cs typeface="Times New Roman" panose="02020603050405020304" pitchFamily="18" charset="0"/>
              </a:rPr>
              <a:t>Mo</a:t>
            </a:r>
            <a:endParaRPr lang="zh-CN" altLang="zh-CN" sz="1600" kern="100" dirty="0">
              <a:solidFill>
                <a:srgbClr val="00B050"/>
              </a:solidFill>
              <a:latin typeface="Times New Roman" panose="02020603050405020304" pitchFamily="18" charset="0"/>
              <a:cs typeface="Times New Roman" panose="02020603050405020304" pitchFamily="18" charset="0"/>
            </a:endParaRPr>
          </a:p>
          <a:p>
            <a:pPr algn="just">
              <a:spcAft>
                <a:spcPts val="0"/>
              </a:spcAft>
            </a:pPr>
            <a:r>
              <a:rPr lang="en-US" altLang="zh-CN" sz="1600" kern="100" baseline="30000" dirty="0">
                <a:solidFill>
                  <a:srgbClr val="00B050"/>
                </a:solidFill>
                <a:latin typeface="Times New Roman" panose="02020603050405020304" pitchFamily="18" charset="0"/>
                <a:cs typeface="Times New Roman" panose="02020603050405020304" pitchFamily="18" charset="0"/>
              </a:rPr>
              <a:t>84</a:t>
            </a:r>
            <a:r>
              <a:rPr lang="en-US" altLang="zh-CN" sz="1600" kern="100" dirty="0">
                <a:solidFill>
                  <a:srgbClr val="00B050"/>
                </a:solidFill>
                <a:latin typeface="Times New Roman" panose="02020603050405020304" pitchFamily="18" charset="0"/>
                <a:cs typeface="Times New Roman" panose="02020603050405020304" pitchFamily="18" charset="0"/>
              </a:rPr>
              <a:t>Nb(</a:t>
            </a:r>
            <a:r>
              <a:rPr lang="en-US" altLang="zh-CN" sz="1600" i="1" kern="100" dirty="0" err="1">
                <a:solidFill>
                  <a:srgbClr val="00B050"/>
                </a:solidFill>
                <a:latin typeface="Times New Roman" panose="02020603050405020304" pitchFamily="18" charset="0"/>
                <a:cs typeface="Times New Roman" panose="02020603050405020304" pitchFamily="18" charset="0"/>
              </a:rPr>
              <a:t>p</a:t>
            </a:r>
            <a:r>
              <a:rPr lang="en-US" altLang="zh-CN" sz="1600" kern="100" dirty="0" err="1">
                <a:solidFill>
                  <a:srgbClr val="00B050"/>
                </a:solidFill>
                <a:latin typeface="Times New Roman" panose="02020603050405020304" pitchFamily="18" charset="0"/>
                <a:cs typeface="Times New Roman" panose="02020603050405020304" pitchFamily="18" charset="0"/>
              </a:rPr>
              <a:t>,</a:t>
            </a:r>
            <a:r>
              <a:rPr lang="en-US" altLang="zh-CN" sz="1600" i="1" kern="100" dirty="0" err="1">
                <a:solidFill>
                  <a:srgbClr val="00B050"/>
                </a:solidFill>
                <a:latin typeface="Times New Roman" panose="02020603050405020304" pitchFamily="18" charset="0"/>
                <a:cs typeface="Times New Roman" panose="02020603050405020304" pitchFamily="18" charset="0"/>
              </a:rPr>
              <a:t>γ</a:t>
            </a:r>
            <a:r>
              <a:rPr lang="en-US" altLang="zh-CN" sz="1600" kern="100" dirty="0">
                <a:solidFill>
                  <a:srgbClr val="00B050"/>
                </a:solidFill>
                <a:latin typeface="Times New Roman" panose="02020603050405020304" pitchFamily="18" charset="0"/>
                <a:cs typeface="Times New Roman" panose="02020603050405020304" pitchFamily="18" charset="0"/>
              </a:rPr>
              <a:t>)</a:t>
            </a:r>
            <a:r>
              <a:rPr lang="en-US" altLang="zh-CN" sz="1600" kern="100" baseline="30000" dirty="0">
                <a:solidFill>
                  <a:srgbClr val="00B050"/>
                </a:solidFill>
                <a:latin typeface="Times New Roman" panose="02020603050405020304" pitchFamily="18" charset="0"/>
                <a:cs typeface="Times New Roman" panose="02020603050405020304" pitchFamily="18" charset="0"/>
              </a:rPr>
              <a:t>85</a:t>
            </a:r>
            <a:r>
              <a:rPr lang="en-US" altLang="zh-CN" sz="1600" kern="100" dirty="0">
                <a:solidFill>
                  <a:srgbClr val="00B050"/>
                </a:solidFill>
                <a:latin typeface="Times New Roman" panose="02020603050405020304" pitchFamily="18" charset="0"/>
                <a:cs typeface="Times New Roman" panose="02020603050405020304" pitchFamily="18" charset="0"/>
              </a:rPr>
              <a:t>Mo</a:t>
            </a:r>
            <a:endParaRPr lang="zh-CN" altLang="zh-CN" sz="1600" kern="100" dirty="0">
              <a:solidFill>
                <a:srgbClr val="00B050"/>
              </a:solidFill>
              <a:latin typeface="Times New Roman" panose="02020603050405020304" pitchFamily="18" charset="0"/>
              <a:cs typeface="Times New Roman" panose="02020603050405020304" pitchFamily="18" charset="0"/>
            </a:endParaRPr>
          </a:p>
          <a:p>
            <a:pPr algn="just">
              <a:spcAft>
                <a:spcPts val="0"/>
              </a:spcAft>
            </a:pPr>
            <a:r>
              <a:rPr lang="en-US" altLang="zh-CN" sz="1600" kern="100" baseline="30000" dirty="0">
                <a:solidFill>
                  <a:srgbClr val="00B050"/>
                </a:solidFill>
                <a:latin typeface="Times New Roman" panose="02020603050405020304" pitchFamily="18" charset="0"/>
                <a:cs typeface="Times New Roman" panose="02020603050405020304" pitchFamily="18" charset="0"/>
              </a:rPr>
              <a:t>85</a:t>
            </a:r>
            <a:r>
              <a:rPr lang="en-US" altLang="zh-CN" sz="1600" kern="100" dirty="0">
                <a:solidFill>
                  <a:srgbClr val="00B050"/>
                </a:solidFill>
                <a:latin typeface="Times New Roman" panose="02020603050405020304" pitchFamily="18" charset="0"/>
                <a:cs typeface="Times New Roman" panose="02020603050405020304" pitchFamily="18" charset="0"/>
              </a:rPr>
              <a:t>Mo(</a:t>
            </a:r>
            <a:r>
              <a:rPr lang="en-US" altLang="zh-CN" sz="1600" i="1" kern="100" dirty="0" err="1">
                <a:solidFill>
                  <a:srgbClr val="00B050"/>
                </a:solidFill>
                <a:latin typeface="Times New Roman" panose="02020603050405020304" pitchFamily="18" charset="0"/>
                <a:cs typeface="Times New Roman" panose="02020603050405020304" pitchFamily="18" charset="0"/>
              </a:rPr>
              <a:t>p</a:t>
            </a:r>
            <a:r>
              <a:rPr lang="en-US" altLang="zh-CN" sz="1600" kern="100" dirty="0" err="1">
                <a:solidFill>
                  <a:srgbClr val="00B050"/>
                </a:solidFill>
                <a:latin typeface="Times New Roman" panose="02020603050405020304" pitchFamily="18" charset="0"/>
                <a:cs typeface="Times New Roman" panose="02020603050405020304" pitchFamily="18" charset="0"/>
              </a:rPr>
              <a:t>,</a:t>
            </a:r>
            <a:r>
              <a:rPr lang="en-US" altLang="zh-CN" sz="1600" i="1" kern="100" dirty="0" err="1">
                <a:solidFill>
                  <a:srgbClr val="00B050"/>
                </a:solidFill>
                <a:latin typeface="Times New Roman" panose="02020603050405020304" pitchFamily="18" charset="0"/>
                <a:cs typeface="Times New Roman" panose="02020603050405020304" pitchFamily="18" charset="0"/>
              </a:rPr>
              <a:t>γ</a:t>
            </a:r>
            <a:r>
              <a:rPr lang="en-US" altLang="zh-CN" sz="1600" kern="100" dirty="0">
                <a:solidFill>
                  <a:srgbClr val="00B050"/>
                </a:solidFill>
                <a:latin typeface="Times New Roman" panose="02020603050405020304" pitchFamily="18" charset="0"/>
                <a:cs typeface="Times New Roman" panose="02020603050405020304" pitchFamily="18" charset="0"/>
              </a:rPr>
              <a:t>)</a:t>
            </a:r>
            <a:r>
              <a:rPr lang="en-US" altLang="zh-CN" sz="1600" kern="100" baseline="30000" dirty="0">
                <a:solidFill>
                  <a:srgbClr val="00B050"/>
                </a:solidFill>
                <a:latin typeface="Times New Roman" panose="02020603050405020304" pitchFamily="18" charset="0"/>
                <a:cs typeface="Times New Roman" panose="02020603050405020304" pitchFamily="18" charset="0"/>
              </a:rPr>
              <a:t>86</a:t>
            </a:r>
            <a:r>
              <a:rPr lang="en-US" altLang="zh-CN" sz="1600" kern="100" dirty="0">
                <a:solidFill>
                  <a:srgbClr val="00B050"/>
                </a:solidFill>
                <a:latin typeface="Times New Roman" panose="02020603050405020304" pitchFamily="18" charset="0"/>
                <a:cs typeface="Times New Roman" panose="02020603050405020304" pitchFamily="18" charset="0"/>
              </a:rPr>
              <a:t>Tc</a:t>
            </a:r>
            <a:endParaRPr lang="zh-CN" altLang="zh-CN" sz="1600" kern="100" dirty="0">
              <a:solidFill>
                <a:srgbClr val="00B050"/>
              </a:solidFill>
              <a:latin typeface="Times New Roman" panose="02020603050405020304" pitchFamily="18" charset="0"/>
              <a:cs typeface="Times New Roman" panose="02020603050405020304" pitchFamily="18" charset="0"/>
            </a:endParaRPr>
          </a:p>
          <a:p>
            <a:pPr algn="just">
              <a:spcAft>
                <a:spcPts val="0"/>
              </a:spcAft>
            </a:pPr>
            <a:r>
              <a:rPr lang="en-US" altLang="zh-CN" sz="1600" kern="100" baseline="30000" dirty="0">
                <a:solidFill>
                  <a:srgbClr val="00B050"/>
                </a:solidFill>
                <a:latin typeface="Times New Roman" panose="02020603050405020304" pitchFamily="18" charset="0"/>
                <a:cs typeface="Times New Roman" panose="02020603050405020304" pitchFamily="18" charset="0"/>
              </a:rPr>
              <a:t>86</a:t>
            </a:r>
            <a:r>
              <a:rPr lang="en-US" altLang="zh-CN" sz="1600" kern="100" dirty="0">
                <a:solidFill>
                  <a:srgbClr val="00B050"/>
                </a:solidFill>
                <a:latin typeface="Times New Roman" panose="02020603050405020304" pitchFamily="18" charset="0"/>
                <a:cs typeface="Times New Roman" panose="02020603050405020304" pitchFamily="18" charset="0"/>
              </a:rPr>
              <a:t>Mo(</a:t>
            </a:r>
            <a:r>
              <a:rPr lang="en-US" altLang="zh-CN" sz="1600" i="1" kern="100" dirty="0" err="1">
                <a:solidFill>
                  <a:srgbClr val="00B050"/>
                </a:solidFill>
                <a:latin typeface="Times New Roman" panose="02020603050405020304" pitchFamily="18" charset="0"/>
                <a:cs typeface="Times New Roman" panose="02020603050405020304" pitchFamily="18" charset="0"/>
              </a:rPr>
              <a:t>p</a:t>
            </a:r>
            <a:r>
              <a:rPr lang="en-US" altLang="zh-CN" sz="1600" kern="100" dirty="0" err="1">
                <a:solidFill>
                  <a:srgbClr val="00B050"/>
                </a:solidFill>
                <a:latin typeface="Times New Roman" panose="02020603050405020304" pitchFamily="18" charset="0"/>
                <a:cs typeface="Times New Roman" panose="02020603050405020304" pitchFamily="18" charset="0"/>
              </a:rPr>
              <a:t>,</a:t>
            </a:r>
            <a:r>
              <a:rPr lang="en-US" altLang="zh-CN" sz="1600" i="1" kern="100" dirty="0" err="1">
                <a:solidFill>
                  <a:srgbClr val="00B050"/>
                </a:solidFill>
                <a:latin typeface="Times New Roman" panose="02020603050405020304" pitchFamily="18" charset="0"/>
                <a:cs typeface="Times New Roman" panose="02020603050405020304" pitchFamily="18" charset="0"/>
              </a:rPr>
              <a:t>γ</a:t>
            </a:r>
            <a:r>
              <a:rPr lang="en-US" altLang="zh-CN" sz="1600" kern="100" dirty="0">
                <a:solidFill>
                  <a:srgbClr val="00B050"/>
                </a:solidFill>
                <a:latin typeface="Times New Roman" panose="02020603050405020304" pitchFamily="18" charset="0"/>
                <a:cs typeface="Times New Roman" panose="02020603050405020304" pitchFamily="18" charset="0"/>
              </a:rPr>
              <a:t>)</a:t>
            </a:r>
            <a:r>
              <a:rPr lang="en-US" altLang="zh-CN" sz="1600" kern="100" baseline="30000" dirty="0">
                <a:solidFill>
                  <a:srgbClr val="00B050"/>
                </a:solidFill>
                <a:latin typeface="Times New Roman" panose="02020603050405020304" pitchFamily="18" charset="0"/>
                <a:cs typeface="Times New Roman" panose="02020603050405020304" pitchFamily="18" charset="0"/>
              </a:rPr>
              <a:t>87</a:t>
            </a:r>
            <a:r>
              <a:rPr lang="en-US" altLang="zh-CN" sz="1600" kern="100" dirty="0">
                <a:solidFill>
                  <a:srgbClr val="00B050"/>
                </a:solidFill>
                <a:latin typeface="Times New Roman" panose="02020603050405020304" pitchFamily="18" charset="0"/>
                <a:cs typeface="Times New Roman" panose="02020603050405020304" pitchFamily="18" charset="0"/>
              </a:rPr>
              <a:t>Tc</a:t>
            </a:r>
            <a:endParaRPr lang="zh-CN" altLang="zh-CN" sz="1600" kern="100" dirty="0">
              <a:solidFill>
                <a:srgbClr val="00B050"/>
              </a:solidFill>
              <a:latin typeface="Times New Roman" panose="02020603050405020304" pitchFamily="18" charset="0"/>
              <a:cs typeface="Times New Roman" panose="02020603050405020304" pitchFamily="18" charset="0"/>
            </a:endParaRPr>
          </a:p>
          <a:p>
            <a:pPr algn="just">
              <a:spcAft>
                <a:spcPts val="0"/>
              </a:spcAft>
            </a:pPr>
            <a:r>
              <a:rPr lang="en-US" altLang="zh-CN" sz="1600" kern="100" baseline="30000" dirty="0">
                <a:solidFill>
                  <a:srgbClr val="00B050"/>
                </a:solidFill>
                <a:latin typeface="Times New Roman" panose="02020603050405020304" pitchFamily="18" charset="0"/>
                <a:cs typeface="Times New Roman" panose="02020603050405020304" pitchFamily="18" charset="0"/>
              </a:rPr>
              <a:t>89</a:t>
            </a:r>
            <a:r>
              <a:rPr lang="en-US" altLang="zh-CN" sz="1600" kern="100" dirty="0">
                <a:solidFill>
                  <a:srgbClr val="00B050"/>
                </a:solidFill>
                <a:latin typeface="Times New Roman" panose="02020603050405020304" pitchFamily="18" charset="0"/>
                <a:cs typeface="Times New Roman" panose="02020603050405020304" pitchFamily="18" charset="0"/>
              </a:rPr>
              <a:t>Tc(</a:t>
            </a:r>
            <a:r>
              <a:rPr lang="en-US" altLang="zh-CN" sz="1600" i="1" kern="100" dirty="0" err="1">
                <a:solidFill>
                  <a:srgbClr val="00B050"/>
                </a:solidFill>
                <a:latin typeface="Times New Roman" panose="02020603050405020304" pitchFamily="18" charset="0"/>
                <a:cs typeface="Times New Roman" panose="02020603050405020304" pitchFamily="18" charset="0"/>
              </a:rPr>
              <a:t>p</a:t>
            </a:r>
            <a:r>
              <a:rPr lang="en-US" altLang="zh-CN" sz="1600" kern="100" dirty="0" err="1">
                <a:solidFill>
                  <a:srgbClr val="00B050"/>
                </a:solidFill>
                <a:latin typeface="Times New Roman" panose="02020603050405020304" pitchFamily="18" charset="0"/>
                <a:cs typeface="Times New Roman" panose="02020603050405020304" pitchFamily="18" charset="0"/>
              </a:rPr>
              <a:t>,</a:t>
            </a:r>
            <a:r>
              <a:rPr lang="en-US" altLang="zh-CN" sz="1600" i="1" kern="100" dirty="0" err="1">
                <a:solidFill>
                  <a:srgbClr val="00B050"/>
                </a:solidFill>
                <a:latin typeface="Times New Roman" panose="02020603050405020304" pitchFamily="18" charset="0"/>
                <a:cs typeface="Times New Roman" panose="02020603050405020304" pitchFamily="18" charset="0"/>
              </a:rPr>
              <a:t>γ</a:t>
            </a:r>
            <a:r>
              <a:rPr lang="en-US" altLang="zh-CN" sz="1600" kern="100" dirty="0">
                <a:solidFill>
                  <a:srgbClr val="00B050"/>
                </a:solidFill>
                <a:latin typeface="Times New Roman" panose="02020603050405020304" pitchFamily="18" charset="0"/>
                <a:cs typeface="Times New Roman" panose="02020603050405020304" pitchFamily="18" charset="0"/>
              </a:rPr>
              <a:t>)</a:t>
            </a:r>
            <a:r>
              <a:rPr lang="en-US" altLang="zh-CN" sz="1600" kern="100" baseline="30000" dirty="0">
                <a:solidFill>
                  <a:srgbClr val="00B050"/>
                </a:solidFill>
                <a:latin typeface="Times New Roman" panose="02020603050405020304" pitchFamily="18" charset="0"/>
                <a:cs typeface="Times New Roman" panose="02020603050405020304" pitchFamily="18" charset="0"/>
              </a:rPr>
              <a:t>90</a:t>
            </a:r>
            <a:r>
              <a:rPr lang="en-US" altLang="zh-CN" sz="1600" kern="100" dirty="0">
                <a:solidFill>
                  <a:srgbClr val="00B050"/>
                </a:solidFill>
                <a:latin typeface="Times New Roman" panose="02020603050405020304" pitchFamily="18" charset="0"/>
                <a:cs typeface="Times New Roman" panose="02020603050405020304" pitchFamily="18" charset="0"/>
              </a:rPr>
              <a:t>Ru</a:t>
            </a:r>
            <a:endParaRPr lang="zh-CN" altLang="zh-CN" sz="1600" kern="100" dirty="0">
              <a:solidFill>
                <a:srgbClr val="00B050"/>
              </a:solidFill>
              <a:latin typeface="Times New Roman" panose="02020603050405020304" pitchFamily="18" charset="0"/>
              <a:cs typeface="Times New Roman" panose="02020603050405020304" pitchFamily="18" charset="0"/>
            </a:endParaRPr>
          </a:p>
          <a:p>
            <a:pPr algn="just">
              <a:spcAft>
                <a:spcPts val="0"/>
              </a:spcAft>
            </a:pPr>
            <a:r>
              <a:rPr lang="en-US" altLang="zh-CN" sz="1600" kern="100" baseline="30000" dirty="0">
                <a:solidFill>
                  <a:srgbClr val="00B050"/>
                </a:solidFill>
                <a:latin typeface="Times New Roman" panose="02020603050405020304" pitchFamily="18" charset="0"/>
                <a:cs typeface="Times New Roman" panose="02020603050405020304" pitchFamily="18" charset="0"/>
              </a:rPr>
              <a:t>92</a:t>
            </a:r>
            <a:r>
              <a:rPr lang="en-US" altLang="zh-CN" sz="1600" kern="100" dirty="0">
                <a:solidFill>
                  <a:srgbClr val="00B050"/>
                </a:solidFill>
                <a:latin typeface="Times New Roman" panose="02020603050405020304" pitchFamily="18" charset="0"/>
                <a:cs typeface="Times New Roman" panose="02020603050405020304" pitchFamily="18" charset="0"/>
              </a:rPr>
              <a:t>Rh(</a:t>
            </a:r>
            <a:r>
              <a:rPr lang="en-US" altLang="zh-CN" sz="1600" i="1" kern="100" dirty="0" err="1">
                <a:solidFill>
                  <a:srgbClr val="00B050"/>
                </a:solidFill>
                <a:latin typeface="Times New Roman" panose="02020603050405020304" pitchFamily="18" charset="0"/>
                <a:cs typeface="Times New Roman" panose="02020603050405020304" pitchFamily="18" charset="0"/>
              </a:rPr>
              <a:t>p</a:t>
            </a:r>
            <a:r>
              <a:rPr lang="en-US" altLang="zh-CN" sz="1600" kern="100" dirty="0" err="1">
                <a:solidFill>
                  <a:srgbClr val="00B050"/>
                </a:solidFill>
                <a:latin typeface="Times New Roman" panose="02020603050405020304" pitchFamily="18" charset="0"/>
                <a:cs typeface="Times New Roman" panose="02020603050405020304" pitchFamily="18" charset="0"/>
              </a:rPr>
              <a:t>,</a:t>
            </a:r>
            <a:r>
              <a:rPr lang="en-US" altLang="zh-CN" sz="1600" i="1" kern="100" dirty="0" err="1">
                <a:solidFill>
                  <a:srgbClr val="00B050"/>
                </a:solidFill>
                <a:latin typeface="Times New Roman" panose="02020603050405020304" pitchFamily="18" charset="0"/>
                <a:cs typeface="Times New Roman" panose="02020603050405020304" pitchFamily="18" charset="0"/>
              </a:rPr>
              <a:t>γ</a:t>
            </a:r>
            <a:r>
              <a:rPr lang="en-US" altLang="zh-CN" sz="1600" kern="100" dirty="0">
                <a:solidFill>
                  <a:srgbClr val="00B050"/>
                </a:solidFill>
                <a:latin typeface="Times New Roman" panose="02020603050405020304" pitchFamily="18" charset="0"/>
                <a:cs typeface="Times New Roman" panose="02020603050405020304" pitchFamily="18" charset="0"/>
              </a:rPr>
              <a:t>)</a:t>
            </a:r>
            <a:r>
              <a:rPr lang="en-US" altLang="zh-CN" sz="1600" kern="100" baseline="30000" dirty="0">
                <a:solidFill>
                  <a:srgbClr val="00B050"/>
                </a:solidFill>
                <a:latin typeface="Times New Roman" panose="02020603050405020304" pitchFamily="18" charset="0"/>
                <a:cs typeface="Times New Roman" panose="02020603050405020304" pitchFamily="18" charset="0"/>
              </a:rPr>
              <a:t>93</a:t>
            </a:r>
            <a:r>
              <a:rPr lang="en-US" altLang="zh-CN" sz="1600" kern="100" dirty="0">
                <a:solidFill>
                  <a:srgbClr val="00B050"/>
                </a:solidFill>
                <a:latin typeface="Times New Roman" panose="02020603050405020304" pitchFamily="18" charset="0"/>
                <a:cs typeface="Times New Roman" panose="02020603050405020304" pitchFamily="18" charset="0"/>
              </a:rPr>
              <a:t>Pd</a:t>
            </a:r>
            <a:endParaRPr lang="zh-CN" altLang="zh-CN" sz="1600" kern="100" dirty="0">
              <a:solidFill>
                <a:srgbClr val="00B050"/>
              </a:solidFill>
              <a:latin typeface="Times New Roman" panose="02020603050405020304" pitchFamily="18" charset="0"/>
              <a:cs typeface="Times New Roman" panose="02020603050405020304" pitchFamily="18" charset="0"/>
            </a:endParaRPr>
          </a:p>
        </p:txBody>
      </p:sp>
      <p:sp>
        <p:nvSpPr>
          <p:cNvPr id="27" name="下箭头 26"/>
          <p:cNvSpPr/>
          <p:nvPr/>
        </p:nvSpPr>
        <p:spPr>
          <a:xfrm>
            <a:off x="4322885" y="4224904"/>
            <a:ext cx="216000" cy="360000"/>
          </a:xfrm>
          <a:prstGeom prst="downArrow">
            <a:avLst/>
          </a:prstGeom>
          <a:solidFill>
            <a:srgbClr val="FF0000">
              <a:alpha val="30196"/>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 name="下箭头 27"/>
          <p:cNvSpPr/>
          <p:nvPr/>
        </p:nvSpPr>
        <p:spPr>
          <a:xfrm rot="18900000">
            <a:off x="4140778" y="3882597"/>
            <a:ext cx="216000" cy="360000"/>
          </a:xfrm>
          <a:prstGeom prst="downArrow">
            <a:avLst/>
          </a:prstGeom>
          <a:solidFill>
            <a:srgbClr val="00FF00">
              <a:alpha val="30196"/>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92D050"/>
              </a:solidFill>
            </a:endParaRPr>
          </a:p>
        </p:txBody>
      </p:sp>
      <p:sp>
        <p:nvSpPr>
          <p:cNvPr id="29" name="矩形 28"/>
          <p:cNvSpPr/>
          <p:nvPr/>
        </p:nvSpPr>
        <p:spPr>
          <a:xfrm>
            <a:off x="3710665" y="202931"/>
            <a:ext cx="941283" cy="369332"/>
          </a:xfrm>
          <a:prstGeom prst="rect">
            <a:avLst/>
          </a:prstGeom>
        </p:spPr>
        <p:txBody>
          <a:bodyPr wrap="none">
            <a:spAutoFit/>
          </a:bodyPr>
          <a:lstStyle/>
          <a:p>
            <a:r>
              <a:rPr lang="en-US" altLang="zh-CN" dirty="0">
                <a:solidFill>
                  <a:srgbClr val="00B050"/>
                </a:solidFill>
                <a:latin typeface="Times New Roman" panose="02020603050405020304" pitchFamily="18" charset="0"/>
                <a:cs typeface="Times New Roman" panose="02020603050405020304" pitchFamily="18" charset="0"/>
              </a:rPr>
              <a:t>medium</a:t>
            </a:r>
            <a:endParaRPr lang="zh-CN" altLang="en-US" dirty="0"/>
          </a:p>
        </p:txBody>
      </p:sp>
      <p:sp>
        <p:nvSpPr>
          <p:cNvPr id="30" name="矩形 29"/>
          <p:cNvSpPr/>
          <p:nvPr/>
        </p:nvSpPr>
        <p:spPr>
          <a:xfrm>
            <a:off x="3601661" y="-24324"/>
            <a:ext cx="1159292" cy="369332"/>
          </a:xfrm>
          <a:prstGeom prst="rect">
            <a:avLst/>
          </a:prstGeom>
        </p:spPr>
        <p:txBody>
          <a:bodyPr wrap="none">
            <a:spAutoFit/>
          </a:bodyPr>
          <a:lstStyle/>
          <a:p>
            <a:r>
              <a:rPr lang="en-US" altLang="zh-CN" dirty="0">
                <a:solidFill>
                  <a:srgbClr val="0000FF"/>
                </a:solidFill>
                <a:latin typeface="Times New Roman" panose="02020603050405020304" pitchFamily="18" charset="0"/>
                <a:cs typeface="Times New Roman" panose="02020603050405020304" pitchFamily="18" charset="0"/>
              </a:rPr>
              <a:t>significant</a:t>
            </a:r>
            <a:endParaRPr lang="zh-CN" altLang="en-US" dirty="0"/>
          </a:p>
        </p:txBody>
      </p:sp>
      <p:sp>
        <p:nvSpPr>
          <p:cNvPr id="31" name="下箭头 30"/>
          <p:cNvSpPr/>
          <p:nvPr/>
        </p:nvSpPr>
        <p:spPr>
          <a:xfrm>
            <a:off x="4322885" y="3882597"/>
            <a:ext cx="216000" cy="360000"/>
          </a:xfrm>
          <a:prstGeom prst="downArrow">
            <a:avLst/>
          </a:prstGeom>
          <a:solidFill>
            <a:srgbClr val="FF0000">
              <a:alpha val="30196"/>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 name="下箭头 31"/>
          <p:cNvSpPr/>
          <p:nvPr/>
        </p:nvSpPr>
        <p:spPr>
          <a:xfrm rot="18900000">
            <a:off x="4140778" y="3540290"/>
            <a:ext cx="216000" cy="360000"/>
          </a:xfrm>
          <a:prstGeom prst="downArrow">
            <a:avLst/>
          </a:prstGeom>
          <a:solidFill>
            <a:srgbClr val="00FF00">
              <a:alpha val="30196"/>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92D050"/>
              </a:solidFill>
            </a:endParaRPr>
          </a:p>
        </p:txBody>
      </p:sp>
      <p:sp>
        <p:nvSpPr>
          <p:cNvPr id="33" name="下箭头 32"/>
          <p:cNvSpPr/>
          <p:nvPr/>
        </p:nvSpPr>
        <p:spPr>
          <a:xfrm>
            <a:off x="4633464" y="3882597"/>
            <a:ext cx="216000" cy="360000"/>
          </a:xfrm>
          <a:prstGeom prst="downArrow">
            <a:avLst/>
          </a:prstGeom>
          <a:solidFill>
            <a:srgbClr val="FF0000">
              <a:alpha val="30196"/>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4" name="下箭头 33"/>
          <p:cNvSpPr/>
          <p:nvPr/>
        </p:nvSpPr>
        <p:spPr>
          <a:xfrm rot="18900000">
            <a:off x="4451357" y="3540290"/>
            <a:ext cx="216000" cy="360000"/>
          </a:xfrm>
          <a:prstGeom prst="downArrow">
            <a:avLst/>
          </a:prstGeom>
          <a:solidFill>
            <a:srgbClr val="00FF00">
              <a:alpha val="30196"/>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92D050"/>
              </a:solidFill>
            </a:endParaRPr>
          </a:p>
        </p:txBody>
      </p:sp>
      <p:sp>
        <p:nvSpPr>
          <p:cNvPr id="35" name="下箭头 34"/>
          <p:cNvSpPr/>
          <p:nvPr/>
        </p:nvSpPr>
        <p:spPr>
          <a:xfrm>
            <a:off x="4633485" y="3580412"/>
            <a:ext cx="216000" cy="360000"/>
          </a:xfrm>
          <a:prstGeom prst="downArrow">
            <a:avLst/>
          </a:prstGeom>
          <a:solidFill>
            <a:srgbClr val="FF0000">
              <a:alpha val="30196"/>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6" name="下箭头 35"/>
          <p:cNvSpPr/>
          <p:nvPr/>
        </p:nvSpPr>
        <p:spPr>
          <a:xfrm rot="18900000">
            <a:off x="4451378" y="3238105"/>
            <a:ext cx="216000" cy="360000"/>
          </a:xfrm>
          <a:prstGeom prst="downArrow">
            <a:avLst/>
          </a:prstGeom>
          <a:solidFill>
            <a:srgbClr val="00FF00">
              <a:alpha val="30196"/>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92D050"/>
              </a:solidFill>
            </a:endParaRPr>
          </a:p>
        </p:txBody>
      </p:sp>
      <p:sp>
        <p:nvSpPr>
          <p:cNvPr id="37" name="下箭头 36"/>
          <p:cNvSpPr/>
          <p:nvPr/>
        </p:nvSpPr>
        <p:spPr>
          <a:xfrm>
            <a:off x="5538360" y="2666012"/>
            <a:ext cx="216000" cy="360000"/>
          </a:xfrm>
          <a:prstGeom prst="downArrow">
            <a:avLst/>
          </a:prstGeom>
          <a:solidFill>
            <a:srgbClr val="FF0000">
              <a:alpha val="30196"/>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8" name="下箭头 37"/>
          <p:cNvSpPr/>
          <p:nvPr/>
        </p:nvSpPr>
        <p:spPr>
          <a:xfrm rot="18900000">
            <a:off x="5356253" y="2323705"/>
            <a:ext cx="216000" cy="360000"/>
          </a:xfrm>
          <a:prstGeom prst="downArrow">
            <a:avLst/>
          </a:prstGeom>
          <a:solidFill>
            <a:srgbClr val="00FF00">
              <a:alpha val="30196"/>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92D050"/>
              </a:solidFill>
            </a:endParaRPr>
          </a:p>
        </p:txBody>
      </p:sp>
      <p:sp>
        <p:nvSpPr>
          <p:cNvPr id="39" name="下箭头 38"/>
          <p:cNvSpPr/>
          <p:nvPr/>
        </p:nvSpPr>
        <p:spPr>
          <a:xfrm>
            <a:off x="6157485" y="2091483"/>
            <a:ext cx="216000" cy="360000"/>
          </a:xfrm>
          <a:prstGeom prst="downArrow">
            <a:avLst/>
          </a:prstGeom>
          <a:solidFill>
            <a:srgbClr val="FF0000">
              <a:alpha val="30196"/>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0" name="下箭头 39"/>
          <p:cNvSpPr/>
          <p:nvPr/>
        </p:nvSpPr>
        <p:spPr>
          <a:xfrm rot="18900000">
            <a:off x="5975378" y="1749176"/>
            <a:ext cx="216000" cy="360000"/>
          </a:xfrm>
          <a:prstGeom prst="downArrow">
            <a:avLst/>
          </a:prstGeom>
          <a:solidFill>
            <a:srgbClr val="00FF00">
              <a:alpha val="30196"/>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92D050"/>
              </a:solidFill>
            </a:endParaRPr>
          </a:p>
        </p:txBody>
      </p:sp>
      <p:sp>
        <p:nvSpPr>
          <p:cNvPr id="23" name="下箭头 22"/>
          <p:cNvSpPr/>
          <p:nvPr/>
        </p:nvSpPr>
        <p:spPr>
          <a:xfrm>
            <a:off x="321017" y="5341133"/>
            <a:ext cx="216000" cy="360000"/>
          </a:xfrm>
          <a:prstGeom prst="downArrow">
            <a:avLst/>
          </a:prstGeom>
          <a:solidFill>
            <a:srgbClr val="FF0000">
              <a:alpha val="30196"/>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 name="下箭头 23"/>
          <p:cNvSpPr/>
          <p:nvPr/>
        </p:nvSpPr>
        <p:spPr>
          <a:xfrm rot="18900000">
            <a:off x="138910" y="4998826"/>
            <a:ext cx="216000" cy="360000"/>
          </a:xfrm>
          <a:prstGeom prst="downArrow">
            <a:avLst/>
          </a:prstGeom>
          <a:solidFill>
            <a:srgbClr val="00FF00">
              <a:alpha val="30196"/>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solidFill>
                <a:srgbClr val="92D050"/>
              </a:solidFill>
            </a:endParaRPr>
          </a:p>
        </p:txBody>
      </p:sp>
      <p:sp>
        <p:nvSpPr>
          <p:cNvPr id="25" name="文本框 24"/>
          <p:cNvSpPr txBox="1"/>
          <p:nvPr/>
        </p:nvSpPr>
        <p:spPr>
          <a:xfrm>
            <a:off x="-9155" y="4708860"/>
            <a:ext cx="835485" cy="369332"/>
          </a:xfrm>
          <a:prstGeom prst="rect">
            <a:avLst/>
          </a:prstGeom>
          <a:noFill/>
        </p:spPr>
        <p:txBody>
          <a:bodyPr wrap="none" rtlCol="0">
            <a:spAutoFit/>
          </a:bodyPr>
          <a:lstStyle/>
          <a:p>
            <a:r>
              <a:rPr lang="en-US" altLang="zh-CN" i="1" dirty="0">
                <a:solidFill>
                  <a:srgbClr val="00B050"/>
                </a:solidFill>
                <a:latin typeface="Times New Roman" panose="02020603050405020304" pitchFamily="18" charset="0"/>
                <a:cs typeface="Times New Roman" panose="02020603050405020304" pitchFamily="18" charset="0"/>
              </a:rPr>
              <a:t>β</a:t>
            </a:r>
            <a:r>
              <a:rPr lang="en-US" altLang="zh-CN" baseline="30000" dirty="0">
                <a:solidFill>
                  <a:srgbClr val="00B050"/>
                </a:solidFill>
                <a:latin typeface="Times New Roman" panose="02020603050405020304" pitchFamily="18" charset="0"/>
                <a:cs typeface="Times New Roman" panose="02020603050405020304" pitchFamily="18" charset="0"/>
              </a:rPr>
              <a:t>+</a:t>
            </a:r>
            <a:r>
              <a:rPr lang="en-US" altLang="zh-CN" dirty="0">
                <a:solidFill>
                  <a:srgbClr val="00B050"/>
                </a:solidFill>
                <a:latin typeface="Times New Roman" panose="02020603050405020304" pitchFamily="18" charset="0"/>
                <a:cs typeface="Times New Roman" panose="02020603050405020304" pitchFamily="18" charset="0"/>
              </a:rPr>
              <a:t>(EC)</a:t>
            </a:r>
            <a:endParaRPr lang="zh-CN" altLang="en-US" dirty="0">
              <a:solidFill>
                <a:srgbClr val="00B050"/>
              </a:solidFill>
              <a:latin typeface="Times New Roman" panose="02020603050405020304" pitchFamily="18" charset="0"/>
              <a:cs typeface="Times New Roman" panose="02020603050405020304" pitchFamily="18" charset="0"/>
            </a:endParaRPr>
          </a:p>
        </p:txBody>
      </p:sp>
      <p:sp>
        <p:nvSpPr>
          <p:cNvPr id="26" name="文本框 25"/>
          <p:cNvSpPr txBox="1"/>
          <p:nvPr/>
        </p:nvSpPr>
        <p:spPr>
          <a:xfrm>
            <a:off x="84516" y="5328899"/>
            <a:ext cx="300082" cy="369332"/>
          </a:xfrm>
          <a:prstGeom prst="rect">
            <a:avLst/>
          </a:prstGeom>
          <a:noFill/>
        </p:spPr>
        <p:txBody>
          <a:bodyPr wrap="none" rtlCol="0">
            <a:spAutoFit/>
          </a:bodyPr>
          <a:lstStyle/>
          <a:p>
            <a:r>
              <a:rPr lang="en-US" altLang="zh-CN" i="1" dirty="0">
                <a:solidFill>
                  <a:srgbClr val="C00000"/>
                </a:solidFill>
                <a:latin typeface="Times New Roman" panose="02020603050405020304" pitchFamily="18" charset="0"/>
                <a:cs typeface="Times New Roman" panose="02020603050405020304" pitchFamily="18" charset="0"/>
              </a:rPr>
              <a:t>p</a:t>
            </a:r>
            <a:endParaRPr lang="zh-CN" altLang="en-US" dirty="0">
              <a:solidFill>
                <a:srgbClr val="C00000"/>
              </a:solidFill>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698714968"/>
      </p:ext>
    </p:extLst>
  </p:cSld>
  <p:clrMapOvr>
    <a:masterClrMapping/>
  </p:clrMapOvr>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图片 1"/>
          <p:cNvPicPr>
            <a:picLocks noChangeAspect="1"/>
          </p:cNvPicPr>
          <p:nvPr/>
        </p:nvPicPr>
        <p:blipFill>
          <a:blip r:embed="rId2" cstate="print">
            <a:extLst>
              <a:ext uri="{28A0092B-C50C-407E-A947-70E740481C1C}">
                <a14:useLocalDpi xmlns:a14="http://schemas.microsoft.com/office/drawing/2010/main"/>
              </a:ext>
            </a:extLst>
          </a:blip>
          <a:stretch>
            <a:fillRect/>
          </a:stretch>
        </p:blipFill>
        <p:spPr>
          <a:xfrm>
            <a:off x="12852" y="1336348"/>
            <a:ext cx="9144000" cy="5489471"/>
          </a:xfrm>
          <a:prstGeom prst="rect">
            <a:avLst/>
          </a:prstGeom>
        </p:spPr>
      </p:pic>
      <p:sp>
        <p:nvSpPr>
          <p:cNvPr id="11" name="下箭头 10"/>
          <p:cNvSpPr/>
          <p:nvPr/>
        </p:nvSpPr>
        <p:spPr>
          <a:xfrm>
            <a:off x="4019478" y="4238650"/>
            <a:ext cx="216000" cy="360000"/>
          </a:xfrm>
          <a:prstGeom prst="downArrow">
            <a:avLst/>
          </a:prstGeom>
          <a:solidFill>
            <a:srgbClr val="FF0000">
              <a:alpha val="30196"/>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 name="下箭头 11"/>
          <p:cNvSpPr/>
          <p:nvPr/>
        </p:nvSpPr>
        <p:spPr>
          <a:xfrm rot="18900000">
            <a:off x="3837371" y="3896343"/>
            <a:ext cx="216000" cy="360000"/>
          </a:xfrm>
          <a:prstGeom prst="downArrow">
            <a:avLst/>
          </a:prstGeom>
          <a:solidFill>
            <a:srgbClr val="00FF00">
              <a:alpha val="30196"/>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92D050"/>
              </a:solidFill>
            </a:endParaRPr>
          </a:p>
        </p:txBody>
      </p:sp>
      <p:sp>
        <p:nvSpPr>
          <p:cNvPr id="14" name="矩形 13"/>
          <p:cNvSpPr/>
          <p:nvPr/>
        </p:nvSpPr>
        <p:spPr>
          <a:xfrm>
            <a:off x="12852" y="0"/>
            <a:ext cx="2241319" cy="646331"/>
          </a:xfrm>
          <a:prstGeom prst="rect">
            <a:avLst/>
          </a:prstGeom>
        </p:spPr>
        <p:txBody>
          <a:bodyPr wrap="none">
            <a:spAutoFit/>
          </a:bodyPr>
          <a:lstStyle/>
          <a:p>
            <a:r>
              <a:rPr lang="en-US" altLang="zh-CN" baseline="30000" dirty="0">
                <a:solidFill>
                  <a:srgbClr val="0000FF"/>
                </a:solidFill>
                <a:latin typeface="Times New Roman" panose="02020603050405020304" pitchFamily="18" charset="0"/>
                <a:cs typeface="Times New Roman" panose="02020603050405020304" pitchFamily="18" charset="0"/>
              </a:rPr>
              <a:t>59</a:t>
            </a:r>
            <a:r>
              <a:rPr lang="en-US" altLang="zh-CN" dirty="0">
                <a:solidFill>
                  <a:srgbClr val="0000FF"/>
                </a:solidFill>
                <a:latin typeface="Times New Roman" panose="02020603050405020304" pitchFamily="18" charset="0"/>
                <a:cs typeface="Times New Roman" panose="02020603050405020304" pitchFamily="18" charset="0"/>
              </a:rPr>
              <a:t>Cu(</a:t>
            </a:r>
            <a:r>
              <a:rPr lang="en-US" altLang="zh-CN" i="1" dirty="0" err="1">
                <a:solidFill>
                  <a:srgbClr val="0000FF"/>
                </a:solidFill>
                <a:latin typeface="Times New Roman" panose="02020603050405020304" pitchFamily="18" charset="0"/>
                <a:cs typeface="Times New Roman" panose="02020603050405020304" pitchFamily="18" charset="0"/>
              </a:rPr>
              <a:t>p</a:t>
            </a:r>
            <a:r>
              <a:rPr lang="en-US" altLang="zh-CN" dirty="0" err="1">
                <a:solidFill>
                  <a:srgbClr val="0000FF"/>
                </a:solidFill>
                <a:latin typeface="Times New Roman" panose="02020603050405020304" pitchFamily="18" charset="0"/>
                <a:cs typeface="Times New Roman" panose="02020603050405020304" pitchFamily="18" charset="0"/>
              </a:rPr>
              <a:t>,</a:t>
            </a:r>
            <a:r>
              <a:rPr lang="en-US" altLang="zh-CN" i="1" dirty="0" err="1">
                <a:solidFill>
                  <a:srgbClr val="0000FF"/>
                </a:solidFill>
                <a:latin typeface="Times New Roman" panose="02020603050405020304" pitchFamily="18" charset="0"/>
                <a:cs typeface="Times New Roman" panose="02020603050405020304" pitchFamily="18" charset="0"/>
              </a:rPr>
              <a:t>γ</a:t>
            </a:r>
            <a:r>
              <a:rPr lang="en-US" altLang="zh-CN" dirty="0">
                <a:solidFill>
                  <a:srgbClr val="0000FF"/>
                </a:solidFill>
                <a:latin typeface="Times New Roman" panose="02020603050405020304" pitchFamily="18" charset="0"/>
                <a:cs typeface="Times New Roman" panose="02020603050405020304" pitchFamily="18" charset="0"/>
              </a:rPr>
              <a:t>)</a:t>
            </a:r>
            <a:r>
              <a:rPr lang="en-US" altLang="zh-CN" baseline="30000" dirty="0">
                <a:solidFill>
                  <a:srgbClr val="0000FF"/>
                </a:solidFill>
                <a:latin typeface="Times New Roman" panose="02020603050405020304" pitchFamily="18" charset="0"/>
                <a:cs typeface="Times New Roman" panose="02020603050405020304" pitchFamily="18" charset="0"/>
              </a:rPr>
              <a:t>60</a:t>
            </a:r>
            <a:r>
              <a:rPr lang="en-US" altLang="zh-CN" dirty="0">
                <a:solidFill>
                  <a:srgbClr val="0000FF"/>
                </a:solidFill>
                <a:latin typeface="Times New Roman" panose="02020603050405020304" pitchFamily="18" charset="0"/>
                <a:cs typeface="Times New Roman" panose="02020603050405020304" pitchFamily="18" charset="0"/>
              </a:rPr>
              <a:t>Zn</a:t>
            </a:r>
            <a:endParaRPr lang="zh-CN" altLang="zh-CN" dirty="0">
              <a:solidFill>
                <a:srgbClr val="0000FF"/>
              </a:solidFill>
              <a:latin typeface="Times New Roman" panose="02020603050405020304" pitchFamily="18" charset="0"/>
              <a:cs typeface="Times New Roman" panose="02020603050405020304" pitchFamily="18" charset="0"/>
            </a:endParaRPr>
          </a:p>
          <a:p>
            <a:r>
              <a:rPr lang="en-US" altLang="zh-CN" baseline="30000" dirty="0">
                <a:solidFill>
                  <a:srgbClr val="0000FF"/>
                </a:solidFill>
                <a:latin typeface="Times New Roman" panose="02020603050405020304" pitchFamily="18" charset="0"/>
                <a:cs typeface="Times New Roman" panose="02020603050405020304" pitchFamily="18" charset="0"/>
              </a:rPr>
              <a:t>61</a:t>
            </a:r>
            <a:r>
              <a:rPr lang="en-US" altLang="zh-CN" dirty="0">
                <a:solidFill>
                  <a:srgbClr val="0000FF"/>
                </a:solidFill>
                <a:latin typeface="Times New Roman" panose="02020603050405020304" pitchFamily="18" charset="0"/>
                <a:cs typeface="Times New Roman" panose="02020603050405020304" pitchFamily="18" charset="0"/>
              </a:rPr>
              <a:t>Ga(</a:t>
            </a:r>
            <a:r>
              <a:rPr lang="en-US" altLang="zh-CN" i="1" dirty="0">
                <a:solidFill>
                  <a:srgbClr val="0000FF"/>
                </a:solidFill>
                <a:latin typeface="Times New Roman" panose="02020603050405020304" pitchFamily="18" charset="0"/>
                <a:cs typeface="Times New Roman" panose="02020603050405020304" pitchFamily="18" charset="0"/>
              </a:rPr>
              <a:t>p</a:t>
            </a:r>
            <a:r>
              <a:rPr lang="en-US" altLang="zh-CN" dirty="0">
                <a:solidFill>
                  <a:srgbClr val="0000FF"/>
                </a:solidFill>
                <a:latin typeface="Times New Roman" panose="02020603050405020304" pitchFamily="18" charset="0"/>
                <a:cs typeface="Times New Roman" panose="02020603050405020304" pitchFamily="18" charset="0"/>
              </a:rPr>
              <a:t>,</a:t>
            </a:r>
            <a:r>
              <a:rPr lang="en-US" altLang="zh-CN" i="1" dirty="0">
                <a:solidFill>
                  <a:srgbClr val="0000FF"/>
                </a:solidFill>
                <a:latin typeface="Times New Roman" panose="02020603050405020304" pitchFamily="18" charset="0"/>
                <a:cs typeface="Times New Roman" panose="02020603050405020304" pitchFamily="18" charset="0"/>
              </a:rPr>
              <a:t>γ</a:t>
            </a:r>
            <a:r>
              <a:rPr lang="en-US" altLang="zh-CN" dirty="0">
                <a:solidFill>
                  <a:srgbClr val="0000FF"/>
                </a:solidFill>
                <a:latin typeface="Times New Roman" panose="02020603050405020304" pitchFamily="18" charset="0"/>
                <a:cs typeface="Times New Roman" panose="02020603050405020304" pitchFamily="18" charset="0"/>
              </a:rPr>
              <a:t>)</a:t>
            </a:r>
            <a:r>
              <a:rPr lang="en-US" altLang="zh-CN" baseline="30000" dirty="0">
                <a:solidFill>
                  <a:srgbClr val="0000FF"/>
                </a:solidFill>
                <a:latin typeface="Times New Roman" panose="02020603050405020304" pitchFamily="18" charset="0"/>
                <a:cs typeface="Times New Roman" panose="02020603050405020304" pitchFamily="18" charset="0"/>
              </a:rPr>
              <a:t>62</a:t>
            </a:r>
            <a:r>
              <a:rPr lang="en-US" altLang="zh-CN" dirty="0">
                <a:solidFill>
                  <a:srgbClr val="0000FF"/>
                </a:solidFill>
                <a:latin typeface="Times New Roman" panose="02020603050405020304" pitchFamily="18" charset="0"/>
                <a:cs typeface="Times New Roman" panose="02020603050405020304" pitchFamily="18" charset="0"/>
              </a:rPr>
              <a:t>Ge</a:t>
            </a:r>
            <a:r>
              <a:rPr lang="en-US" altLang="zh-CN" sz="1400" dirty="0">
                <a:solidFill>
                  <a:srgbClr val="0000FF"/>
                </a:solidFill>
                <a:latin typeface="Times New Roman" panose="02020603050405020304" pitchFamily="18" charset="0"/>
                <a:cs typeface="Times New Roman" panose="02020603050405020304" pitchFamily="18" charset="0"/>
              </a:rPr>
              <a:t> </a:t>
            </a:r>
            <a:r>
              <a:rPr lang="en-US" altLang="zh-CN" sz="1400" dirty="0">
                <a:latin typeface="Times New Roman" panose="02020603050405020304" pitchFamily="18" charset="0"/>
                <a:cs typeface="Times New Roman" panose="02020603050405020304" pitchFamily="18" charset="0"/>
              </a:rPr>
              <a:t>(unbound)</a:t>
            </a:r>
            <a:endParaRPr lang="zh-CN" altLang="zh-CN" dirty="0">
              <a:solidFill>
                <a:srgbClr val="0000FF"/>
              </a:solidFill>
              <a:latin typeface="Times New Roman" panose="02020603050405020304" pitchFamily="18" charset="0"/>
              <a:cs typeface="Times New Roman" panose="02020603050405020304" pitchFamily="18" charset="0"/>
            </a:endParaRPr>
          </a:p>
        </p:txBody>
      </p:sp>
      <p:sp>
        <p:nvSpPr>
          <p:cNvPr id="21" name="Rectangle 3"/>
          <p:cNvSpPr>
            <a:spLocks noChangeArrowheads="1"/>
          </p:cNvSpPr>
          <p:nvPr/>
        </p:nvSpPr>
        <p:spPr bwMode="auto">
          <a:xfrm>
            <a:off x="5066956" y="5902489"/>
            <a:ext cx="4089896" cy="923330"/>
          </a:xfrm>
          <a:prstGeom prst="rect">
            <a:avLst/>
          </a:prstGeom>
          <a:gradFill rotWithShape="1">
            <a:gsLst>
              <a:gs pos="0">
                <a:srgbClr val="CCCCFF"/>
              </a:gs>
              <a:gs pos="50000">
                <a:srgbClr val="FFFFFF"/>
              </a:gs>
              <a:gs pos="100000">
                <a:srgbClr val="CCCCFF"/>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lgn="l" eaLnBrk="0" hangingPunct="0">
              <a:defRPr>
                <a:solidFill>
                  <a:schemeClr val="tx1"/>
                </a:solidFill>
                <a:latin typeface="Times New Roman" panose="02020603050405020304" pitchFamily="18" charset="0"/>
                <a:ea typeface="宋体" panose="02010600030101010101" pitchFamily="2" charset="-122"/>
              </a:defRPr>
            </a:lvl1pPr>
            <a:lvl2pPr marL="742950" indent="-285750" algn="l" eaLnBrk="0" hangingPunct="0">
              <a:defRPr>
                <a:solidFill>
                  <a:schemeClr val="tx1"/>
                </a:solidFill>
                <a:latin typeface="Times New Roman" panose="02020603050405020304" pitchFamily="18" charset="0"/>
                <a:ea typeface="宋体" panose="02010600030101010101" pitchFamily="2" charset="-122"/>
              </a:defRPr>
            </a:lvl2pPr>
            <a:lvl3pPr marL="1143000" indent="-228600" algn="l" eaLnBrk="0" hangingPunct="0">
              <a:defRPr>
                <a:solidFill>
                  <a:schemeClr val="tx1"/>
                </a:solidFill>
                <a:latin typeface="Times New Roman" panose="02020603050405020304" pitchFamily="18" charset="0"/>
                <a:ea typeface="宋体" panose="02010600030101010101" pitchFamily="2" charset="-122"/>
              </a:defRPr>
            </a:lvl3pPr>
            <a:lvl4pPr marL="1600200" indent="-228600" algn="l" eaLnBrk="0" hangingPunct="0">
              <a:defRPr>
                <a:solidFill>
                  <a:schemeClr val="tx1"/>
                </a:solidFill>
                <a:latin typeface="Times New Roman" panose="02020603050405020304" pitchFamily="18" charset="0"/>
                <a:ea typeface="宋体" panose="02010600030101010101" pitchFamily="2" charset="-122"/>
              </a:defRPr>
            </a:lvl4pPr>
            <a:lvl5pPr marL="2057400" indent="-228600" algn="l" eaLnBrk="0" hangingPunct="0">
              <a:defRPr>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Times New Roman" panose="02020603050405020304" pitchFamily="18" charset="0"/>
                <a:ea typeface="宋体" panose="02010600030101010101" pitchFamily="2" charset="-122"/>
              </a:defRPr>
            </a:lvl9pPr>
          </a:lstStyle>
          <a:p>
            <a:pPr algn="ctr"/>
            <a:r>
              <a:rPr lang="en-US" altLang="zh-CN" dirty="0">
                <a:cs typeface="Times New Roman" panose="02020603050405020304" pitchFamily="18" charset="0"/>
              </a:rPr>
              <a:t>Reactions that Impact both of the Burst Light Curve and Composition in the Multi-zone X-ray Burst Model</a:t>
            </a:r>
            <a:endParaRPr lang="zh-CN" altLang="en-US" dirty="0">
              <a:cs typeface="Times New Roman" panose="02020603050405020304" pitchFamily="18" charset="0"/>
            </a:endParaRPr>
          </a:p>
        </p:txBody>
      </p:sp>
      <p:sp>
        <p:nvSpPr>
          <p:cNvPr id="23" name="矩形 22"/>
          <p:cNvSpPr/>
          <p:nvPr/>
        </p:nvSpPr>
        <p:spPr>
          <a:xfrm>
            <a:off x="2190678" y="154295"/>
            <a:ext cx="1903085" cy="369332"/>
          </a:xfrm>
          <a:prstGeom prst="rect">
            <a:avLst/>
          </a:prstGeom>
        </p:spPr>
        <p:txBody>
          <a:bodyPr wrap="none">
            <a:spAutoFit/>
          </a:bodyPr>
          <a:lstStyle/>
          <a:p>
            <a:r>
              <a:rPr lang="en-US" altLang="zh-CN" dirty="0">
                <a:solidFill>
                  <a:srgbClr val="0000FF"/>
                </a:solidFill>
                <a:latin typeface="Times New Roman" panose="02020603050405020304" pitchFamily="18" charset="0"/>
                <a:cs typeface="Times New Roman" panose="02020603050405020304" pitchFamily="18" charset="0"/>
              </a:rPr>
              <a:t>Significant in both</a:t>
            </a:r>
            <a:endParaRPr lang="zh-CN" altLang="en-US" dirty="0"/>
          </a:p>
        </p:txBody>
      </p:sp>
      <p:sp>
        <p:nvSpPr>
          <p:cNvPr id="17" name="下箭头 16"/>
          <p:cNvSpPr/>
          <p:nvPr/>
        </p:nvSpPr>
        <p:spPr>
          <a:xfrm>
            <a:off x="4029417" y="3620036"/>
            <a:ext cx="216000" cy="360000"/>
          </a:xfrm>
          <a:prstGeom prst="downArrow">
            <a:avLst/>
          </a:prstGeom>
          <a:solidFill>
            <a:srgbClr val="FF0000">
              <a:alpha val="30196"/>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8" name="下箭头 17"/>
          <p:cNvSpPr/>
          <p:nvPr/>
        </p:nvSpPr>
        <p:spPr>
          <a:xfrm rot="18900000">
            <a:off x="3847310" y="3277729"/>
            <a:ext cx="216000" cy="360000"/>
          </a:xfrm>
          <a:prstGeom prst="downArrow">
            <a:avLst/>
          </a:prstGeom>
          <a:solidFill>
            <a:srgbClr val="00FF00">
              <a:alpha val="30196"/>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92D050"/>
              </a:solidFill>
            </a:endParaRPr>
          </a:p>
        </p:txBody>
      </p:sp>
      <p:sp>
        <p:nvSpPr>
          <p:cNvPr id="10" name="矩形 9"/>
          <p:cNvSpPr/>
          <p:nvPr/>
        </p:nvSpPr>
        <p:spPr>
          <a:xfrm>
            <a:off x="0" y="659424"/>
            <a:ext cx="7842211" cy="369332"/>
          </a:xfrm>
          <a:prstGeom prst="rect">
            <a:avLst/>
          </a:prstGeom>
          <a:noFill/>
        </p:spPr>
        <p:txBody>
          <a:bodyPr wrap="none">
            <a:spAutoFit/>
          </a:bodyPr>
          <a:lstStyle/>
          <a:p>
            <a:r>
              <a:rPr lang="en-US" altLang="zh-CN" kern="100" baseline="30000" dirty="0">
                <a:gradFill flip="none" rotWithShape="1">
                  <a:gsLst>
                    <a:gs pos="0">
                      <a:srgbClr val="0000FF"/>
                    </a:gs>
                    <a:gs pos="0">
                      <a:srgbClr val="0000FF"/>
                    </a:gs>
                    <a:gs pos="100000">
                      <a:srgbClr val="00FF00"/>
                    </a:gs>
                  </a:gsLst>
                  <a:lin ang="16200000" scaled="1"/>
                  <a:tileRect/>
                </a:gradFill>
                <a:latin typeface="Times New Roman" panose="02020603050405020304" pitchFamily="18" charset="0"/>
                <a:cs typeface="Times New Roman" panose="02020603050405020304" pitchFamily="18" charset="0"/>
              </a:rPr>
              <a:t>48</a:t>
            </a:r>
            <a:r>
              <a:rPr lang="en-US" altLang="zh-CN" kern="100" dirty="0">
                <a:gradFill flip="none" rotWithShape="1">
                  <a:gsLst>
                    <a:gs pos="0">
                      <a:srgbClr val="0000FF"/>
                    </a:gs>
                    <a:gs pos="0">
                      <a:srgbClr val="0000FF"/>
                    </a:gs>
                    <a:gs pos="100000">
                      <a:srgbClr val="00FF00"/>
                    </a:gs>
                  </a:gsLst>
                  <a:lin ang="16200000" scaled="1"/>
                  <a:tileRect/>
                </a:gradFill>
                <a:latin typeface="Times New Roman" panose="02020603050405020304" pitchFamily="18" charset="0"/>
                <a:cs typeface="Times New Roman" panose="02020603050405020304" pitchFamily="18" charset="0"/>
              </a:rPr>
              <a:t>Cr(</a:t>
            </a:r>
            <a:r>
              <a:rPr lang="en-US" altLang="zh-CN" i="1" kern="100" dirty="0" err="1">
                <a:gradFill flip="none" rotWithShape="1">
                  <a:gsLst>
                    <a:gs pos="0">
                      <a:srgbClr val="0000FF"/>
                    </a:gs>
                    <a:gs pos="0">
                      <a:srgbClr val="0000FF"/>
                    </a:gs>
                    <a:gs pos="100000">
                      <a:srgbClr val="00FF00"/>
                    </a:gs>
                  </a:gsLst>
                  <a:lin ang="16200000" scaled="1"/>
                  <a:tileRect/>
                </a:gradFill>
                <a:latin typeface="Times New Roman" panose="02020603050405020304" pitchFamily="18" charset="0"/>
                <a:cs typeface="Times New Roman" panose="02020603050405020304" pitchFamily="18" charset="0"/>
              </a:rPr>
              <a:t>p</a:t>
            </a:r>
            <a:r>
              <a:rPr lang="en-US" altLang="zh-CN" kern="100" dirty="0" err="1">
                <a:gradFill flip="none" rotWithShape="1">
                  <a:gsLst>
                    <a:gs pos="0">
                      <a:srgbClr val="0000FF"/>
                    </a:gs>
                    <a:gs pos="0">
                      <a:srgbClr val="0000FF"/>
                    </a:gs>
                    <a:gs pos="100000">
                      <a:srgbClr val="00FF00"/>
                    </a:gs>
                  </a:gsLst>
                  <a:lin ang="16200000" scaled="1"/>
                  <a:tileRect/>
                </a:gradFill>
                <a:latin typeface="Times New Roman" panose="02020603050405020304" pitchFamily="18" charset="0"/>
                <a:cs typeface="Times New Roman" panose="02020603050405020304" pitchFamily="18" charset="0"/>
              </a:rPr>
              <a:t>,</a:t>
            </a:r>
            <a:r>
              <a:rPr lang="en-US" altLang="zh-CN" i="1" kern="100" dirty="0" err="1">
                <a:gradFill flip="none" rotWithShape="1">
                  <a:gsLst>
                    <a:gs pos="0">
                      <a:srgbClr val="0000FF"/>
                    </a:gs>
                    <a:gs pos="0">
                      <a:srgbClr val="0000FF"/>
                    </a:gs>
                    <a:gs pos="100000">
                      <a:srgbClr val="00FF00"/>
                    </a:gs>
                  </a:gsLst>
                  <a:lin ang="16200000" scaled="1"/>
                  <a:tileRect/>
                </a:gradFill>
                <a:latin typeface="Times New Roman" panose="02020603050405020304" pitchFamily="18" charset="0"/>
                <a:cs typeface="Times New Roman" panose="02020603050405020304" pitchFamily="18" charset="0"/>
              </a:rPr>
              <a:t>γ</a:t>
            </a:r>
            <a:r>
              <a:rPr lang="en-US" altLang="zh-CN" kern="100" dirty="0">
                <a:gradFill flip="none" rotWithShape="1">
                  <a:gsLst>
                    <a:gs pos="0">
                      <a:srgbClr val="0000FF"/>
                    </a:gs>
                    <a:gs pos="0">
                      <a:srgbClr val="0000FF"/>
                    </a:gs>
                    <a:gs pos="100000">
                      <a:srgbClr val="00FF00"/>
                    </a:gs>
                  </a:gsLst>
                  <a:lin ang="16200000" scaled="1"/>
                  <a:tileRect/>
                </a:gradFill>
                <a:latin typeface="Times New Roman" panose="02020603050405020304" pitchFamily="18" charset="0"/>
                <a:cs typeface="Times New Roman" panose="02020603050405020304" pitchFamily="18" charset="0"/>
              </a:rPr>
              <a:t>)</a:t>
            </a:r>
            <a:r>
              <a:rPr lang="en-US" altLang="zh-CN" kern="100" baseline="30000" dirty="0">
                <a:gradFill flip="none" rotWithShape="1">
                  <a:gsLst>
                    <a:gs pos="0">
                      <a:srgbClr val="0000FF"/>
                    </a:gs>
                    <a:gs pos="0">
                      <a:srgbClr val="0000FF"/>
                    </a:gs>
                    <a:gs pos="100000">
                      <a:srgbClr val="00FF00"/>
                    </a:gs>
                  </a:gsLst>
                  <a:lin ang="16200000" scaled="1"/>
                  <a:tileRect/>
                </a:gradFill>
                <a:latin typeface="Times New Roman" panose="02020603050405020304" pitchFamily="18" charset="0"/>
                <a:cs typeface="Times New Roman" panose="02020603050405020304" pitchFamily="18" charset="0"/>
              </a:rPr>
              <a:t>49</a:t>
            </a:r>
            <a:r>
              <a:rPr lang="en-US" altLang="zh-CN" kern="100" dirty="0">
                <a:gradFill flip="none" rotWithShape="1">
                  <a:gsLst>
                    <a:gs pos="0">
                      <a:srgbClr val="0000FF"/>
                    </a:gs>
                    <a:gs pos="0">
                      <a:srgbClr val="0000FF"/>
                    </a:gs>
                    <a:gs pos="100000">
                      <a:srgbClr val="00FF00"/>
                    </a:gs>
                  </a:gsLst>
                  <a:lin ang="16200000" scaled="1"/>
                  <a:tileRect/>
                </a:gradFill>
                <a:latin typeface="Times New Roman" panose="02020603050405020304" pitchFamily="18" charset="0"/>
                <a:cs typeface="Times New Roman" panose="02020603050405020304" pitchFamily="18" charset="0"/>
              </a:rPr>
              <a:t>Mn</a:t>
            </a:r>
            <a:r>
              <a:rPr lang="en-US" altLang="zh-CN" dirty="0">
                <a:solidFill>
                  <a:srgbClr val="0000FF"/>
                </a:solidFill>
                <a:latin typeface="Times New Roman" panose="02020603050405020304" pitchFamily="18" charset="0"/>
                <a:cs typeface="Times New Roman" panose="02020603050405020304" pitchFamily="18" charset="0"/>
              </a:rPr>
              <a:t> </a:t>
            </a:r>
            <a:r>
              <a:rPr lang="en-US" altLang="zh-CN" dirty="0">
                <a:solidFill>
                  <a:srgbClr val="00B050"/>
                </a:solidFill>
                <a:latin typeface="Times New Roman" panose="02020603050405020304" pitchFamily="18" charset="0"/>
                <a:cs typeface="Times New Roman" panose="02020603050405020304" pitchFamily="18" charset="0"/>
              </a:rPr>
              <a:t>medium impact on light curve and </a:t>
            </a:r>
            <a:r>
              <a:rPr lang="en-US" altLang="zh-CN" dirty="0">
                <a:solidFill>
                  <a:srgbClr val="0000FF"/>
                </a:solidFill>
                <a:latin typeface="Times New Roman" panose="02020603050405020304" pitchFamily="18" charset="0"/>
                <a:cs typeface="Times New Roman" panose="02020603050405020304" pitchFamily="18" charset="0"/>
              </a:rPr>
              <a:t>significant impact on composition</a:t>
            </a:r>
            <a:endParaRPr lang="zh-CN" altLang="zh-CN" dirty="0">
              <a:solidFill>
                <a:srgbClr val="00B050"/>
              </a:solidFill>
              <a:latin typeface="Times New Roman" panose="02020603050405020304" pitchFamily="18" charset="0"/>
              <a:cs typeface="Times New Roman" panose="02020603050405020304" pitchFamily="18" charset="0"/>
            </a:endParaRPr>
          </a:p>
        </p:txBody>
      </p:sp>
      <p:sp>
        <p:nvSpPr>
          <p:cNvPr id="19" name="下箭头 18"/>
          <p:cNvSpPr/>
          <p:nvPr/>
        </p:nvSpPr>
        <p:spPr>
          <a:xfrm>
            <a:off x="2190678" y="5727337"/>
            <a:ext cx="216000" cy="360000"/>
          </a:xfrm>
          <a:prstGeom prst="downArrow">
            <a:avLst/>
          </a:prstGeom>
          <a:solidFill>
            <a:srgbClr val="FF0000">
              <a:alpha val="30196"/>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0" name="下箭头 19"/>
          <p:cNvSpPr/>
          <p:nvPr/>
        </p:nvSpPr>
        <p:spPr>
          <a:xfrm rot="18900000">
            <a:off x="2008571" y="5385030"/>
            <a:ext cx="216000" cy="360000"/>
          </a:xfrm>
          <a:prstGeom prst="downArrow">
            <a:avLst/>
          </a:prstGeom>
          <a:solidFill>
            <a:srgbClr val="00FF00">
              <a:alpha val="30196"/>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92D050"/>
              </a:solidFill>
            </a:endParaRPr>
          </a:p>
        </p:txBody>
      </p:sp>
      <p:sp>
        <p:nvSpPr>
          <p:cNvPr id="3" name="矩形 2"/>
          <p:cNvSpPr/>
          <p:nvPr/>
        </p:nvSpPr>
        <p:spPr>
          <a:xfrm>
            <a:off x="43262" y="1040795"/>
            <a:ext cx="9100737" cy="646331"/>
          </a:xfrm>
          <a:prstGeom prst="rect">
            <a:avLst/>
          </a:prstGeom>
        </p:spPr>
        <p:txBody>
          <a:bodyPr wrap="square">
            <a:spAutoFit/>
          </a:bodyPr>
          <a:lstStyle/>
          <a:p>
            <a:r>
              <a:rPr lang="en-US" altLang="zh-CN" kern="100" baseline="30000" dirty="0">
                <a:gradFill flip="none" rotWithShape="1">
                  <a:gsLst>
                    <a:gs pos="0">
                      <a:srgbClr val="0000FF"/>
                    </a:gs>
                    <a:gs pos="0">
                      <a:srgbClr val="0000FF"/>
                    </a:gs>
                    <a:gs pos="100000">
                      <a:srgbClr val="00FF00"/>
                    </a:gs>
                  </a:gsLst>
                  <a:lin ang="5400000" scaled="1"/>
                  <a:tileRect/>
                </a:gradFill>
                <a:latin typeface="Times New Roman" panose="02020603050405020304" pitchFamily="18" charset="0"/>
                <a:cs typeface="Times New Roman" panose="02020603050405020304" pitchFamily="18" charset="0"/>
              </a:rPr>
              <a:t>23</a:t>
            </a:r>
            <a:r>
              <a:rPr lang="en-US" altLang="zh-CN" kern="100" dirty="0">
                <a:gradFill flip="none" rotWithShape="1">
                  <a:gsLst>
                    <a:gs pos="0">
                      <a:srgbClr val="0000FF"/>
                    </a:gs>
                    <a:gs pos="0">
                      <a:srgbClr val="0000FF"/>
                    </a:gs>
                    <a:gs pos="100000">
                      <a:srgbClr val="00FF00"/>
                    </a:gs>
                  </a:gsLst>
                  <a:lin ang="5400000" scaled="1"/>
                  <a:tileRect/>
                </a:gradFill>
                <a:latin typeface="Times New Roman" panose="02020603050405020304" pitchFamily="18" charset="0"/>
                <a:cs typeface="Times New Roman" panose="02020603050405020304" pitchFamily="18" charset="0"/>
              </a:rPr>
              <a:t>Al(</a:t>
            </a:r>
            <a:r>
              <a:rPr lang="en-US" altLang="zh-CN" i="1" kern="100" dirty="0">
                <a:gradFill flip="none" rotWithShape="1">
                  <a:gsLst>
                    <a:gs pos="0">
                      <a:srgbClr val="0000FF"/>
                    </a:gs>
                    <a:gs pos="0">
                      <a:srgbClr val="0000FF"/>
                    </a:gs>
                    <a:gs pos="100000">
                      <a:srgbClr val="00FF00"/>
                    </a:gs>
                  </a:gsLst>
                  <a:lin ang="5400000" scaled="1"/>
                  <a:tileRect/>
                </a:gradFill>
                <a:latin typeface="Times New Roman" panose="02020603050405020304" pitchFamily="18" charset="0"/>
                <a:cs typeface="Times New Roman" panose="02020603050405020304" pitchFamily="18" charset="0"/>
              </a:rPr>
              <a:t>p</a:t>
            </a:r>
            <a:r>
              <a:rPr lang="en-US" altLang="zh-CN" kern="100" dirty="0">
                <a:gradFill flip="none" rotWithShape="1">
                  <a:gsLst>
                    <a:gs pos="0">
                      <a:srgbClr val="0000FF"/>
                    </a:gs>
                    <a:gs pos="0">
                      <a:srgbClr val="0000FF"/>
                    </a:gs>
                    <a:gs pos="100000">
                      <a:srgbClr val="00FF00"/>
                    </a:gs>
                  </a:gsLst>
                  <a:lin ang="5400000" scaled="1"/>
                  <a:tileRect/>
                </a:gradFill>
                <a:latin typeface="Times New Roman" panose="02020603050405020304" pitchFamily="18" charset="0"/>
                <a:cs typeface="Times New Roman" panose="02020603050405020304" pitchFamily="18" charset="0"/>
              </a:rPr>
              <a:t>,</a:t>
            </a:r>
            <a:r>
              <a:rPr lang="en-US" altLang="zh-CN" i="1" kern="100" dirty="0">
                <a:gradFill flip="none" rotWithShape="1">
                  <a:gsLst>
                    <a:gs pos="0">
                      <a:srgbClr val="0000FF"/>
                    </a:gs>
                    <a:gs pos="0">
                      <a:srgbClr val="0000FF"/>
                    </a:gs>
                    <a:gs pos="100000">
                      <a:srgbClr val="00FF00"/>
                    </a:gs>
                  </a:gsLst>
                  <a:lin ang="5400000" scaled="1"/>
                  <a:tileRect/>
                </a:gradFill>
                <a:latin typeface="Times New Roman" panose="02020603050405020304" pitchFamily="18" charset="0"/>
                <a:cs typeface="Times New Roman" panose="02020603050405020304" pitchFamily="18" charset="0"/>
              </a:rPr>
              <a:t>γ</a:t>
            </a:r>
            <a:r>
              <a:rPr lang="en-US" altLang="zh-CN" kern="100" dirty="0">
                <a:gradFill flip="none" rotWithShape="1">
                  <a:gsLst>
                    <a:gs pos="0">
                      <a:srgbClr val="0000FF"/>
                    </a:gs>
                    <a:gs pos="0">
                      <a:srgbClr val="0000FF"/>
                    </a:gs>
                    <a:gs pos="100000">
                      <a:srgbClr val="00FF00"/>
                    </a:gs>
                  </a:gsLst>
                  <a:lin ang="5400000" scaled="1"/>
                  <a:tileRect/>
                </a:gradFill>
                <a:latin typeface="Times New Roman" panose="02020603050405020304" pitchFamily="18" charset="0"/>
                <a:cs typeface="Times New Roman" panose="02020603050405020304" pitchFamily="18" charset="0"/>
              </a:rPr>
              <a:t>)</a:t>
            </a:r>
            <a:r>
              <a:rPr lang="en-US" altLang="zh-CN" kern="100" baseline="30000" dirty="0">
                <a:gradFill flip="none" rotWithShape="1">
                  <a:gsLst>
                    <a:gs pos="0">
                      <a:srgbClr val="0000FF"/>
                    </a:gs>
                    <a:gs pos="0">
                      <a:srgbClr val="0000FF"/>
                    </a:gs>
                    <a:gs pos="100000">
                      <a:srgbClr val="00FF00"/>
                    </a:gs>
                  </a:gsLst>
                  <a:lin ang="5400000" scaled="1"/>
                  <a:tileRect/>
                </a:gradFill>
                <a:latin typeface="Times New Roman" panose="02020603050405020304" pitchFamily="18" charset="0"/>
                <a:cs typeface="Times New Roman" panose="02020603050405020304" pitchFamily="18" charset="0"/>
              </a:rPr>
              <a:t>24</a:t>
            </a:r>
            <a:r>
              <a:rPr lang="en-US" altLang="zh-CN" kern="100" dirty="0">
                <a:gradFill flip="none" rotWithShape="1">
                  <a:gsLst>
                    <a:gs pos="0">
                      <a:srgbClr val="0000FF"/>
                    </a:gs>
                    <a:gs pos="0">
                      <a:srgbClr val="0000FF"/>
                    </a:gs>
                    <a:gs pos="100000">
                      <a:srgbClr val="00FF00"/>
                    </a:gs>
                  </a:gsLst>
                  <a:lin ang="5400000" scaled="1"/>
                  <a:tileRect/>
                </a:gradFill>
                <a:latin typeface="Times New Roman" panose="02020603050405020304" pitchFamily="18" charset="0"/>
                <a:cs typeface="Times New Roman" panose="02020603050405020304" pitchFamily="18" charset="0"/>
              </a:rPr>
              <a:t>Si</a:t>
            </a:r>
            <a:r>
              <a:rPr lang="en-US" altLang="zh-CN" dirty="0">
                <a:solidFill>
                  <a:srgbClr val="0000FF"/>
                </a:solidFill>
                <a:latin typeface="Times New Roman" panose="02020603050405020304" pitchFamily="18" charset="0"/>
                <a:cs typeface="Times New Roman" panose="02020603050405020304" pitchFamily="18" charset="0"/>
              </a:rPr>
              <a:t> </a:t>
            </a:r>
            <a:r>
              <a:rPr lang="en-US" altLang="zh-CN" sz="1400" dirty="0">
                <a:latin typeface="Times New Roman" panose="02020603050405020304" pitchFamily="18" charset="0"/>
                <a:cs typeface="Times New Roman" panose="02020603050405020304" pitchFamily="18" charset="0"/>
              </a:rPr>
              <a:t>(unbound)</a:t>
            </a:r>
            <a:r>
              <a:rPr lang="en-US" altLang="zh-CN" dirty="0">
                <a:latin typeface="Times New Roman" panose="02020603050405020304" pitchFamily="18" charset="0"/>
                <a:cs typeface="Times New Roman" panose="02020603050405020304" pitchFamily="18" charset="0"/>
              </a:rPr>
              <a:t> and </a:t>
            </a:r>
            <a:r>
              <a:rPr lang="en-US" altLang="zh-CN" kern="100" baseline="30000" dirty="0">
                <a:gradFill flip="none" rotWithShape="1">
                  <a:gsLst>
                    <a:gs pos="0">
                      <a:srgbClr val="00FF00"/>
                    </a:gs>
                    <a:gs pos="0">
                      <a:srgbClr val="00FF00"/>
                    </a:gs>
                    <a:gs pos="100000">
                      <a:srgbClr val="0000FF"/>
                    </a:gs>
                  </a:gsLst>
                  <a:lin ang="16200000" scaled="1"/>
                  <a:tileRect/>
                </a:gradFill>
                <a:latin typeface="Times New Roman" panose="02020603050405020304" pitchFamily="18" charset="0"/>
                <a:cs typeface="Times New Roman" panose="02020603050405020304" pitchFamily="18" charset="0"/>
              </a:rPr>
              <a:t>59</a:t>
            </a:r>
            <a:r>
              <a:rPr lang="en-US" altLang="zh-CN" kern="100" dirty="0">
                <a:gradFill flip="none" rotWithShape="1">
                  <a:gsLst>
                    <a:gs pos="0">
                      <a:srgbClr val="00FF00"/>
                    </a:gs>
                    <a:gs pos="0">
                      <a:srgbClr val="00FF00"/>
                    </a:gs>
                    <a:gs pos="100000">
                      <a:srgbClr val="0000FF"/>
                    </a:gs>
                  </a:gsLst>
                  <a:lin ang="16200000" scaled="1"/>
                  <a:tileRect/>
                </a:gradFill>
                <a:latin typeface="Times New Roman" panose="02020603050405020304" pitchFamily="18" charset="0"/>
                <a:cs typeface="Times New Roman" panose="02020603050405020304" pitchFamily="18" charset="0"/>
              </a:rPr>
              <a:t>Cu(</a:t>
            </a:r>
            <a:r>
              <a:rPr lang="en-US" altLang="zh-CN" i="1" kern="100" dirty="0">
                <a:gradFill flip="none" rotWithShape="1">
                  <a:gsLst>
                    <a:gs pos="0">
                      <a:srgbClr val="00FF00"/>
                    </a:gs>
                    <a:gs pos="0">
                      <a:srgbClr val="00FF00"/>
                    </a:gs>
                    <a:gs pos="100000">
                      <a:srgbClr val="0000FF"/>
                    </a:gs>
                  </a:gsLst>
                  <a:lin ang="16200000" scaled="1"/>
                  <a:tileRect/>
                </a:gradFill>
                <a:latin typeface="Times New Roman" panose="02020603050405020304" pitchFamily="18" charset="0"/>
                <a:cs typeface="Times New Roman" panose="02020603050405020304" pitchFamily="18" charset="0"/>
              </a:rPr>
              <a:t>p</a:t>
            </a:r>
            <a:r>
              <a:rPr lang="en-US" altLang="zh-CN" kern="100" dirty="0">
                <a:gradFill flip="none" rotWithShape="1">
                  <a:gsLst>
                    <a:gs pos="0">
                      <a:srgbClr val="00FF00"/>
                    </a:gs>
                    <a:gs pos="0">
                      <a:srgbClr val="00FF00"/>
                    </a:gs>
                    <a:gs pos="100000">
                      <a:srgbClr val="0000FF"/>
                    </a:gs>
                  </a:gsLst>
                  <a:lin ang="16200000" scaled="1"/>
                  <a:tileRect/>
                </a:gradFill>
                <a:latin typeface="Times New Roman" panose="02020603050405020304" pitchFamily="18" charset="0"/>
                <a:cs typeface="Times New Roman" panose="02020603050405020304" pitchFamily="18" charset="0"/>
              </a:rPr>
              <a:t>,</a:t>
            </a:r>
            <a:r>
              <a:rPr lang="en-US" altLang="zh-CN" i="1" kern="100" dirty="0">
                <a:gradFill flip="none" rotWithShape="1">
                  <a:gsLst>
                    <a:gs pos="0">
                      <a:srgbClr val="00FF00"/>
                    </a:gs>
                    <a:gs pos="0">
                      <a:srgbClr val="00FF00"/>
                    </a:gs>
                    <a:gs pos="100000">
                      <a:srgbClr val="0000FF"/>
                    </a:gs>
                  </a:gsLst>
                  <a:lin ang="16200000" scaled="1"/>
                  <a:tileRect/>
                </a:gradFill>
                <a:latin typeface="Times New Roman" panose="02020603050405020304" pitchFamily="18" charset="0"/>
                <a:cs typeface="Times New Roman" panose="02020603050405020304" pitchFamily="18" charset="0"/>
              </a:rPr>
              <a:t>α</a:t>
            </a:r>
            <a:r>
              <a:rPr lang="en-US" altLang="zh-CN" kern="100" dirty="0">
                <a:gradFill flip="none" rotWithShape="1">
                  <a:gsLst>
                    <a:gs pos="0">
                      <a:srgbClr val="00FF00"/>
                    </a:gs>
                    <a:gs pos="0">
                      <a:srgbClr val="00FF00"/>
                    </a:gs>
                    <a:gs pos="100000">
                      <a:srgbClr val="0000FF"/>
                    </a:gs>
                  </a:gsLst>
                  <a:lin ang="16200000" scaled="1"/>
                  <a:tileRect/>
                </a:gradFill>
                <a:latin typeface="Times New Roman" panose="02020603050405020304" pitchFamily="18" charset="0"/>
                <a:cs typeface="Times New Roman" panose="02020603050405020304" pitchFamily="18" charset="0"/>
              </a:rPr>
              <a:t>)</a:t>
            </a:r>
            <a:r>
              <a:rPr lang="en-US" altLang="zh-CN" kern="100" baseline="30000" dirty="0">
                <a:gradFill flip="none" rotWithShape="1">
                  <a:gsLst>
                    <a:gs pos="0">
                      <a:srgbClr val="00FF00"/>
                    </a:gs>
                    <a:gs pos="0">
                      <a:srgbClr val="00FF00"/>
                    </a:gs>
                    <a:gs pos="100000">
                      <a:srgbClr val="0000FF"/>
                    </a:gs>
                  </a:gsLst>
                  <a:lin ang="16200000" scaled="1"/>
                  <a:tileRect/>
                </a:gradFill>
                <a:latin typeface="Times New Roman" panose="02020603050405020304" pitchFamily="18" charset="0"/>
                <a:cs typeface="Times New Roman" panose="02020603050405020304" pitchFamily="18" charset="0"/>
              </a:rPr>
              <a:t>56</a:t>
            </a:r>
            <a:r>
              <a:rPr lang="en-US" altLang="zh-CN" kern="100" dirty="0">
                <a:gradFill flip="none" rotWithShape="1">
                  <a:gsLst>
                    <a:gs pos="0">
                      <a:srgbClr val="00FF00"/>
                    </a:gs>
                    <a:gs pos="0">
                      <a:srgbClr val="00FF00"/>
                    </a:gs>
                    <a:gs pos="100000">
                      <a:srgbClr val="0000FF"/>
                    </a:gs>
                  </a:gsLst>
                  <a:lin ang="16200000" scaled="1"/>
                  <a:tileRect/>
                </a:gradFill>
                <a:latin typeface="Times New Roman" panose="02020603050405020304" pitchFamily="18" charset="0"/>
                <a:cs typeface="Times New Roman" panose="02020603050405020304" pitchFamily="18" charset="0"/>
              </a:rPr>
              <a:t>Ni </a:t>
            </a:r>
            <a:r>
              <a:rPr lang="en-US" altLang="zh-CN" dirty="0">
                <a:solidFill>
                  <a:srgbClr val="0000FF"/>
                </a:solidFill>
                <a:latin typeface="Times New Roman" panose="02020603050405020304" pitchFamily="18" charset="0"/>
                <a:cs typeface="Times New Roman" panose="02020603050405020304" pitchFamily="18" charset="0"/>
              </a:rPr>
              <a:t>significant impact on light curve and </a:t>
            </a:r>
            <a:r>
              <a:rPr lang="en-US" altLang="zh-CN" dirty="0">
                <a:solidFill>
                  <a:srgbClr val="00B050"/>
                </a:solidFill>
                <a:latin typeface="Times New Roman" panose="02020603050405020304" pitchFamily="18" charset="0"/>
                <a:cs typeface="Times New Roman" panose="02020603050405020304" pitchFamily="18" charset="0"/>
              </a:rPr>
              <a:t>medium impact on composition</a:t>
            </a:r>
            <a:endParaRPr lang="en-US" altLang="zh-CN" baseline="30000" dirty="0">
              <a:solidFill>
                <a:srgbClr val="0000FF"/>
              </a:solidFill>
              <a:latin typeface="Times New Roman" panose="02020603050405020304" pitchFamily="18" charset="0"/>
              <a:cs typeface="Times New Roman" panose="02020603050405020304" pitchFamily="18" charset="0"/>
            </a:endParaRPr>
          </a:p>
        </p:txBody>
      </p:sp>
      <p:sp>
        <p:nvSpPr>
          <p:cNvPr id="4" name="矩形 3"/>
          <p:cNvSpPr/>
          <p:nvPr/>
        </p:nvSpPr>
        <p:spPr>
          <a:xfrm>
            <a:off x="-72" y="1788186"/>
            <a:ext cx="5422972" cy="1754326"/>
          </a:xfrm>
          <a:prstGeom prst="rect">
            <a:avLst/>
          </a:prstGeom>
        </p:spPr>
        <p:txBody>
          <a:bodyPr wrap="square">
            <a:spAutoFit/>
          </a:bodyPr>
          <a:lstStyle/>
          <a:p>
            <a:r>
              <a:rPr lang="en-US" altLang="zh-CN" dirty="0">
                <a:solidFill>
                  <a:srgbClr val="000000"/>
                </a:solidFill>
                <a:latin typeface="Times New Roman" panose="02020603050405020304" pitchFamily="18" charset="0"/>
                <a:ea typeface="Tahoma" panose="020B0604030504040204" pitchFamily="34" charset="0"/>
                <a:cs typeface="Times New Roman" panose="02020603050405020304" pitchFamily="18" charset="0"/>
              </a:rPr>
              <a:t>The selection based on the single-zone model sensitivity may be incomplete. </a:t>
            </a:r>
          </a:p>
          <a:p>
            <a:r>
              <a:rPr lang="en-US" altLang="zh-CN" baseline="30000" dirty="0">
                <a:solidFill>
                  <a:srgbClr val="0000FF"/>
                </a:solidFill>
                <a:latin typeface="Times New Roman" panose="02020603050405020304" pitchFamily="18" charset="0"/>
                <a:cs typeface="Times New Roman" panose="02020603050405020304" pitchFamily="18" charset="0"/>
              </a:rPr>
              <a:t>59</a:t>
            </a:r>
            <a:r>
              <a:rPr lang="en-US" altLang="zh-CN" dirty="0">
                <a:solidFill>
                  <a:srgbClr val="0000FF"/>
                </a:solidFill>
                <a:latin typeface="Times New Roman" panose="02020603050405020304" pitchFamily="18" charset="0"/>
                <a:cs typeface="Times New Roman" panose="02020603050405020304" pitchFamily="18" charset="0"/>
              </a:rPr>
              <a:t>Cu(</a:t>
            </a:r>
            <a:r>
              <a:rPr lang="en-US" altLang="zh-CN" i="1" dirty="0">
                <a:solidFill>
                  <a:srgbClr val="0000FF"/>
                </a:solidFill>
                <a:latin typeface="Times New Roman" panose="02020603050405020304" pitchFamily="18" charset="0"/>
                <a:cs typeface="Times New Roman" panose="02020603050405020304" pitchFamily="18" charset="0"/>
              </a:rPr>
              <a:t>p</a:t>
            </a:r>
            <a:r>
              <a:rPr lang="en-US" altLang="zh-CN" dirty="0">
                <a:solidFill>
                  <a:srgbClr val="0000FF"/>
                </a:solidFill>
                <a:latin typeface="Times New Roman" panose="02020603050405020304" pitchFamily="18" charset="0"/>
                <a:cs typeface="Times New Roman" panose="02020603050405020304" pitchFamily="18" charset="0"/>
              </a:rPr>
              <a:t>,</a:t>
            </a:r>
            <a:r>
              <a:rPr lang="en-US" altLang="zh-CN" i="1" dirty="0">
                <a:solidFill>
                  <a:srgbClr val="0000FF"/>
                </a:solidFill>
                <a:latin typeface="Times New Roman" panose="02020603050405020304" pitchFamily="18" charset="0"/>
                <a:cs typeface="Times New Roman" panose="02020603050405020304" pitchFamily="18" charset="0"/>
              </a:rPr>
              <a:t>γ</a:t>
            </a:r>
            <a:r>
              <a:rPr lang="en-US" altLang="zh-CN" dirty="0">
                <a:solidFill>
                  <a:srgbClr val="0000FF"/>
                </a:solidFill>
                <a:latin typeface="Times New Roman" panose="02020603050405020304" pitchFamily="18" charset="0"/>
                <a:cs typeface="Times New Roman" panose="02020603050405020304" pitchFamily="18" charset="0"/>
              </a:rPr>
              <a:t>)</a:t>
            </a:r>
            <a:r>
              <a:rPr lang="en-US" altLang="zh-CN" baseline="30000" dirty="0">
                <a:solidFill>
                  <a:srgbClr val="0000FF"/>
                </a:solidFill>
                <a:latin typeface="Times New Roman" panose="02020603050405020304" pitchFamily="18" charset="0"/>
                <a:cs typeface="Times New Roman" panose="02020603050405020304" pitchFamily="18" charset="0"/>
              </a:rPr>
              <a:t>60</a:t>
            </a:r>
            <a:r>
              <a:rPr lang="en-US" altLang="zh-CN" dirty="0">
                <a:solidFill>
                  <a:srgbClr val="0000FF"/>
                </a:solidFill>
                <a:latin typeface="Times New Roman" panose="02020603050405020304" pitchFamily="18" charset="0"/>
                <a:cs typeface="Times New Roman" panose="02020603050405020304" pitchFamily="18" charset="0"/>
              </a:rPr>
              <a:t>Zn Significant in both</a:t>
            </a:r>
            <a:endParaRPr lang="zh-CN" altLang="zh-CN" dirty="0">
              <a:solidFill>
                <a:srgbClr val="0000FF"/>
              </a:solidFill>
              <a:latin typeface="Times New Roman" panose="02020603050405020304" pitchFamily="18" charset="0"/>
              <a:cs typeface="Times New Roman" panose="02020603050405020304" pitchFamily="18" charset="0"/>
            </a:endParaRPr>
          </a:p>
          <a:p>
            <a:r>
              <a:rPr lang="en-US" altLang="zh-CN" kern="100" baseline="30000" dirty="0">
                <a:gradFill flip="none" rotWithShape="1">
                  <a:gsLst>
                    <a:gs pos="0">
                      <a:srgbClr val="00FF00"/>
                    </a:gs>
                    <a:gs pos="0">
                      <a:srgbClr val="00FF00"/>
                    </a:gs>
                    <a:gs pos="100000">
                      <a:srgbClr val="0000FF"/>
                    </a:gs>
                  </a:gsLst>
                  <a:lin ang="16200000" scaled="1"/>
                  <a:tileRect/>
                </a:gradFill>
                <a:latin typeface="Times New Roman" panose="02020603050405020304" pitchFamily="18" charset="0"/>
                <a:cs typeface="Times New Roman" panose="02020603050405020304" pitchFamily="18" charset="0"/>
              </a:rPr>
              <a:t>61</a:t>
            </a:r>
            <a:r>
              <a:rPr lang="en-US" altLang="zh-CN" kern="100" dirty="0">
                <a:gradFill flip="none" rotWithShape="1">
                  <a:gsLst>
                    <a:gs pos="0">
                      <a:srgbClr val="00FF00"/>
                    </a:gs>
                    <a:gs pos="0">
                      <a:srgbClr val="00FF00"/>
                    </a:gs>
                    <a:gs pos="100000">
                      <a:srgbClr val="0000FF"/>
                    </a:gs>
                  </a:gsLst>
                  <a:lin ang="16200000" scaled="1"/>
                  <a:tileRect/>
                </a:gradFill>
                <a:latin typeface="Times New Roman" panose="02020603050405020304" pitchFamily="18" charset="0"/>
                <a:cs typeface="Times New Roman" panose="02020603050405020304" pitchFamily="18" charset="0"/>
              </a:rPr>
              <a:t>Ga(</a:t>
            </a:r>
            <a:r>
              <a:rPr lang="en-US" altLang="zh-CN" i="1" kern="100" dirty="0">
                <a:gradFill flip="none" rotWithShape="1">
                  <a:gsLst>
                    <a:gs pos="0">
                      <a:srgbClr val="00FF00"/>
                    </a:gs>
                    <a:gs pos="0">
                      <a:srgbClr val="00FF00"/>
                    </a:gs>
                    <a:gs pos="100000">
                      <a:srgbClr val="0000FF"/>
                    </a:gs>
                  </a:gsLst>
                  <a:lin ang="16200000" scaled="1"/>
                  <a:tileRect/>
                </a:gradFill>
                <a:latin typeface="Times New Roman" panose="02020603050405020304" pitchFamily="18" charset="0"/>
                <a:cs typeface="Times New Roman" panose="02020603050405020304" pitchFamily="18" charset="0"/>
              </a:rPr>
              <a:t>p</a:t>
            </a:r>
            <a:r>
              <a:rPr lang="en-US" altLang="zh-CN" kern="100" dirty="0">
                <a:gradFill flip="none" rotWithShape="1">
                  <a:gsLst>
                    <a:gs pos="0">
                      <a:srgbClr val="00FF00"/>
                    </a:gs>
                    <a:gs pos="0">
                      <a:srgbClr val="00FF00"/>
                    </a:gs>
                    <a:gs pos="100000">
                      <a:srgbClr val="0000FF"/>
                    </a:gs>
                  </a:gsLst>
                  <a:lin ang="16200000" scaled="1"/>
                  <a:tileRect/>
                </a:gradFill>
                <a:latin typeface="Times New Roman" panose="02020603050405020304" pitchFamily="18" charset="0"/>
                <a:cs typeface="Times New Roman" panose="02020603050405020304" pitchFamily="18" charset="0"/>
              </a:rPr>
              <a:t>,</a:t>
            </a:r>
            <a:r>
              <a:rPr lang="en-US" altLang="zh-CN" i="1" kern="100" dirty="0">
                <a:gradFill flip="none" rotWithShape="1">
                  <a:gsLst>
                    <a:gs pos="0">
                      <a:srgbClr val="00FF00"/>
                    </a:gs>
                    <a:gs pos="0">
                      <a:srgbClr val="00FF00"/>
                    </a:gs>
                    <a:gs pos="100000">
                      <a:srgbClr val="0000FF"/>
                    </a:gs>
                  </a:gsLst>
                  <a:lin ang="16200000" scaled="1"/>
                  <a:tileRect/>
                </a:gradFill>
                <a:latin typeface="Times New Roman" panose="02020603050405020304" pitchFamily="18" charset="0"/>
                <a:cs typeface="Times New Roman" panose="02020603050405020304" pitchFamily="18" charset="0"/>
              </a:rPr>
              <a:t>γ</a:t>
            </a:r>
            <a:r>
              <a:rPr lang="en-US" altLang="zh-CN" kern="100" dirty="0">
                <a:gradFill flip="none" rotWithShape="1">
                  <a:gsLst>
                    <a:gs pos="0">
                      <a:srgbClr val="00FF00"/>
                    </a:gs>
                    <a:gs pos="0">
                      <a:srgbClr val="00FF00"/>
                    </a:gs>
                    <a:gs pos="100000">
                      <a:srgbClr val="0000FF"/>
                    </a:gs>
                  </a:gsLst>
                  <a:lin ang="16200000" scaled="1"/>
                  <a:tileRect/>
                </a:gradFill>
                <a:latin typeface="Times New Roman" panose="02020603050405020304" pitchFamily="18" charset="0"/>
                <a:cs typeface="Times New Roman" panose="02020603050405020304" pitchFamily="18" charset="0"/>
              </a:rPr>
              <a:t>)</a:t>
            </a:r>
            <a:r>
              <a:rPr lang="en-US" altLang="zh-CN" kern="100" baseline="30000" dirty="0">
                <a:gradFill flip="none" rotWithShape="1">
                  <a:gsLst>
                    <a:gs pos="0">
                      <a:srgbClr val="00FF00"/>
                    </a:gs>
                    <a:gs pos="0">
                      <a:srgbClr val="00FF00"/>
                    </a:gs>
                    <a:gs pos="100000">
                      <a:srgbClr val="0000FF"/>
                    </a:gs>
                  </a:gsLst>
                  <a:lin ang="16200000" scaled="1"/>
                  <a:tileRect/>
                </a:gradFill>
                <a:latin typeface="Times New Roman" panose="02020603050405020304" pitchFamily="18" charset="0"/>
                <a:cs typeface="Times New Roman" panose="02020603050405020304" pitchFamily="18" charset="0"/>
              </a:rPr>
              <a:t>62</a:t>
            </a:r>
            <a:r>
              <a:rPr lang="en-US" altLang="zh-CN" kern="100" dirty="0">
                <a:gradFill flip="none" rotWithShape="1">
                  <a:gsLst>
                    <a:gs pos="0">
                      <a:srgbClr val="00FF00"/>
                    </a:gs>
                    <a:gs pos="0">
                      <a:srgbClr val="00FF00"/>
                    </a:gs>
                    <a:gs pos="100000">
                      <a:srgbClr val="0000FF"/>
                    </a:gs>
                  </a:gsLst>
                  <a:lin ang="16200000" scaled="1"/>
                  <a:tileRect/>
                </a:gradFill>
                <a:latin typeface="Times New Roman" panose="02020603050405020304" pitchFamily="18" charset="0"/>
                <a:cs typeface="Times New Roman" panose="02020603050405020304" pitchFamily="18" charset="0"/>
              </a:rPr>
              <a:t>Ge</a:t>
            </a:r>
            <a:r>
              <a:rPr lang="en-US" altLang="zh-CN" sz="1400" kern="100" dirty="0">
                <a:latin typeface="Times New Roman" panose="02020603050405020304" pitchFamily="18" charset="0"/>
                <a:cs typeface="Times New Roman" panose="02020603050405020304" pitchFamily="18" charset="0"/>
              </a:rPr>
              <a:t> (unbound) and </a:t>
            </a:r>
            <a:r>
              <a:rPr lang="en-US" altLang="zh-CN" kern="100" baseline="30000" dirty="0">
                <a:gradFill flip="none" rotWithShape="1">
                  <a:gsLst>
                    <a:gs pos="0">
                      <a:srgbClr val="00FF00"/>
                    </a:gs>
                    <a:gs pos="0">
                      <a:srgbClr val="00FF00"/>
                    </a:gs>
                    <a:gs pos="100000">
                      <a:srgbClr val="0000FF"/>
                    </a:gs>
                  </a:gsLst>
                  <a:lin ang="16200000" scaled="1"/>
                  <a:tileRect/>
                </a:gradFill>
                <a:latin typeface="Times New Roman" panose="02020603050405020304" pitchFamily="18" charset="0"/>
                <a:cs typeface="Times New Roman" panose="02020603050405020304" pitchFamily="18" charset="0"/>
              </a:rPr>
              <a:t>59</a:t>
            </a:r>
            <a:r>
              <a:rPr lang="en-US" altLang="zh-CN" kern="100" dirty="0">
                <a:gradFill flip="none" rotWithShape="1">
                  <a:gsLst>
                    <a:gs pos="0">
                      <a:srgbClr val="00FF00"/>
                    </a:gs>
                    <a:gs pos="0">
                      <a:srgbClr val="00FF00"/>
                    </a:gs>
                    <a:gs pos="100000">
                      <a:srgbClr val="0000FF"/>
                    </a:gs>
                  </a:gsLst>
                  <a:lin ang="16200000" scaled="1"/>
                  <a:tileRect/>
                </a:gradFill>
                <a:latin typeface="Times New Roman" panose="02020603050405020304" pitchFamily="18" charset="0"/>
                <a:cs typeface="Times New Roman" panose="02020603050405020304" pitchFamily="18" charset="0"/>
              </a:rPr>
              <a:t>Cu(</a:t>
            </a:r>
            <a:r>
              <a:rPr lang="en-US" altLang="zh-CN" i="1" kern="100" dirty="0">
                <a:gradFill flip="none" rotWithShape="1">
                  <a:gsLst>
                    <a:gs pos="0">
                      <a:srgbClr val="00FF00"/>
                    </a:gs>
                    <a:gs pos="0">
                      <a:srgbClr val="00FF00"/>
                    </a:gs>
                    <a:gs pos="100000">
                      <a:srgbClr val="0000FF"/>
                    </a:gs>
                  </a:gsLst>
                  <a:lin ang="16200000" scaled="1"/>
                  <a:tileRect/>
                </a:gradFill>
                <a:latin typeface="Times New Roman" panose="02020603050405020304" pitchFamily="18" charset="0"/>
                <a:cs typeface="Times New Roman" panose="02020603050405020304" pitchFamily="18" charset="0"/>
              </a:rPr>
              <a:t>p</a:t>
            </a:r>
            <a:r>
              <a:rPr lang="en-US" altLang="zh-CN" kern="100" dirty="0">
                <a:gradFill flip="none" rotWithShape="1">
                  <a:gsLst>
                    <a:gs pos="0">
                      <a:srgbClr val="00FF00"/>
                    </a:gs>
                    <a:gs pos="0">
                      <a:srgbClr val="00FF00"/>
                    </a:gs>
                    <a:gs pos="100000">
                      <a:srgbClr val="0000FF"/>
                    </a:gs>
                  </a:gsLst>
                  <a:lin ang="16200000" scaled="1"/>
                  <a:tileRect/>
                </a:gradFill>
                <a:latin typeface="Times New Roman" panose="02020603050405020304" pitchFamily="18" charset="0"/>
                <a:cs typeface="Times New Roman" panose="02020603050405020304" pitchFamily="18" charset="0"/>
              </a:rPr>
              <a:t>,</a:t>
            </a:r>
            <a:r>
              <a:rPr lang="en-US" altLang="zh-CN" i="1" kern="100" dirty="0">
                <a:gradFill flip="none" rotWithShape="1">
                  <a:gsLst>
                    <a:gs pos="0">
                      <a:srgbClr val="00FF00"/>
                    </a:gs>
                    <a:gs pos="0">
                      <a:srgbClr val="00FF00"/>
                    </a:gs>
                    <a:gs pos="100000">
                      <a:srgbClr val="0000FF"/>
                    </a:gs>
                  </a:gsLst>
                  <a:lin ang="16200000" scaled="1"/>
                  <a:tileRect/>
                </a:gradFill>
                <a:latin typeface="Times New Roman" panose="02020603050405020304" pitchFamily="18" charset="0"/>
                <a:cs typeface="Times New Roman" panose="02020603050405020304" pitchFamily="18" charset="0"/>
              </a:rPr>
              <a:t>α</a:t>
            </a:r>
            <a:r>
              <a:rPr lang="en-US" altLang="zh-CN" kern="100" dirty="0">
                <a:gradFill flip="none" rotWithShape="1">
                  <a:gsLst>
                    <a:gs pos="0">
                      <a:srgbClr val="00FF00"/>
                    </a:gs>
                    <a:gs pos="0">
                      <a:srgbClr val="00FF00"/>
                    </a:gs>
                    <a:gs pos="100000">
                      <a:srgbClr val="0000FF"/>
                    </a:gs>
                  </a:gsLst>
                  <a:lin ang="16200000" scaled="1"/>
                  <a:tileRect/>
                </a:gradFill>
                <a:latin typeface="Times New Roman" panose="02020603050405020304" pitchFamily="18" charset="0"/>
                <a:cs typeface="Times New Roman" panose="02020603050405020304" pitchFamily="18" charset="0"/>
              </a:rPr>
              <a:t>)</a:t>
            </a:r>
            <a:r>
              <a:rPr lang="en-US" altLang="zh-CN" kern="100" baseline="30000" dirty="0">
                <a:gradFill flip="none" rotWithShape="1">
                  <a:gsLst>
                    <a:gs pos="0">
                      <a:srgbClr val="00FF00"/>
                    </a:gs>
                    <a:gs pos="0">
                      <a:srgbClr val="00FF00"/>
                    </a:gs>
                    <a:gs pos="100000">
                      <a:srgbClr val="0000FF"/>
                    </a:gs>
                  </a:gsLst>
                  <a:lin ang="16200000" scaled="1"/>
                  <a:tileRect/>
                </a:gradFill>
                <a:latin typeface="Times New Roman" panose="02020603050405020304" pitchFamily="18" charset="0"/>
                <a:cs typeface="Times New Roman" panose="02020603050405020304" pitchFamily="18" charset="0"/>
              </a:rPr>
              <a:t>56</a:t>
            </a:r>
            <a:r>
              <a:rPr lang="en-US" altLang="zh-CN" kern="100" dirty="0">
                <a:gradFill flip="none" rotWithShape="1">
                  <a:gsLst>
                    <a:gs pos="0">
                      <a:srgbClr val="00FF00"/>
                    </a:gs>
                    <a:gs pos="0">
                      <a:srgbClr val="00FF00"/>
                    </a:gs>
                    <a:gs pos="100000">
                      <a:srgbClr val="0000FF"/>
                    </a:gs>
                  </a:gsLst>
                  <a:lin ang="16200000" scaled="1"/>
                  <a:tileRect/>
                </a:gradFill>
                <a:latin typeface="Times New Roman" panose="02020603050405020304" pitchFamily="18" charset="0"/>
                <a:cs typeface="Times New Roman" panose="02020603050405020304" pitchFamily="18" charset="0"/>
              </a:rPr>
              <a:t>Ni</a:t>
            </a:r>
          </a:p>
          <a:p>
            <a:r>
              <a:rPr lang="en-US" altLang="zh-CN" dirty="0">
                <a:solidFill>
                  <a:srgbClr val="0000FF"/>
                </a:solidFill>
                <a:latin typeface="Times New Roman" panose="02020603050405020304" pitchFamily="18" charset="0"/>
                <a:cs typeface="Times New Roman" panose="02020603050405020304" pitchFamily="18" charset="0"/>
              </a:rPr>
              <a:t>significant impact on light curve and </a:t>
            </a:r>
            <a:r>
              <a:rPr lang="en-US" altLang="zh-CN" dirty="0">
                <a:solidFill>
                  <a:srgbClr val="00B050"/>
                </a:solidFill>
                <a:latin typeface="Times New Roman" panose="02020603050405020304" pitchFamily="18" charset="0"/>
                <a:cs typeface="Times New Roman" panose="02020603050405020304" pitchFamily="18" charset="0"/>
              </a:rPr>
              <a:t>medium impact on composition</a:t>
            </a:r>
            <a:endParaRPr lang="en-US" altLang="zh-CN" baseline="30000" dirty="0">
              <a:solidFill>
                <a:srgbClr val="0000FF"/>
              </a:solidFill>
              <a:latin typeface="Times New Roman" panose="02020603050405020304" pitchFamily="18" charset="0"/>
              <a:cs typeface="Times New Roman" panose="02020603050405020304" pitchFamily="18" charset="0"/>
            </a:endParaRPr>
          </a:p>
        </p:txBody>
      </p:sp>
      <p:sp>
        <p:nvSpPr>
          <p:cNvPr id="15" name="下箭头 14"/>
          <p:cNvSpPr/>
          <p:nvPr/>
        </p:nvSpPr>
        <p:spPr>
          <a:xfrm>
            <a:off x="321017" y="5341133"/>
            <a:ext cx="216000" cy="360000"/>
          </a:xfrm>
          <a:prstGeom prst="downArrow">
            <a:avLst/>
          </a:prstGeom>
          <a:solidFill>
            <a:srgbClr val="FF0000">
              <a:alpha val="30196"/>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 name="下箭头 15"/>
          <p:cNvSpPr/>
          <p:nvPr/>
        </p:nvSpPr>
        <p:spPr>
          <a:xfrm rot="18900000">
            <a:off x="138910" y="4998826"/>
            <a:ext cx="216000" cy="360000"/>
          </a:xfrm>
          <a:prstGeom prst="downArrow">
            <a:avLst/>
          </a:prstGeom>
          <a:solidFill>
            <a:srgbClr val="00FF00">
              <a:alpha val="30196"/>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solidFill>
                <a:srgbClr val="92D050"/>
              </a:solidFill>
            </a:endParaRPr>
          </a:p>
        </p:txBody>
      </p:sp>
      <p:sp>
        <p:nvSpPr>
          <p:cNvPr id="5" name="文本框 4"/>
          <p:cNvSpPr txBox="1"/>
          <p:nvPr/>
        </p:nvSpPr>
        <p:spPr>
          <a:xfrm>
            <a:off x="-9155" y="4708860"/>
            <a:ext cx="835485" cy="369332"/>
          </a:xfrm>
          <a:prstGeom prst="rect">
            <a:avLst/>
          </a:prstGeom>
          <a:noFill/>
        </p:spPr>
        <p:txBody>
          <a:bodyPr wrap="none" rtlCol="0">
            <a:spAutoFit/>
          </a:bodyPr>
          <a:lstStyle/>
          <a:p>
            <a:r>
              <a:rPr lang="en-US" altLang="zh-CN" i="1" dirty="0">
                <a:solidFill>
                  <a:srgbClr val="00B050"/>
                </a:solidFill>
                <a:latin typeface="Times New Roman" panose="02020603050405020304" pitchFamily="18" charset="0"/>
                <a:cs typeface="Times New Roman" panose="02020603050405020304" pitchFamily="18" charset="0"/>
              </a:rPr>
              <a:t>β</a:t>
            </a:r>
            <a:r>
              <a:rPr lang="en-US" altLang="zh-CN" baseline="30000" dirty="0">
                <a:solidFill>
                  <a:srgbClr val="00B050"/>
                </a:solidFill>
                <a:latin typeface="Times New Roman" panose="02020603050405020304" pitchFamily="18" charset="0"/>
                <a:cs typeface="Times New Roman" panose="02020603050405020304" pitchFamily="18" charset="0"/>
              </a:rPr>
              <a:t>+</a:t>
            </a:r>
            <a:r>
              <a:rPr lang="en-US" altLang="zh-CN" dirty="0">
                <a:solidFill>
                  <a:srgbClr val="00B050"/>
                </a:solidFill>
                <a:latin typeface="Times New Roman" panose="02020603050405020304" pitchFamily="18" charset="0"/>
                <a:cs typeface="Times New Roman" panose="02020603050405020304" pitchFamily="18" charset="0"/>
              </a:rPr>
              <a:t>(EC)</a:t>
            </a:r>
            <a:endParaRPr lang="zh-CN" altLang="en-US" dirty="0">
              <a:solidFill>
                <a:srgbClr val="00B050"/>
              </a:solidFill>
              <a:latin typeface="Times New Roman" panose="02020603050405020304" pitchFamily="18" charset="0"/>
              <a:cs typeface="Times New Roman" panose="02020603050405020304" pitchFamily="18" charset="0"/>
            </a:endParaRPr>
          </a:p>
        </p:txBody>
      </p:sp>
      <p:sp>
        <p:nvSpPr>
          <p:cNvPr id="22" name="文本框 21"/>
          <p:cNvSpPr txBox="1"/>
          <p:nvPr/>
        </p:nvSpPr>
        <p:spPr>
          <a:xfrm>
            <a:off x="84516" y="5328899"/>
            <a:ext cx="300082" cy="369332"/>
          </a:xfrm>
          <a:prstGeom prst="rect">
            <a:avLst/>
          </a:prstGeom>
          <a:noFill/>
        </p:spPr>
        <p:txBody>
          <a:bodyPr wrap="none" rtlCol="0">
            <a:spAutoFit/>
          </a:bodyPr>
          <a:lstStyle/>
          <a:p>
            <a:r>
              <a:rPr lang="en-US" altLang="zh-CN" i="1" dirty="0">
                <a:solidFill>
                  <a:srgbClr val="C00000"/>
                </a:solidFill>
                <a:latin typeface="Times New Roman" panose="02020603050405020304" pitchFamily="18" charset="0"/>
                <a:cs typeface="Times New Roman" panose="02020603050405020304" pitchFamily="18" charset="0"/>
              </a:rPr>
              <a:t>p</a:t>
            </a:r>
            <a:endParaRPr lang="zh-CN" altLang="en-US" dirty="0">
              <a:solidFill>
                <a:srgbClr val="C00000"/>
              </a:solidFill>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685710543"/>
      </p:ext>
    </p:extLst>
  </p:cSld>
  <p:clrMapOvr>
    <a:masterClrMapping/>
  </p:clrMapOvr>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表格 2"/>
          <p:cNvGraphicFramePr>
            <a:graphicFrameLocks noGrp="1"/>
          </p:cNvGraphicFramePr>
          <p:nvPr/>
        </p:nvGraphicFramePr>
        <p:xfrm>
          <a:off x="12697" y="683772"/>
          <a:ext cx="9131303" cy="3337560"/>
        </p:xfrm>
        <a:graphic>
          <a:graphicData uri="http://schemas.openxmlformats.org/drawingml/2006/table">
            <a:tbl>
              <a:tblPr firstRow="1" bandRow="1">
                <a:tableStyleId>{9D7B26C5-4107-4FEC-AEDC-1716B250A1EF}</a:tableStyleId>
              </a:tblPr>
              <a:tblGrid>
                <a:gridCol w="825503">
                  <a:extLst>
                    <a:ext uri="{9D8B030D-6E8A-4147-A177-3AD203B41FA5}">
                      <a16:colId xmlns:a16="http://schemas.microsoft.com/office/drawing/2014/main" val="20000"/>
                    </a:ext>
                  </a:extLst>
                </a:gridCol>
                <a:gridCol w="1054417">
                  <a:extLst>
                    <a:ext uri="{9D8B030D-6E8A-4147-A177-3AD203B41FA5}">
                      <a16:colId xmlns:a16="http://schemas.microsoft.com/office/drawing/2014/main" val="20001"/>
                    </a:ext>
                  </a:extLst>
                </a:gridCol>
                <a:gridCol w="825183">
                  <a:extLst>
                    <a:ext uri="{9D8B030D-6E8A-4147-A177-3AD203B41FA5}">
                      <a16:colId xmlns:a16="http://schemas.microsoft.com/office/drawing/2014/main" val="20002"/>
                    </a:ext>
                  </a:extLst>
                </a:gridCol>
                <a:gridCol w="1384300">
                  <a:extLst>
                    <a:ext uri="{9D8B030D-6E8A-4147-A177-3AD203B41FA5}">
                      <a16:colId xmlns:a16="http://schemas.microsoft.com/office/drawing/2014/main" val="20003"/>
                    </a:ext>
                  </a:extLst>
                </a:gridCol>
                <a:gridCol w="927100">
                  <a:extLst>
                    <a:ext uri="{9D8B030D-6E8A-4147-A177-3AD203B41FA5}">
                      <a16:colId xmlns:a16="http://schemas.microsoft.com/office/drawing/2014/main" val="20004"/>
                    </a:ext>
                  </a:extLst>
                </a:gridCol>
                <a:gridCol w="876300">
                  <a:extLst>
                    <a:ext uri="{9D8B030D-6E8A-4147-A177-3AD203B41FA5}">
                      <a16:colId xmlns:a16="http://schemas.microsoft.com/office/drawing/2014/main" val="20005"/>
                    </a:ext>
                  </a:extLst>
                </a:gridCol>
                <a:gridCol w="990600">
                  <a:extLst>
                    <a:ext uri="{9D8B030D-6E8A-4147-A177-3AD203B41FA5}">
                      <a16:colId xmlns:a16="http://schemas.microsoft.com/office/drawing/2014/main" val="20006"/>
                    </a:ext>
                  </a:extLst>
                </a:gridCol>
                <a:gridCol w="924391">
                  <a:extLst>
                    <a:ext uri="{9D8B030D-6E8A-4147-A177-3AD203B41FA5}">
                      <a16:colId xmlns:a16="http://schemas.microsoft.com/office/drawing/2014/main" val="20007"/>
                    </a:ext>
                  </a:extLst>
                </a:gridCol>
                <a:gridCol w="752009">
                  <a:extLst>
                    <a:ext uri="{9D8B030D-6E8A-4147-A177-3AD203B41FA5}">
                      <a16:colId xmlns:a16="http://schemas.microsoft.com/office/drawing/2014/main" val="20008"/>
                    </a:ext>
                  </a:extLst>
                </a:gridCol>
                <a:gridCol w="571500">
                  <a:extLst>
                    <a:ext uri="{9D8B030D-6E8A-4147-A177-3AD203B41FA5}">
                      <a16:colId xmlns:a16="http://schemas.microsoft.com/office/drawing/2014/main" val="20009"/>
                    </a:ext>
                  </a:extLst>
                </a:gridCol>
              </a:tblGrid>
              <a:tr h="259080">
                <a:tc rowSpan="2">
                  <a:txBody>
                    <a:bodyPr/>
                    <a:lstStyle/>
                    <a:p>
                      <a:pPr algn="ctr"/>
                      <a:r>
                        <a:rPr lang="en-US" altLang="zh-CN" sz="1400" dirty="0">
                          <a:latin typeface="Times New Roman" panose="02020603050405020304" pitchFamily="18" charset="0"/>
                          <a:cs typeface="Times New Roman" panose="02020603050405020304" pitchFamily="18" charset="0"/>
                        </a:rPr>
                        <a:t>Energy</a:t>
                      </a:r>
                    </a:p>
                    <a:p>
                      <a:pPr algn="ctr"/>
                      <a:r>
                        <a:rPr lang="en-US" altLang="zh-CN" sz="1400" dirty="0">
                          <a:latin typeface="Times New Roman" panose="02020603050405020304" pitchFamily="18" charset="0"/>
                          <a:cs typeface="Times New Roman" panose="02020603050405020304" pitchFamily="18" charset="0"/>
                        </a:rPr>
                        <a:t>(keV)</a:t>
                      </a:r>
                      <a:endParaRPr lang="zh-CN" altLang="en-US" sz="1400" dirty="0">
                        <a:solidFill>
                          <a:schemeClr val="tx1"/>
                        </a:solidFill>
                        <a:latin typeface="Times New Roman" panose="02020603050405020304" pitchFamily="18" charset="0"/>
                        <a:cs typeface="Times New Roman" panose="02020603050405020304" pitchFamily="18" charset="0"/>
                      </a:endParaRPr>
                    </a:p>
                  </a:txBody>
                  <a:tcPr anchor="ctr"/>
                </a:tc>
                <a:tc>
                  <a:txBody>
                    <a:bodyPr/>
                    <a:lstStyle/>
                    <a:p>
                      <a:pPr algn="ctr"/>
                      <a:r>
                        <a:rPr lang="en-US" altLang="zh-CN" sz="1400" dirty="0">
                          <a:solidFill>
                            <a:schemeClr val="tx1"/>
                          </a:solidFill>
                          <a:latin typeface="Times New Roman" panose="02020603050405020304" pitchFamily="18" charset="0"/>
                          <a:cs typeface="Times New Roman" panose="02020603050405020304" pitchFamily="18" charset="0"/>
                        </a:rPr>
                        <a:t>Intensity</a:t>
                      </a:r>
                    </a:p>
                  </a:txBody>
                  <a:tcPr anchor="ctr">
                    <a:lnB w="12700" cmpd="sng">
                      <a:noFill/>
                    </a:lnB>
                  </a:tcPr>
                </a:tc>
                <a:tc rowSpan="2">
                  <a:txBody>
                    <a:bodyPr/>
                    <a:lstStyle/>
                    <a:p>
                      <a:pPr algn="ctr"/>
                      <a:r>
                        <a:rPr lang="en-US" altLang="zh-CN" sz="1400" dirty="0">
                          <a:latin typeface="Times New Roman" panose="02020603050405020304" pitchFamily="18" charset="0"/>
                          <a:cs typeface="Times New Roman" panose="02020603050405020304" pitchFamily="18" charset="0"/>
                        </a:rPr>
                        <a:t>Place</a:t>
                      </a:r>
                    </a:p>
                    <a:p>
                      <a:pPr algn="ctr"/>
                      <a:r>
                        <a:rPr lang="en-US" altLang="zh-CN" sz="1400" dirty="0">
                          <a:solidFill>
                            <a:schemeClr val="tx1"/>
                          </a:solidFill>
                          <a:latin typeface="Times New Roman" panose="02020603050405020304" pitchFamily="18" charset="0"/>
                          <a:cs typeface="Times New Roman" panose="02020603050405020304" pitchFamily="18" charset="0"/>
                        </a:rPr>
                        <a:t>Time</a:t>
                      </a:r>
                      <a:endParaRPr lang="zh-CN" altLang="en-US" sz="1400" dirty="0">
                        <a:solidFill>
                          <a:schemeClr val="tx1"/>
                        </a:solidFill>
                        <a:latin typeface="Times New Roman" panose="02020603050405020304" pitchFamily="18" charset="0"/>
                        <a:cs typeface="Times New Roman" panose="02020603050405020304" pitchFamily="18" charset="0"/>
                      </a:endParaRPr>
                    </a:p>
                  </a:txBody>
                  <a:tcPr anchor="ctr">
                    <a:solidFill>
                      <a:schemeClr val="accent6">
                        <a:lumMod val="20000"/>
                        <a:lumOff val="80000"/>
                      </a:schemeClr>
                    </a:solidFill>
                  </a:tcPr>
                </a:tc>
                <a:tc rowSpan="2">
                  <a:txBody>
                    <a:bodyPr/>
                    <a:lstStyle/>
                    <a:p>
                      <a:pPr algn="ctr"/>
                      <a:r>
                        <a:rPr lang="en-US" altLang="zh-CN" sz="1400" dirty="0">
                          <a:latin typeface="Times New Roman" panose="02020603050405020304" pitchFamily="18" charset="0"/>
                          <a:cs typeface="Times New Roman" panose="02020603050405020304" pitchFamily="18" charset="0"/>
                        </a:rPr>
                        <a:t>Production</a:t>
                      </a:r>
                      <a:r>
                        <a:rPr lang="en-US" altLang="zh-CN" sz="1400" baseline="0" dirty="0">
                          <a:latin typeface="Times New Roman" panose="02020603050405020304" pitchFamily="18" charset="0"/>
                          <a:cs typeface="Times New Roman" panose="02020603050405020304" pitchFamily="18" charset="0"/>
                        </a:rPr>
                        <a:t> mechanism</a:t>
                      </a:r>
                      <a:endParaRPr lang="zh-CN" altLang="en-US" sz="1400" dirty="0">
                        <a:solidFill>
                          <a:schemeClr val="tx1"/>
                        </a:solidFill>
                        <a:latin typeface="Times New Roman" panose="02020603050405020304" pitchFamily="18" charset="0"/>
                        <a:cs typeface="Times New Roman" panose="02020603050405020304" pitchFamily="18" charset="0"/>
                      </a:endParaRPr>
                    </a:p>
                  </a:txBody>
                  <a:tcPr anchor="ctr">
                    <a:solidFill>
                      <a:schemeClr val="accent6">
                        <a:lumMod val="20000"/>
                        <a:lumOff val="80000"/>
                      </a:schemeClr>
                    </a:solidFill>
                  </a:tcPr>
                </a:tc>
                <a:tc rowSpan="2">
                  <a:txBody>
                    <a:bodyPr/>
                    <a:lstStyle/>
                    <a:p>
                      <a:pPr algn="ctr"/>
                      <a:r>
                        <a:rPr lang="en-US" altLang="zh-CN" sz="1400" dirty="0">
                          <a:latin typeface="Times New Roman" panose="02020603050405020304" pitchFamily="18" charset="0"/>
                          <a:cs typeface="Times New Roman" panose="02020603050405020304" pitchFamily="18" charset="0"/>
                        </a:rPr>
                        <a:t>Primary beam</a:t>
                      </a:r>
                      <a:endParaRPr lang="zh-CN" altLang="en-US" sz="1400" dirty="0">
                        <a:solidFill>
                          <a:schemeClr val="tx1"/>
                        </a:solidFill>
                        <a:latin typeface="Times New Roman" panose="02020603050405020304" pitchFamily="18" charset="0"/>
                        <a:cs typeface="Times New Roman" panose="02020603050405020304" pitchFamily="18" charset="0"/>
                      </a:endParaRPr>
                    </a:p>
                  </a:txBody>
                  <a:tcPr anchor="ctr">
                    <a:solidFill>
                      <a:schemeClr val="accent4">
                        <a:lumMod val="20000"/>
                        <a:lumOff val="80000"/>
                      </a:schemeClr>
                    </a:solidFill>
                  </a:tcPr>
                </a:tc>
                <a:tc rowSpan="2">
                  <a:txBody>
                    <a:bodyPr/>
                    <a:lstStyle/>
                    <a:p>
                      <a:pPr algn="ctr"/>
                      <a:r>
                        <a:rPr lang="en-US" altLang="zh-CN" sz="1400" dirty="0">
                          <a:latin typeface="Times New Roman" panose="02020603050405020304" pitchFamily="18" charset="0"/>
                          <a:cs typeface="Times New Roman" panose="02020603050405020304" pitchFamily="18" charset="0"/>
                        </a:rPr>
                        <a:t>Energy</a:t>
                      </a:r>
                    </a:p>
                    <a:p>
                      <a:pPr algn="ctr"/>
                      <a:r>
                        <a:rPr lang="en-US" altLang="zh-CN" sz="1400" dirty="0">
                          <a:latin typeface="Times New Roman" panose="02020603050405020304" pitchFamily="18" charset="0"/>
                          <a:cs typeface="Times New Roman" panose="02020603050405020304" pitchFamily="18" charset="0"/>
                        </a:rPr>
                        <a:t>(MeV/u)</a:t>
                      </a:r>
                      <a:endParaRPr lang="zh-CN" altLang="en-US" sz="1400" dirty="0">
                        <a:solidFill>
                          <a:schemeClr val="tx1"/>
                        </a:solidFill>
                        <a:latin typeface="Times New Roman" panose="02020603050405020304" pitchFamily="18" charset="0"/>
                        <a:cs typeface="Times New Roman" panose="02020603050405020304" pitchFamily="18" charset="0"/>
                      </a:endParaRPr>
                    </a:p>
                  </a:txBody>
                  <a:tcPr anchor="ctr">
                    <a:solidFill>
                      <a:schemeClr val="accent4">
                        <a:lumMod val="20000"/>
                        <a:lumOff val="80000"/>
                      </a:schemeClr>
                    </a:solidFill>
                  </a:tcPr>
                </a:tc>
                <a:tc rowSpan="2">
                  <a:txBody>
                    <a:bodyPr/>
                    <a:lstStyle/>
                    <a:p>
                      <a:pPr algn="ctr"/>
                      <a:r>
                        <a:rPr lang="en-US" altLang="zh-CN" sz="1400" dirty="0">
                          <a:latin typeface="Times New Roman" panose="02020603050405020304" pitchFamily="18" charset="0"/>
                          <a:cs typeface="Times New Roman" panose="02020603050405020304" pitchFamily="18" charset="0"/>
                        </a:rPr>
                        <a:t>Intensity</a:t>
                      </a:r>
                      <a:endParaRPr lang="zh-CN" altLang="en-US" sz="1400" dirty="0">
                        <a:solidFill>
                          <a:schemeClr val="tx1"/>
                        </a:solidFill>
                        <a:latin typeface="Times New Roman" panose="02020603050405020304" pitchFamily="18" charset="0"/>
                        <a:cs typeface="Times New Roman" panose="02020603050405020304" pitchFamily="18" charset="0"/>
                      </a:endParaRPr>
                    </a:p>
                  </a:txBody>
                  <a:tcPr anchor="ctr">
                    <a:solidFill>
                      <a:schemeClr val="accent4">
                        <a:lumMod val="20000"/>
                        <a:lumOff val="80000"/>
                      </a:schemeClr>
                    </a:solidFill>
                  </a:tcPr>
                </a:tc>
                <a:tc rowSpan="2">
                  <a:txBody>
                    <a:bodyPr/>
                    <a:lstStyle/>
                    <a:p>
                      <a:pPr algn="ctr"/>
                      <a:r>
                        <a:rPr lang="en-US" altLang="zh-CN" sz="1400" dirty="0">
                          <a:latin typeface="Times New Roman" panose="02020603050405020304" pitchFamily="18" charset="0"/>
                          <a:cs typeface="Times New Roman" panose="02020603050405020304" pitchFamily="18" charset="0"/>
                        </a:rPr>
                        <a:t>Primary target</a:t>
                      </a:r>
                      <a:endParaRPr lang="zh-CN" altLang="en-US" sz="1400" dirty="0">
                        <a:solidFill>
                          <a:schemeClr val="tx1"/>
                        </a:solidFill>
                        <a:latin typeface="Times New Roman" panose="02020603050405020304" pitchFamily="18" charset="0"/>
                        <a:cs typeface="Times New Roman" panose="02020603050405020304" pitchFamily="18" charset="0"/>
                      </a:endParaRPr>
                    </a:p>
                  </a:txBody>
                  <a:tcPr anchor="ctr">
                    <a:solidFill>
                      <a:schemeClr val="accent1">
                        <a:lumMod val="20000"/>
                        <a:lumOff val="80000"/>
                      </a:schemeClr>
                    </a:solidFill>
                  </a:tcPr>
                </a:tc>
                <a:tc rowSpan="2" gridSpan="2">
                  <a:txBody>
                    <a:bodyPr/>
                    <a:lstStyle/>
                    <a:p>
                      <a:pPr algn="ctr"/>
                      <a:r>
                        <a:rPr lang="en-US" altLang="zh-CN" sz="1400" dirty="0">
                          <a:latin typeface="Times New Roman" panose="02020603050405020304" pitchFamily="18" charset="0"/>
                          <a:cs typeface="Times New Roman" panose="02020603050405020304" pitchFamily="18" charset="0"/>
                        </a:rPr>
                        <a:t>Thickness mg/cm</a:t>
                      </a:r>
                      <a:r>
                        <a:rPr lang="en-US" altLang="zh-CN" sz="1400" baseline="30000" dirty="0">
                          <a:latin typeface="Times New Roman" panose="02020603050405020304" pitchFamily="18" charset="0"/>
                          <a:cs typeface="Times New Roman" panose="02020603050405020304" pitchFamily="18" charset="0"/>
                        </a:rPr>
                        <a:t>2</a:t>
                      </a:r>
                      <a:r>
                        <a:rPr lang="en-US" altLang="zh-CN" sz="1400" baseline="0" dirty="0">
                          <a:latin typeface="Times New Roman" panose="02020603050405020304" pitchFamily="18" charset="0"/>
                          <a:cs typeface="Times New Roman" panose="02020603050405020304" pitchFamily="18" charset="0"/>
                        </a:rPr>
                        <a:t>|μm</a:t>
                      </a:r>
                      <a:endParaRPr lang="zh-CN" altLang="en-US" sz="1400" baseline="0" dirty="0">
                        <a:solidFill>
                          <a:schemeClr val="tx1"/>
                        </a:solidFill>
                        <a:latin typeface="Times New Roman" panose="02020603050405020304" pitchFamily="18" charset="0"/>
                        <a:cs typeface="Times New Roman" panose="02020603050405020304" pitchFamily="18" charset="0"/>
                      </a:endParaRPr>
                    </a:p>
                  </a:txBody>
                  <a:tcPr anchor="ctr">
                    <a:solidFill>
                      <a:schemeClr val="accent1">
                        <a:lumMod val="20000"/>
                        <a:lumOff val="80000"/>
                      </a:schemeClr>
                    </a:solidFill>
                  </a:tcPr>
                </a:tc>
                <a:tc rowSpan="2" hMerge="1">
                  <a:txBody>
                    <a:bodyPr/>
                    <a:lstStyle/>
                    <a:p>
                      <a:endParaRPr lang="zh-CN" altLang="en-US"/>
                    </a:p>
                  </a:txBody>
                  <a:tcPr/>
                </a:tc>
                <a:extLst>
                  <a:ext uri="{0D108BD9-81ED-4DB2-BD59-A6C34878D82A}">
                    <a16:rowId xmlns:a16="http://schemas.microsoft.com/office/drawing/2014/main" val="10000"/>
                  </a:ext>
                </a:extLst>
              </a:tr>
              <a:tr h="259080">
                <a:tc vMerge="1">
                  <a:txBody>
                    <a:bodyPr/>
                    <a:lstStyle/>
                    <a:p>
                      <a:endParaRPr lang="zh-CN" altLang="en-US"/>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400" b="1" dirty="0">
                          <a:solidFill>
                            <a:schemeClr val="tx1"/>
                          </a:solidFill>
                          <a:latin typeface="Times New Roman" panose="02020603050405020304" pitchFamily="18" charset="0"/>
                          <a:cs typeface="Times New Roman" panose="02020603050405020304" pitchFamily="18" charset="0"/>
                        </a:rPr>
                        <a:t>Statistics</a:t>
                      </a:r>
                      <a:endParaRPr lang="zh-CN" altLang="en-US" sz="1400" b="1" dirty="0">
                        <a:solidFill>
                          <a:schemeClr val="tx1"/>
                        </a:solidFill>
                        <a:latin typeface="Times New Roman" panose="02020603050405020304" pitchFamily="18" charset="0"/>
                        <a:cs typeface="Times New Roman" panose="02020603050405020304" pitchFamily="18" charset="0"/>
                      </a:endParaRPr>
                    </a:p>
                  </a:txBody>
                  <a:tcPr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gridSpan="2" vMerge="1">
                  <a:txBody>
                    <a:bodyPr/>
                    <a:lstStyle/>
                    <a:p>
                      <a:endParaRPr lang="zh-CN" altLang="en-US"/>
                    </a:p>
                  </a:txBody>
                  <a:tcPr/>
                </a:tc>
                <a:tc hMerge="1" vMerge="1">
                  <a:txBody>
                    <a:bodyPr/>
                    <a:lstStyle/>
                    <a:p>
                      <a:endParaRPr lang="zh-CN" altLang="en-US"/>
                    </a:p>
                  </a:txBody>
                  <a:tcPr/>
                </a:tc>
                <a:extLst>
                  <a:ext uri="{0D108BD9-81ED-4DB2-BD59-A6C34878D82A}">
                    <a16:rowId xmlns:a16="http://schemas.microsoft.com/office/drawing/2014/main" val="10001"/>
                  </a:ext>
                </a:extLst>
              </a:tr>
              <a:tr h="370840">
                <a:tc>
                  <a:txBody>
                    <a:bodyPr/>
                    <a:lstStyle/>
                    <a:p>
                      <a:pPr algn="ctr"/>
                      <a:endParaRPr lang="zh-CN" altLang="en-US" sz="1400" dirty="0">
                        <a:solidFill>
                          <a:schemeClr val="tx1"/>
                        </a:solidFill>
                        <a:latin typeface="Times New Roman" panose="02020603050405020304" pitchFamily="18" charset="0"/>
                        <a:cs typeface="Times New Roman" panose="02020603050405020304" pitchFamily="18" charset="0"/>
                      </a:endParaRPr>
                    </a:p>
                  </a:txBody>
                  <a:tcPr anchor="ctr">
                    <a:noFill/>
                  </a:tcPr>
                </a:tc>
                <a:tc>
                  <a:txBody>
                    <a:bodyPr/>
                    <a:lstStyle/>
                    <a:p>
                      <a:pPr algn="ctr"/>
                      <a:endParaRPr lang="zh-CN" altLang="en-US" sz="1400" dirty="0">
                        <a:solidFill>
                          <a:schemeClr val="tx1"/>
                        </a:solidFill>
                        <a:latin typeface="Times New Roman" panose="02020603050405020304" pitchFamily="18" charset="0"/>
                        <a:cs typeface="Times New Roman" panose="02020603050405020304" pitchFamily="18" charset="0"/>
                      </a:endParaRPr>
                    </a:p>
                  </a:txBody>
                  <a:tcPr anchor="ctr">
                    <a:lnT w="12700" cap="flat" cmpd="sng" algn="ctr">
                      <a:solidFill>
                        <a:schemeClr val="tx1"/>
                      </a:solidFill>
                      <a:prstDash val="solid"/>
                      <a:round/>
                      <a:headEnd type="none" w="med" len="med"/>
                      <a:tailEnd type="none" w="med" len="med"/>
                    </a:lnT>
                    <a:noFill/>
                  </a:tcPr>
                </a:tc>
                <a:tc>
                  <a:txBody>
                    <a:bodyPr/>
                    <a:lstStyle/>
                    <a:p>
                      <a:pPr algn="ctr"/>
                      <a:r>
                        <a:rPr lang="en-US" altLang="zh-CN" sz="1400" dirty="0">
                          <a:latin typeface="Times New Roman" panose="02020603050405020304" pitchFamily="18" charset="0"/>
                          <a:cs typeface="Times New Roman" panose="02020603050405020304" pitchFamily="18" charset="0"/>
                        </a:rPr>
                        <a:t>GANIL</a:t>
                      </a:r>
                    </a:p>
                    <a:p>
                      <a:pPr algn="ctr"/>
                      <a:r>
                        <a:rPr lang="en-US" altLang="zh-CN" sz="1400" dirty="0">
                          <a:solidFill>
                            <a:schemeClr val="tx1"/>
                          </a:solidFill>
                          <a:latin typeface="Times New Roman" panose="02020603050405020304" pitchFamily="18" charset="0"/>
                          <a:cs typeface="Times New Roman" panose="02020603050405020304" pitchFamily="18" charset="0"/>
                        </a:rPr>
                        <a:t>1995</a:t>
                      </a:r>
                      <a:endParaRPr lang="zh-CN" altLang="en-US" sz="1400" dirty="0">
                        <a:solidFill>
                          <a:schemeClr val="tx1"/>
                        </a:solidFill>
                        <a:latin typeface="Times New Roman" panose="02020603050405020304" pitchFamily="18" charset="0"/>
                        <a:cs typeface="Times New Roman" panose="02020603050405020304" pitchFamily="18" charset="0"/>
                      </a:endParaRPr>
                    </a:p>
                  </a:txBody>
                  <a:tcPr anchor="ctr">
                    <a:solidFill>
                      <a:schemeClr val="accent6">
                        <a:lumMod val="20000"/>
                        <a:lumOff val="80000"/>
                      </a:schemeClr>
                    </a:solidFill>
                  </a:tcPr>
                </a:tc>
                <a:tc>
                  <a:txBody>
                    <a:bodyPr/>
                    <a:lstStyle/>
                    <a:p>
                      <a:pPr algn="ctr"/>
                      <a:r>
                        <a:rPr lang="en-US" altLang="zh-CN" sz="1400" dirty="0">
                          <a:latin typeface="Times New Roman" panose="02020603050405020304" pitchFamily="18" charset="0"/>
                          <a:cs typeface="Times New Roman" panose="02020603050405020304" pitchFamily="18" charset="0"/>
                        </a:rPr>
                        <a:t>projectile fragmentation</a:t>
                      </a:r>
                      <a:endParaRPr lang="zh-CN" altLang="en-US" sz="1400" dirty="0">
                        <a:solidFill>
                          <a:schemeClr val="tx1"/>
                        </a:solidFill>
                        <a:latin typeface="Times New Roman" panose="02020603050405020304" pitchFamily="18" charset="0"/>
                        <a:cs typeface="Times New Roman" panose="02020603050405020304" pitchFamily="18" charset="0"/>
                      </a:endParaRPr>
                    </a:p>
                  </a:txBody>
                  <a:tcPr anchor="ctr">
                    <a:solidFill>
                      <a:schemeClr val="accent6">
                        <a:lumMod val="20000"/>
                        <a:lumOff val="80000"/>
                      </a:schemeClr>
                    </a:solidFill>
                  </a:tcPr>
                </a:tc>
                <a:tc>
                  <a:txBody>
                    <a:bodyPr/>
                    <a:lstStyle/>
                    <a:p>
                      <a:pPr algn="ctr"/>
                      <a:r>
                        <a:rPr lang="en-US" altLang="zh-CN" sz="1400" baseline="30000" dirty="0">
                          <a:latin typeface="Times New Roman" panose="02020603050405020304" pitchFamily="18" charset="0"/>
                          <a:cs typeface="Times New Roman" panose="02020603050405020304" pitchFamily="18" charset="0"/>
                        </a:rPr>
                        <a:t>78</a:t>
                      </a:r>
                      <a:r>
                        <a:rPr lang="en-US" altLang="zh-CN" sz="1400" dirty="0">
                          <a:latin typeface="Times New Roman" panose="02020603050405020304" pitchFamily="18" charset="0"/>
                          <a:cs typeface="Times New Roman" panose="02020603050405020304" pitchFamily="18" charset="0"/>
                        </a:rPr>
                        <a:t>Kr</a:t>
                      </a:r>
                      <a:r>
                        <a:rPr lang="en-US" altLang="zh-CN" sz="1400" baseline="30000" dirty="0">
                          <a:latin typeface="Times New Roman" panose="02020603050405020304" pitchFamily="18" charset="0"/>
                          <a:cs typeface="Times New Roman" panose="02020603050405020304" pitchFamily="18" charset="0"/>
                        </a:rPr>
                        <a:t>34+</a:t>
                      </a:r>
                      <a:endParaRPr lang="zh-CN" altLang="en-US" sz="1400" dirty="0">
                        <a:solidFill>
                          <a:schemeClr val="tx1"/>
                        </a:solidFill>
                        <a:latin typeface="Times New Roman" panose="02020603050405020304" pitchFamily="18" charset="0"/>
                        <a:cs typeface="Times New Roman" panose="02020603050405020304" pitchFamily="18" charset="0"/>
                      </a:endParaRPr>
                    </a:p>
                  </a:txBody>
                  <a:tcPr anchor="ctr">
                    <a:solidFill>
                      <a:schemeClr val="accent4">
                        <a:lumMod val="20000"/>
                        <a:lumOff val="8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400" dirty="0">
                          <a:latin typeface="Times New Roman" panose="02020603050405020304" pitchFamily="18" charset="0"/>
                          <a:cs typeface="Times New Roman" panose="02020603050405020304" pitchFamily="18" charset="0"/>
                        </a:rPr>
                        <a:t>73</a:t>
                      </a:r>
                      <a:endParaRPr lang="zh-CN" altLang="en-US" sz="1400" dirty="0">
                        <a:latin typeface="Times New Roman" panose="02020603050405020304" pitchFamily="18" charset="0"/>
                        <a:cs typeface="Times New Roman" panose="02020603050405020304" pitchFamily="18" charset="0"/>
                      </a:endParaRPr>
                    </a:p>
                  </a:txBody>
                  <a:tcPr anchor="ctr">
                    <a:solidFill>
                      <a:schemeClr val="accent4">
                        <a:lumMod val="20000"/>
                        <a:lumOff val="80000"/>
                      </a:schemeClr>
                    </a:solidFill>
                  </a:tcPr>
                </a:tc>
                <a:tc>
                  <a:txBody>
                    <a:bodyPr/>
                    <a:lstStyle/>
                    <a:p>
                      <a:pPr algn="ctr"/>
                      <a:r>
                        <a:rPr lang="en-US" altLang="zh-CN" sz="1400" dirty="0">
                          <a:latin typeface="Times New Roman" panose="02020603050405020304" pitchFamily="18" charset="0"/>
                          <a:cs typeface="Times New Roman" panose="02020603050405020304" pitchFamily="18" charset="0"/>
                        </a:rPr>
                        <a:t>1 </a:t>
                      </a:r>
                      <a:r>
                        <a:rPr lang="en-US" altLang="zh-CN" sz="1400" dirty="0" err="1">
                          <a:latin typeface="Times New Roman" panose="02020603050405020304" pitchFamily="18" charset="0"/>
                          <a:cs typeface="Times New Roman" panose="02020603050405020304" pitchFamily="18" charset="0"/>
                        </a:rPr>
                        <a:t>μA</a:t>
                      </a:r>
                      <a:r>
                        <a:rPr lang="en-US" altLang="zh-CN" sz="1400" dirty="0">
                          <a:latin typeface="Times New Roman" panose="02020603050405020304" pitchFamily="18" charset="0"/>
                          <a:cs typeface="Times New Roman" panose="02020603050405020304" pitchFamily="18" charset="0"/>
                        </a:rPr>
                        <a:t> </a:t>
                      </a:r>
                      <a:endParaRPr lang="zh-CN" altLang="en-US" sz="1400" dirty="0">
                        <a:solidFill>
                          <a:schemeClr val="tx1"/>
                        </a:solidFill>
                        <a:latin typeface="Times New Roman" panose="02020603050405020304" pitchFamily="18" charset="0"/>
                        <a:cs typeface="Times New Roman" panose="02020603050405020304" pitchFamily="18" charset="0"/>
                      </a:endParaRPr>
                    </a:p>
                  </a:txBody>
                  <a:tcPr anchor="ctr">
                    <a:solidFill>
                      <a:schemeClr val="accent4">
                        <a:lumMod val="20000"/>
                        <a:lumOff val="80000"/>
                      </a:schemeClr>
                    </a:solidFill>
                  </a:tcPr>
                </a:tc>
                <a:tc>
                  <a:txBody>
                    <a:bodyPr/>
                    <a:lstStyle/>
                    <a:p>
                      <a:pPr algn="ctr"/>
                      <a:r>
                        <a:rPr lang="en-US" altLang="zh-CN" sz="1400" dirty="0">
                          <a:latin typeface="Times New Roman" panose="02020603050405020304" pitchFamily="18" charset="0"/>
                          <a:cs typeface="Times New Roman" panose="02020603050405020304" pitchFamily="18" charset="0"/>
                        </a:rPr>
                        <a:t>nickel</a:t>
                      </a:r>
                      <a:endParaRPr lang="zh-CN" altLang="en-US" sz="1400" dirty="0">
                        <a:solidFill>
                          <a:schemeClr val="tx1"/>
                        </a:solidFill>
                        <a:latin typeface="Times New Roman" panose="02020603050405020304" pitchFamily="18" charset="0"/>
                        <a:cs typeface="Times New Roman" panose="02020603050405020304" pitchFamily="18" charset="0"/>
                      </a:endParaRPr>
                    </a:p>
                  </a:txBody>
                  <a:tcPr anchor="ctr">
                    <a:solidFill>
                      <a:schemeClr val="accent1">
                        <a:lumMod val="20000"/>
                        <a:lumOff val="80000"/>
                      </a:schemeClr>
                    </a:solidFill>
                  </a:tcPr>
                </a:tc>
                <a:tc>
                  <a:txBody>
                    <a:bodyPr/>
                    <a:lstStyle/>
                    <a:p>
                      <a:pPr algn="ctr"/>
                      <a:r>
                        <a:rPr lang="en-US" altLang="zh-CN" sz="1400" dirty="0">
                          <a:latin typeface="Times New Roman" panose="02020603050405020304" pitchFamily="18" charset="0"/>
                          <a:cs typeface="Times New Roman" panose="02020603050405020304" pitchFamily="18" charset="0"/>
                        </a:rPr>
                        <a:t>110</a:t>
                      </a:r>
                      <a:endParaRPr lang="zh-CN" altLang="en-US" sz="1400" dirty="0">
                        <a:solidFill>
                          <a:schemeClr val="tx1"/>
                        </a:solidFill>
                        <a:latin typeface="Times New Roman" panose="02020603050405020304" pitchFamily="18" charset="0"/>
                        <a:cs typeface="Times New Roman" panose="02020603050405020304" pitchFamily="18" charset="0"/>
                      </a:endParaRPr>
                    </a:p>
                  </a:txBody>
                  <a:tcPr anchor="ctr">
                    <a:solidFill>
                      <a:schemeClr val="accent1">
                        <a:lumMod val="20000"/>
                        <a:lumOff val="8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zh-CN" altLang="en-US" sz="1400" dirty="0">
                        <a:solidFill>
                          <a:schemeClr val="tx1"/>
                        </a:solidFill>
                        <a:latin typeface="Times New Roman" panose="02020603050405020304" pitchFamily="18" charset="0"/>
                        <a:cs typeface="Times New Roman" panose="02020603050405020304" pitchFamily="18" charset="0"/>
                      </a:endParaRPr>
                    </a:p>
                  </a:txBody>
                  <a:tcPr anchor="ctr">
                    <a:solidFill>
                      <a:schemeClr val="accent1">
                        <a:lumMod val="20000"/>
                        <a:lumOff val="80000"/>
                      </a:schemeClr>
                    </a:solidFill>
                  </a:tcPr>
                </a:tc>
                <a:extLst>
                  <a:ext uri="{0D108BD9-81ED-4DB2-BD59-A6C34878D82A}">
                    <a16:rowId xmlns:a16="http://schemas.microsoft.com/office/drawing/2014/main" val="10002"/>
                  </a:ext>
                </a:extLst>
              </a:tr>
              <a:tr h="370840">
                <a:tc>
                  <a:txBody>
                    <a:bodyPr/>
                    <a:lstStyle/>
                    <a:p>
                      <a:pPr algn="ctr"/>
                      <a:endParaRPr lang="zh-CN" altLang="en-US" sz="1400" dirty="0">
                        <a:solidFill>
                          <a:schemeClr val="tx1"/>
                        </a:solidFill>
                        <a:latin typeface="Times New Roman" panose="02020603050405020304" pitchFamily="18" charset="0"/>
                        <a:cs typeface="Times New Roman" panose="02020603050405020304" pitchFamily="18" charset="0"/>
                      </a:endParaRPr>
                    </a:p>
                  </a:txBody>
                  <a:tcPr anchor="ctr">
                    <a:noFill/>
                  </a:tcPr>
                </a:tc>
                <a:tc>
                  <a:txBody>
                    <a:bodyPr/>
                    <a:lstStyle/>
                    <a:p>
                      <a:pPr algn="ctr"/>
                      <a:endParaRPr lang="zh-CN" altLang="en-US" sz="1400" dirty="0">
                        <a:solidFill>
                          <a:schemeClr val="tx1"/>
                        </a:solidFill>
                        <a:latin typeface="Times New Roman" panose="02020603050405020304" pitchFamily="18" charset="0"/>
                        <a:cs typeface="Times New Roman" panose="02020603050405020304" pitchFamily="18" charset="0"/>
                      </a:endParaRPr>
                    </a:p>
                  </a:txBody>
                  <a:tcPr anchor="ctr">
                    <a:noFill/>
                  </a:tcPr>
                </a:tc>
                <a:tc>
                  <a:txBody>
                    <a:bodyPr/>
                    <a:lstStyle/>
                    <a:p>
                      <a:pPr algn="ctr"/>
                      <a:r>
                        <a:rPr lang="en-US" altLang="zh-CN" sz="1400" dirty="0">
                          <a:solidFill>
                            <a:schemeClr val="tx1"/>
                          </a:solidFill>
                          <a:latin typeface="Times New Roman" panose="02020603050405020304" pitchFamily="18" charset="0"/>
                          <a:cs typeface="Times New Roman" panose="02020603050405020304" pitchFamily="18" charset="0"/>
                        </a:rPr>
                        <a:t>NSCL</a:t>
                      </a:r>
                    </a:p>
                    <a:p>
                      <a:pPr algn="ctr"/>
                      <a:r>
                        <a:rPr lang="en-US" altLang="zh-CN" sz="1400" dirty="0">
                          <a:solidFill>
                            <a:schemeClr val="tx1"/>
                          </a:solidFill>
                          <a:latin typeface="Times New Roman" panose="02020603050405020304" pitchFamily="18" charset="0"/>
                          <a:cs typeface="Times New Roman" panose="02020603050405020304" pitchFamily="18" charset="0"/>
                        </a:rPr>
                        <a:t>1996</a:t>
                      </a:r>
                      <a:endParaRPr lang="zh-CN" altLang="en-US" sz="1400" dirty="0">
                        <a:solidFill>
                          <a:schemeClr val="tx1"/>
                        </a:solidFill>
                        <a:latin typeface="Times New Roman" panose="02020603050405020304" pitchFamily="18" charset="0"/>
                        <a:cs typeface="Times New Roman" panose="02020603050405020304" pitchFamily="18" charset="0"/>
                      </a:endParaRPr>
                    </a:p>
                  </a:txBody>
                  <a:tcPr anchor="ctr">
                    <a:solidFill>
                      <a:schemeClr val="accent6">
                        <a:lumMod val="20000"/>
                        <a:lumOff val="8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400" dirty="0">
                          <a:latin typeface="Times New Roman" panose="02020603050405020304" pitchFamily="18" charset="0"/>
                          <a:cs typeface="Times New Roman" panose="02020603050405020304" pitchFamily="18" charset="0"/>
                        </a:rPr>
                        <a:t>projectile fragmentation</a:t>
                      </a:r>
                      <a:endParaRPr lang="zh-CN" altLang="en-US" sz="1400" dirty="0">
                        <a:solidFill>
                          <a:schemeClr val="tx1"/>
                        </a:solidFill>
                        <a:latin typeface="Times New Roman" panose="02020603050405020304" pitchFamily="18" charset="0"/>
                        <a:cs typeface="Times New Roman" panose="02020603050405020304" pitchFamily="18" charset="0"/>
                      </a:endParaRPr>
                    </a:p>
                  </a:txBody>
                  <a:tcPr anchor="ctr">
                    <a:solidFill>
                      <a:schemeClr val="accent6">
                        <a:lumMod val="20000"/>
                        <a:lumOff val="80000"/>
                      </a:schemeClr>
                    </a:solidFill>
                  </a:tcPr>
                </a:tc>
                <a:tc>
                  <a:txBody>
                    <a:bodyPr/>
                    <a:lstStyle/>
                    <a:p>
                      <a:pPr algn="ctr"/>
                      <a:r>
                        <a:rPr lang="en-US" altLang="zh-CN" sz="1400" baseline="30000" dirty="0">
                          <a:latin typeface="Times New Roman" panose="02020603050405020304" pitchFamily="18" charset="0"/>
                          <a:cs typeface="Times New Roman" panose="02020603050405020304" pitchFamily="18" charset="0"/>
                        </a:rPr>
                        <a:t>78</a:t>
                      </a:r>
                      <a:r>
                        <a:rPr lang="en-US" altLang="zh-CN" sz="1400" dirty="0">
                          <a:latin typeface="Times New Roman" panose="02020603050405020304" pitchFamily="18" charset="0"/>
                          <a:cs typeface="Times New Roman" panose="02020603050405020304" pitchFamily="18" charset="0"/>
                        </a:rPr>
                        <a:t>Kr</a:t>
                      </a:r>
                      <a:endParaRPr lang="zh-CN" altLang="en-US" sz="1400" dirty="0">
                        <a:solidFill>
                          <a:schemeClr val="tx1"/>
                        </a:solidFill>
                        <a:latin typeface="Times New Roman" panose="02020603050405020304" pitchFamily="18" charset="0"/>
                        <a:cs typeface="Times New Roman" panose="02020603050405020304" pitchFamily="18" charset="0"/>
                      </a:endParaRPr>
                    </a:p>
                  </a:txBody>
                  <a:tcPr anchor="ctr">
                    <a:solidFill>
                      <a:schemeClr val="accent4">
                        <a:lumMod val="20000"/>
                        <a:lumOff val="80000"/>
                      </a:schemeClr>
                    </a:solidFill>
                  </a:tcPr>
                </a:tc>
                <a:tc>
                  <a:txBody>
                    <a:bodyPr/>
                    <a:lstStyle/>
                    <a:p>
                      <a:pPr algn="ctr"/>
                      <a:r>
                        <a:rPr lang="en-US" altLang="zh-CN" sz="1400" dirty="0">
                          <a:solidFill>
                            <a:schemeClr val="tx1"/>
                          </a:solidFill>
                          <a:latin typeface="Times New Roman" panose="02020603050405020304" pitchFamily="18" charset="0"/>
                          <a:cs typeface="Times New Roman" panose="02020603050405020304" pitchFamily="18" charset="0"/>
                        </a:rPr>
                        <a:t>75</a:t>
                      </a:r>
                      <a:endParaRPr lang="zh-CN" altLang="en-US" sz="1400" dirty="0">
                        <a:solidFill>
                          <a:schemeClr val="tx1"/>
                        </a:solidFill>
                        <a:latin typeface="Times New Roman" panose="02020603050405020304" pitchFamily="18" charset="0"/>
                        <a:cs typeface="Times New Roman" panose="02020603050405020304" pitchFamily="18" charset="0"/>
                      </a:endParaRPr>
                    </a:p>
                  </a:txBody>
                  <a:tcPr anchor="ctr">
                    <a:solidFill>
                      <a:schemeClr val="accent4">
                        <a:lumMod val="20000"/>
                        <a:lumOff val="80000"/>
                      </a:schemeClr>
                    </a:solidFill>
                  </a:tcPr>
                </a:tc>
                <a:tc>
                  <a:txBody>
                    <a:bodyPr/>
                    <a:lstStyle/>
                    <a:p>
                      <a:pPr algn="ctr"/>
                      <a:r>
                        <a:rPr lang="en-US" altLang="zh-CN" sz="1400" dirty="0">
                          <a:solidFill>
                            <a:schemeClr val="tx1"/>
                          </a:solidFill>
                          <a:latin typeface="Times New Roman" panose="02020603050405020304" pitchFamily="18" charset="0"/>
                          <a:cs typeface="Times New Roman" panose="02020603050405020304" pitchFamily="18" charset="0"/>
                        </a:rPr>
                        <a:t>45 </a:t>
                      </a:r>
                      <a:r>
                        <a:rPr lang="en-US" altLang="zh-CN" sz="1400" dirty="0" err="1">
                          <a:solidFill>
                            <a:schemeClr val="tx1"/>
                          </a:solidFill>
                          <a:latin typeface="Times New Roman" panose="02020603050405020304" pitchFamily="18" charset="0"/>
                          <a:cs typeface="Times New Roman" panose="02020603050405020304" pitchFamily="18" charset="0"/>
                        </a:rPr>
                        <a:t>pnA</a:t>
                      </a:r>
                      <a:endParaRPr lang="zh-CN" altLang="en-US" sz="1400" dirty="0">
                        <a:solidFill>
                          <a:schemeClr val="tx1"/>
                        </a:solidFill>
                        <a:latin typeface="Times New Roman" panose="02020603050405020304" pitchFamily="18" charset="0"/>
                        <a:cs typeface="Times New Roman" panose="02020603050405020304" pitchFamily="18" charset="0"/>
                      </a:endParaRPr>
                    </a:p>
                  </a:txBody>
                  <a:tcPr anchor="ctr">
                    <a:solidFill>
                      <a:schemeClr val="accent4">
                        <a:lumMod val="20000"/>
                        <a:lumOff val="80000"/>
                      </a:schemeClr>
                    </a:solidFill>
                  </a:tcPr>
                </a:tc>
                <a:tc>
                  <a:txBody>
                    <a:bodyPr/>
                    <a:lstStyle/>
                    <a:p>
                      <a:pPr algn="ctr"/>
                      <a:r>
                        <a:rPr lang="en-US" altLang="zh-CN" sz="1400" baseline="30000" dirty="0">
                          <a:latin typeface="Times New Roman" panose="02020603050405020304" pitchFamily="18" charset="0"/>
                          <a:cs typeface="Times New Roman" panose="02020603050405020304" pitchFamily="18" charset="0"/>
                        </a:rPr>
                        <a:t>58</a:t>
                      </a:r>
                      <a:r>
                        <a:rPr lang="en-US" altLang="zh-CN" sz="1400" dirty="0">
                          <a:latin typeface="Times New Roman" panose="02020603050405020304" pitchFamily="18" charset="0"/>
                          <a:cs typeface="Times New Roman" panose="02020603050405020304" pitchFamily="18" charset="0"/>
                        </a:rPr>
                        <a:t>Ni</a:t>
                      </a:r>
                      <a:endParaRPr lang="zh-CN" altLang="en-US" sz="1400" dirty="0">
                        <a:solidFill>
                          <a:schemeClr val="tx1"/>
                        </a:solidFill>
                        <a:latin typeface="Times New Roman" panose="02020603050405020304" pitchFamily="18" charset="0"/>
                        <a:cs typeface="Times New Roman" panose="02020603050405020304" pitchFamily="18" charset="0"/>
                      </a:endParaRPr>
                    </a:p>
                  </a:txBody>
                  <a:tcPr anchor="ctr">
                    <a:solidFill>
                      <a:schemeClr val="accent1">
                        <a:lumMod val="20000"/>
                        <a:lumOff val="80000"/>
                      </a:schemeClr>
                    </a:solidFill>
                  </a:tcPr>
                </a:tc>
                <a:tc>
                  <a:txBody>
                    <a:bodyPr/>
                    <a:lstStyle/>
                    <a:p>
                      <a:pPr algn="ctr"/>
                      <a:r>
                        <a:rPr lang="en-US" altLang="zh-CN" sz="1400" dirty="0">
                          <a:solidFill>
                            <a:schemeClr val="tx1"/>
                          </a:solidFill>
                          <a:latin typeface="Times New Roman" panose="02020603050405020304" pitchFamily="18" charset="0"/>
                          <a:cs typeface="Times New Roman" panose="02020603050405020304" pitchFamily="18" charset="0"/>
                        </a:rPr>
                        <a:t>102</a:t>
                      </a:r>
                      <a:endParaRPr lang="zh-CN" altLang="en-US" sz="1400" dirty="0">
                        <a:solidFill>
                          <a:schemeClr val="tx1"/>
                        </a:solidFill>
                        <a:latin typeface="Times New Roman" panose="02020603050405020304" pitchFamily="18" charset="0"/>
                        <a:cs typeface="Times New Roman" panose="02020603050405020304" pitchFamily="18" charset="0"/>
                      </a:endParaRPr>
                    </a:p>
                  </a:txBody>
                  <a:tcPr anchor="ctr">
                    <a:solidFill>
                      <a:schemeClr val="accent1">
                        <a:lumMod val="20000"/>
                        <a:lumOff val="80000"/>
                      </a:schemeClr>
                    </a:solidFill>
                  </a:tcPr>
                </a:tc>
                <a:tc>
                  <a:txBody>
                    <a:bodyPr/>
                    <a:lstStyle/>
                    <a:p>
                      <a:pPr algn="ctr"/>
                      <a:endParaRPr lang="zh-CN" altLang="en-US" sz="1400" dirty="0">
                        <a:solidFill>
                          <a:schemeClr val="tx1"/>
                        </a:solidFill>
                        <a:latin typeface="Times New Roman" panose="02020603050405020304" pitchFamily="18" charset="0"/>
                        <a:cs typeface="Times New Roman" panose="02020603050405020304" pitchFamily="18" charset="0"/>
                      </a:endParaRPr>
                    </a:p>
                  </a:txBody>
                  <a:tcPr anchor="ctr">
                    <a:solidFill>
                      <a:schemeClr val="accent1">
                        <a:lumMod val="20000"/>
                        <a:lumOff val="80000"/>
                      </a:schemeClr>
                    </a:solidFill>
                  </a:tcPr>
                </a:tc>
                <a:extLst>
                  <a:ext uri="{0D108BD9-81ED-4DB2-BD59-A6C34878D82A}">
                    <a16:rowId xmlns:a16="http://schemas.microsoft.com/office/drawing/2014/main" val="10003"/>
                  </a:ext>
                </a:extLst>
              </a:tr>
              <a:tr h="259080">
                <a:tc rowSpan="2">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400" baseline="0" dirty="0">
                          <a:latin typeface="Times New Roman" panose="02020603050405020304" pitchFamily="18" charset="0"/>
                          <a:cs typeface="Times New Roman" panose="02020603050405020304" pitchFamily="18" charset="0"/>
                        </a:rPr>
                        <a:t>55 keV</a:t>
                      </a:r>
                      <a:endParaRPr lang="zh-CN" altLang="en-US" sz="1400" baseline="0" dirty="0">
                        <a:solidFill>
                          <a:schemeClr val="tx1"/>
                        </a:solidFill>
                        <a:latin typeface="Times New Roman" panose="02020603050405020304" pitchFamily="18" charset="0"/>
                        <a:cs typeface="Times New Roman" panose="02020603050405020304" pitchFamily="18" charset="0"/>
                      </a:endParaRPr>
                    </a:p>
                  </a:txBody>
                  <a:tcPr anchor="ctr">
                    <a:noFill/>
                  </a:tcPr>
                </a:tc>
                <a:tc>
                  <a:txBody>
                    <a:bodyPr/>
                    <a:lstStyle/>
                    <a:p>
                      <a:pPr algn="ctr"/>
                      <a:r>
                        <a:rPr lang="en-US" altLang="zh-CN" sz="1400" dirty="0">
                          <a:solidFill>
                            <a:schemeClr val="tx1"/>
                          </a:solidFill>
                          <a:latin typeface="Times New Roman" panose="02020603050405020304" pitchFamily="18" charset="0"/>
                          <a:cs typeface="Times New Roman" panose="02020603050405020304" pitchFamily="18" charset="0"/>
                        </a:rPr>
                        <a:t>1.8 </a:t>
                      </a:r>
                      <a:r>
                        <a:rPr lang="en-US" altLang="zh-CN" sz="1400" dirty="0" err="1">
                          <a:solidFill>
                            <a:schemeClr val="tx1"/>
                          </a:solidFill>
                          <a:latin typeface="Times New Roman" panose="02020603050405020304" pitchFamily="18" charset="0"/>
                          <a:cs typeface="Times New Roman" panose="02020603050405020304" pitchFamily="18" charset="0"/>
                        </a:rPr>
                        <a:t>pps</a:t>
                      </a:r>
                      <a:endParaRPr lang="zh-CN" altLang="en-US" sz="1400" dirty="0">
                        <a:solidFill>
                          <a:schemeClr val="tx1"/>
                        </a:solidFill>
                        <a:latin typeface="Times New Roman" panose="02020603050405020304" pitchFamily="18" charset="0"/>
                        <a:cs typeface="Times New Roman" panose="02020603050405020304" pitchFamily="18" charset="0"/>
                      </a:endParaRPr>
                    </a:p>
                  </a:txBody>
                  <a:tcPr anchor="ctr">
                    <a:noFill/>
                  </a:tcPr>
                </a:tc>
                <a:tc rowSpan="2">
                  <a:txBody>
                    <a:bodyPr/>
                    <a:lstStyle/>
                    <a:p>
                      <a:pPr algn="ctr"/>
                      <a:r>
                        <a:rPr lang="en-US" altLang="zh-CN" sz="1400" dirty="0">
                          <a:latin typeface="Times New Roman" panose="02020603050405020304" pitchFamily="18" charset="0"/>
                          <a:cs typeface="Times New Roman" panose="02020603050405020304" pitchFamily="18" charset="0"/>
                        </a:rPr>
                        <a:t>GSI</a:t>
                      </a:r>
                    </a:p>
                    <a:p>
                      <a:pPr algn="ctr"/>
                      <a:r>
                        <a:rPr lang="en-US" altLang="zh-CN" sz="1400" dirty="0">
                          <a:solidFill>
                            <a:schemeClr val="tx1"/>
                          </a:solidFill>
                          <a:latin typeface="Times New Roman" panose="02020603050405020304" pitchFamily="18" charset="0"/>
                          <a:cs typeface="Times New Roman" panose="02020603050405020304" pitchFamily="18" charset="0"/>
                        </a:rPr>
                        <a:t>2001</a:t>
                      </a:r>
                      <a:endParaRPr lang="zh-CN" altLang="en-US" sz="1400" dirty="0">
                        <a:solidFill>
                          <a:schemeClr val="tx1"/>
                        </a:solidFill>
                        <a:latin typeface="Times New Roman" panose="02020603050405020304" pitchFamily="18" charset="0"/>
                        <a:cs typeface="Times New Roman" panose="02020603050405020304" pitchFamily="18" charset="0"/>
                      </a:endParaRPr>
                    </a:p>
                  </a:txBody>
                  <a:tcPr anchor="ctr">
                    <a:solidFill>
                      <a:schemeClr val="accent6">
                        <a:lumMod val="20000"/>
                        <a:lumOff val="80000"/>
                      </a:schemeClr>
                    </a:solidFill>
                  </a:tcPr>
                </a:tc>
                <a:tc rowSpan="2">
                  <a:txBody>
                    <a:bodyPr/>
                    <a:lstStyle/>
                    <a:p>
                      <a:pPr algn="ctr"/>
                      <a:r>
                        <a:rPr lang="en-US" altLang="zh-CN" sz="1400" dirty="0">
                          <a:latin typeface="Times New Roman" panose="02020603050405020304" pitchFamily="18" charset="0"/>
                          <a:cs typeface="Times New Roman" panose="02020603050405020304" pitchFamily="18" charset="0"/>
                        </a:rPr>
                        <a:t>fusion-evaporation</a:t>
                      </a:r>
                      <a:endParaRPr lang="zh-CN" altLang="en-US" sz="1400" dirty="0">
                        <a:solidFill>
                          <a:schemeClr val="tx1"/>
                        </a:solidFill>
                        <a:latin typeface="Times New Roman" panose="02020603050405020304" pitchFamily="18" charset="0"/>
                        <a:cs typeface="Times New Roman" panose="02020603050405020304" pitchFamily="18" charset="0"/>
                      </a:endParaRPr>
                    </a:p>
                  </a:txBody>
                  <a:tcPr anchor="ctr">
                    <a:solidFill>
                      <a:schemeClr val="accent6">
                        <a:lumMod val="20000"/>
                        <a:lumOff val="80000"/>
                      </a:schemeClr>
                    </a:solidFill>
                  </a:tcPr>
                </a:tc>
                <a:tc rowSpan="2">
                  <a:txBody>
                    <a:bodyPr/>
                    <a:lstStyle/>
                    <a:p>
                      <a:pPr algn="ctr"/>
                      <a:r>
                        <a:rPr lang="en-US" altLang="zh-CN" sz="1400" baseline="30000" dirty="0">
                          <a:latin typeface="Times New Roman" panose="02020603050405020304" pitchFamily="18" charset="0"/>
                          <a:cs typeface="Times New Roman" panose="02020603050405020304" pitchFamily="18" charset="0"/>
                        </a:rPr>
                        <a:t>36</a:t>
                      </a:r>
                      <a:r>
                        <a:rPr lang="en-US" altLang="zh-CN" sz="1400" dirty="0">
                          <a:latin typeface="Times New Roman" panose="02020603050405020304" pitchFamily="18" charset="0"/>
                          <a:cs typeface="Times New Roman" panose="02020603050405020304" pitchFamily="18" charset="0"/>
                        </a:rPr>
                        <a:t>Ar</a:t>
                      </a:r>
                      <a:endParaRPr lang="zh-CN" altLang="en-US" sz="1400" dirty="0">
                        <a:solidFill>
                          <a:schemeClr val="tx1"/>
                        </a:solidFill>
                        <a:latin typeface="Times New Roman" panose="02020603050405020304" pitchFamily="18" charset="0"/>
                        <a:cs typeface="Times New Roman" panose="02020603050405020304" pitchFamily="18" charset="0"/>
                      </a:endParaRPr>
                    </a:p>
                  </a:txBody>
                  <a:tcPr anchor="ctr">
                    <a:solidFill>
                      <a:schemeClr val="accent4">
                        <a:lumMod val="20000"/>
                        <a:lumOff val="80000"/>
                      </a:schemeClr>
                    </a:solidFill>
                  </a:tcPr>
                </a:tc>
                <a:tc rowSpan="2">
                  <a:txBody>
                    <a:bodyPr/>
                    <a:lstStyle/>
                    <a:p>
                      <a:pPr algn="ctr"/>
                      <a:r>
                        <a:rPr lang="en-US" altLang="zh-CN" sz="1400" dirty="0">
                          <a:latin typeface="Times New Roman" panose="02020603050405020304" pitchFamily="18" charset="0"/>
                          <a:cs typeface="Times New Roman" panose="02020603050405020304" pitchFamily="18" charset="0"/>
                        </a:rPr>
                        <a:t>4.71</a:t>
                      </a:r>
                      <a:endParaRPr lang="zh-CN" altLang="en-US" sz="1400" dirty="0">
                        <a:solidFill>
                          <a:schemeClr val="tx1"/>
                        </a:solidFill>
                        <a:latin typeface="Times New Roman" panose="02020603050405020304" pitchFamily="18" charset="0"/>
                        <a:cs typeface="Times New Roman" panose="02020603050405020304" pitchFamily="18" charset="0"/>
                      </a:endParaRPr>
                    </a:p>
                  </a:txBody>
                  <a:tcPr anchor="ctr">
                    <a:solidFill>
                      <a:schemeClr val="accent4">
                        <a:lumMod val="20000"/>
                        <a:lumOff val="80000"/>
                      </a:schemeClr>
                    </a:solidFill>
                  </a:tcPr>
                </a:tc>
                <a:tc rowSpan="2">
                  <a:txBody>
                    <a:bodyPr/>
                    <a:lstStyle/>
                    <a:p>
                      <a:pPr algn="ctr"/>
                      <a:r>
                        <a:rPr lang="en-US" altLang="zh-CN" sz="1400" dirty="0">
                          <a:latin typeface="Times New Roman" panose="02020603050405020304" pitchFamily="18" charset="0"/>
                          <a:cs typeface="Times New Roman" panose="02020603050405020304" pitchFamily="18" charset="0"/>
                        </a:rPr>
                        <a:t>85 </a:t>
                      </a:r>
                      <a:r>
                        <a:rPr lang="en-US" altLang="zh-CN" sz="1400" dirty="0" err="1">
                          <a:latin typeface="Times New Roman" panose="02020603050405020304" pitchFamily="18" charset="0"/>
                          <a:cs typeface="Times New Roman" panose="02020603050405020304" pitchFamily="18" charset="0"/>
                        </a:rPr>
                        <a:t>pnA</a:t>
                      </a:r>
                      <a:endParaRPr lang="zh-CN" altLang="en-US" sz="1400" dirty="0">
                        <a:solidFill>
                          <a:schemeClr val="tx1"/>
                        </a:solidFill>
                        <a:latin typeface="Times New Roman" panose="02020603050405020304" pitchFamily="18" charset="0"/>
                        <a:cs typeface="Times New Roman" panose="02020603050405020304" pitchFamily="18" charset="0"/>
                      </a:endParaRPr>
                    </a:p>
                  </a:txBody>
                  <a:tcPr anchor="ctr">
                    <a:solidFill>
                      <a:schemeClr val="accent4">
                        <a:lumMod val="20000"/>
                        <a:lumOff val="80000"/>
                      </a:schemeClr>
                    </a:solidFill>
                  </a:tcPr>
                </a:tc>
                <a:tc rowSpan="2">
                  <a:txBody>
                    <a:bodyPr/>
                    <a:lstStyle/>
                    <a:p>
                      <a:pPr algn="ctr"/>
                      <a:r>
                        <a:rPr lang="en-US" altLang="zh-CN" sz="1400" dirty="0">
                          <a:latin typeface="Times New Roman" panose="02020603050405020304" pitchFamily="18" charset="0"/>
                          <a:cs typeface="Times New Roman" panose="02020603050405020304" pitchFamily="18" charset="0"/>
                        </a:rPr>
                        <a:t>Si</a:t>
                      </a:r>
                      <a:endParaRPr lang="zh-CN" altLang="en-US" sz="1400" dirty="0">
                        <a:solidFill>
                          <a:schemeClr val="tx1"/>
                        </a:solidFill>
                        <a:latin typeface="Times New Roman" panose="02020603050405020304" pitchFamily="18" charset="0"/>
                        <a:cs typeface="Times New Roman" panose="02020603050405020304" pitchFamily="18" charset="0"/>
                      </a:endParaRPr>
                    </a:p>
                  </a:txBody>
                  <a:tcPr anchor="ctr">
                    <a:solidFill>
                      <a:schemeClr val="accent1">
                        <a:lumMod val="20000"/>
                        <a:lumOff val="80000"/>
                      </a:schemeClr>
                    </a:solidFill>
                  </a:tcPr>
                </a:tc>
                <a:tc rowSpan="2">
                  <a:txBody>
                    <a:bodyPr/>
                    <a:lstStyle/>
                    <a:p>
                      <a:pPr algn="ctr"/>
                      <a:r>
                        <a:rPr lang="en-US" altLang="zh-CN" sz="1400" dirty="0">
                          <a:latin typeface="Times New Roman" panose="02020603050405020304" pitchFamily="18" charset="0"/>
                          <a:cs typeface="Times New Roman" panose="02020603050405020304" pitchFamily="18" charset="0"/>
                        </a:rPr>
                        <a:t>2.1-2.5</a:t>
                      </a:r>
                      <a:endParaRPr lang="zh-CN" altLang="en-US" sz="1400" dirty="0">
                        <a:solidFill>
                          <a:schemeClr val="tx1"/>
                        </a:solidFill>
                        <a:latin typeface="Times New Roman" panose="02020603050405020304" pitchFamily="18" charset="0"/>
                        <a:cs typeface="Times New Roman" panose="02020603050405020304" pitchFamily="18" charset="0"/>
                      </a:endParaRPr>
                    </a:p>
                  </a:txBody>
                  <a:tcPr anchor="ctr">
                    <a:solidFill>
                      <a:schemeClr val="accent1">
                        <a:lumMod val="20000"/>
                        <a:lumOff val="80000"/>
                      </a:schemeClr>
                    </a:solidFill>
                  </a:tcPr>
                </a:tc>
                <a:tc rowSpan="2">
                  <a:txBody>
                    <a:bodyPr/>
                    <a:lstStyle/>
                    <a:p>
                      <a:pPr algn="ctr"/>
                      <a:endParaRPr lang="zh-CN" altLang="en-US" sz="1400" dirty="0">
                        <a:solidFill>
                          <a:schemeClr val="tx1"/>
                        </a:solidFill>
                        <a:latin typeface="Times New Roman" panose="02020603050405020304" pitchFamily="18" charset="0"/>
                        <a:cs typeface="Times New Roman" panose="02020603050405020304" pitchFamily="18" charset="0"/>
                      </a:endParaRPr>
                    </a:p>
                  </a:txBody>
                  <a:tcPr anchor="ctr">
                    <a:solidFill>
                      <a:schemeClr val="accent1">
                        <a:lumMod val="20000"/>
                        <a:lumOff val="80000"/>
                      </a:schemeClr>
                    </a:solidFill>
                  </a:tcPr>
                </a:tc>
                <a:extLst>
                  <a:ext uri="{0D108BD9-81ED-4DB2-BD59-A6C34878D82A}">
                    <a16:rowId xmlns:a16="http://schemas.microsoft.com/office/drawing/2014/main" val="10004"/>
                  </a:ext>
                </a:extLst>
              </a:tr>
              <a:tr h="259080">
                <a:tc vMerge="1">
                  <a:txBody>
                    <a:bodyPr/>
                    <a:lstStyle/>
                    <a:p>
                      <a:endParaRPr lang="zh-CN" altLang="en-US"/>
                    </a:p>
                  </a:txBody>
                  <a:tcPr/>
                </a:tc>
                <a:tc>
                  <a:txBody>
                    <a:bodyPr/>
                    <a:lstStyle/>
                    <a:p>
                      <a:pPr algn="ctr"/>
                      <a:endParaRPr lang="zh-CN" altLang="en-US" sz="1400" dirty="0">
                        <a:solidFill>
                          <a:schemeClr val="tx1"/>
                        </a:solidFill>
                        <a:latin typeface="Times New Roman" panose="02020603050405020304" pitchFamily="18" charset="0"/>
                        <a:cs typeface="Times New Roman" panose="02020603050405020304" pitchFamily="18" charset="0"/>
                      </a:endParaRPr>
                    </a:p>
                  </a:txBody>
                  <a:tcPr anchor="ctr">
                    <a:noFill/>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extLst>
                  <a:ext uri="{0D108BD9-81ED-4DB2-BD59-A6C34878D82A}">
                    <a16:rowId xmlns:a16="http://schemas.microsoft.com/office/drawing/2014/main" val="10005"/>
                  </a:ext>
                </a:extLst>
              </a:tr>
              <a:tr h="370840">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zh-CN" altLang="en-US" sz="1400" baseline="0" dirty="0">
                        <a:solidFill>
                          <a:schemeClr val="tx1"/>
                        </a:solidFill>
                        <a:latin typeface="Times New Roman" panose="02020603050405020304" pitchFamily="18" charset="0"/>
                        <a:cs typeface="Times New Roman" panose="02020603050405020304" pitchFamily="18" charset="0"/>
                      </a:endParaRPr>
                    </a:p>
                  </a:txBody>
                  <a:tcPr anchor="ctr">
                    <a:noFill/>
                  </a:tcPr>
                </a:tc>
                <a:tc>
                  <a:txBody>
                    <a:bodyPr/>
                    <a:lstStyle/>
                    <a:p>
                      <a:pPr algn="ctr"/>
                      <a:endParaRPr lang="zh-CN" altLang="en-US" sz="1400" dirty="0">
                        <a:solidFill>
                          <a:schemeClr val="tx1"/>
                        </a:solidFill>
                        <a:latin typeface="Times New Roman" panose="02020603050405020304" pitchFamily="18" charset="0"/>
                        <a:cs typeface="Times New Roman" panose="02020603050405020304" pitchFamily="18" charset="0"/>
                      </a:endParaRPr>
                    </a:p>
                  </a:txBody>
                  <a:tcPr anchor="ctr">
                    <a:noFill/>
                  </a:tcPr>
                </a:tc>
                <a:tc>
                  <a:txBody>
                    <a:bodyPr/>
                    <a:lstStyle/>
                    <a:p>
                      <a:pPr algn="ctr"/>
                      <a:r>
                        <a:rPr lang="en-US" altLang="zh-CN" sz="1400" dirty="0">
                          <a:latin typeface="Times New Roman" panose="02020603050405020304" pitchFamily="18" charset="0"/>
                          <a:cs typeface="Times New Roman" panose="02020603050405020304" pitchFamily="18" charset="0"/>
                        </a:rPr>
                        <a:t>GANIL</a:t>
                      </a:r>
                    </a:p>
                    <a:p>
                      <a:pPr algn="ctr"/>
                      <a:r>
                        <a:rPr lang="en-US" altLang="zh-CN" sz="1400" dirty="0">
                          <a:latin typeface="Times New Roman" panose="02020603050405020304" pitchFamily="18" charset="0"/>
                          <a:cs typeface="Times New Roman" panose="02020603050405020304" pitchFamily="18" charset="0"/>
                        </a:rPr>
                        <a:t>2002</a:t>
                      </a:r>
                    </a:p>
                  </a:txBody>
                  <a:tcPr anchor="ctr">
                    <a:solidFill>
                      <a:schemeClr val="accent6">
                        <a:lumMod val="20000"/>
                        <a:lumOff val="80000"/>
                      </a:schemeClr>
                    </a:solidFill>
                  </a:tcPr>
                </a:tc>
                <a:tc>
                  <a:txBody>
                    <a:bodyPr/>
                    <a:lstStyle/>
                    <a:p>
                      <a:pPr algn="ctr"/>
                      <a:r>
                        <a:rPr lang="en-US" altLang="zh-CN" sz="1400" dirty="0">
                          <a:latin typeface="Times New Roman" panose="02020603050405020304" pitchFamily="18" charset="0"/>
                          <a:cs typeface="Times New Roman" panose="02020603050405020304" pitchFamily="18" charset="0"/>
                        </a:rPr>
                        <a:t>projectile fragmentation</a:t>
                      </a:r>
                      <a:endParaRPr lang="zh-CN" altLang="en-US" sz="1400" dirty="0">
                        <a:solidFill>
                          <a:schemeClr val="tx1"/>
                        </a:solidFill>
                        <a:latin typeface="Times New Roman" panose="02020603050405020304" pitchFamily="18" charset="0"/>
                        <a:cs typeface="Times New Roman" panose="02020603050405020304" pitchFamily="18" charset="0"/>
                      </a:endParaRPr>
                    </a:p>
                  </a:txBody>
                  <a:tcPr anchor="ctr">
                    <a:solidFill>
                      <a:schemeClr val="accent6">
                        <a:lumMod val="20000"/>
                        <a:lumOff val="80000"/>
                      </a:schemeClr>
                    </a:solidFill>
                  </a:tcPr>
                </a:tc>
                <a:tc>
                  <a:txBody>
                    <a:bodyPr/>
                    <a:lstStyle/>
                    <a:p>
                      <a:pPr algn="ctr"/>
                      <a:r>
                        <a:rPr lang="en-US" altLang="zh-CN" sz="1400" baseline="30000" dirty="0">
                          <a:latin typeface="Times New Roman" panose="02020603050405020304" pitchFamily="18" charset="0"/>
                          <a:cs typeface="Times New Roman" panose="02020603050405020304" pitchFamily="18" charset="0"/>
                        </a:rPr>
                        <a:t>78</a:t>
                      </a:r>
                      <a:r>
                        <a:rPr lang="en-US" altLang="zh-CN" sz="1400" dirty="0">
                          <a:latin typeface="Times New Roman" panose="02020603050405020304" pitchFamily="18" charset="0"/>
                          <a:cs typeface="Times New Roman" panose="02020603050405020304" pitchFamily="18" charset="0"/>
                        </a:rPr>
                        <a:t>Kr</a:t>
                      </a:r>
                      <a:r>
                        <a:rPr lang="en-US" altLang="zh-CN" sz="1400" baseline="30000" dirty="0">
                          <a:latin typeface="Times New Roman" panose="02020603050405020304" pitchFamily="18" charset="0"/>
                          <a:cs typeface="Times New Roman" panose="02020603050405020304" pitchFamily="18" charset="0"/>
                        </a:rPr>
                        <a:t>34+</a:t>
                      </a:r>
                      <a:endParaRPr lang="zh-CN" altLang="en-US" sz="1400" dirty="0">
                        <a:solidFill>
                          <a:schemeClr val="tx1"/>
                        </a:solidFill>
                        <a:latin typeface="Times New Roman" panose="02020603050405020304" pitchFamily="18" charset="0"/>
                        <a:cs typeface="Times New Roman" panose="02020603050405020304" pitchFamily="18" charset="0"/>
                      </a:endParaRPr>
                    </a:p>
                  </a:txBody>
                  <a:tcPr anchor="ctr">
                    <a:solidFill>
                      <a:schemeClr val="accent4">
                        <a:lumMod val="20000"/>
                        <a:lumOff val="8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400" dirty="0">
                          <a:latin typeface="Times New Roman" panose="02020603050405020304" pitchFamily="18" charset="0"/>
                          <a:cs typeface="Times New Roman" panose="02020603050405020304" pitchFamily="18" charset="0"/>
                        </a:rPr>
                        <a:t>73</a:t>
                      </a:r>
                      <a:endParaRPr lang="zh-CN" altLang="en-US" sz="1400" dirty="0">
                        <a:latin typeface="Times New Roman" panose="02020603050405020304" pitchFamily="18" charset="0"/>
                        <a:cs typeface="Times New Roman" panose="02020603050405020304" pitchFamily="18" charset="0"/>
                      </a:endParaRPr>
                    </a:p>
                  </a:txBody>
                  <a:tcPr anchor="ctr">
                    <a:solidFill>
                      <a:schemeClr val="accent4">
                        <a:lumMod val="20000"/>
                        <a:lumOff val="80000"/>
                      </a:schemeClr>
                    </a:solidFill>
                  </a:tcPr>
                </a:tc>
                <a:tc>
                  <a:txBody>
                    <a:bodyPr/>
                    <a:lstStyle/>
                    <a:p>
                      <a:pPr algn="ctr"/>
                      <a:r>
                        <a:rPr lang="en-US" altLang="zh-CN" sz="1400" dirty="0">
                          <a:latin typeface="Times New Roman" panose="02020603050405020304" pitchFamily="18" charset="0"/>
                          <a:cs typeface="Times New Roman" panose="02020603050405020304" pitchFamily="18" charset="0"/>
                        </a:rPr>
                        <a:t>2 </a:t>
                      </a:r>
                      <a:r>
                        <a:rPr lang="en-US" altLang="zh-CN" sz="1400" dirty="0" err="1">
                          <a:latin typeface="Times New Roman" panose="02020603050405020304" pitchFamily="18" charset="0"/>
                          <a:cs typeface="Times New Roman" panose="02020603050405020304" pitchFamily="18" charset="0"/>
                        </a:rPr>
                        <a:t>μA</a:t>
                      </a:r>
                      <a:r>
                        <a:rPr lang="en-US" altLang="zh-CN" sz="1400" dirty="0">
                          <a:latin typeface="Times New Roman" panose="02020603050405020304" pitchFamily="18" charset="0"/>
                          <a:cs typeface="Times New Roman" panose="02020603050405020304" pitchFamily="18" charset="0"/>
                        </a:rPr>
                        <a:t> </a:t>
                      </a:r>
                      <a:endParaRPr lang="zh-CN" altLang="en-US" sz="1400" dirty="0">
                        <a:solidFill>
                          <a:schemeClr val="tx1"/>
                        </a:solidFill>
                        <a:latin typeface="Times New Roman" panose="02020603050405020304" pitchFamily="18" charset="0"/>
                        <a:cs typeface="Times New Roman" panose="02020603050405020304" pitchFamily="18" charset="0"/>
                      </a:endParaRPr>
                    </a:p>
                  </a:txBody>
                  <a:tcPr anchor="ctr">
                    <a:solidFill>
                      <a:schemeClr val="accent4">
                        <a:lumMod val="20000"/>
                        <a:lumOff val="80000"/>
                      </a:schemeClr>
                    </a:solidFill>
                  </a:tcPr>
                </a:tc>
                <a:tc>
                  <a:txBody>
                    <a:bodyPr/>
                    <a:lstStyle/>
                    <a:p>
                      <a:pPr algn="ctr"/>
                      <a:r>
                        <a:rPr lang="en-US" altLang="zh-CN" sz="1400" dirty="0">
                          <a:solidFill>
                            <a:schemeClr val="tx1"/>
                          </a:solidFill>
                          <a:latin typeface="Times New Roman" panose="02020603050405020304" pitchFamily="18" charset="0"/>
                          <a:cs typeface="Times New Roman" panose="02020603050405020304" pitchFamily="18" charset="0"/>
                        </a:rPr>
                        <a:t>carbon</a:t>
                      </a:r>
                    </a:p>
                    <a:p>
                      <a:pPr algn="ctr"/>
                      <a:r>
                        <a:rPr lang="en-US" altLang="zh-CN" sz="1400" dirty="0">
                          <a:solidFill>
                            <a:schemeClr val="tx1"/>
                          </a:solidFill>
                          <a:latin typeface="Times New Roman" panose="02020603050405020304" pitchFamily="18" charset="0"/>
                          <a:cs typeface="Times New Roman" panose="02020603050405020304" pitchFamily="18" charset="0"/>
                        </a:rPr>
                        <a:t>beryllium</a:t>
                      </a:r>
                      <a:endParaRPr lang="zh-CN" altLang="en-US" sz="1400" dirty="0">
                        <a:solidFill>
                          <a:schemeClr val="tx1"/>
                        </a:solidFill>
                        <a:latin typeface="Times New Roman" panose="02020603050405020304" pitchFamily="18" charset="0"/>
                        <a:cs typeface="Times New Roman" panose="02020603050405020304" pitchFamily="18" charset="0"/>
                      </a:endParaRPr>
                    </a:p>
                  </a:txBody>
                  <a:tcPr anchor="ctr">
                    <a:solidFill>
                      <a:schemeClr val="accent1">
                        <a:lumMod val="20000"/>
                        <a:lumOff val="80000"/>
                      </a:schemeClr>
                    </a:solidFill>
                  </a:tcPr>
                </a:tc>
                <a:tc>
                  <a:txBody>
                    <a:bodyPr/>
                    <a:lstStyle/>
                    <a:p>
                      <a:pPr algn="ctr"/>
                      <a:r>
                        <a:rPr lang="en-US" altLang="zh-CN" sz="1400" dirty="0">
                          <a:latin typeface="Times New Roman" panose="02020603050405020304" pitchFamily="18" charset="0"/>
                          <a:cs typeface="Times New Roman" panose="02020603050405020304" pitchFamily="18" charset="0"/>
                        </a:rPr>
                        <a:t>177.8</a:t>
                      </a:r>
                    </a:p>
                    <a:p>
                      <a:pPr algn="ctr"/>
                      <a:endParaRPr lang="zh-CN" altLang="en-US" sz="1400" dirty="0">
                        <a:solidFill>
                          <a:schemeClr val="tx1"/>
                        </a:solidFill>
                        <a:latin typeface="Times New Roman" panose="02020603050405020304" pitchFamily="18" charset="0"/>
                        <a:cs typeface="Times New Roman" panose="02020603050405020304" pitchFamily="18" charset="0"/>
                      </a:endParaRPr>
                    </a:p>
                  </a:txBody>
                  <a:tcPr anchor="ctr">
                    <a:solidFill>
                      <a:schemeClr val="accent1">
                        <a:lumMod val="20000"/>
                        <a:lumOff val="80000"/>
                      </a:schemeClr>
                    </a:solidFill>
                  </a:tcPr>
                </a:tc>
                <a:tc>
                  <a:txBody>
                    <a:bodyPr/>
                    <a:lstStyle/>
                    <a:p>
                      <a:pPr algn="ctr"/>
                      <a:endParaRPr lang="en-US" altLang="zh-CN" sz="1400" dirty="0">
                        <a:latin typeface="Times New Roman" panose="02020603050405020304" pitchFamily="18" charset="0"/>
                        <a:cs typeface="Times New Roman" panose="02020603050405020304" pitchFamily="18" charset="0"/>
                      </a:endParaRPr>
                    </a:p>
                    <a:p>
                      <a:pPr algn="ctr"/>
                      <a:r>
                        <a:rPr lang="en-US" altLang="zh-CN" sz="1400" dirty="0">
                          <a:latin typeface="Times New Roman" panose="02020603050405020304" pitchFamily="18" charset="0"/>
                          <a:cs typeface="Times New Roman" panose="02020603050405020304" pitchFamily="18" charset="0"/>
                        </a:rPr>
                        <a:t>1031</a:t>
                      </a:r>
                      <a:endParaRPr lang="zh-CN" altLang="en-US" sz="1400" dirty="0">
                        <a:solidFill>
                          <a:schemeClr val="tx1"/>
                        </a:solidFill>
                        <a:latin typeface="Times New Roman" panose="02020603050405020304" pitchFamily="18" charset="0"/>
                        <a:cs typeface="Times New Roman" panose="02020603050405020304" pitchFamily="18" charset="0"/>
                      </a:endParaRPr>
                    </a:p>
                  </a:txBody>
                  <a:tcPr anchor="ctr">
                    <a:solidFill>
                      <a:schemeClr val="accent1">
                        <a:lumMod val="20000"/>
                        <a:lumOff val="80000"/>
                      </a:schemeClr>
                    </a:solidFill>
                  </a:tcPr>
                </a:tc>
                <a:extLst>
                  <a:ext uri="{0D108BD9-81ED-4DB2-BD59-A6C34878D82A}">
                    <a16:rowId xmlns:a16="http://schemas.microsoft.com/office/drawing/2014/main" val="10006"/>
                  </a:ext>
                </a:extLst>
              </a:tr>
              <a:tr h="259080">
                <a:tc rowSpan="2">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zh-CN" altLang="en-US" sz="1400" baseline="0" dirty="0">
                        <a:solidFill>
                          <a:schemeClr val="tx1"/>
                        </a:solidFill>
                        <a:latin typeface="Times New Roman" panose="02020603050405020304" pitchFamily="18" charset="0"/>
                        <a:cs typeface="Times New Roman" panose="02020603050405020304" pitchFamily="18" charset="0"/>
                      </a:endParaRPr>
                    </a:p>
                  </a:txBody>
                  <a:tcPr anchor="ctr">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zh-CN" altLang="zh-CN" sz="1400" kern="100" baseline="30000" dirty="0">
                        <a:solidFill>
                          <a:schemeClr val="tx1"/>
                        </a:solidFill>
                        <a:effectLst/>
                        <a:latin typeface="Times New Roman" panose="02020603050405020304" pitchFamily="18" charset="0"/>
                        <a:ea typeface="+mn-ea"/>
                        <a:cs typeface="Times New Roman" panose="02020603050405020304" pitchFamily="18" charset="0"/>
                      </a:endParaRPr>
                    </a:p>
                  </a:txBody>
                  <a:tcPr anchor="ctr">
                    <a:noFill/>
                  </a:tcPr>
                </a:tc>
                <a:tc rowSpan="2">
                  <a:txBody>
                    <a:bodyPr/>
                    <a:lstStyle/>
                    <a:p>
                      <a:pPr algn="ctr"/>
                      <a:r>
                        <a:rPr lang="en-US" altLang="zh-CN" sz="1400" dirty="0">
                          <a:latin typeface="Times New Roman" panose="02020603050405020304" pitchFamily="18" charset="0"/>
                          <a:cs typeface="Times New Roman" panose="02020603050405020304" pitchFamily="18" charset="0"/>
                        </a:rPr>
                        <a:t>GANIL</a:t>
                      </a:r>
                    </a:p>
                    <a:p>
                      <a:pPr algn="ctr"/>
                      <a:r>
                        <a:rPr lang="en-US" altLang="zh-CN" sz="1400" dirty="0">
                          <a:latin typeface="Times New Roman" panose="02020603050405020304" pitchFamily="18" charset="0"/>
                          <a:cs typeface="Times New Roman" panose="02020603050405020304" pitchFamily="18" charset="0"/>
                        </a:rPr>
                        <a:t>2017</a:t>
                      </a:r>
                    </a:p>
                  </a:txBody>
                  <a:tcPr anchor="ctr">
                    <a:solidFill>
                      <a:schemeClr val="accent6">
                        <a:lumMod val="20000"/>
                        <a:lumOff val="80000"/>
                      </a:schemeClr>
                    </a:solidFill>
                  </a:tcPr>
                </a:tc>
                <a:tc rowSpan="2">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400" dirty="0">
                          <a:latin typeface="Times New Roman" panose="02020603050405020304" pitchFamily="18" charset="0"/>
                          <a:cs typeface="Times New Roman" panose="02020603050405020304" pitchFamily="18" charset="0"/>
                        </a:rPr>
                        <a:t>projectile fragmentation</a:t>
                      </a:r>
                      <a:endParaRPr lang="zh-CN" altLang="en-US" sz="1400" dirty="0">
                        <a:solidFill>
                          <a:schemeClr val="tx1"/>
                        </a:solidFill>
                        <a:latin typeface="Times New Roman" panose="02020603050405020304" pitchFamily="18" charset="0"/>
                        <a:cs typeface="Times New Roman" panose="02020603050405020304" pitchFamily="18" charset="0"/>
                      </a:endParaRPr>
                    </a:p>
                  </a:txBody>
                  <a:tcPr anchor="ctr">
                    <a:solidFill>
                      <a:schemeClr val="accent6">
                        <a:lumMod val="20000"/>
                        <a:lumOff val="80000"/>
                      </a:schemeClr>
                    </a:solidFill>
                  </a:tcPr>
                </a:tc>
                <a:tc rowSpan="2">
                  <a:txBody>
                    <a:bodyPr/>
                    <a:lstStyle/>
                    <a:p>
                      <a:pPr algn="ctr"/>
                      <a:r>
                        <a:rPr lang="en-US" altLang="zh-CN" sz="1400" i="0" kern="1200" baseline="30000" dirty="0">
                          <a:solidFill>
                            <a:schemeClr val="tx1"/>
                          </a:solidFill>
                          <a:effectLst/>
                          <a:latin typeface="Times New Roman" panose="02020603050405020304" pitchFamily="18" charset="0"/>
                          <a:ea typeface="+mn-ea"/>
                          <a:cs typeface="Times New Roman" panose="02020603050405020304" pitchFamily="18" charset="0"/>
                        </a:rPr>
                        <a:t>64</a:t>
                      </a:r>
                      <a:r>
                        <a:rPr lang="en-US" altLang="zh-CN" sz="1400" i="0" kern="1200" dirty="0">
                          <a:solidFill>
                            <a:schemeClr val="tx1"/>
                          </a:solidFill>
                          <a:effectLst/>
                          <a:latin typeface="Times New Roman" panose="02020603050405020304" pitchFamily="18" charset="0"/>
                          <a:ea typeface="+mn-ea"/>
                          <a:cs typeface="Times New Roman" panose="02020603050405020304" pitchFamily="18" charset="0"/>
                        </a:rPr>
                        <a:t>Zn</a:t>
                      </a:r>
                      <a:r>
                        <a:rPr lang="en-US" altLang="zh-CN" sz="1400" i="0" kern="1200" baseline="30000" dirty="0">
                          <a:solidFill>
                            <a:schemeClr val="tx1"/>
                          </a:solidFill>
                          <a:effectLst/>
                          <a:latin typeface="Times New Roman" panose="02020603050405020304" pitchFamily="18" charset="0"/>
                          <a:ea typeface="+mn-ea"/>
                          <a:cs typeface="Times New Roman" panose="02020603050405020304" pitchFamily="18" charset="0"/>
                        </a:rPr>
                        <a:t>29+</a:t>
                      </a:r>
                      <a:endParaRPr lang="zh-CN" altLang="en-US" sz="1400" baseline="30000" dirty="0">
                        <a:solidFill>
                          <a:schemeClr val="tx1"/>
                        </a:solidFill>
                        <a:latin typeface="Times New Roman" panose="02020603050405020304" pitchFamily="18" charset="0"/>
                        <a:cs typeface="Times New Roman" panose="02020603050405020304" pitchFamily="18" charset="0"/>
                      </a:endParaRPr>
                    </a:p>
                  </a:txBody>
                  <a:tcPr anchor="ctr">
                    <a:solidFill>
                      <a:schemeClr val="accent4">
                        <a:lumMod val="20000"/>
                        <a:lumOff val="80000"/>
                      </a:schemeClr>
                    </a:solidFill>
                  </a:tcPr>
                </a:tc>
                <a:tc rowSpan="2">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400" dirty="0">
                          <a:latin typeface="Times New Roman" panose="02020603050405020304" pitchFamily="18" charset="0"/>
                          <a:cs typeface="Times New Roman" panose="02020603050405020304" pitchFamily="18" charset="0"/>
                        </a:rPr>
                        <a:t>79</a:t>
                      </a:r>
                      <a:endParaRPr lang="zh-CN" altLang="en-US" sz="1400" dirty="0">
                        <a:latin typeface="Times New Roman" panose="02020603050405020304" pitchFamily="18" charset="0"/>
                        <a:cs typeface="Times New Roman" panose="02020603050405020304" pitchFamily="18" charset="0"/>
                      </a:endParaRPr>
                    </a:p>
                  </a:txBody>
                  <a:tcPr anchor="ctr">
                    <a:solidFill>
                      <a:schemeClr val="accent4">
                        <a:lumMod val="20000"/>
                        <a:lumOff val="80000"/>
                      </a:schemeClr>
                    </a:solidFill>
                  </a:tcPr>
                </a:tc>
                <a:tc rowSpan="2">
                  <a:txBody>
                    <a:bodyPr/>
                    <a:lstStyle/>
                    <a:p>
                      <a:pPr algn="ctr"/>
                      <a:r>
                        <a:rPr lang="en-US" altLang="zh-CN" sz="1400" dirty="0">
                          <a:solidFill>
                            <a:schemeClr val="tx1"/>
                          </a:solidFill>
                          <a:latin typeface="Times New Roman" panose="02020603050405020304" pitchFamily="18" charset="0"/>
                          <a:cs typeface="Times New Roman" panose="02020603050405020304" pitchFamily="18" charset="0"/>
                        </a:rPr>
                        <a:t>17 </a:t>
                      </a:r>
                      <a:r>
                        <a:rPr lang="en-US" altLang="zh-CN" sz="1400" dirty="0" err="1">
                          <a:solidFill>
                            <a:schemeClr val="tx1"/>
                          </a:solidFill>
                          <a:latin typeface="Times New Roman" panose="02020603050405020304" pitchFamily="18" charset="0"/>
                          <a:cs typeface="Times New Roman" panose="02020603050405020304" pitchFamily="18" charset="0"/>
                        </a:rPr>
                        <a:t>pnA</a:t>
                      </a:r>
                      <a:endParaRPr lang="zh-CN" altLang="en-US" sz="1400" dirty="0">
                        <a:solidFill>
                          <a:schemeClr val="tx1"/>
                        </a:solidFill>
                        <a:latin typeface="Times New Roman" panose="02020603050405020304" pitchFamily="18" charset="0"/>
                        <a:cs typeface="Times New Roman" panose="02020603050405020304" pitchFamily="18" charset="0"/>
                      </a:endParaRPr>
                    </a:p>
                  </a:txBody>
                  <a:tcPr anchor="ctr">
                    <a:solidFill>
                      <a:schemeClr val="accent4">
                        <a:lumMod val="20000"/>
                        <a:lumOff val="80000"/>
                      </a:schemeClr>
                    </a:solidFill>
                  </a:tcPr>
                </a:tc>
                <a:tc rowSpan="2">
                  <a:txBody>
                    <a:bodyPr/>
                    <a:lstStyle/>
                    <a:p>
                      <a:pPr algn="ctr"/>
                      <a:r>
                        <a:rPr lang="en-US" altLang="zh-CN" sz="1400" dirty="0">
                          <a:solidFill>
                            <a:schemeClr val="tx1"/>
                          </a:solidFill>
                          <a:latin typeface="Times New Roman" panose="02020603050405020304" pitchFamily="18" charset="0"/>
                          <a:cs typeface="Times New Roman" panose="02020603050405020304" pitchFamily="18" charset="0"/>
                        </a:rPr>
                        <a:t>Natural Ni</a:t>
                      </a:r>
                      <a:endParaRPr lang="zh-CN" altLang="en-US" sz="1400" dirty="0">
                        <a:solidFill>
                          <a:schemeClr val="tx1"/>
                        </a:solidFill>
                        <a:latin typeface="Times New Roman" panose="02020603050405020304" pitchFamily="18" charset="0"/>
                        <a:cs typeface="Times New Roman" panose="02020603050405020304" pitchFamily="18" charset="0"/>
                      </a:endParaRPr>
                    </a:p>
                  </a:txBody>
                  <a:tcPr anchor="ctr">
                    <a:solidFill>
                      <a:schemeClr val="accent1">
                        <a:lumMod val="20000"/>
                        <a:lumOff val="80000"/>
                      </a:schemeClr>
                    </a:solidFill>
                  </a:tcPr>
                </a:tc>
                <a:tc rowSpan="2">
                  <a:txBody>
                    <a:bodyPr/>
                    <a:lstStyle/>
                    <a:p>
                      <a:pPr algn="ctr"/>
                      <a:r>
                        <a:rPr lang="en-US" altLang="zh-CN" sz="1400" dirty="0">
                          <a:solidFill>
                            <a:schemeClr val="tx1"/>
                          </a:solidFill>
                          <a:latin typeface="Times New Roman" panose="02020603050405020304" pitchFamily="18" charset="0"/>
                          <a:cs typeface="Times New Roman" panose="02020603050405020304" pitchFamily="18" charset="0"/>
                        </a:rPr>
                        <a:t>236</a:t>
                      </a:r>
                      <a:endParaRPr lang="zh-CN" altLang="en-US" sz="1400" dirty="0">
                        <a:solidFill>
                          <a:schemeClr val="tx1"/>
                        </a:solidFill>
                        <a:latin typeface="Times New Roman" panose="02020603050405020304" pitchFamily="18" charset="0"/>
                        <a:cs typeface="Times New Roman" panose="02020603050405020304" pitchFamily="18" charset="0"/>
                      </a:endParaRPr>
                    </a:p>
                  </a:txBody>
                  <a:tcPr anchor="ctr">
                    <a:solidFill>
                      <a:schemeClr val="accent1">
                        <a:lumMod val="20000"/>
                        <a:lumOff val="80000"/>
                      </a:schemeClr>
                    </a:solidFill>
                  </a:tcPr>
                </a:tc>
                <a:tc rowSpan="2">
                  <a:txBody>
                    <a:bodyPr/>
                    <a:lstStyle/>
                    <a:p>
                      <a:pPr algn="ctr"/>
                      <a:endParaRPr lang="zh-CN" altLang="en-US" sz="1400" dirty="0">
                        <a:solidFill>
                          <a:schemeClr val="tx1"/>
                        </a:solidFill>
                        <a:latin typeface="Times New Roman" panose="02020603050405020304" pitchFamily="18" charset="0"/>
                        <a:cs typeface="Times New Roman" panose="02020603050405020304" pitchFamily="18" charset="0"/>
                      </a:endParaRPr>
                    </a:p>
                  </a:txBody>
                  <a:tcPr anchor="ctr">
                    <a:solidFill>
                      <a:schemeClr val="accent1">
                        <a:lumMod val="20000"/>
                        <a:lumOff val="80000"/>
                      </a:schemeClr>
                    </a:solidFill>
                  </a:tcPr>
                </a:tc>
                <a:extLst>
                  <a:ext uri="{0D108BD9-81ED-4DB2-BD59-A6C34878D82A}">
                    <a16:rowId xmlns:a16="http://schemas.microsoft.com/office/drawing/2014/main" val="10007"/>
                  </a:ext>
                </a:extLst>
              </a:tr>
              <a:tr h="259080">
                <a:tc vMerge="1">
                  <a:txBody>
                    <a:bodyPr/>
                    <a:lstStyle/>
                    <a:p>
                      <a:endParaRPr lang="zh-CN" altLang="en-US"/>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400" kern="100" dirty="0">
                          <a:solidFill>
                            <a:schemeClr val="tx1"/>
                          </a:solidFill>
                          <a:effectLst/>
                          <a:latin typeface="Times New Roman" panose="02020603050405020304" pitchFamily="18" charset="0"/>
                          <a:ea typeface="+mn-ea"/>
                          <a:cs typeface="Times New Roman" panose="02020603050405020304" pitchFamily="18" charset="0"/>
                        </a:rPr>
                        <a:t>4.96×10</a:t>
                      </a:r>
                      <a:r>
                        <a:rPr lang="en-US" altLang="zh-CN" sz="1400" kern="100" baseline="30000" dirty="0">
                          <a:solidFill>
                            <a:schemeClr val="tx1"/>
                          </a:solidFill>
                          <a:effectLst/>
                          <a:latin typeface="Times New Roman" panose="02020603050405020304" pitchFamily="18" charset="0"/>
                          <a:ea typeface="+mn-ea"/>
                          <a:cs typeface="Times New Roman" panose="02020603050405020304" pitchFamily="18" charset="0"/>
                        </a:rPr>
                        <a:t>4</a:t>
                      </a:r>
                      <a:endParaRPr lang="zh-CN" altLang="zh-CN" sz="1400" kern="100" baseline="30000" dirty="0">
                        <a:solidFill>
                          <a:schemeClr val="tx1"/>
                        </a:solidFill>
                        <a:effectLst/>
                        <a:latin typeface="Times New Roman" panose="02020603050405020304" pitchFamily="18" charset="0"/>
                        <a:ea typeface="+mn-ea"/>
                        <a:cs typeface="Times New Roman" panose="02020603050405020304" pitchFamily="18" charset="0"/>
                      </a:endParaRPr>
                    </a:p>
                  </a:txBody>
                  <a:tcPr anchor="ctr">
                    <a:noFill/>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extLst>
                  <a:ext uri="{0D108BD9-81ED-4DB2-BD59-A6C34878D82A}">
                    <a16:rowId xmlns:a16="http://schemas.microsoft.com/office/drawing/2014/main" val="10008"/>
                  </a:ext>
                </a:extLst>
              </a:tr>
            </a:tbl>
          </a:graphicData>
        </a:graphic>
      </p:graphicFrame>
      <p:sp>
        <p:nvSpPr>
          <p:cNvPr id="4" name="Rectangle 3"/>
          <p:cNvSpPr>
            <a:spLocks noChangeArrowheads="1"/>
          </p:cNvSpPr>
          <p:nvPr/>
        </p:nvSpPr>
        <p:spPr bwMode="auto">
          <a:xfrm>
            <a:off x="2177631" y="214886"/>
            <a:ext cx="4814138" cy="369332"/>
          </a:xfrm>
          <a:prstGeom prst="rect">
            <a:avLst/>
          </a:prstGeom>
          <a:gradFill rotWithShape="1">
            <a:gsLst>
              <a:gs pos="0">
                <a:srgbClr val="CCCCFF"/>
              </a:gs>
              <a:gs pos="50000">
                <a:srgbClr val="FFFFFF"/>
              </a:gs>
              <a:gs pos="100000">
                <a:srgbClr val="CCCCFF"/>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lgn="l" eaLnBrk="0" hangingPunct="0">
              <a:defRPr>
                <a:solidFill>
                  <a:schemeClr val="tx1"/>
                </a:solidFill>
                <a:latin typeface="Times New Roman" panose="02020603050405020304" pitchFamily="18" charset="0"/>
                <a:ea typeface="宋体" panose="02010600030101010101" pitchFamily="2" charset="-122"/>
              </a:defRPr>
            </a:lvl1pPr>
            <a:lvl2pPr marL="742950" indent="-285750" algn="l" eaLnBrk="0" hangingPunct="0">
              <a:defRPr>
                <a:solidFill>
                  <a:schemeClr val="tx1"/>
                </a:solidFill>
                <a:latin typeface="Times New Roman" panose="02020603050405020304" pitchFamily="18" charset="0"/>
                <a:ea typeface="宋体" panose="02010600030101010101" pitchFamily="2" charset="-122"/>
              </a:defRPr>
            </a:lvl2pPr>
            <a:lvl3pPr marL="1143000" indent="-228600" algn="l" eaLnBrk="0" hangingPunct="0">
              <a:defRPr>
                <a:solidFill>
                  <a:schemeClr val="tx1"/>
                </a:solidFill>
                <a:latin typeface="Times New Roman" panose="02020603050405020304" pitchFamily="18" charset="0"/>
                <a:ea typeface="宋体" panose="02010600030101010101" pitchFamily="2" charset="-122"/>
              </a:defRPr>
            </a:lvl3pPr>
            <a:lvl4pPr marL="1600200" indent="-228600" algn="l" eaLnBrk="0" hangingPunct="0">
              <a:defRPr>
                <a:solidFill>
                  <a:schemeClr val="tx1"/>
                </a:solidFill>
                <a:latin typeface="Times New Roman" panose="02020603050405020304" pitchFamily="18" charset="0"/>
                <a:ea typeface="宋体" panose="02010600030101010101" pitchFamily="2" charset="-122"/>
              </a:defRPr>
            </a:lvl4pPr>
            <a:lvl5pPr marL="2057400" indent="-228600" algn="l" eaLnBrk="0" hangingPunct="0">
              <a:defRPr>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Times New Roman" panose="02020603050405020304" pitchFamily="18" charset="0"/>
                <a:ea typeface="宋体" panose="02010600030101010101" pitchFamily="2" charset="-122"/>
              </a:defRPr>
            </a:lvl9pPr>
          </a:lstStyle>
          <a:p>
            <a:pPr algn="ctr"/>
            <a:r>
              <a:rPr lang="en-US" altLang="zh-CN" baseline="30000" dirty="0">
                <a:cs typeface="Times New Roman" panose="02020603050405020304" pitchFamily="18" charset="0"/>
              </a:rPr>
              <a:t>60</a:t>
            </a:r>
            <a:r>
              <a:rPr lang="en-US" altLang="zh-CN" dirty="0">
                <a:cs typeface="Times New Roman" panose="02020603050405020304" pitchFamily="18" charset="0"/>
              </a:rPr>
              <a:t>Ga beam ever produced in previous experiments</a:t>
            </a:r>
            <a:endParaRPr lang="zh-CN" altLang="en-US" dirty="0">
              <a:cs typeface="Times New Roman" panose="02020603050405020304" pitchFamily="18" charset="0"/>
            </a:endParaRPr>
          </a:p>
        </p:txBody>
      </p:sp>
      <p:sp>
        <p:nvSpPr>
          <p:cNvPr id="6" name="矩形 5"/>
          <p:cNvSpPr/>
          <p:nvPr/>
        </p:nvSpPr>
        <p:spPr>
          <a:xfrm>
            <a:off x="0" y="0"/>
            <a:ext cx="1436612" cy="369332"/>
          </a:xfrm>
          <a:prstGeom prst="rect">
            <a:avLst/>
          </a:prstGeom>
        </p:spPr>
        <p:txBody>
          <a:bodyPr wrap="none">
            <a:spAutoFit/>
          </a:bodyPr>
          <a:lstStyle/>
          <a:p>
            <a:r>
              <a:rPr lang="en-US" altLang="zh-CN" baseline="30000" dirty="0">
                <a:solidFill>
                  <a:srgbClr val="0000FF"/>
                </a:solidFill>
                <a:latin typeface="Times New Roman" panose="02020603050405020304" pitchFamily="18" charset="0"/>
                <a:cs typeface="Times New Roman" panose="02020603050405020304" pitchFamily="18" charset="0"/>
              </a:rPr>
              <a:t>59</a:t>
            </a:r>
            <a:r>
              <a:rPr lang="en-US" altLang="zh-CN" dirty="0">
                <a:solidFill>
                  <a:srgbClr val="0000FF"/>
                </a:solidFill>
                <a:latin typeface="Times New Roman" panose="02020603050405020304" pitchFamily="18" charset="0"/>
                <a:cs typeface="Times New Roman" panose="02020603050405020304" pitchFamily="18" charset="0"/>
              </a:rPr>
              <a:t>Cu(</a:t>
            </a:r>
            <a:r>
              <a:rPr lang="en-US" altLang="zh-CN" i="1" dirty="0" err="1">
                <a:solidFill>
                  <a:srgbClr val="0000FF"/>
                </a:solidFill>
                <a:latin typeface="Times New Roman" panose="02020603050405020304" pitchFamily="18" charset="0"/>
                <a:cs typeface="Times New Roman" panose="02020603050405020304" pitchFamily="18" charset="0"/>
              </a:rPr>
              <a:t>p</a:t>
            </a:r>
            <a:r>
              <a:rPr lang="en-US" altLang="zh-CN" dirty="0" err="1">
                <a:solidFill>
                  <a:srgbClr val="0000FF"/>
                </a:solidFill>
                <a:latin typeface="Times New Roman" panose="02020603050405020304" pitchFamily="18" charset="0"/>
                <a:cs typeface="Times New Roman" panose="02020603050405020304" pitchFamily="18" charset="0"/>
              </a:rPr>
              <a:t>,</a:t>
            </a:r>
            <a:r>
              <a:rPr lang="en-US" altLang="zh-CN" i="1" dirty="0" err="1">
                <a:solidFill>
                  <a:srgbClr val="0000FF"/>
                </a:solidFill>
                <a:latin typeface="Times New Roman" panose="02020603050405020304" pitchFamily="18" charset="0"/>
                <a:cs typeface="Times New Roman" panose="02020603050405020304" pitchFamily="18" charset="0"/>
              </a:rPr>
              <a:t>γ</a:t>
            </a:r>
            <a:r>
              <a:rPr lang="en-US" altLang="zh-CN" dirty="0">
                <a:solidFill>
                  <a:srgbClr val="0000FF"/>
                </a:solidFill>
                <a:latin typeface="Times New Roman" panose="02020603050405020304" pitchFamily="18" charset="0"/>
                <a:cs typeface="Times New Roman" panose="02020603050405020304" pitchFamily="18" charset="0"/>
              </a:rPr>
              <a:t>)</a:t>
            </a:r>
            <a:r>
              <a:rPr lang="en-US" altLang="zh-CN" baseline="30000" dirty="0">
                <a:solidFill>
                  <a:srgbClr val="0000FF"/>
                </a:solidFill>
                <a:latin typeface="Times New Roman" panose="02020603050405020304" pitchFamily="18" charset="0"/>
                <a:cs typeface="Times New Roman" panose="02020603050405020304" pitchFamily="18" charset="0"/>
              </a:rPr>
              <a:t>60</a:t>
            </a:r>
            <a:r>
              <a:rPr lang="en-US" altLang="zh-CN" dirty="0">
                <a:solidFill>
                  <a:srgbClr val="0000FF"/>
                </a:solidFill>
                <a:latin typeface="Times New Roman" panose="02020603050405020304" pitchFamily="18" charset="0"/>
                <a:cs typeface="Times New Roman" panose="02020603050405020304" pitchFamily="18" charset="0"/>
              </a:rPr>
              <a:t>Zn</a:t>
            </a:r>
            <a:endParaRPr lang="zh-CN" altLang="zh-CN" dirty="0">
              <a:solidFill>
                <a:srgbClr val="0000FF"/>
              </a:solidFill>
              <a:latin typeface="Times New Roman" panose="02020603050405020304" pitchFamily="18" charset="0"/>
              <a:cs typeface="Times New Roman" panose="02020603050405020304" pitchFamily="18" charset="0"/>
            </a:endParaRPr>
          </a:p>
        </p:txBody>
      </p:sp>
      <p:sp>
        <p:nvSpPr>
          <p:cNvPr id="7" name="文本框 6"/>
          <p:cNvSpPr txBox="1"/>
          <p:nvPr/>
        </p:nvSpPr>
        <p:spPr>
          <a:xfrm>
            <a:off x="0" y="4611231"/>
            <a:ext cx="9144000" cy="2246769"/>
          </a:xfrm>
          <a:prstGeom prst="rect">
            <a:avLst/>
          </a:prstGeom>
          <a:noFill/>
        </p:spPr>
        <p:txBody>
          <a:bodyPr wrap="square" rtlCol="0">
            <a:spAutoFit/>
          </a:bodyPr>
          <a:lstStyle/>
          <a:p>
            <a:pPr algn="just"/>
            <a:r>
              <a:rPr lang="en-US" altLang="zh-CN" sz="1400" dirty="0">
                <a:latin typeface="Times New Roman" panose="02020603050405020304" pitchFamily="18" charset="0"/>
                <a:cs typeface="Times New Roman" panose="02020603050405020304" pitchFamily="18" charset="0"/>
              </a:rPr>
              <a:t>Exp1: A FEBIAD-E ion source. </a:t>
            </a:r>
            <a:r>
              <a:rPr lang="en-US" altLang="zh-CN" sz="1400" baseline="30000" dirty="0">
                <a:latin typeface="Times New Roman" panose="02020603050405020304" pitchFamily="18" charset="0"/>
                <a:cs typeface="Times New Roman" panose="02020603050405020304" pitchFamily="18" charset="0"/>
              </a:rPr>
              <a:t>60</a:t>
            </a:r>
            <a:r>
              <a:rPr lang="en-US" altLang="zh-CN" sz="1400" dirty="0">
                <a:latin typeface="Times New Roman" panose="02020603050405020304" pitchFamily="18" charset="0"/>
                <a:cs typeface="Times New Roman" panose="02020603050405020304" pitchFamily="18" charset="0"/>
              </a:rPr>
              <a:t>Ga 1.8 </a:t>
            </a:r>
            <a:r>
              <a:rPr lang="en-US" altLang="zh-CN" sz="1400" dirty="0" err="1">
                <a:latin typeface="Times New Roman" panose="02020603050405020304" pitchFamily="18" charset="0"/>
                <a:cs typeface="Times New Roman" panose="02020603050405020304" pitchFamily="18" charset="0"/>
              </a:rPr>
              <a:t>pps</a:t>
            </a:r>
            <a:r>
              <a:rPr lang="en-US" altLang="zh-CN" sz="1400" dirty="0">
                <a:latin typeface="Times New Roman" panose="02020603050405020304" pitchFamily="18" charset="0"/>
                <a:cs typeface="Times New Roman" panose="02020603050405020304" pitchFamily="18" charset="0"/>
              </a:rPr>
              <a:t>.</a:t>
            </a:r>
          </a:p>
          <a:p>
            <a:pPr algn="just"/>
            <a:r>
              <a:rPr lang="en-US" altLang="zh-CN" sz="1400" dirty="0">
                <a:latin typeface="Times New Roman" panose="02020603050405020304" pitchFamily="18" charset="0"/>
                <a:cs typeface="Times New Roman" panose="02020603050405020304" pitchFamily="18" charset="0"/>
              </a:rPr>
              <a:t>Exp2: A TIS ion source. Separation efficiency was reduced by a factor of 6.</a:t>
            </a:r>
          </a:p>
          <a:p>
            <a:pPr algn="just"/>
            <a:r>
              <a:rPr lang="en-US" altLang="zh-CN" sz="1400" baseline="30000" dirty="0">
                <a:latin typeface="Times New Roman" panose="02020603050405020304" pitchFamily="18" charset="0"/>
                <a:cs typeface="Times New Roman" panose="02020603050405020304" pitchFamily="18" charset="0"/>
              </a:rPr>
              <a:t>60</a:t>
            </a:r>
            <a:r>
              <a:rPr lang="en-US" altLang="zh-CN" sz="1400" dirty="0">
                <a:latin typeface="Times New Roman" panose="02020603050405020304" pitchFamily="18" charset="0"/>
                <a:cs typeface="Times New Roman" panose="02020603050405020304" pitchFamily="18" charset="0"/>
              </a:rPr>
              <a:t>Ga ions were implanted in a movable tape</a:t>
            </a:r>
          </a:p>
          <a:p>
            <a:pPr algn="just"/>
            <a:r>
              <a:rPr lang="en-US" altLang="zh-CN" sz="1400" dirty="0">
                <a:latin typeface="Times New Roman" panose="02020603050405020304" pitchFamily="18" charset="0"/>
                <a:cs typeface="Times New Roman" panose="02020603050405020304" pitchFamily="18" charset="0"/>
              </a:rPr>
              <a:t>A plastic scintillator for positron detection. Efficiency ~83%</a:t>
            </a:r>
          </a:p>
          <a:p>
            <a:pPr algn="just"/>
            <a:r>
              <a:rPr lang="en-US" altLang="zh-CN" sz="1400" dirty="0">
                <a:latin typeface="Times New Roman" panose="02020603050405020304" pitchFamily="18" charset="0"/>
                <a:cs typeface="Times New Roman" panose="02020603050405020304" pitchFamily="18" charset="0"/>
              </a:rPr>
              <a:t>Exp1: Two composite </a:t>
            </a:r>
            <a:r>
              <a:rPr lang="en-US" altLang="zh-CN" sz="1400" dirty="0" err="1">
                <a:latin typeface="Times New Roman" panose="02020603050405020304" pitchFamily="18" charset="0"/>
                <a:cs typeface="Times New Roman" panose="02020603050405020304" pitchFamily="18" charset="0"/>
              </a:rPr>
              <a:t>Ge</a:t>
            </a:r>
            <a:r>
              <a:rPr lang="en-US" altLang="zh-CN" sz="1400" dirty="0">
                <a:latin typeface="Times New Roman" panose="02020603050405020304" pitchFamily="18" charset="0"/>
                <a:cs typeface="Times New Roman" panose="02020603050405020304" pitchFamily="18" charset="0"/>
              </a:rPr>
              <a:t> detectors of Clover type and Cluster type. 2.8% for 1.33 MeV </a:t>
            </a:r>
            <a:r>
              <a:rPr lang="en-US" altLang="zh-CN" sz="1400" i="1" dirty="0">
                <a:latin typeface="Times New Roman" panose="02020603050405020304" pitchFamily="18" charset="0"/>
                <a:cs typeface="Times New Roman" panose="02020603050405020304" pitchFamily="18" charset="0"/>
              </a:rPr>
              <a:t>γ</a:t>
            </a:r>
            <a:r>
              <a:rPr lang="en-US" altLang="zh-CN" sz="1400" dirty="0">
                <a:latin typeface="Times New Roman" panose="02020603050405020304" pitchFamily="18" charset="0"/>
                <a:cs typeface="Times New Roman" panose="02020603050405020304" pitchFamily="18" charset="0"/>
              </a:rPr>
              <a:t> ray. 13 h</a:t>
            </a:r>
          </a:p>
          <a:p>
            <a:pPr algn="just"/>
            <a:r>
              <a:rPr lang="en-US" altLang="zh-CN" sz="1400" dirty="0">
                <a:latin typeface="Times New Roman" panose="02020603050405020304" pitchFamily="18" charset="0"/>
                <a:cs typeface="Times New Roman" panose="02020603050405020304" pitchFamily="18" charset="0"/>
              </a:rPr>
              <a:t>Exp2: Two additional detectors. 4.3% for 1.33 MeV </a:t>
            </a:r>
            <a:r>
              <a:rPr lang="en-US" altLang="zh-CN" sz="1400" i="1" dirty="0">
                <a:latin typeface="Times New Roman" panose="02020603050405020304" pitchFamily="18" charset="0"/>
                <a:cs typeface="Times New Roman" panose="02020603050405020304" pitchFamily="18" charset="0"/>
              </a:rPr>
              <a:t>γ</a:t>
            </a:r>
            <a:r>
              <a:rPr lang="en-US" altLang="zh-CN" sz="1400" dirty="0">
                <a:latin typeface="Times New Roman" panose="02020603050405020304" pitchFamily="18" charset="0"/>
                <a:cs typeface="Times New Roman" panose="02020603050405020304" pitchFamily="18" charset="0"/>
              </a:rPr>
              <a:t> ray. 12.8+9 h</a:t>
            </a:r>
          </a:p>
          <a:p>
            <a:pPr algn="just"/>
            <a:r>
              <a:rPr lang="en-US" altLang="zh-CN" sz="1400" dirty="0">
                <a:latin typeface="Times New Roman" panose="02020603050405020304" pitchFamily="18" charset="0"/>
                <a:cs typeface="Times New Roman" panose="02020603050405020304" pitchFamily="18" charset="0"/>
              </a:rPr>
              <a:t>The A = 60 beam was directed during consecutive time intervals to two carbon foils.</a:t>
            </a:r>
          </a:p>
          <a:p>
            <a:pPr algn="just"/>
            <a:r>
              <a:rPr lang="en-US" altLang="zh-CN" sz="1400" dirty="0">
                <a:latin typeface="Times New Roman" panose="02020603050405020304" pitchFamily="18" charset="0"/>
                <a:cs typeface="Times New Roman" panose="02020603050405020304" pitchFamily="18" charset="0"/>
              </a:rPr>
              <a:t>Two telescope, each covered 34% of 4π </a:t>
            </a:r>
            <a:r>
              <a:rPr lang="en-US" altLang="zh-CN" sz="1400" dirty="0" err="1">
                <a:latin typeface="Times New Roman" panose="02020603050405020304" pitchFamily="18" charset="0"/>
                <a:cs typeface="Times New Roman" panose="02020603050405020304" pitchFamily="18" charset="0"/>
              </a:rPr>
              <a:t>sr</a:t>
            </a:r>
            <a:r>
              <a:rPr lang="en-US" altLang="zh-CN" sz="1400" dirty="0">
                <a:latin typeface="Times New Roman" panose="02020603050405020304" pitchFamily="18" charset="0"/>
                <a:cs typeface="Times New Roman" panose="02020603050405020304" pitchFamily="18" charset="0"/>
              </a:rPr>
              <a:t>, consisted of two silicon surface barrier detectors.</a:t>
            </a:r>
          </a:p>
          <a:p>
            <a:pPr algn="just"/>
            <a:r>
              <a:rPr lang="en-US" altLang="zh-CN" sz="1400" dirty="0" err="1">
                <a:latin typeface="Times New Roman" panose="02020603050405020304" pitchFamily="18" charset="0"/>
                <a:cs typeface="Times New Roman" panose="02020603050405020304" pitchFamily="18" charset="0"/>
              </a:rPr>
              <a:t>TeleA</a:t>
            </a:r>
            <a:r>
              <a:rPr lang="en-US" altLang="zh-CN" sz="1400" dirty="0">
                <a:latin typeface="Times New Roman" panose="02020603050405020304" pitchFamily="18" charset="0"/>
                <a:cs typeface="Times New Roman" panose="02020603050405020304" pitchFamily="18" charset="0"/>
              </a:rPr>
              <a:t>: 20.1 </a:t>
            </a:r>
            <a:r>
              <a:rPr lang="en-US" altLang="zh-CN" sz="1400" dirty="0" err="1">
                <a:latin typeface="Times New Roman" panose="02020603050405020304" pitchFamily="18" charset="0"/>
                <a:cs typeface="Times New Roman" panose="02020603050405020304" pitchFamily="18" charset="0"/>
              </a:rPr>
              <a:t>μm</a:t>
            </a:r>
            <a:r>
              <a:rPr lang="en-US" altLang="zh-CN" sz="1400" dirty="0">
                <a:latin typeface="Times New Roman" panose="02020603050405020304" pitchFamily="18" charset="0"/>
                <a:cs typeface="Times New Roman" panose="02020603050405020304" pitchFamily="18" charset="0"/>
              </a:rPr>
              <a:t>, 450 mm</a:t>
            </a:r>
            <a:r>
              <a:rPr lang="en-US" altLang="zh-CN" sz="1400" baseline="30000" dirty="0">
                <a:latin typeface="Times New Roman" panose="02020603050405020304" pitchFamily="18" charset="0"/>
                <a:cs typeface="Times New Roman" panose="02020603050405020304" pitchFamily="18" charset="0"/>
              </a:rPr>
              <a:t>2</a:t>
            </a:r>
            <a:r>
              <a:rPr lang="en-US" altLang="zh-CN" sz="1400" dirty="0">
                <a:latin typeface="Times New Roman" panose="02020603050405020304" pitchFamily="18" charset="0"/>
                <a:cs typeface="Times New Roman" panose="02020603050405020304" pitchFamily="18" charset="0"/>
              </a:rPr>
              <a:t> and 500 </a:t>
            </a:r>
            <a:r>
              <a:rPr lang="en-US" altLang="zh-CN" sz="1400" dirty="0" err="1">
                <a:latin typeface="Times New Roman" panose="02020603050405020304" pitchFamily="18" charset="0"/>
                <a:cs typeface="Times New Roman" panose="02020603050405020304" pitchFamily="18" charset="0"/>
              </a:rPr>
              <a:t>μm</a:t>
            </a:r>
            <a:r>
              <a:rPr lang="en-US" altLang="zh-CN" sz="1400" dirty="0">
                <a:latin typeface="Times New Roman" panose="02020603050405020304" pitchFamily="18" charset="0"/>
                <a:cs typeface="Times New Roman" panose="02020603050405020304" pitchFamily="18" charset="0"/>
              </a:rPr>
              <a:t>, 1200 mm</a:t>
            </a:r>
            <a:r>
              <a:rPr lang="en-US" altLang="zh-CN" sz="1400" baseline="30000" dirty="0">
                <a:latin typeface="Times New Roman" panose="02020603050405020304" pitchFamily="18" charset="0"/>
                <a:cs typeface="Times New Roman" panose="02020603050405020304" pitchFamily="18" charset="0"/>
              </a:rPr>
              <a:t>2</a:t>
            </a:r>
          </a:p>
          <a:p>
            <a:pPr algn="just"/>
            <a:r>
              <a:rPr lang="en-US" altLang="zh-CN" sz="1400" dirty="0" err="1">
                <a:latin typeface="Times New Roman" panose="02020603050405020304" pitchFamily="18" charset="0"/>
                <a:cs typeface="Times New Roman" panose="02020603050405020304" pitchFamily="18" charset="0"/>
              </a:rPr>
              <a:t>TeleB</a:t>
            </a:r>
            <a:r>
              <a:rPr lang="en-US" altLang="zh-CN" sz="1400" dirty="0">
                <a:latin typeface="Times New Roman" panose="02020603050405020304" pitchFamily="18" charset="0"/>
                <a:cs typeface="Times New Roman" panose="02020603050405020304" pitchFamily="18" charset="0"/>
              </a:rPr>
              <a:t>: 22.5 </a:t>
            </a:r>
            <a:r>
              <a:rPr lang="en-US" altLang="zh-CN" sz="1400" dirty="0" err="1">
                <a:latin typeface="Times New Roman" panose="02020603050405020304" pitchFamily="18" charset="0"/>
                <a:cs typeface="Times New Roman" panose="02020603050405020304" pitchFamily="18" charset="0"/>
              </a:rPr>
              <a:t>μm</a:t>
            </a:r>
            <a:r>
              <a:rPr lang="en-US" altLang="zh-CN" sz="1400" dirty="0">
                <a:latin typeface="Times New Roman" panose="02020603050405020304" pitchFamily="18" charset="0"/>
                <a:cs typeface="Times New Roman" panose="02020603050405020304" pitchFamily="18" charset="0"/>
              </a:rPr>
              <a:t>, 450 mm</a:t>
            </a:r>
            <a:r>
              <a:rPr lang="en-US" altLang="zh-CN" sz="1400" baseline="30000" dirty="0">
                <a:latin typeface="Times New Roman" panose="02020603050405020304" pitchFamily="18" charset="0"/>
                <a:cs typeface="Times New Roman" panose="02020603050405020304" pitchFamily="18" charset="0"/>
              </a:rPr>
              <a:t>2</a:t>
            </a:r>
            <a:r>
              <a:rPr lang="en-US" altLang="zh-CN" sz="1400" dirty="0">
                <a:latin typeface="Times New Roman" panose="02020603050405020304" pitchFamily="18" charset="0"/>
                <a:cs typeface="Times New Roman" panose="02020603050405020304" pitchFamily="18" charset="0"/>
              </a:rPr>
              <a:t> and 500 </a:t>
            </a:r>
            <a:r>
              <a:rPr lang="en-US" altLang="zh-CN" sz="1400" dirty="0" err="1">
                <a:latin typeface="Times New Roman" panose="02020603050405020304" pitchFamily="18" charset="0"/>
                <a:cs typeface="Times New Roman" panose="02020603050405020304" pitchFamily="18" charset="0"/>
              </a:rPr>
              <a:t>μm</a:t>
            </a:r>
            <a:r>
              <a:rPr lang="en-US" altLang="zh-CN" sz="1400" dirty="0">
                <a:latin typeface="Times New Roman" panose="02020603050405020304" pitchFamily="18" charset="0"/>
                <a:cs typeface="Times New Roman" panose="02020603050405020304" pitchFamily="18" charset="0"/>
              </a:rPr>
              <a:t>, 1200 mm</a:t>
            </a:r>
            <a:r>
              <a:rPr lang="en-US" altLang="zh-CN" sz="1400" baseline="30000" dirty="0">
                <a:latin typeface="Times New Roman" panose="02020603050405020304" pitchFamily="18" charset="0"/>
                <a:cs typeface="Times New Roman" panose="02020603050405020304" pitchFamily="18" charset="0"/>
              </a:rPr>
              <a:t>2</a:t>
            </a:r>
          </a:p>
        </p:txBody>
      </p:sp>
      <p:sp>
        <p:nvSpPr>
          <p:cNvPr id="2" name="文本框 1"/>
          <p:cNvSpPr txBox="1"/>
          <p:nvPr/>
        </p:nvSpPr>
        <p:spPr>
          <a:xfrm>
            <a:off x="0" y="4075311"/>
            <a:ext cx="9144000" cy="523220"/>
          </a:xfrm>
          <a:prstGeom prst="rect">
            <a:avLst/>
          </a:prstGeom>
          <a:noFill/>
        </p:spPr>
        <p:txBody>
          <a:bodyPr wrap="square" rtlCol="0">
            <a:spAutoFit/>
          </a:bodyPr>
          <a:lstStyle/>
          <a:p>
            <a:r>
              <a:rPr lang="en-US" altLang="zh-CN" sz="1400" dirty="0">
                <a:latin typeface="Times New Roman" panose="02020603050405020304" pitchFamily="18" charset="0"/>
                <a:cs typeface="Times New Roman" panose="02020603050405020304" pitchFamily="18" charset="0"/>
              </a:rPr>
              <a:t>GANIL2002 used a carbon or beryllium target instead of nickel target in GANILL1995. Despite the higher primary-beam intensity (a factor of 2), the production rate for proton-rich fragments was much lower (a factor of 5).</a:t>
            </a:r>
            <a:endParaRPr lang="zh-CN" altLang="en-US" sz="1400" dirty="0">
              <a:latin typeface="Times New Roman" panose="02020603050405020304" pitchFamily="18" charset="0"/>
              <a:cs typeface="Times New Roman" panose="02020603050405020304" pitchFamily="18" charset="0"/>
            </a:endParaRPr>
          </a:p>
        </p:txBody>
      </p:sp>
      <p:sp>
        <p:nvSpPr>
          <p:cNvPr id="8" name="矩形 7"/>
          <p:cNvSpPr/>
          <p:nvPr/>
        </p:nvSpPr>
        <p:spPr>
          <a:xfrm>
            <a:off x="1436612" y="0"/>
            <a:ext cx="1441420" cy="369332"/>
          </a:xfrm>
          <a:prstGeom prst="rect">
            <a:avLst/>
          </a:prstGeom>
        </p:spPr>
        <p:txBody>
          <a:bodyPr wrap="none">
            <a:spAutoFit/>
          </a:bodyPr>
          <a:lstStyle/>
          <a:p>
            <a:r>
              <a:rPr lang="en-US" altLang="zh-CN" kern="100" baseline="30000" dirty="0">
                <a:gradFill flip="none" rotWithShape="1">
                  <a:gsLst>
                    <a:gs pos="0">
                      <a:srgbClr val="00FF00"/>
                    </a:gs>
                    <a:gs pos="0">
                      <a:srgbClr val="00FF00"/>
                    </a:gs>
                    <a:gs pos="100000">
                      <a:srgbClr val="0000FF"/>
                    </a:gs>
                  </a:gsLst>
                  <a:lin ang="16200000" scaled="1"/>
                  <a:tileRect/>
                </a:gradFill>
                <a:latin typeface="Times New Roman" panose="02020603050405020304" pitchFamily="18" charset="0"/>
                <a:cs typeface="Times New Roman" panose="02020603050405020304" pitchFamily="18" charset="0"/>
              </a:rPr>
              <a:t>59</a:t>
            </a:r>
            <a:r>
              <a:rPr lang="en-US" altLang="zh-CN" kern="100" dirty="0">
                <a:gradFill flip="none" rotWithShape="1">
                  <a:gsLst>
                    <a:gs pos="0">
                      <a:srgbClr val="00FF00"/>
                    </a:gs>
                    <a:gs pos="0">
                      <a:srgbClr val="00FF00"/>
                    </a:gs>
                    <a:gs pos="100000">
                      <a:srgbClr val="0000FF"/>
                    </a:gs>
                  </a:gsLst>
                  <a:lin ang="16200000" scaled="1"/>
                  <a:tileRect/>
                </a:gradFill>
                <a:latin typeface="Times New Roman" panose="02020603050405020304" pitchFamily="18" charset="0"/>
                <a:cs typeface="Times New Roman" panose="02020603050405020304" pitchFamily="18" charset="0"/>
              </a:rPr>
              <a:t>Cu(</a:t>
            </a:r>
            <a:r>
              <a:rPr lang="en-US" altLang="zh-CN" i="1" kern="100" dirty="0">
                <a:gradFill flip="none" rotWithShape="1">
                  <a:gsLst>
                    <a:gs pos="0">
                      <a:srgbClr val="00FF00"/>
                    </a:gs>
                    <a:gs pos="0">
                      <a:srgbClr val="00FF00"/>
                    </a:gs>
                    <a:gs pos="100000">
                      <a:srgbClr val="0000FF"/>
                    </a:gs>
                  </a:gsLst>
                  <a:lin ang="16200000" scaled="1"/>
                  <a:tileRect/>
                </a:gradFill>
                <a:latin typeface="Times New Roman" panose="02020603050405020304" pitchFamily="18" charset="0"/>
                <a:cs typeface="Times New Roman" panose="02020603050405020304" pitchFamily="18" charset="0"/>
              </a:rPr>
              <a:t>p</a:t>
            </a:r>
            <a:r>
              <a:rPr lang="en-US" altLang="zh-CN" kern="100" dirty="0">
                <a:gradFill flip="none" rotWithShape="1">
                  <a:gsLst>
                    <a:gs pos="0">
                      <a:srgbClr val="00FF00"/>
                    </a:gs>
                    <a:gs pos="0">
                      <a:srgbClr val="00FF00"/>
                    </a:gs>
                    <a:gs pos="100000">
                      <a:srgbClr val="0000FF"/>
                    </a:gs>
                  </a:gsLst>
                  <a:lin ang="16200000" scaled="1"/>
                  <a:tileRect/>
                </a:gradFill>
                <a:latin typeface="Times New Roman" panose="02020603050405020304" pitchFamily="18" charset="0"/>
                <a:cs typeface="Times New Roman" panose="02020603050405020304" pitchFamily="18" charset="0"/>
              </a:rPr>
              <a:t>,</a:t>
            </a:r>
            <a:r>
              <a:rPr lang="en-US" altLang="zh-CN" i="1" kern="100" dirty="0">
                <a:gradFill flip="none" rotWithShape="1">
                  <a:gsLst>
                    <a:gs pos="0">
                      <a:srgbClr val="00FF00"/>
                    </a:gs>
                    <a:gs pos="0">
                      <a:srgbClr val="00FF00"/>
                    </a:gs>
                    <a:gs pos="100000">
                      <a:srgbClr val="0000FF"/>
                    </a:gs>
                  </a:gsLst>
                  <a:lin ang="16200000" scaled="1"/>
                  <a:tileRect/>
                </a:gradFill>
                <a:latin typeface="Times New Roman" panose="02020603050405020304" pitchFamily="18" charset="0"/>
                <a:cs typeface="Times New Roman" panose="02020603050405020304" pitchFamily="18" charset="0"/>
              </a:rPr>
              <a:t>α</a:t>
            </a:r>
            <a:r>
              <a:rPr lang="en-US" altLang="zh-CN" kern="100" dirty="0">
                <a:gradFill flip="none" rotWithShape="1">
                  <a:gsLst>
                    <a:gs pos="0">
                      <a:srgbClr val="00FF00"/>
                    </a:gs>
                    <a:gs pos="0">
                      <a:srgbClr val="00FF00"/>
                    </a:gs>
                    <a:gs pos="100000">
                      <a:srgbClr val="0000FF"/>
                    </a:gs>
                  </a:gsLst>
                  <a:lin ang="16200000" scaled="1"/>
                  <a:tileRect/>
                </a:gradFill>
                <a:latin typeface="Times New Roman" panose="02020603050405020304" pitchFamily="18" charset="0"/>
                <a:cs typeface="Times New Roman" panose="02020603050405020304" pitchFamily="18" charset="0"/>
              </a:rPr>
              <a:t>)</a:t>
            </a:r>
            <a:r>
              <a:rPr lang="en-US" altLang="zh-CN" kern="100" baseline="30000" dirty="0">
                <a:gradFill flip="none" rotWithShape="1">
                  <a:gsLst>
                    <a:gs pos="0">
                      <a:srgbClr val="00FF00"/>
                    </a:gs>
                    <a:gs pos="0">
                      <a:srgbClr val="00FF00"/>
                    </a:gs>
                    <a:gs pos="100000">
                      <a:srgbClr val="0000FF"/>
                    </a:gs>
                  </a:gsLst>
                  <a:lin ang="16200000" scaled="1"/>
                  <a:tileRect/>
                </a:gradFill>
                <a:latin typeface="Times New Roman" panose="02020603050405020304" pitchFamily="18" charset="0"/>
                <a:cs typeface="Times New Roman" panose="02020603050405020304" pitchFamily="18" charset="0"/>
              </a:rPr>
              <a:t>56</a:t>
            </a:r>
            <a:r>
              <a:rPr lang="en-US" altLang="zh-CN" kern="100" dirty="0">
                <a:gradFill flip="none" rotWithShape="1">
                  <a:gsLst>
                    <a:gs pos="0">
                      <a:srgbClr val="00FF00"/>
                    </a:gs>
                    <a:gs pos="0">
                      <a:srgbClr val="00FF00"/>
                    </a:gs>
                    <a:gs pos="100000">
                      <a:srgbClr val="0000FF"/>
                    </a:gs>
                  </a:gsLst>
                  <a:lin ang="16200000" scaled="1"/>
                  <a:tileRect/>
                </a:gradFill>
                <a:latin typeface="Times New Roman" panose="02020603050405020304" pitchFamily="18" charset="0"/>
                <a:cs typeface="Times New Roman" panose="02020603050405020304" pitchFamily="18" charset="0"/>
              </a:rPr>
              <a:t>Ni</a:t>
            </a:r>
          </a:p>
        </p:txBody>
      </p:sp>
      <p:sp>
        <p:nvSpPr>
          <p:cNvPr id="5" name="矩形 4"/>
          <p:cNvSpPr/>
          <p:nvPr/>
        </p:nvSpPr>
        <p:spPr>
          <a:xfrm>
            <a:off x="7606610" y="5486449"/>
            <a:ext cx="1449179" cy="369332"/>
          </a:xfrm>
          <a:prstGeom prst="rect">
            <a:avLst/>
          </a:prstGeom>
        </p:spPr>
        <p:txBody>
          <a:bodyPr wrap="none">
            <a:spAutoFit/>
          </a:bodyPr>
          <a:lstStyle/>
          <a:p>
            <a:r>
              <a:rPr lang="en-US" altLang="zh-CN" dirty="0"/>
              <a:t>C. </a:t>
            </a:r>
            <a:r>
              <a:rPr lang="en-US" altLang="zh-CN" dirty="0" err="1"/>
              <a:t>Mazzocchi</a:t>
            </a:r>
            <a:r>
              <a:rPr lang="en-US" altLang="zh-CN" dirty="0"/>
              <a:t> </a:t>
            </a:r>
            <a:endParaRPr lang="en-US" dirty="0"/>
          </a:p>
        </p:txBody>
      </p:sp>
      <p:sp>
        <p:nvSpPr>
          <p:cNvPr id="9" name="右大括号 8"/>
          <p:cNvSpPr/>
          <p:nvPr/>
        </p:nvSpPr>
        <p:spPr>
          <a:xfrm>
            <a:off x="7099300" y="4611231"/>
            <a:ext cx="419100" cy="2119769"/>
          </a:xfrm>
          <a:prstGeom prst="rightBrace">
            <a:avLst/>
          </a:prstGeom>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Tree>
    <p:extLst>
      <p:ext uri="{BB962C8B-B14F-4D97-AF65-F5344CB8AC3E}">
        <p14:creationId xmlns:p14="http://schemas.microsoft.com/office/powerpoint/2010/main" val="3235659927"/>
      </p:ext>
    </p:extLst>
  </p:cSld>
  <p:clrMapOvr>
    <a:masterClrMapping/>
  </p:clrMapOvr>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图片 1"/>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495300" y="0"/>
            <a:ext cx="4320000" cy="3278907"/>
          </a:xfrm>
          <a:prstGeom prst="rect">
            <a:avLst/>
          </a:prstGeom>
        </p:spPr>
      </p:pic>
      <p:pic>
        <p:nvPicPr>
          <p:cNvPr id="3" name="图片 2"/>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4815300" y="0"/>
            <a:ext cx="4320000" cy="3355390"/>
          </a:xfrm>
          <a:prstGeom prst="rect">
            <a:avLst/>
          </a:prstGeom>
        </p:spPr>
      </p:pic>
      <p:sp>
        <p:nvSpPr>
          <p:cNvPr id="5" name="矩形 4"/>
          <p:cNvSpPr/>
          <p:nvPr/>
        </p:nvSpPr>
        <p:spPr>
          <a:xfrm>
            <a:off x="0" y="5155332"/>
            <a:ext cx="4320000" cy="830997"/>
          </a:xfrm>
          <a:prstGeom prst="rect">
            <a:avLst/>
          </a:prstGeom>
        </p:spPr>
        <p:txBody>
          <a:bodyPr wrap="square">
            <a:spAutoFit/>
          </a:bodyPr>
          <a:lstStyle/>
          <a:p>
            <a:pPr algn="just"/>
            <a:r>
              <a:rPr lang="en-US" altLang="zh-CN" sz="1600" dirty="0">
                <a:latin typeface="Times New Roman" panose="02020603050405020304" pitchFamily="18" charset="0"/>
                <a:cs typeface="Times New Roman" panose="02020603050405020304" pitchFamily="18" charset="0"/>
              </a:rPr>
              <a:t>if part of the </a:t>
            </a:r>
            <a:r>
              <a:rPr lang="en-US" altLang="zh-CN" sz="1600" i="1" dirty="0">
                <a:latin typeface="Times New Roman" panose="02020603050405020304" pitchFamily="18" charset="0"/>
                <a:cs typeface="Times New Roman" panose="02020603050405020304" pitchFamily="18" charset="0"/>
              </a:rPr>
              <a:t>β</a:t>
            </a:r>
            <a:r>
              <a:rPr lang="en-US" altLang="zh-CN" sz="1600" dirty="0">
                <a:latin typeface="Times New Roman" panose="02020603050405020304" pitchFamily="18" charset="0"/>
                <a:cs typeface="Times New Roman" panose="02020603050405020304" pitchFamily="18" charset="0"/>
              </a:rPr>
              <a:t>-delayed </a:t>
            </a:r>
            <a:r>
              <a:rPr lang="en-US" altLang="zh-CN" sz="1600" i="1" dirty="0">
                <a:latin typeface="Times New Roman" panose="02020603050405020304" pitchFamily="18" charset="0"/>
                <a:cs typeface="Times New Roman" panose="02020603050405020304" pitchFamily="18" charset="0"/>
              </a:rPr>
              <a:t>γ</a:t>
            </a:r>
            <a:r>
              <a:rPr lang="en-US" altLang="zh-CN" sz="1600" dirty="0">
                <a:latin typeface="Times New Roman" panose="02020603050405020304" pitchFamily="18" charset="0"/>
                <a:cs typeface="Times New Roman" panose="02020603050405020304" pitchFamily="18" charset="0"/>
              </a:rPr>
              <a:t>-rays remained unobserved in the experiment, this will be only a minor fraction.</a:t>
            </a:r>
          </a:p>
        </p:txBody>
      </p:sp>
      <p:pic>
        <p:nvPicPr>
          <p:cNvPr id="6" name="图片 5"/>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0" y="3278907"/>
            <a:ext cx="3886200" cy="1876425"/>
          </a:xfrm>
          <a:prstGeom prst="rect">
            <a:avLst/>
          </a:prstGeom>
        </p:spPr>
      </p:pic>
      <p:sp>
        <p:nvSpPr>
          <p:cNvPr id="7" name="文本框 6"/>
          <p:cNvSpPr txBox="1"/>
          <p:nvPr/>
        </p:nvSpPr>
        <p:spPr>
          <a:xfrm>
            <a:off x="3888472" y="3878778"/>
            <a:ext cx="431528" cy="1277273"/>
          </a:xfrm>
          <a:prstGeom prst="rect">
            <a:avLst/>
          </a:prstGeom>
          <a:noFill/>
        </p:spPr>
        <p:txBody>
          <a:bodyPr wrap="none" rtlCol="0" anchor="ctr">
            <a:spAutoFit/>
          </a:bodyPr>
          <a:lstStyle/>
          <a:p>
            <a:r>
              <a:rPr lang="en-US" altLang="zh-CN" sz="1100" dirty="0">
                <a:latin typeface="Times New Roman" panose="02020603050405020304" pitchFamily="18" charset="0"/>
                <a:cs typeface="Times New Roman" panose="02020603050405020304" pitchFamily="18" charset="0"/>
              </a:rPr>
              <a:t>89</a:t>
            </a:r>
          </a:p>
          <a:p>
            <a:endParaRPr lang="en-US" altLang="zh-CN" sz="1100" dirty="0">
              <a:latin typeface="Times New Roman" panose="02020603050405020304" pitchFamily="18" charset="0"/>
              <a:cs typeface="Times New Roman" panose="02020603050405020304" pitchFamily="18" charset="0"/>
            </a:endParaRPr>
          </a:p>
          <a:p>
            <a:r>
              <a:rPr lang="en-US" altLang="zh-CN" sz="1100" dirty="0">
                <a:latin typeface="Times New Roman" panose="02020603050405020304" pitchFamily="18" charset="0"/>
                <a:cs typeface="Times New Roman" panose="02020603050405020304" pitchFamily="18" charset="0"/>
              </a:rPr>
              <a:t>10.7</a:t>
            </a:r>
          </a:p>
          <a:p>
            <a:r>
              <a:rPr lang="en-US" altLang="zh-CN" sz="1100" dirty="0">
                <a:latin typeface="Times New Roman" panose="02020603050405020304" pitchFamily="18" charset="0"/>
                <a:cs typeface="Times New Roman" panose="02020603050405020304" pitchFamily="18" charset="0"/>
              </a:rPr>
              <a:t>11.6</a:t>
            </a:r>
          </a:p>
          <a:p>
            <a:endParaRPr lang="en-US" altLang="zh-CN" sz="1100" dirty="0">
              <a:latin typeface="Times New Roman" panose="02020603050405020304" pitchFamily="18" charset="0"/>
              <a:cs typeface="Times New Roman" panose="02020603050405020304" pitchFamily="18" charset="0"/>
            </a:endParaRPr>
          </a:p>
          <a:p>
            <a:r>
              <a:rPr lang="en-US" altLang="zh-CN" sz="1100" dirty="0">
                <a:latin typeface="Times New Roman" panose="02020603050405020304" pitchFamily="18" charset="0"/>
                <a:cs typeface="Times New Roman" panose="02020603050405020304" pitchFamily="18" charset="0"/>
              </a:rPr>
              <a:t>8.9</a:t>
            </a:r>
          </a:p>
          <a:p>
            <a:r>
              <a:rPr lang="en-US" altLang="zh-CN" sz="1100" dirty="0">
                <a:latin typeface="Times New Roman" panose="02020603050405020304" pitchFamily="18" charset="0"/>
                <a:cs typeface="Times New Roman" panose="02020603050405020304" pitchFamily="18" charset="0"/>
              </a:rPr>
              <a:t>50.7</a:t>
            </a:r>
            <a:endParaRPr lang="zh-CN" altLang="en-US" sz="1100" dirty="0">
              <a:latin typeface="Times New Roman" panose="02020603050405020304" pitchFamily="18" charset="0"/>
              <a:cs typeface="Times New Roman" panose="02020603050405020304" pitchFamily="18" charset="0"/>
            </a:endParaRPr>
          </a:p>
        </p:txBody>
      </p:sp>
      <p:sp>
        <p:nvSpPr>
          <p:cNvPr id="8" name="文本框 7"/>
          <p:cNvSpPr txBox="1"/>
          <p:nvPr/>
        </p:nvSpPr>
        <p:spPr>
          <a:xfrm>
            <a:off x="3886200" y="3278530"/>
            <a:ext cx="867600" cy="523220"/>
          </a:xfrm>
          <a:prstGeom prst="rect">
            <a:avLst/>
          </a:prstGeom>
          <a:noFill/>
        </p:spPr>
        <p:txBody>
          <a:bodyPr wrap="square" rtlCol="0">
            <a:spAutoFit/>
          </a:bodyPr>
          <a:lstStyle/>
          <a:p>
            <a:r>
              <a:rPr lang="en-US" altLang="zh-CN" sz="1400" i="1" dirty="0" err="1">
                <a:latin typeface="Times New Roman" panose="02020603050405020304" pitchFamily="18" charset="0"/>
                <a:cs typeface="Times New Roman" panose="02020603050405020304" pitchFamily="18" charset="0"/>
              </a:rPr>
              <a:t>I</a:t>
            </a:r>
            <a:r>
              <a:rPr lang="en-US" altLang="zh-CN" sz="1400" i="1" baseline="-25000" dirty="0" err="1">
                <a:latin typeface="Times New Roman" panose="02020603050405020304" pitchFamily="18" charset="0"/>
                <a:cs typeface="Times New Roman" panose="02020603050405020304" pitchFamily="18" charset="0"/>
              </a:rPr>
              <a:t>γ</a:t>
            </a:r>
            <a:r>
              <a:rPr lang="en-US" altLang="zh-CN" sz="1400" dirty="0">
                <a:latin typeface="Times New Roman" panose="02020603050405020304" pitchFamily="18" charset="0"/>
                <a:cs typeface="Times New Roman" panose="02020603050405020304" pitchFamily="18" charset="0"/>
              </a:rPr>
              <a:t> (%)</a:t>
            </a:r>
          </a:p>
          <a:p>
            <a:r>
              <a:rPr lang="en-US" altLang="zh-CN" sz="1400" dirty="0">
                <a:latin typeface="Times New Roman" panose="02020603050405020304" pitchFamily="18" charset="0"/>
                <a:cs typeface="Times New Roman" panose="02020603050405020304" pitchFamily="18" charset="0"/>
              </a:rPr>
              <a:t>absolute</a:t>
            </a:r>
            <a:endParaRPr lang="zh-CN" altLang="en-US" sz="1400" dirty="0">
              <a:latin typeface="Times New Roman" panose="02020603050405020304" pitchFamily="18" charset="0"/>
              <a:cs typeface="Times New Roman" panose="02020603050405020304" pitchFamily="18" charset="0"/>
            </a:endParaRPr>
          </a:p>
        </p:txBody>
      </p:sp>
      <p:sp>
        <p:nvSpPr>
          <p:cNvPr id="9" name="文本框 8"/>
          <p:cNvSpPr txBox="1"/>
          <p:nvPr/>
        </p:nvSpPr>
        <p:spPr>
          <a:xfrm>
            <a:off x="2611924" y="3447813"/>
            <a:ext cx="723275" cy="307777"/>
          </a:xfrm>
          <a:prstGeom prst="rect">
            <a:avLst/>
          </a:prstGeom>
          <a:noFill/>
        </p:spPr>
        <p:txBody>
          <a:bodyPr wrap="none" rtlCol="0">
            <a:spAutoFit/>
          </a:bodyPr>
          <a:lstStyle/>
          <a:p>
            <a:r>
              <a:rPr lang="en-US" altLang="zh-CN" sz="1400" dirty="0">
                <a:latin typeface="Times New Roman" panose="02020603050405020304" pitchFamily="18" charset="0"/>
                <a:cs typeface="Times New Roman" panose="02020603050405020304" pitchFamily="18" charset="0"/>
              </a:rPr>
              <a:t>relative</a:t>
            </a:r>
            <a:endParaRPr lang="zh-CN" altLang="en-US" sz="1400" dirty="0">
              <a:latin typeface="Times New Roman" panose="02020603050405020304" pitchFamily="18" charset="0"/>
              <a:cs typeface="Times New Roman" panose="02020603050405020304" pitchFamily="18" charset="0"/>
            </a:endParaRPr>
          </a:p>
        </p:txBody>
      </p:sp>
      <p:sp>
        <p:nvSpPr>
          <p:cNvPr id="10" name="矩形 9"/>
          <p:cNvSpPr/>
          <p:nvPr/>
        </p:nvSpPr>
        <p:spPr>
          <a:xfrm>
            <a:off x="4320000" y="4306019"/>
            <a:ext cx="4824000" cy="1200329"/>
          </a:xfrm>
          <a:prstGeom prst="rect">
            <a:avLst/>
          </a:prstGeom>
        </p:spPr>
        <p:txBody>
          <a:bodyPr wrap="square">
            <a:spAutoFit/>
          </a:bodyPr>
          <a:lstStyle/>
          <a:p>
            <a:pPr algn="just"/>
            <a:r>
              <a:rPr lang="en-US" altLang="zh-CN" dirty="0">
                <a:latin typeface="Times New Roman" panose="02020603050405020304" pitchFamily="18" charset="0"/>
                <a:cs typeface="Times New Roman" panose="02020603050405020304" pitchFamily="18" charset="0"/>
              </a:rPr>
              <a:t>A semi empirical proton separation energy value of 40(70) keV was deduced for </a:t>
            </a:r>
            <a:r>
              <a:rPr lang="en-US" altLang="zh-CN" baseline="30000" dirty="0">
                <a:latin typeface="Times New Roman" panose="02020603050405020304" pitchFamily="18" charset="0"/>
                <a:cs typeface="Times New Roman" panose="02020603050405020304" pitchFamily="18" charset="0"/>
              </a:rPr>
              <a:t>60</a:t>
            </a:r>
            <a:r>
              <a:rPr lang="en-US" altLang="zh-CN" dirty="0">
                <a:latin typeface="Times New Roman" panose="02020603050405020304" pitchFamily="18" charset="0"/>
                <a:cs typeface="Times New Roman" panose="02020603050405020304" pitchFamily="18" charset="0"/>
              </a:rPr>
              <a:t>Ga. As the </a:t>
            </a:r>
            <a:r>
              <a:rPr lang="en-US" altLang="zh-CN" i="1" dirty="0" err="1">
                <a:latin typeface="Times New Roman" panose="02020603050405020304" pitchFamily="18" charset="0"/>
                <a:cs typeface="Times New Roman" panose="02020603050405020304" pitchFamily="18" charset="0"/>
              </a:rPr>
              <a:t>S</a:t>
            </a:r>
            <a:r>
              <a:rPr lang="en-US" altLang="zh-CN" i="1" baseline="-25000" dirty="0" err="1">
                <a:latin typeface="Times New Roman" panose="02020603050405020304" pitchFamily="18" charset="0"/>
                <a:cs typeface="Times New Roman" panose="02020603050405020304" pitchFamily="18" charset="0"/>
              </a:rPr>
              <a:t>p</a:t>
            </a:r>
            <a:r>
              <a:rPr lang="en-US" altLang="zh-CN" dirty="0">
                <a:latin typeface="Times New Roman" panose="02020603050405020304" pitchFamily="18" charset="0"/>
                <a:cs typeface="Times New Roman" panose="02020603050405020304" pitchFamily="18" charset="0"/>
              </a:rPr>
              <a:t> value is compatible with zero, </a:t>
            </a:r>
            <a:r>
              <a:rPr lang="en-US" altLang="zh-CN" baseline="30000" dirty="0">
                <a:latin typeface="Times New Roman" panose="02020603050405020304" pitchFamily="18" charset="0"/>
                <a:cs typeface="Times New Roman" panose="02020603050405020304" pitchFamily="18" charset="0"/>
              </a:rPr>
              <a:t>60</a:t>
            </a:r>
            <a:r>
              <a:rPr lang="en-US" altLang="zh-CN" dirty="0">
                <a:latin typeface="Times New Roman" panose="02020603050405020304" pitchFamily="18" charset="0"/>
                <a:cs typeface="Times New Roman" panose="02020603050405020304" pitchFamily="18" charset="0"/>
              </a:rPr>
              <a:t>Ga can indeed be called a proton drip-line nucleus.</a:t>
            </a:r>
            <a:endParaRPr lang="zh-CN" altLang="en-US" dirty="0">
              <a:latin typeface="Times New Roman" panose="02020603050405020304" pitchFamily="18" charset="0"/>
              <a:cs typeface="Times New Roman" panose="02020603050405020304" pitchFamily="18" charset="0"/>
            </a:endParaRPr>
          </a:p>
        </p:txBody>
      </p:sp>
      <p:sp>
        <p:nvSpPr>
          <p:cNvPr id="12" name="矩形 11"/>
          <p:cNvSpPr/>
          <p:nvPr/>
        </p:nvSpPr>
        <p:spPr>
          <a:xfrm>
            <a:off x="4572000" y="3382689"/>
            <a:ext cx="4572000" cy="923330"/>
          </a:xfrm>
          <a:prstGeom prst="rect">
            <a:avLst/>
          </a:prstGeom>
        </p:spPr>
        <p:txBody>
          <a:bodyPr>
            <a:spAutoFit/>
          </a:bodyPr>
          <a:lstStyle/>
          <a:p>
            <a:pPr algn="just"/>
            <a:r>
              <a:rPr lang="en-US" altLang="zh-CN" dirty="0">
                <a:latin typeface="Times New Roman" panose="02020603050405020304" pitchFamily="18" charset="0"/>
                <a:cs typeface="Times New Roman" panose="02020603050405020304" pitchFamily="18" charset="0"/>
              </a:rPr>
              <a:t>Based on 3848-1004 </a:t>
            </a:r>
            <a:r>
              <a:rPr lang="en-US" altLang="zh-CN" i="1" dirty="0">
                <a:latin typeface="Times New Roman" panose="02020603050405020304" pitchFamily="18" charset="0"/>
                <a:cs typeface="Times New Roman" panose="02020603050405020304" pitchFamily="18" charset="0"/>
              </a:rPr>
              <a:t>β</a:t>
            </a:r>
            <a:r>
              <a:rPr lang="en-US" altLang="zh-CN" i="1" dirty="0" err="1">
                <a:latin typeface="Times New Roman" panose="02020603050405020304" pitchFamily="18" charset="0"/>
                <a:cs typeface="Times New Roman" panose="02020603050405020304" pitchFamily="18" charset="0"/>
              </a:rPr>
              <a:t>γγ</a:t>
            </a:r>
            <a:r>
              <a:rPr lang="en-US" altLang="zh-CN" dirty="0">
                <a:latin typeface="Times New Roman" panose="02020603050405020304" pitchFamily="18" charset="0"/>
                <a:cs typeface="Times New Roman" panose="02020603050405020304" pitchFamily="18" charset="0"/>
              </a:rPr>
              <a:t> coincidences, the isobaric-analogue state in </a:t>
            </a:r>
            <a:r>
              <a:rPr lang="en-US" altLang="zh-CN" baseline="30000" dirty="0">
                <a:latin typeface="Times New Roman" panose="02020603050405020304" pitchFamily="18" charset="0"/>
                <a:cs typeface="Times New Roman" panose="02020603050405020304" pitchFamily="18" charset="0"/>
              </a:rPr>
              <a:t>60</a:t>
            </a:r>
            <a:r>
              <a:rPr lang="en-US" altLang="zh-CN" dirty="0">
                <a:latin typeface="Times New Roman" panose="02020603050405020304" pitchFamily="18" charset="0"/>
                <a:cs typeface="Times New Roman" panose="02020603050405020304" pitchFamily="18" charset="0"/>
              </a:rPr>
              <a:t>Zn was identified at 4851.9(7) keV.</a:t>
            </a:r>
            <a:endParaRPr lang="zh-CN" altLang="en-US" dirty="0">
              <a:latin typeface="Times New Roman" panose="02020603050405020304" pitchFamily="18" charset="0"/>
              <a:cs typeface="Times New Roman" panose="02020603050405020304" pitchFamily="18" charset="0"/>
            </a:endParaRPr>
          </a:p>
        </p:txBody>
      </p:sp>
      <p:sp>
        <p:nvSpPr>
          <p:cNvPr id="13" name="矩形 12"/>
          <p:cNvSpPr/>
          <p:nvPr/>
        </p:nvSpPr>
        <p:spPr>
          <a:xfrm>
            <a:off x="0" y="0"/>
            <a:ext cx="1436612" cy="369332"/>
          </a:xfrm>
          <a:prstGeom prst="rect">
            <a:avLst/>
          </a:prstGeom>
        </p:spPr>
        <p:txBody>
          <a:bodyPr wrap="none">
            <a:spAutoFit/>
          </a:bodyPr>
          <a:lstStyle/>
          <a:p>
            <a:r>
              <a:rPr lang="en-US" altLang="zh-CN" baseline="30000" dirty="0">
                <a:solidFill>
                  <a:srgbClr val="0000FF"/>
                </a:solidFill>
                <a:latin typeface="Times New Roman" panose="02020603050405020304" pitchFamily="18" charset="0"/>
                <a:cs typeface="Times New Roman" panose="02020603050405020304" pitchFamily="18" charset="0"/>
              </a:rPr>
              <a:t>59</a:t>
            </a:r>
            <a:r>
              <a:rPr lang="en-US" altLang="zh-CN" dirty="0">
                <a:solidFill>
                  <a:srgbClr val="0000FF"/>
                </a:solidFill>
                <a:latin typeface="Times New Roman" panose="02020603050405020304" pitchFamily="18" charset="0"/>
                <a:cs typeface="Times New Roman" panose="02020603050405020304" pitchFamily="18" charset="0"/>
              </a:rPr>
              <a:t>Cu(</a:t>
            </a:r>
            <a:r>
              <a:rPr lang="en-US" altLang="zh-CN" i="1" dirty="0" err="1">
                <a:solidFill>
                  <a:srgbClr val="0000FF"/>
                </a:solidFill>
                <a:latin typeface="Times New Roman" panose="02020603050405020304" pitchFamily="18" charset="0"/>
                <a:cs typeface="Times New Roman" panose="02020603050405020304" pitchFamily="18" charset="0"/>
              </a:rPr>
              <a:t>p</a:t>
            </a:r>
            <a:r>
              <a:rPr lang="en-US" altLang="zh-CN" dirty="0" err="1">
                <a:solidFill>
                  <a:srgbClr val="0000FF"/>
                </a:solidFill>
                <a:latin typeface="Times New Roman" panose="02020603050405020304" pitchFamily="18" charset="0"/>
                <a:cs typeface="Times New Roman" panose="02020603050405020304" pitchFamily="18" charset="0"/>
              </a:rPr>
              <a:t>,</a:t>
            </a:r>
            <a:r>
              <a:rPr lang="en-US" altLang="zh-CN" i="1" dirty="0" err="1">
                <a:solidFill>
                  <a:srgbClr val="0000FF"/>
                </a:solidFill>
                <a:latin typeface="Times New Roman" panose="02020603050405020304" pitchFamily="18" charset="0"/>
                <a:cs typeface="Times New Roman" panose="02020603050405020304" pitchFamily="18" charset="0"/>
              </a:rPr>
              <a:t>γ</a:t>
            </a:r>
            <a:r>
              <a:rPr lang="en-US" altLang="zh-CN" dirty="0">
                <a:solidFill>
                  <a:srgbClr val="0000FF"/>
                </a:solidFill>
                <a:latin typeface="Times New Roman" panose="02020603050405020304" pitchFamily="18" charset="0"/>
                <a:cs typeface="Times New Roman" panose="02020603050405020304" pitchFamily="18" charset="0"/>
              </a:rPr>
              <a:t>)</a:t>
            </a:r>
            <a:r>
              <a:rPr lang="en-US" altLang="zh-CN" baseline="30000" dirty="0">
                <a:solidFill>
                  <a:srgbClr val="0000FF"/>
                </a:solidFill>
                <a:latin typeface="Times New Roman" panose="02020603050405020304" pitchFamily="18" charset="0"/>
                <a:cs typeface="Times New Roman" panose="02020603050405020304" pitchFamily="18" charset="0"/>
              </a:rPr>
              <a:t>60</a:t>
            </a:r>
            <a:r>
              <a:rPr lang="en-US" altLang="zh-CN" dirty="0">
                <a:solidFill>
                  <a:srgbClr val="0000FF"/>
                </a:solidFill>
                <a:latin typeface="Times New Roman" panose="02020603050405020304" pitchFamily="18" charset="0"/>
                <a:cs typeface="Times New Roman" panose="02020603050405020304" pitchFamily="18" charset="0"/>
              </a:rPr>
              <a:t>Zn</a:t>
            </a:r>
            <a:endParaRPr lang="zh-CN" altLang="zh-CN" dirty="0">
              <a:solidFill>
                <a:srgbClr val="0000FF"/>
              </a:solidFill>
              <a:latin typeface="Times New Roman" panose="02020603050405020304" pitchFamily="18" charset="0"/>
              <a:cs typeface="Times New Roman" panose="02020603050405020304" pitchFamily="18" charset="0"/>
            </a:endParaRPr>
          </a:p>
        </p:txBody>
      </p:sp>
      <p:sp>
        <p:nvSpPr>
          <p:cNvPr id="14" name="矩形 13"/>
          <p:cNvSpPr/>
          <p:nvPr/>
        </p:nvSpPr>
        <p:spPr>
          <a:xfrm>
            <a:off x="5605670" y="6060346"/>
            <a:ext cx="3538330" cy="738664"/>
          </a:xfrm>
          <a:prstGeom prst="rect">
            <a:avLst/>
          </a:prstGeom>
        </p:spPr>
        <p:txBody>
          <a:bodyPr wrap="square">
            <a:spAutoFit/>
          </a:bodyPr>
          <a:lstStyle/>
          <a:p>
            <a:r>
              <a:rPr lang="en-US" altLang="zh-CN" sz="1400" dirty="0">
                <a:latin typeface="Times New Roman" panose="02020603050405020304" pitchFamily="18" charset="0"/>
                <a:cs typeface="Times New Roman" panose="02020603050405020304" pitchFamily="18" charset="0"/>
              </a:rPr>
              <a:t>C. </a:t>
            </a:r>
            <a:r>
              <a:rPr lang="en-US" altLang="zh-CN" sz="1400" dirty="0" err="1">
                <a:latin typeface="Times New Roman" panose="02020603050405020304" pitchFamily="18" charset="0"/>
                <a:cs typeface="Times New Roman" panose="02020603050405020304" pitchFamily="18" charset="0"/>
              </a:rPr>
              <a:t>Mazzocchi</a:t>
            </a:r>
            <a:r>
              <a:rPr lang="en-US" altLang="zh-CN" sz="1400" dirty="0">
                <a:latin typeface="Times New Roman" panose="02020603050405020304" pitchFamily="18" charset="0"/>
                <a:cs typeface="Times New Roman" panose="02020603050405020304" pitchFamily="18" charset="0"/>
              </a:rPr>
              <a:t> et al., Eur. Phys. J. A 12, 269 (2001). First measurement of β-decay properties of the proton drip-line nucleus 60Ga</a:t>
            </a:r>
          </a:p>
        </p:txBody>
      </p:sp>
      <p:cxnSp>
        <p:nvCxnSpPr>
          <p:cNvPr id="11" name="直接连接符 10"/>
          <p:cNvCxnSpPr/>
          <p:nvPr/>
        </p:nvCxnSpPr>
        <p:spPr>
          <a:xfrm>
            <a:off x="4815300" y="797671"/>
            <a:ext cx="4320000" cy="0"/>
          </a:xfrm>
          <a:prstGeom prst="line">
            <a:avLst/>
          </a:prstGeom>
        </p:spPr>
        <p:style>
          <a:lnRef idx="1">
            <a:schemeClr val="accent1"/>
          </a:lnRef>
          <a:fillRef idx="0">
            <a:schemeClr val="accent1"/>
          </a:fillRef>
          <a:effectRef idx="0">
            <a:schemeClr val="accent1"/>
          </a:effectRef>
          <a:fontRef idx="minor">
            <a:schemeClr val="tx1"/>
          </a:fontRef>
        </p:style>
      </p:cxnSp>
      <p:sp>
        <p:nvSpPr>
          <p:cNvPr id="15" name="文本框 14"/>
          <p:cNvSpPr txBox="1"/>
          <p:nvPr/>
        </p:nvSpPr>
        <p:spPr>
          <a:xfrm>
            <a:off x="8078600" y="797670"/>
            <a:ext cx="1056700" cy="369332"/>
          </a:xfrm>
          <a:prstGeom prst="rect">
            <a:avLst/>
          </a:prstGeom>
          <a:noFill/>
        </p:spPr>
        <p:txBody>
          <a:bodyPr wrap="none" rtlCol="0">
            <a:spAutoFit/>
          </a:bodyPr>
          <a:lstStyle/>
          <a:p>
            <a:r>
              <a:rPr lang="en-US" altLang="zh-CN" i="1" dirty="0">
                <a:solidFill>
                  <a:srgbClr val="0070C0"/>
                </a:solidFill>
              </a:rPr>
              <a:t>S</a:t>
            </a:r>
            <a:r>
              <a:rPr lang="en-US" altLang="zh-CN" i="1" baseline="-25000" dirty="0">
                <a:solidFill>
                  <a:srgbClr val="0070C0"/>
                </a:solidFill>
              </a:rPr>
              <a:t>p</a:t>
            </a:r>
            <a:r>
              <a:rPr lang="en-US" altLang="zh-CN" i="1" dirty="0">
                <a:solidFill>
                  <a:srgbClr val="0070C0"/>
                </a:solidFill>
              </a:rPr>
              <a:t> </a:t>
            </a:r>
            <a:r>
              <a:rPr lang="en-US" altLang="zh-CN" dirty="0">
                <a:solidFill>
                  <a:srgbClr val="0070C0"/>
                </a:solidFill>
              </a:rPr>
              <a:t>= 5105</a:t>
            </a:r>
            <a:endParaRPr lang="zh-CN" altLang="en-US" dirty="0">
              <a:solidFill>
                <a:srgbClr val="0070C0"/>
              </a:solidFill>
            </a:endParaRPr>
          </a:p>
        </p:txBody>
      </p:sp>
      <p:cxnSp>
        <p:nvCxnSpPr>
          <p:cNvPr id="16" name="直接连接符 15"/>
          <p:cNvCxnSpPr/>
          <p:nvPr/>
        </p:nvCxnSpPr>
        <p:spPr>
          <a:xfrm>
            <a:off x="4824000" y="1826371"/>
            <a:ext cx="4320000" cy="0"/>
          </a:xfrm>
          <a:prstGeom prst="line">
            <a:avLst/>
          </a:prstGeom>
        </p:spPr>
        <p:style>
          <a:lnRef idx="1">
            <a:schemeClr val="accent1"/>
          </a:lnRef>
          <a:fillRef idx="0">
            <a:schemeClr val="accent1"/>
          </a:fillRef>
          <a:effectRef idx="0">
            <a:schemeClr val="accent1"/>
          </a:effectRef>
          <a:fontRef idx="minor">
            <a:schemeClr val="tx1"/>
          </a:fontRef>
        </p:style>
      </p:cxnSp>
      <p:sp>
        <p:nvSpPr>
          <p:cNvPr id="17" name="文本框 16"/>
          <p:cNvSpPr txBox="1"/>
          <p:nvPr/>
        </p:nvSpPr>
        <p:spPr>
          <a:xfrm>
            <a:off x="8068982" y="1826371"/>
            <a:ext cx="1066318" cy="369332"/>
          </a:xfrm>
          <a:prstGeom prst="rect">
            <a:avLst/>
          </a:prstGeom>
          <a:noFill/>
        </p:spPr>
        <p:txBody>
          <a:bodyPr wrap="none" rtlCol="0">
            <a:spAutoFit/>
          </a:bodyPr>
          <a:lstStyle/>
          <a:p>
            <a:r>
              <a:rPr lang="en-US" altLang="zh-CN" i="1" dirty="0">
                <a:solidFill>
                  <a:srgbClr val="0070C0"/>
                </a:solidFill>
              </a:rPr>
              <a:t>S</a:t>
            </a:r>
            <a:r>
              <a:rPr lang="en-US" altLang="zh-CN" i="1" baseline="-25000" dirty="0">
                <a:solidFill>
                  <a:srgbClr val="0070C0"/>
                </a:solidFill>
              </a:rPr>
              <a:t>α</a:t>
            </a:r>
            <a:r>
              <a:rPr lang="en-US" altLang="zh-CN" dirty="0">
                <a:solidFill>
                  <a:srgbClr val="0070C0"/>
                </a:solidFill>
              </a:rPr>
              <a:t> = 2692</a:t>
            </a:r>
            <a:endParaRPr lang="zh-CN" altLang="en-US" dirty="0">
              <a:solidFill>
                <a:srgbClr val="0070C0"/>
              </a:solidFill>
            </a:endParaRPr>
          </a:p>
        </p:txBody>
      </p:sp>
      <p:sp>
        <p:nvSpPr>
          <p:cNvPr id="4" name="文本框 3"/>
          <p:cNvSpPr txBox="1"/>
          <p:nvPr/>
        </p:nvSpPr>
        <p:spPr>
          <a:xfrm>
            <a:off x="2652660" y="77849"/>
            <a:ext cx="5315879" cy="369332"/>
          </a:xfrm>
          <a:prstGeom prst="rect">
            <a:avLst/>
          </a:prstGeom>
          <a:noFill/>
        </p:spPr>
        <p:txBody>
          <a:bodyPr wrap="none" rtlCol="0">
            <a:spAutoFit/>
          </a:bodyPr>
          <a:lstStyle/>
          <a:p>
            <a:r>
              <a:rPr lang="en-US" altLang="zh-CN" dirty="0">
                <a:solidFill>
                  <a:schemeClr val="accent1">
                    <a:lumMod val="50000"/>
                  </a:schemeClr>
                </a:solidFill>
              </a:rPr>
              <a:t>Important resonances should be above both Sp and Sα</a:t>
            </a:r>
            <a:endParaRPr lang="zh-CN" altLang="en-US" dirty="0">
              <a:solidFill>
                <a:schemeClr val="accent1">
                  <a:lumMod val="50000"/>
                </a:schemeClr>
              </a:solidFill>
            </a:endParaRPr>
          </a:p>
        </p:txBody>
      </p:sp>
      <p:sp>
        <p:nvSpPr>
          <p:cNvPr id="18" name="矩形 17"/>
          <p:cNvSpPr/>
          <p:nvPr/>
        </p:nvSpPr>
        <p:spPr>
          <a:xfrm>
            <a:off x="1436612" y="0"/>
            <a:ext cx="1441420" cy="369332"/>
          </a:xfrm>
          <a:prstGeom prst="rect">
            <a:avLst/>
          </a:prstGeom>
        </p:spPr>
        <p:txBody>
          <a:bodyPr wrap="none">
            <a:spAutoFit/>
          </a:bodyPr>
          <a:lstStyle/>
          <a:p>
            <a:r>
              <a:rPr lang="en-US" altLang="zh-CN" kern="100" baseline="30000" dirty="0">
                <a:gradFill flip="none" rotWithShape="1">
                  <a:gsLst>
                    <a:gs pos="0">
                      <a:srgbClr val="00FF00"/>
                    </a:gs>
                    <a:gs pos="0">
                      <a:srgbClr val="00FF00"/>
                    </a:gs>
                    <a:gs pos="100000">
                      <a:srgbClr val="0000FF"/>
                    </a:gs>
                  </a:gsLst>
                  <a:lin ang="16200000" scaled="1"/>
                  <a:tileRect/>
                </a:gradFill>
                <a:latin typeface="Times New Roman" panose="02020603050405020304" pitchFamily="18" charset="0"/>
                <a:cs typeface="Times New Roman" panose="02020603050405020304" pitchFamily="18" charset="0"/>
              </a:rPr>
              <a:t>59</a:t>
            </a:r>
            <a:r>
              <a:rPr lang="en-US" altLang="zh-CN" kern="100" dirty="0">
                <a:gradFill flip="none" rotWithShape="1">
                  <a:gsLst>
                    <a:gs pos="0">
                      <a:srgbClr val="00FF00"/>
                    </a:gs>
                    <a:gs pos="0">
                      <a:srgbClr val="00FF00"/>
                    </a:gs>
                    <a:gs pos="100000">
                      <a:srgbClr val="0000FF"/>
                    </a:gs>
                  </a:gsLst>
                  <a:lin ang="16200000" scaled="1"/>
                  <a:tileRect/>
                </a:gradFill>
                <a:latin typeface="Times New Roman" panose="02020603050405020304" pitchFamily="18" charset="0"/>
                <a:cs typeface="Times New Roman" panose="02020603050405020304" pitchFamily="18" charset="0"/>
              </a:rPr>
              <a:t>Cu(</a:t>
            </a:r>
            <a:r>
              <a:rPr lang="en-US" altLang="zh-CN" i="1" kern="100" dirty="0">
                <a:gradFill flip="none" rotWithShape="1">
                  <a:gsLst>
                    <a:gs pos="0">
                      <a:srgbClr val="00FF00"/>
                    </a:gs>
                    <a:gs pos="0">
                      <a:srgbClr val="00FF00"/>
                    </a:gs>
                    <a:gs pos="100000">
                      <a:srgbClr val="0000FF"/>
                    </a:gs>
                  </a:gsLst>
                  <a:lin ang="16200000" scaled="1"/>
                  <a:tileRect/>
                </a:gradFill>
                <a:latin typeface="Times New Roman" panose="02020603050405020304" pitchFamily="18" charset="0"/>
                <a:cs typeface="Times New Roman" panose="02020603050405020304" pitchFamily="18" charset="0"/>
              </a:rPr>
              <a:t>p</a:t>
            </a:r>
            <a:r>
              <a:rPr lang="en-US" altLang="zh-CN" kern="100" dirty="0">
                <a:gradFill flip="none" rotWithShape="1">
                  <a:gsLst>
                    <a:gs pos="0">
                      <a:srgbClr val="00FF00"/>
                    </a:gs>
                    <a:gs pos="0">
                      <a:srgbClr val="00FF00"/>
                    </a:gs>
                    <a:gs pos="100000">
                      <a:srgbClr val="0000FF"/>
                    </a:gs>
                  </a:gsLst>
                  <a:lin ang="16200000" scaled="1"/>
                  <a:tileRect/>
                </a:gradFill>
                <a:latin typeface="Times New Roman" panose="02020603050405020304" pitchFamily="18" charset="0"/>
                <a:cs typeface="Times New Roman" panose="02020603050405020304" pitchFamily="18" charset="0"/>
              </a:rPr>
              <a:t>,</a:t>
            </a:r>
            <a:r>
              <a:rPr lang="en-US" altLang="zh-CN" i="1" kern="100" dirty="0">
                <a:gradFill flip="none" rotWithShape="1">
                  <a:gsLst>
                    <a:gs pos="0">
                      <a:srgbClr val="00FF00"/>
                    </a:gs>
                    <a:gs pos="0">
                      <a:srgbClr val="00FF00"/>
                    </a:gs>
                    <a:gs pos="100000">
                      <a:srgbClr val="0000FF"/>
                    </a:gs>
                  </a:gsLst>
                  <a:lin ang="16200000" scaled="1"/>
                  <a:tileRect/>
                </a:gradFill>
                <a:latin typeface="Times New Roman" panose="02020603050405020304" pitchFamily="18" charset="0"/>
                <a:cs typeface="Times New Roman" panose="02020603050405020304" pitchFamily="18" charset="0"/>
              </a:rPr>
              <a:t>α</a:t>
            </a:r>
            <a:r>
              <a:rPr lang="en-US" altLang="zh-CN" kern="100" dirty="0">
                <a:gradFill flip="none" rotWithShape="1">
                  <a:gsLst>
                    <a:gs pos="0">
                      <a:srgbClr val="00FF00"/>
                    </a:gs>
                    <a:gs pos="0">
                      <a:srgbClr val="00FF00"/>
                    </a:gs>
                    <a:gs pos="100000">
                      <a:srgbClr val="0000FF"/>
                    </a:gs>
                  </a:gsLst>
                  <a:lin ang="16200000" scaled="1"/>
                  <a:tileRect/>
                </a:gradFill>
                <a:latin typeface="Times New Roman" panose="02020603050405020304" pitchFamily="18" charset="0"/>
                <a:cs typeface="Times New Roman" panose="02020603050405020304" pitchFamily="18" charset="0"/>
              </a:rPr>
              <a:t>)</a:t>
            </a:r>
            <a:r>
              <a:rPr lang="en-US" altLang="zh-CN" kern="100" baseline="30000" dirty="0">
                <a:gradFill flip="none" rotWithShape="1">
                  <a:gsLst>
                    <a:gs pos="0">
                      <a:srgbClr val="00FF00"/>
                    </a:gs>
                    <a:gs pos="0">
                      <a:srgbClr val="00FF00"/>
                    </a:gs>
                    <a:gs pos="100000">
                      <a:srgbClr val="0000FF"/>
                    </a:gs>
                  </a:gsLst>
                  <a:lin ang="16200000" scaled="1"/>
                  <a:tileRect/>
                </a:gradFill>
                <a:latin typeface="Times New Roman" panose="02020603050405020304" pitchFamily="18" charset="0"/>
                <a:cs typeface="Times New Roman" panose="02020603050405020304" pitchFamily="18" charset="0"/>
              </a:rPr>
              <a:t>56</a:t>
            </a:r>
            <a:r>
              <a:rPr lang="en-US" altLang="zh-CN" kern="100" dirty="0">
                <a:gradFill flip="none" rotWithShape="1">
                  <a:gsLst>
                    <a:gs pos="0">
                      <a:srgbClr val="00FF00"/>
                    </a:gs>
                    <a:gs pos="0">
                      <a:srgbClr val="00FF00"/>
                    </a:gs>
                    <a:gs pos="100000">
                      <a:srgbClr val="0000FF"/>
                    </a:gs>
                  </a:gsLst>
                  <a:lin ang="16200000" scaled="1"/>
                  <a:tileRect/>
                </a:gradFill>
                <a:latin typeface="Times New Roman" panose="02020603050405020304" pitchFamily="18" charset="0"/>
                <a:cs typeface="Times New Roman" panose="02020603050405020304" pitchFamily="18" charset="0"/>
              </a:rPr>
              <a:t>Ni</a:t>
            </a:r>
          </a:p>
        </p:txBody>
      </p:sp>
      <p:sp>
        <p:nvSpPr>
          <p:cNvPr id="19" name="矩形 18"/>
          <p:cNvSpPr/>
          <p:nvPr/>
        </p:nvSpPr>
        <p:spPr>
          <a:xfrm>
            <a:off x="-42479" y="5908743"/>
            <a:ext cx="4919937" cy="923330"/>
          </a:xfrm>
          <a:prstGeom prst="rect">
            <a:avLst/>
          </a:prstGeom>
        </p:spPr>
        <p:txBody>
          <a:bodyPr wrap="none">
            <a:spAutoFit/>
          </a:bodyPr>
          <a:lstStyle/>
          <a:p>
            <a:pPr algn="just"/>
            <a:r>
              <a:rPr lang="en-US" altLang="zh-CN" dirty="0">
                <a:latin typeface="Times New Roman" panose="02020603050405020304" pitchFamily="18" charset="0"/>
                <a:cs typeface="Times New Roman" panose="02020603050405020304" pitchFamily="18" charset="0"/>
              </a:rPr>
              <a:t>Implant into Carbon foil, silicon telescope βp,βα.</a:t>
            </a:r>
          </a:p>
          <a:p>
            <a:pPr algn="just"/>
            <a:r>
              <a:rPr lang="en-US" altLang="zh-CN" dirty="0">
                <a:latin typeface="Times New Roman" panose="02020603050405020304" pitchFamily="18" charset="0"/>
                <a:cs typeface="Times New Roman" panose="02020603050405020304" pitchFamily="18" charset="0"/>
              </a:rPr>
              <a:t>Implant into movable tape, plastic </a:t>
            </a:r>
            <a:r>
              <a:rPr lang="en-US" altLang="zh-CN" dirty="0" err="1">
                <a:latin typeface="Times New Roman" panose="02020603050405020304" pitchFamily="18" charset="0"/>
                <a:cs typeface="Times New Roman" panose="02020603050405020304" pitchFamily="18" charset="0"/>
              </a:rPr>
              <a:t>scint</a:t>
            </a:r>
            <a:r>
              <a:rPr lang="en-US" altLang="zh-CN" dirty="0">
                <a:latin typeface="Times New Roman" panose="02020603050405020304" pitchFamily="18" charset="0"/>
                <a:cs typeface="Times New Roman" panose="02020603050405020304" pitchFamily="18" charset="0"/>
              </a:rPr>
              <a:t>. β, </a:t>
            </a:r>
            <a:r>
              <a:rPr lang="en-US" altLang="zh-CN" dirty="0" err="1">
                <a:latin typeface="Times New Roman" panose="02020603050405020304" pitchFamily="18" charset="0"/>
                <a:cs typeface="Times New Roman" panose="02020603050405020304" pitchFamily="18" charset="0"/>
              </a:rPr>
              <a:t>Ge</a:t>
            </a:r>
            <a:r>
              <a:rPr lang="en-US" altLang="zh-CN" dirty="0">
                <a:latin typeface="Times New Roman" panose="02020603050405020304" pitchFamily="18" charset="0"/>
                <a:cs typeface="Times New Roman" panose="02020603050405020304" pitchFamily="18" charset="0"/>
              </a:rPr>
              <a:t> γ.</a:t>
            </a:r>
          </a:p>
          <a:p>
            <a:pPr algn="just"/>
            <a:r>
              <a:rPr lang="en-US" altLang="zh-CN" dirty="0">
                <a:latin typeface="Times New Roman" panose="02020603050405020304" pitchFamily="18" charset="0"/>
                <a:cs typeface="Times New Roman" panose="02020603050405020304" pitchFamily="18" charset="0"/>
              </a:rPr>
              <a:t>5 γ rays, two have </a:t>
            </a:r>
            <a:r>
              <a:rPr lang="en-US" altLang="zh-CN" dirty="0" err="1">
                <a:latin typeface="Times New Roman" panose="02020603050405020304" pitchFamily="18" charset="0"/>
                <a:cs typeface="Times New Roman" panose="02020603050405020304" pitchFamily="18" charset="0"/>
              </a:rPr>
              <a:t>γγ</a:t>
            </a:r>
            <a:r>
              <a:rPr lang="en-US" altLang="zh-CN" dirty="0">
                <a:latin typeface="Times New Roman" panose="02020603050405020304" pitchFamily="18" charset="0"/>
                <a:cs typeface="Times New Roman" panose="02020603050405020304" pitchFamily="18" charset="0"/>
              </a:rPr>
              <a:t> coincidence, three don't have.</a:t>
            </a:r>
            <a:endParaRPr lang="zh-CN" altLang="en-US" dirty="0">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3541005720"/>
      </p:ext>
    </p:extLst>
  </p:cSld>
  <p:clrMapOvr>
    <a:masterClrMapping/>
  </p:clrMapOvr>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表格 2"/>
          <p:cNvGraphicFramePr>
            <a:graphicFrameLocks noGrp="1"/>
          </p:cNvGraphicFramePr>
          <p:nvPr/>
        </p:nvGraphicFramePr>
        <p:xfrm>
          <a:off x="70709" y="25400"/>
          <a:ext cx="9018456" cy="4784217"/>
        </p:xfrm>
        <a:graphic>
          <a:graphicData uri="http://schemas.openxmlformats.org/drawingml/2006/table">
            <a:tbl>
              <a:tblPr firstRow="1"/>
              <a:tblGrid>
                <a:gridCol w="1775460">
                  <a:extLst>
                    <a:ext uri="{9D8B030D-6E8A-4147-A177-3AD203B41FA5}">
                      <a16:colId xmlns:a16="http://schemas.microsoft.com/office/drawing/2014/main" val="20000"/>
                    </a:ext>
                  </a:extLst>
                </a:gridCol>
                <a:gridCol w="2165985">
                  <a:extLst>
                    <a:ext uri="{9D8B030D-6E8A-4147-A177-3AD203B41FA5}">
                      <a16:colId xmlns:a16="http://schemas.microsoft.com/office/drawing/2014/main" val="20001"/>
                    </a:ext>
                  </a:extLst>
                </a:gridCol>
                <a:gridCol w="2121832">
                  <a:extLst>
                    <a:ext uri="{9D8B030D-6E8A-4147-A177-3AD203B41FA5}">
                      <a16:colId xmlns:a16="http://schemas.microsoft.com/office/drawing/2014/main" val="20002"/>
                    </a:ext>
                  </a:extLst>
                </a:gridCol>
                <a:gridCol w="1395619">
                  <a:extLst>
                    <a:ext uri="{9D8B030D-6E8A-4147-A177-3AD203B41FA5}">
                      <a16:colId xmlns:a16="http://schemas.microsoft.com/office/drawing/2014/main" val="20003"/>
                    </a:ext>
                  </a:extLst>
                </a:gridCol>
                <a:gridCol w="1559560">
                  <a:extLst>
                    <a:ext uri="{9D8B030D-6E8A-4147-A177-3AD203B41FA5}">
                      <a16:colId xmlns:a16="http://schemas.microsoft.com/office/drawing/2014/main" val="20004"/>
                    </a:ext>
                  </a:extLst>
                </a:gridCol>
              </a:tblGrid>
              <a:tr h="179433">
                <a:tc>
                  <a:txBody>
                    <a:bodyPr/>
                    <a:lstStyle/>
                    <a:p>
                      <a:pPr algn="ctr">
                        <a:lnSpc>
                          <a:spcPct val="120000"/>
                        </a:lnSpc>
                      </a:pPr>
                      <a:endParaRPr lang="zh-CN" sz="1600" kern="100"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51266" marR="51266"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indent="127000" algn="ctr">
                        <a:lnSpc>
                          <a:spcPct val="120000"/>
                        </a:lnSpc>
                        <a:spcAft>
                          <a:spcPts val="0"/>
                        </a:spcAft>
                      </a:pPr>
                      <a:r>
                        <a:rPr lang="en-US" sz="1600" kern="100" dirty="0">
                          <a:solidFill>
                            <a:schemeClr val="tx1"/>
                          </a:solidFill>
                          <a:effectLst/>
                          <a:latin typeface="Times New Roman" panose="02020603050405020304" pitchFamily="18" charset="0"/>
                          <a:ea typeface="宋体" panose="02010600030101010101" pitchFamily="2" charset="-122"/>
                          <a:cs typeface="Times New Roman" panose="02020603050405020304" pitchFamily="18" charset="0"/>
                        </a:rPr>
                        <a:t>Mazzocchi2001</a:t>
                      </a:r>
                      <a:endParaRPr lang="zh-CN" sz="1600" kern="100" dirty="0">
                        <a:solidFill>
                          <a:schemeClr val="tx1"/>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51266" marR="51266"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indent="127000" algn="ctr">
                        <a:lnSpc>
                          <a:spcPct val="120000"/>
                        </a:lnSpc>
                        <a:spcAft>
                          <a:spcPts val="0"/>
                        </a:spcAft>
                      </a:pPr>
                      <a:r>
                        <a:rPr lang="en-US" altLang="zh-CN" sz="1600" kern="100" dirty="0" err="1">
                          <a:solidFill>
                            <a:schemeClr val="tx1"/>
                          </a:solidFill>
                          <a:effectLst/>
                          <a:latin typeface="Times New Roman" panose="02020603050405020304" pitchFamily="18" charset="0"/>
                          <a:ea typeface="+mn-ea"/>
                          <a:cs typeface="Times New Roman" panose="02020603050405020304" pitchFamily="18" charset="0"/>
                        </a:rPr>
                        <a:t>López</a:t>
                      </a:r>
                      <a:r>
                        <a:rPr lang="en-US" altLang="zh-CN" sz="1600" kern="100" dirty="0">
                          <a:solidFill>
                            <a:schemeClr val="tx1"/>
                          </a:solidFill>
                          <a:effectLst/>
                          <a:latin typeface="Times New Roman" panose="02020603050405020304" pitchFamily="18" charset="0"/>
                          <a:ea typeface="+mn-ea"/>
                          <a:cs typeface="Times New Roman" panose="02020603050405020304" pitchFamily="18" charset="0"/>
                        </a:rPr>
                        <a:t> Jiménez2002</a:t>
                      </a:r>
                      <a:endParaRPr lang="zh-CN" sz="1600" kern="100" dirty="0">
                        <a:solidFill>
                          <a:schemeClr val="tx1"/>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51266" marR="51266"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indent="127000" algn="ctr">
                        <a:lnSpc>
                          <a:spcPct val="120000"/>
                        </a:lnSpc>
                        <a:spcAft>
                          <a:spcPts val="0"/>
                        </a:spcAft>
                      </a:pPr>
                      <a:r>
                        <a:rPr lang="en-US" altLang="zh-CN" sz="1600" kern="100" dirty="0">
                          <a:solidFill>
                            <a:schemeClr val="tx1"/>
                          </a:solidFill>
                          <a:effectLst/>
                          <a:latin typeface="Times New Roman" panose="02020603050405020304" pitchFamily="18" charset="0"/>
                          <a:ea typeface="宋体" panose="02010600030101010101" pitchFamily="2" charset="-122"/>
                          <a:cs typeface="Times New Roman" panose="02020603050405020304" pitchFamily="18" charset="0"/>
                        </a:rPr>
                        <a:t>Kucuk2017</a:t>
                      </a:r>
                      <a:endParaRPr lang="zh-CN" sz="1600" kern="100" dirty="0">
                        <a:solidFill>
                          <a:schemeClr val="tx1"/>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51266" marR="51266"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indent="127000" algn="ctr">
                        <a:lnSpc>
                          <a:spcPct val="120000"/>
                        </a:lnSpc>
                        <a:spcAft>
                          <a:spcPts val="0"/>
                        </a:spcAft>
                      </a:pPr>
                      <a:r>
                        <a:rPr lang="en-US" sz="1600" kern="100" dirty="0">
                          <a:solidFill>
                            <a:schemeClr val="tx1"/>
                          </a:solidFill>
                          <a:effectLst/>
                          <a:latin typeface="Times New Roman" panose="02020603050405020304" pitchFamily="18" charset="0"/>
                          <a:ea typeface="宋体" panose="02010600030101010101" pitchFamily="2" charset="-122"/>
                          <a:cs typeface="Times New Roman" panose="02020603050405020304" pitchFamily="18" charset="0"/>
                        </a:rPr>
                        <a:t>AME2016</a:t>
                      </a:r>
                      <a:endParaRPr lang="zh-CN" sz="1600" kern="100" dirty="0">
                        <a:solidFill>
                          <a:schemeClr val="tx1"/>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51266" marR="51266"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0"/>
                  </a:ext>
                </a:extLst>
              </a:tr>
              <a:tr h="179433">
                <a:tc>
                  <a:txBody>
                    <a:bodyPr/>
                    <a:lstStyle/>
                    <a:p>
                      <a:pPr indent="127000" algn="ctr">
                        <a:lnSpc>
                          <a:spcPct val="120000"/>
                        </a:lnSpc>
                        <a:spcAft>
                          <a:spcPts val="0"/>
                        </a:spcAft>
                      </a:pPr>
                      <a:r>
                        <a:rPr lang="en-US" altLang="zh-CN" sz="1600" i="0" kern="100"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ME</a:t>
                      </a:r>
                      <a:r>
                        <a:rPr lang="en-US" altLang="zh-CN" sz="1600" i="1" kern="100"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altLang="zh-CN" sz="1600" i="0" kern="100" baseline="30000"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60</a:t>
                      </a:r>
                      <a:r>
                        <a:rPr lang="en-US" altLang="zh-CN" sz="1600" i="0" kern="100"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Zn </a:t>
                      </a:r>
                      <a:r>
                        <a:rPr lang="en-US" altLang="zh-CN" sz="1600" kern="100"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(keV)</a:t>
                      </a:r>
                      <a:endParaRPr lang="zh-CN" altLang="zh-CN" sz="1600" kern="100" dirty="0">
                        <a:solidFill>
                          <a:schemeClr val="tx1"/>
                        </a:solidFill>
                        <a:effectLst/>
                        <a:latin typeface="Times New Roman" panose="02020603050405020304" pitchFamily="18" charset="0"/>
                        <a:ea typeface="+mn-ea"/>
                        <a:cs typeface="Times New Roman" panose="02020603050405020304" pitchFamily="18" charset="0"/>
                      </a:endParaRPr>
                    </a:p>
                  </a:txBody>
                  <a:tcPr marL="68580" marR="68580"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indent="127000" algn="ctr">
                        <a:lnSpc>
                          <a:spcPct val="120000"/>
                        </a:lnSpc>
                        <a:spcAft>
                          <a:spcPts val="0"/>
                        </a:spcAft>
                      </a:pPr>
                      <a:r>
                        <a:rPr lang="en-US" sz="1600" kern="100" dirty="0">
                          <a:solidFill>
                            <a:schemeClr val="tx1"/>
                          </a:solidFill>
                          <a:effectLst/>
                          <a:latin typeface="Times New Roman" panose="02020603050405020304" pitchFamily="18" charset="0"/>
                          <a:ea typeface="宋体" panose="02010600030101010101" pitchFamily="2" charset="-122"/>
                          <a:cs typeface="Times New Roman" panose="02020603050405020304" pitchFamily="18" charset="0"/>
                        </a:rPr>
                        <a:t> </a:t>
                      </a:r>
                      <a:r>
                        <a:rPr lang="en-US" altLang="zh-CN" sz="1600" kern="100"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–54183(11)</a:t>
                      </a:r>
                      <a:endParaRPr lang="zh-CN" sz="1600" kern="100" dirty="0">
                        <a:solidFill>
                          <a:schemeClr val="tx1"/>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68580" marR="68580"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indent="127000" algn="ctr">
                        <a:lnSpc>
                          <a:spcPct val="120000"/>
                        </a:lnSpc>
                        <a:spcAft>
                          <a:spcPts val="0"/>
                        </a:spcAft>
                      </a:pPr>
                      <a:endParaRPr lang="zh-CN" sz="1600" kern="100" dirty="0">
                        <a:solidFill>
                          <a:schemeClr val="tx1"/>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68580" marR="68580"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indent="127000" algn="ctr">
                        <a:lnSpc>
                          <a:spcPct val="120000"/>
                        </a:lnSpc>
                        <a:spcAft>
                          <a:spcPts val="0"/>
                        </a:spcAft>
                      </a:pPr>
                      <a:endParaRPr lang="zh-CN" sz="1600" kern="100" dirty="0">
                        <a:solidFill>
                          <a:schemeClr val="tx1"/>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68580" marR="68580"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indent="127000" algn="ctr">
                        <a:lnSpc>
                          <a:spcPct val="120000"/>
                        </a:lnSpc>
                        <a:spcAft>
                          <a:spcPts val="0"/>
                        </a:spcAft>
                      </a:pPr>
                      <a:r>
                        <a:rPr lang="en-US" altLang="zh-CN" sz="1600" kern="100"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a:t>
                      </a:r>
                      <a:r>
                        <a:rPr lang="en-US" sz="1600" kern="100" dirty="0">
                          <a:solidFill>
                            <a:schemeClr val="tx1"/>
                          </a:solidFill>
                          <a:effectLst/>
                          <a:latin typeface="Times New Roman" panose="02020603050405020304" pitchFamily="18" charset="0"/>
                          <a:ea typeface="宋体" panose="02010600030101010101" pitchFamily="2" charset="-122"/>
                          <a:cs typeface="Times New Roman" panose="02020603050405020304" pitchFamily="18" charset="0"/>
                        </a:rPr>
                        <a:t>54174.3(6) </a:t>
                      </a:r>
                      <a:endParaRPr lang="zh-CN" sz="1600" kern="100" dirty="0">
                        <a:solidFill>
                          <a:schemeClr val="tx1"/>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68580" marR="68580" marT="0" marB="0" anchor="ctr">
                    <a:lnL>
                      <a:noFill/>
                    </a:lnL>
                    <a:lnR>
                      <a:noFill/>
                    </a:lnR>
                    <a:lnT w="12700" cap="flat" cmpd="sng" algn="ctr">
                      <a:solidFill>
                        <a:srgbClr val="000000"/>
                      </a:solidFill>
                      <a:prstDash val="solid"/>
                      <a:round/>
                      <a:headEnd type="none" w="med" len="med"/>
                      <a:tailEnd type="none" w="med" len="med"/>
                    </a:lnT>
                    <a:lnB>
                      <a:noFill/>
                    </a:lnB>
                  </a:tcPr>
                </a:tc>
                <a:extLst>
                  <a:ext uri="{0D108BD9-81ED-4DB2-BD59-A6C34878D82A}">
                    <a16:rowId xmlns:a16="http://schemas.microsoft.com/office/drawing/2014/main" val="10001"/>
                  </a:ext>
                </a:extLst>
              </a:tr>
              <a:tr h="179433">
                <a:tc>
                  <a:txBody>
                    <a:bodyPr/>
                    <a:lstStyle/>
                    <a:p>
                      <a:pPr indent="127000" algn="ctr">
                        <a:lnSpc>
                          <a:spcPct val="120000"/>
                        </a:lnSpc>
                        <a:spcAft>
                          <a:spcPts val="0"/>
                        </a:spcAft>
                      </a:pPr>
                      <a:r>
                        <a:rPr lang="en-US" altLang="zh-CN" sz="1600" i="1" kern="100"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altLang="zh-CN" sz="1600" i="0" kern="100"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ME </a:t>
                      </a:r>
                      <a:r>
                        <a:rPr lang="en-US" altLang="zh-CN" sz="1600" i="0" kern="100" baseline="30000"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59</a:t>
                      </a:r>
                      <a:r>
                        <a:rPr lang="en-US" altLang="zh-CN" sz="1600" i="0" kern="100"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Zn </a:t>
                      </a:r>
                      <a:r>
                        <a:rPr lang="en-US" altLang="zh-CN" sz="1600" kern="100"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(keV)</a:t>
                      </a:r>
                      <a:endParaRPr lang="zh-CN" altLang="zh-CN" sz="1600" kern="100" dirty="0">
                        <a:solidFill>
                          <a:schemeClr val="tx1"/>
                        </a:solidFill>
                        <a:effectLst/>
                        <a:latin typeface="Times New Roman" panose="02020603050405020304" pitchFamily="18" charset="0"/>
                        <a:ea typeface="+mn-ea"/>
                        <a:cs typeface="Times New Roman" panose="02020603050405020304" pitchFamily="18" charset="0"/>
                      </a:endParaRPr>
                    </a:p>
                  </a:txBody>
                  <a:tcPr marL="68580" marR="68580" marT="0" marB="0" anchor="ctr">
                    <a:lnL>
                      <a:noFill/>
                    </a:lnL>
                    <a:lnR>
                      <a:noFill/>
                    </a:lnR>
                    <a:lnT w="12700" cap="flat" cmpd="sng" algn="ctr">
                      <a:noFill/>
                      <a:prstDash val="solid"/>
                      <a:round/>
                      <a:headEnd type="none" w="med" len="med"/>
                      <a:tailEnd type="none" w="med" len="med"/>
                    </a:lnT>
                    <a:lnB>
                      <a:noFill/>
                    </a:lnB>
                  </a:tcPr>
                </a:tc>
                <a:tc>
                  <a:txBody>
                    <a:bodyPr/>
                    <a:lstStyle/>
                    <a:p>
                      <a:pPr marL="0" marR="0" indent="127000" algn="ctr" defTabSz="914400" rtl="0" eaLnBrk="1" fontAlgn="auto" latinLnBrk="0" hangingPunct="1">
                        <a:lnSpc>
                          <a:spcPct val="120000"/>
                        </a:lnSpc>
                        <a:spcBef>
                          <a:spcPts val="0"/>
                        </a:spcBef>
                        <a:spcAft>
                          <a:spcPts val="0"/>
                        </a:spcAft>
                        <a:buClrTx/>
                        <a:buSzTx/>
                        <a:buFontTx/>
                        <a:buNone/>
                        <a:tabLst/>
                        <a:defRPr/>
                      </a:pPr>
                      <a:r>
                        <a:rPr lang="en-US" sz="1600" kern="100" dirty="0">
                          <a:solidFill>
                            <a:schemeClr val="tx1"/>
                          </a:solidFill>
                          <a:effectLst/>
                          <a:latin typeface="Times New Roman" panose="02020603050405020304" pitchFamily="18" charset="0"/>
                          <a:ea typeface="宋体" panose="02010600030101010101" pitchFamily="2" charset="-122"/>
                          <a:cs typeface="Times New Roman" panose="02020603050405020304" pitchFamily="18" charset="0"/>
                        </a:rPr>
                        <a:t> </a:t>
                      </a:r>
                      <a:r>
                        <a:rPr lang="en-US" altLang="zh-CN" sz="1600" kern="100"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–47260(40)</a:t>
                      </a:r>
                      <a:endParaRPr lang="zh-CN" altLang="zh-CN" sz="1600" kern="100" dirty="0">
                        <a:solidFill>
                          <a:schemeClr val="tx1"/>
                        </a:solidFill>
                        <a:effectLst/>
                        <a:latin typeface="Times New Roman" panose="02020603050405020304" pitchFamily="18" charset="0"/>
                        <a:ea typeface="+mn-ea"/>
                        <a:cs typeface="Times New Roman" panose="02020603050405020304" pitchFamily="18" charset="0"/>
                      </a:endParaRPr>
                    </a:p>
                  </a:txBody>
                  <a:tcPr marL="68580" marR="68580" marT="0" marB="0" anchor="ctr">
                    <a:lnL>
                      <a:noFill/>
                    </a:lnL>
                    <a:lnR>
                      <a:noFill/>
                    </a:lnR>
                    <a:lnT w="12700" cap="flat" cmpd="sng" algn="ctr">
                      <a:noFill/>
                      <a:prstDash val="solid"/>
                      <a:round/>
                      <a:headEnd type="none" w="med" len="med"/>
                      <a:tailEnd type="none" w="med" len="med"/>
                    </a:lnT>
                    <a:lnB>
                      <a:noFill/>
                    </a:lnB>
                  </a:tcPr>
                </a:tc>
                <a:tc>
                  <a:txBody>
                    <a:bodyPr/>
                    <a:lstStyle/>
                    <a:p>
                      <a:pPr indent="127000" algn="ctr">
                        <a:lnSpc>
                          <a:spcPct val="120000"/>
                        </a:lnSpc>
                        <a:spcAft>
                          <a:spcPts val="0"/>
                        </a:spcAft>
                      </a:pPr>
                      <a:endParaRPr lang="zh-CN" sz="1600" kern="100" dirty="0">
                        <a:solidFill>
                          <a:schemeClr val="tx1"/>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68580" marR="68580" marT="0" marB="0" anchor="ctr">
                    <a:lnL>
                      <a:noFill/>
                    </a:lnL>
                    <a:lnR>
                      <a:noFill/>
                    </a:lnR>
                    <a:lnT w="12700" cap="flat" cmpd="sng" algn="ctr">
                      <a:noFill/>
                      <a:prstDash val="solid"/>
                      <a:round/>
                      <a:headEnd type="none" w="med" len="med"/>
                      <a:tailEnd type="none" w="med" len="med"/>
                    </a:lnT>
                    <a:lnB>
                      <a:noFill/>
                    </a:lnB>
                  </a:tcPr>
                </a:tc>
                <a:tc>
                  <a:txBody>
                    <a:bodyPr/>
                    <a:lstStyle/>
                    <a:p>
                      <a:pPr indent="127000" algn="ctr">
                        <a:lnSpc>
                          <a:spcPct val="120000"/>
                        </a:lnSpc>
                        <a:spcAft>
                          <a:spcPts val="0"/>
                        </a:spcAft>
                      </a:pPr>
                      <a:endParaRPr lang="zh-CN" sz="1600" kern="100" dirty="0">
                        <a:solidFill>
                          <a:schemeClr val="tx1"/>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68580" marR="68580" marT="0" marB="0" anchor="ctr">
                    <a:lnL>
                      <a:noFill/>
                    </a:lnL>
                    <a:lnR>
                      <a:noFill/>
                    </a:lnR>
                    <a:lnT w="12700" cap="flat" cmpd="sng" algn="ctr">
                      <a:noFill/>
                      <a:prstDash val="solid"/>
                      <a:round/>
                      <a:headEnd type="none" w="med" len="med"/>
                      <a:tailEnd type="none" w="med" len="med"/>
                    </a:lnT>
                    <a:lnB>
                      <a:noFill/>
                    </a:lnB>
                  </a:tcPr>
                </a:tc>
                <a:tc>
                  <a:txBody>
                    <a:bodyPr/>
                    <a:lstStyle/>
                    <a:p>
                      <a:pPr indent="127000" algn="ctr">
                        <a:lnSpc>
                          <a:spcPct val="120000"/>
                        </a:lnSpc>
                        <a:spcAft>
                          <a:spcPts val="0"/>
                        </a:spcAft>
                      </a:pPr>
                      <a:r>
                        <a:rPr lang="en-US" sz="1600" kern="100" dirty="0">
                          <a:solidFill>
                            <a:schemeClr val="tx1"/>
                          </a:solidFill>
                          <a:effectLst/>
                          <a:latin typeface="Times New Roman" panose="02020603050405020304" pitchFamily="18" charset="0"/>
                          <a:ea typeface="宋体" panose="02010600030101010101" pitchFamily="2" charset="-122"/>
                          <a:cs typeface="Times New Roman" panose="02020603050405020304" pitchFamily="18" charset="0"/>
                        </a:rPr>
                        <a:t> </a:t>
                      </a:r>
                      <a:r>
                        <a:rPr lang="en-US" altLang="zh-CN" sz="1600" kern="100"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a:t>
                      </a:r>
                      <a:r>
                        <a:rPr lang="en-US" sz="1600" kern="100" dirty="0">
                          <a:solidFill>
                            <a:schemeClr val="tx1"/>
                          </a:solidFill>
                          <a:effectLst/>
                          <a:latin typeface="Times New Roman" panose="02020603050405020304" pitchFamily="18" charset="0"/>
                          <a:ea typeface="宋体" panose="02010600030101010101" pitchFamily="2" charset="-122"/>
                          <a:cs typeface="Times New Roman" panose="02020603050405020304" pitchFamily="18" charset="0"/>
                        </a:rPr>
                        <a:t>47215.6(8)</a:t>
                      </a:r>
                      <a:endParaRPr lang="zh-CN" sz="1600" kern="100" dirty="0">
                        <a:solidFill>
                          <a:schemeClr val="tx1"/>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68580" marR="68580" marT="0" marB="0" anchor="ctr">
                    <a:lnL>
                      <a:noFill/>
                    </a:lnL>
                    <a:lnR>
                      <a:noFill/>
                    </a:lnR>
                    <a:lnT w="12700" cap="flat" cmpd="sng" algn="ctr">
                      <a:noFill/>
                      <a:prstDash val="solid"/>
                      <a:round/>
                      <a:headEnd type="none" w="med" len="med"/>
                      <a:tailEnd type="none" w="med" len="med"/>
                    </a:lnT>
                    <a:lnB>
                      <a:noFill/>
                    </a:lnB>
                  </a:tcPr>
                </a:tc>
                <a:extLst>
                  <a:ext uri="{0D108BD9-81ED-4DB2-BD59-A6C34878D82A}">
                    <a16:rowId xmlns:a16="http://schemas.microsoft.com/office/drawing/2014/main" val="10002"/>
                  </a:ext>
                </a:extLst>
              </a:tr>
              <a:tr h="179433">
                <a:tc>
                  <a:txBody>
                    <a:bodyPr/>
                    <a:lstStyle/>
                    <a:p>
                      <a:pPr indent="127000" algn="ctr">
                        <a:lnSpc>
                          <a:spcPct val="120000"/>
                        </a:lnSpc>
                        <a:spcAft>
                          <a:spcPts val="0"/>
                        </a:spcAft>
                      </a:pPr>
                      <a:r>
                        <a:rPr lang="en-US" altLang="zh-CN" sz="1600" i="0" kern="100" baseline="0"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ME</a:t>
                      </a:r>
                      <a:r>
                        <a:rPr lang="en-US" altLang="zh-CN" sz="1600" i="1" kern="100"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altLang="zh-CN" sz="1600" i="0" kern="100" baseline="30000"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60</a:t>
                      </a:r>
                      <a:r>
                        <a:rPr lang="en-US" altLang="zh-CN" sz="1600" i="0" kern="100"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Ga </a:t>
                      </a:r>
                      <a:r>
                        <a:rPr lang="en-US" altLang="zh-CN" sz="1600" kern="100"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(keV)</a:t>
                      </a:r>
                      <a:endParaRPr lang="zh-CN" altLang="zh-CN" sz="1600" kern="100" dirty="0">
                        <a:solidFill>
                          <a:schemeClr val="tx1"/>
                        </a:solidFill>
                        <a:effectLst/>
                        <a:latin typeface="Times New Roman" panose="02020603050405020304" pitchFamily="18" charset="0"/>
                        <a:ea typeface="+mn-ea"/>
                        <a:cs typeface="Times New Roman" panose="02020603050405020304" pitchFamily="18" charset="0"/>
                      </a:endParaRPr>
                    </a:p>
                  </a:txBody>
                  <a:tcPr marL="68580" marR="68580" marT="0" marB="0" anchor="ctr">
                    <a:lnL>
                      <a:noFill/>
                    </a:lnL>
                    <a:lnR>
                      <a:noFill/>
                    </a:lnR>
                    <a:lnT w="12700" cap="flat" cmpd="sng" algn="ctr">
                      <a:noFill/>
                      <a:prstDash val="solid"/>
                      <a:round/>
                      <a:headEnd type="none" w="med" len="med"/>
                      <a:tailEnd type="none" w="med" len="med"/>
                    </a:lnT>
                    <a:lnB>
                      <a:noFill/>
                    </a:lnB>
                  </a:tcPr>
                </a:tc>
                <a:tc>
                  <a:txBody>
                    <a:bodyPr/>
                    <a:lstStyle/>
                    <a:p>
                      <a:pPr indent="127000" algn="ctr">
                        <a:lnSpc>
                          <a:spcPct val="120000"/>
                        </a:lnSpc>
                        <a:spcAft>
                          <a:spcPts val="0"/>
                        </a:spcAft>
                      </a:pPr>
                      <a:r>
                        <a:rPr lang="en-US" altLang="zh-CN" sz="1600" kern="100"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–40010(60)</a:t>
                      </a:r>
                      <a:r>
                        <a:rPr lang="en-US" sz="1600" kern="100" dirty="0">
                          <a:solidFill>
                            <a:schemeClr val="tx1"/>
                          </a:solidFill>
                          <a:effectLst/>
                          <a:latin typeface="Times New Roman" panose="02020603050405020304" pitchFamily="18" charset="0"/>
                          <a:ea typeface="宋体" panose="02010600030101010101" pitchFamily="2" charset="-122"/>
                          <a:cs typeface="Times New Roman" panose="02020603050405020304" pitchFamily="18" charset="0"/>
                        </a:rPr>
                        <a:t> </a:t>
                      </a:r>
                      <a:endParaRPr lang="zh-CN" sz="1600" kern="100" dirty="0">
                        <a:solidFill>
                          <a:schemeClr val="tx1"/>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68580" marR="68580" marT="0" marB="0" anchor="ctr">
                    <a:lnL>
                      <a:noFill/>
                    </a:lnL>
                    <a:lnR>
                      <a:noFill/>
                    </a:lnR>
                    <a:lnT w="12700" cap="flat" cmpd="sng" algn="ctr">
                      <a:noFill/>
                      <a:prstDash val="solid"/>
                      <a:round/>
                      <a:headEnd type="none" w="med" len="med"/>
                      <a:tailEnd type="none" w="med" len="med"/>
                    </a:lnT>
                    <a:lnB>
                      <a:noFill/>
                    </a:lnB>
                  </a:tcPr>
                </a:tc>
                <a:tc>
                  <a:txBody>
                    <a:bodyPr/>
                    <a:lstStyle/>
                    <a:p>
                      <a:pPr indent="127000" algn="ctr">
                        <a:lnSpc>
                          <a:spcPct val="120000"/>
                        </a:lnSpc>
                        <a:spcAft>
                          <a:spcPts val="0"/>
                        </a:spcAft>
                      </a:pPr>
                      <a:endParaRPr lang="zh-CN" sz="1600" kern="100" dirty="0">
                        <a:solidFill>
                          <a:schemeClr val="tx1"/>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68580" marR="68580" marT="0" marB="0" anchor="ctr">
                    <a:lnL>
                      <a:noFill/>
                    </a:lnL>
                    <a:lnR>
                      <a:noFill/>
                    </a:lnR>
                    <a:lnT w="12700" cap="flat" cmpd="sng" algn="ctr">
                      <a:noFill/>
                      <a:prstDash val="solid"/>
                      <a:round/>
                      <a:headEnd type="none" w="med" len="med"/>
                      <a:tailEnd type="none" w="med" len="med"/>
                    </a:lnT>
                    <a:lnB>
                      <a:noFill/>
                    </a:lnB>
                  </a:tcPr>
                </a:tc>
                <a:tc>
                  <a:txBody>
                    <a:bodyPr/>
                    <a:lstStyle/>
                    <a:p>
                      <a:pPr indent="127000" algn="ctr">
                        <a:lnSpc>
                          <a:spcPct val="120000"/>
                        </a:lnSpc>
                        <a:spcAft>
                          <a:spcPts val="0"/>
                        </a:spcAft>
                      </a:pPr>
                      <a:endParaRPr lang="zh-CN" sz="1600" kern="100" dirty="0">
                        <a:solidFill>
                          <a:schemeClr val="tx1"/>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68580" marR="68580" marT="0" marB="0" anchor="ctr">
                    <a:lnL>
                      <a:noFill/>
                    </a:lnL>
                    <a:lnR>
                      <a:noFill/>
                    </a:lnR>
                    <a:lnT w="12700" cap="flat" cmpd="sng" algn="ctr">
                      <a:noFill/>
                      <a:prstDash val="solid"/>
                      <a:round/>
                      <a:headEnd type="none" w="med" len="med"/>
                      <a:tailEnd type="none" w="med" len="med"/>
                    </a:lnT>
                    <a:lnB>
                      <a:noFill/>
                    </a:lnB>
                  </a:tcPr>
                </a:tc>
                <a:tc>
                  <a:txBody>
                    <a:bodyPr/>
                    <a:lstStyle/>
                    <a:p>
                      <a:pPr indent="127000" algn="ctr">
                        <a:lnSpc>
                          <a:spcPct val="120000"/>
                        </a:lnSpc>
                        <a:spcAft>
                          <a:spcPts val="0"/>
                        </a:spcAft>
                      </a:pPr>
                      <a:r>
                        <a:rPr lang="en-US" altLang="zh-CN" sz="1600" kern="100"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a:t>
                      </a:r>
                      <a:r>
                        <a:rPr lang="en-US" sz="1600" kern="100" dirty="0">
                          <a:solidFill>
                            <a:schemeClr val="tx1"/>
                          </a:solidFill>
                          <a:effectLst/>
                          <a:latin typeface="Times New Roman" panose="02020603050405020304" pitchFamily="18" charset="0"/>
                          <a:ea typeface="宋体" panose="02010600030101010101" pitchFamily="2" charset="-122"/>
                          <a:cs typeface="Times New Roman" panose="02020603050405020304" pitchFamily="18" charset="0"/>
                        </a:rPr>
                        <a:t>39590(200) </a:t>
                      </a:r>
                      <a:endParaRPr lang="zh-CN" sz="1600" kern="100" dirty="0">
                        <a:solidFill>
                          <a:schemeClr val="tx1"/>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68580" marR="68580" marT="0" marB="0" anchor="ctr">
                    <a:lnL>
                      <a:noFill/>
                    </a:lnL>
                    <a:lnR>
                      <a:noFill/>
                    </a:lnR>
                    <a:lnT w="12700" cap="flat" cmpd="sng" algn="ctr">
                      <a:noFill/>
                      <a:prstDash val="solid"/>
                      <a:round/>
                      <a:headEnd type="none" w="med" len="med"/>
                      <a:tailEnd type="none" w="med" len="med"/>
                    </a:lnT>
                    <a:lnB>
                      <a:noFill/>
                    </a:lnB>
                  </a:tcPr>
                </a:tc>
                <a:extLst>
                  <a:ext uri="{0D108BD9-81ED-4DB2-BD59-A6C34878D82A}">
                    <a16:rowId xmlns:a16="http://schemas.microsoft.com/office/drawing/2014/main" val="10003"/>
                  </a:ext>
                </a:extLst>
              </a:tr>
              <a:tr h="179433">
                <a:tc>
                  <a:txBody>
                    <a:bodyPr/>
                    <a:lstStyle/>
                    <a:p>
                      <a:pPr marL="0" marR="0" indent="127000" algn="ctr" defTabSz="914400" rtl="0" eaLnBrk="1" fontAlgn="auto" latinLnBrk="0" hangingPunct="1">
                        <a:lnSpc>
                          <a:spcPct val="120000"/>
                        </a:lnSpc>
                        <a:spcBef>
                          <a:spcPts val="0"/>
                        </a:spcBef>
                        <a:spcAft>
                          <a:spcPts val="0"/>
                        </a:spcAft>
                        <a:buClrTx/>
                        <a:buSzTx/>
                        <a:buFontTx/>
                        <a:buNone/>
                        <a:tabLst/>
                        <a:defRPr/>
                      </a:pPr>
                      <a:r>
                        <a:rPr lang="en-US" altLang="zh-CN" sz="1600" i="1" dirty="0">
                          <a:latin typeface="Times New Roman" panose="02020603050405020304" pitchFamily="18" charset="0"/>
                          <a:cs typeface="Times New Roman" panose="02020603050405020304" pitchFamily="18" charset="0"/>
                        </a:rPr>
                        <a:t>Q</a:t>
                      </a:r>
                      <a:r>
                        <a:rPr lang="en-US" altLang="zh-CN" sz="1600" baseline="-25000" dirty="0">
                          <a:latin typeface="Times New Roman" panose="02020603050405020304" pitchFamily="18" charset="0"/>
                          <a:cs typeface="Times New Roman" panose="02020603050405020304" pitchFamily="18" charset="0"/>
                        </a:rPr>
                        <a:t>EC</a:t>
                      </a:r>
                      <a:r>
                        <a:rPr lang="en-US" altLang="zh-CN" sz="1600" kern="100" baseline="-25000" dirty="0">
                          <a:solidFill>
                            <a:schemeClr val="tx1"/>
                          </a:solidFill>
                          <a:effectLst/>
                          <a:latin typeface="Times New Roman" panose="02020603050405020304" pitchFamily="18" charset="0"/>
                          <a:ea typeface="宋体" panose="02010600030101010101" pitchFamily="2" charset="-122"/>
                          <a:cs typeface="Times New Roman" panose="02020603050405020304" pitchFamily="18" charset="0"/>
                        </a:rPr>
                        <a:t> </a:t>
                      </a:r>
                      <a:r>
                        <a:rPr lang="en-US" altLang="zh-CN" sz="1600" i="0" kern="100" baseline="30000" dirty="0">
                          <a:solidFill>
                            <a:schemeClr val="tx1"/>
                          </a:solidFill>
                          <a:effectLst/>
                          <a:latin typeface="Times New Roman" panose="02020603050405020304" pitchFamily="18" charset="0"/>
                          <a:ea typeface="+mn-ea"/>
                          <a:cs typeface="Times New Roman" panose="02020603050405020304" pitchFamily="18" charset="0"/>
                        </a:rPr>
                        <a:t>60</a:t>
                      </a:r>
                      <a:r>
                        <a:rPr lang="en-US" altLang="zh-CN" sz="1600" i="0" kern="100" baseline="0" dirty="0">
                          <a:solidFill>
                            <a:schemeClr val="tx1"/>
                          </a:solidFill>
                          <a:effectLst/>
                          <a:latin typeface="Times New Roman" panose="02020603050405020304" pitchFamily="18" charset="0"/>
                          <a:ea typeface="+mn-ea"/>
                          <a:cs typeface="Times New Roman" panose="02020603050405020304" pitchFamily="18" charset="0"/>
                        </a:rPr>
                        <a:t>Ga (keV)</a:t>
                      </a:r>
                      <a:endParaRPr lang="zh-CN" altLang="en-US" sz="1600" baseline="-25000" dirty="0">
                        <a:solidFill>
                          <a:schemeClr val="tx1"/>
                        </a:solidFill>
                        <a:latin typeface="Times New Roman" panose="02020603050405020304" pitchFamily="18" charset="0"/>
                        <a:cs typeface="Times New Roman" panose="02020603050405020304" pitchFamily="18" charset="0"/>
                      </a:endParaRPr>
                    </a:p>
                  </a:txBody>
                  <a:tcPr marL="68580" marR="68580" marT="0" marB="0" anchor="ctr">
                    <a:lnL>
                      <a:noFill/>
                    </a:lnL>
                    <a:lnR>
                      <a:noFill/>
                    </a:lnR>
                    <a:lnT w="12700" cap="flat" cmpd="sng" algn="ctr">
                      <a:noFill/>
                      <a:prstDash val="solid"/>
                      <a:round/>
                      <a:headEnd type="none" w="med" len="med"/>
                      <a:tailEnd type="none" w="med" len="med"/>
                    </a:lnT>
                    <a:lnB>
                      <a:noFill/>
                    </a:lnB>
                  </a:tcPr>
                </a:tc>
                <a:tc>
                  <a:txBody>
                    <a:bodyPr/>
                    <a:lstStyle/>
                    <a:p>
                      <a:pPr indent="127000" algn="ctr">
                        <a:lnSpc>
                          <a:spcPct val="120000"/>
                        </a:lnSpc>
                        <a:spcAft>
                          <a:spcPts val="0"/>
                        </a:spcAft>
                      </a:pPr>
                      <a:r>
                        <a:rPr lang="en-US" altLang="zh-CN" sz="1600" kern="100" dirty="0">
                          <a:solidFill>
                            <a:schemeClr val="tx1"/>
                          </a:solidFill>
                          <a:effectLst/>
                          <a:latin typeface="Times New Roman" panose="02020603050405020304" pitchFamily="18" charset="0"/>
                          <a:ea typeface="+mn-ea"/>
                          <a:cs typeface="Times New Roman" panose="02020603050405020304" pitchFamily="18" charset="0"/>
                        </a:rPr>
                        <a:t>14180(60)</a:t>
                      </a:r>
                      <a:endParaRPr lang="zh-CN" sz="1600" kern="100" dirty="0">
                        <a:solidFill>
                          <a:schemeClr val="tx1"/>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68580" marR="68580" marT="0" marB="0" anchor="ctr">
                    <a:lnL>
                      <a:noFill/>
                    </a:lnL>
                    <a:lnR>
                      <a:noFill/>
                    </a:lnR>
                    <a:lnT w="12700" cap="flat" cmpd="sng" algn="ctr">
                      <a:noFill/>
                      <a:prstDash val="solid"/>
                      <a:round/>
                      <a:headEnd type="none" w="med" len="med"/>
                      <a:tailEnd type="none" w="med" len="med"/>
                    </a:lnT>
                    <a:lnB>
                      <a:noFill/>
                    </a:lnB>
                  </a:tcPr>
                </a:tc>
                <a:tc>
                  <a:txBody>
                    <a:bodyPr/>
                    <a:lstStyle/>
                    <a:p>
                      <a:pPr indent="127000" algn="ctr">
                        <a:lnSpc>
                          <a:spcPct val="120000"/>
                        </a:lnSpc>
                        <a:spcAft>
                          <a:spcPts val="0"/>
                        </a:spcAft>
                      </a:pPr>
                      <a:endParaRPr lang="zh-CN" sz="1600" kern="100" dirty="0">
                        <a:solidFill>
                          <a:schemeClr val="tx1"/>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68580" marR="68580" marT="0" marB="0" anchor="ctr">
                    <a:lnL>
                      <a:noFill/>
                    </a:lnL>
                    <a:lnR>
                      <a:noFill/>
                    </a:lnR>
                    <a:lnT w="12700" cap="flat" cmpd="sng" algn="ctr">
                      <a:noFill/>
                      <a:prstDash val="solid"/>
                      <a:round/>
                      <a:headEnd type="none" w="med" len="med"/>
                      <a:tailEnd type="none" w="med" len="med"/>
                    </a:lnT>
                    <a:lnB>
                      <a:noFill/>
                    </a:lnB>
                  </a:tcPr>
                </a:tc>
                <a:tc>
                  <a:txBody>
                    <a:bodyPr/>
                    <a:lstStyle/>
                    <a:p>
                      <a:pPr indent="127000" algn="ctr">
                        <a:lnSpc>
                          <a:spcPct val="120000"/>
                        </a:lnSpc>
                        <a:spcAft>
                          <a:spcPts val="0"/>
                        </a:spcAft>
                      </a:pPr>
                      <a:endParaRPr lang="zh-CN" sz="1600" kern="100" dirty="0">
                        <a:solidFill>
                          <a:schemeClr val="tx1"/>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68580" marR="68580" marT="0" marB="0" anchor="ctr">
                    <a:lnL>
                      <a:noFill/>
                    </a:lnL>
                    <a:lnR>
                      <a:noFill/>
                    </a:lnR>
                    <a:lnT w="12700" cap="flat" cmpd="sng" algn="ctr">
                      <a:noFill/>
                      <a:prstDash val="solid"/>
                      <a:round/>
                      <a:headEnd type="none" w="med" len="med"/>
                      <a:tailEnd type="none" w="med" len="med"/>
                    </a:lnT>
                    <a:lnB>
                      <a:noFill/>
                    </a:lnB>
                  </a:tcPr>
                </a:tc>
                <a:tc>
                  <a:txBody>
                    <a:bodyPr/>
                    <a:lstStyle/>
                    <a:p>
                      <a:pPr indent="127000" algn="ctr">
                        <a:lnSpc>
                          <a:spcPct val="120000"/>
                        </a:lnSpc>
                        <a:spcAft>
                          <a:spcPts val="0"/>
                        </a:spcAft>
                      </a:pPr>
                      <a:r>
                        <a:rPr lang="en-US" altLang="zh-CN" sz="1600" kern="100" dirty="0">
                          <a:solidFill>
                            <a:schemeClr val="tx1"/>
                          </a:solidFill>
                          <a:effectLst/>
                          <a:latin typeface="Times New Roman" panose="02020603050405020304" pitchFamily="18" charset="0"/>
                          <a:ea typeface="+mn-ea"/>
                          <a:cs typeface="Times New Roman" panose="02020603050405020304" pitchFamily="18" charset="0"/>
                        </a:rPr>
                        <a:t>14580(200)</a:t>
                      </a:r>
                      <a:endParaRPr lang="zh-CN" sz="1600" kern="100" dirty="0">
                        <a:solidFill>
                          <a:schemeClr val="tx1"/>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68580" marR="68580" marT="0" marB="0" anchor="ctr">
                    <a:lnL>
                      <a:noFill/>
                    </a:lnL>
                    <a:lnR>
                      <a:noFill/>
                    </a:lnR>
                    <a:lnT w="12700" cap="flat" cmpd="sng" algn="ctr">
                      <a:noFill/>
                      <a:prstDash val="solid"/>
                      <a:round/>
                      <a:headEnd type="none" w="med" len="med"/>
                      <a:tailEnd type="none" w="med" len="med"/>
                    </a:lnT>
                    <a:lnB>
                      <a:noFill/>
                    </a:lnB>
                  </a:tcPr>
                </a:tc>
                <a:extLst>
                  <a:ext uri="{0D108BD9-81ED-4DB2-BD59-A6C34878D82A}">
                    <a16:rowId xmlns:a16="http://schemas.microsoft.com/office/drawing/2014/main" val="10004"/>
                  </a:ext>
                </a:extLst>
              </a:tr>
              <a:tr h="179433">
                <a:tc>
                  <a:txBody>
                    <a:bodyPr/>
                    <a:lstStyle/>
                    <a:p>
                      <a:pPr indent="127000" algn="ctr">
                        <a:lnSpc>
                          <a:spcPct val="120000"/>
                        </a:lnSpc>
                        <a:spcAft>
                          <a:spcPts val="0"/>
                        </a:spcAft>
                      </a:pPr>
                      <a:r>
                        <a:rPr lang="en-US" sz="1600" i="1" kern="100" baseline="0" dirty="0" err="1">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S</a:t>
                      </a:r>
                      <a:r>
                        <a:rPr lang="en-US" sz="1600" i="1" kern="100" baseline="-25000" dirty="0" err="1">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p</a:t>
                      </a:r>
                      <a:r>
                        <a:rPr lang="en-US" sz="1600" i="1" kern="100"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600" i="0" kern="100" baseline="30000"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60</a:t>
                      </a:r>
                      <a:r>
                        <a:rPr lang="en-US" sz="1600" i="0" kern="100"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Zn </a:t>
                      </a:r>
                      <a:r>
                        <a:rPr lang="en-US" sz="1600" kern="100"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(keV)</a:t>
                      </a:r>
                      <a:endParaRPr lang="zh-CN" sz="1600" kern="100" dirty="0">
                        <a:solidFill>
                          <a:schemeClr val="tx1"/>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68580" marR="68580" marT="0" marB="0" anchor="ctr">
                    <a:lnL>
                      <a:noFill/>
                    </a:lnL>
                    <a:lnR>
                      <a:noFill/>
                    </a:lnR>
                    <a:lnT w="12700" cap="flat" cmpd="sng" algn="ctr">
                      <a:noFill/>
                      <a:prstDash val="solid"/>
                      <a:round/>
                      <a:headEnd type="none" w="med" len="med"/>
                      <a:tailEnd type="none" w="med" len="med"/>
                    </a:lnT>
                    <a:lnB>
                      <a:noFill/>
                    </a:lnB>
                  </a:tcPr>
                </a:tc>
                <a:tc>
                  <a:txBody>
                    <a:bodyPr/>
                    <a:lstStyle/>
                    <a:p>
                      <a:pPr indent="127000" algn="ctr">
                        <a:lnSpc>
                          <a:spcPct val="120000"/>
                        </a:lnSpc>
                        <a:spcAft>
                          <a:spcPts val="0"/>
                        </a:spcAft>
                      </a:pPr>
                      <a:r>
                        <a:rPr lang="en-US" sz="1600" kern="100" dirty="0">
                          <a:solidFill>
                            <a:schemeClr val="tx1"/>
                          </a:solidFill>
                          <a:effectLst/>
                          <a:latin typeface="Times New Roman" panose="02020603050405020304" pitchFamily="18" charset="0"/>
                          <a:ea typeface="宋体" panose="02010600030101010101" pitchFamily="2" charset="-122"/>
                          <a:cs typeface="Times New Roman" panose="02020603050405020304" pitchFamily="18" charset="0"/>
                        </a:rPr>
                        <a:t>5121(11)</a:t>
                      </a:r>
                      <a:endParaRPr lang="zh-CN" sz="1600" kern="100" dirty="0">
                        <a:solidFill>
                          <a:schemeClr val="tx1"/>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68580" marR="68580" marT="0" marB="0" anchor="ctr">
                    <a:lnL>
                      <a:noFill/>
                    </a:lnL>
                    <a:lnR>
                      <a:noFill/>
                    </a:lnR>
                    <a:lnT w="12700" cap="flat" cmpd="sng" algn="ctr">
                      <a:noFill/>
                      <a:prstDash val="solid"/>
                      <a:round/>
                      <a:headEnd type="none" w="med" len="med"/>
                      <a:tailEnd type="none" w="med" len="med"/>
                    </a:lnT>
                    <a:lnB>
                      <a:noFill/>
                    </a:lnB>
                  </a:tcPr>
                </a:tc>
                <a:tc>
                  <a:txBody>
                    <a:bodyPr/>
                    <a:lstStyle/>
                    <a:p>
                      <a:pPr indent="127000" algn="ctr">
                        <a:lnSpc>
                          <a:spcPct val="120000"/>
                        </a:lnSpc>
                        <a:spcAft>
                          <a:spcPts val="0"/>
                        </a:spcAft>
                      </a:pPr>
                      <a:endParaRPr lang="zh-CN" sz="1600" kern="100" dirty="0">
                        <a:solidFill>
                          <a:schemeClr val="tx1"/>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68580" marR="68580" marT="0" marB="0" anchor="ctr">
                    <a:lnL>
                      <a:noFill/>
                    </a:lnL>
                    <a:lnR>
                      <a:noFill/>
                    </a:lnR>
                    <a:lnT w="12700" cap="flat" cmpd="sng" algn="ctr">
                      <a:noFill/>
                      <a:prstDash val="solid"/>
                      <a:round/>
                      <a:headEnd type="none" w="med" len="med"/>
                      <a:tailEnd type="none" w="med" len="med"/>
                    </a:lnT>
                    <a:lnB>
                      <a:noFill/>
                    </a:lnB>
                  </a:tcPr>
                </a:tc>
                <a:tc>
                  <a:txBody>
                    <a:bodyPr/>
                    <a:lstStyle/>
                    <a:p>
                      <a:pPr indent="127000" algn="ctr">
                        <a:lnSpc>
                          <a:spcPct val="120000"/>
                        </a:lnSpc>
                        <a:spcAft>
                          <a:spcPts val="0"/>
                        </a:spcAft>
                      </a:pPr>
                      <a:endParaRPr lang="zh-CN" sz="1600" kern="100" dirty="0">
                        <a:solidFill>
                          <a:schemeClr val="tx1"/>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68580" marR="68580" marT="0" marB="0" anchor="ctr">
                    <a:lnL>
                      <a:noFill/>
                    </a:lnL>
                    <a:lnR>
                      <a:noFill/>
                    </a:lnR>
                    <a:lnT w="12700" cap="flat" cmpd="sng" algn="ctr">
                      <a:noFill/>
                      <a:prstDash val="solid"/>
                      <a:round/>
                      <a:headEnd type="none" w="med" len="med"/>
                      <a:tailEnd type="none" w="med" len="med"/>
                    </a:lnT>
                    <a:lnB>
                      <a:noFill/>
                    </a:lnB>
                  </a:tcPr>
                </a:tc>
                <a:tc>
                  <a:txBody>
                    <a:bodyPr/>
                    <a:lstStyle/>
                    <a:p>
                      <a:pPr indent="127000" algn="ctr">
                        <a:lnSpc>
                          <a:spcPct val="120000"/>
                        </a:lnSpc>
                        <a:spcAft>
                          <a:spcPts val="0"/>
                        </a:spcAft>
                      </a:pPr>
                      <a:r>
                        <a:rPr lang="en-US" altLang="zh-CN" sz="1600" kern="100" dirty="0">
                          <a:solidFill>
                            <a:schemeClr val="tx1"/>
                          </a:solidFill>
                          <a:effectLst/>
                          <a:latin typeface="Times New Roman" panose="02020603050405020304" pitchFamily="18" charset="0"/>
                          <a:ea typeface="+mn-ea"/>
                          <a:cs typeface="Times New Roman" panose="02020603050405020304" pitchFamily="18" charset="0"/>
                        </a:rPr>
                        <a:t>5105.0(4)</a:t>
                      </a:r>
                      <a:endParaRPr lang="zh-CN" sz="1600" kern="100" dirty="0">
                        <a:solidFill>
                          <a:schemeClr val="tx1"/>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68580" marR="68580" marT="0" marB="0" anchor="ctr">
                    <a:lnL>
                      <a:noFill/>
                    </a:lnL>
                    <a:lnR>
                      <a:noFill/>
                    </a:lnR>
                    <a:lnT w="12700" cap="flat" cmpd="sng" algn="ctr">
                      <a:noFill/>
                      <a:prstDash val="solid"/>
                      <a:round/>
                      <a:headEnd type="none" w="med" len="med"/>
                      <a:tailEnd type="none" w="med" len="med"/>
                    </a:lnT>
                    <a:lnB>
                      <a:noFill/>
                    </a:lnB>
                  </a:tcPr>
                </a:tc>
                <a:extLst>
                  <a:ext uri="{0D108BD9-81ED-4DB2-BD59-A6C34878D82A}">
                    <a16:rowId xmlns:a16="http://schemas.microsoft.com/office/drawing/2014/main" val="10005"/>
                  </a:ext>
                </a:extLst>
              </a:tr>
              <a:tr h="179433">
                <a:tc>
                  <a:txBody>
                    <a:bodyPr/>
                    <a:lstStyle/>
                    <a:p>
                      <a:pPr indent="127000" algn="ctr">
                        <a:lnSpc>
                          <a:spcPct val="120000"/>
                        </a:lnSpc>
                        <a:spcAft>
                          <a:spcPts val="0"/>
                        </a:spcAft>
                      </a:pPr>
                      <a:r>
                        <a:rPr lang="en-US" altLang="zh-CN" sz="1600" i="1" kern="100" baseline="0"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S</a:t>
                      </a:r>
                      <a:r>
                        <a:rPr lang="en-US" altLang="zh-CN" sz="1600" i="1" kern="100" baseline="-25000"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α</a:t>
                      </a:r>
                      <a:r>
                        <a:rPr lang="en-US" altLang="zh-CN" sz="1600" i="1" kern="100"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altLang="zh-CN" sz="1600" i="0" kern="100" baseline="30000"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60</a:t>
                      </a:r>
                      <a:r>
                        <a:rPr lang="en-US" altLang="zh-CN" sz="1600" i="0" kern="100"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Zn </a:t>
                      </a:r>
                      <a:r>
                        <a:rPr lang="en-US" altLang="zh-CN" sz="1600" kern="100"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(keV)</a:t>
                      </a:r>
                      <a:endParaRPr lang="zh-CN" altLang="zh-CN" sz="1600" kern="100" dirty="0">
                        <a:solidFill>
                          <a:schemeClr val="tx1"/>
                        </a:solidFill>
                        <a:effectLst/>
                        <a:latin typeface="Times New Roman" panose="02020603050405020304" pitchFamily="18" charset="0"/>
                        <a:ea typeface="+mn-ea"/>
                        <a:cs typeface="Times New Roman" panose="02020603050405020304" pitchFamily="18" charset="0"/>
                      </a:endParaRPr>
                    </a:p>
                  </a:txBody>
                  <a:tcPr marL="68580" marR="68580" marT="0" marB="0" anchor="ctr">
                    <a:lnL>
                      <a:noFill/>
                    </a:lnL>
                    <a:lnR>
                      <a:noFill/>
                    </a:lnR>
                    <a:lnT w="12700" cap="flat" cmpd="sng" algn="ctr">
                      <a:noFill/>
                      <a:prstDash val="solid"/>
                      <a:round/>
                      <a:headEnd type="none" w="med" len="med"/>
                      <a:tailEnd type="none" w="med" len="med"/>
                    </a:lnT>
                    <a:lnB>
                      <a:noFill/>
                    </a:lnB>
                  </a:tcPr>
                </a:tc>
                <a:tc>
                  <a:txBody>
                    <a:bodyPr/>
                    <a:lstStyle/>
                    <a:p>
                      <a:pPr indent="127000" algn="ctr">
                        <a:lnSpc>
                          <a:spcPct val="120000"/>
                        </a:lnSpc>
                        <a:spcAft>
                          <a:spcPts val="0"/>
                        </a:spcAft>
                      </a:pPr>
                      <a:r>
                        <a:rPr lang="en-US" sz="1600" kern="100" dirty="0">
                          <a:solidFill>
                            <a:schemeClr val="tx1"/>
                          </a:solidFill>
                          <a:effectLst/>
                          <a:latin typeface="Times New Roman" panose="02020603050405020304" pitchFamily="18" charset="0"/>
                          <a:ea typeface="宋体" panose="02010600030101010101" pitchFamily="2" charset="-122"/>
                          <a:cs typeface="Times New Roman" panose="02020603050405020304" pitchFamily="18" charset="0"/>
                        </a:rPr>
                        <a:t>2708(15)</a:t>
                      </a:r>
                      <a:endParaRPr lang="zh-CN" sz="1600" kern="100" dirty="0">
                        <a:solidFill>
                          <a:schemeClr val="tx1"/>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68580" marR="68580" marT="0" marB="0" anchor="ctr">
                    <a:lnL>
                      <a:noFill/>
                    </a:lnL>
                    <a:lnR>
                      <a:noFill/>
                    </a:lnR>
                    <a:lnT w="12700" cap="flat" cmpd="sng" algn="ctr">
                      <a:noFill/>
                      <a:prstDash val="solid"/>
                      <a:round/>
                      <a:headEnd type="none" w="med" len="med"/>
                      <a:tailEnd type="none" w="med" len="med"/>
                    </a:lnT>
                    <a:lnB>
                      <a:noFill/>
                    </a:lnB>
                  </a:tcPr>
                </a:tc>
                <a:tc>
                  <a:txBody>
                    <a:bodyPr/>
                    <a:lstStyle/>
                    <a:p>
                      <a:pPr indent="127000" algn="ctr">
                        <a:lnSpc>
                          <a:spcPct val="120000"/>
                        </a:lnSpc>
                        <a:spcAft>
                          <a:spcPts val="0"/>
                        </a:spcAft>
                      </a:pPr>
                      <a:endParaRPr lang="zh-CN" sz="1600" kern="100" dirty="0">
                        <a:solidFill>
                          <a:schemeClr val="tx1"/>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68580" marR="68580" marT="0" marB="0" anchor="ctr">
                    <a:lnL>
                      <a:noFill/>
                    </a:lnL>
                    <a:lnR>
                      <a:noFill/>
                    </a:lnR>
                    <a:lnT w="12700" cap="flat" cmpd="sng" algn="ctr">
                      <a:noFill/>
                      <a:prstDash val="solid"/>
                      <a:round/>
                      <a:headEnd type="none" w="med" len="med"/>
                      <a:tailEnd type="none" w="med" len="med"/>
                    </a:lnT>
                    <a:lnB>
                      <a:noFill/>
                    </a:lnB>
                  </a:tcPr>
                </a:tc>
                <a:tc>
                  <a:txBody>
                    <a:bodyPr/>
                    <a:lstStyle/>
                    <a:p>
                      <a:pPr indent="127000" algn="ctr">
                        <a:lnSpc>
                          <a:spcPct val="120000"/>
                        </a:lnSpc>
                        <a:spcAft>
                          <a:spcPts val="0"/>
                        </a:spcAft>
                      </a:pPr>
                      <a:endParaRPr lang="zh-CN" sz="1600" kern="100" dirty="0">
                        <a:solidFill>
                          <a:schemeClr val="tx1"/>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68580" marR="68580" marT="0" marB="0" anchor="ctr">
                    <a:lnL>
                      <a:noFill/>
                    </a:lnL>
                    <a:lnR>
                      <a:noFill/>
                    </a:lnR>
                    <a:lnT w="12700" cap="flat" cmpd="sng" algn="ctr">
                      <a:noFill/>
                      <a:prstDash val="solid"/>
                      <a:round/>
                      <a:headEnd type="none" w="med" len="med"/>
                      <a:tailEnd type="none" w="med" len="med"/>
                    </a:lnT>
                    <a:lnB>
                      <a:noFill/>
                    </a:lnB>
                  </a:tcPr>
                </a:tc>
                <a:tc>
                  <a:txBody>
                    <a:bodyPr/>
                    <a:lstStyle/>
                    <a:p>
                      <a:pPr indent="127000" algn="ctr">
                        <a:lnSpc>
                          <a:spcPct val="120000"/>
                        </a:lnSpc>
                        <a:spcAft>
                          <a:spcPts val="0"/>
                        </a:spcAft>
                      </a:pPr>
                      <a:r>
                        <a:rPr lang="en-US" altLang="zh-CN" sz="1600" kern="100" dirty="0">
                          <a:solidFill>
                            <a:schemeClr val="tx1"/>
                          </a:solidFill>
                          <a:effectLst/>
                          <a:latin typeface="Times New Roman" panose="02020603050405020304" pitchFamily="18" charset="0"/>
                          <a:ea typeface="+mn-ea"/>
                          <a:cs typeface="Times New Roman" panose="02020603050405020304" pitchFamily="18" charset="0"/>
                        </a:rPr>
                        <a:t>2691.7(5)</a:t>
                      </a:r>
                      <a:endParaRPr lang="zh-CN" sz="1600" kern="100" dirty="0">
                        <a:solidFill>
                          <a:schemeClr val="tx1"/>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68580" marR="68580" marT="0" marB="0" anchor="ctr">
                    <a:lnL>
                      <a:noFill/>
                    </a:lnL>
                    <a:lnR>
                      <a:noFill/>
                    </a:lnR>
                    <a:lnT w="12700" cap="flat" cmpd="sng" algn="ctr">
                      <a:noFill/>
                      <a:prstDash val="solid"/>
                      <a:round/>
                      <a:headEnd type="none" w="med" len="med"/>
                      <a:tailEnd type="none" w="med" len="med"/>
                    </a:lnT>
                    <a:lnB>
                      <a:noFill/>
                    </a:lnB>
                  </a:tcPr>
                </a:tc>
                <a:extLst>
                  <a:ext uri="{0D108BD9-81ED-4DB2-BD59-A6C34878D82A}">
                    <a16:rowId xmlns:a16="http://schemas.microsoft.com/office/drawing/2014/main" val="10006"/>
                  </a:ext>
                </a:extLst>
              </a:tr>
              <a:tr h="179433">
                <a:tc>
                  <a:txBody>
                    <a:bodyPr/>
                    <a:lstStyle/>
                    <a:p>
                      <a:pPr indent="127000" algn="ctr">
                        <a:lnSpc>
                          <a:spcPct val="120000"/>
                        </a:lnSpc>
                        <a:spcAft>
                          <a:spcPts val="0"/>
                        </a:spcAft>
                      </a:pPr>
                      <a:r>
                        <a:rPr lang="en-US" altLang="zh-CN" sz="1600" i="1" kern="100" baseline="0" dirty="0" err="1">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S</a:t>
                      </a:r>
                      <a:r>
                        <a:rPr lang="en-US" altLang="zh-CN" sz="1600" i="1" kern="100" baseline="-25000" dirty="0" err="1">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p</a:t>
                      </a:r>
                      <a:r>
                        <a:rPr lang="en-US" altLang="zh-CN" sz="1600" i="1" kern="100"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altLang="zh-CN" sz="1600" i="0" kern="100" baseline="30000"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60</a:t>
                      </a:r>
                      <a:r>
                        <a:rPr lang="en-US" altLang="zh-CN" sz="1600" i="0" kern="100"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Ga </a:t>
                      </a:r>
                      <a:r>
                        <a:rPr lang="en-US" altLang="zh-CN" sz="1600" kern="100"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(keV)</a:t>
                      </a:r>
                      <a:endParaRPr lang="zh-CN" altLang="zh-CN" sz="1600" kern="100" dirty="0">
                        <a:solidFill>
                          <a:schemeClr val="tx1"/>
                        </a:solidFill>
                        <a:effectLst/>
                        <a:latin typeface="Times New Roman" panose="02020603050405020304" pitchFamily="18" charset="0"/>
                        <a:ea typeface="+mn-ea"/>
                        <a:cs typeface="Times New Roman" panose="02020603050405020304" pitchFamily="18" charset="0"/>
                      </a:endParaRPr>
                    </a:p>
                  </a:txBody>
                  <a:tcPr marL="68580" marR="68580" marT="0" marB="0" anchor="ctr">
                    <a:lnL>
                      <a:noFill/>
                    </a:lnL>
                    <a:lnR>
                      <a:noFill/>
                    </a:lnR>
                    <a:lnT w="12700" cap="flat" cmpd="sng" algn="ctr">
                      <a:noFill/>
                      <a:prstDash val="solid"/>
                      <a:round/>
                      <a:headEnd type="none" w="med" len="med"/>
                      <a:tailEnd type="none" w="med" len="med"/>
                    </a:lnT>
                    <a:lnB>
                      <a:noFill/>
                    </a:lnB>
                  </a:tcPr>
                </a:tc>
                <a:tc>
                  <a:txBody>
                    <a:bodyPr/>
                    <a:lstStyle/>
                    <a:p>
                      <a:pPr indent="127000" algn="ctr">
                        <a:lnSpc>
                          <a:spcPct val="120000"/>
                        </a:lnSpc>
                        <a:spcAft>
                          <a:spcPts val="0"/>
                        </a:spcAft>
                      </a:pPr>
                      <a:r>
                        <a:rPr lang="en-US" sz="1600" kern="100" dirty="0">
                          <a:solidFill>
                            <a:schemeClr val="tx1"/>
                          </a:solidFill>
                          <a:effectLst/>
                          <a:latin typeface="Times New Roman" panose="02020603050405020304" pitchFamily="18" charset="0"/>
                          <a:ea typeface="宋体" panose="02010600030101010101" pitchFamily="2" charset="-122"/>
                          <a:cs typeface="Times New Roman" panose="02020603050405020304" pitchFamily="18" charset="0"/>
                        </a:rPr>
                        <a:t> 40(70)</a:t>
                      </a:r>
                      <a:endParaRPr lang="zh-CN" sz="1600" kern="100" dirty="0">
                        <a:solidFill>
                          <a:schemeClr val="tx1"/>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68580" marR="68580" marT="0" marB="0" anchor="ctr">
                    <a:lnL>
                      <a:noFill/>
                    </a:lnL>
                    <a:lnR>
                      <a:noFill/>
                    </a:lnR>
                    <a:lnT w="12700" cap="flat" cmpd="sng" algn="ctr">
                      <a:noFill/>
                      <a:prstDash val="solid"/>
                      <a:round/>
                      <a:headEnd type="none" w="med" len="med"/>
                      <a:tailEnd type="none" w="med" len="med"/>
                    </a:lnT>
                    <a:lnB>
                      <a:noFill/>
                    </a:lnB>
                  </a:tcPr>
                </a:tc>
                <a:tc>
                  <a:txBody>
                    <a:bodyPr/>
                    <a:lstStyle/>
                    <a:p>
                      <a:pPr indent="127000" algn="ctr">
                        <a:lnSpc>
                          <a:spcPct val="120000"/>
                        </a:lnSpc>
                        <a:spcAft>
                          <a:spcPts val="0"/>
                        </a:spcAft>
                      </a:pPr>
                      <a:endParaRPr lang="zh-CN" sz="1600" kern="100" dirty="0">
                        <a:solidFill>
                          <a:schemeClr val="tx1"/>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68580" marR="68580" marT="0" marB="0" anchor="ctr">
                    <a:lnL>
                      <a:noFill/>
                    </a:lnL>
                    <a:lnR>
                      <a:noFill/>
                    </a:lnR>
                    <a:lnT w="12700" cap="flat" cmpd="sng" algn="ctr">
                      <a:noFill/>
                      <a:prstDash val="solid"/>
                      <a:round/>
                      <a:headEnd type="none" w="med" len="med"/>
                      <a:tailEnd type="none" w="med" len="med"/>
                    </a:lnT>
                    <a:lnB>
                      <a:noFill/>
                    </a:lnB>
                  </a:tcPr>
                </a:tc>
                <a:tc>
                  <a:txBody>
                    <a:bodyPr/>
                    <a:lstStyle/>
                    <a:p>
                      <a:pPr indent="127000" algn="ctr">
                        <a:lnSpc>
                          <a:spcPct val="120000"/>
                        </a:lnSpc>
                        <a:spcAft>
                          <a:spcPts val="0"/>
                        </a:spcAft>
                      </a:pPr>
                      <a:endParaRPr lang="zh-CN" sz="1600" kern="100" dirty="0">
                        <a:solidFill>
                          <a:schemeClr val="tx1"/>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68580" marR="68580" marT="0" marB="0" anchor="ctr">
                    <a:lnL>
                      <a:noFill/>
                    </a:lnL>
                    <a:lnR>
                      <a:noFill/>
                    </a:lnR>
                    <a:lnT w="12700" cap="flat" cmpd="sng" algn="ctr">
                      <a:noFill/>
                      <a:prstDash val="solid"/>
                      <a:round/>
                      <a:headEnd type="none" w="med" len="med"/>
                      <a:tailEnd type="none" w="med" len="med"/>
                    </a:lnT>
                    <a:lnB>
                      <a:noFill/>
                    </a:lnB>
                  </a:tcPr>
                </a:tc>
                <a:tc>
                  <a:txBody>
                    <a:bodyPr/>
                    <a:lstStyle/>
                    <a:p>
                      <a:pPr indent="127000" algn="ctr">
                        <a:lnSpc>
                          <a:spcPct val="120000"/>
                        </a:lnSpc>
                        <a:spcAft>
                          <a:spcPts val="0"/>
                        </a:spcAft>
                      </a:pPr>
                      <a:r>
                        <a:rPr lang="en-US" sz="1600" kern="100" dirty="0">
                          <a:solidFill>
                            <a:schemeClr val="tx1"/>
                          </a:solidFill>
                          <a:effectLst/>
                          <a:latin typeface="Times New Roman" panose="02020603050405020304" pitchFamily="18" charset="0"/>
                          <a:ea typeface="宋体" panose="02010600030101010101" pitchFamily="2" charset="-122"/>
                          <a:cs typeface="Times New Roman" panose="02020603050405020304" pitchFamily="18" charset="0"/>
                        </a:rPr>
                        <a:t> </a:t>
                      </a:r>
                      <a:r>
                        <a:rPr lang="en-US" altLang="zh-CN" sz="1600" kern="100"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a:t>
                      </a:r>
                      <a:r>
                        <a:rPr lang="en-US" sz="1600" kern="100" dirty="0">
                          <a:solidFill>
                            <a:schemeClr val="tx1"/>
                          </a:solidFill>
                          <a:effectLst/>
                          <a:latin typeface="Times New Roman" panose="02020603050405020304" pitchFamily="18" charset="0"/>
                          <a:ea typeface="宋体" panose="02010600030101010101" pitchFamily="2" charset="-122"/>
                          <a:cs typeface="Times New Roman" panose="02020603050405020304" pitchFamily="18" charset="0"/>
                        </a:rPr>
                        <a:t>340(200)</a:t>
                      </a:r>
                      <a:endParaRPr lang="zh-CN" sz="1600" kern="100" dirty="0">
                        <a:solidFill>
                          <a:schemeClr val="tx1"/>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68580" marR="68580" marT="0" marB="0" anchor="ctr">
                    <a:lnL>
                      <a:noFill/>
                    </a:lnL>
                    <a:lnR>
                      <a:noFill/>
                    </a:lnR>
                    <a:lnT w="12700" cap="flat" cmpd="sng" algn="ctr">
                      <a:noFill/>
                      <a:prstDash val="solid"/>
                      <a:round/>
                      <a:headEnd type="none" w="med" len="med"/>
                      <a:tailEnd type="none" w="med" len="med"/>
                    </a:lnT>
                    <a:lnB>
                      <a:noFill/>
                    </a:lnB>
                  </a:tcPr>
                </a:tc>
                <a:extLst>
                  <a:ext uri="{0D108BD9-81ED-4DB2-BD59-A6C34878D82A}">
                    <a16:rowId xmlns:a16="http://schemas.microsoft.com/office/drawing/2014/main" val="10007"/>
                  </a:ext>
                </a:extLst>
              </a:tr>
              <a:tr h="179433">
                <a:tc>
                  <a:txBody>
                    <a:bodyPr/>
                    <a:lstStyle/>
                    <a:p>
                      <a:pPr algn="ctr"/>
                      <a:r>
                        <a:rPr lang="en-US" altLang="zh-CN" sz="1600" dirty="0">
                          <a:latin typeface="Times New Roman" panose="02020603050405020304" pitchFamily="18" charset="0"/>
                          <a:cs typeface="Times New Roman" panose="02020603050405020304" pitchFamily="18" charset="0"/>
                        </a:rPr>
                        <a:t>Number of ions</a:t>
                      </a:r>
                      <a:endParaRPr lang="zh-CN" altLang="en-US" sz="1600" dirty="0">
                        <a:latin typeface="Times New Roman" panose="02020603050405020304" pitchFamily="18" charset="0"/>
                        <a:cs typeface="Times New Roman" panose="02020603050405020304" pitchFamily="18" charset="0"/>
                      </a:endParaRPr>
                    </a:p>
                  </a:txBody>
                  <a:tcPr marL="68580" marR="68580" marT="0" marB="0" anchor="ctr">
                    <a:lnL>
                      <a:noFill/>
                    </a:lnL>
                    <a:lnR>
                      <a:noFill/>
                    </a:lnR>
                    <a:lnT w="12700" cap="flat" cmpd="sng" algn="ctr">
                      <a:noFill/>
                      <a:prstDash val="solid"/>
                      <a:round/>
                      <a:headEnd type="none" w="med" len="med"/>
                      <a:tailEnd type="none" w="med" len="med"/>
                    </a:lnT>
                    <a:lnB>
                      <a:noFill/>
                    </a:lnB>
                  </a:tcPr>
                </a:tc>
                <a:tc>
                  <a:txBody>
                    <a:bodyPr/>
                    <a:lstStyle/>
                    <a:p>
                      <a:endParaRPr lang="zh-CN" altLang="en-US" sz="1600" dirty="0">
                        <a:latin typeface="Times New Roman" panose="02020603050405020304" pitchFamily="18" charset="0"/>
                        <a:cs typeface="Times New Roman" panose="02020603050405020304" pitchFamily="18" charset="0"/>
                      </a:endParaRPr>
                    </a:p>
                  </a:txBody>
                  <a:tcPr marL="68580" marR="68580" marT="0" marB="0" anchor="ctr">
                    <a:lnL>
                      <a:noFill/>
                    </a:lnL>
                    <a:lnR>
                      <a:noFill/>
                    </a:lnR>
                    <a:lnT w="12700" cap="flat" cmpd="sng" algn="ctr">
                      <a:noFill/>
                      <a:prstDash val="solid"/>
                      <a:round/>
                      <a:headEnd type="none" w="med" len="med"/>
                      <a:tailEnd type="none" w="med" len="med"/>
                    </a:lnT>
                    <a:lnB>
                      <a:noFill/>
                    </a:lnB>
                  </a:tcPr>
                </a:tc>
                <a:tc>
                  <a:txBody>
                    <a:bodyPr/>
                    <a:lstStyle/>
                    <a:p>
                      <a:pPr indent="127000" algn="ctr">
                        <a:lnSpc>
                          <a:spcPct val="120000"/>
                        </a:lnSpc>
                        <a:spcAft>
                          <a:spcPts val="0"/>
                        </a:spcAft>
                      </a:pPr>
                      <a:endParaRPr lang="zh-CN" sz="1600" kern="100" dirty="0">
                        <a:solidFill>
                          <a:schemeClr val="tx1"/>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68580" marR="68580" marT="0" marB="0" anchor="ctr">
                    <a:lnL>
                      <a:noFill/>
                    </a:lnL>
                    <a:lnR>
                      <a:noFill/>
                    </a:lnR>
                    <a:lnT w="12700" cap="flat" cmpd="sng" algn="ctr">
                      <a:noFill/>
                      <a:prstDash val="solid"/>
                      <a:round/>
                      <a:headEnd type="none" w="med" len="med"/>
                      <a:tailEnd type="none" w="med" len="med"/>
                    </a:lnT>
                    <a:lnB>
                      <a:noFill/>
                    </a:lnB>
                  </a:tcPr>
                </a:tc>
                <a:tc>
                  <a:txBody>
                    <a:bodyPr/>
                    <a:lstStyle/>
                    <a:p>
                      <a:pPr indent="127000" algn="ctr">
                        <a:lnSpc>
                          <a:spcPct val="120000"/>
                        </a:lnSpc>
                        <a:spcAft>
                          <a:spcPts val="0"/>
                        </a:spcAft>
                      </a:pPr>
                      <a:r>
                        <a:rPr lang="en-US" altLang="zh-CN" sz="1600" kern="100" dirty="0">
                          <a:solidFill>
                            <a:schemeClr val="tx1"/>
                          </a:solidFill>
                          <a:effectLst/>
                          <a:latin typeface="Times New Roman" panose="02020603050405020304" pitchFamily="18" charset="0"/>
                          <a:ea typeface="宋体" panose="02010600030101010101" pitchFamily="2" charset="-122"/>
                          <a:cs typeface="Times New Roman" panose="02020603050405020304" pitchFamily="18" charset="0"/>
                        </a:rPr>
                        <a:t>4.96×10</a:t>
                      </a:r>
                      <a:r>
                        <a:rPr lang="en-US" altLang="zh-CN" sz="1600" kern="100" baseline="30000" dirty="0">
                          <a:solidFill>
                            <a:schemeClr val="tx1"/>
                          </a:solidFill>
                          <a:effectLst/>
                          <a:latin typeface="Times New Roman" panose="02020603050405020304" pitchFamily="18" charset="0"/>
                          <a:ea typeface="宋体" panose="02010600030101010101" pitchFamily="2" charset="-122"/>
                          <a:cs typeface="Times New Roman" panose="02020603050405020304" pitchFamily="18" charset="0"/>
                        </a:rPr>
                        <a:t>4</a:t>
                      </a:r>
                      <a:endParaRPr lang="zh-CN" sz="1600" kern="100" baseline="30000" dirty="0">
                        <a:solidFill>
                          <a:schemeClr val="tx1"/>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68580" marR="68580" marT="0" marB="0" anchor="ctr">
                    <a:lnL>
                      <a:noFill/>
                    </a:lnL>
                    <a:lnR>
                      <a:noFill/>
                    </a:lnR>
                    <a:lnT w="12700" cap="flat" cmpd="sng" algn="ctr">
                      <a:noFill/>
                      <a:prstDash val="solid"/>
                      <a:round/>
                      <a:headEnd type="none" w="med" len="med"/>
                      <a:tailEnd type="none" w="med" len="med"/>
                    </a:lnT>
                    <a:lnB>
                      <a:noFill/>
                    </a:lnB>
                  </a:tcPr>
                </a:tc>
                <a:tc>
                  <a:txBody>
                    <a:bodyPr/>
                    <a:lstStyle/>
                    <a:p>
                      <a:pPr indent="127000" algn="ctr">
                        <a:lnSpc>
                          <a:spcPct val="120000"/>
                        </a:lnSpc>
                        <a:spcAft>
                          <a:spcPts val="0"/>
                        </a:spcAft>
                      </a:pPr>
                      <a:endParaRPr lang="zh-CN" sz="1600" kern="100" dirty="0">
                        <a:solidFill>
                          <a:schemeClr val="tx1"/>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68580" marR="68580" marT="0" marB="0" anchor="ctr">
                    <a:lnL>
                      <a:noFill/>
                    </a:lnL>
                    <a:lnR>
                      <a:noFill/>
                    </a:lnR>
                    <a:lnT w="12700" cap="flat" cmpd="sng" algn="ctr">
                      <a:noFill/>
                      <a:prstDash val="solid"/>
                      <a:round/>
                      <a:headEnd type="none" w="med" len="med"/>
                      <a:tailEnd type="none" w="med" len="med"/>
                    </a:lnT>
                    <a:lnB>
                      <a:noFill/>
                    </a:lnB>
                  </a:tcPr>
                </a:tc>
                <a:extLst>
                  <a:ext uri="{0D108BD9-81ED-4DB2-BD59-A6C34878D82A}">
                    <a16:rowId xmlns:a16="http://schemas.microsoft.com/office/drawing/2014/main" val="10008"/>
                  </a:ext>
                </a:extLst>
              </a:tr>
              <a:tr h="179433">
                <a:tc>
                  <a:txBody>
                    <a:bodyPr/>
                    <a:lstStyle/>
                    <a:p>
                      <a:pPr indent="127000" algn="ctr">
                        <a:lnSpc>
                          <a:spcPct val="120000"/>
                        </a:lnSpc>
                        <a:spcAft>
                          <a:spcPts val="0"/>
                        </a:spcAft>
                      </a:pPr>
                      <a:r>
                        <a:rPr lang="en-US" sz="1600" i="1" kern="100" dirty="0">
                          <a:solidFill>
                            <a:schemeClr val="tx1"/>
                          </a:solidFill>
                          <a:effectLst/>
                          <a:latin typeface="Times New Roman" panose="02020603050405020304" pitchFamily="18" charset="0"/>
                          <a:ea typeface="宋体" panose="02010600030101010101" pitchFamily="2" charset="-122"/>
                          <a:cs typeface="Times New Roman" panose="02020603050405020304" pitchFamily="18" charset="0"/>
                        </a:rPr>
                        <a:t>T</a:t>
                      </a:r>
                      <a:r>
                        <a:rPr lang="en-US" sz="1600" kern="100" baseline="-25000" dirty="0">
                          <a:solidFill>
                            <a:schemeClr val="tx1"/>
                          </a:solidFill>
                          <a:effectLst/>
                          <a:latin typeface="Times New Roman" panose="02020603050405020304" pitchFamily="18" charset="0"/>
                          <a:ea typeface="宋体" panose="02010600030101010101" pitchFamily="2" charset="-122"/>
                          <a:cs typeface="Times New Roman" panose="02020603050405020304" pitchFamily="18" charset="0"/>
                        </a:rPr>
                        <a:t>1/2</a:t>
                      </a:r>
                      <a:r>
                        <a:rPr lang="en-US" sz="1600" kern="100" dirty="0">
                          <a:solidFill>
                            <a:schemeClr val="tx1"/>
                          </a:solidFill>
                          <a:effectLst/>
                          <a:latin typeface="Times New Roman" panose="02020603050405020304" pitchFamily="18" charset="0"/>
                          <a:ea typeface="宋体" panose="02010600030101010101" pitchFamily="2" charset="-122"/>
                          <a:cs typeface="Times New Roman" panose="02020603050405020304" pitchFamily="18" charset="0"/>
                        </a:rPr>
                        <a:t> (</a:t>
                      </a:r>
                      <a:r>
                        <a:rPr lang="en-US" sz="1600" kern="100" dirty="0" err="1">
                          <a:solidFill>
                            <a:schemeClr val="tx1"/>
                          </a:solidFill>
                          <a:effectLst/>
                          <a:latin typeface="Times New Roman" panose="02020603050405020304" pitchFamily="18" charset="0"/>
                          <a:ea typeface="宋体" panose="02010600030101010101" pitchFamily="2" charset="-122"/>
                          <a:cs typeface="Times New Roman" panose="02020603050405020304" pitchFamily="18" charset="0"/>
                        </a:rPr>
                        <a:t>ms</a:t>
                      </a:r>
                      <a:r>
                        <a:rPr lang="en-US" sz="1600" kern="100" dirty="0">
                          <a:solidFill>
                            <a:schemeClr val="tx1"/>
                          </a:solidFill>
                          <a:effectLst/>
                          <a:latin typeface="Times New Roman" panose="02020603050405020304" pitchFamily="18" charset="0"/>
                          <a:ea typeface="宋体" panose="02010600030101010101" pitchFamily="2" charset="-122"/>
                          <a:cs typeface="Times New Roman" panose="02020603050405020304" pitchFamily="18" charset="0"/>
                        </a:rPr>
                        <a:t>)</a:t>
                      </a:r>
                      <a:endParaRPr lang="zh-CN" sz="1600" kern="100" dirty="0">
                        <a:solidFill>
                          <a:schemeClr val="tx1"/>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68580" marR="68580" marT="0" marB="0" anchor="ctr">
                    <a:lnL>
                      <a:noFill/>
                    </a:lnL>
                    <a:lnR>
                      <a:noFill/>
                    </a:lnR>
                    <a:lnT>
                      <a:noFill/>
                    </a:lnT>
                    <a:lnB>
                      <a:noFill/>
                    </a:lnB>
                  </a:tcPr>
                </a:tc>
                <a:tc>
                  <a:txBody>
                    <a:bodyPr/>
                    <a:lstStyle/>
                    <a:p>
                      <a:pPr indent="127000" algn="ctr">
                        <a:lnSpc>
                          <a:spcPct val="120000"/>
                        </a:lnSpc>
                        <a:spcAft>
                          <a:spcPts val="0"/>
                        </a:spcAft>
                      </a:pPr>
                      <a:r>
                        <a:rPr lang="en-US" sz="1600" kern="100" dirty="0">
                          <a:solidFill>
                            <a:schemeClr val="tx1"/>
                          </a:solidFill>
                          <a:effectLst/>
                          <a:latin typeface="Times New Roman" panose="02020603050405020304" pitchFamily="18" charset="0"/>
                          <a:ea typeface="宋体" panose="02010600030101010101" pitchFamily="2" charset="-122"/>
                          <a:cs typeface="Times New Roman" panose="02020603050405020304" pitchFamily="18" charset="0"/>
                        </a:rPr>
                        <a:t>70(15)</a:t>
                      </a:r>
                      <a:endParaRPr lang="zh-CN" sz="1600" kern="100" dirty="0">
                        <a:solidFill>
                          <a:schemeClr val="tx1"/>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68580" marR="68580" marT="0" marB="0" anchor="ctr">
                    <a:lnL>
                      <a:noFill/>
                    </a:lnL>
                    <a:lnR>
                      <a:noFill/>
                    </a:lnR>
                    <a:lnT>
                      <a:noFill/>
                    </a:lnT>
                    <a:lnB>
                      <a:noFill/>
                    </a:lnB>
                  </a:tcPr>
                </a:tc>
                <a:tc>
                  <a:txBody>
                    <a:bodyPr/>
                    <a:lstStyle/>
                    <a:p>
                      <a:pPr indent="127000" algn="ctr">
                        <a:lnSpc>
                          <a:spcPct val="120000"/>
                        </a:lnSpc>
                        <a:spcAft>
                          <a:spcPts val="0"/>
                        </a:spcAft>
                      </a:pPr>
                      <a:r>
                        <a:rPr lang="en-US" altLang="zh-CN" sz="1600" kern="100" dirty="0">
                          <a:solidFill>
                            <a:schemeClr val="tx1"/>
                          </a:solidFill>
                          <a:effectLst/>
                          <a:latin typeface="Times New Roman" panose="02020603050405020304" pitchFamily="18" charset="0"/>
                          <a:ea typeface="宋体" panose="02010600030101010101" pitchFamily="2" charset="-122"/>
                          <a:cs typeface="Times New Roman" panose="02020603050405020304" pitchFamily="18" charset="0"/>
                        </a:rPr>
                        <a:t>70(13)</a:t>
                      </a:r>
                      <a:endParaRPr lang="zh-CN" sz="1600" kern="100" dirty="0">
                        <a:solidFill>
                          <a:schemeClr val="tx1"/>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68580" marR="68580" marT="0" marB="0" anchor="ctr">
                    <a:lnL>
                      <a:noFill/>
                    </a:lnL>
                    <a:lnR>
                      <a:noFill/>
                    </a:lnR>
                    <a:lnT>
                      <a:noFill/>
                    </a:lnT>
                    <a:lnB>
                      <a:noFill/>
                    </a:lnB>
                  </a:tcPr>
                </a:tc>
                <a:tc>
                  <a:txBody>
                    <a:bodyPr/>
                    <a:lstStyle/>
                    <a:p>
                      <a:pPr indent="127000" algn="ctr">
                        <a:lnSpc>
                          <a:spcPct val="120000"/>
                        </a:lnSpc>
                        <a:spcAft>
                          <a:spcPts val="0"/>
                        </a:spcAft>
                      </a:pPr>
                      <a:r>
                        <a:rPr lang="en-US" altLang="zh-CN" sz="1600" kern="100" dirty="0">
                          <a:solidFill>
                            <a:schemeClr val="tx1"/>
                          </a:solidFill>
                          <a:effectLst/>
                          <a:latin typeface="Times New Roman" panose="02020603050405020304" pitchFamily="18" charset="0"/>
                          <a:ea typeface="宋体" panose="02010600030101010101" pitchFamily="2" charset="-122"/>
                          <a:cs typeface="Times New Roman" panose="02020603050405020304" pitchFamily="18" charset="0"/>
                        </a:rPr>
                        <a:t>76(3)</a:t>
                      </a:r>
                      <a:endParaRPr lang="zh-CN" sz="1600" kern="100" dirty="0">
                        <a:solidFill>
                          <a:schemeClr val="tx1"/>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68580" marR="68580" marT="0" marB="0" anchor="ctr">
                    <a:lnL>
                      <a:noFill/>
                    </a:lnL>
                    <a:lnR>
                      <a:noFill/>
                    </a:lnR>
                    <a:lnT>
                      <a:noFill/>
                    </a:lnT>
                    <a:lnB>
                      <a:noFill/>
                    </a:lnB>
                  </a:tcPr>
                </a:tc>
                <a:tc>
                  <a:txBody>
                    <a:bodyPr/>
                    <a:lstStyle/>
                    <a:p>
                      <a:pPr indent="127000" algn="ctr">
                        <a:lnSpc>
                          <a:spcPct val="120000"/>
                        </a:lnSpc>
                        <a:spcAft>
                          <a:spcPts val="0"/>
                        </a:spcAft>
                      </a:pPr>
                      <a:r>
                        <a:rPr lang="en-US" altLang="zh-CN" sz="1600" kern="100" dirty="0">
                          <a:solidFill>
                            <a:schemeClr val="tx1"/>
                          </a:solidFill>
                          <a:effectLst/>
                          <a:latin typeface="Times New Roman" panose="02020603050405020304" pitchFamily="18" charset="0"/>
                          <a:ea typeface="宋体" panose="02010600030101010101" pitchFamily="2" charset="-122"/>
                          <a:cs typeface="Times New Roman" panose="02020603050405020304" pitchFamily="18" charset="0"/>
                        </a:rPr>
                        <a:t>70(10)</a:t>
                      </a:r>
                      <a:endParaRPr lang="zh-CN" sz="1600" kern="100" dirty="0">
                        <a:solidFill>
                          <a:schemeClr val="tx1"/>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68580" marR="68580" marT="0" marB="0" anchor="ctr">
                    <a:lnL>
                      <a:noFill/>
                    </a:lnL>
                    <a:lnR>
                      <a:noFill/>
                    </a:lnR>
                    <a:lnT>
                      <a:noFill/>
                    </a:lnT>
                    <a:lnB>
                      <a:noFill/>
                    </a:lnB>
                  </a:tcPr>
                </a:tc>
                <a:extLst>
                  <a:ext uri="{0D108BD9-81ED-4DB2-BD59-A6C34878D82A}">
                    <a16:rowId xmlns:a16="http://schemas.microsoft.com/office/drawing/2014/main" val="10009"/>
                  </a:ext>
                </a:extLst>
              </a:tr>
              <a:tr h="179433">
                <a:tc>
                  <a:txBody>
                    <a:bodyPr/>
                    <a:lstStyle/>
                    <a:p>
                      <a:pPr marL="0" marR="0" indent="127000" algn="ctr" defTabSz="914400" rtl="0" eaLnBrk="1" fontAlgn="auto" latinLnBrk="0" hangingPunct="1">
                        <a:lnSpc>
                          <a:spcPct val="120000"/>
                        </a:lnSpc>
                        <a:spcBef>
                          <a:spcPts val="0"/>
                        </a:spcBef>
                        <a:spcAft>
                          <a:spcPts val="0"/>
                        </a:spcAft>
                        <a:buClrTx/>
                        <a:buSzTx/>
                        <a:buFontTx/>
                        <a:buNone/>
                        <a:tabLst/>
                        <a:defRPr/>
                      </a:pPr>
                      <a:r>
                        <a:rPr lang="en-US" altLang="zh-CN" sz="1600" i="1" dirty="0">
                          <a:latin typeface="Times New Roman" panose="02020603050405020304" pitchFamily="18" charset="0"/>
                          <a:cs typeface="Times New Roman" panose="02020603050405020304" pitchFamily="18" charset="0"/>
                        </a:rPr>
                        <a:t>J</a:t>
                      </a:r>
                      <a:r>
                        <a:rPr lang="en-US" altLang="zh-CN" sz="1600" i="1" baseline="30000" dirty="0">
                          <a:latin typeface="Times New Roman" panose="02020603050405020304" pitchFamily="18" charset="0"/>
                          <a:cs typeface="Times New Roman" panose="02020603050405020304" pitchFamily="18" charset="0"/>
                        </a:rPr>
                        <a:t>π</a:t>
                      </a:r>
                      <a:r>
                        <a:rPr lang="en-US" altLang="zh-CN" sz="1600" i="0" kern="100" baseline="0" dirty="0">
                          <a:solidFill>
                            <a:schemeClr val="tx1"/>
                          </a:solidFill>
                          <a:effectLst/>
                          <a:latin typeface="Times New Roman" panose="02020603050405020304" pitchFamily="18" charset="0"/>
                          <a:ea typeface="宋体" panose="02010600030101010101" pitchFamily="2" charset="-122"/>
                          <a:cs typeface="Times New Roman" panose="02020603050405020304" pitchFamily="18" charset="0"/>
                        </a:rPr>
                        <a:t> </a:t>
                      </a:r>
                      <a:r>
                        <a:rPr lang="en-US" altLang="zh-CN" sz="1600" i="0" kern="100" baseline="30000" dirty="0">
                          <a:solidFill>
                            <a:schemeClr val="tx1"/>
                          </a:solidFill>
                          <a:effectLst/>
                          <a:latin typeface="Times New Roman" panose="02020603050405020304" pitchFamily="18" charset="0"/>
                          <a:ea typeface="宋体" panose="02010600030101010101" pitchFamily="2" charset="-122"/>
                          <a:cs typeface="Times New Roman" panose="02020603050405020304" pitchFamily="18" charset="0"/>
                        </a:rPr>
                        <a:t>60</a:t>
                      </a:r>
                      <a:r>
                        <a:rPr lang="en-US" altLang="zh-CN" sz="1600" i="0" kern="100" baseline="0" dirty="0">
                          <a:solidFill>
                            <a:schemeClr val="tx1"/>
                          </a:solidFill>
                          <a:effectLst/>
                          <a:latin typeface="Times New Roman" panose="02020603050405020304" pitchFamily="18" charset="0"/>
                          <a:ea typeface="宋体" panose="02010600030101010101" pitchFamily="2" charset="-122"/>
                          <a:cs typeface="Times New Roman" panose="02020603050405020304" pitchFamily="18" charset="0"/>
                        </a:rPr>
                        <a:t>Ga</a:t>
                      </a:r>
                      <a:endParaRPr lang="zh-CN" altLang="en-US" sz="1600" i="1" baseline="30000" dirty="0">
                        <a:solidFill>
                          <a:schemeClr val="tx1"/>
                        </a:solidFill>
                        <a:latin typeface="Times New Roman" panose="02020603050405020304" pitchFamily="18" charset="0"/>
                        <a:cs typeface="Times New Roman" panose="02020603050405020304" pitchFamily="18" charset="0"/>
                      </a:endParaRPr>
                    </a:p>
                  </a:txBody>
                  <a:tcPr marL="68580" marR="68580" marT="0" marB="0" anchor="ctr">
                    <a:lnL>
                      <a:noFill/>
                    </a:lnL>
                    <a:lnR>
                      <a:noFill/>
                    </a:lnR>
                    <a:lnT>
                      <a:noFill/>
                    </a:lnT>
                    <a:lnB>
                      <a:noFill/>
                    </a:lnB>
                  </a:tcPr>
                </a:tc>
                <a:tc>
                  <a:txBody>
                    <a:bodyPr/>
                    <a:lstStyle/>
                    <a:p>
                      <a:pPr indent="127000" algn="ctr">
                        <a:lnSpc>
                          <a:spcPct val="120000"/>
                        </a:lnSpc>
                        <a:spcAft>
                          <a:spcPts val="0"/>
                        </a:spcAft>
                      </a:pPr>
                      <a:r>
                        <a:rPr lang="en-US" altLang="zh-CN" sz="1600" kern="100" dirty="0">
                          <a:solidFill>
                            <a:schemeClr val="tx1"/>
                          </a:solidFill>
                          <a:effectLst/>
                          <a:latin typeface="Times New Roman" panose="02020603050405020304" pitchFamily="18" charset="0"/>
                          <a:ea typeface="宋体" panose="02010600030101010101" pitchFamily="2" charset="-122"/>
                          <a:cs typeface="Times New Roman" panose="02020603050405020304" pitchFamily="18" charset="0"/>
                        </a:rPr>
                        <a:t>(2</a:t>
                      </a:r>
                      <a:r>
                        <a:rPr lang="en-US" altLang="zh-CN" sz="1600" kern="100" baseline="30000" dirty="0">
                          <a:solidFill>
                            <a:schemeClr val="tx1"/>
                          </a:solidFill>
                          <a:effectLst/>
                          <a:latin typeface="Times New Roman" panose="02020603050405020304" pitchFamily="18" charset="0"/>
                          <a:ea typeface="宋体" panose="02010600030101010101" pitchFamily="2" charset="-122"/>
                          <a:cs typeface="Times New Roman" panose="02020603050405020304" pitchFamily="18" charset="0"/>
                        </a:rPr>
                        <a:t>+</a:t>
                      </a:r>
                      <a:r>
                        <a:rPr lang="en-US" altLang="zh-CN" sz="1600" kern="100" dirty="0">
                          <a:solidFill>
                            <a:schemeClr val="tx1"/>
                          </a:solidFill>
                          <a:effectLst/>
                          <a:latin typeface="Times New Roman" panose="02020603050405020304" pitchFamily="18" charset="0"/>
                          <a:ea typeface="宋体" panose="02010600030101010101" pitchFamily="2" charset="-122"/>
                          <a:cs typeface="Times New Roman" panose="02020603050405020304" pitchFamily="18" charset="0"/>
                        </a:rPr>
                        <a:t>)</a:t>
                      </a:r>
                      <a:endParaRPr lang="zh-CN" sz="1600" kern="100" dirty="0">
                        <a:solidFill>
                          <a:schemeClr val="tx1"/>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68580" marR="68580" marT="0" marB="0" anchor="ctr">
                    <a:lnL>
                      <a:noFill/>
                    </a:lnL>
                    <a:lnR>
                      <a:noFill/>
                    </a:lnR>
                    <a:lnT>
                      <a:noFill/>
                    </a:lnT>
                    <a:lnB>
                      <a:noFill/>
                    </a:lnB>
                  </a:tcPr>
                </a:tc>
                <a:tc>
                  <a:txBody>
                    <a:bodyPr/>
                    <a:lstStyle/>
                    <a:p>
                      <a:endParaRPr lang="zh-CN" altLang="en-US" sz="1600">
                        <a:latin typeface="Times New Roman" panose="02020603050405020304" pitchFamily="18" charset="0"/>
                        <a:cs typeface="Times New Roman" panose="02020603050405020304" pitchFamily="18" charset="0"/>
                      </a:endParaRPr>
                    </a:p>
                  </a:txBody>
                  <a:tcPr marL="68580" marR="68580" marT="0" marB="0" anchor="ctr">
                    <a:lnL>
                      <a:noFill/>
                    </a:lnL>
                    <a:lnR>
                      <a:noFill/>
                    </a:lnR>
                    <a:lnT>
                      <a:noFill/>
                    </a:lnT>
                    <a:lnB>
                      <a:noFill/>
                    </a:lnB>
                  </a:tcPr>
                </a:tc>
                <a:tc>
                  <a:txBody>
                    <a:bodyPr/>
                    <a:lstStyle/>
                    <a:p>
                      <a:endParaRPr lang="zh-CN" altLang="en-US" sz="1600">
                        <a:latin typeface="Times New Roman" panose="02020603050405020304" pitchFamily="18" charset="0"/>
                        <a:cs typeface="Times New Roman" panose="02020603050405020304" pitchFamily="18" charset="0"/>
                      </a:endParaRPr>
                    </a:p>
                  </a:txBody>
                  <a:tcPr marL="68580" marR="68580" marT="0" marB="0" anchor="ctr">
                    <a:lnL>
                      <a:noFill/>
                    </a:lnL>
                    <a:lnR>
                      <a:noFill/>
                    </a:lnR>
                    <a:lnT>
                      <a:noFill/>
                    </a:lnT>
                    <a:lnB>
                      <a:noFill/>
                    </a:lnB>
                  </a:tcPr>
                </a:tc>
                <a:tc>
                  <a:txBody>
                    <a:bodyPr/>
                    <a:lstStyle/>
                    <a:p>
                      <a:endParaRPr lang="zh-CN" altLang="en-US" sz="1600">
                        <a:latin typeface="Times New Roman" panose="02020603050405020304" pitchFamily="18" charset="0"/>
                        <a:cs typeface="Times New Roman" panose="02020603050405020304" pitchFamily="18" charset="0"/>
                      </a:endParaRPr>
                    </a:p>
                  </a:txBody>
                  <a:tcPr marL="68580" marR="68580" marT="0" marB="0" anchor="ctr">
                    <a:lnL>
                      <a:noFill/>
                    </a:lnL>
                    <a:lnR>
                      <a:noFill/>
                    </a:lnR>
                    <a:lnT>
                      <a:noFill/>
                    </a:lnT>
                    <a:lnB>
                      <a:noFill/>
                    </a:lnB>
                  </a:tcPr>
                </a:tc>
                <a:extLst>
                  <a:ext uri="{0D108BD9-81ED-4DB2-BD59-A6C34878D82A}">
                    <a16:rowId xmlns:a16="http://schemas.microsoft.com/office/drawing/2014/main" val="10010"/>
                  </a:ext>
                </a:extLst>
              </a:tr>
              <a:tr h="179433">
                <a:tc>
                  <a:txBody>
                    <a:bodyPr/>
                    <a:lstStyle/>
                    <a:p>
                      <a:pPr algn="ctr"/>
                      <a:r>
                        <a:rPr lang="en-US" altLang="zh-CN" sz="1600" i="1" dirty="0" err="1">
                          <a:latin typeface="Times New Roman" panose="02020603050405020304" pitchFamily="18" charset="0"/>
                          <a:cs typeface="Times New Roman" panose="02020603050405020304" pitchFamily="18" charset="0"/>
                        </a:rPr>
                        <a:t>E</a:t>
                      </a:r>
                      <a:r>
                        <a:rPr lang="en-US" altLang="zh-CN" sz="1600" i="1" baseline="-25000" dirty="0" err="1">
                          <a:latin typeface="Times New Roman" panose="02020603050405020304" pitchFamily="18" charset="0"/>
                          <a:cs typeface="Times New Roman" panose="02020603050405020304" pitchFamily="18" charset="0"/>
                        </a:rPr>
                        <a:t>p</a:t>
                      </a:r>
                      <a:r>
                        <a:rPr lang="en-US" altLang="zh-CN" sz="1600" dirty="0">
                          <a:latin typeface="Times New Roman" panose="02020603050405020304" pitchFamily="18" charset="0"/>
                          <a:cs typeface="Times New Roman" panose="02020603050405020304" pitchFamily="18" charset="0"/>
                        </a:rPr>
                        <a:t> (keV)</a:t>
                      </a:r>
                      <a:endParaRPr lang="zh-CN" altLang="en-US" sz="1600" dirty="0">
                        <a:latin typeface="Times New Roman" panose="02020603050405020304" pitchFamily="18" charset="0"/>
                        <a:cs typeface="Times New Roman" panose="02020603050405020304" pitchFamily="18" charset="0"/>
                      </a:endParaRPr>
                    </a:p>
                  </a:txBody>
                  <a:tcPr marL="68580" marR="68580" marT="0" marB="0" anchor="ctr">
                    <a:lnL>
                      <a:noFill/>
                    </a:lnL>
                    <a:lnR>
                      <a:noFill/>
                    </a:lnR>
                    <a:lnT>
                      <a:noFill/>
                    </a:lnT>
                    <a:lnB>
                      <a:noFill/>
                    </a:lnB>
                  </a:tcPr>
                </a:tc>
                <a:tc>
                  <a:txBody>
                    <a:bodyPr/>
                    <a:lstStyle/>
                    <a:p>
                      <a:pPr algn="ctr"/>
                      <a:r>
                        <a:rPr lang="en-US" altLang="zh-CN" sz="1600" dirty="0">
                          <a:latin typeface="Times New Roman" panose="02020603050405020304" pitchFamily="18" charset="0"/>
                          <a:cs typeface="Times New Roman" panose="02020603050405020304" pitchFamily="18" charset="0"/>
                        </a:rPr>
                        <a:t>&gt;600</a:t>
                      </a:r>
                      <a:endParaRPr lang="zh-CN" altLang="en-US" sz="1600" dirty="0">
                        <a:latin typeface="Times New Roman" panose="02020603050405020304" pitchFamily="18" charset="0"/>
                        <a:cs typeface="Times New Roman" panose="02020603050405020304" pitchFamily="18" charset="0"/>
                      </a:endParaRPr>
                    </a:p>
                  </a:txBody>
                  <a:tcPr marL="68580" marR="68580" marT="0" marB="0" anchor="ctr">
                    <a:lnL>
                      <a:noFill/>
                    </a:lnL>
                    <a:lnR>
                      <a:noFill/>
                    </a:lnR>
                    <a:lnT>
                      <a:noFill/>
                    </a:lnT>
                    <a:lnB>
                      <a:noFill/>
                    </a:lnB>
                  </a:tcPr>
                </a:tc>
                <a:tc>
                  <a:txBody>
                    <a:bodyPr/>
                    <a:lstStyle/>
                    <a:p>
                      <a:endParaRPr lang="zh-CN" altLang="en-US" sz="1600" dirty="0">
                        <a:latin typeface="Times New Roman" panose="02020603050405020304" pitchFamily="18" charset="0"/>
                        <a:cs typeface="Times New Roman" panose="02020603050405020304" pitchFamily="18" charset="0"/>
                      </a:endParaRPr>
                    </a:p>
                  </a:txBody>
                  <a:tcPr marL="68580" marR="68580" marT="0" marB="0" anchor="ctr">
                    <a:lnL>
                      <a:noFill/>
                    </a:lnL>
                    <a:lnR>
                      <a:noFill/>
                    </a:lnR>
                    <a:lnT>
                      <a:noFill/>
                    </a:lnT>
                    <a:lnB>
                      <a:noFill/>
                    </a:lnB>
                  </a:tcPr>
                </a:tc>
                <a:tc>
                  <a:txBody>
                    <a:bodyPr/>
                    <a:lstStyle/>
                    <a:p>
                      <a:endParaRPr lang="zh-CN" altLang="en-US" sz="1600" dirty="0">
                        <a:latin typeface="Times New Roman" panose="02020603050405020304" pitchFamily="18" charset="0"/>
                        <a:cs typeface="Times New Roman" panose="02020603050405020304" pitchFamily="18" charset="0"/>
                      </a:endParaRPr>
                    </a:p>
                  </a:txBody>
                  <a:tcPr marL="68580" marR="68580" marT="0" marB="0" anchor="ctr">
                    <a:lnL>
                      <a:noFill/>
                    </a:lnL>
                    <a:lnR>
                      <a:noFill/>
                    </a:lnR>
                    <a:lnT>
                      <a:noFill/>
                    </a:lnT>
                    <a:lnB>
                      <a:noFill/>
                    </a:lnB>
                  </a:tcPr>
                </a:tc>
                <a:tc>
                  <a:txBody>
                    <a:bodyPr/>
                    <a:lstStyle/>
                    <a:p>
                      <a:endParaRPr lang="zh-CN" altLang="en-US" sz="1600" dirty="0">
                        <a:latin typeface="Times New Roman" panose="02020603050405020304" pitchFamily="18" charset="0"/>
                        <a:cs typeface="Times New Roman" panose="02020603050405020304" pitchFamily="18" charset="0"/>
                      </a:endParaRPr>
                    </a:p>
                  </a:txBody>
                  <a:tcPr marL="68580" marR="68580" marT="0" marB="0" anchor="ctr">
                    <a:lnL>
                      <a:noFill/>
                    </a:lnL>
                    <a:lnR>
                      <a:noFill/>
                    </a:lnR>
                    <a:lnT>
                      <a:noFill/>
                    </a:lnT>
                    <a:lnB>
                      <a:noFill/>
                    </a:lnB>
                  </a:tcPr>
                </a:tc>
                <a:extLst>
                  <a:ext uri="{0D108BD9-81ED-4DB2-BD59-A6C34878D82A}">
                    <a16:rowId xmlns:a16="http://schemas.microsoft.com/office/drawing/2014/main" val="10011"/>
                  </a:ext>
                </a:extLst>
              </a:tr>
              <a:tr h="179433">
                <a:tc>
                  <a:txBody>
                    <a:bodyPr/>
                    <a:lstStyle/>
                    <a:p>
                      <a:pPr indent="127000" algn="ctr">
                        <a:lnSpc>
                          <a:spcPct val="120000"/>
                        </a:lnSpc>
                        <a:spcAft>
                          <a:spcPts val="0"/>
                        </a:spcAft>
                      </a:pPr>
                      <a:r>
                        <a:rPr lang="en-US" sz="1600" i="1" kern="100" dirty="0">
                          <a:solidFill>
                            <a:schemeClr val="tx1"/>
                          </a:solidFill>
                          <a:effectLst/>
                          <a:latin typeface="Times New Roman" panose="02020603050405020304" pitchFamily="18" charset="0"/>
                          <a:ea typeface="宋体" panose="02010600030101010101" pitchFamily="2" charset="-122"/>
                          <a:cs typeface="Times New Roman" panose="02020603050405020304" pitchFamily="18" charset="0"/>
                        </a:rPr>
                        <a:t>E</a:t>
                      </a:r>
                      <a:r>
                        <a:rPr lang="en-US" sz="1600" i="0" kern="100" baseline="30000" dirty="0">
                          <a:solidFill>
                            <a:schemeClr val="tx1"/>
                          </a:solidFill>
                          <a:effectLst/>
                          <a:latin typeface="Times New Roman" panose="02020603050405020304" pitchFamily="18" charset="0"/>
                          <a:ea typeface="宋体" panose="02010600030101010101" pitchFamily="2" charset="-122"/>
                          <a:cs typeface="Times New Roman" panose="02020603050405020304" pitchFamily="18" charset="0"/>
                        </a:rPr>
                        <a:t>*</a:t>
                      </a:r>
                      <a:r>
                        <a:rPr lang="en-US" sz="1600" kern="100" baseline="-25000" dirty="0">
                          <a:solidFill>
                            <a:schemeClr val="tx1"/>
                          </a:solidFill>
                          <a:effectLst/>
                          <a:latin typeface="Times New Roman" panose="02020603050405020304" pitchFamily="18" charset="0"/>
                          <a:ea typeface="宋体" panose="02010600030101010101" pitchFamily="2" charset="-122"/>
                          <a:cs typeface="Times New Roman" panose="02020603050405020304" pitchFamily="18" charset="0"/>
                        </a:rPr>
                        <a:t>IAS</a:t>
                      </a:r>
                      <a:r>
                        <a:rPr lang="en-US" sz="1600" kern="100" dirty="0">
                          <a:solidFill>
                            <a:schemeClr val="tx1"/>
                          </a:solidFill>
                          <a:effectLst/>
                          <a:latin typeface="Times New Roman" panose="02020603050405020304" pitchFamily="18" charset="0"/>
                          <a:ea typeface="宋体" panose="02010600030101010101" pitchFamily="2" charset="-122"/>
                          <a:cs typeface="Times New Roman" panose="02020603050405020304" pitchFamily="18" charset="0"/>
                        </a:rPr>
                        <a:t> (</a:t>
                      </a:r>
                      <a:r>
                        <a:rPr lang="en-US" altLang="zh-CN" sz="1600" kern="100"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keV</a:t>
                      </a:r>
                      <a:r>
                        <a:rPr lang="en-US" sz="1600" kern="100" dirty="0">
                          <a:solidFill>
                            <a:schemeClr val="tx1"/>
                          </a:solidFill>
                          <a:effectLst/>
                          <a:latin typeface="Times New Roman" panose="02020603050405020304" pitchFamily="18" charset="0"/>
                          <a:ea typeface="宋体" panose="02010600030101010101" pitchFamily="2" charset="-122"/>
                          <a:cs typeface="Times New Roman" panose="02020603050405020304" pitchFamily="18" charset="0"/>
                        </a:rPr>
                        <a:t>)</a:t>
                      </a:r>
                      <a:endParaRPr lang="zh-CN" sz="1600" kern="100" dirty="0">
                        <a:solidFill>
                          <a:schemeClr val="tx1"/>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68580" marR="68580" marT="0" marB="0" anchor="ctr">
                    <a:lnL>
                      <a:noFill/>
                    </a:lnL>
                    <a:lnR>
                      <a:noFill/>
                    </a:lnR>
                    <a:lnT>
                      <a:noFill/>
                    </a:lnT>
                    <a:lnB>
                      <a:noFill/>
                    </a:lnB>
                  </a:tcPr>
                </a:tc>
                <a:tc>
                  <a:txBody>
                    <a:bodyPr/>
                    <a:lstStyle/>
                    <a:p>
                      <a:pPr algn="ctr">
                        <a:lnSpc>
                          <a:spcPct val="120000"/>
                        </a:lnSpc>
                      </a:pPr>
                      <a:r>
                        <a:rPr lang="en-US" altLang="zh-CN" sz="1600" kern="100"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4851.9(5)</a:t>
                      </a:r>
                      <a:endParaRPr lang="zh-CN" sz="1600" kern="100"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nchor="ctr">
                    <a:lnL>
                      <a:noFill/>
                    </a:lnL>
                    <a:lnR>
                      <a:noFill/>
                    </a:lnR>
                    <a:lnT>
                      <a:noFill/>
                    </a:lnT>
                    <a:lnB>
                      <a:noFill/>
                    </a:lnB>
                  </a:tcPr>
                </a:tc>
                <a:tc>
                  <a:txBody>
                    <a:bodyPr/>
                    <a:lstStyle/>
                    <a:p>
                      <a:pPr indent="127000" algn="ctr">
                        <a:lnSpc>
                          <a:spcPct val="120000"/>
                        </a:lnSpc>
                        <a:spcAft>
                          <a:spcPts val="0"/>
                        </a:spcAft>
                      </a:pPr>
                      <a:endParaRPr lang="zh-CN" sz="1600" kern="100" dirty="0">
                        <a:solidFill>
                          <a:schemeClr val="tx1"/>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68580" marR="68580" marT="0" marB="0" anchor="ctr">
                    <a:lnL>
                      <a:noFill/>
                    </a:lnL>
                    <a:lnR>
                      <a:noFill/>
                    </a:lnR>
                    <a:lnT>
                      <a:noFill/>
                    </a:lnT>
                    <a:lnB>
                      <a:noFill/>
                    </a:lnB>
                  </a:tcPr>
                </a:tc>
                <a:tc>
                  <a:txBody>
                    <a:bodyPr/>
                    <a:lstStyle/>
                    <a:p>
                      <a:pPr indent="127000" algn="ctr">
                        <a:lnSpc>
                          <a:spcPct val="120000"/>
                        </a:lnSpc>
                        <a:spcAft>
                          <a:spcPts val="0"/>
                        </a:spcAft>
                      </a:pPr>
                      <a:endParaRPr lang="zh-CN" sz="1600" kern="100" dirty="0">
                        <a:solidFill>
                          <a:schemeClr val="tx1"/>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68580" marR="68580" marT="0" marB="0" anchor="ctr">
                    <a:lnL>
                      <a:noFill/>
                    </a:lnL>
                    <a:lnR>
                      <a:noFill/>
                    </a:lnR>
                    <a:lnT>
                      <a:noFill/>
                    </a:lnT>
                    <a:lnB>
                      <a:noFill/>
                    </a:lnB>
                  </a:tcPr>
                </a:tc>
                <a:tc>
                  <a:txBody>
                    <a:bodyPr/>
                    <a:lstStyle/>
                    <a:p>
                      <a:pPr indent="127000" algn="ctr">
                        <a:lnSpc>
                          <a:spcPct val="120000"/>
                        </a:lnSpc>
                        <a:spcAft>
                          <a:spcPts val="0"/>
                        </a:spcAft>
                      </a:pPr>
                      <a:endParaRPr lang="zh-CN" sz="1600" kern="100" dirty="0">
                        <a:solidFill>
                          <a:schemeClr val="tx1"/>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68580" marR="68580" marT="0" marB="0" anchor="ctr">
                    <a:lnL>
                      <a:noFill/>
                    </a:lnL>
                    <a:lnR>
                      <a:noFill/>
                    </a:lnR>
                    <a:lnT>
                      <a:noFill/>
                    </a:lnT>
                    <a:lnB>
                      <a:noFill/>
                    </a:lnB>
                  </a:tcPr>
                </a:tc>
                <a:extLst>
                  <a:ext uri="{0D108BD9-81ED-4DB2-BD59-A6C34878D82A}">
                    <a16:rowId xmlns:a16="http://schemas.microsoft.com/office/drawing/2014/main" val="10012"/>
                  </a:ext>
                </a:extLst>
              </a:tr>
              <a:tr h="179433">
                <a:tc>
                  <a:txBody>
                    <a:bodyPr/>
                    <a:lstStyle/>
                    <a:p>
                      <a:pPr algn="ctr"/>
                      <a:r>
                        <a:rPr lang="en-US" altLang="zh-CN" sz="1600" i="1" dirty="0">
                          <a:latin typeface="Times New Roman" panose="02020603050405020304" pitchFamily="18" charset="0"/>
                          <a:cs typeface="Times New Roman" panose="02020603050405020304" pitchFamily="18" charset="0"/>
                        </a:rPr>
                        <a:t>N</a:t>
                      </a:r>
                      <a:r>
                        <a:rPr lang="en-US" altLang="zh-CN" sz="1600" i="1" baseline="-25000" dirty="0">
                          <a:latin typeface="Times New Roman" panose="02020603050405020304" pitchFamily="18" charset="0"/>
                          <a:cs typeface="Times New Roman" panose="02020603050405020304" pitchFamily="18" charset="0"/>
                        </a:rPr>
                        <a:t>βp</a:t>
                      </a:r>
                      <a:endParaRPr lang="zh-CN" altLang="en-US" sz="1600" i="1" baseline="-25000" dirty="0">
                        <a:latin typeface="Times New Roman" panose="02020603050405020304" pitchFamily="18" charset="0"/>
                        <a:cs typeface="Times New Roman" panose="02020603050405020304" pitchFamily="18" charset="0"/>
                      </a:endParaRPr>
                    </a:p>
                  </a:txBody>
                  <a:tcPr marL="68580" marR="68580" marT="0" marB="0" anchor="ctr">
                    <a:lnL>
                      <a:noFill/>
                    </a:lnL>
                    <a:lnR>
                      <a:noFill/>
                    </a:lnR>
                    <a:lnT>
                      <a:noFill/>
                    </a:lnT>
                    <a:lnB>
                      <a:noFill/>
                    </a:lnB>
                  </a:tcPr>
                </a:tc>
                <a:tc>
                  <a:txBody>
                    <a:bodyPr/>
                    <a:lstStyle/>
                    <a:p>
                      <a:pPr algn="ctr"/>
                      <a:r>
                        <a:rPr lang="en-US" altLang="zh-CN" sz="1600" dirty="0">
                          <a:latin typeface="Times New Roman" panose="02020603050405020304" pitchFamily="18" charset="0"/>
                          <a:cs typeface="Times New Roman" panose="02020603050405020304" pitchFamily="18" charset="0"/>
                        </a:rPr>
                        <a:t>613+189</a:t>
                      </a:r>
                      <a:endParaRPr lang="zh-CN" altLang="en-US" sz="1600" dirty="0">
                        <a:latin typeface="Times New Roman" panose="02020603050405020304" pitchFamily="18" charset="0"/>
                        <a:cs typeface="Times New Roman" panose="02020603050405020304" pitchFamily="18" charset="0"/>
                      </a:endParaRPr>
                    </a:p>
                  </a:txBody>
                  <a:tcPr marL="68580" marR="68580" marT="0" marB="0" anchor="ctr">
                    <a:lnL>
                      <a:noFill/>
                    </a:lnL>
                    <a:lnR>
                      <a:noFill/>
                    </a:lnR>
                    <a:lnT>
                      <a:noFill/>
                    </a:lnT>
                    <a:lnB>
                      <a:noFill/>
                    </a:lnB>
                  </a:tcPr>
                </a:tc>
                <a:tc>
                  <a:txBody>
                    <a:bodyPr/>
                    <a:lstStyle/>
                    <a:p>
                      <a:pPr indent="127000" algn="ctr">
                        <a:lnSpc>
                          <a:spcPct val="120000"/>
                        </a:lnSpc>
                        <a:spcAft>
                          <a:spcPts val="0"/>
                        </a:spcAft>
                      </a:pPr>
                      <a:endParaRPr lang="zh-CN" sz="1600" kern="100" dirty="0">
                        <a:solidFill>
                          <a:schemeClr val="tx1"/>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68580" marR="68580" marT="0" marB="0" anchor="ctr">
                    <a:lnL>
                      <a:noFill/>
                    </a:lnL>
                    <a:lnR>
                      <a:noFill/>
                    </a:lnR>
                    <a:lnT>
                      <a:noFill/>
                    </a:lnT>
                    <a:lnB>
                      <a:noFill/>
                    </a:lnB>
                  </a:tcPr>
                </a:tc>
                <a:tc>
                  <a:txBody>
                    <a:bodyPr/>
                    <a:lstStyle/>
                    <a:p>
                      <a:pPr indent="127000" algn="ctr">
                        <a:lnSpc>
                          <a:spcPct val="120000"/>
                        </a:lnSpc>
                        <a:spcAft>
                          <a:spcPts val="0"/>
                        </a:spcAft>
                      </a:pPr>
                      <a:endParaRPr lang="zh-CN" sz="1600" kern="100" dirty="0">
                        <a:solidFill>
                          <a:schemeClr val="tx1"/>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68580" marR="68580" marT="0" marB="0" anchor="ctr">
                    <a:lnL>
                      <a:noFill/>
                    </a:lnL>
                    <a:lnR>
                      <a:noFill/>
                    </a:lnR>
                    <a:lnT>
                      <a:noFill/>
                    </a:lnT>
                    <a:lnB>
                      <a:noFill/>
                    </a:lnB>
                  </a:tcPr>
                </a:tc>
                <a:tc>
                  <a:txBody>
                    <a:bodyPr/>
                    <a:lstStyle/>
                    <a:p>
                      <a:pPr indent="127000" algn="ctr">
                        <a:lnSpc>
                          <a:spcPct val="120000"/>
                        </a:lnSpc>
                        <a:spcAft>
                          <a:spcPts val="0"/>
                        </a:spcAft>
                      </a:pPr>
                      <a:endParaRPr lang="zh-CN" sz="1600" kern="100" dirty="0">
                        <a:solidFill>
                          <a:schemeClr val="tx1"/>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68580" marR="68580" marT="0" marB="0" anchor="ctr">
                    <a:lnL>
                      <a:noFill/>
                    </a:lnL>
                    <a:lnR>
                      <a:noFill/>
                    </a:lnR>
                    <a:lnT>
                      <a:noFill/>
                    </a:lnT>
                    <a:lnB>
                      <a:noFill/>
                    </a:lnB>
                  </a:tcPr>
                </a:tc>
                <a:extLst>
                  <a:ext uri="{0D108BD9-81ED-4DB2-BD59-A6C34878D82A}">
                    <a16:rowId xmlns:a16="http://schemas.microsoft.com/office/drawing/2014/main" val="10013"/>
                  </a:ext>
                </a:extLst>
              </a:tr>
              <a:tr h="179433">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600" i="1" kern="100" dirty="0" err="1">
                          <a:solidFill>
                            <a:schemeClr val="tx1"/>
                          </a:solidFill>
                          <a:effectLst/>
                          <a:latin typeface="Times New Roman" panose="02020603050405020304" pitchFamily="18" charset="0"/>
                          <a:ea typeface="+mn-ea"/>
                          <a:cs typeface="Times New Roman" panose="02020603050405020304" pitchFamily="18" charset="0"/>
                        </a:rPr>
                        <a:t>br</a:t>
                      </a:r>
                      <a:r>
                        <a:rPr lang="en-US" altLang="zh-CN" sz="1600" i="1" kern="100" baseline="-25000" dirty="0">
                          <a:solidFill>
                            <a:schemeClr val="tx1"/>
                          </a:solidFill>
                          <a:effectLst/>
                          <a:latin typeface="Times New Roman" panose="02020603050405020304" pitchFamily="18" charset="0"/>
                          <a:ea typeface="+mn-ea"/>
                          <a:cs typeface="Times New Roman" panose="02020603050405020304" pitchFamily="18" charset="0"/>
                        </a:rPr>
                        <a:t>βγ</a:t>
                      </a:r>
                      <a:r>
                        <a:rPr lang="en-US" altLang="zh-CN" sz="1600" kern="100" dirty="0">
                          <a:solidFill>
                            <a:schemeClr val="tx1"/>
                          </a:solidFill>
                          <a:effectLst/>
                          <a:latin typeface="Times New Roman" panose="02020603050405020304" pitchFamily="18" charset="0"/>
                          <a:ea typeface="+mn-ea"/>
                          <a:cs typeface="Times New Roman" panose="02020603050405020304" pitchFamily="18" charset="0"/>
                        </a:rPr>
                        <a:t> (%)</a:t>
                      </a:r>
                      <a:endParaRPr lang="zh-CN" altLang="zh-CN" sz="1600" kern="100" dirty="0">
                        <a:solidFill>
                          <a:schemeClr val="tx1"/>
                        </a:solidFill>
                        <a:effectLst/>
                        <a:latin typeface="Times New Roman" panose="02020603050405020304" pitchFamily="18" charset="0"/>
                        <a:ea typeface="+mn-ea"/>
                        <a:cs typeface="Times New Roman" panose="02020603050405020304" pitchFamily="18" charset="0"/>
                      </a:endParaRPr>
                    </a:p>
                  </a:txBody>
                  <a:tcPr marL="68580" marR="68580" marT="0" marB="0" anchor="ctr">
                    <a:lnL>
                      <a:noFill/>
                    </a:lnL>
                    <a:lnR>
                      <a:noFill/>
                    </a:lnR>
                    <a:lnT>
                      <a:noFill/>
                    </a:lnT>
                    <a:lnB>
                      <a:noFill/>
                    </a:lnB>
                  </a:tcPr>
                </a:tc>
                <a:tc>
                  <a:txBody>
                    <a:bodyPr/>
                    <a:lstStyle/>
                    <a:p>
                      <a:r>
                        <a:rPr lang="en-US" altLang="zh-CN" sz="1600" dirty="0">
                          <a:latin typeface="Times New Roman" panose="02020603050405020304" pitchFamily="18" charset="0"/>
                          <a:cs typeface="Times New Roman" panose="02020603050405020304" pitchFamily="18" charset="0"/>
                        </a:rPr>
                        <a:t>27(19)+13(8)+60(12)</a:t>
                      </a:r>
                      <a:endParaRPr lang="zh-CN" altLang="en-US" sz="1600" dirty="0">
                        <a:latin typeface="Times New Roman" panose="02020603050405020304" pitchFamily="18" charset="0"/>
                        <a:cs typeface="Times New Roman" panose="02020603050405020304" pitchFamily="18" charset="0"/>
                      </a:endParaRPr>
                    </a:p>
                  </a:txBody>
                  <a:tcPr marL="68580" marR="68580" marT="0" marB="0" anchor="ctr">
                    <a:lnL>
                      <a:noFill/>
                    </a:lnL>
                    <a:lnR>
                      <a:noFill/>
                    </a:lnR>
                    <a:lnT>
                      <a:noFill/>
                    </a:lnT>
                    <a:lnB>
                      <a:noFill/>
                    </a:lnB>
                  </a:tcPr>
                </a:tc>
                <a:tc>
                  <a:txBody>
                    <a:bodyPr/>
                    <a:lstStyle/>
                    <a:p>
                      <a:pPr indent="127000" algn="ctr">
                        <a:lnSpc>
                          <a:spcPct val="120000"/>
                        </a:lnSpc>
                        <a:spcAft>
                          <a:spcPts val="0"/>
                        </a:spcAft>
                      </a:pPr>
                      <a:endParaRPr lang="zh-CN" sz="1600" kern="100" dirty="0">
                        <a:solidFill>
                          <a:schemeClr val="tx1"/>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68580" marR="68580" marT="0" marB="0" anchor="ctr">
                    <a:lnL>
                      <a:noFill/>
                    </a:lnL>
                    <a:lnR>
                      <a:noFill/>
                    </a:lnR>
                    <a:lnT>
                      <a:noFill/>
                    </a:lnT>
                    <a:lnB>
                      <a:noFill/>
                    </a:lnB>
                  </a:tcPr>
                </a:tc>
                <a:tc>
                  <a:txBody>
                    <a:bodyPr/>
                    <a:lstStyle/>
                    <a:p>
                      <a:pPr indent="127000" algn="ctr">
                        <a:lnSpc>
                          <a:spcPct val="120000"/>
                        </a:lnSpc>
                        <a:spcAft>
                          <a:spcPts val="0"/>
                        </a:spcAft>
                      </a:pPr>
                      <a:endParaRPr lang="zh-CN" sz="1600" kern="100" dirty="0">
                        <a:solidFill>
                          <a:schemeClr val="tx1"/>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68580" marR="68580" marT="0" marB="0" anchor="ctr">
                    <a:lnL>
                      <a:noFill/>
                    </a:lnL>
                    <a:lnR>
                      <a:noFill/>
                    </a:lnR>
                    <a:lnT>
                      <a:noFill/>
                    </a:lnT>
                    <a:lnB>
                      <a:noFill/>
                    </a:lnB>
                  </a:tcPr>
                </a:tc>
                <a:tc>
                  <a:txBody>
                    <a:bodyPr/>
                    <a:lstStyle/>
                    <a:p>
                      <a:pPr indent="127000" algn="ctr">
                        <a:lnSpc>
                          <a:spcPct val="120000"/>
                        </a:lnSpc>
                        <a:spcAft>
                          <a:spcPts val="0"/>
                        </a:spcAft>
                      </a:pPr>
                      <a:r>
                        <a:rPr lang="en-US" sz="1600" kern="100" dirty="0">
                          <a:solidFill>
                            <a:schemeClr val="tx1"/>
                          </a:solidFill>
                          <a:effectLst/>
                          <a:latin typeface="Times New Roman" panose="02020603050405020304" pitchFamily="18" charset="0"/>
                          <a:ea typeface="宋体" panose="02010600030101010101" pitchFamily="2" charset="-122"/>
                          <a:cs typeface="Times New Roman" panose="02020603050405020304" pitchFamily="18" charset="0"/>
                        </a:rPr>
                        <a:t> </a:t>
                      </a:r>
                      <a:endParaRPr lang="zh-CN" sz="1600" kern="100" dirty="0">
                        <a:solidFill>
                          <a:schemeClr val="tx1"/>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68580" marR="68580" marT="0" marB="0" anchor="ctr">
                    <a:lnL>
                      <a:noFill/>
                    </a:lnL>
                    <a:lnR>
                      <a:noFill/>
                    </a:lnR>
                    <a:lnT>
                      <a:noFill/>
                    </a:lnT>
                    <a:lnB>
                      <a:noFill/>
                    </a:lnB>
                  </a:tcPr>
                </a:tc>
                <a:extLst>
                  <a:ext uri="{0D108BD9-81ED-4DB2-BD59-A6C34878D82A}">
                    <a16:rowId xmlns:a16="http://schemas.microsoft.com/office/drawing/2014/main" val="10014"/>
                  </a:ext>
                </a:extLst>
              </a:tr>
              <a:tr h="179433">
                <a:tc>
                  <a:txBody>
                    <a:bodyPr/>
                    <a:lstStyle/>
                    <a:p>
                      <a:pPr indent="127000" algn="ctr">
                        <a:lnSpc>
                          <a:spcPct val="120000"/>
                        </a:lnSpc>
                        <a:spcAft>
                          <a:spcPts val="0"/>
                        </a:spcAft>
                      </a:pPr>
                      <a:r>
                        <a:rPr lang="en-US" sz="1600" i="1" kern="100" dirty="0" err="1">
                          <a:solidFill>
                            <a:schemeClr val="tx1"/>
                          </a:solidFill>
                          <a:effectLst/>
                          <a:latin typeface="Times New Roman" panose="02020603050405020304" pitchFamily="18" charset="0"/>
                          <a:ea typeface="宋体" panose="02010600030101010101" pitchFamily="2" charset="-122"/>
                          <a:cs typeface="Times New Roman" panose="02020603050405020304" pitchFamily="18" charset="0"/>
                        </a:rPr>
                        <a:t>br</a:t>
                      </a:r>
                      <a:r>
                        <a:rPr lang="en-US" altLang="zh-CN" sz="1600" i="1" kern="100" baseline="-25000" dirty="0">
                          <a:solidFill>
                            <a:schemeClr val="tx1"/>
                          </a:solidFill>
                          <a:effectLst/>
                          <a:latin typeface="Times New Roman" panose="02020603050405020304" pitchFamily="18" charset="0"/>
                          <a:ea typeface="宋体" panose="02010600030101010101" pitchFamily="2" charset="-122"/>
                          <a:cs typeface="Times New Roman" panose="02020603050405020304" pitchFamily="18" charset="0"/>
                        </a:rPr>
                        <a:t>β</a:t>
                      </a:r>
                      <a:r>
                        <a:rPr lang="en-US" sz="1600" i="1" kern="100" baseline="-25000" dirty="0">
                          <a:solidFill>
                            <a:schemeClr val="tx1"/>
                          </a:solidFill>
                          <a:effectLst/>
                          <a:latin typeface="Times New Roman" panose="02020603050405020304" pitchFamily="18" charset="0"/>
                          <a:ea typeface="宋体" panose="02010600030101010101" pitchFamily="2" charset="-122"/>
                          <a:cs typeface="Times New Roman" panose="02020603050405020304" pitchFamily="18" charset="0"/>
                        </a:rPr>
                        <a:t>p</a:t>
                      </a:r>
                      <a:r>
                        <a:rPr lang="en-US" sz="1600" kern="100" dirty="0">
                          <a:solidFill>
                            <a:schemeClr val="tx1"/>
                          </a:solidFill>
                          <a:effectLst/>
                          <a:latin typeface="Times New Roman" panose="02020603050405020304" pitchFamily="18" charset="0"/>
                          <a:ea typeface="宋体" panose="02010600030101010101" pitchFamily="2" charset="-122"/>
                          <a:cs typeface="Times New Roman" panose="02020603050405020304" pitchFamily="18" charset="0"/>
                        </a:rPr>
                        <a:t> (%)</a:t>
                      </a:r>
                      <a:endParaRPr lang="zh-CN" sz="1600" kern="100" dirty="0">
                        <a:solidFill>
                          <a:schemeClr val="tx1"/>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68580" marR="68580" marT="0" marB="0" anchor="ctr">
                    <a:lnL>
                      <a:noFill/>
                    </a:lnL>
                    <a:lnR>
                      <a:noFill/>
                    </a:lnR>
                    <a:lnT>
                      <a:noFill/>
                    </a:lnT>
                    <a:lnB>
                      <a:noFill/>
                    </a:lnB>
                  </a:tcPr>
                </a:tc>
                <a:tc>
                  <a:txBody>
                    <a:bodyPr/>
                    <a:lstStyle/>
                    <a:p>
                      <a:pPr indent="127000" algn="ctr">
                        <a:lnSpc>
                          <a:spcPct val="120000"/>
                        </a:lnSpc>
                        <a:spcAft>
                          <a:spcPts val="0"/>
                        </a:spcAft>
                      </a:pPr>
                      <a:r>
                        <a:rPr lang="en-US" sz="1600" kern="100" dirty="0">
                          <a:solidFill>
                            <a:schemeClr val="tx1"/>
                          </a:solidFill>
                          <a:effectLst/>
                          <a:latin typeface="Times New Roman" panose="02020603050405020304" pitchFamily="18" charset="0"/>
                          <a:ea typeface="宋体" panose="02010600030101010101" pitchFamily="2" charset="-122"/>
                          <a:cs typeface="Times New Roman" panose="02020603050405020304" pitchFamily="18" charset="0"/>
                        </a:rPr>
                        <a:t>1.6(7) </a:t>
                      </a:r>
                      <a:endParaRPr lang="zh-CN" sz="1600" kern="100" dirty="0">
                        <a:solidFill>
                          <a:schemeClr val="tx1"/>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68580" marR="68580" marT="0" marB="0" anchor="ctr">
                    <a:lnL>
                      <a:noFill/>
                    </a:lnL>
                    <a:lnR>
                      <a:noFill/>
                    </a:lnR>
                    <a:lnT>
                      <a:noFill/>
                    </a:lnT>
                    <a:lnB>
                      <a:noFill/>
                    </a:lnB>
                  </a:tcPr>
                </a:tc>
                <a:tc>
                  <a:txBody>
                    <a:bodyPr/>
                    <a:lstStyle/>
                    <a:p>
                      <a:endParaRPr lang="zh-CN" altLang="en-US" sz="1600">
                        <a:latin typeface="Times New Roman" panose="02020603050405020304" pitchFamily="18" charset="0"/>
                        <a:cs typeface="Times New Roman" panose="02020603050405020304" pitchFamily="18" charset="0"/>
                      </a:endParaRPr>
                    </a:p>
                  </a:txBody>
                  <a:tcPr marL="68580" marR="68580" marT="0" marB="0" anchor="ctr">
                    <a:lnL>
                      <a:noFill/>
                    </a:lnL>
                    <a:lnR>
                      <a:noFill/>
                    </a:lnR>
                    <a:lnT>
                      <a:noFill/>
                    </a:lnT>
                    <a:lnB>
                      <a:noFill/>
                    </a:lnB>
                  </a:tcPr>
                </a:tc>
                <a:tc>
                  <a:txBody>
                    <a:bodyPr/>
                    <a:lstStyle/>
                    <a:p>
                      <a:endParaRPr lang="zh-CN" altLang="en-US" sz="1600" dirty="0">
                        <a:latin typeface="Times New Roman" panose="02020603050405020304" pitchFamily="18" charset="0"/>
                        <a:cs typeface="Times New Roman" panose="02020603050405020304" pitchFamily="18" charset="0"/>
                      </a:endParaRPr>
                    </a:p>
                  </a:txBody>
                  <a:tcPr marL="68580" marR="68580" marT="0" marB="0" anchor="ctr">
                    <a:lnL>
                      <a:noFill/>
                    </a:lnL>
                    <a:lnR>
                      <a:noFill/>
                    </a:lnR>
                    <a:lnT>
                      <a:noFill/>
                    </a:lnT>
                    <a:lnB>
                      <a:noFill/>
                    </a:lnB>
                  </a:tcPr>
                </a:tc>
                <a:tc>
                  <a:txBody>
                    <a:bodyPr/>
                    <a:lstStyle/>
                    <a:p>
                      <a:endParaRPr lang="zh-CN" altLang="en-US" sz="1600">
                        <a:latin typeface="Times New Roman" panose="02020603050405020304" pitchFamily="18" charset="0"/>
                        <a:cs typeface="Times New Roman" panose="02020603050405020304" pitchFamily="18" charset="0"/>
                      </a:endParaRPr>
                    </a:p>
                  </a:txBody>
                  <a:tcPr marL="68580" marR="68580" marT="0" marB="0" anchor="ctr">
                    <a:lnL>
                      <a:noFill/>
                    </a:lnL>
                    <a:lnR>
                      <a:noFill/>
                    </a:lnR>
                    <a:lnT>
                      <a:noFill/>
                    </a:lnT>
                    <a:lnB>
                      <a:noFill/>
                    </a:lnB>
                  </a:tcPr>
                </a:tc>
                <a:extLst>
                  <a:ext uri="{0D108BD9-81ED-4DB2-BD59-A6C34878D82A}">
                    <a16:rowId xmlns:a16="http://schemas.microsoft.com/office/drawing/2014/main" val="10015"/>
                  </a:ext>
                </a:extLst>
              </a:tr>
              <a:tr h="179433">
                <a:tc>
                  <a:txBody>
                    <a:bodyPr/>
                    <a:lstStyle/>
                    <a:p>
                      <a:pPr indent="127000" algn="ctr">
                        <a:lnSpc>
                          <a:spcPct val="120000"/>
                        </a:lnSpc>
                        <a:spcAft>
                          <a:spcPts val="0"/>
                        </a:spcAft>
                      </a:pPr>
                      <a:r>
                        <a:rPr lang="en-US" altLang="zh-CN" sz="1600" i="1" kern="100" dirty="0" err="1">
                          <a:solidFill>
                            <a:schemeClr val="tx1"/>
                          </a:solidFill>
                          <a:effectLst/>
                          <a:latin typeface="Times New Roman" panose="02020603050405020304" pitchFamily="18" charset="0"/>
                          <a:ea typeface="+mn-ea"/>
                          <a:cs typeface="Times New Roman" panose="02020603050405020304" pitchFamily="18" charset="0"/>
                        </a:rPr>
                        <a:t>br</a:t>
                      </a:r>
                      <a:r>
                        <a:rPr lang="en-US" altLang="zh-CN" sz="1600" i="1" kern="100" baseline="-25000" dirty="0">
                          <a:solidFill>
                            <a:schemeClr val="tx1"/>
                          </a:solidFill>
                          <a:effectLst/>
                          <a:latin typeface="Times New Roman" panose="02020603050405020304" pitchFamily="18" charset="0"/>
                          <a:ea typeface="+mn-ea"/>
                          <a:cs typeface="Times New Roman" panose="02020603050405020304" pitchFamily="18" charset="0"/>
                        </a:rPr>
                        <a:t>βα</a:t>
                      </a:r>
                      <a:r>
                        <a:rPr lang="en-US" altLang="zh-CN" sz="1600" kern="100" dirty="0">
                          <a:solidFill>
                            <a:schemeClr val="tx1"/>
                          </a:solidFill>
                          <a:effectLst/>
                          <a:latin typeface="Times New Roman" panose="02020603050405020304" pitchFamily="18" charset="0"/>
                          <a:ea typeface="+mn-ea"/>
                          <a:cs typeface="Times New Roman" panose="02020603050405020304" pitchFamily="18" charset="0"/>
                        </a:rPr>
                        <a:t> (%)</a:t>
                      </a:r>
                      <a:endParaRPr lang="zh-CN" altLang="zh-CN" sz="1600" kern="100" dirty="0">
                        <a:solidFill>
                          <a:schemeClr val="tx1"/>
                        </a:solidFill>
                        <a:effectLst/>
                        <a:latin typeface="Times New Roman" panose="02020603050405020304" pitchFamily="18" charset="0"/>
                        <a:ea typeface="+mn-ea"/>
                        <a:cs typeface="Times New Roman" panose="02020603050405020304" pitchFamily="18" charset="0"/>
                      </a:endParaRPr>
                    </a:p>
                  </a:txBody>
                  <a:tcPr marL="68580" marR="68580" marT="0" marB="0" anchor="ctr">
                    <a:lnL>
                      <a:noFill/>
                    </a:lnL>
                    <a:lnR>
                      <a:noFill/>
                    </a:lnR>
                    <a:lnT>
                      <a:noFill/>
                    </a:lnT>
                    <a:lnB>
                      <a:noFill/>
                    </a:lnB>
                  </a:tcPr>
                </a:tc>
                <a:tc>
                  <a:txBody>
                    <a:bodyPr/>
                    <a:lstStyle/>
                    <a:p>
                      <a:pPr indent="127000" algn="ctr">
                        <a:lnSpc>
                          <a:spcPct val="120000"/>
                        </a:lnSpc>
                        <a:spcAft>
                          <a:spcPts val="0"/>
                        </a:spcAft>
                      </a:pPr>
                      <a:r>
                        <a:rPr lang="zh-CN" altLang="en-US" sz="1600" kern="100" dirty="0">
                          <a:solidFill>
                            <a:schemeClr val="tx1"/>
                          </a:solidFill>
                          <a:effectLst/>
                          <a:latin typeface="Times New Roman" panose="02020603050405020304" pitchFamily="18" charset="0"/>
                          <a:ea typeface="宋体" panose="02010600030101010101" pitchFamily="2" charset="-122"/>
                          <a:cs typeface="Times New Roman" panose="02020603050405020304" pitchFamily="18" charset="0"/>
                        </a:rPr>
                        <a:t>≤</a:t>
                      </a:r>
                      <a:r>
                        <a:rPr lang="en-US" sz="1600" kern="100" dirty="0">
                          <a:solidFill>
                            <a:schemeClr val="tx1"/>
                          </a:solidFill>
                          <a:effectLst/>
                          <a:latin typeface="Times New Roman" panose="02020603050405020304" pitchFamily="18" charset="0"/>
                          <a:ea typeface="宋体" panose="02010600030101010101" pitchFamily="2" charset="-122"/>
                          <a:cs typeface="Times New Roman" panose="02020603050405020304" pitchFamily="18" charset="0"/>
                        </a:rPr>
                        <a:t>2.3(20)</a:t>
                      </a:r>
                      <a:r>
                        <a:rPr lang="en-US" altLang="zh-CN" sz="1600" kern="100" dirty="0">
                          <a:solidFill>
                            <a:schemeClr val="tx1"/>
                          </a:solidFill>
                          <a:effectLst/>
                          <a:latin typeface="Times New Roman" panose="02020603050405020304" pitchFamily="18" charset="0"/>
                          <a:ea typeface="宋体" panose="02010600030101010101" pitchFamily="2" charset="-122"/>
                          <a:cs typeface="Times New Roman" panose="02020603050405020304" pitchFamily="18" charset="0"/>
                        </a:rPr>
                        <a:t>×10</a:t>
                      </a:r>
                      <a:r>
                        <a:rPr lang="en-US" altLang="zh-CN" sz="1600" kern="100" baseline="30000" dirty="0">
                          <a:solidFill>
                            <a:schemeClr val="tx1"/>
                          </a:solidFill>
                          <a:effectLst/>
                          <a:latin typeface="Times New Roman" panose="02020603050405020304" pitchFamily="18" charset="0"/>
                          <a:ea typeface="宋体" panose="02010600030101010101" pitchFamily="2" charset="-122"/>
                          <a:cs typeface="Times New Roman" panose="02020603050405020304" pitchFamily="18" charset="0"/>
                        </a:rPr>
                        <a:t>-4</a:t>
                      </a:r>
                      <a:r>
                        <a:rPr lang="en-US" sz="1600" kern="100" dirty="0">
                          <a:solidFill>
                            <a:schemeClr val="tx1"/>
                          </a:solidFill>
                          <a:effectLst/>
                          <a:latin typeface="Times New Roman" panose="02020603050405020304" pitchFamily="18" charset="0"/>
                          <a:ea typeface="宋体" panose="02010600030101010101" pitchFamily="2" charset="-122"/>
                          <a:cs typeface="Times New Roman" panose="02020603050405020304" pitchFamily="18" charset="0"/>
                        </a:rPr>
                        <a:t> </a:t>
                      </a:r>
                      <a:endParaRPr lang="zh-CN" sz="1600" kern="100" dirty="0">
                        <a:solidFill>
                          <a:schemeClr val="tx1"/>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68580" marR="68580" marT="0" marB="0" anchor="ctr">
                    <a:lnL>
                      <a:noFill/>
                    </a:lnL>
                    <a:lnR>
                      <a:noFill/>
                    </a:lnR>
                    <a:lnT>
                      <a:noFill/>
                    </a:lnT>
                    <a:lnB>
                      <a:noFill/>
                    </a:lnB>
                  </a:tcPr>
                </a:tc>
                <a:tc>
                  <a:txBody>
                    <a:bodyPr/>
                    <a:lstStyle/>
                    <a:p>
                      <a:endParaRPr lang="zh-CN" altLang="en-US" sz="1600">
                        <a:latin typeface="Times New Roman" panose="02020603050405020304" pitchFamily="18" charset="0"/>
                        <a:cs typeface="Times New Roman" panose="02020603050405020304" pitchFamily="18" charset="0"/>
                      </a:endParaRPr>
                    </a:p>
                  </a:txBody>
                  <a:tcPr marL="68580" marR="68580" marT="0" marB="0" anchor="ctr">
                    <a:lnL>
                      <a:noFill/>
                    </a:lnL>
                    <a:lnR>
                      <a:noFill/>
                    </a:lnR>
                    <a:lnT>
                      <a:noFill/>
                    </a:lnT>
                    <a:lnB>
                      <a:noFill/>
                    </a:lnB>
                  </a:tcPr>
                </a:tc>
                <a:tc>
                  <a:txBody>
                    <a:bodyPr/>
                    <a:lstStyle/>
                    <a:p>
                      <a:endParaRPr lang="zh-CN" altLang="en-US" sz="1600">
                        <a:latin typeface="Times New Roman" panose="02020603050405020304" pitchFamily="18" charset="0"/>
                        <a:cs typeface="Times New Roman" panose="02020603050405020304" pitchFamily="18" charset="0"/>
                      </a:endParaRPr>
                    </a:p>
                  </a:txBody>
                  <a:tcPr marL="68580" marR="68580" marT="0" marB="0" anchor="ctr">
                    <a:lnL>
                      <a:noFill/>
                    </a:lnL>
                    <a:lnR>
                      <a:noFill/>
                    </a:lnR>
                    <a:lnT>
                      <a:noFill/>
                    </a:lnT>
                    <a:lnB>
                      <a:noFill/>
                    </a:lnB>
                  </a:tcPr>
                </a:tc>
                <a:tc>
                  <a:txBody>
                    <a:bodyPr/>
                    <a:lstStyle/>
                    <a:p>
                      <a:endParaRPr lang="zh-CN" altLang="en-US" sz="1600">
                        <a:latin typeface="Times New Roman" panose="02020603050405020304" pitchFamily="18" charset="0"/>
                        <a:cs typeface="Times New Roman" panose="02020603050405020304" pitchFamily="18" charset="0"/>
                      </a:endParaRPr>
                    </a:p>
                  </a:txBody>
                  <a:tcPr marL="68580" marR="68580" marT="0" marB="0" anchor="ctr">
                    <a:lnL>
                      <a:noFill/>
                    </a:lnL>
                    <a:lnR>
                      <a:noFill/>
                    </a:lnR>
                    <a:lnT>
                      <a:noFill/>
                    </a:lnT>
                    <a:lnB>
                      <a:noFill/>
                    </a:lnB>
                  </a:tcPr>
                </a:tc>
                <a:extLst>
                  <a:ext uri="{0D108BD9-81ED-4DB2-BD59-A6C34878D82A}">
                    <a16:rowId xmlns:a16="http://schemas.microsoft.com/office/drawing/2014/main" val="10016"/>
                  </a:ext>
                </a:extLst>
              </a:tr>
              <a:tr h="179433">
                <a:tc>
                  <a:txBody>
                    <a:bodyPr/>
                    <a:lstStyle/>
                    <a:p>
                      <a:pPr indent="127000" algn="ctr">
                        <a:lnSpc>
                          <a:spcPct val="120000"/>
                        </a:lnSpc>
                        <a:spcAft>
                          <a:spcPts val="0"/>
                        </a:spcAft>
                      </a:pPr>
                      <a:endParaRPr lang="zh-CN" sz="1600" kern="100" dirty="0">
                        <a:solidFill>
                          <a:schemeClr val="tx1"/>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68580" marR="68580"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indent="127000" algn="ctr">
                        <a:lnSpc>
                          <a:spcPct val="120000"/>
                        </a:lnSpc>
                        <a:spcAft>
                          <a:spcPts val="0"/>
                        </a:spcAft>
                      </a:pPr>
                      <a:endParaRPr lang="zh-CN" sz="1600" kern="100" dirty="0">
                        <a:solidFill>
                          <a:schemeClr val="tx1"/>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68580" marR="68580"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indent="127000" algn="ctr">
                        <a:lnSpc>
                          <a:spcPct val="120000"/>
                        </a:lnSpc>
                        <a:spcAft>
                          <a:spcPts val="0"/>
                        </a:spcAft>
                      </a:pPr>
                      <a:endParaRPr lang="zh-CN" sz="1600" kern="100" dirty="0">
                        <a:solidFill>
                          <a:schemeClr val="tx1"/>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68580" marR="68580"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indent="127000" algn="ctr">
                        <a:lnSpc>
                          <a:spcPct val="120000"/>
                        </a:lnSpc>
                        <a:spcAft>
                          <a:spcPts val="0"/>
                        </a:spcAft>
                      </a:pPr>
                      <a:endParaRPr lang="zh-CN" sz="1600" kern="100" dirty="0">
                        <a:solidFill>
                          <a:schemeClr val="tx1"/>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68580" marR="68580"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indent="127000" algn="ctr">
                        <a:lnSpc>
                          <a:spcPct val="120000"/>
                        </a:lnSpc>
                        <a:spcAft>
                          <a:spcPts val="0"/>
                        </a:spcAft>
                      </a:pPr>
                      <a:endParaRPr lang="zh-CN" sz="1600" kern="100" dirty="0">
                        <a:solidFill>
                          <a:schemeClr val="tx1"/>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68580" marR="68580" marT="0" marB="0" anchor="ctr">
                    <a:lnL>
                      <a:noFill/>
                    </a:lnL>
                    <a:lnR>
                      <a:noFill/>
                    </a:lnR>
                    <a:lnT>
                      <a:noFill/>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7"/>
                  </a:ext>
                </a:extLst>
              </a:tr>
            </a:tbl>
          </a:graphicData>
        </a:graphic>
      </p:graphicFrame>
      <p:pic>
        <p:nvPicPr>
          <p:cNvPr id="4" name="图片 3"/>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127000" y="5375275"/>
            <a:ext cx="8905875" cy="1381125"/>
          </a:xfrm>
          <a:prstGeom prst="rect">
            <a:avLst/>
          </a:prstGeom>
        </p:spPr>
      </p:pic>
      <p:sp>
        <p:nvSpPr>
          <p:cNvPr id="5" name="矩形 4"/>
          <p:cNvSpPr/>
          <p:nvPr/>
        </p:nvSpPr>
        <p:spPr>
          <a:xfrm>
            <a:off x="0" y="0"/>
            <a:ext cx="1436612" cy="369332"/>
          </a:xfrm>
          <a:prstGeom prst="rect">
            <a:avLst/>
          </a:prstGeom>
        </p:spPr>
        <p:txBody>
          <a:bodyPr wrap="none">
            <a:spAutoFit/>
          </a:bodyPr>
          <a:lstStyle/>
          <a:p>
            <a:r>
              <a:rPr lang="en-US" altLang="zh-CN" baseline="30000" dirty="0">
                <a:solidFill>
                  <a:srgbClr val="0000FF"/>
                </a:solidFill>
                <a:latin typeface="Times New Roman" panose="02020603050405020304" pitchFamily="18" charset="0"/>
                <a:cs typeface="Times New Roman" panose="02020603050405020304" pitchFamily="18" charset="0"/>
              </a:rPr>
              <a:t>59</a:t>
            </a:r>
            <a:r>
              <a:rPr lang="en-US" altLang="zh-CN" dirty="0">
                <a:solidFill>
                  <a:srgbClr val="0000FF"/>
                </a:solidFill>
                <a:latin typeface="Times New Roman" panose="02020603050405020304" pitchFamily="18" charset="0"/>
                <a:cs typeface="Times New Roman" panose="02020603050405020304" pitchFamily="18" charset="0"/>
              </a:rPr>
              <a:t>Cu(</a:t>
            </a:r>
            <a:r>
              <a:rPr lang="en-US" altLang="zh-CN" i="1" dirty="0" err="1">
                <a:solidFill>
                  <a:srgbClr val="0000FF"/>
                </a:solidFill>
                <a:latin typeface="Times New Roman" panose="02020603050405020304" pitchFamily="18" charset="0"/>
                <a:cs typeface="Times New Roman" panose="02020603050405020304" pitchFamily="18" charset="0"/>
              </a:rPr>
              <a:t>p</a:t>
            </a:r>
            <a:r>
              <a:rPr lang="en-US" altLang="zh-CN" dirty="0" err="1">
                <a:solidFill>
                  <a:srgbClr val="0000FF"/>
                </a:solidFill>
                <a:latin typeface="Times New Roman" panose="02020603050405020304" pitchFamily="18" charset="0"/>
                <a:cs typeface="Times New Roman" panose="02020603050405020304" pitchFamily="18" charset="0"/>
              </a:rPr>
              <a:t>,</a:t>
            </a:r>
            <a:r>
              <a:rPr lang="en-US" altLang="zh-CN" i="1" dirty="0" err="1">
                <a:solidFill>
                  <a:srgbClr val="0000FF"/>
                </a:solidFill>
                <a:latin typeface="Times New Roman" panose="02020603050405020304" pitchFamily="18" charset="0"/>
                <a:cs typeface="Times New Roman" panose="02020603050405020304" pitchFamily="18" charset="0"/>
              </a:rPr>
              <a:t>γ</a:t>
            </a:r>
            <a:r>
              <a:rPr lang="en-US" altLang="zh-CN" dirty="0">
                <a:solidFill>
                  <a:srgbClr val="0000FF"/>
                </a:solidFill>
                <a:latin typeface="Times New Roman" panose="02020603050405020304" pitchFamily="18" charset="0"/>
                <a:cs typeface="Times New Roman" panose="02020603050405020304" pitchFamily="18" charset="0"/>
              </a:rPr>
              <a:t>)</a:t>
            </a:r>
            <a:r>
              <a:rPr lang="en-US" altLang="zh-CN" baseline="30000" dirty="0">
                <a:solidFill>
                  <a:srgbClr val="0000FF"/>
                </a:solidFill>
                <a:latin typeface="Times New Roman" panose="02020603050405020304" pitchFamily="18" charset="0"/>
                <a:cs typeface="Times New Roman" panose="02020603050405020304" pitchFamily="18" charset="0"/>
              </a:rPr>
              <a:t>60</a:t>
            </a:r>
            <a:r>
              <a:rPr lang="en-US" altLang="zh-CN" dirty="0">
                <a:solidFill>
                  <a:srgbClr val="0000FF"/>
                </a:solidFill>
                <a:latin typeface="Times New Roman" panose="02020603050405020304" pitchFamily="18" charset="0"/>
                <a:cs typeface="Times New Roman" panose="02020603050405020304" pitchFamily="18" charset="0"/>
              </a:rPr>
              <a:t>Zn</a:t>
            </a:r>
            <a:endParaRPr lang="zh-CN" altLang="zh-CN" dirty="0">
              <a:solidFill>
                <a:srgbClr val="0000FF"/>
              </a:solidFill>
              <a:latin typeface="Times New Roman" panose="02020603050405020304" pitchFamily="18" charset="0"/>
              <a:cs typeface="Times New Roman" panose="02020603050405020304" pitchFamily="18" charset="0"/>
            </a:endParaRPr>
          </a:p>
        </p:txBody>
      </p:sp>
      <p:sp>
        <p:nvSpPr>
          <p:cNvPr id="6" name="矩形 5"/>
          <p:cNvSpPr/>
          <p:nvPr/>
        </p:nvSpPr>
        <p:spPr>
          <a:xfrm>
            <a:off x="1436612" y="0"/>
            <a:ext cx="1441420" cy="369332"/>
          </a:xfrm>
          <a:prstGeom prst="rect">
            <a:avLst/>
          </a:prstGeom>
        </p:spPr>
        <p:txBody>
          <a:bodyPr wrap="none">
            <a:spAutoFit/>
          </a:bodyPr>
          <a:lstStyle/>
          <a:p>
            <a:r>
              <a:rPr lang="en-US" altLang="zh-CN" kern="100" baseline="30000" dirty="0">
                <a:gradFill flip="none" rotWithShape="1">
                  <a:gsLst>
                    <a:gs pos="0">
                      <a:srgbClr val="00FF00"/>
                    </a:gs>
                    <a:gs pos="0">
                      <a:srgbClr val="00FF00"/>
                    </a:gs>
                    <a:gs pos="100000">
                      <a:srgbClr val="0000FF"/>
                    </a:gs>
                  </a:gsLst>
                  <a:lin ang="16200000" scaled="1"/>
                  <a:tileRect/>
                </a:gradFill>
                <a:latin typeface="Times New Roman" panose="02020603050405020304" pitchFamily="18" charset="0"/>
                <a:cs typeface="Times New Roman" panose="02020603050405020304" pitchFamily="18" charset="0"/>
              </a:rPr>
              <a:t>59</a:t>
            </a:r>
            <a:r>
              <a:rPr lang="en-US" altLang="zh-CN" kern="100" dirty="0">
                <a:gradFill flip="none" rotWithShape="1">
                  <a:gsLst>
                    <a:gs pos="0">
                      <a:srgbClr val="00FF00"/>
                    </a:gs>
                    <a:gs pos="0">
                      <a:srgbClr val="00FF00"/>
                    </a:gs>
                    <a:gs pos="100000">
                      <a:srgbClr val="0000FF"/>
                    </a:gs>
                  </a:gsLst>
                  <a:lin ang="16200000" scaled="1"/>
                  <a:tileRect/>
                </a:gradFill>
                <a:latin typeface="Times New Roman" panose="02020603050405020304" pitchFamily="18" charset="0"/>
                <a:cs typeface="Times New Roman" panose="02020603050405020304" pitchFamily="18" charset="0"/>
              </a:rPr>
              <a:t>Cu(</a:t>
            </a:r>
            <a:r>
              <a:rPr lang="en-US" altLang="zh-CN" i="1" kern="100" dirty="0">
                <a:gradFill flip="none" rotWithShape="1">
                  <a:gsLst>
                    <a:gs pos="0">
                      <a:srgbClr val="00FF00"/>
                    </a:gs>
                    <a:gs pos="0">
                      <a:srgbClr val="00FF00"/>
                    </a:gs>
                    <a:gs pos="100000">
                      <a:srgbClr val="0000FF"/>
                    </a:gs>
                  </a:gsLst>
                  <a:lin ang="16200000" scaled="1"/>
                  <a:tileRect/>
                </a:gradFill>
                <a:latin typeface="Times New Roman" panose="02020603050405020304" pitchFamily="18" charset="0"/>
                <a:cs typeface="Times New Roman" panose="02020603050405020304" pitchFamily="18" charset="0"/>
              </a:rPr>
              <a:t>p</a:t>
            </a:r>
            <a:r>
              <a:rPr lang="en-US" altLang="zh-CN" kern="100" dirty="0">
                <a:gradFill flip="none" rotWithShape="1">
                  <a:gsLst>
                    <a:gs pos="0">
                      <a:srgbClr val="00FF00"/>
                    </a:gs>
                    <a:gs pos="0">
                      <a:srgbClr val="00FF00"/>
                    </a:gs>
                    <a:gs pos="100000">
                      <a:srgbClr val="0000FF"/>
                    </a:gs>
                  </a:gsLst>
                  <a:lin ang="16200000" scaled="1"/>
                  <a:tileRect/>
                </a:gradFill>
                <a:latin typeface="Times New Roman" panose="02020603050405020304" pitchFamily="18" charset="0"/>
                <a:cs typeface="Times New Roman" panose="02020603050405020304" pitchFamily="18" charset="0"/>
              </a:rPr>
              <a:t>,</a:t>
            </a:r>
            <a:r>
              <a:rPr lang="en-US" altLang="zh-CN" i="1" kern="100" dirty="0">
                <a:gradFill flip="none" rotWithShape="1">
                  <a:gsLst>
                    <a:gs pos="0">
                      <a:srgbClr val="00FF00"/>
                    </a:gs>
                    <a:gs pos="0">
                      <a:srgbClr val="00FF00"/>
                    </a:gs>
                    <a:gs pos="100000">
                      <a:srgbClr val="0000FF"/>
                    </a:gs>
                  </a:gsLst>
                  <a:lin ang="16200000" scaled="1"/>
                  <a:tileRect/>
                </a:gradFill>
                <a:latin typeface="Times New Roman" panose="02020603050405020304" pitchFamily="18" charset="0"/>
                <a:cs typeface="Times New Roman" panose="02020603050405020304" pitchFamily="18" charset="0"/>
              </a:rPr>
              <a:t>α</a:t>
            </a:r>
            <a:r>
              <a:rPr lang="en-US" altLang="zh-CN" kern="100" dirty="0">
                <a:gradFill flip="none" rotWithShape="1">
                  <a:gsLst>
                    <a:gs pos="0">
                      <a:srgbClr val="00FF00"/>
                    </a:gs>
                    <a:gs pos="0">
                      <a:srgbClr val="00FF00"/>
                    </a:gs>
                    <a:gs pos="100000">
                      <a:srgbClr val="0000FF"/>
                    </a:gs>
                  </a:gsLst>
                  <a:lin ang="16200000" scaled="1"/>
                  <a:tileRect/>
                </a:gradFill>
                <a:latin typeface="Times New Roman" panose="02020603050405020304" pitchFamily="18" charset="0"/>
                <a:cs typeface="Times New Roman" panose="02020603050405020304" pitchFamily="18" charset="0"/>
              </a:rPr>
              <a:t>)</a:t>
            </a:r>
            <a:r>
              <a:rPr lang="en-US" altLang="zh-CN" kern="100" baseline="30000" dirty="0">
                <a:gradFill flip="none" rotWithShape="1">
                  <a:gsLst>
                    <a:gs pos="0">
                      <a:srgbClr val="00FF00"/>
                    </a:gs>
                    <a:gs pos="0">
                      <a:srgbClr val="00FF00"/>
                    </a:gs>
                    <a:gs pos="100000">
                      <a:srgbClr val="0000FF"/>
                    </a:gs>
                  </a:gsLst>
                  <a:lin ang="16200000" scaled="1"/>
                  <a:tileRect/>
                </a:gradFill>
                <a:latin typeface="Times New Roman" panose="02020603050405020304" pitchFamily="18" charset="0"/>
                <a:cs typeface="Times New Roman" panose="02020603050405020304" pitchFamily="18" charset="0"/>
              </a:rPr>
              <a:t>56</a:t>
            </a:r>
            <a:r>
              <a:rPr lang="en-US" altLang="zh-CN" kern="100" dirty="0">
                <a:gradFill flip="none" rotWithShape="1">
                  <a:gsLst>
                    <a:gs pos="0">
                      <a:srgbClr val="00FF00"/>
                    </a:gs>
                    <a:gs pos="0">
                      <a:srgbClr val="00FF00"/>
                    </a:gs>
                    <a:gs pos="100000">
                      <a:srgbClr val="0000FF"/>
                    </a:gs>
                  </a:gsLst>
                  <a:lin ang="16200000" scaled="1"/>
                  <a:tileRect/>
                </a:gradFill>
                <a:latin typeface="Times New Roman" panose="02020603050405020304" pitchFamily="18" charset="0"/>
                <a:cs typeface="Times New Roman" panose="02020603050405020304" pitchFamily="18" charset="0"/>
              </a:rPr>
              <a:t>Ni</a:t>
            </a:r>
          </a:p>
        </p:txBody>
      </p:sp>
    </p:spTree>
    <p:extLst>
      <p:ext uri="{BB962C8B-B14F-4D97-AF65-F5344CB8AC3E}">
        <p14:creationId xmlns:p14="http://schemas.microsoft.com/office/powerpoint/2010/main" val="1266191583"/>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图片 1"/>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0" y="0"/>
            <a:ext cx="3476625" cy="5429250"/>
          </a:xfrm>
          <a:prstGeom prst="rect">
            <a:avLst/>
          </a:prstGeom>
        </p:spPr>
      </p:pic>
      <p:pic>
        <p:nvPicPr>
          <p:cNvPr id="3" name="图片 2"/>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5429250"/>
            <a:ext cx="4562475" cy="990600"/>
          </a:xfrm>
          <a:prstGeom prst="rect">
            <a:avLst/>
          </a:prstGeom>
        </p:spPr>
      </p:pic>
      <p:pic>
        <p:nvPicPr>
          <p:cNvPr id="5" name="图片 4"/>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3476624" y="0"/>
            <a:ext cx="5667375" cy="3987647"/>
          </a:xfrm>
          <a:prstGeom prst="rect">
            <a:avLst/>
          </a:prstGeom>
        </p:spPr>
      </p:pic>
      <p:sp>
        <p:nvSpPr>
          <p:cNvPr id="4" name="Rectangle 1"/>
          <p:cNvSpPr>
            <a:spLocks noChangeArrowheads="1"/>
          </p:cNvSpPr>
          <p:nvPr/>
        </p:nvSpPr>
        <p:spPr bwMode="auto">
          <a:xfrm>
            <a:off x="3476623" y="4096137"/>
            <a:ext cx="5667375" cy="584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pAutoFit/>
          </a:bodyPr>
          <a:lstStyle/>
          <a:p>
            <a:pPr marL="457200" marR="0" lvl="1" indent="-457200" algn="l" defTabSz="914400" rtl="0" eaLnBrk="0" fontAlgn="base" latinLnBrk="0" hangingPunct="0">
              <a:lnSpc>
                <a:spcPct val="100000"/>
              </a:lnSpc>
              <a:spcBef>
                <a:spcPct val="0"/>
              </a:spcBef>
              <a:spcAft>
                <a:spcPct val="0"/>
              </a:spcAft>
              <a:buClrTx/>
              <a:buSzTx/>
              <a:buFontTx/>
              <a:buNone/>
              <a:tabLst/>
            </a:pPr>
            <a:r>
              <a:rPr kumimoji="0" lang="zh-CN" altLang="zh-CN" sz="1600" i="0" u="none" strike="noStrike" cap="none" normalizeH="0" baseline="0" dirty="0">
                <a:ln>
                  <a:noFill/>
                </a:ln>
                <a:solidFill>
                  <a:srgbClr val="000000"/>
                </a:solidFill>
                <a:effectLst/>
                <a:latin typeface="Times New Roman" panose="02020603050405020304" pitchFamily="18" charset="0"/>
                <a:cs typeface="Times New Roman" panose="02020603050405020304" pitchFamily="18" charset="0"/>
              </a:rPr>
              <a:t> </a:t>
            </a:r>
            <a:r>
              <a:rPr kumimoji="0" lang="zh-CN" altLang="zh-CN" sz="1600" i="0" u="none" strike="noStrike" cap="none" normalizeH="0" baseline="0" dirty="0">
                <a:ln>
                  <a:noFill/>
                </a:ln>
                <a:solidFill>
                  <a:srgbClr val="000000"/>
                </a:solidFill>
                <a:effectLst/>
                <a:latin typeface="Times New Roman" panose="02020603050405020304" pitchFamily="18" charset="0"/>
                <a:cs typeface="Times New Roman" panose="02020603050405020304" pitchFamily="18" charset="0"/>
                <a:hlinkClick r:id="rId5"/>
              </a:rPr>
              <a:t>Periodic Table of X-Ray Properties</a:t>
            </a:r>
            <a:endParaRPr kumimoji="0" lang="en-US" altLang="zh-CN" sz="1600" i="0" u="none" strike="noStrike" cap="none" normalizeH="0" baseline="0" dirty="0">
              <a:ln>
                <a:noFill/>
              </a:ln>
              <a:solidFill>
                <a:srgbClr val="000000"/>
              </a:solidFill>
              <a:effectLst/>
              <a:latin typeface="Times New Roman" panose="02020603050405020304" pitchFamily="18" charset="0"/>
              <a:cs typeface="Times New Roman" panose="02020603050405020304" pitchFamily="18" charset="0"/>
            </a:endParaRPr>
          </a:p>
          <a:p>
            <a:pPr lvl="1" indent="-457200" eaLnBrk="0" fontAlgn="base" hangingPunct="0">
              <a:spcBef>
                <a:spcPct val="0"/>
              </a:spcBef>
              <a:spcAft>
                <a:spcPct val="0"/>
              </a:spcAft>
            </a:pPr>
            <a:r>
              <a:rPr lang="en-US" altLang="zh-CN" sz="1600" dirty="0">
                <a:solidFill>
                  <a:srgbClr val="000000"/>
                </a:solidFill>
                <a:latin typeface="Times New Roman" panose="02020603050405020304" pitchFamily="18" charset="0"/>
                <a:cs typeface="Times New Roman" panose="02020603050405020304" pitchFamily="18" charset="0"/>
              </a:rPr>
              <a:t>http://xdb.lbl.gov/Section1/Periodic_Table/X-ray_Elements.html</a:t>
            </a:r>
            <a:endParaRPr kumimoji="0" lang="zh-CN" altLang="zh-CN" sz="1600" i="0" u="none" strike="noStrike" cap="none" normalizeH="0" baseline="0" dirty="0">
              <a:ln>
                <a:noFill/>
              </a:ln>
              <a:solidFill>
                <a:srgbClr val="000000"/>
              </a:solidFill>
              <a:effectLst/>
              <a:latin typeface="Times New Roman" panose="02020603050405020304" pitchFamily="18" charset="0"/>
              <a:cs typeface="Times New Roman" panose="02020603050405020304" pitchFamily="18" charset="0"/>
            </a:endParaRPr>
          </a:p>
        </p:txBody>
      </p:sp>
      <p:sp>
        <p:nvSpPr>
          <p:cNvPr id="6" name="矩形 5"/>
          <p:cNvSpPr/>
          <p:nvPr/>
        </p:nvSpPr>
        <p:spPr>
          <a:xfrm>
            <a:off x="4562475" y="4826675"/>
            <a:ext cx="4572000" cy="2031325"/>
          </a:xfrm>
          <a:prstGeom prst="rect">
            <a:avLst/>
          </a:prstGeom>
        </p:spPr>
        <p:txBody>
          <a:bodyPr>
            <a:spAutoFit/>
          </a:bodyPr>
          <a:lstStyle/>
          <a:p>
            <a:pPr algn="just"/>
            <a:r>
              <a:rPr lang="en-US" altLang="zh-CN" dirty="0">
                <a:latin typeface="Times" panose="02020603050405020304" pitchFamily="18" charset="0"/>
                <a:cs typeface="Times" panose="02020603050405020304" pitchFamily="18" charset="0"/>
              </a:rPr>
              <a:t>The energies of the characteristic X-rays can be found in many different references. An excellent reference is available online, at </a:t>
            </a:r>
            <a:r>
              <a:rPr lang="en-US" altLang="zh-CN" dirty="0">
                <a:latin typeface="Times" panose="02020603050405020304" pitchFamily="18" charset="0"/>
                <a:cs typeface="Times" panose="02020603050405020304" pitchFamily="18" charset="0"/>
                <a:hlinkClick r:id="rId5" tooltip="energies of the characteristic X-rays"/>
              </a:rPr>
              <a:t>http://xdb.lbl.gov/Section1/Periodic_Table/X-ray_Elements.html</a:t>
            </a:r>
            <a:r>
              <a:rPr lang="en-US" altLang="zh-CN" dirty="0">
                <a:latin typeface="Times" panose="02020603050405020304" pitchFamily="18" charset="0"/>
                <a:cs typeface="Times" panose="02020603050405020304" pitchFamily="18" charset="0"/>
              </a:rPr>
              <a:t>. This is the online version of the X-ray data booklet, from the Lawrence </a:t>
            </a:r>
            <a:r>
              <a:rPr lang="en-US" altLang="zh-CN" dirty="0" err="1">
                <a:latin typeface="Times" panose="02020603050405020304" pitchFamily="18" charset="0"/>
                <a:cs typeface="Times" panose="02020603050405020304" pitchFamily="18" charset="0"/>
              </a:rPr>
              <a:t>Berkely</a:t>
            </a:r>
            <a:r>
              <a:rPr lang="en-US" altLang="zh-CN" dirty="0">
                <a:latin typeface="Times" panose="02020603050405020304" pitchFamily="18" charset="0"/>
                <a:cs typeface="Times" panose="02020603050405020304" pitchFamily="18" charset="0"/>
              </a:rPr>
              <a:t> National Laboratory.</a:t>
            </a:r>
            <a:endParaRPr lang="zh-CN" altLang="en-US" dirty="0">
              <a:latin typeface="Times" panose="02020603050405020304" pitchFamily="18" charset="0"/>
              <a:cs typeface="Times" panose="02020603050405020304" pitchFamily="18" charset="0"/>
            </a:endParaRPr>
          </a:p>
        </p:txBody>
      </p:sp>
    </p:spTree>
    <p:extLst>
      <p:ext uri="{BB962C8B-B14F-4D97-AF65-F5344CB8AC3E}">
        <p14:creationId xmlns:p14="http://schemas.microsoft.com/office/powerpoint/2010/main" val="14270047"/>
      </p:ext>
    </p:extLst>
  </p:cSld>
  <p:clrMapOvr>
    <a:masterClrMapping/>
  </p:clrMapOvr>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矩形 2"/>
          <p:cNvSpPr/>
          <p:nvPr/>
        </p:nvSpPr>
        <p:spPr>
          <a:xfrm>
            <a:off x="0" y="5332032"/>
            <a:ext cx="9144000" cy="1477328"/>
          </a:xfrm>
          <a:prstGeom prst="rect">
            <a:avLst/>
          </a:prstGeom>
        </p:spPr>
        <p:txBody>
          <a:bodyPr wrap="square">
            <a:spAutoFit/>
          </a:bodyPr>
          <a:lstStyle/>
          <a:p>
            <a:r>
              <a:rPr lang="en-US" altLang="zh-CN" dirty="0">
                <a:latin typeface="Times New Roman" panose="02020603050405020304" pitchFamily="18" charset="0"/>
                <a:cs typeface="Times New Roman" panose="02020603050405020304" pitchFamily="18" charset="0"/>
              </a:rPr>
              <a:t>The following list is for ReA3 experiments. If you plan to propose a very low energy "</a:t>
            </a:r>
            <a:r>
              <a:rPr lang="en-US" altLang="zh-CN" b="1" dirty="0">
                <a:latin typeface="Times New Roman" panose="02020603050405020304" pitchFamily="18" charset="0"/>
                <a:cs typeface="Times New Roman" panose="02020603050405020304" pitchFamily="18" charset="0"/>
              </a:rPr>
              <a:t>stopped beam</a:t>
            </a:r>
            <a:r>
              <a:rPr lang="en-US" altLang="zh-CN" dirty="0">
                <a:latin typeface="Times New Roman" panose="02020603050405020304" pitchFamily="18" charset="0"/>
                <a:cs typeface="Times New Roman" panose="02020603050405020304" pitchFamily="18" charset="0"/>
              </a:rPr>
              <a:t>" experiment, for example using LEBIT or BECOLA, the rates will be higher and a wider range of elements may be available. Please contact Chandana Sumithrarachchi for assistance.</a:t>
            </a:r>
          </a:p>
          <a:p>
            <a:r>
              <a:rPr lang="en-US" altLang="zh-CN" dirty="0">
                <a:latin typeface="Times New Roman" panose="02020603050405020304" pitchFamily="18" charset="0"/>
                <a:cs typeface="Times New Roman" panose="02020603050405020304" pitchFamily="18" charset="0"/>
              </a:rPr>
              <a:t>The minimum energy is 300 keV/u; higher energies can in principle be reached up to the limit of about 6 MeV/u in selected cases at reduced intensity.</a:t>
            </a:r>
            <a:endParaRPr lang="zh-CN" altLang="en-US" dirty="0">
              <a:latin typeface="Times New Roman" panose="02020603050405020304" pitchFamily="18" charset="0"/>
              <a:cs typeface="Times New Roman" panose="02020603050405020304" pitchFamily="18" charset="0"/>
            </a:endParaRPr>
          </a:p>
        </p:txBody>
      </p:sp>
      <p:sp>
        <p:nvSpPr>
          <p:cNvPr id="4" name="矩形 3"/>
          <p:cNvSpPr/>
          <p:nvPr/>
        </p:nvSpPr>
        <p:spPr>
          <a:xfrm>
            <a:off x="0" y="0"/>
            <a:ext cx="1436612" cy="369332"/>
          </a:xfrm>
          <a:prstGeom prst="rect">
            <a:avLst/>
          </a:prstGeom>
        </p:spPr>
        <p:txBody>
          <a:bodyPr wrap="none">
            <a:spAutoFit/>
          </a:bodyPr>
          <a:lstStyle/>
          <a:p>
            <a:r>
              <a:rPr lang="en-US" altLang="zh-CN" baseline="30000" dirty="0">
                <a:solidFill>
                  <a:srgbClr val="0000FF"/>
                </a:solidFill>
                <a:latin typeface="Times New Roman" panose="02020603050405020304" pitchFamily="18" charset="0"/>
                <a:cs typeface="Times New Roman" panose="02020603050405020304" pitchFamily="18" charset="0"/>
              </a:rPr>
              <a:t>59</a:t>
            </a:r>
            <a:r>
              <a:rPr lang="en-US" altLang="zh-CN" dirty="0">
                <a:solidFill>
                  <a:srgbClr val="0000FF"/>
                </a:solidFill>
                <a:latin typeface="Times New Roman" panose="02020603050405020304" pitchFamily="18" charset="0"/>
                <a:cs typeface="Times New Roman" panose="02020603050405020304" pitchFamily="18" charset="0"/>
              </a:rPr>
              <a:t>Cu(</a:t>
            </a:r>
            <a:r>
              <a:rPr lang="en-US" altLang="zh-CN" i="1" dirty="0" err="1">
                <a:solidFill>
                  <a:srgbClr val="0000FF"/>
                </a:solidFill>
                <a:latin typeface="Times New Roman" panose="02020603050405020304" pitchFamily="18" charset="0"/>
                <a:cs typeface="Times New Roman" panose="02020603050405020304" pitchFamily="18" charset="0"/>
              </a:rPr>
              <a:t>p</a:t>
            </a:r>
            <a:r>
              <a:rPr lang="en-US" altLang="zh-CN" dirty="0" err="1">
                <a:solidFill>
                  <a:srgbClr val="0000FF"/>
                </a:solidFill>
                <a:latin typeface="Times New Roman" panose="02020603050405020304" pitchFamily="18" charset="0"/>
                <a:cs typeface="Times New Roman" panose="02020603050405020304" pitchFamily="18" charset="0"/>
              </a:rPr>
              <a:t>,</a:t>
            </a:r>
            <a:r>
              <a:rPr lang="en-US" altLang="zh-CN" i="1" dirty="0" err="1">
                <a:solidFill>
                  <a:srgbClr val="0000FF"/>
                </a:solidFill>
                <a:latin typeface="Times New Roman" panose="02020603050405020304" pitchFamily="18" charset="0"/>
                <a:cs typeface="Times New Roman" panose="02020603050405020304" pitchFamily="18" charset="0"/>
              </a:rPr>
              <a:t>γ</a:t>
            </a:r>
            <a:r>
              <a:rPr lang="en-US" altLang="zh-CN" dirty="0">
                <a:solidFill>
                  <a:srgbClr val="0000FF"/>
                </a:solidFill>
                <a:latin typeface="Times New Roman" panose="02020603050405020304" pitchFamily="18" charset="0"/>
                <a:cs typeface="Times New Roman" panose="02020603050405020304" pitchFamily="18" charset="0"/>
              </a:rPr>
              <a:t>)</a:t>
            </a:r>
            <a:r>
              <a:rPr lang="en-US" altLang="zh-CN" baseline="30000" dirty="0">
                <a:solidFill>
                  <a:srgbClr val="0000FF"/>
                </a:solidFill>
                <a:latin typeface="Times New Roman" panose="02020603050405020304" pitchFamily="18" charset="0"/>
                <a:cs typeface="Times New Roman" panose="02020603050405020304" pitchFamily="18" charset="0"/>
              </a:rPr>
              <a:t>60</a:t>
            </a:r>
            <a:r>
              <a:rPr lang="en-US" altLang="zh-CN" dirty="0">
                <a:solidFill>
                  <a:srgbClr val="0000FF"/>
                </a:solidFill>
                <a:latin typeface="Times New Roman" panose="02020603050405020304" pitchFamily="18" charset="0"/>
                <a:cs typeface="Times New Roman" panose="02020603050405020304" pitchFamily="18" charset="0"/>
              </a:rPr>
              <a:t>Zn</a:t>
            </a:r>
            <a:endParaRPr lang="zh-CN" altLang="zh-CN" dirty="0">
              <a:solidFill>
                <a:srgbClr val="0000FF"/>
              </a:solidFill>
              <a:latin typeface="Times New Roman" panose="02020603050405020304" pitchFamily="18" charset="0"/>
              <a:cs typeface="Times New Roman" panose="02020603050405020304" pitchFamily="18" charset="0"/>
            </a:endParaRPr>
          </a:p>
        </p:txBody>
      </p:sp>
      <p:sp>
        <p:nvSpPr>
          <p:cNvPr id="5" name="矩形 4"/>
          <p:cNvSpPr/>
          <p:nvPr/>
        </p:nvSpPr>
        <p:spPr>
          <a:xfrm>
            <a:off x="0" y="369332"/>
            <a:ext cx="9144000" cy="1477328"/>
          </a:xfrm>
          <a:prstGeom prst="rect">
            <a:avLst/>
          </a:prstGeom>
        </p:spPr>
        <p:txBody>
          <a:bodyPr wrap="square">
            <a:spAutoFit/>
          </a:bodyPr>
          <a:lstStyle/>
          <a:p>
            <a:r>
              <a:rPr lang="zh-CN" altLang="zh-CN" dirty="0"/>
              <a:t>用</a:t>
            </a:r>
            <a:r>
              <a:rPr lang="en-US" altLang="zh-CN" dirty="0"/>
              <a:t>LISE++</a:t>
            </a:r>
            <a:r>
              <a:rPr lang="zh-CN" altLang="zh-CN" dirty="0"/>
              <a:t>程序对</a:t>
            </a:r>
            <a:r>
              <a:rPr lang="en-US" altLang="zh-CN" dirty="0"/>
              <a:t>Primary target</a:t>
            </a:r>
            <a:r>
              <a:rPr lang="zh-CN" altLang="zh-CN" dirty="0"/>
              <a:t>、</a:t>
            </a:r>
            <a:r>
              <a:rPr lang="en-US" altLang="zh-CN" dirty="0"/>
              <a:t>Wedge</a:t>
            </a:r>
            <a:r>
              <a:rPr lang="zh-CN" altLang="zh-CN" dirty="0"/>
              <a:t>的厚度及</a:t>
            </a:r>
            <a:r>
              <a:rPr lang="en-US" altLang="zh-CN" dirty="0"/>
              <a:t>slits</a:t>
            </a:r>
            <a:r>
              <a:rPr lang="zh-CN" altLang="zh-CN" dirty="0"/>
              <a:t>的大小各种组合尝试，最后选个强度、纯度、能量都能接受的最优配置。</a:t>
            </a:r>
            <a:r>
              <a:rPr lang="en-US" altLang="zh-CN" dirty="0"/>
              <a:t>Optimize the fragment settings to meet the needs of the experiment. Obvious quantities to vary are wedge thickness, I2 slit setting, and target thickness.</a:t>
            </a:r>
          </a:p>
          <a:p>
            <a:r>
              <a:rPr lang="en-US" altLang="zh-CN" dirty="0"/>
              <a:t>Change thickness of 9Be Target, change thickness of I2_wedge, tune spectrometer, calculate 60Ga.</a:t>
            </a:r>
            <a:endParaRPr lang="zh-CN" altLang="zh-CN" dirty="0"/>
          </a:p>
        </p:txBody>
      </p:sp>
      <p:pic>
        <p:nvPicPr>
          <p:cNvPr id="7" name="图片 6"/>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0" y="1846660"/>
            <a:ext cx="781050" cy="1295400"/>
          </a:xfrm>
          <a:prstGeom prst="rect">
            <a:avLst/>
          </a:prstGeom>
        </p:spPr>
      </p:pic>
      <p:sp>
        <p:nvSpPr>
          <p:cNvPr id="8" name="文本框 7"/>
          <p:cNvSpPr txBox="1"/>
          <p:nvPr/>
        </p:nvSpPr>
        <p:spPr>
          <a:xfrm>
            <a:off x="781050" y="1846660"/>
            <a:ext cx="4439613" cy="646331"/>
          </a:xfrm>
          <a:prstGeom prst="rect">
            <a:avLst/>
          </a:prstGeom>
          <a:noFill/>
        </p:spPr>
        <p:txBody>
          <a:bodyPr wrap="none" rtlCol="0">
            <a:spAutoFit/>
          </a:bodyPr>
          <a:lstStyle/>
          <a:p>
            <a:r>
              <a:rPr lang="en-US" altLang="zh-CN" dirty="0"/>
              <a:t>Top number: Yield in </a:t>
            </a:r>
            <a:r>
              <a:rPr lang="en-US" altLang="zh-CN" dirty="0" err="1"/>
              <a:t>pps</a:t>
            </a:r>
            <a:endParaRPr lang="en-US" altLang="zh-CN" dirty="0"/>
          </a:p>
          <a:p>
            <a:r>
              <a:rPr lang="en-US" altLang="zh-CN" dirty="0"/>
              <a:t>Bottom number: Total transmission efficiency</a:t>
            </a:r>
            <a:endParaRPr lang="zh-CN" altLang="en-US" dirty="0"/>
          </a:p>
        </p:txBody>
      </p:sp>
      <p:graphicFrame>
        <p:nvGraphicFramePr>
          <p:cNvPr id="9" name="表格 8"/>
          <p:cNvGraphicFramePr>
            <a:graphicFrameLocks noGrp="1"/>
          </p:cNvGraphicFramePr>
          <p:nvPr/>
        </p:nvGraphicFramePr>
        <p:xfrm>
          <a:off x="176997" y="3262806"/>
          <a:ext cx="8485205" cy="1780484"/>
        </p:xfrm>
        <a:graphic>
          <a:graphicData uri="http://schemas.openxmlformats.org/drawingml/2006/table">
            <a:tbl>
              <a:tblPr>
                <a:tableStyleId>{9D7B26C5-4107-4FEC-AEDC-1716B250A1EF}</a:tableStyleId>
              </a:tblPr>
              <a:tblGrid>
                <a:gridCol w="551505">
                  <a:extLst>
                    <a:ext uri="{9D8B030D-6E8A-4147-A177-3AD203B41FA5}">
                      <a16:colId xmlns:a16="http://schemas.microsoft.com/office/drawing/2014/main" val="20000"/>
                    </a:ext>
                  </a:extLst>
                </a:gridCol>
                <a:gridCol w="683204">
                  <a:extLst>
                    <a:ext uri="{9D8B030D-6E8A-4147-A177-3AD203B41FA5}">
                      <a16:colId xmlns:a16="http://schemas.microsoft.com/office/drawing/2014/main" val="20001"/>
                    </a:ext>
                  </a:extLst>
                </a:gridCol>
                <a:gridCol w="592325">
                  <a:extLst>
                    <a:ext uri="{9D8B030D-6E8A-4147-A177-3AD203B41FA5}">
                      <a16:colId xmlns:a16="http://schemas.microsoft.com/office/drawing/2014/main" val="20002"/>
                    </a:ext>
                  </a:extLst>
                </a:gridCol>
                <a:gridCol w="449728">
                  <a:extLst>
                    <a:ext uri="{9D8B030D-6E8A-4147-A177-3AD203B41FA5}">
                      <a16:colId xmlns:a16="http://schemas.microsoft.com/office/drawing/2014/main" val="20003"/>
                    </a:ext>
                  </a:extLst>
                </a:gridCol>
                <a:gridCol w="526511">
                  <a:extLst>
                    <a:ext uri="{9D8B030D-6E8A-4147-A177-3AD203B41FA5}">
                      <a16:colId xmlns:a16="http://schemas.microsoft.com/office/drawing/2014/main" val="20004"/>
                    </a:ext>
                  </a:extLst>
                </a:gridCol>
                <a:gridCol w="482635">
                  <a:extLst>
                    <a:ext uri="{9D8B030D-6E8A-4147-A177-3AD203B41FA5}">
                      <a16:colId xmlns:a16="http://schemas.microsoft.com/office/drawing/2014/main" val="20005"/>
                    </a:ext>
                  </a:extLst>
                </a:gridCol>
                <a:gridCol w="372945">
                  <a:extLst>
                    <a:ext uri="{9D8B030D-6E8A-4147-A177-3AD203B41FA5}">
                      <a16:colId xmlns:a16="http://schemas.microsoft.com/office/drawing/2014/main" val="20006"/>
                    </a:ext>
                  </a:extLst>
                </a:gridCol>
                <a:gridCol w="1272402">
                  <a:extLst>
                    <a:ext uri="{9D8B030D-6E8A-4147-A177-3AD203B41FA5}">
                      <a16:colId xmlns:a16="http://schemas.microsoft.com/office/drawing/2014/main" val="20007"/>
                    </a:ext>
                  </a:extLst>
                </a:gridCol>
                <a:gridCol w="592325">
                  <a:extLst>
                    <a:ext uri="{9D8B030D-6E8A-4147-A177-3AD203B41FA5}">
                      <a16:colId xmlns:a16="http://schemas.microsoft.com/office/drawing/2014/main" val="20008"/>
                    </a:ext>
                  </a:extLst>
                </a:gridCol>
                <a:gridCol w="592325">
                  <a:extLst>
                    <a:ext uri="{9D8B030D-6E8A-4147-A177-3AD203B41FA5}">
                      <a16:colId xmlns:a16="http://schemas.microsoft.com/office/drawing/2014/main" val="20009"/>
                    </a:ext>
                  </a:extLst>
                </a:gridCol>
                <a:gridCol w="592325">
                  <a:extLst>
                    <a:ext uri="{9D8B030D-6E8A-4147-A177-3AD203B41FA5}">
                      <a16:colId xmlns:a16="http://schemas.microsoft.com/office/drawing/2014/main" val="20010"/>
                    </a:ext>
                  </a:extLst>
                </a:gridCol>
                <a:gridCol w="592325">
                  <a:extLst>
                    <a:ext uri="{9D8B030D-6E8A-4147-A177-3AD203B41FA5}">
                      <a16:colId xmlns:a16="http://schemas.microsoft.com/office/drawing/2014/main" val="20011"/>
                    </a:ext>
                  </a:extLst>
                </a:gridCol>
                <a:gridCol w="592325">
                  <a:extLst>
                    <a:ext uri="{9D8B030D-6E8A-4147-A177-3AD203B41FA5}">
                      <a16:colId xmlns:a16="http://schemas.microsoft.com/office/drawing/2014/main" val="20012"/>
                    </a:ext>
                  </a:extLst>
                </a:gridCol>
                <a:gridCol w="592325">
                  <a:extLst>
                    <a:ext uri="{9D8B030D-6E8A-4147-A177-3AD203B41FA5}">
                      <a16:colId xmlns:a16="http://schemas.microsoft.com/office/drawing/2014/main" val="20013"/>
                    </a:ext>
                  </a:extLst>
                </a:gridCol>
              </a:tblGrid>
              <a:tr h="110794">
                <a:tc>
                  <a:txBody>
                    <a:bodyPr/>
                    <a:lstStyle/>
                    <a:p>
                      <a:pPr algn="ctr" fontAlgn="ctr"/>
                      <a:r>
                        <a:rPr lang="en-US" sz="1400" u="none" strike="noStrike" baseline="30000" dirty="0">
                          <a:effectLst/>
                          <a:latin typeface="Times New Roman" panose="02020603050405020304" pitchFamily="18" charset="0"/>
                          <a:cs typeface="Times New Roman" panose="02020603050405020304" pitchFamily="18" charset="0"/>
                        </a:rPr>
                        <a:t>60</a:t>
                      </a:r>
                      <a:r>
                        <a:rPr lang="en-US" altLang="zh-CN" sz="1400" u="none" strike="noStrike" dirty="0">
                          <a:effectLst/>
                          <a:latin typeface="Times New Roman" panose="02020603050405020304" pitchFamily="18" charset="0"/>
                          <a:cs typeface="Times New Roman" panose="02020603050405020304" pitchFamily="18" charset="0"/>
                        </a:rPr>
                        <a:t>Ga</a:t>
                      </a:r>
                      <a:endParaRPr lang="en-US" sz="1400" b="0" i="0" u="none" strike="noStrike" dirty="0">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8227" marR="8227" marT="8227"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1400" u="none" strike="noStrike" dirty="0">
                          <a:effectLst/>
                          <a:latin typeface="Times New Roman" panose="02020603050405020304" pitchFamily="18" charset="0"/>
                          <a:cs typeface="Times New Roman" panose="02020603050405020304" pitchFamily="18" charset="0"/>
                        </a:rPr>
                        <a:t>Target</a:t>
                      </a:r>
                      <a:endParaRPr lang="en-US" sz="1400" b="0" i="0" u="none" strike="noStrike" dirty="0">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8227" marR="8227" marT="8227"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rowSpan="2">
                  <a:txBody>
                    <a:bodyPr/>
                    <a:lstStyle/>
                    <a:p>
                      <a:pPr algn="ctr" fontAlgn="ctr"/>
                      <a:r>
                        <a:rPr lang="en-US" altLang="zh-CN" sz="1400" u="none" strike="noStrike" dirty="0">
                          <a:effectLst/>
                          <a:latin typeface="Times New Roman" panose="02020603050405020304" pitchFamily="18" charset="0"/>
                          <a:cs typeface="Times New Roman" panose="02020603050405020304" pitchFamily="18" charset="0"/>
                        </a:rPr>
                        <a:t>100</a:t>
                      </a:r>
                      <a:endParaRPr lang="en-US" altLang="zh-CN" sz="1400" b="0" i="0" u="none" strike="noStrike" dirty="0">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9525" marR="9525" marT="9525" marB="0" anchor="ctr">
                    <a:lnL w="12700" cap="flat" cmpd="sng" algn="ctr">
                      <a:solidFill>
                        <a:schemeClr val="tx1"/>
                      </a:solidFill>
                      <a:prstDash val="solid"/>
                      <a:round/>
                      <a:headEnd type="none" w="med" len="med"/>
                      <a:tailEnd type="none" w="med" len="med"/>
                    </a:lnL>
                    <a:lnB w="12700" cap="flat" cmpd="sng" algn="ctr">
                      <a:solidFill>
                        <a:schemeClr val="tx1"/>
                      </a:solidFill>
                      <a:prstDash val="solid"/>
                      <a:round/>
                      <a:headEnd type="none" w="med" len="med"/>
                      <a:tailEnd type="none" w="med" len="med"/>
                    </a:lnB>
                  </a:tcPr>
                </a:tc>
                <a:tc rowSpan="2">
                  <a:txBody>
                    <a:bodyPr/>
                    <a:lstStyle/>
                    <a:p>
                      <a:pPr algn="ctr" fontAlgn="ctr"/>
                      <a:r>
                        <a:rPr lang="en-US" altLang="zh-CN" sz="1400" u="none" strike="noStrike" dirty="0">
                          <a:effectLst/>
                          <a:latin typeface="Times New Roman" panose="02020603050405020304" pitchFamily="18" charset="0"/>
                          <a:cs typeface="Times New Roman" panose="02020603050405020304" pitchFamily="18" charset="0"/>
                        </a:rPr>
                        <a:t>200</a:t>
                      </a:r>
                      <a:endParaRPr lang="en-US" altLang="zh-CN" sz="1400" b="0" i="0" u="none" strike="noStrike" dirty="0">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9525" marR="9525" marT="9525" marB="0" anchor="ctr">
                    <a:lnB w="12700" cap="flat" cmpd="sng" algn="ctr">
                      <a:solidFill>
                        <a:schemeClr val="tx1"/>
                      </a:solidFill>
                      <a:prstDash val="solid"/>
                      <a:round/>
                      <a:headEnd type="none" w="med" len="med"/>
                      <a:tailEnd type="none" w="med" len="med"/>
                    </a:lnB>
                  </a:tcPr>
                </a:tc>
                <a:tc rowSpan="2">
                  <a:txBody>
                    <a:bodyPr/>
                    <a:lstStyle/>
                    <a:p>
                      <a:pPr algn="ctr" fontAlgn="ctr"/>
                      <a:r>
                        <a:rPr lang="en-US" altLang="zh-CN" sz="1400" u="none" strike="noStrike" dirty="0">
                          <a:effectLst/>
                          <a:latin typeface="Times New Roman" panose="02020603050405020304" pitchFamily="18" charset="0"/>
                          <a:cs typeface="Times New Roman" panose="02020603050405020304" pitchFamily="18" charset="0"/>
                        </a:rPr>
                        <a:t>300</a:t>
                      </a:r>
                      <a:endParaRPr lang="en-US" altLang="zh-CN" sz="1400" b="0" i="0" u="none" strike="noStrike" dirty="0">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9525" marR="9525" marT="9525" marB="0" anchor="ctr">
                    <a:lnB w="12700" cap="flat" cmpd="sng" algn="ctr">
                      <a:solidFill>
                        <a:schemeClr val="tx1"/>
                      </a:solidFill>
                      <a:prstDash val="solid"/>
                      <a:round/>
                      <a:headEnd type="none" w="med" len="med"/>
                      <a:tailEnd type="none" w="med" len="med"/>
                    </a:lnB>
                  </a:tcPr>
                </a:tc>
                <a:tc rowSpan="2">
                  <a:txBody>
                    <a:bodyPr/>
                    <a:lstStyle/>
                    <a:p>
                      <a:pPr algn="ctr" fontAlgn="ctr"/>
                      <a:r>
                        <a:rPr lang="en-US" altLang="zh-CN" sz="1400" u="none" strike="noStrike" dirty="0">
                          <a:effectLst/>
                          <a:latin typeface="Times New Roman" panose="02020603050405020304" pitchFamily="18" charset="0"/>
                          <a:cs typeface="Times New Roman" panose="02020603050405020304" pitchFamily="18" charset="0"/>
                        </a:rPr>
                        <a:t>400</a:t>
                      </a:r>
                      <a:endParaRPr lang="en-US" altLang="zh-CN" sz="1400" b="0" i="0" u="none" strike="noStrike" dirty="0">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9525" marR="9525" marT="9525" marB="0" anchor="ctr">
                    <a:lnB w="12700" cap="flat" cmpd="sng" algn="ctr">
                      <a:solidFill>
                        <a:schemeClr val="tx1"/>
                      </a:solidFill>
                      <a:prstDash val="solid"/>
                      <a:round/>
                      <a:headEnd type="none" w="med" len="med"/>
                      <a:tailEnd type="none" w="med" len="med"/>
                    </a:lnB>
                  </a:tcPr>
                </a:tc>
                <a:tc rowSpan="2">
                  <a:txBody>
                    <a:bodyPr/>
                    <a:lstStyle/>
                    <a:p>
                      <a:pPr algn="ctr" fontAlgn="ctr"/>
                      <a:r>
                        <a:rPr lang="en-US" altLang="zh-CN" sz="1400" u="none" strike="noStrike" dirty="0">
                          <a:effectLst/>
                          <a:latin typeface="Times New Roman" panose="02020603050405020304" pitchFamily="18" charset="0"/>
                          <a:cs typeface="Times New Roman" panose="02020603050405020304" pitchFamily="18" charset="0"/>
                        </a:rPr>
                        <a:t>500</a:t>
                      </a:r>
                      <a:endParaRPr lang="en-US" altLang="zh-CN" sz="1400" b="0" i="0" u="none" strike="noStrike" dirty="0">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9525" marR="9525" marT="9525" marB="0" anchor="ctr">
                    <a:lnB w="12700" cap="flat" cmpd="sng" algn="ctr">
                      <a:solidFill>
                        <a:schemeClr val="tx1"/>
                      </a:solidFill>
                      <a:prstDash val="solid"/>
                      <a:round/>
                      <a:headEnd type="none" w="med" len="med"/>
                      <a:tailEnd type="none" w="med" len="med"/>
                    </a:lnB>
                  </a:tcPr>
                </a:tc>
                <a:tc rowSpan="2">
                  <a:txBody>
                    <a:bodyPr/>
                    <a:lstStyle/>
                    <a:p>
                      <a:pPr algn="ctr" fontAlgn="ctr"/>
                      <a:r>
                        <a:rPr lang="en-US" altLang="zh-CN" sz="1400" u="none" strike="noStrike" dirty="0">
                          <a:effectLst/>
                          <a:latin typeface="Times New Roman" panose="02020603050405020304" pitchFamily="18" charset="0"/>
                          <a:cs typeface="Times New Roman" panose="02020603050405020304" pitchFamily="18" charset="0"/>
                        </a:rPr>
                        <a:t>600</a:t>
                      </a:r>
                      <a:endParaRPr lang="en-US" altLang="zh-CN" sz="1400" b="0" i="0" u="none" strike="noStrike" dirty="0">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9525" marR="9525" marT="9525" marB="0" anchor="ctr">
                    <a:lnB w="12700" cap="flat" cmpd="sng" algn="ctr">
                      <a:solidFill>
                        <a:schemeClr val="tx1"/>
                      </a:solidFill>
                      <a:prstDash val="solid"/>
                      <a:round/>
                      <a:headEnd type="none" w="med" len="med"/>
                      <a:tailEnd type="none" w="med" len="med"/>
                    </a:lnB>
                  </a:tcPr>
                </a:tc>
                <a:tc rowSpan="2">
                  <a:txBody>
                    <a:bodyPr/>
                    <a:lstStyle/>
                    <a:p>
                      <a:pPr algn="ctr" fontAlgn="ctr"/>
                      <a:r>
                        <a:rPr lang="en-US" altLang="zh-CN" sz="1400" u="none" strike="noStrike" dirty="0">
                          <a:effectLst/>
                          <a:latin typeface="Times New Roman" panose="02020603050405020304" pitchFamily="18" charset="0"/>
                          <a:cs typeface="Times New Roman" panose="02020603050405020304" pitchFamily="18" charset="0"/>
                        </a:rPr>
                        <a:t>650</a:t>
                      </a:r>
                      <a:endParaRPr lang="en-US" altLang="zh-CN" sz="1400" b="0" i="0" u="none" strike="noStrike" dirty="0">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9525" marR="9525" marT="9525" marB="0" anchor="ctr">
                    <a:lnB w="12700" cap="flat" cmpd="sng" algn="ctr">
                      <a:solidFill>
                        <a:schemeClr val="tx1"/>
                      </a:solidFill>
                      <a:prstDash val="solid"/>
                      <a:round/>
                      <a:headEnd type="none" w="med" len="med"/>
                      <a:tailEnd type="none" w="med" len="med"/>
                    </a:lnB>
                  </a:tcPr>
                </a:tc>
                <a:tc rowSpan="2">
                  <a:txBody>
                    <a:bodyPr/>
                    <a:lstStyle/>
                    <a:p>
                      <a:pPr algn="ctr" fontAlgn="ctr"/>
                      <a:r>
                        <a:rPr lang="en-US" altLang="zh-CN" sz="1400" u="none" strike="noStrike" dirty="0">
                          <a:effectLst/>
                          <a:latin typeface="Times New Roman" panose="02020603050405020304" pitchFamily="18" charset="0"/>
                          <a:cs typeface="Times New Roman" panose="02020603050405020304" pitchFamily="18" charset="0"/>
                        </a:rPr>
                        <a:t>700</a:t>
                      </a:r>
                      <a:endParaRPr lang="en-US" altLang="zh-CN" sz="1400" b="0" i="0" u="none" strike="noStrike" dirty="0">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9525" marR="9525" marT="9525" marB="0" anchor="ctr">
                    <a:lnB w="12700" cap="flat" cmpd="sng" algn="ctr">
                      <a:solidFill>
                        <a:schemeClr val="tx1"/>
                      </a:solidFill>
                      <a:prstDash val="solid"/>
                      <a:round/>
                      <a:headEnd type="none" w="med" len="med"/>
                      <a:tailEnd type="none" w="med" len="med"/>
                    </a:lnB>
                  </a:tcPr>
                </a:tc>
                <a:tc rowSpan="2">
                  <a:txBody>
                    <a:bodyPr/>
                    <a:lstStyle/>
                    <a:p>
                      <a:pPr algn="ctr" fontAlgn="ctr"/>
                      <a:r>
                        <a:rPr lang="en-US" altLang="zh-CN" sz="1400" u="none" strike="noStrike" dirty="0">
                          <a:effectLst/>
                          <a:latin typeface="Times New Roman" panose="02020603050405020304" pitchFamily="18" charset="0"/>
                          <a:cs typeface="Times New Roman" panose="02020603050405020304" pitchFamily="18" charset="0"/>
                        </a:rPr>
                        <a:t>750</a:t>
                      </a:r>
                      <a:endParaRPr lang="en-US" altLang="zh-CN" sz="1400" b="0" i="0" u="none" strike="noStrike" dirty="0">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9525" marR="9525" marT="9525" marB="0" anchor="ctr">
                    <a:lnB w="12700" cap="flat" cmpd="sng" algn="ctr">
                      <a:solidFill>
                        <a:schemeClr val="tx1"/>
                      </a:solidFill>
                      <a:prstDash val="solid"/>
                      <a:round/>
                      <a:headEnd type="none" w="med" len="med"/>
                      <a:tailEnd type="none" w="med" len="med"/>
                    </a:lnB>
                  </a:tcPr>
                </a:tc>
                <a:tc rowSpan="2">
                  <a:txBody>
                    <a:bodyPr/>
                    <a:lstStyle/>
                    <a:p>
                      <a:pPr algn="ctr" fontAlgn="ctr"/>
                      <a:r>
                        <a:rPr lang="en-US" altLang="zh-CN" sz="1400" u="none" strike="noStrike" dirty="0">
                          <a:effectLst/>
                          <a:latin typeface="Times New Roman" panose="02020603050405020304" pitchFamily="18" charset="0"/>
                          <a:cs typeface="Times New Roman" panose="02020603050405020304" pitchFamily="18" charset="0"/>
                        </a:rPr>
                        <a:t>800</a:t>
                      </a:r>
                      <a:endParaRPr lang="en-US" altLang="zh-CN" sz="1400" b="0" i="0" u="none" strike="noStrike" dirty="0">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9525" marR="9525" marT="9525" marB="0" anchor="ctr">
                    <a:lnB w="12700" cap="flat" cmpd="sng" algn="ctr">
                      <a:solidFill>
                        <a:schemeClr val="tx1"/>
                      </a:solidFill>
                      <a:prstDash val="solid"/>
                      <a:round/>
                      <a:headEnd type="none" w="med" len="med"/>
                      <a:tailEnd type="none" w="med" len="med"/>
                    </a:lnB>
                  </a:tcPr>
                </a:tc>
                <a:tc rowSpan="2">
                  <a:txBody>
                    <a:bodyPr/>
                    <a:lstStyle/>
                    <a:p>
                      <a:pPr algn="ctr" fontAlgn="ctr"/>
                      <a:r>
                        <a:rPr lang="en-US" altLang="zh-CN" sz="1400" u="none" strike="noStrike" dirty="0">
                          <a:effectLst/>
                          <a:latin typeface="Times New Roman" panose="02020603050405020304" pitchFamily="18" charset="0"/>
                          <a:cs typeface="Times New Roman" panose="02020603050405020304" pitchFamily="18" charset="0"/>
                        </a:rPr>
                        <a:t>900</a:t>
                      </a:r>
                      <a:endParaRPr lang="en-US" altLang="zh-CN" sz="1400" b="0" i="0" u="none" strike="noStrike" dirty="0">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9525" marR="9525" marT="9525" marB="0" anchor="ctr">
                    <a:lnB w="12700" cap="flat" cmpd="sng" algn="ctr">
                      <a:solidFill>
                        <a:schemeClr val="tx1"/>
                      </a:solidFill>
                      <a:prstDash val="solid"/>
                      <a:round/>
                      <a:headEnd type="none" w="med" len="med"/>
                      <a:tailEnd type="none" w="med" len="med"/>
                    </a:lnB>
                  </a:tcPr>
                </a:tc>
                <a:tc rowSpan="2">
                  <a:txBody>
                    <a:bodyPr/>
                    <a:lstStyle/>
                    <a:p>
                      <a:pPr algn="ctr" fontAlgn="ctr"/>
                      <a:r>
                        <a:rPr lang="en-US" altLang="zh-CN" sz="1400" u="none" strike="noStrike" dirty="0">
                          <a:effectLst/>
                          <a:latin typeface="Times New Roman" panose="02020603050405020304" pitchFamily="18" charset="0"/>
                          <a:cs typeface="Times New Roman" panose="02020603050405020304" pitchFamily="18" charset="0"/>
                        </a:rPr>
                        <a:t>1000</a:t>
                      </a:r>
                      <a:endParaRPr lang="en-US" altLang="zh-CN" sz="1400" b="0" i="0" u="none" strike="noStrike" dirty="0">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9525" marR="9525" marT="9525" marB="0" anchor="ctr">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0"/>
                  </a:ext>
                </a:extLst>
              </a:tr>
              <a:tr h="0">
                <a:tc>
                  <a:txBody>
                    <a:bodyPr/>
                    <a:lstStyle/>
                    <a:p>
                      <a:pPr algn="ctr" fontAlgn="ctr"/>
                      <a:r>
                        <a:rPr lang="en-US" sz="1400" u="none" strike="noStrike" dirty="0">
                          <a:effectLst/>
                          <a:latin typeface="Times New Roman" panose="02020603050405020304" pitchFamily="18" charset="0"/>
                          <a:cs typeface="Times New Roman" panose="02020603050405020304" pitchFamily="18" charset="0"/>
                        </a:rPr>
                        <a:t>Wedge</a:t>
                      </a:r>
                      <a:endParaRPr lang="en-US" sz="1400" b="0" i="0" u="none" strike="noStrike" dirty="0">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8227" marR="8227" marT="8227"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1400" u="none" strike="noStrike" dirty="0">
                          <a:effectLst/>
                          <a:latin typeface="Times New Roman" panose="02020603050405020304" pitchFamily="18" charset="0"/>
                          <a:cs typeface="Times New Roman" panose="02020603050405020304" pitchFamily="18" charset="0"/>
                        </a:rPr>
                        <a:t>Intensity</a:t>
                      </a:r>
                      <a:endParaRPr lang="en-US" sz="1400" b="0" i="0" u="none" strike="noStrike" dirty="0">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8227" marR="8227" marT="8227"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extLst>
                  <a:ext uri="{0D108BD9-81ED-4DB2-BD59-A6C34878D82A}">
                    <a16:rowId xmlns:a16="http://schemas.microsoft.com/office/drawing/2014/main" val="10001"/>
                  </a:ext>
                </a:extLst>
              </a:tr>
              <a:tr h="148081">
                <a:tc gridSpan="2">
                  <a:txBody>
                    <a:bodyPr/>
                    <a:lstStyle/>
                    <a:p>
                      <a:pPr algn="ctr" fontAlgn="ctr"/>
                      <a:r>
                        <a:rPr lang="en-US" sz="1400" u="none" strike="noStrike" dirty="0">
                          <a:effectLst/>
                          <a:latin typeface="Times New Roman" panose="02020603050405020304" pitchFamily="18" charset="0"/>
                          <a:cs typeface="Times New Roman" panose="02020603050405020304" pitchFamily="18" charset="0"/>
                        </a:rPr>
                        <a:t>0</a:t>
                      </a:r>
                      <a:endParaRPr lang="en-US" sz="1400" b="0" i="0" u="none" strike="noStrike" dirty="0">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9525" marR="9525" marT="9525" marB="0" anchor="ctr">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tcPr>
                </a:tc>
                <a:tc hMerge="1">
                  <a:txBody>
                    <a:bodyPr/>
                    <a:lstStyle/>
                    <a:p>
                      <a:endParaRPr lang="zh-CN" altLang="en-US"/>
                    </a:p>
                  </a:txBody>
                  <a:tcPr/>
                </a:tc>
                <a:tc>
                  <a:txBody>
                    <a:bodyPr/>
                    <a:lstStyle/>
                    <a:p>
                      <a:pPr algn="ctr" fontAlgn="ctr"/>
                      <a:r>
                        <a:rPr lang="en-US" altLang="zh-CN" sz="1400" u="none" strike="noStrike" dirty="0">
                          <a:effectLst/>
                          <a:latin typeface="Times New Roman" panose="02020603050405020304" pitchFamily="18" charset="0"/>
                          <a:cs typeface="Times New Roman" panose="02020603050405020304" pitchFamily="18" charset="0"/>
                        </a:rPr>
                        <a:t>11.3</a:t>
                      </a:r>
                      <a:endParaRPr lang="en-US" altLang="zh-CN" sz="1400" b="0" i="0" u="none" strike="noStrike" dirty="0">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8227" marR="8227" marT="8227" marB="0" anchor="ctr">
                    <a:lnL w="12700" cap="flat" cmpd="sng" algn="ctr">
                      <a:solidFill>
                        <a:schemeClr val="tx1"/>
                      </a:solidFill>
                      <a:prstDash val="solid"/>
                      <a:round/>
                      <a:headEnd type="none" w="med" len="med"/>
                      <a:tailEnd type="none" w="med" len="med"/>
                    </a:lnL>
                    <a:lnT w="12700" cap="flat" cmpd="sng" algn="ctr">
                      <a:solidFill>
                        <a:schemeClr val="tx1"/>
                      </a:solidFill>
                      <a:prstDash val="solid"/>
                      <a:round/>
                      <a:headEnd type="none" w="med" len="med"/>
                      <a:tailEnd type="none" w="med" len="med"/>
                    </a:lnT>
                  </a:tcPr>
                </a:tc>
                <a:tc>
                  <a:txBody>
                    <a:bodyPr/>
                    <a:lstStyle/>
                    <a:p>
                      <a:pPr algn="ctr" fontAlgn="ctr"/>
                      <a:r>
                        <a:rPr lang="en-US" altLang="zh-CN" sz="1400" u="none" strike="noStrike">
                          <a:effectLst/>
                          <a:latin typeface="Times New Roman" panose="02020603050405020304" pitchFamily="18" charset="0"/>
                          <a:cs typeface="Times New Roman" panose="02020603050405020304" pitchFamily="18" charset="0"/>
                        </a:rPr>
                        <a:t>21.2</a:t>
                      </a:r>
                      <a:endParaRPr lang="en-US" altLang="zh-CN" sz="14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8227" marR="8227" marT="8227" marB="0" anchor="ctr">
                    <a:lnT w="12700" cap="flat" cmpd="sng" algn="ctr">
                      <a:solidFill>
                        <a:schemeClr val="tx1"/>
                      </a:solidFill>
                      <a:prstDash val="solid"/>
                      <a:round/>
                      <a:headEnd type="none" w="med" len="med"/>
                      <a:tailEnd type="none" w="med" len="med"/>
                    </a:lnT>
                  </a:tcPr>
                </a:tc>
                <a:tc>
                  <a:txBody>
                    <a:bodyPr/>
                    <a:lstStyle/>
                    <a:p>
                      <a:pPr algn="ctr" fontAlgn="ctr"/>
                      <a:r>
                        <a:rPr lang="en-US" altLang="zh-CN" sz="1400" u="none" strike="noStrike">
                          <a:effectLst/>
                          <a:latin typeface="Times New Roman" panose="02020603050405020304" pitchFamily="18" charset="0"/>
                          <a:cs typeface="Times New Roman" panose="02020603050405020304" pitchFamily="18" charset="0"/>
                        </a:rPr>
                        <a:t>29.7</a:t>
                      </a:r>
                      <a:endParaRPr lang="en-US" altLang="zh-CN" sz="14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8227" marR="8227" marT="8227" marB="0" anchor="ctr">
                    <a:lnT w="12700" cap="flat" cmpd="sng" algn="ctr">
                      <a:solidFill>
                        <a:schemeClr val="tx1"/>
                      </a:solidFill>
                      <a:prstDash val="solid"/>
                      <a:round/>
                      <a:headEnd type="none" w="med" len="med"/>
                      <a:tailEnd type="none" w="med" len="med"/>
                    </a:lnT>
                  </a:tcPr>
                </a:tc>
                <a:tc>
                  <a:txBody>
                    <a:bodyPr/>
                    <a:lstStyle/>
                    <a:p>
                      <a:pPr algn="ctr" fontAlgn="ctr"/>
                      <a:r>
                        <a:rPr lang="en-US" altLang="zh-CN" sz="1400" u="none" strike="noStrike">
                          <a:effectLst/>
                          <a:latin typeface="Times New Roman" panose="02020603050405020304" pitchFamily="18" charset="0"/>
                          <a:cs typeface="Times New Roman" panose="02020603050405020304" pitchFamily="18" charset="0"/>
                        </a:rPr>
                        <a:t>36.8</a:t>
                      </a:r>
                      <a:endParaRPr lang="en-US" altLang="zh-CN" sz="14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8227" marR="8227" marT="8227" marB="0" anchor="ctr">
                    <a:lnT w="12700" cap="flat" cmpd="sng" algn="ctr">
                      <a:solidFill>
                        <a:schemeClr val="tx1"/>
                      </a:solidFill>
                      <a:prstDash val="solid"/>
                      <a:round/>
                      <a:headEnd type="none" w="med" len="med"/>
                      <a:tailEnd type="none" w="med" len="med"/>
                    </a:lnT>
                  </a:tcPr>
                </a:tc>
                <a:tc>
                  <a:txBody>
                    <a:bodyPr/>
                    <a:lstStyle/>
                    <a:p>
                      <a:pPr algn="ctr" fontAlgn="ctr"/>
                      <a:r>
                        <a:rPr lang="en-US" altLang="zh-CN" sz="1400" u="none" strike="noStrike">
                          <a:effectLst/>
                          <a:latin typeface="Times New Roman" panose="02020603050405020304" pitchFamily="18" charset="0"/>
                          <a:cs typeface="Times New Roman" panose="02020603050405020304" pitchFamily="18" charset="0"/>
                        </a:rPr>
                        <a:t>42.3</a:t>
                      </a:r>
                      <a:endParaRPr lang="en-US" altLang="zh-CN" sz="14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8227" marR="8227" marT="8227" marB="0" anchor="ctr">
                    <a:lnT w="12700" cap="flat" cmpd="sng" algn="ctr">
                      <a:solidFill>
                        <a:schemeClr val="tx1"/>
                      </a:solidFill>
                      <a:prstDash val="solid"/>
                      <a:round/>
                      <a:headEnd type="none" w="med" len="med"/>
                      <a:tailEnd type="none" w="med" len="med"/>
                    </a:lnT>
                  </a:tcPr>
                </a:tc>
                <a:tc>
                  <a:txBody>
                    <a:bodyPr/>
                    <a:lstStyle/>
                    <a:p>
                      <a:pPr algn="ctr" fontAlgn="ctr"/>
                      <a:r>
                        <a:rPr lang="en-US" altLang="zh-CN" sz="1400" u="none" strike="noStrike">
                          <a:effectLst/>
                          <a:latin typeface="Times New Roman" panose="02020603050405020304" pitchFamily="18" charset="0"/>
                          <a:cs typeface="Times New Roman" panose="02020603050405020304" pitchFamily="18" charset="0"/>
                        </a:rPr>
                        <a:t>44.4</a:t>
                      </a:r>
                      <a:endParaRPr lang="en-US" altLang="zh-CN" sz="14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8227" marR="8227" marT="8227" marB="0" anchor="ctr">
                    <a:lnT w="12700" cap="flat" cmpd="sng" algn="ctr">
                      <a:solidFill>
                        <a:schemeClr val="tx1"/>
                      </a:solidFill>
                      <a:prstDash val="solid"/>
                      <a:round/>
                      <a:headEnd type="none" w="med" len="med"/>
                      <a:tailEnd type="none" w="med" len="med"/>
                    </a:lnT>
                  </a:tcPr>
                </a:tc>
                <a:tc>
                  <a:txBody>
                    <a:bodyPr/>
                    <a:lstStyle/>
                    <a:p>
                      <a:pPr algn="ctr" fontAlgn="ctr"/>
                      <a:r>
                        <a:rPr lang="en-US" altLang="zh-CN" sz="1400" u="none" strike="noStrike">
                          <a:effectLst/>
                          <a:latin typeface="Times New Roman" panose="02020603050405020304" pitchFamily="18" charset="0"/>
                          <a:cs typeface="Times New Roman" panose="02020603050405020304" pitchFamily="18" charset="0"/>
                        </a:rPr>
                        <a:t>45.4</a:t>
                      </a:r>
                      <a:endParaRPr lang="en-US" altLang="zh-CN" sz="14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8227" marR="8227" marT="8227" marB="0" anchor="ctr">
                    <a:lnT w="12700" cap="flat" cmpd="sng" algn="ctr">
                      <a:solidFill>
                        <a:schemeClr val="tx1"/>
                      </a:solidFill>
                      <a:prstDash val="solid"/>
                      <a:round/>
                      <a:headEnd type="none" w="med" len="med"/>
                      <a:tailEnd type="none" w="med" len="med"/>
                    </a:lnT>
                  </a:tcPr>
                </a:tc>
                <a:tc>
                  <a:txBody>
                    <a:bodyPr/>
                    <a:lstStyle/>
                    <a:p>
                      <a:pPr algn="ctr" fontAlgn="ctr"/>
                      <a:r>
                        <a:rPr lang="en-US" altLang="zh-CN" sz="1400" u="none" strike="noStrike" dirty="0">
                          <a:solidFill>
                            <a:srgbClr val="FF0000"/>
                          </a:solidFill>
                          <a:effectLst/>
                          <a:latin typeface="Times New Roman" panose="02020603050405020304" pitchFamily="18" charset="0"/>
                          <a:cs typeface="Times New Roman" panose="02020603050405020304" pitchFamily="18" charset="0"/>
                        </a:rPr>
                        <a:t>45.9</a:t>
                      </a:r>
                      <a:endParaRPr lang="en-US" altLang="zh-CN" sz="1400" b="0" i="0" u="none" strike="noStrike" dirty="0">
                        <a:solidFill>
                          <a:srgbClr val="FF0000"/>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8227" marR="8227" marT="8227" marB="0" anchor="ctr">
                    <a:lnT w="12700" cap="flat" cmpd="sng" algn="ctr">
                      <a:solidFill>
                        <a:schemeClr val="tx1"/>
                      </a:solidFill>
                      <a:prstDash val="solid"/>
                      <a:round/>
                      <a:headEnd type="none" w="med" len="med"/>
                      <a:tailEnd type="none" w="med" len="med"/>
                    </a:lnT>
                  </a:tcPr>
                </a:tc>
                <a:tc>
                  <a:txBody>
                    <a:bodyPr/>
                    <a:lstStyle/>
                    <a:p>
                      <a:pPr algn="ctr" fontAlgn="ctr"/>
                      <a:r>
                        <a:rPr lang="en-US" altLang="zh-CN" sz="1400" u="none" strike="noStrike" dirty="0">
                          <a:solidFill>
                            <a:srgbClr val="FF0000"/>
                          </a:solidFill>
                          <a:effectLst/>
                          <a:latin typeface="Times New Roman" panose="02020603050405020304" pitchFamily="18" charset="0"/>
                          <a:cs typeface="Times New Roman" panose="02020603050405020304" pitchFamily="18" charset="0"/>
                        </a:rPr>
                        <a:t>45.9</a:t>
                      </a:r>
                      <a:endParaRPr lang="en-US" altLang="zh-CN" sz="1400" b="0" i="0" u="none" strike="noStrike" dirty="0">
                        <a:solidFill>
                          <a:srgbClr val="FF0000"/>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8227" marR="8227" marT="8227" marB="0" anchor="ctr">
                    <a:lnT w="12700" cap="flat" cmpd="sng" algn="ctr">
                      <a:solidFill>
                        <a:schemeClr val="tx1"/>
                      </a:solidFill>
                      <a:prstDash val="solid"/>
                      <a:round/>
                      <a:headEnd type="none" w="med" len="med"/>
                      <a:tailEnd type="none" w="med" len="med"/>
                    </a:lnT>
                  </a:tcPr>
                </a:tc>
                <a:tc>
                  <a:txBody>
                    <a:bodyPr/>
                    <a:lstStyle/>
                    <a:p>
                      <a:pPr algn="ctr" fontAlgn="ctr"/>
                      <a:r>
                        <a:rPr lang="en-US" altLang="zh-CN" sz="1400" u="none" strike="noStrike">
                          <a:effectLst/>
                          <a:latin typeface="Times New Roman" panose="02020603050405020304" pitchFamily="18" charset="0"/>
                          <a:cs typeface="Times New Roman" panose="02020603050405020304" pitchFamily="18" charset="0"/>
                        </a:rPr>
                        <a:t>45.2</a:t>
                      </a:r>
                      <a:endParaRPr lang="en-US" altLang="zh-CN" sz="14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8227" marR="8227" marT="8227" marB="0" anchor="ctr">
                    <a:lnT w="12700" cap="flat" cmpd="sng" algn="ctr">
                      <a:solidFill>
                        <a:schemeClr val="tx1"/>
                      </a:solidFill>
                      <a:prstDash val="solid"/>
                      <a:round/>
                      <a:headEnd type="none" w="med" len="med"/>
                      <a:tailEnd type="none" w="med" len="med"/>
                    </a:lnT>
                  </a:tcPr>
                </a:tc>
                <a:tc>
                  <a:txBody>
                    <a:bodyPr/>
                    <a:lstStyle/>
                    <a:p>
                      <a:pPr algn="ctr" fontAlgn="ctr"/>
                      <a:r>
                        <a:rPr lang="en-US" altLang="zh-CN" sz="1400" u="none" strike="noStrike">
                          <a:effectLst/>
                          <a:latin typeface="Times New Roman" panose="02020603050405020304" pitchFamily="18" charset="0"/>
                          <a:cs typeface="Times New Roman" panose="02020603050405020304" pitchFamily="18" charset="0"/>
                        </a:rPr>
                        <a:t>39</a:t>
                      </a:r>
                      <a:endParaRPr lang="en-US" altLang="zh-CN" sz="14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8227" marR="8227" marT="8227" marB="0" anchor="ctr">
                    <a:lnT w="12700" cap="flat" cmpd="sng" algn="ctr">
                      <a:solidFill>
                        <a:schemeClr val="tx1"/>
                      </a:solidFill>
                      <a:prstDash val="solid"/>
                      <a:round/>
                      <a:headEnd type="none" w="med" len="med"/>
                      <a:tailEnd type="none" w="med" len="med"/>
                    </a:lnT>
                  </a:tcPr>
                </a:tc>
                <a:tc>
                  <a:txBody>
                    <a:bodyPr/>
                    <a:lstStyle/>
                    <a:p>
                      <a:pPr algn="ctr" fontAlgn="ctr"/>
                      <a:r>
                        <a:rPr lang="en-US" altLang="zh-CN" sz="1400" u="none" strike="noStrike">
                          <a:effectLst/>
                          <a:latin typeface="Times New Roman" panose="02020603050405020304" pitchFamily="18" charset="0"/>
                          <a:cs typeface="Times New Roman" panose="02020603050405020304" pitchFamily="18" charset="0"/>
                        </a:rPr>
                        <a:t>32.7</a:t>
                      </a:r>
                      <a:endParaRPr lang="en-US" altLang="zh-CN" sz="14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8227" marR="8227" marT="8227" marB="0" anchor="ctr">
                    <a:lnT w="12700" cap="flat" cmpd="sng" algn="ctr">
                      <a:solidFill>
                        <a:schemeClr val="tx1"/>
                      </a:solidFill>
                      <a:prstDash val="solid"/>
                      <a:round/>
                      <a:headEnd type="none" w="med" len="med"/>
                      <a:tailEnd type="none" w="med" len="med"/>
                    </a:lnT>
                  </a:tcPr>
                </a:tc>
                <a:extLst>
                  <a:ext uri="{0D108BD9-81ED-4DB2-BD59-A6C34878D82A}">
                    <a16:rowId xmlns:a16="http://schemas.microsoft.com/office/drawing/2014/main" val="10002"/>
                  </a:ext>
                </a:extLst>
              </a:tr>
              <a:tr h="148081">
                <a:tc gridSpan="2">
                  <a:txBody>
                    <a:bodyPr/>
                    <a:lstStyle/>
                    <a:p>
                      <a:pPr algn="ctr" fontAlgn="ctr"/>
                      <a:r>
                        <a:rPr lang="en-US" altLang="zh-CN" sz="1400" u="none" strike="noStrike" dirty="0">
                          <a:effectLst/>
                          <a:latin typeface="Times New Roman" panose="02020603050405020304" pitchFamily="18" charset="0"/>
                          <a:cs typeface="Times New Roman" panose="02020603050405020304" pitchFamily="18" charset="0"/>
                        </a:rPr>
                        <a:t>100</a:t>
                      </a:r>
                      <a:endParaRPr lang="en-US" altLang="zh-CN" sz="1400" b="0" i="0" u="none" strike="noStrike" dirty="0">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9525" marR="9525" marT="9525" marB="0" anchor="ctr">
                    <a:lnR w="12700" cap="flat" cmpd="sng" algn="ctr">
                      <a:solidFill>
                        <a:schemeClr val="tx1"/>
                      </a:solidFill>
                      <a:prstDash val="solid"/>
                      <a:round/>
                      <a:headEnd type="none" w="med" len="med"/>
                      <a:tailEnd type="none" w="med" len="med"/>
                    </a:lnR>
                  </a:tcPr>
                </a:tc>
                <a:tc hMerge="1">
                  <a:txBody>
                    <a:bodyPr/>
                    <a:lstStyle/>
                    <a:p>
                      <a:endParaRPr lang="zh-CN" altLang="en-US"/>
                    </a:p>
                  </a:txBody>
                  <a:tcPr/>
                </a:tc>
                <a:tc>
                  <a:txBody>
                    <a:bodyPr/>
                    <a:lstStyle/>
                    <a:p>
                      <a:pPr algn="ctr" fontAlgn="ctr"/>
                      <a:r>
                        <a:rPr lang="en-US" altLang="zh-CN" sz="1400" u="none" strike="noStrike">
                          <a:effectLst/>
                          <a:latin typeface="Times New Roman" panose="02020603050405020304" pitchFamily="18" charset="0"/>
                          <a:cs typeface="Times New Roman" panose="02020603050405020304" pitchFamily="18" charset="0"/>
                        </a:rPr>
                        <a:t>11.2</a:t>
                      </a:r>
                      <a:endParaRPr lang="en-US" altLang="zh-CN" sz="14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8227" marR="8227" marT="8227" marB="0" anchor="ctr">
                    <a:lnL w="12700" cap="flat" cmpd="sng" algn="ctr">
                      <a:solidFill>
                        <a:schemeClr val="tx1"/>
                      </a:solidFill>
                      <a:prstDash val="solid"/>
                      <a:round/>
                      <a:headEnd type="none" w="med" len="med"/>
                      <a:tailEnd type="none" w="med" len="med"/>
                    </a:lnL>
                  </a:tcPr>
                </a:tc>
                <a:tc>
                  <a:txBody>
                    <a:bodyPr/>
                    <a:lstStyle/>
                    <a:p>
                      <a:pPr algn="ctr" fontAlgn="ctr"/>
                      <a:r>
                        <a:rPr lang="en-US" altLang="zh-CN" sz="1400" u="none" strike="noStrike" dirty="0">
                          <a:effectLst/>
                          <a:latin typeface="Times New Roman" panose="02020603050405020304" pitchFamily="18" charset="0"/>
                          <a:cs typeface="Times New Roman" panose="02020603050405020304" pitchFamily="18" charset="0"/>
                        </a:rPr>
                        <a:t>21.1</a:t>
                      </a:r>
                      <a:endParaRPr lang="en-US" altLang="zh-CN" sz="1400" b="0" i="0" u="none" strike="noStrike" dirty="0">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8227" marR="8227" marT="8227" marB="0" anchor="ctr"/>
                </a:tc>
                <a:tc>
                  <a:txBody>
                    <a:bodyPr/>
                    <a:lstStyle/>
                    <a:p>
                      <a:pPr algn="ctr" fontAlgn="ctr"/>
                      <a:r>
                        <a:rPr lang="en-US" altLang="zh-CN" sz="1400" u="none" strike="noStrike">
                          <a:effectLst/>
                          <a:latin typeface="Times New Roman" panose="02020603050405020304" pitchFamily="18" charset="0"/>
                          <a:cs typeface="Times New Roman" panose="02020603050405020304" pitchFamily="18" charset="0"/>
                        </a:rPr>
                        <a:t>29.5</a:t>
                      </a:r>
                      <a:endParaRPr lang="en-US" altLang="zh-CN" sz="14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8227" marR="8227" marT="8227" marB="0" anchor="ctr"/>
                </a:tc>
                <a:tc>
                  <a:txBody>
                    <a:bodyPr/>
                    <a:lstStyle/>
                    <a:p>
                      <a:pPr algn="ctr" fontAlgn="ctr"/>
                      <a:r>
                        <a:rPr lang="en-US" altLang="zh-CN" sz="1400" u="none" strike="noStrike">
                          <a:effectLst/>
                          <a:latin typeface="Times New Roman" panose="02020603050405020304" pitchFamily="18" charset="0"/>
                          <a:cs typeface="Times New Roman" panose="02020603050405020304" pitchFamily="18" charset="0"/>
                        </a:rPr>
                        <a:t>36.5</a:t>
                      </a:r>
                      <a:endParaRPr lang="en-US" altLang="zh-CN" sz="14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8227" marR="8227" marT="8227" marB="0" anchor="ctr"/>
                </a:tc>
                <a:tc>
                  <a:txBody>
                    <a:bodyPr/>
                    <a:lstStyle/>
                    <a:p>
                      <a:pPr algn="ctr" fontAlgn="ctr"/>
                      <a:r>
                        <a:rPr lang="en-US" altLang="zh-CN" sz="1400" u="none" strike="noStrike">
                          <a:effectLst/>
                          <a:latin typeface="Times New Roman" panose="02020603050405020304" pitchFamily="18" charset="0"/>
                          <a:cs typeface="Times New Roman" panose="02020603050405020304" pitchFamily="18" charset="0"/>
                        </a:rPr>
                        <a:t>42</a:t>
                      </a:r>
                      <a:endParaRPr lang="en-US" altLang="zh-CN" sz="14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8227" marR="8227" marT="8227" marB="0" anchor="ctr"/>
                </a:tc>
                <a:tc>
                  <a:txBody>
                    <a:bodyPr/>
                    <a:lstStyle/>
                    <a:p>
                      <a:pPr algn="ctr" fontAlgn="ctr"/>
                      <a:r>
                        <a:rPr lang="en-US" altLang="zh-CN" sz="1400" u="none" strike="noStrike">
                          <a:effectLst/>
                          <a:latin typeface="Times New Roman" panose="02020603050405020304" pitchFamily="18" charset="0"/>
                          <a:cs typeface="Times New Roman" panose="02020603050405020304" pitchFamily="18" charset="0"/>
                        </a:rPr>
                        <a:t>44.1</a:t>
                      </a:r>
                      <a:endParaRPr lang="en-US" altLang="zh-CN" sz="14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8227" marR="8227" marT="8227" marB="0" anchor="ctr"/>
                </a:tc>
                <a:tc>
                  <a:txBody>
                    <a:bodyPr/>
                    <a:lstStyle/>
                    <a:p>
                      <a:pPr algn="ctr" fontAlgn="ctr"/>
                      <a:r>
                        <a:rPr lang="en-US" altLang="zh-CN" sz="1400" u="none" strike="noStrike">
                          <a:effectLst/>
                          <a:latin typeface="Times New Roman" panose="02020603050405020304" pitchFamily="18" charset="0"/>
                          <a:cs typeface="Times New Roman" panose="02020603050405020304" pitchFamily="18" charset="0"/>
                        </a:rPr>
                        <a:t>45.1</a:t>
                      </a:r>
                      <a:endParaRPr lang="en-US" altLang="zh-CN" sz="14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8227" marR="8227" marT="8227" marB="0" anchor="ctr"/>
                </a:tc>
                <a:tc>
                  <a:txBody>
                    <a:bodyPr/>
                    <a:lstStyle/>
                    <a:p>
                      <a:pPr algn="ctr" fontAlgn="ctr"/>
                      <a:r>
                        <a:rPr lang="en-US" altLang="zh-CN" sz="1400" u="none" strike="noStrike">
                          <a:effectLst/>
                          <a:latin typeface="Times New Roman" panose="02020603050405020304" pitchFamily="18" charset="0"/>
                          <a:cs typeface="Times New Roman" panose="02020603050405020304" pitchFamily="18" charset="0"/>
                        </a:rPr>
                        <a:t>45.6</a:t>
                      </a:r>
                      <a:endParaRPr lang="en-US" altLang="zh-CN" sz="14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8227" marR="8227" marT="8227" marB="0" anchor="ctr"/>
                </a:tc>
                <a:tc>
                  <a:txBody>
                    <a:bodyPr/>
                    <a:lstStyle/>
                    <a:p>
                      <a:pPr algn="ctr" fontAlgn="ctr"/>
                      <a:r>
                        <a:rPr lang="en-US" altLang="zh-CN" sz="1400" u="none" strike="noStrike">
                          <a:effectLst/>
                          <a:latin typeface="Times New Roman" panose="02020603050405020304" pitchFamily="18" charset="0"/>
                          <a:cs typeface="Times New Roman" panose="02020603050405020304" pitchFamily="18" charset="0"/>
                        </a:rPr>
                        <a:t>45.5</a:t>
                      </a:r>
                      <a:endParaRPr lang="en-US" altLang="zh-CN" sz="14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8227" marR="8227" marT="8227" marB="0" anchor="ctr"/>
                </a:tc>
                <a:tc>
                  <a:txBody>
                    <a:bodyPr/>
                    <a:lstStyle/>
                    <a:p>
                      <a:pPr algn="ctr" fontAlgn="ctr"/>
                      <a:r>
                        <a:rPr lang="en-US" altLang="zh-CN" sz="1400" u="none" strike="noStrike">
                          <a:effectLst/>
                          <a:latin typeface="Times New Roman" panose="02020603050405020304" pitchFamily="18" charset="0"/>
                          <a:cs typeface="Times New Roman" panose="02020603050405020304" pitchFamily="18" charset="0"/>
                        </a:rPr>
                        <a:t>44.8</a:t>
                      </a:r>
                      <a:endParaRPr lang="en-US" altLang="zh-CN" sz="14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8227" marR="8227" marT="8227" marB="0" anchor="ctr"/>
                </a:tc>
                <a:tc>
                  <a:txBody>
                    <a:bodyPr/>
                    <a:lstStyle/>
                    <a:p>
                      <a:pPr algn="ctr" fontAlgn="ctr"/>
                      <a:r>
                        <a:rPr lang="en-US" altLang="zh-CN" sz="1400" u="none" strike="noStrike">
                          <a:effectLst/>
                          <a:latin typeface="Times New Roman" panose="02020603050405020304" pitchFamily="18" charset="0"/>
                          <a:cs typeface="Times New Roman" panose="02020603050405020304" pitchFamily="18" charset="0"/>
                        </a:rPr>
                        <a:t>38.6</a:t>
                      </a:r>
                      <a:endParaRPr lang="en-US" altLang="zh-CN" sz="14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8227" marR="8227" marT="8227" marB="0" anchor="ctr"/>
                </a:tc>
                <a:tc>
                  <a:txBody>
                    <a:bodyPr/>
                    <a:lstStyle/>
                    <a:p>
                      <a:pPr algn="ctr" fontAlgn="ctr"/>
                      <a:r>
                        <a:rPr lang="en-US" altLang="zh-CN" sz="1400" u="none" strike="noStrike">
                          <a:effectLst/>
                          <a:latin typeface="Times New Roman" panose="02020603050405020304" pitchFamily="18" charset="0"/>
                          <a:cs typeface="Times New Roman" panose="02020603050405020304" pitchFamily="18" charset="0"/>
                        </a:rPr>
                        <a:t>32.1</a:t>
                      </a:r>
                      <a:endParaRPr lang="en-US" altLang="zh-CN" sz="14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8227" marR="8227" marT="8227" marB="0" anchor="ctr"/>
                </a:tc>
                <a:extLst>
                  <a:ext uri="{0D108BD9-81ED-4DB2-BD59-A6C34878D82A}">
                    <a16:rowId xmlns:a16="http://schemas.microsoft.com/office/drawing/2014/main" val="10003"/>
                  </a:ext>
                </a:extLst>
              </a:tr>
              <a:tr h="148081">
                <a:tc gridSpan="2">
                  <a:txBody>
                    <a:bodyPr/>
                    <a:lstStyle/>
                    <a:p>
                      <a:pPr algn="ctr" fontAlgn="ctr"/>
                      <a:r>
                        <a:rPr lang="en-US" altLang="zh-CN" sz="1400" u="none" strike="noStrike" dirty="0">
                          <a:effectLst/>
                          <a:latin typeface="Times New Roman" panose="02020603050405020304" pitchFamily="18" charset="0"/>
                          <a:cs typeface="Times New Roman" panose="02020603050405020304" pitchFamily="18" charset="0"/>
                        </a:rPr>
                        <a:t>200</a:t>
                      </a:r>
                      <a:endParaRPr lang="en-US" altLang="zh-CN" sz="1400" b="0" i="0" u="none" strike="noStrike" dirty="0">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9525" marR="9525" marT="9525" marB="0" anchor="ctr">
                    <a:lnR w="12700" cap="flat" cmpd="sng" algn="ctr">
                      <a:solidFill>
                        <a:schemeClr val="tx1"/>
                      </a:solidFill>
                      <a:prstDash val="solid"/>
                      <a:round/>
                      <a:headEnd type="none" w="med" len="med"/>
                      <a:tailEnd type="none" w="med" len="med"/>
                    </a:lnR>
                  </a:tcPr>
                </a:tc>
                <a:tc hMerge="1">
                  <a:txBody>
                    <a:bodyPr/>
                    <a:lstStyle/>
                    <a:p>
                      <a:endParaRPr lang="zh-CN" altLang="en-US"/>
                    </a:p>
                  </a:txBody>
                  <a:tcPr/>
                </a:tc>
                <a:tc>
                  <a:txBody>
                    <a:bodyPr/>
                    <a:lstStyle/>
                    <a:p>
                      <a:pPr algn="ctr" fontAlgn="ctr"/>
                      <a:r>
                        <a:rPr lang="en-US" altLang="zh-CN" sz="1400" u="none" strike="noStrike" dirty="0">
                          <a:effectLst/>
                          <a:latin typeface="Times New Roman" panose="02020603050405020304" pitchFamily="18" charset="0"/>
                          <a:cs typeface="Times New Roman" panose="02020603050405020304" pitchFamily="18" charset="0"/>
                        </a:rPr>
                        <a:t>11.1</a:t>
                      </a:r>
                      <a:endParaRPr lang="en-US" altLang="zh-CN" sz="1400" b="0" i="0" u="none" strike="noStrike" dirty="0">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8227" marR="8227" marT="8227" marB="0" anchor="ctr">
                    <a:lnL w="12700" cap="flat" cmpd="sng" algn="ctr">
                      <a:solidFill>
                        <a:schemeClr val="tx1"/>
                      </a:solidFill>
                      <a:prstDash val="solid"/>
                      <a:round/>
                      <a:headEnd type="none" w="med" len="med"/>
                      <a:tailEnd type="none" w="med" len="med"/>
                    </a:lnL>
                  </a:tcPr>
                </a:tc>
                <a:tc>
                  <a:txBody>
                    <a:bodyPr/>
                    <a:lstStyle/>
                    <a:p>
                      <a:pPr algn="ctr" fontAlgn="ctr"/>
                      <a:r>
                        <a:rPr lang="en-US" altLang="zh-CN" sz="1400" u="none" strike="noStrike">
                          <a:effectLst/>
                          <a:latin typeface="Times New Roman" panose="02020603050405020304" pitchFamily="18" charset="0"/>
                          <a:cs typeface="Times New Roman" panose="02020603050405020304" pitchFamily="18" charset="0"/>
                        </a:rPr>
                        <a:t>20.9</a:t>
                      </a:r>
                      <a:endParaRPr lang="en-US" altLang="zh-CN" sz="14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8227" marR="8227" marT="8227" marB="0" anchor="ctr"/>
                </a:tc>
                <a:tc>
                  <a:txBody>
                    <a:bodyPr/>
                    <a:lstStyle/>
                    <a:p>
                      <a:pPr algn="ctr" fontAlgn="ctr"/>
                      <a:r>
                        <a:rPr lang="en-US" altLang="zh-CN" sz="1400" u="none" strike="noStrike">
                          <a:effectLst/>
                          <a:latin typeface="Times New Roman" panose="02020603050405020304" pitchFamily="18" charset="0"/>
                          <a:cs typeface="Times New Roman" panose="02020603050405020304" pitchFamily="18" charset="0"/>
                        </a:rPr>
                        <a:t>29.3</a:t>
                      </a:r>
                      <a:endParaRPr lang="en-US" altLang="zh-CN" sz="14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8227" marR="8227" marT="8227" marB="0" anchor="ctr"/>
                </a:tc>
                <a:tc>
                  <a:txBody>
                    <a:bodyPr/>
                    <a:lstStyle/>
                    <a:p>
                      <a:pPr algn="ctr" fontAlgn="ctr"/>
                      <a:r>
                        <a:rPr lang="en-US" altLang="zh-CN" sz="1400" u="none" strike="noStrike">
                          <a:effectLst/>
                          <a:latin typeface="Times New Roman" panose="02020603050405020304" pitchFamily="18" charset="0"/>
                          <a:cs typeface="Times New Roman" panose="02020603050405020304" pitchFamily="18" charset="0"/>
                        </a:rPr>
                        <a:t>36.3</a:t>
                      </a:r>
                      <a:endParaRPr lang="en-US" altLang="zh-CN" sz="14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8227" marR="8227" marT="8227" marB="0" anchor="ctr"/>
                </a:tc>
                <a:tc>
                  <a:txBody>
                    <a:bodyPr/>
                    <a:lstStyle/>
                    <a:p>
                      <a:pPr algn="ctr" fontAlgn="ctr"/>
                      <a:r>
                        <a:rPr lang="en-US" altLang="zh-CN" sz="1400" u="none" strike="noStrike">
                          <a:effectLst/>
                          <a:latin typeface="Times New Roman" panose="02020603050405020304" pitchFamily="18" charset="0"/>
                          <a:cs typeface="Times New Roman" panose="02020603050405020304" pitchFamily="18" charset="0"/>
                        </a:rPr>
                        <a:t>41.7</a:t>
                      </a:r>
                      <a:endParaRPr lang="en-US" altLang="zh-CN" sz="14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8227" marR="8227" marT="8227" marB="0" anchor="ctr"/>
                </a:tc>
                <a:tc>
                  <a:txBody>
                    <a:bodyPr/>
                    <a:lstStyle/>
                    <a:p>
                      <a:pPr algn="ctr" fontAlgn="ctr"/>
                      <a:r>
                        <a:rPr lang="en-US" altLang="zh-CN" sz="1400" u="none" strike="noStrike">
                          <a:effectLst/>
                          <a:latin typeface="Times New Roman" panose="02020603050405020304" pitchFamily="18" charset="0"/>
                          <a:cs typeface="Times New Roman" panose="02020603050405020304" pitchFamily="18" charset="0"/>
                        </a:rPr>
                        <a:t>43.7</a:t>
                      </a:r>
                      <a:endParaRPr lang="en-US" altLang="zh-CN" sz="14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8227" marR="8227" marT="8227" marB="0" anchor="ctr"/>
                </a:tc>
                <a:tc>
                  <a:txBody>
                    <a:bodyPr/>
                    <a:lstStyle/>
                    <a:p>
                      <a:pPr algn="ctr" fontAlgn="ctr"/>
                      <a:r>
                        <a:rPr lang="en-US" altLang="zh-CN" sz="1400" u="none" strike="noStrike">
                          <a:effectLst/>
                          <a:latin typeface="Times New Roman" panose="02020603050405020304" pitchFamily="18" charset="0"/>
                          <a:cs typeface="Times New Roman" panose="02020603050405020304" pitchFamily="18" charset="0"/>
                        </a:rPr>
                        <a:t>44.6</a:t>
                      </a:r>
                      <a:endParaRPr lang="en-US" altLang="zh-CN" sz="14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8227" marR="8227" marT="8227" marB="0" anchor="ctr"/>
                </a:tc>
                <a:tc>
                  <a:txBody>
                    <a:bodyPr/>
                    <a:lstStyle/>
                    <a:p>
                      <a:pPr algn="ctr" fontAlgn="ctr"/>
                      <a:r>
                        <a:rPr lang="en-US" altLang="zh-CN" sz="1400" u="none" strike="noStrike">
                          <a:effectLst/>
                          <a:latin typeface="Times New Roman" panose="02020603050405020304" pitchFamily="18" charset="0"/>
                          <a:cs typeface="Times New Roman" panose="02020603050405020304" pitchFamily="18" charset="0"/>
                        </a:rPr>
                        <a:t>45.1</a:t>
                      </a:r>
                      <a:endParaRPr lang="en-US" altLang="zh-CN" sz="14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8227" marR="8227" marT="8227" marB="0" anchor="ctr"/>
                </a:tc>
                <a:tc>
                  <a:txBody>
                    <a:bodyPr/>
                    <a:lstStyle/>
                    <a:p>
                      <a:pPr algn="ctr" fontAlgn="ctr"/>
                      <a:r>
                        <a:rPr lang="en-US" altLang="zh-CN" sz="1400" u="none" strike="noStrike">
                          <a:effectLst/>
                          <a:latin typeface="Times New Roman" panose="02020603050405020304" pitchFamily="18" charset="0"/>
                          <a:cs typeface="Times New Roman" panose="02020603050405020304" pitchFamily="18" charset="0"/>
                        </a:rPr>
                        <a:t>45</a:t>
                      </a:r>
                      <a:endParaRPr lang="en-US" altLang="zh-CN" sz="14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8227" marR="8227" marT="8227" marB="0" anchor="ctr"/>
                </a:tc>
                <a:tc>
                  <a:txBody>
                    <a:bodyPr/>
                    <a:lstStyle/>
                    <a:p>
                      <a:pPr algn="ctr" fontAlgn="ctr"/>
                      <a:r>
                        <a:rPr lang="en-US" altLang="zh-CN" sz="1400" u="none" strike="noStrike">
                          <a:effectLst/>
                          <a:latin typeface="Times New Roman" panose="02020603050405020304" pitchFamily="18" charset="0"/>
                          <a:cs typeface="Times New Roman" panose="02020603050405020304" pitchFamily="18" charset="0"/>
                        </a:rPr>
                        <a:t>44.2</a:t>
                      </a:r>
                      <a:endParaRPr lang="en-US" altLang="zh-CN" sz="14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8227" marR="8227" marT="8227" marB="0" anchor="ctr"/>
                </a:tc>
                <a:tc>
                  <a:txBody>
                    <a:bodyPr/>
                    <a:lstStyle/>
                    <a:p>
                      <a:pPr algn="ctr" fontAlgn="ctr"/>
                      <a:r>
                        <a:rPr lang="en-US" altLang="zh-CN" sz="1400" u="none" strike="noStrike">
                          <a:effectLst/>
                          <a:latin typeface="Times New Roman" panose="02020603050405020304" pitchFamily="18" charset="0"/>
                          <a:cs typeface="Times New Roman" panose="02020603050405020304" pitchFamily="18" charset="0"/>
                        </a:rPr>
                        <a:t>37.5</a:t>
                      </a:r>
                      <a:endParaRPr lang="en-US" altLang="zh-CN" sz="14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8227" marR="8227" marT="8227" marB="0" anchor="ctr"/>
                </a:tc>
                <a:tc>
                  <a:txBody>
                    <a:bodyPr/>
                    <a:lstStyle/>
                    <a:p>
                      <a:pPr algn="ctr" fontAlgn="ctr"/>
                      <a:r>
                        <a:rPr lang="en-US" altLang="zh-CN" sz="1400" u="none" strike="noStrike">
                          <a:effectLst/>
                          <a:latin typeface="Times New Roman" panose="02020603050405020304" pitchFamily="18" charset="0"/>
                          <a:cs typeface="Times New Roman" panose="02020603050405020304" pitchFamily="18" charset="0"/>
                        </a:rPr>
                        <a:t>21.7</a:t>
                      </a:r>
                      <a:endParaRPr lang="en-US" altLang="zh-CN" sz="14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8227" marR="8227" marT="8227" marB="0" anchor="ctr"/>
                </a:tc>
                <a:extLst>
                  <a:ext uri="{0D108BD9-81ED-4DB2-BD59-A6C34878D82A}">
                    <a16:rowId xmlns:a16="http://schemas.microsoft.com/office/drawing/2014/main" val="10004"/>
                  </a:ext>
                </a:extLst>
              </a:tr>
              <a:tr h="148081">
                <a:tc gridSpan="2">
                  <a:txBody>
                    <a:bodyPr/>
                    <a:lstStyle/>
                    <a:p>
                      <a:pPr algn="ctr" fontAlgn="ctr"/>
                      <a:r>
                        <a:rPr lang="en-US" altLang="zh-CN" sz="1400" u="none" strike="noStrike" dirty="0">
                          <a:effectLst/>
                          <a:latin typeface="Times New Roman" panose="02020603050405020304" pitchFamily="18" charset="0"/>
                          <a:cs typeface="Times New Roman" panose="02020603050405020304" pitchFamily="18" charset="0"/>
                        </a:rPr>
                        <a:t>300</a:t>
                      </a:r>
                      <a:endParaRPr lang="en-US" altLang="zh-CN" sz="1400" b="0" i="0" u="none" strike="noStrike" dirty="0">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9525" marR="9525" marT="9525" marB="0" anchor="ctr">
                    <a:lnR w="12700" cap="flat" cmpd="sng" algn="ctr">
                      <a:solidFill>
                        <a:schemeClr val="tx1"/>
                      </a:solidFill>
                      <a:prstDash val="solid"/>
                      <a:round/>
                      <a:headEnd type="none" w="med" len="med"/>
                      <a:tailEnd type="none" w="med" len="med"/>
                    </a:lnR>
                  </a:tcPr>
                </a:tc>
                <a:tc hMerge="1">
                  <a:txBody>
                    <a:bodyPr/>
                    <a:lstStyle/>
                    <a:p>
                      <a:endParaRPr lang="zh-CN" altLang="en-US"/>
                    </a:p>
                  </a:txBody>
                  <a:tcPr/>
                </a:tc>
                <a:tc>
                  <a:txBody>
                    <a:bodyPr/>
                    <a:lstStyle/>
                    <a:p>
                      <a:pPr algn="ctr" fontAlgn="ctr"/>
                      <a:r>
                        <a:rPr lang="en-US" altLang="zh-CN" sz="1400" u="none" strike="noStrike">
                          <a:effectLst/>
                          <a:latin typeface="Times New Roman" panose="02020603050405020304" pitchFamily="18" charset="0"/>
                          <a:cs typeface="Times New Roman" panose="02020603050405020304" pitchFamily="18" charset="0"/>
                        </a:rPr>
                        <a:t>11</a:t>
                      </a:r>
                      <a:endParaRPr lang="en-US" altLang="zh-CN" sz="14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8227" marR="8227" marT="8227" marB="0" anchor="ctr">
                    <a:lnL w="12700" cap="flat" cmpd="sng" algn="ctr">
                      <a:solidFill>
                        <a:schemeClr val="tx1"/>
                      </a:solidFill>
                      <a:prstDash val="solid"/>
                      <a:round/>
                      <a:headEnd type="none" w="med" len="med"/>
                      <a:tailEnd type="none" w="med" len="med"/>
                    </a:lnL>
                  </a:tcPr>
                </a:tc>
                <a:tc>
                  <a:txBody>
                    <a:bodyPr/>
                    <a:lstStyle/>
                    <a:p>
                      <a:pPr algn="ctr" fontAlgn="ctr"/>
                      <a:r>
                        <a:rPr lang="en-US" altLang="zh-CN" sz="1400" u="none" strike="noStrike">
                          <a:effectLst/>
                          <a:latin typeface="Times New Roman" panose="02020603050405020304" pitchFamily="18" charset="0"/>
                          <a:cs typeface="Times New Roman" panose="02020603050405020304" pitchFamily="18" charset="0"/>
                        </a:rPr>
                        <a:t>20.8</a:t>
                      </a:r>
                      <a:endParaRPr lang="en-US" altLang="zh-CN" sz="14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8227" marR="8227" marT="8227" marB="0" anchor="ctr"/>
                </a:tc>
                <a:tc>
                  <a:txBody>
                    <a:bodyPr/>
                    <a:lstStyle/>
                    <a:p>
                      <a:pPr algn="ctr" fontAlgn="ctr"/>
                      <a:r>
                        <a:rPr lang="en-US" altLang="zh-CN" sz="1400" u="none" strike="noStrike">
                          <a:effectLst/>
                          <a:latin typeface="Times New Roman" panose="02020603050405020304" pitchFamily="18" charset="0"/>
                          <a:cs typeface="Times New Roman" panose="02020603050405020304" pitchFamily="18" charset="0"/>
                        </a:rPr>
                        <a:t>29.1</a:t>
                      </a:r>
                      <a:endParaRPr lang="en-US" altLang="zh-CN" sz="14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8227" marR="8227" marT="8227" marB="0" anchor="ctr"/>
                </a:tc>
                <a:tc>
                  <a:txBody>
                    <a:bodyPr/>
                    <a:lstStyle/>
                    <a:p>
                      <a:pPr algn="ctr" fontAlgn="ctr"/>
                      <a:r>
                        <a:rPr lang="en-US" altLang="zh-CN" sz="1400" u="none" strike="noStrike">
                          <a:effectLst/>
                          <a:latin typeface="Times New Roman" panose="02020603050405020304" pitchFamily="18" charset="0"/>
                          <a:cs typeface="Times New Roman" panose="02020603050405020304" pitchFamily="18" charset="0"/>
                        </a:rPr>
                        <a:t>36</a:t>
                      </a:r>
                      <a:endParaRPr lang="en-US" altLang="zh-CN" sz="14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8227" marR="8227" marT="8227" marB="0" anchor="ctr"/>
                </a:tc>
                <a:tc>
                  <a:txBody>
                    <a:bodyPr/>
                    <a:lstStyle/>
                    <a:p>
                      <a:pPr algn="ctr" fontAlgn="ctr"/>
                      <a:r>
                        <a:rPr lang="en-US" altLang="zh-CN" sz="1400" u="none" strike="noStrike">
                          <a:effectLst/>
                          <a:latin typeface="Times New Roman" panose="02020603050405020304" pitchFamily="18" charset="0"/>
                          <a:cs typeface="Times New Roman" panose="02020603050405020304" pitchFamily="18" charset="0"/>
                        </a:rPr>
                        <a:t>41.3</a:t>
                      </a:r>
                      <a:endParaRPr lang="en-US" altLang="zh-CN" sz="14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8227" marR="8227" marT="8227" marB="0" anchor="ctr"/>
                </a:tc>
                <a:tc>
                  <a:txBody>
                    <a:bodyPr/>
                    <a:lstStyle/>
                    <a:p>
                      <a:pPr algn="ctr" fontAlgn="ctr"/>
                      <a:r>
                        <a:rPr lang="en-US" altLang="zh-CN" sz="1400" u="none" strike="noStrike">
                          <a:effectLst/>
                          <a:latin typeface="Times New Roman" panose="02020603050405020304" pitchFamily="18" charset="0"/>
                          <a:cs typeface="Times New Roman" panose="02020603050405020304" pitchFamily="18" charset="0"/>
                        </a:rPr>
                        <a:t>43.2</a:t>
                      </a:r>
                      <a:endParaRPr lang="en-US" altLang="zh-CN" sz="14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8227" marR="8227" marT="8227" marB="0" anchor="ctr"/>
                </a:tc>
                <a:tc>
                  <a:txBody>
                    <a:bodyPr/>
                    <a:lstStyle/>
                    <a:p>
                      <a:pPr algn="ctr" fontAlgn="ctr"/>
                      <a:r>
                        <a:rPr lang="en-US" altLang="zh-CN" sz="1400" u="none" strike="noStrike">
                          <a:effectLst/>
                          <a:latin typeface="Times New Roman" panose="02020603050405020304" pitchFamily="18" charset="0"/>
                          <a:cs typeface="Times New Roman" panose="02020603050405020304" pitchFamily="18" charset="0"/>
                        </a:rPr>
                        <a:t>44.1</a:t>
                      </a:r>
                      <a:endParaRPr lang="en-US" altLang="zh-CN" sz="14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8227" marR="8227" marT="8227" marB="0" anchor="ctr"/>
                </a:tc>
                <a:tc>
                  <a:txBody>
                    <a:bodyPr/>
                    <a:lstStyle/>
                    <a:p>
                      <a:pPr algn="ctr" fontAlgn="ctr"/>
                      <a:r>
                        <a:rPr lang="en-US" altLang="zh-CN" sz="1400" u="none" strike="noStrike">
                          <a:effectLst/>
                          <a:latin typeface="Times New Roman" panose="02020603050405020304" pitchFamily="18" charset="0"/>
                          <a:cs typeface="Times New Roman" panose="02020603050405020304" pitchFamily="18" charset="0"/>
                        </a:rPr>
                        <a:t>44.4</a:t>
                      </a:r>
                      <a:endParaRPr lang="en-US" altLang="zh-CN" sz="14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8227" marR="8227" marT="8227" marB="0" anchor="ctr"/>
                </a:tc>
                <a:tc>
                  <a:txBody>
                    <a:bodyPr/>
                    <a:lstStyle/>
                    <a:p>
                      <a:pPr algn="ctr" fontAlgn="ctr"/>
                      <a:r>
                        <a:rPr lang="en-US" altLang="zh-CN" sz="1400" u="none" strike="noStrike">
                          <a:effectLst/>
                          <a:latin typeface="Times New Roman" panose="02020603050405020304" pitchFamily="18" charset="0"/>
                          <a:cs typeface="Times New Roman" panose="02020603050405020304" pitchFamily="18" charset="0"/>
                        </a:rPr>
                        <a:t>43.8</a:t>
                      </a:r>
                      <a:endParaRPr lang="en-US" altLang="zh-CN" sz="14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8227" marR="8227" marT="8227" marB="0" anchor="ctr"/>
                </a:tc>
                <a:tc>
                  <a:txBody>
                    <a:bodyPr/>
                    <a:lstStyle/>
                    <a:p>
                      <a:pPr algn="ctr" fontAlgn="ctr"/>
                      <a:r>
                        <a:rPr lang="en-US" altLang="zh-CN" sz="1400" u="none" strike="noStrike">
                          <a:effectLst/>
                          <a:latin typeface="Times New Roman" panose="02020603050405020304" pitchFamily="18" charset="0"/>
                          <a:cs typeface="Times New Roman" panose="02020603050405020304" pitchFamily="18" charset="0"/>
                        </a:rPr>
                        <a:t>41.6</a:t>
                      </a:r>
                      <a:endParaRPr lang="en-US" altLang="zh-CN" sz="14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8227" marR="8227" marT="8227" marB="0" anchor="ctr"/>
                </a:tc>
                <a:tc>
                  <a:txBody>
                    <a:bodyPr/>
                    <a:lstStyle/>
                    <a:p>
                      <a:pPr algn="ctr" fontAlgn="ctr"/>
                      <a:r>
                        <a:rPr lang="en-US" altLang="zh-CN" sz="1400" u="none" strike="noStrike">
                          <a:effectLst/>
                          <a:latin typeface="Times New Roman" panose="02020603050405020304" pitchFamily="18" charset="0"/>
                          <a:cs typeface="Times New Roman" panose="02020603050405020304" pitchFamily="18" charset="0"/>
                        </a:rPr>
                        <a:t>21.8</a:t>
                      </a:r>
                      <a:endParaRPr lang="en-US" altLang="zh-CN" sz="14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8227" marR="8227" marT="8227" marB="0" anchor="ctr"/>
                </a:tc>
                <a:tc>
                  <a:txBody>
                    <a:bodyPr/>
                    <a:lstStyle/>
                    <a:p>
                      <a:pPr algn="ctr" fontAlgn="ctr"/>
                      <a:r>
                        <a:rPr lang="en-US" altLang="zh-CN" sz="1400" u="none" strike="noStrike">
                          <a:effectLst/>
                          <a:latin typeface="Times New Roman" panose="02020603050405020304" pitchFamily="18" charset="0"/>
                          <a:cs typeface="Times New Roman" panose="02020603050405020304" pitchFamily="18" charset="0"/>
                        </a:rPr>
                        <a:t>0</a:t>
                      </a:r>
                      <a:endParaRPr lang="en-US" altLang="zh-CN" sz="14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8227" marR="8227" marT="8227" marB="0" anchor="ctr"/>
                </a:tc>
                <a:extLst>
                  <a:ext uri="{0D108BD9-81ED-4DB2-BD59-A6C34878D82A}">
                    <a16:rowId xmlns:a16="http://schemas.microsoft.com/office/drawing/2014/main" val="10005"/>
                  </a:ext>
                </a:extLst>
              </a:tr>
              <a:tr h="148081">
                <a:tc gridSpan="2">
                  <a:txBody>
                    <a:bodyPr/>
                    <a:lstStyle/>
                    <a:p>
                      <a:pPr algn="ctr" fontAlgn="ctr"/>
                      <a:r>
                        <a:rPr lang="en-US" altLang="zh-CN" sz="1400" u="none" strike="noStrike" dirty="0">
                          <a:effectLst/>
                          <a:latin typeface="Times New Roman" panose="02020603050405020304" pitchFamily="18" charset="0"/>
                          <a:cs typeface="Times New Roman" panose="02020603050405020304" pitchFamily="18" charset="0"/>
                        </a:rPr>
                        <a:t>400</a:t>
                      </a:r>
                      <a:endParaRPr lang="en-US" altLang="zh-CN" sz="1400" b="0" i="0" u="none" strike="noStrike" dirty="0">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9525" marR="9525" marT="9525" marB="0" anchor="ctr">
                    <a:lnR w="12700" cap="flat" cmpd="sng" algn="ctr">
                      <a:solidFill>
                        <a:schemeClr val="tx1"/>
                      </a:solidFill>
                      <a:prstDash val="solid"/>
                      <a:round/>
                      <a:headEnd type="none" w="med" len="med"/>
                      <a:tailEnd type="none" w="med" len="med"/>
                    </a:lnR>
                  </a:tcPr>
                </a:tc>
                <a:tc hMerge="1">
                  <a:txBody>
                    <a:bodyPr/>
                    <a:lstStyle/>
                    <a:p>
                      <a:endParaRPr lang="zh-CN" altLang="en-US"/>
                    </a:p>
                  </a:txBody>
                  <a:tcPr/>
                </a:tc>
                <a:tc>
                  <a:txBody>
                    <a:bodyPr/>
                    <a:lstStyle/>
                    <a:p>
                      <a:pPr algn="ctr" fontAlgn="ctr"/>
                      <a:r>
                        <a:rPr lang="en-US" altLang="zh-CN" sz="1400" u="none" strike="noStrike">
                          <a:effectLst/>
                          <a:latin typeface="Times New Roman" panose="02020603050405020304" pitchFamily="18" charset="0"/>
                          <a:cs typeface="Times New Roman" panose="02020603050405020304" pitchFamily="18" charset="0"/>
                        </a:rPr>
                        <a:t>11</a:t>
                      </a:r>
                      <a:endParaRPr lang="en-US" altLang="zh-CN" sz="14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8227" marR="8227" marT="8227" marB="0" anchor="ctr">
                    <a:lnL w="12700" cap="flat" cmpd="sng" algn="ctr">
                      <a:solidFill>
                        <a:schemeClr val="tx1"/>
                      </a:solidFill>
                      <a:prstDash val="solid"/>
                      <a:round/>
                      <a:headEnd type="none" w="med" len="med"/>
                      <a:tailEnd type="none" w="med" len="med"/>
                    </a:lnL>
                  </a:tcPr>
                </a:tc>
                <a:tc>
                  <a:txBody>
                    <a:bodyPr/>
                    <a:lstStyle/>
                    <a:p>
                      <a:pPr algn="ctr" fontAlgn="ctr"/>
                      <a:r>
                        <a:rPr lang="en-US" altLang="zh-CN" sz="1400" u="none" strike="noStrike">
                          <a:effectLst/>
                          <a:latin typeface="Times New Roman" panose="02020603050405020304" pitchFamily="18" charset="0"/>
                          <a:cs typeface="Times New Roman" panose="02020603050405020304" pitchFamily="18" charset="0"/>
                        </a:rPr>
                        <a:t>20.6</a:t>
                      </a:r>
                      <a:endParaRPr lang="en-US" altLang="zh-CN" sz="14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8227" marR="8227" marT="8227" marB="0" anchor="ctr"/>
                </a:tc>
                <a:tc>
                  <a:txBody>
                    <a:bodyPr/>
                    <a:lstStyle/>
                    <a:p>
                      <a:pPr algn="ctr" fontAlgn="ctr"/>
                      <a:r>
                        <a:rPr lang="en-US" altLang="zh-CN" sz="1400" u="none" strike="noStrike">
                          <a:effectLst/>
                          <a:latin typeface="Times New Roman" panose="02020603050405020304" pitchFamily="18" charset="0"/>
                          <a:cs typeface="Times New Roman" panose="02020603050405020304" pitchFamily="18" charset="0"/>
                        </a:rPr>
                        <a:t>28.9</a:t>
                      </a:r>
                      <a:endParaRPr lang="en-US" altLang="zh-CN" sz="14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8227" marR="8227" marT="8227" marB="0" anchor="ctr"/>
                </a:tc>
                <a:tc>
                  <a:txBody>
                    <a:bodyPr/>
                    <a:lstStyle/>
                    <a:p>
                      <a:pPr algn="ctr" fontAlgn="ctr"/>
                      <a:r>
                        <a:rPr lang="en-US" altLang="zh-CN" sz="1400" u="none" strike="noStrike">
                          <a:effectLst/>
                          <a:latin typeface="Times New Roman" panose="02020603050405020304" pitchFamily="18" charset="0"/>
                          <a:cs typeface="Times New Roman" panose="02020603050405020304" pitchFamily="18" charset="0"/>
                        </a:rPr>
                        <a:t>35.6</a:t>
                      </a:r>
                      <a:endParaRPr lang="en-US" altLang="zh-CN" sz="14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8227" marR="8227" marT="8227" marB="0" anchor="ctr"/>
                </a:tc>
                <a:tc>
                  <a:txBody>
                    <a:bodyPr/>
                    <a:lstStyle/>
                    <a:p>
                      <a:pPr algn="ctr" fontAlgn="ctr"/>
                      <a:r>
                        <a:rPr lang="en-US" altLang="zh-CN" sz="1400" u="none" strike="noStrike">
                          <a:effectLst/>
                          <a:latin typeface="Times New Roman" panose="02020603050405020304" pitchFamily="18" charset="0"/>
                          <a:cs typeface="Times New Roman" panose="02020603050405020304" pitchFamily="18" charset="0"/>
                        </a:rPr>
                        <a:t>40.8</a:t>
                      </a:r>
                      <a:endParaRPr lang="en-US" altLang="zh-CN" sz="14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8227" marR="8227" marT="8227" marB="0" anchor="ctr"/>
                </a:tc>
                <a:tc>
                  <a:txBody>
                    <a:bodyPr/>
                    <a:lstStyle/>
                    <a:p>
                      <a:pPr algn="ctr" fontAlgn="ctr"/>
                      <a:r>
                        <a:rPr lang="en-US" altLang="zh-CN" sz="1400" u="none" strike="noStrike">
                          <a:effectLst/>
                          <a:latin typeface="Times New Roman" panose="02020603050405020304" pitchFamily="18" charset="0"/>
                          <a:cs typeface="Times New Roman" panose="02020603050405020304" pitchFamily="18" charset="0"/>
                        </a:rPr>
                        <a:t>42.1</a:t>
                      </a:r>
                      <a:endParaRPr lang="en-US" altLang="zh-CN" sz="14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8227" marR="8227" marT="8227" marB="0" anchor="ctr"/>
                </a:tc>
                <a:tc>
                  <a:txBody>
                    <a:bodyPr/>
                    <a:lstStyle/>
                    <a:p>
                      <a:pPr algn="ctr" fontAlgn="ctr"/>
                      <a:r>
                        <a:rPr lang="en-US" altLang="zh-CN" sz="1400" u="none" strike="noStrike">
                          <a:effectLst/>
                          <a:latin typeface="Times New Roman" panose="02020603050405020304" pitchFamily="18" charset="0"/>
                          <a:cs typeface="Times New Roman" panose="02020603050405020304" pitchFamily="18" charset="0"/>
                        </a:rPr>
                        <a:t>41.6</a:t>
                      </a:r>
                      <a:endParaRPr lang="en-US" altLang="zh-CN" sz="14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8227" marR="8227" marT="8227" marB="0" anchor="ctr"/>
                </a:tc>
                <a:tc>
                  <a:txBody>
                    <a:bodyPr/>
                    <a:lstStyle/>
                    <a:p>
                      <a:pPr algn="ctr" fontAlgn="ctr"/>
                      <a:r>
                        <a:rPr lang="en-US" altLang="zh-CN" sz="1400" u="none" strike="noStrike">
                          <a:effectLst/>
                          <a:latin typeface="Times New Roman" panose="02020603050405020304" pitchFamily="18" charset="0"/>
                          <a:cs typeface="Times New Roman" panose="02020603050405020304" pitchFamily="18" charset="0"/>
                        </a:rPr>
                        <a:t>39.4</a:t>
                      </a:r>
                      <a:endParaRPr lang="en-US" altLang="zh-CN" sz="14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8227" marR="8227" marT="8227" marB="0" anchor="ctr"/>
                </a:tc>
                <a:tc>
                  <a:txBody>
                    <a:bodyPr/>
                    <a:lstStyle/>
                    <a:p>
                      <a:pPr algn="ctr" fontAlgn="ctr"/>
                      <a:r>
                        <a:rPr lang="en-US" altLang="zh-CN" sz="1400" u="none" strike="noStrike" dirty="0">
                          <a:effectLst/>
                          <a:latin typeface="Times New Roman" panose="02020603050405020304" pitchFamily="18" charset="0"/>
                          <a:cs typeface="Times New Roman" panose="02020603050405020304" pitchFamily="18" charset="0"/>
                        </a:rPr>
                        <a:t>33.5</a:t>
                      </a:r>
                      <a:endParaRPr lang="en-US" altLang="zh-CN" sz="1400" b="0" i="0" u="none" strike="noStrike" dirty="0">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8227" marR="8227" marT="8227" marB="0" anchor="ctr"/>
                </a:tc>
                <a:tc>
                  <a:txBody>
                    <a:bodyPr/>
                    <a:lstStyle/>
                    <a:p>
                      <a:pPr algn="ctr" fontAlgn="ctr"/>
                      <a:r>
                        <a:rPr lang="en-US" altLang="zh-CN" sz="1400" u="none" strike="noStrike">
                          <a:effectLst/>
                          <a:latin typeface="Times New Roman" panose="02020603050405020304" pitchFamily="18" charset="0"/>
                          <a:cs typeface="Times New Roman" panose="02020603050405020304" pitchFamily="18" charset="0"/>
                        </a:rPr>
                        <a:t>22.5</a:t>
                      </a:r>
                      <a:endParaRPr lang="en-US" altLang="zh-CN" sz="14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8227" marR="8227" marT="8227" marB="0" anchor="ctr"/>
                </a:tc>
                <a:tc>
                  <a:txBody>
                    <a:bodyPr/>
                    <a:lstStyle/>
                    <a:p>
                      <a:pPr algn="ctr" fontAlgn="ctr"/>
                      <a:r>
                        <a:rPr lang="en-US" altLang="zh-CN" sz="1400" u="none" strike="noStrike">
                          <a:effectLst/>
                          <a:latin typeface="Times New Roman" panose="02020603050405020304" pitchFamily="18" charset="0"/>
                          <a:cs typeface="Times New Roman" panose="02020603050405020304" pitchFamily="18" charset="0"/>
                        </a:rPr>
                        <a:t>0</a:t>
                      </a:r>
                      <a:endParaRPr lang="en-US" altLang="zh-CN" sz="14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8227" marR="8227" marT="8227" marB="0" anchor="ctr"/>
                </a:tc>
                <a:tc>
                  <a:txBody>
                    <a:bodyPr/>
                    <a:lstStyle/>
                    <a:p>
                      <a:pPr algn="ctr" fontAlgn="ctr"/>
                      <a:r>
                        <a:rPr lang="en-US" altLang="zh-CN" sz="1400" u="none" strike="noStrike">
                          <a:effectLst/>
                          <a:latin typeface="Times New Roman" panose="02020603050405020304" pitchFamily="18" charset="0"/>
                          <a:cs typeface="Times New Roman" panose="02020603050405020304" pitchFamily="18" charset="0"/>
                        </a:rPr>
                        <a:t>0</a:t>
                      </a:r>
                      <a:endParaRPr lang="en-US" altLang="zh-CN" sz="14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8227" marR="8227" marT="8227" marB="0" anchor="ctr"/>
                </a:tc>
                <a:extLst>
                  <a:ext uri="{0D108BD9-81ED-4DB2-BD59-A6C34878D82A}">
                    <a16:rowId xmlns:a16="http://schemas.microsoft.com/office/drawing/2014/main" val="10006"/>
                  </a:ext>
                </a:extLst>
              </a:tr>
              <a:tr h="148081">
                <a:tc gridSpan="2">
                  <a:txBody>
                    <a:bodyPr/>
                    <a:lstStyle/>
                    <a:p>
                      <a:pPr algn="ctr" fontAlgn="ctr"/>
                      <a:r>
                        <a:rPr lang="en-US" altLang="zh-CN" sz="1400" u="none" strike="noStrike" dirty="0">
                          <a:effectLst/>
                          <a:latin typeface="Times New Roman" panose="02020603050405020304" pitchFamily="18" charset="0"/>
                          <a:cs typeface="Times New Roman" panose="02020603050405020304" pitchFamily="18" charset="0"/>
                        </a:rPr>
                        <a:t>500</a:t>
                      </a:r>
                      <a:endParaRPr lang="en-US" altLang="zh-CN" sz="1400" b="0" i="0" u="none" strike="noStrike" dirty="0">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9525" marR="9525" marT="9525" marB="0" anchor="ctr">
                    <a:lnR w="12700" cap="flat" cmpd="sng" algn="ctr">
                      <a:solidFill>
                        <a:schemeClr val="tx1"/>
                      </a:solidFill>
                      <a:prstDash val="solid"/>
                      <a:round/>
                      <a:headEnd type="none" w="med" len="med"/>
                      <a:tailEnd type="none" w="med" len="med"/>
                    </a:lnR>
                  </a:tcPr>
                </a:tc>
                <a:tc hMerge="1">
                  <a:txBody>
                    <a:bodyPr/>
                    <a:lstStyle/>
                    <a:p>
                      <a:endParaRPr lang="zh-CN" altLang="en-US"/>
                    </a:p>
                  </a:txBody>
                  <a:tcPr/>
                </a:tc>
                <a:tc>
                  <a:txBody>
                    <a:bodyPr/>
                    <a:lstStyle/>
                    <a:p>
                      <a:pPr algn="ctr" fontAlgn="ctr"/>
                      <a:r>
                        <a:rPr lang="en-US" altLang="zh-CN" sz="1400" u="none" strike="noStrike" dirty="0">
                          <a:effectLst/>
                          <a:latin typeface="Times New Roman" panose="02020603050405020304" pitchFamily="18" charset="0"/>
                          <a:cs typeface="Times New Roman" panose="02020603050405020304" pitchFamily="18" charset="0"/>
                        </a:rPr>
                        <a:t>10.9</a:t>
                      </a:r>
                      <a:endParaRPr lang="en-US" altLang="zh-CN" sz="1400" b="0" i="0" u="none" strike="noStrike" dirty="0">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8227" marR="8227" marT="8227" marB="0" anchor="ctr">
                    <a:lnL w="12700" cap="flat" cmpd="sng" algn="ctr">
                      <a:solidFill>
                        <a:schemeClr val="tx1"/>
                      </a:solidFill>
                      <a:prstDash val="solid"/>
                      <a:round/>
                      <a:headEnd type="none" w="med" len="med"/>
                      <a:tailEnd type="none" w="med" len="med"/>
                    </a:lnL>
                  </a:tcPr>
                </a:tc>
                <a:tc>
                  <a:txBody>
                    <a:bodyPr/>
                    <a:lstStyle/>
                    <a:p>
                      <a:pPr algn="ctr" fontAlgn="ctr"/>
                      <a:r>
                        <a:rPr lang="en-US" altLang="zh-CN" sz="1400" u="none" strike="noStrike">
                          <a:effectLst/>
                          <a:latin typeface="Times New Roman" panose="02020603050405020304" pitchFamily="18" charset="0"/>
                          <a:cs typeface="Times New Roman" panose="02020603050405020304" pitchFamily="18" charset="0"/>
                        </a:rPr>
                        <a:t>20.4</a:t>
                      </a:r>
                      <a:endParaRPr lang="en-US" altLang="zh-CN" sz="14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8227" marR="8227" marT="8227" marB="0" anchor="ctr"/>
                </a:tc>
                <a:tc>
                  <a:txBody>
                    <a:bodyPr/>
                    <a:lstStyle/>
                    <a:p>
                      <a:pPr algn="ctr" fontAlgn="ctr"/>
                      <a:r>
                        <a:rPr lang="en-US" altLang="zh-CN" sz="1400" u="none" strike="noStrike">
                          <a:effectLst/>
                          <a:latin typeface="Times New Roman" panose="02020603050405020304" pitchFamily="18" charset="0"/>
                          <a:cs typeface="Times New Roman" panose="02020603050405020304" pitchFamily="18" charset="0"/>
                        </a:rPr>
                        <a:t>28.6</a:t>
                      </a:r>
                      <a:endParaRPr lang="en-US" altLang="zh-CN" sz="14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8227" marR="8227" marT="8227" marB="0" anchor="ctr"/>
                </a:tc>
                <a:tc>
                  <a:txBody>
                    <a:bodyPr/>
                    <a:lstStyle/>
                    <a:p>
                      <a:pPr algn="ctr" fontAlgn="ctr"/>
                      <a:r>
                        <a:rPr lang="en-US" altLang="zh-CN" sz="1400" u="none" strike="noStrike">
                          <a:effectLst/>
                          <a:latin typeface="Times New Roman" panose="02020603050405020304" pitchFamily="18" charset="0"/>
                          <a:cs typeface="Times New Roman" panose="02020603050405020304" pitchFamily="18" charset="0"/>
                        </a:rPr>
                        <a:t>35</a:t>
                      </a:r>
                      <a:endParaRPr lang="en-US" altLang="zh-CN" sz="14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8227" marR="8227" marT="8227" marB="0" anchor="ctr"/>
                </a:tc>
                <a:tc>
                  <a:txBody>
                    <a:bodyPr/>
                    <a:lstStyle/>
                    <a:p>
                      <a:pPr algn="ctr" fontAlgn="ctr"/>
                      <a:r>
                        <a:rPr lang="en-US" altLang="zh-CN" sz="1400" u="none" strike="noStrike">
                          <a:effectLst/>
                          <a:latin typeface="Times New Roman" panose="02020603050405020304" pitchFamily="18" charset="0"/>
                          <a:cs typeface="Times New Roman" panose="02020603050405020304" pitchFamily="18" charset="0"/>
                        </a:rPr>
                        <a:t>38.7</a:t>
                      </a:r>
                      <a:endParaRPr lang="en-US" altLang="zh-CN" sz="14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8227" marR="8227" marT="8227" marB="0" anchor="ctr"/>
                </a:tc>
                <a:tc>
                  <a:txBody>
                    <a:bodyPr/>
                    <a:lstStyle/>
                    <a:p>
                      <a:pPr algn="ctr" fontAlgn="ctr"/>
                      <a:r>
                        <a:rPr lang="en-US" altLang="zh-CN" sz="1400" u="none" strike="noStrike">
                          <a:effectLst/>
                          <a:latin typeface="Times New Roman" panose="02020603050405020304" pitchFamily="18" charset="0"/>
                          <a:cs typeface="Times New Roman" panose="02020603050405020304" pitchFamily="18" charset="0"/>
                        </a:rPr>
                        <a:t>35.7</a:t>
                      </a:r>
                      <a:endParaRPr lang="en-US" altLang="zh-CN" sz="14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8227" marR="8227" marT="8227" marB="0" anchor="ctr"/>
                </a:tc>
                <a:tc>
                  <a:txBody>
                    <a:bodyPr/>
                    <a:lstStyle/>
                    <a:p>
                      <a:pPr algn="ctr" fontAlgn="ctr"/>
                      <a:r>
                        <a:rPr lang="en-US" altLang="zh-CN" sz="1400" u="none" strike="noStrike">
                          <a:effectLst/>
                          <a:latin typeface="Times New Roman" panose="02020603050405020304" pitchFamily="18" charset="0"/>
                          <a:cs typeface="Times New Roman" panose="02020603050405020304" pitchFamily="18" charset="0"/>
                        </a:rPr>
                        <a:t>30.4</a:t>
                      </a:r>
                      <a:endParaRPr lang="en-US" altLang="zh-CN" sz="14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8227" marR="8227" marT="8227" marB="0" anchor="ctr"/>
                </a:tc>
                <a:tc>
                  <a:txBody>
                    <a:bodyPr/>
                    <a:lstStyle/>
                    <a:p>
                      <a:pPr algn="ctr" fontAlgn="ctr"/>
                      <a:r>
                        <a:rPr lang="en-US" altLang="zh-CN" sz="1400" u="none" strike="noStrike">
                          <a:effectLst/>
                          <a:latin typeface="Times New Roman" panose="02020603050405020304" pitchFamily="18" charset="0"/>
                          <a:cs typeface="Times New Roman" panose="02020603050405020304" pitchFamily="18" charset="0"/>
                        </a:rPr>
                        <a:t>20.8</a:t>
                      </a:r>
                      <a:endParaRPr lang="en-US" altLang="zh-CN" sz="14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8227" marR="8227" marT="8227" marB="0" anchor="ctr"/>
                </a:tc>
                <a:tc>
                  <a:txBody>
                    <a:bodyPr/>
                    <a:lstStyle/>
                    <a:p>
                      <a:pPr algn="ctr" fontAlgn="ctr"/>
                      <a:r>
                        <a:rPr lang="en-US" altLang="zh-CN" sz="1400" u="none" strike="noStrike">
                          <a:effectLst/>
                          <a:latin typeface="Times New Roman" panose="02020603050405020304" pitchFamily="18" charset="0"/>
                          <a:cs typeface="Times New Roman" panose="02020603050405020304" pitchFamily="18" charset="0"/>
                        </a:rPr>
                        <a:t>30.7</a:t>
                      </a:r>
                      <a:endParaRPr lang="en-US" altLang="zh-CN" sz="14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8227" marR="8227" marT="8227" marB="0" anchor="ctr"/>
                </a:tc>
                <a:tc>
                  <a:txBody>
                    <a:bodyPr/>
                    <a:lstStyle/>
                    <a:p>
                      <a:pPr algn="ctr" fontAlgn="ctr"/>
                      <a:r>
                        <a:rPr lang="en-US" altLang="zh-CN" sz="1400" u="none" strike="noStrike">
                          <a:effectLst/>
                          <a:latin typeface="Times New Roman" panose="02020603050405020304" pitchFamily="18" charset="0"/>
                          <a:cs typeface="Times New Roman" panose="02020603050405020304" pitchFamily="18" charset="0"/>
                        </a:rPr>
                        <a:t>0</a:t>
                      </a:r>
                      <a:endParaRPr lang="en-US" altLang="zh-CN" sz="14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8227" marR="8227" marT="8227" marB="0" anchor="ctr"/>
                </a:tc>
                <a:tc>
                  <a:txBody>
                    <a:bodyPr/>
                    <a:lstStyle/>
                    <a:p>
                      <a:pPr algn="ctr" fontAlgn="ctr"/>
                      <a:r>
                        <a:rPr lang="en-US" altLang="zh-CN" sz="1400" u="none" strike="noStrike">
                          <a:effectLst/>
                          <a:latin typeface="Times New Roman" panose="02020603050405020304" pitchFamily="18" charset="0"/>
                          <a:cs typeface="Times New Roman" panose="02020603050405020304" pitchFamily="18" charset="0"/>
                        </a:rPr>
                        <a:t>0</a:t>
                      </a:r>
                      <a:endParaRPr lang="en-US" altLang="zh-CN" sz="1400" b="0" i="0" u="none" strike="noStrike">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8227" marR="8227" marT="8227" marB="0" anchor="ctr"/>
                </a:tc>
                <a:tc>
                  <a:txBody>
                    <a:bodyPr/>
                    <a:lstStyle/>
                    <a:p>
                      <a:pPr algn="ctr" fontAlgn="ctr"/>
                      <a:r>
                        <a:rPr lang="en-US" altLang="zh-CN" sz="1400" u="none" strike="noStrike" dirty="0">
                          <a:effectLst/>
                          <a:latin typeface="Times New Roman" panose="02020603050405020304" pitchFamily="18" charset="0"/>
                          <a:cs typeface="Times New Roman" panose="02020603050405020304" pitchFamily="18" charset="0"/>
                        </a:rPr>
                        <a:t>0</a:t>
                      </a:r>
                      <a:endParaRPr lang="en-US" altLang="zh-CN" sz="1400" b="0" i="0" u="none" strike="noStrike" dirty="0">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8227" marR="8227" marT="8227" marB="0" anchor="ctr"/>
                </a:tc>
                <a:extLst>
                  <a:ext uri="{0D108BD9-81ED-4DB2-BD59-A6C34878D82A}">
                    <a16:rowId xmlns:a16="http://schemas.microsoft.com/office/drawing/2014/main" val="10007"/>
                  </a:ext>
                </a:extLst>
              </a:tr>
            </a:tbl>
          </a:graphicData>
        </a:graphic>
      </p:graphicFrame>
      <p:sp>
        <p:nvSpPr>
          <p:cNvPr id="10" name="矩形 9"/>
          <p:cNvSpPr/>
          <p:nvPr/>
        </p:nvSpPr>
        <p:spPr>
          <a:xfrm>
            <a:off x="1436612" y="0"/>
            <a:ext cx="1441420" cy="369332"/>
          </a:xfrm>
          <a:prstGeom prst="rect">
            <a:avLst/>
          </a:prstGeom>
        </p:spPr>
        <p:txBody>
          <a:bodyPr wrap="none">
            <a:spAutoFit/>
          </a:bodyPr>
          <a:lstStyle/>
          <a:p>
            <a:r>
              <a:rPr lang="en-US" altLang="zh-CN" kern="100" baseline="30000" dirty="0">
                <a:gradFill flip="none" rotWithShape="1">
                  <a:gsLst>
                    <a:gs pos="0">
                      <a:srgbClr val="00FF00"/>
                    </a:gs>
                    <a:gs pos="0">
                      <a:srgbClr val="00FF00"/>
                    </a:gs>
                    <a:gs pos="100000">
                      <a:srgbClr val="0000FF"/>
                    </a:gs>
                  </a:gsLst>
                  <a:lin ang="16200000" scaled="1"/>
                  <a:tileRect/>
                </a:gradFill>
                <a:latin typeface="Times New Roman" panose="02020603050405020304" pitchFamily="18" charset="0"/>
                <a:cs typeface="Times New Roman" panose="02020603050405020304" pitchFamily="18" charset="0"/>
              </a:rPr>
              <a:t>59</a:t>
            </a:r>
            <a:r>
              <a:rPr lang="en-US" altLang="zh-CN" kern="100" dirty="0">
                <a:gradFill flip="none" rotWithShape="1">
                  <a:gsLst>
                    <a:gs pos="0">
                      <a:srgbClr val="00FF00"/>
                    </a:gs>
                    <a:gs pos="0">
                      <a:srgbClr val="00FF00"/>
                    </a:gs>
                    <a:gs pos="100000">
                      <a:srgbClr val="0000FF"/>
                    </a:gs>
                  </a:gsLst>
                  <a:lin ang="16200000" scaled="1"/>
                  <a:tileRect/>
                </a:gradFill>
                <a:latin typeface="Times New Roman" panose="02020603050405020304" pitchFamily="18" charset="0"/>
                <a:cs typeface="Times New Roman" panose="02020603050405020304" pitchFamily="18" charset="0"/>
              </a:rPr>
              <a:t>Cu(</a:t>
            </a:r>
            <a:r>
              <a:rPr lang="en-US" altLang="zh-CN" i="1" kern="100" dirty="0">
                <a:gradFill flip="none" rotWithShape="1">
                  <a:gsLst>
                    <a:gs pos="0">
                      <a:srgbClr val="00FF00"/>
                    </a:gs>
                    <a:gs pos="0">
                      <a:srgbClr val="00FF00"/>
                    </a:gs>
                    <a:gs pos="100000">
                      <a:srgbClr val="0000FF"/>
                    </a:gs>
                  </a:gsLst>
                  <a:lin ang="16200000" scaled="1"/>
                  <a:tileRect/>
                </a:gradFill>
                <a:latin typeface="Times New Roman" panose="02020603050405020304" pitchFamily="18" charset="0"/>
                <a:cs typeface="Times New Roman" panose="02020603050405020304" pitchFamily="18" charset="0"/>
              </a:rPr>
              <a:t>p</a:t>
            </a:r>
            <a:r>
              <a:rPr lang="en-US" altLang="zh-CN" kern="100" dirty="0">
                <a:gradFill flip="none" rotWithShape="1">
                  <a:gsLst>
                    <a:gs pos="0">
                      <a:srgbClr val="00FF00"/>
                    </a:gs>
                    <a:gs pos="0">
                      <a:srgbClr val="00FF00"/>
                    </a:gs>
                    <a:gs pos="100000">
                      <a:srgbClr val="0000FF"/>
                    </a:gs>
                  </a:gsLst>
                  <a:lin ang="16200000" scaled="1"/>
                  <a:tileRect/>
                </a:gradFill>
                <a:latin typeface="Times New Roman" panose="02020603050405020304" pitchFamily="18" charset="0"/>
                <a:cs typeface="Times New Roman" panose="02020603050405020304" pitchFamily="18" charset="0"/>
              </a:rPr>
              <a:t>,</a:t>
            </a:r>
            <a:r>
              <a:rPr lang="en-US" altLang="zh-CN" i="1" kern="100" dirty="0">
                <a:gradFill flip="none" rotWithShape="1">
                  <a:gsLst>
                    <a:gs pos="0">
                      <a:srgbClr val="00FF00"/>
                    </a:gs>
                    <a:gs pos="0">
                      <a:srgbClr val="00FF00"/>
                    </a:gs>
                    <a:gs pos="100000">
                      <a:srgbClr val="0000FF"/>
                    </a:gs>
                  </a:gsLst>
                  <a:lin ang="16200000" scaled="1"/>
                  <a:tileRect/>
                </a:gradFill>
                <a:latin typeface="Times New Roman" panose="02020603050405020304" pitchFamily="18" charset="0"/>
                <a:cs typeface="Times New Roman" panose="02020603050405020304" pitchFamily="18" charset="0"/>
              </a:rPr>
              <a:t>α</a:t>
            </a:r>
            <a:r>
              <a:rPr lang="en-US" altLang="zh-CN" kern="100" dirty="0">
                <a:gradFill flip="none" rotWithShape="1">
                  <a:gsLst>
                    <a:gs pos="0">
                      <a:srgbClr val="00FF00"/>
                    </a:gs>
                    <a:gs pos="0">
                      <a:srgbClr val="00FF00"/>
                    </a:gs>
                    <a:gs pos="100000">
                      <a:srgbClr val="0000FF"/>
                    </a:gs>
                  </a:gsLst>
                  <a:lin ang="16200000" scaled="1"/>
                  <a:tileRect/>
                </a:gradFill>
                <a:latin typeface="Times New Roman" panose="02020603050405020304" pitchFamily="18" charset="0"/>
                <a:cs typeface="Times New Roman" panose="02020603050405020304" pitchFamily="18" charset="0"/>
              </a:rPr>
              <a:t>)</a:t>
            </a:r>
            <a:r>
              <a:rPr lang="en-US" altLang="zh-CN" kern="100" baseline="30000" dirty="0">
                <a:gradFill flip="none" rotWithShape="1">
                  <a:gsLst>
                    <a:gs pos="0">
                      <a:srgbClr val="00FF00"/>
                    </a:gs>
                    <a:gs pos="0">
                      <a:srgbClr val="00FF00"/>
                    </a:gs>
                    <a:gs pos="100000">
                      <a:srgbClr val="0000FF"/>
                    </a:gs>
                  </a:gsLst>
                  <a:lin ang="16200000" scaled="1"/>
                  <a:tileRect/>
                </a:gradFill>
                <a:latin typeface="Times New Roman" panose="02020603050405020304" pitchFamily="18" charset="0"/>
                <a:cs typeface="Times New Roman" panose="02020603050405020304" pitchFamily="18" charset="0"/>
              </a:rPr>
              <a:t>56</a:t>
            </a:r>
            <a:r>
              <a:rPr lang="en-US" altLang="zh-CN" kern="100" dirty="0">
                <a:gradFill flip="none" rotWithShape="1">
                  <a:gsLst>
                    <a:gs pos="0">
                      <a:srgbClr val="00FF00"/>
                    </a:gs>
                    <a:gs pos="0">
                      <a:srgbClr val="00FF00"/>
                    </a:gs>
                    <a:gs pos="100000">
                      <a:srgbClr val="0000FF"/>
                    </a:gs>
                  </a:gsLst>
                  <a:lin ang="16200000" scaled="1"/>
                  <a:tileRect/>
                </a:gradFill>
                <a:latin typeface="Times New Roman" panose="02020603050405020304" pitchFamily="18" charset="0"/>
                <a:cs typeface="Times New Roman" panose="02020603050405020304" pitchFamily="18" charset="0"/>
              </a:rPr>
              <a:t>Ni</a:t>
            </a:r>
          </a:p>
        </p:txBody>
      </p:sp>
    </p:spTree>
    <p:extLst>
      <p:ext uri="{BB962C8B-B14F-4D97-AF65-F5344CB8AC3E}">
        <p14:creationId xmlns:p14="http://schemas.microsoft.com/office/powerpoint/2010/main" val="2622063712"/>
      </p:ext>
    </p:extLst>
  </p:cSld>
  <p:clrMapOvr>
    <a:masterClrMapping/>
  </p:clrMapOvr>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图片 5"/>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3714849" y="2003899"/>
            <a:ext cx="5429151" cy="4854101"/>
          </a:xfrm>
          <a:prstGeom prst="rect">
            <a:avLst/>
          </a:prstGeom>
        </p:spPr>
      </p:pic>
      <p:sp>
        <p:nvSpPr>
          <p:cNvPr id="2" name="矩形 1"/>
          <p:cNvSpPr/>
          <p:nvPr/>
        </p:nvSpPr>
        <p:spPr>
          <a:xfrm>
            <a:off x="0" y="0"/>
            <a:ext cx="1462260" cy="369332"/>
          </a:xfrm>
          <a:prstGeom prst="rect">
            <a:avLst/>
          </a:prstGeom>
        </p:spPr>
        <p:txBody>
          <a:bodyPr wrap="none">
            <a:spAutoFit/>
          </a:bodyPr>
          <a:lstStyle/>
          <a:p>
            <a:r>
              <a:rPr lang="en-US" altLang="zh-CN" kern="100" baseline="30000" dirty="0">
                <a:gradFill flip="none" rotWithShape="1">
                  <a:gsLst>
                    <a:gs pos="0">
                      <a:srgbClr val="0000FF"/>
                    </a:gs>
                    <a:gs pos="0">
                      <a:srgbClr val="0000FF"/>
                    </a:gs>
                    <a:gs pos="100000">
                      <a:srgbClr val="00FF00"/>
                    </a:gs>
                  </a:gsLst>
                  <a:lin ang="16200000" scaled="1"/>
                  <a:tileRect/>
                </a:gradFill>
                <a:latin typeface="Times New Roman" panose="02020603050405020304" pitchFamily="18" charset="0"/>
                <a:cs typeface="Times New Roman" panose="02020603050405020304" pitchFamily="18" charset="0"/>
              </a:rPr>
              <a:t>48</a:t>
            </a:r>
            <a:r>
              <a:rPr lang="en-US" altLang="zh-CN" kern="100" dirty="0">
                <a:gradFill flip="none" rotWithShape="1">
                  <a:gsLst>
                    <a:gs pos="0">
                      <a:srgbClr val="0000FF"/>
                    </a:gs>
                    <a:gs pos="0">
                      <a:srgbClr val="0000FF"/>
                    </a:gs>
                    <a:gs pos="100000">
                      <a:srgbClr val="00FF00"/>
                    </a:gs>
                  </a:gsLst>
                  <a:lin ang="16200000" scaled="1"/>
                  <a:tileRect/>
                </a:gradFill>
                <a:latin typeface="Times New Roman" panose="02020603050405020304" pitchFamily="18" charset="0"/>
                <a:cs typeface="Times New Roman" panose="02020603050405020304" pitchFamily="18" charset="0"/>
              </a:rPr>
              <a:t>Cr(</a:t>
            </a:r>
            <a:r>
              <a:rPr lang="en-US" altLang="zh-CN" i="1" kern="100" dirty="0" err="1">
                <a:gradFill flip="none" rotWithShape="1">
                  <a:gsLst>
                    <a:gs pos="0">
                      <a:srgbClr val="0000FF"/>
                    </a:gs>
                    <a:gs pos="0">
                      <a:srgbClr val="0000FF"/>
                    </a:gs>
                    <a:gs pos="100000">
                      <a:srgbClr val="00FF00"/>
                    </a:gs>
                  </a:gsLst>
                  <a:lin ang="16200000" scaled="1"/>
                  <a:tileRect/>
                </a:gradFill>
                <a:latin typeface="Times New Roman" panose="02020603050405020304" pitchFamily="18" charset="0"/>
                <a:cs typeface="Times New Roman" panose="02020603050405020304" pitchFamily="18" charset="0"/>
              </a:rPr>
              <a:t>p</a:t>
            </a:r>
            <a:r>
              <a:rPr lang="en-US" altLang="zh-CN" kern="100" dirty="0" err="1">
                <a:gradFill flip="none" rotWithShape="1">
                  <a:gsLst>
                    <a:gs pos="0">
                      <a:srgbClr val="0000FF"/>
                    </a:gs>
                    <a:gs pos="0">
                      <a:srgbClr val="0000FF"/>
                    </a:gs>
                    <a:gs pos="100000">
                      <a:srgbClr val="00FF00"/>
                    </a:gs>
                  </a:gsLst>
                  <a:lin ang="16200000" scaled="1"/>
                  <a:tileRect/>
                </a:gradFill>
                <a:latin typeface="Times New Roman" panose="02020603050405020304" pitchFamily="18" charset="0"/>
                <a:cs typeface="Times New Roman" panose="02020603050405020304" pitchFamily="18" charset="0"/>
              </a:rPr>
              <a:t>,</a:t>
            </a:r>
            <a:r>
              <a:rPr lang="en-US" altLang="zh-CN" i="1" kern="100" dirty="0" err="1">
                <a:gradFill flip="none" rotWithShape="1">
                  <a:gsLst>
                    <a:gs pos="0">
                      <a:srgbClr val="0000FF"/>
                    </a:gs>
                    <a:gs pos="0">
                      <a:srgbClr val="0000FF"/>
                    </a:gs>
                    <a:gs pos="100000">
                      <a:srgbClr val="00FF00"/>
                    </a:gs>
                  </a:gsLst>
                  <a:lin ang="16200000" scaled="1"/>
                  <a:tileRect/>
                </a:gradFill>
                <a:latin typeface="Times New Roman" panose="02020603050405020304" pitchFamily="18" charset="0"/>
                <a:cs typeface="Times New Roman" panose="02020603050405020304" pitchFamily="18" charset="0"/>
              </a:rPr>
              <a:t>γ</a:t>
            </a:r>
            <a:r>
              <a:rPr lang="en-US" altLang="zh-CN" kern="100" dirty="0">
                <a:gradFill flip="none" rotWithShape="1">
                  <a:gsLst>
                    <a:gs pos="0">
                      <a:srgbClr val="0000FF"/>
                    </a:gs>
                    <a:gs pos="0">
                      <a:srgbClr val="0000FF"/>
                    </a:gs>
                    <a:gs pos="100000">
                      <a:srgbClr val="00FF00"/>
                    </a:gs>
                  </a:gsLst>
                  <a:lin ang="16200000" scaled="1"/>
                  <a:tileRect/>
                </a:gradFill>
                <a:latin typeface="Times New Roman" panose="02020603050405020304" pitchFamily="18" charset="0"/>
                <a:cs typeface="Times New Roman" panose="02020603050405020304" pitchFamily="18" charset="0"/>
              </a:rPr>
              <a:t>)</a:t>
            </a:r>
            <a:r>
              <a:rPr lang="en-US" altLang="zh-CN" kern="100" baseline="30000" dirty="0">
                <a:gradFill flip="none" rotWithShape="1">
                  <a:gsLst>
                    <a:gs pos="0">
                      <a:srgbClr val="0000FF"/>
                    </a:gs>
                    <a:gs pos="0">
                      <a:srgbClr val="0000FF"/>
                    </a:gs>
                    <a:gs pos="100000">
                      <a:srgbClr val="00FF00"/>
                    </a:gs>
                  </a:gsLst>
                  <a:lin ang="16200000" scaled="1"/>
                  <a:tileRect/>
                </a:gradFill>
                <a:latin typeface="Times New Roman" panose="02020603050405020304" pitchFamily="18" charset="0"/>
                <a:cs typeface="Times New Roman" panose="02020603050405020304" pitchFamily="18" charset="0"/>
              </a:rPr>
              <a:t>49</a:t>
            </a:r>
            <a:r>
              <a:rPr lang="en-US" altLang="zh-CN" kern="100" dirty="0">
                <a:gradFill flip="none" rotWithShape="1">
                  <a:gsLst>
                    <a:gs pos="0">
                      <a:srgbClr val="0000FF"/>
                    </a:gs>
                    <a:gs pos="0">
                      <a:srgbClr val="0000FF"/>
                    </a:gs>
                    <a:gs pos="100000">
                      <a:srgbClr val="00FF00"/>
                    </a:gs>
                  </a:gsLst>
                  <a:lin ang="16200000" scaled="1"/>
                  <a:tileRect/>
                </a:gradFill>
                <a:latin typeface="Times New Roman" panose="02020603050405020304" pitchFamily="18" charset="0"/>
                <a:cs typeface="Times New Roman" panose="02020603050405020304" pitchFamily="18" charset="0"/>
              </a:rPr>
              <a:t>Mn</a:t>
            </a:r>
          </a:p>
        </p:txBody>
      </p:sp>
      <p:graphicFrame>
        <p:nvGraphicFramePr>
          <p:cNvPr id="3" name="表格 2"/>
          <p:cNvGraphicFramePr>
            <a:graphicFrameLocks noGrp="1"/>
          </p:cNvGraphicFramePr>
          <p:nvPr/>
        </p:nvGraphicFramePr>
        <p:xfrm>
          <a:off x="12697" y="683772"/>
          <a:ext cx="9144004" cy="2346960"/>
        </p:xfrm>
        <a:graphic>
          <a:graphicData uri="http://schemas.openxmlformats.org/drawingml/2006/table">
            <a:tbl>
              <a:tblPr firstRow="1" bandRow="1">
                <a:tableStyleId>{9D7B26C5-4107-4FEC-AEDC-1716B250A1EF}</a:tableStyleId>
              </a:tblPr>
              <a:tblGrid>
                <a:gridCol w="826651">
                  <a:extLst>
                    <a:ext uri="{9D8B030D-6E8A-4147-A177-3AD203B41FA5}">
                      <a16:colId xmlns:a16="http://schemas.microsoft.com/office/drawing/2014/main" val="20000"/>
                    </a:ext>
                  </a:extLst>
                </a:gridCol>
                <a:gridCol w="1055884">
                  <a:extLst>
                    <a:ext uri="{9D8B030D-6E8A-4147-A177-3AD203B41FA5}">
                      <a16:colId xmlns:a16="http://schemas.microsoft.com/office/drawing/2014/main" val="20001"/>
                    </a:ext>
                  </a:extLst>
                </a:gridCol>
                <a:gridCol w="826331">
                  <a:extLst>
                    <a:ext uri="{9D8B030D-6E8A-4147-A177-3AD203B41FA5}">
                      <a16:colId xmlns:a16="http://schemas.microsoft.com/office/drawing/2014/main" val="20002"/>
                    </a:ext>
                  </a:extLst>
                </a:gridCol>
                <a:gridCol w="1386225">
                  <a:extLst>
                    <a:ext uri="{9D8B030D-6E8A-4147-A177-3AD203B41FA5}">
                      <a16:colId xmlns:a16="http://schemas.microsoft.com/office/drawing/2014/main" val="20003"/>
                    </a:ext>
                  </a:extLst>
                </a:gridCol>
                <a:gridCol w="928389">
                  <a:extLst>
                    <a:ext uri="{9D8B030D-6E8A-4147-A177-3AD203B41FA5}">
                      <a16:colId xmlns:a16="http://schemas.microsoft.com/office/drawing/2014/main" val="20004"/>
                    </a:ext>
                  </a:extLst>
                </a:gridCol>
                <a:gridCol w="877519">
                  <a:extLst>
                    <a:ext uri="{9D8B030D-6E8A-4147-A177-3AD203B41FA5}">
                      <a16:colId xmlns:a16="http://schemas.microsoft.com/office/drawing/2014/main" val="20005"/>
                    </a:ext>
                  </a:extLst>
                </a:gridCol>
                <a:gridCol w="991978">
                  <a:extLst>
                    <a:ext uri="{9D8B030D-6E8A-4147-A177-3AD203B41FA5}">
                      <a16:colId xmlns:a16="http://schemas.microsoft.com/office/drawing/2014/main" val="20006"/>
                    </a:ext>
                  </a:extLst>
                </a:gridCol>
                <a:gridCol w="925677">
                  <a:extLst>
                    <a:ext uri="{9D8B030D-6E8A-4147-A177-3AD203B41FA5}">
                      <a16:colId xmlns:a16="http://schemas.microsoft.com/office/drawing/2014/main" val="20007"/>
                    </a:ext>
                  </a:extLst>
                </a:gridCol>
                <a:gridCol w="753055">
                  <a:extLst>
                    <a:ext uri="{9D8B030D-6E8A-4147-A177-3AD203B41FA5}">
                      <a16:colId xmlns:a16="http://schemas.microsoft.com/office/drawing/2014/main" val="20008"/>
                    </a:ext>
                  </a:extLst>
                </a:gridCol>
                <a:gridCol w="572295">
                  <a:extLst>
                    <a:ext uri="{9D8B030D-6E8A-4147-A177-3AD203B41FA5}">
                      <a16:colId xmlns:a16="http://schemas.microsoft.com/office/drawing/2014/main" val="20009"/>
                    </a:ext>
                  </a:extLst>
                </a:gridCol>
              </a:tblGrid>
              <a:tr h="259080">
                <a:tc rowSpan="2">
                  <a:txBody>
                    <a:bodyPr/>
                    <a:lstStyle/>
                    <a:p>
                      <a:pPr algn="ctr"/>
                      <a:r>
                        <a:rPr lang="en-US" altLang="zh-CN" sz="1400" dirty="0">
                          <a:latin typeface="Times New Roman" panose="02020603050405020304" pitchFamily="18" charset="0"/>
                          <a:cs typeface="Times New Roman" panose="02020603050405020304" pitchFamily="18" charset="0"/>
                        </a:rPr>
                        <a:t>Energy</a:t>
                      </a:r>
                    </a:p>
                    <a:p>
                      <a:pPr algn="ctr"/>
                      <a:r>
                        <a:rPr lang="en-US" altLang="zh-CN" sz="1400" dirty="0">
                          <a:latin typeface="Times New Roman" panose="02020603050405020304" pitchFamily="18" charset="0"/>
                          <a:cs typeface="Times New Roman" panose="02020603050405020304" pitchFamily="18" charset="0"/>
                        </a:rPr>
                        <a:t>(keV)</a:t>
                      </a:r>
                      <a:endParaRPr lang="zh-CN" altLang="en-US" sz="1400" dirty="0">
                        <a:solidFill>
                          <a:schemeClr val="tx1"/>
                        </a:solidFill>
                        <a:latin typeface="Times New Roman" panose="02020603050405020304" pitchFamily="18" charset="0"/>
                        <a:cs typeface="Times New Roman" panose="02020603050405020304" pitchFamily="18" charset="0"/>
                      </a:endParaRPr>
                    </a:p>
                  </a:txBody>
                  <a:tcPr anchor="ctr"/>
                </a:tc>
                <a:tc>
                  <a:txBody>
                    <a:bodyPr/>
                    <a:lstStyle/>
                    <a:p>
                      <a:pPr algn="ctr"/>
                      <a:r>
                        <a:rPr lang="en-US" altLang="zh-CN" sz="1400" dirty="0">
                          <a:solidFill>
                            <a:schemeClr val="tx1"/>
                          </a:solidFill>
                          <a:latin typeface="Times New Roman" panose="02020603050405020304" pitchFamily="18" charset="0"/>
                          <a:cs typeface="Times New Roman" panose="02020603050405020304" pitchFamily="18" charset="0"/>
                        </a:rPr>
                        <a:t>Intensity</a:t>
                      </a:r>
                    </a:p>
                  </a:txBody>
                  <a:tcPr anchor="ctr">
                    <a:lnB w="12700" cmpd="sng">
                      <a:noFill/>
                    </a:lnB>
                  </a:tcPr>
                </a:tc>
                <a:tc rowSpan="2">
                  <a:txBody>
                    <a:bodyPr/>
                    <a:lstStyle/>
                    <a:p>
                      <a:pPr algn="ctr"/>
                      <a:r>
                        <a:rPr lang="en-US" altLang="zh-CN" sz="1400" dirty="0">
                          <a:latin typeface="Times New Roman" panose="02020603050405020304" pitchFamily="18" charset="0"/>
                          <a:cs typeface="Times New Roman" panose="02020603050405020304" pitchFamily="18" charset="0"/>
                        </a:rPr>
                        <a:t>Place</a:t>
                      </a:r>
                    </a:p>
                    <a:p>
                      <a:pPr algn="ctr"/>
                      <a:r>
                        <a:rPr lang="en-US" altLang="zh-CN" sz="1400" dirty="0">
                          <a:solidFill>
                            <a:schemeClr val="tx1"/>
                          </a:solidFill>
                          <a:latin typeface="Times New Roman" panose="02020603050405020304" pitchFamily="18" charset="0"/>
                          <a:cs typeface="Times New Roman" panose="02020603050405020304" pitchFamily="18" charset="0"/>
                        </a:rPr>
                        <a:t>Time</a:t>
                      </a:r>
                      <a:endParaRPr lang="zh-CN" altLang="en-US" sz="1400" dirty="0">
                        <a:solidFill>
                          <a:schemeClr val="tx1"/>
                        </a:solidFill>
                        <a:latin typeface="Times New Roman" panose="02020603050405020304" pitchFamily="18" charset="0"/>
                        <a:cs typeface="Times New Roman" panose="02020603050405020304" pitchFamily="18" charset="0"/>
                      </a:endParaRPr>
                    </a:p>
                  </a:txBody>
                  <a:tcPr anchor="ctr">
                    <a:solidFill>
                      <a:schemeClr val="accent6">
                        <a:lumMod val="20000"/>
                        <a:lumOff val="80000"/>
                      </a:schemeClr>
                    </a:solidFill>
                  </a:tcPr>
                </a:tc>
                <a:tc rowSpan="2">
                  <a:txBody>
                    <a:bodyPr/>
                    <a:lstStyle/>
                    <a:p>
                      <a:pPr algn="ctr"/>
                      <a:r>
                        <a:rPr lang="en-US" altLang="zh-CN" sz="1400" dirty="0">
                          <a:latin typeface="Times New Roman" panose="02020603050405020304" pitchFamily="18" charset="0"/>
                          <a:cs typeface="Times New Roman" panose="02020603050405020304" pitchFamily="18" charset="0"/>
                        </a:rPr>
                        <a:t>Production</a:t>
                      </a:r>
                      <a:r>
                        <a:rPr lang="en-US" altLang="zh-CN" sz="1400" baseline="0" dirty="0">
                          <a:latin typeface="Times New Roman" panose="02020603050405020304" pitchFamily="18" charset="0"/>
                          <a:cs typeface="Times New Roman" panose="02020603050405020304" pitchFamily="18" charset="0"/>
                        </a:rPr>
                        <a:t> mechanism</a:t>
                      </a:r>
                      <a:endParaRPr lang="zh-CN" altLang="en-US" sz="1400" dirty="0">
                        <a:solidFill>
                          <a:schemeClr val="tx1"/>
                        </a:solidFill>
                        <a:latin typeface="Times New Roman" panose="02020603050405020304" pitchFamily="18" charset="0"/>
                        <a:cs typeface="Times New Roman" panose="02020603050405020304" pitchFamily="18" charset="0"/>
                      </a:endParaRPr>
                    </a:p>
                  </a:txBody>
                  <a:tcPr anchor="ctr">
                    <a:solidFill>
                      <a:schemeClr val="accent6">
                        <a:lumMod val="20000"/>
                        <a:lumOff val="80000"/>
                      </a:schemeClr>
                    </a:solidFill>
                  </a:tcPr>
                </a:tc>
                <a:tc rowSpan="2">
                  <a:txBody>
                    <a:bodyPr/>
                    <a:lstStyle/>
                    <a:p>
                      <a:pPr algn="ctr"/>
                      <a:r>
                        <a:rPr lang="en-US" altLang="zh-CN" sz="1400" dirty="0">
                          <a:latin typeface="Times New Roman" panose="02020603050405020304" pitchFamily="18" charset="0"/>
                          <a:cs typeface="Times New Roman" panose="02020603050405020304" pitchFamily="18" charset="0"/>
                        </a:rPr>
                        <a:t>Primary beam</a:t>
                      </a:r>
                      <a:endParaRPr lang="zh-CN" altLang="en-US" sz="1400" dirty="0">
                        <a:solidFill>
                          <a:schemeClr val="tx1"/>
                        </a:solidFill>
                        <a:latin typeface="Times New Roman" panose="02020603050405020304" pitchFamily="18" charset="0"/>
                        <a:cs typeface="Times New Roman" panose="02020603050405020304" pitchFamily="18" charset="0"/>
                      </a:endParaRPr>
                    </a:p>
                  </a:txBody>
                  <a:tcPr anchor="ctr">
                    <a:solidFill>
                      <a:schemeClr val="accent4">
                        <a:lumMod val="20000"/>
                        <a:lumOff val="80000"/>
                      </a:schemeClr>
                    </a:solidFill>
                  </a:tcPr>
                </a:tc>
                <a:tc rowSpan="2">
                  <a:txBody>
                    <a:bodyPr/>
                    <a:lstStyle/>
                    <a:p>
                      <a:pPr algn="ctr"/>
                      <a:r>
                        <a:rPr lang="en-US" altLang="zh-CN" sz="1400" dirty="0">
                          <a:latin typeface="Times New Roman" panose="02020603050405020304" pitchFamily="18" charset="0"/>
                          <a:cs typeface="Times New Roman" panose="02020603050405020304" pitchFamily="18" charset="0"/>
                        </a:rPr>
                        <a:t>Energy</a:t>
                      </a:r>
                    </a:p>
                    <a:p>
                      <a:pPr algn="ctr"/>
                      <a:r>
                        <a:rPr lang="en-US" altLang="zh-CN" sz="1400" dirty="0">
                          <a:latin typeface="Times New Roman" panose="02020603050405020304" pitchFamily="18" charset="0"/>
                          <a:cs typeface="Times New Roman" panose="02020603050405020304" pitchFamily="18" charset="0"/>
                        </a:rPr>
                        <a:t>(MeV/u)</a:t>
                      </a:r>
                      <a:endParaRPr lang="zh-CN" altLang="en-US" sz="1400" dirty="0">
                        <a:solidFill>
                          <a:schemeClr val="tx1"/>
                        </a:solidFill>
                        <a:latin typeface="Times New Roman" panose="02020603050405020304" pitchFamily="18" charset="0"/>
                        <a:cs typeface="Times New Roman" panose="02020603050405020304" pitchFamily="18" charset="0"/>
                      </a:endParaRPr>
                    </a:p>
                  </a:txBody>
                  <a:tcPr anchor="ctr">
                    <a:solidFill>
                      <a:schemeClr val="accent4">
                        <a:lumMod val="20000"/>
                        <a:lumOff val="80000"/>
                      </a:schemeClr>
                    </a:solidFill>
                  </a:tcPr>
                </a:tc>
                <a:tc rowSpan="2">
                  <a:txBody>
                    <a:bodyPr/>
                    <a:lstStyle/>
                    <a:p>
                      <a:pPr algn="ctr"/>
                      <a:r>
                        <a:rPr lang="en-US" altLang="zh-CN" sz="1400" dirty="0">
                          <a:latin typeface="Times New Roman" panose="02020603050405020304" pitchFamily="18" charset="0"/>
                          <a:cs typeface="Times New Roman" panose="02020603050405020304" pitchFamily="18" charset="0"/>
                        </a:rPr>
                        <a:t>Intensity</a:t>
                      </a:r>
                      <a:endParaRPr lang="zh-CN" altLang="en-US" sz="1400" dirty="0">
                        <a:solidFill>
                          <a:schemeClr val="tx1"/>
                        </a:solidFill>
                        <a:latin typeface="Times New Roman" panose="02020603050405020304" pitchFamily="18" charset="0"/>
                        <a:cs typeface="Times New Roman" panose="02020603050405020304" pitchFamily="18" charset="0"/>
                      </a:endParaRPr>
                    </a:p>
                  </a:txBody>
                  <a:tcPr anchor="ctr">
                    <a:solidFill>
                      <a:schemeClr val="accent4">
                        <a:lumMod val="20000"/>
                        <a:lumOff val="80000"/>
                      </a:schemeClr>
                    </a:solidFill>
                  </a:tcPr>
                </a:tc>
                <a:tc rowSpan="2">
                  <a:txBody>
                    <a:bodyPr/>
                    <a:lstStyle/>
                    <a:p>
                      <a:pPr algn="ctr"/>
                      <a:r>
                        <a:rPr lang="en-US" altLang="zh-CN" sz="1400" dirty="0">
                          <a:latin typeface="Times New Roman" panose="02020603050405020304" pitchFamily="18" charset="0"/>
                          <a:cs typeface="Times New Roman" panose="02020603050405020304" pitchFamily="18" charset="0"/>
                        </a:rPr>
                        <a:t>Primary target</a:t>
                      </a:r>
                      <a:endParaRPr lang="zh-CN" altLang="en-US" sz="1400" dirty="0">
                        <a:solidFill>
                          <a:schemeClr val="tx1"/>
                        </a:solidFill>
                        <a:latin typeface="Times New Roman" panose="02020603050405020304" pitchFamily="18" charset="0"/>
                        <a:cs typeface="Times New Roman" panose="02020603050405020304" pitchFamily="18" charset="0"/>
                      </a:endParaRPr>
                    </a:p>
                  </a:txBody>
                  <a:tcPr anchor="ctr">
                    <a:solidFill>
                      <a:schemeClr val="accent1">
                        <a:lumMod val="20000"/>
                        <a:lumOff val="80000"/>
                      </a:schemeClr>
                    </a:solidFill>
                  </a:tcPr>
                </a:tc>
                <a:tc rowSpan="2" gridSpan="2">
                  <a:txBody>
                    <a:bodyPr/>
                    <a:lstStyle/>
                    <a:p>
                      <a:pPr algn="ctr"/>
                      <a:r>
                        <a:rPr lang="en-US" altLang="zh-CN" sz="1400" dirty="0">
                          <a:latin typeface="Times New Roman" panose="02020603050405020304" pitchFamily="18" charset="0"/>
                          <a:cs typeface="Times New Roman" panose="02020603050405020304" pitchFamily="18" charset="0"/>
                        </a:rPr>
                        <a:t>Thickness mg/cm</a:t>
                      </a:r>
                      <a:r>
                        <a:rPr lang="en-US" altLang="zh-CN" sz="1400" baseline="30000" dirty="0">
                          <a:latin typeface="Times New Roman" panose="02020603050405020304" pitchFamily="18" charset="0"/>
                          <a:cs typeface="Times New Roman" panose="02020603050405020304" pitchFamily="18" charset="0"/>
                        </a:rPr>
                        <a:t>2</a:t>
                      </a:r>
                      <a:r>
                        <a:rPr lang="en-US" altLang="zh-CN" sz="1400" baseline="0" dirty="0">
                          <a:latin typeface="Times New Roman" panose="02020603050405020304" pitchFamily="18" charset="0"/>
                          <a:cs typeface="Times New Roman" panose="02020603050405020304" pitchFamily="18" charset="0"/>
                        </a:rPr>
                        <a:t>|μm</a:t>
                      </a:r>
                      <a:endParaRPr lang="zh-CN" altLang="en-US" sz="1400" baseline="0" dirty="0">
                        <a:solidFill>
                          <a:schemeClr val="tx1"/>
                        </a:solidFill>
                        <a:latin typeface="Times New Roman" panose="02020603050405020304" pitchFamily="18" charset="0"/>
                        <a:cs typeface="Times New Roman" panose="02020603050405020304" pitchFamily="18" charset="0"/>
                      </a:endParaRPr>
                    </a:p>
                  </a:txBody>
                  <a:tcPr anchor="ctr">
                    <a:solidFill>
                      <a:schemeClr val="accent1">
                        <a:lumMod val="20000"/>
                        <a:lumOff val="80000"/>
                      </a:schemeClr>
                    </a:solidFill>
                  </a:tcPr>
                </a:tc>
                <a:tc rowSpan="2" hMerge="1">
                  <a:txBody>
                    <a:bodyPr/>
                    <a:lstStyle/>
                    <a:p>
                      <a:endParaRPr lang="zh-CN" altLang="en-US"/>
                    </a:p>
                  </a:txBody>
                  <a:tcPr/>
                </a:tc>
                <a:extLst>
                  <a:ext uri="{0D108BD9-81ED-4DB2-BD59-A6C34878D82A}">
                    <a16:rowId xmlns:a16="http://schemas.microsoft.com/office/drawing/2014/main" val="10000"/>
                  </a:ext>
                </a:extLst>
              </a:tr>
              <a:tr h="259080">
                <a:tc vMerge="1">
                  <a:txBody>
                    <a:bodyPr/>
                    <a:lstStyle/>
                    <a:p>
                      <a:endParaRPr lang="zh-CN" altLang="en-US"/>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400" b="1" dirty="0">
                          <a:solidFill>
                            <a:schemeClr val="tx1"/>
                          </a:solidFill>
                          <a:latin typeface="Times New Roman" panose="02020603050405020304" pitchFamily="18" charset="0"/>
                          <a:cs typeface="Times New Roman" panose="02020603050405020304" pitchFamily="18" charset="0"/>
                        </a:rPr>
                        <a:t>Statistics</a:t>
                      </a:r>
                      <a:endParaRPr lang="zh-CN" altLang="en-US" sz="1400" b="1" dirty="0">
                        <a:solidFill>
                          <a:schemeClr val="tx1"/>
                        </a:solidFill>
                        <a:latin typeface="Times New Roman" panose="02020603050405020304" pitchFamily="18" charset="0"/>
                        <a:cs typeface="Times New Roman" panose="02020603050405020304" pitchFamily="18" charset="0"/>
                      </a:endParaRPr>
                    </a:p>
                  </a:txBody>
                  <a:tcPr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gridSpan="2" vMerge="1">
                  <a:txBody>
                    <a:bodyPr/>
                    <a:lstStyle/>
                    <a:p>
                      <a:endParaRPr lang="zh-CN" altLang="en-US"/>
                    </a:p>
                  </a:txBody>
                  <a:tcPr/>
                </a:tc>
                <a:tc hMerge="1" vMerge="1">
                  <a:txBody>
                    <a:bodyPr/>
                    <a:lstStyle/>
                    <a:p>
                      <a:endParaRPr lang="zh-CN" altLang="en-US"/>
                    </a:p>
                  </a:txBody>
                  <a:tcPr/>
                </a:tc>
                <a:extLst>
                  <a:ext uri="{0D108BD9-81ED-4DB2-BD59-A6C34878D82A}">
                    <a16:rowId xmlns:a16="http://schemas.microsoft.com/office/drawing/2014/main" val="10001"/>
                  </a:ext>
                </a:extLst>
              </a:tr>
              <a:tr h="370840">
                <a:tc>
                  <a:txBody>
                    <a:bodyPr/>
                    <a:lstStyle/>
                    <a:p>
                      <a:pPr algn="ctr"/>
                      <a:endParaRPr lang="zh-CN" altLang="en-US" sz="1400" dirty="0">
                        <a:solidFill>
                          <a:schemeClr val="tx1"/>
                        </a:solidFill>
                        <a:latin typeface="Times New Roman" panose="02020603050405020304" pitchFamily="18" charset="0"/>
                        <a:cs typeface="Times New Roman" panose="02020603050405020304" pitchFamily="18" charset="0"/>
                      </a:endParaRPr>
                    </a:p>
                  </a:txBody>
                  <a:tcPr anchor="ctr">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zh-CN" altLang="en-US" sz="1400" b="1" dirty="0">
                        <a:solidFill>
                          <a:schemeClr val="tx1"/>
                        </a:solidFill>
                        <a:latin typeface="Times New Roman" panose="02020603050405020304" pitchFamily="18" charset="0"/>
                        <a:cs typeface="Times New Roman" panose="02020603050405020304" pitchFamily="18" charset="0"/>
                      </a:endParaRPr>
                    </a:p>
                  </a:txBody>
                  <a:tcPr anchor="ctr">
                    <a:lnT w="12700" cap="flat" cmpd="sng" algn="ctr">
                      <a:solidFill>
                        <a:schemeClr val="tx1"/>
                      </a:solidFill>
                      <a:prstDash val="solid"/>
                      <a:round/>
                      <a:headEnd type="none" w="med" len="med"/>
                      <a:tailEnd type="none" w="med" len="med"/>
                    </a:lnT>
                    <a:noFill/>
                  </a:tcPr>
                </a:tc>
                <a:tc>
                  <a:txBody>
                    <a:bodyPr/>
                    <a:lstStyle/>
                    <a:p>
                      <a:pPr algn="ctr"/>
                      <a:r>
                        <a:rPr lang="en-US" altLang="zh-CN" sz="1400" dirty="0">
                          <a:latin typeface="Times New Roman" panose="02020603050405020304" pitchFamily="18" charset="0"/>
                          <a:cs typeface="Times New Roman" panose="02020603050405020304" pitchFamily="18" charset="0"/>
                        </a:rPr>
                        <a:t>GSI</a:t>
                      </a:r>
                    </a:p>
                    <a:p>
                      <a:pPr algn="ctr"/>
                      <a:r>
                        <a:rPr lang="en-US" altLang="zh-CN" sz="1400" dirty="0">
                          <a:solidFill>
                            <a:schemeClr val="tx1"/>
                          </a:solidFill>
                          <a:latin typeface="Times New Roman" panose="02020603050405020304" pitchFamily="18" charset="0"/>
                          <a:cs typeface="Times New Roman" panose="02020603050405020304" pitchFamily="18" charset="0"/>
                        </a:rPr>
                        <a:t>1996</a:t>
                      </a:r>
                      <a:endParaRPr lang="zh-CN" altLang="en-US" sz="1400" dirty="0">
                        <a:solidFill>
                          <a:schemeClr val="tx1"/>
                        </a:solidFill>
                        <a:latin typeface="Times New Roman" panose="02020603050405020304" pitchFamily="18" charset="0"/>
                        <a:cs typeface="Times New Roman" panose="02020603050405020304" pitchFamily="18" charset="0"/>
                      </a:endParaRPr>
                    </a:p>
                  </a:txBody>
                  <a:tcPr anchor="ctr">
                    <a:solidFill>
                      <a:schemeClr val="accent6">
                        <a:lumMod val="20000"/>
                        <a:lumOff val="80000"/>
                      </a:schemeClr>
                    </a:solidFill>
                  </a:tcPr>
                </a:tc>
                <a:tc>
                  <a:txBody>
                    <a:bodyPr/>
                    <a:lstStyle/>
                    <a:p>
                      <a:pPr algn="ctr"/>
                      <a:r>
                        <a:rPr lang="en-US" altLang="zh-CN" sz="1400" dirty="0">
                          <a:latin typeface="Times New Roman" panose="02020603050405020304" pitchFamily="18" charset="0"/>
                          <a:cs typeface="Times New Roman" panose="02020603050405020304" pitchFamily="18" charset="0"/>
                        </a:rPr>
                        <a:t>projectile fragmentation</a:t>
                      </a:r>
                      <a:endParaRPr lang="zh-CN" altLang="en-US" sz="1400" dirty="0">
                        <a:solidFill>
                          <a:schemeClr val="tx1"/>
                        </a:solidFill>
                        <a:latin typeface="Times New Roman" panose="02020603050405020304" pitchFamily="18" charset="0"/>
                        <a:cs typeface="Times New Roman" panose="02020603050405020304" pitchFamily="18" charset="0"/>
                      </a:endParaRPr>
                    </a:p>
                  </a:txBody>
                  <a:tcPr anchor="ctr">
                    <a:solidFill>
                      <a:schemeClr val="accent6">
                        <a:lumMod val="20000"/>
                        <a:lumOff val="80000"/>
                      </a:schemeClr>
                    </a:solidFill>
                  </a:tcPr>
                </a:tc>
                <a:tc>
                  <a:txBody>
                    <a:bodyPr/>
                    <a:lstStyle/>
                    <a:p>
                      <a:pPr algn="ctr"/>
                      <a:r>
                        <a:rPr lang="en-US" altLang="zh-CN" sz="1400" baseline="30000" dirty="0">
                          <a:latin typeface="Times New Roman" panose="02020603050405020304" pitchFamily="18" charset="0"/>
                          <a:cs typeface="Times New Roman" panose="02020603050405020304" pitchFamily="18" charset="0"/>
                        </a:rPr>
                        <a:t>58</a:t>
                      </a:r>
                      <a:r>
                        <a:rPr lang="en-US" altLang="zh-CN" sz="1400" baseline="0" dirty="0">
                          <a:latin typeface="Times New Roman" panose="02020603050405020304" pitchFamily="18" charset="0"/>
                          <a:cs typeface="Times New Roman" panose="02020603050405020304" pitchFamily="18" charset="0"/>
                        </a:rPr>
                        <a:t>Ni</a:t>
                      </a:r>
                      <a:endParaRPr lang="zh-CN" altLang="en-US" sz="1400" dirty="0">
                        <a:solidFill>
                          <a:schemeClr val="tx1"/>
                        </a:solidFill>
                        <a:latin typeface="Times New Roman" panose="02020603050405020304" pitchFamily="18" charset="0"/>
                        <a:cs typeface="Times New Roman" panose="02020603050405020304" pitchFamily="18" charset="0"/>
                      </a:endParaRPr>
                    </a:p>
                  </a:txBody>
                  <a:tcPr anchor="ctr">
                    <a:solidFill>
                      <a:schemeClr val="accent4">
                        <a:lumMod val="20000"/>
                        <a:lumOff val="8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400" dirty="0">
                          <a:latin typeface="Times New Roman" panose="02020603050405020304" pitchFamily="18" charset="0"/>
                          <a:cs typeface="Times New Roman" panose="02020603050405020304" pitchFamily="18" charset="0"/>
                        </a:rPr>
                        <a:t>650</a:t>
                      </a:r>
                      <a:endParaRPr lang="zh-CN" altLang="en-US" sz="1400" dirty="0">
                        <a:latin typeface="Times New Roman" panose="02020603050405020304" pitchFamily="18" charset="0"/>
                        <a:cs typeface="Times New Roman" panose="02020603050405020304" pitchFamily="18" charset="0"/>
                      </a:endParaRPr>
                    </a:p>
                  </a:txBody>
                  <a:tcPr anchor="ctr">
                    <a:solidFill>
                      <a:schemeClr val="accent4">
                        <a:lumMod val="20000"/>
                        <a:lumOff val="80000"/>
                      </a:schemeClr>
                    </a:solidFill>
                  </a:tcPr>
                </a:tc>
                <a:tc>
                  <a:txBody>
                    <a:bodyPr/>
                    <a:lstStyle/>
                    <a:p>
                      <a:pPr algn="ctr"/>
                      <a:endParaRPr lang="zh-CN" altLang="en-US" sz="1400" dirty="0">
                        <a:solidFill>
                          <a:schemeClr val="tx1"/>
                        </a:solidFill>
                        <a:latin typeface="Times New Roman" panose="02020603050405020304" pitchFamily="18" charset="0"/>
                        <a:cs typeface="Times New Roman" panose="02020603050405020304" pitchFamily="18" charset="0"/>
                      </a:endParaRPr>
                    </a:p>
                  </a:txBody>
                  <a:tcPr anchor="ctr">
                    <a:solidFill>
                      <a:schemeClr val="accent4">
                        <a:lumMod val="20000"/>
                        <a:lumOff val="80000"/>
                      </a:schemeClr>
                    </a:solidFill>
                  </a:tcPr>
                </a:tc>
                <a:tc>
                  <a:txBody>
                    <a:bodyPr/>
                    <a:lstStyle/>
                    <a:p>
                      <a:pPr algn="ctr"/>
                      <a:r>
                        <a:rPr lang="en-US" altLang="zh-CN" sz="1400" dirty="0">
                          <a:solidFill>
                            <a:schemeClr val="tx1"/>
                          </a:solidFill>
                          <a:latin typeface="Times New Roman" panose="02020603050405020304" pitchFamily="18" charset="0"/>
                          <a:cs typeface="Times New Roman" panose="02020603050405020304" pitchFamily="18" charset="0"/>
                        </a:rPr>
                        <a:t>beryllium</a:t>
                      </a:r>
                      <a:endParaRPr lang="zh-CN" altLang="en-US" sz="1400" dirty="0">
                        <a:solidFill>
                          <a:schemeClr val="tx1"/>
                        </a:solidFill>
                        <a:latin typeface="Times New Roman" panose="02020603050405020304" pitchFamily="18" charset="0"/>
                        <a:cs typeface="Times New Roman" panose="02020603050405020304" pitchFamily="18" charset="0"/>
                      </a:endParaRPr>
                    </a:p>
                  </a:txBody>
                  <a:tcPr anchor="ctr">
                    <a:solidFill>
                      <a:schemeClr val="accent1">
                        <a:lumMod val="20000"/>
                        <a:lumOff val="80000"/>
                      </a:schemeClr>
                    </a:solidFill>
                  </a:tcPr>
                </a:tc>
                <a:tc>
                  <a:txBody>
                    <a:bodyPr/>
                    <a:lstStyle/>
                    <a:p>
                      <a:pPr algn="ctr"/>
                      <a:r>
                        <a:rPr lang="en-US" altLang="zh-CN" sz="1400" dirty="0">
                          <a:latin typeface="Times New Roman" panose="02020603050405020304" pitchFamily="18" charset="0"/>
                          <a:cs typeface="Times New Roman" panose="02020603050405020304" pitchFamily="18" charset="0"/>
                        </a:rPr>
                        <a:t>6019</a:t>
                      </a:r>
                      <a:endParaRPr lang="zh-CN" altLang="en-US" sz="1400" dirty="0">
                        <a:solidFill>
                          <a:schemeClr val="tx1"/>
                        </a:solidFill>
                        <a:latin typeface="Times New Roman" panose="02020603050405020304" pitchFamily="18" charset="0"/>
                        <a:cs typeface="Times New Roman" panose="02020603050405020304" pitchFamily="18" charset="0"/>
                      </a:endParaRPr>
                    </a:p>
                  </a:txBody>
                  <a:tcPr anchor="ctr">
                    <a:solidFill>
                      <a:schemeClr val="accent1">
                        <a:lumMod val="20000"/>
                        <a:lumOff val="8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zh-CN" altLang="en-US" sz="1400" dirty="0">
                        <a:solidFill>
                          <a:schemeClr val="tx1"/>
                        </a:solidFill>
                        <a:latin typeface="Times New Roman" panose="02020603050405020304" pitchFamily="18" charset="0"/>
                        <a:cs typeface="Times New Roman" panose="02020603050405020304" pitchFamily="18" charset="0"/>
                      </a:endParaRPr>
                    </a:p>
                  </a:txBody>
                  <a:tcPr anchor="ctr">
                    <a:solidFill>
                      <a:schemeClr val="accent1">
                        <a:lumMod val="20000"/>
                        <a:lumOff val="80000"/>
                      </a:schemeClr>
                    </a:solidFill>
                  </a:tcPr>
                </a:tc>
                <a:extLst>
                  <a:ext uri="{0D108BD9-81ED-4DB2-BD59-A6C34878D82A}">
                    <a16:rowId xmlns:a16="http://schemas.microsoft.com/office/drawing/2014/main" val="10002"/>
                  </a:ext>
                </a:extLst>
              </a:tr>
              <a:tr h="259080">
                <a:tc rowSpan="2">
                  <a:txBody>
                    <a:bodyPr/>
                    <a:lstStyle/>
                    <a:p>
                      <a:pPr algn="ctr"/>
                      <a:endParaRPr lang="zh-CN" altLang="en-US" sz="1400" dirty="0">
                        <a:solidFill>
                          <a:schemeClr val="tx1"/>
                        </a:solidFill>
                        <a:latin typeface="Times New Roman" panose="02020603050405020304" pitchFamily="18" charset="0"/>
                        <a:cs typeface="Times New Roman" panose="02020603050405020304" pitchFamily="18" charset="0"/>
                      </a:endParaRPr>
                    </a:p>
                  </a:txBody>
                  <a:tcPr anchor="ctr">
                    <a:noFill/>
                  </a:tcPr>
                </a:tc>
                <a:tc>
                  <a:txBody>
                    <a:bodyPr/>
                    <a:lstStyle/>
                    <a:p>
                      <a:pPr algn="ctr"/>
                      <a:endParaRPr lang="zh-CN" altLang="en-US" sz="1400" dirty="0">
                        <a:solidFill>
                          <a:schemeClr val="tx1"/>
                        </a:solidFill>
                        <a:latin typeface="Times New Roman" panose="02020603050405020304" pitchFamily="18" charset="0"/>
                        <a:cs typeface="Times New Roman" panose="02020603050405020304" pitchFamily="18" charset="0"/>
                      </a:endParaRPr>
                    </a:p>
                  </a:txBody>
                  <a:tcPr anchor="ctr">
                    <a:noFill/>
                  </a:tcPr>
                </a:tc>
                <a:tc rowSpan="2">
                  <a:txBody>
                    <a:bodyPr/>
                    <a:lstStyle/>
                    <a:p>
                      <a:pPr algn="ctr"/>
                      <a:r>
                        <a:rPr lang="en-US" altLang="zh-CN" sz="1400" dirty="0">
                          <a:solidFill>
                            <a:schemeClr val="tx1"/>
                          </a:solidFill>
                          <a:latin typeface="Times New Roman" panose="02020603050405020304" pitchFamily="18" charset="0"/>
                          <a:cs typeface="Times New Roman" panose="02020603050405020304" pitchFamily="18" charset="0"/>
                        </a:rPr>
                        <a:t>GANIL</a:t>
                      </a:r>
                    </a:p>
                    <a:p>
                      <a:pPr algn="ctr"/>
                      <a:r>
                        <a:rPr lang="en-US" altLang="zh-CN" sz="1400" dirty="0">
                          <a:solidFill>
                            <a:schemeClr val="tx1"/>
                          </a:solidFill>
                          <a:latin typeface="Times New Roman" panose="02020603050405020304" pitchFamily="18" charset="0"/>
                          <a:cs typeface="Times New Roman" panose="02020603050405020304" pitchFamily="18" charset="0"/>
                        </a:rPr>
                        <a:t>2007</a:t>
                      </a:r>
                      <a:endParaRPr lang="zh-CN" altLang="en-US" sz="1400" dirty="0">
                        <a:solidFill>
                          <a:schemeClr val="tx1"/>
                        </a:solidFill>
                        <a:latin typeface="Times New Roman" panose="02020603050405020304" pitchFamily="18" charset="0"/>
                        <a:cs typeface="Times New Roman" panose="02020603050405020304" pitchFamily="18" charset="0"/>
                      </a:endParaRPr>
                    </a:p>
                  </a:txBody>
                  <a:tcPr anchor="ctr">
                    <a:solidFill>
                      <a:schemeClr val="accent6">
                        <a:lumMod val="20000"/>
                        <a:lumOff val="80000"/>
                      </a:schemeClr>
                    </a:solidFill>
                  </a:tcPr>
                </a:tc>
                <a:tc rowSpan="2">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400" dirty="0">
                          <a:latin typeface="Times New Roman" panose="02020603050405020304" pitchFamily="18" charset="0"/>
                          <a:cs typeface="Times New Roman" panose="02020603050405020304" pitchFamily="18" charset="0"/>
                        </a:rPr>
                        <a:t>projectile fragmentation</a:t>
                      </a:r>
                      <a:endParaRPr lang="zh-CN" altLang="en-US" sz="1400" dirty="0">
                        <a:solidFill>
                          <a:schemeClr val="tx1"/>
                        </a:solidFill>
                        <a:latin typeface="Times New Roman" panose="02020603050405020304" pitchFamily="18" charset="0"/>
                        <a:cs typeface="Times New Roman" panose="02020603050405020304" pitchFamily="18" charset="0"/>
                      </a:endParaRPr>
                    </a:p>
                  </a:txBody>
                  <a:tcPr anchor="ctr">
                    <a:solidFill>
                      <a:schemeClr val="accent6">
                        <a:lumMod val="20000"/>
                        <a:lumOff val="80000"/>
                      </a:schemeClr>
                    </a:solidFill>
                  </a:tcPr>
                </a:tc>
                <a:tc rowSpan="2">
                  <a:txBody>
                    <a:bodyPr/>
                    <a:lstStyle/>
                    <a:p>
                      <a:pPr algn="ctr"/>
                      <a:r>
                        <a:rPr lang="en-US" altLang="zh-CN" sz="1400" baseline="30000" dirty="0">
                          <a:latin typeface="Times New Roman" panose="02020603050405020304" pitchFamily="18" charset="0"/>
                          <a:cs typeface="Times New Roman" panose="02020603050405020304" pitchFamily="18" charset="0"/>
                        </a:rPr>
                        <a:t>58</a:t>
                      </a:r>
                      <a:r>
                        <a:rPr lang="en-US" altLang="zh-CN" sz="1400" baseline="0" dirty="0">
                          <a:latin typeface="Times New Roman" panose="02020603050405020304" pitchFamily="18" charset="0"/>
                          <a:cs typeface="Times New Roman" panose="02020603050405020304" pitchFamily="18" charset="0"/>
                        </a:rPr>
                        <a:t>Ni</a:t>
                      </a:r>
                      <a:r>
                        <a:rPr lang="en-US" altLang="zh-CN" sz="1400" baseline="30000" dirty="0">
                          <a:latin typeface="Times New Roman" panose="02020603050405020304" pitchFamily="18" charset="0"/>
                          <a:cs typeface="Times New Roman" panose="02020603050405020304" pitchFamily="18" charset="0"/>
                        </a:rPr>
                        <a:t>26+</a:t>
                      </a:r>
                      <a:endParaRPr lang="zh-CN" altLang="en-US" sz="1400" dirty="0">
                        <a:solidFill>
                          <a:schemeClr val="tx1"/>
                        </a:solidFill>
                        <a:latin typeface="Times New Roman" panose="02020603050405020304" pitchFamily="18" charset="0"/>
                        <a:cs typeface="Times New Roman" panose="02020603050405020304" pitchFamily="18" charset="0"/>
                      </a:endParaRPr>
                    </a:p>
                  </a:txBody>
                  <a:tcPr anchor="ctr">
                    <a:solidFill>
                      <a:schemeClr val="accent4">
                        <a:lumMod val="20000"/>
                        <a:lumOff val="80000"/>
                      </a:schemeClr>
                    </a:solidFill>
                  </a:tcPr>
                </a:tc>
                <a:tc rowSpan="2">
                  <a:txBody>
                    <a:bodyPr/>
                    <a:lstStyle/>
                    <a:p>
                      <a:pPr algn="ctr"/>
                      <a:r>
                        <a:rPr lang="en-US" altLang="zh-CN" sz="1400" dirty="0">
                          <a:solidFill>
                            <a:schemeClr val="tx1"/>
                          </a:solidFill>
                          <a:latin typeface="Times New Roman" panose="02020603050405020304" pitchFamily="18" charset="0"/>
                          <a:cs typeface="Times New Roman" panose="02020603050405020304" pitchFamily="18" charset="0"/>
                        </a:rPr>
                        <a:t>74.5</a:t>
                      </a:r>
                      <a:endParaRPr lang="zh-CN" altLang="en-US" sz="1400" dirty="0">
                        <a:solidFill>
                          <a:schemeClr val="tx1"/>
                        </a:solidFill>
                        <a:latin typeface="Times New Roman" panose="02020603050405020304" pitchFamily="18" charset="0"/>
                        <a:cs typeface="Times New Roman" panose="02020603050405020304" pitchFamily="18" charset="0"/>
                      </a:endParaRPr>
                    </a:p>
                  </a:txBody>
                  <a:tcPr anchor="ctr">
                    <a:solidFill>
                      <a:schemeClr val="accent4">
                        <a:lumMod val="20000"/>
                        <a:lumOff val="80000"/>
                      </a:schemeClr>
                    </a:solidFill>
                  </a:tcPr>
                </a:tc>
                <a:tc rowSpan="2">
                  <a:txBody>
                    <a:bodyPr/>
                    <a:lstStyle/>
                    <a:p>
                      <a:pPr algn="ctr"/>
                      <a:r>
                        <a:rPr lang="en-US" altLang="zh-CN" sz="1400" dirty="0">
                          <a:latin typeface="Times New Roman" panose="02020603050405020304" pitchFamily="18" charset="0"/>
                          <a:cs typeface="Times New Roman" panose="02020603050405020304" pitchFamily="18" charset="0"/>
                        </a:rPr>
                        <a:t>4 </a:t>
                      </a:r>
                      <a:r>
                        <a:rPr lang="en-US" altLang="zh-CN" sz="1400" dirty="0" err="1">
                          <a:latin typeface="Times New Roman" panose="02020603050405020304" pitchFamily="18" charset="0"/>
                          <a:cs typeface="Times New Roman" panose="02020603050405020304" pitchFamily="18" charset="0"/>
                        </a:rPr>
                        <a:t>μA</a:t>
                      </a:r>
                      <a:r>
                        <a:rPr lang="en-US" altLang="zh-CN" sz="1400" dirty="0">
                          <a:latin typeface="Times New Roman" panose="02020603050405020304" pitchFamily="18" charset="0"/>
                          <a:cs typeface="Times New Roman" panose="02020603050405020304" pitchFamily="18" charset="0"/>
                        </a:rPr>
                        <a:t> </a:t>
                      </a:r>
                      <a:endParaRPr lang="zh-CN" altLang="en-US" sz="1400" dirty="0">
                        <a:solidFill>
                          <a:schemeClr val="tx1"/>
                        </a:solidFill>
                        <a:latin typeface="Times New Roman" panose="02020603050405020304" pitchFamily="18" charset="0"/>
                        <a:cs typeface="Times New Roman" panose="02020603050405020304" pitchFamily="18" charset="0"/>
                      </a:endParaRPr>
                    </a:p>
                  </a:txBody>
                  <a:tcPr anchor="ctr">
                    <a:solidFill>
                      <a:schemeClr val="accent4">
                        <a:lumMod val="20000"/>
                        <a:lumOff val="80000"/>
                      </a:schemeClr>
                    </a:solidFill>
                  </a:tcPr>
                </a:tc>
                <a:tc rowSpan="2">
                  <a:txBody>
                    <a:bodyPr/>
                    <a:lstStyle/>
                    <a:p>
                      <a:pPr algn="ctr"/>
                      <a:r>
                        <a:rPr lang="en-US" altLang="zh-CN" sz="1400" baseline="30000" dirty="0" err="1">
                          <a:latin typeface="Times New Roman" panose="02020603050405020304" pitchFamily="18" charset="0"/>
                          <a:cs typeface="Times New Roman" panose="02020603050405020304" pitchFamily="18" charset="0"/>
                        </a:rPr>
                        <a:t>nat</a:t>
                      </a:r>
                      <a:r>
                        <a:rPr lang="en-US" altLang="zh-CN" sz="1400" dirty="0" err="1">
                          <a:latin typeface="Times New Roman" panose="02020603050405020304" pitchFamily="18" charset="0"/>
                          <a:cs typeface="Times New Roman" panose="02020603050405020304" pitchFamily="18" charset="0"/>
                        </a:rPr>
                        <a:t>Ni</a:t>
                      </a:r>
                      <a:endParaRPr lang="zh-CN" altLang="en-US" sz="1400" dirty="0">
                        <a:solidFill>
                          <a:schemeClr val="tx1"/>
                        </a:solidFill>
                        <a:latin typeface="Times New Roman" panose="02020603050405020304" pitchFamily="18" charset="0"/>
                        <a:cs typeface="Times New Roman" panose="02020603050405020304" pitchFamily="18" charset="0"/>
                      </a:endParaRPr>
                    </a:p>
                  </a:txBody>
                  <a:tcPr anchor="ctr">
                    <a:solidFill>
                      <a:schemeClr val="accent1">
                        <a:lumMod val="20000"/>
                        <a:lumOff val="80000"/>
                      </a:schemeClr>
                    </a:solidFill>
                  </a:tcPr>
                </a:tc>
                <a:tc rowSpan="2">
                  <a:txBody>
                    <a:bodyPr/>
                    <a:lstStyle/>
                    <a:p>
                      <a:pPr algn="ctr"/>
                      <a:r>
                        <a:rPr lang="en-US" altLang="zh-CN" sz="1400" dirty="0">
                          <a:solidFill>
                            <a:schemeClr val="tx1"/>
                          </a:solidFill>
                          <a:latin typeface="Times New Roman" panose="02020603050405020304" pitchFamily="18" charset="0"/>
                          <a:cs typeface="Times New Roman" panose="02020603050405020304" pitchFamily="18" charset="0"/>
                        </a:rPr>
                        <a:t>250</a:t>
                      </a:r>
                      <a:endParaRPr lang="zh-CN" altLang="en-US" sz="1400" dirty="0">
                        <a:solidFill>
                          <a:schemeClr val="tx1"/>
                        </a:solidFill>
                        <a:latin typeface="Times New Roman" panose="02020603050405020304" pitchFamily="18" charset="0"/>
                        <a:cs typeface="Times New Roman" panose="02020603050405020304" pitchFamily="18" charset="0"/>
                      </a:endParaRPr>
                    </a:p>
                  </a:txBody>
                  <a:tcPr anchor="ctr">
                    <a:solidFill>
                      <a:schemeClr val="accent1">
                        <a:lumMod val="20000"/>
                        <a:lumOff val="80000"/>
                      </a:schemeClr>
                    </a:solidFill>
                  </a:tcPr>
                </a:tc>
                <a:tc rowSpan="2">
                  <a:txBody>
                    <a:bodyPr/>
                    <a:lstStyle/>
                    <a:p>
                      <a:pPr algn="ctr"/>
                      <a:endParaRPr lang="zh-CN" altLang="en-US" sz="1400" dirty="0">
                        <a:solidFill>
                          <a:schemeClr val="tx1"/>
                        </a:solidFill>
                        <a:latin typeface="Times New Roman" panose="02020603050405020304" pitchFamily="18" charset="0"/>
                        <a:cs typeface="Times New Roman" panose="02020603050405020304" pitchFamily="18" charset="0"/>
                      </a:endParaRPr>
                    </a:p>
                  </a:txBody>
                  <a:tcPr anchor="ctr">
                    <a:solidFill>
                      <a:schemeClr val="accent1">
                        <a:lumMod val="20000"/>
                        <a:lumOff val="80000"/>
                      </a:schemeClr>
                    </a:solidFill>
                  </a:tcPr>
                </a:tc>
                <a:extLst>
                  <a:ext uri="{0D108BD9-81ED-4DB2-BD59-A6C34878D82A}">
                    <a16:rowId xmlns:a16="http://schemas.microsoft.com/office/drawing/2014/main" val="10003"/>
                  </a:ext>
                </a:extLst>
              </a:tr>
              <a:tr h="259080">
                <a:tc vMerge="1">
                  <a:txBody>
                    <a:bodyPr/>
                    <a:lstStyle/>
                    <a:p>
                      <a:endParaRPr lang="zh-CN" altLang="en-US"/>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400" i="0" kern="1200" dirty="0">
                          <a:solidFill>
                            <a:schemeClr val="tx1"/>
                          </a:solidFill>
                          <a:effectLst/>
                          <a:latin typeface="Times New Roman" panose="02020603050405020304" pitchFamily="18" charset="0"/>
                          <a:ea typeface="+mn-ea"/>
                          <a:cs typeface="Times New Roman" panose="02020603050405020304" pitchFamily="18" charset="0"/>
                        </a:rPr>
                        <a:t>417151</a:t>
                      </a:r>
                      <a:endParaRPr lang="zh-CN" altLang="en-US" sz="1400" dirty="0">
                        <a:solidFill>
                          <a:schemeClr val="tx1"/>
                        </a:solidFill>
                        <a:latin typeface="Times New Roman" panose="02020603050405020304" pitchFamily="18" charset="0"/>
                        <a:cs typeface="Times New Roman" panose="02020603050405020304" pitchFamily="18" charset="0"/>
                      </a:endParaRPr>
                    </a:p>
                  </a:txBody>
                  <a:tcPr anchor="ctr">
                    <a:noFill/>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extLst>
                  <a:ext uri="{0D108BD9-81ED-4DB2-BD59-A6C34878D82A}">
                    <a16:rowId xmlns:a16="http://schemas.microsoft.com/office/drawing/2014/main" val="10004"/>
                  </a:ext>
                </a:extLst>
              </a:tr>
              <a:tr h="259080">
                <a:tc rowSpan="2">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zh-CN" altLang="en-US" sz="1400" baseline="0" dirty="0">
                        <a:solidFill>
                          <a:schemeClr val="tx1"/>
                        </a:solidFill>
                        <a:latin typeface="Times New Roman" panose="02020603050405020304" pitchFamily="18" charset="0"/>
                        <a:cs typeface="Times New Roman" panose="02020603050405020304" pitchFamily="18" charset="0"/>
                      </a:endParaRPr>
                    </a:p>
                  </a:txBody>
                  <a:tcPr anchor="ctr">
                    <a:noFill/>
                  </a:tcPr>
                </a:tc>
                <a:tc>
                  <a:txBody>
                    <a:bodyPr/>
                    <a:lstStyle/>
                    <a:p>
                      <a:pPr algn="ctr"/>
                      <a:r>
                        <a:rPr lang="en-US" altLang="zh-CN" sz="1400" dirty="0">
                          <a:solidFill>
                            <a:schemeClr val="tx1"/>
                          </a:solidFill>
                          <a:latin typeface="Times New Roman" panose="02020603050405020304" pitchFamily="18" charset="0"/>
                          <a:cs typeface="Times New Roman" panose="02020603050405020304" pitchFamily="18" charset="0"/>
                        </a:rPr>
                        <a:t>0.009 </a:t>
                      </a:r>
                      <a:r>
                        <a:rPr lang="en-US" altLang="zh-CN" sz="1400" dirty="0" err="1">
                          <a:solidFill>
                            <a:schemeClr val="tx1"/>
                          </a:solidFill>
                          <a:latin typeface="Times New Roman" panose="02020603050405020304" pitchFamily="18" charset="0"/>
                          <a:cs typeface="Times New Roman" panose="02020603050405020304" pitchFamily="18" charset="0"/>
                        </a:rPr>
                        <a:t>pps</a:t>
                      </a:r>
                      <a:endParaRPr lang="zh-CN" altLang="en-US" sz="1400" dirty="0">
                        <a:solidFill>
                          <a:schemeClr val="tx1"/>
                        </a:solidFill>
                        <a:latin typeface="Times New Roman" panose="02020603050405020304" pitchFamily="18" charset="0"/>
                        <a:cs typeface="Times New Roman" panose="02020603050405020304" pitchFamily="18" charset="0"/>
                      </a:endParaRPr>
                    </a:p>
                  </a:txBody>
                  <a:tcPr anchor="ctr">
                    <a:noFill/>
                  </a:tcPr>
                </a:tc>
                <a:tc rowSpan="2">
                  <a:txBody>
                    <a:bodyPr/>
                    <a:lstStyle/>
                    <a:p>
                      <a:pPr algn="ctr"/>
                      <a:r>
                        <a:rPr lang="en-US" altLang="zh-CN" sz="1400" dirty="0">
                          <a:latin typeface="Times New Roman" panose="02020603050405020304" pitchFamily="18" charset="0"/>
                          <a:cs typeface="Times New Roman" panose="02020603050405020304" pitchFamily="18" charset="0"/>
                        </a:rPr>
                        <a:t>IMP</a:t>
                      </a:r>
                    </a:p>
                    <a:p>
                      <a:pPr algn="ctr"/>
                      <a:r>
                        <a:rPr lang="en-US" altLang="zh-CN" sz="1400" dirty="0">
                          <a:solidFill>
                            <a:schemeClr val="tx1"/>
                          </a:solidFill>
                          <a:latin typeface="Times New Roman" panose="02020603050405020304" pitchFamily="18" charset="0"/>
                          <a:cs typeface="Times New Roman" panose="02020603050405020304" pitchFamily="18" charset="0"/>
                        </a:rPr>
                        <a:t>2015</a:t>
                      </a:r>
                      <a:endParaRPr lang="zh-CN" altLang="en-US" sz="1400" dirty="0">
                        <a:solidFill>
                          <a:schemeClr val="tx1"/>
                        </a:solidFill>
                        <a:latin typeface="Times New Roman" panose="02020603050405020304" pitchFamily="18" charset="0"/>
                        <a:cs typeface="Times New Roman" panose="02020603050405020304" pitchFamily="18" charset="0"/>
                      </a:endParaRPr>
                    </a:p>
                  </a:txBody>
                  <a:tcPr anchor="ctr">
                    <a:solidFill>
                      <a:schemeClr val="accent6">
                        <a:lumMod val="20000"/>
                        <a:lumOff val="80000"/>
                      </a:schemeClr>
                    </a:solidFill>
                  </a:tcPr>
                </a:tc>
                <a:tc rowSpan="2">
                  <a:txBody>
                    <a:bodyPr/>
                    <a:lstStyle/>
                    <a:p>
                      <a:pPr algn="ctr"/>
                      <a:r>
                        <a:rPr lang="en-US" altLang="zh-CN" sz="1400" dirty="0">
                          <a:latin typeface="Times New Roman" panose="02020603050405020304" pitchFamily="18" charset="0"/>
                          <a:cs typeface="Times New Roman" panose="02020603050405020304" pitchFamily="18" charset="0"/>
                        </a:rPr>
                        <a:t>projectile fragmentation</a:t>
                      </a:r>
                      <a:endParaRPr lang="zh-CN" altLang="en-US" sz="1400" dirty="0">
                        <a:solidFill>
                          <a:schemeClr val="tx1"/>
                        </a:solidFill>
                        <a:latin typeface="Times New Roman" panose="02020603050405020304" pitchFamily="18" charset="0"/>
                        <a:cs typeface="Times New Roman" panose="02020603050405020304" pitchFamily="18" charset="0"/>
                      </a:endParaRPr>
                    </a:p>
                  </a:txBody>
                  <a:tcPr anchor="ctr">
                    <a:solidFill>
                      <a:schemeClr val="accent6">
                        <a:lumMod val="20000"/>
                        <a:lumOff val="80000"/>
                      </a:schemeClr>
                    </a:solidFill>
                  </a:tcPr>
                </a:tc>
                <a:tc rowSpan="2">
                  <a:txBody>
                    <a:bodyPr/>
                    <a:lstStyle/>
                    <a:p>
                      <a:pPr algn="ctr"/>
                      <a:r>
                        <a:rPr lang="en-US" altLang="zh-CN" sz="1400" baseline="30000">
                          <a:latin typeface="Times New Roman" panose="02020603050405020304" pitchFamily="18" charset="0"/>
                          <a:cs typeface="Times New Roman" panose="02020603050405020304" pitchFamily="18" charset="0"/>
                        </a:rPr>
                        <a:t>58</a:t>
                      </a:r>
                      <a:r>
                        <a:rPr lang="en-US" altLang="zh-CN" sz="1400" baseline="0">
                          <a:latin typeface="Times New Roman" panose="02020603050405020304" pitchFamily="18" charset="0"/>
                          <a:cs typeface="Times New Roman" panose="02020603050405020304" pitchFamily="18" charset="0"/>
                        </a:rPr>
                        <a:t>Ni</a:t>
                      </a:r>
                      <a:endParaRPr lang="zh-CN" altLang="en-US" sz="1400" dirty="0">
                        <a:solidFill>
                          <a:schemeClr val="tx1"/>
                        </a:solidFill>
                        <a:latin typeface="Times New Roman" panose="02020603050405020304" pitchFamily="18" charset="0"/>
                        <a:cs typeface="Times New Roman" panose="02020603050405020304" pitchFamily="18" charset="0"/>
                      </a:endParaRPr>
                    </a:p>
                  </a:txBody>
                  <a:tcPr anchor="ctr">
                    <a:solidFill>
                      <a:schemeClr val="accent4">
                        <a:lumMod val="20000"/>
                        <a:lumOff val="80000"/>
                      </a:schemeClr>
                    </a:solidFill>
                  </a:tcPr>
                </a:tc>
                <a:tc rowSpan="2">
                  <a:txBody>
                    <a:bodyPr/>
                    <a:lstStyle/>
                    <a:p>
                      <a:pPr algn="ctr"/>
                      <a:r>
                        <a:rPr lang="en-US" altLang="zh-CN" sz="1400" baseline="0" dirty="0">
                          <a:solidFill>
                            <a:schemeClr val="tx1"/>
                          </a:solidFill>
                          <a:latin typeface="Times New Roman" panose="02020603050405020304" pitchFamily="18" charset="0"/>
                          <a:cs typeface="Times New Roman" panose="02020603050405020304" pitchFamily="18" charset="0"/>
                        </a:rPr>
                        <a:t>70</a:t>
                      </a:r>
                      <a:endParaRPr lang="zh-CN" altLang="en-US" sz="1400" baseline="0" dirty="0">
                        <a:solidFill>
                          <a:schemeClr val="tx1"/>
                        </a:solidFill>
                        <a:latin typeface="Times New Roman" panose="02020603050405020304" pitchFamily="18" charset="0"/>
                        <a:cs typeface="Times New Roman" panose="02020603050405020304" pitchFamily="18" charset="0"/>
                      </a:endParaRPr>
                    </a:p>
                  </a:txBody>
                  <a:tcPr anchor="ctr">
                    <a:solidFill>
                      <a:schemeClr val="accent4">
                        <a:lumMod val="20000"/>
                        <a:lumOff val="80000"/>
                      </a:schemeClr>
                    </a:solidFill>
                  </a:tcPr>
                </a:tc>
                <a:tc rowSpan="2">
                  <a:txBody>
                    <a:bodyPr/>
                    <a:lstStyle/>
                    <a:p>
                      <a:pPr algn="ctr"/>
                      <a:r>
                        <a:rPr lang="en-US" altLang="zh-CN" sz="1400" dirty="0">
                          <a:latin typeface="Times New Roman" panose="02020603050405020304" pitchFamily="18" charset="0"/>
                          <a:cs typeface="Times New Roman" panose="02020603050405020304" pitchFamily="18" charset="0"/>
                        </a:rPr>
                        <a:t>20-50 </a:t>
                      </a:r>
                      <a:r>
                        <a:rPr lang="en-US" altLang="zh-CN" sz="1400" dirty="0" err="1">
                          <a:latin typeface="Times New Roman" panose="02020603050405020304" pitchFamily="18" charset="0"/>
                          <a:cs typeface="Times New Roman" panose="02020603050405020304" pitchFamily="18" charset="0"/>
                        </a:rPr>
                        <a:t>enA</a:t>
                      </a:r>
                      <a:endParaRPr lang="zh-CN" altLang="en-US" sz="1400" dirty="0">
                        <a:solidFill>
                          <a:schemeClr val="tx1"/>
                        </a:solidFill>
                        <a:latin typeface="Times New Roman" panose="02020603050405020304" pitchFamily="18" charset="0"/>
                        <a:cs typeface="Times New Roman" panose="02020603050405020304" pitchFamily="18" charset="0"/>
                      </a:endParaRPr>
                    </a:p>
                  </a:txBody>
                  <a:tcPr anchor="ctr">
                    <a:solidFill>
                      <a:schemeClr val="accent4">
                        <a:lumMod val="20000"/>
                        <a:lumOff val="80000"/>
                      </a:schemeClr>
                    </a:solidFill>
                  </a:tcPr>
                </a:tc>
                <a:tc rowSpan="2">
                  <a:txBody>
                    <a:bodyPr/>
                    <a:lstStyle/>
                    <a:p>
                      <a:pPr algn="ctr"/>
                      <a:r>
                        <a:rPr lang="en-US" altLang="zh-CN" sz="1400" baseline="30000" dirty="0">
                          <a:latin typeface="Times New Roman" panose="02020603050405020304" pitchFamily="18" charset="0"/>
                          <a:cs typeface="Times New Roman" panose="02020603050405020304" pitchFamily="18" charset="0"/>
                        </a:rPr>
                        <a:t>9</a:t>
                      </a:r>
                      <a:r>
                        <a:rPr lang="en-US" altLang="zh-CN" sz="1400" baseline="0" dirty="0">
                          <a:latin typeface="Times New Roman" panose="02020603050405020304" pitchFamily="18" charset="0"/>
                          <a:cs typeface="Times New Roman" panose="02020603050405020304" pitchFamily="18" charset="0"/>
                        </a:rPr>
                        <a:t>Be</a:t>
                      </a:r>
                      <a:endParaRPr lang="zh-CN" altLang="en-US" sz="1400" dirty="0">
                        <a:solidFill>
                          <a:schemeClr val="tx1"/>
                        </a:solidFill>
                        <a:latin typeface="Times New Roman" panose="02020603050405020304" pitchFamily="18" charset="0"/>
                        <a:cs typeface="Times New Roman" panose="02020603050405020304" pitchFamily="18" charset="0"/>
                      </a:endParaRPr>
                    </a:p>
                  </a:txBody>
                  <a:tcPr anchor="ctr">
                    <a:solidFill>
                      <a:schemeClr val="accent1">
                        <a:lumMod val="20000"/>
                        <a:lumOff val="80000"/>
                      </a:schemeClr>
                    </a:solidFill>
                  </a:tcPr>
                </a:tc>
                <a:tc rowSpan="2">
                  <a:txBody>
                    <a:bodyPr/>
                    <a:lstStyle/>
                    <a:p>
                      <a:endParaRPr lang="zh-CN" altLang="en-US" sz="1400" dirty="0">
                        <a:latin typeface="Times New Roman" panose="02020603050405020304" pitchFamily="18" charset="0"/>
                        <a:cs typeface="Times New Roman" panose="02020603050405020304" pitchFamily="18" charset="0"/>
                      </a:endParaRPr>
                    </a:p>
                  </a:txBody>
                  <a:tcPr anchor="ctr">
                    <a:solidFill>
                      <a:schemeClr val="accent1">
                        <a:lumMod val="20000"/>
                        <a:lumOff val="80000"/>
                      </a:schemeClr>
                    </a:solidFill>
                  </a:tcPr>
                </a:tc>
                <a:tc rowSpan="2">
                  <a:txBody>
                    <a:bodyPr/>
                    <a:lstStyle/>
                    <a:p>
                      <a:endParaRPr lang="zh-CN" altLang="en-US" sz="1400" dirty="0">
                        <a:latin typeface="Times New Roman" panose="02020603050405020304" pitchFamily="18" charset="0"/>
                        <a:cs typeface="Times New Roman" panose="02020603050405020304" pitchFamily="18" charset="0"/>
                      </a:endParaRPr>
                    </a:p>
                  </a:txBody>
                  <a:tcPr anchor="ctr">
                    <a:solidFill>
                      <a:schemeClr val="accent1">
                        <a:lumMod val="20000"/>
                        <a:lumOff val="80000"/>
                      </a:schemeClr>
                    </a:solidFill>
                  </a:tcPr>
                </a:tc>
                <a:extLst>
                  <a:ext uri="{0D108BD9-81ED-4DB2-BD59-A6C34878D82A}">
                    <a16:rowId xmlns:a16="http://schemas.microsoft.com/office/drawing/2014/main" val="10005"/>
                  </a:ext>
                </a:extLst>
              </a:tr>
              <a:tr h="259080">
                <a:tc vMerge="1">
                  <a:txBody>
                    <a:bodyPr/>
                    <a:lstStyle/>
                    <a:p>
                      <a:endParaRPr lang="zh-CN" altLang="en-US"/>
                    </a:p>
                  </a:txBody>
                  <a:tcPr/>
                </a:tc>
                <a:tc>
                  <a:txBody>
                    <a:bodyPr/>
                    <a:lstStyle/>
                    <a:p>
                      <a:pPr algn="ctr"/>
                      <a:r>
                        <a:rPr lang="en-US" altLang="zh-CN" sz="1400" dirty="0">
                          <a:solidFill>
                            <a:schemeClr val="tx1"/>
                          </a:solidFill>
                          <a:latin typeface="Times New Roman" panose="02020603050405020304" pitchFamily="18" charset="0"/>
                          <a:cs typeface="Times New Roman" panose="02020603050405020304" pitchFamily="18" charset="0"/>
                        </a:rPr>
                        <a:t>4000</a:t>
                      </a:r>
                      <a:endParaRPr lang="zh-CN" altLang="en-US" sz="1400" dirty="0">
                        <a:solidFill>
                          <a:schemeClr val="tx1"/>
                        </a:solidFill>
                        <a:latin typeface="Times New Roman" panose="02020603050405020304" pitchFamily="18" charset="0"/>
                        <a:cs typeface="Times New Roman" panose="02020603050405020304" pitchFamily="18" charset="0"/>
                      </a:endParaRPr>
                    </a:p>
                  </a:txBody>
                  <a:tcPr anchor="ctr">
                    <a:noFill/>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extLst>
                  <a:ext uri="{0D108BD9-81ED-4DB2-BD59-A6C34878D82A}">
                    <a16:rowId xmlns:a16="http://schemas.microsoft.com/office/drawing/2014/main" val="10006"/>
                  </a:ext>
                </a:extLst>
              </a:tr>
            </a:tbl>
          </a:graphicData>
        </a:graphic>
      </p:graphicFrame>
      <p:sp>
        <p:nvSpPr>
          <p:cNvPr id="4" name="Rectangle 3"/>
          <p:cNvSpPr>
            <a:spLocks noChangeArrowheads="1"/>
          </p:cNvSpPr>
          <p:nvPr/>
        </p:nvSpPr>
        <p:spPr bwMode="auto">
          <a:xfrm>
            <a:off x="2196867" y="214886"/>
            <a:ext cx="4775666" cy="369332"/>
          </a:xfrm>
          <a:prstGeom prst="rect">
            <a:avLst/>
          </a:prstGeom>
          <a:gradFill rotWithShape="1">
            <a:gsLst>
              <a:gs pos="0">
                <a:srgbClr val="CCCCFF"/>
              </a:gs>
              <a:gs pos="50000">
                <a:srgbClr val="FFFFFF"/>
              </a:gs>
              <a:gs pos="100000">
                <a:srgbClr val="CCCCFF"/>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lgn="l" eaLnBrk="0" hangingPunct="0">
              <a:defRPr>
                <a:solidFill>
                  <a:schemeClr val="tx1"/>
                </a:solidFill>
                <a:latin typeface="Times New Roman" panose="02020603050405020304" pitchFamily="18" charset="0"/>
                <a:ea typeface="宋体" panose="02010600030101010101" pitchFamily="2" charset="-122"/>
              </a:defRPr>
            </a:lvl1pPr>
            <a:lvl2pPr marL="742950" indent="-285750" algn="l" eaLnBrk="0" hangingPunct="0">
              <a:defRPr>
                <a:solidFill>
                  <a:schemeClr val="tx1"/>
                </a:solidFill>
                <a:latin typeface="Times New Roman" panose="02020603050405020304" pitchFamily="18" charset="0"/>
                <a:ea typeface="宋体" panose="02010600030101010101" pitchFamily="2" charset="-122"/>
              </a:defRPr>
            </a:lvl2pPr>
            <a:lvl3pPr marL="1143000" indent="-228600" algn="l" eaLnBrk="0" hangingPunct="0">
              <a:defRPr>
                <a:solidFill>
                  <a:schemeClr val="tx1"/>
                </a:solidFill>
                <a:latin typeface="Times New Roman" panose="02020603050405020304" pitchFamily="18" charset="0"/>
                <a:ea typeface="宋体" panose="02010600030101010101" pitchFamily="2" charset="-122"/>
              </a:defRPr>
            </a:lvl3pPr>
            <a:lvl4pPr marL="1600200" indent="-228600" algn="l" eaLnBrk="0" hangingPunct="0">
              <a:defRPr>
                <a:solidFill>
                  <a:schemeClr val="tx1"/>
                </a:solidFill>
                <a:latin typeface="Times New Roman" panose="02020603050405020304" pitchFamily="18" charset="0"/>
                <a:ea typeface="宋体" panose="02010600030101010101" pitchFamily="2" charset="-122"/>
              </a:defRPr>
            </a:lvl4pPr>
            <a:lvl5pPr marL="2057400" indent="-228600" algn="l" eaLnBrk="0" hangingPunct="0">
              <a:defRPr>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Times New Roman" panose="02020603050405020304" pitchFamily="18" charset="0"/>
                <a:ea typeface="宋体" panose="02010600030101010101" pitchFamily="2" charset="-122"/>
              </a:defRPr>
            </a:lvl9pPr>
          </a:lstStyle>
          <a:p>
            <a:pPr algn="ctr"/>
            <a:r>
              <a:rPr lang="en-US" altLang="zh-CN" baseline="30000" dirty="0">
                <a:cs typeface="Times New Roman" panose="02020603050405020304" pitchFamily="18" charset="0"/>
              </a:rPr>
              <a:t>49</a:t>
            </a:r>
            <a:r>
              <a:rPr lang="en-US" altLang="zh-CN" dirty="0">
                <a:cs typeface="Times New Roman" panose="02020603050405020304" pitchFamily="18" charset="0"/>
              </a:rPr>
              <a:t>Fe beam ever produced in previous experiments</a:t>
            </a:r>
            <a:endParaRPr lang="zh-CN" altLang="en-US" dirty="0">
              <a:cs typeface="Times New Roman" panose="02020603050405020304" pitchFamily="18" charset="0"/>
            </a:endParaRPr>
          </a:p>
        </p:txBody>
      </p:sp>
      <p:pic>
        <p:nvPicPr>
          <p:cNvPr id="5" name="图片 4"/>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0" y="3097602"/>
            <a:ext cx="4241800" cy="3760397"/>
          </a:xfrm>
          <a:prstGeom prst="rect">
            <a:avLst/>
          </a:prstGeom>
        </p:spPr>
      </p:pic>
      <p:sp>
        <p:nvSpPr>
          <p:cNvPr id="7" name="矩形 6"/>
          <p:cNvSpPr/>
          <p:nvPr/>
        </p:nvSpPr>
        <p:spPr>
          <a:xfrm>
            <a:off x="4990289" y="6108970"/>
            <a:ext cx="2869660" cy="184826"/>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Tree>
    <p:extLst>
      <p:ext uri="{BB962C8B-B14F-4D97-AF65-F5344CB8AC3E}">
        <p14:creationId xmlns:p14="http://schemas.microsoft.com/office/powerpoint/2010/main" val="419419870"/>
      </p:ext>
    </p:extLst>
  </p:cSld>
  <p:clrMapOvr>
    <a:masterClrMapping/>
  </p:clrMapOvr>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图片 1"/>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3651811" y="1"/>
            <a:ext cx="5492189" cy="4121426"/>
          </a:xfrm>
          <a:prstGeom prst="rect">
            <a:avLst/>
          </a:prstGeom>
        </p:spPr>
      </p:pic>
      <p:pic>
        <p:nvPicPr>
          <p:cNvPr id="3" name="图片 2"/>
          <p:cNvPicPr>
            <a:picLocks noChangeAspect="1"/>
          </p:cNvPicPr>
          <p:nvPr/>
        </p:nvPicPr>
        <p:blipFill rotWithShape="1">
          <a:blip r:embed="rId3" cstate="print">
            <a:extLst>
              <a:ext uri="{28A0092B-C50C-407E-A947-70E740481C1C}">
                <a14:useLocalDpi xmlns:a14="http://schemas.microsoft.com/office/drawing/2010/main"/>
              </a:ext>
            </a:extLst>
          </a:blip>
          <a:srcRect/>
          <a:stretch/>
        </p:blipFill>
        <p:spPr>
          <a:xfrm>
            <a:off x="0" y="335036"/>
            <a:ext cx="3136899" cy="2914575"/>
          </a:xfrm>
          <a:prstGeom prst="rect">
            <a:avLst/>
          </a:prstGeom>
        </p:spPr>
      </p:pic>
      <mc:AlternateContent xmlns:mc="http://schemas.openxmlformats.org/markup-compatibility/2006" xmlns:a14="http://schemas.microsoft.com/office/drawing/2010/main">
        <mc:Choice Requires="a14">
          <p:sp>
            <p:nvSpPr>
              <p:cNvPr id="6" name="矩形 5"/>
              <p:cNvSpPr/>
              <p:nvPr/>
            </p:nvSpPr>
            <p:spPr>
              <a:xfrm>
                <a:off x="0" y="3858453"/>
                <a:ext cx="7195930" cy="3000950"/>
              </a:xfrm>
              <a:prstGeom prst="rect">
                <a:avLst/>
              </a:prstGeom>
            </p:spPr>
            <p:txBody>
              <a:bodyPr wrap="square">
                <a:spAutoFit/>
              </a:bodyPr>
              <a:lstStyle/>
              <a:p>
                <a:pPr indent="304800" algn="just" fontAlgn="b">
                  <a:lnSpc>
                    <a:spcPct val="150000"/>
                  </a:lnSpc>
                  <a:spcAft>
                    <a:spcPts val="0"/>
                  </a:spcAft>
                </a:pPr>
                <a:r>
                  <a:rPr lang="en-US" sz="1600" kern="100" dirty="0" err="1">
                    <a:solidFill>
                      <a:srgbClr val="000000"/>
                    </a:solidFill>
                    <a:latin typeface="Times New Roman" panose="02020603050405020304" pitchFamily="18" charset="0"/>
                    <a:ea typeface="宋体" panose="02010600030101010101" pitchFamily="2" charset="-122"/>
                    <a:cs typeface="Times New Roman" panose="02020603050405020304" pitchFamily="18" charset="0"/>
                  </a:rPr>
                  <a:t>eg</a:t>
                </a:r>
                <a:r>
                  <a:rPr lang="en-US" sz="1600" kern="100" dirty="0">
                    <a:solidFill>
                      <a:srgbClr val="000000"/>
                    </a:solidFill>
                    <a:latin typeface="Times New Roman" panose="02020603050405020304" pitchFamily="18" charset="0"/>
                    <a:ea typeface="宋体" panose="02010600030101010101" pitchFamily="2" charset="-122"/>
                    <a:cs typeface="Times New Roman" panose="02020603050405020304" pitchFamily="18" charset="0"/>
                  </a:rPr>
                  <a:t>.</a:t>
                </a:r>
                <a:r>
                  <a:rPr lang="en-US" sz="1600" kern="100" baseline="30000" dirty="0">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 48</a:t>
                </a:r>
                <a:r>
                  <a:rPr lang="en-US" sz="1600" kern="100" dirty="0">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Cr (0</a:t>
                </a:r>
                <a:r>
                  <a:rPr lang="en-US" sz="1600" kern="100" baseline="30000" dirty="0">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a:t>
                </a:r>
                <a:r>
                  <a:rPr lang="en-US" sz="1600" kern="100" dirty="0">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a:t>
                </a:r>
                <a:r>
                  <a:rPr lang="en-US" sz="1600" i="1" kern="100" dirty="0">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p</a:t>
                </a:r>
                <a:r>
                  <a:rPr lang="en-US" sz="1600" kern="100" dirty="0">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 (1/2</a:t>
                </a:r>
                <a:r>
                  <a:rPr lang="en-US" sz="1600" kern="100" baseline="30000" dirty="0">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a:t>
                </a:r>
                <a:r>
                  <a:rPr lang="en-US" sz="1600" kern="100" dirty="0">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a:t>
                </a:r>
                <a:r>
                  <a:rPr lang="en-US" sz="1600" kern="100" baseline="30000" dirty="0">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49</a:t>
                </a:r>
                <a:r>
                  <a:rPr lang="en-US" sz="1600" kern="100" dirty="0">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Mn, </a:t>
                </a:r>
                <a14:m>
                  <m:oMath xmlns:m="http://schemas.openxmlformats.org/officeDocument/2006/math">
                    <m:sSub>
                      <m:sSubPr>
                        <m:ctrlPr>
                          <a:rPr lang="en-US" sz="1600" i="1" kern="100">
                            <a:solidFill>
                              <a:srgbClr val="000000"/>
                            </a:solidFill>
                            <a:effectLst/>
                            <a:latin typeface="Cambria Math" panose="02040503050406030204" pitchFamily="18" charset="0"/>
                            <a:ea typeface="宋体" panose="02010600030101010101" pitchFamily="2" charset="-122"/>
                            <a:cs typeface="宋体" panose="02010600030101010101" pitchFamily="2" charset="-122"/>
                          </a:rPr>
                        </m:ctrlPr>
                      </m:sSubPr>
                      <m:e>
                        <m:r>
                          <a:rPr lang="en-US" sz="1600" i="1" kern="100">
                            <a:solidFill>
                              <a:srgbClr val="000000"/>
                            </a:solidFill>
                            <a:effectLst/>
                            <a:latin typeface="Cambria Math" panose="02040503050406030204" pitchFamily="18" charset="0"/>
                            <a:ea typeface="宋体" panose="02010600030101010101" pitchFamily="2" charset="-122"/>
                            <a:cs typeface="宋体" panose="02010600030101010101" pitchFamily="2" charset="-122"/>
                          </a:rPr>
                          <m:t>𝑠</m:t>
                        </m:r>
                      </m:e>
                      <m:sub>
                        <m:r>
                          <a:rPr lang="en-US" sz="1600" i="1" kern="100">
                            <a:solidFill>
                              <a:srgbClr val="000000"/>
                            </a:solidFill>
                            <a:effectLst/>
                            <a:latin typeface="Cambria Math" panose="02040503050406030204" pitchFamily="18" charset="0"/>
                            <a:ea typeface="宋体" panose="02010600030101010101" pitchFamily="2" charset="-122"/>
                            <a:cs typeface="宋体" panose="02010600030101010101" pitchFamily="2" charset="-122"/>
                          </a:rPr>
                          <m:t>48</m:t>
                        </m:r>
                        <m:r>
                          <m:rPr>
                            <m:sty m:val="p"/>
                          </m:rPr>
                          <a:rPr lang="en-US" sz="1600" kern="100">
                            <a:solidFill>
                              <a:srgbClr val="000000"/>
                            </a:solidFill>
                            <a:effectLst/>
                            <a:latin typeface="Cambria Math" panose="02040503050406030204" pitchFamily="18" charset="0"/>
                            <a:ea typeface="宋体" panose="02010600030101010101" pitchFamily="2" charset="-122"/>
                            <a:cs typeface="宋体" panose="02010600030101010101" pitchFamily="2" charset="-122"/>
                          </a:rPr>
                          <m:t>Cr</m:t>
                        </m:r>
                      </m:sub>
                    </m:sSub>
                    <m:r>
                      <a:rPr lang="en-US" sz="1600" i="1" kern="100">
                        <a:solidFill>
                          <a:srgbClr val="000000"/>
                        </a:solidFill>
                        <a:effectLst/>
                        <a:latin typeface="Cambria Math" panose="02040503050406030204" pitchFamily="18" charset="0"/>
                        <a:ea typeface="Times New Roman" panose="02020603050405020304" pitchFamily="18" charset="0"/>
                        <a:cs typeface="Times New Roman" panose="02020603050405020304" pitchFamily="18" charset="0"/>
                      </a:rPr>
                      <m:t>=0</m:t>
                    </m:r>
                  </m:oMath>
                </a14:m>
                <a:r>
                  <a:rPr lang="en-US" sz="1600" kern="100" dirty="0">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 </a:t>
                </a:r>
                <a14:m>
                  <m:oMath xmlns:m="http://schemas.openxmlformats.org/officeDocument/2006/math">
                    <m:sSub>
                      <m:sSubPr>
                        <m:ctrlPr>
                          <a:rPr lang="en-US" sz="1600" i="1" kern="100">
                            <a:solidFill>
                              <a:srgbClr val="000000"/>
                            </a:solidFill>
                            <a:effectLst/>
                            <a:latin typeface="Cambria Math" panose="02040503050406030204" pitchFamily="18" charset="0"/>
                            <a:ea typeface="Times New Roman" panose="02020603050405020304" pitchFamily="18" charset="0"/>
                            <a:cs typeface="Times New Roman" panose="02020603050405020304" pitchFamily="18" charset="0"/>
                          </a:rPr>
                        </m:ctrlPr>
                      </m:sSubPr>
                      <m:e>
                        <m:r>
                          <a:rPr lang="en-US" sz="1600" i="1" kern="100">
                            <a:solidFill>
                              <a:srgbClr val="000000"/>
                            </a:solidFill>
                            <a:effectLst/>
                            <a:latin typeface="Cambria Math" panose="02040503050406030204" pitchFamily="18" charset="0"/>
                            <a:ea typeface="宋体" panose="02010600030101010101" pitchFamily="2" charset="-122"/>
                            <a:cs typeface="Times New Roman" panose="02020603050405020304" pitchFamily="18" charset="0"/>
                          </a:rPr>
                          <m:t>𝑠</m:t>
                        </m:r>
                      </m:e>
                      <m:sub>
                        <m:r>
                          <a:rPr lang="en-US" sz="1600" i="1" kern="100">
                            <a:solidFill>
                              <a:srgbClr val="000000"/>
                            </a:solidFill>
                            <a:effectLst/>
                            <a:latin typeface="Cambria Math" panose="02040503050406030204" pitchFamily="18" charset="0"/>
                            <a:ea typeface="Times New Roman" panose="02020603050405020304" pitchFamily="18" charset="0"/>
                            <a:cs typeface="Times New Roman" panose="02020603050405020304" pitchFamily="18" charset="0"/>
                          </a:rPr>
                          <m:t>𝑝</m:t>
                        </m:r>
                      </m:sub>
                    </m:sSub>
                    <m:r>
                      <a:rPr lang="en-US" sz="1600" i="1" kern="100">
                        <a:solidFill>
                          <a:srgbClr val="000000"/>
                        </a:solidFill>
                        <a:effectLst/>
                        <a:latin typeface="Cambria Math" panose="02040503050406030204" pitchFamily="18" charset="0"/>
                        <a:ea typeface="Times New Roman" panose="02020603050405020304" pitchFamily="18" charset="0"/>
                        <a:cs typeface="Times New Roman" panose="02020603050405020304" pitchFamily="18" charset="0"/>
                      </a:rPr>
                      <m:t>=1/2</m:t>
                    </m:r>
                  </m:oMath>
                </a14:m>
                <a:r>
                  <a:rPr lang="en-US" sz="1600" kern="100" dirty="0">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 </a:t>
                </a:r>
                <a14:m>
                  <m:oMath xmlns:m="http://schemas.openxmlformats.org/officeDocument/2006/math">
                    <m:r>
                      <a:rPr lang="en-US" sz="1600" i="1" kern="100">
                        <a:solidFill>
                          <a:srgbClr val="000000"/>
                        </a:solidFill>
                        <a:effectLst/>
                        <a:latin typeface="Cambria Math" panose="02040503050406030204" pitchFamily="18" charset="0"/>
                        <a:ea typeface="宋体" panose="02010600030101010101" pitchFamily="2" charset="-122"/>
                        <a:cs typeface="Times New Roman" panose="02020603050405020304" pitchFamily="18" charset="0"/>
                      </a:rPr>
                      <m:t>𝑠</m:t>
                    </m:r>
                    <m:r>
                      <a:rPr lang="en-US" sz="1600" i="1" kern="100">
                        <a:solidFill>
                          <a:srgbClr val="000000"/>
                        </a:solidFill>
                        <a:effectLst/>
                        <a:latin typeface="Cambria Math" panose="02040503050406030204" pitchFamily="18" charset="0"/>
                        <a:ea typeface="宋体" panose="02010600030101010101" pitchFamily="2" charset="-122"/>
                        <a:cs typeface="Times New Roman" panose="02020603050405020304" pitchFamily="18" charset="0"/>
                      </a:rPr>
                      <m:t>=</m:t>
                    </m:r>
                    <m:f>
                      <m:fPr>
                        <m:ctrlPr>
                          <a:rPr lang="en-US" sz="1600" i="1" kern="100">
                            <a:solidFill>
                              <a:srgbClr val="000000"/>
                            </a:solidFill>
                            <a:effectLst/>
                            <a:latin typeface="Cambria Math" panose="02040503050406030204" pitchFamily="18" charset="0"/>
                            <a:ea typeface="宋体" panose="02010600030101010101" pitchFamily="2" charset="-122"/>
                            <a:cs typeface="Times New Roman" panose="02020603050405020304" pitchFamily="18" charset="0"/>
                          </a:rPr>
                        </m:ctrlPr>
                      </m:fPr>
                      <m:num>
                        <m:r>
                          <a:rPr lang="en-US" sz="1600" i="1" kern="100">
                            <a:solidFill>
                              <a:srgbClr val="000000"/>
                            </a:solidFill>
                            <a:effectLst/>
                            <a:latin typeface="Cambria Math" panose="02040503050406030204" pitchFamily="18" charset="0"/>
                            <a:ea typeface="宋体" panose="02010600030101010101" pitchFamily="2" charset="-122"/>
                            <a:cs typeface="Times New Roman" panose="02020603050405020304" pitchFamily="18" charset="0"/>
                          </a:rPr>
                          <m:t>1</m:t>
                        </m:r>
                      </m:num>
                      <m:den>
                        <m:r>
                          <a:rPr lang="en-US" sz="1600" i="1" kern="100">
                            <a:solidFill>
                              <a:srgbClr val="000000"/>
                            </a:solidFill>
                            <a:effectLst/>
                            <a:latin typeface="Cambria Math" panose="02040503050406030204" pitchFamily="18" charset="0"/>
                            <a:ea typeface="宋体" panose="02010600030101010101" pitchFamily="2" charset="-122"/>
                            <a:cs typeface="Times New Roman" panose="02020603050405020304" pitchFamily="18" charset="0"/>
                          </a:rPr>
                          <m:t>2</m:t>
                        </m:r>
                      </m:den>
                    </m:f>
                    <m:r>
                      <a:rPr lang="en-US" sz="1600" i="1" kern="100">
                        <a:solidFill>
                          <a:srgbClr val="000000"/>
                        </a:solidFill>
                        <a:effectLst/>
                        <a:latin typeface="Cambria Math" panose="02040503050406030204" pitchFamily="18" charset="0"/>
                        <a:ea typeface="宋体" panose="02010600030101010101" pitchFamily="2" charset="-122"/>
                        <a:cs typeface="Times New Roman" panose="02020603050405020304" pitchFamily="18" charset="0"/>
                      </a:rPr>
                      <m:t>−0,  </m:t>
                    </m:r>
                    <m:f>
                      <m:fPr>
                        <m:ctrlPr>
                          <a:rPr lang="en-US" sz="1600" i="1" kern="100">
                            <a:solidFill>
                              <a:srgbClr val="000000"/>
                            </a:solidFill>
                            <a:effectLst/>
                            <a:latin typeface="Cambria Math" panose="02040503050406030204" pitchFamily="18" charset="0"/>
                            <a:ea typeface="宋体" panose="02010600030101010101" pitchFamily="2" charset="-122"/>
                            <a:cs typeface="Times New Roman" panose="02020603050405020304" pitchFamily="18" charset="0"/>
                          </a:rPr>
                        </m:ctrlPr>
                      </m:fPr>
                      <m:num>
                        <m:r>
                          <a:rPr lang="en-US" sz="1600" i="1" kern="100">
                            <a:solidFill>
                              <a:srgbClr val="000000"/>
                            </a:solidFill>
                            <a:effectLst/>
                            <a:latin typeface="Cambria Math" panose="02040503050406030204" pitchFamily="18" charset="0"/>
                            <a:ea typeface="宋体" panose="02010600030101010101" pitchFamily="2" charset="-122"/>
                            <a:cs typeface="Times New Roman" panose="02020603050405020304" pitchFamily="18" charset="0"/>
                          </a:rPr>
                          <m:t>1</m:t>
                        </m:r>
                      </m:num>
                      <m:den>
                        <m:r>
                          <a:rPr lang="en-US" sz="1600" i="1" kern="100">
                            <a:solidFill>
                              <a:srgbClr val="000000"/>
                            </a:solidFill>
                            <a:effectLst/>
                            <a:latin typeface="Cambria Math" panose="02040503050406030204" pitchFamily="18" charset="0"/>
                            <a:ea typeface="宋体" panose="02010600030101010101" pitchFamily="2" charset="-122"/>
                            <a:cs typeface="Times New Roman" panose="02020603050405020304" pitchFamily="18" charset="0"/>
                          </a:rPr>
                          <m:t>2</m:t>
                        </m:r>
                      </m:den>
                    </m:f>
                    <m:r>
                      <a:rPr lang="en-US" sz="1600" i="1" kern="100">
                        <a:solidFill>
                          <a:srgbClr val="000000"/>
                        </a:solidFill>
                        <a:effectLst/>
                        <a:latin typeface="Cambria Math" panose="02040503050406030204" pitchFamily="18" charset="0"/>
                        <a:ea typeface="宋体" panose="02010600030101010101" pitchFamily="2" charset="-122"/>
                        <a:cs typeface="Times New Roman" panose="02020603050405020304" pitchFamily="18" charset="0"/>
                      </a:rPr>
                      <m:t>+0=</m:t>
                    </m:r>
                    <m:f>
                      <m:fPr>
                        <m:ctrlPr>
                          <a:rPr lang="en-US" sz="1600" i="1" kern="100">
                            <a:solidFill>
                              <a:srgbClr val="000000"/>
                            </a:solidFill>
                            <a:effectLst/>
                            <a:latin typeface="Cambria Math" panose="02040503050406030204" pitchFamily="18" charset="0"/>
                            <a:ea typeface="宋体" panose="02010600030101010101" pitchFamily="2" charset="-122"/>
                            <a:cs typeface="Times New Roman" panose="02020603050405020304" pitchFamily="18" charset="0"/>
                          </a:rPr>
                        </m:ctrlPr>
                      </m:fPr>
                      <m:num>
                        <m:r>
                          <a:rPr lang="en-US" sz="1600" i="1" kern="100">
                            <a:solidFill>
                              <a:srgbClr val="000000"/>
                            </a:solidFill>
                            <a:effectLst/>
                            <a:latin typeface="Cambria Math" panose="02040503050406030204" pitchFamily="18" charset="0"/>
                            <a:ea typeface="宋体" panose="02010600030101010101" pitchFamily="2" charset="-122"/>
                            <a:cs typeface="Times New Roman" panose="02020603050405020304" pitchFamily="18" charset="0"/>
                          </a:rPr>
                          <m:t>1</m:t>
                        </m:r>
                      </m:num>
                      <m:den>
                        <m:r>
                          <a:rPr lang="en-US" sz="1600" i="1" kern="100">
                            <a:solidFill>
                              <a:srgbClr val="000000"/>
                            </a:solidFill>
                            <a:effectLst/>
                            <a:latin typeface="Cambria Math" panose="02040503050406030204" pitchFamily="18" charset="0"/>
                            <a:ea typeface="宋体" panose="02010600030101010101" pitchFamily="2" charset="-122"/>
                            <a:cs typeface="Times New Roman" panose="02020603050405020304" pitchFamily="18" charset="0"/>
                          </a:rPr>
                          <m:t>2</m:t>
                        </m:r>
                      </m:den>
                    </m:f>
                  </m:oMath>
                </a14:m>
                <a:r>
                  <a:rPr lang="en-US" sz="1600" kern="100" dirty="0">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 </a:t>
                </a:r>
                <a:endParaRPr lang="en-US" sz="1600" kern="100" dirty="0">
                  <a:effectLst/>
                  <a:latin typeface="Times New Roman" panose="02020603050405020304" pitchFamily="18" charset="0"/>
                  <a:ea typeface="宋体" panose="02010600030101010101" pitchFamily="2" charset="-122"/>
                  <a:cs typeface="Times New Roman" panose="02020603050405020304" pitchFamily="18" charset="0"/>
                </a:endParaRPr>
              </a:p>
              <a:p>
                <a:pPr indent="304800" algn="just" fontAlgn="b">
                  <a:lnSpc>
                    <a:spcPct val="150000"/>
                  </a:lnSpc>
                  <a:spcAft>
                    <a:spcPts val="0"/>
                  </a:spcAft>
                </a:pPr>
                <a:r>
                  <a:rPr lang="en-US" sz="1600" kern="100" dirty="0">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if </a:t>
                </a:r>
                <a14:m>
                  <m:oMath xmlns:m="http://schemas.openxmlformats.org/officeDocument/2006/math">
                    <m:r>
                      <a:rPr lang="en-US" sz="1600" i="1" kern="100">
                        <a:solidFill>
                          <a:srgbClr val="000000"/>
                        </a:solidFill>
                        <a:effectLst/>
                        <a:latin typeface="Cambria Math" panose="02040503050406030204" pitchFamily="18" charset="0"/>
                        <a:ea typeface="宋体" panose="02010600030101010101" pitchFamily="2" charset="-122"/>
                        <a:cs typeface="Times New Roman" panose="02020603050405020304" pitchFamily="18" charset="0"/>
                      </a:rPr>
                      <m:t>𝓁</m:t>
                    </m:r>
                    <m:r>
                      <a:rPr lang="en-US" sz="1600" i="1" kern="100">
                        <a:solidFill>
                          <a:srgbClr val="000000"/>
                        </a:solidFill>
                        <a:effectLst/>
                        <a:latin typeface="Cambria Math" panose="02040503050406030204" pitchFamily="18" charset="0"/>
                        <a:ea typeface="宋体" panose="02010600030101010101" pitchFamily="2" charset="-122"/>
                        <a:cs typeface="Times New Roman" panose="02020603050405020304" pitchFamily="18" charset="0"/>
                      </a:rPr>
                      <m:t>=0</m:t>
                    </m:r>
                  </m:oMath>
                </a14:m>
                <a:r>
                  <a:rPr lang="en-US" sz="1600" kern="100" dirty="0">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 </a:t>
                </a:r>
                <a14:m>
                  <m:oMath xmlns:m="http://schemas.openxmlformats.org/officeDocument/2006/math">
                    <m:r>
                      <a:rPr lang="en-US" sz="1600" i="1" kern="100">
                        <a:solidFill>
                          <a:srgbClr val="000000"/>
                        </a:solidFill>
                        <a:effectLst/>
                        <a:latin typeface="Cambria Math" panose="02040503050406030204" pitchFamily="18" charset="0"/>
                        <a:ea typeface="宋体" panose="02010600030101010101" pitchFamily="2" charset="-122"/>
                        <a:cs typeface="Times New Roman" panose="02020603050405020304" pitchFamily="18" charset="0"/>
                      </a:rPr>
                      <m:t>𝐽</m:t>
                    </m:r>
                    <m:r>
                      <a:rPr lang="en-US" sz="1600" i="1" kern="100">
                        <a:solidFill>
                          <a:srgbClr val="000000"/>
                        </a:solidFill>
                        <a:effectLst/>
                        <a:latin typeface="Cambria Math" panose="02040503050406030204" pitchFamily="18" charset="0"/>
                        <a:ea typeface="宋体" panose="02010600030101010101" pitchFamily="2" charset="-122"/>
                        <a:cs typeface="Times New Roman" panose="02020603050405020304" pitchFamily="18" charset="0"/>
                      </a:rPr>
                      <m:t>=</m:t>
                    </m:r>
                    <m:f>
                      <m:fPr>
                        <m:ctrlPr>
                          <a:rPr lang="en-US" sz="1600" i="1" kern="100">
                            <a:solidFill>
                              <a:srgbClr val="000000"/>
                            </a:solidFill>
                            <a:effectLst/>
                            <a:latin typeface="Cambria Math" panose="02040503050406030204" pitchFamily="18" charset="0"/>
                            <a:ea typeface="宋体" panose="02010600030101010101" pitchFamily="2" charset="-122"/>
                            <a:cs typeface="Times New Roman" panose="02020603050405020304" pitchFamily="18" charset="0"/>
                          </a:rPr>
                        </m:ctrlPr>
                      </m:fPr>
                      <m:num>
                        <m:r>
                          <a:rPr lang="en-US" sz="1600" i="1" kern="100">
                            <a:solidFill>
                              <a:srgbClr val="000000"/>
                            </a:solidFill>
                            <a:effectLst/>
                            <a:latin typeface="Cambria Math" panose="02040503050406030204" pitchFamily="18" charset="0"/>
                            <a:ea typeface="宋体" panose="02010600030101010101" pitchFamily="2" charset="-122"/>
                            <a:cs typeface="Times New Roman" panose="02020603050405020304" pitchFamily="18" charset="0"/>
                          </a:rPr>
                          <m:t>1</m:t>
                        </m:r>
                      </m:num>
                      <m:den>
                        <m:r>
                          <a:rPr lang="en-US" sz="1600" i="1" kern="100">
                            <a:solidFill>
                              <a:srgbClr val="000000"/>
                            </a:solidFill>
                            <a:effectLst/>
                            <a:latin typeface="Cambria Math" panose="02040503050406030204" pitchFamily="18" charset="0"/>
                            <a:ea typeface="宋体" panose="02010600030101010101" pitchFamily="2" charset="-122"/>
                            <a:cs typeface="Times New Roman" panose="02020603050405020304" pitchFamily="18" charset="0"/>
                          </a:rPr>
                          <m:t>2</m:t>
                        </m:r>
                      </m:den>
                    </m:f>
                  </m:oMath>
                </a14:m>
                <a:r>
                  <a:rPr lang="en-US" sz="1600" kern="100" dirty="0">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 </a:t>
                </a:r>
                <a:r>
                  <a:rPr lang="en-US" sz="1600" kern="100" baseline="30000" dirty="0">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49</a:t>
                </a:r>
                <a:r>
                  <a:rPr lang="en-US" sz="1600" kern="100" dirty="0">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Mn resonance </a:t>
                </a:r>
                <a14:m>
                  <m:oMath xmlns:m="http://schemas.openxmlformats.org/officeDocument/2006/math">
                    <m:sSup>
                      <m:sSupPr>
                        <m:ctrlPr>
                          <a:rPr lang="en-US" sz="1600" i="1" kern="100">
                            <a:solidFill>
                              <a:srgbClr val="000000"/>
                            </a:solidFill>
                            <a:effectLst/>
                            <a:latin typeface="Cambria Math" panose="02040503050406030204" pitchFamily="18" charset="0"/>
                            <a:ea typeface="宋体" panose="02010600030101010101" pitchFamily="2" charset="-122"/>
                            <a:cs typeface="Times New Roman" panose="02020603050405020304" pitchFamily="18" charset="0"/>
                          </a:rPr>
                        </m:ctrlPr>
                      </m:sSupPr>
                      <m:e>
                        <m:r>
                          <a:rPr lang="en-US" sz="1600" i="1" kern="100">
                            <a:solidFill>
                              <a:srgbClr val="000000"/>
                            </a:solidFill>
                            <a:effectLst/>
                            <a:latin typeface="Cambria Math" panose="02040503050406030204" pitchFamily="18" charset="0"/>
                            <a:ea typeface="宋体" panose="02010600030101010101" pitchFamily="2" charset="-122"/>
                            <a:cs typeface="Times New Roman" panose="02020603050405020304" pitchFamily="18" charset="0"/>
                          </a:rPr>
                          <m:t>𝐽</m:t>
                        </m:r>
                      </m:e>
                      <m:sup>
                        <m:r>
                          <a:rPr lang="en-US" sz="1600" i="1" kern="100">
                            <a:solidFill>
                              <a:srgbClr val="000000"/>
                            </a:solidFill>
                            <a:effectLst/>
                            <a:latin typeface="Cambria Math" panose="02040503050406030204" pitchFamily="18" charset="0"/>
                            <a:ea typeface="宋体" panose="02010600030101010101" pitchFamily="2" charset="-122"/>
                            <a:cs typeface="Times New Roman" panose="02020603050405020304" pitchFamily="18" charset="0"/>
                          </a:rPr>
                          <m:t>𝜋</m:t>
                        </m:r>
                      </m:sup>
                    </m:sSup>
                    <m:r>
                      <a:rPr lang="en-US" sz="1600" i="1" kern="100">
                        <a:solidFill>
                          <a:srgbClr val="000000"/>
                        </a:solidFill>
                        <a:effectLst/>
                        <a:latin typeface="Cambria Math" panose="02040503050406030204" pitchFamily="18" charset="0"/>
                        <a:ea typeface="宋体" panose="02010600030101010101" pitchFamily="2" charset="-122"/>
                        <a:cs typeface="Times New Roman" panose="02020603050405020304" pitchFamily="18" charset="0"/>
                      </a:rPr>
                      <m:t>=</m:t>
                    </m:r>
                    <m:sSup>
                      <m:sSupPr>
                        <m:ctrlPr>
                          <a:rPr lang="en-US" sz="1600" i="1" kern="100">
                            <a:solidFill>
                              <a:srgbClr val="000000"/>
                            </a:solidFill>
                            <a:effectLst/>
                            <a:latin typeface="Cambria Math" panose="02040503050406030204" pitchFamily="18" charset="0"/>
                            <a:ea typeface="宋体" panose="02010600030101010101" pitchFamily="2" charset="-122"/>
                            <a:cs typeface="Times New Roman" panose="02020603050405020304" pitchFamily="18" charset="0"/>
                          </a:rPr>
                        </m:ctrlPr>
                      </m:sSupPr>
                      <m:e>
                        <m:r>
                          <a:rPr lang="en-US" sz="1600" i="1" kern="100">
                            <a:solidFill>
                              <a:srgbClr val="000000"/>
                            </a:solidFill>
                            <a:effectLst/>
                            <a:latin typeface="Cambria Math" panose="02040503050406030204" pitchFamily="18" charset="0"/>
                            <a:ea typeface="宋体" panose="02010600030101010101" pitchFamily="2" charset="-122"/>
                            <a:cs typeface="Times New Roman" panose="02020603050405020304" pitchFamily="18" charset="0"/>
                          </a:rPr>
                          <m:t>1/2</m:t>
                        </m:r>
                      </m:e>
                      <m:sup>
                        <m:r>
                          <a:rPr lang="en-US" sz="1600" i="1" kern="100">
                            <a:solidFill>
                              <a:srgbClr val="000000"/>
                            </a:solidFill>
                            <a:effectLst/>
                            <a:latin typeface="Cambria Math" panose="02040503050406030204" pitchFamily="18" charset="0"/>
                            <a:ea typeface="宋体" panose="02010600030101010101" pitchFamily="2" charset="-122"/>
                            <a:cs typeface="Times New Roman" panose="02020603050405020304" pitchFamily="18" charset="0"/>
                          </a:rPr>
                          <m:t>+</m:t>
                        </m:r>
                      </m:sup>
                    </m:sSup>
                  </m:oMath>
                </a14:m>
                <a:r>
                  <a:rPr lang="en-US" sz="1600" kern="100" dirty="0">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a:t>
                </a:r>
                <a:endParaRPr lang="en-US" sz="1600" kern="100" dirty="0">
                  <a:effectLst/>
                  <a:latin typeface="Times New Roman" panose="02020603050405020304" pitchFamily="18" charset="0"/>
                  <a:ea typeface="宋体" panose="02010600030101010101" pitchFamily="2" charset="-122"/>
                  <a:cs typeface="Times New Roman" panose="02020603050405020304" pitchFamily="18" charset="0"/>
                </a:endParaRPr>
              </a:p>
              <a:p>
                <a:pPr indent="304800" algn="just" fontAlgn="b">
                  <a:lnSpc>
                    <a:spcPct val="150000"/>
                  </a:lnSpc>
                  <a:spcAft>
                    <a:spcPts val="0"/>
                  </a:spcAft>
                </a:pPr>
                <a:r>
                  <a:rPr lang="en-US" sz="1600" kern="100" dirty="0">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if </a:t>
                </a:r>
                <a14:m>
                  <m:oMath xmlns:m="http://schemas.openxmlformats.org/officeDocument/2006/math">
                    <m:r>
                      <a:rPr lang="en-US" sz="1600" i="1" kern="100">
                        <a:solidFill>
                          <a:srgbClr val="000000"/>
                        </a:solidFill>
                        <a:effectLst/>
                        <a:latin typeface="Cambria Math" panose="02040503050406030204" pitchFamily="18" charset="0"/>
                        <a:ea typeface="宋体" panose="02010600030101010101" pitchFamily="2" charset="-122"/>
                        <a:cs typeface="Times New Roman" panose="02020603050405020304" pitchFamily="18" charset="0"/>
                      </a:rPr>
                      <m:t>𝓁</m:t>
                    </m:r>
                    <m:r>
                      <a:rPr lang="en-US" sz="1600" i="1" kern="100">
                        <a:solidFill>
                          <a:srgbClr val="000000"/>
                        </a:solidFill>
                        <a:effectLst/>
                        <a:latin typeface="Cambria Math" panose="02040503050406030204" pitchFamily="18" charset="0"/>
                        <a:ea typeface="宋体" panose="02010600030101010101" pitchFamily="2" charset="-122"/>
                        <a:cs typeface="Times New Roman" panose="02020603050405020304" pitchFamily="18" charset="0"/>
                      </a:rPr>
                      <m:t>=1</m:t>
                    </m:r>
                  </m:oMath>
                </a14:m>
                <a:r>
                  <a:rPr lang="en-US" sz="1600" kern="100" dirty="0">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 </a:t>
                </a:r>
                <a14:m>
                  <m:oMath xmlns:m="http://schemas.openxmlformats.org/officeDocument/2006/math">
                    <m:r>
                      <a:rPr lang="en-US" sz="1600" i="1" kern="100">
                        <a:solidFill>
                          <a:srgbClr val="000000"/>
                        </a:solidFill>
                        <a:effectLst/>
                        <a:latin typeface="Cambria Math" panose="02040503050406030204" pitchFamily="18" charset="0"/>
                        <a:ea typeface="宋体" panose="02010600030101010101" pitchFamily="2" charset="-122"/>
                        <a:cs typeface="Times New Roman" panose="02020603050405020304" pitchFamily="18" charset="0"/>
                      </a:rPr>
                      <m:t>𝐽</m:t>
                    </m:r>
                    <m:r>
                      <a:rPr lang="en-US" sz="1600" i="1" kern="100">
                        <a:solidFill>
                          <a:srgbClr val="000000"/>
                        </a:solidFill>
                        <a:effectLst/>
                        <a:latin typeface="Cambria Math" panose="02040503050406030204" pitchFamily="18" charset="0"/>
                        <a:ea typeface="宋体" panose="02010600030101010101" pitchFamily="2" charset="-122"/>
                        <a:cs typeface="Times New Roman" panose="02020603050405020304" pitchFamily="18" charset="0"/>
                      </a:rPr>
                      <m:t>=1−</m:t>
                    </m:r>
                    <m:f>
                      <m:fPr>
                        <m:ctrlPr>
                          <a:rPr lang="en-US" sz="1600" i="1" kern="100">
                            <a:solidFill>
                              <a:srgbClr val="000000"/>
                            </a:solidFill>
                            <a:effectLst/>
                            <a:latin typeface="Cambria Math" panose="02040503050406030204" pitchFamily="18" charset="0"/>
                            <a:ea typeface="宋体" panose="02010600030101010101" pitchFamily="2" charset="-122"/>
                            <a:cs typeface="宋体" panose="02010600030101010101" pitchFamily="2" charset="-122"/>
                          </a:rPr>
                        </m:ctrlPr>
                      </m:fPr>
                      <m:num>
                        <m:r>
                          <a:rPr lang="en-US" sz="1600" kern="100">
                            <a:solidFill>
                              <a:srgbClr val="000000"/>
                            </a:solidFill>
                            <a:effectLst/>
                            <a:latin typeface="Cambria Math" panose="02040503050406030204" pitchFamily="18" charset="0"/>
                            <a:ea typeface="宋体" panose="02010600030101010101" pitchFamily="2" charset="-122"/>
                            <a:cs typeface="宋体" panose="02010600030101010101" pitchFamily="2" charset="-122"/>
                          </a:rPr>
                          <m:t>1</m:t>
                        </m:r>
                      </m:num>
                      <m:den>
                        <m:r>
                          <a:rPr lang="en-US" sz="1600" kern="100">
                            <a:solidFill>
                              <a:srgbClr val="000000"/>
                            </a:solidFill>
                            <a:effectLst/>
                            <a:latin typeface="Cambria Math" panose="02040503050406030204" pitchFamily="18" charset="0"/>
                            <a:ea typeface="宋体" panose="02010600030101010101" pitchFamily="2" charset="-122"/>
                            <a:cs typeface="宋体" panose="02010600030101010101" pitchFamily="2" charset="-122"/>
                          </a:rPr>
                          <m:t>2</m:t>
                        </m:r>
                      </m:den>
                    </m:f>
                    <m:r>
                      <a:rPr lang="en-US" sz="1600" kern="100">
                        <a:solidFill>
                          <a:srgbClr val="000000"/>
                        </a:solidFill>
                        <a:effectLst/>
                        <a:latin typeface="Cambria Math" panose="02040503050406030204" pitchFamily="18" charset="0"/>
                        <a:ea typeface="宋体" panose="02010600030101010101" pitchFamily="2" charset="-122"/>
                        <a:cs typeface="宋体" panose="02010600030101010101" pitchFamily="2" charset="-122"/>
                      </a:rPr>
                      <m:t>, 1+</m:t>
                    </m:r>
                    <m:f>
                      <m:fPr>
                        <m:ctrlPr>
                          <a:rPr lang="en-US" sz="1600" i="1" kern="100">
                            <a:solidFill>
                              <a:srgbClr val="000000"/>
                            </a:solidFill>
                            <a:effectLst/>
                            <a:latin typeface="Cambria Math" panose="02040503050406030204" pitchFamily="18" charset="0"/>
                            <a:ea typeface="宋体" panose="02010600030101010101" pitchFamily="2" charset="-122"/>
                            <a:cs typeface="宋体" panose="02010600030101010101" pitchFamily="2" charset="-122"/>
                          </a:rPr>
                        </m:ctrlPr>
                      </m:fPr>
                      <m:num>
                        <m:r>
                          <a:rPr lang="en-US" sz="1600" kern="100">
                            <a:solidFill>
                              <a:srgbClr val="000000"/>
                            </a:solidFill>
                            <a:effectLst/>
                            <a:latin typeface="Cambria Math" panose="02040503050406030204" pitchFamily="18" charset="0"/>
                            <a:ea typeface="宋体" panose="02010600030101010101" pitchFamily="2" charset="-122"/>
                            <a:cs typeface="宋体" panose="02010600030101010101" pitchFamily="2" charset="-122"/>
                          </a:rPr>
                          <m:t>1</m:t>
                        </m:r>
                      </m:num>
                      <m:den>
                        <m:r>
                          <a:rPr lang="en-US" sz="1600" kern="100">
                            <a:solidFill>
                              <a:srgbClr val="000000"/>
                            </a:solidFill>
                            <a:effectLst/>
                            <a:latin typeface="Cambria Math" panose="02040503050406030204" pitchFamily="18" charset="0"/>
                            <a:ea typeface="宋体" panose="02010600030101010101" pitchFamily="2" charset="-122"/>
                            <a:cs typeface="宋体" panose="02010600030101010101" pitchFamily="2" charset="-122"/>
                          </a:rPr>
                          <m:t>2</m:t>
                        </m:r>
                      </m:den>
                    </m:f>
                  </m:oMath>
                </a14:m>
                <a:r>
                  <a:rPr lang="en-US" sz="1600" kern="100" dirty="0">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 </a:t>
                </a:r>
                <a:r>
                  <a:rPr lang="en-US" sz="1600" kern="100" baseline="30000" dirty="0">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49</a:t>
                </a:r>
                <a:r>
                  <a:rPr lang="en-US" sz="1600" kern="100" dirty="0">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Mn resonance </a:t>
                </a:r>
                <a14:m>
                  <m:oMath xmlns:m="http://schemas.openxmlformats.org/officeDocument/2006/math">
                    <m:sSup>
                      <m:sSupPr>
                        <m:ctrlPr>
                          <a:rPr lang="en-US" sz="1600" i="1" kern="100">
                            <a:solidFill>
                              <a:srgbClr val="000000"/>
                            </a:solidFill>
                            <a:effectLst/>
                            <a:latin typeface="Cambria Math" panose="02040503050406030204" pitchFamily="18" charset="0"/>
                            <a:ea typeface="宋体" panose="02010600030101010101" pitchFamily="2" charset="-122"/>
                            <a:cs typeface="Times New Roman" panose="02020603050405020304" pitchFamily="18" charset="0"/>
                          </a:rPr>
                        </m:ctrlPr>
                      </m:sSupPr>
                      <m:e>
                        <m:r>
                          <a:rPr lang="en-US" sz="1600" i="1" kern="100">
                            <a:solidFill>
                              <a:srgbClr val="000000"/>
                            </a:solidFill>
                            <a:effectLst/>
                            <a:latin typeface="Cambria Math" panose="02040503050406030204" pitchFamily="18" charset="0"/>
                            <a:ea typeface="宋体" panose="02010600030101010101" pitchFamily="2" charset="-122"/>
                            <a:cs typeface="Times New Roman" panose="02020603050405020304" pitchFamily="18" charset="0"/>
                          </a:rPr>
                          <m:t>𝐽</m:t>
                        </m:r>
                      </m:e>
                      <m:sup>
                        <m:r>
                          <a:rPr lang="en-US" sz="1600" i="1" kern="100">
                            <a:solidFill>
                              <a:srgbClr val="000000"/>
                            </a:solidFill>
                            <a:effectLst/>
                            <a:latin typeface="Cambria Math" panose="02040503050406030204" pitchFamily="18" charset="0"/>
                            <a:ea typeface="宋体" panose="02010600030101010101" pitchFamily="2" charset="-122"/>
                            <a:cs typeface="Times New Roman" panose="02020603050405020304" pitchFamily="18" charset="0"/>
                          </a:rPr>
                          <m:t>𝜋</m:t>
                        </m:r>
                      </m:sup>
                    </m:sSup>
                    <m:r>
                      <a:rPr lang="en-US" sz="1600" i="1" kern="100">
                        <a:solidFill>
                          <a:srgbClr val="000000"/>
                        </a:solidFill>
                        <a:effectLst/>
                        <a:latin typeface="Cambria Math" panose="02040503050406030204" pitchFamily="18" charset="0"/>
                        <a:ea typeface="宋体" panose="02010600030101010101" pitchFamily="2" charset="-122"/>
                        <a:cs typeface="Times New Roman" panose="02020603050405020304" pitchFamily="18" charset="0"/>
                      </a:rPr>
                      <m:t>=</m:t>
                    </m:r>
                    <m:sSup>
                      <m:sSupPr>
                        <m:ctrlPr>
                          <a:rPr lang="en-US" sz="1600" i="1" kern="100">
                            <a:solidFill>
                              <a:srgbClr val="000000"/>
                            </a:solidFill>
                            <a:effectLst/>
                            <a:latin typeface="Cambria Math" panose="02040503050406030204" pitchFamily="18" charset="0"/>
                            <a:ea typeface="宋体" panose="02010600030101010101" pitchFamily="2" charset="-122"/>
                            <a:cs typeface="Times New Roman" panose="02020603050405020304" pitchFamily="18" charset="0"/>
                          </a:rPr>
                        </m:ctrlPr>
                      </m:sSupPr>
                      <m:e>
                        <m:r>
                          <a:rPr lang="en-US" sz="1600" i="1" kern="100">
                            <a:solidFill>
                              <a:srgbClr val="000000"/>
                            </a:solidFill>
                            <a:effectLst/>
                            <a:latin typeface="Cambria Math" panose="02040503050406030204" pitchFamily="18" charset="0"/>
                            <a:ea typeface="宋体" panose="02010600030101010101" pitchFamily="2" charset="-122"/>
                            <a:cs typeface="Times New Roman" panose="02020603050405020304" pitchFamily="18" charset="0"/>
                          </a:rPr>
                          <m:t>1/2</m:t>
                        </m:r>
                      </m:e>
                      <m:sup>
                        <m:r>
                          <a:rPr lang="en-US" sz="1600" i="1" kern="100">
                            <a:solidFill>
                              <a:srgbClr val="000000"/>
                            </a:solidFill>
                            <a:effectLst/>
                            <a:latin typeface="Cambria Math" panose="02040503050406030204" pitchFamily="18" charset="0"/>
                            <a:ea typeface="宋体" panose="02010600030101010101" pitchFamily="2" charset="-122"/>
                            <a:cs typeface="Times New Roman" panose="02020603050405020304" pitchFamily="18" charset="0"/>
                          </a:rPr>
                          <m:t>−</m:t>
                        </m:r>
                      </m:sup>
                    </m:sSup>
                    <m:r>
                      <a:rPr lang="en-US" sz="1600" i="1" kern="100">
                        <a:solidFill>
                          <a:srgbClr val="000000"/>
                        </a:solidFill>
                        <a:effectLst/>
                        <a:latin typeface="Cambria Math" panose="02040503050406030204" pitchFamily="18" charset="0"/>
                        <a:ea typeface="宋体" panose="02010600030101010101" pitchFamily="2" charset="-122"/>
                        <a:cs typeface="Times New Roman" panose="02020603050405020304" pitchFamily="18" charset="0"/>
                      </a:rPr>
                      <m:t>, </m:t>
                    </m:r>
                    <m:sSup>
                      <m:sSupPr>
                        <m:ctrlPr>
                          <a:rPr lang="en-US" sz="1600" i="1" kern="100">
                            <a:solidFill>
                              <a:srgbClr val="000000"/>
                            </a:solidFill>
                            <a:effectLst/>
                            <a:latin typeface="Cambria Math" panose="02040503050406030204" pitchFamily="18" charset="0"/>
                            <a:ea typeface="宋体" panose="02010600030101010101" pitchFamily="2" charset="-122"/>
                            <a:cs typeface="Times New Roman" panose="02020603050405020304" pitchFamily="18" charset="0"/>
                          </a:rPr>
                        </m:ctrlPr>
                      </m:sSupPr>
                      <m:e>
                        <m:r>
                          <a:rPr lang="en-US" sz="1600" i="1" kern="100">
                            <a:solidFill>
                              <a:srgbClr val="000000"/>
                            </a:solidFill>
                            <a:effectLst/>
                            <a:latin typeface="Cambria Math" panose="02040503050406030204" pitchFamily="18" charset="0"/>
                            <a:ea typeface="宋体" panose="02010600030101010101" pitchFamily="2" charset="-122"/>
                            <a:cs typeface="Times New Roman" panose="02020603050405020304" pitchFamily="18" charset="0"/>
                          </a:rPr>
                          <m:t>3/2</m:t>
                        </m:r>
                      </m:e>
                      <m:sup>
                        <m:r>
                          <a:rPr lang="en-US" sz="1600" i="1" kern="100">
                            <a:solidFill>
                              <a:srgbClr val="000000"/>
                            </a:solidFill>
                            <a:effectLst/>
                            <a:latin typeface="Cambria Math" panose="02040503050406030204" pitchFamily="18" charset="0"/>
                            <a:ea typeface="宋体" panose="02010600030101010101" pitchFamily="2" charset="-122"/>
                            <a:cs typeface="Times New Roman" panose="02020603050405020304" pitchFamily="18" charset="0"/>
                          </a:rPr>
                          <m:t>−</m:t>
                        </m:r>
                      </m:sup>
                    </m:sSup>
                  </m:oMath>
                </a14:m>
                <a:r>
                  <a:rPr lang="en-US" sz="1600" kern="100" dirty="0">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a:t>
                </a:r>
                <a:endParaRPr lang="en-US" sz="1600" kern="100" dirty="0">
                  <a:effectLst/>
                  <a:latin typeface="Times New Roman" panose="02020603050405020304" pitchFamily="18" charset="0"/>
                  <a:ea typeface="宋体" panose="02010600030101010101" pitchFamily="2" charset="-122"/>
                  <a:cs typeface="Times New Roman" panose="02020603050405020304" pitchFamily="18" charset="0"/>
                </a:endParaRPr>
              </a:p>
              <a:p>
                <a:pPr indent="304800" algn="just" fontAlgn="b">
                  <a:lnSpc>
                    <a:spcPct val="150000"/>
                  </a:lnSpc>
                  <a:spcAft>
                    <a:spcPts val="0"/>
                  </a:spcAft>
                </a:pPr>
                <a:r>
                  <a:rPr lang="en-US" sz="1600" kern="100" dirty="0">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if </a:t>
                </a:r>
                <a14:m>
                  <m:oMath xmlns:m="http://schemas.openxmlformats.org/officeDocument/2006/math">
                    <m:r>
                      <a:rPr lang="en-US" sz="1600" i="1" kern="100">
                        <a:solidFill>
                          <a:srgbClr val="000000"/>
                        </a:solidFill>
                        <a:effectLst/>
                        <a:latin typeface="Cambria Math" panose="02040503050406030204" pitchFamily="18" charset="0"/>
                        <a:ea typeface="宋体" panose="02010600030101010101" pitchFamily="2" charset="-122"/>
                        <a:cs typeface="Times New Roman" panose="02020603050405020304" pitchFamily="18" charset="0"/>
                      </a:rPr>
                      <m:t>𝓁</m:t>
                    </m:r>
                    <m:r>
                      <a:rPr lang="en-US" sz="1600" i="1" kern="100">
                        <a:solidFill>
                          <a:srgbClr val="000000"/>
                        </a:solidFill>
                        <a:effectLst/>
                        <a:latin typeface="Cambria Math" panose="02040503050406030204" pitchFamily="18" charset="0"/>
                        <a:ea typeface="宋体" panose="02010600030101010101" pitchFamily="2" charset="-122"/>
                        <a:cs typeface="Times New Roman" panose="02020603050405020304" pitchFamily="18" charset="0"/>
                      </a:rPr>
                      <m:t>=2</m:t>
                    </m:r>
                  </m:oMath>
                </a14:m>
                <a:r>
                  <a:rPr lang="en-US" sz="1600" kern="100" dirty="0">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 </a:t>
                </a:r>
                <a14:m>
                  <m:oMath xmlns:m="http://schemas.openxmlformats.org/officeDocument/2006/math">
                    <m:r>
                      <a:rPr lang="en-US" sz="1600" i="1" kern="100">
                        <a:solidFill>
                          <a:srgbClr val="000000"/>
                        </a:solidFill>
                        <a:effectLst/>
                        <a:latin typeface="Cambria Math" panose="02040503050406030204" pitchFamily="18" charset="0"/>
                        <a:ea typeface="宋体" panose="02010600030101010101" pitchFamily="2" charset="-122"/>
                        <a:cs typeface="Times New Roman" panose="02020603050405020304" pitchFamily="18" charset="0"/>
                      </a:rPr>
                      <m:t>𝐽</m:t>
                    </m:r>
                    <m:r>
                      <a:rPr lang="en-US" sz="1600" i="1" kern="100">
                        <a:solidFill>
                          <a:srgbClr val="000000"/>
                        </a:solidFill>
                        <a:effectLst/>
                        <a:latin typeface="Cambria Math" panose="02040503050406030204" pitchFamily="18" charset="0"/>
                        <a:ea typeface="宋体" panose="02010600030101010101" pitchFamily="2" charset="-122"/>
                        <a:cs typeface="Times New Roman" panose="02020603050405020304" pitchFamily="18" charset="0"/>
                      </a:rPr>
                      <m:t>=2−</m:t>
                    </m:r>
                    <m:f>
                      <m:fPr>
                        <m:ctrlPr>
                          <a:rPr lang="en-US" sz="1600" i="1" kern="100">
                            <a:solidFill>
                              <a:srgbClr val="000000"/>
                            </a:solidFill>
                            <a:effectLst/>
                            <a:latin typeface="Cambria Math" panose="02040503050406030204" pitchFamily="18" charset="0"/>
                            <a:ea typeface="宋体" panose="02010600030101010101" pitchFamily="2" charset="-122"/>
                            <a:cs typeface="Times New Roman" panose="02020603050405020304" pitchFamily="18" charset="0"/>
                          </a:rPr>
                        </m:ctrlPr>
                      </m:fPr>
                      <m:num>
                        <m:r>
                          <a:rPr lang="en-US" sz="1600" i="1" kern="100">
                            <a:solidFill>
                              <a:srgbClr val="000000"/>
                            </a:solidFill>
                            <a:effectLst/>
                            <a:latin typeface="Cambria Math" panose="02040503050406030204" pitchFamily="18" charset="0"/>
                            <a:ea typeface="宋体" panose="02010600030101010101" pitchFamily="2" charset="-122"/>
                            <a:cs typeface="Times New Roman" panose="02020603050405020304" pitchFamily="18" charset="0"/>
                          </a:rPr>
                          <m:t>1</m:t>
                        </m:r>
                      </m:num>
                      <m:den>
                        <m:r>
                          <a:rPr lang="en-US" sz="1600" i="1" kern="100">
                            <a:solidFill>
                              <a:srgbClr val="000000"/>
                            </a:solidFill>
                            <a:effectLst/>
                            <a:latin typeface="Cambria Math" panose="02040503050406030204" pitchFamily="18" charset="0"/>
                            <a:ea typeface="宋体" panose="02010600030101010101" pitchFamily="2" charset="-122"/>
                            <a:cs typeface="Times New Roman" panose="02020603050405020304" pitchFamily="18" charset="0"/>
                          </a:rPr>
                          <m:t>2</m:t>
                        </m:r>
                      </m:den>
                    </m:f>
                    <m:r>
                      <a:rPr lang="en-US" sz="1600" i="1" kern="100">
                        <a:solidFill>
                          <a:srgbClr val="000000"/>
                        </a:solidFill>
                        <a:effectLst/>
                        <a:latin typeface="Cambria Math" panose="02040503050406030204" pitchFamily="18" charset="0"/>
                        <a:ea typeface="宋体" panose="02010600030101010101" pitchFamily="2" charset="-122"/>
                        <a:cs typeface="Times New Roman" panose="02020603050405020304" pitchFamily="18" charset="0"/>
                      </a:rPr>
                      <m:t>, 2+</m:t>
                    </m:r>
                    <m:f>
                      <m:fPr>
                        <m:ctrlPr>
                          <a:rPr lang="en-US" sz="1600" i="1" kern="100">
                            <a:solidFill>
                              <a:srgbClr val="000000"/>
                            </a:solidFill>
                            <a:effectLst/>
                            <a:latin typeface="Cambria Math" panose="02040503050406030204" pitchFamily="18" charset="0"/>
                            <a:ea typeface="宋体" panose="02010600030101010101" pitchFamily="2" charset="-122"/>
                            <a:cs typeface="Times New Roman" panose="02020603050405020304" pitchFamily="18" charset="0"/>
                          </a:rPr>
                        </m:ctrlPr>
                      </m:fPr>
                      <m:num>
                        <m:r>
                          <a:rPr lang="en-US" sz="1600" i="1" kern="100">
                            <a:solidFill>
                              <a:srgbClr val="000000"/>
                            </a:solidFill>
                            <a:effectLst/>
                            <a:latin typeface="Cambria Math" panose="02040503050406030204" pitchFamily="18" charset="0"/>
                            <a:ea typeface="宋体" panose="02010600030101010101" pitchFamily="2" charset="-122"/>
                            <a:cs typeface="Times New Roman" panose="02020603050405020304" pitchFamily="18" charset="0"/>
                          </a:rPr>
                          <m:t>1</m:t>
                        </m:r>
                      </m:num>
                      <m:den>
                        <m:r>
                          <a:rPr lang="en-US" sz="1600" i="1" kern="100">
                            <a:solidFill>
                              <a:srgbClr val="000000"/>
                            </a:solidFill>
                            <a:effectLst/>
                            <a:latin typeface="Cambria Math" panose="02040503050406030204" pitchFamily="18" charset="0"/>
                            <a:ea typeface="宋体" panose="02010600030101010101" pitchFamily="2" charset="-122"/>
                            <a:cs typeface="Times New Roman" panose="02020603050405020304" pitchFamily="18" charset="0"/>
                          </a:rPr>
                          <m:t>2</m:t>
                        </m:r>
                      </m:den>
                    </m:f>
                  </m:oMath>
                </a14:m>
                <a:r>
                  <a:rPr lang="en-US" sz="1600" kern="100" dirty="0">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 </a:t>
                </a:r>
                <a:r>
                  <a:rPr lang="en-US" sz="1600" kern="100" baseline="30000" dirty="0">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49</a:t>
                </a:r>
                <a:r>
                  <a:rPr lang="en-US" sz="1600" kern="100" dirty="0">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Mn resonance </a:t>
                </a:r>
                <a14:m>
                  <m:oMath xmlns:m="http://schemas.openxmlformats.org/officeDocument/2006/math">
                    <m:sSup>
                      <m:sSupPr>
                        <m:ctrlPr>
                          <a:rPr lang="en-US" sz="1600" i="1" kern="100">
                            <a:solidFill>
                              <a:srgbClr val="000000"/>
                            </a:solidFill>
                            <a:effectLst/>
                            <a:latin typeface="Cambria Math" panose="02040503050406030204" pitchFamily="18" charset="0"/>
                            <a:ea typeface="宋体" panose="02010600030101010101" pitchFamily="2" charset="-122"/>
                            <a:cs typeface="Times New Roman" panose="02020603050405020304" pitchFamily="18" charset="0"/>
                          </a:rPr>
                        </m:ctrlPr>
                      </m:sSupPr>
                      <m:e>
                        <m:r>
                          <a:rPr lang="en-US" sz="1600" i="1" kern="100">
                            <a:solidFill>
                              <a:srgbClr val="000000"/>
                            </a:solidFill>
                            <a:effectLst/>
                            <a:latin typeface="Cambria Math" panose="02040503050406030204" pitchFamily="18" charset="0"/>
                            <a:ea typeface="宋体" panose="02010600030101010101" pitchFamily="2" charset="-122"/>
                            <a:cs typeface="Times New Roman" panose="02020603050405020304" pitchFamily="18" charset="0"/>
                          </a:rPr>
                          <m:t>𝐽</m:t>
                        </m:r>
                      </m:e>
                      <m:sup>
                        <m:r>
                          <a:rPr lang="en-US" sz="1600" i="1" kern="100">
                            <a:solidFill>
                              <a:srgbClr val="000000"/>
                            </a:solidFill>
                            <a:effectLst/>
                            <a:latin typeface="Cambria Math" panose="02040503050406030204" pitchFamily="18" charset="0"/>
                            <a:ea typeface="宋体" panose="02010600030101010101" pitchFamily="2" charset="-122"/>
                            <a:cs typeface="Times New Roman" panose="02020603050405020304" pitchFamily="18" charset="0"/>
                          </a:rPr>
                          <m:t>𝜋</m:t>
                        </m:r>
                      </m:sup>
                    </m:sSup>
                    <m:r>
                      <a:rPr lang="en-US" sz="1600" i="1" kern="100">
                        <a:solidFill>
                          <a:srgbClr val="000000"/>
                        </a:solidFill>
                        <a:effectLst/>
                        <a:latin typeface="Cambria Math" panose="02040503050406030204" pitchFamily="18" charset="0"/>
                        <a:ea typeface="宋体" panose="02010600030101010101" pitchFamily="2" charset="-122"/>
                        <a:cs typeface="Times New Roman" panose="02020603050405020304" pitchFamily="18" charset="0"/>
                      </a:rPr>
                      <m:t>=</m:t>
                    </m:r>
                    <m:sSup>
                      <m:sSupPr>
                        <m:ctrlPr>
                          <a:rPr lang="en-US" sz="1600" i="1" kern="100">
                            <a:solidFill>
                              <a:srgbClr val="000000"/>
                            </a:solidFill>
                            <a:effectLst/>
                            <a:latin typeface="Cambria Math" panose="02040503050406030204" pitchFamily="18" charset="0"/>
                            <a:ea typeface="宋体" panose="02010600030101010101" pitchFamily="2" charset="-122"/>
                            <a:cs typeface="Times New Roman" panose="02020603050405020304" pitchFamily="18" charset="0"/>
                          </a:rPr>
                        </m:ctrlPr>
                      </m:sSupPr>
                      <m:e>
                        <m:r>
                          <a:rPr lang="en-US" sz="1600" i="1" kern="100">
                            <a:solidFill>
                              <a:srgbClr val="000000"/>
                            </a:solidFill>
                            <a:effectLst/>
                            <a:latin typeface="Cambria Math" panose="02040503050406030204" pitchFamily="18" charset="0"/>
                            <a:ea typeface="宋体" panose="02010600030101010101" pitchFamily="2" charset="-122"/>
                            <a:cs typeface="Times New Roman" panose="02020603050405020304" pitchFamily="18" charset="0"/>
                          </a:rPr>
                          <m:t>3/2</m:t>
                        </m:r>
                      </m:e>
                      <m:sup>
                        <m:r>
                          <a:rPr lang="en-US" sz="1600" i="1" kern="100">
                            <a:solidFill>
                              <a:srgbClr val="000000"/>
                            </a:solidFill>
                            <a:effectLst/>
                            <a:latin typeface="Cambria Math" panose="02040503050406030204" pitchFamily="18" charset="0"/>
                            <a:ea typeface="宋体" panose="02010600030101010101" pitchFamily="2" charset="-122"/>
                            <a:cs typeface="Times New Roman" panose="02020603050405020304" pitchFamily="18" charset="0"/>
                          </a:rPr>
                          <m:t>+</m:t>
                        </m:r>
                      </m:sup>
                    </m:sSup>
                    <m:r>
                      <a:rPr lang="en-US" sz="1600" i="1" kern="100">
                        <a:solidFill>
                          <a:srgbClr val="000000"/>
                        </a:solidFill>
                        <a:effectLst/>
                        <a:latin typeface="Cambria Math" panose="02040503050406030204" pitchFamily="18" charset="0"/>
                        <a:ea typeface="宋体" panose="02010600030101010101" pitchFamily="2" charset="-122"/>
                        <a:cs typeface="Times New Roman" panose="02020603050405020304" pitchFamily="18" charset="0"/>
                      </a:rPr>
                      <m:t>, </m:t>
                    </m:r>
                    <m:sSup>
                      <m:sSupPr>
                        <m:ctrlPr>
                          <a:rPr lang="en-US" sz="1600" i="1" kern="100">
                            <a:solidFill>
                              <a:srgbClr val="000000"/>
                            </a:solidFill>
                            <a:effectLst/>
                            <a:latin typeface="Cambria Math" panose="02040503050406030204" pitchFamily="18" charset="0"/>
                            <a:ea typeface="宋体" panose="02010600030101010101" pitchFamily="2" charset="-122"/>
                            <a:cs typeface="Times New Roman" panose="02020603050405020304" pitchFamily="18" charset="0"/>
                          </a:rPr>
                        </m:ctrlPr>
                      </m:sSupPr>
                      <m:e>
                        <m:r>
                          <a:rPr lang="en-US" sz="1600" i="1" kern="100">
                            <a:solidFill>
                              <a:srgbClr val="000000"/>
                            </a:solidFill>
                            <a:effectLst/>
                            <a:latin typeface="Cambria Math" panose="02040503050406030204" pitchFamily="18" charset="0"/>
                            <a:ea typeface="宋体" panose="02010600030101010101" pitchFamily="2" charset="-122"/>
                            <a:cs typeface="Times New Roman" panose="02020603050405020304" pitchFamily="18" charset="0"/>
                          </a:rPr>
                          <m:t>5/2</m:t>
                        </m:r>
                      </m:e>
                      <m:sup>
                        <m:r>
                          <a:rPr lang="en-US" sz="1600" i="1" kern="100">
                            <a:solidFill>
                              <a:srgbClr val="000000"/>
                            </a:solidFill>
                            <a:effectLst/>
                            <a:latin typeface="Cambria Math" panose="02040503050406030204" pitchFamily="18" charset="0"/>
                            <a:ea typeface="宋体" panose="02010600030101010101" pitchFamily="2" charset="-122"/>
                            <a:cs typeface="Times New Roman" panose="02020603050405020304" pitchFamily="18" charset="0"/>
                          </a:rPr>
                          <m:t>+</m:t>
                        </m:r>
                      </m:sup>
                    </m:sSup>
                  </m:oMath>
                </a14:m>
                <a:r>
                  <a:rPr lang="en-US" sz="1600" kern="100" dirty="0">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a:t>
                </a:r>
                <a:endParaRPr lang="en-US" sz="1600" kern="100" dirty="0">
                  <a:effectLst/>
                  <a:latin typeface="Times New Roman" panose="02020603050405020304" pitchFamily="18" charset="0"/>
                  <a:ea typeface="宋体" panose="02010600030101010101" pitchFamily="2" charset="-122"/>
                  <a:cs typeface="Times New Roman" panose="02020603050405020304" pitchFamily="18" charset="0"/>
                </a:endParaRPr>
              </a:p>
              <a:p>
                <a:pPr indent="304800" algn="just" fontAlgn="b">
                  <a:lnSpc>
                    <a:spcPct val="150000"/>
                  </a:lnSpc>
                  <a:spcAft>
                    <a:spcPts val="0"/>
                  </a:spcAft>
                </a:pPr>
                <a:r>
                  <a:rPr lang="en-US" sz="1600" kern="100" dirty="0">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if </a:t>
                </a:r>
                <a14:m>
                  <m:oMath xmlns:m="http://schemas.openxmlformats.org/officeDocument/2006/math">
                    <m:r>
                      <a:rPr lang="en-US" sz="1600" i="1" kern="100">
                        <a:solidFill>
                          <a:srgbClr val="000000"/>
                        </a:solidFill>
                        <a:effectLst/>
                        <a:latin typeface="Cambria Math" panose="02040503050406030204" pitchFamily="18" charset="0"/>
                        <a:ea typeface="宋体" panose="02010600030101010101" pitchFamily="2" charset="-122"/>
                        <a:cs typeface="Times New Roman" panose="02020603050405020304" pitchFamily="18" charset="0"/>
                      </a:rPr>
                      <m:t>𝓁</m:t>
                    </m:r>
                    <m:r>
                      <a:rPr lang="en-US" sz="1600" i="1" kern="100">
                        <a:solidFill>
                          <a:srgbClr val="000000"/>
                        </a:solidFill>
                        <a:effectLst/>
                        <a:latin typeface="Cambria Math" panose="02040503050406030204" pitchFamily="18" charset="0"/>
                        <a:ea typeface="宋体" panose="02010600030101010101" pitchFamily="2" charset="-122"/>
                        <a:cs typeface="Times New Roman" panose="02020603050405020304" pitchFamily="18" charset="0"/>
                      </a:rPr>
                      <m:t>=3</m:t>
                    </m:r>
                  </m:oMath>
                </a14:m>
                <a:r>
                  <a:rPr lang="en-US" sz="1600" kern="100" dirty="0">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 </a:t>
                </a:r>
                <a14:m>
                  <m:oMath xmlns:m="http://schemas.openxmlformats.org/officeDocument/2006/math">
                    <m:r>
                      <a:rPr lang="en-US" sz="1600" i="1" kern="100">
                        <a:solidFill>
                          <a:srgbClr val="000000"/>
                        </a:solidFill>
                        <a:effectLst/>
                        <a:latin typeface="Cambria Math" panose="02040503050406030204" pitchFamily="18" charset="0"/>
                        <a:ea typeface="宋体" panose="02010600030101010101" pitchFamily="2" charset="-122"/>
                        <a:cs typeface="Times New Roman" panose="02020603050405020304" pitchFamily="18" charset="0"/>
                      </a:rPr>
                      <m:t>𝐽</m:t>
                    </m:r>
                    <m:r>
                      <a:rPr lang="en-US" sz="1600" i="1" kern="100">
                        <a:solidFill>
                          <a:srgbClr val="000000"/>
                        </a:solidFill>
                        <a:effectLst/>
                        <a:latin typeface="Cambria Math" panose="02040503050406030204" pitchFamily="18" charset="0"/>
                        <a:ea typeface="宋体" panose="02010600030101010101" pitchFamily="2" charset="-122"/>
                        <a:cs typeface="Times New Roman" panose="02020603050405020304" pitchFamily="18" charset="0"/>
                      </a:rPr>
                      <m:t>=3−</m:t>
                    </m:r>
                    <m:f>
                      <m:fPr>
                        <m:ctrlPr>
                          <a:rPr lang="en-US" sz="1600" i="1" kern="100">
                            <a:solidFill>
                              <a:srgbClr val="000000"/>
                            </a:solidFill>
                            <a:effectLst/>
                            <a:latin typeface="Cambria Math" panose="02040503050406030204" pitchFamily="18" charset="0"/>
                            <a:ea typeface="宋体" panose="02010600030101010101" pitchFamily="2" charset="-122"/>
                            <a:cs typeface="Times New Roman" panose="02020603050405020304" pitchFamily="18" charset="0"/>
                          </a:rPr>
                        </m:ctrlPr>
                      </m:fPr>
                      <m:num>
                        <m:r>
                          <a:rPr lang="en-US" sz="1600" i="1" kern="100">
                            <a:solidFill>
                              <a:srgbClr val="000000"/>
                            </a:solidFill>
                            <a:effectLst/>
                            <a:latin typeface="Cambria Math" panose="02040503050406030204" pitchFamily="18" charset="0"/>
                            <a:ea typeface="宋体" panose="02010600030101010101" pitchFamily="2" charset="-122"/>
                            <a:cs typeface="Times New Roman" panose="02020603050405020304" pitchFamily="18" charset="0"/>
                          </a:rPr>
                          <m:t>1</m:t>
                        </m:r>
                      </m:num>
                      <m:den>
                        <m:r>
                          <a:rPr lang="en-US" sz="1600" i="1" kern="100">
                            <a:solidFill>
                              <a:srgbClr val="000000"/>
                            </a:solidFill>
                            <a:effectLst/>
                            <a:latin typeface="Cambria Math" panose="02040503050406030204" pitchFamily="18" charset="0"/>
                            <a:ea typeface="宋体" panose="02010600030101010101" pitchFamily="2" charset="-122"/>
                            <a:cs typeface="Times New Roman" panose="02020603050405020304" pitchFamily="18" charset="0"/>
                          </a:rPr>
                          <m:t>2</m:t>
                        </m:r>
                      </m:den>
                    </m:f>
                    <m:r>
                      <a:rPr lang="en-US" sz="1600" i="1" kern="100">
                        <a:solidFill>
                          <a:srgbClr val="000000"/>
                        </a:solidFill>
                        <a:effectLst/>
                        <a:latin typeface="Cambria Math" panose="02040503050406030204" pitchFamily="18" charset="0"/>
                        <a:ea typeface="宋体" panose="02010600030101010101" pitchFamily="2" charset="-122"/>
                        <a:cs typeface="Times New Roman" panose="02020603050405020304" pitchFamily="18" charset="0"/>
                      </a:rPr>
                      <m:t>, 3+</m:t>
                    </m:r>
                    <m:f>
                      <m:fPr>
                        <m:ctrlPr>
                          <a:rPr lang="en-US" sz="1600" i="1" kern="100">
                            <a:solidFill>
                              <a:srgbClr val="000000"/>
                            </a:solidFill>
                            <a:effectLst/>
                            <a:latin typeface="Cambria Math" panose="02040503050406030204" pitchFamily="18" charset="0"/>
                            <a:ea typeface="宋体" panose="02010600030101010101" pitchFamily="2" charset="-122"/>
                            <a:cs typeface="Times New Roman" panose="02020603050405020304" pitchFamily="18" charset="0"/>
                          </a:rPr>
                        </m:ctrlPr>
                      </m:fPr>
                      <m:num>
                        <m:r>
                          <a:rPr lang="en-US" sz="1600" i="1" kern="100">
                            <a:solidFill>
                              <a:srgbClr val="000000"/>
                            </a:solidFill>
                            <a:effectLst/>
                            <a:latin typeface="Cambria Math" panose="02040503050406030204" pitchFamily="18" charset="0"/>
                            <a:ea typeface="宋体" panose="02010600030101010101" pitchFamily="2" charset="-122"/>
                            <a:cs typeface="Times New Roman" panose="02020603050405020304" pitchFamily="18" charset="0"/>
                          </a:rPr>
                          <m:t>1</m:t>
                        </m:r>
                      </m:num>
                      <m:den>
                        <m:r>
                          <a:rPr lang="en-US" sz="1600" i="1" kern="100">
                            <a:solidFill>
                              <a:srgbClr val="000000"/>
                            </a:solidFill>
                            <a:effectLst/>
                            <a:latin typeface="Cambria Math" panose="02040503050406030204" pitchFamily="18" charset="0"/>
                            <a:ea typeface="宋体" panose="02010600030101010101" pitchFamily="2" charset="-122"/>
                            <a:cs typeface="Times New Roman" panose="02020603050405020304" pitchFamily="18" charset="0"/>
                          </a:rPr>
                          <m:t>2</m:t>
                        </m:r>
                      </m:den>
                    </m:f>
                  </m:oMath>
                </a14:m>
                <a:r>
                  <a:rPr lang="en-US" sz="1600" kern="100" dirty="0">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 </a:t>
                </a:r>
                <a:r>
                  <a:rPr lang="en-US" sz="1600" kern="100" baseline="30000" dirty="0">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49</a:t>
                </a:r>
                <a:r>
                  <a:rPr lang="en-US" sz="1600" kern="100" dirty="0">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Mn resonance </a:t>
                </a:r>
                <a14:m>
                  <m:oMath xmlns:m="http://schemas.openxmlformats.org/officeDocument/2006/math">
                    <m:sSup>
                      <m:sSupPr>
                        <m:ctrlPr>
                          <a:rPr lang="en-US" sz="1600" i="1" kern="100">
                            <a:solidFill>
                              <a:srgbClr val="000000"/>
                            </a:solidFill>
                            <a:effectLst/>
                            <a:latin typeface="Cambria Math" panose="02040503050406030204" pitchFamily="18" charset="0"/>
                            <a:ea typeface="宋体" panose="02010600030101010101" pitchFamily="2" charset="-122"/>
                            <a:cs typeface="Times New Roman" panose="02020603050405020304" pitchFamily="18" charset="0"/>
                          </a:rPr>
                        </m:ctrlPr>
                      </m:sSupPr>
                      <m:e>
                        <m:r>
                          <a:rPr lang="en-US" sz="1600" i="1" kern="100">
                            <a:solidFill>
                              <a:srgbClr val="000000"/>
                            </a:solidFill>
                            <a:effectLst/>
                            <a:latin typeface="Cambria Math" panose="02040503050406030204" pitchFamily="18" charset="0"/>
                            <a:ea typeface="宋体" panose="02010600030101010101" pitchFamily="2" charset="-122"/>
                            <a:cs typeface="Times New Roman" panose="02020603050405020304" pitchFamily="18" charset="0"/>
                          </a:rPr>
                          <m:t>𝐽</m:t>
                        </m:r>
                      </m:e>
                      <m:sup>
                        <m:r>
                          <a:rPr lang="en-US" sz="1600" i="1" kern="100">
                            <a:solidFill>
                              <a:srgbClr val="000000"/>
                            </a:solidFill>
                            <a:effectLst/>
                            <a:latin typeface="Cambria Math" panose="02040503050406030204" pitchFamily="18" charset="0"/>
                            <a:ea typeface="宋体" panose="02010600030101010101" pitchFamily="2" charset="-122"/>
                            <a:cs typeface="Times New Roman" panose="02020603050405020304" pitchFamily="18" charset="0"/>
                          </a:rPr>
                          <m:t>𝜋</m:t>
                        </m:r>
                      </m:sup>
                    </m:sSup>
                    <m:r>
                      <a:rPr lang="en-US" sz="1600" i="1" kern="100">
                        <a:solidFill>
                          <a:srgbClr val="000000"/>
                        </a:solidFill>
                        <a:effectLst/>
                        <a:latin typeface="Cambria Math" panose="02040503050406030204" pitchFamily="18" charset="0"/>
                        <a:ea typeface="宋体" panose="02010600030101010101" pitchFamily="2" charset="-122"/>
                        <a:cs typeface="Times New Roman" panose="02020603050405020304" pitchFamily="18" charset="0"/>
                      </a:rPr>
                      <m:t>=</m:t>
                    </m:r>
                    <m:sSup>
                      <m:sSupPr>
                        <m:ctrlPr>
                          <a:rPr lang="en-US" sz="1600" i="1" kern="100">
                            <a:solidFill>
                              <a:srgbClr val="000000"/>
                            </a:solidFill>
                            <a:effectLst/>
                            <a:latin typeface="Cambria Math" panose="02040503050406030204" pitchFamily="18" charset="0"/>
                            <a:ea typeface="宋体" panose="02010600030101010101" pitchFamily="2" charset="-122"/>
                            <a:cs typeface="Times New Roman" panose="02020603050405020304" pitchFamily="18" charset="0"/>
                          </a:rPr>
                        </m:ctrlPr>
                      </m:sSupPr>
                      <m:e>
                        <m:r>
                          <a:rPr lang="en-US" sz="1600" i="1" kern="100">
                            <a:solidFill>
                              <a:srgbClr val="000000"/>
                            </a:solidFill>
                            <a:effectLst/>
                            <a:latin typeface="Cambria Math" panose="02040503050406030204" pitchFamily="18" charset="0"/>
                            <a:ea typeface="宋体" panose="02010600030101010101" pitchFamily="2" charset="-122"/>
                            <a:cs typeface="Times New Roman" panose="02020603050405020304" pitchFamily="18" charset="0"/>
                          </a:rPr>
                          <m:t>5/2</m:t>
                        </m:r>
                      </m:e>
                      <m:sup>
                        <m:r>
                          <a:rPr lang="en-US" sz="1600" i="1" kern="100">
                            <a:solidFill>
                              <a:srgbClr val="000000"/>
                            </a:solidFill>
                            <a:effectLst/>
                            <a:latin typeface="Cambria Math" panose="02040503050406030204" pitchFamily="18" charset="0"/>
                            <a:ea typeface="宋体" panose="02010600030101010101" pitchFamily="2" charset="-122"/>
                            <a:cs typeface="Times New Roman" panose="02020603050405020304" pitchFamily="18" charset="0"/>
                          </a:rPr>
                          <m:t>−</m:t>
                        </m:r>
                      </m:sup>
                    </m:sSup>
                    <m:r>
                      <a:rPr lang="en-US" sz="1600" i="1" kern="100">
                        <a:solidFill>
                          <a:srgbClr val="000000"/>
                        </a:solidFill>
                        <a:effectLst/>
                        <a:latin typeface="Cambria Math" panose="02040503050406030204" pitchFamily="18" charset="0"/>
                        <a:ea typeface="宋体" panose="02010600030101010101" pitchFamily="2" charset="-122"/>
                        <a:cs typeface="Times New Roman" panose="02020603050405020304" pitchFamily="18" charset="0"/>
                      </a:rPr>
                      <m:t>, </m:t>
                    </m:r>
                    <m:sSup>
                      <m:sSupPr>
                        <m:ctrlPr>
                          <a:rPr lang="en-US" sz="1600" i="1" kern="100">
                            <a:solidFill>
                              <a:srgbClr val="000000"/>
                            </a:solidFill>
                            <a:effectLst/>
                            <a:latin typeface="Cambria Math" panose="02040503050406030204" pitchFamily="18" charset="0"/>
                            <a:ea typeface="宋体" panose="02010600030101010101" pitchFamily="2" charset="-122"/>
                            <a:cs typeface="Times New Roman" panose="02020603050405020304" pitchFamily="18" charset="0"/>
                          </a:rPr>
                        </m:ctrlPr>
                      </m:sSupPr>
                      <m:e>
                        <m:r>
                          <a:rPr lang="en-US" sz="1600" i="1" kern="100">
                            <a:solidFill>
                              <a:srgbClr val="000000"/>
                            </a:solidFill>
                            <a:effectLst/>
                            <a:latin typeface="Cambria Math" panose="02040503050406030204" pitchFamily="18" charset="0"/>
                            <a:ea typeface="宋体" panose="02010600030101010101" pitchFamily="2" charset="-122"/>
                            <a:cs typeface="Times New Roman" panose="02020603050405020304" pitchFamily="18" charset="0"/>
                          </a:rPr>
                          <m:t>7/2</m:t>
                        </m:r>
                      </m:e>
                      <m:sup>
                        <m:r>
                          <a:rPr lang="en-US" sz="1600" i="1" kern="100">
                            <a:solidFill>
                              <a:srgbClr val="000000"/>
                            </a:solidFill>
                            <a:effectLst/>
                            <a:latin typeface="Cambria Math" panose="02040503050406030204" pitchFamily="18" charset="0"/>
                            <a:ea typeface="宋体" panose="02010600030101010101" pitchFamily="2" charset="-122"/>
                            <a:cs typeface="Times New Roman" panose="02020603050405020304" pitchFamily="18" charset="0"/>
                          </a:rPr>
                          <m:t>−</m:t>
                        </m:r>
                      </m:sup>
                    </m:sSup>
                  </m:oMath>
                </a14:m>
                <a:r>
                  <a:rPr lang="en-US" sz="1600" kern="100" dirty="0">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a:t>
                </a:r>
                <a:endParaRPr lang="en-US" sz="1600" kern="100" dirty="0">
                  <a:effectLst/>
                  <a:latin typeface="Times New Roman" panose="02020603050405020304" pitchFamily="18" charset="0"/>
                  <a:ea typeface="宋体" panose="02010600030101010101" pitchFamily="2" charset="-122"/>
                  <a:cs typeface="Times New Roman" panose="02020603050405020304" pitchFamily="18" charset="0"/>
                </a:endParaRPr>
              </a:p>
              <a:p>
                <a:pPr indent="304800" algn="just" fontAlgn="b">
                  <a:lnSpc>
                    <a:spcPct val="150000"/>
                  </a:lnSpc>
                  <a:spcAft>
                    <a:spcPts val="0"/>
                  </a:spcAft>
                </a:pPr>
                <a:r>
                  <a:rPr lang="en-US" sz="1600" kern="100" baseline="30000" dirty="0">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49</a:t>
                </a:r>
                <a:r>
                  <a:rPr lang="en-US" sz="1600" kern="100" dirty="0">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Fe (7/2</a:t>
                </a:r>
                <a:r>
                  <a:rPr lang="en-US" sz="1600" kern="100" baseline="30000" dirty="0">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a:t>
                </a:r>
                <a:r>
                  <a:rPr lang="en-US" sz="1600" kern="100" dirty="0">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a:t>
                </a:r>
                <a:r>
                  <a:rPr lang="en-US" sz="1600" kern="100" baseline="30000" dirty="0">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 </a:t>
                </a:r>
                <a:r>
                  <a:rPr lang="en-US" sz="1600" kern="100" dirty="0">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allowed</a:t>
                </a:r>
                <a:r>
                  <a:rPr lang="en-US" sz="1600" kern="100" baseline="30000" dirty="0">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 </a:t>
                </a:r>
                <a:r>
                  <a:rPr lang="en-US" sz="1600" i="1" kern="100" dirty="0">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β</a:t>
                </a:r>
                <a:r>
                  <a:rPr lang="en-US" sz="1600" kern="100" dirty="0">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 decay to </a:t>
                </a:r>
                <a:r>
                  <a:rPr lang="en-US" sz="1600" kern="100" baseline="30000" dirty="0">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49</a:t>
                </a:r>
                <a:r>
                  <a:rPr lang="en-US" sz="1600" kern="100" dirty="0">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Mn 5/2</a:t>
                </a:r>
                <a:r>
                  <a:rPr lang="en-US" sz="1600" kern="100" baseline="30000" dirty="0">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a:t>
                </a:r>
                <a:r>
                  <a:rPr lang="en-US" sz="1600" kern="100" dirty="0">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 7/2</a:t>
                </a:r>
                <a:r>
                  <a:rPr lang="en-US" sz="1600" kern="100" baseline="30000" dirty="0">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a:t>
                </a:r>
                <a:r>
                  <a:rPr lang="en-US" sz="1600" kern="100" dirty="0">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 9/2</a:t>
                </a:r>
                <a:r>
                  <a:rPr lang="en-US" sz="1600" kern="100" baseline="30000" dirty="0">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a:t>
                </a:r>
                <a:endParaRPr lang="en-US" sz="1600" kern="100" dirty="0">
                  <a:effectLst/>
                  <a:latin typeface="Times New Roman" panose="02020603050405020304" pitchFamily="18" charset="0"/>
                  <a:ea typeface="宋体" panose="02010600030101010101" pitchFamily="2" charset="-122"/>
                  <a:cs typeface="Times New Roman" panose="02020603050405020304" pitchFamily="18" charset="0"/>
                </a:endParaRPr>
              </a:p>
            </p:txBody>
          </p:sp>
        </mc:Choice>
        <mc:Fallback xmlns="">
          <p:sp>
            <p:nvSpPr>
              <p:cNvPr id="6" name="矩形 5"/>
              <p:cNvSpPr>
                <a:spLocks noRot="1" noChangeAspect="1" noMove="1" noResize="1" noEditPoints="1" noAdjustHandles="1" noChangeArrowheads="1" noChangeShapeType="1" noTextEdit="1"/>
              </p:cNvSpPr>
              <p:nvPr/>
            </p:nvSpPr>
            <p:spPr>
              <a:xfrm>
                <a:off x="0" y="3858453"/>
                <a:ext cx="7195930" cy="3000950"/>
              </a:xfrm>
              <a:prstGeom prst="rect">
                <a:avLst/>
              </a:prstGeom>
              <a:blipFill rotWithShape="0">
                <a:blip r:embed="rId4"/>
                <a:stretch>
                  <a:fillRect b="-1829"/>
                </a:stretch>
              </a:blipFill>
            </p:spPr>
            <p:txBody>
              <a:bodyPr/>
              <a:lstStyle/>
              <a:p>
                <a:r>
                  <a:rPr lang="en-US">
                    <a:noFill/>
                  </a:rPr>
                  <a:t> </a:t>
                </a:r>
              </a:p>
            </p:txBody>
          </p:sp>
        </mc:Fallback>
      </mc:AlternateContent>
    </p:spTree>
    <p:extLst>
      <p:ext uri="{BB962C8B-B14F-4D97-AF65-F5344CB8AC3E}">
        <p14:creationId xmlns:p14="http://schemas.microsoft.com/office/powerpoint/2010/main" val="3013615836"/>
      </p:ext>
    </p:extLst>
  </p:cSld>
  <p:clrMapOvr>
    <a:masterClrMapping/>
  </p:clrMapOvr>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图片 1"/>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5169310" y="0"/>
            <a:ext cx="2000250" cy="4962525"/>
          </a:xfrm>
          <a:prstGeom prst="rect">
            <a:avLst/>
          </a:prstGeom>
        </p:spPr>
      </p:pic>
      <p:pic>
        <p:nvPicPr>
          <p:cNvPr id="3" name="图片 2"/>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7169560" y="0"/>
            <a:ext cx="1990725" cy="4943475"/>
          </a:xfrm>
          <a:prstGeom prst="rect">
            <a:avLst/>
          </a:prstGeom>
        </p:spPr>
      </p:pic>
      <p:sp>
        <p:nvSpPr>
          <p:cNvPr id="5" name="文本框 4"/>
          <p:cNvSpPr txBox="1"/>
          <p:nvPr/>
        </p:nvSpPr>
        <p:spPr>
          <a:xfrm>
            <a:off x="6707241" y="5016559"/>
            <a:ext cx="2567369" cy="307777"/>
          </a:xfrm>
          <a:prstGeom prst="rect">
            <a:avLst/>
          </a:prstGeom>
          <a:noFill/>
        </p:spPr>
        <p:txBody>
          <a:bodyPr wrap="none" rtlCol="0">
            <a:spAutoFit/>
          </a:bodyPr>
          <a:lstStyle/>
          <a:p>
            <a:r>
              <a:rPr lang="en-US" altLang="zh-CN" sz="1400" dirty="0"/>
              <a:t>Tune spectrometer on beam axis</a:t>
            </a:r>
            <a:endParaRPr lang="zh-CN" altLang="en-US" sz="1400" dirty="0"/>
          </a:p>
        </p:txBody>
      </p:sp>
      <p:sp>
        <p:nvSpPr>
          <p:cNvPr id="9" name="矩形 8"/>
          <p:cNvSpPr/>
          <p:nvPr/>
        </p:nvSpPr>
        <p:spPr>
          <a:xfrm>
            <a:off x="0" y="0"/>
            <a:ext cx="6480313" cy="2585323"/>
          </a:xfrm>
          <a:prstGeom prst="rect">
            <a:avLst/>
          </a:prstGeom>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zh-CN" altLang="en-US" dirty="0"/>
              <a:t>Fast beam rate is production of the LISE++ yield</a:t>
            </a:r>
          </a:p>
          <a:p>
            <a:endParaRPr lang="en-US" altLang="zh-CN" dirty="0"/>
          </a:p>
          <a:p>
            <a:r>
              <a:rPr lang="zh-CN" altLang="en-US" dirty="0"/>
              <a:t>Stopping efficiencies (as function of fragment rate)</a:t>
            </a:r>
          </a:p>
          <a:p>
            <a:r>
              <a:rPr lang="zh-CN" altLang="en-US" dirty="0"/>
              <a:t>Gas stopper EBIT transport efficiency</a:t>
            </a:r>
          </a:p>
          <a:p>
            <a:r>
              <a:rPr lang="zh-CN" altLang="en-US" dirty="0"/>
              <a:t>Part of nuclei which survived at extraction process.</a:t>
            </a:r>
          </a:p>
          <a:p>
            <a:endParaRPr lang="en-US" altLang="zh-CN" dirty="0"/>
          </a:p>
          <a:p>
            <a:r>
              <a:rPr lang="zh-CN" altLang="en-US" dirty="0"/>
              <a:t>Stopped beam rate</a:t>
            </a:r>
            <a:endParaRPr lang="en-US" altLang="zh-CN" dirty="0"/>
          </a:p>
          <a:p>
            <a:endParaRPr lang="en-US" altLang="zh-CN" dirty="0"/>
          </a:p>
          <a:p>
            <a:r>
              <a:rPr lang="en-US" altLang="zh-CN" dirty="0"/>
              <a:t>Reaccelerated beam rate</a:t>
            </a:r>
            <a:endParaRPr lang="zh-CN" altLang="en-US" dirty="0"/>
          </a:p>
        </p:txBody>
      </p:sp>
      <p:pic>
        <p:nvPicPr>
          <p:cNvPr id="10" name="图片 9"/>
          <p:cNvPicPr/>
          <p:nvPr/>
        </p:nvPicPr>
        <p:blipFill>
          <a:blip r:embed="rId4" cstate="print">
            <a:extLst>
              <a:ext uri="{28A0092B-C50C-407E-A947-70E740481C1C}">
                <a14:useLocalDpi xmlns:a14="http://schemas.microsoft.com/office/drawing/2010/main"/>
              </a:ext>
            </a:extLst>
          </a:blip>
          <a:stretch>
            <a:fillRect/>
          </a:stretch>
        </p:blipFill>
        <p:spPr>
          <a:xfrm>
            <a:off x="0" y="3182937"/>
            <a:ext cx="5075555" cy="2752725"/>
          </a:xfrm>
          <a:prstGeom prst="rect">
            <a:avLst/>
          </a:prstGeom>
        </p:spPr>
      </p:pic>
      <p:sp>
        <p:nvSpPr>
          <p:cNvPr id="4" name="文本框 3"/>
          <p:cNvSpPr txBox="1"/>
          <p:nvPr/>
        </p:nvSpPr>
        <p:spPr>
          <a:xfrm>
            <a:off x="5201186" y="4922223"/>
            <a:ext cx="1127232" cy="369332"/>
          </a:xfrm>
          <a:prstGeom prst="rect">
            <a:avLst/>
          </a:prstGeom>
          <a:noFill/>
        </p:spPr>
        <p:txBody>
          <a:bodyPr wrap="none" rtlCol="0">
            <a:spAutoFit/>
          </a:bodyPr>
          <a:lstStyle/>
          <a:p>
            <a:r>
              <a:rPr lang="en-US" altLang="zh-CN" dirty="0"/>
              <a:t>Chandana</a:t>
            </a:r>
            <a:endParaRPr lang="zh-CN" altLang="en-US" dirty="0"/>
          </a:p>
        </p:txBody>
      </p:sp>
      <p:sp>
        <p:nvSpPr>
          <p:cNvPr id="7" name="文本框 6"/>
          <p:cNvSpPr txBox="1"/>
          <p:nvPr/>
        </p:nvSpPr>
        <p:spPr>
          <a:xfrm>
            <a:off x="5246136" y="6211669"/>
            <a:ext cx="2686954" cy="646331"/>
          </a:xfrm>
          <a:prstGeom prst="rect">
            <a:avLst/>
          </a:prstGeom>
          <a:noFill/>
        </p:spPr>
        <p:txBody>
          <a:bodyPr wrap="none" rtlCol="0">
            <a:spAutoFit/>
          </a:bodyPr>
          <a:lstStyle/>
          <a:p>
            <a:r>
              <a:rPr lang="en-US" altLang="zh-CN" dirty="0" err="1"/>
              <a:t>dp</a:t>
            </a:r>
            <a:r>
              <a:rPr lang="en-US" altLang="zh-CN" dirty="0"/>
              <a:t>/p=0.5%</a:t>
            </a:r>
          </a:p>
          <a:p>
            <a:r>
              <a:rPr lang="en-US" altLang="zh-CN" dirty="0"/>
              <a:t>Purity=1020/8460=12.06%</a:t>
            </a:r>
            <a:endParaRPr lang="zh-CN" altLang="en-US" dirty="0"/>
          </a:p>
        </p:txBody>
      </p:sp>
      <p:sp>
        <p:nvSpPr>
          <p:cNvPr id="11" name="文本框 10"/>
          <p:cNvSpPr txBox="1"/>
          <p:nvPr/>
        </p:nvSpPr>
        <p:spPr>
          <a:xfrm>
            <a:off x="2537777" y="6210110"/>
            <a:ext cx="2803973" cy="646331"/>
          </a:xfrm>
          <a:prstGeom prst="rect">
            <a:avLst/>
          </a:prstGeom>
          <a:noFill/>
        </p:spPr>
        <p:txBody>
          <a:bodyPr wrap="none" rtlCol="0">
            <a:spAutoFit/>
          </a:bodyPr>
          <a:lstStyle/>
          <a:p>
            <a:r>
              <a:rPr lang="en-US" altLang="zh-CN" dirty="0" err="1"/>
              <a:t>dp</a:t>
            </a:r>
            <a:r>
              <a:rPr lang="en-US" altLang="zh-CN" dirty="0"/>
              <a:t>/p=1%</a:t>
            </a:r>
          </a:p>
          <a:p>
            <a:r>
              <a:rPr lang="en-US" altLang="zh-CN" dirty="0"/>
              <a:t>Purity=1960/17200=11.40%</a:t>
            </a:r>
            <a:endParaRPr lang="zh-CN" altLang="en-US" dirty="0"/>
          </a:p>
        </p:txBody>
      </p:sp>
      <p:sp>
        <p:nvSpPr>
          <p:cNvPr id="8" name="文本框 7"/>
          <p:cNvSpPr txBox="1"/>
          <p:nvPr/>
        </p:nvSpPr>
        <p:spPr>
          <a:xfrm>
            <a:off x="5201186" y="5856535"/>
            <a:ext cx="2908873" cy="369332"/>
          </a:xfrm>
          <a:prstGeom prst="rect">
            <a:avLst/>
          </a:prstGeom>
          <a:noFill/>
        </p:spPr>
        <p:txBody>
          <a:bodyPr wrap="none" rtlCol="0">
            <a:spAutoFit/>
          </a:bodyPr>
          <a:lstStyle/>
          <a:p>
            <a:r>
              <a:rPr lang="en-US" altLang="zh-CN" dirty="0"/>
              <a:t>1 pnA for 78Kr primary beam</a:t>
            </a:r>
            <a:endParaRPr lang="zh-CN" altLang="en-US" dirty="0"/>
          </a:p>
        </p:txBody>
      </p:sp>
      <p:sp>
        <p:nvSpPr>
          <p:cNvPr id="6" name="矩形 5"/>
          <p:cNvSpPr/>
          <p:nvPr/>
        </p:nvSpPr>
        <p:spPr>
          <a:xfrm>
            <a:off x="4766625" y="5268288"/>
            <a:ext cx="4393660" cy="338554"/>
          </a:xfrm>
          <a:prstGeom prst="rect">
            <a:avLst/>
          </a:prstGeom>
        </p:spPr>
        <p:txBody>
          <a:bodyPr wrap="square">
            <a:spAutoFit/>
          </a:bodyPr>
          <a:lstStyle/>
          <a:p>
            <a:r>
              <a:rPr lang="zh-CN" altLang="en-US" sz="1600" dirty="0">
                <a:latin typeface="Times New Roman" panose="02020603050405020304" pitchFamily="18" charset="0"/>
                <a:cs typeface="Times New Roman" panose="02020603050405020304" pitchFamily="18" charset="0"/>
              </a:rPr>
              <a:t>https://groups.nscl.msu.edu/frib/rates/fribrates.html</a:t>
            </a:r>
          </a:p>
        </p:txBody>
      </p:sp>
    </p:spTree>
    <p:extLst>
      <p:ext uri="{BB962C8B-B14F-4D97-AF65-F5344CB8AC3E}">
        <p14:creationId xmlns:p14="http://schemas.microsoft.com/office/powerpoint/2010/main" val="3959020046"/>
      </p:ext>
    </p:extLst>
  </p:cSld>
  <p:clrMapOvr>
    <a:masterClrMapping/>
  </p:clrMapOvr>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a:extLst>
              <a:ext uri="{FF2B5EF4-FFF2-40B4-BE49-F238E27FC236}">
                <a16:creationId xmlns:a16="http://schemas.microsoft.com/office/drawing/2014/main" id="{F7E42E18-034A-4873-96E8-1564B58FF144}"/>
              </a:ext>
            </a:extLst>
          </p:cNvPr>
          <p:cNvSpPr txBox="1"/>
          <p:nvPr/>
        </p:nvSpPr>
        <p:spPr>
          <a:xfrm>
            <a:off x="0" y="12680"/>
            <a:ext cx="9144000" cy="7017306"/>
          </a:xfrm>
          <a:prstGeom prst="rect">
            <a:avLst/>
          </a:prstGeom>
          <a:noFill/>
        </p:spPr>
        <p:txBody>
          <a:bodyPr wrap="square">
            <a:spAutoFit/>
          </a:bodyPr>
          <a:lstStyle/>
          <a:p>
            <a:r>
              <a:rPr lang="en-US" altLang="zh-CN" dirty="0">
                <a:solidFill>
                  <a:schemeClr val="accent6">
                    <a:lumMod val="75000"/>
                  </a:schemeClr>
                </a:solidFill>
              </a:rPr>
              <a:t>TRIUMF ISAC is able to produce a </a:t>
            </a:r>
            <a:r>
              <a:rPr lang="en-US" altLang="zh-CN" baseline="30000" dirty="0">
                <a:solidFill>
                  <a:schemeClr val="accent6">
                    <a:lumMod val="75000"/>
                  </a:schemeClr>
                </a:solidFill>
              </a:rPr>
              <a:t>73</a:t>
            </a:r>
            <a:r>
              <a:rPr lang="en-US" altLang="zh-CN" dirty="0">
                <a:solidFill>
                  <a:schemeClr val="accent6">
                    <a:lumMod val="75000"/>
                  </a:schemeClr>
                </a:solidFill>
              </a:rPr>
              <a:t>Kr beam at an intensity of 1.3×10</a:t>
            </a:r>
            <a:r>
              <a:rPr lang="en-US" altLang="zh-CN" baseline="30000" dirty="0">
                <a:solidFill>
                  <a:schemeClr val="accent6">
                    <a:lumMod val="75000"/>
                  </a:schemeClr>
                </a:solidFill>
              </a:rPr>
              <a:t>4</a:t>
            </a:r>
            <a:r>
              <a:rPr lang="en-US" altLang="zh-CN" dirty="0">
                <a:solidFill>
                  <a:schemeClr val="accent6">
                    <a:lumMod val="75000"/>
                  </a:schemeClr>
                </a:solidFill>
              </a:rPr>
              <a:t> ions/s.</a:t>
            </a:r>
          </a:p>
          <a:p>
            <a:r>
              <a:rPr lang="en-US" altLang="zh-CN" dirty="0">
                <a:solidFill>
                  <a:schemeClr val="accent6">
                    <a:lumMod val="75000"/>
                  </a:schemeClr>
                </a:solidFill>
              </a:rPr>
              <a:t>CERN ISOLDE is able to produce a </a:t>
            </a:r>
            <a:r>
              <a:rPr lang="en-US" altLang="zh-CN" baseline="30000" dirty="0">
                <a:solidFill>
                  <a:schemeClr val="accent6">
                    <a:lumMod val="75000"/>
                  </a:schemeClr>
                </a:solidFill>
              </a:rPr>
              <a:t>73</a:t>
            </a:r>
            <a:r>
              <a:rPr lang="en-US" altLang="zh-CN" dirty="0">
                <a:solidFill>
                  <a:schemeClr val="accent6">
                    <a:lumMod val="75000"/>
                  </a:schemeClr>
                </a:solidFill>
              </a:rPr>
              <a:t>Kr beam at an intensity of 1.2×10</a:t>
            </a:r>
            <a:r>
              <a:rPr lang="en-US" altLang="zh-CN" baseline="30000" dirty="0">
                <a:solidFill>
                  <a:schemeClr val="accent6">
                    <a:lumMod val="75000"/>
                  </a:schemeClr>
                </a:solidFill>
              </a:rPr>
              <a:t>6</a:t>
            </a:r>
            <a:r>
              <a:rPr lang="en-US" altLang="zh-CN" dirty="0">
                <a:solidFill>
                  <a:schemeClr val="accent6">
                    <a:lumMod val="75000"/>
                  </a:schemeClr>
                </a:solidFill>
              </a:rPr>
              <a:t> ions/</a:t>
            </a:r>
            <a:r>
              <a:rPr lang="en-US" altLang="zh-CN" dirty="0" err="1">
                <a:solidFill>
                  <a:schemeClr val="accent6">
                    <a:lumMod val="75000"/>
                  </a:schemeClr>
                </a:solidFill>
              </a:rPr>
              <a:t>μC</a:t>
            </a:r>
            <a:r>
              <a:rPr lang="en-US" altLang="zh-CN" dirty="0">
                <a:solidFill>
                  <a:schemeClr val="accent6">
                    <a:lumMod val="75000"/>
                  </a:schemeClr>
                </a:solidFill>
              </a:rPr>
              <a:t> (or 1.2×10</a:t>
            </a:r>
            <a:r>
              <a:rPr lang="en-US" altLang="zh-CN" baseline="30000" dirty="0">
                <a:solidFill>
                  <a:schemeClr val="accent6">
                    <a:lumMod val="75000"/>
                  </a:schemeClr>
                </a:solidFill>
              </a:rPr>
              <a:t>6</a:t>
            </a:r>
            <a:r>
              <a:rPr lang="en-US" altLang="zh-CN" dirty="0">
                <a:solidFill>
                  <a:schemeClr val="accent6">
                    <a:lumMod val="75000"/>
                  </a:schemeClr>
                </a:solidFill>
              </a:rPr>
              <a:t> ions/s for a typical proton beam intensity of 1 μA).</a:t>
            </a:r>
          </a:p>
          <a:p>
            <a:endParaRPr lang="en-US" altLang="zh-CN" dirty="0">
              <a:solidFill>
                <a:schemeClr val="accent6">
                  <a:lumMod val="75000"/>
                </a:schemeClr>
              </a:solidFill>
            </a:endParaRPr>
          </a:p>
          <a:p>
            <a:r>
              <a:rPr lang="en-US" altLang="zh-CN" dirty="0">
                <a:solidFill>
                  <a:schemeClr val="accent6">
                    <a:lumMod val="75000"/>
                  </a:schemeClr>
                </a:solidFill>
              </a:rPr>
              <a:t>TRIUMF ISAC is able to produce a </a:t>
            </a:r>
            <a:r>
              <a:rPr lang="en-US" altLang="zh-CN" baseline="30000" dirty="0">
                <a:solidFill>
                  <a:schemeClr val="accent6">
                    <a:lumMod val="75000"/>
                  </a:schemeClr>
                </a:solidFill>
              </a:rPr>
              <a:t>61</a:t>
            </a:r>
            <a:r>
              <a:rPr lang="en-US" altLang="zh-CN" dirty="0">
                <a:solidFill>
                  <a:schemeClr val="accent6">
                    <a:lumMod val="75000"/>
                  </a:schemeClr>
                </a:solidFill>
              </a:rPr>
              <a:t>Ga beam at an intensity of 1.4×10</a:t>
            </a:r>
            <a:r>
              <a:rPr lang="en-US" altLang="zh-CN" baseline="30000" dirty="0">
                <a:solidFill>
                  <a:schemeClr val="accent6">
                    <a:lumMod val="75000"/>
                  </a:schemeClr>
                </a:solidFill>
              </a:rPr>
              <a:t>2</a:t>
            </a:r>
            <a:r>
              <a:rPr lang="en-US" altLang="zh-CN" dirty="0">
                <a:solidFill>
                  <a:schemeClr val="accent6">
                    <a:lumMod val="75000"/>
                  </a:schemeClr>
                </a:solidFill>
              </a:rPr>
              <a:t> ions/s.</a:t>
            </a:r>
          </a:p>
          <a:p>
            <a:r>
              <a:rPr lang="en-US" altLang="zh-CN" dirty="0">
                <a:solidFill>
                  <a:schemeClr val="accent6">
                    <a:lumMod val="75000"/>
                  </a:schemeClr>
                </a:solidFill>
              </a:rPr>
              <a:t>CERN ISOLDE is able to produce a </a:t>
            </a:r>
            <a:r>
              <a:rPr lang="en-US" altLang="zh-CN" baseline="30000" dirty="0">
                <a:solidFill>
                  <a:schemeClr val="accent6">
                    <a:lumMod val="75000"/>
                  </a:schemeClr>
                </a:solidFill>
              </a:rPr>
              <a:t>61</a:t>
            </a:r>
            <a:r>
              <a:rPr lang="en-US" altLang="zh-CN" dirty="0">
                <a:solidFill>
                  <a:schemeClr val="accent6">
                    <a:lumMod val="75000"/>
                  </a:schemeClr>
                </a:solidFill>
              </a:rPr>
              <a:t>Ga beam at an intensity of 1.0×10</a:t>
            </a:r>
            <a:r>
              <a:rPr lang="en-US" altLang="zh-CN" baseline="30000" dirty="0">
                <a:solidFill>
                  <a:schemeClr val="accent6">
                    <a:lumMod val="75000"/>
                  </a:schemeClr>
                </a:solidFill>
              </a:rPr>
              <a:t>1</a:t>
            </a:r>
            <a:r>
              <a:rPr lang="en-US" altLang="zh-CN" dirty="0">
                <a:solidFill>
                  <a:schemeClr val="accent6">
                    <a:lumMod val="75000"/>
                  </a:schemeClr>
                </a:solidFill>
              </a:rPr>
              <a:t> ions/</a:t>
            </a:r>
            <a:r>
              <a:rPr lang="en-US" altLang="zh-CN" dirty="0" err="1">
                <a:solidFill>
                  <a:schemeClr val="accent6">
                    <a:lumMod val="75000"/>
                  </a:schemeClr>
                </a:solidFill>
              </a:rPr>
              <a:t>μC</a:t>
            </a:r>
            <a:r>
              <a:rPr lang="en-US" altLang="zh-CN" dirty="0">
                <a:solidFill>
                  <a:schemeClr val="accent6">
                    <a:lumMod val="75000"/>
                  </a:schemeClr>
                </a:solidFill>
              </a:rPr>
              <a:t>.</a:t>
            </a:r>
          </a:p>
          <a:p>
            <a:endParaRPr lang="en-US" altLang="zh-CN" dirty="0">
              <a:solidFill>
                <a:schemeClr val="accent6">
                  <a:lumMod val="75000"/>
                </a:schemeClr>
              </a:solidFill>
            </a:endParaRPr>
          </a:p>
          <a:p>
            <a:r>
              <a:rPr lang="en-US" dirty="0">
                <a:solidFill>
                  <a:schemeClr val="accent6">
                    <a:lumMod val="75000"/>
                  </a:schemeClr>
                </a:solidFill>
              </a:rPr>
              <a:t>Unfortunately, a </a:t>
            </a:r>
            <a:r>
              <a:rPr lang="en-US" baseline="30000" dirty="0">
                <a:solidFill>
                  <a:schemeClr val="accent6">
                    <a:lumMod val="75000"/>
                  </a:schemeClr>
                </a:solidFill>
              </a:rPr>
              <a:t>60</a:t>
            </a:r>
            <a:r>
              <a:rPr lang="en-US" dirty="0">
                <a:solidFill>
                  <a:schemeClr val="accent6">
                    <a:lumMod val="75000"/>
                  </a:schemeClr>
                </a:solidFill>
              </a:rPr>
              <a:t>Ga beam is not available at either ISAC or ISOLDE. FRIB will be the only facility in the world that could meet the </a:t>
            </a:r>
            <a:r>
              <a:rPr lang="en-US" baseline="30000" dirty="0">
                <a:solidFill>
                  <a:schemeClr val="accent6">
                    <a:lumMod val="75000"/>
                  </a:schemeClr>
                </a:solidFill>
              </a:rPr>
              <a:t>60</a:t>
            </a:r>
            <a:r>
              <a:rPr lang="en-US" dirty="0">
                <a:solidFill>
                  <a:schemeClr val="accent6">
                    <a:lumMod val="75000"/>
                  </a:schemeClr>
                </a:solidFill>
              </a:rPr>
              <a:t>Ga beam requirement, with a fast beam at 3.0×10</a:t>
            </a:r>
            <a:r>
              <a:rPr lang="en-US" baseline="30000" dirty="0">
                <a:solidFill>
                  <a:schemeClr val="accent6">
                    <a:lumMod val="75000"/>
                  </a:schemeClr>
                </a:solidFill>
              </a:rPr>
              <a:t>5</a:t>
            </a:r>
            <a:r>
              <a:rPr lang="en-US" dirty="0">
                <a:solidFill>
                  <a:schemeClr val="accent6">
                    <a:lumMod val="75000"/>
                  </a:schemeClr>
                </a:solidFill>
              </a:rPr>
              <a:t> pps and a stopped beam at 1.2×10</a:t>
            </a:r>
            <a:r>
              <a:rPr lang="en-US" baseline="30000" dirty="0">
                <a:solidFill>
                  <a:schemeClr val="accent6">
                    <a:lumMod val="75000"/>
                  </a:schemeClr>
                </a:solidFill>
              </a:rPr>
              <a:t>5</a:t>
            </a:r>
            <a:r>
              <a:rPr lang="en-US" dirty="0">
                <a:solidFill>
                  <a:schemeClr val="accent6">
                    <a:lumMod val="75000"/>
                  </a:schemeClr>
                </a:solidFill>
              </a:rPr>
              <a:t> pps. We will have a more robust estimate once we have run the complementary GADGET </a:t>
            </a:r>
            <a:r>
              <a:rPr lang="en-US" baseline="30000" dirty="0">
                <a:solidFill>
                  <a:schemeClr val="accent6">
                    <a:lumMod val="75000"/>
                  </a:schemeClr>
                </a:solidFill>
              </a:rPr>
              <a:t>60</a:t>
            </a:r>
            <a:r>
              <a:rPr lang="en-US" dirty="0">
                <a:solidFill>
                  <a:schemeClr val="accent6">
                    <a:lumMod val="75000"/>
                  </a:schemeClr>
                </a:solidFill>
              </a:rPr>
              <a:t>Ga experiment.</a:t>
            </a:r>
          </a:p>
          <a:p>
            <a:endParaRPr lang="en-US" altLang="zh-CN" dirty="0">
              <a:solidFill>
                <a:schemeClr val="accent6">
                  <a:lumMod val="75000"/>
                </a:schemeClr>
              </a:solidFill>
            </a:endParaRPr>
          </a:p>
          <a:p>
            <a:r>
              <a:rPr lang="en-US" altLang="zh-CN" dirty="0">
                <a:solidFill>
                  <a:schemeClr val="accent6">
                    <a:lumMod val="75000"/>
                  </a:schemeClr>
                </a:solidFill>
              </a:rPr>
              <a:t>The decay of </a:t>
            </a:r>
            <a:r>
              <a:rPr lang="en-US" altLang="zh-CN" baseline="30000" dirty="0">
                <a:solidFill>
                  <a:schemeClr val="accent6">
                    <a:lumMod val="75000"/>
                  </a:schemeClr>
                </a:solidFill>
              </a:rPr>
              <a:t>73</a:t>
            </a:r>
            <a:r>
              <a:rPr lang="en-US" altLang="zh-CN" dirty="0">
                <a:solidFill>
                  <a:schemeClr val="accent6">
                    <a:lumMod val="75000"/>
                  </a:schemeClr>
                </a:solidFill>
              </a:rPr>
              <a:t>Kr has been studied several times by previous decay spectroscopy experiments, and FRIB is able to deliver a strong </a:t>
            </a:r>
            <a:r>
              <a:rPr lang="en-US" altLang="zh-CN" baseline="30000" dirty="0">
                <a:solidFill>
                  <a:schemeClr val="accent6">
                    <a:lumMod val="75000"/>
                  </a:schemeClr>
                </a:solidFill>
              </a:rPr>
              <a:t>73</a:t>
            </a:r>
            <a:r>
              <a:rPr lang="en-US" altLang="zh-CN" dirty="0">
                <a:solidFill>
                  <a:schemeClr val="accent6">
                    <a:lumMod val="75000"/>
                  </a:schemeClr>
                </a:solidFill>
              </a:rPr>
              <a:t>Kr stopped beam to the D-line area (6.1×10</a:t>
            </a:r>
            <a:r>
              <a:rPr lang="en-US" altLang="zh-CN" baseline="30000" dirty="0">
                <a:solidFill>
                  <a:schemeClr val="accent6">
                    <a:lumMod val="75000"/>
                  </a:schemeClr>
                </a:solidFill>
              </a:rPr>
              <a:t>4</a:t>
            </a:r>
            <a:r>
              <a:rPr lang="en-US" altLang="zh-CN" dirty="0">
                <a:solidFill>
                  <a:schemeClr val="accent6">
                    <a:lumMod val="75000"/>
                  </a:schemeClr>
                </a:solidFill>
              </a:rPr>
              <a:t> pps), making </a:t>
            </a:r>
            <a:r>
              <a:rPr lang="en-US" altLang="zh-CN" baseline="30000" dirty="0">
                <a:solidFill>
                  <a:schemeClr val="accent6">
                    <a:lumMod val="75000"/>
                  </a:schemeClr>
                </a:solidFill>
              </a:rPr>
              <a:t>73</a:t>
            </a:r>
            <a:r>
              <a:rPr lang="en-US" altLang="zh-CN" dirty="0">
                <a:solidFill>
                  <a:schemeClr val="accent6">
                    <a:lumMod val="75000"/>
                  </a:schemeClr>
                </a:solidFill>
              </a:rPr>
              <a:t>Kr an ideal case for us to test the performance and reliability of the PXCT system before using it for a more challenging </a:t>
            </a:r>
            <a:r>
              <a:rPr lang="en-US" altLang="zh-CN" baseline="30000" dirty="0">
                <a:solidFill>
                  <a:schemeClr val="accent6">
                    <a:lumMod val="75000"/>
                  </a:schemeClr>
                </a:solidFill>
              </a:rPr>
              <a:t>60</a:t>
            </a:r>
            <a:r>
              <a:rPr lang="en-US" altLang="zh-CN" dirty="0">
                <a:solidFill>
                  <a:schemeClr val="accent6">
                    <a:lumMod val="75000"/>
                  </a:schemeClr>
                </a:solidFill>
              </a:rPr>
              <a:t>Ga experiment at FRIB.</a:t>
            </a:r>
          </a:p>
          <a:p>
            <a:endParaRPr lang="en-US" altLang="zh-CN" dirty="0">
              <a:solidFill>
                <a:schemeClr val="accent6">
                  <a:lumMod val="75000"/>
                </a:schemeClr>
              </a:solidFill>
            </a:endParaRPr>
          </a:p>
          <a:p>
            <a:r>
              <a:rPr lang="en-US" altLang="zh-CN" dirty="0">
                <a:solidFill>
                  <a:schemeClr val="accent6">
                    <a:lumMod val="75000"/>
                  </a:schemeClr>
                </a:solidFill>
              </a:rPr>
              <a:t>The PXCT detectors and vacuum hardware are either stored at FRIB or being fabricated by the FRIB Machine shop. Most parts are subject to U.S. export regulations. The delicate detectors, especially the 10-μm thick MSD012 Si detector and the </a:t>
            </a:r>
            <a:r>
              <a:rPr lang="en-US" altLang="zh-CN" dirty="0" err="1">
                <a:solidFill>
                  <a:schemeClr val="accent6">
                    <a:lumMod val="75000"/>
                  </a:schemeClr>
                </a:solidFill>
              </a:rPr>
              <a:t>LEGe</a:t>
            </a:r>
            <a:r>
              <a:rPr lang="en-US" altLang="zh-CN" dirty="0">
                <a:solidFill>
                  <a:schemeClr val="accent6">
                    <a:lumMod val="75000"/>
                  </a:schemeClr>
                </a:solidFill>
              </a:rPr>
              <a:t> GL0510 X-ray detector, are prone to damage during transport. Therefore, it would significantly increase the complexity of a mere 24-hour experiment if we ship the equipment overseas and commission it in a completely different setting, and then ship everything back for a future experiment that has to happen at FRIB.</a:t>
            </a:r>
          </a:p>
          <a:p>
            <a:endParaRPr lang="en-US" altLang="zh-CN" dirty="0">
              <a:solidFill>
                <a:schemeClr val="accent6">
                  <a:lumMod val="75000"/>
                </a:schemeClr>
              </a:solidFill>
            </a:endParaRPr>
          </a:p>
        </p:txBody>
      </p:sp>
    </p:spTree>
    <p:extLst>
      <p:ext uri="{BB962C8B-B14F-4D97-AF65-F5344CB8AC3E}">
        <p14:creationId xmlns:p14="http://schemas.microsoft.com/office/powerpoint/2010/main" val="2399629639"/>
      </p:ext>
    </p:extLst>
  </p:cSld>
  <p:clrMapOvr>
    <a:masterClrMapping/>
  </p:clrMapOvr>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Table 2">
            <a:extLst>
              <a:ext uri="{FF2B5EF4-FFF2-40B4-BE49-F238E27FC236}">
                <a16:creationId xmlns:a16="http://schemas.microsoft.com/office/drawing/2014/main" id="{421CDAFF-6219-4216-B054-D3B96D4E5453}"/>
              </a:ext>
            </a:extLst>
          </p:cNvPr>
          <p:cNvGraphicFramePr>
            <a:graphicFrameLocks noGrp="1"/>
          </p:cNvGraphicFramePr>
          <p:nvPr/>
        </p:nvGraphicFramePr>
        <p:xfrm>
          <a:off x="168536" y="200959"/>
          <a:ext cx="8835765" cy="2225040"/>
        </p:xfrm>
        <a:graphic>
          <a:graphicData uri="http://schemas.openxmlformats.org/drawingml/2006/table">
            <a:tbl>
              <a:tblPr firstRow="1" bandRow="1">
                <a:tableStyleId>{2D5ABB26-0587-4C30-8999-92F81FD0307C}</a:tableStyleId>
              </a:tblPr>
              <a:tblGrid>
                <a:gridCol w="3150861">
                  <a:extLst>
                    <a:ext uri="{9D8B030D-6E8A-4147-A177-3AD203B41FA5}">
                      <a16:colId xmlns:a16="http://schemas.microsoft.com/office/drawing/2014/main" val="1532401539"/>
                    </a:ext>
                  </a:extLst>
                </a:gridCol>
                <a:gridCol w="1421226">
                  <a:extLst>
                    <a:ext uri="{9D8B030D-6E8A-4147-A177-3AD203B41FA5}">
                      <a16:colId xmlns:a16="http://schemas.microsoft.com/office/drawing/2014/main" val="791632664"/>
                    </a:ext>
                  </a:extLst>
                </a:gridCol>
                <a:gridCol w="1421226">
                  <a:extLst>
                    <a:ext uri="{9D8B030D-6E8A-4147-A177-3AD203B41FA5}">
                      <a16:colId xmlns:a16="http://schemas.microsoft.com/office/drawing/2014/main" val="1564594132"/>
                    </a:ext>
                  </a:extLst>
                </a:gridCol>
                <a:gridCol w="1421226">
                  <a:extLst>
                    <a:ext uri="{9D8B030D-6E8A-4147-A177-3AD203B41FA5}">
                      <a16:colId xmlns:a16="http://schemas.microsoft.com/office/drawing/2014/main" val="2924411845"/>
                    </a:ext>
                  </a:extLst>
                </a:gridCol>
                <a:gridCol w="1421226">
                  <a:extLst>
                    <a:ext uri="{9D8B030D-6E8A-4147-A177-3AD203B41FA5}">
                      <a16:colId xmlns:a16="http://schemas.microsoft.com/office/drawing/2014/main" val="1059156004"/>
                    </a:ext>
                  </a:extLst>
                </a:gridCol>
              </a:tblGrid>
              <a:tr h="370840">
                <a:tc>
                  <a:txBody>
                    <a:bodyPr/>
                    <a:lstStyle/>
                    <a:p>
                      <a:pPr algn="ctr"/>
                      <a:endParaRPr lang="en-US" dirty="0">
                        <a:latin typeface="Cambria" panose="02040503050406030204" pitchFamily="18" charset="0"/>
                        <a:ea typeface="Cambria" panose="020405030504060302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r>
                        <a:rPr lang="en-US" dirty="0">
                          <a:latin typeface="Cambria" panose="02040503050406030204" pitchFamily="18" charset="0"/>
                          <a:ea typeface="Cambria" panose="02040503050406030204" pitchFamily="18" charset="0"/>
                        </a:rPr>
                        <a:t>E23035</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r>
                        <a:rPr lang="en-US" dirty="0">
                          <a:latin typeface="Cambria" panose="02040503050406030204" pitchFamily="18" charset="0"/>
                          <a:ea typeface="Cambria" panose="02040503050406030204" pitchFamily="18" charset="0"/>
                        </a:rPr>
                        <a:t>Calc</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r>
                        <a:rPr lang="en-US" dirty="0">
                          <a:latin typeface="Cambria" panose="02040503050406030204" pitchFamily="18" charset="0"/>
                          <a:ea typeface="Cambria" panose="02040503050406030204" pitchFamily="18" charset="0"/>
                        </a:rPr>
                        <a:t>Calc</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r>
                        <a:rPr lang="en-US" dirty="0">
                          <a:latin typeface="Cambria" panose="02040503050406030204" pitchFamily="18" charset="0"/>
                          <a:ea typeface="Cambria" panose="02040503050406030204" pitchFamily="18" charset="0"/>
                        </a:rPr>
                        <a:t>E260XX</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964366250"/>
                  </a:ext>
                </a:extLst>
              </a:tr>
              <a:tr h="370840">
                <a:tc>
                  <a:txBody>
                    <a:bodyPr/>
                    <a:lstStyle/>
                    <a:p>
                      <a:pPr algn="ctr"/>
                      <a:r>
                        <a:rPr lang="en-US" dirty="0">
                          <a:latin typeface="Cambria" panose="02040503050406030204" pitchFamily="18" charset="0"/>
                          <a:ea typeface="Cambria" panose="02040503050406030204" pitchFamily="18" charset="0"/>
                        </a:rPr>
                        <a:t>Primary Beam</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r>
                        <a:rPr lang="en-US" dirty="0">
                          <a:latin typeface="Cambria" panose="02040503050406030204" pitchFamily="18" charset="0"/>
                          <a:ea typeface="Cambria" panose="02040503050406030204" pitchFamily="18" charset="0"/>
                        </a:rPr>
                        <a:t>70Ge</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r>
                        <a:rPr lang="en-US" dirty="0">
                          <a:latin typeface="Cambria" panose="02040503050406030204" pitchFamily="18" charset="0"/>
                          <a:ea typeface="Cambria" panose="02040503050406030204" pitchFamily="18" charset="0"/>
                        </a:rPr>
                        <a:t>78Kr</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r>
                        <a:rPr lang="en-US" dirty="0">
                          <a:latin typeface="Cambria" panose="02040503050406030204" pitchFamily="18" charset="0"/>
                          <a:ea typeface="Cambria" panose="02040503050406030204" pitchFamily="18" charset="0"/>
                        </a:rPr>
                        <a:t>78Kr</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r>
                        <a:rPr lang="en-US" dirty="0">
                          <a:latin typeface="Cambria" panose="02040503050406030204" pitchFamily="18" charset="0"/>
                          <a:ea typeface="Cambria" panose="02040503050406030204" pitchFamily="18" charset="0"/>
                        </a:rPr>
                        <a:t>70Ge</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283395798"/>
                  </a:ext>
                </a:extLst>
              </a:tr>
              <a:tr h="370840">
                <a:tc>
                  <a:txBody>
                    <a:bodyPr/>
                    <a:lstStyle/>
                    <a:p>
                      <a:pPr algn="ctr"/>
                      <a:r>
                        <a:rPr lang="en-US" dirty="0">
                          <a:latin typeface="Cambria" panose="02040503050406030204" pitchFamily="18" charset="0"/>
                          <a:ea typeface="Cambria" panose="02040503050406030204" pitchFamily="18" charset="0"/>
                        </a:rPr>
                        <a:t>Primary Beam Energy (MeV)</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r>
                        <a:rPr lang="en-US" dirty="0">
                          <a:latin typeface="Cambria" panose="02040503050406030204" pitchFamily="18" charset="0"/>
                          <a:ea typeface="Cambria" panose="02040503050406030204" pitchFamily="18" charset="0"/>
                        </a:rPr>
                        <a:t>256</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mbria" panose="02040503050406030204" pitchFamily="18" charset="0"/>
                          <a:ea typeface="Cambria" panose="02040503050406030204" pitchFamily="18" charset="0"/>
                          <a:cs typeface="+mn-cs"/>
                        </a:rPr>
                        <a:t>256</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mbria" panose="02040503050406030204" pitchFamily="18" charset="0"/>
                          <a:ea typeface="Cambria" panose="02040503050406030204" pitchFamily="18" charset="0"/>
                          <a:cs typeface="+mn-cs"/>
                        </a:rPr>
                        <a:t>256</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mbria" panose="02040503050406030204" pitchFamily="18" charset="0"/>
                          <a:ea typeface="Cambria" panose="02040503050406030204" pitchFamily="18" charset="0"/>
                          <a:cs typeface="+mn-cs"/>
                        </a:rPr>
                        <a:t>256</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2406841083"/>
                  </a:ext>
                </a:extLst>
              </a:tr>
              <a:tr h="370840">
                <a:tc>
                  <a:txBody>
                    <a:bodyPr/>
                    <a:lstStyle/>
                    <a:p>
                      <a:pPr algn="ctr"/>
                      <a:r>
                        <a:rPr lang="en-US" dirty="0">
                          <a:latin typeface="Cambria" panose="02040503050406030204" pitchFamily="18" charset="0"/>
                          <a:ea typeface="Cambria" panose="02040503050406030204" pitchFamily="18" charset="0"/>
                        </a:rPr>
                        <a:t>Beam Power (kW)</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r>
                        <a:rPr lang="en-US" dirty="0">
                          <a:latin typeface="Cambria" panose="02040503050406030204" pitchFamily="18" charset="0"/>
                          <a:ea typeface="Cambria" panose="02040503050406030204" pitchFamily="18" charset="0"/>
                        </a:rPr>
                        <a:t>20</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r>
                        <a:rPr lang="en-US" dirty="0">
                          <a:latin typeface="Cambria" panose="02040503050406030204" pitchFamily="18" charset="0"/>
                          <a:ea typeface="Cambria" panose="02040503050406030204" pitchFamily="18" charset="0"/>
                        </a:rPr>
                        <a:t>10</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r>
                        <a:rPr lang="en-US" dirty="0">
                          <a:latin typeface="Cambria" panose="02040503050406030204" pitchFamily="18" charset="0"/>
                          <a:ea typeface="Cambria" panose="02040503050406030204" pitchFamily="18" charset="0"/>
                        </a:rPr>
                        <a:t>400</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r>
                        <a:rPr lang="en-US" dirty="0">
                          <a:latin typeface="Cambria" panose="02040503050406030204" pitchFamily="18" charset="0"/>
                          <a:ea typeface="Cambria" panose="02040503050406030204" pitchFamily="18" charset="0"/>
                        </a:rPr>
                        <a:t>400</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552765464"/>
                  </a:ext>
                </a:extLst>
              </a:tr>
              <a:tr h="370840">
                <a:tc>
                  <a:txBody>
                    <a:bodyPr/>
                    <a:lstStyle/>
                    <a:p>
                      <a:pPr algn="ctr"/>
                      <a:r>
                        <a:rPr lang="en-US" dirty="0">
                          <a:latin typeface="Cambria" panose="02040503050406030204" pitchFamily="18" charset="0"/>
                          <a:ea typeface="Cambria" panose="02040503050406030204" pitchFamily="18" charset="0"/>
                        </a:rPr>
                        <a:t>Fast Beam 60Ga (pps)</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r>
                        <a:rPr lang="en-US" dirty="0">
                          <a:latin typeface="Cambria" panose="02040503050406030204" pitchFamily="18" charset="0"/>
                          <a:ea typeface="Cambria" panose="02040503050406030204" pitchFamily="18" charset="0"/>
                        </a:rPr>
                        <a:t>4000</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r>
                        <a:rPr lang="en-US" dirty="0">
                          <a:latin typeface="Cambria" panose="02040503050406030204" pitchFamily="18" charset="0"/>
                          <a:ea typeface="Cambria" panose="02040503050406030204" pitchFamily="18" charset="0"/>
                        </a:rPr>
                        <a:t>6530</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r>
                        <a:rPr lang="en-US" dirty="0">
                          <a:latin typeface="Cambria" panose="02040503050406030204" pitchFamily="18" charset="0"/>
                          <a:ea typeface="Cambria" panose="02040503050406030204" pitchFamily="18" charset="0"/>
                        </a:rPr>
                        <a:t>304,000</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r>
                        <a:rPr lang="en-US" altLang="zh-CN" dirty="0">
                          <a:latin typeface="Cambria" panose="02040503050406030204" pitchFamily="18" charset="0"/>
                          <a:ea typeface="Cambria" panose="02040503050406030204" pitchFamily="18" charset="0"/>
                        </a:rPr>
                        <a:t>93,109</a:t>
                      </a:r>
                      <a:endParaRPr lang="en-US" dirty="0">
                        <a:latin typeface="Cambria" panose="02040503050406030204" pitchFamily="18" charset="0"/>
                        <a:ea typeface="Cambria" panose="020405030504060302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3052409405"/>
                  </a:ext>
                </a:extLst>
              </a:tr>
              <a:tr h="370840">
                <a:tc>
                  <a:txBody>
                    <a:bodyPr/>
                    <a:lstStyle/>
                    <a:p>
                      <a:pPr algn="ctr"/>
                      <a:r>
                        <a:rPr lang="en-US" dirty="0">
                          <a:latin typeface="Cambria" panose="02040503050406030204" pitchFamily="18" charset="0"/>
                          <a:ea typeface="Cambria" panose="02040503050406030204" pitchFamily="18" charset="0"/>
                        </a:rPr>
                        <a:t>Stopped Beam 60Ga (pps)</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US" dirty="0">
                        <a:latin typeface="Cambria" panose="02040503050406030204" pitchFamily="18" charset="0"/>
                        <a:ea typeface="Cambria" panose="020405030504060302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r>
                        <a:rPr lang="en-US" dirty="0">
                          <a:latin typeface="Cambria" panose="02040503050406030204" pitchFamily="18" charset="0"/>
                          <a:ea typeface="Cambria" panose="02040503050406030204" pitchFamily="18" charset="0"/>
                        </a:rPr>
                        <a:t>620</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r>
                        <a:rPr lang="en-US" dirty="0">
                          <a:latin typeface="Cambria" panose="02040503050406030204" pitchFamily="18" charset="0"/>
                          <a:ea typeface="Cambria" panose="02040503050406030204" pitchFamily="18" charset="0"/>
                        </a:rPr>
                        <a:t>30,100</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r>
                        <a:rPr lang="en-US" altLang="zh-CN" dirty="0">
                          <a:latin typeface="Cambria" panose="02040503050406030204" pitchFamily="18" charset="0"/>
                          <a:ea typeface="Cambria" panose="02040503050406030204" pitchFamily="18" charset="0"/>
                        </a:rPr>
                        <a:t>9219</a:t>
                      </a:r>
                      <a:endParaRPr lang="en-US" dirty="0">
                        <a:latin typeface="Cambria" panose="02040503050406030204" pitchFamily="18" charset="0"/>
                        <a:ea typeface="Cambria" panose="020405030504060302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214825836"/>
                  </a:ext>
                </a:extLst>
              </a:tr>
            </a:tbl>
          </a:graphicData>
        </a:graphic>
      </p:graphicFrame>
      <p:graphicFrame>
        <p:nvGraphicFramePr>
          <p:cNvPr id="3" name="Table 2">
            <a:extLst>
              <a:ext uri="{FF2B5EF4-FFF2-40B4-BE49-F238E27FC236}">
                <a16:creationId xmlns:a16="http://schemas.microsoft.com/office/drawing/2014/main" id="{C228D58F-2DFD-41DA-A745-3BD71CFD8128}"/>
              </a:ext>
            </a:extLst>
          </p:cNvPr>
          <p:cNvGraphicFramePr>
            <a:graphicFrameLocks noGrp="1"/>
          </p:cNvGraphicFramePr>
          <p:nvPr/>
        </p:nvGraphicFramePr>
        <p:xfrm>
          <a:off x="168536" y="2858564"/>
          <a:ext cx="8835765" cy="2225040"/>
        </p:xfrm>
        <a:graphic>
          <a:graphicData uri="http://schemas.openxmlformats.org/drawingml/2006/table">
            <a:tbl>
              <a:tblPr firstRow="1" bandRow="1">
                <a:tableStyleId>{2D5ABB26-0587-4C30-8999-92F81FD0307C}</a:tableStyleId>
              </a:tblPr>
              <a:tblGrid>
                <a:gridCol w="3150861">
                  <a:extLst>
                    <a:ext uri="{9D8B030D-6E8A-4147-A177-3AD203B41FA5}">
                      <a16:colId xmlns:a16="http://schemas.microsoft.com/office/drawing/2014/main" val="1532401539"/>
                    </a:ext>
                  </a:extLst>
                </a:gridCol>
                <a:gridCol w="1421226">
                  <a:extLst>
                    <a:ext uri="{9D8B030D-6E8A-4147-A177-3AD203B41FA5}">
                      <a16:colId xmlns:a16="http://schemas.microsoft.com/office/drawing/2014/main" val="791632664"/>
                    </a:ext>
                  </a:extLst>
                </a:gridCol>
                <a:gridCol w="1421226">
                  <a:extLst>
                    <a:ext uri="{9D8B030D-6E8A-4147-A177-3AD203B41FA5}">
                      <a16:colId xmlns:a16="http://schemas.microsoft.com/office/drawing/2014/main" val="1564594132"/>
                    </a:ext>
                  </a:extLst>
                </a:gridCol>
                <a:gridCol w="1421226">
                  <a:extLst>
                    <a:ext uri="{9D8B030D-6E8A-4147-A177-3AD203B41FA5}">
                      <a16:colId xmlns:a16="http://schemas.microsoft.com/office/drawing/2014/main" val="2924411845"/>
                    </a:ext>
                  </a:extLst>
                </a:gridCol>
                <a:gridCol w="1421226">
                  <a:extLst>
                    <a:ext uri="{9D8B030D-6E8A-4147-A177-3AD203B41FA5}">
                      <a16:colId xmlns:a16="http://schemas.microsoft.com/office/drawing/2014/main" val="1059156004"/>
                    </a:ext>
                  </a:extLst>
                </a:gridCol>
              </a:tblGrid>
              <a:tr h="370840">
                <a:tc>
                  <a:txBody>
                    <a:bodyPr/>
                    <a:lstStyle/>
                    <a:p>
                      <a:pPr algn="ctr"/>
                      <a:endParaRPr lang="en-US" dirty="0">
                        <a:latin typeface="Cambria" panose="02040503050406030204" pitchFamily="18" charset="0"/>
                        <a:ea typeface="Cambria" panose="020405030504060302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r>
                        <a:rPr lang="en-US" dirty="0">
                          <a:latin typeface="Cambria" panose="02040503050406030204" pitchFamily="18" charset="0"/>
                          <a:ea typeface="Cambria" panose="02040503050406030204" pitchFamily="18" charset="0"/>
                        </a:rPr>
                        <a:t>E23035</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r>
                        <a:rPr lang="en-US" dirty="0">
                          <a:latin typeface="Cambria" panose="02040503050406030204" pitchFamily="18" charset="0"/>
                          <a:ea typeface="Cambria" panose="02040503050406030204" pitchFamily="18" charset="0"/>
                        </a:rPr>
                        <a:t>Calc</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r>
                        <a:rPr lang="en-US" dirty="0">
                          <a:latin typeface="Cambria" panose="02040503050406030204" pitchFamily="18" charset="0"/>
                          <a:ea typeface="Cambria" panose="02040503050406030204" pitchFamily="18" charset="0"/>
                        </a:rPr>
                        <a:t>Calc</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r>
                        <a:rPr lang="en-US" dirty="0">
                          <a:latin typeface="Cambria" panose="02040503050406030204" pitchFamily="18" charset="0"/>
                          <a:ea typeface="Cambria" panose="02040503050406030204" pitchFamily="18" charset="0"/>
                        </a:rPr>
                        <a:t>E280XX</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964366250"/>
                  </a:ext>
                </a:extLst>
              </a:tr>
              <a:tr h="370840">
                <a:tc>
                  <a:txBody>
                    <a:bodyPr/>
                    <a:lstStyle/>
                    <a:p>
                      <a:pPr algn="ctr"/>
                      <a:r>
                        <a:rPr lang="en-US" dirty="0">
                          <a:latin typeface="Cambria" panose="02040503050406030204" pitchFamily="18" charset="0"/>
                          <a:ea typeface="Cambria" panose="02040503050406030204" pitchFamily="18" charset="0"/>
                        </a:rPr>
                        <a:t>Primary Beam</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US" dirty="0">
                        <a:latin typeface="Cambria" panose="02040503050406030204" pitchFamily="18" charset="0"/>
                        <a:ea typeface="Cambria" panose="020405030504060302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r>
                        <a:rPr lang="en-US" dirty="0">
                          <a:latin typeface="Cambria" panose="02040503050406030204" pitchFamily="18" charset="0"/>
                          <a:ea typeface="Cambria" panose="02040503050406030204" pitchFamily="18" charset="0"/>
                        </a:rPr>
                        <a:t>78Kr</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r>
                        <a:rPr lang="en-US" dirty="0">
                          <a:latin typeface="Cambria" panose="02040503050406030204" pitchFamily="18" charset="0"/>
                          <a:ea typeface="Cambria" panose="02040503050406030204" pitchFamily="18" charset="0"/>
                        </a:rPr>
                        <a:t>78Kr</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r>
                        <a:rPr lang="en-US" dirty="0">
                          <a:latin typeface="Cambria" panose="02040503050406030204" pitchFamily="18" charset="0"/>
                          <a:ea typeface="Cambria" panose="02040503050406030204" pitchFamily="18" charset="0"/>
                        </a:rPr>
                        <a:t>78Kr</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283395798"/>
                  </a:ext>
                </a:extLst>
              </a:tr>
              <a:tr h="370840">
                <a:tc>
                  <a:txBody>
                    <a:bodyPr/>
                    <a:lstStyle/>
                    <a:p>
                      <a:pPr algn="ctr"/>
                      <a:r>
                        <a:rPr lang="en-US" dirty="0">
                          <a:latin typeface="Cambria" panose="02040503050406030204" pitchFamily="18" charset="0"/>
                          <a:ea typeface="Cambria" panose="02040503050406030204" pitchFamily="18" charset="0"/>
                        </a:rPr>
                        <a:t>Primary Beam Energy (MeV)</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US" dirty="0">
                        <a:latin typeface="Cambria" panose="02040503050406030204" pitchFamily="18" charset="0"/>
                        <a:ea typeface="Cambria" panose="020405030504060302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mbria" panose="02040503050406030204" pitchFamily="18" charset="0"/>
                          <a:ea typeface="Cambria" panose="02040503050406030204" pitchFamily="18" charset="0"/>
                          <a:cs typeface="+mn-cs"/>
                        </a:rPr>
                        <a:t>256</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mbria" panose="02040503050406030204" pitchFamily="18" charset="0"/>
                          <a:ea typeface="Cambria" panose="02040503050406030204" pitchFamily="18" charset="0"/>
                          <a:cs typeface="+mn-cs"/>
                        </a:rPr>
                        <a:t>256</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mbria" panose="02040503050406030204" pitchFamily="18" charset="0"/>
                          <a:ea typeface="Cambria" panose="02040503050406030204" pitchFamily="18" charset="0"/>
                          <a:cs typeface="+mn-cs"/>
                        </a:rPr>
                        <a:t>256</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330931550"/>
                  </a:ext>
                </a:extLst>
              </a:tr>
              <a:tr h="370840">
                <a:tc>
                  <a:txBody>
                    <a:bodyPr/>
                    <a:lstStyle/>
                    <a:p>
                      <a:pPr algn="ctr"/>
                      <a:r>
                        <a:rPr lang="en-US" dirty="0">
                          <a:latin typeface="Cambria" panose="02040503050406030204" pitchFamily="18" charset="0"/>
                          <a:ea typeface="Cambria" panose="02040503050406030204" pitchFamily="18" charset="0"/>
                        </a:rPr>
                        <a:t>Beam Power (kW)</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US" dirty="0">
                        <a:latin typeface="Cambria" panose="02040503050406030204" pitchFamily="18" charset="0"/>
                        <a:ea typeface="Cambria" panose="020405030504060302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r>
                        <a:rPr lang="en-US" dirty="0">
                          <a:latin typeface="Cambria" panose="02040503050406030204" pitchFamily="18" charset="0"/>
                          <a:ea typeface="Cambria" panose="02040503050406030204" pitchFamily="18" charset="0"/>
                        </a:rPr>
                        <a:t>10</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r>
                        <a:rPr lang="en-US" dirty="0">
                          <a:latin typeface="Cambria" panose="02040503050406030204" pitchFamily="18" charset="0"/>
                          <a:ea typeface="Cambria" panose="02040503050406030204" pitchFamily="18" charset="0"/>
                        </a:rPr>
                        <a:t>400</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r>
                        <a:rPr lang="en-US" dirty="0">
                          <a:latin typeface="Cambria" panose="02040503050406030204" pitchFamily="18" charset="0"/>
                          <a:ea typeface="Cambria" panose="02040503050406030204" pitchFamily="18" charset="0"/>
                        </a:rPr>
                        <a:t>400</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2406841083"/>
                  </a:ext>
                </a:extLst>
              </a:tr>
              <a:tr h="370840">
                <a:tc>
                  <a:txBody>
                    <a:bodyPr/>
                    <a:lstStyle/>
                    <a:p>
                      <a:pPr algn="ctr"/>
                      <a:r>
                        <a:rPr lang="en-US" dirty="0">
                          <a:latin typeface="Cambria" panose="02040503050406030204" pitchFamily="18" charset="0"/>
                          <a:ea typeface="Cambria" panose="02040503050406030204" pitchFamily="18" charset="0"/>
                        </a:rPr>
                        <a:t>Fast Beam 64As (pps)</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US" dirty="0">
                        <a:latin typeface="Cambria" panose="02040503050406030204" pitchFamily="18" charset="0"/>
                        <a:ea typeface="Cambria" panose="020405030504060302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r>
                        <a:rPr lang="en-US" dirty="0">
                          <a:latin typeface="Cambria" panose="02040503050406030204" pitchFamily="18" charset="0"/>
                          <a:ea typeface="Cambria" panose="02040503050406030204" pitchFamily="18" charset="0"/>
                        </a:rPr>
                        <a:t>4700</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r>
                        <a:rPr lang="en-US" dirty="0">
                          <a:latin typeface="Cambria" panose="02040503050406030204" pitchFamily="18" charset="0"/>
                          <a:ea typeface="Cambria" panose="02040503050406030204" pitchFamily="18" charset="0"/>
                        </a:rPr>
                        <a:t>188,000</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US" dirty="0">
                        <a:latin typeface="Cambria" panose="02040503050406030204" pitchFamily="18" charset="0"/>
                        <a:ea typeface="Cambria" panose="020405030504060302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3052409405"/>
                  </a:ext>
                </a:extLst>
              </a:tr>
              <a:tr h="370840">
                <a:tc>
                  <a:txBody>
                    <a:bodyPr/>
                    <a:lstStyle/>
                    <a:p>
                      <a:pPr algn="ctr"/>
                      <a:r>
                        <a:rPr lang="en-US" dirty="0">
                          <a:latin typeface="Cambria" panose="02040503050406030204" pitchFamily="18" charset="0"/>
                          <a:ea typeface="Cambria" panose="02040503050406030204" pitchFamily="18" charset="0"/>
                        </a:rPr>
                        <a:t>Stopped Beam 64As (pps)</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US" dirty="0">
                        <a:latin typeface="Cambria" panose="02040503050406030204" pitchFamily="18" charset="0"/>
                        <a:ea typeface="Cambria" panose="020405030504060302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r>
                        <a:rPr lang="en-US" dirty="0">
                          <a:latin typeface="Cambria" panose="02040503050406030204" pitchFamily="18" charset="0"/>
                          <a:ea typeface="Cambria" panose="02040503050406030204" pitchFamily="18" charset="0"/>
                        </a:rPr>
                        <a:t>217</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r>
                        <a:rPr lang="en-US" dirty="0">
                          <a:latin typeface="Cambria" panose="02040503050406030204" pitchFamily="18" charset="0"/>
                          <a:ea typeface="Cambria" panose="02040503050406030204" pitchFamily="18" charset="0"/>
                        </a:rPr>
                        <a:t>8670</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r>
                        <a:rPr lang="en-US" altLang="zh-CN" dirty="0">
                          <a:latin typeface="Cambria" panose="02040503050406030204" pitchFamily="18" charset="0"/>
                          <a:ea typeface="Cambria" panose="02040503050406030204" pitchFamily="18" charset="0"/>
                        </a:rPr>
                        <a:t>2655</a:t>
                      </a:r>
                      <a:endParaRPr lang="en-US" dirty="0">
                        <a:latin typeface="Cambria" panose="02040503050406030204" pitchFamily="18" charset="0"/>
                        <a:ea typeface="Cambria" panose="020405030504060302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214825836"/>
                  </a:ext>
                </a:extLst>
              </a:tr>
            </a:tbl>
          </a:graphicData>
        </a:graphic>
      </p:graphicFrame>
    </p:spTree>
    <p:extLst>
      <p:ext uri="{BB962C8B-B14F-4D97-AF65-F5344CB8AC3E}">
        <p14:creationId xmlns:p14="http://schemas.microsoft.com/office/powerpoint/2010/main" val="2791133905"/>
      </p:ext>
    </p:extLst>
  </p:cSld>
  <p:clrMapOvr>
    <a:masterClrMapping/>
  </p:clrMapOvr>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2271ACAD-E792-4C05-A5BA-A98444399E2F}"/>
              </a:ext>
            </a:extLst>
          </p:cNvPr>
          <p:cNvSpPr txBox="1"/>
          <p:nvPr/>
        </p:nvSpPr>
        <p:spPr>
          <a:xfrm>
            <a:off x="3132126" y="3075057"/>
            <a:ext cx="2879763" cy="707886"/>
          </a:xfrm>
          <a:prstGeom prst="rect">
            <a:avLst/>
          </a:prstGeom>
          <a:noFill/>
        </p:spPr>
        <p:txBody>
          <a:bodyPr wrap="none" rtlCol="0">
            <a:spAutoFit/>
          </a:bodyPr>
          <a:lstStyle/>
          <a:p>
            <a:pPr algn="ctr"/>
            <a:r>
              <a:rPr lang="en-US" altLang="zh-CN" sz="4000" b="1" dirty="0">
                <a:solidFill>
                  <a:srgbClr val="0000CC"/>
                </a:solidFill>
              </a:rPr>
              <a:t>PXCT History</a:t>
            </a:r>
            <a:endParaRPr lang="en-US" sz="4000" b="1" dirty="0">
              <a:solidFill>
                <a:srgbClr val="0000CC"/>
              </a:solidFill>
            </a:endParaRPr>
          </a:p>
        </p:txBody>
      </p:sp>
    </p:spTree>
    <p:extLst>
      <p:ext uri="{BB962C8B-B14F-4D97-AF65-F5344CB8AC3E}">
        <p14:creationId xmlns:p14="http://schemas.microsoft.com/office/powerpoint/2010/main" val="2550115983"/>
      </p:ext>
    </p:extLst>
  </p:cSld>
  <p:clrMapOvr>
    <a:masterClrMapping/>
  </p:clrMapOvr>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图片 1"/>
          <p:cNvPicPr>
            <a:picLocks noChangeAspect="1"/>
          </p:cNvPicPr>
          <p:nvPr/>
        </p:nvPicPr>
        <p:blipFill rotWithShape="1">
          <a:blip r:embed="rId2" cstate="print">
            <a:extLst>
              <a:ext uri="{28A0092B-C50C-407E-A947-70E740481C1C}">
                <a14:useLocalDpi xmlns:a14="http://schemas.microsoft.com/office/drawing/2010/main"/>
              </a:ext>
            </a:extLst>
          </a:blip>
          <a:srcRect/>
          <a:stretch/>
        </p:blipFill>
        <p:spPr>
          <a:xfrm>
            <a:off x="3708893" y="3100417"/>
            <a:ext cx="5400000" cy="976519"/>
          </a:xfrm>
          <a:prstGeom prst="rect">
            <a:avLst/>
          </a:prstGeom>
        </p:spPr>
      </p:pic>
      <p:pic>
        <p:nvPicPr>
          <p:cNvPr id="4" name="图片 3"/>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0"/>
            <a:ext cx="5397477" cy="3110961"/>
          </a:xfrm>
          <a:prstGeom prst="rect">
            <a:avLst/>
          </a:prstGeom>
        </p:spPr>
      </p:pic>
      <p:pic>
        <p:nvPicPr>
          <p:cNvPr id="5" name="图片 4"/>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1" y="3110961"/>
            <a:ext cx="3708893" cy="1799618"/>
          </a:xfrm>
          <a:prstGeom prst="rect">
            <a:avLst/>
          </a:prstGeom>
        </p:spPr>
      </p:pic>
      <p:pic>
        <p:nvPicPr>
          <p:cNvPr id="6" name="图片 5"/>
          <p:cNvPicPr>
            <a:picLocks noChangeAspect="1"/>
          </p:cNvPicPr>
          <p:nvPr/>
        </p:nvPicPr>
        <p:blipFill>
          <a:blip r:embed="rId5">
            <a:extLst>
              <a:ext uri="{28A0092B-C50C-407E-A947-70E740481C1C}">
                <a14:useLocalDpi xmlns:a14="http://schemas.microsoft.com/office/drawing/2010/main"/>
              </a:ext>
            </a:extLst>
          </a:blip>
          <a:stretch>
            <a:fillRect/>
          </a:stretch>
        </p:blipFill>
        <p:spPr>
          <a:xfrm>
            <a:off x="5397477" y="108443"/>
            <a:ext cx="1117600" cy="622231"/>
          </a:xfrm>
          <a:prstGeom prst="rect">
            <a:avLst/>
          </a:prstGeom>
        </p:spPr>
      </p:pic>
      <p:sp>
        <p:nvSpPr>
          <p:cNvPr id="7" name="文本框 6"/>
          <p:cNvSpPr txBox="1"/>
          <p:nvPr/>
        </p:nvSpPr>
        <p:spPr>
          <a:xfrm>
            <a:off x="1" y="5007126"/>
            <a:ext cx="3618690" cy="1754326"/>
          </a:xfrm>
          <a:prstGeom prst="rect">
            <a:avLst/>
          </a:prstGeom>
          <a:noFill/>
        </p:spPr>
        <p:txBody>
          <a:bodyPr wrap="square" rtlCol="0">
            <a:spAutoFit/>
          </a:bodyPr>
          <a:lstStyle/>
          <a:p>
            <a:r>
              <a:rPr lang="en-US" altLang="zh-CN" dirty="0"/>
              <a:t>73As</a:t>
            </a:r>
          </a:p>
          <a:p>
            <a:r>
              <a:rPr lang="en-US" altLang="zh-CN" dirty="0">
                <a:solidFill>
                  <a:srgbClr val="00B050"/>
                </a:solidFill>
              </a:rPr>
              <a:t>Ex = 1178.052</a:t>
            </a:r>
          </a:p>
          <a:p>
            <a:r>
              <a:rPr lang="en-US" altLang="zh-CN" dirty="0">
                <a:solidFill>
                  <a:srgbClr val="FF0000"/>
                </a:solidFill>
              </a:rPr>
              <a:t>Ex = 427.906 keV</a:t>
            </a:r>
          </a:p>
          <a:p>
            <a:r>
              <a:rPr lang="en-US" altLang="zh-CN" dirty="0"/>
              <a:t>NNDC LOGFT program can be used for determining electron capture probabilities.</a:t>
            </a:r>
            <a:endParaRPr lang="en-US" altLang="zh-CN" dirty="0">
              <a:solidFill>
                <a:srgbClr val="FF0000"/>
              </a:solidFill>
            </a:endParaRPr>
          </a:p>
        </p:txBody>
      </p:sp>
      <p:sp>
        <p:nvSpPr>
          <p:cNvPr id="9" name="矩形 8"/>
          <p:cNvSpPr/>
          <p:nvPr/>
        </p:nvSpPr>
        <p:spPr>
          <a:xfrm>
            <a:off x="233465" y="2692671"/>
            <a:ext cx="5077838" cy="126460"/>
          </a:xfrm>
          <a:prstGeom prst="rect">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 name="矩形 9"/>
          <p:cNvSpPr/>
          <p:nvPr/>
        </p:nvSpPr>
        <p:spPr>
          <a:xfrm>
            <a:off x="233465" y="2550336"/>
            <a:ext cx="5077838" cy="126460"/>
          </a:xfrm>
          <a:prstGeom prst="rect">
            <a:avLst/>
          </a:prstGeom>
          <a:no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 name="矩形 10"/>
          <p:cNvSpPr/>
          <p:nvPr/>
        </p:nvSpPr>
        <p:spPr>
          <a:xfrm>
            <a:off x="233465" y="4531537"/>
            <a:ext cx="3385225" cy="142335"/>
          </a:xfrm>
          <a:prstGeom prst="rect">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 name="矩形 11"/>
          <p:cNvSpPr/>
          <p:nvPr/>
        </p:nvSpPr>
        <p:spPr>
          <a:xfrm>
            <a:off x="233465" y="4375556"/>
            <a:ext cx="3385225" cy="126797"/>
          </a:xfrm>
          <a:prstGeom prst="rect">
            <a:avLst/>
          </a:prstGeom>
          <a:no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pic>
        <p:nvPicPr>
          <p:cNvPr id="3" name="图片 2"/>
          <p:cNvPicPr>
            <a:picLocks noChangeAspect="1"/>
          </p:cNvPicPr>
          <p:nvPr/>
        </p:nvPicPr>
        <p:blipFill>
          <a:blip r:embed="rId6">
            <a:extLst>
              <a:ext uri="{28A0092B-C50C-407E-A947-70E740481C1C}">
                <a14:useLocalDpi xmlns:a14="http://schemas.microsoft.com/office/drawing/2010/main"/>
              </a:ext>
            </a:extLst>
          </a:blip>
          <a:stretch>
            <a:fillRect/>
          </a:stretch>
        </p:blipFill>
        <p:spPr>
          <a:xfrm>
            <a:off x="3708894" y="4201989"/>
            <a:ext cx="5435106" cy="2656011"/>
          </a:xfrm>
          <a:prstGeom prst="rect">
            <a:avLst/>
          </a:prstGeom>
        </p:spPr>
      </p:pic>
      <p:pic>
        <p:nvPicPr>
          <p:cNvPr id="13" name="图片 12"/>
          <p:cNvPicPr>
            <a:picLocks noChangeAspect="1"/>
          </p:cNvPicPr>
          <p:nvPr/>
        </p:nvPicPr>
        <p:blipFill rotWithShape="1">
          <a:blip r:embed="rId7" cstate="print">
            <a:extLst>
              <a:ext uri="{28A0092B-C50C-407E-A947-70E740481C1C}">
                <a14:useLocalDpi xmlns:a14="http://schemas.microsoft.com/office/drawing/2010/main"/>
              </a:ext>
            </a:extLst>
          </a:blip>
          <a:srcRect/>
          <a:stretch/>
        </p:blipFill>
        <p:spPr>
          <a:xfrm>
            <a:off x="5397477" y="787355"/>
            <a:ext cx="2869254" cy="1034347"/>
          </a:xfrm>
          <a:prstGeom prst="rect">
            <a:avLst/>
          </a:prstGeom>
        </p:spPr>
      </p:pic>
      <p:sp>
        <p:nvSpPr>
          <p:cNvPr id="8" name="矩形 7"/>
          <p:cNvSpPr/>
          <p:nvPr/>
        </p:nvSpPr>
        <p:spPr>
          <a:xfrm>
            <a:off x="5311303" y="2226824"/>
            <a:ext cx="3832697" cy="1015663"/>
          </a:xfrm>
          <a:prstGeom prst="rect">
            <a:avLst/>
          </a:prstGeom>
        </p:spPr>
        <p:txBody>
          <a:bodyPr wrap="square">
            <a:spAutoFit/>
          </a:bodyPr>
          <a:lstStyle/>
          <a:p>
            <a:pPr algn="just"/>
            <a:r>
              <a:rPr lang="en-US" altLang="zh-CN" sz="1500" dirty="0">
                <a:solidFill>
                  <a:srgbClr val="000000"/>
                </a:solidFill>
                <a:latin typeface="Times New Roman" panose="02020603050405020304" pitchFamily="18" charset="0"/>
                <a:cs typeface="Times New Roman" panose="02020603050405020304" pitchFamily="18" charset="0"/>
              </a:rPr>
              <a:t>X. </a:t>
            </a:r>
            <a:r>
              <a:rPr lang="en-US" altLang="zh-CN" sz="1500" dirty="0" err="1">
                <a:solidFill>
                  <a:srgbClr val="000000"/>
                </a:solidFill>
                <a:latin typeface="Times New Roman" panose="02020603050405020304" pitchFamily="18" charset="0"/>
                <a:cs typeface="Times New Roman" panose="02020603050405020304" pitchFamily="18" charset="0"/>
              </a:rPr>
              <a:t>Mougeot</a:t>
            </a:r>
            <a:r>
              <a:rPr lang="en-US" altLang="zh-CN" sz="1500" dirty="0">
                <a:solidFill>
                  <a:srgbClr val="000000"/>
                </a:solidFill>
                <a:latin typeface="Times New Roman" panose="02020603050405020304" pitchFamily="18" charset="0"/>
                <a:cs typeface="Times New Roman" panose="02020603050405020304" pitchFamily="18" charset="0"/>
              </a:rPr>
              <a:t> et al., Appl. </a:t>
            </a:r>
            <a:r>
              <a:rPr lang="en-US" altLang="zh-CN" sz="1500" dirty="0" err="1">
                <a:solidFill>
                  <a:srgbClr val="000000"/>
                </a:solidFill>
                <a:latin typeface="Times New Roman" panose="02020603050405020304" pitchFamily="18" charset="0"/>
                <a:cs typeface="Times New Roman" panose="02020603050405020304" pitchFamily="18" charset="0"/>
              </a:rPr>
              <a:t>Radiat</a:t>
            </a:r>
            <a:r>
              <a:rPr lang="en-US" altLang="zh-CN" sz="1500" dirty="0">
                <a:solidFill>
                  <a:srgbClr val="000000"/>
                </a:solidFill>
                <a:latin typeface="Times New Roman" panose="02020603050405020304" pitchFamily="18" charset="0"/>
                <a:cs typeface="Times New Roman" panose="02020603050405020304" pitchFamily="18" charset="0"/>
              </a:rPr>
              <a:t>. </a:t>
            </a:r>
            <a:r>
              <a:rPr lang="en-US" altLang="zh-CN" sz="1500" dirty="0" err="1">
                <a:solidFill>
                  <a:srgbClr val="000000"/>
                </a:solidFill>
                <a:latin typeface="Times New Roman" panose="02020603050405020304" pitchFamily="18" charset="0"/>
                <a:cs typeface="Times New Roman" panose="02020603050405020304" pitchFamily="18" charset="0"/>
              </a:rPr>
              <a:t>Isot</a:t>
            </a:r>
            <a:r>
              <a:rPr lang="en-US" altLang="zh-CN" sz="1500" dirty="0">
                <a:solidFill>
                  <a:srgbClr val="000000"/>
                </a:solidFill>
                <a:latin typeface="Times New Roman" panose="02020603050405020304" pitchFamily="18" charset="0"/>
                <a:cs typeface="Times New Roman" panose="02020603050405020304" pitchFamily="18" charset="0"/>
              </a:rPr>
              <a:t>. 134, 225 (2018). Improved calculations of electron capture transitions for decay data and radionuclide metrology</a:t>
            </a:r>
            <a:endParaRPr lang="zh-CN" altLang="en-US" sz="1500" dirty="0">
              <a:latin typeface="Times New Roman" panose="02020603050405020304" pitchFamily="18" charset="0"/>
              <a:cs typeface="Times New Roman" panose="02020603050405020304" pitchFamily="18" charset="0"/>
            </a:endParaRPr>
          </a:p>
        </p:txBody>
      </p:sp>
      <p:sp>
        <p:nvSpPr>
          <p:cNvPr id="15" name="TextBox 14">
            <a:extLst>
              <a:ext uri="{FF2B5EF4-FFF2-40B4-BE49-F238E27FC236}">
                <a16:creationId xmlns:a16="http://schemas.microsoft.com/office/drawing/2014/main" id="{124EB548-3F39-4B7B-AF9B-0FD54FFCFBF9}"/>
              </a:ext>
            </a:extLst>
          </p:cNvPr>
          <p:cNvSpPr txBox="1"/>
          <p:nvPr/>
        </p:nvSpPr>
        <p:spPr>
          <a:xfrm>
            <a:off x="6630411" y="277380"/>
            <a:ext cx="2478482" cy="369332"/>
          </a:xfrm>
          <a:prstGeom prst="rect">
            <a:avLst/>
          </a:prstGeom>
          <a:noFill/>
        </p:spPr>
        <p:txBody>
          <a:bodyPr wrap="square">
            <a:spAutoFit/>
          </a:bodyPr>
          <a:lstStyle/>
          <a:p>
            <a:r>
              <a:rPr lang="en-US" altLang="zh-CN" dirty="0"/>
              <a:t>Table of radionuclides</a:t>
            </a:r>
            <a:endParaRPr lang="zh-CN" altLang="en-US" dirty="0"/>
          </a:p>
        </p:txBody>
      </p:sp>
    </p:spTree>
    <p:extLst>
      <p:ext uri="{BB962C8B-B14F-4D97-AF65-F5344CB8AC3E}">
        <p14:creationId xmlns:p14="http://schemas.microsoft.com/office/powerpoint/2010/main" val="909594608"/>
      </p:ext>
    </p:extLst>
  </p:cSld>
  <p:clrMapOvr>
    <a:masterClrMapping/>
  </p:clrMapOvr>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图片 3"/>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0" y="0"/>
            <a:ext cx="4536000" cy="4046963"/>
          </a:xfrm>
          <a:prstGeom prst="rect">
            <a:avLst/>
          </a:prstGeom>
        </p:spPr>
      </p:pic>
      <p:pic>
        <p:nvPicPr>
          <p:cNvPr id="2" name="图片 1"/>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4608000" y="14175"/>
            <a:ext cx="4536000" cy="4032788"/>
          </a:xfrm>
          <a:prstGeom prst="rect">
            <a:avLst/>
          </a:prstGeom>
        </p:spPr>
      </p:pic>
      <p:sp>
        <p:nvSpPr>
          <p:cNvPr id="3" name="文本框 2"/>
          <p:cNvSpPr txBox="1"/>
          <p:nvPr/>
        </p:nvSpPr>
        <p:spPr>
          <a:xfrm>
            <a:off x="0" y="4046963"/>
            <a:ext cx="4298741" cy="1169551"/>
          </a:xfrm>
          <a:prstGeom prst="rect">
            <a:avLst/>
          </a:prstGeom>
          <a:noFill/>
        </p:spPr>
        <p:txBody>
          <a:bodyPr wrap="none" rtlCol="0">
            <a:spAutoFit/>
          </a:bodyPr>
          <a:lstStyle/>
          <a:p>
            <a:r>
              <a:rPr lang="en-US" altLang="zh-CN" sz="1400" i="1" dirty="0"/>
              <a:t>P</a:t>
            </a:r>
            <a:r>
              <a:rPr lang="en-US" altLang="zh-CN" sz="1400" baseline="-25000" dirty="0"/>
              <a:t>EC</a:t>
            </a:r>
            <a:r>
              <a:rPr lang="en-US" altLang="zh-CN" sz="1400" dirty="0"/>
              <a:t> = I(EC)/[I(EC)+I(β+)] = 33.4%/(33.4%+63.8%) = 0.3436</a:t>
            </a:r>
          </a:p>
          <a:p>
            <a:r>
              <a:rPr lang="en-US" altLang="zh-CN" sz="1400" i="1" dirty="0"/>
              <a:t>P</a:t>
            </a:r>
            <a:r>
              <a:rPr lang="en-US" altLang="zh-CN" sz="1400" baseline="-25000" dirty="0"/>
              <a:t>K</a:t>
            </a:r>
            <a:r>
              <a:rPr lang="en-US" altLang="zh-CN" sz="1400" dirty="0"/>
              <a:t> = 0.303/</a:t>
            </a:r>
            <a:r>
              <a:rPr lang="en-US" altLang="zh-CN" sz="1400" i="1" dirty="0"/>
              <a:t>P</a:t>
            </a:r>
            <a:r>
              <a:rPr lang="en-US" altLang="zh-CN" sz="1400" baseline="-25000" dirty="0"/>
              <a:t>EC </a:t>
            </a:r>
            <a:r>
              <a:rPr lang="en-US" altLang="zh-CN" sz="1400" dirty="0"/>
              <a:t>= 0.303/0.3436=0.8818</a:t>
            </a:r>
          </a:p>
          <a:p>
            <a:r>
              <a:rPr lang="en-US" altLang="zh-CN" sz="1400" i="1" dirty="0"/>
              <a:t>P</a:t>
            </a:r>
            <a:r>
              <a:rPr lang="en-US" altLang="zh-CN" sz="1400" baseline="-25000" dirty="0"/>
              <a:t>L</a:t>
            </a:r>
            <a:r>
              <a:rPr lang="en-US" altLang="zh-CN" sz="1400" dirty="0"/>
              <a:t> = 0.0343/</a:t>
            </a:r>
            <a:r>
              <a:rPr lang="en-US" altLang="zh-CN" sz="1400" i="1" dirty="0"/>
              <a:t>P</a:t>
            </a:r>
            <a:r>
              <a:rPr lang="en-US" altLang="zh-CN" sz="1400" baseline="-25000" dirty="0"/>
              <a:t>EC </a:t>
            </a:r>
            <a:r>
              <a:rPr lang="en-US" altLang="zh-CN" sz="1400" dirty="0"/>
              <a:t>= 0.0343/0.3436=0.0998</a:t>
            </a:r>
          </a:p>
          <a:p>
            <a:r>
              <a:rPr lang="en-US" altLang="zh-CN" sz="1400" i="1" dirty="0"/>
              <a:t>P</a:t>
            </a:r>
            <a:r>
              <a:rPr lang="en-US" altLang="zh-CN" sz="1400" baseline="-25000" dirty="0"/>
              <a:t>M</a:t>
            </a:r>
            <a:r>
              <a:rPr lang="en-US" altLang="zh-CN" sz="1400" dirty="0"/>
              <a:t> = 0.00654/</a:t>
            </a:r>
            <a:r>
              <a:rPr lang="en-US" altLang="zh-CN" sz="1400" i="1" dirty="0"/>
              <a:t>P</a:t>
            </a:r>
            <a:r>
              <a:rPr lang="en-US" altLang="zh-CN" sz="1400" baseline="-25000" dirty="0"/>
              <a:t>EC </a:t>
            </a:r>
            <a:r>
              <a:rPr lang="en-US" altLang="zh-CN" sz="1400" dirty="0"/>
              <a:t>= 0.00654/0.3436=0.0190</a:t>
            </a:r>
          </a:p>
          <a:p>
            <a:r>
              <a:rPr lang="en-US" altLang="zh-CN" sz="1400" dirty="0"/>
              <a:t>Measured</a:t>
            </a:r>
            <a:r>
              <a:rPr lang="zh-CN" altLang="en-US" sz="1400" dirty="0"/>
              <a:t>：</a:t>
            </a:r>
          </a:p>
        </p:txBody>
      </p:sp>
      <p:sp>
        <p:nvSpPr>
          <p:cNvPr id="7" name="文本框 6"/>
          <p:cNvSpPr txBox="1"/>
          <p:nvPr/>
        </p:nvSpPr>
        <p:spPr>
          <a:xfrm>
            <a:off x="4297032" y="4033748"/>
            <a:ext cx="4846968" cy="1169551"/>
          </a:xfrm>
          <a:prstGeom prst="rect">
            <a:avLst/>
          </a:prstGeom>
          <a:noFill/>
        </p:spPr>
        <p:txBody>
          <a:bodyPr wrap="none" rtlCol="0">
            <a:spAutoFit/>
          </a:bodyPr>
          <a:lstStyle/>
          <a:p>
            <a:r>
              <a:rPr lang="en-US" altLang="zh-CN" sz="1400" i="1" dirty="0"/>
              <a:t>P</a:t>
            </a:r>
            <a:r>
              <a:rPr lang="en-US" altLang="zh-CN" sz="1400" baseline="-25000" dirty="0"/>
              <a:t>EC</a:t>
            </a:r>
            <a:r>
              <a:rPr lang="en-US" altLang="zh-CN" sz="1400" dirty="0"/>
              <a:t> = I(EC)/[I(EC)+I(β+)] = 0.1783%/(0.1783%+0.0167%) = 0.9144</a:t>
            </a:r>
          </a:p>
          <a:p>
            <a:r>
              <a:rPr lang="en-US" altLang="zh-CN" sz="1400" i="1" dirty="0"/>
              <a:t>P</a:t>
            </a:r>
            <a:r>
              <a:rPr lang="en-US" altLang="zh-CN" sz="1400" baseline="-25000" dirty="0"/>
              <a:t>K</a:t>
            </a:r>
            <a:r>
              <a:rPr lang="en-US" altLang="zh-CN" sz="1400" dirty="0"/>
              <a:t> = 0.805/</a:t>
            </a:r>
            <a:r>
              <a:rPr lang="en-US" altLang="zh-CN" sz="1400" i="1" dirty="0"/>
              <a:t>P</a:t>
            </a:r>
            <a:r>
              <a:rPr lang="en-US" altLang="zh-CN" sz="1400" baseline="-25000" dirty="0"/>
              <a:t>EC </a:t>
            </a:r>
            <a:r>
              <a:rPr lang="en-US" altLang="zh-CN" sz="1400" dirty="0"/>
              <a:t>= 0.805/0.9144=0.8804</a:t>
            </a:r>
          </a:p>
          <a:p>
            <a:r>
              <a:rPr lang="en-US" altLang="zh-CN" sz="1400" i="1" dirty="0"/>
              <a:t>P</a:t>
            </a:r>
            <a:r>
              <a:rPr lang="en-US" altLang="zh-CN" sz="1400" baseline="-25000" dirty="0"/>
              <a:t>L</a:t>
            </a:r>
            <a:r>
              <a:rPr lang="en-US" altLang="zh-CN" sz="1400" dirty="0"/>
              <a:t> = 0.0916/</a:t>
            </a:r>
            <a:r>
              <a:rPr lang="en-US" altLang="zh-CN" sz="1400" i="1" dirty="0"/>
              <a:t>P</a:t>
            </a:r>
            <a:r>
              <a:rPr lang="en-US" altLang="zh-CN" sz="1400" baseline="-25000" dirty="0"/>
              <a:t>EC </a:t>
            </a:r>
            <a:r>
              <a:rPr lang="en-US" altLang="zh-CN" sz="1400" dirty="0"/>
              <a:t>= 0.0916/0.9144=0.1002</a:t>
            </a:r>
          </a:p>
          <a:p>
            <a:r>
              <a:rPr lang="en-US" altLang="zh-CN" sz="1400" i="1" dirty="0"/>
              <a:t>P</a:t>
            </a:r>
            <a:r>
              <a:rPr lang="en-US" altLang="zh-CN" sz="1400" baseline="-25000" dirty="0"/>
              <a:t>M</a:t>
            </a:r>
            <a:r>
              <a:rPr lang="en-US" altLang="zh-CN" sz="1400" dirty="0"/>
              <a:t> = 0.0175/</a:t>
            </a:r>
            <a:r>
              <a:rPr lang="en-US" altLang="zh-CN" sz="1400" i="1" dirty="0"/>
              <a:t>P</a:t>
            </a:r>
            <a:r>
              <a:rPr lang="en-US" altLang="zh-CN" sz="1400" baseline="-25000" dirty="0"/>
              <a:t>EC </a:t>
            </a:r>
            <a:r>
              <a:rPr lang="en-US" altLang="zh-CN" sz="1400" dirty="0"/>
              <a:t>= 0.0175/0.9144=0.0191</a:t>
            </a:r>
          </a:p>
          <a:p>
            <a:r>
              <a:rPr lang="en-US" altLang="zh-CN" sz="1400" dirty="0"/>
              <a:t>Measured</a:t>
            </a:r>
            <a:r>
              <a:rPr lang="zh-CN" altLang="en-US" sz="1400" dirty="0"/>
              <a:t>：</a:t>
            </a:r>
          </a:p>
        </p:txBody>
      </p:sp>
      <p:pic>
        <p:nvPicPr>
          <p:cNvPr id="9" name="图片 8"/>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4238625" y="5303653"/>
            <a:ext cx="4905375" cy="476250"/>
          </a:xfrm>
          <a:prstGeom prst="rect">
            <a:avLst/>
          </a:prstGeom>
        </p:spPr>
      </p:pic>
      <p:pic>
        <p:nvPicPr>
          <p:cNvPr id="8" name="图片 7"/>
          <p:cNvPicPr>
            <a:picLocks noChangeAspect="1"/>
          </p:cNvPicPr>
          <p:nvPr/>
        </p:nvPicPr>
        <p:blipFill>
          <a:blip r:embed="rId5">
            <a:extLst>
              <a:ext uri="{28A0092B-C50C-407E-A947-70E740481C1C}">
                <a14:useLocalDpi xmlns:a14="http://schemas.microsoft.com/office/drawing/2010/main"/>
              </a:ext>
            </a:extLst>
          </a:blip>
          <a:stretch>
            <a:fillRect/>
          </a:stretch>
        </p:blipFill>
        <p:spPr>
          <a:xfrm>
            <a:off x="0" y="5190918"/>
            <a:ext cx="4905375" cy="609600"/>
          </a:xfrm>
          <a:prstGeom prst="rect">
            <a:avLst/>
          </a:prstGeom>
        </p:spPr>
      </p:pic>
      <p:pic>
        <p:nvPicPr>
          <p:cNvPr id="10" name="图片 9"/>
          <p:cNvPicPr>
            <a:picLocks noChangeAspect="1"/>
          </p:cNvPicPr>
          <p:nvPr/>
        </p:nvPicPr>
        <p:blipFill>
          <a:blip r:embed="rId6">
            <a:extLst>
              <a:ext uri="{28A0092B-C50C-407E-A947-70E740481C1C}">
                <a14:useLocalDpi xmlns:a14="http://schemas.microsoft.com/office/drawing/2010/main"/>
              </a:ext>
            </a:extLst>
          </a:blip>
          <a:stretch>
            <a:fillRect/>
          </a:stretch>
        </p:blipFill>
        <p:spPr>
          <a:xfrm>
            <a:off x="5116748" y="5894805"/>
            <a:ext cx="3801792" cy="778986"/>
          </a:xfrm>
          <a:prstGeom prst="rect">
            <a:avLst/>
          </a:prstGeom>
        </p:spPr>
      </p:pic>
      <p:sp>
        <p:nvSpPr>
          <p:cNvPr id="12" name="矩形 11"/>
          <p:cNvSpPr/>
          <p:nvPr/>
        </p:nvSpPr>
        <p:spPr>
          <a:xfrm>
            <a:off x="0" y="5912019"/>
            <a:ext cx="5116748" cy="923330"/>
          </a:xfrm>
          <a:prstGeom prst="rect">
            <a:avLst/>
          </a:prstGeom>
        </p:spPr>
        <p:txBody>
          <a:bodyPr wrap="square">
            <a:spAutoFit/>
          </a:bodyPr>
          <a:lstStyle/>
          <a:p>
            <a:r>
              <a:rPr lang="en-US" altLang="zh-CN" dirty="0">
                <a:solidFill>
                  <a:srgbClr val="0000CC"/>
                </a:solidFill>
              </a:rPr>
              <a:t>I tested several cases, and I found that the values calculated using NNDC LOGFT program are in reasonable agreement with measured values.</a:t>
            </a:r>
            <a:endParaRPr lang="zh-CN" altLang="en-US" dirty="0">
              <a:solidFill>
                <a:srgbClr val="0000CC"/>
              </a:solidFill>
            </a:endParaRPr>
          </a:p>
        </p:txBody>
      </p:sp>
    </p:spTree>
    <p:extLst>
      <p:ext uri="{BB962C8B-B14F-4D97-AF65-F5344CB8AC3E}">
        <p14:creationId xmlns:p14="http://schemas.microsoft.com/office/powerpoint/2010/main" val="2751073880"/>
      </p:ext>
    </p:extLst>
  </p:cSld>
  <p:clrMapOvr>
    <a:masterClrMapping/>
  </p:clrMapOvr>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FFE18A98-ADF9-498B-A7E0-3EB6FEE4C166}"/>
              </a:ext>
            </a:extLst>
          </p:cNvPr>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0" y="0"/>
            <a:ext cx="6353175" cy="5829300"/>
          </a:xfrm>
          <a:prstGeom prst="rect">
            <a:avLst/>
          </a:prstGeom>
        </p:spPr>
      </p:pic>
      <p:cxnSp>
        <p:nvCxnSpPr>
          <p:cNvPr id="5" name="Straight Arrow Connector 4">
            <a:extLst>
              <a:ext uri="{FF2B5EF4-FFF2-40B4-BE49-F238E27FC236}">
                <a16:creationId xmlns:a16="http://schemas.microsoft.com/office/drawing/2014/main" id="{98CB2909-EF17-4C7A-9015-904117B7993C}"/>
              </a:ext>
            </a:extLst>
          </p:cNvPr>
          <p:cNvCxnSpPr/>
          <p:nvPr/>
        </p:nvCxnSpPr>
        <p:spPr>
          <a:xfrm>
            <a:off x="4456670" y="5165124"/>
            <a:ext cx="609600" cy="0"/>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cxnSp>
        <p:nvCxnSpPr>
          <p:cNvPr id="6" name="Straight Arrow Connector 5">
            <a:extLst>
              <a:ext uri="{FF2B5EF4-FFF2-40B4-BE49-F238E27FC236}">
                <a16:creationId xmlns:a16="http://schemas.microsoft.com/office/drawing/2014/main" id="{70F02BD7-5923-4E12-BCB6-E109A0B91D06}"/>
              </a:ext>
            </a:extLst>
          </p:cNvPr>
          <p:cNvCxnSpPr/>
          <p:nvPr/>
        </p:nvCxnSpPr>
        <p:spPr>
          <a:xfrm>
            <a:off x="4456670" y="5313405"/>
            <a:ext cx="609600" cy="0"/>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cxnSp>
        <p:nvCxnSpPr>
          <p:cNvPr id="7" name="Straight Arrow Connector 6">
            <a:extLst>
              <a:ext uri="{FF2B5EF4-FFF2-40B4-BE49-F238E27FC236}">
                <a16:creationId xmlns:a16="http://schemas.microsoft.com/office/drawing/2014/main" id="{6EFDC5D0-2663-4FA8-9C5F-0481DB59BFD9}"/>
              </a:ext>
            </a:extLst>
          </p:cNvPr>
          <p:cNvCxnSpPr/>
          <p:nvPr/>
        </p:nvCxnSpPr>
        <p:spPr>
          <a:xfrm>
            <a:off x="4456670" y="5486400"/>
            <a:ext cx="609600" cy="0"/>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sp>
        <p:nvSpPr>
          <p:cNvPr id="8" name="TextBox 7">
            <a:extLst>
              <a:ext uri="{FF2B5EF4-FFF2-40B4-BE49-F238E27FC236}">
                <a16:creationId xmlns:a16="http://schemas.microsoft.com/office/drawing/2014/main" id="{6A24603E-9DF5-442A-BEE3-81B82EE03B67}"/>
              </a:ext>
            </a:extLst>
          </p:cNvPr>
          <p:cNvSpPr txBox="1"/>
          <p:nvPr/>
        </p:nvSpPr>
        <p:spPr>
          <a:xfrm>
            <a:off x="5156886" y="5140410"/>
            <a:ext cx="3826689" cy="369332"/>
          </a:xfrm>
          <a:prstGeom prst="rect">
            <a:avLst/>
          </a:prstGeom>
          <a:noFill/>
        </p:spPr>
        <p:txBody>
          <a:bodyPr wrap="none" rtlCol="0">
            <a:spAutoFit/>
          </a:bodyPr>
          <a:lstStyle/>
          <a:p>
            <a:r>
              <a:rPr lang="en-US" altLang="zh-CN" dirty="0"/>
              <a:t>(0.8647+0.09933+0.01945)*100=98.35</a:t>
            </a:r>
            <a:endParaRPr lang="zh-CN" altLang="en-US" dirty="0"/>
          </a:p>
        </p:txBody>
      </p:sp>
      <p:cxnSp>
        <p:nvCxnSpPr>
          <p:cNvPr id="10" name="Connector: Elbow 9">
            <a:extLst>
              <a:ext uri="{FF2B5EF4-FFF2-40B4-BE49-F238E27FC236}">
                <a16:creationId xmlns:a16="http://schemas.microsoft.com/office/drawing/2014/main" id="{4866F61B-F8B3-4676-979F-DCBBDC37999C}"/>
              </a:ext>
            </a:extLst>
          </p:cNvPr>
          <p:cNvCxnSpPr>
            <a:cxnSpLocks/>
            <a:endCxn id="8" idx="0"/>
          </p:cNvCxnSpPr>
          <p:nvPr/>
        </p:nvCxnSpPr>
        <p:spPr>
          <a:xfrm>
            <a:off x="2751438" y="4992130"/>
            <a:ext cx="4318793" cy="148280"/>
          </a:xfrm>
          <a:prstGeom prst="bentConnector2">
            <a:avLst/>
          </a:prstGeom>
          <a:ln>
            <a:tailEnd type="triangle"/>
          </a:ln>
        </p:spPr>
        <p:style>
          <a:lnRef idx="1">
            <a:schemeClr val="accent1"/>
          </a:lnRef>
          <a:fillRef idx="0">
            <a:schemeClr val="accent1"/>
          </a:fillRef>
          <a:effectRef idx="0">
            <a:schemeClr val="accent1"/>
          </a:effectRef>
          <a:fontRef idx="minor">
            <a:schemeClr val="tx1"/>
          </a:fontRef>
        </p:style>
      </p:cxnSp>
      <p:sp>
        <p:nvSpPr>
          <p:cNvPr id="12" name="TextBox 11">
            <a:extLst>
              <a:ext uri="{FF2B5EF4-FFF2-40B4-BE49-F238E27FC236}">
                <a16:creationId xmlns:a16="http://schemas.microsoft.com/office/drawing/2014/main" id="{9C02A661-163D-47E1-951F-4FE1FDAD7108}"/>
              </a:ext>
            </a:extLst>
          </p:cNvPr>
          <p:cNvSpPr txBox="1"/>
          <p:nvPr/>
        </p:nvSpPr>
        <p:spPr>
          <a:xfrm>
            <a:off x="7733293" y="0"/>
            <a:ext cx="1410707" cy="369332"/>
          </a:xfrm>
          <a:prstGeom prst="rect">
            <a:avLst/>
          </a:prstGeom>
          <a:noFill/>
        </p:spPr>
        <p:txBody>
          <a:bodyPr wrap="none" rtlCol="0">
            <a:spAutoFit/>
          </a:bodyPr>
          <a:lstStyle/>
          <a:p>
            <a:r>
              <a:rPr lang="en-US" altLang="zh-CN" dirty="0"/>
              <a:t>LOGFT NNDC</a:t>
            </a:r>
            <a:endParaRPr lang="zh-CN" altLang="en-US" dirty="0"/>
          </a:p>
        </p:txBody>
      </p:sp>
    </p:spTree>
    <p:extLst>
      <p:ext uri="{BB962C8B-B14F-4D97-AF65-F5344CB8AC3E}">
        <p14:creationId xmlns:p14="http://schemas.microsoft.com/office/powerpoint/2010/main" val="3411299475"/>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图片 1"/>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0" y="0"/>
            <a:ext cx="5724525" cy="2905125"/>
          </a:xfrm>
          <a:prstGeom prst="rect">
            <a:avLst/>
          </a:prstGeom>
        </p:spPr>
      </p:pic>
      <p:sp>
        <p:nvSpPr>
          <p:cNvPr id="3" name="矩形 2"/>
          <p:cNvSpPr/>
          <p:nvPr/>
        </p:nvSpPr>
        <p:spPr>
          <a:xfrm>
            <a:off x="-1" y="3040799"/>
            <a:ext cx="5586711" cy="2308324"/>
          </a:xfrm>
          <a:prstGeom prst="rect">
            <a:avLst/>
          </a:prstGeom>
        </p:spPr>
        <p:txBody>
          <a:bodyPr wrap="square">
            <a:spAutoFit/>
          </a:bodyPr>
          <a:lstStyle/>
          <a:p>
            <a:pPr algn="just"/>
            <a:r>
              <a:rPr lang="en-US" altLang="zh-CN" dirty="0"/>
              <a:t>The nucleus absorbs an electron.</a:t>
            </a:r>
          </a:p>
          <a:p>
            <a:pPr algn="just"/>
            <a:r>
              <a:rPr lang="en-US" altLang="zh-CN" dirty="0"/>
              <a:t>An outer electron replaces the "missing" electron. An x-ray, equal in energy to the difference between the two electron shells, is emitted.</a:t>
            </a:r>
          </a:p>
          <a:p>
            <a:pPr algn="just"/>
            <a:r>
              <a:rPr lang="en-US" altLang="zh-CN" dirty="0"/>
              <a:t>In the Auger effect, the energy released when the outer electron replaces the inner electron is transferred to an outer electron. The outer electron is ejected from the atom, leaving a positive ion</a:t>
            </a:r>
            <a:endParaRPr lang="zh-CN" altLang="en-US" dirty="0"/>
          </a:p>
        </p:txBody>
      </p:sp>
      <p:pic>
        <p:nvPicPr>
          <p:cNvPr id="4" name="图片 3"/>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5586710" y="0"/>
            <a:ext cx="3557290" cy="4194521"/>
          </a:xfrm>
          <a:prstGeom prst="rect">
            <a:avLst/>
          </a:prstGeom>
        </p:spPr>
      </p:pic>
      <p:sp>
        <p:nvSpPr>
          <p:cNvPr id="5" name="矩形 4"/>
          <p:cNvSpPr/>
          <p:nvPr/>
        </p:nvSpPr>
        <p:spPr>
          <a:xfrm>
            <a:off x="-1" y="5657671"/>
            <a:ext cx="9144000" cy="1200329"/>
          </a:xfrm>
          <a:prstGeom prst="rect">
            <a:avLst/>
          </a:prstGeom>
        </p:spPr>
        <p:txBody>
          <a:bodyPr wrap="square">
            <a:spAutoFit/>
          </a:bodyPr>
          <a:lstStyle/>
          <a:p>
            <a:pPr algn="just"/>
            <a:r>
              <a:rPr lang="en-US" altLang="zh-CN" dirty="0">
                <a:latin typeface="Times New Roman" panose="02020603050405020304" pitchFamily="18" charset="0"/>
                <a:cs typeface="Times New Roman" panose="02020603050405020304" pitchFamily="18" charset="0"/>
              </a:rPr>
              <a:t>Investigating the ENSDF (Evaluated Nuclear Structure Data File) database (NNDC, 2017), which includes every known radionuclide, more than 35,000 beta or electron capture transitions can be found in more than 1500 radionuclides, split into 35% beta minus, 28% beta plus and 37% electron capture.</a:t>
            </a:r>
            <a:endParaRPr lang="zh-CN" altLang="en-US" dirty="0">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4079052424"/>
      </p:ext>
    </p:extLst>
  </p:cSld>
  <p:clrMapOvr>
    <a:masterClrMapping/>
  </p:clrMapOvr>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表格 1"/>
          <p:cNvGraphicFramePr>
            <a:graphicFrameLocks noGrp="1"/>
          </p:cNvGraphicFramePr>
          <p:nvPr>
            <p:extLst>
              <p:ext uri="{D42A27DB-BD31-4B8C-83A1-F6EECF244321}">
                <p14:modId xmlns:p14="http://schemas.microsoft.com/office/powerpoint/2010/main" val="4262317795"/>
              </p:ext>
            </p:extLst>
          </p:nvPr>
        </p:nvGraphicFramePr>
        <p:xfrm>
          <a:off x="0" y="368660"/>
          <a:ext cx="9144508" cy="6085840"/>
        </p:xfrm>
        <a:graphic>
          <a:graphicData uri="http://schemas.openxmlformats.org/drawingml/2006/table">
            <a:tbl>
              <a:tblPr firstRow="1" bandRow="1">
                <a:tableStyleId>{5940675A-B579-460E-94D1-54222C63F5DA}</a:tableStyleId>
              </a:tblPr>
              <a:tblGrid>
                <a:gridCol w="566788">
                  <a:extLst>
                    <a:ext uri="{9D8B030D-6E8A-4147-A177-3AD203B41FA5}">
                      <a16:colId xmlns:a16="http://schemas.microsoft.com/office/drawing/2014/main" val="20000"/>
                    </a:ext>
                  </a:extLst>
                </a:gridCol>
                <a:gridCol w="746224">
                  <a:extLst>
                    <a:ext uri="{9D8B030D-6E8A-4147-A177-3AD203B41FA5}">
                      <a16:colId xmlns:a16="http://schemas.microsoft.com/office/drawing/2014/main" val="20001"/>
                    </a:ext>
                  </a:extLst>
                </a:gridCol>
                <a:gridCol w="521090">
                  <a:extLst>
                    <a:ext uri="{9D8B030D-6E8A-4147-A177-3AD203B41FA5}">
                      <a16:colId xmlns:a16="http://schemas.microsoft.com/office/drawing/2014/main" val="20002"/>
                    </a:ext>
                  </a:extLst>
                </a:gridCol>
                <a:gridCol w="613662">
                  <a:extLst>
                    <a:ext uri="{9D8B030D-6E8A-4147-A177-3AD203B41FA5}">
                      <a16:colId xmlns:a16="http://schemas.microsoft.com/office/drawing/2014/main" val="20003"/>
                    </a:ext>
                  </a:extLst>
                </a:gridCol>
                <a:gridCol w="789036">
                  <a:extLst>
                    <a:ext uri="{9D8B030D-6E8A-4147-A177-3AD203B41FA5}">
                      <a16:colId xmlns:a16="http://schemas.microsoft.com/office/drawing/2014/main" val="20004"/>
                    </a:ext>
                  </a:extLst>
                </a:gridCol>
                <a:gridCol w="1335200">
                  <a:extLst>
                    <a:ext uri="{9D8B030D-6E8A-4147-A177-3AD203B41FA5}">
                      <a16:colId xmlns:a16="http://schemas.microsoft.com/office/drawing/2014/main" val="20005"/>
                    </a:ext>
                  </a:extLst>
                </a:gridCol>
                <a:gridCol w="792088">
                  <a:extLst>
                    <a:ext uri="{9D8B030D-6E8A-4147-A177-3AD203B41FA5}">
                      <a16:colId xmlns:a16="http://schemas.microsoft.com/office/drawing/2014/main" val="20006"/>
                    </a:ext>
                  </a:extLst>
                </a:gridCol>
                <a:gridCol w="722200">
                  <a:extLst>
                    <a:ext uri="{9D8B030D-6E8A-4147-A177-3AD203B41FA5}">
                      <a16:colId xmlns:a16="http://schemas.microsoft.com/office/drawing/2014/main" val="20007"/>
                    </a:ext>
                  </a:extLst>
                </a:gridCol>
                <a:gridCol w="425342">
                  <a:extLst>
                    <a:ext uri="{9D8B030D-6E8A-4147-A177-3AD203B41FA5}">
                      <a16:colId xmlns:a16="http://schemas.microsoft.com/office/drawing/2014/main" val="20008"/>
                    </a:ext>
                  </a:extLst>
                </a:gridCol>
                <a:gridCol w="1394175">
                  <a:extLst>
                    <a:ext uri="{9D8B030D-6E8A-4147-A177-3AD203B41FA5}">
                      <a16:colId xmlns:a16="http://schemas.microsoft.com/office/drawing/2014/main" val="20009"/>
                    </a:ext>
                  </a:extLst>
                </a:gridCol>
                <a:gridCol w="1238703">
                  <a:extLst>
                    <a:ext uri="{9D8B030D-6E8A-4147-A177-3AD203B41FA5}">
                      <a16:colId xmlns:a16="http://schemas.microsoft.com/office/drawing/2014/main" val="20010"/>
                    </a:ext>
                  </a:extLst>
                </a:gridCol>
              </a:tblGrid>
              <a:tr h="304800">
                <a:tc rowSpan="5">
                  <a:txBody>
                    <a:bodyPr/>
                    <a:lstStyle/>
                    <a:p>
                      <a:pPr algn="ctr"/>
                      <a:r>
                        <a:rPr lang="en-US" altLang="zh-CN" sz="1200" baseline="0" dirty="0">
                          <a:latin typeface="Times New Roman" panose="02020603050405020304" pitchFamily="18" charset="0"/>
                          <a:cs typeface="Times New Roman" panose="02020603050405020304" pitchFamily="18" charset="0"/>
                        </a:rPr>
                        <a:t>Decay sequence</a:t>
                      </a:r>
                      <a:endParaRPr lang="zh-CN" altLang="en-US" sz="1200" baseline="0" dirty="0">
                        <a:latin typeface="Times New Roman" panose="02020603050405020304" pitchFamily="18" charset="0"/>
                        <a:cs typeface="Times New Roman" panose="02020603050405020304" pitchFamily="18" charset="0"/>
                      </a:endParaRPr>
                    </a:p>
                  </a:txBody>
                  <a:tcPr anchor="ctr">
                    <a:noFill/>
                  </a:tcPr>
                </a:tc>
                <a:tc rowSpan="2">
                  <a:txBody>
                    <a:bodyPr/>
                    <a:lstStyle/>
                    <a:p>
                      <a:pPr algn="ctr"/>
                      <a:r>
                        <a:rPr lang="en-US" altLang="zh-CN" sz="1200" i="1" baseline="0" dirty="0">
                          <a:latin typeface="Times New Roman" panose="02020603050405020304" pitchFamily="18" charset="0"/>
                          <a:cs typeface="Times New Roman" panose="02020603050405020304" pitchFamily="18" charset="0"/>
                        </a:rPr>
                        <a:t>T</a:t>
                      </a:r>
                      <a:r>
                        <a:rPr lang="en-US" altLang="zh-CN" sz="1200" i="0" baseline="-25000" dirty="0">
                          <a:latin typeface="Times New Roman" panose="02020603050405020304" pitchFamily="18" charset="0"/>
                          <a:cs typeface="Times New Roman" panose="02020603050405020304" pitchFamily="18" charset="0"/>
                        </a:rPr>
                        <a:t>1/2</a:t>
                      </a:r>
                      <a:r>
                        <a:rPr lang="en-US" altLang="zh-CN" sz="1200" i="0" baseline="0" dirty="0">
                          <a:latin typeface="Times New Roman" panose="02020603050405020304" pitchFamily="18" charset="0"/>
                          <a:cs typeface="Times New Roman" panose="02020603050405020304" pitchFamily="18" charset="0"/>
                        </a:rPr>
                        <a:t> (s)</a:t>
                      </a:r>
                    </a:p>
                  </a:txBody>
                  <a:tcPr anchor="ctr">
                    <a:noFill/>
                  </a:tcPr>
                </a:tc>
                <a:tc>
                  <a:txBody>
                    <a:bodyPr/>
                    <a:lstStyle/>
                    <a:p>
                      <a:pPr algn="ctr"/>
                      <a:r>
                        <a:rPr lang="en-US" altLang="zh-CN" sz="1200" i="1" baseline="0" dirty="0">
                          <a:latin typeface="Times New Roman" panose="02020603050405020304" pitchFamily="18" charset="0"/>
                          <a:cs typeface="Times New Roman" panose="02020603050405020304" pitchFamily="18" charset="0"/>
                        </a:rPr>
                        <a:t>Q</a:t>
                      </a:r>
                      <a:r>
                        <a:rPr lang="en-US" altLang="zh-CN" sz="1200" i="0" baseline="-25000" dirty="0">
                          <a:latin typeface="Times New Roman" panose="02020603050405020304" pitchFamily="18" charset="0"/>
                          <a:cs typeface="Times New Roman" panose="02020603050405020304" pitchFamily="18" charset="0"/>
                        </a:rPr>
                        <a:t>EC</a:t>
                      </a:r>
                    </a:p>
                  </a:txBody>
                  <a:tcPr anchor="ctr">
                    <a:noFill/>
                  </a:tcPr>
                </a:tc>
                <a:tc rowSpan="5">
                  <a:txBody>
                    <a:bodyPr/>
                    <a:lstStyle/>
                    <a:p>
                      <a:pPr algn="ctr"/>
                      <a:r>
                        <a:rPr lang="en-US" altLang="zh-CN" sz="1200" i="0" dirty="0">
                          <a:latin typeface="Times New Roman" panose="02020603050405020304" pitchFamily="18" charset="0"/>
                          <a:cs typeface="Times New Roman" panose="02020603050405020304" pitchFamily="18" charset="0"/>
                        </a:rPr>
                        <a:t>Place</a:t>
                      </a:r>
                      <a:endParaRPr lang="zh-CN" altLang="en-US" sz="1200" i="0" baseline="-25000" dirty="0">
                        <a:latin typeface="Times New Roman" panose="02020603050405020304" pitchFamily="18" charset="0"/>
                        <a:cs typeface="Times New Roman" panose="02020603050405020304" pitchFamily="18" charset="0"/>
                      </a:endParaRPr>
                    </a:p>
                  </a:txBody>
                  <a:tcPr anchor="ctr">
                    <a:noFill/>
                  </a:tcPr>
                </a:tc>
                <a:tc rowSpan="5">
                  <a:txBody>
                    <a:bodyPr/>
                    <a:lstStyle/>
                    <a:p>
                      <a:pPr algn="ctr"/>
                      <a:r>
                        <a:rPr lang="en-US" altLang="zh-CN" sz="1200" i="0" baseline="0" dirty="0">
                          <a:latin typeface="Times New Roman" panose="02020603050405020304" pitchFamily="18" charset="0"/>
                          <a:cs typeface="Times New Roman" panose="02020603050405020304" pitchFamily="18" charset="0"/>
                        </a:rPr>
                        <a:t>Beam collection</a:t>
                      </a:r>
                      <a:endParaRPr lang="zh-CN" altLang="en-US" sz="1200" i="0" baseline="0" dirty="0">
                        <a:latin typeface="Times New Roman" panose="02020603050405020304" pitchFamily="18" charset="0"/>
                        <a:cs typeface="Times New Roman" panose="02020603050405020304" pitchFamily="18" charset="0"/>
                      </a:endParaRPr>
                    </a:p>
                  </a:txBody>
                  <a:tcPr anchor="ctr">
                    <a:noFill/>
                  </a:tcPr>
                </a:tc>
                <a:tc rowSpan="5">
                  <a:txBody>
                    <a:bodyPr/>
                    <a:lstStyle/>
                    <a:p>
                      <a:pPr algn="ctr"/>
                      <a:r>
                        <a:rPr lang="en-US" altLang="zh-CN" sz="1200" i="0" baseline="0" dirty="0">
                          <a:latin typeface="Times New Roman" panose="02020603050405020304" pitchFamily="18" charset="0"/>
                          <a:cs typeface="Times New Roman" panose="02020603050405020304" pitchFamily="18" charset="0"/>
                        </a:rPr>
                        <a:t>Proton detection</a:t>
                      </a:r>
                      <a:endParaRPr lang="zh-CN" altLang="en-US" sz="1200" i="0" baseline="0" dirty="0">
                        <a:latin typeface="Times New Roman" panose="02020603050405020304" pitchFamily="18" charset="0"/>
                        <a:cs typeface="Times New Roman" panose="02020603050405020304" pitchFamily="18" charset="0"/>
                      </a:endParaRPr>
                    </a:p>
                  </a:txBody>
                  <a:tcPr anchor="ctr">
                    <a:noFill/>
                  </a:tcPr>
                </a:tc>
                <a:tc rowSpan="5">
                  <a:txBody>
                    <a:bodyPr/>
                    <a:lstStyle/>
                    <a:p>
                      <a:pPr algn="ctr"/>
                      <a:r>
                        <a:rPr lang="en-US" altLang="zh-CN" sz="1200" i="0" dirty="0">
                          <a:latin typeface="Times New Roman" panose="02020603050405020304" pitchFamily="18" charset="0"/>
                          <a:cs typeface="Times New Roman" panose="02020603050405020304" pitchFamily="18" charset="0"/>
                        </a:rPr>
                        <a:t>X-ray</a:t>
                      </a:r>
                      <a:r>
                        <a:rPr lang="en-US" altLang="zh-CN" sz="1200" i="0" baseline="0" dirty="0">
                          <a:latin typeface="Times New Roman" panose="02020603050405020304" pitchFamily="18" charset="0"/>
                          <a:cs typeface="Times New Roman" panose="02020603050405020304" pitchFamily="18" charset="0"/>
                        </a:rPr>
                        <a:t> detection</a:t>
                      </a:r>
                      <a:endParaRPr lang="zh-CN" altLang="en-US" sz="1200" i="0" dirty="0">
                        <a:latin typeface="Times New Roman" panose="02020603050405020304" pitchFamily="18" charset="0"/>
                        <a:cs typeface="Times New Roman" panose="02020603050405020304" pitchFamily="18" charset="0"/>
                      </a:endParaRPr>
                    </a:p>
                  </a:txBody>
                  <a:tcPr anchor="ctr">
                    <a:noFill/>
                  </a:tcPr>
                </a:tc>
                <a:tc rowSpan="5">
                  <a:txBody>
                    <a:bodyPr/>
                    <a:lstStyle/>
                    <a:p>
                      <a:pPr algn="ctr"/>
                      <a:r>
                        <a:rPr lang="en-US" altLang="zh-CN" sz="1200" i="1" dirty="0">
                          <a:latin typeface="Times New Roman" panose="02020603050405020304" pitchFamily="18" charset="0"/>
                          <a:cs typeface="Times New Roman" panose="02020603050405020304" pitchFamily="18" charset="0"/>
                        </a:rPr>
                        <a:t>γ</a:t>
                      </a:r>
                      <a:r>
                        <a:rPr lang="en-US" altLang="zh-CN" sz="1200" i="0" dirty="0">
                          <a:latin typeface="Times New Roman" panose="02020603050405020304" pitchFamily="18" charset="0"/>
                          <a:cs typeface="Times New Roman" panose="02020603050405020304" pitchFamily="18" charset="0"/>
                        </a:rPr>
                        <a:t>-</a:t>
                      </a:r>
                      <a:r>
                        <a:rPr lang="en-US" altLang="zh-CN" sz="1200" dirty="0">
                          <a:latin typeface="Times New Roman" panose="02020603050405020304" pitchFamily="18" charset="0"/>
                          <a:cs typeface="Times New Roman" panose="02020603050405020304" pitchFamily="18" charset="0"/>
                        </a:rPr>
                        <a:t>ray</a:t>
                      </a:r>
                      <a:r>
                        <a:rPr lang="en-US" altLang="zh-CN" sz="1200" baseline="0" dirty="0">
                          <a:latin typeface="Times New Roman" panose="02020603050405020304" pitchFamily="18" charset="0"/>
                          <a:cs typeface="Times New Roman" panose="02020603050405020304" pitchFamily="18" charset="0"/>
                        </a:rPr>
                        <a:t> </a:t>
                      </a:r>
                      <a:r>
                        <a:rPr lang="en-US" altLang="zh-CN" sz="1200" i="0" baseline="0" dirty="0">
                          <a:latin typeface="Times New Roman" panose="02020603050405020304" pitchFamily="18" charset="0"/>
                          <a:cs typeface="Times New Roman" panose="02020603050405020304" pitchFamily="18" charset="0"/>
                        </a:rPr>
                        <a:t>detection</a:t>
                      </a:r>
                      <a:endParaRPr lang="en-US" altLang="zh-CN" sz="1200" dirty="0">
                        <a:latin typeface="Times New Roman" panose="02020603050405020304" pitchFamily="18" charset="0"/>
                        <a:cs typeface="Times New Roman" panose="02020603050405020304" pitchFamily="18" charset="0"/>
                      </a:endParaRPr>
                    </a:p>
                  </a:txBody>
                  <a:tcPr anchor="ctr">
                    <a:noFill/>
                  </a:tcPr>
                </a:tc>
                <a:tc rowSpan="5">
                  <a:txBody>
                    <a:bodyPr/>
                    <a:lstStyle/>
                    <a:p>
                      <a:pPr algn="ctr"/>
                      <a:r>
                        <a:rPr lang="en-US" altLang="zh-CN" sz="1200" i="0" dirty="0">
                          <a:latin typeface="Times New Roman" panose="02020603050405020304" pitchFamily="18" charset="0"/>
                          <a:cs typeface="Times New Roman" panose="02020603050405020304" pitchFamily="18" charset="0"/>
                        </a:rPr>
                        <a:t>coincidence</a:t>
                      </a:r>
                      <a:endParaRPr lang="zh-CN" altLang="en-US" sz="1200" i="0" dirty="0">
                        <a:latin typeface="Times New Roman" panose="02020603050405020304" pitchFamily="18" charset="0"/>
                        <a:cs typeface="Times New Roman" panose="02020603050405020304" pitchFamily="18" charset="0"/>
                      </a:endParaRPr>
                    </a:p>
                  </a:txBody>
                  <a:tcPr anchor="ctr">
                    <a:noFill/>
                  </a:tcPr>
                </a:tc>
                <a:tc rowSpan="5">
                  <a:txBody>
                    <a:bodyPr/>
                    <a:lstStyle/>
                    <a:p>
                      <a:pPr algn="ctr"/>
                      <a:r>
                        <a:rPr lang="en-US" altLang="zh-CN" sz="1200" dirty="0">
                          <a:latin typeface="Times New Roman" panose="02020603050405020304" pitchFamily="18" charset="0"/>
                          <a:cs typeface="Times New Roman" panose="02020603050405020304" pitchFamily="18" charset="0"/>
                        </a:rPr>
                        <a:t>Experimental observables</a:t>
                      </a:r>
                      <a:endParaRPr lang="zh-CN" altLang="en-US" sz="1200" dirty="0">
                        <a:latin typeface="Times New Roman" panose="02020603050405020304" pitchFamily="18" charset="0"/>
                        <a:cs typeface="Times New Roman" panose="02020603050405020304" pitchFamily="18" charset="0"/>
                      </a:endParaRPr>
                    </a:p>
                  </a:txBody>
                  <a:tcPr anchor="ctr">
                    <a:noFill/>
                  </a:tcPr>
                </a:tc>
                <a:tc rowSpan="5">
                  <a:txBody>
                    <a:bodyPr/>
                    <a:lstStyle/>
                    <a:p>
                      <a:pPr algn="ctr"/>
                      <a:r>
                        <a:rPr lang="en-US" altLang="zh-CN" sz="1200" dirty="0">
                          <a:latin typeface="Times New Roman" panose="02020603050405020304" pitchFamily="18" charset="0"/>
                          <a:cs typeface="Times New Roman" panose="02020603050405020304" pitchFamily="18" charset="0"/>
                        </a:rPr>
                        <a:t>Literature</a:t>
                      </a:r>
                      <a:endParaRPr lang="zh-CN" altLang="en-US" sz="1200" dirty="0">
                        <a:latin typeface="Times New Roman" panose="02020603050405020304" pitchFamily="18" charset="0"/>
                        <a:cs typeface="Times New Roman" panose="02020603050405020304" pitchFamily="18" charset="0"/>
                      </a:endParaRPr>
                    </a:p>
                  </a:txBody>
                  <a:tcPr anchor="ctr">
                    <a:noFill/>
                  </a:tcPr>
                </a:tc>
                <a:extLst>
                  <a:ext uri="{0D108BD9-81ED-4DB2-BD59-A6C34878D82A}">
                    <a16:rowId xmlns:a16="http://schemas.microsoft.com/office/drawing/2014/main" val="10000"/>
                  </a:ext>
                </a:extLst>
              </a:tr>
              <a:tr h="0">
                <a:tc vMerge="1">
                  <a:txBody>
                    <a:bodyPr/>
                    <a:lstStyle/>
                    <a:p>
                      <a:endParaRPr lang="zh-CN" altLang="en-US"/>
                    </a:p>
                  </a:txBody>
                  <a:tcPr/>
                </a:tc>
                <a:tc vMerge="1">
                  <a:txBody>
                    <a:bodyPr/>
                    <a:lstStyle/>
                    <a:p>
                      <a:endParaRPr lang="zh-CN" altLang="en-US"/>
                    </a:p>
                  </a:txBody>
                  <a:tcPr/>
                </a:tc>
                <a:tc rowSpan="2">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200" i="1" baseline="0" dirty="0">
                          <a:latin typeface="Times New Roman" panose="02020603050405020304" pitchFamily="18" charset="0"/>
                          <a:cs typeface="Times New Roman" panose="02020603050405020304" pitchFamily="18" charset="0"/>
                        </a:rPr>
                        <a:t>S</a:t>
                      </a:r>
                      <a:r>
                        <a:rPr lang="en-US" altLang="zh-CN" sz="1200" i="1" baseline="-25000" dirty="0">
                          <a:latin typeface="Times New Roman" panose="02020603050405020304" pitchFamily="18" charset="0"/>
                          <a:cs typeface="Times New Roman" panose="02020603050405020304" pitchFamily="18" charset="0"/>
                        </a:rPr>
                        <a:t>p</a:t>
                      </a:r>
                      <a:endParaRPr lang="zh-CN" altLang="en-US" sz="1200" i="0" baseline="0" dirty="0">
                        <a:latin typeface="Times New Roman" panose="02020603050405020304" pitchFamily="18" charset="0"/>
                        <a:cs typeface="Times New Roman" panose="02020603050405020304" pitchFamily="18" charset="0"/>
                      </a:endParaRPr>
                    </a:p>
                  </a:txBody>
                  <a:tcPr anchor="ctr">
                    <a:noFill/>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extLst>
                  <a:ext uri="{0D108BD9-81ED-4DB2-BD59-A6C34878D82A}">
                    <a16:rowId xmlns:a16="http://schemas.microsoft.com/office/drawing/2014/main" val="10001"/>
                  </a:ext>
                </a:extLst>
              </a:tr>
              <a:tr h="243840">
                <a:tc vMerge="1">
                  <a:txBody>
                    <a:bodyPr/>
                    <a:lstStyle/>
                    <a:p>
                      <a:endParaRPr lang="zh-CN" altLang="en-US"/>
                    </a:p>
                  </a:txBody>
                  <a:tcPr/>
                </a:tc>
                <a:tc rowSpan="2">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200" i="1" baseline="0" dirty="0">
                          <a:latin typeface="Times New Roman" panose="02020603050405020304" pitchFamily="18" charset="0"/>
                          <a:cs typeface="Times New Roman" panose="02020603050405020304" pitchFamily="18" charset="0"/>
                        </a:rPr>
                        <a:t>I</a:t>
                      </a:r>
                      <a:r>
                        <a:rPr lang="en-US" altLang="zh-CN" sz="1200" i="1" baseline="-25000" dirty="0">
                          <a:latin typeface="Times New Roman" panose="02020603050405020304" pitchFamily="18" charset="0"/>
                          <a:cs typeface="Times New Roman" panose="02020603050405020304" pitchFamily="18" charset="0"/>
                        </a:rPr>
                        <a:t>βp</a:t>
                      </a:r>
                      <a:r>
                        <a:rPr lang="en-US" altLang="zh-CN" sz="1200" i="0" baseline="0" dirty="0">
                          <a:latin typeface="Times New Roman" panose="02020603050405020304" pitchFamily="18" charset="0"/>
                          <a:cs typeface="Times New Roman" panose="02020603050405020304" pitchFamily="18" charset="0"/>
                        </a:rPr>
                        <a:t>(%)</a:t>
                      </a:r>
                      <a:endParaRPr lang="zh-CN" altLang="en-US" sz="1200" i="0" baseline="0" dirty="0">
                        <a:latin typeface="Times New Roman" panose="02020603050405020304" pitchFamily="18" charset="0"/>
                        <a:cs typeface="Times New Roman" panose="02020603050405020304" pitchFamily="18" charset="0"/>
                      </a:endParaRPr>
                    </a:p>
                  </a:txBody>
                  <a:tcPr anchor="ctr">
                    <a:noFill/>
                  </a:tcPr>
                </a:tc>
                <a:tc vMerge="1">
                  <a:txBody>
                    <a:bodyPr/>
                    <a:lstStyle/>
                    <a:p>
                      <a:endParaRPr lang="zh-CN" altLang="en-US" dirty="0"/>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extLst>
                  <a:ext uri="{0D108BD9-81ED-4DB2-BD59-A6C34878D82A}">
                    <a16:rowId xmlns:a16="http://schemas.microsoft.com/office/drawing/2014/main" val="10002"/>
                  </a:ext>
                </a:extLst>
              </a:tr>
              <a:tr h="0">
                <a:tc vMerge="1">
                  <a:txBody>
                    <a:bodyPr/>
                    <a:lstStyle/>
                    <a:p>
                      <a:endParaRPr lang="zh-CN" altLang="en-US"/>
                    </a:p>
                  </a:txBody>
                  <a:tcPr/>
                </a:tc>
                <a:tc vMerge="1">
                  <a:txBody>
                    <a:bodyPr/>
                    <a:lstStyle/>
                    <a:p>
                      <a:endParaRPr lang="zh-CN" altLang="en-US"/>
                    </a:p>
                  </a:txBody>
                  <a:tcPr/>
                </a:tc>
                <a:tc rowSpan="2">
                  <a:txBody>
                    <a:bodyPr/>
                    <a:lstStyle/>
                    <a:p>
                      <a:pPr algn="ctr"/>
                      <a:r>
                        <a:rPr lang="en-US" altLang="zh-CN" sz="1200" i="1" baseline="0" dirty="0" err="1">
                          <a:latin typeface="Times New Roman" panose="02020603050405020304" pitchFamily="18" charset="0"/>
                          <a:cs typeface="Times New Roman" panose="02020603050405020304" pitchFamily="18" charset="0"/>
                        </a:rPr>
                        <a:t>Q</a:t>
                      </a:r>
                      <a:r>
                        <a:rPr lang="en-US" altLang="zh-CN" sz="1200" i="0" baseline="-25000" dirty="0" err="1">
                          <a:latin typeface="Times New Roman" panose="02020603050405020304" pitchFamily="18" charset="0"/>
                          <a:cs typeface="Times New Roman" panose="02020603050405020304" pitchFamily="18" charset="0"/>
                        </a:rPr>
                        <a:t>EC</a:t>
                      </a:r>
                      <a:r>
                        <a:rPr lang="en-US" altLang="zh-CN" sz="1200" i="1" baseline="-25000" dirty="0" err="1">
                          <a:latin typeface="Times New Roman" panose="02020603050405020304" pitchFamily="18" charset="0"/>
                          <a:cs typeface="Times New Roman" panose="02020603050405020304" pitchFamily="18" charset="0"/>
                        </a:rPr>
                        <a:t>p</a:t>
                      </a:r>
                      <a:endParaRPr lang="zh-CN" altLang="en-US" sz="1200" i="1" baseline="0" dirty="0">
                        <a:latin typeface="Times New Roman" panose="02020603050405020304" pitchFamily="18" charset="0"/>
                        <a:cs typeface="Times New Roman" panose="02020603050405020304" pitchFamily="18" charset="0"/>
                      </a:endParaRPr>
                    </a:p>
                  </a:txBody>
                  <a:tcPr anchor="ctr">
                    <a:noFill/>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extLst>
                  <a:ext uri="{0D108BD9-81ED-4DB2-BD59-A6C34878D82A}">
                    <a16:rowId xmlns:a16="http://schemas.microsoft.com/office/drawing/2014/main" val="10003"/>
                  </a:ext>
                </a:extLst>
              </a:tr>
              <a:tr h="182880">
                <a:tc vMerge="1">
                  <a:txBody>
                    <a:bodyPr/>
                    <a:lstStyle/>
                    <a:p>
                      <a:endParaRPr lang="zh-CN" altLang="en-US"/>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200" i="1" baseline="0" dirty="0" err="1">
                          <a:latin typeface="Times New Roman" panose="02020603050405020304" pitchFamily="18" charset="0"/>
                          <a:cs typeface="Times New Roman" panose="02020603050405020304" pitchFamily="18" charset="0"/>
                        </a:rPr>
                        <a:t>br</a:t>
                      </a:r>
                      <a:r>
                        <a:rPr lang="en-US" altLang="zh-CN" sz="1200" i="1" baseline="-25000" dirty="0">
                          <a:latin typeface="Times New Roman" panose="02020603050405020304" pitchFamily="18" charset="0"/>
                          <a:cs typeface="Times New Roman" panose="02020603050405020304" pitchFamily="18" charset="0"/>
                        </a:rPr>
                        <a:t>βp</a:t>
                      </a:r>
                      <a:r>
                        <a:rPr lang="en-US" altLang="zh-CN" sz="1200" i="0" baseline="0" dirty="0">
                          <a:latin typeface="Times New Roman" panose="02020603050405020304" pitchFamily="18" charset="0"/>
                          <a:cs typeface="Times New Roman" panose="02020603050405020304" pitchFamily="18" charset="0"/>
                        </a:rPr>
                        <a:t>(%)</a:t>
                      </a:r>
                      <a:endParaRPr lang="zh-CN" altLang="en-US" sz="1200" i="0" baseline="0" dirty="0">
                        <a:latin typeface="Times New Roman" panose="02020603050405020304" pitchFamily="18" charset="0"/>
                        <a:cs typeface="Times New Roman" panose="02020603050405020304" pitchFamily="18" charset="0"/>
                      </a:endParaRPr>
                    </a:p>
                  </a:txBody>
                  <a:tcPr anchor="ctr">
                    <a:noFill/>
                  </a:tcPr>
                </a:tc>
                <a:tc vMerge="1">
                  <a:txBody>
                    <a:bodyPr/>
                    <a:lstStyle/>
                    <a:p>
                      <a:endParaRPr lang="zh-CN" altLang="en-US" dirty="0"/>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extLst>
                  <a:ext uri="{0D108BD9-81ED-4DB2-BD59-A6C34878D82A}">
                    <a16:rowId xmlns:a16="http://schemas.microsoft.com/office/drawing/2014/main" val="10004"/>
                  </a:ext>
                </a:extLst>
              </a:tr>
              <a:tr h="237728">
                <a:tc rowSpan="7">
                  <a:txBody>
                    <a:bodyPr/>
                    <a:lstStyle/>
                    <a:p>
                      <a:pPr algn="ctr" fontAlgn="ctr"/>
                      <a:r>
                        <a:rPr lang="en-US" altLang="zh-CN" sz="1400" baseline="30000" dirty="0">
                          <a:solidFill>
                            <a:srgbClr val="000000"/>
                          </a:solidFill>
                          <a:effectLst/>
                          <a:latin typeface="Times New Roman" panose="02020603050405020304" pitchFamily="18" charset="0"/>
                          <a:ea typeface="+mn-ea"/>
                        </a:rPr>
                        <a:t>69</a:t>
                      </a:r>
                      <a:r>
                        <a:rPr lang="en-US" altLang="zh-CN" sz="1400" dirty="0">
                          <a:solidFill>
                            <a:srgbClr val="000000"/>
                          </a:solidFill>
                          <a:effectLst/>
                          <a:latin typeface="Times New Roman" panose="02020603050405020304" pitchFamily="18" charset="0"/>
                          <a:ea typeface="+mn-ea"/>
                        </a:rPr>
                        <a:t>Se</a:t>
                      </a:r>
                    </a:p>
                    <a:p>
                      <a:pPr algn="ctr" fontAlgn="ctr"/>
                      <a:r>
                        <a:rPr lang="en-US" altLang="zh-CN" sz="1400" dirty="0">
                          <a:solidFill>
                            <a:srgbClr val="000000"/>
                          </a:solidFill>
                          <a:effectLst/>
                          <a:latin typeface="Times New Roman" panose="02020603050405020304" pitchFamily="18" charset="0"/>
                          <a:ea typeface="+mn-ea"/>
                        </a:rPr>
                        <a:t>EC(</a:t>
                      </a:r>
                      <a:r>
                        <a:rPr lang="en-US" altLang="zh-CN" sz="1400" i="1" dirty="0">
                          <a:solidFill>
                            <a:srgbClr val="000000"/>
                          </a:solidFill>
                          <a:effectLst/>
                          <a:latin typeface="Times New Roman" panose="02020603050405020304" pitchFamily="18" charset="0"/>
                          <a:ea typeface="+mn-ea"/>
                        </a:rPr>
                        <a:t>β</a:t>
                      </a:r>
                      <a:r>
                        <a:rPr lang="en-US" altLang="zh-CN" sz="1400" baseline="30000" dirty="0">
                          <a:solidFill>
                            <a:srgbClr val="000000"/>
                          </a:solidFill>
                          <a:effectLst/>
                          <a:latin typeface="Times New Roman" panose="02020603050405020304" pitchFamily="18" charset="0"/>
                          <a:ea typeface="+mn-ea"/>
                        </a:rPr>
                        <a:t>+</a:t>
                      </a:r>
                      <a:r>
                        <a:rPr lang="en-US" altLang="zh-CN" sz="1400" dirty="0">
                          <a:solidFill>
                            <a:srgbClr val="000000"/>
                          </a:solidFill>
                          <a:effectLst/>
                          <a:latin typeface="Times New Roman" panose="02020603050405020304" pitchFamily="18" charset="0"/>
                          <a:ea typeface="+mn-ea"/>
                        </a:rPr>
                        <a:t>)→</a:t>
                      </a:r>
                    </a:p>
                    <a:p>
                      <a:pPr algn="ctr" fontAlgn="ctr"/>
                      <a:r>
                        <a:rPr lang="en-US" altLang="zh-CN" sz="1400" baseline="30000" dirty="0">
                          <a:solidFill>
                            <a:srgbClr val="000000"/>
                          </a:solidFill>
                          <a:effectLst/>
                          <a:latin typeface="Times New Roman" panose="02020603050405020304" pitchFamily="18" charset="0"/>
                          <a:ea typeface="+mn-ea"/>
                        </a:rPr>
                        <a:t>69</a:t>
                      </a:r>
                      <a:r>
                        <a:rPr lang="en-US" altLang="zh-CN" sz="1400" dirty="0">
                          <a:solidFill>
                            <a:srgbClr val="000000"/>
                          </a:solidFill>
                          <a:effectLst/>
                          <a:latin typeface="Times New Roman" panose="02020603050405020304" pitchFamily="18" charset="0"/>
                          <a:ea typeface="+mn-ea"/>
                        </a:rPr>
                        <a:t>As</a:t>
                      </a:r>
                    </a:p>
                    <a:p>
                      <a:pPr algn="ctr" fontAlgn="ctr"/>
                      <a:r>
                        <a:rPr lang="en-US" altLang="zh-CN" sz="1400" i="1" dirty="0">
                          <a:solidFill>
                            <a:srgbClr val="000000"/>
                          </a:solidFill>
                          <a:effectLst/>
                          <a:latin typeface="Times New Roman" panose="02020603050405020304" pitchFamily="18" charset="0"/>
                          <a:ea typeface="+mn-ea"/>
                        </a:rPr>
                        <a:t>p</a:t>
                      </a:r>
                      <a:r>
                        <a:rPr lang="zh-CN" altLang="en-US" sz="1400" dirty="0">
                          <a:solidFill>
                            <a:srgbClr val="000000"/>
                          </a:solidFill>
                          <a:effectLst/>
                          <a:latin typeface="Times New Roman" panose="02020603050405020304" pitchFamily="18" charset="0"/>
                          <a:ea typeface="+mn-ea"/>
                        </a:rPr>
                        <a:t>→</a:t>
                      </a:r>
                      <a:endParaRPr lang="en-US" altLang="zh-CN" sz="1400" dirty="0">
                        <a:solidFill>
                          <a:srgbClr val="000000"/>
                        </a:solidFill>
                        <a:effectLst/>
                        <a:latin typeface="Times New Roman" panose="02020603050405020304" pitchFamily="18" charset="0"/>
                        <a:ea typeface="+mn-ea"/>
                      </a:endParaRPr>
                    </a:p>
                    <a:p>
                      <a:pPr algn="ctr" fontAlgn="ctr"/>
                      <a:r>
                        <a:rPr lang="en-US" altLang="zh-CN" sz="1400" baseline="30000" dirty="0">
                          <a:solidFill>
                            <a:srgbClr val="000000"/>
                          </a:solidFill>
                          <a:effectLst/>
                          <a:latin typeface="Times New Roman" panose="02020603050405020304" pitchFamily="18" charset="0"/>
                          <a:ea typeface="+mn-ea"/>
                        </a:rPr>
                        <a:t>68</a:t>
                      </a:r>
                      <a:r>
                        <a:rPr lang="en-US" altLang="zh-CN" sz="1400" dirty="0">
                          <a:solidFill>
                            <a:srgbClr val="000000"/>
                          </a:solidFill>
                          <a:effectLst/>
                          <a:latin typeface="Times New Roman" panose="02020603050405020304" pitchFamily="18" charset="0"/>
                          <a:ea typeface="+mn-ea"/>
                        </a:rPr>
                        <a:t>Ge</a:t>
                      </a:r>
                      <a:endParaRPr lang="en-US" altLang="zh-CN" sz="1400" b="0" i="0" u="none" strike="noStrike" dirty="0">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9525" marR="9525" marT="9525" marB="0" anchor="ctr">
                    <a:solidFill>
                      <a:schemeClr val="accent5">
                        <a:lumMod val="20000"/>
                        <a:lumOff val="80000"/>
                      </a:schemeClr>
                    </a:solidFill>
                  </a:tcPr>
                </a:tc>
                <a:tc rowSpan="2">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200" dirty="0">
                          <a:latin typeface="Times New Roman" panose="02020603050405020304" pitchFamily="18" charset="0"/>
                          <a:cs typeface="Times New Roman" panose="02020603050405020304" pitchFamily="18" charset="0"/>
                        </a:rPr>
                        <a:t>27.4(2)</a:t>
                      </a:r>
                      <a:endParaRPr lang="zh-CN" altLang="en-US" sz="1200" dirty="0">
                        <a:latin typeface="Times New Roman" panose="02020603050405020304" pitchFamily="18" charset="0"/>
                        <a:cs typeface="Times New Roman" panose="02020603050405020304" pitchFamily="18" charset="0"/>
                      </a:endParaRPr>
                    </a:p>
                  </a:txBody>
                  <a:tcPr anchor="ctr">
                    <a:solidFill>
                      <a:schemeClr val="accent5">
                        <a:lumMod val="20000"/>
                        <a:lumOff val="80000"/>
                      </a:schemeClr>
                    </a:solidFill>
                  </a:tcPr>
                </a:tc>
                <a:tc rowSpan="4">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200" dirty="0">
                          <a:latin typeface="Times New Roman" panose="02020603050405020304" pitchFamily="18" charset="0"/>
                          <a:cs typeface="Times New Roman" panose="02020603050405020304" pitchFamily="18" charset="0"/>
                        </a:rPr>
                        <a:t>6795(52)</a:t>
                      </a:r>
                      <a:endParaRPr lang="zh-CN" altLang="en-US" sz="1200" dirty="0">
                        <a:latin typeface="Times New Roman" panose="02020603050405020304" pitchFamily="18" charset="0"/>
                        <a:cs typeface="Times New Roman" panose="02020603050405020304" pitchFamily="18" charset="0"/>
                      </a:endParaRPr>
                    </a:p>
                  </a:txBody>
                  <a:tcPr anchor="ctr">
                    <a:solidFill>
                      <a:schemeClr val="accent5">
                        <a:lumMod val="20000"/>
                        <a:lumOff val="80000"/>
                      </a:schemeClr>
                    </a:solidFill>
                  </a:tcPr>
                </a:tc>
                <a:tc rowSpan="7">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200" dirty="0">
                          <a:latin typeface="Times New Roman" panose="02020603050405020304" pitchFamily="18" charset="0"/>
                          <a:cs typeface="Times New Roman" panose="02020603050405020304" pitchFamily="18" charset="0"/>
                        </a:rPr>
                        <a:t>Chalk River</a:t>
                      </a:r>
                      <a:endParaRPr lang="zh-CN" altLang="en-US" sz="1200" dirty="0">
                        <a:latin typeface="Times New Roman" panose="02020603050405020304" pitchFamily="18" charset="0"/>
                        <a:cs typeface="Times New Roman" panose="02020603050405020304" pitchFamily="18" charset="0"/>
                      </a:endParaRPr>
                    </a:p>
                  </a:txBody>
                  <a:tcPr anchor="ctr">
                    <a:solidFill>
                      <a:schemeClr val="accent5">
                        <a:lumMod val="20000"/>
                        <a:lumOff val="80000"/>
                      </a:schemeClr>
                    </a:solidFill>
                  </a:tcPr>
                </a:tc>
                <a:tc rowSpan="7">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200" baseline="0" dirty="0">
                          <a:latin typeface="Times New Roman" panose="02020603050405020304" pitchFamily="18" charset="0"/>
                          <a:cs typeface="Times New Roman" panose="02020603050405020304" pitchFamily="18" charset="0"/>
                        </a:rPr>
                        <a:t>Enriched </a:t>
                      </a:r>
                      <a:r>
                        <a:rPr lang="en-US" altLang="zh-CN" sz="1200" baseline="30000" dirty="0">
                          <a:latin typeface="Times New Roman" panose="02020603050405020304" pitchFamily="18" charset="0"/>
                          <a:cs typeface="Times New Roman" panose="02020603050405020304" pitchFamily="18" charset="0"/>
                        </a:rPr>
                        <a:t>40</a:t>
                      </a:r>
                      <a:r>
                        <a:rPr lang="en-US" altLang="zh-CN" sz="1200" baseline="0" dirty="0">
                          <a:latin typeface="Times New Roman" panose="02020603050405020304" pitchFamily="18" charset="0"/>
                          <a:cs typeface="Times New Roman" panose="02020603050405020304" pitchFamily="18" charset="0"/>
                        </a:rPr>
                        <a:t>Ca target on a pneumatic drive</a:t>
                      </a:r>
                    </a:p>
                  </a:txBody>
                  <a:tcPr anchor="ctr">
                    <a:solidFill>
                      <a:schemeClr val="accent5">
                        <a:lumMod val="20000"/>
                        <a:lumOff val="80000"/>
                      </a:schemeClr>
                    </a:solidFill>
                  </a:tcPr>
                </a:tc>
                <a:tc rowSpan="7">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200" dirty="0">
                          <a:latin typeface="Times New Roman" panose="02020603050405020304" pitchFamily="18" charset="0"/>
                          <a:cs typeface="Times New Roman" panose="02020603050405020304" pitchFamily="18" charset="0"/>
                        </a:rPr>
                        <a:t>surface-barrier counter telescope: </a:t>
                      </a:r>
                    </a:p>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200" dirty="0">
                          <a:latin typeface="Times New Roman" panose="02020603050405020304" pitchFamily="18" charset="0"/>
                          <a:cs typeface="Times New Roman" panose="02020603050405020304" pitchFamily="18" charset="0"/>
                        </a:rPr>
                        <a:t>50-mm</a:t>
                      </a:r>
                      <a:r>
                        <a:rPr lang="en-US" altLang="zh-CN" sz="1200" baseline="30000" dirty="0">
                          <a:latin typeface="Times New Roman" panose="02020603050405020304" pitchFamily="18" charset="0"/>
                          <a:cs typeface="Times New Roman" panose="02020603050405020304" pitchFamily="18" charset="0"/>
                        </a:rPr>
                        <a:t>2</a:t>
                      </a:r>
                      <a:r>
                        <a:rPr lang="en-US" altLang="zh-CN" sz="1200" dirty="0">
                          <a:latin typeface="Times New Roman" panose="02020603050405020304" pitchFamily="18" charset="0"/>
                          <a:cs typeface="Times New Roman" panose="02020603050405020304" pitchFamily="18" charset="0"/>
                        </a:rPr>
                        <a:t>×11 </a:t>
                      </a:r>
                      <a:r>
                        <a:rPr lang="en-US" altLang="zh-CN" sz="1200" dirty="0" err="1">
                          <a:latin typeface="Times New Roman" panose="02020603050405020304" pitchFamily="18" charset="0"/>
                          <a:cs typeface="Times New Roman" panose="02020603050405020304" pitchFamily="18" charset="0"/>
                        </a:rPr>
                        <a:t>μm</a:t>
                      </a:r>
                      <a:r>
                        <a:rPr lang="en-US" altLang="zh-CN" sz="1200" dirty="0">
                          <a:latin typeface="Times New Roman" panose="02020603050405020304" pitchFamily="18" charset="0"/>
                          <a:cs typeface="Times New Roman" panose="02020603050405020304" pitchFamily="18" charset="0"/>
                        </a:rPr>
                        <a:t> thick </a:t>
                      </a:r>
                      <a:r>
                        <a:rPr lang="en-US" altLang="zh-CN" sz="1200" i="0" dirty="0">
                          <a:latin typeface="Times New Roman" panose="02020603050405020304" pitchFamily="18" charset="0"/>
                          <a:cs typeface="Times New Roman" panose="02020603050405020304" pitchFamily="18" charset="0"/>
                        </a:rPr>
                        <a:t>Δ</a:t>
                      </a:r>
                      <a:r>
                        <a:rPr lang="en-US" altLang="zh-CN" sz="1200" i="1" dirty="0">
                          <a:latin typeface="Times New Roman" panose="02020603050405020304" pitchFamily="18" charset="0"/>
                          <a:cs typeface="Times New Roman" panose="02020603050405020304" pitchFamily="18" charset="0"/>
                        </a:rPr>
                        <a:t>E</a:t>
                      </a:r>
                      <a:r>
                        <a:rPr lang="en-US" altLang="zh-CN" sz="1200" i="0" dirty="0">
                          <a:latin typeface="Times New Roman" panose="02020603050405020304" pitchFamily="18" charset="0"/>
                          <a:cs typeface="Times New Roman" panose="02020603050405020304" pitchFamily="18" charset="0"/>
                        </a:rPr>
                        <a:t> transmission</a:t>
                      </a:r>
                      <a:r>
                        <a:rPr lang="en-US" altLang="zh-CN" sz="1200" dirty="0">
                          <a:latin typeface="Times New Roman" panose="02020603050405020304" pitchFamily="18" charset="0"/>
                          <a:cs typeface="Times New Roman" panose="02020603050405020304" pitchFamily="18" charset="0"/>
                        </a:rPr>
                        <a:t> counter,</a:t>
                      </a:r>
                      <a:endParaRPr lang="en-US" altLang="zh-CN" sz="1200" baseline="0" dirty="0">
                        <a:latin typeface="Times New Roman" panose="02020603050405020304" pitchFamily="18" charset="0"/>
                        <a:cs typeface="Times New Roman" panose="02020603050405020304" pitchFamily="18" charset="0"/>
                      </a:endParaRPr>
                    </a:p>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200" baseline="0" dirty="0">
                          <a:latin typeface="Times New Roman" panose="02020603050405020304" pitchFamily="18" charset="0"/>
                          <a:cs typeface="Times New Roman" panose="02020603050405020304" pitchFamily="18" charset="0"/>
                        </a:rPr>
                        <a:t>300-mm</a:t>
                      </a:r>
                      <a:r>
                        <a:rPr lang="en-US" altLang="zh-CN" sz="1200" baseline="30000" dirty="0">
                          <a:latin typeface="Times New Roman" panose="02020603050405020304" pitchFamily="18" charset="0"/>
                          <a:cs typeface="Times New Roman" panose="02020603050405020304" pitchFamily="18" charset="0"/>
                        </a:rPr>
                        <a:t>2</a:t>
                      </a:r>
                      <a:r>
                        <a:rPr lang="en-US" altLang="zh-CN" sz="1200" baseline="0" dirty="0">
                          <a:latin typeface="Times New Roman" panose="02020603050405020304" pitchFamily="18" charset="0"/>
                          <a:cs typeface="Times New Roman" panose="02020603050405020304" pitchFamily="18" charset="0"/>
                        </a:rPr>
                        <a:t>×300 </a:t>
                      </a:r>
                      <a:r>
                        <a:rPr lang="en-US" altLang="zh-CN" sz="1200" baseline="0" dirty="0" err="1">
                          <a:latin typeface="Times New Roman" panose="02020603050405020304" pitchFamily="18" charset="0"/>
                          <a:cs typeface="Times New Roman" panose="02020603050405020304" pitchFamily="18" charset="0"/>
                        </a:rPr>
                        <a:t>μm</a:t>
                      </a:r>
                      <a:r>
                        <a:rPr lang="zh-CN" altLang="en-US" sz="1200" baseline="30000" dirty="0">
                          <a:latin typeface="Times New Roman" panose="02020603050405020304" pitchFamily="18" charset="0"/>
                          <a:cs typeface="Times New Roman" panose="02020603050405020304" pitchFamily="18" charset="0"/>
                        </a:rPr>
                        <a:t> </a:t>
                      </a:r>
                      <a:r>
                        <a:rPr lang="en-US" altLang="zh-CN" sz="1200" i="1" dirty="0">
                          <a:solidFill>
                            <a:srgbClr val="000000"/>
                          </a:solidFill>
                          <a:effectLst/>
                          <a:latin typeface="Times New Roman" panose="02020603050405020304" pitchFamily="18" charset="0"/>
                          <a:ea typeface="+mn-ea"/>
                        </a:rPr>
                        <a:t>E</a:t>
                      </a:r>
                      <a:r>
                        <a:rPr lang="en-US" altLang="zh-CN" sz="1200" dirty="0">
                          <a:solidFill>
                            <a:srgbClr val="000000"/>
                          </a:solidFill>
                          <a:effectLst/>
                          <a:latin typeface="Times New Roman" panose="02020603050405020304" pitchFamily="18" charset="0"/>
                          <a:ea typeface="+mn-ea"/>
                        </a:rPr>
                        <a:t> counter.</a:t>
                      </a:r>
                    </a:p>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200" baseline="0" dirty="0">
                          <a:latin typeface="Times New Roman" panose="02020603050405020304" pitchFamily="18" charset="0"/>
                          <a:cs typeface="Times New Roman" panose="02020603050405020304" pitchFamily="18" charset="0"/>
                        </a:rPr>
                        <a:t>Δ</a:t>
                      </a:r>
                      <a:r>
                        <a:rPr lang="en-US" altLang="zh-CN" sz="1200" i="1" baseline="0" dirty="0">
                          <a:latin typeface="Times New Roman" panose="02020603050405020304" pitchFamily="18" charset="0"/>
                          <a:cs typeface="Times New Roman" panose="02020603050405020304" pitchFamily="18" charset="0"/>
                        </a:rPr>
                        <a:t>E</a:t>
                      </a:r>
                      <a:r>
                        <a:rPr lang="en-US" altLang="zh-CN" sz="1200" baseline="0" dirty="0">
                          <a:latin typeface="Times New Roman" panose="02020603050405020304" pitchFamily="18" charset="0"/>
                          <a:cs typeface="Times New Roman" panose="02020603050405020304" pitchFamily="18" charset="0"/>
                        </a:rPr>
                        <a:t> 3.0 mm from the target</a:t>
                      </a:r>
                    </a:p>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200" i="1" baseline="0" dirty="0">
                          <a:latin typeface="Times New Roman" panose="02020603050405020304" pitchFamily="18" charset="0"/>
                          <a:cs typeface="Times New Roman" panose="02020603050405020304" pitchFamily="18" charset="0"/>
                        </a:rPr>
                        <a:t>E</a:t>
                      </a:r>
                      <a:r>
                        <a:rPr lang="en-US" altLang="zh-CN" sz="1200" baseline="0" dirty="0">
                          <a:latin typeface="Times New Roman" panose="02020603050405020304" pitchFamily="18" charset="0"/>
                          <a:cs typeface="Times New Roman" panose="02020603050405020304" pitchFamily="18" charset="0"/>
                        </a:rPr>
                        <a:t> 3.4 mm from the Δ</a:t>
                      </a:r>
                      <a:r>
                        <a:rPr lang="en-US" altLang="zh-CN" sz="1200" i="1" baseline="0" dirty="0">
                          <a:latin typeface="Times New Roman" panose="02020603050405020304" pitchFamily="18" charset="0"/>
                          <a:cs typeface="Times New Roman" panose="02020603050405020304" pitchFamily="18" charset="0"/>
                        </a:rPr>
                        <a:t>E</a:t>
                      </a:r>
                    </a:p>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200" baseline="0" dirty="0">
                          <a:latin typeface="Times New Roman" panose="02020603050405020304" pitchFamily="18" charset="0"/>
                          <a:cs typeface="Times New Roman" panose="02020603050405020304" pitchFamily="18" charset="0"/>
                        </a:rPr>
                        <a:t>Telescope 2.5</a:t>
                      </a:r>
                      <a:r>
                        <a:rPr lang="el-GR" altLang="zh-CN" sz="1200" baseline="0" dirty="0">
                          <a:latin typeface="Times New Roman" panose="02020603050405020304" pitchFamily="18" charset="0"/>
                          <a:cs typeface="Times New Roman" panose="02020603050405020304" pitchFamily="18" charset="0"/>
                        </a:rPr>
                        <a:t> </a:t>
                      </a:r>
                      <a:r>
                        <a:rPr lang="en-US" altLang="zh-CN" sz="1200" baseline="0" dirty="0">
                          <a:latin typeface="Times New Roman" panose="02020603050405020304" pitchFamily="18" charset="0"/>
                          <a:cs typeface="Times New Roman" panose="02020603050405020304" pitchFamily="18" charset="0"/>
                        </a:rPr>
                        <a:t>sr.</a:t>
                      </a:r>
                    </a:p>
                  </a:txBody>
                  <a:tcPr anchor="ctr">
                    <a:solidFill>
                      <a:schemeClr val="accent5">
                        <a:lumMod val="20000"/>
                        <a:lumOff val="80000"/>
                      </a:schemeClr>
                    </a:solidFill>
                  </a:tcPr>
                </a:tc>
                <a:tc rowSpan="7">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200" dirty="0">
                          <a:solidFill>
                            <a:schemeClr val="tx1"/>
                          </a:solidFill>
                          <a:latin typeface="Times New Roman" panose="02020603050405020304" pitchFamily="18" charset="0"/>
                          <a:cs typeface="Times New Roman" panose="02020603050405020304" pitchFamily="18" charset="0"/>
                        </a:rPr>
                        <a:t>200-mm</a:t>
                      </a:r>
                      <a:r>
                        <a:rPr lang="en-US" altLang="zh-CN" sz="1200" baseline="30000" dirty="0">
                          <a:solidFill>
                            <a:schemeClr val="tx1"/>
                          </a:solidFill>
                          <a:latin typeface="Times New Roman" panose="02020603050405020304" pitchFamily="18" charset="0"/>
                          <a:cs typeface="Times New Roman" panose="02020603050405020304" pitchFamily="18" charset="0"/>
                        </a:rPr>
                        <a:t>2</a:t>
                      </a:r>
                      <a:r>
                        <a:rPr lang="en-US" altLang="zh-CN" sz="1200" dirty="0">
                          <a:solidFill>
                            <a:schemeClr val="tx1"/>
                          </a:solidFill>
                          <a:latin typeface="Times New Roman" panose="02020603050405020304" pitchFamily="18" charset="0"/>
                          <a:cs typeface="Times New Roman" panose="02020603050405020304" pitchFamily="18" charset="0"/>
                        </a:rPr>
                        <a:t> intrinsic </a:t>
                      </a:r>
                      <a:r>
                        <a:rPr lang="en-US" altLang="zh-CN" sz="1200" dirty="0" err="1">
                          <a:solidFill>
                            <a:schemeClr val="tx1"/>
                          </a:solidFill>
                          <a:latin typeface="Times New Roman" panose="02020603050405020304" pitchFamily="18" charset="0"/>
                          <a:cs typeface="Times New Roman" panose="02020603050405020304" pitchFamily="18" charset="0"/>
                        </a:rPr>
                        <a:t>Ge</a:t>
                      </a:r>
                      <a:r>
                        <a:rPr lang="en-US" altLang="zh-CN" sz="1200" dirty="0">
                          <a:solidFill>
                            <a:schemeClr val="tx1"/>
                          </a:solidFill>
                          <a:latin typeface="Times New Roman" panose="02020603050405020304" pitchFamily="18" charset="0"/>
                          <a:cs typeface="Times New Roman" panose="02020603050405020304" pitchFamily="18" charset="0"/>
                        </a:rPr>
                        <a:t> x-ray detector</a:t>
                      </a:r>
                    </a:p>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200" dirty="0">
                          <a:solidFill>
                            <a:schemeClr val="tx1"/>
                          </a:solidFill>
                          <a:latin typeface="Times New Roman" panose="02020603050405020304" pitchFamily="18" charset="0"/>
                          <a:cs typeface="Times New Roman" panose="02020603050405020304" pitchFamily="18" charset="0"/>
                        </a:rPr>
                        <a:t>10 mm to the target</a:t>
                      </a:r>
                      <a:endParaRPr lang="zh-CN" altLang="en-US" sz="1200" dirty="0">
                        <a:solidFill>
                          <a:schemeClr val="tx1"/>
                        </a:solidFill>
                        <a:latin typeface="Times New Roman" panose="02020603050405020304" pitchFamily="18" charset="0"/>
                        <a:cs typeface="Times New Roman" panose="02020603050405020304" pitchFamily="18" charset="0"/>
                      </a:endParaRPr>
                    </a:p>
                  </a:txBody>
                  <a:tcPr anchor="ctr">
                    <a:solidFill>
                      <a:schemeClr val="accent5">
                        <a:lumMod val="20000"/>
                        <a:lumOff val="80000"/>
                      </a:schemeClr>
                    </a:solidFill>
                  </a:tcPr>
                </a:tc>
                <a:tc rowSpan="7">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200" dirty="0">
                          <a:solidFill>
                            <a:schemeClr val="tx1"/>
                          </a:solidFill>
                          <a:latin typeface="Times New Roman" panose="02020603050405020304" pitchFamily="18" charset="0"/>
                          <a:cs typeface="Times New Roman" panose="02020603050405020304" pitchFamily="18" charset="0"/>
                        </a:rPr>
                        <a:t>86-cm</a:t>
                      </a:r>
                      <a:r>
                        <a:rPr lang="en-US" altLang="zh-CN" sz="1200" baseline="30000" dirty="0">
                          <a:solidFill>
                            <a:schemeClr val="tx1"/>
                          </a:solidFill>
                          <a:latin typeface="Times New Roman" panose="02020603050405020304" pitchFamily="18" charset="0"/>
                          <a:cs typeface="Times New Roman" panose="02020603050405020304" pitchFamily="18" charset="0"/>
                        </a:rPr>
                        <a:t>3</a:t>
                      </a:r>
                      <a:r>
                        <a:rPr lang="en-US" altLang="zh-CN" sz="1200" dirty="0">
                          <a:solidFill>
                            <a:schemeClr val="tx1"/>
                          </a:solidFill>
                          <a:latin typeface="Times New Roman" panose="02020603050405020304" pitchFamily="18" charset="0"/>
                          <a:cs typeface="Times New Roman" panose="02020603050405020304" pitchFamily="18" charset="0"/>
                        </a:rPr>
                        <a:t> </a:t>
                      </a:r>
                      <a:r>
                        <a:rPr lang="en-US" altLang="zh-CN" sz="1200" dirty="0" err="1">
                          <a:solidFill>
                            <a:schemeClr val="tx1"/>
                          </a:solidFill>
                          <a:latin typeface="Times New Roman" panose="02020603050405020304" pitchFamily="18" charset="0"/>
                          <a:cs typeface="Times New Roman" panose="02020603050405020304" pitchFamily="18" charset="0"/>
                        </a:rPr>
                        <a:t>Ge</a:t>
                      </a:r>
                      <a:r>
                        <a:rPr lang="en-US" altLang="zh-CN" sz="1200" dirty="0">
                          <a:solidFill>
                            <a:schemeClr val="tx1"/>
                          </a:solidFill>
                          <a:latin typeface="Times New Roman" panose="02020603050405020304" pitchFamily="18" charset="0"/>
                          <a:cs typeface="Times New Roman" panose="02020603050405020304" pitchFamily="18" charset="0"/>
                        </a:rPr>
                        <a:t>(Li) </a:t>
                      </a:r>
                      <a:r>
                        <a:rPr lang="en-US" altLang="zh-CN" sz="1200" i="1" dirty="0">
                          <a:solidFill>
                            <a:schemeClr val="tx1"/>
                          </a:solidFill>
                          <a:latin typeface="Times New Roman" panose="02020603050405020304" pitchFamily="18" charset="0"/>
                          <a:cs typeface="Times New Roman" panose="02020603050405020304" pitchFamily="18" charset="0"/>
                        </a:rPr>
                        <a:t>γ</a:t>
                      </a:r>
                      <a:r>
                        <a:rPr lang="en-US" altLang="zh-CN" sz="1200" dirty="0">
                          <a:solidFill>
                            <a:schemeClr val="tx1"/>
                          </a:solidFill>
                          <a:latin typeface="Times New Roman" panose="02020603050405020304" pitchFamily="18" charset="0"/>
                          <a:cs typeface="Times New Roman" panose="02020603050405020304" pitchFamily="18" charset="0"/>
                        </a:rPr>
                        <a:t>-ray counter </a:t>
                      </a:r>
                      <a:endParaRPr lang="zh-CN" altLang="en-US" sz="1200" dirty="0">
                        <a:solidFill>
                          <a:schemeClr val="tx1"/>
                        </a:solidFill>
                        <a:latin typeface="Times New Roman" panose="02020603050405020304" pitchFamily="18" charset="0"/>
                        <a:cs typeface="Times New Roman" panose="02020603050405020304" pitchFamily="18" charset="0"/>
                      </a:endParaRPr>
                    </a:p>
                  </a:txBody>
                  <a:tcPr anchor="ctr">
                    <a:solidFill>
                      <a:schemeClr val="accent5">
                        <a:lumMod val="20000"/>
                        <a:lumOff val="80000"/>
                      </a:schemeClr>
                    </a:solidFill>
                  </a:tcPr>
                </a:tc>
                <a:tc rowSpan="7">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200" i="1" dirty="0">
                          <a:solidFill>
                            <a:schemeClr val="tx1"/>
                          </a:solidFill>
                          <a:latin typeface="Times New Roman" panose="02020603050405020304" pitchFamily="18" charset="0"/>
                          <a:cs typeface="Times New Roman" panose="02020603050405020304" pitchFamily="18" charset="0"/>
                        </a:rPr>
                        <a:t>p</a:t>
                      </a:r>
                      <a:r>
                        <a:rPr lang="en-US" altLang="zh-CN" sz="1200" dirty="0">
                          <a:solidFill>
                            <a:schemeClr val="tx1"/>
                          </a:solidFill>
                          <a:latin typeface="Times New Roman" panose="02020603050405020304" pitchFamily="18" charset="0"/>
                          <a:cs typeface="Times New Roman" panose="02020603050405020304" pitchFamily="18" charset="0"/>
                        </a:rPr>
                        <a:t>-x</a:t>
                      </a:r>
                      <a:r>
                        <a:rPr lang="en-US" altLang="zh-CN" sz="1200" i="0" dirty="0">
                          <a:solidFill>
                            <a:schemeClr val="tx1"/>
                          </a:solidFill>
                          <a:latin typeface="Times New Roman" panose="02020603050405020304" pitchFamily="18" charset="0"/>
                          <a:cs typeface="Times New Roman" panose="02020603050405020304" pitchFamily="18" charset="0"/>
                        </a:rPr>
                        <a:t>,</a:t>
                      </a:r>
                    </a:p>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200" i="1" dirty="0">
                          <a:solidFill>
                            <a:schemeClr val="tx1"/>
                          </a:solidFill>
                          <a:latin typeface="Times New Roman" panose="02020603050405020304" pitchFamily="18" charset="0"/>
                          <a:cs typeface="Times New Roman" panose="02020603050405020304" pitchFamily="18" charset="0"/>
                        </a:rPr>
                        <a:t>p</a:t>
                      </a:r>
                      <a:r>
                        <a:rPr lang="en-US" altLang="zh-CN" sz="1200" dirty="0">
                          <a:solidFill>
                            <a:schemeClr val="tx1"/>
                          </a:solidFill>
                          <a:latin typeface="Times New Roman" panose="02020603050405020304" pitchFamily="18" charset="0"/>
                          <a:cs typeface="Times New Roman" panose="02020603050405020304" pitchFamily="18" charset="0"/>
                        </a:rPr>
                        <a:t>-</a:t>
                      </a:r>
                      <a:r>
                        <a:rPr lang="en-US" altLang="zh-CN" sz="1200" i="1" dirty="0">
                          <a:solidFill>
                            <a:schemeClr val="tx1"/>
                          </a:solidFill>
                          <a:latin typeface="Times New Roman" panose="02020603050405020304" pitchFamily="18" charset="0"/>
                          <a:cs typeface="Times New Roman" panose="02020603050405020304" pitchFamily="18" charset="0"/>
                        </a:rPr>
                        <a:t>γ</a:t>
                      </a:r>
                      <a:r>
                        <a:rPr lang="en-US" altLang="zh-CN" sz="1200" i="0" dirty="0">
                          <a:solidFill>
                            <a:schemeClr val="tx1"/>
                          </a:solidFill>
                          <a:latin typeface="Times New Roman" panose="02020603050405020304" pitchFamily="18" charset="0"/>
                          <a:cs typeface="Times New Roman" panose="02020603050405020304" pitchFamily="18" charset="0"/>
                        </a:rPr>
                        <a:t>,</a:t>
                      </a:r>
                      <a:endParaRPr lang="zh-CN" altLang="en-US" sz="1200" i="0" dirty="0">
                        <a:solidFill>
                          <a:schemeClr val="tx1"/>
                        </a:solidFill>
                        <a:latin typeface="Times New Roman" panose="02020603050405020304" pitchFamily="18" charset="0"/>
                        <a:cs typeface="Times New Roman" panose="02020603050405020304" pitchFamily="18" charset="0"/>
                      </a:endParaRPr>
                    </a:p>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200" dirty="0">
                          <a:solidFill>
                            <a:schemeClr val="tx1"/>
                          </a:solidFill>
                          <a:latin typeface="Times New Roman" panose="02020603050405020304" pitchFamily="18" charset="0"/>
                          <a:cs typeface="Times New Roman" panose="02020603050405020304" pitchFamily="18" charset="0"/>
                        </a:rPr>
                        <a:t>x-</a:t>
                      </a:r>
                      <a:r>
                        <a:rPr lang="en-US" altLang="zh-CN" sz="1200" i="1" dirty="0">
                          <a:solidFill>
                            <a:schemeClr val="tx1"/>
                          </a:solidFill>
                          <a:latin typeface="Times New Roman" panose="02020603050405020304" pitchFamily="18" charset="0"/>
                          <a:cs typeface="Times New Roman" panose="02020603050405020304" pitchFamily="18" charset="0"/>
                        </a:rPr>
                        <a:t>γ</a:t>
                      </a:r>
                      <a:r>
                        <a:rPr lang="en-US" altLang="zh-CN" sz="1200" i="0" dirty="0">
                          <a:solidFill>
                            <a:schemeClr val="tx1"/>
                          </a:solidFill>
                          <a:latin typeface="Times New Roman" panose="02020603050405020304" pitchFamily="18" charset="0"/>
                          <a:cs typeface="Times New Roman" panose="02020603050405020304" pitchFamily="18" charset="0"/>
                        </a:rPr>
                        <a:t>,</a:t>
                      </a:r>
                      <a:endParaRPr lang="zh-CN" altLang="en-US" sz="1200" i="0" dirty="0">
                        <a:solidFill>
                          <a:schemeClr val="tx1"/>
                        </a:solidFill>
                        <a:latin typeface="Times New Roman" panose="02020603050405020304" pitchFamily="18" charset="0"/>
                        <a:cs typeface="Times New Roman" panose="02020603050405020304" pitchFamily="18" charset="0"/>
                      </a:endParaRPr>
                    </a:p>
                  </a:txBody>
                  <a:tcPr anchor="ctr">
                    <a:solidFill>
                      <a:schemeClr val="accent5">
                        <a:lumMod val="20000"/>
                        <a:lumOff val="8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200" i="1" dirty="0">
                          <a:solidFill>
                            <a:schemeClr val="tx1"/>
                          </a:solidFill>
                          <a:latin typeface="Times New Roman" panose="02020603050405020304" pitchFamily="18" charset="0"/>
                          <a:cs typeface="Times New Roman" panose="02020603050405020304" pitchFamily="18" charset="0"/>
                        </a:rPr>
                        <a:t>β</a:t>
                      </a:r>
                      <a:r>
                        <a:rPr lang="en-US" altLang="zh-CN" sz="1200" i="0" dirty="0">
                          <a:solidFill>
                            <a:schemeClr val="tx1"/>
                          </a:solidFill>
                          <a:latin typeface="Times New Roman" panose="02020603050405020304" pitchFamily="18" charset="0"/>
                          <a:cs typeface="Times New Roman" panose="02020603050405020304" pitchFamily="18" charset="0"/>
                        </a:rPr>
                        <a:t>-delayed proton spectrum</a:t>
                      </a:r>
                    </a:p>
                  </a:txBody>
                  <a:tcPr anchor="ctr">
                    <a:solidFill>
                      <a:schemeClr val="accent5">
                        <a:lumMod val="20000"/>
                        <a:lumOff val="80000"/>
                      </a:schemeClr>
                    </a:solidFill>
                  </a:tcPr>
                </a:tc>
                <a:tc rowSpan="7">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nb-NO" altLang="zh-CN" sz="1200" dirty="0">
                          <a:solidFill>
                            <a:schemeClr val="tx1"/>
                          </a:solidFill>
                          <a:latin typeface="Times New Roman" panose="02020603050405020304" pitchFamily="18" charset="0"/>
                          <a:cs typeface="Times New Roman" panose="02020603050405020304" pitchFamily="18" charset="0"/>
                        </a:rPr>
                        <a:t>J. C. Hardy </a:t>
                      </a:r>
                      <a:r>
                        <a:rPr lang="nb-NO" altLang="zh-CN" sz="1200" i="1" dirty="0">
                          <a:solidFill>
                            <a:schemeClr val="tx1"/>
                          </a:solidFill>
                          <a:latin typeface="Times New Roman" panose="02020603050405020304" pitchFamily="18" charset="0"/>
                          <a:cs typeface="Times New Roman" panose="02020603050405020304" pitchFamily="18" charset="0"/>
                        </a:rPr>
                        <a:t>et al</a:t>
                      </a:r>
                      <a:r>
                        <a:rPr lang="nb-NO" altLang="zh-CN" sz="1200" dirty="0">
                          <a:solidFill>
                            <a:schemeClr val="tx1"/>
                          </a:solidFill>
                          <a:latin typeface="Times New Roman" panose="02020603050405020304" pitchFamily="18" charset="0"/>
                          <a:cs typeface="Times New Roman" panose="02020603050405020304" pitchFamily="18" charset="0"/>
                        </a:rPr>
                        <a:t>., Phys. Rev. Lett. 37, 133 (1976).</a:t>
                      </a:r>
                    </a:p>
                    <a:p>
                      <a:pPr marL="0" marR="0" indent="0" algn="ctr" defTabSz="914400" rtl="0" eaLnBrk="1" fontAlgn="auto" latinLnBrk="0" hangingPunct="1">
                        <a:lnSpc>
                          <a:spcPct val="100000"/>
                        </a:lnSpc>
                        <a:spcBef>
                          <a:spcPts val="0"/>
                        </a:spcBef>
                        <a:spcAft>
                          <a:spcPts val="0"/>
                        </a:spcAft>
                        <a:buClrTx/>
                        <a:buSzTx/>
                        <a:buFontTx/>
                        <a:buNone/>
                        <a:tabLst/>
                        <a:defRPr/>
                      </a:pPr>
                      <a:endParaRPr lang="nb-NO" altLang="zh-CN" sz="1200" dirty="0">
                        <a:solidFill>
                          <a:schemeClr val="tx1"/>
                        </a:solidFill>
                        <a:latin typeface="Times New Roman" panose="02020603050405020304" pitchFamily="18" charset="0"/>
                        <a:cs typeface="Times New Roman" panose="02020603050405020304" pitchFamily="18" charset="0"/>
                      </a:endParaRPr>
                    </a:p>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200" dirty="0">
                          <a:solidFill>
                            <a:schemeClr val="tx1"/>
                          </a:solidFill>
                          <a:latin typeface="Times New Roman" panose="02020603050405020304" pitchFamily="18" charset="0"/>
                          <a:cs typeface="Times New Roman" panose="02020603050405020304" pitchFamily="18" charset="0"/>
                        </a:rPr>
                        <a:t>J. A. Macdonald </a:t>
                      </a:r>
                      <a:r>
                        <a:rPr lang="en-US" altLang="zh-CN" sz="1200" i="1" dirty="0">
                          <a:solidFill>
                            <a:schemeClr val="tx1"/>
                          </a:solidFill>
                          <a:latin typeface="Times New Roman" panose="02020603050405020304" pitchFamily="18" charset="0"/>
                          <a:cs typeface="Times New Roman" panose="02020603050405020304" pitchFamily="18" charset="0"/>
                        </a:rPr>
                        <a:t>et al</a:t>
                      </a:r>
                      <a:r>
                        <a:rPr lang="en-US" altLang="zh-CN" sz="1200" dirty="0">
                          <a:solidFill>
                            <a:schemeClr val="tx1"/>
                          </a:solidFill>
                          <a:latin typeface="Times New Roman" panose="02020603050405020304" pitchFamily="18" charset="0"/>
                          <a:cs typeface="Times New Roman" panose="02020603050405020304" pitchFamily="18" charset="0"/>
                        </a:rPr>
                        <a:t>., </a:t>
                      </a:r>
                      <a:r>
                        <a:rPr lang="en-US" altLang="zh-CN" sz="1200" dirty="0" err="1">
                          <a:solidFill>
                            <a:schemeClr val="tx1"/>
                          </a:solidFill>
                          <a:latin typeface="Times New Roman" panose="02020603050405020304" pitchFamily="18" charset="0"/>
                          <a:cs typeface="Times New Roman" panose="02020603050405020304" pitchFamily="18" charset="0"/>
                        </a:rPr>
                        <a:t>Nucl</a:t>
                      </a:r>
                      <a:r>
                        <a:rPr lang="en-US" altLang="zh-CN" sz="1200" dirty="0">
                          <a:solidFill>
                            <a:schemeClr val="tx1"/>
                          </a:solidFill>
                          <a:latin typeface="Times New Roman" panose="02020603050405020304" pitchFamily="18" charset="0"/>
                          <a:cs typeface="Times New Roman" panose="02020603050405020304" pitchFamily="18" charset="0"/>
                        </a:rPr>
                        <a:t>. Phys. A 288, 1 (1977).</a:t>
                      </a:r>
                      <a:endParaRPr lang="zh-CN" altLang="en-US" sz="1200" dirty="0">
                        <a:solidFill>
                          <a:schemeClr val="tx1"/>
                        </a:solidFill>
                        <a:latin typeface="Times New Roman" panose="02020603050405020304" pitchFamily="18" charset="0"/>
                        <a:cs typeface="Times New Roman" panose="02020603050405020304" pitchFamily="18" charset="0"/>
                      </a:endParaRPr>
                    </a:p>
                  </a:txBody>
                  <a:tcPr anchor="ctr">
                    <a:solidFill>
                      <a:schemeClr val="accent5">
                        <a:lumMod val="20000"/>
                        <a:lumOff val="80000"/>
                      </a:schemeClr>
                    </a:solidFill>
                  </a:tcPr>
                </a:tc>
                <a:extLst>
                  <a:ext uri="{0D108BD9-81ED-4DB2-BD59-A6C34878D82A}">
                    <a16:rowId xmlns:a16="http://schemas.microsoft.com/office/drawing/2014/main" val="10005"/>
                  </a:ext>
                </a:extLst>
              </a:tr>
              <a:tr h="157480">
                <a:tc vMerge="1">
                  <a:txBody>
                    <a:bodyPr/>
                    <a:lstStyle/>
                    <a:p>
                      <a:endParaRPr lang="zh-CN" altLang="en-US"/>
                    </a:p>
                  </a:txBody>
                  <a:tcPr/>
                </a:tc>
                <a:tc vMerge="1">
                  <a:txBody>
                    <a:bodyPr/>
                    <a:lstStyle/>
                    <a:p>
                      <a:endParaRPr lang="zh-CN" altLang="en-US"/>
                    </a:p>
                  </a:txBody>
                  <a:tcPr/>
                </a:tc>
                <a:tc vMerge="1">
                  <a:txBody>
                    <a:bodyPr/>
                    <a:lstStyle/>
                    <a:p>
                      <a:endParaRPr lang="zh-CN" altLang="en-US" dirty="0"/>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rowSpan="4">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200" i="0" dirty="0">
                          <a:solidFill>
                            <a:schemeClr val="tx1"/>
                          </a:solidFill>
                          <a:latin typeface="Times New Roman" panose="02020603050405020304" pitchFamily="18" charset="0"/>
                          <a:cs typeface="Times New Roman" panose="02020603050405020304" pitchFamily="18" charset="0"/>
                        </a:rPr>
                        <a:t>X-ray</a:t>
                      </a:r>
                      <a:r>
                        <a:rPr lang="en-US" altLang="zh-CN" sz="1200" i="0" baseline="0" dirty="0">
                          <a:solidFill>
                            <a:schemeClr val="tx1"/>
                          </a:solidFill>
                          <a:latin typeface="Times New Roman" panose="02020603050405020304" pitchFamily="18" charset="0"/>
                          <a:cs typeface="Times New Roman" panose="02020603050405020304" pitchFamily="18" charset="0"/>
                        </a:rPr>
                        <a:t> s</a:t>
                      </a:r>
                      <a:r>
                        <a:rPr lang="en-US" altLang="zh-CN" sz="1200" i="0" dirty="0">
                          <a:solidFill>
                            <a:schemeClr val="tx1"/>
                          </a:solidFill>
                          <a:latin typeface="Times New Roman" panose="02020603050405020304" pitchFamily="18" charset="0"/>
                          <a:cs typeface="Times New Roman" panose="02020603050405020304" pitchFamily="18" charset="0"/>
                        </a:rPr>
                        <a:t>pectrum observed in coincidence with</a:t>
                      </a:r>
                      <a:r>
                        <a:rPr lang="en-US" altLang="zh-CN" sz="1200" i="0" baseline="0" dirty="0">
                          <a:solidFill>
                            <a:schemeClr val="tx1"/>
                          </a:solidFill>
                          <a:latin typeface="Times New Roman" panose="02020603050405020304" pitchFamily="18" charset="0"/>
                          <a:cs typeface="Times New Roman" panose="02020603050405020304" pitchFamily="18" charset="0"/>
                        </a:rPr>
                        <a:t> </a:t>
                      </a:r>
                      <a:r>
                        <a:rPr lang="en-US" altLang="zh-CN" sz="1200" i="0" dirty="0">
                          <a:solidFill>
                            <a:schemeClr val="tx1"/>
                          </a:solidFill>
                          <a:latin typeface="Times New Roman" panose="02020603050405020304" pitchFamily="18" charset="0"/>
                          <a:cs typeface="Times New Roman" panose="02020603050405020304" pitchFamily="18" charset="0"/>
                        </a:rPr>
                        <a:t>protons or with</a:t>
                      </a:r>
                      <a:r>
                        <a:rPr lang="en-US" altLang="zh-CN" sz="1200" i="0" baseline="0" dirty="0">
                          <a:solidFill>
                            <a:schemeClr val="tx1"/>
                          </a:solidFill>
                          <a:latin typeface="Times New Roman" panose="02020603050405020304" pitchFamily="18" charset="0"/>
                          <a:cs typeface="Times New Roman" panose="02020603050405020304" pitchFamily="18" charset="0"/>
                        </a:rPr>
                        <a:t> </a:t>
                      </a:r>
                      <a:r>
                        <a:rPr lang="en-US" altLang="zh-CN" sz="1200" i="1" baseline="0" dirty="0">
                          <a:solidFill>
                            <a:schemeClr val="tx1"/>
                          </a:solidFill>
                          <a:latin typeface="Times New Roman" panose="02020603050405020304" pitchFamily="18" charset="0"/>
                          <a:cs typeface="Times New Roman" panose="02020603050405020304" pitchFamily="18" charset="0"/>
                        </a:rPr>
                        <a:t>γ</a:t>
                      </a:r>
                      <a:r>
                        <a:rPr lang="en-US" altLang="zh-CN" sz="1200" i="0" baseline="0" dirty="0">
                          <a:solidFill>
                            <a:schemeClr val="tx1"/>
                          </a:solidFill>
                          <a:latin typeface="Times New Roman" panose="02020603050405020304" pitchFamily="18" charset="0"/>
                          <a:cs typeface="Times New Roman" panose="02020603050405020304" pitchFamily="18" charset="0"/>
                        </a:rPr>
                        <a:t> rays</a:t>
                      </a:r>
                      <a:endParaRPr lang="zh-CN" altLang="en-US" sz="1200" i="0" dirty="0">
                        <a:solidFill>
                          <a:schemeClr val="tx1"/>
                        </a:solidFill>
                        <a:latin typeface="Times New Roman" panose="02020603050405020304" pitchFamily="18" charset="0"/>
                        <a:cs typeface="Times New Roman" panose="02020603050405020304" pitchFamily="18" charset="0"/>
                      </a:endParaRPr>
                    </a:p>
                  </a:txBody>
                  <a:tcPr anchor="ctr">
                    <a:solidFill>
                      <a:schemeClr val="accent5">
                        <a:lumMod val="20000"/>
                        <a:lumOff val="80000"/>
                      </a:schemeClr>
                    </a:solidFill>
                  </a:tcPr>
                </a:tc>
                <a:tc vMerge="1">
                  <a:txBody>
                    <a:bodyPr/>
                    <a:lstStyle/>
                    <a:p>
                      <a:endParaRPr lang="zh-CN" altLang="en-US"/>
                    </a:p>
                  </a:txBody>
                  <a:tcPr/>
                </a:tc>
                <a:extLst>
                  <a:ext uri="{0D108BD9-81ED-4DB2-BD59-A6C34878D82A}">
                    <a16:rowId xmlns:a16="http://schemas.microsoft.com/office/drawing/2014/main" val="10006"/>
                  </a:ext>
                </a:extLst>
              </a:tr>
              <a:tr h="343128">
                <a:tc vMerge="1">
                  <a:txBody>
                    <a:bodyPr/>
                    <a:lstStyle/>
                    <a:p>
                      <a:endParaRPr lang="zh-CN" altLang="en-US"/>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200" dirty="0">
                          <a:latin typeface="Times New Roman" panose="02020603050405020304" pitchFamily="18" charset="0"/>
                          <a:cs typeface="Times New Roman" panose="02020603050405020304" pitchFamily="18" charset="0"/>
                        </a:rPr>
                        <a:t>0.062(12)</a:t>
                      </a:r>
                    </a:p>
                  </a:txBody>
                  <a:tcPr anchor="ctr">
                    <a:solidFill>
                      <a:schemeClr val="accent5">
                        <a:lumMod val="20000"/>
                        <a:lumOff val="80000"/>
                      </a:schemeClr>
                    </a:solidFill>
                  </a:tcPr>
                </a:tc>
                <a:tc vMerge="1">
                  <a:txBody>
                    <a:bodyPr/>
                    <a:lstStyle/>
                    <a:p>
                      <a:endParaRPr lang="zh-CN" altLang="en-US" dirty="0"/>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extLst>
                  <a:ext uri="{0D108BD9-81ED-4DB2-BD59-A6C34878D82A}">
                    <a16:rowId xmlns:a16="http://schemas.microsoft.com/office/drawing/2014/main" val="10007"/>
                  </a:ext>
                </a:extLst>
              </a:tr>
              <a:tr h="185192">
                <a:tc vMerge="1">
                  <a:txBody>
                    <a:bodyPr/>
                    <a:lstStyle/>
                    <a:p>
                      <a:endParaRPr lang="zh-CN" altLang="en-US"/>
                    </a:p>
                  </a:txBody>
                  <a:tcPr/>
                </a:tc>
                <a:tc rowSpan="4">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200" dirty="0">
                          <a:latin typeface="Times New Roman" panose="02020603050405020304" pitchFamily="18" charset="0"/>
                          <a:cs typeface="Times New Roman" panose="02020603050405020304" pitchFamily="18" charset="0"/>
                        </a:rPr>
                        <a:t>98.6(7)</a:t>
                      </a:r>
                    </a:p>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200" dirty="0">
                          <a:latin typeface="Times New Roman" panose="02020603050405020304" pitchFamily="18" charset="0"/>
                          <a:cs typeface="Times New Roman" panose="02020603050405020304" pitchFamily="18" charset="0"/>
                        </a:rPr>
                        <a:t>1.4(7)</a:t>
                      </a:r>
                      <a:endParaRPr lang="zh-CN" altLang="en-US" sz="1200" dirty="0">
                        <a:latin typeface="Times New Roman" panose="02020603050405020304" pitchFamily="18" charset="0"/>
                        <a:cs typeface="Times New Roman" panose="02020603050405020304" pitchFamily="18" charset="0"/>
                      </a:endParaRPr>
                    </a:p>
                  </a:txBody>
                  <a:tcPr anchor="ctr">
                    <a:solidFill>
                      <a:schemeClr val="accent5">
                        <a:lumMod val="20000"/>
                        <a:lumOff val="80000"/>
                      </a:schemeClr>
                    </a:solidFill>
                  </a:tcPr>
                </a:tc>
                <a:tc vMerge="1">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zh-CN" altLang="en-US" sz="1200" dirty="0">
                        <a:latin typeface="Times New Roman" panose="02020603050405020304" pitchFamily="18" charset="0"/>
                        <a:cs typeface="Times New Roman" panose="02020603050405020304" pitchFamily="18" charset="0"/>
                      </a:endParaRPr>
                    </a:p>
                  </a:txBody>
                  <a:tcPr anchor="ct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extLst>
                  <a:ext uri="{0D108BD9-81ED-4DB2-BD59-A6C34878D82A}">
                    <a16:rowId xmlns:a16="http://schemas.microsoft.com/office/drawing/2014/main" val="10008"/>
                  </a:ext>
                </a:extLst>
              </a:tr>
              <a:tr h="320040">
                <a:tc vMerge="1">
                  <a:txBody>
                    <a:bodyPr/>
                    <a:lstStyle/>
                    <a:p>
                      <a:endParaRPr lang="zh-CN" altLang="en-US"/>
                    </a:p>
                  </a:txBody>
                  <a:tcPr/>
                </a:tc>
                <a:tc vMerge="1">
                  <a:txBody>
                    <a:bodyPr/>
                    <a:lstStyle/>
                    <a:p>
                      <a:endParaRPr lang="zh-CN" altLang="en-US"/>
                    </a:p>
                  </a:txBody>
                  <a:tcPr/>
                </a:tc>
                <a:tc rowSpan="2">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200" dirty="0">
                          <a:latin typeface="Times New Roman" panose="02020603050405020304" pitchFamily="18" charset="0"/>
                          <a:cs typeface="Times New Roman" panose="02020603050405020304" pitchFamily="18" charset="0"/>
                        </a:rPr>
                        <a:t>3398(38)</a:t>
                      </a:r>
                      <a:endParaRPr lang="zh-CN" altLang="en-US" sz="1200" dirty="0">
                        <a:latin typeface="Times New Roman" panose="02020603050405020304" pitchFamily="18" charset="0"/>
                        <a:cs typeface="Times New Roman" panose="02020603050405020304" pitchFamily="18" charset="0"/>
                      </a:endParaRPr>
                    </a:p>
                  </a:txBody>
                  <a:tcPr anchor="ctr">
                    <a:solidFill>
                      <a:schemeClr val="accent5">
                        <a:lumMod val="20000"/>
                        <a:lumOff val="80000"/>
                      </a:schemeClr>
                    </a:solidFill>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extLst>
                  <a:ext uri="{0D108BD9-81ED-4DB2-BD59-A6C34878D82A}">
                    <a16:rowId xmlns:a16="http://schemas.microsoft.com/office/drawing/2014/main" val="10009"/>
                  </a:ext>
                </a:extLst>
              </a:tr>
              <a:tr h="434340">
                <a:tc vMerge="1">
                  <a:txBody>
                    <a:bodyPr/>
                    <a:lstStyle/>
                    <a:p>
                      <a:endParaRPr lang="zh-CN" altLang="en-US"/>
                    </a:p>
                  </a:txBody>
                  <a:tcPr/>
                </a:tc>
                <a:tc vMerge="1">
                  <a:txBody>
                    <a:bodyPr/>
                    <a:lstStyle/>
                    <a:p>
                      <a:endParaRPr lang="zh-CN" altLang="en-US"/>
                    </a:p>
                  </a:txBody>
                  <a:tcPr/>
                </a:tc>
                <a:tc vMerge="1">
                  <a:txBody>
                    <a:bodyPr/>
                    <a:lstStyle/>
                    <a:p>
                      <a:endParaRPr lang="zh-CN" altLang="en-US" dirty="0"/>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rowSpan="2">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200" i="0" dirty="0">
                          <a:solidFill>
                            <a:schemeClr val="tx1"/>
                          </a:solidFill>
                          <a:latin typeface="Times New Roman" panose="02020603050405020304" pitchFamily="18" charset="0"/>
                          <a:cs typeface="Times New Roman" panose="02020603050405020304" pitchFamily="18" charset="0"/>
                        </a:rPr>
                        <a:t>Ratio</a:t>
                      </a:r>
                    </a:p>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200" i="0" dirty="0">
                          <a:solidFill>
                            <a:schemeClr val="tx1"/>
                          </a:solidFill>
                          <a:latin typeface="Times New Roman" panose="02020603050405020304" pitchFamily="18" charset="0"/>
                          <a:cs typeface="Times New Roman" panose="02020603050405020304" pitchFamily="18" charset="0"/>
                        </a:rPr>
                        <a:t>of X-rays from </a:t>
                      </a:r>
                      <a:r>
                        <a:rPr lang="en-US" altLang="zh-CN" sz="1200" i="0" dirty="0" err="1">
                          <a:solidFill>
                            <a:schemeClr val="tx1"/>
                          </a:solidFill>
                          <a:latin typeface="Times New Roman" panose="02020603050405020304" pitchFamily="18" charset="0"/>
                          <a:cs typeface="Times New Roman" panose="02020603050405020304" pitchFamily="18" charset="0"/>
                        </a:rPr>
                        <a:t>Ge</a:t>
                      </a:r>
                      <a:r>
                        <a:rPr lang="en-US" altLang="zh-CN" sz="1200" i="0" dirty="0">
                          <a:solidFill>
                            <a:schemeClr val="tx1"/>
                          </a:solidFill>
                          <a:latin typeface="Times New Roman" panose="02020603050405020304" pitchFamily="18" charset="0"/>
                          <a:cs typeface="Times New Roman" panose="02020603050405020304" pitchFamily="18" charset="0"/>
                        </a:rPr>
                        <a:t> relative to those from As as a function of proton energy</a:t>
                      </a:r>
                      <a:endParaRPr lang="zh-CN" altLang="en-US" sz="1200" i="0" dirty="0">
                        <a:solidFill>
                          <a:schemeClr val="tx1"/>
                        </a:solidFill>
                        <a:latin typeface="Times New Roman" panose="02020603050405020304" pitchFamily="18" charset="0"/>
                        <a:cs typeface="Times New Roman" panose="02020603050405020304" pitchFamily="18" charset="0"/>
                      </a:endParaRPr>
                    </a:p>
                  </a:txBody>
                  <a:tcPr anchor="ctr">
                    <a:solidFill>
                      <a:schemeClr val="accent5">
                        <a:lumMod val="20000"/>
                        <a:lumOff val="80000"/>
                      </a:schemeClr>
                    </a:solidFill>
                  </a:tcPr>
                </a:tc>
                <a:tc vMerge="1">
                  <a:txBody>
                    <a:bodyPr/>
                    <a:lstStyle/>
                    <a:p>
                      <a:endParaRPr lang="zh-CN" altLang="en-US"/>
                    </a:p>
                  </a:txBody>
                  <a:tcPr/>
                </a:tc>
                <a:extLst>
                  <a:ext uri="{0D108BD9-81ED-4DB2-BD59-A6C34878D82A}">
                    <a16:rowId xmlns:a16="http://schemas.microsoft.com/office/drawing/2014/main" val="10010"/>
                  </a:ext>
                </a:extLst>
              </a:tr>
              <a:tr h="754380">
                <a:tc vMerge="1">
                  <a:txBody>
                    <a:bodyPr/>
                    <a:lstStyle/>
                    <a:p>
                      <a:endParaRPr lang="zh-CN" altLang="en-US"/>
                    </a:p>
                  </a:txBody>
                  <a:tcPr/>
                </a:tc>
                <a:tc vMerge="1">
                  <a:txBody>
                    <a:bodyPr/>
                    <a:lstStyle/>
                    <a:p>
                      <a:endParaRPr lang="zh-CN" altLang="en-US"/>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200" dirty="0">
                          <a:latin typeface="Times New Roman" panose="02020603050405020304" pitchFamily="18" charset="0"/>
                          <a:cs typeface="Times New Roman" panose="02020603050405020304" pitchFamily="18" charset="0"/>
                        </a:rPr>
                        <a:t>3397</a:t>
                      </a:r>
                      <a:endParaRPr lang="zh-CN" altLang="en-US" sz="1200" dirty="0">
                        <a:latin typeface="Times New Roman" panose="02020603050405020304" pitchFamily="18" charset="0"/>
                        <a:cs typeface="Times New Roman" panose="02020603050405020304" pitchFamily="18" charset="0"/>
                      </a:endParaRPr>
                    </a:p>
                  </a:txBody>
                  <a:tcPr anchor="ctr">
                    <a:solidFill>
                      <a:schemeClr val="accent5">
                        <a:lumMod val="20000"/>
                        <a:lumOff val="80000"/>
                      </a:schemeClr>
                    </a:solidFill>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extLst>
                  <a:ext uri="{0D108BD9-81ED-4DB2-BD59-A6C34878D82A}">
                    <a16:rowId xmlns:a16="http://schemas.microsoft.com/office/drawing/2014/main" val="10011"/>
                  </a:ext>
                </a:extLst>
              </a:tr>
              <a:tr h="0">
                <a:tc rowSpan="6">
                  <a:txBody>
                    <a:bodyPr/>
                    <a:lstStyle/>
                    <a:p>
                      <a:pPr algn="ctr" fontAlgn="ctr"/>
                      <a:r>
                        <a:rPr lang="en-US" altLang="zh-CN" sz="1400" baseline="30000" dirty="0">
                          <a:solidFill>
                            <a:srgbClr val="000000"/>
                          </a:solidFill>
                          <a:effectLst/>
                          <a:latin typeface="Times New Roman" panose="02020603050405020304" pitchFamily="18" charset="0"/>
                          <a:ea typeface="+mn-ea"/>
                        </a:rPr>
                        <a:t>73</a:t>
                      </a:r>
                      <a:r>
                        <a:rPr lang="en-US" altLang="zh-CN" sz="1400" dirty="0">
                          <a:solidFill>
                            <a:srgbClr val="000000"/>
                          </a:solidFill>
                          <a:effectLst/>
                          <a:latin typeface="Times New Roman" panose="02020603050405020304" pitchFamily="18" charset="0"/>
                          <a:ea typeface="+mn-ea"/>
                        </a:rPr>
                        <a:t>Kr</a:t>
                      </a:r>
                    </a:p>
                    <a:p>
                      <a:pPr algn="ctr" fontAlgn="ctr"/>
                      <a:r>
                        <a:rPr lang="en-US" altLang="zh-CN" sz="1400" dirty="0">
                          <a:solidFill>
                            <a:srgbClr val="000000"/>
                          </a:solidFill>
                          <a:effectLst/>
                          <a:latin typeface="Times New Roman" panose="02020603050405020304" pitchFamily="18" charset="0"/>
                          <a:ea typeface="+mn-ea"/>
                        </a:rPr>
                        <a:t>EC(</a:t>
                      </a:r>
                      <a:r>
                        <a:rPr lang="en-US" altLang="zh-CN" sz="1400" i="1" dirty="0">
                          <a:solidFill>
                            <a:srgbClr val="000000"/>
                          </a:solidFill>
                          <a:effectLst/>
                          <a:latin typeface="Times New Roman" panose="02020603050405020304" pitchFamily="18" charset="0"/>
                          <a:ea typeface="+mn-ea"/>
                        </a:rPr>
                        <a:t>β</a:t>
                      </a:r>
                      <a:r>
                        <a:rPr lang="en-US" altLang="zh-CN" sz="1400" baseline="30000" dirty="0">
                          <a:solidFill>
                            <a:srgbClr val="000000"/>
                          </a:solidFill>
                          <a:effectLst/>
                          <a:latin typeface="Times New Roman" panose="02020603050405020304" pitchFamily="18" charset="0"/>
                          <a:ea typeface="+mn-ea"/>
                        </a:rPr>
                        <a:t>+</a:t>
                      </a:r>
                      <a:r>
                        <a:rPr lang="en-US" altLang="zh-CN" sz="1400" dirty="0">
                          <a:solidFill>
                            <a:srgbClr val="000000"/>
                          </a:solidFill>
                          <a:effectLst/>
                          <a:latin typeface="Times New Roman" panose="02020603050405020304" pitchFamily="18" charset="0"/>
                          <a:ea typeface="+mn-ea"/>
                        </a:rPr>
                        <a:t>)→</a:t>
                      </a:r>
                    </a:p>
                    <a:p>
                      <a:pPr algn="ctr" fontAlgn="ctr"/>
                      <a:r>
                        <a:rPr lang="en-US" altLang="zh-CN" sz="1400" baseline="30000" dirty="0">
                          <a:solidFill>
                            <a:srgbClr val="000000"/>
                          </a:solidFill>
                          <a:effectLst/>
                          <a:latin typeface="Times New Roman" panose="02020603050405020304" pitchFamily="18" charset="0"/>
                          <a:ea typeface="+mn-ea"/>
                        </a:rPr>
                        <a:t>73</a:t>
                      </a:r>
                      <a:r>
                        <a:rPr lang="en-US" altLang="zh-CN" sz="1400" dirty="0">
                          <a:solidFill>
                            <a:srgbClr val="000000"/>
                          </a:solidFill>
                          <a:effectLst/>
                          <a:latin typeface="Times New Roman" panose="02020603050405020304" pitchFamily="18" charset="0"/>
                          <a:ea typeface="+mn-ea"/>
                        </a:rPr>
                        <a:t>Br</a:t>
                      </a:r>
                    </a:p>
                    <a:p>
                      <a:pPr algn="ctr" fontAlgn="ctr"/>
                      <a:r>
                        <a:rPr lang="en-US" altLang="zh-CN" sz="1400" i="1" dirty="0">
                          <a:solidFill>
                            <a:srgbClr val="000000"/>
                          </a:solidFill>
                          <a:effectLst/>
                          <a:latin typeface="Times New Roman" panose="02020603050405020304" pitchFamily="18" charset="0"/>
                          <a:ea typeface="+mn-ea"/>
                        </a:rPr>
                        <a:t>p</a:t>
                      </a:r>
                      <a:r>
                        <a:rPr lang="zh-CN" altLang="en-US" sz="1400" dirty="0">
                          <a:solidFill>
                            <a:srgbClr val="000000"/>
                          </a:solidFill>
                          <a:effectLst/>
                          <a:latin typeface="Times New Roman" panose="02020603050405020304" pitchFamily="18" charset="0"/>
                          <a:ea typeface="+mn-ea"/>
                        </a:rPr>
                        <a:t>→</a:t>
                      </a:r>
                      <a:endParaRPr lang="en-US" altLang="zh-CN" sz="1400" dirty="0">
                        <a:solidFill>
                          <a:srgbClr val="000000"/>
                        </a:solidFill>
                        <a:effectLst/>
                        <a:latin typeface="Times New Roman" panose="02020603050405020304" pitchFamily="18" charset="0"/>
                        <a:ea typeface="+mn-ea"/>
                      </a:endParaRPr>
                    </a:p>
                    <a:p>
                      <a:pPr algn="ctr" fontAlgn="ctr"/>
                      <a:r>
                        <a:rPr lang="en-US" altLang="zh-CN" sz="1400" baseline="30000" dirty="0">
                          <a:solidFill>
                            <a:srgbClr val="000000"/>
                          </a:solidFill>
                          <a:effectLst/>
                          <a:latin typeface="Times New Roman" panose="02020603050405020304" pitchFamily="18" charset="0"/>
                          <a:ea typeface="+mn-ea"/>
                        </a:rPr>
                        <a:t>72</a:t>
                      </a:r>
                      <a:r>
                        <a:rPr lang="en-US" altLang="zh-CN" sz="1400" baseline="0" dirty="0">
                          <a:solidFill>
                            <a:srgbClr val="000000"/>
                          </a:solidFill>
                          <a:effectLst/>
                          <a:latin typeface="Times New Roman" panose="02020603050405020304" pitchFamily="18" charset="0"/>
                          <a:ea typeface="+mn-ea"/>
                        </a:rPr>
                        <a:t>S</a:t>
                      </a:r>
                      <a:r>
                        <a:rPr lang="en-US" altLang="zh-CN" sz="1400" dirty="0">
                          <a:solidFill>
                            <a:srgbClr val="000000"/>
                          </a:solidFill>
                          <a:effectLst/>
                          <a:latin typeface="Times New Roman" panose="02020603050405020304" pitchFamily="18" charset="0"/>
                          <a:ea typeface="+mn-ea"/>
                        </a:rPr>
                        <a:t>e</a:t>
                      </a:r>
                      <a:endParaRPr lang="en-US" altLang="zh-CN" sz="1400" b="0" i="0" u="none" strike="noStrike" dirty="0">
                        <a:solidFill>
                          <a:srgbClr val="000000"/>
                        </a:solidFill>
                        <a:effectLst/>
                        <a:latin typeface="Times New Roman" panose="02020603050405020304" pitchFamily="18" charset="0"/>
                        <a:ea typeface="+mn-ea"/>
                        <a:cs typeface="Times New Roman" panose="02020603050405020304" pitchFamily="18" charset="0"/>
                      </a:endParaRPr>
                    </a:p>
                  </a:txBody>
                  <a:tcPr marL="9525" marR="9525" marT="9525" marB="0" anchor="ctr">
                    <a:solidFill>
                      <a:schemeClr val="accent2">
                        <a:lumMod val="20000"/>
                        <a:lumOff val="80000"/>
                      </a:schemeClr>
                    </a:solidFill>
                  </a:tcPr>
                </a:tc>
                <a:tc>
                  <a:txBody>
                    <a:bodyPr/>
                    <a:lstStyle/>
                    <a:p>
                      <a:pPr algn="ctr"/>
                      <a:r>
                        <a:rPr lang="en-US" altLang="zh-CN" sz="1200" dirty="0">
                          <a:latin typeface="Times New Roman" panose="02020603050405020304" pitchFamily="18" charset="0"/>
                          <a:cs typeface="Times New Roman" panose="02020603050405020304" pitchFamily="18" charset="0"/>
                        </a:rPr>
                        <a:t>27.3(10)</a:t>
                      </a:r>
                      <a:endParaRPr lang="zh-CN" altLang="en-US" sz="1200" dirty="0">
                        <a:latin typeface="Times New Roman" panose="02020603050405020304" pitchFamily="18" charset="0"/>
                        <a:cs typeface="Times New Roman" panose="02020603050405020304" pitchFamily="18" charset="0"/>
                      </a:endParaRPr>
                    </a:p>
                  </a:txBody>
                  <a:tcPr anchor="ctr">
                    <a:solidFill>
                      <a:schemeClr val="accent2">
                        <a:lumMod val="20000"/>
                        <a:lumOff val="80000"/>
                      </a:schemeClr>
                    </a:solidFill>
                  </a:tcPr>
                </a:tc>
                <a:tc rowSpan="2">
                  <a:txBody>
                    <a:bodyPr/>
                    <a:lstStyle/>
                    <a:p>
                      <a:pPr algn="ctr"/>
                      <a:r>
                        <a:rPr lang="en-US" altLang="zh-CN" sz="1200" i="0" baseline="0" dirty="0">
                          <a:latin typeface="Times New Roman" panose="02020603050405020304" pitchFamily="18" charset="0"/>
                          <a:cs typeface="Times New Roman" panose="02020603050405020304" pitchFamily="18" charset="0"/>
                        </a:rPr>
                        <a:t>6600</a:t>
                      </a:r>
                      <a:endParaRPr lang="zh-CN" altLang="en-US" sz="1200" i="0" baseline="0" dirty="0">
                        <a:latin typeface="Times New Roman" panose="02020603050405020304" pitchFamily="18" charset="0"/>
                        <a:cs typeface="Times New Roman" panose="02020603050405020304" pitchFamily="18" charset="0"/>
                      </a:endParaRPr>
                    </a:p>
                  </a:txBody>
                  <a:tcPr anchor="ctr">
                    <a:solidFill>
                      <a:schemeClr val="accent2">
                        <a:lumMod val="20000"/>
                        <a:lumOff val="80000"/>
                      </a:schemeClr>
                    </a:solidFill>
                  </a:tcPr>
                </a:tc>
                <a:tc rowSpan="6">
                  <a:txBody>
                    <a:bodyPr/>
                    <a:lstStyle/>
                    <a:p>
                      <a:pPr algn="ctr"/>
                      <a:r>
                        <a:rPr lang="en-US" altLang="zh-CN" sz="1200" dirty="0">
                          <a:latin typeface="Times New Roman" panose="02020603050405020304" pitchFamily="18" charset="0"/>
                          <a:cs typeface="Times New Roman" panose="02020603050405020304" pitchFamily="18" charset="0"/>
                        </a:rPr>
                        <a:t>CERN</a:t>
                      </a:r>
                      <a:endParaRPr lang="zh-CN" altLang="en-US" sz="1200" dirty="0">
                        <a:latin typeface="Times New Roman" panose="02020603050405020304" pitchFamily="18" charset="0"/>
                        <a:cs typeface="Times New Roman" panose="02020603050405020304" pitchFamily="18" charset="0"/>
                      </a:endParaRPr>
                    </a:p>
                  </a:txBody>
                  <a:tcPr anchor="ctr">
                    <a:solidFill>
                      <a:schemeClr val="accent2">
                        <a:lumMod val="20000"/>
                        <a:lumOff val="80000"/>
                      </a:schemeClr>
                    </a:solidFill>
                  </a:tcPr>
                </a:tc>
                <a:tc rowSpan="6">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200" baseline="0" dirty="0">
                          <a:latin typeface="Times New Roman" panose="02020603050405020304" pitchFamily="18" charset="0"/>
                          <a:cs typeface="Times New Roman" panose="02020603050405020304" pitchFamily="18" charset="0"/>
                        </a:rPr>
                        <a:t>Tape-transport system</a:t>
                      </a:r>
                      <a:endParaRPr lang="zh-CN" altLang="en-US" sz="1200" baseline="0" dirty="0">
                        <a:latin typeface="Times New Roman" panose="02020603050405020304" pitchFamily="18" charset="0"/>
                        <a:cs typeface="Times New Roman" panose="02020603050405020304" pitchFamily="18" charset="0"/>
                      </a:endParaRPr>
                    </a:p>
                  </a:txBody>
                  <a:tcPr anchor="ctr">
                    <a:solidFill>
                      <a:schemeClr val="accent2">
                        <a:lumMod val="20000"/>
                        <a:lumOff val="80000"/>
                      </a:schemeClr>
                    </a:solidFill>
                  </a:tcPr>
                </a:tc>
                <a:tc rowSpan="6">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200" dirty="0">
                          <a:latin typeface="Times New Roman" panose="02020603050405020304" pitchFamily="18" charset="0"/>
                          <a:cs typeface="Times New Roman" panose="02020603050405020304" pitchFamily="18" charset="0"/>
                        </a:rPr>
                        <a:t>surface-barrier counter telescope: </a:t>
                      </a:r>
                    </a:p>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200" dirty="0">
                          <a:latin typeface="Times New Roman" panose="02020603050405020304" pitchFamily="18" charset="0"/>
                          <a:cs typeface="Times New Roman" panose="02020603050405020304" pitchFamily="18" charset="0"/>
                        </a:rPr>
                        <a:t>100-mm</a:t>
                      </a:r>
                      <a:r>
                        <a:rPr lang="en-US" altLang="zh-CN" sz="1200" baseline="30000" dirty="0">
                          <a:latin typeface="Times New Roman" panose="02020603050405020304" pitchFamily="18" charset="0"/>
                          <a:cs typeface="Times New Roman" panose="02020603050405020304" pitchFamily="18" charset="0"/>
                        </a:rPr>
                        <a:t>2</a:t>
                      </a:r>
                      <a:r>
                        <a:rPr lang="en-US" altLang="zh-CN" sz="1200" dirty="0">
                          <a:latin typeface="Times New Roman" panose="02020603050405020304" pitchFamily="18" charset="0"/>
                          <a:cs typeface="Times New Roman" panose="02020603050405020304" pitchFamily="18" charset="0"/>
                        </a:rPr>
                        <a:t>×16.5 </a:t>
                      </a:r>
                      <a:r>
                        <a:rPr lang="en-US" altLang="zh-CN" sz="1200" dirty="0" err="1">
                          <a:latin typeface="Times New Roman" panose="02020603050405020304" pitchFamily="18" charset="0"/>
                          <a:cs typeface="Times New Roman" panose="02020603050405020304" pitchFamily="18" charset="0"/>
                        </a:rPr>
                        <a:t>μm</a:t>
                      </a:r>
                      <a:r>
                        <a:rPr lang="en-US" altLang="zh-CN" sz="1200" dirty="0">
                          <a:latin typeface="Times New Roman" panose="02020603050405020304" pitchFamily="18" charset="0"/>
                          <a:cs typeface="Times New Roman" panose="02020603050405020304" pitchFamily="18" charset="0"/>
                        </a:rPr>
                        <a:t> thick </a:t>
                      </a:r>
                      <a:r>
                        <a:rPr lang="en-US" altLang="zh-CN" sz="1200" i="0" dirty="0">
                          <a:latin typeface="Times New Roman" panose="02020603050405020304" pitchFamily="18" charset="0"/>
                          <a:cs typeface="Times New Roman" panose="02020603050405020304" pitchFamily="18" charset="0"/>
                        </a:rPr>
                        <a:t>Δ</a:t>
                      </a:r>
                      <a:r>
                        <a:rPr lang="en-US" altLang="zh-CN" sz="1200" i="1" dirty="0">
                          <a:latin typeface="Times New Roman" panose="02020603050405020304" pitchFamily="18" charset="0"/>
                          <a:cs typeface="Times New Roman" panose="02020603050405020304" pitchFamily="18" charset="0"/>
                        </a:rPr>
                        <a:t>E</a:t>
                      </a:r>
                      <a:r>
                        <a:rPr lang="en-US" altLang="zh-CN" sz="1200" i="0" dirty="0">
                          <a:latin typeface="Times New Roman" panose="02020603050405020304" pitchFamily="18" charset="0"/>
                          <a:cs typeface="Times New Roman" panose="02020603050405020304" pitchFamily="18" charset="0"/>
                        </a:rPr>
                        <a:t> transmission</a:t>
                      </a:r>
                      <a:r>
                        <a:rPr lang="en-US" altLang="zh-CN" sz="1200" dirty="0">
                          <a:latin typeface="Times New Roman" panose="02020603050405020304" pitchFamily="18" charset="0"/>
                          <a:cs typeface="Times New Roman" panose="02020603050405020304" pitchFamily="18" charset="0"/>
                        </a:rPr>
                        <a:t> counter,</a:t>
                      </a:r>
                      <a:endParaRPr lang="en-US" altLang="zh-CN" sz="1200" baseline="0" dirty="0">
                        <a:latin typeface="Times New Roman" panose="02020603050405020304" pitchFamily="18" charset="0"/>
                        <a:cs typeface="Times New Roman" panose="02020603050405020304" pitchFamily="18" charset="0"/>
                      </a:endParaRPr>
                    </a:p>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200" baseline="0" dirty="0">
                          <a:latin typeface="Times New Roman" panose="02020603050405020304" pitchFamily="18" charset="0"/>
                          <a:cs typeface="Times New Roman" panose="02020603050405020304" pitchFamily="18" charset="0"/>
                        </a:rPr>
                        <a:t>450-mm</a:t>
                      </a:r>
                      <a:r>
                        <a:rPr lang="en-US" altLang="zh-CN" sz="1200" baseline="30000" dirty="0">
                          <a:latin typeface="Times New Roman" panose="02020603050405020304" pitchFamily="18" charset="0"/>
                          <a:cs typeface="Times New Roman" panose="02020603050405020304" pitchFamily="18" charset="0"/>
                        </a:rPr>
                        <a:t>2</a:t>
                      </a:r>
                      <a:r>
                        <a:rPr lang="en-US" altLang="zh-CN" sz="1200" baseline="0" dirty="0">
                          <a:latin typeface="Times New Roman" panose="02020603050405020304" pitchFamily="18" charset="0"/>
                          <a:cs typeface="Times New Roman" panose="02020603050405020304" pitchFamily="18" charset="0"/>
                        </a:rPr>
                        <a:t>×250 </a:t>
                      </a:r>
                      <a:r>
                        <a:rPr lang="en-US" altLang="zh-CN" sz="1200" baseline="0" dirty="0" err="1">
                          <a:latin typeface="Times New Roman" panose="02020603050405020304" pitchFamily="18" charset="0"/>
                          <a:cs typeface="Times New Roman" panose="02020603050405020304" pitchFamily="18" charset="0"/>
                        </a:rPr>
                        <a:t>μm</a:t>
                      </a:r>
                      <a:r>
                        <a:rPr lang="zh-CN" altLang="en-US" sz="1200" baseline="30000" dirty="0">
                          <a:latin typeface="Times New Roman" panose="02020603050405020304" pitchFamily="18" charset="0"/>
                          <a:cs typeface="Times New Roman" panose="02020603050405020304" pitchFamily="18" charset="0"/>
                        </a:rPr>
                        <a:t> </a:t>
                      </a:r>
                      <a:r>
                        <a:rPr lang="en-US" altLang="zh-CN" sz="1200" i="1" dirty="0">
                          <a:solidFill>
                            <a:srgbClr val="000000"/>
                          </a:solidFill>
                          <a:effectLst/>
                          <a:latin typeface="Times New Roman" panose="02020603050405020304" pitchFamily="18" charset="0"/>
                          <a:ea typeface="+mn-ea"/>
                        </a:rPr>
                        <a:t>E</a:t>
                      </a:r>
                      <a:r>
                        <a:rPr lang="en-US" altLang="zh-CN" sz="1200" dirty="0">
                          <a:solidFill>
                            <a:srgbClr val="000000"/>
                          </a:solidFill>
                          <a:effectLst/>
                          <a:latin typeface="Times New Roman" panose="02020603050405020304" pitchFamily="18" charset="0"/>
                          <a:ea typeface="+mn-ea"/>
                        </a:rPr>
                        <a:t> counter.</a:t>
                      </a:r>
                      <a:endParaRPr lang="zh-CN" altLang="en-US" sz="1200" baseline="30000" dirty="0">
                        <a:latin typeface="Times New Roman" panose="02020603050405020304" pitchFamily="18" charset="0"/>
                        <a:cs typeface="Times New Roman" panose="02020603050405020304" pitchFamily="18" charset="0"/>
                      </a:endParaRPr>
                    </a:p>
                  </a:txBody>
                  <a:tcPr anchor="ctr">
                    <a:solidFill>
                      <a:schemeClr val="accent2">
                        <a:lumMod val="20000"/>
                        <a:lumOff val="80000"/>
                      </a:schemeClr>
                    </a:solidFill>
                  </a:tcPr>
                </a:tc>
                <a:tc rowSpan="6">
                  <a:txBody>
                    <a:bodyPr/>
                    <a:lstStyle/>
                    <a:p>
                      <a:pPr algn="ctr"/>
                      <a:r>
                        <a:rPr lang="en-US" altLang="zh-CN" sz="1200" dirty="0">
                          <a:solidFill>
                            <a:srgbClr val="000000"/>
                          </a:solidFill>
                          <a:effectLst/>
                          <a:latin typeface="Times New Roman" panose="02020603050405020304" pitchFamily="18" charset="0"/>
                          <a:ea typeface="+mn-ea"/>
                        </a:rPr>
                        <a:t>200-mm</a:t>
                      </a:r>
                      <a:r>
                        <a:rPr lang="en-US" altLang="zh-CN" sz="1200" baseline="30000" dirty="0">
                          <a:solidFill>
                            <a:srgbClr val="000000"/>
                          </a:solidFill>
                          <a:effectLst/>
                          <a:latin typeface="Times New Roman" panose="02020603050405020304" pitchFamily="18" charset="0"/>
                          <a:ea typeface="+mn-ea"/>
                        </a:rPr>
                        <a:t>2</a:t>
                      </a:r>
                      <a:r>
                        <a:rPr lang="en-US" altLang="zh-CN" sz="1200" dirty="0">
                          <a:solidFill>
                            <a:srgbClr val="000000"/>
                          </a:solidFill>
                          <a:effectLst/>
                          <a:latin typeface="Times New Roman" panose="02020603050405020304" pitchFamily="18" charset="0"/>
                          <a:ea typeface="+mn-ea"/>
                        </a:rPr>
                        <a:t> intrinsic </a:t>
                      </a:r>
                      <a:r>
                        <a:rPr lang="en-US" altLang="zh-CN" sz="1200" dirty="0" err="1">
                          <a:solidFill>
                            <a:srgbClr val="000000"/>
                          </a:solidFill>
                          <a:effectLst/>
                          <a:latin typeface="Times New Roman" panose="02020603050405020304" pitchFamily="18" charset="0"/>
                          <a:ea typeface="+mn-ea"/>
                        </a:rPr>
                        <a:t>Ge</a:t>
                      </a:r>
                      <a:r>
                        <a:rPr lang="en-US" altLang="zh-CN" sz="1200" dirty="0">
                          <a:solidFill>
                            <a:srgbClr val="000000"/>
                          </a:solidFill>
                          <a:effectLst/>
                          <a:latin typeface="Times New Roman" panose="02020603050405020304" pitchFamily="18" charset="0"/>
                          <a:ea typeface="+mn-ea"/>
                        </a:rPr>
                        <a:t> X-ray detector</a:t>
                      </a:r>
                      <a:endParaRPr lang="zh-CN" altLang="en-US" sz="1200" dirty="0">
                        <a:solidFill>
                          <a:schemeClr val="tx1"/>
                        </a:solidFill>
                        <a:latin typeface="Times New Roman" panose="02020603050405020304" pitchFamily="18" charset="0"/>
                        <a:cs typeface="Times New Roman" panose="02020603050405020304" pitchFamily="18" charset="0"/>
                      </a:endParaRPr>
                    </a:p>
                  </a:txBody>
                  <a:tcPr anchor="ctr">
                    <a:solidFill>
                      <a:schemeClr val="accent2">
                        <a:lumMod val="20000"/>
                        <a:lumOff val="80000"/>
                      </a:schemeClr>
                    </a:solidFill>
                  </a:tcPr>
                </a:tc>
                <a:tc rowSpan="6">
                  <a:txBody>
                    <a:bodyPr/>
                    <a:lstStyle/>
                    <a:p>
                      <a:pPr algn="ctr"/>
                      <a:r>
                        <a:rPr lang="en-US" altLang="zh-CN" sz="1200" dirty="0">
                          <a:solidFill>
                            <a:srgbClr val="000000"/>
                          </a:solidFill>
                          <a:effectLst/>
                          <a:latin typeface="Times New Roman" panose="02020603050405020304" pitchFamily="18" charset="0"/>
                          <a:ea typeface="+mn-ea"/>
                        </a:rPr>
                        <a:t>–</a:t>
                      </a:r>
                      <a:endParaRPr lang="zh-CN" altLang="en-US" sz="1200" dirty="0">
                        <a:solidFill>
                          <a:schemeClr val="tx1"/>
                        </a:solidFill>
                        <a:latin typeface="Times New Roman" panose="02020603050405020304" pitchFamily="18" charset="0"/>
                        <a:cs typeface="Times New Roman" panose="02020603050405020304" pitchFamily="18" charset="0"/>
                      </a:endParaRPr>
                    </a:p>
                  </a:txBody>
                  <a:tcPr anchor="ctr">
                    <a:solidFill>
                      <a:schemeClr val="accent2">
                        <a:lumMod val="20000"/>
                        <a:lumOff val="80000"/>
                      </a:schemeClr>
                    </a:solidFill>
                  </a:tcPr>
                </a:tc>
                <a:tc rowSpan="6">
                  <a:txBody>
                    <a:bodyPr/>
                    <a:lstStyle/>
                    <a:p>
                      <a:pPr algn="ctr"/>
                      <a:r>
                        <a:rPr lang="en-US" altLang="zh-CN" sz="1200" i="1">
                          <a:solidFill>
                            <a:schemeClr val="tx1"/>
                          </a:solidFill>
                          <a:latin typeface="Times New Roman" panose="02020603050405020304" pitchFamily="18" charset="0"/>
                          <a:cs typeface="Times New Roman" panose="02020603050405020304" pitchFamily="18" charset="0"/>
                        </a:rPr>
                        <a:t>p</a:t>
                      </a:r>
                      <a:r>
                        <a:rPr lang="en-US" altLang="zh-CN" sz="1200">
                          <a:solidFill>
                            <a:schemeClr val="tx1"/>
                          </a:solidFill>
                          <a:latin typeface="Times New Roman" panose="02020603050405020304" pitchFamily="18" charset="0"/>
                          <a:cs typeface="Times New Roman" panose="02020603050405020304" pitchFamily="18" charset="0"/>
                        </a:rPr>
                        <a:t>-x</a:t>
                      </a:r>
                      <a:endParaRPr lang="zh-CN" altLang="en-US" sz="1200" dirty="0">
                        <a:solidFill>
                          <a:schemeClr val="tx1"/>
                        </a:solidFill>
                        <a:latin typeface="Times New Roman" panose="02020603050405020304" pitchFamily="18" charset="0"/>
                        <a:cs typeface="Times New Roman" panose="02020603050405020304" pitchFamily="18" charset="0"/>
                      </a:endParaRPr>
                    </a:p>
                  </a:txBody>
                  <a:tcPr anchor="ctr">
                    <a:solidFill>
                      <a:schemeClr val="accent2">
                        <a:lumMod val="20000"/>
                        <a:lumOff val="8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200" i="1" dirty="0">
                          <a:solidFill>
                            <a:schemeClr val="tx1"/>
                          </a:solidFill>
                          <a:latin typeface="Times New Roman" panose="02020603050405020304" pitchFamily="18" charset="0"/>
                          <a:cs typeface="Times New Roman" panose="02020603050405020304" pitchFamily="18" charset="0"/>
                        </a:rPr>
                        <a:t>β</a:t>
                      </a:r>
                      <a:r>
                        <a:rPr lang="en-US" altLang="zh-CN" sz="1200" i="0" dirty="0">
                          <a:solidFill>
                            <a:schemeClr val="tx1"/>
                          </a:solidFill>
                          <a:latin typeface="Times New Roman" panose="02020603050405020304" pitchFamily="18" charset="0"/>
                          <a:cs typeface="Times New Roman" panose="02020603050405020304" pitchFamily="18" charset="0"/>
                        </a:rPr>
                        <a:t>-delayed proton spectrum</a:t>
                      </a:r>
                    </a:p>
                  </a:txBody>
                  <a:tcPr anchor="ctr">
                    <a:solidFill>
                      <a:schemeClr val="accent2">
                        <a:lumMod val="20000"/>
                        <a:lumOff val="80000"/>
                      </a:schemeClr>
                    </a:solidFill>
                  </a:tcPr>
                </a:tc>
                <a:tc rowSpan="6">
                  <a:txBody>
                    <a:bodyPr/>
                    <a:lstStyle/>
                    <a:p>
                      <a:pPr algn="ctr"/>
                      <a:r>
                        <a:rPr lang="nb-NO" altLang="zh-CN" sz="1200" dirty="0">
                          <a:solidFill>
                            <a:schemeClr val="tx1"/>
                          </a:solidFill>
                          <a:latin typeface="Times New Roman" panose="02020603050405020304" pitchFamily="18" charset="0"/>
                          <a:cs typeface="Times New Roman" panose="02020603050405020304" pitchFamily="18" charset="0"/>
                        </a:rPr>
                        <a:t>P. Asboe-Hansen et al., Phys. Lett. B 77, 363 (1978).</a:t>
                      </a:r>
                    </a:p>
                    <a:p>
                      <a:pPr algn="ctr"/>
                      <a:endParaRPr lang="nb-NO" altLang="zh-CN" sz="1200" dirty="0">
                        <a:solidFill>
                          <a:schemeClr val="tx1"/>
                        </a:solidFill>
                        <a:latin typeface="Times New Roman" panose="02020603050405020304" pitchFamily="18" charset="0"/>
                        <a:cs typeface="Times New Roman" panose="02020603050405020304" pitchFamily="18" charset="0"/>
                      </a:endParaRPr>
                    </a:p>
                    <a:p>
                      <a:pPr algn="ctr"/>
                      <a:r>
                        <a:rPr lang="fr-FR" altLang="zh-CN" sz="1200" dirty="0">
                          <a:solidFill>
                            <a:schemeClr val="tx1"/>
                          </a:solidFill>
                          <a:latin typeface="Times New Roman" panose="02020603050405020304" pitchFamily="18" charset="0"/>
                          <a:cs typeface="Times New Roman" panose="02020603050405020304" pitchFamily="18" charset="0"/>
                        </a:rPr>
                        <a:t>P. Asboe-Hansen et al., Nucl. Phys. A 361, 23 (1981).</a:t>
                      </a:r>
                      <a:endParaRPr lang="zh-CN" altLang="en-US" sz="1200" dirty="0">
                        <a:solidFill>
                          <a:schemeClr val="tx1"/>
                        </a:solidFill>
                        <a:latin typeface="Times New Roman" panose="02020603050405020304" pitchFamily="18" charset="0"/>
                        <a:cs typeface="Times New Roman" panose="02020603050405020304" pitchFamily="18" charset="0"/>
                      </a:endParaRPr>
                    </a:p>
                  </a:txBody>
                  <a:tcPr anchor="ctr">
                    <a:solidFill>
                      <a:schemeClr val="accent2">
                        <a:lumMod val="20000"/>
                        <a:lumOff val="80000"/>
                      </a:schemeClr>
                    </a:solidFill>
                  </a:tcPr>
                </a:tc>
                <a:extLst>
                  <a:ext uri="{0D108BD9-81ED-4DB2-BD59-A6C34878D82A}">
                    <a16:rowId xmlns:a16="http://schemas.microsoft.com/office/drawing/2014/main" val="10012"/>
                  </a:ext>
                </a:extLst>
              </a:tr>
              <a:tr h="594360">
                <a:tc vMerge="1">
                  <a:txBody>
                    <a:bodyPr/>
                    <a:lstStyle/>
                    <a:p>
                      <a:endParaRPr lang="zh-CN" altLang="en-US"/>
                    </a:p>
                  </a:txBody>
                  <a:tcPr/>
                </a:tc>
                <a:tc rowSpan="3">
                  <a:txBody>
                    <a:bodyPr/>
                    <a:lstStyle/>
                    <a:p>
                      <a:pPr algn="ctr"/>
                      <a:r>
                        <a:rPr lang="en-US" altLang="zh-CN" sz="1200" dirty="0">
                          <a:latin typeface="Times New Roman" panose="02020603050405020304" pitchFamily="18" charset="0"/>
                          <a:cs typeface="Times New Roman" panose="02020603050405020304" pitchFamily="18" charset="0"/>
                        </a:rPr>
                        <a:t>0.68(12)</a:t>
                      </a:r>
                    </a:p>
                    <a:p>
                      <a:pPr algn="ctr"/>
                      <a:r>
                        <a:rPr lang="en-US" altLang="zh-CN" sz="1200" dirty="0">
                          <a:latin typeface="Times New Roman" panose="02020603050405020304" pitchFamily="18" charset="0"/>
                          <a:cs typeface="Times New Roman" panose="02020603050405020304" pitchFamily="18" charset="0"/>
                        </a:rPr>
                        <a:t>or</a:t>
                      </a:r>
                    </a:p>
                    <a:p>
                      <a:pPr algn="ctr"/>
                      <a:r>
                        <a:rPr lang="en-US" altLang="zh-CN" sz="1200" dirty="0">
                          <a:latin typeface="Times New Roman" panose="02020603050405020304" pitchFamily="18" charset="0"/>
                          <a:cs typeface="Times New Roman" panose="02020603050405020304" pitchFamily="18" charset="0"/>
                        </a:rPr>
                        <a:t>0.036</a:t>
                      </a:r>
                      <a:endParaRPr lang="zh-CN" altLang="en-US" sz="1200" baseline="30000" dirty="0">
                        <a:latin typeface="Times New Roman" panose="02020603050405020304" pitchFamily="18" charset="0"/>
                        <a:cs typeface="Times New Roman" panose="02020603050405020304" pitchFamily="18" charset="0"/>
                      </a:endParaRPr>
                    </a:p>
                  </a:txBody>
                  <a:tcPr anchor="ctr">
                    <a:solidFill>
                      <a:schemeClr val="accent2">
                        <a:lumMod val="20000"/>
                        <a:lumOff val="80000"/>
                      </a:schemeClr>
                    </a:solidFill>
                  </a:tcPr>
                </a:tc>
                <a:tc vMerge="1">
                  <a:txBody>
                    <a:bodyPr/>
                    <a:lstStyle/>
                    <a:p>
                      <a:pPr algn="ctr"/>
                      <a:endParaRPr lang="zh-CN" altLang="en-US" sz="1200" i="0" baseline="0" dirty="0">
                        <a:latin typeface="Times New Roman" panose="02020603050405020304" pitchFamily="18" charset="0"/>
                        <a:cs typeface="Times New Roman" panose="02020603050405020304" pitchFamily="18" charset="0"/>
                      </a:endParaRPr>
                    </a:p>
                  </a:txBody>
                  <a:tcPr anchor="ct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rowSpan="2">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200" i="0" dirty="0">
                          <a:solidFill>
                            <a:schemeClr val="tx1"/>
                          </a:solidFill>
                          <a:latin typeface="Times New Roman" panose="02020603050405020304" pitchFamily="18" charset="0"/>
                          <a:cs typeface="Times New Roman" panose="02020603050405020304" pitchFamily="18" charset="0"/>
                        </a:rPr>
                        <a:t>X-ray</a:t>
                      </a:r>
                      <a:r>
                        <a:rPr lang="en-US" altLang="zh-CN" sz="1200" i="0" baseline="0" dirty="0">
                          <a:solidFill>
                            <a:schemeClr val="tx1"/>
                          </a:solidFill>
                          <a:latin typeface="Times New Roman" panose="02020603050405020304" pitchFamily="18" charset="0"/>
                          <a:cs typeface="Times New Roman" panose="02020603050405020304" pitchFamily="18" charset="0"/>
                        </a:rPr>
                        <a:t> s</a:t>
                      </a:r>
                      <a:r>
                        <a:rPr lang="en-US" altLang="zh-CN" sz="1200" i="0" dirty="0">
                          <a:solidFill>
                            <a:schemeClr val="tx1"/>
                          </a:solidFill>
                          <a:latin typeface="Times New Roman" panose="02020603050405020304" pitchFamily="18" charset="0"/>
                          <a:cs typeface="Times New Roman" panose="02020603050405020304" pitchFamily="18" charset="0"/>
                        </a:rPr>
                        <a:t>pectrum observed in coincidence with</a:t>
                      </a:r>
                      <a:r>
                        <a:rPr lang="en-US" altLang="zh-CN" sz="1200" i="0" baseline="0" dirty="0">
                          <a:solidFill>
                            <a:schemeClr val="tx1"/>
                          </a:solidFill>
                          <a:latin typeface="Times New Roman" panose="02020603050405020304" pitchFamily="18" charset="0"/>
                          <a:cs typeface="Times New Roman" panose="02020603050405020304" pitchFamily="18" charset="0"/>
                        </a:rPr>
                        <a:t> </a:t>
                      </a:r>
                      <a:r>
                        <a:rPr lang="en-US" altLang="zh-CN" sz="1200" i="0" dirty="0">
                          <a:solidFill>
                            <a:schemeClr val="tx1"/>
                          </a:solidFill>
                          <a:latin typeface="Times New Roman" panose="02020603050405020304" pitchFamily="18" charset="0"/>
                          <a:cs typeface="Times New Roman" panose="02020603050405020304" pitchFamily="18" charset="0"/>
                        </a:rPr>
                        <a:t>protons</a:t>
                      </a:r>
                      <a:endParaRPr lang="zh-CN" altLang="en-US" sz="1200" i="0" dirty="0">
                        <a:solidFill>
                          <a:schemeClr val="tx1"/>
                        </a:solidFill>
                        <a:latin typeface="Times New Roman" panose="02020603050405020304" pitchFamily="18" charset="0"/>
                        <a:cs typeface="Times New Roman" panose="02020603050405020304" pitchFamily="18" charset="0"/>
                      </a:endParaRPr>
                    </a:p>
                  </a:txBody>
                  <a:tcPr anchor="ctr">
                    <a:solidFill>
                      <a:schemeClr val="accent2">
                        <a:lumMod val="20000"/>
                        <a:lumOff val="80000"/>
                      </a:schemeClr>
                    </a:solidFill>
                  </a:tcPr>
                </a:tc>
                <a:tc vMerge="1">
                  <a:txBody>
                    <a:bodyPr/>
                    <a:lstStyle/>
                    <a:p>
                      <a:endParaRPr lang="zh-CN" altLang="en-US"/>
                    </a:p>
                  </a:txBody>
                  <a:tcPr/>
                </a:tc>
                <a:extLst>
                  <a:ext uri="{0D108BD9-81ED-4DB2-BD59-A6C34878D82A}">
                    <a16:rowId xmlns:a16="http://schemas.microsoft.com/office/drawing/2014/main" val="10013"/>
                  </a:ext>
                </a:extLst>
              </a:tr>
              <a:tr h="228600">
                <a:tc vMerge="1">
                  <a:txBody>
                    <a:bodyPr/>
                    <a:lstStyle/>
                    <a:p>
                      <a:endParaRPr lang="zh-CN" altLang="en-US"/>
                    </a:p>
                  </a:txBody>
                  <a:tcPr/>
                </a:tc>
                <a:tc vMerge="1">
                  <a:txBody>
                    <a:bodyPr/>
                    <a:lstStyle/>
                    <a:p>
                      <a:endParaRPr lang="zh-CN" altLang="en-US"/>
                    </a:p>
                  </a:txBody>
                  <a:tcPr/>
                </a:tc>
                <a:tc rowSpan="3">
                  <a:txBody>
                    <a:bodyPr/>
                    <a:lstStyle/>
                    <a:p>
                      <a:pPr algn="ctr"/>
                      <a:r>
                        <a:rPr lang="en-US" altLang="zh-CN" sz="1200" i="0" baseline="0" dirty="0">
                          <a:latin typeface="Times New Roman" panose="02020603050405020304" pitchFamily="18" charset="0"/>
                          <a:cs typeface="Times New Roman" panose="02020603050405020304" pitchFamily="18" charset="0"/>
                        </a:rPr>
                        <a:t>3000</a:t>
                      </a:r>
                      <a:endParaRPr lang="zh-CN" altLang="en-US" sz="1200" i="0" baseline="0" dirty="0">
                        <a:latin typeface="Times New Roman" panose="02020603050405020304" pitchFamily="18" charset="0"/>
                        <a:cs typeface="Times New Roman" panose="02020603050405020304" pitchFamily="18" charset="0"/>
                      </a:endParaRPr>
                    </a:p>
                  </a:txBody>
                  <a:tcPr anchor="ctr">
                    <a:solidFill>
                      <a:schemeClr val="accent2">
                        <a:lumMod val="20000"/>
                        <a:lumOff val="80000"/>
                      </a:schemeClr>
                    </a:solidFill>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extLst>
                  <a:ext uri="{0D108BD9-81ED-4DB2-BD59-A6C34878D82A}">
                    <a16:rowId xmlns:a16="http://schemas.microsoft.com/office/drawing/2014/main" val="10014"/>
                  </a:ext>
                </a:extLst>
              </a:tr>
              <a:tr h="0">
                <a:tc vMerge="1">
                  <a:txBody>
                    <a:bodyPr/>
                    <a:lstStyle/>
                    <a:p>
                      <a:endParaRPr lang="zh-CN" altLang="en-US"/>
                    </a:p>
                  </a:txBody>
                  <a:tcPr/>
                </a:tc>
                <a:tc vMerge="1">
                  <a:txBody>
                    <a:bodyPr/>
                    <a:lstStyle/>
                    <a:p>
                      <a:endParaRPr lang="zh-CN" altLang="en-US"/>
                    </a:p>
                  </a:txBody>
                  <a:tcPr/>
                </a:tc>
                <a:tc vMerge="1">
                  <a:txBody>
                    <a:bodyPr/>
                    <a:lstStyle/>
                    <a:p>
                      <a:endParaRPr lang="zh-CN" altLang="en-US" dirty="0"/>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rowSpan="3">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200" i="0" dirty="0">
                          <a:solidFill>
                            <a:schemeClr val="tx1"/>
                          </a:solidFill>
                          <a:latin typeface="Times New Roman" panose="02020603050405020304" pitchFamily="18" charset="0"/>
                          <a:cs typeface="Times New Roman" panose="02020603050405020304" pitchFamily="18" charset="0"/>
                        </a:rPr>
                        <a:t>Ratio</a:t>
                      </a:r>
                    </a:p>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200" i="0" dirty="0">
                          <a:solidFill>
                            <a:schemeClr val="tx1"/>
                          </a:solidFill>
                          <a:latin typeface="Times New Roman" panose="02020603050405020304" pitchFamily="18" charset="0"/>
                          <a:cs typeface="Times New Roman" panose="02020603050405020304" pitchFamily="18" charset="0"/>
                        </a:rPr>
                        <a:t>of X-rays from Se</a:t>
                      </a:r>
                      <a:r>
                        <a:rPr lang="en-US" altLang="zh-CN" sz="1200" i="0" baseline="0" dirty="0">
                          <a:solidFill>
                            <a:schemeClr val="tx1"/>
                          </a:solidFill>
                          <a:latin typeface="Times New Roman" panose="02020603050405020304" pitchFamily="18" charset="0"/>
                          <a:cs typeface="Times New Roman" panose="02020603050405020304" pitchFamily="18" charset="0"/>
                        </a:rPr>
                        <a:t> </a:t>
                      </a:r>
                      <a:r>
                        <a:rPr lang="en-US" altLang="zh-CN" sz="1200" i="0" dirty="0">
                          <a:solidFill>
                            <a:schemeClr val="tx1"/>
                          </a:solidFill>
                          <a:latin typeface="Times New Roman" panose="02020603050405020304" pitchFamily="18" charset="0"/>
                          <a:cs typeface="Times New Roman" panose="02020603050405020304" pitchFamily="18" charset="0"/>
                        </a:rPr>
                        <a:t>relative to those from Br as a function of proton energy</a:t>
                      </a:r>
                      <a:endParaRPr lang="zh-CN" altLang="en-US" sz="1200" i="0" dirty="0">
                        <a:solidFill>
                          <a:schemeClr val="tx1"/>
                        </a:solidFill>
                        <a:latin typeface="Times New Roman" panose="02020603050405020304" pitchFamily="18" charset="0"/>
                        <a:cs typeface="Times New Roman" panose="02020603050405020304" pitchFamily="18" charset="0"/>
                      </a:endParaRPr>
                    </a:p>
                  </a:txBody>
                  <a:tcPr anchor="ctr">
                    <a:solidFill>
                      <a:schemeClr val="accent2">
                        <a:lumMod val="20000"/>
                        <a:lumOff val="80000"/>
                      </a:schemeClr>
                    </a:solidFill>
                  </a:tcPr>
                </a:tc>
                <a:tc vMerge="1">
                  <a:txBody>
                    <a:bodyPr/>
                    <a:lstStyle/>
                    <a:p>
                      <a:endParaRPr lang="zh-CN" altLang="en-US"/>
                    </a:p>
                  </a:txBody>
                  <a:tcPr/>
                </a:tc>
                <a:extLst>
                  <a:ext uri="{0D108BD9-81ED-4DB2-BD59-A6C34878D82A}">
                    <a16:rowId xmlns:a16="http://schemas.microsoft.com/office/drawing/2014/main" val="10015"/>
                  </a:ext>
                </a:extLst>
              </a:tr>
              <a:tr h="408940">
                <a:tc vMerge="1">
                  <a:txBody>
                    <a:bodyPr/>
                    <a:lstStyle/>
                    <a:p>
                      <a:endParaRPr lang="zh-CN" altLang="en-US"/>
                    </a:p>
                  </a:txBody>
                  <a:tcPr/>
                </a:tc>
                <a:tc rowSpan="2">
                  <a:txBody>
                    <a:bodyPr/>
                    <a:lstStyle/>
                    <a:p>
                      <a:pPr algn="ctr"/>
                      <a:r>
                        <a:rPr lang="en-US" altLang="zh-CN" sz="1200" dirty="0">
                          <a:latin typeface="Times New Roman" panose="02020603050405020304" pitchFamily="18" charset="0"/>
                          <a:cs typeface="Times New Roman" panose="02020603050405020304" pitchFamily="18" charset="0"/>
                        </a:rPr>
                        <a:t>80(4)</a:t>
                      </a:r>
                    </a:p>
                    <a:p>
                      <a:pPr algn="ctr"/>
                      <a:r>
                        <a:rPr lang="en-US" altLang="zh-CN" sz="1200" dirty="0">
                          <a:latin typeface="Times New Roman" panose="02020603050405020304" pitchFamily="18" charset="0"/>
                          <a:cs typeface="Times New Roman" panose="02020603050405020304" pitchFamily="18" charset="0"/>
                        </a:rPr>
                        <a:t>20(4)</a:t>
                      </a:r>
                    </a:p>
                    <a:p>
                      <a:pPr algn="ctr"/>
                      <a:r>
                        <a:rPr lang="en-US" altLang="zh-CN" sz="1200" dirty="0">
                          <a:latin typeface="Times New Roman" panose="02020603050405020304" pitchFamily="18" charset="0"/>
                          <a:cs typeface="Times New Roman" panose="02020603050405020304" pitchFamily="18" charset="0"/>
                        </a:rPr>
                        <a:t>or</a:t>
                      </a:r>
                    </a:p>
                    <a:p>
                      <a:pPr algn="ctr"/>
                      <a:r>
                        <a:rPr lang="en-US" altLang="zh-CN" sz="1200" dirty="0">
                          <a:latin typeface="Times New Roman" panose="02020603050405020304" pitchFamily="18" charset="0"/>
                          <a:cs typeface="Times New Roman" panose="02020603050405020304" pitchFamily="18" charset="0"/>
                        </a:rPr>
                        <a:t>16</a:t>
                      </a:r>
                      <a:endParaRPr lang="zh-CN" altLang="en-US" sz="1200" dirty="0">
                        <a:latin typeface="Times New Roman" panose="02020603050405020304" pitchFamily="18" charset="0"/>
                        <a:cs typeface="Times New Roman" panose="02020603050405020304" pitchFamily="18" charset="0"/>
                      </a:endParaRPr>
                    </a:p>
                  </a:txBody>
                  <a:tcPr anchor="ctr">
                    <a:solidFill>
                      <a:schemeClr val="accent2">
                        <a:lumMod val="20000"/>
                        <a:lumOff val="80000"/>
                      </a:schemeClr>
                    </a:solidFill>
                  </a:tcPr>
                </a:tc>
                <a:tc vMerge="1">
                  <a:txBody>
                    <a:bodyPr/>
                    <a:lstStyle/>
                    <a:p>
                      <a:endParaRPr lang="zh-CN" altLang="en-US" dirty="0"/>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extLst>
                  <a:ext uri="{0D108BD9-81ED-4DB2-BD59-A6C34878D82A}">
                    <a16:rowId xmlns:a16="http://schemas.microsoft.com/office/drawing/2014/main" val="10016"/>
                  </a:ext>
                </a:extLst>
              </a:tr>
              <a:tr h="708660">
                <a:tc vMerge="1">
                  <a:txBody>
                    <a:bodyPr/>
                    <a:lstStyle/>
                    <a:p>
                      <a:endParaRPr lang="zh-CN" altLang="en-US"/>
                    </a:p>
                  </a:txBody>
                  <a:tcPr/>
                </a:tc>
                <a:tc vMerge="1">
                  <a:txBody>
                    <a:bodyPr/>
                    <a:lstStyle/>
                    <a:p>
                      <a:endParaRPr lang="zh-CN" altLang="en-US"/>
                    </a:p>
                  </a:txBody>
                  <a:tcPr/>
                </a:tc>
                <a:tc>
                  <a:txBody>
                    <a:bodyPr/>
                    <a:lstStyle/>
                    <a:p>
                      <a:pPr algn="ctr"/>
                      <a:r>
                        <a:rPr lang="en-US" altLang="zh-CN" sz="1200" i="0" baseline="0" dirty="0">
                          <a:latin typeface="Times New Roman" panose="02020603050405020304" pitchFamily="18" charset="0"/>
                          <a:cs typeface="Times New Roman" panose="02020603050405020304" pitchFamily="18" charset="0"/>
                        </a:rPr>
                        <a:t>3600</a:t>
                      </a:r>
                      <a:endParaRPr lang="zh-CN" altLang="en-US" sz="1200" i="0" baseline="0" dirty="0">
                        <a:latin typeface="Times New Roman" panose="02020603050405020304" pitchFamily="18" charset="0"/>
                        <a:cs typeface="Times New Roman" panose="02020603050405020304" pitchFamily="18" charset="0"/>
                      </a:endParaRPr>
                    </a:p>
                  </a:txBody>
                  <a:tcPr anchor="ctr">
                    <a:solidFill>
                      <a:schemeClr val="accent2">
                        <a:lumMod val="20000"/>
                        <a:lumOff val="80000"/>
                      </a:schemeClr>
                    </a:solidFill>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extLst>
                  <a:ext uri="{0D108BD9-81ED-4DB2-BD59-A6C34878D82A}">
                    <a16:rowId xmlns:a16="http://schemas.microsoft.com/office/drawing/2014/main" val="10017"/>
                  </a:ext>
                </a:extLst>
              </a:tr>
            </a:tbl>
          </a:graphicData>
        </a:graphic>
      </p:graphicFrame>
      <p:sp>
        <p:nvSpPr>
          <p:cNvPr id="3" name="Rectangle 4"/>
          <p:cNvSpPr>
            <a:spLocks noChangeArrowheads="1"/>
          </p:cNvSpPr>
          <p:nvPr/>
        </p:nvSpPr>
        <p:spPr bwMode="auto">
          <a:xfrm>
            <a:off x="2807804" y="6556"/>
            <a:ext cx="3376543" cy="279180"/>
          </a:xfrm>
          <a:prstGeom prst="rect">
            <a:avLst/>
          </a:prstGeom>
          <a:gradFill rotWithShape="1">
            <a:gsLst>
              <a:gs pos="0">
                <a:srgbClr val="CCCCFF"/>
              </a:gs>
              <a:gs pos="50000">
                <a:srgbClr val="FFFFFF"/>
              </a:gs>
              <a:gs pos="100000">
                <a:srgbClr val="CCCCFF"/>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spAutoFit/>
          </a:bodyPr>
          <a:lstStyle>
            <a:lvl1pPr algn="l" eaLnBrk="0" hangingPunct="0">
              <a:defRPr>
                <a:solidFill>
                  <a:schemeClr val="tx1"/>
                </a:solidFill>
                <a:latin typeface="Times New Roman" panose="02020603050405020304" pitchFamily="18" charset="0"/>
                <a:ea typeface="宋体" panose="02010600030101010101" pitchFamily="2" charset="-122"/>
              </a:defRPr>
            </a:lvl1pPr>
            <a:lvl2pPr marL="742950" indent="-285750" algn="l" eaLnBrk="0" hangingPunct="0">
              <a:defRPr>
                <a:solidFill>
                  <a:schemeClr val="tx1"/>
                </a:solidFill>
                <a:latin typeface="Times New Roman" panose="02020603050405020304" pitchFamily="18" charset="0"/>
                <a:ea typeface="宋体" panose="02010600030101010101" pitchFamily="2" charset="-122"/>
              </a:defRPr>
            </a:lvl2pPr>
            <a:lvl3pPr marL="1143000" indent="-228600" algn="l" eaLnBrk="0" hangingPunct="0">
              <a:defRPr>
                <a:solidFill>
                  <a:schemeClr val="tx1"/>
                </a:solidFill>
                <a:latin typeface="Times New Roman" panose="02020603050405020304" pitchFamily="18" charset="0"/>
                <a:ea typeface="宋体" panose="02010600030101010101" pitchFamily="2" charset="-122"/>
              </a:defRPr>
            </a:lvl3pPr>
            <a:lvl4pPr marL="1600200" indent="-228600" algn="l" eaLnBrk="0" hangingPunct="0">
              <a:defRPr>
                <a:solidFill>
                  <a:schemeClr val="tx1"/>
                </a:solidFill>
                <a:latin typeface="Times New Roman" panose="02020603050405020304" pitchFamily="18" charset="0"/>
                <a:ea typeface="宋体" panose="02010600030101010101" pitchFamily="2" charset="-122"/>
              </a:defRPr>
            </a:lvl4pPr>
            <a:lvl5pPr marL="2057400" indent="-228600" algn="l" eaLnBrk="0" hangingPunct="0">
              <a:defRPr>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Times New Roman" panose="02020603050405020304" pitchFamily="18" charset="0"/>
                <a:ea typeface="宋体" panose="02010600030101010101" pitchFamily="2" charset="-122"/>
              </a:defRPr>
            </a:lvl9pPr>
          </a:lstStyle>
          <a:p>
            <a:pPr algn="ctr"/>
            <a:r>
              <a:rPr lang="en-US" altLang="zh-CN" sz="1200" dirty="0">
                <a:solidFill>
                  <a:srgbClr val="000000"/>
                </a:solidFill>
              </a:rPr>
              <a:t>Summary of </a:t>
            </a:r>
            <a:r>
              <a:rPr lang="en-US" altLang="zh-CN" sz="1200" dirty="0"/>
              <a:t>Particle–X–ray coincidence technique.</a:t>
            </a:r>
            <a:endParaRPr lang="zh-CN" altLang="en-US" sz="1200" dirty="0">
              <a:cs typeface="Times New Roman" panose="02020603050405020304" pitchFamily="18" charset="0"/>
            </a:endParaRPr>
          </a:p>
        </p:txBody>
      </p:sp>
    </p:spTree>
    <p:extLst>
      <p:ext uri="{BB962C8B-B14F-4D97-AF65-F5344CB8AC3E}">
        <p14:creationId xmlns:p14="http://schemas.microsoft.com/office/powerpoint/2010/main" val="496338430"/>
      </p:ext>
    </p:extLst>
  </p:cSld>
  <p:clrMapOvr>
    <a:masterClrMapping/>
  </p:clrMapOvr>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表格 1"/>
          <p:cNvGraphicFramePr>
            <a:graphicFrameLocks noGrp="1"/>
          </p:cNvGraphicFramePr>
          <p:nvPr/>
        </p:nvGraphicFramePr>
        <p:xfrm>
          <a:off x="125260" y="362468"/>
          <a:ext cx="9022571" cy="5462228"/>
        </p:xfrm>
        <a:graphic>
          <a:graphicData uri="http://schemas.openxmlformats.org/drawingml/2006/table">
            <a:tbl>
              <a:tblPr firstRow="1" bandRow="1">
                <a:tableStyleId>{5940675A-B579-460E-94D1-54222C63F5DA}</a:tableStyleId>
              </a:tblPr>
              <a:tblGrid>
                <a:gridCol w="438889">
                  <a:extLst>
                    <a:ext uri="{9D8B030D-6E8A-4147-A177-3AD203B41FA5}">
                      <a16:colId xmlns:a16="http://schemas.microsoft.com/office/drawing/2014/main" val="20000"/>
                    </a:ext>
                  </a:extLst>
                </a:gridCol>
                <a:gridCol w="739042">
                  <a:extLst>
                    <a:ext uri="{9D8B030D-6E8A-4147-A177-3AD203B41FA5}">
                      <a16:colId xmlns:a16="http://schemas.microsoft.com/office/drawing/2014/main" val="20001"/>
                    </a:ext>
                  </a:extLst>
                </a:gridCol>
                <a:gridCol w="530591">
                  <a:extLst>
                    <a:ext uri="{9D8B030D-6E8A-4147-A177-3AD203B41FA5}">
                      <a16:colId xmlns:a16="http://schemas.microsoft.com/office/drawing/2014/main" val="20002"/>
                    </a:ext>
                  </a:extLst>
                </a:gridCol>
                <a:gridCol w="530591">
                  <a:extLst>
                    <a:ext uri="{9D8B030D-6E8A-4147-A177-3AD203B41FA5}">
                      <a16:colId xmlns:a16="http://schemas.microsoft.com/office/drawing/2014/main" val="20003"/>
                    </a:ext>
                  </a:extLst>
                </a:gridCol>
                <a:gridCol w="813763">
                  <a:extLst>
                    <a:ext uri="{9D8B030D-6E8A-4147-A177-3AD203B41FA5}">
                      <a16:colId xmlns:a16="http://schemas.microsoft.com/office/drawing/2014/main" val="20004"/>
                    </a:ext>
                  </a:extLst>
                </a:gridCol>
                <a:gridCol w="1593620">
                  <a:extLst>
                    <a:ext uri="{9D8B030D-6E8A-4147-A177-3AD203B41FA5}">
                      <a16:colId xmlns:a16="http://schemas.microsoft.com/office/drawing/2014/main" val="20005"/>
                    </a:ext>
                  </a:extLst>
                </a:gridCol>
                <a:gridCol w="739671">
                  <a:extLst>
                    <a:ext uri="{9D8B030D-6E8A-4147-A177-3AD203B41FA5}">
                      <a16:colId xmlns:a16="http://schemas.microsoft.com/office/drawing/2014/main" val="20006"/>
                    </a:ext>
                  </a:extLst>
                </a:gridCol>
                <a:gridCol w="820042">
                  <a:extLst>
                    <a:ext uri="{9D8B030D-6E8A-4147-A177-3AD203B41FA5}">
                      <a16:colId xmlns:a16="http://schemas.microsoft.com/office/drawing/2014/main" val="20007"/>
                    </a:ext>
                  </a:extLst>
                </a:gridCol>
                <a:gridCol w="644229">
                  <a:extLst>
                    <a:ext uri="{9D8B030D-6E8A-4147-A177-3AD203B41FA5}">
                      <a16:colId xmlns:a16="http://schemas.microsoft.com/office/drawing/2014/main" val="20008"/>
                    </a:ext>
                  </a:extLst>
                </a:gridCol>
                <a:gridCol w="1220645">
                  <a:extLst>
                    <a:ext uri="{9D8B030D-6E8A-4147-A177-3AD203B41FA5}">
                      <a16:colId xmlns:a16="http://schemas.microsoft.com/office/drawing/2014/main" val="20009"/>
                    </a:ext>
                  </a:extLst>
                </a:gridCol>
                <a:gridCol w="951488">
                  <a:extLst>
                    <a:ext uri="{9D8B030D-6E8A-4147-A177-3AD203B41FA5}">
                      <a16:colId xmlns:a16="http://schemas.microsoft.com/office/drawing/2014/main" val="20010"/>
                    </a:ext>
                  </a:extLst>
                </a:gridCol>
              </a:tblGrid>
              <a:tr h="304800">
                <a:tc rowSpan="5">
                  <a:txBody>
                    <a:bodyPr/>
                    <a:lstStyle/>
                    <a:p>
                      <a:pPr algn="ctr"/>
                      <a:r>
                        <a:rPr lang="en-US" altLang="zh-CN" sz="1200" baseline="0" dirty="0">
                          <a:latin typeface="Times New Roman" panose="02020603050405020304" pitchFamily="18" charset="0"/>
                          <a:cs typeface="Times New Roman" panose="02020603050405020304" pitchFamily="18" charset="0"/>
                        </a:rPr>
                        <a:t>Decay sequence</a:t>
                      </a:r>
                      <a:endParaRPr lang="zh-CN" altLang="en-US" sz="1200" baseline="0" dirty="0">
                        <a:latin typeface="Times New Roman" panose="02020603050405020304" pitchFamily="18" charset="0"/>
                        <a:cs typeface="Times New Roman" panose="02020603050405020304" pitchFamily="18" charset="0"/>
                      </a:endParaRPr>
                    </a:p>
                  </a:txBody>
                  <a:tcPr anchor="ctr">
                    <a:noFill/>
                  </a:tcPr>
                </a:tc>
                <a:tc rowSpan="2">
                  <a:txBody>
                    <a:bodyPr/>
                    <a:lstStyle/>
                    <a:p>
                      <a:pPr algn="ctr"/>
                      <a:r>
                        <a:rPr lang="en-US" altLang="zh-CN" sz="1200" i="1" baseline="0" dirty="0">
                          <a:latin typeface="Times New Roman" panose="02020603050405020304" pitchFamily="18" charset="0"/>
                          <a:cs typeface="Times New Roman" panose="02020603050405020304" pitchFamily="18" charset="0"/>
                        </a:rPr>
                        <a:t>T</a:t>
                      </a:r>
                      <a:r>
                        <a:rPr lang="en-US" altLang="zh-CN" sz="1200" i="0" baseline="-25000" dirty="0">
                          <a:latin typeface="Times New Roman" panose="02020603050405020304" pitchFamily="18" charset="0"/>
                          <a:cs typeface="Times New Roman" panose="02020603050405020304" pitchFamily="18" charset="0"/>
                        </a:rPr>
                        <a:t>1/2</a:t>
                      </a:r>
                      <a:r>
                        <a:rPr lang="en-US" altLang="zh-CN" sz="1200" i="0" baseline="0" dirty="0">
                          <a:latin typeface="Times New Roman" panose="02020603050405020304" pitchFamily="18" charset="0"/>
                          <a:cs typeface="Times New Roman" panose="02020603050405020304" pitchFamily="18" charset="0"/>
                        </a:rPr>
                        <a:t> (s)</a:t>
                      </a:r>
                    </a:p>
                  </a:txBody>
                  <a:tcPr anchor="ctr">
                    <a:noFill/>
                  </a:tcPr>
                </a:tc>
                <a:tc>
                  <a:txBody>
                    <a:bodyPr/>
                    <a:lstStyle/>
                    <a:p>
                      <a:pPr algn="ctr"/>
                      <a:r>
                        <a:rPr lang="en-US" altLang="zh-CN" sz="1200" i="1" baseline="0" dirty="0">
                          <a:latin typeface="Times New Roman" panose="02020603050405020304" pitchFamily="18" charset="0"/>
                          <a:cs typeface="Times New Roman" panose="02020603050405020304" pitchFamily="18" charset="0"/>
                        </a:rPr>
                        <a:t>Q</a:t>
                      </a:r>
                      <a:r>
                        <a:rPr lang="en-US" altLang="zh-CN" sz="1200" i="0" baseline="-25000" dirty="0">
                          <a:latin typeface="Times New Roman" panose="02020603050405020304" pitchFamily="18" charset="0"/>
                          <a:cs typeface="Times New Roman" panose="02020603050405020304" pitchFamily="18" charset="0"/>
                        </a:rPr>
                        <a:t>EC</a:t>
                      </a:r>
                    </a:p>
                  </a:txBody>
                  <a:tcPr anchor="ctr">
                    <a:noFill/>
                  </a:tcPr>
                </a:tc>
                <a:tc rowSpan="5">
                  <a:txBody>
                    <a:bodyPr/>
                    <a:lstStyle/>
                    <a:p>
                      <a:pPr algn="ctr"/>
                      <a:r>
                        <a:rPr lang="en-US" altLang="zh-CN" sz="1200" i="0" dirty="0">
                          <a:latin typeface="Times New Roman" panose="02020603050405020304" pitchFamily="18" charset="0"/>
                          <a:cs typeface="Times New Roman" panose="02020603050405020304" pitchFamily="18" charset="0"/>
                        </a:rPr>
                        <a:t>Place</a:t>
                      </a:r>
                      <a:endParaRPr lang="zh-CN" altLang="en-US" sz="1200" i="0" baseline="-25000" dirty="0">
                        <a:latin typeface="Times New Roman" panose="02020603050405020304" pitchFamily="18" charset="0"/>
                        <a:cs typeface="Times New Roman" panose="02020603050405020304" pitchFamily="18" charset="0"/>
                      </a:endParaRPr>
                    </a:p>
                  </a:txBody>
                  <a:tcPr anchor="ctr">
                    <a:noFill/>
                  </a:tcPr>
                </a:tc>
                <a:tc rowSpan="5">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200" i="0" baseline="0" dirty="0">
                          <a:latin typeface="Times New Roman" panose="02020603050405020304" pitchFamily="18" charset="0"/>
                          <a:cs typeface="Times New Roman" panose="02020603050405020304" pitchFamily="18" charset="0"/>
                        </a:rPr>
                        <a:t>Beam collection</a:t>
                      </a:r>
                      <a:endParaRPr lang="zh-CN" altLang="en-US" sz="1200" i="0" baseline="0" dirty="0">
                        <a:latin typeface="Times New Roman" panose="02020603050405020304" pitchFamily="18" charset="0"/>
                        <a:cs typeface="Times New Roman" panose="02020603050405020304" pitchFamily="18" charset="0"/>
                      </a:endParaRPr>
                    </a:p>
                  </a:txBody>
                  <a:tcPr anchor="ctr">
                    <a:noFill/>
                  </a:tcPr>
                </a:tc>
                <a:tc rowSpan="5">
                  <a:txBody>
                    <a:bodyPr/>
                    <a:lstStyle/>
                    <a:p>
                      <a:pPr algn="ctr"/>
                      <a:r>
                        <a:rPr lang="en-US" altLang="zh-CN" sz="1200" i="0" baseline="0" dirty="0">
                          <a:latin typeface="Times New Roman" panose="02020603050405020304" pitchFamily="18" charset="0"/>
                          <a:cs typeface="Times New Roman" panose="02020603050405020304" pitchFamily="18" charset="0"/>
                        </a:rPr>
                        <a:t>Proton detection</a:t>
                      </a:r>
                      <a:endParaRPr lang="zh-CN" altLang="en-US" sz="1200" i="0" baseline="0" dirty="0">
                        <a:latin typeface="Times New Roman" panose="02020603050405020304" pitchFamily="18" charset="0"/>
                        <a:cs typeface="Times New Roman" panose="02020603050405020304" pitchFamily="18" charset="0"/>
                      </a:endParaRPr>
                    </a:p>
                  </a:txBody>
                  <a:tcPr anchor="ctr">
                    <a:noFill/>
                  </a:tcPr>
                </a:tc>
                <a:tc rowSpan="5">
                  <a:txBody>
                    <a:bodyPr/>
                    <a:lstStyle/>
                    <a:p>
                      <a:pPr algn="ctr"/>
                      <a:r>
                        <a:rPr lang="en-US" altLang="zh-CN" sz="1200" i="0" dirty="0">
                          <a:latin typeface="Times New Roman" panose="02020603050405020304" pitchFamily="18" charset="0"/>
                          <a:cs typeface="Times New Roman" panose="02020603050405020304" pitchFamily="18" charset="0"/>
                        </a:rPr>
                        <a:t>X-ray</a:t>
                      </a:r>
                      <a:r>
                        <a:rPr lang="en-US" altLang="zh-CN" sz="1200" i="0" baseline="0" dirty="0">
                          <a:latin typeface="Times New Roman" panose="02020603050405020304" pitchFamily="18" charset="0"/>
                          <a:cs typeface="Times New Roman" panose="02020603050405020304" pitchFamily="18" charset="0"/>
                        </a:rPr>
                        <a:t> detection</a:t>
                      </a:r>
                      <a:endParaRPr lang="zh-CN" altLang="en-US" sz="1200" i="0" dirty="0">
                        <a:latin typeface="Times New Roman" panose="02020603050405020304" pitchFamily="18" charset="0"/>
                        <a:cs typeface="Times New Roman" panose="02020603050405020304" pitchFamily="18" charset="0"/>
                      </a:endParaRPr>
                    </a:p>
                  </a:txBody>
                  <a:tcPr anchor="ctr">
                    <a:noFill/>
                  </a:tcPr>
                </a:tc>
                <a:tc rowSpan="5">
                  <a:txBody>
                    <a:bodyPr/>
                    <a:lstStyle/>
                    <a:p>
                      <a:pPr algn="ctr"/>
                      <a:r>
                        <a:rPr lang="en-US" altLang="zh-CN" sz="1200" i="1" dirty="0">
                          <a:latin typeface="Times New Roman" panose="02020603050405020304" pitchFamily="18" charset="0"/>
                          <a:cs typeface="Times New Roman" panose="02020603050405020304" pitchFamily="18" charset="0"/>
                        </a:rPr>
                        <a:t>γ</a:t>
                      </a:r>
                      <a:r>
                        <a:rPr lang="en-US" altLang="zh-CN" sz="1200" i="0" dirty="0">
                          <a:latin typeface="Times New Roman" panose="02020603050405020304" pitchFamily="18" charset="0"/>
                          <a:cs typeface="Times New Roman" panose="02020603050405020304" pitchFamily="18" charset="0"/>
                        </a:rPr>
                        <a:t>-</a:t>
                      </a:r>
                      <a:r>
                        <a:rPr lang="en-US" altLang="zh-CN" sz="1200" dirty="0">
                          <a:latin typeface="Times New Roman" panose="02020603050405020304" pitchFamily="18" charset="0"/>
                          <a:cs typeface="Times New Roman" panose="02020603050405020304" pitchFamily="18" charset="0"/>
                        </a:rPr>
                        <a:t>ray</a:t>
                      </a:r>
                      <a:r>
                        <a:rPr lang="en-US" altLang="zh-CN" sz="1200" baseline="0" dirty="0">
                          <a:latin typeface="Times New Roman" panose="02020603050405020304" pitchFamily="18" charset="0"/>
                          <a:cs typeface="Times New Roman" panose="02020603050405020304" pitchFamily="18" charset="0"/>
                        </a:rPr>
                        <a:t> </a:t>
                      </a:r>
                      <a:r>
                        <a:rPr lang="en-US" altLang="zh-CN" sz="1200" i="0" baseline="0" dirty="0">
                          <a:latin typeface="Times New Roman" panose="02020603050405020304" pitchFamily="18" charset="0"/>
                          <a:cs typeface="Times New Roman" panose="02020603050405020304" pitchFamily="18" charset="0"/>
                        </a:rPr>
                        <a:t>detection</a:t>
                      </a:r>
                      <a:endParaRPr lang="en-US" altLang="zh-CN" sz="1200" dirty="0">
                        <a:latin typeface="Times New Roman" panose="02020603050405020304" pitchFamily="18" charset="0"/>
                        <a:cs typeface="Times New Roman" panose="02020603050405020304" pitchFamily="18" charset="0"/>
                      </a:endParaRPr>
                    </a:p>
                  </a:txBody>
                  <a:tcPr anchor="ctr">
                    <a:noFill/>
                  </a:tcPr>
                </a:tc>
                <a:tc rowSpan="5">
                  <a:txBody>
                    <a:bodyPr/>
                    <a:lstStyle/>
                    <a:p>
                      <a:pPr algn="ctr"/>
                      <a:r>
                        <a:rPr lang="en-US" altLang="zh-CN" sz="1200" i="0" dirty="0">
                          <a:latin typeface="Times New Roman" panose="02020603050405020304" pitchFamily="18" charset="0"/>
                          <a:cs typeface="Times New Roman" panose="02020603050405020304" pitchFamily="18" charset="0"/>
                        </a:rPr>
                        <a:t>coincidence</a:t>
                      </a:r>
                      <a:endParaRPr lang="zh-CN" altLang="en-US" sz="1200" i="0" dirty="0">
                        <a:latin typeface="Times New Roman" panose="02020603050405020304" pitchFamily="18" charset="0"/>
                        <a:cs typeface="Times New Roman" panose="02020603050405020304" pitchFamily="18" charset="0"/>
                      </a:endParaRPr>
                    </a:p>
                  </a:txBody>
                  <a:tcPr anchor="ctr">
                    <a:noFill/>
                  </a:tcPr>
                </a:tc>
                <a:tc rowSpan="5">
                  <a:txBody>
                    <a:bodyPr/>
                    <a:lstStyle/>
                    <a:p>
                      <a:pPr algn="ctr"/>
                      <a:r>
                        <a:rPr lang="en-US" altLang="zh-CN" sz="1200" dirty="0">
                          <a:latin typeface="Times New Roman" panose="02020603050405020304" pitchFamily="18" charset="0"/>
                          <a:cs typeface="Times New Roman" panose="02020603050405020304" pitchFamily="18" charset="0"/>
                        </a:rPr>
                        <a:t>Experimental observables</a:t>
                      </a:r>
                      <a:endParaRPr lang="zh-CN" altLang="en-US" sz="1200" dirty="0">
                        <a:latin typeface="Times New Roman" panose="02020603050405020304" pitchFamily="18" charset="0"/>
                        <a:cs typeface="Times New Roman" panose="02020603050405020304" pitchFamily="18" charset="0"/>
                      </a:endParaRPr>
                    </a:p>
                  </a:txBody>
                  <a:tcPr anchor="ctr">
                    <a:noFill/>
                  </a:tcPr>
                </a:tc>
                <a:tc rowSpan="5">
                  <a:txBody>
                    <a:bodyPr/>
                    <a:lstStyle/>
                    <a:p>
                      <a:pPr algn="ctr"/>
                      <a:r>
                        <a:rPr lang="en-US" altLang="zh-CN" sz="1200" dirty="0">
                          <a:latin typeface="Times New Roman" panose="02020603050405020304" pitchFamily="18" charset="0"/>
                          <a:cs typeface="Times New Roman" panose="02020603050405020304" pitchFamily="18" charset="0"/>
                        </a:rPr>
                        <a:t>Literature</a:t>
                      </a:r>
                      <a:endParaRPr lang="zh-CN" altLang="en-US" sz="1200" dirty="0">
                        <a:latin typeface="Times New Roman" panose="02020603050405020304" pitchFamily="18" charset="0"/>
                        <a:cs typeface="Times New Roman" panose="02020603050405020304" pitchFamily="18" charset="0"/>
                      </a:endParaRPr>
                    </a:p>
                  </a:txBody>
                  <a:tcPr anchor="ctr">
                    <a:noFill/>
                  </a:tcPr>
                </a:tc>
                <a:extLst>
                  <a:ext uri="{0D108BD9-81ED-4DB2-BD59-A6C34878D82A}">
                    <a16:rowId xmlns:a16="http://schemas.microsoft.com/office/drawing/2014/main" val="10000"/>
                  </a:ext>
                </a:extLst>
              </a:tr>
              <a:tr h="0">
                <a:tc vMerge="1">
                  <a:txBody>
                    <a:bodyPr/>
                    <a:lstStyle/>
                    <a:p>
                      <a:endParaRPr lang="zh-CN" altLang="en-US"/>
                    </a:p>
                  </a:txBody>
                  <a:tcPr/>
                </a:tc>
                <a:tc vMerge="1">
                  <a:txBody>
                    <a:bodyPr/>
                    <a:lstStyle/>
                    <a:p>
                      <a:endParaRPr lang="zh-CN" altLang="en-US"/>
                    </a:p>
                  </a:txBody>
                  <a:tcPr/>
                </a:tc>
                <a:tc rowSpan="2">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200" i="1" baseline="0" dirty="0">
                          <a:latin typeface="Times New Roman" panose="02020603050405020304" pitchFamily="18" charset="0"/>
                          <a:cs typeface="Times New Roman" panose="02020603050405020304" pitchFamily="18" charset="0"/>
                        </a:rPr>
                        <a:t>S</a:t>
                      </a:r>
                      <a:r>
                        <a:rPr lang="en-US" altLang="zh-CN" sz="1200" i="1" baseline="-25000" dirty="0">
                          <a:latin typeface="Times New Roman" panose="02020603050405020304" pitchFamily="18" charset="0"/>
                          <a:cs typeface="Times New Roman" panose="02020603050405020304" pitchFamily="18" charset="0"/>
                        </a:rPr>
                        <a:t>p</a:t>
                      </a:r>
                      <a:endParaRPr lang="zh-CN" altLang="en-US" sz="1200" i="0" baseline="0" dirty="0">
                        <a:latin typeface="Times New Roman" panose="02020603050405020304" pitchFamily="18" charset="0"/>
                        <a:cs typeface="Times New Roman" panose="02020603050405020304" pitchFamily="18" charset="0"/>
                      </a:endParaRPr>
                    </a:p>
                  </a:txBody>
                  <a:tcPr anchor="ctr">
                    <a:noFill/>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extLst>
                  <a:ext uri="{0D108BD9-81ED-4DB2-BD59-A6C34878D82A}">
                    <a16:rowId xmlns:a16="http://schemas.microsoft.com/office/drawing/2014/main" val="10001"/>
                  </a:ext>
                </a:extLst>
              </a:tr>
              <a:tr h="243840">
                <a:tc vMerge="1">
                  <a:txBody>
                    <a:bodyPr/>
                    <a:lstStyle/>
                    <a:p>
                      <a:endParaRPr lang="zh-CN" altLang="en-US"/>
                    </a:p>
                  </a:txBody>
                  <a:tcPr/>
                </a:tc>
                <a:tc rowSpan="2">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200" i="1" baseline="0" dirty="0">
                          <a:latin typeface="Times New Roman" panose="02020603050405020304" pitchFamily="18" charset="0"/>
                          <a:cs typeface="Times New Roman" panose="02020603050405020304" pitchFamily="18" charset="0"/>
                        </a:rPr>
                        <a:t>I</a:t>
                      </a:r>
                      <a:r>
                        <a:rPr lang="en-US" altLang="zh-CN" sz="1200" i="1" baseline="-25000" dirty="0">
                          <a:latin typeface="Times New Roman" panose="02020603050405020304" pitchFamily="18" charset="0"/>
                          <a:cs typeface="Times New Roman" panose="02020603050405020304" pitchFamily="18" charset="0"/>
                        </a:rPr>
                        <a:t>βp</a:t>
                      </a:r>
                      <a:r>
                        <a:rPr lang="en-US" altLang="zh-CN" sz="1200" i="0" baseline="0" dirty="0">
                          <a:latin typeface="Times New Roman" panose="02020603050405020304" pitchFamily="18" charset="0"/>
                          <a:cs typeface="Times New Roman" panose="02020603050405020304" pitchFamily="18" charset="0"/>
                        </a:rPr>
                        <a:t>(%)</a:t>
                      </a:r>
                      <a:endParaRPr lang="zh-CN" altLang="en-US" sz="1200" i="0" baseline="0" dirty="0">
                        <a:latin typeface="Times New Roman" panose="02020603050405020304" pitchFamily="18" charset="0"/>
                        <a:cs typeface="Times New Roman" panose="02020603050405020304" pitchFamily="18" charset="0"/>
                      </a:endParaRPr>
                    </a:p>
                  </a:txBody>
                  <a:tcPr anchor="ctr">
                    <a:noFill/>
                  </a:tcPr>
                </a:tc>
                <a:tc vMerge="1">
                  <a:txBody>
                    <a:bodyPr/>
                    <a:lstStyle/>
                    <a:p>
                      <a:endParaRPr lang="zh-CN" altLang="en-US" dirty="0"/>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extLst>
                  <a:ext uri="{0D108BD9-81ED-4DB2-BD59-A6C34878D82A}">
                    <a16:rowId xmlns:a16="http://schemas.microsoft.com/office/drawing/2014/main" val="10002"/>
                  </a:ext>
                </a:extLst>
              </a:tr>
              <a:tr h="0">
                <a:tc vMerge="1">
                  <a:txBody>
                    <a:bodyPr/>
                    <a:lstStyle/>
                    <a:p>
                      <a:endParaRPr lang="zh-CN" altLang="en-US"/>
                    </a:p>
                  </a:txBody>
                  <a:tcPr/>
                </a:tc>
                <a:tc vMerge="1">
                  <a:txBody>
                    <a:bodyPr/>
                    <a:lstStyle/>
                    <a:p>
                      <a:endParaRPr lang="zh-CN" altLang="en-US"/>
                    </a:p>
                  </a:txBody>
                  <a:tcPr/>
                </a:tc>
                <a:tc rowSpan="2">
                  <a:txBody>
                    <a:bodyPr/>
                    <a:lstStyle/>
                    <a:p>
                      <a:pPr algn="ctr"/>
                      <a:r>
                        <a:rPr lang="en-US" altLang="zh-CN" sz="1200" i="1" baseline="0" dirty="0" err="1">
                          <a:latin typeface="Times New Roman" panose="02020603050405020304" pitchFamily="18" charset="0"/>
                          <a:cs typeface="Times New Roman" panose="02020603050405020304" pitchFamily="18" charset="0"/>
                        </a:rPr>
                        <a:t>Q</a:t>
                      </a:r>
                      <a:r>
                        <a:rPr lang="en-US" altLang="zh-CN" sz="1200" i="0" baseline="-25000" dirty="0" err="1">
                          <a:latin typeface="Times New Roman" panose="02020603050405020304" pitchFamily="18" charset="0"/>
                          <a:cs typeface="Times New Roman" panose="02020603050405020304" pitchFamily="18" charset="0"/>
                        </a:rPr>
                        <a:t>EC</a:t>
                      </a:r>
                      <a:r>
                        <a:rPr lang="en-US" altLang="zh-CN" sz="1200" i="1" baseline="-25000" dirty="0" err="1">
                          <a:latin typeface="Times New Roman" panose="02020603050405020304" pitchFamily="18" charset="0"/>
                          <a:cs typeface="Times New Roman" panose="02020603050405020304" pitchFamily="18" charset="0"/>
                        </a:rPr>
                        <a:t>p</a:t>
                      </a:r>
                      <a:endParaRPr lang="zh-CN" altLang="en-US" sz="1200" i="1" baseline="0" dirty="0">
                        <a:latin typeface="Times New Roman" panose="02020603050405020304" pitchFamily="18" charset="0"/>
                        <a:cs typeface="Times New Roman" panose="02020603050405020304" pitchFamily="18" charset="0"/>
                      </a:endParaRPr>
                    </a:p>
                  </a:txBody>
                  <a:tcPr anchor="ctr">
                    <a:noFill/>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extLst>
                  <a:ext uri="{0D108BD9-81ED-4DB2-BD59-A6C34878D82A}">
                    <a16:rowId xmlns:a16="http://schemas.microsoft.com/office/drawing/2014/main" val="10003"/>
                  </a:ext>
                </a:extLst>
              </a:tr>
              <a:tr h="182880">
                <a:tc vMerge="1">
                  <a:txBody>
                    <a:bodyPr/>
                    <a:lstStyle/>
                    <a:p>
                      <a:endParaRPr lang="zh-CN" altLang="en-US"/>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200" i="1" baseline="0" dirty="0" err="1">
                          <a:latin typeface="Times New Roman" panose="02020603050405020304" pitchFamily="18" charset="0"/>
                          <a:cs typeface="Times New Roman" panose="02020603050405020304" pitchFamily="18" charset="0"/>
                        </a:rPr>
                        <a:t>br</a:t>
                      </a:r>
                      <a:r>
                        <a:rPr lang="en-US" altLang="zh-CN" sz="1200" i="1" baseline="-25000" dirty="0">
                          <a:latin typeface="Times New Roman" panose="02020603050405020304" pitchFamily="18" charset="0"/>
                          <a:cs typeface="Times New Roman" panose="02020603050405020304" pitchFamily="18" charset="0"/>
                        </a:rPr>
                        <a:t>βp</a:t>
                      </a:r>
                      <a:r>
                        <a:rPr lang="en-US" altLang="zh-CN" sz="1200" i="0" baseline="0" dirty="0">
                          <a:latin typeface="Times New Roman" panose="02020603050405020304" pitchFamily="18" charset="0"/>
                          <a:cs typeface="Times New Roman" panose="02020603050405020304" pitchFamily="18" charset="0"/>
                        </a:rPr>
                        <a:t>(%)</a:t>
                      </a:r>
                      <a:endParaRPr lang="zh-CN" altLang="en-US" sz="1200" i="0" baseline="0" dirty="0">
                        <a:latin typeface="Times New Roman" panose="02020603050405020304" pitchFamily="18" charset="0"/>
                        <a:cs typeface="Times New Roman" panose="02020603050405020304" pitchFamily="18" charset="0"/>
                      </a:endParaRPr>
                    </a:p>
                  </a:txBody>
                  <a:tcPr anchor="ctr">
                    <a:noFill/>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extLst>
                  <a:ext uri="{0D108BD9-81ED-4DB2-BD59-A6C34878D82A}">
                    <a16:rowId xmlns:a16="http://schemas.microsoft.com/office/drawing/2014/main" val="10004"/>
                  </a:ext>
                </a:extLst>
              </a:tr>
              <a:tr h="741680">
                <a:tc rowSpan="7">
                  <a:txBody>
                    <a:bodyPr/>
                    <a:lstStyle/>
                    <a:p>
                      <a:pPr algn="ctr" fontAlgn="ctr"/>
                      <a:r>
                        <a:rPr lang="en-US" altLang="zh-CN" sz="1400" baseline="30000" dirty="0">
                          <a:solidFill>
                            <a:srgbClr val="000000"/>
                          </a:solidFill>
                          <a:effectLst/>
                          <a:latin typeface="Times New Roman" panose="02020603050405020304" pitchFamily="18" charset="0"/>
                          <a:ea typeface="+mn-ea"/>
                        </a:rPr>
                        <a:t>65</a:t>
                      </a:r>
                      <a:r>
                        <a:rPr lang="en-US" altLang="zh-CN" sz="1400" baseline="0" dirty="0">
                          <a:solidFill>
                            <a:srgbClr val="000000"/>
                          </a:solidFill>
                          <a:effectLst/>
                          <a:latin typeface="Times New Roman" panose="02020603050405020304" pitchFamily="18" charset="0"/>
                          <a:ea typeface="+mn-ea"/>
                        </a:rPr>
                        <a:t>G</a:t>
                      </a:r>
                      <a:r>
                        <a:rPr lang="en-US" altLang="zh-CN" sz="1400" dirty="0">
                          <a:solidFill>
                            <a:srgbClr val="000000"/>
                          </a:solidFill>
                          <a:effectLst/>
                          <a:latin typeface="Times New Roman" panose="02020603050405020304" pitchFamily="18" charset="0"/>
                          <a:ea typeface="+mn-ea"/>
                        </a:rPr>
                        <a:t>e</a:t>
                      </a:r>
                    </a:p>
                    <a:p>
                      <a:pPr algn="ctr" fontAlgn="ctr"/>
                      <a:r>
                        <a:rPr lang="en-US" altLang="zh-CN" sz="1400" dirty="0">
                          <a:solidFill>
                            <a:srgbClr val="000000"/>
                          </a:solidFill>
                          <a:effectLst/>
                          <a:latin typeface="Times New Roman" panose="02020603050405020304" pitchFamily="18" charset="0"/>
                          <a:ea typeface="+mn-ea"/>
                        </a:rPr>
                        <a:t>EC(</a:t>
                      </a:r>
                      <a:r>
                        <a:rPr lang="en-US" altLang="zh-CN" sz="1400" i="1" dirty="0">
                          <a:solidFill>
                            <a:srgbClr val="000000"/>
                          </a:solidFill>
                          <a:effectLst/>
                          <a:latin typeface="Times New Roman" panose="02020603050405020304" pitchFamily="18" charset="0"/>
                          <a:ea typeface="+mn-ea"/>
                        </a:rPr>
                        <a:t>β</a:t>
                      </a:r>
                      <a:r>
                        <a:rPr lang="en-US" altLang="zh-CN" sz="1400" baseline="30000" dirty="0">
                          <a:solidFill>
                            <a:srgbClr val="000000"/>
                          </a:solidFill>
                          <a:effectLst/>
                          <a:latin typeface="Times New Roman" panose="02020603050405020304" pitchFamily="18" charset="0"/>
                          <a:ea typeface="+mn-ea"/>
                        </a:rPr>
                        <a:t>+</a:t>
                      </a:r>
                      <a:r>
                        <a:rPr lang="en-US" altLang="zh-CN" sz="1400" dirty="0">
                          <a:solidFill>
                            <a:srgbClr val="000000"/>
                          </a:solidFill>
                          <a:effectLst/>
                          <a:latin typeface="Times New Roman" panose="02020603050405020304" pitchFamily="18" charset="0"/>
                          <a:ea typeface="+mn-ea"/>
                        </a:rPr>
                        <a:t>)→</a:t>
                      </a:r>
                    </a:p>
                    <a:p>
                      <a:pPr algn="ctr" fontAlgn="ctr"/>
                      <a:r>
                        <a:rPr lang="en-US" altLang="zh-CN" sz="1400" baseline="30000" dirty="0">
                          <a:solidFill>
                            <a:srgbClr val="000000"/>
                          </a:solidFill>
                          <a:effectLst/>
                          <a:latin typeface="Times New Roman" panose="02020603050405020304" pitchFamily="18" charset="0"/>
                          <a:ea typeface="+mn-ea"/>
                        </a:rPr>
                        <a:t>65</a:t>
                      </a:r>
                      <a:r>
                        <a:rPr lang="en-US" altLang="zh-CN" sz="1400" baseline="0" dirty="0">
                          <a:solidFill>
                            <a:srgbClr val="000000"/>
                          </a:solidFill>
                          <a:effectLst/>
                          <a:latin typeface="Times New Roman" panose="02020603050405020304" pitchFamily="18" charset="0"/>
                          <a:ea typeface="+mn-ea"/>
                        </a:rPr>
                        <a:t>Ga</a:t>
                      </a:r>
                      <a:endParaRPr lang="en-US" altLang="zh-CN" sz="1400" dirty="0">
                        <a:solidFill>
                          <a:srgbClr val="000000"/>
                        </a:solidFill>
                        <a:effectLst/>
                        <a:latin typeface="Times New Roman" panose="02020603050405020304" pitchFamily="18" charset="0"/>
                        <a:ea typeface="+mn-ea"/>
                      </a:endParaRPr>
                    </a:p>
                    <a:p>
                      <a:pPr algn="ctr" fontAlgn="ctr"/>
                      <a:r>
                        <a:rPr lang="en-US" altLang="zh-CN" sz="1400" i="1" dirty="0">
                          <a:solidFill>
                            <a:srgbClr val="000000"/>
                          </a:solidFill>
                          <a:effectLst/>
                          <a:latin typeface="Times New Roman" panose="02020603050405020304" pitchFamily="18" charset="0"/>
                          <a:ea typeface="+mn-ea"/>
                        </a:rPr>
                        <a:t>p</a:t>
                      </a:r>
                      <a:r>
                        <a:rPr lang="zh-CN" altLang="en-US" sz="1400" dirty="0">
                          <a:solidFill>
                            <a:srgbClr val="000000"/>
                          </a:solidFill>
                          <a:effectLst/>
                          <a:latin typeface="Times New Roman" panose="02020603050405020304" pitchFamily="18" charset="0"/>
                          <a:ea typeface="+mn-ea"/>
                        </a:rPr>
                        <a:t>→</a:t>
                      </a:r>
                      <a:endParaRPr lang="en-US" altLang="zh-CN" sz="1400" dirty="0">
                        <a:solidFill>
                          <a:srgbClr val="000000"/>
                        </a:solidFill>
                        <a:effectLst/>
                        <a:latin typeface="Times New Roman" panose="02020603050405020304" pitchFamily="18" charset="0"/>
                        <a:ea typeface="+mn-ea"/>
                      </a:endParaRPr>
                    </a:p>
                    <a:p>
                      <a:pPr algn="ctr" fontAlgn="ctr"/>
                      <a:r>
                        <a:rPr lang="en-US" altLang="zh-CN" sz="1400" baseline="30000" dirty="0">
                          <a:solidFill>
                            <a:srgbClr val="000000"/>
                          </a:solidFill>
                          <a:effectLst/>
                          <a:latin typeface="Times New Roman" panose="02020603050405020304" pitchFamily="18" charset="0"/>
                          <a:ea typeface="+mn-ea"/>
                        </a:rPr>
                        <a:t>64</a:t>
                      </a:r>
                      <a:r>
                        <a:rPr lang="en-US" altLang="zh-CN" sz="1400" baseline="0" dirty="0">
                          <a:solidFill>
                            <a:srgbClr val="000000"/>
                          </a:solidFill>
                          <a:effectLst/>
                          <a:latin typeface="Times New Roman" panose="02020603050405020304" pitchFamily="18" charset="0"/>
                          <a:ea typeface="+mn-ea"/>
                        </a:rPr>
                        <a:t>Zn</a:t>
                      </a:r>
                      <a:endParaRPr lang="en-US" altLang="zh-CN" sz="1400" b="0" i="0" u="none" strike="noStrike" dirty="0">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9525" marR="9525" marT="9525" marB="0" anchor="ctr">
                    <a:solidFill>
                      <a:schemeClr val="accent3">
                        <a:lumMod val="20000"/>
                        <a:lumOff val="80000"/>
                      </a:schemeClr>
                    </a:solidFill>
                  </a:tcPr>
                </a:tc>
                <a:tc rowSpan="2">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200" dirty="0">
                          <a:latin typeface="Times New Roman" panose="02020603050405020304" pitchFamily="18" charset="0"/>
                          <a:cs typeface="Times New Roman" panose="02020603050405020304" pitchFamily="18" charset="0"/>
                        </a:rPr>
                        <a:t>30.8(7)</a:t>
                      </a:r>
                      <a:endParaRPr lang="zh-CN" altLang="en-US" sz="1200" dirty="0">
                        <a:latin typeface="Times New Roman" panose="02020603050405020304" pitchFamily="18" charset="0"/>
                        <a:cs typeface="Times New Roman" panose="02020603050405020304" pitchFamily="18" charset="0"/>
                      </a:endParaRPr>
                    </a:p>
                  </a:txBody>
                  <a:tcPr anchor="ctr">
                    <a:solidFill>
                      <a:schemeClr val="accent3">
                        <a:lumMod val="20000"/>
                        <a:lumOff val="80000"/>
                      </a:schemeClr>
                    </a:solidFill>
                  </a:tcPr>
                </a:tc>
                <a:tc rowSpan="3">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200" dirty="0">
                          <a:latin typeface="Times New Roman" panose="02020603050405020304" pitchFamily="18" charset="0"/>
                          <a:cs typeface="Times New Roman" panose="02020603050405020304" pitchFamily="18" charset="0"/>
                        </a:rPr>
                        <a:t>6240(10)</a:t>
                      </a:r>
                    </a:p>
                  </a:txBody>
                  <a:tcPr anchor="ctr">
                    <a:solidFill>
                      <a:schemeClr val="accent3">
                        <a:lumMod val="20000"/>
                        <a:lumOff val="80000"/>
                      </a:schemeClr>
                    </a:solidFill>
                  </a:tcPr>
                </a:tc>
                <a:tc rowSpan="7">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200" dirty="0">
                          <a:latin typeface="Times New Roman" panose="02020603050405020304" pitchFamily="18" charset="0"/>
                          <a:cs typeface="Times New Roman" panose="02020603050405020304" pitchFamily="18" charset="0"/>
                        </a:rPr>
                        <a:t>CRN-Strasbourg</a:t>
                      </a:r>
                      <a:endParaRPr lang="zh-CN" altLang="en-US" sz="1200" dirty="0">
                        <a:latin typeface="Times New Roman" panose="02020603050405020304" pitchFamily="18" charset="0"/>
                        <a:cs typeface="Times New Roman" panose="02020603050405020304" pitchFamily="18" charset="0"/>
                      </a:endParaRPr>
                    </a:p>
                  </a:txBody>
                  <a:tcPr anchor="ctr">
                    <a:solidFill>
                      <a:schemeClr val="accent3">
                        <a:lumMod val="20000"/>
                        <a:lumOff val="80000"/>
                      </a:schemeClr>
                    </a:solidFill>
                  </a:tcPr>
                </a:tc>
                <a:tc rowSpan="7">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200" baseline="0" dirty="0">
                          <a:latin typeface="Times New Roman" panose="02020603050405020304" pitchFamily="18" charset="0"/>
                          <a:cs typeface="Times New Roman" panose="02020603050405020304" pitchFamily="18" charset="0"/>
                        </a:rPr>
                        <a:t>mylar aluminized tape of a</a:t>
                      </a:r>
                    </a:p>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200" baseline="0" dirty="0">
                          <a:latin typeface="Times New Roman" panose="02020603050405020304" pitchFamily="18" charset="0"/>
                          <a:cs typeface="Times New Roman" panose="02020603050405020304" pitchFamily="18" charset="0"/>
                        </a:rPr>
                        <a:t>transport system </a:t>
                      </a:r>
                    </a:p>
                  </a:txBody>
                  <a:tcPr anchor="ctr">
                    <a:solidFill>
                      <a:schemeClr val="accent3">
                        <a:lumMod val="20000"/>
                        <a:lumOff val="80000"/>
                      </a:schemeClr>
                    </a:solidFill>
                  </a:tcPr>
                </a:tc>
                <a:tc rowSpan="7">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200" dirty="0">
                          <a:latin typeface="Times New Roman" panose="02020603050405020304" pitchFamily="18" charset="0"/>
                          <a:cs typeface="Times New Roman" panose="02020603050405020304" pitchFamily="18" charset="0"/>
                        </a:rPr>
                        <a:t>B implanted Si counter</a:t>
                      </a:r>
                      <a:r>
                        <a:rPr lang="en-US" altLang="zh-CN" sz="1200" baseline="0" dirty="0">
                          <a:latin typeface="Times New Roman" panose="02020603050405020304" pitchFamily="18" charset="0"/>
                          <a:cs typeface="Times New Roman" panose="02020603050405020304" pitchFamily="18" charset="0"/>
                        </a:rPr>
                        <a:t> of</a:t>
                      </a:r>
                      <a:endParaRPr lang="en-US" altLang="zh-CN" sz="1200" dirty="0">
                        <a:latin typeface="Times New Roman" panose="02020603050405020304" pitchFamily="18" charset="0"/>
                        <a:cs typeface="Times New Roman" panose="02020603050405020304" pitchFamily="18" charset="0"/>
                      </a:endParaRPr>
                    </a:p>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200" dirty="0">
                          <a:latin typeface="Times New Roman" panose="02020603050405020304" pitchFamily="18" charset="0"/>
                          <a:cs typeface="Times New Roman" panose="02020603050405020304" pitchFamily="18" charset="0"/>
                        </a:rPr>
                        <a:t>280-mm</a:t>
                      </a:r>
                      <a:r>
                        <a:rPr lang="en-US" altLang="zh-CN" sz="1200" baseline="30000" dirty="0">
                          <a:latin typeface="Times New Roman" panose="02020603050405020304" pitchFamily="18" charset="0"/>
                          <a:cs typeface="Times New Roman" panose="02020603050405020304" pitchFamily="18" charset="0"/>
                        </a:rPr>
                        <a:t>2</a:t>
                      </a:r>
                      <a:r>
                        <a:rPr lang="en-US" altLang="zh-CN" sz="1200" dirty="0">
                          <a:latin typeface="Times New Roman" panose="02020603050405020304" pitchFamily="18" charset="0"/>
                          <a:cs typeface="Times New Roman" panose="02020603050405020304" pitchFamily="18" charset="0"/>
                        </a:rPr>
                        <a:t>×300 </a:t>
                      </a:r>
                      <a:r>
                        <a:rPr lang="en-US" altLang="zh-CN" sz="1200" dirty="0" err="1">
                          <a:latin typeface="Times New Roman" panose="02020603050405020304" pitchFamily="18" charset="0"/>
                          <a:cs typeface="Times New Roman" panose="02020603050405020304" pitchFamily="18" charset="0"/>
                        </a:rPr>
                        <a:t>μm</a:t>
                      </a:r>
                      <a:r>
                        <a:rPr lang="en-US" altLang="zh-CN" sz="1200" dirty="0">
                          <a:latin typeface="Times New Roman" panose="02020603050405020304" pitchFamily="18" charset="0"/>
                          <a:cs typeface="Times New Roman" panose="02020603050405020304" pitchFamily="18" charset="0"/>
                        </a:rPr>
                        <a:t> thickness</a:t>
                      </a:r>
                    </a:p>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200" baseline="0" dirty="0">
                          <a:latin typeface="Times New Roman" panose="02020603050405020304" pitchFamily="18" charset="0"/>
                          <a:cs typeface="Times New Roman" panose="02020603050405020304" pitchFamily="18" charset="0"/>
                        </a:rPr>
                        <a:t>20% of 4</a:t>
                      </a:r>
                      <a:r>
                        <a:rPr lang="el-GR" altLang="zh-CN" sz="1200" baseline="0" dirty="0">
                          <a:latin typeface="Times New Roman" panose="02020603050405020304" pitchFamily="18" charset="0"/>
                          <a:cs typeface="Times New Roman" panose="02020603050405020304" pitchFamily="18" charset="0"/>
                        </a:rPr>
                        <a:t>π </a:t>
                      </a:r>
                      <a:r>
                        <a:rPr lang="en-US" altLang="zh-CN" sz="1200" baseline="0" dirty="0">
                          <a:latin typeface="Times New Roman" panose="02020603050405020304" pitchFamily="18" charset="0"/>
                          <a:cs typeface="Times New Roman" panose="02020603050405020304" pitchFamily="18" charset="0"/>
                        </a:rPr>
                        <a:t>sr.</a:t>
                      </a:r>
                    </a:p>
                  </a:txBody>
                  <a:tcPr anchor="ctr">
                    <a:solidFill>
                      <a:schemeClr val="accent3">
                        <a:lumMod val="20000"/>
                        <a:lumOff val="80000"/>
                      </a:schemeClr>
                    </a:solidFill>
                  </a:tcPr>
                </a:tc>
                <a:tc rowSpan="7">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200" dirty="0">
                          <a:solidFill>
                            <a:schemeClr val="tx1"/>
                          </a:solidFill>
                          <a:latin typeface="Times New Roman" panose="02020603050405020304" pitchFamily="18" charset="0"/>
                          <a:cs typeface="Times New Roman" panose="02020603050405020304" pitchFamily="18" charset="0"/>
                        </a:rPr>
                        <a:t>A Si(Li) detector</a:t>
                      </a:r>
                    </a:p>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200" baseline="0" dirty="0">
                          <a:latin typeface="Times New Roman" panose="02020603050405020304" pitchFamily="18" charset="0"/>
                          <a:cs typeface="Times New Roman" panose="02020603050405020304" pitchFamily="18" charset="0"/>
                        </a:rPr>
                        <a:t>15-2% of 4</a:t>
                      </a:r>
                      <a:r>
                        <a:rPr lang="el-GR" altLang="zh-CN" sz="1200" baseline="0" dirty="0">
                          <a:latin typeface="Times New Roman" panose="02020603050405020304" pitchFamily="18" charset="0"/>
                          <a:cs typeface="Times New Roman" panose="02020603050405020304" pitchFamily="18" charset="0"/>
                        </a:rPr>
                        <a:t>π </a:t>
                      </a:r>
                      <a:r>
                        <a:rPr lang="en-US" altLang="zh-CN" sz="1200" baseline="0" dirty="0">
                          <a:latin typeface="Times New Roman" panose="02020603050405020304" pitchFamily="18" charset="0"/>
                          <a:cs typeface="Times New Roman" panose="02020603050405020304" pitchFamily="18" charset="0"/>
                        </a:rPr>
                        <a:t>sr.</a:t>
                      </a:r>
                    </a:p>
                  </a:txBody>
                  <a:tcPr anchor="ctr">
                    <a:solidFill>
                      <a:schemeClr val="accent3">
                        <a:lumMod val="20000"/>
                        <a:lumOff val="80000"/>
                      </a:schemeClr>
                    </a:solidFill>
                  </a:tcPr>
                </a:tc>
                <a:tc rowSpan="7">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200" dirty="0">
                          <a:solidFill>
                            <a:schemeClr val="tx1"/>
                          </a:solidFill>
                          <a:latin typeface="Times New Roman" panose="02020603050405020304" pitchFamily="18" charset="0"/>
                          <a:cs typeface="Times New Roman" panose="02020603050405020304" pitchFamily="18" charset="0"/>
                        </a:rPr>
                        <a:t>Two </a:t>
                      </a:r>
                      <a:r>
                        <a:rPr lang="en-US" altLang="zh-CN" sz="1200" dirty="0" err="1">
                          <a:solidFill>
                            <a:schemeClr val="tx1"/>
                          </a:solidFill>
                          <a:latin typeface="Times New Roman" panose="02020603050405020304" pitchFamily="18" charset="0"/>
                          <a:cs typeface="Times New Roman" panose="02020603050405020304" pitchFamily="18" charset="0"/>
                        </a:rPr>
                        <a:t>Ge</a:t>
                      </a:r>
                      <a:r>
                        <a:rPr lang="en-US" altLang="zh-CN" sz="1200" baseline="0" dirty="0">
                          <a:solidFill>
                            <a:schemeClr val="tx1"/>
                          </a:solidFill>
                          <a:latin typeface="Times New Roman" panose="02020603050405020304" pitchFamily="18" charset="0"/>
                          <a:cs typeface="Times New Roman" panose="02020603050405020304" pitchFamily="18" charset="0"/>
                        </a:rPr>
                        <a:t> detectors, triggered by a 4</a:t>
                      </a:r>
                      <a:r>
                        <a:rPr lang="en-US" altLang="zh-CN" sz="1200" i="1" baseline="0" dirty="0">
                          <a:solidFill>
                            <a:schemeClr val="tx1"/>
                          </a:solidFill>
                          <a:latin typeface="Times New Roman" panose="02020603050405020304" pitchFamily="18" charset="0"/>
                          <a:cs typeface="Times New Roman" panose="02020603050405020304" pitchFamily="18" charset="0"/>
                        </a:rPr>
                        <a:t>π</a:t>
                      </a:r>
                      <a:r>
                        <a:rPr lang="en-US" altLang="zh-CN" sz="1200" baseline="0" dirty="0">
                          <a:solidFill>
                            <a:schemeClr val="tx1"/>
                          </a:solidFill>
                          <a:latin typeface="Times New Roman" panose="02020603050405020304" pitchFamily="18" charset="0"/>
                          <a:cs typeface="Times New Roman" panose="02020603050405020304" pitchFamily="18" charset="0"/>
                        </a:rPr>
                        <a:t> </a:t>
                      </a:r>
                      <a:r>
                        <a:rPr lang="en-US" altLang="zh-CN" sz="1200" i="1" baseline="0" dirty="0">
                          <a:solidFill>
                            <a:schemeClr val="tx1"/>
                          </a:solidFill>
                          <a:latin typeface="Times New Roman" panose="02020603050405020304" pitchFamily="18" charset="0"/>
                          <a:cs typeface="Times New Roman" panose="02020603050405020304" pitchFamily="18" charset="0"/>
                        </a:rPr>
                        <a:t>β</a:t>
                      </a:r>
                      <a:r>
                        <a:rPr lang="en-US" altLang="zh-CN" sz="1200" baseline="0" dirty="0">
                          <a:solidFill>
                            <a:schemeClr val="tx1"/>
                          </a:solidFill>
                          <a:latin typeface="Times New Roman" panose="02020603050405020304" pitchFamily="18" charset="0"/>
                          <a:cs typeface="Times New Roman" panose="02020603050405020304" pitchFamily="18" charset="0"/>
                        </a:rPr>
                        <a:t> plastic scintillator</a:t>
                      </a:r>
                      <a:endParaRPr lang="zh-CN" altLang="en-US" sz="1200" dirty="0">
                        <a:solidFill>
                          <a:schemeClr val="tx1"/>
                        </a:solidFill>
                        <a:latin typeface="Times New Roman" panose="02020603050405020304" pitchFamily="18" charset="0"/>
                        <a:cs typeface="Times New Roman" panose="02020603050405020304" pitchFamily="18" charset="0"/>
                      </a:endParaRPr>
                    </a:p>
                  </a:txBody>
                  <a:tcPr anchor="ctr">
                    <a:solidFill>
                      <a:schemeClr val="accent3">
                        <a:lumMod val="20000"/>
                        <a:lumOff val="80000"/>
                      </a:schemeClr>
                    </a:solidFill>
                  </a:tcPr>
                </a:tc>
                <a:tc rowSpan="7">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200" i="1" dirty="0">
                          <a:solidFill>
                            <a:schemeClr val="tx1"/>
                          </a:solidFill>
                          <a:latin typeface="Times New Roman" panose="02020603050405020304" pitchFamily="18" charset="0"/>
                          <a:cs typeface="Times New Roman" panose="02020603050405020304" pitchFamily="18" charset="0"/>
                        </a:rPr>
                        <a:t>p</a:t>
                      </a:r>
                      <a:r>
                        <a:rPr lang="en-US" altLang="zh-CN" sz="1200" dirty="0">
                          <a:solidFill>
                            <a:schemeClr val="tx1"/>
                          </a:solidFill>
                          <a:latin typeface="Times New Roman" panose="02020603050405020304" pitchFamily="18" charset="0"/>
                          <a:cs typeface="Times New Roman" panose="02020603050405020304" pitchFamily="18" charset="0"/>
                        </a:rPr>
                        <a:t>-x</a:t>
                      </a:r>
                      <a:r>
                        <a:rPr lang="en-US" altLang="zh-CN" sz="1200" i="0" dirty="0">
                          <a:solidFill>
                            <a:schemeClr val="tx1"/>
                          </a:solidFill>
                          <a:latin typeface="Times New Roman" panose="02020603050405020304" pitchFamily="18" charset="0"/>
                          <a:cs typeface="Times New Roman" panose="02020603050405020304" pitchFamily="18" charset="0"/>
                        </a:rPr>
                        <a:t>,</a:t>
                      </a:r>
                    </a:p>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200" i="1" dirty="0">
                          <a:solidFill>
                            <a:schemeClr val="tx1"/>
                          </a:solidFill>
                          <a:latin typeface="Times New Roman" panose="02020603050405020304" pitchFamily="18" charset="0"/>
                          <a:cs typeface="Times New Roman" panose="02020603050405020304" pitchFamily="18" charset="0"/>
                        </a:rPr>
                        <a:t>p</a:t>
                      </a:r>
                      <a:r>
                        <a:rPr lang="en-US" altLang="zh-CN" sz="1200" dirty="0">
                          <a:solidFill>
                            <a:schemeClr val="tx1"/>
                          </a:solidFill>
                          <a:latin typeface="Times New Roman" panose="02020603050405020304" pitchFamily="18" charset="0"/>
                          <a:cs typeface="Times New Roman" panose="02020603050405020304" pitchFamily="18" charset="0"/>
                        </a:rPr>
                        <a:t>-</a:t>
                      </a:r>
                      <a:r>
                        <a:rPr lang="en-US" altLang="zh-CN" sz="1200" i="1" dirty="0">
                          <a:solidFill>
                            <a:schemeClr val="tx1"/>
                          </a:solidFill>
                          <a:latin typeface="Times New Roman" panose="02020603050405020304" pitchFamily="18" charset="0"/>
                          <a:cs typeface="Times New Roman" panose="02020603050405020304" pitchFamily="18" charset="0"/>
                        </a:rPr>
                        <a:t>γ</a:t>
                      </a:r>
                      <a:endParaRPr lang="zh-CN" altLang="en-US" sz="1200" i="0" dirty="0">
                        <a:solidFill>
                          <a:schemeClr val="tx1"/>
                        </a:solidFill>
                        <a:latin typeface="Times New Roman" panose="02020603050405020304" pitchFamily="18" charset="0"/>
                        <a:cs typeface="Times New Roman" panose="02020603050405020304" pitchFamily="18" charset="0"/>
                      </a:endParaRPr>
                    </a:p>
                  </a:txBody>
                  <a:tcPr anchor="ctr">
                    <a:solidFill>
                      <a:schemeClr val="accent3">
                        <a:lumMod val="20000"/>
                        <a:lumOff val="8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200" i="1" dirty="0">
                          <a:solidFill>
                            <a:schemeClr val="tx1"/>
                          </a:solidFill>
                          <a:latin typeface="Times New Roman" panose="02020603050405020304" pitchFamily="18" charset="0"/>
                          <a:cs typeface="Times New Roman" panose="02020603050405020304" pitchFamily="18" charset="0"/>
                        </a:rPr>
                        <a:t>β</a:t>
                      </a:r>
                      <a:r>
                        <a:rPr lang="en-US" altLang="zh-CN" sz="1200" i="0" dirty="0">
                          <a:solidFill>
                            <a:schemeClr val="tx1"/>
                          </a:solidFill>
                          <a:latin typeface="Times New Roman" panose="02020603050405020304" pitchFamily="18" charset="0"/>
                          <a:cs typeface="Times New Roman" panose="02020603050405020304" pitchFamily="18" charset="0"/>
                        </a:rPr>
                        <a:t>-delayed proton spectrum</a:t>
                      </a:r>
                    </a:p>
                  </a:txBody>
                  <a:tcPr anchor="ctr">
                    <a:solidFill>
                      <a:schemeClr val="accent3">
                        <a:lumMod val="20000"/>
                        <a:lumOff val="80000"/>
                      </a:schemeClr>
                    </a:solidFill>
                  </a:tcPr>
                </a:tc>
                <a:tc rowSpan="7">
                  <a:txBody>
                    <a:bodyPr/>
                    <a:lstStyle/>
                    <a:p>
                      <a:pPr algn="ctr"/>
                      <a:r>
                        <a:rPr lang="it-IT" altLang="zh-CN" sz="1200" dirty="0">
                          <a:solidFill>
                            <a:schemeClr val="tx1"/>
                          </a:solidFill>
                          <a:latin typeface="Times New Roman" panose="02020603050405020304" pitchFamily="18" charset="0"/>
                          <a:cs typeface="Times New Roman" panose="02020603050405020304" pitchFamily="18" charset="0"/>
                        </a:rPr>
                        <a:t>J. Giovinazzo </a:t>
                      </a:r>
                      <a:r>
                        <a:rPr lang="it-IT" altLang="zh-CN" sz="1200" i="1" dirty="0">
                          <a:solidFill>
                            <a:schemeClr val="tx1"/>
                          </a:solidFill>
                          <a:latin typeface="Times New Roman" panose="02020603050405020304" pitchFamily="18" charset="0"/>
                          <a:cs typeface="Times New Roman" panose="02020603050405020304" pitchFamily="18" charset="0"/>
                        </a:rPr>
                        <a:t>et al</a:t>
                      </a:r>
                      <a:r>
                        <a:rPr lang="it-IT" altLang="zh-CN" sz="1200" dirty="0">
                          <a:solidFill>
                            <a:schemeClr val="tx1"/>
                          </a:solidFill>
                          <a:latin typeface="Times New Roman" panose="02020603050405020304" pitchFamily="18" charset="0"/>
                          <a:cs typeface="Times New Roman" panose="02020603050405020304" pitchFamily="18" charset="0"/>
                        </a:rPr>
                        <a:t>., Nucl. Phys. A 674, 394 (2000).</a:t>
                      </a:r>
                      <a:endParaRPr lang="zh-CN" altLang="en-US" sz="1200" dirty="0">
                        <a:solidFill>
                          <a:schemeClr val="tx1"/>
                        </a:solidFill>
                        <a:latin typeface="Times New Roman" panose="02020603050405020304" pitchFamily="18" charset="0"/>
                        <a:cs typeface="Times New Roman" panose="02020603050405020304" pitchFamily="18" charset="0"/>
                      </a:endParaRPr>
                    </a:p>
                  </a:txBody>
                  <a:tcPr anchor="ctr">
                    <a:solidFill>
                      <a:schemeClr val="accent3">
                        <a:lumMod val="20000"/>
                        <a:lumOff val="80000"/>
                      </a:schemeClr>
                    </a:solidFill>
                  </a:tcPr>
                </a:tc>
                <a:extLst>
                  <a:ext uri="{0D108BD9-81ED-4DB2-BD59-A6C34878D82A}">
                    <a16:rowId xmlns:a16="http://schemas.microsoft.com/office/drawing/2014/main" val="10005"/>
                  </a:ext>
                </a:extLst>
              </a:tr>
              <a:tr h="157480">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rowSpan="4">
                  <a:txBody>
                    <a:bodyPr/>
                    <a:lstStyle/>
                    <a:p>
                      <a:pPr algn="ctr"/>
                      <a:r>
                        <a:rPr lang="en-US" altLang="zh-CN" sz="1200" dirty="0">
                          <a:solidFill>
                            <a:srgbClr val="000000"/>
                          </a:solidFill>
                          <a:effectLst/>
                          <a:latin typeface="Times New Roman" panose="02020603050405020304" pitchFamily="18" charset="0"/>
                          <a:ea typeface="+mn-ea"/>
                        </a:rPr>
                        <a:t>–</a:t>
                      </a:r>
                      <a:endParaRPr lang="zh-CN" altLang="en-US" sz="1200" dirty="0">
                        <a:solidFill>
                          <a:schemeClr val="tx1"/>
                        </a:solidFill>
                        <a:latin typeface="Times New Roman" panose="02020603050405020304" pitchFamily="18" charset="0"/>
                        <a:cs typeface="Times New Roman" panose="02020603050405020304" pitchFamily="18" charset="0"/>
                      </a:endParaRPr>
                    </a:p>
                  </a:txBody>
                  <a:tcPr anchor="ctr">
                    <a:solidFill>
                      <a:schemeClr val="accent3">
                        <a:lumMod val="20000"/>
                        <a:lumOff val="80000"/>
                      </a:schemeClr>
                    </a:solidFill>
                  </a:tcPr>
                </a:tc>
                <a:tc vMerge="1">
                  <a:txBody>
                    <a:bodyPr/>
                    <a:lstStyle/>
                    <a:p>
                      <a:endParaRPr lang="zh-CN" altLang="en-US"/>
                    </a:p>
                  </a:txBody>
                  <a:tcPr/>
                </a:tc>
                <a:extLst>
                  <a:ext uri="{0D108BD9-81ED-4DB2-BD59-A6C34878D82A}">
                    <a16:rowId xmlns:a16="http://schemas.microsoft.com/office/drawing/2014/main" val="10006"/>
                  </a:ext>
                </a:extLst>
              </a:tr>
              <a:tr h="294640">
                <a:tc vMerge="1">
                  <a:txBody>
                    <a:bodyPr/>
                    <a:lstStyle/>
                    <a:p>
                      <a:endParaRPr lang="zh-CN" altLang="en-US"/>
                    </a:p>
                  </a:txBody>
                  <a:tcPr/>
                </a:tc>
                <a:tc rowSpan="2">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200" dirty="0">
                          <a:latin typeface="Times New Roman" panose="02020603050405020304" pitchFamily="18" charset="0"/>
                          <a:cs typeface="Times New Roman" panose="02020603050405020304" pitchFamily="18" charset="0"/>
                        </a:rPr>
                        <a:t>0.011(3)</a:t>
                      </a:r>
                    </a:p>
                  </a:txBody>
                  <a:tcPr anchor="ctr">
                    <a:solidFill>
                      <a:schemeClr val="accent3">
                        <a:lumMod val="20000"/>
                        <a:lumOff val="80000"/>
                      </a:schemeClr>
                    </a:solidFill>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extLst>
                  <a:ext uri="{0D108BD9-81ED-4DB2-BD59-A6C34878D82A}">
                    <a16:rowId xmlns:a16="http://schemas.microsoft.com/office/drawing/2014/main" val="10007"/>
                  </a:ext>
                </a:extLst>
              </a:tr>
              <a:tr h="154940">
                <a:tc vMerge="1">
                  <a:txBody>
                    <a:bodyPr/>
                    <a:lstStyle/>
                    <a:p>
                      <a:endParaRPr lang="zh-CN" altLang="en-US"/>
                    </a:p>
                  </a:txBody>
                  <a:tcPr/>
                </a:tc>
                <a:tc vMerge="1">
                  <a:txBody>
                    <a:bodyPr/>
                    <a:lstStyle/>
                    <a:p>
                      <a:endParaRPr lang="zh-CN" altLang="en-US"/>
                    </a:p>
                  </a:txBody>
                  <a:tcPr/>
                </a:tc>
                <a:tc rowSpan="3">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200" dirty="0">
                          <a:latin typeface="Times New Roman" panose="02020603050405020304" pitchFamily="18" charset="0"/>
                          <a:cs typeface="Times New Roman" panose="02020603050405020304" pitchFamily="18" charset="0"/>
                        </a:rPr>
                        <a:t>3942.4(7)</a:t>
                      </a:r>
                      <a:endParaRPr lang="zh-CN" altLang="en-US" sz="1200" dirty="0">
                        <a:latin typeface="Times New Roman" panose="02020603050405020304" pitchFamily="18" charset="0"/>
                        <a:cs typeface="Times New Roman" panose="02020603050405020304" pitchFamily="18" charset="0"/>
                      </a:endParaRPr>
                    </a:p>
                  </a:txBody>
                  <a:tcPr anchor="ctr">
                    <a:solidFill>
                      <a:schemeClr val="accent3">
                        <a:lumMod val="20000"/>
                        <a:lumOff val="80000"/>
                      </a:schemeClr>
                    </a:solidFill>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extLst>
                  <a:ext uri="{0D108BD9-81ED-4DB2-BD59-A6C34878D82A}">
                    <a16:rowId xmlns:a16="http://schemas.microsoft.com/office/drawing/2014/main" val="10008"/>
                  </a:ext>
                </a:extLst>
              </a:tr>
              <a:tr h="0">
                <a:tc vMerge="1">
                  <a:txBody>
                    <a:bodyPr/>
                    <a:lstStyle/>
                    <a:p>
                      <a:endParaRPr lang="zh-CN" altLang="en-US"/>
                    </a:p>
                  </a:txBody>
                  <a:tcPr/>
                </a:tc>
                <a:tc rowSpan="3">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200" dirty="0">
                          <a:latin typeface="Times New Roman" panose="02020603050405020304" pitchFamily="18" charset="0"/>
                          <a:cs typeface="Times New Roman" panose="02020603050405020304" pitchFamily="18" charset="0"/>
                        </a:rPr>
                        <a:t>&gt;99</a:t>
                      </a:r>
                      <a:endParaRPr lang="zh-CN" altLang="en-US" sz="1200" dirty="0">
                        <a:latin typeface="Times New Roman" panose="02020603050405020304" pitchFamily="18" charset="0"/>
                        <a:cs typeface="Times New Roman" panose="02020603050405020304" pitchFamily="18" charset="0"/>
                      </a:endParaRPr>
                    </a:p>
                  </a:txBody>
                  <a:tcPr anchor="ctr">
                    <a:solidFill>
                      <a:schemeClr val="accent3">
                        <a:lumMod val="20000"/>
                        <a:lumOff val="80000"/>
                      </a:schemeClr>
                    </a:solidFill>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extLst>
                  <a:ext uri="{0D108BD9-81ED-4DB2-BD59-A6C34878D82A}">
                    <a16:rowId xmlns:a16="http://schemas.microsoft.com/office/drawing/2014/main" val="10009"/>
                  </a:ext>
                </a:extLst>
              </a:tr>
              <a:tr h="298450">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rowSpan="2">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200" i="0" dirty="0">
                          <a:solidFill>
                            <a:schemeClr val="tx1"/>
                          </a:solidFill>
                          <a:latin typeface="Times New Roman" panose="02020603050405020304" pitchFamily="18" charset="0"/>
                          <a:cs typeface="Times New Roman" panose="02020603050405020304" pitchFamily="18" charset="0"/>
                        </a:rPr>
                        <a:t>Total ratio</a:t>
                      </a:r>
                    </a:p>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200" i="0" dirty="0">
                          <a:solidFill>
                            <a:schemeClr val="tx1"/>
                          </a:solidFill>
                          <a:latin typeface="Times New Roman" panose="02020603050405020304" pitchFamily="18" charset="0"/>
                          <a:cs typeface="Times New Roman" panose="02020603050405020304" pitchFamily="18" charset="0"/>
                        </a:rPr>
                        <a:t>of X-rays from Zn relative to those from </a:t>
                      </a:r>
                      <a:r>
                        <a:rPr lang="en-US" altLang="zh-CN" sz="1200" i="0" dirty="0" err="1">
                          <a:solidFill>
                            <a:schemeClr val="tx1"/>
                          </a:solidFill>
                          <a:latin typeface="Times New Roman" panose="02020603050405020304" pitchFamily="18" charset="0"/>
                          <a:cs typeface="Times New Roman" panose="02020603050405020304" pitchFamily="18" charset="0"/>
                        </a:rPr>
                        <a:t>Ga</a:t>
                      </a:r>
                      <a:endParaRPr lang="zh-CN" altLang="en-US" sz="1200" i="0" dirty="0">
                        <a:solidFill>
                          <a:schemeClr val="tx1"/>
                        </a:solidFill>
                        <a:latin typeface="Times New Roman" panose="02020603050405020304" pitchFamily="18" charset="0"/>
                        <a:cs typeface="Times New Roman" panose="02020603050405020304" pitchFamily="18" charset="0"/>
                      </a:endParaRPr>
                    </a:p>
                  </a:txBody>
                  <a:tcPr anchor="ctr">
                    <a:solidFill>
                      <a:schemeClr val="accent3">
                        <a:lumMod val="20000"/>
                        <a:lumOff val="80000"/>
                      </a:schemeClr>
                    </a:solidFill>
                  </a:tcPr>
                </a:tc>
                <a:tc vMerge="1">
                  <a:txBody>
                    <a:bodyPr/>
                    <a:lstStyle/>
                    <a:p>
                      <a:endParaRPr lang="zh-CN" altLang="en-US"/>
                    </a:p>
                  </a:txBody>
                  <a:tcPr/>
                </a:tc>
                <a:extLst>
                  <a:ext uri="{0D108BD9-81ED-4DB2-BD59-A6C34878D82A}">
                    <a16:rowId xmlns:a16="http://schemas.microsoft.com/office/drawing/2014/main" val="10010"/>
                  </a:ext>
                </a:extLst>
              </a:tr>
              <a:tr h="524510">
                <a:tc vMerge="1">
                  <a:txBody>
                    <a:bodyPr/>
                    <a:lstStyle/>
                    <a:p>
                      <a:endParaRPr lang="zh-CN" altLang="en-US"/>
                    </a:p>
                  </a:txBody>
                  <a:tcPr/>
                </a:tc>
                <a:tc vMerge="1">
                  <a:txBody>
                    <a:bodyPr/>
                    <a:lstStyle/>
                    <a:p>
                      <a:endParaRPr lang="zh-CN" altLang="en-US"/>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200" dirty="0">
                          <a:latin typeface="Times New Roman" panose="02020603050405020304" pitchFamily="18" charset="0"/>
                          <a:cs typeface="Times New Roman" panose="02020603050405020304" pitchFamily="18" charset="0"/>
                        </a:rPr>
                        <a:t>2298</a:t>
                      </a:r>
                      <a:endParaRPr lang="zh-CN" altLang="en-US" sz="1200" dirty="0">
                        <a:latin typeface="Times New Roman" panose="02020603050405020304" pitchFamily="18" charset="0"/>
                        <a:cs typeface="Times New Roman" panose="02020603050405020304" pitchFamily="18" charset="0"/>
                      </a:endParaRPr>
                    </a:p>
                  </a:txBody>
                  <a:tcPr anchor="ctr">
                    <a:solidFill>
                      <a:schemeClr val="accent3">
                        <a:lumMod val="20000"/>
                        <a:lumOff val="80000"/>
                      </a:schemeClr>
                    </a:solidFill>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extLst>
                  <a:ext uri="{0D108BD9-81ED-4DB2-BD59-A6C34878D82A}">
                    <a16:rowId xmlns:a16="http://schemas.microsoft.com/office/drawing/2014/main" val="10011"/>
                  </a:ext>
                </a:extLst>
              </a:tr>
              <a:tr h="528320">
                <a:tc rowSpan="5">
                  <a:txBody>
                    <a:bodyPr/>
                    <a:lstStyle/>
                    <a:p>
                      <a:pPr algn="ctr" fontAlgn="ctr"/>
                      <a:r>
                        <a:rPr lang="en-US" altLang="zh-CN" sz="1400" baseline="30000" dirty="0">
                          <a:solidFill>
                            <a:srgbClr val="000000"/>
                          </a:solidFill>
                          <a:effectLst/>
                          <a:latin typeface="Times New Roman" panose="02020603050405020304" pitchFamily="18" charset="0"/>
                          <a:ea typeface="+mn-ea"/>
                        </a:rPr>
                        <a:t>69</a:t>
                      </a:r>
                      <a:r>
                        <a:rPr lang="en-US" altLang="zh-CN" sz="1400" dirty="0">
                          <a:solidFill>
                            <a:srgbClr val="000000"/>
                          </a:solidFill>
                          <a:effectLst/>
                          <a:latin typeface="Times New Roman" panose="02020603050405020304" pitchFamily="18" charset="0"/>
                          <a:ea typeface="+mn-ea"/>
                        </a:rPr>
                        <a:t>Se</a:t>
                      </a:r>
                    </a:p>
                    <a:p>
                      <a:pPr algn="ctr" fontAlgn="ctr"/>
                      <a:r>
                        <a:rPr lang="en-US" altLang="zh-CN" sz="1400" dirty="0">
                          <a:solidFill>
                            <a:srgbClr val="000000"/>
                          </a:solidFill>
                          <a:effectLst/>
                          <a:latin typeface="Times New Roman" panose="02020603050405020304" pitchFamily="18" charset="0"/>
                          <a:ea typeface="+mn-ea"/>
                        </a:rPr>
                        <a:t>EC(</a:t>
                      </a:r>
                      <a:r>
                        <a:rPr lang="en-US" altLang="zh-CN" sz="1400" i="1" dirty="0">
                          <a:solidFill>
                            <a:srgbClr val="000000"/>
                          </a:solidFill>
                          <a:effectLst/>
                          <a:latin typeface="Times New Roman" panose="02020603050405020304" pitchFamily="18" charset="0"/>
                          <a:ea typeface="+mn-ea"/>
                        </a:rPr>
                        <a:t>β</a:t>
                      </a:r>
                      <a:r>
                        <a:rPr lang="en-US" altLang="zh-CN" sz="1400" baseline="30000" dirty="0">
                          <a:solidFill>
                            <a:srgbClr val="000000"/>
                          </a:solidFill>
                          <a:effectLst/>
                          <a:latin typeface="Times New Roman" panose="02020603050405020304" pitchFamily="18" charset="0"/>
                          <a:ea typeface="+mn-ea"/>
                        </a:rPr>
                        <a:t>+</a:t>
                      </a:r>
                      <a:r>
                        <a:rPr lang="en-US" altLang="zh-CN" sz="1400" dirty="0">
                          <a:solidFill>
                            <a:srgbClr val="000000"/>
                          </a:solidFill>
                          <a:effectLst/>
                          <a:latin typeface="Times New Roman" panose="02020603050405020304" pitchFamily="18" charset="0"/>
                          <a:ea typeface="+mn-ea"/>
                        </a:rPr>
                        <a:t>)→</a:t>
                      </a:r>
                    </a:p>
                    <a:p>
                      <a:pPr algn="ctr" fontAlgn="ctr"/>
                      <a:r>
                        <a:rPr lang="en-US" altLang="zh-CN" sz="1400" baseline="30000" dirty="0">
                          <a:solidFill>
                            <a:srgbClr val="000000"/>
                          </a:solidFill>
                          <a:effectLst/>
                          <a:latin typeface="Times New Roman" panose="02020603050405020304" pitchFamily="18" charset="0"/>
                          <a:ea typeface="+mn-ea"/>
                        </a:rPr>
                        <a:t>69</a:t>
                      </a:r>
                      <a:r>
                        <a:rPr lang="en-US" altLang="zh-CN" sz="1400" dirty="0">
                          <a:solidFill>
                            <a:srgbClr val="000000"/>
                          </a:solidFill>
                          <a:effectLst/>
                          <a:latin typeface="Times New Roman" panose="02020603050405020304" pitchFamily="18" charset="0"/>
                          <a:ea typeface="+mn-ea"/>
                        </a:rPr>
                        <a:t>As</a:t>
                      </a:r>
                    </a:p>
                    <a:p>
                      <a:pPr algn="ctr" fontAlgn="ctr"/>
                      <a:r>
                        <a:rPr lang="en-US" altLang="zh-CN" sz="1400" i="1" dirty="0">
                          <a:solidFill>
                            <a:srgbClr val="000000"/>
                          </a:solidFill>
                          <a:effectLst/>
                          <a:latin typeface="Times New Roman" panose="02020603050405020304" pitchFamily="18" charset="0"/>
                          <a:ea typeface="+mn-ea"/>
                        </a:rPr>
                        <a:t>p</a:t>
                      </a:r>
                      <a:r>
                        <a:rPr lang="zh-CN" altLang="en-US" sz="1400" dirty="0">
                          <a:solidFill>
                            <a:srgbClr val="000000"/>
                          </a:solidFill>
                          <a:effectLst/>
                          <a:latin typeface="Times New Roman" panose="02020603050405020304" pitchFamily="18" charset="0"/>
                          <a:ea typeface="+mn-ea"/>
                        </a:rPr>
                        <a:t>→</a:t>
                      </a:r>
                      <a:endParaRPr lang="en-US" altLang="zh-CN" sz="1400" dirty="0">
                        <a:solidFill>
                          <a:srgbClr val="000000"/>
                        </a:solidFill>
                        <a:effectLst/>
                        <a:latin typeface="Times New Roman" panose="02020603050405020304" pitchFamily="18" charset="0"/>
                        <a:ea typeface="+mn-ea"/>
                      </a:endParaRPr>
                    </a:p>
                    <a:p>
                      <a:pPr algn="ctr" fontAlgn="ctr"/>
                      <a:r>
                        <a:rPr lang="en-US" altLang="zh-CN" sz="1400" baseline="30000" dirty="0">
                          <a:solidFill>
                            <a:srgbClr val="000000"/>
                          </a:solidFill>
                          <a:effectLst/>
                          <a:latin typeface="Times New Roman" panose="02020603050405020304" pitchFamily="18" charset="0"/>
                          <a:ea typeface="+mn-ea"/>
                        </a:rPr>
                        <a:t>68</a:t>
                      </a:r>
                      <a:r>
                        <a:rPr lang="en-US" altLang="zh-CN" sz="1400" dirty="0">
                          <a:solidFill>
                            <a:srgbClr val="000000"/>
                          </a:solidFill>
                          <a:effectLst/>
                          <a:latin typeface="Times New Roman" panose="02020603050405020304" pitchFamily="18" charset="0"/>
                          <a:ea typeface="+mn-ea"/>
                        </a:rPr>
                        <a:t>Ge</a:t>
                      </a:r>
                      <a:endParaRPr lang="en-US" altLang="zh-CN" sz="1400" b="0" i="0" u="none" strike="noStrike" dirty="0">
                        <a:solidFill>
                          <a:srgbClr val="000000"/>
                        </a:solidFill>
                        <a:effectLst/>
                        <a:latin typeface="Times New Roman" panose="02020603050405020304" pitchFamily="18" charset="0"/>
                        <a:ea typeface="+mn-ea"/>
                        <a:cs typeface="Times New Roman" panose="02020603050405020304" pitchFamily="18" charset="0"/>
                      </a:endParaRPr>
                    </a:p>
                  </a:txBody>
                  <a:tcPr marL="9525" marR="9525" marT="9525" marB="0" anchor="ctr">
                    <a:solidFill>
                      <a:schemeClr val="accent4">
                        <a:lumMod val="20000"/>
                        <a:lumOff val="8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200" dirty="0">
                          <a:latin typeface="Times New Roman" panose="02020603050405020304" pitchFamily="18" charset="0"/>
                          <a:cs typeface="Times New Roman" panose="02020603050405020304" pitchFamily="18" charset="0"/>
                        </a:rPr>
                        <a:t>27.4(2)</a:t>
                      </a:r>
                      <a:endParaRPr lang="zh-CN" altLang="en-US" sz="1200" dirty="0">
                        <a:latin typeface="Times New Roman" panose="02020603050405020304" pitchFamily="18" charset="0"/>
                        <a:cs typeface="Times New Roman" panose="02020603050405020304" pitchFamily="18" charset="0"/>
                      </a:endParaRPr>
                    </a:p>
                  </a:txBody>
                  <a:tcPr anchor="ctr">
                    <a:solidFill>
                      <a:schemeClr val="accent4">
                        <a:lumMod val="20000"/>
                        <a:lumOff val="80000"/>
                      </a:schemeClr>
                    </a:solidFill>
                  </a:tcPr>
                </a:tc>
                <a:tc rowSpan="2">
                  <a:txBody>
                    <a:bodyPr/>
                    <a:lstStyle/>
                    <a:p>
                      <a:pPr algn="ctr"/>
                      <a:r>
                        <a:rPr lang="en-US" altLang="zh-CN" sz="1200" dirty="0">
                          <a:latin typeface="Times New Roman" panose="02020603050405020304" pitchFamily="18" charset="0"/>
                          <a:cs typeface="Times New Roman" panose="02020603050405020304" pitchFamily="18" charset="0"/>
                        </a:rPr>
                        <a:t>6780(40)</a:t>
                      </a:r>
                      <a:endParaRPr lang="zh-CN" altLang="en-US" sz="1200" dirty="0">
                        <a:latin typeface="Times New Roman" panose="02020603050405020304" pitchFamily="18" charset="0"/>
                        <a:cs typeface="Times New Roman" panose="02020603050405020304" pitchFamily="18" charset="0"/>
                      </a:endParaRPr>
                    </a:p>
                  </a:txBody>
                  <a:tcPr anchor="ctr">
                    <a:solidFill>
                      <a:schemeClr val="accent4">
                        <a:lumMod val="20000"/>
                        <a:lumOff val="80000"/>
                      </a:schemeClr>
                    </a:solidFill>
                  </a:tcPr>
                </a:tc>
                <a:tc rowSpan="5">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200" dirty="0">
                          <a:latin typeface="Times New Roman" panose="02020603050405020304" pitchFamily="18" charset="0"/>
                          <a:cs typeface="Times New Roman" panose="02020603050405020304" pitchFamily="18" charset="0"/>
                        </a:rPr>
                        <a:t>CRN-Strasbourg</a:t>
                      </a:r>
                      <a:endParaRPr lang="zh-CN" altLang="en-US" sz="1200" dirty="0">
                        <a:latin typeface="Times New Roman" panose="02020603050405020304" pitchFamily="18" charset="0"/>
                        <a:cs typeface="Times New Roman" panose="02020603050405020304" pitchFamily="18" charset="0"/>
                      </a:endParaRPr>
                    </a:p>
                  </a:txBody>
                  <a:tcPr anchor="ctr">
                    <a:solidFill>
                      <a:schemeClr val="accent4">
                        <a:lumMod val="20000"/>
                        <a:lumOff val="80000"/>
                      </a:schemeClr>
                    </a:solidFill>
                  </a:tcPr>
                </a:tc>
                <a:tc rowSpan="5">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200" baseline="0" dirty="0">
                          <a:latin typeface="Times New Roman" panose="02020603050405020304" pitchFamily="18" charset="0"/>
                          <a:cs typeface="Times New Roman" panose="02020603050405020304" pitchFamily="18" charset="0"/>
                        </a:rPr>
                        <a:t>mylar aluminized tape of a</a:t>
                      </a:r>
                    </a:p>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200" baseline="0" dirty="0">
                          <a:latin typeface="Times New Roman" panose="02020603050405020304" pitchFamily="18" charset="0"/>
                          <a:cs typeface="Times New Roman" panose="02020603050405020304" pitchFamily="18" charset="0"/>
                        </a:rPr>
                        <a:t>transport system </a:t>
                      </a:r>
                    </a:p>
                  </a:txBody>
                  <a:tcPr anchor="ctr">
                    <a:solidFill>
                      <a:schemeClr val="accent4">
                        <a:lumMod val="20000"/>
                        <a:lumOff val="80000"/>
                      </a:schemeClr>
                    </a:solidFill>
                  </a:tcPr>
                </a:tc>
                <a:tc rowSpan="5">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200" dirty="0">
                          <a:latin typeface="Times New Roman" panose="02020603050405020304" pitchFamily="18" charset="0"/>
                          <a:cs typeface="Times New Roman" panose="02020603050405020304" pitchFamily="18" charset="0"/>
                        </a:rPr>
                        <a:t>B implanted Si counter</a:t>
                      </a:r>
                      <a:r>
                        <a:rPr lang="en-US" altLang="zh-CN" sz="1200" baseline="0" dirty="0">
                          <a:latin typeface="Times New Roman" panose="02020603050405020304" pitchFamily="18" charset="0"/>
                          <a:cs typeface="Times New Roman" panose="02020603050405020304" pitchFamily="18" charset="0"/>
                        </a:rPr>
                        <a:t> of</a:t>
                      </a:r>
                      <a:endParaRPr lang="en-US" altLang="zh-CN" sz="1200" dirty="0">
                        <a:latin typeface="Times New Roman" panose="02020603050405020304" pitchFamily="18" charset="0"/>
                        <a:cs typeface="Times New Roman" panose="02020603050405020304" pitchFamily="18" charset="0"/>
                      </a:endParaRPr>
                    </a:p>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200" dirty="0">
                          <a:latin typeface="Times New Roman" panose="02020603050405020304" pitchFamily="18" charset="0"/>
                          <a:cs typeface="Times New Roman" panose="02020603050405020304" pitchFamily="18" charset="0"/>
                        </a:rPr>
                        <a:t>280-mm</a:t>
                      </a:r>
                      <a:r>
                        <a:rPr lang="en-US" altLang="zh-CN" sz="1200" baseline="30000" dirty="0">
                          <a:latin typeface="Times New Roman" panose="02020603050405020304" pitchFamily="18" charset="0"/>
                          <a:cs typeface="Times New Roman" panose="02020603050405020304" pitchFamily="18" charset="0"/>
                        </a:rPr>
                        <a:t>2</a:t>
                      </a:r>
                      <a:r>
                        <a:rPr lang="en-US" altLang="zh-CN" sz="1200" dirty="0">
                          <a:latin typeface="Times New Roman" panose="02020603050405020304" pitchFamily="18" charset="0"/>
                          <a:cs typeface="Times New Roman" panose="02020603050405020304" pitchFamily="18" charset="0"/>
                        </a:rPr>
                        <a:t>×300 </a:t>
                      </a:r>
                      <a:r>
                        <a:rPr lang="en-US" altLang="zh-CN" sz="1200" dirty="0" err="1">
                          <a:latin typeface="Times New Roman" panose="02020603050405020304" pitchFamily="18" charset="0"/>
                          <a:cs typeface="Times New Roman" panose="02020603050405020304" pitchFamily="18" charset="0"/>
                        </a:rPr>
                        <a:t>μm</a:t>
                      </a:r>
                      <a:r>
                        <a:rPr lang="en-US" altLang="zh-CN" sz="1200" dirty="0">
                          <a:latin typeface="Times New Roman" panose="02020603050405020304" pitchFamily="18" charset="0"/>
                          <a:cs typeface="Times New Roman" panose="02020603050405020304" pitchFamily="18" charset="0"/>
                        </a:rPr>
                        <a:t> thickness</a:t>
                      </a:r>
                    </a:p>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200" baseline="0" dirty="0">
                          <a:latin typeface="Times New Roman" panose="02020603050405020304" pitchFamily="18" charset="0"/>
                          <a:cs typeface="Times New Roman" panose="02020603050405020304" pitchFamily="18" charset="0"/>
                        </a:rPr>
                        <a:t>20% of 4</a:t>
                      </a:r>
                      <a:r>
                        <a:rPr lang="el-GR" altLang="zh-CN" sz="1200" baseline="0" dirty="0">
                          <a:latin typeface="Times New Roman" panose="02020603050405020304" pitchFamily="18" charset="0"/>
                          <a:cs typeface="Times New Roman" panose="02020603050405020304" pitchFamily="18" charset="0"/>
                        </a:rPr>
                        <a:t>π </a:t>
                      </a:r>
                      <a:r>
                        <a:rPr lang="en-US" altLang="zh-CN" sz="1200" baseline="0" dirty="0">
                          <a:latin typeface="Times New Roman" panose="02020603050405020304" pitchFamily="18" charset="0"/>
                          <a:cs typeface="Times New Roman" panose="02020603050405020304" pitchFamily="18" charset="0"/>
                        </a:rPr>
                        <a:t>sr.</a:t>
                      </a:r>
                    </a:p>
                  </a:txBody>
                  <a:tcPr anchor="ctr">
                    <a:solidFill>
                      <a:schemeClr val="accent4">
                        <a:lumMod val="20000"/>
                        <a:lumOff val="80000"/>
                      </a:schemeClr>
                    </a:solidFill>
                  </a:tcPr>
                </a:tc>
                <a:tc rowSpan="5">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200" dirty="0">
                          <a:solidFill>
                            <a:schemeClr val="tx1"/>
                          </a:solidFill>
                          <a:latin typeface="Times New Roman" panose="02020603050405020304" pitchFamily="18" charset="0"/>
                          <a:cs typeface="Times New Roman" panose="02020603050405020304" pitchFamily="18" charset="0"/>
                        </a:rPr>
                        <a:t>A Si(Li) detector</a:t>
                      </a:r>
                    </a:p>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200" baseline="0" dirty="0">
                          <a:latin typeface="Times New Roman" panose="02020603050405020304" pitchFamily="18" charset="0"/>
                          <a:cs typeface="Times New Roman" panose="02020603050405020304" pitchFamily="18" charset="0"/>
                        </a:rPr>
                        <a:t>15-2% of 4</a:t>
                      </a:r>
                      <a:r>
                        <a:rPr lang="el-GR" altLang="zh-CN" sz="1200" baseline="0" dirty="0">
                          <a:latin typeface="Times New Roman" panose="02020603050405020304" pitchFamily="18" charset="0"/>
                          <a:cs typeface="Times New Roman" panose="02020603050405020304" pitchFamily="18" charset="0"/>
                        </a:rPr>
                        <a:t>π </a:t>
                      </a:r>
                      <a:r>
                        <a:rPr lang="en-US" altLang="zh-CN" sz="1200" baseline="0" dirty="0">
                          <a:latin typeface="Times New Roman" panose="02020603050405020304" pitchFamily="18" charset="0"/>
                          <a:cs typeface="Times New Roman" panose="02020603050405020304" pitchFamily="18" charset="0"/>
                        </a:rPr>
                        <a:t>sr.</a:t>
                      </a:r>
                    </a:p>
                  </a:txBody>
                  <a:tcPr anchor="ctr">
                    <a:solidFill>
                      <a:schemeClr val="accent4">
                        <a:lumMod val="20000"/>
                        <a:lumOff val="80000"/>
                      </a:schemeClr>
                    </a:solidFill>
                  </a:tcPr>
                </a:tc>
                <a:tc rowSpan="5">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200" dirty="0">
                          <a:solidFill>
                            <a:schemeClr val="tx1"/>
                          </a:solidFill>
                          <a:latin typeface="Times New Roman" panose="02020603050405020304" pitchFamily="18" charset="0"/>
                          <a:cs typeface="Times New Roman" panose="02020603050405020304" pitchFamily="18" charset="0"/>
                        </a:rPr>
                        <a:t>Two </a:t>
                      </a:r>
                      <a:r>
                        <a:rPr lang="en-US" altLang="zh-CN" sz="1200" dirty="0" err="1">
                          <a:solidFill>
                            <a:schemeClr val="tx1"/>
                          </a:solidFill>
                          <a:latin typeface="Times New Roman" panose="02020603050405020304" pitchFamily="18" charset="0"/>
                          <a:cs typeface="Times New Roman" panose="02020603050405020304" pitchFamily="18" charset="0"/>
                        </a:rPr>
                        <a:t>Ge</a:t>
                      </a:r>
                      <a:r>
                        <a:rPr lang="en-US" altLang="zh-CN" sz="1200" baseline="0" dirty="0">
                          <a:solidFill>
                            <a:schemeClr val="tx1"/>
                          </a:solidFill>
                          <a:latin typeface="Times New Roman" panose="02020603050405020304" pitchFamily="18" charset="0"/>
                          <a:cs typeface="Times New Roman" panose="02020603050405020304" pitchFamily="18" charset="0"/>
                        </a:rPr>
                        <a:t> detectors, triggered by a 4</a:t>
                      </a:r>
                      <a:r>
                        <a:rPr lang="en-US" altLang="zh-CN" sz="1200" i="1" baseline="0" dirty="0">
                          <a:solidFill>
                            <a:schemeClr val="tx1"/>
                          </a:solidFill>
                          <a:latin typeface="Times New Roman" panose="02020603050405020304" pitchFamily="18" charset="0"/>
                          <a:cs typeface="Times New Roman" panose="02020603050405020304" pitchFamily="18" charset="0"/>
                        </a:rPr>
                        <a:t>π</a:t>
                      </a:r>
                      <a:r>
                        <a:rPr lang="en-US" altLang="zh-CN" sz="1200" baseline="0" dirty="0">
                          <a:solidFill>
                            <a:schemeClr val="tx1"/>
                          </a:solidFill>
                          <a:latin typeface="Times New Roman" panose="02020603050405020304" pitchFamily="18" charset="0"/>
                          <a:cs typeface="Times New Roman" panose="02020603050405020304" pitchFamily="18" charset="0"/>
                        </a:rPr>
                        <a:t> </a:t>
                      </a:r>
                      <a:r>
                        <a:rPr lang="en-US" altLang="zh-CN" sz="1200" i="1" baseline="0" dirty="0">
                          <a:solidFill>
                            <a:schemeClr val="tx1"/>
                          </a:solidFill>
                          <a:latin typeface="Times New Roman" panose="02020603050405020304" pitchFamily="18" charset="0"/>
                          <a:cs typeface="Times New Roman" panose="02020603050405020304" pitchFamily="18" charset="0"/>
                        </a:rPr>
                        <a:t>β</a:t>
                      </a:r>
                      <a:r>
                        <a:rPr lang="en-US" altLang="zh-CN" sz="1200" baseline="0" dirty="0">
                          <a:solidFill>
                            <a:schemeClr val="tx1"/>
                          </a:solidFill>
                          <a:latin typeface="Times New Roman" panose="02020603050405020304" pitchFamily="18" charset="0"/>
                          <a:cs typeface="Times New Roman" panose="02020603050405020304" pitchFamily="18" charset="0"/>
                        </a:rPr>
                        <a:t> plastic scintillator</a:t>
                      </a:r>
                      <a:endParaRPr lang="zh-CN" altLang="en-US" sz="1200" dirty="0">
                        <a:solidFill>
                          <a:schemeClr val="tx1"/>
                        </a:solidFill>
                        <a:latin typeface="Times New Roman" panose="02020603050405020304" pitchFamily="18" charset="0"/>
                        <a:cs typeface="Times New Roman" panose="02020603050405020304" pitchFamily="18" charset="0"/>
                      </a:endParaRPr>
                    </a:p>
                  </a:txBody>
                  <a:tcPr anchor="ctr">
                    <a:solidFill>
                      <a:schemeClr val="accent4">
                        <a:lumMod val="20000"/>
                        <a:lumOff val="80000"/>
                      </a:schemeClr>
                    </a:solidFill>
                  </a:tcPr>
                </a:tc>
                <a:tc rowSpan="5">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200" i="1" dirty="0">
                          <a:solidFill>
                            <a:schemeClr val="tx1"/>
                          </a:solidFill>
                          <a:latin typeface="Times New Roman" panose="02020603050405020304" pitchFamily="18" charset="0"/>
                          <a:cs typeface="Times New Roman" panose="02020603050405020304" pitchFamily="18" charset="0"/>
                        </a:rPr>
                        <a:t>p</a:t>
                      </a:r>
                      <a:r>
                        <a:rPr lang="en-US" altLang="zh-CN" sz="1200" dirty="0">
                          <a:solidFill>
                            <a:schemeClr val="tx1"/>
                          </a:solidFill>
                          <a:latin typeface="Times New Roman" panose="02020603050405020304" pitchFamily="18" charset="0"/>
                          <a:cs typeface="Times New Roman" panose="02020603050405020304" pitchFamily="18" charset="0"/>
                        </a:rPr>
                        <a:t>-x</a:t>
                      </a:r>
                      <a:r>
                        <a:rPr lang="en-US" altLang="zh-CN" sz="1200" i="0" dirty="0">
                          <a:solidFill>
                            <a:schemeClr val="tx1"/>
                          </a:solidFill>
                          <a:latin typeface="Times New Roman" panose="02020603050405020304" pitchFamily="18" charset="0"/>
                          <a:cs typeface="Times New Roman" panose="02020603050405020304" pitchFamily="18" charset="0"/>
                        </a:rPr>
                        <a:t>,</a:t>
                      </a:r>
                    </a:p>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200" i="1" dirty="0">
                          <a:solidFill>
                            <a:schemeClr val="tx1"/>
                          </a:solidFill>
                          <a:latin typeface="Times New Roman" panose="02020603050405020304" pitchFamily="18" charset="0"/>
                          <a:cs typeface="Times New Roman" panose="02020603050405020304" pitchFamily="18" charset="0"/>
                        </a:rPr>
                        <a:t>p</a:t>
                      </a:r>
                      <a:r>
                        <a:rPr lang="en-US" altLang="zh-CN" sz="1200" dirty="0">
                          <a:solidFill>
                            <a:schemeClr val="tx1"/>
                          </a:solidFill>
                          <a:latin typeface="Times New Roman" panose="02020603050405020304" pitchFamily="18" charset="0"/>
                          <a:cs typeface="Times New Roman" panose="02020603050405020304" pitchFamily="18" charset="0"/>
                        </a:rPr>
                        <a:t>-</a:t>
                      </a:r>
                      <a:r>
                        <a:rPr lang="en-US" altLang="zh-CN" sz="1200" i="1" dirty="0">
                          <a:solidFill>
                            <a:schemeClr val="tx1"/>
                          </a:solidFill>
                          <a:latin typeface="Times New Roman" panose="02020603050405020304" pitchFamily="18" charset="0"/>
                          <a:cs typeface="Times New Roman" panose="02020603050405020304" pitchFamily="18" charset="0"/>
                        </a:rPr>
                        <a:t>γ</a:t>
                      </a:r>
                      <a:endParaRPr lang="zh-CN" altLang="en-US" sz="1200" i="0" dirty="0">
                        <a:solidFill>
                          <a:schemeClr val="tx1"/>
                        </a:solidFill>
                        <a:latin typeface="Times New Roman" panose="02020603050405020304" pitchFamily="18" charset="0"/>
                        <a:cs typeface="Times New Roman" panose="02020603050405020304" pitchFamily="18" charset="0"/>
                      </a:endParaRPr>
                    </a:p>
                  </a:txBody>
                  <a:tcPr anchor="ctr">
                    <a:solidFill>
                      <a:schemeClr val="accent4">
                        <a:lumMod val="20000"/>
                        <a:lumOff val="8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200" i="1" dirty="0">
                          <a:solidFill>
                            <a:schemeClr val="tx1"/>
                          </a:solidFill>
                          <a:latin typeface="Times New Roman" panose="02020603050405020304" pitchFamily="18" charset="0"/>
                          <a:cs typeface="Times New Roman" panose="02020603050405020304" pitchFamily="18" charset="0"/>
                        </a:rPr>
                        <a:t>β</a:t>
                      </a:r>
                      <a:r>
                        <a:rPr lang="en-US" altLang="zh-CN" sz="1200" i="0" dirty="0">
                          <a:solidFill>
                            <a:schemeClr val="tx1"/>
                          </a:solidFill>
                          <a:latin typeface="Times New Roman" panose="02020603050405020304" pitchFamily="18" charset="0"/>
                          <a:cs typeface="Times New Roman" panose="02020603050405020304" pitchFamily="18" charset="0"/>
                        </a:rPr>
                        <a:t>-delayed proton spectrum</a:t>
                      </a:r>
                    </a:p>
                  </a:txBody>
                  <a:tcPr anchor="ctr">
                    <a:solidFill>
                      <a:schemeClr val="accent4">
                        <a:lumMod val="20000"/>
                        <a:lumOff val="80000"/>
                      </a:schemeClr>
                    </a:solidFill>
                  </a:tcPr>
                </a:tc>
                <a:tc rowSpan="5">
                  <a:txBody>
                    <a:bodyPr/>
                    <a:lstStyle/>
                    <a:p>
                      <a:pPr algn="ctr"/>
                      <a:r>
                        <a:rPr lang="it-IT" altLang="zh-CN" sz="1200" dirty="0">
                          <a:solidFill>
                            <a:schemeClr val="tx1"/>
                          </a:solidFill>
                          <a:latin typeface="Times New Roman" panose="02020603050405020304" pitchFamily="18" charset="0"/>
                          <a:cs typeface="Times New Roman" panose="02020603050405020304" pitchFamily="18" charset="0"/>
                        </a:rPr>
                        <a:t>J. Giovinazzo </a:t>
                      </a:r>
                      <a:r>
                        <a:rPr lang="it-IT" altLang="zh-CN" sz="1200" i="1" dirty="0">
                          <a:solidFill>
                            <a:schemeClr val="tx1"/>
                          </a:solidFill>
                          <a:latin typeface="Times New Roman" panose="02020603050405020304" pitchFamily="18" charset="0"/>
                          <a:cs typeface="Times New Roman" panose="02020603050405020304" pitchFamily="18" charset="0"/>
                        </a:rPr>
                        <a:t>et al</a:t>
                      </a:r>
                      <a:r>
                        <a:rPr lang="it-IT" altLang="zh-CN" sz="1200" dirty="0">
                          <a:solidFill>
                            <a:schemeClr val="tx1"/>
                          </a:solidFill>
                          <a:latin typeface="Times New Roman" panose="02020603050405020304" pitchFamily="18" charset="0"/>
                          <a:cs typeface="Times New Roman" panose="02020603050405020304" pitchFamily="18" charset="0"/>
                        </a:rPr>
                        <a:t>., Nucl. Phys. A 674, 394 (2000).</a:t>
                      </a:r>
                      <a:endParaRPr lang="zh-CN" altLang="en-US" sz="1200" dirty="0">
                        <a:solidFill>
                          <a:schemeClr val="tx1"/>
                        </a:solidFill>
                        <a:latin typeface="Times New Roman" panose="02020603050405020304" pitchFamily="18" charset="0"/>
                        <a:cs typeface="Times New Roman" panose="02020603050405020304" pitchFamily="18" charset="0"/>
                      </a:endParaRPr>
                    </a:p>
                  </a:txBody>
                  <a:tcPr anchor="ctr">
                    <a:solidFill>
                      <a:schemeClr val="accent4">
                        <a:lumMod val="20000"/>
                        <a:lumOff val="80000"/>
                      </a:schemeClr>
                    </a:solidFill>
                  </a:tcPr>
                </a:tc>
                <a:extLst>
                  <a:ext uri="{0D108BD9-81ED-4DB2-BD59-A6C34878D82A}">
                    <a16:rowId xmlns:a16="http://schemas.microsoft.com/office/drawing/2014/main" val="10012"/>
                  </a:ext>
                </a:extLst>
              </a:tr>
              <a:tr h="496528">
                <a:tc vMerge="1">
                  <a:txBody>
                    <a:bodyPr/>
                    <a:lstStyle/>
                    <a:p>
                      <a:endParaRPr lang="zh-CN" altLang="en-US"/>
                    </a:p>
                  </a:txBody>
                  <a:tcPr/>
                </a:tc>
                <a:tc rowSpan="2">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200" dirty="0">
                          <a:latin typeface="Times New Roman" panose="02020603050405020304" pitchFamily="18" charset="0"/>
                          <a:cs typeface="Times New Roman" panose="02020603050405020304" pitchFamily="18" charset="0"/>
                        </a:rPr>
                        <a:t>0.045(10)</a:t>
                      </a:r>
                    </a:p>
                  </a:txBody>
                  <a:tcPr anchor="ctr">
                    <a:solidFill>
                      <a:schemeClr val="accent4">
                        <a:lumMod val="20000"/>
                        <a:lumOff val="80000"/>
                      </a:schemeClr>
                    </a:solidFill>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a:txBody>
                    <a:bodyPr/>
                    <a:lstStyle/>
                    <a:p>
                      <a:pPr algn="ctr"/>
                      <a:r>
                        <a:rPr lang="en-US" altLang="zh-CN" sz="1200" dirty="0">
                          <a:solidFill>
                            <a:srgbClr val="000000"/>
                          </a:solidFill>
                          <a:effectLst/>
                          <a:latin typeface="Times New Roman" panose="02020603050405020304" pitchFamily="18" charset="0"/>
                          <a:ea typeface="+mn-ea"/>
                        </a:rPr>
                        <a:t>–</a:t>
                      </a:r>
                      <a:endParaRPr lang="zh-CN" altLang="en-US" sz="1200" dirty="0">
                        <a:solidFill>
                          <a:schemeClr val="tx1"/>
                        </a:solidFill>
                        <a:latin typeface="Times New Roman" panose="02020603050405020304" pitchFamily="18" charset="0"/>
                        <a:cs typeface="Times New Roman" panose="02020603050405020304" pitchFamily="18" charset="0"/>
                      </a:endParaRPr>
                    </a:p>
                  </a:txBody>
                  <a:tcPr anchor="ctr">
                    <a:solidFill>
                      <a:schemeClr val="accent4">
                        <a:lumMod val="20000"/>
                        <a:lumOff val="80000"/>
                      </a:schemeClr>
                    </a:solidFill>
                  </a:tcPr>
                </a:tc>
                <a:tc vMerge="1">
                  <a:txBody>
                    <a:bodyPr/>
                    <a:lstStyle/>
                    <a:p>
                      <a:endParaRPr lang="zh-CN" altLang="en-US"/>
                    </a:p>
                  </a:txBody>
                  <a:tcPr/>
                </a:tc>
                <a:extLst>
                  <a:ext uri="{0D108BD9-81ED-4DB2-BD59-A6C34878D82A}">
                    <a16:rowId xmlns:a16="http://schemas.microsoft.com/office/drawing/2014/main" val="10013"/>
                  </a:ext>
                </a:extLst>
              </a:tr>
              <a:tr h="396631">
                <a:tc vMerge="1">
                  <a:txBody>
                    <a:bodyPr/>
                    <a:lstStyle/>
                    <a:p>
                      <a:endParaRPr lang="zh-CN" altLang="en-US"/>
                    </a:p>
                  </a:txBody>
                  <a:tcPr/>
                </a:tc>
                <a:tc vMerge="1">
                  <a:txBody>
                    <a:bodyPr/>
                    <a:lstStyle/>
                    <a:p>
                      <a:endParaRPr lang="zh-CN" altLang="en-US"/>
                    </a:p>
                  </a:txBody>
                  <a:tcPr/>
                </a:tc>
                <a:tc rowSpan="2">
                  <a:txBody>
                    <a:bodyPr/>
                    <a:lstStyle/>
                    <a:p>
                      <a:pPr algn="ctr"/>
                      <a:r>
                        <a:rPr lang="en-US" altLang="zh-CN" sz="1200" dirty="0">
                          <a:latin typeface="Times New Roman" panose="02020603050405020304" pitchFamily="18" charset="0"/>
                          <a:cs typeface="Times New Roman" panose="02020603050405020304" pitchFamily="18" charset="0"/>
                        </a:rPr>
                        <a:t>3390(30)</a:t>
                      </a:r>
                      <a:endParaRPr lang="zh-CN" altLang="en-US" sz="1200" dirty="0">
                        <a:latin typeface="Times New Roman" panose="02020603050405020304" pitchFamily="18" charset="0"/>
                        <a:cs typeface="Times New Roman" panose="02020603050405020304" pitchFamily="18" charset="0"/>
                      </a:endParaRPr>
                    </a:p>
                  </a:txBody>
                  <a:tcPr anchor="ctr">
                    <a:solidFill>
                      <a:schemeClr val="accent4">
                        <a:lumMod val="20000"/>
                        <a:lumOff val="80000"/>
                      </a:schemeClr>
                    </a:solidFill>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rowSpan="3">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200" i="0" dirty="0">
                          <a:solidFill>
                            <a:schemeClr val="tx1"/>
                          </a:solidFill>
                          <a:latin typeface="Times New Roman" panose="02020603050405020304" pitchFamily="18" charset="0"/>
                          <a:cs typeface="Times New Roman" panose="02020603050405020304" pitchFamily="18" charset="0"/>
                        </a:rPr>
                        <a:t>Ratio</a:t>
                      </a:r>
                    </a:p>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200" i="0" dirty="0">
                          <a:solidFill>
                            <a:schemeClr val="tx1"/>
                          </a:solidFill>
                          <a:latin typeface="Times New Roman" panose="02020603050405020304" pitchFamily="18" charset="0"/>
                          <a:cs typeface="Times New Roman" panose="02020603050405020304" pitchFamily="18" charset="0"/>
                        </a:rPr>
                        <a:t>of X-rays from </a:t>
                      </a:r>
                      <a:r>
                        <a:rPr lang="en-US" altLang="zh-CN" sz="1200" i="0" dirty="0" err="1">
                          <a:solidFill>
                            <a:schemeClr val="tx1"/>
                          </a:solidFill>
                          <a:latin typeface="Times New Roman" panose="02020603050405020304" pitchFamily="18" charset="0"/>
                          <a:cs typeface="Times New Roman" panose="02020603050405020304" pitchFamily="18" charset="0"/>
                        </a:rPr>
                        <a:t>Ge</a:t>
                      </a:r>
                      <a:r>
                        <a:rPr lang="en-US" altLang="zh-CN" sz="1200" i="0" dirty="0">
                          <a:solidFill>
                            <a:schemeClr val="tx1"/>
                          </a:solidFill>
                          <a:latin typeface="Times New Roman" panose="02020603050405020304" pitchFamily="18" charset="0"/>
                          <a:cs typeface="Times New Roman" panose="02020603050405020304" pitchFamily="18" charset="0"/>
                        </a:rPr>
                        <a:t> relative to those from As </a:t>
                      </a:r>
                      <a:r>
                        <a:rPr lang="en-US" altLang="zh-CN" sz="1200" i="0" dirty="0" err="1">
                          <a:solidFill>
                            <a:schemeClr val="tx1"/>
                          </a:solidFill>
                          <a:latin typeface="Times New Roman" panose="02020603050405020304" pitchFamily="18" charset="0"/>
                          <a:cs typeface="Times New Roman" panose="02020603050405020304" pitchFamily="18" charset="0"/>
                        </a:rPr>
                        <a:t>as</a:t>
                      </a:r>
                      <a:r>
                        <a:rPr lang="en-US" altLang="zh-CN" sz="1200" i="0" dirty="0">
                          <a:solidFill>
                            <a:schemeClr val="tx1"/>
                          </a:solidFill>
                          <a:latin typeface="Times New Roman" panose="02020603050405020304" pitchFamily="18" charset="0"/>
                          <a:cs typeface="Times New Roman" panose="02020603050405020304" pitchFamily="18" charset="0"/>
                        </a:rPr>
                        <a:t> a function of proton energy</a:t>
                      </a:r>
                      <a:endParaRPr lang="zh-CN" altLang="en-US" sz="1200" i="0" dirty="0">
                        <a:solidFill>
                          <a:schemeClr val="tx1"/>
                        </a:solidFill>
                        <a:latin typeface="Times New Roman" panose="02020603050405020304" pitchFamily="18" charset="0"/>
                        <a:cs typeface="Times New Roman" panose="02020603050405020304" pitchFamily="18" charset="0"/>
                      </a:endParaRPr>
                    </a:p>
                  </a:txBody>
                  <a:tcPr anchor="ctr">
                    <a:solidFill>
                      <a:schemeClr val="accent4">
                        <a:lumMod val="20000"/>
                        <a:lumOff val="80000"/>
                      </a:schemeClr>
                    </a:solidFill>
                  </a:tcPr>
                </a:tc>
                <a:tc vMerge="1">
                  <a:txBody>
                    <a:bodyPr/>
                    <a:lstStyle/>
                    <a:p>
                      <a:endParaRPr lang="zh-CN" altLang="en-US"/>
                    </a:p>
                  </a:txBody>
                  <a:tcPr/>
                </a:tc>
                <a:extLst>
                  <a:ext uri="{0D108BD9-81ED-4DB2-BD59-A6C34878D82A}">
                    <a16:rowId xmlns:a16="http://schemas.microsoft.com/office/drawing/2014/main" val="10014"/>
                  </a:ext>
                </a:extLst>
              </a:tr>
              <a:tr h="197729">
                <a:tc vMerge="1">
                  <a:txBody>
                    <a:bodyPr/>
                    <a:lstStyle/>
                    <a:p>
                      <a:endParaRPr lang="zh-CN" altLang="en-US"/>
                    </a:p>
                  </a:txBody>
                  <a:tcPr/>
                </a:tc>
                <a:tc rowSpan="2">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zh-CN" altLang="en-US" sz="1200" dirty="0">
                          <a:latin typeface="Times New Roman" panose="02020603050405020304" pitchFamily="18" charset="0"/>
                          <a:cs typeface="Times New Roman" panose="02020603050405020304" pitchFamily="18" charset="0"/>
                        </a:rPr>
                        <a:t>≥</a:t>
                      </a:r>
                      <a:r>
                        <a:rPr lang="en-US" altLang="zh-CN" sz="1200" dirty="0">
                          <a:latin typeface="Times New Roman" panose="02020603050405020304" pitchFamily="18" charset="0"/>
                          <a:cs typeface="Times New Roman" panose="02020603050405020304" pitchFamily="18" charset="0"/>
                        </a:rPr>
                        <a:t>99</a:t>
                      </a:r>
                    </a:p>
                    <a:p>
                      <a:pPr marL="0" marR="0" indent="0" algn="ctr" defTabSz="914400" rtl="0" eaLnBrk="1" fontAlgn="auto" latinLnBrk="0" hangingPunct="1">
                        <a:lnSpc>
                          <a:spcPct val="100000"/>
                        </a:lnSpc>
                        <a:spcBef>
                          <a:spcPts val="0"/>
                        </a:spcBef>
                        <a:spcAft>
                          <a:spcPts val="0"/>
                        </a:spcAft>
                        <a:buClrTx/>
                        <a:buSzTx/>
                        <a:buFontTx/>
                        <a:buNone/>
                        <a:tabLst/>
                        <a:defRPr/>
                      </a:pPr>
                      <a:r>
                        <a:rPr lang="zh-CN" altLang="en-US" sz="1200" dirty="0">
                          <a:latin typeface="Times New Roman" panose="02020603050405020304" pitchFamily="18" charset="0"/>
                          <a:cs typeface="Times New Roman" panose="02020603050405020304" pitchFamily="18" charset="0"/>
                        </a:rPr>
                        <a:t>≤</a:t>
                      </a:r>
                      <a:r>
                        <a:rPr lang="en-US" altLang="zh-CN" sz="1200" dirty="0">
                          <a:latin typeface="Times New Roman" panose="02020603050405020304" pitchFamily="18" charset="0"/>
                          <a:cs typeface="Times New Roman" panose="02020603050405020304" pitchFamily="18" charset="0"/>
                        </a:rPr>
                        <a:t>1</a:t>
                      </a:r>
                      <a:endParaRPr lang="zh-CN" altLang="en-US" sz="1200" dirty="0">
                        <a:latin typeface="Times New Roman" panose="02020603050405020304" pitchFamily="18" charset="0"/>
                        <a:cs typeface="Times New Roman" panose="02020603050405020304" pitchFamily="18" charset="0"/>
                      </a:endParaRPr>
                    </a:p>
                  </a:txBody>
                  <a:tcPr anchor="ctr">
                    <a:solidFill>
                      <a:schemeClr val="accent4">
                        <a:lumMod val="20000"/>
                        <a:lumOff val="80000"/>
                      </a:schemeClr>
                    </a:solidFill>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zh-CN" altLang="en-US" sz="1200" i="0" dirty="0">
                        <a:solidFill>
                          <a:schemeClr val="tx1"/>
                        </a:solidFill>
                        <a:latin typeface="Times New Roman" panose="02020603050405020304" pitchFamily="18" charset="0"/>
                        <a:cs typeface="Times New Roman" panose="02020603050405020304" pitchFamily="18" charset="0"/>
                      </a:endParaRPr>
                    </a:p>
                  </a:txBody>
                  <a:tcPr anchor="ctr"/>
                </a:tc>
                <a:tc vMerge="1">
                  <a:txBody>
                    <a:bodyPr/>
                    <a:lstStyle/>
                    <a:p>
                      <a:endParaRPr lang="zh-CN" altLang="en-US"/>
                    </a:p>
                  </a:txBody>
                  <a:tcPr/>
                </a:tc>
                <a:extLst>
                  <a:ext uri="{0D108BD9-81ED-4DB2-BD59-A6C34878D82A}">
                    <a16:rowId xmlns:a16="http://schemas.microsoft.com/office/drawing/2014/main" val="10015"/>
                  </a:ext>
                </a:extLst>
              </a:tr>
              <a:tr h="594360">
                <a:tc vMerge="1">
                  <a:txBody>
                    <a:bodyPr/>
                    <a:lstStyle/>
                    <a:p>
                      <a:endParaRPr lang="zh-CN" altLang="en-US"/>
                    </a:p>
                  </a:txBody>
                  <a:tcPr/>
                </a:tc>
                <a:tc vMerge="1">
                  <a:txBody>
                    <a:bodyPr/>
                    <a:lstStyle/>
                    <a:p>
                      <a:endParaRPr lang="zh-CN" altLang="en-US"/>
                    </a:p>
                  </a:txBody>
                  <a:tcPr/>
                </a:tc>
                <a:tc>
                  <a:txBody>
                    <a:bodyPr/>
                    <a:lstStyle/>
                    <a:p>
                      <a:pPr algn="ctr"/>
                      <a:r>
                        <a:rPr lang="en-US" altLang="zh-CN" sz="1200" dirty="0">
                          <a:latin typeface="Times New Roman" panose="02020603050405020304" pitchFamily="18" charset="0"/>
                          <a:cs typeface="Times New Roman" panose="02020603050405020304" pitchFamily="18" charset="0"/>
                        </a:rPr>
                        <a:t>3390</a:t>
                      </a:r>
                      <a:endParaRPr lang="zh-CN" altLang="en-US" sz="1200" dirty="0">
                        <a:latin typeface="Times New Roman" panose="02020603050405020304" pitchFamily="18" charset="0"/>
                        <a:cs typeface="Times New Roman" panose="02020603050405020304" pitchFamily="18" charset="0"/>
                      </a:endParaRPr>
                    </a:p>
                  </a:txBody>
                  <a:tcPr anchor="ctr">
                    <a:solidFill>
                      <a:schemeClr val="accent4">
                        <a:lumMod val="20000"/>
                        <a:lumOff val="80000"/>
                      </a:schemeClr>
                    </a:solidFill>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extLst>
                  <a:ext uri="{0D108BD9-81ED-4DB2-BD59-A6C34878D82A}">
                    <a16:rowId xmlns:a16="http://schemas.microsoft.com/office/drawing/2014/main" val="10016"/>
                  </a:ext>
                </a:extLst>
              </a:tr>
            </a:tbl>
          </a:graphicData>
        </a:graphic>
      </p:graphicFrame>
      <p:sp>
        <p:nvSpPr>
          <p:cNvPr id="3" name="Rectangle 4"/>
          <p:cNvSpPr>
            <a:spLocks noChangeArrowheads="1"/>
          </p:cNvSpPr>
          <p:nvPr/>
        </p:nvSpPr>
        <p:spPr bwMode="auto">
          <a:xfrm>
            <a:off x="2807804" y="16802"/>
            <a:ext cx="3376543" cy="279180"/>
          </a:xfrm>
          <a:prstGeom prst="rect">
            <a:avLst/>
          </a:prstGeom>
          <a:gradFill rotWithShape="1">
            <a:gsLst>
              <a:gs pos="0">
                <a:srgbClr val="CCCCFF"/>
              </a:gs>
              <a:gs pos="50000">
                <a:srgbClr val="FFFFFF"/>
              </a:gs>
              <a:gs pos="100000">
                <a:srgbClr val="CCCCFF"/>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spAutoFit/>
          </a:bodyPr>
          <a:lstStyle>
            <a:lvl1pPr algn="l" eaLnBrk="0" hangingPunct="0">
              <a:defRPr>
                <a:solidFill>
                  <a:schemeClr val="tx1"/>
                </a:solidFill>
                <a:latin typeface="Times New Roman" panose="02020603050405020304" pitchFamily="18" charset="0"/>
                <a:ea typeface="宋体" panose="02010600030101010101" pitchFamily="2" charset="-122"/>
              </a:defRPr>
            </a:lvl1pPr>
            <a:lvl2pPr marL="742950" indent="-285750" algn="l" eaLnBrk="0" hangingPunct="0">
              <a:defRPr>
                <a:solidFill>
                  <a:schemeClr val="tx1"/>
                </a:solidFill>
                <a:latin typeface="Times New Roman" panose="02020603050405020304" pitchFamily="18" charset="0"/>
                <a:ea typeface="宋体" panose="02010600030101010101" pitchFamily="2" charset="-122"/>
              </a:defRPr>
            </a:lvl2pPr>
            <a:lvl3pPr marL="1143000" indent="-228600" algn="l" eaLnBrk="0" hangingPunct="0">
              <a:defRPr>
                <a:solidFill>
                  <a:schemeClr val="tx1"/>
                </a:solidFill>
                <a:latin typeface="Times New Roman" panose="02020603050405020304" pitchFamily="18" charset="0"/>
                <a:ea typeface="宋体" panose="02010600030101010101" pitchFamily="2" charset="-122"/>
              </a:defRPr>
            </a:lvl3pPr>
            <a:lvl4pPr marL="1600200" indent="-228600" algn="l" eaLnBrk="0" hangingPunct="0">
              <a:defRPr>
                <a:solidFill>
                  <a:schemeClr val="tx1"/>
                </a:solidFill>
                <a:latin typeface="Times New Roman" panose="02020603050405020304" pitchFamily="18" charset="0"/>
                <a:ea typeface="宋体" panose="02010600030101010101" pitchFamily="2" charset="-122"/>
              </a:defRPr>
            </a:lvl4pPr>
            <a:lvl5pPr marL="2057400" indent="-228600" algn="l" eaLnBrk="0" hangingPunct="0">
              <a:defRPr>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Times New Roman" panose="02020603050405020304" pitchFamily="18" charset="0"/>
                <a:ea typeface="宋体" panose="02010600030101010101" pitchFamily="2" charset="-122"/>
              </a:defRPr>
            </a:lvl9pPr>
          </a:lstStyle>
          <a:p>
            <a:pPr algn="ctr"/>
            <a:r>
              <a:rPr lang="en-US" altLang="zh-CN" sz="1200" dirty="0">
                <a:solidFill>
                  <a:srgbClr val="000000"/>
                </a:solidFill>
              </a:rPr>
              <a:t>Summary of </a:t>
            </a:r>
            <a:r>
              <a:rPr lang="en-US" altLang="zh-CN" sz="1200" dirty="0"/>
              <a:t>Particle–X–ray coincidence technique.</a:t>
            </a:r>
            <a:endParaRPr lang="zh-CN" altLang="en-US" sz="1200" dirty="0">
              <a:cs typeface="Times New Roman" panose="02020603050405020304" pitchFamily="18" charset="0"/>
            </a:endParaRPr>
          </a:p>
        </p:txBody>
      </p:sp>
    </p:spTree>
    <p:extLst>
      <p:ext uri="{BB962C8B-B14F-4D97-AF65-F5344CB8AC3E}">
        <p14:creationId xmlns:p14="http://schemas.microsoft.com/office/powerpoint/2010/main" val="1660971089"/>
      </p:ext>
    </p:extLst>
  </p:cSld>
  <p:clrMapOvr>
    <a:masterClrMapping/>
  </p:clrMapOvr>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表格 1"/>
          <p:cNvGraphicFramePr>
            <a:graphicFrameLocks noGrp="1"/>
          </p:cNvGraphicFramePr>
          <p:nvPr/>
        </p:nvGraphicFramePr>
        <p:xfrm>
          <a:off x="-507" y="372328"/>
          <a:ext cx="9145015" cy="5300628"/>
        </p:xfrm>
        <a:graphic>
          <a:graphicData uri="http://schemas.openxmlformats.org/drawingml/2006/table">
            <a:tbl>
              <a:tblPr firstRow="1" bandRow="1">
                <a:tableStyleId>{5940675A-B579-460E-94D1-54222C63F5DA}</a:tableStyleId>
              </a:tblPr>
              <a:tblGrid>
                <a:gridCol w="561333">
                  <a:extLst>
                    <a:ext uri="{9D8B030D-6E8A-4147-A177-3AD203B41FA5}">
                      <a16:colId xmlns:a16="http://schemas.microsoft.com/office/drawing/2014/main" val="20000"/>
                    </a:ext>
                  </a:extLst>
                </a:gridCol>
                <a:gridCol w="739042">
                  <a:extLst>
                    <a:ext uri="{9D8B030D-6E8A-4147-A177-3AD203B41FA5}">
                      <a16:colId xmlns:a16="http://schemas.microsoft.com/office/drawing/2014/main" val="20001"/>
                    </a:ext>
                  </a:extLst>
                </a:gridCol>
                <a:gridCol w="530591">
                  <a:extLst>
                    <a:ext uri="{9D8B030D-6E8A-4147-A177-3AD203B41FA5}">
                      <a16:colId xmlns:a16="http://schemas.microsoft.com/office/drawing/2014/main" val="20002"/>
                    </a:ext>
                  </a:extLst>
                </a:gridCol>
                <a:gridCol w="627380">
                  <a:extLst>
                    <a:ext uri="{9D8B030D-6E8A-4147-A177-3AD203B41FA5}">
                      <a16:colId xmlns:a16="http://schemas.microsoft.com/office/drawing/2014/main" val="20003"/>
                    </a:ext>
                  </a:extLst>
                </a:gridCol>
                <a:gridCol w="813763">
                  <a:extLst>
                    <a:ext uri="{9D8B030D-6E8A-4147-A177-3AD203B41FA5}">
                      <a16:colId xmlns:a16="http://schemas.microsoft.com/office/drawing/2014/main" val="20004"/>
                    </a:ext>
                  </a:extLst>
                </a:gridCol>
                <a:gridCol w="1593620">
                  <a:extLst>
                    <a:ext uri="{9D8B030D-6E8A-4147-A177-3AD203B41FA5}">
                      <a16:colId xmlns:a16="http://schemas.microsoft.com/office/drawing/2014/main" val="20005"/>
                    </a:ext>
                  </a:extLst>
                </a:gridCol>
                <a:gridCol w="739671">
                  <a:extLst>
                    <a:ext uri="{9D8B030D-6E8A-4147-A177-3AD203B41FA5}">
                      <a16:colId xmlns:a16="http://schemas.microsoft.com/office/drawing/2014/main" val="20006"/>
                    </a:ext>
                  </a:extLst>
                </a:gridCol>
                <a:gridCol w="820042">
                  <a:extLst>
                    <a:ext uri="{9D8B030D-6E8A-4147-A177-3AD203B41FA5}">
                      <a16:colId xmlns:a16="http://schemas.microsoft.com/office/drawing/2014/main" val="20007"/>
                    </a:ext>
                  </a:extLst>
                </a:gridCol>
                <a:gridCol w="644229">
                  <a:extLst>
                    <a:ext uri="{9D8B030D-6E8A-4147-A177-3AD203B41FA5}">
                      <a16:colId xmlns:a16="http://schemas.microsoft.com/office/drawing/2014/main" val="20008"/>
                    </a:ext>
                  </a:extLst>
                </a:gridCol>
                <a:gridCol w="1220645">
                  <a:extLst>
                    <a:ext uri="{9D8B030D-6E8A-4147-A177-3AD203B41FA5}">
                      <a16:colId xmlns:a16="http://schemas.microsoft.com/office/drawing/2014/main" val="20009"/>
                    </a:ext>
                  </a:extLst>
                </a:gridCol>
                <a:gridCol w="854699">
                  <a:extLst>
                    <a:ext uri="{9D8B030D-6E8A-4147-A177-3AD203B41FA5}">
                      <a16:colId xmlns:a16="http://schemas.microsoft.com/office/drawing/2014/main" val="20010"/>
                    </a:ext>
                  </a:extLst>
                </a:gridCol>
              </a:tblGrid>
              <a:tr h="304800">
                <a:tc rowSpan="5">
                  <a:txBody>
                    <a:bodyPr/>
                    <a:lstStyle/>
                    <a:p>
                      <a:pPr algn="ctr"/>
                      <a:r>
                        <a:rPr lang="en-US" altLang="zh-CN" sz="1200" baseline="0" dirty="0">
                          <a:latin typeface="Times New Roman" panose="02020603050405020304" pitchFamily="18" charset="0"/>
                          <a:cs typeface="Times New Roman" panose="02020603050405020304" pitchFamily="18" charset="0"/>
                        </a:rPr>
                        <a:t>Decay sequence</a:t>
                      </a:r>
                      <a:endParaRPr lang="zh-CN" altLang="en-US" sz="1200" baseline="0" dirty="0">
                        <a:latin typeface="Times New Roman" panose="02020603050405020304" pitchFamily="18" charset="0"/>
                        <a:cs typeface="Times New Roman" panose="02020603050405020304" pitchFamily="18" charset="0"/>
                      </a:endParaRPr>
                    </a:p>
                  </a:txBody>
                  <a:tcPr anchor="ctr">
                    <a:noFill/>
                  </a:tcPr>
                </a:tc>
                <a:tc rowSpan="2">
                  <a:txBody>
                    <a:bodyPr/>
                    <a:lstStyle/>
                    <a:p>
                      <a:pPr algn="ctr"/>
                      <a:r>
                        <a:rPr lang="en-US" altLang="zh-CN" sz="1200" i="1" baseline="0" dirty="0">
                          <a:latin typeface="Times New Roman" panose="02020603050405020304" pitchFamily="18" charset="0"/>
                          <a:cs typeface="Times New Roman" panose="02020603050405020304" pitchFamily="18" charset="0"/>
                        </a:rPr>
                        <a:t>T</a:t>
                      </a:r>
                      <a:r>
                        <a:rPr lang="en-US" altLang="zh-CN" sz="1200" i="0" baseline="-25000" dirty="0">
                          <a:latin typeface="Times New Roman" panose="02020603050405020304" pitchFamily="18" charset="0"/>
                          <a:cs typeface="Times New Roman" panose="02020603050405020304" pitchFamily="18" charset="0"/>
                        </a:rPr>
                        <a:t>1/2</a:t>
                      </a:r>
                      <a:r>
                        <a:rPr lang="en-US" altLang="zh-CN" sz="1200" i="0" baseline="0" dirty="0">
                          <a:latin typeface="Times New Roman" panose="02020603050405020304" pitchFamily="18" charset="0"/>
                          <a:cs typeface="Times New Roman" panose="02020603050405020304" pitchFamily="18" charset="0"/>
                        </a:rPr>
                        <a:t> (s)</a:t>
                      </a:r>
                    </a:p>
                  </a:txBody>
                  <a:tcPr anchor="ctr">
                    <a:noFill/>
                  </a:tcPr>
                </a:tc>
                <a:tc>
                  <a:txBody>
                    <a:bodyPr/>
                    <a:lstStyle/>
                    <a:p>
                      <a:pPr algn="ctr"/>
                      <a:r>
                        <a:rPr lang="en-US" altLang="zh-CN" sz="1200" i="1" baseline="0" dirty="0">
                          <a:latin typeface="Times New Roman" panose="02020603050405020304" pitchFamily="18" charset="0"/>
                          <a:cs typeface="Times New Roman" panose="02020603050405020304" pitchFamily="18" charset="0"/>
                        </a:rPr>
                        <a:t>Q</a:t>
                      </a:r>
                      <a:r>
                        <a:rPr lang="en-US" altLang="zh-CN" sz="1200" i="0" baseline="-25000" dirty="0">
                          <a:latin typeface="Times New Roman" panose="02020603050405020304" pitchFamily="18" charset="0"/>
                          <a:cs typeface="Times New Roman" panose="02020603050405020304" pitchFamily="18" charset="0"/>
                        </a:rPr>
                        <a:t>EC</a:t>
                      </a:r>
                    </a:p>
                  </a:txBody>
                  <a:tcPr anchor="ctr">
                    <a:noFill/>
                  </a:tcPr>
                </a:tc>
                <a:tc rowSpan="5">
                  <a:txBody>
                    <a:bodyPr/>
                    <a:lstStyle/>
                    <a:p>
                      <a:pPr algn="ctr"/>
                      <a:r>
                        <a:rPr lang="en-US" altLang="zh-CN" sz="1200" i="0" dirty="0">
                          <a:latin typeface="Times New Roman" panose="02020603050405020304" pitchFamily="18" charset="0"/>
                          <a:cs typeface="Times New Roman" panose="02020603050405020304" pitchFamily="18" charset="0"/>
                        </a:rPr>
                        <a:t>Place</a:t>
                      </a:r>
                      <a:endParaRPr lang="zh-CN" altLang="en-US" sz="1200" i="0" baseline="-25000" dirty="0">
                        <a:latin typeface="Times New Roman" panose="02020603050405020304" pitchFamily="18" charset="0"/>
                        <a:cs typeface="Times New Roman" panose="02020603050405020304" pitchFamily="18" charset="0"/>
                      </a:endParaRPr>
                    </a:p>
                  </a:txBody>
                  <a:tcPr anchor="ctr">
                    <a:noFill/>
                  </a:tcPr>
                </a:tc>
                <a:tc rowSpan="5">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200" i="0" baseline="0" dirty="0">
                          <a:latin typeface="Times New Roman" panose="02020603050405020304" pitchFamily="18" charset="0"/>
                          <a:cs typeface="Times New Roman" panose="02020603050405020304" pitchFamily="18" charset="0"/>
                        </a:rPr>
                        <a:t>Beam collection</a:t>
                      </a:r>
                      <a:endParaRPr lang="zh-CN" altLang="en-US" sz="1200" i="0" baseline="0" dirty="0">
                        <a:latin typeface="Times New Roman" panose="02020603050405020304" pitchFamily="18" charset="0"/>
                        <a:cs typeface="Times New Roman" panose="02020603050405020304" pitchFamily="18" charset="0"/>
                      </a:endParaRPr>
                    </a:p>
                  </a:txBody>
                  <a:tcPr anchor="ctr">
                    <a:noFill/>
                  </a:tcPr>
                </a:tc>
                <a:tc rowSpan="5">
                  <a:txBody>
                    <a:bodyPr/>
                    <a:lstStyle/>
                    <a:p>
                      <a:pPr algn="ctr"/>
                      <a:r>
                        <a:rPr lang="en-US" altLang="zh-CN" sz="1200" i="0" baseline="0" dirty="0">
                          <a:latin typeface="Times New Roman" panose="02020603050405020304" pitchFamily="18" charset="0"/>
                          <a:cs typeface="Times New Roman" panose="02020603050405020304" pitchFamily="18" charset="0"/>
                        </a:rPr>
                        <a:t>Proton detection</a:t>
                      </a:r>
                      <a:endParaRPr lang="zh-CN" altLang="en-US" sz="1200" i="0" baseline="0" dirty="0">
                        <a:latin typeface="Times New Roman" panose="02020603050405020304" pitchFamily="18" charset="0"/>
                        <a:cs typeface="Times New Roman" panose="02020603050405020304" pitchFamily="18" charset="0"/>
                      </a:endParaRPr>
                    </a:p>
                  </a:txBody>
                  <a:tcPr anchor="ctr">
                    <a:noFill/>
                  </a:tcPr>
                </a:tc>
                <a:tc rowSpan="5">
                  <a:txBody>
                    <a:bodyPr/>
                    <a:lstStyle/>
                    <a:p>
                      <a:pPr algn="ctr"/>
                      <a:r>
                        <a:rPr lang="en-US" altLang="zh-CN" sz="1200" i="0" dirty="0">
                          <a:latin typeface="Times New Roman" panose="02020603050405020304" pitchFamily="18" charset="0"/>
                          <a:cs typeface="Times New Roman" panose="02020603050405020304" pitchFamily="18" charset="0"/>
                        </a:rPr>
                        <a:t>X-ray</a:t>
                      </a:r>
                      <a:r>
                        <a:rPr lang="en-US" altLang="zh-CN" sz="1200" i="0" baseline="0" dirty="0">
                          <a:latin typeface="Times New Roman" panose="02020603050405020304" pitchFamily="18" charset="0"/>
                          <a:cs typeface="Times New Roman" panose="02020603050405020304" pitchFamily="18" charset="0"/>
                        </a:rPr>
                        <a:t> detection</a:t>
                      </a:r>
                      <a:endParaRPr lang="zh-CN" altLang="en-US" sz="1200" i="0" dirty="0">
                        <a:latin typeface="Times New Roman" panose="02020603050405020304" pitchFamily="18" charset="0"/>
                        <a:cs typeface="Times New Roman" panose="02020603050405020304" pitchFamily="18" charset="0"/>
                      </a:endParaRPr>
                    </a:p>
                  </a:txBody>
                  <a:tcPr anchor="ctr">
                    <a:noFill/>
                  </a:tcPr>
                </a:tc>
                <a:tc rowSpan="5">
                  <a:txBody>
                    <a:bodyPr/>
                    <a:lstStyle/>
                    <a:p>
                      <a:pPr algn="ctr"/>
                      <a:r>
                        <a:rPr lang="en-US" altLang="zh-CN" sz="1200" i="1" dirty="0">
                          <a:latin typeface="Times New Roman" panose="02020603050405020304" pitchFamily="18" charset="0"/>
                          <a:cs typeface="Times New Roman" panose="02020603050405020304" pitchFamily="18" charset="0"/>
                        </a:rPr>
                        <a:t>γ</a:t>
                      </a:r>
                      <a:r>
                        <a:rPr lang="en-US" altLang="zh-CN" sz="1200" i="0" dirty="0">
                          <a:latin typeface="Times New Roman" panose="02020603050405020304" pitchFamily="18" charset="0"/>
                          <a:cs typeface="Times New Roman" panose="02020603050405020304" pitchFamily="18" charset="0"/>
                        </a:rPr>
                        <a:t>-</a:t>
                      </a:r>
                      <a:r>
                        <a:rPr lang="en-US" altLang="zh-CN" sz="1200" dirty="0">
                          <a:latin typeface="Times New Roman" panose="02020603050405020304" pitchFamily="18" charset="0"/>
                          <a:cs typeface="Times New Roman" panose="02020603050405020304" pitchFamily="18" charset="0"/>
                        </a:rPr>
                        <a:t>ray</a:t>
                      </a:r>
                      <a:r>
                        <a:rPr lang="en-US" altLang="zh-CN" sz="1200" baseline="0" dirty="0">
                          <a:latin typeface="Times New Roman" panose="02020603050405020304" pitchFamily="18" charset="0"/>
                          <a:cs typeface="Times New Roman" panose="02020603050405020304" pitchFamily="18" charset="0"/>
                        </a:rPr>
                        <a:t> </a:t>
                      </a:r>
                      <a:r>
                        <a:rPr lang="en-US" altLang="zh-CN" sz="1200" i="0" baseline="0" dirty="0">
                          <a:latin typeface="Times New Roman" panose="02020603050405020304" pitchFamily="18" charset="0"/>
                          <a:cs typeface="Times New Roman" panose="02020603050405020304" pitchFamily="18" charset="0"/>
                        </a:rPr>
                        <a:t>detection</a:t>
                      </a:r>
                      <a:endParaRPr lang="en-US" altLang="zh-CN" sz="1200" dirty="0">
                        <a:latin typeface="Times New Roman" panose="02020603050405020304" pitchFamily="18" charset="0"/>
                        <a:cs typeface="Times New Roman" panose="02020603050405020304" pitchFamily="18" charset="0"/>
                      </a:endParaRPr>
                    </a:p>
                  </a:txBody>
                  <a:tcPr anchor="ctr">
                    <a:noFill/>
                  </a:tcPr>
                </a:tc>
                <a:tc rowSpan="5">
                  <a:txBody>
                    <a:bodyPr/>
                    <a:lstStyle/>
                    <a:p>
                      <a:pPr algn="ctr"/>
                      <a:r>
                        <a:rPr lang="en-US" altLang="zh-CN" sz="1200" i="0" dirty="0">
                          <a:latin typeface="Times New Roman" panose="02020603050405020304" pitchFamily="18" charset="0"/>
                          <a:cs typeface="Times New Roman" panose="02020603050405020304" pitchFamily="18" charset="0"/>
                        </a:rPr>
                        <a:t>coincidence</a:t>
                      </a:r>
                      <a:endParaRPr lang="zh-CN" altLang="en-US" sz="1200" i="0" dirty="0">
                        <a:latin typeface="Times New Roman" panose="02020603050405020304" pitchFamily="18" charset="0"/>
                        <a:cs typeface="Times New Roman" panose="02020603050405020304" pitchFamily="18" charset="0"/>
                      </a:endParaRPr>
                    </a:p>
                  </a:txBody>
                  <a:tcPr anchor="ctr">
                    <a:noFill/>
                  </a:tcPr>
                </a:tc>
                <a:tc rowSpan="5">
                  <a:txBody>
                    <a:bodyPr/>
                    <a:lstStyle/>
                    <a:p>
                      <a:pPr algn="ctr"/>
                      <a:r>
                        <a:rPr lang="en-US" altLang="zh-CN" sz="1200" dirty="0">
                          <a:latin typeface="Times New Roman" panose="02020603050405020304" pitchFamily="18" charset="0"/>
                          <a:cs typeface="Times New Roman" panose="02020603050405020304" pitchFamily="18" charset="0"/>
                        </a:rPr>
                        <a:t>Experimental observables</a:t>
                      </a:r>
                      <a:endParaRPr lang="zh-CN" altLang="en-US" sz="1200" dirty="0">
                        <a:latin typeface="Times New Roman" panose="02020603050405020304" pitchFamily="18" charset="0"/>
                        <a:cs typeface="Times New Roman" panose="02020603050405020304" pitchFamily="18" charset="0"/>
                      </a:endParaRPr>
                    </a:p>
                  </a:txBody>
                  <a:tcPr anchor="ctr">
                    <a:noFill/>
                  </a:tcPr>
                </a:tc>
                <a:tc rowSpan="5">
                  <a:txBody>
                    <a:bodyPr/>
                    <a:lstStyle/>
                    <a:p>
                      <a:pPr algn="ctr"/>
                      <a:r>
                        <a:rPr lang="en-US" altLang="zh-CN" sz="1200" dirty="0">
                          <a:latin typeface="Times New Roman" panose="02020603050405020304" pitchFamily="18" charset="0"/>
                          <a:cs typeface="Times New Roman" panose="02020603050405020304" pitchFamily="18" charset="0"/>
                        </a:rPr>
                        <a:t>Literature</a:t>
                      </a:r>
                      <a:endParaRPr lang="zh-CN" altLang="en-US" sz="1200" dirty="0">
                        <a:latin typeface="Times New Roman" panose="02020603050405020304" pitchFamily="18" charset="0"/>
                        <a:cs typeface="Times New Roman" panose="02020603050405020304" pitchFamily="18" charset="0"/>
                      </a:endParaRPr>
                    </a:p>
                  </a:txBody>
                  <a:tcPr anchor="ctr">
                    <a:noFill/>
                  </a:tcPr>
                </a:tc>
                <a:extLst>
                  <a:ext uri="{0D108BD9-81ED-4DB2-BD59-A6C34878D82A}">
                    <a16:rowId xmlns:a16="http://schemas.microsoft.com/office/drawing/2014/main" val="10000"/>
                  </a:ext>
                </a:extLst>
              </a:tr>
              <a:tr h="0">
                <a:tc vMerge="1">
                  <a:txBody>
                    <a:bodyPr/>
                    <a:lstStyle/>
                    <a:p>
                      <a:endParaRPr lang="zh-CN" altLang="en-US"/>
                    </a:p>
                  </a:txBody>
                  <a:tcPr/>
                </a:tc>
                <a:tc vMerge="1">
                  <a:txBody>
                    <a:bodyPr/>
                    <a:lstStyle/>
                    <a:p>
                      <a:endParaRPr lang="zh-CN" altLang="en-US"/>
                    </a:p>
                  </a:txBody>
                  <a:tcPr/>
                </a:tc>
                <a:tc rowSpan="2">
                  <a:txBody>
                    <a:bodyPr/>
                    <a:lstStyle/>
                    <a:p>
                      <a:pPr algn="ctr"/>
                      <a:r>
                        <a:rPr lang="en-US" altLang="zh-CN" sz="1200" i="1" baseline="0" dirty="0">
                          <a:latin typeface="Times New Roman" panose="02020603050405020304" pitchFamily="18" charset="0"/>
                          <a:cs typeface="Times New Roman" panose="02020603050405020304" pitchFamily="18" charset="0"/>
                        </a:rPr>
                        <a:t>S</a:t>
                      </a:r>
                      <a:r>
                        <a:rPr lang="en-US" altLang="zh-CN" sz="1200" i="1" baseline="-25000" dirty="0">
                          <a:latin typeface="Times New Roman" panose="02020603050405020304" pitchFamily="18" charset="0"/>
                          <a:cs typeface="Times New Roman" panose="02020603050405020304" pitchFamily="18" charset="0"/>
                        </a:rPr>
                        <a:t>p</a:t>
                      </a:r>
                      <a:r>
                        <a:rPr lang="en-US" altLang="zh-CN" sz="1200" i="0" baseline="-25000" dirty="0">
                          <a:latin typeface="Times New Roman" panose="02020603050405020304" pitchFamily="18" charset="0"/>
                          <a:cs typeface="Times New Roman" panose="02020603050405020304" pitchFamily="18" charset="0"/>
                        </a:rPr>
                        <a:t> </a:t>
                      </a:r>
                      <a:endParaRPr lang="zh-CN" altLang="en-US" sz="1200" i="0" baseline="0" dirty="0">
                        <a:latin typeface="Times New Roman" panose="02020603050405020304" pitchFamily="18" charset="0"/>
                        <a:cs typeface="Times New Roman" panose="02020603050405020304" pitchFamily="18" charset="0"/>
                      </a:endParaRPr>
                    </a:p>
                  </a:txBody>
                  <a:tcPr anchor="ctr">
                    <a:noFill/>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extLst>
                  <a:ext uri="{0D108BD9-81ED-4DB2-BD59-A6C34878D82A}">
                    <a16:rowId xmlns:a16="http://schemas.microsoft.com/office/drawing/2014/main" val="10001"/>
                  </a:ext>
                </a:extLst>
              </a:tr>
              <a:tr h="243840">
                <a:tc vMerge="1">
                  <a:txBody>
                    <a:bodyPr/>
                    <a:lstStyle/>
                    <a:p>
                      <a:endParaRPr lang="zh-CN" altLang="en-US"/>
                    </a:p>
                  </a:txBody>
                  <a:tcPr/>
                </a:tc>
                <a:tc rowSpan="2">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200" i="1" baseline="0" dirty="0">
                          <a:latin typeface="Times New Roman" panose="02020603050405020304" pitchFamily="18" charset="0"/>
                          <a:cs typeface="Times New Roman" panose="02020603050405020304" pitchFamily="18" charset="0"/>
                        </a:rPr>
                        <a:t>I</a:t>
                      </a:r>
                      <a:r>
                        <a:rPr lang="en-US" altLang="zh-CN" sz="1200" i="1" baseline="-25000" dirty="0">
                          <a:latin typeface="Times New Roman" panose="02020603050405020304" pitchFamily="18" charset="0"/>
                          <a:cs typeface="Times New Roman" panose="02020603050405020304" pitchFamily="18" charset="0"/>
                        </a:rPr>
                        <a:t>βp</a:t>
                      </a:r>
                      <a:r>
                        <a:rPr lang="en-US" altLang="zh-CN" sz="1200" i="0" baseline="0" dirty="0">
                          <a:latin typeface="Times New Roman" panose="02020603050405020304" pitchFamily="18" charset="0"/>
                          <a:cs typeface="Times New Roman" panose="02020603050405020304" pitchFamily="18" charset="0"/>
                        </a:rPr>
                        <a:t>(%)</a:t>
                      </a:r>
                      <a:endParaRPr lang="zh-CN" altLang="en-US" sz="1200" i="0" baseline="0" dirty="0">
                        <a:latin typeface="Times New Roman" panose="02020603050405020304" pitchFamily="18" charset="0"/>
                        <a:cs typeface="Times New Roman" panose="02020603050405020304" pitchFamily="18" charset="0"/>
                      </a:endParaRPr>
                    </a:p>
                  </a:txBody>
                  <a:tcPr anchor="ctr">
                    <a:noFill/>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extLst>
                  <a:ext uri="{0D108BD9-81ED-4DB2-BD59-A6C34878D82A}">
                    <a16:rowId xmlns:a16="http://schemas.microsoft.com/office/drawing/2014/main" val="10002"/>
                  </a:ext>
                </a:extLst>
              </a:tr>
              <a:tr h="0">
                <a:tc vMerge="1">
                  <a:txBody>
                    <a:bodyPr/>
                    <a:lstStyle/>
                    <a:p>
                      <a:endParaRPr lang="zh-CN" altLang="en-US"/>
                    </a:p>
                  </a:txBody>
                  <a:tcPr/>
                </a:tc>
                <a:tc vMerge="1">
                  <a:txBody>
                    <a:bodyPr/>
                    <a:lstStyle/>
                    <a:p>
                      <a:endParaRPr lang="zh-CN" altLang="en-US"/>
                    </a:p>
                  </a:txBody>
                  <a:tcPr/>
                </a:tc>
                <a:tc rowSpan="2">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200" i="1" baseline="0" dirty="0" err="1">
                          <a:latin typeface="Times New Roman" panose="02020603050405020304" pitchFamily="18" charset="0"/>
                          <a:cs typeface="Times New Roman" panose="02020603050405020304" pitchFamily="18" charset="0"/>
                        </a:rPr>
                        <a:t>Q</a:t>
                      </a:r>
                      <a:r>
                        <a:rPr lang="en-US" altLang="zh-CN" sz="1200" i="0" baseline="-25000" dirty="0" err="1">
                          <a:latin typeface="Times New Roman" panose="02020603050405020304" pitchFamily="18" charset="0"/>
                          <a:cs typeface="Times New Roman" panose="02020603050405020304" pitchFamily="18" charset="0"/>
                        </a:rPr>
                        <a:t>EC</a:t>
                      </a:r>
                      <a:r>
                        <a:rPr lang="en-US" altLang="zh-CN" sz="1200" i="1" baseline="-25000" dirty="0" err="1">
                          <a:latin typeface="Times New Roman" panose="02020603050405020304" pitchFamily="18" charset="0"/>
                          <a:cs typeface="Times New Roman" panose="02020603050405020304" pitchFamily="18" charset="0"/>
                        </a:rPr>
                        <a:t>p</a:t>
                      </a:r>
                      <a:endParaRPr lang="zh-CN" altLang="en-US" sz="1200" i="1" baseline="0" dirty="0">
                        <a:latin typeface="Times New Roman" panose="02020603050405020304" pitchFamily="18" charset="0"/>
                        <a:cs typeface="Times New Roman" panose="02020603050405020304" pitchFamily="18" charset="0"/>
                      </a:endParaRPr>
                    </a:p>
                  </a:txBody>
                  <a:tcPr anchor="ctr">
                    <a:noFill/>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extLst>
                  <a:ext uri="{0D108BD9-81ED-4DB2-BD59-A6C34878D82A}">
                    <a16:rowId xmlns:a16="http://schemas.microsoft.com/office/drawing/2014/main" val="10003"/>
                  </a:ext>
                </a:extLst>
              </a:tr>
              <a:tr h="182880">
                <a:tc vMerge="1">
                  <a:txBody>
                    <a:bodyPr/>
                    <a:lstStyle/>
                    <a:p>
                      <a:endParaRPr lang="zh-CN" altLang="en-US"/>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200" i="1" baseline="0" dirty="0" err="1">
                          <a:latin typeface="Times New Roman" panose="02020603050405020304" pitchFamily="18" charset="0"/>
                          <a:cs typeface="Times New Roman" panose="02020603050405020304" pitchFamily="18" charset="0"/>
                        </a:rPr>
                        <a:t>br</a:t>
                      </a:r>
                      <a:r>
                        <a:rPr lang="en-US" altLang="zh-CN" sz="1200" i="1" baseline="-25000" dirty="0">
                          <a:latin typeface="Times New Roman" panose="02020603050405020304" pitchFamily="18" charset="0"/>
                          <a:cs typeface="Times New Roman" panose="02020603050405020304" pitchFamily="18" charset="0"/>
                        </a:rPr>
                        <a:t>βp</a:t>
                      </a:r>
                      <a:r>
                        <a:rPr lang="en-US" altLang="zh-CN" sz="1200" i="0" baseline="0" dirty="0">
                          <a:latin typeface="Times New Roman" panose="02020603050405020304" pitchFamily="18" charset="0"/>
                          <a:cs typeface="Times New Roman" panose="02020603050405020304" pitchFamily="18" charset="0"/>
                        </a:rPr>
                        <a:t>(%)</a:t>
                      </a:r>
                      <a:endParaRPr lang="zh-CN" altLang="en-US" sz="1200" i="0" baseline="0" dirty="0">
                        <a:latin typeface="Times New Roman" panose="02020603050405020304" pitchFamily="18" charset="0"/>
                        <a:cs typeface="Times New Roman" panose="02020603050405020304" pitchFamily="18" charset="0"/>
                      </a:endParaRPr>
                    </a:p>
                  </a:txBody>
                  <a:tcPr anchor="ctr">
                    <a:noFill/>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extLst>
                  <a:ext uri="{0D108BD9-81ED-4DB2-BD59-A6C34878D82A}">
                    <a16:rowId xmlns:a16="http://schemas.microsoft.com/office/drawing/2014/main" val="10004"/>
                  </a:ext>
                </a:extLst>
              </a:tr>
              <a:tr h="741680">
                <a:tc rowSpan="7">
                  <a:txBody>
                    <a:bodyPr/>
                    <a:lstStyle/>
                    <a:p>
                      <a:pPr algn="ctr" fontAlgn="ctr"/>
                      <a:r>
                        <a:rPr lang="en-US" altLang="zh-CN" sz="1400" baseline="30000" dirty="0">
                          <a:solidFill>
                            <a:srgbClr val="000000"/>
                          </a:solidFill>
                          <a:effectLst/>
                          <a:latin typeface="Times New Roman" panose="02020603050405020304" pitchFamily="18" charset="0"/>
                          <a:ea typeface="+mn-ea"/>
                        </a:rPr>
                        <a:t>73</a:t>
                      </a:r>
                      <a:r>
                        <a:rPr lang="en-US" altLang="zh-CN" sz="1400" dirty="0">
                          <a:solidFill>
                            <a:srgbClr val="000000"/>
                          </a:solidFill>
                          <a:effectLst/>
                          <a:latin typeface="Times New Roman" panose="02020603050405020304" pitchFamily="18" charset="0"/>
                          <a:ea typeface="+mn-ea"/>
                        </a:rPr>
                        <a:t>Kr</a:t>
                      </a:r>
                    </a:p>
                    <a:p>
                      <a:pPr algn="ctr" fontAlgn="ctr"/>
                      <a:r>
                        <a:rPr lang="en-US" altLang="zh-CN" sz="1400" dirty="0">
                          <a:solidFill>
                            <a:srgbClr val="000000"/>
                          </a:solidFill>
                          <a:effectLst/>
                          <a:latin typeface="Times New Roman" panose="02020603050405020304" pitchFamily="18" charset="0"/>
                          <a:ea typeface="+mn-ea"/>
                        </a:rPr>
                        <a:t>EC(</a:t>
                      </a:r>
                      <a:r>
                        <a:rPr lang="en-US" altLang="zh-CN" sz="1400" i="1" dirty="0">
                          <a:solidFill>
                            <a:srgbClr val="000000"/>
                          </a:solidFill>
                          <a:effectLst/>
                          <a:latin typeface="Times New Roman" panose="02020603050405020304" pitchFamily="18" charset="0"/>
                          <a:ea typeface="+mn-ea"/>
                        </a:rPr>
                        <a:t>β</a:t>
                      </a:r>
                      <a:r>
                        <a:rPr lang="en-US" altLang="zh-CN" sz="1400" baseline="30000" dirty="0">
                          <a:solidFill>
                            <a:srgbClr val="000000"/>
                          </a:solidFill>
                          <a:effectLst/>
                          <a:latin typeface="Times New Roman" panose="02020603050405020304" pitchFamily="18" charset="0"/>
                          <a:ea typeface="+mn-ea"/>
                        </a:rPr>
                        <a:t>+</a:t>
                      </a:r>
                      <a:r>
                        <a:rPr lang="en-US" altLang="zh-CN" sz="1400" dirty="0">
                          <a:solidFill>
                            <a:srgbClr val="000000"/>
                          </a:solidFill>
                          <a:effectLst/>
                          <a:latin typeface="Times New Roman" panose="02020603050405020304" pitchFamily="18" charset="0"/>
                          <a:ea typeface="+mn-ea"/>
                        </a:rPr>
                        <a:t>)→</a:t>
                      </a:r>
                    </a:p>
                    <a:p>
                      <a:pPr algn="ctr" fontAlgn="ctr"/>
                      <a:r>
                        <a:rPr lang="en-US" altLang="zh-CN" sz="1400" baseline="30000" dirty="0">
                          <a:solidFill>
                            <a:srgbClr val="000000"/>
                          </a:solidFill>
                          <a:effectLst/>
                          <a:latin typeface="Times New Roman" panose="02020603050405020304" pitchFamily="18" charset="0"/>
                          <a:ea typeface="+mn-ea"/>
                        </a:rPr>
                        <a:t>73</a:t>
                      </a:r>
                      <a:r>
                        <a:rPr lang="en-US" altLang="zh-CN" sz="1400" dirty="0">
                          <a:solidFill>
                            <a:srgbClr val="000000"/>
                          </a:solidFill>
                          <a:effectLst/>
                          <a:latin typeface="Times New Roman" panose="02020603050405020304" pitchFamily="18" charset="0"/>
                          <a:ea typeface="+mn-ea"/>
                        </a:rPr>
                        <a:t>Br</a:t>
                      </a:r>
                    </a:p>
                    <a:p>
                      <a:pPr algn="ctr" fontAlgn="ctr"/>
                      <a:r>
                        <a:rPr lang="en-US" altLang="zh-CN" sz="1400" i="1" dirty="0">
                          <a:solidFill>
                            <a:srgbClr val="000000"/>
                          </a:solidFill>
                          <a:effectLst/>
                          <a:latin typeface="Times New Roman" panose="02020603050405020304" pitchFamily="18" charset="0"/>
                          <a:ea typeface="+mn-ea"/>
                        </a:rPr>
                        <a:t>p</a:t>
                      </a:r>
                      <a:r>
                        <a:rPr lang="zh-CN" altLang="en-US" sz="1400" dirty="0">
                          <a:solidFill>
                            <a:srgbClr val="000000"/>
                          </a:solidFill>
                          <a:effectLst/>
                          <a:latin typeface="Times New Roman" panose="02020603050405020304" pitchFamily="18" charset="0"/>
                          <a:ea typeface="+mn-ea"/>
                        </a:rPr>
                        <a:t>→</a:t>
                      </a:r>
                      <a:endParaRPr lang="en-US" altLang="zh-CN" sz="1400" dirty="0">
                        <a:solidFill>
                          <a:srgbClr val="000000"/>
                        </a:solidFill>
                        <a:effectLst/>
                        <a:latin typeface="Times New Roman" panose="02020603050405020304" pitchFamily="18" charset="0"/>
                        <a:ea typeface="+mn-ea"/>
                      </a:endParaRPr>
                    </a:p>
                    <a:p>
                      <a:pPr algn="ctr" fontAlgn="ctr"/>
                      <a:r>
                        <a:rPr lang="en-US" altLang="zh-CN" sz="1400" baseline="30000" dirty="0">
                          <a:solidFill>
                            <a:srgbClr val="000000"/>
                          </a:solidFill>
                          <a:effectLst/>
                          <a:latin typeface="Times New Roman" panose="02020603050405020304" pitchFamily="18" charset="0"/>
                          <a:ea typeface="+mn-ea"/>
                        </a:rPr>
                        <a:t>72</a:t>
                      </a:r>
                      <a:r>
                        <a:rPr lang="en-US" altLang="zh-CN" sz="1400" baseline="0" dirty="0">
                          <a:solidFill>
                            <a:srgbClr val="000000"/>
                          </a:solidFill>
                          <a:effectLst/>
                          <a:latin typeface="Times New Roman" panose="02020603050405020304" pitchFamily="18" charset="0"/>
                          <a:ea typeface="+mn-ea"/>
                        </a:rPr>
                        <a:t>S</a:t>
                      </a:r>
                      <a:r>
                        <a:rPr lang="en-US" altLang="zh-CN" sz="1400" dirty="0">
                          <a:solidFill>
                            <a:srgbClr val="000000"/>
                          </a:solidFill>
                          <a:effectLst/>
                          <a:latin typeface="Times New Roman" panose="02020603050405020304" pitchFamily="18" charset="0"/>
                          <a:ea typeface="+mn-ea"/>
                        </a:rPr>
                        <a:t>e</a:t>
                      </a:r>
                      <a:endParaRPr lang="en-US" altLang="zh-CN" sz="1400" b="0" i="0" u="none" strike="noStrike" dirty="0">
                        <a:solidFill>
                          <a:srgbClr val="000000"/>
                        </a:solidFill>
                        <a:effectLst/>
                        <a:latin typeface="Times New Roman" panose="02020603050405020304" pitchFamily="18" charset="0"/>
                        <a:ea typeface="+mn-ea"/>
                        <a:cs typeface="Times New Roman" panose="02020603050405020304" pitchFamily="18" charset="0"/>
                      </a:endParaRPr>
                    </a:p>
                  </a:txBody>
                  <a:tcPr marL="9525" marR="9525" marT="9525" marB="0" anchor="ctr">
                    <a:solidFill>
                      <a:srgbClr val="FFCCFF"/>
                    </a:solidFill>
                  </a:tcPr>
                </a:tc>
                <a:tc rowSpan="2">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200" dirty="0">
                          <a:latin typeface="Times New Roman" panose="02020603050405020304" pitchFamily="18" charset="0"/>
                          <a:cs typeface="Times New Roman" panose="02020603050405020304" pitchFamily="18" charset="0"/>
                        </a:rPr>
                        <a:t>29(1)</a:t>
                      </a:r>
                      <a:endParaRPr lang="zh-CN" altLang="en-US" sz="1200" dirty="0">
                        <a:latin typeface="Times New Roman" panose="02020603050405020304" pitchFamily="18" charset="0"/>
                        <a:cs typeface="Times New Roman" panose="02020603050405020304" pitchFamily="18" charset="0"/>
                      </a:endParaRPr>
                    </a:p>
                  </a:txBody>
                  <a:tcPr anchor="ctr">
                    <a:solidFill>
                      <a:srgbClr val="FFCCFF"/>
                    </a:solidFill>
                  </a:tcPr>
                </a:tc>
                <a:tc rowSpan="4">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200" dirty="0">
                          <a:latin typeface="Times New Roman" panose="02020603050405020304" pitchFamily="18" charset="0"/>
                          <a:cs typeface="Times New Roman" panose="02020603050405020304" pitchFamily="18" charset="0"/>
                        </a:rPr>
                        <a:t>6670(190)</a:t>
                      </a:r>
                    </a:p>
                  </a:txBody>
                  <a:tcPr anchor="ctr">
                    <a:solidFill>
                      <a:srgbClr val="FFCCFF"/>
                    </a:solidFill>
                  </a:tcPr>
                </a:tc>
                <a:tc rowSpan="7">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200" dirty="0">
                          <a:latin typeface="Times New Roman" panose="02020603050405020304" pitchFamily="18" charset="0"/>
                          <a:cs typeface="Times New Roman" panose="02020603050405020304" pitchFamily="18" charset="0"/>
                        </a:rPr>
                        <a:t>CERN</a:t>
                      </a:r>
                      <a:endParaRPr lang="zh-CN" altLang="en-US" sz="1200" dirty="0">
                        <a:latin typeface="Times New Roman" panose="02020603050405020304" pitchFamily="18" charset="0"/>
                        <a:cs typeface="Times New Roman" panose="02020603050405020304" pitchFamily="18" charset="0"/>
                      </a:endParaRPr>
                    </a:p>
                  </a:txBody>
                  <a:tcPr anchor="ctr">
                    <a:solidFill>
                      <a:srgbClr val="FFCCFF"/>
                    </a:solidFill>
                  </a:tcPr>
                </a:tc>
                <a:tc rowSpan="7">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200" baseline="0" dirty="0" err="1">
                          <a:latin typeface="Times New Roman" panose="02020603050405020304" pitchFamily="18" charset="0"/>
                          <a:cs typeface="Times New Roman" panose="02020603050405020304" pitchFamily="18" charset="0"/>
                        </a:rPr>
                        <a:t>mylar</a:t>
                      </a:r>
                      <a:r>
                        <a:rPr lang="en-US" altLang="zh-CN" sz="1200" baseline="0" dirty="0">
                          <a:latin typeface="Times New Roman" panose="02020603050405020304" pitchFamily="18" charset="0"/>
                          <a:cs typeface="Times New Roman" panose="02020603050405020304" pitchFamily="18" charset="0"/>
                        </a:rPr>
                        <a:t> aluminized tape of a</a:t>
                      </a:r>
                    </a:p>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200" baseline="0" dirty="0">
                          <a:latin typeface="Times New Roman" panose="02020603050405020304" pitchFamily="18" charset="0"/>
                          <a:cs typeface="Times New Roman" panose="02020603050405020304" pitchFamily="18" charset="0"/>
                        </a:rPr>
                        <a:t>transport system </a:t>
                      </a:r>
                    </a:p>
                  </a:txBody>
                  <a:tcPr anchor="ctr">
                    <a:solidFill>
                      <a:srgbClr val="FFCCFF"/>
                    </a:solidFill>
                  </a:tcPr>
                </a:tc>
                <a:tc rowSpan="7">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200" dirty="0">
                          <a:latin typeface="Times New Roman" panose="02020603050405020304" pitchFamily="18" charset="0"/>
                          <a:cs typeface="Times New Roman" panose="02020603050405020304" pitchFamily="18" charset="0"/>
                        </a:rPr>
                        <a:t>B implanted Si counter</a:t>
                      </a:r>
                      <a:r>
                        <a:rPr lang="en-US" altLang="zh-CN" sz="1200" baseline="0" dirty="0">
                          <a:latin typeface="Times New Roman" panose="02020603050405020304" pitchFamily="18" charset="0"/>
                          <a:cs typeface="Times New Roman" panose="02020603050405020304" pitchFamily="18" charset="0"/>
                        </a:rPr>
                        <a:t> of</a:t>
                      </a:r>
                      <a:endParaRPr lang="en-US" altLang="zh-CN" sz="1200" dirty="0">
                        <a:latin typeface="Times New Roman" panose="02020603050405020304" pitchFamily="18" charset="0"/>
                        <a:cs typeface="Times New Roman" panose="02020603050405020304" pitchFamily="18" charset="0"/>
                      </a:endParaRPr>
                    </a:p>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200" dirty="0">
                          <a:latin typeface="Times New Roman" panose="02020603050405020304" pitchFamily="18" charset="0"/>
                          <a:cs typeface="Times New Roman" panose="02020603050405020304" pitchFamily="18" charset="0"/>
                        </a:rPr>
                        <a:t>280-mm</a:t>
                      </a:r>
                      <a:r>
                        <a:rPr lang="en-US" altLang="zh-CN" sz="1200" baseline="30000" dirty="0">
                          <a:latin typeface="Times New Roman" panose="02020603050405020304" pitchFamily="18" charset="0"/>
                          <a:cs typeface="Times New Roman" panose="02020603050405020304" pitchFamily="18" charset="0"/>
                        </a:rPr>
                        <a:t>2</a:t>
                      </a:r>
                      <a:r>
                        <a:rPr lang="en-US" altLang="zh-CN" sz="1200" dirty="0">
                          <a:latin typeface="Times New Roman" panose="02020603050405020304" pitchFamily="18" charset="0"/>
                          <a:cs typeface="Times New Roman" panose="02020603050405020304" pitchFamily="18" charset="0"/>
                        </a:rPr>
                        <a:t>×300 </a:t>
                      </a:r>
                      <a:r>
                        <a:rPr lang="en-US" altLang="zh-CN" sz="1200" dirty="0" err="1">
                          <a:latin typeface="Times New Roman" panose="02020603050405020304" pitchFamily="18" charset="0"/>
                          <a:cs typeface="Times New Roman" panose="02020603050405020304" pitchFamily="18" charset="0"/>
                        </a:rPr>
                        <a:t>μm</a:t>
                      </a:r>
                      <a:r>
                        <a:rPr lang="en-US" altLang="zh-CN" sz="1200" dirty="0">
                          <a:latin typeface="Times New Roman" panose="02020603050405020304" pitchFamily="18" charset="0"/>
                          <a:cs typeface="Times New Roman" panose="02020603050405020304" pitchFamily="18" charset="0"/>
                        </a:rPr>
                        <a:t> thickness</a:t>
                      </a:r>
                    </a:p>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200" baseline="0" dirty="0">
                          <a:latin typeface="Times New Roman" panose="02020603050405020304" pitchFamily="18" charset="0"/>
                          <a:cs typeface="Times New Roman" panose="02020603050405020304" pitchFamily="18" charset="0"/>
                        </a:rPr>
                        <a:t>20% of 4</a:t>
                      </a:r>
                      <a:r>
                        <a:rPr lang="el-GR" altLang="zh-CN" sz="1200" baseline="0" dirty="0">
                          <a:latin typeface="Times New Roman" panose="02020603050405020304" pitchFamily="18" charset="0"/>
                          <a:cs typeface="Times New Roman" panose="02020603050405020304" pitchFamily="18" charset="0"/>
                        </a:rPr>
                        <a:t>π </a:t>
                      </a:r>
                      <a:r>
                        <a:rPr lang="en-US" altLang="zh-CN" sz="1200" baseline="0" dirty="0">
                          <a:latin typeface="Times New Roman" panose="02020603050405020304" pitchFamily="18" charset="0"/>
                          <a:cs typeface="Times New Roman" panose="02020603050405020304" pitchFamily="18" charset="0"/>
                        </a:rPr>
                        <a:t>sr.</a:t>
                      </a:r>
                    </a:p>
                  </a:txBody>
                  <a:tcPr anchor="ctr">
                    <a:solidFill>
                      <a:srgbClr val="FFCCFF"/>
                    </a:solidFill>
                  </a:tcPr>
                </a:tc>
                <a:tc rowSpan="7">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200" dirty="0">
                          <a:solidFill>
                            <a:schemeClr val="tx1"/>
                          </a:solidFill>
                          <a:latin typeface="Times New Roman" panose="02020603050405020304" pitchFamily="18" charset="0"/>
                          <a:cs typeface="Times New Roman" panose="02020603050405020304" pitchFamily="18" charset="0"/>
                        </a:rPr>
                        <a:t>A Si(Li) detector</a:t>
                      </a:r>
                    </a:p>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200" baseline="0" dirty="0">
                          <a:latin typeface="Times New Roman" panose="02020603050405020304" pitchFamily="18" charset="0"/>
                          <a:cs typeface="Times New Roman" panose="02020603050405020304" pitchFamily="18" charset="0"/>
                        </a:rPr>
                        <a:t>15-2% of 4</a:t>
                      </a:r>
                      <a:r>
                        <a:rPr lang="el-GR" altLang="zh-CN" sz="1200" baseline="0" dirty="0">
                          <a:latin typeface="Times New Roman" panose="02020603050405020304" pitchFamily="18" charset="0"/>
                          <a:cs typeface="Times New Roman" panose="02020603050405020304" pitchFamily="18" charset="0"/>
                        </a:rPr>
                        <a:t>π </a:t>
                      </a:r>
                      <a:r>
                        <a:rPr lang="en-US" altLang="zh-CN" sz="1200" baseline="0" dirty="0">
                          <a:latin typeface="Times New Roman" panose="02020603050405020304" pitchFamily="18" charset="0"/>
                          <a:cs typeface="Times New Roman" panose="02020603050405020304" pitchFamily="18" charset="0"/>
                        </a:rPr>
                        <a:t>sr.</a:t>
                      </a:r>
                    </a:p>
                  </a:txBody>
                  <a:tcPr anchor="ctr">
                    <a:solidFill>
                      <a:srgbClr val="FFCCFF"/>
                    </a:solidFill>
                  </a:tcPr>
                </a:tc>
                <a:tc rowSpan="7">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200" dirty="0">
                          <a:solidFill>
                            <a:schemeClr val="tx1"/>
                          </a:solidFill>
                          <a:latin typeface="Times New Roman" panose="02020603050405020304" pitchFamily="18" charset="0"/>
                          <a:cs typeface="Times New Roman" panose="02020603050405020304" pitchFamily="18" charset="0"/>
                        </a:rPr>
                        <a:t>Two </a:t>
                      </a:r>
                      <a:r>
                        <a:rPr lang="en-US" altLang="zh-CN" sz="1200" dirty="0" err="1">
                          <a:solidFill>
                            <a:schemeClr val="tx1"/>
                          </a:solidFill>
                          <a:latin typeface="Times New Roman" panose="02020603050405020304" pitchFamily="18" charset="0"/>
                          <a:cs typeface="Times New Roman" panose="02020603050405020304" pitchFamily="18" charset="0"/>
                        </a:rPr>
                        <a:t>Ge</a:t>
                      </a:r>
                      <a:r>
                        <a:rPr lang="en-US" altLang="zh-CN" sz="1200" baseline="0" dirty="0">
                          <a:solidFill>
                            <a:schemeClr val="tx1"/>
                          </a:solidFill>
                          <a:latin typeface="Times New Roman" panose="02020603050405020304" pitchFamily="18" charset="0"/>
                          <a:cs typeface="Times New Roman" panose="02020603050405020304" pitchFamily="18" charset="0"/>
                        </a:rPr>
                        <a:t> detectors, triggered by a 4</a:t>
                      </a:r>
                      <a:r>
                        <a:rPr lang="en-US" altLang="zh-CN" sz="1200" i="1" baseline="0" dirty="0">
                          <a:solidFill>
                            <a:schemeClr val="tx1"/>
                          </a:solidFill>
                          <a:latin typeface="Times New Roman" panose="02020603050405020304" pitchFamily="18" charset="0"/>
                          <a:cs typeface="Times New Roman" panose="02020603050405020304" pitchFamily="18" charset="0"/>
                        </a:rPr>
                        <a:t>π</a:t>
                      </a:r>
                      <a:r>
                        <a:rPr lang="en-US" altLang="zh-CN" sz="1200" baseline="0" dirty="0">
                          <a:solidFill>
                            <a:schemeClr val="tx1"/>
                          </a:solidFill>
                          <a:latin typeface="Times New Roman" panose="02020603050405020304" pitchFamily="18" charset="0"/>
                          <a:cs typeface="Times New Roman" panose="02020603050405020304" pitchFamily="18" charset="0"/>
                        </a:rPr>
                        <a:t> </a:t>
                      </a:r>
                      <a:r>
                        <a:rPr lang="en-US" altLang="zh-CN" sz="1200" i="1" baseline="0" dirty="0">
                          <a:solidFill>
                            <a:schemeClr val="tx1"/>
                          </a:solidFill>
                          <a:latin typeface="Times New Roman" panose="02020603050405020304" pitchFamily="18" charset="0"/>
                          <a:cs typeface="Times New Roman" panose="02020603050405020304" pitchFamily="18" charset="0"/>
                        </a:rPr>
                        <a:t>β</a:t>
                      </a:r>
                      <a:r>
                        <a:rPr lang="en-US" altLang="zh-CN" sz="1200" baseline="0" dirty="0">
                          <a:solidFill>
                            <a:schemeClr val="tx1"/>
                          </a:solidFill>
                          <a:latin typeface="Times New Roman" panose="02020603050405020304" pitchFamily="18" charset="0"/>
                          <a:cs typeface="Times New Roman" panose="02020603050405020304" pitchFamily="18" charset="0"/>
                        </a:rPr>
                        <a:t> plastic scintillator</a:t>
                      </a:r>
                      <a:endParaRPr lang="zh-CN" altLang="en-US" sz="1200" dirty="0">
                        <a:solidFill>
                          <a:schemeClr val="tx1"/>
                        </a:solidFill>
                        <a:latin typeface="Times New Roman" panose="02020603050405020304" pitchFamily="18" charset="0"/>
                        <a:cs typeface="Times New Roman" panose="02020603050405020304" pitchFamily="18" charset="0"/>
                      </a:endParaRPr>
                    </a:p>
                  </a:txBody>
                  <a:tcPr anchor="ctr">
                    <a:solidFill>
                      <a:srgbClr val="FFCCFF"/>
                    </a:solidFill>
                  </a:tcPr>
                </a:tc>
                <a:tc rowSpan="7">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200" i="1" dirty="0">
                          <a:solidFill>
                            <a:schemeClr val="tx1"/>
                          </a:solidFill>
                          <a:latin typeface="Times New Roman" panose="02020603050405020304" pitchFamily="18" charset="0"/>
                          <a:cs typeface="Times New Roman" panose="02020603050405020304" pitchFamily="18" charset="0"/>
                        </a:rPr>
                        <a:t>p</a:t>
                      </a:r>
                      <a:r>
                        <a:rPr lang="en-US" altLang="zh-CN" sz="1200" dirty="0">
                          <a:solidFill>
                            <a:schemeClr val="tx1"/>
                          </a:solidFill>
                          <a:latin typeface="Times New Roman" panose="02020603050405020304" pitchFamily="18" charset="0"/>
                          <a:cs typeface="Times New Roman" panose="02020603050405020304" pitchFamily="18" charset="0"/>
                        </a:rPr>
                        <a:t>-x</a:t>
                      </a:r>
                      <a:r>
                        <a:rPr lang="en-US" altLang="zh-CN" sz="1200" i="0" dirty="0">
                          <a:solidFill>
                            <a:schemeClr val="tx1"/>
                          </a:solidFill>
                          <a:latin typeface="Times New Roman" panose="02020603050405020304" pitchFamily="18" charset="0"/>
                          <a:cs typeface="Times New Roman" panose="02020603050405020304" pitchFamily="18" charset="0"/>
                        </a:rPr>
                        <a:t>,</a:t>
                      </a:r>
                    </a:p>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200" i="1" dirty="0">
                          <a:solidFill>
                            <a:schemeClr val="tx1"/>
                          </a:solidFill>
                          <a:latin typeface="Times New Roman" panose="02020603050405020304" pitchFamily="18" charset="0"/>
                          <a:cs typeface="Times New Roman" panose="02020603050405020304" pitchFamily="18" charset="0"/>
                        </a:rPr>
                        <a:t>p</a:t>
                      </a:r>
                      <a:r>
                        <a:rPr lang="en-US" altLang="zh-CN" sz="1200" dirty="0">
                          <a:solidFill>
                            <a:schemeClr val="tx1"/>
                          </a:solidFill>
                          <a:latin typeface="Times New Roman" panose="02020603050405020304" pitchFamily="18" charset="0"/>
                          <a:cs typeface="Times New Roman" panose="02020603050405020304" pitchFamily="18" charset="0"/>
                        </a:rPr>
                        <a:t>-</a:t>
                      </a:r>
                      <a:r>
                        <a:rPr lang="en-US" altLang="zh-CN" sz="1200" i="1" dirty="0">
                          <a:solidFill>
                            <a:schemeClr val="tx1"/>
                          </a:solidFill>
                          <a:latin typeface="Times New Roman" panose="02020603050405020304" pitchFamily="18" charset="0"/>
                          <a:cs typeface="Times New Roman" panose="02020603050405020304" pitchFamily="18" charset="0"/>
                        </a:rPr>
                        <a:t>γ</a:t>
                      </a:r>
                      <a:endParaRPr lang="zh-CN" altLang="en-US" sz="1200" i="0" dirty="0">
                        <a:solidFill>
                          <a:schemeClr val="tx1"/>
                        </a:solidFill>
                        <a:latin typeface="Times New Roman" panose="02020603050405020304" pitchFamily="18" charset="0"/>
                        <a:cs typeface="Times New Roman" panose="02020603050405020304" pitchFamily="18" charset="0"/>
                      </a:endParaRPr>
                    </a:p>
                  </a:txBody>
                  <a:tcPr anchor="ctr">
                    <a:solidFill>
                      <a:srgbClr val="FFCCFF"/>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200" i="1" dirty="0">
                          <a:solidFill>
                            <a:schemeClr val="tx1"/>
                          </a:solidFill>
                          <a:latin typeface="Times New Roman" panose="02020603050405020304" pitchFamily="18" charset="0"/>
                          <a:cs typeface="Times New Roman" panose="02020603050405020304" pitchFamily="18" charset="0"/>
                        </a:rPr>
                        <a:t>β</a:t>
                      </a:r>
                      <a:r>
                        <a:rPr lang="en-US" altLang="zh-CN" sz="1200" i="0" dirty="0">
                          <a:solidFill>
                            <a:schemeClr val="tx1"/>
                          </a:solidFill>
                          <a:latin typeface="Times New Roman" panose="02020603050405020304" pitchFamily="18" charset="0"/>
                          <a:cs typeface="Times New Roman" panose="02020603050405020304" pitchFamily="18" charset="0"/>
                        </a:rPr>
                        <a:t>-delayed proton spectrum</a:t>
                      </a:r>
                    </a:p>
                  </a:txBody>
                  <a:tcPr anchor="ctr">
                    <a:solidFill>
                      <a:srgbClr val="FFCCFF"/>
                    </a:solidFill>
                  </a:tcPr>
                </a:tc>
                <a:tc rowSpan="7">
                  <a:txBody>
                    <a:bodyPr/>
                    <a:lstStyle/>
                    <a:p>
                      <a:pPr algn="ctr"/>
                      <a:r>
                        <a:rPr lang="it-IT" altLang="zh-CN" sz="1200" dirty="0">
                          <a:solidFill>
                            <a:schemeClr val="tx1"/>
                          </a:solidFill>
                          <a:latin typeface="Times New Roman" panose="02020603050405020304" pitchFamily="18" charset="0"/>
                          <a:cs typeface="Times New Roman" panose="02020603050405020304" pitchFamily="18" charset="0"/>
                        </a:rPr>
                        <a:t>J. Giovinazzo </a:t>
                      </a:r>
                      <a:r>
                        <a:rPr lang="it-IT" altLang="zh-CN" sz="1200" i="1" dirty="0">
                          <a:solidFill>
                            <a:schemeClr val="tx1"/>
                          </a:solidFill>
                          <a:latin typeface="Times New Roman" panose="02020603050405020304" pitchFamily="18" charset="0"/>
                          <a:cs typeface="Times New Roman" panose="02020603050405020304" pitchFamily="18" charset="0"/>
                        </a:rPr>
                        <a:t>et al</a:t>
                      </a:r>
                      <a:r>
                        <a:rPr lang="it-IT" altLang="zh-CN" sz="1200" dirty="0">
                          <a:solidFill>
                            <a:schemeClr val="tx1"/>
                          </a:solidFill>
                          <a:latin typeface="Times New Roman" panose="02020603050405020304" pitchFamily="18" charset="0"/>
                          <a:cs typeface="Times New Roman" panose="02020603050405020304" pitchFamily="18" charset="0"/>
                        </a:rPr>
                        <a:t>., Nucl. Phys. A 674, 394 (2000).</a:t>
                      </a:r>
                      <a:endParaRPr lang="zh-CN" altLang="en-US" sz="1200" dirty="0">
                        <a:solidFill>
                          <a:schemeClr val="tx1"/>
                        </a:solidFill>
                        <a:latin typeface="Times New Roman" panose="02020603050405020304" pitchFamily="18" charset="0"/>
                        <a:cs typeface="Times New Roman" panose="02020603050405020304" pitchFamily="18" charset="0"/>
                      </a:endParaRPr>
                    </a:p>
                  </a:txBody>
                  <a:tcPr anchor="ctr">
                    <a:solidFill>
                      <a:srgbClr val="FFCCFF"/>
                    </a:solidFill>
                  </a:tcPr>
                </a:tc>
                <a:extLst>
                  <a:ext uri="{0D108BD9-81ED-4DB2-BD59-A6C34878D82A}">
                    <a16:rowId xmlns:a16="http://schemas.microsoft.com/office/drawing/2014/main" val="10005"/>
                  </a:ext>
                </a:extLst>
              </a:tr>
              <a:tr h="157480">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rowSpan="2">
                  <a:txBody>
                    <a:bodyPr/>
                    <a:lstStyle/>
                    <a:p>
                      <a:pPr algn="ctr"/>
                      <a:r>
                        <a:rPr lang="en-US" altLang="zh-CN" sz="1200" dirty="0">
                          <a:solidFill>
                            <a:srgbClr val="000000"/>
                          </a:solidFill>
                          <a:effectLst/>
                          <a:latin typeface="Times New Roman" panose="02020603050405020304" pitchFamily="18" charset="0"/>
                          <a:ea typeface="+mn-ea"/>
                        </a:rPr>
                        <a:t>–</a:t>
                      </a:r>
                      <a:endParaRPr lang="zh-CN" altLang="en-US" sz="1200" dirty="0">
                        <a:solidFill>
                          <a:schemeClr val="tx1"/>
                        </a:solidFill>
                        <a:latin typeface="Times New Roman" panose="02020603050405020304" pitchFamily="18" charset="0"/>
                        <a:cs typeface="Times New Roman" panose="02020603050405020304" pitchFamily="18" charset="0"/>
                      </a:endParaRPr>
                    </a:p>
                  </a:txBody>
                  <a:tcPr anchor="ctr">
                    <a:solidFill>
                      <a:srgbClr val="FFCCFF"/>
                    </a:solidFill>
                  </a:tcPr>
                </a:tc>
                <a:tc vMerge="1">
                  <a:txBody>
                    <a:bodyPr/>
                    <a:lstStyle/>
                    <a:p>
                      <a:endParaRPr lang="zh-CN" altLang="en-US"/>
                    </a:p>
                  </a:txBody>
                  <a:tcPr/>
                </a:tc>
                <a:extLst>
                  <a:ext uri="{0D108BD9-81ED-4DB2-BD59-A6C34878D82A}">
                    <a16:rowId xmlns:a16="http://schemas.microsoft.com/office/drawing/2014/main" val="10006"/>
                  </a:ext>
                </a:extLst>
              </a:tr>
              <a:tr h="126988">
                <a:tc vMerge="1">
                  <a:txBody>
                    <a:bodyPr/>
                    <a:lstStyle/>
                    <a:p>
                      <a:endParaRPr lang="zh-CN" altLang="en-US"/>
                    </a:p>
                  </a:txBody>
                  <a:tcPr/>
                </a:tc>
                <a:tc rowSpan="3">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200" dirty="0">
                          <a:latin typeface="Times New Roman" panose="02020603050405020304" pitchFamily="18" charset="0"/>
                          <a:cs typeface="Times New Roman" panose="02020603050405020304" pitchFamily="18" charset="0"/>
                        </a:rPr>
                        <a:t>0.25(3)</a:t>
                      </a:r>
                    </a:p>
                  </a:txBody>
                  <a:tcPr anchor="ctr">
                    <a:solidFill>
                      <a:srgbClr val="FFCCFF"/>
                    </a:solidFill>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extLst>
                  <a:ext uri="{0D108BD9-81ED-4DB2-BD59-A6C34878D82A}">
                    <a16:rowId xmlns:a16="http://schemas.microsoft.com/office/drawing/2014/main" val="10007"/>
                  </a:ext>
                </a:extLst>
              </a:tr>
              <a:tr h="167652">
                <a:tc vMerge="1">
                  <a:txBody>
                    <a:bodyPr/>
                    <a:lstStyle/>
                    <a:p>
                      <a:endParaRPr lang="zh-CN" altLang="en-US"/>
                    </a:p>
                  </a:txBody>
                  <a:tcPr/>
                </a:tc>
                <a:tc vMerge="1">
                  <a:txBody>
                    <a:bodyPr/>
                    <a:lstStyle/>
                    <a:p>
                      <a:endParaRPr lang="zh-CN" altLang="en-US"/>
                    </a:p>
                  </a:txBody>
                  <a:tcPr/>
                </a:tc>
                <a:tc vMerge="1">
                  <a:txBody>
                    <a:bodyPr/>
                    <a:lstStyle/>
                    <a:p>
                      <a:endParaRPr lang="zh-CN" altLang="en-US" dirty="0"/>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rowSpan="4">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200" i="0" dirty="0">
                          <a:solidFill>
                            <a:schemeClr val="tx1"/>
                          </a:solidFill>
                          <a:latin typeface="Times New Roman" panose="02020603050405020304" pitchFamily="18" charset="0"/>
                          <a:cs typeface="Times New Roman" panose="02020603050405020304" pitchFamily="18" charset="0"/>
                        </a:rPr>
                        <a:t>Ratio</a:t>
                      </a:r>
                    </a:p>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200" i="0" dirty="0">
                          <a:solidFill>
                            <a:schemeClr val="tx1"/>
                          </a:solidFill>
                          <a:latin typeface="Times New Roman" panose="02020603050405020304" pitchFamily="18" charset="0"/>
                          <a:cs typeface="Times New Roman" panose="02020603050405020304" pitchFamily="18" charset="0"/>
                        </a:rPr>
                        <a:t>of X-rays from Se</a:t>
                      </a:r>
                      <a:r>
                        <a:rPr lang="en-US" altLang="zh-CN" sz="1200" i="0" baseline="0" dirty="0">
                          <a:solidFill>
                            <a:schemeClr val="tx1"/>
                          </a:solidFill>
                          <a:latin typeface="Times New Roman" panose="02020603050405020304" pitchFamily="18" charset="0"/>
                          <a:cs typeface="Times New Roman" panose="02020603050405020304" pitchFamily="18" charset="0"/>
                        </a:rPr>
                        <a:t> </a:t>
                      </a:r>
                      <a:r>
                        <a:rPr lang="en-US" altLang="zh-CN" sz="1200" i="0" dirty="0">
                          <a:solidFill>
                            <a:schemeClr val="tx1"/>
                          </a:solidFill>
                          <a:latin typeface="Times New Roman" panose="02020603050405020304" pitchFamily="18" charset="0"/>
                          <a:cs typeface="Times New Roman" panose="02020603050405020304" pitchFamily="18" charset="0"/>
                        </a:rPr>
                        <a:t>relative to those from Br as a function of proton energy</a:t>
                      </a:r>
                      <a:endParaRPr lang="zh-CN" altLang="en-US" sz="1200" i="0" dirty="0">
                        <a:solidFill>
                          <a:schemeClr val="tx1"/>
                        </a:solidFill>
                        <a:latin typeface="Times New Roman" panose="02020603050405020304" pitchFamily="18" charset="0"/>
                        <a:cs typeface="Times New Roman" panose="02020603050405020304" pitchFamily="18" charset="0"/>
                      </a:endParaRPr>
                    </a:p>
                  </a:txBody>
                  <a:tcPr anchor="ctr">
                    <a:solidFill>
                      <a:srgbClr val="FFCCFF"/>
                    </a:solidFill>
                  </a:tcPr>
                </a:tc>
                <a:tc vMerge="1">
                  <a:txBody>
                    <a:bodyPr/>
                    <a:lstStyle/>
                    <a:p>
                      <a:endParaRPr lang="zh-CN" altLang="en-US"/>
                    </a:p>
                  </a:txBody>
                  <a:tcPr/>
                </a:tc>
                <a:extLst>
                  <a:ext uri="{0D108BD9-81ED-4DB2-BD59-A6C34878D82A}">
                    <a16:rowId xmlns:a16="http://schemas.microsoft.com/office/drawing/2014/main" val="10008"/>
                  </a:ext>
                </a:extLst>
              </a:tr>
              <a:tr h="154940">
                <a:tc vMerge="1">
                  <a:txBody>
                    <a:bodyPr/>
                    <a:lstStyle/>
                    <a:p>
                      <a:endParaRPr lang="zh-CN" altLang="en-US"/>
                    </a:p>
                  </a:txBody>
                  <a:tcPr/>
                </a:tc>
                <a:tc vMerge="1">
                  <a:txBody>
                    <a:bodyPr/>
                    <a:lstStyle/>
                    <a:p>
                      <a:endParaRPr lang="zh-CN" altLang="en-US"/>
                    </a:p>
                  </a:txBody>
                  <a:tcPr/>
                </a:tc>
                <a:tc rowSpan="2">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200" dirty="0">
                          <a:latin typeface="Times New Roman" panose="02020603050405020304" pitchFamily="18" charset="0"/>
                          <a:cs typeface="Times New Roman" panose="02020603050405020304" pitchFamily="18" charset="0"/>
                        </a:rPr>
                        <a:t>2950(130)</a:t>
                      </a:r>
                      <a:endParaRPr lang="zh-CN" altLang="en-US" sz="1200" dirty="0">
                        <a:latin typeface="Times New Roman" panose="02020603050405020304" pitchFamily="18" charset="0"/>
                        <a:cs typeface="Times New Roman" panose="02020603050405020304" pitchFamily="18" charset="0"/>
                      </a:endParaRPr>
                    </a:p>
                  </a:txBody>
                  <a:tcPr anchor="ctr">
                    <a:solidFill>
                      <a:srgbClr val="FFCCFF"/>
                    </a:solidFill>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extLst>
                  <a:ext uri="{0D108BD9-81ED-4DB2-BD59-A6C34878D82A}">
                    <a16:rowId xmlns:a16="http://schemas.microsoft.com/office/drawing/2014/main" val="10009"/>
                  </a:ext>
                </a:extLst>
              </a:tr>
              <a:tr h="355594">
                <a:tc vMerge="1">
                  <a:txBody>
                    <a:bodyPr/>
                    <a:lstStyle/>
                    <a:p>
                      <a:endParaRPr lang="zh-CN" altLang="en-US"/>
                    </a:p>
                  </a:txBody>
                  <a:tcPr/>
                </a:tc>
                <a:tc rowSpan="2">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200" dirty="0">
                          <a:latin typeface="Times New Roman" panose="02020603050405020304" pitchFamily="18" charset="0"/>
                          <a:cs typeface="Times New Roman" panose="02020603050405020304" pitchFamily="18" charset="0"/>
                        </a:rPr>
                        <a:t>80.4(5)</a:t>
                      </a:r>
                    </a:p>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200" dirty="0">
                          <a:latin typeface="Times New Roman" panose="02020603050405020304" pitchFamily="18" charset="0"/>
                          <a:cs typeface="Times New Roman" panose="02020603050405020304" pitchFamily="18" charset="0"/>
                        </a:rPr>
                        <a:t>19.1(5)</a:t>
                      </a:r>
                    </a:p>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200" dirty="0">
                          <a:latin typeface="Times New Roman" panose="02020603050405020304" pitchFamily="18" charset="0"/>
                          <a:cs typeface="Times New Roman" panose="02020603050405020304" pitchFamily="18" charset="0"/>
                        </a:rPr>
                        <a:t>0.5(1)</a:t>
                      </a:r>
                      <a:endParaRPr lang="zh-CN" altLang="en-US" sz="1200" dirty="0">
                        <a:latin typeface="Times New Roman" panose="02020603050405020304" pitchFamily="18" charset="0"/>
                        <a:cs typeface="Times New Roman" panose="02020603050405020304" pitchFamily="18" charset="0"/>
                      </a:endParaRPr>
                    </a:p>
                  </a:txBody>
                  <a:tcPr anchor="ctr">
                    <a:solidFill>
                      <a:srgbClr val="FFCCFF"/>
                    </a:solidFill>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extLst>
                  <a:ext uri="{0D108BD9-81ED-4DB2-BD59-A6C34878D82A}">
                    <a16:rowId xmlns:a16="http://schemas.microsoft.com/office/drawing/2014/main" val="10010"/>
                  </a:ext>
                </a:extLst>
              </a:tr>
              <a:tr h="510534">
                <a:tc vMerge="1">
                  <a:txBody>
                    <a:bodyPr/>
                    <a:lstStyle/>
                    <a:p>
                      <a:endParaRPr lang="zh-CN" altLang="en-US"/>
                    </a:p>
                  </a:txBody>
                  <a:tcPr/>
                </a:tc>
                <a:tc vMerge="1">
                  <a:txBody>
                    <a:bodyPr/>
                    <a:lstStyle/>
                    <a:p>
                      <a:endParaRPr lang="zh-CN" altLang="en-US"/>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200" dirty="0">
                          <a:latin typeface="Times New Roman" panose="02020603050405020304" pitchFamily="18" charset="0"/>
                          <a:cs typeface="Times New Roman" panose="02020603050405020304" pitchFamily="18" charset="0"/>
                        </a:rPr>
                        <a:t>3720</a:t>
                      </a:r>
                      <a:endParaRPr lang="zh-CN" altLang="en-US" sz="1200" dirty="0">
                        <a:latin typeface="Times New Roman" panose="02020603050405020304" pitchFamily="18" charset="0"/>
                        <a:cs typeface="Times New Roman" panose="02020603050405020304" pitchFamily="18" charset="0"/>
                      </a:endParaRPr>
                    </a:p>
                  </a:txBody>
                  <a:tcPr anchor="ctr">
                    <a:solidFill>
                      <a:srgbClr val="FFCCFF"/>
                    </a:solidFill>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extLst>
                  <a:ext uri="{0D108BD9-81ED-4DB2-BD59-A6C34878D82A}">
                    <a16:rowId xmlns:a16="http://schemas.microsoft.com/office/drawing/2014/main" val="10011"/>
                  </a:ext>
                </a:extLst>
              </a:tr>
              <a:tr h="528320">
                <a:tc rowSpan="6">
                  <a:txBody>
                    <a:bodyPr/>
                    <a:lstStyle/>
                    <a:p>
                      <a:pPr algn="ctr" fontAlgn="ctr"/>
                      <a:r>
                        <a:rPr lang="en-US" altLang="zh-CN" sz="1400" baseline="30000" dirty="0">
                          <a:solidFill>
                            <a:srgbClr val="000000"/>
                          </a:solidFill>
                          <a:effectLst/>
                          <a:latin typeface="Times New Roman" panose="02020603050405020304" pitchFamily="18" charset="0"/>
                          <a:ea typeface="+mn-ea"/>
                        </a:rPr>
                        <a:t>77</a:t>
                      </a:r>
                      <a:r>
                        <a:rPr lang="en-US" altLang="zh-CN" sz="1400" baseline="0" dirty="0">
                          <a:solidFill>
                            <a:srgbClr val="000000"/>
                          </a:solidFill>
                          <a:effectLst/>
                          <a:latin typeface="Times New Roman" panose="02020603050405020304" pitchFamily="18" charset="0"/>
                          <a:ea typeface="+mn-ea"/>
                        </a:rPr>
                        <a:t>S</a:t>
                      </a:r>
                      <a:r>
                        <a:rPr lang="en-US" altLang="zh-CN" sz="1400" dirty="0">
                          <a:solidFill>
                            <a:srgbClr val="000000"/>
                          </a:solidFill>
                          <a:effectLst/>
                          <a:latin typeface="Times New Roman" panose="02020603050405020304" pitchFamily="18" charset="0"/>
                          <a:ea typeface="+mn-ea"/>
                        </a:rPr>
                        <a:t>r</a:t>
                      </a:r>
                    </a:p>
                    <a:p>
                      <a:pPr algn="ctr" fontAlgn="ctr"/>
                      <a:r>
                        <a:rPr lang="en-US" altLang="zh-CN" sz="1400" dirty="0">
                          <a:solidFill>
                            <a:srgbClr val="000000"/>
                          </a:solidFill>
                          <a:effectLst/>
                          <a:latin typeface="Times New Roman" panose="02020603050405020304" pitchFamily="18" charset="0"/>
                          <a:ea typeface="+mn-ea"/>
                        </a:rPr>
                        <a:t>EC(</a:t>
                      </a:r>
                      <a:r>
                        <a:rPr lang="en-US" altLang="zh-CN" sz="1400" i="1" dirty="0">
                          <a:solidFill>
                            <a:srgbClr val="000000"/>
                          </a:solidFill>
                          <a:effectLst/>
                          <a:latin typeface="Times New Roman" panose="02020603050405020304" pitchFamily="18" charset="0"/>
                          <a:ea typeface="+mn-ea"/>
                        </a:rPr>
                        <a:t>β</a:t>
                      </a:r>
                      <a:r>
                        <a:rPr lang="en-US" altLang="zh-CN" sz="1400" baseline="30000" dirty="0">
                          <a:solidFill>
                            <a:srgbClr val="000000"/>
                          </a:solidFill>
                          <a:effectLst/>
                          <a:latin typeface="Times New Roman" panose="02020603050405020304" pitchFamily="18" charset="0"/>
                          <a:ea typeface="+mn-ea"/>
                        </a:rPr>
                        <a:t>+</a:t>
                      </a:r>
                      <a:r>
                        <a:rPr lang="en-US" altLang="zh-CN" sz="1400" dirty="0">
                          <a:solidFill>
                            <a:srgbClr val="000000"/>
                          </a:solidFill>
                          <a:effectLst/>
                          <a:latin typeface="Times New Roman" panose="02020603050405020304" pitchFamily="18" charset="0"/>
                          <a:ea typeface="+mn-ea"/>
                        </a:rPr>
                        <a:t>)→</a:t>
                      </a:r>
                    </a:p>
                    <a:p>
                      <a:pPr algn="ctr" fontAlgn="ctr"/>
                      <a:r>
                        <a:rPr lang="en-US" altLang="zh-CN" sz="1400" baseline="30000" dirty="0">
                          <a:solidFill>
                            <a:srgbClr val="000000"/>
                          </a:solidFill>
                          <a:effectLst/>
                          <a:latin typeface="Times New Roman" panose="02020603050405020304" pitchFamily="18" charset="0"/>
                          <a:ea typeface="+mn-ea"/>
                        </a:rPr>
                        <a:t>77</a:t>
                      </a:r>
                      <a:r>
                        <a:rPr lang="en-US" altLang="zh-CN" sz="1400" baseline="0" dirty="0">
                          <a:solidFill>
                            <a:srgbClr val="000000"/>
                          </a:solidFill>
                          <a:effectLst/>
                          <a:latin typeface="Times New Roman" panose="02020603050405020304" pitchFamily="18" charset="0"/>
                          <a:ea typeface="+mn-ea"/>
                        </a:rPr>
                        <a:t>Rb</a:t>
                      </a:r>
                      <a:endParaRPr lang="en-US" altLang="zh-CN" sz="1400" dirty="0">
                        <a:solidFill>
                          <a:srgbClr val="000000"/>
                        </a:solidFill>
                        <a:effectLst/>
                        <a:latin typeface="Times New Roman" panose="02020603050405020304" pitchFamily="18" charset="0"/>
                        <a:ea typeface="+mn-ea"/>
                      </a:endParaRPr>
                    </a:p>
                    <a:p>
                      <a:pPr algn="ctr" fontAlgn="ctr"/>
                      <a:r>
                        <a:rPr lang="en-US" altLang="zh-CN" sz="1400" i="1" dirty="0">
                          <a:solidFill>
                            <a:srgbClr val="000000"/>
                          </a:solidFill>
                          <a:effectLst/>
                          <a:latin typeface="Times New Roman" panose="02020603050405020304" pitchFamily="18" charset="0"/>
                          <a:ea typeface="+mn-ea"/>
                        </a:rPr>
                        <a:t>p</a:t>
                      </a:r>
                      <a:r>
                        <a:rPr lang="zh-CN" altLang="en-US" sz="1400" dirty="0">
                          <a:solidFill>
                            <a:srgbClr val="000000"/>
                          </a:solidFill>
                          <a:effectLst/>
                          <a:latin typeface="Times New Roman" panose="02020603050405020304" pitchFamily="18" charset="0"/>
                          <a:ea typeface="+mn-ea"/>
                        </a:rPr>
                        <a:t>→</a:t>
                      </a:r>
                      <a:endParaRPr lang="en-US" altLang="zh-CN" sz="1400" dirty="0">
                        <a:solidFill>
                          <a:srgbClr val="000000"/>
                        </a:solidFill>
                        <a:effectLst/>
                        <a:latin typeface="Times New Roman" panose="02020603050405020304" pitchFamily="18" charset="0"/>
                        <a:ea typeface="+mn-ea"/>
                      </a:endParaRPr>
                    </a:p>
                    <a:p>
                      <a:pPr algn="ctr" fontAlgn="ctr"/>
                      <a:r>
                        <a:rPr lang="en-US" altLang="zh-CN" sz="1400" baseline="30000" dirty="0">
                          <a:solidFill>
                            <a:srgbClr val="000000"/>
                          </a:solidFill>
                          <a:effectLst/>
                          <a:latin typeface="Times New Roman" panose="02020603050405020304" pitchFamily="18" charset="0"/>
                          <a:ea typeface="+mn-ea"/>
                        </a:rPr>
                        <a:t>76</a:t>
                      </a:r>
                      <a:r>
                        <a:rPr lang="en-US" altLang="zh-CN" sz="1400" baseline="0" dirty="0">
                          <a:solidFill>
                            <a:srgbClr val="000000"/>
                          </a:solidFill>
                          <a:effectLst/>
                          <a:latin typeface="Times New Roman" panose="02020603050405020304" pitchFamily="18" charset="0"/>
                          <a:ea typeface="+mn-ea"/>
                        </a:rPr>
                        <a:t>Kr</a:t>
                      </a:r>
                      <a:endParaRPr lang="en-US" altLang="zh-CN" sz="1400" b="0" i="0" u="none" strike="noStrike" dirty="0">
                        <a:solidFill>
                          <a:srgbClr val="000000"/>
                        </a:solidFill>
                        <a:effectLst/>
                        <a:latin typeface="Times New Roman" panose="02020603050405020304" pitchFamily="18" charset="0"/>
                        <a:ea typeface="+mn-ea"/>
                        <a:cs typeface="Times New Roman" panose="02020603050405020304" pitchFamily="18" charset="0"/>
                      </a:endParaRPr>
                    </a:p>
                  </a:txBody>
                  <a:tcPr marL="9525" marR="9525" marT="9525" marB="0" anchor="ctr">
                    <a:solidFill>
                      <a:schemeClr val="accent6">
                        <a:lumMod val="20000"/>
                        <a:lumOff val="8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200" dirty="0">
                          <a:latin typeface="Times New Roman" panose="02020603050405020304" pitchFamily="18" charset="0"/>
                          <a:cs typeface="Times New Roman" panose="02020603050405020304" pitchFamily="18" charset="0"/>
                        </a:rPr>
                        <a:t>9.0(2)</a:t>
                      </a:r>
                      <a:endParaRPr lang="zh-CN" altLang="en-US" sz="1200" dirty="0">
                        <a:latin typeface="Times New Roman" panose="02020603050405020304" pitchFamily="18" charset="0"/>
                        <a:cs typeface="Times New Roman" panose="02020603050405020304" pitchFamily="18" charset="0"/>
                      </a:endParaRPr>
                    </a:p>
                  </a:txBody>
                  <a:tcPr anchor="ctr">
                    <a:solidFill>
                      <a:schemeClr val="accent6">
                        <a:lumMod val="20000"/>
                        <a:lumOff val="80000"/>
                      </a:schemeClr>
                    </a:solidFill>
                  </a:tcPr>
                </a:tc>
                <a:tc rowSpan="4">
                  <a:txBody>
                    <a:bodyPr/>
                    <a:lstStyle/>
                    <a:p>
                      <a:pPr algn="ctr"/>
                      <a:r>
                        <a:rPr lang="en-US" altLang="zh-CN" sz="1200" dirty="0">
                          <a:latin typeface="Times New Roman" panose="02020603050405020304" pitchFamily="18" charset="0"/>
                          <a:cs typeface="Times New Roman" panose="02020603050405020304" pitchFamily="18" charset="0"/>
                        </a:rPr>
                        <a:t>6850(150)</a:t>
                      </a:r>
                      <a:endParaRPr lang="zh-CN" altLang="en-US" sz="1200" dirty="0">
                        <a:latin typeface="Times New Roman" panose="02020603050405020304" pitchFamily="18" charset="0"/>
                        <a:cs typeface="Times New Roman" panose="02020603050405020304" pitchFamily="18" charset="0"/>
                      </a:endParaRPr>
                    </a:p>
                  </a:txBody>
                  <a:tcPr anchor="ctr">
                    <a:solidFill>
                      <a:schemeClr val="accent6">
                        <a:lumMod val="20000"/>
                        <a:lumOff val="80000"/>
                      </a:schemeClr>
                    </a:solidFill>
                  </a:tcPr>
                </a:tc>
                <a:tc rowSpan="6">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200" dirty="0">
                          <a:latin typeface="Times New Roman" panose="02020603050405020304" pitchFamily="18" charset="0"/>
                          <a:cs typeface="Times New Roman" panose="02020603050405020304" pitchFamily="18" charset="0"/>
                        </a:rPr>
                        <a:t>CERN</a:t>
                      </a:r>
                      <a:endParaRPr lang="zh-CN" altLang="en-US" sz="1200" dirty="0">
                        <a:latin typeface="Times New Roman" panose="02020603050405020304" pitchFamily="18" charset="0"/>
                        <a:cs typeface="Times New Roman" panose="02020603050405020304" pitchFamily="18" charset="0"/>
                      </a:endParaRPr>
                    </a:p>
                  </a:txBody>
                  <a:tcPr anchor="ctr">
                    <a:solidFill>
                      <a:schemeClr val="accent6">
                        <a:lumMod val="20000"/>
                        <a:lumOff val="80000"/>
                      </a:schemeClr>
                    </a:solidFill>
                  </a:tcPr>
                </a:tc>
                <a:tc rowSpan="6">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200" baseline="0" dirty="0" err="1">
                          <a:latin typeface="Times New Roman" panose="02020603050405020304" pitchFamily="18" charset="0"/>
                          <a:cs typeface="Times New Roman" panose="02020603050405020304" pitchFamily="18" charset="0"/>
                        </a:rPr>
                        <a:t>mylar</a:t>
                      </a:r>
                      <a:r>
                        <a:rPr lang="en-US" altLang="zh-CN" sz="1200" baseline="0" dirty="0">
                          <a:latin typeface="Times New Roman" panose="02020603050405020304" pitchFamily="18" charset="0"/>
                          <a:cs typeface="Times New Roman" panose="02020603050405020304" pitchFamily="18" charset="0"/>
                        </a:rPr>
                        <a:t> aluminized tape of a</a:t>
                      </a:r>
                    </a:p>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200" baseline="0" dirty="0">
                          <a:latin typeface="Times New Roman" panose="02020603050405020304" pitchFamily="18" charset="0"/>
                          <a:cs typeface="Times New Roman" panose="02020603050405020304" pitchFamily="18" charset="0"/>
                        </a:rPr>
                        <a:t>transport system </a:t>
                      </a:r>
                    </a:p>
                  </a:txBody>
                  <a:tcPr anchor="ctr">
                    <a:solidFill>
                      <a:schemeClr val="accent6">
                        <a:lumMod val="20000"/>
                        <a:lumOff val="80000"/>
                      </a:schemeClr>
                    </a:solidFill>
                  </a:tcPr>
                </a:tc>
                <a:tc rowSpan="6">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200" dirty="0">
                          <a:latin typeface="Times New Roman" panose="02020603050405020304" pitchFamily="18" charset="0"/>
                          <a:cs typeface="Times New Roman" panose="02020603050405020304" pitchFamily="18" charset="0"/>
                        </a:rPr>
                        <a:t>B implanted Si counter</a:t>
                      </a:r>
                      <a:r>
                        <a:rPr lang="en-US" altLang="zh-CN" sz="1200" baseline="0" dirty="0">
                          <a:latin typeface="Times New Roman" panose="02020603050405020304" pitchFamily="18" charset="0"/>
                          <a:cs typeface="Times New Roman" panose="02020603050405020304" pitchFamily="18" charset="0"/>
                        </a:rPr>
                        <a:t> of</a:t>
                      </a:r>
                      <a:endParaRPr lang="en-US" altLang="zh-CN" sz="1200" dirty="0">
                        <a:latin typeface="Times New Roman" panose="02020603050405020304" pitchFamily="18" charset="0"/>
                        <a:cs typeface="Times New Roman" panose="02020603050405020304" pitchFamily="18" charset="0"/>
                      </a:endParaRPr>
                    </a:p>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200" dirty="0">
                          <a:latin typeface="Times New Roman" panose="02020603050405020304" pitchFamily="18" charset="0"/>
                          <a:cs typeface="Times New Roman" panose="02020603050405020304" pitchFamily="18" charset="0"/>
                        </a:rPr>
                        <a:t>280-mm</a:t>
                      </a:r>
                      <a:r>
                        <a:rPr lang="en-US" altLang="zh-CN" sz="1200" baseline="30000" dirty="0">
                          <a:latin typeface="Times New Roman" panose="02020603050405020304" pitchFamily="18" charset="0"/>
                          <a:cs typeface="Times New Roman" panose="02020603050405020304" pitchFamily="18" charset="0"/>
                        </a:rPr>
                        <a:t>2</a:t>
                      </a:r>
                      <a:r>
                        <a:rPr lang="en-US" altLang="zh-CN" sz="1200" dirty="0">
                          <a:latin typeface="Times New Roman" panose="02020603050405020304" pitchFamily="18" charset="0"/>
                          <a:cs typeface="Times New Roman" panose="02020603050405020304" pitchFamily="18" charset="0"/>
                        </a:rPr>
                        <a:t>×300 </a:t>
                      </a:r>
                      <a:r>
                        <a:rPr lang="en-US" altLang="zh-CN" sz="1200" dirty="0" err="1">
                          <a:latin typeface="Times New Roman" panose="02020603050405020304" pitchFamily="18" charset="0"/>
                          <a:cs typeface="Times New Roman" panose="02020603050405020304" pitchFamily="18" charset="0"/>
                        </a:rPr>
                        <a:t>μm</a:t>
                      </a:r>
                      <a:r>
                        <a:rPr lang="en-US" altLang="zh-CN" sz="1200" dirty="0">
                          <a:latin typeface="Times New Roman" panose="02020603050405020304" pitchFamily="18" charset="0"/>
                          <a:cs typeface="Times New Roman" panose="02020603050405020304" pitchFamily="18" charset="0"/>
                        </a:rPr>
                        <a:t> thickness</a:t>
                      </a:r>
                    </a:p>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200" baseline="0" dirty="0">
                          <a:latin typeface="Times New Roman" panose="02020603050405020304" pitchFamily="18" charset="0"/>
                          <a:cs typeface="Times New Roman" panose="02020603050405020304" pitchFamily="18" charset="0"/>
                        </a:rPr>
                        <a:t>20% of 4</a:t>
                      </a:r>
                      <a:r>
                        <a:rPr lang="el-GR" altLang="zh-CN" sz="1200" baseline="0" dirty="0">
                          <a:latin typeface="Times New Roman" panose="02020603050405020304" pitchFamily="18" charset="0"/>
                          <a:cs typeface="Times New Roman" panose="02020603050405020304" pitchFamily="18" charset="0"/>
                        </a:rPr>
                        <a:t>π </a:t>
                      </a:r>
                      <a:r>
                        <a:rPr lang="en-US" altLang="zh-CN" sz="1200" baseline="0" dirty="0">
                          <a:latin typeface="Times New Roman" panose="02020603050405020304" pitchFamily="18" charset="0"/>
                          <a:cs typeface="Times New Roman" panose="02020603050405020304" pitchFamily="18" charset="0"/>
                        </a:rPr>
                        <a:t>sr.</a:t>
                      </a:r>
                    </a:p>
                  </a:txBody>
                  <a:tcPr anchor="ctr">
                    <a:solidFill>
                      <a:schemeClr val="accent6">
                        <a:lumMod val="20000"/>
                        <a:lumOff val="80000"/>
                      </a:schemeClr>
                    </a:solidFill>
                  </a:tcPr>
                </a:tc>
                <a:tc rowSpan="6">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200" dirty="0">
                          <a:solidFill>
                            <a:schemeClr val="tx1"/>
                          </a:solidFill>
                          <a:latin typeface="Times New Roman" panose="02020603050405020304" pitchFamily="18" charset="0"/>
                          <a:cs typeface="Times New Roman" panose="02020603050405020304" pitchFamily="18" charset="0"/>
                        </a:rPr>
                        <a:t>A Si(Li) detector</a:t>
                      </a:r>
                    </a:p>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200" baseline="0" dirty="0">
                          <a:latin typeface="Times New Roman" panose="02020603050405020304" pitchFamily="18" charset="0"/>
                          <a:cs typeface="Times New Roman" panose="02020603050405020304" pitchFamily="18" charset="0"/>
                        </a:rPr>
                        <a:t>15-2% of 4</a:t>
                      </a:r>
                      <a:r>
                        <a:rPr lang="el-GR" altLang="zh-CN" sz="1200" baseline="0" dirty="0">
                          <a:latin typeface="Times New Roman" panose="02020603050405020304" pitchFamily="18" charset="0"/>
                          <a:cs typeface="Times New Roman" panose="02020603050405020304" pitchFamily="18" charset="0"/>
                        </a:rPr>
                        <a:t>π </a:t>
                      </a:r>
                      <a:r>
                        <a:rPr lang="en-US" altLang="zh-CN" sz="1200" baseline="0" dirty="0">
                          <a:latin typeface="Times New Roman" panose="02020603050405020304" pitchFamily="18" charset="0"/>
                          <a:cs typeface="Times New Roman" panose="02020603050405020304" pitchFamily="18" charset="0"/>
                        </a:rPr>
                        <a:t>sr.</a:t>
                      </a:r>
                    </a:p>
                  </a:txBody>
                  <a:tcPr anchor="ctr">
                    <a:solidFill>
                      <a:schemeClr val="accent6">
                        <a:lumMod val="20000"/>
                        <a:lumOff val="80000"/>
                      </a:schemeClr>
                    </a:solidFill>
                  </a:tcPr>
                </a:tc>
                <a:tc rowSpan="6">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200" dirty="0">
                          <a:solidFill>
                            <a:schemeClr val="tx1"/>
                          </a:solidFill>
                          <a:latin typeface="Times New Roman" panose="02020603050405020304" pitchFamily="18" charset="0"/>
                          <a:cs typeface="Times New Roman" panose="02020603050405020304" pitchFamily="18" charset="0"/>
                        </a:rPr>
                        <a:t>Two </a:t>
                      </a:r>
                      <a:r>
                        <a:rPr lang="en-US" altLang="zh-CN" sz="1200" dirty="0" err="1">
                          <a:solidFill>
                            <a:schemeClr val="tx1"/>
                          </a:solidFill>
                          <a:latin typeface="Times New Roman" panose="02020603050405020304" pitchFamily="18" charset="0"/>
                          <a:cs typeface="Times New Roman" panose="02020603050405020304" pitchFamily="18" charset="0"/>
                        </a:rPr>
                        <a:t>Ge</a:t>
                      </a:r>
                      <a:r>
                        <a:rPr lang="en-US" altLang="zh-CN" sz="1200" baseline="0" dirty="0">
                          <a:solidFill>
                            <a:schemeClr val="tx1"/>
                          </a:solidFill>
                          <a:latin typeface="Times New Roman" panose="02020603050405020304" pitchFamily="18" charset="0"/>
                          <a:cs typeface="Times New Roman" panose="02020603050405020304" pitchFamily="18" charset="0"/>
                        </a:rPr>
                        <a:t> detectors, triggered by a 4</a:t>
                      </a:r>
                      <a:r>
                        <a:rPr lang="en-US" altLang="zh-CN" sz="1200" i="1" baseline="0" dirty="0">
                          <a:solidFill>
                            <a:schemeClr val="tx1"/>
                          </a:solidFill>
                          <a:latin typeface="Times New Roman" panose="02020603050405020304" pitchFamily="18" charset="0"/>
                          <a:cs typeface="Times New Roman" panose="02020603050405020304" pitchFamily="18" charset="0"/>
                        </a:rPr>
                        <a:t>π</a:t>
                      </a:r>
                      <a:r>
                        <a:rPr lang="en-US" altLang="zh-CN" sz="1200" baseline="0" dirty="0">
                          <a:solidFill>
                            <a:schemeClr val="tx1"/>
                          </a:solidFill>
                          <a:latin typeface="Times New Roman" panose="02020603050405020304" pitchFamily="18" charset="0"/>
                          <a:cs typeface="Times New Roman" panose="02020603050405020304" pitchFamily="18" charset="0"/>
                        </a:rPr>
                        <a:t> </a:t>
                      </a:r>
                      <a:r>
                        <a:rPr lang="en-US" altLang="zh-CN" sz="1200" i="1" baseline="0" dirty="0">
                          <a:solidFill>
                            <a:schemeClr val="tx1"/>
                          </a:solidFill>
                          <a:latin typeface="Times New Roman" panose="02020603050405020304" pitchFamily="18" charset="0"/>
                          <a:cs typeface="Times New Roman" panose="02020603050405020304" pitchFamily="18" charset="0"/>
                        </a:rPr>
                        <a:t>β</a:t>
                      </a:r>
                      <a:r>
                        <a:rPr lang="en-US" altLang="zh-CN" sz="1200" baseline="0" dirty="0">
                          <a:solidFill>
                            <a:schemeClr val="tx1"/>
                          </a:solidFill>
                          <a:latin typeface="Times New Roman" panose="02020603050405020304" pitchFamily="18" charset="0"/>
                          <a:cs typeface="Times New Roman" panose="02020603050405020304" pitchFamily="18" charset="0"/>
                        </a:rPr>
                        <a:t> plastic scintillator</a:t>
                      </a:r>
                      <a:endParaRPr lang="zh-CN" altLang="en-US" sz="1200" dirty="0">
                        <a:solidFill>
                          <a:schemeClr val="tx1"/>
                        </a:solidFill>
                        <a:latin typeface="Times New Roman" panose="02020603050405020304" pitchFamily="18" charset="0"/>
                        <a:cs typeface="Times New Roman" panose="02020603050405020304" pitchFamily="18" charset="0"/>
                      </a:endParaRPr>
                    </a:p>
                  </a:txBody>
                  <a:tcPr anchor="ctr">
                    <a:solidFill>
                      <a:schemeClr val="accent6">
                        <a:lumMod val="20000"/>
                        <a:lumOff val="80000"/>
                      </a:schemeClr>
                    </a:solidFill>
                  </a:tcPr>
                </a:tc>
                <a:tc rowSpan="6">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200" i="1" dirty="0">
                          <a:solidFill>
                            <a:schemeClr val="tx1"/>
                          </a:solidFill>
                          <a:latin typeface="Times New Roman" panose="02020603050405020304" pitchFamily="18" charset="0"/>
                          <a:cs typeface="Times New Roman" panose="02020603050405020304" pitchFamily="18" charset="0"/>
                        </a:rPr>
                        <a:t>p</a:t>
                      </a:r>
                      <a:r>
                        <a:rPr lang="en-US" altLang="zh-CN" sz="1200" dirty="0">
                          <a:solidFill>
                            <a:schemeClr val="tx1"/>
                          </a:solidFill>
                          <a:latin typeface="Times New Roman" panose="02020603050405020304" pitchFamily="18" charset="0"/>
                          <a:cs typeface="Times New Roman" panose="02020603050405020304" pitchFamily="18" charset="0"/>
                        </a:rPr>
                        <a:t>-x</a:t>
                      </a:r>
                      <a:r>
                        <a:rPr lang="en-US" altLang="zh-CN" sz="1200" i="0" dirty="0">
                          <a:solidFill>
                            <a:schemeClr val="tx1"/>
                          </a:solidFill>
                          <a:latin typeface="Times New Roman" panose="02020603050405020304" pitchFamily="18" charset="0"/>
                          <a:cs typeface="Times New Roman" panose="02020603050405020304" pitchFamily="18" charset="0"/>
                        </a:rPr>
                        <a:t>,</a:t>
                      </a:r>
                    </a:p>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200" i="1" dirty="0">
                          <a:solidFill>
                            <a:schemeClr val="tx1"/>
                          </a:solidFill>
                          <a:latin typeface="Times New Roman" panose="02020603050405020304" pitchFamily="18" charset="0"/>
                          <a:cs typeface="Times New Roman" panose="02020603050405020304" pitchFamily="18" charset="0"/>
                        </a:rPr>
                        <a:t>p</a:t>
                      </a:r>
                      <a:r>
                        <a:rPr lang="en-US" altLang="zh-CN" sz="1200" dirty="0">
                          <a:solidFill>
                            <a:schemeClr val="tx1"/>
                          </a:solidFill>
                          <a:latin typeface="Times New Roman" panose="02020603050405020304" pitchFamily="18" charset="0"/>
                          <a:cs typeface="Times New Roman" panose="02020603050405020304" pitchFamily="18" charset="0"/>
                        </a:rPr>
                        <a:t>-</a:t>
                      </a:r>
                      <a:r>
                        <a:rPr lang="en-US" altLang="zh-CN" sz="1200" i="1" dirty="0">
                          <a:solidFill>
                            <a:schemeClr val="tx1"/>
                          </a:solidFill>
                          <a:latin typeface="Times New Roman" panose="02020603050405020304" pitchFamily="18" charset="0"/>
                          <a:cs typeface="Times New Roman" panose="02020603050405020304" pitchFamily="18" charset="0"/>
                        </a:rPr>
                        <a:t>γ</a:t>
                      </a:r>
                      <a:endParaRPr lang="zh-CN" altLang="en-US" sz="1200" i="0" dirty="0">
                        <a:solidFill>
                          <a:schemeClr val="tx1"/>
                        </a:solidFill>
                        <a:latin typeface="Times New Roman" panose="02020603050405020304" pitchFamily="18" charset="0"/>
                        <a:cs typeface="Times New Roman" panose="02020603050405020304" pitchFamily="18" charset="0"/>
                      </a:endParaRPr>
                    </a:p>
                  </a:txBody>
                  <a:tcPr anchor="ctr">
                    <a:solidFill>
                      <a:schemeClr val="accent6">
                        <a:lumMod val="20000"/>
                        <a:lumOff val="8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200" i="1" dirty="0">
                          <a:solidFill>
                            <a:schemeClr val="tx1"/>
                          </a:solidFill>
                          <a:latin typeface="Times New Roman" panose="02020603050405020304" pitchFamily="18" charset="0"/>
                          <a:cs typeface="Times New Roman" panose="02020603050405020304" pitchFamily="18" charset="0"/>
                        </a:rPr>
                        <a:t>β</a:t>
                      </a:r>
                      <a:r>
                        <a:rPr lang="en-US" altLang="zh-CN" sz="1200" i="0" dirty="0">
                          <a:solidFill>
                            <a:schemeClr val="tx1"/>
                          </a:solidFill>
                          <a:latin typeface="Times New Roman" panose="02020603050405020304" pitchFamily="18" charset="0"/>
                          <a:cs typeface="Times New Roman" panose="02020603050405020304" pitchFamily="18" charset="0"/>
                        </a:rPr>
                        <a:t>-delayed proton spectrum</a:t>
                      </a:r>
                    </a:p>
                  </a:txBody>
                  <a:tcPr anchor="ctr">
                    <a:solidFill>
                      <a:schemeClr val="accent6">
                        <a:lumMod val="20000"/>
                        <a:lumOff val="80000"/>
                      </a:schemeClr>
                    </a:solidFill>
                  </a:tcPr>
                </a:tc>
                <a:tc rowSpan="6">
                  <a:txBody>
                    <a:bodyPr/>
                    <a:lstStyle/>
                    <a:p>
                      <a:pPr algn="ctr"/>
                      <a:r>
                        <a:rPr lang="it-IT" altLang="zh-CN" sz="1200" dirty="0">
                          <a:solidFill>
                            <a:schemeClr val="tx1"/>
                          </a:solidFill>
                          <a:latin typeface="Times New Roman" panose="02020603050405020304" pitchFamily="18" charset="0"/>
                          <a:cs typeface="Times New Roman" panose="02020603050405020304" pitchFamily="18" charset="0"/>
                        </a:rPr>
                        <a:t>J. Giovinazzo </a:t>
                      </a:r>
                      <a:r>
                        <a:rPr lang="it-IT" altLang="zh-CN" sz="1200" i="1" dirty="0">
                          <a:solidFill>
                            <a:schemeClr val="tx1"/>
                          </a:solidFill>
                          <a:latin typeface="Times New Roman" panose="02020603050405020304" pitchFamily="18" charset="0"/>
                          <a:cs typeface="Times New Roman" panose="02020603050405020304" pitchFamily="18" charset="0"/>
                        </a:rPr>
                        <a:t>et al</a:t>
                      </a:r>
                      <a:r>
                        <a:rPr lang="it-IT" altLang="zh-CN" sz="1200" dirty="0">
                          <a:solidFill>
                            <a:schemeClr val="tx1"/>
                          </a:solidFill>
                          <a:latin typeface="Times New Roman" panose="02020603050405020304" pitchFamily="18" charset="0"/>
                          <a:cs typeface="Times New Roman" panose="02020603050405020304" pitchFamily="18" charset="0"/>
                        </a:rPr>
                        <a:t>., Nucl. Phys. A 674, 394 (2000).</a:t>
                      </a:r>
                      <a:endParaRPr lang="zh-CN" altLang="en-US" sz="1200" dirty="0">
                        <a:solidFill>
                          <a:schemeClr val="tx1"/>
                        </a:solidFill>
                        <a:latin typeface="Times New Roman" panose="02020603050405020304" pitchFamily="18" charset="0"/>
                        <a:cs typeface="Times New Roman" panose="02020603050405020304" pitchFamily="18" charset="0"/>
                      </a:endParaRPr>
                    </a:p>
                  </a:txBody>
                  <a:tcPr anchor="ctr">
                    <a:solidFill>
                      <a:schemeClr val="accent6">
                        <a:lumMod val="20000"/>
                        <a:lumOff val="80000"/>
                      </a:schemeClr>
                    </a:solidFill>
                  </a:tcPr>
                </a:tc>
                <a:extLst>
                  <a:ext uri="{0D108BD9-81ED-4DB2-BD59-A6C34878D82A}">
                    <a16:rowId xmlns:a16="http://schemas.microsoft.com/office/drawing/2014/main" val="10012"/>
                  </a:ext>
                </a:extLst>
              </a:tr>
              <a:tr h="409528">
                <a:tc vMerge="1">
                  <a:txBody>
                    <a:bodyPr/>
                    <a:lstStyle/>
                    <a:p>
                      <a:endParaRPr lang="zh-CN" altLang="en-US"/>
                    </a:p>
                  </a:txBody>
                  <a:tcPr/>
                </a:tc>
                <a:tc rowSpan="2">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200" dirty="0">
                          <a:latin typeface="Times New Roman" panose="02020603050405020304" pitchFamily="18" charset="0"/>
                          <a:cs typeface="Times New Roman" panose="02020603050405020304" pitchFamily="18" charset="0"/>
                        </a:rPr>
                        <a:t>0.08(3)</a:t>
                      </a:r>
                    </a:p>
                  </a:txBody>
                  <a:tcPr anchor="ctr">
                    <a:solidFill>
                      <a:schemeClr val="accent6">
                        <a:lumMod val="20000"/>
                        <a:lumOff val="80000"/>
                      </a:schemeClr>
                    </a:solidFill>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a:txBody>
                    <a:bodyPr/>
                    <a:lstStyle/>
                    <a:p>
                      <a:pPr algn="ctr"/>
                      <a:r>
                        <a:rPr lang="en-US" altLang="zh-CN" sz="1200" dirty="0">
                          <a:solidFill>
                            <a:srgbClr val="000000"/>
                          </a:solidFill>
                          <a:effectLst/>
                          <a:latin typeface="Times New Roman" panose="02020603050405020304" pitchFamily="18" charset="0"/>
                          <a:ea typeface="+mn-ea"/>
                        </a:rPr>
                        <a:t>–</a:t>
                      </a:r>
                      <a:endParaRPr lang="zh-CN" altLang="en-US" sz="1200" dirty="0">
                        <a:solidFill>
                          <a:schemeClr val="tx1"/>
                        </a:solidFill>
                        <a:latin typeface="Times New Roman" panose="02020603050405020304" pitchFamily="18" charset="0"/>
                        <a:cs typeface="Times New Roman" panose="02020603050405020304" pitchFamily="18" charset="0"/>
                      </a:endParaRPr>
                    </a:p>
                  </a:txBody>
                  <a:tcPr anchor="ctr">
                    <a:solidFill>
                      <a:schemeClr val="accent6">
                        <a:lumMod val="20000"/>
                        <a:lumOff val="80000"/>
                      </a:schemeClr>
                    </a:solidFill>
                  </a:tcPr>
                </a:tc>
                <a:tc vMerge="1">
                  <a:txBody>
                    <a:bodyPr/>
                    <a:lstStyle/>
                    <a:p>
                      <a:endParaRPr lang="zh-CN" altLang="en-US"/>
                    </a:p>
                  </a:txBody>
                  <a:tcPr/>
                </a:tc>
                <a:extLst>
                  <a:ext uri="{0D108BD9-81ED-4DB2-BD59-A6C34878D82A}">
                    <a16:rowId xmlns:a16="http://schemas.microsoft.com/office/drawing/2014/main" val="10013"/>
                  </a:ext>
                </a:extLst>
              </a:tr>
              <a:tr h="141684">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rowSpan="4">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200" i="0" dirty="0">
                          <a:solidFill>
                            <a:schemeClr val="tx1"/>
                          </a:solidFill>
                          <a:latin typeface="Times New Roman" panose="02020603050405020304" pitchFamily="18" charset="0"/>
                          <a:cs typeface="Times New Roman" panose="02020603050405020304" pitchFamily="18" charset="0"/>
                        </a:rPr>
                        <a:t>Total ratio</a:t>
                      </a:r>
                    </a:p>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200" i="0" dirty="0">
                          <a:solidFill>
                            <a:schemeClr val="tx1"/>
                          </a:solidFill>
                          <a:latin typeface="Times New Roman" panose="02020603050405020304" pitchFamily="18" charset="0"/>
                          <a:cs typeface="Times New Roman" panose="02020603050405020304" pitchFamily="18" charset="0"/>
                        </a:rPr>
                        <a:t>of X-rays from Kr relative to those from </a:t>
                      </a:r>
                      <a:r>
                        <a:rPr lang="en-US" altLang="zh-CN" sz="1200" i="0" dirty="0" err="1">
                          <a:solidFill>
                            <a:schemeClr val="tx1"/>
                          </a:solidFill>
                          <a:latin typeface="Times New Roman" panose="02020603050405020304" pitchFamily="18" charset="0"/>
                          <a:cs typeface="Times New Roman" panose="02020603050405020304" pitchFamily="18" charset="0"/>
                        </a:rPr>
                        <a:t>Rb</a:t>
                      </a:r>
                      <a:endParaRPr lang="zh-CN" altLang="en-US" sz="1200" i="0" dirty="0">
                        <a:solidFill>
                          <a:schemeClr val="tx1"/>
                        </a:solidFill>
                        <a:latin typeface="Times New Roman" panose="02020603050405020304" pitchFamily="18" charset="0"/>
                        <a:cs typeface="Times New Roman" panose="02020603050405020304" pitchFamily="18" charset="0"/>
                      </a:endParaRPr>
                    </a:p>
                  </a:txBody>
                  <a:tcPr anchor="ctr">
                    <a:solidFill>
                      <a:schemeClr val="accent6">
                        <a:lumMod val="20000"/>
                        <a:lumOff val="80000"/>
                      </a:schemeClr>
                    </a:solidFill>
                  </a:tcPr>
                </a:tc>
                <a:tc vMerge="1">
                  <a:txBody>
                    <a:bodyPr/>
                    <a:lstStyle/>
                    <a:p>
                      <a:endParaRPr lang="zh-CN" altLang="en-US"/>
                    </a:p>
                  </a:txBody>
                  <a:tcPr/>
                </a:tc>
                <a:extLst>
                  <a:ext uri="{0D108BD9-81ED-4DB2-BD59-A6C34878D82A}">
                    <a16:rowId xmlns:a16="http://schemas.microsoft.com/office/drawing/2014/main" val="10014"/>
                  </a:ext>
                </a:extLst>
              </a:tr>
              <a:tr h="195548">
                <a:tc vMerge="1">
                  <a:txBody>
                    <a:bodyPr/>
                    <a:lstStyle/>
                    <a:p>
                      <a:endParaRPr lang="zh-CN" altLang="en-US"/>
                    </a:p>
                  </a:txBody>
                  <a:tcPr/>
                </a:tc>
                <a:tc rowSpan="3">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200" dirty="0">
                          <a:latin typeface="Times New Roman" panose="02020603050405020304" pitchFamily="18" charset="0"/>
                          <a:cs typeface="Times New Roman" panose="02020603050405020304" pitchFamily="18" charset="0"/>
                        </a:rPr>
                        <a:t>84(1)</a:t>
                      </a:r>
                    </a:p>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200" dirty="0">
                          <a:latin typeface="Times New Roman" panose="02020603050405020304" pitchFamily="18" charset="0"/>
                          <a:cs typeface="Times New Roman" panose="02020603050405020304" pitchFamily="18" charset="0"/>
                        </a:rPr>
                        <a:t>16(1)</a:t>
                      </a:r>
                    </a:p>
                  </a:txBody>
                  <a:tcPr anchor="ctr">
                    <a:solidFill>
                      <a:schemeClr val="accent6">
                        <a:lumMod val="20000"/>
                        <a:lumOff val="80000"/>
                      </a:schemeClr>
                    </a:solidFill>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extLst>
                  <a:ext uri="{0D108BD9-81ED-4DB2-BD59-A6C34878D82A}">
                    <a16:rowId xmlns:a16="http://schemas.microsoft.com/office/drawing/2014/main" val="10015"/>
                  </a:ext>
                </a:extLst>
              </a:tr>
              <a:tr h="388280">
                <a:tc vMerge="1">
                  <a:txBody>
                    <a:bodyPr/>
                    <a:lstStyle/>
                    <a:p>
                      <a:endParaRPr lang="zh-CN" altLang="en-US"/>
                    </a:p>
                  </a:txBody>
                  <a:tcPr/>
                </a:tc>
                <a:tc vMerge="1">
                  <a:txBody>
                    <a:bodyPr/>
                    <a:lstStyle/>
                    <a:p>
                      <a:endParaRPr lang="zh-CN" altLang="en-US"/>
                    </a:p>
                  </a:txBody>
                  <a:tcPr/>
                </a:tc>
                <a:tc>
                  <a:txBody>
                    <a:bodyPr/>
                    <a:lstStyle/>
                    <a:p>
                      <a:pPr algn="ctr"/>
                      <a:r>
                        <a:rPr lang="en-US" altLang="zh-CN" sz="1200" dirty="0">
                          <a:latin typeface="Times New Roman" panose="02020603050405020304" pitchFamily="18" charset="0"/>
                          <a:cs typeface="Times New Roman" panose="02020603050405020304" pitchFamily="18" charset="0"/>
                        </a:rPr>
                        <a:t>3137(13)</a:t>
                      </a:r>
                      <a:endParaRPr lang="zh-CN" altLang="en-US" sz="1200" dirty="0">
                        <a:latin typeface="Times New Roman" panose="02020603050405020304" pitchFamily="18" charset="0"/>
                        <a:cs typeface="Times New Roman" panose="02020603050405020304" pitchFamily="18" charset="0"/>
                      </a:endParaRPr>
                    </a:p>
                  </a:txBody>
                  <a:tcPr anchor="ctr">
                    <a:solidFill>
                      <a:schemeClr val="accent6">
                        <a:lumMod val="20000"/>
                        <a:lumOff val="80000"/>
                      </a:schemeClr>
                    </a:solidFill>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extLst>
                  <a:ext uri="{0D108BD9-81ED-4DB2-BD59-A6C34878D82A}">
                    <a16:rowId xmlns:a16="http://schemas.microsoft.com/office/drawing/2014/main" val="10016"/>
                  </a:ext>
                </a:extLst>
              </a:tr>
              <a:tr h="388280">
                <a:tc vMerge="1">
                  <a:txBody>
                    <a:bodyPr/>
                    <a:lstStyle/>
                    <a:p>
                      <a:endParaRPr lang="zh-CN" altLang="en-US"/>
                    </a:p>
                  </a:txBody>
                  <a:tcPr/>
                </a:tc>
                <a:tc vMerge="1">
                  <a:txBody>
                    <a:bodyPr/>
                    <a:lstStyle/>
                    <a:p>
                      <a:endParaRPr lang="zh-CN" altLang="en-US"/>
                    </a:p>
                  </a:txBody>
                  <a:tcPr/>
                </a:tc>
                <a:tc>
                  <a:txBody>
                    <a:bodyPr/>
                    <a:lstStyle/>
                    <a:p>
                      <a:pPr algn="ctr"/>
                      <a:r>
                        <a:rPr lang="en-US" altLang="zh-CN" sz="1200" dirty="0">
                          <a:latin typeface="Times New Roman" panose="02020603050405020304" pitchFamily="18" charset="0"/>
                          <a:cs typeface="Times New Roman" panose="02020603050405020304" pitchFamily="18" charset="0"/>
                        </a:rPr>
                        <a:t>3713</a:t>
                      </a:r>
                      <a:endParaRPr lang="zh-CN" altLang="en-US" sz="1200" dirty="0">
                        <a:latin typeface="Times New Roman" panose="02020603050405020304" pitchFamily="18" charset="0"/>
                        <a:cs typeface="Times New Roman" panose="02020603050405020304" pitchFamily="18" charset="0"/>
                      </a:endParaRPr>
                    </a:p>
                  </a:txBody>
                  <a:tcPr anchor="ctr">
                    <a:solidFill>
                      <a:schemeClr val="accent6">
                        <a:lumMod val="20000"/>
                        <a:lumOff val="80000"/>
                      </a:schemeClr>
                    </a:solidFill>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extLst>
                  <a:ext uri="{0D108BD9-81ED-4DB2-BD59-A6C34878D82A}">
                    <a16:rowId xmlns:a16="http://schemas.microsoft.com/office/drawing/2014/main" val="10017"/>
                  </a:ext>
                </a:extLst>
              </a:tr>
            </a:tbl>
          </a:graphicData>
        </a:graphic>
      </p:graphicFrame>
      <p:sp>
        <p:nvSpPr>
          <p:cNvPr id="3" name="Rectangle 4"/>
          <p:cNvSpPr>
            <a:spLocks noChangeArrowheads="1"/>
          </p:cNvSpPr>
          <p:nvPr/>
        </p:nvSpPr>
        <p:spPr bwMode="auto">
          <a:xfrm>
            <a:off x="2807804" y="16802"/>
            <a:ext cx="3376543" cy="279180"/>
          </a:xfrm>
          <a:prstGeom prst="rect">
            <a:avLst/>
          </a:prstGeom>
          <a:gradFill rotWithShape="1">
            <a:gsLst>
              <a:gs pos="0">
                <a:srgbClr val="CCCCFF"/>
              </a:gs>
              <a:gs pos="50000">
                <a:srgbClr val="FFFFFF"/>
              </a:gs>
              <a:gs pos="100000">
                <a:srgbClr val="CCCCFF"/>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spAutoFit/>
          </a:bodyPr>
          <a:lstStyle>
            <a:lvl1pPr algn="l" eaLnBrk="0" hangingPunct="0">
              <a:defRPr>
                <a:solidFill>
                  <a:schemeClr val="tx1"/>
                </a:solidFill>
                <a:latin typeface="Times New Roman" panose="02020603050405020304" pitchFamily="18" charset="0"/>
                <a:ea typeface="宋体" panose="02010600030101010101" pitchFamily="2" charset="-122"/>
              </a:defRPr>
            </a:lvl1pPr>
            <a:lvl2pPr marL="742950" indent="-285750" algn="l" eaLnBrk="0" hangingPunct="0">
              <a:defRPr>
                <a:solidFill>
                  <a:schemeClr val="tx1"/>
                </a:solidFill>
                <a:latin typeface="Times New Roman" panose="02020603050405020304" pitchFamily="18" charset="0"/>
                <a:ea typeface="宋体" panose="02010600030101010101" pitchFamily="2" charset="-122"/>
              </a:defRPr>
            </a:lvl2pPr>
            <a:lvl3pPr marL="1143000" indent="-228600" algn="l" eaLnBrk="0" hangingPunct="0">
              <a:defRPr>
                <a:solidFill>
                  <a:schemeClr val="tx1"/>
                </a:solidFill>
                <a:latin typeface="Times New Roman" panose="02020603050405020304" pitchFamily="18" charset="0"/>
                <a:ea typeface="宋体" panose="02010600030101010101" pitchFamily="2" charset="-122"/>
              </a:defRPr>
            </a:lvl3pPr>
            <a:lvl4pPr marL="1600200" indent="-228600" algn="l" eaLnBrk="0" hangingPunct="0">
              <a:defRPr>
                <a:solidFill>
                  <a:schemeClr val="tx1"/>
                </a:solidFill>
                <a:latin typeface="Times New Roman" panose="02020603050405020304" pitchFamily="18" charset="0"/>
                <a:ea typeface="宋体" panose="02010600030101010101" pitchFamily="2" charset="-122"/>
              </a:defRPr>
            </a:lvl4pPr>
            <a:lvl5pPr marL="2057400" indent="-228600" algn="l" eaLnBrk="0" hangingPunct="0">
              <a:defRPr>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Times New Roman" panose="02020603050405020304" pitchFamily="18" charset="0"/>
                <a:ea typeface="宋体" panose="02010600030101010101" pitchFamily="2" charset="-122"/>
              </a:defRPr>
            </a:lvl9pPr>
          </a:lstStyle>
          <a:p>
            <a:pPr algn="ctr"/>
            <a:r>
              <a:rPr lang="en-US" altLang="zh-CN" sz="1200" dirty="0">
                <a:solidFill>
                  <a:srgbClr val="000000"/>
                </a:solidFill>
              </a:rPr>
              <a:t>Summary of </a:t>
            </a:r>
            <a:r>
              <a:rPr lang="en-US" altLang="zh-CN" sz="1200" dirty="0"/>
              <a:t>Particle–X–ray coincidence technique.</a:t>
            </a:r>
            <a:endParaRPr lang="zh-CN" altLang="en-US" sz="1200" dirty="0">
              <a:cs typeface="Times New Roman" panose="02020603050405020304" pitchFamily="18" charset="0"/>
            </a:endParaRPr>
          </a:p>
        </p:txBody>
      </p:sp>
    </p:spTree>
    <p:extLst>
      <p:ext uri="{BB962C8B-B14F-4D97-AF65-F5344CB8AC3E}">
        <p14:creationId xmlns:p14="http://schemas.microsoft.com/office/powerpoint/2010/main" val="2881167540"/>
      </p:ext>
    </p:extLst>
  </p:cSld>
  <p:clrMapOvr>
    <a:masterClrMapping/>
  </p:clrMapOvr>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表格 1"/>
          <p:cNvGraphicFramePr>
            <a:graphicFrameLocks noGrp="1"/>
          </p:cNvGraphicFramePr>
          <p:nvPr/>
        </p:nvGraphicFramePr>
        <p:xfrm>
          <a:off x="0" y="368660"/>
          <a:ext cx="9144000" cy="3566160"/>
        </p:xfrm>
        <a:graphic>
          <a:graphicData uri="http://schemas.openxmlformats.org/drawingml/2006/table">
            <a:tbl>
              <a:tblPr firstRow="1" bandRow="1">
                <a:tableStyleId>{5940675A-B579-460E-94D1-54222C63F5DA}</a:tableStyleId>
              </a:tblPr>
              <a:tblGrid>
                <a:gridCol w="571355">
                  <a:extLst>
                    <a:ext uri="{9D8B030D-6E8A-4147-A177-3AD203B41FA5}">
                      <a16:colId xmlns:a16="http://schemas.microsoft.com/office/drawing/2014/main" val="20000"/>
                    </a:ext>
                  </a:extLst>
                </a:gridCol>
                <a:gridCol w="752237">
                  <a:extLst>
                    <a:ext uri="{9D8B030D-6E8A-4147-A177-3AD203B41FA5}">
                      <a16:colId xmlns:a16="http://schemas.microsoft.com/office/drawing/2014/main" val="20001"/>
                    </a:ext>
                  </a:extLst>
                </a:gridCol>
                <a:gridCol w="525289">
                  <a:extLst>
                    <a:ext uri="{9D8B030D-6E8A-4147-A177-3AD203B41FA5}">
                      <a16:colId xmlns:a16="http://schemas.microsoft.com/office/drawing/2014/main" val="20002"/>
                    </a:ext>
                  </a:extLst>
                </a:gridCol>
                <a:gridCol w="544418">
                  <a:extLst>
                    <a:ext uri="{9D8B030D-6E8A-4147-A177-3AD203B41FA5}">
                      <a16:colId xmlns:a16="http://schemas.microsoft.com/office/drawing/2014/main" val="20003"/>
                    </a:ext>
                  </a:extLst>
                </a:gridCol>
                <a:gridCol w="795393">
                  <a:extLst>
                    <a:ext uri="{9D8B030D-6E8A-4147-A177-3AD203B41FA5}">
                      <a16:colId xmlns:a16="http://schemas.microsoft.com/office/drawing/2014/main" val="20004"/>
                    </a:ext>
                  </a:extLst>
                </a:gridCol>
                <a:gridCol w="1345958">
                  <a:extLst>
                    <a:ext uri="{9D8B030D-6E8A-4147-A177-3AD203B41FA5}">
                      <a16:colId xmlns:a16="http://schemas.microsoft.com/office/drawing/2014/main" val="20005"/>
                    </a:ext>
                  </a:extLst>
                </a:gridCol>
                <a:gridCol w="798470">
                  <a:extLst>
                    <a:ext uri="{9D8B030D-6E8A-4147-A177-3AD203B41FA5}">
                      <a16:colId xmlns:a16="http://schemas.microsoft.com/office/drawing/2014/main" val="20006"/>
                    </a:ext>
                  </a:extLst>
                </a:gridCol>
                <a:gridCol w="728019">
                  <a:extLst>
                    <a:ext uri="{9D8B030D-6E8A-4147-A177-3AD203B41FA5}">
                      <a16:colId xmlns:a16="http://schemas.microsoft.com/office/drawing/2014/main" val="20007"/>
                    </a:ext>
                  </a:extLst>
                </a:gridCol>
                <a:gridCol w="428769">
                  <a:extLst>
                    <a:ext uri="{9D8B030D-6E8A-4147-A177-3AD203B41FA5}">
                      <a16:colId xmlns:a16="http://schemas.microsoft.com/office/drawing/2014/main" val="20008"/>
                    </a:ext>
                  </a:extLst>
                </a:gridCol>
                <a:gridCol w="1405408">
                  <a:extLst>
                    <a:ext uri="{9D8B030D-6E8A-4147-A177-3AD203B41FA5}">
                      <a16:colId xmlns:a16="http://schemas.microsoft.com/office/drawing/2014/main" val="20009"/>
                    </a:ext>
                  </a:extLst>
                </a:gridCol>
                <a:gridCol w="1248684">
                  <a:extLst>
                    <a:ext uri="{9D8B030D-6E8A-4147-A177-3AD203B41FA5}">
                      <a16:colId xmlns:a16="http://schemas.microsoft.com/office/drawing/2014/main" val="20010"/>
                    </a:ext>
                  </a:extLst>
                </a:gridCol>
              </a:tblGrid>
              <a:tr h="365760">
                <a:tc rowSpan="3">
                  <a:txBody>
                    <a:bodyPr/>
                    <a:lstStyle/>
                    <a:p>
                      <a:pPr algn="ctr"/>
                      <a:r>
                        <a:rPr lang="en-US" altLang="zh-CN" sz="1200" baseline="0" dirty="0">
                          <a:latin typeface="Times New Roman" panose="02020603050405020304" pitchFamily="18" charset="0"/>
                          <a:cs typeface="Times New Roman" panose="02020603050405020304" pitchFamily="18" charset="0"/>
                        </a:rPr>
                        <a:t>Decay sequence</a:t>
                      </a:r>
                      <a:endParaRPr lang="zh-CN" altLang="en-US" sz="1200" baseline="0" dirty="0">
                        <a:latin typeface="Times New Roman" panose="02020603050405020304" pitchFamily="18" charset="0"/>
                        <a:cs typeface="Times New Roman" panose="02020603050405020304" pitchFamily="18" charset="0"/>
                      </a:endParaRPr>
                    </a:p>
                  </a:txBody>
                  <a:tcPr anchor="ctr">
                    <a:noFill/>
                  </a:tcPr>
                </a:tc>
                <a:tc>
                  <a:txBody>
                    <a:bodyPr/>
                    <a:lstStyle/>
                    <a:p>
                      <a:pPr algn="ctr"/>
                      <a:r>
                        <a:rPr lang="en-US" altLang="zh-CN" sz="1200" i="1" baseline="0" dirty="0">
                          <a:latin typeface="Times New Roman" panose="02020603050405020304" pitchFamily="18" charset="0"/>
                          <a:cs typeface="Times New Roman" panose="02020603050405020304" pitchFamily="18" charset="0"/>
                        </a:rPr>
                        <a:t>T</a:t>
                      </a:r>
                      <a:r>
                        <a:rPr lang="en-US" altLang="zh-CN" sz="1200" i="0" baseline="-25000" dirty="0">
                          <a:latin typeface="Times New Roman" panose="02020603050405020304" pitchFamily="18" charset="0"/>
                          <a:cs typeface="Times New Roman" panose="02020603050405020304" pitchFamily="18" charset="0"/>
                        </a:rPr>
                        <a:t>1/2</a:t>
                      </a:r>
                      <a:r>
                        <a:rPr lang="en-US" altLang="zh-CN" sz="1200" i="0" baseline="0" dirty="0">
                          <a:latin typeface="Times New Roman" panose="02020603050405020304" pitchFamily="18" charset="0"/>
                          <a:cs typeface="Times New Roman" panose="02020603050405020304" pitchFamily="18" charset="0"/>
                        </a:rPr>
                        <a:t> (s)</a:t>
                      </a:r>
                    </a:p>
                  </a:txBody>
                  <a:tcPr anchor="ctr">
                    <a:noFill/>
                  </a:tcPr>
                </a:tc>
                <a:tc rowSpan="3">
                  <a:txBody>
                    <a:bodyPr/>
                    <a:lstStyle/>
                    <a:p>
                      <a:pPr algn="ctr"/>
                      <a:r>
                        <a:rPr lang="en-US" altLang="zh-CN" sz="1200" i="1" baseline="0" dirty="0">
                          <a:latin typeface="Times New Roman" panose="02020603050405020304" pitchFamily="18" charset="0"/>
                          <a:cs typeface="Times New Roman" panose="02020603050405020304" pitchFamily="18" charset="0"/>
                        </a:rPr>
                        <a:t>Q</a:t>
                      </a:r>
                      <a:r>
                        <a:rPr lang="en-US" altLang="zh-CN" sz="1200" i="0" baseline="-25000" dirty="0">
                          <a:latin typeface="Times New Roman" panose="02020603050405020304" pitchFamily="18" charset="0"/>
                          <a:cs typeface="Times New Roman" panose="02020603050405020304" pitchFamily="18" charset="0"/>
                        </a:rPr>
                        <a:t>EC</a:t>
                      </a:r>
                    </a:p>
                    <a:p>
                      <a:pPr algn="ctr"/>
                      <a:r>
                        <a:rPr lang="en-US" altLang="zh-CN" sz="1200" i="1" baseline="0" dirty="0" err="1">
                          <a:latin typeface="Times New Roman" panose="02020603050405020304" pitchFamily="18" charset="0"/>
                          <a:cs typeface="Times New Roman" panose="02020603050405020304" pitchFamily="18" charset="0"/>
                        </a:rPr>
                        <a:t>S</a:t>
                      </a:r>
                      <a:r>
                        <a:rPr lang="en-US" altLang="zh-CN" sz="1200" i="1" baseline="-25000" dirty="0" err="1">
                          <a:latin typeface="Times New Roman" panose="02020603050405020304" pitchFamily="18" charset="0"/>
                          <a:cs typeface="Times New Roman" panose="02020603050405020304" pitchFamily="18" charset="0"/>
                        </a:rPr>
                        <a:t>p</a:t>
                      </a:r>
                      <a:r>
                        <a:rPr lang="en-US" altLang="zh-CN" sz="1200" i="0" baseline="-25000" dirty="0">
                          <a:latin typeface="Times New Roman" panose="02020603050405020304" pitchFamily="18" charset="0"/>
                          <a:cs typeface="Times New Roman" panose="02020603050405020304" pitchFamily="18" charset="0"/>
                        </a:rPr>
                        <a:t> </a:t>
                      </a:r>
                      <a:r>
                        <a:rPr lang="en-US" altLang="zh-CN" sz="1200" i="0" baseline="0" dirty="0">
                          <a:latin typeface="Times New Roman" panose="02020603050405020304" pitchFamily="18" charset="0"/>
                          <a:cs typeface="Times New Roman" panose="02020603050405020304" pitchFamily="18" charset="0"/>
                        </a:rPr>
                        <a:t>(keV)</a:t>
                      </a:r>
                      <a:endParaRPr lang="zh-CN" altLang="en-US" sz="1200" i="0" baseline="0" dirty="0">
                        <a:latin typeface="Times New Roman" panose="02020603050405020304" pitchFamily="18" charset="0"/>
                        <a:cs typeface="Times New Roman" panose="02020603050405020304" pitchFamily="18" charset="0"/>
                      </a:endParaRPr>
                    </a:p>
                  </a:txBody>
                  <a:tcPr anchor="ctr">
                    <a:noFill/>
                  </a:tcPr>
                </a:tc>
                <a:tc rowSpan="3">
                  <a:txBody>
                    <a:bodyPr/>
                    <a:lstStyle/>
                    <a:p>
                      <a:pPr algn="ctr"/>
                      <a:r>
                        <a:rPr lang="en-US" altLang="zh-CN" sz="1200" i="0" dirty="0">
                          <a:latin typeface="Times New Roman" panose="02020603050405020304" pitchFamily="18" charset="0"/>
                          <a:cs typeface="Times New Roman" panose="02020603050405020304" pitchFamily="18" charset="0"/>
                        </a:rPr>
                        <a:t>Place</a:t>
                      </a:r>
                      <a:endParaRPr lang="zh-CN" altLang="en-US" sz="1200" i="0" baseline="-25000" dirty="0">
                        <a:latin typeface="Times New Roman" panose="02020603050405020304" pitchFamily="18" charset="0"/>
                        <a:cs typeface="Times New Roman" panose="02020603050405020304" pitchFamily="18" charset="0"/>
                      </a:endParaRPr>
                    </a:p>
                  </a:txBody>
                  <a:tcPr anchor="ctr">
                    <a:noFill/>
                  </a:tcPr>
                </a:tc>
                <a:tc rowSpan="3">
                  <a:txBody>
                    <a:bodyPr/>
                    <a:lstStyle/>
                    <a:p>
                      <a:pPr algn="ctr"/>
                      <a:r>
                        <a:rPr lang="en-US" altLang="zh-CN" sz="1200" i="0" baseline="0" dirty="0">
                          <a:latin typeface="Times New Roman" panose="02020603050405020304" pitchFamily="18" charset="0"/>
                          <a:cs typeface="Times New Roman" panose="02020603050405020304" pitchFamily="18" charset="0"/>
                        </a:rPr>
                        <a:t>Beam collection</a:t>
                      </a:r>
                      <a:endParaRPr lang="zh-CN" altLang="en-US" sz="1200" i="0" baseline="0" dirty="0">
                        <a:latin typeface="Times New Roman" panose="02020603050405020304" pitchFamily="18" charset="0"/>
                        <a:cs typeface="Times New Roman" panose="02020603050405020304" pitchFamily="18" charset="0"/>
                      </a:endParaRPr>
                    </a:p>
                  </a:txBody>
                  <a:tcPr anchor="ctr">
                    <a:noFill/>
                  </a:tcPr>
                </a:tc>
                <a:tc rowSpan="3">
                  <a:txBody>
                    <a:bodyPr/>
                    <a:lstStyle/>
                    <a:p>
                      <a:pPr algn="ctr"/>
                      <a:r>
                        <a:rPr lang="en-US" altLang="zh-CN" sz="1200" i="0" baseline="0" dirty="0">
                          <a:latin typeface="Times New Roman" panose="02020603050405020304" pitchFamily="18" charset="0"/>
                          <a:cs typeface="Times New Roman" panose="02020603050405020304" pitchFamily="18" charset="0"/>
                        </a:rPr>
                        <a:t>Proton detection</a:t>
                      </a:r>
                      <a:endParaRPr lang="zh-CN" altLang="en-US" sz="1200" i="0" baseline="0" dirty="0">
                        <a:latin typeface="Times New Roman" panose="02020603050405020304" pitchFamily="18" charset="0"/>
                        <a:cs typeface="Times New Roman" panose="02020603050405020304" pitchFamily="18" charset="0"/>
                      </a:endParaRPr>
                    </a:p>
                  </a:txBody>
                  <a:tcPr anchor="ctr">
                    <a:noFill/>
                  </a:tcPr>
                </a:tc>
                <a:tc rowSpan="3">
                  <a:txBody>
                    <a:bodyPr/>
                    <a:lstStyle/>
                    <a:p>
                      <a:pPr algn="ctr"/>
                      <a:r>
                        <a:rPr lang="en-US" altLang="zh-CN" sz="1200" i="0" dirty="0">
                          <a:latin typeface="Times New Roman" panose="02020603050405020304" pitchFamily="18" charset="0"/>
                          <a:cs typeface="Times New Roman" panose="02020603050405020304" pitchFamily="18" charset="0"/>
                        </a:rPr>
                        <a:t>X-ray</a:t>
                      </a:r>
                      <a:r>
                        <a:rPr lang="en-US" altLang="zh-CN" sz="1200" i="0" baseline="0" dirty="0">
                          <a:latin typeface="Times New Roman" panose="02020603050405020304" pitchFamily="18" charset="0"/>
                          <a:cs typeface="Times New Roman" panose="02020603050405020304" pitchFamily="18" charset="0"/>
                        </a:rPr>
                        <a:t> detection</a:t>
                      </a:r>
                      <a:endParaRPr lang="zh-CN" altLang="en-US" sz="1200" i="0" dirty="0">
                        <a:latin typeface="Times New Roman" panose="02020603050405020304" pitchFamily="18" charset="0"/>
                        <a:cs typeface="Times New Roman" panose="02020603050405020304" pitchFamily="18" charset="0"/>
                      </a:endParaRPr>
                    </a:p>
                  </a:txBody>
                  <a:tcPr anchor="ctr">
                    <a:noFill/>
                  </a:tcPr>
                </a:tc>
                <a:tc rowSpan="3">
                  <a:txBody>
                    <a:bodyPr/>
                    <a:lstStyle/>
                    <a:p>
                      <a:pPr algn="ctr"/>
                      <a:r>
                        <a:rPr lang="en-US" altLang="zh-CN" sz="1200" i="1" dirty="0">
                          <a:latin typeface="Times New Roman" panose="02020603050405020304" pitchFamily="18" charset="0"/>
                          <a:cs typeface="Times New Roman" panose="02020603050405020304" pitchFamily="18" charset="0"/>
                        </a:rPr>
                        <a:t>γ</a:t>
                      </a:r>
                      <a:r>
                        <a:rPr lang="en-US" altLang="zh-CN" sz="1200" i="0" dirty="0">
                          <a:latin typeface="Times New Roman" panose="02020603050405020304" pitchFamily="18" charset="0"/>
                          <a:cs typeface="Times New Roman" panose="02020603050405020304" pitchFamily="18" charset="0"/>
                        </a:rPr>
                        <a:t>-</a:t>
                      </a:r>
                      <a:r>
                        <a:rPr lang="en-US" altLang="zh-CN" sz="1200" dirty="0">
                          <a:latin typeface="Times New Roman" panose="02020603050405020304" pitchFamily="18" charset="0"/>
                          <a:cs typeface="Times New Roman" panose="02020603050405020304" pitchFamily="18" charset="0"/>
                        </a:rPr>
                        <a:t>ray</a:t>
                      </a:r>
                      <a:r>
                        <a:rPr lang="en-US" altLang="zh-CN" sz="1200" baseline="0" dirty="0">
                          <a:latin typeface="Times New Roman" panose="02020603050405020304" pitchFamily="18" charset="0"/>
                          <a:cs typeface="Times New Roman" panose="02020603050405020304" pitchFamily="18" charset="0"/>
                        </a:rPr>
                        <a:t> </a:t>
                      </a:r>
                      <a:r>
                        <a:rPr lang="en-US" altLang="zh-CN" sz="1200" i="0" baseline="0" dirty="0">
                          <a:latin typeface="Times New Roman" panose="02020603050405020304" pitchFamily="18" charset="0"/>
                          <a:cs typeface="Times New Roman" panose="02020603050405020304" pitchFamily="18" charset="0"/>
                        </a:rPr>
                        <a:t>detection</a:t>
                      </a:r>
                      <a:endParaRPr lang="en-US" altLang="zh-CN" sz="1200" dirty="0">
                        <a:latin typeface="Times New Roman" panose="02020603050405020304" pitchFamily="18" charset="0"/>
                        <a:cs typeface="Times New Roman" panose="02020603050405020304" pitchFamily="18" charset="0"/>
                      </a:endParaRPr>
                    </a:p>
                  </a:txBody>
                  <a:tcPr anchor="ctr">
                    <a:noFill/>
                  </a:tcPr>
                </a:tc>
                <a:tc rowSpan="3">
                  <a:txBody>
                    <a:bodyPr/>
                    <a:lstStyle/>
                    <a:p>
                      <a:pPr algn="ctr"/>
                      <a:r>
                        <a:rPr lang="en-US" altLang="zh-CN" sz="1200" i="0" dirty="0">
                          <a:latin typeface="Times New Roman" panose="02020603050405020304" pitchFamily="18" charset="0"/>
                          <a:cs typeface="Times New Roman" panose="02020603050405020304" pitchFamily="18" charset="0"/>
                        </a:rPr>
                        <a:t>coincidence</a:t>
                      </a:r>
                      <a:endParaRPr lang="zh-CN" altLang="en-US" sz="1200" i="0" dirty="0">
                        <a:latin typeface="Times New Roman" panose="02020603050405020304" pitchFamily="18" charset="0"/>
                        <a:cs typeface="Times New Roman" panose="02020603050405020304" pitchFamily="18" charset="0"/>
                      </a:endParaRPr>
                    </a:p>
                  </a:txBody>
                  <a:tcPr anchor="ctr">
                    <a:noFill/>
                  </a:tcPr>
                </a:tc>
                <a:tc rowSpan="3">
                  <a:txBody>
                    <a:bodyPr/>
                    <a:lstStyle/>
                    <a:p>
                      <a:pPr algn="ctr"/>
                      <a:r>
                        <a:rPr lang="en-US" altLang="zh-CN" sz="1200" dirty="0">
                          <a:latin typeface="Times New Roman" panose="02020603050405020304" pitchFamily="18" charset="0"/>
                          <a:cs typeface="Times New Roman" panose="02020603050405020304" pitchFamily="18" charset="0"/>
                        </a:rPr>
                        <a:t>Experimental observables</a:t>
                      </a:r>
                      <a:endParaRPr lang="zh-CN" altLang="en-US" sz="1200" dirty="0">
                        <a:latin typeface="Times New Roman" panose="02020603050405020304" pitchFamily="18" charset="0"/>
                        <a:cs typeface="Times New Roman" panose="02020603050405020304" pitchFamily="18" charset="0"/>
                      </a:endParaRPr>
                    </a:p>
                  </a:txBody>
                  <a:tcPr anchor="ctr">
                    <a:noFill/>
                  </a:tcPr>
                </a:tc>
                <a:tc rowSpan="3">
                  <a:txBody>
                    <a:bodyPr/>
                    <a:lstStyle/>
                    <a:p>
                      <a:pPr algn="ctr"/>
                      <a:r>
                        <a:rPr lang="en-US" altLang="zh-CN" sz="1200" dirty="0">
                          <a:latin typeface="Times New Roman" panose="02020603050405020304" pitchFamily="18" charset="0"/>
                          <a:cs typeface="Times New Roman" panose="02020603050405020304" pitchFamily="18" charset="0"/>
                        </a:rPr>
                        <a:t>Literature</a:t>
                      </a:r>
                      <a:endParaRPr lang="zh-CN" altLang="en-US" sz="1200" dirty="0">
                        <a:latin typeface="Times New Roman" panose="02020603050405020304" pitchFamily="18" charset="0"/>
                        <a:cs typeface="Times New Roman" panose="02020603050405020304" pitchFamily="18" charset="0"/>
                      </a:endParaRPr>
                    </a:p>
                  </a:txBody>
                  <a:tcPr anchor="ctr">
                    <a:noFill/>
                  </a:tcPr>
                </a:tc>
                <a:extLst>
                  <a:ext uri="{0D108BD9-81ED-4DB2-BD59-A6C34878D82A}">
                    <a16:rowId xmlns:a16="http://schemas.microsoft.com/office/drawing/2014/main" val="10000"/>
                  </a:ext>
                </a:extLst>
              </a:tr>
              <a:tr h="182880">
                <a:tc vMerge="1">
                  <a:txBody>
                    <a:bodyPr/>
                    <a:lstStyle/>
                    <a:p>
                      <a:endParaRPr lang="zh-CN" altLang="en-US"/>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200" i="1" baseline="0" dirty="0">
                          <a:latin typeface="Times New Roman" panose="02020603050405020304" pitchFamily="18" charset="0"/>
                          <a:cs typeface="Times New Roman" panose="02020603050405020304" pitchFamily="18" charset="0"/>
                        </a:rPr>
                        <a:t>I</a:t>
                      </a:r>
                      <a:r>
                        <a:rPr lang="en-US" altLang="zh-CN" sz="1200" i="1" baseline="-25000" dirty="0">
                          <a:latin typeface="Times New Roman" panose="02020603050405020304" pitchFamily="18" charset="0"/>
                          <a:cs typeface="Times New Roman" panose="02020603050405020304" pitchFamily="18" charset="0"/>
                        </a:rPr>
                        <a:t>βp</a:t>
                      </a:r>
                      <a:r>
                        <a:rPr lang="en-US" altLang="zh-CN" sz="1200" i="0" baseline="0" dirty="0">
                          <a:latin typeface="Times New Roman" panose="02020603050405020304" pitchFamily="18" charset="0"/>
                          <a:cs typeface="Times New Roman" panose="02020603050405020304" pitchFamily="18" charset="0"/>
                        </a:rPr>
                        <a:t>(%)</a:t>
                      </a:r>
                      <a:endParaRPr lang="zh-CN" altLang="en-US" sz="1200" i="0" baseline="0" dirty="0">
                        <a:latin typeface="Times New Roman" panose="02020603050405020304" pitchFamily="18" charset="0"/>
                        <a:cs typeface="Times New Roman" panose="02020603050405020304" pitchFamily="18" charset="0"/>
                      </a:endParaRPr>
                    </a:p>
                  </a:txBody>
                  <a:tcPr anchor="ctr">
                    <a:noFill/>
                  </a:tcPr>
                </a:tc>
                <a:tc vMerge="1">
                  <a:txBody>
                    <a:bodyPr/>
                    <a:lstStyle/>
                    <a:p>
                      <a:endParaRPr lang="zh-CN" altLang="en-US" dirty="0"/>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extLst>
                  <a:ext uri="{0D108BD9-81ED-4DB2-BD59-A6C34878D82A}">
                    <a16:rowId xmlns:a16="http://schemas.microsoft.com/office/drawing/2014/main" val="10001"/>
                  </a:ext>
                </a:extLst>
              </a:tr>
              <a:tr h="182880">
                <a:tc vMerge="1">
                  <a:txBody>
                    <a:bodyPr/>
                    <a:lstStyle/>
                    <a:p>
                      <a:endParaRPr lang="zh-CN" altLang="en-US"/>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200" i="1" baseline="0" dirty="0" err="1">
                          <a:latin typeface="Times New Roman" panose="02020603050405020304" pitchFamily="18" charset="0"/>
                          <a:cs typeface="Times New Roman" panose="02020603050405020304" pitchFamily="18" charset="0"/>
                        </a:rPr>
                        <a:t>br</a:t>
                      </a:r>
                      <a:r>
                        <a:rPr lang="en-US" altLang="zh-CN" sz="1200" i="1" baseline="-25000" dirty="0">
                          <a:latin typeface="Times New Roman" panose="02020603050405020304" pitchFamily="18" charset="0"/>
                          <a:cs typeface="Times New Roman" panose="02020603050405020304" pitchFamily="18" charset="0"/>
                        </a:rPr>
                        <a:t>βp</a:t>
                      </a:r>
                      <a:r>
                        <a:rPr lang="en-US" altLang="zh-CN" sz="1200" i="0" baseline="0" dirty="0">
                          <a:latin typeface="Times New Roman" panose="02020603050405020304" pitchFamily="18" charset="0"/>
                          <a:cs typeface="Times New Roman" panose="02020603050405020304" pitchFamily="18" charset="0"/>
                        </a:rPr>
                        <a:t>(%)</a:t>
                      </a:r>
                      <a:endParaRPr lang="zh-CN" altLang="en-US" sz="1200" i="0" baseline="0" dirty="0">
                        <a:latin typeface="Times New Roman" panose="02020603050405020304" pitchFamily="18" charset="0"/>
                        <a:cs typeface="Times New Roman" panose="02020603050405020304" pitchFamily="18" charset="0"/>
                      </a:endParaRPr>
                    </a:p>
                  </a:txBody>
                  <a:tcPr anchor="ctr">
                    <a:noFill/>
                  </a:tcPr>
                </a:tc>
                <a:tc vMerge="1">
                  <a:txBody>
                    <a:bodyPr/>
                    <a:lstStyle/>
                    <a:p>
                      <a:endParaRPr lang="zh-CN" altLang="en-US" dirty="0"/>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extLst>
                  <a:ext uri="{0D108BD9-81ED-4DB2-BD59-A6C34878D82A}">
                    <a16:rowId xmlns:a16="http://schemas.microsoft.com/office/drawing/2014/main" val="10002"/>
                  </a:ext>
                </a:extLst>
              </a:tr>
              <a:tr h="237728">
                <a:tc rowSpan="6">
                  <a:txBody>
                    <a:bodyPr/>
                    <a:lstStyle/>
                    <a:p>
                      <a:pPr algn="ctr" fontAlgn="ctr"/>
                      <a:r>
                        <a:rPr lang="en-US" altLang="zh-CN" sz="1400" baseline="30000" dirty="0">
                          <a:solidFill>
                            <a:srgbClr val="000000"/>
                          </a:solidFill>
                          <a:effectLst/>
                          <a:latin typeface="Times New Roman" panose="02020603050405020304" pitchFamily="18" charset="0"/>
                          <a:ea typeface="+mn-ea"/>
                        </a:rPr>
                        <a:t>113</a:t>
                      </a:r>
                      <a:r>
                        <a:rPr lang="en-US" altLang="zh-CN" sz="1400" baseline="0" dirty="0">
                          <a:solidFill>
                            <a:srgbClr val="000000"/>
                          </a:solidFill>
                          <a:effectLst/>
                          <a:latin typeface="Times New Roman" panose="02020603050405020304" pitchFamily="18" charset="0"/>
                          <a:ea typeface="+mn-ea"/>
                        </a:rPr>
                        <a:t>X</a:t>
                      </a:r>
                      <a:r>
                        <a:rPr lang="en-US" altLang="zh-CN" sz="1400" dirty="0">
                          <a:solidFill>
                            <a:srgbClr val="000000"/>
                          </a:solidFill>
                          <a:effectLst/>
                          <a:latin typeface="Times New Roman" panose="02020603050405020304" pitchFamily="18" charset="0"/>
                          <a:ea typeface="+mn-ea"/>
                        </a:rPr>
                        <a:t>e</a:t>
                      </a:r>
                    </a:p>
                    <a:p>
                      <a:pPr algn="ctr" fontAlgn="ctr"/>
                      <a:r>
                        <a:rPr lang="en-US" altLang="zh-CN" sz="1400" dirty="0">
                          <a:solidFill>
                            <a:srgbClr val="000000"/>
                          </a:solidFill>
                          <a:effectLst/>
                          <a:latin typeface="Times New Roman" panose="02020603050405020304" pitchFamily="18" charset="0"/>
                          <a:ea typeface="+mn-ea"/>
                        </a:rPr>
                        <a:t>EC(</a:t>
                      </a:r>
                      <a:r>
                        <a:rPr lang="en-US" altLang="zh-CN" sz="1400" i="1" dirty="0">
                          <a:solidFill>
                            <a:srgbClr val="000000"/>
                          </a:solidFill>
                          <a:effectLst/>
                          <a:latin typeface="Times New Roman" panose="02020603050405020304" pitchFamily="18" charset="0"/>
                          <a:ea typeface="+mn-ea"/>
                        </a:rPr>
                        <a:t>β</a:t>
                      </a:r>
                      <a:r>
                        <a:rPr lang="en-US" altLang="zh-CN" sz="1400" baseline="30000" dirty="0">
                          <a:solidFill>
                            <a:srgbClr val="000000"/>
                          </a:solidFill>
                          <a:effectLst/>
                          <a:latin typeface="Times New Roman" panose="02020603050405020304" pitchFamily="18" charset="0"/>
                          <a:ea typeface="+mn-ea"/>
                        </a:rPr>
                        <a:t>+</a:t>
                      </a:r>
                      <a:r>
                        <a:rPr lang="en-US" altLang="zh-CN" sz="1400" dirty="0">
                          <a:solidFill>
                            <a:srgbClr val="000000"/>
                          </a:solidFill>
                          <a:effectLst/>
                          <a:latin typeface="Times New Roman" panose="02020603050405020304" pitchFamily="18" charset="0"/>
                          <a:ea typeface="+mn-ea"/>
                        </a:rPr>
                        <a:t>)→</a:t>
                      </a:r>
                    </a:p>
                    <a:p>
                      <a:pPr algn="ctr" fontAlgn="ctr"/>
                      <a:r>
                        <a:rPr lang="en-US" altLang="zh-CN" sz="1400" baseline="30000" dirty="0">
                          <a:solidFill>
                            <a:srgbClr val="000000"/>
                          </a:solidFill>
                          <a:effectLst/>
                          <a:latin typeface="Times New Roman" panose="02020603050405020304" pitchFamily="18" charset="0"/>
                          <a:ea typeface="+mn-ea"/>
                        </a:rPr>
                        <a:t>113</a:t>
                      </a:r>
                      <a:r>
                        <a:rPr lang="en-US" altLang="zh-CN" sz="1400" baseline="0" dirty="0">
                          <a:solidFill>
                            <a:srgbClr val="000000"/>
                          </a:solidFill>
                          <a:effectLst/>
                          <a:latin typeface="Times New Roman" panose="02020603050405020304" pitchFamily="18" charset="0"/>
                          <a:ea typeface="+mn-ea"/>
                        </a:rPr>
                        <a:t>I</a:t>
                      </a:r>
                      <a:endParaRPr lang="en-US" altLang="zh-CN" sz="1400" dirty="0">
                        <a:solidFill>
                          <a:srgbClr val="000000"/>
                        </a:solidFill>
                        <a:effectLst/>
                        <a:latin typeface="Times New Roman" panose="02020603050405020304" pitchFamily="18" charset="0"/>
                        <a:ea typeface="+mn-ea"/>
                      </a:endParaRPr>
                    </a:p>
                    <a:p>
                      <a:pPr algn="ctr" fontAlgn="ctr"/>
                      <a:r>
                        <a:rPr lang="en-US" altLang="zh-CN" sz="1400" i="1" dirty="0">
                          <a:solidFill>
                            <a:srgbClr val="000000"/>
                          </a:solidFill>
                          <a:effectLst/>
                          <a:latin typeface="Times New Roman" panose="02020603050405020304" pitchFamily="18" charset="0"/>
                          <a:ea typeface="+mn-ea"/>
                        </a:rPr>
                        <a:t>p</a:t>
                      </a:r>
                      <a:r>
                        <a:rPr lang="zh-CN" altLang="en-US" sz="1400" dirty="0">
                          <a:solidFill>
                            <a:srgbClr val="000000"/>
                          </a:solidFill>
                          <a:effectLst/>
                          <a:latin typeface="Times New Roman" panose="02020603050405020304" pitchFamily="18" charset="0"/>
                          <a:ea typeface="+mn-ea"/>
                        </a:rPr>
                        <a:t>→</a:t>
                      </a:r>
                      <a:endParaRPr lang="en-US" altLang="zh-CN" sz="1400" dirty="0">
                        <a:solidFill>
                          <a:srgbClr val="000000"/>
                        </a:solidFill>
                        <a:effectLst/>
                        <a:latin typeface="Times New Roman" panose="02020603050405020304" pitchFamily="18" charset="0"/>
                        <a:ea typeface="+mn-ea"/>
                      </a:endParaRPr>
                    </a:p>
                    <a:p>
                      <a:pPr algn="ctr" fontAlgn="ctr"/>
                      <a:r>
                        <a:rPr lang="en-US" altLang="zh-CN" sz="1400" baseline="30000" dirty="0">
                          <a:solidFill>
                            <a:srgbClr val="000000"/>
                          </a:solidFill>
                          <a:effectLst/>
                          <a:latin typeface="Times New Roman" panose="02020603050405020304" pitchFamily="18" charset="0"/>
                          <a:ea typeface="+mn-ea"/>
                        </a:rPr>
                        <a:t>112</a:t>
                      </a:r>
                      <a:r>
                        <a:rPr lang="en-US" altLang="zh-CN" sz="1400" baseline="0" dirty="0">
                          <a:solidFill>
                            <a:srgbClr val="000000"/>
                          </a:solidFill>
                          <a:effectLst/>
                          <a:latin typeface="Times New Roman" panose="02020603050405020304" pitchFamily="18" charset="0"/>
                          <a:ea typeface="+mn-ea"/>
                        </a:rPr>
                        <a:t>Te</a:t>
                      </a:r>
                      <a:endParaRPr lang="en-US" altLang="zh-CN" sz="1400" b="0" i="0" u="none" strike="noStrike" dirty="0">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9525" marR="9525" marT="9525" marB="0" anchor="ctr">
                    <a:solidFill>
                      <a:schemeClr val="accent1">
                        <a:lumMod val="20000"/>
                        <a:lumOff val="80000"/>
                      </a:schemeClr>
                    </a:solidFill>
                  </a:tcPr>
                </a:tc>
                <a:tc rowSpan="2">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200" dirty="0">
                          <a:latin typeface="Times New Roman" panose="02020603050405020304" pitchFamily="18" charset="0"/>
                          <a:cs typeface="Times New Roman" panose="02020603050405020304" pitchFamily="18" charset="0"/>
                        </a:rPr>
                        <a:t>2.74(8)</a:t>
                      </a:r>
                      <a:endParaRPr lang="zh-CN" altLang="en-US" sz="1200" dirty="0">
                        <a:latin typeface="Times New Roman" panose="02020603050405020304" pitchFamily="18" charset="0"/>
                        <a:cs typeface="Times New Roman" panose="02020603050405020304" pitchFamily="18" charset="0"/>
                      </a:endParaRPr>
                    </a:p>
                  </a:txBody>
                  <a:tcPr anchor="ctr">
                    <a:solidFill>
                      <a:schemeClr val="accent1">
                        <a:lumMod val="20000"/>
                        <a:lumOff val="80000"/>
                      </a:schemeClr>
                    </a:solidFill>
                  </a:tcPr>
                </a:tc>
                <a:tc rowSpan="4">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200" dirty="0">
                          <a:latin typeface="Times New Roman" panose="02020603050405020304" pitchFamily="18" charset="0"/>
                          <a:cs typeface="Times New Roman" panose="02020603050405020304" pitchFamily="18" charset="0"/>
                        </a:rPr>
                        <a:t>9040(100)</a:t>
                      </a:r>
                      <a:endParaRPr lang="zh-CN" altLang="en-US" sz="1200" dirty="0">
                        <a:latin typeface="Times New Roman" panose="02020603050405020304" pitchFamily="18" charset="0"/>
                        <a:cs typeface="Times New Roman" panose="02020603050405020304" pitchFamily="18" charset="0"/>
                      </a:endParaRPr>
                    </a:p>
                  </a:txBody>
                  <a:tcPr anchor="ctr">
                    <a:solidFill>
                      <a:schemeClr val="accent1">
                        <a:lumMod val="20000"/>
                        <a:lumOff val="80000"/>
                      </a:schemeClr>
                    </a:solidFill>
                  </a:tcPr>
                </a:tc>
                <a:tc rowSpan="6">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200" dirty="0">
                          <a:latin typeface="Times New Roman" panose="02020603050405020304" pitchFamily="18" charset="0"/>
                          <a:cs typeface="Times New Roman" panose="02020603050405020304" pitchFamily="18" charset="0"/>
                        </a:rPr>
                        <a:t>GSI</a:t>
                      </a:r>
                      <a:endParaRPr lang="zh-CN" altLang="en-US" sz="1200" dirty="0">
                        <a:latin typeface="Times New Roman" panose="02020603050405020304" pitchFamily="18" charset="0"/>
                        <a:cs typeface="Times New Roman" panose="02020603050405020304" pitchFamily="18" charset="0"/>
                      </a:endParaRPr>
                    </a:p>
                  </a:txBody>
                  <a:tcPr anchor="ctr">
                    <a:solidFill>
                      <a:schemeClr val="accent1">
                        <a:lumMod val="20000"/>
                        <a:lumOff val="80000"/>
                      </a:schemeClr>
                    </a:solidFill>
                  </a:tcPr>
                </a:tc>
                <a:tc rowSpan="6">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200" baseline="0" dirty="0">
                          <a:latin typeface="Times New Roman" panose="02020603050405020304" pitchFamily="18" charset="0"/>
                          <a:cs typeface="Times New Roman" panose="02020603050405020304" pitchFamily="18" charset="0"/>
                        </a:rPr>
                        <a:t>transport tape</a:t>
                      </a:r>
                    </a:p>
                  </a:txBody>
                  <a:tcPr anchor="ctr">
                    <a:solidFill>
                      <a:schemeClr val="accent1">
                        <a:lumMod val="20000"/>
                        <a:lumOff val="80000"/>
                      </a:schemeClr>
                    </a:solidFill>
                  </a:tcPr>
                </a:tc>
                <a:tc rowSpan="6">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200" dirty="0">
                          <a:latin typeface="Times New Roman" panose="02020603050405020304" pitchFamily="18" charset="0"/>
                          <a:cs typeface="Times New Roman" panose="02020603050405020304" pitchFamily="18" charset="0"/>
                        </a:rPr>
                        <a:t>150-mm</a:t>
                      </a:r>
                      <a:r>
                        <a:rPr lang="en-US" altLang="zh-CN" sz="1200" baseline="30000" dirty="0">
                          <a:latin typeface="Times New Roman" panose="02020603050405020304" pitchFamily="18" charset="0"/>
                          <a:cs typeface="Times New Roman" panose="02020603050405020304" pitchFamily="18" charset="0"/>
                        </a:rPr>
                        <a:t>2</a:t>
                      </a:r>
                      <a:r>
                        <a:rPr lang="en-US" altLang="zh-CN" sz="1200" dirty="0">
                          <a:latin typeface="Times New Roman" panose="02020603050405020304" pitchFamily="18" charset="0"/>
                          <a:cs typeface="Times New Roman" panose="02020603050405020304" pitchFamily="18" charset="0"/>
                        </a:rPr>
                        <a:t>×35 </a:t>
                      </a:r>
                      <a:r>
                        <a:rPr lang="en-US" altLang="zh-CN" sz="1200" dirty="0" err="1">
                          <a:latin typeface="Times New Roman" panose="02020603050405020304" pitchFamily="18" charset="0"/>
                          <a:cs typeface="Times New Roman" panose="02020603050405020304" pitchFamily="18" charset="0"/>
                        </a:rPr>
                        <a:t>μm</a:t>
                      </a:r>
                      <a:r>
                        <a:rPr lang="en-US" altLang="zh-CN" sz="1200" dirty="0">
                          <a:latin typeface="Times New Roman" panose="02020603050405020304" pitchFamily="18" charset="0"/>
                          <a:cs typeface="Times New Roman" panose="02020603050405020304" pitchFamily="18" charset="0"/>
                        </a:rPr>
                        <a:t> thick </a:t>
                      </a:r>
                      <a:r>
                        <a:rPr lang="en-US" altLang="zh-CN" sz="1200" i="0" dirty="0">
                          <a:latin typeface="Times New Roman" panose="02020603050405020304" pitchFamily="18" charset="0"/>
                          <a:cs typeface="Times New Roman" panose="02020603050405020304" pitchFamily="18" charset="0"/>
                        </a:rPr>
                        <a:t>Δ</a:t>
                      </a:r>
                      <a:r>
                        <a:rPr lang="en-US" altLang="zh-CN" sz="1200" i="1" dirty="0">
                          <a:latin typeface="Times New Roman" panose="02020603050405020304" pitchFamily="18" charset="0"/>
                          <a:cs typeface="Times New Roman" panose="02020603050405020304" pitchFamily="18" charset="0"/>
                        </a:rPr>
                        <a:t>E</a:t>
                      </a:r>
                      <a:r>
                        <a:rPr lang="en-US" altLang="zh-CN" sz="1200" i="0" dirty="0">
                          <a:latin typeface="Times New Roman" panose="02020603050405020304" pitchFamily="18" charset="0"/>
                          <a:cs typeface="Times New Roman" panose="02020603050405020304" pitchFamily="18" charset="0"/>
                        </a:rPr>
                        <a:t> </a:t>
                      </a:r>
                      <a:r>
                        <a:rPr lang="en-US" altLang="zh-CN" sz="1200" dirty="0">
                          <a:latin typeface="Times New Roman" panose="02020603050405020304" pitchFamily="18" charset="0"/>
                          <a:cs typeface="Times New Roman" panose="02020603050405020304" pitchFamily="18" charset="0"/>
                        </a:rPr>
                        <a:t>silicon detector ,</a:t>
                      </a:r>
                      <a:endParaRPr lang="en-US" altLang="zh-CN" sz="1200" baseline="0" dirty="0">
                        <a:latin typeface="Times New Roman" panose="02020603050405020304" pitchFamily="18" charset="0"/>
                        <a:cs typeface="Times New Roman" panose="02020603050405020304" pitchFamily="18" charset="0"/>
                      </a:endParaRPr>
                    </a:p>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200" baseline="0" dirty="0">
                          <a:latin typeface="Times New Roman" panose="02020603050405020304" pitchFamily="18" charset="0"/>
                          <a:cs typeface="Times New Roman" panose="02020603050405020304" pitchFamily="18" charset="0"/>
                        </a:rPr>
                        <a:t>450-mm</a:t>
                      </a:r>
                      <a:r>
                        <a:rPr lang="en-US" altLang="zh-CN" sz="1200" baseline="30000" dirty="0">
                          <a:latin typeface="Times New Roman" panose="02020603050405020304" pitchFamily="18" charset="0"/>
                          <a:cs typeface="Times New Roman" panose="02020603050405020304" pitchFamily="18" charset="0"/>
                        </a:rPr>
                        <a:t>2</a:t>
                      </a:r>
                      <a:r>
                        <a:rPr lang="en-US" altLang="zh-CN" sz="1200" baseline="0" dirty="0">
                          <a:latin typeface="Times New Roman" panose="02020603050405020304" pitchFamily="18" charset="0"/>
                          <a:cs typeface="Times New Roman" panose="02020603050405020304" pitchFamily="18" charset="0"/>
                        </a:rPr>
                        <a:t>×550 </a:t>
                      </a:r>
                      <a:r>
                        <a:rPr lang="en-US" altLang="zh-CN" sz="1200" baseline="0" dirty="0" err="1">
                          <a:latin typeface="Times New Roman" panose="02020603050405020304" pitchFamily="18" charset="0"/>
                          <a:cs typeface="Times New Roman" panose="02020603050405020304" pitchFamily="18" charset="0"/>
                        </a:rPr>
                        <a:t>μm</a:t>
                      </a:r>
                      <a:r>
                        <a:rPr lang="zh-CN" altLang="en-US" sz="1200" baseline="30000" dirty="0">
                          <a:latin typeface="Times New Roman" panose="02020603050405020304" pitchFamily="18" charset="0"/>
                          <a:cs typeface="Times New Roman" panose="02020603050405020304" pitchFamily="18" charset="0"/>
                        </a:rPr>
                        <a:t> </a:t>
                      </a:r>
                      <a:r>
                        <a:rPr lang="en-US" altLang="zh-CN" sz="1200" i="1" dirty="0">
                          <a:solidFill>
                            <a:srgbClr val="000000"/>
                          </a:solidFill>
                          <a:effectLst/>
                          <a:latin typeface="Times New Roman" panose="02020603050405020304" pitchFamily="18" charset="0"/>
                          <a:ea typeface="+mn-ea"/>
                        </a:rPr>
                        <a:t>E</a:t>
                      </a:r>
                      <a:r>
                        <a:rPr lang="en-US" altLang="zh-CN" sz="1200" dirty="0">
                          <a:solidFill>
                            <a:srgbClr val="000000"/>
                          </a:solidFill>
                          <a:effectLst/>
                          <a:latin typeface="Times New Roman" panose="02020603050405020304" pitchFamily="18" charset="0"/>
                          <a:ea typeface="+mn-ea"/>
                        </a:rPr>
                        <a:t> silicon detector.</a:t>
                      </a:r>
                    </a:p>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200" i="1" dirty="0">
                          <a:solidFill>
                            <a:srgbClr val="000000"/>
                          </a:solidFill>
                          <a:effectLst/>
                          <a:latin typeface="Times New Roman" panose="02020603050405020304" pitchFamily="18" charset="0"/>
                          <a:ea typeface="+mn-ea"/>
                        </a:rPr>
                        <a:t>E</a:t>
                      </a:r>
                      <a:r>
                        <a:rPr lang="en-US" altLang="zh-CN" sz="1200" dirty="0">
                          <a:solidFill>
                            <a:srgbClr val="000000"/>
                          </a:solidFill>
                          <a:effectLst/>
                          <a:latin typeface="Times New Roman" panose="02020603050405020304" pitchFamily="18" charset="0"/>
                          <a:ea typeface="+mn-ea"/>
                        </a:rPr>
                        <a:t> 3 mm behind the Δ</a:t>
                      </a:r>
                      <a:r>
                        <a:rPr lang="en-US" altLang="zh-CN" sz="1200" i="1" dirty="0">
                          <a:solidFill>
                            <a:srgbClr val="000000"/>
                          </a:solidFill>
                          <a:effectLst/>
                          <a:latin typeface="Times New Roman" panose="02020603050405020304" pitchFamily="18" charset="0"/>
                          <a:ea typeface="+mn-ea"/>
                        </a:rPr>
                        <a:t>E</a:t>
                      </a:r>
                    </a:p>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200" i="0" dirty="0">
                          <a:solidFill>
                            <a:srgbClr val="000000"/>
                          </a:solidFill>
                          <a:effectLst/>
                          <a:latin typeface="Times New Roman" panose="02020603050405020304" pitchFamily="18" charset="0"/>
                          <a:ea typeface="+mn-ea"/>
                        </a:rPr>
                        <a:t>Telescope 1.5 mm  from the tape.</a:t>
                      </a:r>
                      <a:endParaRPr lang="en-US" altLang="zh-CN" sz="1200" dirty="0">
                        <a:latin typeface="Times New Roman" panose="02020603050405020304" pitchFamily="18" charset="0"/>
                        <a:cs typeface="Times New Roman" panose="02020603050405020304" pitchFamily="18" charset="0"/>
                      </a:endParaRPr>
                    </a:p>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200" dirty="0">
                          <a:latin typeface="Times New Roman" panose="02020603050405020304" pitchFamily="18" charset="0"/>
                          <a:cs typeface="Times New Roman" panose="02020603050405020304" pitchFamily="18" charset="0"/>
                        </a:rPr>
                        <a:t>600-µm thick silicon </a:t>
                      </a:r>
                      <a:r>
                        <a:rPr lang="en-US" altLang="zh-CN" sz="1200" i="1" dirty="0">
                          <a:latin typeface="Times New Roman" panose="02020603050405020304" pitchFamily="18" charset="0"/>
                          <a:cs typeface="Times New Roman" panose="02020603050405020304" pitchFamily="18" charset="0"/>
                        </a:rPr>
                        <a:t>β</a:t>
                      </a:r>
                      <a:r>
                        <a:rPr lang="en-US" altLang="zh-CN" sz="1200" dirty="0">
                          <a:latin typeface="Times New Roman" panose="02020603050405020304" pitchFamily="18" charset="0"/>
                          <a:cs typeface="Times New Roman" panose="02020603050405020304" pitchFamily="18" charset="0"/>
                        </a:rPr>
                        <a:t>-particle counter</a:t>
                      </a:r>
                      <a:endParaRPr lang="en-US" altLang="zh-CN" sz="1200" baseline="0" dirty="0">
                        <a:latin typeface="Times New Roman" panose="02020603050405020304" pitchFamily="18" charset="0"/>
                        <a:cs typeface="Times New Roman" panose="02020603050405020304" pitchFamily="18" charset="0"/>
                      </a:endParaRPr>
                    </a:p>
                  </a:txBody>
                  <a:tcPr anchor="ctr">
                    <a:solidFill>
                      <a:schemeClr val="accent1">
                        <a:lumMod val="20000"/>
                        <a:lumOff val="80000"/>
                      </a:schemeClr>
                    </a:solidFill>
                  </a:tcPr>
                </a:tc>
                <a:tc rowSpan="6">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200" dirty="0">
                          <a:solidFill>
                            <a:schemeClr val="tx1"/>
                          </a:solidFill>
                          <a:latin typeface="Times New Roman" panose="02020603050405020304" pitchFamily="18" charset="0"/>
                          <a:cs typeface="Times New Roman" panose="02020603050405020304" pitchFamily="18" charset="0"/>
                        </a:rPr>
                        <a:t>germanium X-ray detector</a:t>
                      </a:r>
                      <a:endParaRPr lang="zh-CN" altLang="en-US" sz="1200" dirty="0">
                        <a:solidFill>
                          <a:schemeClr val="tx1"/>
                        </a:solidFill>
                        <a:latin typeface="Times New Roman" panose="02020603050405020304" pitchFamily="18" charset="0"/>
                        <a:cs typeface="Times New Roman" panose="02020603050405020304" pitchFamily="18" charset="0"/>
                      </a:endParaRPr>
                    </a:p>
                  </a:txBody>
                  <a:tcPr anchor="ctr">
                    <a:solidFill>
                      <a:schemeClr val="accent1">
                        <a:lumMod val="20000"/>
                        <a:lumOff val="80000"/>
                      </a:schemeClr>
                    </a:solidFill>
                  </a:tcPr>
                </a:tc>
                <a:tc rowSpan="6">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200" dirty="0">
                          <a:solidFill>
                            <a:schemeClr val="tx1"/>
                          </a:solidFill>
                          <a:latin typeface="Times New Roman" panose="02020603050405020304" pitchFamily="18" charset="0"/>
                          <a:cs typeface="Times New Roman" panose="02020603050405020304" pitchFamily="18" charset="0"/>
                        </a:rPr>
                        <a:t>a large (</a:t>
                      </a:r>
                      <a:r>
                        <a:rPr lang="en-US" altLang="zh-CN" sz="1200" i="1" dirty="0">
                          <a:solidFill>
                            <a:schemeClr val="tx1"/>
                          </a:solidFill>
                          <a:latin typeface="Times New Roman" panose="02020603050405020304" pitchFamily="18" charset="0"/>
                          <a:cs typeface="Times New Roman" panose="02020603050405020304" pitchFamily="18" charset="0"/>
                        </a:rPr>
                        <a:t>φ</a:t>
                      </a:r>
                      <a:r>
                        <a:rPr lang="en-US" altLang="zh-CN" sz="1200" dirty="0">
                          <a:solidFill>
                            <a:schemeClr val="tx1"/>
                          </a:solidFill>
                          <a:latin typeface="Times New Roman" panose="02020603050405020304" pitchFamily="18" charset="0"/>
                          <a:cs typeface="Times New Roman" panose="02020603050405020304" pitchFamily="18" charset="0"/>
                        </a:rPr>
                        <a:t>36 cm×36 cm) </a:t>
                      </a:r>
                      <a:r>
                        <a:rPr lang="en-US" altLang="zh-CN" sz="1200" dirty="0" err="1">
                          <a:solidFill>
                            <a:schemeClr val="tx1"/>
                          </a:solidFill>
                          <a:latin typeface="Times New Roman" panose="02020603050405020304" pitchFamily="18" charset="0"/>
                          <a:cs typeface="Times New Roman" panose="02020603050405020304" pitchFamily="18" charset="0"/>
                        </a:rPr>
                        <a:t>NaI</a:t>
                      </a:r>
                      <a:r>
                        <a:rPr lang="en-US" altLang="zh-CN" sz="1200" dirty="0">
                          <a:solidFill>
                            <a:schemeClr val="tx1"/>
                          </a:solidFill>
                          <a:latin typeface="Times New Roman" panose="02020603050405020304" pitchFamily="18" charset="0"/>
                          <a:cs typeface="Times New Roman" panose="02020603050405020304" pitchFamily="18" charset="0"/>
                        </a:rPr>
                        <a:t>(</a:t>
                      </a:r>
                      <a:r>
                        <a:rPr lang="en-US" altLang="zh-CN" sz="1200" dirty="0" err="1">
                          <a:solidFill>
                            <a:schemeClr val="tx1"/>
                          </a:solidFill>
                          <a:latin typeface="Times New Roman" panose="02020603050405020304" pitchFamily="18" charset="0"/>
                          <a:cs typeface="Times New Roman" panose="02020603050405020304" pitchFamily="18" charset="0"/>
                        </a:rPr>
                        <a:t>Tl</a:t>
                      </a:r>
                      <a:r>
                        <a:rPr lang="en-US" altLang="zh-CN" sz="1200" dirty="0">
                          <a:solidFill>
                            <a:schemeClr val="tx1"/>
                          </a:solidFill>
                          <a:latin typeface="Times New Roman" panose="02020603050405020304" pitchFamily="18" charset="0"/>
                          <a:cs typeface="Times New Roman" panose="02020603050405020304" pitchFamily="18" charset="0"/>
                        </a:rPr>
                        <a:t>) crystal</a:t>
                      </a:r>
                      <a:endParaRPr lang="zh-CN" altLang="en-US" sz="1200" dirty="0">
                        <a:solidFill>
                          <a:schemeClr val="tx1"/>
                        </a:solidFill>
                        <a:latin typeface="Times New Roman" panose="02020603050405020304" pitchFamily="18" charset="0"/>
                        <a:cs typeface="Times New Roman" panose="02020603050405020304" pitchFamily="18" charset="0"/>
                      </a:endParaRPr>
                    </a:p>
                  </a:txBody>
                  <a:tcPr anchor="ctr">
                    <a:solidFill>
                      <a:schemeClr val="accent1">
                        <a:lumMod val="20000"/>
                        <a:lumOff val="80000"/>
                      </a:schemeClr>
                    </a:solidFill>
                  </a:tcPr>
                </a:tc>
                <a:tc rowSpan="6">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200" i="1" dirty="0">
                          <a:solidFill>
                            <a:schemeClr val="tx1"/>
                          </a:solidFill>
                          <a:latin typeface="Times New Roman" panose="02020603050405020304" pitchFamily="18" charset="0"/>
                          <a:cs typeface="Times New Roman" panose="02020603050405020304" pitchFamily="18" charset="0"/>
                        </a:rPr>
                        <a:t>p</a:t>
                      </a:r>
                      <a:r>
                        <a:rPr lang="en-US" altLang="zh-CN" sz="1200" dirty="0">
                          <a:solidFill>
                            <a:schemeClr val="tx1"/>
                          </a:solidFill>
                          <a:latin typeface="Times New Roman" panose="02020603050405020304" pitchFamily="18" charset="0"/>
                          <a:cs typeface="Times New Roman" panose="02020603050405020304" pitchFamily="18" charset="0"/>
                        </a:rPr>
                        <a:t>-x</a:t>
                      </a:r>
                      <a:r>
                        <a:rPr lang="en-US" altLang="zh-CN" sz="1200" i="0" dirty="0">
                          <a:solidFill>
                            <a:schemeClr val="tx1"/>
                          </a:solidFill>
                          <a:latin typeface="Times New Roman" panose="02020603050405020304" pitchFamily="18" charset="0"/>
                          <a:cs typeface="Times New Roman" panose="02020603050405020304" pitchFamily="18" charset="0"/>
                        </a:rPr>
                        <a:t>,</a:t>
                      </a:r>
                    </a:p>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200" i="1" dirty="0">
                          <a:solidFill>
                            <a:schemeClr val="tx1"/>
                          </a:solidFill>
                          <a:latin typeface="Times New Roman" panose="02020603050405020304" pitchFamily="18" charset="0"/>
                          <a:cs typeface="Times New Roman" panose="02020603050405020304" pitchFamily="18" charset="0"/>
                        </a:rPr>
                        <a:t>p</a:t>
                      </a:r>
                      <a:r>
                        <a:rPr lang="en-US" altLang="zh-CN" sz="1200" dirty="0">
                          <a:solidFill>
                            <a:schemeClr val="tx1"/>
                          </a:solidFill>
                          <a:latin typeface="Times New Roman" panose="02020603050405020304" pitchFamily="18" charset="0"/>
                          <a:cs typeface="Times New Roman" panose="02020603050405020304" pitchFamily="18" charset="0"/>
                        </a:rPr>
                        <a:t>-</a:t>
                      </a:r>
                      <a:r>
                        <a:rPr lang="en-US" altLang="zh-CN" sz="1200" i="1" dirty="0">
                          <a:solidFill>
                            <a:schemeClr val="tx1"/>
                          </a:solidFill>
                          <a:latin typeface="Times New Roman" panose="02020603050405020304" pitchFamily="18" charset="0"/>
                          <a:cs typeface="Times New Roman" panose="02020603050405020304" pitchFamily="18" charset="0"/>
                        </a:rPr>
                        <a:t>γ</a:t>
                      </a:r>
                      <a:r>
                        <a:rPr lang="en-US" altLang="zh-CN" sz="1200" i="0" dirty="0">
                          <a:solidFill>
                            <a:schemeClr val="tx1"/>
                          </a:solidFill>
                          <a:latin typeface="Times New Roman" panose="02020603050405020304" pitchFamily="18" charset="0"/>
                          <a:cs typeface="Times New Roman" panose="02020603050405020304" pitchFamily="18" charset="0"/>
                        </a:rPr>
                        <a:t>,</a:t>
                      </a:r>
                      <a:endParaRPr lang="zh-CN" altLang="en-US" sz="1200" i="0" dirty="0">
                        <a:solidFill>
                          <a:schemeClr val="tx1"/>
                        </a:solidFill>
                        <a:latin typeface="Times New Roman" panose="02020603050405020304" pitchFamily="18" charset="0"/>
                        <a:cs typeface="Times New Roman" panose="02020603050405020304" pitchFamily="18" charset="0"/>
                      </a:endParaRPr>
                    </a:p>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200" dirty="0">
                          <a:solidFill>
                            <a:schemeClr val="tx1"/>
                          </a:solidFill>
                          <a:latin typeface="Times New Roman" panose="02020603050405020304" pitchFamily="18" charset="0"/>
                          <a:cs typeface="Times New Roman" panose="02020603050405020304" pitchFamily="18" charset="0"/>
                        </a:rPr>
                        <a:t>x-</a:t>
                      </a:r>
                      <a:r>
                        <a:rPr lang="en-US" altLang="zh-CN" sz="1200" i="1" dirty="0">
                          <a:solidFill>
                            <a:schemeClr val="tx1"/>
                          </a:solidFill>
                          <a:latin typeface="Times New Roman" panose="02020603050405020304" pitchFamily="18" charset="0"/>
                          <a:cs typeface="Times New Roman" panose="02020603050405020304" pitchFamily="18" charset="0"/>
                        </a:rPr>
                        <a:t>γ</a:t>
                      </a:r>
                      <a:r>
                        <a:rPr lang="en-US" altLang="zh-CN" sz="1200" i="0" dirty="0">
                          <a:solidFill>
                            <a:schemeClr val="tx1"/>
                          </a:solidFill>
                          <a:latin typeface="Times New Roman" panose="02020603050405020304" pitchFamily="18" charset="0"/>
                          <a:cs typeface="Times New Roman" panose="02020603050405020304" pitchFamily="18" charset="0"/>
                        </a:rPr>
                        <a:t>,</a:t>
                      </a:r>
                      <a:endParaRPr lang="zh-CN" altLang="en-US" sz="1200" i="0" dirty="0">
                        <a:solidFill>
                          <a:schemeClr val="tx1"/>
                        </a:solidFill>
                        <a:latin typeface="Times New Roman" panose="02020603050405020304" pitchFamily="18" charset="0"/>
                        <a:cs typeface="Times New Roman" panose="02020603050405020304" pitchFamily="18" charset="0"/>
                      </a:endParaRPr>
                    </a:p>
                  </a:txBody>
                  <a:tcPr anchor="ctr">
                    <a:solidFill>
                      <a:schemeClr val="accent1">
                        <a:lumMod val="20000"/>
                        <a:lumOff val="8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200" i="1" dirty="0">
                          <a:solidFill>
                            <a:schemeClr val="tx1"/>
                          </a:solidFill>
                          <a:latin typeface="Times New Roman" panose="02020603050405020304" pitchFamily="18" charset="0"/>
                          <a:cs typeface="Times New Roman" panose="02020603050405020304" pitchFamily="18" charset="0"/>
                        </a:rPr>
                        <a:t>β</a:t>
                      </a:r>
                      <a:r>
                        <a:rPr lang="en-US" altLang="zh-CN" sz="1200" i="0" dirty="0">
                          <a:solidFill>
                            <a:schemeClr val="tx1"/>
                          </a:solidFill>
                          <a:latin typeface="Times New Roman" panose="02020603050405020304" pitchFamily="18" charset="0"/>
                          <a:cs typeface="Times New Roman" panose="02020603050405020304" pitchFamily="18" charset="0"/>
                        </a:rPr>
                        <a:t>-delayed </a:t>
                      </a:r>
                      <a:r>
                        <a:rPr lang="en-US" altLang="zh-CN" sz="1200" i="1" dirty="0">
                          <a:solidFill>
                            <a:schemeClr val="tx1"/>
                          </a:solidFill>
                          <a:latin typeface="Times New Roman" panose="02020603050405020304" pitchFamily="18" charset="0"/>
                          <a:cs typeface="Times New Roman" panose="02020603050405020304" pitchFamily="18" charset="0"/>
                        </a:rPr>
                        <a:t>γ</a:t>
                      </a:r>
                      <a:r>
                        <a:rPr lang="en-US" altLang="zh-CN" sz="1200" i="0" dirty="0">
                          <a:solidFill>
                            <a:schemeClr val="tx1"/>
                          </a:solidFill>
                          <a:latin typeface="Times New Roman" panose="02020603050405020304" pitchFamily="18" charset="0"/>
                          <a:cs typeface="Times New Roman" panose="02020603050405020304" pitchFamily="18" charset="0"/>
                        </a:rPr>
                        <a:t>-ray spectrum</a:t>
                      </a:r>
                    </a:p>
                  </a:txBody>
                  <a:tcPr anchor="ctr">
                    <a:solidFill>
                      <a:schemeClr val="accent1">
                        <a:lumMod val="20000"/>
                        <a:lumOff val="80000"/>
                      </a:schemeClr>
                    </a:solidFill>
                  </a:tcPr>
                </a:tc>
                <a:tc rowSpan="6">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FR" altLang="zh-CN" sz="1200" dirty="0">
                          <a:solidFill>
                            <a:schemeClr val="tx1"/>
                          </a:solidFill>
                          <a:latin typeface="Times New Roman" panose="02020603050405020304" pitchFamily="18" charset="0"/>
                          <a:cs typeface="Times New Roman" panose="02020603050405020304" pitchFamily="18" charset="0"/>
                        </a:rPr>
                        <a:t>Z. Janas </a:t>
                      </a:r>
                      <a:r>
                        <a:rPr lang="fr-FR" altLang="zh-CN" sz="1200" i="1" dirty="0">
                          <a:solidFill>
                            <a:schemeClr val="tx1"/>
                          </a:solidFill>
                          <a:latin typeface="Times New Roman" panose="02020603050405020304" pitchFamily="18" charset="0"/>
                          <a:cs typeface="Times New Roman" panose="02020603050405020304" pitchFamily="18" charset="0"/>
                        </a:rPr>
                        <a:t>et al</a:t>
                      </a:r>
                      <a:r>
                        <a:rPr lang="fr-FR" altLang="zh-CN" sz="1200" dirty="0">
                          <a:solidFill>
                            <a:schemeClr val="tx1"/>
                          </a:solidFill>
                          <a:latin typeface="Times New Roman" panose="02020603050405020304" pitchFamily="18" charset="0"/>
                          <a:cs typeface="Times New Roman" panose="02020603050405020304" pitchFamily="18" charset="0"/>
                        </a:rPr>
                        <a:t>., Eur. Phys. J. A 24 205 (2005).</a:t>
                      </a:r>
                      <a:endParaRPr lang="zh-CN" altLang="en-US" sz="1200" dirty="0">
                        <a:solidFill>
                          <a:schemeClr val="tx1"/>
                        </a:solidFill>
                        <a:latin typeface="Times New Roman" panose="02020603050405020304" pitchFamily="18" charset="0"/>
                        <a:cs typeface="Times New Roman" panose="02020603050405020304" pitchFamily="18" charset="0"/>
                      </a:endParaRPr>
                    </a:p>
                  </a:txBody>
                  <a:tcPr anchor="ctr">
                    <a:solidFill>
                      <a:schemeClr val="accent1">
                        <a:lumMod val="20000"/>
                        <a:lumOff val="80000"/>
                      </a:schemeClr>
                    </a:solidFill>
                  </a:tcPr>
                </a:tc>
                <a:extLst>
                  <a:ext uri="{0D108BD9-81ED-4DB2-BD59-A6C34878D82A}">
                    <a16:rowId xmlns:a16="http://schemas.microsoft.com/office/drawing/2014/main" val="10003"/>
                  </a:ext>
                </a:extLst>
              </a:tr>
              <a:tr h="157480">
                <a:tc vMerge="1">
                  <a:txBody>
                    <a:bodyPr/>
                    <a:lstStyle/>
                    <a:p>
                      <a:endParaRPr lang="zh-CN" altLang="en-US"/>
                    </a:p>
                  </a:txBody>
                  <a:tcPr/>
                </a:tc>
                <a:tc vMerge="1">
                  <a:txBody>
                    <a:bodyPr/>
                    <a:lstStyle/>
                    <a:p>
                      <a:endParaRPr lang="zh-CN" altLang="en-US"/>
                    </a:p>
                  </a:txBody>
                  <a:tcPr/>
                </a:tc>
                <a:tc vMerge="1">
                  <a:txBody>
                    <a:bodyPr/>
                    <a:lstStyle/>
                    <a:p>
                      <a:endParaRPr lang="zh-CN" altLang="en-US" dirty="0"/>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rowSpan="4">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200" i="0" dirty="0">
                          <a:solidFill>
                            <a:schemeClr val="tx1"/>
                          </a:solidFill>
                          <a:latin typeface="Times New Roman" panose="02020603050405020304" pitchFamily="18" charset="0"/>
                          <a:cs typeface="Times New Roman" panose="02020603050405020304" pitchFamily="18" charset="0"/>
                        </a:rPr>
                        <a:t>X-ray</a:t>
                      </a:r>
                      <a:r>
                        <a:rPr lang="en-US" altLang="zh-CN" sz="1200" i="0" baseline="0" dirty="0">
                          <a:solidFill>
                            <a:schemeClr val="tx1"/>
                          </a:solidFill>
                          <a:latin typeface="Times New Roman" panose="02020603050405020304" pitchFamily="18" charset="0"/>
                          <a:cs typeface="Times New Roman" panose="02020603050405020304" pitchFamily="18" charset="0"/>
                        </a:rPr>
                        <a:t> s</a:t>
                      </a:r>
                      <a:r>
                        <a:rPr lang="en-US" altLang="zh-CN" sz="1200" i="0" dirty="0">
                          <a:solidFill>
                            <a:schemeClr val="tx1"/>
                          </a:solidFill>
                          <a:latin typeface="Times New Roman" panose="02020603050405020304" pitchFamily="18" charset="0"/>
                          <a:cs typeface="Times New Roman" panose="02020603050405020304" pitchFamily="18" charset="0"/>
                        </a:rPr>
                        <a:t>pectrum observed in coincidence with</a:t>
                      </a:r>
                      <a:r>
                        <a:rPr lang="en-US" altLang="zh-CN" sz="1200" i="0" baseline="0" dirty="0">
                          <a:solidFill>
                            <a:schemeClr val="tx1"/>
                          </a:solidFill>
                          <a:latin typeface="Times New Roman" panose="02020603050405020304" pitchFamily="18" charset="0"/>
                          <a:cs typeface="Times New Roman" panose="02020603050405020304" pitchFamily="18" charset="0"/>
                        </a:rPr>
                        <a:t> </a:t>
                      </a:r>
                      <a:r>
                        <a:rPr lang="en-US" altLang="zh-CN" sz="1200" i="0" dirty="0">
                          <a:solidFill>
                            <a:schemeClr val="tx1"/>
                          </a:solidFill>
                          <a:latin typeface="Times New Roman" panose="02020603050405020304" pitchFamily="18" charset="0"/>
                          <a:cs typeface="Times New Roman" panose="02020603050405020304" pitchFamily="18" charset="0"/>
                        </a:rPr>
                        <a:t>protons and</a:t>
                      </a:r>
                      <a:r>
                        <a:rPr lang="en-US" altLang="zh-CN" sz="1200" i="0" baseline="0" dirty="0">
                          <a:solidFill>
                            <a:schemeClr val="tx1"/>
                          </a:solidFill>
                          <a:latin typeface="Times New Roman" panose="02020603050405020304" pitchFamily="18" charset="0"/>
                          <a:cs typeface="Times New Roman" panose="02020603050405020304" pitchFamily="18" charset="0"/>
                        </a:rPr>
                        <a:t> </a:t>
                      </a:r>
                      <a:r>
                        <a:rPr lang="en-US" altLang="zh-CN" sz="1200" i="1" baseline="0" dirty="0">
                          <a:solidFill>
                            <a:schemeClr val="tx1"/>
                          </a:solidFill>
                          <a:latin typeface="Times New Roman" panose="02020603050405020304" pitchFamily="18" charset="0"/>
                          <a:cs typeface="Times New Roman" panose="02020603050405020304" pitchFamily="18" charset="0"/>
                        </a:rPr>
                        <a:t>γ</a:t>
                      </a:r>
                      <a:r>
                        <a:rPr lang="en-US" altLang="zh-CN" sz="1200" i="0" baseline="0" dirty="0">
                          <a:solidFill>
                            <a:schemeClr val="tx1"/>
                          </a:solidFill>
                          <a:latin typeface="Times New Roman" panose="02020603050405020304" pitchFamily="18" charset="0"/>
                          <a:cs typeface="Times New Roman" panose="02020603050405020304" pitchFamily="18" charset="0"/>
                        </a:rPr>
                        <a:t> rays</a:t>
                      </a:r>
                      <a:endParaRPr lang="zh-CN" altLang="en-US" sz="1200" i="0" dirty="0">
                        <a:solidFill>
                          <a:schemeClr val="tx1"/>
                        </a:solidFill>
                        <a:latin typeface="Times New Roman" panose="02020603050405020304" pitchFamily="18" charset="0"/>
                        <a:cs typeface="Times New Roman" panose="02020603050405020304" pitchFamily="18" charset="0"/>
                      </a:endParaRPr>
                    </a:p>
                  </a:txBody>
                  <a:tcPr anchor="ctr">
                    <a:solidFill>
                      <a:schemeClr val="accent1">
                        <a:lumMod val="20000"/>
                        <a:lumOff val="80000"/>
                      </a:schemeClr>
                    </a:solidFill>
                  </a:tcPr>
                </a:tc>
                <a:tc vMerge="1">
                  <a:txBody>
                    <a:bodyPr/>
                    <a:lstStyle/>
                    <a:p>
                      <a:endParaRPr lang="zh-CN" altLang="en-US"/>
                    </a:p>
                  </a:txBody>
                  <a:tcPr/>
                </a:tc>
                <a:extLst>
                  <a:ext uri="{0D108BD9-81ED-4DB2-BD59-A6C34878D82A}">
                    <a16:rowId xmlns:a16="http://schemas.microsoft.com/office/drawing/2014/main" val="10004"/>
                  </a:ext>
                </a:extLst>
              </a:tr>
              <a:tr h="343128">
                <a:tc vMerge="1">
                  <a:txBody>
                    <a:bodyPr/>
                    <a:lstStyle/>
                    <a:p>
                      <a:endParaRPr lang="zh-CN" altLang="en-US"/>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en-US" altLang="zh-CN" sz="1200" dirty="0">
                        <a:latin typeface="Times New Roman" panose="02020603050405020304" pitchFamily="18" charset="0"/>
                        <a:cs typeface="Times New Roman" panose="02020603050405020304" pitchFamily="18" charset="0"/>
                      </a:endParaRPr>
                    </a:p>
                  </a:txBody>
                  <a:tcPr anchor="ctr">
                    <a:solidFill>
                      <a:schemeClr val="accent1">
                        <a:lumMod val="20000"/>
                        <a:lumOff val="80000"/>
                      </a:schemeClr>
                    </a:solidFill>
                  </a:tcPr>
                </a:tc>
                <a:tc vMerge="1">
                  <a:txBody>
                    <a:bodyPr/>
                    <a:lstStyle/>
                    <a:p>
                      <a:endParaRPr lang="zh-CN" altLang="en-US" dirty="0"/>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extLst>
                  <a:ext uri="{0D108BD9-81ED-4DB2-BD59-A6C34878D82A}">
                    <a16:rowId xmlns:a16="http://schemas.microsoft.com/office/drawing/2014/main" val="10005"/>
                  </a:ext>
                </a:extLst>
              </a:tr>
              <a:tr h="185192">
                <a:tc vMerge="1">
                  <a:txBody>
                    <a:bodyPr/>
                    <a:lstStyle/>
                    <a:p>
                      <a:endParaRPr lang="zh-CN" altLang="en-US"/>
                    </a:p>
                  </a:txBody>
                  <a:tcPr/>
                </a:tc>
                <a:tc rowSpan="3">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200" dirty="0">
                          <a:latin typeface="Times New Roman" panose="02020603050405020304" pitchFamily="18" charset="0"/>
                          <a:cs typeface="Times New Roman" panose="02020603050405020304" pitchFamily="18" charset="0"/>
                        </a:rPr>
                        <a:t>32(2)</a:t>
                      </a:r>
                    </a:p>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200" dirty="0">
                          <a:latin typeface="Times New Roman" panose="02020603050405020304" pitchFamily="18" charset="0"/>
                          <a:cs typeface="Times New Roman" panose="02020603050405020304" pitchFamily="18" charset="0"/>
                        </a:rPr>
                        <a:t>60(3)</a:t>
                      </a:r>
                    </a:p>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200" dirty="0">
                          <a:latin typeface="Times New Roman" panose="02020603050405020304" pitchFamily="18" charset="0"/>
                          <a:cs typeface="Times New Roman" panose="02020603050405020304" pitchFamily="18" charset="0"/>
                        </a:rPr>
                        <a:t>8(1)</a:t>
                      </a:r>
                      <a:endParaRPr lang="zh-CN" altLang="en-US" sz="1200" dirty="0">
                        <a:latin typeface="Times New Roman" panose="02020603050405020304" pitchFamily="18" charset="0"/>
                        <a:cs typeface="Times New Roman" panose="02020603050405020304" pitchFamily="18" charset="0"/>
                      </a:endParaRPr>
                    </a:p>
                  </a:txBody>
                  <a:tcPr anchor="ctr">
                    <a:solidFill>
                      <a:schemeClr val="accent1">
                        <a:lumMod val="20000"/>
                        <a:lumOff val="80000"/>
                      </a:schemeClr>
                    </a:solidFill>
                  </a:tcPr>
                </a:tc>
                <a:tc vMerge="1">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zh-CN" altLang="en-US" sz="1200" dirty="0">
                        <a:latin typeface="Times New Roman" panose="02020603050405020304" pitchFamily="18" charset="0"/>
                        <a:cs typeface="Times New Roman" panose="02020603050405020304" pitchFamily="18" charset="0"/>
                      </a:endParaRPr>
                    </a:p>
                  </a:txBody>
                  <a:tcPr anchor="ct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extLst>
                  <a:ext uri="{0D108BD9-81ED-4DB2-BD59-A6C34878D82A}">
                    <a16:rowId xmlns:a16="http://schemas.microsoft.com/office/drawing/2014/main" val="10006"/>
                  </a:ext>
                </a:extLst>
              </a:tr>
              <a:tr h="320040">
                <a:tc vMerge="1">
                  <a:txBody>
                    <a:bodyPr/>
                    <a:lstStyle/>
                    <a:p>
                      <a:endParaRPr lang="zh-CN" altLang="en-US"/>
                    </a:p>
                  </a:txBody>
                  <a:tcPr/>
                </a:tc>
                <a:tc vMerge="1">
                  <a:txBody>
                    <a:bodyPr/>
                    <a:lstStyle/>
                    <a:p>
                      <a:endParaRPr lang="zh-CN" altLang="en-US"/>
                    </a:p>
                  </a:txBody>
                  <a:tcPr/>
                </a:tc>
                <a:tc rowSpan="2">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200" dirty="0">
                          <a:latin typeface="Times New Roman" panose="02020603050405020304" pitchFamily="18" charset="0"/>
                          <a:cs typeface="Times New Roman" panose="02020603050405020304" pitchFamily="18" charset="0"/>
                        </a:rPr>
                        <a:t>740(180)</a:t>
                      </a:r>
                      <a:endParaRPr lang="zh-CN" altLang="en-US" sz="1200" dirty="0">
                        <a:latin typeface="Times New Roman" panose="02020603050405020304" pitchFamily="18" charset="0"/>
                        <a:cs typeface="Times New Roman" panose="02020603050405020304" pitchFamily="18" charset="0"/>
                      </a:endParaRPr>
                    </a:p>
                  </a:txBody>
                  <a:tcPr anchor="ctr">
                    <a:solidFill>
                      <a:schemeClr val="accent1">
                        <a:lumMod val="20000"/>
                        <a:lumOff val="80000"/>
                      </a:schemeClr>
                    </a:solidFill>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extLst>
                  <a:ext uri="{0D108BD9-81ED-4DB2-BD59-A6C34878D82A}">
                    <a16:rowId xmlns:a16="http://schemas.microsoft.com/office/drawing/2014/main" val="10007"/>
                  </a:ext>
                </a:extLst>
              </a:tr>
              <a:tr h="286472">
                <a:tc vMerge="1">
                  <a:txBody>
                    <a:bodyPr/>
                    <a:lstStyle/>
                    <a:p>
                      <a:endParaRPr lang="zh-CN" altLang="en-US"/>
                    </a:p>
                  </a:txBody>
                  <a:tcPr/>
                </a:tc>
                <a:tc vMerge="1">
                  <a:txBody>
                    <a:bodyPr/>
                    <a:lstStyle/>
                    <a:p>
                      <a:endParaRPr lang="zh-CN" altLang="en-US"/>
                    </a:p>
                  </a:txBody>
                  <a:tcPr/>
                </a:tc>
                <a:tc vMerge="1">
                  <a:txBody>
                    <a:bodyPr/>
                    <a:lstStyle/>
                    <a:p>
                      <a:endParaRPr lang="zh-CN" altLang="en-US" dirty="0"/>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200" i="0" dirty="0">
                          <a:solidFill>
                            <a:schemeClr val="tx1"/>
                          </a:solidFill>
                          <a:latin typeface="Times New Roman" panose="02020603050405020304" pitchFamily="18" charset="0"/>
                          <a:cs typeface="Times New Roman" panose="02020603050405020304" pitchFamily="18" charset="0"/>
                        </a:rPr>
                        <a:t>Ratio</a:t>
                      </a:r>
                    </a:p>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200" i="0" dirty="0">
                          <a:solidFill>
                            <a:schemeClr val="tx1"/>
                          </a:solidFill>
                          <a:latin typeface="Times New Roman" panose="02020603050405020304" pitchFamily="18" charset="0"/>
                          <a:cs typeface="Times New Roman" panose="02020603050405020304" pitchFamily="18" charset="0"/>
                        </a:rPr>
                        <a:t>of X-rays from </a:t>
                      </a:r>
                      <a:r>
                        <a:rPr lang="en-US" altLang="zh-CN" sz="1200" i="0" dirty="0" err="1">
                          <a:solidFill>
                            <a:schemeClr val="tx1"/>
                          </a:solidFill>
                          <a:latin typeface="Times New Roman" panose="02020603050405020304" pitchFamily="18" charset="0"/>
                          <a:cs typeface="Times New Roman" panose="02020603050405020304" pitchFamily="18" charset="0"/>
                        </a:rPr>
                        <a:t>Ge</a:t>
                      </a:r>
                      <a:r>
                        <a:rPr lang="en-US" altLang="zh-CN" sz="1200" i="0" dirty="0">
                          <a:solidFill>
                            <a:schemeClr val="tx1"/>
                          </a:solidFill>
                          <a:latin typeface="Times New Roman" panose="02020603050405020304" pitchFamily="18" charset="0"/>
                          <a:cs typeface="Times New Roman" panose="02020603050405020304" pitchFamily="18" charset="0"/>
                        </a:rPr>
                        <a:t> relative to those from As as a function of proton energy</a:t>
                      </a:r>
                      <a:endParaRPr lang="zh-CN" altLang="en-US" sz="1200" i="0" dirty="0">
                        <a:solidFill>
                          <a:schemeClr val="tx1"/>
                        </a:solidFill>
                        <a:latin typeface="Times New Roman" panose="02020603050405020304" pitchFamily="18" charset="0"/>
                        <a:cs typeface="Times New Roman" panose="02020603050405020304" pitchFamily="18" charset="0"/>
                      </a:endParaRPr>
                    </a:p>
                  </a:txBody>
                  <a:tcPr anchor="ctr">
                    <a:solidFill>
                      <a:schemeClr val="accent1">
                        <a:lumMod val="20000"/>
                        <a:lumOff val="80000"/>
                      </a:schemeClr>
                    </a:solidFill>
                  </a:tcPr>
                </a:tc>
                <a:tc vMerge="1">
                  <a:txBody>
                    <a:bodyPr/>
                    <a:lstStyle/>
                    <a:p>
                      <a:endParaRPr lang="zh-CN" altLang="en-US"/>
                    </a:p>
                  </a:txBody>
                  <a:tcPr/>
                </a:tc>
                <a:extLst>
                  <a:ext uri="{0D108BD9-81ED-4DB2-BD59-A6C34878D82A}">
                    <a16:rowId xmlns:a16="http://schemas.microsoft.com/office/drawing/2014/main" val="10008"/>
                  </a:ext>
                </a:extLst>
              </a:tr>
            </a:tbl>
          </a:graphicData>
        </a:graphic>
      </p:graphicFrame>
      <p:sp>
        <p:nvSpPr>
          <p:cNvPr id="3" name="Rectangle 4"/>
          <p:cNvSpPr>
            <a:spLocks noChangeArrowheads="1"/>
          </p:cNvSpPr>
          <p:nvPr/>
        </p:nvSpPr>
        <p:spPr bwMode="auto">
          <a:xfrm>
            <a:off x="2807804" y="6556"/>
            <a:ext cx="3376543" cy="279180"/>
          </a:xfrm>
          <a:prstGeom prst="rect">
            <a:avLst/>
          </a:prstGeom>
          <a:gradFill rotWithShape="1">
            <a:gsLst>
              <a:gs pos="0">
                <a:srgbClr val="CCCCFF"/>
              </a:gs>
              <a:gs pos="50000">
                <a:srgbClr val="FFFFFF"/>
              </a:gs>
              <a:gs pos="100000">
                <a:srgbClr val="CCCCFF"/>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spAutoFit/>
          </a:bodyPr>
          <a:lstStyle>
            <a:lvl1pPr algn="l" eaLnBrk="0" hangingPunct="0">
              <a:defRPr>
                <a:solidFill>
                  <a:schemeClr val="tx1"/>
                </a:solidFill>
                <a:latin typeface="Times New Roman" panose="02020603050405020304" pitchFamily="18" charset="0"/>
                <a:ea typeface="宋体" panose="02010600030101010101" pitchFamily="2" charset="-122"/>
              </a:defRPr>
            </a:lvl1pPr>
            <a:lvl2pPr marL="742950" indent="-285750" algn="l" eaLnBrk="0" hangingPunct="0">
              <a:defRPr>
                <a:solidFill>
                  <a:schemeClr val="tx1"/>
                </a:solidFill>
                <a:latin typeface="Times New Roman" panose="02020603050405020304" pitchFamily="18" charset="0"/>
                <a:ea typeface="宋体" panose="02010600030101010101" pitchFamily="2" charset="-122"/>
              </a:defRPr>
            </a:lvl2pPr>
            <a:lvl3pPr marL="1143000" indent="-228600" algn="l" eaLnBrk="0" hangingPunct="0">
              <a:defRPr>
                <a:solidFill>
                  <a:schemeClr val="tx1"/>
                </a:solidFill>
                <a:latin typeface="Times New Roman" panose="02020603050405020304" pitchFamily="18" charset="0"/>
                <a:ea typeface="宋体" panose="02010600030101010101" pitchFamily="2" charset="-122"/>
              </a:defRPr>
            </a:lvl3pPr>
            <a:lvl4pPr marL="1600200" indent="-228600" algn="l" eaLnBrk="0" hangingPunct="0">
              <a:defRPr>
                <a:solidFill>
                  <a:schemeClr val="tx1"/>
                </a:solidFill>
                <a:latin typeface="Times New Roman" panose="02020603050405020304" pitchFamily="18" charset="0"/>
                <a:ea typeface="宋体" panose="02010600030101010101" pitchFamily="2" charset="-122"/>
              </a:defRPr>
            </a:lvl4pPr>
            <a:lvl5pPr marL="2057400" indent="-228600" algn="l" eaLnBrk="0" hangingPunct="0">
              <a:defRPr>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Times New Roman" panose="02020603050405020304" pitchFamily="18" charset="0"/>
                <a:ea typeface="宋体" panose="02010600030101010101" pitchFamily="2" charset="-122"/>
              </a:defRPr>
            </a:lvl9pPr>
          </a:lstStyle>
          <a:p>
            <a:pPr algn="ctr"/>
            <a:r>
              <a:rPr lang="en-US" altLang="zh-CN" sz="1200" dirty="0">
                <a:solidFill>
                  <a:srgbClr val="000000"/>
                </a:solidFill>
              </a:rPr>
              <a:t>Summary of </a:t>
            </a:r>
            <a:r>
              <a:rPr lang="en-US" altLang="zh-CN" sz="1200" dirty="0"/>
              <a:t>Particle–X–ray coincidence technique.</a:t>
            </a:r>
            <a:endParaRPr lang="zh-CN" altLang="en-US" sz="1200" dirty="0">
              <a:cs typeface="Times New Roman" panose="02020603050405020304" pitchFamily="18" charset="0"/>
            </a:endParaRPr>
          </a:p>
        </p:txBody>
      </p:sp>
      <p:graphicFrame>
        <p:nvGraphicFramePr>
          <p:cNvPr id="6" name="表格 5"/>
          <p:cNvGraphicFramePr>
            <a:graphicFrameLocks noGrp="1"/>
          </p:cNvGraphicFramePr>
          <p:nvPr/>
        </p:nvGraphicFramePr>
        <p:xfrm>
          <a:off x="193261" y="4392682"/>
          <a:ext cx="3283035" cy="2228850"/>
        </p:xfrm>
        <a:graphic>
          <a:graphicData uri="http://schemas.openxmlformats.org/drawingml/2006/table">
            <a:tbl>
              <a:tblPr>
                <a:tableStyleId>{5C22544A-7EE6-4342-B048-85BDC9FD1C3A}</a:tableStyleId>
              </a:tblPr>
              <a:tblGrid>
                <a:gridCol w="317190">
                  <a:extLst>
                    <a:ext uri="{9D8B030D-6E8A-4147-A177-3AD203B41FA5}">
                      <a16:colId xmlns:a16="http://schemas.microsoft.com/office/drawing/2014/main" val="20000"/>
                    </a:ext>
                  </a:extLst>
                </a:gridCol>
                <a:gridCol w="256924">
                  <a:extLst>
                    <a:ext uri="{9D8B030D-6E8A-4147-A177-3AD203B41FA5}">
                      <a16:colId xmlns:a16="http://schemas.microsoft.com/office/drawing/2014/main" val="20001"/>
                    </a:ext>
                  </a:extLst>
                </a:gridCol>
                <a:gridCol w="309563">
                  <a:extLst>
                    <a:ext uri="{9D8B030D-6E8A-4147-A177-3AD203B41FA5}">
                      <a16:colId xmlns:a16="http://schemas.microsoft.com/office/drawing/2014/main" val="20002"/>
                    </a:ext>
                  </a:extLst>
                </a:gridCol>
                <a:gridCol w="964258">
                  <a:extLst>
                    <a:ext uri="{9D8B030D-6E8A-4147-A177-3AD203B41FA5}">
                      <a16:colId xmlns:a16="http://schemas.microsoft.com/office/drawing/2014/main" val="20003"/>
                    </a:ext>
                  </a:extLst>
                </a:gridCol>
                <a:gridCol w="1435100">
                  <a:extLst>
                    <a:ext uri="{9D8B030D-6E8A-4147-A177-3AD203B41FA5}">
                      <a16:colId xmlns:a16="http://schemas.microsoft.com/office/drawing/2014/main" val="20004"/>
                    </a:ext>
                  </a:extLst>
                </a:gridCol>
              </a:tblGrid>
              <a:tr h="180975">
                <a:tc>
                  <a:txBody>
                    <a:bodyPr/>
                    <a:lstStyle/>
                    <a:p>
                      <a:pPr algn="ctr" fontAlgn="ctr"/>
                      <a:r>
                        <a:rPr lang="en-US" altLang="zh-CN" sz="1400" u="none" strike="noStrike" dirty="0">
                          <a:effectLst/>
                        </a:rPr>
                        <a:t>21</a:t>
                      </a:r>
                      <a:endParaRPr lang="en-US" altLang="zh-CN" sz="1400" b="0" i="0" u="none" strike="noStrike" dirty="0">
                        <a:solidFill>
                          <a:srgbClr val="000000"/>
                        </a:solidFill>
                        <a:effectLst/>
                        <a:latin typeface="Times New Roman" panose="02020603050405020304" pitchFamily="18" charset="0"/>
                        <a:ea typeface="宋体" panose="02010600030101010101" pitchFamily="2" charset="-122"/>
                      </a:endParaRPr>
                    </a:p>
                  </a:txBody>
                  <a:tcPr marL="9525" marR="9525" marT="9525"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zh-CN" altLang="en-US" sz="1400" u="none" strike="noStrike">
                          <a:effectLst/>
                        </a:rPr>
                        <a:t>钪</a:t>
                      </a:r>
                      <a:endParaRPr lang="zh-CN" altLang="en-US" sz="1400" b="0" i="0" u="none" strike="noStrike">
                        <a:solidFill>
                          <a:srgbClr val="000000"/>
                        </a:solidFill>
                        <a:effectLst/>
                        <a:latin typeface="Times New Roman" panose="02020603050405020304" pitchFamily="18" charset="0"/>
                        <a:ea typeface="宋体" panose="02010600030101010101" pitchFamily="2" charset="-122"/>
                      </a:endParaRPr>
                    </a:p>
                  </a:txBody>
                  <a:tcPr marL="9525" marR="9525" marT="9525"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sz="1400" u="none" strike="noStrike">
                          <a:effectLst/>
                        </a:rPr>
                        <a:t>Sc</a:t>
                      </a:r>
                      <a:endParaRPr lang="en-US" sz="1400" b="0" i="0" u="none" strike="noStrike">
                        <a:solidFill>
                          <a:srgbClr val="000000"/>
                        </a:solidFill>
                        <a:effectLst/>
                        <a:latin typeface="Times New Roman" panose="02020603050405020304" pitchFamily="18" charset="0"/>
                        <a:ea typeface="宋体" panose="02010600030101010101" pitchFamily="2" charset="-122"/>
                      </a:endParaRPr>
                    </a:p>
                  </a:txBody>
                  <a:tcPr marL="9525" marR="9525" marT="9525"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sz="1400" u="none" strike="noStrike" dirty="0">
                          <a:effectLst/>
                        </a:rPr>
                        <a:t>Scandium </a:t>
                      </a:r>
                      <a:endParaRPr lang="en-US" sz="1400" b="0" i="0" u="none" strike="noStrike" dirty="0">
                        <a:solidFill>
                          <a:srgbClr val="000000"/>
                        </a:solidFill>
                        <a:effectLst/>
                        <a:latin typeface="Times New Roman" panose="02020603050405020304" pitchFamily="18" charset="0"/>
                        <a:ea typeface="宋体" panose="02010600030101010101" pitchFamily="2" charset="-122"/>
                      </a:endParaRPr>
                    </a:p>
                  </a:txBody>
                  <a:tcPr marL="9525" marR="9525" marT="9525"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sz="1400" u="none" strike="noStrike" dirty="0">
                          <a:effectLst/>
                        </a:rPr>
                        <a:t>[</a:t>
                      </a:r>
                      <a:r>
                        <a:rPr lang="en-US" sz="1400" u="none" strike="noStrike" dirty="0" err="1">
                          <a:effectLst/>
                        </a:rPr>
                        <a:t>s'kændiəm</a:t>
                      </a:r>
                      <a:r>
                        <a:rPr lang="en-US" sz="1400" u="none" strike="noStrike" dirty="0">
                          <a:effectLst/>
                        </a:rPr>
                        <a:t>]</a:t>
                      </a:r>
                      <a:endParaRPr lang="en-US" sz="1400" b="0" i="0" u="none" strike="noStrike" dirty="0">
                        <a:solidFill>
                          <a:srgbClr val="000000"/>
                        </a:solidFill>
                        <a:effectLst/>
                        <a:latin typeface="Times New Roman" panose="02020603050405020304" pitchFamily="18" charset="0"/>
                        <a:ea typeface="宋体" panose="02010600030101010101" pitchFamily="2" charset="-122"/>
                      </a:endParaRPr>
                    </a:p>
                  </a:txBody>
                  <a:tcPr marL="9525" marR="9525" marT="9525"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0"/>
                  </a:ext>
                </a:extLst>
              </a:tr>
              <a:tr h="180975">
                <a:tc>
                  <a:txBody>
                    <a:bodyPr/>
                    <a:lstStyle/>
                    <a:p>
                      <a:pPr algn="ctr" fontAlgn="ctr"/>
                      <a:r>
                        <a:rPr lang="en-US" altLang="zh-CN" sz="1400" u="none" strike="noStrike">
                          <a:effectLst/>
                        </a:rPr>
                        <a:t>22</a:t>
                      </a:r>
                      <a:endParaRPr lang="en-US" altLang="zh-CN" sz="1400" b="0" i="0" u="none" strike="noStrike">
                        <a:solidFill>
                          <a:srgbClr val="000000"/>
                        </a:solidFill>
                        <a:effectLst/>
                        <a:latin typeface="Times New Roman" panose="02020603050405020304" pitchFamily="18" charset="0"/>
                        <a:ea typeface="宋体" panose="02010600030101010101" pitchFamily="2" charset="-122"/>
                      </a:endParaRPr>
                    </a:p>
                  </a:txBody>
                  <a:tcPr marL="9525" marR="9525" marT="9525"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zh-CN" altLang="en-US" sz="1400" u="none" strike="noStrike">
                          <a:effectLst/>
                        </a:rPr>
                        <a:t>钛</a:t>
                      </a:r>
                      <a:endParaRPr lang="zh-CN" altLang="en-US" sz="1400" b="0" i="0" u="none" strike="noStrike">
                        <a:solidFill>
                          <a:srgbClr val="000000"/>
                        </a:solidFill>
                        <a:effectLst/>
                        <a:latin typeface="Times New Roman" panose="02020603050405020304" pitchFamily="18" charset="0"/>
                        <a:ea typeface="宋体" panose="02010600030101010101" pitchFamily="2" charset="-122"/>
                      </a:endParaRPr>
                    </a:p>
                  </a:txBody>
                  <a:tcPr marL="9525" marR="9525" marT="9525"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sz="1400" u="none" strike="noStrike">
                          <a:effectLst/>
                        </a:rPr>
                        <a:t>Ti</a:t>
                      </a:r>
                      <a:endParaRPr lang="en-US" sz="1400" b="0" i="0" u="none" strike="noStrike">
                        <a:solidFill>
                          <a:srgbClr val="000000"/>
                        </a:solidFill>
                        <a:effectLst/>
                        <a:latin typeface="Times New Roman" panose="02020603050405020304" pitchFamily="18" charset="0"/>
                        <a:ea typeface="宋体" panose="02010600030101010101" pitchFamily="2" charset="-122"/>
                      </a:endParaRPr>
                    </a:p>
                  </a:txBody>
                  <a:tcPr marL="9525" marR="9525" marT="9525"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sz="1400" u="none" strike="noStrike">
                          <a:effectLst/>
                        </a:rPr>
                        <a:t>Titanium </a:t>
                      </a:r>
                      <a:endParaRPr lang="en-US" sz="1400" b="0" i="0" u="none" strike="noStrike">
                        <a:solidFill>
                          <a:srgbClr val="000000"/>
                        </a:solidFill>
                        <a:effectLst/>
                        <a:latin typeface="Times New Roman" panose="02020603050405020304" pitchFamily="18" charset="0"/>
                        <a:ea typeface="宋体" panose="02010600030101010101" pitchFamily="2" charset="-122"/>
                      </a:endParaRPr>
                    </a:p>
                  </a:txBody>
                  <a:tcPr marL="9525" marR="9525" marT="9525"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sz="1400" u="none" strike="noStrike">
                          <a:effectLst/>
                        </a:rPr>
                        <a:t>[tai'teinjəm,ti-]</a:t>
                      </a:r>
                      <a:endParaRPr lang="en-US" sz="1400" b="0" i="0" u="none" strike="noStrike">
                        <a:solidFill>
                          <a:srgbClr val="000000"/>
                        </a:solidFill>
                        <a:effectLst/>
                        <a:latin typeface="Times New Roman" panose="02020603050405020304" pitchFamily="18" charset="0"/>
                        <a:ea typeface="宋体" panose="02010600030101010101" pitchFamily="2" charset="-122"/>
                      </a:endParaRPr>
                    </a:p>
                  </a:txBody>
                  <a:tcPr marL="9525" marR="9525" marT="9525"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1"/>
                  </a:ext>
                </a:extLst>
              </a:tr>
              <a:tr h="180975">
                <a:tc>
                  <a:txBody>
                    <a:bodyPr/>
                    <a:lstStyle/>
                    <a:p>
                      <a:pPr algn="ctr" fontAlgn="ctr"/>
                      <a:r>
                        <a:rPr lang="en-US" altLang="zh-CN" sz="1400" u="none" strike="noStrike">
                          <a:effectLst/>
                        </a:rPr>
                        <a:t>23</a:t>
                      </a:r>
                      <a:endParaRPr lang="en-US" altLang="zh-CN" sz="1400" b="0" i="0" u="none" strike="noStrike">
                        <a:solidFill>
                          <a:srgbClr val="000000"/>
                        </a:solidFill>
                        <a:effectLst/>
                        <a:latin typeface="Times New Roman" panose="02020603050405020304" pitchFamily="18" charset="0"/>
                        <a:ea typeface="宋体" panose="02010600030101010101" pitchFamily="2" charset="-122"/>
                      </a:endParaRPr>
                    </a:p>
                  </a:txBody>
                  <a:tcPr marL="9525" marR="9525" marT="9525"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zh-CN" altLang="en-US" sz="1400" u="none" strike="noStrike">
                          <a:effectLst/>
                        </a:rPr>
                        <a:t>钒</a:t>
                      </a:r>
                      <a:endParaRPr lang="zh-CN" altLang="en-US" sz="1400" b="0" i="0" u="none" strike="noStrike">
                        <a:solidFill>
                          <a:srgbClr val="000000"/>
                        </a:solidFill>
                        <a:effectLst/>
                        <a:latin typeface="Times New Roman" panose="02020603050405020304" pitchFamily="18" charset="0"/>
                        <a:ea typeface="宋体" panose="02010600030101010101" pitchFamily="2" charset="-122"/>
                      </a:endParaRPr>
                    </a:p>
                  </a:txBody>
                  <a:tcPr marL="9525" marR="9525" marT="9525"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sz="1400" u="none" strike="noStrike">
                          <a:effectLst/>
                        </a:rPr>
                        <a:t>V</a:t>
                      </a:r>
                      <a:endParaRPr lang="en-US" sz="1400" b="0" i="0" u="none" strike="noStrike">
                        <a:solidFill>
                          <a:srgbClr val="000000"/>
                        </a:solidFill>
                        <a:effectLst/>
                        <a:latin typeface="Times New Roman" panose="02020603050405020304" pitchFamily="18" charset="0"/>
                        <a:ea typeface="宋体" panose="02010600030101010101" pitchFamily="2" charset="-122"/>
                      </a:endParaRPr>
                    </a:p>
                  </a:txBody>
                  <a:tcPr marL="9525" marR="9525" marT="9525"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sz="1400" u="none" strike="noStrike" dirty="0">
                          <a:effectLst/>
                        </a:rPr>
                        <a:t>Vanadium </a:t>
                      </a:r>
                      <a:endParaRPr lang="en-US" sz="1400" b="0" i="0" u="none" strike="noStrike" dirty="0">
                        <a:solidFill>
                          <a:srgbClr val="000000"/>
                        </a:solidFill>
                        <a:effectLst/>
                        <a:latin typeface="Times New Roman" panose="02020603050405020304" pitchFamily="18" charset="0"/>
                        <a:ea typeface="宋体" panose="02010600030101010101" pitchFamily="2" charset="-122"/>
                      </a:endParaRPr>
                    </a:p>
                  </a:txBody>
                  <a:tcPr marL="9525" marR="9525" marT="9525"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sz="1400" u="none" strike="noStrike">
                          <a:effectLst/>
                        </a:rPr>
                        <a:t>[və'neidiəm,-djəm]</a:t>
                      </a:r>
                      <a:endParaRPr lang="en-US" sz="1400" b="0" i="0" u="none" strike="noStrike">
                        <a:solidFill>
                          <a:srgbClr val="000000"/>
                        </a:solidFill>
                        <a:effectLst/>
                        <a:latin typeface="Times New Roman" panose="02020603050405020304" pitchFamily="18" charset="0"/>
                        <a:ea typeface="宋体" panose="02010600030101010101" pitchFamily="2" charset="-122"/>
                      </a:endParaRPr>
                    </a:p>
                  </a:txBody>
                  <a:tcPr marL="9525" marR="9525" marT="9525"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2"/>
                  </a:ext>
                </a:extLst>
              </a:tr>
              <a:tr h="180975">
                <a:tc>
                  <a:txBody>
                    <a:bodyPr/>
                    <a:lstStyle/>
                    <a:p>
                      <a:pPr algn="ctr" fontAlgn="ctr"/>
                      <a:r>
                        <a:rPr lang="en-US" altLang="zh-CN" sz="1400" u="none" strike="noStrike">
                          <a:effectLst/>
                        </a:rPr>
                        <a:t>24</a:t>
                      </a:r>
                      <a:endParaRPr lang="en-US" altLang="zh-CN" sz="1400" b="0" i="0" u="none" strike="noStrike">
                        <a:solidFill>
                          <a:srgbClr val="000000"/>
                        </a:solidFill>
                        <a:effectLst/>
                        <a:latin typeface="Times New Roman" panose="02020603050405020304" pitchFamily="18" charset="0"/>
                        <a:ea typeface="宋体" panose="02010600030101010101" pitchFamily="2" charset="-122"/>
                      </a:endParaRPr>
                    </a:p>
                  </a:txBody>
                  <a:tcPr marL="9525" marR="9525" marT="9525"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zh-CN" altLang="en-US" sz="1400" u="none" strike="noStrike">
                          <a:effectLst/>
                        </a:rPr>
                        <a:t>铬</a:t>
                      </a:r>
                      <a:endParaRPr lang="zh-CN" altLang="en-US" sz="1400" b="0" i="0" u="none" strike="noStrike">
                        <a:solidFill>
                          <a:srgbClr val="000000"/>
                        </a:solidFill>
                        <a:effectLst/>
                        <a:latin typeface="Times New Roman" panose="02020603050405020304" pitchFamily="18" charset="0"/>
                        <a:ea typeface="宋体" panose="02010600030101010101" pitchFamily="2" charset="-122"/>
                      </a:endParaRPr>
                    </a:p>
                  </a:txBody>
                  <a:tcPr marL="9525" marR="9525" marT="9525"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sz="1400" u="none" strike="noStrike">
                          <a:effectLst/>
                        </a:rPr>
                        <a:t>Cr</a:t>
                      </a:r>
                      <a:endParaRPr lang="en-US" sz="1400" b="0" i="0" u="none" strike="noStrike">
                        <a:solidFill>
                          <a:srgbClr val="000000"/>
                        </a:solidFill>
                        <a:effectLst/>
                        <a:latin typeface="Times New Roman" panose="02020603050405020304" pitchFamily="18" charset="0"/>
                        <a:ea typeface="宋体" panose="02010600030101010101" pitchFamily="2" charset="-122"/>
                      </a:endParaRPr>
                    </a:p>
                  </a:txBody>
                  <a:tcPr marL="9525" marR="9525" marT="9525"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sz="1400" u="none" strike="noStrike">
                          <a:effectLst/>
                        </a:rPr>
                        <a:t>Chromium </a:t>
                      </a:r>
                      <a:endParaRPr lang="en-US" sz="1400" b="0" i="0" u="none" strike="noStrike">
                        <a:solidFill>
                          <a:srgbClr val="000000"/>
                        </a:solidFill>
                        <a:effectLst/>
                        <a:latin typeface="Times New Roman" panose="02020603050405020304" pitchFamily="18" charset="0"/>
                        <a:ea typeface="宋体" panose="02010600030101010101" pitchFamily="2" charset="-122"/>
                      </a:endParaRPr>
                    </a:p>
                  </a:txBody>
                  <a:tcPr marL="9525" marR="9525" marT="9525"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sz="1400" u="none" strike="noStrike" dirty="0">
                          <a:effectLst/>
                        </a:rPr>
                        <a:t>['</a:t>
                      </a:r>
                      <a:r>
                        <a:rPr lang="en-US" sz="1400" u="none" strike="noStrike" dirty="0" err="1">
                          <a:effectLst/>
                        </a:rPr>
                        <a:t>krəumjəm</a:t>
                      </a:r>
                      <a:r>
                        <a:rPr lang="en-US" sz="1400" u="none" strike="noStrike" dirty="0">
                          <a:effectLst/>
                        </a:rPr>
                        <a:t>]</a:t>
                      </a:r>
                      <a:endParaRPr lang="en-US" sz="1400" b="0" i="0" u="none" strike="noStrike" dirty="0">
                        <a:solidFill>
                          <a:srgbClr val="000000"/>
                        </a:solidFill>
                        <a:effectLst/>
                        <a:latin typeface="Times New Roman" panose="02020603050405020304" pitchFamily="18" charset="0"/>
                        <a:ea typeface="宋体" panose="02010600030101010101" pitchFamily="2" charset="-122"/>
                      </a:endParaRPr>
                    </a:p>
                  </a:txBody>
                  <a:tcPr marL="9525" marR="9525" marT="9525"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3"/>
                  </a:ext>
                </a:extLst>
              </a:tr>
              <a:tr h="180975">
                <a:tc>
                  <a:txBody>
                    <a:bodyPr/>
                    <a:lstStyle/>
                    <a:p>
                      <a:pPr algn="ctr" fontAlgn="ctr"/>
                      <a:r>
                        <a:rPr lang="en-US" altLang="zh-CN" sz="1400" u="none" strike="noStrike">
                          <a:effectLst/>
                        </a:rPr>
                        <a:t>25</a:t>
                      </a:r>
                      <a:endParaRPr lang="en-US" altLang="zh-CN" sz="1400" b="0" i="0" u="none" strike="noStrike">
                        <a:solidFill>
                          <a:srgbClr val="000000"/>
                        </a:solidFill>
                        <a:effectLst/>
                        <a:latin typeface="Times New Roman" panose="02020603050405020304" pitchFamily="18" charset="0"/>
                        <a:ea typeface="宋体" panose="02010600030101010101" pitchFamily="2" charset="-122"/>
                      </a:endParaRPr>
                    </a:p>
                  </a:txBody>
                  <a:tcPr marL="9525" marR="9525" marT="9525"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zh-CN" altLang="en-US" sz="1400" u="none" strike="noStrike">
                          <a:effectLst/>
                        </a:rPr>
                        <a:t>锰</a:t>
                      </a:r>
                      <a:endParaRPr lang="zh-CN" altLang="en-US" sz="1400" b="0" i="0" u="none" strike="noStrike">
                        <a:solidFill>
                          <a:srgbClr val="000000"/>
                        </a:solidFill>
                        <a:effectLst/>
                        <a:latin typeface="Times New Roman" panose="02020603050405020304" pitchFamily="18" charset="0"/>
                        <a:ea typeface="宋体" panose="02010600030101010101" pitchFamily="2" charset="-122"/>
                      </a:endParaRPr>
                    </a:p>
                  </a:txBody>
                  <a:tcPr marL="9525" marR="9525" marT="9525"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sz="1400" u="none" strike="noStrike">
                          <a:effectLst/>
                        </a:rPr>
                        <a:t>Mn</a:t>
                      </a:r>
                      <a:endParaRPr lang="en-US" sz="1400" b="0" i="0" u="none" strike="noStrike">
                        <a:solidFill>
                          <a:srgbClr val="000000"/>
                        </a:solidFill>
                        <a:effectLst/>
                        <a:latin typeface="Times New Roman" panose="02020603050405020304" pitchFamily="18" charset="0"/>
                        <a:ea typeface="宋体" panose="02010600030101010101" pitchFamily="2" charset="-122"/>
                      </a:endParaRPr>
                    </a:p>
                  </a:txBody>
                  <a:tcPr marL="9525" marR="9525" marT="9525"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sz="1400" u="none" strike="noStrike">
                          <a:effectLst/>
                        </a:rPr>
                        <a:t>Manganese </a:t>
                      </a:r>
                      <a:endParaRPr lang="en-US" sz="1400" b="0" i="0" u="none" strike="noStrike">
                        <a:solidFill>
                          <a:srgbClr val="000000"/>
                        </a:solidFill>
                        <a:effectLst/>
                        <a:latin typeface="Times New Roman" panose="02020603050405020304" pitchFamily="18" charset="0"/>
                        <a:ea typeface="宋体" panose="02010600030101010101" pitchFamily="2" charset="-122"/>
                      </a:endParaRPr>
                    </a:p>
                  </a:txBody>
                  <a:tcPr marL="9525" marR="9525" marT="9525"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sz="1400" u="none" strike="noStrike" dirty="0">
                          <a:effectLst/>
                        </a:rPr>
                        <a:t>[</a:t>
                      </a:r>
                      <a:r>
                        <a:rPr lang="en-US" sz="1400" u="none" strike="noStrike" dirty="0" err="1">
                          <a:effectLst/>
                        </a:rPr>
                        <a:t>mæŋgə'ni:z</a:t>
                      </a:r>
                      <a:r>
                        <a:rPr lang="en-US" sz="1400" u="none" strike="noStrike" dirty="0">
                          <a:effectLst/>
                        </a:rPr>
                        <a:t>]</a:t>
                      </a:r>
                      <a:endParaRPr lang="en-US" sz="1400" b="0" i="0" u="none" strike="noStrike" dirty="0">
                        <a:solidFill>
                          <a:srgbClr val="000000"/>
                        </a:solidFill>
                        <a:effectLst/>
                        <a:latin typeface="Times New Roman" panose="02020603050405020304" pitchFamily="18" charset="0"/>
                        <a:ea typeface="宋体" panose="02010600030101010101" pitchFamily="2" charset="-122"/>
                      </a:endParaRPr>
                    </a:p>
                  </a:txBody>
                  <a:tcPr marL="9525" marR="9525" marT="9525"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4"/>
                  </a:ext>
                </a:extLst>
              </a:tr>
              <a:tr h="180975">
                <a:tc>
                  <a:txBody>
                    <a:bodyPr/>
                    <a:lstStyle/>
                    <a:p>
                      <a:pPr algn="ctr" fontAlgn="ctr"/>
                      <a:r>
                        <a:rPr lang="en-US" altLang="zh-CN" sz="1400" u="none" strike="noStrike">
                          <a:effectLst/>
                        </a:rPr>
                        <a:t>26</a:t>
                      </a:r>
                      <a:endParaRPr lang="en-US" altLang="zh-CN" sz="1400" b="0" i="0" u="none" strike="noStrike">
                        <a:solidFill>
                          <a:srgbClr val="000000"/>
                        </a:solidFill>
                        <a:effectLst/>
                        <a:latin typeface="Times New Roman" panose="02020603050405020304" pitchFamily="18" charset="0"/>
                        <a:ea typeface="宋体" panose="02010600030101010101" pitchFamily="2" charset="-122"/>
                      </a:endParaRPr>
                    </a:p>
                  </a:txBody>
                  <a:tcPr marL="9525" marR="9525" marT="9525"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zh-CN" altLang="en-US" sz="1400" u="none" strike="noStrike">
                          <a:effectLst/>
                        </a:rPr>
                        <a:t>铁</a:t>
                      </a:r>
                      <a:endParaRPr lang="zh-CN" altLang="en-US" sz="1400" b="0" i="0" u="none" strike="noStrike">
                        <a:solidFill>
                          <a:srgbClr val="000000"/>
                        </a:solidFill>
                        <a:effectLst/>
                        <a:latin typeface="Times New Roman" panose="02020603050405020304" pitchFamily="18" charset="0"/>
                        <a:ea typeface="宋体" panose="02010600030101010101" pitchFamily="2" charset="-122"/>
                      </a:endParaRPr>
                    </a:p>
                  </a:txBody>
                  <a:tcPr marL="9525" marR="9525" marT="9525"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sz="1400" u="none" strike="noStrike">
                          <a:effectLst/>
                        </a:rPr>
                        <a:t>Fe</a:t>
                      </a:r>
                      <a:endParaRPr lang="en-US" sz="1400" b="0" i="0" u="none" strike="noStrike">
                        <a:solidFill>
                          <a:srgbClr val="000000"/>
                        </a:solidFill>
                        <a:effectLst/>
                        <a:latin typeface="Times New Roman" panose="02020603050405020304" pitchFamily="18" charset="0"/>
                        <a:ea typeface="宋体" panose="02010600030101010101" pitchFamily="2" charset="-122"/>
                      </a:endParaRPr>
                    </a:p>
                  </a:txBody>
                  <a:tcPr marL="9525" marR="9525" marT="9525"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sz="1400" u="none" strike="noStrike">
                          <a:effectLst/>
                        </a:rPr>
                        <a:t>Iron</a:t>
                      </a:r>
                      <a:endParaRPr lang="en-US" sz="1400" b="0" i="0" u="none" strike="noStrike">
                        <a:solidFill>
                          <a:srgbClr val="000000"/>
                        </a:solidFill>
                        <a:effectLst/>
                        <a:latin typeface="Times New Roman" panose="02020603050405020304" pitchFamily="18" charset="0"/>
                        <a:ea typeface="宋体" panose="02010600030101010101" pitchFamily="2" charset="-122"/>
                      </a:endParaRPr>
                    </a:p>
                  </a:txBody>
                  <a:tcPr marL="9525" marR="9525" marT="9525"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sz="1400" u="none" strike="noStrike" dirty="0">
                          <a:effectLst/>
                        </a:rPr>
                        <a:t>['</a:t>
                      </a:r>
                      <a:r>
                        <a:rPr lang="en-US" sz="1400" u="none" strike="noStrike" dirty="0" err="1">
                          <a:effectLst/>
                        </a:rPr>
                        <a:t>aiən</a:t>
                      </a:r>
                      <a:r>
                        <a:rPr lang="en-US" sz="1400" u="none" strike="noStrike" dirty="0">
                          <a:effectLst/>
                        </a:rPr>
                        <a:t>]</a:t>
                      </a:r>
                      <a:endParaRPr lang="en-US" sz="1400" b="0" i="0" u="none" strike="noStrike" dirty="0">
                        <a:solidFill>
                          <a:srgbClr val="000000"/>
                        </a:solidFill>
                        <a:effectLst/>
                        <a:latin typeface="Times New Roman" panose="02020603050405020304" pitchFamily="18" charset="0"/>
                        <a:ea typeface="宋体" panose="02010600030101010101" pitchFamily="2" charset="-122"/>
                      </a:endParaRPr>
                    </a:p>
                  </a:txBody>
                  <a:tcPr marL="9525" marR="9525" marT="9525"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5"/>
                  </a:ext>
                </a:extLst>
              </a:tr>
              <a:tr h="180975">
                <a:tc>
                  <a:txBody>
                    <a:bodyPr/>
                    <a:lstStyle/>
                    <a:p>
                      <a:pPr algn="ctr" fontAlgn="ctr"/>
                      <a:r>
                        <a:rPr lang="en-US" altLang="zh-CN" sz="1400" u="none" strike="noStrike">
                          <a:effectLst/>
                        </a:rPr>
                        <a:t>27</a:t>
                      </a:r>
                      <a:endParaRPr lang="en-US" altLang="zh-CN" sz="1400" b="0" i="0" u="none" strike="noStrike">
                        <a:solidFill>
                          <a:srgbClr val="000000"/>
                        </a:solidFill>
                        <a:effectLst/>
                        <a:latin typeface="Times New Roman" panose="02020603050405020304" pitchFamily="18" charset="0"/>
                        <a:ea typeface="宋体" panose="02010600030101010101" pitchFamily="2" charset="-122"/>
                      </a:endParaRPr>
                    </a:p>
                  </a:txBody>
                  <a:tcPr marL="9525" marR="9525" marT="9525"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zh-CN" altLang="en-US" sz="1400" u="none" strike="noStrike">
                          <a:effectLst/>
                        </a:rPr>
                        <a:t>钴</a:t>
                      </a:r>
                      <a:endParaRPr lang="zh-CN" altLang="en-US" sz="1400" b="0" i="0" u="none" strike="noStrike">
                        <a:solidFill>
                          <a:srgbClr val="000000"/>
                        </a:solidFill>
                        <a:effectLst/>
                        <a:latin typeface="Times New Roman" panose="02020603050405020304" pitchFamily="18" charset="0"/>
                        <a:ea typeface="宋体" panose="02010600030101010101" pitchFamily="2" charset="-122"/>
                      </a:endParaRPr>
                    </a:p>
                  </a:txBody>
                  <a:tcPr marL="9525" marR="9525" marT="9525"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sz="1400" u="none" strike="noStrike">
                          <a:effectLst/>
                        </a:rPr>
                        <a:t>Co</a:t>
                      </a:r>
                      <a:endParaRPr lang="en-US" sz="1400" b="0" i="0" u="none" strike="noStrike">
                        <a:solidFill>
                          <a:srgbClr val="000000"/>
                        </a:solidFill>
                        <a:effectLst/>
                        <a:latin typeface="Times New Roman" panose="02020603050405020304" pitchFamily="18" charset="0"/>
                        <a:ea typeface="宋体" panose="02010600030101010101" pitchFamily="2" charset="-122"/>
                      </a:endParaRPr>
                    </a:p>
                  </a:txBody>
                  <a:tcPr marL="9525" marR="9525" marT="9525"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sz="1400" u="none" strike="noStrike" dirty="0">
                          <a:effectLst/>
                        </a:rPr>
                        <a:t>Cobalt</a:t>
                      </a:r>
                      <a:endParaRPr lang="en-US" sz="1400" b="0" i="0" u="none" strike="noStrike" dirty="0">
                        <a:solidFill>
                          <a:srgbClr val="000000"/>
                        </a:solidFill>
                        <a:effectLst/>
                        <a:latin typeface="Times New Roman" panose="02020603050405020304" pitchFamily="18" charset="0"/>
                        <a:ea typeface="宋体" panose="02010600030101010101" pitchFamily="2" charset="-122"/>
                      </a:endParaRPr>
                    </a:p>
                  </a:txBody>
                  <a:tcPr marL="9525" marR="9525" marT="9525"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sz="1400" u="none" strike="noStrike" dirty="0">
                          <a:effectLst/>
                        </a:rPr>
                        <a:t>[kə'</a:t>
                      </a:r>
                      <a:r>
                        <a:rPr lang="en-US" sz="1400" u="none" strike="noStrike" dirty="0" err="1">
                          <a:effectLst/>
                        </a:rPr>
                        <a:t>bɔ:lt</a:t>
                      </a:r>
                      <a:r>
                        <a:rPr lang="en-US" sz="1400" u="none" strike="noStrike" dirty="0">
                          <a:effectLst/>
                        </a:rPr>
                        <a:t>,'</a:t>
                      </a:r>
                      <a:r>
                        <a:rPr lang="en-US" sz="1400" u="none" strike="noStrike" dirty="0" err="1">
                          <a:effectLst/>
                        </a:rPr>
                        <a:t>kəubɔ:lt</a:t>
                      </a:r>
                      <a:r>
                        <a:rPr lang="en-US" sz="1400" u="none" strike="noStrike" dirty="0">
                          <a:effectLst/>
                        </a:rPr>
                        <a:t>]</a:t>
                      </a:r>
                      <a:endParaRPr lang="en-US" sz="1400" b="0" i="0" u="none" strike="noStrike" dirty="0">
                        <a:solidFill>
                          <a:srgbClr val="000000"/>
                        </a:solidFill>
                        <a:effectLst/>
                        <a:latin typeface="Times New Roman" panose="02020603050405020304" pitchFamily="18" charset="0"/>
                        <a:ea typeface="宋体" panose="02010600030101010101" pitchFamily="2" charset="-122"/>
                      </a:endParaRPr>
                    </a:p>
                  </a:txBody>
                  <a:tcPr marL="9525" marR="9525" marT="9525"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6"/>
                  </a:ext>
                </a:extLst>
              </a:tr>
              <a:tr h="180975">
                <a:tc>
                  <a:txBody>
                    <a:bodyPr/>
                    <a:lstStyle/>
                    <a:p>
                      <a:pPr algn="ctr" fontAlgn="ctr"/>
                      <a:r>
                        <a:rPr lang="en-US" altLang="zh-CN" sz="1400" u="none" strike="noStrike">
                          <a:effectLst/>
                        </a:rPr>
                        <a:t>28</a:t>
                      </a:r>
                      <a:endParaRPr lang="en-US" altLang="zh-CN" sz="1400" b="0" i="0" u="none" strike="noStrike">
                        <a:solidFill>
                          <a:srgbClr val="000000"/>
                        </a:solidFill>
                        <a:effectLst/>
                        <a:latin typeface="Times New Roman" panose="02020603050405020304" pitchFamily="18" charset="0"/>
                        <a:ea typeface="宋体" panose="02010600030101010101" pitchFamily="2" charset="-122"/>
                      </a:endParaRPr>
                    </a:p>
                  </a:txBody>
                  <a:tcPr marL="9525" marR="9525" marT="9525"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zh-CN" altLang="en-US" sz="1400" u="none" strike="noStrike">
                          <a:effectLst/>
                        </a:rPr>
                        <a:t>镍</a:t>
                      </a:r>
                      <a:endParaRPr lang="zh-CN" altLang="en-US" sz="1400" b="0" i="0" u="none" strike="noStrike">
                        <a:solidFill>
                          <a:srgbClr val="000000"/>
                        </a:solidFill>
                        <a:effectLst/>
                        <a:latin typeface="Times New Roman" panose="02020603050405020304" pitchFamily="18" charset="0"/>
                        <a:ea typeface="宋体" panose="02010600030101010101" pitchFamily="2" charset="-122"/>
                      </a:endParaRPr>
                    </a:p>
                  </a:txBody>
                  <a:tcPr marL="9525" marR="9525" marT="9525"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sz="1400" u="none" strike="noStrike">
                          <a:effectLst/>
                        </a:rPr>
                        <a:t>Ni</a:t>
                      </a:r>
                      <a:endParaRPr lang="en-US" sz="1400" b="0" i="0" u="none" strike="noStrike">
                        <a:solidFill>
                          <a:srgbClr val="000000"/>
                        </a:solidFill>
                        <a:effectLst/>
                        <a:latin typeface="Times New Roman" panose="02020603050405020304" pitchFamily="18" charset="0"/>
                        <a:ea typeface="宋体" panose="02010600030101010101" pitchFamily="2" charset="-122"/>
                      </a:endParaRPr>
                    </a:p>
                  </a:txBody>
                  <a:tcPr marL="9525" marR="9525" marT="9525"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sz="1400" u="none" strike="noStrike">
                          <a:effectLst/>
                        </a:rPr>
                        <a:t>Nickel</a:t>
                      </a:r>
                      <a:endParaRPr lang="en-US" sz="1400" b="0" i="0" u="none" strike="noStrike">
                        <a:solidFill>
                          <a:srgbClr val="000000"/>
                        </a:solidFill>
                        <a:effectLst/>
                        <a:latin typeface="Times New Roman" panose="02020603050405020304" pitchFamily="18" charset="0"/>
                        <a:ea typeface="宋体" panose="02010600030101010101" pitchFamily="2" charset="-122"/>
                      </a:endParaRPr>
                    </a:p>
                  </a:txBody>
                  <a:tcPr marL="9525" marR="9525" marT="9525"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sz="1400" u="none" strike="noStrike" dirty="0">
                          <a:effectLst/>
                        </a:rPr>
                        <a:t>['</a:t>
                      </a:r>
                      <a:r>
                        <a:rPr lang="en-US" sz="1400" u="none" strike="noStrike" dirty="0" err="1">
                          <a:effectLst/>
                        </a:rPr>
                        <a:t>nikl</a:t>
                      </a:r>
                      <a:r>
                        <a:rPr lang="en-US" sz="1400" u="none" strike="noStrike" dirty="0">
                          <a:effectLst/>
                        </a:rPr>
                        <a:t>]</a:t>
                      </a:r>
                      <a:endParaRPr lang="en-US" sz="1400" b="0" i="0" u="none" strike="noStrike" dirty="0">
                        <a:solidFill>
                          <a:srgbClr val="000000"/>
                        </a:solidFill>
                        <a:effectLst/>
                        <a:latin typeface="Times New Roman" panose="02020603050405020304" pitchFamily="18" charset="0"/>
                        <a:ea typeface="宋体" panose="02010600030101010101" pitchFamily="2" charset="-122"/>
                      </a:endParaRPr>
                    </a:p>
                  </a:txBody>
                  <a:tcPr marL="9525" marR="9525" marT="9525"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7"/>
                  </a:ext>
                </a:extLst>
              </a:tr>
              <a:tr h="180975">
                <a:tc>
                  <a:txBody>
                    <a:bodyPr/>
                    <a:lstStyle/>
                    <a:p>
                      <a:pPr algn="ctr" fontAlgn="ctr"/>
                      <a:r>
                        <a:rPr lang="en-US" altLang="zh-CN" sz="1400" u="none" strike="noStrike">
                          <a:effectLst/>
                        </a:rPr>
                        <a:t>29</a:t>
                      </a:r>
                      <a:endParaRPr lang="en-US" altLang="zh-CN" sz="1400" b="0" i="0" u="none" strike="noStrike">
                        <a:solidFill>
                          <a:srgbClr val="000000"/>
                        </a:solidFill>
                        <a:effectLst/>
                        <a:latin typeface="Times New Roman" panose="02020603050405020304" pitchFamily="18" charset="0"/>
                        <a:ea typeface="宋体" panose="02010600030101010101" pitchFamily="2" charset="-122"/>
                      </a:endParaRPr>
                    </a:p>
                  </a:txBody>
                  <a:tcPr marL="9525" marR="9525" marT="9525"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zh-CN" altLang="en-US" sz="1400" u="none" strike="noStrike">
                          <a:effectLst/>
                        </a:rPr>
                        <a:t>铜</a:t>
                      </a:r>
                      <a:endParaRPr lang="zh-CN" altLang="en-US" sz="1400" b="0" i="0" u="none" strike="noStrike">
                        <a:solidFill>
                          <a:srgbClr val="000000"/>
                        </a:solidFill>
                        <a:effectLst/>
                        <a:latin typeface="Times New Roman" panose="02020603050405020304" pitchFamily="18" charset="0"/>
                        <a:ea typeface="宋体" panose="02010600030101010101" pitchFamily="2" charset="-122"/>
                      </a:endParaRPr>
                    </a:p>
                  </a:txBody>
                  <a:tcPr marL="9525" marR="9525" marT="9525"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sz="1400" u="none" strike="noStrike">
                          <a:effectLst/>
                        </a:rPr>
                        <a:t>Cu</a:t>
                      </a:r>
                      <a:endParaRPr lang="en-US" sz="1400" b="0" i="0" u="none" strike="noStrike">
                        <a:solidFill>
                          <a:srgbClr val="000000"/>
                        </a:solidFill>
                        <a:effectLst/>
                        <a:latin typeface="Times New Roman" panose="02020603050405020304" pitchFamily="18" charset="0"/>
                        <a:ea typeface="宋体" panose="02010600030101010101" pitchFamily="2" charset="-122"/>
                      </a:endParaRPr>
                    </a:p>
                  </a:txBody>
                  <a:tcPr marL="9525" marR="9525" marT="9525"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sz="1400" u="none" strike="noStrike">
                          <a:effectLst/>
                        </a:rPr>
                        <a:t>Copper</a:t>
                      </a:r>
                      <a:endParaRPr lang="en-US" sz="1400" b="0" i="0" u="none" strike="noStrike">
                        <a:solidFill>
                          <a:srgbClr val="000000"/>
                        </a:solidFill>
                        <a:effectLst/>
                        <a:latin typeface="Times New Roman" panose="02020603050405020304" pitchFamily="18" charset="0"/>
                        <a:ea typeface="宋体" panose="02010600030101010101" pitchFamily="2" charset="-122"/>
                      </a:endParaRPr>
                    </a:p>
                  </a:txBody>
                  <a:tcPr marL="9525" marR="9525" marT="9525"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sz="1400" u="none" strike="noStrike" dirty="0">
                          <a:effectLst/>
                        </a:rPr>
                        <a:t>['</a:t>
                      </a:r>
                      <a:r>
                        <a:rPr lang="en-US" sz="1400" u="none" strike="noStrike" dirty="0" err="1">
                          <a:effectLst/>
                        </a:rPr>
                        <a:t>kɔpə</a:t>
                      </a:r>
                      <a:r>
                        <a:rPr lang="en-US" sz="1400" u="none" strike="noStrike" dirty="0">
                          <a:effectLst/>
                        </a:rPr>
                        <a:t>]</a:t>
                      </a:r>
                      <a:endParaRPr lang="en-US" sz="1400" b="0" i="0" u="none" strike="noStrike" dirty="0">
                        <a:solidFill>
                          <a:srgbClr val="000000"/>
                        </a:solidFill>
                        <a:effectLst/>
                        <a:latin typeface="Times New Roman" panose="02020603050405020304" pitchFamily="18" charset="0"/>
                        <a:ea typeface="宋体" panose="02010600030101010101" pitchFamily="2" charset="-122"/>
                      </a:endParaRPr>
                    </a:p>
                  </a:txBody>
                  <a:tcPr marL="9525" marR="9525" marT="9525"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8"/>
                  </a:ext>
                </a:extLst>
              </a:tr>
              <a:tr h="180975">
                <a:tc>
                  <a:txBody>
                    <a:bodyPr/>
                    <a:lstStyle/>
                    <a:p>
                      <a:pPr algn="ctr" fontAlgn="ctr"/>
                      <a:r>
                        <a:rPr lang="en-US" altLang="zh-CN" sz="1400" u="none" strike="noStrike">
                          <a:effectLst/>
                        </a:rPr>
                        <a:t>30</a:t>
                      </a:r>
                      <a:endParaRPr lang="en-US" altLang="zh-CN" sz="1400" b="0" i="0" u="none" strike="noStrike">
                        <a:solidFill>
                          <a:srgbClr val="000000"/>
                        </a:solidFill>
                        <a:effectLst/>
                        <a:latin typeface="Times New Roman" panose="02020603050405020304" pitchFamily="18" charset="0"/>
                        <a:ea typeface="宋体" panose="02010600030101010101" pitchFamily="2" charset="-122"/>
                      </a:endParaRPr>
                    </a:p>
                  </a:txBody>
                  <a:tcPr marL="9525" marR="9525" marT="9525"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zh-CN" altLang="en-US" sz="1400" u="none" strike="noStrike">
                          <a:effectLst/>
                        </a:rPr>
                        <a:t>锌</a:t>
                      </a:r>
                      <a:endParaRPr lang="zh-CN" altLang="en-US" sz="1400" b="0" i="0" u="none" strike="noStrike">
                        <a:solidFill>
                          <a:srgbClr val="000000"/>
                        </a:solidFill>
                        <a:effectLst/>
                        <a:latin typeface="Times New Roman" panose="02020603050405020304" pitchFamily="18" charset="0"/>
                        <a:ea typeface="宋体" panose="02010600030101010101" pitchFamily="2" charset="-122"/>
                      </a:endParaRPr>
                    </a:p>
                  </a:txBody>
                  <a:tcPr marL="9525" marR="9525" marT="9525"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sz="1400" u="none" strike="noStrike">
                          <a:effectLst/>
                        </a:rPr>
                        <a:t>Zn</a:t>
                      </a:r>
                      <a:endParaRPr lang="en-US" sz="1400" b="0" i="0" u="none" strike="noStrike">
                        <a:solidFill>
                          <a:srgbClr val="000000"/>
                        </a:solidFill>
                        <a:effectLst/>
                        <a:latin typeface="Times New Roman" panose="02020603050405020304" pitchFamily="18" charset="0"/>
                        <a:ea typeface="宋体" panose="02010600030101010101" pitchFamily="2" charset="-122"/>
                      </a:endParaRPr>
                    </a:p>
                  </a:txBody>
                  <a:tcPr marL="9525" marR="9525" marT="9525"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sz="1400" u="none" strike="noStrike">
                          <a:effectLst/>
                        </a:rPr>
                        <a:t>Zinc</a:t>
                      </a:r>
                      <a:endParaRPr lang="en-US" sz="1400" b="0" i="0" u="none" strike="noStrike">
                        <a:solidFill>
                          <a:srgbClr val="000000"/>
                        </a:solidFill>
                        <a:effectLst/>
                        <a:latin typeface="Times New Roman" panose="02020603050405020304" pitchFamily="18" charset="0"/>
                        <a:ea typeface="宋体" panose="02010600030101010101" pitchFamily="2" charset="-122"/>
                      </a:endParaRPr>
                    </a:p>
                  </a:txBody>
                  <a:tcPr marL="9525" marR="9525" marT="9525"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sz="1400" u="none" strike="noStrike" dirty="0">
                          <a:effectLst/>
                        </a:rPr>
                        <a:t>[</a:t>
                      </a:r>
                      <a:r>
                        <a:rPr lang="en-US" sz="1400" u="none" strike="noStrike" dirty="0" err="1">
                          <a:effectLst/>
                        </a:rPr>
                        <a:t>ziŋk</a:t>
                      </a:r>
                      <a:r>
                        <a:rPr lang="en-US" sz="1400" u="none" strike="noStrike" dirty="0">
                          <a:effectLst/>
                        </a:rPr>
                        <a:t>]</a:t>
                      </a:r>
                      <a:endParaRPr lang="en-US" sz="1400" b="0" i="0" u="none" strike="noStrike" dirty="0">
                        <a:solidFill>
                          <a:srgbClr val="000000"/>
                        </a:solidFill>
                        <a:effectLst/>
                        <a:latin typeface="Times New Roman" panose="02020603050405020304" pitchFamily="18" charset="0"/>
                        <a:ea typeface="宋体" panose="02010600030101010101" pitchFamily="2" charset="-122"/>
                      </a:endParaRPr>
                    </a:p>
                  </a:txBody>
                  <a:tcPr marL="9525" marR="9525" marT="9525"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9"/>
                  </a:ext>
                </a:extLst>
              </a:tr>
            </a:tbl>
          </a:graphicData>
        </a:graphic>
      </p:graphicFrame>
      <p:graphicFrame>
        <p:nvGraphicFramePr>
          <p:cNvPr id="7" name="表格 6"/>
          <p:cNvGraphicFramePr>
            <a:graphicFrameLocks noGrp="1"/>
          </p:cNvGraphicFramePr>
          <p:nvPr/>
        </p:nvGraphicFramePr>
        <p:xfrm>
          <a:off x="3612322" y="4392682"/>
          <a:ext cx="3251199" cy="2228850"/>
        </p:xfrm>
        <a:graphic>
          <a:graphicData uri="http://schemas.openxmlformats.org/drawingml/2006/table">
            <a:tbl>
              <a:tblPr>
                <a:tableStyleId>{5C22544A-7EE6-4342-B048-85BDC9FD1C3A}</a:tableStyleId>
              </a:tblPr>
              <a:tblGrid>
                <a:gridCol w="317190">
                  <a:extLst>
                    <a:ext uri="{9D8B030D-6E8A-4147-A177-3AD203B41FA5}">
                      <a16:colId xmlns:a16="http://schemas.microsoft.com/office/drawing/2014/main" val="20000"/>
                    </a:ext>
                  </a:extLst>
                </a:gridCol>
                <a:gridCol w="256924">
                  <a:extLst>
                    <a:ext uri="{9D8B030D-6E8A-4147-A177-3AD203B41FA5}">
                      <a16:colId xmlns:a16="http://schemas.microsoft.com/office/drawing/2014/main" val="20001"/>
                    </a:ext>
                  </a:extLst>
                </a:gridCol>
                <a:gridCol w="329878">
                  <a:extLst>
                    <a:ext uri="{9D8B030D-6E8A-4147-A177-3AD203B41FA5}">
                      <a16:colId xmlns:a16="http://schemas.microsoft.com/office/drawing/2014/main" val="20002"/>
                    </a:ext>
                  </a:extLst>
                </a:gridCol>
                <a:gridCol w="964258">
                  <a:extLst>
                    <a:ext uri="{9D8B030D-6E8A-4147-A177-3AD203B41FA5}">
                      <a16:colId xmlns:a16="http://schemas.microsoft.com/office/drawing/2014/main" val="20003"/>
                    </a:ext>
                  </a:extLst>
                </a:gridCol>
                <a:gridCol w="1382949">
                  <a:extLst>
                    <a:ext uri="{9D8B030D-6E8A-4147-A177-3AD203B41FA5}">
                      <a16:colId xmlns:a16="http://schemas.microsoft.com/office/drawing/2014/main" val="20004"/>
                    </a:ext>
                  </a:extLst>
                </a:gridCol>
              </a:tblGrid>
              <a:tr h="180975">
                <a:tc>
                  <a:txBody>
                    <a:bodyPr/>
                    <a:lstStyle/>
                    <a:p>
                      <a:pPr algn="ctr" fontAlgn="ctr"/>
                      <a:r>
                        <a:rPr lang="en-US" altLang="zh-CN" sz="1400" u="none" strike="noStrike" dirty="0">
                          <a:effectLst/>
                        </a:rPr>
                        <a:t>31</a:t>
                      </a:r>
                      <a:endParaRPr lang="en-US" altLang="zh-CN" sz="1400" b="0" i="0" u="none" strike="noStrike" dirty="0">
                        <a:solidFill>
                          <a:srgbClr val="000000"/>
                        </a:solidFill>
                        <a:effectLst/>
                        <a:latin typeface="Times New Roman" panose="02020603050405020304" pitchFamily="18" charset="0"/>
                        <a:ea typeface="宋体" panose="02010600030101010101" pitchFamily="2" charset="-122"/>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zh-CN" altLang="en-US" sz="1400" u="none" strike="noStrike" dirty="0">
                          <a:effectLst/>
                        </a:rPr>
                        <a:t>镓</a:t>
                      </a:r>
                      <a:endParaRPr lang="zh-CN" altLang="en-US" sz="1400" b="0" i="0" u="none" strike="noStrike" dirty="0">
                        <a:solidFill>
                          <a:srgbClr val="000000"/>
                        </a:solidFill>
                        <a:effectLst/>
                        <a:latin typeface="Times New Roman" panose="02020603050405020304" pitchFamily="18" charset="0"/>
                        <a:ea typeface="宋体" panose="02010600030101010101" pitchFamily="2" charset="-122"/>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US" sz="1400" u="none" strike="noStrike">
                          <a:effectLst/>
                        </a:rPr>
                        <a:t>Ga</a:t>
                      </a:r>
                      <a:endParaRPr lang="en-US" sz="1400" b="0" i="0" u="none" strike="noStrike">
                        <a:solidFill>
                          <a:srgbClr val="000000"/>
                        </a:solidFill>
                        <a:effectLst/>
                        <a:latin typeface="Times New Roman" panose="02020603050405020304" pitchFamily="18" charset="0"/>
                        <a:ea typeface="宋体" panose="02010600030101010101" pitchFamily="2" charset="-122"/>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US" sz="1400" u="none" strike="noStrike">
                          <a:effectLst/>
                        </a:rPr>
                        <a:t>Gallium</a:t>
                      </a:r>
                      <a:endParaRPr lang="en-US" sz="1400" b="0" i="0" u="none" strike="noStrike">
                        <a:solidFill>
                          <a:srgbClr val="000000"/>
                        </a:solidFill>
                        <a:effectLst/>
                        <a:latin typeface="Times New Roman" panose="02020603050405020304" pitchFamily="18" charset="0"/>
                        <a:ea typeface="宋体" panose="02010600030101010101" pitchFamily="2" charset="-122"/>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US" sz="1400" u="none" strike="noStrike">
                          <a:effectLst/>
                        </a:rPr>
                        <a:t>['gæliəm]</a:t>
                      </a:r>
                      <a:endParaRPr lang="en-US" sz="1400" b="0" i="0" u="none" strike="noStrike">
                        <a:solidFill>
                          <a:srgbClr val="000000"/>
                        </a:solidFill>
                        <a:effectLst/>
                        <a:latin typeface="Times New Roman" panose="02020603050405020304" pitchFamily="18" charset="0"/>
                        <a:ea typeface="宋体" panose="02010600030101010101" pitchFamily="2" charset="-122"/>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180975">
                <a:tc>
                  <a:txBody>
                    <a:bodyPr/>
                    <a:lstStyle/>
                    <a:p>
                      <a:pPr algn="ctr" fontAlgn="ctr"/>
                      <a:r>
                        <a:rPr lang="en-US" altLang="zh-CN" sz="1400" u="none" strike="noStrike" dirty="0">
                          <a:effectLst/>
                        </a:rPr>
                        <a:t>32</a:t>
                      </a:r>
                      <a:endParaRPr lang="en-US" altLang="zh-CN" sz="1400" b="0" i="0" u="none" strike="noStrike" dirty="0">
                        <a:solidFill>
                          <a:srgbClr val="000000"/>
                        </a:solidFill>
                        <a:effectLst/>
                        <a:latin typeface="Times New Roman" panose="02020603050405020304" pitchFamily="18" charset="0"/>
                        <a:ea typeface="宋体" panose="02010600030101010101" pitchFamily="2" charset="-122"/>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zh-CN" altLang="en-US" sz="1400" u="none" strike="noStrike">
                          <a:effectLst/>
                        </a:rPr>
                        <a:t>锗</a:t>
                      </a:r>
                      <a:endParaRPr lang="zh-CN" altLang="en-US" sz="1400" b="0" i="0" u="none" strike="noStrike">
                        <a:solidFill>
                          <a:srgbClr val="000000"/>
                        </a:solidFill>
                        <a:effectLst/>
                        <a:latin typeface="Times New Roman" panose="02020603050405020304" pitchFamily="18" charset="0"/>
                        <a:ea typeface="宋体" panose="02010600030101010101" pitchFamily="2" charset="-122"/>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US" sz="1400" u="none" strike="noStrike">
                          <a:effectLst/>
                        </a:rPr>
                        <a:t>Ge</a:t>
                      </a:r>
                      <a:endParaRPr lang="en-US" sz="1400" b="0" i="0" u="none" strike="noStrike">
                        <a:solidFill>
                          <a:srgbClr val="000000"/>
                        </a:solidFill>
                        <a:effectLst/>
                        <a:latin typeface="Times New Roman" panose="02020603050405020304" pitchFamily="18" charset="0"/>
                        <a:ea typeface="宋体" panose="02010600030101010101" pitchFamily="2" charset="-122"/>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US" sz="1400" u="none" strike="noStrike">
                          <a:effectLst/>
                        </a:rPr>
                        <a:t>Germanium</a:t>
                      </a:r>
                      <a:endParaRPr lang="en-US" sz="1400" b="0" i="0" u="none" strike="noStrike">
                        <a:solidFill>
                          <a:srgbClr val="000000"/>
                        </a:solidFill>
                        <a:effectLst/>
                        <a:latin typeface="Times New Roman" panose="02020603050405020304" pitchFamily="18" charset="0"/>
                        <a:ea typeface="宋体" panose="02010600030101010101" pitchFamily="2" charset="-122"/>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US" sz="1400" u="none" strike="noStrike">
                          <a:effectLst/>
                        </a:rPr>
                        <a:t>[dʒə:'meiniəm]</a:t>
                      </a:r>
                      <a:endParaRPr lang="en-US" sz="1400" b="0" i="0" u="none" strike="noStrike">
                        <a:solidFill>
                          <a:srgbClr val="000000"/>
                        </a:solidFill>
                        <a:effectLst/>
                        <a:latin typeface="Times New Roman" panose="02020603050405020304" pitchFamily="18" charset="0"/>
                        <a:ea typeface="宋体" panose="02010600030101010101" pitchFamily="2" charset="-122"/>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180975">
                <a:tc>
                  <a:txBody>
                    <a:bodyPr/>
                    <a:lstStyle/>
                    <a:p>
                      <a:pPr algn="ctr" fontAlgn="ctr"/>
                      <a:r>
                        <a:rPr lang="en-US" altLang="zh-CN" sz="1400" u="none" strike="noStrike">
                          <a:effectLst/>
                        </a:rPr>
                        <a:t>33</a:t>
                      </a:r>
                      <a:endParaRPr lang="en-US" altLang="zh-CN" sz="1400" b="0" i="0" u="none" strike="noStrike">
                        <a:solidFill>
                          <a:srgbClr val="000000"/>
                        </a:solidFill>
                        <a:effectLst/>
                        <a:latin typeface="Times New Roman" panose="02020603050405020304" pitchFamily="18" charset="0"/>
                        <a:ea typeface="宋体" panose="02010600030101010101" pitchFamily="2" charset="-122"/>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zh-CN" altLang="en-US" sz="1400" u="none" strike="noStrike">
                          <a:effectLst/>
                        </a:rPr>
                        <a:t>砷</a:t>
                      </a:r>
                      <a:endParaRPr lang="zh-CN" altLang="en-US" sz="1400" b="0" i="0" u="none" strike="noStrike">
                        <a:solidFill>
                          <a:srgbClr val="000000"/>
                        </a:solidFill>
                        <a:effectLst/>
                        <a:latin typeface="Times New Roman" panose="02020603050405020304" pitchFamily="18" charset="0"/>
                        <a:ea typeface="宋体" panose="02010600030101010101" pitchFamily="2" charset="-122"/>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US" sz="1400" u="none" strike="noStrike" dirty="0">
                          <a:effectLst/>
                        </a:rPr>
                        <a:t>As</a:t>
                      </a:r>
                      <a:endParaRPr lang="en-US" sz="1400" b="0" i="0" u="none" strike="noStrike" dirty="0">
                        <a:solidFill>
                          <a:srgbClr val="000000"/>
                        </a:solidFill>
                        <a:effectLst/>
                        <a:latin typeface="Times New Roman" panose="02020603050405020304" pitchFamily="18" charset="0"/>
                        <a:ea typeface="宋体" panose="02010600030101010101" pitchFamily="2" charset="-122"/>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US" sz="1400" u="none" strike="noStrike">
                          <a:effectLst/>
                        </a:rPr>
                        <a:t>Arsenic</a:t>
                      </a:r>
                      <a:endParaRPr lang="en-US" sz="1400" b="0" i="0" u="none" strike="noStrike">
                        <a:solidFill>
                          <a:srgbClr val="000000"/>
                        </a:solidFill>
                        <a:effectLst/>
                        <a:latin typeface="Times New Roman" panose="02020603050405020304" pitchFamily="18" charset="0"/>
                        <a:ea typeface="宋体" panose="02010600030101010101" pitchFamily="2" charset="-122"/>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US" sz="1400" u="none" strike="noStrike">
                          <a:effectLst/>
                        </a:rPr>
                        <a:t>['ɑ:sənik]</a:t>
                      </a:r>
                      <a:endParaRPr lang="en-US" sz="1400" b="0" i="0" u="none" strike="noStrike">
                        <a:solidFill>
                          <a:srgbClr val="000000"/>
                        </a:solidFill>
                        <a:effectLst/>
                        <a:latin typeface="Times New Roman" panose="02020603050405020304" pitchFamily="18" charset="0"/>
                        <a:ea typeface="宋体" panose="02010600030101010101" pitchFamily="2" charset="-122"/>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r h="180975">
                <a:tc>
                  <a:txBody>
                    <a:bodyPr/>
                    <a:lstStyle/>
                    <a:p>
                      <a:pPr algn="ctr" fontAlgn="ctr"/>
                      <a:r>
                        <a:rPr lang="en-US" altLang="zh-CN" sz="1400" u="none" strike="noStrike">
                          <a:effectLst/>
                        </a:rPr>
                        <a:t>34</a:t>
                      </a:r>
                      <a:endParaRPr lang="en-US" altLang="zh-CN" sz="1400" b="0" i="0" u="none" strike="noStrike">
                        <a:solidFill>
                          <a:srgbClr val="000000"/>
                        </a:solidFill>
                        <a:effectLst/>
                        <a:latin typeface="Times New Roman" panose="02020603050405020304" pitchFamily="18" charset="0"/>
                        <a:ea typeface="宋体" panose="02010600030101010101" pitchFamily="2" charset="-122"/>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zh-CN" altLang="en-US" sz="1400" u="none" strike="noStrike">
                          <a:effectLst/>
                        </a:rPr>
                        <a:t>硒</a:t>
                      </a:r>
                      <a:endParaRPr lang="zh-CN" altLang="en-US" sz="1400" b="0" i="0" u="none" strike="noStrike">
                        <a:solidFill>
                          <a:srgbClr val="000000"/>
                        </a:solidFill>
                        <a:effectLst/>
                        <a:latin typeface="Times New Roman" panose="02020603050405020304" pitchFamily="18" charset="0"/>
                        <a:ea typeface="宋体" panose="02010600030101010101" pitchFamily="2" charset="-122"/>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US" sz="1400" u="none" strike="noStrike">
                          <a:effectLst/>
                        </a:rPr>
                        <a:t>Se</a:t>
                      </a:r>
                      <a:endParaRPr lang="en-US" sz="1400" b="0" i="0" u="none" strike="noStrike">
                        <a:solidFill>
                          <a:srgbClr val="000000"/>
                        </a:solidFill>
                        <a:effectLst/>
                        <a:latin typeface="Times New Roman" panose="02020603050405020304" pitchFamily="18" charset="0"/>
                        <a:ea typeface="宋体" panose="02010600030101010101" pitchFamily="2" charset="-122"/>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US" sz="1400" u="none" strike="noStrike" dirty="0">
                          <a:effectLst/>
                        </a:rPr>
                        <a:t>Selenium</a:t>
                      </a:r>
                      <a:endParaRPr lang="en-US" sz="1400" b="0" i="0" u="none" strike="noStrike" dirty="0">
                        <a:solidFill>
                          <a:srgbClr val="000000"/>
                        </a:solidFill>
                        <a:effectLst/>
                        <a:latin typeface="Times New Roman" panose="02020603050405020304" pitchFamily="18" charset="0"/>
                        <a:ea typeface="宋体" panose="02010600030101010101" pitchFamily="2" charset="-122"/>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US" sz="1400" u="none" strike="noStrike">
                          <a:effectLst/>
                        </a:rPr>
                        <a:t>[si'li:niəm,-njəm]</a:t>
                      </a:r>
                      <a:endParaRPr lang="en-US" sz="1400" b="0" i="0" u="none" strike="noStrike">
                        <a:solidFill>
                          <a:srgbClr val="000000"/>
                        </a:solidFill>
                        <a:effectLst/>
                        <a:latin typeface="Times New Roman" panose="02020603050405020304" pitchFamily="18" charset="0"/>
                        <a:ea typeface="宋体" panose="02010600030101010101" pitchFamily="2" charset="-122"/>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3"/>
                  </a:ext>
                </a:extLst>
              </a:tr>
              <a:tr h="180975">
                <a:tc>
                  <a:txBody>
                    <a:bodyPr/>
                    <a:lstStyle/>
                    <a:p>
                      <a:pPr algn="ctr" fontAlgn="ctr"/>
                      <a:r>
                        <a:rPr lang="en-US" altLang="zh-CN" sz="1400" u="none" strike="noStrike">
                          <a:effectLst/>
                        </a:rPr>
                        <a:t>35</a:t>
                      </a:r>
                      <a:endParaRPr lang="en-US" altLang="zh-CN" sz="1400" b="0" i="0" u="none" strike="noStrike">
                        <a:solidFill>
                          <a:srgbClr val="000000"/>
                        </a:solidFill>
                        <a:effectLst/>
                        <a:latin typeface="Times New Roman" panose="02020603050405020304" pitchFamily="18" charset="0"/>
                        <a:ea typeface="宋体" panose="02010600030101010101" pitchFamily="2" charset="-122"/>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zh-CN" altLang="en-US" sz="1400" u="none" strike="noStrike">
                          <a:effectLst/>
                        </a:rPr>
                        <a:t>溴</a:t>
                      </a:r>
                      <a:endParaRPr lang="zh-CN" altLang="en-US" sz="1400" b="0" i="0" u="none" strike="noStrike">
                        <a:solidFill>
                          <a:srgbClr val="000000"/>
                        </a:solidFill>
                        <a:effectLst/>
                        <a:latin typeface="Times New Roman" panose="02020603050405020304" pitchFamily="18" charset="0"/>
                        <a:ea typeface="宋体" panose="02010600030101010101" pitchFamily="2" charset="-122"/>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US" sz="1400" u="none" strike="noStrike">
                          <a:effectLst/>
                        </a:rPr>
                        <a:t>Br</a:t>
                      </a:r>
                      <a:endParaRPr lang="en-US" sz="1400" b="0" i="0" u="none" strike="noStrike">
                        <a:solidFill>
                          <a:srgbClr val="000000"/>
                        </a:solidFill>
                        <a:effectLst/>
                        <a:latin typeface="Times New Roman" panose="02020603050405020304" pitchFamily="18" charset="0"/>
                        <a:ea typeface="宋体" panose="02010600030101010101" pitchFamily="2" charset="-122"/>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US" sz="1400" u="none" strike="noStrike" dirty="0">
                          <a:effectLst/>
                        </a:rPr>
                        <a:t>Bromine</a:t>
                      </a:r>
                      <a:endParaRPr lang="en-US" sz="1400" b="0" i="0" u="none" strike="noStrike" dirty="0">
                        <a:solidFill>
                          <a:srgbClr val="000000"/>
                        </a:solidFill>
                        <a:effectLst/>
                        <a:latin typeface="Times New Roman" panose="02020603050405020304" pitchFamily="18" charset="0"/>
                        <a:ea typeface="宋体" panose="02010600030101010101" pitchFamily="2" charset="-122"/>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US" sz="1400" u="none" strike="noStrike">
                          <a:effectLst/>
                        </a:rPr>
                        <a:t>['brəumi:n]</a:t>
                      </a:r>
                      <a:endParaRPr lang="en-US" sz="1400" b="0" i="0" u="none" strike="noStrike">
                        <a:solidFill>
                          <a:srgbClr val="000000"/>
                        </a:solidFill>
                        <a:effectLst/>
                        <a:latin typeface="Times New Roman" panose="02020603050405020304" pitchFamily="18" charset="0"/>
                        <a:ea typeface="宋体" panose="02010600030101010101" pitchFamily="2" charset="-122"/>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4"/>
                  </a:ext>
                </a:extLst>
              </a:tr>
              <a:tr h="180975">
                <a:tc>
                  <a:txBody>
                    <a:bodyPr/>
                    <a:lstStyle/>
                    <a:p>
                      <a:pPr algn="ctr" fontAlgn="ctr"/>
                      <a:r>
                        <a:rPr lang="en-US" altLang="zh-CN" sz="1400" u="none" strike="noStrike">
                          <a:effectLst/>
                        </a:rPr>
                        <a:t>36</a:t>
                      </a:r>
                      <a:endParaRPr lang="en-US" altLang="zh-CN" sz="1400" b="0" i="0" u="none" strike="noStrike">
                        <a:solidFill>
                          <a:srgbClr val="000000"/>
                        </a:solidFill>
                        <a:effectLst/>
                        <a:latin typeface="Times New Roman" panose="02020603050405020304" pitchFamily="18" charset="0"/>
                        <a:ea typeface="宋体" panose="02010600030101010101" pitchFamily="2" charset="-122"/>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zh-CN" altLang="en-US" sz="1400" u="none" strike="noStrike">
                          <a:effectLst/>
                        </a:rPr>
                        <a:t>氪</a:t>
                      </a:r>
                      <a:endParaRPr lang="zh-CN" altLang="en-US" sz="1400" b="0" i="0" u="none" strike="noStrike">
                        <a:solidFill>
                          <a:srgbClr val="000000"/>
                        </a:solidFill>
                        <a:effectLst/>
                        <a:latin typeface="Times New Roman" panose="02020603050405020304" pitchFamily="18" charset="0"/>
                        <a:ea typeface="宋体" panose="02010600030101010101" pitchFamily="2" charset="-122"/>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US" sz="1400" u="none" strike="noStrike">
                          <a:effectLst/>
                        </a:rPr>
                        <a:t>Kr</a:t>
                      </a:r>
                      <a:endParaRPr lang="en-US" sz="1400" b="0" i="0" u="none" strike="noStrike">
                        <a:solidFill>
                          <a:srgbClr val="000000"/>
                        </a:solidFill>
                        <a:effectLst/>
                        <a:latin typeface="Times New Roman" panose="02020603050405020304" pitchFamily="18" charset="0"/>
                        <a:ea typeface="宋体" panose="02010600030101010101" pitchFamily="2" charset="-122"/>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US" sz="1400" u="none" strike="noStrike" dirty="0">
                          <a:effectLst/>
                        </a:rPr>
                        <a:t>Krypton</a:t>
                      </a:r>
                      <a:endParaRPr lang="en-US" sz="1400" b="0" i="0" u="none" strike="noStrike" dirty="0">
                        <a:solidFill>
                          <a:srgbClr val="000000"/>
                        </a:solidFill>
                        <a:effectLst/>
                        <a:latin typeface="Times New Roman" panose="02020603050405020304" pitchFamily="18" charset="0"/>
                        <a:ea typeface="宋体" panose="02010600030101010101" pitchFamily="2" charset="-122"/>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US" sz="1400" u="none" strike="noStrike">
                          <a:effectLst/>
                        </a:rPr>
                        <a:t>['kriptɔn]</a:t>
                      </a:r>
                      <a:endParaRPr lang="en-US" sz="1400" b="0" i="0" u="none" strike="noStrike">
                        <a:solidFill>
                          <a:srgbClr val="000000"/>
                        </a:solidFill>
                        <a:effectLst/>
                        <a:latin typeface="Times New Roman" panose="02020603050405020304" pitchFamily="18" charset="0"/>
                        <a:ea typeface="宋体" panose="02010600030101010101" pitchFamily="2" charset="-122"/>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5"/>
                  </a:ext>
                </a:extLst>
              </a:tr>
              <a:tr h="180975">
                <a:tc>
                  <a:txBody>
                    <a:bodyPr/>
                    <a:lstStyle/>
                    <a:p>
                      <a:pPr algn="ctr" fontAlgn="ctr"/>
                      <a:r>
                        <a:rPr lang="en-US" altLang="zh-CN" sz="1400" u="none" strike="noStrike">
                          <a:effectLst/>
                        </a:rPr>
                        <a:t>37</a:t>
                      </a:r>
                      <a:endParaRPr lang="en-US" altLang="zh-CN" sz="1400" b="0" i="0" u="none" strike="noStrike">
                        <a:solidFill>
                          <a:srgbClr val="000000"/>
                        </a:solidFill>
                        <a:effectLst/>
                        <a:latin typeface="Times New Roman" panose="02020603050405020304" pitchFamily="18" charset="0"/>
                        <a:ea typeface="宋体" panose="02010600030101010101" pitchFamily="2" charset="-122"/>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zh-CN" altLang="en-US" sz="1400" u="none" strike="noStrike">
                          <a:effectLst/>
                        </a:rPr>
                        <a:t>铷</a:t>
                      </a:r>
                      <a:endParaRPr lang="zh-CN" altLang="en-US" sz="1400" b="0" i="0" u="none" strike="noStrike">
                        <a:solidFill>
                          <a:srgbClr val="000000"/>
                        </a:solidFill>
                        <a:effectLst/>
                        <a:latin typeface="Times New Roman" panose="02020603050405020304" pitchFamily="18" charset="0"/>
                        <a:ea typeface="宋体" panose="02010600030101010101" pitchFamily="2" charset="-122"/>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US" sz="1400" u="none" strike="noStrike">
                          <a:effectLst/>
                        </a:rPr>
                        <a:t>Rb</a:t>
                      </a:r>
                      <a:endParaRPr lang="en-US" sz="1400" b="0" i="0" u="none" strike="noStrike">
                        <a:solidFill>
                          <a:srgbClr val="000000"/>
                        </a:solidFill>
                        <a:effectLst/>
                        <a:latin typeface="Times New Roman" panose="02020603050405020304" pitchFamily="18" charset="0"/>
                        <a:ea typeface="宋体" panose="02010600030101010101" pitchFamily="2" charset="-122"/>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US" sz="1400" u="none" strike="noStrike">
                          <a:effectLst/>
                        </a:rPr>
                        <a:t>Rubidium </a:t>
                      </a:r>
                      <a:endParaRPr lang="en-US" sz="1400" b="0" i="0" u="none" strike="noStrike">
                        <a:solidFill>
                          <a:srgbClr val="000000"/>
                        </a:solidFill>
                        <a:effectLst/>
                        <a:latin typeface="Times New Roman" panose="02020603050405020304" pitchFamily="18" charset="0"/>
                        <a:ea typeface="宋体" panose="02010600030101010101" pitchFamily="2" charset="-122"/>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US" sz="1400" u="none" strike="noStrike" dirty="0">
                          <a:effectLst/>
                        </a:rPr>
                        <a:t>[</a:t>
                      </a:r>
                      <a:r>
                        <a:rPr lang="en-US" sz="1400" u="none" strike="noStrike" dirty="0" err="1">
                          <a:effectLst/>
                        </a:rPr>
                        <a:t>ru</a:t>
                      </a:r>
                      <a:r>
                        <a:rPr lang="en-US" sz="1400" u="none" strike="noStrike" dirty="0">
                          <a:effectLst/>
                        </a:rPr>
                        <a:t>:'</a:t>
                      </a:r>
                      <a:r>
                        <a:rPr lang="en-US" sz="1400" u="none" strike="noStrike" dirty="0" err="1">
                          <a:effectLst/>
                        </a:rPr>
                        <a:t>bidiəm</a:t>
                      </a:r>
                      <a:r>
                        <a:rPr lang="en-US" sz="1400" u="none" strike="noStrike" dirty="0">
                          <a:effectLst/>
                        </a:rPr>
                        <a:t>]</a:t>
                      </a:r>
                      <a:endParaRPr lang="en-US" sz="1400" b="0" i="0" u="none" strike="noStrike" dirty="0">
                        <a:solidFill>
                          <a:srgbClr val="000000"/>
                        </a:solidFill>
                        <a:effectLst/>
                        <a:latin typeface="Times New Roman" panose="02020603050405020304" pitchFamily="18" charset="0"/>
                        <a:ea typeface="宋体" panose="02010600030101010101" pitchFamily="2" charset="-122"/>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6"/>
                  </a:ext>
                </a:extLst>
              </a:tr>
              <a:tr h="180975">
                <a:tc>
                  <a:txBody>
                    <a:bodyPr/>
                    <a:lstStyle/>
                    <a:p>
                      <a:pPr algn="ctr" fontAlgn="ctr"/>
                      <a:r>
                        <a:rPr lang="en-US" altLang="zh-CN" sz="1400" u="none" strike="noStrike">
                          <a:effectLst/>
                        </a:rPr>
                        <a:t>38</a:t>
                      </a:r>
                      <a:endParaRPr lang="en-US" altLang="zh-CN" sz="1400" b="0" i="0" u="none" strike="noStrike">
                        <a:solidFill>
                          <a:srgbClr val="000000"/>
                        </a:solidFill>
                        <a:effectLst/>
                        <a:latin typeface="Times New Roman" panose="02020603050405020304" pitchFamily="18" charset="0"/>
                        <a:ea typeface="宋体" panose="02010600030101010101" pitchFamily="2" charset="-122"/>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zh-CN" altLang="en-US" sz="1400" u="none" strike="noStrike">
                          <a:effectLst/>
                        </a:rPr>
                        <a:t>锶</a:t>
                      </a:r>
                      <a:endParaRPr lang="zh-CN" altLang="en-US" sz="1400" b="0" i="0" u="none" strike="noStrike">
                        <a:solidFill>
                          <a:srgbClr val="000000"/>
                        </a:solidFill>
                        <a:effectLst/>
                        <a:latin typeface="Times New Roman" panose="02020603050405020304" pitchFamily="18" charset="0"/>
                        <a:ea typeface="宋体" panose="02010600030101010101" pitchFamily="2" charset="-122"/>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US" sz="1400" u="none" strike="noStrike">
                          <a:effectLst/>
                        </a:rPr>
                        <a:t>Sr</a:t>
                      </a:r>
                      <a:endParaRPr lang="en-US" sz="1400" b="0" i="0" u="none" strike="noStrike">
                        <a:solidFill>
                          <a:srgbClr val="000000"/>
                        </a:solidFill>
                        <a:effectLst/>
                        <a:latin typeface="Times New Roman" panose="02020603050405020304" pitchFamily="18" charset="0"/>
                        <a:ea typeface="宋体" panose="02010600030101010101" pitchFamily="2" charset="-122"/>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US" sz="1400" u="none" strike="noStrike" dirty="0">
                          <a:effectLst/>
                        </a:rPr>
                        <a:t>Strontium</a:t>
                      </a:r>
                      <a:endParaRPr lang="en-US" sz="1400" b="0" i="0" u="none" strike="noStrike" dirty="0">
                        <a:solidFill>
                          <a:srgbClr val="000000"/>
                        </a:solidFill>
                        <a:effectLst/>
                        <a:latin typeface="Times New Roman" panose="02020603050405020304" pitchFamily="18" charset="0"/>
                        <a:ea typeface="宋体" panose="02010600030101010101" pitchFamily="2" charset="-122"/>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US" sz="1400" u="none" strike="noStrike" dirty="0">
                          <a:effectLst/>
                        </a:rPr>
                        <a:t>['</a:t>
                      </a:r>
                      <a:r>
                        <a:rPr lang="en-US" sz="1400" u="none" strike="noStrike" dirty="0" err="1">
                          <a:effectLst/>
                        </a:rPr>
                        <a:t>strɔnʃiəm</a:t>
                      </a:r>
                      <a:r>
                        <a:rPr lang="en-US" sz="1400" u="none" strike="noStrike" dirty="0">
                          <a:effectLst/>
                        </a:rPr>
                        <a:t>]</a:t>
                      </a:r>
                      <a:endParaRPr lang="en-US" sz="1400" b="0" i="0" u="none" strike="noStrike" dirty="0">
                        <a:solidFill>
                          <a:srgbClr val="000000"/>
                        </a:solidFill>
                        <a:effectLst/>
                        <a:latin typeface="Times New Roman" panose="02020603050405020304" pitchFamily="18" charset="0"/>
                        <a:ea typeface="宋体" panose="02010600030101010101" pitchFamily="2" charset="-122"/>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7"/>
                  </a:ext>
                </a:extLst>
              </a:tr>
              <a:tr h="180975">
                <a:tc>
                  <a:txBody>
                    <a:bodyPr/>
                    <a:lstStyle/>
                    <a:p>
                      <a:pPr algn="ctr" fontAlgn="ctr"/>
                      <a:r>
                        <a:rPr lang="en-US" altLang="zh-CN" sz="1400" u="none" strike="noStrike">
                          <a:effectLst/>
                        </a:rPr>
                        <a:t>39</a:t>
                      </a:r>
                      <a:endParaRPr lang="en-US" altLang="zh-CN" sz="1400" b="0" i="0" u="none" strike="noStrike">
                        <a:solidFill>
                          <a:srgbClr val="000000"/>
                        </a:solidFill>
                        <a:effectLst/>
                        <a:latin typeface="Times New Roman" panose="02020603050405020304" pitchFamily="18" charset="0"/>
                        <a:ea typeface="宋体" panose="02010600030101010101" pitchFamily="2" charset="-122"/>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zh-CN" altLang="en-US" sz="1400" u="none" strike="noStrike">
                          <a:effectLst/>
                        </a:rPr>
                        <a:t>钇</a:t>
                      </a:r>
                      <a:endParaRPr lang="zh-CN" altLang="en-US" sz="1400" b="0" i="0" u="none" strike="noStrike">
                        <a:solidFill>
                          <a:srgbClr val="000000"/>
                        </a:solidFill>
                        <a:effectLst/>
                        <a:latin typeface="Times New Roman" panose="02020603050405020304" pitchFamily="18" charset="0"/>
                        <a:ea typeface="宋体" panose="02010600030101010101" pitchFamily="2" charset="-122"/>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US" sz="1400" u="none" strike="noStrike">
                          <a:effectLst/>
                        </a:rPr>
                        <a:t>Y</a:t>
                      </a:r>
                      <a:endParaRPr lang="en-US" sz="1400" b="0" i="0" u="none" strike="noStrike">
                        <a:solidFill>
                          <a:srgbClr val="000000"/>
                        </a:solidFill>
                        <a:effectLst/>
                        <a:latin typeface="Times New Roman" panose="02020603050405020304" pitchFamily="18" charset="0"/>
                        <a:ea typeface="宋体" panose="02010600030101010101" pitchFamily="2" charset="-122"/>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US" sz="1400" u="none" strike="noStrike">
                          <a:effectLst/>
                        </a:rPr>
                        <a:t>Yttrium</a:t>
                      </a:r>
                      <a:endParaRPr lang="en-US" sz="1400" b="0" i="0" u="none" strike="noStrike">
                        <a:solidFill>
                          <a:srgbClr val="000000"/>
                        </a:solidFill>
                        <a:effectLst/>
                        <a:latin typeface="Times New Roman" panose="02020603050405020304" pitchFamily="18" charset="0"/>
                        <a:ea typeface="宋体" panose="02010600030101010101" pitchFamily="2" charset="-122"/>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US" sz="1400" u="none" strike="noStrike" dirty="0">
                          <a:effectLst/>
                        </a:rPr>
                        <a:t>['</a:t>
                      </a:r>
                      <a:r>
                        <a:rPr lang="en-US" sz="1400" u="none" strike="noStrike" dirty="0" err="1">
                          <a:effectLst/>
                        </a:rPr>
                        <a:t>Itriəm</a:t>
                      </a:r>
                      <a:r>
                        <a:rPr lang="en-US" sz="1400" u="none" strike="noStrike" dirty="0">
                          <a:effectLst/>
                        </a:rPr>
                        <a:t>]</a:t>
                      </a:r>
                      <a:endParaRPr lang="en-US" sz="1400" b="0" i="0" u="none" strike="noStrike" dirty="0">
                        <a:solidFill>
                          <a:srgbClr val="000000"/>
                        </a:solidFill>
                        <a:effectLst/>
                        <a:latin typeface="Times New Roman" panose="02020603050405020304" pitchFamily="18" charset="0"/>
                        <a:ea typeface="宋体" panose="02010600030101010101" pitchFamily="2" charset="-122"/>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8"/>
                  </a:ext>
                </a:extLst>
              </a:tr>
              <a:tr h="180975">
                <a:tc>
                  <a:txBody>
                    <a:bodyPr/>
                    <a:lstStyle/>
                    <a:p>
                      <a:pPr algn="ctr" fontAlgn="ctr"/>
                      <a:r>
                        <a:rPr lang="en-US" altLang="zh-CN" sz="1400" u="none" strike="noStrike">
                          <a:effectLst/>
                        </a:rPr>
                        <a:t>40</a:t>
                      </a:r>
                      <a:endParaRPr lang="en-US" altLang="zh-CN" sz="1400" b="0" i="0" u="none" strike="noStrike">
                        <a:solidFill>
                          <a:srgbClr val="000000"/>
                        </a:solidFill>
                        <a:effectLst/>
                        <a:latin typeface="Times New Roman" panose="02020603050405020304" pitchFamily="18" charset="0"/>
                        <a:ea typeface="宋体" panose="02010600030101010101" pitchFamily="2" charset="-122"/>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zh-CN" altLang="en-US" sz="1400" u="none" strike="noStrike">
                          <a:effectLst/>
                        </a:rPr>
                        <a:t>锆</a:t>
                      </a:r>
                      <a:endParaRPr lang="zh-CN" altLang="en-US" sz="1400" b="0" i="0" u="none" strike="noStrike">
                        <a:solidFill>
                          <a:srgbClr val="000000"/>
                        </a:solidFill>
                        <a:effectLst/>
                        <a:latin typeface="Times New Roman" panose="02020603050405020304" pitchFamily="18" charset="0"/>
                        <a:ea typeface="宋体" panose="02010600030101010101" pitchFamily="2" charset="-122"/>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US" sz="1400" u="none" strike="noStrike">
                          <a:effectLst/>
                        </a:rPr>
                        <a:t>Zr</a:t>
                      </a:r>
                      <a:endParaRPr lang="en-US" sz="1400" b="0" i="0" u="none" strike="noStrike">
                        <a:solidFill>
                          <a:srgbClr val="000000"/>
                        </a:solidFill>
                        <a:effectLst/>
                        <a:latin typeface="Times New Roman" panose="02020603050405020304" pitchFamily="18" charset="0"/>
                        <a:ea typeface="宋体" panose="02010600030101010101" pitchFamily="2" charset="-122"/>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US" sz="1400" u="none" strike="noStrike">
                          <a:effectLst/>
                        </a:rPr>
                        <a:t>Zirconium </a:t>
                      </a:r>
                      <a:endParaRPr lang="en-US" sz="1400" b="0" i="0" u="none" strike="noStrike">
                        <a:solidFill>
                          <a:srgbClr val="000000"/>
                        </a:solidFill>
                        <a:effectLst/>
                        <a:latin typeface="Times New Roman" panose="02020603050405020304" pitchFamily="18" charset="0"/>
                        <a:ea typeface="宋体" panose="02010600030101010101" pitchFamily="2" charset="-122"/>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US" sz="1400" u="none" strike="noStrike" dirty="0">
                          <a:effectLst/>
                        </a:rPr>
                        <a:t>[</a:t>
                      </a:r>
                      <a:r>
                        <a:rPr lang="en-US" sz="1400" u="none" strike="noStrike" dirty="0" err="1">
                          <a:effectLst/>
                        </a:rPr>
                        <a:t>zə</a:t>
                      </a:r>
                      <a:r>
                        <a:rPr lang="en-US" sz="1400" u="none" strike="noStrike" dirty="0">
                          <a:effectLst/>
                        </a:rPr>
                        <a:t>:'</a:t>
                      </a:r>
                      <a:r>
                        <a:rPr lang="en-US" sz="1400" u="none" strike="noStrike" dirty="0" err="1">
                          <a:effectLst/>
                        </a:rPr>
                        <a:t>kəuniəm</a:t>
                      </a:r>
                      <a:r>
                        <a:rPr lang="en-US" sz="1400" u="none" strike="noStrike" dirty="0">
                          <a:effectLst/>
                        </a:rPr>
                        <a:t>]</a:t>
                      </a:r>
                      <a:endParaRPr lang="en-US" sz="1400" b="0" i="0" u="none" strike="noStrike" dirty="0">
                        <a:solidFill>
                          <a:srgbClr val="000000"/>
                        </a:solidFill>
                        <a:effectLst/>
                        <a:latin typeface="Times New Roman" panose="02020603050405020304" pitchFamily="18" charset="0"/>
                        <a:ea typeface="宋体" panose="02010600030101010101" pitchFamily="2" charset="-122"/>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9"/>
                  </a:ext>
                </a:extLst>
              </a:tr>
            </a:tbl>
          </a:graphicData>
        </a:graphic>
      </p:graphicFrame>
    </p:spTree>
    <p:extLst>
      <p:ext uri="{BB962C8B-B14F-4D97-AF65-F5344CB8AC3E}">
        <p14:creationId xmlns:p14="http://schemas.microsoft.com/office/powerpoint/2010/main" val="3475880411"/>
      </p:ext>
    </p:extLst>
  </p:cSld>
  <p:clrMapOvr>
    <a:masterClrMapping/>
  </p:clrMapOvr>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B0935051-1AD2-4148-9D73-A0DD67851216}"/>
              </a:ext>
            </a:extLst>
          </p:cNvPr>
          <p:cNvPicPr>
            <a:picLocks noChangeAspect="1"/>
          </p:cNvPicPr>
          <p:nvPr/>
        </p:nvPicPr>
        <p:blipFill>
          <a:blip r:embed="rId2"/>
          <a:stretch>
            <a:fillRect/>
          </a:stretch>
        </p:blipFill>
        <p:spPr>
          <a:xfrm>
            <a:off x="0" y="0"/>
            <a:ext cx="4572000" cy="5793898"/>
          </a:xfrm>
          <a:prstGeom prst="rect">
            <a:avLst/>
          </a:prstGeom>
        </p:spPr>
      </p:pic>
      <p:sp>
        <p:nvSpPr>
          <p:cNvPr id="7" name="TextBox 6">
            <a:extLst>
              <a:ext uri="{FF2B5EF4-FFF2-40B4-BE49-F238E27FC236}">
                <a16:creationId xmlns:a16="http://schemas.microsoft.com/office/drawing/2014/main" id="{79959660-3245-4273-8409-BFFD02FA4681}"/>
              </a:ext>
            </a:extLst>
          </p:cNvPr>
          <p:cNvSpPr txBox="1"/>
          <p:nvPr/>
        </p:nvSpPr>
        <p:spPr>
          <a:xfrm>
            <a:off x="0" y="6273225"/>
            <a:ext cx="4572000" cy="584775"/>
          </a:xfrm>
          <a:prstGeom prst="rect">
            <a:avLst/>
          </a:prstGeom>
          <a:noFill/>
        </p:spPr>
        <p:txBody>
          <a:bodyPr wrap="square">
            <a:spAutoFit/>
          </a:bodyPr>
          <a:lstStyle/>
          <a:p>
            <a:r>
              <a:rPr lang="en-US" sz="1600" dirty="0"/>
              <a:t>J. C. Hardy et al., Phys. Rev. Lett. 37, 133 (1976).</a:t>
            </a:r>
          </a:p>
          <a:p>
            <a:r>
              <a:rPr lang="en-US" sz="1600" dirty="0"/>
              <a:t>J. A. Macdonald et al., Nucl. Phys. A 288, 1 (1977).</a:t>
            </a:r>
          </a:p>
        </p:txBody>
      </p:sp>
      <p:sp>
        <p:nvSpPr>
          <p:cNvPr id="9" name="TextBox 8">
            <a:extLst>
              <a:ext uri="{FF2B5EF4-FFF2-40B4-BE49-F238E27FC236}">
                <a16:creationId xmlns:a16="http://schemas.microsoft.com/office/drawing/2014/main" id="{B006237D-524E-4B5D-9F28-82020909B15C}"/>
              </a:ext>
            </a:extLst>
          </p:cNvPr>
          <p:cNvSpPr txBox="1"/>
          <p:nvPr/>
        </p:nvSpPr>
        <p:spPr>
          <a:xfrm>
            <a:off x="4572000" y="0"/>
            <a:ext cx="4572000" cy="5632311"/>
          </a:xfrm>
          <a:prstGeom prst="rect">
            <a:avLst/>
          </a:prstGeom>
          <a:noFill/>
        </p:spPr>
        <p:txBody>
          <a:bodyPr wrap="square">
            <a:spAutoFit/>
          </a:bodyPr>
          <a:lstStyle/>
          <a:p>
            <a:r>
              <a:rPr lang="en-US" altLang="zh-CN" dirty="0">
                <a:latin typeface="Cambria" panose="02040503050406030204" pitchFamily="18" charset="0"/>
                <a:ea typeface="Cambria" panose="02040503050406030204" pitchFamily="18" charset="0"/>
              </a:rPr>
              <a:t>I</a:t>
            </a:r>
            <a:r>
              <a:rPr lang="en-US" dirty="0">
                <a:latin typeface="Cambria" panose="02040503050406030204" pitchFamily="18" charset="0"/>
                <a:ea typeface="Cambria" panose="02040503050406030204" pitchFamily="18" charset="0"/>
              </a:rPr>
              <a:t>t can be seen that the low energy part of the spectrum reflects the increasing magnitude of </a:t>
            </a:r>
            <a:r>
              <a:rPr lang="en-US" altLang="zh-CN" dirty="0">
                <a:latin typeface="Cambria" panose="02040503050406030204" pitchFamily="18" charset="0"/>
                <a:ea typeface="Cambria" panose="02040503050406030204" pitchFamily="18" charset="0"/>
              </a:rPr>
              <a:t>Γ</a:t>
            </a:r>
            <a:r>
              <a:rPr lang="en-US" dirty="0">
                <a:latin typeface="Cambria" panose="02040503050406030204" pitchFamily="18" charset="0"/>
                <a:ea typeface="Cambria" panose="02040503050406030204" pitchFamily="18" charset="0"/>
              </a:rPr>
              <a:t>p relative to </a:t>
            </a:r>
            <a:r>
              <a:rPr lang="en-US" altLang="zh-CN" dirty="0">
                <a:latin typeface="Cambria" panose="02040503050406030204" pitchFamily="18" charset="0"/>
                <a:ea typeface="Cambria" panose="02040503050406030204" pitchFamily="18" charset="0"/>
              </a:rPr>
              <a:t>Γγ</a:t>
            </a:r>
            <a:r>
              <a:rPr lang="en-US" dirty="0">
                <a:latin typeface="Cambria" panose="02040503050406030204" pitchFamily="18" charset="0"/>
                <a:ea typeface="Cambria" panose="02040503050406030204" pitchFamily="18" charset="0"/>
              </a:rPr>
              <a:t> while at higher energies, where </a:t>
            </a:r>
            <a:r>
              <a:rPr lang="en-US" altLang="zh-CN" dirty="0">
                <a:latin typeface="Cambria" panose="02040503050406030204" pitchFamily="18" charset="0"/>
                <a:ea typeface="Cambria" panose="02040503050406030204" pitchFamily="18" charset="0"/>
              </a:rPr>
              <a:t>Γ</a:t>
            </a:r>
            <a:r>
              <a:rPr lang="en-US" dirty="0">
                <a:latin typeface="Cambria" panose="02040503050406030204" pitchFamily="18" charset="0"/>
                <a:ea typeface="Cambria" panose="02040503050406030204" pitchFamily="18" charset="0"/>
              </a:rPr>
              <a:t>p&gt;&gt;</a:t>
            </a:r>
            <a:r>
              <a:rPr lang="en-US" altLang="zh-CN" dirty="0">
                <a:latin typeface="Cambria" panose="02040503050406030204" pitchFamily="18" charset="0"/>
                <a:ea typeface="Cambria" panose="02040503050406030204" pitchFamily="18" charset="0"/>
              </a:rPr>
              <a:t>Γγ</a:t>
            </a:r>
            <a:r>
              <a:rPr lang="en-US" dirty="0">
                <a:latin typeface="Cambria" panose="02040503050406030204" pitchFamily="18" charset="0"/>
                <a:ea typeface="Cambria" panose="02040503050406030204" pitchFamily="18" charset="0"/>
              </a:rPr>
              <a:t>, it is the </a:t>
            </a:r>
            <a:r>
              <a:rPr lang="en-US" altLang="zh-CN" dirty="0">
                <a:latin typeface="Cambria" panose="02040503050406030204" pitchFamily="18" charset="0"/>
                <a:ea typeface="Cambria" panose="02040503050406030204" pitchFamily="18" charset="0"/>
              </a:rPr>
              <a:t>β</a:t>
            </a:r>
            <a:r>
              <a:rPr lang="en-US" dirty="0">
                <a:latin typeface="Cambria" panose="02040503050406030204" pitchFamily="18" charset="0"/>
                <a:ea typeface="Cambria" panose="02040503050406030204" pitchFamily="18" charset="0"/>
              </a:rPr>
              <a:t>-decay properties that predominate. The calculated </a:t>
            </a:r>
            <a:r>
              <a:rPr lang="en-US" altLang="zh-CN" dirty="0">
                <a:latin typeface="Cambria" panose="02040503050406030204" pitchFamily="18" charset="0"/>
                <a:ea typeface="Cambria" panose="02040503050406030204" pitchFamily="18" charset="0"/>
              </a:rPr>
              <a:t>β-</a:t>
            </a:r>
            <a:r>
              <a:rPr lang="en-US" dirty="0">
                <a:latin typeface="Cambria" panose="02040503050406030204" pitchFamily="18" charset="0"/>
                <a:ea typeface="Cambria" panose="02040503050406030204" pitchFamily="18" charset="0"/>
              </a:rPr>
              <a:t>decay strength varies but slowly over the energy of interest here, so it must be through changes in the relative magnitudes of </a:t>
            </a:r>
            <a:r>
              <a:rPr lang="en-US" altLang="zh-CN" dirty="0">
                <a:latin typeface="Cambria" panose="02040503050406030204" pitchFamily="18" charset="0"/>
                <a:ea typeface="Cambria" panose="02040503050406030204" pitchFamily="18" charset="0"/>
              </a:rPr>
              <a:t>Γ</a:t>
            </a:r>
            <a:r>
              <a:rPr lang="en-US" dirty="0">
                <a:latin typeface="Cambria" panose="02040503050406030204" pitchFamily="18" charset="0"/>
                <a:ea typeface="Cambria" panose="02040503050406030204" pitchFamily="18" charset="0"/>
              </a:rPr>
              <a:t>p and </a:t>
            </a:r>
            <a:r>
              <a:rPr lang="en-US" altLang="zh-CN" dirty="0">
                <a:latin typeface="Cambria" panose="02040503050406030204" pitchFamily="18" charset="0"/>
                <a:ea typeface="Cambria" panose="02040503050406030204" pitchFamily="18" charset="0"/>
              </a:rPr>
              <a:t>Γγ</a:t>
            </a:r>
            <a:r>
              <a:rPr lang="en-US" dirty="0">
                <a:latin typeface="Cambria" panose="02040503050406030204" pitchFamily="18" charset="0"/>
                <a:ea typeface="Cambria" panose="02040503050406030204" pitchFamily="18" charset="0"/>
              </a:rPr>
              <a:t> that the spectrum shape is altered.</a:t>
            </a:r>
          </a:p>
          <a:p>
            <a:endParaRPr lang="en-US" dirty="0">
              <a:latin typeface="Cambria" panose="02040503050406030204" pitchFamily="18" charset="0"/>
              <a:ea typeface="Cambria" panose="02040503050406030204" pitchFamily="18" charset="0"/>
            </a:endParaRPr>
          </a:p>
          <a:p>
            <a:r>
              <a:rPr lang="en-US" dirty="0">
                <a:latin typeface="Cambria" panose="02040503050406030204" pitchFamily="18" charset="0"/>
                <a:ea typeface="Cambria" panose="02040503050406030204" pitchFamily="18" charset="0"/>
              </a:rPr>
              <a:t>An independent constraint is provided by the level lifetime measurement (X-ray ratio), which is principally sensitive to </a:t>
            </a:r>
            <a:r>
              <a:rPr lang="en-US" altLang="zh-CN" dirty="0">
                <a:latin typeface="Cambria" panose="02040503050406030204" pitchFamily="18" charset="0"/>
                <a:ea typeface="Cambria" panose="02040503050406030204" pitchFamily="18" charset="0"/>
              </a:rPr>
              <a:t>Γ</a:t>
            </a:r>
            <a:r>
              <a:rPr lang="en-US" dirty="0">
                <a:latin typeface="Cambria" panose="02040503050406030204" pitchFamily="18" charset="0"/>
                <a:ea typeface="Cambria" panose="02040503050406030204" pitchFamily="18" charset="0"/>
              </a:rPr>
              <a:t>p.</a:t>
            </a:r>
          </a:p>
          <a:p>
            <a:r>
              <a:rPr lang="en-US" dirty="0">
                <a:latin typeface="Cambria" panose="02040503050406030204" pitchFamily="18" charset="0"/>
                <a:ea typeface="Cambria" panose="02040503050406030204" pitchFamily="18" charset="0"/>
              </a:rPr>
              <a:t>We varied </a:t>
            </a:r>
            <a:r>
              <a:rPr lang="en-US" altLang="zh-CN" dirty="0">
                <a:latin typeface="Cambria" panose="02040503050406030204" pitchFamily="18" charset="0"/>
                <a:ea typeface="Cambria" panose="02040503050406030204" pitchFamily="18" charset="0"/>
              </a:rPr>
              <a:t>Γγ</a:t>
            </a:r>
            <a:r>
              <a:rPr lang="en-US" dirty="0">
                <a:latin typeface="Cambria" panose="02040503050406030204" pitchFamily="18" charset="0"/>
                <a:ea typeface="Cambria" panose="02040503050406030204" pitchFamily="18" charset="0"/>
              </a:rPr>
              <a:t> simply by multiplying the </a:t>
            </a:r>
            <a:r>
              <a:rPr lang="en-US" altLang="zh-CN" dirty="0">
                <a:latin typeface="Cambria" panose="02040503050406030204" pitchFamily="18" charset="0"/>
                <a:ea typeface="Cambria" panose="02040503050406030204" pitchFamily="18" charset="0"/>
              </a:rPr>
              <a:t>γ</a:t>
            </a:r>
            <a:r>
              <a:rPr lang="en-US" dirty="0">
                <a:latin typeface="Cambria" panose="02040503050406030204" pitchFamily="18" charset="0"/>
                <a:ea typeface="Cambria" panose="02040503050406030204" pitchFamily="18" charset="0"/>
              </a:rPr>
              <a:t>-decay strength function [eq. (11)] by a constant, i.e. leaving its energy dependence unaltered. The proton partial widths </a:t>
            </a:r>
            <a:r>
              <a:rPr lang="en-US" altLang="zh-CN" dirty="0">
                <a:latin typeface="Cambria" panose="02040503050406030204" pitchFamily="18" charset="0"/>
                <a:ea typeface="Cambria" panose="02040503050406030204" pitchFamily="18" charset="0"/>
              </a:rPr>
              <a:t>Γ</a:t>
            </a:r>
            <a:r>
              <a:rPr lang="en-US" dirty="0">
                <a:latin typeface="Cambria" panose="02040503050406030204" pitchFamily="18" charset="0"/>
                <a:ea typeface="Cambria" panose="02040503050406030204" pitchFamily="18" charset="0"/>
              </a:rPr>
              <a:t>p [eq. (9)] were varied by changing the level density or, more specifically, the parameter a [eq. (12)].</a:t>
            </a:r>
          </a:p>
        </p:txBody>
      </p:sp>
    </p:spTree>
    <p:extLst>
      <p:ext uri="{BB962C8B-B14F-4D97-AF65-F5344CB8AC3E}">
        <p14:creationId xmlns:p14="http://schemas.microsoft.com/office/powerpoint/2010/main" val="958578415"/>
      </p:ext>
    </p:extLst>
  </p:cSld>
  <p:clrMapOvr>
    <a:masterClrMapping/>
  </p:clrMapOvr>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6093DDA2-A2E0-4B78-B707-D302582D1482}"/>
              </a:ext>
            </a:extLst>
          </p:cNvPr>
          <p:cNvPicPr>
            <a:picLocks noChangeAspect="1"/>
          </p:cNvPicPr>
          <p:nvPr/>
        </p:nvPicPr>
        <p:blipFill>
          <a:blip r:embed="rId2"/>
          <a:stretch>
            <a:fillRect/>
          </a:stretch>
        </p:blipFill>
        <p:spPr>
          <a:xfrm>
            <a:off x="1" y="1"/>
            <a:ext cx="3908120" cy="3994283"/>
          </a:xfrm>
          <a:prstGeom prst="rect">
            <a:avLst/>
          </a:prstGeom>
        </p:spPr>
      </p:pic>
      <p:sp>
        <p:nvSpPr>
          <p:cNvPr id="4" name="TextBox 3">
            <a:extLst>
              <a:ext uri="{FF2B5EF4-FFF2-40B4-BE49-F238E27FC236}">
                <a16:creationId xmlns:a16="http://schemas.microsoft.com/office/drawing/2014/main" id="{E6F887CC-96A9-4B33-A663-88A6CAF061B4}"/>
              </a:ext>
            </a:extLst>
          </p:cNvPr>
          <p:cNvSpPr txBox="1"/>
          <p:nvPr/>
        </p:nvSpPr>
        <p:spPr>
          <a:xfrm>
            <a:off x="4572000" y="6273225"/>
            <a:ext cx="4572000" cy="584775"/>
          </a:xfrm>
          <a:prstGeom prst="rect">
            <a:avLst/>
          </a:prstGeom>
          <a:noFill/>
        </p:spPr>
        <p:txBody>
          <a:bodyPr wrap="square">
            <a:spAutoFit/>
          </a:bodyPr>
          <a:lstStyle/>
          <a:p>
            <a:r>
              <a:rPr lang="nb-NO" sz="1600" dirty="0">
                <a:solidFill>
                  <a:srgbClr val="0000CC"/>
                </a:solidFill>
              </a:rPr>
              <a:t>P. Asboe-Hansen et al., Phys. Lett. B 77, 363 (1978).</a:t>
            </a:r>
          </a:p>
          <a:p>
            <a:r>
              <a:rPr lang="nb-NO" sz="1600" dirty="0">
                <a:solidFill>
                  <a:srgbClr val="0000CC"/>
                </a:solidFill>
              </a:rPr>
              <a:t>P. Asboe-Hansen et al., Nucl. Phys. A 361, 23 (1981).</a:t>
            </a:r>
          </a:p>
        </p:txBody>
      </p:sp>
      <p:sp>
        <p:nvSpPr>
          <p:cNvPr id="8" name="TextBox 7">
            <a:extLst>
              <a:ext uri="{FF2B5EF4-FFF2-40B4-BE49-F238E27FC236}">
                <a16:creationId xmlns:a16="http://schemas.microsoft.com/office/drawing/2014/main" id="{D6C50D99-8139-4FB4-BB6D-D53E63811B41}"/>
              </a:ext>
            </a:extLst>
          </p:cNvPr>
          <p:cNvSpPr txBox="1"/>
          <p:nvPr/>
        </p:nvSpPr>
        <p:spPr>
          <a:xfrm>
            <a:off x="0" y="4011181"/>
            <a:ext cx="4511327" cy="646331"/>
          </a:xfrm>
          <a:prstGeom prst="rect">
            <a:avLst/>
          </a:prstGeom>
          <a:noFill/>
        </p:spPr>
        <p:txBody>
          <a:bodyPr wrap="square">
            <a:spAutoFit/>
          </a:bodyPr>
          <a:lstStyle/>
          <a:p>
            <a:r>
              <a:rPr lang="en-US" dirty="0">
                <a:latin typeface="Cambria" panose="02040503050406030204" pitchFamily="18" charset="0"/>
                <a:ea typeface="Cambria" panose="02040503050406030204" pitchFamily="18" charset="0"/>
              </a:rPr>
              <a:t>Dashed curve: </a:t>
            </a:r>
            <a:r>
              <a:rPr lang="en-US" i="1" dirty="0">
                <a:latin typeface="Cambria" panose="02040503050406030204" pitchFamily="18" charset="0"/>
                <a:ea typeface="Cambria" panose="02040503050406030204" pitchFamily="18" charset="0"/>
              </a:rPr>
              <a:t>K</a:t>
            </a:r>
            <a:r>
              <a:rPr lang="en-US" dirty="0">
                <a:latin typeface="Cambria" panose="02040503050406030204" pitchFamily="18" charset="0"/>
                <a:ea typeface="Cambria" panose="02040503050406030204" pitchFamily="18" charset="0"/>
              </a:rPr>
              <a:t> = 1; </a:t>
            </a:r>
            <a:r>
              <a:rPr lang="en-US" i="1" dirty="0">
                <a:latin typeface="Cambria" panose="02040503050406030204" pitchFamily="18" charset="0"/>
                <a:ea typeface="Cambria" panose="02040503050406030204" pitchFamily="18" charset="0"/>
              </a:rPr>
              <a:t>a</a:t>
            </a:r>
            <a:r>
              <a:rPr lang="en-US" dirty="0">
                <a:latin typeface="Cambria" panose="02040503050406030204" pitchFamily="18" charset="0"/>
                <a:ea typeface="Cambria" panose="02040503050406030204" pitchFamily="18" charset="0"/>
              </a:rPr>
              <a:t> = 0.134</a:t>
            </a:r>
            <a:r>
              <a:rPr lang="en-US" i="1" dirty="0">
                <a:latin typeface="Cambria" panose="02040503050406030204" pitchFamily="18" charset="0"/>
                <a:ea typeface="Cambria" panose="02040503050406030204" pitchFamily="18" charset="0"/>
              </a:rPr>
              <a:t>A</a:t>
            </a:r>
          </a:p>
          <a:p>
            <a:r>
              <a:rPr lang="en-US" dirty="0">
                <a:latin typeface="Cambria" panose="02040503050406030204" pitchFamily="18" charset="0"/>
                <a:ea typeface="Cambria" panose="02040503050406030204" pitchFamily="18" charset="0"/>
              </a:rPr>
              <a:t>Solid curve: </a:t>
            </a:r>
            <a:r>
              <a:rPr lang="en-US" i="1" dirty="0">
                <a:latin typeface="Cambria" panose="02040503050406030204" pitchFamily="18" charset="0"/>
                <a:ea typeface="Cambria" panose="02040503050406030204" pitchFamily="18" charset="0"/>
              </a:rPr>
              <a:t>K</a:t>
            </a:r>
            <a:r>
              <a:rPr lang="en-US" dirty="0">
                <a:latin typeface="Cambria" panose="02040503050406030204" pitchFamily="18" charset="0"/>
                <a:ea typeface="Cambria" panose="02040503050406030204" pitchFamily="18" charset="0"/>
              </a:rPr>
              <a:t> = 8.5; </a:t>
            </a:r>
            <a:r>
              <a:rPr lang="en-US" i="1" dirty="0">
                <a:latin typeface="Cambria" panose="02040503050406030204" pitchFamily="18" charset="0"/>
                <a:ea typeface="Cambria" panose="02040503050406030204" pitchFamily="18" charset="0"/>
              </a:rPr>
              <a:t>a</a:t>
            </a:r>
            <a:r>
              <a:rPr lang="en-US" dirty="0">
                <a:latin typeface="Cambria" panose="02040503050406030204" pitchFamily="18" charset="0"/>
                <a:ea typeface="Cambria" panose="02040503050406030204" pitchFamily="18" charset="0"/>
              </a:rPr>
              <a:t> = 0.187</a:t>
            </a:r>
            <a:r>
              <a:rPr lang="en-US" i="1" dirty="0">
                <a:latin typeface="Cambria" panose="02040503050406030204" pitchFamily="18" charset="0"/>
                <a:ea typeface="Cambria" panose="02040503050406030204" pitchFamily="18" charset="0"/>
              </a:rPr>
              <a:t>A</a:t>
            </a:r>
            <a:r>
              <a:rPr lang="en-US" dirty="0">
                <a:latin typeface="Cambria" panose="02040503050406030204" pitchFamily="18" charset="0"/>
                <a:ea typeface="Cambria" panose="02040503050406030204" pitchFamily="18" charset="0"/>
              </a:rPr>
              <a:t> = 13.7 MeV</a:t>
            </a:r>
            <a:r>
              <a:rPr lang="en-US" baseline="30000" dirty="0">
                <a:latin typeface="Cambria" panose="02040503050406030204" pitchFamily="18" charset="0"/>
                <a:ea typeface="Cambria" panose="02040503050406030204" pitchFamily="18" charset="0"/>
              </a:rPr>
              <a:t>–1</a:t>
            </a:r>
          </a:p>
        </p:txBody>
      </p:sp>
      <p:pic>
        <p:nvPicPr>
          <p:cNvPr id="10" name="Picture 9">
            <a:extLst>
              <a:ext uri="{FF2B5EF4-FFF2-40B4-BE49-F238E27FC236}">
                <a16:creationId xmlns:a16="http://schemas.microsoft.com/office/drawing/2014/main" id="{B304D62B-3548-40EB-965B-C3A0C3EE99F1}"/>
              </a:ext>
            </a:extLst>
          </p:cNvPr>
          <p:cNvPicPr>
            <a:picLocks noChangeAspect="1"/>
          </p:cNvPicPr>
          <p:nvPr/>
        </p:nvPicPr>
        <p:blipFill>
          <a:blip r:embed="rId3"/>
          <a:stretch>
            <a:fillRect/>
          </a:stretch>
        </p:blipFill>
        <p:spPr>
          <a:xfrm>
            <a:off x="4714875" y="4652512"/>
            <a:ext cx="4276725" cy="676275"/>
          </a:xfrm>
          <a:prstGeom prst="rect">
            <a:avLst/>
          </a:prstGeom>
        </p:spPr>
      </p:pic>
      <p:pic>
        <p:nvPicPr>
          <p:cNvPr id="12" name="Picture 11">
            <a:extLst>
              <a:ext uri="{FF2B5EF4-FFF2-40B4-BE49-F238E27FC236}">
                <a16:creationId xmlns:a16="http://schemas.microsoft.com/office/drawing/2014/main" id="{25FA7746-9334-4406-8AEC-4CCA328C9EA0}"/>
              </a:ext>
            </a:extLst>
          </p:cNvPr>
          <p:cNvPicPr>
            <a:picLocks noChangeAspect="1"/>
          </p:cNvPicPr>
          <p:nvPr/>
        </p:nvPicPr>
        <p:blipFill>
          <a:blip r:embed="rId4"/>
          <a:stretch>
            <a:fillRect/>
          </a:stretch>
        </p:blipFill>
        <p:spPr>
          <a:xfrm>
            <a:off x="4572000" y="5419134"/>
            <a:ext cx="4419600" cy="685800"/>
          </a:xfrm>
          <a:prstGeom prst="rect">
            <a:avLst/>
          </a:prstGeom>
        </p:spPr>
      </p:pic>
      <p:pic>
        <p:nvPicPr>
          <p:cNvPr id="14" name="Picture 13">
            <a:extLst>
              <a:ext uri="{FF2B5EF4-FFF2-40B4-BE49-F238E27FC236}">
                <a16:creationId xmlns:a16="http://schemas.microsoft.com/office/drawing/2014/main" id="{F5B25F19-DAFF-45E4-A17C-3FDDF2AA247C}"/>
              </a:ext>
            </a:extLst>
          </p:cNvPr>
          <p:cNvPicPr>
            <a:picLocks noChangeAspect="1"/>
          </p:cNvPicPr>
          <p:nvPr/>
        </p:nvPicPr>
        <p:blipFill>
          <a:blip r:embed="rId5"/>
          <a:stretch>
            <a:fillRect/>
          </a:stretch>
        </p:blipFill>
        <p:spPr>
          <a:xfrm>
            <a:off x="5993151" y="4107615"/>
            <a:ext cx="1685925" cy="371475"/>
          </a:xfrm>
          <a:prstGeom prst="rect">
            <a:avLst/>
          </a:prstGeom>
        </p:spPr>
      </p:pic>
      <p:pic>
        <p:nvPicPr>
          <p:cNvPr id="16" name="Picture 15">
            <a:extLst>
              <a:ext uri="{FF2B5EF4-FFF2-40B4-BE49-F238E27FC236}">
                <a16:creationId xmlns:a16="http://schemas.microsoft.com/office/drawing/2014/main" id="{B10B755A-40BA-4782-91AF-D3D3E08C9BCB}"/>
              </a:ext>
            </a:extLst>
          </p:cNvPr>
          <p:cNvPicPr>
            <a:picLocks noChangeAspect="1"/>
          </p:cNvPicPr>
          <p:nvPr/>
        </p:nvPicPr>
        <p:blipFill>
          <a:blip r:embed="rId6"/>
          <a:stretch>
            <a:fillRect/>
          </a:stretch>
        </p:blipFill>
        <p:spPr>
          <a:xfrm>
            <a:off x="5032365" y="0"/>
            <a:ext cx="3657600" cy="868814"/>
          </a:xfrm>
          <a:prstGeom prst="rect">
            <a:avLst/>
          </a:prstGeom>
        </p:spPr>
      </p:pic>
      <p:pic>
        <p:nvPicPr>
          <p:cNvPr id="18" name="Picture 17">
            <a:extLst>
              <a:ext uri="{FF2B5EF4-FFF2-40B4-BE49-F238E27FC236}">
                <a16:creationId xmlns:a16="http://schemas.microsoft.com/office/drawing/2014/main" id="{E56E28DC-0BD7-461B-B335-AAD007DB6689}"/>
              </a:ext>
            </a:extLst>
          </p:cNvPr>
          <p:cNvPicPr>
            <a:picLocks noChangeAspect="1"/>
          </p:cNvPicPr>
          <p:nvPr/>
        </p:nvPicPr>
        <p:blipFill>
          <a:blip r:embed="rId7"/>
          <a:stretch>
            <a:fillRect/>
          </a:stretch>
        </p:blipFill>
        <p:spPr>
          <a:xfrm>
            <a:off x="5090160" y="1008709"/>
            <a:ext cx="3383280" cy="606438"/>
          </a:xfrm>
          <a:prstGeom prst="rect">
            <a:avLst/>
          </a:prstGeom>
        </p:spPr>
      </p:pic>
      <p:pic>
        <p:nvPicPr>
          <p:cNvPr id="20" name="Picture 19">
            <a:extLst>
              <a:ext uri="{FF2B5EF4-FFF2-40B4-BE49-F238E27FC236}">
                <a16:creationId xmlns:a16="http://schemas.microsoft.com/office/drawing/2014/main" id="{139F074E-D0D5-4FF0-A7FF-5E14CF6086BD}"/>
              </a:ext>
            </a:extLst>
          </p:cNvPr>
          <p:cNvPicPr>
            <a:picLocks noChangeAspect="1"/>
          </p:cNvPicPr>
          <p:nvPr/>
        </p:nvPicPr>
        <p:blipFill>
          <a:blip r:embed="rId8"/>
          <a:stretch>
            <a:fillRect/>
          </a:stretch>
        </p:blipFill>
        <p:spPr>
          <a:xfrm>
            <a:off x="4975215" y="1850610"/>
            <a:ext cx="3771900" cy="1809750"/>
          </a:xfrm>
          <a:prstGeom prst="rect">
            <a:avLst/>
          </a:prstGeom>
        </p:spPr>
      </p:pic>
      <p:cxnSp>
        <p:nvCxnSpPr>
          <p:cNvPr id="23" name="Straight Arrow Connector 22">
            <a:extLst>
              <a:ext uri="{FF2B5EF4-FFF2-40B4-BE49-F238E27FC236}">
                <a16:creationId xmlns:a16="http://schemas.microsoft.com/office/drawing/2014/main" id="{3EB3632B-1394-44C7-952D-99A811CCE428}"/>
              </a:ext>
            </a:extLst>
          </p:cNvPr>
          <p:cNvCxnSpPr>
            <a:cxnSpLocks/>
          </p:cNvCxnSpPr>
          <p:nvPr/>
        </p:nvCxnSpPr>
        <p:spPr>
          <a:xfrm flipH="1">
            <a:off x="3419605" y="668594"/>
            <a:ext cx="1612761" cy="1091669"/>
          </a:xfrm>
          <a:prstGeom prst="straightConnector1">
            <a:avLst/>
          </a:prstGeom>
          <a:ln>
            <a:tailEnd type="triangle"/>
          </a:ln>
        </p:spPr>
        <p:style>
          <a:lnRef idx="1">
            <a:schemeClr val="accent2"/>
          </a:lnRef>
          <a:fillRef idx="0">
            <a:schemeClr val="accent2"/>
          </a:fillRef>
          <a:effectRef idx="0">
            <a:schemeClr val="accent2"/>
          </a:effectRef>
          <a:fontRef idx="minor">
            <a:schemeClr val="tx1"/>
          </a:fontRef>
        </p:style>
      </p:cxnSp>
      <p:cxnSp>
        <p:nvCxnSpPr>
          <p:cNvPr id="24" name="Straight Arrow Connector 23">
            <a:extLst>
              <a:ext uri="{FF2B5EF4-FFF2-40B4-BE49-F238E27FC236}">
                <a16:creationId xmlns:a16="http://schemas.microsoft.com/office/drawing/2014/main" id="{9FFB63F3-DC67-4947-BC65-CA3880A478FC}"/>
              </a:ext>
            </a:extLst>
          </p:cNvPr>
          <p:cNvCxnSpPr>
            <a:cxnSpLocks/>
          </p:cNvCxnSpPr>
          <p:nvPr/>
        </p:nvCxnSpPr>
        <p:spPr>
          <a:xfrm flipH="1">
            <a:off x="3419604" y="2361480"/>
            <a:ext cx="1612761" cy="380579"/>
          </a:xfrm>
          <a:prstGeom prst="straightConnector1">
            <a:avLst/>
          </a:prstGeom>
          <a:ln>
            <a:tailEnd type="triangle"/>
          </a:ln>
        </p:spPr>
        <p:style>
          <a:lnRef idx="1">
            <a:schemeClr val="accent2"/>
          </a:lnRef>
          <a:fillRef idx="0">
            <a:schemeClr val="accent2"/>
          </a:fillRef>
          <a:effectRef idx="0">
            <a:schemeClr val="accent2"/>
          </a:effectRef>
          <a:fontRef idx="minor">
            <a:schemeClr val="tx1"/>
          </a:fontRef>
        </p:style>
      </p:cxnSp>
      <p:sp>
        <p:nvSpPr>
          <p:cNvPr id="29" name="TextBox 28">
            <a:extLst>
              <a:ext uri="{FF2B5EF4-FFF2-40B4-BE49-F238E27FC236}">
                <a16:creationId xmlns:a16="http://schemas.microsoft.com/office/drawing/2014/main" id="{2A7D7573-3419-4B6D-99E4-D8CA04713957}"/>
              </a:ext>
            </a:extLst>
          </p:cNvPr>
          <p:cNvSpPr txBox="1"/>
          <p:nvPr/>
        </p:nvSpPr>
        <p:spPr>
          <a:xfrm>
            <a:off x="0" y="4674409"/>
            <a:ext cx="4572000" cy="2185214"/>
          </a:xfrm>
          <a:prstGeom prst="rect">
            <a:avLst/>
          </a:prstGeom>
          <a:noFill/>
        </p:spPr>
        <p:txBody>
          <a:bodyPr wrap="square">
            <a:spAutoFit/>
          </a:bodyPr>
          <a:lstStyle/>
          <a:p>
            <a:r>
              <a:rPr lang="en-US" sz="1700" dirty="0">
                <a:latin typeface="Cambria" panose="02040503050406030204" pitchFamily="18" charset="0"/>
                <a:ea typeface="Cambria" panose="02040503050406030204" pitchFamily="18" charset="0"/>
              </a:rPr>
              <a:t>We have chosen to adjust </a:t>
            </a:r>
            <a:r>
              <a:rPr lang="en-US" sz="1700" i="1" dirty="0">
                <a:latin typeface="Cambria" panose="02040503050406030204" pitchFamily="18" charset="0"/>
                <a:ea typeface="Cambria" panose="02040503050406030204" pitchFamily="18" charset="0"/>
              </a:rPr>
              <a:t>K</a:t>
            </a:r>
            <a:r>
              <a:rPr lang="en-US" sz="1700" dirty="0">
                <a:latin typeface="Cambria" panose="02040503050406030204" pitchFamily="18" charset="0"/>
                <a:ea typeface="Cambria" panose="02040503050406030204" pitchFamily="18" charset="0"/>
              </a:rPr>
              <a:t> and </a:t>
            </a:r>
            <a:r>
              <a:rPr lang="en-US" sz="1700" i="1" dirty="0">
                <a:latin typeface="Cambria" panose="02040503050406030204" pitchFamily="18" charset="0"/>
                <a:ea typeface="Cambria" panose="02040503050406030204" pitchFamily="18" charset="0"/>
              </a:rPr>
              <a:t>a</a:t>
            </a:r>
            <a:r>
              <a:rPr lang="en-US" sz="1700" dirty="0">
                <a:latin typeface="Cambria" panose="02040503050406030204" pitchFamily="18" charset="0"/>
                <a:ea typeface="Cambria" panose="02040503050406030204" pitchFamily="18" charset="0"/>
              </a:rPr>
              <a:t> solely based on agreement with the X-ray ratios, leaving the proton spectrum simply as a check on the final results.</a:t>
            </a:r>
          </a:p>
          <a:p>
            <a:pPr algn="l"/>
            <a:r>
              <a:rPr lang="en-US" sz="1700" b="0" i="0" u="none" strike="noStrike" baseline="0" dirty="0">
                <a:latin typeface="Cambria" panose="02040503050406030204" pitchFamily="18" charset="0"/>
                <a:ea typeface="Cambria" panose="02040503050406030204" pitchFamily="18" charset="0"/>
              </a:rPr>
              <a:t>The solid lines in the same figure show the excellent agreement obtained when </a:t>
            </a:r>
            <a:r>
              <a:rPr lang="en-US" sz="1700" b="0" i="1" u="none" strike="noStrike" baseline="0" dirty="0">
                <a:latin typeface="Cambria" panose="02040503050406030204" pitchFamily="18" charset="0"/>
                <a:ea typeface="Cambria" panose="02040503050406030204" pitchFamily="18" charset="0"/>
              </a:rPr>
              <a:t>K</a:t>
            </a:r>
            <a:r>
              <a:rPr lang="en-US" sz="1700" b="0" i="0" u="none" strike="noStrike" baseline="0" dirty="0">
                <a:latin typeface="Cambria" panose="02040503050406030204" pitchFamily="18" charset="0"/>
                <a:ea typeface="Cambria" panose="02040503050406030204" pitchFamily="18" charset="0"/>
              </a:rPr>
              <a:t> and </a:t>
            </a:r>
            <a:r>
              <a:rPr lang="en-US" sz="1700" b="0" i="1" u="none" strike="noStrike" baseline="0" dirty="0">
                <a:latin typeface="Cambria" panose="02040503050406030204" pitchFamily="18" charset="0"/>
                <a:ea typeface="Cambria" panose="02040503050406030204" pitchFamily="18" charset="0"/>
              </a:rPr>
              <a:t>a</a:t>
            </a:r>
            <a:r>
              <a:rPr lang="en-US" sz="1700" b="0" i="0" u="none" strike="noStrike" baseline="0" dirty="0">
                <a:latin typeface="Cambria" panose="02040503050406030204" pitchFamily="18" charset="0"/>
                <a:ea typeface="Cambria" panose="02040503050406030204" pitchFamily="18" charset="0"/>
              </a:rPr>
              <a:t> are optimized to achieve agreement with the X-ray data only.</a:t>
            </a:r>
            <a:endParaRPr lang="en-US" sz="1700" dirty="0">
              <a:latin typeface="Cambria" panose="02040503050406030204" pitchFamily="18" charset="0"/>
              <a:ea typeface="Cambria" panose="02040503050406030204" pitchFamily="18" charset="0"/>
            </a:endParaRPr>
          </a:p>
        </p:txBody>
      </p:sp>
    </p:spTree>
    <p:extLst>
      <p:ext uri="{BB962C8B-B14F-4D97-AF65-F5344CB8AC3E}">
        <p14:creationId xmlns:p14="http://schemas.microsoft.com/office/powerpoint/2010/main" val="3897619574"/>
      </p:ext>
    </p:extLst>
  </p:cSld>
  <p:clrMapOvr>
    <a:masterClrMapping/>
  </p:clrMapOvr>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05F22000-5508-477D-A629-4DB2F76FC736}"/>
              </a:ext>
            </a:extLst>
          </p:cNvPr>
          <p:cNvPicPr>
            <a:picLocks noChangeAspect="1"/>
          </p:cNvPicPr>
          <p:nvPr/>
        </p:nvPicPr>
        <p:blipFill>
          <a:blip r:embed="rId2"/>
          <a:stretch>
            <a:fillRect/>
          </a:stretch>
        </p:blipFill>
        <p:spPr>
          <a:xfrm>
            <a:off x="0" y="1"/>
            <a:ext cx="4572000" cy="5005552"/>
          </a:xfrm>
          <a:prstGeom prst="rect">
            <a:avLst/>
          </a:prstGeom>
        </p:spPr>
      </p:pic>
      <p:sp>
        <p:nvSpPr>
          <p:cNvPr id="4" name="TextBox 3">
            <a:extLst>
              <a:ext uri="{FF2B5EF4-FFF2-40B4-BE49-F238E27FC236}">
                <a16:creationId xmlns:a16="http://schemas.microsoft.com/office/drawing/2014/main" id="{F8E09633-A1F6-447C-A90F-D4446C870ABC}"/>
              </a:ext>
            </a:extLst>
          </p:cNvPr>
          <p:cNvSpPr txBox="1"/>
          <p:nvPr/>
        </p:nvSpPr>
        <p:spPr>
          <a:xfrm>
            <a:off x="-1" y="5055657"/>
            <a:ext cx="4572001" cy="1200329"/>
          </a:xfrm>
          <a:prstGeom prst="rect">
            <a:avLst/>
          </a:prstGeom>
          <a:noFill/>
        </p:spPr>
        <p:txBody>
          <a:bodyPr wrap="square">
            <a:spAutoFit/>
          </a:bodyPr>
          <a:lstStyle/>
          <a:p>
            <a:r>
              <a:rPr lang="en-US" dirty="0">
                <a:latin typeface="Cambria" panose="02040503050406030204" pitchFamily="18" charset="0"/>
                <a:ea typeface="Cambria" panose="02040503050406030204" pitchFamily="18" charset="0"/>
              </a:rPr>
              <a:t>Solid curve</a:t>
            </a:r>
            <a:r>
              <a:rPr lang="en-US" altLang="zh-CN" i="1" dirty="0">
                <a:latin typeface="Cambria" panose="02040503050406030204" pitchFamily="18" charset="0"/>
                <a:ea typeface="Cambria" panose="02040503050406030204" pitchFamily="18" charset="0"/>
              </a:rPr>
              <a:t> </a:t>
            </a:r>
            <a:r>
              <a:rPr lang="en-US" altLang="zh-CN" i="1" dirty="0" err="1">
                <a:latin typeface="Cambria" panose="02040503050406030204" pitchFamily="18" charset="0"/>
                <a:ea typeface="Cambria" panose="02040503050406030204" pitchFamily="18" charset="0"/>
              </a:rPr>
              <a:t>Γ</a:t>
            </a:r>
            <a:r>
              <a:rPr lang="en-US" altLang="zh-CN" baseline="-25000" dirty="0" err="1">
                <a:latin typeface="Cambria" panose="02040503050406030204" pitchFamily="18" charset="0"/>
                <a:ea typeface="Cambria" panose="02040503050406030204" pitchFamily="18" charset="0"/>
              </a:rPr>
              <a:t>tot</a:t>
            </a:r>
            <a:r>
              <a:rPr lang="en-US" altLang="zh-CN" i="1" baseline="-25000" dirty="0">
                <a:latin typeface="Cambria" panose="02040503050406030204" pitchFamily="18" charset="0"/>
                <a:ea typeface="Cambria" panose="02040503050406030204" pitchFamily="18" charset="0"/>
              </a:rPr>
              <a:t> </a:t>
            </a:r>
            <a:r>
              <a:rPr lang="en-US" dirty="0">
                <a:latin typeface="Cambria" panose="02040503050406030204" pitchFamily="18" charset="0"/>
                <a:ea typeface="Cambria" panose="02040503050406030204" pitchFamily="18" charset="0"/>
              </a:rPr>
              <a:t>: </a:t>
            </a:r>
            <a:r>
              <a:rPr lang="en-US" i="1" dirty="0">
                <a:latin typeface="Cambria" panose="02040503050406030204" pitchFamily="18" charset="0"/>
                <a:ea typeface="Cambria" panose="02040503050406030204" pitchFamily="18" charset="0"/>
              </a:rPr>
              <a:t>K</a:t>
            </a:r>
            <a:r>
              <a:rPr lang="en-US" dirty="0">
                <a:latin typeface="Cambria" panose="02040503050406030204" pitchFamily="18" charset="0"/>
                <a:ea typeface="Cambria" panose="02040503050406030204" pitchFamily="18" charset="0"/>
              </a:rPr>
              <a:t> = 8.5; </a:t>
            </a:r>
            <a:r>
              <a:rPr lang="en-US" i="1" dirty="0">
                <a:latin typeface="Cambria" panose="02040503050406030204" pitchFamily="18" charset="0"/>
                <a:ea typeface="Cambria" panose="02040503050406030204" pitchFamily="18" charset="0"/>
              </a:rPr>
              <a:t>a</a:t>
            </a:r>
            <a:r>
              <a:rPr lang="en-US" dirty="0">
                <a:latin typeface="Cambria" panose="02040503050406030204" pitchFamily="18" charset="0"/>
                <a:ea typeface="Cambria" panose="02040503050406030204" pitchFamily="18" charset="0"/>
              </a:rPr>
              <a:t> = 0.187</a:t>
            </a:r>
            <a:r>
              <a:rPr lang="en-US" i="1" dirty="0">
                <a:latin typeface="Cambria" panose="02040503050406030204" pitchFamily="18" charset="0"/>
                <a:ea typeface="Cambria" panose="02040503050406030204" pitchFamily="18" charset="0"/>
              </a:rPr>
              <a:t>A</a:t>
            </a:r>
            <a:endParaRPr lang="en-US" baseline="30000" dirty="0">
              <a:latin typeface="Cambria" panose="02040503050406030204" pitchFamily="18" charset="0"/>
              <a:ea typeface="Cambria" panose="02040503050406030204" pitchFamily="18" charset="0"/>
            </a:endParaRPr>
          </a:p>
          <a:p>
            <a:r>
              <a:rPr lang="en-US" dirty="0">
                <a:latin typeface="Cambria" panose="02040503050406030204" pitchFamily="18" charset="0"/>
                <a:ea typeface="Cambria" panose="02040503050406030204" pitchFamily="18" charset="0"/>
              </a:rPr>
              <a:t>Dot-dashed curve</a:t>
            </a:r>
            <a:r>
              <a:rPr lang="en-US" altLang="zh-CN" i="1" dirty="0">
                <a:latin typeface="Cambria" panose="02040503050406030204" pitchFamily="18" charset="0"/>
                <a:ea typeface="Cambria" panose="02040503050406030204" pitchFamily="18" charset="0"/>
              </a:rPr>
              <a:t> </a:t>
            </a:r>
            <a:r>
              <a:rPr lang="en-US" altLang="zh-CN" i="1" dirty="0" err="1">
                <a:latin typeface="Cambria" panose="02040503050406030204" pitchFamily="18" charset="0"/>
                <a:ea typeface="Cambria" panose="02040503050406030204" pitchFamily="18" charset="0"/>
              </a:rPr>
              <a:t>Γ</a:t>
            </a:r>
            <a:r>
              <a:rPr lang="en-US" altLang="zh-CN" baseline="-25000" dirty="0" err="1">
                <a:latin typeface="Cambria" panose="02040503050406030204" pitchFamily="18" charset="0"/>
                <a:ea typeface="Cambria" panose="02040503050406030204" pitchFamily="18" charset="0"/>
              </a:rPr>
              <a:t>tot</a:t>
            </a:r>
            <a:r>
              <a:rPr lang="en-US" altLang="zh-CN" i="1" baseline="-25000" dirty="0">
                <a:latin typeface="Cambria" panose="02040503050406030204" pitchFamily="18" charset="0"/>
                <a:ea typeface="Cambria" panose="02040503050406030204" pitchFamily="18" charset="0"/>
              </a:rPr>
              <a:t> </a:t>
            </a:r>
            <a:r>
              <a:rPr lang="en-US" dirty="0">
                <a:latin typeface="Cambria" panose="02040503050406030204" pitchFamily="18" charset="0"/>
                <a:ea typeface="Cambria" panose="02040503050406030204" pitchFamily="18" charset="0"/>
              </a:rPr>
              <a:t>: </a:t>
            </a:r>
            <a:r>
              <a:rPr lang="en-US" i="1" dirty="0">
                <a:latin typeface="Cambria" panose="02040503050406030204" pitchFamily="18" charset="0"/>
                <a:ea typeface="Cambria" panose="02040503050406030204" pitchFamily="18" charset="0"/>
              </a:rPr>
              <a:t>K</a:t>
            </a:r>
            <a:r>
              <a:rPr lang="en-US" dirty="0">
                <a:latin typeface="Cambria" panose="02040503050406030204" pitchFamily="18" charset="0"/>
                <a:ea typeface="Cambria" panose="02040503050406030204" pitchFamily="18" charset="0"/>
              </a:rPr>
              <a:t> = 14.0; </a:t>
            </a:r>
            <a:r>
              <a:rPr lang="en-US" i="1" dirty="0">
                <a:latin typeface="Cambria" panose="02040503050406030204" pitchFamily="18" charset="0"/>
                <a:ea typeface="Cambria" panose="02040503050406030204" pitchFamily="18" charset="0"/>
              </a:rPr>
              <a:t>a</a:t>
            </a:r>
            <a:r>
              <a:rPr lang="en-US" dirty="0">
                <a:latin typeface="Cambria" panose="02040503050406030204" pitchFamily="18" charset="0"/>
                <a:ea typeface="Cambria" panose="02040503050406030204" pitchFamily="18" charset="0"/>
              </a:rPr>
              <a:t> = 0.187</a:t>
            </a:r>
            <a:r>
              <a:rPr lang="en-US" i="1" dirty="0">
                <a:latin typeface="Cambria" panose="02040503050406030204" pitchFamily="18" charset="0"/>
                <a:ea typeface="Cambria" panose="02040503050406030204" pitchFamily="18" charset="0"/>
              </a:rPr>
              <a:t>A</a:t>
            </a:r>
            <a:endParaRPr lang="en-US" baseline="30000" dirty="0">
              <a:latin typeface="Cambria" panose="02040503050406030204" pitchFamily="18" charset="0"/>
              <a:ea typeface="Cambria" panose="02040503050406030204" pitchFamily="18" charset="0"/>
            </a:endParaRPr>
          </a:p>
          <a:p>
            <a:r>
              <a:rPr lang="en-US" dirty="0">
                <a:latin typeface="Cambria" panose="02040503050406030204" pitchFamily="18" charset="0"/>
                <a:ea typeface="Cambria" panose="02040503050406030204" pitchFamily="18" charset="0"/>
              </a:rPr>
              <a:t>Dashed curve</a:t>
            </a:r>
            <a:r>
              <a:rPr lang="en-US" altLang="zh-CN" i="1" dirty="0">
                <a:latin typeface="Cambria" panose="02040503050406030204" pitchFamily="18" charset="0"/>
                <a:ea typeface="Cambria" panose="02040503050406030204" pitchFamily="18" charset="0"/>
              </a:rPr>
              <a:t> </a:t>
            </a:r>
            <a:r>
              <a:rPr lang="en-US" altLang="zh-CN" i="1" dirty="0" err="1">
                <a:latin typeface="Cambria" panose="02040503050406030204" pitchFamily="18" charset="0"/>
                <a:ea typeface="Cambria" panose="02040503050406030204" pitchFamily="18" charset="0"/>
              </a:rPr>
              <a:t>Γ</a:t>
            </a:r>
            <a:r>
              <a:rPr lang="en-US" altLang="zh-CN" baseline="-25000" dirty="0" err="1">
                <a:latin typeface="Cambria" panose="02040503050406030204" pitchFamily="18" charset="0"/>
                <a:ea typeface="Cambria" panose="02040503050406030204" pitchFamily="18" charset="0"/>
              </a:rPr>
              <a:t>tot</a:t>
            </a:r>
            <a:r>
              <a:rPr lang="en-US" altLang="zh-CN" i="1" baseline="-25000" dirty="0">
                <a:latin typeface="Cambria" panose="02040503050406030204" pitchFamily="18" charset="0"/>
                <a:ea typeface="Cambria" panose="02040503050406030204" pitchFamily="18" charset="0"/>
              </a:rPr>
              <a:t> </a:t>
            </a:r>
            <a:r>
              <a:rPr lang="en-US" dirty="0">
                <a:latin typeface="Cambria" panose="02040503050406030204" pitchFamily="18" charset="0"/>
                <a:ea typeface="Cambria" panose="02040503050406030204" pitchFamily="18" charset="0"/>
              </a:rPr>
              <a:t>: </a:t>
            </a:r>
            <a:r>
              <a:rPr lang="en-US" i="1" dirty="0">
                <a:latin typeface="Cambria" panose="02040503050406030204" pitchFamily="18" charset="0"/>
                <a:ea typeface="Cambria" panose="02040503050406030204" pitchFamily="18" charset="0"/>
              </a:rPr>
              <a:t>K</a:t>
            </a:r>
            <a:r>
              <a:rPr lang="en-US" dirty="0">
                <a:latin typeface="Cambria" panose="02040503050406030204" pitchFamily="18" charset="0"/>
                <a:ea typeface="Cambria" panose="02040503050406030204" pitchFamily="18" charset="0"/>
              </a:rPr>
              <a:t> = 3.0; </a:t>
            </a:r>
            <a:r>
              <a:rPr lang="en-US" i="1" dirty="0">
                <a:latin typeface="Cambria" panose="02040503050406030204" pitchFamily="18" charset="0"/>
                <a:ea typeface="Cambria" panose="02040503050406030204" pitchFamily="18" charset="0"/>
              </a:rPr>
              <a:t>a</a:t>
            </a:r>
            <a:r>
              <a:rPr lang="en-US" dirty="0">
                <a:latin typeface="Cambria" panose="02040503050406030204" pitchFamily="18" charset="0"/>
                <a:ea typeface="Cambria" panose="02040503050406030204" pitchFamily="18" charset="0"/>
              </a:rPr>
              <a:t> = 0.187</a:t>
            </a:r>
            <a:r>
              <a:rPr lang="en-US" i="1" dirty="0">
                <a:latin typeface="Cambria" panose="02040503050406030204" pitchFamily="18" charset="0"/>
                <a:ea typeface="Cambria" panose="02040503050406030204" pitchFamily="18" charset="0"/>
              </a:rPr>
              <a:t>A</a:t>
            </a:r>
            <a:endParaRPr lang="en-US" dirty="0">
              <a:latin typeface="Cambria" panose="02040503050406030204" pitchFamily="18" charset="0"/>
              <a:ea typeface="Cambria" panose="02040503050406030204" pitchFamily="18" charset="0"/>
            </a:endParaRPr>
          </a:p>
          <a:p>
            <a:r>
              <a:rPr lang="en-US" dirty="0">
                <a:latin typeface="Cambria" panose="02040503050406030204" pitchFamily="18" charset="0"/>
                <a:ea typeface="Cambria" panose="02040503050406030204" pitchFamily="18" charset="0"/>
              </a:rPr>
              <a:t>Dotted curve </a:t>
            </a:r>
            <a:r>
              <a:rPr lang="en-US" altLang="zh-CN" i="1" dirty="0">
                <a:latin typeface="Cambria" panose="02040503050406030204" pitchFamily="18" charset="0"/>
                <a:ea typeface="Cambria" panose="02040503050406030204" pitchFamily="18" charset="0"/>
              </a:rPr>
              <a:t>Γ</a:t>
            </a:r>
            <a:r>
              <a:rPr lang="en-US" altLang="zh-CN" i="1" baseline="-25000" dirty="0">
                <a:latin typeface="Cambria" panose="02040503050406030204" pitchFamily="18" charset="0"/>
                <a:ea typeface="Cambria" panose="02040503050406030204" pitchFamily="18" charset="0"/>
              </a:rPr>
              <a:t>γ</a:t>
            </a:r>
            <a:r>
              <a:rPr lang="en-US" dirty="0">
                <a:latin typeface="Cambria" panose="02040503050406030204" pitchFamily="18" charset="0"/>
                <a:ea typeface="Cambria" panose="02040503050406030204" pitchFamily="18" charset="0"/>
              </a:rPr>
              <a:t>: </a:t>
            </a:r>
            <a:r>
              <a:rPr lang="en-US" i="1" dirty="0">
                <a:latin typeface="Cambria" panose="02040503050406030204" pitchFamily="18" charset="0"/>
                <a:ea typeface="Cambria" panose="02040503050406030204" pitchFamily="18" charset="0"/>
              </a:rPr>
              <a:t>K</a:t>
            </a:r>
            <a:r>
              <a:rPr lang="en-US" dirty="0">
                <a:latin typeface="Cambria" panose="02040503050406030204" pitchFamily="18" charset="0"/>
                <a:ea typeface="Cambria" panose="02040503050406030204" pitchFamily="18" charset="0"/>
              </a:rPr>
              <a:t> = 8.5; </a:t>
            </a:r>
            <a:r>
              <a:rPr lang="en-US" i="1" dirty="0">
                <a:latin typeface="Cambria" panose="02040503050406030204" pitchFamily="18" charset="0"/>
                <a:ea typeface="Cambria" panose="02040503050406030204" pitchFamily="18" charset="0"/>
              </a:rPr>
              <a:t>a</a:t>
            </a:r>
            <a:r>
              <a:rPr lang="en-US" dirty="0">
                <a:latin typeface="Cambria" panose="02040503050406030204" pitchFamily="18" charset="0"/>
                <a:ea typeface="Cambria" panose="02040503050406030204" pitchFamily="18" charset="0"/>
              </a:rPr>
              <a:t> = 0.187</a:t>
            </a:r>
            <a:r>
              <a:rPr lang="en-US" i="1" dirty="0">
                <a:latin typeface="Cambria" panose="02040503050406030204" pitchFamily="18" charset="0"/>
                <a:ea typeface="Cambria" panose="02040503050406030204" pitchFamily="18" charset="0"/>
              </a:rPr>
              <a:t>A</a:t>
            </a:r>
            <a:endParaRPr lang="en-US" baseline="30000" dirty="0">
              <a:latin typeface="Cambria" panose="02040503050406030204" pitchFamily="18" charset="0"/>
              <a:ea typeface="Cambria" panose="02040503050406030204" pitchFamily="18" charset="0"/>
            </a:endParaRPr>
          </a:p>
        </p:txBody>
      </p:sp>
      <p:pic>
        <p:nvPicPr>
          <p:cNvPr id="6" name="Picture 5">
            <a:extLst>
              <a:ext uri="{FF2B5EF4-FFF2-40B4-BE49-F238E27FC236}">
                <a16:creationId xmlns:a16="http://schemas.microsoft.com/office/drawing/2014/main" id="{1F0ACFA0-7006-46B5-A908-0A5958C5FF7C}"/>
              </a:ext>
            </a:extLst>
          </p:cNvPr>
          <p:cNvPicPr>
            <a:picLocks noChangeAspect="1"/>
          </p:cNvPicPr>
          <p:nvPr/>
        </p:nvPicPr>
        <p:blipFill>
          <a:blip r:embed="rId3"/>
          <a:stretch>
            <a:fillRect/>
          </a:stretch>
        </p:blipFill>
        <p:spPr>
          <a:xfrm>
            <a:off x="4572000" y="0"/>
            <a:ext cx="4572000" cy="4927858"/>
          </a:xfrm>
          <a:prstGeom prst="rect">
            <a:avLst/>
          </a:prstGeom>
        </p:spPr>
      </p:pic>
      <p:sp>
        <p:nvSpPr>
          <p:cNvPr id="7" name="TextBox 6">
            <a:extLst>
              <a:ext uri="{FF2B5EF4-FFF2-40B4-BE49-F238E27FC236}">
                <a16:creationId xmlns:a16="http://schemas.microsoft.com/office/drawing/2014/main" id="{697595C4-E371-4324-8599-710CA9688406}"/>
              </a:ext>
            </a:extLst>
          </p:cNvPr>
          <p:cNvSpPr txBox="1"/>
          <p:nvPr/>
        </p:nvSpPr>
        <p:spPr>
          <a:xfrm>
            <a:off x="4572000" y="5050717"/>
            <a:ext cx="4572001" cy="923330"/>
          </a:xfrm>
          <a:prstGeom prst="rect">
            <a:avLst/>
          </a:prstGeom>
          <a:noFill/>
        </p:spPr>
        <p:txBody>
          <a:bodyPr wrap="square">
            <a:spAutoFit/>
          </a:bodyPr>
          <a:lstStyle/>
          <a:p>
            <a:r>
              <a:rPr lang="en-US" dirty="0">
                <a:latin typeface="Cambria" panose="02040503050406030204" pitchFamily="18" charset="0"/>
                <a:ea typeface="Cambria" panose="02040503050406030204" pitchFamily="18" charset="0"/>
              </a:rPr>
              <a:t>Solid curve</a:t>
            </a:r>
            <a:r>
              <a:rPr lang="en-US" altLang="zh-CN" i="1" dirty="0">
                <a:latin typeface="Cambria" panose="02040503050406030204" pitchFamily="18" charset="0"/>
                <a:ea typeface="Cambria" panose="02040503050406030204" pitchFamily="18" charset="0"/>
              </a:rPr>
              <a:t> </a:t>
            </a:r>
            <a:r>
              <a:rPr lang="en-US" altLang="zh-CN" i="1" dirty="0" err="1">
                <a:latin typeface="Cambria" panose="02040503050406030204" pitchFamily="18" charset="0"/>
                <a:ea typeface="Cambria" panose="02040503050406030204" pitchFamily="18" charset="0"/>
              </a:rPr>
              <a:t>Γ</a:t>
            </a:r>
            <a:r>
              <a:rPr lang="en-US" altLang="zh-CN" baseline="-25000" dirty="0" err="1">
                <a:latin typeface="Cambria" panose="02040503050406030204" pitchFamily="18" charset="0"/>
                <a:ea typeface="Cambria" panose="02040503050406030204" pitchFamily="18" charset="0"/>
              </a:rPr>
              <a:t>tot</a:t>
            </a:r>
            <a:r>
              <a:rPr lang="en-US" altLang="zh-CN" i="1" baseline="-25000" dirty="0">
                <a:latin typeface="Cambria" panose="02040503050406030204" pitchFamily="18" charset="0"/>
                <a:ea typeface="Cambria" panose="02040503050406030204" pitchFamily="18" charset="0"/>
              </a:rPr>
              <a:t> </a:t>
            </a:r>
            <a:r>
              <a:rPr lang="en-US" dirty="0">
                <a:latin typeface="Cambria" panose="02040503050406030204" pitchFamily="18" charset="0"/>
                <a:ea typeface="Cambria" panose="02040503050406030204" pitchFamily="18" charset="0"/>
              </a:rPr>
              <a:t>: </a:t>
            </a:r>
            <a:r>
              <a:rPr lang="en-US" i="1" dirty="0">
                <a:latin typeface="Cambria" panose="02040503050406030204" pitchFamily="18" charset="0"/>
                <a:ea typeface="Cambria" panose="02040503050406030204" pitchFamily="18" charset="0"/>
              </a:rPr>
              <a:t>K</a:t>
            </a:r>
            <a:r>
              <a:rPr lang="en-US" dirty="0">
                <a:latin typeface="Cambria" panose="02040503050406030204" pitchFamily="18" charset="0"/>
                <a:ea typeface="Cambria" panose="02040503050406030204" pitchFamily="18" charset="0"/>
              </a:rPr>
              <a:t> = 8.5; </a:t>
            </a:r>
            <a:r>
              <a:rPr lang="en-US" i="1" dirty="0">
                <a:latin typeface="Cambria" panose="02040503050406030204" pitchFamily="18" charset="0"/>
                <a:ea typeface="Cambria" panose="02040503050406030204" pitchFamily="18" charset="0"/>
              </a:rPr>
              <a:t>a</a:t>
            </a:r>
            <a:r>
              <a:rPr lang="en-US" dirty="0">
                <a:latin typeface="Cambria" panose="02040503050406030204" pitchFamily="18" charset="0"/>
                <a:ea typeface="Cambria" panose="02040503050406030204" pitchFamily="18" charset="0"/>
              </a:rPr>
              <a:t> = 0.187</a:t>
            </a:r>
            <a:r>
              <a:rPr lang="en-US" i="1" dirty="0">
                <a:latin typeface="Cambria" panose="02040503050406030204" pitchFamily="18" charset="0"/>
                <a:ea typeface="Cambria" panose="02040503050406030204" pitchFamily="18" charset="0"/>
              </a:rPr>
              <a:t>A</a:t>
            </a:r>
            <a:endParaRPr lang="en-US" baseline="30000" dirty="0">
              <a:latin typeface="Cambria" panose="02040503050406030204" pitchFamily="18" charset="0"/>
              <a:ea typeface="Cambria" panose="02040503050406030204" pitchFamily="18" charset="0"/>
            </a:endParaRPr>
          </a:p>
          <a:p>
            <a:r>
              <a:rPr lang="en-US" dirty="0">
                <a:latin typeface="Cambria" panose="02040503050406030204" pitchFamily="18" charset="0"/>
                <a:ea typeface="Cambria" panose="02040503050406030204" pitchFamily="18" charset="0"/>
              </a:rPr>
              <a:t>Dot-dashed curve</a:t>
            </a:r>
            <a:r>
              <a:rPr lang="en-US" altLang="zh-CN" i="1" dirty="0">
                <a:latin typeface="Cambria" panose="02040503050406030204" pitchFamily="18" charset="0"/>
                <a:ea typeface="Cambria" panose="02040503050406030204" pitchFamily="18" charset="0"/>
              </a:rPr>
              <a:t> </a:t>
            </a:r>
            <a:r>
              <a:rPr lang="en-US" altLang="zh-CN" i="1" dirty="0" err="1">
                <a:latin typeface="Cambria" panose="02040503050406030204" pitchFamily="18" charset="0"/>
                <a:ea typeface="Cambria" panose="02040503050406030204" pitchFamily="18" charset="0"/>
              </a:rPr>
              <a:t>Γ</a:t>
            </a:r>
            <a:r>
              <a:rPr lang="en-US" altLang="zh-CN" baseline="-25000" dirty="0" err="1">
                <a:latin typeface="Cambria" panose="02040503050406030204" pitchFamily="18" charset="0"/>
                <a:ea typeface="Cambria" panose="02040503050406030204" pitchFamily="18" charset="0"/>
              </a:rPr>
              <a:t>tot</a:t>
            </a:r>
            <a:r>
              <a:rPr lang="en-US" altLang="zh-CN" i="1" baseline="-25000" dirty="0">
                <a:latin typeface="Cambria" panose="02040503050406030204" pitchFamily="18" charset="0"/>
                <a:ea typeface="Cambria" panose="02040503050406030204" pitchFamily="18" charset="0"/>
              </a:rPr>
              <a:t> </a:t>
            </a:r>
            <a:r>
              <a:rPr lang="en-US" dirty="0">
                <a:latin typeface="Cambria" panose="02040503050406030204" pitchFamily="18" charset="0"/>
                <a:ea typeface="Cambria" panose="02040503050406030204" pitchFamily="18" charset="0"/>
              </a:rPr>
              <a:t>: </a:t>
            </a:r>
            <a:r>
              <a:rPr lang="en-US" i="1" dirty="0">
                <a:latin typeface="Cambria" panose="02040503050406030204" pitchFamily="18" charset="0"/>
                <a:ea typeface="Cambria" panose="02040503050406030204" pitchFamily="18" charset="0"/>
              </a:rPr>
              <a:t>K</a:t>
            </a:r>
            <a:r>
              <a:rPr lang="en-US" dirty="0">
                <a:latin typeface="Cambria" panose="02040503050406030204" pitchFamily="18" charset="0"/>
                <a:ea typeface="Cambria" panose="02040503050406030204" pitchFamily="18" charset="0"/>
              </a:rPr>
              <a:t> = 8.5; </a:t>
            </a:r>
            <a:r>
              <a:rPr lang="en-US" i="1" dirty="0">
                <a:latin typeface="Cambria" panose="02040503050406030204" pitchFamily="18" charset="0"/>
                <a:ea typeface="Cambria" panose="02040503050406030204" pitchFamily="18" charset="0"/>
              </a:rPr>
              <a:t>a</a:t>
            </a:r>
            <a:r>
              <a:rPr lang="en-US" dirty="0">
                <a:latin typeface="Cambria" panose="02040503050406030204" pitchFamily="18" charset="0"/>
                <a:ea typeface="Cambria" panose="02040503050406030204" pitchFamily="18" charset="0"/>
              </a:rPr>
              <a:t> = 0.172</a:t>
            </a:r>
            <a:r>
              <a:rPr lang="en-US" i="1" dirty="0">
                <a:latin typeface="Cambria" panose="02040503050406030204" pitchFamily="18" charset="0"/>
                <a:ea typeface="Cambria" panose="02040503050406030204" pitchFamily="18" charset="0"/>
              </a:rPr>
              <a:t>A</a:t>
            </a:r>
            <a:endParaRPr lang="en-US" baseline="30000" dirty="0">
              <a:latin typeface="Cambria" panose="02040503050406030204" pitchFamily="18" charset="0"/>
              <a:ea typeface="Cambria" panose="02040503050406030204" pitchFamily="18" charset="0"/>
            </a:endParaRPr>
          </a:p>
          <a:p>
            <a:r>
              <a:rPr lang="en-US" dirty="0">
                <a:latin typeface="Cambria" panose="02040503050406030204" pitchFamily="18" charset="0"/>
                <a:ea typeface="Cambria" panose="02040503050406030204" pitchFamily="18" charset="0"/>
              </a:rPr>
              <a:t>Dashed curve</a:t>
            </a:r>
            <a:r>
              <a:rPr lang="en-US" altLang="zh-CN" i="1" dirty="0">
                <a:latin typeface="Cambria" panose="02040503050406030204" pitchFamily="18" charset="0"/>
                <a:ea typeface="Cambria" panose="02040503050406030204" pitchFamily="18" charset="0"/>
              </a:rPr>
              <a:t> </a:t>
            </a:r>
            <a:r>
              <a:rPr lang="en-US" altLang="zh-CN" i="1" dirty="0" err="1">
                <a:latin typeface="Cambria" panose="02040503050406030204" pitchFamily="18" charset="0"/>
                <a:ea typeface="Cambria" panose="02040503050406030204" pitchFamily="18" charset="0"/>
              </a:rPr>
              <a:t>Γ</a:t>
            </a:r>
            <a:r>
              <a:rPr lang="en-US" altLang="zh-CN" baseline="-25000" dirty="0" err="1">
                <a:latin typeface="Cambria" panose="02040503050406030204" pitchFamily="18" charset="0"/>
                <a:ea typeface="Cambria" panose="02040503050406030204" pitchFamily="18" charset="0"/>
              </a:rPr>
              <a:t>tot</a:t>
            </a:r>
            <a:r>
              <a:rPr lang="en-US" altLang="zh-CN" i="1" baseline="-25000" dirty="0">
                <a:latin typeface="Cambria" panose="02040503050406030204" pitchFamily="18" charset="0"/>
                <a:ea typeface="Cambria" panose="02040503050406030204" pitchFamily="18" charset="0"/>
              </a:rPr>
              <a:t> </a:t>
            </a:r>
            <a:r>
              <a:rPr lang="en-US" dirty="0">
                <a:latin typeface="Cambria" panose="02040503050406030204" pitchFamily="18" charset="0"/>
                <a:ea typeface="Cambria" panose="02040503050406030204" pitchFamily="18" charset="0"/>
              </a:rPr>
              <a:t>: </a:t>
            </a:r>
            <a:r>
              <a:rPr lang="en-US" i="1" dirty="0">
                <a:latin typeface="Cambria" panose="02040503050406030204" pitchFamily="18" charset="0"/>
                <a:ea typeface="Cambria" panose="02040503050406030204" pitchFamily="18" charset="0"/>
              </a:rPr>
              <a:t>K</a:t>
            </a:r>
            <a:r>
              <a:rPr lang="en-US" dirty="0">
                <a:latin typeface="Cambria" panose="02040503050406030204" pitchFamily="18" charset="0"/>
                <a:ea typeface="Cambria" panose="02040503050406030204" pitchFamily="18" charset="0"/>
              </a:rPr>
              <a:t> = 8.5; </a:t>
            </a:r>
            <a:r>
              <a:rPr lang="en-US" i="1" dirty="0">
                <a:latin typeface="Cambria" panose="02040503050406030204" pitchFamily="18" charset="0"/>
                <a:ea typeface="Cambria" panose="02040503050406030204" pitchFamily="18" charset="0"/>
              </a:rPr>
              <a:t>a</a:t>
            </a:r>
            <a:r>
              <a:rPr lang="en-US" dirty="0">
                <a:latin typeface="Cambria" panose="02040503050406030204" pitchFamily="18" charset="0"/>
                <a:ea typeface="Cambria" panose="02040503050406030204" pitchFamily="18" charset="0"/>
              </a:rPr>
              <a:t> = 0.220</a:t>
            </a:r>
            <a:r>
              <a:rPr lang="en-US" i="1" dirty="0">
                <a:latin typeface="Cambria" panose="02040503050406030204" pitchFamily="18" charset="0"/>
                <a:ea typeface="Cambria" panose="02040503050406030204" pitchFamily="18" charset="0"/>
              </a:rPr>
              <a:t>A</a:t>
            </a:r>
            <a:endParaRPr lang="en-US" dirty="0">
              <a:latin typeface="Cambria" panose="02040503050406030204" pitchFamily="18" charset="0"/>
              <a:ea typeface="Cambria" panose="02040503050406030204" pitchFamily="18" charset="0"/>
            </a:endParaRPr>
          </a:p>
        </p:txBody>
      </p:sp>
      <p:sp>
        <p:nvSpPr>
          <p:cNvPr id="9" name="TextBox 8">
            <a:extLst>
              <a:ext uri="{FF2B5EF4-FFF2-40B4-BE49-F238E27FC236}">
                <a16:creationId xmlns:a16="http://schemas.microsoft.com/office/drawing/2014/main" id="{4265E1D7-AF76-4495-AE68-0000A09C55D2}"/>
              </a:ext>
            </a:extLst>
          </p:cNvPr>
          <p:cNvSpPr txBox="1"/>
          <p:nvPr/>
        </p:nvSpPr>
        <p:spPr>
          <a:xfrm>
            <a:off x="0" y="6211668"/>
            <a:ext cx="9144000" cy="646331"/>
          </a:xfrm>
          <a:prstGeom prst="rect">
            <a:avLst/>
          </a:prstGeom>
          <a:noFill/>
        </p:spPr>
        <p:txBody>
          <a:bodyPr wrap="square">
            <a:spAutoFit/>
          </a:bodyPr>
          <a:lstStyle/>
          <a:p>
            <a:pPr algn="l"/>
            <a:r>
              <a:rPr lang="en-US" sz="1800" b="0" i="0" u="none" strike="noStrike" baseline="0" dirty="0">
                <a:latin typeface="Cambria" panose="02040503050406030204" pitchFamily="18" charset="0"/>
                <a:ea typeface="Cambria" panose="02040503050406030204" pitchFamily="18" charset="0"/>
              </a:rPr>
              <a:t>Although it is the X-ray ratio that reflects level widths most strongly, the proton spectrum shape at low proton energy is sensitive to the ratio </a:t>
            </a:r>
            <a:r>
              <a:rPr lang="en-US" altLang="zh-CN" dirty="0">
                <a:latin typeface="Cambria" panose="02040503050406030204" pitchFamily="18" charset="0"/>
                <a:ea typeface="Cambria" panose="02040503050406030204" pitchFamily="18" charset="0"/>
              </a:rPr>
              <a:t>Γ</a:t>
            </a:r>
            <a:r>
              <a:rPr lang="en-US" altLang="zh-CN" baseline="-25000" dirty="0">
                <a:latin typeface="Cambria" panose="02040503050406030204" pitchFamily="18" charset="0"/>
                <a:ea typeface="Cambria" panose="02040503050406030204" pitchFamily="18" charset="0"/>
              </a:rPr>
              <a:t>p</a:t>
            </a:r>
            <a:r>
              <a:rPr lang="en-US" altLang="zh-CN" dirty="0">
                <a:latin typeface="Cambria" panose="02040503050406030204" pitchFamily="18" charset="0"/>
                <a:ea typeface="Cambria" panose="02040503050406030204" pitchFamily="18" charset="0"/>
              </a:rPr>
              <a:t> </a:t>
            </a:r>
            <a:r>
              <a:rPr lang="en-US" sz="1800" b="0" i="0" u="none" strike="noStrike" baseline="0" dirty="0">
                <a:latin typeface="Cambria" panose="02040503050406030204" pitchFamily="18" charset="0"/>
                <a:ea typeface="Cambria" panose="02040503050406030204" pitchFamily="18" charset="0"/>
              </a:rPr>
              <a:t>/</a:t>
            </a:r>
            <a:r>
              <a:rPr lang="en-US" altLang="zh-CN" dirty="0">
                <a:latin typeface="Cambria" panose="02040503050406030204" pitchFamily="18" charset="0"/>
                <a:ea typeface="Cambria" panose="02040503050406030204" pitchFamily="18" charset="0"/>
              </a:rPr>
              <a:t> Γ</a:t>
            </a:r>
            <a:r>
              <a:rPr lang="en-US" altLang="zh-CN" baseline="-25000" dirty="0">
                <a:latin typeface="Cambria" panose="02040503050406030204" pitchFamily="18" charset="0"/>
                <a:ea typeface="Cambria" panose="02040503050406030204" pitchFamily="18" charset="0"/>
              </a:rPr>
              <a:t>γ</a:t>
            </a:r>
            <a:endParaRPr lang="en-US" dirty="0">
              <a:latin typeface="Cambria" panose="02040503050406030204" pitchFamily="18" charset="0"/>
              <a:ea typeface="Cambria" panose="02040503050406030204" pitchFamily="18" charset="0"/>
            </a:endParaRPr>
          </a:p>
        </p:txBody>
      </p:sp>
    </p:spTree>
    <p:extLst>
      <p:ext uri="{BB962C8B-B14F-4D97-AF65-F5344CB8AC3E}">
        <p14:creationId xmlns:p14="http://schemas.microsoft.com/office/powerpoint/2010/main" val="211821949"/>
      </p:ext>
    </p:extLst>
  </p:cSld>
  <p:clrMapOvr>
    <a:masterClrMapping/>
  </p:clrMapOvr>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E38D3E79-AC0E-49EF-AC54-A2D39589E268}"/>
              </a:ext>
            </a:extLst>
          </p:cNvPr>
          <p:cNvPicPr>
            <a:picLocks noChangeAspect="1"/>
          </p:cNvPicPr>
          <p:nvPr/>
        </p:nvPicPr>
        <p:blipFill>
          <a:blip r:embed="rId2"/>
          <a:stretch>
            <a:fillRect/>
          </a:stretch>
        </p:blipFill>
        <p:spPr>
          <a:xfrm>
            <a:off x="0" y="4172218"/>
            <a:ext cx="4910203" cy="2685782"/>
          </a:xfrm>
          <a:prstGeom prst="rect">
            <a:avLst/>
          </a:prstGeom>
        </p:spPr>
      </p:pic>
      <p:pic>
        <p:nvPicPr>
          <p:cNvPr id="5" name="Picture 4">
            <a:extLst>
              <a:ext uri="{FF2B5EF4-FFF2-40B4-BE49-F238E27FC236}">
                <a16:creationId xmlns:a16="http://schemas.microsoft.com/office/drawing/2014/main" id="{973B86F0-941D-4C1B-8202-3690E191FE7C}"/>
              </a:ext>
            </a:extLst>
          </p:cNvPr>
          <p:cNvPicPr>
            <a:picLocks noChangeAspect="1"/>
          </p:cNvPicPr>
          <p:nvPr/>
        </p:nvPicPr>
        <p:blipFill>
          <a:blip r:embed="rId3"/>
          <a:stretch>
            <a:fillRect/>
          </a:stretch>
        </p:blipFill>
        <p:spPr>
          <a:xfrm>
            <a:off x="110751" y="0"/>
            <a:ext cx="4688700" cy="4172217"/>
          </a:xfrm>
          <a:prstGeom prst="rect">
            <a:avLst/>
          </a:prstGeom>
        </p:spPr>
      </p:pic>
    </p:spTree>
    <p:extLst>
      <p:ext uri="{BB962C8B-B14F-4D97-AF65-F5344CB8AC3E}">
        <p14:creationId xmlns:p14="http://schemas.microsoft.com/office/powerpoint/2010/main" val="1443786010"/>
      </p:ext>
    </p:extLst>
  </p:cSld>
  <p:clrMapOvr>
    <a:masterClrMapping/>
  </p:clrMapOvr>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6CCDE98A-445C-4746-B1BE-629D069C5295}"/>
              </a:ext>
            </a:extLst>
          </p:cNvPr>
          <p:cNvPicPr>
            <a:picLocks noChangeAspect="1"/>
          </p:cNvPicPr>
          <p:nvPr/>
        </p:nvPicPr>
        <p:blipFill>
          <a:blip r:embed="rId2"/>
          <a:stretch>
            <a:fillRect/>
          </a:stretch>
        </p:blipFill>
        <p:spPr>
          <a:xfrm>
            <a:off x="0" y="3710152"/>
            <a:ext cx="4572000" cy="3147848"/>
          </a:xfrm>
          <a:prstGeom prst="rect">
            <a:avLst/>
          </a:prstGeom>
        </p:spPr>
      </p:pic>
      <p:pic>
        <p:nvPicPr>
          <p:cNvPr id="5" name="Picture 4">
            <a:extLst>
              <a:ext uri="{FF2B5EF4-FFF2-40B4-BE49-F238E27FC236}">
                <a16:creationId xmlns:a16="http://schemas.microsoft.com/office/drawing/2014/main" id="{282B9A46-541D-49F4-8D9C-9E4908A81874}"/>
              </a:ext>
            </a:extLst>
          </p:cNvPr>
          <p:cNvPicPr>
            <a:picLocks noChangeAspect="1"/>
          </p:cNvPicPr>
          <p:nvPr/>
        </p:nvPicPr>
        <p:blipFill>
          <a:blip r:embed="rId3"/>
          <a:stretch>
            <a:fillRect/>
          </a:stretch>
        </p:blipFill>
        <p:spPr>
          <a:xfrm>
            <a:off x="-1" y="0"/>
            <a:ext cx="3721837" cy="3710152"/>
          </a:xfrm>
          <a:prstGeom prst="rect">
            <a:avLst/>
          </a:prstGeom>
        </p:spPr>
      </p:pic>
      <p:sp>
        <p:nvSpPr>
          <p:cNvPr id="9" name="TextBox 8">
            <a:extLst>
              <a:ext uri="{FF2B5EF4-FFF2-40B4-BE49-F238E27FC236}">
                <a16:creationId xmlns:a16="http://schemas.microsoft.com/office/drawing/2014/main" id="{EE5EBC55-662F-40AB-8038-4ADD5B076AF9}"/>
              </a:ext>
            </a:extLst>
          </p:cNvPr>
          <p:cNvSpPr txBox="1"/>
          <p:nvPr/>
        </p:nvSpPr>
        <p:spPr>
          <a:xfrm>
            <a:off x="3721836" y="0"/>
            <a:ext cx="4572000" cy="369332"/>
          </a:xfrm>
          <a:prstGeom prst="rect">
            <a:avLst/>
          </a:prstGeom>
          <a:noFill/>
        </p:spPr>
        <p:txBody>
          <a:bodyPr wrap="square">
            <a:spAutoFit/>
          </a:bodyPr>
          <a:lstStyle/>
          <a:p>
            <a:r>
              <a:rPr lang="en-US" dirty="0">
                <a:latin typeface="Arial Narrow" panose="020B0606020202030204" pitchFamily="34" charset="0"/>
              </a:rPr>
              <a:t>A. Jokinen </a:t>
            </a:r>
            <a:r>
              <a:rPr lang="en-US" i="1" dirty="0">
                <a:latin typeface="Arial Narrow" panose="020B0606020202030204" pitchFamily="34" charset="0"/>
              </a:rPr>
              <a:t>et al</a:t>
            </a:r>
            <a:r>
              <a:rPr lang="en-US" dirty="0">
                <a:latin typeface="Arial Narrow" panose="020B0606020202030204" pitchFamily="34" charset="0"/>
              </a:rPr>
              <a:t>., </a:t>
            </a:r>
            <a:r>
              <a:rPr lang="fr-FR" dirty="0">
                <a:latin typeface="Arial Narrow" panose="020B0606020202030204" pitchFamily="34" charset="0"/>
              </a:rPr>
              <a:t>Hyperfine </a:t>
            </a:r>
            <a:r>
              <a:rPr lang="fr-FR" dirty="0" err="1">
                <a:latin typeface="Arial Narrow" panose="020B0606020202030204" pitchFamily="34" charset="0"/>
              </a:rPr>
              <a:t>Interact</a:t>
            </a:r>
            <a:r>
              <a:rPr lang="fr-FR" dirty="0">
                <a:latin typeface="Arial Narrow" panose="020B0606020202030204" pitchFamily="34" charset="0"/>
              </a:rPr>
              <a:t>. 129, 83 (2000).</a:t>
            </a:r>
            <a:endParaRPr lang="en-US" dirty="0">
              <a:latin typeface="Arial Narrow" panose="020B0606020202030204" pitchFamily="34" charset="0"/>
            </a:endParaRPr>
          </a:p>
        </p:txBody>
      </p:sp>
    </p:spTree>
    <p:extLst>
      <p:ext uri="{BB962C8B-B14F-4D97-AF65-F5344CB8AC3E}">
        <p14:creationId xmlns:p14="http://schemas.microsoft.com/office/powerpoint/2010/main" val="329582383"/>
      </p:ext>
    </p:extLst>
  </p:cSld>
  <p:clrMapOvr>
    <a:masterClrMapping/>
  </p:clrMapOvr>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8" name="Table 37">
            <a:extLst>
              <a:ext uri="{FF2B5EF4-FFF2-40B4-BE49-F238E27FC236}">
                <a16:creationId xmlns:a16="http://schemas.microsoft.com/office/drawing/2014/main" id="{1435BE43-0875-4E35-AD6B-F80549A4A0E6}"/>
              </a:ext>
            </a:extLst>
          </p:cNvPr>
          <p:cNvGraphicFramePr>
            <a:graphicFrameLocks noGrp="1"/>
          </p:cNvGraphicFramePr>
          <p:nvPr>
            <p:extLst>
              <p:ext uri="{D42A27DB-BD31-4B8C-83A1-F6EECF244321}">
                <p14:modId xmlns:p14="http://schemas.microsoft.com/office/powerpoint/2010/main" val="121415854"/>
              </p:ext>
            </p:extLst>
          </p:nvPr>
        </p:nvGraphicFramePr>
        <p:xfrm>
          <a:off x="0" y="0"/>
          <a:ext cx="9144000" cy="6248400"/>
        </p:xfrm>
        <a:graphic>
          <a:graphicData uri="http://schemas.openxmlformats.org/drawingml/2006/table">
            <a:tbl>
              <a:tblPr firstRow="1" bandRow="1">
                <a:tableStyleId>{5940675A-B579-460E-94D1-54222C63F5DA}</a:tableStyleId>
              </a:tblPr>
              <a:tblGrid>
                <a:gridCol w="2835176">
                  <a:extLst>
                    <a:ext uri="{9D8B030D-6E8A-4147-A177-3AD203B41FA5}">
                      <a16:colId xmlns:a16="http://schemas.microsoft.com/office/drawing/2014/main" val="1695984292"/>
                    </a:ext>
                  </a:extLst>
                </a:gridCol>
                <a:gridCol w="1863627">
                  <a:extLst>
                    <a:ext uri="{9D8B030D-6E8A-4147-A177-3AD203B41FA5}">
                      <a16:colId xmlns:a16="http://schemas.microsoft.com/office/drawing/2014/main" val="1589494382"/>
                    </a:ext>
                  </a:extLst>
                </a:gridCol>
                <a:gridCol w="4445197">
                  <a:extLst>
                    <a:ext uri="{9D8B030D-6E8A-4147-A177-3AD203B41FA5}">
                      <a16:colId xmlns:a16="http://schemas.microsoft.com/office/drawing/2014/main" val="371443382"/>
                    </a:ext>
                  </a:extLst>
                </a:gridCol>
              </a:tblGrid>
              <a:tr h="128612">
                <a:tc>
                  <a:txBody>
                    <a:bodyPr/>
                    <a:lstStyle/>
                    <a:p>
                      <a:pPr algn="ctr"/>
                      <a:r>
                        <a:rPr lang="en-US" altLang="zh-CN" sz="1600" b="1" baseline="0" dirty="0">
                          <a:latin typeface="Cambria" panose="02040503050406030204" pitchFamily="18" charset="0"/>
                          <a:ea typeface="Cambria" panose="02040503050406030204" pitchFamily="18" charset="0"/>
                          <a:cs typeface="Times New Roman" panose="02020603050405020304" pitchFamily="18" charset="0"/>
                        </a:rPr>
                        <a:t>Decay / Reaction</a:t>
                      </a:r>
                      <a:endParaRPr lang="zh-CN" altLang="en-US" sz="1600" b="1" baseline="0" dirty="0">
                        <a:latin typeface="Cambria" panose="02040503050406030204" pitchFamily="18" charset="0"/>
                        <a:cs typeface="Times New Roman" panose="02020603050405020304" pitchFamily="18" charset="0"/>
                      </a:endParaRPr>
                    </a:p>
                  </a:txBody>
                  <a:tcPr anchor="ctr">
                    <a:noFill/>
                  </a:tcPr>
                </a:tc>
                <a:tc>
                  <a:txBody>
                    <a:bodyPr/>
                    <a:lstStyle/>
                    <a:p>
                      <a:pPr algn="ctr"/>
                      <a:r>
                        <a:rPr lang="en-US" altLang="zh-CN" sz="1600" b="1" dirty="0">
                          <a:latin typeface="Cambria" panose="02040503050406030204" pitchFamily="18" charset="0"/>
                          <a:ea typeface="Cambria" panose="02040503050406030204" pitchFamily="18" charset="0"/>
                          <a:cs typeface="Times New Roman" panose="02020603050405020304" pitchFamily="18" charset="0"/>
                        </a:rPr>
                        <a:t>Laboratory</a:t>
                      </a:r>
                      <a:endParaRPr lang="zh-CN" altLang="en-US" sz="1600" b="1" dirty="0">
                        <a:latin typeface="Cambria" panose="02040503050406030204" pitchFamily="18" charset="0"/>
                        <a:cs typeface="Times New Roman" panose="02020603050405020304" pitchFamily="18" charset="0"/>
                      </a:endParaRPr>
                    </a:p>
                  </a:txBody>
                  <a:tcPr anchor="ctr">
                    <a:noFill/>
                  </a:tcPr>
                </a:tc>
                <a:tc>
                  <a:txBody>
                    <a:bodyPr/>
                    <a:lstStyle/>
                    <a:p>
                      <a:pPr algn="ctr"/>
                      <a:r>
                        <a:rPr lang="en-US" altLang="zh-CN" sz="1600" b="1" dirty="0">
                          <a:latin typeface="Cambria" panose="02040503050406030204" pitchFamily="18" charset="0"/>
                          <a:ea typeface="Cambria" panose="02040503050406030204" pitchFamily="18" charset="0"/>
                          <a:cs typeface="Times New Roman" panose="02020603050405020304" pitchFamily="18" charset="0"/>
                        </a:rPr>
                        <a:t>Literature</a:t>
                      </a:r>
                      <a:endParaRPr lang="zh-CN" altLang="en-US" sz="1600" b="1" dirty="0">
                        <a:latin typeface="Cambria" panose="02040503050406030204" pitchFamily="18" charset="0"/>
                        <a:cs typeface="Times New Roman" panose="02020603050405020304" pitchFamily="18" charset="0"/>
                      </a:endParaRPr>
                    </a:p>
                  </a:txBody>
                  <a:tcPr anchor="ctr">
                    <a:noFill/>
                  </a:tcPr>
                </a:tc>
                <a:extLst>
                  <a:ext uri="{0D108BD9-81ED-4DB2-BD59-A6C34878D82A}">
                    <a16:rowId xmlns:a16="http://schemas.microsoft.com/office/drawing/2014/main" val="546249224"/>
                  </a:ext>
                </a:extLst>
              </a:tr>
              <a:tr h="128612">
                <a:tc rowSpan="2">
                  <a:txBody>
                    <a:bodyPr/>
                    <a:lstStyle/>
                    <a:p>
                      <a:pPr algn="ctr" fontAlgn="ctr"/>
                      <a:r>
                        <a:rPr lang="en-US" altLang="zh-CN" sz="1600" baseline="30000" dirty="0">
                          <a:solidFill>
                            <a:srgbClr val="000000"/>
                          </a:solidFill>
                          <a:effectLst/>
                          <a:latin typeface="Cambria" panose="02040503050406030204" pitchFamily="18" charset="0"/>
                          <a:ea typeface="Cambria" panose="02040503050406030204" pitchFamily="18" charset="0"/>
                        </a:rPr>
                        <a:t>65</a:t>
                      </a:r>
                      <a:r>
                        <a:rPr lang="en-US" altLang="zh-CN" sz="1600" baseline="0" dirty="0">
                          <a:solidFill>
                            <a:srgbClr val="000000"/>
                          </a:solidFill>
                          <a:effectLst/>
                          <a:latin typeface="Cambria" panose="02040503050406030204" pitchFamily="18" charset="0"/>
                          <a:ea typeface="Cambria" panose="02040503050406030204" pitchFamily="18" charset="0"/>
                        </a:rPr>
                        <a:t>G</a:t>
                      </a:r>
                      <a:r>
                        <a:rPr lang="en-US" altLang="zh-CN" sz="1600" dirty="0">
                          <a:solidFill>
                            <a:srgbClr val="000000"/>
                          </a:solidFill>
                          <a:effectLst/>
                          <a:latin typeface="Cambria" panose="02040503050406030204" pitchFamily="18" charset="0"/>
                          <a:ea typeface="Cambria" panose="02040503050406030204" pitchFamily="18" charset="0"/>
                        </a:rPr>
                        <a:t>e EC(</a:t>
                      </a:r>
                      <a:r>
                        <a:rPr lang="en-US" altLang="zh-CN" sz="1600" i="1" dirty="0">
                          <a:solidFill>
                            <a:srgbClr val="000000"/>
                          </a:solidFill>
                          <a:effectLst/>
                          <a:latin typeface="Cambria" panose="02040503050406030204" pitchFamily="18" charset="0"/>
                          <a:ea typeface="Cambria" panose="02040503050406030204" pitchFamily="18" charset="0"/>
                        </a:rPr>
                        <a:t>β</a:t>
                      </a:r>
                      <a:r>
                        <a:rPr lang="en-US" altLang="zh-CN" sz="1600" baseline="30000" dirty="0">
                          <a:solidFill>
                            <a:srgbClr val="000000"/>
                          </a:solidFill>
                          <a:effectLst/>
                          <a:latin typeface="Cambria" panose="02040503050406030204" pitchFamily="18" charset="0"/>
                          <a:ea typeface="Cambria" panose="02040503050406030204" pitchFamily="18" charset="0"/>
                        </a:rPr>
                        <a:t>+</a:t>
                      </a:r>
                      <a:r>
                        <a:rPr lang="en-US" altLang="zh-CN" sz="1600" dirty="0">
                          <a:solidFill>
                            <a:srgbClr val="000000"/>
                          </a:solidFill>
                          <a:effectLst/>
                          <a:latin typeface="Cambria" panose="02040503050406030204" pitchFamily="18" charset="0"/>
                          <a:ea typeface="Cambria" panose="02040503050406030204" pitchFamily="18" charset="0"/>
                        </a:rPr>
                        <a:t>) →</a:t>
                      </a:r>
                      <a:r>
                        <a:rPr lang="en-US" altLang="zh-CN" sz="1600" baseline="0" dirty="0">
                          <a:solidFill>
                            <a:srgbClr val="000000"/>
                          </a:solidFill>
                          <a:effectLst/>
                          <a:latin typeface="Cambria" panose="02040503050406030204" pitchFamily="18" charset="0"/>
                          <a:ea typeface="Cambria" panose="02040503050406030204" pitchFamily="18" charset="0"/>
                        </a:rPr>
                        <a:t> </a:t>
                      </a:r>
                      <a:r>
                        <a:rPr lang="en-US" altLang="zh-CN" sz="1600" baseline="30000" dirty="0">
                          <a:solidFill>
                            <a:srgbClr val="000000"/>
                          </a:solidFill>
                          <a:effectLst/>
                          <a:latin typeface="Cambria" panose="02040503050406030204" pitchFamily="18" charset="0"/>
                          <a:ea typeface="Cambria" panose="02040503050406030204" pitchFamily="18" charset="0"/>
                        </a:rPr>
                        <a:t>65</a:t>
                      </a:r>
                      <a:r>
                        <a:rPr lang="en-US" altLang="zh-CN" sz="1600" baseline="0" dirty="0">
                          <a:solidFill>
                            <a:srgbClr val="000000"/>
                          </a:solidFill>
                          <a:effectLst/>
                          <a:latin typeface="Cambria" panose="02040503050406030204" pitchFamily="18" charset="0"/>
                          <a:ea typeface="Cambria" panose="02040503050406030204" pitchFamily="18" charset="0"/>
                        </a:rPr>
                        <a:t>Ga </a:t>
                      </a:r>
                      <a:r>
                        <a:rPr lang="zh-CN" altLang="en-US" sz="1600" dirty="0">
                          <a:solidFill>
                            <a:srgbClr val="000000"/>
                          </a:solidFill>
                          <a:effectLst/>
                          <a:latin typeface="Cambria" panose="02040503050406030204" pitchFamily="18" charset="0"/>
                          <a:ea typeface="+mn-ea"/>
                        </a:rPr>
                        <a:t>→</a:t>
                      </a:r>
                      <a:r>
                        <a:rPr lang="zh-CN" altLang="en-US" sz="1600" baseline="0" dirty="0">
                          <a:solidFill>
                            <a:srgbClr val="000000"/>
                          </a:solidFill>
                          <a:effectLst/>
                          <a:latin typeface="Cambria" panose="02040503050406030204" pitchFamily="18" charset="0"/>
                          <a:ea typeface="+mn-ea"/>
                        </a:rPr>
                        <a:t> </a:t>
                      </a:r>
                      <a:r>
                        <a:rPr lang="en-US" altLang="zh-CN" sz="1600" baseline="30000" dirty="0">
                          <a:solidFill>
                            <a:srgbClr val="000000"/>
                          </a:solidFill>
                          <a:effectLst/>
                          <a:latin typeface="Cambria" panose="02040503050406030204" pitchFamily="18" charset="0"/>
                          <a:ea typeface="Cambria" panose="02040503050406030204" pitchFamily="18" charset="0"/>
                        </a:rPr>
                        <a:t>64</a:t>
                      </a:r>
                      <a:r>
                        <a:rPr lang="en-US" altLang="zh-CN" sz="1600" baseline="0" dirty="0">
                          <a:solidFill>
                            <a:srgbClr val="000000"/>
                          </a:solidFill>
                          <a:effectLst/>
                          <a:latin typeface="Cambria" panose="02040503050406030204" pitchFamily="18" charset="0"/>
                          <a:ea typeface="Cambria" panose="02040503050406030204" pitchFamily="18" charset="0"/>
                        </a:rPr>
                        <a:t>Zn + </a:t>
                      </a:r>
                      <a:r>
                        <a:rPr lang="en-US" altLang="zh-CN" sz="1600" i="1" baseline="0" dirty="0">
                          <a:solidFill>
                            <a:srgbClr val="000000"/>
                          </a:solidFill>
                          <a:effectLst/>
                          <a:latin typeface="Cambria" panose="02040503050406030204" pitchFamily="18" charset="0"/>
                          <a:ea typeface="Cambria" panose="02040503050406030204" pitchFamily="18" charset="0"/>
                        </a:rPr>
                        <a:t>p</a:t>
                      </a:r>
                      <a:endParaRPr lang="en-US" altLang="zh-CN" sz="1600" b="0" i="1" u="none" strike="noStrike" dirty="0">
                        <a:solidFill>
                          <a:srgbClr val="000000"/>
                        </a:solidFill>
                        <a:effectLst/>
                        <a:latin typeface="Cambria" panose="02040503050406030204" pitchFamily="18" charset="0"/>
                        <a:ea typeface="Cambria" panose="02040503050406030204" pitchFamily="18" charset="0"/>
                        <a:cs typeface="Times New Roman" panose="02020603050405020304" pitchFamily="18" charset="0"/>
                      </a:endParaRPr>
                    </a:p>
                  </a:txBody>
                  <a:tcPr marL="9525" marR="9525" marT="9525" marB="0" anchor="ctr">
                    <a:solidFill>
                      <a:srgbClr val="CCFFCC"/>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600" dirty="0">
                          <a:solidFill>
                            <a:schemeClr val="tx1"/>
                          </a:solidFill>
                          <a:latin typeface="Cambria" panose="02040503050406030204" pitchFamily="18" charset="0"/>
                          <a:ea typeface="Cambria" panose="02040503050406030204" pitchFamily="18" charset="0"/>
                          <a:cs typeface="Times New Roman" panose="02020603050405020304" pitchFamily="18" charset="0"/>
                        </a:rPr>
                        <a:t>Chalk River</a:t>
                      </a:r>
                      <a:endParaRPr lang="zh-CN" altLang="en-US" sz="1600" dirty="0">
                        <a:solidFill>
                          <a:schemeClr val="tx1"/>
                        </a:solidFill>
                        <a:latin typeface="Cambria" panose="02040503050406030204" pitchFamily="18" charset="0"/>
                        <a:cs typeface="Times New Roman" panose="02020603050405020304" pitchFamily="18" charset="0"/>
                      </a:endParaRPr>
                    </a:p>
                  </a:txBody>
                  <a:tcPr anchor="ctr">
                    <a:solidFill>
                      <a:srgbClr val="CCFFCC"/>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it-IT" altLang="zh-CN" sz="1500" dirty="0">
                          <a:solidFill>
                            <a:schemeClr val="tx1"/>
                          </a:solidFill>
                          <a:latin typeface="Cambria" panose="02040503050406030204" pitchFamily="18" charset="0"/>
                          <a:ea typeface="Cambria" panose="02040503050406030204" pitchFamily="18" charset="0"/>
                          <a:cs typeface="Times New Roman" panose="02020603050405020304" pitchFamily="18" charset="0"/>
                        </a:rPr>
                        <a:t>J. C. Hardy </a:t>
                      </a:r>
                      <a:r>
                        <a:rPr lang="it-IT" altLang="zh-CN" sz="1500" i="1" dirty="0">
                          <a:solidFill>
                            <a:schemeClr val="tx1"/>
                          </a:solidFill>
                          <a:latin typeface="Cambria" panose="02040503050406030204" pitchFamily="18" charset="0"/>
                          <a:ea typeface="Cambria" panose="02040503050406030204" pitchFamily="18" charset="0"/>
                          <a:cs typeface="Times New Roman" panose="02020603050405020304" pitchFamily="18" charset="0"/>
                        </a:rPr>
                        <a:t>et al</a:t>
                      </a:r>
                      <a:r>
                        <a:rPr lang="it-IT" altLang="zh-CN" sz="1500" dirty="0">
                          <a:solidFill>
                            <a:schemeClr val="tx1"/>
                          </a:solidFill>
                          <a:latin typeface="Cambria" panose="02040503050406030204" pitchFamily="18" charset="0"/>
                          <a:ea typeface="Cambria" panose="02040503050406030204" pitchFamily="18" charset="0"/>
                          <a:cs typeface="Times New Roman" panose="02020603050405020304" pitchFamily="18" charset="0"/>
                        </a:rPr>
                        <a:t>., Nucl. Phys. A 371, 349 (1981).</a:t>
                      </a:r>
                    </a:p>
                  </a:txBody>
                  <a:tcPr anchor="ctr">
                    <a:solidFill>
                      <a:srgbClr val="CCFFCC"/>
                    </a:solidFill>
                  </a:tcPr>
                </a:tc>
                <a:extLst>
                  <a:ext uri="{0D108BD9-81ED-4DB2-BD59-A6C34878D82A}">
                    <a16:rowId xmlns:a16="http://schemas.microsoft.com/office/drawing/2014/main" val="2223724138"/>
                  </a:ext>
                </a:extLst>
              </a:tr>
              <a:tr h="192233">
                <a:tc vMerge="1">
                  <a:txBody>
                    <a:bodyPr/>
                    <a:lstStyle/>
                    <a:p>
                      <a:endParaRPr lang="en-US"/>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600" dirty="0">
                          <a:solidFill>
                            <a:schemeClr val="tx1"/>
                          </a:solidFill>
                          <a:latin typeface="Cambria" panose="02040503050406030204" pitchFamily="18" charset="0"/>
                          <a:ea typeface="Cambria" panose="02040503050406030204" pitchFamily="18" charset="0"/>
                          <a:cs typeface="Times New Roman" panose="02020603050405020304" pitchFamily="18" charset="0"/>
                        </a:rPr>
                        <a:t>CRN-Strasbourg</a:t>
                      </a:r>
                      <a:endParaRPr lang="zh-CN" altLang="en-US" sz="1600" dirty="0">
                        <a:solidFill>
                          <a:schemeClr val="tx1"/>
                        </a:solidFill>
                        <a:latin typeface="Cambria" panose="02040503050406030204" pitchFamily="18" charset="0"/>
                        <a:cs typeface="Times New Roman" panose="02020603050405020304" pitchFamily="18" charset="0"/>
                      </a:endParaRPr>
                    </a:p>
                  </a:txBody>
                  <a:tcPr anchor="ctr">
                    <a:solidFill>
                      <a:srgbClr val="CCFFCC"/>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it-IT" altLang="zh-CN" sz="1500" dirty="0">
                          <a:solidFill>
                            <a:schemeClr val="tx1"/>
                          </a:solidFill>
                          <a:latin typeface="Cambria" panose="02040503050406030204" pitchFamily="18" charset="0"/>
                          <a:ea typeface="Cambria" panose="02040503050406030204" pitchFamily="18" charset="0"/>
                          <a:cs typeface="Times New Roman" panose="02020603050405020304" pitchFamily="18" charset="0"/>
                        </a:rPr>
                        <a:t>J. Giovinazzo </a:t>
                      </a:r>
                      <a:r>
                        <a:rPr lang="it-IT" altLang="zh-CN" sz="1500" i="1" dirty="0">
                          <a:solidFill>
                            <a:schemeClr val="tx1"/>
                          </a:solidFill>
                          <a:latin typeface="Cambria" panose="02040503050406030204" pitchFamily="18" charset="0"/>
                          <a:ea typeface="Cambria" panose="02040503050406030204" pitchFamily="18" charset="0"/>
                          <a:cs typeface="Times New Roman" panose="02020603050405020304" pitchFamily="18" charset="0"/>
                        </a:rPr>
                        <a:t>et al</a:t>
                      </a:r>
                      <a:r>
                        <a:rPr lang="it-IT" altLang="zh-CN" sz="1500" dirty="0">
                          <a:solidFill>
                            <a:schemeClr val="tx1"/>
                          </a:solidFill>
                          <a:latin typeface="Cambria" panose="02040503050406030204" pitchFamily="18" charset="0"/>
                          <a:ea typeface="Cambria" panose="02040503050406030204" pitchFamily="18" charset="0"/>
                          <a:cs typeface="Times New Roman" panose="02020603050405020304" pitchFamily="18" charset="0"/>
                        </a:rPr>
                        <a:t>., Nucl. Phys. A 674, 394 (2000).</a:t>
                      </a:r>
                      <a:endParaRPr lang="zh-CN" altLang="en-US" sz="1500" dirty="0">
                        <a:solidFill>
                          <a:schemeClr val="tx1"/>
                        </a:solidFill>
                        <a:latin typeface="Cambria" panose="02040503050406030204" pitchFamily="18" charset="0"/>
                        <a:cs typeface="Times New Roman" panose="02020603050405020304" pitchFamily="18" charset="0"/>
                      </a:endParaRPr>
                    </a:p>
                  </a:txBody>
                  <a:tcPr anchor="ctr">
                    <a:solidFill>
                      <a:srgbClr val="CCFFCC"/>
                    </a:solidFill>
                  </a:tcPr>
                </a:tc>
                <a:extLst>
                  <a:ext uri="{0D108BD9-81ED-4DB2-BD59-A6C34878D82A}">
                    <a16:rowId xmlns:a16="http://schemas.microsoft.com/office/drawing/2014/main" val="3501414577"/>
                  </a:ext>
                </a:extLst>
              </a:tr>
              <a:tr h="218640">
                <a:tc rowSpan="2">
                  <a:txBody>
                    <a:bodyPr/>
                    <a:lstStyle/>
                    <a:p>
                      <a:pPr algn="ctr" fontAlgn="ctr"/>
                      <a:r>
                        <a:rPr lang="en-US" altLang="zh-CN" sz="1600" baseline="30000" dirty="0">
                          <a:solidFill>
                            <a:srgbClr val="000000"/>
                          </a:solidFill>
                          <a:effectLst/>
                          <a:latin typeface="Cambria" panose="02040503050406030204" pitchFamily="18" charset="0"/>
                          <a:ea typeface="Cambria" panose="02040503050406030204" pitchFamily="18" charset="0"/>
                        </a:rPr>
                        <a:t>69</a:t>
                      </a:r>
                      <a:r>
                        <a:rPr lang="en-US" altLang="zh-CN" sz="1600" dirty="0">
                          <a:solidFill>
                            <a:srgbClr val="000000"/>
                          </a:solidFill>
                          <a:effectLst/>
                          <a:latin typeface="Cambria" panose="02040503050406030204" pitchFamily="18" charset="0"/>
                          <a:ea typeface="Cambria" panose="02040503050406030204" pitchFamily="18" charset="0"/>
                        </a:rPr>
                        <a:t>Se EC(</a:t>
                      </a:r>
                      <a:r>
                        <a:rPr lang="en-US" altLang="zh-CN" sz="1600" i="1" dirty="0">
                          <a:solidFill>
                            <a:srgbClr val="000000"/>
                          </a:solidFill>
                          <a:effectLst/>
                          <a:latin typeface="Cambria" panose="02040503050406030204" pitchFamily="18" charset="0"/>
                          <a:ea typeface="Cambria" panose="02040503050406030204" pitchFamily="18" charset="0"/>
                        </a:rPr>
                        <a:t>β</a:t>
                      </a:r>
                      <a:r>
                        <a:rPr lang="en-US" altLang="zh-CN" sz="1600" baseline="30000" dirty="0">
                          <a:solidFill>
                            <a:srgbClr val="000000"/>
                          </a:solidFill>
                          <a:effectLst/>
                          <a:latin typeface="Cambria" panose="02040503050406030204" pitchFamily="18" charset="0"/>
                          <a:ea typeface="Cambria" panose="02040503050406030204" pitchFamily="18" charset="0"/>
                        </a:rPr>
                        <a:t>+</a:t>
                      </a:r>
                      <a:r>
                        <a:rPr lang="en-US" altLang="zh-CN" sz="1600" dirty="0">
                          <a:solidFill>
                            <a:srgbClr val="000000"/>
                          </a:solidFill>
                          <a:effectLst/>
                          <a:latin typeface="Cambria" panose="02040503050406030204" pitchFamily="18" charset="0"/>
                          <a:ea typeface="Cambria" panose="02040503050406030204" pitchFamily="18" charset="0"/>
                        </a:rPr>
                        <a:t>) → </a:t>
                      </a:r>
                      <a:r>
                        <a:rPr lang="en-US" altLang="zh-CN" sz="1600" baseline="30000" dirty="0">
                          <a:solidFill>
                            <a:srgbClr val="000000"/>
                          </a:solidFill>
                          <a:effectLst/>
                          <a:latin typeface="Cambria" panose="02040503050406030204" pitchFamily="18" charset="0"/>
                          <a:ea typeface="Cambria" panose="02040503050406030204" pitchFamily="18" charset="0"/>
                        </a:rPr>
                        <a:t>69</a:t>
                      </a:r>
                      <a:r>
                        <a:rPr lang="en-US" altLang="zh-CN" sz="1600" dirty="0">
                          <a:solidFill>
                            <a:srgbClr val="000000"/>
                          </a:solidFill>
                          <a:effectLst/>
                          <a:latin typeface="Cambria" panose="02040503050406030204" pitchFamily="18" charset="0"/>
                          <a:ea typeface="Cambria" panose="02040503050406030204" pitchFamily="18" charset="0"/>
                        </a:rPr>
                        <a:t>As </a:t>
                      </a:r>
                      <a:r>
                        <a:rPr lang="zh-CN" altLang="en-US" sz="1600" dirty="0">
                          <a:solidFill>
                            <a:srgbClr val="000000"/>
                          </a:solidFill>
                          <a:effectLst/>
                          <a:latin typeface="Cambria" panose="02040503050406030204" pitchFamily="18" charset="0"/>
                          <a:ea typeface="+mn-ea"/>
                        </a:rPr>
                        <a:t>→ </a:t>
                      </a:r>
                      <a:r>
                        <a:rPr lang="en-US" altLang="zh-CN" sz="1600" baseline="30000" dirty="0">
                          <a:solidFill>
                            <a:srgbClr val="000000"/>
                          </a:solidFill>
                          <a:effectLst/>
                          <a:latin typeface="Cambria" panose="02040503050406030204" pitchFamily="18" charset="0"/>
                          <a:ea typeface="Cambria" panose="02040503050406030204" pitchFamily="18" charset="0"/>
                        </a:rPr>
                        <a:t>68</a:t>
                      </a:r>
                      <a:r>
                        <a:rPr lang="en-US" altLang="zh-CN" sz="1600" dirty="0">
                          <a:solidFill>
                            <a:srgbClr val="000000"/>
                          </a:solidFill>
                          <a:effectLst/>
                          <a:latin typeface="Cambria" panose="02040503050406030204" pitchFamily="18" charset="0"/>
                          <a:ea typeface="Cambria" panose="02040503050406030204" pitchFamily="18" charset="0"/>
                        </a:rPr>
                        <a:t>Ge</a:t>
                      </a:r>
                      <a:r>
                        <a:rPr lang="en-US" altLang="zh-CN" sz="1600" baseline="0" dirty="0">
                          <a:solidFill>
                            <a:srgbClr val="000000"/>
                          </a:solidFill>
                          <a:effectLst/>
                          <a:latin typeface="Cambria" panose="02040503050406030204" pitchFamily="18" charset="0"/>
                          <a:ea typeface="Cambria" panose="02040503050406030204" pitchFamily="18" charset="0"/>
                        </a:rPr>
                        <a:t> + </a:t>
                      </a:r>
                      <a:r>
                        <a:rPr lang="en-US" altLang="zh-CN" sz="1600" i="1" baseline="0" dirty="0">
                          <a:solidFill>
                            <a:srgbClr val="000000"/>
                          </a:solidFill>
                          <a:effectLst/>
                          <a:latin typeface="Cambria" panose="02040503050406030204" pitchFamily="18" charset="0"/>
                          <a:ea typeface="Cambria" panose="02040503050406030204" pitchFamily="18" charset="0"/>
                        </a:rPr>
                        <a:t>p</a:t>
                      </a:r>
                      <a:endParaRPr lang="en-US" altLang="zh-CN" sz="1600" b="0" i="0" u="none" strike="noStrike" dirty="0">
                        <a:solidFill>
                          <a:srgbClr val="000000"/>
                        </a:solidFill>
                        <a:effectLst/>
                        <a:latin typeface="Cambria" panose="02040503050406030204" pitchFamily="18" charset="0"/>
                        <a:ea typeface="Cambria" panose="02040503050406030204" pitchFamily="18" charset="0"/>
                        <a:cs typeface="Times New Roman" panose="02020603050405020304" pitchFamily="18" charset="0"/>
                      </a:endParaRPr>
                    </a:p>
                  </a:txBody>
                  <a:tcPr marL="9525" marR="9525" marT="9525" marB="0" anchor="ctr">
                    <a:solidFill>
                      <a:srgbClr val="CCFFCC"/>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600" dirty="0">
                          <a:solidFill>
                            <a:schemeClr val="tx1"/>
                          </a:solidFill>
                          <a:latin typeface="Cambria" panose="02040503050406030204" pitchFamily="18" charset="0"/>
                          <a:ea typeface="Cambria" panose="02040503050406030204" pitchFamily="18" charset="0"/>
                          <a:cs typeface="Times New Roman" panose="02020603050405020304" pitchFamily="18" charset="0"/>
                        </a:rPr>
                        <a:t>Chalk River</a:t>
                      </a:r>
                      <a:endParaRPr lang="zh-CN" altLang="en-US" sz="1600" dirty="0">
                        <a:solidFill>
                          <a:schemeClr val="tx1"/>
                        </a:solidFill>
                        <a:latin typeface="Cambria" panose="02040503050406030204" pitchFamily="18" charset="0"/>
                        <a:cs typeface="Times New Roman" panose="02020603050405020304" pitchFamily="18" charset="0"/>
                      </a:endParaRPr>
                    </a:p>
                  </a:txBody>
                  <a:tcPr anchor="ctr">
                    <a:solidFill>
                      <a:srgbClr val="CCFFCC"/>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nb-NO" altLang="zh-CN" sz="1500" dirty="0">
                          <a:solidFill>
                            <a:schemeClr val="tx1"/>
                          </a:solidFill>
                          <a:latin typeface="Cambria" panose="02040503050406030204" pitchFamily="18" charset="0"/>
                          <a:ea typeface="Cambria" panose="02040503050406030204" pitchFamily="18" charset="0"/>
                          <a:cs typeface="Times New Roman" panose="02020603050405020304" pitchFamily="18" charset="0"/>
                        </a:rPr>
                        <a:t>J. C. Hardy </a:t>
                      </a:r>
                      <a:r>
                        <a:rPr lang="nb-NO" altLang="zh-CN" sz="1500" i="1" dirty="0">
                          <a:solidFill>
                            <a:schemeClr val="tx1"/>
                          </a:solidFill>
                          <a:latin typeface="Cambria" panose="02040503050406030204" pitchFamily="18" charset="0"/>
                          <a:ea typeface="Cambria" panose="02040503050406030204" pitchFamily="18" charset="0"/>
                          <a:cs typeface="Times New Roman" panose="02020603050405020304" pitchFamily="18" charset="0"/>
                        </a:rPr>
                        <a:t>et al</a:t>
                      </a:r>
                      <a:r>
                        <a:rPr lang="nb-NO" altLang="zh-CN" sz="1500" dirty="0">
                          <a:solidFill>
                            <a:schemeClr val="tx1"/>
                          </a:solidFill>
                          <a:latin typeface="Cambria" panose="02040503050406030204" pitchFamily="18" charset="0"/>
                          <a:ea typeface="Cambria" panose="02040503050406030204" pitchFamily="18" charset="0"/>
                          <a:cs typeface="Times New Roman" panose="02020603050405020304" pitchFamily="18" charset="0"/>
                        </a:rPr>
                        <a:t>., Phys. Rev. Lett. 37, 133 (1976).</a:t>
                      </a:r>
                    </a:p>
                    <a:p>
                      <a:pPr marL="0" marR="0" indent="0" algn="l" defTabSz="914400" rtl="0" eaLnBrk="1" fontAlgn="auto" latinLnBrk="0" hangingPunct="1">
                        <a:lnSpc>
                          <a:spcPct val="100000"/>
                        </a:lnSpc>
                        <a:spcBef>
                          <a:spcPts val="0"/>
                        </a:spcBef>
                        <a:spcAft>
                          <a:spcPts val="0"/>
                        </a:spcAft>
                        <a:buClrTx/>
                        <a:buSzTx/>
                        <a:buFontTx/>
                        <a:buNone/>
                        <a:tabLst/>
                        <a:defRPr/>
                      </a:pPr>
                      <a:r>
                        <a:rPr lang="en-US" altLang="zh-CN" sz="1500" dirty="0">
                          <a:solidFill>
                            <a:schemeClr val="tx1"/>
                          </a:solidFill>
                          <a:latin typeface="Cambria" panose="02040503050406030204" pitchFamily="18" charset="0"/>
                          <a:ea typeface="Cambria" panose="02040503050406030204" pitchFamily="18" charset="0"/>
                          <a:cs typeface="Times New Roman" panose="02020603050405020304" pitchFamily="18" charset="0"/>
                        </a:rPr>
                        <a:t>J. A. Macdonald </a:t>
                      </a:r>
                      <a:r>
                        <a:rPr lang="en-US" altLang="zh-CN" sz="1500" i="1" dirty="0">
                          <a:solidFill>
                            <a:schemeClr val="tx1"/>
                          </a:solidFill>
                          <a:latin typeface="Cambria" panose="02040503050406030204" pitchFamily="18" charset="0"/>
                          <a:ea typeface="Cambria" panose="02040503050406030204" pitchFamily="18" charset="0"/>
                          <a:cs typeface="Times New Roman" panose="02020603050405020304" pitchFamily="18" charset="0"/>
                        </a:rPr>
                        <a:t>et al</a:t>
                      </a:r>
                      <a:r>
                        <a:rPr lang="en-US" altLang="zh-CN" sz="1500" dirty="0">
                          <a:solidFill>
                            <a:schemeClr val="tx1"/>
                          </a:solidFill>
                          <a:latin typeface="Cambria" panose="02040503050406030204" pitchFamily="18" charset="0"/>
                          <a:ea typeface="Cambria" panose="02040503050406030204" pitchFamily="18" charset="0"/>
                          <a:cs typeface="Times New Roman" panose="02020603050405020304" pitchFamily="18" charset="0"/>
                        </a:rPr>
                        <a:t>., </a:t>
                      </a:r>
                      <a:r>
                        <a:rPr lang="en-US" altLang="zh-CN" sz="1500" dirty="0" err="1">
                          <a:solidFill>
                            <a:schemeClr val="tx1"/>
                          </a:solidFill>
                          <a:latin typeface="Cambria" panose="02040503050406030204" pitchFamily="18" charset="0"/>
                          <a:ea typeface="Cambria" panose="02040503050406030204" pitchFamily="18" charset="0"/>
                          <a:cs typeface="Times New Roman" panose="02020603050405020304" pitchFamily="18" charset="0"/>
                        </a:rPr>
                        <a:t>Nucl</a:t>
                      </a:r>
                      <a:r>
                        <a:rPr lang="en-US" altLang="zh-CN" sz="1500" dirty="0">
                          <a:solidFill>
                            <a:schemeClr val="tx1"/>
                          </a:solidFill>
                          <a:latin typeface="Cambria" panose="02040503050406030204" pitchFamily="18" charset="0"/>
                          <a:ea typeface="Cambria" panose="02040503050406030204" pitchFamily="18" charset="0"/>
                          <a:cs typeface="Times New Roman" panose="02020603050405020304" pitchFamily="18" charset="0"/>
                        </a:rPr>
                        <a:t>. Phys. A 288, 1 (1977).</a:t>
                      </a:r>
                      <a:endParaRPr lang="zh-CN" altLang="en-US" sz="1500" dirty="0">
                        <a:solidFill>
                          <a:schemeClr val="tx1"/>
                        </a:solidFill>
                        <a:latin typeface="Cambria" panose="02040503050406030204" pitchFamily="18" charset="0"/>
                        <a:cs typeface="Times New Roman" panose="02020603050405020304" pitchFamily="18" charset="0"/>
                      </a:endParaRPr>
                    </a:p>
                  </a:txBody>
                  <a:tcPr anchor="ctr">
                    <a:solidFill>
                      <a:srgbClr val="CCFFCC"/>
                    </a:solidFill>
                  </a:tcPr>
                </a:tc>
                <a:extLst>
                  <a:ext uri="{0D108BD9-81ED-4DB2-BD59-A6C34878D82A}">
                    <a16:rowId xmlns:a16="http://schemas.microsoft.com/office/drawing/2014/main" val="4160493297"/>
                  </a:ext>
                </a:extLst>
              </a:tr>
              <a:tr h="128612">
                <a:tc vMerge="1">
                  <a:txBody>
                    <a:bodyPr/>
                    <a:lstStyle/>
                    <a:p>
                      <a:endParaRPr lang="en-US"/>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600" dirty="0">
                          <a:solidFill>
                            <a:schemeClr val="tx1"/>
                          </a:solidFill>
                          <a:latin typeface="Cambria" panose="02040503050406030204" pitchFamily="18" charset="0"/>
                          <a:ea typeface="Cambria" panose="02040503050406030204" pitchFamily="18" charset="0"/>
                          <a:cs typeface="Times New Roman" panose="02020603050405020304" pitchFamily="18" charset="0"/>
                        </a:rPr>
                        <a:t>CRN-Strasbourg</a:t>
                      </a:r>
                      <a:endParaRPr lang="zh-CN" altLang="en-US" sz="1600" dirty="0">
                        <a:solidFill>
                          <a:schemeClr val="tx1"/>
                        </a:solidFill>
                        <a:latin typeface="Cambria" panose="02040503050406030204" pitchFamily="18" charset="0"/>
                        <a:cs typeface="Times New Roman" panose="02020603050405020304" pitchFamily="18" charset="0"/>
                      </a:endParaRPr>
                    </a:p>
                  </a:txBody>
                  <a:tcPr anchor="ctr">
                    <a:solidFill>
                      <a:srgbClr val="CCFFCC"/>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it-IT" altLang="zh-CN" sz="1500" dirty="0">
                          <a:solidFill>
                            <a:schemeClr val="tx1"/>
                          </a:solidFill>
                          <a:latin typeface="Cambria" panose="02040503050406030204" pitchFamily="18" charset="0"/>
                          <a:ea typeface="Cambria" panose="02040503050406030204" pitchFamily="18" charset="0"/>
                          <a:cs typeface="Times New Roman" panose="02020603050405020304" pitchFamily="18" charset="0"/>
                        </a:rPr>
                        <a:t>J. Giovinazzo </a:t>
                      </a:r>
                      <a:r>
                        <a:rPr lang="it-IT" altLang="zh-CN" sz="1500" i="1" dirty="0">
                          <a:solidFill>
                            <a:schemeClr val="tx1"/>
                          </a:solidFill>
                          <a:latin typeface="Cambria" panose="02040503050406030204" pitchFamily="18" charset="0"/>
                          <a:ea typeface="Cambria" panose="02040503050406030204" pitchFamily="18" charset="0"/>
                          <a:cs typeface="Times New Roman" panose="02020603050405020304" pitchFamily="18" charset="0"/>
                        </a:rPr>
                        <a:t>et al</a:t>
                      </a:r>
                      <a:r>
                        <a:rPr lang="it-IT" altLang="zh-CN" sz="1500" dirty="0">
                          <a:solidFill>
                            <a:schemeClr val="tx1"/>
                          </a:solidFill>
                          <a:latin typeface="Cambria" panose="02040503050406030204" pitchFamily="18" charset="0"/>
                          <a:ea typeface="Cambria" panose="02040503050406030204" pitchFamily="18" charset="0"/>
                          <a:cs typeface="Times New Roman" panose="02020603050405020304" pitchFamily="18" charset="0"/>
                        </a:rPr>
                        <a:t>., Nucl. Phys. A 674, 394 (2000).</a:t>
                      </a:r>
                      <a:endParaRPr lang="zh-CN" altLang="en-US" sz="1500" dirty="0">
                        <a:solidFill>
                          <a:schemeClr val="tx1"/>
                        </a:solidFill>
                        <a:latin typeface="Cambria" panose="02040503050406030204" pitchFamily="18" charset="0"/>
                        <a:cs typeface="Times New Roman" panose="02020603050405020304" pitchFamily="18" charset="0"/>
                      </a:endParaRPr>
                    </a:p>
                  </a:txBody>
                  <a:tcPr anchor="ctr">
                    <a:solidFill>
                      <a:srgbClr val="CCFFCC"/>
                    </a:solidFill>
                  </a:tcPr>
                </a:tc>
                <a:extLst>
                  <a:ext uri="{0D108BD9-81ED-4DB2-BD59-A6C34878D82A}">
                    <a16:rowId xmlns:a16="http://schemas.microsoft.com/office/drawing/2014/main" val="2516789069"/>
                  </a:ext>
                </a:extLst>
              </a:tr>
              <a:tr h="218640">
                <a:tc rowSpan="2">
                  <a:txBody>
                    <a:bodyPr/>
                    <a:lstStyle/>
                    <a:p>
                      <a:pPr algn="ctr" fontAlgn="ctr"/>
                      <a:r>
                        <a:rPr lang="en-US" altLang="zh-CN" sz="1600" baseline="30000" dirty="0">
                          <a:solidFill>
                            <a:srgbClr val="000000"/>
                          </a:solidFill>
                          <a:effectLst/>
                          <a:latin typeface="Cambria" panose="02040503050406030204" pitchFamily="18" charset="0"/>
                          <a:ea typeface="Cambria" panose="02040503050406030204" pitchFamily="18" charset="0"/>
                        </a:rPr>
                        <a:t>73</a:t>
                      </a:r>
                      <a:r>
                        <a:rPr lang="en-US" altLang="zh-CN" sz="1600" dirty="0">
                          <a:solidFill>
                            <a:srgbClr val="000000"/>
                          </a:solidFill>
                          <a:effectLst/>
                          <a:latin typeface="Cambria" panose="02040503050406030204" pitchFamily="18" charset="0"/>
                          <a:ea typeface="Cambria" panose="02040503050406030204" pitchFamily="18" charset="0"/>
                        </a:rPr>
                        <a:t>Kr EC(</a:t>
                      </a:r>
                      <a:r>
                        <a:rPr lang="en-US" altLang="zh-CN" sz="1600" i="1" dirty="0">
                          <a:solidFill>
                            <a:srgbClr val="000000"/>
                          </a:solidFill>
                          <a:effectLst/>
                          <a:latin typeface="Cambria" panose="02040503050406030204" pitchFamily="18" charset="0"/>
                          <a:ea typeface="Cambria" panose="02040503050406030204" pitchFamily="18" charset="0"/>
                        </a:rPr>
                        <a:t>β</a:t>
                      </a:r>
                      <a:r>
                        <a:rPr lang="en-US" altLang="zh-CN" sz="1600" baseline="30000" dirty="0">
                          <a:solidFill>
                            <a:srgbClr val="000000"/>
                          </a:solidFill>
                          <a:effectLst/>
                          <a:latin typeface="Cambria" panose="02040503050406030204" pitchFamily="18" charset="0"/>
                          <a:ea typeface="Cambria" panose="02040503050406030204" pitchFamily="18" charset="0"/>
                        </a:rPr>
                        <a:t>+</a:t>
                      </a:r>
                      <a:r>
                        <a:rPr lang="en-US" altLang="zh-CN" sz="1600" dirty="0">
                          <a:solidFill>
                            <a:srgbClr val="000000"/>
                          </a:solidFill>
                          <a:effectLst/>
                          <a:latin typeface="Cambria" panose="02040503050406030204" pitchFamily="18" charset="0"/>
                          <a:ea typeface="Cambria" panose="02040503050406030204" pitchFamily="18" charset="0"/>
                        </a:rPr>
                        <a:t>) → </a:t>
                      </a:r>
                      <a:r>
                        <a:rPr lang="en-US" altLang="zh-CN" sz="1600" baseline="30000" dirty="0">
                          <a:solidFill>
                            <a:srgbClr val="000000"/>
                          </a:solidFill>
                          <a:effectLst/>
                          <a:latin typeface="Cambria" panose="02040503050406030204" pitchFamily="18" charset="0"/>
                          <a:ea typeface="Cambria" panose="02040503050406030204" pitchFamily="18" charset="0"/>
                        </a:rPr>
                        <a:t>73</a:t>
                      </a:r>
                      <a:r>
                        <a:rPr lang="en-US" altLang="zh-CN" sz="1600" dirty="0">
                          <a:solidFill>
                            <a:srgbClr val="000000"/>
                          </a:solidFill>
                          <a:effectLst/>
                          <a:latin typeface="Cambria" panose="02040503050406030204" pitchFamily="18" charset="0"/>
                          <a:ea typeface="Cambria" panose="02040503050406030204" pitchFamily="18" charset="0"/>
                        </a:rPr>
                        <a:t>Br </a:t>
                      </a:r>
                      <a:r>
                        <a:rPr lang="zh-CN" altLang="en-US" sz="1600" dirty="0">
                          <a:solidFill>
                            <a:srgbClr val="000000"/>
                          </a:solidFill>
                          <a:effectLst/>
                          <a:latin typeface="Cambria" panose="02040503050406030204" pitchFamily="18" charset="0"/>
                          <a:ea typeface="+mn-ea"/>
                        </a:rPr>
                        <a:t>→ </a:t>
                      </a:r>
                      <a:r>
                        <a:rPr lang="en-US" altLang="zh-CN" sz="1600" baseline="30000" dirty="0">
                          <a:solidFill>
                            <a:srgbClr val="000000"/>
                          </a:solidFill>
                          <a:effectLst/>
                          <a:latin typeface="Cambria" panose="02040503050406030204" pitchFamily="18" charset="0"/>
                          <a:ea typeface="Cambria" panose="02040503050406030204" pitchFamily="18" charset="0"/>
                        </a:rPr>
                        <a:t>72</a:t>
                      </a:r>
                      <a:r>
                        <a:rPr lang="en-US" altLang="zh-CN" sz="1600" baseline="0" dirty="0">
                          <a:solidFill>
                            <a:srgbClr val="000000"/>
                          </a:solidFill>
                          <a:effectLst/>
                          <a:latin typeface="Cambria" panose="02040503050406030204" pitchFamily="18" charset="0"/>
                          <a:ea typeface="Cambria" panose="02040503050406030204" pitchFamily="18" charset="0"/>
                        </a:rPr>
                        <a:t>S</a:t>
                      </a:r>
                      <a:r>
                        <a:rPr lang="en-US" altLang="zh-CN" sz="1600" dirty="0">
                          <a:solidFill>
                            <a:srgbClr val="000000"/>
                          </a:solidFill>
                          <a:effectLst/>
                          <a:latin typeface="Cambria" panose="02040503050406030204" pitchFamily="18" charset="0"/>
                          <a:ea typeface="Cambria" panose="02040503050406030204" pitchFamily="18" charset="0"/>
                        </a:rPr>
                        <a:t>e</a:t>
                      </a:r>
                      <a:r>
                        <a:rPr lang="en-US" altLang="zh-CN" sz="1600" baseline="0" dirty="0">
                          <a:solidFill>
                            <a:srgbClr val="000000"/>
                          </a:solidFill>
                          <a:effectLst/>
                          <a:latin typeface="Cambria" panose="02040503050406030204" pitchFamily="18" charset="0"/>
                          <a:ea typeface="Cambria" panose="02040503050406030204" pitchFamily="18" charset="0"/>
                        </a:rPr>
                        <a:t> + </a:t>
                      </a:r>
                      <a:r>
                        <a:rPr lang="en-US" altLang="zh-CN" sz="1600" i="1" baseline="0" dirty="0">
                          <a:solidFill>
                            <a:srgbClr val="000000"/>
                          </a:solidFill>
                          <a:effectLst/>
                          <a:latin typeface="Cambria" panose="02040503050406030204" pitchFamily="18" charset="0"/>
                          <a:ea typeface="Cambria" panose="02040503050406030204" pitchFamily="18" charset="0"/>
                        </a:rPr>
                        <a:t>p</a:t>
                      </a:r>
                      <a:endParaRPr lang="en-US" altLang="zh-CN" sz="1600" b="0" i="0" u="none" strike="noStrike" dirty="0">
                        <a:solidFill>
                          <a:srgbClr val="000000"/>
                        </a:solidFill>
                        <a:effectLst/>
                        <a:latin typeface="Cambria" panose="02040503050406030204" pitchFamily="18" charset="0"/>
                        <a:ea typeface="Cambria" panose="02040503050406030204" pitchFamily="18" charset="0"/>
                        <a:cs typeface="Times New Roman" panose="02020603050405020304" pitchFamily="18" charset="0"/>
                      </a:endParaRPr>
                    </a:p>
                  </a:txBody>
                  <a:tcPr marL="9525" marR="9525" marT="9525" marB="0" anchor="ctr">
                    <a:solidFill>
                      <a:srgbClr val="CCFFCC"/>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zh-CN" sz="1600" dirty="0">
                          <a:solidFill>
                            <a:schemeClr val="tx1"/>
                          </a:solidFill>
                          <a:latin typeface="Cambria" panose="02040503050406030204" pitchFamily="18" charset="0"/>
                          <a:ea typeface="Cambria" panose="02040503050406030204" pitchFamily="18" charset="0"/>
                          <a:cs typeface="Times New Roman" panose="02020603050405020304" pitchFamily="18" charset="0"/>
                        </a:rPr>
                        <a:t>ISOLDE</a:t>
                      </a:r>
                      <a:endParaRPr lang="zh-CN" altLang="en-US" sz="1600" dirty="0">
                        <a:solidFill>
                          <a:schemeClr val="tx1"/>
                        </a:solidFill>
                        <a:latin typeface="Cambria" panose="02040503050406030204" pitchFamily="18" charset="0"/>
                        <a:cs typeface="Times New Roman" panose="02020603050405020304" pitchFamily="18" charset="0"/>
                      </a:endParaRPr>
                    </a:p>
                  </a:txBody>
                  <a:tcPr anchor="ctr">
                    <a:solidFill>
                      <a:srgbClr val="CCFFCC"/>
                    </a:solidFill>
                  </a:tcPr>
                </a:tc>
                <a:tc>
                  <a:txBody>
                    <a:bodyPr/>
                    <a:lstStyle/>
                    <a:p>
                      <a:pPr algn="l"/>
                      <a:r>
                        <a:rPr lang="nb-NO" altLang="zh-CN" sz="1500" dirty="0">
                          <a:solidFill>
                            <a:schemeClr val="tx1"/>
                          </a:solidFill>
                          <a:latin typeface="Cambria" panose="02040503050406030204" pitchFamily="18" charset="0"/>
                          <a:ea typeface="Cambria" panose="02040503050406030204" pitchFamily="18" charset="0"/>
                          <a:cs typeface="Times New Roman" panose="02020603050405020304" pitchFamily="18" charset="0"/>
                        </a:rPr>
                        <a:t>P. Asboe-Hansen </a:t>
                      </a:r>
                      <a:r>
                        <a:rPr lang="nb-NO" altLang="zh-CN" sz="1500" i="1" kern="1200" dirty="0">
                          <a:solidFill>
                            <a:schemeClr val="tx1"/>
                          </a:solidFill>
                          <a:latin typeface="Cambria" panose="02040503050406030204" pitchFamily="18" charset="0"/>
                          <a:ea typeface="Cambria" panose="02040503050406030204" pitchFamily="18" charset="0"/>
                          <a:cs typeface="Times New Roman" panose="02020603050405020304" pitchFamily="18" charset="0"/>
                        </a:rPr>
                        <a:t>et al</a:t>
                      </a:r>
                      <a:r>
                        <a:rPr lang="nb-NO" altLang="zh-CN" sz="1500" i="0" kern="1200" dirty="0">
                          <a:solidFill>
                            <a:schemeClr val="tx1"/>
                          </a:solidFill>
                          <a:latin typeface="Cambria" panose="02040503050406030204" pitchFamily="18" charset="0"/>
                          <a:ea typeface="Cambria" panose="02040503050406030204" pitchFamily="18" charset="0"/>
                          <a:cs typeface="Times New Roman" panose="02020603050405020304" pitchFamily="18" charset="0"/>
                        </a:rPr>
                        <a:t>., </a:t>
                      </a:r>
                      <a:r>
                        <a:rPr lang="nb-NO" altLang="zh-CN" sz="1500" dirty="0">
                          <a:solidFill>
                            <a:schemeClr val="tx1"/>
                          </a:solidFill>
                          <a:latin typeface="Cambria" panose="02040503050406030204" pitchFamily="18" charset="0"/>
                          <a:ea typeface="Cambria" panose="02040503050406030204" pitchFamily="18" charset="0"/>
                          <a:cs typeface="Times New Roman" panose="02020603050405020304" pitchFamily="18" charset="0"/>
                        </a:rPr>
                        <a:t>Phys. Lett. B 77, 363 (1978).</a:t>
                      </a:r>
                    </a:p>
                    <a:p>
                      <a:pPr algn="l"/>
                      <a:r>
                        <a:rPr lang="fr-FR" altLang="zh-CN" sz="1500" dirty="0">
                          <a:solidFill>
                            <a:schemeClr val="tx1"/>
                          </a:solidFill>
                          <a:latin typeface="Cambria" panose="02040503050406030204" pitchFamily="18" charset="0"/>
                          <a:ea typeface="Cambria" panose="02040503050406030204" pitchFamily="18" charset="0"/>
                          <a:cs typeface="Times New Roman" panose="02020603050405020304" pitchFamily="18" charset="0"/>
                        </a:rPr>
                        <a:t>P. </a:t>
                      </a:r>
                      <a:r>
                        <a:rPr lang="fr-FR" altLang="zh-CN" sz="1500" dirty="0" err="1">
                          <a:solidFill>
                            <a:schemeClr val="tx1"/>
                          </a:solidFill>
                          <a:latin typeface="Cambria" panose="02040503050406030204" pitchFamily="18" charset="0"/>
                          <a:ea typeface="Cambria" panose="02040503050406030204" pitchFamily="18" charset="0"/>
                          <a:cs typeface="Times New Roman" panose="02020603050405020304" pitchFamily="18" charset="0"/>
                        </a:rPr>
                        <a:t>Asboe</a:t>
                      </a:r>
                      <a:r>
                        <a:rPr lang="fr-FR" altLang="zh-CN" sz="1500" dirty="0">
                          <a:solidFill>
                            <a:schemeClr val="tx1"/>
                          </a:solidFill>
                          <a:latin typeface="Cambria" panose="02040503050406030204" pitchFamily="18" charset="0"/>
                          <a:ea typeface="Cambria" panose="02040503050406030204" pitchFamily="18" charset="0"/>
                          <a:cs typeface="Times New Roman" panose="02020603050405020304" pitchFamily="18" charset="0"/>
                        </a:rPr>
                        <a:t>-Hansen </a:t>
                      </a:r>
                      <a:r>
                        <a:rPr lang="fr-FR" altLang="zh-CN" sz="1500" i="1" kern="1200" dirty="0">
                          <a:solidFill>
                            <a:schemeClr val="tx1"/>
                          </a:solidFill>
                          <a:latin typeface="Cambria" panose="02040503050406030204" pitchFamily="18" charset="0"/>
                          <a:ea typeface="Cambria" panose="02040503050406030204" pitchFamily="18" charset="0"/>
                          <a:cs typeface="Times New Roman" panose="02020603050405020304" pitchFamily="18" charset="0"/>
                        </a:rPr>
                        <a:t>et al</a:t>
                      </a:r>
                      <a:r>
                        <a:rPr lang="fr-FR" altLang="zh-CN" sz="1500" dirty="0">
                          <a:solidFill>
                            <a:schemeClr val="tx1"/>
                          </a:solidFill>
                          <a:latin typeface="Cambria" panose="02040503050406030204" pitchFamily="18" charset="0"/>
                          <a:ea typeface="Cambria" panose="02040503050406030204" pitchFamily="18" charset="0"/>
                          <a:cs typeface="Times New Roman" panose="02020603050405020304" pitchFamily="18" charset="0"/>
                        </a:rPr>
                        <a:t>., Nucl. Phys. A 361, 23 (1981).</a:t>
                      </a:r>
                      <a:endParaRPr lang="zh-CN" altLang="en-US" sz="1500" dirty="0">
                        <a:solidFill>
                          <a:schemeClr val="tx1"/>
                        </a:solidFill>
                        <a:latin typeface="Cambria" panose="02040503050406030204" pitchFamily="18" charset="0"/>
                        <a:cs typeface="Times New Roman" panose="02020603050405020304" pitchFamily="18" charset="0"/>
                      </a:endParaRPr>
                    </a:p>
                  </a:txBody>
                  <a:tcPr anchor="ctr">
                    <a:solidFill>
                      <a:srgbClr val="CCFFCC"/>
                    </a:solidFill>
                  </a:tcPr>
                </a:tc>
                <a:extLst>
                  <a:ext uri="{0D108BD9-81ED-4DB2-BD59-A6C34878D82A}">
                    <a16:rowId xmlns:a16="http://schemas.microsoft.com/office/drawing/2014/main" val="2343030694"/>
                  </a:ext>
                </a:extLst>
              </a:tr>
              <a:tr h="128612">
                <a:tc vMerge="1">
                  <a:txBody>
                    <a:bodyPr/>
                    <a:lstStyle/>
                    <a:p>
                      <a:pPr algn="ctr" fontAlgn="ctr"/>
                      <a:endParaRPr lang="en-US" altLang="zh-CN" sz="1500" b="0" i="0" u="none" strike="noStrike" dirty="0">
                        <a:solidFill>
                          <a:srgbClr val="000000"/>
                        </a:solidFill>
                        <a:effectLst/>
                        <a:latin typeface="Times New Roman" panose="02020603050405020304" pitchFamily="18" charset="0"/>
                        <a:ea typeface="+mn-ea"/>
                        <a:cs typeface="Times New Roman" panose="02020603050405020304" pitchFamily="18" charset="0"/>
                      </a:endParaRPr>
                    </a:p>
                  </a:txBody>
                  <a:tcPr marL="9525" marR="9525" marT="9525" marB="0" anchor="ctr">
                    <a:solidFill>
                      <a:schemeClr val="accent2">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zh-CN" sz="1600" dirty="0">
                          <a:solidFill>
                            <a:schemeClr val="tx1"/>
                          </a:solidFill>
                          <a:latin typeface="Cambria" panose="02040503050406030204" pitchFamily="18" charset="0"/>
                          <a:ea typeface="Cambria" panose="02040503050406030204" pitchFamily="18" charset="0"/>
                          <a:cs typeface="Times New Roman" panose="02020603050405020304" pitchFamily="18" charset="0"/>
                        </a:rPr>
                        <a:t>ISOLDE</a:t>
                      </a:r>
                      <a:endParaRPr lang="zh-CN" altLang="en-US" sz="1600" dirty="0">
                        <a:solidFill>
                          <a:schemeClr val="tx1"/>
                        </a:solidFill>
                        <a:latin typeface="Cambria" panose="02040503050406030204" pitchFamily="18" charset="0"/>
                        <a:cs typeface="Times New Roman" panose="02020603050405020304" pitchFamily="18" charset="0"/>
                      </a:endParaRPr>
                    </a:p>
                  </a:txBody>
                  <a:tcPr anchor="ctr">
                    <a:solidFill>
                      <a:srgbClr val="CCFFCC"/>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it-IT" altLang="zh-CN" sz="1500" dirty="0">
                          <a:solidFill>
                            <a:schemeClr val="tx1"/>
                          </a:solidFill>
                          <a:latin typeface="Cambria" panose="02040503050406030204" pitchFamily="18" charset="0"/>
                          <a:ea typeface="Cambria" panose="02040503050406030204" pitchFamily="18" charset="0"/>
                          <a:cs typeface="Times New Roman" panose="02020603050405020304" pitchFamily="18" charset="0"/>
                        </a:rPr>
                        <a:t>J. Giovinazzo </a:t>
                      </a:r>
                      <a:r>
                        <a:rPr lang="it-IT" altLang="zh-CN" sz="1500" i="1" dirty="0">
                          <a:solidFill>
                            <a:schemeClr val="tx1"/>
                          </a:solidFill>
                          <a:latin typeface="Cambria" panose="02040503050406030204" pitchFamily="18" charset="0"/>
                          <a:ea typeface="Cambria" panose="02040503050406030204" pitchFamily="18" charset="0"/>
                          <a:cs typeface="Times New Roman" panose="02020603050405020304" pitchFamily="18" charset="0"/>
                        </a:rPr>
                        <a:t>et al</a:t>
                      </a:r>
                      <a:r>
                        <a:rPr lang="it-IT" altLang="zh-CN" sz="1500" dirty="0">
                          <a:solidFill>
                            <a:schemeClr val="tx1"/>
                          </a:solidFill>
                          <a:latin typeface="Cambria" panose="02040503050406030204" pitchFamily="18" charset="0"/>
                          <a:ea typeface="Cambria" panose="02040503050406030204" pitchFamily="18" charset="0"/>
                          <a:cs typeface="Times New Roman" panose="02020603050405020304" pitchFamily="18" charset="0"/>
                        </a:rPr>
                        <a:t>., Nucl. Phys. A 674, 394 (2000).</a:t>
                      </a:r>
                      <a:endParaRPr lang="zh-CN" altLang="en-US" sz="1500" dirty="0">
                        <a:solidFill>
                          <a:schemeClr val="tx1"/>
                        </a:solidFill>
                        <a:latin typeface="Cambria" panose="02040503050406030204" pitchFamily="18" charset="0"/>
                        <a:cs typeface="Times New Roman" panose="02020603050405020304" pitchFamily="18" charset="0"/>
                      </a:endParaRPr>
                    </a:p>
                  </a:txBody>
                  <a:tcPr anchor="ctr">
                    <a:solidFill>
                      <a:srgbClr val="CCFFCC"/>
                    </a:solidFill>
                  </a:tcPr>
                </a:tc>
                <a:extLst>
                  <a:ext uri="{0D108BD9-81ED-4DB2-BD59-A6C34878D82A}">
                    <a16:rowId xmlns:a16="http://schemas.microsoft.com/office/drawing/2014/main" val="1971377862"/>
                  </a:ext>
                </a:extLst>
              </a:tr>
              <a:tr h="268177">
                <a:tc>
                  <a:txBody>
                    <a:bodyPr/>
                    <a:lstStyle/>
                    <a:p>
                      <a:pPr algn="ctr" fontAlgn="ctr"/>
                      <a:r>
                        <a:rPr lang="en-US" altLang="zh-CN" sz="1600" baseline="30000" dirty="0">
                          <a:solidFill>
                            <a:srgbClr val="000000"/>
                          </a:solidFill>
                          <a:effectLst/>
                          <a:latin typeface="Cambria" panose="02040503050406030204" pitchFamily="18" charset="0"/>
                          <a:ea typeface="Cambria" panose="02040503050406030204" pitchFamily="18" charset="0"/>
                        </a:rPr>
                        <a:t>77</a:t>
                      </a:r>
                      <a:r>
                        <a:rPr lang="en-US" altLang="zh-CN" sz="1600" baseline="0" dirty="0">
                          <a:solidFill>
                            <a:srgbClr val="000000"/>
                          </a:solidFill>
                          <a:effectLst/>
                          <a:latin typeface="Cambria" panose="02040503050406030204" pitchFamily="18" charset="0"/>
                          <a:ea typeface="Cambria" panose="02040503050406030204" pitchFamily="18" charset="0"/>
                        </a:rPr>
                        <a:t>S</a:t>
                      </a:r>
                      <a:r>
                        <a:rPr lang="en-US" altLang="zh-CN" sz="1600" dirty="0">
                          <a:solidFill>
                            <a:srgbClr val="000000"/>
                          </a:solidFill>
                          <a:effectLst/>
                          <a:latin typeface="Cambria" panose="02040503050406030204" pitchFamily="18" charset="0"/>
                          <a:ea typeface="Cambria" panose="02040503050406030204" pitchFamily="18" charset="0"/>
                        </a:rPr>
                        <a:t>r EC(</a:t>
                      </a:r>
                      <a:r>
                        <a:rPr lang="en-US" altLang="zh-CN" sz="1600" i="1" dirty="0">
                          <a:solidFill>
                            <a:srgbClr val="000000"/>
                          </a:solidFill>
                          <a:effectLst/>
                          <a:latin typeface="Cambria" panose="02040503050406030204" pitchFamily="18" charset="0"/>
                          <a:ea typeface="Cambria" panose="02040503050406030204" pitchFamily="18" charset="0"/>
                        </a:rPr>
                        <a:t>β</a:t>
                      </a:r>
                      <a:r>
                        <a:rPr lang="en-US" altLang="zh-CN" sz="1600" baseline="30000" dirty="0">
                          <a:solidFill>
                            <a:srgbClr val="000000"/>
                          </a:solidFill>
                          <a:effectLst/>
                          <a:latin typeface="Cambria" panose="02040503050406030204" pitchFamily="18" charset="0"/>
                          <a:ea typeface="Cambria" panose="02040503050406030204" pitchFamily="18" charset="0"/>
                        </a:rPr>
                        <a:t>+</a:t>
                      </a:r>
                      <a:r>
                        <a:rPr lang="en-US" altLang="zh-CN" sz="1600" dirty="0">
                          <a:solidFill>
                            <a:srgbClr val="000000"/>
                          </a:solidFill>
                          <a:effectLst/>
                          <a:latin typeface="Cambria" panose="02040503050406030204" pitchFamily="18" charset="0"/>
                          <a:ea typeface="Cambria" panose="02040503050406030204" pitchFamily="18" charset="0"/>
                        </a:rPr>
                        <a:t>) → </a:t>
                      </a:r>
                      <a:r>
                        <a:rPr lang="en-US" altLang="zh-CN" sz="1600" baseline="30000" dirty="0">
                          <a:solidFill>
                            <a:srgbClr val="000000"/>
                          </a:solidFill>
                          <a:effectLst/>
                          <a:latin typeface="Cambria" panose="02040503050406030204" pitchFamily="18" charset="0"/>
                          <a:ea typeface="Cambria" panose="02040503050406030204" pitchFamily="18" charset="0"/>
                        </a:rPr>
                        <a:t>77</a:t>
                      </a:r>
                      <a:r>
                        <a:rPr lang="en-US" altLang="zh-CN" sz="1600" baseline="0" dirty="0">
                          <a:solidFill>
                            <a:srgbClr val="000000"/>
                          </a:solidFill>
                          <a:effectLst/>
                          <a:latin typeface="Cambria" panose="02040503050406030204" pitchFamily="18" charset="0"/>
                          <a:ea typeface="Cambria" panose="02040503050406030204" pitchFamily="18" charset="0"/>
                        </a:rPr>
                        <a:t>Rb </a:t>
                      </a:r>
                      <a:r>
                        <a:rPr lang="zh-CN" altLang="en-US" sz="1600" dirty="0">
                          <a:solidFill>
                            <a:srgbClr val="000000"/>
                          </a:solidFill>
                          <a:effectLst/>
                          <a:latin typeface="Cambria" panose="02040503050406030204" pitchFamily="18" charset="0"/>
                          <a:ea typeface="+mn-ea"/>
                        </a:rPr>
                        <a:t>→ </a:t>
                      </a:r>
                      <a:r>
                        <a:rPr lang="en-US" altLang="zh-CN" sz="1600" baseline="30000" dirty="0">
                          <a:solidFill>
                            <a:srgbClr val="000000"/>
                          </a:solidFill>
                          <a:effectLst/>
                          <a:latin typeface="Cambria" panose="02040503050406030204" pitchFamily="18" charset="0"/>
                          <a:ea typeface="Cambria" panose="02040503050406030204" pitchFamily="18" charset="0"/>
                        </a:rPr>
                        <a:t>76</a:t>
                      </a:r>
                      <a:r>
                        <a:rPr lang="en-US" altLang="zh-CN" sz="1600" baseline="0" dirty="0">
                          <a:solidFill>
                            <a:srgbClr val="000000"/>
                          </a:solidFill>
                          <a:effectLst/>
                          <a:latin typeface="Cambria" panose="02040503050406030204" pitchFamily="18" charset="0"/>
                          <a:ea typeface="Cambria" panose="02040503050406030204" pitchFamily="18" charset="0"/>
                        </a:rPr>
                        <a:t>Kr + </a:t>
                      </a:r>
                      <a:r>
                        <a:rPr lang="en-US" altLang="zh-CN" sz="1600" i="1" baseline="0" dirty="0">
                          <a:solidFill>
                            <a:srgbClr val="000000"/>
                          </a:solidFill>
                          <a:effectLst/>
                          <a:latin typeface="Cambria" panose="02040503050406030204" pitchFamily="18" charset="0"/>
                          <a:ea typeface="Cambria" panose="02040503050406030204" pitchFamily="18" charset="0"/>
                        </a:rPr>
                        <a:t>p</a:t>
                      </a:r>
                      <a:endParaRPr lang="en-US" altLang="zh-CN" sz="1600" b="0" i="0" u="none" strike="noStrike" dirty="0">
                        <a:solidFill>
                          <a:srgbClr val="000000"/>
                        </a:solidFill>
                        <a:effectLst/>
                        <a:latin typeface="Cambria" panose="02040503050406030204" pitchFamily="18" charset="0"/>
                        <a:ea typeface="Cambria" panose="02040503050406030204" pitchFamily="18" charset="0"/>
                        <a:cs typeface="Times New Roman" panose="02020603050405020304" pitchFamily="18" charset="0"/>
                      </a:endParaRPr>
                    </a:p>
                  </a:txBody>
                  <a:tcPr marL="9525" marR="9525" marT="9525" marB="0" anchor="ctr">
                    <a:solidFill>
                      <a:srgbClr val="CCFFCC"/>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zh-CN" sz="1600" dirty="0">
                          <a:solidFill>
                            <a:schemeClr val="tx1"/>
                          </a:solidFill>
                          <a:latin typeface="Cambria" panose="02040503050406030204" pitchFamily="18" charset="0"/>
                          <a:ea typeface="Cambria" panose="02040503050406030204" pitchFamily="18" charset="0"/>
                          <a:cs typeface="Times New Roman" panose="02020603050405020304" pitchFamily="18" charset="0"/>
                        </a:rPr>
                        <a:t>ISOLDE</a:t>
                      </a:r>
                      <a:endParaRPr lang="zh-CN" altLang="en-US" sz="1600" dirty="0">
                        <a:solidFill>
                          <a:schemeClr val="tx1"/>
                        </a:solidFill>
                        <a:latin typeface="Cambria" panose="02040503050406030204" pitchFamily="18" charset="0"/>
                        <a:cs typeface="Times New Roman" panose="02020603050405020304" pitchFamily="18" charset="0"/>
                      </a:endParaRPr>
                    </a:p>
                  </a:txBody>
                  <a:tcPr anchor="ctr">
                    <a:solidFill>
                      <a:srgbClr val="CCFFCC"/>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it-IT" altLang="zh-CN" sz="1500" dirty="0">
                          <a:solidFill>
                            <a:schemeClr val="tx1"/>
                          </a:solidFill>
                          <a:latin typeface="Cambria" panose="02040503050406030204" pitchFamily="18" charset="0"/>
                          <a:ea typeface="Cambria" panose="02040503050406030204" pitchFamily="18" charset="0"/>
                          <a:cs typeface="Times New Roman" panose="02020603050405020304" pitchFamily="18" charset="0"/>
                        </a:rPr>
                        <a:t>J. Giovinazzo </a:t>
                      </a:r>
                      <a:r>
                        <a:rPr lang="it-IT" altLang="zh-CN" sz="1500" i="1" dirty="0">
                          <a:solidFill>
                            <a:schemeClr val="tx1"/>
                          </a:solidFill>
                          <a:latin typeface="Cambria" panose="02040503050406030204" pitchFamily="18" charset="0"/>
                          <a:ea typeface="Cambria" panose="02040503050406030204" pitchFamily="18" charset="0"/>
                          <a:cs typeface="Times New Roman" panose="02020603050405020304" pitchFamily="18" charset="0"/>
                        </a:rPr>
                        <a:t>et al</a:t>
                      </a:r>
                      <a:r>
                        <a:rPr lang="it-IT" altLang="zh-CN" sz="1500" dirty="0">
                          <a:solidFill>
                            <a:schemeClr val="tx1"/>
                          </a:solidFill>
                          <a:latin typeface="Cambria" panose="02040503050406030204" pitchFamily="18" charset="0"/>
                          <a:ea typeface="Cambria" panose="02040503050406030204" pitchFamily="18" charset="0"/>
                          <a:cs typeface="Times New Roman" panose="02020603050405020304" pitchFamily="18" charset="0"/>
                        </a:rPr>
                        <a:t>., Nucl. Phys. A 674, 394 (2000).</a:t>
                      </a:r>
                      <a:endParaRPr lang="zh-CN" altLang="en-US" sz="1500" dirty="0">
                        <a:solidFill>
                          <a:schemeClr val="tx1"/>
                        </a:solidFill>
                        <a:latin typeface="Cambria" panose="02040503050406030204" pitchFamily="18" charset="0"/>
                        <a:cs typeface="Times New Roman" panose="02020603050405020304" pitchFamily="18" charset="0"/>
                      </a:endParaRPr>
                    </a:p>
                  </a:txBody>
                  <a:tcPr anchor="ctr">
                    <a:solidFill>
                      <a:srgbClr val="CCFFCC"/>
                    </a:solidFill>
                  </a:tcPr>
                </a:tc>
                <a:extLst>
                  <a:ext uri="{0D108BD9-81ED-4DB2-BD59-A6C34878D82A}">
                    <a16:rowId xmlns:a16="http://schemas.microsoft.com/office/drawing/2014/main" val="910745957"/>
                  </a:ext>
                </a:extLst>
              </a:tr>
              <a:tr h="268177">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n-US" altLang="zh-CN" sz="1600" b="0" i="0" u="none" strike="noStrike" kern="1200" baseline="30000" dirty="0">
                          <a:solidFill>
                            <a:schemeClr val="tx1"/>
                          </a:solidFill>
                          <a:effectLst/>
                          <a:latin typeface="Cambria" panose="02040503050406030204" pitchFamily="18" charset="0"/>
                          <a:ea typeface="Cambria" panose="02040503050406030204" pitchFamily="18" charset="0"/>
                          <a:cs typeface="+mn-cs"/>
                        </a:rPr>
                        <a:t>92</a:t>
                      </a:r>
                      <a:r>
                        <a:rPr lang="en-US" altLang="zh-CN" sz="1600" b="0" i="0" u="none" strike="noStrike" kern="1200" baseline="0" dirty="0">
                          <a:solidFill>
                            <a:schemeClr val="tx1"/>
                          </a:solidFill>
                          <a:effectLst/>
                          <a:latin typeface="Cambria" panose="02040503050406030204" pitchFamily="18" charset="0"/>
                          <a:ea typeface="Cambria" panose="02040503050406030204" pitchFamily="18" charset="0"/>
                          <a:cs typeface="+mn-cs"/>
                        </a:rPr>
                        <a:t>Mo + </a:t>
                      </a:r>
                      <a:r>
                        <a:rPr lang="en-US" altLang="zh-CN" sz="1600" b="0" i="1" u="none" strike="noStrike" kern="1200" baseline="0" dirty="0">
                          <a:solidFill>
                            <a:schemeClr val="tx1"/>
                          </a:solidFill>
                          <a:effectLst/>
                          <a:latin typeface="Cambria" panose="02040503050406030204" pitchFamily="18" charset="0"/>
                          <a:ea typeface="Cambria" panose="02040503050406030204" pitchFamily="18" charset="0"/>
                          <a:cs typeface="+mn-cs"/>
                        </a:rPr>
                        <a:t>p</a:t>
                      </a:r>
                      <a:r>
                        <a:rPr lang="en-US" altLang="zh-CN" sz="1600" b="0" i="0" u="none" strike="noStrike" kern="1200" baseline="0" dirty="0">
                          <a:solidFill>
                            <a:schemeClr val="tx1"/>
                          </a:solidFill>
                          <a:effectLst/>
                          <a:latin typeface="Cambria" panose="02040503050406030204" pitchFamily="18" charset="0"/>
                          <a:ea typeface="Cambria" panose="02040503050406030204" pitchFamily="18" charset="0"/>
                          <a:cs typeface="+mn-cs"/>
                        </a:rPr>
                        <a:t> </a:t>
                      </a:r>
                      <a:r>
                        <a:rPr lang="zh-CN" altLang="en-US" sz="1600" b="0" i="0" u="none" strike="noStrike" kern="1200" baseline="0" dirty="0">
                          <a:solidFill>
                            <a:schemeClr val="tx1"/>
                          </a:solidFill>
                          <a:effectLst/>
                          <a:latin typeface="Cambria" panose="02040503050406030204" pitchFamily="18" charset="0"/>
                          <a:ea typeface="+mn-ea"/>
                          <a:cs typeface="+mn-cs"/>
                        </a:rPr>
                        <a:t>→ </a:t>
                      </a:r>
                      <a:r>
                        <a:rPr lang="en-US" altLang="zh-CN" sz="1600" b="0" i="0" u="none" strike="noStrike" kern="1200" baseline="30000" dirty="0">
                          <a:solidFill>
                            <a:schemeClr val="tx1"/>
                          </a:solidFill>
                          <a:effectLst/>
                          <a:latin typeface="Cambria" panose="02040503050406030204" pitchFamily="18" charset="0"/>
                          <a:ea typeface="Cambria" panose="02040503050406030204" pitchFamily="18" charset="0"/>
                          <a:cs typeface="+mn-cs"/>
                        </a:rPr>
                        <a:t>93</a:t>
                      </a:r>
                      <a:r>
                        <a:rPr lang="en-US" altLang="zh-CN" sz="1600" b="0" i="0" u="none" strike="noStrike" kern="1200" baseline="0" dirty="0">
                          <a:solidFill>
                            <a:schemeClr val="tx1"/>
                          </a:solidFill>
                          <a:effectLst/>
                          <a:latin typeface="Cambria" panose="02040503050406030204" pitchFamily="18" charset="0"/>
                          <a:ea typeface="Cambria" panose="02040503050406030204" pitchFamily="18" charset="0"/>
                          <a:cs typeface="+mn-cs"/>
                        </a:rPr>
                        <a:t>Tc </a:t>
                      </a:r>
                      <a:r>
                        <a:rPr lang="zh-CN" altLang="en-US" sz="1600" b="0" i="0" u="none" strike="noStrike" kern="1200" baseline="0" dirty="0">
                          <a:solidFill>
                            <a:schemeClr val="tx1"/>
                          </a:solidFill>
                          <a:effectLst/>
                          <a:latin typeface="Cambria" panose="02040503050406030204" pitchFamily="18" charset="0"/>
                          <a:ea typeface="+mn-ea"/>
                          <a:cs typeface="+mn-cs"/>
                        </a:rPr>
                        <a:t>→ </a:t>
                      </a:r>
                      <a:r>
                        <a:rPr lang="en-US" altLang="zh-CN" sz="1600" b="0" i="0" u="none" strike="noStrike" kern="1200" baseline="30000" dirty="0">
                          <a:solidFill>
                            <a:schemeClr val="tx1"/>
                          </a:solidFill>
                          <a:effectLst/>
                          <a:latin typeface="Cambria" panose="02040503050406030204" pitchFamily="18" charset="0"/>
                          <a:ea typeface="Cambria" panose="02040503050406030204" pitchFamily="18" charset="0"/>
                          <a:cs typeface="+mn-cs"/>
                        </a:rPr>
                        <a:t>92</a:t>
                      </a:r>
                      <a:r>
                        <a:rPr lang="en-US" altLang="zh-CN" sz="1600" b="0" i="0" u="none" strike="noStrike" kern="1200" baseline="0" dirty="0">
                          <a:solidFill>
                            <a:schemeClr val="tx1"/>
                          </a:solidFill>
                          <a:effectLst/>
                          <a:latin typeface="Cambria" panose="02040503050406030204" pitchFamily="18" charset="0"/>
                          <a:ea typeface="Cambria" panose="02040503050406030204" pitchFamily="18" charset="0"/>
                          <a:cs typeface="+mn-cs"/>
                        </a:rPr>
                        <a:t>Mo + </a:t>
                      </a:r>
                      <a:r>
                        <a:rPr lang="en-US" altLang="zh-CN" sz="1600" b="0" i="1" u="none" strike="noStrike" kern="1200" baseline="0" dirty="0">
                          <a:solidFill>
                            <a:schemeClr val="tx1"/>
                          </a:solidFill>
                          <a:effectLst/>
                          <a:latin typeface="Cambria" panose="02040503050406030204" pitchFamily="18" charset="0"/>
                          <a:ea typeface="Cambria" panose="02040503050406030204" pitchFamily="18" charset="0"/>
                          <a:cs typeface="+mn-cs"/>
                        </a:rPr>
                        <a:t>p</a:t>
                      </a:r>
                      <a:endParaRPr lang="en-US" altLang="zh-CN" sz="1600" b="0" i="1" u="none" strike="noStrike" dirty="0">
                        <a:solidFill>
                          <a:srgbClr val="000000"/>
                        </a:solidFill>
                        <a:effectLst/>
                        <a:latin typeface="Cambria" panose="02040503050406030204" pitchFamily="18" charset="0"/>
                        <a:ea typeface="Cambria" panose="02040503050406030204" pitchFamily="18" charset="0"/>
                        <a:cs typeface="Times New Roman" panose="02020603050405020304" pitchFamily="18" charset="0"/>
                      </a:endParaRPr>
                    </a:p>
                  </a:txBody>
                  <a:tcPr marL="9525" marR="9525" marT="9525" marB="0" anchor="ctr">
                    <a:solidFill>
                      <a:srgbClr val="FFFF99"/>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CN" sz="1600" b="0" i="0" u="none" strike="noStrike" kern="1200" cap="none" spc="0" normalizeH="0" baseline="0" noProof="0" dirty="0">
                          <a:ln>
                            <a:noFill/>
                          </a:ln>
                          <a:solidFill>
                            <a:prstClr val="black"/>
                          </a:solidFill>
                          <a:effectLst/>
                          <a:uLnTx/>
                          <a:uFillTx/>
                          <a:latin typeface="Cambria" panose="02040503050406030204" pitchFamily="18" charset="0"/>
                          <a:ea typeface="Cambria" panose="02040503050406030204" pitchFamily="18" charset="0"/>
                          <a:cs typeface="Times New Roman" panose="02020603050405020304" pitchFamily="18" charset="0"/>
                        </a:rPr>
                        <a:t>Köln</a:t>
                      </a:r>
                      <a:endParaRPr lang="zh-CN" altLang="en-US" sz="1600" dirty="0">
                        <a:solidFill>
                          <a:schemeClr val="tx1"/>
                        </a:solidFill>
                        <a:latin typeface="Cambria" panose="02040503050406030204" pitchFamily="18" charset="0"/>
                        <a:cs typeface="Times New Roman" panose="02020603050405020304" pitchFamily="18" charset="0"/>
                      </a:endParaRPr>
                    </a:p>
                  </a:txBody>
                  <a:tcPr anchor="ctr">
                    <a:solidFill>
                      <a:srgbClr val="FFFF99"/>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zh-CN" altLang="en-US" sz="1500" dirty="0">
                        <a:solidFill>
                          <a:schemeClr val="tx1"/>
                        </a:solidFill>
                        <a:latin typeface="Cambria" panose="02040503050406030204" pitchFamily="18" charset="0"/>
                        <a:cs typeface="Times New Roman" panose="02020603050405020304" pitchFamily="18" charset="0"/>
                      </a:endParaRPr>
                    </a:p>
                  </a:txBody>
                  <a:tcPr anchor="ctr">
                    <a:solidFill>
                      <a:srgbClr val="FFFF99"/>
                    </a:solidFill>
                  </a:tcPr>
                </a:tc>
                <a:extLst>
                  <a:ext uri="{0D108BD9-81ED-4DB2-BD59-A6C34878D82A}">
                    <a16:rowId xmlns:a16="http://schemas.microsoft.com/office/drawing/2014/main" val="3834980759"/>
                  </a:ext>
                </a:extLst>
              </a:tr>
              <a:tr h="268177">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n-US" altLang="zh-CN" sz="1600" baseline="30000" dirty="0">
                          <a:solidFill>
                            <a:srgbClr val="000000"/>
                          </a:solidFill>
                          <a:effectLst/>
                          <a:latin typeface="Cambria" panose="02040503050406030204" pitchFamily="18" charset="0"/>
                          <a:ea typeface="Cambria" panose="02040503050406030204" pitchFamily="18" charset="0"/>
                        </a:rPr>
                        <a:t>96</a:t>
                      </a:r>
                      <a:r>
                        <a:rPr lang="en-US" altLang="zh-CN" sz="1600" baseline="0" dirty="0">
                          <a:solidFill>
                            <a:srgbClr val="000000"/>
                          </a:solidFill>
                          <a:effectLst/>
                          <a:latin typeface="Cambria" panose="02040503050406030204" pitchFamily="18" charset="0"/>
                          <a:ea typeface="Cambria" panose="02040503050406030204" pitchFamily="18" charset="0"/>
                        </a:rPr>
                        <a:t>Ag</a:t>
                      </a:r>
                      <a:r>
                        <a:rPr lang="en-US" altLang="zh-CN" sz="1600" dirty="0">
                          <a:solidFill>
                            <a:srgbClr val="000000"/>
                          </a:solidFill>
                          <a:effectLst/>
                          <a:latin typeface="Cambria" panose="02040503050406030204" pitchFamily="18" charset="0"/>
                          <a:ea typeface="Cambria" panose="02040503050406030204" pitchFamily="18" charset="0"/>
                        </a:rPr>
                        <a:t> EC(</a:t>
                      </a:r>
                      <a:r>
                        <a:rPr lang="en-US" altLang="zh-CN" sz="1600" i="1" dirty="0">
                          <a:solidFill>
                            <a:srgbClr val="000000"/>
                          </a:solidFill>
                          <a:effectLst/>
                          <a:latin typeface="Cambria" panose="02040503050406030204" pitchFamily="18" charset="0"/>
                          <a:ea typeface="Cambria" panose="02040503050406030204" pitchFamily="18" charset="0"/>
                        </a:rPr>
                        <a:t>β</a:t>
                      </a:r>
                      <a:r>
                        <a:rPr lang="en-US" altLang="zh-CN" sz="1600" baseline="30000" dirty="0">
                          <a:solidFill>
                            <a:srgbClr val="000000"/>
                          </a:solidFill>
                          <a:effectLst/>
                          <a:latin typeface="Cambria" panose="02040503050406030204" pitchFamily="18" charset="0"/>
                          <a:ea typeface="Cambria" panose="02040503050406030204" pitchFamily="18" charset="0"/>
                        </a:rPr>
                        <a:t>+</a:t>
                      </a:r>
                      <a:r>
                        <a:rPr lang="en-US" altLang="zh-CN" sz="1600" dirty="0">
                          <a:solidFill>
                            <a:srgbClr val="000000"/>
                          </a:solidFill>
                          <a:effectLst/>
                          <a:latin typeface="Cambria" panose="02040503050406030204" pitchFamily="18" charset="0"/>
                          <a:ea typeface="Cambria" panose="02040503050406030204" pitchFamily="18" charset="0"/>
                        </a:rPr>
                        <a:t>) → </a:t>
                      </a:r>
                      <a:r>
                        <a:rPr lang="en-US" altLang="zh-CN" sz="1600" baseline="30000" dirty="0">
                          <a:solidFill>
                            <a:srgbClr val="000000"/>
                          </a:solidFill>
                          <a:effectLst/>
                          <a:latin typeface="Cambria" panose="02040503050406030204" pitchFamily="18" charset="0"/>
                          <a:ea typeface="Cambria" panose="02040503050406030204" pitchFamily="18" charset="0"/>
                        </a:rPr>
                        <a:t>96</a:t>
                      </a:r>
                      <a:r>
                        <a:rPr lang="en-US" altLang="zh-CN" sz="1600" baseline="0" dirty="0">
                          <a:solidFill>
                            <a:srgbClr val="000000"/>
                          </a:solidFill>
                          <a:effectLst/>
                          <a:latin typeface="Cambria" panose="02040503050406030204" pitchFamily="18" charset="0"/>
                          <a:ea typeface="Cambria" panose="02040503050406030204" pitchFamily="18" charset="0"/>
                        </a:rPr>
                        <a:t>Pd </a:t>
                      </a:r>
                      <a:r>
                        <a:rPr lang="zh-CN" altLang="en-US" sz="1600" dirty="0">
                          <a:solidFill>
                            <a:srgbClr val="000000"/>
                          </a:solidFill>
                          <a:effectLst/>
                          <a:latin typeface="Cambria" panose="02040503050406030204" pitchFamily="18" charset="0"/>
                          <a:ea typeface="+mn-ea"/>
                        </a:rPr>
                        <a:t>→ </a:t>
                      </a:r>
                      <a:r>
                        <a:rPr lang="en-US" altLang="zh-CN" sz="1600" baseline="30000" dirty="0">
                          <a:solidFill>
                            <a:srgbClr val="000000"/>
                          </a:solidFill>
                          <a:effectLst/>
                          <a:latin typeface="Cambria" panose="02040503050406030204" pitchFamily="18" charset="0"/>
                          <a:ea typeface="Cambria" panose="02040503050406030204" pitchFamily="18" charset="0"/>
                        </a:rPr>
                        <a:t>95</a:t>
                      </a:r>
                      <a:r>
                        <a:rPr lang="en-US" altLang="zh-CN" sz="1600" baseline="0" dirty="0">
                          <a:solidFill>
                            <a:srgbClr val="000000"/>
                          </a:solidFill>
                          <a:effectLst/>
                          <a:latin typeface="Cambria" panose="02040503050406030204" pitchFamily="18" charset="0"/>
                          <a:ea typeface="Cambria" panose="02040503050406030204" pitchFamily="18" charset="0"/>
                        </a:rPr>
                        <a:t>Rh + </a:t>
                      </a:r>
                      <a:r>
                        <a:rPr lang="en-US" altLang="zh-CN" sz="1600" i="1" baseline="0" dirty="0">
                          <a:solidFill>
                            <a:srgbClr val="000000"/>
                          </a:solidFill>
                          <a:effectLst/>
                          <a:latin typeface="Cambria" panose="02040503050406030204" pitchFamily="18" charset="0"/>
                          <a:ea typeface="Cambria" panose="02040503050406030204" pitchFamily="18" charset="0"/>
                        </a:rPr>
                        <a:t>p</a:t>
                      </a:r>
                      <a:endParaRPr lang="en-US" altLang="zh-CN" sz="1600" b="0" i="0" u="none" strike="noStrike" dirty="0">
                        <a:solidFill>
                          <a:srgbClr val="000000"/>
                        </a:solidFill>
                        <a:effectLst/>
                        <a:latin typeface="Cambria" panose="02040503050406030204" pitchFamily="18" charset="0"/>
                        <a:ea typeface="Cambria" panose="02040503050406030204" pitchFamily="18" charset="0"/>
                        <a:cs typeface="Times New Roman" panose="02020603050405020304" pitchFamily="18" charset="0"/>
                      </a:endParaRPr>
                    </a:p>
                  </a:txBody>
                  <a:tcPr marL="9525" marR="9525" marT="9525" marB="0" anchor="ctr">
                    <a:solidFill>
                      <a:srgbClr val="CCFFCC"/>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600" b="0" i="0" u="none" strike="noStrike" baseline="0" dirty="0">
                          <a:latin typeface="Cambria" panose="02040503050406030204" pitchFamily="18" charset="0"/>
                          <a:ea typeface="Cambria" panose="02040503050406030204" pitchFamily="18" charset="0"/>
                        </a:rPr>
                        <a:t>GSI–ISOL</a:t>
                      </a:r>
                    </a:p>
                  </a:txBody>
                  <a:tcPr anchor="ctr">
                    <a:solidFill>
                      <a:srgbClr val="CCFFCC"/>
                    </a:solidFill>
                  </a:tcPr>
                </a:tc>
                <a:tc>
                  <a:txBody>
                    <a:bodyPr/>
                    <a:lstStyle/>
                    <a:p>
                      <a:pPr algn="l"/>
                      <a:endParaRPr lang="zh-CN" altLang="en-US" sz="1500" dirty="0">
                        <a:solidFill>
                          <a:schemeClr val="tx1"/>
                        </a:solidFill>
                        <a:latin typeface="Cambria" panose="02040503050406030204" pitchFamily="18" charset="0"/>
                        <a:cs typeface="Times New Roman" panose="02020603050405020304" pitchFamily="18" charset="0"/>
                      </a:endParaRPr>
                    </a:p>
                  </a:txBody>
                  <a:tcPr anchor="ctr">
                    <a:solidFill>
                      <a:srgbClr val="CCFFCC"/>
                    </a:solidFill>
                  </a:tcPr>
                </a:tc>
                <a:extLst>
                  <a:ext uri="{0D108BD9-81ED-4DB2-BD59-A6C34878D82A}">
                    <a16:rowId xmlns:a16="http://schemas.microsoft.com/office/drawing/2014/main" val="739071033"/>
                  </a:ext>
                </a:extLst>
              </a:tr>
              <a:tr h="268177">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n-US" altLang="zh-CN" sz="1600" baseline="30000" dirty="0">
                          <a:solidFill>
                            <a:srgbClr val="000000"/>
                          </a:solidFill>
                          <a:effectLst/>
                          <a:latin typeface="Cambria" panose="02040503050406030204" pitchFamily="18" charset="0"/>
                          <a:ea typeface="Cambria" panose="02040503050406030204" pitchFamily="18" charset="0"/>
                        </a:rPr>
                        <a:t>99</a:t>
                      </a:r>
                      <a:r>
                        <a:rPr lang="en-US" altLang="zh-CN" sz="1600" baseline="0" dirty="0">
                          <a:solidFill>
                            <a:srgbClr val="000000"/>
                          </a:solidFill>
                          <a:effectLst/>
                          <a:latin typeface="Cambria" panose="02040503050406030204" pitchFamily="18" charset="0"/>
                          <a:ea typeface="Cambria" panose="02040503050406030204" pitchFamily="18" charset="0"/>
                        </a:rPr>
                        <a:t>Cd</a:t>
                      </a:r>
                      <a:r>
                        <a:rPr lang="en-US" altLang="zh-CN" sz="1600" dirty="0">
                          <a:solidFill>
                            <a:srgbClr val="000000"/>
                          </a:solidFill>
                          <a:effectLst/>
                          <a:latin typeface="Cambria" panose="02040503050406030204" pitchFamily="18" charset="0"/>
                          <a:ea typeface="Cambria" panose="02040503050406030204" pitchFamily="18" charset="0"/>
                        </a:rPr>
                        <a:t> EC(</a:t>
                      </a:r>
                      <a:r>
                        <a:rPr lang="en-US" altLang="zh-CN" sz="1600" i="1" dirty="0">
                          <a:solidFill>
                            <a:srgbClr val="000000"/>
                          </a:solidFill>
                          <a:effectLst/>
                          <a:latin typeface="Cambria" panose="02040503050406030204" pitchFamily="18" charset="0"/>
                          <a:ea typeface="Cambria" panose="02040503050406030204" pitchFamily="18" charset="0"/>
                        </a:rPr>
                        <a:t>β</a:t>
                      </a:r>
                      <a:r>
                        <a:rPr lang="en-US" altLang="zh-CN" sz="1600" baseline="30000" dirty="0">
                          <a:solidFill>
                            <a:srgbClr val="000000"/>
                          </a:solidFill>
                          <a:effectLst/>
                          <a:latin typeface="Cambria" panose="02040503050406030204" pitchFamily="18" charset="0"/>
                          <a:ea typeface="Cambria" panose="02040503050406030204" pitchFamily="18" charset="0"/>
                        </a:rPr>
                        <a:t>+</a:t>
                      </a:r>
                      <a:r>
                        <a:rPr lang="en-US" altLang="zh-CN" sz="1600" dirty="0">
                          <a:solidFill>
                            <a:srgbClr val="000000"/>
                          </a:solidFill>
                          <a:effectLst/>
                          <a:latin typeface="Cambria" panose="02040503050406030204" pitchFamily="18" charset="0"/>
                          <a:ea typeface="Cambria" panose="02040503050406030204" pitchFamily="18" charset="0"/>
                        </a:rPr>
                        <a:t>) → </a:t>
                      </a:r>
                      <a:r>
                        <a:rPr lang="en-US" altLang="zh-CN" sz="1600" baseline="30000" dirty="0">
                          <a:solidFill>
                            <a:srgbClr val="000000"/>
                          </a:solidFill>
                          <a:effectLst/>
                          <a:latin typeface="Cambria" panose="02040503050406030204" pitchFamily="18" charset="0"/>
                          <a:ea typeface="Cambria" panose="02040503050406030204" pitchFamily="18" charset="0"/>
                        </a:rPr>
                        <a:t>99</a:t>
                      </a:r>
                      <a:r>
                        <a:rPr lang="en-US" altLang="zh-CN" sz="1600" baseline="0" dirty="0">
                          <a:solidFill>
                            <a:srgbClr val="000000"/>
                          </a:solidFill>
                          <a:effectLst/>
                          <a:latin typeface="Cambria" panose="02040503050406030204" pitchFamily="18" charset="0"/>
                          <a:ea typeface="Cambria" panose="02040503050406030204" pitchFamily="18" charset="0"/>
                        </a:rPr>
                        <a:t>Ag </a:t>
                      </a:r>
                      <a:r>
                        <a:rPr lang="zh-CN" altLang="en-US" sz="1600" dirty="0">
                          <a:solidFill>
                            <a:srgbClr val="000000"/>
                          </a:solidFill>
                          <a:effectLst/>
                          <a:latin typeface="Cambria" panose="02040503050406030204" pitchFamily="18" charset="0"/>
                          <a:ea typeface="+mn-ea"/>
                        </a:rPr>
                        <a:t>→ </a:t>
                      </a:r>
                      <a:r>
                        <a:rPr lang="en-US" altLang="zh-CN" sz="1600" baseline="30000" dirty="0">
                          <a:solidFill>
                            <a:srgbClr val="000000"/>
                          </a:solidFill>
                          <a:effectLst/>
                          <a:latin typeface="Cambria" panose="02040503050406030204" pitchFamily="18" charset="0"/>
                          <a:ea typeface="Cambria" panose="02040503050406030204" pitchFamily="18" charset="0"/>
                        </a:rPr>
                        <a:t>98</a:t>
                      </a:r>
                      <a:r>
                        <a:rPr lang="en-US" altLang="zh-CN" sz="1600" baseline="0" dirty="0">
                          <a:solidFill>
                            <a:srgbClr val="000000"/>
                          </a:solidFill>
                          <a:effectLst/>
                          <a:latin typeface="Cambria" panose="02040503050406030204" pitchFamily="18" charset="0"/>
                          <a:ea typeface="Cambria" panose="02040503050406030204" pitchFamily="18" charset="0"/>
                        </a:rPr>
                        <a:t>Pd + </a:t>
                      </a:r>
                      <a:r>
                        <a:rPr lang="en-US" altLang="zh-CN" sz="1600" i="1" baseline="0" dirty="0">
                          <a:solidFill>
                            <a:srgbClr val="000000"/>
                          </a:solidFill>
                          <a:effectLst/>
                          <a:latin typeface="Cambria" panose="02040503050406030204" pitchFamily="18" charset="0"/>
                          <a:ea typeface="Cambria" panose="02040503050406030204" pitchFamily="18" charset="0"/>
                        </a:rPr>
                        <a:t>p</a:t>
                      </a:r>
                      <a:endParaRPr lang="en-US" altLang="zh-CN" sz="1600" b="0" i="0" u="none" strike="noStrike" dirty="0">
                        <a:solidFill>
                          <a:srgbClr val="000000"/>
                        </a:solidFill>
                        <a:effectLst/>
                        <a:latin typeface="Cambria" panose="02040503050406030204" pitchFamily="18" charset="0"/>
                        <a:ea typeface="Cambria" panose="02040503050406030204" pitchFamily="18" charset="0"/>
                        <a:cs typeface="Times New Roman" panose="02020603050405020304" pitchFamily="18" charset="0"/>
                      </a:endParaRPr>
                    </a:p>
                  </a:txBody>
                  <a:tcPr marL="9525" marR="9525" marT="9525" marB="0" anchor="ctr">
                    <a:solidFill>
                      <a:srgbClr val="CCFFCC"/>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CN" sz="1600" b="0" i="0" u="none" strike="noStrike" kern="1200" cap="none" spc="0" normalizeH="0" baseline="0" noProof="0" dirty="0">
                          <a:ln>
                            <a:noFill/>
                          </a:ln>
                          <a:solidFill>
                            <a:prstClr val="black"/>
                          </a:solidFill>
                          <a:effectLst/>
                          <a:uLnTx/>
                          <a:uFillTx/>
                          <a:latin typeface="Cambria" panose="02040503050406030204" pitchFamily="18" charset="0"/>
                          <a:ea typeface="Cambria" panose="02040503050406030204" pitchFamily="18" charset="0"/>
                          <a:cs typeface="Times New Roman" panose="02020603050405020304" pitchFamily="18" charset="0"/>
                        </a:rPr>
                        <a:t>Chalk River</a:t>
                      </a:r>
                      <a:endParaRPr kumimoji="0" lang="zh-CN" altLang="en-US" sz="1600" b="0" i="0" u="none" strike="noStrike" kern="1200" cap="none" spc="0" normalizeH="0" baseline="0" noProof="0" dirty="0">
                        <a:ln>
                          <a:noFill/>
                        </a:ln>
                        <a:solidFill>
                          <a:prstClr val="black"/>
                        </a:solidFill>
                        <a:effectLst/>
                        <a:uLnTx/>
                        <a:uFillTx/>
                        <a:latin typeface="Cambria" panose="02040503050406030204" pitchFamily="18" charset="0"/>
                        <a:ea typeface="等线" panose="02010600030101010101" pitchFamily="2" charset="-122"/>
                        <a:cs typeface="Times New Roman" panose="02020603050405020304" pitchFamily="18" charset="0"/>
                      </a:endParaRPr>
                    </a:p>
                  </a:txBody>
                  <a:tcPr anchor="ctr">
                    <a:solidFill>
                      <a:srgbClr val="CCFFCC"/>
                    </a:solidFill>
                  </a:tcPr>
                </a:tc>
                <a:tc>
                  <a:txBody>
                    <a:bodyPr/>
                    <a:lstStyle/>
                    <a:p>
                      <a:pPr algn="l"/>
                      <a:endParaRPr lang="zh-CN" altLang="en-US" sz="1500" dirty="0">
                        <a:solidFill>
                          <a:schemeClr val="tx1"/>
                        </a:solidFill>
                        <a:latin typeface="Cambria" panose="02040503050406030204" pitchFamily="18" charset="0"/>
                        <a:cs typeface="Times New Roman" panose="02020603050405020304" pitchFamily="18" charset="0"/>
                      </a:endParaRPr>
                    </a:p>
                  </a:txBody>
                  <a:tcPr anchor="ctr">
                    <a:solidFill>
                      <a:srgbClr val="CCFFCC"/>
                    </a:solidFill>
                  </a:tcPr>
                </a:tc>
                <a:extLst>
                  <a:ext uri="{0D108BD9-81ED-4DB2-BD59-A6C34878D82A}">
                    <a16:rowId xmlns:a16="http://schemas.microsoft.com/office/drawing/2014/main" val="2577233594"/>
                  </a:ext>
                </a:extLst>
              </a:tr>
              <a:tr h="268177">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n-US" altLang="zh-CN" sz="1600" b="0" i="0" u="none" strike="noStrike" kern="1200" baseline="30000" dirty="0">
                          <a:solidFill>
                            <a:schemeClr val="tx1"/>
                          </a:solidFill>
                          <a:effectLst/>
                          <a:latin typeface="Cambria" panose="02040503050406030204" pitchFamily="18" charset="0"/>
                          <a:ea typeface="Cambria" panose="02040503050406030204" pitchFamily="18" charset="0"/>
                          <a:cs typeface="+mn-cs"/>
                        </a:rPr>
                        <a:t>106</a:t>
                      </a:r>
                      <a:r>
                        <a:rPr lang="en-US" altLang="zh-CN" sz="1600" b="0" i="0" u="none" strike="noStrike" kern="1200" baseline="0" dirty="0">
                          <a:solidFill>
                            <a:schemeClr val="tx1"/>
                          </a:solidFill>
                          <a:effectLst/>
                          <a:latin typeface="Cambria" panose="02040503050406030204" pitchFamily="18" charset="0"/>
                          <a:ea typeface="Cambria" panose="02040503050406030204" pitchFamily="18" charset="0"/>
                          <a:cs typeface="+mn-cs"/>
                        </a:rPr>
                        <a:t>Cd + </a:t>
                      </a:r>
                      <a:r>
                        <a:rPr lang="en-US" altLang="zh-CN" sz="1600" b="0" i="1" u="none" strike="noStrike" kern="1200" baseline="0" dirty="0">
                          <a:solidFill>
                            <a:schemeClr val="tx1"/>
                          </a:solidFill>
                          <a:effectLst/>
                          <a:latin typeface="Cambria" panose="02040503050406030204" pitchFamily="18" charset="0"/>
                          <a:ea typeface="Cambria" panose="02040503050406030204" pitchFamily="18" charset="0"/>
                          <a:cs typeface="+mn-cs"/>
                        </a:rPr>
                        <a:t>p</a:t>
                      </a:r>
                      <a:r>
                        <a:rPr lang="en-US" altLang="zh-CN" sz="1600" b="0" i="0" u="none" strike="noStrike" kern="1200" baseline="0" dirty="0">
                          <a:solidFill>
                            <a:schemeClr val="tx1"/>
                          </a:solidFill>
                          <a:effectLst/>
                          <a:latin typeface="Cambria" panose="02040503050406030204" pitchFamily="18" charset="0"/>
                          <a:ea typeface="Cambria" panose="02040503050406030204" pitchFamily="18" charset="0"/>
                          <a:cs typeface="+mn-cs"/>
                        </a:rPr>
                        <a:t> </a:t>
                      </a:r>
                      <a:r>
                        <a:rPr lang="zh-CN" altLang="en-US" sz="1600" b="0" i="0" u="none" strike="noStrike" kern="1200" baseline="0" dirty="0">
                          <a:solidFill>
                            <a:schemeClr val="tx1"/>
                          </a:solidFill>
                          <a:effectLst/>
                          <a:latin typeface="Cambria" panose="02040503050406030204" pitchFamily="18" charset="0"/>
                          <a:ea typeface="+mn-ea"/>
                          <a:cs typeface="+mn-cs"/>
                        </a:rPr>
                        <a:t>→ </a:t>
                      </a:r>
                      <a:r>
                        <a:rPr lang="en-US" altLang="zh-CN" sz="1600" b="0" i="0" u="none" strike="noStrike" kern="1200" baseline="30000" dirty="0">
                          <a:solidFill>
                            <a:schemeClr val="tx1"/>
                          </a:solidFill>
                          <a:effectLst/>
                          <a:latin typeface="Cambria" panose="02040503050406030204" pitchFamily="18" charset="0"/>
                          <a:ea typeface="Cambria" panose="02040503050406030204" pitchFamily="18" charset="0"/>
                          <a:cs typeface="+mn-cs"/>
                        </a:rPr>
                        <a:t>107</a:t>
                      </a:r>
                      <a:r>
                        <a:rPr lang="en-US" altLang="zh-CN" sz="1600" b="0" i="0" u="none" strike="noStrike" kern="1200" baseline="0" dirty="0">
                          <a:solidFill>
                            <a:schemeClr val="tx1"/>
                          </a:solidFill>
                          <a:effectLst/>
                          <a:latin typeface="Cambria" panose="02040503050406030204" pitchFamily="18" charset="0"/>
                          <a:ea typeface="Cambria" panose="02040503050406030204" pitchFamily="18" charset="0"/>
                          <a:cs typeface="+mn-cs"/>
                        </a:rPr>
                        <a:t>In </a:t>
                      </a:r>
                      <a:r>
                        <a:rPr lang="zh-CN" altLang="en-US" sz="1600" b="0" i="0" u="none" strike="noStrike" kern="1200" baseline="0" dirty="0">
                          <a:solidFill>
                            <a:schemeClr val="tx1"/>
                          </a:solidFill>
                          <a:effectLst/>
                          <a:latin typeface="Cambria" panose="02040503050406030204" pitchFamily="18" charset="0"/>
                          <a:ea typeface="+mn-ea"/>
                          <a:cs typeface="+mn-cs"/>
                        </a:rPr>
                        <a:t>→ </a:t>
                      </a:r>
                      <a:r>
                        <a:rPr lang="en-US" altLang="zh-CN" sz="1600" b="0" i="0" u="none" strike="noStrike" kern="1200" baseline="30000" dirty="0">
                          <a:solidFill>
                            <a:schemeClr val="tx1"/>
                          </a:solidFill>
                          <a:effectLst/>
                          <a:latin typeface="Cambria" panose="02040503050406030204" pitchFamily="18" charset="0"/>
                          <a:ea typeface="Cambria" panose="02040503050406030204" pitchFamily="18" charset="0"/>
                          <a:cs typeface="+mn-cs"/>
                        </a:rPr>
                        <a:t>106</a:t>
                      </a:r>
                      <a:r>
                        <a:rPr lang="en-US" altLang="zh-CN" sz="1600" b="0" i="0" u="none" strike="noStrike" kern="1200" baseline="0" dirty="0">
                          <a:solidFill>
                            <a:schemeClr val="tx1"/>
                          </a:solidFill>
                          <a:effectLst/>
                          <a:latin typeface="Cambria" panose="02040503050406030204" pitchFamily="18" charset="0"/>
                          <a:ea typeface="Cambria" panose="02040503050406030204" pitchFamily="18" charset="0"/>
                          <a:cs typeface="+mn-cs"/>
                        </a:rPr>
                        <a:t>Cd + </a:t>
                      </a:r>
                      <a:r>
                        <a:rPr lang="en-US" altLang="zh-CN" sz="1600" b="0" i="1" u="none" strike="noStrike" kern="1200" baseline="0" dirty="0">
                          <a:solidFill>
                            <a:schemeClr val="tx1"/>
                          </a:solidFill>
                          <a:effectLst/>
                          <a:latin typeface="Cambria" panose="02040503050406030204" pitchFamily="18" charset="0"/>
                          <a:ea typeface="Cambria" panose="02040503050406030204" pitchFamily="18" charset="0"/>
                          <a:cs typeface="+mn-cs"/>
                        </a:rPr>
                        <a:t>p</a:t>
                      </a:r>
                      <a:endParaRPr lang="en-US" altLang="zh-CN" sz="1600" b="0" i="1" u="none" strike="noStrike" dirty="0">
                        <a:solidFill>
                          <a:srgbClr val="000000"/>
                        </a:solidFill>
                        <a:effectLst/>
                        <a:latin typeface="Cambria" panose="02040503050406030204" pitchFamily="18" charset="0"/>
                        <a:ea typeface="Cambria" panose="02040503050406030204" pitchFamily="18" charset="0"/>
                        <a:cs typeface="Times New Roman" panose="02020603050405020304" pitchFamily="18" charset="0"/>
                      </a:endParaRPr>
                    </a:p>
                  </a:txBody>
                  <a:tcPr marL="9525" marR="9525" marT="9525" marB="0" anchor="ctr">
                    <a:solidFill>
                      <a:srgbClr val="FFFF99"/>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CN" sz="1600" b="0" i="0" u="none" strike="noStrike" kern="1200" cap="none" spc="0" normalizeH="0" baseline="0" noProof="0" dirty="0" err="1">
                          <a:ln>
                            <a:noFill/>
                          </a:ln>
                          <a:solidFill>
                            <a:prstClr val="black"/>
                          </a:solidFill>
                          <a:effectLst/>
                          <a:uLnTx/>
                          <a:uFillTx/>
                          <a:latin typeface="Cambria" panose="02040503050406030204" pitchFamily="18" charset="0"/>
                          <a:ea typeface="Cambria" panose="02040503050406030204" pitchFamily="18" charset="0"/>
                          <a:cs typeface="Times New Roman" panose="02020603050405020304" pitchFamily="18" charset="0"/>
                        </a:rPr>
                        <a:t>Bruyères</a:t>
                      </a:r>
                      <a:r>
                        <a:rPr kumimoji="0" lang="en-US" altLang="zh-CN" sz="1600" b="0" i="0" u="none" strike="noStrike" kern="1200" cap="none" spc="0" normalizeH="0" baseline="0" noProof="0" dirty="0">
                          <a:ln>
                            <a:noFill/>
                          </a:ln>
                          <a:solidFill>
                            <a:prstClr val="black"/>
                          </a:solidFill>
                          <a:effectLst/>
                          <a:uLnTx/>
                          <a:uFillTx/>
                          <a:latin typeface="Cambria" panose="02040503050406030204" pitchFamily="18" charset="0"/>
                          <a:ea typeface="Cambria" panose="02040503050406030204" pitchFamily="18" charset="0"/>
                          <a:cs typeface="Times New Roman" panose="02020603050405020304" pitchFamily="18" charset="0"/>
                        </a:rPr>
                        <a:t>-le-</a:t>
                      </a:r>
                      <a:r>
                        <a:rPr kumimoji="0" lang="en-US" altLang="zh-CN" sz="1600" b="0" i="0" u="none" strike="noStrike" kern="1200" cap="none" spc="0" normalizeH="0" baseline="0" noProof="0" dirty="0" err="1">
                          <a:ln>
                            <a:noFill/>
                          </a:ln>
                          <a:solidFill>
                            <a:prstClr val="black"/>
                          </a:solidFill>
                          <a:effectLst/>
                          <a:uLnTx/>
                          <a:uFillTx/>
                          <a:latin typeface="Cambria" panose="02040503050406030204" pitchFamily="18" charset="0"/>
                          <a:ea typeface="Cambria" panose="02040503050406030204" pitchFamily="18" charset="0"/>
                          <a:cs typeface="Times New Roman" panose="02020603050405020304" pitchFamily="18" charset="0"/>
                        </a:rPr>
                        <a:t>Châtel</a:t>
                      </a:r>
                      <a:endParaRPr kumimoji="0" lang="en-US" altLang="zh-CN" sz="1600" b="0" i="0" u="none" strike="noStrike" kern="1200" cap="none" spc="0" normalizeH="0" baseline="0" noProof="0" dirty="0">
                        <a:ln>
                          <a:noFill/>
                        </a:ln>
                        <a:solidFill>
                          <a:prstClr val="black"/>
                        </a:solidFill>
                        <a:effectLst/>
                        <a:uLnTx/>
                        <a:uFillTx/>
                        <a:latin typeface="Cambria" panose="02040503050406030204" pitchFamily="18" charset="0"/>
                        <a:ea typeface="Cambria" panose="02040503050406030204" pitchFamily="18" charset="0"/>
                        <a:cs typeface="Times New Roman" panose="02020603050405020304" pitchFamily="18" charset="0"/>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CN" sz="1600" b="0" i="0" u="none" strike="noStrike" kern="1200" cap="none" spc="0" normalizeH="0" baseline="0" noProof="0" dirty="0">
                          <a:ln>
                            <a:noFill/>
                          </a:ln>
                          <a:solidFill>
                            <a:prstClr val="black"/>
                          </a:solidFill>
                          <a:effectLst/>
                          <a:uLnTx/>
                          <a:uFillTx/>
                          <a:latin typeface="Cambria" panose="02040503050406030204" pitchFamily="18" charset="0"/>
                          <a:ea typeface="Cambria" panose="02040503050406030204" pitchFamily="18" charset="0"/>
                          <a:cs typeface="Times New Roman" panose="02020603050405020304" pitchFamily="18" charset="0"/>
                        </a:rPr>
                        <a:t>Orsay</a:t>
                      </a:r>
                      <a:endParaRPr kumimoji="0" lang="zh-CN" altLang="en-US" sz="1600" b="0" i="0" u="none" strike="noStrike" kern="1200" cap="none" spc="0" normalizeH="0" baseline="0" noProof="0" dirty="0">
                        <a:ln>
                          <a:noFill/>
                        </a:ln>
                        <a:solidFill>
                          <a:prstClr val="black"/>
                        </a:solidFill>
                        <a:effectLst/>
                        <a:uLnTx/>
                        <a:uFillTx/>
                        <a:latin typeface="Cambria" panose="02040503050406030204" pitchFamily="18" charset="0"/>
                        <a:ea typeface="等线" panose="02010600030101010101" pitchFamily="2" charset="-122"/>
                        <a:cs typeface="Times New Roman" panose="02020603050405020304" pitchFamily="18" charset="0"/>
                      </a:endParaRPr>
                    </a:p>
                  </a:txBody>
                  <a:tcPr anchor="ctr">
                    <a:solidFill>
                      <a:srgbClr val="FFFF99"/>
                    </a:solidFill>
                  </a:tcPr>
                </a:tc>
                <a:tc>
                  <a:txBody>
                    <a:bodyPr/>
                    <a:lstStyle/>
                    <a:p>
                      <a:pPr algn="l"/>
                      <a:r>
                        <a:rPr lang="en-US" altLang="zh-CN" sz="1500" dirty="0">
                          <a:solidFill>
                            <a:schemeClr val="tx1"/>
                          </a:solidFill>
                          <a:latin typeface="Cambria" panose="02040503050406030204" pitchFamily="18" charset="0"/>
                          <a:ea typeface="Cambria" panose="02040503050406030204" pitchFamily="18" charset="0"/>
                          <a:cs typeface="Times New Roman" panose="02020603050405020304" pitchFamily="18" charset="0"/>
                        </a:rPr>
                        <a:t>J. F. Chemin </a:t>
                      </a:r>
                      <a:r>
                        <a:rPr lang="en-US" altLang="zh-CN" sz="1500" i="1" kern="1200" dirty="0">
                          <a:solidFill>
                            <a:schemeClr val="tx1"/>
                          </a:solidFill>
                          <a:latin typeface="Cambria" panose="02040503050406030204" pitchFamily="18" charset="0"/>
                          <a:ea typeface="Cambria" panose="02040503050406030204" pitchFamily="18" charset="0"/>
                          <a:cs typeface="Times New Roman" panose="02020603050405020304" pitchFamily="18" charset="0"/>
                        </a:rPr>
                        <a:t>et al</a:t>
                      </a:r>
                      <a:r>
                        <a:rPr lang="en-US" altLang="zh-CN" sz="1500" dirty="0">
                          <a:solidFill>
                            <a:schemeClr val="tx1"/>
                          </a:solidFill>
                          <a:latin typeface="Cambria" panose="02040503050406030204" pitchFamily="18" charset="0"/>
                          <a:ea typeface="Cambria" panose="02040503050406030204" pitchFamily="18" charset="0"/>
                          <a:cs typeface="Times New Roman" panose="02020603050405020304" pitchFamily="18" charset="0"/>
                        </a:rPr>
                        <a:t>., Nucl. Phys. A 331, 407 (1979).</a:t>
                      </a:r>
                      <a:endParaRPr lang="zh-CN" altLang="en-US" sz="1500" dirty="0">
                        <a:solidFill>
                          <a:schemeClr val="tx1"/>
                        </a:solidFill>
                        <a:latin typeface="Cambria" panose="02040503050406030204" pitchFamily="18" charset="0"/>
                        <a:cs typeface="Times New Roman" panose="02020603050405020304" pitchFamily="18" charset="0"/>
                      </a:endParaRPr>
                    </a:p>
                  </a:txBody>
                  <a:tcPr anchor="ctr">
                    <a:solidFill>
                      <a:srgbClr val="FFFF99"/>
                    </a:solidFill>
                  </a:tcPr>
                </a:tc>
                <a:extLst>
                  <a:ext uri="{0D108BD9-81ED-4DB2-BD59-A6C34878D82A}">
                    <a16:rowId xmlns:a16="http://schemas.microsoft.com/office/drawing/2014/main" val="1488437335"/>
                  </a:ext>
                </a:extLst>
              </a:tr>
              <a:tr h="268177">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n-US" altLang="zh-CN" sz="1600" b="0" i="0" u="none" strike="noStrike" kern="1200" baseline="30000" dirty="0">
                          <a:solidFill>
                            <a:schemeClr val="tx1"/>
                          </a:solidFill>
                          <a:effectLst/>
                          <a:latin typeface="Cambria" panose="02040503050406030204" pitchFamily="18" charset="0"/>
                          <a:ea typeface="Cambria" panose="02040503050406030204" pitchFamily="18" charset="0"/>
                          <a:cs typeface="+mn-cs"/>
                        </a:rPr>
                        <a:t>112</a:t>
                      </a:r>
                      <a:r>
                        <a:rPr lang="en-US" altLang="zh-CN" sz="1600" b="0" i="0" u="none" strike="noStrike" kern="1200" baseline="0" dirty="0">
                          <a:solidFill>
                            <a:schemeClr val="tx1"/>
                          </a:solidFill>
                          <a:effectLst/>
                          <a:latin typeface="Cambria" panose="02040503050406030204" pitchFamily="18" charset="0"/>
                          <a:ea typeface="Cambria" panose="02040503050406030204" pitchFamily="18" charset="0"/>
                          <a:cs typeface="+mn-cs"/>
                        </a:rPr>
                        <a:t>Sn + </a:t>
                      </a:r>
                      <a:r>
                        <a:rPr lang="en-US" altLang="zh-CN" sz="1600" b="0" i="1" u="none" strike="noStrike" kern="1200" baseline="0" dirty="0">
                          <a:solidFill>
                            <a:schemeClr val="tx1"/>
                          </a:solidFill>
                          <a:effectLst/>
                          <a:latin typeface="Cambria" panose="02040503050406030204" pitchFamily="18" charset="0"/>
                          <a:ea typeface="Cambria" panose="02040503050406030204" pitchFamily="18" charset="0"/>
                          <a:cs typeface="+mn-cs"/>
                        </a:rPr>
                        <a:t>p</a:t>
                      </a:r>
                      <a:r>
                        <a:rPr lang="en-US" altLang="zh-CN" sz="1600" b="0" i="0" u="none" strike="noStrike" kern="1200" baseline="0" dirty="0">
                          <a:solidFill>
                            <a:schemeClr val="tx1"/>
                          </a:solidFill>
                          <a:effectLst/>
                          <a:latin typeface="Cambria" panose="02040503050406030204" pitchFamily="18" charset="0"/>
                          <a:ea typeface="Cambria" panose="02040503050406030204" pitchFamily="18" charset="0"/>
                          <a:cs typeface="+mn-cs"/>
                        </a:rPr>
                        <a:t> </a:t>
                      </a:r>
                      <a:r>
                        <a:rPr lang="zh-CN" altLang="en-US" sz="1600" b="0" i="0" u="none" strike="noStrike" kern="1200" baseline="0" dirty="0">
                          <a:solidFill>
                            <a:schemeClr val="tx1"/>
                          </a:solidFill>
                          <a:effectLst/>
                          <a:latin typeface="Cambria" panose="02040503050406030204" pitchFamily="18" charset="0"/>
                          <a:ea typeface="+mn-ea"/>
                          <a:cs typeface="+mn-cs"/>
                        </a:rPr>
                        <a:t>→ </a:t>
                      </a:r>
                      <a:r>
                        <a:rPr lang="en-US" altLang="zh-CN" sz="1600" b="0" i="0" u="none" strike="noStrike" kern="1200" baseline="30000" dirty="0">
                          <a:solidFill>
                            <a:schemeClr val="tx1"/>
                          </a:solidFill>
                          <a:effectLst/>
                          <a:latin typeface="Cambria" panose="02040503050406030204" pitchFamily="18" charset="0"/>
                          <a:ea typeface="Cambria" panose="02040503050406030204" pitchFamily="18" charset="0"/>
                          <a:cs typeface="+mn-cs"/>
                        </a:rPr>
                        <a:t>113</a:t>
                      </a:r>
                      <a:r>
                        <a:rPr lang="en-US" altLang="zh-CN" sz="1600" b="0" i="0" u="none" strike="noStrike" kern="1200" baseline="0" dirty="0">
                          <a:solidFill>
                            <a:schemeClr val="tx1"/>
                          </a:solidFill>
                          <a:effectLst/>
                          <a:latin typeface="Cambria" panose="02040503050406030204" pitchFamily="18" charset="0"/>
                          <a:ea typeface="Cambria" panose="02040503050406030204" pitchFamily="18" charset="0"/>
                          <a:cs typeface="+mn-cs"/>
                        </a:rPr>
                        <a:t>Sb </a:t>
                      </a:r>
                      <a:r>
                        <a:rPr lang="zh-CN" altLang="en-US" sz="1600" b="0" i="0" u="none" strike="noStrike" kern="1200" baseline="0" dirty="0">
                          <a:solidFill>
                            <a:schemeClr val="tx1"/>
                          </a:solidFill>
                          <a:effectLst/>
                          <a:latin typeface="Cambria" panose="02040503050406030204" pitchFamily="18" charset="0"/>
                          <a:ea typeface="+mn-ea"/>
                          <a:cs typeface="+mn-cs"/>
                        </a:rPr>
                        <a:t>→ </a:t>
                      </a:r>
                      <a:r>
                        <a:rPr lang="en-US" altLang="zh-CN" sz="1600" b="0" i="0" u="none" strike="noStrike" kern="1200" baseline="30000" dirty="0">
                          <a:solidFill>
                            <a:schemeClr val="tx1"/>
                          </a:solidFill>
                          <a:effectLst/>
                          <a:latin typeface="Cambria" panose="02040503050406030204" pitchFamily="18" charset="0"/>
                          <a:ea typeface="Cambria" panose="02040503050406030204" pitchFamily="18" charset="0"/>
                          <a:cs typeface="+mn-cs"/>
                        </a:rPr>
                        <a:t>112</a:t>
                      </a:r>
                      <a:r>
                        <a:rPr lang="en-US" altLang="zh-CN" sz="1600" b="0" i="0" u="none" strike="noStrike" kern="1200" baseline="0" dirty="0">
                          <a:solidFill>
                            <a:schemeClr val="tx1"/>
                          </a:solidFill>
                          <a:effectLst/>
                          <a:latin typeface="Cambria" panose="02040503050406030204" pitchFamily="18" charset="0"/>
                          <a:ea typeface="Cambria" panose="02040503050406030204" pitchFamily="18" charset="0"/>
                          <a:cs typeface="+mn-cs"/>
                        </a:rPr>
                        <a:t>Sn + </a:t>
                      </a:r>
                      <a:r>
                        <a:rPr lang="en-US" altLang="zh-CN" sz="1600" b="0" i="1" u="none" strike="noStrike" kern="1200" baseline="0" dirty="0">
                          <a:solidFill>
                            <a:schemeClr val="tx1"/>
                          </a:solidFill>
                          <a:effectLst/>
                          <a:latin typeface="Cambria" panose="02040503050406030204" pitchFamily="18" charset="0"/>
                          <a:ea typeface="Cambria" panose="02040503050406030204" pitchFamily="18" charset="0"/>
                          <a:cs typeface="+mn-cs"/>
                        </a:rPr>
                        <a:t>p</a:t>
                      </a:r>
                      <a:endParaRPr lang="en-US" altLang="zh-CN" sz="1600" b="0" i="1" u="none" strike="noStrike" dirty="0">
                        <a:solidFill>
                          <a:srgbClr val="000000"/>
                        </a:solidFill>
                        <a:effectLst/>
                        <a:latin typeface="Cambria" panose="02040503050406030204" pitchFamily="18" charset="0"/>
                        <a:ea typeface="Cambria" panose="02040503050406030204" pitchFamily="18" charset="0"/>
                        <a:cs typeface="Times New Roman" panose="02020603050405020304" pitchFamily="18" charset="0"/>
                      </a:endParaRPr>
                    </a:p>
                  </a:txBody>
                  <a:tcPr marL="9525" marR="9525" marT="9525" marB="0" anchor="ctr">
                    <a:solidFill>
                      <a:srgbClr val="FFFF99"/>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CN" sz="1600" b="0" i="0" u="none" strike="noStrike" kern="1200" cap="none" spc="0" normalizeH="0" baseline="0" noProof="0" dirty="0">
                          <a:ln>
                            <a:noFill/>
                          </a:ln>
                          <a:solidFill>
                            <a:prstClr val="black"/>
                          </a:solidFill>
                          <a:effectLst/>
                          <a:uLnTx/>
                          <a:uFillTx/>
                          <a:latin typeface="Cambria" panose="02040503050406030204" pitchFamily="18" charset="0"/>
                          <a:ea typeface="Cambria" panose="02040503050406030204" pitchFamily="18" charset="0"/>
                          <a:cs typeface="Times New Roman" panose="02020603050405020304" pitchFamily="18" charset="0"/>
                        </a:rPr>
                        <a:t>Köln</a:t>
                      </a:r>
                      <a:endParaRPr kumimoji="0" lang="zh-CN" altLang="en-US" sz="1600" b="0" i="0" u="none" strike="noStrike" kern="1200" cap="none" spc="0" normalizeH="0" baseline="0" noProof="0" dirty="0">
                        <a:ln>
                          <a:noFill/>
                        </a:ln>
                        <a:solidFill>
                          <a:prstClr val="black"/>
                        </a:solidFill>
                        <a:effectLst/>
                        <a:uLnTx/>
                        <a:uFillTx/>
                        <a:latin typeface="Cambria" panose="02040503050406030204" pitchFamily="18" charset="0"/>
                        <a:ea typeface="等线" panose="02010600030101010101" pitchFamily="2" charset="-122"/>
                        <a:cs typeface="Times New Roman" panose="02020603050405020304" pitchFamily="18" charset="0"/>
                      </a:endParaRPr>
                    </a:p>
                  </a:txBody>
                  <a:tcPr anchor="ctr">
                    <a:solidFill>
                      <a:srgbClr val="FFFF99"/>
                    </a:solidFill>
                  </a:tcPr>
                </a:tc>
                <a:tc>
                  <a:txBody>
                    <a:bodyPr/>
                    <a:lstStyle/>
                    <a:p>
                      <a:pPr algn="l"/>
                      <a:r>
                        <a:rPr lang="nb-NO" altLang="zh-CN" sz="1500" dirty="0">
                          <a:solidFill>
                            <a:schemeClr val="tx1"/>
                          </a:solidFill>
                          <a:latin typeface="Cambria" panose="02040503050406030204" pitchFamily="18" charset="0"/>
                          <a:ea typeface="Cambria" panose="02040503050406030204" pitchFamily="18" charset="0"/>
                          <a:cs typeface="Times New Roman" panose="02020603050405020304" pitchFamily="18" charset="0"/>
                        </a:rPr>
                        <a:t>S. Röhl </a:t>
                      </a:r>
                      <a:r>
                        <a:rPr lang="nb-NO" altLang="zh-CN" sz="1500" i="1" kern="1200" dirty="0">
                          <a:solidFill>
                            <a:schemeClr val="tx1"/>
                          </a:solidFill>
                          <a:latin typeface="Cambria" panose="02040503050406030204" pitchFamily="18" charset="0"/>
                          <a:ea typeface="Cambria" panose="02040503050406030204" pitchFamily="18" charset="0"/>
                          <a:cs typeface="Times New Roman" panose="02020603050405020304" pitchFamily="18" charset="0"/>
                        </a:rPr>
                        <a:t>et al</a:t>
                      </a:r>
                      <a:r>
                        <a:rPr lang="nb-NO" altLang="zh-CN" sz="1500" dirty="0">
                          <a:solidFill>
                            <a:schemeClr val="tx1"/>
                          </a:solidFill>
                          <a:latin typeface="Cambria" panose="02040503050406030204" pitchFamily="18" charset="0"/>
                          <a:ea typeface="Cambria" panose="02040503050406030204" pitchFamily="18" charset="0"/>
                          <a:cs typeface="Times New Roman" panose="02020603050405020304" pitchFamily="18" charset="0"/>
                        </a:rPr>
                        <a:t>., Phys. Rev. Lett. 43, 1300 (1979).</a:t>
                      </a:r>
                    </a:p>
                    <a:p>
                      <a:pPr algn="l"/>
                      <a:r>
                        <a:rPr lang="en-US" altLang="zh-CN" sz="1500" dirty="0">
                          <a:solidFill>
                            <a:schemeClr val="tx1"/>
                          </a:solidFill>
                          <a:latin typeface="Cambria" panose="02040503050406030204" pitchFamily="18" charset="0"/>
                          <a:ea typeface="Cambria" panose="02040503050406030204" pitchFamily="18" charset="0"/>
                          <a:cs typeface="Times New Roman" panose="02020603050405020304" pitchFamily="18" charset="0"/>
                        </a:rPr>
                        <a:t>S. </a:t>
                      </a:r>
                      <a:r>
                        <a:rPr lang="en-US" altLang="zh-CN" sz="1500" dirty="0" err="1">
                          <a:solidFill>
                            <a:schemeClr val="tx1"/>
                          </a:solidFill>
                          <a:latin typeface="Cambria" panose="02040503050406030204" pitchFamily="18" charset="0"/>
                          <a:ea typeface="Cambria" panose="02040503050406030204" pitchFamily="18" charset="0"/>
                          <a:cs typeface="Times New Roman" panose="02020603050405020304" pitchFamily="18" charset="0"/>
                        </a:rPr>
                        <a:t>Röhl</a:t>
                      </a:r>
                      <a:r>
                        <a:rPr lang="en-US" altLang="zh-CN" sz="1500" dirty="0">
                          <a:solidFill>
                            <a:schemeClr val="tx1"/>
                          </a:solidFill>
                          <a:latin typeface="Cambria" panose="02040503050406030204" pitchFamily="18" charset="0"/>
                          <a:ea typeface="Cambria" panose="02040503050406030204" pitchFamily="18" charset="0"/>
                          <a:cs typeface="Times New Roman" panose="02020603050405020304" pitchFamily="18" charset="0"/>
                        </a:rPr>
                        <a:t> </a:t>
                      </a:r>
                      <a:r>
                        <a:rPr lang="en-US" altLang="zh-CN" sz="1500" i="1" kern="1200" dirty="0">
                          <a:solidFill>
                            <a:schemeClr val="tx1"/>
                          </a:solidFill>
                          <a:latin typeface="Cambria" panose="02040503050406030204" pitchFamily="18" charset="0"/>
                          <a:ea typeface="Cambria" panose="02040503050406030204" pitchFamily="18" charset="0"/>
                          <a:cs typeface="Times New Roman" panose="02020603050405020304" pitchFamily="18" charset="0"/>
                        </a:rPr>
                        <a:t>et al</a:t>
                      </a:r>
                      <a:r>
                        <a:rPr lang="en-US" altLang="zh-CN" sz="1500" dirty="0">
                          <a:solidFill>
                            <a:schemeClr val="tx1"/>
                          </a:solidFill>
                          <a:latin typeface="Cambria" panose="02040503050406030204" pitchFamily="18" charset="0"/>
                          <a:ea typeface="Cambria" panose="02040503050406030204" pitchFamily="18" charset="0"/>
                          <a:cs typeface="Times New Roman" panose="02020603050405020304" pitchFamily="18" charset="0"/>
                        </a:rPr>
                        <a:t>., Nucl. Phys. A 369, 301 (1981).</a:t>
                      </a:r>
                      <a:endParaRPr lang="zh-CN" altLang="en-US" sz="1500" dirty="0">
                        <a:solidFill>
                          <a:schemeClr val="tx1"/>
                        </a:solidFill>
                        <a:latin typeface="Cambria" panose="02040503050406030204" pitchFamily="18" charset="0"/>
                        <a:cs typeface="Times New Roman" panose="02020603050405020304" pitchFamily="18" charset="0"/>
                      </a:endParaRPr>
                    </a:p>
                  </a:txBody>
                  <a:tcPr anchor="ctr">
                    <a:solidFill>
                      <a:srgbClr val="FFFF99"/>
                    </a:solidFill>
                  </a:tcPr>
                </a:tc>
                <a:extLst>
                  <a:ext uri="{0D108BD9-81ED-4DB2-BD59-A6C34878D82A}">
                    <a16:rowId xmlns:a16="http://schemas.microsoft.com/office/drawing/2014/main" val="1216704044"/>
                  </a:ext>
                </a:extLst>
              </a:tr>
              <a:tr h="268177">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n-US" altLang="zh-CN" sz="1600" baseline="30000" dirty="0">
                          <a:solidFill>
                            <a:srgbClr val="000000"/>
                          </a:solidFill>
                          <a:effectLst/>
                          <a:latin typeface="Cambria" panose="02040503050406030204" pitchFamily="18" charset="0"/>
                          <a:ea typeface="Cambria" panose="02040503050406030204" pitchFamily="18" charset="0"/>
                        </a:rPr>
                        <a:t>115</a:t>
                      </a:r>
                      <a:r>
                        <a:rPr lang="en-US" altLang="zh-CN" sz="1600" baseline="0" dirty="0">
                          <a:solidFill>
                            <a:srgbClr val="000000"/>
                          </a:solidFill>
                          <a:effectLst/>
                          <a:latin typeface="Cambria" panose="02040503050406030204" pitchFamily="18" charset="0"/>
                          <a:ea typeface="Cambria" panose="02040503050406030204" pitchFamily="18" charset="0"/>
                        </a:rPr>
                        <a:t>X</a:t>
                      </a:r>
                      <a:r>
                        <a:rPr lang="en-US" altLang="zh-CN" sz="1600" dirty="0">
                          <a:solidFill>
                            <a:srgbClr val="000000"/>
                          </a:solidFill>
                          <a:effectLst/>
                          <a:latin typeface="Cambria" panose="02040503050406030204" pitchFamily="18" charset="0"/>
                          <a:ea typeface="Cambria" panose="02040503050406030204" pitchFamily="18" charset="0"/>
                        </a:rPr>
                        <a:t>e EC(</a:t>
                      </a:r>
                      <a:r>
                        <a:rPr lang="en-US" altLang="zh-CN" sz="1600" i="1" dirty="0">
                          <a:solidFill>
                            <a:srgbClr val="000000"/>
                          </a:solidFill>
                          <a:effectLst/>
                          <a:latin typeface="Cambria" panose="02040503050406030204" pitchFamily="18" charset="0"/>
                          <a:ea typeface="Cambria" panose="02040503050406030204" pitchFamily="18" charset="0"/>
                        </a:rPr>
                        <a:t>β</a:t>
                      </a:r>
                      <a:r>
                        <a:rPr lang="en-US" altLang="zh-CN" sz="1600" baseline="30000" dirty="0">
                          <a:solidFill>
                            <a:srgbClr val="000000"/>
                          </a:solidFill>
                          <a:effectLst/>
                          <a:latin typeface="Cambria" panose="02040503050406030204" pitchFamily="18" charset="0"/>
                          <a:ea typeface="Cambria" panose="02040503050406030204" pitchFamily="18" charset="0"/>
                        </a:rPr>
                        <a:t>+</a:t>
                      </a:r>
                      <a:r>
                        <a:rPr lang="en-US" altLang="zh-CN" sz="1600" dirty="0">
                          <a:solidFill>
                            <a:srgbClr val="000000"/>
                          </a:solidFill>
                          <a:effectLst/>
                          <a:latin typeface="Cambria" panose="02040503050406030204" pitchFamily="18" charset="0"/>
                          <a:ea typeface="Cambria" panose="02040503050406030204" pitchFamily="18" charset="0"/>
                        </a:rPr>
                        <a:t>) → </a:t>
                      </a:r>
                      <a:r>
                        <a:rPr lang="en-US" altLang="zh-CN" sz="1600" baseline="30000" dirty="0">
                          <a:solidFill>
                            <a:srgbClr val="000000"/>
                          </a:solidFill>
                          <a:effectLst/>
                          <a:latin typeface="Cambria" panose="02040503050406030204" pitchFamily="18" charset="0"/>
                          <a:ea typeface="Cambria" panose="02040503050406030204" pitchFamily="18" charset="0"/>
                        </a:rPr>
                        <a:t>115</a:t>
                      </a:r>
                      <a:r>
                        <a:rPr lang="en-US" altLang="zh-CN" sz="1600" baseline="0" dirty="0">
                          <a:solidFill>
                            <a:srgbClr val="000000"/>
                          </a:solidFill>
                          <a:effectLst/>
                          <a:latin typeface="Cambria" panose="02040503050406030204" pitchFamily="18" charset="0"/>
                          <a:ea typeface="Cambria" panose="02040503050406030204" pitchFamily="18" charset="0"/>
                        </a:rPr>
                        <a:t>I </a:t>
                      </a:r>
                      <a:r>
                        <a:rPr lang="zh-CN" altLang="en-US" sz="1600" dirty="0">
                          <a:solidFill>
                            <a:srgbClr val="000000"/>
                          </a:solidFill>
                          <a:effectLst/>
                          <a:latin typeface="Cambria" panose="02040503050406030204" pitchFamily="18" charset="0"/>
                          <a:ea typeface="+mn-ea"/>
                        </a:rPr>
                        <a:t>→ </a:t>
                      </a:r>
                      <a:r>
                        <a:rPr lang="en-US" altLang="zh-CN" sz="1600" baseline="30000" dirty="0">
                          <a:solidFill>
                            <a:srgbClr val="000000"/>
                          </a:solidFill>
                          <a:effectLst/>
                          <a:latin typeface="Cambria" panose="02040503050406030204" pitchFamily="18" charset="0"/>
                          <a:ea typeface="Cambria" panose="02040503050406030204" pitchFamily="18" charset="0"/>
                        </a:rPr>
                        <a:t>114</a:t>
                      </a:r>
                      <a:r>
                        <a:rPr lang="en-US" altLang="zh-CN" sz="1600" baseline="0" dirty="0">
                          <a:solidFill>
                            <a:srgbClr val="000000"/>
                          </a:solidFill>
                          <a:effectLst/>
                          <a:latin typeface="Cambria" panose="02040503050406030204" pitchFamily="18" charset="0"/>
                          <a:ea typeface="Cambria" panose="02040503050406030204" pitchFamily="18" charset="0"/>
                        </a:rPr>
                        <a:t>Te + </a:t>
                      </a:r>
                      <a:r>
                        <a:rPr lang="en-US" altLang="zh-CN" sz="1600" i="1" baseline="0" dirty="0">
                          <a:solidFill>
                            <a:srgbClr val="000000"/>
                          </a:solidFill>
                          <a:effectLst/>
                          <a:latin typeface="Cambria" panose="02040503050406030204" pitchFamily="18" charset="0"/>
                          <a:ea typeface="Cambria" panose="02040503050406030204" pitchFamily="18" charset="0"/>
                        </a:rPr>
                        <a:t>p</a:t>
                      </a:r>
                      <a:endParaRPr lang="en-US" altLang="zh-CN" sz="1600" b="0" i="0" u="none" strike="noStrike" dirty="0">
                        <a:solidFill>
                          <a:srgbClr val="000000"/>
                        </a:solidFill>
                        <a:effectLst/>
                        <a:latin typeface="Cambria" panose="02040503050406030204" pitchFamily="18" charset="0"/>
                        <a:ea typeface="Cambria" panose="02040503050406030204" pitchFamily="18" charset="0"/>
                        <a:cs typeface="Times New Roman" panose="02020603050405020304" pitchFamily="18" charset="0"/>
                      </a:endParaRPr>
                    </a:p>
                  </a:txBody>
                  <a:tcPr marL="9525" marR="9525" marT="9525" marB="0" anchor="ctr">
                    <a:solidFill>
                      <a:srgbClr val="CCFFCC"/>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CN" sz="1600" b="0" i="0" u="none" strike="noStrike" kern="1200" cap="none" spc="0" normalizeH="0" baseline="0" noProof="0" dirty="0">
                          <a:ln>
                            <a:noFill/>
                          </a:ln>
                          <a:solidFill>
                            <a:prstClr val="black"/>
                          </a:solidFill>
                          <a:effectLst/>
                          <a:uLnTx/>
                          <a:uFillTx/>
                          <a:latin typeface="Cambria" panose="02040503050406030204" pitchFamily="18" charset="0"/>
                          <a:ea typeface="Cambria" panose="02040503050406030204" pitchFamily="18" charset="0"/>
                          <a:cs typeface="Times New Roman" panose="02020603050405020304" pitchFamily="18" charset="0"/>
                        </a:rPr>
                        <a:t>Chalk River</a:t>
                      </a:r>
                      <a:endParaRPr kumimoji="0" lang="zh-CN" altLang="en-US" sz="1600" b="0" i="0" u="none" strike="noStrike" kern="1200" cap="none" spc="0" normalizeH="0" baseline="0" noProof="0" dirty="0">
                        <a:ln>
                          <a:noFill/>
                        </a:ln>
                        <a:solidFill>
                          <a:prstClr val="black"/>
                        </a:solidFill>
                        <a:effectLst/>
                        <a:uLnTx/>
                        <a:uFillTx/>
                        <a:latin typeface="Cambria" panose="02040503050406030204" pitchFamily="18" charset="0"/>
                        <a:ea typeface="等线" panose="02010600030101010101" pitchFamily="2" charset="-122"/>
                        <a:cs typeface="Times New Roman" panose="02020603050405020304" pitchFamily="18" charset="0"/>
                      </a:endParaRPr>
                    </a:p>
                  </a:txBody>
                  <a:tcPr anchor="ctr">
                    <a:solidFill>
                      <a:srgbClr val="CCFFCC"/>
                    </a:solidFill>
                  </a:tcPr>
                </a:tc>
                <a:tc>
                  <a:txBody>
                    <a:bodyPr/>
                    <a:lstStyle/>
                    <a:p>
                      <a:pPr algn="l"/>
                      <a:endParaRPr lang="zh-CN" altLang="en-US" sz="1500" dirty="0">
                        <a:solidFill>
                          <a:schemeClr val="tx1"/>
                        </a:solidFill>
                        <a:latin typeface="Cambria" panose="02040503050406030204" pitchFamily="18" charset="0"/>
                        <a:cs typeface="Times New Roman" panose="02020603050405020304" pitchFamily="18" charset="0"/>
                      </a:endParaRPr>
                    </a:p>
                  </a:txBody>
                  <a:tcPr anchor="ctr">
                    <a:solidFill>
                      <a:srgbClr val="CCFFCC"/>
                    </a:solidFill>
                  </a:tcPr>
                </a:tc>
                <a:extLst>
                  <a:ext uri="{0D108BD9-81ED-4DB2-BD59-A6C34878D82A}">
                    <a16:rowId xmlns:a16="http://schemas.microsoft.com/office/drawing/2014/main" val="3751085833"/>
                  </a:ext>
                </a:extLst>
              </a:tr>
              <a:tr h="268177">
                <a:tc>
                  <a:txBody>
                    <a:bodyPr/>
                    <a:lstStyle/>
                    <a:p>
                      <a:pPr algn="ctr" fontAlgn="ctr"/>
                      <a:r>
                        <a:rPr lang="en-US" altLang="zh-CN" sz="1600" baseline="30000" dirty="0">
                          <a:solidFill>
                            <a:srgbClr val="000000"/>
                          </a:solidFill>
                          <a:effectLst/>
                          <a:latin typeface="Cambria" panose="02040503050406030204" pitchFamily="18" charset="0"/>
                          <a:ea typeface="Cambria" panose="02040503050406030204" pitchFamily="18" charset="0"/>
                        </a:rPr>
                        <a:t>113</a:t>
                      </a:r>
                      <a:r>
                        <a:rPr lang="en-US" altLang="zh-CN" sz="1600" baseline="0" dirty="0">
                          <a:solidFill>
                            <a:srgbClr val="000000"/>
                          </a:solidFill>
                          <a:effectLst/>
                          <a:latin typeface="Cambria" panose="02040503050406030204" pitchFamily="18" charset="0"/>
                          <a:ea typeface="Cambria" panose="02040503050406030204" pitchFamily="18" charset="0"/>
                        </a:rPr>
                        <a:t>X</a:t>
                      </a:r>
                      <a:r>
                        <a:rPr lang="en-US" altLang="zh-CN" sz="1600" dirty="0">
                          <a:solidFill>
                            <a:srgbClr val="000000"/>
                          </a:solidFill>
                          <a:effectLst/>
                          <a:latin typeface="Cambria" panose="02040503050406030204" pitchFamily="18" charset="0"/>
                          <a:ea typeface="Cambria" panose="02040503050406030204" pitchFamily="18" charset="0"/>
                        </a:rPr>
                        <a:t>e EC(</a:t>
                      </a:r>
                      <a:r>
                        <a:rPr lang="en-US" altLang="zh-CN" sz="1600" i="1" dirty="0">
                          <a:solidFill>
                            <a:srgbClr val="000000"/>
                          </a:solidFill>
                          <a:effectLst/>
                          <a:latin typeface="Cambria" panose="02040503050406030204" pitchFamily="18" charset="0"/>
                          <a:ea typeface="Cambria" panose="02040503050406030204" pitchFamily="18" charset="0"/>
                        </a:rPr>
                        <a:t>β</a:t>
                      </a:r>
                      <a:r>
                        <a:rPr lang="en-US" altLang="zh-CN" sz="1600" baseline="30000" dirty="0">
                          <a:solidFill>
                            <a:srgbClr val="000000"/>
                          </a:solidFill>
                          <a:effectLst/>
                          <a:latin typeface="Cambria" panose="02040503050406030204" pitchFamily="18" charset="0"/>
                          <a:ea typeface="Cambria" panose="02040503050406030204" pitchFamily="18" charset="0"/>
                        </a:rPr>
                        <a:t>+</a:t>
                      </a:r>
                      <a:r>
                        <a:rPr lang="en-US" altLang="zh-CN" sz="1600" dirty="0">
                          <a:solidFill>
                            <a:srgbClr val="000000"/>
                          </a:solidFill>
                          <a:effectLst/>
                          <a:latin typeface="Cambria" panose="02040503050406030204" pitchFamily="18" charset="0"/>
                          <a:ea typeface="Cambria" panose="02040503050406030204" pitchFamily="18" charset="0"/>
                        </a:rPr>
                        <a:t>) → </a:t>
                      </a:r>
                      <a:r>
                        <a:rPr lang="en-US" altLang="zh-CN" sz="1600" baseline="30000" dirty="0">
                          <a:solidFill>
                            <a:srgbClr val="000000"/>
                          </a:solidFill>
                          <a:effectLst/>
                          <a:latin typeface="Cambria" panose="02040503050406030204" pitchFamily="18" charset="0"/>
                          <a:ea typeface="Cambria" panose="02040503050406030204" pitchFamily="18" charset="0"/>
                        </a:rPr>
                        <a:t>113</a:t>
                      </a:r>
                      <a:r>
                        <a:rPr lang="en-US" altLang="zh-CN" sz="1600" baseline="0" dirty="0">
                          <a:solidFill>
                            <a:srgbClr val="000000"/>
                          </a:solidFill>
                          <a:effectLst/>
                          <a:latin typeface="Cambria" panose="02040503050406030204" pitchFamily="18" charset="0"/>
                          <a:ea typeface="Cambria" panose="02040503050406030204" pitchFamily="18" charset="0"/>
                        </a:rPr>
                        <a:t>I </a:t>
                      </a:r>
                      <a:r>
                        <a:rPr lang="zh-CN" altLang="en-US" sz="1600" dirty="0">
                          <a:solidFill>
                            <a:srgbClr val="000000"/>
                          </a:solidFill>
                          <a:effectLst/>
                          <a:latin typeface="Cambria" panose="02040503050406030204" pitchFamily="18" charset="0"/>
                          <a:ea typeface="+mn-ea"/>
                        </a:rPr>
                        <a:t>→ </a:t>
                      </a:r>
                      <a:r>
                        <a:rPr lang="en-US" altLang="zh-CN" sz="1600" baseline="30000" dirty="0">
                          <a:solidFill>
                            <a:srgbClr val="000000"/>
                          </a:solidFill>
                          <a:effectLst/>
                          <a:latin typeface="Cambria" panose="02040503050406030204" pitchFamily="18" charset="0"/>
                          <a:ea typeface="Cambria" panose="02040503050406030204" pitchFamily="18" charset="0"/>
                        </a:rPr>
                        <a:t>112</a:t>
                      </a:r>
                      <a:r>
                        <a:rPr lang="en-US" altLang="zh-CN" sz="1600" baseline="0" dirty="0">
                          <a:solidFill>
                            <a:srgbClr val="000000"/>
                          </a:solidFill>
                          <a:effectLst/>
                          <a:latin typeface="Cambria" panose="02040503050406030204" pitchFamily="18" charset="0"/>
                          <a:ea typeface="Cambria" panose="02040503050406030204" pitchFamily="18" charset="0"/>
                        </a:rPr>
                        <a:t>Te + </a:t>
                      </a:r>
                      <a:r>
                        <a:rPr lang="en-US" altLang="zh-CN" sz="1600" i="1" baseline="0" dirty="0">
                          <a:solidFill>
                            <a:srgbClr val="000000"/>
                          </a:solidFill>
                          <a:effectLst/>
                          <a:latin typeface="Cambria" panose="02040503050406030204" pitchFamily="18" charset="0"/>
                          <a:ea typeface="Cambria" panose="02040503050406030204" pitchFamily="18" charset="0"/>
                        </a:rPr>
                        <a:t>p</a:t>
                      </a:r>
                      <a:endParaRPr lang="en-US" altLang="zh-CN" sz="1600" b="0" i="0" u="none" strike="noStrike" dirty="0">
                        <a:solidFill>
                          <a:srgbClr val="000000"/>
                        </a:solidFill>
                        <a:effectLst/>
                        <a:latin typeface="Cambria" panose="02040503050406030204" pitchFamily="18" charset="0"/>
                        <a:ea typeface="Cambria" panose="02040503050406030204" pitchFamily="18" charset="0"/>
                        <a:cs typeface="Times New Roman" panose="02020603050405020304" pitchFamily="18" charset="0"/>
                      </a:endParaRPr>
                    </a:p>
                  </a:txBody>
                  <a:tcPr marL="9525" marR="9525" marT="9525" marB="0" anchor="ctr">
                    <a:solidFill>
                      <a:srgbClr val="CCFFCC"/>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prstClr val="black"/>
                          </a:solidFill>
                          <a:effectLst/>
                          <a:uLnTx/>
                          <a:uFillTx/>
                          <a:latin typeface="Cambria" panose="02040503050406030204" pitchFamily="18" charset="0"/>
                          <a:ea typeface="Cambria" panose="02040503050406030204" pitchFamily="18" charset="0"/>
                          <a:cs typeface="+mn-cs"/>
                        </a:rPr>
                        <a:t>GSI–ISOL</a:t>
                      </a:r>
                      <a:endParaRPr kumimoji="0" lang="zh-CN" altLang="en-US" sz="1600" b="0" i="0" u="none" strike="noStrike" kern="1200" cap="none" spc="0" normalizeH="0" baseline="0" noProof="0" dirty="0">
                        <a:ln>
                          <a:noFill/>
                        </a:ln>
                        <a:solidFill>
                          <a:prstClr val="black"/>
                        </a:solidFill>
                        <a:effectLst/>
                        <a:uLnTx/>
                        <a:uFillTx/>
                        <a:latin typeface="Cambria" panose="02040503050406030204" pitchFamily="18" charset="0"/>
                        <a:ea typeface="等线" panose="02010600030101010101" pitchFamily="2" charset="-122"/>
                        <a:cs typeface="Times New Roman" panose="02020603050405020304" pitchFamily="18" charset="0"/>
                      </a:endParaRPr>
                    </a:p>
                  </a:txBody>
                  <a:tcPr anchor="ctr">
                    <a:solidFill>
                      <a:srgbClr val="CCFFCC"/>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fr-FR" altLang="zh-CN" sz="1500" dirty="0">
                          <a:solidFill>
                            <a:schemeClr val="tx1"/>
                          </a:solidFill>
                          <a:latin typeface="Cambria" panose="02040503050406030204" pitchFamily="18" charset="0"/>
                          <a:ea typeface="Cambria" panose="02040503050406030204" pitchFamily="18" charset="0"/>
                          <a:cs typeface="Times New Roman" panose="02020603050405020304" pitchFamily="18" charset="0"/>
                        </a:rPr>
                        <a:t>Z. </a:t>
                      </a:r>
                      <a:r>
                        <a:rPr lang="fr-FR" altLang="zh-CN" sz="1500" dirty="0" err="1">
                          <a:solidFill>
                            <a:schemeClr val="tx1"/>
                          </a:solidFill>
                          <a:latin typeface="Cambria" panose="02040503050406030204" pitchFamily="18" charset="0"/>
                          <a:ea typeface="Cambria" panose="02040503050406030204" pitchFamily="18" charset="0"/>
                          <a:cs typeface="Times New Roman" panose="02020603050405020304" pitchFamily="18" charset="0"/>
                        </a:rPr>
                        <a:t>Janas</a:t>
                      </a:r>
                      <a:r>
                        <a:rPr lang="fr-FR" altLang="zh-CN" sz="1500" dirty="0">
                          <a:solidFill>
                            <a:schemeClr val="tx1"/>
                          </a:solidFill>
                          <a:latin typeface="Cambria" panose="02040503050406030204" pitchFamily="18" charset="0"/>
                          <a:ea typeface="Cambria" panose="02040503050406030204" pitchFamily="18" charset="0"/>
                          <a:cs typeface="Times New Roman" panose="02020603050405020304" pitchFamily="18" charset="0"/>
                        </a:rPr>
                        <a:t> </a:t>
                      </a:r>
                      <a:r>
                        <a:rPr lang="fr-FR" altLang="zh-CN" sz="1500" i="1" dirty="0">
                          <a:solidFill>
                            <a:schemeClr val="tx1"/>
                          </a:solidFill>
                          <a:latin typeface="Cambria" panose="02040503050406030204" pitchFamily="18" charset="0"/>
                          <a:ea typeface="Cambria" panose="02040503050406030204" pitchFamily="18" charset="0"/>
                          <a:cs typeface="Times New Roman" panose="02020603050405020304" pitchFamily="18" charset="0"/>
                        </a:rPr>
                        <a:t>et al</a:t>
                      </a:r>
                      <a:r>
                        <a:rPr lang="fr-FR" altLang="zh-CN" sz="1500" dirty="0">
                          <a:solidFill>
                            <a:schemeClr val="tx1"/>
                          </a:solidFill>
                          <a:latin typeface="Cambria" panose="02040503050406030204" pitchFamily="18" charset="0"/>
                          <a:ea typeface="Cambria" panose="02040503050406030204" pitchFamily="18" charset="0"/>
                          <a:cs typeface="Times New Roman" panose="02020603050405020304" pitchFamily="18" charset="0"/>
                        </a:rPr>
                        <a:t>., </a:t>
                      </a:r>
                      <a:r>
                        <a:rPr lang="fr-FR" altLang="zh-CN" sz="1500" dirty="0" err="1">
                          <a:solidFill>
                            <a:schemeClr val="tx1"/>
                          </a:solidFill>
                          <a:latin typeface="Cambria" panose="02040503050406030204" pitchFamily="18" charset="0"/>
                          <a:ea typeface="Cambria" panose="02040503050406030204" pitchFamily="18" charset="0"/>
                          <a:cs typeface="Times New Roman" panose="02020603050405020304" pitchFamily="18" charset="0"/>
                        </a:rPr>
                        <a:t>Eur</a:t>
                      </a:r>
                      <a:r>
                        <a:rPr lang="fr-FR" altLang="zh-CN" sz="1500" dirty="0">
                          <a:solidFill>
                            <a:schemeClr val="tx1"/>
                          </a:solidFill>
                          <a:latin typeface="Cambria" panose="02040503050406030204" pitchFamily="18" charset="0"/>
                          <a:ea typeface="Cambria" panose="02040503050406030204" pitchFamily="18" charset="0"/>
                          <a:cs typeface="Times New Roman" panose="02020603050405020304" pitchFamily="18" charset="0"/>
                        </a:rPr>
                        <a:t>. Phys. J. A 24 205 (2005).</a:t>
                      </a:r>
                      <a:endParaRPr lang="zh-CN" altLang="en-US" sz="1500" dirty="0">
                        <a:solidFill>
                          <a:schemeClr val="tx1"/>
                        </a:solidFill>
                        <a:latin typeface="Cambria" panose="02040503050406030204" pitchFamily="18" charset="0"/>
                        <a:cs typeface="Times New Roman" panose="02020603050405020304" pitchFamily="18" charset="0"/>
                      </a:endParaRPr>
                    </a:p>
                  </a:txBody>
                  <a:tcPr anchor="ctr">
                    <a:solidFill>
                      <a:srgbClr val="CCFFCC"/>
                    </a:solidFill>
                  </a:tcPr>
                </a:tc>
                <a:extLst>
                  <a:ext uri="{0D108BD9-81ED-4DB2-BD59-A6C34878D82A}">
                    <a16:rowId xmlns:a16="http://schemas.microsoft.com/office/drawing/2014/main" val="565814961"/>
                  </a:ext>
                </a:extLst>
              </a:tr>
              <a:tr h="128612">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n-US" altLang="zh-CN" sz="1600" baseline="30000" dirty="0">
                          <a:solidFill>
                            <a:srgbClr val="000000"/>
                          </a:solidFill>
                          <a:effectLst/>
                          <a:latin typeface="Cambria" panose="02040503050406030204" pitchFamily="18" charset="0"/>
                          <a:ea typeface="Cambria" panose="02040503050406030204" pitchFamily="18" charset="0"/>
                        </a:rPr>
                        <a:t>117</a:t>
                      </a:r>
                      <a:r>
                        <a:rPr lang="en-US" altLang="zh-CN" sz="1600" baseline="0" dirty="0">
                          <a:solidFill>
                            <a:srgbClr val="000000"/>
                          </a:solidFill>
                          <a:effectLst/>
                          <a:latin typeface="Cambria" panose="02040503050406030204" pitchFamily="18" charset="0"/>
                          <a:ea typeface="Cambria" panose="02040503050406030204" pitchFamily="18" charset="0"/>
                        </a:rPr>
                        <a:t>Ba</a:t>
                      </a:r>
                      <a:r>
                        <a:rPr lang="en-US" altLang="zh-CN" sz="1600" dirty="0">
                          <a:solidFill>
                            <a:srgbClr val="000000"/>
                          </a:solidFill>
                          <a:effectLst/>
                          <a:latin typeface="Cambria" panose="02040503050406030204" pitchFamily="18" charset="0"/>
                          <a:ea typeface="Cambria" panose="02040503050406030204" pitchFamily="18" charset="0"/>
                        </a:rPr>
                        <a:t> EC(</a:t>
                      </a:r>
                      <a:r>
                        <a:rPr lang="en-US" altLang="zh-CN" sz="1600" i="1" dirty="0">
                          <a:solidFill>
                            <a:srgbClr val="000000"/>
                          </a:solidFill>
                          <a:effectLst/>
                          <a:latin typeface="Cambria" panose="02040503050406030204" pitchFamily="18" charset="0"/>
                          <a:ea typeface="Cambria" panose="02040503050406030204" pitchFamily="18" charset="0"/>
                        </a:rPr>
                        <a:t>β</a:t>
                      </a:r>
                      <a:r>
                        <a:rPr lang="en-US" altLang="zh-CN" sz="1600" baseline="30000" dirty="0">
                          <a:solidFill>
                            <a:srgbClr val="000000"/>
                          </a:solidFill>
                          <a:effectLst/>
                          <a:latin typeface="Cambria" panose="02040503050406030204" pitchFamily="18" charset="0"/>
                          <a:ea typeface="Cambria" panose="02040503050406030204" pitchFamily="18" charset="0"/>
                        </a:rPr>
                        <a:t>+</a:t>
                      </a:r>
                      <a:r>
                        <a:rPr lang="en-US" altLang="zh-CN" sz="1600" dirty="0">
                          <a:solidFill>
                            <a:srgbClr val="000000"/>
                          </a:solidFill>
                          <a:effectLst/>
                          <a:latin typeface="Cambria" panose="02040503050406030204" pitchFamily="18" charset="0"/>
                          <a:ea typeface="Cambria" panose="02040503050406030204" pitchFamily="18" charset="0"/>
                        </a:rPr>
                        <a:t>) → </a:t>
                      </a:r>
                      <a:r>
                        <a:rPr lang="en-US" altLang="zh-CN" sz="1600" baseline="30000" dirty="0">
                          <a:solidFill>
                            <a:srgbClr val="000000"/>
                          </a:solidFill>
                          <a:effectLst/>
                          <a:latin typeface="Cambria" panose="02040503050406030204" pitchFamily="18" charset="0"/>
                          <a:ea typeface="Cambria" panose="02040503050406030204" pitchFamily="18" charset="0"/>
                        </a:rPr>
                        <a:t>117</a:t>
                      </a:r>
                      <a:r>
                        <a:rPr lang="en-US" altLang="zh-CN" sz="1600" baseline="0" dirty="0">
                          <a:solidFill>
                            <a:srgbClr val="000000"/>
                          </a:solidFill>
                          <a:effectLst/>
                          <a:latin typeface="Cambria" panose="02040503050406030204" pitchFamily="18" charset="0"/>
                          <a:ea typeface="Cambria" panose="02040503050406030204" pitchFamily="18" charset="0"/>
                        </a:rPr>
                        <a:t>Cs </a:t>
                      </a:r>
                      <a:r>
                        <a:rPr lang="zh-CN" altLang="en-US" sz="1600" dirty="0">
                          <a:solidFill>
                            <a:srgbClr val="000000"/>
                          </a:solidFill>
                          <a:effectLst/>
                          <a:latin typeface="Cambria" panose="02040503050406030204" pitchFamily="18" charset="0"/>
                          <a:ea typeface="+mn-ea"/>
                        </a:rPr>
                        <a:t>→ </a:t>
                      </a:r>
                      <a:r>
                        <a:rPr lang="en-US" altLang="zh-CN" sz="1600" baseline="30000" dirty="0">
                          <a:solidFill>
                            <a:srgbClr val="000000"/>
                          </a:solidFill>
                          <a:effectLst/>
                          <a:latin typeface="Cambria" panose="02040503050406030204" pitchFamily="18" charset="0"/>
                          <a:ea typeface="Cambria" panose="02040503050406030204" pitchFamily="18" charset="0"/>
                        </a:rPr>
                        <a:t>116</a:t>
                      </a:r>
                      <a:r>
                        <a:rPr lang="en-US" altLang="zh-CN" sz="1600" baseline="0" dirty="0">
                          <a:solidFill>
                            <a:srgbClr val="000000"/>
                          </a:solidFill>
                          <a:effectLst/>
                          <a:latin typeface="Cambria" panose="02040503050406030204" pitchFamily="18" charset="0"/>
                          <a:ea typeface="Cambria" panose="02040503050406030204" pitchFamily="18" charset="0"/>
                        </a:rPr>
                        <a:t>Xe + </a:t>
                      </a:r>
                      <a:r>
                        <a:rPr lang="en-US" altLang="zh-CN" sz="1600" i="1" baseline="0" dirty="0">
                          <a:solidFill>
                            <a:srgbClr val="000000"/>
                          </a:solidFill>
                          <a:effectLst/>
                          <a:latin typeface="Cambria" panose="02040503050406030204" pitchFamily="18" charset="0"/>
                          <a:ea typeface="Cambria" panose="02040503050406030204" pitchFamily="18" charset="0"/>
                        </a:rPr>
                        <a:t>p</a:t>
                      </a:r>
                      <a:endParaRPr lang="en-US" altLang="zh-CN" sz="1600" b="0" i="0" u="none" strike="noStrike" dirty="0">
                        <a:solidFill>
                          <a:srgbClr val="000000"/>
                        </a:solidFill>
                        <a:effectLst/>
                        <a:latin typeface="Cambria" panose="02040503050406030204" pitchFamily="18" charset="0"/>
                        <a:ea typeface="Cambria" panose="02040503050406030204" pitchFamily="18" charset="0"/>
                        <a:cs typeface="Times New Roman" panose="02020603050405020304" pitchFamily="18" charset="0"/>
                      </a:endParaRPr>
                    </a:p>
                  </a:txBody>
                  <a:tcPr marL="9525" marR="9525" marT="9525" marB="0" anchor="ctr">
                    <a:solidFill>
                      <a:srgbClr val="CCFFCC"/>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mbria" panose="02040503050406030204" pitchFamily="18" charset="0"/>
                          <a:ea typeface="Cambria" panose="02040503050406030204" pitchFamily="18" charset="0"/>
                          <a:cs typeface="+mn-cs"/>
                        </a:rPr>
                        <a:t>GSI–ISOL</a:t>
                      </a:r>
                      <a:endParaRPr kumimoji="0" lang="zh-CN" altLang="en-US" sz="1600" b="0" i="0" u="none" strike="noStrike" kern="1200" cap="none" spc="0" normalizeH="0" baseline="0" noProof="0" dirty="0">
                        <a:ln>
                          <a:noFill/>
                        </a:ln>
                        <a:solidFill>
                          <a:prstClr val="black"/>
                        </a:solidFill>
                        <a:effectLst/>
                        <a:uLnTx/>
                        <a:uFillTx/>
                        <a:latin typeface="Cambria" panose="02040503050406030204" pitchFamily="18" charset="0"/>
                        <a:ea typeface="等线" panose="02010600030101010101" pitchFamily="2" charset="-122"/>
                        <a:cs typeface="Times New Roman" panose="02020603050405020304" pitchFamily="18" charset="0"/>
                      </a:endParaRPr>
                    </a:p>
                  </a:txBody>
                  <a:tcPr anchor="ctr">
                    <a:solidFill>
                      <a:srgbClr val="CCFFCC"/>
                    </a:solidFill>
                  </a:tcPr>
                </a:tc>
                <a:tc>
                  <a:txBody>
                    <a:bodyPr/>
                    <a:lstStyle/>
                    <a:p>
                      <a:pPr algn="l"/>
                      <a:r>
                        <a:rPr lang="en-US" altLang="zh-CN" sz="1500" dirty="0">
                          <a:solidFill>
                            <a:schemeClr val="tx1"/>
                          </a:solidFill>
                          <a:latin typeface="Cambria" panose="02040503050406030204" pitchFamily="18" charset="0"/>
                          <a:ea typeface="Cambria" panose="02040503050406030204" pitchFamily="18" charset="0"/>
                          <a:cs typeface="Times New Roman" panose="02020603050405020304" pitchFamily="18" charset="0"/>
                        </a:rPr>
                        <a:t>Z. </a:t>
                      </a:r>
                      <a:r>
                        <a:rPr lang="en-US" altLang="zh-CN" sz="1500" dirty="0" err="1">
                          <a:solidFill>
                            <a:schemeClr val="tx1"/>
                          </a:solidFill>
                          <a:latin typeface="Cambria" panose="02040503050406030204" pitchFamily="18" charset="0"/>
                          <a:ea typeface="Cambria" panose="02040503050406030204" pitchFamily="18" charset="0"/>
                          <a:cs typeface="Times New Roman" panose="02020603050405020304" pitchFamily="18" charset="0"/>
                        </a:rPr>
                        <a:t>Janas</a:t>
                      </a:r>
                      <a:r>
                        <a:rPr lang="en-US" altLang="zh-CN" sz="1500" dirty="0">
                          <a:solidFill>
                            <a:schemeClr val="tx1"/>
                          </a:solidFill>
                          <a:latin typeface="Cambria" panose="02040503050406030204" pitchFamily="18" charset="0"/>
                          <a:ea typeface="Cambria" panose="02040503050406030204" pitchFamily="18" charset="0"/>
                          <a:cs typeface="Times New Roman" panose="02020603050405020304" pitchFamily="18" charset="0"/>
                        </a:rPr>
                        <a:t> </a:t>
                      </a:r>
                      <a:r>
                        <a:rPr lang="en-US" altLang="zh-CN" sz="1500" i="1" kern="1200" dirty="0">
                          <a:solidFill>
                            <a:schemeClr val="tx1"/>
                          </a:solidFill>
                          <a:latin typeface="Cambria" panose="02040503050406030204" pitchFamily="18" charset="0"/>
                          <a:ea typeface="Cambria" panose="02040503050406030204" pitchFamily="18" charset="0"/>
                          <a:cs typeface="Times New Roman" panose="02020603050405020304" pitchFamily="18" charset="0"/>
                        </a:rPr>
                        <a:t>et al</a:t>
                      </a:r>
                      <a:r>
                        <a:rPr lang="en-US" altLang="zh-CN" sz="1500" dirty="0">
                          <a:solidFill>
                            <a:schemeClr val="tx1"/>
                          </a:solidFill>
                          <a:latin typeface="Cambria" panose="02040503050406030204" pitchFamily="18" charset="0"/>
                          <a:ea typeface="Cambria" panose="02040503050406030204" pitchFamily="18" charset="0"/>
                          <a:cs typeface="Times New Roman" panose="02020603050405020304" pitchFamily="18" charset="0"/>
                        </a:rPr>
                        <a:t>., Eur. Phys. J. A 23, 401 (2005).</a:t>
                      </a:r>
                      <a:endParaRPr lang="zh-CN" altLang="en-US" sz="1500" dirty="0">
                        <a:solidFill>
                          <a:schemeClr val="tx1"/>
                        </a:solidFill>
                        <a:latin typeface="Cambria" panose="02040503050406030204" pitchFamily="18" charset="0"/>
                        <a:cs typeface="Times New Roman" panose="02020603050405020304" pitchFamily="18" charset="0"/>
                      </a:endParaRPr>
                    </a:p>
                  </a:txBody>
                  <a:tcPr anchor="ctr">
                    <a:solidFill>
                      <a:srgbClr val="CCFFCC"/>
                    </a:solidFill>
                  </a:tcPr>
                </a:tc>
                <a:extLst>
                  <a:ext uri="{0D108BD9-81ED-4DB2-BD59-A6C34878D82A}">
                    <a16:rowId xmlns:a16="http://schemas.microsoft.com/office/drawing/2014/main" val="2154923286"/>
                  </a:ext>
                </a:extLst>
              </a:tr>
            </a:tbl>
          </a:graphicData>
        </a:graphic>
      </p:graphicFrame>
      <p:sp>
        <p:nvSpPr>
          <p:cNvPr id="43" name="TextBox 42">
            <a:extLst>
              <a:ext uri="{FF2B5EF4-FFF2-40B4-BE49-F238E27FC236}">
                <a16:creationId xmlns:a16="http://schemas.microsoft.com/office/drawing/2014/main" id="{07BBAD02-6F44-4B64-8DB5-ECF118A142F4}"/>
              </a:ext>
            </a:extLst>
          </p:cNvPr>
          <p:cNvSpPr txBox="1"/>
          <p:nvPr/>
        </p:nvSpPr>
        <p:spPr>
          <a:xfrm>
            <a:off x="4714567" y="6334780"/>
            <a:ext cx="4051109" cy="523220"/>
          </a:xfrm>
          <a:prstGeom prst="rect">
            <a:avLst/>
          </a:prstGeom>
          <a:noFill/>
        </p:spPr>
        <p:txBody>
          <a:bodyPr wrap="none">
            <a:spAutoFit/>
          </a:bodyPr>
          <a:lstStyle/>
          <a:p>
            <a:r>
              <a:rPr lang="en-US" sz="1400" dirty="0">
                <a:latin typeface="Cambria" panose="02040503050406030204" pitchFamily="18" charset="0"/>
                <a:ea typeface="Cambria" panose="02040503050406030204" pitchFamily="18" charset="0"/>
              </a:rPr>
              <a:t>J. C. Hardy, Phys. Lett. B 109, 242 (1982).</a:t>
            </a:r>
          </a:p>
          <a:p>
            <a:r>
              <a:rPr lang="en-US" sz="1400" dirty="0">
                <a:latin typeface="Cambria" panose="02040503050406030204" pitchFamily="18" charset="0"/>
                <a:ea typeface="Cambria" panose="02040503050406030204" pitchFamily="18" charset="0"/>
              </a:rPr>
              <a:t>P. A. Amundsen </a:t>
            </a:r>
            <a:r>
              <a:rPr lang="en-US" sz="1400" i="1" dirty="0">
                <a:latin typeface="Cambria" panose="02040503050406030204" pitchFamily="18" charset="0"/>
                <a:ea typeface="Cambria" panose="02040503050406030204" pitchFamily="18" charset="0"/>
              </a:rPr>
              <a:t>et al</a:t>
            </a:r>
            <a:r>
              <a:rPr lang="en-US" sz="1400" dirty="0">
                <a:latin typeface="Cambria" panose="02040503050406030204" pitchFamily="18" charset="0"/>
                <a:ea typeface="Cambria" panose="02040503050406030204" pitchFamily="18" charset="0"/>
              </a:rPr>
              <a:t>., Phys. Rev. C 33, 1079 (1986).</a:t>
            </a:r>
          </a:p>
        </p:txBody>
      </p:sp>
    </p:spTree>
    <p:extLst>
      <p:ext uri="{BB962C8B-B14F-4D97-AF65-F5344CB8AC3E}">
        <p14:creationId xmlns:p14="http://schemas.microsoft.com/office/powerpoint/2010/main" val="3690406459"/>
      </p:ext>
    </p:extLst>
  </p:cSld>
  <p:clrMapOvr>
    <a:masterClrMapping/>
  </p:clrMapOvr>
</p:sld>
</file>

<file path=ppt/theme/theme1.xml><?xml version="1.0" encoding="utf-8"?>
<a:theme xmlns:a="http://schemas.openxmlformats.org/drawingml/2006/main" name="Office Theme">
  <a:themeElements>
    <a:clrScheme name="Office Them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Them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1_FRIB3">
  <a:themeElements>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10_CKG FRIB no-line h">
      <a:majorFont>
        <a:latin typeface=""/>
        <a:ea typeface=""/>
        <a:cs typeface=""/>
      </a:majorFont>
      <a:minorFont>
        <a:latin typeface=""/>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CKG FRIB no-line h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CKG FRIB no-line h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CKG FRIB no-line h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CKG FRIB no-line h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CKG FRIB no-line h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CKG FRIB no-line h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CKG FRIB no-line h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
      <a:clrScheme name="CKG FRIB no-line h 8">
        <a:dk1>
          <a:srgbClr val="000000"/>
        </a:dk1>
        <a:lt1>
          <a:srgbClr val="FFFFFF"/>
        </a:lt1>
        <a:dk2>
          <a:srgbClr val="1F1DE8"/>
        </a:dk2>
        <a:lt2>
          <a:srgbClr val="007469"/>
        </a:lt2>
        <a:accent1>
          <a:srgbClr val="FC0128"/>
        </a:accent1>
        <a:accent2>
          <a:srgbClr val="CF16CE"/>
        </a:accent2>
        <a:accent3>
          <a:srgbClr val="FFFFFF"/>
        </a:accent3>
        <a:accent4>
          <a:srgbClr val="000000"/>
        </a:accent4>
        <a:accent5>
          <a:srgbClr val="FDAAAC"/>
        </a:accent5>
        <a:accent6>
          <a:srgbClr val="BB13BA"/>
        </a:accent6>
        <a:hlink>
          <a:srgbClr val="F39FD1"/>
        </a:hlink>
        <a:folHlink>
          <a:srgbClr val="7C0F59"/>
        </a:folHlink>
      </a:clrScheme>
      <a:clrMap bg1="lt1" tx1="dk1" bg2="lt2" tx2="dk2" accent1="accent1" accent2="accent2" accent3="accent3" accent4="accent4" accent5="accent5" accent6="accent6" hlink="hlink" folHlink="folHlink"/>
    </a:extraClrScheme>
  </a:extraClrSchemeLst>
  <a:extLst>
    <a:ext uri="{05A4C25C-085E-4340-85A3-A5531E510DB2}">
      <thm15:themeFamily xmlns:thm15="http://schemas.microsoft.com/office/thememl/2012/main" name="FRIB-PowerPoint-Template-16x9-v5" id="{386E0BD5-C86C-4D62-9771-31771216E89C}" vid="{4ACF4385-ADC6-4C4F-9B7B-D66EF0FAE734}"/>
    </a:ext>
  </a:extLst>
</a:theme>
</file>

<file path=ppt/theme/theme3.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Override1.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a:ea typeface=""/>
      <a:cs typeface=""/>
      <a:font script="Arab" typeface="Times New Roman"/>
      <a:font script="Beng" typeface="Vrinda"/>
      <a:font script="Cans" typeface="Euphemia"/>
      <a:font script="Cher" typeface="Plantagenet Cherokee"/>
      <a:font script="Deva" typeface="Mangal"/>
      <a:font script="Ethi" typeface="Nyala"/>
      <a:font script="Geor" typeface="Sylfaen"/>
      <a:font script="Gujr" typeface="Shruti"/>
      <a:font script="Guru" typeface="Raavi"/>
      <a:font script="Hang" typeface="맑은 고딕"/>
      <a:font script="Hans" typeface="宋体"/>
      <a:font script="Hant" typeface="新細明體"/>
      <a:font script="Hebr" typeface="Times New Roman"/>
      <a:font script="Jpan" typeface="ＭＳ Ｐゴシック"/>
      <a:font script="Khmr" typeface="MoolBoran"/>
      <a:font script="Knda" typeface="Tunga"/>
      <a:font script="Laoo" typeface="DokChampa"/>
      <a:font script="Mlym" typeface="Kartika"/>
      <a:font script="Mong" typeface="Mongolian Baiti"/>
      <a:font script="Orya" typeface="Kalinga"/>
      <a:font script="Sinh" typeface="Iskoola Pota"/>
      <a:font script="Syrc" typeface="Estrangelo Edessa"/>
      <a:font script="Taml" typeface="Latha"/>
      <a:font script="Telu" typeface="Gautami"/>
      <a:font script="Thaa" typeface="MV Boli"/>
      <a:font script="Thai" typeface="Tahoma"/>
      <a:font script="Tibt" typeface="Microsoft Himalaya"/>
      <a:font script="Uigh" typeface="Microsoft Uighur"/>
      <a:font script="Viet" typeface="Times New Roman"/>
      <a:font script="Yiii" typeface="Microsoft Yi Baiti"/>
    </a:majorFont>
    <a:minorFont>
      <a:latin typeface="Calibri"/>
      <a:ea typeface=""/>
      <a:cs typeface=""/>
      <a:font script="Arab" typeface="Arial"/>
      <a:font script="Beng" typeface="Vrinda"/>
      <a:font script="Cans" typeface="Euphemia"/>
      <a:font script="Cher" typeface="Plantagenet Cherokee"/>
      <a:font script="Deva" typeface="Mangal"/>
      <a:font script="Ethi" typeface="Nyala"/>
      <a:font script="Geor" typeface="Sylfaen"/>
      <a:font script="Gujr" typeface="Shruti"/>
      <a:font script="Guru" typeface="Raavi"/>
      <a:font script="Hang" typeface="맑은 고딕"/>
      <a:font script="Hans" typeface="宋体"/>
      <a:font script="Hant" typeface="新細明體"/>
      <a:font script="Hebr" typeface="Arial"/>
      <a:font script="Jpan" typeface="ＭＳ Ｐゴシック"/>
      <a:font script="Khmr" typeface="DaunPenh"/>
      <a:font script="Knda" typeface="Tunga"/>
      <a:font script="Laoo" typeface="DokChampa"/>
      <a:font script="Mlym" typeface="Kartika"/>
      <a:font script="Mong" typeface="Mongolian Baiti"/>
      <a:font script="Orya" typeface="Kalinga"/>
      <a:font script="Sinh" typeface="Iskoola Pota"/>
      <a:font script="Syrc" typeface="Estrangelo Edessa"/>
      <a:font script="Taml" typeface="Latha"/>
      <a:font script="Telu" typeface="Gautami"/>
      <a:font script="Thaa" typeface="MV Boli"/>
      <a:font script="Thai" typeface="Tahoma"/>
      <a:font script="Tibt" typeface="Microsoft Himalaya"/>
      <a:font script="Uigh" typeface="Microsoft Uighur"/>
      <a:font script="Viet" typeface="Arial"/>
      <a:font script="Yiii" typeface="Microsoft Yi Baiti"/>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atMod val="350000"/>
              <a:shade val="99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0.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11.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12.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13.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14.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15.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16.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2.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3.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4.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5.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6.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7.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8.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9.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docProps/app.xml><?xml version="1.0" encoding="utf-8"?>
<Properties xmlns="http://schemas.openxmlformats.org/officeDocument/2006/extended-properties" xmlns:vt="http://schemas.openxmlformats.org/officeDocument/2006/docPropsVTypes">
  <Template>Office Theme</Template>
  <TotalTime>25937</TotalTime>
  <Words>60621</Words>
  <Application>Microsoft Office PowerPoint</Application>
  <PresentationFormat>On-screen Show (4:3)</PresentationFormat>
  <Paragraphs>8513</Paragraphs>
  <Slides>625</Slides>
  <Notes>111</Notes>
  <HiddenSlides>0</HiddenSlides>
  <MMClips>0</MMClips>
  <ScaleCrop>false</ScaleCrop>
  <HeadingPairs>
    <vt:vector size="6" baseType="variant">
      <vt:variant>
        <vt:lpstr>Fonts Used</vt:lpstr>
      </vt:variant>
      <vt:variant>
        <vt:i4>61</vt:i4>
      </vt:variant>
      <vt:variant>
        <vt:lpstr>Theme</vt:lpstr>
      </vt:variant>
      <vt:variant>
        <vt:i4>2</vt:i4>
      </vt:variant>
      <vt:variant>
        <vt:lpstr>Slide Titles</vt:lpstr>
      </vt:variant>
      <vt:variant>
        <vt:i4>625</vt:i4>
      </vt:variant>
    </vt:vector>
  </HeadingPairs>
  <TitlesOfParts>
    <vt:vector size="688" baseType="lpstr">
      <vt:lpstr>AdvOTb0c9bf5d</vt:lpstr>
      <vt:lpstr>AdvOTb4af3d5d.I</vt:lpstr>
      <vt:lpstr>AdvOTf9433e2d</vt:lpstr>
      <vt:lpstr>AdvOTf9433e2d+20</vt:lpstr>
      <vt:lpstr>AdvOTf9433e2d+fb</vt:lpstr>
      <vt:lpstr>AdvTTec1d2308.I+03</vt:lpstr>
      <vt:lpstr>-apple-system</vt:lpstr>
      <vt:lpstr>Aptos</vt:lpstr>
      <vt:lpstr>ArialNarrow</vt:lpstr>
      <vt:lpstr>Calibri-Light</vt:lpstr>
      <vt:lpstr>CMR10</vt:lpstr>
      <vt:lpstr>CMR7</vt:lpstr>
      <vt:lpstr>CMR9</vt:lpstr>
      <vt:lpstr>CMSY7</vt:lpstr>
      <vt:lpstr>CMTI9</vt:lpstr>
      <vt:lpstr>Fd3015</vt:lpstr>
      <vt:lpstr>Gotham</vt:lpstr>
      <vt:lpstr>inherit</vt:lpstr>
      <vt:lpstr>Inter</vt:lpstr>
      <vt:lpstr>LMRoman10-Regular</vt:lpstr>
      <vt:lpstr>LMRoman10-Regular-Identity-H</vt:lpstr>
      <vt:lpstr>LMRoman12-Regular-Identity-H</vt:lpstr>
      <vt:lpstr>LMRoman8-Regular</vt:lpstr>
      <vt:lpstr>Lucida Grande</vt:lpstr>
      <vt:lpstr>MTSY</vt:lpstr>
      <vt:lpstr>OpenSans</vt:lpstr>
      <vt:lpstr>ProximaNova-Bold</vt:lpstr>
      <vt:lpstr>ProximaNova-Regular</vt:lpstr>
      <vt:lpstr>ProximaNova-Semibold</vt:lpstr>
      <vt:lpstr>RMTMI</vt:lpstr>
      <vt:lpstr>roboto_condensedlight</vt:lpstr>
      <vt:lpstr>robotomedium</vt:lpstr>
      <vt:lpstr>robotoregular</vt:lpstr>
      <vt:lpstr>SourceHanSansJP-Bold</vt:lpstr>
      <vt:lpstr>SourceHanSansJP-Light</vt:lpstr>
      <vt:lpstr>Times-Roman</vt:lpstr>
      <vt:lpstr>WarnockPro-Regular</vt:lpstr>
      <vt:lpstr>宋体</vt:lpstr>
      <vt:lpstr>宋体</vt:lpstr>
      <vt:lpstr>等线</vt:lpstr>
      <vt:lpstr>等线</vt:lpstr>
      <vt:lpstr>arial</vt:lpstr>
      <vt:lpstr>arial</vt:lpstr>
      <vt:lpstr>Arial Narrow</vt:lpstr>
      <vt:lpstr>Calibri</vt:lpstr>
      <vt:lpstr>Calibri Light</vt:lpstr>
      <vt:lpstr>Cambria</vt:lpstr>
      <vt:lpstr>Cambria Math</vt:lpstr>
      <vt:lpstr>Cascadia Mono</vt:lpstr>
      <vt:lpstr>Courier New</vt:lpstr>
      <vt:lpstr>Gill Sans MT</vt:lpstr>
      <vt:lpstr>Helvetica</vt:lpstr>
      <vt:lpstr>News Gothic MT</vt:lpstr>
      <vt:lpstr>Open Sans</vt:lpstr>
      <vt:lpstr>PT Sans</vt:lpstr>
      <vt:lpstr>Roboto</vt:lpstr>
      <vt:lpstr>Symbol</vt:lpstr>
      <vt:lpstr>Times</vt:lpstr>
      <vt:lpstr>Times New Roman</vt:lpstr>
      <vt:lpstr>Verdana</vt:lpstr>
      <vt:lpstr>Wingdings</vt:lpstr>
      <vt:lpstr>Office Theme</vt:lpstr>
      <vt:lpstr>1_FRIB3</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Hauser-Feshbach Statistical Model</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Experiments: Across the Nuclear Landscape</vt:lpstr>
      <vt:lpstr>4. Remove Key Nuclear Uncertainties </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Application and Extension of the Particle X-ray Coincidence Technique to X-ray burst reaction rates</vt:lpstr>
      <vt:lpstr>Outline</vt:lpstr>
      <vt:lpstr>PowerPoint Presentation</vt:lpstr>
      <vt:lpstr>PowerPoint Presentation</vt:lpstr>
      <vt:lpstr>Dependence of X-ray bursts models on reaction rates</vt:lpstr>
      <vt:lpstr>NiCu cycle</vt:lpstr>
      <vt:lpstr>NiCu cycle</vt:lpstr>
      <vt:lpstr>NiCu cycle</vt:lpstr>
      <vt:lpstr>NiCu cycle</vt:lpstr>
      <vt:lpstr>Resonant reaction rates</vt:lpstr>
      <vt:lpstr>Resonant reaction rates</vt:lpstr>
      <vt:lpstr>Resonant reaction rates</vt:lpstr>
      <vt:lpstr>β decay of 60Ga</vt:lpstr>
      <vt:lpstr>β+ decay and electron capture of 60Ga</vt:lpstr>
      <vt:lpstr>β+ decay and electron capture of 60Ga</vt:lpstr>
      <vt:lpstr>β+ decay and electron capture of 60Ga</vt:lpstr>
      <vt:lpstr>β+ decay and electron capture of 60Ga</vt:lpstr>
      <vt:lpstr>Particle X-ray coincidence technique</vt:lpstr>
      <vt:lpstr>Connecting nuclear physics to atomic physics</vt:lpstr>
      <vt:lpstr>Revival of PXCT</vt:lpstr>
      <vt:lpstr>Conceptual PXCT apparatus</vt:lpstr>
      <vt:lpstr>Conceptual PXCT apparatus</vt:lpstr>
      <vt:lpstr>Conceptual PXCT apparatus</vt:lpstr>
      <vt:lpstr>Timeline</vt:lpstr>
      <vt:lpstr>Beam time estimations</vt:lpstr>
      <vt:lpstr>Appendix</vt:lpstr>
      <vt:lpstr>Appendix</vt:lpstr>
      <vt:lpstr>Appendix</vt:lpstr>
      <vt:lpstr>p-Process</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Thank you so much!</vt:lpstr>
      <vt:lpstr>Regina Cube for Multiple Particles (RCMP)</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sun lijie</dc:creator>
  <cp:lastModifiedBy>lijie sun</cp:lastModifiedBy>
  <cp:revision>323</cp:revision>
  <dcterms:created xsi:type="dcterms:W3CDTF">2023-11-05T01:47:18Z</dcterms:created>
  <dcterms:modified xsi:type="dcterms:W3CDTF">2024-12-16T19:47:57Z</dcterms:modified>
</cp:coreProperties>
</file>